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7"/>
  </p:notesMasterIdLst>
  <p:sldIdLst>
    <p:sldId id="285" r:id="rId2"/>
    <p:sldId id="289" r:id="rId3"/>
    <p:sldId id="299" r:id="rId4"/>
    <p:sldId id="298" r:id="rId5"/>
    <p:sldId id="300" r:id="rId6"/>
    <p:sldId id="274" r:id="rId7"/>
    <p:sldId id="288" r:id="rId8"/>
    <p:sldId id="290" r:id="rId9"/>
    <p:sldId id="291" r:id="rId10"/>
    <p:sldId id="297" r:id="rId11"/>
    <p:sldId id="292" r:id="rId12"/>
    <p:sldId id="301" r:id="rId13"/>
    <p:sldId id="294" r:id="rId14"/>
    <p:sldId id="262" r:id="rId15"/>
    <p:sldId id="296" r:id="rId16"/>
  </p:sldIdLst>
  <p:sldSz cx="12192000" cy="6858000"/>
  <p:notesSz cx="7010400" cy="9296400"/>
  <p:embeddedFontLst>
    <p:embeddedFont>
      <p:font typeface="Arial Narrow" panose="020B06060202020302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Montserrat" panose="020B0604020202020204" charset="0"/>
      <p:regular r:id="rId30"/>
      <p:bold r:id="rId31"/>
      <p:italic r:id="rId32"/>
      <p:boldItalic r:id="rId33"/>
    </p:embeddedFont>
    <p:embeddedFont>
      <p:font typeface="Montserrat ExtraBold" panose="020B0604020202020204" charset="0"/>
      <p:bold r:id="rId34"/>
      <p:boldItalic r:id="rId35"/>
    </p:embeddedFont>
    <p:embeddedFont>
      <p:font typeface="Montserrat Medium" panose="020B0604020202020204" charset="0"/>
      <p:regular r:id="rId36"/>
      <p:bold r:id="rId37"/>
      <p:italic r:id="rId38"/>
      <p:boldItalic r:id="rId39"/>
    </p:embeddedFont>
    <p:embeddedFont>
      <p:font typeface="Open Sans" panose="020B060402020202020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3965">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4" roundtripDataSignature="AMtx7mhpV3+x+z0mtHaLmKH86dcqGKtU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4718" autoAdjust="0"/>
  </p:normalViewPr>
  <p:slideViewPr>
    <p:cSldViewPr snapToGrid="0">
      <p:cViewPr varScale="1">
        <p:scale>
          <a:sx n="57" d="100"/>
          <a:sy n="57" d="100"/>
        </p:scale>
        <p:origin x="78" y="1038"/>
      </p:cViewPr>
      <p:guideLst>
        <p:guide orient="horz" pos="2160"/>
        <p:guide pos="3840"/>
        <p:guide orient="horz" pos="396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font" Target="fonts/font25.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font" Target="fonts/font24.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font" Target="fonts/font26.fntdata"/><Relationship Id="rId5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E14420-1D2B-458D-B917-FDFBF02BB111}" type="doc">
      <dgm:prSet loTypeId="urn:microsoft.com/office/officeart/2005/8/layout/StepDownProcess" loCatId="process" qsTypeId="urn:microsoft.com/office/officeart/2005/8/quickstyle/simple1" qsCatId="simple" csTypeId="urn:microsoft.com/office/officeart/2005/8/colors/colorful3" csCatId="colorful" phldr="1"/>
      <dgm:spPr/>
      <dgm:t>
        <a:bodyPr/>
        <a:lstStyle/>
        <a:p>
          <a:endParaRPr lang="es-GT"/>
        </a:p>
      </dgm:t>
    </dgm:pt>
    <dgm:pt modelId="{72507316-7AB6-49A2-AAC1-AF5C7B0D6700}">
      <dgm:prSet phldrT="[Texto]"/>
      <dgm:spPr>
        <a:solidFill>
          <a:schemeClr val="accent6">
            <a:lumMod val="40000"/>
            <a:lumOff val="60000"/>
          </a:schemeClr>
        </a:solidFill>
      </dgm:spPr>
      <dgm:t>
        <a:bodyPr/>
        <a:lstStyle/>
        <a:p>
          <a:r>
            <a:rPr lang="es-MX" dirty="0">
              <a:solidFill>
                <a:schemeClr val="tx1"/>
              </a:solidFill>
              <a:latin typeface="Arial Narrow" pitchFamily="34" charset="0"/>
            </a:rPr>
            <a:t>Entidades</a:t>
          </a:r>
          <a:endParaRPr lang="es-GT" dirty="0">
            <a:solidFill>
              <a:schemeClr val="tx1"/>
            </a:solidFill>
            <a:latin typeface="Arial Narrow" pitchFamily="34" charset="0"/>
          </a:endParaRPr>
        </a:p>
      </dgm:t>
    </dgm:pt>
    <dgm:pt modelId="{9BD3110E-2799-4E90-9F6C-1621A28A6001}" type="parTrans" cxnId="{AE9F587A-7FA1-4C0E-9C4E-5C76D8B7DEBC}">
      <dgm:prSet/>
      <dgm:spPr/>
      <dgm:t>
        <a:bodyPr/>
        <a:lstStyle/>
        <a:p>
          <a:endParaRPr lang="es-GT">
            <a:solidFill>
              <a:schemeClr val="tx1"/>
            </a:solidFill>
            <a:latin typeface="Arial Narrow" pitchFamily="34" charset="0"/>
          </a:endParaRPr>
        </a:p>
      </dgm:t>
    </dgm:pt>
    <dgm:pt modelId="{6C8CF0D0-5464-4E53-824B-825D3EDBFF3B}" type="sibTrans" cxnId="{AE9F587A-7FA1-4C0E-9C4E-5C76D8B7DEBC}">
      <dgm:prSet/>
      <dgm:spPr/>
      <dgm:t>
        <a:bodyPr/>
        <a:lstStyle/>
        <a:p>
          <a:endParaRPr lang="es-GT">
            <a:solidFill>
              <a:schemeClr val="tx1"/>
            </a:solidFill>
            <a:latin typeface="Arial Narrow" pitchFamily="34" charset="0"/>
          </a:endParaRPr>
        </a:p>
      </dgm:t>
    </dgm:pt>
    <dgm:pt modelId="{664799FE-F586-4B85-8438-DB9F51151125}">
      <dgm:prSet phldrT="[Texto]" custT="1"/>
      <dgm:spPr/>
      <dgm:t>
        <a:bodyPr/>
        <a:lstStyle/>
        <a:p>
          <a:r>
            <a:rPr lang="es-MX" sz="1700" dirty="0">
              <a:solidFill>
                <a:schemeClr val="tx1"/>
              </a:solidFill>
              <a:latin typeface="Arial Narrow" pitchFamily="34" charset="0"/>
            </a:rPr>
            <a:t>A más tardar 15 de julio, según Artículo 24 del Reglamento de la LOP</a:t>
          </a:r>
          <a:endParaRPr lang="es-GT" sz="1700" dirty="0">
            <a:solidFill>
              <a:schemeClr val="tx1"/>
            </a:solidFill>
            <a:latin typeface="Arial Narrow" pitchFamily="34" charset="0"/>
          </a:endParaRPr>
        </a:p>
      </dgm:t>
    </dgm:pt>
    <dgm:pt modelId="{DED32EC4-EEBF-4FCC-AB4E-8C8C1AE1B7E6}" type="parTrans" cxnId="{6A9F29BC-30A4-4AFA-96C6-B00BFF614B6E}">
      <dgm:prSet/>
      <dgm:spPr/>
      <dgm:t>
        <a:bodyPr/>
        <a:lstStyle/>
        <a:p>
          <a:endParaRPr lang="es-GT">
            <a:solidFill>
              <a:schemeClr val="tx1"/>
            </a:solidFill>
            <a:latin typeface="Arial Narrow" pitchFamily="34" charset="0"/>
          </a:endParaRPr>
        </a:p>
      </dgm:t>
    </dgm:pt>
    <dgm:pt modelId="{822BDB03-DE98-4055-A917-D693808E2150}" type="sibTrans" cxnId="{6A9F29BC-30A4-4AFA-96C6-B00BFF614B6E}">
      <dgm:prSet/>
      <dgm:spPr/>
      <dgm:t>
        <a:bodyPr/>
        <a:lstStyle/>
        <a:p>
          <a:endParaRPr lang="es-GT">
            <a:solidFill>
              <a:schemeClr val="tx1"/>
            </a:solidFill>
            <a:latin typeface="Arial Narrow" pitchFamily="34" charset="0"/>
          </a:endParaRPr>
        </a:p>
      </dgm:t>
    </dgm:pt>
    <dgm:pt modelId="{A22A8434-05C0-4410-81C2-627040AC5541}">
      <dgm:prSet phldrT="[Texto]"/>
      <dgm:spPr>
        <a:solidFill>
          <a:schemeClr val="accent6">
            <a:lumMod val="20000"/>
            <a:lumOff val="80000"/>
          </a:schemeClr>
        </a:solidFill>
      </dgm:spPr>
      <dgm:t>
        <a:bodyPr/>
        <a:lstStyle/>
        <a:p>
          <a:r>
            <a:rPr lang="es-MX" dirty="0">
              <a:solidFill>
                <a:schemeClr val="tx1"/>
              </a:solidFill>
              <a:latin typeface="Arial Narrow" pitchFamily="34" charset="0"/>
            </a:rPr>
            <a:t>Ministerio de Finanzas Públicas</a:t>
          </a:r>
          <a:endParaRPr lang="es-GT" dirty="0">
            <a:solidFill>
              <a:schemeClr val="tx1"/>
            </a:solidFill>
            <a:latin typeface="Arial Narrow" pitchFamily="34" charset="0"/>
          </a:endParaRPr>
        </a:p>
      </dgm:t>
    </dgm:pt>
    <dgm:pt modelId="{4E53E6D8-7C3C-4144-AF38-0BA5C7441332}" type="parTrans" cxnId="{E008F1D3-13BA-47AE-894B-E486767176A0}">
      <dgm:prSet/>
      <dgm:spPr/>
      <dgm:t>
        <a:bodyPr/>
        <a:lstStyle/>
        <a:p>
          <a:endParaRPr lang="es-GT">
            <a:solidFill>
              <a:schemeClr val="tx1"/>
            </a:solidFill>
            <a:latin typeface="Arial Narrow" pitchFamily="34" charset="0"/>
          </a:endParaRPr>
        </a:p>
      </dgm:t>
    </dgm:pt>
    <dgm:pt modelId="{F1853A85-0DF2-4E39-B963-3768F3045207}" type="sibTrans" cxnId="{E008F1D3-13BA-47AE-894B-E486767176A0}">
      <dgm:prSet/>
      <dgm:spPr/>
      <dgm:t>
        <a:bodyPr/>
        <a:lstStyle/>
        <a:p>
          <a:endParaRPr lang="es-GT">
            <a:solidFill>
              <a:schemeClr val="tx1"/>
            </a:solidFill>
            <a:latin typeface="Arial Narrow" pitchFamily="34" charset="0"/>
          </a:endParaRPr>
        </a:p>
      </dgm:t>
    </dgm:pt>
    <dgm:pt modelId="{01975ABF-5C44-4071-ADD6-A08A1A6D1018}">
      <dgm:prSet phldrT="[Texto]" custT="1"/>
      <dgm:spPr/>
      <dgm:t>
        <a:bodyPr/>
        <a:lstStyle/>
        <a:p>
          <a:r>
            <a:rPr lang="es-MX" sz="1600" dirty="0">
              <a:solidFill>
                <a:schemeClr val="tx1"/>
              </a:solidFill>
              <a:latin typeface="Arial Narrow" pitchFamily="34" charset="0"/>
            </a:rPr>
            <a:t>A más tardar el 2 de septiembre, según Artículo 23 de la LOP</a:t>
          </a:r>
          <a:endParaRPr lang="es-GT" sz="1600" dirty="0">
            <a:solidFill>
              <a:schemeClr val="tx1"/>
            </a:solidFill>
            <a:latin typeface="Arial Narrow" pitchFamily="34" charset="0"/>
          </a:endParaRPr>
        </a:p>
      </dgm:t>
    </dgm:pt>
    <dgm:pt modelId="{7EF5E072-674A-4221-952A-B38AB0BA37F9}" type="parTrans" cxnId="{6B0E6B56-FE30-48A8-882C-6F22ADC8483B}">
      <dgm:prSet/>
      <dgm:spPr/>
      <dgm:t>
        <a:bodyPr/>
        <a:lstStyle/>
        <a:p>
          <a:endParaRPr lang="es-GT">
            <a:solidFill>
              <a:schemeClr val="tx1"/>
            </a:solidFill>
            <a:latin typeface="Arial Narrow" pitchFamily="34" charset="0"/>
          </a:endParaRPr>
        </a:p>
      </dgm:t>
    </dgm:pt>
    <dgm:pt modelId="{1FB461CC-0A72-4EAA-A347-65CA183E56CD}" type="sibTrans" cxnId="{6B0E6B56-FE30-48A8-882C-6F22ADC8483B}">
      <dgm:prSet/>
      <dgm:spPr/>
      <dgm:t>
        <a:bodyPr/>
        <a:lstStyle/>
        <a:p>
          <a:endParaRPr lang="es-GT">
            <a:solidFill>
              <a:schemeClr val="tx1"/>
            </a:solidFill>
            <a:latin typeface="Arial Narrow" pitchFamily="34" charset="0"/>
          </a:endParaRPr>
        </a:p>
      </dgm:t>
    </dgm:pt>
    <dgm:pt modelId="{9C3DCEBE-6C78-4874-A3D0-65219D375FCC}">
      <dgm:prSet phldrT="[Texto]"/>
      <dgm:spPr>
        <a:solidFill>
          <a:schemeClr val="accent1">
            <a:lumMod val="20000"/>
            <a:lumOff val="80000"/>
          </a:schemeClr>
        </a:solidFill>
      </dgm:spPr>
      <dgm:t>
        <a:bodyPr/>
        <a:lstStyle/>
        <a:p>
          <a:r>
            <a:rPr lang="es-MX">
              <a:solidFill>
                <a:schemeClr val="tx1"/>
              </a:solidFill>
              <a:latin typeface="Arial Narrow" pitchFamily="34" charset="0"/>
            </a:rPr>
            <a:t>Congreso de la República</a:t>
          </a:r>
          <a:endParaRPr lang="es-GT" dirty="0">
            <a:solidFill>
              <a:schemeClr val="tx1"/>
            </a:solidFill>
            <a:latin typeface="Arial Narrow" pitchFamily="34" charset="0"/>
          </a:endParaRPr>
        </a:p>
      </dgm:t>
    </dgm:pt>
    <dgm:pt modelId="{A0F137EE-B7DE-4F33-9C4D-70EB7AB1B227}" type="parTrans" cxnId="{DD817590-4CB6-4A33-B017-1F02EC0DA3FB}">
      <dgm:prSet/>
      <dgm:spPr/>
      <dgm:t>
        <a:bodyPr/>
        <a:lstStyle/>
        <a:p>
          <a:endParaRPr lang="es-GT">
            <a:solidFill>
              <a:schemeClr val="tx1"/>
            </a:solidFill>
            <a:latin typeface="Arial Narrow" pitchFamily="34" charset="0"/>
          </a:endParaRPr>
        </a:p>
      </dgm:t>
    </dgm:pt>
    <dgm:pt modelId="{D910D8A1-E030-47BF-AAE6-C3916A4B54A3}" type="sibTrans" cxnId="{DD817590-4CB6-4A33-B017-1F02EC0DA3FB}">
      <dgm:prSet/>
      <dgm:spPr/>
      <dgm:t>
        <a:bodyPr/>
        <a:lstStyle/>
        <a:p>
          <a:endParaRPr lang="es-GT">
            <a:solidFill>
              <a:schemeClr val="tx1"/>
            </a:solidFill>
            <a:latin typeface="Arial Narrow" pitchFamily="34" charset="0"/>
          </a:endParaRPr>
        </a:p>
      </dgm:t>
    </dgm:pt>
    <dgm:pt modelId="{7E07E726-CF77-4555-BD21-1CC28559BD47}">
      <dgm:prSet phldrT="[Texto]" custT="1"/>
      <dgm:spPr/>
      <dgm:t>
        <a:bodyPr/>
        <a:lstStyle/>
        <a:p>
          <a:r>
            <a:rPr lang="es-MX" sz="1600" dirty="0">
              <a:solidFill>
                <a:schemeClr val="tx1"/>
              </a:solidFill>
              <a:latin typeface="Arial Narrow" pitchFamily="34" charset="0"/>
            </a:rPr>
            <a:t>A más tardar el 30 de noviembre aprueba, según Artículo 171, literal b)</a:t>
          </a:r>
          <a:endParaRPr lang="es-GT" sz="1600" dirty="0">
            <a:solidFill>
              <a:schemeClr val="tx1"/>
            </a:solidFill>
            <a:latin typeface="Arial Narrow" pitchFamily="34" charset="0"/>
          </a:endParaRPr>
        </a:p>
      </dgm:t>
    </dgm:pt>
    <dgm:pt modelId="{979FC1FE-9238-43F7-B7A2-0FD7E0D07BB0}" type="parTrans" cxnId="{EDD24274-E357-49C9-8EBE-01B629CBBD96}">
      <dgm:prSet/>
      <dgm:spPr/>
      <dgm:t>
        <a:bodyPr/>
        <a:lstStyle/>
        <a:p>
          <a:endParaRPr lang="es-GT">
            <a:solidFill>
              <a:schemeClr val="tx1"/>
            </a:solidFill>
            <a:latin typeface="Arial Narrow" pitchFamily="34" charset="0"/>
          </a:endParaRPr>
        </a:p>
      </dgm:t>
    </dgm:pt>
    <dgm:pt modelId="{516B1280-1DD1-496C-8C13-C6AF193F8C1D}" type="sibTrans" cxnId="{EDD24274-E357-49C9-8EBE-01B629CBBD96}">
      <dgm:prSet/>
      <dgm:spPr/>
      <dgm:t>
        <a:bodyPr/>
        <a:lstStyle/>
        <a:p>
          <a:endParaRPr lang="es-GT">
            <a:solidFill>
              <a:schemeClr val="tx1"/>
            </a:solidFill>
            <a:latin typeface="Arial Narrow" pitchFamily="34" charset="0"/>
          </a:endParaRPr>
        </a:p>
      </dgm:t>
    </dgm:pt>
    <dgm:pt modelId="{9F211338-7103-4EEB-AC2F-91BD9D33917E}" type="pres">
      <dgm:prSet presAssocID="{9EE14420-1D2B-458D-B917-FDFBF02BB111}" presName="rootnode" presStyleCnt="0">
        <dgm:presLayoutVars>
          <dgm:chMax/>
          <dgm:chPref/>
          <dgm:dir/>
          <dgm:animLvl val="lvl"/>
        </dgm:presLayoutVars>
      </dgm:prSet>
      <dgm:spPr/>
    </dgm:pt>
    <dgm:pt modelId="{63ED7BF0-0443-4358-AEFE-D5004AEC0917}" type="pres">
      <dgm:prSet presAssocID="{72507316-7AB6-49A2-AAC1-AF5C7B0D6700}" presName="composite" presStyleCnt="0"/>
      <dgm:spPr/>
    </dgm:pt>
    <dgm:pt modelId="{6885D1FF-30CB-49F1-962F-A0F1D347E479}" type="pres">
      <dgm:prSet presAssocID="{72507316-7AB6-49A2-AAC1-AF5C7B0D6700}" presName="bentUpArrow1" presStyleLbl="alignImgPlace1" presStyleIdx="0" presStyleCnt="2"/>
      <dgm:spPr/>
    </dgm:pt>
    <dgm:pt modelId="{9FFEB917-5D5D-4514-A69E-EEC594265D2C}" type="pres">
      <dgm:prSet presAssocID="{72507316-7AB6-49A2-AAC1-AF5C7B0D6700}" presName="ParentText" presStyleLbl="node1" presStyleIdx="0" presStyleCnt="3">
        <dgm:presLayoutVars>
          <dgm:chMax val="1"/>
          <dgm:chPref val="1"/>
          <dgm:bulletEnabled val="1"/>
        </dgm:presLayoutVars>
      </dgm:prSet>
      <dgm:spPr/>
    </dgm:pt>
    <dgm:pt modelId="{B8B5AEFE-370A-4659-B890-6D1A2E7D3970}" type="pres">
      <dgm:prSet presAssocID="{72507316-7AB6-49A2-AAC1-AF5C7B0D6700}" presName="ChildText" presStyleLbl="revTx" presStyleIdx="0" presStyleCnt="3" custScaleX="176962" custLinFactNeighborX="37822" custLinFactNeighborY="1473">
        <dgm:presLayoutVars>
          <dgm:chMax val="0"/>
          <dgm:chPref val="0"/>
          <dgm:bulletEnabled val="1"/>
        </dgm:presLayoutVars>
      </dgm:prSet>
      <dgm:spPr/>
    </dgm:pt>
    <dgm:pt modelId="{157918E5-227C-4B58-9507-1466ACE6CFE3}" type="pres">
      <dgm:prSet presAssocID="{6C8CF0D0-5464-4E53-824B-825D3EDBFF3B}" presName="sibTrans" presStyleCnt="0"/>
      <dgm:spPr/>
    </dgm:pt>
    <dgm:pt modelId="{1D5A31F1-FEAD-44B9-A178-30CBF8B8D903}" type="pres">
      <dgm:prSet presAssocID="{A22A8434-05C0-4410-81C2-627040AC5541}" presName="composite" presStyleCnt="0"/>
      <dgm:spPr/>
    </dgm:pt>
    <dgm:pt modelId="{7AECC2C3-A823-4258-8805-FFC95E6393EF}" type="pres">
      <dgm:prSet presAssocID="{A22A8434-05C0-4410-81C2-627040AC5541}" presName="bentUpArrow1" presStyleLbl="alignImgPlace1" presStyleIdx="1" presStyleCnt="2"/>
      <dgm:spPr>
        <a:xfrm rot="5400000">
          <a:off x="2289275" y="3117856"/>
          <a:ext cx="1210640" cy="1378270"/>
        </a:xfrm>
        <a:prstGeom prst="bentUpArrow">
          <a:avLst>
            <a:gd name="adj1" fmla="val 32840"/>
            <a:gd name="adj2" fmla="val 25000"/>
            <a:gd name="adj3" fmla="val 35780"/>
          </a:avLst>
        </a:prstGeom>
        <a:solidFill>
          <a:srgbClr val="36AFCE">
            <a:tint val="50000"/>
            <a:hueOff val="0"/>
            <a:satOff val="0"/>
            <a:lumOff val="0"/>
            <a:alphaOff val="0"/>
          </a:srgbClr>
        </a:solidFill>
        <a:ln w="25400" cap="flat" cmpd="sng" algn="ctr">
          <a:solidFill>
            <a:srgbClr val="FFFFFF">
              <a:hueOff val="0"/>
              <a:satOff val="0"/>
              <a:lumOff val="0"/>
              <a:alphaOff val="0"/>
            </a:srgbClr>
          </a:solidFill>
          <a:prstDash val="solid"/>
        </a:ln>
        <a:effectLst/>
      </dgm:spPr>
    </dgm:pt>
    <dgm:pt modelId="{3D5881E1-833D-4613-84AA-B1745E916B86}" type="pres">
      <dgm:prSet presAssocID="{A22A8434-05C0-4410-81C2-627040AC5541}" presName="ParentText" presStyleLbl="node1" presStyleIdx="1" presStyleCnt="3">
        <dgm:presLayoutVars>
          <dgm:chMax val="1"/>
          <dgm:chPref val="1"/>
          <dgm:bulletEnabled val="1"/>
        </dgm:presLayoutVars>
      </dgm:prSet>
      <dgm:spPr/>
    </dgm:pt>
    <dgm:pt modelId="{35148A90-CEF3-4659-AC8D-25157DC16907}" type="pres">
      <dgm:prSet presAssocID="{A22A8434-05C0-4410-81C2-627040AC5541}" presName="ChildText" presStyleLbl="revTx" presStyleIdx="1" presStyleCnt="3" custScaleX="168850" custLinFactNeighborX="52722">
        <dgm:presLayoutVars>
          <dgm:chMax val="0"/>
          <dgm:chPref val="0"/>
          <dgm:bulletEnabled val="1"/>
        </dgm:presLayoutVars>
      </dgm:prSet>
      <dgm:spPr/>
    </dgm:pt>
    <dgm:pt modelId="{9064A84E-4D30-4E21-8FAF-2B144D955547}" type="pres">
      <dgm:prSet presAssocID="{F1853A85-0DF2-4E39-B963-3768F3045207}" presName="sibTrans" presStyleCnt="0"/>
      <dgm:spPr/>
    </dgm:pt>
    <dgm:pt modelId="{7F4C3D05-DE5B-4D53-84EB-3358F152C445}" type="pres">
      <dgm:prSet presAssocID="{9C3DCEBE-6C78-4874-A3D0-65219D375FCC}" presName="composite" presStyleCnt="0"/>
      <dgm:spPr/>
    </dgm:pt>
    <dgm:pt modelId="{8092DE81-0B9D-49A0-97D0-6E52E6D2F3BF}" type="pres">
      <dgm:prSet presAssocID="{9C3DCEBE-6C78-4874-A3D0-65219D375FCC}" presName="ParentText" presStyleLbl="node1" presStyleIdx="2" presStyleCnt="3" custScaleX="94328" custScaleY="72009">
        <dgm:presLayoutVars>
          <dgm:chMax val="1"/>
          <dgm:chPref val="1"/>
          <dgm:bulletEnabled val="1"/>
        </dgm:presLayoutVars>
      </dgm:prSet>
      <dgm:spPr/>
    </dgm:pt>
    <dgm:pt modelId="{53C17D4B-670D-4488-9CDE-8E52DB8CE52F}" type="pres">
      <dgm:prSet presAssocID="{9C3DCEBE-6C78-4874-A3D0-65219D375FCC}" presName="FinalChildText" presStyleLbl="revTx" presStyleIdx="2" presStyleCnt="3" custScaleX="120384" custScaleY="104198" custLinFactNeighborX="6860">
        <dgm:presLayoutVars>
          <dgm:chMax val="0"/>
          <dgm:chPref val="0"/>
          <dgm:bulletEnabled val="1"/>
        </dgm:presLayoutVars>
      </dgm:prSet>
      <dgm:spPr/>
    </dgm:pt>
  </dgm:ptLst>
  <dgm:cxnLst>
    <dgm:cxn modelId="{23B25D10-9AA9-4F83-BAAA-C30D5067D7DD}" type="presOf" srcId="{72507316-7AB6-49A2-AAC1-AF5C7B0D6700}" destId="{9FFEB917-5D5D-4514-A69E-EEC594265D2C}" srcOrd="0" destOrd="0" presId="urn:microsoft.com/office/officeart/2005/8/layout/StepDownProcess"/>
    <dgm:cxn modelId="{DC45711D-0E27-46A9-9BE7-478A3C997115}" type="presOf" srcId="{7E07E726-CF77-4555-BD21-1CC28559BD47}" destId="{53C17D4B-670D-4488-9CDE-8E52DB8CE52F}" srcOrd="0" destOrd="0" presId="urn:microsoft.com/office/officeart/2005/8/layout/StepDownProcess"/>
    <dgm:cxn modelId="{DA0BE836-8AE0-4C13-860C-CC5A11193964}" type="presOf" srcId="{A22A8434-05C0-4410-81C2-627040AC5541}" destId="{3D5881E1-833D-4613-84AA-B1745E916B86}" srcOrd="0" destOrd="0" presId="urn:microsoft.com/office/officeart/2005/8/layout/StepDownProcess"/>
    <dgm:cxn modelId="{EDD24274-E357-49C9-8EBE-01B629CBBD96}" srcId="{9C3DCEBE-6C78-4874-A3D0-65219D375FCC}" destId="{7E07E726-CF77-4555-BD21-1CC28559BD47}" srcOrd="0" destOrd="0" parTransId="{979FC1FE-9238-43F7-B7A2-0FD7E0D07BB0}" sibTransId="{516B1280-1DD1-496C-8C13-C6AF193F8C1D}"/>
    <dgm:cxn modelId="{6B0E6B56-FE30-48A8-882C-6F22ADC8483B}" srcId="{A22A8434-05C0-4410-81C2-627040AC5541}" destId="{01975ABF-5C44-4071-ADD6-A08A1A6D1018}" srcOrd="0" destOrd="0" parTransId="{7EF5E072-674A-4221-952A-B38AB0BA37F9}" sibTransId="{1FB461CC-0A72-4EAA-A347-65CA183E56CD}"/>
    <dgm:cxn modelId="{9C342578-AFE8-4868-9770-DECCCFFF0653}" type="presOf" srcId="{664799FE-F586-4B85-8438-DB9F51151125}" destId="{B8B5AEFE-370A-4659-B890-6D1A2E7D3970}" srcOrd="0" destOrd="0" presId="urn:microsoft.com/office/officeart/2005/8/layout/StepDownProcess"/>
    <dgm:cxn modelId="{AE9F587A-7FA1-4C0E-9C4E-5C76D8B7DEBC}" srcId="{9EE14420-1D2B-458D-B917-FDFBF02BB111}" destId="{72507316-7AB6-49A2-AAC1-AF5C7B0D6700}" srcOrd="0" destOrd="0" parTransId="{9BD3110E-2799-4E90-9F6C-1621A28A6001}" sibTransId="{6C8CF0D0-5464-4E53-824B-825D3EDBFF3B}"/>
    <dgm:cxn modelId="{DD817590-4CB6-4A33-B017-1F02EC0DA3FB}" srcId="{9EE14420-1D2B-458D-B917-FDFBF02BB111}" destId="{9C3DCEBE-6C78-4874-A3D0-65219D375FCC}" srcOrd="2" destOrd="0" parTransId="{A0F137EE-B7DE-4F33-9C4D-70EB7AB1B227}" sibTransId="{D910D8A1-E030-47BF-AAE6-C3916A4B54A3}"/>
    <dgm:cxn modelId="{AC2B5395-95DB-4094-81EF-EA07CE078231}" type="presOf" srcId="{9EE14420-1D2B-458D-B917-FDFBF02BB111}" destId="{9F211338-7103-4EEB-AC2F-91BD9D33917E}" srcOrd="0" destOrd="0" presId="urn:microsoft.com/office/officeart/2005/8/layout/StepDownProcess"/>
    <dgm:cxn modelId="{F0C665A6-3B98-40F0-AAC6-52A564197D6F}" type="presOf" srcId="{9C3DCEBE-6C78-4874-A3D0-65219D375FCC}" destId="{8092DE81-0B9D-49A0-97D0-6E52E6D2F3BF}" srcOrd="0" destOrd="0" presId="urn:microsoft.com/office/officeart/2005/8/layout/StepDownProcess"/>
    <dgm:cxn modelId="{6A9F29BC-30A4-4AFA-96C6-B00BFF614B6E}" srcId="{72507316-7AB6-49A2-AAC1-AF5C7B0D6700}" destId="{664799FE-F586-4B85-8438-DB9F51151125}" srcOrd="0" destOrd="0" parTransId="{DED32EC4-EEBF-4FCC-AB4E-8C8C1AE1B7E6}" sibTransId="{822BDB03-DE98-4055-A917-D693808E2150}"/>
    <dgm:cxn modelId="{E008F1D3-13BA-47AE-894B-E486767176A0}" srcId="{9EE14420-1D2B-458D-B917-FDFBF02BB111}" destId="{A22A8434-05C0-4410-81C2-627040AC5541}" srcOrd="1" destOrd="0" parTransId="{4E53E6D8-7C3C-4144-AF38-0BA5C7441332}" sibTransId="{F1853A85-0DF2-4E39-B963-3768F3045207}"/>
    <dgm:cxn modelId="{C2802FD6-C093-40FF-A38E-1C05B28F95E3}" type="presOf" srcId="{01975ABF-5C44-4071-ADD6-A08A1A6D1018}" destId="{35148A90-CEF3-4659-AC8D-25157DC16907}" srcOrd="0" destOrd="0" presId="urn:microsoft.com/office/officeart/2005/8/layout/StepDownProcess"/>
    <dgm:cxn modelId="{4CEDC7EE-868D-45D6-94C9-302AE167C475}" type="presParOf" srcId="{9F211338-7103-4EEB-AC2F-91BD9D33917E}" destId="{63ED7BF0-0443-4358-AEFE-D5004AEC0917}" srcOrd="0" destOrd="0" presId="urn:microsoft.com/office/officeart/2005/8/layout/StepDownProcess"/>
    <dgm:cxn modelId="{F377835F-86AD-4A01-BD62-423EC48D73FE}" type="presParOf" srcId="{63ED7BF0-0443-4358-AEFE-D5004AEC0917}" destId="{6885D1FF-30CB-49F1-962F-A0F1D347E479}" srcOrd="0" destOrd="0" presId="urn:microsoft.com/office/officeart/2005/8/layout/StepDownProcess"/>
    <dgm:cxn modelId="{800EDDE8-BB15-4D85-A816-361ADA06EF6A}" type="presParOf" srcId="{63ED7BF0-0443-4358-AEFE-D5004AEC0917}" destId="{9FFEB917-5D5D-4514-A69E-EEC594265D2C}" srcOrd="1" destOrd="0" presId="urn:microsoft.com/office/officeart/2005/8/layout/StepDownProcess"/>
    <dgm:cxn modelId="{DEC43C92-499C-4FBB-AF5C-98335B0D9863}" type="presParOf" srcId="{63ED7BF0-0443-4358-AEFE-D5004AEC0917}" destId="{B8B5AEFE-370A-4659-B890-6D1A2E7D3970}" srcOrd="2" destOrd="0" presId="urn:microsoft.com/office/officeart/2005/8/layout/StepDownProcess"/>
    <dgm:cxn modelId="{46BBBEE2-2896-47A3-83BC-2ED21FDF9C09}" type="presParOf" srcId="{9F211338-7103-4EEB-AC2F-91BD9D33917E}" destId="{157918E5-227C-4B58-9507-1466ACE6CFE3}" srcOrd="1" destOrd="0" presId="urn:microsoft.com/office/officeart/2005/8/layout/StepDownProcess"/>
    <dgm:cxn modelId="{6C294B71-A807-4217-9B67-32A55A3E75A6}" type="presParOf" srcId="{9F211338-7103-4EEB-AC2F-91BD9D33917E}" destId="{1D5A31F1-FEAD-44B9-A178-30CBF8B8D903}" srcOrd="2" destOrd="0" presId="urn:microsoft.com/office/officeart/2005/8/layout/StepDownProcess"/>
    <dgm:cxn modelId="{C82DF95E-B78C-40F6-A573-504F9B137E0B}" type="presParOf" srcId="{1D5A31F1-FEAD-44B9-A178-30CBF8B8D903}" destId="{7AECC2C3-A823-4258-8805-FFC95E6393EF}" srcOrd="0" destOrd="0" presId="urn:microsoft.com/office/officeart/2005/8/layout/StepDownProcess"/>
    <dgm:cxn modelId="{C77297A6-9C79-4656-AE4F-BE71EE4E76BB}" type="presParOf" srcId="{1D5A31F1-FEAD-44B9-A178-30CBF8B8D903}" destId="{3D5881E1-833D-4613-84AA-B1745E916B86}" srcOrd="1" destOrd="0" presId="urn:microsoft.com/office/officeart/2005/8/layout/StepDownProcess"/>
    <dgm:cxn modelId="{060C996C-C99F-4C71-B333-FF0E2CEC3F4C}" type="presParOf" srcId="{1D5A31F1-FEAD-44B9-A178-30CBF8B8D903}" destId="{35148A90-CEF3-4659-AC8D-25157DC16907}" srcOrd="2" destOrd="0" presId="urn:microsoft.com/office/officeart/2005/8/layout/StepDownProcess"/>
    <dgm:cxn modelId="{2B527482-BF1A-4250-BF6A-C377854FB1F5}" type="presParOf" srcId="{9F211338-7103-4EEB-AC2F-91BD9D33917E}" destId="{9064A84E-4D30-4E21-8FAF-2B144D955547}" srcOrd="3" destOrd="0" presId="urn:microsoft.com/office/officeart/2005/8/layout/StepDownProcess"/>
    <dgm:cxn modelId="{88B9E0BB-0E8A-49F2-BB55-6DD164DD675B}" type="presParOf" srcId="{9F211338-7103-4EEB-AC2F-91BD9D33917E}" destId="{7F4C3D05-DE5B-4D53-84EB-3358F152C445}" srcOrd="4" destOrd="0" presId="urn:microsoft.com/office/officeart/2005/8/layout/StepDownProcess"/>
    <dgm:cxn modelId="{15862591-BA87-443A-A8F0-9546F3581746}" type="presParOf" srcId="{7F4C3D05-DE5B-4D53-84EB-3358F152C445}" destId="{8092DE81-0B9D-49A0-97D0-6E52E6D2F3BF}" srcOrd="0" destOrd="0" presId="urn:microsoft.com/office/officeart/2005/8/layout/StepDownProcess"/>
    <dgm:cxn modelId="{416F45C1-D343-4653-8313-71B14B9D367A}" type="presParOf" srcId="{7F4C3D05-DE5B-4D53-84EB-3358F152C445}" destId="{53C17D4B-670D-4488-9CDE-8E52DB8CE52F}" srcOrd="1"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5D1FF-30CB-49F1-962F-A0F1D347E479}">
      <dsp:nvSpPr>
        <dsp:cNvPr id="0" name=""/>
        <dsp:cNvSpPr/>
      </dsp:nvSpPr>
      <dsp:spPr>
        <a:xfrm rot="5400000">
          <a:off x="325768" y="1515384"/>
          <a:ext cx="1210640" cy="1378270"/>
        </a:xfrm>
        <a:prstGeom prst="bentUpArrow">
          <a:avLst>
            <a:gd name="adj1" fmla="val 32840"/>
            <a:gd name="adj2" fmla="val 25000"/>
            <a:gd name="adj3" fmla="val 35780"/>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FEB917-5D5D-4514-A69E-EEC594265D2C}">
      <dsp:nvSpPr>
        <dsp:cNvPr id="0" name=""/>
        <dsp:cNvSpPr/>
      </dsp:nvSpPr>
      <dsp:spPr>
        <a:xfrm>
          <a:off x="5022" y="173365"/>
          <a:ext cx="2038005" cy="1426537"/>
        </a:xfrm>
        <a:prstGeom prst="roundRect">
          <a:avLst>
            <a:gd name="adj" fmla="val 16670"/>
          </a:avLst>
        </a:prstGeom>
        <a:solidFill>
          <a:schemeClr val="accent6">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solidFill>
                <a:schemeClr val="tx1"/>
              </a:solidFill>
              <a:latin typeface="Arial Narrow" pitchFamily="34" charset="0"/>
            </a:rPr>
            <a:t>Entidades</a:t>
          </a:r>
          <a:endParaRPr lang="es-GT" sz="2700" kern="1200" dirty="0">
            <a:solidFill>
              <a:schemeClr val="tx1"/>
            </a:solidFill>
            <a:latin typeface="Arial Narrow" pitchFamily="34" charset="0"/>
          </a:endParaRPr>
        </a:p>
      </dsp:txBody>
      <dsp:txXfrm>
        <a:off x="74672" y="243015"/>
        <a:ext cx="1898705" cy="1287237"/>
      </dsp:txXfrm>
    </dsp:sp>
    <dsp:sp modelId="{B8B5AEFE-370A-4659-B890-6D1A2E7D3970}">
      <dsp:nvSpPr>
        <dsp:cNvPr id="0" name=""/>
        <dsp:cNvSpPr/>
      </dsp:nvSpPr>
      <dsp:spPr>
        <a:xfrm>
          <a:off x="2033259" y="326401"/>
          <a:ext cx="2623020" cy="115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71450" lvl="1" indent="-171450" algn="l" defTabSz="755650">
            <a:lnSpc>
              <a:spcPct val="90000"/>
            </a:lnSpc>
            <a:spcBef>
              <a:spcPct val="0"/>
            </a:spcBef>
            <a:spcAft>
              <a:spcPct val="15000"/>
            </a:spcAft>
            <a:buChar char="•"/>
          </a:pPr>
          <a:r>
            <a:rPr lang="es-MX" sz="1700" kern="1200" dirty="0">
              <a:solidFill>
                <a:schemeClr val="tx1"/>
              </a:solidFill>
              <a:latin typeface="Arial Narrow" pitchFamily="34" charset="0"/>
            </a:rPr>
            <a:t>A más tardar 15 de julio, según Artículo 24 del Reglamento de la LOP</a:t>
          </a:r>
          <a:endParaRPr lang="es-GT" sz="1700" kern="1200" dirty="0">
            <a:solidFill>
              <a:schemeClr val="tx1"/>
            </a:solidFill>
            <a:latin typeface="Arial Narrow" pitchFamily="34" charset="0"/>
          </a:endParaRPr>
        </a:p>
      </dsp:txBody>
      <dsp:txXfrm>
        <a:off x="2033259" y="326401"/>
        <a:ext cx="2623020" cy="1152990"/>
      </dsp:txXfrm>
    </dsp:sp>
    <dsp:sp modelId="{7AECC2C3-A823-4258-8805-FFC95E6393EF}">
      <dsp:nvSpPr>
        <dsp:cNvPr id="0" name=""/>
        <dsp:cNvSpPr/>
      </dsp:nvSpPr>
      <dsp:spPr>
        <a:xfrm rot="5400000">
          <a:off x="2289275" y="3117856"/>
          <a:ext cx="1210640" cy="1378270"/>
        </a:xfrm>
        <a:prstGeom prst="bentUpArrow">
          <a:avLst>
            <a:gd name="adj1" fmla="val 32840"/>
            <a:gd name="adj2" fmla="val 25000"/>
            <a:gd name="adj3" fmla="val 35780"/>
          </a:avLst>
        </a:prstGeom>
        <a:solidFill>
          <a:srgbClr val="36AFCE">
            <a:tint val="50000"/>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3D5881E1-833D-4613-84AA-B1745E916B86}">
      <dsp:nvSpPr>
        <dsp:cNvPr id="0" name=""/>
        <dsp:cNvSpPr/>
      </dsp:nvSpPr>
      <dsp:spPr>
        <a:xfrm>
          <a:off x="1968529" y="1775837"/>
          <a:ext cx="2038005" cy="1426537"/>
        </a:xfrm>
        <a:prstGeom prst="roundRect">
          <a:avLst>
            <a:gd name="adj" fmla="val 1667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dirty="0">
              <a:solidFill>
                <a:schemeClr val="tx1"/>
              </a:solidFill>
              <a:latin typeface="Arial Narrow" pitchFamily="34" charset="0"/>
            </a:rPr>
            <a:t>Ministerio de Finanzas Públicas</a:t>
          </a:r>
          <a:endParaRPr lang="es-GT" sz="2700" kern="1200" dirty="0">
            <a:solidFill>
              <a:schemeClr val="tx1"/>
            </a:solidFill>
            <a:latin typeface="Arial Narrow" pitchFamily="34" charset="0"/>
          </a:endParaRPr>
        </a:p>
      </dsp:txBody>
      <dsp:txXfrm>
        <a:off x="2038179" y="1845487"/>
        <a:ext cx="1898705" cy="1287237"/>
      </dsp:txXfrm>
    </dsp:sp>
    <dsp:sp modelId="{35148A90-CEF3-4659-AC8D-25157DC16907}">
      <dsp:nvSpPr>
        <dsp:cNvPr id="0" name=""/>
        <dsp:cNvSpPr/>
      </dsp:nvSpPr>
      <dsp:spPr>
        <a:xfrm>
          <a:off x="4277742" y="1911890"/>
          <a:ext cx="2502780" cy="1152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MX" sz="1600" kern="1200" dirty="0">
              <a:solidFill>
                <a:schemeClr val="tx1"/>
              </a:solidFill>
              <a:latin typeface="Arial Narrow" pitchFamily="34" charset="0"/>
            </a:rPr>
            <a:t>A más tardar el 2 de septiembre, según Artículo 23 de la LOP</a:t>
          </a:r>
          <a:endParaRPr lang="es-GT" sz="1600" kern="1200" dirty="0">
            <a:solidFill>
              <a:schemeClr val="tx1"/>
            </a:solidFill>
            <a:latin typeface="Arial Narrow" pitchFamily="34" charset="0"/>
          </a:endParaRPr>
        </a:p>
      </dsp:txBody>
      <dsp:txXfrm>
        <a:off x="4277742" y="1911890"/>
        <a:ext cx="2502780" cy="1152990"/>
      </dsp:txXfrm>
    </dsp:sp>
    <dsp:sp modelId="{8092DE81-0B9D-49A0-97D0-6E52E6D2F3BF}">
      <dsp:nvSpPr>
        <dsp:cNvPr id="0" name=""/>
        <dsp:cNvSpPr/>
      </dsp:nvSpPr>
      <dsp:spPr>
        <a:xfrm>
          <a:off x="3932037" y="3466109"/>
          <a:ext cx="1922409" cy="1027235"/>
        </a:xfrm>
        <a:prstGeom prst="roundRect">
          <a:avLst>
            <a:gd name="adj" fmla="val 16670"/>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s-MX" sz="2700" kern="1200">
              <a:solidFill>
                <a:schemeClr val="tx1"/>
              </a:solidFill>
              <a:latin typeface="Arial Narrow" pitchFamily="34" charset="0"/>
            </a:rPr>
            <a:t>Congreso de la República</a:t>
          </a:r>
          <a:endParaRPr lang="es-GT" sz="2700" kern="1200" dirty="0">
            <a:solidFill>
              <a:schemeClr val="tx1"/>
            </a:solidFill>
            <a:latin typeface="Arial Narrow" pitchFamily="34" charset="0"/>
          </a:endParaRPr>
        </a:p>
      </dsp:txBody>
      <dsp:txXfrm>
        <a:off x="3982192" y="3516264"/>
        <a:ext cx="1822099" cy="926925"/>
      </dsp:txXfrm>
    </dsp:sp>
    <dsp:sp modelId="{53C17D4B-670D-4488-9CDE-8E52DB8CE52F}">
      <dsp:nvSpPr>
        <dsp:cNvPr id="0" name=""/>
        <dsp:cNvSpPr/>
      </dsp:nvSpPr>
      <dsp:spPr>
        <a:xfrm>
          <a:off x="5766196" y="3378310"/>
          <a:ext cx="1784392" cy="1201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MX" sz="1600" kern="1200" dirty="0">
              <a:solidFill>
                <a:schemeClr val="tx1"/>
              </a:solidFill>
              <a:latin typeface="Arial Narrow" pitchFamily="34" charset="0"/>
            </a:rPr>
            <a:t>A más tardar el 30 de noviembre aprueba, según Artículo 171, literal b)</a:t>
          </a:r>
          <a:endParaRPr lang="es-GT" sz="1600" kern="1200" dirty="0">
            <a:solidFill>
              <a:schemeClr val="tx1"/>
            </a:solidFill>
            <a:latin typeface="Arial Narrow" pitchFamily="34" charset="0"/>
          </a:endParaRPr>
        </a:p>
      </dsp:txBody>
      <dsp:txXfrm>
        <a:off x="5766196" y="3378310"/>
        <a:ext cx="1784392" cy="120139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50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fld id="{00000000-1234-1234-1234-123412341234}" type="slidenum">
              <a:rPr lang="en-US" sz="1200" smtClean="0">
                <a:solidFill>
                  <a:schemeClr val="dk1"/>
                </a:solidFill>
                <a:latin typeface="Calibri"/>
                <a:ea typeface="Calibri"/>
                <a:cs typeface="Calibri"/>
                <a:sym typeface="Calibri"/>
              </a:rPr>
              <a:pPr algn="r"/>
              <a:t>‹Nº›</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16954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4: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endParaRPr/>
          </a:p>
        </p:txBody>
      </p:sp>
      <p:sp>
        <p:nvSpPr>
          <p:cNvPr id="240" name="Google Shape;240;p1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0102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007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7910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007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7: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166" name="Google Shape;166;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28: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endParaRPr/>
          </a:p>
        </p:txBody>
      </p:sp>
      <p:sp>
        <p:nvSpPr>
          <p:cNvPr id="897" name="Google Shape;897;p2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00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76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007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9736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9: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338" name="Google Shape;338;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007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007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701040" y="4473893"/>
            <a:ext cx="5608320" cy="3660458"/>
          </a:xfrm>
          <a:prstGeom prst="rect">
            <a:avLst/>
          </a:prstGeom>
        </p:spPr>
        <p:txBody>
          <a:bodyPr spcFirstLastPara="1" wrap="square" lIns="93145" tIns="46560" rIns="93145" bIns="46560" anchor="t" anchorCtr="0">
            <a:noAutofit/>
          </a:bodyPr>
          <a:lstStyle/>
          <a:p>
            <a:pPr marL="0" indent="0"/>
            <a:r>
              <a:rPr lang="es-MX" dirty="0"/>
              <a:t>Presentación general del presupuesto </a:t>
            </a:r>
            <a:endParaRPr dirty="0"/>
          </a:p>
        </p:txBody>
      </p:sp>
      <p:sp>
        <p:nvSpPr>
          <p:cNvPr id="223" name="Google Shape;223;p1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8007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_Slide">
  <p:cSld name="Blank_Slide">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2"/>
        <p:cNvGrpSpPr/>
        <p:nvPr/>
      </p:nvGrpSpPr>
      <p:grpSpPr>
        <a:xfrm>
          <a:off x="0" y="0"/>
          <a:ext cx="0" cy="0"/>
          <a:chOff x="0" y="0"/>
          <a:chExt cx="0" cy="0"/>
        </a:xfrm>
      </p:grpSpPr>
      <p:sp>
        <p:nvSpPr>
          <p:cNvPr id="73" name="Google Shape;73;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2"/>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5" name="Google Shape;75;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9"/>
        <p:cNvGrpSpPr/>
        <p:nvPr/>
      </p:nvGrpSpPr>
      <p:grpSpPr>
        <a:xfrm>
          <a:off x="0" y="0"/>
          <a:ext cx="0" cy="0"/>
          <a:chOff x="0" y="0"/>
          <a:chExt cx="0" cy="0"/>
        </a:xfrm>
      </p:grpSpPr>
      <p:sp>
        <p:nvSpPr>
          <p:cNvPr id="80" name="Google Shape;80;p43"/>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4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5"/>
        <p:cNvGrpSpPr/>
        <p:nvPr/>
      </p:nvGrpSpPr>
      <p:grpSpPr>
        <a:xfrm>
          <a:off x="0" y="0"/>
          <a:ext cx="0" cy="0"/>
          <a:chOff x="0" y="0"/>
          <a:chExt cx="0" cy="0"/>
        </a:xfrm>
      </p:grpSpPr>
      <p:sp>
        <p:nvSpPr>
          <p:cNvPr id="86" name="Google Shape;86;p44"/>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44"/>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4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91"/>
        <p:cNvGrpSpPr/>
        <p:nvPr/>
      </p:nvGrpSpPr>
      <p:grpSpPr>
        <a:xfrm>
          <a:off x="0" y="0"/>
          <a:ext cx="0" cy="0"/>
          <a:chOff x="0" y="0"/>
          <a:chExt cx="0" cy="0"/>
        </a:xfrm>
      </p:grpSpPr>
      <p:sp>
        <p:nvSpPr>
          <p:cNvPr id="92" name="Google Shape;92;p45"/>
          <p:cNvSpPr/>
          <p:nvPr/>
        </p:nvSpPr>
        <p:spPr>
          <a:xfrm>
            <a:off x="0" y="0"/>
            <a:ext cx="12192000" cy="6858000"/>
          </a:xfrm>
          <a:prstGeom prst="rect">
            <a:avLst/>
          </a:prstGeom>
          <a:solidFill>
            <a:srgbClr val="F7F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4">
              <a:solidFill>
                <a:schemeClr val="lt1"/>
              </a:solidFill>
              <a:latin typeface="Calibri"/>
              <a:ea typeface="Calibri"/>
              <a:cs typeface="Calibri"/>
              <a:sym typeface="Calibri"/>
            </a:endParaRPr>
          </a:p>
        </p:txBody>
      </p:sp>
      <p:sp>
        <p:nvSpPr>
          <p:cNvPr id="93" name="Google Shape;93;p45"/>
          <p:cNvSpPr/>
          <p:nvPr/>
        </p:nvSpPr>
        <p:spPr>
          <a:xfrm>
            <a:off x="0" y="0"/>
            <a:ext cx="12192000" cy="456057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4">
              <a:solidFill>
                <a:schemeClr val="lt1"/>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5_Title Slide">
  <p:cSld name="25_Title Slide">
    <p:spTree>
      <p:nvGrpSpPr>
        <p:cNvPr id="1" name="Shape 94"/>
        <p:cNvGrpSpPr/>
        <p:nvPr/>
      </p:nvGrpSpPr>
      <p:grpSpPr>
        <a:xfrm>
          <a:off x="0" y="0"/>
          <a:ext cx="0" cy="0"/>
          <a:chOff x="0" y="0"/>
          <a:chExt cx="0" cy="0"/>
        </a:xfrm>
      </p:grpSpPr>
      <p:sp>
        <p:nvSpPr>
          <p:cNvPr id="95" name="Google Shape;95;p46"/>
          <p:cNvSpPr>
            <a:spLocks noGrp="1"/>
          </p:cNvSpPr>
          <p:nvPr>
            <p:ph type="pic" idx="2"/>
          </p:nvPr>
        </p:nvSpPr>
        <p:spPr>
          <a:xfrm>
            <a:off x="3770463" y="3997092"/>
            <a:ext cx="736744" cy="7366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6" name="Google Shape;96;p46"/>
          <p:cNvSpPr>
            <a:spLocks noGrp="1"/>
          </p:cNvSpPr>
          <p:nvPr>
            <p:ph type="pic" idx="3"/>
          </p:nvPr>
        </p:nvSpPr>
        <p:spPr>
          <a:xfrm>
            <a:off x="2059863" y="1829626"/>
            <a:ext cx="736744" cy="7366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46"/>
          <p:cNvSpPr>
            <a:spLocks noGrp="1"/>
          </p:cNvSpPr>
          <p:nvPr>
            <p:ph type="pic" idx="4"/>
          </p:nvPr>
        </p:nvSpPr>
        <p:spPr>
          <a:xfrm>
            <a:off x="5819797" y="2295292"/>
            <a:ext cx="736744" cy="736600"/>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675"/>
              <a:buFont typeface="Arial"/>
              <a:buChar char="•"/>
              <a:defRPr sz="675"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4_Title Slide">
  <p:cSld name="24_Title Slide">
    <p:spTree>
      <p:nvGrpSpPr>
        <p:cNvPr id="1" name="Shape 98"/>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99"/>
        <p:cNvGrpSpPr/>
        <p:nvPr/>
      </p:nvGrpSpPr>
      <p:grpSpPr>
        <a:xfrm>
          <a:off x="0" y="0"/>
          <a:ext cx="0" cy="0"/>
          <a:chOff x="0" y="0"/>
          <a:chExt cx="0" cy="0"/>
        </a:xfrm>
      </p:grpSpPr>
      <p:sp>
        <p:nvSpPr>
          <p:cNvPr id="100" name="Google Shape;100;p48"/>
          <p:cNvSpPr/>
          <p:nvPr/>
        </p:nvSpPr>
        <p:spPr>
          <a:xfrm>
            <a:off x="-83836" y="-125730"/>
            <a:ext cx="3913635" cy="7155180"/>
          </a:xfrm>
          <a:prstGeom prst="rect">
            <a:avLst/>
          </a:prstGeom>
          <a:solidFill>
            <a:srgbClr val="3A97CD"/>
          </a:solidFill>
          <a:ln w="12700" cap="flat" cmpd="sng">
            <a:solidFill>
              <a:srgbClr val="3A97C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4">
              <a:solidFill>
                <a:srgbClr val="3A97CD"/>
              </a:solidFill>
              <a:latin typeface="Calibri"/>
              <a:ea typeface="Calibri"/>
              <a:cs typeface="Calibri"/>
              <a:sym typeface="Calibri"/>
            </a:endParaRPr>
          </a:p>
        </p:txBody>
      </p:sp>
      <p:sp>
        <p:nvSpPr>
          <p:cNvPr id="101" name="Google Shape;101;p48"/>
          <p:cNvSpPr/>
          <p:nvPr/>
        </p:nvSpPr>
        <p:spPr>
          <a:xfrm>
            <a:off x="3829797" y="-125730"/>
            <a:ext cx="8362203" cy="7155180"/>
          </a:xfrm>
          <a:prstGeom prst="rect">
            <a:avLst/>
          </a:prstGeom>
          <a:solidFill>
            <a:srgbClr val="193768"/>
          </a:solidFill>
          <a:ln w="12700" cap="flat" cmpd="sng">
            <a:solidFill>
              <a:srgbClr val="15705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4">
              <a:solidFill>
                <a:schemeClr val="lt1"/>
              </a:solidFill>
              <a:latin typeface="Calibri"/>
              <a:ea typeface="Calibri"/>
              <a:cs typeface="Calibri"/>
              <a:sym typeface="Calibri"/>
            </a:endParaRPr>
          </a:p>
        </p:txBody>
      </p:sp>
      <p:sp>
        <p:nvSpPr>
          <p:cNvPr id="102" name="Google Shape;102;p48"/>
          <p:cNvSpPr>
            <a:spLocks noGrp="1"/>
          </p:cNvSpPr>
          <p:nvPr>
            <p:ph type="pic" idx="2"/>
          </p:nvPr>
        </p:nvSpPr>
        <p:spPr>
          <a:xfrm>
            <a:off x="2825703" y="2614076"/>
            <a:ext cx="6540595" cy="3054096"/>
          </a:xfrm>
          <a:prstGeom prst="rect">
            <a:avLst/>
          </a:prstGeom>
          <a:solidFill>
            <a:schemeClr val="lt1"/>
          </a:solid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0_Title Slide">
  <p:cSld name="20_Title Slide">
    <p:spTree>
      <p:nvGrpSpPr>
        <p:cNvPr id="1" name="Shape 10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1_Title Slide">
  <p:cSld name="21_Title Slide">
    <p:spTree>
      <p:nvGrpSpPr>
        <p:cNvPr id="1" name="Shape 10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2_Title Slide">
  <p:cSld name="22_Title Slide">
    <p:spTree>
      <p:nvGrpSpPr>
        <p:cNvPr id="1" name="Shape 10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19"/>
        <p:cNvGrpSpPr/>
        <p:nvPr/>
      </p:nvGrpSpPr>
      <p:grpSpPr>
        <a:xfrm>
          <a:off x="0" y="0"/>
          <a:ext cx="0" cy="0"/>
          <a:chOff x="0" y="0"/>
          <a:chExt cx="0" cy="0"/>
        </a:xfrm>
      </p:grpSpPr>
      <p:sp>
        <p:nvSpPr>
          <p:cNvPr id="20" name="Google Shape;20;p33"/>
          <p:cNvSpPr/>
          <p:nvPr/>
        </p:nvSpPr>
        <p:spPr>
          <a:xfrm>
            <a:off x="0" y="0"/>
            <a:ext cx="12192000" cy="6858000"/>
          </a:xfrm>
          <a:prstGeom prst="rect">
            <a:avLst/>
          </a:prstGeom>
          <a:solidFill>
            <a:srgbClr val="F7F8F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4">
              <a:solidFill>
                <a:schemeClr val="lt1"/>
              </a:solidFill>
              <a:latin typeface="Calibri"/>
              <a:ea typeface="Calibri"/>
              <a:cs typeface="Calibri"/>
              <a:sym typeface="Calibri"/>
            </a:endParaRPr>
          </a:p>
        </p:txBody>
      </p:sp>
      <p:sp>
        <p:nvSpPr>
          <p:cNvPr id="21" name="Google Shape;21;p33"/>
          <p:cNvSpPr>
            <a:spLocks noGrp="1"/>
          </p:cNvSpPr>
          <p:nvPr>
            <p:ph type="pic" idx="2"/>
          </p:nvPr>
        </p:nvSpPr>
        <p:spPr>
          <a:xfrm>
            <a:off x="0" y="-1"/>
            <a:ext cx="12192000" cy="5500255"/>
          </a:xfrm>
          <a:prstGeom prst="rect">
            <a:avLst/>
          </a:prstGeom>
          <a:solidFill>
            <a:schemeClr val="lt1"/>
          </a:solid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3_Title Slide">
  <p:cSld name="23_Title Slide">
    <p:spTree>
      <p:nvGrpSpPr>
        <p:cNvPr id="1" name="Shape 10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2"/>
        <p:cNvGrpSpPr/>
        <p:nvPr/>
      </p:nvGrpSpPr>
      <p:grpSpPr>
        <a:xfrm>
          <a:off x="0" y="0"/>
          <a:ext cx="0" cy="0"/>
          <a:chOff x="0" y="0"/>
          <a:chExt cx="0" cy="0"/>
        </a:xfrm>
      </p:grpSpPr>
      <p:sp>
        <p:nvSpPr>
          <p:cNvPr id="23" name="Google Shape;23;p3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3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3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4"/>
        <p:cNvGrpSpPr/>
        <p:nvPr/>
      </p:nvGrpSpPr>
      <p:grpSpPr>
        <a:xfrm>
          <a:off x="0" y="0"/>
          <a:ext cx="0" cy="0"/>
          <a:chOff x="0" y="0"/>
          <a:chExt cx="0" cy="0"/>
        </a:xfrm>
      </p:grpSpPr>
      <p:sp>
        <p:nvSpPr>
          <p:cNvPr id="35" name="Google Shape;35;p3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6"/>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7" name="Google Shape;37;p3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40"/>
        <p:cNvGrpSpPr/>
        <p:nvPr/>
      </p:nvGrpSpPr>
      <p:grpSpPr>
        <a:xfrm>
          <a:off x="0" y="0"/>
          <a:ext cx="0" cy="0"/>
          <a:chOff x="0" y="0"/>
          <a:chExt cx="0" cy="0"/>
        </a:xfrm>
      </p:grpSpPr>
      <p:sp>
        <p:nvSpPr>
          <p:cNvPr id="41" name="Google Shape;41;p37"/>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7"/>
        <p:cNvGrpSpPr/>
        <p:nvPr/>
      </p:nvGrpSpPr>
      <p:grpSpPr>
        <a:xfrm>
          <a:off x="0" y="0"/>
          <a:ext cx="0" cy="0"/>
          <a:chOff x="0" y="0"/>
          <a:chExt cx="0" cy="0"/>
        </a:xfrm>
      </p:grpSpPr>
      <p:sp>
        <p:nvSpPr>
          <p:cNvPr id="48" name="Google Shape;48;p38"/>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8"/>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8"/>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56"/>
        <p:cNvGrpSpPr/>
        <p:nvPr/>
      </p:nvGrpSpPr>
      <p:grpSpPr>
        <a:xfrm>
          <a:off x="0" y="0"/>
          <a:ext cx="0" cy="0"/>
          <a:chOff x="0" y="0"/>
          <a:chExt cx="0" cy="0"/>
        </a:xfrm>
      </p:grpSpPr>
      <p:sp>
        <p:nvSpPr>
          <p:cNvPr id="57" name="Google Shape;57;p39"/>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1"/>
        <p:cNvGrpSpPr/>
        <p:nvPr/>
      </p:nvGrpSpPr>
      <p:grpSpPr>
        <a:xfrm>
          <a:off x="0" y="0"/>
          <a:ext cx="0" cy="0"/>
          <a:chOff x="0" y="0"/>
          <a:chExt cx="0" cy="0"/>
        </a:xfrm>
      </p:grpSpPr>
      <p:sp>
        <p:nvSpPr>
          <p:cNvPr id="62" name="Google Shape;62;p4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5"/>
        <p:cNvGrpSpPr/>
        <p:nvPr/>
      </p:nvGrpSpPr>
      <p:grpSpPr>
        <a:xfrm>
          <a:off x="0" y="0"/>
          <a:ext cx="0" cy="0"/>
          <a:chOff x="0" y="0"/>
          <a:chExt cx="0" cy="0"/>
        </a:xfrm>
      </p:grpSpPr>
      <p:sp>
        <p:nvSpPr>
          <p:cNvPr id="66" name="Google Shape;66;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1"/>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4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4608">
          <p15:clr>
            <a:srgbClr val="F26B43"/>
          </p15:clr>
        </p15:guide>
        <p15:guide id="3" pos="7680">
          <p15:clr>
            <a:srgbClr val="F26B43"/>
          </p15:clr>
        </p15:guide>
        <p15:guide id="4" pos="4224">
          <p15:clr>
            <a:srgbClr val="F26B43"/>
          </p15:clr>
        </p15:guide>
        <p15:guide id="5" pos="4992">
          <p15:clr>
            <a:srgbClr val="F26B43"/>
          </p15:clr>
        </p15:guide>
        <p15:guide id="6" pos="5376">
          <p15:clr>
            <a:srgbClr val="F26B43"/>
          </p15:clr>
        </p15:guide>
        <p15:guide id="7" orient="horz" pos="2160">
          <p15:clr>
            <a:srgbClr val="F26B43"/>
          </p15:clr>
        </p15:guide>
        <p15:guide id="8" pos="5760">
          <p15:clr>
            <a:srgbClr val="F26B43"/>
          </p15:clr>
        </p15:guide>
        <p15:guide id="9" orient="horz" pos="4320">
          <p15:clr>
            <a:srgbClr val="F26B43"/>
          </p15:clr>
        </p15:guide>
        <p15:guide id="10" pos="6144">
          <p15:clr>
            <a:srgbClr val="F26B43"/>
          </p15:clr>
        </p15:guide>
        <p15:guide id="11" pos="6528">
          <p15:clr>
            <a:srgbClr val="F26B43"/>
          </p15:clr>
        </p15:guide>
        <p15:guide id="12" pos="6912">
          <p15:clr>
            <a:srgbClr val="F26B43"/>
          </p15:clr>
        </p15:guide>
        <p15:guide id="13" pos="7296">
          <p15:clr>
            <a:srgbClr val="F26B43"/>
          </p15:clr>
        </p15:guide>
        <p15:guide id="14" pos="3456">
          <p15:clr>
            <a:srgbClr val="F26B43"/>
          </p15:clr>
        </p15:guide>
        <p15:guide id="15" pos="3072">
          <p15:clr>
            <a:srgbClr val="F26B43"/>
          </p15:clr>
        </p15:guide>
        <p15:guide id="16" pos="2688">
          <p15:clr>
            <a:srgbClr val="F26B43"/>
          </p15:clr>
        </p15:guide>
        <p15:guide id="17" pos="2304">
          <p15:clr>
            <a:srgbClr val="F26B43"/>
          </p15:clr>
        </p15:guide>
        <p15:guide id="18" pos="1920">
          <p15:clr>
            <a:srgbClr val="F26B43"/>
          </p15:clr>
        </p15:guide>
        <p15:guide id="19" pos="1535">
          <p15:clr>
            <a:srgbClr val="F26B43"/>
          </p15:clr>
        </p15:guide>
        <p15:guide id="20" pos="1151">
          <p15:clr>
            <a:srgbClr val="F26B43"/>
          </p15:clr>
        </p15:guide>
        <p15:guide id="21" pos="767">
          <p15:clr>
            <a:srgbClr val="F26B43"/>
          </p15:clr>
        </p15:guide>
        <p15:guide id="22" pos="383">
          <p15:clr>
            <a:srgbClr val="F26B43"/>
          </p15:clr>
        </p15:guide>
        <p15:guide id="23">
          <p15:clr>
            <a:srgbClr val="F26B43"/>
          </p15:clr>
        </p15:guide>
        <p15:guide id="24" pos="4032">
          <p15:clr>
            <a:srgbClr val="F26B43"/>
          </p15:clr>
        </p15:guide>
        <p15:guide id="25" pos="4416">
          <p15:clr>
            <a:srgbClr val="F26B43"/>
          </p15:clr>
        </p15:guide>
        <p15:guide id="26" pos="4800">
          <p15:clr>
            <a:srgbClr val="F26B43"/>
          </p15:clr>
        </p15:guide>
        <p15:guide id="27" pos="5184">
          <p15:clr>
            <a:srgbClr val="F26B43"/>
          </p15:clr>
        </p15:guide>
        <p15:guide id="28" pos="5568">
          <p15:clr>
            <a:srgbClr val="F26B43"/>
          </p15:clr>
        </p15:guide>
        <p15:guide id="29" pos="5952">
          <p15:clr>
            <a:srgbClr val="F26B43"/>
          </p15:clr>
        </p15:guide>
        <p15:guide id="30" orient="horz" pos="2352">
          <p15:clr>
            <a:srgbClr val="F26B43"/>
          </p15:clr>
        </p15:guide>
        <p15:guide id="31" pos="7488">
          <p15:clr>
            <a:srgbClr val="F26B43"/>
          </p15:clr>
        </p15:guide>
        <p15:guide id="32" orient="horz" pos="2928">
          <p15:clr>
            <a:srgbClr val="F26B43"/>
          </p15:clr>
        </p15:guide>
        <p15:guide id="33" orient="horz" pos="3312">
          <p15:clr>
            <a:srgbClr val="F26B43"/>
          </p15:clr>
        </p15:guide>
        <p15:guide id="34" orient="horz" pos="3696">
          <p15:clr>
            <a:srgbClr val="F26B43"/>
          </p15:clr>
        </p15:guide>
        <p15:guide id="35" orient="horz" pos="4080">
          <p15:clr>
            <a:srgbClr val="F26B43"/>
          </p15:clr>
        </p15:guide>
        <p15:guide id="36" orient="horz" pos="2544">
          <p15:clr>
            <a:srgbClr val="F26B43"/>
          </p15:clr>
        </p15:guide>
        <p15:guide id="37" orient="horz" pos="2736">
          <p15:clr>
            <a:srgbClr val="F26B43"/>
          </p15:clr>
        </p15:guide>
        <p15:guide id="38" orient="horz" pos="3120">
          <p15:clr>
            <a:srgbClr val="F26B43"/>
          </p15:clr>
        </p15:guide>
        <p15:guide id="39" orient="horz" pos="3504">
          <p15:clr>
            <a:srgbClr val="F26B43"/>
          </p15:clr>
        </p15:guide>
        <p15:guide id="40" orient="horz" pos="3888">
          <p15:clr>
            <a:srgbClr val="F26B43"/>
          </p15:clr>
        </p15:guide>
        <p15:guide id="41" pos="3648">
          <p15:clr>
            <a:srgbClr val="F26B43"/>
          </p15:clr>
        </p15:guide>
        <p15:guide id="42" pos="3264">
          <p15:clr>
            <a:srgbClr val="F26B43"/>
          </p15:clr>
        </p15:guide>
        <p15:guide id="43" pos="2880">
          <p15:clr>
            <a:srgbClr val="F26B43"/>
          </p15:clr>
        </p15:guide>
        <p15:guide id="44" pos="2496">
          <p15:clr>
            <a:srgbClr val="F26B43"/>
          </p15:clr>
        </p15:guide>
        <p15:guide id="45" pos="2112">
          <p15:clr>
            <a:srgbClr val="F26B43"/>
          </p15:clr>
        </p15:guide>
        <p15:guide id="46" pos="1728">
          <p15:clr>
            <a:srgbClr val="F26B43"/>
          </p15:clr>
        </p15:guide>
        <p15:guide id="47" pos="1343">
          <p15:clr>
            <a:srgbClr val="F26B43"/>
          </p15:clr>
        </p15:guide>
        <p15:guide id="48" pos="959">
          <p15:clr>
            <a:srgbClr val="F26B43"/>
          </p15:clr>
        </p15:guide>
        <p15:guide id="49" pos="575">
          <p15:clr>
            <a:srgbClr val="F26B43"/>
          </p15:clr>
        </p15:guide>
        <p15:guide id="50" pos="191">
          <p15:clr>
            <a:srgbClr val="F26B43"/>
          </p15:clr>
        </p15:guide>
        <p15:guide id="51" orient="horz" pos="1776">
          <p15:clr>
            <a:srgbClr val="F26B43"/>
          </p15:clr>
        </p15:guide>
        <p15:guide id="52" orient="horz" pos="1392">
          <p15:clr>
            <a:srgbClr val="F26B43"/>
          </p15:clr>
        </p15:guide>
        <p15:guide id="53" orient="horz" pos="1008">
          <p15:clr>
            <a:srgbClr val="F26B43"/>
          </p15:clr>
        </p15:guide>
        <p15:guide id="54" orient="horz" pos="624">
          <p15:clr>
            <a:srgbClr val="F26B43"/>
          </p15:clr>
        </p15:guide>
        <p15:guide id="55" orient="horz" pos="240">
          <p15:clr>
            <a:srgbClr val="F26B43"/>
          </p15:clr>
        </p15:guide>
        <p15:guide id="56" orient="horz" pos="1584">
          <p15:clr>
            <a:srgbClr val="F26B43"/>
          </p15:clr>
        </p15:guide>
        <p15:guide id="57" orient="horz" pos="1968">
          <p15:clr>
            <a:srgbClr val="F26B43"/>
          </p15:clr>
        </p15:guide>
        <p15:guide id="58" orient="horz" pos="1200">
          <p15:clr>
            <a:srgbClr val="F26B43"/>
          </p15:clr>
        </p15:guide>
        <p15:guide id="59" orient="horz" pos="816">
          <p15:clr>
            <a:srgbClr val="F26B43"/>
          </p15:clr>
        </p15:guide>
        <p15:guide id="60" orient="horz" pos="432">
          <p15:clr>
            <a:srgbClr val="F26B43"/>
          </p15:clr>
        </p15:guide>
        <p15:guide id="61" pos="6720">
          <p15:clr>
            <a:srgbClr val="F26B43"/>
          </p15:clr>
        </p15:guide>
        <p15:guide id="62" pos="6336">
          <p15:clr>
            <a:srgbClr val="F26B43"/>
          </p15:clr>
        </p15:guide>
        <p15:guide id="63" pos="710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svg"/><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10.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1.png"/><Relationship Id="rId10" Type="http://schemas.openxmlformats.org/officeDocument/2006/relationships/image" Target="../media/image25.svg"/><Relationship Id="rId4" Type="http://schemas.openxmlformats.org/officeDocument/2006/relationships/image" Target="../media/image3.png"/><Relationship Id="rId9" Type="http://schemas.openxmlformats.org/officeDocument/2006/relationships/image" Target="../media/image24.png"/><Relationship Id="rId14" Type="http://schemas.openxmlformats.org/officeDocument/2006/relationships/image" Target="../media/image29.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media/image4.png"/><Relationship Id="rId7" Type="http://schemas.microsoft.com/office/2007/relationships/hdphoto" Target="../media/hdphoto2.wdp"/><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11" Type="http://schemas.microsoft.com/office/2007/relationships/hdphoto" Target="../media/hdphoto4.wdp"/><Relationship Id="rId5" Type="http://schemas.openxmlformats.org/officeDocument/2006/relationships/image" Target="../media/image32.png"/><Relationship Id="rId15" Type="http://schemas.microsoft.com/office/2007/relationships/hdphoto" Target="../media/hdphoto5.wdp"/><Relationship Id="rId10" Type="http://schemas.openxmlformats.org/officeDocument/2006/relationships/image" Target="../media/image35.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4"/>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3" name="Google Shape;243;p14"/>
          <p:cNvSpPr/>
          <p:nvPr/>
        </p:nvSpPr>
        <p:spPr>
          <a:xfrm>
            <a:off x="1078842" y="4673732"/>
            <a:ext cx="86206" cy="702030"/>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EACE3"/>
              </a:solidFill>
              <a:latin typeface="Calibri"/>
              <a:ea typeface="Calibri"/>
              <a:cs typeface="Calibri"/>
              <a:sym typeface="Calibri"/>
            </a:endParaRPr>
          </a:p>
        </p:txBody>
      </p:sp>
      <p:sp>
        <p:nvSpPr>
          <p:cNvPr id="246" name="Google Shape;246;p14"/>
          <p:cNvSpPr txBox="1"/>
          <p:nvPr/>
        </p:nvSpPr>
        <p:spPr>
          <a:xfrm>
            <a:off x="1292080" y="4567187"/>
            <a:ext cx="6068839" cy="1620869"/>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l" rtl="0">
              <a:lnSpc>
                <a:spcPct val="150000"/>
              </a:lnSpc>
              <a:spcBef>
                <a:spcPts val="0"/>
              </a:spcBef>
              <a:spcAft>
                <a:spcPts val="0"/>
              </a:spcAft>
              <a:buClr>
                <a:schemeClr val="lt1"/>
              </a:buClr>
              <a:buSzPts val="1200"/>
              <a:buFont typeface="Arial"/>
              <a:buNone/>
            </a:pPr>
            <a:r>
              <a:rPr lang="en-US" sz="2600" b="1" dirty="0">
                <a:solidFill>
                  <a:schemeClr val="lt1"/>
                </a:solidFill>
                <a:latin typeface="Century Gothic" pitchFamily="34" charset="0"/>
                <a:sym typeface="Montserrat Medium"/>
              </a:rPr>
              <a:t>DIRECCIÓN TÉCNICA DEL PRESUPUESTO </a:t>
            </a:r>
          </a:p>
          <a:p>
            <a:pPr marL="0" marR="0" lvl="0" indent="0" algn="l" rtl="0">
              <a:lnSpc>
                <a:spcPct val="150000"/>
              </a:lnSpc>
              <a:spcBef>
                <a:spcPts val="0"/>
              </a:spcBef>
              <a:spcAft>
                <a:spcPts val="0"/>
              </a:spcAft>
              <a:buClr>
                <a:schemeClr val="lt1"/>
              </a:buClr>
              <a:buSzPts val="1200"/>
              <a:buFont typeface="Arial"/>
              <a:buNone/>
            </a:pPr>
            <a:r>
              <a:rPr lang="en-US" sz="2900" b="1" dirty="0">
                <a:solidFill>
                  <a:schemeClr val="lt1"/>
                </a:solidFill>
                <a:latin typeface="Century Gothic" pitchFamily="34" charset="0"/>
                <a:sym typeface="Montserrat Medium"/>
              </a:rPr>
              <a:t>MINISTERIO DE FINANZAS PÚBLICAS</a:t>
            </a:r>
          </a:p>
          <a:p>
            <a:pPr marL="0" marR="0" lvl="0" indent="0" algn="l" rtl="0">
              <a:lnSpc>
                <a:spcPct val="150000"/>
              </a:lnSpc>
              <a:spcBef>
                <a:spcPts val="0"/>
              </a:spcBef>
              <a:spcAft>
                <a:spcPts val="0"/>
              </a:spcAft>
              <a:buClr>
                <a:schemeClr val="lt1"/>
              </a:buClr>
              <a:buSzPts val="1200"/>
              <a:buFont typeface="Arial"/>
              <a:buNone/>
            </a:pPr>
            <a:endParaRPr lang="en-US" sz="1300" dirty="0">
              <a:solidFill>
                <a:schemeClr val="lt1"/>
              </a:solidFill>
              <a:latin typeface="Montserrat Medium"/>
              <a:sym typeface="Montserrat Medium"/>
            </a:endParaRPr>
          </a:p>
          <a:p>
            <a:pPr marL="0" marR="0" lvl="0" indent="0" algn="l" rtl="0">
              <a:lnSpc>
                <a:spcPct val="150000"/>
              </a:lnSpc>
              <a:spcBef>
                <a:spcPts val="0"/>
              </a:spcBef>
              <a:spcAft>
                <a:spcPts val="0"/>
              </a:spcAft>
              <a:buClr>
                <a:schemeClr val="lt1"/>
              </a:buClr>
              <a:buSzPts val="1200"/>
              <a:buFont typeface="Arial"/>
              <a:buNone/>
            </a:pPr>
            <a:endParaRPr lang="en-US" sz="1300" dirty="0">
              <a:solidFill>
                <a:schemeClr val="lt1"/>
              </a:solidFill>
              <a:latin typeface="Montserrat Medium"/>
              <a:sym typeface="Montserrat Medium"/>
            </a:endParaRPr>
          </a:p>
          <a:p>
            <a:pPr marL="0" marR="0" lvl="0" indent="0" algn="l" rtl="0">
              <a:lnSpc>
                <a:spcPct val="150000"/>
              </a:lnSpc>
              <a:spcBef>
                <a:spcPts val="0"/>
              </a:spcBef>
              <a:spcAft>
                <a:spcPts val="0"/>
              </a:spcAft>
              <a:buClr>
                <a:schemeClr val="lt1"/>
              </a:buClr>
              <a:buSzPts val="1200"/>
              <a:buFont typeface="Arial"/>
              <a:buNone/>
            </a:pPr>
            <a:r>
              <a:rPr lang="en-US" sz="1300" dirty="0">
                <a:solidFill>
                  <a:schemeClr val="lt1"/>
                </a:solidFill>
                <a:latin typeface="Montserrat Medium"/>
                <a:sym typeface="Montserrat Medium"/>
              </a:rPr>
              <a:t>GUATEMALA, JULIO 2021</a:t>
            </a:r>
            <a:endParaRPr lang="en-US" sz="1200" dirty="0">
              <a:solidFill>
                <a:schemeClr val="lt1"/>
              </a:solidFill>
              <a:latin typeface="Montserrat Medium"/>
              <a:sym typeface="Montserrat Medium"/>
            </a:endParaRPr>
          </a:p>
        </p:txBody>
      </p:sp>
      <p:sp>
        <p:nvSpPr>
          <p:cNvPr id="247" name="Google Shape;247;p14"/>
          <p:cNvSpPr txBox="1"/>
          <p:nvPr/>
        </p:nvSpPr>
        <p:spPr>
          <a:xfrm>
            <a:off x="1078842" y="1814843"/>
            <a:ext cx="10898683" cy="830956"/>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MX" sz="4800" b="1" dirty="0">
                <a:solidFill>
                  <a:schemeClr val="lt1"/>
                </a:solidFill>
                <a:latin typeface="Montserrat"/>
                <a:ea typeface="Montserrat ExtraBold"/>
                <a:cs typeface="Montserrat ExtraBold"/>
                <a:sym typeface="Montserrat"/>
              </a:rPr>
              <a:t>CICLO PRESUPUESTARIO</a:t>
            </a:r>
          </a:p>
        </p:txBody>
      </p:sp>
      <p:pic>
        <p:nvPicPr>
          <p:cNvPr id="248" name="Google Shape;248;p14"/>
          <p:cNvPicPr preferRelativeResize="0"/>
          <p:nvPr/>
        </p:nvPicPr>
        <p:blipFill rotWithShape="1">
          <a:blip r:embed="rId4">
            <a:alphaModFix/>
          </a:blip>
          <a:srcRect/>
          <a:stretch/>
        </p:blipFill>
        <p:spPr>
          <a:xfrm>
            <a:off x="10810088" y="5726035"/>
            <a:ext cx="1242879" cy="913516"/>
          </a:xfrm>
          <a:prstGeom prst="rect">
            <a:avLst/>
          </a:prstGeom>
          <a:noFill/>
          <a:ln>
            <a:noFill/>
          </a:ln>
        </p:spPr>
      </p:pic>
      <p:pic>
        <p:nvPicPr>
          <p:cNvPr id="2" name="Imagen 1">
            <a:extLst>
              <a:ext uri="{FF2B5EF4-FFF2-40B4-BE49-F238E27FC236}">
                <a16:creationId xmlns:a16="http://schemas.microsoft.com/office/drawing/2014/main" id="{B9908BF3-341B-43AC-88AE-353E1E52DB4B}"/>
              </a:ext>
            </a:extLst>
          </p:cNvPr>
          <p:cNvPicPr>
            <a:picLocks noChangeAspect="1"/>
          </p:cNvPicPr>
          <p:nvPr/>
        </p:nvPicPr>
        <p:blipFill rotWithShape="1">
          <a:blip r:embed="rId5"/>
          <a:srcRect l="66625" t="69639" r="12584" b="22890"/>
          <a:stretch/>
        </p:blipFill>
        <p:spPr>
          <a:xfrm>
            <a:off x="7253980" y="5983419"/>
            <a:ext cx="3245669" cy="656132"/>
          </a:xfrm>
          <a:prstGeom prst="rect">
            <a:avLst/>
          </a:prstGeom>
        </p:spPr>
      </p:pic>
    </p:spTree>
    <p:extLst>
      <p:ext uri="{BB962C8B-B14F-4D97-AF65-F5344CB8AC3E}">
        <p14:creationId xmlns:p14="http://schemas.microsoft.com/office/powerpoint/2010/main" val="2935575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17" name="16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5"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6"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69" name="Google Shape;179;p8">
            <a:extLst>
              <a:ext uri="{FF2B5EF4-FFF2-40B4-BE49-F238E27FC236}">
                <a16:creationId xmlns:a16="http://schemas.microsoft.com/office/drawing/2014/main" id="{E45734AE-9CB9-4825-8338-EBA496D12E72}"/>
              </a:ext>
            </a:extLst>
          </p:cNvPr>
          <p:cNvSpPr txBox="1"/>
          <p:nvPr/>
        </p:nvSpPr>
        <p:spPr>
          <a:xfrm>
            <a:off x="3334070" y="1329373"/>
            <a:ext cx="5810249" cy="5959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3600"/>
              <a:buFont typeface="Montserrat ExtraBold"/>
              <a:buNone/>
            </a:pPr>
            <a:r>
              <a:rPr lang="es-GT" sz="2000" b="1" dirty="0">
                <a:solidFill>
                  <a:srgbClr val="002060"/>
                </a:solidFill>
                <a:latin typeface="Montserrat ExtraBold"/>
                <a:ea typeface="Montserrat ExtraBold"/>
                <a:cs typeface="Montserrat ExtraBold"/>
                <a:sym typeface="Montserrat ExtraBold"/>
              </a:rPr>
              <a:t>FORMULACIÓN</a:t>
            </a:r>
            <a:endParaRPr sz="1200" b="1" dirty="0">
              <a:solidFill>
                <a:srgbClr val="0070C0"/>
              </a:solidFill>
              <a:latin typeface="Montserrat ExtraBold"/>
              <a:ea typeface="Montserrat ExtraBold"/>
              <a:cs typeface="Montserrat ExtraBold"/>
              <a:sym typeface="Montserrat ExtraBold"/>
            </a:endParaRPr>
          </a:p>
        </p:txBody>
      </p:sp>
      <p:sp>
        <p:nvSpPr>
          <p:cNvPr id="70" name="Google Shape;258;p15"/>
          <p:cNvSpPr txBox="1"/>
          <p:nvPr/>
        </p:nvSpPr>
        <p:spPr>
          <a:xfrm>
            <a:off x="1235851" y="1759977"/>
            <a:ext cx="10091057" cy="1047565"/>
          </a:xfrm>
          <a:prstGeom prst="rect">
            <a:avLst/>
          </a:prstGeom>
          <a:no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r>
              <a:rPr lang="es-GT" sz="1600" dirty="0">
                <a:solidFill>
                  <a:srgbClr val="757070"/>
                </a:solidFill>
                <a:latin typeface="Montserrat Medium"/>
                <a:ea typeface="Montserrat Medium"/>
                <a:cs typeface="Montserrat Medium"/>
                <a:sym typeface="Montserrat Medium"/>
              </a:rPr>
              <a:t>Las instituciones solicitan sus asignaciones presupuestarias, de acuerdo a los lineamientos de la política y normas presupuestarias, así como al nivel de su techo de gasto, por lo que priorizan los programas y proyectos a ejecutar de acuerdo a sus objetivos y metas programáticas e institucionales. </a:t>
            </a:r>
          </a:p>
        </p:txBody>
      </p:sp>
      <p:sp>
        <p:nvSpPr>
          <p:cNvPr id="81" name="Google Shape;134;p3"/>
          <p:cNvSpPr/>
          <p:nvPr/>
        </p:nvSpPr>
        <p:spPr>
          <a:xfrm>
            <a:off x="1010760" y="1847654"/>
            <a:ext cx="120456" cy="886119"/>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sp>
        <p:nvSpPr>
          <p:cNvPr id="71" name="Google Shape;258;p15"/>
          <p:cNvSpPr txBox="1"/>
          <p:nvPr/>
        </p:nvSpPr>
        <p:spPr>
          <a:xfrm>
            <a:off x="2643429" y="3270305"/>
            <a:ext cx="3600000" cy="1599197"/>
          </a:xfrm>
          <a:prstGeom prst="rect">
            <a:avLst/>
          </a:prstGeom>
          <a:solidFill>
            <a:srgbClr val="00398C"/>
          </a:solid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indent="0" algn="just">
              <a:buNone/>
              <a:defRPr sz="1200">
                <a:solidFill>
                  <a:schemeClr val="bg1"/>
                </a:solidFill>
                <a:latin typeface="Montserrat ExtraBold" charset="0"/>
                <a:ea typeface="Montserrat ExtraBold"/>
                <a:cs typeface="Montserrat ExtraBold"/>
              </a:defRPr>
            </a:lvl1pPr>
          </a:lstStyle>
          <a:p>
            <a:r>
              <a:rPr lang="es-GT" sz="1400" dirty="0">
                <a:latin typeface="Montserrat Medium"/>
                <a:ea typeface="Montserrat Medium"/>
                <a:cs typeface="Montserrat Medium"/>
                <a:sym typeface="Montserrat Medium"/>
              </a:rPr>
              <a:t>Las entidades formulan de acuerdo a los techos presupuestarios y a las prioridades para producir el máximo beneficio a la población. </a:t>
            </a:r>
            <a:endParaRPr lang="es-GT" dirty="0">
              <a:sym typeface="Montserrat Medium"/>
            </a:endParaRPr>
          </a:p>
        </p:txBody>
      </p:sp>
      <p:sp>
        <p:nvSpPr>
          <p:cNvPr id="72" name="Google Shape;258;p15"/>
          <p:cNvSpPr txBox="1"/>
          <p:nvPr/>
        </p:nvSpPr>
        <p:spPr>
          <a:xfrm>
            <a:off x="7887868" y="4015406"/>
            <a:ext cx="3600000" cy="2138506"/>
          </a:xfrm>
          <a:prstGeom prst="rect">
            <a:avLst/>
          </a:prstGeom>
          <a:solidFill>
            <a:srgbClr val="00398C"/>
          </a:solid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indent="0" algn="just">
              <a:buNone/>
              <a:defRPr sz="1200">
                <a:solidFill>
                  <a:schemeClr val="bg1"/>
                </a:solidFill>
                <a:latin typeface="Montserrat ExtraBold" charset="0"/>
                <a:ea typeface="Montserrat ExtraBold"/>
                <a:cs typeface="Montserrat ExtraBold"/>
              </a:defRPr>
            </a:lvl1pPr>
          </a:lstStyle>
          <a:p>
            <a:r>
              <a:rPr lang="es-GT" sz="1400" dirty="0">
                <a:latin typeface="Montserrat Medium" charset="0"/>
                <a:sym typeface="Montserrat Medium"/>
              </a:rPr>
              <a:t>El Ministerio de Finanzas Públicas revisa, analiza y recomienda el presupuesto de cada institución para que sea congruente con las políticas, techos y el determinado bien o servicio que se entrega a la población. </a:t>
            </a:r>
            <a:r>
              <a:rPr lang="es-GT" sz="1400" b="1" dirty="0">
                <a:latin typeface="Montserrat Medium" charset="0"/>
                <a:sym typeface="Montserrat Medium"/>
              </a:rPr>
              <a:t>Se entrega al Congreso de la República de Guatemala.</a:t>
            </a:r>
          </a:p>
        </p:txBody>
      </p:sp>
      <p:pic>
        <p:nvPicPr>
          <p:cNvPr id="77" name="76 Imagen"/>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6778" b="92000" l="3111" r="97222">
                        <a14:foregroundMark x1="27667" y1="57889" x2="27667" y2="57889"/>
                        <a14:foregroundMark x1="49667" y1="33333" x2="49667" y2="33333"/>
                        <a14:foregroundMark x1="25667" y1="18556" x2="25667" y2="18556"/>
                        <a14:foregroundMark x1="32333" y1="21556" x2="32333" y2="21556"/>
                        <a14:foregroundMark x1="36889" y1="29222" x2="36889" y2="29222"/>
                        <a14:foregroundMark x1="38444" y1="24111" x2="38444" y2="24111"/>
                        <a14:foregroundMark x1="45111" y1="24111" x2="45111" y2="24111"/>
                        <a14:foregroundMark x1="53222" y1="27222" x2="53222" y2="27222"/>
                        <a14:foregroundMark x1="44556" y1="31333" x2="44556" y2="31333"/>
                        <a14:foregroundMark x1="43556" y1="37444" x2="43556" y2="37444"/>
                        <a14:foregroundMark x1="48111" y1="39444" x2="48111" y2="39444"/>
                        <a14:foregroundMark x1="52222" y1="40444" x2="52222" y2="40444"/>
                        <a14:foregroundMark x1="55333" y1="35889" x2="55333" y2="35889"/>
                        <a14:foregroundMark x1="58333" y1="29222" x2="58333" y2="29222"/>
                        <a14:foregroundMark x1="64000" y1="30222" x2="64000" y2="30222"/>
                        <a14:foregroundMark x1="64444" y1="37444" x2="64444" y2="37444"/>
                        <a14:foregroundMark x1="60889" y1="44111" x2="60889" y2="44111"/>
                        <a14:foregroundMark x1="58333" y1="48667" x2="58333" y2="48667"/>
                        <a14:foregroundMark x1="51222" y1="47111" x2="51222" y2="47111"/>
                      </a14:backgroundRemoval>
                    </a14:imgEffect>
                  </a14:imgLayer>
                </a14:imgProps>
              </a:ext>
              <a:ext uri="{28A0092B-C50C-407E-A947-70E740481C1C}">
                <a14:useLocalDpi xmlns:a14="http://schemas.microsoft.com/office/drawing/2010/main" val="0"/>
              </a:ext>
            </a:extLst>
          </a:blip>
          <a:stretch>
            <a:fillRect/>
          </a:stretch>
        </p:blipFill>
        <p:spPr>
          <a:xfrm>
            <a:off x="1390352" y="3460587"/>
            <a:ext cx="979171" cy="979171"/>
          </a:xfrm>
          <a:prstGeom prst="rect">
            <a:avLst/>
          </a:prstGeom>
        </p:spPr>
      </p:pic>
      <p:pic>
        <p:nvPicPr>
          <p:cNvPr id="78" name="77 Imagen"/>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0" b="97833" l="0" r="100000">
                        <a14:foregroundMark x1="93913" y1="97833" x2="93913" y2="97833"/>
                        <a14:foregroundMark x1="91739" y1="25697" x2="91739" y2="25697"/>
                        <a14:foregroundMark x1="90543" y1="36068" x2="90543" y2="36068"/>
                        <a14:foregroundMark x1="45870" y1="74303" x2="45870" y2="74303"/>
                        <a14:foregroundMark x1="26957" y1="38545" x2="26957" y2="38545"/>
                        <a14:foregroundMark x1="25435" y1="29876" x2="25435" y2="29876"/>
                        <a14:foregroundMark x1="36630" y1="7430" x2="36630" y2="7430"/>
                        <a14:foregroundMark x1="60217" y1="26780" x2="60217" y2="26780"/>
                        <a14:foregroundMark x1="60435" y1="40557" x2="60435" y2="40557"/>
                        <a14:foregroundMark x1="62391" y1="59907" x2="62391" y2="59907"/>
                        <a14:foregroundMark x1="69565" y1="21207" x2="69565" y2="21207"/>
                      </a14:backgroundRemoval>
                    </a14:imgEffect>
                  </a14:imgLayer>
                </a14:imgProps>
              </a:ext>
              <a:ext uri="{28A0092B-C50C-407E-A947-70E740481C1C}">
                <a14:useLocalDpi xmlns:a14="http://schemas.microsoft.com/office/drawing/2010/main" val="0"/>
              </a:ext>
            </a:extLst>
          </a:blip>
          <a:stretch>
            <a:fillRect/>
          </a:stretch>
        </p:blipFill>
        <p:spPr>
          <a:xfrm>
            <a:off x="6704991" y="4439758"/>
            <a:ext cx="934628" cy="656272"/>
          </a:xfrm>
          <a:prstGeom prst="rect">
            <a:avLst/>
          </a:prstGeom>
        </p:spPr>
      </p:pic>
      <p:sp>
        <p:nvSpPr>
          <p:cNvPr id="79" name="78 Elipse"/>
          <p:cNvSpPr/>
          <p:nvPr/>
        </p:nvSpPr>
        <p:spPr>
          <a:xfrm>
            <a:off x="1261111" y="3317060"/>
            <a:ext cx="1234393" cy="1234393"/>
          </a:xfrm>
          <a:prstGeom prst="ellipse">
            <a:avLst/>
          </a:prstGeom>
          <a:solidFill>
            <a:srgbClr val="1F497D">
              <a:lumMod val="20000"/>
              <a:lumOff val="80000"/>
              <a:alpha val="50000"/>
            </a:srgbClr>
          </a:solidFill>
          <a:ln w="28575" cap="flat" cmpd="sng" algn="ctr">
            <a:solidFill>
              <a:schemeClr val="accent4">
                <a:lumMod val="50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sp>
        <p:nvSpPr>
          <p:cNvPr id="80" name="79 Elipse"/>
          <p:cNvSpPr/>
          <p:nvPr/>
        </p:nvSpPr>
        <p:spPr>
          <a:xfrm>
            <a:off x="6555109" y="4090212"/>
            <a:ext cx="1234393" cy="1234393"/>
          </a:xfrm>
          <a:prstGeom prst="ellipse">
            <a:avLst/>
          </a:prstGeom>
          <a:solidFill>
            <a:srgbClr val="1F497D">
              <a:lumMod val="20000"/>
              <a:lumOff val="80000"/>
              <a:alpha val="50000"/>
            </a:srgbClr>
          </a:solidFill>
          <a:ln w="28575" cap="flat" cmpd="sng" algn="ctr">
            <a:solidFill>
              <a:schemeClr val="accent4">
                <a:lumMod val="50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sp>
        <p:nvSpPr>
          <p:cNvPr id="82" name="Google Shape;258;p15"/>
          <p:cNvSpPr txBox="1"/>
          <p:nvPr/>
        </p:nvSpPr>
        <p:spPr>
          <a:xfrm>
            <a:off x="7887868" y="3582629"/>
            <a:ext cx="3600000"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1200" b="1">
                <a:solidFill>
                  <a:srgbClr val="00398C"/>
                </a:solidFill>
                <a:latin typeface="Montserrat ExtraBold"/>
                <a:ea typeface="Montserrat ExtraBold"/>
                <a:cs typeface="Montserrat ExtraBold"/>
              </a:defRPr>
            </a:lvl1pPr>
          </a:lstStyle>
          <a:p>
            <a:r>
              <a:rPr lang="es-GT" sz="1600" dirty="0">
                <a:sym typeface="Montserrat Medium"/>
              </a:rPr>
              <a:t>Proyecto: </a:t>
            </a:r>
          </a:p>
        </p:txBody>
      </p:sp>
      <p:sp>
        <p:nvSpPr>
          <p:cNvPr id="83" name="Google Shape;258;p15"/>
          <p:cNvSpPr txBox="1"/>
          <p:nvPr/>
        </p:nvSpPr>
        <p:spPr>
          <a:xfrm>
            <a:off x="2648872" y="2837529"/>
            <a:ext cx="3600000" cy="338514"/>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buNone/>
              <a:defRPr sz="1200" b="1">
                <a:solidFill>
                  <a:srgbClr val="00398C"/>
                </a:solidFill>
                <a:latin typeface="Montserrat ExtraBold"/>
                <a:ea typeface="Montserrat ExtraBold"/>
                <a:cs typeface="Montserrat ExtraBold"/>
              </a:defRPr>
            </a:lvl1pPr>
          </a:lstStyle>
          <a:p>
            <a:r>
              <a:rPr lang="es-GT" sz="1600" dirty="0">
                <a:sym typeface="Montserrat Medium"/>
              </a:rPr>
              <a:t>Anteproyecto: </a:t>
            </a:r>
          </a:p>
        </p:txBody>
      </p:sp>
      <p:sp>
        <p:nvSpPr>
          <p:cNvPr id="18" name="17 Pentágono"/>
          <p:cNvSpPr/>
          <p:nvPr/>
        </p:nvSpPr>
        <p:spPr>
          <a:xfrm rot="10800000">
            <a:off x="4704125" y="4964277"/>
            <a:ext cx="1505527" cy="5095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19" name="18 Rectángulo"/>
          <p:cNvSpPr/>
          <p:nvPr/>
        </p:nvSpPr>
        <p:spPr>
          <a:xfrm>
            <a:off x="4930219" y="5011299"/>
            <a:ext cx="1279434" cy="415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b="1" dirty="0">
                <a:latin typeface="Montserrat Medium" charset="0"/>
              </a:rPr>
              <a:t>15 de julio</a:t>
            </a:r>
          </a:p>
        </p:txBody>
      </p:sp>
      <p:sp>
        <p:nvSpPr>
          <p:cNvPr id="20" name="19 Pentágono"/>
          <p:cNvSpPr/>
          <p:nvPr/>
        </p:nvSpPr>
        <p:spPr>
          <a:xfrm rot="10800000">
            <a:off x="9982340" y="3413565"/>
            <a:ext cx="1505527" cy="5095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21" name="20 Rectángulo"/>
          <p:cNvSpPr/>
          <p:nvPr/>
        </p:nvSpPr>
        <p:spPr>
          <a:xfrm>
            <a:off x="10208434" y="3460587"/>
            <a:ext cx="1279434" cy="415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b="1" dirty="0">
                <a:latin typeface="Montserrat Medium" charset="0"/>
              </a:rPr>
              <a:t>2 de septiembre</a:t>
            </a:r>
          </a:p>
        </p:txBody>
      </p:sp>
    </p:spTree>
    <p:extLst>
      <p:ext uri="{BB962C8B-B14F-4D97-AF65-F5344CB8AC3E}">
        <p14:creationId xmlns:p14="http://schemas.microsoft.com/office/powerpoint/2010/main" val="2455180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17" name="16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5"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6"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138" name="Google Shape;179;p8">
            <a:extLst>
              <a:ext uri="{FF2B5EF4-FFF2-40B4-BE49-F238E27FC236}">
                <a16:creationId xmlns:a16="http://schemas.microsoft.com/office/drawing/2014/main" id="{E45734AE-9CB9-4825-8338-EBA496D12E72}"/>
              </a:ext>
            </a:extLst>
          </p:cNvPr>
          <p:cNvSpPr txBox="1"/>
          <p:nvPr/>
        </p:nvSpPr>
        <p:spPr>
          <a:xfrm>
            <a:off x="3181348" y="618301"/>
            <a:ext cx="5810249" cy="5959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3600"/>
              <a:buFont typeface="Montserrat ExtraBold"/>
              <a:buNone/>
            </a:pPr>
            <a:r>
              <a:rPr lang="es-GT" sz="2000" b="1" dirty="0">
                <a:solidFill>
                  <a:srgbClr val="002060"/>
                </a:solidFill>
                <a:latin typeface="Montserrat ExtraBold"/>
                <a:ea typeface="Montserrat ExtraBold"/>
                <a:cs typeface="Montserrat ExtraBold"/>
                <a:sym typeface="Montserrat ExtraBold"/>
              </a:rPr>
              <a:t>DISCUSIÓN Y APROBACIÓN</a:t>
            </a:r>
            <a:endParaRPr sz="1200" b="1" dirty="0">
              <a:solidFill>
                <a:srgbClr val="0070C0"/>
              </a:solidFill>
              <a:latin typeface="Montserrat ExtraBold"/>
              <a:ea typeface="Montserrat ExtraBold"/>
              <a:cs typeface="Montserrat ExtraBold"/>
              <a:sym typeface="Montserrat ExtraBold"/>
            </a:endParaRPr>
          </a:p>
        </p:txBody>
      </p:sp>
      <p:sp>
        <p:nvSpPr>
          <p:cNvPr id="41" name="Google Shape;258;p15"/>
          <p:cNvSpPr txBox="1"/>
          <p:nvPr/>
        </p:nvSpPr>
        <p:spPr>
          <a:xfrm>
            <a:off x="1045029" y="1332594"/>
            <a:ext cx="10091057" cy="1154903"/>
          </a:xfrm>
          <a:prstGeom prst="rect">
            <a:avLst/>
          </a:prstGeom>
          <a:no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r>
              <a:rPr lang="es-GT" sz="1400" dirty="0">
                <a:solidFill>
                  <a:srgbClr val="757070"/>
                </a:solidFill>
                <a:latin typeface="Montserrat Medium"/>
                <a:ea typeface="Montserrat Medium"/>
                <a:cs typeface="Montserrat Medium"/>
                <a:sym typeface="Montserrat Medium"/>
              </a:rPr>
              <a:t>Se realiza en la Comisión de Finanzas Públicas y Moneda del Congreso de la República, para emitir dictamen y traslado al pleno del Congreso para aprobación, improbación o modificación. </a:t>
            </a:r>
          </a:p>
          <a:p>
            <a:pPr algn="just"/>
            <a:endParaRPr lang="es-GT" sz="1400" dirty="0">
              <a:solidFill>
                <a:srgbClr val="757070"/>
              </a:solidFill>
              <a:latin typeface="Montserrat Medium"/>
              <a:ea typeface="Montserrat Medium"/>
              <a:cs typeface="Montserrat Medium"/>
              <a:sym typeface="Montserrat Medium"/>
            </a:endParaRPr>
          </a:p>
          <a:p>
            <a:pPr algn="just"/>
            <a:r>
              <a:rPr lang="es-GT" sz="1400" dirty="0">
                <a:solidFill>
                  <a:srgbClr val="757070"/>
                </a:solidFill>
                <a:latin typeface="Montserrat Medium"/>
                <a:ea typeface="Montserrat Medium"/>
                <a:cs typeface="Montserrat Medium"/>
                <a:sym typeface="Montserrat Medium"/>
              </a:rPr>
              <a:t>Ya discutido en el pleno, el Congreso emite el Decreto que aprueba el presupuesto o caso contrario, rige el presupuesto en vigencia del año anterior. </a:t>
            </a:r>
          </a:p>
        </p:txBody>
      </p:sp>
      <p:sp>
        <p:nvSpPr>
          <p:cNvPr id="14" name="Google Shape;258;p15"/>
          <p:cNvSpPr txBox="1"/>
          <p:nvPr/>
        </p:nvSpPr>
        <p:spPr>
          <a:xfrm>
            <a:off x="4799654" y="2793139"/>
            <a:ext cx="7392346" cy="707153"/>
          </a:xfrm>
          <a:prstGeom prst="rect">
            <a:avLst/>
          </a:prstGeom>
          <a:solidFill>
            <a:schemeClr val="accent5">
              <a:lumMod val="75000"/>
            </a:schemeClr>
          </a:solid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r>
              <a:rPr lang="es-GT" sz="1400" dirty="0">
                <a:solidFill>
                  <a:schemeClr val="bg1"/>
                </a:solidFill>
                <a:latin typeface="Montserrat Medium" charset="0"/>
                <a:ea typeface="Montserrat ExtraBold"/>
                <a:cs typeface="Montserrat ExtraBold"/>
                <a:sym typeface="Montserrat Medium"/>
              </a:rPr>
              <a:t>El Congreso de la República, aprueba el Presupuesto General de Ingresos y Egresos del Estado.</a:t>
            </a:r>
          </a:p>
        </p:txBody>
      </p:sp>
      <p:grpSp>
        <p:nvGrpSpPr>
          <p:cNvPr id="6" name="5 Grupo"/>
          <p:cNvGrpSpPr/>
          <p:nvPr/>
        </p:nvGrpSpPr>
        <p:grpSpPr>
          <a:xfrm>
            <a:off x="3406806" y="2628902"/>
            <a:ext cx="1234163" cy="1035625"/>
            <a:chOff x="3143248" y="2811803"/>
            <a:chExt cx="1471036" cy="1234393"/>
          </a:xfrm>
        </p:grpSpPr>
        <p:sp>
          <p:nvSpPr>
            <p:cNvPr id="51" name="50 Elipse"/>
            <p:cNvSpPr/>
            <p:nvPr/>
          </p:nvSpPr>
          <p:spPr>
            <a:xfrm>
              <a:off x="3261569" y="2811803"/>
              <a:ext cx="1234393" cy="1234393"/>
            </a:xfrm>
            <a:prstGeom prst="ellipse">
              <a:avLst/>
            </a:prstGeom>
            <a:solidFill>
              <a:schemeClr val="accent5">
                <a:lumMod val="20000"/>
                <a:lumOff val="80000"/>
                <a:alpha val="50000"/>
              </a:schemeClr>
            </a:solidFill>
            <a:ln w="28575" cap="flat" cmpd="sng" algn="ctr">
              <a:solidFill>
                <a:schemeClr val="accent5">
                  <a:lumMod val="75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pic>
          <p:nvPicPr>
            <p:cNvPr id="4" name="3 Imagen"/>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0" b="100000" l="10000" r="90000">
                          <a14:foregroundMark x1="37222" y1="44922" x2="37222" y2="44922"/>
                          <a14:foregroundMark x1="45667" y1="45313" x2="45667" y2="45313"/>
                          <a14:foregroundMark x1="57000" y1="45117" x2="57000" y2="45117"/>
                          <a14:foregroundMark x1="64000" y1="45117" x2="64000" y2="45117"/>
                          <a14:foregroundMark x1="62667" y1="58203" x2="62667" y2="58203"/>
                          <a14:foregroundMark x1="55556" y1="62305" x2="55556" y2="62305"/>
                          <a14:foregroundMark x1="45444" y1="60156" x2="45444" y2="60156"/>
                          <a14:foregroundMark x1="37556" y1="61133" x2="37556" y2="61133"/>
                          <a14:foregroundMark x1="36667" y1="76367" x2="36667" y2="76367"/>
                          <a14:foregroundMark x1="48111" y1="75391" x2="48111" y2="75391"/>
                          <a14:foregroundMark x1="55556" y1="74023" x2="55556" y2="74023"/>
                          <a14:foregroundMark x1="67000" y1="75195" x2="67000" y2="75195"/>
                        </a14:backgroundRemoval>
                      </a14:imgEffect>
                    </a14:imgLayer>
                  </a14:imgProps>
                </a:ext>
                <a:ext uri="{28A0092B-C50C-407E-A947-70E740481C1C}">
                  <a14:useLocalDpi xmlns:a14="http://schemas.microsoft.com/office/drawing/2010/main" val="0"/>
                </a:ext>
              </a:extLst>
            </a:blip>
            <a:stretch>
              <a:fillRect/>
            </a:stretch>
          </p:blipFill>
          <p:spPr>
            <a:xfrm>
              <a:off x="3143248" y="3010572"/>
              <a:ext cx="1471036" cy="836856"/>
            </a:xfrm>
            <a:prstGeom prst="rect">
              <a:avLst/>
            </a:prstGeom>
          </p:spPr>
        </p:pic>
      </p:grpSp>
      <p:sp>
        <p:nvSpPr>
          <p:cNvPr id="18" name="Google Shape;258;p15"/>
          <p:cNvSpPr txBox="1"/>
          <p:nvPr/>
        </p:nvSpPr>
        <p:spPr>
          <a:xfrm>
            <a:off x="1013804" y="4116580"/>
            <a:ext cx="10122281" cy="1154903"/>
          </a:xfrm>
          <a:prstGeom prst="rect">
            <a:avLst/>
          </a:prstGeom>
          <a:no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r>
              <a:rPr lang="es-GT" sz="1400" dirty="0">
                <a:solidFill>
                  <a:srgbClr val="757070"/>
                </a:solidFill>
                <a:latin typeface="Montserrat Medium"/>
                <a:ea typeface="Montserrat Medium"/>
                <a:cs typeface="Montserrat Medium"/>
                <a:sym typeface="Montserrat Medium"/>
              </a:rPr>
              <a:t>Consiste en la adquisición de insumos por parte de las instituciones para proporcionar bienes o servicios a la población, con base a las metas y objetivos programados.</a:t>
            </a:r>
          </a:p>
        </p:txBody>
      </p:sp>
      <p:sp>
        <p:nvSpPr>
          <p:cNvPr id="20" name="Google Shape;258;p15"/>
          <p:cNvSpPr txBox="1"/>
          <p:nvPr/>
        </p:nvSpPr>
        <p:spPr>
          <a:xfrm>
            <a:off x="0" y="5466805"/>
            <a:ext cx="7392346" cy="1035625"/>
          </a:xfrm>
          <a:prstGeom prst="rect">
            <a:avLst/>
          </a:prstGeom>
          <a:solidFill>
            <a:schemeClr val="accent5">
              <a:lumMod val="75000"/>
            </a:schemeClr>
          </a:solid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r>
              <a:rPr lang="es-GT" sz="1200" dirty="0">
                <a:solidFill>
                  <a:schemeClr val="bg1"/>
                </a:solidFill>
                <a:latin typeface="Montserrat Medium" charset="0"/>
                <a:sym typeface="Montserrat Medium"/>
              </a:rPr>
              <a:t>C</a:t>
            </a:r>
            <a:r>
              <a:rPr lang="es-GT" sz="1200" dirty="0">
                <a:latin typeface="Montserrat Medium" charset="0"/>
                <a:sym typeface="Montserrat Medium"/>
              </a:rPr>
              <a:t>omprendida </a:t>
            </a:r>
            <a:r>
              <a:rPr lang="es-GT" sz="1200" b="1" dirty="0">
                <a:latin typeface="Montserrat Medium" charset="0"/>
                <a:sym typeface="Montserrat Medium"/>
              </a:rPr>
              <a:t>del 1 de enero al 31 de diciembre</a:t>
            </a:r>
            <a:r>
              <a:rPr lang="es-GT" sz="1200" dirty="0">
                <a:latin typeface="Montserrat Medium" charset="0"/>
                <a:sym typeface="Montserrat Medium"/>
              </a:rPr>
              <a:t>.</a:t>
            </a:r>
          </a:p>
          <a:p>
            <a:pPr algn="just"/>
            <a:endParaRPr lang="es-GT" sz="1200" dirty="0">
              <a:latin typeface="Montserrat Medium" charset="0"/>
              <a:sym typeface="Montserrat Medium"/>
            </a:endParaRPr>
          </a:p>
          <a:p>
            <a:pPr algn="just"/>
            <a:r>
              <a:rPr lang="es-GT" sz="1200" dirty="0">
                <a:latin typeface="Montserrat Medium" charset="0"/>
                <a:sym typeface="Montserrat Medium"/>
              </a:rPr>
              <a:t>Mediante Acuerdo Gubernativo se aprueba la Distribución Analítica del Gasto. Así mismo debe considerarse los ingresos, control legal para los egresos, la aprobación de cuotas financieras, la compra de insumos, modificaciones presupuestarias. (Artículo 25 y 26 de la LOP) </a:t>
            </a:r>
          </a:p>
        </p:txBody>
      </p:sp>
      <p:sp>
        <p:nvSpPr>
          <p:cNvPr id="23" name="Google Shape;179;p8">
            <a:extLst>
              <a:ext uri="{FF2B5EF4-FFF2-40B4-BE49-F238E27FC236}">
                <a16:creationId xmlns:a16="http://schemas.microsoft.com/office/drawing/2014/main" id="{E45734AE-9CB9-4825-8338-EBA496D12E72}"/>
              </a:ext>
            </a:extLst>
          </p:cNvPr>
          <p:cNvSpPr txBox="1"/>
          <p:nvPr/>
        </p:nvSpPr>
        <p:spPr>
          <a:xfrm>
            <a:off x="3181348" y="3717101"/>
            <a:ext cx="5810249" cy="5959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3600"/>
              <a:buFont typeface="Montserrat ExtraBold"/>
              <a:buNone/>
            </a:pPr>
            <a:r>
              <a:rPr lang="es-GT" sz="2000" b="1" dirty="0">
                <a:solidFill>
                  <a:srgbClr val="002060"/>
                </a:solidFill>
                <a:latin typeface="Montserrat ExtraBold"/>
                <a:ea typeface="Montserrat ExtraBold"/>
                <a:cs typeface="Montserrat ExtraBold"/>
                <a:sym typeface="Montserrat ExtraBold"/>
              </a:rPr>
              <a:t>EJECUCIÓN</a:t>
            </a:r>
            <a:endParaRPr sz="1200" b="1" dirty="0">
              <a:solidFill>
                <a:srgbClr val="0070C0"/>
              </a:solidFill>
              <a:latin typeface="Montserrat ExtraBold"/>
              <a:ea typeface="Montserrat ExtraBold"/>
              <a:cs typeface="Montserrat ExtraBold"/>
              <a:sym typeface="Montserrat ExtraBold"/>
            </a:endParaRPr>
          </a:p>
        </p:txBody>
      </p:sp>
      <p:sp>
        <p:nvSpPr>
          <p:cNvPr id="25" name="24 Elipse"/>
          <p:cNvSpPr/>
          <p:nvPr/>
        </p:nvSpPr>
        <p:spPr>
          <a:xfrm>
            <a:off x="7620874" y="5511363"/>
            <a:ext cx="1035625" cy="1035625"/>
          </a:xfrm>
          <a:prstGeom prst="ellipse">
            <a:avLst/>
          </a:prstGeom>
          <a:solidFill>
            <a:schemeClr val="accent5">
              <a:lumMod val="20000"/>
              <a:lumOff val="80000"/>
              <a:alpha val="50000"/>
            </a:schemeClr>
          </a:solidFill>
          <a:ln w="28575" cap="flat" cmpd="sng" algn="ctr">
            <a:solidFill>
              <a:schemeClr val="accent5">
                <a:lumMod val="75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sp>
        <p:nvSpPr>
          <p:cNvPr id="27" name="Google Shape;134;p3"/>
          <p:cNvSpPr/>
          <p:nvPr/>
        </p:nvSpPr>
        <p:spPr>
          <a:xfrm>
            <a:off x="1013805" y="1454396"/>
            <a:ext cx="62445" cy="949439"/>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sp>
        <p:nvSpPr>
          <p:cNvPr id="28" name="Google Shape;134;p3"/>
          <p:cNvSpPr/>
          <p:nvPr/>
        </p:nvSpPr>
        <p:spPr>
          <a:xfrm>
            <a:off x="11352855" y="4402318"/>
            <a:ext cx="70614" cy="556181"/>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pic>
        <p:nvPicPr>
          <p:cNvPr id="3" name="Gráfico 2" descr="Presentación con gráfico de barras">
            <a:extLst>
              <a:ext uri="{FF2B5EF4-FFF2-40B4-BE49-F238E27FC236}">
                <a16:creationId xmlns:a16="http://schemas.microsoft.com/office/drawing/2014/main" id="{09F71897-E842-446D-A6B1-4F495AF4BA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1486" y="5617447"/>
            <a:ext cx="914400" cy="914400"/>
          </a:xfrm>
          <a:prstGeom prst="rect">
            <a:avLst/>
          </a:prstGeom>
        </p:spPr>
      </p:pic>
      <p:sp>
        <p:nvSpPr>
          <p:cNvPr id="19" name="18 Pentágono"/>
          <p:cNvSpPr/>
          <p:nvPr/>
        </p:nvSpPr>
        <p:spPr>
          <a:xfrm>
            <a:off x="1807957" y="2976303"/>
            <a:ext cx="1505527" cy="5095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21" name="20 Rectángulo"/>
          <p:cNvSpPr/>
          <p:nvPr/>
        </p:nvSpPr>
        <p:spPr>
          <a:xfrm>
            <a:off x="1834451" y="3024346"/>
            <a:ext cx="1279434" cy="415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b="1" dirty="0">
                <a:latin typeface="Montserrat Medium" charset="0"/>
              </a:rPr>
              <a:t>30 de noviembre</a:t>
            </a:r>
          </a:p>
        </p:txBody>
      </p:sp>
    </p:spTree>
    <p:extLst>
      <p:ext uri="{BB962C8B-B14F-4D97-AF65-F5344CB8AC3E}">
        <p14:creationId xmlns:p14="http://schemas.microsoft.com/office/powerpoint/2010/main" val="482624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15"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6"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19" name="18 Rectángulo"/>
          <p:cNvSpPr/>
          <p:nvPr/>
        </p:nvSpPr>
        <p:spPr>
          <a:xfrm>
            <a:off x="4930219" y="5011299"/>
            <a:ext cx="1279434" cy="415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b="1" dirty="0">
                <a:latin typeface="Montserrat Medium" charset="0"/>
              </a:rPr>
              <a:t>15 de julio</a:t>
            </a:r>
          </a:p>
        </p:txBody>
      </p:sp>
      <p:graphicFrame>
        <p:nvGraphicFramePr>
          <p:cNvPr id="22" name="4 Marcador de contenido">
            <a:extLst>
              <a:ext uri="{FF2B5EF4-FFF2-40B4-BE49-F238E27FC236}">
                <a16:creationId xmlns:a16="http://schemas.microsoft.com/office/drawing/2014/main" id="{91C78736-A808-4777-BE0F-EDEF65D958CE}"/>
              </a:ext>
            </a:extLst>
          </p:cNvPr>
          <p:cNvGraphicFramePr>
            <a:graphicFrameLocks/>
          </p:cNvGraphicFramePr>
          <p:nvPr>
            <p:extLst>
              <p:ext uri="{D42A27DB-BD31-4B8C-83A1-F6EECF244321}">
                <p14:modId xmlns:p14="http://schemas.microsoft.com/office/powerpoint/2010/main" val="2865782732"/>
              </p:ext>
            </p:extLst>
          </p:nvPr>
        </p:nvGraphicFramePr>
        <p:xfrm>
          <a:off x="2716044" y="1557196"/>
          <a:ext cx="7550589" cy="47530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047278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1" name="20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5"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6"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138" name="Google Shape;179;p8">
            <a:extLst>
              <a:ext uri="{FF2B5EF4-FFF2-40B4-BE49-F238E27FC236}">
                <a16:creationId xmlns:a16="http://schemas.microsoft.com/office/drawing/2014/main" id="{E45734AE-9CB9-4825-8338-EBA496D12E72}"/>
              </a:ext>
            </a:extLst>
          </p:cNvPr>
          <p:cNvSpPr txBox="1"/>
          <p:nvPr/>
        </p:nvSpPr>
        <p:spPr>
          <a:xfrm>
            <a:off x="3181348" y="618301"/>
            <a:ext cx="5810249" cy="595918"/>
          </a:xfrm>
          <a:prstGeom prst="rect">
            <a:avLst/>
          </a:prstGeom>
          <a:noFill/>
          <a:ln>
            <a:noFill/>
          </a:ln>
        </p:spPr>
        <p:txBody>
          <a:bodyPr spcFirstLastPara="1" wrap="square" lIns="91425" tIns="45700" rIns="91425" bIns="45700" anchor="ctr" anchorCtr="0">
            <a:noAutofit/>
          </a:bodyPr>
          <a:lstStyle/>
          <a:p>
            <a:pPr lvl="0" algn="ctr">
              <a:lnSpc>
                <a:spcPct val="90000"/>
              </a:lnSpc>
              <a:buClr>
                <a:srgbClr val="002060"/>
              </a:buClr>
              <a:buSzPts val="3600"/>
            </a:pPr>
            <a:r>
              <a:rPr lang="es-GT" sz="2000" b="1" dirty="0">
                <a:solidFill>
                  <a:srgbClr val="002060"/>
                </a:solidFill>
                <a:latin typeface="Montserrat ExtraBold"/>
                <a:ea typeface="Montserrat ExtraBold"/>
                <a:cs typeface="Montserrat ExtraBold"/>
                <a:sym typeface="Montserrat ExtraBold"/>
              </a:rPr>
              <a:t>SEGUIMIENTO Y EVALUACIÓN</a:t>
            </a:r>
            <a:endParaRPr lang="es-GT" sz="1200" b="1" dirty="0">
              <a:solidFill>
                <a:srgbClr val="0070C0"/>
              </a:solidFill>
              <a:latin typeface="Montserrat ExtraBold"/>
              <a:ea typeface="Montserrat ExtraBold"/>
              <a:cs typeface="Montserrat ExtraBold"/>
              <a:sym typeface="Montserrat ExtraBold"/>
            </a:endParaRPr>
          </a:p>
        </p:txBody>
      </p:sp>
      <p:sp>
        <p:nvSpPr>
          <p:cNvPr id="41" name="Google Shape;258;p15"/>
          <p:cNvSpPr txBox="1"/>
          <p:nvPr/>
        </p:nvSpPr>
        <p:spPr>
          <a:xfrm>
            <a:off x="1045029" y="1332594"/>
            <a:ext cx="10091057" cy="1154903"/>
          </a:xfrm>
          <a:prstGeom prst="rect">
            <a:avLst/>
          </a:prstGeom>
          <a:no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r>
              <a:rPr lang="es-GT" sz="1400" dirty="0">
                <a:solidFill>
                  <a:srgbClr val="757070"/>
                </a:solidFill>
                <a:latin typeface="Montserrat Medium"/>
                <a:ea typeface="Montserrat Medium"/>
                <a:cs typeface="Montserrat Medium"/>
                <a:sym typeface="Montserrat Medium"/>
              </a:rPr>
              <a:t>Esta etapa está orientada a revisar, corregir y mejorar las acciones que realizaron en cada Institución de manera que se muestre si se alcanzaron las metas propuestas, el uso adecuado de los recursos, y calificar en qué medida se alcanzaron las metas propuestas y corregir si fuera necesario. </a:t>
            </a:r>
          </a:p>
          <a:p>
            <a:pPr algn="just"/>
            <a:endParaRPr lang="es-GT" sz="1400" dirty="0">
              <a:solidFill>
                <a:srgbClr val="757070"/>
              </a:solidFill>
              <a:latin typeface="Montserrat Medium"/>
              <a:ea typeface="Montserrat Medium"/>
              <a:cs typeface="Montserrat Medium"/>
              <a:sym typeface="Montserrat Medium"/>
            </a:endParaRPr>
          </a:p>
        </p:txBody>
      </p:sp>
      <p:sp>
        <p:nvSpPr>
          <p:cNvPr id="14" name="Google Shape;258;p15"/>
          <p:cNvSpPr txBox="1"/>
          <p:nvPr/>
        </p:nvSpPr>
        <p:spPr>
          <a:xfrm>
            <a:off x="4799654" y="2259721"/>
            <a:ext cx="7392346" cy="946725"/>
          </a:xfrm>
          <a:prstGeom prst="rect">
            <a:avLst/>
          </a:prstGeom>
          <a:solidFill>
            <a:schemeClr val="accent3">
              <a:lumMod val="75000"/>
            </a:schemeClr>
          </a:solid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r>
              <a:rPr lang="es-GT" sz="1200" dirty="0">
                <a:solidFill>
                  <a:schemeClr val="bg1"/>
                </a:solidFill>
                <a:latin typeface="Montserrat Medium" charset="0"/>
                <a:ea typeface="Montserrat ExtraBold"/>
                <a:cs typeface="Montserrat ExtraBold"/>
                <a:sym typeface="Montserrat Medium"/>
              </a:rPr>
              <a:t>Segeplan, presentará el </a:t>
            </a:r>
            <a:r>
              <a:rPr lang="es-GT" sz="1200" b="1" dirty="0">
                <a:solidFill>
                  <a:schemeClr val="bg1"/>
                </a:solidFill>
                <a:latin typeface="Montserrat Medium" charset="0"/>
                <a:ea typeface="Montserrat ExtraBold"/>
                <a:cs typeface="Montserrat ExtraBold"/>
                <a:sym typeface="Montserrat Medium"/>
              </a:rPr>
              <a:t>28 de febrero</a:t>
            </a:r>
            <a:r>
              <a:rPr lang="es-GT" sz="1200" dirty="0">
                <a:solidFill>
                  <a:schemeClr val="bg1"/>
                </a:solidFill>
                <a:latin typeface="Montserrat Medium" charset="0"/>
                <a:ea typeface="Montserrat ExtraBold"/>
                <a:cs typeface="Montserrat ExtraBold"/>
                <a:sym typeface="Montserrat Medium"/>
              </a:rPr>
              <a:t> el informe de evaluación de la ejecución de la política general del Gobierno. (Artículo 23 del Reglamento). </a:t>
            </a:r>
          </a:p>
          <a:p>
            <a:pPr algn="just"/>
            <a:endParaRPr lang="es-GT" sz="1200" dirty="0">
              <a:solidFill>
                <a:schemeClr val="bg1"/>
              </a:solidFill>
              <a:latin typeface="Montserrat Medium" charset="0"/>
              <a:ea typeface="Montserrat ExtraBold"/>
              <a:cs typeface="Montserrat ExtraBold"/>
              <a:sym typeface="Montserrat Medium"/>
            </a:endParaRPr>
          </a:p>
          <a:p>
            <a:pPr algn="just"/>
            <a:r>
              <a:rPr lang="es-GT" sz="1200" dirty="0">
                <a:solidFill>
                  <a:schemeClr val="bg1"/>
                </a:solidFill>
                <a:latin typeface="Montserrat Medium" charset="0"/>
                <a:ea typeface="Montserrat ExtraBold"/>
                <a:cs typeface="Montserrat ExtraBold"/>
                <a:sym typeface="Montserrat Medium"/>
              </a:rPr>
              <a:t>Las entidades deberán presentar de forma </a:t>
            </a:r>
            <a:r>
              <a:rPr lang="es-GT" sz="1200" b="1" dirty="0">
                <a:solidFill>
                  <a:schemeClr val="bg1"/>
                </a:solidFill>
                <a:latin typeface="Montserrat Medium" charset="0"/>
                <a:ea typeface="Montserrat ExtraBold"/>
                <a:cs typeface="Montserrat ExtraBold"/>
                <a:sym typeface="Montserrat Medium"/>
              </a:rPr>
              <a:t>cuatrimestral</a:t>
            </a:r>
            <a:r>
              <a:rPr lang="es-GT" sz="1200" dirty="0">
                <a:solidFill>
                  <a:schemeClr val="bg1"/>
                </a:solidFill>
                <a:latin typeface="Montserrat Medium" charset="0"/>
                <a:ea typeface="Montserrat ExtraBold"/>
                <a:cs typeface="Montserrat ExtraBold"/>
                <a:sym typeface="Montserrat Medium"/>
              </a:rPr>
              <a:t> los informes de gestión (Artículo 38). </a:t>
            </a:r>
          </a:p>
        </p:txBody>
      </p:sp>
      <p:sp>
        <p:nvSpPr>
          <p:cNvPr id="51" name="50 Elipse"/>
          <p:cNvSpPr/>
          <p:nvPr/>
        </p:nvSpPr>
        <p:spPr>
          <a:xfrm>
            <a:off x="3506074" y="2259721"/>
            <a:ext cx="1035625" cy="1035625"/>
          </a:xfrm>
          <a:prstGeom prst="ellipse">
            <a:avLst/>
          </a:prstGeom>
          <a:solidFill>
            <a:schemeClr val="accent3">
              <a:lumMod val="40000"/>
              <a:lumOff val="60000"/>
              <a:alpha val="50000"/>
            </a:schemeClr>
          </a:solidFill>
          <a:ln w="28575" cap="flat" cmpd="sng" algn="ctr">
            <a:solidFill>
              <a:schemeClr val="accent3">
                <a:lumMod val="50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sp>
        <p:nvSpPr>
          <p:cNvPr id="18" name="Google Shape;258;p15"/>
          <p:cNvSpPr txBox="1"/>
          <p:nvPr/>
        </p:nvSpPr>
        <p:spPr>
          <a:xfrm>
            <a:off x="1045027" y="4130501"/>
            <a:ext cx="10091057" cy="1154903"/>
          </a:xfrm>
          <a:prstGeom prst="rect">
            <a:avLst/>
          </a:prstGeom>
          <a:no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r>
              <a:rPr lang="es-GT" sz="1400" dirty="0">
                <a:solidFill>
                  <a:srgbClr val="757070"/>
                </a:solidFill>
                <a:latin typeface="Montserrat Medium"/>
                <a:ea typeface="Montserrat Medium"/>
                <a:cs typeface="Montserrat Medium"/>
                <a:sym typeface="Montserrat Medium"/>
              </a:rPr>
              <a:t>Documento que deben presentar las Entidades del Estado con los resultados de la ejecución presupuestaria a la Contraloría General de Cuentas. </a:t>
            </a:r>
          </a:p>
          <a:p>
            <a:pPr algn="just"/>
            <a:endParaRPr lang="es-GT" sz="1400" dirty="0">
              <a:solidFill>
                <a:srgbClr val="757070"/>
              </a:solidFill>
              <a:latin typeface="Montserrat Medium"/>
              <a:ea typeface="Montserrat Medium"/>
              <a:cs typeface="Montserrat Medium"/>
              <a:sym typeface="Montserrat Medium"/>
            </a:endParaRPr>
          </a:p>
          <a:p>
            <a:pPr algn="just"/>
            <a:r>
              <a:rPr lang="es-GT" sz="1400" dirty="0">
                <a:solidFill>
                  <a:srgbClr val="757070"/>
                </a:solidFill>
                <a:latin typeface="Montserrat Medium"/>
                <a:ea typeface="Montserrat Medium"/>
                <a:cs typeface="Montserrat Medium"/>
                <a:sym typeface="Montserrat Medium"/>
              </a:rPr>
              <a:t>El Congreso de la República aprueba o imprueba, total o parcialmente, según el Artículo 241 de la Constitución Política de la República de Guatemala .</a:t>
            </a:r>
          </a:p>
        </p:txBody>
      </p:sp>
      <p:sp>
        <p:nvSpPr>
          <p:cNvPr id="23" name="Google Shape;179;p8">
            <a:extLst>
              <a:ext uri="{FF2B5EF4-FFF2-40B4-BE49-F238E27FC236}">
                <a16:creationId xmlns:a16="http://schemas.microsoft.com/office/drawing/2014/main" id="{E45734AE-9CB9-4825-8338-EBA496D12E72}"/>
              </a:ext>
            </a:extLst>
          </p:cNvPr>
          <p:cNvSpPr txBox="1"/>
          <p:nvPr/>
        </p:nvSpPr>
        <p:spPr>
          <a:xfrm>
            <a:off x="3181348" y="3554763"/>
            <a:ext cx="5810249" cy="595918"/>
          </a:xfrm>
          <a:prstGeom prst="rect">
            <a:avLst/>
          </a:prstGeom>
          <a:noFill/>
          <a:ln>
            <a:noFill/>
          </a:ln>
        </p:spPr>
        <p:txBody>
          <a:bodyPr spcFirstLastPara="1" wrap="square" lIns="91425" tIns="45700" rIns="91425" bIns="45700" anchor="ctr" anchorCtr="0">
            <a:noAutofit/>
          </a:bodyPr>
          <a:lstStyle/>
          <a:p>
            <a:pPr lvl="0" algn="ctr">
              <a:lnSpc>
                <a:spcPct val="90000"/>
              </a:lnSpc>
              <a:buClr>
                <a:srgbClr val="002060"/>
              </a:buClr>
              <a:buSzPts val="3600"/>
            </a:pPr>
            <a:r>
              <a:rPr lang="es-GT" sz="2000" b="1" dirty="0">
                <a:solidFill>
                  <a:srgbClr val="002060"/>
                </a:solidFill>
                <a:latin typeface="Montserrat ExtraBold"/>
                <a:ea typeface="Montserrat ExtraBold"/>
                <a:cs typeface="Montserrat ExtraBold"/>
                <a:sym typeface="Montserrat ExtraBold"/>
              </a:rPr>
              <a:t>LIQUIDACIÓN PRESUPUESTARIA</a:t>
            </a:r>
            <a:endParaRPr lang="es-GT" sz="1200" b="1" dirty="0">
              <a:solidFill>
                <a:srgbClr val="0070C0"/>
              </a:solidFill>
              <a:latin typeface="Montserrat ExtraBold"/>
              <a:ea typeface="Montserrat ExtraBold"/>
              <a:cs typeface="Montserrat ExtraBold"/>
              <a:sym typeface="Montserrat ExtraBold"/>
            </a:endParaRPr>
          </a:p>
        </p:txBody>
      </p:sp>
      <p:sp>
        <p:nvSpPr>
          <p:cNvPr id="17" name="Google Shape;134;p3"/>
          <p:cNvSpPr/>
          <p:nvPr/>
        </p:nvSpPr>
        <p:spPr>
          <a:xfrm>
            <a:off x="982582" y="1536568"/>
            <a:ext cx="62447" cy="575035"/>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sp>
        <p:nvSpPr>
          <p:cNvPr id="19" name="Google Shape;134;p3"/>
          <p:cNvSpPr/>
          <p:nvPr/>
        </p:nvSpPr>
        <p:spPr>
          <a:xfrm flipH="1">
            <a:off x="11251016" y="4150681"/>
            <a:ext cx="63567" cy="1134724"/>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sp>
        <p:nvSpPr>
          <p:cNvPr id="20" name="Google Shape;258;p15"/>
          <p:cNvSpPr txBox="1"/>
          <p:nvPr/>
        </p:nvSpPr>
        <p:spPr>
          <a:xfrm>
            <a:off x="0" y="5395264"/>
            <a:ext cx="7392346" cy="992342"/>
          </a:xfrm>
          <a:prstGeom prst="rect">
            <a:avLst/>
          </a:prstGeom>
          <a:solidFill>
            <a:schemeClr val="accent3">
              <a:lumMod val="75000"/>
            </a:schemeClr>
          </a:solid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algn="just">
              <a:tabLst>
                <a:tab pos="6273800" algn="l"/>
                <a:tab pos="6819900" algn="l"/>
              </a:tabLst>
            </a:pPr>
            <a:r>
              <a:rPr lang="es-GT" sz="1200" dirty="0">
                <a:solidFill>
                  <a:schemeClr val="bg1"/>
                </a:solidFill>
                <a:latin typeface="Montserrat Medium" charset="0"/>
                <a:ea typeface="Montserrat ExtraBold"/>
                <a:cs typeface="Montserrat ExtraBold"/>
                <a:sym typeface="Montserrat Medium"/>
              </a:rPr>
              <a:t>Las cuentas del Presupuesto, </a:t>
            </a:r>
            <a:r>
              <a:rPr lang="es-GT" sz="1200" b="1" dirty="0">
                <a:solidFill>
                  <a:schemeClr val="bg1"/>
                </a:solidFill>
                <a:latin typeface="Montserrat Medium" charset="0"/>
                <a:ea typeface="Montserrat ExtraBold"/>
                <a:cs typeface="Montserrat ExtraBold"/>
                <a:sym typeface="Montserrat Medium"/>
              </a:rPr>
              <a:t>se cerrarán al 31 de diciembre de cada año</a:t>
            </a:r>
            <a:r>
              <a:rPr lang="es-GT" sz="1200" dirty="0">
                <a:solidFill>
                  <a:schemeClr val="bg1"/>
                </a:solidFill>
                <a:latin typeface="Montserrat Medium" charset="0"/>
                <a:ea typeface="Montserrat ExtraBold"/>
                <a:cs typeface="Montserrat ExtraBold"/>
                <a:sym typeface="Montserrat Medium"/>
              </a:rPr>
              <a:t>,  posteriormente no podrán asumirse compromisos ni devengarse gastos, con cargo al ejercicio que se cierra. Así mismo, se debe de considerar el tratamiento de compromisos no devengados, devengados no pagados y saldos de efectivo. (Artículo 36 de la LOP Y Artículos 40, 41 y 42 del Reglamento). </a:t>
            </a:r>
          </a:p>
        </p:txBody>
      </p:sp>
      <p:sp>
        <p:nvSpPr>
          <p:cNvPr id="22" name="21 Elipse"/>
          <p:cNvSpPr/>
          <p:nvPr/>
        </p:nvSpPr>
        <p:spPr>
          <a:xfrm>
            <a:off x="7574877" y="5395264"/>
            <a:ext cx="1035625" cy="1035625"/>
          </a:xfrm>
          <a:prstGeom prst="ellipse">
            <a:avLst/>
          </a:prstGeom>
          <a:solidFill>
            <a:schemeClr val="accent3">
              <a:lumMod val="40000"/>
              <a:lumOff val="60000"/>
              <a:alpha val="50000"/>
            </a:schemeClr>
          </a:solidFill>
          <a:ln w="28575" cap="flat" cmpd="sng" algn="ctr">
            <a:solidFill>
              <a:schemeClr val="accent3">
                <a:lumMod val="50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pic>
        <p:nvPicPr>
          <p:cNvPr id="3" name="Gráfico 2" descr="Investigación">
            <a:extLst>
              <a:ext uri="{FF2B5EF4-FFF2-40B4-BE49-F238E27FC236}">
                <a16:creationId xmlns:a16="http://schemas.microsoft.com/office/drawing/2014/main" id="{AF61D2EE-CAE9-4D32-922C-EACA9B7B9A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66686" y="2292046"/>
            <a:ext cx="914400" cy="914400"/>
          </a:xfrm>
          <a:prstGeom prst="rect">
            <a:avLst/>
          </a:prstGeom>
        </p:spPr>
      </p:pic>
      <p:pic>
        <p:nvPicPr>
          <p:cNvPr id="7" name="Gráfico 6" descr="Periódico">
            <a:extLst>
              <a:ext uri="{FF2B5EF4-FFF2-40B4-BE49-F238E27FC236}">
                <a16:creationId xmlns:a16="http://schemas.microsoft.com/office/drawing/2014/main" id="{A7443BA0-C7AB-4FD9-85C9-C7288DED79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5489" y="5473206"/>
            <a:ext cx="914400" cy="914400"/>
          </a:xfrm>
          <a:prstGeom prst="rect">
            <a:avLst/>
          </a:prstGeom>
        </p:spPr>
      </p:pic>
    </p:spTree>
    <p:extLst>
      <p:ext uri="{BB962C8B-B14F-4D97-AF65-F5344CB8AC3E}">
        <p14:creationId xmlns:p14="http://schemas.microsoft.com/office/powerpoint/2010/main" val="1976349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7"/>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9" name="Google Shape;169;p7"/>
          <p:cNvSpPr/>
          <p:nvPr/>
        </p:nvSpPr>
        <p:spPr>
          <a:xfrm>
            <a:off x="1078842" y="4928261"/>
            <a:ext cx="86206" cy="702030"/>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EACE3"/>
              </a:solidFill>
              <a:latin typeface="Calibri"/>
              <a:ea typeface="Calibri"/>
              <a:cs typeface="Calibri"/>
              <a:sym typeface="Calibri"/>
            </a:endParaRPr>
          </a:p>
        </p:txBody>
      </p:sp>
      <p:sp>
        <p:nvSpPr>
          <p:cNvPr id="171" name="Google Shape;171;p7"/>
          <p:cNvSpPr txBox="1"/>
          <p:nvPr/>
        </p:nvSpPr>
        <p:spPr>
          <a:xfrm>
            <a:off x="7583007" y="968336"/>
            <a:ext cx="2066970"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800" b="1" dirty="0">
                <a:solidFill>
                  <a:srgbClr val="FFD91D"/>
                </a:solidFill>
                <a:latin typeface="Montserrat"/>
                <a:ea typeface="Montserrat"/>
                <a:cs typeface="Montserrat"/>
                <a:sym typeface="Montserrat"/>
              </a:rPr>
              <a:t>”</a:t>
            </a:r>
            <a:endParaRPr sz="13800" b="1" dirty="0">
              <a:solidFill>
                <a:srgbClr val="FFD91D"/>
              </a:solidFill>
              <a:latin typeface="Montserrat"/>
              <a:ea typeface="Montserrat"/>
              <a:cs typeface="Montserrat"/>
              <a:sym typeface="Montserrat"/>
            </a:endParaRPr>
          </a:p>
        </p:txBody>
      </p:sp>
      <p:sp>
        <p:nvSpPr>
          <p:cNvPr id="173" name="Google Shape;173;p7"/>
          <p:cNvSpPr txBox="1"/>
          <p:nvPr/>
        </p:nvSpPr>
        <p:spPr>
          <a:xfrm>
            <a:off x="1947663" y="1614688"/>
            <a:ext cx="5913900"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5400" b="1" dirty="0">
                <a:solidFill>
                  <a:schemeClr val="lt1"/>
                </a:solidFill>
                <a:latin typeface="Montserrat"/>
                <a:ea typeface="Montserrat"/>
                <a:cs typeface="Montserrat"/>
                <a:sym typeface="Montserrat"/>
              </a:rPr>
              <a:t>Muchas Gracias</a:t>
            </a:r>
            <a:endParaRPr sz="5400" b="1" dirty="0">
              <a:solidFill>
                <a:schemeClr val="lt1"/>
              </a:solidFill>
              <a:latin typeface="Montserrat ExtraBold"/>
              <a:ea typeface="Montserrat ExtraBold"/>
              <a:cs typeface="Montserrat ExtraBold"/>
              <a:sym typeface="Montserrat ExtraBold"/>
            </a:endParaRPr>
          </a:p>
        </p:txBody>
      </p:sp>
      <p:pic>
        <p:nvPicPr>
          <p:cNvPr id="174" name="Google Shape;174;p7"/>
          <p:cNvPicPr preferRelativeResize="0"/>
          <p:nvPr/>
        </p:nvPicPr>
        <p:blipFill rotWithShape="1">
          <a:blip r:embed="rId4">
            <a:alphaModFix/>
          </a:blip>
          <a:srcRect/>
          <a:stretch/>
        </p:blipFill>
        <p:spPr>
          <a:xfrm>
            <a:off x="10810088" y="5726035"/>
            <a:ext cx="1242879" cy="913516"/>
          </a:xfrm>
          <a:prstGeom prst="rect">
            <a:avLst/>
          </a:prstGeom>
          <a:noFill/>
          <a:ln>
            <a:noFill/>
          </a:ln>
        </p:spPr>
      </p:pic>
      <p:sp>
        <p:nvSpPr>
          <p:cNvPr id="9" name="Google Shape;171;p7">
            <a:extLst>
              <a:ext uri="{FF2B5EF4-FFF2-40B4-BE49-F238E27FC236}">
                <a16:creationId xmlns:a16="http://schemas.microsoft.com/office/drawing/2014/main" id="{C8ED44DB-2BA2-496F-9308-941AF437D4FE}"/>
              </a:ext>
            </a:extLst>
          </p:cNvPr>
          <p:cNvSpPr txBox="1"/>
          <p:nvPr/>
        </p:nvSpPr>
        <p:spPr>
          <a:xfrm>
            <a:off x="914178" y="821743"/>
            <a:ext cx="2066970"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800" b="1" dirty="0">
                <a:solidFill>
                  <a:srgbClr val="FFD91D"/>
                </a:solidFill>
                <a:latin typeface="Montserrat"/>
                <a:ea typeface="Montserrat"/>
                <a:cs typeface="Montserrat"/>
                <a:sym typeface="Montserrat"/>
              </a:rPr>
              <a:t>“</a:t>
            </a:r>
            <a:endParaRPr sz="13800" b="1" dirty="0">
              <a:solidFill>
                <a:srgbClr val="FFD91D"/>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p28"/>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00" name="Google Shape;900;p28"/>
          <p:cNvSpPr txBox="1"/>
          <p:nvPr/>
        </p:nvSpPr>
        <p:spPr>
          <a:xfrm>
            <a:off x="686813" y="3309302"/>
            <a:ext cx="11006617" cy="82133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5200"/>
              <a:buFont typeface="Arial"/>
              <a:buNone/>
            </a:pPr>
            <a:r>
              <a:rPr lang="en-US" sz="5200" b="1" dirty="0">
                <a:solidFill>
                  <a:schemeClr val="lt1"/>
                </a:solidFill>
                <a:latin typeface="Montserrat ExtraBold"/>
                <a:ea typeface="Montserrat ExtraBold"/>
                <a:cs typeface="Montserrat ExtraBold"/>
                <a:sym typeface="Montserrat ExtraBold"/>
              </a:rPr>
              <a:t>www.legadobicentenario.com</a:t>
            </a:r>
            <a:endParaRPr dirty="0"/>
          </a:p>
        </p:txBody>
      </p:sp>
      <p:pic>
        <p:nvPicPr>
          <p:cNvPr id="901" name="Google Shape;901;p28"/>
          <p:cNvPicPr preferRelativeResize="0"/>
          <p:nvPr/>
        </p:nvPicPr>
        <p:blipFill rotWithShape="1">
          <a:blip r:embed="rId4">
            <a:alphaModFix/>
          </a:blip>
          <a:srcRect/>
          <a:stretch/>
        </p:blipFill>
        <p:spPr>
          <a:xfrm>
            <a:off x="5988578" y="4548130"/>
            <a:ext cx="701168" cy="701168"/>
          </a:xfrm>
          <a:prstGeom prst="rect">
            <a:avLst/>
          </a:prstGeom>
          <a:noFill/>
          <a:ln>
            <a:noFill/>
          </a:ln>
        </p:spPr>
      </p:pic>
      <p:pic>
        <p:nvPicPr>
          <p:cNvPr id="902" name="Google Shape;902;p28"/>
          <p:cNvPicPr preferRelativeResize="0"/>
          <p:nvPr/>
        </p:nvPicPr>
        <p:blipFill rotWithShape="1">
          <a:blip r:embed="rId5">
            <a:alphaModFix/>
          </a:blip>
          <a:srcRect/>
          <a:stretch/>
        </p:blipFill>
        <p:spPr>
          <a:xfrm>
            <a:off x="2882546" y="4538566"/>
            <a:ext cx="701168" cy="701168"/>
          </a:xfrm>
          <a:prstGeom prst="rect">
            <a:avLst/>
          </a:prstGeom>
          <a:noFill/>
          <a:ln>
            <a:noFill/>
          </a:ln>
        </p:spPr>
      </p:pic>
      <p:sp>
        <p:nvSpPr>
          <p:cNvPr id="903" name="Google Shape;903;p28"/>
          <p:cNvSpPr txBox="1"/>
          <p:nvPr/>
        </p:nvSpPr>
        <p:spPr>
          <a:xfrm>
            <a:off x="3659124" y="4631058"/>
            <a:ext cx="4196247" cy="101964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Arial"/>
              <a:buNone/>
            </a:pPr>
            <a:r>
              <a:rPr lang="en-US" sz="2000" b="1" dirty="0">
                <a:solidFill>
                  <a:schemeClr val="lt1"/>
                </a:solidFill>
                <a:latin typeface="Montserrat"/>
                <a:ea typeface="Montserrat"/>
                <a:cs typeface="Montserrat"/>
                <a:sym typeface="Montserrat"/>
              </a:rPr>
              <a:t>El </a:t>
            </a:r>
            <a:r>
              <a:rPr lang="en-US" sz="2000" b="1" dirty="0" err="1">
                <a:solidFill>
                  <a:schemeClr val="lt1"/>
                </a:solidFill>
                <a:latin typeface="Montserrat"/>
                <a:ea typeface="Montserrat"/>
                <a:cs typeface="Montserrat"/>
                <a:sym typeface="Montserrat"/>
              </a:rPr>
              <a:t>Legado</a:t>
            </a:r>
            <a:r>
              <a:rPr lang="en-US" sz="2000" b="1" dirty="0">
                <a:solidFill>
                  <a:schemeClr val="lt1"/>
                </a:solidFill>
                <a:latin typeface="Montserrat"/>
                <a:ea typeface="Montserrat"/>
                <a:cs typeface="Montserrat"/>
                <a:sym typeface="Montserrat"/>
              </a:rPr>
              <a:t> del</a:t>
            </a:r>
            <a:endParaRPr dirty="0"/>
          </a:p>
          <a:p>
            <a:pPr marL="0" marR="0" lvl="0" indent="0" algn="l" rtl="0">
              <a:lnSpc>
                <a:spcPct val="90000"/>
              </a:lnSpc>
              <a:spcBef>
                <a:spcPts val="0"/>
              </a:spcBef>
              <a:spcAft>
                <a:spcPts val="0"/>
              </a:spcAft>
              <a:buClr>
                <a:schemeClr val="lt1"/>
              </a:buClr>
              <a:buSzPts val="2000"/>
              <a:buFont typeface="Arial"/>
              <a:buNone/>
            </a:pPr>
            <a:r>
              <a:rPr lang="en-US" sz="2000" b="1" dirty="0" err="1">
                <a:solidFill>
                  <a:schemeClr val="lt1"/>
                </a:solidFill>
                <a:latin typeface="Montserrat"/>
                <a:ea typeface="Montserrat"/>
                <a:cs typeface="Montserrat"/>
                <a:sym typeface="Montserrat"/>
              </a:rPr>
              <a:t>Bicentenario</a:t>
            </a:r>
            <a:endParaRPr dirty="0"/>
          </a:p>
        </p:txBody>
      </p:sp>
      <p:sp>
        <p:nvSpPr>
          <p:cNvPr id="904" name="Google Shape;904;p28"/>
          <p:cNvSpPr txBox="1"/>
          <p:nvPr/>
        </p:nvSpPr>
        <p:spPr>
          <a:xfrm>
            <a:off x="6772268" y="4748831"/>
            <a:ext cx="3675392" cy="70116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2000"/>
              <a:buFont typeface="Arial"/>
              <a:buNone/>
            </a:pPr>
            <a:r>
              <a:rPr lang="en-US" sz="2000" b="1" dirty="0" err="1">
                <a:solidFill>
                  <a:schemeClr val="lt1"/>
                </a:solidFill>
                <a:latin typeface="Montserrat"/>
                <a:ea typeface="Montserrat"/>
                <a:cs typeface="Montserrat"/>
                <a:sym typeface="Montserrat"/>
              </a:rPr>
              <a:t>legado.bicentenario</a:t>
            </a:r>
            <a:endParaRPr dirty="0"/>
          </a:p>
        </p:txBody>
      </p:sp>
      <p:pic>
        <p:nvPicPr>
          <p:cNvPr id="905" name="Google Shape;905;p28"/>
          <p:cNvPicPr preferRelativeResize="0"/>
          <p:nvPr/>
        </p:nvPicPr>
        <p:blipFill rotWithShape="1">
          <a:blip r:embed="rId6">
            <a:alphaModFix/>
          </a:blip>
          <a:srcRect/>
          <a:stretch/>
        </p:blipFill>
        <p:spPr>
          <a:xfrm>
            <a:off x="4487965" y="498772"/>
            <a:ext cx="3001225" cy="2205901"/>
          </a:xfrm>
          <a:prstGeom prst="rect">
            <a:avLst/>
          </a:prstGeom>
          <a:noFill/>
          <a:ln>
            <a:noFill/>
          </a:ln>
        </p:spPr>
      </p:pic>
    </p:spTree>
    <p:extLst>
      <p:ext uri="{BB962C8B-B14F-4D97-AF65-F5344CB8AC3E}">
        <p14:creationId xmlns:p14="http://schemas.microsoft.com/office/powerpoint/2010/main" val="94816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15" name="14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27" name="Google Shape;227;p13"/>
          <p:cNvSpPr txBox="1"/>
          <p:nvPr/>
        </p:nvSpPr>
        <p:spPr>
          <a:xfrm>
            <a:off x="5835407" y="2105287"/>
            <a:ext cx="629468" cy="136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4" b="1">
                <a:solidFill>
                  <a:schemeClr val="lt1"/>
                </a:solidFill>
                <a:latin typeface="Open Sans"/>
                <a:ea typeface="Open Sans"/>
                <a:cs typeface="Open Sans"/>
                <a:sym typeface="Open Sans"/>
              </a:rPr>
              <a:t>BICENTENARIO</a:t>
            </a:r>
            <a:endParaRPr/>
          </a:p>
        </p:txBody>
      </p:sp>
      <p:sp>
        <p:nvSpPr>
          <p:cNvPr id="20" name="Google Shape;179;p8">
            <a:extLst>
              <a:ext uri="{FF2B5EF4-FFF2-40B4-BE49-F238E27FC236}">
                <a16:creationId xmlns:a16="http://schemas.microsoft.com/office/drawing/2014/main" id="{E45734AE-9CB9-4825-8338-EBA496D12E72}"/>
              </a:ext>
            </a:extLst>
          </p:cNvPr>
          <p:cNvSpPr txBox="1"/>
          <p:nvPr/>
        </p:nvSpPr>
        <p:spPr>
          <a:xfrm>
            <a:off x="3214913" y="1511406"/>
            <a:ext cx="5762173" cy="42585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3600"/>
              <a:buFont typeface="Montserrat ExtraBold"/>
              <a:buNone/>
            </a:pPr>
            <a:r>
              <a:rPr lang="es-GT" sz="2800" b="1" dirty="0">
                <a:solidFill>
                  <a:srgbClr val="002060"/>
                </a:solidFill>
                <a:latin typeface="Montserrat ExtraBold"/>
                <a:ea typeface="Montserrat ExtraBold"/>
                <a:cs typeface="Montserrat ExtraBold"/>
                <a:sym typeface="Montserrat ExtraBold"/>
              </a:rPr>
              <a:t>PRESUPUESTO</a:t>
            </a:r>
            <a:r>
              <a:rPr lang="es-GT" sz="1600" b="1" dirty="0">
                <a:solidFill>
                  <a:srgbClr val="002060"/>
                </a:solidFill>
                <a:latin typeface="Montserrat ExtraBold"/>
                <a:ea typeface="Montserrat ExtraBold"/>
                <a:cs typeface="Montserrat ExtraBold"/>
                <a:sym typeface="Montserrat ExtraBold"/>
              </a:rPr>
              <a:t> </a:t>
            </a:r>
            <a:endParaRPr sz="1600" b="1" dirty="0">
              <a:solidFill>
                <a:srgbClr val="0070C0"/>
              </a:solidFill>
              <a:latin typeface="Montserrat ExtraBold"/>
              <a:ea typeface="Montserrat ExtraBold"/>
              <a:cs typeface="Montserrat ExtraBold"/>
              <a:sym typeface="Montserrat ExtraBold"/>
            </a:endParaRPr>
          </a:p>
        </p:txBody>
      </p:sp>
      <p:sp>
        <p:nvSpPr>
          <p:cNvPr id="30" name="Google Shape;258;p15"/>
          <p:cNvSpPr txBox="1"/>
          <p:nvPr/>
        </p:nvSpPr>
        <p:spPr>
          <a:xfrm>
            <a:off x="3113549" y="2409372"/>
            <a:ext cx="8093325" cy="3416279"/>
          </a:xfrm>
          <a:prstGeom prst="rect">
            <a:avLst/>
          </a:prstGeom>
          <a:noFill/>
          <a:ln>
            <a:noFill/>
          </a:ln>
        </p:spPr>
        <p:txBody>
          <a:bodyPr spcFirstLastPara="1" wrap="square" lIns="91425" tIns="45700" rIns="91425" bIns="45700" anchor="t" anchorCtr="0">
            <a:spAutoFit/>
          </a:bodyPr>
          <a:lstStyle/>
          <a:p>
            <a:pPr marL="171450" lvl="0" indent="-171450" algn="just">
              <a:lnSpc>
                <a:spcPct val="150000"/>
              </a:lnSpc>
              <a:buFont typeface="Arial" pitchFamily="34" charset="0"/>
              <a:buChar char="•"/>
            </a:pPr>
            <a:r>
              <a:rPr lang="es-GT" sz="1600" b="1" dirty="0">
                <a:solidFill>
                  <a:srgbClr val="757070"/>
                </a:solidFill>
                <a:latin typeface="Montserrat Medium"/>
                <a:ea typeface="Montserrat Medium"/>
                <a:cs typeface="Montserrat Medium"/>
                <a:sym typeface="Montserrat Medium"/>
              </a:rPr>
              <a:t>Es una estimación anticipada de ingresos y egresos para un fin y período determinados.</a:t>
            </a:r>
          </a:p>
          <a:p>
            <a:pPr marL="171450" lvl="0" indent="-171450" algn="just">
              <a:lnSpc>
                <a:spcPct val="150000"/>
              </a:lnSpc>
              <a:buFont typeface="Arial" pitchFamily="34" charset="0"/>
              <a:buChar char="•"/>
            </a:pPr>
            <a:endParaRPr lang="es-GT" sz="1600" b="1" dirty="0">
              <a:solidFill>
                <a:srgbClr val="757070"/>
              </a:solidFill>
              <a:latin typeface="Montserrat Medium"/>
              <a:ea typeface="Montserrat Medium"/>
              <a:cs typeface="Montserrat Medium"/>
              <a:sym typeface="Montserrat Medium"/>
            </a:endParaRPr>
          </a:p>
          <a:p>
            <a:pPr marL="171450" lvl="0" indent="-171450" algn="just">
              <a:lnSpc>
                <a:spcPct val="150000"/>
              </a:lnSpc>
              <a:buFont typeface="Arial" pitchFamily="34" charset="0"/>
              <a:buChar char="•"/>
            </a:pPr>
            <a:r>
              <a:rPr lang="es-GT" sz="1600" b="1" dirty="0">
                <a:solidFill>
                  <a:srgbClr val="757070"/>
                </a:solidFill>
                <a:latin typeface="Montserrat Medium"/>
                <a:ea typeface="Montserrat Medium"/>
                <a:cs typeface="Montserrat Medium"/>
                <a:sym typeface="Montserrat Medium"/>
              </a:rPr>
              <a:t>Es un instrumento de asignación de recursos para producir bienes y servicios, mediante una construcción lógica y debe tener coherencia interna y externa.</a:t>
            </a:r>
          </a:p>
          <a:p>
            <a:pPr marL="171450" lvl="0" indent="-171450" algn="just">
              <a:lnSpc>
                <a:spcPct val="150000"/>
              </a:lnSpc>
              <a:buFont typeface="Arial" pitchFamily="34" charset="0"/>
              <a:buChar char="•"/>
            </a:pPr>
            <a:endParaRPr lang="es-GT" sz="1600" b="1" dirty="0">
              <a:solidFill>
                <a:srgbClr val="757070"/>
              </a:solidFill>
              <a:latin typeface="Montserrat Medium"/>
              <a:ea typeface="Montserrat Medium"/>
              <a:cs typeface="Montserrat Medium"/>
              <a:sym typeface="Montserrat Medium"/>
            </a:endParaRPr>
          </a:p>
          <a:p>
            <a:pPr marL="171450" lvl="0" indent="-171450" algn="just">
              <a:lnSpc>
                <a:spcPct val="150000"/>
              </a:lnSpc>
              <a:buFont typeface="Arial" pitchFamily="34" charset="0"/>
              <a:buChar char="•"/>
            </a:pPr>
            <a:r>
              <a:rPr lang="es-GT" sz="1600" b="1" dirty="0">
                <a:solidFill>
                  <a:srgbClr val="757070"/>
                </a:solidFill>
                <a:latin typeface="Montserrat Medium"/>
                <a:ea typeface="Montserrat Medium"/>
                <a:cs typeface="Montserrat Medium"/>
                <a:sym typeface="Montserrat Medium"/>
              </a:rPr>
              <a:t>Es un instrumento de política fiscal, que traduce en realizaciones los propósitos de un gobierno o administración. </a:t>
            </a:r>
          </a:p>
        </p:txBody>
      </p:sp>
      <p:pic>
        <p:nvPicPr>
          <p:cNvPr id="10"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1"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12" name="Google Shape;134;p3"/>
          <p:cNvSpPr/>
          <p:nvPr/>
        </p:nvSpPr>
        <p:spPr>
          <a:xfrm>
            <a:off x="2949415" y="2432217"/>
            <a:ext cx="119087" cy="3611879"/>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sp>
        <p:nvSpPr>
          <p:cNvPr id="14" name="13 Elipse"/>
          <p:cNvSpPr/>
          <p:nvPr/>
        </p:nvSpPr>
        <p:spPr>
          <a:xfrm>
            <a:off x="987617" y="2955949"/>
            <a:ext cx="1738466" cy="1738466"/>
          </a:xfrm>
          <a:prstGeom prst="ellipse">
            <a:avLst/>
          </a:prstGeom>
          <a:solidFill>
            <a:srgbClr val="1F497D">
              <a:lumMod val="20000"/>
              <a:lumOff val="80000"/>
              <a:alpha val="50000"/>
            </a:srgbClr>
          </a:solidFill>
          <a:ln w="28575" cap="flat" cmpd="sng" algn="ctr">
            <a:solidFill>
              <a:schemeClr val="accent4">
                <a:lumMod val="50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pic>
        <p:nvPicPr>
          <p:cNvPr id="2" name="1 Imagen"/>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270493" y="3239251"/>
            <a:ext cx="1172714" cy="1172714"/>
          </a:xfrm>
          <a:prstGeom prst="rect">
            <a:avLst/>
          </a:prstGeom>
        </p:spPr>
      </p:pic>
    </p:spTree>
    <p:extLst>
      <p:ext uri="{BB962C8B-B14F-4D97-AF65-F5344CB8AC3E}">
        <p14:creationId xmlns:p14="http://schemas.microsoft.com/office/powerpoint/2010/main" val="1564800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7" name="Google Shape;227;p13"/>
          <p:cNvSpPr txBox="1"/>
          <p:nvPr/>
        </p:nvSpPr>
        <p:spPr>
          <a:xfrm>
            <a:off x="6855468" y="2123804"/>
            <a:ext cx="629468" cy="136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4" b="1">
                <a:solidFill>
                  <a:schemeClr val="lt1"/>
                </a:solidFill>
                <a:latin typeface="Open Sans"/>
                <a:ea typeface="Open Sans"/>
                <a:cs typeface="Open Sans"/>
                <a:sym typeface="Open Sans"/>
              </a:rPr>
              <a:t>BICENTENARIO</a:t>
            </a:r>
            <a:endParaRPr/>
          </a:p>
        </p:txBody>
      </p:sp>
      <p:pic>
        <p:nvPicPr>
          <p:cNvPr id="10"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290464" y="164009"/>
            <a:ext cx="2482333" cy="1159499"/>
          </a:xfrm>
          <a:prstGeom prst="rect">
            <a:avLst/>
          </a:prstGeom>
          <a:noFill/>
          <a:ln>
            <a:noFill/>
          </a:ln>
        </p:spPr>
      </p:pic>
      <p:pic>
        <p:nvPicPr>
          <p:cNvPr id="11"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253043" y="415693"/>
            <a:ext cx="2482334" cy="656132"/>
          </a:xfrm>
          <a:prstGeom prst="rect">
            <a:avLst/>
          </a:prstGeom>
        </p:spPr>
      </p:pic>
      <p:sp>
        <p:nvSpPr>
          <p:cNvPr id="13" name="Google Shape;134;p3"/>
          <p:cNvSpPr/>
          <p:nvPr/>
        </p:nvSpPr>
        <p:spPr>
          <a:xfrm flipH="1">
            <a:off x="10960551" y="2259867"/>
            <a:ext cx="116970" cy="4129888"/>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pic>
        <p:nvPicPr>
          <p:cNvPr id="14" name="Graphic 5" descr="Head with Gears">
            <a:extLst>
              <a:ext uri="{FF2B5EF4-FFF2-40B4-BE49-F238E27FC236}">
                <a16:creationId xmlns:a16="http://schemas.microsoft.com/office/drawing/2014/main" id="{7213D2C0-0276-45A1-9630-C35378DF53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8186" y="3886617"/>
            <a:ext cx="2396802" cy="2396802"/>
          </a:xfrm>
          <a:prstGeom prst="rect">
            <a:avLst/>
          </a:prstGeom>
        </p:spPr>
      </p:pic>
      <p:grpSp>
        <p:nvGrpSpPr>
          <p:cNvPr id="15" name="Grupo 14">
            <a:extLst>
              <a:ext uri="{FF2B5EF4-FFF2-40B4-BE49-F238E27FC236}">
                <a16:creationId xmlns:a16="http://schemas.microsoft.com/office/drawing/2014/main" id="{052EEAE6-2EDA-4C22-AE04-B46F6DE5A6FA}"/>
              </a:ext>
            </a:extLst>
          </p:cNvPr>
          <p:cNvGrpSpPr/>
          <p:nvPr/>
        </p:nvGrpSpPr>
        <p:grpSpPr>
          <a:xfrm>
            <a:off x="1701459" y="2598790"/>
            <a:ext cx="2430270" cy="2430270"/>
            <a:chOff x="845586" y="2170110"/>
            <a:chExt cx="2430270" cy="2430270"/>
          </a:xfrm>
        </p:grpSpPr>
        <p:grpSp>
          <p:nvGrpSpPr>
            <p:cNvPr id="16" name="Group 9">
              <a:extLst>
                <a:ext uri="{FF2B5EF4-FFF2-40B4-BE49-F238E27FC236}">
                  <a16:creationId xmlns:a16="http://schemas.microsoft.com/office/drawing/2014/main" id="{B77181D7-34DC-43EA-BC56-218446D4827D}"/>
                </a:ext>
              </a:extLst>
            </p:cNvPr>
            <p:cNvGrpSpPr/>
            <p:nvPr/>
          </p:nvGrpSpPr>
          <p:grpSpPr>
            <a:xfrm>
              <a:off x="845586" y="2170110"/>
              <a:ext cx="2430270" cy="2430270"/>
              <a:chOff x="1127448" y="2276872"/>
              <a:chExt cx="3240360" cy="3240360"/>
            </a:xfrm>
          </p:grpSpPr>
          <p:pic>
            <p:nvPicPr>
              <p:cNvPr id="20" name="Graphic 7" descr="Single gear">
                <a:extLst>
                  <a:ext uri="{FF2B5EF4-FFF2-40B4-BE49-F238E27FC236}">
                    <a16:creationId xmlns:a16="http://schemas.microsoft.com/office/drawing/2014/main" id="{398E5827-C537-4D1F-BF6C-FDF1C66672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448" y="2276872"/>
                <a:ext cx="3240360" cy="3240360"/>
              </a:xfrm>
              <a:prstGeom prst="rect">
                <a:avLst/>
              </a:prstGeom>
            </p:spPr>
          </p:pic>
          <p:sp>
            <p:nvSpPr>
              <p:cNvPr id="21" name="Oval 8">
                <a:extLst>
                  <a:ext uri="{FF2B5EF4-FFF2-40B4-BE49-F238E27FC236}">
                    <a16:creationId xmlns:a16="http://schemas.microsoft.com/office/drawing/2014/main" id="{5B214653-635B-456E-AF5C-4F86B4C936AD}"/>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9" name="CuadroTexto 18">
              <a:extLst>
                <a:ext uri="{FF2B5EF4-FFF2-40B4-BE49-F238E27FC236}">
                  <a16:creationId xmlns:a16="http://schemas.microsoft.com/office/drawing/2014/main" id="{0A189EE8-6B22-45FF-8D33-7831F0625D1F}"/>
                </a:ext>
              </a:extLst>
            </p:cNvPr>
            <p:cNvSpPr txBox="1"/>
            <p:nvPr/>
          </p:nvSpPr>
          <p:spPr>
            <a:xfrm>
              <a:off x="1083395" y="3137632"/>
              <a:ext cx="1944216" cy="369332"/>
            </a:xfrm>
            <a:prstGeom prst="rect">
              <a:avLst/>
            </a:prstGeom>
            <a:noFill/>
            <a:ln>
              <a:noFill/>
            </a:ln>
          </p:spPr>
          <p:txBody>
            <a:bodyPr wrap="square" rtlCol="0">
              <a:spAutoFit/>
            </a:bodyPr>
            <a:lstStyle/>
            <a:p>
              <a:pPr algn="ctr"/>
              <a:r>
                <a:rPr lang="es-GT" b="1" dirty="0">
                  <a:latin typeface="Arial Narrow" panose="020B0606020202030204" pitchFamily="34" charset="0"/>
                </a:rPr>
                <a:t>Principios</a:t>
              </a:r>
            </a:p>
          </p:txBody>
        </p:sp>
      </p:grpSp>
      <p:grpSp>
        <p:nvGrpSpPr>
          <p:cNvPr id="22" name="Grupo 21">
            <a:extLst>
              <a:ext uri="{FF2B5EF4-FFF2-40B4-BE49-F238E27FC236}">
                <a16:creationId xmlns:a16="http://schemas.microsoft.com/office/drawing/2014/main" id="{FF93E326-AD4B-438A-AD11-BA72ADB87C54}"/>
              </a:ext>
            </a:extLst>
          </p:cNvPr>
          <p:cNvGrpSpPr/>
          <p:nvPr/>
        </p:nvGrpSpPr>
        <p:grpSpPr>
          <a:xfrm>
            <a:off x="5616893" y="1625432"/>
            <a:ext cx="1944216" cy="1890210"/>
            <a:chOff x="4761020" y="1196752"/>
            <a:chExt cx="1944216" cy="1890210"/>
          </a:xfrm>
        </p:grpSpPr>
        <p:grpSp>
          <p:nvGrpSpPr>
            <p:cNvPr id="23" name="Group 28">
              <a:extLst>
                <a:ext uri="{FF2B5EF4-FFF2-40B4-BE49-F238E27FC236}">
                  <a16:creationId xmlns:a16="http://schemas.microsoft.com/office/drawing/2014/main" id="{B0BADEAD-7108-42C1-AE88-FE3DC207DE68}"/>
                </a:ext>
              </a:extLst>
            </p:cNvPr>
            <p:cNvGrpSpPr/>
            <p:nvPr/>
          </p:nvGrpSpPr>
          <p:grpSpPr>
            <a:xfrm>
              <a:off x="4788024" y="1196752"/>
              <a:ext cx="1890210" cy="1890210"/>
              <a:chOff x="1127448" y="2276872"/>
              <a:chExt cx="3240360" cy="3240360"/>
            </a:xfrm>
          </p:grpSpPr>
          <p:pic>
            <p:nvPicPr>
              <p:cNvPr id="25" name="Graphic 29" descr="Single gear">
                <a:extLst>
                  <a:ext uri="{FF2B5EF4-FFF2-40B4-BE49-F238E27FC236}">
                    <a16:creationId xmlns:a16="http://schemas.microsoft.com/office/drawing/2014/main" id="{06C470C6-3809-4A33-9CE0-DEF2508F1E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448" y="2276872"/>
                <a:ext cx="3240360" cy="3240360"/>
              </a:xfrm>
              <a:prstGeom prst="rect">
                <a:avLst/>
              </a:prstGeom>
            </p:spPr>
          </p:pic>
          <p:sp>
            <p:nvSpPr>
              <p:cNvPr id="26" name="Oval 30">
                <a:extLst>
                  <a:ext uri="{FF2B5EF4-FFF2-40B4-BE49-F238E27FC236}">
                    <a16:creationId xmlns:a16="http://schemas.microsoft.com/office/drawing/2014/main" id="{3A7E32E5-73EF-40A3-8767-056C8E902F96}"/>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4" name="CuadroTexto 23">
              <a:extLst>
                <a:ext uri="{FF2B5EF4-FFF2-40B4-BE49-F238E27FC236}">
                  <a16:creationId xmlns:a16="http://schemas.microsoft.com/office/drawing/2014/main" id="{A88E4291-FA5F-41A0-B024-27D8DDD8DDF9}"/>
                </a:ext>
              </a:extLst>
            </p:cNvPr>
            <p:cNvSpPr txBox="1"/>
            <p:nvPr/>
          </p:nvSpPr>
          <p:spPr>
            <a:xfrm>
              <a:off x="4761020" y="1946876"/>
              <a:ext cx="1944216" cy="307777"/>
            </a:xfrm>
            <a:prstGeom prst="rect">
              <a:avLst/>
            </a:prstGeom>
            <a:noFill/>
            <a:ln>
              <a:noFill/>
            </a:ln>
          </p:spPr>
          <p:txBody>
            <a:bodyPr wrap="square" rtlCol="0">
              <a:spAutoFit/>
            </a:bodyPr>
            <a:lstStyle/>
            <a:p>
              <a:pPr algn="ctr"/>
              <a:r>
                <a:rPr lang="es-GT" sz="1400" b="1" dirty="0">
                  <a:latin typeface="Arial Narrow" panose="020B0606020202030204" pitchFamily="34" charset="0"/>
                </a:rPr>
                <a:t>Estructura</a:t>
              </a:r>
            </a:p>
          </p:txBody>
        </p:sp>
      </p:grpSp>
      <p:grpSp>
        <p:nvGrpSpPr>
          <p:cNvPr id="27" name="Grupo 26">
            <a:extLst>
              <a:ext uri="{FF2B5EF4-FFF2-40B4-BE49-F238E27FC236}">
                <a16:creationId xmlns:a16="http://schemas.microsoft.com/office/drawing/2014/main" id="{60DBF6BB-DC22-44E3-B662-9C0713C111D6}"/>
              </a:ext>
            </a:extLst>
          </p:cNvPr>
          <p:cNvGrpSpPr/>
          <p:nvPr/>
        </p:nvGrpSpPr>
        <p:grpSpPr>
          <a:xfrm>
            <a:off x="3437152" y="2482825"/>
            <a:ext cx="1944216" cy="1890210"/>
            <a:chOff x="2581279" y="2054145"/>
            <a:chExt cx="1944216" cy="1890210"/>
          </a:xfrm>
        </p:grpSpPr>
        <p:grpSp>
          <p:nvGrpSpPr>
            <p:cNvPr id="28" name="Group 10">
              <a:extLst>
                <a:ext uri="{FF2B5EF4-FFF2-40B4-BE49-F238E27FC236}">
                  <a16:creationId xmlns:a16="http://schemas.microsoft.com/office/drawing/2014/main" id="{EFCA2D83-3D33-4603-A8AC-8757619516AB}"/>
                </a:ext>
              </a:extLst>
            </p:cNvPr>
            <p:cNvGrpSpPr/>
            <p:nvPr/>
          </p:nvGrpSpPr>
          <p:grpSpPr>
            <a:xfrm>
              <a:off x="2600781" y="2054145"/>
              <a:ext cx="1890210" cy="1890210"/>
              <a:chOff x="1127448" y="2276872"/>
              <a:chExt cx="3240360" cy="3240360"/>
            </a:xfrm>
          </p:grpSpPr>
          <p:pic>
            <p:nvPicPr>
              <p:cNvPr id="30" name="Graphic 11" descr="Single gear">
                <a:extLst>
                  <a:ext uri="{FF2B5EF4-FFF2-40B4-BE49-F238E27FC236}">
                    <a16:creationId xmlns:a16="http://schemas.microsoft.com/office/drawing/2014/main" id="{43C826BB-69C4-42E0-9C6C-FF7FC09C9C8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7448" y="2276872"/>
                <a:ext cx="3240360" cy="3240360"/>
              </a:xfrm>
              <a:prstGeom prst="rect">
                <a:avLst/>
              </a:prstGeom>
            </p:spPr>
          </p:pic>
          <p:sp>
            <p:nvSpPr>
              <p:cNvPr id="31" name="Oval 12">
                <a:extLst>
                  <a:ext uri="{FF2B5EF4-FFF2-40B4-BE49-F238E27FC236}">
                    <a16:creationId xmlns:a16="http://schemas.microsoft.com/office/drawing/2014/main" id="{D053CC5D-B116-4F48-990C-DB1BB8E1E9BE}"/>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9" name="CuadroTexto 28">
              <a:extLst>
                <a:ext uri="{FF2B5EF4-FFF2-40B4-BE49-F238E27FC236}">
                  <a16:creationId xmlns:a16="http://schemas.microsoft.com/office/drawing/2014/main" id="{49D652AA-577B-47CF-B9E0-3F35EBA6E2E3}"/>
                </a:ext>
              </a:extLst>
            </p:cNvPr>
            <p:cNvSpPr txBox="1"/>
            <p:nvPr/>
          </p:nvSpPr>
          <p:spPr>
            <a:xfrm>
              <a:off x="2581279" y="2843400"/>
              <a:ext cx="1944216" cy="276999"/>
            </a:xfrm>
            <a:prstGeom prst="rect">
              <a:avLst/>
            </a:prstGeom>
            <a:noFill/>
            <a:ln>
              <a:noFill/>
            </a:ln>
          </p:spPr>
          <p:txBody>
            <a:bodyPr wrap="square" rtlCol="0">
              <a:spAutoFit/>
            </a:bodyPr>
            <a:lstStyle/>
            <a:p>
              <a:pPr algn="ctr"/>
              <a:r>
                <a:rPr lang="es-GT" sz="1200" b="1" dirty="0">
                  <a:latin typeface="Arial Narrow" panose="020B0606020202030204" pitchFamily="34" charset="0"/>
                </a:rPr>
                <a:t>Metodología</a:t>
              </a:r>
            </a:p>
          </p:txBody>
        </p:sp>
      </p:grpSp>
      <p:grpSp>
        <p:nvGrpSpPr>
          <p:cNvPr id="32" name="Grupo 31">
            <a:extLst>
              <a:ext uri="{FF2B5EF4-FFF2-40B4-BE49-F238E27FC236}">
                <a16:creationId xmlns:a16="http://schemas.microsoft.com/office/drawing/2014/main" id="{F7EADA70-FF29-4610-9905-35E6953DE92A}"/>
              </a:ext>
            </a:extLst>
          </p:cNvPr>
          <p:cNvGrpSpPr/>
          <p:nvPr/>
        </p:nvGrpSpPr>
        <p:grpSpPr>
          <a:xfrm>
            <a:off x="6354934" y="2724518"/>
            <a:ext cx="1944216" cy="1890210"/>
            <a:chOff x="5499061" y="2295838"/>
            <a:chExt cx="1944216" cy="1890210"/>
          </a:xfrm>
        </p:grpSpPr>
        <p:grpSp>
          <p:nvGrpSpPr>
            <p:cNvPr id="33" name="Group 31">
              <a:extLst>
                <a:ext uri="{FF2B5EF4-FFF2-40B4-BE49-F238E27FC236}">
                  <a16:creationId xmlns:a16="http://schemas.microsoft.com/office/drawing/2014/main" id="{82329A11-D47B-4C50-9EAA-0B8C4B8E3063}"/>
                </a:ext>
              </a:extLst>
            </p:cNvPr>
            <p:cNvGrpSpPr/>
            <p:nvPr/>
          </p:nvGrpSpPr>
          <p:grpSpPr>
            <a:xfrm>
              <a:off x="5522924" y="2295838"/>
              <a:ext cx="1890210" cy="1890210"/>
              <a:chOff x="1127448" y="2276872"/>
              <a:chExt cx="3240360" cy="3240360"/>
            </a:xfrm>
          </p:grpSpPr>
          <p:pic>
            <p:nvPicPr>
              <p:cNvPr id="37" name="Graphic 32" descr="Single gear">
                <a:extLst>
                  <a:ext uri="{FF2B5EF4-FFF2-40B4-BE49-F238E27FC236}">
                    <a16:creationId xmlns:a16="http://schemas.microsoft.com/office/drawing/2014/main" id="{F03CB1A6-98F4-4673-BC14-BC1F4A7AA8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27448" y="2276872"/>
                <a:ext cx="3240360" cy="3240360"/>
              </a:xfrm>
              <a:prstGeom prst="rect">
                <a:avLst/>
              </a:prstGeom>
            </p:spPr>
          </p:pic>
          <p:sp>
            <p:nvSpPr>
              <p:cNvPr id="38" name="Oval 33">
                <a:extLst>
                  <a:ext uri="{FF2B5EF4-FFF2-40B4-BE49-F238E27FC236}">
                    <a16:creationId xmlns:a16="http://schemas.microsoft.com/office/drawing/2014/main" id="{A436618E-5BE5-461A-B079-E5113508FEE7}"/>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6" name="CuadroTexto 35">
              <a:extLst>
                <a:ext uri="{FF2B5EF4-FFF2-40B4-BE49-F238E27FC236}">
                  <a16:creationId xmlns:a16="http://schemas.microsoft.com/office/drawing/2014/main" id="{5679F39A-5D1E-4B34-BA7A-741AA7CB400C}"/>
                </a:ext>
              </a:extLst>
            </p:cNvPr>
            <p:cNvSpPr txBox="1"/>
            <p:nvPr/>
          </p:nvSpPr>
          <p:spPr>
            <a:xfrm>
              <a:off x="5499061" y="3079993"/>
              <a:ext cx="1944216" cy="276999"/>
            </a:xfrm>
            <a:prstGeom prst="rect">
              <a:avLst/>
            </a:prstGeom>
            <a:noFill/>
            <a:ln>
              <a:noFill/>
            </a:ln>
          </p:spPr>
          <p:txBody>
            <a:bodyPr wrap="square" rtlCol="0">
              <a:spAutoFit/>
            </a:bodyPr>
            <a:lstStyle/>
            <a:p>
              <a:pPr algn="ctr"/>
              <a:r>
                <a:rPr lang="es-GT" sz="1200" b="1" dirty="0">
                  <a:latin typeface="Arial Narrow" panose="020B0606020202030204" pitchFamily="34" charset="0"/>
                </a:rPr>
                <a:t>Clasificadores</a:t>
              </a:r>
            </a:p>
          </p:txBody>
        </p:sp>
      </p:grpSp>
      <p:grpSp>
        <p:nvGrpSpPr>
          <p:cNvPr id="39" name="Grupo 38">
            <a:extLst>
              <a:ext uri="{FF2B5EF4-FFF2-40B4-BE49-F238E27FC236}">
                <a16:creationId xmlns:a16="http://schemas.microsoft.com/office/drawing/2014/main" id="{9385C1AC-2066-4284-BC67-81A8EDB11C56}"/>
              </a:ext>
            </a:extLst>
          </p:cNvPr>
          <p:cNvGrpSpPr/>
          <p:nvPr/>
        </p:nvGrpSpPr>
        <p:grpSpPr>
          <a:xfrm>
            <a:off x="2247164" y="1755915"/>
            <a:ext cx="1944216" cy="1465663"/>
            <a:chOff x="1391291" y="1327235"/>
            <a:chExt cx="1944216" cy="1465663"/>
          </a:xfrm>
        </p:grpSpPr>
        <p:grpSp>
          <p:nvGrpSpPr>
            <p:cNvPr id="40" name="Group 13">
              <a:extLst>
                <a:ext uri="{FF2B5EF4-FFF2-40B4-BE49-F238E27FC236}">
                  <a16:creationId xmlns:a16="http://schemas.microsoft.com/office/drawing/2014/main" id="{2BAAFA91-0C73-4D17-8F4C-6A3C878B3B91}"/>
                </a:ext>
              </a:extLst>
            </p:cNvPr>
            <p:cNvGrpSpPr/>
            <p:nvPr/>
          </p:nvGrpSpPr>
          <p:grpSpPr>
            <a:xfrm>
              <a:off x="1633723" y="1327235"/>
              <a:ext cx="1465663" cy="1465663"/>
              <a:chOff x="1127448" y="2276872"/>
              <a:chExt cx="3240360" cy="3240360"/>
            </a:xfrm>
          </p:grpSpPr>
          <p:pic>
            <p:nvPicPr>
              <p:cNvPr id="42" name="Graphic 14" descr="Single gear">
                <a:extLst>
                  <a:ext uri="{FF2B5EF4-FFF2-40B4-BE49-F238E27FC236}">
                    <a16:creationId xmlns:a16="http://schemas.microsoft.com/office/drawing/2014/main" id="{BB060A31-1385-4D50-B2EA-DA60F3B7D6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7448" y="2276872"/>
                <a:ext cx="3240360" cy="3240360"/>
              </a:xfrm>
              <a:prstGeom prst="rect">
                <a:avLst/>
              </a:prstGeom>
            </p:spPr>
          </p:pic>
          <p:sp>
            <p:nvSpPr>
              <p:cNvPr id="43" name="Oval 15">
                <a:extLst>
                  <a:ext uri="{FF2B5EF4-FFF2-40B4-BE49-F238E27FC236}">
                    <a16:creationId xmlns:a16="http://schemas.microsoft.com/office/drawing/2014/main" id="{4C6ED9E8-16D6-431E-9596-6011E52C4FA3}"/>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1" name="CuadroTexto 40">
              <a:extLst>
                <a:ext uri="{FF2B5EF4-FFF2-40B4-BE49-F238E27FC236}">
                  <a16:creationId xmlns:a16="http://schemas.microsoft.com/office/drawing/2014/main" id="{04C15082-2BEE-4949-A5A8-70CA0A3CFEDD}"/>
                </a:ext>
              </a:extLst>
            </p:cNvPr>
            <p:cNvSpPr txBox="1"/>
            <p:nvPr/>
          </p:nvSpPr>
          <p:spPr>
            <a:xfrm>
              <a:off x="1391291" y="1716811"/>
              <a:ext cx="1944216" cy="584775"/>
            </a:xfrm>
            <a:prstGeom prst="rect">
              <a:avLst/>
            </a:prstGeom>
            <a:noFill/>
            <a:ln>
              <a:noFill/>
            </a:ln>
          </p:spPr>
          <p:txBody>
            <a:bodyPr wrap="square" rtlCol="0">
              <a:spAutoFit/>
            </a:bodyPr>
            <a:lstStyle/>
            <a:p>
              <a:pPr algn="ctr"/>
              <a:r>
                <a:rPr lang="es-GT" sz="1600" b="1" dirty="0">
                  <a:latin typeface="Arial Narrow" panose="020B0606020202030204" pitchFamily="34" charset="0"/>
                </a:rPr>
                <a:t>Base</a:t>
              </a:r>
            </a:p>
            <a:p>
              <a:pPr algn="ctr"/>
              <a:r>
                <a:rPr lang="es-GT" sz="1600" b="1" dirty="0">
                  <a:latin typeface="Arial Narrow" panose="020B0606020202030204" pitchFamily="34" charset="0"/>
                </a:rPr>
                <a:t>Legal</a:t>
              </a:r>
            </a:p>
          </p:txBody>
        </p:sp>
      </p:grpSp>
      <p:grpSp>
        <p:nvGrpSpPr>
          <p:cNvPr id="44" name="Grupo 43">
            <a:extLst>
              <a:ext uri="{FF2B5EF4-FFF2-40B4-BE49-F238E27FC236}">
                <a16:creationId xmlns:a16="http://schemas.microsoft.com/office/drawing/2014/main" id="{43217CB3-EC70-48B3-BECA-A370CEE38621}"/>
              </a:ext>
            </a:extLst>
          </p:cNvPr>
          <p:cNvGrpSpPr/>
          <p:nvPr/>
        </p:nvGrpSpPr>
        <p:grpSpPr>
          <a:xfrm>
            <a:off x="6642487" y="4089670"/>
            <a:ext cx="1944216" cy="1465663"/>
            <a:chOff x="5786614" y="3660990"/>
            <a:chExt cx="1944216" cy="1465663"/>
          </a:xfrm>
        </p:grpSpPr>
        <p:grpSp>
          <p:nvGrpSpPr>
            <p:cNvPr id="45" name="Group 34">
              <a:extLst>
                <a:ext uri="{FF2B5EF4-FFF2-40B4-BE49-F238E27FC236}">
                  <a16:creationId xmlns:a16="http://schemas.microsoft.com/office/drawing/2014/main" id="{E003CE7E-729E-4119-9FAF-CE7170C1EF4C}"/>
                </a:ext>
              </a:extLst>
            </p:cNvPr>
            <p:cNvGrpSpPr/>
            <p:nvPr/>
          </p:nvGrpSpPr>
          <p:grpSpPr>
            <a:xfrm>
              <a:off x="6029205" y="3660990"/>
              <a:ext cx="1465663" cy="1465663"/>
              <a:chOff x="1127448" y="2276872"/>
              <a:chExt cx="3240360" cy="3240360"/>
            </a:xfrm>
          </p:grpSpPr>
          <p:pic>
            <p:nvPicPr>
              <p:cNvPr id="47" name="Graphic 35" descr="Single gear">
                <a:extLst>
                  <a:ext uri="{FF2B5EF4-FFF2-40B4-BE49-F238E27FC236}">
                    <a16:creationId xmlns:a16="http://schemas.microsoft.com/office/drawing/2014/main" id="{F90B51D9-1A8F-484E-9F33-E28BFF5066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7448" y="2276872"/>
                <a:ext cx="3240360" cy="3240360"/>
              </a:xfrm>
              <a:prstGeom prst="rect">
                <a:avLst/>
              </a:prstGeom>
            </p:spPr>
          </p:pic>
          <p:sp>
            <p:nvSpPr>
              <p:cNvPr id="48" name="Oval 36">
                <a:extLst>
                  <a:ext uri="{FF2B5EF4-FFF2-40B4-BE49-F238E27FC236}">
                    <a16:creationId xmlns:a16="http://schemas.microsoft.com/office/drawing/2014/main" id="{012E4FA0-47EB-4C31-9094-F940EAB1D330}"/>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6" name="CuadroTexto 45">
              <a:extLst>
                <a:ext uri="{FF2B5EF4-FFF2-40B4-BE49-F238E27FC236}">
                  <a16:creationId xmlns:a16="http://schemas.microsoft.com/office/drawing/2014/main" id="{D45DEEDA-88CB-4005-9026-4DC382687895}"/>
                </a:ext>
              </a:extLst>
            </p:cNvPr>
            <p:cNvSpPr txBox="1"/>
            <p:nvPr/>
          </p:nvSpPr>
          <p:spPr>
            <a:xfrm>
              <a:off x="5786614" y="4229660"/>
              <a:ext cx="1944216" cy="307777"/>
            </a:xfrm>
            <a:prstGeom prst="rect">
              <a:avLst/>
            </a:prstGeom>
            <a:noFill/>
            <a:ln>
              <a:noFill/>
            </a:ln>
          </p:spPr>
          <p:txBody>
            <a:bodyPr wrap="square" rtlCol="0">
              <a:spAutoFit/>
            </a:bodyPr>
            <a:lstStyle/>
            <a:p>
              <a:pPr algn="ctr"/>
              <a:r>
                <a:rPr lang="es-GT" sz="1400" b="1" dirty="0">
                  <a:latin typeface="Arial Narrow" panose="020B0606020202030204" pitchFamily="34" charset="0"/>
                </a:rPr>
                <a:t>Gastos</a:t>
              </a:r>
            </a:p>
          </p:txBody>
        </p:sp>
      </p:grpSp>
      <p:grpSp>
        <p:nvGrpSpPr>
          <p:cNvPr id="49" name="Grupo 48">
            <a:extLst>
              <a:ext uri="{FF2B5EF4-FFF2-40B4-BE49-F238E27FC236}">
                <a16:creationId xmlns:a16="http://schemas.microsoft.com/office/drawing/2014/main" id="{046AB8BA-DCD0-403B-9179-C317C29F01CE}"/>
              </a:ext>
            </a:extLst>
          </p:cNvPr>
          <p:cNvGrpSpPr/>
          <p:nvPr/>
        </p:nvGrpSpPr>
        <p:grpSpPr>
          <a:xfrm>
            <a:off x="7365937" y="1726254"/>
            <a:ext cx="1944216" cy="1465663"/>
            <a:chOff x="6878559" y="1725024"/>
            <a:chExt cx="1944216" cy="1465663"/>
          </a:xfrm>
        </p:grpSpPr>
        <p:grpSp>
          <p:nvGrpSpPr>
            <p:cNvPr id="50" name="Group 40">
              <a:extLst>
                <a:ext uri="{FF2B5EF4-FFF2-40B4-BE49-F238E27FC236}">
                  <a16:creationId xmlns:a16="http://schemas.microsoft.com/office/drawing/2014/main" id="{A601DE5E-1DB6-4EA6-B7C7-6CDE7E24CDD7}"/>
                </a:ext>
              </a:extLst>
            </p:cNvPr>
            <p:cNvGrpSpPr/>
            <p:nvPr/>
          </p:nvGrpSpPr>
          <p:grpSpPr>
            <a:xfrm>
              <a:off x="7117836" y="1725024"/>
              <a:ext cx="1465663" cy="1465663"/>
              <a:chOff x="1127448" y="2276872"/>
              <a:chExt cx="3240360" cy="3240360"/>
            </a:xfrm>
          </p:grpSpPr>
          <p:pic>
            <p:nvPicPr>
              <p:cNvPr id="52" name="Graphic 41" descr="Single gear">
                <a:extLst>
                  <a:ext uri="{FF2B5EF4-FFF2-40B4-BE49-F238E27FC236}">
                    <a16:creationId xmlns:a16="http://schemas.microsoft.com/office/drawing/2014/main" id="{75B6551A-02A2-4EA3-8DCC-585E5BC8EDA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7448" y="2276872"/>
                <a:ext cx="3240360" cy="3240360"/>
              </a:xfrm>
              <a:prstGeom prst="rect">
                <a:avLst/>
              </a:prstGeom>
            </p:spPr>
          </p:pic>
          <p:sp>
            <p:nvSpPr>
              <p:cNvPr id="53" name="Oval 42">
                <a:extLst>
                  <a:ext uri="{FF2B5EF4-FFF2-40B4-BE49-F238E27FC236}">
                    <a16:creationId xmlns:a16="http://schemas.microsoft.com/office/drawing/2014/main" id="{E1914A43-FB8C-4FD5-AAF6-7CB5704ECFB4}"/>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1" name="CuadroTexto 50">
              <a:extLst>
                <a:ext uri="{FF2B5EF4-FFF2-40B4-BE49-F238E27FC236}">
                  <a16:creationId xmlns:a16="http://schemas.microsoft.com/office/drawing/2014/main" id="{15BD22DD-B833-4190-BCD3-276019820F0C}"/>
                </a:ext>
              </a:extLst>
            </p:cNvPr>
            <p:cNvSpPr txBox="1"/>
            <p:nvPr/>
          </p:nvSpPr>
          <p:spPr>
            <a:xfrm>
              <a:off x="6878559" y="2294119"/>
              <a:ext cx="1944216" cy="307777"/>
            </a:xfrm>
            <a:prstGeom prst="rect">
              <a:avLst/>
            </a:prstGeom>
            <a:noFill/>
            <a:ln>
              <a:noFill/>
            </a:ln>
          </p:spPr>
          <p:txBody>
            <a:bodyPr wrap="square" rtlCol="0">
              <a:spAutoFit/>
            </a:bodyPr>
            <a:lstStyle/>
            <a:p>
              <a:pPr algn="ctr"/>
              <a:r>
                <a:rPr lang="es-GT" sz="1400" b="1" dirty="0">
                  <a:latin typeface="Arial Narrow" panose="020B0606020202030204" pitchFamily="34" charset="0"/>
                </a:rPr>
                <a:t>Ingresos</a:t>
              </a:r>
            </a:p>
          </p:txBody>
        </p:sp>
      </p:grpSp>
      <p:grpSp>
        <p:nvGrpSpPr>
          <p:cNvPr id="54" name="Grupo 53">
            <a:extLst>
              <a:ext uri="{FF2B5EF4-FFF2-40B4-BE49-F238E27FC236}">
                <a16:creationId xmlns:a16="http://schemas.microsoft.com/office/drawing/2014/main" id="{96D8AE0E-F8E5-4179-940D-68FDCD78110D}"/>
              </a:ext>
            </a:extLst>
          </p:cNvPr>
          <p:cNvGrpSpPr/>
          <p:nvPr/>
        </p:nvGrpSpPr>
        <p:grpSpPr>
          <a:xfrm>
            <a:off x="3133840" y="3881897"/>
            <a:ext cx="1944216" cy="1465663"/>
            <a:chOff x="2277967" y="3453217"/>
            <a:chExt cx="1944216" cy="1465663"/>
          </a:xfrm>
        </p:grpSpPr>
        <p:grpSp>
          <p:nvGrpSpPr>
            <p:cNvPr id="55" name="Group 16">
              <a:extLst>
                <a:ext uri="{FF2B5EF4-FFF2-40B4-BE49-F238E27FC236}">
                  <a16:creationId xmlns:a16="http://schemas.microsoft.com/office/drawing/2014/main" id="{47B135C3-E129-4969-8AFE-1DE692A2DE7E}"/>
                </a:ext>
              </a:extLst>
            </p:cNvPr>
            <p:cNvGrpSpPr/>
            <p:nvPr/>
          </p:nvGrpSpPr>
          <p:grpSpPr>
            <a:xfrm>
              <a:off x="2519048" y="3453217"/>
              <a:ext cx="1465663" cy="1465663"/>
              <a:chOff x="1127448" y="2276872"/>
              <a:chExt cx="3240360" cy="3240360"/>
            </a:xfrm>
          </p:grpSpPr>
          <p:pic>
            <p:nvPicPr>
              <p:cNvPr id="57" name="Graphic 17" descr="Single gear">
                <a:extLst>
                  <a:ext uri="{FF2B5EF4-FFF2-40B4-BE49-F238E27FC236}">
                    <a16:creationId xmlns:a16="http://schemas.microsoft.com/office/drawing/2014/main" id="{5EECFF06-888B-4743-A068-0007AE9BC61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27448" y="2276872"/>
                <a:ext cx="3240360" cy="3240360"/>
              </a:xfrm>
              <a:prstGeom prst="rect">
                <a:avLst/>
              </a:prstGeom>
            </p:spPr>
          </p:pic>
          <p:sp>
            <p:nvSpPr>
              <p:cNvPr id="58" name="Oval 18">
                <a:extLst>
                  <a:ext uri="{FF2B5EF4-FFF2-40B4-BE49-F238E27FC236}">
                    <a16:creationId xmlns:a16="http://schemas.microsoft.com/office/drawing/2014/main" id="{D6AA88F4-CB10-4DFF-8B2F-15955197B881}"/>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6" name="CuadroTexto 55">
              <a:extLst>
                <a:ext uri="{FF2B5EF4-FFF2-40B4-BE49-F238E27FC236}">
                  <a16:creationId xmlns:a16="http://schemas.microsoft.com/office/drawing/2014/main" id="{170B1FCA-BD12-4B23-B120-6B373C12517C}"/>
                </a:ext>
              </a:extLst>
            </p:cNvPr>
            <p:cNvSpPr txBox="1"/>
            <p:nvPr/>
          </p:nvSpPr>
          <p:spPr>
            <a:xfrm>
              <a:off x="2277967" y="4010347"/>
              <a:ext cx="1944216" cy="307777"/>
            </a:xfrm>
            <a:prstGeom prst="rect">
              <a:avLst/>
            </a:prstGeom>
            <a:noFill/>
            <a:ln>
              <a:noFill/>
            </a:ln>
          </p:spPr>
          <p:txBody>
            <a:bodyPr wrap="square" rtlCol="0">
              <a:spAutoFit/>
            </a:bodyPr>
            <a:lstStyle/>
            <a:p>
              <a:pPr algn="ctr"/>
              <a:r>
                <a:rPr lang="es-GT" sz="1400" b="1" dirty="0">
                  <a:latin typeface="Arial Narrow" panose="020B0606020202030204" pitchFamily="34" charset="0"/>
                </a:rPr>
                <a:t>Actores</a:t>
              </a:r>
            </a:p>
          </p:txBody>
        </p:sp>
      </p:grpSp>
      <p:grpSp>
        <p:nvGrpSpPr>
          <p:cNvPr id="59" name="Grupo 58">
            <a:extLst>
              <a:ext uri="{FF2B5EF4-FFF2-40B4-BE49-F238E27FC236}">
                <a16:creationId xmlns:a16="http://schemas.microsoft.com/office/drawing/2014/main" id="{CEC2AB7B-CFE3-4FE9-ADB9-A57575982F77}"/>
              </a:ext>
            </a:extLst>
          </p:cNvPr>
          <p:cNvGrpSpPr/>
          <p:nvPr/>
        </p:nvGrpSpPr>
        <p:grpSpPr>
          <a:xfrm>
            <a:off x="7500464" y="3149065"/>
            <a:ext cx="1944216" cy="1465663"/>
            <a:chOff x="6644591" y="2720385"/>
            <a:chExt cx="1944216" cy="1465663"/>
          </a:xfrm>
        </p:grpSpPr>
        <p:grpSp>
          <p:nvGrpSpPr>
            <p:cNvPr id="60" name="Group 37">
              <a:extLst>
                <a:ext uri="{FF2B5EF4-FFF2-40B4-BE49-F238E27FC236}">
                  <a16:creationId xmlns:a16="http://schemas.microsoft.com/office/drawing/2014/main" id="{9EBC302F-6E45-4E84-919F-818BFB99B64A}"/>
                </a:ext>
              </a:extLst>
            </p:cNvPr>
            <p:cNvGrpSpPr/>
            <p:nvPr/>
          </p:nvGrpSpPr>
          <p:grpSpPr>
            <a:xfrm>
              <a:off x="6883868" y="2720385"/>
              <a:ext cx="1465663" cy="1465663"/>
              <a:chOff x="1127448" y="2276872"/>
              <a:chExt cx="3240360" cy="3240360"/>
            </a:xfrm>
          </p:grpSpPr>
          <p:pic>
            <p:nvPicPr>
              <p:cNvPr id="62" name="Graphic 38" descr="Single gear">
                <a:extLst>
                  <a:ext uri="{FF2B5EF4-FFF2-40B4-BE49-F238E27FC236}">
                    <a16:creationId xmlns:a16="http://schemas.microsoft.com/office/drawing/2014/main" id="{1A528592-F824-41B1-AD16-56E92A22EB9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27448" y="2276872"/>
                <a:ext cx="3240360" cy="3240360"/>
              </a:xfrm>
              <a:prstGeom prst="rect">
                <a:avLst/>
              </a:prstGeom>
            </p:spPr>
          </p:pic>
          <p:sp>
            <p:nvSpPr>
              <p:cNvPr id="63" name="Oval 39">
                <a:extLst>
                  <a:ext uri="{FF2B5EF4-FFF2-40B4-BE49-F238E27FC236}">
                    <a16:creationId xmlns:a16="http://schemas.microsoft.com/office/drawing/2014/main" id="{096A8961-CB5F-4065-B5BD-923A774A6DD2}"/>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1" name="CuadroTexto 60">
              <a:extLst>
                <a:ext uri="{FF2B5EF4-FFF2-40B4-BE49-F238E27FC236}">
                  <a16:creationId xmlns:a16="http://schemas.microsoft.com/office/drawing/2014/main" id="{F0934975-78F5-4C5C-A64C-167438BB8F98}"/>
                </a:ext>
              </a:extLst>
            </p:cNvPr>
            <p:cNvSpPr txBox="1"/>
            <p:nvPr/>
          </p:nvSpPr>
          <p:spPr>
            <a:xfrm>
              <a:off x="6644591" y="3284984"/>
              <a:ext cx="1944216" cy="338554"/>
            </a:xfrm>
            <a:prstGeom prst="rect">
              <a:avLst/>
            </a:prstGeom>
            <a:noFill/>
            <a:ln>
              <a:noFill/>
            </a:ln>
          </p:spPr>
          <p:txBody>
            <a:bodyPr wrap="square" rtlCol="0">
              <a:spAutoFit/>
            </a:bodyPr>
            <a:lstStyle/>
            <a:p>
              <a:pPr algn="ctr"/>
              <a:r>
                <a:rPr lang="es-GT" sz="1600" b="1" dirty="0">
                  <a:latin typeface="Arial Narrow" panose="020B0606020202030204" pitchFamily="34" charset="0"/>
                </a:rPr>
                <a:t>SIAF</a:t>
              </a:r>
            </a:p>
          </p:txBody>
        </p:sp>
      </p:grpSp>
      <p:grpSp>
        <p:nvGrpSpPr>
          <p:cNvPr id="64" name="Grupo 63">
            <a:extLst>
              <a:ext uri="{FF2B5EF4-FFF2-40B4-BE49-F238E27FC236}">
                <a16:creationId xmlns:a16="http://schemas.microsoft.com/office/drawing/2014/main" id="{70AC4218-18A2-4D1B-9C62-F26DF9676E7C}"/>
              </a:ext>
            </a:extLst>
          </p:cNvPr>
          <p:cNvGrpSpPr/>
          <p:nvPr/>
        </p:nvGrpSpPr>
        <p:grpSpPr>
          <a:xfrm>
            <a:off x="5452587" y="3737804"/>
            <a:ext cx="1944216" cy="1002138"/>
            <a:chOff x="4596714" y="3309124"/>
            <a:chExt cx="1944216" cy="1002138"/>
          </a:xfrm>
        </p:grpSpPr>
        <p:grpSp>
          <p:nvGrpSpPr>
            <p:cNvPr id="65" name="Group 43">
              <a:extLst>
                <a:ext uri="{FF2B5EF4-FFF2-40B4-BE49-F238E27FC236}">
                  <a16:creationId xmlns:a16="http://schemas.microsoft.com/office/drawing/2014/main" id="{3D4791DD-E381-45F5-AAA9-6D295086E6CC}"/>
                </a:ext>
              </a:extLst>
            </p:cNvPr>
            <p:cNvGrpSpPr/>
            <p:nvPr/>
          </p:nvGrpSpPr>
          <p:grpSpPr>
            <a:xfrm>
              <a:off x="5064830" y="3309124"/>
              <a:ext cx="1002138" cy="1002138"/>
              <a:chOff x="1127448" y="2276872"/>
              <a:chExt cx="3240360" cy="3240360"/>
            </a:xfrm>
          </p:grpSpPr>
          <p:pic>
            <p:nvPicPr>
              <p:cNvPr id="67" name="Graphic 44" descr="Single gear">
                <a:extLst>
                  <a:ext uri="{FF2B5EF4-FFF2-40B4-BE49-F238E27FC236}">
                    <a16:creationId xmlns:a16="http://schemas.microsoft.com/office/drawing/2014/main" id="{8739E831-B659-41CB-968E-63202F73094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27448" y="2276872"/>
                <a:ext cx="3240360" cy="3240360"/>
              </a:xfrm>
              <a:prstGeom prst="rect">
                <a:avLst/>
              </a:prstGeom>
            </p:spPr>
          </p:pic>
          <p:sp>
            <p:nvSpPr>
              <p:cNvPr id="68" name="Oval 45">
                <a:extLst>
                  <a:ext uri="{FF2B5EF4-FFF2-40B4-BE49-F238E27FC236}">
                    <a16:creationId xmlns:a16="http://schemas.microsoft.com/office/drawing/2014/main" id="{D25AF4E6-CBC4-48F3-9780-69C394CF13F2}"/>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66" name="CuadroTexto 65">
              <a:extLst>
                <a:ext uri="{FF2B5EF4-FFF2-40B4-BE49-F238E27FC236}">
                  <a16:creationId xmlns:a16="http://schemas.microsoft.com/office/drawing/2014/main" id="{8B95F235-BA3C-4337-9A2B-8CC7E173FF29}"/>
                </a:ext>
              </a:extLst>
            </p:cNvPr>
            <p:cNvSpPr txBox="1"/>
            <p:nvPr/>
          </p:nvSpPr>
          <p:spPr>
            <a:xfrm>
              <a:off x="4596714" y="3645024"/>
              <a:ext cx="1944216" cy="307777"/>
            </a:xfrm>
            <a:prstGeom prst="rect">
              <a:avLst/>
            </a:prstGeom>
            <a:noFill/>
            <a:ln>
              <a:noFill/>
            </a:ln>
          </p:spPr>
          <p:txBody>
            <a:bodyPr wrap="square" rtlCol="0">
              <a:spAutoFit/>
            </a:bodyPr>
            <a:lstStyle/>
            <a:p>
              <a:pPr algn="ctr"/>
              <a:r>
                <a:rPr lang="es-GT" sz="1400" b="1" dirty="0" err="1">
                  <a:latin typeface="Arial Narrow" panose="020B0606020202030204" pitchFamily="34" charset="0"/>
                </a:rPr>
                <a:t>PpR</a:t>
              </a:r>
              <a:endParaRPr lang="es-GT" sz="1400" b="1" dirty="0">
                <a:latin typeface="Arial Narrow" panose="020B0606020202030204" pitchFamily="34" charset="0"/>
              </a:endParaRPr>
            </a:p>
          </p:txBody>
        </p:sp>
      </p:grpSp>
      <p:grpSp>
        <p:nvGrpSpPr>
          <p:cNvPr id="69" name="Grupo 68">
            <a:extLst>
              <a:ext uri="{FF2B5EF4-FFF2-40B4-BE49-F238E27FC236}">
                <a16:creationId xmlns:a16="http://schemas.microsoft.com/office/drawing/2014/main" id="{E95B06A5-A2EB-4087-B85A-90454CBB73E9}"/>
              </a:ext>
            </a:extLst>
          </p:cNvPr>
          <p:cNvGrpSpPr/>
          <p:nvPr/>
        </p:nvGrpSpPr>
        <p:grpSpPr>
          <a:xfrm>
            <a:off x="4582367" y="2449530"/>
            <a:ext cx="1944216" cy="1465663"/>
            <a:chOff x="3726494" y="2020850"/>
            <a:chExt cx="1944216" cy="1465663"/>
          </a:xfrm>
        </p:grpSpPr>
        <p:grpSp>
          <p:nvGrpSpPr>
            <p:cNvPr id="70" name="Group 19">
              <a:extLst>
                <a:ext uri="{FF2B5EF4-FFF2-40B4-BE49-F238E27FC236}">
                  <a16:creationId xmlns:a16="http://schemas.microsoft.com/office/drawing/2014/main" id="{326256B4-8A01-4D97-9115-C10B5EC3703C}"/>
                </a:ext>
              </a:extLst>
            </p:cNvPr>
            <p:cNvGrpSpPr/>
            <p:nvPr/>
          </p:nvGrpSpPr>
          <p:grpSpPr>
            <a:xfrm>
              <a:off x="3969301" y="2020850"/>
              <a:ext cx="1465663" cy="1465663"/>
              <a:chOff x="1127448" y="2276872"/>
              <a:chExt cx="3240360" cy="3240360"/>
            </a:xfrm>
          </p:grpSpPr>
          <p:pic>
            <p:nvPicPr>
              <p:cNvPr id="72" name="Graphic 20" descr="Single gear">
                <a:extLst>
                  <a:ext uri="{FF2B5EF4-FFF2-40B4-BE49-F238E27FC236}">
                    <a16:creationId xmlns:a16="http://schemas.microsoft.com/office/drawing/2014/main" id="{9225DA95-BCA1-4A4A-8E0B-F5FD5FC41CA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27448" y="2276872"/>
                <a:ext cx="3240360" cy="3240360"/>
              </a:xfrm>
              <a:prstGeom prst="rect">
                <a:avLst/>
              </a:prstGeom>
            </p:spPr>
          </p:pic>
          <p:sp>
            <p:nvSpPr>
              <p:cNvPr id="73" name="Oval 21">
                <a:extLst>
                  <a:ext uri="{FF2B5EF4-FFF2-40B4-BE49-F238E27FC236}">
                    <a16:creationId xmlns:a16="http://schemas.microsoft.com/office/drawing/2014/main" id="{4EE74A38-2D0B-4908-8D54-F98F6F8BB356}"/>
                  </a:ext>
                </a:extLst>
              </p:cNvPr>
              <p:cNvSpPr/>
              <p:nvPr/>
            </p:nvSpPr>
            <p:spPr>
              <a:xfrm>
                <a:off x="2027548" y="3176972"/>
                <a:ext cx="1440160" cy="144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71" name="CuadroTexto 70">
              <a:extLst>
                <a:ext uri="{FF2B5EF4-FFF2-40B4-BE49-F238E27FC236}">
                  <a16:creationId xmlns:a16="http://schemas.microsoft.com/office/drawing/2014/main" id="{26A159F4-8096-4B1B-A2D8-DB118AB3636A}"/>
                </a:ext>
              </a:extLst>
            </p:cNvPr>
            <p:cNvSpPr txBox="1"/>
            <p:nvPr/>
          </p:nvSpPr>
          <p:spPr>
            <a:xfrm>
              <a:off x="3726494" y="2579336"/>
              <a:ext cx="1944216" cy="292388"/>
            </a:xfrm>
            <a:prstGeom prst="rect">
              <a:avLst/>
            </a:prstGeom>
            <a:noFill/>
            <a:ln>
              <a:noFill/>
            </a:ln>
          </p:spPr>
          <p:txBody>
            <a:bodyPr wrap="square" rtlCol="0">
              <a:spAutoFit/>
            </a:bodyPr>
            <a:lstStyle/>
            <a:p>
              <a:pPr algn="ctr"/>
              <a:r>
                <a:rPr lang="es-GT" sz="1300" b="1" dirty="0">
                  <a:latin typeface="Arial Narrow" panose="020B0606020202030204" pitchFamily="34" charset="0"/>
                </a:rPr>
                <a:t>Conceptos</a:t>
              </a:r>
            </a:p>
          </p:txBody>
        </p:sp>
      </p:grpSp>
      <p:sp>
        <p:nvSpPr>
          <p:cNvPr id="74" name="4 Rectángulo">
            <a:extLst>
              <a:ext uri="{FF2B5EF4-FFF2-40B4-BE49-F238E27FC236}">
                <a16:creationId xmlns:a16="http://schemas.microsoft.com/office/drawing/2014/main" id="{F4FA9416-C91A-4197-B479-48936C3A59DE}"/>
              </a:ext>
            </a:extLst>
          </p:cNvPr>
          <p:cNvSpPr/>
          <p:nvPr/>
        </p:nvSpPr>
        <p:spPr>
          <a:xfrm>
            <a:off x="2158210" y="669106"/>
            <a:ext cx="7845106" cy="923330"/>
          </a:xfrm>
          <a:prstGeom prst="rect">
            <a:avLst/>
          </a:prstGeom>
          <a:noFill/>
        </p:spPr>
        <p:txBody>
          <a:bodyPr wrap="square" lIns="91440" tIns="45720" rIns="91440" bIns="45720">
            <a:spAutoFit/>
          </a:bodyPr>
          <a:lstStyle/>
          <a:p>
            <a:pPr algn="ct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ea typeface="+mj-ea"/>
                <a:cs typeface="+mj-cs"/>
              </a:rPr>
              <a:t>Presupuesto Público</a:t>
            </a:r>
          </a:p>
        </p:txBody>
      </p:sp>
    </p:spTree>
    <p:extLst>
      <p:ext uri="{BB962C8B-B14F-4D97-AF65-F5344CB8AC3E}">
        <p14:creationId xmlns:p14="http://schemas.microsoft.com/office/powerpoint/2010/main" val="394793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54"/>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250"/>
                                  </p:stCondLst>
                                  <p:childTnLst>
                                    <p:set>
                                      <p:cBhvr>
                                        <p:cTn id="12" dur="1" fill="hold">
                                          <p:stCondLst>
                                            <p:cond delay="0"/>
                                          </p:stCondLst>
                                        </p:cTn>
                                        <p:tgtEl>
                                          <p:spTgt spid="64"/>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27"/>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44"/>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69"/>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32"/>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59"/>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25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2250"/>
                            </p:stCondLst>
                            <p:childTnLst>
                              <p:par>
                                <p:cTn id="35" presetID="1" presetClass="entr" presetSubtype="0" fill="hold" nodeType="afterEffect">
                                  <p:stCondLst>
                                    <p:cond delay="250"/>
                                  </p:stCondLst>
                                  <p:childTnLst>
                                    <p:set>
                                      <p:cBhvr>
                                        <p:cTn id="36" dur="1" fill="hold">
                                          <p:stCondLst>
                                            <p:cond delay="0"/>
                                          </p:stCondLst>
                                        </p:cTn>
                                        <p:tgtEl>
                                          <p:spTgt spid="49"/>
                                        </p:tgtEl>
                                        <p:attrNameLst>
                                          <p:attrName>style.visibility</p:attrName>
                                        </p:attrNameLst>
                                      </p:cBhvr>
                                      <p:to>
                                        <p:strVal val="visible"/>
                                      </p:to>
                                    </p:set>
                                  </p:childTnLst>
                                </p:cTn>
                              </p:par>
                            </p:childTnLst>
                          </p:cTn>
                        </p:par>
                        <p:par>
                          <p:cTn id="37" fill="hold">
                            <p:stCondLst>
                              <p:cond delay="2500"/>
                            </p:stCondLst>
                            <p:childTnLst>
                              <p:par>
                                <p:cTn id="38" presetID="1" presetClass="entr" presetSubtype="0" fill="hold" nodeType="afterEffect">
                                  <p:stCondLst>
                                    <p:cond delay="25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2750"/>
                            </p:stCondLst>
                            <p:childTnLst>
                              <p:par>
                                <p:cTn id="41" presetID="53" presetClass="entr" presetSubtype="16" fill="hold" grpId="0" nodeType="after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p:cTn id="43" dur="500" fill="hold"/>
                                        <p:tgtEl>
                                          <p:spTgt spid="74"/>
                                        </p:tgtEl>
                                        <p:attrNameLst>
                                          <p:attrName>ppt_w</p:attrName>
                                        </p:attrNameLst>
                                      </p:cBhvr>
                                      <p:tavLst>
                                        <p:tav tm="0">
                                          <p:val>
                                            <p:fltVal val="0"/>
                                          </p:val>
                                        </p:tav>
                                        <p:tav tm="100000">
                                          <p:val>
                                            <p:strVal val="#ppt_w"/>
                                          </p:val>
                                        </p:tav>
                                      </p:tavLst>
                                    </p:anim>
                                    <p:anim calcmode="lin" valueType="num">
                                      <p:cBhvr>
                                        <p:cTn id="44" dur="500" fill="hold"/>
                                        <p:tgtEl>
                                          <p:spTgt spid="74"/>
                                        </p:tgtEl>
                                        <p:attrNameLst>
                                          <p:attrName>ppt_h</p:attrName>
                                        </p:attrNameLst>
                                      </p:cBhvr>
                                      <p:tavLst>
                                        <p:tav tm="0">
                                          <p:val>
                                            <p:fltVal val="0"/>
                                          </p:val>
                                        </p:tav>
                                        <p:tav tm="100000">
                                          <p:val>
                                            <p:strVal val="#ppt_h"/>
                                          </p:val>
                                        </p:tav>
                                      </p:tavLst>
                                    </p:anim>
                                    <p:animEffect transition="in" filter="fade">
                                      <p:cBhvr>
                                        <p:cTn id="4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18" name="17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27" name="Google Shape;227;p13"/>
          <p:cNvSpPr txBox="1"/>
          <p:nvPr/>
        </p:nvSpPr>
        <p:spPr>
          <a:xfrm>
            <a:off x="5781268" y="1933681"/>
            <a:ext cx="629468" cy="136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4" b="1">
                <a:solidFill>
                  <a:schemeClr val="lt1"/>
                </a:solidFill>
                <a:latin typeface="Open Sans"/>
                <a:ea typeface="Open Sans"/>
                <a:cs typeface="Open Sans"/>
                <a:sym typeface="Open Sans"/>
              </a:rPr>
              <a:t>BICENTENARIO</a:t>
            </a:r>
            <a:endParaRPr/>
          </a:p>
        </p:txBody>
      </p:sp>
      <p:sp>
        <p:nvSpPr>
          <p:cNvPr id="34" name="Google Shape;179;p8">
            <a:extLst>
              <a:ext uri="{FF2B5EF4-FFF2-40B4-BE49-F238E27FC236}">
                <a16:creationId xmlns:a16="http://schemas.microsoft.com/office/drawing/2014/main" id="{E45734AE-9CB9-4825-8338-EBA496D12E72}"/>
              </a:ext>
            </a:extLst>
          </p:cNvPr>
          <p:cNvSpPr txBox="1"/>
          <p:nvPr/>
        </p:nvSpPr>
        <p:spPr>
          <a:xfrm>
            <a:off x="2863331" y="1062383"/>
            <a:ext cx="5762173" cy="425859"/>
          </a:xfrm>
          <a:prstGeom prst="rect">
            <a:avLst/>
          </a:prstGeom>
          <a:noFill/>
          <a:ln>
            <a:noFill/>
          </a:ln>
        </p:spPr>
        <p:txBody>
          <a:bodyPr spcFirstLastPara="1" wrap="square" lIns="91425" tIns="45700" rIns="91425" bIns="45700" anchor="t" anchorCtr="0">
            <a:noAutofit/>
          </a:bodyPr>
          <a:lstStyle/>
          <a:p>
            <a:pPr algn="ctr">
              <a:lnSpc>
                <a:spcPct val="90000"/>
              </a:lnSpc>
              <a:buClr>
                <a:srgbClr val="002060"/>
              </a:buClr>
              <a:buSzPts val="3600"/>
            </a:pPr>
            <a:r>
              <a:rPr lang="es-GT" sz="2800" b="1" dirty="0">
                <a:solidFill>
                  <a:srgbClr val="002060"/>
                </a:solidFill>
                <a:latin typeface="Montserrat ExtraBold"/>
                <a:sym typeface="Montserrat ExtraBold"/>
              </a:rPr>
              <a:t>MARCO LEGAL </a:t>
            </a:r>
            <a:endParaRPr sz="2800" b="1" dirty="0">
              <a:solidFill>
                <a:srgbClr val="002060"/>
              </a:solidFill>
              <a:latin typeface="Montserrat ExtraBold"/>
              <a:sym typeface="Montserrat ExtraBold"/>
            </a:endParaRPr>
          </a:p>
        </p:txBody>
      </p:sp>
      <p:sp>
        <p:nvSpPr>
          <p:cNvPr id="35" name="Google Shape;258;p15"/>
          <p:cNvSpPr txBox="1"/>
          <p:nvPr/>
        </p:nvSpPr>
        <p:spPr>
          <a:xfrm>
            <a:off x="705585" y="1900305"/>
            <a:ext cx="7633855" cy="4524275"/>
          </a:xfrm>
          <a:prstGeom prst="rect">
            <a:avLst/>
          </a:prstGeom>
          <a:noFill/>
          <a:ln>
            <a:noFill/>
          </a:ln>
        </p:spPr>
        <p:txBody>
          <a:bodyPr spcFirstLastPara="1" wrap="square" lIns="91425" tIns="45700" rIns="91425" bIns="45700" anchor="t" anchorCtr="0">
            <a:spAutoFit/>
          </a:bodyPr>
          <a:lstStyle/>
          <a:p>
            <a:pPr lvl="0" algn="just">
              <a:lnSpc>
                <a:spcPct val="150000"/>
              </a:lnSpc>
            </a:pPr>
            <a:r>
              <a:rPr lang="es-GT" sz="1600" b="1" dirty="0">
                <a:solidFill>
                  <a:schemeClr val="bg2"/>
                </a:solidFill>
                <a:latin typeface="Montserrat Medium"/>
                <a:ea typeface="Montserrat Medium"/>
                <a:cs typeface="Montserrat Medium"/>
                <a:sym typeface="Montserrat Medium"/>
              </a:rPr>
              <a:t>El marco legal que rige al presupuesto de la nación, en sus diversas etapas, es principalmente:</a:t>
            </a:r>
          </a:p>
          <a:p>
            <a:pPr lvl="0" algn="just">
              <a:lnSpc>
                <a:spcPct val="150000"/>
              </a:lnSpc>
            </a:pPr>
            <a:endParaRPr lang="es-GT" sz="1600" b="1" dirty="0">
              <a:solidFill>
                <a:srgbClr val="757070"/>
              </a:solidFill>
              <a:latin typeface="Montserrat Medium"/>
              <a:ea typeface="Montserrat Medium"/>
              <a:cs typeface="Montserrat Medium"/>
              <a:sym typeface="Montserrat Medium"/>
            </a:endParaRPr>
          </a:p>
          <a:p>
            <a:pPr marL="171450" lvl="0" indent="-171450" algn="just">
              <a:lnSpc>
                <a:spcPct val="150000"/>
              </a:lnSpc>
              <a:buFont typeface="Arial" pitchFamily="34" charset="0"/>
              <a:buChar char="•"/>
            </a:pPr>
            <a:r>
              <a:rPr lang="es-GT" sz="1600" b="1" dirty="0">
                <a:solidFill>
                  <a:srgbClr val="757070"/>
                </a:solidFill>
                <a:latin typeface="Montserrat Medium"/>
                <a:ea typeface="Montserrat Medium"/>
                <a:cs typeface="Montserrat Medium"/>
                <a:sym typeface="Montserrat Medium"/>
              </a:rPr>
              <a:t>La Constitución Política de la República de Guatemala. artículos 171 literales a), b) e i), 231, 238, 241.</a:t>
            </a:r>
          </a:p>
          <a:p>
            <a:pPr marL="171450" lvl="0" indent="-171450" algn="just">
              <a:lnSpc>
                <a:spcPct val="150000"/>
              </a:lnSpc>
              <a:buFont typeface="Arial" pitchFamily="34" charset="0"/>
              <a:buChar char="•"/>
            </a:pPr>
            <a:endParaRPr lang="es-GT" sz="1600" b="1" dirty="0">
              <a:solidFill>
                <a:srgbClr val="757070"/>
              </a:solidFill>
              <a:latin typeface="Montserrat Medium"/>
              <a:ea typeface="Montserrat Medium"/>
              <a:cs typeface="Montserrat Medium"/>
              <a:sym typeface="Montserrat Medium"/>
            </a:endParaRPr>
          </a:p>
          <a:p>
            <a:pPr marL="171450" lvl="0" indent="-171450" algn="just">
              <a:lnSpc>
                <a:spcPct val="150000"/>
              </a:lnSpc>
              <a:buFont typeface="Arial" pitchFamily="34" charset="0"/>
              <a:buChar char="•"/>
            </a:pPr>
            <a:r>
              <a:rPr lang="es-GT" sz="1600" b="1" dirty="0">
                <a:solidFill>
                  <a:srgbClr val="757070"/>
                </a:solidFill>
                <a:latin typeface="Montserrat Medium"/>
                <a:ea typeface="Montserrat Medium"/>
                <a:cs typeface="Montserrat Medium"/>
                <a:sym typeface="Montserrat Medium"/>
              </a:rPr>
              <a:t>La Ley Orgánica del Presupuesto, Decreto No. 101-97 del Congreso de la República de Guatemala. artículos 19, 23, 24.</a:t>
            </a:r>
          </a:p>
          <a:p>
            <a:pPr marL="171450" lvl="0" indent="-171450" algn="just">
              <a:lnSpc>
                <a:spcPct val="150000"/>
              </a:lnSpc>
              <a:buFont typeface="Arial" pitchFamily="34" charset="0"/>
              <a:buChar char="•"/>
            </a:pPr>
            <a:endParaRPr lang="es-GT" sz="1600" b="1" dirty="0">
              <a:solidFill>
                <a:srgbClr val="757070"/>
              </a:solidFill>
              <a:latin typeface="Montserrat Medium"/>
              <a:ea typeface="Montserrat Medium"/>
              <a:cs typeface="Montserrat Medium"/>
              <a:sym typeface="Montserrat Medium"/>
            </a:endParaRPr>
          </a:p>
          <a:p>
            <a:pPr marL="171450" lvl="0" indent="-171450" algn="just">
              <a:lnSpc>
                <a:spcPct val="150000"/>
              </a:lnSpc>
              <a:buFont typeface="Arial" pitchFamily="34" charset="0"/>
              <a:buChar char="•"/>
            </a:pPr>
            <a:r>
              <a:rPr lang="es-GT" sz="1600" b="1" dirty="0">
                <a:solidFill>
                  <a:srgbClr val="757070"/>
                </a:solidFill>
                <a:latin typeface="Montserrat Medium"/>
                <a:ea typeface="Montserrat Medium"/>
                <a:cs typeface="Montserrat Medium"/>
                <a:sym typeface="Montserrat Medium"/>
              </a:rPr>
              <a:t>Ley Anual del Presupuesto General de Ingresos y Egresos del Estado. (Decreto No. 25-2018 para el Ejercicio Fiscal 2019, vigente para el Ejercicio Fiscal 2021)</a:t>
            </a:r>
          </a:p>
        </p:txBody>
      </p:sp>
      <p:pic>
        <p:nvPicPr>
          <p:cNvPr id="10"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1"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13" name="Google Shape;134;p3"/>
          <p:cNvSpPr/>
          <p:nvPr/>
        </p:nvSpPr>
        <p:spPr>
          <a:xfrm flipH="1">
            <a:off x="8588091" y="2069744"/>
            <a:ext cx="116970" cy="4129888"/>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grpSp>
        <p:nvGrpSpPr>
          <p:cNvPr id="3" name="Grupo 2">
            <a:extLst>
              <a:ext uri="{FF2B5EF4-FFF2-40B4-BE49-F238E27FC236}">
                <a16:creationId xmlns:a16="http://schemas.microsoft.com/office/drawing/2014/main" id="{BCB68549-F8C8-4AF1-BF77-7729499242DF}"/>
              </a:ext>
            </a:extLst>
          </p:cNvPr>
          <p:cNvGrpSpPr/>
          <p:nvPr/>
        </p:nvGrpSpPr>
        <p:grpSpPr>
          <a:xfrm>
            <a:off x="9579297" y="2866184"/>
            <a:ext cx="1738466" cy="1738466"/>
            <a:chOff x="9209258" y="3123162"/>
            <a:chExt cx="1738466" cy="1738466"/>
          </a:xfrm>
        </p:grpSpPr>
        <p:pic>
          <p:nvPicPr>
            <p:cNvPr id="2" name="1 Imagen"/>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457908" y="3371812"/>
              <a:ext cx="1241167" cy="1241167"/>
            </a:xfrm>
            <a:prstGeom prst="rect">
              <a:avLst/>
            </a:prstGeom>
          </p:spPr>
        </p:pic>
        <p:sp>
          <p:nvSpPr>
            <p:cNvPr id="17" name="16 Elipse"/>
            <p:cNvSpPr/>
            <p:nvPr/>
          </p:nvSpPr>
          <p:spPr>
            <a:xfrm>
              <a:off x="9209258" y="3123162"/>
              <a:ext cx="1738466" cy="1738466"/>
            </a:xfrm>
            <a:prstGeom prst="ellipse">
              <a:avLst/>
            </a:prstGeom>
            <a:solidFill>
              <a:srgbClr val="1F497D">
                <a:lumMod val="20000"/>
                <a:lumOff val="80000"/>
                <a:alpha val="50000"/>
              </a:srgbClr>
            </a:solidFill>
            <a:ln w="28575" cap="flat" cmpd="sng" algn="ctr">
              <a:solidFill>
                <a:schemeClr val="accent4">
                  <a:lumMod val="50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grpSp>
      <p:sp>
        <p:nvSpPr>
          <p:cNvPr id="12" name="Google Shape;258;p15">
            <a:extLst>
              <a:ext uri="{FF2B5EF4-FFF2-40B4-BE49-F238E27FC236}">
                <a16:creationId xmlns:a16="http://schemas.microsoft.com/office/drawing/2014/main" id="{D84CE27F-B7A0-4639-B215-52C8ABCA469C}"/>
              </a:ext>
            </a:extLst>
          </p:cNvPr>
          <p:cNvSpPr txBox="1"/>
          <p:nvPr/>
        </p:nvSpPr>
        <p:spPr>
          <a:xfrm>
            <a:off x="705585" y="1933681"/>
            <a:ext cx="7633855" cy="830956"/>
          </a:xfrm>
          <a:prstGeom prst="rect">
            <a:avLst/>
          </a:prstGeom>
          <a:solidFill>
            <a:schemeClr val="bg2"/>
          </a:solidFill>
          <a:ln>
            <a:noFill/>
          </a:ln>
        </p:spPr>
        <p:txBody>
          <a:bodyPr spcFirstLastPara="1" wrap="square" lIns="91425" tIns="45700" rIns="91425" bIns="45700" anchor="t" anchorCtr="0">
            <a:spAutoFit/>
          </a:bodyPr>
          <a:lstStyle/>
          <a:p>
            <a:pPr lvl="0" algn="just">
              <a:lnSpc>
                <a:spcPct val="150000"/>
              </a:lnSpc>
            </a:pPr>
            <a:r>
              <a:rPr lang="es-GT" sz="1600" b="1" dirty="0">
                <a:solidFill>
                  <a:schemeClr val="bg1"/>
                </a:solidFill>
                <a:latin typeface="Montserrat Medium"/>
                <a:ea typeface="Montserrat Medium"/>
                <a:cs typeface="Montserrat Medium"/>
                <a:sym typeface="Montserrat Medium"/>
              </a:rPr>
              <a:t>El marco legal que rige al presupuesto de la nación, en sus diversas etapas, es principalmente:</a:t>
            </a:r>
          </a:p>
        </p:txBody>
      </p:sp>
    </p:spTree>
    <p:extLst>
      <p:ext uri="{BB962C8B-B14F-4D97-AF65-F5344CB8AC3E}">
        <p14:creationId xmlns:p14="http://schemas.microsoft.com/office/powerpoint/2010/main" val="971122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18" name="17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227" name="Google Shape;227;p13"/>
          <p:cNvSpPr txBox="1"/>
          <p:nvPr/>
        </p:nvSpPr>
        <p:spPr>
          <a:xfrm>
            <a:off x="5781268" y="1933681"/>
            <a:ext cx="629468" cy="136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4" b="1">
                <a:solidFill>
                  <a:schemeClr val="lt1"/>
                </a:solidFill>
                <a:latin typeface="Open Sans"/>
                <a:ea typeface="Open Sans"/>
                <a:cs typeface="Open Sans"/>
                <a:sym typeface="Open Sans"/>
              </a:rPr>
              <a:t>BICENTENARIO</a:t>
            </a:r>
            <a:endParaRPr/>
          </a:p>
        </p:txBody>
      </p:sp>
      <p:pic>
        <p:nvPicPr>
          <p:cNvPr id="10"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1"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15" name="Freeform 137">
            <a:extLst>
              <a:ext uri="{FF2B5EF4-FFF2-40B4-BE49-F238E27FC236}">
                <a16:creationId xmlns:a16="http://schemas.microsoft.com/office/drawing/2014/main" id="{513D0224-8E86-4C67-9490-96E449898B61}"/>
              </a:ext>
            </a:extLst>
          </p:cNvPr>
          <p:cNvSpPr>
            <a:spLocks/>
          </p:cNvSpPr>
          <p:nvPr/>
        </p:nvSpPr>
        <p:spPr bwMode="auto">
          <a:xfrm rot="21191604">
            <a:off x="4700321" y="3705528"/>
            <a:ext cx="839335" cy="15818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6" name="Freeform 137">
            <a:extLst>
              <a:ext uri="{FF2B5EF4-FFF2-40B4-BE49-F238E27FC236}">
                <a16:creationId xmlns:a16="http://schemas.microsoft.com/office/drawing/2014/main" id="{38B2BC52-6947-4F66-AB5B-4EC028BB5BBF}"/>
              </a:ext>
            </a:extLst>
          </p:cNvPr>
          <p:cNvSpPr>
            <a:spLocks/>
          </p:cNvSpPr>
          <p:nvPr/>
        </p:nvSpPr>
        <p:spPr bwMode="auto">
          <a:xfrm>
            <a:off x="4633174" y="2306467"/>
            <a:ext cx="1411795" cy="2660764"/>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9" name="Freeform 137">
            <a:extLst>
              <a:ext uri="{FF2B5EF4-FFF2-40B4-BE49-F238E27FC236}">
                <a16:creationId xmlns:a16="http://schemas.microsoft.com/office/drawing/2014/main" id="{B3C126A6-2C2D-4793-B357-7F78D49E8293}"/>
              </a:ext>
            </a:extLst>
          </p:cNvPr>
          <p:cNvSpPr>
            <a:spLocks/>
          </p:cNvSpPr>
          <p:nvPr/>
        </p:nvSpPr>
        <p:spPr bwMode="auto">
          <a:xfrm rot="408396" flipH="1">
            <a:off x="7137051" y="3705527"/>
            <a:ext cx="839901" cy="1581867"/>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6"/>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0" name="Freeform 137">
            <a:extLst>
              <a:ext uri="{FF2B5EF4-FFF2-40B4-BE49-F238E27FC236}">
                <a16:creationId xmlns:a16="http://schemas.microsoft.com/office/drawing/2014/main" id="{FB9D713E-1DD6-47C5-B547-FBCFB8C874F6}"/>
              </a:ext>
            </a:extLst>
          </p:cNvPr>
          <p:cNvSpPr>
            <a:spLocks/>
          </p:cNvSpPr>
          <p:nvPr/>
        </p:nvSpPr>
        <p:spPr bwMode="auto">
          <a:xfrm flipH="1">
            <a:off x="6631397" y="2306467"/>
            <a:ext cx="1412748" cy="2660764"/>
          </a:xfrm>
          <a:custGeom>
            <a:avLst/>
            <a:gdLst>
              <a:gd name="T0" fmla="*/ 1685 w 1749"/>
              <a:gd name="T1" fmla="*/ 1755 h 2611"/>
              <a:gd name="T2" fmla="*/ 1542 w 1749"/>
              <a:gd name="T3" fmla="*/ 1339 h 2611"/>
              <a:gd name="T4" fmla="*/ 1436 w 1749"/>
              <a:gd name="T5" fmla="*/ 1121 h 2611"/>
              <a:gd name="T6" fmla="*/ 1281 w 1749"/>
              <a:gd name="T7" fmla="*/ 842 h 2611"/>
              <a:gd name="T8" fmla="*/ 918 w 1749"/>
              <a:gd name="T9" fmla="*/ 425 h 2611"/>
              <a:gd name="T10" fmla="*/ 649 w 1749"/>
              <a:gd name="T11" fmla="*/ 258 h 2611"/>
              <a:gd name="T12" fmla="*/ 391 w 1749"/>
              <a:gd name="T13" fmla="*/ 185 h 2611"/>
              <a:gd name="T14" fmla="*/ 490 w 1749"/>
              <a:gd name="T15" fmla="*/ 177 h 2611"/>
              <a:gd name="T16" fmla="*/ 938 w 1749"/>
              <a:gd name="T17" fmla="*/ 158 h 2611"/>
              <a:gd name="T18" fmla="*/ 938 w 1749"/>
              <a:gd name="T19" fmla="*/ 106 h 2611"/>
              <a:gd name="T20" fmla="*/ 870 w 1749"/>
              <a:gd name="T21" fmla="*/ 98 h 2611"/>
              <a:gd name="T22" fmla="*/ 835 w 1749"/>
              <a:gd name="T23" fmla="*/ 94 h 2611"/>
              <a:gd name="T24" fmla="*/ 867 w 1749"/>
              <a:gd name="T25" fmla="*/ 88 h 2611"/>
              <a:gd name="T26" fmla="*/ 894 w 1749"/>
              <a:gd name="T27" fmla="*/ 50 h 2611"/>
              <a:gd name="T28" fmla="*/ 866 w 1749"/>
              <a:gd name="T29" fmla="*/ 24 h 2611"/>
              <a:gd name="T30" fmla="*/ 779 w 1749"/>
              <a:gd name="T31" fmla="*/ 22 h 2611"/>
              <a:gd name="T32" fmla="*/ 95 w 1749"/>
              <a:gd name="T33" fmla="*/ 1 h 2611"/>
              <a:gd name="T34" fmla="*/ 62 w 1749"/>
              <a:gd name="T35" fmla="*/ 11 h 2611"/>
              <a:gd name="T36" fmla="*/ 34 w 1749"/>
              <a:gd name="T37" fmla="*/ 30 h 2611"/>
              <a:gd name="T38" fmla="*/ 0 w 1749"/>
              <a:gd name="T39" fmla="*/ 61 h 2611"/>
              <a:gd name="T40" fmla="*/ 220 w 1749"/>
              <a:gd name="T41" fmla="*/ 351 h 2611"/>
              <a:gd name="T42" fmla="*/ 414 w 1749"/>
              <a:gd name="T43" fmla="*/ 573 h 2611"/>
              <a:gd name="T44" fmla="*/ 583 w 1749"/>
              <a:gd name="T45" fmla="*/ 767 h 2611"/>
              <a:gd name="T46" fmla="*/ 616 w 1749"/>
              <a:gd name="T47" fmla="*/ 735 h 2611"/>
              <a:gd name="T48" fmla="*/ 587 w 1749"/>
              <a:gd name="T49" fmla="*/ 700 h 2611"/>
              <a:gd name="T50" fmla="*/ 621 w 1749"/>
              <a:gd name="T51" fmla="*/ 676 h 2611"/>
              <a:gd name="T52" fmla="*/ 670 w 1749"/>
              <a:gd name="T53" fmla="*/ 722 h 2611"/>
              <a:gd name="T54" fmla="*/ 706 w 1749"/>
              <a:gd name="T55" fmla="*/ 685 h 2611"/>
              <a:gd name="T56" fmla="*/ 332 w 1749"/>
              <a:gd name="T57" fmla="*/ 255 h 2611"/>
              <a:gd name="T58" fmla="*/ 432 w 1749"/>
              <a:gd name="T59" fmla="*/ 303 h 2611"/>
              <a:gd name="T60" fmla="*/ 804 w 1749"/>
              <a:gd name="T61" fmla="*/ 604 h 2611"/>
              <a:gd name="T62" fmla="*/ 1027 w 1749"/>
              <a:gd name="T63" fmla="*/ 863 h 2611"/>
              <a:gd name="T64" fmla="*/ 1260 w 1749"/>
              <a:gd name="T65" fmla="*/ 1232 h 2611"/>
              <a:gd name="T66" fmla="*/ 1412 w 1749"/>
              <a:gd name="T67" fmla="*/ 1578 h 2611"/>
              <a:gd name="T68" fmla="*/ 1524 w 1749"/>
              <a:gd name="T69" fmla="*/ 2015 h 2611"/>
              <a:gd name="T70" fmla="*/ 1561 w 1749"/>
              <a:gd name="T71" fmla="*/ 2391 h 2611"/>
              <a:gd name="T72" fmla="*/ 1554 w 1749"/>
              <a:gd name="T73" fmla="*/ 2536 h 2611"/>
              <a:gd name="T74" fmla="*/ 1559 w 1749"/>
              <a:gd name="T75" fmla="*/ 2584 h 2611"/>
              <a:gd name="T76" fmla="*/ 1593 w 1749"/>
              <a:gd name="T77" fmla="*/ 2611 h 2611"/>
              <a:gd name="T78" fmla="*/ 1619 w 1749"/>
              <a:gd name="T79" fmla="*/ 2562 h 2611"/>
              <a:gd name="T80" fmla="*/ 1695 w 1749"/>
              <a:gd name="T81" fmla="*/ 2462 h 2611"/>
              <a:gd name="T82" fmla="*/ 1749 w 1749"/>
              <a:gd name="T83" fmla="*/ 2224 h 2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49" h="2611">
                <a:moveTo>
                  <a:pt x="1732" y="2015"/>
                </a:moveTo>
                <a:lnTo>
                  <a:pt x="1720" y="1928"/>
                </a:lnTo>
                <a:lnTo>
                  <a:pt x="1685" y="1755"/>
                </a:lnTo>
                <a:lnTo>
                  <a:pt x="1638" y="1585"/>
                </a:lnTo>
                <a:lnTo>
                  <a:pt x="1577" y="1419"/>
                </a:lnTo>
                <a:lnTo>
                  <a:pt x="1542" y="1339"/>
                </a:lnTo>
                <a:lnTo>
                  <a:pt x="1502" y="1253"/>
                </a:lnTo>
                <a:lnTo>
                  <a:pt x="1458" y="1170"/>
                </a:lnTo>
                <a:lnTo>
                  <a:pt x="1436" y="1121"/>
                </a:lnTo>
                <a:lnTo>
                  <a:pt x="1413" y="1073"/>
                </a:lnTo>
                <a:lnTo>
                  <a:pt x="1373" y="997"/>
                </a:lnTo>
                <a:lnTo>
                  <a:pt x="1281" y="842"/>
                </a:lnTo>
                <a:lnTo>
                  <a:pt x="1173" y="691"/>
                </a:lnTo>
                <a:lnTo>
                  <a:pt x="1053" y="551"/>
                </a:lnTo>
                <a:lnTo>
                  <a:pt x="918" y="425"/>
                </a:lnTo>
                <a:lnTo>
                  <a:pt x="808" y="343"/>
                </a:lnTo>
                <a:lnTo>
                  <a:pt x="730" y="297"/>
                </a:lnTo>
                <a:lnTo>
                  <a:pt x="649" y="258"/>
                </a:lnTo>
                <a:lnTo>
                  <a:pt x="566" y="225"/>
                </a:lnTo>
                <a:lnTo>
                  <a:pt x="481" y="201"/>
                </a:lnTo>
                <a:lnTo>
                  <a:pt x="391" y="185"/>
                </a:lnTo>
                <a:lnTo>
                  <a:pt x="346" y="181"/>
                </a:lnTo>
                <a:lnTo>
                  <a:pt x="419" y="180"/>
                </a:lnTo>
                <a:lnTo>
                  <a:pt x="490" y="177"/>
                </a:lnTo>
                <a:lnTo>
                  <a:pt x="708" y="170"/>
                </a:lnTo>
                <a:lnTo>
                  <a:pt x="925" y="159"/>
                </a:lnTo>
                <a:lnTo>
                  <a:pt x="938" y="158"/>
                </a:lnTo>
                <a:lnTo>
                  <a:pt x="953" y="142"/>
                </a:lnTo>
                <a:lnTo>
                  <a:pt x="953" y="122"/>
                </a:lnTo>
                <a:lnTo>
                  <a:pt x="938" y="106"/>
                </a:lnTo>
                <a:lnTo>
                  <a:pt x="925" y="103"/>
                </a:lnTo>
                <a:lnTo>
                  <a:pt x="898" y="101"/>
                </a:lnTo>
                <a:lnTo>
                  <a:pt x="870" y="98"/>
                </a:lnTo>
                <a:lnTo>
                  <a:pt x="865" y="97"/>
                </a:lnTo>
                <a:lnTo>
                  <a:pt x="859" y="97"/>
                </a:lnTo>
                <a:lnTo>
                  <a:pt x="835" y="94"/>
                </a:lnTo>
                <a:lnTo>
                  <a:pt x="811" y="93"/>
                </a:lnTo>
                <a:lnTo>
                  <a:pt x="839" y="91"/>
                </a:lnTo>
                <a:lnTo>
                  <a:pt x="867" y="88"/>
                </a:lnTo>
                <a:lnTo>
                  <a:pt x="879" y="85"/>
                </a:lnTo>
                <a:lnTo>
                  <a:pt x="893" y="70"/>
                </a:lnTo>
                <a:lnTo>
                  <a:pt x="894" y="50"/>
                </a:lnTo>
                <a:lnTo>
                  <a:pt x="884" y="35"/>
                </a:lnTo>
                <a:lnTo>
                  <a:pt x="874" y="31"/>
                </a:lnTo>
                <a:lnTo>
                  <a:pt x="866" y="24"/>
                </a:lnTo>
                <a:lnTo>
                  <a:pt x="854" y="23"/>
                </a:lnTo>
                <a:lnTo>
                  <a:pt x="817" y="22"/>
                </a:lnTo>
                <a:lnTo>
                  <a:pt x="779" y="22"/>
                </a:lnTo>
                <a:lnTo>
                  <a:pt x="608" y="10"/>
                </a:lnTo>
                <a:lnTo>
                  <a:pt x="266" y="0"/>
                </a:lnTo>
                <a:lnTo>
                  <a:pt x="95" y="1"/>
                </a:lnTo>
                <a:lnTo>
                  <a:pt x="80" y="2"/>
                </a:lnTo>
                <a:lnTo>
                  <a:pt x="73" y="10"/>
                </a:lnTo>
                <a:lnTo>
                  <a:pt x="62" y="11"/>
                </a:lnTo>
                <a:lnTo>
                  <a:pt x="47" y="24"/>
                </a:lnTo>
                <a:lnTo>
                  <a:pt x="43" y="33"/>
                </a:lnTo>
                <a:lnTo>
                  <a:pt x="34" y="30"/>
                </a:lnTo>
                <a:lnTo>
                  <a:pt x="16" y="32"/>
                </a:lnTo>
                <a:lnTo>
                  <a:pt x="3" y="44"/>
                </a:lnTo>
                <a:lnTo>
                  <a:pt x="0" y="61"/>
                </a:lnTo>
                <a:lnTo>
                  <a:pt x="5" y="70"/>
                </a:lnTo>
                <a:lnTo>
                  <a:pt x="89" y="184"/>
                </a:lnTo>
                <a:lnTo>
                  <a:pt x="220" y="351"/>
                </a:lnTo>
                <a:lnTo>
                  <a:pt x="314" y="457"/>
                </a:lnTo>
                <a:lnTo>
                  <a:pt x="362" y="508"/>
                </a:lnTo>
                <a:lnTo>
                  <a:pt x="414" y="573"/>
                </a:lnTo>
                <a:lnTo>
                  <a:pt x="520" y="698"/>
                </a:lnTo>
                <a:lnTo>
                  <a:pt x="574" y="759"/>
                </a:lnTo>
                <a:lnTo>
                  <a:pt x="583" y="767"/>
                </a:lnTo>
                <a:lnTo>
                  <a:pt x="601" y="766"/>
                </a:lnTo>
                <a:lnTo>
                  <a:pt x="613" y="753"/>
                </a:lnTo>
                <a:lnTo>
                  <a:pt x="616" y="735"/>
                </a:lnTo>
                <a:lnTo>
                  <a:pt x="609" y="724"/>
                </a:lnTo>
                <a:lnTo>
                  <a:pt x="599" y="713"/>
                </a:lnTo>
                <a:lnTo>
                  <a:pt x="587" y="700"/>
                </a:lnTo>
                <a:lnTo>
                  <a:pt x="599" y="701"/>
                </a:lnTo>
                <a:lnTo>
                  <a:pt x="617" y="688"/>
                </a:lnTo>
                <a:lnTo>
                  <a:pt x="621" y="676"/>
                </a:lnTo>
                <a:lnTo>
                  <a:pt x="640" y="696"/>
                </a:lnTo>
                <a:lnTo>
                  <a:pt x="660" y="715"/>
                </a:lnTo>
                <a:lnTo>
                  <a:pt x="670" y="722"/>
                </a:lnTo>
                <a:lnTo>
                  <a:pt x="691" y="720"/>
                </a:lnTo>
                <a:lnTo>
                  <a:pt x="705" y="706"/>
                </a:lnTo>
                <a:lnTo>
                  <a:pt x="706" y="685"/>
                </a:lnTo>
                <a:lnTo>
                  <a:pt x="700" y="675"/>
                </a:lnTo>
                <a:lnTo>
                  <a:pt x="516" y="465"/>
                </a:lnTo>
                <a:lnTo>
                  <a:pt x="332" y="255"/>
                </a:lnTo>
                <a:lnTo>
                  <a:pt x="346" y="260"/>
                </a:lnTo>
                <a:lnTo>
                  <a:pt x="360" y="267"/>
                </a:lnTo>
                <a:lnTo>
                  <a:pt x="432" y="303"/>
                </a:lnTo>
                <a:lnTo>
                  <a:pt x="565" y="390"/>
                </a:lnTo>
                <a:lnTo>
                  <a:pt x="688" y="492"/>
                </a:lnTo>
                <a:lnTo>
                  <a:pt x="804" y="604"/>
                </a:lnTo>
                <a:lnTo>
                  <a:pt x="858" y="662"/>
                </a:lnTo>
                <a:lnTo>
                  <a:pt x="916" y="727"/>
                </a:lnTo>
                <a:lnTo>
                  <a:pt x="1027" y="863"/>
                </a:lnTo>
                <a:lnTo>
                  <a:pt x="1128" y="1006"/>
                </a:lnTo>
                <a:lnTo>
                  <a:pt x="1220" y="1156"/>
                </a:lnTo>
                <a:lnTo>
                  <a:pt x="1260" y="1232"/>
                </a:lnTo>
                <a:lnTo>
                  <a:pt x="1295" y="1300"/>
                </a:lnTo>
                <a:lnTo>
                  <a:pt x="1357" y="1438"/>
                </a:lnTo>
                <a:lnTo>
                  <a:pt x="1412" y="1578"/>
                </a:lnTo>
                <a:lnTo>
                  <a:pt x="1457" y="1722"/>
                </a:lnTo>
                <a:lnTo>
                  <a:pt x="1494" y="1869"/>
                </a:lnTo>
                <a:lnTo>
                  <a:pt x="1524" y="2015"/>
                </a:lnTo>
                <a:lnTo>
                  <a:pt x="1545" y="2166"/>
                </a:lnTo>
                <a:lnTo>
                  <a:pt x="1558" y="2315"/>
                </a:lnTo>
                <a:lnTo>
                  <a:pt x="1561" y="2391"/>
                </a:lnTo>
                <a:lnTo>
                  <a:pt x="1558" y="2459"/>
                </a:lnTo>
                <a:lnTo>
                  <a:pt x="1553" y="2526"/>
                </a:lnTo>
                <a:lnTo>
                  <a:pt x="1554" y="2536"/>
                </a:lnTo>
                <a:lnTo>
                  <a:pt x="1561" y="2544"/>
                </a:lnTo>
                <a:lnTo>
                  <a:pt x="1559" y="2565"/>
                </a:lnTo>
                <a:lnTo>
                  <a:pt x="1559" y="2584"/>
                </a:lnTo>
                <a:lnTo>
                  <a:pt x="1561" y="2596"/>
                </a:lnTo>
                <a:lnTo>
                  <a:pt x="1574" y="2609"/>
                </a:lnTo>
                <a:lnTo>
                  <a:pt x="1593" y="2611"/>
                </a:lnTo>
                <a:lnTo>
                  <a:pt x="1610" y="2602"/>
                </a:lnTo>
                <a:lnTo>
                  <a:pt x="1614" y="2592"/>
                </a:lnTo>
                <a:lnTo>
                  <a:pt x="1619" y="2562"/>
                </a:lnTo>
                <a:lnTo>
                  <a:pt x="1624" y="2534"/>
                </a:lnTo>
                <a:lnTo>
                  <a:pt x="1653" y="2513"/>
                </a:lnTo>
                <a:lnTo>
                  <a:pt x="1695" y="2462"/>
                </a:lnTo>
                <a:lnTo>
                  <a:pt x="1724" y="2402"/>
                </a:lnTo>
                <a:lnTo>
                  <a:pt x="1741" y="2333"/>
                </a:lnTo>
                <a:lnTo>
                  <a:pt x="1749" y="2224"/>
                </a:lnTo>
                <a:lnTo>
                  <a:pt x="1739" y="2079"/>
                </a:lnTo>
                <a:lnTo>
                  <a:pt x="1732" y="2015"/>
                </a:lnTo>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21" name="Rectangle 22">
            <a:extLst>
              <a:ext uri="{FF2B5EF4-FFF2-40B4-BE49-F238E27FC236}">
                <a16:creationId xmlns:a16="http://schemas.microsoft.com/office/drawing/2014/main" id="{B19123CD-2F92-4F2A-85A8-683552CF54A0}"/>
              </a:ext>
            </a:extLst>
          </p:cNvPr>
          <p:cNvSpPr/>
          <p:nvPr/>
        </p:nvSpPr>
        <p:spPr>
          <a:xfrm>
            <a:off x="4388749" y="4956752"/>
            <a:ext cx="3966134" cy="1670195"/>
          </a:xfrm>
          <a:prstGeom prst="rect">
            <a:avLst/>
          </a:prstGeom>
        </p:spPr>
        <p:txBody>
          <a:bodyPr wrap="none" anchor="b">
            <a:normAutofit/>
          </a:bodyPr>
          <a:lstStyle/>
          <a:p>
            <a:pPr algn="ctr">
              <a:lnSpc>
                <a:spcPts val="3000"/>
              </a:lnSpc>
            </a:pP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rPr>
              <a:t>¿Cuáles son los</a:t>
            </a:r>
          </a:p>
          <a:p>
            <a:pPr algn="ctr">
              <a:lnSpc>
                <a:spcPts val="3000"/>
              </a:lnSpc>
            </a:pPr>
            <a:endPar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endParaRPr>
          </a:p>
          <a:p>
            <a:pPr algn="ctr">
              <a:lnSpc>
                <a:spcPts val="3000"/>
              </a:lnSpc>
            </a:pP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Narrow" pitchFamily="34" charset="0"/>
              </a:rPr>
              <a:t>Principios Presupuestarios?</a:t>
            </a:r>
          </a:p>
        </p:txBody>
      </p:sp>
      <p:sp>
        <p:nvSpPr>
          <p:cNvPr id="22" name="Flecha: a la derecha 21">
            <a:extLst>
              <a:ext uri="{FF2B5EF4-FFF2-40B4-BE49-F238E27FC236}">
                <a16:creationId xmlns:a16="http://schemas.microsoft.com/office/drawing/2014/main" id="{7620F6D5-92BC-4777-9FC3-393C58707199}"/>
              </a:ext>
            </a:extLst>
          </p:cNvPr>
          <p:cNvSpPr/>
          <p:nvPr/>
        </p:nvSpPr>
        <p:spPr>
          <a:xfrm rot="16200000">
            <a:off x="5286730" y="3255571"/>
            <a:ext cx="2022764" cy="459014"/>
          </a:xfrm>
          <a:prstGeom prst="rightArrow">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grpSp>
        <p:nvGrpSpPr>
          <p:cNvPr id="23" name="Grupo 22">
            <a:extLst>
              <a:ext uri="{FF2B5EF4-FFF2-40B4-BE49-F238E27FC236}">
                <a16:creationId xmlns:a16="http://schemas.microsoft.com/office/drawing/2014/main" id="{C234C029-2386-4AF0-9981-AEBBCF6F2636}"/>
              </a:ext>
            </a:extLst>
          </p:cNvPr>
          <p:cNvGrpSpPr/>
          <p:nvPr/>
        </p:nvGrpSpPr>
        <p:grpSpPr>
          <a:xfrm>
            <a:off x="8223564" y="3133656"/>
            <a:ext cx="2520000" cy="1440000"/>
            <a:chOff x="6456905" y="2672013"/>
            <a:chExt cx="2520000" cy="1440000"/>
          </a:xfrm>
        </p:grpSpPr>
        <p:sp>
          <p:nvSpPr>
            <p:cNvPr id="24" name="Freeform: Shape 19">
              <a:extLst>
                <a:ext uri="{FF2B5EF4-FFF2-40B4-BE49-F238E27FC236}">
                  <a16:creationId xmlns:a16="http://schemas.microsoft.com/office/drawing/2014/main" id="{DF306856-0390-42F8-B260-18300036BF57}"/>
                </a:ext>
              </a:extLst>
            </p:cNvPr>
            <p:cNvSpPr>
              <a:spLocks/>
            </p:cNvSpPr>
            <p:nvPr/>
          </p:nvSpPr>
          <p:spPr bwMode="auto">
            <a:xfrm>
              <a:off x="6456905" y="2672013"/>
              <a:ext cx="2520000" cy="144000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6"/>
            </a:solidFill>
            <a:ln w="9525">
              <a:noFill/>
              <a:round/>
              <a:headEnd/>
              <a:tailEnd/>
            </a:ln>
          </p:spPr>
          <p:txBody>
            <a:bodyPr vert="horz" wrap="square" lIns="68580" tIns="34290" rIns="68580" bIns="34290" numCol="1" anchor="ctr" anchorCtr="0" compatLnSpc="1">
              <a:prstTxWarp prst="textNoShape">
                <a:avLst/>
              </a:prstTxWarp>
              <a:noAutofit/>
            </a:bodyPr>
            <a:lstStyle/>
            <a:p>
              <a:pPr algn="ctr">
                <a:lnSpc>
                  <a:spcPts val="2250"/>
                </a:lnSpc>
              </a:pPr>
              <a:r>
                <a:rPr lang="es-GT" sz="2400" b="1" dirty="0">
                  <a:solidFill>
                    <a:schemeClr val="accent6">
                      <a:lumMod val="75000"/>
                    </a:schemeClr>
                  </a:solidFill>
                  <a:latin typeface="Arial Narrow" panose="020B0606020202030204" pitchFamily="34" charset="0"/>
                </a:rPr>
                <a:t>Equilibrio</a:t>
              </a:r>
            </a:p>
            <a:p>
              <a:pPr algn="ctr">
                <a:lnSpc>
                  <a:spcPts val="2250"/>
                </a:lnSpc>
              </a:pPr>
              <a:endParaRPr lang="en-US" sz="2400" b="1" dirty="0">
                <a:solidFill>
                  <a:schemeClr val="accent6">
                    <a:lumMod val="75000"/>
                  </a:schemeClr>
                </a:solidFill>
                <a:latin typeface="Arial Narrow" panose="020B0606020202030204" pitchFamily="34" charset="0"/>
              </a:endParaRPr>
            </a:p>
            <a:p>
              <a:pPr algn="ctr">
                <a:lnSpc>
                  <a:spcPts val="2250"/>
                </a:lnSpc>
              </a:pPr>
              <a:endParaRPr lang="en-US" sz="2400" b="1" dirty="0">
                <a:solidFill>
                  <a:schemeClr val="accent6">
                    <a:lumMod val="75000"/>
                  </a:schemeClr>
                </a:solidFill>
                <a:latin typeface="Arial Narrow" panose="020B0606020202030204" pitchFamily="34" charset="0"/>
              </a:endParaRPr>
            </a:p>
          </p:txBody>
        </p:sp>
        <p:pic>
          <p:nvPicPr>
            <p:cNvPr id="25" name="Imagen 24">
              <a:extLst>
                <a:ext uri="{FF2B5EF4-FFF2-40B4-BE49-F238E27FC236}">
                  <a16:creationId xmlns:a16="http://schemas.microsoft.com/office/drawing/2014/main" id="{83EFAD3D-F49A-4BCA-AFE0-1CC1E953DF46}"/>
                </a:ext>
              </a:extLst>
            </p:cNvPr>
            <p:cNvPicPr>
              <a:picLocks noChangeAspect="1"/>
            </p:cNvPicPr>
            <p:nvPr/>
          </p:nvPicPr>
          <p:blipFill>
            <a:blip r:embed="rId5">
              <a:clrChange>
                <a:clrFrom>
                  <a:srgbClr val="000000">
                    <a:alpha val="0"/>
                  </a:srgbClr>
                </a:clrFrom>
                <a:clrTo>
                  <a:srgbClr val="000000">
                    <a:alpha val="0"/>
                  </a:srgbClr>
                </a:clrTo>
              </a:clrChange>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5900"/>
                      </a14:imgEffect>
                      <a14:imgEffect>
                        <a14:saturation sat="0"/>
                      </a14:imgEffect>
                    </a14:imgLayer>
                  </a14:imgProps>
                </a:ext>
              </a:extLst>
            </a:blip>
            <a:stretch>
              <a:fillRect/>
            </a:stretch>
          </p:blipFill>
          <p:spPr>
            <a:xfrm>
              <a:off x="7320661" y="3224400"/>
              <a:ext cx="779731" cy="779731"/>
            </a:xfrm>
            <a:prstGeom prst="rect">
              <a:avLst/>
            </a:prstGeom>
            <a:solidFill>
              <a:schemeClr val="bg1"/>
            </a:solidFill>
          </p:spPr>
        </p:pic>
      </p:grpSp>
      <p:grpSp>
        <p:nvGrpSpPr>
          <p:cNvPr id="26" name="Grupo 25">
            <a:extLst>
              <a:ext uri="{FF2B5EF4-FFF2-40B4-BE49-F238E27FC236}">
                <a16:creationId xmlns:a16="http://schemas.microsoft.com/office/drawing/2014/main" id="{AAF9C2CB-E955-4D20-90E9-90F0F45BA6B6}"/>
              </a:ext>
            </a:extLst>
          </p:cNvPr>
          <p:cNvGrpSpPr/>
          <p:nvPr/>
        </p:nvGrpSpPr>
        <p:grpSpPr>
          <a:xfrm>
            <a:off x="4858112" y="579249"/>
            <a:ext cx="2880000" cy="1800000"/>
            <a:chOff x="3091453" y="117606"/>
            <a:chExt cx="2880000" cy="1800000"/>
          </a:xfrm>
        </p:grpSpPr>
        <p:sp>
          <p:nvSpPr>
            <p:cNvPr id="27" name="Freeform: Shape 20">
              <a:extLst>
                <a:ext uri="{FF2B5EF4-FFF2-40B4-BE49-F238E27FC236}">
                  <a16:creationId xmlns:a16="http://schemas.microsoft.com/office/drawing/2014/main" id="{4ED30763-A0F9-42CB-92BD-7400B300E813}"/>
                </a:ext>
              </a:extLst>
            </p:cNvPr>
            <p:cNvSpPr>
              <a:spLocks/>
            </p:cNvSpPr>
            <p:nvPr/>
          </p:nvSpPr>
          <p:spPr bwMode="auto">
            <a:xfrm>
              <a:off x="3091453" y="117606"/>
              <a:ext cx="2880000" cy="180000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1"/>
            </a:solidFill>
            <a:ln w="9525">
              <a:noFill/>
              <a:round/>
              <a:headEnd/>
              <a:tailEnd/>
            </a:ln>
          </p:spPr>
          <p:txBody>
            <a:bodyPr vert="horz" wrap="square" lIns="68580" tIns="34290" rIns="68580" bIns="34290" numCol="1" anchor="ctr" anchorCtr="0" compatLnSpc="1">
              <a:prstTxWarp prst="textNoShape">
                <a:avLst/>
              </a:prstTxWarp>
              <a:noAutofit/>
            </a:bodyPr>
            <a:lstStyle/>
            <a:p>
              <a:pPr algn="ctr">
                <a:lnSpc>
                  <a:spcPts val="2250"/>
                </a:lnSpc>
              </a:pPr>
              <a:r>
                <a:rPr lang="es-GT" sz="2400" b="1" dirty="0">
                  <a:solidFill>
                    <a:schemeClr val="accent1">
                      <a:lumMod val="75000"/>
                    </a:schemeClr>
                  </a:solidFill>
                  <a:latin typeface="Arial Narrow" panose="020B0606020202030204" pitchFamily="34" charset="0"/>
                </a:rPr>
                <a:t>Publicidad</a:t>
              </a:r>
            </a:p>
            <a:p>
              <a:pPr algn="ctr">
                <a:lnSpc>
                  <a:spcPts val="2250"/>
                </a:lnSpc>
              </a:pPr>
              <a:endParaRPr lang="en-US" b="1" dirty="0">
                <a:solidFill>
                  <a:schemeClr val="accent1">
                    <a:lumMod val="75000"/>
                  </a:schemeClr>
                </a:solidFill>
                <a:latin typeface="Arial Narrow" panose="020B0606020202030204" pitchFamily="34" charset="0"/>
              </a:endParaRPr>
            </a:p>
            <a:p>
              <a:pPr algn="ctr">
                <a:lnSpc>
                  <a:spcPts val="2250"/>
                </a:lnSpc>
              </a:pPr>
              <a:endParaRPr lang="en-US" sz="2400" b="1" dirty="0">
                <a:solidFill>
                  <a:schemeClr val="accent1">
                    <a:lumMod val="75000"/>
                  </a:schemeClr>
                </a:solidFill>
                <a:latin typeface="Arial Narrow" panose="020B0606020202030204" pitchFamily="34" charset="0"/>
              </a:endParaRPr>
            </a:p>
          </p:txBody>
        </p:sp>
        <p:pic>
          <p:nvPicPr>
            <p:cNvPr id="28" name="Gráfico 10" descr="Marketing">
              <a:extLst>
                <a:ext uri="{FF2B5EF4-FFF2-40B4-BE49-F238E27FC236}">
                  <a16:creationId xmlns:a16="http://schemas.microsoft.com/office/drawing/2014/main" id="{32FD5BFD-A3C0-454E-B590-75AC1C2E905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4253" y="883201"/>
              <a:ext cx="914400" cy="914400"/>
            </a:xfrm>
            <a:prstGeom prst="rect">
              <a:avLst/>
            </a:prstGeom>
          </p:spPr>
        </p:pic>
      </p:grpSp>
      <p:grpSp>
        <p:nvGrpSpPr>
          <p:cNvPr id="29" name="Grupo 28">
            <a:extLst>
              <a:ext uri="{FF2B5EF4-FFF2-40B4-BE49-F238E27FC236}">
                <a16:creationId xmlns:a16="http://schemas.microsoft.com/office/drawing/2014/main" id="{81B1654B-BF65-4C86-AD05-ED2D0F1C57B2}"/>
              </a:ext>
            </a:extLst>
          </p:cNvPr>
          <p:cNvGrpSpPr/>
          <p:nvPr/>
        </p:nvGrpSpPr>
        <p:grpSpPr>
          <a:xfrm>
            <a:off x="1933707" y="3133656"/>
            <a:ext cx="2520000" cy="1440000"/>
            <a:chOff x="167048" y="2672013"/>
            <a:chExt cx="2520000" cy="1440000"/>
          </a:xfrm>
        </p:grpSpPr>
        <p:sp>
          <p:nvSpPr>
            <p:cNvPr id="30" name="Freeform: Shape 8">
              <a:extLst>
                <a:ext uri="{FF2B5EF4-FFF2-40B4-BE49-F238E27FC236}">
                  <a16:creationId xmlns:a16="http://schemas.microsoft.com/office/drawing/2014/main" id="{88EF188D-678D-414F-9FE3-9D37779BFDD0}"/>
                </a:ext>
              </a:extLst>
            </p:cNvPr>
            <p:cNvSpPr>
              <a:spLocks/>
            </p:cNvSpPr>
            <p:nvPr/>
          </p:nvSpPr>
          <p:spPr bwMode="auto">
            <a:xfrm>
              <a:off x="167048" y="2672013"/>
              <a:ext cx="2520000" cy="144000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2"/>
            </a:solidFill>
            <a:ln w="9525">
              <a:noFill/>
              <a:round/>
              <a:headEnd/>
              <a:tailEnd/>
            </a:ln>
          </p:spPr>
          <p:txBody>
            <a:bodyPr vert="horz" wrap="square" lIns="68580" tIns="34290" rIns="68580" bIns="34290" numCol="1" anchor="ctr" anchorCtr="0" compatLnSpc="1">
              <a:prstTxWarp prst="textNoShape">
                <a:avLst/>
              </a:prstTxWarp>
              <a:noAutofit/>
            </a:bodyPr>
            <a:lstStyle/>
            <a:p>
              <a:pPr algn="ctr"/>
              <a:r>
                <a:rPr lang="es-ES" sz="2400" b="1" dirty="0">
                  <a:solidFill>
                    <a:srgbClr val="C00000"/>
                  </a:solidFill>
                  <a:latin typeface="Arial Narrow" panose="020B0606020202030204" pitchFamily="34" charset="0"/>
                </a:rPr>
                <a:t>Unidad</a:t>
              </a:r>
            </a:p>
            <a:p>
              <a:pPr algn="ctr"/>
              <a:endParaRPr lang="es-ES" sz="2400" dirty="0">
                <a:latin typeface="Arial Narrow" panose="020B0606020202030204" pitchFamily="34" charset="0"/>
              </a:endParaRPr>
            </a:p>
            <a:p>
              <a:pPr algn="ctr"/>
              <a:endParaRPr lang="es-ES" sz="2400" dirty="0">
                <a:latin typeface="Arial Narrow" panose="020B0606020202030204" pitchFamily="34" charset="0"/>
              </a:endParaRPr>
            </a:p>
          </p:txBody>
        </p:sp>
        <p:pic>
          <p:nvPicPr>
            <p:cNvPr id="31" name="Gráfico 8" descr="Libro cerrado">
              <a:extLst>
                <a:ext uri="{FF2B5EF4-FFF2-40B4-BE49-F238E27FC236}">
                  <a16:creationId xmlns:a16="http://schemas.microsoft.com/office/drawing/2014/main" id="{A54F6166-B8BF-4D8D-813A-097E3A379E7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3321" y="3120417"/>
              <a:ext cx="914400" cy="914400"/>
            </a:xfrm>
            <a:prstGeom prst="rect">
              <a:avLst/>
            </a:prstGeom>
          </p:spPr>
        </p:pic>
      </p:grpSp>
      <p:grpSp>
        <p:nvGrpSpPr>
          <p:cNvPr id="32" name="Grupo 31">
            <a:extLst>
              <a:ext uri="{FF2B5EF4-FFF2-40B4-BE49-F238E27FC236}">
                <a16:creationId xmlns:a16="http://schemas.microsoft.com/office/drawing/2014/main" id="{38BCF803-D7B2-44B4-9EA1-45D4F6FDA30A}"/>
              </a:ext>
            </a:extLst>
          </p:cNvPr>
          <p:cNvGrpSpPr/>
          <p:nvPr/>
        </p:nvGrpSpPr>
        <p:grpSpPr>
          <a:xfrm>
            <a:off x="8000219" y="1196194"/>
            <a:ext cx="2880000" cy="1800000"/>
            <a:chOff x="6233560" y="734551"/>
            <a:chExt cx="2880000" cy="1800000"/>
          </a:xfrm>
        </p:grpSpPr>
        <p:sp>
          <p:nvSpPr>
            <p:cNvPr id="33" name="Freeform: Shape 18">
              <a:extLst>
                <a:ext uri="{FF2B5EF4-FFF2-40B4-BE49-F238E27FC236}">
                  <a16:creationId xmlns:a16="http://schemas.microsoft.com/office/drawing/2014/main" id="{D4B920B5-2013-4AD5-A132-8E4B04140E59}"/>
                </a:ext>
              </a:extLst>
            </p:cNvPr>
            <p:cNvSpPr>
              <a:spLocks/>
            </p:cNvSpPr>
            <p:nvPr/>
          </p:nvSpPr>
          <p:spPr bwMode="auto">
            <a:xfrm>
              <a:off x="6233560" y="734551"/>
              <a:ext cx="2880000" cy="180000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3"/>
            </a:solidFill>
            <a:ln w="9525">
              <a:noFill/>
              <a:round/>
              <a:headEnd/>
              <a:tailEnd/>
            </a:ln>
          </p:spPr>
          <p:txBody>
            <a:bodyPr vert="horz" wrap="square" lIns="68580" tIns="34290" rIns="68580" bIns="34290" numCol="1" anchor="ctr" anchorCtr="0" compatLnSpc="1">
              <a:prstTxWarp prst="textNoShape">
                <a:avLst/>
              </a:prstTxWarp>
              <a:noAutofit/>
            </a:bodyPr>
            <a:lstStyle/>
            <a:p>
              <a:pPr algn="ctr">
                <a:lnSpc>
                  <a:spcPts val="2250"/>
                </a:lnSpc>
              </a:pPr>
              <a:r>
                <a:rPr lang="es-GT" sz="2400" b="1" dirty="0">
                  <a:solidFill>
                    <a:schemeClr val="accent3">
                      <a:lumMod val="75000"/>
                    </a:schemeClr>
                  </a:solidFill>
                  <a:latin typeface="Arial Narrow" panose="020B0606020202030204" pitchFamily="34" charset="0"/>
                </a:rPr>
                <a:t>Programación</a:t>
              </a:r>
            </a:p>
            <a:p>
              <a:pPr algn="ctr">
                <a:lnSpc>
                  <a:spcPts val="2250"/>
                </a:lnSpc>
              </a:pPr>
              <a:endParaRPr lang="en-US" sz="2400" b="1" dirty="0">
                <a:solidFill>
                  <a:schemeClr val="accent3">
                    <a:lumMod val="75000"/>
                  </a:schemeClr>
                </a:solidFill>
                <a:latin typeface="Arial Narrow" panose="020B0606020202030204" pitchFamily="34" charset="0"/>
              </a:endParaRPr>
            </a:p>
            <a:p>
              <a:pPr algn="ctr">
                <a:lnSpc>
                  <a:spcPts val="2250"/>
                </a:lnSpc>
              </a:pPr>
              <a:endParaRPr lang="en-US" sz="2400" b="1" dirty="0">
                <a:solidFill>
                  <a:schemeClr val="accent3">
                    <a:lumMod val="75000"/>
                  </a:schemeClr>
                </a:solidFill>
                <a:latin typeface="Arial Narrow" panose="020B0606020202030204" pitchFamily="34" charset="0"/>
              </a:endParaRPr>
            </a:p>
          </p:txBody>
        </p:sp>
        <p:pic>
          <p:nvPicPr>
            <p:cNvPr id="36" name="Gráfico 14" descr="Círculos con flechas">
              <a:extLst>
                <a:ext uri="{FF2B5EF4-FFF2-40B4-BE49-F238E27FC236}">
                  <a16:creationId xmlns:a16="http://schemas.microsoft.com/office/drawing/2014/main" id="{87777D63-5DC0-4193-86C2-5B3B8076456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03909" y="1369559"/>
              <a:ext cx="1096094" cy="1096094"/>
            </a:xfrm>
            <a:prstGeom prst="rect">
              <a:avLst/>
            </a:prstGeom>
          </p:spPr>
        </p:pic>
      </p:grpSp>
      <p:grpSp>
        <p:nvGrpSpPr>
          <p:cNvPr id="37" name="Grupo 36">
            <a:extLst>
              <a:ext uri="{FF2B5EF4-FFF2-40B4-BE49-F238E27FC236}">
                <a16:creationId xmlns:a16="http://schemas.microsoft.com/office/drawing/2014/main" id="{FDA42847-32B6-4599-9BAA-7E1FFAE7F81B}"/>
              </a:ext>
            </a:extLst>
          </p:cNvPr>
          <p:cNvGrpSpPr/>
          <p:nvPr/>
        </p:nvGrpSpPr>
        <p:grpSpPr>
          <a:xfrm>
            <a:off x="1753174" y="1196194"/>
            <a:ext cx="2880000" cy="1800000"/>
            <a:chOff x="-13485" y="734551"/>
            <a:chExt cx="2880000" cy="1800000"/>
          </a:xfrm>
        </p:grpSpPr>
        <p:sp>
          <p:nvSpPr>
            <p:cNvPr id="38" name="Freeform: Shape 7">
              <a:extLst>
                <a:ext uri="{FF2B5EF4-FFF2-40B4-BE49-F238E27FC236}">
                  <a16:creationId xmlns:a16="http://schemas.microsoft.com/office/drawing/2014/main" id="{A577B826-DD8E-4CDD-8522-BA23657EB5D6}"/>
                </a:ext>
              </a:extLst>
            </p:cNvPr>
            <p:cNvSpPr>
              <a:spLocks/>
            </p:cNvSpPr>
            <p:nvPr/>
          </p:nvSpPr>
          <p:spPr bwMode="auto">
            <a:xfrm>
              <a:off x="-13485" y="734551"/>
              <a:ext cx="2880000" cy="1800000"/>
            </a:xfrm>
            <a:custGeom>
              <a:avLst/>
              <a:gdLst>
                <a:gd name="connsiteX0" fmla="*/ 2044671 w 2151063"/>
                <a:gd name="connsiteY0" fmla="*/ 546100 h 1182688"/>
                <a:gd name="connsiteX1" fmla="*/ 2052215 w 2151063"/>
                <a:gd name="connsiteY1" fmla="*/ 567545 h 1182688"/>
                <a:gd name="connsiteX2" fmla="*/ 2064523 w 2151063"/>
                <a:gd name="connsiteY2" fmla="*/ 611628 h 1182688"/>
                <a:gd name="connsiteX3" fmla="*/ 2072464 w 2151063"/>
                <a:gd name="connsiteY3" fmla="*/ 657298 h 1182688"/>
                <a:gd name="connsiteX4" fmla="*/ 2074847 w 2151063"/>
                <a:gd name="connsiteY4" fmla="*/ 704161 h 1182688"/>
                <a:gd name="connsiteX5" fmla="*/ 2073258 w 2151063"/>
                <a:gd name="connsiteY5" fmla="*/ 728386 h 1182688"/>
                <a:gd name="connsiteX6" fmla="*/ 2070876 w 2151063"/>
                <a:gd name="connsiteY6" fmla="*/ 758171 h 1182688"/>
                <a:gd name="connsiteX7" fmla="*/ 2056979 w 2151063"/>
                <a:gd name="connsiteY7" fmla="*/ 813771 h 1182688"/>
                <a:gd name="connsiteX8" fmla="*/ 2034745 w 2151063"/>
                <a:gd name="connsiteY8" fmla="*/ 864207 h 1182688"/>
                <a:gd name="connsiteX9" fmla="*/ 2004966 w 2151063"/>
                <a:gd name="connsiteY9" fmla="*/ 909481 h 1182688"/>
                <a:gd name="connsiteX10" fmla="*/ 1968438 w 2151063"/>
                <a:gd name="connsiteY10" fmla="*/ 949989 h 1182688"/>
                <a:gd name="connsiteX11" fmla="*/ 1926350 w 2151063"/>
                <a:gd name="connsiteY11" fmla="*/ 985731 h 1182688"/>
                <a:gd name="connsiteX12" fmla="*/ 1879102 w 2151063"/>
                <a:gd name="connsiteY12" fmla="*/ 1015913 h 1182688"/>
                <a:gd name="connsiteX13" fmla="*/ 1827882 w 2151063"/>
                <a:gd name="connsiteY13" fmla="*/ 1041330 h 1182688"/>
                <a:gd name="connsiteX14" fmla="*/ 1801280 w 2151063"/>
                <a:gd name="connsiteY14" fmla="*/ 1052053 h 1182688"/>
                <a:gd name="connsiteX15" fmla="*/ 1767928 w 2151063"/>
                <a:gd name="connsiteY15" fmla="*/ 1064364 h 1182688"/>
                <a:gd name="connsiteX16" fmla="*/ 1699239 w 2151063"/>
                <a:gd name="connsiteY16" fmla="*/ 1085015 h 1182688"/>
                <a:gd name="connsiteX17" fmla="*/ 1629358 w 2151063"/>
                <a:gd name="connsiteY17" fmla="*/ 1102092 h 1182688"/>
                <a:gd name="connsiteX18" fmla="*/ 1557889 w 2151063"/>
                <a:gd name="connsiteY18" fmla="*/ 1114801 h 1182688"/>
                <a:gd name="connsiteX19" fmla="*/ 1449892 w 2151063"/>
                <a:gd name="connsiteY19" fmla="*/ 1129892 h 1182688"/>
                <a:gd name="connsiteX20" fmla="*/ 1304969 w 2151063"/>
                <a:gd name="connsiteY20" fmla="*/ 1141012 h 1182688"/>
                <a:gd name="connsiteX21" fmla="*/ 1234692 w 2151063"/>
                <a:gd name="connsiteY21" fmla="*/ 1144189 h 1182688"/>
                <a:gd name="connsiteX22" fmla="*/ 1219604 w 2151063"/>
                <a:gd name="connsiteY22" fmla="*/ 1144586 h 1182688"/>
                <a:gd name="connsiteX23" fmla="*/ 1204913 w 2151063"/>
                <a:gd name="connsiteY23" fmla="*/ 1145380 h 1182688"/>
                <a:gd name="connsiteX24" fmla="*/ 1205310 w 2151063"/>
                <a:gd name="connsiteY24" fmla="*/ 1146969 h 1182688"/>
                <a:gd name="connsiteX25" fmla="*/ 1205310 w 2151063"/>
                <a:gd name="connsiteY25" fmla="*/ 1147763 h 1182688"/>
                <a:gd name="connsiteX26" fmla="*/ 1259309 w 2151063"/>
                <a:gd name="connsiteY26" fmla="*/ 1147366 h 1182688"/>
                <a:gd name="connsiteX27" fmla="*/ 1367306 w 2151063"/>
                <a:gd name="connsiteY27" fmla="*/ 1143792 h 1182688"/>
                <a:gd name="connsiteX28" fmla="*/ 1420908 w 2151063"/>
                <a:gd name="connsiteY28" fmla="*/ 1140615 h 1182688"/>
                <a:gd name="connsiteX29" fmla="*/ 1484832 w 2151063"/>
                <a:gd name="connsiteY29" fmla="*/ 1137040 h 1182688"/>
                <a:gd name="connsiteX30" fmla="*/ 1616256 w 2151063"/>
                <a:gd name="connsiteY30" fmla="*/ 1127906 h 1182688"/>
                <a:gd name="connsiteX31" fmla="*/ 1715915 w 2151063"/>
                <a:gd name="connsiteY31" fmla="*/ 1114404 h 1182688"/>
                <a:gd name="connsiteX32" fmla="*/ 1781031 w 2151063"/>
                <a:gd name="connsiteY32" fmla="*/ 1101298 h 1182688"/>
                <a:gd name="connsiteX33" fmla="*/ 1844558 w 2151063"/>
                <a:gd name="connsiteY33" fmla="*/ 1084618 h 1182688"/>
                <a:gd name="connsiteX34" fmla="*/ 1905307 w 2151063"/>
                <a:gd name="connsiteY34" fmla="*/ 1062379 h 1182688"/>
                <a:gd name="connsiteX35" fmla="*/ 1934291 w 2151063"/>
                <a:gd name="connsiteY35" fmla="*/ 1048876 h 1182688"/>
                <a:gd name="connsiteX36" fmla="*/ 1948982 w 2151063"/>
                <a:gd name="connsiteY36" fmla="*/ 1041727 h 1182688"/>
                <a:gd name="connsiteX37" fmla="*/ 1975584 w 2151063"/>
                <a:gd name="connsiteY37" fmla="*/ 1025445 h 1182688"/>
                <a:gd name="connsiteX38" fmla="*/ 2000201 w 2151063"/>
                <a:gd name="connsiteY38" fmla="*/ 1007176 h 1182688"/>
                <a:gd name="connsiteX39" fmla="*/ 2022436 w 2151063"/>
                <a:gd name="connsiteY39" fmla="*/ 987717 h 1182688"/>
                <a:gd name="connsiteX40" fmla="*/ 2041892 w 2151063"/>
                <a:gd name="connsiteY40" fmla="*/ 966668 h 1182688"/>
                <a:gd name="connsiteX41" fmla="*/ 2059362 w 2151063"/>
                <a:gd name="connsiteY41" fmla="*/ 943635 h 1182688"/>
                <a:gd name="connsiteX42" fmla="*/ 2074450 w 2151063"/>
                <a:gd name="connsiteY42" fmla="*/ 919409 h 1182688"/>
                <a:gd name="connsiteX43" fmla="*/ 2087155 w 2151063"/>
                <a:gd name="connsiteY43" fmla="*/ 893992 h 1182688"/>
                <a:gd name="connsiteX44" fmla="*/ 2097081 w 2151063"/>
                <a:gd name="connsiteY44" fmla="*/ 867781 h 1182688"/>
                <a:gd name="connsiteX45" fmla="*/ 2105419 w 2151063"/>
                <a:gd name="connsiteY45" fmla="*/ 840379 h 1182688"/>
                <a:gd name="connsiteX46" fmla="*/ 2112566 w 2151063"/>
                <a:gd name="connsiteY46" fmla="*/ 797885 h 1182688"/>
                <a:gd name="connsiteX47" fmla="*/ 2112963 w 2151063"/>
                <a:gd name="connsiteY47" fmla="*/ 739109 h 1182688"/>
                <a:gd name="connsiteX48" fmla="*/ 2103831 w 2151063"/>
                <a:gd name="connsiteY48" fmla="*/ 678744 h 1182688"/>
                <a:gd name="connsiteX49" fmla="*/ 2094699 w 2151063"/>
                <a:gd name="connsiteY49" fmla="*/ 648561 h 1182688"/>
                <a:gd name="connsiteX50" fmla="*/ 2084773 w 2151063"/>
                <a:gd name="connsiteY50" fmla="*/ 621159 h 1182688"/>
                <a:gd name="connsiteX51" fmla="*/ 2059362 w 2151063"/>
                <a:gd name="connsiteY51" fmla="*/ 569928 h 1182688"/>
                <a:gd name="connsiteX52" fmla="*/ 233158 w 2151063"/>
                <a:gd name="connsiteY52" fmla="*/ 230187 h 1182688"/>
                <a:gd name="connsiteX53" fmla="*/ 206541 w 2151063"/>
                <a:gd name="connsiteY53" fmla="*/ 244085 h 1182688"/>
                <a:gd name="connsiteX54" fmla="*/ 158870 w 2151063"/>
                <a:gd name="connsiteY54" fmla="*/ 277836 h 1182688"/>
                <a:gd name="connsiteX55" fmla="*/ 117952 w 2151063"/>
                <a:gd name="connsiteY55" fmla="*/ 317146 h 1182688"/>
                <a:gd name="connsiteX56" fmla="*/ 84980 w 2151063"/>
                <a:gd name="connsiteY56" fmla="*/ 362810 h 1182688"/>
                <a:gd name="connsiteX57" fmla="*/ 59953 w 2151063"/>
                <a:gd name="connsiteY57" fmla="*/ 412444 h 1182688"/>
                <a:gd name="connsiteX58" fmla="*/ 43268 w 2151063"/>
                <a:gd name="connsiteY58" fmla="*/ 466446 h 1182688"/>
                <a:gd name="connsiteX59" fmla="*/ 34925 w 2151063"/>
                <a:gd name="connsiteY59" fmla="*/ 523624 h 1182688"/>
                <a:gd name="connsiteX60" fmla="*/ 36117 w 2151063"/>
                <a:gd name="connsiteY60" fmla="*/ 582788 h 1182688"/>
                <a:gd name="connsiteX61" fmla="*/ 40090 w 2151063"/>
                <a:gd name="connsiteY61" fmla="*/ 613363 h 1182688"/>
                <a:gd name="connsiteX62" fmla="*/ 46446 w 2151063"/>
                <a:gd name="connsiteY62" fmla="*/ 643143 h 1182688"/>
                <a:gd name="connsiteX63" fmla="*/ 65117 w 2151063"/>
                <a:gd name="connsiteY63" fmla="*/ 699528 h 1182688"/>
                <a:gd name="connsiteX64" fmla="*/ 91336 w 2151063"/>
                <a:gd name="connsiteY64" fmla="*/ 753133 h 1182688"/>
                <a:gd name="connsiteX65" fmla="*/ 123514 w 2151063"/>
                <a:gd name="connsiteY65" fmla="*/ 802767 h 1182688"/>
                <a:gd name="connsiteX66" fmla="*/ 162446 w 2151063"/>
                <a:gd name="connsiteY66" fmla="*/ 848430 h 1182688"/>
                <a:gd name="connsiteX67" fmla="*/ 205350 w 2151063"/>
                <a:gd name="connsiteY67" fmla="*/ 889726 h 1182688"/>
                <a:gd name="connsiteX68" fmla="*/ 252226 w 2151063"/>
                <a:gd name="connsiteY68" fmla="*/ 927051 h 1182688"/>
                <a:gd name="connsiteX69" fmla="*/ 302281 w 2151063"/>
                <a:gd name="connsiteY69" fmla="*/ 959611 h 1182688"/>
                <a:gd name="connsiteX70" fmla="*/ 328103 w 2151063"/>
                <a:gd name="connsiteY70" fmla="*/ 973906 h 1182688"/>
                <a:gd name="connsiteX71" fmla="*/ 356308 w 2151063"/>
                <a:gd name="connsiteY71" fmla="*/ 988994 h 1182688"/>
                <a:gd name="connsiteX72" fmla="*/ 414706 w 2151063"/>
                <a:gd name="connsiteY72" fmla="*/ 1014010 h 1182688"/>
                <a:gd name="connsiteX73" fmla="*/ 444500 w 2151063"/>
                <a:gd name="connsiteY73" fmla="*/ 1025525 h 1182688"/>
                <a:gd name="connsiteX74" fmla="*/ 419076 w 2151063"/>
                <a:gd name="connsiteY74" fmla="*/ 1013613 h 1182688"/>
                <a:gd name="connsiteX75" fmla="*/ 371007 w 2151063"/>
                <a:gd name="connsiteY75" fmla="*/ 988597 h 1182688"/>
                <a:gd name="connsiteX76" fmla="*/ 347171 w 2151063"/>
                <a:gd name="connsiteY76" fmla="*/ 973906 h 1182688"/>
                <a:gd name="connsiteX77" fmla="*/ 322541 w 2151063"/>
                <a:gd name="connsiteY77" fmla="*/ 958420 h 1182688"/>
                <a:gd name="connsiteX78" fmla="*/ 274473 w 2151063"/>
                <a:gd name="connsiteY78" fmla="*/ 922683 h 1182688"/>
                <a:gd name="connsiteX79" fmla="*/ 229583 w 2151063"/>
                <a:gd name="connsiteY79" fmla="*/ 882579 h 1182688"/>
                <a:gd name="connsiteX80" fmla="*/ 189459 w 2151063"/>
                <a:gd name="connsiteY80" fmla="*/ 838106 h 1182688"/>
                <a:gd name="connsiteX81" fmla="*/ 154103 w 2151063"/>
                <a:gd name="connsiteY81" fmla="*/ 790458 h 1182688"/>
                <a:gd name="connsiteX82" fmla="*/ 124706 w 2151063"/>
                <a:gd name="connsiteY82" fmla="*/ 738838 h 1182688"/>
                <a:gd name="connsiteX83" fmla="*/ 102062 w 2151063"/>
                <a:gd name="connsiteY83" fmla="*/ 683645 h 1182688"/>
                <a:gd name="connsiteX84" fmla="*/ 86966 w 2151063"/>
                <a:gd name="connsiteY84" fmla="*/ 625672 h 1182688"/>
                <a:gd name="connsiteX85" fmla="*/ 83391 w 2151063"/>
                <a:gd name="connsiteY85" fmla="*/ 595892 h 1182688"/>
                <a:gd name="connsiteX86" fmla="*/ 81405 w 2151063"/>
                <a:gd name="connsiteY86" fmla="*/ 569685 h 1182688"/>
                <a:gd name="connsiteX87" fmla="*/ 83391 w 2151063"/>
                <a:gd name="connsiteY87" fmla="*/ 518462 h 1182688"/>
                <a:gd name="connsiteX88" fmla="*/ 92131 w 2151063"/>
                <a:gd name="connsiteY88" fmla="*/ 468828 h 1182688"/>
                <a:gd name="connsiteX89" fmla="*/ 106829 w 2151063"/>
                <a:gd name="connsiteY89" fmla="*/ 419591 h 1182688"/>
                <a:gd name="connsiteX90" fmla="*/ 127089 w 2151063"/>
                <a:gd name="connsiteY90" fmla="*/ 373531 h 1182688"/>
                <a:gd name="connsiteX91" fmla="*/ 152117 w 2151063"/>
                <a:gd name="connsiteY91" fmla="*/ 329058 h 1182688"/>
                <a:gd name="connsiteX92" fmla="*/ 181911 w 2151063"/>
                <a:gd name="connsiteY92" fmla="*/ 287366 h 1182688"/>
                <a:gd name="connsiteX93" fmla="*/ 215281 w 2151063"/>
                <a:gd name="connsiteY93" fmla="*/ 248452 h 1182688"/>
                <a:gd name="connsiteX94" fmla="*/ 950292 w 2151063"/>
                <a:gd name="connsiteY94" fmla="*/ 112712 h 1182688"/>
                <a:gd name="connsiteX95" fmla="*/ 822075 w 2151063"/>
                <a:gd name="connsiteY95" fmla="*/ 115489 h 1182688"/>
                <a:gd name="connsiteX96" fmla="*/ 758561 w 2151063"/>
                <a:gd name="connsiteY96" fmla="*/ 119456 h 1182688"/>
                <a:gd name="connsiteX97" fmla="*/ 705369 w 2151063"/>
                <a:gd name="connsiteY97" fmla="*/ 124217 h 1182688"/>
                <a:gd name="connsiteX98" fmla="*/ 597397 w 2151063"/>
                <a:gd name="connsiteY98" fmla="*/ 136118 h 1182688"/>
                <a:gd name="connsiteX99" fmla="*/ 488631 w 2151063"/>
                <a:gd name="connsiteY99" fmla="*/ 153574 h 1182688"/>
                <a:gd name="connsiteX100" fmla="*/ 381849 w 2151063"/>
                <a:gd name="connsiteY100" fmla="*/ 178170 h 1182688"/>
                <a:gd name="connsiteX101" fmla="*/ 329848 w 2151063"/>
                <a:gd name="connsiteY101" fmla="*/ 193643 h 1182688"/>
                <a:gd name="connsiteX102" fmla="*/ 309206 w 2151063"/>
                <a:gd name="connsiteY102" fmla="*/ 208321 h 1182688"/>
                <a:gd name="connsiteX103" fmla="*/ 270304 w 2151063"/>
                <a:gd name="connsiteY103" fmla="*/ 239662 h 1182688"/>
                <a:gd name="connsiteX104" fmla="*/ 234181 w 2151063"/>
                <a:gd name="connsiteY104" fmla="*/ 274970 h 1182688"/>
                <a:gd name="connsiteX105" fmla="*/ 201631 w 2151063"/>
                <a:gd name="connsiteY105" fmla="*/ 313848 h 1182688"/>
                <a:gd name="connsiteX106" fmla="*/ 186943 w 2151063"/>
                <a:gd name="connsiteY106" fmla="*/ 334874 h 1182688"/>
                <a:gd name="connsiteX107" fmla="*/ 169080 w 2151063"/>
                <a:gd name="connsiteY107" fmla="*/ 362248 h 1182688"/>
                <a:gd name="connsiteX108" fmla="*/ 142087 w 2151063"/>
                <a:gd name="connsiteY108" fmla="*/ 418185 h 1182688"/>
                <a:gd name="connsiteX109" fmla="*/ 124621 w 2151063"/>
                <a:gd name="connsiteY109" fmla="*/ 475709 h 1182688"/>
                <a:gd name="connsiteX110" fmla="*/ 115888 w 2151063"/>
                <a:gd name="connsiteY110" fmla="*/ 534423 h 1182688"/>
                <a:gd name="connsiteX111" fmla="*/ 115888 w 2151063"/>
                <a:gd name="connsiteY111" fmla="*/ 593534 h 1182688"/>
                <a:gd name="connsiteX112" fmla="*/ 125415 w 2151063"/>
                <a:gd name="connsiteY112" fmla="*/ 652249 h 1182688"/>
                <a:gd name="connsiteX113" fmla="*/ 144469 w 2151063"/>
                <a:gd name="connsiteY113" fmla="*/ 709773 h 1182688"/>
                <a:gd name="connsiteX114" fmla="*/ 172256 w 2151063"/>
                <a:gd name="connsiteY114" fmla="*/ 765313 h 1182688"/>
                <a:gd name="connsiteX115" fmla="*/ 189722 w 2151063"/>
                <a:gd name="connsiteY115" fmla="*/ 792290 h 1182688"/>
                <a:gd name="connsiteX116" fmla="*/ 209570 w 2151063"/>
                <a:gd name="connsiteY116" fmla="*/ 818870 h 1182688"/>
                <a:gd name="connsiteX117" fmla="*/ 252044 w 2151063"/>
                <a:gd name="connsiteY117" fmla="*/ 866080 h 1182688"/>
                <a:gd name="connsiteX118" fmla="*/ 300076 w 2151063"/>
                <a:gd name="connsiteY118" fmla="*/ 908132 h 1182688"/>
                <a:gd name="connsiteX119" fmla="*/ 352077 w 2151063"/>
                <a:gd name="connsiteY119" fmla="*/ 944630 h 1182688"/>
                <a:gd name="connsiteX120" fmla="*/ 407651 w 2151063"/>
                <a:gd name="connsiteY120" fmla="*/ 976764 h 1182688"/>
                <a:gd name="connsiteX121" fmla="*/ 465210 w 2151063"/>
                <a:gd name="connsiteY121" fmla="*/ 1004931 h 1182688"/>
                <a:gd name="connsiteX122" fmla="*/ 524754 w 2151063"/>
                <a:gd name="connsiteY122" fmla="*/ 1029131 h 1182688"/>
                <a:gd name="connsiteX123" fmla="*/ 585488 w 2151063"/>
                <a:gd name="connsiteY123" fmla="*/ 1050157 h 1182688"/>
                <a:gd name="connsiteX124" fmla="*/ 616054 w 2151063"/>
                <a:gd name="connsiteY124" fmla="*/ 1059281 h 1182688"/>
                <a:gd name="connsiteX125" fmla="*/ 666467 w 2151063"/>
                <a:gd name="connsiteY125" fmla="*/ 1074753 h 1182688"/>
                <a:gd name="connsiteX126" fmla="*/ 717675 w 2151063"/>
                <a:gd name="connsiteY126" fmla="*/ 1089432 h 1182688"/>
                <a:gd name="connsiteX127" fmla="*/ 795875 w 2151063"/>
                <a:gd name="connsiteY127" fmla="*/ 1098953 h 1182688"/>
                <a:gd name="connsiteX128" fmla="*/ 873282 w 2151063"/>
                <a:gd name="connsiteY128" fmla="*/ 1105697 h 1182688"/>
                <a:gd name="connsiteX129" fmla="*/ 943940 w 2151063"/>
                <a:gd name="connsiteY129" fmla="*/ 1111251 h 1182688"/>
                <a:gd name="connsiteX130" fmla="*/ 1085654 w 2151063"/>
                <a:gd name="connsiteY130" fmla="*/ 1116012 h 1182688"/>
                <a:gd name="connsiteX131" fmla="*/ 1227765 w 2151063"/>
                <a:gd name="connsiteY131" fmla="*/ 1113632 h 1182688"/>
                <a:gd name="connsiteX132" fmla="*/ 1369081 w 2151063"/>
                <a:gd name="connsiteY132" fmla="*/ 1103714 h 1182688"/>
                <a:gd name="connsiteX133" fmla="*/ 1440136 w 2151063"/>
                <a:gd name="connsiteY133" fmla="*/ 1096176 h 1182688"/>
                <a:gd name="connsiteX134" fmla="*/ 1498886 w 2151063"/>
                <a:gd name="connsiteY134" fmla="*/ 1089432 h 1182688"/>
                <a:gd name="connsiteX135" fmla="*/ 1589392 w 2151063"/>
                <a:gd name="connsiteY135" fmla="*/ 1075944 h 1182688"/>
                <a:gd name="connsiteX136" fmla="*/ 1650127 w 2151063"/>
                <a:gd name="connsiteY136" fmla="*/ 1064439 h 1182688"/>
                <a:gd name="connsiteX137" fmla="*/ 1709670 w 2151063"/>
                <a:gd name="connsiteY137" fmla="*/ 1050554 h 1182688"/>
                <a:gd name="connsiteX138" fmla="*/ 1768420 w 2151063"/>
                <a:gd name="connsiteY138" fmla="*/ 1032701 h 1182688"/>
                <a:gd name="connsiteX139" fmla="*/ 1824391 w 2151063"/>
                <a:gd name="connsiteY139" fmla="*/ 1010088 h 1182688"/>
                <a:gd name="connsiteX140" fmla="*/ 1877980 w 2151063"/>
                <a:gd name="connsiteY140" fmla="*/ 981921 h 1182688"/>
                <a:gd name="connsiteX141" fmla="*/ 1902988 w 2151063"/>
                <a:gd name="connsiteY141" fmla="*/ 965259 h 1182688"/>
                <a:gd name="connsiteX142" fmla="*/ 1916485 w 2151063"/>
                <a:gd name="connsiteY142" fmla="*/ 956135 h 1182688"/>
                <a:gd name="connsiteX143" fmla="*/ 1941890 w 2151063"/>
                <a:gd name="connsiteY143" fmla="*/ 935109 h 1182688"/>
                <a:gd name="connsiteX144" fmla="*/ 1963723 w 2151063"/>
                <a:gd name="connsiteY144" fmla="*/ 912099 h 1182688"/>
                <a:gd name="connsiteX145" fmla="*/ 1982777 w 2151063"/>
                <a:gd name="connsiteY145" fmla="*/ 887899 h 1182688"/>
                <a:gd name="connsiteX146" fmla="*/ 1999449 w 2151063"/>
                <a:gd name="connsiteY146" fmla="*/ 862113 h 1182688"/>
                <a:gd name="connsiteX147" fmla="*/ 2013342 w 2151063"/>
                <a:gd name="connsiteY147" fmla="*/ 834739 h 1182688"/>
                <a:gd name="connsiteX148" fmla="*/ 2024457 w 2151063"/>
                <a:gd name="connsiteY148" fmla="*/ 806572 h 1182688"/>
                <a:gd name="connsiteX149" fmla="*/ 2032793 w 2151063"/>
                <a:gd name="connsiteY149" fmla="*/ 777612 h 1182688"/>
                <a:gd name="connsiteX150" fmla="*/ 2038351 w 2151063"/>
                <a:gd name="connsiteY150" fmla="*/ 747858 h 1182688"/>
                <a:gd name="connsiteX151" fmla="*/ 2041526 w 2151063"/>
                <a:gd name="connsiteY151" fmla="*/ 717707 h 1182688"/>
                <a:gd name="connsiteX152" fmla="*/ 2041526 w 2151063"/>
                <a:gd name="connsiteY152" fmla="*/ 671291 h 1182688"/>
                <a:gd name="connsiteX153" fmla="*/ 2032396 w 2151063"/>
                <a:gd name="connsiteY153" fmla="*/ 609403 h 1182688"/>
                <a:gd name="connsiteX154" fmla="*/ 2013342 w 2151063"/>
                <a:gd name="connsiteY154" fmla="*/ 548705 h 1182688"/>
                <a:gd name="connsiteX155" fmla="*/ 1999846 w 2151063"/>
                <a:gd name="connsiteY155" fmla="*/ 519745 h 1182688"/>
                <a:gd name="connsiteX156" fmla="*/ 1988731 w 2151063"/>
                <a:gd name="connsiteY156" fmla="*/ 497925 h 1182688"/>
                <a:gd name="connsiteX157" fmla="*/ 1962929 w 2151063"/>
                <a:gd name="connsiteY157" fmla="*/ 456667 h 1182688"/>
                <a:gd name="connsiteX158" fmla="*/ 1948241 w 2151063"/>
                <a:gd name="connsiteY158" fmla="*/ 437227 h 1182688"/>
                <a:gd name="connsiteX159" fmla="*/ 1925615 w 2151063"/>
                <a:gd name="connsiteY159" fmla="*/ 417788 h 1182688"/>
                <a:gd name="connsiteX160" fmla="*/ 1877980 w 2151063"/>
                <a:gd name="connsiteY160" fmla="*/ 381687 h 1182688"/>
                <a:gd name="connsiteX161" fmla="*/ 1827963 w 2151063"/>
                <a:gd name="connsiteY161" fmla="*/ 348759 h 1182688"/>
                <a:gd name="connsiteX162" fmla="*/ 1776756 w 2151063"/>
                <a:gd name="connsiteY162" fmla="*/ 319005 h 1182688"/>
                <a:gd name="connsiteX163" fmla="*/ 1750954 w 2151063"/>
                <a:gd name="connsiteY163" fmla="*/ 305120 h 1182688"/>
                <a:gd name="connsiteX164" fmla="*/ 1722373 w 2151063"/>
                <a:gd name="connsiteY164" fmla="*/ 290838 h 1182688"/>
                <a:gd name="connsiteX165" fmla="*/ 1664417 w 2151063"/>
                <a:gd name="connsiteY165" fmla="*/ 263068 h 1182688"/>
                <a:gd name="connsiteX166" fmla="*/ 1575896 w 2151063"/>
                <a:gd name="connsiteY166" fmla="*/ 225777 h 1182688"/>
                <a:gd name="connsiteX167" fmla="*/ 1454824 w 2151063"/>
                <a:gd name="connsiteY167" fmla="*/ 185708 h 1182688"/>
                <a:gd name="connsiteX168" fmla="*/ 1330973 w 2151063"/>
                <a:gd name="connsiteY168" fmla="*/ 154367 h 1182688"/>
                <a:gd name="connsiteX169" fmla="*/ 1205535 w 2151063"/>
                <a:gd name="connsiteY169" fmla="*/ 132548 h 1182688"/>
                <a:gd name="connsiteX170" fmla="*/ 1077715 w 2151063"/>
                <a:gd name="connsiteY170" fmla="*/ 118663 h 1182688"/>
                <a:gd name="connsiteX171" fmla="*/ 970360 w 2151063"/>
                <a:gd name="connsiteY171" fmla="*/ 31750 h 1182688"/>
                <a:gd name="connsiteX172" fmla="*/ 905670 w 2151063"/>
                <a:gd name="connsiteY172" fmla="*/ 32146 h 1182688"/>
                <a:gd name="connsiteX173" fmla="*/ 840582 w 2151063"/>
                <a:gd name="connsiteY173" fmla="*/ 35712 h 1182688"/>
                <a:gd name="connsiteX174" fmla="*/ 775891 w 2151063"/>
                <a:gd name="connsiteY174" fmla="*/ 41654 h 1182688"/>
                <a:gd name="connsiteX175" fmla="*/ 711994 w 2151063"/>
                <a:gd name="connsiteY175" fmla="*/ 51559 h 1182688"/>
                <a:gd name="connsiteX176" fmla="*/ 648098 w 2151063"/>
                <a:gd name="connsiteY176" fmla="*/ 64236 h 1182688"/>
                <a:gd name="connsiteX177" fmla="*/ 616744 w 2151063"/>
                <a:gd name="connsiteY177" fmla="*/ 71764 h 1182688"/>
                <a:gd name="connsiteX178" fmla="*/ 574279 w 2151063"/>
                <a:gd name="connsiteY178" fmla="*/ 82856 h 1182688"/>
                <a:gd name="connsiteX179" fmla="*/ 490538 w 2151063"/>
                <a:gd name="connsiteY179" fmla="*/ 110985 h 1182688"/>
                <a:gd name="connsiteX180" fmla="*/ 449263 w 2151063"/>
                <a:gd name="connsiteY180" fmla="*/ 128020 h 1182688"/>
                <a:gd name="connsiteX181" fmla="*/ 508794 w 2151063"/>
                <a:gd name="connsiteY181" fmla="*/ 115739 h 1182688"/>
                <a:gd name="connsiteX182" fmla="*/ 629048 w 2151063"/>
                <a:gd name="connsiteY182" fmla="*/ 96326 h 1182688"/>
                <a:gd name="connsiteX183" fmla="*/ 750491 w 2151063"/>
                <a:gd name="connsiteY183" fmla="*/ 83253 h 1182688"/>
                <a:gd name="connsiteX184" fmla="*/ 872729 w 2151063"/>
                <a:gd name="connsiteY184" fmla="*/ 77310 h 1182688"/>
                <a:gd name="connsiteX185" fmla="*/ 933451 w 2151063"/>
                <a:gd name="connsiteY185" fmla="*/ 76914 h 1182688"/>
                <a:gd name="connsiteX186" fmla="*/ 1003301 w 2151063"/>
                <a:gd name="connsiteY186" fmla="*/ 77706 h 1182688"/>
                <a:gd name="connsiteX187" fmla="*/ 1142207 w 2151063"/>
                <a:gd name="connsiteY187" fmla="*/ 87611 h 1182688"/>
                <a:gd name="connsiteX188" fmla="*/ 1245395 w 2151063"/>
                <a:gd name="connsiteY188" fmla="*/ 101873 h 1182688"/>
                <a:gd name="connsiteX189" fmla="*/ 1314451 w 2151063"/>
                <a:gd name="connsiteY189" fmla="*/ 114154 h 1182688"/>
                <a:gd name="connsiteX190" fmla="*/ 1382317 w 2151063"/>
                <a:gd name="connsiteY190" fmla="*/ 129209 h 1182688"/>
                <a:gd name="connsiteX191" fmla="*/ 1449785 w 2151063"/>
                <a:gd name="connsiteY191" fmla="*/ 146640 h 1182688"/>
                <a:gd name="connsiteX192" fmla="*/ 1483123 w 2151063"/>
                <a:gd name="connsiteY192" fmla="*/ 156148 h 1182688"/>
                <a:gd name="connsiteX193" fmla="*/ 1547417 w 2151063"/>
                <a:gd name="connsiteY193" fmla="*/ 176750 h 1182688"/>
                <a:gd name="connsiteX194" fmla="*/ 1643064 w 2151063"/>
                <a:gd name="connsiteY194" fmla="*/ 213197 h 1182688"/>
                <a:gd name="connsiteX195" fmla="*/ 1705770 w 2151063"/>
                <a:gd name="connsiteY195" fmla="*/ 240533 h 1182688"/>
                <a:gd name="connsiteX196" fmla="*/ 1736726 w 2151063"/>
                <a:gd name="connsiteY196" fmla="*/ 255588 h 1182688"/>
                <a:gd name="connsiteX197" fmla="*/ 1709342 w 2151063"/>
                <a:gd name="connsiteY197" fmla="*/ 238949 h 1182688"/>
                <a:gd name="connsiteX198" fmla="*/ 1653382 w 2151063"/>
                <a:gd name="connsiteY198" fmla="*/ 208047 h 1182688"/>
                <a:gd name="connsiteX199" fmla="*/ 1625601 w 2151063"/>
                <a:gd name="connsiteY199" fmla="*/ 193785 h 1182688"/>
                <a:gd name="connsiteX200" fmla="*/ 1596232 w 2151063"/>
                <a:gd name="connsiteY200" fmla="*/ 179523 h 1182688"/>
                <a:gd name="connsiteX201" fmla="*/ 1537495 w 2151063"/>
                <a:gd name="connsiteY201" fmla="*/ 152583 h 1182688"/>
                <a:gd name="connsiteX202" fmla="*/ 1477567 w 2151063"/>
                <a:gd name="connsiteY202" fmla="*/ 128416 h 1182688"/>
                <a:gd name="connsiteX203" fmla="*/ 1416448 w 2151063"/>
                <a:gd name="connsiteY203" fmla="*/ 107023 h 1182688"/>
                <a:gd name="connsiteX204" fmla="*/ 1354139 w 2151063"/>
                <a:gd name="connsiteY204" fmla="*/ 88007 h 1182688"/>
                <a:gd name="connsiteX205" fmla="*/ 1291432 w 2151063"/>
                <a:gd name="connsiteY205" fmla="*/ 72160 h 1182688"/>
                <a:gd name="connsiteX206" fmla="*/ 1227932 w 2151063"/>
                <a:gd name="connsiteY206" fmla="*/ 58294 h 1182688"/>
                <a:gd name="connsiteX207" fmla="*/ 1163638 w 2151063"/>
                <a:gd name="connsiteY207" fmla="*/ 47597 h 1182688"/>
                <a:gd name="connsiteX208" fmla="*/ 1099345 w 2151063"/>
                <a:gd name="connsiteY208" fmla="*/ 39277 h 1182688"/>
                <a:gd name="connsiteX209" fmla="*/ 1034654 w 2151063"/>
                <a:gd name="connsiteY209" fmla="*/ 34127 h 1182688"/>
                <a:gd name="connsiteX210" fmla="*/ 976240 w 2151063"/>
                <a:gd name="connsiteY210" fmla="*/ 0 h 1182688"/>
                <a:gd name="connsiteX211" fmla="*/ 1045347 w 2151063"/>
                <a:gd name="connsiteY211" fmla="*/ 3172 h 1182688"/>
                <a:gd name="connsiteX212" fmla="*/ 1114851 w 2151063"/>
                <a:gd name="connsiteY212" fmla="*/ 8723 h 1182688"/>
                <a:gd name="connsiteX213" fmla="*/ 1183959 w 2151063"/>
                <a:gd name="connsiteY213" fmla="*/ 18238 h 1182688"/>
                <a:gd name="connsiteX214" fmla="*/ 1252669 w 2151063"/>
                <a:gd name="connsiteY214" fmla="*/ 30529 h 1182688"/>
                <a:gd name="connsiteX215" fmla="*/ 1321379 w 2151063"/>
                <a:gd name="connsiteY215" fmla="*/ 45198 h 1182688"/>
                <a:gd name="connsiteX216" fmla="*/ 1389295 w 2151063"/>
                <a:gd name="connsiteY216" fmla="*/ 63833 h 1182688"/>
                <a:gd name="connsiteX217" fmla="*/ 1455622 w 2151063"/>
                <a:gd name="connsiteY217" fmla="*/ 85242 h 1182688"/>
                <a:gd name="connsiteX218" fmla="*/ 1521154 w 2151063"/>
                <a:gd name="connsiteY218" fmla="*/ 109427 h 1182688"/>
                <a:gd name="connsiteX219" fmla="*/ 1585496 w 2151063"/>
                <a:gd name="connsiteY219" fmla="*/ 136784 h 1182688"/>
                <a:gd name="connsiteX220" fmla="*/ 1647851 w 2151063"/>
                <a:gd name="connsiteY220" fmla="*/ 166916 h 1182688"/>
                <a:gd name="connsiteX221" fmla="*/ 1707823 w 2151063"/>
                <a:gd name="connsiteY221" fmla="*/ 200617 h 1182688"/>
                <a:gd name="connsiteX222" fmla="*/ 1766604 w 2151063"/>
                <a:gd name="connsiteY222" fmla="*/ 237093 h 1182688"/>
                <a:gd name="connsiteX223" fmla="*/ 1822605 w 2151063"/>
                <a:gd name="connsiteY223" fmla="*/ 275947 h 1182688"/>
                <a:gd name="connsiteX224" fmla="*/ 1849613 w 2151063"/>
                <a:gd name="connsiteY224" fmla="*/ 296961 h 1182688"/>
                <a:gd name="connsiteX225" fmla="*/ 1875826 w 2151063"/>
                <a:gd name="connsiteY225" fmla="*/ 317974 h 1182688"/>
                <a:gd name="connsiteX226" fmla="*/ 1924280 w 2151063"/>
                <a:gd name="connsiteY226" fmla="*/ 364362 h 1182688"/>
                <a:gd name="connsiteX227" fmla="*/ 1946919 w 2151063"/>
                <a:gd name="connsiteY227" fmla="*/ 388943 h 1182688"/>
                <a:gd name="connsiteX228" fmla="*/ 1957642 w 2151063"/>
                <a:gd name="connsiteY228" fmla="*/ 398458 h 1182688"/>
                <a:gd name="connsiteX229" fmla="*/ 1968366 w 2151063"/>
                <a:gd name="connsiteY229" fmla="*/ 407577 h 1182688"/>
                <a:gd name="connsiteX230" fmla="*/ 1991004 w 2151063"/>
                <a:gd name="connsiteY230" fmla="*/ 428194 h 1182688"/>
                <a:gd name="connsiteX231" fmla="*/ 2032707 w 2151063"/>
                <a:gd name="connsiteY231" fmla="*/ 472203 h 1182688"/>
                <a:gd name="connsiteX232" fmla="*/ 2069247 w 2151063"/>
                <a:gd name="connsiteY232" fmla="*/ 520177 h 1182688"/>
                <a:gd name="connsiteX233" fmla="*/ 2100226 w 2151063"/>
                <a:gd name="connsiteY233" fmla="*/ 572115 h 1182688"/>
                <a:gd name="connsiteX234" fmla="*/ 2124850 w 2151063"/>
                <a:gd name="connsiteY234" fmla="*/ 626432 h 1182688"/>
                <a:gd name="connsiteX235" fmla="*/ 2142325 w 2151063"/>
                <a:gd name="connsiteY235" fmla="*/ 683525 h 1182688"/>
                <a:gd name="connsiteX236" fmla="*/ 2151063 w 2151063"/>
                <a:gd name="connsiteY236" fmla="*/ 742600 h 1182688"/>
                <a:gd name="connsiteX237" fmla="*/ 2151063 w 2151063"/>
                <a:gd name="connsiteY237" fmla="*/ 803261 h 1182688"/>
                <a:gd name="connsiteX238" fmla="*/ 2147091 w 2151063"/>
                <a:gd name="connsiteY238" fmla="*/ 834186 h 1182688"/>
                <a:gd name="connsiteX239" fmla="*/ 2144311 w 2151063"/>
                <a:gd name="connsiteY239" fmla="*/ 848855 h 1182688"/>
                <a:gd name="connsiteX240" fmla="*/ 2136765 w 2151063"/>
                <a:gd name="connsiteY240" fmla="*/ 878195 h 1182688"/>
                <a:gd name="connsiteX241" fmla="*/ 2126439 w 2151063"/>
                <a:gd name="connsiteY241" fmla="*/ 905551 h 1182688"/>
                <a:gd name="connsiteX242" fmla="*/ 2114524 w 2151063"/>
                <a:gd name="connsiteY242" fmla="*/ 931322 h 1182688"/>
                <a:gd name="connsiteX243" fmla="*/ 2092282 w 2151063"/>
                <a:gd name="connsiteY243" fmla="*/ 966609 h 1182688"/>
                <a:gd name="connsiteX244" fmla="*/ 2055743 w 2151063"/>
                <a:gd name="connsiteY244" fmla="*/ 1008239 h 1182688"/>
                <a:gd name="connsiteX245" fmla="*/ 2013246 w 2151063"/>
                <a:gd name="connsiteY245" fmla="*/ 1043921 h 1182688"/>
                <a:gd name="connsiteX246" fmla="*/ 1964791 w 2151063"/>
                <a:gd name="connsiteY246" fmla="*/ 1074054 h 1182688"/>
                <a:gd name="connsiteX247" fmla="*/ 1912762 w 2151063"/>
                <a:gd name="connsiteY247" fmla="*/ 1098239 h 1182688"/>
                <a:gd name="connsiteX248" fmla="*/ 1857556 w 2151063"/>
                <a:gd name="connsiteY248" fmla="*/ 1117666 h 1182688"/>
                <a:gd name="connsiteX249" fmla="*/ 1829754 w 2151063"/>
                <a:gd name="connsiteY249" fmla="*/ 1125596 h 1182688"/>
                <a:gd name="connsiteX250" fmla="*/ 1792817 w 2151063"/>
                <a:gd name="connsiteY250" fmla="*/ 1134318 h 1182688"/>
                <a:gd name="connsiteX251" fmla="*/ 1717753 w 2151063"/>
                <a:gd name="connsiteY251" fmla="*/ 1148988 h 1182688"/>
                <a:gd name="connsiteX252" fmla="*/ 1641894 w 2151063"/>
                <a:gd name="connsiteY252" fmla="*/ 1160882 h 1182688"/>
                <a:gd name="connsiteX253" fmla="*/ 1565240 w 2151063"/>
                <a:gd name="connsiteY253" fmla="*/ 1169208 h 1182688"/>
                <a:gd name="connsiteX254" fmla="*/ 1450061 w 2151063"/>
                <a:gd name="connsiteY254" fmla="*/ 1177930 h 1182688"/>
                <a:gd name="connsiteX255" fmla="*/ 1295960 w 2151063"/>
                <a:gd name="connsiteY255" fmla="*/ 1181895 h 1182688"/>
                <a:gd name="connsiteX256" fmla="*/ 1219704 w 2151063"/>
                <a:gd name="connsiteY256" fmla="*/ 1182688 h 1182688"/>
                <a:gd name="connsiteX257" fmla="*/ 1137093 w 2151063"/>
                <a:gd name="connsiteY257" fmla="*/ 1182688 h 1182688"/>
                <a:gd name="connsiteX258" fmla="*/ 971076 w 2151063"/>
                <a:gd name="connsiteY258" fmla="*/ 1177930 h 1182688"/>
                <a:gd name="connsiteX259" fmla="*/ 723243 w 2151063"/>
                <a:gd name="connsiteY259" fmla="*/ 1163657 h 1182688"/>
                <a:gd name="connsiteX260" fmla="*/ 558021 w 2151063"/>
                <a:gd name="connsiteY260" fmla="*/ 1150177 h 1182688"/>
                <a:gd name="connsiteX261" fmla="*/ 552064 w 2151063"/>
                <a:gd name="connsiteY261" fmla="*/ 1148988 h 1182688"/>
                <a:gd name="connsiteX262" fmla="*/ 546504 w 2151063"/>
                <a:gd name="connsiteY262" fmla="*/ 1141851 h 1182688"/>
                <a:gd name="connsiteX263" fmla="*/ 546504 w 2151063"/>
                <a:gd name="connsiteY263" fmla="*/ 1132732 h 1182688"/>
                <a:gd name="connsiteX264" fmla="*/ 552064 w 2151063"/>
                <a:gd name="connsiteY264" fmla="*/ 1125992 h 1182688"/>
                <a:gd name="connsiteX265" fmla="*/ 558021 w 2151063"/>
                <a:gd name="connsiteY265" fmla="*/ 1125596 h 1182688"/>
                <a:gd name="connsiteX266" fmla="*/ 679555 w 2151063"/>
                <a:gd name="connsiteY266" fmla="*/ 1131146 h 1182688"/>
                <a:gd name="connsiteX267" fmla="*/ 801486 w 2151063"/>
                <a:gd name="connsiteY267" fmla="*/ 1136697 h 1182688"/>
                <a:gd name="connsiteX268" fmla="*/ 774081 w 2151063"/>
                <a:gd name="connsiteY268" fmla="*/ 1130750 h 1182688"/>
                <a:gd name="connsiteX269" fmla="*/ 747471 w 2151063"/>
                <a:gd name="connsiteY269" fmla="*/ 1124010 h 1182688"/>
                <a:gd name="connsiteX270" fmla="*/ 680349 w 2151063"/>
                <a:gd name="connsiteY270" fmla="*/ 1114494 h 1182688"/>
                <a:gd name="connsiteX271" fmla="*/ 614419 w 2151063"/>
                <a:gd name="connsiteY271" fmla="*/ 1102996 h 1182688"/>
                <a:gd name="connsiteX272" fmla="*/ 581057 w 2151063"/>
                <a:gd name="connsiteY272" fmla="*/ 1096256 h 1182688"/>
                <a:gd name="connsiteX273" fmla="*/ 515127 w 2151063"/>
                <a:gd name="connsiteY273" fmla="*/ 1079604 h 1182688"/>
                <a:gd name="connsiteX274" fmla="*/ 450389 w 2151063"/>
                <a:gd name="connsiteY274" fmla="*/ 1060177 h 1182688"/>
                <a:gd name="connsiteX275" fmla="*/ 386445 w 2151063"/>
                <a:gd name="connsiteY275" fmla="*/ 1036388 h 1182688"/>
                <a:gd name="connsiteX276" fmla="*/ 325281 w 2151063"/>
                <a:gd name="connsiteY276" fmla="*/ 1007842 h 1182688"/>
                <a:gd name="connsiteX277" fmla="*/ 266500 w 2151063"/>
                <a:gd name="connsiteY277" fmla="*/ 974935 h 1182688"/>
                <a:gd name="connsiteX278" fmla="*/ 210896 w 2151063"/>
                <a:gd name="connsiteY278" fmla="*/ 936476 h 1182688"/>
                <a:gd name="connsiteX279" fmla="*/ 159265 w 2151063"/>
                <a:gd name="connsiteY279" fmla="*/ 891675 h 1182688"/>
                <a:gd name="connsiteX280" fmla="*/ 135832 w 2151063"/>
                <a:gd name="connsiteY280" fmla="*/ 867093 h 1182688"/>
                <a:gd name="connsiteX281" fmla="*/ 116370 w 2151063"/>
                <a:gd name="connsiteY281" fmla="*/ 844891 h 1182688"/>
                <a:gd name="connsiteX282" fmla="*/ 80625 w 2151063"/>
                <a:gd name="connsiteY282" fmla="*/ 797710 h 1182688"/>
                <a:gd name="connsiteX283" fmla="*/ 50838 w 2151063"/>
                <a:gd name="connsiteY283" fmla="*/ 746564 h 1182688"/>
                <a:gd name="connsiteX284" fmla="*/ 27802 w 2151063"/>
                <a:gd name="connsiteY284" fmla="*/ 693833 h 1182688"/>
                <a:gd name="connsiteX285" fmla="*/ 11121 w 2151063"/>
                <a:gd name="connsiteY285" fmla="*/ 638326 h 1182688"/>
                <a:gd name="connsiteX286" fmla="*/ 1589 w 2151063"/>
                <a:gd name="connsiteY286" fmla="*/ 581234 h 1182688"/>
                <a:gd name="connsiteX287" fmla="*/ 0 w 2151063"/>
                <a:gd name="connsiteY287" fmla="*/ 523348 h 1182688"/>
                <a:gd name="connsiteX288" fmla="*/ 7149 w 2151063"/>
                <a:gd name="connsiteY288" fmla="*/ 464273 h 1182688"/>
                <a:gd name="connsiteX289" fmla="*/ 14298 w 2151063"/>
                <a:gd name="connsiteY289" fmla="*/ 434934 h 1182688"/>
                <a:gd name="connsiteX290" fmla="*/ 22639 w 2151063"/>
                <a:gd name="connsiteY290" fmla="*/ 406388 h 1182688"/>
                <a:gd name="connsiteX291" fmla="*/ 45674 w 2151063"/>
                <a:gd name="connsiteY291" fmla="*/ 355639 h 1182688"/>
                <a:gd name="connsiteX292" fmla="*/ 75065 w 2151063"/>
                <a:gd name="connsiteY292" fmla="*/ 311630 h 1182688"/>
                <a:gd name="connsiteX293" fmla="*/ 110413 w 2151063"/>
                <a:gd name="connsiteY293" fmla="*/ 272776 h 1182688"/>
                <a:gd name="connsiteX294" fmla="*/ 150527 w 2151063"/>
                <a:gd name="connsiteY294" fmla="*/ 239868 h 1182688"/>
                <a:gd name="connsiteX295" fmla="*/ 195407 w 2151063"/>
                <a:gd name="connsiteY295" fmla="*/ 211718 h 1182688"/>
                <a:gd name="connsiteX296" fmla="*/ 243861 w 2151063"/>
                <a:gd name="connsiteY296" fmla="*/ 188723 h 1182688"/>
                <a:gd name="connsiteX297" fmla="*/ 294699 w 2151063"/>
                <a:gd name="connsiteY297" fmla="*/ 168502 h 1182688"/>
                <a:gd name="connsiteX298" fmla="*/ 320912 w 2151063"/>
                <a:gd name="connsiteY298" fmla="*/ 160573 h 1182688"/>
                <a:gd name="connsiteX299" fmla="*/ 348317 w 2151063"/>
                <a:gd name="connsiteY299" fmla="*/ 143524 h 1182688"/>
                <a:gd name="connsiteX300" fmla="*/ 404317 w 2151063"/>
                <a:gd name="connsiteY300" fmla="*/ 112599 h 1182688"/>
                <a:gd name="connsiteX301" fmla="*/ 462701 w 2151063"/>
                <a:gd name="connsiteY301" fmla="*/ 86432 h 1182688"/>
                <a:gd name="connsiteX302" fmla="*/ 523468 w 2151063"/>
                <a:gd name="connsiteY302" fmla="*/ 64229 h 1182688"/>
                <a:gd name="connsiteX303" fmla="*/ 585029 w 2151063"/>
                <a:gd name="connsiteY303" fmla="*/ 45991 h 1182688"/>
                <a:gd name="connsiteX304" fmla="*/ 647781 w 2151063"/>
                <a:gd name="connsiteY304" fmla="*/ 30925 h 1182688"/>
                <a:gd name="connsiteX305" fmla="*/ 711328 w 2151063"/>
                <a:gd name="connsiteY305" fmla="*/ 19427 h 1182688"/>
                <a:gd name="connsiteX306" fmla="*/ 774478 w 2151063"/>
                <a:gd name="connsiteY306" fmla="*/ 10308 h 1182688"/>
                <a:gd name="connsiteX307" fmla="*/ 805854 w 2151063"/>
                <a:gd name="connsiteY307" fmla="*/ 7137 h 1182688"/>
                <a:gd name="connsiteX308" fmla="*/ 839614 w 2151063"/>
                <a:gd name="connsiteY308" fmla="*/ 4361 h 1182688"/>
                <a:gd name="connsiteX309" fmla="*/ 907927 w 2151063"/>
                <a:gd name="connsiteY309" fmla="*/ 396 h 118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2151063" h="1182688">
                  <a:moveTo>
                    <a:pt x="2044671" y="546100"/>
                  </a:moveTo>
                  <a:lnTo>
                    <a:pt x="2052215" y="567545"/>
                  </a:lnTo>
                  <a:lnTo>
                    <a:pt x="2064523" y="611628"/>
                  </a:lnTo>
                  <a:lnTo>
                    <a:pt x="2072464" y="657298"/>
                  </a:lnTo>
                  <a:lnTo>
                    <a:pt x="2074847" y="704161"/>
                  </a:lnTo>
                  <a:lnTo>
                    <a:pt x="2073258" y="728386"/>
                  </a:lnTo>
                  <a:lnTo>
                    <a:pt x="2070876" y="758171"/>
                  </a:lnTo>
                  <a:lnTo>
                    <a:pt x="2056979" y="813771"/>
                  </a:lnTo>
                  <a:lnTo>
                    <a:pt x="2034745" y="864207"/>
                  </a:lnTo>
                  <a:lnTo>
                    <a:pt x="2004966" y="909481"/>
                  </a:lnTo>
                  <a:lnTo>
                    <a:pt x="1968438" y="949989"/>
                  </a:lnTo>
                  <a:lnTo>
                    <a:pt x="1926350" y="985731"/>
                  </a:lnTo>
                  <a:lnTo>
                    <a:pt x="1879102" y="1015913"/>
                  </a:lnTo>
                  <a:lnTo>
                    <a:pt x="1827882" y="1041330"/>
                  </a:lnTo>
                  <a:lnTo>
                    <a:pt x="1801280" y="1052053"/>
                  </a:lnTo>
                  <a:lnTo>
                    <a:pt x="1767928" y="1064364"/>
                  </a:lnTo>
                  <a:lnTo>
                    <a:pt x="1699239" y="1085015"/>
                  </a:lnTo>
                  <a:lnTo>
                    <a:pt x="1629358" y="1102092"/>
                  </a:lnTo>
                  <a:lnTo>
                    <a:pt x="1557889" y="1114801"/>
                  </a:lnTo>
                  <a:lnTo>
                    <a:pt x="1449892" y="1129892"/>
                  </a:lnTo>
                  <a:lnTo>
                    <a:pt x="1304969" y="1141012"/>
                  </a:lnTo>
                  <a:lnTo>
                    <a:pt x="1234692" y="1144189"/>
                  </a:lnTo>
                  <a:lnTo>
                    <a:pt x="1219604" y="1144586"/>
                  </a:lnTo>
                  <a:lnTo>
                    <a:pt x="1204913" y="1145380"/>
                  </a:lnTo>
                  <a:lnTo>
                    <a:pt x="1205310" y="1146969"/>
                  </a:lnTo>
                  <a:lnTo>
                    <a:pt x="1205310" y="1147763"/>
                  </a:lnTo>
                  <a:lnTo>
                    <a:pt x="1259309" y="1147366"/>
                  </a:lnTo>
                  <a:lnTo>
                    <a:pt x="1367306" y="1143792"/>
                  </a:lnTo>
                  <a:lnTo>
                    <a:pt x="1420908" y="1140615"/>
                  </a:lnTo>
                  <a:lnTo>
                    <a:pt x="1484832" y="1137040"/>
                  </a:lnTo>
                  <a:lnTo>
                    <a:pt x="1616256" y="1127906"/>
                  </a:lnTo>
                  <a:lnTo>
                    <a:pt x="1715915" y="1114404"/>
                  </a:lnTo>
                  <a:lnTo>
                    <a:pt x="1781031" y="1101298"/>
                  </a:lnTo>
                  <a:lnTo>
                    <a:pt x="1844558" y="1084618"/>
                  </a:lnTo>
                  <a:lnTo>
                    <a:pt x="1905307" y="1062379"/>
                  </a:lnTo>
                  <a:lnTo>
                    <a:pt x="1934291" y="1048876"/>
                  </a:lnTo>
                  <a:lnTo>
                    <a:pt x="1948982" y="1041727"/>
                  </a:lnTo>
                  <a:lnTo>
                    <a:pt x="1975584" y="1025445"/>
                  </a:lnTo>
                  <a:lnTo>
                    <a:pt x="2000201" y="1007176"/>
                  </a:lnTo>
                  <a:lnTo>
                    <a:pt x="2022436" y="987717"/>
                  </a:lnTo>
                  <a:lnTo>
                    <a:pt x="2041892" y="966668"/>
                  </a:lnTo>
                  <a:lnTo>
                    <a:pt x="2059362" y="943635"/>
                  </a:lnTo>
                  <a:lnTo>
                    <a:pt x="2074450" y="919409"/>
                  </a:lnTo>
                  <a:lnTo>
                    <a:pt x="2087155" y="893992"/>
                  </a:lnTo>
                  <a:lnTo>
                    <a:pt x="2097081" y="867781"/>
                  </a:lnTo>
                  <a:lnTo>
                    <a:pt x="2105419" y="840379"/>
                  </a:lnTo>
                  <a:lnTo>
                    <a:pt x="2112566" y="797885"/>
                  </a:lnTo>
                  <a:lnTo>
                    <a:pt x="2112963" y="739109"/>
                  </a:lnTo>
                  <a:lnTo>
                    <a:pt x="2103831" y="678744"/>
                  </a:lnTo>
                  <a:lnTo>
                    <a:pt x="2094699" y="648561"/>
                  </a:lnTo>
                  <a:lnTo>
                    <a:pt x="2084773" y="621159"/>
                  </a:lnTo>
                  <a:lnTo>
                    <a:pt x="2059362" y="569928"/>
                  </a:lnTo>
                  <a:close/>
                  <a:moveTo>
                    <a:pt x="233158" y="230187"/>
                  </a:moveTo>
                  <a:lnTo>
                    <a:pt x="206541" y="244085"/>
                  </a:lnTo>
                  <a:lnTo>
                    <a:pt x="158870" y="277836"/>
                  </a:lnTo>
                  <a:lnTo>
                    <a:pt x="117952" y="317146"/>
                  </a:lnTo>
                  <a:lnTo>
                    <a:pt x="84980" y="362810"/>
                  </a:lnTo>
                  <a:lnTo>
                    <a:pt x="59953" y="412444"/>
                  </a:lnTo>
                  <a:lnTo>
                    <a:pt x="43268" y="466446"/>
                  </a:lnTo>
                  <a:lnTo>
                    <a:pt x="34925" y="523624"/>
                  </a:lnTo>
                  <a:lnTo>
                    <a:pt x="36117" y="582788"/>
                  </a:lnTo>
                  <a:lnTo>
                    <a:pt x="40090" y="613363"/>
                  </a:lnTo>
                  <a:lnTo>
                    <a:pt x="46446" y="643143"/>
                  </a:lnTo>
                  <a:lnTo>
                    <a:pt x="65117" y="699528"/>
                  </a:lnTo>
                  <a:lnTo>
                    <a:pt x="91336" y="753133"/>
                  </a:lnTo>
                  <a:lnTo>
                    <a:pt x="123514" y="802767"/>
                  </a:lnTo>
                  <a:lnTo>
                    <a:pt x="162446" y="848430"/>
                  </a:lnTo>
                  <a:lnTo>
                    <a:pt x="205350" y="889726"/>
                  </a:lnTo>
                  <a:lnTo>
                    <a:pt x="252226" y="927051"/>
                  </a:lnTo>
                  <a:lnTo>
                    <a:pt x="302281" y="959611"/>
                  </a:lnTo>
                  <a:lnTo>
                    <a:pt x="328103" y="973906"/>
                  </a:lnTo>
                  <a:lnTo>
                    <a:pt x="356308" y="988994"/>
                  </a:lnTo>
                  <a:lnTo>
                    <a:pt x="414706" y="1014010"/>
                  </a:lnTo>
                  <a:lnTo>
                    <a:pt x="444500" y="1025525"/>
                  </a:lnTo>
                  <a:lnTo>
                    <a:pt x="419076" y="1013613"/>
                  </a:lnTo>
                  <a:lnTo>
                    <a:pt x="371007" y="988597"/>
                  </a:lnTo>
                  <a:lnTo>
                    <a:pt x="347171" y="973906"/>
                  </a:lnTo>
                  <a:lnTo>
                    <a:pt x="322541" y="958420"/>
                  </a:lnTo>
                  <a:lnTo>
                    <a:pt x="274473" y="922683"/>
                  </a:lnTo>
                  <a:lnTo>
                    <a:pt x="229583" y="882579"/>
                  </a:lnTo>
                  <a:lnTo>
                    <a:pt x="189459" y="838106"/>
                  </a:lnTo>
                  <a:lnTo>
                    <a:pt x="154103" y="790458"/>
                  </a:lnTo>
                  <a:lnTo>
                    <a:pt x="124706" y="738838"/>
                  </a:lnTo>
                  <a:lnTo>
                    <a:pt x="102062" y="683645"/>
                  </a:lnTo>
                  <a:lnTo>
                    <a:pt x="86966" y="625672"/>
                  </a:lnTo>
                  <a:lnTo>
                    <a:pt x="83391" y="595892"/>
                  </a:lnTo>
                  <a:lnTo>
                    <a:pt x="81405" y="569685"/>
                  </a:lnTo>
                  <a:lnTo>
                    <a:pt x="83391" y="518462"/>
                  </a:lnTo>
                  <a:lnTo>
                    <a:pt x="92131" y="468828"/>
                  </a:lnTo>
                  <a:lnTo>
                    <a:pt x="106829" y="419591"/>
                  </a:lnTo>
                  <a:lnTo>
                    <a:pt x="127089" y="373531"/>
                  </a:lnTo>
                  <a:lnTo>
                    <a:pt x="152117" y="329058"/>
                  </a:lnTo>
                  <a:lnTo>
                    <a:pt x="181911" y="287366"/>
                  </a:lnTo>
                  <a:lnTo>
                    <a:pt x="215281" y="248452"/>
                  </a:lnTo>
                  <a:close/>
                  <a:moveTo>
                    <a:pt x="950292" y="112712"/>
                  </a:moveTo>
                  <a:lnTo>
                    <a:pt x="822075" y="115489"/>
                  </a:lnTo>
                  <a:lnTo>
                    <a:pt x="758561" y="119456"/>
                  </a:lnTo>
                  <a:lnTo>
                    <a:pt x="705369" y="124217"/>
                  </a:lnTo>
                  <a:lnTo>
                    <a:pt x="597397" y="136118"/>
                  </a:lnTo>
                  <a:lnTo>
                    <a:pt x="488631" y="153574"/>
                  </a:lnTo>
                  <a:lnTo>
                    <a:pt x="381849" y="178170"/>
                  </a:lnTo>
                  <a:lnTo>
                    <a:pt x="329848" y="193643"/>
                  </a:lnTo>
                  <a:lnTo>
                    <a:pt x="309206" y="208321"/>
                  </a:lnTo>
                  <a:lnTo>
                    <a:pt x="270304" y="239662"/>
                  </a:lnTo>
                  <a:lnTo>
                    <a:pt x="234181" y="274970"/>
                  </a:lnTo>
                  <a:lnTo>
                    <a:pt x="201631" y="313848"/>
                  </a:lnTo>
                  <a:lnTo>
                    <a:pt x="186943" y="334874"/>
                  </a:lnTo>
                  <a:lnTo>
                    <a:pt x="169080" y="362248"/>
                  </a:lnTo>
                  <a:lnTo>
                    <a:pt x="142087" y="418185"/>
                  </a:lnTo>
                  <a:lnTo>
                    <a:pt x="124621" y="475709"/>
                  </a:lnTo>
                  <a:lnTo>
                    <a:pt x="115888" y="534423"/>
                  </a:lnTo>
                  <a:lnTo>
                    <a:pt x="115888" y="593534"/>
                  </a:lnTo>
                  <a:lnTo>
                    <a:pt x="125415" y="652249"/>
                  </a:lnTo>
                  <a:lnTo>
                    <a:pt x="144469" y="709773"/>
                  </a:lnTo>
                  <a:lnTo>
                    <a:pt x="172256" y="765313"/>
                  </a:lnTo>
                  <a:lnTo>
                    <a:pt x="189722" y="792290"/>
                  </a:lnTo>
                  <a:lnTo>
                    <a:pt x="209570" y="818870"/>
                  </a:lnTo>
                  <a:lnTo>
                    <a:pt x="252044" y="866080"/>
                  </a:lnTo>
                  <a:lnTo>
                    <a:pt x="300076" y="908132"/>
                  </a:lnTo>
                  <a:lnTo>
                    <a:pt x="352077" y="944630"/>
                  </a:lnTo>
                  <a:lnTo>
                    <a:pt x="407651" y="976764"/>
                  </a:lnTo>
                  <a:lnTo>
                    <a:pt x="465210" y="1004931"/>
                  </a:lnTo>
                  <a:lnTo>
                    <a:pt x="524754" y="1029131"/>
                  </a:lnTo>
                  <a:lnTo>
                    <a:pt x="585488" y="1050157"/>
                  </a:lnTo>
                  <a:lnTo>
                    <a:pt x="616054" y="1059281"/>
                  </a:lnTo>
                  <a:lnTo>
                    <a:pt x="666467" y="1074753"/>
                  </a:lnTo>
                  <a:lnTo>
                    <a:pt x="717675" y="1089432"/>
                  </a:lnTo>
                  <a:lnTo>
                    <a:pt x="795875" y="1098953"/>
                  </a:lnTo>
                  <a:lnTo>
                    <a:pt x="873282" y="1105697"/>
                  </a:lnTo>
                  <a:lnTo>
                    <a:pt x="943940" y="1111251"/>
                  </a:lnTo>
                  <a:lnTo>
                    <a:pt x="1085654" y="1116012"/>
                  </a:lnTo>
                  <a:lnTo>
                    <a:pt x="1227765" y="1113632"/>
                  </a:lnTo>
                  <a:lnTo>
                    <a:pt x="1369081" y="1103714"/>
                  </a:lnTo>
                  <a:lnTo>
                    <a:pt x="1440136" y="1096176"/>
                  </a:lnTo>
                  <a:lnTo>
                    <a:pt x="1498886" y="1089432"/>
                  </a:lnTo>
                  <a:lnTo>
                    <a:pt x="1589392" y="1075944"/>
                  </a:lnTo>
                  <a:lnTo>
                    <a:pt x="1650127" y="1064439"/>
                  </a:lnTo>
                  <a:lnTo>
                    <a:pt x="1709670" y="1050554"/>
                  </a:lnTo>
                  <a:lnTo>
                    <a:pt x="1768420" y="1032701"/>
                  </a:lnTo>
                  <a:lnTo>
                    <a:pt x="1824391" y="1010088"/>
                  </a:lnTo>
                  <a:lnTo>
                    <a:pt x="1877980" y="981921"/>
                  </a:lnTo>
                  <a:lnTo>
                    <a:pt x="1902988" y="965259"/>
                  </a:lnTo>
                  <a:lnTo>
                    <a:pt x="1916485" y="956135"/>
                  </a:lnTo>
                  <a:lnTo>
                    <a:pt x="1941890" y="935109"/>
                  </a:lnTo>
                  <a:lnTo>
                    <a:pt x="1963723" y="912099"/>
                  </a:lnTo>
                  <a:lnTo>
                    <a:pt x="1982777" y="887899"/>
                  </a:lnTo>
                  <a:lnTo>
                    <a:pt x="1999449" y="862113"/>
                  </a:lnTo>
                  <a:lnTo>
                    <a:pt x="2013342" y="834739"/>
                  </a:lnTo>
                  <a:lnTo>
                    <a:pt x="2024457" y="806572"/>
                  </a:lnTo>
                  <a:lnTo>
                    <a:pt x="2032793" y="777612"/>
                  </a:lnTo>
                  <a:lnTo>
                    <a:pt x="2038351" y="747858"/>
                  </a:lnTo>
                  <a:lnTo>
                    <a:pt x="2041526" y="717707"/>
                  </a:lnTo>
                  <a:lnTo>
                    <a:pt x="2041526" y="671291"/>
                  </a:lnTo>
                  <a:lnTo>
                    <a:pt x="2032396" y="609403"/>
                  </a:lnTo>
                  <a:lnTo>
                    <a:pt x="2013342" y="548705"/>
                  </a:lnTo>
                  <a:lnTo>
                    <a:pt x="1999846" y="519745"/>
                  </a:lnTo>
                  <a:lnTo>
                    <a:pt x="1988731" y="497925"/>
                  </a:lnTo>
                  <a:lnTo>
                    <a:pt x="1962929" y="456667"/>
                  </a:lnTo>
                  <a:lnTo>
                    <a:pt x="1948241" y="437227"/>
                  </a:lnTo>
                  <a:lnTo>
                    <a:pt x="1925615" y="417788"/>
                  </a:lnTo>
                  <a:lnTo>
                    <a:pt x="1877980" y="381687"/>
                  </a:lnTo>
                  <a:lnTo>
                    <a:pt x="1827963" y="348759"/>
                  </a:lnTo>
                  <a:lnTo>
                    <a:pt x="1776756" y="319005"/>
                  </a:lnTo>
                  <a:lnTo>
                    <a:pt x="1750954" y="305120"/>
                  </a:lnTo>
                  <a:lnTo>
                    <a:pt x="1722373" y="290838"/>
                  </a:lnTo>
                  <a:lnTo>
                    <a:pt x="1664417" y="263068"/>
                  </a:lnTo>
                  <a:lnTo>
                    <a:pt x="1575896" y="225777"/>
                  </a:lnTo>
                  <a:lnTo>
                    <a:pt x="1454824" y="185708"/>
                  </a:lnTo>
                  <a:lnTo>
                    <a:pt x="1330973" y="154367"/>
                  </a:lnTo>
                  <a:lnTo>
                    <a:pt x="1205535" y="132548"/>
                  </a:lnTo>
                  <a:lnTo>
                    <a:pt x="1077715" y="118663"/>
                  </a:lnTo>
                  <a:close/>
                  <a:moveTo>
                    <a:pt x="970360" y="31750"/>
                  </a:moveTo>
                  <a:lnTo>
                    <a:pt x="905670" y="32146"/>
                  </a:lnTo>
                  <a:lnTo>
                    <a:pt x="840582" y="35712"/>
                  </a:lnTo>
                  <a:lnTo>
                    <a:pt x="775891" y="41654"/>
                  </a:lnTo>
                  <a:lnTo>
                    <a:pt x="711994" y="51559"/>
                  </a:lnTo>
                  <a:lnTo>
                    <a:pt x="648098" y="64236"/>
                  </a:lnTo>
                  <a:lnTo>
                    <a:pt x="616744" y="71764"/>
                  </a:lnTo>
                  <a:lnTo>
                    <a:pt x="574279" y="82856"/>
                  </a:lnTo>
                  <a:lnTo>
                    <a:pt x="490538" y="110985"/>
                  </a:lnTo>
                  <a:lnTo>
                    <a:pt x="449263" y="128020"/>
                  </a:lnTo>
                  <a:lnTo>
                    <a:pt x="508794" y="115739"/>
                  </a:lnTo>
                  <a:lnTo>
                    <a:pt x="629048" y="96326"/>
                  </a:lnTo>
                  <a:lnTo>
                    <a:pt x="750491" y="83253"/>
                  </a:lnTo>
                  <a:lnTo>
                    <a:pt x="872729" y="77310"/>
                  </a:lnTo>
                  <a:lnTo>
                    <a:pt x="933451" y="76914"/>
                  </a:lnTo>
                  <a:lnTo>
                    <a:pt x="1003301" y="77706"/>
                  </a:lnTo>
                  <a:lnTo>
                    <a:pt x="1142207" y="87611"/>
                  </a:lnTo>
                  <a:lnTo>
                    <a:pt x="1245395" y="101873"/>
                  </a:lnTo>
                  <a:lnTo>
                    <a:pt x="1314451" y="114154"/>
                  </a:lnTo>
                  <a:lnTo>
                    <a:pt x="1382317" y="129209"/>
                  </a:lnTo>
                  <a:lnTo>
                    <a:pt x="1449785" y="146640"/>
                  </a:lnTo>
                  <a:lnTo>
                    <a:pt x="1483123" y="156148"/>
                  </a:lnTo>
                  <a:lnTo>
                    <a:pt x="1547417" y="176750"/>
                  </a:lnTo>
                  <a:lnTo>
                    <a:pt x="1643064" y="213197"/>
                  </a:lnTo>
                  <a:lnTo>
                    <a:pt x="1705770" y="240533"/>
                  </a:lnTo>
                  <a:lnTo>
                    <a:pt x="1736726" y="255588"/>
                  </a:lnTo>
                  <a:lnTo>
                    <a:pt x="1709342" y="238949"/>
                  </a:lnTo>
                  <a:lnTo>
                    <a:pt x="1653382" y="208047"/>
                  </a:lnTo>
                  <a:lnTo>
                    <a:pt x="1625601" y="193785"/>
                  </a:lnTo>
                  <a:lnTo>
                    <a:pt x="1596232" y="179523"/>
                  </a:lnTo>
                  <a:lnTo>
                    <a:pt x="1537495" y="152583"/>
                  </a:lnTo>
                  <a:lnTo>
                    <a:pt x="1477567" y="128416"/>
                  </a:lnTo>
                  <a:lnTo>
                    <a:pt x="1416448" y="107023"/>
                  </a:lnTo>
                  <a:lnTo>
                    <a:pt x="1354139" y="88007"/>
                  </a:lnTo>
                  <a:lnTo>
                    <a:pt x="1291432" y="72160"/>
                  </a:lnTo>
                  <a:lnTo>
                    <a:pt x="1227932" y="58294"/>
                  </a:lnTo>
                  <a:lnTo>
                    <a:pt x="1163638" y="47597"/>
                  </a:lnTo>
                  <a:lnTo>
                    <a:pt x="1099345" y="39277"/>
                  </a:lnTo>
                  <a:lnTo>
                    <a:pt x="1034654" y="34127"/>
                  </a:lnTo>
                  <a:close/>
                  <a:moveTo>
                    <a:pt x="976240" y="0"/>
                  </a:moveTo>
                  <a:lnTo>
                    <a:pt x="1045347" y="3172"/>
                  </a:lnTo>
                  <a:lnTo>
                    <a:pt x="1114851" y="8723"/>
                  </a:lnTo>
                  <a:lnTo>
                    <a:pt x="1183959" y="18238"/>
                  </a:lnTo>
                  <a:lnTo>
                    <a:pt x="1252669" y="30529"/>
                  </a:lnTo>
                  <a:lnTo>
                    <a:pt x="1321379" y="45198"/>
                  </a:lnTo>
                  <a:lnTo>
                    <a:pt x="1389295" y="63833"/>
                  </a:lnTo>
                  <a:lnTo>
                    <a:pt x="1455622" y="85242"/>
                  </a:lnTo>
                  <a:lnTo>
                    <a:pt x="1521154" y="109427"/>
                  </a:lnTo>
                  <a:lnTo>
                    <a:pt x="1585496" y="136784"/>
                  </a:lnTo>
                  <a:lnTo>
                    <a:pt x="1647851" y="166916"/>
                  </a:lnTo>
                  <a:lnTo>
                    <a:pt x="1707823" y="200617"/>
                  </a:lnTo>
                  <a:lnTo>
                    <a:pt x="1766604" y="237093"/>
                  </a:lnTo>
                  <a:lnTo>
                    <a:pt x="1822605" y="275947"/>
                  </a:lnTo>
                  <a:lnTo>
                    <a:pt x="1849613" y="296961"/>
                  </a:lnTo>
                  <a:lnTo>
                    <a:pt x="1875826" y="317974"/>
                  </a:lnTo>
                  <a:lnTo>
                    <a:pt x="1924280" y="364362"/>
                  </a:lnTo>
                  <a:lnTo>
                    <a:pt x="1946919" y="388943"/>
                  </a:lnTo>
                  <a:lnTo>
                    <a:pt x="1957642" y="398458"/>
                  </a:lnTo>
                  <a:lnTo>
                    <a:pt x="1968366" y="407577"/>
                  </a:lnTo>
                  <a:lnTo>
                    <a:pt x="1991004" y="428194"/>
                  </a:lnTo>
                  <a:lnTo>
                    <a:pt x="2032707" y="472203"/>
                  </a:lnTo>
                  <a:lnTo>
                    <a:pt x="2069247" y="520177"/>
                  </a:lnTo>
                  <a:lnTo>
                    <a:pt x="2100226" y="572115"/>
                  </a:lnTo>
                  <a:lnTo>
                    <a:pt x="2124850" y="626432"/>
                  </a:lnTo>
                  <a:lnTo>
                    <a:pt x="2142325" y="683525"/>
                  </a:lnTo>
                  <a:lnTo>
                    <a:pt x="2151063" y="742600"/>
                  </a:lnTo>
                  <a:lnTo>
                    <a:pt x="2151063" y="803261"/>
                  </a:lnTo>
                  <a:lnTo>
                    <a:pt x="2147091" y="834186"/>
                  </a:lnTo>
                  <a:lnTo>
                    <a:pt x="2144311" y="848855"/>
                  </a:lnTo>
                  <a:lnTo>
                    <a:pt x="2136765" y="878195"/>
                  </a:lnTo>
                  <a:lnTo>
                    <a:pt x="2126439" y="905551"/>
                  </a:lnTo>
                  <a:lnTo>
                    <a:pt x="2114524" y="931322"/>
                  </a:lnTo>
                  <a:lnTo>
                    <a:pt x="2092282" y="966609"/>
                  </a:lnTo>
                  <a:lnTo>
                    <a:pt x="2055743" y="1008239"/>
                  </a:lnTo>
                  <a:lnTo>
                    <a:pt x="2013246" y="1043921"/>
                  </a:lnTo>
                  <a:lnTo>
                    <a:pt x="1964791" y="1074054"/>
                  </a:lnTo>
                  <a:lnTo>
                    <a:pt x="1912762" y="1098239"/>
                  </a:lnTo>
                  <a:lnTo>
                    <a:pt x="1857556" y="1117666"/>
                  </a:lnTo>
                  <a:lnTo>
                    <a:pt x="1829754" y="1125596"/>
                  </a:lnTo>
                  <a:lnTo>
                    <a:pt x="1792817" y="1134318"/>
                  </a:lnTo>
                  <a:lnTo>
                    <a:pt x="1717753" y="1148988"/>
                  </a:lnTo>
                  <a:lnTo>
                    <a:pt x="1641894" y="1160882"/>
                  </a:lnTo>
                  <a:lnTo>
                    <a:pt x="1565240" y="1169208"/>
                  </a:lnTo>
                  <a:lnTo>
                    <a:pt x="1450061" y="1177930"/>
                  </a:lnTo>
                  <a:lnTo>
                    <a:pt x="1295960" y="1181895"/>
                  </a:lnTo>
                  <a:lnTo>
                    <a:pt x="1219704" y="1182688"/>
                  </a:lnTo>
                  <a:lnTo>
                    <a:pt x="1137093" y="1182688"/>
                  </a:lnTo>
                  <a:lnTo>
                    <a:pt x="971076" y="1177930"/>
                  </a:lnTo>
                  <a:lnTo>
                    <a:pt x="723243" y="1163657"/>
                  </a:lnTo>
                  <a:lnTo>
                    <a:pt x="558021" y="1150177"/>
                  </a:lnTo>
                  <a:lnTo>
                    <a:pt x="552064" y="1148988"/>
                  </a:lnTo>
                  <a:lnTo>
                    <a:pt x="546504" y="1141851"/>
                  </a:lnTo>
                  <a:lnTo>
                    <a:pt x="546504" y="1132732"/>
                  </a:lnTo>
                  <a:lnTo>
                    <a:pt x="552064" y="1125992"/>
                  </a:lnTo>
                  <a:lnTo>
                    <a:pt x="558021" y="1125596"/>
                  </a:lnTo>
                  <a:lnTo>
                    <a:pt x="679555" y="1131146"/>
                  </a:lnTo>
                  <a:lnTo>
                    <a:pt x="801486" y="1136697"/>
                  </a:lnTo>
                  <a:lnTo>
                    <a:pt x="774081" y="1130750"/>
                  </a:lnTo>
                  <a:lnTo>
                    <a:pt x="747471" y="1124010"/>
                  </a:lnTo>
                  <a:lnTo>
                    <a:pt x="680349" y="1114494"/>
                  </a:lnTo>
                  <a:lnTo>
                    <a:pt x="614419" y="1102996"/>
                  </a:lnTo>
                  <a:lnTo>
                    <a:pt x="581057" y="1096256"/>
                  </a:lnTo>
                  <a:lnTo>
                    <a:pt x="515127" y="1079604"/>
                  </a:lnTo>
                  <a:lnTo>
                    <a:pt x="450389" y="1060177"/>
                  </a:lnTo>
                  <a:lnTo>
                    <a:pt x="386445" y="1036388"/>
                  </a:lnTo>
                  <a:lnTo>
                    <a:pt x="325281" y="1007842"/>
                  </a:lnTo>
                  <a:lnTo>
                    <a:pt x="266500" y="974935"/>
                  </a:lnTo>
                  <a:lnTo>
                    <a:pt x="210896" y="936476"/>
                  </a:lnTo>
                  <a:lnTo>
                    <a:pt x="159265" y="891675"/>
                  </a:lnTo>
                  <a:lnTo>
                    <a:pt x="135832" y="867093"/>
                  </a:lnTo>
                  <a:lnTo>
                    <a:pt x="116370" y="844891"/>
                  </a:lnTo>
                  <a:lnTo>
                    <a:pt x="80625" y="797710"/>
                  </a:lnTo>
                  <a:lnTo>
                    <a:pt x="50838" y="746564"/>
                  </a:lnTo>
                  <a:lnTo>
                    <a:pt x="27802" y="693833"/>
                  </a:lnTo>
                  <a:lnTo>
                    <a:pt x="11121" y="638326"/>
                  </a:lnTo>
                  <a:lnTo>
                    <a:pt x="1589" y="581234"/>
                  </a:lnTo>
                  <a:lnTo>
                    <a:pt x="0" y="523348"/>
                  </a:lnTo>
                  <a:lnTo>
                    <a:pt x="7149" y="464273"/>
                  </a:lnTo>
                  <a:lnTo>
                    <a:pt x="14298" y="434934"/>
                  </a:lnTo>
                  <a:lnTo>
                    <a:pt x="22639" y="406388"/>
                  </a:lnTo>
                  <a:lnTo>
                    <a:pt x="45674" y="355639"/>
                  </a:lnTo>
                  <a:lnTo>
                    <a:pt x="75065" y="311630"/>
                  </a:lnTo>
                  <a:lnTo>
                    <a:pt x="110413" y="272776"/>
                  </a:lnTo>
                  <a:lnTo>
                    <a:pt x="150527" y="239868"/>
                  </a:lnTo>
                  <a:lnTo>
                    <a:pt x="195407" y="211718"/>
                  </a:lnTo>
                  <a:lnTo>
                    <a:pt x="243861" y="188723"/>
                  </a:lnTo>
                  <a:lnTo>
                    <a:pt x="294699" y="168502"/>
                  </a:lnTo>
                  <a:lnTo>
                    <a:pt x="320912" y="160573"/>
                  </a:lnTo>
                  <a:lnTo>
                    <a:pt x="348317" y="143524"/>
                  </a:lnTo>
                  <a:lnTo>
                    <a:pt x="404317" y="112599"/>
                  </a:lnTo>
                  <a:lnTo>
                    <a:pt x="462701" y="86432"/>
                  </a:lnTo>
                  <a:lnTo>
                    <a:pt x="523468" y="64229"/>
                  </a:lnTo>
                  <a:lnTo>
                    <a:pt x="585029" y="45991"/>
                  </a:lnTo>
                  <a:lnTo>
                    <a:pt x="647781" y="30925"/>
                  </a:lnTo>
                  <a:lnTo>
                    <a:pt x="711328" y="19427"/>
                  </a:lnTo>
                  <a:lnTo>
                    <a:pt x="774478" y="10308"/>
                  </a:lnTo>
                  <a:lnTo>
                    <a:pt x="805854" y="7137"/>
                  </a:lnTo>
                  <a:lnTo>
                    <a:pt x="839614" y="4361"/>
                  </a:lnTo>
                  <a:lnTo>
                    <a:pt x="907927" y="396"/>
                  </a:lnTo>
                  <a:close/>
                </a:path>
              </a:pathLst>
            </a:custGeom>
            <a:solidFill>
              <a:schemeClr val="accent4"/>
            </a:solidFill>
            <a:ln w="9525">
              <a:noFill/>
              <a:round/>
              <a:headEnd/>
              <a:tailEnd/>
            </a:ln>
          </p:spPr>
          <p:txBody>
            <a:bodyPr vert="horz" wrap="square" lIns="68580" tIns="34290" rIns="68580" bIns="34290" numCol="1" anchor="ctr" anchorCtr="0" compatLnSpc="1">
              <a:prstTxWarp prst="textNoShape">
                <a:avLst/>
              </a:prstTxWarp>
              <a:noAutofit/>
            </a:bodyPr>
            <a:lstStyle/>
            <a:p>
              <a:pPr algn="ctr">
                <a:lnSpc>
                  <a:spcPts val="2250"/>
                </a:lnSpc>
              </a:pPr>
              <a:r>
                <a:rPr lang="es-GT" sz="2400" b="1" dirty="0">
                  <a:solidFill>
                    <a:schemeClr val="accent4">
                      <a:lumMod val="75000"/>
                    </a:schemeClr>
                  </a:solidFill>
                  <a:latin typeface="Arial Narrow" panose="020B0606020202030204" pitchFamily="34" charset="0"/>
                </a:rPr>
                <a:t>Anualidad</a:t>
              </a:r>
            </a:p>
            <a:p>
              <a:pPr algn="ctr">
                <a:lnSpc>
                  <a:spcPts val="2250"/>
                </a:lnSpc>
              </a:pPr>
              <a:endParaRPr lang="en-US" sz="2400" b="1" dirty="0">
                <a:solidFill>
                  <a:schemeClr val="accent4">
                    <a:lumMod val="75000"/>
                  </a:schemeClr>
                </a:solidFill>
                <a:latin typeface="Arial Narrow" panose="020B0606020202030204" pitchFamily="34" charset="0"/>
              </a:endParaRPr>
            </a:p>
            <a:p>
              <a:pPr algn="ctr">
                <a:lnSpc>
                  <a:spcPts val="2250"/>
                </a:lnSpc>
              </a:pPr>
              <a:endParaRPr lang="en-US" sz="2400" b="1" dirty="0">
                <a:solidFill>
                  <a:schemeClr val="accent4">
                    <a:lumMod val="75000"/>
                  </a:schemeClr>
                </a:solidFill>
                <a:latin typeface="Arial Narrow" panose="020B0606020202030204" pitchFamily="34" charset="0"/>
              </a:endParaRPr>
            </a:p>
          </p:txBody>
        </p:sp>
        <p:pic>
          <p:nvPicPr>
            <p:cNvPr id="39" name="Gráfico 6" descr="Calendario diario">
              <a:extLst>
                <a:ext uri="{FF2B5EF4-FFF2-40B4-BE49-F238E27FC236}">
                  <a16:creationId xmlns:a16="http://schemas.microsoft.com/office/drawing/2014/main" id="{9BB7AE79-7BC4-48CE-BFB8-EAC74912D1C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3321" y="1495536"/>
              <a:ext cx="914400" cy="914400"/>
            </a:xfrm>
            <a:prstGeom prst="rect">
              <a:avLst/>
            </a:prstGeom>
          </p:spPr>
        </p:pic>
      </p:grpSp>
    </p:spTree>
    <p:extLst>
      <p:ext uri="{BB962C8B-B14F-4D97-AF65-F5344CB8AC3E}">
        <p14:creationId xmlns:p14="http://schemas.microsoft.com/office/powerpoint/2010/main" val="6223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25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25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25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3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nodeType="afterEffect">
                                  <p:stCondLst>
                                    <p:cond delay="25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21"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1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 name="Google Shape;363;p21">
            <a:extLst>
              <a:ext uri="{FF2B5EF4-FFF2-40B4-BE49-F238E27FC236}">
                <a16:creationId xmlns:a16="http://schemas.microsoft.com/office/drawing/2014/main" id="{6CC6C21E-5520-4F33-9389-4F5D78BD23EA}"/>
              </a:ext>
            </a:extLst>
          </p:cNvPr>
          <p:cNvSpPr txBox="1"/>
          <p:nvPr/>
        </p:nvSpPr>
        <p:spPr>
          <a:xfrm>
            <a:off x="5917096" y="1490870"/>
            <a:ext cx="5870713" cy="234563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8000"/>
              <a:buFont typeface="Arial"/>
              <a:buNone/>
            </a:pPr>
            <a:r>
              <a:rPr lang="en-US" sz="4400" dirty="0">
                <a:solidFill>
                  <a:srgbClr val="0070C0"/>
                </a:solidFill>
                <a:latin typeface="Montserrat ExtraBold" charset="0"/>
                <a:sym typeface="Arial"/>
              </a:rPr>
              <a:t>CICLO PRESUPUESTARIO</a:t>
            </a:r>
            <a:endParaRPr sz="4400" dirty="0">
              <a:latin typeface="Montserrat ExtraBold" charset="0"/>
            </a:endParaRPr>
          </a:p>
        </p:txBody>
      </p:sp>
      <p:sp>
        <p:nvSpPr>
          <p:cNvPr id="9" name="Google Shape;153;p5">
            <a:extLst>
              <a:ext uri="{FF2B5EF4-FFF2-40B4-BE49-F238E27FC236}">
                <a16:creationId xmlns:a16="http://schemas.microsoft.com/office/drawing/2014/main" id="{29BCBDB2-E839-4969-985C-6B310B987CE5}"/>
              </a:ext>
            </a:extLst>
          </p:cNvPr>
          <p:cNvSpPr/>
          <p:nvPr/>
        </p:nvSpPr>
        <p:spPr>
          <a:xfrm>
            <a:off x="5758191" y="1857375"/>
            <a:ext cx="134037" cy="1790700"/>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37" name="36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5"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6"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6" name="5 Flecha circular"/>
          <p:cNvSpPr/>
          <p:nvPr/>
        </p:nvSpPr>
        <p:spPr>
          <a:xfrm rot="15498278">
            <a:off x="4902219" y="1205785"/>
            <a:ext cx="4653306" cy="4802955"/>
          </a:xfrm>
          <a:prstGeom prst="circularArrow">
            <a:avLst>
              <a:gd name="adj1" fmla="val 2312"/>
              <a:gd name="adj2" fmla="val 461447"/>
              <a:gd name="adj3" fmla="val 20538526"/>
              <a:gd name="adj4" fmla="val 738903"/>
              <a:gd name="adj5" fmla="val 4913"/>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sp>
        <p:nvSpPr>
          <p:cNvPr id="52" name="51 Elipse"/>
          <p:cNvSpPr/>
          <p:nvPr/>
        </p:nvSpPr>
        <p:spPr>
          <a:xfrm>
            <a:off x="6472190" y="599752"/>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227" name="Google Shape;227;p13"/>
          <p:cNvSpPr txBox="1"/>
          <p:nvPr/>
        </p:nvSpPr>
        <p:spPr>
          <a:xfrm>
            <a:off x="6787935" y="1215816"/>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06" name="105 Elipse"/>
          <p:cNvSpPr/>
          <p:nvPr/>
        </p:nvSpPr>
        <p:spPr>
          <a:xfrm>
            <a:off x="7909008" y="1004402"/>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107" name="Google Shape;227;p13"/>
          <p:cNvSpPr txBox="1"/>
          <p:nvPr/>
        </p:nvSpPr>
        <p:spPr>
          <a:xfrm>
            <a:off x="8224753" y="1620466"/>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10" name="109 Elipse"/>
          <p:cNvSpPr/>
          <p:nvPr/>
        </p:nvSpPr>
        <p:spPr>
          <a:xfrm>
            <a:off x="8722922" y="2319633"/>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111" name="Google Shape;227;p13"/>
          <p:cNvSpPr txBox="1"/>
          <p:nvPr/>
        </p:nvSpPr>
        <p:spPr>
          <a:xfrm>
            <a:off x="9038667" y="2935697"/>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14" name="113 Elipse"/>
          <p:cNvSpPr/>
          <p:nvPr/>
        </p:nvSpPr>
        <p:spPr>
          <a:xfrm>
            <a:off x="8671149" y="3817863"/>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115" name="Google Shape;227;p13"/>
          <p:cNvSpPr txBox="1"/>
          <p:nvPr/>
        </p:nvSpPr>
        <p:spPr>
          <a:xfrm>
            <a:off x="8986894" y="4433927"/>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18" name="117 Elipse"/>
          <p:cNvSpPr/>
          <p:nvPr/>
        </p:nvSpPr>
        <p:spPr>
          <a:xfrm>
            <a:off x="7626200" y="4947394"/>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119" name="Google Shape;227;p13"/>
          <p:cNvSpPr txBox="1"/>
          <p:nvPr/>
        </p:nvSpPr>
        <p:spPr>
          <a:xfrm>
            <a:off x="7941946" y="5563458"/>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22" name="121 Elipse"/>
          <p:cNvSpPr/>
          <p:nvPr/>
        </p:nvSpPr>
        <p:spPr>
          <a:xfrm>
            <a:off x="4748708" y="1465379"/>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123" name="Google Shape;227;p13"/>
          <p:cNvSpPr txBox="1"/>
          <p:nvPr/>
        </p:nvSpPr>
        <p:spPr>
          <a:xfrm>
            <a:off x="5064453" y="2081443"/>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26" name="125 Elipse"/>
          <p:cNvSpPr/>
          <p:nvPr/>
        </p:nvSpPr>
        <p:spPr>
          <a:xfrm>
            <a:off x="6036309" y="5058868"/>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127" name="Google Shape;227;p13"/>
          <p:cNvSpPr txBox="1"/>
          <p:nvPr/>
        </p:nvSpPr>
        <p:spPr>
          <a:xfrm>
            <a:off x="6352054" y="5674932"/>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30" name="129 Elipse"/>
          <p:cNvSpPr/>
          <p:nvPr/>
        </p:nvSpPr>
        <p:spPr>
          <a:xfrm>
            <a:off x="4644190" y="4349914"/>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131" name="Google Shape;227;p13"/>
          <p:cNvSpPr txBox="1"/>
          <p:nvPr/>
        </p:nvSpPr>
        <p:spPr>
          <a:xfrm>
            <a:off x="4959935" y="4965978"/>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34" name="133 Elipse"/>
          <p:cNvSpPr/>
          <p:nvPr/>
        </p:nvSpPr>
        <p:spPr>
          <a:xfrm>
            <a:off x="4174905" y="2888953"/>
            <a:ext cx="1372773" cy="137259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sz="1200">
              <a:latin typeface="Montserrat ExtraBold" charset="0"/>
            </a:endParaRPr>
          </a:p>
        </p:txBody>
      </p:sp>
      <p:sp>
        <p:nvSpPr>
          <p:cNvPr id="135" name="Google Shape;227;p13"/>
          <p:cNvSpPr txBox="1"/>
          <p:nvPr/>
        </p:nvSpPr>
        <p:spPr>
          <a:xfrm>
            <a:off x="4490650" y="3505017"/>
            <a:ext cx="708355" cy="60860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lt1"/>
                </a:solidFill>
                <a:latin typeface="Montserrat ExtraBold" charset="0"/>
                <a:ea typeface="Open Sans"/>
                <a:cs typeface="Open Sans"/>
                <a:sym typeface="Open Sans"/>
              </a:rPr>
              <a:t>BICENTENARIO</a:t>
            </a:r>
            <a:endParaRPr sz="1200">
              <a:latin typeface="Montserrat ExtraBold" charset="0"/>
            </a:endParaRPr>
          </a:p>
        </p:txBody>
      </p:sp>
      <p:sp>
        <p:nvSpPr>
          <p:cNvPr id="137" name="Google Shape;228;p13">
            <a:extLst>
              <a:ext uri="{FF2B5EF4-FFF2-40B4-BE49-F238E27FC236}">
                <a16:creationId xmlns:a16="http://schemas.microsoft.com/office/drawing/2014/main" id="{6F3D2415-7139-4C44-91C9-5219462AF41E}"/>
              </a:ext>
            </a:extLst>
          </p:cNvPr>
          <p:cNvSpPr/>
          <p:nvPr/>
        </p:nvSpPr>
        <p:spPr>
          <a:xfrm>
            <a:off x="601016" y="3086199"/>
            <a:ext cx="3077718" cy="1282443"/>
          </a:xfrm>
          <a:prstGeom prst="rect">
            <a:avLst/>
          </a:prstGeom>
          <a:solidFill>
            <a:schemeClr val="accent4">
              <a:lumMod val="50000"/>
            </a:schemeClr>
          </a:solid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p>
            <a:pPr lvl="0" algn="just"/>
            <a:r>
              <a:rPr lang="es-GT" b="1" dirty="0">
                <a:solidFill>
                  <a:schemeClr val="bg1"/>
                </a:solidFill>
                <a:latin typeface="Montserrat Medium" charset="0"/>
                <a:sym typeface="Calibri"/>
              </a:rPr>
              <a:t>Artículo 7 Bis. Decreto Número 101-97 del Congreso de la República de Guatemala, Ley Orgánica del Presupuesto</a:t>
            </a:r>
          </a:p>
        </p:txBody>
      </p:sp>
      <p:sp>
        <p:nvSpPr>
          <p:cNvPr id="138" name="Google Shape;179;p8">
            <a:extLst>
              <a:ext uri="{FF2B5EF4-FFF2-40B4-BE49-F238E27FC236}">
                <a16:creationId xmlns:a16="http://schemas.microsoft.com/office/drawing/2014/main" id="{E45734AE-9CB9-4825-8338-EBA496D12E72}"/>
              </a:ext>
            </a:extLst>
          </p:cNvPr>
          <p:cNvSpPr txBox="1"/>
          <p:nvPr/>
        </p:nvSpPr>
        <p:spPr>
          <a:xfrm>
            <a:off x="2850396" y="295789"/>
            <a:ext cx="3797292" cy="87255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3600"/>
              <a:buFont typeface="Montserrat ExtraBold"/>
              <a:buNone/>
            </a:pPr>
            <a:r>
              <a:rPr lang="es-GT" sz="2400" b="1" dirty="0">
                <a:solidFill>
                  <a:srgbClr val="002060"/>
                </a:solidFill>
                <a:latin typeface="Montserrat ExtraBold"/>
                <a:ea typeface="Montserrat ExtraBold"/>
                <a:cs typeface="Montserrat ExtraBold"/>
                <a:sym typeface="Montserrat ExtraBold"/>
              </a:rPr>
              <a:t>ETAPAS DEL CICLO</a:t>
            </a:r>
          </a:p>
          <a:p>
            <a:pPr marL="0" marR="0" lvl="0" indent="0" algn="ctr" rtl="0">
              <a:lnSpc>
                <a:spcPct val="90000"/>
              </a:lnSpc>
              <a:spcBef>
                <a:spcPts val="0"/>
              </a:spcBef>
              <a:spcAft>
                <a:spcPts val="0"/>
              </a:spcAft>
              <a:buClr>
                <a:srgbClr val="002060"/>
              </a:buClr>
              <a:buSzPts val="3600"/>
              <a:buFont typeface="Montserrat ExtraBold"/>
              <a:buNone/>
            </a:pPr>
            <a:r>
              <a:rPr lang="es-GT" sz="2400" b="1" dirty="0">
                <a:solidFill>
                  <a:srgbClr val="002060"/>
                </a:solidFill>
                <a:latin typeface="Montserrat ExtraBold"/>
                <a:ea typeface="Montserrat ExtraBold"/>
                <a:cs typeface="Montserrat ExtraBold"/>
                <a:sym typeface="Montserrat ExtraBold"/>
              </a:rPr>
              <a:t>PRESUPUESTARIO</a:t>
            </a:r>
            <a:r>
              <a:rPr lang="es-GT" b="1" dirty="0">
                <a:solidFill>
                  <a:srgbClr val="002060"/>
                </a:solidFill>
                <a:latin typeface="Montserrat ExtraBold"/>
                <a:ea typeface="Montserrat ExtraBold"/>
                <a:cs typeface="Montserrat ExtraBold"/>
                <a:sym typeface="Montserrat ExtraBold"/>
              </a:rPr>
              <a:t> </a:t>
            </a:r>
            <a:endParaRPr b="1" dirty="0">
              <a:solidFill>
                <a:srgbClr val="0070C0"/>
              </a:solidFill>
              <a:latin typeface="Montserrat ExtraBold"/>
              <a:ea typeface="Montserrat ExtraBold"/>
              <a:cs typeface="Montserrat ExtraBold"/>
              <a:sym typeface="Montserrat ExtraBold"/>
            </a:endParaRPr>
          </a:p>
        </p:txBody>
      </p:sp>
      <p:pic>
        <p:nvPicPr>
          <p:cNvPr id="3" name="Imagen 2">
            <a:extLst>
              <a:ext uri="{FF2B5EF4-FFF2-40B4-BE49-F238E27FC236}">
                <a16:creationId xmlns:a16="http://schemas.microsoft.com/office/drawing/2014/main" id="{8251009E-1FBF-480C-8200-EEB790B130AF}"/>
              </a:ext>
            </a:extLst>
          </p:cNvPr>
          <p:cNvPicPr>
            <a:picLocks noChangeAspect="1"/>
          </p:cNvPicPr>
          <p:nvPr/>
        </p:nvPicPr>
        <p:blipFill>
          <a:blip r:embed="rId5"/>
          <a:stretch>
            <a:fillRect/>
          </a:stretch>
        </p:blipFill>
        <p:spPr>
          <a:xfrm>
            <a:off x="5118133" y="2198127"/>
            <a:ext cx="4458288" cy="2938813"/>
          </a:xfrm>
          <a:prstGeom prst="ellipse">
            <a:avLst/>
          </a:prstGeom>
          <a:ln>
            <a:noFill/>
          </a:ln>
          <a:effectLst>
            <a:softEdge rad="112500"/>
          </a:effectLst>
        </p:spPr>
      </p:pic>
      <p:sp>
        <p:nvSpPr>
          <p:cNvPr id="41" name="40 Elipse"/>
          <p:cNvSpPr/>
          <p:nvPr/>
        </p:nvSpPr>
        <p:spPr>
          <a:xfrm>
            <a:off x="6452844" y="583419"/>
            <a:ext cx="1417907" cy="1417907"/>
          </a:xfrm>
          <a:prstGeom prst="ellipse">
            <a:avLst/>
          </a:prstGeom>
          <a:solidFill>
            <a:srgbClr val="1F497D">
              <a:lumMod val="20000"/>
              <a:lumOff val="80000"/>
              <a:alpha val="50000"/>
            </a:srgbClr>
          </a:solidFill>
          <a:ln w="28575" cap="flat" cmpd="sng" algn="ctr">
            <a:solidFill>
              <a:schemeClr val="accent4">
                <a:lumMod val="50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GT" sz="1150" b="1" dirty="0">
                <a:solidFill>
                  <a:sysClr val="windowText" lastClr="000000"/>
                </a:solidFill>
                <a:latin typeface="Montserrat ExtraBold" charset="0"/>
                <a:ea typeface="+mn-ea"/>
                <a:cs typeface="+mn-cs"/>
              </a:rPr>
              <a:t>Planificación</a:t>
            </a:r>
            <a:endParaRPr kumimoji="0" lang="es-GT" sz="1150" b="1" i="0" u="none" strike="noStrike" kern="0" cap="none" spc="0" normalizeH="0" baseline="0" noProof="0" dirty="0">
              <a:ln>
                <a:noFill/>
              </a:ln>
              <a:solidFill>
                <a:sysClr val="windowText" lastClr="000000"/>
              </a:solidFill>
              <a:effectLst/>
              <a:uLnTx/>
              <a:uFillTx/>
              <a:latin typeface="Montserrat ExtraBold" charset="0"/>
              <a:ea typeface="+mn-ea"/>
              <a:cs typeface="+mn-cs"/>
            </a:endParaRPr>
          </a:p>
        </p:txBody>
      </p:sp>
      <p:sp>
        <p:nvSpPr>
          <p:cNvPr id="108" name="107 Elipse"/>
          <p:cNvSpPr/>
          <p:nvPr/>
        </p:nvSpPr>
        <p:spPr>
          <a:xfrm>
            <a:off x="7889662" y="988069"/>
            <a:ext cx="1417907" cy="1417907"/>
          </a:xfrm>
          <a:prstGeom prst="ellipse">
            <a:avLst/>
          </a:prstGeom>
          <a:solidFill>
            <a:srgbClr val="1F497D">
              <a:lumMod val="60000"/>
              <a:lumOff val="40000"/>
              <a:alpha val="50000"/>
            </a:srgbClr>
          </a:solidFill>
          <a:ln w="28575" cap="flat" cmpd="sng" algn="ctr">
            <a:solidFill>
              <a:schemeClr val="accent4">
                <a:lumMod val="50000"/>
              </a:schemeClr>
            </a:solidFill>
            <a:prstDash val="solid"/>
          </a:ln>
          <a:effectLst/>
        </p:spPr>
        <p:txBody>
          <a:bodyPr lIns="0" tIns="0" rIns="0" bIns="0" rtlCol="0" anchor="ctr"/>
          <a:lstStyle/>
          <a:p>
            <a:pPr algn="ctr">
              <a:buClrTx/>
              <a:buFontTx/>
              <a:buNone/>
            </a:pPr>
            <a:r>
              <a:rPr lang="es-GT" sz="1150" b="1" dirty="0">
                <a:solidFill>
                  <a:sysClr val="windowText" lastClr="000000"/>
                </a:solidFill>
                <a:latin typeface="Montserrat ExtraBold" charset="0"/>
                <a:ea typeface="+mn-ea"/>
                <a:cs typeface="+mn-cs"/>
              </a:rPr>
              <a:t>Formulación</a:t>
            </a:r>
          </a:p>
        </p:txBody>
      </p:sp>
      <p:sp>
        <p:nvSpPr>
          <p:cNvPr id="112" name="111 Elipse"/>
          <p:cNvSpPr/>
          <p:nvPr/>
        </p:nvSpPr>
        <p:spPr>
          <a:xfrm>
            <a:off x="8703576" y="2303300"/>
            <a:ext cx="1417907" cy="1417907"/>
          </a:xfrm>
          <a:prstGeom prst="ellipse">
            <a:avLst/>
          </a:prstGeom>
          <a:solidFill>
            <a:srgbClr val="4BACC6">
              <a:lumMod val="75000"/>
              <a:alpha val="50000"/>
            </a:srgbClr>
          </a:solidFill>
          <a:ln w="28575" cap="flat" cmpd="sng" algn="ctr">
            <a:solidFill>
              <a:schemeClr val="accent4">
                <a:lumMod val="50000"/>
              </a:schemeClr>
            </a:solidFill>
            <a:prstDash val="solid"/>
          </a:ln>
          <a:effectLst/>
        </p:spPr>
        <p:txBody>
          <a:bodyPr lIns="0" tIns="0" rIns="0" bIns="0" rtlCol="0" anchor="ctr"/>
          <a:lstStyle/>
          <a:p>
            <a:pPr algn="ctr">
              <a:buClrTx/>
              <a:buFontTx/>
              <a:buNone/>
            </a:pPr>
            <a:r>
              <a:rPr lang="es-GT" sz="1100" b="1" dirty="0">
                <a:solidFill>
                  <a:sysClr val="windowText" lastClr="000000"/>
                </a:solidFill>
                <a:latin typeface="Montserrat ExtraBold" charset="0"/>
                <a:ea typeface="+mn-ea"/>
                <a:cs typeface="+mn-cs"/>
              </a:rPr>
              <a:t>Presentación</a:t>
            </a:r>
          </a:p>
        </p:txBody>
      </p:sp>
      <p:sp>
        <p:nvSpPr>
          <p:cNvPr id="116" name="115 Elipse"/>
          <p:cNvSpPr/>
          <p:nvPr/>
        </p:nvSpPr>
        <p:spPr>
          <a:xfrm>
            <a:off x="8651802" y="3801530"/>
            <a:ext cx="1417907" cy="1417907"/>
          </a:xfrm>
          <a:prstGeom prst="ellipse">
            <a:avLst/>
          </a:prstGeom>
          <a:solidFill>
            <a:srgbClr val="1F497D">
              <a:lumMod val="60000"/>
              <a:lumOff val="40000"/>
              <a:alpha val="50000"/>
            </a:srgbClr>
          </a:solidFill>
          <a:ln w="28575" cap="flat" cmpd="sng" algn="ctr">
            <a:solidFill>
              <a:schemeClr val="accent4">
                <a:lumMod val="50000"/>
              </a:schemeClr>
            </a:solidFill>
            <a:prstDash val="solid"/>
          </a:ln>
          <a:effectLst/>
        </p:spPr>
        <p:txBody>
          <a:bodyPr lIns="0" tIns="0" rIns="0" bIns="0" rtlCol="0" anchor="ctr"/>
          <a:lstStyle/>
          <a:p>
            <a:pPr algn="ctr">
              <a:buClrTx/>
              <a:buFontTx/>
              <a:buNone/>
            </a:pPr>
            <a:r>
              <a:rPr lang="es-GT" sz="1150" b="1" dirty="0">
                <a:solidFill>
                  <a:sysClr val="windowText" lastClr="000000"/>
                </a:solidFill>
                <a:latin typeface="Montserrat ExtraBold" charset="0"/>
                <a:ea typeface="+mn-ea"/>
                <a:cs typeface="+mn-cs"/>
              </a:rPr>
              <a:t>Aprobación</a:t>
            </a:r>
          </a:p>
        </p:txBody>
      </p:sp>
      <p:sp>
        <p:nvSpPr>
          <p:cNvPr id="120" name="119 Elipse"/>
          <p:cNvSpPr/>
          <p:nvPr/>
        </p:nvSpPr>
        <p:spPr>
          <a:xfrm>
            <a:off x="7606854" y="4931061"/>
            <a:ext cx="1417907" cy="1417907"/>
          </a:xfrm>
          <a:prstGeom prst="ellipse">
            <a:avLst/>
          </a:prstGeom>
          <a:solidFill>
            <a:srgbClr val="4BACC6">
              <a:lumMod val="75000"/>
              <a:alpha val="50000"/>
            </a:srgbClr>
          </a:solidFill>
          <a:ln w="28575" cap="flat" cmpd="sng" algn="ctr">
            <a:solidFill>
              <a:schemeClr val="accent4">
                <a:lumMod val="50000"/>
              </a:schemeClr>
            </a:solidFill>
            <a:prstDash val="solid"/>
          </a:ln>
          <a:effectLst/>
        </p:spPr>
        <p:txBody>
          <a:bodyPr lIns="0" tIns="0" rIns="0" bIns="0" rtlCol="0" anchor="ctr"/>
          <a:lstStyle/>
          <a:p>
            <a:pPr algn="ctr">
              <a:buClrTx/>
              <a:buFontTx/>
              <a:buNone/>
            </a:pPr>
            <a:r>
              <a:rPr lang="es-GT" sz="1100" b="1" dirty="0">
                <a:solidFill>
                  <a:sysClr val="windowText" lastClr="000000"/>
                </a:solidFill>
                <a:latin typeface="Montserrat ExtraBold" charset="0"/>
                <a:ea typeface="+mn-ea"/>
                <a:cs typeface="+mn-cs"/>
              </a:rPr>
              <a:t>Ejecución</a:t>
            </a:r>
          </a:p>
        </p:txBody>
      </p:sp>
      <p:sp>
        <p:nvSpPr>
          <p:cNvPr id="124" name="123 Elipse"/>
          <p:cNvSpPr/>
          <p:nvPr/>
        </p:nvSpPr>
        <p:spPr>
          <a:xfrm>
            <a:off x="4729361" y="1449046"/>
            <a:ext cx="1417907" cy="1417907"/>
          </a:xfrm>
          <a:prstGeom prst="ellipse">
            <a:avLst/>
          </a:prstGeom>
          <a:solidFill>
            <a:srgbClr val="4BACC6">
              <a:lumMod val="75000"/>
              <a:alpha val="50000"/>
            </a:srgbClr>
          </a:solidFill>
          <a:ln w="28575" cap="flat" cmpd="sng" algn="ctr">
            <a:solidFill>
              <a:schemeClr val="accent4">
                <a:lumMod val="50000"/>
              </a:schemeClr>
            </a:solidFill>
            <a:prstDash val="solid"/>
          </a:ln>
          <a:effectLst/>
        </p:spPr>
        <p:txBody>
          <a:bodyPr lIns="0" tIns="0" rIns="0" bIns="0" rtlCol="0" anchor="ctr"/>
          <a:lstStyle/>
          <a:p>
            <a:pPr algn="ctr">
              <a:buClrTx/>
              <a:buFontTx/>
              <a:buNone/>
            </a:pPr>
            <a:r>
              <a:rPr lang="es-GT" sz="1100" b="1" dirty="0">
                <a:solidFill>
                  <a:sysClr val="windowText" lastClr="000000"/>
                </a:solidFill>
                <a:latin typeface="Montserrat ExtraBold" charset="0"/>
                <a:ea typeface="+mn-ea"/>
                <a:cs typeface="+mn-cs"/>
              </a:rPr>
              <a:t>Rendición</a:t>
            </a:r>
          </a:p>
        </p:txBody>
      </p:sp>
      <p:sp>
        <p:nvSpPr>
          <p:cNvPr id="128" name="127 Elipse"/>
          <p:cNvSpPr/>
          <p:nvPr/>
        </p:nvSpPr>
        <p:spPr>
          <a:xfrm>
            <a:off x="6016963" y="5042535"/>
            <a:ext cx="1417907" cy="1417907"/>
          </a:xfrm>
          <a:prstGeom prst="ellipse">
            <a:avLst/>
          </a:prstGeom>
          <a:solidFill>
            <a:srgbClr val="1F497D">
              <a:lumMod val="20000"/>
              <a:lumOff val="80000"/>
              <a:alpha val="50000"/>
            </a:srgbClr>
          </a:solidFill>
          <a:ln w="28575" cap="flat" cmpd="sng" algn="ctr">
            <a:solidFill>
              <a:schemeClr val="accent4">
                <a:lumMod val="50000"/>
              </a:schemeClr>
            </a:solidFill>
            <a:prstDash val="solid"/>
          </a:ln>
          <a:effectLst/>
        </p:spPr>
        <p:txBody>
          <a:bodyPr lIns="0" tIns="0" rIns="0" bIns="0" rtlCol="0" anchor="ctr"/>
          <a:lstStyle/>
          <a:p>
            <a:pPr algn="ctr">
              <a:buClrTx/>
              <a:buFontTx/>
              <a:buNone/>
            </a:pPr>
            <a:r>
              <a:rPr lang="es-GT" sz="1150" b="1" dirty="0">
                <a:solidFill>
                  <a:sysClr val="windowText" lastClr="000000"/>
                </a:solidFill>
                <a:latin typeface="Montserrat ExtraBold" charset="0"/>
                <a:ea typeface="+mn-ea"/>
                <a:cs typeface="+mn-cs"/>
              </a:rPr>
              <a:t>Seguimiento</a:t>
            </a:r>
          </a:p>
        </p:txBody>
      </p:sp>
      <p:sp>
        <p:nvSpPr>
          <p:cNvPr id="132" name="131 Elipse"/>
          <p:cNvSpPr/>
          <p:nvPr/>
        </p:nvSpPr>
        <p:spPr>
          <a:xfrm>
            <a:off x="4624844" y="4333581"/>
            <a:ext cx="1417907" cy="1417907"/>
          </a:xfrm>
          <a:prstGeom prst="ellipse">
            <a:avLst/>
          </a:prstGeom>
          <a:solidFill>
            <a:srgbClr val="4BACC6">
              <a:lumMod val="75000"/>
              <a:alpha val="50000"/>
            </a:srgbClr>
          </a:solidFill>
          <a:ln w="28575" cap="flat" cmpd="sng" algn="ctr">
            <a:solidFill>
              <a:schemeClr val="accent4">
                <a:lumMod val="50000"/>
              </a:schemeClr>
            </a:solidFill>
            <a:prstDash val="solid"/>
          </a:ln>
          <a:effectLst/>
        </p:spPr>
        <p:txBody>
          <a:bodyPr lIns="0" tIns="0" rIns="0" bIns="0" rtlCol="0" anchor="ctr"/>
          <a:lstStyle/>
          <a:p>
            <a:pPr algn="ctr">
              <a:buClrTx/>
              <a:buFontTx/>
              <a:buNone/>
            </a:pPr>
            <a:r>
              <a:rPr lang="es-GT" sz="1100" b="1" dirty="0">
                <a:solidFill>
                  <a:sysClr val="windowText" lastClr="000000"/>
                </a:solidFill>
                <a:latin typeface="Montserrat ExtraBold" charset="0"/>
                <a:ea typeface="+mn-ea"/>
                <a:cs typeface="+mn-cs"/>
              </a:rPr>
              <a:t>Evaluación</a:t>
            </a:r>
          </a:p>
        </p:txBody>
      </p:sp>
      <p:sp>
        <p:nvSpPr>
          <p:cNvPr id="136" name="135 Elipse"/>
          <p:cNvSpPr/>
          <p:nvPr/>
        </p:nvSpPr>
        <p:spPr>
          <a:xfrm>
            <a:off x="4155559" y="2872620"/>
            <a:ext cx="1417907" cy="1417907"/>
          </a:xfrm>
          <a:prstGeom prst="ellipse">
            <a:avLst/>
          </a:prstGeom>
          <a:solidFill>
            <a:srgbClr val="1F497D">
              <a:lumMod val="60000"/>
              <a:lumOff val="40000"/>
              <a:alpha val="50000"/>
            </a:srgbClr>
          </a:solidFill>
          <a:ln w="28575" cap="flat" cmpd="sng" algn="ctr">
            <a:solidFill>
              <a:schemeClr val="accent4">
                <a:lumMod val="50000"/>
              </a:schemeClr>
            </a:solidFill>
            <a:prstDash val="solid"/>
          </a:ln>
          <a:effectLst/>
        </p:spPr>
        <p:txBody>
          <a:bodyPr lIns="0" tIns="0" rIns="0" bIns="0" rtlCol="0" anchor="ctr"/>
          <a:lstStyle/>
          <a:p>
            <a:pPr algn="ctr">
              <a:buClrTx/>
              <a:buFontTx/>
              <a:buNone/>
            </a:pPr>
            <a:r>
              <a:rPr lang="es-GT" sz="1150" b="1" dirty="0">
                <a:solidFill>
                  <a:sysClr val="windowText" lastClr="000000"/>
                </a:solidFill>
                <a:latin typeface="Montserrat ExtraBold" charset="0"/>
                <a:ea typeface="+mn-ea"/>
                <a:cs typeface="+mn-cs"/>
              </a:rPr>
              <a:t>Liquidación</a:t>
            </a:r>
          </a:p>
        </p:txBody>
      </p:sp>
    </p:spTree>
    <p:extLst>
      <p:ext uri="{BB962C8B-B14F-4D97-AF65-F5344CB8AC3E}">
        <p14:creationId xmlns:p14="http://schemas.microsoft.com/office/powerpoint/2010/main" val="327907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4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pic>
        <p:nvPicPr>
          <p:cNvPr id="15"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6"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137" name="Google Shape;228;p13">
            <a:extLst>
              <a:ext uri="{FF2B5EF4-FFF2-40B4-BE49-F238E27FC236}">
                <a16:creationId xmlns:a16="http://schemas.microsoft.com/office/drawing/2014/main" id="{6F3D2415-7139-4C44-91C9-5219462AF41E}"/>
              </a:ext>
            </a:extLst>
          </p:cNvPr>
          <p:cNvSpPr/>
          <p:nvPr/>
        </p:nvSpPr>
        <p:spPr>
          <a:xfrm>
            <a:off x="3917670" y="-2722624"/>
            <a:ext cx="3181352" cy="1282443"/>
          </a:xfrm>
          <a:prstGeom prst="rect">
            <a:avLst/>
          </a:prstGeom>
          <a:solidFill>
            <a:schemeClr val="accent4">
              <a:lumMod val="50000"/>
            </a:schemeClr>
          </a:solid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p>
            <a:pPr lvl="0" algn="r"/>
            <a:r>
              <a:rPr lang="es-GT" sz="1200" b="1" dirty="0">
                <a:solidFill>
                  <a:schemeClr val="bg1"/>
                </a:solidFill>
                <a:latin typeface="Montserrat ExtraBold"/>
                <a:sym typeface="Calibri"/>
              </a:rPr>
              <a:t>Artículo 7 Bis. Decreto Número 101-97 del Congreso de la República de </a:t>
            </a:r>
          </a:p>
          <a:p>
            <a:pPr lvl="0" algn="r"/>
            <a:r>
              <a:rPr lang="es-GT" sz="1200" b="1" dirty="0">
                <a:solidFill>
                  <a:schemeClr val="bg1"/>
                </a:solidFill>
                <a:latin typeface="Montserrat ExtraBold"/>
                <a:sym typeface="Calibri"/>
              </a:rPr>
              <a:t>Guatemala, Ley Orgánica del Presupuesto</a:t>
            </a:r>
          </a:p>
        </p:txBody>
      </p:sp>
      <p:sp>
        <p:nvSpPr>
          <p:cNvPr id="138" name="Google Shape;179;p8">
            <a:extLst>
              <a:ext uri="{FF2B5EF4-FFF2-40B4-BE49-F238E27FC236}">
                <a16:creationId xmlns:a16="http://schemas.microsoft.com/office/drawing/2014/main" id="{E45734AE-9CB9-4825-8338-EBA496D12E72}"/>
              </a:ext>
            </a:extLst>
          </p:cNvPr>
          <p:cNvSpPr txBox="1"/>
          <p:nvPr/>
        </p:nvSpPr>
        <p:spPr>
          <a:xfrm>
            <a:off x="3143248" y="618301"/>
            <a:ext cx="5810249" cy="119183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2060"/>
              </a:buClr>
              <a:buSzPts val="3600"/>
              <a:buFont typeface="Montserrat ExtraBold"/>
              <a:buNone/>
            </a:pPr>
            <a:r>
              <a:rPr lang="es-GT" sz="2000" b="1" dirty="0">
                <a:solidFill>
                  <a:srgbClr val="002060"/>
                </a:solidFill>
                <a:latin typeface="Montserrat ExtraBold"/>
                <a:ea typeface="Montserrat ExtraBold"/>
                <a:cs typeface="Montserrat ExtraBold"/>
                <a:sym typeface="Montserrat ExtraBold"/>
              </a:rPr>
              <a:t>EL PROCESO PRESUPUESTARIO SE DESARROLLA EN LAS SIGUIENTES ETAPAS:</a:t>
            </a:r>
            <a:endParaRPr sz="1200" b="1" dirty="0">
              <a:solidFill>
                <a:srgbClr val="0070C0"/>
              </a:solidFill>
              <a:latin typeface="Montserrat ExtraBold"/>
              <a:ea typeface="Montserrat ExtraBold"/>
              <a:cs typeface="Montserrat ExtraBold"/>
              <a:sym typeface="Montserrat ExtraBold"/>
            </a:endParaRPr>
          </a:p>
        </p:txBody>
      </p:sp>
      <p:grpSp>
        <p:nvGrpSpPr>
          <p:cNvPr id="18" name="17 Grupo"/>
          <p:cNvGrpSpPr/>
          <p:nvPr/>
        </p:nvGrpSpPr>
        <p:grpSpPr>
          <a:xfrm>
            <a:off x="2570158" y="1981842"/>
            <a:ext cx="6708767" cy="3930555"/>
            <a:chOff x="3727004" y="2398034"/>
            <a:chExt cx="6708767" cy="3930555"/>
          </a:xfrm>
        </p:grpSpPr>
        <p:sp>
          <p:nvSpPr>
            <p:cNvPr id="37" name="36 Rectángulo"/>
            <p:cNvSpPr/>
            <p:nvPr/>
          </p:nvSpPr>
          <p:spPr>
            <a:xfrm>
              <a:off x="4654724" y="2468306"/>
              <a:ext cx="1224136" cy="276999"/>
            </a:xfrm>
            <a:prstGeom prst="rect">
              <a:avLst/>
            </a:prstGeom>
          </p:spPr>
          <p:txBody>
            <a:bodyPr wrap="square">
              <a:spAutoFit/>
            </a:bodyPr>
            <a:lstStyle/>
            <a:p>
              <a:r>
                <a:rPr lang="es-GT" sz="1200" dirty="0">
                  <a:latin typeface="Montserrat ExtraBold" charset="0"/>
                  <a:cs typeface="Arial" pitchFamily="34" charset="0"/>
                </a:rPr>
                <a:t>Feb - Abril</a:t>
              </a:r>
            </a:p>
          </p:txBody>
        </p:sp>
        <p:sp>
          <p:nvSpPr>
            <p:cNvPr id="38" name="37 Rectángulo"/>
            <p:cNvSpPr/>
            <p:nvPr/>
          </p:nvSpPr>
          <p:spPr>
            <a:xfrm>
              <a:off x="4641382" y="2982997"/>
              <a:ext cx="1224136" cy="276999"/>
            </a:xfrm>
            <a:prstGeom prst="rect">
              <a:avLst/>
            </a:prstGeom>
          </p:spPr>
          <p:txBody>
            <a:bodyPr wrap="square">
              <a:spAutoFit/>
            </a:bodyPr>
            <a:lstStyle/>
            <a:p>
              <a:r>
                <a:rPr lang="es-GT" sz="1200" dirty="0">
                  <a:latin typeface="Montserrat ExtraBold" charset="0"/>
                  <a:cs typeface="Arial" pitchFamily="34" charset="0"/>
                </a:rPr>
                <a:t>Abril - Ago</a:t>
              </a:r>
            </a:p>
          </p:txBody>
        </p:sp>
        <p:sp>
          <p:nvSpPr>
            <p:cNvPr id="39" name="38 Rectángulo"/>
            <p:cNvSpPr/>
            <p:nvPr/>
          </p:nvSpPr>
          <p:spPr>
            <a:xfrm>
              <a:off x="4654724" y="3477492"/>
              <a:ext cx="1224136" cy="276999"/>
            </a:xfrm>
            <a:prstGeom prst="rect">
              <a:avLst/>
            </a:prstGeom>
          </p:spPr>
          <p:txBody>
            <a:bodyPr wrap="square">
              <a:spAutoFit/>
            </a:bodyPr>
            <a:lstStyle/>
            <a:p>
              <a:r>
                <a:rPr lang="es-GT" sz="1200" dirty="0">
                  <a:latin typeface="Montserrat ExtraBold" charset="0"/>
                  <a:cs typeface="Arial" pitchFamily="34" charset="0"/>
                </a:rPr>
                <a:t>2 Sep</a:t>
              </a:r>
            </a:p>
          </p:txBody>
        </p:sp>
        <p:sp>
          <p:nvSpPr>
            <p:cNvPr id="40" name="39 Rectángulo"/>
            <p:cNvSpPr/>
            <p:nvPr/>
          </p:nvSpPr>
          <p:spPr>
            <a:xfrm>
              <a:off x="4654724" y="3972550"/>
              <a:ext cx="1224136" cy="276999"/>
            </a:xfrm>
            <a:prstGeom prst="rect">
              <a:avLst/>
            </a:prstGeom>
          </p:spPr>
          <p:txBody>
            <a:bodyPr wrap="square">
              <a:spAutoFit/>
            </a:bodyPr>
            <a:lstStyle/>
            <a:p>
              <a:r>
                <a:rPr lang="es-GT" sz="1200" dirty="0">
                  <a:latin typeface="Montserrat ExtraBold" charset="0"/>
                  <a:cs typeface="Arial" pitchFamily="34" charset="0"/>
                </a:rPr>
                <a:t>Sep - Nov</a:t>
              </a:r>
            </a:p>
          </p:txBody>
        </p:sp>
        <p:sp>
          <p:nvSpPr>
            <p:cNvPr id="42" name="41 Rectángulo"/>
            <p:cNvSpPr/>
            <p:nvPr/>
          </p:nvSpPr>
          <p:spPr>
            <a:xfrm>
              <a:off x="4654724" y="4719057"/>
              <a:ext cx="1224136" cy="276999"/>
            </a:xfrm>
            <a:prstGeom prst="rect">
              <a:avLst/>
            </a:prstGeom>
          </p:spPr>
          <p:txBody>
            <a:bodyPr wrap="square">
              <a:spAutoFit/>
            </a:bodyPr>
            <a:lstStyle/>
            <a:p>
              <a:r>
                <a:rPr lang="es-GT" sz="1200" dirty="0">
                  <a:latin typeface="Montserrat ExtraBold" charset="0"/>
                  <a:cs typeface="Arial" pitchFamily="34" charset="0"/>
                </a:rPr>
                <a:t>Ene - Dic</a:t>
              </a:r>
            </a:p>
          </p:txBody>
        </p:sp>
        <p:sp>
          <p:nvSpPr>
            <p:cNvPr id="43" name="42 Rectángulo"/>
            <p:cNvSpPr/>
            <p:nvPr/>
          </p:nvSpPr>
          <p:spPr>
            <a:xfrm>
              <a:off x="4654724" y="5490603"/>
              <a:ext cx="1224136" cy="276999"/>
            </a:xfrm>
            <a:prstGeom prst="rect">
              <a:avLst/>
            </a:prstGeom>
          </p:spPr>
          <p:txBody>
            <a:bodyPr wrap="square">
              <a:spAutoFit/>
            </a:bodyPr>
            <a:lstStyle/>
            <a:p>
              <a:r>
                <a:rPr lang="es-GT" sz="1200" dirty="0">
                  <a:latin typeface="Montserrat ExtraBold" charset="0"/>
                  <a:cs typeface="Arial" pitchFamily="34" charset="0"/>
                </a:rPr>
                <a:t>Ene - Mar</a:t>
              </a:r>
            </a:p>
          </p:txBody>
        </p:sp>
        <p:cxnSp>
          <p:nvCxnSpPr>
            <p:cNvPr id="44" name="43 Conector recto"/>
            <p:cNvCxnSpPr/>
            <p:nvPr/>
          </p:nvCxnSpPr>
          <p:spPr>
            <a:xfrm>
              <a:off x="4641382" y="2468306"/>
              <a:ext cx="6671" cy="178124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a:off x="4641382" y="4411851"/>
              <a:ext cx="0" cy="90544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7" name="46 Rectángulo"/>
            <p:cNvSpPr/>
            <p:nvPr/>
          </p:nvSpPr>
          <p:spPr>
            <a:xfrm>
              <a:off x="3727004" y="3259996"/>
              <a:ext cx="855712" cy="276999"/>
            </a:xfrm>
            <a:prstGeom prst="rect">
              <a:avLst/>
            </a:prstGeom>
          </p:spPr>
          <p:txBody>
            <a:bodyPr wrap="square">
              <a:spAutoFit/>
            </a:bodyPr>
            <a:lstStyle/>
            <a:p>
              <a:pPr algn="ctr"/>
              <a:r>
                <a:rPr lang="es-GT" sz="1200" dirty="0">
                  <a:latin typeface="Montserrat ExtraBold" charset="0"/>
                  <a:cs typeface="Arial" pitchFamily="34" charset="0"/>
                </a:rPr>
                <a:t>2021</a:t>
              </a:r>
            </a:p>
          </p:txBody>
        </p:sp>
        <p:sp>
          <p:nvSpPr>
            <p:cNvPr id="48" name="47 Rectángulo"/>
            <p:cNvSpPr/>
            <p:nvPr/>
          </p:nvSpPr>
          <p:spPr>
            <a:xfrm>
              <a:off x="3735388" y="4762599"/>
              <a:ext cx="855712" cy="276999"/>
            </a:xfrm>
            <a:prstGeom prst="rect">
              <a:avLst/>
            </a:prstGeom>
          </p:spPr>
          <p:txBody>
            <a:bodyPr wrap="square">
              <a:spAutoFit/>
            </a:bodyPr>
            <a:lstStyle/>
            <a:p>
              <a:pPr algn="ctr"/>
              <a:r>
                <a:rPr lang="es-GT" sz="1200" dirty="0">
                  <a:latin typeface="Montserrat ExtraBold" charset="0"/>
                  <a:cs typeface="Arial" pitchFamily="34" charset="0"/>
                </a:rPr>
                <a:t>2022</a:t>
              </a:r>
            </a:p>
          </p:txBody>
        </p:sp>
        <p:sp>
          <p:nvSpPr>
            <p:cNvPr id="49" name="48 Rectángulo"/>
            <p:cNvSpPr/>
            <p:nvPr/>
          </p:nvSpPr>
          <p:spPr>
            <a:xfrm>
              <a:off x="3735388" y="5490603"/>
              <a:ext cx="855712" cy="276999"/>
            </a:xfrm>
            <a:prstGeom prst="rect">
              <a:avLst/>
            </a:prstGeom>
          </p:spPr>
          <p:txBody>
            <a:bodyPr wrap="square">
              <a:spAutoFit/>
            </a:bodyPr>
            <a:lstStyle/>
            <a:p>
              <a:pPr algn="ctr"/>
              <a:r>
                <a:rPr lang="es-GT" sz="1200" dirty="0">
                  <a:latin typeface="Montserrat ExtraBold" charset="0"/>
                  <a:cs typeface="Arial" pitchFamily="34" charset="0"/>
                </a:rPr>
                <a:t>2023</a:t>
              </a:r>
            </a:p>
          </p:txBody>
        </p:sp>
        <p:sp>
          <p:nvSpPr>
            <p:cNvPr id="54" name="53 Rectángulo"/>
            <p:cNvSpPr/>
            <p:nvPr/>
          </p:nvSpPr>
          <p:spPr>
            <a:xfrm>
              <a:off x="6386287" y="4403838"/>
              <a:ext cx="4049484" cy="41620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dirty="0">
                  <a:solidFill>
                    <a:schemeClr val="tx1"/>
                  </a:solidFill>
                  <a:latin typeface="Montserrat Medium" charset="0"/>
                </a:rPr>
                <a:t>Ejecución</a:t>
              </a:r>
            </a:p>
          </p:txBody>
        </p:sp>
        <p:sp>
          <p:nvSpPr>
            <p:cNvPr id="55" name="54 Rectángulo"/>
            <p:cNvSpPr/>
            <p:nvPr/>
          </p:nvSpPr>
          <p:spPr>
            <a:xfrm>
              <a:off x="6386287" y="4901098"/>
              <a:ext cx="4049484" cy="41620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dirty="0">
                  <a:solidFill>
                    <a:schemeClr val="tx1"/>
                  </a:solidFill>
                  <a:latin typeface="Montserrat Medium" charset="0"/>
                </a:rPr>
                <a:t>Seguimiento y Evaluación</a:t>
              </a:r>
            </a:p>
          </p:txBody>
        </p:sp>
        <p:sp>
          <p:nvSpPr>
            <p:cNvPr id="56" name="55 Rectángulo"/>
            <p:cNvSpPr/>
            <p:nvPr/>
          </p:nvSpPr>
          <p:spPr>
            <a:xfrm>
              <a:off x="6386286" y="5406488"/>
              <a:ext cx="4049485" cy="41620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dirty="0">
                  <a:solidFill>
                    <a:schemeClr val="tx1"/>
                  </a:solidFill>
                  <a:latin typeface="Montserrat Medium" charset="0"/>
                </a:rPr>
                <a:t>Liquidación</a:t>
              </a:r>
            </a:p>
          </p:txBody>
        </p:sp>
        <p:sp>
          <p:nvSpPr>
            <p:cNvPr id="57" name="56 Rectángulo"/>
            <p:cNvSpPr/>
            <p:nvPr/>
          </p:nvSpPr>
          <p:spPr>
            <a:xfrm>
              <a:off x="6386286" y="5912389"/>
              <a:ext cx="4049485" cy="41620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dirty="0">
                  <a:solidFill>
                    <a:schemeClr val="tx1"/>
                  </a:solidFill>
                  <a:latin typeface="Montserrat Medium" charset="0"/>
                </a:rPr>
                <a:t>Rendición de Cuentas</a:t>
              </a:r>
            </a:p>
          </p:txBody>
        </p:sp>
        <p:cxnSp>
          <p:nvCxnSpPr>
            <p:cNvPr id="58" name="57 Conector recto"/>
            <p:cNvCxnSpPr/>
            <p:nvPr/>
          </p:nvCxnSpPr>
          <p:spPr>
            <a:xfrm>
              <a:off x="4641382" y="5445471"/>
              <a:ext cx="0" cy="322131"/>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1" name="60 Rectángulo"/>
            <p:cNvSpPr/>
            <p:nvPr/>
          </p:nvSpPr>
          <p:spPr>
            <a:xfrm>
              <a:off x="5865519" y="5406488"/>
              <a:ext cx="520768" cy="416200"/>
            </a:xfrm>
            <a:prstGeom prst="rect">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solidFill>
                    <a:schemeClr val="bg1"/>
                  </a:solidFill>
                  <a:latin typeface="Montserrat ExtraBold" charset="0"/>
                </a:rPr>
                <a:t>7</a:t>
              </a:r>
            </a:p>
          </p:txBody>
        </p:sp>
        <p:sp>
          <p:nvSpPr>
            <p:cNvPr id="62" name="61 Rectángulo"/>
            <p:cNvSpPr/>
            <p:nvPr/>
          </p:nvSpPr>
          <p:spPr>
            <a:xfrm>
              <a:off x="5865519" y="5912389"/>
              <a:ext cx="520768" cy="416200"/>
            </a:xfrm>
            <a:prstGeom prst="rect">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solidFill>
                    <a:schemeClr val="bg1"/>
                  </a:solidFill>
                  <a:latin typeface="Montserrat ExtraBold" charset="0"/>
                </a:rPr>
                <a:t>8</a:t>
              </a:r>
            </a:p>
          </p:txBody>
        </p:sp>
        <p:sp>
          <p:nvSpPr>
            <p:cNvPr id="63" name="62 Rectángulo"/>
            <p:cNvSpPr/>
            <p:nvPr/>
          </p:nvSpPr>
          <p:spPr>
            <a:xfrm>
              <a:off x="5865519" y="4404510"/>
              <a:ext cx="520768" cy="416200"/>
            </a:xfrm>
            <a:prstGeom prst="rect">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solidFill>
                    <a:schemeClr val="bg1"/>
                  </a:solidFill>
                  <a:latin typeface="Montserrat ExtraBold" charset="0"/>
                </a:rPr>
                <a:t>5</a:t>
              </a:r>
            </a:p>
          </p:txBody>
        </p:sp>
        <p:sp>
          <p:nvSpPr>
            <p:cNvPr id="64" name="63 Rectángulo"/>
            <p:cNvSpPr/>
            <p:nvPr/>
          </p:nvSpPr>
          <p:spPr>
            <a:xfrm>
              <a:off x="5865519" y="4901098"/>
              <a:ext cx="520768" cy="416200"/>
            </a:xfrm>
            <a:prstGeom prst="rect">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solidFill>
                    <a:schemeClr val="bg1"/>
                  </a:solidFill>
                  <a:latin typeface="Montserrat ExtraBold" charset="0"/>
                </a:rPr>
                <a:t>6</a:t>
              </a:r>
            </a:p>
          </p:txBody>
        </p:sp>
        <p:sp>
          <p:nvSpPr>
            <p:cNvPr id="65" name="64 Rectángulo"/>
            <p:cNvSpPr/>
            <p:nvPr/>
          </p:nvSpPr>
          <p:spPr>
            <a:xfrm>
              <a:off x="6386287" y="3902278"/>
              <a:ext cx="4049484" cy="41620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dirty="0">
                  <a:solidFill>
                    <a:schemeClr val="tx1"/>
                  </a:solidFill>
                  <a:latin typeface="Montserrat Medium" charset="0"/>
                </a:rPr>
                <a:t>Aprobación</a:t>
              </a:r>
            </a:p>
          </p:txBody>
        </p:sp>
        <p:sp>
          <p:nvSpPr>
            <p:cNvPr id="66" name="65 Rectángulo"/>
            <p:cNvSpPr/>
            <p:nvPr/>
          </p:nvSpPr>
          <p:spPr>
            <a:xfrm>
              <a:off x="5865519" y="3902950"/>
              <a:ext cx="520768" cy="416200"/>
            </a:xfrm>
            <a:prstGeom prst="rect">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solidFill>
                    <a:schemeClr val="bg1"/>
                  </a:solidFill>
                  <a:latin typeface="Montserrat ExtraBold" charset="0"/>
                </a:rPr>
                <a:t>4</a:t>
              </a:r>
            </a:p>
          </p:txBody>
        </p:sp>
        <p:sp>
          <p:nvSpPr>
            <p:cNvPr id="67" name="66 Rectángulo"/>
            <p:cNvSpPr/>
            <p:nvPr/>
          </p:nvSpPr>
          <p:spPr>
            <a:xfrm>
              <a:off x="6386287" y="3407220"/>
              <a:ext cx="4049484" cy="41620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dirty="0">
                  <a:solidFill>
                    <a:schemeClr val="tx1"/>
                  </a:solidFill>
                  <a:latin typeface="Montserrat Medium" charset="0"/>
                </a:rPr>
                <a:t>Presentación</a:t>
              </a:r>
            </a:p>
          </p:txBody>
        </p:sp>
        <p:sp>
          <p:nvSpPr>
            <p:cNvPr id="68" name="67 Rectángulo"/>
            <p:cNvSpPr/>
            <p:nvPr/>
          </p:nvSpPr>
          <p:spPr>
            <a:xfrm>
              <a:off x="5865519" y="3407892"/>
              <a:ext cx="520768" cy="416200"/>
            </a:xfrm>
            <a:prstGeom prst="rect">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solidFill>
                    <a:schemeClr val="bg1"/>
                  </a:solidFill>
                  <a:latin typeface="Montserrat ExtraBold" charset="0"/>
                </a:rPr>
                <a:t>3</a:t>
              </a:r>
            </a:p>
          </p:txBody>
        </p:sp>
        <p:sp>
          <p:nvSpPr>
            <p:cNvPr id="73" name="72 Rectángulo"/>
            <p:cNvSpPr/>
            <p:nvPr/>
          </p:nvSpPr>
          <p:spPr>
            <a:xfrm>
              <a:off x="6386287" y="2907607"/>
              <a:ext cx="4049484" cy="416200"/>
            </a:xfrm>
            <a:prstGeom prst="rect">
              <a:avLst/>
            </a:prstGeom>
            <a:solidFill>
              <a:srgbClr val="FF3300"/>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b="1" dirty="0">
                  <a:solidFill>
                    <a:schemeClr val="bg1"/>
                  </a:solidFill>
                  <a:latin typeface="Montserrat Medium" charset="0"/>
                </a:rPr>
                <a:t>Formulación</a:t>
              </a:r>
            </a:p>
          </p:txBody>
        </p:sp>
        <p:sp>
          <p:nvSpPr>
            <p:cNvPr id="74" name="73 Rectángulo"/>
            <p:cNvSpPr/>
            <p:nvPr/>
          </p:nvSpPr>
          <p:spPr>
            <a:xfrm>
              <a:off x="5865519" y="2908279"/>
              <a:ext cx="520768" cy="416200"/>
            </a:xfrm>
            <a:prstGeom prst="rect">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solidFill>
                    <a:schemeClr val="bg1"/>
                  </a:solidFill>
                  <a:latin typeface="Montserrat ExtraBold" charset="0"/>
                </a:rPr>
                <a:t>2</a:t>
              </a:r>
            </a:p>
          </p:txBody>
        </p:sp>
        <p:sp>
          <p:nvSpPr>
            <p:cNvPr id="75" name="74 Rectángulo"/>
            <p:cNvSpPr/>
            <p:nvPr/>
          </p:nvSpPr>
          <p:spPr>
            <a:xfrm>
              <a:off x="6386287" y="2398034"/>
              <a:ext cx="4049484" cy="416200"/>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T" dirty="0">
                  <a:solidFill>
                    <a:schemeClr val="tx1"/>
                  </a:solidFill>
                  <a:latin typeface="Montserrat Medium" charset="0"/>
                </a:rPr>
                <a:t>Planificación</a:t>
              </a:r>
            </a:p>
          </p:txBody>
        </p:sp>
        <p:sp>
          <p:nvSpPr>
            <p:cNvPr id="76" name="75 Rectángulo"/>
            <p:cNvSpPr/>
            <p:nvPr/>
          </p:nvSpPr>
          <p:spPr>
            <a:xfrm>
              <a:off x="5865519" y="2398706"/>
              <a:ext cx="520768" cy="416200"/>
            </a:xfrm>
            <a:prstGeom prst="rect">
              <a:avLst/>
            </a:prstGeom>
            <a:solidFill>
              <a:schemeClr val="accent4">
                <a:lumMod val="5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dirty="0">
                  <a:solidFill>
                    <a:schemeClr val="bg1"/>
                  </a:solidFill>
                  <a:latin typeface="Montserrat ExtraBold" charset="0"/>
                </a:rPr>
                <a:t>1</a:t>
              </a:r>
            </a:p>
          </p:txBody>
        </p:sp>
      </p:grpSp>
      <p:sp>
        <p:nvSpPr>
          <p:cNvPr id="3" name="2 Pentágono"/>
          <p:cNvSpPr/>
          <p:nvPr/>
        </p:nvSpPr>
        <p:spPr>
          <a:xfrm rot="10800000">
            <a:off x="9827491" y="2444393"/>
            <a:ext cx="1505527" cy="5095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2" name="1 Rectángulo"/>
          <p:cNvSpPr/>
          <p:nvPr/>
        </p:nvSpPr>
        <p:spPr>
          <a:xfrm>
            <a:off x="9572238" y="2491415"/>
            <a:ext cx="2161309" cy="415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b="1" dirty="0">
                <a:latin typeface="Montserrat Medium" charset="0"/>
              </a:rPr>
              <a:t>15 de julio</a:t>
            </a:r>
          </a:p>
        </p:txBody>
      </p:sp>
    </p:spTree>
    <p:extLst>
      <p:ext uri="{BB962C8B-B14F-4D97-AF65-F5344CB8AC3E}">
        <p14:creationId xmlns:p14="http://schemas.microsoft.com/office/powerpoint/2010/main" val="50450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49" name="48 Rectángulo"/>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p>
        </p:txBody>
      </p:sp>
      <p:sp>
        <p:nvSpPr>
          <p:cNvPr id="2" name="Rectángulo 1">
            <a:extLst>
              <a:ext uri="{FF2B5EF4-FFF2-40B4-BE49-F238E27FC236}">
                <a16:creationId xmlns:a16="http://schemas.microsoft.com/office/drawing/2014/main" id="{65BCB88A-D057-48CA-BB14-08E2700C5176}"/>
              </a:ext>
            </a:extLst>
          </p:cNvPr>
          <p:cNvSpPr/>
          <p:nvPr/>
        </p:nvSpPr>
        <p:spPr>
          <a:xfrm>
            <a:off x="1045029" y="3674101"/>
            <a:ext cx="10091058" cy="2868105"/>
          </a:xfrm>
          <a:prstGeom prst="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GT"/>
          </a:p>
        </p:txBody>
      </p:sp>
      <p:pic>
        <p:nvPicPr>
          <p:cNvPr id="15" name="Google Shape;111;p1">
            <a:extLst>
              <a:ext uri="{FF2B5EF4-FFF2-40B4-BE49-F238E27FC236}">
                <a16:creationId xmlns:a16="http://schemas.microsoft.com/office/drawing/2014/main" id="{EE3C2EE7-383A-430D-96E4-EC15C34821D9}"/>
              </a:ext>
            </a:extLst>
          </p:cNvPr>
          <p:cNvPicPr preferRelativeResize="0"/>
          <p:nvPr/>
        </p:nvPicPr>
        <p:blipFill rotWithShape="1">
          <a:blip r:embed="rId3">
            <a:alphaModFix/>
          </a:blip>
          <a:srcRect t="-2930" b="2929"/>
          <a:stretch/>
        </p:blipFill>
        <p:spPr>
          <a:xfrm>
            <a:off x="380998" y="74409"/>
            <a:ext cx="2482333" cy="1159499"/>
          </a:xfrm>
          <a:prstGeom prst="rect">
            <a:avLst/>
          </a:prstGeom>
          <a:noFill/>
          <a:ln>
            <a:noFill/>
          </a:ln>
        </p:spPr>
      </p:pic>
      <p:pic>
        <p:nvPicPr>
          <p:cNvPr id="16" name="Imagen 15">
            <a:extLst>
              <a:ext uri="{FF2B5EF4-FFF2-40B4-BE49-F238E27FC236}">
                <a16:creationId xmlns:a16="http://schemas.microsoft.com/office/drawing/2014/main" id="{B020D672-64E3-4631-90A2-249A60052A50}"/>
              </a:ext>
            </a:extLst>
          </p:cNvPr>
          <p:cNvPicPr>
            <a:picLocks noChangeAspect="1"/>
          </p:cNvPicPr>
          <p:nvPr/>
        </p:nvPicPr>
        <p:blipFill rotWithShape="1">
          <a:blip r:embed="rId4"/>
          <a:srcRect l="66625" t="69639" r="17474" b="22890"/>
          <a:stretch/>
        </p:blipFill>
        <p:spPr>
          <a:xfrm>
            <a:off x="9343577" y="326093"/>
            <a:ext cx="2482334" cy="656132"/>
          </a:xfrm>
          <a:prstGeom prst="rect">
            <a:avLst/>
          </a:prstGeom>
        </p:spPr>
      </p:pic>
      <p:sp>
        <p:nvSpPr>
          <p:cNvPr id="138" name="Google Shape;179;p8">
            <a:extLst>
              <a:ext uri="{FF2B5EF4-FFF2-40B4-BE49-F238E27FC236}">
                <a16:creationId xmlns:a16="http://schemas.microsoft.com/office/drawing/2014/main" id="{E45734AE-9CB9-4825-8338-EBA496D12E72}"/>
              </a:ext>
            </a:extLst>
          </p:cNvPr>
          <p:cNvSpPr txBox="1"/>
          <p:nvPr/>
        </p:nvSpPr>
        <p:spPr>
          <a:xfrm>
            <a:off x="3143248" y="850977"/>
            <a:ext cx="5810249" cy="5959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2060"/>
              </a:buClr>
              <a:buSzPts val="3600"/>
              <a:buFont typeface="Montserrat ExtraBold"/>
              <a:buNone/>
            </a:pPr>
            <a:r>
              <a:rPr lang="es-GT" sz="2000" b="1" dirty="0">
                <a:solidFill>
                  <a:srgbClr val="002060"/>
                </a:solidFill>
                <a:latin typeface="Montserrat ExtraBold"/>
                <a:ea typeface="Montserrat ExtraBold"/>
                <a:cs typeface="Montserrat ExtraBold"/>
                <a:sym typeface="Montserrat ExtraBold"/>
              </a:rPr>
              <a:t>PLANIFICACIÓN</a:t>
            </a:r>
            <a:endParaRPr sz="1200" b="1" dirty="0">
              <a:solidFill>
                <a:srgbClr val="0070C0"/>
              </a:solidFill>
              <a:latin typeface="Montserrat ExtraBold"/>
              <a:ea typeface="Montserrat ExtraBold"/>
              <a:cs typeface="Montserrat ExtraBold"/>
              <a:sym typeface="Montserrat ExtraBold"/>
            </a:endParaRPr>
          </a:p>
        </p:txBody>
      </p:sp>
      <p:sp>
        <p:nvSpPr>
          <p:cNvPr id="41" name="Google Shape;258;p15"/>
          <p:cNvSpPr txBox="1"/>
          <p:nvPr/>
        </p:nvSpPr>
        <p:spPr>
          <a:xfrm>
            <a:off x="1045029" y="1446894"/>
            <a:ext cx="10091057" cy="1955365"/>
          </a:xfrm>
          <a:prstGeom prst="rect">
            <a:avLst/>
          </a:prstGeom>
          <a:noFill/>
          <a:ln>
            <a:noFill/>
          </a:ln>
          <a:effectLst>
            <a:outerShdw blurRad="863600" dist="38100" dir="2700000" sx="104000" sy="104000" algn="tl" rotWithShape="0">
              <a:schemeClr val="dk2">
                <a:alpha val="7843"/>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indent="0" algn="ctr">
              <a:buNone/>
              <a:defRPr sz="284">
                <a:solidFill>
                  <a:schemeClr val="lt1"/>
                </a:solidFill>
                <a:latin typeface="Calibri"/>
                <a:ea typeface="Calibri"/>
                <a:cs typeface="Calibri"/>
              </a:defRPr>
            </a:lvl1pPr>
          </a:lstStyle>
          <a:p>
            <a:pPr lvl="0" algn="just"/>
            <a:r>
              <a:rPr lang="es-GT" sz="1400" dirty="0">
                <a:solidFill>
                  <a:srgbClr val="757070"/>
                </a:solidFill>
                <a:latin typeface="Montserrat Medium"/>
                <a:ea typeface="Montserrat Medium"/>
                <a:cs typeface="Montserrat Medium"/>
                <a:sym typeface="Montserrat Medium"/>
              </a:rPr>
              <a:t>Cada institución realiza previamente una planificación estratégica de mediano plazo, así como una planificación operativa anual, cuyo proceso orientador se encuentra a cargo de la Secretaría de Planificación y Programación de la Presidencia (SEGEPLAN).</a:t>
            </a:r>
          </a:p>
          <a:p>
            <a:pPr lvl="0" algn="just"/>
            <a:endParaRPr lang="es-GT" sz="1400" dirty="0">
              <a:solidFill>
                <a:srgbClr val="757070"/>
              </a:solidFill>
              <a:latin typeface="Montserrat Medium"/>
              <a:ea typeface="Montserrat Medium"/>
              <a:cs typeface="Montserrat Medium"/>
              <a:sym typeface="Montserrat Medium"/>
            </a:endParaRPr>
          </a:p>
          <a:p>
            <a:pPr lvl="0" algn="just"/>
            <a:r>
              <a:rPr lang="es-GT" sz="1400" dirty="0">
                <a:solidFill>
                  <a:srgbClr val="757070"/>
                </a:solidFill>
                <a:latin typeface="Montserrat Medium"/>
                <a:ea typeface="Montserrat Medium"/>
                <a:cs typeface="Montserrat Medium"/>
                <a:sym typeface="Montserrat Medium"/>
              </a:rPr>
              <a:t>El proceso de planificación de cada institución toma en consideración:</a:t>
            </a:r>
          </a:p>
          <a:p>
            <a:pPr marL="171450" lvl="0" indent="-171450" algn="just">
              <a:buFont typeface="Arial" pitchFamily="34" charset="0"/>
              <a:buChar char="•"/>
            </a:pPr>
            <a:r>
              <a:rPr lang="es-GT" sz="1400" dirty="0">
                <a:solidFill>
                  <a:srgbClr val="757070"/>
                </a:solidFill>
                <a:latin typeface="Montserrat Medium"/>
                <a:ea typeface="Montserrat Medium"/>
                <a:cs typeface="Montserrat Medium"/>
                <a:sym typeface="Montserrat Medium"/>
              </a:rPr>
              <a:t>Base legal</a:t>
            </a:r>
          </a:p>
          <a:p>
            <a:pPr marL="171450" lvl="0" indent="-171450" algn="just">
              <a:buFont typeface="Arial" pitchFamily="34" charset="0"/>
              <a:buChar char="•"/>
            </a:pPr>
            <a:r>
              <a:rPr lang="es-GT" sz="1400" dirty="0">
                <a:solidFill>
                  <a:srgbClr val="757070"/>
                </a:solidFill>
                <a:latin typeface="Montserrat Medium"/>
                <a:ea typeface="Montserrat Medium"/>
                <a:cs typeface="Montserrat Medium"/>
                <a:sym typeface="Montserrat Medium"/>
              </a:rPr>
              <a:t>Funciones para las cuales fue creada</a:t>
            </a:r>
          </a:p>
          <a:p>
            <a:pPr marL="171450" lvl="0" indent="-171450" algn="just">
              <a:buFont typeface="Arial" pitchFamily="34" charset="0"/>
              <a:buChar char="•"/>
            </a:pPr>
            <a:r>
              <a:rPr lang="es-GT" sz="1400" dirty="0">
                <a:solidFill>
                  <a:srgbClr val="757070"/>
                </a:solidFill>
                <a:latin typeface="Montserrat Medium"/>
                <a:ea typeface="Montserrat Medium"/>
                <a:cs typeface="Montserrat Medium"/>
                <a:sym typeface="Montserrat Medium"/>
              </a:rPr>
              <a:t>Objetivos estratégicos y operativos</a:t>
            </a:r>
          </a:p>
          <a:p>
            <a:pPr marL="171450" lvl="0" indent="-171450" algn="just">
              <a:buFont typeface="Arial" pitchFamily="34" charset="0"/>
              <a:buChar char="•"/>
            </a:pPr>
            <a:r>
              <a:rPr lang="es-GT" sz="1400" dirty="0">
                <a:solidFill>
                  <a:srgbClr val="757070"/>
                </a:solidFill>
                <a:latin typeface="Montserrat Medium"/>
                <a:ea typeface="Montserrat Medium"/>
                <a:cs typeface="Montserrat Medium"/>
                <a:sym typeface="Montserrat Medium"/>
              </a:rPr>
              <a:t>Metas e indicadores para el ejercicio fiscal</a:t>
            </a:r>
          </a:p>
        </p:txBody>
      </p:sp>
      <p:sp>
        <p:nvSpPr>
          <p:cNvPr id="60" name="Google Shape;134;p3"/>
          <p:cNvSpPr/>
          <p:nvPr/>
        </p:nvSpPr>
        <p:spPr>
          <a:xfrm>
            <a:off x="1045794" y="1597830"/>
            <a:ext cx="62445" cy="378702"/>
          </a:xfrm>
          <a:prstGeom prst="rect">
            <a:avLst/>
          </a:prstGeom>
          <a:solidFill>
            <a:srgbClr val="FFD91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DA66"/>
              </a:solidFill>
              <a:latin typeface="Calibri"/>
              <a:ea typeface="Calibri"/>
              <a:cs typeface="Calibri"/>
              <a:sym typeface="Calibri"/>
            </a:endParaRPr>
          </a:p>
        </p:txBody>
      </p:sp>
      <p:grpSp>
        <p:nvGrpSpPr>
          <p:cNvPr id="18" name="11 Grupo">
            <a:extLst>
              <a:ext uri="{FF2B5EF4-FFF2-40B4-BE49-F238E27FC236}">
                <a16:creationId xmlns:a16="http://schemas.microsoft.com/office/drawing/2014/main" id="{3601370A-F463-40E5-8B3E-91F5C244E7C5}"/>
              </a:ext>
            </a:extLst>
          </p:cNvPr>
          <p:cNvGrpSpPr/>
          <p:nvPr/>
        </p:nvGrpSpPr>
        <p:grpSpPr>
          <a:xfrm>
            <a:off x="1527496" y="3647361"/>
            <a:ext cx="9386210" cy="2511129"/>
            <a:chOff x="1271464" y="1720412"/>
            <a:chExt cx="9386210" cy="2511129"/>
          </a:xfrm>
        </p:grpSpPr>
        <p:sp>
          <p:nvSpPr>
            <p:cNvPr id="19" name="40 CuadroTexto">
              <a:extLst>
                <a:ext uri="{FF2B5EF4-FFF2-40B4-BE49-F238E27FC236}">
                  <a16:creationId xmlns:a16="http://schemas.microsoft.com/office/drawing/2014/main" id="{A6D4374B-7FD7-4E5A-B8A6-7C51E9629B3F}"/>
                </a:ext>
              </a:extLst>
            </p:cNvPr>
            <p:cNvSpPr txBox="1"/>
            <p:nvPr/>
          </p:nvSpPr>
          <p:spPr>
            <a:xfrm>
              <a:off x="5901328" y="1720412"/>
              <a:ext cx="1847459" cy="738664"/>
            </a:xfrm>
            <a:prstGeom prst="rect">
              <a:avLst/>
            </a:prstGeom>
            <a:noFill/>
          </p:spPr>
          <p:txBody>
            <a:bodyPr wrap="square" rtlCol="0">
              <a:spAutoFit/>
            </a:bodyPr>
            <a:lstStyle/>
            <a:p>
              <a:pPr algn="ctr"/>
              <a:r>
                <a:rPr lang="es-GT" dirty="0">
                  <a:solidFill>
                    <a:schemeClr val="accent2">
                      <a:lumMod val="75000"/>
                    </a:schemeClr>
                  </a:solidFill>
                  <a:latin typeface="Montserrat ExtraBold" charset="0"/>
                </a:rPr>
                <a:t>Presupuesto</a:t>
              </a:r>
            </a:p>
            <a:p>
              <a:pPr algn="ctr"/>
              <a:r>
                <a:rPr lang="es-GT" dirty="0">
                  <a:solidFill>
                    <a:schemeClr val="accent2">
                      <a:lumMod val="75000"/>
                    </a:schemeClr>
                  </a:solidFill>
                  <a:latin typeface="Montserrat ExtraBold" charset="0"/>
                </a:rPr>
                <a:t>General de Estado </a:t>
              </a:r>
            </a:p>
          </p:txBody>
        </p:sp>
        <p:grpSp>
          <p:nvGrpSpPr>
            <p:cNvPr id="20" name="6 Grupo">
              <a:extLst>
                <a:ext uri="{FF2B5EF4-FFF2-40B4-BE49-F238E27FC236}">
                  <a16:creationId xmlns:a16="http://schemas.microsoft.com/office/drawing/2014/main" id="{236A40E2-CAE6-4A08-87F7-3593506CF4D5}"/>
                </a:ext>
              </a:extLst>
            </p:cNvPr>
            <p:cNvGrpSpPr/>
            <p:nvPr/>
          </p:nvGrpSpPr>
          <p:grpSpPr>
            <a:xfrm>
              <a:off x="1271464" y="2109757"/>
              <a:ext cx="9386210" cy="2121784"/>
              <a:chOff x="1271464" y="2048493"/>
              <a:chExt cx="9386210" cy="2121784"/>
            </a:xfrm>
          </p:grpSpPr>
          <p:pic>
            <p:nvPicPr>
              <p:cNvPr id="21" name="1 Imagen">
                <a:extLst>
                  <a:ext uri="{FF2B5EF4-FFF2-40B4-BE49-F238E27FC236}">
                    <a16:creationId xmlns:a16="http://schemas.microsoft.com/office/drawing/2014/main" id="{6E3E3CAF-3D2C-4413-A346-21B05BCEDFA6}"/>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1271464" y="2145307"/>
                <a:ext cx="1428750" cy="1428750"/>
              </a:xfrm>
              <a:prstGeom prst="rect">
                <a:avLst/>
              </a:prstGeom>
            </p:spPr>
          </p:pic>
          <p:grpSp>
            <p:nvGrpSpPr>
              <p:cNvPr id="22" name="8 Grupo">
                <a:extLst>
                  <a:ext uri="{FF2B5EF4-FFF2-40B4-BE49-F238E27FC236}">
                    <a16:creationId xmlns:a16="http://schemas.microsoft.com/office/drawing/2014/main" id="{D28EE8F4-BD9F-4C89-A5FC-877AA3286A0E}"/>
                  </a:ext>
                </a:extLst>
              </p:cNvPr>
              <p:cNvGrpSpPr/>
              <p:nvPr/>
            </p:nvGrpSpPr>
            <p:grpSpPr>
              <a:xfrm>
                <a:off x="3143672" y="2387047"/>
                <a:ext cx="1235163" cy="1235163"/>
                <a:chOff x="2703994" y="1666967"/>
                <a:chExt cx="1360139" cy="1360139"/>
              </a:xfrm>
            </p:grpSpPr>
            <p:pic>
              <p:nvPicPr>
                <p:cNvPr id="46" name="2 Imagen">
                  <a:extLst>
                    <a:ext uri="{FF2B5EF4-FFF2-40B4-BE49-F238E27FC236}">
                      <a16:creationId xmlns:a16="http://schemas.microsoft.com/office/drawing/2014/main" id="{AEF24C87-9A39-4EA3-8904-6AD594866A82}"/>
                    </a:ext>
                  </a:extLst>
                </p:cNvPr>
                <p:cNvPicPr>
                  <a:picLocks noChangeAspect="1"/>
                </p:cNvPicPr>
                <p:nvPr/>
              </p:nvPicPr>
              <p:blipFill rotWithShape="1">
                <a:blip r:embed="rId6">
                  <a:biLevel thresh="75000"/>
                  <a:extLst>
                    <a:ext uri="{BEBA8EAE-BF5A-486C-A8C5-ECC9F3942E4B}">
                      <a14:imgProps xmlns:a14="http://schemas.microsoft.com/office/drawing/2010/main">
                        <a14:imgLayer r:embed="rId7">
                          <a14:imgEffect>
                            <a14:backgroundRemoval t="5778" b="91556" l="4444" r="92889">
                              <a14:foregroundMark x1="30667" y1="46667" x2="30667" y2="46667"/>
                              <a14:foregroundMark x1="30667" y1="37333" x2="30667" y2="37333"/>
                              <a14:foregroundMark x1="61333" y1="30667" x2="61333" y2="30667"/>
                              <a14:foregroundMark x1="60000" y1="66222" x2="60000" y2="66222"/>
                              <a14:foregroundMark x1="63556" y1="56889" x2="63556" y2="56889"/>
                              <a14:foregroundMark x1="38667" y1="67111" x2="38667" y2="67111"/>
                              <a14:foregroundMark x1="36889" y1="55111" x2="36889" y2="55111"/>
                              <a14:foregroundMark x1="49778" y1="73333" x2="49778" y2="73333"/>
                              <a14:foregroundMark x1="27556" y1="73333" x2="27556" y2="73333"/>
                              <a14:foregroundMark x1="71556" y1="73778" x2="71556" y2="73778"/>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l="18860" t="18259" r="17466" b="20923"/>
                <a:stretch/>
              </p:blipFill>
              <p:spPr>
                <a:xfrm>
                  <a:off x="2927648" y="1911096"/>
                  <a:ext cx="912833" cy="871883"/>
                </a:xfrm>
                <a:prstGeom prst="rect">
                  <a:avLst/>
                </a:prstGeom>
              </p:spPr>
            </p:pic>
            <p:sp>
              <p:nvSpPr>
                <p:cNvPr id="47" name="7 Anillo">
                  <a:extLst>
                    <a:ext uri="{FF2B5EF4-FFF2-40B4-BE49-F238E27FC236}">
                      <a16:creationId xmlns:a16="http://schemas.microsoft.com/office/drawing/2014/main" id="{699561E0-B6CB-4D77-B2A9-CD998639A7E9}"/>
                    </a:ext>
                  </a:extLst>
                </p:cNvPr>
                <p:cNvSpPr/>
                <p:nvPr/>
              </p:nvSpPr>
              <p:spPr>
                <a:xfrm>
                  <a:off x="2703994" y="1666967"/>
                  <a:ext cx="1360139" cy="1360139"/>
                </a:xfrm>
                <a:prstGeom prst="donut">
                  <a:avLst>
                    <a:gd name="adj" fmla="val 5942"/>
                  </a:avLst>
                </a:prstGeom>
                <a:solidFill>
                  <a:schemeClr val="accent1">
                    <a:lumMod val="5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GT">
                    <a:solidFill>
                      <a:schemeClr val="tx1"/>
                    </a:solidFill>
                  </a:endParaRPr>
                </a:p>
              </p:txBody>
            </p:sp>
          </p:grpSp>
          <p:grpSp>
            <p:nvGrpSpPr>
              <p:cNvPr id="23" name="9 Grupo">
                <a:extLst>
                  <a:ext uri="{FF2B5EF4-FFF2-40B4-BE49-F238E27FC236}">
                    <a16:creationId xmlns:a16="http://schemas.microsoft.com/office/drawing/2014/main" id="{9B1BE612-DC4D-4737-93A4-BB951FD15FD7}"/>
                  </a:ext>
                </a:extLst>
              </p:cNvPr>
              <p:cNvGrpSpPr/>
              <p:nvPr/>
            </p:nvGrpSpPr>
            <p:grpSpPr>
              <a:xfrm>
                <a:off x="4655840" y="2387047"/>
                <a:ext cx="1242411" cy="1242411"/>
                <a:chOff x="4208914" y="1666967"/>
                <a:chExt cx="1360139" cy="1360139"/>
              </a:xfrm>
            </p:grpSpPr>
            <p:pic>
              <p:nvPicPr>
                <p:cNvPr id="44" name="5 Imagen">
                  <a:extLst>
                    <a:ext uri="{FF2B5EF4-FFF2-40B4-BE49-F238E27FC236}">
                      <a16:creationId xmlns:a16="http://schemas.microsoft.com/office/drawing/2014/main" id="{5A90E1BC-281E-4C99-A7C6-34783B1F0F86}"/>
                    </a:ext>
                  </a:extLst>
                </p:cNvPr>
                <p:cNvPicPr>
                  <a:picLocks noChangeAspect="1"/>
                </p:cNvPicPr>
                <p:nvPr/>
              </p:nvPicPr>
              <p:blipFill rotWithShape="1">
                <a:blip r:embed="rId8" cstate="print">
                  <a:biLevel thresh="75000"/>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26528" t="10096" r="27757" b="9588"/>
                <a:stretch/>
              </p:blipFill>
              <p:spPr>
                <a:xfrm>
                  <a:off x="4477504" y="1911096"/>
                  <a:ext cx="822960" cy="843410"/>
                </a:xfrm>
                <a:prstGeom prst="rect">
                  <a:avLst/>
                </a:prstGeom>
              </p:spPr>
            </p:pic>
            <p:sp>
              <p:nvSpPr>
                <p:cNvPr id="45" name="14 Anillo">
                  <a:extLst>
                    <a:ext uri="{FF2B5EF4-FFF2-40B4-BE49-F238E27FC236}">
                      <a16:creationId xmlns:a16="http://schemas.microsoft.com/office/drawing/2014/main" id="{4E14FB79-3102-479C-8C36-AC64C328E1EA}"/>
                    </a:ext>
                  </a:extLst>
                </p:cNvPr>
                <p:cNvSpPr/>
                <p:nvPr/>
              </p:nvSpPr>
              <p:spPr>
                <a:xfrm>
                  <a:off x="4208914" y="1666967"/>
                  <a:ext cx="1360139" cy="1360139"/>
                </a:xfrm>
                <a:prstGeom prst="donut">
                  <a:avLst>
                    <a:gd name="adj" fmla="val 594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grpSp>
          <p:grpSp>
            <p:nvGrpSpPr>
              <p:cNvPr id="24" name="10 Grupo">
                <a:extLst>
                  <a:ext uri="{FF2B5EF4-FFF2-40B4-BE49-F238E27FC236}">
                    <a16:creationId xmlns:a16="http://schemas.microsoft.com/office/drawing/2014/main" id="{C87559FA-0C1C-4A6F-B681-3369EDC0CDCE}"/>
                  </a:ext>
                </a:extLst>
              </p:cNvPr>
              <p:cNvGrpSpPr/>
              <p:nvPr/>
            </p:nvGrpSpPr>
            <p:grpSpPr>
              <a:xfrm>
                <a:off x="7748787" y="2387047"/>
                <a:ext cx="1242411" cy="1242411"/>
                <a:chOff x="5657107" y="1666967"/>
                <a:chExt cx="1360139" cy="1360139"/>
              </a:xfrm>
            </p:grpSpPr>
            <p:pic>
              <p:nvPicPr>
                <p:cNvPr id="42" name="4 Imagen">
                  <a:extLst>
                    <a:ext uri="{FF2B5EF4-FFF2-40B4-BE49-F238E27FC236}">
                      <a16:creationId xmlns:a16="http://schemas.microsoft.com/office/drawing/2014/main" id="{D774115F-1E6C-4DD7-BE55-14E49370EEB6}"/>
                    </a:ext>
                  </a:extLst>
                </p:cNvPr>
                <p:cNvPicPr>
                  <a:picLocks noChangeAspect="1"/>
                </p:cNvPicPr>
                <p:nvPr/>
              </p:nvPicPr>
              <p:blipFill>
                <a:blip r:embed="rId10" cstate="print">
                  <a:biLevel thresh="7500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874240" y="1911096"/>
                  <a:ext cx="848130" cy="848130"/>
                </a:xfrm>
                <a:prstGeom prst="rect">
                  <a:avLst/>
                </a:prstGeom>
              </p:spPr>
            </p:pic>
            <p:sp>
              <p:nvSpPr>
                <p:cNvPr id="43" name="15 Anillo">
                  <a:extLst>
                    <a:ext uri="{FF2B5EF4-FFF2-40B4-BE49-F238E27FC236}">
                      <a16:creationId xmlns:a16="http://schemas.microsoft.com/office/drawing/2014/main" id="{1C48999A-B045-4E19-A59C-2D734DEFB408}"/>
                    </a:ext>
                  </a:extLst>
                </p:cNvPr>
                <p:cNvSpPr/>
                <p:nvPr/>
              </p:nvSpPr>
              <p:spPr>
                <a:xfrm>
                  <a:off x="5657107" y="1666967"/>
                  <a:ext cx="1360139" cy="1360139"/>
                </a:xfrm>
                <a:prstGeom prst="donut">
                  <a:avLst>
                    <a:gd name="adj" fmla="val 594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grpSp>
          <p:pic>
            <p:nvPicPr>
              <p:cNvPr id="25" name="24 Imagen">
                <a:extLst>
                  <a:ext uri="{FF2B5EF4-FFF2-40B4-BE49-F238E27FC236}">
                    <a16:creationId xmlns:a16="http://schemas.microsoft.com/office/drawing/2014/main" id="{7ED5C7F5-2833-4163-A337-9F7F8017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536386" y="2560316"/>
                <a:ext cx="868684" cy="868684"/>
              </a:xfrm>
              <a:prstGeom prst="rect">
                <a:avLst/>
              </a:prstGeom>
            </p:spPr>
          </p:pic>
          <p:grpSp>
            <p:nvGrpSpPr>
              <p:cNvPr id="26" name="22 Grupo">
                <a:extLst>
                  <a:ext uri="{FF2B5EF4-FFF2-40B4-BE49-F238E27FC236}">
                    <a16:creationId xmlns:a16="http://schemas.microsoft.com/office/drawing/2014/main" id="{FDB514B3-EDD5-4C51-BF8D-48B294C96092}"/>
                  </a:ext>
                </a:extLst>
              </p:cNvPr>
              <p:cNvGrpSpPr/>
              <p:nvPr/>
            </p:nvGrpSpPr>
            <p:grpSpPr>
              <a:xfrm>
                <a:off x="6236619" y="2387047"/>
                <a:ext cx="1242411" cy="1242411"/>
                <a:chOff x="6568058" y="1666967"/>
                <a:chExt cx="1360139" cy="1360139"/>
              </a:xfrm>
            </p:grpSpPr>
            <p:sp>
              <p:nvSpPr>
                <p:cNvPr id="37" name="21 Anillo">
                  <a:extLst>
                    <a:ext uri="{FF2B5EF4-FFF2-40B4-BE49-F238E27FC236}">
                      <a16:creationId xmlns:a16="http://schemas.microsoft.com/office/drawing/2014/main" id="{A959F913-D9C2-4661-A8E8-F5299BE07091}"/>
                    </a:ext>
                  </a:extLst>
                </p:cNvPr>
                <p:cNvSpPr/>
                <p:nvPr/>
              </p:nvSpPr>
              <p:spPr>
                <a:xfrm>
                  <a:off x="6568058" y="1666967"/>
                  <a:ext cx="1360139" cy="1360139"/>
                </a:xfrm>
                <a:prstGeom prst="donut">
                  <a:avLst>
                    <a:gd name="adj" fmla="val 5942"/>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grpSp>
              <p:nvGrpSpPr>
                <p:cNvPr id="38" name="18 Grupo">
                  <a:extLst>
                    <a:ext uri="{FF2B5EF4-FFF2-40B4-BE49-F238E27FC236}">
                      <a16:creationId xmlns:a16="http://schemas.microsoft.com/office/drawing/2014/main" id="{A6562087-AAA4-4BB7-9602-606B444A0DCE}"/>
                    </a:ext>
                  </a:extLst>
                </p:cNvPr>
                <p:cNvGrpSpPr/>
                <p:nvPr/>
              </p:nvGrpSpPr>
              <p:grpSpPr>
                <a:xfrm>
                  <a:off x="6805997" y="1910055"/>
                  <a:ext cx="802171" cy="942881"/>
                  <a:chOff x="6866400" y="1911096"/>
                  <a:chExt cx="741768" cy="871883"/>
                </a:xfrm>
              </p:grpSpPr>
              <p:pic>
                <p:nvPicPr>
                  <p:cNvPr id="39" name="16 Imagen">
                    <a:extLst>
                      <a:ext uri="{FF2B5EF4-FFF2-40B4-BE49-F238E27FC236}">
                        <a16:creationId xmlns:a16="http://schemas.microsoft.com/office/drawing/2014/main" id="{B6D17806-652A-4474-9FD3-510F27C89B54}"/>
                      </a:ext>
                    </a:extLst>
                  </p:cNvPr>
                  <p:cNvPicPr>
                    <a:picLocks noChangeAspect="1"/>
                  </p:cNvPicPr>
                  <p:nvPr/>
                </p:nvPicPr>
                <p:blipFill rotWithShape="1">
                  <a:blip r:embed="rId13">
                    <a:biLevel thresh="75000"/>
                    <a:extLst>
                      <a:ext uri="{28A0092B-C50C-407E-A947-70E740481C1C}">
                        <a14:useLocalDpi xmlns:a14="http://schemas.microsoft.com/office/drawing/2010/main" val="0"/>
                      </a:ext>
                    </a:extLst>
                  </a:blip>
                  <a:srcRect l="71675"/>
                  <a:stretch/>
                </p:blipFill>
                <p:spPr>
                  <a:xfrm>
                    <a:off x="7361204" y="1911096"/>
                    <a:ext cx="246964" cy="871883"/>
                  </a:xfrm>
                  <a:prstGeom prst="rect">
                    <a:avLst/>
                  </a:prstGeom>
                </p:spPr>
              </p:pic>
              <p:pic>
                <p:nvPicPr>
                  <p:cNvPr id="40" name="17 Imagen">
                    <a:extLst>
                      <a:ext uri="{FF2B5EF4-FFF2-40B4-BE49-F238E27FC236}">
                        <a16:creationId xmlns:a16="http://schemas.microsoft.com/office/drawing/2014/main" id="{5656752A-47DA-4B7F-9845-BECBE2513407}"/>
                      </a:ext>
                    </a:extLst>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304" b="86957" l="13833" r="53026">
                                <a14:foregroundMark x1="40634" y1="13913" x2="40634" y2="13913"/>
                              </a14:backgroundRemoval>
                            </a14:imgEffect>
                          </a14:imgLayer>
                        </a14:imgProps>
                      </a:ext>
                      <a:ext uri="{28A0092B-C50C-407E-A947-70E740481C1C}">
                        <a14:useLocalDpi xmlns:a14="http://schemas.microsoft.com/office/drawing/2010/main" val="0"/>
                      </a:ext>
                    </a:extLst>
                  </a:blip>
                  <a:srcRect l="13496" r="47407" b="10450"/>
                  <a:stretch/>
                </p:blipFill>
                <p:spPr>
                  <a:xfrm>
                    <a:off x="6866400" y="1924883"/>
                    <a:ext cx="494805" cy="751194"/>
                  </a:xfrm>
                  <a:prstGeom prst="rect">
                    <a:avLst/>
                  </a:prstGeom>
                </p:spPr>
              </p:pic>
            </p:grpSp>
          </p:grpSp>
          <p:sp>
            <p:nvSpPr>
              <p:cNvPr id="27" name="23 Flecha curvada hacia arriba">
                <a:extLst>
                  <a:ext uri="{FF2B5EF4-FFF2-40B4-BE49-F238E27FC236}">
                    <a16:creationId xmlns:a16="http://schemas.microsoft.com/office/drawing/2014/main" id="{851584BC-E290-4D07-906C-0773117572DF}"/>
                  </a:ext>
                </a:extLst>
              </p:cNvPr>
              <p:cNvSpPr/>
              <p:nvPr/>
            </p:nvSpPr>
            <p:spPr>
              <a:xfrm>
                <a:off x="2639616" y="3470363"/>
                <a:ext cx="648072" cy="318677"/>
              </a:xfrm>
              <a:prstGeom prst="curved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sp>
            <p:nvSpPr>
              <p:cNvPr id="28" name="25 Flecha curvada hacia abajo">
                <a:extLst>
                  <a:ext uri="{FF2B5EF4-FFF2-40B4-BE49-F238E27FC236}">
                    <a16:creationId xmlns:a16="http://schemas.microsoft.com/office/drawing/2014/main" id="{D61E9F4B-B646-4EA2-8E4B-A4F3BF06922B}"/>
                  </a:ext>
                </a:extLst>
              </p:cNvPr>
              <p:cNvSpPr/>
              <p:nvPr/>
            </p:nvSpPr>
            <p:spPr>
              <a:xfrm>
                <a:off x="4187566" y="2247037"/>
                <a:ext cx="655700" cy="280020"/>
              </a:xfrm>
              <a:prstGeom prst="curved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sp>
            <p:nvSpPr>
              <p:cNvPr id="29" name="32 Flecha curvada hacia arriba">
                <a:extLst>
                  <a:ext uri="{FF2B5EF4-FFF2-40B4-BE49-F238E27FC236}">
                    <a16:creationId xmlns:a16="http://schemas.microsoft.com/office/drawing/2014/main" id="{BE80689B-58EE-4474-A565-5B5ED13EBF50}"/>
                  </a:ext>
                </a:extLst>
              </p:cNvPr>
              <p:cNvSpPr/>
              <p:nvPr/>
            </p:nvSpPr>
            <p:spPr>
              <a:xfrm>
                <a:off x="5758688" y="3470363"/>
                <a:ext cx="648072" cy="318677"/>
              </a:xfrm>
              <a:prstGeom prst="curved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sp>
            <p:nvSpPr>
              <p:cNvPr id="30" name="33 Flecha curvada hacia abajo">
                <a:extLst>
                  <a:ext uri="{FF2B5EF4-FFF2-40B4-BE49-F238E27FC236}">
                    <a16:creationId xmlns:a16="http://schemas.microsoft.com/office/drawing/2014/main" id="{AE4B94B4-E166-4BEA-9CF8-CA055764D174}"/>
                  </a:ext>
                </a:extLst>
              </p:cNvPr>
              <p:cNvSpPr/>
              <p:nvPr/>
            </p:nvSpPr>
            <p:spPr>
              <a:xfrm>
                <a:off x="7291426" y="2247037"/>
                <a:ext cx="655700" cy="280020"/>
              </a:xfrm>
              <a:prstGeom prst="curved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sp>
            <p:nvSpPr>
              <p:cNvPr id="31" name="34 Flecha curvada hacia arriba">
                <a:extLst>
                  <a:ext uri="{FF2B5EF4-FFF2-40B4-BE49-F238E27FC236}">
                    <a16:creationId xmlns:a16="http://schemas.microsoft.com/office/drawing/2014/main" id="{661EFD61-1716-41A2-802C-3F3AA5D04622}"/>
                  </a:ext>
                </a:extLst>
              </p:cNvPr>
              <p:cNvSpPr/>
              <p:nvPr/>
            </p:nvSpPr>
            <p:spPr>
              <a:xfrm>
                <a:off x="9046092" y="3470363"/>
                <a:ext cx="648072" cy="318677"/>
              </a:xfrm>
              <a:prstGeom prst="curvedUp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a:solidFill>
                    <a:schemeClr val="tx1"/>
                  </a:solidFill>
                </a:endParaRPr>
              </a:p>
            </p:txBody>
          </p:sp>
          <p:sp>
            <p:nvSpPr>
              <p:cNvPr id="32" name="35 CuadroTexto">
                <a:extLst>
                  <a:ext uri="{FF2B5EF4-FFF2-40B4-BE49-F238E27FC236}">
                    <a16:creationId xmlns:a16="http://schemas.microsoft.com/office/drawing/2014/main" id="{68122ADA-C31B-4E7B-91FF-7C0C9BE8C1C4}"/>
                  </a:ext>
                </a:extLst>
              </p:cNvPr>
              <p:cNvSpPr txBox="1"/>
              <p:nvPr/>
            </p:nvSpPr>
            <p:spPr>
              <a:xfrm>
                <a:off x="1369132" y="3380453"/>
                <a:ext cx="1224136" cy="307777"/>
              </a:xfrm>
              <a:prstGeom prst="rect">
                <a:avLst/>
              </a:prstGeom>
              <a:noFill/>
            </p:spPr>
            <p:txBody>
              <a:bodyPr wrap="square" rtlCol="0">
                <a:spAutoFit/>
              </a:bodyPr>
              <a:lstStyle/>
              <a:p>
                <a:pPr algn="ctr"/>
                <a:r>
                  <a:rPr lang="es-GT" dirty="0">
                    <a:solidFill>
                      <a:schemeClr val="accent2">
                        <a:lumMod val="75000"/>
                      </a:schemeClr>
                    </a:solidFill>
                    <a:latin typeface="Montserrat ExtraBold" charset="0"/>
                  </a:rPr>
                  <a:t>Segeplan</a:t>
                </a:r>
              </a:p>
            </p:txBody>
          </p:sp>
          <p:sp>
            <p:nvSpPr>
              <p:cNvPr id="33" name="37 CuadroTexto">
                <a:extLst>
                  <a:ext uri="{FF2B5EF4-FFF2-40B4-BE49-F238E27FC236}">
                    <a16:creationId xmlns:a16="http://schemas.microsoft.com/office/drawing/2014/main" id="{0E4E126F-0F5C-41B2-AD4F-6C074870B34E}"/>
                  </a:ext>
                </a:extLst>
              </p:cNvPr>
              <p:cNvSpPr txBox="1"/>
              <p:nvPr/>
            </p:nvSpPr>
            <p:spPr>
              <a:xfrm>
                <a:off x="3143672" y="2048493"/>
                <a:ext cx="1224136" cy="307777"/>
              </a:xfrm>
              <a:prstGeom prst="rect">
                <a:avLst/>
              </a:prstGeom>
              <a:noFill/>
            </p:spPr>
            <p:txBody>
              <a:bodyPr wrap="square" rtlCol="0">
                <a:spAutoFit/>
              </a:bodyPr>
              <a:lstStyle/>
              <a:p>
                <a:pPr algn="ctr"/>
                <a:r>
                  <a:rPr lang="es-GT" dirty="0">
                    <a:solidFill>
                      <a:schemeClr val="accent2">
                        <a:lumMod val="75000"/>
                      </a:schemeClr>
                    </a:solidFill>
                    <a:latin typeface="Montserrat ExtraBold" charset="0"/>
                  </a:rPr>
                  <a:t>Políticas</a:t>
                </a:r>
              </a:p>
            </p:txBody>
          </p:sp>
          <p:sp>
            <p:nvSpPr>
              <p:cNvPr id="34" name="38 CuadroTexto">
                <a:extLst>
                  <a:ext uri="{FF2B5EF4-FFF2-40B4-BE49-F238E27FC236}">
                    <a16:creationId xmlns:a16="http://schemas.microsoft.com/office/drawing/2014/main" id="{9215B566-B0AC-48C3-979F-4298B1154E8F}"/>
                  </a:ext>
                </a:extLst>
              </p:cNvPr>
              <p:cNvSpPr txBox="1"/>
              <p:nvPr/>
            </p:nvSpPr>
            <p:spPr>
              <a:xfrm>
                <a:off x="4355659" y="3647057"/>
                <a:ext cx="1701924" cy="523220"/>
              </a:xfrm>
              <a:prstGeom prst="rect">
                <a:avLst/>
              </a:prstGeom>
              <a:noFill/>
            </p:spPr>
            <p:txBody>
              <a:bodyPr wrap="square" rtlCol="0">
                <a:spAutoFit/>
              </a:bodyPr>
              <a:lstStyle/>
              <a:p>
                <a:pPr algn="ctr"/>
                <a:r>
                  <a:rPr lang="es-GT" dirty="0">
                    <a:solidFill>
                      <a:schemeClr val="accent2">
                        <a:lumMod val="75000"/>
                      </a:schemeClr>
                    </a:solidFill>
                    <a:latin typeface="Montserrat ExtraBold" charset="0"/>
                  </a:rPr>
                  <a:t>Planes Institucionales</a:t>
                </a:r>
              </a:p>
            </p:txBody>
          </p:sp>
          <p:sp>
            <p:nvSpPr>
              <p:cNvPr id="35" name="41 CuadroTexto">
                <a:extLst>
                  <a:ext uri="{FF2B5EF4-FFF2-40B4-BE49-F238E27FC236}">
                    <a16:creationId xmlns:a16="http://schemas.microsoft.com/office/drawing/2014/main" id="{B96AF749-6E5F-4BEB-90D3-DF0E91027D19}"/>
                  </a:ext>
                </a:extLst>
              </p:cNvPr>
              <p:cNvSpPr txBox="1"/>
              <p:nvPr/>
            </p:nvSpPr>
            <p:spPr>
              <a:xfrm>
                <a:off x="7474733" y="3647057"/>
                <a:ext cx="1933635" cy="307777"/>
              </a:xfrm>
              <a:prstGeom prst="rect">
                <a:avLst/>
              </a:prstGeom>
              <a:noFill/>
            </p:spPr>
            <p:txBody>
              <a:bodyPr wrap="square" rtlCol="0">
                <a:spAutoFit/>
              </a:bodyPr>
              <a:lstStyle/>
              <a:p>
                <a:pPr algn="ctr"/>
                <a:r>
                  <a:rPr lang="es-GT" dirty="0">
                    <a:solidFill>
                      <a:schemeClr val="accent2">
                        <a:lumMod val="75000"/>
                      </a:schemeClr>
                    </a:solidFill>
                    <a:latin typeface="Montserrat ExtraBold" charset="0"/>
                  </a:rPr>
                  <a:t>Bienes y Servicios</a:t>
                </a:r>
              </a:p>
            </p:txBody>
          </p:sp>
          <p:sp>
            <p:nvSpPr>
              <p:cNvPr id="36" name="42 CuadroTexto">
                <a:extLst>
                  <a:ext uri="{FF2B5EF4-FFF2-40B4-BE49-F238E27FC236}">
                    <a16:creationId xmlns:a16="http://schemas.microsoft.com/office/drawing/2014/main" id="{E7DA43FF-07DF-4AF9-B1AD-39C83B5B7215}"/>
                  </a:ext>
                </a:extLst>
              </p:cNvPr>
              <p:cNvSpPr txBox="1"/>
              <p:nvPr/>
            </p:nvSpPr>
            <p:spPr>
              <a:xfrm>
                <a:off x="9283782" y="2048493"/>
                <a:ext cx="1373892" cy="307777"/>
              </a:xfrm>
              <a:prstGeom prst="rect">
                <a:avLst/>
              </a:prstGeom>
              <a:noFill/>
            </p:spPr>
            <p:txBody>
              <a:bodyPr wrap="square" rtlCol="0">
                <a:spAutoFit/>
              </a:bodyPr>
              <a:lstStyle/>
              <a:p>
                <a:pPr algn="ctr"/>
                <a:r>
                  <a:rPr lang="es-GT" dirty="0">
                    <a:solidFill>
                      <a:schemeClr val="accent2">
                        <a:lumMod val="75000"/>
                      </a:schemeClr>
                    </a:solidFill>
                    <a:latin typeface="Montserrat ExtraBold" charset="0"/>
                  </a:rPr>
                  <a:t>Población</a:t>
                </a:r>
              </a:p>
            </p:txBody>
          </p:sp>
        </p:grpSp>
      </p:grpSp>
      <p:sp>
        <p:nvSpPr>
          <p:cNvPr id="48" name="47 Pentágono"/>
          <p:cNvSpPr/>
          <p:nvPr/>
        </p:nvSpPr>
        <p:spPr>
          <a:xfrm rot="10800000">
            <a:off x="9564772" y="2447769"/>
            <a:ext cx="1505527" cy="50957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T" dirty="0"/>
          </a:p>
        </p:txBody>
      </p:sp>
      <p:sp>
        <p:nvSpPr>
          <p:cNvPr id="50" name="49 Rectángulo"/>
          <p:cNvSpPr/>
          <p:nvPr/>
        </p:nvSpPr>
        <p:spPr>
          <a:xfrm>
            <a:off x="9309519" y="2494791"/>
            <a:ext cx="2161309" cy="415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T" b="1" dirty="0">
                <a:latin typeface="Montserrat Medium" charset="0"/>
              </a:rPr>
              <a:t>30 de abril</a:t>
            </a:r>
          </a:p>
        </p:txBody>
      </p:sp>
    </p:spTree>
    <p:extLst>
      <p:ext uri="{BB962C8B-B14F-4D97-AF65-F5344CB8AC3E}">
        <p14:creationId xmlns:p14="http://schemas.microsoft.com/office/powerpoint/2010/main" val="2880807882"/>
      </p:ext>
    </p:extLst>
  </p:cSld>
  <p:clrMapOvr>
    <a:masterClrMapping/>
  </p:clrMapOvr>
</p:sld>
</file>

<file path=ppt/theme/theme1.xml><?xml version="1.0" encoding="utf-8"?>
<a:theme xmlns:a="http://schemas.openxmlformats.org/drawingml/2006/main" name="1_Office Theme">
  <a:themeElements>
    <a:clrScheme name="Tema de Offic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946</TotalTime>
  <Words>1058</Words>
  <Application>Microsoft Office PowerPoint</Application>
  <PresentationFormat>Panorámica</PresentationFormat>
  <Paragraphs>167</Paragraphs>
  <Slides>15</Slides>
  <Notes>15</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15</vt:i4>
      </vt:variant>
    </vt:vector>
  </HeadingPairs>
  <TitlesOfParts>
    <vt:vector size="24" baseType="lpstr">
      <vt:lpstr>Arial</vt:lpstr>
      <vt:lpstr>Open Sans</vt:lpstr>
      <vt:lpstr>Century Gothic</vt:lpstr>
      <vt:lpstr>Montserrat Medium</vt:lpstr>
      <vt:lpstr>Montserrat</vt:lpstr>
      <vt:lpstr>Arial Narrow</vt:lpstr>
      <vt:lpstr>Montserrat ExtraBold</vt:lpstr>
      <vt:lpstr>Calibri</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Septiandika Pratama</dc:creator>
  <cp:lastModifiedBy>Aida Cristina Quintanilla Lara</cp:lastModifiedBy>
  <cp:revision>50</cp:revision>
  <cp:lastPrinted>2021-07-09T17:22:52Z</cp:lastPrinted>
  <dcterms:created xsi:type="dcterms:W3CDTF">2019-03-14T23:44:23Z</dcterms:created>
  <dcterms:modified xsi:type="dcterms:W3CDTF">2021-07-12T14:21:01Z</dcterms:modified>
</cp:coreProperties>
</file>