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81" r:id="rId5"/>
    <p:sldId id="282" r:id="rId6"/>
    <p:sldId id="283" r:id="rId7"/>
    <p:sldId id="269" r:id="rId8"/>
    <p:sldId id="284" r:id="rId9"/>
    <p:sldId id="270" r:id="rId10"/>
    <p:sldId id="271" r:id="rId11"/>
    <p:sldId id="272" r:id="rId12"/>
    <p:sldId id="285" r:id="rId13"/>
    <p:sldId id="280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314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6723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6066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4771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989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8522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1192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6805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641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368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8900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D65A8-C4D1-46F8-87E6-5C492D2255D5}" type="datetimeFigureOut">
              <a:rPr lang="es-GT" smtClean="0"/>
              <a:t>10/08/2021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F41F-1D03-43E5-A9E9-9227BDF1B36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4229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3581" y="2734765"/>
            <a:ext cx="60928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Formulación </a:t>
            </a:r>
            <a:r>
              <a:rPr lang="es-GT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Presupuestaria </a:t>
            </a:r>
          </a:p>
          <a:p>
            <a:pPr algn="ctr"/>
            <a:r>
              <a:rPr lang="es-GT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Multianual </a:t>
            </a:r>
            <a:r>
              <a:rPr lang="es-GT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2022-2026</a:t>
            </a:r>
          </a:p>
          <a:p>
            <a:pPr algn="ctr"/>
            <a:r>
              <a:rPr lang="es-GT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MARN</a:t>
            </a:r>
            <a:endParaRPr lang="es-GT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34786" y="1625131"/>
            <a:ext cx="60928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PRESUPUESTO ABIERTO</a:t>
            </a:r>
            <a:endParaRPr lang="es-G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46045" y="4309065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AGOSTO 2021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0"/>
            <a:ext cx="25557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5233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03178" y="1167323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7625" y="1992788"/>
            <a:ext cx="68407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Implementación del Plan Estratégico en la cuenca del lago de Petén Itzá, autoridad de cuenca AMPI.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Implementar acciones estratégicas para la conservación y tratamiento de la cuenca del lago de Petén Itzá 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Prevenir  la contaminación de los ecosistemas y su conservación</a:t>
            </a:r>
            <a:endParaRPr lang="es-GT" b="0" i="0" u="none" strike="noStrike" cap="none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3771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13964" y="2876408"/>
            <a:ext cx="60928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VICEMINISTERIO DE AMBIENTE</a:t>
            </a:r>
            <a:endParaRPr lang="es-G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11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473211" y="1281358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87625" y="2177873"/>
            <a:ext cx="68407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Implementación del Laboratorio de Análisis y Calidad Atmosférica y Audial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Implementar la segunda fase de biodigestores, para </a:t>
            </a: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</a:t>
            </a: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ransformar residuos orgánicos en 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gases. </a:t>
            </a:r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R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educir las emisiones a la atmósfera con el propósito de obtención de energía, permitiendo bienestar económico, desarrollo social y cultura ambiental.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653291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473211" y="1281358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7625" y="2177873"/>
            <a:ext cx="68407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Implementación del Laboratorio de Análisis y Calidad Atmosférica y </a:t>
            </a:r>
            <a:r>
              <a:rPr lang="es-GT" sz="2000" b="1" dirty="0" err="1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Audial</a:t>
            </a:r>
            <a:endParaRPr lang="es-GT" sz="2000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Implementar la segunda fase de biodigestores, para </a:t>
            </a: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</a:t>
            </a: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ransformar residuos orgánicos en 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gases. </a:t>
            </a:r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R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educir las emisiones a la atmósfera con el propósito de obtención de energía, permitiendo bienestar económico, desarrollo social y cultura ambiental.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522540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473211" y="1281358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7625" y="2177873"/>
            <a:ext cx="68407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Segunda Fase de Biodigestores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Implementar la segunda fase de biodigestores, para </a:t>
            </a: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</a:t>
            </a: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ransformar residuos orgánicos en 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gases. </a:t>
            </a:r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R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educir las emisiones a la atmósfera con el propósito de obtención de energía, permitiendo bienestar económico, desarrollo social y cultura ambiental.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894707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03178" y="1164814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7625" y="2028912"/>
            <a:ext cx="684076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Educación Ambiental 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sym typeface="Montserrat"/>
              </a:rPr>
              <a:t>Promover</a:t>
            </a:r>
            <a:r>
              <a:rPr lang="es-GT" dirty="0" smtClean="0"/>
              <a:t> </a:t>
            </a:r>
            <a:r>
              <a:rPr lang="es-GT" b="1" dirty="0">
                <a:solidFill>
                  <a:srgbClr val="00223B"/>
                </a:solidFill>
                <a:latin typeface="Montserrat"/>
              </a:rPr>
              <a:t>las estrategias, planes y acciones para impulsar la educación ambiental del país, estableciendo alianzas con organizaciones sociales y académicas, tanto públicas como </a:t>
            </a:r>
            <a:r>
              <a:rPr lang="es-GT" b="1" dirty="0" smtClean="0">
                <a:solidFill>
                  <a:srgbClr val="00223B"/>
                </a:solidFill>
                <a:latin typeface="Montserrat"/>
              </a:rPr>
              <a:t>privadas, para la población en general.</a:t>
            </a:r>
            <a:endParaRPr lang="es-GT" b="1" dirty="0">
              <a:solidFill>
                <a:srgbClr val="00223B"/>
              </a:solidFill>
              <a:latin typeface="Montserrat"/>
            </a:endParaRPr>
          </a:p>
          <a:p>
            <a:pPr marL="76200" lvl="0" algn="just">
              <a:buClr>
                <a:srgbClr val="00223B"/>
              </a:buClr>
              <a:buSzPts val="2400"/>
            </a:pPr>
            <a:endParaRPr lang="es-GT" b="1" dirty="0">
              <a:solidFill>
                <a:srgbClr val="00223B"/>
              </a:solidFill>
              <a:latin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Sensibilización y concientización sobre el cuidado del medio ambiente, generando una cultura ambiental.</a:t>
            </a: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07569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487379" y="1228692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0453" y="2236806"/>
            <a:ext cx="68407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Licencias Ambientales Electrónicas </a:t>
            </a:r>
            <a:r>
              <a:rPr lang="es-GT" sz="2000" b="1" dirty="0" err="1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BiaWeb</a:t>
            </a: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sym typeface="Montserrat"/>
              </a:rPr>
              <a:t>Implementar un sistema de emisión de licencias electrónicas de bajo impacto ambiental a través de internet.</a:t>
            </a:r>
            <a:endParaRPr lang="es-GT" b="1" dirty="0">
              <a:solidFill>
                <a:srgbClr val="00223B"/>
              </a:solidFill>
              <a:latin typeface="Montserrat"/>
            </a:endParaRPr>
          </a:p>
          <a:p>
            <a:pPr marL="76200" lvl="0" algn="just">
              <a:buClr>
                <a:srgbClr val="00223B"/>
              </a:buClr>
              <a:buSzPts val="2400"/>
            </a:pPr>
            <a:endParaRPr lang="es-GT" b="1" dirty="0">
              <a:solidFill>
                <a:srgbClr val="00223B"/>
              </a:solidFill>
              <a:latin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Disminución de trámites administrativos presenciales.</a:t>
            </a: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072567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26148" y="2614802"/>
            <a:ext cx="6092825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VICEMINISTERIO DE RECURSOS NATURALES Y CAMBIO CLIMÁTICO</a:t>
            </a:r>
            <a:endParaRPr lang="es-G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33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03177" y="1056410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7625" y="1910751"/>
            <a:ext cx="68407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Continuación de proyectos KFW: </a:t>
            </a:r>
          </a:p>
          <a:p>
            <a:pPr marL="342900" lvl="0" indent="-342900" algn="just">
              <a:buSzPts val="2200"/>
              <a:buFont typeface="Arial" panose="020B0604020202020204" pitchFamily="34" charset="0"/>
              <a:buChar char="•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Unidad especial de ejecución del proyecto Canje de Deuda para la adaptación al cambio climático.</a:t>
            </a:r>
          </a:p>
          <a:p>
            <a:pPr marL="342900" lvl="0" indent="-342900" algn="just">
              <a:buSzPts val="2200"/>
              <a:buFont typeface="Arial" panose="020B0604020202020204" pitchFamily="34" charset="0"/>
              <a:buChar char="•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Unidad especial de ejecución del proyecto adaptación al cambio climático en el corredor seco de Guatemala.</a:t>
            </a:r>
            <a:endParaRPr lang="es-GT" sz="2000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342900" algn="just">
              <a:buSzPts val="2200"/>
              <a:buFont typeface="Arial" panose="020B0604020202020204" pitchFamily="34" charset="0"/>
              <a:buChar char="•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sym typeface="Montserrat"/>
              </a:rPr>
              <a:t>Mitigar los efectos de cambio climático en las zonas priorizadas.</a:t>
            </a:r>
            <a:endParaRPr lang="es-GT" b="1" dirty="0">
              <a:solidFill>
                <a:srgbClr val="00223B"/>
              </a:solidFill>
              <a:latin typeface="Montserrat"/>
            </a:endParaRPr>
          </a:p>
          <a:p>
            <a:pPr marL="76200" lvl="0" algn="just">
              <a:buClr>
                <a:srgbClr val="00223B"/>
              </a:buClr>
              <a:buSzPts val="2400"/>
            </a:pPr>
            <a:endParaRPr lang="es-GT" b="1" dirty="0">
              <a:solidFill>
                <a:srgbClr val="00223B"/>
              </a:solidFill>
              <a:latin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Disminuir los efectos de 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sym typeface="Montserrat"/>
              </a:rPr>
              <a:t>cambio climático en las zonas priorizadas.</a:t>
            </a:r>
            <a:endParaRPr lang="es-GT" b="1" dirty="0" smtClean="0">
              <a:solidFill>
                <a:srgbClr val="00223B"/>
              </a:solidFill>
              <a:latin typeface="Montserrat"/>
            </a:endParaRPr>
          </a:p>
          <a:p>
            <a:pPr marL="76200" lvl="0" algn="just">
              <a:buClr>
                <a:srgbClr val="00223B"/>
              </a:buClr>
              <a:buSzPts val="2400"/>
            </a:pP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9432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13964" y="1253072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9785" y="2189176"/>
            <a:ext cx="684076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Fortalecimiento de la Dirección de Análisis Geoespacial y Cambio Climático.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sym typeface="Montserrat"/>
              </a:rPr>
              <a:t>Analizar la información geoespacial para alimentar los Sistemas de Información Ambiental y nacional de información sobre cambio climático.</a:t>
            </a:r>
            <a:endParaRPr lang="es-GT" b="1" dirty="0">
              <a:solidFill>
                <a:srgbClr val="00223B"/>
              </a:solidFill>
              <a:latin typeface="Montserrat"/>
            </a:endParaRPr>
          </a:p>
          <a:p>
            <a:pPr marL="76200" lvl="0" algn="just">
              <a:buClr>
                <a:srgbClr val="00223B"/>
              </a:buClr>
              <a:buSzPts val="2400"/>
            </a:pPr>
            <a:endParaRPr lang="es-GT" b="1" dirty="0">
              <a:solidFill>
                <a:srgbClr val="00223B"/>
              </a:solidFill>
              <a:latin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Información actualizada y verificada en los Sistemas Ambientales de Información.</a:t>
            </a:r>
            <a:endParaRPr lang="es-GT" b="1" dirty="0" smtClean="0">
              <a:solidFill>
                <a:srgbClr val="00223B"/>
              </a:solidFill>
              <a:latin typeface="Montserrat"/>
            </a:endParaRPr>
          </a:p>
          <a:p>
            <a:pPr marL="76200" lvl="0" algn="just">
              <a:buClr>
                <a:srgbClr val="00223B"/>
              </a:buClr>
              <a:buSzPts val="2400"/>
            </a:pPr>
            <a:endParaRPr lang="es-GT" b="1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08337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245207" y="1203973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ALINEACIÓN INSTITUCIONAL 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grpSp>
        <p:nvGrpSpPr>
          <p:cNvPr id="17" name="Group 14">
            <a:extLst>
              <a:ext uri="{FF2B5EF4-FFF2-40B4-BE49-F238E27FC236}">
                <a16:creationId xmlns="" xmlns:a16="http://schemas.microsoft.com/office/drawing/2014/main" id="{5599ED10-924A-4ED5-804F-B04CD85D6640}"/>
              </a:ext>
            </a:extLst>
          </p:cNvPr>
          <p:cNvGrpSpPr/>
          <p:nvPr/>
        </p:nvGrpSpPr>
        <p:grpSpPr>
          <a:xfrm>
            <a:off x="1847915" y="1785744"/>
            <a:ext cx="4842368" cy="3520315"/>
            <a:chOff x="-623923" y="1057178"/>
            <a:chExt cx="4006566" cy="3416230"/>
          </a:xfrm>
        </p:grpSpPr>
        <p:grpSp>
          <p:nvGrpSpPr>
            <p:cNvPr id="18" name="Group 11">
              <a:extLst>
                <a:ext uri="{FF2B5EF4-FFF2-40B4-BE49-F238E27FC236}">
                  <a16:creationId xmlns="" xmlns:a16="http://schemas.microsoft.com/office/drawing/2014/main" id="{E12B17D2-FAF7-48D2-97AA-420AF6DA83DE}"/>
                </a:ext>
              </a:extLst>
            </p:cNvPr>
            <p:cNvGrpSpPr/>
            <p:nvPr/>
          </p:nvGrpSpPr>
          <p:grpSpPr>
            <a:xfrm>
              <a:off x="-623923" y="1057178"/>
              <a:ext cx="4006566" cy="1150285"/>
              <a:chOff x="-623923" y="760516"/>
              <a:chExt cx="4006566" cy="1150285"/>
            </a:xfrm>
          </p:grpSpPr>
          <p:grpSp>
            <p:nvGrpSpPr>
              <p:cNvPr id="21" name="Group 2">
                <a:extLst>
                  <a:ext uri="{FF2B5EF4-FFF2-40B4-BE49-F238E27FC236}">
                    <a16:creationId xmlns="" xmlns:a16="http://schemas.microsoft.com/office/drawing/2014/main" id="{EA8C8970-70D4-4C80-9166-F37DCA1AAFFD}"/>
                  </a:ext>
                </a:extLst>
              </p:cNvPr>
              <p:cNvGrpSpPr/>
              <p:nvPr/>
            </p:nvGrpSpPr>
            <p:grpSpPr>
              <a:xfrm>
                <a:off x="418732" y="1364658"/>
                <a:ext cx="2127412" cy="546143"/>
                <a:chOff x="321418" y="1908099"/>
                <a:chExt cx="2127412" cy="546143"/>
              </a:xfrm>
            </p:grpSpPr>
            <p:sp>
              <p:nvSpPr>
                <p:cNvPr id="23" name="TextBox 80"/>
                <p:cNvSpPr txBox="1"/>
                <p:nvPr/>
              </p:nvSpPr>
              <p:spPr>
                <a:xfrm>
                  <a:off x="321418" y="1908099"/>
                  <a:ext cx="1954388" cy="2090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b="1" dirty="0">
                      <a:solidFill>
                        <a:schemeClr val="tx2">
                          <a:lumMod val="75000"/>
                        </a:schemeClr>
                      </a:solidFill>
                      <a:latin typeface="Ebrima" panose="02000000000000000000" pitchFamily="2" charset="0"/>
                      <a:ea typeface="Ebrima" panose="02000000000000000000" pitchFamily="2" charset="0"/>
                      <a:cs typeface="Ebrima" panose="02000000000000000000" pitchFamily="2" charset="0"/>
                    </a:rPr>
                    <a:t>Desarrollo Rural Integral</a:t>
                  </a:r>
                </a:p>
              </p:txBody>
            </p:sp>
            <p:sp>
              <p:nvSpPr>
                <p:cNvPr id="24" name="TextBox 81"/>
                <p:cNvSpPr txBox="1"/>
                <p:nvPr/>
              </p:nvSpPr>
              <p:spPr>
                <a:xfrm>
                  <a:off x="321418" y="2245168"/>
                  <a:ext cx="2127412" cy="2090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b="1" dirty="0">
                      <a:solidFill>
                        <a:schemeClr val="tx2">
                          <a:lumMod val="75000"/>
                        </a:schemeClr>
                      </a:solidFill>
                      <a:latin typeface="Ebrima" panose="02000000000000000000" pitchFamily="2" charset="0"/>
                      <a:ea typeface="Ebrima" panose="02000000000000000000" pitchFamily="2" charset="0"/>
                      <a:cs typeface="Ebrima" panose="02000000000000000000" pitchFamily="2" charset="0"/>
                    </a:rPr>
                    <a:t>Desarrollo territorial local</a:t>
                  </a:r>
                </a:p>
              </p:txBody>
            </p:sp>
          </p:grpSp>
          <p:sp>
            <p:nvSpPr>
              <p:cNvPr id="22" name="Freeform: Shape 40">
                <a:extLst>
                  <a:ext uri="{FF2B5EF4-FFF2-40B4-BE49-F238E27FC236}">
                    <a16:creationId xmlns="" xmlns:a16="http://schemas.microsoft.com/office/drawing/2014/main" id="{22B0D82B-B36E-49C0-AB3B-425AADE30200}"/>
                  </a:ext>
                </a:extLst>
              </p:cNvPr>
              <p:cNvSpPr/>
              <p:nvPr/>
            </p:nvSpPr>
            <p:spPr>
              <a:xfrm>
                <a:off x="-623923" y="760516"/>
                <a:ext cx="4006566" cy="527152"/>
              </a:xfrm>
              <a:custGeom>
                <a:avLst/>
                <a:gdLst>
                  <a:gd name="connsiteX0" fmla="*/ 0 w 2980403"/>
                  <a:gd name="connsiteY0" fmla="*/ 207160 h 567531"/>
                  <a:gd name="connsiteX1" fmla="*/ 0 w 2980403"/>
                  <a:gd name="connsiteY1" fmla="*/ 207161 h 567531"/>
                  <a:gd name="connsiteX2" fmla="*/ 0 w 2980403"/>
                  <a:gd name="connsiteY2" fmla="*/ 207161 h 567531"/>
                  <a:gd name="connsiteX3" fmla="*/ 207161 w 2980403"/>
                  <a:gd name="connsiteY3" fmla="*/ 0 h 567531"/>
                  <a:gd name="connsiteX4" fmla="*/ 2773242 w 2980403"/>
                  <a:gd name="connsiteY4" fmla="*/ 0 h 567531"/>
                  <a:gd name="connsiteX5" fmla="*/ 2980403 w 2980403"/>
                  <a:gd name="connsiteY5" fmla="*/ 207161 h 567531"/>
                  <a:gd name="connsiteX6" fmla="*/ 2980402 w 2980403"/>
                  <a:gd name="connsiteY6" fmla="*/ 207161 h 567531"/>
                  <a:gd name="connsiteX7" fmla="*/ 2773241 w 2980403"/>
                  <a:gd name="connsiteY7" fmla="*/ 414322 h 567531"/>
                  <a:gd name="connsiteX8" fmla="*/ 1673312 w 2980403"/>
                  <a:gd name="connsiteY8" fmla="*/ 414322 h 567531"/>
                  <a:gd name="connsiteX9" fmla="*/ 1490202 w 2980403"/>
                  <a:gd name="connsiteY9" fmla="*/ 567531 h 567531"/>
                  <a:gd name="connsiteX10" fmla="*/ 1307091 w 2980403"/>
                  <a:gd name="connsiteY10" fmla="*/ 414322 h 567531"/>
                  <a:gd name="connsiteX11" fmla="*/ 207161 w 2980403"/>
                  <a:gd name="connsiteY11" fmla="*/ 414321 h 567531"/>
                  <a:gd name="connsiteX12" fmla="*/ 16280 w 2980403"/>
                  <a:gd name="connsiteY12" fmla="*/ 287797 h 567531"/>
                  <a:gd name="connsiteX13" fmla="*/ 0 w 2980403"/>
                  <a:gd name="connsiteY13" fmla="*/ 207161 h 567531"/>
                  <a:gd name="connsiteX14" fmla="*/ 16280 w 2980403"/>
                  <a:gd name="connsiteY14" fmla="*/ 126525 h 567531"/>
                  <a:gd name="connsiteX15" fmla="*/ 207161 w 2980403"/>
                  <a:gd name="connsiteY15" fmla="*/ 0 h 567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980403" h="567531">
                    <a:moveTo>
                      <a:pt x="0" y="207160"/>
                    </a:moveTo>
                    <a:lnTo>
                      <a:pt x="0" y="207161"/>
                    </a:lnTo>
                    <a:lnTo>
                      <a:pt x="0" y="207161"/>
                    </a:lnTo>
                    <a:close/>
                    <a:moveTo>
                      <a:pt x="207161" y="0"/>
                    </a:moveTo>
                    <a:lnTo>
                      <a:pt x="2773242" y="0"/>
                    </a:lnTo>
                    <a:cubicBezTo>
                      <a:pt x="2887654" y="0"/>
                      <a:pt x="2980403" y="92749"/>
                      <a:pt x="2980403" y="207161"/>
                    </a:cubicBezTo>
                    <a:lnTo>
                      <a:pt x="2980402" y="207161"/>
                    </a:lnTo>
                    <a:cubicBezTo>
                      <a:pt x="2980402" y="321573"/>
                      <a:pt x="2887653" y="414322"/>
                      <a:pt x="2773241" y="414322"/>
                    </a:cubicBezTo>
                    <a:lnTo>
                      <a:pt x="1673312" y="414322"/>
                    </a:lnTo>
                    <a:lnTo>
                      <a:pt x="1490202" y="567531"/>
                    </a:lnTo>
                    <a:lnTo>
                      <a:pt x="1307091" y="414322"/>
                    </a:lnTo>
                    <a:lnTo>
                      <a:pt x="207161" y="414321"/>
                    </a:lnTo>
                    <a:cubicBezTo>
                      <a:pt x="121352" y="414321"/>
                      <a:pt x="47728" y="362150"/>
                      <a:pt x="16280" y="287797"/>
                    </a:cubicBezTo>
                    <a:lnTo>
                      <a:pt x="0" y="207161"/>
                    </a:lnTo>
                    <a:lnTo>
                      <a:pt x="16280" y="126525"/>
                    </a:lnTo>
                    <a:cubicBezTo>
                      <a:pt x="47728" y="52171"/>
                      <a:pt x="121352" y="0"/>
                      <a:pt x="207161" y="0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20000"/>
                  </a:prstClr>
                </a:innerShdw>
              </a:effectLst>
              <a:extLst/>
            </p:spPr>
            <p:txBody>
              <a:bodyPr vert="horz" wrap="square" lIns="252000" tIns="45720" rIns="91440" bIns="18000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Ebrima" panose="02000000000000000000" pitchFamily="2" charset="0"/>
                    <a:ea typeface="Ebrima" panose="02000000000000000000" pitchFamily="2" charset="0"/>
                    <a:cs typeface="Ebrima" panose="02000000000000000000" pitchFamily="2" charset="0"/>
                  </a:rPr>
                  <a:t>Prioridad Estratégica K’ATUN 2032</a:t>
                </a:r>
              </a:p>
            </p:txBody>
          </p:sp>
        </p:grpSp>
        <p:sp>
          <p:nvSpPr>
            <p:cNvPr id="19" name="Freeform 38">
              <a:extLst>
                <a:ext uri="{FF2B5EF4-FFF2-40B4-BE49-F238E27FC236}">
                  <a16:creationId xmlns="" xmlns:a16="http://schemas.microsoft.com/office/drawing/2014/main" id="{3287DE9D-358E-48DB-A91E-F31F502A66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9335" y="2921653"/>
              <a:ext cx="176506" cy="169508"/>
            </a:xfrm>
            <a:custGeom>
              <a:avLst/>
              <a:gdLst>
                <a:gd name="T0" fmla="*/ 96 w 96"/>
                <a:gd name="T1" fmla="*/ 61 h 92"/>
                <a:gd name="T2" fmla="*/ 96 w 96"/>
                <a:gd name="T3" fmla="*/ 61 h 92"/>
                <a:gd name="T4" fmla="*/ 80 w 96"/>
                <a:gd name="T5" fmla="*/ 36 h 92"/>
                <a:gd name="T6" fmla="*/ 76 w 96"/>
                <a:gd name="T7" fmla="*/ 2 h 92"/>
                <a:gd name="T8" fmla="*/ 22 w 96"/>
                <a:gd name="T9" fmla="*/ 0 h 92"/>
                <a:gd name="T10" fmla="*/ 20 w 96"/>
                <a:gd name="T11" fmla="*/ 36 h 92"/>
                <a:gd name="T12" fmla="*/ 14 w 96"/>
                <a:gd name="T13" fmla="*/ 37 h 92"/>
                <a:gd name="T14" fmla="*/ 0 w 96"/>
                <a:gd name="T15" fmla="*/ 61 h 92"/>
                <a:gd name="T16" fmla="*/ 0 w 96"/>
                <a:gd name="T17" fmla="*/ 62 h 92"/>
                <a:gd name="T18" fmla="*/ 0 w 96"/>
                <a:gd name="T19" fmla="*/ 90 h 92"/>
                <a:gd name="T20" fmla="*/ 94 w 96"/>
                <a:gd name="T21" fmla="*/ 92 h 92"/>
                <a:gd name="T22" fmla="*/ 96 w 96"/>
                <a:gd name="T23" fmla="*/ 62 h 92"/>
                <a:gd name="T24" fmla="*/ 42 w 96"/>
                <a:gd name="T25" fmla="*/ 20 h 92"/>
                <a:gd name="T26" fmla="*/ 64 w 96"/>
                <a:gd name="T27" fmla="*/ 22 h 92"/>
                <a:gd name="T28" fmla="*/ 42 w 96"/>
                <a:gd name="T29" fmla="*/ 24 h 92"/>
                <a:gd name="T30" fmla="*/ 42 w 96"/>
                <a:gd name="T31" fmla="*/ 20 h 92"/>
                <a:gd name="T32" fmla="*/ 38 w 96"/>
                <a:gd name="T33" fmla="*/ 12 h 92"/>
                <a:gd name="T34" fmla="*/ 38 w 96"/>
                <a:gd name="T35" fmla="*/ 16 h 92"/>
                <a:gd name="T36" fmla="*/ 32 w 96"/>
                <a:gd name="T37" fmla="*/ 14 h 92"/>
                <a:gd name="T38" fmla="*/ 34 w 96"/>
                <a:gd name="T39" fmla="*/ 28 h 92"/>
                <a:gd name="T40" fmla="*/ 64 w 96"/>
                <a:gd name="T41" fmla="*/ 30 h 92"/>
                <a:gd name="T42" fmla="*/ 34 w 96"/>
                <a:gd name="T43" fmla="*/ 32 h 92"/>
                <a:gd name="T44" fmla="*/ 34 w 96"/>
                <a:gd name="T45" fmla="*/ 28 h 92"/>
                <a:gd name="T46" fmla="*/ 62 w 96"/>
                <a:gd name="T47" fmla="*/ 36 h 92"/>
                <a:gd name="T48" fmla="*/ 62 w 96"/>
                <a:gd name="T49" fmla="*/ 40 h 92"/>
                <a:gd name="T50" fmla="*/ 32 w 96"/>
                <a:gd name="T51" fmla="*/ 38 h 92"/>
                <a:gd name="T52" fmla="*/ 34 w 96"/>
                <a:gd name="T53" fmla="*/ 44 h 92"/>
                <a:gd name="T54" fmla="*/ 64 w 96"/>
                <a:gd name="T55" fmla="*/ 46 h 92"/>
                <a:gd name="T56" fmla="*/ 34 w 96"/>
                <a:gd name="T57" fmla="*/ 48 h 92"/>
                <a:gd name="T58" fmla="*/ 34 w 96"/>
                <a:gd name="T59" fmla="*/ 44 h 92"/>
                <a:gd name="T60" fmla="*/ 64 w 96"/>
                <a:gd name="T61" fmla="*/ 62 h 92"/>
                <a:gd name="T62" fmla="*/ 58 w 96"/>
                <a:gd name="T63" fmla="*/ 72 h 92"/>
                <a:gd name="T64" fmla="*/ 34 w 96"/>
                <a:gd name="T65" fmla="*/ 66 h 92"/>
                <a:gd name="T66" fmla="*/ 32 w 96"/>
                <a:gd name="T67" fmla="*/ 60 h 92"/>
                <a:gd name="T68" fmla="*/ 17 w 96"/>
                <a:gd name="T69" fmla="*/ 40 h 92"/>
                <a:gd name="T70" fmla="*/ 20 w 96"/>
                <a:gd name="T71" fmla="*/ 54 h 92"/>
                <a:gd name="T72" fmla="*/ 74 w 96"/>
                <a:gd name="T73" fmla="*/ 56 h 92"/>
                <a:gd name="T74" fmla="*/ 76 w 96"/>
                <a:gd name="T75" fmla="*/ 40 h 92"/>
                <a:gd name="T76" fmla="*/ 91 w 96"/>
                <a:gd name="T77" fmla="*/ 6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6" h="92">
                  <a:moveTo>
                    <a:pt x="96" y="62"/>
                  </a:moveTo>
                  <a:cubicBezTo>
                    <a:pt x="96" y="62"/>
                    <a:pt x="96" y="62"/>
                    <a:pt x="96" y="61"/>
                  </a:cubicBezTo>
                  <a:cubicBezTo>
                    <a:pt x="96" y="61"/>
                    <a:pt x="96" y="61"/>
                    <a:pt x="96" y="61"/>
                  </a:cubicBezTo>
                  <a:cubicBezTo>
                    <a:pt x="96" y="61"/>
                    <a:pt x="96" y="61"/>
                    <a:pt x="96" y="61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81" y="36"/>
                    <a:pt x="81" y="36"/>
                    <a:pt x="80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6" y="1"/>
                    <a:pt x="75" y="0"/>
                    <a:pt x="74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0" y="1"/>
                    <a:pt x="20" y="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5" y="36"/>
                    <a:pt x="15" y="36"/>
                    <a:pt x="14" y="37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1" y="92"/>
                    <a:pt x="2" y="92"/>
                  </a:cubicBezTo>
                  <a:cubicBezTo>
                    <a:pt x="94" y="92"/>
                    <a:pt x="94" y="92"/>
                    <a:pt x="94" y="92"/>
                  </a:cubicBezTo>
                  <a:cubicBezTo>
                    <a:pt x="95" y="92"/>
                    <a:pt x="96" y="91"/>
                    <a:pt x="96" y="90"/>
                  </a:cubicBezTo>
                  <a:cubicBezTo>
                    <a:pt x="96" y="62"/>
                    <a:pt x="96" y="62"/>
                    <a:pt x="96" y="62"/>
                  </a:cubicBezTo>
                  <a:cubicBezTo>
                    <a:pt x="96" y="62"/>
                    <a:pt x="96" y="62"/>
                    <a:pt x="96" y="62"/>
                  </a:cubicBezTo>
                  <a:close/>
                  <a:moveTo>
                    <a:pt x="42" y="20"/>
                  </a:moveTo>
                  <a:cubicBezTo>
                    <a:pt x="62" y="20"/>
                    <a:pt x="62" y="20"/>
                    <a:pt x="62" y="20"/>
                  </a:cubicBezTo>
                  <a:cubicBezTo>
                    <a:pt x="63" y="20"/>
                    <a:pt x="64" y="21"/>
                    <a:pt x="64" y="22"/>
                  </a:cubicBezTo>
                  <a:cubicBezTo>
                    <a:pt x="64" y="23"/>
                    <a:pt x="63" y="24"/>
                    <a:pt x="62" y="24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41" y="24"/>
                    <a:pt x="40" y="23"/>
                    <a:pt x="40" y="22"/>
                  </a:cubicBezTo>
                  <a:cubicBezTo>
                    <a:pt x="40" y="21"/>
                    <a:pt x="41" y="20"/>
                    <a:pt x="42" y="20"/>
                  </a:cubicBezTo>
                  <a:close/>
                  <a:moveTo>
                    <a:pt x="34" y="12"/>
                  </a:moveTo>
                  <a:cubicBezTo>
                    <a:pt x="38" y="12"/>
                    <a:pt x="38" y="12"/>
                    <a:pt x="38" y="12"/>
                  </a:cubicBezTo>
                  <a:cubicBezTo>
                    <a:pt x="39" y="12"/>
                    <a:pt x="40" y="13"/>
                    <a:pt x="40" y="14"/>
                  </a:cubicBezTo>
                  <a:cubicBezTo>
                    <a:pt x="40" y="15"/>
                    <a:pt x="39" y="16"/>
                    <a:pt x="38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3" y="16"/>
                    <a:pt x="32" y="15"/>
                    <a:pt x="32" y="14"/>
                  </a:cubicBezTo>
                  <a:cubicBezTo>
                    <a:pt x="32" y="13"/>
                    <a:pt x="33" y="12"/>
                    <a:pt x="34" y="12"/>
                  </a:cubicBezTo>
                  <a:close/>
                  <a:moveTo>
                    <a:pt x="34" y="28"/>
                  </a:moveTo>
                  <a:cubicBezTo>
                    <a:pt x="62" y="28"/>
                    <a:pt x="62" y="28"/>
                    <a:pt x="62" y="28"/>
                  </a:cubicBezTo>
                  <a:cubicBezTo>
                    <a:pt x="63" y="28"/>
                    <a:pt x="64" y="29"/>
                    <a:pt x="64" y="30"/>
                  </a:cubicBezTo>
                  <a:cubicBezTo>
                    <a:pt x="64" y="31"/>
                    <a:pt x="63" y="32"/>
                    <a:pt x="62" y="32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33" y="32"/>
                    <a:pt x="32" y="31"/>
                    <a:pt x="32" y="30"/>
                  </a:cubicBezTo>
                  <a:cubicBezTo>
                    <a:pt x="32" y="29"/>
                    <a:pt x="33" y="28"/>
                    <a:pt x="34" y="28"/>
                  </a:cubicBezTo>
                  <a:close/>
                  <a:moveTo>
                    <a:pt x="34" y="36"/>
                  </a:moveTo>
                  <a:cubicBezTo>
                    <a:pt x="62" y="36"/>
                    <a:pt x="62" y="36"/>
                    <a:pt x="62" y="36"/>
                  </a:cubicBezTo>
                  <a:cubicBezTo>
                    <a:pt x="63" y="36"/>
                    <a:pt x="64" y="37"/>
                    <a:pt x="64" y="38"/>
                  </a:cubicBezTo>
                  <a:cubicBezTo>
                    <a:pt x="64" y="39"/>
                    <a:pt x="63" y="40"/>
                    <a:pt x="62" y="40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3" y="40"/>
                    <a:pt x="32" y="39"/>
                    <a:pt x="32" y="38"/>
                  </a:cubicBezTo>
                  <a:cubicBezTo>
                    <a:pt x="32" y="37"/>
                    <a:pt x="33" y="36"/>
                    <a:pt x="34" y="36"/>
                  </a:cubicBezTo>
                  <a:close/>
                  <a:moveTo>
                    <a:pt x="34" y="44"/>
                  </a:moveTo>
                  <a:cubicBezTo>
                    <a:pt x="62" y="44"/>
                    <a:pt x="62" y="44"/>
                    <a:pt x="62" y="44"/>
                  </a:cubicBezTo>
                  <a:cubicBezTo>
                    <a:pt x="63" y="44"/>
                    <a:pt x="64" y="45"/>
                    <a:pt x="64" y="46"/>
                  </a:cubicBezTo>
                  <a:cubicBezTo>
                    <a:pt x="64" y="47"/>
                    <a:pt x="63" y="48"/>
                    <a:pt x="62" y="48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3" y="48"/>
                    <a:pt x="32" y="47"/>
                    <a:pt x="32" y="46"/>
                  </a:cubicBezTo>
                  <a:cubicBezTo>
                    <a:pt x="32" y="45"/>
                    <a:pt x="33" y="44"/>
                    <a:pt x="34" y="44"/>
                  </a:cubicBezTo>
                  <a:close/>
                  <a:moveTo>
                    <a:pt x="66" y="60"/>
                  </a:moveTo>
                  <a:cubicBezTo>
                    <a:pt x="65" y="60"/>
                    <a:pt x="64" y="61"/>
                    <a:pt x="64" y="62"/>
                  </a:cubicBezTo>
                  <a:cubicBezTo>
                    <a:pt x="64" y="66"/>
                    <a:pt x="64" y="66"/>
                    <a:pt x="64" y="66"/>
                  </a:cubicBezTo>
                  <a:cubicBezTo>
                    <a:pt x="64" y="69"/>
                    <a:pt x="61" y="72"/>
                    <a:pt x="58" y="72"/>
                  </a:cubicBezTo>
                  <a:cubicBezTo>
                    <a:pt x="40" y="72"/>
                    <a:pt x="40" y="72"/>
                    <a:pt x="40" y="72"/>
                  </a:cubicBezTo>
                  <a:cubicBezTo>
                    <a:pt x="37" y="72"/>
                    <a:pt x="34" y="69"/>
                    <a:pt x="34" y="66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4" y="61"/>
                    <a:pt x="33" y="60"/>
                    <a:pt x="32" y="60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0" y="55"/>
                    <a:pt x="21" y="56"/>
                    <a:pt x="22" y="56"/>
                  </a:cubicBezTo>
                  <a:cubicBezTo>
                    <a:pt x="74" y="56"/>
                    <a:pt x="74" y="56"/>
                    <a:pt x="74" y="56"/>
                  </a:cubicBezTo>
                  <a:cubicBezTo>
                    <a:pt x="75" y="56"/>
                    <a:pt x="76" y="55"/>
                    <a:pt x="76" y="54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91" y="60"/>
                    <a:pt x="91" y="60"/>
                    <a:pt x="91" y="60"/>
                  </a:cubicBezTo>
                  <a:lnTo>
                    <a:pt x="66" y="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2399"/>
            </a:p>
          </p:txBody>
        </p:sp>
        <p:sp>
          <p:nvSpPr>
            <p:cNvPr id="20" name="Freeform 67">
              <a:extLst>
                <a:ext uri="{FF2B5EF4-FFF2-40B4-BE49-F238E27FC236}">
                  <a16:creationId xmlns="" xmlns:a16="http://schemas.microsoft.com/office/drawing/2014/main" id="{8757E3B4-59E7-42F5-A20F-3692A7C8A9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87252" y="4317610"/>
              <a:ext cx="156484" cy="155798"/>
            </a:xfrm>
            <a:custGeom>
              <a:avLst/>
              <a:gdLst>
                <a:gd name="T0" fmla="*/ 76 w 96"/>
                <a:gd name="T1" fmla="*/ 13 h 96"/>
                <a:gd name="T2" fmla="*/ 61 w 96"/>
                <a:gd name="T3" fmla="*/ 15 h 96"/>
                <a:gd name="T4" fmla="*/ 60 w 96"/>
                <a:gd name="T5" fmla="*/ 17 h 96"/>
                <a:gd name="T6" fmla="*/ 44 w 96"/>
                <a:gd name="T7" fmla="*/ 32 h 96"/>
                <a:gd name="T8" fmla="*/ 42 w 96"/>
                <a:gd name="T9" fmla="*/ 0 h 96"/>
                <a:gd name="T10" fmla="*/ 16 w 96"/>
                <a:gd name="T11" fmla="*/ 2 h 96"/>
                <a:gd name="T12" fmla="*/ 2 w 96"/>
                <a:gd name="T13" fmla="*/ 12 h 96"/>
                <a:gd name="T14" fmla="*/ 0 w 96"/>
                <a:gd name="T15" fmla="*/ 94 h 96"/>
                <a:gd name="T16" fmla="*/ 18 w 96"/>
                <a:gd name="T17" fmla="*/ 96 h 96"/>
                <a:gd name="T18" fmla="*/ 66 w 96"/>
                <a:gd name="T19" fmla="*/ 96 h 96"/>
                <a:gd name="T20" fmla="*/ 68 w 96"/>
                <a:gd name="T21" fmla="*/ 48 h 96"/>
                <a:gd name="T22" fmla="*/ 82 w 96"/>
                <a:gd name="T23" fmla="*/ 96 h 96"/>
                <a:gd name="T24" fmla="*/ 94 w 96"/>
                <a:gd name="T25" fmla="*/ 93 h 96"/>
                <a:gd name="T26" fmla="*/ 12 w 96"/>
                <a:gd name="T27" fmla="*/ 82 h 96"/>
                <a:gd name="T28" fmla="*/ 8 w 96"/>
                <a:gd name="T29" fmla="*/ 82 h 96"/>
                <a:gd name="T30" fmla="*/ 10 w 96"/>
                <a:gd name="T31" fmla="*/ 24 h 96"/>
                <a:gd name="T32" fmla="*/ 12 w 96"/>
                <a:gd name="T33" fmla="*/ 82 h 96"/>
                <a:gd name="T34" fmla="*/ 30 w 96"/>
                <a:gd name="T35" fmla="*/ 8 h 96"/>
                <a:gd name="T36" fmla="*/ 32 w 96"/>
                <a:gd name="T37" fmla="*/ 62 h 96"/>
                <a:gd name="T38" fmla="*/ 28 w 96"/>
                <a:gd name="T39" fmla="*/ 62 h 96"/>
                <a:gd name="T40" fmla="*/ 36 w 96"/>
                <a:gd name="T41" fmla="*/ 86 h 96"/>
                <a:gd name="T42" fmla="*/ 26 w 96"/>
                <a:gd name="T43" fmla="*/ 88 h 96"/>
                <a:gd name="T44" fmla="*/ 24 w 96"/>
                <a:gd name="T45" fmla="*/ 70 h 96"/>
                <a:gd name="T46" fmla="*/ 34 w 96"/>
                <a:gd name="T47" fmla="*/ 68 h 96"/>
                <a:gd name="T48" fmla="*/ 36 w 96"/>
                <a:gd name="T49" fmla="*/ 86 h 96"/>
                <a:gd name="T50" fmla="*/ 54 w 96"/>
                <a:gd name="T51" fmla="*/ 40 h 96"/>
                <a:gd name="T52" fmla="*/ 56 w 96"/>
                <a:gd name="T53" fmla="*/ 78 h 96"/>
                <a:gd name="T54" fmla="*/ 52 w 96"/>
                <a:gd name="T55" fmla="*/ 78 h 96"/>
                <a:gd name="T56" fmla="*/ 58 w 96"/>
                <a:gd name="T57" fmla="*/ 88 h 96"/>
                <a:gd name="T58" fmla="*/ 48 w 96"/>
                <a:gd name="T59" fmla="*/ 86 h 96"/>
                <a:gd name="T60" fmla="*/ 58 w 96"/>
                <a:gd name="T61" fmla="*/ 84 h 96"/>
                <a:gd name="T62" fmla="*/ 58 w 96"/>
                <a:gd name="T63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6" h="96">
                  <a:moveTo>
                    <a:pt x="96" y="90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5" y="12"/>
                    <a:pt x="74" y="11"/>
                    <a:pt x="73" y="12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1" y="15"/>
                    <a:pt x="61" y="15"/>
                    <a:pt x="60" y="16"/>
                  </a:cubicBezTo>
                  <a:cubicBezTo>
                    <a:pt x="60" y="16"/>
                    <a:pt x="60" y="17"/>
                    <a:pt x="60" y="17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4" y="1"/>
                    <a:pt x="43" y="0"/>
                    <a:pt x="4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6" y="1"/>
                    <a:pt x="16" y="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0" y="13"/>
                    <a:pt x="0" y="1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5"/>
                    <a:pt x="1" y="96"/>
                    <a:pt x="2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42" y="96"/>
                    <a:pt x="42" y="96"/>
                    <a:pt x="42" y="96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67" y="96"/>
                    <a:pt x="68" y="95"/>
                    <a:pt x="68" y="94"/>
                  </a:cubicBezTo>
                  <a:cubicBezTo>
                    <a:pt x="68" y="48"/>
                    <a:pt x="68" y="48"/>
                    <a:pt x="68" y="48"/>
                  </a:cubicBezTo>
                  <a:cubicBezTo>
                    <a:pt x="80" y="94"/>
                    <a:pt x="80" y="94"/>
                    <a:pt x="80" y="94"/>
                  </a:cubicBezTo>
                  <a:cubicBezTo>
                    <a:pt x="80" y="95"/>
                    <a:pt x="81" y="96"/>
                    <a:pt x="82" y="96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95" y="93"/>
                    <a:pt x="96" y="92"/>
                    <a:pt x="96" y="90"/>
                  </a:cubicBezTo>
                  <a:close/>
                  <a:moveTo>
                    <a:pt x="12" y="82"/>
                  </a:moveTo>
                  <a:cubicBezTo>
                    <a:pt x="12" y="83"/>
                    <a:pt x="11" y="84"/>
                    <a:pt x="10" y="84"/>
                  </a:cubicBezTo>
                  <a:cubicBezTo>
                    <a:pt x="9" y="84"/>
                    <a:pt x="8" y="83"/>
                    <a:pt x="8" y="82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5"/>
                    <a:pt x="9" y="24"/>
                    <a:pt x="10" y="24"/>
                  </a:cubicBezTo>
                  <a:cubicBezTo>
                    <a:pt x="11" y="24"/>
                    <a:pt x="12" y="25"/>
                    <a:pt x="12" y="26"/>
                  </a:cubicBezTo>
                  <a:lnTo>
                    <a:pt x="12" y="82"/>
                  </a:lnTo>
                  <a:close/>
                  <a:moveTo>
                    <a:pt x="28" y="10"/>
                  </a:moveTo>
                  <a:cubicBezTo>
                    <a:pt x="28" y="9"/>
                    <a:pt x="29" y="8"/>
                    <a:pt x="30" y="8"/>
                  </a:cubicBezTo>
                  <a:cubicBezTo>
                    <a:pt x="31" y="8"/>
                    <a:pt x="32" y="9"/>
                    <a:pt x="32" y="10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63"/>
                    <a:pt x="31" y="64"/>
                    <a:pt x="30" y="64"/>
                  </a:cubicBezTo>
                  <a:cubicBezTo>
                    <a:pt x="29" y="64"/>
                    <a:pt x="28" y="63"/>
                    <a:pt x="28" y="62"/>
                  </a:cubicBezTo>
                  <a:lnTo>
                    <a:pt x="28" y="10"/>
                  </a:lnTo>
                  <a:close/>
                  <a:moveTo>
                    <a:pt x="36" y="86"/>
                  </a:moveTo>
                  <a:cubicBezTo>
                    <a:pt x="36" y="87"/>
                    <a:pt x="35" y="88"/>
                    <a:pt x="34" y="88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5" y="88"/>
                    <a:pt x="24" y="87"/>
                    <a:pt x="24" y="86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4" y="69"/>
                    <a:pt x="25" y="68"/>
                    <a:pt x="26" y="68"/>
                  </a:cubicBezTo>
                  <a:cubicBezTo>
                    <a:pt x="34" y="68"/>
                    <a:pt x="34" y="68"/>
                    <a:pt x="34" y="68"/>
                  </a:cubicBezTo>
                  <a:cubicBezTo>
                    <a:pt x="35" y="68"/>
                    <a:pt x="36" y="69"/>
                    <a:pt x="36" y="70"/>
                  </a:cubicBezTo>
                  <a:lnTo>
                    <a:pt x="36" y="86"/>
                  </a:lnTo>
                  <a:close/>
                  <a:moveTo>
                    <a:pt x="52" y="42"/>
                  </a:moveTo>
                  <a:cubicBezTo>
                    <a:pt x="52" y="41"/>
                    <a:pt x="53" y="40"/>
                    <a:pt x="54" y="40"/>
                  </a:cubicBezTo>
                  <a:cubicBezTo>
                    <a:pt x="55" y="40"/>
                    <a:pt x="56" y="41"/>
                    <a:pt x="56" y="42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6" y="79"/>
                    <a:pt x="55" y="80"/>
                    <a:pt x="54" y="80"/>
                  </a:cubicBezTo>
                  <a:cubicBezTo>
                    <a:pt x="53" y="80"/>
                    <a:pt x="52" y="79"/>
                    <a:pt x="52" y="78"/>
                  </a:cubicBezTo>
                  <a:lnTo>
                    <a:pt x="52" y="42"/>
                  </a:lnTo>
                  <a:close/>
                  <a:moveTo>
                    <a:pt x="58" y="88"/>
                  </a:moveTo>
                  <a:cubicBezTo>
                    <a:pt x="50" y="88"/>
                    <a:pt x="50" y="88"/>
                    <a:pt x="50" y="88"/>
                  </a:cubicBezTo>
                  <a:cubicBezTo>
                    <a:pt x="49" y="88"/>
                    <a:pt x="48" y="87"/>
                    <a:pt x="48" y="86"/>
                  </a:cubicBezTo>
                  <a:cubicBezTo>
                    <a:pt x="48" y="85"/>
                    <a:pt x="49" y="84"/>
                    <a:pt x="50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9" y="84"/>
                    <a:pt x="60" y="85"/>
                    <a:pt x="60" y="86"/>
                  </a:cubicBezTo>
                  <a:cubicBezTo>
                    <a:pt x="60" y="87"/>
                    <a:pt x="59" y="88"/>
                    <a:pt x="58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2399"/>
            </a:p>
          </p:txBody>
        </p:sp>
      </p:grpSp>
      <p:sp>
        <p:nvSpPr>
          <p:cNvPr id="25" name="Freeform: Shape 44">
            <a:extLst>
              <a:ext uri="{FF2B5EF4-FFF2-40B4-BE49-F238E27FC236}">
                <a16:creationId xmlns="" xmlns:a16="http://schemas.microsoft.com/office/drawing/2014/main" id="{B445C58A-7039-4579-852F-42244BE24AB8}"/>
              </a:ext>
            </a:extLst>
          </p:cNvPr>
          <p:cNvSpPr/>
          <p:nvPr/>
        </p:nvSpPr>
        <p:spPr>
          <a:xfrm>
            <a:off x="1870434" y="3063923"/>
            <a:ext cx="4842368" cy="540798"/>
          </a:xfrm>
          <a:custGeom>
            <a:avLst/>
            <a:gdLst>
              <a:gd name="connsiteX0" fmla="*/ 0 w 2980403"/>
              <a:gd name="connsiteY0" fmla="*/ 207160 h 567531"/>
              <a:gd name="connsiteX1" fmla="*/ 0 w 2980403"/>
              <a:gd name="connsiteY1" fmla="*/ 207161 h 567531"/>
              <a:gd name="connsiteX2" fmla="*/ 0 w 2980403"/>
              <a:gd name="connsiteY2" fmla="*/ 207161 h 567531"/>
              <a:gd name="connsiteX3" fmla="*/ 207161 w 2980403"/>
              <a:gd name="connsiteY3" fmla="*/ 0 h 567531"/>
              <a:gd name="connsiteX4" fmla="*/ 2773242 w 2980403"/>
              <a:gd name="connsiteY4" fmla="*/ 0 h 567531"/>
              <a:gd name="connsiteX5" fmla="*/ 2980403 w 2980403"/>
              <a:gd name="connsiteY5" fmla="*/ 207161 h 567531"/>
              <a:gd name="connsiteX6" fmla="*/ 2980402 w 2980403"/>
              <a:gd name="connsiteY6" fmla="*/ 207161 h 567531"/>
              <a:gd name="connsiteX7" fmla="*/ 2773241 w 2980403"/>
              <a:gd name="connsiteY7" fmla="*/ 414322 h 567531"/>
              <a:gd name="connsiteX8" fmla="*/ 1673312 w 2980403"/>
              <a:gd name="connsiteY8" fmla="*/ 414322 h 567531"/>
              <a:gd name="connsiteX9" fmla="*/ 1490202 w 2980403"/>
              <a:gd name="connsiteY9" fmla="*/ 567531 h 567531"/>
              <a:gd name="connsiteX10" fmla="*/ 1307091 w 2980403"/>
              <a:gd name="connsiteY10" fmla="*/ 414322 h 567531"/>
              <a:gd name="connsiteX11" fmla="*/ 207161 w 2980403"/>
              <a:gd name="connsiteY11" fmla="*/ 414321 h 567531"/>
              <a:gd name="connsiteX12" fmla="*/ 16280 w 2980403"/>
              <a:gd name="connsiteY12" fmla="*/ 287797 h 567531"/>
              <a:gd name="connsiteX13" fmla="*/ 0 w 2980403"/>
              <a:gd name="connsiteY13" fmla="*/ 207161 h 567531"/>
              <a:gd name="connsiteX14" fmla="*/ 16280 w 2980403"/>
              <a:gd name="connsiteY14" fmla="*/ 126525 h 567531"/>
              <a:gd name="connsiteX15" fmla="*/ 207161 w 2980403"/>
              <a:gd name="connsiteY15" fmla="*/ 0 h 56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80403" h="567531">
                <a:moveTo>
                  <a:pt x="0" y="207160"/>
                </a:moveTo>
                <a:lnTo>
                  <a:pt x="0" y="207161"/>
                </a:lnTo>
                <a:lnTo>
                  <a:pt x="0" y="207161"/>
                </a:lnTo>
                <a:close/>
                <a:moveTo>
                  <a:pt x="207161" y="0"/>
                </a:moveTo>
                <a:lnTo>
                  <a:pt x="2773242" y="0"/>
                </a:lnTo>
                <a:cubicBezTo>
                  <a:pt x="2887654" y="0"/>
                  <a:pt x="2980403" y="92749"/>
                  <a:pt x="2980403" y="207161"/>
                </a:cubicBezTo>
                <a:lnTo>
                  <a:pt x="2980402" y="207161"/>
                </a:lnTo>
                <a:cubicBezTo>
                  <a:pt x="2980402" y="321573"/>
                  <a:pt x="2887653" y="414322"/>
                  <a:pt x="2773241" y="414322"/>
                </a:cubicBezTo>
                <a:lnTo>
                  <a:pt x="1673312" y="414322"/>
                </a:lnTo>
                <a:lnTo>
                  <a:pt x="1490202" y="567531"/>
                </a:lnTo>
                <a:lnTo>
                  <a:pt x="1307091" y="414322"/>
                </a:lnTo>
                <a:lnTo>
                  <a:pt x="207161" y="414321"/>
                </a:lnTo>
                <a:cubicBezTo>
                  <a:pt x="121352" y="414321"/>
                  <a:pt x="47728" y="362150"/>
                  <a:pt x="16280" y="287797"/>
                </a:cubicBezTo>
                <a:lnTo>
                  <a:pt x="0" y="207161"/>
                </a:lnTo>
                <a:lnTo>
                  <a:pt x="16280" y="126525"/>
                </a:lnTo>
                <a:cubicBezTo>
                  <a:pt x="47728" y="52171"/>
                  <a:pt x="121352" y="0"/>
                  <a:pt x="207161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20000"/>
              </a:prstClr>
            </a:innerShdw>
          </a:effectLst>
          <a:extLst/>
        </p:spPr>
        <p:txBody>
          <a:bodyPr vert="horz" wrap="square" lIns="252000" tIns="45720" rIns="91440" bIns="180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GT" sz="13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Pilar del Plan General de Gobierno 2020-2024</a:t>
            </a:r>
            <a:endParaRPr lang="es-GT" sz="1300" b="1" dirty="0">
              <a:solidFill>
                <a:schemeClr val="accent4">
                  <a:lumMod val="20000"/>
                  <a:lumOff val="80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6" name="TextBox 81"/>
          <p:cNvSpPr txBox="1"/>
          <p:nvPr/>
        </p:nvSpPr>
        <p:spPr>
          <a:xfrm>
            <a:off x="2288880" y="3730844"/>
            <a:ext cx="396043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Estado Responsible, Transparente y Efectivo.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7" name="Freeform: Shape 44">
            <a:extLst>
              <a:ext uri="{FF2B5EF4-FFF2-40B4-BE49-F238E27FC236}">
                <a16:creationId xmlns="" xmlns:a16="http://schemas.microsoft.com/office/drawing/2014/main" id="{B445C58A-7039-4579-852F-42244BE24AB8}"/>
              </a:ext>
            </a:extLst>
          </p:cNvPr>
          <p:cNvSpPr/>
          <p:nvPr/>
        </p:nvSpPr>
        <p:spPr>
          <a:xfrm>
            <a:off x="1870435" y="4098688"/>
            <a:ext cx="4842368" cy="540798"/>
          </a:xfrm>
          <a:custGeom>
            <a:avLst/>
            <a:gdLst>
              <a:gd name="connsiteX0" fmla="*/ 0 w 2980403"/>
              <a:gd name="connsiteY0" fmla="*/ 207160 h 567531"/>
              <a:gd name="connsiteX1" fmla="*/ 0 w 2980403"/>
              <a:gd name="connsiteY1" fmla="*/ 207161 h 567531"/>
              <a:gd name="connsiteX2" fmla="*/ 0 w 2980403"/>
              <a:gd name="connsiteY2" fmla="*/ 207161 h 567531"/>
              <a:gd name="connsiteX3" fmla="*/ 207161 w 2980403"/>
              <a:gd name="connsiteY3" fmla="*/ 0 h 567531"/>
              <a:gd name="connsiteX4" fmla="*/ 2773242 w 2980403"/>
              <a:gd name="connsiteY4" fmla="*/ 0 h 567531"/>
              <a:gd name="connsiteX5" fmla="*/ 2980403 w 2980403"/>
              <a:gd name="connsiteY5" fmla="*/ 207161 h 567531"/>
              <a:gd name="connsiteX6" fmla="*/ 2980402 w 2980403"/>
              <a:gd name="connsiteY6" fmla="*/ 207161 h 567531"/>
              <a:gd name="connsiteX7" fmla="*/ 2773241 w 2980403"/>
              <a:gd name="connsiteY7" fmla="*/ 414322 h 567531"/>
              <a:gd name="connsiteX8" fmla="*/ 1673312 w 2980403"/>
              <a:gd name="connsiteY8" fmla="*/ 414322 h 567531"/>
              <a:gd name="connsiteX9" fmla="*/ 1490202 w 2980403"/>
              <a:gd name="connsiteY9" fmla="*/ 567531 h 567531"/>
              <a:gd name="connsiteX10" fmla="*/ 1307091 w 2980403"/>
              <a:gd name="connsiteY10" fmla="*/ 414322 h 567531"/>
              <a:gd name="connsiteX11" fmla="*/ 207161 w 2980403"/>
              <a:gd name="connsiteY11" fmla="*/ 414321 h 567531"/>
              <a:gd name="connsiteX12" fmla="*/ 16280 w 2980403"/>
              <a:gd name="connsiteY12" fmla="*/ 287797 h 567531"/>
              <a:gd name="connsiteX13" fmla="*/ 0 w 2980403"/>
              <a:gd name="connsiteY13" fmla="*/ 207161 h 567531"/>
              <a:gd name="connsiteX14" fmla="*/ 16280 w 2980403"/>
              <a:gd name="connsiteY14" fmla="*/ 126525 h 567531"/>
              <a:gd name="connsiteX15" fmla="*/ 207161 w 2980403"/>
              <a:gd name="connsiteY15" fmla="*/ 0 h 56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80403" h="567531">
                <a:moveTo>
                  <a:pt x="0" y="207160"/>
                </a:moveTo>
                <a:lnTo>
                  <a:pt x="0" y="207161"/>
                </a:lnTo>
                <a:lnTo>
                  <a:pt x="0" y="207161"/>
                </a:lnTo>
                <a:close/>
                <a:moveTo>
                  <a:pt x="207161" y="0"/>
                </a:moveTo>
                <a:lnTo>
                  <a:pt x="2773242" y="0"/>
                </a:lnTo>
                <a:cubicBezTo>
                  <a:pt x="2887654" y="0"/>
                  <a:pt x="2980403" y="92749"/>
                  <a:pt x="2980403" y="207161"/>
                </a:cubicBezTo>
                <a:lnTo>
                  <a:pt x="2980402" y="207161"/>
                </a:lnTo>
                <a:cubicBezTo>
                  <a:pt x="2980402" y="321573"/>
                  <a:pt x="2887653" y="414322"/>
                  <a:pt x="2773241" y="414322"/>
                </a:cubicBezTo>
                <a:lnTo>
                  <a:pt x="1673312" y="414322"/>
                </a:lnTo>
                <a:lnTo>
                  <a:pt x="1490202" y="567531"/>
                </a:lnTo>
                <a:lnTo>
                  <a:pt x="1307091" y="414322"/>
                </a:lnTo>
                <a:lnTo>
                  <a:pt x="207161" y="414321"/>
                </a:lnTo>
                <a:cubicBezTo>
                  <a:pt x="121352" y="414321"/>
                  <a:pt x="47728" y="362150"/>
                  <a:pt x="16280" y="287797"/>
                </a:cubicBezTo>
                <a:lnTo>
                  <a:pt x="0" y="207161"/>
                </a:lnTo>
                <a:lnTo>
                  <a:pt x="16280" y="126525"/>
                </a:lnTo>
                <a:cubicBezTo>
                  <a:pt x="47728" y="52171"/>
                  <a:pt x="121352" y="0"/>
                  <a:pt x="207161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20000"/>
              </a:prstClr>
            </a:innerShdw>
          </a:effectLst>
          <a:extLst/>
        </p:spPr>
        <p:txBody>
          <a:bodyPr vert="horz" wrap="square" lIns="252000" tIns="45720" rIns="91440" bIns="180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GT" sz="13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ODS’S</a:t>
            </a:r>
            <a:endParaRPr lang="es-GT" sz="1300" b="1" dirty="0">
              <a:solidFill>
                <a:schemeClr val="accent4">
                  <a:lumMod val="20000"/>
                  <a:lumOff val="80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8" name="TextBox 81"/>
          <p:cNvSpPr txBox="1"/>
          <p:nvPr/>
        </p:nvSpPr>
        <p:spPr>
          <a:xfrm>
            <a:off x="2311400" y="4777670"/>
            <a:ext cx="396043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Agua limpia y saneamiento.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9" name="TextBox 81"/>
          <p:cNvSpPr txBox="1"/>
          <p:nvPr/>
        </p:nvSpPr>
        <p:spPr>
          <a:xfrm>
            <a:off x="2311399" y="5037792"/>
            <a:ext cx="396043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Acción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por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el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Clima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0" name="TextBox 81"/>
          <p:cNvSpPr txBox="1"/>
          <p:nvPr/>
        </p:nvSpPr>
        <p:spPr>
          <a:xfrm>
            <a:off x="2323387" y="5302933"/>
            <a:ext cx="396043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Vida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Submarina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1" name="TextBox 81"/>
          <p:cNvSpPr txBox="1"/>
          <p:nvPr/>
        </p:nvSpPr>
        <p:spPr>
          <a:xfrm>
            <a:off x="2331421" y="5554216"/>
            <a:ext cx="396043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Vida de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Ecosistemas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Terrestres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1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92712" y="1844824"/>
            <a:ext cx="60928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PRESUPUESTO ESTIMADO MARN 2022</a:t>
            </a:r>
            <a:endParaRPr lang="es-G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TextBox 200">
            <a:extLst>
              <a:ext uri="{FF2B5EF4-FFF2-40B4-BE49-F238E27FC236}">
                <a16:creationId xmlns="" xmlns:a16="http://schemas.microsoft.com/office/drawing/2014/main" id="{1E0F72BB-82FC-462B-B324-7356B4FE613C}"/>
              </a:ext>
            </a:extLst>
          </p:cNvPr>
          <p:cNvSpPr txBox="1"/>
          <p:nvPr/>
        </p:nvSpPr>
        <p:spPr>
          <a:xfrm>
            <a:off x="3325768" y="3384962"/>
            <a:ext cx="262671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PRESUPUESTO ESTIMADO </a:t>
            </a:r>
          </a:p>
          <a:p>
            <a:pPr algn="ctr"/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(</a:t>
            </a:r>
            <a:r>
              <a:rPr lang="en-US" sz="1600" b="1" dirty="0" err="1" smtClean="0">
                <a:solidFill>
                  <a:schemeClr val="accent2"/>
                </a:solidFill>
                <a:cs typeface="Arial" pitchFamily="34" charset="0"/>
              </a:rPr>
              <a:t>En</a:t>
            </a:r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cs typeface="Arial" pitchFamily="34" charset="0"/>
              </a:rPr>
              <a:t>millones</a:t>
            </a:r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 de </a:t>
            </a:r>
            <a:r>
              <a:rPr lang="en-US" sz="1600" b="1" dirty="0" err="1" smtClean="0">
                <a:solidFill>
                  <a:schemeClr val="accent2"/>
                </a:solidFill>
                <a:cs typeface="Arial" pitchFamily="34" charset="0"/>
              </a:rPr>
              <a:t>Quetzales</a:t>
            </a:r>
            <a:r>
              <a:rPr lang="en-US" sz="1600" b="1" dirty="0" smtClean="0">
                <a:solidFill>
                  <a:schemeClr val="accent2"/>
                </a:solidFill>
                <a:cs typeface="Arial" pitchFamily="34" charset="0"/>
              </a:rPr>
              <a:t>)</a:t>
            </a:r>
            <a:endParaRPr 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5" name="TextBox 201">
            <a:extLst>
              <a:ext uri="{FF2B5EF4-FFF2-40B4-BE49-F238E27FC236}">
                <a16:creationId xmlns="" xmlns:a16="http://schemas.microsoft.com/office/drawing/2014/main" id="{E568BBC2-CB29-4BC7-9E54-92644BCCE1BD}"/>
              </a:ext>
            </a:extLst>
          </p:cNvPr>
          <p:cNvSpPr txBox="1"/>
          <p:nvPr/>
        </p:nvSpPr>
        <p:spPr>
          <a:xfrm>
            <a:off x="3325767" y="3902376"/>
            <a:ext cx="249107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GB" sz="3600" dirty="0">
                <a:solidFill>
                  <a:schemeClr val="accent2"/>
                </a:solidFill>
              </a:rPr>
              <a:t>Q </a:t>
            </a:r>
            <a:r>
              <a:rPr lang="en-GB" sz="3600" dirty="0" smtClean="0">
                <a:solidFill>
                  <a:schemeClr val="accent2"/>
                </a:solidFill>
              </a:rPr>
              <a:t>200.2</a:t>
            </a:r>
            <a:endParaRPr lang="en-GB" sz="3600" dirty="0">
              <a:solidFill>
                <a:schemeClr val="accent2"/>
              </a:solidFill>
            </a:endParaRPr>
          </a:p>
        </p:txBody>
      </p:sp>
      <p:grpSp>
        <p:nvGrpSpPr>
          <p:cNvPr id="6" name="Group 258">
            <a:extLst>
              <a:ext uri="{FF2B5EF4-FFF2-40B4-BE49-F238E27FC236}">
                <a16:creationId xmlns="" xmlns:a16="http://schemas.microsoft.com/office/drawing/2014/main" id="{8DB55838-BAFC-4046-A6FC-5FD18BDBE840}"/>
              </a:ext>
            </a:extLst>
          </p:cNvPr>
          <p:cNvGrpSpPr/>
          <p:nvPr/>
        </p:nvGrpSpPr>
        <p:grpSpPr>
          <a:xfrm>
            <a:off x="2794040" y="3358439"/>
            <a:ext cx="531729" cy="531729"/>
            <a:chOff x="4469581" y="499171"/>
            <a:chExt cx="531730" cy="531730"/>
          </a:xfrm>
        </p:grpSpPr>
        <p:sp>
          <p:nvSpPr>
            <p:cNvPr id="7" name="Oval 259">
              <a:extLst>
                <a:ext uri="{FF2B5EF4-FFF2-40B4-BE49-F238E27FC236}">
                  <a16:creationId xmlns="" xmlns:a16="http://schemas.microsoft.com/office/drawing/2014/main" id="{6723D699-B3B4-4E90-9C0D-90B572D3A867}"/>
                </a:ext>
              </a:extLst>
            </p:cNvPr>
            <p:cNvSpPr/>
            <p:nvPr/>
          </p:nvSpPr>
          <p:spPr>
            <a:xfrm>
              <a:off x="4469581" y="499171"/>
              <a:ext cx="531730" cy="5317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2399"/>
            </a:p>
          </p:txBody>
        </p:sp>
        <p:grpSp>
          <p:nvGrpSpPr>
            <p:cNvPr id="8" name="Group 260">
              <a:extLst>
                <a:ext uri="{FF2B5EF4-FFF2-40B4-BE49-F238E27FC236}">
                  <a16:creationId xmlns="" xmlns:a16="http://schemas.microsoft.com/office/drawing/2014/main" id="{202887E8-17FE-49D6-8910-CE23DBED6658}"/>
                </a:ext>
              </a:extLst>
            </p:cNvPr>
            <p:cNvGrpSpPr/>
            <p:nvPr/>
          </p:nvGrpSpPr>
          <p:grpSpPr>
            <a:xfrm>
              <a:off x="4619666" y="648185"/>
              <a:ext cx="224070" cy="226840"/>
              <a:chOff x="1000126" y="663575"/>
              <a:chExt cx="5140325" cy="5203826"/>
            </a:xfrm>
            <a:solidFill>
              <a:schemeClr val="bg1"/>
            </a:solidFill>
          </p:grpSpPr>
          <p:sp>
            <p:nvSpPr>
              <p:cNvPr id="9" name="Freeform 22">
                <a:extLst>
                  <a:ext uri="{FF2B5EF4-FFF2-40B4-BE49-F238E27FC236}">
                    <a16:creationId xmlns="" xmlns:a16="http://schemas.microsoft.com/office/drawing/2014/main" id="{F57FF244-02D6-4325-AD18-4016493D8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0988" y="1565275"/>
                <a:ext cx="166688" cy="269875"/>
              </a:xfrm>
              <a:custGeom>
                <a:avLst/>
                <a:gdLst>
                  <a:gd name="T0" fmla="*/ 0 w 212"/>
                  <a:gd name="T1" fmla="*/ 0 h 339"/>
                  <a:gd name="T2" fmla="*/ 32 w 212"/>
                  <a:gd name="T3" fmla="*/ 8 h 339"/>
                  <a:gd name="T4" fmla="*/ 64 w 212"/>
                  <a:gd name="T5" fmla="*/ 16 h 339"/>
                  <a:gd name="T6" fmla="*/ 96 w 212"/>
                  <a:gd name="T7" fmla="*/ 28 h 339"/>
                  <a:gd name="T8" fmla="*/ 128 w 212"/>
                  <a:gd name="T9" fmla="*/ 42 h 339"/>
                  <a:gd name="T10" fmla="*/ 154 w 212"/>
                  <a:gd name="T11" fmla="*/ 58 h 339"/>
                  <a:gd name="T12" fmla="*/ 178 w 212"/>
                  <a:gd name="T13" fmla="*/ 80 h 339"/>
                  <a:gd name="T14" fmla="*/ 196 w 212"/>
                  <a:gd name="T15" fmla="*/ 106 h 339"/>
                  <a:gd name="T16" fmla="*/ 208 w 212"/>
                  <a:gd name="T17" fmla="*/ 136 h 339"/>
                  <a:gd name="T18" fmla="*/ 212 w 212"/>
                  <a:gd name="T19" fmla="*/ 172 h 339"/>
                  <a:gd name="T20" fmla="*/ 208 w 212"/>
                  <a:gd name="T21" fmla="*/ 207 h 339"/>
                  <a:gd name="T22" fmla="*/ 198 w 212"/>
                  <a:gd name="T23" fmla="*/ 237 h 339"/>
                  <a:gd name="T24" fmla="*/ 180 w 212"/>
                  <a:gd name="T25" fmla="*/ 263 h 339"/>
                  <a:gd name="T26" fmla="*/ 158 w 212"/>
                  <a:gd name="T27" fmla="*/ 285 h 339"/>
                  <a:gd name="T28" fmla="*/ 132 w 212"/>
                  <a:gd name="T29" fmla="*/ 303 h 339"/>
                  <a:gd name="T30" fmla="*/ 102 w 212"/>
                  <a:gd name="T31" fmla="*/ 317 h 339"/>
                  <a:gd name="T32" fmla="*/ 70 w 212"/>
                  <a:gd name="T33" fmla="*/ 329 h 339"/>
                  <a:gd name="T34" fmla="*/ 36 w 212"/>
                  <a:gd name="T35" fmla="*/ 335 h 339"/>
                  <a:gd name="T36" fmla="*/ 0 w 212"/>
                  <a:gd name="T37" fmla="*/ 339 h 339"/>
                  <a:gd name="T38" fmla="*/ 0 w 212"/>
                  <a:gd name="T39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2" h="339">
                    <a:moveTo>
                      <a:pt x="0" y="0"/>
                    </a:moveTo>
                    <a:lnTo>
                      <a:pt x="32" y="8"/>
                    </a:lnTo>
                    <a:lnTo>
                      <a:pt x="64" y="16"/>
                    </a:lnTo>
                    <a:lnTo>
                      <a:pt x="96" y="28"/>
                    </a:lnTo>
                    <a:lnTo>
                      <a:pt x="128" y="42"/>
                    </a:lnTo>
                    <a:lnTo>
                      <a:pt x="154" y="58"/>
                    </a:lnTo>
                    <a:lnTo>
                      <a:pt x="178" y="80"/>
                    </a:lnTo>
                    <a:lnTo>
                      <a:pt x="196" y="106"/>
                    </a:lnTo>
                    <a:lnTo>
                      <a:pt x="208" y="136"/>
                    </a:lnTo>
                    <a:lnTo>
                      <a:pt x="212" y="172"/>
                    </a:lnTo>
                    <a:lnTo>
                      <a:pt x="208" y="207"/>
                    </a:lnTo>
                    <a:lnTo>
                      <a:pt x="198" y="237"/>
                    </a:lnTo>
                    <a:lnTo>
                      <a:pt x="180" y="263"/>
                    </a:lnTo>
                    <a:lnTo>
                      <a:pt x="158" y="285"/>
                    </a:lnTo>
                    <a:lnTo>
                      <a:pt x="132" y="303"/>
                    </a:lnTo>
                    <a:lnTo>
                      <a:pt x="102" y="317"/>
                    </a:lnTo>
                    <a:lnTo>
                      <a:pt x="70" y="329"/>
                    </a:lnTo>
                    <a:lnTo>
                      <a:pt x="36" y="335"/>
                    </a:lnTo>
                    <a:lnTo>
                      <a:pt x="0" y="33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  <p:sp>
            <p:nvSpPr>
              <p:cNvPr id="10" name="Freeform 23">
                <a:extLst>
                  <a:ext uri="{FF2B5EF4-FFF2-40B4-BE49-F238E27FC236}">
                    <a16:creationId xmlns="" xmlns:a16="http://schemas.microsoft.com/office/drawing/2014/main" id="{D2ECBE46-DB9A-46BF-81B6-2E4D8DF2A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038" y="1127125"/>
                <a:ext cx="153988" cy="244475"/>
              </a:xfrm>
              <a:custGeom>
                <a:avLst/>
                <a:gdLst>
                  <a:gd name="T0" fmla="*/ 194 w 194"/>
                  <a:gd name="T1" fmla="*/ 0 h 307"/>
                  <a:gd name="T2" fmla="*/ 194 w 194"/>
                  <a:gd name="T3" fmla="*/ 307 h 307"/>
                  <a:gd name="T4" fmla="*/ 142 w 194"/>
                  <a:gd name="T5" fmla="*/ 295 h 307"/>
                  <a:gd name="T6" fmla="*/ 100 w 194"/>
                  <a:gd name="T7" fmla="*/ 279 h 307"/>
                  <a:gd name="T8" fmla="*/ 64 w 194"/>
                  <a:gd name="T9" fmla="*/ 259 h 307"/>
                  <a:gd name="T10" fmla="*/ 36 w 194"/>
                  <a:gd name="T11" fmla="*/ 237 h 307"/>
                  <a:gd name="T12" fmla="*/ 16 w 194"/>
                  <a:gd name="T13" fmla="*/ 211 h 307"/>
                  <a:gd name="T14" fmla="*/ 4 w 194"/>
                  <a:gd name="T15" fmla="*/ 179 h 307"/>
                  <a:gd name="T16" fmla="*/ 0 w 194"/>
                  <a:gd name="T17" fmla="*/ 146 h 307"/>
                  <a:gd name="T18" fmla="*/ 6 w 194"/>
                  <a:gd name="T19" fmla="*/ 114 h 307"/>
                  <a:gd name="T20" fmla="*/ 18 w 194"/>
                  <a:gd name="T21" fmla="*/ 86 h 307"/>
                  <a:gd name="T22" fmla="*/ 40 w 194"/>
                  <a:gd name="T23" fmla="*/ 58 h 307"/>
                  <a:gd name="T24" fmla="*/ 68 w 194"/>
                  <a:gd name="T25" fmla="*/ 36 h 307"/>
                  <a:gd name="T26" fmla="*/ 104 w 194"/>
                  <a:gd name="T27" fmla="*/ 18 h 307"/>
                  <a:gd name="T28" fmla="*/ 146 w 194"/>
                  <a:gd name="T29" fmla="*/ 6 h 307"/>
                  <a:gd name="T30" fmla="*/ 194 w 194"/>
                  <a:gd name="T31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4" h="307">
                    <a:moveTo>
                      <a:pt x="194" y="0"/>
                    </a:moveTo>
                    <a:lnTo>
                      <a:pt x="194" y="307"/>
                    </a:lnTo>
                    <a:lnTo>
                      <a:pt x="142" y="295"/>
                    </a:lnTo>
                    <a:lnTo>
                      <a:pt x="100" y="279"/>
                    </a:lnTo>
                    <a:lnTo>
                      <a:pt x="64" y="259"/>
                    </a:lnTo>
                    <a:lnTo>
                      <a:pt x="36" y="237"/>
                    </a:lnTo>
                    <a:lnTo>
                      <a:pt x="16" y="211"/>
                    </a:lnTo>
                    <a:lnTo>
                      <a:pt x="4" y="179"/>
                    </a:lnTo>
                    <a:lnTo>
                      <a:pt x="0" y="146"/>
                    </a:lnTo>
                    <a:lnTo>
                      <a:pt x="6" y="114"/>
                    </a:lnTo>
                    <a:lnTo>
                      <a:pt x="18" y="86"/>
                    </a:lnTo>
                    <a:lnTo>
                      <a:pt x="40" y="58"/>
                    </a:lnTo>
                    <a:lnTo>
                      <a:pt x="68" y="36"/>
                    </a:lnTo>
                    <a:lnTo>
                      <a:pt x="104" y="18"/>
                    </a:lnTo>
                    <a:lnTo>
                      <a:pt x="146" y="6"/>
                    </a:lnTo>
                    <a:lnTo>
                      <a:pt x="1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  <p:sp>
            <p:nvSpPr>
              <p:cNvPr id="11" name="Freeform 24">
                <a:extLst>
                  <a:ext uri="{FF2B5EF4-FFF2-40B4-BE49-F238E27FC236}">
                    <a16:creationId xmlns="" xmlns:a16="http://schemas.microsoft.com/office/drawing/2014/main" id="{74D50B51-B242-4308-8DDB-8134A9B06DF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95801" y="663575"/>
                <a:ext cx="1644650" cy="1646238"/>
              </a:xfrm>
              <a:custGeom>
                <a:avLst/>
                <a:gdLst>
                  <a:gd name="T0" fmla="*/ 993 w 2073"/>
                  <a:gd name="T1" fmla="*/ 297 h 2073"/>
                  <a:gd name="T2" fmla="*/ 875 w 2073"/>
                  <a:gd name="T3" fmla="*/ 425 h 2073"/>
                  <a:gd name="T4" fmla="*/ 684 w 2073"/>
                  <a:gd name="T5" fmla="*/ 522 h 2073"/>
                  <a:gd name="T6" fmla="*/ 584 w 2073"/>
                  <a:gd name="T7" fmla="*/ 708 h 2073"/>
                  <a:gd name="T8" fmla="*/ 620 w 2073"/>
                  <a:gd name="T9" fmla="*/ 919 h 2073"/>
                  <a:gd name="T10" fmla="*/ 787 w 2073"/>
                  <a:gd name="T11" fmla="*/ 1058 h 2073"/>
                  <a:gd name="T12" fmla="*/ 989 w 2073"/>
                  <a:gd name="T13" fmla="*/ 1475 h 2073"/>
                  <a:gd name="T14" fmla="*/ 845 w 2073"/>
                  <a:gd name="T15" fmla="*/ 1431 h 2073"/>
                  <a:gd name="T16" fmla="*/ 789 w 2073"/>
                  <a:gd name="T17" fmla="*/ 1347 h 2073"/>
                  <a:gd name="T18" fmla="*/ 754 w 2073"/>
                  <a:gd name="T19" fmla="*/ 1264 h 2073"/>
                  <a:gd name="T20" fmla="*/ 662 w 2073"/>
                  <a:gd name="T21" fmla="*/ 1226 h 2073"/>
                  <a:gd name="T22" fmla="*/ 568 w 2073"/>
                  <a:gd name="T23" fmla="*/ 1276 h 2073"/>
                  <a:gd name="T24" fmla="*/ 570 w 2073"/>
                  <a:gd name="T25" fmla="*/ 1411 h 2073"/>
                  <a:gd name="T26" fmla="*/ 684 w 2073"/>
                  <a:gd name="T27" fmla="*/ 1557 h 2073"/>
                  <a:gd name="T28" fmla="*/ 913 w 2073"/>
                  <a:gd name="T29" fmla="*/ 1644 h 2073"/>
                  <a:gd name="T30" fmla="*/ 1003 w 2073"/>
                  <a:gd name="T31" fmla="*/ 1796 h 2073"/>
                  <a:gd name="T32" fmla="*/ 1076 w 2073"/>
                  <a:gd name="T33" fmla="*/ 1796 h 2073"/>
                  <a:gd name="T34" fmla="*/ 1158 w 2073"/>
                  <a:gd name="T35" fmla="*/ 1644 h 2073"/>
                  <a:gd name="T36" fmla="*/ 1379 w 2073"/>
                  <a:gd name="T37" fmla="*/ 1565 h 2073"/>
                  <a:gd name="T38" fmla="*/ 1501 w 2073"/>
                  <a:gd name="T39" fmla="*/ 1403 h 2073"/>
                  <a:gd name="T40" fmla="*/ 1505 w 2073"/>
                  <a:gd name="T41" fmla="*/ 1180 h 2073"/>
                  <a:gd name="T42" fmla="*/ 1407 w 2073"/>
                  <a:gd name="T43" fmla="*/ 1033 h 2073"/>
                  <a:gd name="T44" fmla="*/ 1242 w 2073"/>
                  <a:gd name="T45" fmla="*/ 949 h 2073"/>
                  <a:gd name="T46" fmla="*/ 1090 w 2073"/>
                  <a:gd name="T47" fmla="*/ 584 h 2073"/>
                  <a:gd name="T48" fmla="*/ 1228 w 2073"/>
                  <a:gd name="T49" fmla="*/ 634 h 2073"/>
                  <a:gd name="T50" fmla="*/ 1306 w 2073"/>
                  <a:gd name="T51" fmla="*/ 724 h 2073"/>
                  <a:gd name="T52" fmla="*/ 1391 w 2073"/>
                  <a:gd name="T53" fmla="*/ 771 h 2073"/>
                  <a:gd name="T54" fmla="*/ 1485 w 2073"/>
                  <a:gd name="T55" fmla="*/ 722 h 2073"/>
                  <a:gd name="T56" fmla="*/ 1479 w 2073"/>
                  <a:gd name="T57" fmla="*/ 588 h 2073"/>
                  <a:gd name="T58" fmla="*/ 1345 w 2073"/>
                  <a:gd name="T59" fmla="*/ 474 h 2073"/>
                  <a:gd name="T60" fmla="*/ 1168 w 2073"/>
                  <a:gd name="T61" fmla="*/ 417 h 2073"/>
                  <a:gd name="T62" fmla="*/ 1086 w 2073"/>
                  <a:gd name="T63" fmla="*/ 297 h 2073"/>
                  <a:gd name="T64" fmla="*/ 1037 w 2073"/>
                  <a:gd name="T65" fmla="*/ 0 h 2073"/>
                  <a:gd name="T66" fmla="*/ 1465 w 2073"/>
                  <a:gd name="T67" fmla="*/ 94 h 2073"/>
                  <a:gd name="T68" fmla="*/ 1806 w 2073"/>
                  <a:gd name="T69" fmla="*/ 343 h 2073"/>
                  <a:gd name="T70" fmla="*/ 2019 w 2073"/>
                  <a:gd name="T71" fmla="*/ 710 h 2073"/>
                  <a:gd name="T72" fmla="*/ 2067 w 2073"/>
                  <a:gd name="T73" fmla="*/ 1150 h 2073"/>
                  <a:gd name="T74" fmla="*/ 1932 w 2073"/>
                  <a:gd name="T75" fmla="*/ 1561 h 2073"/>
                  <a:gd name="T76" fmla="*/ 1648 w 2073"/>
                  <a:gd name="T77" fmla="*/ 1874 h 2073"/>
                  <a:gd name="T78" fmla="*/ 1258 w 2073"/>
                  <a:gd name="T79" fmla="*/ 2049 h 2073"/>
                  <a:gd name="T80" fmla="*/ 813 w 2073"/>
                  <a:gd name="T81" fmla="*/ 2049 h 2073"/>
                  <a:gd name="T82" fmla="*/ 425 w 2073"/>
                  <a:gd name="T83" fmla="*/ 1874 h 2073"/>
                  <a:gd name="T84" fmla="*/ 142 w 2073"/>
                  <a:gd name="T85" fmla="*/ 1561 h 2073"/>
                  <a:gd name="T86" fmla="*/ 6 w 2073"/>
                  <a:gd name="T87" fmla="*/ 1150 h 2073"/>
                  <a:gd name="T88" fmla="*/ 52 w 2073"/>
                  <a:gd name="T89" fmla="*/ 710 h 2073"/>
                  <a:gd name="T90" fmla="*/ 267 w 2073"/>
                  <a:gd name="T91" fmla="*/ 343 h 2073"/>
                  <a:gd name="T92" fmla="*/ 608 w 2073"/>
                  <a:gd name="T93" fmla="*/ 94 h 2073"/>
                  <a:gd name="T94" fmla="*/ 1037 w 2073"/>
                  <a:gd name="T95" fmla="*/ 0 h 2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73" h="2073">
                    <a:moveTo>
                      <a:pt x="1039" y="259"/>
                    </a:moveTo>
                    <a:lnTo>
                      <a:pt x="1019" y="265"/>
                    </a:lnTo>
                    <a:lnTo>
                      <a:pt x="1003" y="277"/>
                    </a:lnTo>
                    <a:lnTo>
                      <a:pt x="993" y="297"/>
                    </a:lnTo>
                    <a:lnTo>
                      <a:pt x="989" y="317"/>
                    </a:lnTo>
                    <a:lnTo>
                      <a:pt x="989" y="409"/>
                    </a:lnTo>
                    <a:lnTo>
                      <a:pt x="931" y="415"/>
                    </a:lnTo>
                    <a:lnTo>
                      <a:pt x="875" y="425"/>
                    </a:lnTo>
                    <a:lnTo>
                      <a:pt x="821" y="441"/>
                    </a:lnTo>
                    <a:lnTo>
                      <a:pt x="771" y="460"/>
                    </a:lnTo>
                    <a:lnTo>
                      <a:pt x="726" y="488"/>
                    </a:lnTo>
                    <a:lnTo>
                      <a:pt x="684" y="522"/>
                    </a:lnTo>
                    <a:lnTo>
                      <a:pt x="650" y="560"/>
                    </a:lnTo>
                    <a:lnTo>
                      <a:pt x="620" y="604"/>
                    </a:lnTo>
                    <a:lnTo>
                      <a:pt x="598" y="654"/>
                    </a:lnTo>
                    <a:lnTo>
                      <a:pt x="584" y="708"/>
                    </a:lnTo>
                    <a:lnTo>
                      <a:pt x="580" y="769"/>
                    </a:lnTo>
                    <a:lnTo>
                      <a:pt x="584" y="823"/>
                    </a:lnTo>
                    <a:lnTo>
                      <a:pt x="598" y="873"/>
                    </a:lnTo>
                    <a:lnTo>
                      <a:pt x="620" y="919"/>
                    </a:lnTo>
                    <a:lnTo>
                      <a:pt x="652" y="961"/>
                    </a:lnTo>
                    <a:lnTo>
                      <a:pt x="690" y="997"/>
                    </a:lnTo>
                    <a:lnTo>
                      <a:pt x="736" y="1029"/>
                    </a:lnTo>
                    <a:lnTo>
                      <a:pt x="787" y="1058"/>
                    </a:lnTo>
                    <a:lnTo>
                      <a:pt x="849" y="1080"/>
                    </a:lnTo>
                    <a:lnTo>
                      <a:pt x="915" y="1100"/>
                    </a:lnTo>
                    <a:lnTo>
                      <a:pt x="989" y="1116"/>
                    </a:lnTo>
                    <a:lnTo>
                      <a:pt x="989" y="1475"/>
                    </a:lnTo>
                    <a:lnTo>
                      <a:pt x="941" y="1471"/>
                    </a:lnTo>
                    <a:lnTo>
                      <a:pt x="901" y="1461"/>
                    </a:lnTo>
                    <a:lnTo>
                      <a:pt x="869" y="1447"/>
                    </a:lnTo>
                    <a:lnTo>
                      <a:pt x="845" y="1431"/>
                    </a:lnTo>
                    <a:lnTo>
                      <a:pt x="825" y="1413"/>
                    </a:lnTo>
                    <a:lnTo>
                      <a:pt x="811" y="1391"/>
                    </a:lnTo>
                    <a:lnTo>
                      <a:pt x="799" y="1369"/>
                    </a:lnTo>
                    <a:lnTo>
                      <a:pt x="789" y="1347"/>
                    </a:lnTo>
                    <a:lnTo>
                      <a:pt x="781" y="1324"/>
                    </a:lnTo>
                    <a:lnTo>
                      <a:pt x="773" y="1302"/>
                    </a:lnTo>
                    <a:lnTo>
                      <a:pt x="765" y="1282"/>
                    </a:lnTo>
                    <a:lnTo>
                      <a:pt x="754" y="1264"/>
                    </a:lnTo>
                    <a:lnTo>
                      <a:pt x="738" y="1248"/>
                    </a:lnTo>
                    <a:lnTo>
                      <a:pt x="718" y="1238"/>
                    </a:lnTo>
                    <a:lnTo>
                      <a:pt x="694" y="1230"/>
                    </a:lnTo>
                    <a:lnTo>
                      <a:pt x="662" y="1226"/>
                    </a:lnTo>
                    <a:lnTo>
                      <a:pt x="630" y="1230"/>
                    </a:lnTo>
                    <a:lnTo>
                      <a:pt x="604" y="1240"/>
                    </a:lnTo>
                    <a:lnTo>
                      <a:pt x="584" y="1256"/>
                    </a:lnTo>
                    <a:lnTo>
                      <a:pt x="568" y="1276"/>
                    </a:lnTo>
                    <a:lnTo>
                      <a:pt x="558" y="1304"/>
                    </a:lnTo>
                    <a:lnTo>
                      <a:pt x="554" y="1336"/>
                    </a:lnTo>
                    <a:lnTo>
                      <a:pt x="558" y="1373"/>
                    </a:lnTo>
                    <a:lnTo>
                      <a:pt x="570" y="1411"/>
                    </a:lnTo>
                    <a:lnTo>
                      <a:pt x="586" y="1449"/>
                    </a:lnTo>
                    <a:lnTo>
                      <a:pt x="612" y="1487"/>
                    </a:lnTo>
                    <a:lnTo>
                      <a:pt x="644" y="1523"/>
                    </a:lnTo>
                    <a:lnTo>
                      <a:pt x="684" y="1557"/>
                    </a:lnTo>
                    <a:lnTo>
                      <a:pt x="730" y="1587"/>
                    </a:lnTo>
                    <a:lnTo>
                      <a:pt x="783" y="1613"/>
                    </a:lnTo>
                    <a:lnTo>
                      <a:pt x="845" y="1631"/>
                    </a:lnTo>
                    <a:lnTo>
                      <a:pt x="913" y="1644"/>
                    </a:lnTo>
                    <a:lnTo>
                      <a:pt x="989" y="1650"/>
                    </a:lnTo>
                    <a:lnTo>
                      <a:pt x="989" y="1756"/>
                    </a:lnTo>
                    <a:lnTo>
                      <a:pt x="993" y="1778"/>
                    </a:lnTo>
                    <a:lnTo>
                      <a:pt x="1003" y="1796"/>
                    </a:lnTo>
                    <a:lnTo>
                      <a:pt x="1019" y="1810"/>
                    </a:lnTo>
                    <a:lnTo>
                      <a:pt x="1041" y="1816"/>
                    </a:lnTo>
                    <a:lnTo>
                      <a:pt x="1060" y="1810"/>
                    </a:lnTo>
                    <a:lnTo>
                      <a:pt x="1076" y="1796"/>
                    </a:lnTo>
                    <a:lnTo>
                      <a:pt x="1086" y="1778"/>
                    </a:lnTo>
                    <a:lnTo>
                      <a:pt x="1090" y="1756"/>
                    </a:lnTo>
                    <a:lnTo>
                      <a:pt x="1090" y="1650"/>
                    </a:lnTo>
                    <a:lnTo>
                      <a:pt x="1158" y="1644"/>
                    </a:lnTo>
                    <a:lnTo>
                      <a:pt x="1222" y="1633"/>
                    </a:lnTo>
                    <a:lnTo>
                      <a:pt x="1280" y="1615"/>
                    </a:lnTo>
                    <a:lnTo>
                      <a:pt x="1332" y="1593"/>
                    </a:lnTo>
                    <a:lnTo>
                      <a:pt x="1379" y="1565"/>
                    </a:lnTo>
                    <a:lnTo>
                      <a:pt x="1419" y="1533"/>
                    </a:lnTo>
                    <a:lnTo>
                      <a:pt x="1455" y="1495"/>
                    </a:lnTo>
                    <a:lnTo>
                      <a:pt x="1481" y="1451"/>
                    </a:lnTo>
                    <a:lnTo>
                      <a:pt x="1501" y="1403"/>
                    </a:lnTo>
                    <a:lnTo>
                      <a:pt x="1513" y="1349"/>
                    </a:lnTo>
                    <a:lnTo>
                      <a:pt x="1519" y="1290"/>
                    </a:lnTo>
                    <a:lnTo>
                      <a:pt x="1515" y="1232"/>
                    </a:lnTo>
                    <a:lnTo>
                      <a:pt x="1505" y="1180"/>
                    </a:lnTo>
                    <a:lnTo>
                      <a:pt x="1489" y="1136"/>
                    </a:lnTo>
                    <a:lnTo>
                      <a:pt x="1467" y="1096"/>
                    </a:lnTo>
                    <a:lnTo>
                      <a:pt x="1439" y="1062"/>
                    </a:lnTo>
                    <a:lnTo>
                      <a:pt x="1407" y="1033"/>
                    </a:lnTo>
                    <a:lnTo>
                      <a:pt x="1371" y="1007"/>
                    </a:lnTo>
                    <a:lnTo>
                      <a:pt x="1332" y="985"/>
                    </a:lnTo>
                    <a:lnTo>
                      <a:pt x="1288" y="965"/>
                    </a:lnTo>
                    <a:lnTo>
                      <a:pt x="1242" y="949"/>
                    </a:lnTo>
                    <a:lnTo>
                      <a:pt x="1194" y="935"/>
                    </a:lnTo>
                    <a:lnTo>
                      <a:pt x="1142" y="921"/>
                    </a:lnTo>
                    <a:lnTo>
                      <a:pt x="1090" y="909"/>
                    </a:lnTo>
                    <a:lnTo>
                      <a:pt x="1090" y="584"/>
                    </a:lnTo>
                    <a:lnTo>
                      <a:pt x="1134" y="588"/>
                    </a:lnTo>
                    <a:lnTo>
                      <a:pt x="1172" y="600"/>
                    </a:lnTo>
                    <a:lnTo>
                      <a:pt x="1202" y="614"/>
                    </a:lnTo>
                    <a:lnTo>
                      <a:pt x="1228" y="634"/>
                    </a:lnTo>
                    <a:lnTo>
                      <a:pt x="1252" y="656"/>
                    </a:lnTo>
                    <a:lnTo>
                      <a:pt x="1270" y="680"/>
                    </a:lnTo>
                    <a:lnTo>
                      <a:pt x="1288" y="702"/>
                    </a:lnTo>
                    <a:lnTo>
                      <a:pt x="1306" y="724"/>
                    </a:lnTo>
                    <a:lnTo>
                      <a:pt x="1324" y="742"/>
                    </a:lnTo>
                    <a:lnTo>
                      <a:pt x="1343" y="757"/>
                    </a:lnTo>
                    <a:lnTo>
                      <a:pt x="1365" y="767"/>
                    </a:lnTo>
                    <a:lnTo>
                      <a:pt x="1391" y="771"/>
                    </a:lnTo>
                    <a:lnTo>
                      <a:pt x="1419" y="767"/>
                    </a:lnTo>
                    <a:lnTo>
                      <a:pt x="1445" y="757"/>
                    </a:lnTo>
                    <a:lnTo>
                      <a:pt x="1467" y="743"/>
                    </a:lnTo>
                    <a:lnTo>
                      <a:pt x="1485" y="722"/>
                    </a:lnTo>
                    <a:lnTo>
                      <a:pt x="1495" y="696"/>
                    </a:lnTo>
                    <a:lnTo>
                      <a:pt x="1499" y="664"/>
                    </a:lnTo>
                    <a:lnTo>
                      <a:pt x="1493" y="624"/>
                    </a:lnTo>
                    <a:lnTo>
                      <a:pt x="1479" y="588"/>
                    </a:lnTo>
                    <a:lnTo>
                      <a:pt x="1455" y="554"/>
                    </a:lnTo>
                    <a:lnTo>
                      <a:pt x="1423" y="524"/>
                    </a:lnTo>
                    <a:lnTo>
                      <a:pt x="1385" y="498"/>
                    </a:lnTo>
                    <a:lnTo>
                      <a:pt x="1345" y="474"/>
                    </a:lnTo>
                    <a:lnTo>
                      <a:pt x="1302" y="456"/>
                    </a:lnTo>
                    <a:lnTo>
                      <a:pt x="1256" y="439"/>
                    </a:lnTo>
                    <a:lnTo>
                      <a:pt x="1212" y="427"/>
                    </a:lnTo>
                    <a:lnTo>
                      <a:pt x="1168" y="417"/>
                    </a:lnTo>
                    <a:lnTo>
                      <a:pt x="1126" y="413"/>
                    </a:lnTo>
                    <a:lnTo>
                      <a:pt x="1090" y="409"/>
                    </a:lnTo>
                    <a:lnTo>
                      <a:pt x="1090" y="317"/>
                    </a:lnTo>
                    <a:lnTo>
                      <a:pt x="1086" y="297"/>
                    </a:lnTo>
                    <a:lnTo>
                      <a:pt x="1076" y="277"/>
                    </a:lnTo>
                    <a:lnTo>
                      <a:pt x="1060" y="265"/>
                    </a:lnTo>
                    <a:lnTo>
                      <a:pt x="1039" y="259"/>
                    </a:lnTo>
                    <a:close/>
                    <a:moveTo>
                      <a:pt x="1037" y="0"/>
                    </a:moveTo>
                    <a:lnTo>
                      <a:pt x="1148" y="6"/>
                    </a:lnTo>
                    <a:lnTo>
                      <a:pt x="1258" y="24"/>
                    </a:lnTo>
                    <a:lnTo>
                      <a:pt x="1363" y="54"/>
                    </a:lnTo>
                    <a:lnTo>
                      <a:pt x="1465" y="94"/>
                    </a:lnTo>
                    <a:lnTo>
                      <a:pt x="1559" y="142"/>
                    </a:lnTo>
                    <a:lnTo>
                      <a:pt x="1648" y="201"/>
                    </a:lnTo>
                    <a:lnTo>
                      <a:pt x="1730" y="267"/>
                    </a:lnTo>
                    <a:lnTo>
                      <a:pt x="1806" y="343"/>
                    </a:lnTo>
                    <a:lnTo>
                      <a:pt x="1874" y="425"/>
                    </a:lnTo>
                    <a:lnTo>
                      <a:pt x="1932" y="514"/>
                    </a:lnTo>
                    <a:lnTo>
                      <a:pt x="1981" y="610"/>
                    </a:lnTo>
                    <a:lnTo>
                      <a:pt x="2019" y="710"/>
                    </a:lnTo>
                    <a:lnTo>
                      <a:pt x="2049" y="815"/>
                    </a:lnTo>
                    <a:lnTo>
                      <a:pt x="2067" y="925"/>
                    </a:lnTo>
                    <a:lnTo>
                      <a:pt x="2073" y="1037"/>
                    </a:lnTo>
                    <a:lnTo>
                      <a:pt x="2067" y="1150"/>
                    </a:lnTo>
                    <a:lnTo>
                      <a:pt x="2049" y="1260"/>
                    </a:lnTo>
                    <a:lnTo>
                      <a:pt x="2021" y="1365"/>
                    </a:lnTo>
                    <a:lnTo>
                      <a:pt x="1981" y="1465"/>
                    </a:lnTo>
                    <a:lnTo>
                      <a:pt x="1932" y="1561"/>
                    </a:lnTo>
                    <a:lnTo>
                      <a:pt x="1874" y="1648"/>
                    </a:lnTo>
                    <a:lnTo>
                      <a:pt x="1806" y="1732"/>
                    </a:lnTo>
                    <a:lnTo>
                      <a:pt x="1730" y="1806"/>
                    </a:lnTo>
                    <a:lnTo>
                      <a:pt x="1648" y="1874"/>
                    </a:lnTo>
                    <a:lnTo>
                      <a:pt x="1559" y="1932"/>
                    </a:lnTo>
                    <a:lnTo>
                      <a:pt x="1465" y="1981"/>
                    </a:lnTo>
                    <a:lnTo>
                      <a:pt x="1363" y="2021"/>
                    </a:lnTo>
                    <a:lnTo>
                      <a:pt x="1258" y="2049"/>
                    </a:lnTo>
                    <a:lnTo>
                      <a:pt x="1148" y="2067"/>
                    </a:lnTo>
                    <a:lnTo>
                      <a:pt x="1037" y="2073"/>
                    </a:lnTo>
                    <a:lnTo>
                      <a:pt x="923" y="2067"/>
                    </a:lnTo>
                    <a:lnTo>
                      <a:pt x="813" y="2049"/>
                    </a:lnTo>
                    <a:lnTo>
                      <a:pt x="710" y="2021"/>
                    </a:lnTo>
                    <a:lnTo>
                      <a:pt x="608" y="1981"/>
                    </a:lnTo>
                    <a:lnTo>
                      <a:pt x="512" y="1932"/>
                    </a:lnTo>
                    <a:lnTo>
                      <a:pt x="425" y="1874"/>
                    </a:lnTo>
                    <a:lnTo>
                      <a:pt x="341" y="1806"/>
                    </a:lnTo>
                    <a:lnTo>
                      <a:pt x="267" y="1732"/>
                    </a:lnTo>
                    <a:lnTo>
                      <a:pt x="199" y="1648"/>
                    </a:lnTo>
                    <a:lnTo>
                      <a:pt x="142" y="1561"/>
                    </a:lnTo>
                    <a:lnTo>
                      <a:pt x="92" y="1465"/>
                    </a:lnTo>
                    <a:lnTo>
                      <a:pt x="52" y="1365"/>
                    </a:lnTo>
                    <a:lnTo>
                      <a:pt x="24" y="1260"/>
                    </a:lnTo>
                    <a:lnTo>
                      <a:pt x="6" y="1150"/>
                    </a:lnTo>
                    <a:lnTo>
                      <a:pt x="0" y="1037"/>
                    </a:lnTo>
                    <a:lnTo>
                      <a:pt x="6" y="925"/>
                    </a:lnTo>
                    <a:lnTo>
                      <a:pt x="24" y="815"/>
                    </a:lnTo>
                    <a:lnTo>
                      <a:pt x="52" y="710"/>
                    </a:lnTo>
                    <a:lnTo>
                      <a:pt x="92" y="610"/>
                    </a:lnTo>
                    <a:lnTo>
                      <a:pt x="142" y="514"/>
                    </a:lnTo>
                    <a:lnTo>
                      <a:pt x="199" y="425"/>
                    </a:lnTo>
                    <a:lnTo>
                      <a:pt x="267" y="343"/>
                    </a:lnTo>
                    <a:lnTo>
                      <a:pt x="341" y="267"/>
                    </a:lnTo>
                    <a:lnTo>
                      <a:pt x="425" y="201"/>
                    </a:lnTo>
                    <a:lnTo>
                      <a:pt x="512" y="142"/>
                    </a:lnTo>
                    <a:lnTo>
                      <a:pt x="608" y="94"/>
                    </a:lnTo>
                    <a:lnTo>
                      <a:pt x="710" y="54"/>
                    </a:lnTo>
                    <a:lnTo>
                      <a:pt x="813" y="24"/>
                    </a:lnTo>
                    <a:lnTo>
                      <a:pt x="923" y="6"/>
                    </a:lnTo>
                    <a:lnTo>
                      <a:pt x="10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  <p:sp>
            <p:nvSpPr>
              <p:cNvPr id="12" name="Freeform 25">
                <a:extLst>
                  <a:ext uri="{FF2B5EF4-FFF2-40B4-BE49-F238E27FC236}">
                    <a16:creationId xmlns="" xmlns:a16="http://schemas.microsoft.com/office/drawing/2014/main" id="{521427B9-6041-44A4-A58C-FF182E60FF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863" y="4329113"/>
                <a:ext cx="1181100" cy="1538288"/>
              </a:xfrm>
              <a:custGeom>
                <a:avLst/>
                <a:gdLst>
                  <a:gd name="T0" fmla="*/ 297 w 1489"/>
                  <a:gd name="T1" fmla="*/ 0 h 1937"/>
                  <a:gd name="T2" fmla="*/ 1192 w 1489"/>
                  <a:gd name="T3" fmla="*/ 0 h 1937"/>
                  <a:gd name="T4" fmla="*/ 1252 w 1489"/>
                  <a:gd name="T5" fmla="*/ 6 h 1937"/>
                  <a:gd name="T6" fmla="*/ 1307 w 1489"/>
                  <a:gd name="T7" fmla="*/ 23 h 1937"/>
                  <a:gd name="T8" fmla="*/ 1357 w 1489"/>
                  <a:gd name="T9" fmla="*/ 51 h 1937"/>
                  <a:gd name="T10" fmla="*/ 1403 w 1489"/>
                  <a:gd name="T11" fmla="*/ 87 h 1937"/>
                  <a:gd name="T12" fmla="*/ 1439 w 1489"/>
                  <a:gd name="T13" fmla="*/ 131 h 1937"/>
                  <a:gd name="T14" fmla="*/ 1467 w 1489"/>
                  <a:gd name="T15" fmla="*/ 181 h 1937"/>
                  <a:gd name="T16" fmla="*/ 1483 w 1489"/>
                  <a:gd name="T17" fmla="*/ 239 h 1937"/>
                  <a:gd name="T18" fmla="*/ 1489 w 1489"/>
                  <a:gd name="T19" fmla="*/ 299 h 1937"/>
                  <a:gd name="T20" fmla="*/ 1489 w 1489"/>
                  <a:gd name="T21" fmla="*/ 1638 h 1937"/>
                  <a:gd name="T22" fmla="*/ 1483 w 1489"/>
                  <a:gd name="T23" fmla="*/ 1698 h 1937"/>
                  <a:gd name="T24" fmla="*/ 1465 w 1489"/>
                  <a:gd name="T25" fmla="*/ 1756 h 1937"/>
                  <a:gd name="T26" fmla="*/ 1439 w 1489"/>
                  <a:gd name="T27" fmla="*/ 1805 h 1937"/>
                  <a:gd name="T28" fmla="*/ 1401 w 1489"/>
                  <a:gd name="T29" fmla="*/ 1849 h 1937"/>
                  <a:gd name="T30" fmla="*/ 1357 w 1489"/>
                  <a:gd name="T31" fmla="*/ 1885 h 1937"/>
                  <a:gd name="T32" fmla="*/ 1307 w 1489"/>
                  <a:gd name="T33" fmla="*/ 1913 h 1937"/>
                  <a:gd name="T34" fmla="*/ 1252 w 1489"/>
                  <a:gd name="T35" fmla="*/ 1931 h 1937"/>
                  <a:gd name="T36" fmla="*/ 1192 w 1489"/>
                  <a:gd name="T37" fmla="*/ 1937 h 1937"/>
                  <a:gd name="T38" fmla="*/ 297 w 1489"/>
                  <a:gd name="T39" fmla="*/ 1937 h 1937"/>
                  <a:gd name="T40" fmla="*/ 237 w 1489"/>
                  <a:gd name="T41" fmla="*/ 1931 h 1937"/>
                  <a:gd name="T42" fmla="*/ 181 w 1489"/>
                  <a:gd name="T43" fmla="*/ 1913 h 1937"/>
                  <a:gd name="T44" fmla="*/ 131 w 1489"/>
                  <a:gd name="T45" fmla="*/ 1885 h 1937"/>
                  <a:gd name="T46" fmla="*/ 87 w 1489"/>
                  <a:gd name="T47" fmla="*/ 1849 h 1937"/>
                  <a:gd name="T48" fmla="*/ 50 w 1489"/>
                  <a:gd name="T49" fmla="*/ 1805 h 1937"/>
                  <a:gd name="T50" fmla="*/ 24 w 1489"/>
                  <a:gd name="T51" fmla="*/ 1756 h 1937"/>
                  <a:gd name="T52" fmla="*/ 6 w 1489"/>
                  <a:gd name="T53" fmla="*/ 1698 h 1937"/>
                  <a:gd name="T54" fmla="*/ 0 w 1489"/>
                  <a:gd name="T55" fmla="*/ 1638 h 1937"/>
                  <a:gd name="T56" fmla="*/ 0 w 1489"/>
                  <a:gd name="T57" fmla="*/ 299 h 1937"/>
                  <a:gd name="T58" fmla="*/ 6 w 1489"/>
                  <a:gd name="T59" fmla="*/ 239 h 1937"/>
                  <a:gd name="T60" fmla="*/ 24 w 1489"/>
                  <a:gd name="T61" fmla="*/ 181 h 1937"/>
                  <a:gd name="T62" fmla="*/ 50 w 1489"/>
                  <a:gd name="T63" fmla="*/ 131 h 1937"/>
                  <a:gd name="T64" fmla="*/ 87 w 1489"/>
                  <a:gd name="T65" fmla="*/ 87 h 1937"/>
                  <a:gd name="T66" fmla="*/ 131 w 1489"/>
                  <a:gd name="T67" fmla="*/ 51 h 1937"/>
                  <a:gd name="T68" fmla="*/ 181 w 1489"/>
                  <a:gd name="T69" fmla="*/ 23 h 1937"/>
                  <a:gd name="T70" fmla="*/ 237 w 1489"/>
                  <a:gd name="T71" fmla="*/ 6 h 1937"/>
                  <a:gd name="T72" fmla="*/ 297 w 1489"/>
                  <a:gd name="T73" fmla="*/ 0 h 1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1937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3"/>
                    </a:lnTo>
                    <a:lnTo>
                      <a:pt x="1357" y="51"/>
                    </a:lnTo>
                    <a:lnTo>
                      <a:pt x="1403" y="87"/>
                    </a:lnTo>
                    <a:lnTo>
                      <a:pt x="1439" y="131"/>
                    </a:lnTo>
                    <a:lnTo>
                      <a:pt x="1467" y="181"/>
                    </a:lnTo>
                    <a:lnTo>
                      <a:pt x="1483" y="239"/>
                    </a:lnTo>
                    <a:lnTo>
                      <a:pt x="1489" y="299"/>
                    </a:lnTo>
                    <a:lnTo>
                      <a:pt x="1489" y="1638"/>
                    </a:lnTo>
                    <a:lnTo>
                      <a:pt x="1483" y="1698"/>
                    </a:lnTo>
                    <a:lnTo>
                      <a:pt x="1465" y="1756"/>
                    </a:lnTo>
                    <a:lnTo>
                      <a:pt x="1439" y="1805"/>
                    </a:lnTo>
                    <a:lnTo>
                      <a:pt x="1401" y="1849"/>
                    </a:lnTo>
                    <a:lnTo>
                      <a:pt x="1357" y="1885"/>
                    </a:lnTo>
                    <a:lnTo>
                      <a:pt x="1307" y="1913"/>
                    </a:lnTo>
                    <a:lnTo>
                      <a:pt x="1252" y="1931"/>
                    </a:lnTo>
                    <a:lnTo>
                      <a:pt x="1192" y="1937"/>
                    </a:lnTo>
                    <a:lnTo>
                      <a:pt x="297" y="1937"/>
                    </a:lnTo>
                    <a:lnTo>
                      <a:pt x="237" y="1931"/>
                    </a:lnTo>
                    <a:lnTo>
                      <a:pt x="181" y="1913"/>
                    </a:lnTo>
                    <a:lnTo>
                      <a:pt x="131" y="1885"/>
                    </a:lnTo>
                    <a:lnTo>
                      <a:pt x="87" y="1849"/>
                    </a:lnTo>
                    <a:lnTo>
                      <a:pt x="50" y="1805"/>
                    </a:lnTo>
                    <a:lnTo>
                      <a:pt x="24" y="1756"/>
                    </a:lnTo>
                    <a:lnTo>
                      <a:pt x="6" y="1698"/>
                    </a:lnTo>
                    <a:lnTo>
                      <a:pt x="0" y="1638"/>
                    </a:lnTo>
                    <a:lnTo>
                      <a:pt x="0" y="299"/>
                    </a:lnTo>
                    <a:lnTo>
                      <a:pt x="6" y="239"/>
                    </a:lnTo>
                    <a:lnTo>
                      <a:pt x="24" y="181"/>
                    </a:lnTo>
                    <a:lnTo>
                      <a:pt x="50" y="131"/>
                    </a:lnTo>
                    <a:lnTo>
                      <a:pt x="87" y="87"/>
                    </a:lnTo>
                    <a:lnTo>
                      <a:pt x="131" y="51"/>
                    </a:lnTo>
                    <a:lnTo>
                      <a:pt x="181" y="23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  <p:sp>
            <p:nvSpPr>
              <p:cNvPr id="13" name="Freeform 26">
                <a:extLst>
                  <a:ext uri="{FF2B5EF4-FFF2-40B4-BE49-F238E27FC236}">
                    <a16:creationId xmlns="" xmlns:a16="http://schemas.microsoft.com/office/drawing/2014/main" id="{6C20082D-60DB-4749-8ACC-AF22854A0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426" y="3502025"/>
                <a:ext cx="1181100" cy="2365375"/>
              </a:xfrm>
              <a:custGeom>
                <a:avLst/>
                <a:gdLst>
                  <a:gd name="T0" fmla="*/ 297 w 1489"/>
                  <a:gd name="T1" fmla="*/ 0 h 2980"/>
                  <a:gd name="T2" fmla="*/ 1192 w 1489"/>
                  <a:gd name="T3" fmla="*/ 0 h 2980"/>
                  <a:gd name="T4" fmla="*/ 1252 w 1489"/>
                  <a:gd name="T5" fmla="*/ 6 h 2980"/>
                  <a:gd name="T6" fmla="*/ 1307 w 1489"/>
                  <a:gd name="T7" fmla="*/ 24 h 2980"/>
                  <a:gd name="T8" fmla="*/ 1357 w 1489"/>
                  <a:gd name="T9" fmla="*/ 52 h 2980"/>
                  <a:gd name="T10" fmla="*/ 1403 w 1489"/>
                  <a:gd name="T11" fmla="*/ 88 h 2980"/>
                  <a:gd name="T12" fmla="*/ 1439 w 1489"/>
                  <a:gd name="T13" fmla="*/ 132 h 2980"/>
                  <a:gd name="T14" fmla="*/ 1467 w 1489"/>
                  <a:gd name="T15" fmla="*/ 181 h 2980"/>
                  <a:gd name="T16" fmla="*/ 1483 w 1489"/>
                  <a:gd name="T17" fmla="*/ 237 h 2980"/>
                  <a:gd name="T18" fmla="*/ 1489 w 1489"/>
                  <a:gd name="T19" fmla="*/ 297 h 2980"/>
                  <a:gd name="T20" fmla="*/ 1489 w 1489"/>
                  <a:gd name="T21" fmla="*/ 2681 h 2980"/>
                  <a:gd name="T22" fmla="*/ 1483 w 1489"/>
                  <a:gd name="T23" fmla="*/ 2743 h 2980"/>
                  <a:gd name="T24" fmla="*/ 1467 w 1489"/>
                  <a:gd name="T25" fmla="*/ 2799 h 2980"/>
                  <a:gd name="T26" fmla="*/ 1439 w 1489"/>
                  <a:gd name="T27" fmla="*/ 2848 h 2980"/>
                  <a:gd name="T28" fmla="*/ 1403 w 1489"/>
                  <a:gd name="T29" fmla="*/ 2892 h 2980"/>
                  <a:gd name="T30" fmla="*/ 1357 w 1489"/>
                  <a:gd name="T31" fmla="*/ 2928 h 2980"/>
                  <a:gd name="T32" fmla="*/ 1307 w 1489"/>
                  <a:gd name="T33" fmla="*/ 2956 h 2980"/>
                  <a:gd name="T34" fmla="*/ 1252 w 1489"/>
                  <a:gd name="T35" fmla="*/ 2974 h 2980"/>
                  <a:gd name="T36" fmla="*/ 1192 w 1489"/>
                  <a:gd name="T37" fmla="*/ 2980 h 2980"/>
                  <a:gd name="T38" fmla="*/ 297 w 1489"/>
                  <a:gd name="T39" fmla="*/ 2980 h 2980"/>
                  <a:gd name="T40" fmla="*/ 237 w 1489"/>
                  <a:gd name="T41" fmla="*/ 2974 h 2980"/>
                  <a:gd name="T42" fmla="*/ 181 w 1489"/>
                  <a:gd name="T43" fmla="*/ 2956 h 2980"/>
                  <a:gd name="T44" fmla="*/ 131 w 1489"/>
                  <a:gd name="T45" fmla="*/ 2928 h 2980"/>
                  <a:gd name="T46" fmla="*/ 88 w 1489"/>
                  <a:gd name="T47" fmla="*/ 2892 h 2980"/>
                  <a:gd name="T48" fmla="*/ 50 w 1489"/>
                  <a:gd name="T49" fmla="*/ 2848 h 2980"/>
                  <a:gd name="T50" fmla="*/ 24 w 1489"/>
                  <a:gd name="T51" fmla="*/ 2799 h 2980"/>
                  <a:gd name="T52" fmla="*/ 6 w 1489"/>
                  <a:gd name="T53" fmla="*/ 2743 h 2980"/>
                  <a:gd name="T54" fmla="*/ 0 w 1489"/>
                  <a:gd name="T55" fmla="*/ 2681 h 2980"/>
                  <a:gd name="T56" fmla="*/ 0 w 1489"/>
                  <a:gd name="T57" fmla="*/ 299 h 2980"/>
                  <a:gd name="T58" fmla="*/ 6 w 1489"/>
                  <a:gd name="T59" fmla="*/ 237 h 2980"/>
                  <a:gd name="T60" fmla="*/ 24 w 1489"/>
                  <a:gd name="T61" fmla="*/ 181 h 2980"/>
                  <a:gd name="T62" fmla="*/ 50 w 1489"/>
                  <a:gd name="T63" fmla="*/ 132 h 2980"/>
                  <a:gd name="T64" fmla="*/ 88 w 1489"/>
                  <a:gd name="T65" fmla="*/ 88 h 2980"/>
                  <a:gd name="T66" fmla="*/ 131 w 1489"/>
                  <a:gd name="T67" fmla="*/ 52 h 2980"/>
                  <a:gd name="T68" fmla="*/ 181 w 1489"/>
                  <a:gd name="T69" fmla="*/ 24 h 2980"/>
                  <a:gd name="T70" fmla="*/ 237 w 1489"/>
                  <a:gd name="T71" fmla="*/ 6 h 2980"/>
                  <a:gd name="T72" fmla="*/ 297 w 1489"/>
                  <a:gd name="T73" fmla="*/ 0 h 2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2980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4"/>
                    </a:lnTo>
                    <a:lnTo>
                      <a:pt x="1357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3" y="237"/>
                    </a:lnTo>
                    <a:lnTo>
                      <a:pt x="1489" y="297"/>
                    </a:lnTo>
                    <a:lnTo>
                      <a:pt x="1489" y="2681"/>
                    </a:lnTo>
                    <a:lnTo>
                      <a:pt x="1483" y="2743"/>
                    </a:lnTo>
                    <a:lnTo>
                      <a:pt x="1467" y="2799"/>
                    </a:lnTo>
                    <a:lnTo>
                      <a:pt x="1439" y="2848"/>
                    </a:lnTo>
                    <a:lnTo>
                      <a:pt x="1403" y="2892"/>
                    </a:lnTo>
                    <a:lnTo>
                      <a:pt x="1357" y="2928"/>
                    </a:lnTo>
                    <a:lnTo>
                      <a:pt x="1307" y="2956"/>
                    </a:lnTo>
                    <a:lnTo>
                      <a:pt x="1252" y="2974"/>
                    </a:lnTo>
                    <a:lnTo>
                      <a:pt x="1192" y="2980"/>
                    </a:lnTo>
                    <a:lnTo>
                      <a:pt x="297" y="2980"/>
                    </a:lnTo>
                    <a:lnTo>
                      <a:pt x="237" y="2974"/>
                    </a:lnTo>
                    <a:lnTo>
                      <a:pt x="181" y="2956"/>
                    </a:lnTo>
                    <a:lnTo>
                      <a:pt x="131" y="2928"/>
                    </a:lnTo>
                    <a:lnTo>
                      <a:pt x="88" y="2892"/>
                    </a:lnTo>
                    <a:lnTo>
                      <a:pt x="50" y="2848"/>
                    </a:lnTo>
                    <a:lnTo>
                      <a:pt x="24" y="2799"/>
                    </a:lnTo>
                    <a:lnTo>
                      <a:pt x="6" y="2743"/>
                    </a:lnTo>
                    <a:lnTo>
                      <a:pt x="0" y="2681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0" y="132"/>
                    </a:lnTo>
                    <a:lnTo>
                      <a:pt x="88" y="88"/>
                    </a:lnTo>
                    <a:lnTo>
                      <a:pt x="131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  <p:sp>
            <p:nvSpPr>
              <p:cNvPr id="14" name="Freeform 27">
                <a:extLst>
                  <a:ext uri="{FF2B5EF4-FFF2-40B4-BE49-F238E27FC236}">
                    <a16:creationId xmlns="" xmlns:a16="http://schemas.microsoft.com/office/drawing/2014/main" id="{3C08403B-F934-48E3-A73E-11F036F035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5988" y="2555875"/>
                <a:ext cx="1184275" cy="3311525"/>
              </a:xfrm>
              <a:custGeom>
                <a:avLst/>
                <a:gdLst>
                  <a:gd name="T0" fmla="*/ 299 w 1491"/>
                  <a:gd name="T1" fmla="*/ 0 h 4172"/>
                  <a:gd name="T2" fmla="*/ 1192 w 1491"/>
                  <a:gd name="T3" fmla="*/ 0 h 4172"/>
                  <a:gd name="T4" fmla="*/ 1252 w 1491"/>
                  <a:gd name="T5" fmla="*/ 6 h 4172"/>
                  <a:gd name="T6" fmla="*/ 1308 w 1491"/>
                  <a:gd name="T7" fmla="*/ 24 h 4172"/>
                  <a:gd name="T8" fmla="*/ 1359 w 1491"/>
                  <a:gd name="T9" fmla="*/ 52 h 4172"/>
                  <a:gd name="T10" fmla="*/ 1403 w 1491"/>
                  <a:gd name="T11" fmla="*/ 88 h 4172"/>
                  <a:gd name="T12" fmla="*/ 1439 w 1491"/>
                  <a:gd name="T13" fmla="*/ 132 h 4172"/>
                  <a:gd name="T14" fmla="*/ 1467 w 1491"/>
                  <a:gd name="T15" fmla="*/ 181 h 4172"/>
                  <a:gd name="T16" fmla="*/ 1485 w 1491"/>
                  <a:gd name="T17" fmla="*/ 237 h 4172"/>
                  <a:gd name="T18" fmla="*/ 1491 w 1491"/>
                  <a:gd name="T19" fmla="*/ 299 h 4172"/>
                  <a:gd name="T20" fmla="*/ 1491 w 1491"/>
                  <a:gd name="T21" fmla="*/ 3873 h 4172"/>
                  <a:gd name="T22" fmla="*/ 1483 w 1491"/>
                  <a:gd name="T23" fmla="*/ 3933 h 4172"/>
                  <a:gd name="T24" fmla="*/ 1467 w 1491"/>
                  <a:gd name="T25" fmla="*/ 3991 h 4172"/>
                  <a:gd name="T26" fmla="*/ 1439 w 1491"/>
                  <a:gd name="T27" fmla="*/ 4040 h 4172"/>
                  <a:gd name="T28" fmla="*/ 1403 w 1491"/>
                  <a:gd name="T29" fmla="*/ 4084 h 4172"/>
                  <a:gd name="T30" fmla="*/ 1359 w 1491"/>
                  <a:gd name="T31" fmla="*/ 4120 h 4172"/>
                  <a:gd name="T32" fmla="*/ 1308 w 1491"/>
                  <a:gd name="T33" fmla="*/ 4148 h 4172"/>
                  <a:gd name="T34" fmla="*/ 1252 w 1491"/>
                  <a:gd name="T35" fmla="*/ 4166 h 4172"/>
                  <a:gd name="T36" fmla="*/ 1192 w 1491"/>
                  <a:gd name="T37" fmla="*/ 4172 h 4172"/>
                  <a:gd name="T38" fmla="*/ 299 w 1491"/>
                  <a:gd name="T39" fmla="*/ 4172 h 4172"/>
                  <a:gd name="T40" fmla="*/ 237 w 1491"/>
                  <a:gd name="T41" fmla="*/ 4166 h 4172"/>
                  <a:gd name="T42" fmla="*/ 181 w 1491"/>
                  <a:gd name="T43" fmla="*/ 4148 h 4172"/>
                  <a:gd name="T44" fmla="*/ 132 w 1491"/>
                  <a:gd name="T45" fmla="*/ 4120 h 4172"/>
                  <a:gd name="T46" fmla="*/ 88 w 1491"/>
                  <a:gd name="T47" fmla="*/ 4084 h 4172"/>
                  <a:gd name="T48" fmla="*/ 52 w 1491"/>
                  <a:gd name="T49" fmla="*/ 4040 h 4172"/>
                  <a:gd name="T50" fmla="*/ 24 w 1491"/>
                  <a:gd name="T51" fmla="*/ 3991 h 4172"/>
                  <a:gd name="T52" fmla="*/ 6 w 1491"/>
                  <a:gd name="T53" fmla="*/ 3933 h 4172"/>
                  <a:gd name="T54" fmla="*/ 0 w 1491"/>
                  <a:gd name="T55" fmla="*/ 3873 h 4172"/>
                  <a:gd name="T56" fmla="*/ 0 w 1491"/>
                  <a:gd name="T57" fmla="*/ 299 h 4172"/>
                  <a:gd name="T58" fmla="*/ 6 w 1491"/>
                  <a:gd name="T59" fmla="*/ 237 h 4172"/>
                  <a:gd name="T60" fmla="*/ 24 w 1491"/>
                  <a:gd name="T61" fmla="*/ 181 h 4172"/>
                  <a:gd name="T62" fmla="*/ 52 w 1491"/>
                  <a:gd name="T63" fmla="*/ 132 h 4172"/>
                  <a:gd name="T64" fmla="*/ 88 w 1491"/>
                  <a:gd name="T65" fmla="*/ 88 h 4172"/>
                  <a:gd name="T66" fmla="*/ 132 w 1491"/>
                  <a:gd name="T67" fmla="*/ 52 h 4172"/>
                  <a:gd name="T68" fmla="*/ 181 w 1491"/>
                  <a:gd name="T69" fmla="*/ 24 h 4172"/>
                  <a:gd name="T70" fmla="*/ 237 w 1491"/>
                  <a:gd name="T71" fmla="*/ 6 h 4172"/>
                  <a:gd name="T72" fmla="*/ 299 w 1491"/>
                  <a:gd name="T73" fmla="*/ 0 h 4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1" h="4172">
                    <a:moveTo>
                      <a:pt x="299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8" y="24"/>
                    </a:lnTo>
                    <a:lnTo>
                      <a:pt x="1359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5" y="237"/>
                    </a:lnTo>
                    <a:lnTo>
                      <a:pt x="1491" y="299"/>
                    </a:lnTo>
                    <a:lnTo>
                      <a:pt x="1491" y="3873"/>
                    </a:lnTo>
                    <a:lnTo>
                      <a:pt x="1483" y="3933"/>
                    </a:lnTo>
                    <a:lnTo>
                      <a:pt x="1467" y="3991"/>
                    </a:lnTo>
                    <a:lnTo>
                      <a:pt x="1439" y="4040"/>
                    </a:lnTo>
                    <a:lnTo>
                      <a:pt x="1403" y="4084"/>
                    </a:lnTo>
                    <a:lnTo>
                      <a:pt x="1359" y="4120"/>
                    </a:lnTo>
                    <a:lnTo>
                      <a:pt x="1308" y="4148"/>
                    </a:lnTo>
                    <a:lnTo>
                      <a:pt x="1252" y="4166"/>
                    </a:lnTo>
                    <a:lnTo>
                      <a:pt x="1192" y="4172"/>
                    </a:lnTo>
                    <a:lnTo>
                      <a:pt x="299" y="4172"/>
                    </a:lnTo>
                    <a:lnTo>
                      <a:pt x="237" y="4166"/>
                    </a:lnTo>
                    <a:lnTo>
                      <a:pt x="181" y="4148"/>
                    </a:lnTo>
                    <a:lnTo>
                      <a:pt x="132" y="4120"/>
                    </a:lnTo>
                    <a:lnTo>
                      <a:pt x="88" y="4084"/>
                    </a:lnTo>
                    <a:lnTo>
                      <a:pt x="52" y="4040"/>
                    </a:lnTo>
                    <a:lnTo>
                      <a:pt x="24" y="3991"/>
                    </a:lnTo>
                    <a:lnTo>
                      <a:pt x="6" y="3933"/>
                    </a:lnTo>
                    <a:lnTo>
                      <a:pt x="0" y="3873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2" y="132"/>
                    </a:lnTo>
                    <a:lnTo>
                      <a:pt x="88" y="88"/>
                    </a:lnTo>
                    <a:lnTo>
                      <a:pt x="132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  <p:sp>
            <p:nvSpPr>
              <p:cNvPr id="15" name="Freeform 28">
                <a:extLst>
                  <a:ext uri="{FF2B5EF4-FFF2-40B4-BE49-F238E27FC236}">
                    <a16:creationId xmlns="" xmlns:a16="http://schemas.microsoft.com/office/drawing/2014/main" id="{F113A592-D7C5-4958-A3A3-45AE83AA53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126" y="1754188"/>
                <a:ext cx="3348038" cy="1984375"/>
              </a:xfrm>
              <a:custGeom>
                <a:avLst/>
                <a:gdLst>
                  <a:gd name="T0" fmla="*/ 3325 w 4218"/>
                  <a:gd name="T1" fmla="*/ 0 h 2500"/>
                  <a:gd name="T2" fmla="*/ 3359 w 4218"/>
                  <a:gd name="T3" fmla="*/ 2 h 2500"/>
                  <a:gd name="T4" fmla="*/ 4100 w 4218"/>
                  <a:gd name="T5" fmla="*/ 158 h 2500"/>
                  <a:gd name="T6" fmla="*/ 4130 w 4218"/>
                  <a:gd name="T7" fmla="*/ 168 h 2500"/>
                  <a:gd name="T8" fmla="*/ 4158 w 4218"/>
                  <a:gd name="T9" fmla="*/ 184 h 2500"/>
                  <a:gd name="T10" fmla="*/ 4182 w 4218"/>
                  <a:gd name="T11" fmla="*/ 206 h 2500"/>
                  <a:gd name="T12" fmla="*/ 4200 w 4218"/>
                  <a:gd name="T13" fmla="*/ 234 h 2500"/>
                  <a:gd name="T14" fmla="*/ 4214 w 4218"/>
                  <a:gd name="T15" fmla="*/ 264 h 2500"/>
                  <a:gd name="T16" fmla="*/ 4218 w 4218"/>
                  <a:gd name="T17" fmla="*/ 295 h 2500"/>
                  <a:gd name="T18" fmla="*/ 4216 w 4218"/>
                  <a:gd name="T19" fmla="*/ 327 h 2500"/>
                  <a:gd name="T20" fmla="*/ 4208 w 4218"/>
                  <a:gd name="T21" fmla="*/ 359 h 2500"/>
                  <a:gd name="T22" fmla="*/ 3921 w 4218"/>
                  <a:gd name="T23" fmla="*/ 1059 h 2500"/>
                  <a:gd name="T24" fmla="*/ 3905 w 4218"/>
                  <a:gd name="T25" fmla="*/ 1089 h 2500"/>
                  <a:gd name="T26" fmla="*/ 3883 w 4218"/>
                  <a:gd name="T27" fmla="*/ 1115 h 2500"/>
                  <a:gd name="T28" fmla="*/ 3855 w 4218"/>
                  <a:gd name="T29" fmla="*/ 1133 h 2500"/>
                  <a:gd name="T30" fmla="*/ 3825 w 4218"/>
                  <a:gd name="T31" fmla="*/ 1147 h 2500"/>
                  <a:gd name="T32" fmla="*/ 3791 w 4218"/>
                  <a:gd name="T33" fmla="*/ 1153 h 2500"/>
                  <a:gd name="T34" fmla="*/ 3783 w 4218"/>
                  <a:gd name="T35" fmla="*/ 1153 h 2500"/>
                  <a:gd name="T36" fmla="*/ 3751 w 4218"/>
                  <a:gd name="T37" fmla="*/ 1149 h 2500"/>
                  <a:gd name="T38" fmla="*/ 3721 w 4218"/>
                  <a:gd name="T39" fmla="*/ 1139 h 2500"/>
                  <a:gd name="T40" fmla="*/ 3693 w 4218"/>
                  <a:gd name="T41" fmla="*/ 1123 h 2500"/>
                  <a:gd name="T42" fmla="*/ 3670 w 4218"/>
                  <a:gd name="T43" fmla="*/ 1101 h 2500"/>
                  <a:gd name="T44" fmla="*/ 3652 w 4218"/>
                  <a:gd name="T45" fmla="*/ 1073 h 2500"/>
                  <a:gd name="T46" fmla="*/ 3502 w 4218"/>
                  <a:gd name="T47" fmla="*/ 790 h 2500"/>
                  <a:gd name="T48" fmla="*/ 217 w 4218"/>
                  <a:gd name="T49" fmla="*/ 2484 h 2500"/>
                  <a:gd name="T50" fmla="*/ 183 w 4218"/>
                  <a:gd name="T51" fmla="*/ 2496 h 2500"/>
                  <a:gd name="T52" fmla="*/ 149 w 4218"/>
                  <a:gd name="T53" fmla="*/ 2500 h 2500"/>
                  <a:gd name="T54" fmla="*/ 118 w 4218"/>
                  <a:gd name="T55" fmla="*/ 2498 h 2500"/>
                  <a:gd name="T56" fmla="*/ 88 w 4218"/>
                  <a:gd name="T57" fmla="*/ 2486 h 2500"/>
                  <a:gd name="T58" fmla="*/ 60 w 4218"/>
                  <a:gd name="T59" fmla="*/ 2470 h 2500"/>
                  <a:gd name="T60" fmla="*/ 36 w 4218"/>
                  <a:gd name="T61" fmla="*/ 2448 h 2500"/>
                  <a:gd name="T62" fmla="*/ 16 w 4218"/>
                  <a:gd name="T63" fmla="*/ 2420 h 2500"/>
                  <a:gd name="T64" fmla="*/ 4 w 4218"/>
                  <a:gd name="T65" fmla="*/ 2388 h 2500"/>
                  <a:gd name="T66" fmla="*/ 0 w 4218"/>
                  <a:gd name="T67" fmla="*/ 2355 h 2500"/>
                  <a:gd name="T68" fmla="*/ 4 w 4218"/>
                  <a:gd name="T69" fmla="*/ 2323 h 2500"/>
                  <a:gd name="T70" fmla="*/ 14 w 4218"/>
                  <a:gd name="T71" fmla="*/ 2291 h 2500"/>
                  <a:gd name="T72" fmla="*/ 30 w 4218"/>
                  <a:gd name="T73" fmla="*/ 2263 h 2500"/>
                  <a:gd name="T74" fmla="*/ 52 w 4218"/>
                  <a:gd name="T75" fmla="*/ 2239 h 2500"/>
                  <a:gd name="T76" fmla="*/ 82 w 4218"/>
                  <a:gd name="T77" fmla="*/ 2219 h 2500"/>
                  <a:gd name="T78" fmla="*/ 3361 w 4218"/>
                  <a:gd name="T79" fmla="*/ 527 h 2500"/>
                  <a:gd name="T80" fmla="*/ 3197 w 4218"/>
                  <a:gd name="T81" fmla="*/ 220 h 2500"/>
                  <a:gd name="T82" fmla="*/ 3185 w 4218"/>
                  <a:gd name="T83" fmla="*/ 188 h 2500"/>
                  <a:gd name="T84" fmla="*/ 3179 w 4218"/>
                  <a:gd name="T85" fmla="*/ 154 h 2500"/>
                  <a:gd name="T86" fmla="*/ 3183 w 4218"/>
                  <a:gd name="T87" fmla="*/ 120 h 2500"/>
                  <a:gd name="T88" fmla="*/ 3193 w 4218"/>
                  <a:gd name="T89" fmla="*/ 88 h 2500"/>
                  <a:gd name="T90" fmla="*/ 3209 w 4218"/>
                  <a:gd name="T91" fmla="*/ 60 h 2500"/>
                  <a:gd name="T92" fmla="*/ 3233 w 4218"/>
                  <a:gd name="T93" fmla="*/ 34 h 2500"/>
                  <a:gd name="T94" fmla="*/ 3261 w 4218"/>
                  <a:gd name="T95" fmla="*/ 16 h 2500"/>
                  <a:gd name="T96" fmla="*/ 3293 w 4218"/>
                  <a:gd name="T97" fmla="*/ 4 h 2500"/>
                  <a:gd name="T98" fmla="*/ 3325 w 4218"/>
                  <a:gd name="T99" fmla="*/ 0 h 2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18" h="2500">
                    <a:moveTo>
                      <a:pt x="3325" y="0"/>
                    </a:moveTo>
                    <a:lnTo>
                      <a:pt x="3359" y="2"/>
                    </a:lnTo>
                    <a:lnTo>
                      <a:pt x="4100" y="158"/>
                    </a:lnTo>
                    <a:lnTo>
                      <a:pt x="4130" y="168"/>
                    </a:lnTo>
                    <a:lnTo>
                      <a:pt x="4158" y="184"/>
                    </a:lnTo>
                    <a:lnTo>
                      <a:pt x="4182" y="206"/>
                    </a:lnTo>
                    <a:lnTo>
                      <a:pt x="4200" y="234"/>
                    </a:lnTo>
                    <a:lnTo>
                      <a:pt x="4214" y="264"/>
                    </a:lnTo>
                    <a:lnTo>
                      <a:pt x="4218" y="295"/>
                    </a:lnTo>
                    <a:lnTo>
                      <a:pt x="4216" y="327"/>
                    </a:lnTo>
                    <a:lnTo>
                      <a:pt x="4208" y="359"/>
                    </a:lnTo>
                    <a:lnTo>
                      <a:pt x="3921" y="1059"/>
                    </a:lnTo>
                    <a:lnTo>
                      <a:pt x="3905" y="1089"/>
                    </a:lnTo>
                    <a:lnTo>
                      <a:pt x="3883" y="1115"/>
                    </a:lnTo>
                    <a:lnTo>
                      <a:pt x="3855" y="1133"/>
                    </a:lnTo>
                    <a:lnTo>
                      <a:pt x="3825" y="1147"/>
                    </a:lnTo>
                    <a:lnTo>
                      <a:pt x="3791" y="1153"/>
                    </a:lnTo>
                    <a:lnTo>
                      <a:pt x="3783" y="1153"/>
                    </a:lnTo>
                    <a:lnTo>
                      <a:pt x="3751" y="1149"/>
                    </a:lnTo>
                    <a:lnTo>
                      <a:pt x="3721" y="1139"/>
                    </a:lnTo>
                    <a:lnTo>
                      <a:pt x="3693" y="1123"/>
                    </a:lnTo>
                    <a:lnTo>
                      <a:pt x="3670" y="1101"/>
                    </a:lnTo>
                    <a:lnTo>
                      <a:pt x="3652" y="1073"/>
                    </a:lnTo>
                    <a:lnTo>
                      <a:pt x="3502" y="790"/>
                    </a:lnTo>
                    <a:lnTo>
                      <a:pt x="217" y="2484"/>
                    </a:lnTo>
                    <a:lnTo>
                      <a:pt x="183" y="2496"/>
                    </a:lnTo>
                    <a:lnTo>
                      <a:pt x="149" y="2500"/>
                    </a:lnTo>
                    <a:lnTo>
                      <a:pt x="118" y="2498"/>
                    </a:lnTo>
                    <a:lnTo>
                      <a:pt x="88" y="2486"/>
                    </a:lnTo>
                    <a:lnTo>
                      <a:pt x="60" y="2470"/>
                    </a:lnTo>
                    <a:lnTo>
                      <a:pt x="36" y="2448"/>
                    </a:lnTo>
                    <a:lnTo>
                      <a:pt x="16" y="2420"/>
                    </a:lnTo>
                    <a:lnTo>
                      <a:pt x="4" y="2388"/>
                    </a:lnTo>
                    <a:lnTo>
                      <a:pt x="0" y="2355"/>
                    </a:lnTo>
                    <a:lnTo>
                      <a:pt x="4" y="2323"/>
                    </a:lnTo>
                    <a:lnTo>
                      <a:pt x="14" y="2291"/>
                    </a:lnTo>
                    <a:lnTo>
                      <a:pt x="30" y="2263"/>
                    </a:lnTo>
                    <a:lnTo>
                      <a:pt x="52" y="2239"/>
                    </a:lnTo>
                    <a:lnTo>
                      <a:pt x="82" y="2219"/>
                    </a:lnTo>
                    <a:lnTo>
                      <a:pt x="3361" y="527"/>
                    </a:lnTo>
                    <a:lnTo>
                      <a:pt x="3197" y="220"/>
                    </a:lnTo>
                    <a:lnTo>
                      <a:pt x="3185" y="188"/>
                    </a:lnTo>
                    <a:lnTo>
                      <a:pt x="3179" y="154"/>
                    </a:lnTo>
                    <a:lnTo>
                      <a:pt x="3183" y="120"/>
                    </a:lnTo>
                    <a:lnTo>
                      <a:pt x="3193" y="88"/>
                    </a:lnTo>
                    <a:lnTo>
                      <a:pt x="3209" y="60"/>
                    </a:lnTo>
                    <a:lnTo>
                      <a:pt x="3233" y="34"/>
                    </a:lnTo>
                    <a:lnTo>
                      <a:pt x="3261" y="16"/>
                    </a:lnTo>
                    <a:lnTo>
                      <a:pt x="3293" y="4"/>
                    </a:lnTo>
                    <a:lnTo>
                      <a:pt x="33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239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005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737647"/>
              </p:ext>
            </p:extLst>
          </p:nvPr>
        </p:nvGraphicFramePr>
        <p:xfrm>
          <a:off x="827584" y="2421583"/>
          <a:ext cx="7632849" cy="1687762"/>
        </p:xfrm>
        <a:graphic>
          <a:graphicData uri="http://schemas.openxmlformats.org/drawingml/2006/table">
            <a:tbl>
              <a:tblPr/>
              <a:tblGrid>
                <a:gridCol w="1831392"/>
                <a:gridCol w="1438073"/>
                <a:gridCol w="1438073"/>
                <a:gridCol w="1438073"/>
                <a:gridCol w="1487238"/>
              </a:tblGrid>
              <a:tr h="254888"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Año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1754"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Presupuesto aprobado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151,933,660.00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188,616,236.00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142,284,000.00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152,284,000.00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02"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% de ejecución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4"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Funcionamiento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129,205,568.00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145,400,409.00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129,914,590.00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140,636,134.00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4"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Inversión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 22,728,092.00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 43,215,827.00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 12,369,410.00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   11,647,866.00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10">
                <a:tc>
                  <a:txBody>
                    <a:bodyPr/>
                    <a:lstStyle/>
                    <a:p>
                      <a:pPr algn="ctr" fontAlgn="b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No devengado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 86,343,263.51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102,173,296.11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107,684,591.85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129,159,524.34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882867"/>
              </p:ext>
            </p:extLst>
          </p:nvPr>
        </p:nvGraphicFramePr>
        <p:xfrm>
          <a:off x="6084167" y="4365799"/>
          <a:ext cx="2376264" cy="445770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Promedio Presupuestario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                      158,779,474.00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1497549" y="1599985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ANÁLISIS DE PRESUPUESTO 2018-2021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11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66" y="1844824"/>
            <a:ext cx="7871222" cy="163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513963" y="1196752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FUENTES DE FINANCIAMIENTO MULTIANUAL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3" y="4077072"/>
            <a:ext cx="7867775" cy="113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37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513963" y="1196752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FUENTES DE FINANCIAMIENTO MULTIANUAL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12" y="1844824"/>
            <a:ext cx="753192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11" y="3789040"/>
            <a:ext cx="7531923" cy="116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513963" y="1196752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FUENTES DE FINANCIAMIENTO MULTIANUAL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87" y="1916832"/>
            <a:ext cx="726757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85" y="3562151"/>
            <a:ext cx="72675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07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513964" y="2996952"/>
            <a:ext cx="60928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VICEMINISTERIO DEL AGUA</a:t>
            </a:r>
            <a:endParaRPr lang="es-GT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513964" y="1195227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1600" y="1646808"/>
            <a:ext cx="71287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Fortalecimiento de la Dirección Monitoreo y Vigilancia del Agua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Realizar monitoreo, control y vigilancia del agua, elaboración de inventarios sobre entes generadores de aguas residuales y fuentes de agua. 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Mejoramiento de la calidad del recurso hídrico del país.</a:t>
            </a:r>
            <a:endParaRPr lang="es-GT" b="1" i="0" u="none" strike="noStrike" cap="none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just">
              <a:buClr>
                <a:srgbClr val="000000"/>
              </a:buClr>
              <a:buSzPts val="2400"/>
            </a:pPr>
            <a:endParaRPr lang="es-GT" b="0" i="0" u="none" strike="noStrike" cap="none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16247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46" y="0"/>
            <a:ext cx="9167246" cy="103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513964" y="1195227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GT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PROYECTOS PRIORIZADOS 2022</a:t>
            </a:r>
            <a:endParaRPr lang="es-GT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26403" y="2019733"/>
            <a:ext cx="698477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200"/>
            </a:pPr>
            <a:r>
              <a:rPr lang="es-GT" sz="2000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Fortalecimiento de la Dirección Monitoreo y Vigilancia del Agua</a:t>
            </a:r>
          </a:p>
          <a:p>
            <a:pPr lvl="0" algn="just">
              <a:buSzPts val="2200"/>
            </a:pP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Elaborar i</a:t>
            </a: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</a:rPr>
              <a:t>nformes técnicos de control sobre la contaminación hídrica, prevención de la contaminación de ecosistemas, desertificación y sequía dirigidos a la población en general.</a:t>
            </a:r>
            <a:endParaRPr lang="es-GT" b="1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Temporalidad</a:t>
            </a:r>
            <a:r>
              <a:rPr lang="es-GT" b="1" i="0" u="none" strike="noStrike" cap="none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         4 años</a:t>
            </a:r>
          </a:p>
          <a:p>
            <a:pPr marL="457200" lvl="0" algn="just"/>
            <a:endParaRPr lang="es-GT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1000" algn="just">
              <a:buClr>
                <a:srgbClr val="00223B"/>
              </a:buClr>
              <a:buSzPts val="2400"/>
              <a:buFont typeface="Montserrat"/>
              <a:buChar char="●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Resultados del impacto: </a:t>
            </a:r>
          </a:p>
          <a:p>
            <a:pPr marL="76200" lvl="0" algn="just">
              <a:buClr>
                <a:srgbClr val="00223B"/>
              </a:buClr>
              <a:buSzPts val="2400"/>
            </a:pPr>
            <a:r>
              <a:rPr lang="es-GT" b="1" dirty="0" smtClean="0">
                <a:solidFill>
                  <a:srgbClr val="00223B"/>
                </a:solidFill>
                <a:latin typeface="Montserrat"/>
                <a:ea typeface="Montserrat"/>
                <a:cs typeface="Montserrat"/>
                <a:sym typeface="Montserrat"/>
              </a:rPr>
              <a:t>Realizar monitoreos de fuentes de agua priorizadas. </a:t>
            </a:r>
            <a:endParaRPr lang="es-GT" b="1" i="0" u="none" strike="noStrike" cap="none" dirty="0" smtClean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just">
              <a:buClr>
                <a:srgbClr val="000000"/>
              </a:buClr>
              <a:buSzPts val="2400"/>
            </a:pPr>
            <a:endParaRPr lang="es-GT" b="0" i="0" u="none" strike="noStrike" cap="none" dirty="0">
              <a:solidFill>
                <a:srgbClr val="0022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548843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756</Words>
  <Application>Microsoft Office PowerPoint</Application>
  <PresentationFormat>Presentación en pantalla (4:3)</PresentationFormat>
  <Paragraphs>168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José Lepe Díaz</dc:creator>
  <cp:lastModifiedBy>Ricardo Andres Ortega Robledo</cp:lastModifiedBy>
  <cp:revision>17</cp:revision>
  <dcterms:created xsi:type="dcterms:W3CDTF">2021-08-09T21:19:43Z</dcterms:created>
  <dcterms:modified xsi:type="dcterms:W3CDTF">2021-08-10T14:45:01Z</dcterms:modified>
</cp:coreProperties>
</file>