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changesInfos/changesInfo1.xml" ContentType="application/vnd.ms-powerpoint.changesinfo+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charts/style1.xml" ContentType="application/vnd.ms-office.chartstyl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charts/chart2.xml" ContentType="application/vnd.openxmlformats-officedocument.drawingml.chart+xml"/>
  <Override PartName="/ppt/diagrams/colors3.xml" ContentType="application/vnd.openxmlformats-officedocument.drawingml.diagramColors+xml"/>
  <Override PartName="/docProps/core.xml" ContentType="application/vnd.openxmlformats-package.core-properties+xml"/>
  <Default Extension="jpg" ContentType="image/jpeg"/>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notesMasterIdLst>
    <p:notesMasterId r:id="rId32"/>
  </p:notesMasterIdLst>
  <p:sldIdLst>
    <p:sldId id="283" r:id="rId2"/>
    <p:sldId id="631" r:id="rId3"/>
    <p:sldId id="630" r:id="rId4"/>
    <p:sldId id="282" r:id="rId5"/>
    <p:sldId id="628" r:id="rId6"/>
    <p:sldId id="629" r:id="rId7"/>
    <p:sldId id="381" r:id="rId8"/>
    <p:sldId id="271" r:id="rId9"/>
    <p:sldId id="266" r:id="rId10"/>
    <p:sldId id="636" r:id="rId11"/>
    <p:sldId id="640" r:id="rId12"/>
    <p:sldId id="633" r:id="rId13"/>
    <p:sldId id="635" r:id="rId14"/>
    <p:sldId id="700" r:id="rId15"/>
    <p:sldId id="698" r:id="rId16"/>
    <p:sldId id="642" r:id="rId17"/>
    <p:sldId id="643" r:id="rId18"/>
    <p:sldId id="644" r:id="rId19"/>
    <p:sldId id="638" r:id="rId20"/>
    <p:sldId id="625" r:id="rId21"/>
    <p:sldId id="256" r:id="rId22"/>
    <p:sldId id="260" r:id="rId23"/>
    <p:sldId id="701" r:id="rId24"/>
    <p:sldId id="259" r:id="rId25"/>
    <p:sldId id="385" r:id="rId26"/>
    <p:sldId id="404" r:id="rId27"/>
    <p:sldId id="386" r:id="rId28"/>
    <p:sldId id="405" r:id="rId29"/>
    <p:sldId id="389" r:id="rId30"/>
    <p:sldId id="38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5" autoAdjust="0"/>
    <p:restoredTop sz="86267" autoAdjust="0"/>
  </p:normalViewPr>
  <p:slideViewPr>
    <p:cSldViewPr snapToGrid="0">
      <p:cViewPr varScale="1">
        <p:scale>
          <a:sx n="59" d="100"/>
          <a:sy n="59" d="100"/>
        </p:scale>
        <p:origin x="-1056"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men Carmen" userId="d3d43efcb7db44cc" providerId="LiveId" clId="{7F3E7F9C-F9E2-438B-83D3-67BF7CAD86EF}"/>
    <pc:docChg chg="undo custSel addSld modSld sldOrd">
      <pc:chgData name="Carmen Carmen" userId="d3d43efcb7db44cc" providerId="LiveId" clId="{7F3E7F9C-F9E2-438B-83D3-67BF7CAD86EF}" dt="2021-07-27T20:11:00.655" v="46" actId="1076"/>
      <pc:docMkLst>
        <pc:docMk/>
      </pc:docMkLst>
      <pc:sldChg chg="modSp mod">
        <pc:chgData name="Carmen Carmen" userId="d3d43efcb7db44cc" providerId="LiveId" clId="{7F3E7F9C-F9E2-438B-83D3-67BF7CAD86EF}" dt="2021-07-27T20:08:01.767" v="20" actId="20577"/>
        <pc:sldMkLst>
          <pc:docMk/>
          <pc:sldMk cId="4095382028" sldId="256"/>
        </pc:sldMkLst>
        <pc:spChg chg="mod">
          <ac:chgData name="Carmen Carmen" userId="d3d43efcb7db44cc" providerId="LiveId" clId="{7F3E7F9C-F9E2-438B-83D3-67BF7CAD86EF}" dt="2021-07-27T20:07:25.910" v="16" actId="403"/>
          <ac:spMkLst>
            <pc:docMk/>
            <pc:sldMk cId="4095382028" sldId="256"/>
            <ac:spMk id="2" creationId="{111BD4F1-6D79-4E8A-B47D-64D16A2E04CC}"/>
          </ac:spMkLst>
        </pc:spChg>
        <pc:spChg chg="mod">
          <ac:chgData name="Carmen Carmen" userId="d3d43efcb7db44cc" providerId="LiveId" clId="{7F3E7F9C-F9E2-438B-83D3-67BF7CAD86EF}" dt="2021-07-27T20:08:01.767" v="20" actId="20577"/>
          <ac:spMkLst>
            <pc:docMk/>
            <pc:sldMk cId="4095382028" sldId="256"/>
            <ac:spMk id="3" creationId="{B75A7D2D-1AA9-4863-A87C-997CAE5EFCB8}"/>
          </ac:spMkLst>
        </pc:spChg>
      </pc:sldChg>
      <pc:sldChg chg="modSp mod">
        <pc:chgData name="Carmen Carmen" userId="d3d43efcb7db44cc" providerId="LiveId" clId="{7F3E7F9C-F9E2-438B-83D3-67BF7CAD86EF}" dt="2021-07-27T20:08:37.467" v="28" actId="14100"/>
        <pc:sldMkLst>
          <pc:docMk/>
          <pc:sldMk cId="257065339" sldId="260"/>
        </pc:sldMkLst>
        <pc:spChg chg="mod">
          <ac:chgData name="Carmen Carmen" userId="d3d43efcb7db44cc" providerId="LiveId" clId="{7F3E7F9C-F9E2-438B-83D3-67BF7CAD86EF}" dt="2021-07-27T20:08:19.894" v="23" actId="1076"/>
          <ac:spMkLst>
            <pc:docMk/>
            <pc:sldMk cId="257065339" sldId="260"/>
            <ac:spMk id="3" creationId="{72956308-ECD7-4A9B-AB46-87CCE9330815}"/>
          </ac:spMkLst>
        </pc:spChg>
        <pc:spChg chg="mod">
          <ac:chgData name="Carmen Carmen" userId="d3d43efcb7db44cc" providerId="LiveId" clId="{7F3E7F9C-F9E2-438B-83D3-67BF7CAD86EF}" dt="2021-07-27T20:08:37.467" v="28" actId="14100"/>
          <ac:spMkLst>
            <pc:docMk/>
            <pc:sldMk cId="257065339" sldId="260"/>
            <ac:spMk id="8" creationId="{DF7B0003-BE19-4791-BA4A-9DC3B9C25B7A}"/>
          </ac:spMkLst>
        </pc:spChg>
        <pc:picChg chg="mod">
          <ac:chgData name="Carmen Carmen" userId="d3d43efcb7db44cc" providerId="LiveId" clId="{7F3E7F9C-F9E2-438B-83D3-67BF7CAD86EF}" dt="2021-07-27T20:08:29.674" v="25" actId="1076"/>
          <ac:picMkLst>
            <pc:docMk/>
            <pc:sldMk cId="257065339" sldId="260"/>
            <ac:picMk id="5" creationId="{61B6547F-DDA7-42F4-997E-4A5AE2EA14CB}"/>
          </ac:picMkLst>
        </pc:picChg>
      </pc:sldChg>
      <pc:sldChg chg="modSp mod">
        <pc:chgData name="Carmen Carmen" userId="d3d43efcb7db44cc" providerId="LiveId" clId="{7F3E7F9C-F9E2-438B-83D3-67BF7CAD86EF}" dt="2021-07-27T20:05:52.705" v="12" actId="403"/>
        <pc:sldMkLst>
          <pc:docMk/>
          <pc:sldMk cId="3878558826" sldId="266"/>
        </pc:sldMkLst>
        <pc:spChg chg="mod">
          <ac:chgData name="Carmen Carmen" userId="d3d43efcb7db44cc" providerId="LiveId" clId="{7F3E7F9C-F9E2-438B-83D3-67BF7CAD86EF}" dt="2021-07-27T20:05:52.705" v="12" actId="403"/>
          <ac:spMkLst>
            <pc:docMk/>
            <pc:sldMk cId="3878558826" sldId="266"/>
            <ac:spMk id="3" creationId="{AA1D3E30-2C6C-4DF3-B6B9-EBB613F6393B}"/>
          </ac:spMkLst>
        </pc:spChg>
      </pc:sldChg>
      <pc:sldChg chg="modSp mod">
        <pc:chgData name="Carmen Carmen" userId="d3d43efcb7db44cc" providerId="LiveId" clId="{7F3E7F9C-F9E2-438B-83D3-67BF7CAD86EF}" dt="2021-07-27T20:04:58.498" v="7" actId="403"/>
        <pc:sldMkLst>
          <pc:docMk/>
          <pc:sldMk cId="284613879" sldId="282"/>
        </pc:sldMkLst>
        <pc:spChg chg="mod">
          <ac:chgData name="Carmen Carmen" userId="d3d43efcb7db44cc" providerId="LiveId" clId="{7F3E7F9C-F9E2-438B-83D3-67BF7CAD86EF}" dt="2021-07-27T20:04:58.498" v="7" actId="403"/>
          <ac:spMkLst>
            <pc:docMk/>
            <pc:sldMk cId="284613879" sldId="282"/>
            <ac:spMk id="38" creationId="{6834AE0C-CD58-4210-9802-0BDFC804D4A9}"/>
          </ac:spMkLst>
        </pc:spChg>
      </pc:sldChg>
      <pc:sldChg chg="modSp mod">
        <pc:chgData name="Carmen Carmen" userId="d3d43efcb7db44cc" providerId="LiveId" clId="{7F3E7F9C-F9E2-438B-83D3-67BF7CAD86EF}" dt="2021-07-27T20:10:16.492" v="43" actId="14100"/>
        <pc:sldMkLst>
          <pc:docMk/>
          <pc:sldMk cId="3373593670" sldId="386"/>
        </pc:sldMkLst>
        <pc:spChg chg="mod">
          <ac:chgData name="Carmen Carmen" userId="d3d43efcb7db44cc" providerId="LiveId" clId="{7F3E7F9C-F9E2-438B-83D3-67BF7CAD86EF}" dt="2021-07-27T20:10:07.130" v="40" actId="1076"/>
          <ac:spMkLst>
            <pc:docMk/>
            <pc:sldMk cId="3373593670" sldId="386"/>
            <ac:spMk id="6" creationId="{A73440B8-0B3C-4B9E-A89A-2CAC48CF6AF5}"/>
          </ac:spMkLst>
        </pc:spChg>
        <pc:graphicFrameChg chg="mod modGraphic">
          <ac:chgData name="Carmen Carmen" userId="d3d43efcb7db44cc" providerId="LiveId" clId="{7F3E7F9C-F9E2-438B-83D3-67BF7CAD86EF}" dt="2021-07-27T20:10:16.492" v="43" actId="14100"/>
          <ac:graphicFrameMkLst>
            <pc:docMk/>
            <pc:sldMk cId="3373593670" sldId="386"/>
            <ac:graphicFrameMk id="8" creationId="{00000000-0000-0000-0000-000000000000}"/>
          </ac:graphicFrameMkLst>
        </pc:graphicFrameChg>
      </pc:sldChg>
      <pc:sldChg chg="modSp mod">
        <pc:chgData name="Carmen Carmen" userId="d3d43efcb7db44cc" providerId="LiveId" clId="{7F3E7F9C-F9E2-438B-83D3-67BF7CAD86EF}" dt="2021-07-27T20:09:31.586" v="36" actId="1076"/>
        <pc:sldMkLst>
          <pc:docMk/>
          <pc:sldMk cId="0" sldId="404"/>
        </pc:sldMkLst>
        <pc:spChg chg="mod">
          <ac:chgData name="Carmen Carmen" userId="d3d43efcb7db44cc" providerId="LiveId" clId="{7F3E7F9C-F9E2-438B-83D3-67BF7CAD86EF}" dt="2021-07-27T20:09:25.194" v="35" actId="14100"/>
          <ac:spMkLst>
            <pc:docMk/>
            <pc:sldMk cId="0" sldId="404"/>
            <ac:spMk id="8" creationId="{00000000-0000-0000-0000-000000000000}"/>
          </ac:spMkLst>
        </pc:spChg>
        <pc:picChg chg="mod">
          <ac:chgData name="Carmen Carmen" userId="d3d43efcb7db44cc" providerId="LiveId" clId="{7F3E7F9C-F9E2-438B-83D3-67BF7CAD86EF}" dt="2021-07-27T20:09:31.586" v="36" actId="1076"/>
          <ac:picMkLst>
            <pc:docMk/>
            <pc:sldMk cId="0" sldId="404"/>
            <ac:picMk id="6" creationId="{00000000-0000-0000-0000-000000000000}"/>
          </ac:picMkLst>
        </pc:picChg>
      </pc:sldChg>
      <pc:sldChg chg="modSp mod">
        <pc:chgData name="Carmen Carmen" userId="d3d43efcb7db44cc" providerId="LiveId" clId="{7F3E7F9C-F9E2-438B-83D3-67BF7CAD86EF}" dt="2021-07-27T20:05:27.180" v="11" actId="14100"/>
        <pc:sldMkLst>
          <pc:docMk/>
          <pc:sldMk cId="4184600926" sldId="628"/>
        </pc:sldMkLst>
        <pc:spChg chg="mod">
          <ac:chgData name="Carmen Carmen" userId="d3d43efcb7db44cc" providerId="LiveId" clId="{7F3E7F9C-F9E2-438B-83D3-67BF7CAD86EF}" dt="2021-07-27T20:05:27.180" v="11" actId="14100"/>
          <ac:spMkLst>
            <pc:docMk/>
            <pc:sldMk cId="4184600926" sldId="628"/>
            <ac:spMk id="81" creationId="{BCBABEAF-5C06-43B2-824D-878D5ED1DFB8}"/>
          </ac:spMkLst>
        </pc:spChg>
      </pc:sldChg>
      <pc:sldChg chg="modSp mod">
        <pc:chgData name="Carmen Carmen" userId="d3d43efcb7db44cc" providerId="LiveId" clId="{7F3E7F9C-F9E2-438B-83D3-67BF7CAD86EF}" dt="2021-07-27T20:11:00.655" v="46" actId="1076"/>
        <pc:sldMkLst>
          <pc:docMk/>
          <pc:sldMk cId="420833089" sldId="631"/>
        </pc:sldMkLst>
        <pc:spChg chg="mod">
          <ac:chgData name="Carmen Carmen" userId="d3d43efcb7db44cc" providerId="LiveId" clId="{7F3E7F9C-F9E2-438B-83D3-67BF7CAD86EF}" dt="2021-07-27T20:11:00.655" v="46" actId="1076"/>
          <ac:spMkLst>
            <pc:docMk/>
            <pc:sldMk cId="420833089" sldId="631"/>
            <ac:spMk id="7" creationId="{68FA070B-864E-4E75-9689-996EDF647845}"/>
          </ac:spMkLst>
        </pc:spChg>
      </pc:sldChg>
      <pc:sldChg chg="ord">
        <pc:chgData name="Carmen Carmen" userId="d3d43efcb7db44cc" providerId="LiveId" clId="{7F3E7F9C-F9E2-438B-83D3-67BF7CAD86EF}" dt="2021-07-27T20:07:00.428" v="14"/>
        <pc:sldMkLst>
          <pc:docMk/>
          <pc:sldMk cId="3942160015" sldId="633"/>
        </pc:sldMkLst>
      </pc:sldChg>
      <pc:sldChg chg="mod modShow">
        <pc:chgData name="Carmen Carmen" userId="d3d43efcb7db44cc" providerId="LiveId" clId="{7F3E7F9C-F9E2-438B-83D3-67BF7CAD86EF}" dt="2021-07-27T20:07:02.601" v="15" actId="729"/>
        <pc:sldMkLst>
          <pc:docMk/>
          <pc:sldMk cId="811356868" sldId="635"/>
        </pc:sldMkLst>
      </pc:sldChg>
      <pc:sldChg chg="modSp add mod">
        <pc:chgData name="Carmen Carmen" userId="d3d43efcb7db44cc" providerId="LiveId" clId="{7F3E7F9C-F9E2-438B-83D3-67BF7CAD86EF}" dt="2021-07-27T20:08:57.853" v="32" actId="404"/>
        <pc:sldMkLst>
          <pc:docMk/>
          <pc:sldMk cId="2068353553" sldId="701"/>
        </pc:sldMkLst>
        <pc:graphicFrameChg chg="mod">
          <ac:chgData name="Carmen Carmen" userId="d3d43efcb7db44cc" providerId="LiveId" clId="{7F3E7F9C-F9E2-438B-83D3-67BF7CAD86EF}" dt="2021-07-27T20:08:57.853" v="32" actId="404"/>
          <ac:graphicFrameMkLst>
            <pc:docMk/>
            <pc:sldMk cId="2068353553" sldId="701"/>
            <ac:graphicFrameMk id="4" creationId="{5C41390C-F655-4C5E-BCB5-00150C62D6F0}"/>
          </ac:graphicFrameMkLst>
        </pc:graphicFrameChg>
        <pc:graphicFrameChg chg="modGraphic">
          <ac:chgData name="Carmen Carmen" userId="d3d43efcb7db44cc" providerId="LiveId" clId="{7F3E7F9C-F9E2-438B-83D3-67BF7CAD86EF}" dt="2021-07-27T20:08:49.248" v="30" actId="404"/>
          <ac:graphicFrameMkLst>
            <pc:docMk/>
            <pc:sldMk cId="2068353553" sldId="701"/>
            <ac:graphicFrameMk id="10" creationId="{0EA0EE37-2A1F-4F98-91A3-933B60F08B19}"/>
          </ac:graphicFrameMkLst>
        </pc:graphicFrameChg>
      </pc:sldChg>
    </pc:docChg>
  </pc:docChgLst>
</pc:chgInfo>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Usuarios\acajas\Documentos\Mezcla.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GT"/>
  <c:chart>
    <c:title>
      <c:tx>
        <c:rich>
          <a:bodyPr rot="0" spcFirstLastPara="1" vertOverflow="ellipsis" vert="horz" wrap="square" anchor="ctr" anchorCtr="1"/>
          <a:lstStyle/>
          <a:p>
            <a:pPr>
              <a:defRPr lang="es-ES" sz="1400" b="1" i="0" u="none" strike="noStrike" kern="1200" spc="0" baseline="0">
                <a:solidFill>
                  <a:schemeClr val="tx1">
                    <a:lumMod val="65000"/>
                    <a:lumOff val="35000"/>
                  </a:schemeClr>
                </a:solidFill>
                <a:latin typeface="+mn-lt"/>
                <a:ea typeface="+mn-ea"/>
                <a:cs typeface="+mn-cs"/>
              </a:defRPr>
            </a:pPr>
            <a:r>
              <a:rPr lang="en-US"/>
              <a:t>Principales causas defunción  en adultos</a:t>
            </a:r>
          </a:p>
        </c:rich>
      </c:tx>
      <c:spPr>
        <a:noFill/>
        <a:ln>
          <a:noFill/>
        </a:ln>
        <a:effectLst/>
      </c:spPr>
    </c:title>
    <c:plotArea>
      <c:layout/>
      <c:barChart>
        <c:barDir val="col"/>
        <c:grouping val="clustered"/>
        <c:ser>
          <c:idx val="0"/>
          <c:order val="0"/>
          <c:tx>
            <c:strRef>
              <c:f>Hoja3!$F$4</c:f>
              <c:strCache>
                <c:ptCount val="1"/>
                <c:pt idx="0">
                  <c:v>%</c:v>
                </c:pt>
              </c:strCache>
            </c:strRef>
          </c:tx>
          <c:spPr>
            <a:solidFill>
              <a:schemeClr val="accent1"/>
            </a:solidFill>
            <a:ln>
              <a:noFill/>
            </a:ln>
            <a:effectLst/>
          </c:spPr>
          <c:dLbls>
            <c:spPr>
              <a:noFill/>
              <a:ln>
                <a:noFill/>
              </a:ln>
              <a:effectLst/>
            </c:spPr>
            <c:txPr>
              <a:bodyPr rot="0" spcFirstLastPara="1" vertOverflow="ellipsis" vert="horz" wrap="square" anchor="ctr" anchorCtr="1"/>
              <a:lstStyle/>
              <a:p>
                <a:pPr>
                  <a:defRPr lang="es-ES" sz="900" b="1" i="0" u="none" strike="noStrike" kern="1200" baseline="0">
                    <a:solidFill>
                      <a:schemeClr val="tx1">
                        <a:lumMod val="75000"/>
                        <a:lumOff val="25000"/>
                      </a:schemeClr>
                    </a:solidFill>
                    <a:latin typeface="+mn-lt"/>
                    <a:ea typeface="+mn-ea"/>
                    <a:cs typeface="+mn-cs"/>
                  </a:defRPr>
                </a:pPr>
                <a:endParaRPr lang="es-G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Hoja3!$E$5:$E$10</c:f>
              <c:strCache>
                <c:ptCount val="6"/>
                <c:pt idx="0">
                  <c:v>Neumonia por organismo no especificado</c:v>
                </c:pt>
                <c:pt idx="1">
                  <c:v>Infartos agudo del miocardio</c:v>
                </c:pt>
                <c:pt idx="2">
                  <c:v>Diabetes mellitus</c:v>
                </c:pt>
                <c:pt idx="3">
                  <c:v>Fibrosis y cirrosis </c:v>
                </c:pt>
                <c:pt idx="4">
                  <c:v>Gastroenteritis y colitis </c:v>
                </c:pt>
                <c:pt idx="5">
                  <c:v>Enfermedad renal crónica</c:v>
                </c:pt>
              </c:strCache>
            </c:strRef>
          </c:cat>
          <c:val>
            <c:numRef>
              <c:f>Hoja3!$F$5:$F$10</c:f>
              <c:numCache>
                <c:formatCode>0%</c:formatCode>
                <c:ptCount val="6"/>
                <c:pt idx="0">
                  <c:v>0.27</c:v>
                </c:pt>
                <c:pt idx="1">
                  <c:v>0.21000000000000002</c:v>
                </c:pt>
                <c:pt idx="2">
                  <c:v>0.19000000000000003</c:v>
                </c:pt>
                <c:pt idx="3">
                  <c:v>0.15000000000000002</c:v>
                </c:pt>
                <c:pt idx="4">
                  <c:v>0.11000000000000001</c:v>
                </c:pt>
                <c:pt idx="5">
                  <c:v>7.0000000000000021E-2</c:v>
                </c:pt>
              </c:numCache>
            </c:numRef>
          </c:val>
          <c:extLst xmlns:c16r2="http://schemas.microsoft.com/office/drawing/2015/06/chart">
            <c:ext xmlns:c16="http://schemas.microsoft.com/office/drawing/2014/chart" uri="{C3380CC4-5D6E-409C-BE32-E72D297353CC}">
              <c16:uniqueId val="{00000000-441C-4E3F-911A-9BB2A1C22FA5}"/>
            </c:ext>
          </c:extLst>
        </c:ser>
        <c:dLbls/>
        <c:gapWidth val="182"/>
        <c:axId val="75719424"/>
        <c:axId val="75720960"/>
      </c:barChart>
      <c:catAx>
        <c:axId val="7571942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900" b="1" i="0" u="none" strike="noStrike" kern="1200" baseline="0">
                <a:solidFill>
                  <a:schemeClr val="tx1">
                    <a:lumMod val="65000"/>
                    <a:lumOff val="35000"/>
                  </a:schemeClr>
                </a:solidFill>
                <a:latin typeface="+mn-lt"/>
                <a:ea typeface="+mn-ea"/>
                <a:cs typeface="+mn-cs"/>
              </a:defRPr>
            </a:pPr>
            <a:endParaRPr lang="es-GT"/>
          </a:p>
        </c:txPr>
        <c:crossAx val="75720960"/>
        <c:crosses val="autoZero"/>
        <c:auto val="1"/>
        <c:lblAlgn val="ctr"/>
        <c:lblOffset val="100"/>
      </c:catAx>
      <c:valAx>
        <c:axId val="75720960"/>
        <c:scaling>
          <c:orientation val="minMax"/>
        </c:scaling>
        <c:axPos val="l"/>
        <c:majorGridlines>
          <c:spPr>
            <a:ln w="9525" cap="flat" cmpd="sng" algn="ctr">
              <a:solidFill>
                <a:schemeClr val="tx1">
                  <a:lumMod val="15000"/>
                  <a:lumOff val="85000"/>
                </a:schemeClr>
              </a:solidFill>
              <a:round/>
            </a:ln>
            <a:effectLst/>
          </c:spPr>
        </c:majorGridlines>
        <c:numFmt formatCode="0%" sourceLinked="1"/>
        <c:majorTickMark val="none"/>
        <c:tickLblPos val="nextTo"/>
        <c:spPr>
          <a:noFill/>
          <a:ln>
            <a:noFill/>
          </a:ln>
          <a:effectLst/>
        </c:spPr>
        <c:txPr>
          <a:bodyPr rot="-60000000" spcFirstLastPara="1" vertOverflow="ellipsis" vert="horz" wrap="square" anchor="ctr" anchorCtr="1"/>
          <a:lstStyle/>
          <a:p>
            <a:pPr>
              <a:defRPr lang="es-ES" sz="900" b="1" i="0" u="none" strike="noStrike" kern="1200" baseline="0">
                <a:solidFill>
                  <a:schemeClr val="tx1">
                    <a:lumMod val="65000"/>
                    <a:lumOff val="35000"/>
                  </a:schemeClr>
                </a:solidFill>
                <a:latin typeface="+mn-lt"/>
                <a:ea typeface="+mn-ea"/>
                <a:cs typeface="+mn-cs"/>
              </a:defRPr>
            </a:pPr>
            <a:endParaRPr lang="es-GT"/>
          </a:p>
        </c:txPr>
        <c:crossAx val="75719424"/>
        <c:crosses val="autoZero"/>
        <c:crossBetween val="between"/>
      </c:valAx>
      <c:spPr>
        <a:noFill/>
        <a:ln>
          <a:noFill/>
        </a:ln>
        <a:effectLst/>
      </c:spPr>
    </c:plotArea>
    <c:plotVisOnly val="1"/>
    <c:dispBlanksAs val="gap"/>
  </c:chart>
  <c:spPr>
    <a:noFill/>
    <a:ln>
      <a:noFill/>
    </a:ln>
    <a:effectLst/>
  </c:spPr>
  <c:txPr>
    <a:bodyPr/>
    <a:lstStyle/>
    <a:p>
      <a:pPr>
        <a:defRPr b="1"/>
      </a:pPr>
      <a:endParaRPr lang="es-GT"/>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G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lang="es-ES" sz="2000" b="0" i="0" u="none" strike="noStrike" kern="1200" spc="0" baseline="0">
                <a:solidFill>
                  <a:prstClr val="black">
                    <a:lumMod val="65000"/>
                    <a:lumOff val="35000"/>
                  </a:prstClr>
                </a:solidFill>
                <a:latin typeface="+mn-lt"/>
                <a:ea typeface="+mn-ea"/>
                <a:cs typeface="+mn-cs"/>
              </a:defRPr>
            </a:pPr>
            <a:r>
              <a:rPr lang="es-GT" sz="2000" b="1" dirty="0"/>
              <a:t>Hospital</a:t>
            </a:r>
            <a:r>
              <a:rPr lang="es-GT" sz="2000" b="1" baseline="0" dirty="0"/>
              <a:t> San Juan de Dios ha invertido el 80% de su presupuesto para comprar medicamentos en inventario de baja y lenta rotación (Q 17.3 millones de Q 21.3 que tiene en su total de inventario)</a:t>
            </a:r>
            <a:endParaRPr lang="es-GT" sz="2000" b="1" dirty="0"/>
          </a:p>
        </c:rich>
      </c:tx>
      <c:spPr>
        <a:noFill/>
        <a:ln>
          <a:noFill/>
        </a:ln>
        <a:effectLst/>
      </c:spPr>
    </c:title>
    <c:plotArea>
      <c:layout/>
      <c:barChart>
        <c:barDir val="col"/>
        <c:grouping val="clustered"/>
        <c:ser>
          <c:idx val="0"/>
          <c:order val="0"/>
          <c:tx>
            <c:strRef>
              <c:f>Hoja1!$B$1</c:f>
              <c:strCache>
                <c:ptCount val="1"/>
                <c:pt idx="0">
                  <c:v>ALTO</c:v>
                </c:pt>
              </c:strCache>
            </c:strRef>
          </c:tx>
          <c:spPr>
            <a:solidFill>
              <a:srgbClr val="00B050"/>
            </a:solidFill>
            <a:ln>
              <a:noFill/>
            </a:ln>
            <a:effectLst/>
          </c:spPr>
          <c:cat>
            <c:strRef>
              <c:f>Hoja1!$A$2:$A$5</c:f>
              <c:strCache>
                <c:ptCount val="4"/>
                <c:pt idx="0">
                  <c:v>San Juan de Dios</c:v>
                </c:pt>
                <c:pt idx="1">
                  <c:v>Quetzaltenango</c:v>
                </c:pt>
                <c:pt idx="2">
                  <c:v>Villa Nueva</c:v>
                </c:pt>
                <c:pt idx="3">
                  <c:v>Escuintla</c:v>
                </c:pt>
              </c:strCache>
            </c:strRef>
          </c:cat>
          <c:val>
            <c:numRef>
              <c:f>Hoja1!$B$2:$B$5</c:f>
              <c:numCache>
                <c:formatCode>"Q"#,##0.00_);[Red]\("Q"#,##0.00\)</c:formatCode>
                <c:ptCount val="4"/>
                <c:pt idx="0">
                  <c:v>2235061</c:v>
                </c:pt>
                <c:pt idx="1">
                  <c:v>2817408</c:v>
                </c:pt>
                <c:pt idx="2">
                  <c:v>767545</c:v>
                </c:pt>
                <c:pt idx="3">
                  <c:v>859838</c:v>
                </c:pt>
              </c:numCache>
            </c:numRef>
          </c:val>
          <c:extLst xmlns:c16r2="http://schemas.microsoft.com/office/drawing/2015/06/chart">
            <c:ext xmlns:c16="http://schemas.microsoft.com/office/drawing/2014/chart" uri="{C3380CC4-5D6E-409C-BE32-E72D297353CC}">
              <c16:uniqueId val="{00000000-6B98-4711-A56A-990001460A8B}"/>
            </c:ext>
          </c:extLst>
        </c:ser>
        <c:ser>
          <c:idx val="1"/>
          <c:order val="1"/>
          <c:tx>
            <c:strRef>
              <c:f>Hoja1!$C$1</c:f>
              <c:strCache>
                <c:ptCount val="1"/>
                <c:pt idx="0">
                  <c:v>MEDIO</c:v>
                </c:pt>
              </c:strCache>
            </c:strRef>
          </c:tx>
          <c:spPr>
            <a:solidFill>
              <a:srgbClr val="00B0F0"/>
            </a:solidFill>
            <a:ln>
              <a:noFill/>
            </a:ln>
            <a:effectLst/>
          </c:spPr>
          <c:cat>
            <c:strRef>
              <c:f>Hoja1!$A$2:$A$5</c:f>
              <c:strCache>
                <c:ptCount val="4"/>
                <c:pt idx="0">
                  <c:v>San Juan de Dios</c:v>
                </c:pt>
                <c:pt idx="1">
                  <c:v>Quetzaltenango</c:v>
                </c:pt>
                <c:pt idx="2">
                  <c:v>Villa Nueva</c:v>
                </c:pt>
                <c:pt idx="3">
                  <c:v>Escuintla</c:v>
                </c:pt>
              </c:strCache>
            </c:strRef>
          </c:cat>
          <c:val>
            <c:numRef>
              <c:f>Hoja1!$C$2:$C$5</c:f>
              <c:numCache>
                <c:formatCode>"Q"#,##0.00_);[Red]\("Q"#,##0.00\)</c:formatCode>
                <c:ptCount val="4"/>
                <c:pt idx="0">
                  <c:v>1848697</c:v>
                </c:pt>
                <c:pt idx="1">
                  <c:v>630247</c:v>
                </c:pt>
                <c:pt idx="2">
                  <c:v>2311501</c:v>
                </c:pt>
                <c:pt idx="3">
                  <c:v>413695</c:v>
                </c:pt>
              </c:numCache>
            </c:numRef>
          </c:val>
          <c:extLst xmlns:c16r2="http://schemas.microsoft.com/office/drawing/2015/06/chart">
            <c:ext xmlns:c16="http://schemas.microsoft.com/office/drawing/2014/chart" uri="{C3380CC4-5D6E-409C-BE32-E72D297353CC}">
              <c16:uniqueId val="{00000001-6B98-4711-A56A-990001460A8B}"/>
            </c:ext>
          </c:extLst>
        </c:ser>
        <c:ser>
          <c:idx val="2"/>
          <c:order val="2"/>
          <c:tx>
            <c:strRef>
              <c:f>Hoja1!$D$1</c:f>
              <c:strCache>
                <c:ptCount val="1"/>
                <c:pt idx="0">
                  <c:v>LENTO</c:v>
                </c:pt>
              </c:strCache>
            </c:strRef>
          </c:tx>
          <c:spPr>
            <a:solidFill>
              <a:srgbClr val="FF0000"/>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lang="es-ES" sz="1200" b="1" i="0" u="none" strike="noStrike" kern="1200" baseline="0">
                    <a:solidFill>
                      <a:schemeClr val="tx1">
                        <a:lumMod val="75000"/>
                        <a:lumOff val="25000"/>
                      </a:schemeClr>
                    </a:solidFill>
                    <a:latin typeface="+mn-lt"/>
                    <a:ea typeface="+mn-ea"/>
                    <a:cs typeface="+mn-cs"/>
                  </a:defRPr>
                </a:pPr>
                <a:endParaRPr lang="es-GT"/>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San Juan de Dios</c:v>
                </c:pt>
                <c:pt idx="1">
                  <c:v>Quetzaltenango</c:v>
                </c:pt>
                <c:pt idx="2">
                  <c:v>Villa Nueva</c:v>
                </c:pt>
                <c:pt idx="3">
                  <c:v>Escuintla</c:v>
                </c:pt>
              </c:strCache>
            </c:strRef>
          </c:cat>
          <c:val>
            <c:numRef>
              <c:f>Hoja1!$D$2:$D$5</c:f>
              <c:numCache>
                <c:formatCode>"Q"#,##0.00_);[Red]\("Q"#,##0.00\)</c:formatCode>
                <c:ptCount val="4"/>
                <c:pt idx="0">
                  <c:v>16595968</c:v>
                </c:pt>
                <c:pt idx="1">
                  <c:v>4381757</c:v>
                </c:pt>
                <c:pt idx="2">
                  <c:v>3896471</c:v>
                </c:pt>
                <c:pt idx="3">
                  <c:v>2965260</c:v>
                </c:pt>
              </c:numCache>
            </c:numRef>
          </c:val>
          <c:extLst xmlns:c16r2="http://schemas.microsoft.com/office/drawing/2015/06/chart">
            <c:ext xmlns:c16="http://schemas.microsoft.com/office/drawing/2014/chart" uri="{C3380CC4-5D6E-409C-BE32-E72D297353CC}">
              <c16:uniqueId val="{00000002-6B98-4711-A56A-990001460A8B}"/>
            </c:ext>
          </c:extLst>
        </c:ser>
        <c:ser>
          <c:idx val="3"/>
          <c:order val="3"/>
          <c:tx>
            <c:strRef>
              <c:f>Hoja1!$E$1</c:f>
              <c:strCache>
                <c:ptCount val="1"/>
                <c:pt idx="0">
                  <c:v>BAJO</c:v>
                </c:pt>
              </c:strCache>
            </c:strRef>
          </c:tx>
          <c:spPr>
            <a:solidFill>
              <a:srgbClr val="FFFF00"/>
            </a:solidFill>
            <a:ln>
              <a:noFill/>
            </a:ln>
            <a:effectLst/>
          </c:spPr>
          <c:cat>
            <c:strRef>
              <c:f>Hoja1!$A$2:$A$5</c:f>
              <c:strCache>
                <c:ptCount val="4"/>
                <c:pt idx="0">
                  <c:v>San Juan de Dios</c:v>
                </c:pt>
                <c:pt idx="1">
                  <c:v>Quetzaltenango</c:v>
                </c:pt>
                <c:pt idx="2">
                  <c:v>Villa Nueva</c:v>
                </c:pt>
                <c:pt idx="3">
                  <c:v>Escuintla</c:v>
                </c:pt>
              </c:strCache>
            </c:strRef>
          </c:cat>
          <c:val>
            <c:numRef>
              <c:f>Hoja1!$E$2:$E$5</c:f>
              <c:numCache>
                <c:formatCode>"Q"#,##0.00_);[Red]\("Q"#,##0.00\)</c:formatCode>
                <c:ptCount val="4"/>
                <c:pt idx="0">
                  <c:v>675612</c:v>
                </c:pt>
                <c:pt idx="1">
                  <c:v>371640</c:v>
                </c:pt>
                <c:pt idx="2">
                  <c:v>415135</c:v>
                </c:pt>
                <c:pt idx="3">
                  <c:v>306043</c:v>
                </c:pt>
              </c:numCache>
            </c:numRef>
          </c:val>
          <c:extLst xmlns:c16r2="http://schemas.microsoft.com/office/drawing/2015/06/chart">
            <c:ext xmlns:c16="http://schemas.microsoft.com/office/drawing/2014/chart" uri="{C3380CC4-5D6E-409C-BE32-E72D297353CC}">
              <c16:uniqueId val="{00000003-6B98-4711-A56A-990001460A8B}"/>
            </c:ext>
          </c:extLst>
        </c:ser>
        <c:dLbls/>
        <c:gapWidth val="219"/>
        <c:overlap val="-27"/>
        <c:axId val="82174720"/>
        <c:axId val="82176256"/>
      </c:barChart>
      <c:catAx>
        <c:axId val="8217472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ES" sz="1800" b="0" i="0" u="none" strike="noStrike" kern="1200" baseline="0">
                <a:solidFill>
                  <a:schemeClr val="tx1">
                    <a:lumMod val="65000"/>
                    <a:lumOff val="35000"/>
                  </a:schemeClr>
                </a:solidFill>
                <a:latin typeface="+mn-lt"/>
                <a:ea typeface="+mn-ea"/>
                <a:cs typeface="+mn-cs"/>
              </a:defRPr>
            </a:pPr>
            <a:endParaRPr lang="es-GT"/>
          </a:p>
        </c:txPr>
        <c:crossAx val="82176256"/>
        <c:crosses val="autoZero"/>
        <c:auto val="1"/>
        <c:lblAlgn val="ctr"/>
        <c:lblOffset val="100"/>
      </c:catAx>
      <c:valAx>
        <c:axId val="82176256"/>
        <c:scaling>
          <c:orientation val="minMax"/>
        </c:scaling>
        <c:axPos val="l"/>
        <c:majorGridlines>
          <c:spPr>
            <a:ln w="9525" cap="flat" cmpd="sng" algn="ctr">
              <a:solidFill>
                <a:schemeClr val="tx1">
                  <a:lumMod val="15000"/>
                  <a:lumOff val="85000"/>
                </a:schemeClr>
              </a:solidFill>
              <a:round/>
            </a:ln>
            <a:effectLst/>
          </c:spPr>
        </c:majorGridlines>
        <c:numFmt formatCode="&quot;Q&quot;#,##0.00_);[Red]\(&quot;Q&quot;#,##0.00\)" sourceLinked="1"/>
        <c:majorTickMark val="none"/>
        <c:tickLblPos val="nextTo"/>
        <c:spPr>
          <a:noFill/>
          <a:ln>
            <a:noFill/>
          </a:ln>
          <a:effectLst/>
        </c:spPr>
        <c:txPr>
          <a:bodyPr rot="-60000000" spcFirstLastPara="1" vertOverflow="ellipsis" vert="horz" wrap="square" anchor="ctr" anchorCtr="1"/>
          <a:lstStyle/>
          <a:p>
            <a:pPr>
              <a:defRPr lang="es-ES" sz="900" b="0" i="0" u="none" strike="noStrike" kern="1200" baseline="0">
                <a:solidFill>
                  <a:schemeClr val="tx1">
                    <a:lumMod val="65000"/>
                    <a:lumOff val="35000"/>
                  </a:schemeClr>
                </a:solidFill>
                <a:latin typeface="+mn-lt"/>
                <a:ea typeface="+mn-ea"/>
                <a:cs typeface="+mn-cs"/>
              </a:defRPr>
            </a:pPr>
            <a:endParaRPr lang="es-GT"/>
          </a:p>
        </c:txPr>
        <c:crossAx val="82174720"/>
        <c:crosses val="autoZero"/>
        <c:crossBetween val="between"/>
      </c:valAx>
      <c:spPr>
        <a:noFill/>
        <a:ln>
          <a:noFill/>
        </a:ln>
        <a:effectLst/>
      </c:spPr>
    </c:plotArea>
    <c:legend>
      <c:legendPos val="b"/>
      <c:spPr>
        <a:noFill/>
        <a:ln>
          <a:noFill/>
        </a:ln>
        <a:effectLst/>
      </c:spPr>
      <c:txPr>
        <a:bodyPr rot="0" spcFirstLastPara="1" vertOverflow="ellipsis" vert="horz" wrap="square" anchor="ctr" anchorCtr="1"/>
        <a:lstStyle/>
        <a:p>
          <a:pPr>
            <a:defRPr lang="es-ES" sz="1800" b="0" i="0" u="none" strike="noStrike" kern="1200" baseline="0">
              <a:solidFill>
                <a:schemeClr val="tx1">
                  <a:lumMod val="65000"/>
                  <a:lumOff val="35000"/>
                </a:schemeClr>
              </a:solidFill>
              <a:latin typeface="+mn-lt"/>
              <a:ea typeface="+mn-ea"/>
              <a:cs typeface="+mn-cs"/>
            </a:defRPr>
          </a:pPr>
          <a:endParaRPr lang="es-GT"/>
        </a:p>
      </c:txPr>
    </c:legend>
    <c:plotVisOnly val="1"/>
    <c:dispBlanksAs val="gap"/>
  </c:chart>
  <c:spPr>
    <a:noFill/>
    <a:ln>
      <a:noFill/>
    </a:ln>
    <a:effectLst/>
  </c:spPr>
  <c:txPr>
    <a:bodyPr/>
    <a:lstStyle/>
    <a:p>
      <a:pPr>
        <a:defRPr/>
      </a:pPr>
      <a:endParaRPr lang="es-GT"/>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image" Target="../media/image14.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65A2F9-419A-4C55-BC0F-3A381B026BC1}" type="doc">
      <dgm:prSet loTypeId="urn:microsoft.com/office/officeart/2005/8/layout/vList3#2" loCatId="list" qsTypeId="urn:microsoft.com/office/officeart/2005/8/quickstyle/simple1" qsCatId="simple" csTypeId="urn:microsoft.com/office/officeart/2005/8/colors/accent1_2" csCatId="accent1" phldr="1"/>
      <dgm:spPr/>
    </dgm:pt>
    <dgm:pt modelId="{5D8DA289-C2FF-4AD8-956F-62336EAC65C6}">
      <dgm:prSet phldrT="[Texto]"/>
      <dgm:spPr/>
      <dgm:t>
        <a:bodyPr/>
        <a:lstStyle/>
        <a:p>
          <a:r>
            <a:rPr lang="es-GT" dirty="0"/>
            <a:t>Total: 7,310</a:t>
          </a:r>
        </a:p>
      </dgm:t>
    </dgm:pt>
    <dgm:pt modelId="{D234FA2E-9589-461B-BE79-30D777380BAF}" type="parTrans" cxnId="{5B018085-DEF3-4F88-B752-A86D4236BA71}">
      <dgm:prSet/>
      <dgm:spPr/>
      <dgm:t>
        <a:bodyPr/>
        <a:lstStyle/>
        <a:p>
          <a:endParaRPr lang="es-GT"/>
        </a:p>
      </dgm:t>
    </dgm:pt>
    <dgm:pt modelId="{5E9A9342-F9EA-44B4-96E1-FB22BF4D4EA9}" type="sibTrans" cxnId="{5B018085-DEF3-4F88-B752-A86D4236BA71}">
      <dgm:prSet/>
      <dgm:spPr/>
      <dgm:t>
        <a:bodyPr/>
        <a:lstStyle/>
        <a:p>
          <a:endParaRPr lang="es-GT"/>
        </a:p>
      </dgm:t>
    </dgm:pt>
    <dgm:pt modelId="{7110DBB4-6446-4EDA-972C-B5420CE32B70}">
      <dgm:prSet phldrT="[Texto]"/>
      <dgm:spPr/>
      <dgm:t>
        <a:bodyPr/>
        <a:lstStyle/>
        <a:p>
          <a:r>
            <a:rPr lang="es-GT" dirty="0"/>
            <a:t>4,066</a:t>
          </a:r>
        </a:p>
      </dgm:t>
    </dgm:pt>
    <dgm:pt modelId="{D28F926A-20D1-4FA6-B0B4-14F5F28945AB}" type="parTrans" cxnId="{9FDC3E6C-607A-42E2-B44C-E22AA73ABA8E}">
      <dgm:prSet/>
      <dgm:spPr/>
      <dgm:t>
        <a:bodyPr/>
        <a:lstStyle/>
        <a:p>
          <a:endParaRPr lang="es-GT"/>
        </a:p>
      </dgm:t>
    </dgm:pt>
    <dgm:pt modelId="{F8C31CE3-C83E-4284-BFAF-B05955CFCC25}" type="sibTrans" cxnId="{9FDC3E6C-607A-42E2-B44C-E22AA73ABA8E}">
      <dgm:prSet/>
      <dgm:spPr/>
      <dgm:t>
        <a:bodyPr/>
        <a:lstStyle/>
        <a:p>
          <a:endParaRPr lang="es-GT"/>
        </a:p>
      </dgm:t>
    </dgm:pt>
    <dgm:pt modelId="{16F86F88-4828-4C63-975D-180EF5298069}">
      <dgm:prSet phldrT="[Texto]"/>
      <dgm:spPr/>
      <dgm:t>
        <a:bodyPr/>
        <a:lstStyle/>
        <a:p>
          <a:r>
            <a:rPr lang="es-GT" dirty="0"/>
            <a:t>3,244</a:t>
          </a:r>
        </a:p>
      </dgm:t>
    </dgm:pt>
    <dgm:pt modelId="{205AED38-ABA6-4725-9999-1DDA49256F03}" type="parTrans" cxnId="{A527B50E-9805-4C4A-AD36-A72E3EA74767}">
      <dgm:prSet/>
      <dgm:spPr/>
      <dgm:t>
        <a:bodyPr/>
        <a:lstStyle/>
        <a:p>
          <a:endParaRPr lang="es-GT"/>
        </a:p>
      </dgm:t>
    </dgm:pt>
    <dgm:pt modelId="{90CDE92C-D6BE-44FC-BBD5-FF30A1E22B6C}" type="sibTrans" cxnId="{A527B50E-9805-4C4A-AD36-A72E3EA74767}">
      <dgm:prSet/>
      <dgm:spPr/>
      <dgm:t>
        <a:bodyPr/>
        <a:lstStyle/>
        <a:p>
          <a:endParaRPr lang="es-GT"/>
        </a:p>
      </dgm:t>
    </dgm:pt>
    <dgm:pt modelId="{5DB6443B-9160-4015-96A7-199BAE5943CF}" type="pres">
      <dgm:prSet presAssocID="{E965A2F9-419A-4C55-BC0F-3A381B026BC1}" presName="linearFlow" presStyleCnt="0">
        <dgm:presLayoutVars>
          <dgm:dir/>
          <dgm:resizeHandles val="exact"/>
        </dgm:presLayoutVars>
      </dgm:prSet>
      <dgm:spPr/>
    </dgm:pt>
    <dgm:pt modelId="{8562D6CF-EE19-4542-8869-BCDB5ABCE127}" type="pres">
      <dgm:prSet presAssocID="{5D8DA289-C2FF-4AD8-956F-62336EAC65C6}" presName="composite" presStyleCnt="0"/>
      <dgm:spPr/>
    </dgm:pt>
    <dgm:pt modelId="{83DB5679-FBA8-45DB-B40A-9DFFB194B7D9}" type="pres">
      <dgm:prSet presAssocID="{5D8DA289-C2FF-4AD8-956F-62336EAC65C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D7761090-7BC9-4FC2-8704-9F5059D129DC}" type="pres">
      <dgm:prSet presAssocID="{5D8DA289-C2FF-4AD8-956F-62336EAC65C6}" presName="txShp" presStyleLbl="node1" presStyleIdx="0" presStyleCnt="3">
        <dgm:presLayoutVars>
          <dgm:bulletEnabled val="1"/>
        </dgm:presLayoutVars>
      </dgm:prSet>
      <dgm:spPr/>
      <dgm:t>
        <a:bodyPr/>
        <a:lstStyle/>
        <a:p>
          <a:endParaRPr lang="es-GT"/>
        </a:p>
      </dgm:t>
    </dgm:pt>
    <dgm:pt modelId="{507401B5-564E-4B33-B9E1-DA66B7080468}" type="pres">
      <dgm:prSet presAssocID="{5E9A9342-F9EA-44B4-96E1-FB22BF4D4EA9}" presName="spacing" presStyleCnt="0"/>
      <dgm:spPr/>
    </dgm:pt>
    <dgm:pt modelId="{FD802491-81A2-484F-BBBB-3757D06BF689}" type="pres">
      <dgm:prSet presAssocID="{7110DBB4-6446-4EDA-972C-B5420CE32B70}" presName="composite" presStyleCnt="0"/>
      <dgm:spPr/>
    </dgm:pt>
    <dgm:pt modelId="{6ED2C2E6-F758-41EE-83D5-4E0BB6B4C3C5}" type="pres">
      <dgm:prSet presAssocID="{7110DBB4-6446-4EDA-972C-B5420CE32B70}"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a:stretch>
        </a:blipFill>
      </dgm:spPr>
    </dgm:pt>
    <dgm:pt modelId="{49E1E182-889F-48AD-9955-A8122457F034}" type="pres">
      <dgm:prSet presAssocID="{7110DBB4-6446-4EDA-972C-B5420CE32B70}" presName="txShp" presStyleLbl="node1" presStyleIdx="1" presStyleCnt="3">
        <dgm:presLayoutVars>
          <dgm:bulletEnabled val="1"/>
        </dgm:presLayoutVars>
      </dgm:prSet>
      <dgm:spPr/>
      <dgm:t>
        <a:bodyPr/>
        <a:lstStyle/>
        <a:p>
          <a:endParaRPr lang="es-GT"/>
        </a:p>
      </dgm:t>
    </dgm:pt>
    <dgm:pt modelId="{17502B67-9804-45A8-A9EB-252E25DD77B9}" type="pres">
      <dgm:prSet presAssocID="{F8C31CE3-C83E-4284-BFAF-B05955CFCC25}" presName="spacing" presStyleCnt="0"/>
      <dgm:spPr/>
    </dgm:pt>
    <dgm:pt modelId="{7BE5D17F-4ED7-4A27-88E6-282454DC81D8}" type="pres">
      <dgm:prSet presAssocID="{16F86F88-4828-4C63-975D-180EF5298069}" presName="composite" presStyleCnt="0"/>
      <dgm:spPr/>
    </dgm:pt>
    <dgm:pt modelId="{1F18EA9A-B92A-45F5-AE9D-8D748C1D2E63}" type="pres">
      <dgm:prSet presAssocID="{16F86F88-4828-4C63-975D-180EF5298069}"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t="-4000" b="-4000"/>
          </a:stretch>
        </a:blipFill>
      </dgm:spPr>
    </dgm:pt>
    <dgm:pt modelId="{026474E8-4047-41E9-89EC-427332869702}" type="pres">
      <dgm:prSet presAssocID="{16F86F88-4828-4C63-975D-180EF5298069}" presName="txShp" presStyleLbl="node1" presStyleIdx="2" presStyleCnt="3">
        <dgm:presLayoutVars>
          <dgm:bulletEnabled val="1"/>
        </dgm:presLayoutVars>
      </dgm:prSet>
      <dgm:spPr/>
      <dgm:t>
        <a:bodyPr/>
        <a:lstStyle/>
        <a:p>
          <a:endParaRPr lang="es-GT"/>
        </a:p>
      </dgm:t>
    </dgm:pt>
  </dgm:ptLst>
  <dgm:cxnLst>
    <dgm:cxn modelId="{A527B50E-9805-4C4A-AD36-A72E3EA74767}" srcId="{E965A2F9-419A-4C55-BC0F-3A381B026BC1}" destId="{16F86F88-4828-4C63-975D-180EF5298069}" srcOrd="2" destOrd="0" parTransId="{205AED38-ABA6-4725-9999-1DDA49256F03}" sibTransId="{90CDE92C-D6BE-44FC-BBD5-FF30A1E22B6C}"/>
    <dgm:cxn modelId="{81C37914-0F01-4B47-9FFC-344EDEF7EBDD}" type="presOf" srcId="{5D8DA289-C2FF-4AD8-956F-62336EAC65C6}" destId="{D7761090-7BC9-4FC2-8704-9F5059D129DC}" srcOrd="0" destOrd="0" presId="urn:microsoft.com/office/officeart/2005/8/layout/vList3#2"/>
    <dgm:cxn modelId="{9FDC3E6C-607A-42E2-B44C-E22AA73ABA8E}" srcId="{E965A2F9-419A-4C55-BC0F-3A381B026BC1}" destId="{7110DBB4-6446-4EDA-972C-B5420CE32B70}" srcOrd="1" destOrd="0" parTransId="{D28F926A-20D1-4FA6-B0B4-14F5F28945AB}" sibTransId="{F8C31CE3-C83E-4284-BFAF-B05955CFCC25}"/>
    <dgm:cxn modelId="{6A3123D8-5A78-42DF-B343-C996DEB7C4E2}" type="presOf" srcId="{E965A2F9-419A-4C55-BC0F-3A381B026BC1}" destId="{5DB6443B-9160-4015-96A7-199BAE5943CF}" srcOrd="0" destOrd="0" presId="urn:microsoft.com/office/officeart/2005/8/layout/vList3#2"/>
    <dgm:cxn modelId="{BC19B482-A5EE-4AEC-9943-DAF1507F370A}" type="presOf" srcId="{16F86F88-4828-4C63-975D-180EF5298069}" destId="{026474E8-4047-41E9-89EC-427332869702}" srcOrd="0" destOrd="0" presId="urn:microsoft.com/office/officeart/2005/8/layout/vList3#2"/>
    <dgm:cxn modelId="{7A5C80DF-BC5E-473A-AC47-15E2D364A6DC}" type="presOf" srcId="{7110DBB4-6446-4EDA-972C-B5420CE32B70}" destId="{49E1E182-889F-48AD-9955-A8122457F034}" srcOrd="0" destOrd="0" presId="urn:microsoft.com/office/officeart/2005/8/layout/vList3#2"/>
    <dgm:cxn modelId="{5B018085-DEF3-4F88-B752-A86D4236BA71}" srcId="{E965A2F9-419A-4C55-BC0F-3A381B026BC1}" destId="{5D8DA289-C2FF-4AD8-956F-62336EAC65C6}" srcOrd="0" destOrd="0" parTransId="{D234FA2E-9589-461B-BE79-30D777380BAF}" sibTransId="{5E9A9342-F9EA-44B4-96E1-FB22BF4D4EA9}"/>
    <dgm:cxn modelId="{F3389698-5CE4-4C9A-84C0-B05B44415799}" type="presParOf" srcId="{5DB6443B-9160-4015-96A7-199BAE5943CF}" destId="{8562D6CF-EE19-4542-8869-BCDB5ABCE127}" srcOrd="0" destOrd="0" presId="urn:microsoft.com/office/officeart/2005/8/layout/vList3#2"/>
    <dgm:cxn modelId="{D7BA221B-4A52-4B99-BA90-1F7AB27EF7B2}" type="presParOf" srcId="{8562D6CF-EE19-4542-8869-BCDB5ABCE127}" destId="{83DB5679-FBA8-45DB-B40A-9DFFB194B7D9}" srcOrd="0" destOrd="0" presId="urn:microsoft.com/office/officeart/2005/8/layout/vList3#2"/>
    <dgm:cxn modelId="{7825908B-B67E-46BF-9678-95C9D97A9CC9}" type="presParOf" srcId="{8562D6CF-EE19-4542-8869-BCDB5ABCE127}" destId="{D7761090-7BC9-4FC2-8704-9F5059D129DC}" srcOrd="1" destOrd="0" presId="urn:microsoft.com/office/officeart/2005/8/layout/vList3#2"/>
    <dgm:cxn modelId="{CC3FB473-80CB-4B3D-AF22-CCD341AE8921}" type="presParOf" srcId="{5DB6443B-9160-4015-96A7-199BAE5943CF}" destId="{507401B5-564E-4B33-B9E1-DA66B7080468}" srcOrd="1" destOrd="0" presId="urn:microsoft.com/office/officeart/2005/8/layout/vList3#2"/>
    <dgm:cxn modelId="{C3085E4F-A7D3-4134-BDF7-3390A4EB2F1D}" type="presParOf" srcId="{5DB6443B-9160-4015-96A7-199BAE5943CF}" destId="{FD802491-81A2-484F-BBBB-3757D06BF689}" srcOrd="2" destOrd="0" presId="urn:microsoft.com/office/officeart/2005/8/layout/vList3#2"/>
    <dgm:cxn modelId="{81A082D0-A742-499E-A515-FDEC9086EB85}" type="presParOf" srcId="{FD802491-81A2-484F-BBBB-3757D06BF689}" destId="{6ED2C2E6-F758-41EE-83D5-4E0BB6B4C3C5}" srcOrd="0" destOrd="0" presId="urn:microsoft.com/office/officeart/2005/8/layout/vList3#2"/>
    <dgm:cxn modelId="{6426B088-95C5-4CB1-9DD6-3C5D12043AE2}" type="presParOf" srcId="{FD802491-81A2-484F-BBBB-3757D06BF689}" destId="{49E1E182-889F-48AD-9955-A8122457F034}" srcOrd="1" destOrd="0" presId="urn:microsoft.com/office/officeart/2005/8/layout/vList3#2"/>
    <dgm:cxn modelId="{A97A4693-9209-419A-BA34-CEE1C9D2341D}" type="presParOf" srcId="{5DB6443B-9160-4015-96A7-199BAE5943CF}" destId="{17502B67-9804-45A8-A9EB-252E25DD77B9}" srcOrd="3" destOrd="0" presId="urn:microsoft.com/office/officeart/2005/8/layout/vList3#2"/>
    <dgm:cxn modelId="{850A8EF3-84FF-46D1-BBD8-57E773CF60BF}" type="presParOf" srcId="{5DB6443B-9160-4015-96A7-199BAE5943CF}" destId="{7BE5D17F-4ED7-4A27-88E6-282454DC81D8}" srcOrd="4" destOrd="0" presId="urn:microsoft.com/office/officeart/2005/8/layout/vList3#2"/>
    <dgm:cxn modelId="{D81215D5-4B9E-4ADF-8A50-1E417FDBB73F}" type="presParOf" srcId="{7BE5D17F-4ED7-4A27-88E6-282454DC81D8}" destId="{1F18EA9A-B92A-45F5-AE9D-8D748C1D2E63}" srcOrd="0" destOrd="0" presId="urn:microsoft.com/office/officeart/2005/8/layout/vList3#2"/>
    <dgm:cxn modelId="{BAC20C79-87DA-4049-A18B-6ABE4DA04A77}" type="presParOf" srcId="{7BE5D17F-4ED7-4A27-88E6-282454DC81D8}" destId="{026474E8-4047-41E9-89EC-427332869702}" srcOrd="1" destOrd="0" presId="urn:microsoft.com/office/officeart/2005/8/layout/vList3#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65A2F9-419A-4C55-BC0F-3A381B026BC1}" type="doc">
      <dgm:prSet loTypeId="urn:microsoft.com/office/officeart/2005/8/layout/vList3#1" loCatId="list" qsTypeId="urn:microsoft.com/office/officeart/2005/8/quickstyle/simple1" qsCatId="simple" csTypeId="urn:microsoft.com/office/officeart/2005/8/colors/accent1_2" csCatId="accent1" phldr="1"/>
      <dgm:spPr/>
    </dgm:pt>
    <dgm:pt modelId="{5D8DA289-C2FF-4AD8-956F-62336EAC65C6}">
      <dgm:prSet phldrT="[Texto]"/>
      <dgm:spPr/>
      <dgm:t>
        <a:bodyPr/>
        <a:lstStyle/>
        <a:p>
          <a:r>
            <a:rPr lang="es-GT" dirty="0"/>
            <a:t>Total: 85,600</a:t>
          </a:r>
        </a:p>
      </dgm:t>
    </dgm:pt>
    <dgm:pt modelId="{D234FA2E-9589-461B-BE79-30D777380BAF}" type="parTrans" cxnId="{5B018085-DEF3-4F88-B752-A86D4236BA71}">
      <dgm:prSet/>
      <dgm:spPr/>
      <dgm:t>
        <a:bodyPr/>
        <a:lstStyle/>
        <a:p>
          <a:endParaRPr lang="es-GT"/>
        </a:p>
      </dgm:t>
    </dgm:pt>
    <dgm:pt modelId="{5E9A9342-F9EA-44B4-96E1-FB22BF4D4EA9}" type="sibTrans" cxnId="{5B018085-DEF3-4F88-B752-A86D4236BA71}">
      <dgm:prSet/>
      <dgm:spPr/>
      <dgm:t>
        <a:bodyPr/>
        <a:lstStyle/>
        <a:p>
          <a:endParaRPr lang="es-GT"/>
        </a:p>
      </dgm:t>
    </dgm:pt>
    <dgm:pt modelId="{7110DBB4-6446-4EDA-972C-B5420CE32B70}">
      <dgm:prSet phldrT="[Texto]"/>
      <dgm:spPr/>
      <dgm:t>
        <a:bodyPr/>
        <a:lstStyle/>
        <a:p>
          <a:r>
            <a:rPr lang="es-GT" dirty="0"/>
            <a:t>47,002</a:t>
          </a:r>
        </a:p>
      </dgm:t>
    </dgm:pt>
    <dgm:pt modelId="{D28F926A-20D1-4FA6-B0B4-14F5F28945AB}" type="parTrans" cxnId="{9FDC3E6C-607A-42E2-B44C-E22AA73ABA8E}">
      <dgm:prSet/>
      <dgm:spPr/>
      <dgm:t>
        <a:bodyPr/>
        <a:lstStyle/>
        <a:p>
          <a:endParaRPr lang="es-GT"/>
        </a:p>
      </dgm:t>
    </dgm:pt>
    <dgm:pt modelId="{F8C31CE3-C83E-4284-BFAF-B05955CFCC25}" type="sibTrans" cxnId="{9FDC3E6C-607A-42E2-B44C-E22AA73ABA8E}">
      <dgm:prSet/>
      <dgm:spPr/>
      <dgm:t>
        <a:bodyPr/>
        <a:lstStyle/>
        <a:p>
          <a:endParaRPr lang="es-GT"/>
        </a:p>
      </dgm:t>
    </dgm:pt>
    <dgm:pt modelId="{16F86F88-4828-4C63-975D-180EF5298069}">
      <dgm:prSet phldrT="[Texto]"/>
      <dgm:spPr/>
      <dgm:t>
        <a:bodyPr/>
        <a:lstStyle/>
        <a:p>
          <a:r>
            <a:rPr lang="es-GT" dirty="0"/>
            <a:t>38,598</a:t>
          </a:r>
        </a:p>
      </dgm:t>
    </dgm:pt>
    <dgm:pt modelId="{205AED38-ABA6-4725-9999-1DDA49256F03}" type="parTrans" cxnId="{A527B50E-9805-4C4A-AD36-A72E3EA74767}">
      <dgm:prSet/>
      <dgm:spPr/>
      <dgm:t>
        <a:bodyPr/>
        <a:lstStyle/>
        <a:p>
          <a:endParaRPr lang="es-GT"/>
        </a:p>
      </dgm:t>
    </dgm:pt>
    <dgm:pt modelId="{90CDE92C-D6BE-44FC-BBD5-FF30A1E22B6C}" type="sibTrans" cxnId="{A527B50E-9805-4C4A-AD36-A72E3EA74767}">
      <dgm:prSet/>
      <dgm:spPr/>
      <dgm:t>
        <a:bodyPr/>
        <a:lstStyle/>
        <a:p>
          <a:endParaRPr lang="es-GT"/>
        </a:p>
      </dgm:t>
    </dgm:pt>
    <dgm:pt modelId="{5DB6443B-9160-4015-96A7-199BAE5943CF}" type="pres">
      <dgm:prSet presAssocID="{E965A2F9-419A-4C55-BC0F-3A381B026BC1}" presName="linearFlow" presStyleCnt="0">
        <dgm:presLayoutVars>
          <dgm:dir/>
          <dgm:resizeHandles val="exact"/>
        </dgm:presLayoutVars>
      </dgm:prSet>
      <dgm:spPr/>
    </dgm:pt>
    <dgm:pt modelId="{8562D6CF-EE19-4542-8869-BCDB5ABCE127}" type="pres">
      <dgm:prSet presAssocID="{5D8DA289-C2FF-4AD8-956F-62336EAC65C6}" presName="composite" presStyleCnt="0"/>
      <dgm:spPr/>
    </dgm:pt>
    <dgm:pt modelId="{83DB5679-FBA8-45DB-B40A-9DFFB194B7D9}" type="pres">
      <dgm:prSet presAssocID="{5D8DA289-C2FF-4AD8-956F-62336EAC65C6}"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xmlns="" val="0"/>
              </a:ext>
            </a:extLst>
          </a:blip>
          <a:srcRect/>
          <a:stretch>
            <a:fillRect/>
          </a:stretch>
        </a:blipFill>
      </dgm:spPr>
    </dgm:pt>
    <dgm:pt modelId="{D7761090-7BC9-4FC2-8704-9F5059D129DC}" type="pres">
      <dgm:prSet presAssocID="{5D8DA289-C2FF-4AD8-956F-62336EAC65C6}" presName="txShp" presStyleLbl="node1" presStyleIdx="0" presStyleCnt="3">
        <dgm:presLayoutVars>
          <dgm:bulletEnabled val="1"/>
        </dgm:presLayoutVars>
      </dgm:prSet>
      <dgm:spPr/>
      <dgm:t>
        <a:bodyPr/>
        <a:lstStyle/>
        <a:p>
          <a:endParaRPr lang="es-GT"/>
        </a:p>
      </dgm:t>
    </dgm:pt>
    <dgm:pt modelId="{507401B5-564E-4B33-B9E1-DA66B7080468}" type="pres">
      <dgm:prSet presAssocID="{5E9A9342-F9EA-44B4-96E1-FB22BF4D4EA9}" presName="spacing" presStyleCnt="0"/>
      <dgm:spPr/>
    </dgm:pt>
    <dgm:pt modelId="{FD802491-81A2-484F-BBBB-3757D06BF689}" type="pres">
      <dgm:prSet presAssocID="{7110DBB4-6446-4EDA-972C-B5420CE32B70}" presName="composite" presStyleCnt="0"/>
      <dgm:spPr/>
    </dgm:pt>
    <dgm:pt modelId="{6ED2C2E6-F758-41EE-83D5-4E0BB6B4C3C5}" type="pres">
      <dgm:prSet presAssocID="{7110DBB4-6446-4EDA-972C-B5420CE32B70}"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xmlns="" val="0"/>
              </a:ext>
            </a:extLst>
          </a:blip>
          <a:srcRect/>
          <a:stretch>
            <a:fillRect/>
          </a:stretch>
        </a:blipFill>
      </dgm:spPr>
    </dgm:pt>
    <dgm:pt modelId="{49E1E182-889F-48AD-9955-A8122457F034}" type="pres">
      <dgm:prSet presAssocID="{7110DBB4-6446-4EDA-972C-B5420CE32B70}" presName="txShp" presStyleLbl="node1" presStyleIdx="1" presStyleCnt="3">
        <dgm:presLayoutVars>
          <dgm:bulletEnabled val="1"/>
        </dgm:presLayoutVars>
      </dgm:prSet>
      <dgm:spPr/>
      <dgm:t>
        <a:bodyPr/>
        <a:lstStyle/>
        <a:p>
          <a:endParaRPr lang="es-GT"/>
        </a:p>
      </dgm:t>
    </dgm:pt>
    <dgm:pt modelId="{17502B67-9804-45A8-A9EB-252E25DD77B9}" type="pres">
      <dgm:prSet presAssocID="{F8C31CE3-C83E-4284-BFAF-B05955CFCC25}" presName="spacing" presStyleCnt="0"/>
      <dgm:spPr/>
    </dgm:pt>
    <dgm:pt modelId="{7BE5D17F-4ED7-4A27-88E6-282454DC81D8}" type="pres">
      <dgm:prSet presAssocID="{16F86F88-4828-4C63-975D-180EF5298069}" presName="composite" presStyleCnt="0"/>
      <dgm:spPr/>
    </dgm:pt>
    <dgm:pt modelId="{1F18EA9A-B92A-45F5-AE9D-8D748C1D2E63}" type="pres">
      <dgm:prSet presAssocID="{16F86F88-4828-4C63-975D-180EF5298069}"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xmlns="" val="0"/>
              </a:ext>
            </a:extLst>
          </a:blip>
          <a:srcRect/>
          <a:stretch>
            <a:fillRect t="-4000" b="-4000"/>
          </a:stretch>
        </a:blipFill>
      </dgm:spPr>
    </dgm:pt>
    <dgm:pt modelId="{026474E8-4047-41E9-89EC-427332869702}" type="pres">
      <dgm:prSet presAssocID="{16F86F88-4828-4C63-975D-180EF5298069}" presName="txShp" presStyleLbl="node1" presStyleIdx="2" presStyleCnt="3">
        <dgm:presLayoutVars>
          <dgm:bulletEnabled val="1"/>
        </dgm:presLayoutVars>
      </dgm:prSet>
      <dgm:spPr/>
      <dgm:t>
        <a:bodyPr/>
        <a:lstStyle/>
        <a:p>
          <a:endParaRPr lang="es-GT"/>
        </a:p>
      </dgm:t>
    </dgm:pt>
  </dgm:ptLst>
  <dgm:cxnLst>
    <dgm:cxn modelId="{A527B50E-9805-4C4A-AD36-A72E3EA74767}" srcId="{E965A2F9-419A-4C55-BC0F-3A381B026BC1}" destId="{16F86F88-4828-4C63-975D-180EF5298069}" srcOrd="2" destOrd="0" parTransId="{205AED38-ABA6-4725-9999-1DDA49256F03}" sibTransId="{90CDE92C-D6BE-44FC-BBD5-FF30A1E22B6C}"/>
    <dgm:cxn modelId="{81C37914-0F01-4B47-9FFC-344EDEF7EBDD}" type="presOf" srcId="{5D8DA289-C2FF-4AD8-956F-62336EAC65C6}" destId="{D7761090-7BC9-4FC2-8704-9F5059D129DC}" srcOrd="0" destOrd="0" presId="urn:microsoft.com/office/officeart/2005/8/layout/vList3#1"/>
    <dgm:cxn modelId="{9FDC3E6C-607A-42E2-B44C-E22AA73ABA8E}" srcId="{E965A2F9-419A-4C55-BC0F-3A381B026BC1}" destId="{7110DBB4-6446-4EDA-972C-B5420CE32B70}" srcOrd="1" destOrd="0" parTransId="{D28F926A-20D1-4FA6-B0B4-14F5F28945AB}" sibTransId="{F8C31CE3-C83E-4284-BFAF-B05955CFCC25}"/>
    <dgm:cxn modelId="{6A3123D8-5A78-42DF-B343-C996DEB7C4E2}" type="presOf" srcId="{E965A2F9-419A-4C55-BC0F-3A381B026BC1}" destId="{5DB6443B-9160-4015-96A7-199BAE5943CF}" srcOrd="0" destOrd="0" presId="urn:microsoft.com/office/officeart/2005/8/layout/vList3#1"/>
    <dgm:cxn modelId="{BC19B482-A5EE-4AEC-9943-DAF1507F370A}" type="presOf" srcId="{16F86F88-4828-4C63-975D-180EF5298069}" destId="{026474E8-4047-41E9-89EC-427332869702}" srcOrd="0" destOrd="0" presId="urn:microsoft.com/office/officeart/2005/8/layout/vList3#1"/>
    <dgm:cxn modelId="{7A5C80DF-BC5E-473A-AC47-15E2D364A6DC}" type="presOf" srcId="{7110DBB4-6446-4EDA-972C-B5420CE32B70}" destId="{49E1E182-889F-48AD-9955-A8122457F034}" srcOrd="0" destOrd="0" presId="urn:microsoft.com/office/officeart/2005/8/layout/vList3#1"/>
    <dgm:cxn modelId="{5B018085-DEF3-4F88-B752-A86D4236BA71}" srcId="{E965A2F9-419A-4C55-BC0F-3A381B026BC1}" destId="{5D8DA289-C2FF-4AD8-956F-62336EAC65C6}" srcOrd="0" destOrd="0" parTransId="{D234FA2E-9589-461B-BE79-30D777380BAF}" sibTransId="{5E9A9342-F9EA-44B4-96E1-FB22BF4D4EA9}"/>
    <dgm:cxn modelId="{F3389698-5CE4-4C9A-84C0-B05B44415799}" type="presParOf" srcId="{5DB6443B-9160-4015-96A7-199BAE5943CF}" destId="{8562D6CF-EE19-4542-8869-BCDB5ABCE127}" srcOrd="0" destOrd="0" presId="urn:microsoft.com/office/officeart/2005/8/layout/vList3#1"/>
    <dgm:cxn modelId="{D7BA221B-4A52-4B99-BA90-1F7AB27EF7B2}" type="presParOf" srcId="{8562D6CF-EE19-4542-8869-BCDB5ABCE127}" destId="{83DB5679-FBA8-45DB-B40A-9DFFB194B7D9}" srcOrd="0" destOrd="0" presId="urn:microsoft.com/office/officeart/2005/8/layout/vList3#1"/>
    <dgm:cxn modelId="{7825908B-B67E-46BF-9678-95C9D97A9CC9}" type="presParOf" srcId="{8562D6CF-EE19-4542-8869-BCDB5ABCE127}" destId="{D7761090-7BC9-4FC2-8704-9F5059D129DC}" srcOrd="1" destOrd="0" presId="urn:microsoft.com/office/officeart/2005/8/layout/vList3#1"/>
    <dgm:cxn modelId="{CC3FB473-80CB-4B3D-AF22-CCD341AE8921}" type="presParOf" srcId="{5DB6443B-9160-4015-96A7-199BAE5943CF}" destId="{507401B5-564E-4B33-B9E1-DA66B7080468}" srcOrd="1" destOrd="0" presId="urn:microsoft.com/office/officeart/2005/8/layout/vList3#1"/>
    <dgm:cxn modelId="{C3085E4F-A7D3-4134-BDF7-3390A4EB2F1D}" type="presParOf" srcId="{5DB6443B-9160-4015-96A7-199BAE5943CF}" destId="{FD802491-81A2-484F-BBBB-3757D06BF689}" srcOrd="2" destOrd="0" presId="urn:microsoft.com/office/officeart/2005/8/layout/vList3#1"/>
    <dgm:cxn modelId="{81A082D0-A742-499E-A515-FDEC9086EB85}" type="presParOf" srcId="{FD802491-81A2-484F-BBBB-3757D06BF689}" destId="{6ED2C2E6-F758-41EE-83D5-4E0BB6B4C3C5}" srcOrd="0" destOrd="0" presId="urn:microsoft.com/office/officeart/2005/8/layout/vList3#1"/>
    <dgm:cxn modelId="{6426B088-95C5-4CB1-9DD6-3C5D12043AE2}" type="presParOf" srcId="{FD802491-81A2-484F-BBBB-3757D06BF689}" destId="{49E1E182-889F-48AD-9955-A8122457F034}" srcOrd="1" destOrd="0" presId="urn:microsoft.com/office/officeart/2005/8/layout/vList3#1"/>
    <dgm:cxn modelId="{A97A4693-9209-419A-BA34-CEE1C9D2341D}" type="presParOf" srcId="{5DB6443B-9160-4015-96A7-199BAE5943CF}" destId="{17502B67-9804-45A8-A9EB-252E25DD77B9}" srcOrd="3" destOrd="0" presId="urn:microsoft.com/office/officeart/2005/8/layout/vList3#1"/>
    <dgm:cxn modelId="{850A8EF3-84FF-46D1-BBD8-57E773CF60BF}" type="presParOf" srcId="{5DB6443B-9160-4015-96A7-199BAE5943CF}" destId="{7BE5D17F-4ED7-4A27-88E6-282454DC81D8}" srcOrd="4" destOrd="0" presId="urn:microsoft.com/office/officeart/2005/8/layout/vList3#1"/>
    <dgm:cxn modelId="{D81215D5-4B9E-4ADF-8A50-1E417FDBB73F}" type="presParOf" srcId="{7BE5D17F-4ED7-4A27-88E6-282454DC81D8}" destId="{1F18EA9A-B92A-45F5-AE9D-8D748C1D2E63}" srcOrd="0" destOrd="0" presId="urn:microsoft.com/office/officeart/2005/8/layout/vList3#1"/>
    <dgm:cxn modelId="{BAC20C79-87DA-4049-A18B-6ABE4DA04A77}" type="presParOf" srcId="{7BE5D17F-4ED7-4A27-88E6-282454DC81D8}" destId="{026474E8-4047-41E9-89EC-427332869702}" srcOrd="1" destOrd="0" presId="urn:microsoft.com/office/officeart/2005/8/layout/vList3#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5048D1-E2A2-4ECE-9CF3-0A4217D9BB7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FCB81417-355A-420D-89F9-492992CE0728}">
      <dgm:prSet phldrT="[Texto]" custT="1"/>
      <dgm:spPr/>
      <dgm:t>
        <a:bodyPr/>
        <a:lstStyle/>
        <a:p>
          <a:r>
            <a:rPr lang="es-ES" sz="2400" dirty="0"/>
            <a:t>Sistema de salud</a:t>
          </a:r>
        </a:p>
      </dgm:t>
    </dgm:pt>
    <dgm:pt modelId="{B74861C7-FB5D-4C7C-B017-1CAD4C27354B}" type="parTrans" cxnId="{59A073B4-82DB-4FA7-8A88-A56F9BF2C174}">
      <dgm:prSet/>
      <dgm:spPr/>
      <dgm:t>
        <a:bodyPr/>
        <a:lstStyle/>
        <a:p>
          <a:endParaRPr lang="es-ES" sz="2000"/>
        </a:p>
      </dgm:t>
    </dgm:pt>
    <dgm:pt modelId="{C7893B00-E7EB-4100-BAAF-01149597BE61}" type="sibTrans" cxnId="{59A073B4-82DB-4FA7-8A88-A56F9BF2C174}">
      <dgm:prSet/>
      <dgm:spPr/>
      <dgm:t>
        <a:bodyPr/>
        <a:lstStyle/>
        <a:p>
          <a:endParaRPr lang="es-ES" sz="2000"/>
        </a:p>
      </dgm:t>
    </dgm:pt>
    <dgm:pt modelId="{0B5737C6-6503-4A84-9129-2DCF3DB77D5C}">
      <dgm:prSet phldrT="[Texto]" custT="1"/>
      <dgm:spPr/>
      <dgm:t>
        <a:bodyPr/>
        <a:lstStyle/>
        <a:p>
          <a:r>
            <a:rPr lang="es-ES" sz="1600" dirty="0"/>
            <a:t>MSPAS</a:t>
          </a:r>
        </a:p>
        <a:p>
          <a:r>
            <a:rPr lang="es-ES" sz="1600" dirty="0"/>
            <a:t>30%</a:t>
          </a:r>
        </a:p>
      </dgm:t>
    </dgm:pt>
    <dgm:pt modelId="{BB3A7FD4-86E9-40B5-84C0-106C9CE79861}" type="parTrans" cxnId="{6EDA162D-8171-4141-B758-8F77B8F377DC}">
      <dgm:prSet/>
      <dgm:spPr/>
      <dgm:t>
        <a:bodyPr/>
        <a:lstStyle/>
        <a:p>
          <a:endParaRPr lang="es-ES" sz="2000"/>
        </a:p>
      </dgm:t>
    </dgm:pt>
    <dgm:pt modelId="{55FA04A3-ED00-45BA-B50C-EEA0555E2529}" type="sibTrans" cxnId="{6EDA162D-8171-4141-B758-8F77B8F377DC}">
      <dgm:prSet/>
      <dgm:spPr/>
      <dgm:t>
        <a:bodyPr/>
        <a:lstStyle/>
        <a:p>
          <a:endParaRPr lang="es-ES" sz="2000"/>
        </a:p>
      </dgm:t>
    </dgm:pt>
    <dgm:pt modelId="{D82E9520-3022-4F79-9094-CDE0F10C2215}">
      <dgm:prSet phldrT="[Texto]" custT="1"/>
      <dgm:spPr/>
      <dgm:t>
        <a:bodyPr/>
        <a:lstStyle/>
        <a:p>
          <a:r>
            <a:rPr lang="es-ES" sz="1400" dirty="0"/>
            <a:t>Gastos de bolsillo</a:t>
          </a:r>
        </a:p>
        <a:p>
          <a:r>
            <a:rPr lang="es-ES" sz="1400" dirty="0"/>
            <a:t>46%</a:t>
          </a:r>
        </a:p>
      </dgm:t>
    </dgm:pt>
    <dgm:pt modelId="{1460021A-7D48-415B-A6D7-934CCD2DE274}" type="parTrans" cxnId="{E2A7DE09-9EF1-4D0F-9056-BFBB92807615}">
      <dgm:prSet/>
      <dgm:spPr/>
      <dgm:t>
        <a:bodyPr/>
        <a:lstStyle/>
        <a:p>
          <a:endParaRPr lang="es-ES" sz="2000"/>
        </a:p>
      </dgm:t>
    </dgm:pt>
    <dgm:pt modelId="{6A9190E5-CF1A-49C8-B01C-3A8E0ADC377A}" type="sibTrans" cxnId="{E2A7DE09-9EF1-4D0F-9056-BFBB92807615}">
      <dgm:prSet/>
      <dgm:spPr/>
      <dgm:t>
        <a:bodyPr/>
        <a:lstStyle/>
        <a:p>
          <a:endParaRPr lang="es-ES" sz="2000"/>
        </a:p>
      </dgm:t>
    </dgm:pt>
    <dgm:pt modelId="{F054D0B1-2459-4E13-AB35-ECD77FE9C37B}">
      <dgm:prSet phldrT="[Texto]" custT="1"/>
      <dgm:spPr/>
      <dgm:t>
        <a:bodyPr/>
        <a:lstStyle/>
        <a:p>
          <a:r>
            <a:rPr lang="es-ES" sz="2400" dirty="0"/>
            <a:t>Sistema previsional</a:t>
          </a:r>
        </a:p>
      </dgm:t>
    </dgm:pt>
    <dgm:pt modelId="{63094E28-AE89-4497-A107-C1261BC4B053}" type="parTrans" cxnId="{7584053F-5C57-46BF-B04F-25066B315843}">
      <dgm:prSet/>
      <dgm:spPr/>
      <dgm:t>
        <a:bodyPr/>
        <a:lstStyle/>
        <a:p>
          <a:endParaRPr lang="es-ES" sz="2000"/>
        </a:p>
      </dgm:t>
    </dgm:pt>
    <dgm:pt modelId="{0F1B1DE1-FB75-4969-9B30-1D40F5FF2C75}" type="sibTrans" cxnId="{7584053F-5C57-46BF-B04F-25066B315843}">
      <dgm:prSet/>
      <dgm:spPr/>
      <dgm:t>
        <a:bodyPr/>
        <a:lstStyle/>
        <a:p>
          <a:endParaRPr lang="es-ES" sz="2000"/>
        </a:p>
      </dgm:t>
    </dgm:pt>
    <dgm:pt modelId="{0B111235-C62C-4C24-B17C-CB162C35A25F}">
      <dgm:prSet phldrT="[Texto]" custT="1"/>
      <dgm:spPr/>
      <dgm:t>
        <a:bodyPr/>
        <a:lstStyle/>
        <a:p>
          <a:r>
            <a:rPr lang="es-ES" sz="1400" dirty="0"/>
            <a:t>Clases Pasivas</a:t>
          </a:r>
        </a:p>
        <a:p>
          <a:r>
            <a:rPr lang="es-ES" sz="1400" dirty="0"/>
            <a:t>1%</a:t>
          </a:r>
        </a:p>
      </dgm:t>
    </dgm:pt>
    <dgm:pt modelId="{1A700231-58A3-4031-97FD-FA9EA1AEA9A2}" type="parTrans" cxnId="{AA451297-08B7-44DE-866B-57C6E9F07B26}">
      <dgm:prSet/>
      <dgm:spPr/>
      <dgm:t>
        <a:bodyPr/>
        <a:lstStyle/>
        <a:p>
          <a:endParaRPr lang="es-ES" sz="2000"/>
        </a:p>
      </dgm:t>
    </dgm:pt>
    <dgm:pt modelId="{9EFA40DB-EFE5-4048-9B41-58B7BFB3098F}" type="sibTrans" cxnId="{AA451297-08B7-44DE-866B-57C6E9F07B26}">
      <dgm:prSet/>
      <dgm:spPr/>
      <dgm:t>
        <a:bodyPr/>
        <a:lstStyle/>
        <a:p>
          <a:endParaRPr lang="es-ES" sz="2000"/>
        </a:p>
      </dgm:t>
    </dgm:pt>
    <dgm:pt modelId="{8FCBDCF6-522F-49AE-9A98-08C28A03C0FD}">
      <dgm:prSet phldrT="[Texto]" custT="1"/>
      <dgm:spPr/>
      <dgm:t>
        <a:bodyPr/>
        <a:lstStyle/>
        <a:p>
          <a:r>
            <a:rPr lang="es-ES" sz="1400" dirty="0"/>
            <a:t>USAC, IPM, </a:t>
          </a:r>
          <a:r>
            <a:rPr lang="es-ES" sz="1400" dirty="0" err="1"/>
            <a:t>Banguat</a:t>
          </a:r>
          <a:r>
            <a:rPr lang="es-ES" sz="1400" dirty="0"/>
            <a:t>, etc.</a:t>
          </a:r>
        </a:p>
      </dgm:t>
    </dgm:pt>
    <dgm:pt modelId="{C68A19B9-4F58-4013-A2E8-E2C839046D01}" type="parTrans" cxnId="{FCCE5E62-24C1-4525-B17A-FEAFDE8EC654}">
      <dgm:prSet/>
      <dgm:spPr/>
      <dgm:t>
        <a:bodyPr/>
        <a:lstStyle/>
        <a:p>
          <a:endParaRPr lang="es-ES" sz="2000"/>
        </a:p>
      </dgm:t>
    </dgm:pt>
    <dgm:pt modelId="{965EB84B-AB14-4F4E-BCF6-C5DD07199148}" type="sibTrans" cxnId="{FCCE5E62-24C1-4525-B17A-FEAFDE8EC654}">
      <dgm:prSet/>
      <dgm:spPr/>
      <dgm:t>
        <a:bodyPr/>
        <a:lstStyle/>
        <a:p>
          <a:endParaRPr lang="es-ES" sz="2000"/>
        </a:p>
      </dgm:t>
    </dgm:pt>
    <dgm:pt modelId="{7756B16E-C7F2-4C7E-9BD9-32A67904E310}">
      <dgm:prSet custT="1"/>
      <dgm:spPr/>
      <dgm:t>
        <a:bodyPr/>
        <a:lstStyle/>
        <a:p>
          <a:r>
            <a:rPr lang="es-ES" sz="1400" dirty="0"/>
            <a:t>Seguros privados</a:t>
          </a:r>
        </a:p>
        <a:p>
          <a:r>
            <a:rPr lang="es-ES" sz="1400" dirty="0"/>
            <a:t>6%</a:t>
          </a:r>
        </a:p>
      </dgm:t>
    </dgm:pt>
    <dgm:pt modelId="{6D3A4198-5330-406A-9FFE-2AE020D8AB28}" type="parTrans" cxnId="{26D12DF8-C842-4DF1-ABF3-4BA1B9427E1A}">
      <dgm:prSet/>
      <dgm:spPr/>
      <dgm:t>
        <a:bodyPr/>
        <a:lstStyle/>
        <a:p>
          <a:endParaRPr lang="es-ES" sz="2000"/>
        </a:p>
      </dgm:t>
    </dgm:pt>
    <dgm:pt modelId="{1533C840-3A19-45EF-B343-34BFCD0F980F}" type="sibTrans" cxnId="{26D12DF8-C842-4DF1-ABF3-4BA1B9427E1A}">
      <dgm:prSet/>
      <dgm:spPr/>
      <dgm:t>
        <a:bodyPr/>
        <a:lstStyle/>
        <a:p>
          <a:endParaRPr lang="es-ES" sz="2000"/>
        </a:p>
      </dgm:t>
    </dgm:pt>
    <dgm:pt modelId="{39BDBC62-8DE3-4D79-B1CF-DE47CC55F3C8}">
      <dgm:prSet custT="1"/>
      <dgm:spPr>
        <a:ln w="38100"/>
      </dgm:spPr>
      <dgm:t>
        <a:bodyPr/>
        <a:lstStyle/>
        <a:p>
          <a:r>
            <a:rPr lang="es-ES" sz="1400" dirty="0"/>
            <a:t>EMA</a:t>
          </a:r>
        </a:p>
        <a:p>
          <a:r>
            <a:rPr lang="es-ES" sz="1400" dirty="0"/>
            <a:t>18%</a:t>
          </a:r>
        </a:p>
      </dgm:t>
    </dgm:pt>
    <dgm:pt modelId="{39CE96EC-4365-4FF7-9A06-07241048F96B}" type="parTrans" cxnId="{252E6692-C2E0-4905-8F8F-05DC957F2293}">
      <dgm:prSet/>
      <dgm:spPr/>
      <dgm:t>
        <a:bodyPr/>
        <a:lstStyle/>
        <a:p>
          <a:endParaRPr lang="es-ES" sz="2000"/>
        </a:p>
      </dgm:t>
    </dgm:pt>
    <dgm:pt modelId="{41ECB2FA-2D73-4FBA-B58E-A4F27B1F8DD3}" type="sibTrans" cxnId="{252E6692-C2E0-4905-8F8F-05DC957F2293}">
      <dgm:prSet/>
      <dgm:spPr/>
      <dgm:t>
        <a:bodyPr/>
        <a:lstStyle/>
        <a:p>
          <a:endParaRPr lang="es-ES" sz="2000"/>
        </a:p>
      </dgm:t>
    </dgm:pt>
    <dgm:pt modelId="{7E64ED2B-79F6-43E3-B764-2542B5BDB841}">
      <dgm:prSet custT="1"/>
      <dgm:spPr/>
      <dgm:t>
        <a:bodyPr/>
        <a:lstStyle/>
        <a:p>
          <a:r>
            <a:rPr lang="es-ES" sz="1400" dirty="0"/>
            <a:t>Seguros privados</a:t>
          </a:r>
        </a:p>
        <a:p>
          <a:r>
            <a:rPr lang="es-ES" sz="1400" dirty="0"/>
            <a:t>1%</a:t>
          </a:r>
        </a:p>
      </dgm:t>
    </dgm:pt>
    <dgm:pt modelId="{9517C9D3-2C9D-40A9-8AFE-83778C19A241}" type="parTrans" cxnId="{A271DD08-F06A-4CA6-9EFA-42984B0AD2D3}">
      <dgm:prSet/>
      <dgm:spPr/>
      <dgm:t>
        <a:bodyPr/>
        <a:lstStyle/>
        <a:p>
          <a:endParaRPr lang="es-ES" sz="2000"/>
        </a:p>
      </dgm:t>
    </dgm:pt>
    <dgm:pt modelId="{C51DA7C0-A37D-4D03-B11E-FC039497A8FE}" type="sibTrans" cxnId="{A271DD08-F06A-4CA6-9EFA-42984B0AD2D3}">
      <dgm:prSet/>
      <dgm:spPr/>
      <dgm:t>
        <a:bodyPr/>
        <a:lstStyle/>
        <a:p>
          <a:endParaRPr lang="es-ES" sz="2000"/>
        </a:p>
      </dgm:t>
    </dgm:pt>
    <dgm:pt modelId="{2E1BE152-C1A1-41B8-8238-A1B475D027D3}">
      <dgm:prSet custT="1"/>
      <dgm:spPr>
        <a:ln w="38100"/>
      </dgm:spPr>
      <dgm:t>
        <a:bodyPr/>
        <a:lstStyle/>
        <a:p>
          <a:r>
            <a:rPr lang="es-ES" sz="1400" dirty="0"/>
            <a:t>IVS</a:t>
          </a:r>
        </a:p>
        <a:p>
          <a:r>
            <a:rPr lang="es-ES" sz="1400" dirty="0"/>
            <a:t>2%</a:t>
          </a:r>
        </a:p>
      </dgm:t>
    </dgm:pt>
    <dgm:pt modelId="{1796718B-699D-40EE-8B0C-7A226E36FD36}" type="parTrans" cxnId="{E74A30DF-99D4-47CB-957B-A0C8EB8098FC}">
      <dgm:prSet/>
      <dgm:spPr/>
      <dgm:t>
        <a:bodyPr/>
        <a:lstStyle/>
        <a:p>
          <a:endParaRPr lang="es-ES" sz="2000"/>
        </a:p>
      </dgm:t>
    </dgm:pt>
    <dgm:pt modelId="{D4D11D5B-48B4-4C55-B888-0D7CEAF2D765}" type="sibTrans" cxnId="{E74A30DF-99D4-47CB-957B-A0C8EB8098FC}">
      <dgm:prSet/>
      <dgm:spPr/>
      <dgm:t>
        <a:bodyPr/>
        <a:lstStyle/>
        <a:p>
          <a:endParaRPr lang="es-ES" sz="2000"/>
        </a:p>
      </dgm:t>
    </dgm:pt>
    <dgm:pt modelId="{E57E36A7-BE4A-4252-8DA4-641CC12B400D}" type="pres">
      <dgm:prSet presAssocID="{405048D1-E2A2-4ECE-9CF3-0A4217D9BB77}" presName="diagram" presStyleCnt="0">
        <dgm:presLayoutVars>
          <dgm:chPref val="1"/>
          <dgm:dir/>
          <dgm:animOne val="branch"/>
          <dgm:animLvl val="lvl"/>
          <dgm:resizeHandles/>
        </dgm:presLayoutVars>
      </dgm:prSet>
      <dgm:spPr/>
      <dgm:t>
        <a:bodyPr/>
        <a:lstStyle/>
        <a:p>
          <a:endParaRPr lang="es-GT"/>
        </a:p>
      </dgm:t>
    </dgm:pt>
    <dgm:pt modelId="{94B5CF09-9056-4A2D-91D1-82746490D932}" type="pres">
      <dgm:prSet presAssocID="{FCB81417-355A-420D-89F9-492992CE0728}" presName="root" presStyleCnt="0"/>
      <dgm:spPr/>
    </dgm:pt>
    <dgm:pt modelId="{72E728C0-2844-4E7A-80A0-1252009E42E7}" type="pres">
      <dgm:prSet presAssocID="{FCB81417-355A-420D-89F9-492992CE0728}" presName="rootComposite" presStyleCnt="0"/>
      <dgm:spPr/>
    </dgm:pt>
    <dgm:pt modelId="{727D222D-E95A-4AD4-9721-697A7BBB8354}" type="pres">
      <dgm:prSet presAssocID="{FCB81417-355A-420D-89F9-492992CE0728}" presName="rootText" presStyleLbl="node1" presStyleIdx="0" presStyleCnt="2"/>
      <dgm:spPr/>
      <dgm:t>
        <a:bodyPr/>
        <a:lstStyle/>
        <a:p>
          <a:endParaRPr lang="es-GT"/>
        </a:p>
      </dgm:t>
    </dgm:pt>
    <dgm:pt modelId="{51C3B777-24BA-4C54-9D88-BF96C2CDF279}" type="pres">
      <dgm:prSet presAssocID="{FCB81417-355A-420D-89F9-492992CE0728}" presName="rootConnector" presStyleLbl="node1" presStyleIdx="0" presStyleCnt="2"/>
      <dgm:spPr/>
      <dgm:t>
        <a:bodyPr/>
        <a:lstStyle/>
        <a:p>
          <a:endParaRPr lang="es-GT"/>
        </a:p>
      </dgm:t>
    </dgm:pt>
    <dgm:pt modelId="{99858241-1341-43D8-9017-4ED89E818B2E}" type="pres">
      <dgm:prSet presAssocID="{FCB81417-355A-420D-89F9-492992CE0728}" presName="childShape" presStyleCnt="0"/>
      <dgm:spPr/>
    </dgm:pt>
    <dgm:pt modelId="{D1FC5E10-E61C-4CBA-9D6D-4B9D5E904C8B}" type="pres">
      <dgm:prSet presAssocID="{BB3A7FD4-86E9-40B5-84C0-106C9CE79861}" presName="Name13" presStyleLbl="parChTrans1D2" presStyleIdx="0" presStyleCnt="8"/>
      <dgm:spPr/>
      <dgm:t>
        <a:bodyPr/>
        <a:lstStyle/>
        <a:p>
          <a:endParaRPr lang="es-GT"/>
        </a:p>
      </dgm:t>
    </dgm:pt>
    <dgm:pt modelId="{8393B31C-17FB-484F-A459-368C439EFCF5}" type="pres">
      <dgm:prSet presAssocID="{0B5737C6-6503-4A84-9129-2DCF3DB77D5C}" presName="childText" presStyleLbl="bgAcc1" presStyleIdx="0" presStyleCnt="8">
        <dgm:presLayoutVars>
          <dgm:bulletEnabled val="1"/>
        </dgm:presLayoutVars>
      </dgm:prSet>
      <dgm:spPr/>
      <dgm:t>
        <a:bodyPr/>
        <a:lstStyle/>
        <a:p>
          <a:endParaRPr lang="es-GT"/>
        </a:p>
      </dgm:t>
    </dgm:pt>
    <dgm:pt modelId="{7D555E07-D93D-4FC3-9B2B-B50CBEAEBDC5}" type="pres">
      <dgm:prSet presAssocID="{1460021A-7D48-415B-A6D7-934CCD2DE274}" presName="Name13" presStyleLbl="parChTrans1D2" presStyleIdx="1" presStyleCnt="8"/>
      <dgm:spPr/>
      <dgm:t>
        <a:bodyPr/>
        <a:lstStyle/>
        <a:p>
          <a:endParaRPr lang="es-GT"/>
        </a:p>
      </dgm:t>
    </dgm:pt>
    <dgm:pt modelId="{84EF2474-1D08-4ED0-A06D-D56EB851062C}" type="pres">
      <dgm:prSet presAssocID="{D82E9520-3022-4F79-9094-CDE0F10C2215}" presName="childText" presStyleLbl="bgAcc1" presStyleIdx="1" presStyleCnt="8">
        <dgm:presLayoutVars>
          <dgm:bulletEnabled val="1"/>
        </dgm:presLayoutVars>
      </dgm:prSet>
      <dgm:spPr/>
      <dgm:t>
        <a:bodyPr/>
        <a:lstStyle/>
        <a:p>
          <a:endParaRPr lang="es-GT"/>
        </a:p>
      </dgm:t>
    </dgm:pt>
    <dgm:pt modelId="{FBFAB086-4B4E-40B4-936B-4FD66CC1871A}" type="pres">
      <dgm:prSet presAssocID="{6D3A4198-5330-406A-9FFE-2AE020D8AB28}" presName="Name13" presStyleLbl="parChTrans1D2" presStyleIdx="2" presStyleCnt="8"/>
      <dgm:spPr/>
      <dgm:t>
        <a:bodyPr/>
        <a:lstStyle/>
        <a:p>
          <a:endParaRPr lang="es-GT"/>
        </a:p>
      </dgm:t>
    </dgm:pt>
    <dgm:pt modelId="{331EF944-FE8D-49CC-9E7A-D043E66AAD89}" type="pres">
      <dgm:prSet presAssocID="{7756B16E-C7F2-4C7E-9BD9-32A67904E310}" presName="childText" presStyleLbl="bgAcc1" presStyleIdx="2" presStyleCnt="8">
        <dgm:presLayoutVars>
          <dgm:bulletEnabled val="1"/>
        </dgm:presLayoutVars>
      </dgm:prSet>
      <dgm:spPr/>
      <dgm:t>
        <a:bodyPr/>
        <a:lstStyle/>
        <a:p>
          <a:endParaRPr lang="es-GT"/>
        </a:p>
      </dgm:t>
    </dgm:pt>
    <dgm:pt modelId="{AB4E638E-DD47-4CF7-B857-6A1CECC3AE2A}" type="pres">
      <dgm:prSet presAssocID="{39CE96EC-4365-4FF7-9A06-07241048F96B}" presName="Name13" presStyleLbl="parChTrans1D2" presStyleIdx="3" presStyleCnt="8"/>
      <dgm:spPr/>
      <dgm:t>
        <a:bodyPr/>
        <a:lstStyle/>
        <a:p>
          <a:endParaRPr lang="es-GT"/>
        </a:p>
      </dgm:t>
    </dgm:pt>
    <dgm:pt modelId="{33004BA2-9556-404B-BF69-D53A2EC1C83E}" type="pres">
      <dgm:prSet presAssocID="{39BDBC62-8DE3-4D79-B1CF-DE47CC55F3C8}" presName="childText" presStyleLbl="bgAcc1" presStyleIdx="3" presStyleCnt="8">
        <dgm:presLayoutVars>
          <dgm:bulletEnabled val="1"/>
        </dgm:presLayoutVars>
      </dgm:prSet>
      <dgm:spPr/>
      <dgm:t>
        <a:bodyPr/>
        <a:lstStyle/>
        <a:p>
          <a:endParaRPr lang="es-GT"/>
        </a:p>
      </dgm:t>
    </dgm:pt>
    <dgm:pt modelId="{A44974D9-75BA-46E6-9D03-1B21FA720C99}" type="pres">
      <dgm:prSet presAssocID="{F054D0B1-2459-4E13-AB35-ECD77FE9C37B}" presName="root" presStyleCnt="0"/>
      <dgm:spPr/>
    </dgm:pt>
    <dgm:pt modelId="{04F1E04B-4177-431E-9FAE-328A56855E61}" type="pres">
      <dgm:prSet presAssocID="{F054D0B1-2459-4E13-AB35-ECD77FE9C37B}" presName="rootComposite" presStyleCnt="0"/>
      <dgm:spPr/>
    </dgm:pt>
    <dgm:pt modelId="{C55EBEAD-DEC6-43AD-8F7F-69ACB98B665B}" type="pres">
      <dgm:prSet presAssocID="{F054D0B1-2459-4E13-AB35-ECD77FE9C37B}" presName="rootText" presStyleLbl="node1" presStyleIdx="1" presStyleCnt="2" custScaleX="137966" custLinFactNeighborX="-7327" custLinFactNeighborY="10303"/>
      <dgm:spPr/>
      <dgm:t>
        <a:bodyPr/>
        <a:lstStyle/>
        <a:p>
          <a:endParaRPr lang="es-GT"/>
        </a:p>
      </dgm:t>
    </dgm:pt>
    <dgm:pt modelId="{1B85A739-13F8-498C-874A-34248DE65596}" type="pres">
      <dgm:prSet presAssocID="{F054D0B1-2459-4E13-AB35-ECD77FE9C37B}" presName="rootConnector" presStyleLbl="node1" presStyleIdx="1" presStyleCnt="2"/>
      <dgm:spPr/>
      <dgm:t>
        <a:bodyPr/>
        <a:lstStyle/>
        <a:p>
          <a:endParaRPr lang="es-GT"/>
        </a:p>
      </dgm:t>
    </dgm:pt>
    <dgm:pt modelId="{B1921410-6F60-42C1-9D36-84E16D3BE72E}" type="pres">
      <dgm:prSet presAssocID="{F054D0B1-2459-4E13-AB35-ECD77FE9C37B}" presName="childShape" presStyleCnt="0"/>
      <dgm:spPr/>
    </dgm:pt>
    <dgm:pt modelId="{4863A7C2-D6EA-4A13-90A4-B785DC6E4E7E}" type="pres">
      <dgm:prSet presAssocID="{1A700231-58A3-4031-97FD-FA9EA1AEA9A2}" presName="Name13" presStyleLbl="parChTrans1D2" presStyleIdx="4" presStyleCnt="8"/>
      <dgm:spPr/>
      <dgm:t>
        <a:bodyPr/>
        <a:lstStyle/>
        <a:p>
          <a:endParaRPr lang="es-GT"/>
        </a:p>
      </dgm:t>
    </dgm:pt>
    <dgm:pt modelId="{D84CC122-F8DC-4841-A690-3DCD8844D1C0}" type="pres">
      <dgm:prSet presAssocID="{0B111235-C62C-4C24-B17C-CB162C35A25F}" presName="childText" presStyleLbl="bgAcc1" presStyleIdx="4" presStyleCnt="8">
        <dgm:presLayoutVars>
          <dgm:bulletEnabled val="1"/>
        </dgm:presLayoutVars>
      </dgm:prSet>
      <dgm:spPr/>
      <dgm:t>
        <a:bodyPr/>
        <a:lstStyle/>
        <a:p>
          <a:endParaRPr lang="es-GT"/>
        </a:p>
      </dgm:t>
    </dgm:pt>
    <dgm:pt modelId="{11B02D87-E6CB-4070-AD8A-1963D94A1636}" type="pres">
      <dgm:prSet presAssocID="{C68A19B9-4F58-4013-A2E8-E2C839046D01}" presName="Name13" presStyleLbl="parChTrans1D2" presStyleIdx="5" presStyleCnt="8"/>
      <dgm:spPr/>
      <dgm:t>
        <a:bodyPr/>
        <a:lstStyle/>
        <a:p>
          <a:endParaRPr lang="es-GT"/>
        </a:p>
      </dgm:t>
    </dgm:pt>
    <dgm:pt modelId="{8614000B-03FB-44BC-A657-9D7D6236DFF9}" type="pres">
      <dgm:prSet presAssocID="{8FCBDCF6-522F-49AE-9A98-08C28A03C0FD}" presName="childText" presStyleLbl="bgAcc1" presStyleIdx="5" presStyleCnt="8">
        <dgm:presLayoutVars>
          <dgm:bulletEnabled val="1"/>
        </dgm:presLayoutVars>
      </dgm:prSet>
      <dgm:spPr/>
      <dgm:t>
        <a:bodyPr/>
        <a:lstStyle/>
        <a:p>
          <a:endParaRPr lang="es-GT"/>
        </a:p>
      </dgm:t>
    </dgm:pt>
    <dgm:pt modelId="{522DF412-D044-4175-A2AB-8BA27F350931}" type="pres">
      <dgm:prSet presAssocID="{9517C9D3-2C9D-40A9-8AFE-83778C19A241}" presName="Name13" presStyleLbl="parChTrans1D2" presStyleIdx="6" presStyleCnt="8"/>
      <dgm:spPr/>
      <dgm:t>
        <a:bodyPr/>
        <a:lstStyle/>
        <a:p>
          <a:endParaRPr lang="es-GT"/>
        </a:p>
      </dgm:t>
    </dgm:pt>
    <dgm:pt modelId="{4983166E-82F9-4DC9-9249-EAE22B4112B5}" type="pres">
      <dgm:prSet presAssocID="{7E64ED2B-79F6-43E3-B764-2542B5BDB841}" presName="childText" presStyleLbl="bgAcc1" presStyleIdx="6" presStyleCnt="8">
        <dgm:presLayoutVars>
          <dgm:bulletEnabled val="1"/>
        </dgm:presLayoutVars>
      </dgm:prSet>
      <dgm:spPr/>
      <dgm:t>
        <a:bodyPr/>
        <a:lstStyle/>
        <a:p>
          <a:endParaRPr lang="es-GT"/>
        </a:p>
      </dgm:t>
    </dgm:pt>
    <dgm:pt modelId="{79B48DA4-2E1F-43C0-B8BC-F8509A158993}" type="pres">
      <dgm:prSet presAssocID="{1796718B-699D-40EE-8B0C-7A226E36FD36}" presName="Name13" presStyleLbl="parChTrans1D2" presStyleIdx="7" presStyleCnt="8"/>
      <dgm:spPr/>
      <dgm:t>
        <a:bodyPr/>
        <a:lstStyle/>
        <a:p>
          <a:endParaRPr lang="es-GT"/>
        </a:p>
      </dgm:t>
    </dgm:pt>
    <dgm:pt modelId="{9074E18F-F67A-48B1-8E40-3AC3BE71044F}" type="pres">
      <dgm:prSet presAssocID="{2E1BE152-C1A1-41B8-8238-A1B475D027D3}" presName="childText" presStyleLbl="bgAcc1" presStyleIdx="7" presStyleCnt="8">
        <dgm:presLayoutVars>
          <dgm:bulletEnabled val="1"/>
        </dgm:presLayoutVars>
      </dgm:prSet>
      <dgm:spPr/>
      <dgm:t>
        <a:bodyPr/>
        <a:lstStyle/>
        <a:p>
          <a:endParaRPr lang="es-GT"/>
        </a:p>
      </dgm:t>
    </dgm:pt>
  </dgm:ptLst>
  <dgm:cxnLst>
    <dgm:cxn modelId="{03A863D9-BCEC-4E60-B3E6-134F11FE0DE8}" type="presOf" srcId="{0B111235-C62C-4C24-B17C-CB162C35A25F}" destId="{D84CC122-F8DC-4841-A690-3DCD8844D1C0}" srcOrd="0" destOrd="0" presId="urn:microsoft.com/office/officeart/2005/8/layout/hierarchy3"/>
    <dgm:cxn modelId="{7584053F-5C57-46BF-B04F-25066B315843}" srcId="{405048D1-E2A2-4ECE-9CF3-0A4217D9BB77}" destId="{F054D0B1-2459-4E13-AB35-ECD77FE9C37B}" srcOrd="1" destOrd="0" parTransId="{63094E28-AE89-4497-A107-C1261BC4B053}" sibTransId="{0F1B1DE1-FB75-4969-9B30-1D40F5FF2C75}"/>
    <dgm:cxn modelId="{4B9BC660-D970-419F-A5C4-1C7AB11B943F}" type="presOf" srcId="{2E1BE152-C1A1-41B8-8238-A1B475D027D3}" destId="{9074E18F-F67A-48B1-8E40-3AC3BE71044F}" srcOrd="0" destOrd="0" presId="urn:microsoft.com/office/officeart/2005/8/layout/hierarchy3"/>
    <dgm:cxn modelId="{408E88C8-A0EB-4C39-A4E7-41CDA5A32FBA}" type="presOf" srcId="{0B5737C6-6503-4A84-9129-2DCF3DB77D5C}" destId="{8393B31C-17FB-484F-A459-368C439EFCF5}" srcOrd="0" destOrd="0" presId="urn:microsoft.com/office/officeart/2005/8/layout/hierarchy3"/>
    <dgm:cxn modelId="{A5DBA388-58BD-4340-ACC6-42CC200F693B}" type="presOf" srcId="{FCB81417-355A-420D-89F9-492992CE0728}" destId="{51C3B777-24BA-4C54-9D88-BF96C2CDF279}" srcOrd="1" destOrd="0" presId="urn:microsoft.com/office/officeart/2005/8/layout/hierarchy3"/>
    <dgm:cxn modelId="{DF583CEB-DBE8-417E-BE96-7DC1CC2A49B9}" type="presOf" srcId="{1A700231-58A3-4031-97FD-FA9EA1AEA9A2}" destId="{4863A7C2-D6EA-4A13-90A4-B785DC6E4E7E}" srcOrd="0" destOrd="0" presId="urn:microsoft.com/office/officeart/2005/8/layout/hierarchy3"/>
    <dgm:cxn modelId="{07D48CC5-E4B4-460C-9339-BBD40DD3A031}" type="presOf" srcId="{39BDBC62-8DE3-4D79-B1CF-DE47CC55F3C8}" destId="{33004BA2-9556-404B-BF69-D53A2EC1C83E}" srcOrd="0" destOrd="0" presId="urn:microsoft.com/office/officeart/2005/8/layout/hierarchy3"/>
    <dgm:cxn modelId="{A271DD08-F06A-4CA6-9EFA-42984B0AD2D3}" srcId="{F054D0B1-2459-4E13-AB35-ECD77FE9C37B}" destId="{7E64ED2B-79F6-43E3-B764-2542B5BDB841}" srcOrd="2" destOrd="0" parTransId="{9517C9D3-2C9D-40A9-8AFE-83778C19A241}" sibTransId="{C51DA7C0-A37D-4D03-B11E-FC039497A8FE}"/>
    <dgm:cxn modelId="{1DAEC825-6AF6-4042-8522-EA68C0D02593}" type="presOf" srcId="{8FCBDCF6-522F-49AE-9A98-08C28A03C0FD}" destId="{8614000B-03FB-44BC-A657-9D7D6236DFF9}" srcOrd="0" destOrd="0" presId="urn:microsoft.com/office/officeart/2005/8/layout/hierarchy3"/>
    <dgm:cxn modelId="{AA451297-08B7-44DE-866B-57C6E9F07B26}" srcId="{F054D0B1-2459-4E13-AB35-ECD77FE9C37B}" destId="{0B111235-C62C-4C24-B17C-CB162C35A25F}" srcOrd="0" destOrd="0" parTransId="{1A700231-58A3-4031-97FD-FA9EA1AEA9A2}" sibTransId="{9EFA40DB-EFE5-4048-9B41-58B7BFB3098F}"/>
    <dgm:cxn modelId="{12A44904-D0CC-4419-85FC-27816BF4BB72}" type="presOf" srcId="{39CE96EC-4365-4FF7-9A06-07241048F96B}" destId="{AB4E638E-DD47-4CF7-B857-6A1CECC3AE2A}" srcOrd="0" destOrd="0" presId="urn:microsoft.com/office/officeart/2005/8/layout/hierarchy3"/>
    <dgm:cxn modelId="{D236FD74-7569-4E1F-81BE-8CB93B5CE27F}" type="presOf" srcId="{7756B16E-C7F2-4C7E-9BD9-32A67904E310}" destId="{331EF944-FE8D-49CC-9E7A-D043E66AAD89}" srcOrd="0" destOrd="0" presId="urn:microsoft.com/office/officeart/2005/8/layout/hierarchy3"/>
    <dgm:cxn modelId="{7852DD16-7EB7-43FF-B7CB-001134A46A14}" type="presOf" srcId="{1460021A-7D48-415B-A6D7-934CCD2DE274}" destId="{7D555E07-D93D-4FC3-9B2B-B50CBEAEBDC5}" srcOrd="0" destOrd="0" presId="urn:microsoft.com/office/officeart/2005/8/layout/hierarchy3"/>
    <dgm:cxn modelId="{6EDA162D-8171-4141-B758-8F77B8F377DC}" srcId="{FCB81417-355A-420D-89F9-492992CE0728}" destId="{0B5737C6-6503-4A84-9129-2DCF3DB77D5C}" srcOrd="0" destOrd="0" parTransId="{BB3A7FD4-86E9-40B5-84C0-106C9CE79861}" sibTransId="{55FA04A3-ED00-45BA-B50C-EEA0555E2529}"/>
    <dgm:cxn modelId="{7F85A51C-B348-4EE6-9720-EC62C1B6FDE0}" type="presOf" srcId="{9517C9D3-2C9D-40A9-8AFE-83778C19A241}" destId="{522DF412-D044-4175-A2AB-8BA27F350931}" srcOrd="0" destOrd="0" presId="urn:microsoft.com/office/officeart/2005/8/layout/hierarchy3"/>
    <dgm:cxn modelId="{7D0547C9-04E0-4C61-A7C8-5DC0435011E7}" type="presOf" srcId="{7E64ED2B-79F6-43E3-B764-2542B5BDB841}" destId="{4983166E-82F9-4DC9-9249-EAE22B4112B5}" srcOrd="0" destOrd="0" presId="urn:microsoft.com/office/officeart/2005/8/layout/hierarchy3"/>
    <dgm:cxn modelId="{62553D1B-3C99-4810-9791-A2E1215A5D73}" type="presOf" srcId="{6D3A4198-5330-406A-9FFE-2AE020D8AB28}" destId="{FBFAB086-4B4E-40B4-936B-4FD66CC1871A}" srcOrd="0" destOrd="0" presId="urn:microsoft.com/office/officeart/2005/8/layout/hierarchy3"/>
    <dgm:cxn modelId="{226C32FB-63D8-44D2-A900-45D458CAC882}" type="presOf" srcId="{C68A19B9-4F58-4013-A2E8-E2C839046D01}" destId="{11B02D87-E6CB-4070-AD8A-1963D94A1636}" srcOrd="0" destOrd="0" presId="urn:microsoft.com/office/officeart/2005/8/layout/hierarchy3"/>
    <dgm:cxn modelId="{59A073B4-82DB-4FA7-8A88-A56F9BF2C174}" srcId="{405048D1-E2A2-4ECE-9CF3-0A4217D9BB77}" destId="{FCB81417-355A-420D-89F9-492992CE0728}" srcOrd="0" destOrd="0" parTransId="{B74861C7-FB5D-4C7C-B017-1CAD4C27354B}" sibTransId="{C7893B00-E7EB-4100-BAAF-01149597BE61}"/>
    <dgm:cxn modelId="{94900181-4C27-49C0-A430-EF39DC843527}" type="presOf" srcId="{F054D0B1-2459-4E13-AB35-ECD77FE9C37B}" destId="{C55EBEAD-DEC6-43AD-8F7F-69ACB98B665B}" srcOrd="0" destOrd="0" presId="urn:microsoft.com/office/officeart/2005/8/layout/hierarchy3"/>
    <dgm:cxn modelId="{78A8A5CE-30C7-4BBF-A7E3-BDE0AC7C523F}" type="presOf" srcId="{F054D0B1-2459-4E13-AB35-ECD77FE9C37B}" destId="{1B85A739-13F8-498C-874A-34248DE65596}" srcOrd="1" destOrd="0" presId="urn:microsoft.com/office/officeart/2005/8/layout/hierarchy3"/>
    <dgm:cxn modelId="{3A898001-C956-491E-86FF-EFCFC9246B4D}" type="presOf" srcId="{1796718B-699D-40EE-8B0C-7A226E36FD36}" destId="{79B48DA4-2E1F-43C0-B8BC-F8509A158993}" srcOrd="0" destOrd="0" presId="urn:microsoft.com/office/officeart/2005/8/layout/hierarchy3"/>
    <dgm:cxn modelId="{FCCE5E62-24C1-4525-B17A-FEAFDE8EC654}" srcId="{F054D0B1-2459-4E13-AB35-ECD77FE9C37B}" destId="{8FCBDCF6-522F-49AE-9A98-08C28A03C0FD}" srcOrd="1" destOrd="0" parTransId="{C68A19B9-4F58-4013-A2E8-E2C839046D01}" sibTransId="{965EB84B-AB14-4F4E-BCF6-C5DD07199148}"/>
    <dgm:cxn modelId="{E2A7DE09-9EF1-4D0F-9056-BFBB92807615}" srcId="{FCB81417-355A-420D-89F9-492992CE0728}" destId="{D82E9520-3022-4F79-9094-CDE0F10C2215}" srcOrd="1" destOrd="0" parTransId="{1460021A-7D48-415B-A6D7-934CCD2DE274}" sibTransId="{6A9190E5-CF1A-49C8-B01C-3A8E0ADC377A}"/>
    <dgm:cxn modelId="{E74A30DF-99D4-47CB-957B-A0C8EB8098FC}" srcId="{F054D0B1-2459-4E13-AB35-ECD77FE9C37B}" destId="{2E1BE152-C1A1-41B8-8238-A1B475D027D3}" srcOrd="3" destOrd="0" parTransId="{1796718B-699D-40EE-8B0C-7A226E36FD36}" sibTransId="{D4D11D5B-48B4-4C55-B888-0D7CEAF2D765}"/>
    <dgm:cxn modelId="{580C354C-E808-4DE6-8A83-81E17A9F1713}" type="presOf" srcId="{FCB81417-355A-420D-89F9-492992CE0728}" destId="{727D222D-E95A-4AD4-9721-697A7BBB8354}" srcOrd="0" destOrd="0" presId="urn:microsoft.com/office/officeart/2005/8/layout/hierarchy3"/>
    <dgm:cxn modelId="{77BF1B45-1960-4FFD-81B4-B01F091004CA}" type="presOf" srcId="{D82E9520-3022-4F79-9094-CDE0F10C2215}" destId="{84EF2474-1D08-4ED0-A06D-D56EB851062C}" srcOrd="0" destOrd="0" presId="urn:microsoft.com/office/officeart/2005/8/layout/hierarchy3"/>
    <dgm:cxn modelId="{252E6692-C2E0-4905-8F8F-05DC957F2293}" srcId="{FCB81417-355A-420D-89F9-492992CE0728}" destId="{39BDBC62-8DE3-4D79-B1CF-DE47CC55F3C8}" srcOrd="3" destOrd="0" parTransId="{39CE96EC-4365-4FF7-9A06-07241048F96B}" sibTransId="{41ECB2FA-2D73-4FBA-B58E-A4F27B1F8DD3}"/>
    <dgm:cxn modelId="{26D12DF8-C842-4DF1-ABF3-4BA1B9427E1A}" srcId="{FCB81417-355A-420D-89F9-492992CE0728}" destId="{7756B16E-C7F2-4C7E-9BD9-32A67904E310}" srcOrd="2" destOrd="0" parTransId="{6D3A4198-5330-406A-9FFE-2AE020D8AB28}" sibTransId="{1533C840-3A19-45EF-B343-34BFCD0F980F}"/>
    <dgm:cxn modelId="{4CB253AF-086B-432A-BDB5-6E160A91D446}" type="presOf" srcId="{BB3A7FD4-86E9-40B5-84C0-106C9CE79861}" destId="{D1FC5E10-E61C-4CBA-9D6D-4B9D5E904C8B}" srcOrd="0" destOrd="0" presId="urn:microsoft.com/office/officeart/2005/8/layout/hierarchy3"/>
    <dgm:cxn modelId="{3A72FC4B-F173-4FD2-8A2E-D7C1ADF99689}" type="presOf" srcId="{405048D1-E2A2-4ECE-9CF3-0A4217D9BB77}" destId="{E57E36A7-BE4A-4252-8DA4-641CC12B400D}" srcOrd="0" destOrd="0" presId="urn:microsoft.com/office/officeart/2005/8/layout/hierarchy3"/>
    <dgm:cxn modelId="{81EA0B73-E380-402F-A988-45C6B0B988A6}" type="presParOf" srcId="{E57E36A7-BE4A-4252-8DA4-641CC12B400D}" destId="{94B5CF09-9056-4A2D-91D1-82746490D932}" srcOrd="0" destOrd="0" presId="urn:microsoft.com/office/officeart/2005/8/layout/hierarchy3"/>
    <dgm:cxn modelId="{6D2760AA-C953-452A-8ED7-C7096DCE2250}" type="presParOf" srcId="{94B5CF09-9056-4A2D-91D1-82746490D932}" destId="{72E728C0-2844-4E7A-80A0-1252009E42E7}" srcOrd="0" destOrd="0" presId="urn:microsoft.com/office/officeart/2005/8/layout/hierarchy3"/>
    <dgm:cxn modelId="{46F291E4-460A-46FC-8608-8C1464F57BF7}" type="presParOf" srcId="{72E728C0-2844-4E7A-80A0-1252009E42E7}" destId="{727D222D-E95A-4AD4-9721-697A7BBB8354}" srcOrd="0" destOrd="0" presId="urn:microsoft.com/office/officeart/2005/8/layout/hierarchy3"/>
    <dgm:cxn modelId="{CE4ACB0D-961D-46AA-B8E5-A725942657F0}" type="presParOf" srcId="{72E728C0-2844-4E7A-80A0-1252009E42E7}" destId="{51C3B777-24BA-4C54-9D88-BF96C2CDF279}" srcOrd="1" destOrd="0" presId="urn:microsoft.com/office/officeart/2005/8/layout/hierarchy3"/>
    <dgm:cxn modelId="{9A32F906-4876-43DD-B198-A6FBD0A1BF1A}" type="presParOf" srcId="{94B5CF09-9056-4A2D-91D1-82746490D932}" destId="{99858241-1341-43D8-9017-4ED89E818B2E}" srcOrd="1" destOrd="0" presId="urn:microsoft.com/office/officeart/2005/8/layout/hierarchy3"/>
    <dgm:cxn modelId="{925EA8DE-163B-48D7-84D2-A91601F5C1D9}" type="presParOf" srcId="{99858241-1341-43D8-9017-4ED89E818B2E}" destId="{D1FC5E10-E61C-4CBA-9D6D-4B9D5E904C8B}" srcOrd="0" destOrd="0" presId="urn:microsoft.com/office/officeart/2005/8/layout/hierarchy3"/>
    <dgm:cxn modelId="{27C20F7C-157D-425C-9E3B-12B1F5669E98}" type="presParOf" srcId="{99858241-1341-43D8-9017-4ED89E818B2E}" destId="{8393B31C-17FB-484F-A459-368C439EFCF5}" srcOrd="1" destOrd="0" presId="urn:microsoft.com/office/officeart/2005/8/layout/hierarchy3"/>
    <dgm:cxn modelId="{E7288825-AFA3-407F-BCC8-94903DEB4204}" type="presParOf" srcId="{99858241-1341-43D8-9017-4ED89E818B2E}" destId="{7D555E07-D93D-4FC3-9B2B-B50CBEAEBDC5}" srcOrd="2" destOrd="0" presId="urn:microsoft.com/office/officeart/2005/8/layout/hierarchy3"/>
    <dgm:cxn modelId="{A1425E76-0807-41D5-A140-93E7A2F4D6EB}" type="presParOf" srcId="{99858241-1341-43D8-9017-4ED89E818B2E}" destId="{84EF2474-1D08-4ED0-A06D-D56EB851062C}" srcOrd="3" destOrd="0" presId="urn:microsoft.com/office/officeart/2005/8/layout/hierarchy3"/>
    <dgm:cxn modelId="{F7FBA07D-8495-4447-A50C-2AA717F5188C}" type="presParOf" srcId="{99858241-1341-43D8-9017-4ED89E818B2E}" destId="{FBFAB086-4B4E-40B4-936B-4FD66CC1871A}" srcOrd="4" destOrd="0" presId="urn:microsoft.com/office/officeart/2005/8/layout/hierarchy3"/>
    <dgm:cxn modelId="{FBF2859B-045F-4395-9E82-C294622DE60B}" type="presParOf" srcId="{99858241-1341-43D8-9017-4ED89E818B2E}" destId="{331EF944-FE8D-49CC-9E7A-D043E66AAD89}" srcOrd="5" destOrd="0" presId="urn:microsoft.com/office/officeart/2005/8/layout/hierarchy3"/>
    <dgm:cxn modelId="{9F222167-FF96-4258-9891-0F23CA001AC5}" type="presParOf" srcId="{99858241-1341-43D8-9017-4ED89E818B2E}" destId="{AB4E638E-DD47-4CF7-B857-6A1CECC3AE2A}" srcOrd="6" destOrd="0" presId="urn:microsoft.com/office/officeart/2005/8/layout/hierarchy3"/>
    <dgm:cxn modelId="{6C93007B-CF95-45C3-9186-E3CFA9ABC9B3}" type="presParOf" srcId="{99858241-1341-43D8-9017-4ED89E818B2E}" destId="{33004BA2-9556-404B-BF69-D53A2EC1C83E}" srcOrd="7" destOrd="0" presId="urn:microsoft.com/office/officeart/2005/8/layout/hierarchy3"/>
    <dgm:cxn modelId="{634A6039-BBBB-4BCB-8E0B-950E1D2B044A}" type="presParOf" srcId="{E57E36A7-BE4A-4252-8DA4-641CC12B400D}" destId="{A44974D9-75BA-46E6-9D03-1B21FA720C99}" srcOrd="1" destOrd="0" presId="urn:microsoft.com/office/officeart/2005/8/layout/hierarchy3"/>
    <dgm:cxn modelId="{EF04AC7D-1010-4B5F-9BEA-6283B0547C87}" type="presParOf" srcId="{A44974D9-75BA-46E6-9D03-1B21FA720C99}" destId="{04F1E04B-4177-431E-9FAE-328A56855E61}" srcOrd="0" destOrd="0" presId="urn:microsoft.com/office/officeart/2005/8/layout/hierarchy3"/>
    <dgm:cxn modelId="{32310807-BEF7-4CFF-AF90-96A33CF30ADD}" type="presParOf" srcId="{04F1E04B-4177-431E-9FAE-328A56855E61}" destId="{C55EBEAD-DEC6-43AD-8F7F-69ACB98B665B}" srcOrd="0" destOrd="0" presId="urn:microsoft.com/office/officeart/2005/8/layout/hierarchy3"/>
    <dgm:cxn modelId="{51052539-6955-4641-872E-A13DF3AA3EBE}" type="presParOf" srcId="{04F1E04B-4177-431E-9FAE-328A56855E61}" destId="{1B85A739-13F8-498C-874A-34248DE65596}" srcOrd="1" destOrd="0" presId="urn:microsoft.com/office/officeart/2005/8/layout/hierarchy3"/>
    <dgm:cxn modelId="{FDFDB9BF-F6D4-4838-9218-0C2C36CD55D3}" type="presParOf" srcId="{A44974D9-75BA-46E6-9D03-1B21FA720C99}" destId="{B1921410-6F60-42C1-9D36-84E16D3BE72E}" srcOrd="1" destOrd="0" presId="urn:microsoft.com/office/officeart/2005/8/layout/hierarchy3"/>
    <dgm:cxn modelId="{0BCB20A6-D842-451E-A23E-95DA02CCA951}" type="presParOf" srcId="{B1921410-6F60-42C1-9D36-84E16D3BE72E}" destId="{4863A7C2-D6EA-4A13-90A4-B785DC6E4E7E}" srcOrd="0" destOrd="0" presId="urn:microsoft.com/office/officeart/2005/8/layout/hierarchy3"/>
    <dgm:cxn modelId="{9D58F61F-BFCB-498C-A0F1-02BE58C579A5}" type="presParOf" srcId="{B1921410-6F60-42C1-9D36-84E16D3BE72E}" destId="{D84CC122-F8DC-4841-A690-3DCD8844D1C0}" srcOrd="1" destOrd="0" presId="urn:microsoft.com/office/officeart/2005/8/layout/hierarchy3"/>
    <dgm:cxn modelId="{A27E7212-85ED-4284-B15C-4F9523DA05AB}" type="presParOf" srcId="{B1921410-6F60-42C1-9D36-84E16D3BE72E}" destId="{11B02D87-E6CB-4070-AD8A-1963D94A1636}" srcOrd="2" destOrd="0" presId="urn:microsoft.com/office/officeart/2005/8/layout/hierarchy3"/>
    <dgm:cxn modelId="{C8ED9C78-56CA-47DF-BB86-14854D124DB5}" type="presParOf" srcId="{B1921410-6F60-42C1-9D36-84E16D3BE72E}" destId="{8614000B-03FB-44BC-A657-9D7D6236DFF9}" srcOrd="3" destOrd="0" presId="urn:microsoft.com/office/officeart/2005/8/layout/hierarchy3"/>
    <dgm:cxn modelId="{A222EDFF-0F6F-4AF0-BF43-7189CFA74247}" type="presParOf" srcId="{B1921410-6F60-42C1-9D36-84E16D3BE72E}" destId="{522DF412-D044-4175-A2AB-8BA27F350931}" srcOrd="4" destOrd="0" presId="urn:microsoft.com/office/officeart/2005/8/layout/hierarchy3"/>
    <dgm:cxn modelId="{CB1A503A-4E46-4C42-94A4-5E6F53C273AD}" type="presParOf" srcId="{B1921410-6F60-42C1-9D36-84E16D3BE72E}" destId="{4983166E-82F9-4DC9-9249-EAE22B4112B5}" srcOrd="5" destOrd="0" presId="urn:microsoft.com/office/officeart/2005/8/layout/hierarchy3"/>
    <dgm:cxn modelId="{34316F25-263D-4B33-900C-1FC04482BBE0}" type="presParOf" srcId="{B1921410-6F60-42C1-9D36-84E16D3BE72E}" destId="{79B48DA4-2E1F-43C0-B8BC-F8509A158993}" srcOrd="6" destOrd="0" presId="urn:microsoft.com/office/officeart/2005/8/layout/hierarchy3"/>
    <dgm:cxn modelId="{B4FEF397-C9A0-4537-B4AD-76C243451587}" type="presParOf" srcId="{B1921410-6F60-42C1-9D36-84E16D3BE72E}" destId="{9074E18F-F67A-48B1-8E40-3AC3BE71044F}"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61090-7BC9-4FC2-8704-9F5059D129DC}">
      <dsp:nvSpPr>
        <dsp:cNvPr id="0" name=""/>
        <dsp:cNvSpPr/>
      </dsp:nvSpPr>
      <dsp:spPr>
        <a:xfrm rot="10800000">
          <a:off x="641670" y="475"/>
          <a:ext cx="2058933" cy="49226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077" tIns="83820" rIns="156464" bIns="83820" numCol="1" spcCol="1270" anchor="ctr" anchorCtr="0">
          <a:noAutofit/>
        </a:bodyPr>
        <a:lstStyle/>
        <a:p>
          <a:pPr marL="0" lvl="0" indent="0" algn="ctr" defTabSz="977900">
            <a:lnSpc>
              <a:spcPct val="90000"/>
            </a:lnSpc>
            <a:spcBef>
              <a:spcPct val="0"/>
            </a:spcBef>
            <a:spcAft>
              <a:spcPct val="35000"/>
            </a:spcAft>
            <a:buNone/>
          </a:pPr>
          <a:r>
            <a:rPr lang="es-GT" sz="2200" kern="1200" dirty="0"/>
            <a:t>Total: 7,310</a:t>
          </a:r>
        </a:p>
      </dsp:txBody>
      <dsp:txXfrm rot="10800000">
        <a:off x="764737" y="475"/>
        <a:ext cx="1935866" cy="492268"/>
      </dsp:txXfrm>
    </dsp:sp>
    <dsp:sp modelId="{83DB5679-FBA8-45DB-B40A-9DFFB194B7D9}">
      <dsp:nvSpPr>
        <dsp:cNvPr id="0" name=""/>
        <dsp:cNvSpPr/>
      </dsp:nvSpPr>
      <dsp:spPr>
        <a:xfrm>
          <a:off x="395536" y="475"/>
          <a:ext cx="492268" cy="492268"/>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1E182-889F-48AD-9955-A8122457F034}">
      <dsp:nvSpPr>
        <dsp:cNvPr id="0" name=""/>
        <dsp:cNvSpPr/>
      </dsp:nvSpPr>
      <dsp:spPr>
        <a:xfrm rot="10800000">
          <a:off x="641670" y="639689"/>
          <a:ext cx="2058933" cy="49226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077" tIns="83820" rIns="156464" bIns="83820" numCol="1" spcCol="1270" anchor="ctr" anchorCtr="0">
          <a:noAutofit/>
        </a:bodyPr>
        <a:lstStyle/>
        <a:p>
          <a:pPr marL="0" lvl="0" indent="0" algn="ctr" defTabSz="977900">
            <a:lnSpc>
              <a:spcPct val="90000"/>
            </a:lnSpc>
            <a:spcBef>
              <a:spcPct val="0"/>
            </a:spcBef>
            <a:spcAft>
              <a:spcPct val="35000"/>
            </a:spcAft>
            <a:buNone/>
          </a:pPr>
          <a:r>
            <a:rPr lang="es-GT" sz="2200" kern="1200" dirty="0"/>
            <a:t>4,066</a:t>
          </a:r>
        </a:p>
      </dsp:txBody>
      <dsp:txXfrm rot="10800000">
        <a:off x="764737" y="639689"/>
        <a:ext cx="1935866" cy="492268"/>
      </dsp:txXfrm>
    </dsp:sp>
    <dsp:sp modelId="{6ED2C2E6-F758-41EE-83D5-4E0BB6B4C3C5}">
      <dsp:nvSpPr>
        <dsp:cNvPr id="0" name=""/>
        <dsp:cNvSpPr/>
      </dsp:nvSpPr>
      <dsp:spPr>
        <a:xfrm>
          <a:off x="395536" y="639689"/>
          <a:ext cx="492268" cy="49226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474E8-4047-41E9-89EC-427332869702}">
      <dsp:nvSpPr>
        <dsp:cNvPr id="0" name=""/>
        <dsp:cNvSpPr/>
      </dsp:nvSpPr>
      <dsp:spPr>
        <a:xfrm rot="10800000">
          <a:off x="641670" y="1278903"/>
          <a:ext cx="2058933" cy="492268"/>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077" tIns="83820" rIns="156464" bIns="83820" numCol="1" spcCol="1270" anchor="ctr" anchorCtr="0">
          <a:noAutofit/>
        </a:bodyPr>
        <a:lstStyle/>
        <a:p>
          <a:pPr marL="0" lvl="0" indent="0" algn="ctr" defTabSz="977900">
            <a:lnSpc>
              <a:spcPct val="90000"/>
            </a:lnSpc>
            <a:spcBef>
              <a:spcPct val="0"/>
            </a:spcBef>
            <a:spcAft>
              <a:spcPct val="35000"/>
            </a:spcAft>
            <a:buNone/>
          </a:pPr>
          <a:r>
            <a:rPr lang="es-GT" sz="2200" kern="1200" dirty="0"/>
            <a:t>3,244</a:t>
          </a:r>
        </a:p>
      </dsp:txBody>
      <dsp:txXfrm rot="10800000">
        <a:off x="764737" y="1278903"/>
        <a:ext cx="1935866" cy="492268"/>
      </dsp:txXfrm>
    </dsp:sp>
    <dsp:sp modelId="{1F18EA9A-B92A-45F5-AE9D-8D748C1D2E63}">
      <dsp:nvSpPr>
        <dsp:cNvPr id="0" name=""/>
        <dsp:cNvSpPr/>
      </dsp:nvSpPr>
      <dsp:spPr>
        <a:xfrm>
          <a:off x="395536" y="1278903"/>
          <a:ext cx="492268" cy="492268"/>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761090-7BC9-4FC2-8704-9F5059D129DC}">
      <dsp:nvSpPr>
        <dsp:cNvPr id="0" name=""/>
        <dsp:cNvSpPr/>
      </dsp:nvSpPr>
      <dsp:spPr>
        <a:xfrm rot="10800000">
          <a:off x="835366" y="480"/>
          <a:ext cx="2650118" cy="67142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079" tIns="110490" rIns="206248" bIns="110490" numCol="1" spcCol="1270" anchor="ctr" anchorCtr="0">
          <a:noAutofit/>
        </a:bodyPr>
        <a:lstStyle/>
        <a:p>
          <a:pPr marL="0" lvl="0" indent="0" algn="ctr" defTabSz="1289050">
            <a:lnSpc>
              <a:spcPct val="90000"/>
            </a:lnSpc>
            <a:spcBef>
              <a:spcPct val="0"/>
            </a:spcBef>
            <a:spcAft>
              <a:spcPct val="35000"/>
            </a:spcAft>
            <a:buNone/>
          </a:pPr>
          <a:r>
            <a:rPr lang="es-GT" sz="2900" kern="1200" dirty="0"/>
            <a:t>Total: 85,600</a:t>
          </a:r>
        </a:p>
      </dsp:txBody>
      <dsp:txXfrm rot="10800000">
        <a:off x="1003221" y="480"/>
        <a:ext cx="2482263" cy="671422"/>
      </dsp:txXfrm>
    </dsp:sp>
    <dsp:sp modelId="{83DB5679-FBA8-45DB-B40A-9DFFB194B7D9}">
      <dsp:nvSpPr>
        <dsp:cNvPr id="0" name=""/>
        <dsp:cNvSpPr/>
      </dsp:nvSpPr>
      <dsp:spPr>
        <a:xfrm>
          <a:off x="499655" y="480"/>
          <a:ext cx="671422" cy="67142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E1E182-889F-48AD-9955-A8122457F034}">
      <dsp:nvSpPr>
        <dsp:cNvPr id="0" name=""/>
        <dsp:cNvSpPr/>
      </dsp:nvSpPr>
      <dsp:spPr>
        <a:xfrm rot="10800000">
          <a:off x="835366" y="872327"/>
          <a:ext cx="2650118" cy="67142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079" tIns="110490" rIns="206248" bIns="110490" numCol="1" spcCol="1270" anchor="ctr" anchorCtr="0">
          <a:noAutofit/>
        </a:bodyPr>
        <a:lstStyle/>
        <a:p>
          <a:pPr marL="0" lvl="0" indent="0" algn="ctr" defTabSz="1289050">
            <a:lnSpc>
              <a:spcPct val="90000"/>
            </a:lnSpc>
            <a:spcBef>
              <a:spcPct val="0"/>
            </a:spcBef>
            <a:spcAft>
              <a:spcPct val="35000"/>
            </a:spcAft>
            <a:buNone/>
          </a:pPr>
          <a:r>
            <a:rPr lang="es-GT" sz="2900" kern="1200" dirty="0"/>
            <a:t>47,002</a:t>
          </a:r>
        </a:p>
      </dsp:txBody>
      <dsp:txXfrm rot="10800000">
        <a:off x="1003221" y="872327"/>
        <a:ext cx="2482263" cy="671422"/>
      </dsp:txXfrm>
    </dsp:sp>
    <dsp:sp modelId="{6ED2C2E6-F758-41EE-83D5-4E0BB6B4C3C5}">
      <dsp:nvSpPr>
        <dsp:cNvPr id="0" name=""/>
        <dsp:cNvSpPr/>
      </dsp:nvSpPr>
      <dsp:spPr>
        <a:xfrm>
          <a:off x="499655" y="872327"/>
          <a:ext cx="671422" cy="671422"/>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6474E8-4047-41E9-89EC-427332869702}">
      <dsp:nvSpPr>
        <dsp:cNvPr id="0" name=""/>
        <dsp:cNvSpPr/>
      </dsp:nvSpPr>
      <dsp:spPr>
        <a:xfrm rot="10800000">
          <a:off x="835366" y="1744174"/>
          <a:ext cx="2650118" cy="67142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6079" tIns="110490" rIns="206248" bIns="110490" numCol="1" spcCol="1270" anchor="ctr" anchorCtr="0">
          <a:noAutofit/>
        </a:bodyPr>
        <a:lstStyle/>
        <a:p>
          <a:pPr marL="0" lvl="0" indent="0" algn="ctr" defTabSz="1289050">
            <a:lnSpc>
              <a:spcPct val="90000"/>
            </a:lnSpc>
            <a:spcBef>
              <a:spcPct val="0"/>
            </a:spcBef>
            <a:spcAft>
              <a:spcPct val="35000"/>
            </a:spcAft>
            <a:buNone/>
          </a:pPr>
          <a:r>
            <a:rPr lang="es-GT" sz="2900" kern="1200" dirty="0"/>
            <a:t>38,598</a:t>
          </a:r>
        </a:p>
      </dsp:txBody>
      <dsp:txXfrm rot="10800000">
        <a:off x="1003221" y="1744174"/>
        <a:ext cx="2482263" cy="671422"/>
      </dsp:txXfrm>
    </dsp:sp>
    <dsp:sp modelId="{1F18EA9A-B92A-45F5-AE9D-8D748C1D2E63}">
      <dsp:nvSpPr>
        <dsp:cNvPr id="0" name=""/>
        <dsp:cNvSpPr/>
      </dsp:nvSpPr>
      <dsp:spPr>
        <a:xfrm>
          <a:off x="499655" y="1744174"/>
          <a:ext cx="671422" cy="67142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D222D-E95A-4AD4-9721-697A7BBB8354}">
      <dsp:nvSpPr>
        <dsp:cNvPr id="0" name=""/>
        <dsp:cNvSpPr/>
      </dsp:nvSpPr>
      <dsp:spPr>
        <a:xfrm>
          <a:off x="2846980" y="494"/>
          <a:ext cx="1518226" cy="7591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Sistema de salud</a:t>
          </a:r>
        </a:p>
      </dsp:txBody>
      <dsp:txXfrm>
        <a:off x="2869214" y="22728"/>
        <a:ext cx="1473758" cy="714645"/>
      </dsp:txXfrm>
    </dsp:sp>
    <dsp:sp modelId="{D1FC5E10-E61C-4CBA-9D6D-4B9D5E904C8B}">
      <dsp:nvSpPr>
        <dsp:cNvPr id="0" name=""/>
        <dsp:cNvSpPr/>
      </dsp:nvSpPr>
      <dsp:spPr>
        <a:xfrm>
          <a:off x="2998803" y="759607"/>
          <a:ext cx="151822" cy="569335"/>
        </a:xfrm>
        <a:custGeom>
          <a:avLst/>
          <a:gdLst/>
          <a:ahLst/>
          <a:cxnLst/>
          <a:rect l="0" t="0" r="0" b="0"/>
          <a:pathLst>
            <a:path>
              <a:moveTo>
                <a:pt x="0" y="0"/>
              </a:moveTo>
              <a:lnTo>
                <a:pt x="0" y="569335"/>
              </a:lnTo>
              <a:lnTo>
                <a:pt x="151822" y="56933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393B31C-17FB-484F-A459-368C439EFCF5}">
      <dsp:nvSpPr>
        <dsp:cNvPr id="0" name=""/>
        <dsp:cNvSpPr/>
      </dsp:nvSpPr>
      <dsp:spPr>
        <a:xfrm>
          <a:off x="3150626" y="949385"/>
          <a:ext cx="1214581" cy="7591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S" sz="1600" kern="1200" dirty="0"/>
            <a:t>MSPAS</a:t>
          </a:r>
        </a:p>
        <a:p>
          <a:pPr marL="0" lvl="0" indent="0" algn="ctr" defTabSz="711200">
            <a:lnSpc>
              <a:spcPct val="90000"/>
            </a:lnSpc>
            <a:spcBef>
              <a:spcPct val="0"/>
            </a:spcBef>
            <a:spcAft>
              <a:spcPct val="35000"/>
            </a:spcAft>
            <a:buNone/>
          </a:pPr>
          <a:r>
            <a:rPr lang="es-ES" sz="1600" kern="1200" dirty="0"/>
            <a:t>30%</a:t>
          </a:r>
        </a:p>
      </dsp:txBody>
      <dsp:txXfrm>
        <a:off x="3172860" y="971619"/>
        <a:ext cx="1170113" cy="714645"/>
      </dsp:txXfrm>
    </dsp:sp>
    <dsp:sp modelId="{7D555E07-D93D-4FC3-9B2B-B50CBEAEBDC5}">
      <dsp:nvSpPr>
        <dsp:cNvPr id="0" name=""/>
        <dsp:cNvSpPr/>
      </dsp:nvSpPr>
      <dsp:spPr>
        <a:xfrm>
          <a:off x="2998803" y="759607"/>
          <a:ext cx="151822" cy="1518226"/>
        </a:xfrm>
        <a:custGeom>
          <a:avLst/>
          <a:gdLst/>
          <a:ahLst/>
          <a:cxnLst/>
          <a:rect l="0" t="0" r="0" b="0"/>
          <a:pathLst>
            <a:path>
              <a:moveTo>
                <a:pt x="0" y="0"/>
              </a:moveTo>
              <a:lnTo>
                <a:pt x="0" y="1518226"/>
              </a:lnTo>
              <a:lnTo>
                <a:pt x="151822" y="15182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EF2474-1D08-4ED0-A06D-D56EB851062C}">
      <dsp:nvSpPr>
        <dsp:cNvPr id="0" name=""/>
        <dsp:cNvSpPr/>
      </dsp:nvSpPr>
      <dsp:spPr>
        <a:xfrm>
          <a:off x="3150626" y="1898277"/>
          <a:ext cx="1214581" cy="7591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Gastos de bolsillo</a:t>
          </a:r>
        </a:p>
        <a:p>
          <a:pPr marL="0" lvl="0" indent="0" algn="ctr" defTabSz="622300">
            <a:lnSpc>
              <a:spcPct val="90000"/>
            </a:lnSpc>
            <a:spcBef>
              <a:spcPct val="0"/>
            </a:spcBef>
            <a:spcAft>
              <a:spcPct val="35000"/>
            </a:spcAft>
            <a:buNone/>
          </a:pPr>
          <a:r>
            <a:rPr lang="es-ES" sz="1400" kern="1200" dirty="0"/>
            <a:t>46%</a:t>
          </a:r>
        </a:p>
      </dsp:txBody>
      <dsp:txXfrm>
        <a:off x="3172860" y="1920511"/>
        <a:ext cx="1170113" cy="714645"/>
      </dsp:txXfrm>
    </dsp:sp>
    <dsp:sp modelId="{FBFAB086-4B4E-40B4-936B-4FD66CC1871A}">
      <dsp:nvSpPr>
        <dsp:cNvPr id="0" name=""/>
        <dsp:cNvSpPr/>
      </dsp:nvSpPr>
      <dsp:spPr>
        <a:xfrm>
          <a:off x="2998803" y="759607"/>
          <a:ext cx="151822" cy="2467118"/>
        </a:xfrm>
        <a:custGeom>
          <a:avLst/>
          <a:gdLst/>
          <a:ahLst/>
          <a:cxnLst/>
          <a:rect l="0" t="0" r="0" b="0"/>
          <a:pathLst>
            <a:path>
              <a:moveTo>
                <a:pt x="0" y="0"/>
              </a:moveTo>
              <a:lnTo>
                <a:pt x="0" y="2467118"/>
              </a:lnTo>
              <a:lnTo>
                <a:pt x="151822" y="24671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1EF944-FE8D-49CC-9E7A-D043E66AAD89}">
      <dsp:nvSpPr>
        <dsp:cNvPr id="0" name=""/>
        <dsp:cNvSpPr/>
      </dsp:nvSpPr>
      <dsp:spPr>
        <a:xfrm>
          <a:off x="3150626" y="2847169"/>
          <a:ext cx="1214581" cy="7591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Seguros privados</a:t>
          </a:r>
        </a:p>
        <a:p>
          <a:pPr marL="0" lvl="0" indent="0" algn="ctr" defTabSz="622300">
            <a:lnSpc>
              <a:spcPct val="90000"/>
            </a:lnSpc>
            <a:spcBef>
              <a:spcPct val="0"/>
            </a:spcBef>
            <a:spcAft>
              <a:spcPct val="35000"/>
            </a:spcAft>
            <a:buNone/>
          </a:pPr>
          <a:r>
            <a:rPr lang="es-ES" sz="1400" kern="1200" dirty="0"/>
            <a:t>6%</a:t>
          </a:r>
        </a:p>
      </dsp:txBody>
      <dsp:txXfrm>
        <a:off x="3172860" y="2869403"/>
        <a:ext cx="1170113" cy="714645"/>
      </dsp:txXfrm>
    </dsp:sp>
    <dsp:sp modelId="{AB4E638E-DD47-4CF7-B857-6A1CECC3AE2A}">
      <dsp:nvSpPr>
        <dsp:cNvPr id="0" name=""/>
        <dsp:cNvSpPr/>
      </dsp:nvSpPr>
      <dsp:spPr>
        <a:xfrm>
          <a:off x="2998803" y="759607"/>
          <a:ext cx="151822" cy="3416010"/>
        </a:xfrm>
        <a:custGeom>
          <a:avLst/>
          <a:gdLst/>
          <a:ahLst/>
          <a:cxnLst/>
          <a:rect l="0" t="0" r="0" b="0"/>
          <a:pathLst>
            <a:path>
              <a:moveTo>
                <a:pt x="0" y="0"/>
              </a:moveTo>
              <a:lnTo>
                <a:pt x="0" y="3416010"/>
              </a:lnTo>
              <a:lnTo>
                <a:pt x="151822" y="341601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004BA2-9556-404B-BF69-D53A2EC1C83E}">
      <dsp:nvSpPr>
        <dsp:cNvPr id="0" name=""/>
        <dsp:cNvSpPr/>
      </dsp:nvSpPr>
      <dsp:spPr>
        <a:xfrm>
          <a:off x="3150626" y="3796061"/>
          <a:ext cx="1214581" cy="759113"/>
        </a:xfrm>
        <a:prstGeom prst="roundRect">
          <a:avLst>
            <a:gd name="adj" fmla="val 10000"/>
          </a:avLst>
        </a:prstGeom>
        <a:solidFill>
          <a:schemeClr val="lt1">
            <a:alpha val="90000"/>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EMA</a:t>
          </a:r>
        </a:p>
        <a:p>
          <a:pPr marL="0" lvl="0" indent="0" algn="ctr" defTabSz="622300">
            <a:lnSpc>
              <a:spcPct val="90000"/>
            </a:lnSpc>
            <a:spcBef>
              <a:spcPct val="0"/>
            </a:spcBef>
            <a:spcAft>
              <a:spcPct val="35000"/>
            </a:spcAft>
            <a:buNone/>
          </a:pPr>
          <a:r>
            <a:rPr lang="es-ES" sz="1400" kern="1200" dirty="0"/>
            <a:t>18%</a:t>
          </a:r>
        </a:p>
      </dsp:txBody>
      <dsp:txXfrm>
        <a:off x="3172860" y="3818295"/>
        <a:ext cx="1170113" cy="714645"/>
      </dsp:txXfrm>
    </dsp:sp>
    <dsp:sp modelId="{C55EBEAD-DEC6-43AD-8F7F-69ACB98B665B}">
      <dsp:nvSpPr>
        <dsp:cNvPr id="0" name=""/>
        <dsp:cNvSpPr/>
      </dsp:nvSpPr>
      <dsp:spPr>
        <a:xfrm>
          <a:off x="4633523" y="78705"/>
          <a:ext cx="2094636" cy="75911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kern="1200" dirty="0"/>
            <a:t>Sistema previsional</a:t>
          </a:r>
        </a:p>
      </dsp:txBody>
      <dsp:txXfrm>
        <a:off x="4655757" y="100939"/>
        <a:ext cx="2050168" cy="714645"/>
      </dsp:txXfrm>
    </dsp:sp>
    <dsp:sp modelId="{4863A7C2-D6EA-4A13-90A4-B785DC6E4E7E}">
      <dsp:nvSpPr>
        <dsp:cNvPr id="0" name=""/>
        <dsp:cNvSpPr/>
      </dsp:nvSpPr>
      <dsp:spPr>
        <a:xfrm>
          <a:off x="4842987" y="837819"/>
          <a:ext cx="320704" cy="491123"/>
        </a:xfrm>
        <a:custGeom>
          <a:avLst/>
          <a:gdLst/>
          <a:ahLst/>
          <a:cxnLst/>
          <a:rect l="0" t="0" r="0" b="0"/>
          <a:pathLst>
            <a:path>
              <a:moveTo>
                <a:pt x="0" y="0"/>
              </a:moveTo>
              <a:lnTo>
                <a:pt x="0" y="491123"/>
              </a:lnTo>
              <a:lnTo>
                <a:pt x="320704" y="49112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4CC122-F8DC-4841-A690-3DCD8844D1C0}">
      <dsp:nvSpPr>
        <dsp:cNvPr id="0" name=""/>
        <dsp:cNvSpPr/>
      </dsp:nvSpPr>
      <dsp:spPr>
        <a:xfrm>
          <a:off x="5163691" y="949385"/>
          <a:ext cx="1214581" cy="7591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Clases Pasivas</a:t>
          </a:r>
        </a:p>
        <a:p>
          <a:pPr marL="0" lvl="0" indent="0" algn="ctr" defTabSz="622300">
            <a:lnSpc>
              <a:spcPct val="90000"/>
            </a:lnSpc>
            <a:spcBef>
              <a:spcPct val="0"/>
            </a:spcBef>
            <a:spcAft>
              <a:spcPct val="35000"/>
            </a:spcAft>
            <a:buNone/>
          </a:pPr>
          <a:r>
            <a:rPr lang="es-ES" sz="1400" kern="1200" dirty="0"/>
            <a:t>1%</a:t>
          </a:r>
        </a:p>
      </dsp:txBody>
      <dsp:txXfrm>
        <a:off x="5185925" y="971619"/>
        <a:ext cx="1170113" cy="714645"/>
      </dsp:txXfrm>
    </dsp:sp>
    <dsp:sp modelId="{11B02D87-E6CB-4070-AD8A-1963D94A1636}">
      <dsp:nvSpPr>
        <dsp:cNvPr id="0" name=""/>
        <dsp:cNvSpPr/>
      </dsp:nvSpPr>
      <dsp:spPr>
        <a:xfrm>
          <a:off x="4842987" y="837819"/>
          <a:ext cx="320704" cy="1440015"/>
        </a:xfrm>
        <a:custGeom>
          <a:avLst/>
          <a:gdLst/>
          <a:ahLst/>
          <a:cxnLst/>
          <a:rect l="0" t="0" r="0" b="0"/>
          <a:pathLst>
            <a:path>
              <a:moveTo>
                <a:pt x="0" y="0"/>
              </a:moveTo>
              <a:lnTo>
                <a:pt x="0" y="1440015"/>
              </a:lnTo>
              <a:lnTo>
                <a:pt x="320704" y="144001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4000B-03FB-44BC-A657-9D7D6236DFF9}">
      <dsp:nvSpPr>
        <dsp:cNvPr id="0" name=""/>
        <dsp:cNvSpPr/>
      </dsp:nvSpPr>
      <dsp:spPr>
        <a:xfrm>
          <a:off x="5163691" y="1898277"/>
          <a:ext cx="1214581" cy="7591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USAC, IPM, </a:t>
          </a:r>
          <a:r>
            <a:rPr lang="es-ES" sz="1400" kern="1200" dirty="0" err="1"/>
            <a:t>Banguat</a:t>
          </a:r>
          <a:r>
            <a:rPr lang="es-ES" sz="1400" kern="1200" dirty="0"/>
            <a:t>, etc.</a:t>
          </a:r>
        </a:p>
      </dsp:txBody>
      <dsp:txXfrm>
        <a:off x="5185925" y="1920511"/>
        <a:ext cx="1170113" cy="714645"/>
      </dsp:txXfrm>
    </dsp:sp>
    <dsp:sp modelId="{522DF412-D044-4175-A2AB-8BA27F350931}">
      <dsp:nvSpPr>
        <dsp:cNvPr id="0" name=""/>
        <dsp:cNvSpPr/>
      </dsp:nvSpPr>
      <dsp:spPr>
        <a:xfrm>
          <a:off x="4842987" y="837819"/>
          <a:ext cx="320704" cy="2388907"/>
        </a:xfrm>
        <a:custGeom>
          <a:avLst/>
          <a:gdLst/>
          <a:ahLst/>
          <a:cxnLst/>
          <a:rect l="0" t="0" r="0" b="0"/>
          <a:pathLst>
            <a:path>
              <a:moveTo>
                <a:pt x="0" y="0"/>
              </a:moveTo>
              <a:lnTo>
                <a:pt x="0" y="2388907"/>
              </a:lnTo>
              <a:lnTo>
                <a:pt x="320704" y="23889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83166E-82F9-4DC9-9249-EAE22B4112B5}">
      <dsp:nvSpPr>
        <dsp:cNvPr id="0" name=""/>
        <dsp:cNvSpPr/>
      </dsp:nvSpPr>
      <dsp:spPr>
        <a:xfrm>
          <a:off x="5163691" y="2847169"/>
          <a:ext cx="1214581" cy="7591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Seguros privados</a:t>
          </a:r>
        </a:p>
        <a:p>
          <a:pPr marL="0" lvl="0" indent="0" algn="ctr" defTabSz="622300">
            <a:lnSpc>
              <a:spcPct val="90000"/>
            </a:lnSpc>
            <a:spcBef>
              <a:spcPct val="0"/>
            </a:spcBef>
            <a:spcAft>
              <a:spcPct val="35000"/>
            </a:spcAft>
            <a:buNone/>
          </a:pPr>
          <a:r>
            <a:rPr lang="es-ES" sz="1400" kern="1200" dirty="0"/>
            <a:t>1%</a:t>
          </a:r>
        </a:p>
      </dsp:txBody>
      <dsp:txXfrm>
        <a:off x="5185925" y="2869403"/>
        <a:ext cx="1170113" cy="714645"/>
      </dsp:txXfrm>
    </dsp:sp>
    <dsp:sp modelId="{79B48DA4-2E1F-43C0-B8BC-F8509A158993}">
      <dsp:nvSpPr>
        <dsp:cNvPr id="0" name=""/>
        <dsp:cNvSpPr/>
      </dsp:nvSpPr>
      <dsp:spPr>
        <a:xfrm>
          <a:off x="4842987" y="837819"/>
          <a:ext cx="320704" cy="3337798"/>
        </a:xfrm>
        <a:custGeom>
          <a:avLst/>
          <a:gdLst/>
          <a:ahLst/>
          <a:cxnLst/>
          <a:rect l="0" t="0" r="0" b="0"/>
          <a:pathLst>
            <a:path>
              <a:moveTo>
                <a:pt x="0" y="0"/>
              </a:moveTo>
              <a:lnTo>
                <a:pt x="0" y="3337798"/>
              </a:lnTo>
              <a:lnTo>
                <a:pt x="320704" y="333779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74E18F-F67A-48B1-8E40-3AC3BE71044F}">
      <dsp:nvSpPr>
        <dsp:cNvPr id="0" name=""/>
        <dsp:cNvSpPr/>
      </dsp:nvSpPr>
      <dsp:spPr>
        <a:xfrm>
          <a:off x="5163691" y="3796061"/>
          <a:ext cx="1214581" cy="759113"/>
        </a:xfrm>
        <a:prstGeom prst="roundRect">
          <a:avLst>
            <a:gd name="adj" fmla="val 10000"/>
          </a:avLst>
        </a:prstGeom>
        <a:solidFill>
          <a:schemeClr val="lt1">
            <a:alpha val="90000"/>
            <a:hueOff val="0"/>
            <a:satOff val="0"/>
            <a:lumOff val="0"/>
            <a:alphaOff val="0"/>
          </a:schemeClr>
        </a:solidFill>
        <a:ln w="38100" cap="flat" cmpd="sng" algn="ctr">
          <a:solidFill>
            <a:scrgbClr r="0" g="0" b="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s-ES" sz="1400" kern="1200" dirty="0"/>
            <a:t>IVS</a:t>
          </a:r>
        </a:p>
        <a:p>
          <a:pPr marL="0" lvl="0" indent="0" algn="ctr" defTabSz="622300">
            <a:lnSpc>
              <a:spcPct val="90000"/>
            </a:lnSpc>
            <a:spcBef>
              <a:spcPct val="0"/>
            </a:spcBef>
            <a:spcAft>
              <a:spcPct val="35000"/>
            </a:spcAft>
            <a:buNone/>
          </a:pPr>
          <a:r>
            <a:rPr lang="es-ES" sz="1400" kern="1200" dirty="0"/>
            <a:t>2%</a:t>
          </a:r>
        </a:p>
      </dsp:txBody>
      <dsp:txXfrm>
        <a:off x="5185925" y="3818295"/>
        <a:ext cx="1170113" cy="714645"/>
      </dsp:txXfrm>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GT"/>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E31A2-2CBF-4534-A59A-BC4F8F5B99BC}" type="datetimeFigureOut">
              <a:rPr lang="es-GT" smtClean="0"/>
              <a:pPr/>
              <a:t>27/07/2021</a:t>
            </a:fld>
            <a:endParaRPr lang="es-GT"/>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GT"/>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GT"/>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A147CC-1C96-4E49-A2CC-C60DFC192969}" type="slidenum">
              <a:rPr lang="es-GT" smtClean="0"/>
              <a:pPr/>
              <a:t>‹Nº›</a:t>
            </a:fld>
            <a:endParaRPr lang="es-GT"/>
          </a:p>
        </p:txBody>
      </p:sp>
    </p:spTree>
    <p:extLst>
      <p:ext uri="{BB962C8B-B14F-4D97-AF65-F5344CB8AC3E}">
        <p14:creationId xmlns:p14="http://schemas.microsoft.com/office/powerpoint/2010/main" xmlns="" val="225244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Es un estimado de lo que podría vivir un niño cuando nace siempre y cuando se mantengan vigente las tasas de mortalidad. </a:t>
            </a:r>
          </a:p>
          <a:p>
            <a:r>
              <a:rPr lang="es-ES" dirty="0"/>
              <a:t>En la Región de las Américas, el aumento en la esperanza de vida ha sido un proceso exitoso, sin embargo el incremento de la esperanza de vida saludable no lo ha sido tanto. En general, 8 de cada 10 personas que nacen en la Región vivirán más de 60 años, y más de 4 de cada 10 vivirán más de 80 (4). De ellos, una cuarta parte vivirá su vejez con mala salud o alguna discapacidad seria. </a:t>
            </a:r>
          </a:p>
          <a:p>
            <a:endParaRPr lang="es-GT"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3</a:t>
            </a:fld>
            <a:endParaRPr lang="en-US"/>
          </a:p>
        </p:txBody>
      </p:sp>
    </p:spTree>
    <p:extLst>
      <p:ext uri="{BB962C8B-B14F-4D97-AF65-F5344CB8AC3E}">
        <p14:creationId xmlns:p14="http://schemas.microsoft.com/office/powerpoint/2010/main" xmlns="" val="3897169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r>
              <a:rPr lang="es-GT" dirty="0"/>
              <a:t>Estas son las principales causas de fallecimientos prematuros en adultos menores de 60 años.  </a:t>
            </a:r>
          </a:p>
          <a:p>
            <a:pPr marL="0" indent="0">
              <a:buNone/>
            </a:pPr>
            <a:r>
              <a:rPr lang="es-GT" dirty="0"/>
              <a:t>Podemos ver que el #1 son las neumonías, luego los infartos, la diabetes y tipos de </a:t>
            </a:r>
            <a:r>
              <a:rPr lang="es-GT" dirty="0" err="1"/>
              <a:t>cancer</a:t>
            </a:r>
            <a:r>
              <a:rPr lang="es-GT" dirty="0"/>
              <a:t>.</a:t>
            </a:r>
          </a:p>
          <a:p>
            <a:pPr marL="0" indent="0">
              <a:buNone/>
            </a:pPr>
            <a:r>
              <a:rPr lang="es-GT" dirty="0"/>
              <a:t>En Escuintla la principal causa de muerte es la 1) diabetes, 2) enfermedad renal crónica, 3) infarto. Todas enfermedades asociadas al consumo y estilo de vida. </a:t>
            </a:r>
          </a:p>
          <a:p>
            <a:pPr marL="0" indent="0">
              <a:buNone/>
            </a:pPr>
            <a:r>
              <a:rPr lang="es-GT" dirty="0"/>
              <a:t>En Alta Verapaz la principal causa de muertes en adultos son las infecciones respiratorias.</a:t>
            </a:r>
          </a:p>
          <a:p>
            <a:pPr marL="0" indent="0">
              <a:buNone/>
            </a:pPr>
            <a:r>
              <a:rPr lang="es-GT" dirty="0"/>
              <a:t>Hay diferentes factores: no tiene vacunación para adultos contra influenza, ni neumococo. Guatemala carece de un esquema de vacunación para adultos. Hay que ir mas allá de la vacunación pediátrica. </a:t>
            </a:r>
          </a:p>
          <a:p>
            <a:pPr marL="0" indent="0">
              <a:buNone/>
            </a:pPr>
            <a:endParaRPr lang="es-GT"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12</a:t>
            </a:fld>
            <a:endParaRPr lang="en-US"/>
          </a:p>
        </p:txBody>
      </p:sp>
    </p:spTree>
    <p:extLst>
      <p:ext uri="{BB962C8B-B14F-4D97-AF65-F5344CB8AC3E}">
        <p14:creationId xmlns:p14="http://schemas.microsoft.com/office/powerpoint/2010/main" xmlns="" val="496208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Estas son las principales causas de enfermedad del adulto registrado por el MSPAS. Podemos ver que la hipertensión, diabetes, enfermedades renales, son las mas importantes relacionadas con el estilo de vida y consumo, pero la que tiene mas impacto en numero de casos son las enfermedades pulmonares. </a:t>
            </a:r>
            <a:r>
              <a:rPr lang="es-ES" dirty="0"/>
              <a:t>Ahora recordemos de las principales enfermedades. </a:t>
            </a:r>
            <a:endParaRPr lang="es-GT" dirty="0"/>
          </a:p>
          <a:p>
            <a:endParaRPr lang="es-GT" dirty="0"/>
          </a:p>
          <a:p>
            <a:r>
              <a:rPr lang="es-GT" dirty="0"/>
              <a:t>La repetición a la utilización de clasificación de enfermedades; hay un problema de capacidades en reportar enfermedades. </a:t>
            </a:r>
          </a:p>
          <a:p>
            <a:r>
              <a:rPr lang="es-GT" dirty="0"/>
              <a:t>También podemos ver la cantidad de personas x departamento con estas enfermedades. </a:t>
            </a:r>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13</a:t>
            </a:fld>
            <a:endParaRPr lang="en-US"/>
          </a:p>
        </p:txBody>
      </p:sp>
    </p:spTree>
    <p:extLst>
      <p:ext uri="{BB962C8B-B14F-4D97-AF65-F5344CB8AC3E}">
        <p14:creationId xmlns:p14="http://schemas.microsoft.com/office/powerpoint/2010/main" xmlns="" val="233690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14</a:t>
            </a:fld>
            <a:endParaRPr lang="en-US"/>
          </a:p>
        </p:txBody>
      </p:sp>
    </p:spTree>
    <p:extLst>
      <p:ext uri="{BB962C8B-B14F-4D97-AF65-F5344CB8AC3E}">
        <p14:creationId xmlns:p14="http://schemas.microsoft.com/office/powerpoint/2010/main" xmlns="" val="2039693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envejecimiento de la población conduce a un incremento en la demanda de atención de salud y seguridad social. </a:t>
            </a:r>
          </a:p>
          <a:p>
            <a:endParaRPr lang="es-GT"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16</a:t>
            </a:fld>
            <a:endParaRPr lang="en-US"/>
          </a:p>
        </p:txBody>
      </p:sp>
    </p:spTree>
    <p:extLst>
      <p:ext uri="{BB962C8B-B14F-4D97-AF65-F5344CB8AC3E}">
        <p14:creationId xmlns:p14="http://schemas.microsoft.com/office/powerpoint/2010/main" xmlns="" val="258530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17</a:t>
            </a:fld>
            <a:endParaRPr lang="en-US"/>
          </a:p>
        </p:txBody>
      </p:sp>
    </p:spTree>
    <p:extLst>
      <p:ext uri="{BB962C8B-B14F-4D97-AF65-F5344CB8AC3E}">
        <p14:creationId xmlns:p14="http://schemas.microsoft.com/office/powerpoint/2010/main" xmlns="" val="4244448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18</a:t>
            </a:fld>
            <a:endParaRPr lang="en-US"/>
          </a:p>
        </p:txBody>
      </p:sp>
    </p:spTree>
    <p:extLst>
      <p:ext uri="{BB962C8B-B14F-4D97-AF65-F5344CB8AC3E}">
        <p14:creationId xmlns:p14="http://schemas.microsoft.com/office/powerpoint/2010/main" xmlns="" val="23912303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GT" dirty="0"/>
              <a:t>Primer determinante es con la carga genética con la que nacemos; enfermedades congénitas y precondiciones de salud.</a:t>
            </a:r>
          </a:p>
          <a:p>
            <a:pPr marL="228600" indent="-228600">
              <a:buAutoNum type="arabicPeriod"/>
            </a:pPr>
            <a:r>
              <a:rPr lang="es-GT" dirty="0"/>
              <a:t>En segundo nivel impacta en la esperanza de vida el estilo de vida de cada persona, su alimentación, consumo de toxinas, poco ejercicio, etc. </a:t>
            </a:r>
          </a:p>
          <a:p>
            <a:pPr marL="228600" indent="-228600">
              <a:buAutoNum type="arabicPeriod"/>
            </a:pPr>
            <a:r>
              <a:rPr lang="es-GT" dirty="0"/>
              <a:t>Luego impacta las condiciones de vida del individuo, si tiene o no acceso a alimentos poco sanos y influencias que son mas culturales como fumadores, alcoholismo, dieta llena de azúcar o grasa. </a:t>
            </a:r>
          </a:p>
          <a:p>
            <a:pPr marL="228600" indent="-228600">
              <a:buAutoNum type="arabicPeriod"/>
            </a:pPr>
            <a:r>
              <a:rPr lang="es-GT" dirty="0"/>
              <a:t>Y después impactan factores que realmente le terminan de poner cruz o cheque a la salud de una persona: las condiciones de la vivienda, acceso a servicios básicos como agua y saneamiento y acceso a servicios de salud. </a:t>
            </a:r>
          </a:p>
          <a:p>
            <a:pPr marL="0" indent="0">
              <a:buNone/>
            </a:pPr>
            <a:endParaRPr lang="es-GT" dirty="0"/>
          </a:p>
          <a:p>
            <a:pPr marL="0" indent="0">
              <a:buNone/>
            </a:pPr>
            <a:r>
              <a:rPr lang="es-GT" dirty="0"/>
              <a:t>Ahora vamos a ver la realidad para millones de guatemaltecos que sino se mueren antes del año llegaran con varias enfermedades y discapacidades después de los 60. </a:t>
            </a:r>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19</a:t>
            </a:fld>
            <a:endParaRPr lang="en-US"/>
          </a:p>
        </p:txBody>
      </p:sp>
    </p:spTree>
    <p:extLst>
      <p:ext uri="{BB962C8B-B14F-4D97-AF65-F5344CB8AC3E}">
        <p14:creationId xmlns:p14="http://schemas.microsoft.com/office/powerpoint/2010/main" xmlns="" val="3182703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20</a:t>
            </a:fld>
            <a:endParaRPr lang="en-US"/>
          </a:p>
        </p:txBody>
      </p:sp>
    </p:spTree>
    <p:extLst>
      <p:ext uri="{BB962C8B-B14F-4D97-AF65-F5344CB8AC3E}">
        <p14:creationId xmlns:p14="http://schemas.microsoft.com/office/powerpoint/2010/main" xmlns="" val="3238573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No solo es tener mas presupuesto sino poderlo ejecutar con calidad y eficacia. </a:t>
            </a:r>
          </a:p>
        </p:txBody>
      </p:sp>
      <p:sp>
        <p:nvSpPr>
          <p:cNvPr id="4" name="Marcador de número de diapositiva 3"/>
          <p:cNvSpPr>
            <a:spLocks noGrp="1"/>
          </p:cNvSpPr>
          <p:nvPr>
            <p:ph type="sldNum" sz="quarter" idx="5"/>
          </p:nvPr>
        </p:nvSpPr>
        <p:spPr/>
        <p:txBody>
          <a:bodyPr/>
          <a:lstStyle/>
          <a:p>
            <a:fld id="{57A147CC-1C96-4E49-A2CC-C60DFC192969}" type="slidenum">
              <a:rPr lang="es-GT" smtClean="0"/>
              <a:pPr/>
              <a:t>24</a:t>
            </a:fld>
            <a:endParaRPr lang="es-GT"/>
          </a:p>
        </p:txBody>
      </p:sp>
    </p:spTree>
    <p:extLst>
      <p:ext uri="{BB962C8B-B14F-4D97-AF65-F5344CB8AC3E}">
        <p14:creationId xmlns:p14="http://schemas.microsoft.com/office/powerpoint/2010/main" xmlns="" val="3550343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GT" dirty="0"/>
          </a:p>
        </p:txBody>
      </p:sp>
      <p:sp>
        <p:nvSpPr>
          <p:cNvPr id="4" name="3 Marcador de número de diapositiva"/>
          <p:cNvSpPr>
            <a:spLocks noGrp="1"/>
          </p:cNvSpPr>
          <p:nvPr>
            <p:ph type="sldNum" sz="quarter" idx="10"/>
          </p:nvPr>
        </p:nvSpPr>
        <p:spPr/>
        <p:txBody>
          <a:bodyPr/>
          <a:lstStyle/>
          <a:p>
            <a:fld id="{43DADC57-1E23-4828-96DB-67A810DA8EB6}" type="slidenum">
              <a:rPr lang="es-GT" smtClean="0"/>
              <a:pPr/>
              <a:t>26</a:t>
            </a:fld>
            <a:endParaRPr lang="es-G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Con cierre de consultas externas y servicios por pandemia se agudizó la falta de acceso a servicios de salud.</a:t>
            </a:r>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4</a:t>
            </a:fld>
            <a:endParaRPr lang="en-US"/>
          </a:p>
        </p:txBody>
      </p:sp>
    </p:spTree>
    <p:extLst>
      <p:ext uri="{BB962C8B-B14F-4D97-AF65-F5344CB8AC3E}">
        <p14:creationId xmlns:p14="http://schemas.microsoft.com/office/powerpoint/2010/main" xmlns="" val="2418895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Oscar envía información</a:t>
            </a:r>
            <a:r>
              <a:rPr lang="es-GT" baseline="0" dirty="0"/>
              <a:t> para gráfica de pensiones</a:t>
            </a:r>
            <a:endParaRPr lang="es-GT" dirty="0"/>
          </a:p>
        </p:txBody>
      </p:sp>
      <p:sp>
        <p:nvSpPr>
          <p:cNvPr id="4" name="Marcador de número de diapositiva 3"/>
          <p:cNvSpPr>
            <a:spLocks noGrp="1"/>
          </p:cNvSpPr>
          <p:nvPr>
            <p:ph type="sldNum" sz="quarter" idx="10"/>
          </p:nvPr>
        </p:nvSpPr>
        <p:spPr/>
        <p:txBody>
          <a:bodyPr/>
          <a:lstStyle/>
          <a:p>
            <a:fld id="{A7BED5E5-FB7D-43B7-8D12-33AA8F44C137}" type="slidenum">
              <a:rPr lang="es-GT" smtClean="0"/>
              <a:pPr/>
              <a:t>29</a:t>
            </a:fld>
            <a:endParaRPr lang="es-GT"/>
          </a:p>
        </p:txBody>
      </p:sp>
    </p:spTree>
    <p:extLst>
      <p:ext uri="{BB962C8B-B14F-4D97-AF65-F5344CB8AC3E}">
        <p14:creationId xmlns:p14="http://schemas.microsoft.com/office/powerpoint/2010/main" xmlns="" val="616957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La diferencia entre la inversión publica en salud se reduce a la mitad en Guatemala porque el 50% o más es financiado del gasto de bolsillo de las personas, entonces, viene siendo en realidad 1% del PIB de inversión publica directa. </a:t>
            </a:r>
          </a:p>
          <a:p>
            <a:r>
              <a:rPr lang="es-GT" dirty="0"/>
              <a:t>Y este monto del 2.2% incluye lo que invierte MSPAS, MINGOB, MINDEF y Municipalidades. </a:t>
            </a:r>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5</a:t>
            </a:fld>
            <a:endParaRPr lang="en-US"/>
          </a:p>
        </p:txBody>
      </p:sp>
    </p:spTree>
    <p:extLst>
      <p:ext uri="{BB962C8B-B14F-4D97-AF65-F5344CB8AC3E}">
        <p14:creationId xmlns:p14="http://schemas.microsoft.com/office/powerpoint/2010/main" xmlns="" val="147512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GT" dirty="0"/>
              <a:t>Lo importante es saber que hay 12 millones de personas que dependen directamente de la prestación de servicios que no requieren pago directo contra entrega. No es que sea gratuito sino que quienes pagamos impuestos lo financiamos. </a:t>
            </a:r>
          </a:p>
          <a:p>
            <a:r>
              <a:rPr lang="es-GT" dirty="0"/>
              <a:t>El impacto de la pandemia aumentó la dependencia de los servicios públicos, porque cuantas personas perdieron su empleo y perdieron cobertura del IGSS o dejo de pagar el seguro privado. Según expertos en salud esto </a:t>
            </a:r>
            <a:r>
              <a:rPr lang="es-GT" dirty="0" err="1"/>
              <a:t>podria</a:t>
            </a:r>
            <a:r>
              <a:rPr lang="es-GT" dirty="0"/>
              <a:t> ser hasta el 90% de la población.  </a:t>
            </a:r>
          </a:p>
          <a:p>
            <a:r>
              <a:rPr lang="es-GT" dirty="0"/>
              <a:t>En la medida que eso se expanda a las DAS se podría impactar gasto de bolsillo en estas. </a:t>
            </a:r>
          </a:p>
        </p:txBody>
      </p:sp>
      <p:sp>
        <p:nvSpPr>
          <p:cNvPr id="4" name="Slide Number Placeholder 3"/>
          <p:cNvSpPr>
            <a:spLocks noGrp="1"/>
          </p:cNvSpPr>
          <p:nvPr>
            <p:ph type="sldNum" sz="quarter" idx="10"/>
          </p:nvPr>
        </p:nvSpPr>
        <p:spPr/>
        <p:txBody>
          <a:bodyPr/>
          <a:lstStyle/>
          <a:p>
            <a:fld id="{89FB9AEE-8601-4B60-BE25-67734768B60A}" type="slidenum">
              <a:rPr lang="es-GT" smtClean="0"/>
              <a:pPr/>
              <a:t>6</a:t>
            </a:fld>
            <a:endParaRPr lang="es-GT" dirty="0"/>
          </a:p>
        </p:txBody>
      </p:sp>
    </p:spTree>
    <p:extLst>
      <p:ext uri="{BB962C8B-B14F-4D97-AF65-F5344CB8AC3E}">
        <p14:creationId xmlns:p14="http://schemas.microsoft.com/office/powerpoint/2010/main" xmlns="" val="1787041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Hasta</a:t>
            </a:r>
            <a:r>
              <a:rPr lang="es-GT" baseline="0" dirty="0"/>
              <a:t> diciembre de 2013 con todas las deficiencias institucionales en la prestación de servicios en el </a:t>
            </a:r>
            <a:r>
              <a:rPr lang="es-GT" baseline="0" dirty="0" err="1"/>
              <a:t>PNAs</a:t>
            </a:r>
            <a:r>
              <a:rPr lang="es-GT" baseline="0" dirty="0"/>
              <a:t>, así se miraba el mapa de cobertura en el país.</a:t>
            </a:r>
          </a:p>
          <a:p>
            <a:r>
              <a:rPr lang="es-GT" baseline="0" dirty="0"/>
              <a:t>Aún habiendo brechas financieras y de la calidad del servicio cuestionada se llegaba a atender a 4.7 millones de personas en áreas rurales.</a:t>
            </a:r>
          </a:p>
          <a:p>
            <a:r>
              <a:rPr lang="es-GT" dirty="0"/>
              <a:t>A la fecha hay un retroceso en la prestación</a:t>
            </a:r>
            <a:r>
              <a:rPr lang="es-GT" baseline="0" dirty="0"/>
              <a:t> de servicios de salud a nivel rural, y es en el </a:t>
            </a:r>
            <a:r>
              <a:rPr lang="es-GT" baseline="0" dirty="0" err="1"/>
              <a:t>PNAs</a:t>
            </a:r>
            <a:r>
              <a:rPr lang="es-GT" baseline="0" dirty="0"/>
              <a:t> desde donde se brindan las acciones de la V1000D que incluye la vacunación.</a:t>
            </a:r>
            <a:endParaRPr lang="es-GT" dirty="0"/>
          </a:p>
        </p:txBody>
      </p:sp>
      <p:sp>
        <p:nvSpPr>
          <p:cNvPr id="4" name="Marcador de número de diapositiva 3"/>
          <p:cNvSpPr>
            <a:spLocks noGrp="1"/>
          </p:cNvSpPr>
          <p:nvPr>
            <p:ph type="sldNum" sz="quarter" idx="10"/>
          </p:nvPr>
        </p:nvSpPr>
        <p:spPr/>
        <p:txBody>
          <a:bodyPr/>
          <a:lstStyle/>
          <a:p>
            <a:fld id="{8116339C-52F6-4EF6-99CF-AA3CCA807403}" type="slidenum">
              <a:rPr lang="es-GT" smtClean="0"/>
              <a:pPr/>
              <a:t>7</a:t>
            </a:fld>
            <a:endParaRPr lang="es-GT"/>
          </a:p>
        </p:txBody>
      </p:sp>
    </p:spTree>
    <p:extLst>
      <p:ext uri="{BB962C8B-B14F-4D97-AF65-F5344CB8AC3E}">
        <p14:creationId xmlns:p14="http://schemas.microsoft.com/office/powerpoint/2010/main" xmlns="" val="4039937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Vamos a ver que esta pasando en Guatemala: ¿de que se esta enfermando y muriendo el guatemalteco niños menores de 1 año y adultos. La mortalidad y la morbilidad son afectados por el contexto, pero que hay causas que permanecen inalterables en el tiempo y estas son las relacionadas con los determinantes de la salud. </a:t>
            </a:r>
          </a:p>
          <a:p>
            <a:r>
              <a:rPr lang="es-GT" dirty="0"/>
              <a:t>Los datos son 2019, datos oficiales de enfermedades reportadas por MSPAS en el sistema de información (faltaría ver lo que otros producen como el IGSS, </a:t>
            </a:r>
            <a:r>
              <a:rPr lang="es-GT" dirty="0" err="1"/>
              <a:t>Hosp</a:t>
            </a:r>
            <a:r>
              <a:rPr lang="es-GT" dirty="0"/>
              <a:t> Militar, o Privados- carecemos de un sistema de información único de salud. Las defunciones los datos son del INE. </a:t>
            </a:r>
          </a:p>
          <a:p>
            <a:r>
              <a:rPr lang="es-GT" dirty="0"/>
              <a:t>El 2019 marca el </a:t>
            </a:r>
            <a:r>
              <a:rPr lang="es-GT" dirty="0" err="1"/>
              <a:t>patron</a:t>
            </a:r>
            <a:r>
              <a:rPr lang="es-GT" dirty="0"/>
              <a:t> típico de enfermedades y fallecimientos no alterado por la pandemia covid19. </a:t>
            </a:r>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8</a:t>
            </a:fld>
            <a:endParaRPr lang="en-US"/>
          </a:p>
        </p:txBody>
      </p:sp>
    </p:spTree>
    <p:extLst>
      <p:ext uri="{BB962C8B-B14F-4D97-AF65-F5344CB8AC3E}">
        <p14:creationId xmlns:p14="http://schemas.microsoft.com/office/powerpoint/2010/main" xmlns="" val="4207651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Ahora veamos que pasa con los niños menores de 1 año.</a:t>
            </a:r>
          </a:p>
          <a:p>
            <a:r>
              <a:rPr lang="es-GT" dirty="0"/>
              <a:t>Las principales causas de fallecimiento en 2019 fueron las infecciones respiratorias agudas, infecciones gastrointestinales y la desnutrición aguda. </a:t>
            </a:r>
          </a:p>
          <a:p>
            <a:r>
              <a:rPr lang="es-GT" dirty="0"/>
              <a:t>Los departamentos con mayores fallecimientos son Alta Verapaz, Quetzaltenango, Guatemala, San Marcos, Huehuetenango, Quiche y toto.</a:t>
            </a:r>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9</a:t>
            </a:fld>
            <a:endParaRPr lang="en-US"/>
          </a:p>
        </p:txBody>
      </p:sp>
    </p:spTree>
    <p:extLst>
      <p:ext uri="{BB962C8B-B14F-4D97-AF65-F5344CB8AC3E}">
        <p14:creationId xmlns:p14="http://schemas.microsoft.com/office/powerpoint/2010/main" xmlns="" val="228919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GT" dirty="0"/>
              <a:t>Ahora veamos las principales causas de enfermedades en niños menores de 1 año.  #1 son infecciones respiratorias y #2 son infecciones gastrointestinales por consumo de agua o alimentos. </a:t>
            </a:r>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10</a:t>
            </a:fld>
            <a:endParaRPr lang="en-US"/>
          </a:p>
        </p:txBody>
      </p:sp>
    </p:spTree>
    <p:extLst>
      <p:ext uri="{BB962C8B-B14F-4D97-AF65-F5344CB8AC3E}">
        <p14:creationId xmlns:p14="http://schemas.microsoft.com/office/powerpoint/2010/main" xmlns="" val="376938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GT"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pPr/>
              <a:t>11</a:t>
            </a:fld>
            <a:endParaRPr lang="en-US"/>
          </a:p>
        </p:txBody>
      </p:sp>
    </p:spTree>
    <p:extLst>
      <p:ext uri="{BB962C8B-B14F-4D97-AF65-F5344CB8AC3E}">
        <p14:creationId xmlns:p14="http://schemas.microsoft.com/office/powerpoint/2010/main" xmlns="" val="150347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395C937F-907E-44B3-B1AF-ADD1F0612CB7}" type="datetimeFigureOut">
              <a:rPr lang="es-GT" smtClean="0"/>
              <a:pPr/>
              <a:t>27/07/2021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3DEE0DF-2966-459C-82B7-EA62C807DBF8}" type="slidenum">
              <a:rPr lang="es-GT" smtClean="0"/>
              <a:pPr/>
              <a:t>‹Nº›</a:t>
            </a:fld>
            <a:endParaRPr lang="es-GT"/>
          </a:p>
        </p:txBody>
      </p:sp>
    </p:spTree>
    <p:extLst>
      <p:ext uri="{BB962C8B-B14F-4D97-AF65-F5344CB8AC3E}">
        <p14:creationId xmlns:p14="http://schemas.microsoft.com/office/powerpoint/2010/main" xmlns="" val="421993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5C937F-907E-44B3-B1AF-ADD1F0612CB7}" type="datetimeFigureOut">
              <a:rPr lang="es-GT" smtClean="0"/>
              <a:pPr/>
              <a:t>27/07/2021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3DEE0DF-2966-459C-82B7-EA62C807DBF8}" type="slidenum">
              <a:rPr lang="es-GT" smtClean="0"/>
              <a:pPr/>
              <a:t>‹Nº›</a:t>
            </a:fld>
            <a:endParaRPr lang="es-GT"/>
          </a:p>
        </p:txBody>
      </p:sp>
    </p:spTree>
    <p:extLst>
      <p:ext uri="{BB962C8B-B14F-4D97-AF65-F5344CB8AC3E}">
        <p14:creationId xmlns:p14="http://schemas.microsoft.com/office/powerpoint/2010/main" xmlns="" val="2275087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5C937F-907E-44B3-B1AF-ADD1F0612CB7}" type="datetimeFigureOut">
              <a:rPr lang="es-GT" smtClean="0"/>
              <a:pPr/>
              <a:t>27/07/2021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3DEE0DF-2966-459C-82B7-EA62C807DBF8}" type="slidenum">
              <a:rPr lang="es-GT" smtClean="0"/>
              <a:pPr/>
              <a:t>‹Nº›</a:t>
            </a:fld>
            <a:endParaRPr lang="es-GT"/>
          </a:p>
        </p:txBody>
      </p:sp>
    </p:spTree>
    <p:extLst>
      <p:ext uri="{BB962C8B-B14F-4D97-AF65-F5344CB8AC3E}">
        <p14:creationId xmlns:p14="http://schemas.microsoft.com/office/powerpoint/2010/main" xmlns="" val="2195582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3"/>
        </a:solidFill>
        <a:effectLst/>
      </p:bgPr>
    </p:bg>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xmlns="" id="{4B32FE9E-0110-435E-BEDF-9C8B53840C20}"/>
              </a:ext>
            </a:extLst>
          </p:cNvPr>
          <p:cNvSpPr/>
          <p:nvPr userDrawn="1"/>
        </p:nvSpPr>
        <p:spPr>
          <a:xfrm flipH="1">
            <a:off x="0" y="0"/>
            <a:ext cx="12192001" cy="6858000"/>
          </a:xfrm>
          <a:custGeom>
            <a:avLst/>
            <a:gdLst>
              <a:gd name="connsiteX0" fmla="*/ 12192001 w 12192001"/>
              <a:gd name="connsiteY0" fmla="*/ 0 h 6858000"/>
              <a:gd name="connsiteX1" fmla="*/ 3518686 w 12192001"/>
              <a:gd name="connsiteY1" fmla="*/ 0 h 6858000"/>
              <a:gd name="connsiteX2" fmla="*/ 0 w 12192001"/>
              <a:gd name="connsiteY2" fmla="*/ 3092154 h 6858000"/>
              <a:gd name="connsiteX3" fmla="*/ 0 w 12192001"/>
              <a:gd name="connsiteY3" fmla="*/ 6858000 h 6858000"/>
              <a:gd name="connsiteX4" fmla="*/ 5603032 w 12192001"/>
              <a:gd name="connsiteY4" fmla="*/ 6858000 h 6858000"/>
              <a:gd name="connsiteX5" fmla="*/ 12192001 w 12192001"/>
              <a:gd name="connsiteY5" fmla="*/ 106774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1" h="6858000">
                <a:moveTo>
                  <a:pt x="12192001" y="0"/>
                </a:moveTo>
                <a:lnTo>
                  <a:pt x="3518686" y="0"/>
                </a:lnTo>
                <a:lnTo>
                  <a:pt x="0" y="3092154"/>
                </a:lnTo>
                <a:lnTo>
                  <a:pt x="0" y="6858000"/>
                </a:lnTo>
                <a:lnTo>
                  <a:pt x="5603032" y="6858000"/>
                </a:lnTo>
                <a:lnTo>
                  <a:pt x="12192001" y="1067740"/>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xmlns="" val="22249610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9" name="Rectangle 14">
            <a:extLst>
              <a:ext uri="{FF2B5EF4-FFF2-40B4-BE49-F238E27FC236}">
                <a16:creationId xmlns:a16="http://schemas.microsoft.com/office/drawing/2014/main" xmlns="" id="{BDD51FB4-1B36-409D-899E-5B0AB0DF70DE}"/>
              </a:ext>
            </a:extLst>
          </p:cNvPr>
          <p:cNvSpPr/>
          <p:nvPr userDrawn="1"/>
        </p:nvSpPr>
        <p:spPr>
          <a:xfrm>
            <a:off x="0" y="4702631"/>
            <a:ext cx="12192000" cy="21553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Picture Placeholder 2">
            <a:extLst>
              <a:ext uri="{FF2B5EF4-FFF2-40B4-BE49-F238E27FC236}">
                <a16:creationId xmlns:a16="http://schemas.microsoft.com/office/drawing/2014/main" xmlns="" id="{E463CCC2-FD29-4FEC-BBBB-C122D82F3C18}"/>
              </a:ext>
            </a:extLst>
          </p:cNvPr>
          <p:cNvSpPr>
            <a:spLocks noGrp="1"/>
          </p:cNvSpPr>
          <p:nvPr>
            <p:ph type="pic" idx="10" hasCustomPrompt="1"/>
          </p:nvPr>
        </p:nvSpPr>
        <p:spPr>
          <a:xfrm>
            <a:off x="0" y="1393369"/>
            <a:ext cx="4060800" cy="3309261"/>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a:extLst>
              <a:ext uri="{FF2B5EF4-FFF2-40B4-BE49-F238E27FC236}">
                <a16:creationId xmlns:a16="http://schemas.microsoft.com/office/drawing/2014/main" xmlns="" id="{64622F30-85C3-4FF9-A148-AF5042CF3F87}"/>
              </a:ext>
            </a:extLst>
          </p:cNvPr>
          <p:cNvSpPr>
            <a:spLocks noGrp="1"/>
          </p:cNvSpPr>
          <p:nvPr>
            <p:ph type="pic" idx="11" hasCustomPrompt="1"/>
          </p:nvPr>
        </p:nvSpPr>
        <p:spPr>
          <a:xfrm>
            <a:off x="4060800" y="1393369"/>
            <a:ext cx="4074310" cy="3309261"/>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xmlns="" id="{1487AD8E-D8EF-4D5C-A0EA-47B7190BA0A7}"/>
              </a:ext>
            </a:extLst>
          </p:cNvPr>
          <p:cNvSpPr>
            <a:spLocks noGrp="1"/>
          </p:cNvSpPr>
          <p:nvPr>
            <p:ph type="pic" idx="12" hasCustomPrompt="1"/>
          </p:nvPr>
        </p:nvSpPr>
        <p:spPr>
          <a:xfrm>
            <a:off x="8131200" y="1393369"/>
            <a:ext cx="4060800" cy="3309261"/>
          </a:xfrm>
          <a:prstGeom prst="rect">
            <a:avLst/>
          </a:prstGeom>
          <a:solidFill>
            <a:schemeClr val="bg1">
              <a:lumMod val="95000"/>
            </a:schemeClr>
          </a:solidFill>
        </p:spPr>
        <p:txBody>
          <a:bodyPr anchor="ctr"/>
          <a:lstStyle>
            <a:lvl1pPr marL="0" indent="0" algn="ctr">
              <a:buNone/>
              <a:defRPr sz="1200" strike="noStrike" baseline="0">
                <a:solidFill>
                  <a:schemeClr val="tx1">
                    <a:lumMod val="75000"/>
                    <a:lumOff val="25000"/>
                  </a:schemeClr>
                </a:solidFill>
                <a:latin typeface="+mn-lt"/>
                <a:ea typeface="+mj-ea"/>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Text Placeholder 9">
            <a:extLst>
              <a:ext uri="{FF2B5EF4-FFF2-40B4-BE49-F238E27FC236}">
                <a16:creationId xmlns:a16="http://schemas.microsoft.com/office/drawing/2014/main" xmlns="" id="{1A5FCF1D-44E7-4881-AEE6-C04E806B84DB}"/>
              </a:ext>
            </a:extLst>
          </p:cNvPr>
          <p:cNvSpPr>
            <a:spLocks noGrp="1"/>
          </p:cNvSpPr>
          <p:nvPr>
            <p:ph type="body" sz="quarter" idx="13"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417937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4885516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xmlns="" val="2220398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Break Slide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4F3E96B-F41C-466A-9F7A-C597C8A73509}"/>
              </a:ext>
            </a:extLst>
          </p:cNvPr>
          <p:cNvSpPr/>
          <p:nvPr userDrawn="1"/>
        </p:nvSpPr>
        <p:spPr>
          <a:xfrm>
            <a:off x="0" y="0"/>
            <a:ext cx="12192000" cy="17036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xmlns="" id="{45A09BFC-FB6E-4A07-AC20-5CA1F5A01095}"/>
              </a:ext>
            </a:extLst>
          </p:cNvPr>
          <p:cNvSpPr/>
          <p:nvPr userDrawn="1"/>
        </p:nvSpPr>
        <p:spPr>
          <a:xfrm>
            <a:off x="0" y="5170396"/>
            <a:ext cx="12192000" cy="17036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9803192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3_Images &amp; Contents Layou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728244" y="2682240"/>
            <a:ext cx="3600000" cy="4175760"/>
          </a:xfrm>
          <a:prstGeom prst="rect">
            <a:avLst/>
          </a:prstGeom>
          <a:solidFill>
            <a:schemeClr val="bg1">
              <a:lumMod val="95000"/>
            </a:schemeClr>
          </a:solidFill>
        </p:spPr>
        <p:txBody>
          <a:bodyPr anchor="ctr"/>
          <a:lstStyle>
            <a:lvl1pPr marL="0" indent="0" algn="ctr">
              <a:buNone/>
              <a:defRPr sz="14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3" hasCustomPrompt="1"/>
          </p:nvPr>
        </p:nvSpPr>
        <p:spPr>
          <a:xfrm>
            <a:off x="0" y="2682240"/>
            <a:ext cx="3600000" cy="4175760"/>
          </a:xfrm>
          <a:prstGeom prst="rect">
            <a:avLst/>
          </a:prstGeom>
          <a:solidFill>
            <a:schemeClr val="bg1">
              <a:lumMod val="95000"/>
            </a:schemeClr>
          </a:solidFill>
        </p:spPr>
        <p:txBody>
          <a:bodyPr anchor="ctr"/>
          <a:lstStyle>
            <a:lvl1pPr marL="0" indent="0" algn="ctr">
              <a:buNone/>
              <a:defRPr sz="14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2" name="Group 1">
            <a:extLst>
              <a:ext uri="{FF2B5EF4-FFF2-40B4-BE49-F238E27FC236}">
                <a16:creationId xmlns:a16="http://schemas.microsoft.com/office/drawing/2014/main" xmlns="" id="{7B32648F-D2D9-4800-A52A-5BAC2CD19214}"/>
              </a:ext>
            </a:extLst>
          </p:cNvPr>
          <p:cNvGrpSpPr/>
          <p:nvPr userDrawn="1"/>
        </p:nvGrpSpPr>
        <p:grpSpPr>
          <a:xfrm>
            <a:off x="11766624" y="0"/>
            <a:ext cx="425376" cy="6858000"/>
            <a:chOff x="11760629" y="0"/>
            <a:chExt cx="425376" cy="6858000"/>
          </a:xfrm>
        </p:grpSpPr>
        <p:sp>
          <p:nvSpPr>
            <p:cNvPr id="7" name="Rectangle 4">
              <a:extLst>
                <a:ext uri="{FF2B5EF4-FFF2-40B4-BE49-F238E27FC236}">
                  <a16:creationId xmlns:a16="http://schemas.microsoft.com/office/drawing/2014/main" xmlns="" id="{21817B51-CDC2-4F69-A281-89B84C29BEC1}"/>
                </a:ext>
              </a:extLst>
            </p:cNvPr>
            <p:cNvSpPr/>
            <p:nvPr userDrawn="1"/>
          </p:nvSpPr>
          <p:spPr>
            <a:xfrm>
              <a:off x="11973317" y="0"/>
              <a:ext cx="21268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5">
              <a:extLst>
                <a:ext uri="{FF2B5EF4-FFF2-40B4-BE49-F238E27FC236}">
                  <a16:creationId xmlns:a16="http://schemas.microsoft.com/office/drawing/2014/main" xmlns="" id="{3D01B805-68A9-4B26-9376-83768382CD27}"/>
                </a:ext>
              </a:extLst>
            </p:cNvPr>
            <p:cNvSpPr/>
            <p:nvPr userDrawn="1"/>
          </p:nvSpPr>
          <p:spPr>
            <a:xfrm>
              <a:off x="11760629" y="0"/>
              <a:ext cx="21268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xmlns="" val="387918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95C937F-907E-44B3-B1AF-ADD1F0612CB7}" type="datetimeFigureOut">
              <a:rPr lang="es-GT" smtClean="0"/>
              <a:pPr/>
              <a:t>27/07/2021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3DEE0DF-2966-459C-82B7-EA62C807DBF8}" type="slidenum">
              <a:rPr lang="es-GT" smtClean="0"/>
              <a:pPr/>
              <a:t>‹Nº›</a:t>
            </a:fld>
            <a:endParaRPr lang="es-GT"/>
          </a:p>
        </p:txBody>
      </p:sp>
    </p:spTree>
    <p:extLst>
      <p:ext uri="{BB962C8B-B14F-4D97-AF65-F5344CB8AC3E}">
        <p14:creationId xmlns:p14="http://schemas.microsoft.com/office/powerpoint/2010/main" xmlns="" val="296616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395C937F-907E-44B3-B1AF-ADD1F0612CB7}" type="datetimeFigureOut">
              <a:rPr lang="es-GT" smtClean="0"/>
              <a:pPr/>
              <a:t>27/07/2021</a:t>
            </a:fld>
            <a:endParaRPr lang="es-GT"/>
          </a:p>
        </p:txBody>
      </p:sp>
      <p:sp>
        <p:nvSpPr>
          <p:cNvPr id="5" name="Footer Placeholder 4"/>
          <p:cNvSpPr>
            <a:spLocks noGrp="1"/>
          </p:cNvSpPr>
          <p:nvPr>
            <p:ph type="ftr" sz="quarter" idx="11"/>
          </p:nvPr>
        </p:nvSpPr>
        <p:spPr/>
        <p:txBody>
          <a:bodyPr/>
          <a:lstStyle/>
          <a:p>
            <a:endParaRPr lang="es-GT"/>
          </a:p>
        </p:txBody>
      </p:sp>
      <p:sp>
        <p:nvSpPr>
          <p:cNvPr id="6" name="Slide Number Placeholder 5"/>
          <p:cNvSpPr>
            <a:spLocks noGrp="1"/>
          </p:cNvSpPr>
          <p:nvPr>
            <p:ph type="sldNum" sz="quarter" idx="12"/>
          </p:nvPr>
        </p:nvSpPr>
        <p:spPr/>
        <p:txBody>
          <a:bodyPr/>
          <a:lstStyle/>
          <a:p>
            <a:fld id="{53DEE0DF-2966-459C-82B7-EA62C807DBF8}" type="slidenum">
              <a:rPr lang="es-GT" smtClean="0"/>
              <a:pPr/>
              <a:t>‹Nº›</a:t>
            </a:fld>
            <a:endParaRPr lang="es-GT"/>
          </a:p>
        </p:txBody>
      </p:sp>
    </p:spTree>
    <p:extLst>
      <p:ext uri="{BB962C8B-B14F-4D97-AF65-F5344CB8AC3E}">
        <p14:creationId xmlns:p14="http://schemas.microsoft.com/office/powerpoint/2010/main" xmlns="" val="299742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95C937F-907E-44B3-B1AF-ADD1F0612CB7}" type="datetimeFigureOut">
              <a:rPr lang="es-GT" smtClean="0"/>
              <a:pPr/>
              <a:t>27/07/2021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3DEE0DF-2966-459C-82B7-EA62C807DBF8}" type="slidenum">
              <a:rPr lang="es-GT" smtClean="0"/>
              <a:pPr/>
              <a:t>‹Nº›</a:t>
            </a:fld>
            <a:endParaRPr lang="es-GT"/>
          </a:p>
        </p:txBody>
      </p:sp>
    </p:spTree>
    <p:extLst>
      <p:ext uri="{BB962C8B-B14F-4D97-AF65-F5344CB8AC3E}">
        <p14:creationId xmlns:p14="http://schemas.microsoft.com/office/powerpoint/2010/main" xmlns="" val="1711542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95C937F-907E-44B3-B1AF-ADD1F0612CB7}" type="datetimeFigureOut">
              <a:rPr lang="es-GT" smtClean="0"/>
              <a:pPr/>
              <a:t>27/07/2021</a:t>
            </a:fld>
            <a:endParaRPr lang="es-GT"/>
          </a:p>
        </p:txBody>
      </p:sp>
      <p:sp>
        <p:nvSpPr>
          <p:cNvPr id="8" name="Footer Placeholder 7"/>
          <p:cNvSpPr>
            <a:spLocks noGrp="1"/>
          </p:cNvSpPr>
          <p:nvPr>
            <p:ph type="ftr" sz="quarter" idx="11"/>
          </p:nvPr>
        </p:nvSpPr>
        <p:spPr/>
        <p:txBody>
          <a:bodyPr/>
          <a:lstStyle/>
          <a:p>
            <a:endParaRPr lang="es-GT"/>
          </a:p>
        </p:txBody>
      </p:sp>
      <p:sp>
        <p:nvSpPr>
          <p:cNvPr id="9" name="Slide Number Placeholder 8"/>
          <p:cNvSpPr>
            <a:spLocks noGrp="1"/>
          </p:cNvSpPr>
          <p:nvPr>
            <p:ph type="sldNum" sz="quarter" idx="12"/>
          </p:nvPr>
        </p:nvSpPr>
        <p:spPr/>
        <p:txBody>
          <a:bodyPr/>
          <a:lstStyle/>
          <a:p>
            <a:fld id="{53DEE0DF-2966-459C-82B7-EA62C807DBF8}" type="slidenum">
              <a:rPr lang="es-GT" smtClean="0"/>
              <a:pPr/>
              <a:t>‹Nº›</a:t>
            </a:fld>
            <a:endParaRPr lang="es-GT"/>
          </a:p>
        </p:txBody>
      </p:sp>
    </p:spTree>
    <p:extLst>
      <p:ext uri="{BB962C8B-B14F-4D97-AF65-F5344CB8AC3E}">
        <p14:creationId xmlns:p14="http://schemas.microsoft.com/office/powerpoint/2010/main" xmlns="" val="1535488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95C937F-907E-44B3-B1AF-ADD1F0612CB7}" type="datetimeFigureOut">
              <a:rPr lang="es-GT" smtClean="0"/>
              <a:pPr/>
              <a:t>27/07/2021</a:t>
            </a:fld>
            <a:endParaRPr lang="es-GT"/>
          </a:p>
        </p:txBody>
      </p:sp>
      <p:sp>
        <p:nvSpPr>
          <p:cNvPr id="4" name="Footer Placeholder 3"/>
          <p:cNvSpPr>
            <a:spLocks noGrp="1"/>
          </p:cNvSpPr>
          <p:nvPr>
            <p:ph type="ftr" sz="quarter" idx="11"/>
          </p:nvPr>
        </p:nvSpPr>
        <p:spPr/>
        <p:txBody>
          <a:bodyPr/>
          <a:lstStyle/>
          <a:p>
            <a:endParaRPr lang="es-GT"/>
          </a:p>
        </p:txBody>
      </p:sp>
      <p:sp>
        <p:nvSpPr>
          <p:cNvPr id="5" name="Slide Number Placeholder 4"/>
          <p:cNvSpPr>
            <a:spLocks noGrp="1"/>
          </p:cNvSpPr>
          <p:nvPr>
            <p:ph type="sldNum" sz="quarter" idx="12"/>
          </p:nvPr>
        </p:nvSpPr>
        <p:spPr/>
        <p:txBody>
          <a:bodyPr/>
          <a:lstStyle/>
          <a:p>
            <a:fld id="{53DEE0DF-2966-459C-82B7-EA62C807DBF8}" type="slidenum">
              <a:rPr lang="es-GT" smtClean="0"/>
              <a:pPr/>
              <a:t>‹Nº›</a:t>
            </a:fld>
            <a:endParaRPr lang="es-GT"/>
          </a:p>
        </p:txBody>
      </p:sp>
    </p:spTree>
    <p:extLst>
      <p:ext uri="{BB962C8B-B14F-4D97-AF65-F5344CB8AC3E}">
        <p14:creationId xmlns:p14="http://schemas.microsoft.com/office/powerpoint/2010/main" xmlns="" val="62086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C937F-907E-44B3-B1AF-ADD1F0612CB7}" type="datetimeFigureOut">
              <a:rPr lang="es-GT" smtClean="0"/>
              <a:pPr/>
              <a:t>27/07/2021</a:t>
            </a:fld>
            <a:endParaRPr lang="es-GT"/>
          </a:p>
        </p:txBody>
      </p:sp>
      <p:sp>
        <p:nvSpPr>
          <p:cNvPr id="3" name="Footer Placeholder 2"/>
          <p:cNvSpPr>
            <a:spLocks noGrp="1"/>
          </p:cNvSpPr>
          <p:nvPr>
            <p:ph type="ftr" sz="quarter" idx="11"/>
          </p:nvPr>
        </p:nvSpPr>
        <p:spPr/>
        <p:txBody>
          <a:bodyPr/>
          <a:lstStyle/>
          <a:p>
            <a:endParaRPr lang="es-GT"/>
          </a:p>
        </p:txBody>
      </p:sp>
      <p:sp>
        <p:nvSpPr>
          <p:cNvPr id="4" name="Slide Number Placeholder 3"/>
          <p:cNvSpPr>
            <a:spLocks noGrp="1"/>
          </p:cNvSpPr>
          <p:nvPr>
            <p:ph type="sldNum" sz="quarter" idx="12"/>
          </p:nvPr>
        </p:nvSpPr>
        <p:spPr/>
        <p:txBody>
          <a:bodyPr/>
          <a:lstStyle/>
          <a:p>
            <a:fld id="{53DEE0DF-2966-459C-82B7-EA62C807DBF8}" type="slidenum">
              <a:rPr lang="es-GT" smtClean="0"/>
              <a:pPr/>
              <a:t>‹Nº›</a:t>
            </a:fld>
            <a:endParaRPr lang="es-GT"/>
          </a:p>
        </p:txBody>
      </p:sp>
    </p:spTree>
    <p:extLst>
      <p:ext uri="{BB962C8B-B14F-4D97-AF65-F5344CB8AC3E}">
        <p14:creationId xmlns:p14="http://schemas.microsoft.com/office/powerpoint/2010/main" xmlns="" val="109463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5C937F-907E-44B3-B1AF-ADD1F0612CB7}" type="datetimeFigureOut">
              <a:rPr lang="es-GT" smtClean="0"/>
              <a:pPr/>
              <a:t>27/07/2021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3DEE0DF-2966-459C-82B7-EA62C807DBF8}" type="slidenum">
              <a:rPr lang="es-GT" smtClean="0"/>
              <a:pPr/>
              <a:t>‹Nº›</a:t>
            </a:fld>
            <a:endParaRPr lang="es-GT"/>
          </a:p>
        </p:txBody>
      </p:sp>
    </p:spTree>
    <p:extLst>
      <p:ext uri="{BB962C8B-B14F-4D97-AF65-F5344CB8AC3E}">
        <p14:creationId xmlns:p14="http://schemas.microsoft.com/office/powerpoint/2010/main" xmlns="" val="222227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395C937F-907E-44B3-B1AF-ADD1F0612CB7}" type="datetimeFigureOut">
              <a:rPr lang="es-GT" smtClean="0"/>
              <a:pPr/>
              <a:t>27/07/2021</a:t>
            </a:fld>
            <a:endParaRPr lang="es-GT"/>
          </a:p>
        </p:txBody>
      </p:sp>
      <p:sp>
        <p:nvSpPr>
          <p:cNvPr id="6" name="Footer Placeholder 5"/>
          <p:cNvSpPr>
            <a:spLocks noGrp="1"/>
          </p:cNvSpPr>
          <p:nvPr>
            <p:ph type="ftr" sz="quarter" idx="11"/>
          </p:nvPr>
        </p:nvSpPr>
        <p:spPr/>
        <p:txBody>
          <a:bodyPr/>
          <a:lstStyle/>
          <a:p>
            <a:endParaRPr lang="es-GT"/>
          </a:p>
        </p:txBody>
      </p:sp>
      <p:sp>
        <p:nvSpPr>
          <p:cNvPr id="7" name="Slide Number Placeholder 6"/>
          <p:cNvSpPr>
            <a:spLocks noGrp="1"/>
          </p:cNvSpPr>
          <p:nvPr>
            <p:ph type="sldNum" sz="quarter" idx="12"/>
          </p:nvPr>
        </p:nvSpPr>
        <p:spPr/>
        <p:txBody>
          <a:bodyPr/>
          <a:lstStyle/>
          <a:p>
            <a:fld id="{53DEE0DF-2966-459C-82B7-EA62C807DBF8}" type="slidenum">
              <a:rPr lang="es-GT" smtClean="0"/>
              <a:pPr/>
              <a:t>‹Nº›</a:t>
            </a:fld>
            <a:endParaRPr lang="es-GT"/>
          </a:p>
        </p:txBody>
      </p:sp>
    </p:spTree>
    <p:extLst>
      <p:ext uri="{BB962C8B-B14F-4D97-AF65-F5344CB8AC3E}">
        <p14:creationId xmlns:p14="http://schemas.microsoft.com/office/powerpoint/2010/main" xmlns="" val="315932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C937F-907E-44B3-B1AF-ADD1F0612CB7}" type="datetimeFigureOut">
              <a:rPr lang="es-GT" smtClean="0"/>
              <a:pPr/>
              <a:t>27/07/2021</a:t>
            </a:fld>
            <a:endParaRPr lang="es-G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DEE0DF-2966-459C-82B7-EA62C807DBF8}" type="slidenum">
              <a:rPr lang="es-GT" smtClean="0"/>
              <a:pPr/>
              <a:t>‹Nº›</a:t>
            </a:fld>
            <a:endParaRPr lang="es-GT"/>
          </a:p>
        </p:txBody>
      </p:sp>
    </p:spTree>
    <p:extLst>
      <p:ext uri="{BB962C8B-B14F-4D97-AF65-F5344CB8AC3E}">
        <p14:creationId xmlns:p14="http://schemas.microsoft.com/office/powerpoint/2010/main" xmlns="" val="1563398004"/>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2.png"/><Relationship Id="rId7" Type="http://schemas.openxmlformats.org/officeDocument/2006/relationships/diagramQuickStyle" Target="../diagrams/quickStyle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microsoft.com/office/2007/relationships/diagramDrawing" Target="../diagrams/drawing2.xml"/><Relationship Id="rId4" Type="http://schemas.openxmlformats.org/officeDocument/2006/relationships/image" Target="../media/image23.png"/><Relationship Id="rId9"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1.png"/><Relationship Id="rId7" Type="http://schemas.openxmlformats.org/officeDocument/2006/relationships/diagramLayout" Target="../diagrams/layout1.xml"/><Relationship Id="rId12"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Data" Target="../diagrams/data1.xml"/><Relationship Id="rId11" Type="http://schemas.openxmlformats.org/officeDocument/2006/relationships/image" Target="../media/image18.png"/><Relationship Id="rId5" Type="http://schemas.openxmlformats.org/officeDocument/2006/relationships/image" Target="../media/image13.png"/><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D0B11D52-2D2A-47E9-8A08-27A67ED5F477}"/>
              </a:ext>
            </a:extLst>
          </p:cNvPr>
          <p:cNvGrpSpPr/>
          <p:nvPr/>
        </p:nvGrpSpPr>
        <p:grpSpPr>
          <a:xfrm>
            <a:off x="3087158" y="284905"/>
            <a:ext cx="6067597" cy="3998426"/>
            <a:chOff x="2010490" y="69385"/>
            <a:chExt cx="6067597" cy="3998426"/>
          </a:xfrm>
        </p:grpSpPr>
        <p:sp>
          <p:nvSpPr>
            <p:cNvPr id="9" name="Oval 50">
              <a:extLst>
                <a:ext uri="{FF2B5EF4-FFF2-40B4-BE49-F238E27FC236}">
                  <a16:creationId xmlns:a16="http://schemas.microsoft.com/office/drawing/2014/main" xmlns="" id="{51110724-A962-449F-B99C-76700914436F}"/>
                </a:ext>
              </a:extLst>
            </p:cNvPr>
            <p:cNvSpPr>
              <a:spLocks noChangeAspect="1"/>
            </p:cNvSpPr>
            <p:nvPr/>
          </p:nvSpPr>
          <p:spPr>
            <a:xfrm>
              <a:off x="4800227" y="1782227"/>
              <a:ext cx="590289" cy="666693"/>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Heart 17">
              <a:extLst>
                <a:ext uri="{FF2B5EF4-FFF2-40B4-BE49-F238E27FC236}">
                  <a16:creationId xmlns:a16="http://schemas.microsoft.com/office/drawing/2014/main" xmlns="" id="{DF9D1AFD-FED6-4037-84B1-E5BB31FB3022}"/>
                </a:ext>
              </a:extLst>
            </p:cNvPr>
            <p:cNvSpPr/>
            <p:nvPr/>
          </p:nvSpPr>
          <p:spPr>
            <a:xfrm>
              <a:off x="5877356" y="1187920"/>
              <a:ext cx="630815" cy="61849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25">
              <a:extLst>
                <a:ext uri="{FF2B5EF4-FFF2-40B4-BE49-F238E27FC236}">
                  <a16:creationId xmlns:a16="http://schemas.microsoft.com/office/drawing/2014/main" xmlns="" id="{FE9ADF17-55F7-4487-BB69-F3E550716E67}"/>
                </a:ext>
              </a:extLst>
            </p:cNvPr>
            <p:cNvSpPr/>
            <p:nvPr/>
          </p:nvSpPr>
          <p:spPr>
            <a:xfrm>
              <a:off x="3663862" y="1179969"/>
              <a:ext cx="626244" cy="527796"/>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Chord 32">
              <a:extLst>
                <a:ext uri="{FF2B5EF4-FFF2-40B4-BE49-F238E27FC236}">
                  <a16:creationId xmlns:a16="http://schemas.microsoft.com/office/drawing/2014/main" xmlns="" id="{AE04F637-FE9F-4F26-8171-ABB5AD542A1C}"/>
                </a:ext>
              </a:extLst>
            </p:cNvPr>
            <p:cNvSpPr/>
            <p:nvPr/>
          </p:nvSpPr>
          <p:spPr>
            <a:xfrm>
              <a:off x="4769069" y="3060549"/>
              <a:ext cx="626244" cy="62075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Rounded Rectangle 40">
              <a:extLst>
                <a:ext uri="{FF2B5EF4-FFF2-40B4-BE49-F238E27FC236}">
                  <a16:creationId xmlns:a16="http://schemas.microsoft.com/office/drawing/2014/main" xmlns="" id="{E265DB81-A870-416F-BBA8-9C4DA5494FCD}"/>
                </a:ext>
              </a:extLst>
            </p:cNvPr>
            <p:cNvSpPr/>
            <p:nvPr/>
          </p:nvSpPr>
          <p:spPr>
            <a:xfrm rot="2942052">
              <a:off x="4794935" y="521557"/>
              <a:ext cx="582119" cy="619285"/>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Rounded Rectangle 17">
              <a:extLst>
                <a:ext uri="{FF2B5EF4-FFF2-40B4-BE49-F238E27FC236}">
                  <a16:creationId xmlns:a16="http://schemas.microsoft.com/office/drawing/2014/main" xmlns="" id="{8CB9F5E6-2F81-4998-927D-9CD3E6DBA345}"/>
                </a:ext>
              </a:extLst>
            </p:cNvPr>
            <p:cNvSpPr>
              <a:spLocks noChangeAspect="1"/>
            </p:cNvSpPr>
            <p:nvPr/>
          </p:nvSpPr>
          <p:spPr>
            <a:xfrm>
              <a:off x="5949946" y="2388764"/>
              <a:ext cx="419021" cy="666693"/>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5" name="Oval 25">
              <a:extLst>
                <a:ext uri="{FF2B5EF4-FFF2-40B4-BE49-F238E27FC236}">
                  <a16:creationId xmlns:a16="http://schemas.microsoft.com/office/drawing/2014/main" xmlns="" id="{DE59C326-BB9E-4F3F-A091-9EB785FE6973}"/>
                </a:ext>
              </a:extLst>
            </p:cNvPr>
            <p:cNvSpPr>
              <a:spLocks noChangeAspect="1"/>
            </p:cNvSpPr>
            <p:nvPr/>
          </p:nvSpPr>
          <p:spPr>
            <a:xfrm>
              <a:off x="6985679" y="1760667"/>
              <a:ext cx="665788" cy="666693"/>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6" name="Block Arc 20">
              <a:extLst>
                <a:ext uri="{FF2B5EF4-FFF2-40B4-BE49-F238E27FC236}">
                  <a16:creationId xmlns:a16="http://schemas.microsoft.com/office/drawing/2014/main" xmlns="" id="{25F860C6-D857-4DAE-98BB-48F618B36A6F}"/>
                </a:ext>
              </a:extLst>
            </p:cNvPr>
            <p:cNvSpPr>
              <a:spLocks noChangeAspect="1"/>
            </p:cNvSpPr>
            <p:nvPr/>
          </p:nvSpPr>
          <p:spPr>
            <a:xfrm rot="10800000">
              <a:off x="3611777" y="2385438"/>
              <a:ext cx="690373" cy="748576"/>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7" name="Trapezoid 28">
              <a:extLst>
                <a:ext uri="{FF2B5EF4-FFF2-40B4-BE49-F238E27FC236}">
                  <a16:creationId xmlns:a16="http://schemas.microsoft.com/office/drawing/2014/main" xmlns="" id="{B608ACD4-AF3D-4EB2-8BD0-604B865AEF64}"/>
                </a:ext>
              </a:extLst>
            </p:cNvPr>
            <p:cNvSpPr>
              <a:spLocks noChangeAspect="1"/>
            </p:cNvSpPr>
            <p:nvPr/>
          </p:nvSpPr>
          <p:spPr>
            <a:xfrm>
              <a:off x="2598936" y="1729045"/>
              <a:ext cx="550124" cy="666693"/>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bg1">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Freeform: Shape 17">
              <a:extLst>
                <a:ext uri="{FF2B5EF4-FFF2-40B4-BE49-F238E27FC236}">
                  <a16:creationId xmlns:a16="http://schemas.microsoft.com/office/drawing/2014/main" xmlns="" id="{0427E8AB-D05D-4436-B0C1-33034CD3DCE0}"/>
                </a:ext>
              </a:extLst>
            </p:cNvPr>
            <p:cNvSpPr/>
            <p:nvPr/>
          </p:nvSpPr>
          <p:spPr>
            <a:xfrm>
              <a:off x="2010490" y="69385"/>
              <a:ext cx="6067597" cy="3998426"/>
            </a:xfrm>
            <a:custGeom>
              <a:avLst/>
              <a:gdLst>
                <a:gd name="connsiteX0" fmla="*/ 2751292 w 6067597"/>
                <a:gd name="connsiteY0" fmla="*/ 2648105 h 3998426"/>
                <a:gd name="connsiteX1" fmla="*/ 2745981 w 6067597"/>
                <a:gd name="connsiteY1" fmla="*/ 2673756 h 3998426"/>
                <a:gd name="connsiteX2" fmla="*/ 2667699 w 6067597"/>
                <a:gd name="connsiteY2" fmla="*/ 2726031 h 3998426"/>
                <a:gd name="connsiteX3" fmla="*/ 2648849 w 6067597"/>
                <a:gd name="connsiteY3" fmla="*/ 2722128 h 3998426"/>
                <a:gd name="connsiteX4" fmla="*/ 2365394 w 6067597"/>
                <a:gd name="connsiteY4" fmla="*/ 3213923 h 3998426"/>
                <a:gd name="connsiteX5" fmla="*/ 2379798 w 6067597"/>
                <a:gd name="connsiteY5" fmla="*/ 3235111 h 3998426"/>
                <a:gd name="connsiteX6" fmla="*/ 2386589 w 6067597"/>
                <a:gd name="connsiteY6" fmla="*/ 3267909 h 3998426"/>
                <a:gd name="connsiteX7" fmla="*/ 2379798 w 6067597"/>
                <a:gd name="connsiteY7" fmla="*/ 3300707 h 3998426"/>
                <a:gd name="connsiteX8" fmla="*/ 2363037 w 6067597"/>
                <a:gd name="connsiteY8" fmla="*/ 3325361 h 3998426"/>
                <a:gd name="connsiteX9" fmla="*/ 2654946 w 6067597"/>
                <a:gd name="connsiteY9" fmla="*/ 3832069 h 3998426"/>
                <a:gd name="connsiteX10" fmla="*/ 2673246 w 6067597"/>
                <a:gd name="connsiteY10" fmla="*/ 3828280 h 3998426"/>
                <a:gd name="connsiteX11" fmla="*/ 2733121 w 6067597"/>
                <a:gd name="connsiteY11" fmla="*/ 3853478 h 3998426"/>
                <a:gd name="connsiteX12" fmla="*/ 2748996 w 6067597"/>
                <a:gd name="connsiteY12" fmla="*/ 3876830 h 3998426"/>
                <a:gd name="connsiteX13" fmla="*/ 3362832 w 6067597"/>
                <a:gd name="connsiteY13" fmla="*/ 3876830 h 3998426"/>
                <a:gd name="connsiteX14" fmla="*/ 3378334 w 6067597"/>
                <a:gd name="connsiteY14" fmla="*/ 3853478 h 3998426"/>
                <a:gd name="connsiteX15" fmla="*/ 3405323 w 6067597"/>
                <a:gd name="connsiteY15" fmla="*/ 3835071 h 3998426"/>
                <a:gd name="connsiteX16" fmla="*/ 3411361 w 6067597"/>
                <a:gd name="connsiteY16" fmla="*/ 3833850 h 3998426"/>
                <a:gd name="connsiteX17" fmla="*/ 3701314 w 6067597"/>
                <a:gd name="connsiteY17" fmla="*/ 3331887 h 3998426"/>
                <a:gd name="connsiteX18" fmla="*/ 3695277 w 6067597"/>
                <a:gd name="connsiteY18" fmla="*/ 3327783 h 3998426"/>
                <a:gd name="connsiteX19" fmla="*/ 3670079 w 6067597"/>
                <a:gd name="connsiteY19" fmla="*/ 3267909 h 3998426"/>
                <a:gd name="connsiteX20" fmla="*/ 3695971 w 6067597"/>
                <a:gd name="connsiteY20" fmla="*/ 3208034 h 3998426"/>
                <a:gd name="connsiteX21" fmla="*/ 3699014 w 6067597"/>
                <a:gd name="connsiteY21" fmla="*/ 3205932 h 3998426"/>
                <a:gd name="connsiteX22" fmla="*/ 3421549 w 6067597"/>
                <a:gd name="connsiteY22" fmla="*/ 2725730 h 3998426"/>
                <a:gd name="connsiteX23" fmla="*/ 3411162 w 6067597"/>
                <a:gd name="connsiteY23" fmla="*/ 2727881 h 3998426"/>
                <a:gd name="connsiteX24" fmla="*/ 3332879 w 6067597"/>
                <a:gd name="connsiteY24" fmla="*/ 2675606 h 3998426"/>
                <a:gd name="connsiteX25" fmla="*/ 3327185 w 6067597"/>
                <a:gd name="connsiteY25" fmla="*/ 2648105 h 3998426"/>
                <a:gd name="connsiteX26" fmla="*/ 3861774 w 6067597"/>
                <a:gd name="connsiteY26" fmla="*/ 2038357 h 3998426"/>
                <a:gd name="connsiteX27" fmla="*/ 3861174 w 6067597"/>
                <a:gd name="connsiteY27" fmla="*/ 2041257 h 3998426"/>
                <a:gd name="connsiteX28" fmla="*/ 3782892 w 6067597"/>
                <a:gd name="connsiteY28" fmla="*/ 2093532 h 3998426"/>
                <a:gd name="connsiteX29" fmla="*/ 3759616 w 6067597"/>
                <a:gd name="connsiteY29" fmla="*/ 2088713 h 3998426"/>
                <a:gd name="connsiteX30" fmla="*/ 3473610 w 6067597"/>
                <a:gd name="connsiteY30" fmla="*/ 2586718 h 3998426"/>
                <a:gd name="connsiteX31" fmla="*/ 3489444 w 6067597"/>
                <a:gd name="connsiteY31" fmla="*/ 2610010 h 3998426"/>
                <a:gd name="connsiteX32" fmla="*/ 3496235 w 6067597"/>
                <a:gd name="connsiteY32" fmla="*/ 2642808 h 3998426"/>
                <a:gd name="connsiteX33" fmla="*/ 3489444 w 6067597"/>
                <a:gd name="connsiteY33" fmla="*/ 2675606 h 3998426"/>
                <a:gd name="connsiteX34" fmla="*/ 3472559 w 6067597"/>
                <a:gd name="connsiteY34" fmla="*/ 2700443 h 3998426"/>
                <a:gd name="connsiteX35" fmla="*/ 3750370 w 6067597"/>
                <a:gd name="connsiteY35" fmla="*/ 3183834 h 3998426"/>
                <a:gd name="connsiteX36" fmla="*/ 3755152 w 6067597"/>
                <a:gd name="connsiteY36" fmla="*/ 3182836 h 3998426"/>
                <a:gd name="connsiteX37" fmla="*/ 3833434 w 6067597"/>
                <a:gd name="connsiteY37" fmla="*/ 3235111 h 3998426"/>
                <a:gd name="connsiteX38" fmla="*/ 3840054 w 6067597"/>
                <a:gd name="connsiteY38" fmla="*/ 3267082 h 3998426"/>
                <a:gd name="connsiteX39" fmla="*/ 4494338 w 6067597"/>
                <a:gd name="connsiteY39" fmla="*/ 3267082 h 3998426"/>
                <a:gd name="connsiteX40" fmla="*/ 4816006 w 6067597"/>
                <a:gd name="connsiteY40" fmla="*/ 2710216 h 3998426"/>
                <a:gd name="connsiteX41" fmla="*/ 4804923 w 6067597"/>
                <a:gd name="connsiteY41" fmla="*/ 2702682 h 3998426"/>
                <a:gd name="connsiteX42" fmla="*/ 4779725 w 6067597"/>
                <a:gd name="connsiteY42" fmla="*/ 2642808 h 3998426"/>
                <a:gd name="connsiteX43" fmla="*/ 4804923 w 6067597"/>
                <a:gd name="connsiteY43" fmla="*/ 2582933 h 3998426"/>
                <a:gd name="connsiteX44" fmla="*/ 4807166 w 6067597"/>
                <a:gd name="connsiteY44" fmla="*/ 2581408 h 3998426"/>
                <a:gd name="connsiteX45" fmla="*/ 4520363 w 6067597"/>
                <a:gd name="connsiteY45" fmla="*/ 2082014 h 3998426"/>
                <a:gd name="connsiteX46" fmla="*/ 4500463 w 6067597"/>
                <a:gd name="connsiteY46" fmla="*/ 2086134 h 3998426"/>
                <a:gd name="connsiteX47" fmla="*/ 4453227 w 6067597"/>
                <a:gd name="connsiteY47" fmla="*/ 2071407 h 3998426"/>
                <a:gd name="connsiteX48" fmla="*/ 4425900 w 6067597"/>
                <a:gd name="connsiteY48" fmla="*/ 2038357 h 3998426"/>
                <a:gd name="connsiteX49" fmla="*/ 1622108 w 6067597"/>
                <a:gd name="connsiteY49" fmla="*/ 2038357 h 3998426"/>
                <a:gd name="connsiteX50" fmla="*/ 1610530 w 6067597"/>
                <a:gd name="connsiteY50" fmla="*/ 2055388 h 3998426"/>
                <a:gd name="connsiteX51" fmla="*/ 1550655 w 6067597"/>
                <a:gd name="connsiteY51" fmla="*/ 2080587 h 3998426"/>
                <a:gd name="connsiteX52" fmla="*/ 1548886 w 6067597"/>
                <a:gd name="connsiteY52" fmla="*/ 2080220 h 3998426"/>
                <a:gd name="connsiteX53" fmla="*/ 1264284 w 6067597"/>
                <a:gd name="connsiteY53" fmla="*/ 2575779 h 3998426"/>
                <a:gd name="connsiteX54" fmla="*/ 1272087 w 6067597"/>
                <a:gd name="connsiteY54" fmla="*/ 2581083 h 3998426"/>
                <a:gd name="connsiteX55" fmla="*/ 1297285 w 6067597"/>
                <a:gd name="connsiteY55" fmla="*/ 2640958 h 3998426"/>
                <a:gd name="connsiteX56" fmla="*/ 1272087 w 6067597"/>
                <a:gd name="connsiteY56" fmla="*/ 2700832 h 3998426"/>
                <a:gd name="connsiteX57" fmla="*/ 1253858 w 6067597"/>
                <a:gd name="connsiteY57" fmla="*/ 2713225 h 3998426"/>
                <a:gd name="connsiteX58" fmla="*/ 1537858 w 6067597"/>
                <a:gd name="connsiteY58" fmla="*/ 3206206 h 3998426"/>
                <a:gd name="connsiteX59" fmla="*/ 1549297 w 6067597"/>
                <a:gd name="connsiteY59" fmla="*/ 3198613 h 3998426"/>
                <a:gd name="connsiteX60" fmla="*/ 1582094 w 6067597"/>
                <a:gd name="connsiteY60" fmla="*/ 3192082 h 3998426"/>
                <a:gd name="connsiteX61" fmla="*/ 1660376 w 6067597"/>
                <a:gd name="connsiteY61" fmla="*/ 3244357 h 3998426"/>
                <a:gd name="connsiteX62" fmla="*/ 1665081 w 6067597"/>
                <a:gd name="connsiteY62" fmla="*/ 3267082 h 3998426"/>
                <a:gd name="connsiteX63" fmla="*/ 2216614 w 6067597"/>
                <a:gd name="connsiteY63" fmla="*/ 3267082 h 3998426"/>
                <a:gd name="connsiteX64" fmla="*/ 2223233 w 6067597"/>
                <a:gd name="connsiteY64" fmla="*/ 3235111 h 3998426"/>
                <a:gd name="connsiteX65" fmla="*/ 2301516 w 6067597"/>
                <a:gd name="connsiteY65" fmla="*/ 3182836 h 3998426"/>
                <a:gd name="connsiteX66" fmla="*/ 2316723 w 6067597"/>
                <a:gd name="connsiteY66" fmla="*/ 3185985 h 3998426"/>
                <a:gd name="connsiteX67" fmla="*/ 2601556 w 6067597"/>
                <a:gd name="connsiteY67" fmla="*/ 2691613 h 3998426"/>
                <a:gd name="connsiteX68" fmla="*/ 2589416 w 6067597"/>
                <a:gd name="connsiteY68" fmla="*/ 2673756 h 3998426"/>
                <a:gd name="connsiteX69" fmla="*/ 2582626 w 6067597"/>
                <a:gd name="connsiteY69" fmla="*/ 2640958 h 3998426"/>
                <a:gd name="connsiteX70" fmla="*/ 2589157 w 6067597"/>
                <a:gd name="connsiteY70" fmla="*/ 2608160 h 3998426"/>
                <a:gd name="connsiteX71" fmla="*/ 2598681 w 6067597"/>
                <a:gd name="connsiteY71" fmla="*/ 2593811 h 3998426"/>
                <a:gd name="connsiteX72" fmla="*/ 2309617 w 6067597"/>
                <a:gd name="connsiteY72" fmla="*/ 2090479 h 3998426"/>
                <a:gd name="connsiteX73" fmla="*/ 2304235 w 6067597"/>
                <a:gd name="connsiteY73" fmla="*/ 2089643 h 3998426"/>
                <a:gd name="connsiteX74" fmla="*/ 2250973 w 6067597"/>
                <a:gd name="connsiteY74" fmla="*/ 2041257 h 3998426"/>
                <a:gd name="connsiteX75" fmla="*/ 2250373 w 6067597"/>
                <a:gd name="connsiteY75" fmla="*/ 2038357 h 3998426"/>
                <a:gd name="connsiteX76" fmla="*/ 2713096 w 6067597"/>
                <a:gd name="connsiteY76" fmla="*/ 1403586 h 3998426"/>
                <a:gd name="connsiteX77" fmla="*/ 2687550 w 6067597"/>
                <a:gd name="connsiteY77" fmla="*/ 1420953 h 3998426"/>
                <a:gd name="connsiteX78" fmla="*/ 2654752 w 6067597"/>
                <a:gd name="connsiteY78" fmla="*/ 1427744 h 3998426"/>
                <a:gd name="connsiteX79" fmla="*/ 2654437 w 6067597"/>
                <a:gd name="connsiteY79" fmla="*/ 1427679 h 3998426"/>
                <a:gd name="connsiteX80" fmla="*/ 2364036 w 6067597"/>
                <a:gd name="connsiteY80" fmla="*/ 1931525 h 3998426"/>
                <a:gd name="connsiteX81" fmla="*/ 2389130 w 6067597"/>
                <a:gd name="connsiteY81" fmla="*/ 1948584 h 3998426"/>
                <a:gd name="connsiteX82" fmla="*/ 2414329 w 6067597"/>
                <a:gd name="connsiteY82" fmla="*/ 2008459 h 3998426"/>
                <a:gd name="connsiteX83" fmla="*/ 2389130 w 6067597"/>
                <a:gd name="connsiteY83" fmla="*/ 2068333 h 3998426"/>
                <a:gd name="connsiteX84" fmla="*/ 2362362 w 6067597"/>
                <a:gd name="connsiteY84" fmla="*/ 2086531 h 3998426"/>
                <a:gd name="connsiteX85" fmla="*/ 2635812 w 6067597"/>
                <a:gd name="connsiteY85" fmla="*/ 2562334 h 3998426"/>
                <a:gd name="connsiteX86" fmla="*/ 2667699 w 6067597"/>
                <a:gd name="connsiteY86" fmla="*/ 2555885 h 3998426"/>
                <a:gd name="connsiteX87" fmla="*/ 2727573 w 6067597"/>
                <a:gd name="connsiteY87" fmla="*/ 2581083 h 3998426"/>
                <a:gd name="connsiteX88" fmla="*/ 2740760 w 6067597"/>
                <a:gd name="connsiteY88" fmla="*/ 2600480 h 3998426"/>
                <a:gd name="connsiteX89" fmla="*/ 3338945 w 6067597"/>
                <a:gd name="connsiteY89" fmla="*/ 2600480 h 3998426"/>
                <a:gd name="connsiteX90" fmla="*/ 3350594 w 6067597"/>
                <a:gd name="connsiteY90" fmla="*/ 2582933 h 3998426"/>
                <a:gd name="connsiteX91" fmla="*/ 3411162 w 6067597"/>
                <a:gd name="connsiteY91" fmla="*/ 2557735 h 3998426"/>
                <a:gd name="connsiteX92" fmla="*/ 3432626 w 6067597"/>
                <a:gd name="connsiteY92" fmla="*/ 2562179 h 3998426"/>
                <a:gd name="connsiteX93" fmla="*/ 3719845 w 6067597"/>
                <a:gd name="connsiteY93" fmla="*/ 2063667 h 3998426"/>
                <a:gd name="connsiteX94" fmla="*/ 3704610 w 6067597"/>
                <a:gd name="connsiteY94" fmla="*/ 2041257 h 3998426"/>
                <a:gd name="connsiteX95" fmla="*/ 3697819 w 6067597"/>
                <a:gd name="connsiteY95" fmla="*/ 2008459 h 3998426"/>
                <a:gd name="connsiteX96" fmla="*/ 3704610 w 6067597"/>
                <a:gd name="connsiteY96" fmla="*/ 1975661 h 3998426"/>
                <a:gd name="connsiteX97" fmla="*/ 3718602 w 6067597"/>
                <a:gd name="connsiteY97" fmla="*/ 1955078 h 3998426"/>
                <a:gd name="connsiteX98" fmla="*/ 3428683 w 6067597"/>
                <a:gd name="connsiteY98" fmla="*/ 1453324 h 3998426"/>
                <a:gd name="connsiteX99" fmla="*/ 3409311 w 6067597"/>
                <a:gd name="connsiteY99" fmla="*/ 1457335 h 3998426"/>
                <a:gd name="connsiteX100" fmla="*/ 3331029 w 6067597"/>
                <a:gd name="connsiteY100" fmla="*/ 1405060 h 3998426"/>
                <a:gd name="connsiteX101" fmla="*/ 3330724 w 6067597"/>
                <a:gd name="connsiteY101" fmla="*/ 1403586 h 3998426"/>
                <a:gd name="connsiteX102" fmla="*/ 4945558 w 6067597"/>
                <a:gd name="connsiteY102" fmla="*/ 1393089 h 3998426"/>
                <a:gd name="connsiteX103" fmla="*/ 4943080 w 6067597"/>
                <a:gd name="connsiteY103" fmla="*/ 1405060 h 3998426"/>
                <a:gd name="connsiteX104" fmla="*/ 4864798 w 6067597"/>
                <a:gd name="connsiteY104" fmla="*/ 1457335 h 3998426"/>
                <a:gd name="connsiteX105" fmla="*/ 4854215 w 6067597"/>
                <a:gd name="connsiteY105" fmla="*/ 1455144 h 3998426"/>
                <a:gd name="connsiteX106" fmla="*/ 4567772 w 6067597"/>
                <a:gd name="connsiteY106" fmla="*/ 1952122 h 3998426"/>
                <a:gd name="connsiteX107" fmla="*/ 4578745 w 6067597"/>
                <a:gd name="connsiteY107" fmla="*/ 1968263 h 3998426"/>
                <a:gd name="connsiteX108" fmla="*/ 4585536 w 6067597"/>
                <a:gd name="connsiteY108" fmla="*/ 2001061 h 3998426"/>
                <a:gd name="connsiteX109" fmla="*/ 4578745 w 6067597"/>
                <a:gd name="connsiteY109" fmla="*/ 2033859 h 3998426"/>
                <a:gd name="connsiteX110" fmla="*/ 4562461 w 6067597"/>
                <a:gd name="connsiteY110" fmla="*/ 2057813 h 3998426"/>
                <a:gd name="connsiteX111" fmla="*/ 4851988 w 6067597"/>
                <a:gd name="connsiteY111" fmla="*/ 2560387 h 3998426"/>
                <a:gd name="connsiteX112" fmla="*/ 4864798 w 6067597"/>
                <a:gd name="connsiteY112" fmla="*/ 2557735 h 3998426"/>
                <a:gd name="connsiteX113" fmla="*/ 4943080 w 6067597"/>
                <a:gd name="connsiteY113" fmla="*/ 2610010 h 3998426"/>
                <a:gd name="connsiteX114" fmla="*/ 4945524 w 6067597"/>
                <a:gd name="connsiteY114" fmla="*/ 2621814 h 3998426"/>
                <a:gd name="connsiteX115" fmla="*/ 5510489 w 6067597"/>
                <a:gd name="connsiteY115" fmla="*/ 2621814 h 3998426"/>
                <a:gd name="connsiteX116" fmla="*/ 5510241 w 6067597"/>
                <a:gd name="connsiteY116" fmla="*/ 2620615 h 3998426"/>
                <a:gd name="connsiteX117" fmla="*/ 5595314 w 6067597"/>
                <a:gd name="connsiteY117" fmla="*/ 2535542 h 3998426"/>
                <a:gd name="connsiteX118" fmla="*/ 5628112 w 6067597"/>
                <a:gd name="connsiteY118" fmla="*/ 2542333 h 3998426"/>
                <a:gd name="connsiteX119" fmla="*/ 5635993 w 6067597"/>
                <a:gd name="connsiteY119" fmla="*/ 2547691 h 3998426"/>
                <a:gd name="connsiteX120" fmla="*/ 5922730 w 6067597"/>
                <a:gd name="connsiteY120" fmla="*/ 2051297 h 3998426"/>
                <a:gd name="connsiteX121" fmla="*/ 5922650 w 6067597"/>
                <a:gd name="connsiteY121" fmla="*/ 2051242 h 3998426"/>
                <a:gd name="connsiteX122" fmla="*/ 5897451 w 6067597"/>
                <a:gd name="connsiteY122" fmla="*/ 1991369 h 3998426"/>
                <a:gd name="connsiteX123" fmla="*/ 5904242 w 6067597"/>
                <a:gd name="connsiteY123" fmla="*/ 1957790 h 3998426"/>
                <a:gd name="connsiteX124" fmla="*/ 5911949 w 6067597"/>
                <a:gd name="connsiteY124" fmla="*/ 1946490 h 3998426"/>
                <a:gd name="connsiteX125" fmla="*/ 5618559 w 6067597"/>
                <a:gd name="connsiteY125" fmla="*/ 1435627 h 3998426"/>
                <a:gd name="connsiteX126" fmla="*/ 5611959 w 6067597"/>
                <a:gd name="connsiteY126" fmla="*/ 1436993 h 3998426"/>
                <a:gd name="connsiteX127" fmla="*/ 5552084 w 6067597"/>
                <a:gd name="connsiteY127" fmla="*/ 1411794 h 3998426"/>
                <a:gd name="connsiteX128" fmla="*/ 5539368 w 6067597"/>
                <a:gd name="connsiteY128" fmla="*/ 1393089 h 3998426"/>
                <a:gd name="connsiteX129" fmla="*/ 553209 w 6067597"/>
                <a:gd name="connsiteY129" fmla="*/ 1393089 h 3998426"/>
                <a:gd name="connsiteX130" fmla="*/ 550730 w 6067597"/>
                <a:gd name="connsiteY130" fmla="*/ 1405060 h 3998426"/>
                <a:gd name="connsiteX131" fmla="*/ 472448 w 6067597"/>
                <a:gd name="connsiteY131" fmla="*/ 1457335 h 3998426"/>
                <a:gd name="connsiteX132" fmla="*/ 440939 w 6067597"/>
                <a:gd name="connsiteY132" fmla="*/ 1450811 h 3998426"/>
                <a:gd name="connsiteX133" fmla="*/ 145534 w 6067597"/>
                <a:gd name="connsiteY133" fmla="*/ 1965181 h 3998426"/>
                <a:gd name="connsiteX134" fmla="*/ 163355 w 6067597"/>
                <a:gd name="connsiteY134" fmla="*/ 1991395 h 3998426"/>
                <a:gd name="connsiteX135" fmla="*/ 170146 w 6067597"/>
                <a:gd name="connsiteY135" fmla="*/ 2024194 h 3998426"/>
                <a:gd name="connsiteX136" fmla="*/ 163355 w 6067597"/>
                <a:gd name="connsiteY136" fmla="*/ 2056992 h 3998426"/>
                <a:gd name="connsiteX137" fmla="*/ 155423 w 6067597"/>
                <a:gd name="connsiteY137" fmla="*/ 2068659 h 3998426"/>
                <a:gd name="connsiteX138" fmla="*/ 435185 w 6067597"/>
                <a:gd name="connsiteY138" fmla="*/ 2554283 h 3998426"/>
                <a:gd name="connsiteX139" fmla="*/ 439651 w 6067597"/>
                <a:gd name="connsiteY139" fmla="*/ 2551319 h 3998426"/>
                <a:gd name="connsiteX140" fmla="*/ 472448 w 6067597"/>
                <a:gd name="connsiteY140" fmla="*/ 2544788 h 3998426"/>
                <a:gd name="connsiteX141" fmla="*/ 550730 w 6067597"/>
                <a:gd name="connsiteY141" fmla="*/ 2597063 h 3998426"/>
                <a:gd name="connsiteX142" fmla="*/ 555855 w 6067597"/>
                <a:gd name="connsiteY142" fmla="*/ 2621814 h 3998426"/>
                <a:gd name="connsiteX143" fmla="*/ 1131103 w 6067597"/>
                <a:gd name="connsiteY143" fmla="*/ 2621814 h 3998426"/>
                <a:gd name="connsiteX144" fmla="*/ 1133930 w 6067597"/>
                <a:gd name="connsiteY144" fmla="*/ 2608160 h 3998426"/>
                <a:gd name="connsiteX145" fmla="*/ 1212212 w 6067597"/>
                <a:gd name="connsiteY145" fmla="*/ 2555885 h 3998426"/>
                <a:gd name="connsiteX146" fmla="*/ 1217359 w 6067597"/>
                <a:gd name="connsiteY146" fmla="*/ 2556951 h 3998426"/>
                <a:gd name="connsiteX147" fmla="*/ 1502485 w 6067597"/>
                <a:gd name="connsiteY147" fmla="*/ 2063345 h 3998426"/>
                <a:gd name="connsiteX148" fmla="*/ 1490781 w 6067597"/>
                <a:gd name="connsiteY148" fmla="*/ 2055388 h 3998426"/>
                <a:gd name="connsiteX149" fmla="*/ 1465582 w 6067597"/>
                <a:gd name="connsiteY149" fmla="*/ 1995515 h 3998426"/>
                <a:gd name="connsiteX150" fmla="*/ 1490781 w 6067597"/>
                <a:gd name="connsiteY150" fmla="*/ 1934947 h 3998426"/>
                <a:gd name="connsiteX151" fmla="*/ 1491201 w 6067597"/>
                <a:gd name="connsiteY151" fmla="*/ 1934668 h 3998426"/>
                <a:gd name="connsiteX152" fmla="*/ 1197912 w 6067597"/>
                <a:gd name="connsiteY152" fmla="*/ 1427081 h 3998426"/>
                <a:gd name="connsiteX153" fmla="*/ 1168318 w 6067597"/>
                <a:gd name="connsiteY153" fmla="*/ 1420954 h 3998426"/>
                <a:gd name="connsiteX154" fmla="*/ 1134618 w 6067597"/>
                <a:gd name="connsiteY154" fmla="*/ 1393089 h 3998426"/>
                <a:gd name="connsiteX155" fmla="*/ 3863568 w 6067597"/>
                <a:gd name="connsiteY155" fmla="*/ 753603 h 3998426"/>
                <a:gd name="connsiteX156" fmla="*/ 3861174 w 6067597"/>
                <a:gd name="connsiteY156" fmla="*/ 765163 h 3998426"/>
                <a:gd name="connsiteX157" fmla="*/ 3782892 w 6067597"/>
                <a:gd name="connsiteY157" fmla="*/ 817439 h 3998426"/>
                <a:gd name="connsiteX158" fmla="*/ 3756139 w 6067597"/>
                <a:gd name="connsiteY158" fmla="*/ 811899 h 3998426"/>
                <a:gd name="connsiteX159" fmla="*/ 3468099 w 6067597"/>
                <a:gd name="connsiteY159" fmla="*/ 1311649 h 3998426"/>
                <a:gd name="connsiteX160" fmla="*/ 3469186 w 6067597"/>
                <a:gd name="connsiteY160" fmla="*/ 1312387 h 3998426"/>
                <a:gd name="connsiteX161" fmla="*/ 3494384 w 6067597"/>
                <a:gd name="connsiteY161" fmla="*/ 1372262 h 3998426"/>
                <a:gd name="connsiteX162" fmla="*/ 3487593 w 6067597"/>
                <a:gd name="connsiteY162" fmla="*/ 1405060 h 3998426"/>
                <a:gd name="connsiteX163" fmla="*/ 3470480 w 6067597"/>
                <a:gd name="connsiteY163" fmla="*/ 1430233 h 3998426"/>
                <a:gd name="connsiteX164" fmla="*/ 3757597 w 6067597"/>
                <a:gd name="connsiteY164" fmla="*/ 1928624 h 3998426"/>
                <a:gd name="connsiteX165" fmla="*/ 3782892 w 6067597"/>
                <a:gd name="connsiteY165" fmla="*/ 1923387 h 3998426"/>
                <a:gd name="connsiteX166" fmla="*/ 3861174 w 6067597"/>
                <a:gd name="connsiteY166" fmla="*/ 1975661 h 3998426"/>
                <a:gd name="connsiteX167" fmla="*/ 3862555 w 6067597"/>
                <a:gd name="connsiteY167" fmla="*/ 1982329 h 3998426"/>
                <a:gd name="connsiteX168" fmla="*/ 4419178 w 6067597"/>
                <a:gd name="connsiteY168" fmla="*/ 1982329 h 3998426"/>
                <a:gd name="connsiteX169" fmla="*/ 4422181 w 6067597"/>
                <a:gd name="connsiteY169" fmla="*/ 1967483 h 3998426"/>
                <a:gd name="connsiteX170" fmla="*/ 4500463 w 6067597"/>
                <a:gd name="connsiteY170" fmla="*/ 1915989 h 3998426"/>
                <a:gd name="connsiteX171" fmla="*/ 4528636 w 6067597"/>
                <a:gd name="connsiteY171" fmla="*/ 1921822 h 3998426"/>
                <a:gd name="connsiteX172" fmla="*/ 4809123 w 6067597"/>
                <a:gd name="connsiteY172" fmla="*/ 1434992 h 3998426"/>
                <a:gd name="connsiteX173" fmla="*/ 4804923 w 6067597"/>
                <a:gd name="connsiteY173" fmla="*/ 1432137 h 3998426"/>
                <a:gd name="connsiteX174" fmla="*/ 4779725 w 6067597"/>
                <a:gd name="connsiteY174" fmla="*/ 1372262 h 3998426"/>
                <a:gd name="connsiteX175" fmla="*/ 4804923 w 6067597"/>
                <a:gd name="connsiteY175" fmla="*/ 1311694 h 3998426"/>
                <a:gd name="connsiteX176" fmla="*/ 4812801 w 6067597"/>
                <a:gd name="connsiteY176" fmla="*/ 1306465 h 3998426"/>
                <a:gd name="connsiteX177" fmla="*/ 4533745 w 6067597"/>
                <a:gd name="connsiteY177" fmla="*/ 820561 h 3998426"/>
                <a:gd name="connsiteX178" fmla="*/ 4504162 w 6067597"/>
                <a:gd name="connsiteY178" fmla="*/ 826687 h 3998426"/>
                <a:gd name="connsiteX179" fmla="*/ 4425880 w 6067597"/>
                <a:gd name="connsiteY179" fmla="*/ 774412 h 3998426"/>
                <a:gd name="connsiteX180" fmla="*/ 4421571 w 6067597"/>
                <a:gd name="connsiteY180" fmla="*/ 753603 h 3998426"/>
                <a:gd name="connsiteX181" fmla="*/ 1647674 w 6067597"/>
                <a:gd name="connsiteY181" fmla="*/ 753603 h 3998426"/>
                <a:gd name="connsiteX182" fmla="*/ 1632723 w 6067597"/>
                <a:gd name="connsiteY182" fmla="*/ 775596 h 3998426"/>
                <a:gd name="connsiteX183" fmla="*/ 1572848 w 6067597"/>
                <a:gd name="connsiteY183" fmla="*/ 800795 h 3998426"/>
                <a:gd name="connsiteX184" fmla="*/ 1548698 w 6067597"/>
                <a:gd name="connsiteY184" fmla="*/ 795794 h 3998426"/>
                <a:gd name="connsiteX185" fmla="*/ 1265337 w 6067597"/>
                <a:gd name="connsiteY185" fmla="*/ 1289191 h 3998426"/>
                <a:gd name="connsiteX186" fmla="*/ 1279398 w 6067597"/>
                <a:gd name="connsiteY186" fmla="*/ 1309873 h 3998426"/>
                <a:gd name="connsiteX187" fmla="*/ 1286189 w 6067597"/>
                <a:gd name="connsiteY187" fmla="*/ 1342672 h 3998426"/>
                <a:gd name="connsiteX188" fmla="*/ 1260990 w 6067597"/>
                <a:gd name="connsiteY188" fmla="*/ 1402546 h 3998426"/>
                <a:gd name="connsiteX189" fmla="*/ 1246811 w 6067597"/>
                <a:gd name="connsiteY189" fmla="*/ 1412185 h 3998426"/>
                <a:gd name="connsiteX190" fmla="*/ 1534962 w 6067597"/>
                <a:gd name="connsiteY190" fmla="*/ 1913567 h 3998426"/>
                <a:gd name="connsiteX191" fmla="*/ 1550655 w 6067597"/>
                <a:gd name="connsiteY191" fmla="*/ 1910442 h 3998426"/>
                <a:gd name="connsiteX192" fmla="*/ 1628937 w 6067597"/>
                <a:gd name="connsiteY192" fmla="*/ 1962716 h 3998426"/>
                <a:gd name="connsiteX193" fmla="*/ 1632998 w 6067597"/>
                <a:gd name="connsiteY193" fmla="*/ 1982328 h 3998426"/>
                <a:gd name="connsiteX194" fmla="*/ 2249386 w 6067597"/>
                <a:gd name="connsiteY194" fmla="*/ 1982328 h 3998426"/>
                <a:gd name="connsiteX195" fmla="*/ 2250714 w 6067597"/>
                <a:gd name="connsiteY195" fmla="*/ 1975661 h 3998426"/>
                <a:gd name="connsiteX196" fmla="*/ 2295678 w 6067597"/>
                <a:gd name="connsiteY196" fmla="*/ 1930178 h 3998426"/>
                <a:gd name="connsiteX197" fmla="*/ 2310597 w 6067597"/>
                <a:gd name="connsiteY197" fmla="*/ 1927161 h 3998426"/>
                <a:gd name="connsiteX198" fmla="*/ 2608346 w 6067597"/>
                <a:gd name="connsiteY198" fmla="*/ 1411702 h 3998426"/>
                <a:gd name="connsiteX199" fmla="*/ 2594877 w 6067597"/>
                <a:gd name="connsiteY199" fmla="*/ 1402546 h 3998426"/>
                <a:gd name="connsiteX200" fmla="*/ 2569679 w 6067597"/>
                <a:gd name="connsiteY200" fmla="*/ 1342672 h 3998426"/>
                <a:gd name="connsiteX201" fmla="*/ 2576470 w 6067597"/>
                <a:gd name="connsiteY201" fmla="*/ 1309873 h 3998426"/>
                <a:gd name="connsiteX202" fmla="*/ 2588764 w 6067597"/>
                <a:gd name="connsiteY202" fmla="*/ 1291789 h 3998426"/>
                <a:gd name="connsiteX203" fmla="*/ 2474142 w 6067597"/>
                <a:gd name="connsiteY203" fmla="*/ 1092204 h 3998426"/>
                <a:gd name="connsiteX204" fmla="*/ 2313494 w 6067597"/>
                <a:gd name="connsiteY204" fmla="*/ 814175 h 3998426"/>
                <a:gd name="connsiteX205" fmla="*/ 2296457 w 6067597"/>
                <a:gd name="connsiteY205" fmla="*/ 810648 h 3998426"/>
                <a:gd name="connsiteX206" fmla="*/ 2258909 w 6067597"/>
                <a:gd name="connsiteY206" fmla="*/ 779601 h 3998426"/>
                <a:gd name="connsiteX207" fmla="*/ 2250804 w 6067597"/>
                <a:gd name="connsiteY207" fmla="*/ 753603 h 3998426"/>
                <a:gd name="connsiteX208" fmla="*/ 2726667 w 6067597"/>
                <a:gd name="connsiteY208" fmla="*/ 127236 h 3998426"/>
                <a:gd name="connsiteX209" fmla="*/ 2714627 w 6067597"/>
                <a:gd name="connsiteY209" fmla="*/ 144947 h 3998426"/>
                <a:gd name="connsiteX210" fmla="*/ 2687550 w 6067597"/>
                <a:gd name="connsiteY210" fmla="*/ 163354 h 3998426"/>
                <a:gd name="connsiteX211" fmla="*/ 2656270 w 6067597"/>
                <a:gd name="connsiteY211" fmla="*/ 169831 h 3998426"/>
                <a:gd name="connsiteX212" fmla="*/ 2373638 w 6067597"/>
                <a:gd name="connsiteY212" fmla="*/ 661959 h 3998426"/>
                <a:gd name="connsiteX213" fmla="*/ 2389130 w 6067597"/>
                <a:gd name="connsiteY213" fmla="*/ 672491 h 3998426"/>
                <a:gd name="connsiteX214" fmla="*/ 2414329 w 6067597"/>
                <a:gd name="connsiteY214" fmla="*/ 732366 h 3998426"/>
                <a:gd name="connsiteX215" fmla="*/ 2389130 w 6067597"/>
                <a:gd name="connsiteY215" fmla="*/ 792240 h 3998426"/>
                <a:gd name="connsiteX216" fmla="*/ 2365941 w 6067597"/>
                <a:gd name="connsiteY216" fmla="*/ 808005 h 3998426"/>
                <a:gd name="connsiteX217" fmla="*/ 2627563 w 6067597"/>
                <a:gd name="connsiteY217" fmla="*/ 1263228 h 3998426"/>
                <a:gd name="connsiteX218" fmla="*/ 2654752 w 6067597"/>
                <a:gd name="connsiteY218" fmla="*/ 1257599 h 3998426"/>
                <a:gd name="connsiteX219" fmla="*/ 2739825 w 6067597"/>
                <a:gd name="connsiteY219" fmla="*/ 1342672 h 3998426"/>
                <a:gd name="connsiteX220" fmla="*/ 2737073 w 6067597"/>
                <a:gd name="connsiteY220" fmla="*/ 1355961 h 3998426"/>
                <a:gd name="connsiteX221" fmla="*/ 3327534 w 6067597"/>
                <a:gd name="connsiteY221" fmla="*/ 1355961 h 3998426"/>
                <a:gd name="connsiteX222" fmla="*/ 3331029 w 6067597"/>
                <a:gd name="connsiteY222" fmla="*/ 1338684 h 3998426"/>
                <a:gd name="connsiteX223" fmla="*/ 3409311 w 6067597"/>
                <a:gd name="connsiteY223" fmla="*/ 1287189 h 3998426"/>
                <a:gd name="connsiteX224" fmla="*/ 3424449 w 6067597"/>
                <a:gd name="connsiteY224" fmla="*/ 1290324 h 3998426"/>
                <a:gd name="connsiteX225" fmla="*/ 3713854 w 6067597"/>
                <a:gd name="connsiteY225" fmla="*/ 789310 h 3998426"/>
                <a:gd name="connsiteX226" fmla="*/ 3717144 w 6067597"/>
                <a:gd name="connsiteY226" fmla="*/ 783600 h 3998426"/>
                <a:gd name="connsiteX227" fmla="*/ 3704610 w 6067597"/>
                <a:gd name="connsiteY227" fmla="*/ 765163 h 3998426"/>
                <a:gd name="connsiteX228" fmla="*/ 3697819 w 6067597"/>
                <a:gd name="connsiteY228" fmla="*/ 732366 h 3998426"/>
                <a:gd name="connsiteX229" fmla="*/ 3704610 w 6067597"/>
                <a:gd name="connsiteY229" fmla="*/ 699567 h 3998426"/>
                <a:gd name="connsiteX230" fmla="*/ 3710880 w 6067597"/>
                <a:gd name="connsiteY230" fmla="*/ 690343 h 3998426"/>
                <a:gd name="connsiteX231" fmla="*/ 3422665 w 6067597"/>
                <a:gd name="connsiteY231" fmla="*/ 188490 h 3998426"/>
                <a:gd name="connsiteX232" fmla="*/ 3413010 w 6067597"/>
                <a:gd name="connsiteY232" fmla="*/ 190489 h 3998426"/>
                <a:gd name="connsiteX233" fmla="*/ 3334728 w 6067597"/>
                <a:gd name="connsiteY233" fmla="*/ 138214 h 3998426"/>
                <a:gd name="connsiteX234" fmla="*/ 3332455 w 6067597"/>
                <a:gd name="connsiteY234" fmla="*/ 127236 h 3998426"/>
                <a:gd name="connsiteX235" fmla="*/ 2654752 w 6067597"/>
                <a:gd name="connsiteY235" fmla="*/ 0 h 3998426"/>
                <a:gd name="connsiteX236" fmla="*/ 2733034 w 6067597"/>
                <a:gd name="connsiteY236" fmla="*/ 52274 h 3998426"/>
                <a:gd name="connsiteX237" fmla="*/ 2738694 w 6067597"/>
                <a:gd name="connsiteY237" fmla="*/ 79611 h 3998426"/>
                <a:gd name="connsiteX238" fmla="*/ 3333155 w 6067597"/>
                <a:gd name="connsiteY238" fmla="*/ 79611 h 3998426"/>
                <a:gd name="connsiteX239" fmla="*/ 3334728 w 6067597"/>
                <a:gd name="connsiteY239" fmla="*/ 71838 h 3998426"/>
                <a:gd name="connsiteX240" fmla="*/ 3413010 w 6067597"/>
                <a:gd name="connsiteY240" fmla="*/ 20343 h 3998426"/>
                <a:gd name="connsiteX241" fmla="*/ 3498083 w 6067597"/>
                <a:gd name="connsiteY241" fmla="*/ 105416 h 3998426"/>
                <a:gd name="connsiteX242" fmla="*/ 3472885 w 6067597"/>
                <a:gd name="connsiteY242" fmla="*/ 165290 h 3998426"/>
                <a:gd name="connsiteX243" fmla="*/ 3466747 w 6067597"/>
                <a:gd name="connsiteY243" fmla="*/ 169463 h 3998426"/>
                <a:gd name="connsiteX244" fmla="*/ 3746622 w 6067597"/>
                <a:gd name="connsiteY244" fmla="*/ 656444 h 3998426"/>
                <a:gd name="connsiteX245" fmla="*/ 3750094 w 6067597"/>
                <a:gd name="connsiteY245" fmla="*/ 654083 h 3998426"/>
                <a:gd name="connsiteX246" fmla="*/ 3782892 w 6067597"/>
                <a:gd name="connsiteY246" fmla="*/ 647293 h 3998426"/>
                <a:gd name="connsiteX247" fmla="*/ 3861174 w 6067597"/>
                <a:gd name="connsiteY247" fmla="*/ 699567 h 3998426"/>
                <a:gd name="connsiteX248" fmla="*/ 3862501 w 6067597"/>
                <a:gd name="connsiteY248" fmla="*/ 705978 h 3998426"/>
                <a:gd name="connsiteX249" fmla="*/ 4427808 w 6067597"/>
                <a:gd name="connsiteY249" fmla="*/ 705978 h 3998426"/>
                <a:gd name="connsiteX250" fmla="*/ 4444287 w 6067597"/>
                <a:gd name="connsiteY250" fmla="*/ 681739 h 3998426"/>
                <a:gd name="connsiteX251" fmla="*/ 4504162 w 6067597"/>
                <a:gd name="connsiteY251" fmla="*/ 656541 h 3998426"/>
                <a:gd name="connsiteX252" fmla="*/ 4589235 w 6067597"/>
                <a:gd name="connsiteY252" fmla="*/ 741614 h 3998426"/>
                <a:gd name="connsiteX253" fmla="*/ 4582444 w 6067597"/>
                <a:gd name="connsiteY253" fmla="*/ 774412 h 3998426"/>
                <a:gd name="connsiteX254" fmla="*/ 4571497 w 6067597"/>
                <a:gd name="connsiteY254" fmla="*/ 790515 h 3998426"/>
                <a:gd name="connsiteX255" fmla="*/ 4857749 w 6067597"/>
                <a:gd name="connsiteY255" fmla="*/ 1288593 h 3998426"/>
                <a:gd name="connsiteX256" fmla="*/ 4864798 w 6067597"/>
                <a:gd name="connsiteY256" fmla="*/ 1287189 h 3998426"/>
                <a:gd name="connsiteX257" fmla="*/ 4943080 w 6067597"/>
                <a:gd name="connsiteY257" fmla="*/ 1339464 h 3998426"/>
                <a:gd name="connsiteX258" fmla="*/ 4944322 w 6067597"/>
                <a:gd name="connsiteY258" fmla="*/ 1345464 h 3998426"/>
                <a:gd name="connsiteX259" fmla="*/ 5528171 w 6067597"/>
                <a:gd name="connsiteY259" fmla="*/ 1345464 h 3998426"/>
                <a:gd name="connsiteX260" fmla="*/ 5533417 w 6067597"/>
                <a:gd name="connsiteY260" fmla="*/ 1319122 h 3998426"/>
                <a:gd name="connsiteX261" fmla="*/ 5611959 w 6067597"/>
                <a:gd name="connsiteY261" fmla="*/ 1266847 h 3998426"/>
                <a:gd name="connsiteX262" fmla="*/ 5697032 w 6067597"/>
                <a:gd name="connsiteY262" fmla="*/ 1351920 h 3998426"/>
                <a:gd name="connsiteX263" fmla="*/ 5671833 w 6067597"/>
                <a:gd name="connsiteY263" fmla="*/ 1411794 h 3998426"/>
                <a:gd name="connsiteX264" fmla="*/ 5663233 w 6067597"/>
                <a:gd name="connsiteY264" fmla="*/ 1417641 h 3998426"/>
                <a:gd name="connsiteX265" fmla="*/ 5948348 w 6067597"/>
                <a:gd name="connsiteY265" fmla="*/ 1913741 h 3998426"/>
                <a:gd name="connsiteX266" fmla="*/ 5949726 w 6067597"/>
                <a:gd name="connsiteY266" fmla="*/ 1912826 h 3998426"/>
                <a:gd name="connsiteX267" fmla="*/ 5982524 w 6067597"/>
                <a:gd name="connsiteY267" fmla="*/ 1906296 h 3998426"/>
                <a:gd name="connsiteX268" fmla="*/ 6067597 w 6067597"/>
                <a:gd name="connsiteY268" fmla="*/ 1991369 h 3998426"/>
                <a:gd name="connsiteX269" fmla="*/ 5982524 w 6067597"/>
                <a:gd name="connsiteY269" fmla="*/ 2076441 h 3998426"/>
                <a:gd name="connsiteX270" fmla="*/ 5965562 w 6067597"/>
                <a:gd name="connsiteY270" fmla="*/ 2072929 h 3998426"/>
                <a:gd name="connsiteX271" fmla="*/ 5670999 w 6067597"/>
                <a:gd name="connsiteY271" fmla="*/ 2583996 h 3998426"/>
                <a:gd name="connsiteX272" fmla="*/ 5673596 w 6067597"/>
                <a:gd name="connsiteY272" fmla="*/ 2587817 h 3998426"/>
                <a:gd name="connsiteX273" fmla="*/ 5680387 w 6067597"/>
                <a:gd name="connsiteY273" fmla="*/ 2620615 h 3998426"/>
                <a:gd name="connsiteX274" fmla="*/ 5595314 w 6067597"/>
                <a:gd name="connsiteY274" fmla="*/ 2705688 h 3998426"/>
                <a:gd name="connsiteX275" fmla="*/ 5535439 w 6067597"/>
                <a:gd name="connsiteY275" fmla="*/ 2680489 h 3998426"/>
                <a:gd name="connsiteX276" fmla="*/ 5527927 w 6067597"/>
                <a:gd name="connsiteY276" fmla="*/ 2669439 h 3998426"/>
                <a:gd name="connsiteX277" fmla="*/ 4944357 w 6067597"/>
                <a:gd name="connsiteY277" fmla="*/ 2669439 h 3998426"/>
                <a:gd name="connsiteX278" fmla="*/ 4943080 w 6067597"/>
                <a:gd name="connsiteY278" fmla="*/ 2675606 h 3998426"/>
                <a:gd name="connsiteX279" fmla="*/ 4864798 w 6067597"/>
                <a:gd name="connsiteY279" fmla="*/ 2727881 h 3998426"/>
                <a:gd name="connsiteX280" fmla="*/ 4861531 w 6067597"/>
                <a:gd name="connsiteY280" fmla="*/ 2727204 h 3998426"/>
                <a:gd name="connsiteX281" fmla="*/ 4522913 w 6067597"/>
                <a:gd name="connsiteY281" fmla="*/ 3314707 h 3998426"/>
                <a:gd name="connsiteX282" fmla="*/ 3823916 w 6067597"/>
                <a:gd name="connsiteY282" fmla="*/ 3314707 h 3998426"/>
                <a:gd name="connsiteX283" fmla="*/ 3815027 w 6067597"/>
                <a:gd name="connsiteY283" fmla="*/ 3327783 h 3998426"/>
                <a:gd name="connsiteX284" fmla="*/ 3755152 w 6067597"/>
                <a:gd name="connsiteY284" fmla="*/ 3352982 h 3998426"/>
                <a:gd name="connsiteX285" fmla="*/ 3745625 w 6067597"/>
                <a:gd name="connsiteY285" fmla="*/ 3351009 h 3998426"/>
                <a:gd name="connsiteX286" fmla="*/ 3467168 w 6067597"/>
                <a:gd name="connsiteY286" fmla="*/ 3834133 h 3998426"/>
                <a:gd name="connsiteX287" fmla="*/ 3471699 w 6067597"/>
                <a:gd name="connsiteY287" fmla="*/ 3835071 h 3998426"/>
                <a:gd name="connsiteX288" fmla="*/ 3523975 w 6067597"/>
                <a:gd name="connsiteY288" fmla="*/ 3913353 h 3998426"/>
                <a:gd name="connsiteX289" fmla="*/ 3438902 w 6067597"/>
                <a:gd name="connsiteY289" fmla="*/ 3998426 h 3998426"/>
                <a:gd name="connsiteX290" fmla="*/ 3360619 w 6067597"/>
                <a:gd name="connsiteY290" fmla="*/ 3946151 h 3998426"/>
                <a:gd name="connsiteX291" fmla="*/ 3356127 w 6067597"/>
                <a:gd name="connsiteY291" fmla="*/ 3924455 h 3998426"/>
                <a:gd name="connsiteX292" fmla="*/ 2756020 w 6067597"/>
                <a:gd name="connsiteY292" fmla="*/ 3924455 h 3998426"/>
                <a:gd name="connsiteX293" fmla="*/ 2751528 w 6067597"/>
                <a:gd name="connsiteY293" fmla="*/ 3946151 h 3998426"/>
                <a:gd name="connsiteX294" fmla="*/ 2673246 w 6067597"/>
                <a:gd name="connsiteY294" fmla="*/ 3998426 h 3998426"/>
                <a:gd name="connsiteX295" fmla="*/ 2588173 w 6067597"/>
                <a:gd name="connsiteY295" fmla="*/ 3913353 h 3998426"/>
                <a:gd name="connsiteX296" fmla="*/ 2594964 w 6067597"/>
                <a:gd name="connsiteY296" fmla="*/ 3880555 h 3998426"/>
                <a:gd name="connsiteX297" fmla="*/ 2613198 w 6067597"/>
                <a:gd name="connsiteY297" fmla="*/ 3853733 h 3998426"/>
                <a:gd name="connsiteX298" fmla="*/ 2321471 w 6067597"/>
                <a:gd name="connsiteY298" fmla="*/ 3348850 h 3998426"/>
                <a:gd name="connsiteX299" fmla="*/ 2301516 w 6067597"/>
                <a:gd name="connsiteY299" fmla="*/ 3352982 h 3998426"/>
                <a:gd name="connsiteX300" fmla="*/ 2241641 w 6067597"/>
                <a:gd name="connsiteY300" fmla="*/ 3327783 h 3998426"/>
                <a:gd name="connsiteX301" fmla="*/ 2232751 w 6067597"/>
                <a:gd name="connsiteY301" fmla="*/ 3314707 h 3998426"/>
                <a:gd name="connsiteX302" fmla="*/ 1657144 w 6067597"/>
                <a:gd name="connsiteY302" fmla="*/ 3314707 h 3998426"/>
                <a:gd name="connsiteX303" fmla="*/ 1641969 w 6067597"/>
                <a:gd name="connsiteY303" fmla="*/ 3337029 h 3998426"/>
                <a:gd name="connsiteX304" fmla="*/ 1582094 w 6067597"/>
                <a:gd name="connsiteY304" fmla="*/ 3362228 h 3998426"/>
                <a:gd name="connsiteX305" fmla="*/ 1497021 w 6067597"/>
                <a:gd name="connsiteY305" fmla="*/ 3277155 h 3998426"/>
                <a:gd name="connsiteX306" fmla="*/ 1503812 w 6067597"/>
                <a:gd name="connsiteY306" fmla="*/ 3243577 h 3998426"/>
                <a:gd name="connsiteX307" fmla="*/ 1504541 w 6067597"/>
                <a:gd name="connsiteY307" fmla="*/ 3242508 h 3998426"/>
                <a:gd name="connsiteX308" fmla="*/ 1205513 w 6067597"/>
                <a:gd name="connsiteY308" fmla="*/ 2724990 h 3998426"/>
                <a:gd name="connsiteX309" fmla="*/ 1187193 w 6067597"/>
                <a:gd name="connsiteY309" fmla="*/ 2722142 h 3998426"/>
                <a:gd name="connsiteX310" fmla="*/ 1133930 w 6067597"/>
                <a:gd name="connsiteY310" fmla="*/ 2673756 h 3998426"/>
                <a:gd name="connsiteX311" fmla="*/ 1133036 w 6067597"/>
                <a:gd name="connsiteY311" fmla="*/ 2669439 h 3998426"/>
                <a:gd name="connsiteX312" fmla="*/ 546121 w 6067597"/>
                <a:gd name="connsiteY312" fmla="*/ 2669439 h 3998426"/>
                <a:gd name="connsiteX313" fmla="*/ 532323 w 6067597"/>
                <a:gd name="connsiteY313" fmla="*/ 2689735 h 3998426"/>
                <a:gd name="connsiteX314" fmla="*/ 472448 w 6067597"/>
                <a:gd name="connsiteY314" fmla="*/ 2714934 h 3998426"/>
                <a:gd name="connsiteX315" fmla="*/ 387375 w 6067597"/>
                <a:gd name="connsiteY315" fmla="*/ 2629861 h 3998426"/>
                <a:gd name="connsiteX316" fmla="*/ 394166 w 6067597"/>
                <a:gd name="connsiteY316" fmla="*/ 2596283 h 3998426"/>
                <a:gd name="connsiteX317" fmla="*/ 400111 w 6067597"/>
                <a:gd name="connsiteY317" fmla="*/ 2587565 h 3998426"/>
                <a:gd name="connsiteX318" fmla="*/ 119272 w 6067597"/>
                <a:gd name="connsiteY318" fmla="*/ 2101524 h 3998426"/>
                <a:gd name="connsiteX319" fmla="*/ 117871 w 6067597"/>
                <a:gd name="connsiteY319" fmla="*/ 2102476 h 3998426"/>
                <a:gd name="connsiteX320" fmla="*/ 85073 w 6067597"/>
                <a:gd name="connsiteY320" fmla="*/ 2109267 h 3998426"/>
                <a:gd name="connsiteX321" fmla="*/ 0 w 6067597"/>
                <a:gd name="connsiteY321" fmla="*/ 2024194 h 3998426"/>
                <a:gd name="connsiteX322" fmla="*/ 85073 w 6067597"/>
                <a:gd name="connsiteY322" fmla="*/ 1939121 h 3998426"/>
                <a:gd name="connsiteX323" fmla="*/ 103219 w 6067597"/>
                <a:gd name="connsiteY323" fmla="*/ 1942878 h 3998426"/>
                <a:gd name="connsiteX324" fmla="*/ 404405 w 6067597"/>
                <a:gd name="connsiteY324" fmla="*/ 1420121 h 3998426"/>
                <a:gd name="connsiteX325" fmla="*/ 394166 w 6067597"/>
                <a:gd name="connsiteY325" fmla="*/ 1405060 h 3998426"/>
                <a:gd name="connsiteX326" fmla="*/ 387375 w 6067597"/>
                <a:gd name="connsiteY326" fmla="*/ 1372262 h 3998426"/>
                <a:gd name="connsiteX327" fmla="*/ 472448 w 6067597"/>
                <a:gd name="connsiteY327" fmla="*/ 1287189 h 3998426"/>
                <a:gd name="connsiteX328" fmla="*/ 550730 w 6067597"/>
                <a:gd name="connsiteY328" fmla="*/ 1339464 h 3998426"/>
                <a:gd name="connsiteX329" fmla="*/ 551972 w 6067597"/>
                <a:gd name="connsiteY329" fmla="*/ 1345464 h 3998426"/>
                <a:gd name="connsiteX330" fmla="*/ 1116914 w 6067597"/>
                <a:gd name="connsiteY330" fmla="*/ 1345464 h 3998426"/>
                <a:gd name="connsiteX331" fmla="*/ 1116043 w 6067597"/>
                <a:gd name="connsiteY331" fmla="*/ 1342672 h 3998426"/>
                <a:gd name="connsiteX332" fmla="*/ 1201116 w 6067597"/>
                <a:gd name="connsiteY332" fmla="*/ 1257599 h 3998426"/>
                <a:gd name="connsiteX333" fmla="*/ 1225529 w 6067597"/>
                <a:gd name="connsiteY333" fmla="*/ 1262653 h 3998426"/>
                <a:gd name="connsiteX334" fmla="*/ 1509279 w 6067597"/>
                <a:gd name="connsiteY334" fmla="*/ 770162 h 3998426"/>
                <a:gd name="connsiteX335" fmla="*/ 1494566 w 6067597"/>
                <a:gd name="connsiteY335" fmla="*/ 748520 h 3998426"/>
                <a:gd name="connsiteX336" fmla="*/ 1487775 w 6067597"/>
                <a:gd name="connsiteY336" fmla="*/ 715722 h 3998426"/>
                <a:gd name="connsiteX337" fmla="*/ 1572848 w 6067597"/>
                <a:gd name="connsiteY337" fmla="*/ 630649 h 3998426"/>
                <a:gd name="connsiteX338" fmla="*/ 1651130 w 6067597"/>
                <a:gd name="connsiteY338" fmla="*/ 682924 h 3998426"/>
                <a:gd name="connsiteX339" fmla="*/ 1655904 w 6067597"/>
                <a:gd name="connsiteY339" fmla="*/ 705978 h 3998426"/>
                <a:gd name="connsiteX340" fmla="*/ 2252137 w 6067597"/>
                <a:gd name="connsiteY340" fmla="*/ 705978 h 3998426"/>
                <a:gd name="connsiteX341" fmla="*/ 2258422 w 6067597"/>
                <a:gd name="connsiteY341" fmla="*/ 685130 h 3998426"/>
                <a:gd name="connsiteX342" fmla="*/ 2295678 w 6067597"/>
                <a:gd name="connsiteY342" fmla="*/ 654084 h 3998426"/>
                <a:gd name="connsiteX343" fmla="*/ 2326693 w 6067597"/>
                <a:gd name="connsiteY343" fmla="*/ 647811 h 3998426"/>
                <a:gd name="connsiteX344" fmla="*/ 2610356 w 6067597"/>
                <a:gd name="connsiteY344" fmla="*/ 155470 h 3998426"/>
                <a:gd name="connsiteX345" fmla="*/ 2594877 w 6067597"/>
                <a:gd name="connsiteY345" fmla="*/ 144947 h 3998426"/>
                <a:gd name="connsiteX346" fmla="*/ 2569679 w 6067597"/>
                <a:gd name="connsiteY346" fmla="*/ 85072 h 3998426"/>
                <a:gd name="connsiteX347" fmla="*/ 2654752 w 6067597"/>
                <a:gd name="connsiteY347" fmla="*/ 0 h 399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067597" h="3998426">
                  <a:moveTo>
                    <a:pt x="2751292" y="2648105"/>
                  </a:moveTo>
                  <a:lnTo>
                    <a:pt x="2745981" y="2673756"/>
                  </a:lnTo>
                  <a:cubicBezTo>
                    <a:pt x="2732890" y="2704184"/>
                    <a:pt x="2702374" y="2726031"/>
                    <a:pt x="2667699" y="2726031"/>
                  </a:cubicBezTo>
                  <a:lnTo>
                    <a:pt x="2648849" y="2722128"/>
                  </a:lnTo>
                  <a:lnTo>
                    <a:pt x="2365394" y="3213923"/>
                  </a:lnTo>
                  <a:lnTo>
                    <a:pt x="2379798" y="3235111"/>
                  </a:lnTo>
                  <a:cubicBezTo>
                    <a:pt x="2384161" y="3245253"/>
                    <a:pt x="2386589" y="3256350"/>
                    <a:pt x="2386589" y="3267909"/>
                  </a:cubicBezTo>
                  <a:cubicBezTo>
                    <a:pt x="2386589" y="3279468"/>
                    <a:pt x="2384161" y="3290564"/>
                    <a:pt x="2379798" y="3300707"/>
                  </a:cubicBezTo>
                  <a:lnTo>
                    <a:pt x="2363037" y="3325361"/>
                  </a:lnTo>
                  <a:lnTo>
                    <a:pt x="2654946" y="3832069"/>
                  </a:lnTo>
                  <a:lnTo>
                    <a:pt x="2673246" y="3828280"/>
                  </a:lnTo>
                  <a:cubicBezTo>
                    <a:pt x="2696364" y="3828280"/>
                    <a:pt x="2717632" y="3837989"/>
                    <a:pt x="2733121" y="3853478"/>
                  </a:cubicBezTo>
                  <a:lnTo>
                    <a:pt x="2748996" y="3876830"/>
                  </a:lnTo>
                  <a:lnTo>
                    <a:pt x="3362832" y="3876830"/>
                  </a:lnTo>
                  <a:lnTo>
                    <a:pt x="3378334" y="3853478"/>
                  </a:lnTo>
                  <a:cubicBezTo>
                    <a:pt x="3385962" y="3845734"/>
                    <a:pt x="3395094" y="3839434"/>
                    <a:pt x="3405323" y="3835071"/>
                  </a:cubicBezTo>
                  <a:lnTo>
                    <a:pt x="3411361" y="3833850"/>
                  </a:lnTo>
                  <a:lnTo>
                    <a:pt x="3701314" y="3331887"/>
                  </a:lnTo>
                  <a:lnTo>
                    <a:pt x="3695277" y="3327783"/>
                  </a:lnTo>
                  <a:cubicBezTo>
                    <a:pt x="3679788" y="3312294"/>
                    <a:pt x="3670079" y="3291026"/>
                    <a:pt x="3670079" y="3267909"/>
                  </a:cubicBezTo>
                  <a:cubicBezTo>
                    <a:pt x="3671004" y="3244791"/>
                    <a:pt x="3680714" y="3223523"/>
                    <a:pt x="3695971" y="3208034"/>
                  </a:cubicBezTo>
                  <a:lnTo>
                    <a:pt x="3699014" y="3205932"/>
                  </a:lnTo>
                  <a:lnTo>
                    <a:pt x="3421549" y="2725730"/>
                  </a:lnTo>
                  <a:lnTo>
                    <a:pt x="3411162" y="2727881"/>
                  </a:lnTo>
                  <a:cubicBezTo>
                    <a:pt x="3376484" y="2727881"/>
                    <a:pt x="3345969" y="2706034"/>
                    <a:pt x="3332879" y="2675606"/>
                  </a:cubicBezTo>
                  <a:lnTo>
                    <a:pt x="3327185" y="2648105"/>
                  </a:lnTo>
                  <a:close/>
                  <a:moveTo>
                    <a:pt x="3861774" y="2038357"/>
                  </a:moveTo>
                  <a:lnTo>
                    <a:pt x="3861174" y="2041257"/>
                  </a:lnTo>
                  <a:cubicBezTo>
                    <a:pt x="3848084" y="2071685"/>
                    <a:pt x="3817569" y="2093532"/>
                    <a:pt x="3782892" y="2093532"/>
                  </a:cubicBezTo>
                  <a:lnTo>
                    <a:pt x="3759616" y="2088713"/>
                  </a:lnTo>
                  <a:lnTo>
                    <a:pt x="3473610" y="2586718"/>
                  </a:lnTo>
                  <a:lnTo>
                    <a:pt x="3489444" y="2610010"/>
                  </a:lnTo>
                  <a:cubicBezTo>
                    <a:pt x="3493807" y="2620152"/>
                    <a:pt x="3496235" y="2631249"/>
                    <a:pt x="3496235" y="2642808"/>
                  </a:cubicBezTo>
                  <a:cubicBezTo>
                    <a:pt x="3496235" y="2654367"/>
                    <a:pt x="3493807" y="2665463"/>
                    <a:pt x="3489444" y="2675606"/>
                  </a:cubicBezTo>
                  <a:lnTo>
                    <a:pt x="3472559" y="2700443"/>
                  </a:lnTo>
                  <a:lnTo>
                    <a:pt x="3750370" y="3183834"/>
                  </a:lnTo>
                  <a:lnTo>
                    <a:pt x="3755152" y="3182836"/>
                  </a:lnTo>
                  <a:cubicBezTo>
                    <a:pt x="3789829" y="3182836"/>
                    <a:pt x="3820344" y="3204682"/>
                    <a:pt x="3833434" y="3235111"/>
                  </a:cubicBezTo>
                  <a:lnTo>
                    <a:pt x="3840054" y="3267082"/>
                  </a:lnTo>
                  <a:lnTo>
                    <a:pt x="4494338" y="3267082"/>
                  </a:lnTo>
                  <a:lnTo>
                    <a:pt x="4816006" y="2710216"/>
                  </a:lnTo>
                  <a:lnTo>
                    <a:pt x="4804923" y="2702682"/>
                  </a:lnTo>
                  <a:cubicBezTo>
                    <a:pt x="4789434" y="2687193"/>
                    <a:pt x="4779725" y="2665925"/>
                    <a:pt x="4779725" y="2642808"/>
                  </a:cubicBezTo>
                  <a:cubicBezTo>
                    <a:pt x="4779725" y="2619690"/>
                    <a:pt x="4789434" y="2598422"/>
                    <a:pt x="4804923" y="2582933"/>
                  </a:cubicBezTo>
                  <a:lnTo>
                    <a:pt x="4807166" y="2581408"/>
                  </a:lnTo>
                  <a:lnTo>
                    <a:pt x="4520363" y="2082014"/>
                  </a:lnTo>
                  <a:lnTo>
                    <a:pt x="4500463" y="2086134"/>
                  </a:lnTo>
                  <a:cubicBezTo>
                    <a:pt x="4483125" y="2086134"/>
                    <a:pt x="4466827" y="2080672"/>
                    <a:pt x="4453227" y="2071407"/>
                  </a:cubicBezTo>
                  <a:lnTo>
                    <a:pt x="4425900" y="2038357"/>
                  </a:lnTo>
                  <a:close/>
                  <a:moveTo>
                    <a:pt x="1622108" y="2038357"/>
                  </a:moveTo>
                  <a:lnTo>
                    <a:pt x="1610530" y="2055388"/>
                  </a:lnTo>
                  <a:cubicBezTo>
                    <a:pt x="1595041" y="2070877"/>
                    <a:pt x="1573774" y="2080587"/>
                    <a:pt x="1550655" y="2080587"/>
                  </a:cubicBezTo>
                  <a:lnTo>
                    <a:pt x="1548886" y="2080220"/>
                  </a:lnTo>
                  <a:lnTo>
                    <a:pt x="1264284" y="2575779"/>
                  </a:lnTo>
                  <a:lnTo>
                    <a:pt x="1272087" y="2581083"/>
                  </a:lnTo>
                  <a:cubicBezTo>
                    <a:pt x="1287576" y="2596572"/>
                    <a:pt x="1297285" y="2617840"/>
                    <a:pt x="1297285" y="2640958"/>
                  </a:cubicBezTo>
                  <a:cubicBezTo>
                    <a:pt x="1297285" y="2664075"/>
                    <a:pt x="1287576" y="2685343"/>
                    <a:pt x="1272087" y="2700832"/>
                  </a:cubicBezTo>
                  <a:lnTo>
                    <a:pt x="1253858" y="2713225"/>
                  </a:lnTo>
                  <a:lnTo>
                    <a:pt x="1537858" y="3206206"/>
                  </a:lnTo>
                  <a:lnTo>
                    <a:pt x="1549297" y="3198613"/>
                  </a:lnTo>
                  <a:cubicBezTo>
                    <a:pt x="1559439" y="3194394"/>
                    <a:pt x="1570536" y="3192082"/>
                    <a:pt x="1582094" y="3192082"/>
                  </a:cubicBezTo>
                  <a:cubicBezTo>
                    <a:pt x="1616772" y="3192082"/>
                    <a:pt x="1647286" y="3213928"/>
                    <a:pt x="1660376" y="3244357"/>
                  </a:cubicBezTo>
                  <a:lnTo>
                    <a:pt x="1665081" y="3267082"/>
                  </a:lnTo>
                  <a:lnTo>
                    <a:pt x="2216614" y="3267082"/>
                  </a:lnTo>
                  <a:lnTo>
                    <a:pt x="2223233" y="3235111"/>
                  </a:lnTo>
                  <a:cubicBezTo>
                    <a:pt x="2236324" y="3204682"/>
                    <a:pt x="2266838" y="3182836"/>
                    <a:pt x="2301516" y="3182836"/>
                  </a:cubicBezTo>
                  <a:lnTo>
                    <a:pt x="2316723" y="3185985"/>
                  </a:lnTo>
                  <a:lnTo>
                    <a:pt x="2601556" y="2691613"/>
                  </a:lnTo>
                  <a:lnTo>
                    <a:pt x="2589416" y="2673756"/>
                  </a:lnTo>
                  <a:cubicBezTo>
                    <a:pt x="2585053" y="2663613"/>
                    <a:pt x="2582626" y="2652517"/>
                    <a:pt x="2582626" y="2640958"/>
                  </a:cubicBezTo>
                  <a:cubicBezTo>
                    <a:pt x="2582626" y="2629399"/>
                    <a:pt x="2584938" y="2618302"/>
                    <a:pt x="2589157" y="2608160"/>
                  </a:cubicBezTo>
                  <a:lnTo>
                    <a:pt x="2598681" y="2593811"/>
                  </a:lnTo>
                  <a:lnTo>
                    <a:pt x="2309617" y="2090479"/>
                  </a:lnTo>
                  <a:lnTo>
                    <a:pt x="2304235" y="2089643"/>
                  </a:lnTo>
                  <a:cubicBezTo>
                    <a:pt x="2280410" y="2082072"/>
                    <a:pt x="2260791" y="2064078"/>
                    <a:pt x="2250973" y="2041257"/>
                  </a:cubicBezTo>
                  <a:lnTo>
                    <a:pt x="2250373" y="2038357"/>
                  </a:lnTo>
                  <a:close/>
                  <a:moveTo>
                    <a:pt x="2713096" y="1403586"/>
                  </a:moveTo>
                  <a:lnTo>
                    <a:pt x="2687550" y="1420953"/>
                  </a:lnTo>
                  <a:cubicBezTo>
                    <a:pt x="2677407" y="1425317"/>
                    <a:pt x="2666311" y="1427744"/>
                    <a:pt x="2654752" y="1427744"/>
                  </a:cubicBezTo>
                  <a:lnTo>
                    <a:pt x="2654437" y="1427679"/>
                  </a:lnTo>
                  <a:lnTo>
                    <a:pt x="2364036" y="1931525"/>
                  </a:lnTo>
                  <a:lnTo>
                    <a:pt x="2389130" y="1948584"/>
                  </a:lnTo>
                  <a:cubicBezTo>
                    <a:pt x="2404619" y="1964073"/>
                    <a:pt x="2414329" y="1985341"/>
                    <a:pt x="2414329" y="2008459"/>
                  </a:cubicBezTo>
                  <a:cubicBezTo>
                    <a:pt x="2414329" y="2031576"/>
                    <a:pt x="2404619" y="2052844"/>
                    <a:pt x="2389130" y="2068333"/>
                  </a:cubicBezTo>
                  <a:lnTo>
                    <a:pt x="2362362" y="2086531"/>
                  </a:lnTo>
                  <a:lnTo>
                    <a:pt x="2635812" y="2562334"/>
                  </a:lnTo>
                  <a:lnTo>
                    <a:pt x="2667699" y="2555885"/>
                  </a:lnTo>
                  <a:cubicBezTo>
                    <a:pt x="2690816" y="2555885"/>
                    <a:pt x="2712084" y="2565594"/>
                    <a:pt x="2727573" y="2581083"/>
                  </a:cubicBezTo>
                  <a:lnTo>
                    <a:pt x="2740760" y="2600480"/>
                  </a:lnTo>
                  <a:lnTo>
                    <a:pt x="3338945" y="2600480"/>
                  </a:lnTo>
                  <a:lnTo>
                    <a:pt x="3350594" y="2582933"/>
                  </a:lnTo>
                  <a:cubicBezTo>
                    <a:pt x="3365851" y="2567444"/>
                    <a:pt x="3387120" y="2557735"/>
                    <a:pt x="3411162" y="2557735"/>
                  </a:cubicBezTo>
                  <a:lnTo>
                    <a:pt x="3432626" y="2562179"/>
                  </a:lnTo>
                  <a:lnTo>
                    <a:pt x="3719845" y="2063667"/>
                  </a:lnTo>
                  <a:lnTo>
                    <a:pt x="3704610" y="2041257"/>
                  </a:lnTo>
                  <a:cubicBezTo>
                    <a:pt x="3700246" y="2031114"/>
                    <a:pt x="3697819" y="2020018"/>
                    <a:pt x="3697819" y="2008459"/>
                  </a:cubicBezTo>
                  <a:cubicBezTo>
                    <a:pt x="3697819" y="1996900"/>
                    <a:pt x="3700246" y="1985804"/>
                    <a:pt x="3704610" y="1975661"/>
                  </a:cubicBezTo>
                  <a:lnTo>
                    <a:pt x="3718602" y="1955078"/>
                  </a:lnTo>
                  <a:lnTo>
                    <a:pt x="3428683" y="1453324"/>
                  </a:lnTo>
                  <a:lnTo>
                    <a:pt x="3409311" y="1457335"/>
                  </a:lnTo>
                  <a:cubicBezTo>
                    <a:pt x="3374635" y="1457335"/>
                    <a:pt x="3344119" y="1435488"/>
                    <a:pt x="3331029" y="1405060"/>
                  </a:cubicBezTo>
                  <a:lnTo>
                    <a:pt x="3330724" y="1403586"/>
                  </a:lnTo>
                  <a:close/>
                  <a:moveTo>
                    <a:pt x="4945558" y="1393089"/>
                  </a:moveTo>
                  <a:lnTo>
                    <a:pt x="4943080" y="1405060"/>
                  </a:lnTo>
                  <a:cubicBezTo>
                    <a:pt x="4929990" y="1435488"/>
                    <a:pt x="4899475" y="1457335"/>
                    <a:pt x="4864798" y="1457335"/>
                  </a:cubicBezTo>
                  <a:lnTo>
                    <a:pt x="4854215" y="1455144"/>
                  </a:lnTo>
                  <a:lnTo>
                    <a:pt x="4567772" y="1952122"/>
                  </a:lnTo>
                  <a:lnTo>
                    <a:pt x="4578745" y="1968263"/>
                  </a:lnTo>
                  <a:cubicBezTo>
                    <a:pt x="4583108" y="1978406"/>
                    <a:pt x="4585536" y="1989502"/>
                    <a:pt x="4585536" y="2001061"/>
                  </a:cubicBezTo>
                  <a:cubicBezTo>
                    <a:pt x="4585536" y="2012620"/>
                    <a:pt x="4583108" y="2023716"/>
                    <a:pt x="4578745" y="2033859"/>
                  </a:cubicBezTo>
                  <a:lnTo>
                    <a:pt x="4562461" y="2057813"/>
                  </a:lnTo>
                  <a:lnTo>
                    <a:pt x="4851988" y="2560387"/>
                  </a:lnTo>
                  <a:lnTo>
                    <a:pt x="4864798" y="2557735"/>
                  </a:lnTo>
                  <a:cubicBezTo>
                    <a:pt x="4899475" y="2557735"/>
                    <a:pt x="4929990" y="2579581"/>
                    <a:pt x="4943080" y="2610010"/>
                  </a:cubicBezTo>
                  <a:lnTo>
                    <a:pt x="4945524" y="2621814"/>
                  </a:lnTo>
                  <a:lnTo>
                    <a:pt x="5510489" y="2621814"/>
                  </a:lnTo>
                  <a:lnTo>
                    <a:pt x="5510241" y="2620615"/>
                  </a:lnTo>
                  <a:cubicBezTo>
                    <a:pt x="5510241" y="2572530"/>
                    <a:pt x="5549079" y="2535542"/>
                    <a:pt x="5595314" y="2535542"/>
                  </a:cubicBezTo>
                  <a:cubicBezTo>
                    <a:pt x="5606873" y="2535542"/>
                    <a:pt x="5617969" y="2537969"/>
                    <a:pt x="5628112" y="2542333"/>
                  </a:cubicBezTo>
                  <a:lnTo>
                    <a:pt x="5635993" y="2547691"/>
                  </a:lnTo>
                  <a:lnTo>
                    <a:pt x="5922730" y="2051297"/>
                  </a:lnTo>
                  <a:lnTo>
                    <a:pt x="5922650" y="2051242"/>
                  </a:lnTo>
                  <a:cubicBezTo>
                    <a:pt x="5907161" y="2035754"/>
                    <a:pt x="5897451" y="2014485"/>
                    <a:pt x="5897451" y="1991369"/>
                  </a:cubicBezTo>
                  <a:cubicBezTo>
                    <a:pt x="5897451" y="1979347"/>
                    <a:pt x="5899879" y="1968020"/>
                    <a:pt x="5904242" y="1957790"/>
                  </a:cubicBezTo>
                  <a:lnTo>
                    <a:pt x="5911949" y="1946490"/>
                  </a:lnTo>
                  <a:lnTo>
                    <a:pt x="5618559" y="1435627"/>
                  </a:lnTo>
                  <a:lnTo>
                    <a:pt x="5611959" y="1436993"/>
                  </a:lnTo>
                  <a:cubicBezTo>
                    <a:pt x="5588840" y="1436993"/>
                    <a:pt x="5567572" y="1427284"/>
                    <a:pt x="5552084" y="1411794"/>
                  </a:cubicBezTo>
                  <a:lnTo>
                    <a:pt x="5539368" y="1393089"/>
                  </a:lnTo>
                  <a:close/>
                  <a:moveTo>
                    <a:pt x="553209" y="1393089"/>
                  </a:moveTo>
                  <a:lnTo>
                    <a:pt x="550730" y="1405060"/>
                  </a:lnTo>
                  <a:cubicBezTo>
                    <a:pt x="537640" y="1435488"/>
                    <a:pt x="507125" y="1457335"/>
                    <a:pt x="472448" y="1457335"/>
                  </a:cubicBezTo>
                  <a:lnTo>
                    <a:pt x="440939" y="1450811"/>
                  </a:lnTo>
                  <a:lnTo>
                    <a:pt x="145534" y="1965181"/>
                  </a:lnTo>
                  <a:lnTo>
                    <a:pt x="163355" y="1991395"/>
                  </a:lnTo>
                  <a:cubicBezTo>
                    <a:pt x="167718" y="2001538"/>
                    <a:pt x="170146" y="2012635"/>
                    <a:pt x="170146" y="2024194"/>
                  </a:cubicBezTo>
                  <a:cubicBezTo>
                    <a:pt x="170146" y="2035753"/>
                    <a:pt x="167718" y="2046849"/>
                    <a:pt x="163355" y="2056992"/>
                  </a:cubicBezTo>
                  <a:lnTo>
                    <a:pt x="155423" y="2068659"/>
                  </a:lnTo>
                  <a:lnTo>
                    <a:pt x="435185" y="2554283"/>
                  </a:lnTo>
                  <a:lnTo>
                    <a:pt x="439651" y="2551319"/>
                  </a:lnTo>
                  <a:cubicBezTo>
                    <a:pt x="449793" y="2547100"/>
                    <a:pt x="460890" y="2544788"/>
                    <a:pt x="472448" y="2544788"/>
                  </a:cubicBezTo>
                  <a:cubicBezTo>
                    <a:pt x="507125" y="2544788"/>
                    <a:pt x="537640" y="2566634"/>
                    <a:pt x="550730" y="2597063"/>
                  </a:cubicBezTo>
                  <a:lnTo>
                    <a:pt x="555855" y="2621814"/>
                  </a:lnTo>
                  <a:lnTo>
                    <a:pt x="1131103" y="2621814"/>
                  </a:lnTo>
                  <a:lnTo>
                    <a:pt x="1133930" y="2608160"/>
                  </a:lnTo>
                  <a:cubicBezTo>
                    <a:pt x="1147021" y="2577731"/>
                    <a:pt x="1177536" y="2555885"/>
                    <a:pt x="1212212" y="2555885"/>
                  </a:cubicBezTo>
                  <a:lnTo>
                    <a:pt x="1217359" y="2556951"/>
                  </a:lnTo>
                  <a:lnTo>
                    <a:pt x="1502485" y="2063345"/>
                  </a:lnTo>
                  <a:lnTo>
                    <a:pt x="1490781" y="2055388"/>
                  </a:lnTo>
                  <a:cubicBezTo>
                    <a:pt x="1475292" y="2039900"/>
                    <a:pt x="1465582" y="2018632"/>
                    <a:pt x="1465582" y="1995515"/>
                  </a:cubicBezTo>
                  <a:cubicBezTo>
                    <a:pt x="1465582" y="1971472"/>
                    <a:pt x="1475292" y="1950204"/>
                    <a:pt x="1490781" y="1934947"/>
                  </a:cubicBezTo>
                  <a:lnTo>
                    <a:pt x="1491201" y="1934668"/>
                  </a:lnTo>
                  <a:lnTo>
                    <a:pt x="1197912" y="1427081"/>
                  </a:lnTo>
                  <a:lnTo>
                    <a:pt x="1168318" y="1420954"/>
                  </a:lnTo>
                  <a:lnTo>
                    <a:pt x="1134618" y="1393089"/>
                  </a:lnTo>
                  <a:close/>
                  <a:moveTo>
                    <a:pt x="3863568" y="753603"/>
                  </a:moveTo>
                  <a:lnTo>
                    <a:pt x="3861174" y="765163"/>
                  </a:lnTo>
                  <a:cubicBezTo>
                    <a:pt x="3848084" y="795592"/>
                    <a:pt x="3817569" y="817439"/>
                    <a:pt x="3782892" y="817439"/>
                  </a:cubicBezTo>
                  <a:lnTo>
                    <a:pt x="3756139" y="811899"/>
                  </a:lnTo>
                  <a:lnTo>
                    <a:pt x="3468099" y="1311649"/>
                  </a:lnTo>
                  <a:lnTo>
                    <a:pt x="3469186" y="1312387"/>
                  </a:lnTo>
                  <a:cubicBezTo>
                    <a:pt x="3484675" y="1327876"/>
                    <a:pt x="3494384" y="1349144"/>
                    <a:pt x="3494384" y="1372262"/>
                  </a:cubicBezTo>
                  <a:cubicBezTo>
                    <a:pt x="3494384" y="1383821"/>
                    <a:pt x="3491956" y="1394917"/>
                    <a:pt x="3487593" y="1405060"/>
                  </a:cubicBezTo>
                  <a:lnTo>
                    <a:pt x="3470480" y="1430233"/>
                  </a:lnTo>
                  <a:lnTo>
                    <a:pt x="3757597" y="1928624"/>
                  </a:lnTo>
                  <a:lnTo>
                    <a:pt x="3782892" y="1923387"/>
                  </a:lnTo>
                  <a:cubicBezTo>
                    <a:pt x="3817569" y="1923387"/>
                    <a:pt x="3848084" y="1945233"/>
                    <a:pt x="3861174" y="1975661"/>
                  </a:cubicBezTo>
                  <a:lnTo>
                    <a:pt x="3862555" y="1982329"/>
                  </a:lnTo>
                  <a:lnTo>
                    <a:pt x="4419178" y="1982329"/>
                  </a:lnTo>
                  <a:lnTo>
                    <a:pt x="4422181" y="1967483"/>
                  </a:lnTo>
                  <a:cubicBezTo>
                    <a:pt x="4435271" y="1936795"/>
                    <a:pt x="4465787" y="1915989"/>
                    <a:pt x="4500463" y="1915989"/>
                  </a:cubicBezTo>
                  <a:lnTo>
                    <a:pt x="4528636" y="1921822"/>
                  </a:lnTo>
                  <a:lnTo>
                    <a:pt x="4809123" y="1434992"/>
                  </a:lnTo>
                  <a:lnTo>
                    <a:pt x="4804923" y="1432137"/>
                  </a:lnTo>
                  <a:cubicBezTo>
                    <a:pt x="4789434" y="1416647"/>
                    <a:pt x="4779725" y="1395379"/>
                    <a:pt x="4779725" y="1372262"/>
                  </a:cubicBezTo>
                  <a:cubicBezTo>
                    <a:pt x="4779725" y="1348220"/>
                    <a:pt x="4789434" y="1326952"/>
                    <a:pt x="4804923" y="1311694"/>
                  </a:cubicBezTo>
                  <a:lnTo>
                    <a:pt x="4812801" y="1306465"/>
                  </a:lnTo>
                  <a:lnTo>
                    <a:pt x="4533745" y="820561"/>
                  </a:lnTo>
                  <a:lnTo>
                    <a:pt x="4504162" y="826687"/>
                  </a:lnTo>
                  <a:cubicBezTo>
                    <a:pt x="4469486" y="826687"/>
                    <a:pt x="4438970" y="804840"/>
                    <a:pt x="4425880" y="774412"/>
                  </a:cubicBezTo>
                  <a:lnTo>
                    <a:pt x="4421571" y="753603"/>
                  </a:lnTo>
                  <a:close/>
                  <a:moveTo>
                    <a:pt x="1647674" y="753603"/>
                  </a:moveTo>
                  <a:lnTo>
                    <a:pt x="1632723" y="775596"/>
                  </a:lnTo>
                  <a:cubicBezTo>
                    <a:pt x="1617234" y="791085"/>
                    <a:pt x="1595966" y="800795"/>
                    <a:pt x="1572848" y="800795"/>
                  </a:cubicBezTo>
                  <a:lnTo>
                    <a:pt x="1548698" y="795794"/>
                  </a:lnTo>
                  <a:lnTo>
                    <a:pt x="1265337" y="1289191"/>
                  </a:lnTo>
                  <a:lnTo>
                    <a:pt x="1279398" y="1309873"/>
                  </a:lnTo>
                  <a:cubicBezTo>
                    <a:pt x="1283761" y="1320016"/>
                    <a:pt x="1286189" y="1331113"/>
                    <a:pt x="1286189" y="1342672"/>
                  </a:cubicBezTo>
                  <a:cubicBezTo>
                    <a:pt x="1286189" y="1365789"/>
                    <a:pt x="1276479" y="1387057"/>
                    <a:pt x="1260990" y="1402546"/>
                  </a:cubicBezTo>
                  <a:lnTo>
                    <a:pt x="1246811" y="1412185"/>
                  </a:lnTo>
                  <a:lnTo>
                    <a:pt x="1534962" y="1913567"/>
                  </a:lnTo>
                  <a:lnTo>
                    <a:pt x="1550655" y="1910442"/>
                  </a:lnTo>
                  <a:cubicBezTo>
                    <a:pt x="1585332" y="1910442"/>
                    <a:pt x="1615847" y="1932288"/>
                    <a:pt x="1628937" y="1962716"/>
                  </a:cubicBezTo>
                  <a:lnTo>
                    <a:pt x="1632998" y="1982328"/>
                  </a:lnTo>
                  <a:lnTo>
                    <a:pt x="2249386" y="1982328"/>
                  </a:lnTo>
                  <a:lnTo>
                    <a:pt x="2250714" y="1975661"/>
                  </a:lnTo>
                  <a:cubicBezTo>
                    <a:pt x="2259152" y="1955375"/>
                    <a:pt x="2275218" y="1938904"/>
                    <a:pt x="2295678" y="1930178"/>
                  </a:cubicBezTo>
                  <a:lnTo>
                    <a:pt x="2310597" y="1927161"/>
                  </a:lnTo>
                  <a:lnTo>
                    <a:pt x="2608346" y="1411702"/>
                  </a:lnTo>
                  <a:lnTo>
                    <a:pt x="2594877" y="1402546"/>
                  </a:lnTo>
                  <a:cubicBezTo>
                    <a:pt x="2579388" y="1387057"/>
                    <a:pt x="2569679" y="1365789"/>
                    <a:pt x="2569679" y="1342672"/>
                  </a:cubicBezTo>
                  <a:cubicBezTo>
                    <a:pt x="2569679" y="1331113"/>
                    <a:pt x="2572106" y="1320016"/>
                    <a:pt x="2576470" y="1309873"/>
                  </a:cubicBezTo>
                  <a:lnTo>
                    <a:pt x="2588764" y="1291789"/>
                  </a:lnTo>
                  <a:lnTo>
                    <a:pt x="2474142" y="1092204"/>
                  </a:lnTo>
                  <a:lnTo>
                    <a:pt x="2313494" y="814175"/>
                  </a:lnTo>
                  <a:lnTo>
                    <a:pt x="2296457" y="810648"/>
                  </a:lnTo>
                  <a:cubicBezTo>
                    <a:pt x="2281243" y="804102"/>
                    <a:pt x="2268174" y="793201"/>
                    <a:pt x="2258909" y="779601"/>
                  </a:cubicBezTo>
                  <a:lnTo>
                    <a:pt x="2250804" y="753603"/>
                  </a:lnTo>
                  <a:close/>
                  <a:moveTo>
                    <a:pt x="2726667" y="127236"/>
                  </a:moveTo>
                  <a:lnTo>
                    <a:pt x="2714627" y="144947"/>
                  </a:lnTo>
                  <a:cubicBezTo>
                    <a:pt x="2706882" y="152691"/>
                    <a:pt x="2697693" y="158991"/>
                    <a:pt x="2687550" y="163354"/>
                  </a:cubicBezTo>
                  <a:lnTo>
                    <a:pt x="2656270" y="169831"/>
                  </a:lnTo>
                  <a:lnTo>
                    <a:pt x="2373638" y="661959"/>
                  </a:lnTo>
                  <a:lnTo>
                    <a:pt x="2389130" y="672491"/>
                  </a:lnTo>
                  <a:cubicBezTo>
                    <a:pt x="2404619" y="687979"/>
                    <a:pt x="2414329" y="709248"/>
                    <a:pt x="2414329" y="732366"/>
                  </a:cubicBezTo>
                  <a:cubicBezTo>
                    <a:pt x="2414329" y="755483"/>
                    <a:pt x="2404619" y="776751"/>
                    <a:pt x="2389130" y="792240"/>
                  </a:cubicBezTo>
                  <a:lnTo>
                    <a:pt x="2365941" y="808005"/>
                  </a:lnTo>
                  <a:lnTo>
                    <a:pt x="2627563" y="1263228"/>
                  </a:lnTo>
                  <a:lnTo>
                    <a:pt x="2654752" y="1257599"/>
                  </a:lnTo>
                  <a:cubicBezTo>
                    <a:pt x="2700988" y="1257599"/>
                    <a:pt x="2739825" y="1296435"/>
                    <a:pt x="2739825" y="1342672"/>
                  </a:cubicBezTo>
                  <a:lnTo>
                    <a:pt x="2737073" y="1355961"/>
                  </a:lnTo>
                  <a:lnTo>
                    <a:pt x="3327534" y="1355961"/>
                  </a:lnTo>
                  <a:lnTo>
                    <a:pt x="3331029" y="1338684"/>
                  </a:lnTo>
                  <a:cubicBezTo>
                    <a:pt x="3344119" y="1307995"/>
                    <a:pt x="3374635" y="1287189"/>
                    <a:pt x="3409311" y="1287189"/>
                  </a:cubicBezTo>
                  <a:lnTo>
                    <a:pt x="3424449" y="1290324"/>
                  </a:lnTo>
                  <a:lnTo>
                    <a:pt x="3713854" y="789310"/>
                  </a:lnTo>
                  <a:lnTo>
                    <a:pt x="3717144" y="783600"/>
                  </a:lnTo>
                  <a:lnTo>
                    <a:pt x="3704610" y="765163"/>
                  </a:lnTo>
                  <a:cubicBezTo>
                    <a:pt x="3700246" y="755021"/>
                    <a:pt x="3697819" y="743924"/>
                    <a:pt x="3697819" y="732366"/>
                  </a:cubicBezTo>
                  <a:cubicBezTo>
                    <a:pt x="3697819" y="720807"/>
                    <a:pt x="3700246" y="709710"/>
                    <a:pt x="3704610" y="699567"/>
                  </a:cubicBezTo>
                  <a:lnTo>
                    <a:pt x="3710880" y="690343"/>
                  </a:lnTo>
                  <a:lnTo>
                    <a:pt x="3422665" y="188490"/>
                  </a:lnTo>
                  <a:lnTo>
                    <a:pt x="3413010" y="190489"/>
                  </a:lnTo>
                  <a:cubicBezTo>
                    <a:pt x="3378334" y="190489"/>
                    <a:pt x="3347818" y="168642"/>
                    <a:pt x="3334728" y="138214"/>
                  </a:cubicBezTo>
                  <a:lnTo>
                    <a:pt x="3332455" y="127236"/>
                  </a:lnTo>
                  <a:close/>
                  <a:moveTo>
                    <a:pt x="2654752" y="0"/>
                  </a:moveTo>
                  <a:cubicBezTo>
                    <a:pt x="2689429" y="0"/>
                    <a:pt x="2719944" y="21845"/>
                    <a:pt x="2733034" y="52274"/>
                  </a:cubicBezTo>
                  <a:lnTo>
                    <a:pt x="2738694" y="79611"/>
                  </a:lnTo>
                  <a:lnTo>
                    <a:pt x="3333155" y="79611"/>
                  </a:lnTo>
                  <a:lnTo>
                    <a:pt x="3334728" y="71838"/>
                  </a:lnTo>
                  <a:cubicBezTo>
                    <a:pt x="3347818" y="41149"/>
                    <a:pt x="3378334" y="20343"/>
                    <a:pt x="3413010" y="20343"/>
                  </a:cubicBezTo>
                  <a:cubicBezTo>
                    <a:pt x="3459246" y="20343"/>
                    <a:pt x="3498083" y="59180"/>
                    <a:pt x="3498083" y="105416"/>
                  </a:cubicBezTo>
                  <a:cubicBezTo>
                    <a:pt x="3498083" y="128533"/>
                    <a:pt x="3488373" y="149801"/>
                    <a:pt x="3472885" y="165290"/>
                  </a:cubicBezTo>
                  <a:lnTo>
                    <a:pt x="3466747" y="169463"/>
                  </a:lnTo>
                  <a:lnTo>
                    <a:pt x="3746622" y="656444"/>
                  </a:lnTo>
                  <a:lnTo>
                    <a:pt x="3750094" y="654083"/>
                  </a:lnTo>
                  <a:cubicBezTo>
                    <a:pt x="3760237" y="649720"/>
                    <a:pt x="3771333" y="647293"/>
                    <a:pt x="3782892" y="647293"/>
                  </a:cubicBezTo>
                  <a:cubicBezTo>
                    <a:pt x="3817569" y="647293"/>
                    <a:pt x="3848084" y="669138"/>
                    <a:pt x="3861174" y="699567"/>
                  </a:cubicBezTo>
                  <a:lnTo>
                    <a:pt x="3862501" y="705978"/>
                  </a:lnTo>
                  <a:lnTo>
                    <a:pt x="4427808" y="705978"/>
                  </a:lnTo>
                  <a:lnTo>
                    <a:pt x="4444287" y="681739"/>
                  </a:lnTo>
                  <a:cubicBezTo>
                    <a:pt x="4459776" y="666250"/>
                    <a:pt x="4481044" y="656541"/>
                    <a:pt x="4504162" y="656541"/>
                  </a:cubicBezTo>
                  <a:cubicBezTo>
                    <a:pt x="4550398" y="656541"/>
                    <a:pt x="4589235" y="695378"/>
                    <a:pt x="4589235" y="741614"/>
                  </a:cubicBezTo>
                  <a:cubicBezTo>
                    <a:pt x="4589235" y="753173"/>
                    <a:pt x="4586807" y="764269"/>
                    <a:pt x="4582444" y="774412"/>
                  </a:cubicBezTo>
                  <a:lnTo>
                    <a:pt x="4571497" y="790515"/>
                  </a:lnTo>
                  <a:lnTo>
                    <a:pt x="4857749" y="1288593"/>
                  </a:lnTo>
                  <a:lnTo>
                    <a:pt x="4864798" y="1287189"/>
                  </a:lnTo>
                  <a:cubicBezTo>
                    <a:pt x="4899475" y="1287189"/>
                    <a:pt x="4929990" y="1309035"/>
                    <a:pt x="4943080" y="1339464"/>
                  </a:cubicBezTo>
                  <a:lnTo>
                    <a:pt x="4944322" y="1345464"/>
                  </a:lnTo>
                  <a:lnTo>
                    <a:pt x="5528171" y="1345464"/>
                  </a:lnTo>
                  <a:lnTo>
                    <a:pt x="5533417" y="1319122"/>
                  </a:lnTo>
                  <a:cubicBezTo>
                    <a:pt x="5546073" y="1288693"/>
                    <a:pt x="5575895" y="1266847"/>
                    <a:pt x="5611959" y="1266847"/>
                  </a:cubicBezTo>
                  <a:cubicBezTo>
                    <a:pt x="5658193" y="1266847"/>
                    <a:pt x="5697032" y="1305684"/>
                    <a:pt x="5697032" y="1351920"/>
                  </a:cubicBezTo>
                  <a:cubicBezTo>
                    <a:pt x="5697032" y="1375037"/>
                    <a:pt x="5687322" y="1396306"/>
                    <a:pt x="5671833" y="1411794"/>
                  </a:cubicBezTo>
                  <a:lnTo>
                    <a:pt x="5663233" y="1417641"/>
                  </a:lnTo>
                  <a:lnTo>
                    <a:pt x="5948348" y="1913741"/>
                  </a:lnTo>
                  <a:lnTo>
                    <a:pt x="5949726" y="1912826"/>
                  </a:lnTo>
                  <a:cubicBezTo>
                    <a:pt x="5959869" y="1908608"/>
                    <a:pt x="5970966" y="1906296"/>
                    <a:pt x="5982524" y="1906296"/>
                  </a:cubicBezTo>
                  <a:cubicBezTo>
                    <a:pt x="6028760" y="1906296"/>
                    <a:pt x="6067597" y="1945133"/>
                    <a:pt x="6067597" y="1991369"/>
                  </a:cubicBezTo>
                  <a:cubicBezTo>
                    <a:pt x="6067597" y="2037602"/>
                    <a:pt x="6028760" y="2076441"/>
                    <a:pt x="5982524" y="2076441"/>
                  </a:cubicBezTo>
                  <a:lnTo>
                    <a:pt x="5965562" y="2072929"/>
                  </a:lnTo>
                  <a:lnTo>
                    <a:pt x="5670999" y="2583996"/>
                  </a:lnTo>
                  <a:lnTo>
                    <a:pt x="5673596" y="2587817"/>
                  </a:lnTo>
                  <a:cubicBezTo>
                    <a:pt x="5677959" y="2597959"/>
                    <a:pt x="5680387" y="2609056"/>
                    <a:pt x="5680387" y="2620615"/>
                  </a:cubicBezTo>
                  <a:cubicBezTo>
                    <a:pt x="5680387" y="2666849"/>
                    <a:pt x="5641550" y="2705688"/>
                    <a:pt x="5595314" y="2705688"/>
                  </a:cubicBezTo>
                  <a:cubicBezTo>
                    <a:pt x="5572197" y="2705688"/>
                    <a:pt x="5550928" y="2695978"/>
                    <a:pt x="5535439" y="2680489"/>
                  </a:cubicBezTo>
                  <a:lnTo>
                    <a:pt x="5527927" y="2669439"/>
                  </a:lnTo>
                  <a:lnTo>
                    <a:pt x="4944357" y="2669439"/>
                  </a:lnTo>
                  <a:lnTo>
                    <a:pt x="4943080" y="2675606"/>
                  </a:lnTo>
                  <a:cubicBezTo>
                    <a:pt x="4929990" y="2706034"/>
                    <a:pt x="4899475" y="2727881"/>
                    <a:pt x="4864798" y="2727881"/>
                  </a:cubicBezTo>
                  <a:lnTo>
                    <a:pt x="4861531" y="2727204"/>
                  </a:lnTo>
                  <a:lnTo>
                    <a:pt x="4522913" y="3314707"/>
                  </a:lnTo>
                  <a:lnTo>
                    <a:pt x="3823916" y="3314707"/>
                  </a:lnTo>
                  <a:lnTo>
                    <a:pt x="3815027" y="3327783"/>
                  </a:lnTo>
                  <a:cubicBezTo>
                    <a:pt x="3799538" y="3343272"/>
                    <a:pt x="3778270" y="3352982"/>
                    <a:pt x="3755152" y="3352982"/>
                  </a:cubicBezTo>
                  <a:lnTo>
                    <a:pt x="3745625" y="3351009"/>
                  </a:lnTo>
                  <a:lnTo>
                    <a:pt x="3467168" y="3834133"/>
                  </a:lnTo>
                  <a:lnTo>
                    <a:pt x="3471699" y="3835071"/>
                  </a:lnTo>
                  <a:cubicBezTo>
                    <a:pt x="3502128" y="3848161"/>
                    <a:pt x="3523975" y="3878676"/>
                    <a:pt x="3523975" y="3913353"/>
                  </a:cubicBezTo>
                  <a:cubicBezTo>
                    <a:pt x="3523975" y="3959587"/>
                    <a:pt x="3485136" y="3998426"/>
                    <a:pt x="3438902" y="3998426"/>
                  </a:cubicBezTo>
                  <a:cubicBezTo>
                    <a:pt x="3404224" y="3998426"/>
                    <a:pt x="3373710" y="3976579"/>
                    <a:pt x="3360619" y="3946151"/>
                  </a:cubicBezTo>
                  <a:lnTo>
                    <a:pt x="3356127" y="3924455"/>
                  </a:lnTo>
                  <a:lnTo>
                    <a:pt x="2756020" y="3924455"/>
                  </a:lnTo>
                  <a:lnTo>
                    <a:pt x="2751528" y="3946151"/>
                  </a:lnTo>
                  <a:cubicBezTo>
                    <a:pt x="2738438" y="3976579"/>
                    <a:pt x="2707923" y="3998426"/>
                    <a:pt x="2673246" y="3998426"/>
                  </a:cubicBezTo>
                  <a:cubicBezTo>
                    <a:pt x="2627011" y="3998426"/>
                    <a:pt x="2588173" y="3959587"/>
                    <a:pt x="2588173" y="3913353"/>
                  </a:cubicBezTo>
                  <a:cubicBezTo>
                    <a:pt x="2588173" y="3901794"/>
                    <a:pt x="2590600" y="3890697"/>
                    <a:pt x="2594964" y="3880555"/>
                  </a:cubicBezTo>
                  <a:lnTo>
                    <a:pt x="2613198" y="3853733"/>
                  </a:lnTo>
                  <a:lnTo>
                    <a:pt x="2321471" y="3348850"/>
                  </a:lnTo>
                  <a:lnTo>
                    <a:pt x="2301516" y="3352982"/>
                  </a:lnTo>
                  <a:cubicBezTo>
                    <a:pt x="2278398" y="3352982"/>
                    <a:pt x="2257129" y="3343272"/>
                    <a:pt x="2241641" y="3327783"/>
                  </a:cubicBezTo>
                  <a:lnTo>
                    <a:pt x="2232751" y="3314707"/>
                  </a:lnTo>
                  <a:lnTo>
                    <a:pt x="1657144" y="3314707"/>
                  </a:lnTo>
                  <a:lnTo>
                    <a:pt x="1641969" y="3337029"/>
                  </a:lnTo>
                  <a:cubicBezTo>
                    <a:pt x="1626481" y="3352518"/>
                    <a:pt x="1605212" y="3362228"/>
                    <a:pt x="1582094" y="3362228"/>
                  </a:cubicBezTo>
                  <a:cubicBezTo>
                    <a:pt x="1535860" y="3362228"/>
                    <a:pt x="1497021" y="3323389"/>
                    <a:pt x="1497021" y="3277155"/>
                  </a:cubicBezTo>
                  <a:cubicBezTo>
                    <a:pt x="1497021" y="3265134"/>
                    <a:pt x="1499448" y="3253806"/>
                    <a:pt x="1503812" y="3243577"/>
                  </a:cubicBezTo>
                  <a:lnTo>
                    <a:pt x="1504541" y="3242508"/>
                  </a:lnTo>
                  <a:lnTo>
                    <a:pt x="1205513" y="2724990"/>
                  </a:lnTo>
                  <a:lnTo>
                    <a:pt x="1187193" y="2722142"/>
                  </a:lnTo>
                  <a:cubicBezTo>
                    <a:pt x="1163368" y="2714571"/>
                    <a:pt x="1143748" y="2696577"/>
                    <a:pt x="1133930" y="2673756"/>
                  </a:cubicBezTo>
                  <a:lnTo>
                    <a:pt x="1133036" y="2669439"/>
                  </a:lnTo>
                  <a:lnTo>
                    <a:pt x="546121" y="2669439"/>
                  </a:lnTo>
                  <a:lnTo>
                    <a:pt x="532323" y="2689735"/>
                  </a:lnTo>
                  <a:cubicBezTo>
                    <a:pt x="516834" y="2705224"/>
                    <a:pt x="495567" y="2714934"/>
                    <a:pt x="472448" y="2714934"/>
                  </a:cubicBezTo>
                  <a:cubicBezTo>
                    <a:pt x="426214" y="2714934"/>
                    <a:pt x="387375" y="2676095"/>
                    <a:pt x="387375" y="2629861"/>
                  </a:cubicBezTo>
                  <a:cubicBezTo>
                    <a:pt x="387375" y="2617840"/>
                    <a:pt x="389803" y="2606512"/>
                    <a:pt x="394166" y="2596283"/>
                  </a:cubicBezTo>
                  <a:lnTo>
                    <a:pt x="400111" y="2587565"/>
                  </a:lnTo>
                  <a:lnTo>
                    <a:pt x="119272" y="2101524"/>
                  </a:lnTo>
                  <a:lnTo>
                    <a:pt x="117871" y="2102476"/>
                  </a:lnTo>
                  <a:cubicBezTo>
                    <a:pt x="107729" y="2106839"/>
                    <a:pt x="96632" y="2109267"/>
                    <a:pt x="85073" y="2109267"/>
                  </a:cubicBezTo>
                  <a:cubicBezTo>
                    <a:pt x="38839" y="2109267"/>
                    <a:pt x="0" y="2070428"/>
                    <a:pt x="0" y="2024194"/>
                  </a:cubicBezTo>
                  <a:cubicBezTo>
                    <a:pt x="0" y="1976109"/>
                    <a:pt x="38839" y="1939121"/>
                    <a:pt x="85073" y="1939121"/>
                  </a:cubicBezTo>
                  <a:lnTo>
                    <a:pt x="103219" y="1942878"/>
                  </a:lnTo>
                  <a:lnTo>
                    <a:pt x="404405" y="1420121"/>
                  </a:lnTo>
                  <a:lnTo>
                    <a:pt x="394166" y="1405060"/>
                  </a:lnTo>
                  <a:cubicBezTo>
                    <a:pt x="389803" y="1394917"/>
                    <a:pt x="387375" y="1383821"/>
                    <a:pt x="387375" y="1372262"/>
                  </a:cubicBezTo>
                  <a:cubicBezTo>
                    <a:pt x="387375" y="1324178"/>
                    <a:pt x="426214" y="1287189"/>
                    <a:pt x="472448" y="1287189"/>
                  </a:cubicBezTo>
                  <a:cubicBezTo>
                    <a:pt x="507125" y="1287189"/>
                    <a:pt x="537640" y="1309035"/>
                    <a:pt x="550730" y="1339464"/>
                  </a:cubicBezTo>
                  <a:lnTo>
                    <a:pt x="551972" y="1345464"/>
                  </a:lnTo>
                  <a:lnTo>
                    <a:pt x="1116914" y="1345464"/>
                  </a:lnTo>
                  <a:lnTo>
                    <a:pt x="1116043" y="1342672"/>
                  </a:lnTo>
                  <a:cubicBezTo>
                    <a:pt x="1116043" y="1296435"/>
                    <a:pt x="1153031" y="1257599"/>
                    <a:pt x="1201116" y="1257599"/>
                  </a:cubicBezTo>
                  <a:lnTo>
                    <a:pt x="1225529" y="1262653"/>
                  </a:lnTo>
                  <a:lnTo>
                    <a:pt x="1509279" y="770162"/>
                  </a:lnTo>
                  <a:lnTo>
                    <a:pt x="1494566" y="748520"/>
                  </a:lnTo>
                  <a:cubicBezTo>
                    <a:pt x="1490202" y="738377"/>
                    <a:pt x="1487775" y="727281"/>
                    <a:pt x="1487775" y="715722"/>
                  </a:cubicBezTo>
                  <a:cubicBezTo>
                    <a:pt x="1487775" y="667637"/>
                    <a:pt x="1526614" y="630649"/>
                    <a:pt x="1572848" y="630649"/>
                  </a:cubicBezTo>
                  <a:cubicBezTo>
                    <a:pt x="1607525" y="630649"/>
                    <a:pt x="1638040" y="652495"/>
                    <a:pt x="1651130" y="682924"/>
                  </a:cubicBezTo>
                  <a:lnTo>
                    <a:pt x="1655904" y="705978"/>
                  </a:lnTo>
                  <a:lnTo>
                    <a:pt x="2252137" y="705978"/>
                  </a:lnTo>
                  <a:lnTo>
                    <a:pt x="2258422" y="685130"/>
                  </a:lnTo>
                  <a:cubicBezTo>
                    <a:pt x="2267460" y="671530"/>
                    <a:pt x="2280333" y="660629"/>
                    <a:pt x="2295678" y="654084"/>
                  </a:cubicBezTo>
                  <a:lnTo>
                    <a:pt x="2326693" y="647811"/>
                  </a:lnTo>
                  <a:lnTo>
                    <a:pt x="2610356" y="155470"/>
                  </a:lnTo>
                  <a:lnTo>
                    <a:pt x="2594877" y="144947"/>
                  </a:lnTo>
                  <a:cubicBezTo>
                    <a:pt x="2579388" y="129458"/>
                    <a:pt x="2569679" y="108190"/>
                    <a:pt x="2569679" y="85072"/>
                  </a:cubicBezTo>
                  <a:cubicBezTo>
                    <a:pt x="2569679" y="38836"/>
                    <a:pt x="2608517" y="0"/>
                    <a:pt x="2654752" y="0"/>
                  </a:cubicBezTo>
                  <a:close/>
                </a:path>
              </a:pathLst>
            </a:custGeom>
            <a:solidFill>
              <a:schemeClr val="bg1">
                <a:alpha val="40000"/>
              </a:schemeClr>
            </a:solidFill>
            <a:ln w="9525" cap="flat">
              <a:noFill/>
              <a:prstDash val="solid"/>
              <a:miter/>
            </a:ln>
          </p:spPr>
          <p:txBody>
            <a:bodyPr wrap="square" rtlCol="0" anchor="ctr">
              <a:noAutofit/>
            </a:bodyPr>
            <a:lstStyle/>
            <a:p>
              <a:endParaRPr lang="en-US"/>
            </a:p>
          </p:txBody>
        </p:sp>
      </p:grpSp>
      <p:sp>
        <p:nvSpPr>
          <p:cNvPr id="83" name="TextBox 82">
            <a:extLst>
              <a:ext uri="{FF2B5EF4-FFF2-40B4-BE49-F238E27FC236}">
                <a16:creationId xmlns:a16="http://schemas.microsoft.com/office/drawing/2014/main" xmlns="" id="{9EA42F33-EEC5-4AE1-9F85-264882282CAB}"/>
              </a:ext>
            </a:extLst>
          </p:cNvPr>
          <p:cNvSpPr txBox="1"/>
          <p:nvPr/>
        </p:nvSpPr>
        <p:spPr>
          <a:xfrm>
            <a:off x="347621" y="5983538"/>
            <a:ext cx="6241155" cy="369332"/>
          </a:xfrm>
          <a:prstGeom prst="rect">
            <a:avLst/>
          </a:prstGeom>
          <a:noFill/>
        </p:spPr>
        <p:txBody>
          <a:bodyPr wrap="square" rtlCol="0" anchor="ctr">
            <a:spAutoFit/>
          </a:bodyPr>
          <a:lstStyle/>
          <a:p>
            <a:r>
              <a:rPr lang="en-US" altLang="ko-KR" b="1">
                <a:solidFill>
                  <a:schemeClr val="bg1"/>
                </a:solidFill>
                <a:cs typeface="Arial" pitchFamily="34" charset="0"/>
              </a:rPr>
              <a:t>Guatemala, 27 </a:t>
            </a:r>
            <a:r>
              <a:rPr lang="en-US" altLang="ko-KR" b="1" dirty="0">
                <a:solidFill>
                  <a:schemeClr val="bg1"/>
                </a:solidFill>
                <a:cs typeface="Arial" pitchFamily="34" charset="0"/>
              </a:rPr>
              <a:t>Julio de 2021</a:t>
            </a:r>
            <a:endParaRPr lang="ko-KR" altLang="en-US" b="1" dirty="0">
              <a:solidFill>
                <a:schemeClr val="bg1"/>
              </a:solidFill>
              <a:cs typeface="Arial" pitchFamily="34" charset="0"/>
            </a:endParaRPr>
          </a:p>
        </p:txBody>
      </p:sp>
      <p:grpSp>
        <p:nvGrpSpPr>
          <p:cNvPr id="84" name="Group 83">
            <a:extLst>
              <a:ext uri="{FF2B5EF4-FFF2-40B4-BE49-F238E27FC236}">
                <a16:creationId xmlns:a16="http://schemas.microsoft.com/office/drawing/2014/main" xmlns="" id="{FA7943DF-2BEF-4361-8272-16D2181D6CAB}"/>
              </a:ext>
            </a:extLst>
          </p:cNvPr>
          <p:cNvGrpSpPr/>
          <p:nvPr/>
        </p:nvGrpSpPr>
        <p:grpSpPr>
          <a:xfrm>
            <a:off x="347621" y="3041820"/>
            <a:ext cx="12540388" cy="2853413"/>
            <a:chOff x="352045" y="2872827"/>
            <a:chExt cx="15879856" cy="3452631"/>
          </a:xfrm>
        </p:grpSpPr>
        <p:sp>
          <p:nvSpPr>
            <p:cNvPr id="85" name="TextBox 84">
              <a:extLst>
                <a:ext uri="{FF2B5EF4-FFF2-40B4-BE49-F238E27FC236}">
                  <a16:creationId xmlns:a16="http://schemas.microsoft.com/office/drawing/2014/main" xmlns="" id="{73926F20-DE46-48FA-9510-FF7D1ABD2A85}"/>
                </a:ext>
              </a:extLst>
            </p:cNvPr>
            <p:cNvSpPr txBox="1"/>
            <p:nvPr/>
          </p:nvSpPr>
          <p:spPr>
            <a:xfrm>
              <a:off x="352045" y="2872827"/>
              <a:ext cx="6155104" cy="1117230"/>
            </a:xfrm>
            <a:prstGeom prst="rect">
              <a:avLst/>
            </a:prstGeom>
            <a:noFill/>
          </p:spPr>
          <p:txBody>
            <a:bodyPr wrap="square" rtlCol="0" anchor="ctr">
              <a:spAutoFit/>
            </a:bodyPr>
            <a:lstStyle/>
            <a:p>
              <a:r>
                <a:rPr lang="en-US" altLang="ko-KR" sz="5400" b="1" dirty="0">
                  <a:solidFill>
                    <a:schemeClr val="bg1"/>
                  </a:solidFill>
                  <a:cs typeface="Arial" pitchFamily="34" charset="0"/>
                </a:rPr>
                <a:t>Guatemala</a:t>
              </a:r>
              <a:endParaRPr lang="ko-KR" altLang="en-US" sz="5400" b="1" dirty="0">
                <a:solidFill>
                  <a:schemeClr val="bg1"/>
                </a:solidFill>
                <a:cs typeface="Arial" pitchFamily="34" charset="0"/>
              </a:endParaRPr>
            </a:p>
          </p:txBody>
        </p:sp>
        <p:sp>
          <p:nvSpPr>
            <p:cNvPr id="86" name="TextBox 85">
              <a:extLst>
                <a:ext uri="{FF2B5EF4-FFF2-40B4-BE49-F238E27FC236}">
                  <a16:creationId xmlns:a16="http://schemas.microsoft.com/office/drawing/2014/main" xmlns="" id="{4CC8FF4C-D454-4B26-B3A7-F6722A194465}"/>
                </a:ext>
              </a:extLst>
            </p:cNvPr>
            <p:cNvSpPr txBox="1"/>
            <p:nvPr/>
          </p:nvSpPr>
          <p:spPr>
            <a:xfrm>
              <a:off x="352045" y="3691300"/>
              <a:ext cx="10934876" cy="1340676"/>
            </a:xfrm>
            <a:prstGeom prst="rect">
              <a:avLst/>
            </a:prstGeom>
            <a:noFill/>
          </p:spPr>
          <p:txBody>
            <a:bodyPr wrap="square" rtlCol="0" anchor="ctr">
              <a:spAutoFit/>
            </a:bodyPr>
            <a:lstStyle/>
            <a:p>
              <a:r>
                <a:rPr lang="en-US" altLang="ko-KR" sz="6600" b="1" dirty="0">
                  <a:solidFill>
                    <a:schemeClr val="bg1"/>
                  </a:solidFill>
                  <a:cs typeface="Arial" pitchFamily="34" charset="0"/>
                </a:rPr>
                <a:t>Esperanza de Vida</a:t>
              </a:r>
              <a:endParaRPr lang="ko-KR" altLang="en-US" sz="6600" b="1" dirty="0">
                <a:solidFill>
                  <a:schemeClr val="bg1"/>
                </a:solidFill>
                <a:cs typeface="Arial" pitchFamily="34" charset="0"/>
              </a:endParaRPr>
            </a:p>
          </p:txBody>
        </p:sp>
        <p:sp>
          <p:nvSpPr>
            <p:cNvPr id="87" name="TextBox 86">
              <a:extLst>
                <a:ext uri="{FF2B5EF4-FFF2-40B4-BE49-F238E27FC236}">
                  <a16:creationId xmlns:a16="http://schemas.microsoft.com/office/drawing/2014/main" xmlns="" id="{7F8964BE-5969-46E4-8B8E-2B6259A28CE8}"/>
                </a:ext>
              </a:extLst>
            </p:cNvPr>
            <p:cNvSpPr txBox="1"/>
            <p:nvPr/>
          </p:nvSpPr>
          <p:spPr>
            <a:xfrm>
              <a:off x="429340" y="5022024"/>
              <a:ext cx="15802561" cy="1303434"/>
            </a:xfrm>
            <a:prstGeom prst="rect">
              <a:avLst/>
            </a:prstGeom>
            <a:noFill/>
          </p:spPr>
          <p:txBody>
            <a:bodyPr wrap="square" rtlCol="0" anchor="ctr">
              <a:spAutoFit/>
            </a:bodyPr>
            <a:lstStyle/>
            <a:p>
              <a:r>
                <a:rPr lang="en-US" altLang="ko-KR" sz="3200" b="1" dirty="0">
                  <a:solidFill>
                    <a:schemeClr val="bg1"/>
                  </a:solidFill>
                  <a:cs typeface="Arial" pitchFamily="34" charset="0"/>
                </a:rPr>
                <a:t>La </a:t>
              </a:r>
              <a:r>
                <a:rPr lang="en-US" altLang="ko-KR" sz="3200" b="1" dirty="0" err="1">
                  <a:solidFill>
                    <a:schemeClr val="bg1"/>
                  </a:solidFill>
                  <a:cs typeface="Arial" pitchFamily="34" charset="0"/>
                </a:rPr>
                <a:t>mejora</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depende</a:t>
              </a:r>
              <a:r>
                <a:rPr lang="en-US" altLang="ko-KR" sz="3200" b="1" dirty="0">
                  <a:solidFill>
                    <a:schemeClr val="bg1"/>
                  </a:solidFill>
                  <a:cs typeface="Arial" pitchFamily="34" charset="0"/>
                </a:rPr>
                <a:t> </a:t>
              </a:r>
              <a:r>
                <a:rPr lang="en-US" altLang="ko-KR" sz="3200" b="1" dirty="0" err="1">
                  <a:solidFill>
                    <a:schemeClr val="bg1"/>
                  </a:solidFill>
                  <a:cs typeface="Arial" pitchFamily="34" charset="0"/>
                </a:rPr>
                <a:t>directamente</a:t>
              </a:r>
              <a:r>
                <a:rPr lang="en-US" altLang="ko-KR" sz="3200" b="1" dirty="0">
                  <a:solidFill>
                    <a:schemeClr val="bg1"/>
                  </a:solidFill>
                  <a:cs typeface="Arial" pitchFamily="34" charset="0"/>
                </a:rPr>
                <a:t> del </a:t>
              </a:r>
              <a:r>
                <a:rPr lang="en-US" altLang="ko-KR" sz="3200" b="1" dirty="0" err="1">
                  <a:solidFill>
                    <a:schemeClr val="bg1"/>
                  </a:solidFill>
                  <a:cs typeface="Arial" pitchFamily="34" charset="0"/>
                </a:rPr>
                <a:t>desarrollo</a:t>
              </a:r>
              <a:r>
                <a:rPr lang="en-US" altLang="ko-KR" sz="3200" b="1" dirty="0">
                  <a:solidFill>
                    <a:schemeClr val="bg1"/>
                  </a:solidFill>
                  <a:cs typeface="Arial" pitchFamily="34" charset="0"/>
                </a:rPr>
                <a:t> de </a:t>
              </a:r>
              <a:r>
                <a:rPr lang="en-US" altLang="ko-KR" sz="3200" b="1" dirty="0" err="1">
                  <a:solidFill>
                    <a:schemeClr val="bg1"/>
                  </a:solidFill>
                  <a:cs typeface="Arial" pitchFamily="34" charset="0"/>
                </a:rPr>
                <a:t>su</a:t>
              </a:r>
              <a:r>
                <a:rPr lang="en-US" altLang="ko-KR" sz="3200" b="1" dirty="0">
                  <a:solidFill>
                    <a:schemeClr val="bg1"/>
                  </a:solidFill>
                  <a:cs typeface="Arial" pitchFamily="34" charset="0"/>
                </a:rPr>
                <a:t> población.</a:t>
              </a:r>
              <a:endParaRPr lang="ko-KR" altLang="en-US" sz="3200" b="1" dirty="0">
                <a:solidFill>
                  <a:schemeClr val="bg1"/>
                </a:solidFill>
                <a:cs typeface="Arial" pitchFamily="34" charset="0"/>
              </a:endParaRPr>
            </a:p>
          </p:txBody>
        </p:sp>
      </p:grpSp>
      <p:pic>
        <p:nvPicPr>
          <p:cNvPr id="89" name="Imagen 88">
            <a:extLst>
              <a:ext uri="{FF2B5EF4-FFF2-40B4-BE49-F238E27FC236}">
                <a16:creationId xmlns:a16="http://schemas.microsoft.com/office/drawing/2014/main" xmlns="" id="{297E8E8A-2FDD-4E79-BB68-9DFAB42C84F0}"/>
              </a:ext>
            </a:extLst>
          </p:cNvPr>
          <p:cNvPicPr>
            <a:picLocks noChangeAspect="1"/>
          </p:cNvPicPr>
          <p:nvPr/>
        </p:nvPicPr>
        <p:blipFill>
          <a:blip r:embed="rId2"/>
          <a:stretch>
            <a:fillRect/>
          </a:stretch>
        </p:blipFill>
        <p:spPr>
          <a:xfrm>
            <a:off x="162537" y="158087"/>
            <a:ext cx="3940795" cy="931696"/>
          </a:xfrm>
          <a:prstGeom prst="rect">
            <a:avLst/>
          </a:prstGeom>
          <a:noFill/>
        </p:spPr>
      </p:pic>
    </p:spTree>
    <p:extLst>
      <p:ext uri="{BB962C8B-B14F-4D97-AF65-F5344CB8AC3E}">
        <p14:creationId xmlns:p14="http://schemas.microsoft.com/office/powerpoint/2010/main" xmlns="" val="418248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D901BC03-E885-4B13-98D4-9370CCA62FF8}"/>
              </a:ext>
            </a:extLst>
          </p:cNvPr>
          <p:cNvPicPr>
            <a:picLocks noChangeAspect="1"/>
          </p:cNvPicPr>
          <p:nvPr/>
        </p:nvPicPr>
        <p:blipFill rotWithShape="1">
          <a:blip r:embed="rId3"/>
          <a:srcRect l="57459" b="8198"/>
          <a:stretch/>
        </p:blipFill>
        <p:spPr>
          <a:xfrm>
            <a:off x="7544835" y="777009"/>
            <a:ext cx="4400550" cy="5613161"/>
          </a:xfrm>
          <a:prstGeom prst="rect">
            <a:avLst/>
          </a:prstGeom>
        </p:spPr>
      </p:pic>
      <p:sp>
        <p:nvSpPr>
          <p:cNvPr id="6" name="CuadroTexto 5">
            <a:extLst>
              <a:ext uri="{FF2B5EF4-FFF2-40B4-BE49-F238E27FC236}">
                <a16:creationId xmlns:a16="http://schemas.microsoft.com/office/drawing/2014/main" xmlns="" id="{25EB8EAF-8AB5-4F6D-9DF5-CDA712ED3307}"/>
              </a:ext>
            </a:extLst>
          </p:cNvPr>
          <p:cNvSpPr txBox="1"/>
          <p:nvPr/>
        </p:nvSpPr>
        <p:spPr>
          <a:xfrm>
            <a:off x="2313130" y="0"/>
            <a:ext cx="8488220" cy="523220"/>
          </a:xfrm>
          <a:prstGeom prst="rect">
            <a:avLst/>
          </a:prstGeom>
          <a:noFill/>
        </p:spPr>
        <p:txBody>
          <a:bodyPr wrap="square" rtlCol="0">
            <a:spAutoFit/>
          </a:bodyPr>
          <a:lstStyle/>
          <a:p>
            <a:r>
              <a:rPr lang="es-GT" sz="2800" b="1" dirty="0">
                <a:solidFill>
                  <a:srgbClr val="0070C0"/>
                </a:solidFill>
              </a:rPr>
              <a:t>Casos de morbilidad por IRAS y ETAS  año 2019</a:t>
            </a:r>
          </a:p>
        </p:txBody>
      </p:sp>
      <p:pic>
        <p:nvPicPr>
          <p:cNvPr id="7" name="Imagen 6">
            <a:extLst>
              <a:ext uri="{FF2B5EF4-FFF2-40B4-BE49-F238E27FC236}">
                <a16:creationId xmlns:a16="http://schemas.microsoft.com/office/drawing/2014/main" xmlns="" id="{E2AA1639-73FD-40EE-AF76-8773A8DDB75F}"/>
              </a:ext>
            </a:extLst>
          </p:cNvPr>
          <p:cNvPicPr>
            <a:picLocks noChangeAspect="1"/>
          </p:cNvPicPr>
          <p:nvPr/>
        </p:nvPicPr>
        <p:blipFill rotWithShape="1">
          <a:blip r:embed="rId3"/>
          <a:srcRect r="45043"/>
          <a:stretch/>
        </p:blipFill>
        <p:spPr>
          <a:xfrm>
            <a:off x="430924" y="647700"/>
            <a:ext cx="6032938" cy="5562600"/>
          </a:xfrm>
          <a:prstGeom prst="rect">
            <a:avLst/>
          </a:prstGeom>
        </p:spPr>
      </p:pic>
      <p:sp>
        <p:nvSpPr>
          <p:cNvPr id="8" name="CuadroTexto 7">
            <a:extLst>
              <a:ext uri="{FF2B5EF4-FFF2-40B4-BE49-F238E27FC236}">
                <a16:creationId xmlns:a16="http://schemas.microsoft.com/office/drawing/2014/main" xmlns="" id="{D89D2BB5-1790-4E3E-ABCA-C0139A493E95}"/>
              </a:ext>
            </a:extLst>
          </p:cNvPr>
          <p:cNvSpPr txBox="1"/>
          <p:nvPr/>
        </p:nvSpPr>
        <p:spPr>
          <a:xfrm>
            <a:off x="156877" y="6488668"/>
            <a:ext cx="1871282" cy="276999"/>
          </a:xfrm>
          <a:prstGeom prst="rect">
            <a:avLst/>
          </a:prstGeom>
          <a:noFill/>
        </p:spPr>
        <p:txBody>
          <a:bodyPr wrap="none" rtlCol="0">
            <a:spAutoFit/>
          </a:bodyPr>
          <a:lstStyle/>
          <a:p>
            <a:r>
              <a:rPr lang="es-GT" sz="1200" b="1" dirty="0">
                <a:solidFill>
                  <a:srgbClr val="002060"/>
                </a:solidFill>
              </a:rPr>
              <a:t>Fuente: SIGSA, Datos 2019</a:t>
            </a:r>
          </a:p>
        </p:txBody>
      </p:sp>
      <p:sp>
        <p:nvSpPr>
          <p:cNvPr id="2" name="CuadroTexto 1">
            <a:extLst>
              <a:ext uri="{FF2B5EF4-FFF2-40B4-BE49-F238E27FC236}">
                <a16:creationId xmlns:a16="http://schemas.microsoft.com/office/drawing/2014/main" xmlns="" id="{49A8A9F2-CA99-4942-B7E3-807F436329FC}"/>
              </a:ext>
            </a:extLst>
          </p:cNvPr>
          <p:cNvSpPr txBox="1"/>
          <p:nvPr/>
        </p:nvSpPr>
        <p:spPr>
          <a:xfrm>
            <a:off x="5538952" y="914400"/>
            <a:ext cx="783339" cy="1975945"/>
          </a:xfrm>
          <a:prstGeom prst="rect">
            <a:avLst/>
          </a:prstGeom>
          <a:noFill/>
          <a:ln w="38100">
            <a:solidFill>
              <a:srgbClr val="FF0000"/>
            </a:solidFill>
          </a:ln>
        </p:spPr>
        <p:txBody>
          <a:bodyPr wrap="square" rtlCol="0">
            <a:spAutoFit/>
          </a:bodyPr>
          <a:lstStyle/>
          <a:p>
            <a:endParaRPr lang="es-GT" dirty="0"/>
          </a:p>
        </p:txBody>
      </p:sp>
      <p:sp>
        <p:nvSpPr>
          <p:cNvPr id="9" name="CuadroTexto 8">
            <a:extLst>
              <a:ext uri="{FF2B5EF4-FFF2-40B4-BE49-F238E27FC236}">
                <a16:creationId xmlns:a16="http://schemas.microsoft.com/office/drawing/2014/main" xmlns="" id="{0301F2D8-BC6B-47A2-8B22-AFFF9C729D62}"/>
              </a:ext>
            </a:extLst>
          </p:cNvPr>
          <p:cNvSpPr txBox="1"/>
          <p:nvPr/>
        </p:nvSpPr>
        <p:spPr>
          <a:xfrm>
            <a:off x="5538951" y="4310555"/>
            <a:ext cx="783339" cy="1975945"/>
          </a:xfrm>
          <a:prstGeom prst="rect">
            <a:avLst/>
          </a:prstGeom>
          <a:noFill/>
          <a:ln w="38100">
            <a:solidFill>
              <a:srgbClr val="FF0000"/>
            </a:solidFill>
          </a:ln>
        </p:spPr>
        <p:txBody>
          <a:bodyPr wrap="square" rtlCol="0">
            <a:spAutoFit/>
          </a:bodyPr>
          <a:lstStyle/>
          <a:p>
            <a:endParaRPr lang="es-GT" dirty="0"/>
          </a:p>
        </p:txBody>
      </p:sp>
      <p:sp>
        <p:nvSpPr>
          <p:cNvPr id="4" name="CuadroTexto 3">
            <a:extLst>
              <a:ext uri="{FF2B5EF4-FFF2-40B4-BE49-F238E27FC236}">
                <a16:creationId xmlns:a16="http://schemas.microsoft.com/office/drawing/2014/main" xmlns="" id="{552AD0A2-5941-4236-AC14-A3BAE7B80028}"/>
              </a:ext>
            </a:extLst>
          </p:cNvPr>
          <p:cNvSpPr txBox="1"/>
          <p:nvPr/>
        </p:nvSpPr>
        <p:spPr>
          <a:xfrm>
            <a:off x="7360527" y="914401"/>
            <a:ext cx="4400549" cy="1408386"/>
          </a:xfrm>
          <a:prstGeom prst="rect">
            <a:avLst/>
          </a:prstGeom>
          <a:noFill/>
          <a:ln w="57150">
            <a:solidFill>
              <a:srgbClr val="FF0000"/>
            </a:solidFill>
          </a:ln>
        </p:spPr>
        <p:txBody>
          <a:bodyPr wrap="square" rtlCol="0">
            <a:spAutoFit/>
          </a:bodyPr>
          <a:lstStyle/>
          <a:p>
            <a:endParaRPr lang="es-GT" dirty="0"/>
          </a:p>
        </p:txBody>
      </p:sp>
    </p:spTree>
    <p:extLst>
      <p:ext uri="{BB962C8B-B14F-4D97-AF65-F5344CB8AC3E}">
        <p14:creationId xmlns:p14="http://schemas.microsoft.com/office/powerpoint/2010/main" xmlns="" val="78528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a:extLst>
              <a:ext uri="{FF2B5EF4-FFF2-40B4-BE49-F238E27FC236}">
                <a16:creationId xmlns:a16="http://schemas.microsoft.com/office/drawing/2014/main" xmlns="" id="{9CE11AC0-B453-4BC9-84BB-AA062876CB0B}"/>
              </a:ext>
            </a:extLst>
          </p:cNvPr>
          <p:cNvPicPr>
            <a:picLocks noGrp="1" noChangeAspect="1"/>
          </p:cNvPicPr>
          <p:nvPr>
            <p:ph type="pic" idx="12"/>
          </p:nvPr>
        </p:nvPicPr>
        <p:blipFill rotWithShape="1">
          <a:blip r:embed="rId3"/>
          <a:srcRect l="25757" t="7378" r="35449" b="6893"/>
          <a:stretch/>
        </p:blipFill>
        <p:spPr>
          <a:xfrm>
            <a:off x="6096000" y="1563673"/>
            <a:ext cx="5370786" cy="4936976"/>
          </a:xfrm>
          <a:prstGeom prst="rect">
            <a:avLst/>
          </a:prstGeom>
        </p:spPr>
      </p:pic>
      <p:pic>
        <p:nvPicPr>
          <p:cNvPr id="4" name="Marcador de posición de imagen 3">
            <a:extLst>
              <a:ext uri="{FF2B5EF4-FFF2-40B4-BE49-F238E27FC236}">
                <a16:creationId xmlns:a16="http://schemas.microsoft.com/office/drawing/2014/main" xmlns="" id="{F93B4199-7BE2-4A29-BBAF-D521AE2503FD}"/>
              </a:ext>
            </a:extLst>
          </p:cNvPr>
          <p:cNvPicPr>
            <a:picLocks noGrp="1" noChangeAspect="1"/>
          </p:cNvPicPr>
          <p:nvPr>
            <p:ph type="pic" idx="13"/>
          </p:nvPr>
        </p:nvPicPr>
        <p:blipFill rotWithShape="1">
          <a:blip r:embed="rId4"/>
          <a:srcRect l="23031" t="6536" r="25746" b="8183"/>
          <a:stretch/>
        </p:blipFill>
        <p:spPr>
          <a:xfrm>
            <a:off x="378373" y="1563672"/>
            <a:ext cx="5454868" cy="4911813"/>
          </a:xfrm>
          <a:prstGeom prst="rect">
            <a:avLst/>
          </a:prstGeom>
        </p:spPr>
      </p:pic>
      <p:sp>
        <p:nvSpPr>
          <p:cNvPr id="6" name="CuadroTexto 5">
            <a:extLst>
              <a:ext uri="{FF2B5EF4-FFF2-40B4-BE49-F238E27FC236}">
                <a16:creationId xmlns:a16="http://schemas.microsoft.com/office/drawing/2014/main" xmlns="" id="{8BAC3745-5F13-499C-8A19-3FAF30CA7369}"/>
              </a:ext>
            </a:extLst>
          </p:cNvPr>
          <p:cNvSpPr txBox="1"/>
          <p:nvPr/>
        </p:nvSpPr>
        <p:spPr>
          <a:xfrm>
            <a:off x="378373" y="178677"/>
            <a:ext cx="11088413" cy="1323439"/>
          </a:xfrm>
          <a:prstGeom prst="rect">
            <a:avLst/>
          </a:prstGeom>
          <a:noFill/>
        </p:spPr>
        <p:txBody>
          <a:bodyPr wrap="square" rtlCol="0">
            <a:spAutoFit/>
          </a:bodyPr>
          <a:lstStyle/>
          <a:p>
            <a:r>
              <a:rPr lang="es-GT" sz="2000" b="1" dirty="0"/>
              <a:t>Cambios demográficos y de estilos de vida exigen un sistema de salud que responda a estas necesidades </a:t>
            </a:r>
          </a:p>
          <a:p>
            <a:r>
              <a:rPr lang="es-GT" sz="2000" b="1" dirty="0"/>
              <a:t>La obesidad y estilo de vida poco sano: hipertensión, diabetes, deficiencias renales y algunos tipos de cáncer (hígado, páncreas, riñones).</a:t>
            </a:r>
          </a:p>
        </p:txBody>
      </p:sp>
    </p:spTree>
    <p:extLst>
      <p:ext uri="{BB962C8B-B14F-4D97-AF65-F5344CB8AC3E}">
        <p14:creationId xmlns:p14="http://schemas.microsoft.com/office/powerpoint/2010/main" xmlns="" val="1451721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A9A4AA59-B11B-40E3-B597-9F1290E805DC}"/>
              </a:ext>
            </a:extLst>
          </p:cNvPr>
          <p:cNvPicPr>
            <a:picLocks noChangeAspect="1"/>
          </p:cNvPicPr>
          <p:nvPr/>
        </p:nvPicPr>
        <p:blipFill>
          <a:blip r:embed="rId3"/>
          <a:stretch>
            <a:fillRect/>
          </a:stretch>
        </p:blipFill>
        <p:spPr>
          <a:xfrm>
            <a:off x="5328370" y="2844801"/>
            <a:ext cx="7049419" cy="3751839"/>
          </a:xfrm>
          <a:prstGeom prst="rect">
            <a:avLst/>
          </a:prstGeom>
        </p:spPr>
      </p:pic>
      <p:pic>
        <p:nvPicPr>
          <p:cNvPr id="3" name="Imagen 2">
            <a:extLst>
              <a:ext uri="{FF2B5EF4-FFF2-40B4-BE49-F238E27FC236}">
                <a16:creationId xmlns:a16="http://schemas.microsoft.com/office/drawing/2014/main" xmlns="" id="{15B0C8E2-7B58-4CC8-90FA-F4106A00B1B9}"/>
              </a:ext>
            </a:extLst>
          </p:cNvPr>
          <p:cNvPicPr>
            <a:picLocks noChangeAspect="1"/>
          </p:cNvPicPr>
          <p:nvPr/>
        </p:nvPicPr>
        <p:blipFill>
          <a:blip r:embed="rId4"/>
          <a:stretch>
            <a:fillRect/>
          </a:stretch>
        </p:blipFill>
        <p:spPr>
          <a:xfrm>
            <a:off x="308440" y="1221803"/>
            <a:ext cx="5265598" cy="5241050"/>
          </a:xfrm>
          <a:prstGeom prst="rect">
            <a:avLst/>
          </a:prstGeom>
        </p:spPr>
      </p:pic>
      <p:graphicFrame>
        <p:nvGraphicFramePr>
          <p:cNvPr id="10" name="Diagrama 9">
            <a:extLst>
              <a:ext uri="{FF2B5EF4-FFF2-40B4-BE49-F238E27FC236}">
                <a16:creationId xmlns:a16="http://schemas.microsoft.com/office/drawing/2014/main" xmlns="" id="{022E9F42-6D18-4832-8285-2CC6EC007FF3}"/>
              </a:ext>
            </a:extLst>
          </p:cNvPr>
          <p:cNvGraphicFramePr/>
          <p:nvPr/>
        </p:nvGraphicFramePr>
        <p:xfrm>
          <a:off x="7800458" y="3842328"/>
          <a:ext cx="3985141" cy="24160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CuadroTexto 10">
            <a:extLst>
              <a:ext uri="{FF2B5EF4-FFF2-40B4-BE49-F238E27FC236}">
                <a16:creationId xmlns:a16="http://schemas.microsoft.com/office/drawing/2014/main" xmlns="" id="{FF17905E-EAF0-48AC-B696-B259C06F9605}"/>
              </a:ext>
            </a:extLst>
          </p:cNvPr>
          <p:cNvSpPr txBox="1"/>
          <p:nvPr/>
        </p:nvSpPr>
        <p:spPr>
          <a:xfrm>
            <a:off x="-31985" y="-571"/>
            <a:ext cx="5606023" cy="1200329"/>
          </a:xfrm>
          <a:prstGeom prst="rect">
            <a:avLst/>
          </a:prstGeom>
          <a:noFill/>
        </p:spPr>
        <p:txBody>
          <a:bodyPr wrap="none" rtlCol="0">
            <a:spAutoFit/>
          </a:bodyPr>
          <a:lstStyle/>
          <a:p>
            <a:pPr algn="ctr"/>
            <a:r>
              <a:rPr lang="es-GT" sz="2400" b="1" dirty="0"/>
              <a:t>Fallecimiento por principales </a:t>
            </a:r>
          </a:p>
          <a:p>
            <a:pPr algn="ctr"/>
            <a:r>
              <a:rPr lang="es-GT" sz="2400" b="1" dirty="0"/>
              <a:t>causas en adultos por enfermedades</a:t>
            </a:r>
          </a:p>
          <a:p>
            <a:pPr algn="ctr"/>
            <a:r>
              <a:rPr lang="es-GT" sz="2400" b="1" dirty="0"/>
              <a:t>Año 2019</a:t>
            </a:r>
          </a:p>
        </p:txBody>
      </p:sp>
      <p:graphicFrame>
        <p:nvGraphicFramePr>
          <p:cNvPr id="14" name="Gráfico 13">
            <a:extLst>
              <a:ext uri="{FF2B5EF4-FFF2-40B4-BE49-F238E27FC236}">
                <a16:creationId xmlns:a16="http://schemas.microsoft.com/office/drawing/2014/main" xmlns="" id="{E71B7E70-D878-490D-8AB9-8436F4698DAB}"/>
              </a:ext>
            </a:extLst>
          </p:cNvPr>
          <p:cNvGraphicFramePr>
            <a:graphicFrameLocks/>
          </p:cNvGraphicFramePr>
          <p:nvPr/>
        </p:nvGraphicFramePr>
        <p:xfrm>
          <a:off x="6096000" y="-1"/>
          <a:ext cx="5689599" cy="2844802"/>
        </p:xfrm>
        <a:graphic>
          <a:graphicData uri="http://schemas.openxmlformats.org/drawingml/2006/chart">
            <c:chart xmlns:c="http://schemas.openxmlformats.org/drawingml/2006/chart" xmlns:r="http://schemas.openxmlformats.org/officeDocument/2006/relationships" r:id="rId9"/>
          </a:graphicData>
        </a:graphic>
      </p:graphicFrame>
      <p:sp>
        <p:nvSpPr>
          <p:cNvPr id="2" name="CuadroTexto 1">
            <a:extLst>
              <a:ext uri="{FF2B5EF4-FFF2-40B4-BE49-F238E27FC236}">
                <a16:creationId xmlns:a16="http://schemas.microsoft.com/office/drawing/2014/main" xmlns="" id="{FCEA6499-1685-4370-A869-98F0231597F7}"/>
              </a:ext>
            </a:extLst>
          </p:cNvPr>
          <p:cNvSpPr txBox="1"/>
          <p:nvPr/>
        </p:nvSpPr>
        <p:spPr>
          <a:xfrm>
            <a:off x="7073462" y="414928"/>
            <a:ext cx="1177159" cy="369332"/>
          </a:xfrm>
          <a:prstGeom prst="rect">
            <a:avLst/>
          </a:prstGeom>
          <a:noFill/>
        </p:spPr>
        <p:txBody>
          <a:bodyPr wrap="square" rtlCol="0">
            <a:spAutoFit/>
          </a:bodyPr>
          <a:lstStyle/>
          <a:p>
            <a:r>
              <a:rPr lang="es-GT" b="1" dirty="0"/>
              <a:t>23,112</a:t>
            </a:r>
          </a:p>
        </p:txBody>
      </p:sp>
      <p:sp>
        <p:nvSpPr>
          <p:cNvPr id="4" name="CuadroTexto 3">
            <a:extLst>
              <a:ext uri="{FF2B5EF4-FFF2-40B4-BE49-F238E27FC236}">
                <a16:creationId xmlns:a16="http://schemas.microsoft.com/office/drawing/2014/main" xmlns="" id="{0AEBD4A1-65F2-4DD0-8E18-02F5E50D9197}"/>
              </a:ext>
            </a:extLst>
          </p:cNvPr>
          <p:cNvSpPr txBox="1"/>
          <p:nvPr/>
        </p:nvSpPr>
        <p:spPr>
          <a:xfrm>
            <a:off x="7842469" y="568567"/>
            <a:ext cx="1450427" cy="369332"/>
          </a:xfrm>
          <a:prstGeom prst="rect">
            <a:avLst/>
          </a:prstGeom>
          <a:noFill/>
        </p:spPr>
        <p:txBody>
          <a:bodyPr wrap="square" rtlCol="0">
            <a:spAutoFit/>
          </a:bodyPr>
          <a:lstStyle/>
          <a:p>
            <a:r>
              <a:rPr lang="es-GT" b="1" dirty="0"/>
              <a:t>17,976</a:t>
            </a:r>
          </a:p>
        </p:txBody>
      </p:sp>
      <p:sp>
        <p:nvSpPr>
          <p:cNvPr id="6" name="CuadroTexto 5">
            <a:extLst>
              <a:ext uri="{FF2B5EF4-FFF2-40B4-BE49-F238E27FC236}">
                <a16:creationId xmlns:a16="http://schemas.microsoft.com/office/drawing/2014/main" xmlns="" id="{9E4DE006-1CE8-46DA-B720-20E791F5F2E9}"/>
              </a:ext>
            </a:extLst>
          </p:cNvPr>
          <p:cNvSpPr txBox="1"/>
          <p:nvPr/>
        </p:nvSpPr>
        <p:spPr>
          <a:xfrm>
            <a:off x="8772583" y="784260"/>
            <a:ext cx="1352466" cy="369332"/>
          </a:xfrm>
          <a:prstGeom prst="rect">
            <a:avLst/>
          </a:prstGeom>
          <a:noFill/>
        </p:spPr>
        <p:txBody>
          <a:bodyPr wrap="square" rtlCol="0">
            <a:spAutoFit/>
          </a:bodyPr>
          <a:lstStyle/>
          <a:p>
            <a:r>
              <a:rPr lang="es-GT" b="1" dirty="0"/>
              <a:t>16,264</a:t>
            </a:r>
          </a:p>
        </p:txBody>
      </p:sp>
      <p:sp>
        <p:nvSpPr>
          <p:cNvPr id="7" name="CuadroTexto 6">
            <a:extLst>
              <a:ext uri="{FF2B5EF4-FFF2-40B4-BE49-F238E27FC236}">
                <a16:creationId xmlns:a16="http://schemas.microsoft.com/office/drawing/2014/main" xmlns="" id="{BAD23C41-F852-47F9-A335-73894F6908E7}"/>
              </a:ext>
            </a:extLst>
          </p:cNvPr>
          <p:cNvSpPr txBox="1"/>
          <p:nvPr/>
        </p:nvSpPr>
        <p:spPr>
          <a:xfrm>
            <a:off x="406401" y="6358270"/>
            <a:ext cx="4059273" cy="307777"/>
          </a:xfrm>
          <a:prstGeom prst="rect">
            <a:avLst/>
          </a:prstGeom>
          <a:noFill/>
        </p:spPr>
        <p:txBody>
          <a:bodyPr wrap="square" rtlCol="0">
            <a:spAutoFit/>
          </a:bodyPr>
          <a:lstStyle/>
          <a:p>
            <a:r>
              <a:rPr lang="es-GT" sz="1400" dirty="0"/>
              <a:t>Fuente: </a:t>
            </a:r>
            <a:r>
              <a:rPr lang="es-GT" sz="1400" dirty="0" err="1"/>
              <a:t>Sigsa</a:t>
            </a:r>
            <a:r>
              <a:rPr lang="es-GT" sz="1400" dirty="0"/>
              <a:t> MSPAS marzo 2020</a:t>
            </a:r>
          </a:p>
        </p:txBody>
      </p:sp>
    </p:spTree>
    <p:extLst>
      <p:ext uri="{BB962C8B-B14F-4D97-AF65-F5344CB8AC3E}">
        <p14:creationId xmlns:p14="http://schemas.microsoft.com/office/powerpoint/2010/main" xmlns="" val="394216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8A30C744-5479-4EC5-ABD3-1F8BB6FE9D83}"/>
              </a:ext>
            </a:extLst>
          </p:cNvPr>
          <p:cNvPicPr>
            <a:picLocks noChangeAspect="1"/>
          </p:cNvPicPr>
          <p:nvPr/>
        </p:nvPicPr>
        <p:blipFill rotWithShape="1">
          <a:blip r:embed="rId3">
            <a:extLst>
              <a:ext uri="{28A0092B-C50C-407E-A947-70E740481C1C}">
                <a14:useLocalDpi xmlns:a14="http://schemas.microsoft.com/office/drawing/2010/main" xmlns="" val="0"/>
              </a:ext>
            </a:extLst>
          </a:blip>
          <a:srcRect t="14276" b="19192"/>
          <a:stretch/>
        </p:blipFill>
        <p:spPr>
          <a:xfrm>
            <a:off x="449609" y="893455"/>
            <a:ext cx="11498317" cy="5733712"/>
          </a:xfrm>
          <a:prstGeom prst="rect">
            <a:avLst/>
          </a:prstGeom>
        </p:spPr>
      </p:pic>
      <p:sp>
        <p:nvSpPr>
          <p:cNvPr id="4" name="CuadroTexto 3">
            <a:extLst>
              <a:ext uri="{FF2B5EF4-FFF2-40B4-BE49-F238E27FC236}">
                <a16:creationId xmlns:a16="http://schemas.microsoft.com/office/drawing/2014/main" xmlns="" id="{98ABC110-B0D5-4793-8CFC-D2F545B63FA7}"/>
              </a:ext>
            </a:extLst>
          </p:cNvPr>
          <p:cNvSpPr txBox="1"/>
          <p:nvPr/>
        </p:nvSpPr>
        <p:spPr>
          <a:xfrm>
            <a:off x="6746433" y="123187"/>
            <a:ext cx="4909948" cy="954107"/>
          </a:xfrm>
          <a:prstGeom prst="rect">
            <a:avLst/>
          </a:prstGeom>
          <a:noFill/>
        </p:spPr>
        <p:txBody>
          <a:bodyPr wrap="square" rtlCol="0">
            <a:spAutoFit/>
          </a:bodyPr>
          <a:lstStyle/>
          <a:p>
            <a:r>
              <a:rPr lang="es-GT" sz="2800" b="1" dirty="0">
                <a:solidFill>
                  <a:srgbClr val="0070C0"/>
                </a:solidFill>
              </a:rPr>
              <a:t>Casos de enfermedades crónicas 2019</a:t>
            </a:r>
          </a:p>
        </p:txBody>
      </p:sp>
      <p:sp>
        <p:nvSpPr>
          <p:cNvPr id="6" name="CuadroTexto 5">
            <a:extLst>
              <a:ext uri="{FF2B5EF4-FFF2-40B4-BE49-F238E27FC236}">
                <a16:creationId xmlns:a16="http://schemas.microsoft.com/office/drawing/2014/main" xmlns="" id="{2B89448C-4B9E-4133-BB1D-5E72F37B7215}"/>
              </a:ext>
            </a:extLst>
          </p:cNvPr>
          <p:cNvSpPr txBox="1"/>
          <p:nvPr/>
        </p:nvSpPr>
        <p:spPr>
          <a:xfrm>
            <a:off x="156877" y="6488668"/>
            <a:ext cx="2349746" cy="276999"/>
          </a:xfrm>
          <a:prstGeom prst="rect">
            <a:avLst/>
          </a:prstGeom>
          <a:noFill/>
        </p:spPr>
        <p:txBody>
          <a:bodyPr wrap="none" rtlCol="0">
            <a:spAutoFit/>
          </a:bodyPr>
          <a:lstStyle/>
          <a:p>
            <a:r>
              <a:rPr lang="es-GT" sz="1200" b="1" dirty="0">
                <a:solidFill>
                  <a:srgbClr val="002060"/>
                </a:solidFill>
              </a:rPr>
              <a:t>Fuente: MSPAS SIGSA, Datos 2019</a:t>
            </a:r>
          </a:p>
        </p:txBody>
      </p:sp>
      <p:sp>
        <p:nvSpPr>
          <p:cNvPr id="2" name="CuadroTexto 1">
            <a:extLst>
              <a:ext uri="{FF2B5EF4-FFF2-40B4-BE49-F238E27FC236}">
                <a16:creationId xmlns:a16="http://schemas.microsoft.com/office/drawing/2014/main" xmlns="" id="{A7A57514-9243-4F33-99B0-AA323773AEE5}"/>
              </a:ext>
            </a:extLst>
          </p:cNvPr>
          <p:cNvSpPr txBox="1"/>
          <p:nvPr/>
        </p:nvSpPr>
        <p:spPr>
          <a:xfrm>
            <a:off x="156877" y="92333"/>
            <a:ext cx="6106510" cy="646331"/>
          </a:xfrm>
          <a:prstGeom prst="rect">
            <a:avLst/>
          </a:prstGeom>
          <a:noFill/>
        </p:spPr>
        <p:txBody>
          <a:bodyPr wrap="square" rtlCol="0">
            <a:spAutoFit/>
          </a:bodyPr>
          <a:lstStyle/>
          <a:p>
            <a:pPr algn="ctr"/>
            <a:r>
              <a:rPr lang="es-GT" b="1" dirty="0"/>
              <a:t>¿Cuales son las enfermedades que afectan al adulto Guatemalteco </a:t>
            </a:r>
            <a:r>
              <a:rPr lang="es-GT" b="1" u="sng" dirty="0"/>
              <a:t>atendido en la red publica?</a:t>
            </a:r>
          </a:p>
        </p:txBody>
      </p:sp>
      <p:sp>
        <p:nvSpPr>
          <p:cNvPr id="5" name="Flecha: a la derecha 4">
            <a:extLst>
              <a:ext uri="{FF2B5EF4-FFF2-40B4-BE49-F238E27FC236}">
                <a16:creationId xmlns:a16="http://schemas.microsoft.com/office/drawing/2014/main" xmlns="" id="{EF8BEDD6-CA2D-434F-8C83-9C9E624C4F82}"/>
              </a:ext>
            </a:extLst>
          </p:cNvPr>
          <p:cNvSpPr/>
          <p:nvPr/>
        </p:nvSpPr>
        <p:spPr>
          <a:xfrm>
            <a:off x="6037386" y="2012918"/>
            <a:ext cx="420414" cy="234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Flecha: a la derecha 6">
            <a:extLst>
              <a:ext uri="{FF2B5EF4-FFF2-40B4-BE49-F238E27FC236}">
                <a16:creationId xmlns:a16="http://schemas.microsoft.com/office/drawing/2014/main" xmlns="" id="{C656057A-0C18-4C71-9169-4D46EE0F7070}"/>
              </a:ext>
            </a:extLst>
          </p:cNvPr>
          <p:cNvSpPr/>
          <p:nvPr/>
        </p:nvSpPr>
        <p:spPr>
          <a:xfrm>
            <a:off x="6037386" y="2294622"/>
            <a:ext cx="420414" cy="241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8" name="Flecha: a la derecha 7">
            <a:extLst>
              <a:ext uri="{FF2B5EF4-FFF2-40B4-BE49-F238E27FC236}">
                <a16:creationId xmlns:a16="http://schemas.microsoft.com/office/drawing/2014/main" xmlns="" id="{4C0B8D05-A00B-47EE-9F5D-B70C4E588B4C}"/>
              </a:ext>
            </a:extLst>
          </p:cNvPr>
          <p:cNvSpPr/>
          <p:nvPr/>
        </p:nvSpPr>
        <p:spPr>
          <a:xfrm>
            <a:off x="6010360" y="2946254"/>
            <a:ext cx="420414" cy="241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Flecha: a la derecha 8">
            <a:extLst>
              <a:ext uri="{FF2B5EF4-FFF2-40B4-BE49-F238E27FC236}">
                <a16:creationId xmlns:a16="http://schemas.microsoft.com/office/drawing/2014/main" xmlns="" id="{18CE39C6-1544-42B7-948A-4826EFDB7E92}"/>
              </a:ext>
            </a:extLst>
          </p:cNvPr>
          <p:cNvSpPr/>
          <p:nvPr/>
        </p:nvSpPr>
        <p:spPr>
          <a:xfrm>
            <a:off x="6026875" y="3518497"/>
            <a:ext cx="420414" cy="241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0" name="Flecha: a la derecha 9">
            <a:extLst>
              <a:ext uri="{FF2B5EF4-FFF2-40B4-BE49-F238E27FC236}">
                <a16:creationId xmlns:a16="http://schemas.microsoft.com/office/drawing/2014/main" xmlns="" id="{BE3A12AD-8E89-4A93-8210-13682D4B0BA7}"/>
              </a:ext>
            </a:extLst>
          </p:cNvPr>
          <p:cNvSpPr/>
          <p:nvPr/>
        </p:nvSpPr>
        <p:spPr>
          <a:xfrm>
            <a:off x="5988561" y="5513683"/>
            <a:ext cx="420414" cy="241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dirty="0"/>
          </a:p>
        </p:txBody>
      </p:sp>
      <p:sp>
        <p:nvSpPr>
          <p:cNvPr id="12" name="Flecha: a la derecha 11">
            <a:extLst>
              <a:ext uri="{FF2B5EF4-FFF2-40B4-BE49-F238E27FC236}">
                <a16:creationId xmlns:a16="http://schemas.microsoft.com/office/drawing/2014/main" xmlns="" id="{C46E9DB5-D4D2-4D4D-8E14-B94F52BBDAAE}"/>
              </a:ext>
            </a:extLst>
          </p:cNvPr>
          <p:cNvSpPr/>
          <p:nvPr/>
        </p:nvSpPr>
        <p:spPr>
          <a:xfrm>
            <a:off x="6010360" y="2674936"/>
            <a:ext cx="420414" cy="2417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3" name="Flecha: a la derecha 12">
            <a:extLst>
              <a:ext uri="{FF2B5EF4-FFF2-40B4-BE49-F238E27FC236}">
                <a16:creationId xmlns:a16="http://schemas.microsoft.com/office/drawing/2014/main" xmlns="" id="{B25FBE27-9950-4C7F-9325-BC95A43013D1}"/>
              </a:ext>
            </a:extLst>
          </p:cNvPr>
          <p:cNvSpPr/>
          <p:nvPr/>
        </p:nvSpPr>
        <p:spPr>
          <a:xfrm>
            <a:off x="6010360" y="3191355"/>
            <a:ext cx="420414" cy="24173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xmlns="" val="81135686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4BCE5102-7A51-40AB-A7D5-8F38C2025617}"/>
              </a:ext>
            </a:extLst>
          </p:cNvPr>
          <p:cNvSpPr>
            <a:spLocks noGrp="1"/>
          </p:cNvSpPr>
          <p:nvPr>
            <p:ph type="body" sz="quarter" idx="10"/>
          </p:nvPr>
        </p:nvSpPr>
        <p:spPr/>
        <p:txBody>
          <a:bodyPr>
            <a:normAutofit lnSpcReduction="10000"/>
          </a:bodyPr>
          <a:lstStyle/>
          <a:p>
            <a:r>
              <a:rPr lang="es-GT" sz="2400" dirty="0"/>
              <a:t>Análisis internacionales identifican causas principales de mortalidad y discapacidad combinadas que coinciden con la realidad de mortalidad y discapacidad en Guatemala</a:t>
            </a:r>
          </a:p>
        </p:txBody>
      </p:sp>
      <p:pic>
        <p:nvPicPr>
          <p:cNvPr id="4" name="Imagen 3">
            <a:extLst>
              <a:ext uri="{FF2B5EF4-FFF2-40B4-BE49-F238E27FC236}">
                <a16:creationId xmlns:a16="http://schemas.microsoft.com/office/drawing/2014/main" xmlns="" id="{A3A62EC4-B78A-4367-B0B9-8C7D00BEC76F}"/>
              </a:ext>
            </a:extLst>
          </p:cNvPr>
          <p:cNvPicPr>
            <a:picLocks noChangeAspect="1"/>
          </p:cNvPicPr>
          <p:nvPr/>
        </p:nvPicPr>
        <p:blipFill rotWithShape="1">
          <a:blip r:embed="rId3"/>
          <a:srcRect l="32411" t="24840" r="17531" b="23369"/>
          <a:stretch/>
        </p:blipFill>
        <p:spPr>
          <a:xfrm>
            <a:off x="414670" y="1261085"/>
            <a:ext cx="6103088" cy="4848447"/>
          </a:xfrm>
          <a:prstGeom prst="rect">
            <a:avLst/>
          </a:prstGeom>
        </p:spPr>
      </p:pic>
      <p:pic>
        <p:nvPicPr>
          <p:cNvPr id="6" name="Imagen 5">
            <a:extLst>
              <a:ext uri="{FF2B5EF4-FFF2-40B4-BE49-F238E27FC236}">
                <a16:creationId xmlns:a16="http://schemas.microsoft.com/office/drawing/2014/main" xmlns="" id="{B633F304-D00E-409D-93FE-D4E3A83E3CB2}"/>
              </a:ext>
            </a:extLst>
          </p:cNvPr>
          <p:cNvPicPr>
            <a:picLocks noChangeAspect="1"/>
          </p:cNvPicPr>
          <p:nvPr/>
        </p:nvPicPr>
        <p:blipFill rotWithShape="1">
          <a:blip r:embed="rId4"/>
          <a:srcRect l="30774" t="31403" r="20289" b="18213"/>
          <a:stretch/>
        </p:blipFill>
        <p:spPr>
          <a:xfrm>
            <a:off x="6719777" y="1261086"/>
            <a:ext cx="5304540" cy="4746310"/>
          </a:xfrm>
          <a:prstGeom prst="rect">
            <a:avLst/>
          </a:prstGeom>
        </p:spPr>
      </p:pic>
      <p:sp>
        <p:nvSpPr>
          <p:cNvPr id="3" name="CuadroTexto 2">
            <a:extLst>
              <a:ext uri="{FF2B5EF4-FFF2-40B4-BE49-F238E27FC236}">
                <a16:creationId xmlns:a16="http://schemas.microsoft.com/office/drawing/2014/main" xmlns="" id="{466ED275-7639-41CF-83A3-7C170003B1C5}"/>
              </a:ext>
            </a:extLst>
          </p:cNvPr>
          <p:cNvSpPr txBox="1"/>
          <p:nvPr/>
        </p:nvSpPr>
        <p:spPr>
          <a:xfrm>
            <a:off x="489098" y="6109532"/>
            <a:ext cx="7634177" cy="646331"/>
          </a:xfrm>
          <a:prstGeom prst="rect">
            <a:avLst/>
          </a:prstGeom>
          <a:noFill/>
        </p:spPr>
        <p:txBody>
          <a:bodyPr wrap="square" rtlCol="0">
            <a:spAutoFit/>
          </a:bodyPr>
          <a:lstStyle/>
          <a:p>
            <a:r>
              <a:rPr lang="en-US" b="0" i="0" dirty="0">
                <a:solidFill>
                  <a:srgbClr val="4C4D4F"/>
                </a:solidFill>
                <a:effectLst/>
                <a:latin typeface="AvenirNextLTW01-Regular"/>
              </a:rPr>
              <a:t>Fuente: Institute for Health Metrics and Evaluation (IHME) is an independent global health research center at the University of Washington.</a:t>
            </a:r>
            <a:endParaRPr lang="es-GT" dirty="0"/>
          </a:p>
        </p:txBody>
      </p:sp>
    </p:spTree>
    <p:extLst>
      <p:ext uri="{BB962C8B-B14F-4D97-AF65-F5344CB8AC3E}">
        <p14:creationId xmlns:p14="http://schemas.microsoft.com/office/powerpoint/2010/main" xmlns="" val="3392319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xmlns="" id="{9823C292-7FE0-484E-A43B-52DEE452F729}"/>
              </a:ext>
            </a:extLst>
          </p:cNvPr>
          <p:cNvSpPr>
            <a:spLocks noGrp="1"/>
          </p:cNvSpPr>
          <p:nvPr>
            <p:ph type="body" sz="quarter" idx="10"/>
          </p:nvPr>
        </p:nvSpPr>
        <p:spPr/>
        <p:txBody>
          <a:bodyPr>
            <a:normAutofit fontScale="77500" lnSpcReduction="20000"/>
          </a:bodyPr>
          <a:lstStyle/>
          <a:p>
            <a:r>
              <a:rPr lang="es-GT" sz="2800" b="1" dirty="0" err="1"/>
              <a:t>The</a:t>
            </a:r>
            <a:r>
              <a:rPr lang="es-GT" sz="2800" b="1" dirty="0"/>
              <a:t> Lancet Global </a:t>
            </a:r>
            <a:r>
              <a:rPr lang="es-GT" sz="2800" b="1" dirty="0" err="1"/>
              <a:t>Burden</a:t>
            </a:r>
            <a:r>
              <a:rPr lang="es-GT" sz="2800" b="1" dirty="0"/>
              <a:t> </a:t>
            </a:r>
            <a:r>
              <a:rPr lang="es-GT" sz="2800" b="1" dirty="0" err="1"/>
              <a:t>Disease</a:t>
            </a:r>
            <a:r>
              <a:rPr lang="es-GT" sz="2800" b="1" dirty="0"/>
              <a:t> </a:t>
            </a:r>
            <a:r>
              <a:rPr lang="es-GT" sz="2800" b="1" dirty="0" err="1"/>
              <a:t>Study</a:t>
            </a:r>
            <a:r>
              <a:rPr lang="es-GT" sz="2800" b="1" dirty="0"/>
              <a:t> 2017 Guatemala </a:t>
            </a:r>
          </a:p>
          <a:p>
            <a:r>
              <a:rPr lang="es-GT" sz="2800" b="1" dirty="0"/>
              <a:t>Coincide con la realidad de principales enfermedades que causan muerte y discapacidad 2019</a:t>
            </a:r>
            <a:endParaRPr lang="es-GT" sz="4000" b="1" dirty="0"/>
          </a:p>
        </p:txBody>
      </p:sp>
      <p:pic>
        <p:nvPicPr>
          <p:cNvPr id="4" name="Imagen 3">
            <a:extLst>
              <a:ext uri="{FF2B5EF4-FFF2-40B4-BE49-F238E27FC236}">
                <a16:creationId xmlns:a16="http://schemas.microsoft.com/office/drawing/2014/main" xmlns="" id="{6C68BD28-19FF-4D66-AAA2-ABE77AB3D4A3}"/>
              </a:ext>
            </a:extLst>
          </p:cNvPr>
          <p:cNvPicPr>
            <a:picLocks noChangeAspect="1"/>
          </p:cNvPicPr>
          <p:nvPr/>
        </p:nvPicPr>
        <p:blipFill rotWithShape="1">
          <a:blip r:embed="rId2"/>
          <a:srcRect l="32856" t="14561" r="21892" b="20061"/>
          <a:stretch/>
        </p:blipFill>
        <p:spPr>
          <a:xfrm>
            <a:off x="323529" y="1376142"/>
            <a:ext cx="10946983" cy="4944172"/>
          </a:xfrm>
          <a:prstGeom prst="rect">
            <a:avLst/>
          </a:prstGeom>
        </p:spPr>
      </p:pic>
    </p:spTree>
    <p:extLst>
      <p:ext uri="{BB962C8B-B14F-4D97-AF65-F5344CB8AC3E}">
        <p14:creationId xmlns:p14="http://schemas.microsoft.com/office/powerpoint/2010/main" xmlns="" val="284027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28AF77-1396-4385-9B5B-46E2FFAE3E8A}"/>
              </a:ext>
            </a:extLst>
          </p:cNvPr>
          <p:cNvSpPr>
            <a:spLocks noGrp="1"/>
          </p:cNvSpPr>
          <p:nvPr>
            <p:ph type="title"/>
          </p:nvPr>
        </p:nvSpPr>
        <p:spPr>
          <a:xfrm>
            <a:off x="514537" y="312448"/>
            <a:ext cx="10972800" cy="458115"/>
          </a:xfrm>
        </p:spPr>
        <p:txBody>
          <a:bodyPr>
            <a:noAutofit/>
          </a:bodyPr>
          <a:lstStyle/>
          <a:p>
            <a:r>
              <a:rPr lang="es-GT" sz="2800" dirty="0"/>
              <a:t>La importancia de las diferentes enfermedades es examinar los fallecimientos que causan y la perdida de años que vida </a:t>
            </a:r>
          </a:p>
        </p:txBody>
      </p:sp>
      <p:graphicFrame>
        <p:nvGraphicFramePr>
          <p:cNvPr id="4" name="Tabla 4">
            <a:extLst>
              <a:ext uri="{FF2B5EF4-FFF2-40B4-BE49-F238E27FC236}">
                <a16:creationId xmlns:a16="http://schemas.microsoft.com/office/drawing/2014/main" xmlns="" id="{01D6FAF8-2AB0-4E22-BC53-C23B834B5A8B}"/>
              </a:ext>
            </a:extLst>
          </p:cNvPr>
          <p:cNvGraphicFramePr>
            <a:graphicFrameLocks noGrp="1"/>
          </p:cNvGraphicFramePr>
          <p:nvPr>
            <p:ph idx="1"/>
          </p:nvPr>
        </p:nvGraphicFramePr>
        <p:xfrm>
          <a:off x="598487" y="1290638"/>
          <a:ext cx="11078506" cy="5034280"/>
        </p:xfrm>
        <a:graphic>
          <a:graphicData uri="http://schemas.openxmlformats.org/drawingml/2006/table">
            <a:tbl>
              <a:tblPr firstRow="1" bandRow="1">
                <a:tableStyleId>{5C22544A-7EE6-4342-B048-85BDC9FD1C3A}</a:tableStyleId>
              </a:tblPr>
              <a:tblGrid>
                <a:gridCol w="2769627">
                  <a:extLst>
                    <a:ext uri="{9D8B030D-6E8A-4147-A177-3AD203B41FA5}">
                      <a16:colId xmlns:a16="http://schemas.microsoft.com/office/drawing/2014/main" xmlns="" val="3939871791"/>
                    </a:ext>
                  </a:extLst>
                </a:gridCol>
                <a:gridCol w="2769627">
                  <a:extLst>
                    <a:ext uri="{9D8B030D-6E8A-4147-A177-3AD203B41FA5}">
                      <a16:colId xmlns:a16="http://schemas.microsoft.com/office/drawing/2014/main" xmlns="" val="1940473058"/>
                    </a:ext>
                  </a:extLst>
                </a:gridCol>
                <a:gridCol w="3184390">
                  <a:extLst>
                    <a:ext uri="{9D8B030D-6E8A-4147-A177-3AD203B41FA5}">
                      <a16:colId xmlns:a16="http://schemas.microsoft.com/office/drawing/2014/main" xmlns="" val="3587659433"/>
                    </a:ext>
                  </a:extLst>
                </a:gridCol>
                <a:gridCol w="2354862">
                  <a:extLst>
                    <a:ext uri="{9D8B030D-6E8A-4147-A177-3AD203B41FA5}">
                      <a16:colId xmlns:a16="http://schemas.microsoft.com/office/drawing/2014/main" xmlns="" val="4236057426"/>
                    </a:ext>
                  </a:extLst>
                </a:gridCol>
              </a:tblGrid>
              <a:tr h="370840">
                <a:tc>
                  <a:txBody>
                    <a:bodyPr/>
                    <a:lstStyle/>
                    <a:p>
                      <a:r>
                        <a:rPr lang="es-GT" sz="1200" dirty="0"/>
                        <a:t>Enfermedades en adultos</a:t>
                      </a:r>
                    </a:p>
                  </a:txBody>
                  <a:tcPr/>
                </a:tc>
                <a:tc>
                  <a:txBody>
                    <a:bodyPr/>
                    <a:lstStyle/>
                    <a:p>
                      <a:r>
                        <a:rPr lang="es-GT" sz="1200" dirty="0"/>
                        <a:t>Causas de Mortalidad</a:t>
                      </a:r>
                    </a:p>
                  </a:txBody>
                  <a:tcPr/>
                </a:tc>
                <a:tc>
                  <a:txBody>
                    <a:bodyPr/>
                    <a:lstStyle/>
                    <a:p>
                      <a:r>
                        <a:rPr lang="es-GT" sz="1200" dirty="0"/>
                        <a:t>Determinantes Sociales de la salud</a:t>
                      </a:r>
                    </a:p>
                  </a:txBody>
                  <a:tcPr/>
                </a:tc>
                <a:tc>
                  <a:txBody>
                    <a:bodyPr/>
                    <a:lstStyle/>
                    <a:p>
                      <a:r>
                        <a:rPr lang="es-GT" sz="1200" dirty="0"/>
                        <a:t>Propuestas </a:t>
                      </a:r>
                    </a:p>
                  </a:txBody>
                  <a:tcPr/>
                </a:tc>
                <a:extLst>
                  <a:ext uri="{0D108BD9-81ED-4DB2-BD59-A6C34878D82A}">
                    <a16:rowId xmlns:a16="http://schemas.microsoft.com/office/drawing/2014/main" xmlns="" val="3820790737"/>
                  </a:ext>
                </a:extLst>
              </a:tr>
              <a:tr h="370840">
                <a:tc>
                  <a:txBody>
                    <a:bodyPr/>
                    <a:lstStyle/>
                    <a:p>
                      <a:r>
                        <a:rPr lang="es-GT" sz="1200" dirty="0"/>
                        <a:t>Hipertensión</a:t>
                      </a:r>
                    </a:p>
                  </a:txBody>
                  <a:tcPr/>
                </a:tc>
                <a:tc>
                  <a:txBody>
                    <a:bodyPr/>
                    <a:lstStyle/>
                    <a:p>
                      <a:r>
                        <a:rPr lang="es-GT" sz="1200" dirty="0"/>
                        <a:t>Infecciones pulmonares</a:t>
                      </a:r>
                    </a:p>
                  </a:txBody>
                  <a:tcPr/>
                </a:tc>
                <a:tc>
                  <a:txBody>
                    <a:bodyPr/>
                    <a:lstStyle/>
                    <a:p>
                      <a:r>
                        <a:rPr lang="es-GT" sz="1200" dirty="0"/>
                        <a:t>Mal nutrición bajas defensas + vivienda insalubre (inhalación continuada de humo) falta de acceso servicios de salud</a:t>
                      </a:r>
                    </a:p>
                  </a:txBody>
                  <a:tcPr/>
                </a:tc>
                <a:tc>
                  <a:txBody>
                    <a:bodyPr/>
                    <a:lstStyle/>
                    <a:p>
                      <a:pPr marL="285750" indent="-285750">
                        <a:buFont typeface="Arial" panose="020B0604020202020204" pitchFamily="34" charset="0"/>
                        <a:buChar char="•"/>
                      </a:pPr>
                      <a:r>
                        <a:rPr lang="es-GT" sz="1200" dirty="0"/>
                        <a:t>Acceso a servicios de salud y acceso a medicamentos</a:t>
                      </a:r>
                    </a:p>
                    <a:p>
                      <a:pPr marL="285750" indent="-285750">
                        <a:buFont typeface="Arial" panose="020B0604020202020204" pitchFamily="34" charset="0"/>
                        <a:buChar char="•"/>
                      </a:pPr>
                      <a:r>
                        <a:rPr lang="es-GT" sz="1200" dirty="0"/>
                        <a:t>Mejora de condiciones en vivienda reducción de humo. </a:t>
                      </a:r>
                    </a:p>
                  </a:txBody>
                  <a:tcPr/>
                </a:tc>
                <a:extLst>
                  <a:ext uri="{0D108BD9-81ED-4DB2-BD59-A6C34878D82A}">
                    <a16:rowId xmlns:a16="http://schemas.microsoft.com/office/drawing/2014/main" xmlns="" val="3911556572"/>
                  </a:ext>
                </a:extLst>
              </a:tr>
              <a:tr h="370840">
                <a:tc>
                  <a:txBody>
                    <a:bodyPr/>
                    <a:lstStyle/>
                    <a:p>
                      <a:r>
                        <a:rPr lang="es-GT" sz="1200" dirty="0"/>
                        <a:t>Diabetes</a:t>
                      </a:r>
                    </a:p>
                  </a:txBody>
                  <a:tcPr/>
                </a:tc>
                <a:tc>
                  <a:txBody>
                    <a:bodyPr/>
                    <a:lstStyle/>
                    <a:p>
                      <a:r>
                        <a:rPr lang="es-GT" sz="1200" dirty="0"/>
                        <a:t>Infarto</a:t>
                      </a:r>
                    </a:p>
                  </a:txBody>
                  <a:tcPr/>
                </a:tc>
                <a:tc>
                  <a:txBody>
                    <a:bodyPr/>
                    <a:lstStyle/>
                    <a:p>
                      <a:r>
                        <a:rPr lang="es-GT" sz="1200" dirty="0"/>
                        <a:t>Estilo de vida poco sano + acceso a </a:t>
                      </a:r>
                      <a:r>
                        <a:rPr lang="es-GT" sz="1200" dirty="0" err="1"/>
                        <a:t>serv</a:t>
                      </a:r>
                      <a:r>
                        <a:rPr lang="es-GT" sz="1200" dirty="0"/>
                        <a:t> de salud</a:t>
                      </a:r>
                    </a:p>
                  </a:txBody>
                  <a:tcPr/>
                </a:tc>
                <a:tc>
                  <a:txBody>
                    <a:bodyPr/>
                    <a:lstStyle/>
                    <a:p>
                      <a:pPr marL="171450" indent="-171450">
                        <a:buFont typeface="Arial" panose="020B0604020202020204" pitchFamily="34" charset="0"/>
                        <a:buChar char="•"/>
                      </a:pPr>
                      <a:r>
                        <a:rPr lang="es-GT" sz="1200" dirty="0"/>
                        <a:t>Programas empresariales para mejorar la salud.</a:t>
                      </a:r>
                    </a:p>
                    <a:p>
                      <a:pPr marL="171450" indent="-171450">
                        <a:buFont typeface="Arial" panose="020B0604020202020204" pitchFamily="34" charset="0"/>
                        <a:buChar char="•"/>
                      </a:pPr>
                      <a:r>
                        <a:rPr lang="es-GT" sz="1200" dirty="0"/>
                        <a:t>Acceso a servicios de salud y medicamentos</a:t>
                      </a:r>
                    </a:p>
                  </a:txBody>
                  <a:tcPr/>
                </a:tc>
                <a:extLst>
                  <a:ext uri="{0D108BD9-81ED-4DB2-BD59-A6C34878D82A}">
                    <a16:rowId xmlns:a16="http://schemas.microsoft.com/office/drawing/2014/main" xmlns="" val="4134937736"/>
                  </a:ext>
                </a:extLst>
              </a:tr>
              <a:tr h="370840">
                <a:tc>
                  <a:txBody>
                    <a:bodyPr/>
                    <a:lstStyle/>
                    <a:p>
                      <a:r>
                        <a:rPr lang="es-GT" sz="1200" dirty="0"/>
                        <a:t>Infecciones pulmonares</a:t>
                      </a:r>
                    </a:p>
                  </a:txBody>
                  <a:tcPr/>
                </a:tc>
                <a:tc>
                  <a:txBody>
                    <a:bodyPr/>
                    <a:lstStyle/>
                    <a:p>
                      <a:r>
                        <a:rPr lang="es-GT" sz="1200" dirty="0"/>
                        <a:t>Diabetes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sz="1200" dirty="0"/>
                        <a:t>Estilo de vida poco sano + </a:t>
                      </a:r>
                      <a:r>
                        <a:rPr lang="es-GT" sz="1200" dirty="0" err="1"/>
                        <a:t>Serv</a:t>
                      </a:r>
                      <a:r>
                        <a:rPr lang="es-GT" sz="1200" dirty="0"/>
                        <a:t> Salud</a:t>
                      </a:r>
                    </a:p>
                  </a:txBody>
                  <a:tcPr/>
                </a:tc>
                <a:tc>
                  <a:txBody>
                    <a:bodyPr/>
                    <a:lstStyle/>
                    <a:p>
                      <a:pPr marL="171450" indent="-171450">
                        <a:buFont typeface="Arial" panose="020B0604020202020204" pitchFamily="34" charset="0"/>
                        <a:buChar char="•"/>
                      </a:pPr>
                      <a:r>
                        <a:rPr lang="es-GT" sz="1200" dirty="0"/>
                        <a:t>Programas empresariales para mejorar la salud.</a:t>
                      </a:r>
                    </a:p>
                    <a:p>
                      <a:pPr marL="171450" indent="-171450">
                        <a:buFont typeface="Arial" panose="020B0604020202020204" pitchFamily="34" charset="0"/>
                        <a:buChar char="•"/>
                      </a:pPr>
                      <a:r>
                        <a:rPr lang="es-GT" sz="1200" dirty="0"/>
                        <a:t>Acceso a servicios de salud y medicamentos</a:t>
                      </a:r>
                    </a:p>
                    <a:p>
                      <a:endParaRPr lang="es-GT" sz="1200" dirty="0"/>
                    </a:p>
                  </a:txBody>
                  <a:tcPr/>
                </a:tc>
                <a:extLst>
                  <a:ext uri="{0D108BD9-81ED-4DB2-BD59-A6C34878D82A}">
                    <a16:rowId xmlns:a16="http://schemas.microsoft.com/office/drawing/2014/main" xmlns="" val="1926053551"/>
                  </a:ext>
                </a:extLst>
              </a:tr>
              <a:tr h="370840">
                <a:tc>
                  <a:txBody>
                    <a:bodyPr/>
                    <a:lstStyle/>
                    <a:p>
                      <a:r>
                        <a:rPr lang="es-GT" sz="1200" dirty="0"/>
                        <a:t>Insuficiencia renal</a:t>
                      </a:r>
                    </a:p>
                  </a:txBody>
                  <a:tcPr/>
                </a:tc>
                <a:tc>
                  <a:txBody>
                    <a:bodyPr/>
                    <a:lstStyle/>
                    <a:p>
                      <a:r>
                        <a:rPr lang="es-GT" sz="1200" dirty="0"/>
                        <a:t>Cáncer hígado y otros </a:t>
                      </a:r>
                    </a:p>
                  </a:txBody>
                  <a:tcPr/>
                </a:tc>
                <a:tc>
                  <a:txBody>
                    <a:bodyPr/>
                    <a:lstStyle/>
                    <a:p>
                      <a:r>
                        <a:rPr lang="es-GT" sz="1200" dirty="0"/>
                        <a:t>Estilo de vida poco sano + </a:t>
                      </a:r>
                      <a:r>
                        <a:rPr lang="es-GT" sz="1200" dirty="0" err="1"/>
                        <a:t>Serv</a:t>
                      </a:r>
                      <a:r>
                        <a:rPr lang="es-GT" sz="1200" dirty="0"/>
                        <a:t> Salud</a:t>
                      </a:r>
                    </a:p>
                  </a:txBody>
                  <a:tcPr/>
                </a:tc>
                <a:tc>
                  <a:txBody>
                    <a:bodyPr/>
                    <a:lstStyle/>
                    <a:p>
                      <a:pPr marL="171450" indent="-171450">
                        <a:buFont typeface="Arial" panose="020B0604020202020204" pitchFamily="34" charset="0"/>
                        <a:buChar char="•"/>
                      </a:pPr>
                      <a:r>
                        <a:rPr lang="es-GT" sz="1200" dirty="0"/>
                        <a:t>Programas empresariales para mejorar la salud.</a:t>
                      </a:r>
                    </a:p>
                    <a:p>
                      <a:pPr marL="171450" indent="-171450">
                        <a:buFont typeface="Arial" panose="020B0604020202020204" pitchFamily="34" charset="0"/>
                        <a:buChar char="•"/>
                      </a:pPr>
                      <a:r>
                        <a:rPr lang="es-GT" sz="1200" dirty="0"/>
                        <a:t>Acceso a servicios de salud y medicamentos</a:t>
                      </a:r>
                    </a:p>
                    <a:p>
                      <a:endParaRPr lang="es-GT" sz="1200" dirty="0"/>
                    </a:p>
                  </a:txBody>
                  <a:tcPr/>
                </a:tc>
                <a:extLst>
                  <a:ext uri="{0D108BD9-81ED-4DB2-BD59-A6C34878D82A}">
                    <a16:rowId xmlns:a16="http://schemas.microsoft.com/office/drawing/2014/main" xmlns="" val="2543928736"/>
                  </a:ext>
                </a:extLst>
              </a:tr>
              <a:tr h="370840">
                <a:tc>
                  <a:txBody>
                    <a:bodyPr/>
                    <a:lstStyle/>
                    <a:p>
                      <a:r>
                        <a:rPr lang="es-GT" sz="1200" dirty="0"/>
                        <a:t>Enfermedad Cardiaca</a:t>
                      </a:r>
                    </a:p>
                  </a:txBody>
                  <a:tcPr/>
                </a:tc>
                <a:tc>
                  <a:txBody>
                    <a:bodyPr/>
                    <a:lstStyle/>
                    <a:p>
                      <a:r>
                        <a:rPr lang="es-GT" sz="1200" dirty="0"/>
                        <a:t>Enfermedad renal </a:t>
                      </a:r>
                    </a:p>
                  </a:txBody>
                  <a:tcPr/>
                </a:tc>
                <a:tc>
                  <a:txBody>
                    <a:bodyPr/>
                    <a:lstStyle/>
                    <a:p>
                      <a:r>
                        <a:rPr lang="es-GT" sz="1200" dirty="0"/>
                        <a:t>Estilo de vida poco sano + </a:t>
                      </a:r>
                      <a:r>
                        <a:rPr lang="es-GT" sz="1200" dirty="0" err="1"/>
                        <a:t>Serv</a:t>
                      </a:r>
                      <a:r>
                        <a:rPr lang="es-GT" sz="1200" dirty="0"/>
                        <a:t> Salud</a:t>
                      </a:r>
                    </a:p>
                  </a:txBody>
                  <a:tcPr/>
                </a:tc>
                <a:tc>
                  <a:txBody>
                    <a:bodyPr/>
                    <a:lstStyle/>
                    <a:p>
                      <a:pPr marL="171450" indent="-171450">
                        <a:buFont typeface="Arial" panose="020B0604020202020204" pitchFamily="34" charset="0"/>
                        <a:buChar char="•"/>
                      </a:pPr>
                      <a:r>
                        <a:rPr lang="es-GT" sz="1200" dirty="0"/>
                        <a:t>Programas empresariales para mejorar la salud.</a:t>
                      </a:r>
                    </a:p>
                    <a:p>
                      <a:pPr marL="171450" indent="-171450">
                        <a:buFont typeface="Arial" panose="020B0604020202020204" pitchFamily="34" charset="0"/>
                        <a:buChar char="•"/>
                      </a:pPr>
                      <a:r>
                        <a:rPr lang="es-GT" sz="1200" dirty="0"/>
                        <a:t>Acceso a servicios de salud y medicamentos</a:t>
                      </a:r>
                    </a:p>
                    <a:p>
                      <a:endParaRPr lang="es-GT" sz="1200" dirty="0"/>
                    </a:p>
                  </a:txBody>
                  <a:tcPr/>
                </a:tc>
                <a:extLst>
                  <a:ext uri="{0D108BD9-81ED-4DB2-BD59-A6C34878D82A}">
                    <a16:rowId xmlns:a16="http://schemas.microsoft.com/office/drawing/2014/main" xmlns="" val="3935941187"/>
                  </a:ext>
                </a:extLst>
              </a:tr>
            </a:tbl>
          </a:graphicData>
        </a:graphic>
      </p:graphicFrame>
    </p:spTree>
    <p:extLst>
      <p:ext uri="{BB962C8B-B14F-4D97-AF65-F5344CB8AC3E}">
        <p14:creationId xmlns:p14="http://schemas.microsoft.com/office/powerpoint/2010/main" xmlns="" val="37736848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128AF77-1396-4385-9B5B-46E2FFAE3E8A}"/>
              </a:ext>
            </a:extLst>
          </p:cNvPr>
          <p:cNvSpPr>
            <a:spLocks noGrp="1"/>
          </p:cNvSpPr>
          <p:nvPr>
            <p:ph type="title"/>
          </p:nvPr>
        </p:nvSpPr>
        <p:spPr>
          <a:xfrm>
            <a:off x="514537" y="312448"/>
            <a:ext cx="10972800" cy="458115"/>
          </a:xfrm>
        </p:spPr>
        <p:txBody>
          <a:bodyPr>
            <a:noAutofit/>
          </a:bodyPr>
          <a:lstStyle/>
          <a:p>
            <a:r>
              <a:rPr lang="es-ES" sz="2800" dirty="0"/>
              <a:t>La desnutrición es la causa subyacente de hasta el 45% de las muertes de niños en nuestro país.</a:t>
            </a:r>
            <a:endParaRPr lang="es-GT" sz="4800" dirty="0"/>
          </a:p>
        </p:txBody>
      </p:sp>
      <p:graphicFrame>
        <p:nvGraphicFramePr>
          <p:cNvPr id="4" name="Tabla 4">
            <a:extLst>
              <a:ext uri="{FF2B5EF4-FFF2-40B4-BE49-F238E27FC236}">
                <a16:creationId xmlns:a16="http://schemas.microsoft.com/office/drawing/2014/main" xmlns="" id="{01D6FAF8-2AB0-4E22-BC53-C23B834B5A8B}"/>
              </a:ext>
            </a:extLst>
          </p:cNvPr>
          <p:cNvGraphicFramePr>
            <a:graphicFrameLocks noGrp="1"/>
          </p:cNvGraphicFramePr>
          <p:nvPr>
            <p:ph idx="1"/>
          </p:nvPr>
        </p:nvGraphicFramePr>
        <p:xfrm>
          <a:off x="598487" y="1290638"/>
          <a:ext cx="11078506" cy="4485640"/>
        </p:xfrm>
        <a:graphic>
          <a:graphicData uri="http://schemas.openxmlformats.org/drawingml/2006/table">
            <a:tbl>
              <a:tblPr firstRow="1" bandRow="1">
                <a:tableStyleId>{5C22544A-7EE6-4342-B048-85BDC9FD1C3A}</a:tableStyleId>
              </a:tblPr>
              <a:tblGrid>
                <a:gridCol w="2769627">
                  <a:extLst>
                    <a:ext uri="{9D8B030D-6E8A-4147-A177-3AD203B41FA5}">
                      <a16:colId xmlns:a16="http://schemas.microsoft.com/office/drawing/2014/main" xmlns="" val="3939871791"/>
                    </a:ext>
                  </a:extLst>
                </a:gridCol>
                <a:gridCol w="2769627">
                  <a:extLst>
                    <a:ext uri="{9D8B030D-6E8A-4147-A177-3AD203B41FA5}">
                      <a16:colId xmlns:a16="http://schemas.microsoft.com/office/drawing/2014/main" xmlns="" val="1940473058"/>
                    </a:ext>
                  </a:extLst>
                </a:gridCol>
                <a:gridCol w="3184390">
                  <a:extLst>
                    <a:ext uri="{9D8B030D-6E8A-4147-A177-3AD203B41FA5}">
                      <a16:colId xmlns:a16="http://schemas.microsoft.com/office/drawing/2014/main" xmlns="" val="3587659433"/>
                    </a:ext>
                  </a:extLst>
                </a:gridCol>
                <a:gridCol w="2354862">
                  <a:extLst>
                    <a:ext uri="{9D8B030D-6E8A-4147-A177-3AD203B41FA5}">
                      <a16:colId xmlns:a16="http://schemas.microsoft.com/office/drawing/2014/main" xmlns="" val="4236057426"/>
                    </a:ext>
                  </a:extLst>
                </a:gridCol>
              </a:tblGrid>
              <a:tr h="370840">
                <a:tc>
                  <a:txBody>
                    <a:bodyPr/>
                    <a:lstStyle/>
                    <a:p>
                      <a:r>
                        <a:rPr lang="es-GT" sz="1200" dirty="0"/>
                        <a:t>Enfermedades en niños desde que nace hasta 1 año</a:t>
                      </a:r>
                    </a:p>
                  </a:txBody>
                  <a:tcPr/>
                </a:tc>
                <a:tc>
                  <a:txBody>
                    <a:bodyPr/>
                    <a:lstStyle/>
                    <a:p>
                      <a:r>
                        <a:rPr lang="es-GT" sz="1200" dirty="0"/>
                        <a:t>Causas de Mortalidad</a:t>
                      </a:r>
                    </a:p>
                  </a:txBody>
                  <a:tcPr/>
                </a:tc>
                <a:tc>
                  <a:txBody>
                    <a:bodyPr/>
                    <a:lstStyle/>
                    <a:p>
                      <a:r>
                        <a:rPr lang="es-GT" sz="1200" dirty="0"/>
                        <a:t>Determinantes Sociales de la salud</a:t>
                      </a:r>
                    </a:p>
                  </a:txBody>
                  <a:tcPr/>
                </a:tc>
                <a:tc>
                  <a:txBody>
                    <a:bodyPr/>
                    <a:lstStyle/>
                    <a:p>
                      <a:r>
                        <a:rPr lang="es-GT" sz="1200" dirty="0"/>
                        <a:t>Propuestas </a:t>
                      </a:r>
                    </a:p>
                  </a:txBody>
                  <a:tcPr/>
                </a:tc>
                <a:extLst>
                  <a:ext uri="{0D108BD9-81ED-4DB2-BD59-A6C34878D82A}">
                    <a16:rowId xmlns:a16="http://schemas.microsoft.com/office/drawing/2014/main" xmlns="" val="3820790737"/>
                  </a:ext>
                </a:extLst>
              </a:tr>
              <a:tr h="370840">
                <a:tc>
                  <a:txBody>
                    <a:bodyPr/>
                    <a:lstStyle/>
                    <a:p>
                      <a:r>
                        <a:rPr lang="es-GT" sz="1200" dirty="0"/>
                        <a:t>Infecciones respiratorias agudas – </a:t>
                      </a:r>
                      <a:r>
                        <a:rPr lang="es-GT" sz="1200" dirty="0" err="1"/>
                        <a:t>IRA’s</a:t>
                      </a:r>
                      <a:endParaRPr lang="es-GT" sz="1200" dirty="0"/>
                    </a:p>
                  </a:txBody>
                  <a:tcPr/>
                </a:tc>
                <a:tc>
                  <a:txBody>
                    <a:bodyPr/>
                    <a:lstStyle/>
                    <a:p>
                      <a:r>
                        <a:rPr lang="es-GT" sz="1200" dirty="0"/>
                        <a:t>Neumonía o infecciones respiratorias</a:t>
                      </a:r>
                    </a:p>
                  </a:txBody>
                  <a:tcPr/>
                </a:tc>
                <a:tc>
                  <a:txBody>
                    <a:bodyPr/>
                    <a:lstStyle/>
                    <a:p>
                      <a:r>
                        <a:rPr lang="es-GT" sz="1200" dirty="0"/>
                        <a:t>Mal nutrición bajas defensas, vivienda con humo, falta de acceso servicios de salud</a:t>
                      </a:r>
                    </a:p>
                  </a:txBody>
                  <a:tcPr/>
                </a:tc>
                <a:tc>
                  <a:txBody>
                    <a:bodyPr/>
                    <a:lstStyle/>
                    <a:p>
                      <a:pPr marL="285750" indent="-285750">
                        <a:buFont typeface="Arial" panose="020B0604020202020204" pitchFamily="34" charset="0"/>
                        <a:buChar char="•"/>
                      </a:pPr>
                      <a:r>
                        <a:rPr lang="es-GT" sz="1200" dirty="0"/>
                        <a:t>Acceso a servicios de salud y acceso a medicamentos</a:t>
                      </a:r>
                    </a:p>
                    <a:p>
                      <a:pPr marL="285750" indent="-285750">
                        <a:buFont typeface="Arial" panose="020B0604020202020204" pitchFamily="34" charset="0"/>
                        <a:buChar char="•"/>
                      </a:pPr>
                      <a:r>
                        <a:rPr lang="es-GT" sz="1200" dirty="0"/>
                        <a:t>Mejora de condiciones en vivienda reducción de humo. </a:t>
                      </a:r>
                    </a:p>
                  </a:txBody>
                  <a:tcPr/>
                </a:tc>
                <a:extLst>
                  <a:ext uri="{0D108BD9-81ED-4DB2-BD59-A6C34878D82A}">
                    <a16:rowId xmlns:a16="http://schemas.microsoft.com/office/drawing/2014/main" xmlns="" val="3911556572"/>
                  </a:ext>
                </a:extLst>
              </a:tr>
              <a:tr h="370840">
                <a:tc>
                  <a:txBody>
                    <a:bodyPr/>
                    <a:lstStyle/>
                    <a:p>
                      <a:r>
                        <a:rPr lang="es-GT" sz="1200" dirty="0"/>
                        <a:t>Enfermedades transmisibles por agua o alimentos – </a:t>
                      </a:r>
                      <a:r>
                        <a:rPr lang="es-GT" sz="1200" dirty="0" err="1"/>
                        <a:t>ETA’s</a:t>
                      </a:r>
                      <a:endParaRPr lang="es-GT" sz="1200" dirty="0"/>
                    </a:p>
                  </a:txBody>
                  <a:tcPr/>
                </a:tc>
                <a:tc>
                  <a:txBody>
                    <a:bodyPr/>
                    <a:lstStyle/>
                    <a:p>
                      <a:r>
                        <a:rPr lang="es-GT" sz="1200" dirty="0"/>
                        <a:t>Infecciones agudas intestinales diarreicas- </a:t>
                      </a:r>
                      <a:r>
                        <a:rPr lang="es-GT" sz="1200" dirty="0" err="1"/>
                        <a:t>EDA’s</a:t>
                      </a:r>
                      <a:endParaRPr lang="es-GT"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sz="1200" dirty="0"/>
                        <a:t>Mal nutrición bajas defensas, vivienda sin agua limpia, falta de acceso servicios de salud</a:t>
                      </a:r>
                    </a:p>
                    <a:p>
                      <a:endParaRPr lang="es-GT" sz="1200" dirty="0"/>
                    </a:p>
                  </a:txBody>
                  <a:tcPr/>
                </a:tc>
                <a:tc>
                  <a:txBody>
                    <a:bodyPr/>
                    <a:lstStyle/>
                    <a:p>
                      <a:pPr marL="171450" indent="-171450">
                        <a:buFont typeface="Arial" panose="020B0604020202020204" pitchFamily="34" charset="0"/>
                        <a:buChar char="•"/>
                      </a:pPr>
                      <a:r>
                        <a:rPr lang="es-GT" sz="1200" dirty="0"/>
                        <a:t>Programas empresariales para mejorar la salud.</a:t>
                      </a:r>
                    </a:p>
                    <a:p>
                      <a:pPr marL="171450" indent="-171450">
                        <a:buFont typeface="Arial" panose="020B0604020202020204" pitchFamily="34" charset="0"/>
                        <a:buChar char="•"/>
                      </a:pPr>
                      <a:r>
                        <a:rPr lang="es-GT" sz="1200" dirty="0"/>
                        <a:t>Acceso a servicios de salud y medicamentos</a:t>
                      </a:r>
                    </a:p>
                  </a:txBody>
                  <a:tcPr/>
                </a:tc>
                <a:extLst>
                  <a:ext uri="{0D108BD9-81ED-4DB2-BD59-A6C34878D82A}">
                    <a16:rowId xmlns:a16="http://schemas.microsoft.com/office/drawing/2014/main" xmlns="" val="4134937736"/>
                  </a:ext>
                </a:extLst>
              </a:tr>
              <a:tr h="370840">
                <a:tc>
                  <a:txBody>
                    <a:bodyPr/>
                    <a:lstStyle/>
                    <a:p>
                      <a:r>
                        <a:rPr lang="es-GT" sz="1200" dirty="0"/>
                        <a:t>Desnutrición Aguda</a:t>
                      </a:r>
                    </a:p>
                  </a:txBody>
                  <a:tcPr/>
                </a:tc>
                <a:tc>
                  <a:txBody>
                    <a:bodyPr/>
                    <a:lstStyle/>
                    <a:p>
                      <a:r>
                        <a:rPr lang="es-GT" sz="1200" dirty="0"/>
                        <a:t>Desnutrición severa del niño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GT" sz="1200" dirty="0"/>
                        <a:t>Madre desnutrida, poco acceso a alimentos, condiciones de la vivienda sin agua limpia, falta de acceso servicios de salud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GT" sz="1200" dirty="0"/>
                    </a:p>
                  </a:txBody>
                  <a:tcPr/>
                </a:tc>
                <a:tc>
                  <a:txBody>
                    <a:bodyPr/>
                    <a:lstStyle/>
                    <a:p>
                      <a:pPr marL="171450" indent="-171450">
                        <a:buFont typeface="Arial" panose="020B0604020202020204" pitchFamily="34" charset="0"/>
                        <a:buChar char="•"/>
                      </a:pPr>
                      <a:r>
                        <a:rPr lang="es-GT" sz="1200" dirty="0"/>
                        <a:t>Programas empresariales para mejorar la salud.</a:t>
                      </a:r>
                    </a:p>
                    <a:p>
                      <a:pPr marL="171450" indent="-171450">
                        <a:buFont typeface="Arial" panose="020B0604020202020204" pitchFamily="34" charset="0"/>
                        <a:buChar char="•"/>
                      </a:pPr>
                      <a:r>
                        <a:rPr lang="es-GT" sz="1200" dirty="0"/>
                        <a:t>Acceso a servicios de salud y medicamentos</a:t>
                      </a:r>
                    </a:p>
                    <a:p>
                      <a:endParaRPr lang="es-GT" sz="1200" dirty="0"/>
                    </a:p>
                  </a:txBody>
                  <a:tcPr/>
                </a:tc>
                <a:extLst>
                  <a:ext uri="{0D108BD9-81ED-4DB2-BD59-A6C34878D82A}">
                    <a16:rowId xmlns:a16="http://schemas.microsoft.com/office/drawing/2014/main" xmlns="" val="1926053551"/>
                  </a:ext>
                </a:extLst>
              </a:tr>
              <a:tr h="370840">
                <a:tc>
                  <a:txBody>
                    <a:bodyPr/>
                    <a:lstStyle/>
                    <a:p>
                      <a:r>
                        <a:rPr lang="es-GT" sz="1200" dirty="0"/>
                        <a:t>Enfermedades transmisibles</a:t>
                      </a:r>
                    </a:p>
                  </a:txBody>
                  <a:tcPr/>
                </a:tc>
                <a:tc>
                  <a:txBody>
                    <a:bodyPr/>
                    <a:lstStyle/>
                    <a:p>
                      <a:r>
                        <a:rPr lang="es-GT" sz="1200" dirty="0"/>
                        <a:t>Dengue clásico y agudo</a:t>
                      </a:r>
                    </a:p>
                  </a:txBody>
                  <a:tcPr/>
                </a:tc>
                <a:tc>
                  <a:txBody>
                    <a:bodyPr/>
                    <a:lstStyle/>
                    <a:p>
                      <a:r>
                        <a:rPr lang="es-GT" sz="1200" dirty="0"/>
                        <a:t>Falta de información a </a:t>
                      </a:r>
                      <a:r>
                        <a:rPr lang="es-GT" sz="1200" dirty="0" err="1"/>
                        <a:t>famlias</a:t>
                      </a:r>
                      <a:r>
                        <a:rPr lang="es-GT" sz="1200" dirty="0"/>
                        <a:t> sobre prevención. Poco alcance de acciones prevenibles como fumigación en </a:t>
                      </a:r>
                      <a:r>
                        <a:rPr lang="es-GT" sz="1200" dirty="0" err="1"/>
                        <a:t>comunades</a:t>
                      </a:r>
                      <a:endParaRPr lang="es-GT" sz="1200" dirty="0"/>
                    </a:p>
                  </a:txBody>
                  <a:tcPr/>
                </a:tc>
                <a:tc>
                  <a:txBody>
                    <a:bodyPr/>
                    <a:lstStyle/>
                    <a:p>
                      <a:pPr marL="171450" indent="-171450">
                        <a:buFont typeface="Arial" panose="020B0604020202020204" pitchFamily="34" charset="0"/>
                        <a:buChar char="•"/>
                      </a:pPr>
                      <a:r>
                        <a:rPr lang="es-GT" sz="1200" dirty="0"/>
                        <a:t>Programas empresariales para mejorar la salud.</a:t>
                      </a:r>
                    </a:p>
                    <a:p>
                      <a:pPr marL="171450" indent="-171450">
                        <a:buFont typeface="Arial" panose="020B0604020202020204" pitchFamily="34" charset="0"/>
                        <a:buChar char="•"/>
                      </a:pPr>
                      <a:r>
                        <a:rPr lang="es-GT" sz="1200" dirty="0"/>
                        <a:t>Acceso a servicios de salud y medicamentos</a:t>
                      </a:r>
                    </a:p>
                    <a:p>
                      <a:endParaRPr lang="es-GT" sz="1200" dirty="0"/>
                    </a:p>
                  </a:txBody>
                  <a:tcPr/>
                </a:tc>
                <a:extLst>
                  <a:ext uri="{0D108BD9-81ED-4DB2-BD59-A6C34878D82A}">
                    <a16:rowId xmlns:a16="http://schemas.microsoft.com/office/drawing/2014/main" xmlns="" val="2543928736"/>
                  </a:ext>
                </a:extLst>
              </a:tr>
              <a:tr h="370840">
                <a:tc>
                  <a:txBody>
                    <a:bodyPr/>
                    <a:lstStyle/>
                    <a:p>
                      <a:endParaRPr lang="es-GT" sz="1200" dirty="0"/>
                    </a:p>
                  </a:txBody>
                  <a:tcPr/>
                </a:tc>
                <a:tc>
                  <a:txBody>
                    <a:bodyPr/>
                    <a:lstStyle/>
                    <a:p>
                      <a:endParaRPr lang="es-GT" sz="1200" dirty="0"/>
                    </a:p>
                  </a:txBody>
                  <a:tcPr/>
                </a:tc>
                <a:tc>
                  <a:txBody>
                    <a:bodyPr/>
                    <a:lstStyle/>
                    <a:p>
                      <a:endParaRPr lang="es-GT" sz="1200" dirty="0"/>
                    </a:p>
                  </a:txBody>
                  <a:tcPr/>
                </a:tc>
                <a:tc>
                  <a:txBody>
                    <a:bodyPr/>
                    <a:lstStyle/>
                    <a:p>
                      <a:endParaRPr lang="es-GT" sz="1200" dirty="0"/>
                    </a:p>
                  </a:txBody>
                  <a:tcPr/>
                </a:tc>
                <a:extLst>
                  <a:ext uri="{0D108BD9-81ED-4DB2-BD59-A6C34878D82A}">
                    <a16:rowId xmlns:a16="http://schemas.microsoft.com/office/drawing/2014/main" xmlns="" val="3935941187"/>
                  </a:ext>
                </a:extLst>
              </a:tr>
            </a:tbl>
          </a:graphicData>
        </a:graphic>
      </p:graphicFrame>
    </p:spTree>
    <p:extLst>
      <p:ext uri="{BB962C8B-B14F-4D97-AF65-F5344CB8AC3E}">
        <p14:creationId xmlns:p14="http://schemas.microsoft.com/office/powerpoint/2010/main" xmlns="" val="7144918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071788A-FFB6-4731-AF47-E156BA2BE3B4}"/>
              </a:ext>
            </a:extLst>
          </p:cNvPr>
          <p:cNvSpPr txBox="1">
            <a:spLocks/>
          </p:cNvSpPr>
          <p:nvPr/>
        </p:nvSpPr>
        <p:spPr>
          <a:xfrm>
            <a:off x="388413" y="339230"/>
            <a:ext cx="10972800" cy="458115"/>
          </a:xfr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GT" dirty="0">
                <a:solidFill>
                  <a:schemeClr val="bg1"/>
                </a:solidFill>
              </a:rPr>
              <a:t>Prioridades en Salud Plan de Gobierno 2020-2024</a:t>
            </a:r>
          </a:p>
        </p:txBody>
      </p:sp>
      <p:sp>
        <p:nvSpPr>
          <p:cNvPr id="3" name="Marcador de contenido 2">
            <a:extLst>
              <a:ext uri="{FF2B5EF4-FFF2-40B4-BE49-F238E27FC236}">
                <a16:creationId xmlns:a16="http://schemas.microsoft.com/office/drawing/2014/main" xmlns="" id="{B226BC82-FC9E-4D28-93CF-2B38D2B527D2}"/>
              </a:ext>
            </a:extLst>
          </p:cNvPr>
          <p:cNvSpPr txBox="1">
            <a:spLocks/>
          </p:cNvSpPr>
          <p:nvPr/>
        </p:nvSpPr>
        <p:spPr>
          <a:xfrm>
            <a:off x="241268" y="1469598"/>
            <a:ext cx="5051066" cy="391880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GT" dirty="0"/>
              <a:t>Mejorar la cobertura en primer nivel de atención. </a:t>
            </a:r>
          </a:p>
          <a:p>
            <a:r>
              <a:rPr lang="es-GT" dirty="0"/>
              <a:t>Resolver el Desabastecimiento de medicamentos y equipo en la red de servicios de salud.</a:t>
            </a:r>
          </a:p>
          <a:p>
            <a:r>
              <a:rPr lang="es-GT" dirty="0"/>
              <a:t>Mejorar la falta de personal capacitado médicos y enfermeras </a:t>
            </a:r>
          </a:p>
          <a:p>
            <a:r>
              <a:rPr lang="es-GT" dirty="0"/>
              <a:t>Respuesta a la pandemia Covid-19</a:t>
            </a:r>
          </a:p>
        </p:txBody>
      </p:sp>
      <p:pic>
        <p:nvPicPr>
          <p:cNvPr id="4" name="Imagen 3">
            <a:extLst>
              <a:ext uri="{FF2B5EF4-FFF2-40B4-BE49-F238E27FC236}">
                <a16:creationId xmlns:a16="http://schemas.microsoft.com/office/drawing/2014/main" xmlns="" id="{D8390D67-3245-4099-BEDF-94FE02D8C704}"/>
              </a:ext>
            </a:extLst>
          </p:cNvPr>
          <p:cNvPicPr>
            <a:picLocks noChangeAspect="1"/>
          </p:cNvPicPr>
          <p:nvPr/>
        </p:nvPicPr>
        <p:blipFill rotWithShape="1">
          <a:blip r:embed="rId3"/>
          <a:srcRect l="35862" t="13488" r="17500" b="9920"/>
          <a:stretch/>
        </p:blipFill>
        <p:spPr>
          <a:xfrm>
            <a:off x="5433378" y="1217559"/>
            <a:ext cx="6674071" cy="5227639"/>
          </a:xfrm>
          <a:prstGeom prst="rect">
            <a:avLst/>
          </a:prstGeom>
        </p:spPr>
      </p:pic>
      <p:cxnSp>
        <p:nvCxnSpPr>
          <p:cNvPr id="6" name="Conector recto 5">
            <a:extLst>
              <a:ext uri="{FF2B5EF4-FFF2-40B4-BE49-F238E27FC236}">
                <a16:creationId xmlns:a16="http://schemas.microsoft.com/office/drawing/2014/main" xmlns="" id="{EC7B9233-EB26-42E8-ACBE-8DC2C1FCE207}"/>
              </a:ext>
            </a:extLst>
          </p:cNvPr>
          <p:cNvCxnSpPr/>
          <p:nvPr/>
        </p:nvCxnSpPr>
        <p:spPr>
          <a:xfrm>
            <a:off x="6306207" y="2680138"/>
            <a:ext cx="46455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127766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CC3BEB9-FE2C-45A9-850A-AE82D432D686}"/>
              </a:ext>
            </a:extLst>
          </p:cNvPr>
          <p:cNvSpPr>
            <a:spLocks noGrp="1"/>
          </p:cNvSpPr>
          <p:nvPr>
            <p:ph type="ctrTitle"/>
          </p:nvPr>
        </p:nvSpPr>
        <p:spPr>
          <a:xfrm>
            <a:off x="567559" y="433346"/>
            <a:ext cx="11456276" cy="1061929"/>
          </a:xfrm>
        </p:spPr>
        <p:txBody>
          <a:bodyPr>
            <a:normAutofit fontScale="90000"/>
          </a:bodyPr>
          <a:lstStyle/>
          <a:p>
            <a:r>
              <a:rPr lang="es-GT" sz="3600" b="1" dirty="0"/>
              <a:t>Determinantes sociales de la salud que impactan la esperanza de vida</a:t>
            </a:r>
            <a:br>
              <a:rPr lang="es-GT" sz="3600" b="1" dirty="0"/>
            </a:br>
            <a:r>
              <a:rPr lang="es-GT" sz="3600" b="1" dirty="0"/>
              <a:t> </a:t>
            </a:r>
          </a:p>
        </p:txBody>
      </p:sp>
      <p:pic>
        <p:nvPicPr>
          <p:cNvPr id="4" name="Imagen 3">
            <a:extLst>
              <a:ext uri="{FF2B5EF4-FFF2-40B4-BE49-F238E27FC236}">
                <a16:creationId xmlns:a16="http://schemas.microsoft.com/office/drawing/2014/main" xmlns="" id="{11B8A793-90E9-4CC1-8750-C50D8A318918}"/>
              </a:ext>
            </a:extLst>
          </p:cNvPr>
          <p:cNvPicPr>
            <a:picLocks noChangeAspect="1"/>
          </p:cNvPicPr>
          <p:nvPr/>
        </p:nvPicPr>
        <p:blipFill rotWithShape="1">
          <a:blip r:embed="rId3"/>
          <a:srcRect l="30094" t="28626" r="32063" b="16942"/>
          <a:stretch/>
        </p:blipFill>
        <p:spPr>
          <a:xfrm>
            <a:off x="1775121" y="1156138"/>
            <a:ext cx="8356851" cy="5615620"/>
          </a:xfrm>
          <a:prstGeom prst="rect">
            <a:avLst/>
          </a:prstGeom>
        </p:spPr>
      </p:pic>
      <p:sp>
        <p:nvSpPr>
          <p:cNvPr id="5" name="Flecha: a la derecha 4">
            <a:extLst>
              <a:ext uri="{FF2B5EF4-FFF2-40B4-BE49-F238E27FC236}">
                <a16:creationId xmlns:a16="http://schemas.microsoft.com/office/drawing/2014/main" xmlns="" id="{CC7551B3-2684-4A64-8551-EFF2361B40B8}"/>
              </a:ext>
            </a:extLst>
          </p:cNvPr>
          <p:cNvSpPr/>
          <p:nvPr/>
        </p:nvSpPr>
        <p:spPr>
          <a:xfrm rot="8892122">
            <a:off x="8785443" y="3547049"/>
            <a:ext cx="651642" cy="714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6" name="Flecha: a la derecha 5">
            <a:extLst>
              <a:ext uri="{FF2B5EF4-FFF2-40B4-BE49-F238E27FC236}">
                <a16:creationId xmlns:a16="http://schemas.microsoft.com/office/drawing/2014/main" xmlns="" id="{0AD99E40-3B63-4CDA-9810-1D62CE6EC621}"/>
              </a:ext>
            </a:extLst>
          </p:cNvPr>
          <p:cNvSpPr/>
          <p:nvPr/>
        </p:nvSpPr>
        <p:spPr>
          <a:xfrm rot="8892122">
            <a:off x="9125849" y="5459076"/>
            <a:ext cx="651642" cy="714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Flecha: a la derecha 6">
            <a:extLst>
              <a:ext uri="{FF2B5EF4-FFF2-40B4-BE49-F238E27FC236}">
                <a16:creationId xmlns:a16="http://schemas.microsoft.com/office/drawing/2014/main" xmlns="" id="{9E74D0F4-26C7-40BD-8498-DE6E3D9C580A}"/>
              </a:ext>
            </a:extLst>
          </p:cNvPr>
          <p:cNvSpPr/>
          <p:nvPr/>
        </p:nvSpPr>
        <p:spPr>
          <a:xfrm rot="8892122">
            <a:off x="9125848" y="4413766"/>
            <a:ext cx="651642" cy="714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Tree>
    <p:extLst>
      <p:ext uri="{BB962C8B-B14F-4D97-AF65-F5344CB8AC3E}">
        <p14:creationId xmlns:p14="http://schemas.microsoft.com/office/powerpoint/2010/main" xmlns="" val="268570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 debe homologar la ley de derechos de salud y vivienda digna: Nueva  Alianza - Crónica de Xalapa">
            <a:extLst>
              <a:ext uri="{FF2B5EF4-FFF2-40B4-BE49-F238E27FC236}">
                <a16:creationId xmlns:a16="http://schemas.microsoft.com/office/drawing/2014/main" xmlns="" id="{A1638D48-9E66-47BD-8BF2-1D2250FD69CF}"/>
              </a:ext>
            </a:extLst>
          </p:cNvPr>
          <p:cNvPicPr>
            <a:picLocks noGrp="1" noChangeAspect="1" noChangeArrowheads="1"/>
          </p:cNvPicPr>
          <p:nvPr>
            <p:ph type="pic" idx="10"/>
          </p:nvPr>
        </p:nvPicPr>
        <p:blipFill>
          <a:blip r:embed="rId2">
            <a:extLst>
              <a:ext uri="{28A0092B-C50C-407E-A947-70E740481C1C}">
                <a14:useLocalDpi xmlns:a14="http://schemas.microsoft.com/office/drawing/2010/main" xmlns="" val="0"/>
              </a:ext>
            </a:extLst>
          </a:blip>
          <a:srcRect l="17206" r="17206"/>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La seguridad alimentaria y nutricional en tiempos de COVID-19 - La Hora">
            <a:extLst>
              <a:ext uri="{FF2B5EF4-FFF2-40B4-BE49-F238E27FC236}">
                <a16:creationId xmlns:a16="http://schemas.microsoft.com/office/drawing/2014/main" xmlns="" id="{EA8DC2BF-1861-4015-8152-4039B08EA320}"/>
              </a:ext>
            </a:extLst>
          </p:cNvPr>
          <p:cNvPicPr>
            <a:picLocks noGrp="1" noChangeAspect="1" noChangeArrowheads="1"/>
          </p:cNvPicPr>
          <p:nvPr>
            <p:ph type="pic" idx="11"/>
          </p:nvPr>
        </p:nvPicPr>
        <p:blipFill>
          <a:blip r:embed="rId3">
            <a:extLst>
              <a:ext uri="{28A0092B-C50C-407E-A947-70E740481C1C}">
                <a14:useLocalDpi xmlns:a14="http://schemas.microsoft.com/office/drawing/2010/main" xmlns="" val="0"/>
              </a:ext>
            </a:extLst>
          </a:blip>
          <a:srcRect l="9032" r="9032"/>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Ministerio de Salud Pública y Asistencia Social - MSPAS abre cuatro nuevos  Puestos de Salud en Cuilco, Huehuetenango">
            <a:extLst>
              <a:ext uri="{FF2B5EF4-FFF2-40B4-BE49-F238E27FC236}">
                <a16:creationId xmlns:a16="http://schemas.microsoft.com/office/drawing/2014/main" xmlns="" id="{A538E762-CA05-48E5-A27B-6FE9BA7826B7}"/>
              </a:ext>
            </a:extLst>
          </p:cNvPr>
          <p:cNvPicPr>
            <a:picLocks noGrp="1" noChangeAspect="1" noChangeArrowheads="1"/>
          </p:cNvPicPr>
          <p:nvPr>
            <p:ph type="pic" idx="12"/>
          </p:nvPr>
        </p:nvPicPr>
        <p:blipFill>
          <a:blip r:embed="rId4">
            <a:extLst>
              <a:ext uri="{28A0092B-C50C-407E-A947-70E740481C1C}">
                <a14:useLocalDpi xmlns:a14="http://schemas.microsoft.com/office/drawing/2010/main" xmlns="" val="0"/>
              </a:ext>
            </a:extLst>
          </a:blip>
          <a:srcRect l="9159" r="9159"/>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3"/>
          </p:nvPr>
        </p:nvSpPr>
        <p:spPr>
          <a:prstGeom prst="rect">
            <a:avLst/>
          </a:prstGeom>
        </p:spPr>
        <p:txBody>
          <a:bodyPr>
            <a:normAutofit/>
          </a:bodyPr>
          <a:lstStyle/>
          <a:p>
            <a:r>
              <a:rPr lang="en-US" altLang="ko-KR" sz="4000" b="1" dirty="0">
                <a:solidFill>
                  <a:schemeClr val="tx1">
                    <a:lumMod val="75000"/>
                    <a:lumOff val="25000"/>
                  </a:schemeClr>
                </a:solidFill>
                <a:cs typeface="Arial" pitchFamily="34" charset="0"/>
              </a:rPr>
              <a:t>La </a:t>
            </a:r>
            <a:r>
              <a:rPr lang="en-US" altLang="ko-KR" sz="4000" b="1" dirty="0" err="1">
                <a:solidFill>
                  <a:schemeClr val="tx1">
                    <a:lumMod val="75000"/>
                    <a:lumOff val="25000"/>
                  </a:schemeClr>
                </a:solidFill>
                <a:cs typeface="Arial" pitchFamily="34" charset="0"/>
              </a:rPr>
              <a:t>buena</a:t>
            </a:r>
            <a:r>
              <a:rPr lang="en-US" altLang="ko-KR" sz="4000" b="1" dirty="0">
                <a:solidFill>
                  <a:schemeClr val="tx1">
                    <a:lumMod val="75000"/>
                    <a:lumOff val="25000"/>
                  </a:schemeClr>
                </a:solidFill>
                <a:cs typeface="Arial" pitchFamily="34" charset="0"/>
              </a:rPr>
              <a:t> </a:t>
            </a:r>
            <a:r>
              <a:rPr lang="en-US" altLang="ko-KR" sz="4000" b="1" dirty="0" err="1">
                <a:solidFill>
                  <a:schemeClr val="tx1">
                    <a:lumMod val="75000"/>
                    <a:lumOff val="25000"/>
                  </a:schemeClr>
                </a:solidFill>
                <a:cs typeface="Arial" pitchFamily="34" charset="0"/>
              </a:rPr>
              <a:t>salud</a:t>
            </a:r>
            <a:r>
              <a:rPr lang="en-US" altLang="ko-KR" sz="4000" b="1" dirty="0">
                <a:solidFill>
                  <a:schemeClr val="tx1">
                    <a:lumMod val="75000"/>
                    <a:lumOff val="25000"/>
                  </a:schemeClr>
                </a:solidFill>
                <a:cs typeface="Arial" pitchFamily="34" charset="0"/>
              </a:rPr>
              <a:t> </a:t>
            </a:r>
            <a:r>
              <a:rPr lang="en-US" altLang="ko-KR" sz="4000" b="1" dirty="0" err="1">
                <a:solidFill>
                  <a:schemeClr val="tx1">
                    <a:lumMod val="75000"/>
                    <a:lumOff val="25000"/>
                  </a:schemeClr>
                </a:solidFill>
                <a:cs typeface="Arial" pitchFamily="34" charset="0"/>
              </a:rPr>
              <a:t>añade</a:t>
            </a:r>
            <a:r>
              <a:rPr lang="en-US" altLang="ko-KR" sz="4000" b="1" dirty="0">
                <a:solidFill>
                  <a:schemeClr val="tx1">
                    <a:lumMod val="75000"/>
                    <a:lumOff val="25000"/>
                  </a:schemeClr>
                </a:solidFill>
                <a:cs typeface="Arial" pitchFamily="34" charset="0"/>
              </a:rPr>
              <a:t> </a:t>
            </a:r>
            <a:r>
              <a:rPr lang="en-US" altLang="ko-KR" sz="4000" b="1" dirty="0" err="1">
                <a:solidFill>
                  <a:schemeClr val="tx1">
                    <a:lumMod val="75000"/>
                    <a:lumOff val="25000"/>
                  </a:schemeClr>
                </a:solidFill>
                <a:cs typeface="Arial" pitchFamily="34" charset="0"/>
              </a:rPr>
              <a:t>vida</a:t>
            </a:r>
            <a:r>
              <a:rPr lang="en-US" altLang="ko-KR" sz="4000" b="1" dirty="0">
                <a:solidFill>
                  <a:schemeClr val="tx1">
                    <a:lumMod val="75000"/>
                    <a:lumOff val="25000"/>
                  </a:schemeClr>
                </a:solidFill>
                <a:cs typeface="Arial" pitchFamily="34" charset="0"/>
              </a:rPr>
              <a:t> a los </a:t>
            </a:r>
            <a:r>
              <a:rPr lang="en-US" altLang="ko-KR" sz="4000" b="1" dirty="0" err="1">
                <a:solidFill>
                  <a:schemeClr val="tx1">
                    <a:lumMod val="75000"/>
                    <a:lumOff val="25000"/>
                  </a:schemeClr>
                </a:solidFill>
                <a:cs typeface="Arial" pitchFamily="34" charset="0"/>
              </a:rPr>
              <a:t>años</a:t>
            </a:r>
            <a:r>
              <a:rPr lang="en-US" altLang="ko-KR" sz="4000" b="1" dirty="0">
                <a:solidFill>
                  <a:schemeClr val="tx1">
                    <a:lumMod val="75000"/>
                    <a:lumOff val="25000"/>
                  </a:schemeClr>
                </a:solidFill>
                <a:cs typeface="Arial" pitchFamily="34" charset="0"/>
              </a:rPr>
              <a:t> </a:t>
            </a:r>
          </a:p>
        </p:txBody>
      </p:sp>
      <p:grpSp>
        <p:nvGrpSpPr>
          <p:cNvPr id="6" name="그룹 9">
            <a:extLst>
              <a:ext uri="{FF2B5EF4-FFF2-40B4-BE49-F238E27FC236}">
                <a16:creationId xmlns:a16="http://schemas.microsoft.com/office/drawing/2014/main" xmlns="" id="{940E455F-FC32-4BFC-906C-B4FAB7AA5342}"/>
              </a:ext>
            </a:extLst>
          </p:cNvPr>
          <p:cNvGrpSpPr/>
          <p:nvPr/>
        </p:nvGrpSpPr>
        <p:grpSpPr>
          <a:xfrm>
            <a:off x="1569456" y="5250207"/>
            <a:ext cx="9631944" cy="1323439"/>
            <a:chOff x="671199" y="5252293"/>
            <a:chExt cx="9053089" cy="1072934"/>
          </a:xfrm>
        </p:grpSpPr>
        <p:sp>
          <p:nvSpPr>
            <p:cNvPr id="7" name="TextBox 6">
              <a:extLst>
                <a:ext uri="{FF2B5EF4-FFF2-40B4-BE49-F238E27FC236}">
                  <a16:creationId xmlns:a16="http://schemas.microsoft.com/office/drawing/2014/main" xmlns="" id="{68FA070B-864E-4E75-9689-996EDF647845}"/>
                </a:ext>
              </a:extLst>
            </p:cNvPr>
            <p:cNvSpPr txBox="1"/>
            <p:nvPr/>
          </p:nvSpPr>
          <p:spPr>
            <a:xfrm>
              <a:off x="1174585" y="5252293"/>
              <a:ext cx="8217476" cy="1072934"/>
            </a:xfrm>
            <a:prstGeom prst="rect">
              <a:avLst/>
            </a:prstGeom>
            <a:noFill/>
          </p:spPr>
          <p:txBody>
            <a:bodyPr wrap="square" rtlCol="0">
              <a:spAutoFit/>
            </a:bodyPr>
            <a:lstStyle/>
            <a:p>
              <a:pPr algn="ctr"/>
              <a:r>
                <a:rPr lang="es-GT" altLang="ko-KR" sz="2000" b="1" dirty="0">
                  <a:solidFill>
                    <a:schemeClr val="tx1">
                      <a:lumMod val="75000"/>
                      <a:lumOff val="25000"/>
                    </a:schemeClr>
                  </a:solidFill>
                  <a:cs typeface="Arial" pitchFamily="34" charset="0"/>
                </a:rPr>
                <a:t>A medida que un país se desarrolla, el numero de individuos que sobreviven al parto y la infancia aumenta; la fecundidad se reduce y la longevidad de la población se incrementa. Dra. Margaret Chan, Directora General, Organización Mundial de la Salud</a:t>
              </a:r>
            </a:p>
          </p:txBody>
        </p:sp>
        <p:grpSp>
          <p:nvGrpSpPr>
            <p:cNvPr id="8" name="Group 19">
              <a:extLst>
                <a:ext uri="{FF2B5EF4-FFF2-40B4-BE49-F238E27FC236}">
                  <a16:creationId xmlns:a16="http://schemas.microsoft.com/office/drawing/2014/main" xmlns="" id="{8219121E-F8C1-4605-9174-97009C1C09AA}"/>
                </a:ext>
              </a:extLst>
            </p:cNvPr>
            <p:cNvGrpSpPr/>
            <p:nvPr/>
          </p:nvGrpSpPr>
          <p:grpSpPr>
            <a:xfrm>
              <a:off x="671199" y="5332329"/>
              <a:ext cx="230197" cy="203038"/>
              <a:chOff x="5461149" y="925714"/>
              <a:chExt cx="230197" cy="203038"/>
            </a:xfrm>
            <a:solidFill>
              <a:schemeClr val="tx1">
                <a:lumMod val="75000"/>
                <a:lumOff val="25000"/>
              </a:schemeClr>
            </a:solidFill>
          </p:grpSpPr>
          <p:sp>
            <p:nvSpPr>
              <p:cNvPr id="15" name="Block Arc 28">
                <a:extLst>
                  <a:ext uri="{FF2B5EF4-FFF2-40B4-BE49-F238E27FC236}">
                    <a16:creationId xmlns:a16="http://schemas.microsoft.com/office/drawing/2014/main" xmlns="" id="{5846941F-1EAB-4E94-AD17-A608F3818BCC}"/>
                  </a:ext>
                </a:extLst>
              </p:cNvPr>
              <p:cNvSpPr/>
              <p:nvPr/>
            </p:nvSpPr>
            <p:spPr>
              <a:xfrm rot="16200000" flipH="1">
                <a:off x="5408651" y="978213"/>
                <a:ext cx="203037"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grp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6" name="Block Arc 28">
                <a:extLst>
                  <a:ext uri="{FF2B5EF4-FFF2-40B4-BE49-F238E27FC236}">
                    <a16:creationId xmlns:a16="http://schemas.microsoft.com/office/drawing/2014/main" xmlns="" id="{6ACFC00E-8DA2-4AD5-894C-B6D48DAA3C8D}"/>
                  </a:ext>
                </a:extLst>
              </p:cNvPr>
              <p:cNvSpPr/>
              <p:nvPr/>
            </p:nvSpPr>
            <p:spPr>
              <a:xfrm rot="16200000" flipH="1">
                <a:off x="5540807" y="978212"/>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grp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9" name="Group 18">
              <a:extLst>
                <a:ext uri="{FF2B5EF4-FFF2-40B4-BE49-F238E27FC236}">
                  <a16:creationId xmlns:a16="http://schemas.microsoft.com/office/drawing/2014/main" xmlns="" id="{9DFB419F-021F-470E-9CEB-5B919BE201A8}"/>
                </a:ext>
              </a:extLst>
            </p:cNvPr>
            <p:cNvGrpSpPr/>
            <p:nvPr/>
          </p:nvGrpSpPr>
          <p:grpSpPr>
            <a:xfrm>
              <a:off x="9494093" y="6086419"/>
              <a:ext cx="230195" cy="203039"/>
              <a:chOff x="7654173" y="1965551"/>
              <a:chExt cx="230195" cy="203039"/>
            </a:xfrm>
            <a:solidFill>
              <a:schemeClr val="tx1">
                <a:lumMod val="75000"/>
                <a:lumOff val="25000"/>
              </a:schemeClr>
            </a:solidFill>
          </p:grpSpPr>
          <p:sp>
            <p:nvSpPr>
              <p:cNvPr id="13" name="Block Arc 28">
                <a:extLst>
                  <a:ext uri="{FF2B5EF4-FFF2-40B4-BE49-F238E27FC236}">
                    <a16:creationId xmlns:a16="http://schemas.microsoft.com/office/drawing/2014/main" xmlns="" id="{743B9B2F-A30C-413B-B7F2-F27CBE6B14E5}"/>
                  </a:ext>
                </a:extLst>
              </p:cNvPr>
              <p:cNvSpPr/>
              <p:nvPr/>
            </p:nvSpPr>
            <p:spPr>
              <a:xfrm rot="5400000" flipH="1">
                <a:off x="7733828" y="2018050"/>
                <a:ext cx="203039"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grp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 name="Block Arc 28">
                <a:extLst>
                  <a:ext uri="{FF2B5EF4-FFF2-40B4-BE49-F238E27FC236}">
                    <a16:creationId xmlns:a16="http://schemas.microsoft.com/office/drawing/2014/main" xmlns="" id="{D3CE0D8F-0049-465C-9DC0-BCF07F97176A}"/>
                  </a:ext>
                </a:extLst>
              </p:cNvPr>
              <p:cNvSpPr/>
              <p:nvPr/>
            </p:nvSpPr>
            <p:spPr>
              <a:xfrm rot="5400000" flipH="1">
                <a:off x="7601675" y="2018050"/>
                <a:ext cx="203038" cy="98041"/>
              </a:xfrm>
              <a:custGeom>
                <a:avLst/>
                <a:gdLst>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57233 w 559416"/>
                  <a:gd name="connsiteY7" fmla="*/ 252029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62302 w 559416"/>
                  <a:gd name="connsiteY9" fmla="*/ 32421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222800 w 559416"/>
                  <a:gd name="connsiteY6" fmla="*/ 139862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88869 w 559416"/>
                  <a:gd name="connsiteY6" fmla="*/ 15343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106337 w 559416"/>
                  <a:gd name="connsiteY7" fmla="*/ 248637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121585 w 559416"/>
                  <a:gd name="connsiteY9" fmla="*/ 69745 h 288032"/>
                  <a:gd name="connsiteX10" fmla="*/ 270484 w 559416"/>
                  <a:gd name="connsiteY10" fmla="*/ 2288 h 288032"/>
                  <a:gd name="connsiteX11" fmla="*/ 276008 w 559416"/>
                  <a:gd name="connsiteY11" fmla="*/ 0 h 288032"/>
                  <a:gd name="connsiteX12" fmla="*/ 519878 w 559416"/>
                  <a:gd name="connsiteY12" fmla="*/ 0 h 288032"/>
                  <a:gd name="connsiteX13" fmla="*/ 559416 w 559416"/>
                  <a:gd name="connsiteY13"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39538 h 288032"/>
                  <a:gd name="connsiteX1" fmla="*/ 559416 w 559416"/>
                  <a:gd name="connsiteY1" fmla="*/ 248494 h 288032"/>
                  <a:gd name="connsiteX2" fmla="*/ 519878 w 559416"/>
                  <a:gd name="connsiteY2" fmla="*/ 288032 h 288032"/>
                  <a:gd name="connsiteX3" fmla="*/ 276008 w 559416"/>
                  <a:gd name="connsiteY3" fmla="*/ 288032 h 288032"/>
                  <a:gd name="connsiteX4" fmla="*/ 236470 w 559416"/>
                  <a:gd name="connsiteY4" fmla="*/ 248494 h 288032"/>
                  <a:gd name="connsiteX5" fmla="*/ 236470 w 559416"/>
                  <a:gd name="connsiteY5" fmla="*/ 134409 h 288032"/>
                  <a:gd name="connsiteX6" fmla="*/ 171903 w 559416"/>
                  <a:gd name="connsiteY6" fmla="*/ 163615 h 288032"/>
                  <a:gd name="connsiteX7" fmla="*/ 92764 w 559416"/>
                  <a:gd name="connsiteY7" fmla="*/ 252031 h 288032"/>
                  <a:gd name="connsiteX8" fmla="*/ 0 w 559416"/>
                  <a:gd name="connsiteY8" fmla="*/ 252029 h 288032"/>
                  <a:gd name="connsiteX9" fmla="*/ 270484 w 559416"/>
                  <a:gd name="connsiteY9" fmla="*/ 2288 h 288032"/>
                  <a:gd name="connsiteX10" fmla="*/ 276008 w 559416"/>
                  <a:gd name="connsiteY10" fmla="*/ 0 h 288032"/>
                  <a:gd name="connsiteX11" fmla="*/ 519878 w 559416"/>
                  <a:gd name="connsiteY11" fmla="*/ 0 h 288032"/>
                  <a:gd name="connsiteX12" fmla="*/ 559416 w 559416"/>
                  <a:gd name="connsiteY12" fmla="*/ 39538 h 288032"/>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171903 w 559416"/>
                  <a:gd name="connsiteY6" fmla="*/ 167008 h 291425"/>
                  <a:gd name="connsiteX7" fmla="*/ 92764 w 559416"/>
                  <a:gd name="connsiteY7" fmla="*/ 255424 h 291425"/>
                  <a:gd name="connsiteX8" fmla="*/ 0 w 559416"/>
                  <a:gd name="connsiteY8" fmla="*/ 255422 h 291425"/>
                  <a:gd name="connsiteX9" fmla="*/ 270484 w 559416"/>
                  <a:gd name="connsiteY9" fmla="*/ 5681 h 291425"/>
                  <a:gd name="connsiteX10" fmla="*/ 313330 w 559416"/>
                  <a:gd name="connsiteY10" fmla="*/ 0 h 291425"/>
                  <a:gd name="connsiteX11" fmla="*/ 519878 w 559416"/>
                  <a:gd name="connsiteY11" fmla="*/ 3393 h 291425"/>
                  <a:gd name="connsiteX12" fmla="*/ 559416 w 559416"/>
                  <a:gd name="connsiteY12"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59416 w 559416"/>
                  <a:gd name="connsiteY0" fmla="*/ 42931 h 291425"/>
                  <a:gd name="connsiteX1" fmla="*/ 559416 w 559416"/>
                  <a:gd name="connsiteY1" fmla="*/ 251887 h 291425"/>
                  <a:gd name="connsiteX2" fmla="*/ 519878 w 559416"/>
                  <a:gd name="connsiteY2" fmla="*/ 291425 h 291425"/>
                  <a:gd name="connsiteX3" fmla="*/ 276008 w 559416"/>
                  <a:gd name="connsiteY3" fmla="*/ 291425 h 291425"/>
                  <a:gd name="connsiteX4" fmla="*/ 236470 w 559416"/>
                  <a:gd name="connsiteY4" fmla="*/ 251887 h 291425"/>
                  <a:gd name="connsiteX5" fmla="*/ 236470 w 559416"/>
                  <a:gd name="connsiteY5" fmla="*/ 137802 h 291425"/>
                  <a:gd name="connsiteX6" fmla="*/ 92764 w 559416"/>
                  <a:gd name="connsiteY6" fmla="*/ 255424 h 291425"/>
                  <a:gd name="connsiteX7" fmla="*/ 0 w 559416"/>
                  <a:gd name="connsiteY7" fmla="*/ 255422 h 291425"/>
                  <a:gd name="connsiteX8" fmla="*/ 270484 w 559416"/>
                  <a:gd name="connsiteY8" fmla="*/ 5681 h 291425"/>
                  <a:gd name="connsiteX9" fmla="*/ 313330 w 559416"/>
                  <a:gd name="connsiteY9" fmla="*/ 0 h 291425"/>
                  <a:gd name="connsiteX10" fmla="*/ 519878 w 559416"/>
                  <a:gd name="connsiteY10" fmla="*/ 3393 h 291425"/>
                  <a:gd name="connsiteX11" fmla="*/ 559416 w 559416"/>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5 w 542451"/>
                  <a:gd name="connsiteY5" fmla="*/ 137802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542451 w 542451"/>
                  <a:gd name="connsiteY0" fmla="*/ 42931 h 291425"/>
                  <a:gd name="connsiteX1" fmla="*/ 542451 w 542451"/>
                  <a:gd name="connsiteY1" fmla="*/ 251887 h 291425"/>
                  <a:gd name="connsiteX2" fmla="*/ 502913 w 542451"/>
                  <a:gd name="connsiteY2" fmla="*/ 291425 h 291425"/>
                  <a:gd name="connsiteX3" fmla="*/ 259043 w 542451"/>
                  <a:gd name="connsiteY3" fmla="*/ 291425 h 291425"/>
                  <a:gd name="connsiteX4" fmla="*/ 219505 w 542451"/>
                  <a:gd name="connsiteY4" fmla="*/ 251887 h 291425"/>
                  <a:gd name="connsiteX5" fmla="*/ 219504 w 542451"/>
                  <a:gd name="connsiteY5" fmla="*/ 164947 h 291425"/>
                  <a:gd name="connsiteX6" fmla="*/ 75799 w 542451"/>
                  <a:gd name="connsiteY6" fmla="*/ 255424 h 291425"/>
                  <a:gd name="connsiteX7" fmla="*/ 0 w 542451"/>
                  <a:gd name="connsiteY7" fmla="*/ 231671 h 291425"/>
                  <a:gd name="connsiteX8" fmla="*/ 253519 w 542451"/>
                  <a:gd name="connsiteY8" fmla="*/ 5681 h 291425"/>
                  <a:gd name="connsiteX9" fmla="*/ 296365 w 542451"/>
                  <a:gd name="connsiteY9" fmla="*/ 0 h 291425"/>
                  <a:gd name="connsiteX10" fmla="*/ 502913 w 542451"/>
                  <a:gd name="connsiteY10" fmla="*/ 3393 h 291425"/>
                  <a:gd name="connsiteX11" fmla="*/ 542451 w 542451"/>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43661 w 610313"/>
                  <a:gd name="connsiteY6" fmla="*/ 255424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06338 w 610313"/>
                  <a:gd name="connsiteY6" fmla="*/ 252031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610313 w 610313"/>
                  <a:gd name="connsiteY0" fmla="*/ 42931 h 291425"/>
                  <a:gd name="connsiteX1" fmla="*/ 610313 w 610313"/>
                  <a:gd name="connsiteY1" fmla="*/ 251887 h 291425"/>
                  <a:gd name="connsiteX2" fmla="*/ 570775 w 610313"/>
                  <a:gd name="connsiteY2" fmla="*/ 291425 h 291425"/>
                  <a:gd name="connsiteX3" fmla="*/ 326905 w 610313"/>
                  <a:gd name="connsiteY3" fmla="*/ 291425 h 291425"/>
                  <a:gd name="connsiteX4" fmla="*/ 287367 w 610313"/>
                  <a:gd name="connsiteY4" fmla="*/ 251887 h 291425"/>
                  <a:gd name="connsiteX5" fmla="*/ 287366 w 610313"/>
                  <a:gd name="connsiteY5" fmla="*/ 164947 h 291425"/>
                  <a:gd name="connsiteX6" fmla="*/ 136875 w 610313"/>
                  <a:gd name="connsiteY6" fmla="*/ 241852 h 291425"/>
                  <a:gd name="connsiteX7" fmla="*/ 0 w 610313"/>
                  <a:gd name="connsiteY7" fmla="*/ 238458 h 291425"/>
                  <a:gd name="connsiteX8" fmla="*/ 321381 w 610313"/>
                  <a:gd name="connsiteY8" fmla="*/ 5681 h 291425"/>
                  <a:gd name="connsiteX9" fmla="*/ 364227 w 610313"/>
                  <a:gd name="connsiteY9" fmla="*/ 0 h 291425"/>
                  <a:gd name="connsiteX10" fmla="*/ 570775 w 610313"/>
                  <a:gd name="connsiteY10" fmla="*/ 3393 h 291425"/>
                  <a:gd name="connsiteX11" fmla="*/ 610313 w 61031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102945 w 576383"/>
                  <a:gd name="connsiteY6" fmla="*/ 241852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576383 w 576383"/>
                  <a:gd name="connsiteY0" fmla="*/ 42931 h 291425"/>
                  <a:gd name="connsiteX1" fmla="*/ 576383 w 576383"/>
                  <a:gd name="connsiteY1" fmla="*/ 251887 h 291425"/>
                  <a:gd name="connsiteX2" fmla="*/ 536845 w 576383"/>
                  <a:gd name="connsiteY2" fmla="*/ 291425 h 291425"/>
                  <a:gd name="connsiteX3" fmla="*/ 292975 w 576383"/>
                  <a:gd name="connsiteY3" fmla="*/ 291425 h 291425"/>
                  <a:gd name="connsiteX4" fmla="*/ 253437 w 576383"/>
                  <a:gd name="connsiteY4" fmla="*/ 251887 h 291425"/>
                  <a:gd name="connsiteX5" fmla="*/ 253436 w 576383"/>
                  <a:gd name="connsiteY5" fmla="*/ 164947 h 291425"/>
                  <a:gd name="connsiteX6" fmla="*/ 82587 w 576383"/>
                  <a:gd name="connsiteY6" fmla="*/ 238459 h 291425"/>
                  <a:gd name="connsiteX7" fmla="*/ 0 w 576383"/>
                  <a:gd name="connsiteY7" fmla="*/ 187563 h 291425"/>
                  <a:gd name="connsiteX8" fmla="*/ 287451 w 576383"/>
                  <a:gd name="connsiteY8" fmla="*/ 5681 h 291425"/>
                  <a:gd name="connsiteX9" fmla="*/ 330297 w 576383"/>
                  <a:gd name="connsiteY9" fmla="*/ 0 h 291425"/>
                  <a:gd name="connsiteX10" fmla="*/ 536845 w 576383"/>
                  <a:gd name="connsiteY10" fmla="*/ 3393 h 291425"/>
                  <a:gd name="connsiteX11" fmla="*/ 576383 w 576383"/>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26696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89373 w 620492"/>
                  <a:gd name="connsiteY6" fmla="*/ 224887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99552 w 620492"/>
                  <a:gd name="connsiteY6" fmla="*/ 235066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20492 w 620492"/>
                  <a:gd name="connsiteY0" fmla="*/ 42931 h 291425"/>
                  <a:gd name="connsiteX1" fmla="*/ 620492 w 620492"/>
                  <a:gd name="connsiteY1" fmla="*/ 251887 h 291425"/>
                  <a:gd name="connsiteX2" fmla="*/ 580954 w 620492"/>
                  <a:gd name="connsiteY2" fmla="*/ 291425 h 291425"/>
                  <a:gd name="connsiteX3" fmla="*/ 337084 w 620492"/>
                  <a:gd name="connsiteY3" fmla="*/ 291425 h 291425"/>
                  <a:gd name="connsiteX4" fmla="*/ 297546 w 620492"/>
                  <a:gd name="connsiteY4" fmla="*/ 251887 h 291425"/>
                  <a:gd name="connsiteX5" fmla="*/ 297545 w 620492"/>
                  <a:gd name="connsiteY5" fmla="*/ 164947 h 291425"/>
                  <a:gd name="connsiteX6" fmla="*/ 109731 w 620492"/>
                  <a:gd name="connsiteY6" fmla="*/ 238459 h 291425"/>
                  <a:gd name="connsiteX7" fmla="*/ 0 w 620492"/>
                  <a:gd name="connsiteY7" fmla="*/ 187563 h 291425"/>
                  <a:gd name="connsiteX8" fmla="*/ 331560 w 620492"/>
                  <a:gd name="connsiteY8" fmla="*/ 5681 h 291425"/>
                  <a:gd name="connsiteX9" fmla="*/ 374406 w 620492"/>
                  <a:gd name="connsiteY9" fmla="*/ 0 h 291425"/>
                  <a:gd name="connsiteX10" fmla="*/ 580954 w 620492"/>
                  <a:gd name="connsiteY10" fmla="*/ 3393 h 291425"/>
                  <a:gd name="connsiteX11" fmla="*/ 620492 w 620492"/>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 name="connsiteX0" fmla="*/ 603527 w 603527"/>
                  <a:gd name="connsiteY0" fmla="*/ 42931 h 291425"/>
                  <a:gd name="connsiteX1" fmla="*/ 603527 w 603527"/>
                  <a:gd name="connsiteY1" fmla="*/ 251887 h 291425"/>
                  <a:gd name="connsiteX2" fmla="*/ 563989 w 603527"/>
                  <a:gd name="connsiteY2" fmla="*/ 291425 h 291425"/>
                  <a:gd name="connsiteX3" fmla="*/ 320119 w 603527"/>
                  <a:gd name="connsiteY3" fmla="*/ 291425 h 291425"/>
                  <a:gd name="connsiteX4" fmla="*/ 280581 w 603527"/>
                  <a:gd name="connsiteY4" fmla="*/ 251887 h 291425"/>
                  <a:gd name="connsiteX5" fmla="*/ 280580 w 603527"/>
                  <a:gd name="connsiteY5" fmla="*/ 164947 h 291425"/>
                  <a:gd name="connsiteX6" fmla="*/ 92766 w 603527"/>
                  <a:gd name="connsiteY6" fmla="*/ 238459 h 291425"/>
                  <a:gd name="connsiteX7" fmla="*/ 0 w 603527"/>
                  <a:gd name="connsiteY7" fmla="*/ 167205 h 291425"/>
                  <a:gd name="connsiteX8" fmla="*/ 314595 w 603527"/>
                  <a:gd name="connsiteY8" fmla="*/ 5681 h 291425"/>
                  <a:gd name="connsiteX9" fmla="*/ 357441 w 603527"/>
                  <a:gd name="connsiteY9" fmla="*/ 0 h 291425"/>
                  <a:gd name="connsiteX10" fmla="*/ 563989 w 603527"/>
                  <a:gd name="connsiteY10" fmla="*/ 3393 h 291425"/>
                  <a:gd name="connsiteX11" fmla="*/ 603527 w 603527"/>
                  <a:gd name="connsiteY11" fmla="*/ 42931 h 29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03527" h="291425">
                    <a:moveTo>
                      <a:pt x="603527" y="42931"/>
                    </a:moveTo>
                    <a:lnTo>
                      <a:pt x="603527" y="251887"/>
                    </a:lnTo>
                    <a:cubicBezTo>
                      <a:pt x="603527" y="273723"/>
                      <a:pt x="585825" y="291425"/>
                      <a:pt x="563989" y="291425"/>
                    </a:cubicBezTo>
                    <a:lnTo>
                      <a:pt x="320119" y="291425"/>
                    </a:lnTo>
                    <a:cubicBezTo>
                      <a:pt x="298283" y="291425"/>
                      <a:pt x="280581" y="273723"/>
                      <a:pt x="280581" y="251887"/>
                    </a:cubicBezTo>
                    <a:cubicBezTo>
                      <a:pt x="280581" y="222907"/>
                      <a:pt x="280580" y="193927"/>
                      <a:pt x="280580" y="164947"/>
                    </a:cubicBezTo>
                    <a:cubicBezTo>
                      <a:pt x="202342" y="172323"/>
                      <a:pt x="162713" y="174749"/>
                      <a:pt x="92766" y="238459"/>
                    </a:cubicBezTo>
                    <a:lnTo>
                      <a:pt x="0" y="167205"/>
                    </a:lnTo>
                    <a:cubicBezTo>
                      <a:pt x="66941" y="33973"/>
                      <a:pt x="217699" y="13756"/>
                      <a:pt x="314595" y="5681"/>
                    </a:cubicBezTo>
                    <a:cubicBezTo>
                      <a:pt x="316213" y="3537"/>
                      <a:pt x="355471" y="0"/>
                      <a:pt x="357441" y="0"/>
                    </a:cubicBezTo>
                    <a:lnTo>
                      <a:pt x="563989" y="3393"/>
                    </a:lnTo>
                    <a:cubicBezTo>
                      <a:pt x="585825" y="3393"/>
                      <a:pt x="603527" y="21095"/>
                      <a:pt x="603527" y="42931"/>
                    </a:cubicBezTo>
                    <a:close/>
                  </a:path>
                </a:pathLst>
              </a:custGeom>
              <a:grpFill/>
              <a:ln w="412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grpSp>
          <p:nvGrpSpPr>
            <p:cNvPr id="10" name="그룹 8">
              <a:extLst>
                <a:ext uri="{FF2B5EF4-FFF2-40B4-BE49-F238E27FC236}">
                  <a16:creationId xmlns:a16="http://schemas.microsoft.com/office/drawing/2014/main" xmlns="" id="{FB9A0F49-02BF-409E-886A-CBB62C30DAD9}"/>
                </a:ext>
              </a:extLst>
            </p:cNvPr>
            <p:cNvGrpSpPr/>
            <p:nvPr/>
          </p:nvGrpSpPr>
          <p:grpSpPr>
            <a:xfrm>
              <a:off x="773723" y="5261221"/>
              <a:ext cx="8864841" cy="1047287"/>
              <a:chOff x="2533699" y="5261221"/>
              <a:chExt cx="7104865" cy="1047287"/>
            </a:xfrm>
          </p:grpSpPr>
          <p:sp>
            <p:nvSpPr>
              <p:cNvPr id="11" name="Freeform 20">
                <a:extLst>
                  <a:ext uri="{FF2B5EF4-FFF2-40B4-BE49-F238E27FC236}">
                    <a16:creationId xmlns:a16="http://schemas.microsoft.com/office/drawing/2014/main" xmlns="" id="{154DD05F-77E6-4DCA-9E52-BD4E4AD1024D}"/>
                  </a:ext>
                </a:extLst>
              </p:cNvPr>
              <p:cNvSpPr/>
              <p:nvPr/>
            </p:nvSpPr>
            <p:spPr>
              <a:xfrm>
                <a:off x="2826498" y="5261221"/>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12" name="Freeform 22">
                <a:extLst>
                  <a:ext uri="{FF2B5EF4-FFF2-40B4-BE49-F238E27FC236}">
                    <a16:creationId xmlns:a16="http://schemas.microsoft.com/office/drawing/2014/main" xmlns="" id="{7649687E-497A-457A-B8FE-6E2EC62F47B6}"/>
                  </a:ext>
                </a:extLst>
              </p:cNvPr>
              <p:cNvSpPr/>
              <p:nvPr/>
            </p:nvSpPr>
            <p:spPr>
              <a:xfrm rot="10800000">
                <a:off x="2533699" y="5780969"/>
                <a:ext cx="6812066" cy="527539"/>
              </a:xfrm>
              <a:custGeom>
                <a:avLst/>
                <a:gdLst>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19050 h 847725"/>
                  <a:gd name="connsiteX2" fmla="*/ 1847850 w 1847850"/>
                  <a:gd name="connsiteY2" fmla="*/ 847725 h 847725"/>
                  <a:gd name="connsiteX0" fmla="*/ 0 w 1847850"/>
                  <a:gd name="connsiteY0" fmla="*/ 9525 h 857250"/>
                  <a:gd name="connsiteX1" fmla="*/ 1847850 w 1847850"/>
                  <a:gd name="connsiteY1" fmla="*/ 0 h 857250"/>
                  <a:gd name="connsiteX2" fmla="*/ 1847850 w 1847850"/>
                  <a:gd name="connsiteY2" fmla="*/ 857250 h 857250"/>
                  <a:gd name="connsiteX0" fmla="*/ 0 w 1847850"/>
                  <a:gd name="connsiteY0" fmla="*/ 0 h 847725"/>
                  <a:gd name="connsiteX1" fmla="*/ 1847850 w 1847850"/>
                  <a:gd name="connsiteY1" fmla="*/ 9525 h 847725"/>
                  <a:gd name="connsiteX2" fmla="*/ 1847850 w 1847850"/>
                  <a:gd name="connsiteY2" fmla="*/ 847725 h 847725"/>
                  <a:gd name="connsiteX0" fmla="*/ 0 w 1865022"/>
                  <a:gd name="connsiteY0" fmla="*/ 9525 h 857250"/>
                  <a:gd name="connsiteX1" fmla="*/ 1865022 w 1865022"/>
                  <a:gd name="connsiteY1" fmla="*/ 0 h 857250"/>
                  <a:gd name="connsiteX2" fmla="*/ 1847850 w 1865022"/>
                  <a:gd name="connsiteY2" fmla="*/ 857250 h 857250"/>
                  <a:gd name="connsiteX0" fmla="*/ 0 w 1856436"/>
                  <a:gd name="connsiteY0" fmla="*/ 0 h 847725"/>
                  <a:gd name="connsiteX1" fmla="*/ 1856436 w 1856436"/>
                  <a:gd name="connsiteY1" fmla="*/ 19050 h 847725"/>
                  <a:gd name="connsiteX2" fmla="*/ 1847850 w 1856436"/>
                  <a:gd name="connsiteY2" fmla="*/ 847725 h 847725"/>
                  <a:gd name="connsiteX0" fmla="*/ 0 w 1847850"/>
                  <a:gd name="connsiteY0" fmla="*/ 0 h 847725"/>
                  <a:gd name="connsiteX1" fmla="*/ 1847850 w 1847850"/>
                  <a:gd name="connsiteY1" fmla="*/ 28575 h 847725"/>
                  <a:gd name="connsiteX2" fmla="*/ 1847850 w 1847850"/>
                  <a:gd name="connsiteY2" fmla="*/ 847725 h 847725"/>
                  <a:gd name="connsiteX0" fmla="*/ 0 w 1847850"/>
                  <a:gd name="connsiteY0" fmla="*/ 0 h 847725"/>
                  <a:gd name="connsiteX1" fmla="*/ 1847850 w 1847850"/>
                  <a:gd name="connsiteY1" fmla="*/ 28575 h 847725"/>
                  <a:gd name="connsiteX2" fmla="*/ 1813507 w 1847850"/>
                  <a:gd name="connsiteY2" fmla="*/ 847725 h 847725"/>
                  <a:gd name="connsiteX0" fmla="*/ 0 w 1822093"/>
                  <a:gd name="connsiteY0" fmla="*/ 0 h 847725"/>
                  <a:gd name="connsiteX1" fmla="*/ 1822093 w 1822093"/>
                  <a:gd name="connsiteY1" fmla="*/ 28575 h 847725"/>
                  <a:gd name="connsiteX2" fmla="*/ 1813507 w 1822093"/>
                  <a:gd name="connsiteY2" fmla="*/ 847725 h 847725"/>
                  <a:gd name="connsiteX0" fmla="*/ 0 w 1796336"/>
                  <a:gd name="connsiteY0" fmla="*/ 0 h 828675"/>
                  <a:gd name="connsiteX1" fmla="*/ 1796336 w 1796336"/>
                  <a:gd name="connsiteY1" fmla="*/ 9525 h 828675"/>
                  <a:gd name="connsiteX2" fmla="*/ 1787750 w 1796336"/>
                  <a:gd name="connsiteY2" fmla="*/ 828675 h 828675"/>
                  <a:gd name="connsiteX0" fmla="*/ 0 w 1787750"/>
                  <a:gd name="connsiteY0" fmla="*/ 0 h 828675"/>
                  <a:gd name="connsiteX1" fmla="*/ 1787750 w 1787750"/>
                  <a:gd name="connsiteY1" fmla="*/ 0 h 828675"/>
                  <a:gd name="connsiteX2" fmla="*/ 1787750 w 1787750"/>
                  <a:gd name="connsiteY2" fmla="*/ 828675 h 828675"/>
                </a:gdLst>
                <a:ahLst/>
                <a:cxnLst>
                  <a:cxn ang="0">
                    <a:pos x="connsiteX0" y="connsiteY0"/>
                  </a:cxn>
                  <a:cxn ang="0">
                    <a:pos x="connsiteX1" y="connsiteY1"/>
                  </a:cxn>
                  <a:cxn ang="0">
                    <a:pos x="connsiteX2" y="connsiteY2"/>
                  </a:cxn>
                </a:cxnLst>
                <a:rect l="l" t="t" r="r" b="b"/>
                <a:pathLst>
                  <a:path w="1787750" h="828675">
                    <a:moveTo>
                      <a:pt x="0" y="0"/>
                    </a:moveTo>
                    <a:lnTo>
                      <a:pt x="1787750" y="0"/>
                    </a:lnTo>
                    <a:lnTo>
                      <a:pt x="1787750" y="828675"/>
                    </a:lnTo>
                  </a:path>
                </a:pathLst>
              </a:cu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grpSp>
      </p:grpSp>
    </p:spTree>
    <p:extLst>
      <p:ext uri="{BB962C8B-B14F-4D97-AF65-F5344CB8AC3E}">
        <p14:creationId xmlns:p14="http://schemas.microsoft.com/office/powerpoint/2010/main" xmlns="" val="4208330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6C1C6A16-4C78-428F-991F-6DD2B7E99C3C}"/>
              </a:ext>
            </a:extLst>
          </p:cNvPr>
          <p:cNvPicPr>
            <a:picLocks noChangeAspect="1"/>
          </p:cNvPicPr>
          <p:nvPr/>
        </p:nvPicPr>
        <p:blipFill rotWithShape="1">
          <a:blip r:embed="rId3"/>
          <a:srcRect r="8411"/>
          <a:stretch/>
        </p:blipFill>
        <p:spPr>
          <a:xfrm>
            <a:off x="651641" y="1198179"/>
            <a:ext cx="11025352" cy="5175360"/>
          </a:xfrm>
          <a:prstGeom prst="rect">
            <a:avLst/>
          </a:prstGeom>
        </p:spPr>
      </p:pic>
      <p:sp>
        <p:nvSpPr>
          <p:cNvPr id="2" name="CuadroTexto 1">
            <a:extLst>
              <a:ext uri="{FF2B5EF4-FFF2-40B4-BE49-F238E27FC236}">
                <a16:creationId xmlns:a16="http://schemas.microsoft.com/office/drawing/2014/main" xmlns="" id="{974589D8-58F7-40D6-A71F-2225EE527964}"/>
              </a:ext>
            </a:extLst>
          </p:cNvPr>
          <p:cNvSpPr txBox="1"/>
          <p:nvPr/>
        </p:nvSpPr>
        <p:spPr>
          <a:xfrm>
            <a:off x="436179" y="152492"/>
            <a:ext cx="11456276" cy="1077218"/>
          </a:xfrm>
          <a:prstGeom prst="rect">
            <a:avLst/>
          </a:prstGeom>
          <a:noFill/>
        </p:spPr>
        <p:txBody>
          <a:bodyPr wrap="square" rtlCol="0">
            <a:spAutoFit/>
          </a:bodyPr>
          <a:lstStyle/>
          <a:p>
            <a:pPr algn="ctr"/>
            <a:r>
              <a:rPr lang="es-GT" sz="3200" b="1" dirty="0">
                <a:solidFill>
                  <a:schemeClr val="bg1"/>
                </a:solidFill>
              </a:rPr>
              <a:t>Según la OMS estos son los 6 Componentes de un Sistema de Salud </a:t>
            </a:r>
          </a:p>
        </p:txBody>
      </p:sp>
    </p:spTree>
    <p:extLst>
      <p:ext uri="{BB962C8B-B14F-4D97-AF65-F5344CB8AC3E}">
        <p14:creationId xmlns:p14="http://schemas.microsoft.com/office/powerpoint/2010/main" xmlns="" val="41577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xmlns="" id="{5243B2A7-3444-405B-A7A9-F37265D9CB74}"/>
              </a:ext>
            </a:extLst>
          </p:cNvPr>
          <p:cNvSpPr txBox="1"/>
          <p:nvPr/>
        </p:nvSpPr>
        <p:spPr>
          <a:xfrm>
            <a:off x="248083" y="6488668"/>
            <a:ext cx="2943178" cy="369332"/>
          </a:xfrm>
          <a:prstGeom prst="rect">
            <a:avLst/>
          </a:prstGeom>
          <a:noFill/>
        </p:spPr>
        <p:txBody>
          <a:bodyPr wrap="none" rtlCol="0">
            <a:spAutoFit/>
          </a:bodyPr>
          <a:lstStyle/>
          <a:p>
            <a:r>
              <a:rPr lang="es-GT" dirty="0"/>
              <a:t>Fuente: SICOIN al 27-07-2021</a:t>
            </a:r>
          </a:p>
        </p:txBody>
      </p:sp>
      <p:sp>
        <p:nvSpPr>
          <p:cNvPr id="2" name="CuadroTexto 1">
            <a:extLst>
              <a:ext uri="{FF2B5EF4-FFF2-40B4-BE49-F238E27FC236}">
                <a16:creationId xmlns:a16="http://schemas.microsoft.com/office/drawing/2014/main" xmlns="" id="{111BD4F1-6D79-4E8A-B47D-64D16A2E04CC}"/>
              </a:ext>
            </a:extLst>
          </p:cNvPr>
          <p:cNvSpPr txBox="1"/>
          <p:nvPr/>
        </p:nvSpPr>
        <p:spPr>
          <a:xfrm>
            <a:off x="7691006" y="1868524"/>
            <a:ext cx="4325478" cy="3170099"/>
          </a:xfrm>
          <a:prstGeom prst="rect">
            <a:avLst/>
          </a:prstGeom>
          <a:noFill/>
        </p:spPr>
        <p:txBody>
          <a:bodyPr wrap="square" rtlCol="0">
            <a:spAutoFit/>
          </a:bodyPr>
          <a:lstStyle/>
          <a:p>
            <a:pPr marL="285750" indent="-285750">
              <a:buFont typeface="Arial" panose="020B0604020202020204" pitchFamily="34" charset="0"/>
              <a:buChar char="•"/>
            </a:pPr>
            <a:r>
              <a:rPr lang="es-GT" sz="2000" dirty="0"/>
              <a:t>Presupuesto Q10.6 millardos</a:t>
            </a:r>
          </a:p>
          <a:p>
            <a:pPr marL="285750" indent="-285750">
              <a:buFont typeface="Arial" panose="020B0604020202020204" pitchFamily="34" charset="0"/>
              <a:buChar char="•"/>
            </a:pPr>
            <a:r>
              <a:rPr lang="es-GT" sz="2000" dirty="0"/>
              <a:t>7,2 millardos en gasto de funcionamiento, pago de salarios y compromisos del pacto colectivo.  </a:t>
            </a:r>
          </a:p>
          <a:p>
            <a:pPr marL="285750" indent="-285750">
              <a:buFont typeface="Arial" panose="020B0604020202020204" pitchFamily="34" charset="0"/>
              <a:buChar char="•"/>
            </a:pPr>
            <a:r>
              <a:rPr lang="es-GT" sz="2000" dirty="0"/>
              <a:t>55,000 empleados aproximadamente</a:t>
            </a:r>
          </a:p>
          <a:p>
            <a:pPr marL="285750" indent="-285750">
              <a:buFont typeface="Arial" panose="020B0604020202020204" pitchFamily="34" charset="0"/>
              <a:buChar char="•"/>
            </a:pPr>
            <a:r>
              <a:rPr lang="es-GT" sz="2000" dirty="0"/>
              <a:t>Personal &gt; concentrados a nivel central en actividades administrativas. </a:t>
            </a:r>
          </a:p>
          <a:p>
            <a:pPr marL="285750" indent="-285750">
              <a:buFont typeface="Arial" panose="020B0604020202020204" pitchFamily="34" charset="0"/>
              <a:buChar char="•"/>
            </a:pPr>
            <a:r>
              <a:rPr lang="es-GT" sz="2000" dirty="0"/>
              <a:t>Persiste a la baja inversión directa en infraestructura o equipamiento.</a:t>
            </a:r>
          </a:p>
        </p:txBody>
      </p:sp>
      <p:sp>
        <p:nvSpPr>
          <p:cNvPr id="3" name="CuadroTexto 2">
            <a:extLst>
              <a:ext uri="{FF2B5EF4-FFF2-40B4-BE49-F238E27FC236}">
                <a16:creationId xmlns:a16="http://schemas.microsoft.com/office/drawing/2014/main" xmlns="" id="{B75A7D2D-1AA9-4863-A87C-997CAE5EFCB8}"/>
              </a:ext>
            </a:extLst>
          </p:cNvPr>
          <p:cNvSpPr txBox="1"/>
          <p:nvPr/>
        </p:nvSpPr>
        <p:spPr>
          <a:xfrm>
            <a:off x="248083" y="207501"/>
            <a:ext cx="11581364" cy="646331"/>
          </a:xfrm>
          <a:prstGeom prst="rect">
            <a:avLst/>
          </a:prstGeom>
          <a:noFill/>
        </p:spPr>
        <p:txBody>
          <a:bodyPr wrap="square" rtlCol="0">
            <a:spAutoFit/>
          </a:bodyPr>
          <a:lstStyle/>
          <a:p>
            <a:r>
              <a:rPr lang="es-GT" b="1" dirty="0"/>
              <a:t>MSPAS es un ministerio que presta servicios y al no haber una ley y normativas de gestión de RRHH que privilegien la contratación por mérito, la carrera de servicio por desempeño, y la relevancia de los puestos según una estructura.</a:t>
            </a:r>
          </a:p>
        </p:txBody>
      </p:sp>
      <p:pic>
        <p:nvPicPr>
          <p:cNvPr id="5" name="Imagen 4">
            <a:extLst>
              <a:ext uri="{FF2B5EF4-FFF2-40B4-BE49-F238E27FC236}">
                <a16:creationId xmlns:a16="http://schemas.microsoft.com/office/drawing/2014/main" xmlns="" id="{F488786F-932F-40FE-9094-9F1676263CA7}"/>
              </a:ext>
            </a:extLst>
          </p:cNvPr>
          <p:cNvPicPr>
            <a:picLocks noChangeAspect="1"/>
          </p:cNvPicPr>
          <p:nvPr/>
        </p:nvPicPr>
        <p:blipFill>
          <a:blip r:embed="rId2"/>
          <a:stretch>
            <a:fillRect/>
          </a:stretch>
        </p:blipFill>
        <p:spPr>
          <a:xfrm>
            <a:off x="0" y="1423554"/>
            <a:ext cx="7866790" cy="5153891"/>
          </a:xfrm>
          <a:prstGeom prst="rect">
            <a:avLst/>
          </a:prstGeom>
        </p:spPr>
      </p:pic>
    </p:spTree>
    <p:extLst>
      <p:ext uri="{BB962C8B-B14F-4D97-AF65-F5344CB8AC3E}">
        <p14:creationId xmlns:p14="http://schemas.microsoft.com/office/powerpoint/2010/main" xmlns="" val="40953820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xmlns="" id="{61B6547F-DDA7-42F4-997E-4A5AE2EA14CB}"/>
              </a:ext>
            </a:extLst>
          </p:cNvPr>
          <p:cNvPicPr>
            <a:picLocks noChangeAspect="1"/>
          </p:cNvPicPr>
          <p:nvPr/>
        </p:nvPicPr>
        <p:blipFill>
          <a:blip r:embed="rId2"/>
          <a:stretch>
            <a:fillRect/>
          </a:stretch>
        </p:blipFill>
        <p:spPr>
          <a:xfrm>
            <a:off x="408350" y="1421020"/>
            <a:ext cx="8592109" cy="4612653"/>
          </a:xfrm>
          <a:prstGeom prst="rect">
            <a:avLst/>
          </a:prstGeom>
        </p:spPr>
      </p:pic>
      <p:sp>
        <p:nvSpPr>
          <p:cNvPr id="6" name="CuadroTexto 5">
            <a:extLst>
              <a:ext uri="{FF2B5EF4-FFF2-40B4-BE49-F238E27FC236}">
                <a16:creationId xmlns:a16="http://schemas.microsoft.com/office/drawing/2014/main" xmlns="" id="{6069A07B-B7A3-4CE8-A3D8-2F61D11F1079}"/>
              </a:ext>
            </a:extLst>
          </p:cNvPr>
          <p:cNvSpPr txBox="1"/>
          <p:nvPr/>
        </p:nvSpPr>
        <p:spPr>
          <a:xfrm>
            <a:off x="248083" y="6488668"/>
            <a:ext cx="2943178" cy="369332"/>
          </a:xfrm>
          <a:prstGeom prst="rect">
            <a:avLst/>
          </a:prstGeom>
          <a:noFill/>
        </p:spPr>
        <p:txBody>
          <a:bodyPr wrap="none" rtlCol="0">
            <a:spAutoFit/>
          </a:bodyPr>
          <a:lstStyle/>
          <a:p>
            <a:r>
              <a:rPr lang="es-GT" dirty="0"/>
              <a:t>Fuente: SICOIN al 27-07-2021</a:t>
            </a:r>
          </a:p>
        </p:txBody>
      </p:sp>
      <p:sp>
        <p:nvSpPr>
          <p:cNvPr id="8" name="Rectángulo 7">
            <a:extLst>
              <a:ext uri="{FF2B5EF4-FFF2-40B4-BE49-F238E27FC236}">
                <a16:creationId xmlns:a16="http://schemas.microsoft.com/office/drawing/2014/main" xmlns="" id="{DF7B0003-BE19-4791-BA4A-9DC3B9C25B7A}"/>
              </a:ext>
            </a:extLst>
          </p:cNvPr>
          <p:cNvSpPr/>
          <p:nvPr/>
        </p:nvSpPr>
        <p:spPr>
          <a:xfrm>
            <a:off x="4510513" y="1562195"/>
            <a:ext cx="4798243" cy="676079"/>
          </a:xfrm>
          <a:prstGeom prst="rect">
            <a:avLst/>
          </a:prstGeom>
          <a:noFill/>
          <a:ln w="28575">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GT"/>
          </a:p>
        </p:txBody>
      </p:sp>
      <p:cxnSp>
        <p:nvCxnSpPr>
          <p:cNvPr id="10" name="Conector recto de flecha 9">
            <a:extLst>
              <a:ext uri="{FF2B5EF4-FFF2-40B4-BE49-F238E27FC236}">
                <a16:creationId xmlns:a16="http://schemas.microsoft.com/office/drawing/2014/main" xmlns="" id="{6028DB26-F306-4688-927C-2D8AC52A8CB1}"/>
              </a:ext>
            </a:extLst>
          </p:cNvPr>
          <p:cNvCxnSpPr/>
          <p:nvPr/>
        </p:nvCxnSpPr>
        <p:spPr>
          <a:xfrm>
            <a:off x="9617054" y="1915113"/>
            <a:ext cx="2733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uadroTexto 10">
            <a:extLst>
              <a:ext uri="{FF2B5EF4-FFF2-40B4-BE49-F238E27FC236}">
                <a16:creationId xmlns:a16="http://schemas.microsoft.com/office/drawing/2014/main" xmlns="" id="{8D7B4F04-33DC-42D7-ADC6-AAD9B72F5378}"/>
              </a:ext>
            </a:extLst>
          </p:cNvPr>
          <p:cNvSpPr txBox="1"/>
          <p:nvPr/>
        </p:nvSpPr>
        <p:spPr>
          <a:xfrm>
            <a:off x="9994341" y="1591947"/>
            <a:ext cx="1451728" cy="646331"/>
          </a:xfrm>
          <a:prstGeom prst="rect">
            <a:avLst/>
          </a:prstGeom>
          <a:noFill/>
        </p:spPr>
        <p:txBody>
          <a:bodyPr wrap="square" rtlCol="0">
            <a:spAutoFit/>
          </a:bodyPr>
          <a:lstStyle/>
          <a:p>
            <a:r>
              <a:rPr lang="es-GT" dirty="0"/>
              <a:t>90% del </a:t>
            </a:r>
          </a:p>
          <a:p>
            <a:r>
              <a:rPr lang="es-GT" dirty="0"/>
              <a:t>presupuesto</a:t>
            </a:r>
          </a:p>
        </p:txBody>
      </p:sp>
      <p:sp>
        <p:nvSpPr>
          <p:cNvPr id="2" name="CuadroTexto 1">
            <a:extLst>
              <a:ext uri="{FF2B5EF4-FFF2-40B4-BE49-F238E27FC236}">
                <a16:creationId xmlns:a16="http://schemas.microsoft.com/office/drawing/2014/main" xmlns="" id="{A545C166-ADEE-4F4E-83CA-23E62288CD05}"/>
              </a:ext>
            </a:extLst>
          </p:cNvPr>
          <p:cNvSpPr txBox="1"/>
          <p:nvPr/>
        </p:nvSpPr>
        <p:spPr>
          <a:xfrm>
            <a:off x="523118" y="-47783"/>
            <a:ext cx="11429999" cy="1015663"/>
          </a:xfrm>
          <a:prstGeom prst="rect">
            <a:avLst/>
          </a:prstGeom>
          <a:noFill/>
        </p:spPr>
        <p:txBody>
          <a:bodyPr wrap="square" rtlCol="0" anchor="ctr">
            <a:spAutoFit/>
          </a:bodyPr>
          <a:lstStyle/>
          <a:p>
            <a:endParaRPr lang="es-GT" sz="2000" b="1" dirty="0"/>
          </a:p>
          <a:p>
            <a:r>
              <a:rPr lang="es-GT" sz="2000" b="1" dirty="0"/>
              <a:t>35% a compras de materiales y suministros con grandes ineficiencias en mecanismos de compras de medicamentos y material medico quirúrgico</a:t>
            </a:r>
          </a:p>
        </p:txBody>
      </p:sp>
      <p:sp>
        <p:nvSpPr>
          <p:cNvPr id="3" name="CuadroTexto 2">
            <a:extLst>
              <a:ext uri="{FF2B5EF4-FFF2-40B4-BE49-F238E27FC236}">
                <a16:creationId xmlns:a16="http://schemas.microsoft.com/office/drawing/2014/main" xmlns="" id="{72956308-ECD7-4A9B-AB46-87CCE9330815}"/>
              </a:ext>
            </a:extLst>
          </p:cNvPr>
          <p:cNvSpPr txBox="1"/>
          <p:nvPr/>
        </p:nvSpPr>
        <p:spPr>
          <a:xfrm>
            <a:off x="7554369" y="3148268"/>
            <a:ext cx="4672126" cy="3539430"/>
          </a:xfrm>
          <a:prstGeom prst="rect">
            <a:avLst/>
          </a:prstGeom>
          <a:noFill/>
        </p:spPr>
        <p:txBody>
          <a:bodyPr wrap="square" rtlCol="0">
            <a:spAutoFit/>
          </a:bodyPr>
          <a:lstStyle/>
          <a:p>
            <a:pPr marL="285750" indent="-285750">
              <a:buFont typeface="Arial" panose="020B0604020202020204" pitchFamily="34" charset="0"/>
              <a:buChar char="•"/>
            </a:pPr>
            <a:r>
              <a:rPr lang="es-GT" sz="1600" dirty="0"/>
              <a:t>Realizar un proceso de reestructuración urgente del MSPAS que disponga un nivel central pequeño, muy fuerte técnica y políticamente, así como un nivel ejecutor con una cantidad menor de unidades ejecutoras, con procesos estandarizados de atención, de adquisiciones y de planificación. </a:t>
            </a:r>
          </a:p>
          <a:p>
            <a:pPr marL="285750" indent="-285750">
              <a:buFont typeface="Arial" panose="020B0604020202020204" pitchFamily="34" charset="0"/>
              <a:buChar char="•"/>
            </a:pPr>
            <a:r>
              <a:rPr lang="es-GT" sz="1600" dirty="0"/>
              <a:t>Recomendaciones </a:t>
            </a:r>
            <a:r>
              <a:rPr lang="es-GT" sz="1600" dirty="0" err="1"/>
              <a:t>entralizar</a:t>
            </a:r>
            <a:r>
              <a:rPr lang="es-GT" sz="1600" dirty="0"/>
              <a:t> la adquisición de insumos estratégicos, aplicar la subasta inversa u otras modalidades de adquisiciones (compras COMISCA, UNOPS, OPS, </a:t>
            </a:r>
            <a:r>
              <a:rPr lang="es-GT" sz="1600" dirty="0" err="1"/>
              <a:t>etc</a:t>
            </a:r>
            <a:r>
              <a:rPr lang="es-GT" sz="1600" dirty="0"/>
              <a:t>),</a:t>
            </a:r>
          </a:p>
          <a:p>
            <a:pPr marL="285750" indent="-285750">
              <a:buFont typeface="Arial" panose="020B0604020202020204" pitchFamily="34" charset="0"/>
              <a:buChar char="•"/>
            </a:pPr>
            <a:r>
              <a:rPr lang="es-GT" sz="1600" dirty="0"/>
              <a:t>Implementar un sistema de logística capaz de darle el sustento necesario.  </a:t>
            </a:r>
          </a:p>
          <a:p>
            <a:pPr marL="0" indent="0">
              <a:buNone/>
            </a:pPr>
            <a:endParaRPr lang="es-GT" sz="1600" dirty="0"/>
          </a:p>
          <a:p>
            <a:endParaRPr lang="es-GT" sz="1600" dirty="0"/>
          </a:p>
        </p:txBody>
      </p:sp>
    </p:spTree>
    <p:extLst>
      <p:ext uri="{BB962C8B-B14F-4D97-AF65-F5344CB8AC3E}">
        <p14:creationId xmlns:p14="http://schemas.microsoft.com/office/powerpoint/2010/main" xmlns="" val="257065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xmlns="" id="{5C41390C-F655-4C5E-BCB5-00150C62D6F0}"/>
              </a:ext>
            </a:extLst>
          </p:cNvPr>
          <p:cNvGraphicFramePr>
            <a:graphicFrameLocks/>
          </p:cNvGraphicFramePr>
          <p:nvPr>
            <p:extLst>
              <p:ext uri="{D42A27DB-BD31-4B8C-83A1-F6EECF244321}">
                <p14:modId xmlns:p14="http://schemas.microsoft.com/office/powerpoint/2010/main" xmlns="" val="1515140847"/>
              </p:ext>
            </p:extLst>
          </p:nvPr>
        </p:nvGraphicFramePr>
        <p:xfrm>
          <a:off x="399393" y="160789"/>
          <a:ext cx="11445766" cy="50733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a 9">
            <a:extLst>
              <a:ext uri="{FF2B5EF4-FFF2-40B4-BE49-F238E27FC236}">
                <a16:creationId xmlns:a16="http://schemas.microsoft.com/office/drawing/2014/main" xmlns="" id="{0EA0EE37-2A1F-4F98-91A3-933B60F08B19}"/>
              </a:ext>
            </a:extLst>
          </p:cNvPr>
          <p:cNvGraphicFramePr>
            <a:graphicFrameLocks noGrp="1"/>
          </p:cNvGraphicFramePr>
          <p:nvPr>
            <p:extLst>
              <p:ext uri="{D42A27DB-BD31-4B8C-83A1-F6EECF244321}">
                <p14:modId xmlns:p14="http://schemas.microsoft.com/office/powerpoint/2010/main" xmlns="" val="3318125397"/>
              </p:ext>
            </p:extLst>
          </p:nvPr>
        </p:nvGraphicFramePr>
        <p:xfrm>
          <a:off x="3419366" y="5456977"/>
          <a:ext cx="6299200" cy="914400"/>
        </p:xfrm>
        <a:graphic>
          <a:graphicData uri="http://schemas.openxmlformats.org/drawingml/2006/table">
            <a:tbl>
              <a:tblPr/>
              <a:tblGrid>
                <a:gridCol w="1193800">
                  <a:extLst>
                    <a:ext uri="{9D8B030D-6E8A-4147-A177-3AD203B41FA5}">
                      <a16:colId xmlns:a16="http://schemas.microsoft.com/office/drawing/2014/main" xmlns="" val="4172224224"/>
                    </a:ext>
                  </a:extLst>
                </a:gridCol>
                <a:gridCol w="1397000">
                  <a:extLst>
                    <a:ext uri="{9D8B030D-6E8A-4147-A177-3AD203B41FA5}">
                      <a16:colId xmlns:a16="http://schemas.microsoft.com/office/drawing/2014/main" xmlns="" val="2213188990"/>
                    </a:ext>
                  </a:extLst>
                </a:gridCol>
                <a:gridCol w="1079500">
                  <a:extLst>
                    <a:ext uri="{9D8B030D-6E8A-4147-A177-3AD203B41FA5}">
                      <a16:colId xmlns:a16="http://schemas.microsoft.com/office/drawing/2014/main" xmlns="" val="3182952199"/>
                    </a:ext>
                  </a:extLst>
                </a:gridCol>
                <a:gridCol w="1054100">
                  <a:extLst>
                    <a:ext uri="{9D8B030D-6E8A-4147-A177-3AD203B41FA5}">
                      <a16:colId xmlns:a16="http://schemas.microsoft.com/office/drawing/2014/main" xmlns="" val="1569692855"/>
                    </a:ext>
                  </a:extLst>
                </a:gridCol>
                <a:gridCol w="787400">
                  <a:extLst>
                    <a:ext uri="{9D8B030D-6E8A-4147-A177-3AD203B41FA5}">
                      <a16:colId xmlns:a16="http://schemas.microsoft.com/office/drawing/2014/main" xmlns="" val="3841010976"/>
                    </a:ext>
                  </a:extLst>
                </a:gridCol>
                <a:gridCol w="787400">
                  <a:extLst>
                    <a:ext uri="{9D8B030D-6E8A-4147-A177-3AD203B41FA5}">
                      <a16:colId xmlns:a16="http://schemas.microsoft.com/office/drawing/2014/main" xmlns="" val="4211794259"/>
                    </a:ext>
                  </a:extLst>
                </a:gridCol>
              </a:tblGrid>
              <a:tr h="182880">
                <a:tc>
                  <a:txBody>
                    <a:bodyPr/>
                    <a:lstStyle/>
                    <a:p>
                      <a:pPr algn="ctr" rtl="0" fontAlgn="b"/>
                      <a:r>
                        <a:rPr lang="es-GT" sz="1100" b="1" i="0" u="none" strike="noStrike">
                          <a:solidFill>
                            <a:srgbClr val="FFFFFF"/>
                          </a:solidFill>
                          <a:effectLst/>
                          <a:latin typeface="Calibri" panose="020F0502020204030204" pitchFamily="34" charset="0"/>
                        </a:rPr>
                        <a:t>Nombre de Hospital</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b"/>
                      <a:r>
                        <a:rPr lang="es-GT" sz="1100" b="1" i="0" u="none" strike="noStrike">
                          <a:solidFill>
                            <a:srgbClr val="FFFFFF"/>
                          </a:solidFill>
                          <a:effectLst/>
                          <a:latin typeface="Calibri" panose="020F0502020204030204" pitchFamily="34" charset="0"/>
                        </a:rPr>
                        <a:t>ALTO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b"/>
                      <a:r>
                        <a:rPr lang="es-GT" sz="1100" b="1" i="0" u="none" strike="noStrike">
                          <a:solidFill>
                            <a:srgbClr val="FFFFFF"/>
                          </a:solidFill>
                          <a:effectLst/>
                          <a:latin typeface="Calibri" panose="020F0502020204030204" pitchFamily="34" charset="0"/>
                        </a:rPr>
                        <a:t>MEDIO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b"/>
                      <a:r>
                        <a:rPr lang="es-GT" sz="1100" b="1" i="0" u="none" strike="noStrike">
                          <a:solidFill>
                            <a:srgbClr val="FFFFFF"/>
                          </a:solidFill>
                          <a:effectLst/>
                          <a:latin typeface="Calibri" panose="020F0502020204030204" pitchFamily="34" charset="0"/>
                        </a:rPr>
                        <a:t>LENTO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b"/>
                      <a:r>
                        <a:rPr lang="es-GT" sz="1100" b="1" i="0" u="none" strike="noStrike">
                          <a:solidFill>
                            <a:srgbClr val="FFFFFF"/>
                          </a:solidFill>
                          <a:effectLst/>
                          <a:latin typeface="Calibri" panose="020F0502020204030204" pitchFamily="34" charset="0"/>
                        </a:rPr>
                        <a:t>BAJO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b"/>
                      <a:r>
                        <a:rPr lang="es-GT" sz="1100" b="1" i="0" u="none" strike="noStrike">
                          <a:solidFill>
                            <a:srgbClr val="FFFFFF"/>
                          </a:solidFill>
                          <a:effectLst/>
                          <a:latin typeface="Calibri" panose="020F0502020204030204" pitchFamily="34" charset="0"/>
                        </a:rPr>
                        <a:t>MES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xmlns="" val="2709531532"/>
                  </a:ext>
                </a:extLst>
              </a:tr>
              <a:tr h="182880">
                <a:tc>
                  <a:txBody>
                    <a:bodyPr/>
                    <a:lstStyle/>
                    <a:p>
                      <a:pPr algn="l" rtl="0" fontAlgn="b"/>
                      <a:r>
                        <a:rPr lang="es-GT" sz="1100" b="1" i="0" u="none" strike="noStrike" dirty="0">
                          <a:solidFill>
                            <a:srgbClr val="000000"/>
                          </a:solidFill>
                          <a:effectLst/>
                          <a:latin typeface="Calibri" panose="020F0502020204030204" pitchFamily="34" charset="0"/>
                        </a:rPr>
                        <a:t>San Juan de Dios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Q2,235,061.00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Q1,848,697.00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Q16,595,968.00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Q675,612.00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GT" sz="1100" b="1" i="0" u="none" strike="noStrike">
                          <a:solidFill>
                            <a:srgbClr val="000000"/>
                          </a:solidFill>
                          <a:effectLst/>
                          <a:latin typeface="Calibri" panose="020F0502020204030204" pitchFamily="34" charset="0"/>
                        </a:rPr>
                        <a:t>MAYO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429896300"/>
                  </a:ext>
                </a:extLst>
              </a:tr>
              <a:tr h="182880">
                <a:tc>
                  <a:txBody>
                    <a:bodyPr/>
                    <a:lstStyle/>
                    <a:p>
                      <a:pPr algn="l" rtl="0" fontAlgn="b"/>
                      <a:r>
                        <a:rPr lang="es-GT" sz="1100" b="1" i="0" u="none" strike="noStrike">
                          <a:solidFill>
                            <a:srgbClr val="000000"/>
                          </a:solidFill>
                          <a:effectLst/>
                          <a:latin typeface="Calibri" panose="020F0502020204030204" pitchFamily="34" charset="0"/>
                        </a:rPr>
                        <a:t>Quetzaltenango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Q2,817,408.00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Q630,247.00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Q4,381,757.00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Q371,640.00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GT" sz="1100" b="1" i="0" u="none" strike="noStrike">
                          <a:solidFill>
                            <a:srgbClr val="000000"/>
                          </a:solidFill>
                          <a:effectLst/>
                          <a:latin typeface="Calibri" panose="020F0502020204030204" pitchFamily="34" charset="0"/>
                        </a:rPr>
                        <a:t>JUNIO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9013851"/>
                  </a:ext>
                </a:extLst>
              </a:tr>
              <a:tr h="182880">
                <a:tc>
                  <a:txBody>
                    <a:bodyPr/>
                    <a:lstStyle/>
                    <a:p>
                      <a:pPr algn="l" rtl="0" fontAlgn="b"/>
                      <a:r>
                        <a:rPr lang="es-GT" sz="1100" b="1" i="0" u="none" strike="noStrike">
                          <a:solidFill>
                            <a:srgbClr val="000000"/>
                          </a:solidFill>
                          <a:effectLst/>
                          <a:latin typeface="Calibri" panose="020F0502020204030204" pitchFamily="34" charset="0"/>
                        </a:rPr>
                        <a:t>Villa Nueva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Q767,545.00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Q2,311,501.00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Q3,896,471.00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Q415,135.00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GT" sz="1100" b="1" i="0" u="none" strike="noStrike">
                          <a:solidFill>
                            <a:srgbClr val="000000"/>
                          </a:solidFill>
                          <a:effectLst/>
                          <a:latin typeface="Calibri" panose="020F0502020204030204" pitchFamily="34" charset="0"/>
                        </a:rPr>
                        <a:t>JUNIO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2397454"/>
                  </a:ext>
                </a:extLst>
              </a:tr>
              <a:tr h="182880">
                <a:tc>
                  <a:txBody>
                    <a:bodyPr/>
                    <a:lstStyle/>
                    <a:p>
                      <a:pPr algn="l" rtl="0" fontAlgn="b"/>
                      <a:r>
                        <a:rPr lang="es-GT" sz="1100" b="1" i="0" u="none" strike="noStrike">
                          <a:solidFill>
                            <a:srgbClr val="000000"/>
                          </a:solidFill>
                          <a:effectLst/>
                          <a:latin typeface="Calibri" panose="020F0502020204030204" pitchFamily="34" charset="0"/>
                        </a:rPr>
                        <a:t>Escuintla</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Q859,838.00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Q413,695.00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Q2,965,260.00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r>
                        <a:rPr lang="es-GT" sz="1100" b="1" i="0" u="none" strike="noStrike">
                          <a:solidFill>
                            <a:srgbClr val="000000"/>
                          </a:solidFill>
                          <a:effectLst/>
                          <a:latin typeface="Calibri" panose="020F0502020204030204" pitchFamily="34" charset="0"/>
                        </a:rPr>
                        <a:t>Q306,043.00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s-GT" sz="1100" b="1" i="0" u="none" strike="noStrike" dirty="0">
                          <a:solidFill>
                            <a:srgbClr val="000000"/>
                          </a:solidFill>
                          <a:effectLst/>
                          <a:latin typeface="Calibri" panose="020F0502020204030204" pitchFamily="34" charset="0"/>
                        </a:rPr>
                        <a:t>MAYO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310275553"/>
                  </a:ext>
                </a:extLst>
              </a:tr>
            </a:tbl>
          </a:graphicData>
        </a:graphic>
      </p:graphicFrame>
      <p:sp>
        <p:nvSpPr>
          <p:cNvPr id="11" name="CuadroTexto 10">
            <a:extLst>
              <a:ext uri="{FF2B5EF4-FFF2-40B4-BE49-F238E27FC236}">
                <a16:creationId xmlns:a16="http://schemas.microsoft.com/office/drawing/2014/main" xmlns="" id="{CE0327A5-EDE3-4919-AFDF-6533522B7212}"/>
              </a:ext>
            </a:extLst>
          </p:cNvPr>
          <p:cNvSpPr txBox="1"/>
          <p:nvPr/>
        </p:nvSpPr>
        <p:spPr>
          <a:xfrm>
            <a:off x="85356" y="6375401"/>
            <a:ext cx="4806059" cy="369332"/>
          </a:xfrm>
          <a:prstGeom prst="rect">
            <a:avLst/>
          </a:prstGeom>
          <a:noFill/>
        </p:spPr>
        <p:txBody>
          <a:bodyPr wrap="none" rtlCol="0">
            <a:spAutoFit/>
          </a:bodyPr>
          <a:lstStyle/>
          <a:p>
            <a:r>
              <a:rPr lang="es-GT" dirty="0"/>
              <a:t>Fuente:  Modulo Sugerido de Compras 5-07-2021</a:t>
            </a:r>
          </a:p>
        </p:txBody>
      </p:sp>
      <p:pic>
        <p:nvPicPr>
          <p:cNvPr id="12" name="Imagen 11">
            <a:extLst>
              <a:ext uri="{FF2B5EF4-FFF2-40B4-BE49-F238E27FC236}">
                <a16:creationId xmlns:a16="http://schemas.microsoft.com/office/drawing/2014/main" xmlns="" id="{E273506F-8454-41E0-8F80-B60D54CB96F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21381" y="1067588"/>
            <a:ext cx="1270034" cy="1112520"/>
          </a:xfrm>
          <a:prstGeom prst="rect">
            <a:avLst/>
          </a:prstGeom>
        </p:spPr>
      </p:pic>
      <p:sp>
        <p:nvSpPr>
          <p:cNvPr id="13" name="CuadroTexto 12">
            <a:extLst>
              <a:ext uri="{FF2B5EF4-FFF2-40B4-BE49-F238E27FC236}">
                <a16:creationId xmlns:a16="http://schemas.microsoft.com/office/drawing/2014/main" xmlns="" id="{EC8EA223-C3A7-4816-AE5F-0F7A1A2F417B}"/>
              </a:ext>
            </a:extLst>
          </p:cNvPr>
          <p:cNvSpPr txBox="1"/>
          <p:nvPr/>
        </p:nvSpPr>
        <p:spPr>
          <a:xfrm>
            <a:off x="752188" y="4812281"/>
            <a:ext cx="2000346" cy="1477328"/>
          </a:xfrm>
          <a:prstGeom prst="rect">
            <a:avLst/>
          </a:prstGeom>
          <a:noFill/>
        </p:spPr>
        <p:txBody>
          <a:bodyPr wrap="square" rtlCol="0">
            <a:spAutoFit/>
          </a:bodyPr>
          <a:lstStyle/>
          <a:p>
            <a:r>
              <a:rPr lang="es-GT" dirty="0"/>
              <a:t>Similar patrón de compras se da en los otros hospitales con crisis de abastecimiento.</a:t>
            </a:r>
          </a:p>
        </p:txBody>
      </p:sp>
    </p:spTree>
    <p:extLst>
      <p:ext uri="{BB962C8B-B14F-4D97-AF65-F5344CB8AC3E}">
        <p14:creationId xmlns:p14="http://schemas.microsoft.com/office/powerpoint/2010/main" xmlns="" val="20683535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xmlns="" id="{63E54188-6C02-4E12-AF34-8CDD5DC5600C}"/>
              </a:ext>
            </a:extLst>
          </p:cNvPr>
          <p:cNvPicPr>
            <a:picLocks noChangeAspect="1"/>
          </p:cNvPicPr>
          <p:nvPr/>
        </p:nvPicPr>
        <p:blipFill rotWithShape="1">
          <a:blip r:embed="rId3"/>
          <a:srcRect l="837" r="1"/>
          <a:stretch/>
        </p:blipFill>
        <p:spPr>
          <a:xfrm>
            <a:off x="1363951" y="1394559"/>
            <a:ext cx="7655358" cy="4684409"/>
          </a:xfrm>
          <a:prstGeom prst="rect">
            <a:avLst/>
          </a:prstGeom>
        </p:spPr>
      </p:pic>
      <p:sp>
        <p:nvSpPr>
          <p:cNvPr id="8" name="CuadroTexto 7">
            <a:extLst>
              <a:ext uri="{FF2B5EF4-FFF2-40B4-BE49-F238E27FC236}">
                <a16:creationId xmlns:a16="http://schemas.microsoft.com/office/drawing/2014/main" xmlns="" id="{75F36426-050E-41E6-B82F-ADD4FCDA7D44}"/>
              </a:ext>
            </a:extLst>
          </p:cNvPr>
          <p:cNvSpPr txBox="1"/>
          <p:nvPr/>
        </p:nvSpPr>
        <p:spPr>
          <a:xfrm>
            <a:off x="248083" y="6488668"/>
            <a:ext cx="2943178" cy="369332"/>
          </a:xfrm>
          <a:prstGeom prst="rect">
            <a:avLst/>
          </a:prstGeom>
          <a:noFill/>
        </p:spPr>
        <p:txBody>
          <a:bodyPr wrap="none" rtlCol="0">
            <a:spAutoFit/>
          </a:bodyPr>
          <a:lstStyle/>
          <a:p>
            <a:r>
              <a:rPr lang="es-GT" dirty="0"/>
              <a:t>Fuente: SICOIN al 27-07-2021</a:t>
            </a:r>
          </a:p>
        </p:txBody>
      </p:sp>
      <p:sp>
        <p:nvSpPr>
          <p:cNvPr id="5" name="CuadroTexto 4">
            <a:extLst>
              <a:ext uri="{FF2B5EF4-FFF2-40B4-BE49-F238E27FC236}">
                <a16:creationId xmlns:a16="http://schemas.microsoft.com/office/drawing/2014/main" xmlns="" id="{75F73B78-4380-4D27-AA19-2C27B5466882}"/>
              </a:ext>
            </a:extLst>
          </p:cNvPr>
          <p:cNvSpPr txBox="1"/>
          <p:nvPr/>
        </p:nvSpPr>
        <p:spPr>
          <a:xfrm>
            <a:off x="7033996" y="2967335"/>
            <a:ext cx="3917539" cy="1569660"/>
          </a:xfrm>
          <a:prstGeom prst="rect">
            <a:avLst/>
          </a:prstGeom>
          <a:noFill/>
        </p:spPr>
        <p:txBody>
          <a:bodyPr wrap="square" rtlCol="0">
            <a:spAutoFit/>
          </a:bodyPr>
          <a:lstStyle/>
          <a:p>
            <a:r>
              <a:rPr lang="es-GT" sz="2400" dirty="0"/>
              <a:t>Del presupuesto asignado al MSPAS el 0.70 % es para equipo y remozamiento de hospitales.</a:t>
            </a:r>
          </a:p>
        </p:txBody>
      </p:sp>
      <p:sp>
        <p:nvSpPr>
          <p:cNvPr id="2" name="CuadroTexto 1">
            <a:extLst>
              <a:ext uri="{FF2B5EF4-FFF2-40B4-BE49-F238E27FC236}">
                <a16:creationId xmlns:a16="http://schemas.microsoft.com/office/drawing/2014/main" xmlns="" id="{8DBE64BB-FE9A-42B3-8BAD-79714D6B12F1}"/>
              </a:ext>
            </a:extLst>
          </p:cNvPr>
          <p:cNvSpPr txBox="1"/>
          <p:nvPr/>
        </p:nvSpPr>
        <p:spPr>
          <a:xfrm>
            <a:off x="706582" y="146506"/>
            <a:ext cx="10525991" cy="1015663"/>
          </a:xfrm>
          <a:prstGeom prst="rect">
            <a:avLst/>
          </a:prstGeom>
          <a:noFill/>
        </p:spPr>
        <p:txBody>
          <a:bodyPr wrap="square" rtlCol="0">
            <a:spAutoFit/>
          </a:bodyPr>
          <a:lstStyle/>
          <a:p>
            <a:r>
              <a:rPr lang="es-GT" sz="2000" b="1" dirty="0"/>
              <a:t>Se recomienda establecer un equipo experto en ejecución de proyectos estratégicos PMO- Project Management Office. No se puede esperar que el mismo personal medico y de salud sobrecargado o sin conocimientos para ejecutar proyectos lo pueda hacer.</a:t>
            </a:r>
          </a:p>
        </p:txBody>
      </p:sp>
    </p:spTree>
    <p:extLst>
      <p:ext uri="{BB962C8B-B14F-4D97-AF65-F5344CB8AC3E}">
        <p14:creationId xmlns:p14="http://schemas.microsoft.com/office/powerpoint/2010/main" xmlns="" val="3231774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1981200" y="260648"/>
            <a:ext cx="8229600" cy="1066800"/>
          </a:xfrm>
          <a:prstGeom prst="rect">
            <a:avLst/>
          </a:prstGeom>
        </p:spPr>
        <p:txBody>
          <a:bodyPr vert="horz" lIns="91440" tIns="45720" rIns="91440" bIns="45720" rtlCol="0" anchor="ctr">
            <a:normAutofit fontScale="85000" lnSpcReduction="20000"/>
          </a:bodyPr>
          <a:lstStyle>
            <a:lvl1pPr algn="ctr">
              <a:spcBef>
                <a:spcPct val="0"/>
              </a:spcBef>
              <a:buNone/>
              <a:defRPr sz="4400" b="1">
                <a:solidFill>
                  <a:srgbClr val="0070C0"/>
                </a:solidFill>
                <a:latin typeface="+mj-lt"/>
                <a:ea typeface="+mj-ea"/>
                <a:cs typeface="+mj-cs"/>
              </a:defRPr>
            </a:lvl1pPr>
          </a:lstStyle>
          <a:p>
            <a:r>
              <a:rPr lang="es-GT" dirty="0"/>
              <a:t>Dos ideas básicas para la organicidad de la reforma Sistema Salud y Seguridad Social</a:t>
            </a:r>
          </a:p>
        </p:txBody>
      </p:sp>
      <p:sp>
        <p:nvSpPr>
          <p:cNvPr id="5" name="Marcador de contenido 2"/>
          <p:cNvSpPr txBox="1">
            <a:spLocks/>
          </p:cNvSpPr>
          <p:nvPr/>
        </p:nvSpPr>
        <p:spPr>
          <a:xfrm>
            <a:off x="1981200" y="1412776"/>
            <a:ext cx="8229600" cy="46206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4078" indent="-514350">
              <a:buFont typeface="+mj-lt"/>
              <a:buAutoNum type="arabicPeriod"/>
            </a:pPr>
            <a:r>
              <a:rPr lang="es-GT" dirty="0"/>
              <a:t>Disgregación en dos componentes diferenciados:</a:t>
            </a:r>
          </a:p>
          <a:p>
            <a:pPr marL="624078" indent="-514350">
              <a:buFont typeface="+mj-lt"/>
              <a:buAutoNum type="arabicPeriod"/>
            </a:pPr>
            <a:endParaRPr lang="es-GT" dirty="0"/>
          </a:p>
          <a:p>
            <a:pPr marL="624078" indent="-514350">
              <a:buFont typeface="+mj-lt"/>
              <a:buAutoNum type="arabicPeriod"/>
            </a:pPr>
            <a:endParaRPr lang="es-GT" dirty="0"/>
          </a:p>
          <a:p>
            <a:pPr marL="109728" indent="0">
              <a:buNone/>
            </a:pPr>
            <a:endParaRPr lang="es-GT" dirty="0"/>
          </a:p>
          <a:p>
            <a:pPr marL="624078" indent="-514350">
              <a:buFont typeface="+mj-lt"/>
              <a:buAutoNum type="arabicPeriod"/>
            </a:pPr>
            <a:endParaRPr lang="es-GT" dirty="0"/>
          </a:p>
          <a:p>
            <a:pPr marL="624078" indent="-514350">
              <a:buFont typeface="+mj-lt"/>
              <a:buAutoNum type="arabicPeriod"/>
            </a:pPr>
            <a:r>
              <a:rPr lang="es-GT" dirty="0"/>
              <a:t>Objetivo funcional de largo plazo:</a:t>
            </a:r>
          </a:p>
        </p:txBody>
      </p:sp>
      <p:sp>
        <p:nvSpPr>
          <p:cNvPr id="6" name="Elipse 5"/>
          <p:cNvSpPr/>
          <p:nvPr/>
        </p:nvSpPr>
        <p:spPr>
          <a:xfrm>
            <a:off x="2639616" y="2708920"/>
            <a:ext cx="266429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t>SISTEMA DE SALUD</a:t>
            </a:r>
          </a:p>
        </p:txBody>
      </p:sp>
      <p:sp>
        <p:nvSpPr>
          <p:cNvPr id="7" name="Elipse 6"/>
          <p:cNvSpPr/>
          <p:nvPr/>
        </p:nvSpPr>
        <p:spPr>
          <a:xfrm>
            <a:off x="6312024" y="2708920"/>
            <a:ext cx="2664296"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t>SISTEMA PREVISIONAL</a:t>
            </a:r>
          </a:p>
        </p:txBody>
      </p:sp>
      <p:sp>
        <p:nvSpPr>
          <p:cNvPr id="8" name="Flecha izquierda y derecha 7"/>
          <p:cNvSpPr/>
          <p:nvPr/>
        </p:nvSpPr>
        <p:spPr>
          <a:xfrm>
            <a:off x="5447928" y="3068960"/>
            <a:ext cx="720080" cy="36004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9" name="Pentágono 8"/>
          <p:cNvSpPr/>
          <p:nvPr/>
        </p:nvSpPr>
        <p:spPr>
          <a:xfrm>
            <a:off x="2783632" y="5383603"/>
            <a:ext cx="3528392" cy="122413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t>COBERTURA UNIVERSAL</a:t>
            </a:r>
          </a:p>
        </p:txBody>
      </p:sp>
      <p:sp>
        <p:nvSpPr>
          <p:cNvPr id="10" name="CuadroTexto 9"/>
          <p:cNvSpPr txBox="1"/>
          <p:nvPr/>
        </p:nvSpPr>
        <p:spPr>
          <a:xfrm>
            <a:off x="6677236" y="5664084"/>
            <a:ext cx="3168352" cy="646331"/>
          </a:xfrm>
          <a:prstGeom prst="rect">
            <a:avLst/>
          </a:prstGeom>
          <a:noFill/>
        </p:spPr>
        <p:txBody>
          <a:bodyPr wrap="square" rtlCol="0">
            <a:spAutoFit/>
          </a:bodyPr>
          <a:lstStyle/>
          <a:p>
            <a:r>
              <a:rPr lang="es-GT" dirty="0"/>
              <a:t>ENFOQUE DE SEGURO SOCIAL Y SALUD PREVENTIVA</a:t>
            </a:r>
          </a:p>
        </p:txBody>
      </p:sp>
      <p:sp>
        <p:nvSpPr>
          <p:cNvPr id="2" name="CuadroTexto 1">
            <a:extLst>
              <a:ext uri="{FF2B5EF4-FFF2-40B4-BE49-F238E27FC236}">
                <a16:creationId xmlns:a16="http://schemas.microsoft.com/office/drawing/2014/main" xmlns="" id="{C9BC17A2-ABD6-41F4-A6C0-419B99F83F55}"/>
              </a:ext>
            </a:extLst>
          </p:cNvPr>
          <p:cNvSpPr txBox="1"/>
          <p:nvPr/>
        </p:nvSpPr>
        <p:spPr>
          <a:xfrm>
            <a:off x="3273388" y="3895476"/>
            <a:ext cx="1759258" cy="646331"/>
          </a:xfrm>
          <a:prstGeom prst="rect">
            <a:avLst/>
          </a:prstGeom>
          <a:noFill/>
        </p:spPr>
        <p:txBody>
          <a:bodyPr wrap="square" rtlCol="0">
            <a:spAutoFit/>
          </a:bodyPr>
          <a:lstStyle/>
          <a:p>
            <a:r>
              <a:rPr lang="es-GT" dirty="0"/>
              <a:t>Si me enfermo seré atendido </a:t>
            </a:r>
          </a:p>
        </p:txBody>
      </p:sp>
      <p:sp>
        <p:nvSpPr>
          <p:cNvPr id="3" name="CuadroTexto 2">
            <a:extLst>
              <a:ext uri="{FF2B5EF4-FFF2-40B4-BE49-F238E27FC236}">
                <a16:creationId xmlns:a16="http://schemas.microsoft.com/office/drawing/2014/main" xmlns="" id="{5DAC9F1A-0CE8-424B-AB28-11CAB0245602}"/>
              </a:ext>
            </a:extLst>
          </p:cNvPr>
          <p:cNvSpPr txBox="1"/>
          <p:nvPr/>
        </p:nvSpPr>
        <p:spPr>
          <a:xfrm>
            <a:off x="6569475" y="3895476"/>
            <a:ext cx="2929631" cy="646331"/>
          </a:xfrm>
          <a:prstGeom prst="rect">
            <a:avLst/>
          </a:prstGeom>
          <a:noFill/>
        </p:spPr>
        <p:txBody>
          <a:bodyPr wrap="square" rtlCol="0">
            <a:spAutoFit/>
          </a:bodyPr>
          <a:lstStyle/>
          <a:p>
            <a:r>
              <a:rPr lang="es-GT" dirty="0"/>
              <a:t>Tengo ingresos para vivir dignamente en la vejez</a:t>
            </a:r>
          </a:p>
        </p:txBody>
      </p:sp>
    </p:spTree>
    <p:extLst>
      <p:ext uri="{BB962C8B-B14F-4D97-AF65-F5344CB8AC3E}">
        <p14:creationId xmlns:p14="http://schemas.microsoft.com/office/powerpoint/2010/main" xmlns="" val="1450246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4085" y="188640"/>
            <a:ext cx="11594237" cy="1143000"/>
          </a:xfrm>
        </p:spPr>
        <p:txBody>
          <a:bodyPr>
            <a:noAutofit/>
          </a:bodyPr>
          <a:lstStyle/>
          <a:p>
            <a:pPr algn="ctr"/>
            <a:r>
              <a:rPr lang="es-GT" sz="2800" b="1" dirty="0"/>
              <a:t>Empezamos a cambiar el perfil de la salud de la población</a:t>
            </a:r>
            <a:br>
              <a:rPr lang="es-GT" sz="2800" b="1" dirty="0"/>
            </a:br>
            <a:r>
              <a:rPr lang="es-GT" sz="2400" b="1" dirty="0"/>
              <a:t>Cobertura para todos, acceso y calidad</a:t>
            </a:r>
            <a:br>
              <a:rPr lang="es-GT" sz="2400" b="1" dirty="0"/>
            </a:br>
            <a:r>
              <a:rPr lang="es-GT" sz="2400" b="1" dirty="0"/>
              <a:t>MSPAS ejerce rectoría de la Salud y gana enfoque en la salud preventiva</a:t>
            </a:r>
            <a:r>
              <a:rPr lang="es-GT" sz="2800" dirty="0">
                <a:solidFill>
                  <a:srgbClr val="FF0000"/>
                </a:solidFill>
              </a:rPr>
              <a:t/>
            </a:r>
            <a:br>
              <a:rPr lang="es-GT" sz="2800" dirty="0">
                <a:solidFill>
                  <a:srgbClr val="FF0000"/>
                </a:solidFill>
              </a:rPr>
            </a:br>
            <a:endParaRPr lang="es-GT" sz="2800" dirty="0">
              <a:solidFill>
                <a:srgbClr val="FF0000"/>
              </a:solidFill>
            </a:endParaRPr>
          </a:p>
        </p:txBody>
      </p:sp>
      <p:pic>
        <p:nvPicPr>
          <p:cNvPr id="6" name="5 Marcador de contenido" descr="La-presa-que-surte-de-agua-a-Morelia-al-95-de-capacidad.jpg"/>
          <p:cNvPicPr>
            <a:picLocks noGrp="1" noChangeAspect="1"/>
          </p:cNvPicPr>
          <p:nvPr>
            <p:ph idx="1"/>
          </p:nvPr>
        </p:nvPicPr>
        <p:blipFill>
          <a:blip r:embed="rId3" cstate="print"/>
          <a:stretch>
            <a:fillRect/>
          </a:stretch>
        </p:blipFill>
        <p:spPr>
          <a:xfrm>
            <a:off x="1423042" y="1331640"/>
            <a:ext cx="9108504" cy="5046955"/>
          </a:xfrm>
        </p:spPr>
      </p:pic>
      <p:sp>
        <p:nvSpPr>
          <p:cNvPr id="7" name="6 Rectángulo"/>
          <p:cNvSpPr/>
          <p:nvPr/>
        </p:nvSpPr>
        <p:spPr>
          <a:xfrm>
            <a:off x="3431704" y="3429000"/>
            <a:ext cx="288032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t>El MSPAS se enfoca en salud preventiva</a:t>
            </a:r>
          </a:p>
        </p:txBody>
      </p:sp>
      <p:sp>
        <p:nvSpPr>
          <p:cNvPr id="8" name="7 Elipse"/>
          <p:cNvSpPr/>
          <p:nvPr/>
        </p:nvSpPr>
        <p:spPr>
          <a:xfrm>
            <a:off x="6528047" y="4291445"/>
            <a:ext cx="2221097" cy="108177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t>El 70% de las enfermedades son prevenibles</a:t>
            </a:r>
          </a:p>
        </p:txBody>
      </p:sp>
      <p:sp>
        <p:nvSpPr>
          <p:cNvPr id="3" name="CuadroTexto 2">
            <a:extLst>
              <a:ext uri="{FF2B5EF4-FFF2-40B4-BE49-F238E27FC236}">
                <a16:creationId xmlns:a16="http://schemas.microsoft.com/office/drawing/2014/main" xmlns="" id="{2EE27B87-4355-4A0A-95A2-8DF5CC6144CE}"/>
              </a:ext>
            </a:extLst>
          </p:cNvPr>
          <p:cNvSpPr txBox="1"/>
          <p:nvPr/>
        </p:nvSpPr>
        <p:spPr>
          <a:xfrm>
            <a:off x="3986074" y="1566240"/>
            <a:ext cx="5379868" cy="369332"/>
          </a:xfrm>
          <a:prstGeom prst="rect">
            <a:avLst/>
          </a:prstGeom>
          <a:noFill/>
        </p:spPr>
        <p:txBody>
          <a:bodyPr wrap="square" rtlCol="0">
            <a:spAutoFit/>
          </a:bodyPr>
          <a:lstStyle/>
          <a:p>
            <a:r>
              <a:rPr lang="es-GT" dirty="0"/>
              <a:t>La gran presa son las ineficiencias del MSPAS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a 7"/>
          <p:cNvGraphicFramePr/>
          <p:nvPr>
            <p:extLst>
              <p:ext uri="{D42A27DB-BD31-4B8C-83A1-F6EECF244321}">
                <p14:modId xmlns:p14="http://schemas.microsoft.com/office/powerpoint/2010/main" xmlns="" val="2257865841"/>
              </p:ext>
            </p:extLst>
          </p:nvPr>
        </p:nvGraphicFramePr>
        <p:xfrm>
          <a:off x="1847527" y="1321604"/>
          <a:ext cx="9686382" cy="45556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ángulo redondeado 8"/>
          <p:cNvSpPr/>
          <p:nvPr/>
        </p:nvSpPr>
        <p:spPr>
          <a:xfrm>
            <a:off x="5663952" y="6165304"/>
            <a:ext cx="1224136"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t>IGSS</a:t>
            </a:r>
          </a:p>
        </p:txBody>
      </p:sp>
      <p:cxnSp>
        <p:nvCxnSpPr>
          <p:cNvPr id="10" name="Conector angular 9"/>
          <p:cNvCxnSpPr>
            <a:stCxn id="9" idx="1"/>
          </p:cNvCxnSpPr>
          <p:nvPr/>
        </p:nvCxnSpPr>
        <p:spPr>
          <a:xfrm rot="10800000">
            <a:off x="5303912" y="5949280"/>
            <a:ext cx="360040" cy="50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ector angular 10"/>
          <p:cNvCxnSpPr>
            <a:stCxn id="9" idx="3"/>
          </p:cNvCxnSpPr>
          <p:nvPr/>
        </p:nvCxnSpPr>
        <p:spPr>
          <a:xfrm flipV="1">
            <a:off x="6888088" y="5949280"/>
            <a:ext cx="288032" cy="50405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CuadroTexto 11"/>
          <p:cNvSpPr txBox="1"/>
          <p:nvPr/>
        </p:nvSpPr>
        <p:spPr>
          <a:xfrm>
            <a:off x="2207568" y="2708920"/>
            <a:ext cx="1512168" cy="369332"/>
          </a:xfrm>
          <a:prstGeom prst="rect">
            <a:avLst/>
          </a:prstGeom>
          <a:noFill/>
        </p:spPr>
        <p:txBody>
          <a:bodyPr wrap="square" rtlCol="0">
            <a:spAutoFit/>
          </a:bodyPr>
          <a:lstStyle/>
          <a:p>
            <a:pPr algn="r"/>
            <a:r>
              <a:rPr lang="es-GT" dirty="0"/>
              <a:t>Gobierno</a:t>
            </a:r>
          </a:p>
        </p:txBody>
      </p:sp>
      <p:sp>
        <p:nvSpPr>
          <p:cNvPr id="13" name="CuadroTexto 12"/>
          <p:cNvSpPr txBox="1"/>
          <p:nvPr/>
        </p:nvSpPr>
        <p:spPr>
          <a:xfrm>
            <a:off x="2207568" y="3717032"/>
            <a:ext cx="1512168" cy="369332"/>
          </a:xfrm>
          <a:prstGeom prst="rect">
            <a:avLst/>
          </a:prstGeom>
          <a:noFill/>
        </p:spPr>
        <p:txBody>
          <a:bodyPr wrap="square" rtlCol="0">
            <a:spAutoFit/>
          </a:bodyPr>
          <a:lstStyle/>
          <a:p>
            <a:pPr algn="r"/>
            <a:r>
              <a:rPr lang="es-GT" dirty="0"/>
              <a:t>Familias</a:t>
            </a:r>
          </a:p>
        </p:txBody>
      </p:sp>
      <p:sp>
        <p:nvSpPr>
          <p:cNvPr id="14" name="CuadroTexto 13"/>
          <p:cNvSpPr txBox="1"/>
          <p:nvPr/>
        </p:nvSpPr>
        <p:spPr>
          <a:xfrm>
            <a:off x="2207568" y="4509121"/>
            <a:ext cx="1512168" cy="584775"/>
          </a:xfrm>
          <a:prstGeom prst="rect">
            <a:avLst/>
          </a:prstGeom>
          <a:noFill/>
        </p:spPr>
        <p:txBody>
          <a:bodyPr wrap="square" rtlCol="0">
            <a:spAutoFit/>
          </a:bodyPr>
          <a:lstStyle/>
          <a:p>
            <a:pPr algn="r"/>
            <a:r>
              <a:rPr lang="es-GT" sz="1600" dirty="0"/>
              <a:t>Familias, Empresas</a:t>
            </a:r>
          </a:p>
        </p:txBody>
      </p:sp>
      <p:sp>
        <p:nvSpPr>
          <p:cNvPr id="15" name="CuadroTexto 14"/>
          <p:cNvSpPr txBox="1"/>
          <p:nvPr/>
        </p:nvSpPr>
        <p:spPr>
          <a:xfrm>
            <a:off x="2207568" y="5229202"/>
            <a:ext cx="1512168" cy="830997"/>
          </a:xfrm>
          <a:prstGeom prst="rect">
            <a:avLst/>
          </a:prstGeom>
          <a:noFill/>
        </p:spPr>
        <p:txBody>
          <a:bodyPr wrap="square" rtlCol="0">
            <a:spAutoFit/>
          </a:bodyPr>
          <a:lstStyle/>
          <a:p>
            <a:pPr algn="r"/>
            <a:r>
              <a:rPr lang="es-GT" sz="1600" dirty="0"/>
              <a:t>Gobierno, familias, empresas</a:t>
            </a:r>
          </a:p>
        </p:txBody>
      </p:sp>
      <p:sp>
        <p:nvSpPr>
          <p:cNvPr id="16" name="CuadroTexto 15"/>
          <p:cNvSpPr txBox="1"/>
          <p:nvPr/>
        </p:nvSpPr>
        <p:spPr>
          <a:xfrm>
            <a:off x="8184232" y="2564905"/>
            <a:ext cx="1512168" cy="584775"/>
          </a:xfrm>
          <a:prstGeom prst="rect">
            <a:avLst/>
          </a:prstGeom>
          <a:noFill/>
        </p:spPr>
        <p:txBody>
          <a:bodyPr wrap="square" rtlCol="0">
            <a:spAutoFit/>
          </a:bodyPr>
          <a:lstStyle/>
          <a:p>
            <a:r>
              <a:rPr lang="es-GT" sz="1600" dirty="0"/>
              <a:t>Gobierno, Familias</a:t>
            </a:r>
          </a:p>
        </p:txBody>
      </p:sp>
      <p:sp>
        <p:nvSpPr>
          <p:cNvPr id="17" name="CuadroTexto 16"/>
          <p:cNvSpPr txBox="1"/>
          <p:nvPr/>
        </p:nvSpPr>
        <p:spPr>
          <a:xfrm>
            <a:off x="8256240" y="3573016"/>
            <a:ext cx="1512168" cy="523220"/>
          </a:xfrm>
          <a:prstGeom prst="rect">
            <a:avLst/>
          </a:prstGeom>
          <a:noFill/>
        </p:spPr>
        <p:txBody>
          <a:bodyPr wrap="square" rtlCol="0">
            <a:spAutoFit/>
          </a:bodyPr>
          <a:lstStyle/>
          <a:p>
            <a:r>
              <a:rPr lang="es-GT" sz="1400" dirty="0"/>
              <a:t>Familias, Gobierno</a:t>
            </a:r>
          </a:p>
        </p:txBody>
      </p:sp>
      <p:sp>
        <p:nvSpPr>
          <p:cNvPr id="18" name="CuadroTexto 17"/>
          <p:cNvSpPr txBox="1"/>
          <p:nvPr/>
        </p:nvSpPr>
        <p:spPr>
          <a:xfrm>
            <a:off x="8184232" y="4437112"/>
            <a:ext cx="1512168" cy="523220"/>
          </a:xfrm>
          <a:prstGeom prst="rect">
            <a:avLst/>
          </a:prstGeom>
          <a:noFill/>
        </p:spPr>
        <p:txBody>
          <a:bodyPr wrap="square" rtlCol="0">
            <a:spAutoFit/>
          </a:bodyPr>
          <a:lstStyle/>
          <a:p>
            <a:r>
              <a:rPr lang="es-GT" sz="1400" dirty="0"/>
              <a:t>Familias, Empresas</a:t>
            </a:r>
          </a:p>
        </p:txBody>
      </p:sp>
      <p:sp>
        <p:nvSpPr>
          <p:cNvPr id="19" name="CuadroTexto 18"/>
          <p:cNvSpPr txBox="1"/>
          <p:nvPr/>
        </p:nvSpPr>
        <p:spPr>
          <a:xfrm>
            <a:off x="8256240" y="5157192"/>
            <a:ext cx="1512168" cy="738664"/>
          </a:xfrm>
          <a:prstGeom prst="rect">
            <a:avLst/>
          </a:prstGeom>
          <a:noFill/>
        </p:spPr>
        <p:txBody>
          <a:bodyPr wrap="square" rtlCol="0">
            <a:spAutoFit/>
          </a:bodyPr>
          <a:lstStyle/>
          <a:p>
            <a:r>
              <a:rPr lang="es-GT" sz="1400" dirty="0"/>
              <a:t>Gobierno, Familias, Empresas</a:t>
            </a:r>
          </a:p>
        </p:txBody>
      </p:sp>
      <p:cxnSp>
        <p:nvCxnSpPr>
          <p:cNvPr id="20" name="Conector recto de flecha 19"/>
          <p:cNvCxnSpPr/>
          <p:nvPr/>
        </p:nvCxnSpPr>
        <p:spPr>
          <a:xfrm>
            <a:off x="3791744" y="2924944"/>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ector recto de flecha 20"/>
          <p:cNvCxnSpPr/>
          <p:nvPr/>
        </p:nvCxnSpPr>
        <p:spPr>
          <a:xfrm flipV="1">
            <a:off x="3863752" y="3861049"/>
            <a:ext cx="43204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recto de flecha 21"/>
          <p:cNvCxnSpPr/>
          <p:nvPr/>
        </p:nvCxnSpPr>
        <p:spPr>
          <a:xfrm flipV="1">
            <a:off x="3863752" y="4653137"/>
            <a:ext cx="43204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flipV="1">
            <a:off x="3791744" y="5589240"/>
            <a:ext cx="432048"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p:cNvCxnSpPr/>
          <p:nvPr/>
        </p:nvCxnSpPr>
        <p:spPr>
          <a:xfrm flipH="1">
            <a:off x="7608168" y="2924944"/>
            <a:ext cx="50405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p:nvPr/>
        </p:nvCxnSpPr>
        <p:spPr>
          <a:xfrm flipH="1" flipV="1">
            <a:off x="7680176" y="3861049"/>
            <a:ext cx="3600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H="1" flipV="1">
            <a:off x="7680176" y="4725144"/>
            <a:ext cx="3600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flipH="1" flipV="1">
            <a:off x="7680176" y="5573239"/>
            <a:ext cx="36004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28 Rectángulo redondeado"/>
          <p:cNvSpPr/>
          <p:nvPr/>
        </p:nvSpPr>
        <p:spPr>
          <a:xfrm>
            <a:off x="1989802" y="233264"/>
            <a:ext cx="8678198" cy="891480"/>
          </a:xfrm>
          <a:prstGeom prst="roundRect">
            <a:avLst>
              <a:gd name="adj" fmla="val 37484"/>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gn="ctr"/>
            <a:r>
              <a:rPr lang="es-GT" sz="2800" b="1" dirty="0">
                <a:solidFill>
                  <a:schemeClr val="bg1"/>
                </a:solidFill>
              </a:rPr>
              <a:t>Diagnostico actual </a:t>
            </a:r>
            <a:br>
              <a:rPr lang="es-GT" sz="2800" b="1" dirty="0">
                <a:solidFill>
                  <a:schemeClr val="bg1"/>
                </a:solidFill>
              </a:rPr>
            </a:br>
            <a:r>
              <a:rPr lang="es-GT" sz="2800" b="1" dirty="0">
                <a:solidFill>
                  <a:schemeClr val="bg1"/>
                </a:solidFill>
              </a:rPr>
              <a:t>Cómo se financia el Sistema de Salud del País</a:t>
            </a:r>
            <a:endParaRPr lang="es-ES" sz="2800" b="1" u="sng" dirty="0">
              <a:solidFill>
                <a:schemeClr val="bg1"/>
              </a:solidFill>
              <a:uFill>
                <a:solidFill>
                  <a:srgbClr val="FFC000"/>
                </a:solidFill>
              </a:uFill>
            </a:endParaRPr>
          </a:p>
        </p:txBody>
      </p:sp>
      <p:sp>
        <p:nvSpPr>
          <p:cNvPr id="30" name="29 Elipse"/>
          <p:cNvSpPr/>
          <p:nvPr/>
        </p:nvSpPr>
        <p:spPr>
          <a:xfrm>
            <a:off x="1631504" y="116632"/>
            <a:ext cx="720080" cy="720000"/>
          </a:xfrm>
          <a:prstGeom prst="ellipse">
            <a:avLst/>
          </a:prstGeom>
          <a:solidFill>
            <a:schemeClr val="accent6">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400" b="1" dirty="0">
                <a:sym typeface="Wingdings 2"/>
              </a:rPr>
              <a:t></a:t>
            </a:r>
            <a:endParaRPr lang="es-ES" sz="2400" b="1" dirty="0"/>
          </a:p>
        </p:txBody>
      </p:sp>
      <p:sp>
        <p:nvSpPr>
          <p:cNvPr id="2" name="CuadroTexto 1">
            <a:extLst>
              <a:ext uri="{FF2B5EF4-FFF2-40B4-BE49-F238E27FC236}">
                <a16:creationId xmlns:a16="http://schemas.microsoft.com/office/drawing/2014/main" xmlns="" id="{5FDAB011-52F7-4D69-985A-BA92E7CC8A79}"/>
              </a:ext>
            </a:extLst>
          </p:cNvPr>
          <p:cNvSpPr txBox="1"/>
          <p:nvPr/>
        </p:nvSpPr>
        <p:spPr>
          <a:xfrm>
            <a:off x="153872" y="1785973"/>
            <a:ext cx="1705476" cy="1477328"/>
          </a:xfrm>
          <a:prstGeom prst="rect">
            <a:avLst/>
          </a:prstGeom>
          <a:noFill/>
        </p:spPr>
        <p:txBody>
          <a:bodyPr wrap="square" rtlCol="0">
            <a:spAutoFit/>
          </a:bodyPr>
          <a:lstStyle/>
          <a:p>
            <a:r>
              <a:rPr lang="es-GT" dirty="0"/>
              <a:t>30% es gasto y muy poca inversión directa desde hace 30 años</a:t>
            </a:r>
          </a:p>
        </p:txBody>
      </p:sp>
      <p:sp>
        <p:nvSpPr>
          <p:cNvPr id="3" name="Flecha: a la derecha 2">
            <a:extLst>
              <a:ext uri="{FF2B5EF4-FFF2-40B4-BE49-F238E27FC236}">
                <a16:creationId xmlns:a16="http://schemas.microsoft.com/office/drawing/2014/main" xmlns="" id="{56EE4A52-F6FA-4EDB-B6FA-DDC1F21F35B1}"/>
              </a:ext>
            </a:extLst>
          </p:cNvPr>
          <p:cNvSpPr/>
          <p:nvPr/>
        </p:nvSpPr>
        <p:spPr>
          <a:xfrm>
            <a:off x="1859348" y="2708920"/>
            <a:ext cx="715159"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4" name="Flecha: a la derecha 3">
            <a:extLst>
              <a:ext uri="{FF2B5EF4-FFF2-40B4-BE49-F238E27FC236}">
                <a16:creationId xmlns:a16="http://schemas.microsoft.com/office/drawing/2014/main" xmlns="" id="{4F2B2850-E137-43C3-AB29-9F4041D102AA}"/>
              </a:ext>
            </a:extLst>
          </p:cNvPr>
          <p:cNvSpPr/>
          <p:nvPr/>
        </p:nvSpPr>
        <p:spPr>
          <a:xfrm>
            <a:off x="1891419" y="3772493"/>
            <a:ext cx="715159"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5" name="CuadroTexto 4">
            <a:extLst>
              <a:ext uri="{FF2B5EF4-FFF2-40B4-BE49-F238E27FC236}">
                <a16:creationId xmlns:a16="http://schemas.microsoft.com/office/drawing/2014/main" xmlns="" id="{F7B12B80-A715-42D3-AD9D-A41038E335A4}"/>
              </a:ext>
            </a:extLst>
          </p:cNvPr>
          <p:cNvSpPr txBox="1"/>
          <p:nvPr/>
        </p:nvSpPr>
        <p:spPr>
          <a:xfrm>
            <a:off x="255953" y="3624761"/>
            <a:ext cx="1474657" cy="1477328"/>
          </a:xfrm>
          <a:prstGeom prst="rect">
            <a:avLst/>
          </a:prstGeom>
          <a:noFill/>
        </p:spPr>
        <p:txBody>
          <a:bodyPr wrap="square" rtlCol="0">
            <a:spAutoFit/>
          </a:bodyPr>
          <a:lstStyle/>
          <a:p>
            <a:r>
              <a:rPr lang="es-GT" dirty="0"/>
              <a:t>Vale la pena promover Soluciones de afiliación al Seguro Social</a:t>
            </a:r>
          </a:p>
        </p:txBody>
      </p:sp>
      <p:sp>
        <p:nvSpPr>
          <p:cNvPr id="6" name="CuadroTexto 5">
            <a:extLst>
              <a:ext uri="{FF2B5EF4-FFF2-40B4-BE49-F238E27FC236}">
                <a16:creationId xmlns:a16="http://schemas.microsoft.com/office/drawing/2014/main" xmlns="" id="{A73440B8-0B3C-4B9E-A89A-2CAC48CF6AF5}"/>
              </a:ext>
            </a:extLst>
          </p:cNvPr>
          <p:cNvSpPr txBox="1"/>
          <p:nvPr/>
        </p:nvSpPr>
        <p:spPr>
          <a:xfrm>
            <a:off x="10442245" y="2708920"/>
            <a:ext cx="1844174" cy="1477328"/>
          </a:xfrm>
          <a:prstGeom prst="rect">
            <a:avLst/>
          </a:prstGeom>
          <a:noFill/>
        </p:spPr>
        <p:txBody>
          <a:bodyPr wrap="square" rtlCol="0">
            <a:spAutoFit/>
          </a:bodyPr>
          <a:lstStyle/>
          <a:p>
            <a:r>
              <a:rPr lang="es-GT" dirty="0"/>
              <a:t>Hay muy poca capacidad de ahorro para la vejez en Guatemala </a:t>
            </a:r>
          </a:p>
        </p:txBody>
      </p:sp>
      <p:sp>
        <p:nvSpPr>
          <p:cNvPr id="7" name="Cerrar llave 6">
            <a:extLst>
              <a:ext uri="{FF2B5EF4-FFF2-40B4-BE49-F238E27FC236}">
                <a16:creationId xmlns:a16="http://schemas.microsoft.com/office/drawing/2014/main" xmlns="" id="{36311BCD-B039-4EEB-970E-AB759B4B6E02}"/>
              </a:ext>
            </a:extLst>
          </p:cNvPr>
          <p:cNvSpPr/>
          <p:nvPr/>
        </p:nvSpPr>
        <p:spPr>
          <a:xfrm>
            <a:off x="9015290" y="2264681"/>
            <a:ext cx="375492" cy="373570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Tree>
    <p:extLst>
      <p:ext uri="{BB962C8B-B14F-4D97-AF65-F5344CB8AC3E}">
        <p14:creationId xmlns:p14="http://schemas.microsoft.com/office/powerpoint/2010/main" xmlns="" val="33735936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3984" y="553904"/>
            <a:ext cx="11097088" cy="1713840"/>
          </a:xfrm>
        </p:spPr>
        <p:txBody>
          <a:bodyPr>
            <a:noAutofit/>
          </a:bodyPr>
          <a:lstStyle/>
          <a:p>
            <a:pPr algn="ctr"/>
            <a:r>
              <a:rPr lang="es-GT" sz="2800" b="1" dirty="0"/>
              <a:t>El gran salto se dará por medio de la externalización de los servicios “</a:t>
            </a:r>
            <a:r>
              <a:rPr lang="es-GT" sz="2800" b="1" dirty="0" err="1"/>
              <a:t>Multi-prestadores</a:t>
            </a:r>
            <a:r>
              <a:rPr lang="es-GT" sz="2800" b="1" dirty="0"/>
              <a:t>” para enfermedades catastróficas y crónicas buscando eficiencias, calidad del gasto publico y mejor calidad en la prestación de servicios a la población.</a:t>
            </a:r>
            <a:br>
              <a:rPr lang="es-GT" sz="2800" b="1" dirty="0"/>
            </a:br>
            <a:r>
              <a:rPr lang="es-GT" sz="2800" dirty="0"/>
              <a:t/>
            </a:r>
            <a:br>
              <a:rPr lang="es-GT" sz="2800" dirty="0"/>
            </a:br>
            <a:r>
              <a:rPr lang="es-GT" sz="2800" dirty="0">
                <a:solidFill>
                  <a:srgbClr val="FF0000"/>
                </a:solidFill>
              </a:rPr>
              <a:t>Oportunidad para optimizar los Q 600 Millones en servicios contratados.</a:t>
            </a:r>
          </a:p>
        </p:txBody>
      </p:sp>
      <p:pic>
        <p:nvPicPr>
          <p:cNvPr id="9" name="8 Marcador de contenido" descr="images.png"/>
          <p:cNvPicPr>
            <a:picLocks noGrp="1" noChangeAspect="1"/>
          </p:cNvPicPr>
          <p:nvPr>
            <p:ph idx="1"/>
          </p:nvPr>
        </p:nvPicPr>
        <p:blipFill>
          <a:blip r:embed="rId2" cstate="print"/>
          <a:stretch>
            <a:fillRect/>
          </a:stretch>
        </p:blipFill>
        <p:spPr>
          <a:xfrm>
            <a:off x="6888089" y="2780928"/>
            <a:ext cx="2829915" cy="1440160"/>
          </a:xfrm>
        </p:spPr>
      </p:pic>
      <p:pic>
        <p:nvPicPr>
          <p:cNvPr id="10" name="9 Imagen" descr="reportaje.png"/>
          <p:cNvPicPr>
            <a:picLocks noChangeAspect="1"/>
          </p:cNvPicPr>
          <p:nvPr/>
        </p:nvPicPr>
        <p:blipFill>
          <a:blip r:embed="rId3" cstate="print"/>
          <a:stretch>
            <a:fillRect/>
          </a:stretch>
        </p:blipFill>
        <p:spPr>
          <a:xfrm>
            <a:off x="2279576" y="2708920"/>
            <a:ext cx="2667000" cy="1296144"/>
          </a:xfrm>
          <a:prstGeom prst="rect">
            <a:avLst/>
          </a:prstGeom>
        </p:spPr>
      </p:pic>
      <p:sp>
        <p:nvSpPr>
          <p:cNvPr id="11" name="10 Cruz"/>
          <p:cNvSpPr/>
          <p:nvPr/>
        </p:nvSpPr>
        <p:spPr>
          <a:xfrm>
            <a:off x="5447928" y="3212976"/>
            <a:ext cx="792088" cy="792088"/>
          </a:xfrm>
          <a:prstGeom prst="plus">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12" name="1 Título"/>
          <p:cNvSpPr txBox="1">
            <a:spLocks/>
          </p:cNvSpPr>
          <p:nvPr/>
        </p:nvSpPr>
        <p:spPr>
          <a:xfrm>
            <a:off x="2125216" y="3577580"/>
            <a:ext cx="8229600" cy="1143000"/>
          </a:xfrm>
          <a:prstGeom prst="rect">
            <a:avLst/>
          </a:prstGeom>
        </p:spPr>
        <p:txBody>
          <a:bodyPr vert="horz" lIns="91440" tIns="45720" rIns="91440" bIns="45720" rtlCol="0" anchor="ctr">
            <a:noAutofit/>
          </a:bodyPr>
          <a:lstStyle/>
          <a:p>
            <a:pPr algn="ctr">
              <a:spcBef>
                <a:spcPct val="0"/>
              </a:spcBef>
              <a:defRPr/>
            </a:pPr>
            <a:endParaRPr lang="es-GT" sz="2800" dirty="0">
              <a:solidFill>
                <a:srgbClr val="FF0000"/>
              </a:solidFill>
              <a:latin typeface="+mj-lt"/>
              <a:ea typeface="+mj-ea"/>
              <a:cs typeface="+mj-cs"/>
            </a:endParaRPr>
          </a:p>
        </p:txBody>
      </p:sp>
      <p:sp>
        <p:nvSpPr>
          <p:cNvPr id="14" name="13 CuadroTexto"/>
          <p:cNvSpPr txBox="1"/>
          <p:nvPr/>
        </p:nvSpPr>
        <p:spPr>
          <a:xfrm>
            <a:off x="363983" y="4365104"/>
            <a:ext cx="11345663" cy="3046988"/>
          </a:xfrm>
          <a:prstGeom prst="rect">
            <a:avLst/>
          </a:prstGeom>
          <a:noFill/>
        </p:spPr>
        <p:txBody>
          <a:bodyPr wrap="square" rtlCol="0">
            <a:spAutoFit/>
          </a:bodyPr>
          <a:lstStyle/>
          <a:p>
            <a:pPr algn="ctr"/>
            <a:r>
              <a:rPr lang="es-GT" sz="2400" dirty="0">
                <a:latin typeface="+mj-lt"/>
                <a:ea typeface="+mj-ea"/>
                <a:cs typeface="+mj-cs"/>
              </a:rPr>
              <a:t>Ordenamiento de enfermedades crónicas</a:t>
            </a:r>
          </a:p>
          <a:p>
            <a:pPr algn="ctr"/>
            <a:r>
              <a:rPr lang="es-GT" sz="2400" dirty="0">
                <a:solidFill>
                  <a:srgbClr val="FF0000"/>
                </a:solidFill>
                <a:latin typeface="+mj-lt"/>
                <a:ea typeface="+mj-ea"/>
                <a:cs typeface="+mj-cs"/>
              </a:rPr>
              <a:t>Oportunidad de optimizar el gasto</a:t>
            </a:r>
          </a:p>
          <a:p>
            <a:pPr marL="342900" indent="-342900" algn="ctr">
              <a:buFont typeface="Wingdings" panose="05000000000000000000" pitchFamily="2" charset="2"/>
              <a:buChar char="ü"/>
            </a:pPr>
            <a:r>
              <a:rPr lang="es-GT" sz="2400" dirty="0">
                <a:solidFill>
                  <a:srgbClr val="FF0000"/>
                </a:solidFill>
                <a:latin typeface="+mj-lt"/>
                <a:ea typeface="+mj-ea"/>
                <a:cs typeface="+mj-cs"/>
              </a:rPr>
              <a:t>Hoy 11,000 personas demandan Q 700 millones del presupuesto del IGSS</a:t>
            </a:r>
          </a:p>
          <a:p>
            <a:pPr algn="ctr"/>
            <a:r>
              <a:rPr lang="es-GT" sz="2400" dirty="0">
                <a:solidFill>
                  <a:srgbClr val="FF0000"/>
                </a:solidFill>
                <a:latin typeface="+mj-lt"/>
                <a:ea typeface="+mj-ea"/>
                <a:cs typeface="+mj-cs"/>
              </a:rPr>
              <a:t>Esto es x2 el presupuesto anual del MSPAS para comprar medicinas </a:t>
            </a:r>
          </a:p>
          <a:p>
            <a:pPr algn="ctr"/>
            <a:endParaRPr lang="es-GT" sz="2400" dirty="0">
              <a:solidFill>
                <a:srgbClr val="FF0000"/>
              </a:solidFill>
              <a:latin typeface="+mj-lt"/>
              <a:ea typeface="+mj-ea"/>
              <a:cs typeface="+mj-cs"/>
            </a:endParaRPr>
          </a:p>
          <a:p>
            <a:pPr marL="342900" indent="-342900" algn="ctr">
              <a:buFont typeface="Wingdings" panose="05000000000000000000" pitchFamily="2" charset="2"/>
              <a:buChar char="ü"/>
            </a:pPr>
            <a:r>
              <a:rPr lang="es-GT" sz="2400" dirty="0">
                <a:solidFill>
                  <a:srgbClr val="FF0000"/>
                </a:solidFill>
                <a:latin typeface="+mj-lt"/>
                <a:ea typeface="+mj-ea"/>
                <a:cs typeface="+mj-cs"/>
              </a:rPr>
              <a:t>Sumado a las personas que demandan Q600 millones del presupuesto MSPAS</a:t>
            </a:r>
          </a:p>
          <a:p>
            <a:pPr algn="ctr"/>
            <a:endParaRPr lang="es-GT" sz="2400" dirty="0">
              <a:solidFill>
                <a:srgbClr val="FF0000"/>
              </a:solidFill>
              <a:latin typeface="+mj-lt"/>
              <a:ea typeface="+mj-ea"/>
              <a:cs typeface="+mj-cs"/>
            </a:endParaRPr>
          </a:p>
          <a:p>
            <a:pPr algn="ctr"/>
            <a:r>
              <a:rPr lang="es-GT" sz="2400" dirty="0">
                <a:solidFill>
                  <a:srgbClr val="FF0000"/>
                </a:solidFill>
                <a:latin typeface="+mj-lt"/>
                <a:ea typeface="+mj-ea"/>
                <a:cs typeface="+mj-cs"/>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47"/>
          <p:cNvGrpSpPr/>
          <p:nvPr/>
        </p:nvGrpSpPr>
        <p:grpSpPr>
          <a:xfrm>
            <a:off x="1658058" y="1628800"/>
            <a:ext cx="8888150" cy="5112568"/>
            <a:chOff x="76339" y="1412776"/>
            <a:chExt cx="8888150" cy="5112568"/>
          </a:xfrm>
        </p:grpSpPr>
        <p:sp>
          <p:nvSpPr>
            <p:cNvPr id="6" name="Rectángulo 5"/>
            <p:cNvSpPr/>
            <p:nvPr/>
          </p:nvSpPr>
          <p:spPr>
            <a:xfrm>
              <a:off x="847897" y="3683680"/>
              <a:ext cx="1792157" cy="646331"/>
            </a:xfrm>
            <a:prstGeom prst="rect">
              <a:avLst/>
            </a:prstGeom>
          </p:spPr>
          <p:txBody>
            <a:bodyPr wrap="none">
              <a:spAutoFit/>
            </a:bodyPr>
            <a:lstStyle/>
            <a:p>
              <a:pPr algn="ctr"/>
              <a:r>
                <a:rPr lang="es-GT" dirty="0"/>
                <a:t>IGGS</a:t>
              </a:r>
            </a:p>
            <a:p>
              <a:pPr algn="ctr"/>
              <a:r>
                <a:rPr lang="es-GT" dirty="0" err="1"/>
                <a:t>Multiprestadoras</a:t>
              </a:r>
              <a:endParaRPr lang="es-GT" dirty="0"/>
            </a:p>
          </p:txBody>
        </p:sp>
        <p:sp>
          <p:nvSpPr>
            <p:cNvPr id="7" name="Rectángulo 6"/>
            <p:cNvSpPr/>
            <p:nvPr/>
          </p:nvSpPr>
          <p:spPr>
            <a:xfrm>
              <a:off x="3184498" y="1605372"/>
              <a:ext cx="2448272" cy="86409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GT" dirty="0"/>
                <a:t>Enfermedades Catastróficas</a:t>
              </a:r>
            </a:p>
          </p:txBody>
        </p:sp>
        <p:sp>
          <p:nvSpPr>
            <p:cNvPr id="8" name="Rectángulo 7"/>
            <p:cNvSpPr/>
            <p:nvPr/>
          </p:nvSpPr>
          <p:spPr>
            <a:xfrm>
              <a:off x="3184498" y="2819584"/>
              <a:ext cx="2448272" cy="864096"/>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dirty="0"/>
                <a:t>Hospitales de Referencia / Especialidades</a:t>
              </a:r>
            </a:p>
          </p:txBody>
        </p:sp>
        <p:sp>
          <p:nvSpPr>
            <p:cNvPr id="9" name="Rectángulo 8"/>
            <p:cNvSpPr/>
            <p:nvPr/>
          </p:nvSpPr>
          <p:spPr>
            <a:xfrm>
              <a:off x="3184498" y="4155477"/>
              <a:ext cx="2448272" cy="864096"/>
            </a:xfrm>
            <a:prstGeom prst="rec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dirty="0"/>
                <a:t>2do. Nivel</a:t>
              </a:r>
            </a:p>
            <a:p>
              <a:pPr algn="ctr"/>
              <a:r>
                <a:rPr lang="es-GT" dirty="0"/>
                <a:t>Consulta Externa</a:t>
              </a:r>
            </a:p>
          </p:txBody>
        </p:sp>
        <p:sp>
          <p:nvSpPr>
            <p:cNvPr id="10" name="Rectángulo 9"/>
            <p:cNvSpPr/>
            <p:nvPr/>
          </p:nvSpPr>
          <p:spPr>
            <a:xfrm>
              <a:off x="3184498" y="5365715"/>
              <a:ext cx="2448272" cy="864096"/>
            </a:xfrm>
            <a:prstGeom prst="rect">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GT" dirty="0"/>
                <a:t>Primer Nivel de Atención</a:t>
              </a:r>
            </a:p>
          </p:txBody>
        </p:sp>
        <p:sp>
          <p:nvSpPr>
            <p:cNvPr id="11" name="Abrir llave 10"/>
            <p:cNvSpPr/>
            <p:nvPr/>
          </p:nvSpPr>
          <p:spPr>
            <a:xfrm>
              <a:off x="2640054" y="2719291"/>
              <a:ext cx="351656" cy="2374277"/>
            </a:xfrm>
            <a:prstGeom prst="leftBrace">
              <a:avLst>
                <a:gd name="adj1" fmla="val 4801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12" name="Abrir llave 11"/>
            <p:cNvSpPr/>
            <p:nvPr/>
          </p:nvSpPr>
          <p:spPr>
            <a:xfrm>
              <a:off x="2645908" y="1501552"/>
              <a:ext cx="351656" cy="1071736"/>
            </a:xfrm>
            <a:prstGeom prst="leftBrace">
              <a:avLst>
                <a:gd name="adj1" fmla="val 4801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13" name="Abrir llave 12"/>
            <p:cNvSpPr/>
            <p:nvPr/>
          </p:nvSpPr>
          <p:spPr>
            <a:xfrm>
              <a:off x="2640054" y="5309592"/>
              <a:ext cx="351656" cy="1071736"/>
            </a:xfrm>
            <a:prstGeom prst="leftBrace">
              <a:avLst>
                <a:gd name="adj1" fmla="val 48016"/>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
          <p:nvSpPr>
            <p:cNvPr id="14" name="Rectángulo 13"/>
            <p:cNvSpPr/>
            <p:nvPr/>
          </p:nvSpPr>
          <p:spPr>
            <a:xfrm>
              <a:off x="988321" y="1714254"/>
              <a:ext cx="1511312" cy="646331"/>
            </a:xfrm>
            <a:prstGeom prst="rect">
              <a:avLst/>
            </a:prstGeom>
          </p:spPr>
          <p:txBody>
            <a:bodyPr wrap="none">
              <a:spAutoFit/>
            </a:bodyPr>
            <a:lstStyle/>
            <a:p>
              <a:pPr algn="ctr"/>
              <a:r>
                <a:rPr lang="es-GT" dirty="0"/>
                <a:t>Unidades</a:t>
              </a:r>
            </a:p>
            <a:p>
              <a:pPr algn="ctr"/>
              <a:r>
                <a:rPr lang="es-GT" dirty="0"/>
                <a:t>Especializadas</a:t>
              </a:r>
            </a:p>
          </p:txBody>
        </p:sp>
        <p:sp>
          <p:nvSpPr>
            <p:cNvPr id="15" name="Rectángulo 14"/>
            <p:cNvSpPr/>
            <p:nvPr/>
          </p:nvSpPr>
          <p:spPr>
            <a:xfrm>
              <a:off x="1329919" y="5522294"/>
              <a:ext cx="828112" cy="369332"/>
            </a:xfrm>
            <a:prstGeom prst="rect">
              <a:avLst/>
            </a:prstGeom>
          </p:spPr>
          <p:txBody>
            <a:bodyPr wrap="none">
              <a:spAutoFit/>
            </a:bodyPr>
            <a:lstStyle/>
            <a:p>
              <a:pPr algn="ctr"/>
              <a:r>
                <a:rPr lang="es-GT" dirty="0"/>
                <a:t>MSPAS</a:t>
              </a:r>
            </a:p>
          </p:txBody>
        </p:sp>
        <p:sp>
          <p:nvSpPr>
            <p:cNvPr id="16" name="Rectángulo 15"/>
            <p:cNvSpPr/>
            <p:nvPr/>
          </p:nvSpPr>
          <p:spPr>
            <a:xfrm>
              <a:off x="6228851" y="5613097"/>
              <a:ext cx="2563715" cy="369332"/>
            </a:xfrm>
            <a:prstGeom prst="rect">
              <a:avLst/>
            </a:prstGeom>
            <a:solidFill>
              <a:schemeClr val="accent3">
                <a:lumMod val="40000"/>
                <a:lumOff val="60000"/>
              </a:schemeClr>
            </a:solidFill>
          </p:spPr>
          <p:txBody>
            <a:bodyPr wrap="none">
              <a:spAutoFit/>
            </a:bodyPr>
            <a:lstStyle/>
            <a:p>
              <a:pPr algn="ctr"/>
              <a:r>
                <a:rPr lang="es-GT" dirty="0"/>
                <a:t>Presupuesto de la Nación</a:t>
              </a:r>
            </a:p>
          </p:txBody>
        </p:sp>
        <p:sp>
          <p:nvSpPr>
            <p:cNvPr id="17" name="Rectángulo 16"/>
            <p:cNvSpPr/>
            <p:nvPr/>
          </p:nvSpPr>
          <p:spPr>
            <a:xfrm>
              <a:off x="6228852" y="3129682"/>
              <a:ext cx="2563715" cy="1754326"/>
            </a:xfrm>
            <a:prstGeom prst="rect">
              <a:avLst/>
            </a:prstGeom>
            <a:solidFill>
              <a:schemeClr val="accent1">
                <a:lumMod val="20000"/>
                <a:lumOff val="80000"/>
              </a:schemeClr>
            </a:solidFill>
          </p:spPr>
          <p:txBody>
            <a:bodyPr wrap="none">
              <a:spAutoFit/>
            </a:bodyPr>
            <a:lstStyle/>
            <a:p>
              <a:pPr algn="ctr"/>
              <a:r>
                <a:rPr lang="es-GT" dirty="0"/>
                <a:t>Cuota de Patronos</a:t>
              </a:r>
            </a:p>
            <a:p>
              <a:pPr algn="ctr"/>
              <a:r>
                <a:rPr lang="es-GT" dirty="0"/>
                <a:t>Trabajadores</a:t>
              </a:r>
            </a:p>
            <a:p>
              <a:pPr algn="ctr"/>
              <a:r>
                <a:rPr lang="es-GT" dirty="0"/>
                <a:t>Presupuesto de la Nación</a:t>
              </a:r>
            </a:p>
            <a:p>
              <a:pPr algn="ctr"/>
              <a:r>
                <a:rPr lang="es-GT" dirty="0"/>
                <a:t>Esquemas de cotización</a:t>
              </a:r>
            </a:p>
            <a:p>
              <a:pPr algn="ctr"/>
              <a:r>
                <a:rPr lang="es-GT" dirty="0"/>
                <a:t>Paquetes de servicio</a:t>
              </a:r>
            </a:p>
            <a:p>
              <a:pPr algn="ctr"/>
              <a:r>
                <a:rPr lang="es-GT" dirty="0"/>
                <a:t>Canasta de servicio</a:t>
              </a:r>
            </a:p>
          </p:txBody>
        </p:sp>
        <p:sp>
          <p:nvSpPr>
            <p:cNvPr id="18" name="Rectángulo 17"/>
            <p:cNvSpPr/>
            <p:nvPr/>
          </p:nvSpPr>
          <p:spPr>
            <a:xfrm>
              <a:off x="6228852" y="1714254"/>
              <a:ext cx="2563714" cy="646331"/>
            </a:xfrm>
            <a:prstGeom prst="rect">
              <a:avLst/>
            </a:prstGeom>
            <a:solidFill>
              <a:schemeClr val="accent6">
                <a:lumMod val="20000"/>
                <a:lumOff val="80000"/>
              </a:schemeClr>
            </a:solidFill>
          </p:spPr>
          <p:txBody>
            <a:bodyPr wrap="none">
              <a:spAutoFit/>
            </a:bodyPr>
            <a:lstStyle/>
            <a:p>
              <a:pPr algn="ctr"/>
              <a:r>
                <a:rPr lang="es-GT" dirty="0"/>
                <a:t>Varios y</a:t>
              </a:r>
            </a:p>
            <a:p>
              <a:pPr algn="ctr"/>
              <a:r>
                <a:rPr lang="es-GT" dirty="0"/>
                <a:t>Presupuesto de la Nación</a:t>
              </a:r>
            </a:p>
          </p:txBody>
        </p:sp>
        <p:cxnSp>
          <p:nvCxnSpPr>
            <p:cNvPr id="21" name="Conector recto 20"/>
            <p:cNvCxnSpPr>
              <a:stCxn id="7" idx="3"/>
              <a:endCxn id="18" idx="1"/>
            </p:cNvCxnSpPr>
            <p:nvPr/>
          </p:nvCxnSpPr>
          <p:spPr>
            <a:xfrm>
              <a:off x="5632770" y="2037420"/>
              <a:ext cx="5960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a:off x="5632770" y="3258175"/>
              <a:ext cx="298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Conector recto 29"/>
            <p:cNvCxnSpPr/>
            <p:nvPr/>
          </p:nvCxnSpPr>
          <p:spPr>
            <a:xfrm>
              <a:off x="5930810" y="3935646"/>
              <a:ext cx="298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p:cNvCxnSpPr/>
            <p:nvPr/>
          </p:nvCxnSpPr>
          <p:spPr>
            <a:xfrm>
              <a:off x="5632770" y="4587525"/>
              <a:ext cx="2980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p:cNvCxnSpPr/>
            <p:nvPr/>
          </p:nvCxnSpPr>
          <p:spPr>
            <a:xfrm>
              <a:off x="5930811" y="3251632"/>
              <a:ext cx="0" cy="1335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Conector recto 33"/>
            <p:cNvCxnSpPr>
              <a:stCxn id="10" idx="3"/>
              <a:endCxn id="16" idx="1"/>
            </p:cNvCxnSpPr>
            <p:nvPr/>
          </p:nvCxnSpPr>
          <p:spPr>
            <a:xfrm>
              <a:off x="5632770" y="5797763"/>
              <a:ext cx="596081" cy="0"/>
            </a:xfrm>
            <a:prstGeom prst="line">
              <a:avLst/>
            </a:prstGeom>
          </p:spPr>
          <p:style>
            <a:lnRef idx="1">
              <a:schemeClr val="accent1"/>
            </a:lnRef>
            <a:fillRef idx="0">
              <a:schemeClr val="accent1"/>
            </a:fillRef>
            <a:effectRef idx="0">
              <a:schemeClr val="accent1"/>
            </a:effectRef>
            <a:fontRef idx="minor">
              <a:schemeClr val="tx1"/>
            </a:fontRef>
          </p:style>
        </p:cxnSp>
        <p:sp>
          <p:nvSpPr>
            <p:cNvPr id="37" name="Rectángulo 36"/>
            <p:cNvSpPr/>
            <p:nvPr/>
          </p:nvSpPr>
          <p:spPr>
            <a:xfrm>
              <a:off x="847896" y="1412776"/>
              <a:ext cx="8116593" cy="5112568"/>
            </a:xfrm>
            <a:prstGeom prst="rect">
              <a:avLst/>
            </a:prstGeom>
            <a:noFill/>
            <a:ln>
              <a:solidFill>
                <a:srgbClr val="00B0F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GT"/>
            </a:p>
          </p:txBody>
        </p:sp>
        <p:sp>
          <p:nvSpPr>
            <p:cNvPr id="40" name="Flecha derecha 39"/>
            <p:cNvSpPr/>
            <p:nvPr/>
          </p:nvSpPr>
          <p:spPr>
            <a:xfrm rot="16200000">
              <a:off x="-1883902" y="3590170"/>
              <a:ext cx="4608512" cy="68802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solidFill>
                    <a:srgbClr val="0070C0"/>
                  </a:solidFill>
                </a:rPr>
                <a:t>AMPLIACION DE COBERTURAS</a:t>
              </a:r>
            </a:p>
          </p:txBody>
        </p:sp>
      </p:grpSp>
      <p:sp>
        <p:nvSpPr>
          <p:cNvPr id="41" name="Rectángulo 40"/>
          <p:cNvSpPr/>
          <p:nvPr/>
        </p:nvSpPr>
        <p:spPr>
          <a:xfrm>
            <a:off x="4354926" y="1023120"/>
            <a:ext cx="4549387" cy="461665"/>
          </a:xfrm>
          <a:prstGeom prst="rect">
            <a:avLst/>
          </a:prstGeom>
          <a:solidFill>
            <a:schemeClr val="bg1">
              <a:lumMod val="95000"/>
            </a:schemeClr>
          </a:solidFill>
        </p:spPr>
        <p:txBody>
          <a:bodyPr wrap="none">
            <a:spAutoFit/>
          </a:bodyPr>
          <a:lstStyle/>
          <a:p>
            <a:r>
              <a:rPr lang="es-GT" sz="2400" b="1" dirty="0"/>
              <a:t>RECTORÍA SECTOR SALUD - MSPAS</a:t>
            </a:r>
          </a:p>
        </p:txBody>
      </p:sp>
      <p:cxnSp>
        <p:nvCxnSpPr>
          <p:cNvPr id="43" name="Conector recto de flecha 42"/>
          <p:cNvCxnSpPr>
            <a:stCxn id="41" idx="3"/>
          </p:cNvCxnSpPr>
          <p:nvPr/>
        </p:nvCxnSpPr>
        <p:spPr>
          <a:xfrm>
            <a:off x="8904312" y="1253952"/>
            <a:ext cx="157129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4" name="Conector recto de flecha 43"/>
          <p:cNvCxnSpPr>
            <a:stCxn id="41" idx="1"/>
          </p:cNvCxnSpPr>
          <p:nvPr/>
        </p:nvCxnSpPr>
        <p:spPr>
          <a:xfrm flipH="1">
            <a:off x="2359015" y="1253952"/>
            <a:ext cx="199591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49" name="1 Título"/>
          <p:cNvSpPr>
            <a:spLocks noGrp="1"/>
          </p:cNvSpPr>
          <p:nvPr>
            <p:ph type="title"/>
          </p:nvPr>
        </p:nvSpPr>
        <p:spPr>
          <a:xfrm>
            <a:off x="1991544" y="188640"/>
            <a:ext cx="8229600" cy="648072"/>
          </a:xfrm>
        </p:spPr>
        <p:txBody>
          <a:bodyPr vert="horz" lIns="91440" tIns="45720" rIns="91440" bIns="45720" rtlCol="0" anchor="ctr">
            <a:normAutofit/>
          </a:bodyPr>
          <a:lstStyle/>
          <a:p>
            <a:r>
              <a:rPr lang="es-ES" sz="3600" b="1" dirty="0">
                <a:solidFill>
                  <a:srgbClr val="0070C0"/>
                </a:solidFill>
              </a:rPr>
              <a:t>Diagrama de la Transformación</a:t>
            </a:r>
          </a:p>
        </p:txBody>
      </p:sp>
    </p:spTree>
    <p:extLst>
      <p:ext uri="{BB962C8B-B14F-4D97-AF65-F5344CB8AC3E}">
        <p14:creationId xmlns:p14="http://schemas.microsoft.com/office/powerpoint/2010/main" xmlns="" val="4093256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xmlns="" id="{F6F8088C-F183-4D8A-A149-ED580EEA246D}"/>
              </a:ext>
            </a:extLst>
          </p:cNvPr>
          <p:cNvPicPr>
            <a:picLocks noChangeAspect="1"/>
          </p:cNvPicPr>
          <p:nvPr/>
        </p:nvPicPr>
        <p:blipFill rotWithShape="1">
          <a:blip r:embed="rId3"/>
          <a:srcRect l="9247" t="21230" r="12841" b="4725"/>
          <a:stretch/>
        </p:blipFill>
        <p:spPr>
          <a:xfrm>
            <a:off x="5027720" y="1318097"/>
            <a:ext cx="6809173" cy="5078312"/>
          </a:xfrm>
          <a:prstGeom prst="rect">
            <a:avLst/>
          </a:prstGeom>
        </p:spPr>
      </p:pic>
      <p:sp>
        <p:nvSpPr>
          <p:cNvPr id="4" name="CuadroTexto 3">
            <a:extLst>
              <a:ext uri="{FF2B5EF4-FFF2-40B4-BE49-F238E27FC236}">
                <a16:creationId xmlns:a16="http://schemas.microsoft.com/office/drawing/2014/main" xmlns="" id="{74906D80-8FC7-400B-8C49-7FC25B047DD9}"/>
              </a:ext>
            </a:extLst>
          </p:cNvPr>
          <p:cNvSpPr txBox="1"/>
          <p:nvPr/>
        </p:nvSpPr>
        <p:spPr>
          <a:xfrm>
            <a:off x="4952259" y="329121"/>
            <a:ext cx="6960093" cy="707886"/>
          </a:xfrm>
          <a:prstGeom prst="rect">
            <a:avLst/>
          </a:prstGeom>
          <a:noFill/>
        </p:spPr>
        <p:txBody>
          <a:bodyPr wrap="square" rtlCol="0">
            <a:spAutoFit/>
          </a:bodyPr>
          <a:lstStyle/>
          <a:p>
            <a:pPr algn="ctr"/>
            <a:r>
              <a:rPr lang="es-GT" sz="2000" b="1" dirty="0">
                <a:solidFill>
                  <a:schemeClr val="bg1"/>
                </a:solidFill>
              </a:rPr>
              <a:t>Esperanza de vida al nacer y a los 60 años por Regiones del mundo</a:t>
            </a:r>
          </a:p>
        </p:txBody>
      </p:sp>
      <p:sp>
        <p:nvSpPr>
          <p:cNvPr id="5" name="CuadroTexto 4">
            <a:extLst>
              <a:ext uri="{FF2B5EF4-FFF2-40B4-BE49-F238E27FC236}">
                <a16:creationId xmlns:a16="http://schemas.microsoft.com/office/drawing/2014/main" xmlns="" id="{0CAE80FD-8139-4934-8FFF-5CF75E6C3F26}"/>
              </a:ext>
            </a:extLst>
          </p:cNvPr>
          <p:cNvSpPr txBox="1"/>
          <p:nvPr/>
        </p:nvSpPr>
        <p:spPr>
          <a:xfrm>
            <a:off x="213064" y="148545"/>
            <a:ext cx="4341181" cy="6247864"/>
          </a:xfrm>
          <a:prstGeom prst="rect">
            <a:avLst/>
          </a:prstGeom>
          <a:noFill/>
        </p:spPr>
        <p:txBody>
          <a:bodyPr wrap="square" rtlCol="0">
            <a:spAutoFit/>
          </a:bodyPr>
          <a:lstStyle/>
          <a:p>
            <a:r>
              <a:rPr lang="es-GT" sz="2000" dirty="0">
                <a:solidFill>
                  <a:schemeClr val="bg1"/>
                </a:solidFill>
              </a:rPr>
              <a:t>¿Qué es Esperanza de Vida?</a:t>
            </a:r>
          </a:p>
          <a:p>
            <a:endParaRPr lang="es-GT" sz="2000" dirty="0">
              <a:solidFill>
                <a:schemeClr val="bg1"/>
              </a:solidFill>
            </a:endParaRPr>
          </a:p>
          <a:p>
            <a:pPr marL="342900" indent="-342900">
              <a:buFont typeface="Wingdings" panose="05000000000000000000" pitchFamily="2" charset="2"/>
              <a:buChar char="ü"/>
            </a:pPr>
            <a:r>
              <a:rPr lang="es-GT" sz="2000" dirty="0">
                <a:solidFill>
                  <a:schemeClr val="bg1"/>
                </a:solidFill>
              </a:rPr>
              <a:t>Un indicador que se utiliza habitualmente al analizar el envejecimiento de la población.</a:t>
            </a:r>
          </a:p>
          <a:p>
            <a:pPr marL="342900" indent="-342900">
              <a:buFont typeface="Wingdings" panose="05000000000000000000" pitchFamily="2" charset="2"/>
              <a:buChar char="ü"/>
            </a:pPr>
            <a:endParaRPr lang="es-GT" sz="2000" dirty="0">
              <a:solidFill>
                <a:schemeClr val="bg1"/>
              </a:solidFill>
            </a:endParaRPr>
          </a:p>
          <a:p>
            <a:pPr marL="342900" indent="-342900">
              <a:buFont typeface="Wingdings" panose="05000000000000000000" pitchFamily="2" charset="2"/>
              <a:buChar char="ü"/>
            </a:pPr>
            <a:r>
              <a:rPr lang="es-GT" sz="2000" dirty="0">
                <a:solidFill>
                  <a:schemeClr val="bg1"/>
                </a:solidFill>
              </a:rPr>
              <a:t>Se define como el numero promedio de años que cabria esperar que viviera un recién nacido si las tasas de mortalidad prevalentes en el momento de su nacimiento no cambiaran a lo largo de su vida. </a:t>
            </a:r>
          </a:p>
          <a:p>
            <a:pPr marL="342900" indent="-342900">
              <a:buFont typeface="Wingdings" panose="05000000000000000000" pitchFamily="2" charset="2"/>
              <a:buChar char="ü"/>
            </a:pPr>
            <a:endParaRPr lang="es-GT" sz="2000" dirty="0">
              <a:solidFill>
                <a:schemeClr val="bg1"/>
              </a:solidFill>
            </a:endParaRPr>
          </a:p>
          <a:p>
            <a:pPr marL="342900" indent="-342900">
              <a:buFont typeface="Wingdings" panose="05000000000000000000" pitchFamily="2" charset="2"/>
              <a:buChar char="ü"/>
            </a:pPr>
            <a:r>
              <a:rPr lang="es-GT" sz="2000" dirty="0">
                <a:solidFill>
                  <a:schemeClr val="bg1"/>
                </a:solidFill>
              </a:rPr>
              <a:t>La esperanza de vida al nacer es una medida tanto de la supervivencia en las edades mas tempranas como del tiempo que tienden a vivir si sobreviven la infancia. </a:t>
            </a:r>
          </a:p>
        </p:txBody>
      </p:sp>
      <p:sp>
        <p:nvSpPr>
          <p:cNvPr id="6" name="Rectángulo 5">
            <a:extLst>
              <a:ext uri="{FF2B5EF4-FFF2-40B4-BE49-F238E27FC236}">
                <a16:creationId xmlns:a16="http://schemas.microsoft.com/office/drawing/2014/main" xmlns="" id="{67F31865-1F35-481F-B834-FDF0B2576D70}"/>
              </a:ext>
            </a:extLst>
          </p:cNvPr>
          <p:cNvSpPr/>
          <p:nvPr/>
        </p:nvSpPr>
        <p:spPr>
          <a:xfrm>
            <a:off x="5082539" y="4488180"/>
            <a:ext cx="6716254" cy="312420"/>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sp>
        <p:nvSpPr>
          <p:cNvPr id="7" name="Rectángulo 6">
            <a:extLst>
              <a:ext uri="{FF2B5EF4-FFF2-40B4-BE49-F238E27FC236}">
                <a16:creationId xmlns:a16="http://schemas.microsoft.com/office/drawing/2014/main" xmlns="" id="{64D59CEC-78E6-4344-83E0-9DD07B50A92E}"/>
              </a:ext>
            </a:extLst>
          </p:cNvPr>
          <p:cNvSpPr/>
          <p:nvPr/>
        </p:nvSpPr>
        <p:spPr>
          <a:xfrm>
            <a:off x="5077601" y="3438525"/>
            <a:ext cx="6759292" cy="3124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8" name="Imagen 7">
            <a:extLst>
              <a:ext uri="{FF2B5EF4-FFF2-40B4-BE49-F238E27FC236}">
                <a16:creationId xmlns:a16="http://schemas.microsoft.com/office/drawing/2014/main" xmlns="" id="{D6EACF2F-E6A8-4312-B824-7875A14C0885}"/>
              </a:ext>
            </a:extLst>
          </p:cNvPr>
          <p:cNvPicPr>
            <a:picLocks noChangeAspect="1"/>
          </p:cNvPicPr>
          <p:nvPr/>
        </p:nvPicPr>
        <p:blipFill>
          <a:blip r:embed="rId4"/>
          <a:stretch>
            <a:fillRect/>
          </a:stretch>
        </p:blipFill>
        <p:spPr>
          <a:xfrm>
            <a:off x="4997736" y="1814033"/>
            <a:ext cx="6869138" cy="4863466"/>
          </a:xfrm>
          <a:prstGeom prst="rect">
            <a:avLst/>
          </a:prstGeom>
        </p:spPr>
      </p:pic>
    </p:spTree>
    <p:extLst>
      <p:ext uri="{BB962C8B-B14F-4D97-AF65-F5344CB8AC3E}">
        <p14:creationId xmlns:p14="http://schemas.microsoft.com/office/powerpoint/2010/main" xmlns="" val="3304789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4803" y="557808"/>
            <a:ext cx="10786369" cy="1143000"/>
          </a:xfrm>
        </p:spPr>
        <p:txBody>
          <a:bodyPr>
            <a:noAutofit/>
          </a:bodyPr>
          <a:lstStyle/>
          <a:p>
            <a:r>
              <a:rPr lang="es-GT" sz="3200" b="1" dirty="0"/>
              <a:t>Cobertura Universal Salud y Empleo - La puerta al cambio</a:t>
            </a:r>
            <a:r>
              <a:rPr lang="es-GT" sz="2800" dirty="0"/>
              <a:t/>
            </a:r>
            <a:br>
              <a:rPr lang="es-GT" sz="2800" dirty="0"/>
            </a:br>
            <a:r>
              <a:rPr lang="es-GT" sz="2800" dirty="0"/>
              <a:t>Potenciar el Seguro Social: </a:t>
            </a:r>
            <a:r>
              <a:rPr lang="es-GT" sz="2800" dirty="0">
                <a:solidFill>
                  <a:srgbClr val="FF0000"/>
                </a:solidFill>
              </a:rPr>
              <a:t>La meta podría ser que en 2 años llegar a 1 millón de afiliados adicionales, su formalización  y generación de Q 7,000 Millones más en IVA. </a:t>
            </a:r>
          </a:p>
        </p:txBody>
      </p:sp>
      <p:pic>
        <p:nvPicPr>
          <p:cNvPr id="4" name="3 Marcador de contenido" descr="Captura de pantalla 2016-08-31 a las 4.40.00 p.m..png"/>
          <p:cNvPicPr>
            <a:picLocks noGrp="1" noChangeAspect="1"/>
          </p:cNvPicPr>
          <p:nvPr>
            <p:ph idx="1"/>
          </p:nvPr>
        </p:nvPicPr>
        <p:blipFill>
          <a:blip r:embed="rId2" cstate="print"/>
          <a:stretch>
            <a:fillRect/>
          </a:stretch>
        </p:blipFill>
        <p:spPr>
          <a:xfrm>
            <a:off x="887767" y="2050328"/>
            <a:ext cx="7617993" cy="4331000"/>
          </a:xfrm>
        </p:spPr>
      </p:pic>
      <p:sp>
        <p:nvSpPr>
          <p:cNvPr id="6" name="5 Rectángulo"/>
          <p:cNvSpPr/>
          <p:nvPr/>
        </p:nvSpPr>
        <p:spPr>
          <a:xfrm>
            <a:off x="8940823" y="3213718"/>
            <a:ext cx="2653413" cy="1477328"/>
          </a:xfrm>
          <a:prstGeom prst="rect">
            <a:avLst/>
          </a:prstGeom>
        </p:spPr>
        <p:txBody>
          <a:bodyPr wrap="square">
            <a:spAutoFit/>
          </a:bodyPr>
          <a:lstStyle/>
          <a:p>
            <a:pPr lvl="0" algn="ctr">
              <a:spcBef>
                <a:spcPct val="0"/>
              </a:spcBef>
              <a:defRPr/>
            </a:pPr>
            <a:r>
              <a:rPr lang="es-GT" b="1" dirty="0"/>
              <a:t>Abrir la cobertura para empresas &lt; 3 empleados, profesionales y pequeños contribuyentes afiliación personal al seguro social</a:t>
            </a:r>
            <a:endParaRPr lang="es-GT" b="1" dirty="0">
              <a:solidFill>
                <a:srgbClr val="FF0000"/>
              </a:solidFill>
            </a:endParaRPr>
          </a:p>
        </p:txBody>
      </p:sp>
      <p:sp>
        <p:nvSpPr>
          <p:cNvPr id="8" name="7 Abrir llave"/>
          <p:cNvSpPr/>
          <p:nvPr/>
        </p:nvSpPr>
        <p:spPr>
          <a:xfrm>
            <a:off x="8688288" y="2564904"/>
            <a:ext cx="216024" cy="3672408"/>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GT"/>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06381AD-4C2B-4745-99B1-0BBCE6131A71}"/>
              </a:ext>
            </a:extLst>
          </p:cNvPr>
          <p:cNvSpPr>
            <a:spLocks noGrp="1"/>
          </p:cNvSpPr>
          <p:nvPr>
            <p:ph type="body" sz="quarter" idx="10"/>
          </p:nvPr>
        </p:nvSpPr>
        <p:spPr>
          <a:xfrm>
            <a:off x="309401" y="356983"/>
            <a:ext cx="11573197" cy="724247"/>
          </a:xfrm>
          <a:prstGeom prst="rect">
            <a:avLst/>
          </a:prstGeom>
        </p:spPr>
        <p:txBody>
          <a:bodyPr>
            <a:normAutofit fontScale="77500" lnSpcReduction="20000"/>
          </a:bodyPr>
          <a:lstStyle/>
          <a:p>
            <a:r>
              <a:rPr lang="en-US" dirty="0"/>
              <a:t>Como </a:t>
            </a:r>
            <a:r>
              <a:rPr lang="en-US" dirty="0" err="1"/>
              <a:t>estamos</a:t>
            </a:r>
            <a:r>
              <a:rPr lang="en-US" dirty="0"/>
              <a:t> </a:t>
            </a:r>
            <a:r>
              <a:rPr lang="en-US" dirty="0" err="1"/>
              <a:t>en</a:t>
            </a:r>
            <a:r>
              <a:rPr lang="en-US" dirty="0"/>
              <a:t> Guatemala: </a:t>
            </a:r>
            <a:r>
              <a:rPr lang="en-US" dirty="0" err="1"/>
              <a:t>Perfil</a:t>
            </a:r>
            <a:r>
              <a:rPr lang="en-US" dirty="0"/>
              <a:t> Social y de </a:t>
            </a:r>
            <a:r>
              <a:rPr lang="en-US" dirty="0" err="1"/>
              <a:t>Salud</a:t>
            </a:r>
            <a:endParaRPr lang="en-US" dirty="0"/>
          </a:p>
        </p:txBody>
      </p:sp>
      <p:sp>
        <p:nvSpPr>
          <p:cNvPr id="7" name="사각형: 둥근 위쪽 모서리 6">
            <a:extLst>
              <a:ext uri="{FF2B5EF4-FFF2-40B4-BE49-F238E27FC236}">
                <a16:creationId xmlns:a16="http://schemas.microsoft.com/office/drawing/2014/main" xmlns="" id="{0DB27E56-2033-4B99-B44A-2632AB0013D9}"/>
              </a:ext>
            </a:extLst>
          </p:cNvPr>
          <p:cNvSpPr/>
          <p:nvPr/>
        </p:nvSpPr>
        <p:spPr>
          <a:xfrm rot="16200000">
            <a:off x="1537314" y="1202098"/>
            <a:ext cx="1062000" cy="2282541"/>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8" name="사각형: 둥근 위쪽 모서리 38">
            <a:extLst>
              <a:ext uri="{FF2B5EF4-FFF2-40B4-BE49-F238E27FC236}">
                <a16:creationId xmlns:a16="http://schemas.microsoft.com/office/drawing/2014/main" xmlns="" id="{31052B4C-9020-4EE3-B343-18A4827EB2DA}"/>
              </a:ext>
            </a:extLst>
          </p:cNvPr>
          <p:cNvSpPr/>
          <p:nvPr/>
        </p:nvSpPr>
        <p:spPr>
          <a:xfrm rot="16200000">
            <a:off x="1537314" y="2262012"/>
            <a:ext cx="1062000" cy="2282541"/>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3" name="사각형: 둥근 위쪽 모서리 39">
            <a:extLst>
              <a:ext uri="{FF2B5EF4-FFF2-40B4-BE49-F238E27FC236}">
                <a16:creationId xmlns:a16="http://schemas.microsoft.com/office/drawing/2014/main" xmlns="" id="{441A771E-FD8F-498E-B533-782438FE56F0}"/>
              </a:ext>
            </a:extLst>
          </p:cNvPr>
          <p:cNvSpPr/>
          <p:nvPr/>
        </p:nvSpPr>
        <p:spPr>
          <a:xfrm rot="16200000">
            <a:off x="1502334" y="3313081"/>
            <a:ext cx="1062000" cy="2282541"/>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4" name="사각형: 둥근 위쪽 모서리 40">
            <a:extLst>
              <a:ext uri="{FF2B5EF4-FFF2-40B4-BE49-F238E27FC236}">
                <a16:creationId xmlns:a16="http://schemas.microsoft.com/office/drawing/2014/main" xmlns="" id="{31BBA429-C368-4192-9266-39909D044BF7}"/>
              </a:ext>
            </a:extLst>
          </p:cNvPr>
          <p:cNvSpPr/>
          <p:nvPr/>
        </p:nvSpPr>
        <p:spPr>
          <a:xfrm rot="16200000">
            <a:off x="1502333" y="4370912"/>
            <a:ext cx="1062000" cy="2282541"/>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Rectangle 14">
            <a:extLst>
              <a:ext uri="{FF2B5EF4-FFF2-40B4-BE49-F238E27FC236}">
                <a16:creationId xmlns:a16="http://schemas.microsoft.com/office/drawing/2014/main" xmlns="" id="{8DF685A1-5BCA-432E-8A63-326C5E884E39}"/>
              </a:ext>
            </a:extLst>
          </p:cNvPr>
          <p:cNvSpPr/>
          <p:nvPr/>
        </p:nvSpPr>
        <p:spPr>
          <a:xfrm>
            <a:off x="3027356" y="1812369"/>
            <a:ext cx="4195245" cy="1060952"/>
          </a:xfrm>
          <a:custGeom>
            <a:avLst/>
            <a:gdLst/>
            <a:ahLst/>
            <a:cxnLst/>
            <a:rect l="l" t="t" r="r" b="b"/>
            <a:pathLst>
              <a:path w="3131745" h="792000">
                <a:moveTo>
                  <a:pt x="0" y="0"/>
                </a:moveTo>
                <a:lnTo>
                  <a:pt x="2331562" y="0"/>
                </a:lnTo>
                <a:lnTo>
                  <a:pt x="2331625" y="15"/>
                </a:lnTo>
                <a:lnTo>
                  <a:pt x="2323715" y="15"/>
                </a:lnTo>
                <a:lnTo>
                  <a:pt x="2323715" y="2965"/>
                </a:lnTo>
                <a:cubicBezTo>
                  <a:pt x="2414647" y="22161"/>
                  <a:pt x="2650074" y="104032"/>
                  <a:pt x="2732963" y="138847"/>
                </a:cubicBezTo>
                <a:cubicBezTo>
                  <a:pt x="2932495" y="253196"/>
                  <a:pt x="2982066" y="351438"/>
                  <a:pt x="3049817" y="473842"/>
                </a:cubicBezTo>
                <a:cubicBezTo>
                  <a:pt x="3102739" y="569457"/>
                  <a:pt x="3121298" y="689353"/>
                  <a:pt x="3131745" y="792000"/>
                </a:cubicBezTo>
                <a:lnTo>
                  <a:pt x="0" y="792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0" name="Rectangle 17">
            <a:extLst>
              <a:ext uri="{FF2B5EF4-FFF2-40B4-BE49-F238E27FC236}">
                <a16:creationId xmlns:a16="http://schemas.microsoft.com/office/drawing/2014/main" xmlns="" id="{714069A4-76D1-4423-8E03-18BC906467EA}"/>
              </a:ext>
            </a:extLst>
          </p:cNvPr>
          <p:cNvSpPr/>
          <p:nvPr/>
        </p:nvSpPr>
        <p:spPr>
          <a:xfrm>
            <a:off x="3027356" y="2873321"/>
            <a:ext cx="4350200" cy="1060952"/>
          </a:xfrm>
          <a:custGeom>
            <a:avLst/>
            <a:gdLst/>
            <a:ahLst/>
            <a:cxnLst/>
            <a:rect l="l" t="t" r="r" b="b"/>
            <a:pathLst>
              <a:path w="3247420" h="792000">
                <a:moveTo>
                  <a:pt x="0" y="0"/>
                </a:moveTo>
                <a:lnTo>
                  <a:pt x="3131635" y="0"/>
                </a:lnTo>
                <a:lnTo>
                  <a:pt x="3139466" y="82438"/>
                </a:lnTo>
                <a:cubicBezTo>
                  <a:pt x="3149932" y="197270"/>
                  <a:pt x="3123352" y="301362"/>
                  <a:pt x="3112611" y="371996"/>
                </a:cubicBezTo>
                <a:cubicBezTo>
                  <a:pt x="3101870" y="442630"/>
                  <a:pt x="3094228" y="424595"/>
                  <a:pt x="3075019" y="506242"/>
                </a:cubicBezTo>
                <a:cubicBezTo>
                  <a:pt x="3062673" y="558714"/>
                  <a:pt x="3162313" y="683835"/>
                  <a:pt x="3247420" y="792000"/>
                </a:cubicBezTo>
                <a:lnTo>
                  <a:pt x="0" y="792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1" name="Rectangle 18">
            <a:extLst>
              <a:ext uri="{FF2B5EF4-FFF2-40B4-BE49-F238E27FC236}">
                <a16:creationId xmlns:a16="http://schemas.microsoft.com/office/drawing/2014/main" xmlns="" id="{55A469E7-E9A0-4E40-B0FD-AC0E08B6C6F6}"/>
              </a:ext>
            </a:extLst>
          </p:cNvPr>
          <p:cNvSpPr/>
          <p:nvPr/>
        </p:nvSpPr>
        <p:spPr>
          <a:xfrm>
            <a:off x="3027356" y="3932716"/>
            <a:ext cx="4527894" cy="1060952"/>
          </a:xfrm>
          <a:custGeom>
            <a:avLst/>
            <a:gdLst/>
            <a:ahLst/>
            <a:cxnLst/>
            <a:rect l="l" t="t" r="r" b="b"/>
            <a:pathLst>
              <a:path w="3380068" h="792000">
                <a:moveTo>
                  <a:pt x="0" y="0"/>
                </a:moveTo>
                <a:lnTo>
                  <a:pt x="3246511" y="0"/>
                </a:lnTo>
                <a:cubicBezTo>
                  <a:pt x="3294241" y="60559"/>
                  <a:pt x="3337543" y="115923"/>
                  <a:pt x="3354281" y="150362"/>
                </a:cubicBezTo>
                <a:cubicBezTo>
                  <a:pt x="3400825" y="246123"/>
                  <a:pt x="3373972" y="256863"/>
                  <a:pt x="3354281" y="289977"/>
                </a:cubicBezTo>
                <a:cubicBezTo>
                  <a:pt x="3334590" y="323092"/>
                  <a:pt x="3271935" y="330251"/>
                  <a:pt x="3236132" y="349046"/>
                </a:cubicBezTo>
                <a:cubicBezTo>
                  <a:pt x="3200329" y="367841"/>
                  <a:pt x="3153785" y="374105"/>
                  <a:pt x="3139464" y="402745"/>
                </a:cubicBezTo>
                <a:cubicBezTo>
                  <a:pt x="3125143" y="431384"/>
                  <a:pt x="3145729" y="490452"/>
                  <a:pt x="3150205" y="520881"/>
                </a:cubicBezTo>
                <a:cubicBezTo>
                  <a:pt x="3154680" y="551311"/>
                  <a:pt x="3178847" y="561155"/>
                  <a:pt x="3166315" y="585319"/>
                </a:cubicBezTo>
                <a:cubicBezTo>
                  <a:pt x="3153784" y="609483"/>
                  <a:pt x="3083075" y="638122"/>
                  <a:pt x="3075019" y="665866"/>
                </a:cubicBezTo>
                <a:cubicBezTo>
                  <a:pt x="3066963" y="693610"/>
                  <a:pt x="3110822" y="728515"/>
                  <a:pt x="3117982" y="751783"/>
                </a:cubicBezTo>
                <a:cubicBezTo>
                  <a:pt x="3122978" y="768018"/>
                  <a:pt x="3124488" y="781204"/>
                  <a:pt x="3121109" y="792000"/>
                </a:cubicBezTo>
                <a:lnTo>
                  <a:pt x="0" y="792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2" name="Rectangle 19">
            <a:extLst>
              <a:ext uri="{FF2B5EF4-FFF2-40B4-BE49-F238E27FC236}">
                <a16:creationId xmlns:a16="http://schemas.microsoft.com/office/drawing/2014/main" xmlns="" id="{0991C7DD-B364-45B7-A968-9AD39079D1A3}"/>
              </a:ext>
            </a:extLst>
          </p:cNvPr>
          <p:cNvSpPr/>
          <p:nvPr/>
        </p:nvSpPr>
        <p:spPr>
          <a:xfrm>
            <a:off x="3027353" y="4993159"/>
            <a:ext cx="4181357" cy="1060952"/>
          </a:xfrm>
          <a:custGeom>
            <a:avLst/>
            <a:gdLst>
              <a:gd name="connsiteX0" fmla="*/ 0 w 3121378"/>
              <a:gd name="connsiteY0" fmla="*/ 0 h 792000"/>
              <a:gd name="connsiteX1" fmla="*/ 3121378 w 3121378"/>
              <a:gd name="connsiteY1" fmla="*/ 0 h 792000"/>
              <a:gd name="connsiteX2" fmla="*/ 3117982 w 3121378"/>
              <a:gd name="connsiteY2" fmla="*/ 14645 h 792000"/>
              <a:gd name="connsiteX3" fmla="*/ 3075019 w 3121378"/>
              <a:gd name="connsiteY3" fmla="*/ 41494 h 792000"/>
              <a:gd name="connsiteX4" fmla="*/ 2983721 w 3121378"/>
              <a:gd name="connsiteY4" fmla="*/ 89822 h 792000"/>
              <a:gd name="connsiteX5" fmla="*/ 3021314 w 3121378"/>
              <a:gd name="connsiteY5" fmla="*/ 272397 h 792000"/>
              <a:gd name="connsiteX6" fmla="*/ 2983721 w 3121378"/>
              <a:gd name="connsiteY6" fmla="*/ 390533 h 792000"/>
              <a:gd name="connsiteX7" fmla="*/ 2870942 w 3121378"/>
              <a:gd name="connsiteY7" fmla="*/ 487190 h 792000"/>
              <a:gd name="connsiteX8" fmla="*/ 2650754 w 3121378"/>
              <a:gd name="connsiteY8" fmla="*/ 508670 h 792000"/>
              <a:gd name="connsiteX9" fmla="*/ 2403714 w 3121378"/>
              <a:gd name="connsiteY9" fmla="*/ 471082 h 792000"/>
              <a:gd name="connsiteX10" fmla="*/ 2151304 w 3121378"/>
              <a:gd name="connsiteY10" fmla="*/ 428123 h 792000"/>
              <a:gd name="connsiteX11" fmla="*/ 1834447 w 3121378"/>
              <a:gd name="connsiteY11" fmla="*/ 632177 h 792000"/>
              <a:gd name="connsiteX12" fmla="*/ 1814808 w 3121378"/>
              <a:gd name="connsiteY12" fmla="*/ 729709 h 792000"/>
              <a:gd name="connsiteX13" fmla="*/ 1814808 w 3121378"/>
              <a:gd name="connsiteY13" fmla="*/ 792000 h 792000"/>
              <a:gd name="connsiteX14" fmla="*/ 0 w 3121378"/>
              <a:gd name="connsiteY14" fmla="*/ 792000 h 792000"/>
              <a:gd name="connsiteX15" fmla="*/ 0 w 3121378"/>
              <a:gd name="connsiteY15" fmla="*/ 0 h 792000"/>
              <a:gd name="connsiteX0" fmla="*/ 0 w 3121378"/>
              <a:gd name="connsiteY0" fmla="*/ 0 h 792000"/>
              <a:gd name="connsiteX1" fmla="*/ 3121378 w 3121378"/>
              <a:gd name="connsiteY1" fmla="*/ 0 h 792000"/>
              <a:gd name="connsiteX2" fmla="*/ 3117982 w 3121378"/>
              <a:gd name="connsiteY2" fmla="*/ 14645 h 792000"/>
              <a:gd name="connsiteX3" fmla="*/ 3075019 w 3121378"/>
              <a:gd name="connsiteY3" fmla="*/ 41494 h 792000"/>
              <a:gd name="connsiteX4" fmla="*/ 2983721 w 3121378"/>
              <a:gd name="connsiteY4" fmla="*/ 89822 h 792000"/>
              <a:gd name="connsiteX5" fmla="*/ 3021314 w 3121378"/>
              <a:gd name="connsiteY5" fmla="*/ 272397 h 792000"/>
              <a:gd name="connsiteX6" fmla="*/ 2983721 w 3121378"/>
              <a:gd name="connsiteY6" fmla="*/ 390533 h 792000"/>
              <a:gd name="connsiteX7" fmla="*/ 2870942 w 3121378"/>
              <a:gd name="connsiteY7" fmla="*/ 487190 h 792000"/>
              <a:gd name="connsiteX8" fmla="*/ 2650754 w 3121378"/>
              <a:gd name="connsiteY8" fmla="*/ 508670 h 792000"/>
              <a:gd name="connsiteX9" fmla="*/ 2403714 w 3121378"/>
              <a:gd name="connsiteY9" fmla="*/ 471082 h 792000"/>
              <a:gd name="connsiteX10" fmla="*/ 2195357 w 3121378"/>
              <a:gd name="connsiteY10" fmla="*/ 410502 h 792000"/>
              <a:gd name="connsiteX11" fmla="*/ 1834447 w 3121378"/>
              <a:gd name="connsiteY11" fmla="*/ 632177 h 792000"/>
              <a:gd name="connsiteX12" fmla="*/ 1814808 w 3121378"/>
              <a:gd name="connsiteY12" fmla="*/ 729709 h 792000"/>
              <a:gd name="connsiteX13" fmla="*/ 1814808 w 3121378"/>
              <a:gd name="connsiteY13" fmla="*/ 792000 h 792000"/>
              <a:gd name="connsiteX14" fmla="*/ 0 w 3121378"/>
              <a:gd name="connsiteY14" fmla="*/ 792000 h 792000"/>
              <a:gd name="connsiteX15" fmla="*/ 0 w 3121378"/>
              <a:gd name="connsiteY15" fmla="*/ 0 h 792000"/>
              <a:gd name="connsiteX0" fmla="*/ 0 w 3121378"/>
              <a:gd name="connsiteY0" fmla="*/ 0 h 792000"/>
              <a:gd name="connsiteX1" fmla="*/ 3121378 w 3121378"/>
              <a:gd name="connsiteY1" fmla="*/ 0 h 792000"/>
              <a:gd name="connsiteX2" fmla="*/ 3117982 w 3121378"/>
              <a:gd name="connsiteY2" fmla="*/ 14645 h 792000"/>
              <a:gd name="connsiteX3" fmla="*/ 3075019 w 3121378"/>
              <a:gd name="connsiteY3" fmla="*/ 41494 h 792000"/>
              <a:gd name="connsiteX4" fmla="*/ 2983721 w 3121378"/>
              <a:gd name="connsiteY4" fmla="*/ 89822 h 792000"/>
              <a:gd name="connsiteX5" fmla="*/ 3021314 w 3121378"/>
              <a:gd name="connsiteY5" fmla="*/ 272397 h 792000"/>
              <a:gd name="connsiteX6" fmla="*/ 2983721 w 3121378"/>
              <a:gd name="connsiteY6" fmla="*/ 390533 h 792000"/>
              <a:gd name="connsiteX7" fmla="*/ 2870942 w 3121378"/>
              <a:gd name="connsiteY7" fmla="*/ 487190 h 792000"/>
              <a:gd name="connsiteX8" fmla="*/ 2650754 w 3121378"/>
              <a:gd name="connsiteY8" fmla="*/ 508670 h 792000"/>
              <a:gd name="connsiteX9" fmla="*/ 2403714 w 3121378"/>
              <a:gd name="connsiteY9" fmla="*/ 471082 h 792000"/>
              <a:gd name="connsiteX10" fmla="*/ 2195357 w 3121378"/>
              <a:gd name="connsiteY10" fmla="*/ 410502 h 792000"/>
              <a:gd name="connsiteX11" fmla="*/ 1814808 w 3121378"/>
              <a:gd name="connsiteY11" fmla="*/ 729709 h 792000"/>
              <a:gd name="connsiteX12" fmla="*/ 1814808 w 3121378"/>
              <a:gd name="connsiteY12" fmla="*/ 792000 h 792000"/>
              <a:gd name="connsiteX13" fmla="*/ 0 w 3121378"/>
              <a:gd name="connsiteY13" fmla="*/ 792000 h 792000"/>
              <a:gd name="connsiteX14" fmla="*/ 0 w 3121378"/>
              <a:gd name="connsiteY14" fmla="*/ 0 h 792000"/>
              <a:gd name="connsiteX0" fmla="*/ 0 w 3121378"/>
              <a:gd name="connsiteY0" fmla="*/ 0 h 792000"/>
              <a:gd name="connsiteX1" fmla="*/ 3121378 w 3121378"/>
              <a:gd name="connsiteY1" fmla="*/ 0 h 792000"/>
              <a:gd name="connsiteX2" fmla="*/ 3117982 w 3121378"/>
              <a:gd name="connsiteY2" fmla="*/ 14645 h 792000"/>
              <a:gd name="connsiteX3" fmla="*/ 3075019 w 3121378"/>
              <a:gd name="connsiteY3" fmla="*/ 41494 h 792000"/>
              <a:gd name="connsiteX4" fmla="*/ 2983721 w 3121378"/>
              <a:gd name="connsiteY4" fmla="*/ 89822 h 792000"/>
              <a:gd name="connsiteX5" fmla="*/ 3021314 w 3121378"/>
              <a:gd name="connsiteY5" fmla="*/ 272397 h 792000"/>
              <a:gd name="connsiteX6" fmla="*/ 2983721 w 3121378"/>
              <a:gd name="connsiteY6" fmla="*/ 390533 h 792000"/>
              <a:gd name="connsiteX7" fmla="*/ 2870942 w 3121378"/>
              <a:gd name="connsiteY7" fmla="*/ 487190 h 792000"/>
              <a:gd name="connsiteX8" fmla="*/ 2650754 w 3121378"/>
              <a:gd name="connsiteY8" fmla="*/ 508670 h 792000"/>
              <a:gd name="connsiteX9" fmla="*/ 2403714 w 3121378"/>
              <a:gd name="connsiteY9" fmla="*/ 471082 h 792000"/>
              <a:gd name="connsiteX10" fmla="*/ 2195357 w 3121378"/>
              <a:gd name="connsiteY10" fmla="*/ 410502 h 792000"/>
              <a:gd name="connsiteX11" fmla="*/ 1814808 w 3121378"/>
              <a:gd name="connsiteY11" fmla="*/ 792000 h 792000"/>
              <a:gd name="connsiteX12" fmla="*/ 0 w 3121378"/>
              <a:gd name="connsiteY12" fmla="*/ 792000 h 792000"/>
              <a:gd name="connsiteX13" fmla="*/ 0 w 3121378"/>
              <a:gd name="connsiteY13" fmla="*/ 0 h 792000"/>
              <a:gd name="connsiteX0" fmla="*/ 0 w 3121378"/>
              <a:gd name="connsiteY0" fmla="*/ 0 h 792000"/>
              <a:gd name="connsiteX1" fmla="*/ 3121378 w 3121378"/>
              <a:gd name="connsiteY1" fmla="*/ 0 h 792000"/>
              <a:gd name="connsiteX2" fmla="*/ 3117982 w 3121378"/>
              <a:gd name="connsiteY2" fmla="*/ 14645 h 792000"/>
              <a:gd name="connsiteX3" fmla="*/ 3075019 w 3121378"/>
              <a:gd name="connsiteY3" fmla="*/ 41494 h 792000"/>
              <a:gd name="connsiteX4" fmla="*/ 2983721 w 3121378"/>
              <a:gd name="connsiteY4" fmla="*/ 89822 h 792000"/>
              <a:gd name="connsiteX5" fmla="*/ 3021314 w 3121378"/>
              <a:gd name="connsiteY5" fmla="*/ 272397 h 792000"/>
              <a:gd name="connsiteX6" fmla="*/ 2983721 w 3121378"/>
              <a:gd name="connsiteY6" fmla="*/ 390533 h 792000"/>
              <a:gd name="connsiteX7" fmla="*/ 2870942 w 3121378"/>
              <a:gd name="connsiteY7" fmla="*/ 487190 h 792000"/>
              <a:gd name="connsiteX8" fmla="*/ 2650754 w 3121378"/>
              <a:gd name="connsiteY8" fmla="*/ 508670 h 792000"/>
              <a:gd name="connsiteX9" fmla="*/ 2403714 w 3121378"/>
              <a:gd name="connsiteY9" fmla="*/ 471082 h 792000"/>
              <a:gd name="connsiteX10" fmla="*/ 2195357 w 3121378"/>
              <a:gd name="connsiteY10" fmla="*/ 410502 h 792000"/>
              <a:gd name="connsiteX11" fmla="*/ 1814808 w 3121378"/>
              <a:gd name="connsiteY11" fmla="*/ 792000 h 792000"/>
              <a:gd name="connsiteX12" fmla="*/ 0 w 3121378"/>
              <a:gd name="connsiteY12" fmla="*/ 792000 h 792000"/>
              <a:gd name="connsiteX13" fmla="*/ 0 w 3121378"/>
              <a:gd name="connsiteY13" fmla="*/ 0 h 792000"/>
              <a:gd name="connsiteX0" fmla="*/ 0 w 3121378"/>
              <a:gd name="connsiteY0" fmla="*/ 0 h 792000"/>
              <a:gd name="connsiteX1" fmla="*/ 3121378 w 3121378"/>
              <a:gd name="connsiteY1" fmla="*/ 0 h 792000"/>
              <a:gd name="connsiteX2" fmla="*/ 3117982 w 3121378"/>
              <a:gd name="connsiteY2" fmla="*/ 14645 h 792000"/>
              <a:gd name="connsiteX3" fmla="*/ 3075019 w 3121378"/>
              <a:gd name="connsiteY3" fmla="*/ 41494 h 792000"/>
              <a:gd name="connsiteX4" fmla="*/ 2983721 w 3121378"/>
              <a:gd name="connsiteY4" fmla="*/ 89822 h 792000"/>
              <a:gd name="connsiteX5" fmla="*/ 3021314 w 3121378"/>
              <a:gd name="connsiteY5" fmla="*/ 272397 h 792000"/>
              <a:gd name="connsiteX6" fmla="*/ 2983721 w 3121378"/>
              <a:gd name="connsiteY6" fmla="*/ 390533 h 792000"/>
              <a:gd name="connsiteX7" fmla="*/ 2870942 w 3121378"/>
              <a:gd name="connsiteY7" fmla="*/ 487190 h 792000"/>
              <a:gd name="connsiteX8" fmla="*/ 2650754 w 3121378"/>
              <a:gd name="connsiteY8" fmla="*/ 508670 h 792000"/>
              <a:gd name="connsiteX9" fmla="*/ 2403714 w 3121378"/>
              <a:gd name="connsiteY9" fmla="*/ 471082 h 792000"/>
              <a:gd name="connsiteX10" fmla="*/ 2195357 w 3121378"/>
              <a:gd name="connsiteY10" fmla="*/ 410502 h 792000"/>
              <a:gd name="connsiteX11" fmla="*/ 1814808 w 3121378"/>
              <a:gd name="connsiteY11" fmla="*/ 792000 h 792000"/>
              <a:gd name="connsiteX12" fmla="*/ 0 w 3121378"/>
              <a:gd name="connsiteY12" fmla="*/ 792000 h 792000"/>
              <a:gd name="connsiteX13" fmla="*/ 0 w 3121378"/>
              <a:gd name="connsiteY13" fmla="*/ 0 h 792000"/>
              <a:gd name="connsiteX0" fmla="*/ 0 w 3121378"/>
              <a:gd name="connsiteY0" fmla="*/ 0 h 792000"/>
              <a:gd name="connsiteX1" fmla="*/ 3121378 w 3121378"/>
              <a:gd name="connsiteY1" fmla="*/ 0 h 792000"/>
              <a:gd name="connsiteX2" fmla="*/ 3117982 w 3121378"/>
              <a:gd name="connsiteY2" fmla="*/ 14645 h 792000"/>
              <a:gd name="connsiteX3" fmla="*/ 3075019 w 3121378"/>
              <a:gd name="connsiteY3" fmla="*/ 41494 h 792000"/>
              <a:gd name="connsiteX4" fmla="*/ 2983721 w 3121378"/>
              <a:gd name="connsiteY4" fmla="*/ 89822 h 792000"/>
              <a:gd name="connsiteX5" fmla="*/ 3021314 w 3121378"/>
              <a:gd name="connsiteY5" fmla="*/ 272397 h 792000"/>
              <a:gd name="connsiteX6" fmla="*/ 2983721 w 3121378"/>
              <a:gd name="connsiteY6" fmla="*/ 390533 h 792000"/>
              <a:gd name="connsiteX7" fmla="*/ 2870942 w 3121378"/>
              <a:gd name="connsiteY7" fmla="*/ 487190 h 792000"/>
              <a:gd name="connsiteX8" fmla="*/ 2650754 w 3121378"/>
              <a:gd name="connsiteY8" fmla="*/ 508670 h 792000"/>
              <a:gd name="connsiteX9" fmla="*/ 2403714 w 3121378"/>
              <a:gd name="connsiteY9" fmla="*/ 471082 h 792000"/>
              <a:gd name="connsiteX10" fmla="*/ 2195357 w 3121378"/>
              <a:gd name="connsiteY10" fmla="*/ 410502 h 792000"/>
              <a:gd name="connsiteX11" fmla="*/ 1814808 w 3121378"/>
              <a:gd name="connsiteY11" fmla="*/ 792000 h 792000"/>
              <a:gd name="connsiteX12" fmla="*/ 0 w 3121378"/>
              <a:gd name="connsiteY12" fmla="*/ 792000 h 792000"/>
              <a:gd name="connsiteX13" fmla="*/ 0 w 3121378"/>
              <a:gd name="connsiteY13" fmla="*/ 0 h 792000"/>
              <a:gd name="connsiteX0" fmla="*/ 0 w 3121378"/>
              <a:gd name="connsiteY0" fmla="*/ 0 h 792000"/>
              <a:gd name="connsiteX1" fmla="*/ 3121378 w 3121378"/>
              <a:gd name="connsiteY1" fmla="*/ 0 h 792000"/>
              <a:gd name="connsiteX2" fmla="*/ 3117982 w 3121378"/>
              <a:gd name="connsiteY2" fmla="*/ 14645 h 792000"/>
              <a:gd name="connsiteX3" fmla="*/ 3075019 w 3121378"/>
              <a:gd name="connsiteY3" fmla="*/ 41494 h 792000"/>
              <a:gd name="connsiteX4" fmla="*/ 2983721 w 3121378"/>
              <a:gd name="connsiteY4" fmla="*/ 89822 h 792000"/>
              <a:gd name="connsiteX5" fmla="*/ 3021314 w 3121378"/>
              <a:gd name="connsiteY5" fmla="*/ 272397 h 792000"/>
              <a:gd name="connsiteX6" fmla="*/ 2983721 w 3121378"/>
              <a:gd name="connsiteY6" fmla="*/ 390533 h 792000"/>
              <a:gd name="connsiteX7" fmla="*/ 2870942 w 3121378"/>
              <a:gd name="connsiteY7" fmla="*/ 487190 h 792000"/>
              <a:gd name="connsiteX8" fmla="*/ 2650754 w 3121378"/>
              <a:gd name="connsiteY8" fmla="*/ 508670 h 792000"/>
              <a:gd name="connsiteX9" fmla="*/ 2403714 w 3121378"/>
              <a:gd name="connsiteY9" fmla="*/ 471082 h 792000"/>
              <a:gd name="connsiteX10" fmla="*/ 2239409 w 3121378"/>
              <a:gd name="connsiteY10" fmla="*/ 410502 h 792000"/>
              <a:gd name="connsiteX11" fmla="*/ 1814808 w 3121378"/>
              <a:gd name="connsiteY11" fmla="*/ 792000 h 792000"/>
              <a:gd name="connsiteX12" fmla="*/ 0 w 3121378"/>
              <a:gd name="connsiteY12" fmla="*/ 792000 h 792000"/>
              <a:gd name="connsiteX13" fmla="*/ 0 w 3121378"/>
              <a:gd name="connsiteY13" fmla="*/ 0 h 792000"/>
              <a:gd name="connsiteX0" fmla="*/ 0 w 3121378"/>
              <a:gd name="connsiteY0" fmla="*/ 0 h 792000"/>
              <a:gd name="connsiteX1" fmla="*/ 3121378 w 3121378"/>
              <a:gd name="connsiteY1" fmla="*/ 0 h 792000"/>
              <a:gd name="connsiteX2" fmla="*/ 3117982 w 3121378"/>
              <a:gd name="connsiteY2" fmla="*/ 14645 h 792000"/>
              <a:gd name="connsiteX3" fmla="*/ 3075019 w 3121378"/>
              <a:gd name="connsiteY3" fmla="*/ 41494 h 792000"/>
              <a:gd name="connsiteX4" fmla="*/ 2983721 w 3121378"/>
              <a:gd name="connsiteY4" fmla="*/ 89822 h 792000"/>
              <a:gd name="connsiteX5" fmla="*/ 3021314 w 3121378"/>
              <a:gd name="connsiteY5" fmla="*/ 272397 h 792000"/>
              <a:gd name="connsiteX6" fmla="*/ 2983721 w 3121378"/>
              <a:gd name="connsiteY6" fmla="*/ 390533 h 792000"/>
              <a:gd name="connsiteX7" fmla="*/ 2870942 w 3121378"/>
              <a:gd name="connsiteY7" fmla="*/ 487190 h 792000"/>
              <a:gd name="connsiteX8" fmla="*/ 2650754 w 3121378"/>
              <a:gd name="connsiteY8" fmla="*/ 508670 h 792000"/>
              <a:gd name="connsiteX9" fmla="*/ 2403714 w 3121378"/>
              <a:gd name="connsiteY9" fmla="*/ 471082 h 792000"/>
              <a:gd name="connsiteX10" fmla="*/ 2239409 w 3121378"/>
              <a:gd name="connsiteY10" fmla="*/ 410502 h 792000"/>
              <a:gd name="connsiteX11" fmla="*/ 1973397 w 3121378"/>
              <a:gd name="connsiteY11" fmla="*/ 783190 h 792000"/>
              <a:gd name="connsiteX12" fmla="*/ 0 w 3121378"/>
              <a:gd name="connsiteY12" fmla="*/ 792000 h 792000"/>
              <a:gd name="connsiteX13" fmla="*/ 0 w 3121378"/>
              <a:gd name="connsiteY13" fmla="*/ 0 h 792000"/>
              <a:gd name="connsiteX0" fmla="*/ 0 w 3121378"/>
              <a:gd name="connsiteY0" fmla="*/ 0 h 792000"/>
              <a:gd name="connsiteX1" fmla="*/ 3121378 w 3121378"/>
              <a:gd name="connsiteY1" fmla="*/ 0 h 792000"/>
              <a:gd name="connsiteX2" fmla="*/ 3117982 w 3121378"/>
              <a:gd name="connsiteY2" fmla="*/ 14645 h 792000"/>
              <a:gd name="connsiteX3" fmla="*/ 3075019 w 3121378"/>
              <a:gd name="connsiteY3" fmla="*/ 41494 h 792000"/>
              <a:gd name="connsiteX4" fmla="*/ 2983721 w 3121378"/>
              <a:gd name="connsiteY4" fmla="*/ 89822 h 792000"/>
              <a:gd name="connsiteX5" fmla="*/ 3021314 w 3121378"/>
              <a:gd name="connsiteY5" fmla="*/ 272397 h 792000"/>
              <a:gd name="connsiteX6" fmla="*/ 2983721 w 3121378"/>
              <a:gd name="connsiteY6" fmla="*/ 390533 h 792000"/>
              <a:gd name="connsiteX7" fmla="*/ 2870942 w 3121378"/>
              <a:gd name="connsiteY7" fmla="*/ 487190 h 792000"/>
              <a:gd name="connsiteX8" fmla="*/ 2650754 w 3121378"/>
              <a:gd name="connsiteY8" fmla="*/ 508670 h 792000"/>
              <a:gd name="connsiteX9" fmla="*/ 2239409 w 3121378"/>
              <a:gd name="connsiteY9" fmla="*/ 410502 h 792000"/>
              <a:gd name="connsiteX10" fmla="*/ 1973397 w 3121378"/>
              <a:gd name="connsiteY10" fmla="*/ 783190 h 792000"/>
              <a:gd name="connsiteX11" fmla="*/ 0 w 3121378"/>
              <a:gd name="connsiteY11" fmla="*/ 792000 h 792000"/>
              <a:gd name="connsiteX12" fmla="*/ 0 w 3121378"/>
              <a:gd name="connsiteY12" fmla="*/ 0 h 792000"/>
              <a:gd name="connsiteX0" fmla="*/ 0 w 3121378"/>
              <a:gd name="connsiteY0" fmla="*/ 0 h 792000"/>
              <a:gd name="connsiteX1" fmla="*/ 3121378 w 3121378"/>
              <a:gd name="connsiteY1" fmla="*/ 0 h 792000"/>
              <a:gd name="connsiteX2" fmla="*/ 3117982 w 3121378"/>
              <a:gd name="connsiteY2" fmla="*/ 14645 h 792000"/>
              <a:gd name="connsiteX3" fmla="*/ 3075019 w 3121378"/>
              <a:gd name="connsiteY3" fmla="*/ 41494 h 792000"/>
              <a:gd name="connsiteX4" fmla="*/ 2983721 w 3121378"/>
              <a:gd name="connsiteY4" fmla="*/ 89822 h 792000"/>
              <a:gd name="connsiteX5" fmla="*/ 3021314 w 3121378"/>
              <a:gd name="connsiteY5" fmla="*/ 272397 h 792000"/>
              <a:gd name="connsiteX6" fmla="*/ 2983721 w 3121378"/>
              <a:gd name="connsiteY6" fmla="*/ 390533 h 792000"/>
              <a:gd name="connsiteX7" fmla="*/ 2870942 w 3121378"/>
              <a:gd name="connsiteY7" fmla="*/ 487190 h 792000"/>
              <a:gd name="connsiteX8" fmla="*/ 2650754 w 3121378"/>
              <a:gd name="connsiteY8" fmla="*/ 508670 h 792000"/>
              <a:gd name="connsiteX9" fmla="*/ 2239409 w 3121378"/>
              <a:gd name="connsiteY9" fmla="*/ 410502 h 792000"/>
              <a:gd name="connsiteX10" fmla="*/ 1973397 w 3121378"/>
              <a:gd name="connsiteY10" fmla="*/ 783190 h 792000"/>
              <a:gd name="connsiteX11" fmla="*/ 0 w 3121378"/>
              <a:gd name="connsiteY11" fmla="*/ 792000 h 792000"/>
              <a:gd name="connsiteX12" fmla="*/ 0 w 3121378"/>
              <a:gd name="connsiteY12" fmla="*/ 0 h 792000"/>
              <a:gd name="connsiteX0" fmla="*/ 0 w 3121378"/>
              <a:gd name="connsiteY0" fmla="*/ 0 h 792000"/>
              <a:gd name="connsiteX1" fmla="*/ 3121378 w 3121378"/>
              <a:gd name="connsiteY1" fmla="*/ 0 h 792000"/>
              <a:gd name="connsiteX2" fmla="*/ 3117982 w 3121378"/>
              <a:gd name="connsiteY2" fmla="*/ 14645 h 792000"/>
              <a:gd name="connsiteX3" fmla="*/ 3075019 w 3121378"/>
              <a:gd name="connsiteY3" fmla="*/ 41494 h 792000"/>
              <a:gd name="connsiteX4" fmla="*/ 2983721 w 3121378"/>
              <a:gd name="connsiteY4" fmla="*/ 89822 h 792000"/>
              <a:gd name="connsiteX5" fmla="*/ 3021314 w 3121378"/>
              <a:gd name="connsiteY5" fmla="*/ 272397 h 792000"/>
              <a:gd name="connsiteX6" fmla="*/ 2983721 w 3121378"/>
              <a:gd name="connsiteY6" fmla="*/ 390533 h 792000"/>
              <a:gd name="connsiteX7" fmla="*/ 2870942 w 3121378"/>
              <a:gd name="connsiteY7" fmla="*/ 487190 h 792000"/>
              <a:gd name="connsiteX8" fmla="*/ 2650754 w 3121378"/>
              <a:gd name="connsiteY8" fmla="*/ 508670 h 792000"/>
              <a:gd name="connsiteX9" fmla="*/ 2239409 w 3121378"/>
              <a:gd name="connsiteY9" fmla="*/ 410502 h 792000"/>
              <a:gd name="connsiteX10" fmla="*/ 1969261 w 3121378"/>
              <a:gd name="connsiteY10" fmla="*/ 791464 h 792000"/>
              <a:gd name="connsiteX11" fmla="*/ 0 w 3121378"/>
              <a:gd name="connsiteY11" fmla="*/ 792000 h 792000"/>
              <a:gd name="connsiteX12" fmla="*/ 0 w 3121378"/>
              <a:gd name="connsiteY12" fmla="*/ 0 h 7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21378" h="792000">
                <a:moveTo>
                  <a:pt x="0" y="0"/>
                </a:moveTo>
                <a:lnTo>
                  <a:pt x="3121378" y="0"/>
                </a:lnTo>
                <a:lnTo>
                  <a:pt x="3117982" y="14645"/>
                </a:lnTo>
                <a:cubicBezTo>
                  <a:pt x="3110822" y="28069"/>
                  <a:pt x="3097396" y="28965"/>
                  <a:pt x="3075019" y="41494"/>
                </a:cubicBezTo>
                <a:cubicBezTo>
                  <a:pt x="3052642" y="54024"/>
                  <a:pt x="2992672" y="51339"/>
                  <a:pt x="2983721" y="89822"/>
                </a:cubicBezTo>
                <a:cubicBezTo>
                  <a:pt x="2974769" y="128306"/>
                  <a:pt x="3021314" y="222278"/>
                  <a:pt x="3021314" y="272397"/>
                </a:cubicBezTo>
                <a:cubicBezTo>
                  <a:pt x="3021314" y="322515"/>
                  <a:pt x="3008783" y="354734"/>
                  <a:pt x="2983721" y="390533"/>
                </a:cubicBezTo>
                <a:cubicBezTo>
                  <a:pt x="2958659" y="426332"/>
                  <a:pt x="2926436" y="467502"/>
                  <a:pt x="2870942" y="487190"/>
                </a:cubicBezTo>
                <a:cubicBezTo>
                  <a:pt x="2815448" y="506879"/>
                  <a:pt x="2756128" y="520436"/>
                  <a:pt x="2650754" y="508670"/>
                </a:cubicBezTo>
                <a:cubicBezTo>
                  <a:pt x="2457395" y="487079"/>
                  <a:pt x="2352302" y="364749"/>
                  <a:pt x="2239409" y="410502"/>
                </a:cubicBezTo>
                <a:cubicBezTo>
                  <a:pt x="2167690" y="462520"/>
                  <a:pt x="2009167" y="675018"/>
                  <a:pt x="1969261" y="791464"/>
                </a:cubicBezTo>
                <a:lnTo>
                  <a:pt x="0" y="7920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3" name="Oval 22">
            <a:extLst>
              <a:ext uri="{FF2B5EF4-FFF2-40B4-BE49-F238E27FC236}">
                <a16:creationId xmlns:a16="http://schemas.microsoft.com/office/drawing/2014/main" xmlns="" id="{9AECDFF8-1C08-44E2-BFAA-07F2B61E63C4}"/>
              </a:ext>
            </a:extLst>
          </p:cNvPr>
          <p:cNvSpPr/>
          <p:nvPr/>
        </p:nvSpPr>
        <p:spPr>
          <a:xfrm>
            <a:off x="1045622" y="1911367"/>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4" name="Oval 23">
            <a:extLst>
              <a:ext uri="{FF2B5EF4-FFF2-40B4-BE49-F238E27FC236}">
                <a16:creationId xmlns:a16="http://schemas.microsoft.com/office/drawing/2014/main" xmlns="" id="{DE1F9139-1307-44DD-B6D1-149B2D27F4EB}"/>
              </a:ext>
            </a:extLst>
          </p:cNvPr>
          <p:cNvSpPr/>
          <p:nvPr/>
        </p:nvSpPr>
        <p:spPr>
          <a:xfrm>
            <a:off x="1045622" y="2971282"/>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5" name="Oval 24">
            <a:extLst>
              <a:ext uri="{FF2B5EF4-FFF2-40B4-BE49-F238E27FC236}">
                <a16:creationId xmlns:a16="http://schemas.microsoft.com/office/drawing/2014/main" xmlns="" id="{7919EA93-87DB-4584-8ED7-BA1249F5D50F}"/>
              </a:ext>
            </a:extLst>
          </p:cNvPr>
          <p:cNvSpPr/>
          <p:nvPr/>
        </p:nvSpPr>
        <p:spPr>
          <a:xfrm>
            <a:off x="1045622" y="4031195"/>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6" name="Oval 25">
            <a:extLst>
              <a:ext uri="{FF2B5EF4-FFF2-40B4-BE49-F238E27FC236}">
                <a16:creationId xmlns:a16="http://schemas.microsoft.com/office/drawing/2014/main" xmlns="" id="{4E0B19EC-42AE-496F-A3F3-FCE156B87749}"/>
              </a:ext>
            </a:extLst>
          </p:cNvPr>
          <p:cNvSpPr/>
          <p:nvPr/>
        </p:nvSpPr>
        <p:spPr>
          <a:xfrm>
            <a:off x="1045622" y="5091109"/>
            <a:ext cx="864000" cy="86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9" name="TextBox 28">
            <a:extLst>
              <a:ext uri="{FF2B5EF4-FFF2-40B4-BE49-F238E27FC236}">
                <a16:creationId xmlns:a16="http://schemas.microsoft.com/office/drawing/2014/main" xmlns="" id="{94C161A5-EFEF-47E3-ADB6-DD0DBDE490E9}"/>
              </a:ext>
            </a:extLst>
          </p:cNvPr>
          <p:cNvSpPr txBox="1"/>
          <p:nvPr/>
        </p:nvSpPr>
        <p:spPr>
          <a:xfrm>
            <a:off x="1994650" y="2167199"/>
            <a:ext cx="4638290" cy="553998"/>
          </a:xfrm>
          <a:prstGeom prst="rect">
            <a:avLst/>
          </a:prstGeom>
          <a:noFill/>
        </p:spPr>
        <p:txBody>
          <a:bodyPr wrap="square" rtlCol="0">
            <a:spAutoFit/>
          </a:bodyPr>
          <a:lstStyle/>
          <a:p>
            <a:r>
              <a:rPr lang="es-GT" sz="1800" dirty="0"/>
              <a:t>Estimado – 17 millones de personas (FMI 2020) </a:t>
            </a:r>
            <a:endParaRPr lang="es-HN" sz="1800" dirty="0"/>
          </a:p>
          <a:p>
            <a:endParaRPr lang="ko-KR" altLang="en-US" sz="1200" dirty="0">
              <a:solidFill>
                <a:schemeClr val="bg1"/>
              </a:solidFill>
              <a:cs typeface="Arial" pitchFamily="34" charset="0"/>
            </a:endParaRPr>
          </a:p>
        </p:txBody>
      </p:sp>
      <p:sp>
        <p:nvSpPr>
          <p:cNvPr id="32" name="TextBox 31">
            <a:extLst>
              <a:ext uri="{FF2B5EF4-FFF2-40B4-BE49-F238E27FC236}">
                <a16:creationId xmlns:a16="http://schemas.microsoft.com/office/drawing/2014/main" xmlns="" id="{9E13AB23-E3F9-4C6B-9930-6CC40AD62209}"/>
              </a:ext>
            </a:extLst>
          </p:cNvPr>
          <p:cNvSpPr txBox="1"/>
          <p:nvPr/>
        </p:nvSpPr>
        <p:spPr>
          <a:xfrm>
            <a:off x="2048260" y="3054882"/>
            <a:ext cx="4876415" cy="830997"/>
          </a:xfrm>
          <a:prstGeom prst="rect">
            <a:avLst/>
          </a:prstGeom>
          <a:noFill/>
        </p:spPr>
        <p:txBody>
          <a:bodyPr wrap="square" rtlCol="0">
            <a:spAutoFit/>
          </a:bodyPr>
          <a:lstStyle/>
          <a:p>
            <a:r>
              <a:rPr lang="es-GT" dirty="0"/>
              <a:t>Se incrementó % de </a:t>
            </a:r>
            <a:r>
              <a:rPr lang="es-GT" sz="1800" dirty="0"/>
              <a:t>la población en pobreza (59.3% ) (</a:t>
            </a:r>
            <a:r>
              <a:rPr lang="es-GT" sz="1800" dirty="0" err="1"/>
              <a:t>Ulitma</a:t>
            </a:r>
            <a:r>
              <a:rPr lang="es-GT" sz="1800" dirty="0"/>
              <a:t> </a:t>
            </a:r>
            <a:r>
              <a:rPr lang="es-GT" sz="1800" dirty="0" err="1"/>
              <a:t>Encovi</a:t>
            </a:r>
            <a:r>
              <a:rPr lang="es-GT" sz="1800" dirty="0"/>
              <a:t> 2014)</a:t>
            </a:r>
            <a:endParaRPr lang="es-HN" sz="1800" dirty="0"/>
          </a:p>
          <a:p>
            <a:endParaRPr lang="ko-KR" altLang="en-US" sz="1200" dirty="0">
              <a:solidFill>
                <a:schemeClr val="bg1"/>
              </a:solidFill>
              <a:cs typeface="Arial" pitchFamily="34" charset="0"/>
            </a:endParaRPr>
          </a:p>
        </p:txBody>
      </p:sp>
      <p:sp>
        <p:nvSpPr>
          <p:cNvPr id="35" name="TextBox 34">
            <a:extLst>
              <a:ext uri="{FF2B5EF4-FFF2-40B4-BE49-F238E27FC236}">
                <a16:creationId xmlns:a16="http://schemas.microsoft.com/office/drawing/2014/main" xmlns="" id="{B86229B2-BD8B-4D6A-9FFB-CA4965D53A92}"/>
              </a:ext>
            </a:extLst>
          </p:cNvPr>
          <p:cNvSpPr txBox="1"/>
          <p:nvPr/>
        </p:nvSpPr>
        <p:spPr>
          <a:xfrm>
            <a:off x="1953009" y="4011449"/>
            <a:ext cx="5066915" cy="1107996"/>
          </a:xfrm>
          <a:prstGeom prst="rect">
            <a:avLst/>
          </a:prstGeom>
          <a:noFill/>
        </p:spPr>
        <p:txBody>
          <a:bodyPr wrap="square" rtlCol="0">
            <a:spAutoFit/>
          </a:bodyPr>
          <a:lstStyle/>
          <a:p>
            <a:r>
              <a:rPr lang="es-GT" sz="1800" dirty="0"/>
              <a:t>Cambio demográfico más acentuado- hay mas  Jóvenes y nuevas enfermedades asociadas al estilo de vida</a:t>
            </a:r>
          </a:p>
          <a:p>
            <a:endParaRPr lang="ko-KR" altLang="en-US" sz="1200" dirty="0">
              <a:solidFill>
                <a:schemeClr val="bg1"/>
              </a:solidFill>
              <a:cs typeface="Arial" pitchFamily="34" charset="0"/>
            </a:endParaRPr>
          </a:p>
        </p:txBody>
      </p:sp>
      <p:sp>
        <p:nvSpPr>
          <p:cNvPr id="38" name="TextBox 37">
            <a:extLst>
              <a:ext uri="{FF2B5EF4-FFF2-40B4-BE49-F238E27FC236}">
                <a16:creationId xmlns:a16="http://schemas.microsoft.com/office/drawing/2014/main" xmlns="" id="{6834AE0C-CD58-4210-9802-0BDFC804D4A9}"/>
              </a:ext>
            </a:extLst>
          </p:cNvPr>
          <p:cNvSpPr txBox="1"/>
          <p:nvPr/>
        </p:nvSpPr>
        <p:spPr>
          <a:xfrm>
            <a:off x="1978430" y="5130373"/>
            <a:ext cx="4627809" cy="369332"/>
          </a:xfrm>
          <a:prstGeom prst="rect">
            <a:avLst/>
          </a:prstGeom>
          <a:noFill/>
        </p:spPr>
        <p:txBody>
          <a:bodyPr wrap="square" rtlCol="0">
            <a:spAutoFit/>
          </a:bodyPr>
          <a:lstStyle/>
          <a:p>
            <a:r>
              <a:rPr lang="es-GT" dirty="0" err="1"/>
              <a:t>Aprox</a:t>
            </a:r>
            <a:r>
              <a:rPr lang="es-GT" dirty="0"/>
              <a:t> 10 millones dependen de la salud publica </a:t>
            </a:r>
            <a:endParaRPr lang="ko-KR" altLang="en-US" sz="1200" dirty="0">
              <a:solidFill>
                <a:schemeClr val="bg1"/>
              </a:solidFill>
              <a:cs typeface="Arial" pitchFamily="34" charset="0"/>
            </a:endParaRPr>
          </a:p>
        </p:txBody>
      </p:sp>
      <p:sp>
        <p:nvSpPr>
          <p:cNvPr id="45" name="Rounded Rectangle 7">
            <a:extLst>
              <a:ext uri="{FF2B5EF4-FFF2-40B4-BE49-F238E27FC236}">
                <a16:creationId xmlns:a16="http://schemas.microsoft.com/office/drawing/2014/main" xmlns="" id="{929D5D5D-8759-4759-9A49-34FCA5FA8354}"/>
              </a:ext>
            </a:extLst>
          </p:cNvPr>
          <p:cNvSpPr>
            <a:spLocks noChangeAspect="1"/>
          </p:cNvSpPr>
          <p:nvPr/>
        </p:nvSpPr>
        <p:spPr>
          <a:xfrm rot="18924894" flipH="1">
            <a:off x="1404939" y="5219611"/>
            <a:ext cx="174498" cy="682481"/>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4" name="Imagen 3">
            <a:extLst>
              <a:ext uri="{FF2B5EF4-FFF2-40B4-BE49-F238E27FC236}">
                <a16:creationId xmlns:a16="http://schemas.microsoft.com/office/drawing/2014/main" xmlns="" id="{56F8C2DA-0083-479B-8AB5-54F1B8C6E60C}"/>
              </a:ext>
            </a:extLst>
          </p:cNvPr>
          <p:cNvPicPr>
            <a:picLocks noChangeAspect="1"/>
          </p:cNvPicPr>
          <p:nvPr/>
        </p:nvPicPr>
        <p:blipFill rotWithShape="1">
          <a:blip r:embed="rId3"/>
          <a:srcRect l="27542" t="29407" r="13277" b="9644"/>
          <a:stretch/>
        </p:blipFill>
        <p:spPr>
          <a:xfrm>
            <a:off x="7555250" y="2419350"/>
            <a:ext cx="4556574" cy="4438650"/>
          </a:xfrm>
          <a:prstGeom prst="rect">
            <a:avLst/>
          </a:prstGeom>
        </p:spPr>
      </p:pic>
      <p:sp>
        <p:nvSpPr>
          <p:cNvPr id="39" name="Round Same Side Corner Rectangle 20">
            <a:extLst>
              <a:ext uri="{FF2B5EF4-FFF2-40B4-BE49-F238E27FC236}">
                <a16:creationId xmlns:a16="http://schemas.microsoft.com/office/drawing/2014/main" xmlns="" id="{ADE44694-2B93-4E8F-B7B4-C95AF921836C}"/>
              </a:ext>
            </a:extLst>
          </p:cNvPr>
          <p:cNvSpPr/>
          <p:nvPr/>
        </p:nvSpPr>
        <p:spPr>
          <a:xfrm rot="10800000">
            <a:off x="1161889" y="2020497"/>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Round Same Side Corner Rectangle 8">
            <a:extLst>
              <a:ext uri="{FF2B5EF4-FFF2-40B4-BE49-F238E27FC236}">
                <a16:creationId xmlns:a16="http://schemas.microsoft.com/office/drawing/2014/main" xmlns="" id="{66D9252D-838C-492C-91EF-50C5BC9E1D39}"/>
              </a:ext>
            </a:extLst>
          </p:cNvPr>
          <p:cNvSpPr/>
          <p:nvPr/>
        </p:nvSpPr>
        <p:spPr>
          <a:xfrm>
            <a:off x="1499564" y="2001673"/>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Rectangle 21">
            <a:extLst>
              <a:ext uri="{FF2B5EF4-FFF2-40B4-BE49-F238E27FC236}">
                <a16:creationId xmlns:a16="http://schemas.microsoft.com/office/drawing/2014/main" xmlns="" id="{02A5C73B-C7FE-47C3-B04D-21F6927E2289}"/>
              </a:ext>
            </a:extLst>
          </p:cNvPr>
          <p:cNvSpPr/>
          <p:nvPr/>
        </p:nvSpPr>
        <p:spPr>
          <a:xfrm>
            <a:off x="1220572" y="3277775"/>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Rectangle 7">
            <a:extLst>
              <a:ext uri="{FF2B5EF4-FFF2-40B4-BE49-F238E27FC236}">
                <a16:creationId xmlns:a16="http://schemas.microsoft.com/office/drawing/2014/main" xmlns="" id="{A76F674A-8DD6-4971-9DD2-307AEEF7CAA3}"/>
              </a:ext>
            </a:extLst>
          </p:cNvPr>
          <p:cNvSpPr/>
          <p:nvPr/>
        </p:nvSpPr>
        <p:spPr>
          <a:xfrm>
            <a:off x="1220572" y="4231882"/>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CuadroTexto 4">
            <a:extLst>
              <a:ext uri="{FF2B5EF4-FFF2-40B4-BE49-F238E27FC236}">
                <a16:creationId xmlns:a16="http://schemas.microsoft.com/office/drawing/2014/main" xmlns="" id="{9F5F52F8-BD65-4595-AB3A-A1BE0DC2479D}"/>
              </a:ext>
            </a:extLst>
          </p:cNvPr>
          <p:cNvSpPr txBox="1"/>
          <p:nvPr/>
        </p:nvSpPr>
        <p:spPr>
          <a:xfrm>
            <a:off x="7804284" y="1288625"/>
            <a:ext cx="4129874" cy="923330"/>
          </a:xfrm>
          <a:prstGeom prst="rect">
            <a:avLst/>
          </a:prstGeom>
          <a:noFill/>
        </p:spPr>
        <p:txBody>
          <a:bodyPr wrap="square" rtlCol="0">
            <a:spAutoFit/>
          </a:bodyPr>
          <a:lstStyle/>
          <a:p>
            <a:pPr algn="ctr"/>
            <a:r>
              <a:rPr lang="es-GT" dirty="0"/>
              <a:t>Aumentó la pobreza y desaceleramos la reducción de la DCI en menores de 2 años</a:t>
            </a:r>
          </a:p>
        </p:txBody>
      </p:sp>
    </p:spTree>
    <p:extLst>
      <p:ext uri="{BB962C8B-B14F-4D97-AF65-F5344CB8AC3E}">
        <p14:creationId xmlns:p14="http://schemas.microsoft.com/office/powerpoint/2010/main" xmlns="" val="284613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D735F7F3-C1B5-4B60-A00A-4EB618DDFB5A}"/>
              </a:ext>
            </a:extLst>
          </p:cNvPr>
          <p:cNvSpPr>
            <a:spLocks noGrp="1"/>
          </p:cNvSpPr>
          <p:nvPr>
            <p:ph type="body" sz="quarter" idx="10"/>
          </p:nvPr>
        </p:nvSpPr>
        <p:spPr/>
        <p:txBody>
          <a:bodyPr>
            <a:noAutofit/>
          </a:bodyPr>
          <a:lstStyle/>
          <a:p>
            <a:r>
              <a:rPr lang="es-GT" sz="2800" b="1" dirty="0"/>
              <a:t>Inversión en salud en Guatemala</a:t>
            </a:r>
          </a:p>
          <a:p>
            <a:r>
              <a:rPr lang="es-GT" sz="2000" b="1" dirty="0"/>
              <a:t>No solo es baja respecto al PIB, sino que es muy ineficiente. </a:t>
            </a:r>
          </a:p>
          <a:p>
            <a:r>
              <a:rPr lang="es-GT" sz="2000" b="1" dirty="0"/>
              <a:t>Muy baja la calidad del gasto en prestación de servicios y muy alta la carga administrativa con pobres resultados.</a:t>
            </a:r>
          </a:p>
        </p:txBody>
      </p:sp>
      <p:grpSp>
        <p:nvGrpSpPr>
          <p:cNvPr id="3" name="Group 2">
            <a:extLst>
              <a:ext uri="{FF2B5EF4-FFF2-40B4-BE49-F238E27FC236}">
                <a16:creationId xmlns:a16="http://schemas.microsoft.com/office/drawing/2014/main" xmlns="" id="{02DB052A-A797-41B5-84BC-E9FF97589195}"/>
              </a:ext>
            </a:extLst>
          </p:cNvPr>
          <p:cNvGrpSpPr/>
          <p:nvPr/>
        </p:nvGrpSpPr>
        <p:grpSpPr>
          <a:xfrm>
            <a:off x="80802" y="2397315"/>
            <a:ext cx="12030396" cy="1010197"/>
            <a:chOff x="161604" y="2486704"/>
            <a:chExt cx="14028561" cy="1177984"/>
          </a:xfrm>
        </p:grpSpPr>
        <p:sp>
          <p:nvSpPr>
            <p:cNvPr id="4" name="Round Same Side Corner Rectangle 8">
              <a:extLst>
                <a:ext uri="{FF2B5EF4-FFF2-40B4-BE49-F238E27FC236}">
                  <a16:creationId xmlns:a16="http://schemas.microsoft.com/office/drawing/2014/main" xmlns="" id="{BFBA91B8-8FD2-4B5C-81CE-8A8C25373D09}"/>
                </a:ext>
              </a:extLst>
            </p:cNvPr>
            <p:cNvSpPr/>
            <p:nvPr/>
          </p:nvSpPr>
          <p:spPr>
            <a:xfrm flipH="1">
              <a:off x="161604"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Round Same Side Corner Rectangle 20">
              <a:extLst>
                <a:ext uri="{FF2B5EF4-FFF2-40B4-BE49-F238E27FC236}">
                  <a16:creationId xmlns:a16="http://schemas.microsoft.com/office/drawing/2014/main" xmlns="" id="{3E98BCBE-7B48-4F83-B2F6-30C6827786A2}"/>
                </a:ext>
              </a:extLst>
            </p:cNvPr>
            <p:cNvSpPr/>
            <p:nvPr/>
          </p:nvSpPr>
          <p:spPr>
            <a:xfrm rot="10800000">
              <a:off x="752241"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Round Same Side Corner Rectangle 8">
              <a:extLst>
                <a:ext uri="{FF2B5EF4-FFF2-40B4-BE49-F238E27FC236}">
                  <a16:creationId xmlns:a16="http://schemas.microsoft.com/office/drawing/2014/main" xmlns="" id="{1AB0757A-6194-4DDA-A9EB-AA85573C86E6}"/>
                </a:ext>
              </a:extLst>
            </p:cNvPr>
            <p:cNvSpPr/>
            <p:nvPr/>
          </p:nvSpPr>
          <p:spPr>
            <a:xfrm flipH="1">
              <a:off x="1450175"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Round Same Side Corner Rectangle 20">
              <a:extLst>
                <a:ext uri="{FF2B5EF4-FFF2-40B4-BE49-F238E27FC236}">
                  <a16:creationId xmlns:a16="http://schemas.microsoft.com/office/drawing/2014/main" xmlns="" id="{D22A7BD9-EF6A-4594-BC0C-56623573E6A1}"/>
                </a:ext>
              </a:extLst>
            </p:cNvPr>
            <p:cNvSpPr/>
            <p:nvPr/>
          </p:nvSpPr>
          <p:spPr>
            <a:xfrm rot="10800000">
              <a:off x="2040812"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Round Same Side Corner Rectangle 8">
              <a:extLst>
                <a:ext uri="{FF2B5EF4-FFF2-40B4-BE49-F238E27FC236}">
                  <a16:creationId xmlns:a16="http://schemas.microsoft.com/office/drawing/2014/main" xmlns="" id="{1AFCD552-25F2-4702-B274-5989CAE389EA}"/>
                </a:ext>
              </a:extLst>
            </p:cNvPr>
            <p:cNvSpPr/>
            <p:nvPr/>
          </p:nvSpPr>
          <p:spPr>
            <a:xfrm flipH="1">
              <a:off x="2738746"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Round Same Side Corner Rectangle 20">
              <a:extLst>
                <a:ext uri="{FF2B5EF4-FFF2-40B4-BE49-F238E27FC236}">
                  <a16:creationId xmlns:a16="http://schemas.microsoft.com/office/drawing/2014/main" xmlns="" id="{BA891533-6C85-44AA-9C6E-00FFC7D20236}"/>
                </a:ext>
              </a:extLst>
            </p:cNvPr>
            <p:cNvSpPr/>
            <p:nvPr/>
          </p:nvSpPr>
          <p:spPr>
            <a:xfrm rot="10800000">
              <a:off x="3329383"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 name="Round Same Side Corner Rectangle 8">
              <a:extLst>
                <a:ext uri="{FF2B5EF4-FFF2-40B4-BE49-F238E27FC236}">
                  <a16:creationId xmlns:a16="http://schemas.microsoft.com/office/drawing/2014/main" xmlns="" id="{0DB77496-A41F-4496-BA7B-1FA4E5EF0865}"/>
                </a:ext>
              </a:extLst>
            </p:cNvPr>
            <p:cNvSpPr/>
            <p:nvPr/>
          </p:nvSpPr>
          <p:spPr>
            <a:xfrm flipH="1">
              <a:off x="4027317"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1" name="Round Same Side Corner Rectangle 20">
              <a:extLst>
                <a:ext uri="{FF2B5EF4-FFF2-40B4-BE49-F238E27FC236}">
                  <a16:creationId xmlns:a16="http://schemas.microsoft.com/office/drawing/2014/main" xmlns="" id="{BE2EE674-68A9-427F-BA5D-FB368BF45028}"/>
                </a:ext>
              </a:extLst>
            </p:cNvPr>
            <p:cNvSpPr/>
            <p:nvPr/>
          </p:nvSpPr>
          <p:spPr>
            <a:xfrm rot="10800000">
              <a:off x="4617954"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2" name="Round Same Side Corner Rectangle 8">
              <a:extLst>
                <a:ext uri="{FF2B5EF4-FFF2-40B4-BE49-F238E27FC236}">
                  <a16:creationId xmlns:a16="http://schemas.microsoft.com/office/drawing/2014/main" xmlns="" id="{6772D392-ADD9-48AF-865C-5B43D386BA75}"/>
                </a:ext>
              </a:extLst>
            </p:cNvPr>
            <p:cNvSpPr/>
            <p:nvPr/>
          </p:nvSpPr>
          <p:spPr>
            <a:xfrm flipH="1">
              <a:off x="5315888"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3" name="Round Same Side Corner Rectangle 20">
              <a:extLst>
                <a:ext uri="{FF2B5EF4-FFF2-40B4-BE49-F238E27FC236}">
                  <a16:creationId xmlns:a16="http://schemas.microsoft.com/office/drawing/2014/main" xmlns="" id="{ED5C7224-9913-4BB8-A224-28E909BABAA0}"/>
                </a:ext>
              </a:extLst>
            </p:cNvPr>
            <p:cNvSpPr/>
            <p:nvPr/>
          </p:nvSpPr>
          <p:spPr>
            <a:xfrm rot="10800000">
              <a:off x="5906525"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4" name="Round Same Side Corner Rectangle 8">
              <a:extLst>
                <a:ext uri="{FF2B5EF4-FFF2-40B4-BE49-F238E27FC236}">
                  <a16:creationId xmlns:a16="http://schemas.microsoft.com/office/drawing/2014/main" xmlns="" id="{CD140865-00B5-4F0B-A8E7-FBE0026F39EF}"/>
                </a:ext>
              </a:extLst>
            </p:cNvPr>
            <p:cNvSpPr/>
            <p:nvPr/>
          </p:nvSpPr>
          <p:spPr>
            <a:xfrm flipH="1">
              <a:off x="7893030"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5" name="Round Same Side Corner Rectangle 20">
              <a:extLst>
                <a:ext uri="{FF2B5EF4-FFF2-40B4-BE49-F238E27FC236}">
                  <a16:creationId xmlns:a16="http://schemas.microsoft.com/office/drawing/2014/main" xmlns="" id="{D86D88EF-158B-43C4-BAAC-FD05221C5143}"/>
                </a:ext>
              </a:extLst>
            </p:cNvPr>
            <p:cNvSpPr/>
            <p:nvPr/>
          </p:nvSpPr>
          <p:spPr>
            <a:xfrm rot="10800000">
              <a:off x="8483667"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6" name="Round Same Side Corner Rectangle 8">
              <a:extLst>
                <a:ext uri="{FF2B5EF4-FFF2-40B4-BE49-F238E27FC236}">
                  <a16:creationId xmlns:a16="http://schemas.microsoft.com/office/drawing/2014/main" xmlns="" id="{B22242C7-A9EF-4558-87DD-51A456B2F1B2}"/>
                </a:ext>
              </a:extLst>
            </p:cNvPr>
            <p:cNvSpPr/>
            <p:nvPr/>
          </p:nvSpPr>
          <p:spPr>
            <a:xfrm flipH="1">
              <a:off x="9181601"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 name="Round Same Side Corner Rectangle 20">
              <a:extLst>
                <a:ext uri="{FF2B5EF4-FFF2-40B4-BE49-F238E27FC236}">
                  <a16:creationId xmlns:a16="http://schemas.microsoft.com/office/drawing/2014/main" xmlns="" id="{7579B60F-CBEC-4643-AC79-345FA409F8A3}"/>
                </a:ext>
              </a:extLst>
            </p:cNvPr>
            <p:cNvSpPr/>
            <p:nvPr/>
          </p:nvSpPr>
          <p:spPr>
            <a:xfrm rot="10800000">
              <a:off x="9772238" y="2486705"/>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Round Same Side Corner Rectangle 8">
              <a:extLst>
                <a:ext uri="{FF2B5EF4-FFF2-40B4-BE49-F238E27FC236}">
                  <a16:creationId xmlns:a16="http://schemas.microsoft.com/office/drawing/2014/main" xmlns="" id="{86F98BCC-364A-4D01-9365-015A1A3EB1D7}"/>
                </a:ext>
              </a:extLst>
            </p:cNvPr>
            <p:cNvSpPr/>
            <p:nvPr/>
          </p:nvSpPr>
          <p:spPr>
            <a:xfrm flipH="1">
              <a:off x="10470172"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9" name="Round Same Side Corner Rectangle 20">
              <a:extLst>
                <a:ext uri="{FF2B5EF4-FFF2-40B4-BE49-F238E27FC236}">
                  <a16:creationId xmlns:a16="http://schemas.microsoft.com/office/drawing/2014/main" xmlns="" id="{03B50629-5C39-4E8B-8BB2-AA6C20AFCA27}"/>
                </a:ext>
              </a:extLst>
            </p:cNvPr>
            <p:cNvSpPr/>
            <p:nvPr/>
          </p:nvSpPr>
          <p:spPr>
            <a:xfrm rot="10800000">
              <a:off x="11060809" y="2486705"/>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0" name="Round Same Side Corner Rectangle 8">
              <a:extLst>
                <a:ext uri="{FF2B5EF4-FFF2-40B4-BE49-F238E27FC236}">
                  <a16:creationId xmlns:a16="http://schemas.microsoft.com/office/drawing/2014/main" xmlns="" id="{1FDE9DBF-80B8-4C1E-913D-47A26FA8E80A}"/>
                </a:ext>
              </a:extLst>
            </p:cNvPr>
            <p:cNvSpPr/>
            <p:nvPr/>
          </p:nvSpPr>
          <p:spPr>
            <a:xfrm flipH="1">
              <a:off x="11758743"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1" name="Round Same Side Corner Rectangle 20">
              <a:extLst>
                <a:ext uri="{FF2B5EF4-FFF2-40B4-BE49-F238E27FC236}">
                  <a16:creationId xmlns:a16="http://schemas.microsoft.com/office/drawing/2014/main" xmlns="" id="{104ACD87-1647-46A3-9525-2FEC9E31EB0F}"/>
                </a:ext>
              </a:extLst>
            </p:cNvPr>
            <p:cNvSpPr/>
            <p:nvPr/>
          </p:nvSpPr>
          <p:spPr>
            <a:xfrm rot="10800000">
              <a:off x="12349380" y="2486705"/>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2" name="Round Same Side Corner Rectangle 8">
              <a:extLst>
                <a:ext uri="{FF2B5EF4-FFF2-40B4-BE49-F238E27FC236}">
                  <a16:creationId xmlns:a16="http://schemas.microsoft.com/office/drawing/2014/main" xmlns="" id="{45015C09-1122-488E-8FC0-C8689F368678}"/>
                </a:ext>
              </a:extLst>
            </p:cNvPr>
            <p:cNvSpPr/>
            <p:nvPr/>
          </p:nvSpPr>
          <p:spPr>
            <a:xfrm flipH="1">
              <a:off x="13047314" y="2486704"/>
              <a:ext cx="444917" cy="1171801"/>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3" name="Round Same Side Corner Rectangle 20">
              <a:extLst>
                <a:ext uri="{FF2B5EF4-FFF2-40B4-BE49-F238E27FC236}">
                  <a16:creationId xmlns:a16="http://schemas.microsoft.com/office/drawing/2014/main" xmlns="" id="{3609D327-7B73-41FA-B482-78A3E1B4DADB}"/>
                </a:ext>
              </a:extLst>
            </p:cNvPr>
            <p:cNvSpPr/>
            <p:nvPr/>
          </p:nvSpPr>
          <p:spPr>
            <a:xfrm rot="10800000">
              <a:off x="13637951" y="2486704"/>
              <a:ext cx="552214" cy="117798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24" name="Group 23">
            <a:extLst>
              <a:ext uri="{FF2B5EF4-FFF2-40B4-BE49-F238E27FC236}">
                <a16:creationId xmlns:a16="http://schemas.microsoft.com/office/drawing/2014/main" xmlns="" id="{DC375547-525D-4D77-8810-7FC6F96A1CF0}"/>
              </a:ext>
            </a:extLst>
          </p:cNvPr>
          <p:cNvGrpSpPr/>
          <p:nvPr/>
        </p:nvGrpSpPr>
        <p:grpSpPr>
          <a:xfrm>
            <a:off x="5479489" y="2266950"/>
            <a:ext cx="1233022" cy="1270926"/>
            <a:chOff x="5605966" y="2635440"/>
            <a:chExt cx="980068" cy="1010196"/>
          </a:xfrm>
        </p:grpSpPr>
        <p:sp>
          <p:nvSpPr>
            <p:cNvPr id="25" name="Round Same Side Corner Rectangle 8">
              <a:extLst>
                <a:ext uri="{FF2B5EF4-FFF2-40B4-BE49-F238E27FC236}">
                  <a16:creationId xmlns:a16="http://schemas.microsoft.com/office/drawing/2014/main" xmlns="" id="{62B80462-F96E-4A3B-ACC2-5FB62023AB53}"/>
                </a:ext>
              </a:extLst>
            </p:cNvPr>
            <p:cNvSpPr/>
            <p:nvPr/>
          </p:nvSpPr>
          <p:spPr>
            <a:xfrm flipH="1">
              <a:off x="5605966" y="2635440"/>
              <a:ext cx="381545" cy="100489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26" name="Round Same Side Corner Rectangle 20">
              <a:extLst>
                <a:ext uri="{FF2B5EF4-FFF2-40B4-BE49-F238E27FC236}">
                  <a16:creationId xmlns:a16="http://schemas.microsoft.com/office/drawing/2014/main" xmlns="" id="{A219A96E-140D-4CF5-B6B0-1847B48B793B}"/>
                </a:ext>
              </a:extLst>
            </p:cNvPr>
            <p:cNvSpPr/>
            <p:nvPr/>
          </p:nvSpPr>
          <p:spPr>
            <a:xfrm rot="10800000">
              <a:off x="6112475" y="2635440"/>
              <a:ext cx="473559" cy="1010196"/>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27" name="Circle: Hollow 26">
            <a:extLst>
              <a:ext uri="{FF2B5EF4-FFF2-40B4-BE49-F238E27FC236}">
                <a16:creationId xmlns:a16="http://schemas.microsoft.com/office/drawing/2014/main" xmlns="" id="{0F0FF489-5275-4F44-98BA-D5060C4D889E}"/>
              </a:ext>
            </a:extLst>
          </p:cNvPr>
          <p:cNvSpPr/>
          <p:nvPr/>
        </p:nvSpPr>
        <p:spPr>
          <a:xfrm>
            <a:off x="5037731" y="1840808"/>
            <a:ext cx="2116539" cy="2116539"/>
          </a:xfrm>
          <a:prstGeom prst="donut">
            <a:avLst>
              <a:gd name="adj" fmla="val 517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xmlns="" id="{7C697804-0D4D-4944-9F58-66532B7662D5}"/>
              </a:ext>
            </a:extLst>
          </p:cNvPr>
          <p:cNvSpPr txBox="1"/>
          <p:nvPr/>
        </p:nvSpPr>
        <p:spPr>
          <a:xfrm>
            <a:off x="785882" y="1673812"/>
            <a:ext cx="2023311" cy="523220"/>
          </a:xfrm>
          <a:prstGeom prst="rect">
            <a:avLst/>
          </a:prstGeom>
          <a:noFill/>
        </p:spPr>
        <p:txBody>
          <a:bodyPr wrap="none" rtlCol="0" anchor="ctr">
            <a:spAutoFit/>
          </a:bodyPr>
          <a:lstStyle/>
          <a:p>
            <a:r>
              <a:rPr lang="en-US" altLang="ko-KR" sz="2800" b="1" dirty="0">
                <a:solidFill>
                  <a:schemeClr val="accent2"/>
                </a:solidFill>
              </a:rPr>
              <a:t>Guatemala	</a:t>
            </a:r>
            <a:endParaRPr lang="ko-KR" altLang="en-US" sz="2800" b="1" dirty="0">
              <a:solidFill>
                <a:schemeClr val="accent2"/>
              </a:solidFill>
            </a:endParaRPr>
          </a:p>
        </p:txBody>
      </p:sp>
      <p:sp>
        <p:nvSpPr>
          <p:cNvPr id="29" name="TextBox 28">
            <a:extLst>
              <a:ext uri="{FF2B5EF4-FFF2-40B4-BE49-F238E27FC236}">
                <a16:creationId xmlns:a16="http://schemas.microsoft.com/office/drawing/2014/main" xmlns="" id="{D98D1CE3-FCF7-4C31-B205-FDBB4CBCB632}"/>
              </a:ext>
            </a:extLst>
          </p:cNvPr>
          <p:cNvSpPr txBox="1"/>
          <p:nvPr/>
        </p:nvSpPr>
        <p:spPr>
          <a:xfrm>
            <a:off x="9361970" y="1673812"/>
            <a:ext cx="2044149" cy="523220"/>
          </a:xfrm>
          <a:prstGeom prst="rect">
            <a:avLst/>
          </a:prstGeom>
          <a:noFill/>
        </p:spPr>
        <p:txBody>
          <a:bodyPr wrap="none" rtlCol="0" anchor="ctr">
            <a:spAutoFit/>
          </a:bodyPr>
          <a:lstStyle/>
          <a:p>
            <a:pPr algn="r"/>
            <a:r>
              <a:rPr lang="en-US" altLang="ko-KR" sz="2800" b="1" dirty="0">
                <a:ln w="3175">
                  <a:noFill/>
                </a:ln>
                <a:solidFill>
                  <a:schemeClr val="accent1"/>
                </a:solidFill>
              </a:rPr>
              <a:t>Costa Rica</a:t>
            </a:r>
            <a:endParaRPr lang="ko-KR" altLang="en-US" sz="2800" b="1" dirty="0">
              <a:ln w="3175">
                <a:noFill/>
              </a:ln>
              <a:solidFill>
                <a:schemeClr val="accent1"/>
              </a:solidFill>
            </a:endParaRPr>
          </a:p>
        </p:txBody>
      </p:sp>
      <p:grpSp>
        <p:nvGrpSpPr>
          <p:cNvPr id="30" name="Group 29">
            <a:extLst>
              <a:ext uri="{FF2B5EF4-FFF2-40B4-BE49-F238E27FC236}">
                <a16:creationId xmlns:a16="http://schemas.microsoft.com/office/drawing/2014/main" xmlns="" id="{D20CAA79-FE4C-4A5C-AAE8-AEF386C20458}"/>
              </a:ext>
            </a:extLst>
          </p:cNvPr>
          <p:cNvGrpSpPr/>
          <p:nvPr/>
        </p:nvGrpSpPr>
        <p:grpSpPr>
          <a:xfrm>
            <a:off x="7737987" y="3610619"/>
            <a:ext cx="3860679" cy="686297"/>
            <a:chOff x="1013692" y="2786843"/>
            <a:chExt cx="3860679" cy="686297"/>
          </a:xfrm>
        </p:grpSpPr>
        <p:sp>
          <p:nvSpPr>
            <p:cNvPr id="31" name="TextBox 30">
              <a:extLst>
                <a:ext uri="{FF2B5EF4-FFF2-40B4-BE49-F238E27FC236}">
                  <a16:creationId xmlns:a16="http://schemas.microsoft.com/office/drawing/2014/main" xmlns="" id="{DFB86773-3219-4252-8545-5569D522A772}"/>
                </a:ext>
              </a:extLst>
            </p:cNvPr>
            <p:cNvSpPr txBox="1"/>
            <p:nvPr/>
          </p:nvSpPr>
          <p:spPr>
            <a:xfrm>
              <a:off x="1034858" y="2786843"/>
              <a:ext cx="3839513" cy="369332"/>
            </a:xfrm>
            <a:prstGeom prst="rect">
              <a:avLst/>
            </a:prstGeom>
            <a:noFill/>
          </p:spPr>
          <p:txBody>
            <a:bodyPr wrap="none" rtlCol="0" anchor="ctr">
              <a:spAutoFit/>
            </a:bodyPr>
            <a:lstStyle/>
            <a:p>
              <a:r>
                <a:rPr lang="en-US" altLang="ko-KR" b="1" dirty="0">
                  <a:solidFill>
                    <a:schemeClr val="tx1">
                      <a:lumMod val="75000"/>
                      <a:lumOff val="25000"/>
                    </a:schemeClr>
                  </a:solidFill>
                </a:rPr>
                <a:t>Inversion Publica </a:t>
              </a:r>
              <a:r>
                <a:rPr lang="en-US" altLang="ko-KR" b="1" dirty="0" err="1">
                  <a:solidFill>
                    <a:schemeClr val="tx1">
                      <a:lumMod val="75000"/>
                      <a:lumOff val="25000"/>
                    </a:schemeClr>
                  </a:solidFill>
                </a:rPr>
                <a:t>en</a:t>
              </a:r>
              <a:r>
                <a:rPr lang="en-US" altLang="ko-KR" b="1" dirty="0">
                  <a:solidFill>
                    <a:schemeClr val="tx1">
                      <a:lumMod val="75000"/>
                      <a:lumOff val="25000"/>
                    </a:schemeClr>
                  </a:solidFill>
                </a:rPr>
                <a:t> Salud % PIB</a:t>
              </a:r>
              <a:endParaRPr lang="ko-KR" altLang="en-US" b="1" dirty="0">
                <a:solidFill>
                  <a:schemeClr val="tx1">
                    <a:lumMod val="75000"/>
                    <a:lumOff val="25000"/>
                  </a:schemeClr>
                </a:solidFill>
              </a:endParaRPr>
            </a:p>
          </p:txBody>
        </p:sp>
        <p:sp>
          <p:nvSpPr>
            <p:cNvPr id="32" name="순서도: 처리 6">
              <a:extLst>
                <a:ext uri="{FF2B5EF4-FFF2-40B4-BE49-F238E27FC236}">
                  <a16:creationId xmlns:a16="http://schemas.microsoft.com/office/drawing/2014/main" xmlns="" id="{B99626DA-D12A-46F6-B82C-4F41D656AF65}"/>
                </a:ext>
              </a:extLst>
            </p:cNvPr>
            <p:cNvSpPr/>
            <p:nvPr/>
          </p:nvSpPr>
          <p:spPr>
            <a:xfrm>
              <a:off x="1013692"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순서도: 처리 56">
              <a:extLst>
                <a:ext uri="{FF2B5EF4-FFF2-40B4-BE49-F238E27FC236}">
                  <a16:creationId xmlns:a16="http://schemas.microsoft.com/office/drawing/2014/main" xmlns="" id="{54A9F428-7E94-4A9C-B71C-8FA80E41399E}"/>
                </a:ext>
              </a:extLst>
            </p:cNvPr>
            <p:cNvSpPr/>
            <p:nvPr/>
          </p:nvSpPr>
          <p:spPr>
            <a:xfrm>
              <a:off x="1165261"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순서도: 처리 57">
              <a:extLst>
                <a:ext uri="{FF2B5EF4-FFF2-40B4-BE49-F238E27FC236}">
                  <a16:creationId xmlns:a16="http://schemas.microsoft.com/office/drawing/2014/main" xmlns="" id="{16DCC468-CBE4-4648-8D60-13124FBB8C7A}"/>
                </a:ext>
              </a:extLst>
            </p:cNvPr>
            <p:cNvSpPr/>
            <p:nvPr/>
          </p:nvSpPr>
          <p:spPr>
            <a:xfrm>
              <a:off x="1316830"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순서도: 처리 58">
              <a:extLst>
                <a:ext uri="{FF2B5EF4-FFF2-40B4-BE49-F238E27FC236}">
                  <a16:creationId xmlns:a16="http://schemas.microsoft.com/office/drawing/2014/main" xmlns="" id="{115BAC1E-6024-4DCE-98D9-35C33EEFE4A3}"/>
                </a:ext>
              </a:extLst>
            </p:cNvPr>
            <p:cNvSpPr/>
            <p:nvPr/>
          </p:nvSpPr>
          <p:spPr>
            <a:xfrm>
              <a:off x="1468399"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순서도: 처리 59">
              <a:extLst>
                <a:ext uri="{FF2B5EF4-FFF2-40B4-BE49-F238E27FC236}">
                  <a16:creationId xmlns:a16="http://schemas.microsoft.com/office/drawing/2014/main" xmlns="" id="{A026AAA6-FFD0-4877-B6FE-BDD6B138BC73}"/>
                </a:ext>
              </a:extLst>
            </p:cNvPr>
            <p:cNvSpPr/>
            <p:nvPr/>
          </p:nvSpPr>
          <p:spPr>
            <a:xfrm>
              <a:off x="1619968"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7" name="순서도: 처리 60">
              <a:extLst>
                <a:ext uri="{FF2B5EF4-FFF2-40B4-BE49-F238E27FC236}">
                  <a16:creationId xmlns:a16="http://schemas.microsoft.com/office/drawing/2014/main" xmlns="" id="{27EEF03A-60CD-413B-8933-A6B5C6E4B711}"/>
                </a:ext>
              </a:extLst>
            </p:cNvPr>
            <p:cNvSpPr/>
            <p:nvPr/>
          </p:nvSpPr>
          <p:spPr>
            <a:xfrm>
              <a:off x="1771537"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순서도: 처리 61">
              <a:extLst>
                <a:ext uri="{FF2B5EF4-FFF2-40B4-BE49-F238E27FC236}">
                  <a16:creationId xmlns:a16="http://schemas.microsoft.com/office/drawing/2014/main" xmlns="" id="{7729F17E-81CD-4032-AB93-2B8EF9FAC3A0}"/>
                </a:ext>
              </a:extLst>
            </p:cNvPr>
            <p:cNvSpPr/>
            <p:nvPr/>
          </p:nvSpPr>
          <p:spPr>
            <a:xfrm>
              <a:off x="1923106"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9" name="순서도: 처리 62">
              <a:extLst>
                <a:ext uri="{FF2B5EF4-FFF2-40B4-BE49-F238E27FC236}">
                  <a16:creationId xmlns:a16="http://schemas.microsoft.com/office/drawing/2014/main" xmlns="" id="{FD60AB96-CDD1-4B6A-B734-E5BDDE268A48}"/>
                </a:ext>
              </a:extLst>
            </p:cNvPr>
            <p:cNvSpPr/>
            <p:nvPr/>
          </p:nvSpPr>
          <p:spPr>
            <a:xfrm>
              <a:off x="2074675"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0" name="순서도: 처리 63">
              <a:extLst>
                <a:ext uri="{FF2B5EF4-FFF2-40B4-BE49-F238E27FC236}">
                  <a16:creationId xmlns:a16="http://schemas.microsoft.com/office/drawing/2014/main" xmlns="" id="{BCA4C378-C6E2-4860-8C88-09FF872FC864}"/>
                </a:ext>
              </a:extLst>
            </p:cNvPr>
            <p:cNvSpPr/>
            <p:nvPr/>
          </p:nvSpPr>
          <p:spPr>
            <a:xfrm>
              <a:off x="2226244"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순서도: 처리 64">
              <a:extLst>
                <a:ext uri="{FF2B5EF4-FFF2-40B4-BE49-F238E27FC236}">
                  <a16:creationId xmlns:a16="http://schemas.microsoft.com/office/drawing/2014/main" xmlns="" id="{5A3EF38A-F1AC-4486-82C4-A15D721980FF}"/>
                </a:ext>
              </a:extLst>
            </p:cNvPr>
            <p:cNvSpPr/>
            <p:nvPr/>
          </p:nvSpPr>
          <p:spPr>
            <a:xfrm>
              <a:off x="2377813"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2" name="순서도: 처리 65">
              <a:extLst>
                <a:ext uri="{FF2B5EF4-FFF2-40B4-BE49-F238E27FC236}">
                  <a16:creationId xmlns:a16="http://schemas.microsoft.com/office/drawing/2014/main" xmlns="" id="{BF6C146F-34D3-438E-A76F-EB8AB9D68802}"/>
                </a:ext>
              </a:extLst>
            </p:cNvPr>
            <p:cNvSpPr/>
            <p:nvPr/>
          </p:nvSpPr>
          <p:spPr>
            <a:xfrm>
              <a:off x="2529382" y="3140968"/>
              <a:ext cx="108000" cy="288032"/>
            </a:xfrm>
            <a:prstGeom prst="flowChartProcess">
              <a:avLst/>
            </a:prstGeom>
            <a:solidFill>
              <a:schemeClr val="accent2">
                <a:lumMod val="40000"/>
                <a:lumOff val="60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3" name="순서도: 처리 66">
              <a:extLst>
                <a:ext uri="{FF2B5EF4-FFF2-40B4-BE49-F238E27FC236}">
                  <a16:creationId xmlns:a16="http://schemas.microsoft.com/office/drawing/2014/main" xmlns="" id="{995DB340-6776-42DE-ADE6-085DF5114F35}"/>
                </a:ext>
              </a:extLst>
            </p:cNvPr>
            <p:cNvSpPr/>
            <p:nvPr/>
          </p:nvSpPr>
          <p:spPr>
            <a:xfrm>
              <a:off x="2680951"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4" name="순서도: 처리 67">
              <a:extLst>
                <a:ext uri="{FF2B5EF4-FFF2-40B4-BE49-F238E27FC236}">
                  <a16:creationId xmlns:a16="http://schemas.microsoft.com/office/drawing/2014/main" xmlns="" id="{531DD44B-28F7-4713-99B0-E1B427E37976}"/>
                </a:ext>
              </a:extLst>
            </p:cNvPr>
            <p:cNvSpPr/>
            <p:nvPr/>
          </p:nvSpPr>
          <p:spPr>
            <a:xfrm>
              <a:off x="2832520" y="3140968"/>
              <a:ext cx="108000" cy="288032"/>
            </a:xfrm>
            <a:prstGeom prst="flowChartProcess">
              <a:avLst/>
            </a:prstGeom>
            <a:solidFill>
              <a:schemeClr val="accent1">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5" name="순서도: 처리 68">
              <a:extLst>
                <a:ext uri="{FF2B5EF4-FFF2-40B4-BE49-F238E27FC236}">
                  <a16:creationId xmlns:a16="http://schemas.microsoft.com/office/drawing/2014/main" xmlns="" id="{DB7FB3E7-55A1-4003-A4CF-E1C0DC71F30B}"/>
                </a:ext>
              </a:extLst>
            </p:cNvPr>
            <p:cNvSpPr/>
            <p:nvPr/>
          </p:nvSpPr>
          <p:spPr>
            <a:xfrm>
              <a:off x="2984089"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순서도: 처리 69">
              <a:extLst>
                <a:ext uri="{FF2B5EF4-FFF2-40B4-BE49-F238E27FC236}">
                  <a16:creationId xmlns:a16="http://schemas.microsoft.com/office/drawing/2014/main" xmlns="" id="{C199AC1D-5987-49F5-98F3-96518B6B7B51}"/>
                </a:ext>
              </a:extLst>
            </p:cNvPr>
            <p:cNvSpPr/>
            <p:nvPr/>
          </p:nvSpPr>
          <p:spPr>
            <a:xfrm>
              <a:off x="3135658"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순서도: 처리 71">
              <a:extLst>
                <a:ext uri="{FF2B5EF4-FFF2-40B4-BE49-F238E27FC236}">
                  <a16:creationId xmlns:a16="http://schemas.microsoft.com/office/drawing/2014/main" xmlns="" id="{10789FA3-5C6E-495D-A4F9-628DC511B92F}"/>
                </a:ext>
              </a:extLst>
            </p:cNvPr>
            <p:cNvSpPr/>
            <p:nvPr/>
          </p:nvSpPr>
          <p:spPr>
            <a:xfrm>
              <a:off x="3287227"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순서도: 처리 72">
              <a:extLst>
                <a:ext uri="{FF2B5EF4-FFF2-40B4-BE49-F238E27FC236}">
                  <a16:creationId xmlns:a16="http://schemas.microsoft.com/office/drawing/2014/main" xmlns="" id="{DB8CC7F8-B19F-4266-992D-AE55A239436B}"/>
                </a:ext>
              </a:extLst>
            </p:cNvPr>
            <p:cNvSpPr/>
            <p:nvPr/>
          </p:nvSpPr>
          <p:spPr>
            <a:xfrm>
              <a:off x="3438796"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9" name="순서도: 처리 73">
              <a:extLst>
                <a:ext uri="{FF2B5EF4-FFF2-40B4-BE49-F238E27FC236}">
                  <a16:creationId xmlns:a16="http://schemas.microsoft.com/office/drawing/2014/main" xmlns="" id="{22F1DA66-AAB0-4957-A00D-C6E68718CDC1}"/>
                </a:ext>
              </a:extLst>
            </p:cNvPr>
            <p:cNvSpPr/>
            <p:nvPr/>
          </p:nvSpPr>
          <p:spPr>
            <a:xfrm>
              <a:off x="3590365"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0" name="순서도: 처리 74">
              <a:extLst>
                <a:ext uri="{FF2B5EF4-FFF2-40B4-BE49-F238E27FC236}">
                  <a16:creationId xmlns:a16="http://schemas.microsoft.com/office/drawing/2014/main" xmlns="" id="{DA52963D-A5CB-4277-9116-F0F8A6DA8D7A}"/>
                </a:ext>
              </a:extLst>
            </p:cNvPr>
            <p:cNvSpPr/>
            <p:nvPr/>
          </p:nvSpPr>
          <p:spPr>
            <a:xfrm>
              <a:off x="3741934"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1" name="순서도: 처리 75">
              <a:extLst>
                <a:ext uri="{FF2B5EF4-FFF2-40B4-BE49-F238E27FC236}">
                  <a16:creationId xmlns:a16="http://schemas.microsoft.com/office/drawing/2014/main" xmlns="" id="{4534CE6C-41DA-4CF0-8C7A-D2E0198EE370}"/>
                </a:ext>
              </a:extLst>
            </p:cNvPr>
            <p:cNvSpPr/>
            <p:nvPr/>
          </p:nvSpPr>
          <p:spPr>
            <a:xfrm>
              <a:off x="3893502" y="3140968"/>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TextBox 51">
              <a:extLst>
                <a:ext uri="{FF2B5EF4-FFF2-40B4-BE49-F238E27FC236}">
                  <a16:creationId xmlns:a16="http://schemas.microsoft.com/office/drawing/2014/main" xmlns="" id="{F5DA06DC-14C1-4EF6-BFAB-0BB9FBE32BD2}"/>
                </a:ext>
              </a:extLst>
            </p:cNvPr>
            <p:cNvSpPr txBox="1"/>
            <p:nvPr/>
          </p:nvSpPr>
          <p:spPr>
            <a:xfrm>
              <a:off x="4073965" y="3103808"/>
              <a:ext cx="710451" cy="369332"/>
            </a:xfrm>
            <a:prstGeom prst="rect">
              <a:avLst/>
            </a:prstGeom>
            <a:noFill/>
          </p:spPr>
          <p:txBody>
            <a:bodyPr wrap="none" rtlCol="0" anchor="ctr">
              <a:spAutoFit/>
            </a:bodyPr>
            <a:lstStyle/>
            <a:p>
              <a:r>
                <a:rPr lang="en-US" altLang="ko-KR" b="1" dirty="0">
                  <a:solidFill>
                    <a:schemeClr val="accent1"/>
                  </a:solidFill>
                </a:rPr>
                <a:t>6.7%</a:t>
              </a:r>
              <a:endParaRPr lang="ko-KR" altLang="en-US" b="1" dirty="0">
                <a:solidFill>
                  <a:schemeClr val="accent1"/>
                </a:solidFill>
              </a:endParaRPr>
            </a:p>
          </p:txBody>
        </p:sp>
      </p:grpSp>
      <p:grpSp>
        <p:nvGrpSpPr>
          <p:cNvPr id="53" name="Group 52">
            <a:extLst>
              <a:ext uri="{FF2B5EF4-FFF2-40B4-BE49-F238E27FC236}">
                <a16:creationId xmlns:a16="http://schemas.microsoft.com/office/drawing/2014/main" xmlns="" id="{EDBDF0DD-2D44-4400-8B0C-91BED316C3AA}"/>
              </a:ext>
            </a:extLst>
          </p:cNvPr>
          <p:cNvGrpSpPr/>
          <p:nvPr/>
        </p:nvGrpSpPr>
        <p:grpSpPr>
          <a:xfrm>
            <a:off x="733409" y="3610619"/>
            <a:ext cx="3962967" cy="732464"/>
            <a:chOff x="7394185" y="2806772"/>
            <a:chExt cx="3962967" cy="732464"/>
          </a:xfrm>
        </p:grpSpPr>
        <p:sp>
          <p:nvSpPr>
            <p:cNvPr id="54" name="TextBox 53">
              <a:extLst>
                <a:ext uri="{FF2B5EF4-FFF2-40B4-BE49-F238E27FC236}">
                  <a16:creationId xmlns:a16="http://schemas.microsoft.com/office/drawing/2014/main" xmlns="" id="{16065C65-175B-48D6-9410-FEE3E61B371E}"/>
                </a:ext>
              </a:extLst>
            </p:cNvPr>
            <p:cNvSpPr txBox="1"/>
            <p:nvPr/>
          </p:nvSpPr>
          <p:spPr>
            <a:xfrm>
              <a:off x="7394185" y="2806772"/>
              <a:ext cx="3839513" cy="369332"/>
            </a:xfrm>
            <a:prstGeom prst="rect">
              <a:avLst/>
            </a:prstGeom>
            <a:noFill/>
          </p:spPr>
          <p:txBody>
            <a:bodyPr wrap="none" rtlCol="0" anchor="ctr">
              <a:spAutoFit/>
            </a:bodyPr>
            <a:lstStyle/>
            <a:p>
              <a:r>
                <a:rPr lang="en-US" altLang="ko-KR" b="1" dirty="0" err="1">
                  <a:solidFill>
                    <a:schemeClr val="tx1">
                      <a:lumMod val="75000"/>
                      <a:lumOff val="25000"/>
                    </a:schemeClr>
                  </a:solidFill>
                </a:rPr>
                <a:t>Inversión</a:t>
              </a:r>
              <a:r>
                <a:rPr lang="en-US" altLang="ko-KR" b="1" dirty="0">
                  <a:solidFill>
                    <a:schemeClr val="tx1">
                      <a:lumMod val="75000"/>
                      <a:lumOff val="25000"/>
                    </a:schemeClr>
                  </a:solidFill>
                </a:rPr>
                <a:t> </a:t>
              </a:r>
              <a:r>
                <a:rPr lang="en-US" altLang="ko-KR" b="1" dirty="0" err="1">
                  <a:solidFill>
                    <a:schemeClr val="tx1">
                      <a:lumMod val="75000"/>
                      <a:lumOff val="25000"/>
                    </a:schemeClr>
                  </a:solidFill>
                </a:rPr>
                <a:t>Pública</a:t>
              </a:r>
              <a:r>
                <a:rPr lang="en-US" altLang="ko-KR" b="1" dirty="0">
                  <a:solidFill>
                    <a:schemeClr val="tx1">
                      <a:lumMod val="75000"/>
                      <a:lumOff val="25000"/>
                    </a:schemeClr>
                  </a:solidFill>
                </a:rPr>
                <a:t> </a:t>
              </a:r>
              <a:r>
                <a:rPr lang="en-US" altLang="ko-KR" b="1" dirty="0" err="1">
                  <a:solidFill>
                    <a:schemeClr val="tx1">
                      <a:lumMod val="75000"/>
                      <a:lumOff val="25000"/>
                    </a:schemeClr>
                  </a:solidFill>
                </a:rPr>
                <a:t>en</a:t>
              </a:r>
              <a:r>
                <a:rPr lang="en-US" altLang="ko-KR" b="1" dirty="0">
                  <a:solidFill>
                    <a:schemeClr val="tx1">
                      <a:lumMod val="75000"/>
                      <a:lumOff val="25000"/>
                    </a:schemeClr>
                  </a:solidFill>
                </a:rPr>
                <a:t> Salud % PIB</a:t>
              </a:r>
              <a:endParaRPr lang="ko-KR" altLang="en-US" b="1" dirty="0">
                <a:solidFill>
                  <a:schemeClr val="tx1">
                    <a:lumMod val="75000"/>
                    <a:lumOff val="25000"/>
                  </a:schemeClr>
                </a:solidFill>
              </a:endParaRPr>
            </a:p>
          </p:txBody>
        </p:sp>
        <p:sp>
          <p:nvSpPr>
            <p:cNvPr id="55" name="순서도: 처리 250">
              <a:extLst>
                <a:ext uri="{FF2B5EF4-FFF2-40B4-BE49-F238E27FC236}">
                  <a16:creationId xmlns:a16="http://schemas.microsoft.com/office/drawing/2014/main" xmlns="" id="{CF69956C-982A-4CF4-B078-4BB721AA6285}"/>
                </a:ext>
              </a:extLst>
            </p:cNvPr>
            <p:cNvSpPr/>
            <p:nvPr/>
          </p:nvSpPr>
          <p:spPr>
            <a:xfrm>
              <a:off x="7479026"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6" name="순서도: 처리 251">
              <a:extLst>
                <a:ext uri="{FF2B5EF4-FFF2-40B4-BE49-F238E27FC236}">
                  <a16:creationId xmlns:a16="http://schemas.microsoft.com/office/drawing/2014/main" xmlns="" id="{00B2AF50-F330-4794-ABD7-EC8AE05AEAF3}"/>
                </a:ext>
              </a:extLst>
            </p:cNvPr>
            <p:cNvSpPr/>
            <p:nvPr/>
          </p:nvSpPr>
          <p:spPr>
            <a:xfrm>
              <a:off x="7630595"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7" name="순서도: 처리 252">
              <a:extLst>
                <a:ext uri="{FF2B5EF4-FFF2-40B4-BE49-F238E27FC236}">
                  <a16:creationId xmlns:a16="http://schemas.microsoft.com/office/drawing/2014/main" xmlns="" id="{3423C11C-0FBC-430A-AD3B-C38BE4B75414}"/>
                </a:ext>
              </a:extLst>
            </p:cNvPr>
            <p:cNvSpPr/>
            <p:nvPr/>
          </p:nvSpPr>
          <p:spPr>
            <a:xfrm>
              <a:off x="7782164" y="3160897"/>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8" name="순서도: 처리 253">
              <a:extLst>
                <a:ext uri="{FF2B5EF4-FFF2-40B4-BE49-F238E27FC236}">
                  <a16:creationId xmlns:a16="http://schemas.microsoft.com/office/drawing/2014/main" xmlns="" id="{33F58322-F68E-4539-BE99-E2F6DD0A8484}"/>
                </a:ext>
              </a:extLst>
            </p:cNvPr>
            <p:cNvSpPr/>
            <p:nvPr/>
          </p:nvSpPr>
          <p:spPr>
            <a:xfrm>
              <a:off x="7933733" y="3160897"/>
              <a:ext cx="108000" cy="288032"/>
            </a:xfrm>
            <a:prstGeom prst="flowChartProcess">
              <a:avLst/>
            </a:prstGeom>
            <a:solidFill>
              <a:schemeClr val="accent5">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9" name="순서도: 처리 254">
              <a:extLst>
                <a:ext uri="{FF2B5EF4-FFF2-40B4-BE49-F238E27FC236}">
                  <a16:creationId xmlns:a16="http://schemas.microsoft.com/office/drawing/2014/main" xmlns="" id="{D254FA0E-9A68-4738-B102-55F1154466F0}"/>
                </a:ext>
              </a:extLst>
            </p:cNvPr>
            <p:cNvSpPr/>
            <p:nvPr/>
          </p:nvSpPr>
          <p:spPr>
            <a:xfrm>
              <a:off x="8085302" y="3160897"/>
              <a:ext cx="108000" cy="288032"/>
            </a:xfrm>
            <a:prstGeom prst="flowChartProcess">
              <a:avLst/>
            </a:prstGeom>
            <a:solidFill>
              <a:schemeClr val="accent5">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0" name="순서도: 처리 255">
              <a:extLst>
                <a:ext uri="{FF2B5EF4-FFF2-40B4-BE49-F238E27FC236}">
                  <a16:creationId xmlns:a16="http://schemas.microsoft.com/office/drawing/2014/main" xmlns="" id="{F472306A-C1D2-4523-BB54-32A8DBA28976}"/>
                </a:ext>
              </a:extLst>
            </p:cNvPr>
            <p:cNvSpPr/>
            <p:nvPr/>
          </p:nvSpPr>
          <p:spPr>
            <a:xfrm>
              <a:off x="8236871" y="3160897"/>
              <a:ext cx="108000" cy="288032"/>
            </a:xfrm>
            <a:prstGeom prst="flowChartProcess">
              <a:avLst/>
            </a:prstGeom>
            <a:solidFill>
              <a:schemeClr val="accent5">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1" name="순서도: 처리 256">
              <a:extLst>
                <a:ext uri="{FF2B5EF4-FFF2-40B4-BE49-F238E27FC236}">
                  <a16:creationId xmlns:a16="http://schemas.microsoft.com/office/drawing/2014/main" xmlns="" id="{BA43B882-9028-483A-B6F9-5451F6836153}"/>
                </a:ext>
              </a:extLst>
            </p:cNvPr>
            <p:cNvSpPr/>
            <p:nvPr/>
          </p:nvSpPr>
          <p:spPr>
            <a:xfrm>
              <a:off x="8388440" y="3160897"/>
              <a:ext cx="108000" cy="288032"/>
            </a:xfrm>
            <a:prstGeom prst="flowChartProcess">
              <a:avLst/>
            </a:prstGeom>
            <a:solidFill>
              <a:schemeClr val="accent5">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2" name="순서도: 처리 257">
              <a:extLst>
                <a:ext uri="{FF2B5EF4-FFF2-40B4-BE49-F238E27FC236}">
                  <a16:creationId xmlns:a16="http://schemas.microsoft.com/office/drawing/2014/main" xmlns="" id="{9FD8BA3A-33A1-45A8-BB76-722B1F0A0F55}"/>
                </a:ext>
              </a:extLst>
            </p:cNvPr>
            <p:cNvSpPr/>
            <p:nvPr/>
          </p:nvSpPr>
          <p:spPr>
            <a:xfrm>
              <a:off x="8540009" y="3160897"/>
              <a:ext cx="108000" cy="288032"/>
            </a:xfrm>
            <a:prstGeom prst="flowChartProcess">
              <a:avLst/>
            </a:prstGeom>
            <a:solidFill>
              <a:schemeClr val="accent5">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3" name="순서도: 처리 258">
              <a:extLst>
                <a:ext uri="{FF2B5EF4-FFF2-40B4-BE49-F238E27FC236}">
                  <a16:creationId xmlns:a16="http://schemas.microsoft.com/office/drawing/2014/main" xmlns="" id="{2F95C945-93E1-4FEF-AAFB-79AF0DB1B1BE}"/>
                </a:ext>
              </a:extLst>
            </p:cNvPr>
            <p:cNvSpPr/>
            <p:nvPr/>
          </p:nvSpPr>
          <p:spPr>
            <a:xfrm>
              <a:off x="8691578" y="3160897"/>
              <a:ext cx="108000" cy="288032"/>
            </a:xfrm>
            <a:prstGeom prst="flowChartProcess">
              <a:avLst/>
            </a:prstGeom>
            <a:solidFill>
              <a:schemeClr val="accent5">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4" name="순서도: 처리 259">
              <a:extLst>
                <a:ext uri="{FF2B5EF4-FFF2-40B4-BE49-F238E27FC236}">
                  <a16:creationId xmlns:a16="http://schemas.microsoft.com/office/drawing/2014/main" xmlns="" id="{024B28E2-B525-48C1-B688-FC88C6B5D6A9}"/>
                </a:ext>
              </a:extLst>
            </p:cNvPr>
            <p:cNvSpPr/>
            <p:nvPr/>
          </p:nvSpPr>
          <p:spPr>
            <a:xfrm>
              <a:off x="8843147" y="3160897"/>
              <a:ext cx="108000" cy="288032"/>
            </a:xfrm>
            <a:prstGeom prst="flowChartProcess">
              <a:avLst/>
            </a:prstGeom>
            <a:solidFill>
              <a:schemeClr val="accent5">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5" name="순서도: 처리 260">
              <a:extLst>
                <a:ext uri="{FF2B5EF4-FFF2-40B4-BE49-F238E27FC236}">
                  <a16:creationId xmlns:a16="http://schemas.microsoft.com/office/drawing/2014/main" xmlns="" id="{BD9BD86B-90B0-4899-B571-3D89466C4497}"/>
                </a:ext>
              </a:extLst>
            </p:cNvPr>
            <p:cNvSpPr/>
            <p:nvPr/>
          </p:nvSpPr>
          <p:spPr>
            <a:xfrm>
              <a:off x="8994716" y="3160897"/>
              <a:ext cx="108000" cy="288032"/>
            </a:xfrm>
            <a:prstGeom prst="flowChartProcess">
              <a:avLst/>
            </a:prstGeom>
            <a:solidFill>
              <a:schemeClr val="accent5">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6" name="순서도: 처리 261">
              <a:extLst>
                <a:ext uri="{FF2B5EF4-FFF2-40B4-BE49-F238E27FC236}">
                  <a16:creationId xmlns:a16="http://schemas.microsoft.com/office/drawing/2014/main" xmlns="" id="{94E6824E-DE03-4DE4-9927-B3737F4C303F}"/>
                </a:ext>
              </a:extLst>
            </p:cNvPr>
            <p:cNvSpPr/>
            <p:nvPr/>
          </p:nvSpPr>
          <p:spPr>
            <a:xfrm>
              <a:off x="9146285" y="3160897"/>
              <a:ext cx="108000" cy="288032"/>
            </a:xfrm>
            <a:prstGeom prst="flowChartProcess">
              <a:avLst/>
            </a:prstGeom>
            <a:solidFill>
              <a:schemeClr val="accent5">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7" name="순서도: 처리 262">
              <a:extLst>
                <a:ext uri="{FF2B5EF4-FFF2-40B4-BE49-F238E27FC236}">
                  <a16:creationId xmlns:a16="http://schemas.microsoft.com/office/drawing/2014/main" xmlns="" id="{224DF250-E7B3-4581-8883-1600AF05B4E4}"/>
                </a:ext>
              </a:extLst>
            </p:cNvPr>
            <p:cNvSpPr/>
            <p:nvPr/>
          </p:nvSpPr>
          <p:spPr>
            <a:xfrm>
              <a:off x="9297854"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8" name="순서도: 처리 263">
              <a:extLst>
                <a:ext uri="{FF2B5EF4-FFF2-40B4-BE49-F238E27FC236}">
                  <a16:creationId xmlns:a16="http://schemas.microsoft.com/office/drawing/2014/main" xmlns="" id="{F730A044-3693-4874-880D-1E0A0072802F}"/>
                </a:ext>
              </a:extLst>
            </p:cNvPr>
            <p:cNvSpPr/>
            <p:nvPr/>
          </p:nvSpPr>
          <p:spPr>
            <a:xfrm>
              <a:off x="9449423"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9" name="순서도: 처리 264">
              <a:extLst>
                <a:ext uri="{FF2B5EF4-FFF2-40B4-BE49-F238E27FC236}">
                  <a16:creationId xmlns:a16="http://schemas.microsoft.com/office/drawing/2014/main" xmlns="" id="{E3EA3CEF-88FA-4025-9720-9C2B95361B71}"/>
                </a:ext>
              </a:extLst>
            </p:cNvPr>
            <p:cNvSpPr/>
            <p:nvPr/>
          </p:nvSpPr>
          <p:spPr>
            <a:xfrm>
              <a:off x="9600992"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0" name="순서도: 처리 265">
              <a:extLst>
                <a:ext uri="{FF2B5EF4-FFF2-40B4-BE49-F238E27FC236}">
                  <a16:creationId xmlns:a16="http://schemas.microsoft.com/office/drawing/2014/main" xmlns="" id="{58DBEFE1-D48B-4BBF-B6A4-190BC04913EC}"/>
                </a:ext>
              </a:extLst>
            </p:cNvPr>
            <p:cNvSpPr/>
            <p:nvPr/>
          </p:nvSpPr>
          <p:spPr>
            <a:xfrm>
              <a:off x="9752561"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1" name="순서도: 처리 266">
              <a:extLst>
                <a:ext uri="{FF2B5EF4-FFF2-40B4-BE49-F238E27FC236}">
                  <a16:creationId xmlns:a16="http://schemas.microsoft.com/office/drawing/2014/main" xmlns="" id="{B1F93C52-C488-45DB-9F78-A5EADF3DF441}"/>
                </a:ext>
              </a:extLst>
            </p:cNvPr>
            <p:cNvSpPr/>
            <p:nvPr/>
          </p:nvSpPr>
          <p:spPr>
            <a:xfrm>
              <a:off x="9904130"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2" name="순서도: 처리 267">
              <a:extLst>
                <a:ext uri="{FF2B5EF4-FFF2-40B4-BE49-F238E27FC236}">
                  <a16:creationId xmlns:a16="http://schemas.microsoft.com/office/drawing/2014/main" xmlns="" id="{145AD3EC-3E87-4BBB-9714-009EE0C96D5E}"/>
                </a:ext>
              </a:extLst>
            </p:cNvPr>
            <p:cNvSpPr/>
            <p:nvPr/>
          </p:nvSpPr>
          <p:spPr>
            <a:xfrm>
              <a:off x="10055699"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3" name="순서도: 처리 268">
              <a:extLst>
                <a:ext uri="{FF2B5EF4-FFF2-40B4-BE49-F238E27FC236}">
                  <a16:creationId xmlns:a16="http://schemas.microsoft.com/office/drawing/2014/main" xmlns="" id="{70CFD0B9-DDF7-4C86-BAA8-D17432968BA3}"/>
                </a:ext>
              </a:extLst>
            </p:cNvPr>
            <p:cNvSpPr/>
            <p:nvPr/>
          </p:nvSpPr>
          <p:spPr>
            <a:xfrm>
              <a:off x="10207268"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4" name="순서도: 처리 269">
              <a:extLst>
                <a:ext uri="{FF2B5EF4-FFF2-40B4-BE49-F238E27FC236}">
                  <a16:creationId xmlns:a16="http://schemas.microsoft.com/office/drawing/2014/main" xmlns="" id="{28B537EF-18A0-4DDA-B890-96043840B749}"/>
                </a:ext>
              </a:extLst>
            </p:cNvPr>
            <p:cNvSpPr/>
            <p:nvPr/>
          </p:nvSpPr>
          <p:spPr>
            <a:xfrm>
              <a:off x="10358836" y="3160897"/>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5" name="TextBox 74">
              <a:extLst>
                <a:ext uri="{FF2B5EF4-FFF2-40B4-BE49-F238E27FC236}">
                  <a16:creationId xmlns:a16="http://schemas.microsoft.com/office/drawing/2014/main" xmlns="" id="{3842F7A5-DE88-417D-BF8C-CB95420E7D72}"/>
                </a:ext>
              </a:extLst>
            </p:cNvPr>
            <p:cNvSpPr txBox="1"/>
            <p:nvPr/>
          </p:nvSpPr>
          <p:spPr>
            <a:xfrm>
              <a:off x="10539299" y="3077571"/>
              <a:ext cx="817853" cy="461665"/>
            </a:xfrm>
            <a:prstGeom prst="rect">
              <a:avLst/>
            </a:prstGeom>
            <a:noFill/>
          </p:spPr>
          <p:txBody>
            <a:bodyPr wrap="none" rtlCol="0" anchor="ctr">
              <a:spAutoFit/>
            </a:bodyPr>
            <a:lstStyle/>
            <a:p>
              <a:r>
                <a:rPr lang="en-US" altLang="ko-KR" sz="2400" b="1" dirty="0">
                  <a:solidFill>
                    <a:schemeClr val="accent2"/>
                  </a:solidFill>
                </a:rPr>
                <a:t>2.2</a:t>
              </a:r>
              <a:r>
                <a:rPr lang="en-US" altLang="ko-KR" b="1" dirty="0">
                  <a:solidFill>
                    <a:schemeClr val="accent2"/>
                  </a:solidFill>
                </a:rPr>
                <a:t>%</a:t>
              </a:r>
              <a:endParaRPr lang="ko-KR" altLang="en-US" b="1" dirty="0">
                <a:solidFill>
                  <a:schemeClr val="accent2"/>
                </a:solidFill>
              </a:endParaRPr>
            </a:p>
          </p:txBody>
        </p:sp>
      </p:grpSp>
      <p:grpSp>
        <p:nvGrpSpPr>
          <p:cNvPr id="76" name="Group 75">
            <a:extLst>
              <a:ext uri="{FF2B5EF4-FFF2-40B4-BE49-F238E27FC236}">
                <a16:creationId xmlns:a16="http://schemas.microsoft.com/office/drawing/2014/main" xmlns="" id="{58AE7188-2A4D-4B2E-8868-AAEF89859935}"/>
              </a:ext>
            </a:extLst>
          </p:cNvPr>
          <p:cNvGrpSpPr/>
          <p:nvPr/>
        </p:nvGrpSpPr>
        <p:grpSpPr>
          <a:xfrm>
            <a:off x="771163" y="4612168"/>
            <a:ext cx="4768535" cy="1616930"/>
            <a:chOff x="720000" y="4898547"/>
            <a:chExt cx="5796216" cy="1425288"/>
          </a:xfrm>
          <a:effectLst/>
        </p:grpSpPr>
        <p:sp>
          <p:nvSpPr>
            <p:cNvPr id="77" name="Rectangle 76">
              <a:extLst>
                <a:ext uri="{FF2B5EF4-FFF2-40B4-BE49-F238E27FC236}">
                  <a16:creationId xmlns:a16="http://schemas.microsoft.com/office/drawing/2014/main" xmlns="" id="{3552C68F-252F-4490-AE90-B6725E37739D}"/>
                </a:ext>
              </a:extLst>
            </p:cNvPr>
            <p:cNvSpPr/>
            <p:nvPr/>
          </p:nvSpPr>
          <p:spPr>
            <a:xfrm>
              <a:off x="720000" y="5229200"/>
              <a:ext cx="5796216" cy="1094635"/>
            </a:xfrm>
            <a:prstGeom prst="rect">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Round Same Side Corner Rectangle 23">
              <a:extLst>
                <a:ext uri="{FF2B5EF4-FFF2-40B4-BE49-F238E27FC236}">
                  <a16:creationId xmlns:a16="http://schemas.microsoft.com/office/drawing/2014/main" xmlns="" id="{98F0D677-2D12-41B3-9F16-BAA4F7114A2B}"/>
                </a:ext>
              </a:extLst>
            </p:cNvPr>
            <p:cNvSpPr/>
            <p:nvPr/>
          </p:nvSpPr>
          <p:spPr>
            <a:xfrm>
              <a:off x="720000" y="4898547"/>
              <a:ext cx="5796216" cy="426626"/>
            </a:xfrm>
            <a:prstGeom prst="round2SameRect">
              <a:avLst/>
            </a:prstGeom>
            <a:solidFill>
              <a:schemeClr val="accent2"/>
            </a:solidFill>
            <a:ln w="63500">
              <a:solidFill>
                <a:schemeClr val="accent2"/>
              </a:solidFill>
            </a:ln>
          </p:spPr>
          <p:txBody>
            <a:bodyPr wrap="square" rtlCol="0">
              <a:spAutoFit/>
            </a:bodyPr>
            <a:lstStyle/>
            <a:p>
              <a:pPr algn="ctr"/>
              <a:endParaRPr lang="ko-KR" altLang="en-US" sz="2400" b="1">
                <a:solidFill>
                  <a:schemeClr val="bg1"/>
                </a:solidFill>
                <a:cs typeface="Arial" pitchFamily="34" charset="0"/>
              </a:endParaRPr>
            </a:p>
          </p:txBody>
        </p:sp>
      </p:grpSp>
      <p:sp>
        <p:nvSpPr>
          <p:cNvPr id="79" name="TextBox 78">
            <a:extLst>
              <a:ext uri="{FF2B5EF4-FFF2-40B4-BE49-F238E27FC236}">
                <a16:creationId xmlns:a16="http://schemas.microsoft.com/office/drawing/2014/main" xmlns="" id="{4094CCAD-EF2D-4697-BD54-CE0695272DB6}"/>
              </a:ext>
            </a:extLst>
          </p:cNvPr>
          <p:cNvSpPr txBox="1"/>
          <p:nvPr/>
        </p:nvSpPr>
        <p:spPr>
          <a:xfrm>
            <a:off x="1030131" y="4701314"/>
            <a:ext cx="4339308" cy="307777"/>
          </a:xfrm>
          <a:prstGeom prst="rect">
            <a:avLst/>
          </a:prstGeom>
          <a:noFill/>
        </p:spPr>
        <p:txBody>
          <a:bodyPr wrap="square" rtlCol="0">
            <a:spAutoFit/>
          </a:bodyPr>
          <a:lstStyle/>
          <a:p>
            <a:r>
              <a:rPr lang="en-US" altLang="ko-KR" sz="1400" b="1" dirty="0">
                <a:solidFill>
                  <a:schemeClr val="bg1"/>
                </a:solidFill>
                <a:cs typeface="Arial" pitchFamily="34" charset="0"/>
              </a:rPr>
              <a:t>Guatemala </a:t>
            </a:r>
            <a:endParaRPr lang="ko-KR" altLang="en-US" sz="1400" b="1" dirty="0">
              <a:solidFill>
                <a:schemeClr val="bg1"/>
              </a:solidFill>
              <a:cs typeface="Arial" pitchFamily="34" charset="0"/>
            </a:endParaRPr>
          </a:p>
        </p:txBody>
      </p:sp>
      <p:sp>
        <p:nvSpPr>
          <p:cNvPr id="81" name="TextBox 80">
            <a:extLst>
              <a:ext uri="{FF2B5EF4-FFF2-40B4-BE49-F238E27FC236}">
                <a16:creationId xmlns:a16="http://schemas.microsoft.com/office/drawing/2014/main" xmlns="" id="{BCBABEAF-5C06-43B2-824D-878D5ED1DFB8}"/>
              </a:ext>
            </a:extLst>
          </p:cNvPr>
          <p:cNvSpPr txBox="1"/>
          <p:nvPr/>
        </p:nvSpPr>
        <p:spPr>
          <a:xfrm>
            <a:off x="874151" y="5204394"/>
            <a:ext cx="4605338" cy="1323439"/>
          </a:xfrm>
          <a:prstGeom prst="rect">
            <a:avLst/>
          </a:prstGeom>
          <a:noFill/>
        </p:spPr>
        <p:txBody>
          <a:bodyPr wrap="square" rtlCol="0">
            <a:spAutoFit/>
          </a:bodyPr>
          <a:lstStyle/>
          <a:p>
            <a:pPr marL="171450" indent="-171450">
              <a:buFont typeface="Arial" panose="020B0604020202020204" pitchFamily="34" charset="0"/>
              <a:buChar char="•"/>
            </a:pPr>
            <a:r>
              <a:rPr lang="x-none" sz="1600" b="1" dirty="0"/>
              <a:t>Guatemala invierte poco y la calidad del gasto es muy pobre.</a:t>
            </a:r>
          </a:p>
          <a:p>
            <a:pPr marL="171450" indent="-171450">
              <a:buFont typeface="Arial" panose="020B0604020202020204" pitchFamily="34" charset="0"/>
              <a:buChar char="•"/>
            </a:pPr>
            <a:r>
              <a:rPr lang="x-none" sz="1600" b="1" dirty="0"/>
              <a:t>Tenemos los peores indicadores de desarrollo humano solo nos gana Haití y Honduras.</a:t>
            </a:r>
          </a:p>
          <a:p>
            <a:endParaRPr lang="ko-KR" altLang="en-US" sz="1600" dirty="0">
              <a:cs typeface="Arial" pitchFamily="34" charset="0"/>
            </a:endParaRPr>
          </a:p>
        </p:txBody>
      </p:sp>
      <p:grpSp>
        <p:nvGrpSpPr>
          <p:cNvPr id="83" name="Group 82">
            <a:extLst>
              <a:ext uri="{FF2B5EF4-FFF2-40B4-BE49-F238E27FC236}">
                <a16:creationId xmlns:a16="http://schemas.microsoft.com/office/drawing/2014/main" xmlns="" id="{B4F2DF90-8315-433F-A321-66C769265AFE}"/>
              </a:ext>
            </a:extLst>
          </p:cNvPr>
          <p:cNvGrpSpPr/>
          <p:nvPr/>
        </p:nvGrpSpPr>
        <p:grpSpPr>
          <a:xfrm>
            <a:off x="6762618" y="4612168"/>
            <a:ext cx="4768535" cy="1616930"/>
            <a:chOff x="6192627" y="4688368"/>
            <a:chExt cx="4768535" cy="1616930"/>
          </a:xfrm>
        </p:grpSpPr>
        <p:grpSp>
          <p:nvGrpSpPr>
            <p:cNvPr id="84" name="Group 83">
              <a:extLst>
                <a:ext uri="{FF2B5EF4-FFF2-40B4-BE49-F238E27FC236}">
                  <a16:creationId xmlns:a16="http://schemas.microsoft.com/office/drawing/2014/main" xmlns="" id="{EECFAC9C-6479-4270-B362-DCA83F0C5FEA}"/>
                </a:ext>
              </a:extLst>
            </p:cNvPr>
            <p:cNvGrpSpPr/>
            <p:nvPr/>
          </p:nvGrpSpPr>
          <p:grpSpPr>
            <a:xfrm>
              <a:off x="6192627" y="4688368"/>
              <a:ext cx="4768535" cy="1616930"/>
              <a:chOff x="720000" y="4898547"/>
              <a:chExt cx="5796216" cy="1425288"/>
            </a:xfrm>
            <a:effectLst/>
          </p:grpSpPr>
          <p:sp>
            <p:nvSpPr>
              <p:cNvPr id="89" name="Rectangle 88">
                <a:extLst>
                  <a:ext uri="{FF2B5EF4-FFF2-40B4-BE49-F238E27FC236}">
                    <a16:creationId xmlns:a16="http://schemas.microsoft.com/office/drawing/2014/main" xmlns="" id="{0C0942E1-A7FE-4BC5-8343-59371D89786A}"/>
                  </a:ext>
                </a:extLst>
              </p:cNvPr>
              <p:cNvSpPr/>
              <p:nvPr/>
            </p:nvSpPr>
            <p:spPr>
              <a:xfrm>
                <a:off x="720000" y="5229200"/>
                <a:ext cx="5796216" cy="1094635"/>
              </a:xfrm>
              <a:prstGeom prst="rect">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Round Same Side Corner Rectangle 26">
                <a:extLst>
                  <a:ext uri="{FF2B5EF4-FFF2-40B4-BE49-F238E27FC236}">
                    <a16:creationId xmlns:a16="http://schemas.microsoft.com/office/drawing/2014/main" xmlns="" id="{624519B9-D890-40A1-9653-85EFD074FE37}"/>
                  </a:ext>
                </a:extLst>
              </p:cNvPr>
              <p:cNvSpPr/>
              <p:nvPr/>
            </p:nvSpPr>
            <p:spPr>
              <a:xfrm>
                <a:off x="720000" y="4898547"/>
                <a:ext cx="5796216" cy="426626"/>
              </a:xfrm>
              <a:prstGeom prst="round2SameRect">
                <a:avLst/>
              </a:prstGeom>
              <a:solidFill>
                <a:schemeClr val="accent1"/>
              </a:solidFill>
              <a:ln w="63500">
                <a:solidFill>
                  <a:schemeClr val="accent1"/>
                </a:solidFill>
              </a:ln>
            </p:spPr>
            <p:txBody>
              <a:bodyPr wrap="square" rtlCol="0">
                <a:spAutoFit/>
              </a:bodyPr>
              <a:lstStyle/>
              <a:p>
                <a:pPr algn="ctr"/>
                <a:endParaRPr lang="ko-KR" altLang="en-US" sz="2400" b="1">
                  <a:solidFill>
                    <a:schemeClr val="bg1"/>
                  </a:solidFill>
                  <a:cs typeface="Arial" pitchFamily="34" charset="0"/>
                </a:endParaRPr>
              </a:p>
            </p:txBody>
          </p:sp>
        </p:grpSp>
        <p:sp>
          <p:nvSpPr>
            <p:cNvPr id="85" name="TextBox 84">
              <a:extLst>
                <a:ext uri="{FF2B5EF4-FFF2-40B4-BE49-F238E27FC236}">
                  <a16:creationId xmlns:a16="http://schemas.microsoft.com/office/drawing/2014/main" xmlns="" id="{B7814259-4030-4BA8-906E-54AAC195F34D}"/>
                </a:ext>
              </a:extLst>
            </p:cNvPr>
            <p:cNvSpPr txBox="1"/>
            <p:nvPr/>
          </p:nvSpPr>
          <p:spPr>
            <a:xfrm>
              <a:off x="6408550" y="4777514"/>
              <a:ext cx="4339308" cy="307777"/>
            </a:xfrm>
            <a:prstGeom prst="rect">
              <a:avLst/>
            </a:prstGeom>
            <a:noFill/>
          </p:spPr>
          <p:txBody>
            <a:bodyPr wrap="square" rtlCol="0">
              <a:spAutoFit/>
            </a:bodyPr>
            <a:lstStyle/>
            <a:p>
              <a:r>
                <a:rPr lang="en-US" altLang="ko-KR" sz="1400" b="1" dirty="0">
                  <a:solidFill>
                    <a:schemeClr val="bg1"/>
                  </a:solidFill>
                  <a:cs typeface="Arial" pitchFamily="34" charset="0"/>
                </a:rPr>
                <a:t>Simple PowerPoint Presentation </a:t>
              </a:r>
              <a:endParaRPr lang="ko-KR" altLang="en-US" sz="1400" b="1" dirty="0">
                <a:solidFill>
                  <a:schemeClr val="bg1"/>
                </a:solidFill>
                <a:cs typeface="Arial" pitchFamily="34" charset="0"/>
              </a:endParaRPr>
            </a:p>
          </p:txBody>
        </p:sp>
        <p:grpSp>
          <p:nvGrpSpPr>
            <p:cNvPr id="86" name="Group 85">
              <a:extLst>
                <a:ext uri="{FF2B5EF4-FFF2-40B4-BE49-F238E27FC236}">
                  <a16:creationId xmlns:a16="http://schemas.microsoft.com/office/drawing/2014/main" xmlns="" id="{36840AF1-4692-4845-8DA5-3074E3CFF497}"/>
                </a:ext>
              </a:extLst>
            </p:cNvPr>
            <p:cNvGrpSpPr/>
            <p:nvPr/>
          </p:nvGrpSpPr>
          <p:grpSpPr>
            <a:xfrm>
              <a:off x="6408550" y="5280594"/>
              <a:ext cx="4339308" cy="936104"/>
              <a:chOff x="5004868" y="4941168"/>
              <a:chExt cx="3123688" cy="936104"/>
            </a:xfrm>
          </p:grpSpPr>
          <p:sp>
            <p:nvSpPr>
              <p:cNvPr id="87" name="TextBox 86">
                <a:extLst>
                  <a:ext uri="{FF2B5EF4-FFF2-40B4-BE49-F238E27FC236}">
                    <a16:creationId xmlns:a16="http://schemas.microsoft.com/office/drawing/2014/main" xmlns="" id="{F07AC276-C7BC-446B-AB22-885A6DB3E09B}"/>
                  </a:ext>
                </a:extLst>
              </p:cNvPr>
              <p:cNvSpPr txBox="1"/>
              <p:nvPr/>
            </p:nvSpPr>
            <p:spPr>
              <a:xfrm>
                <a:off x="5004868" y="4941168"/>
                <a:ext cx="3123688" cy="461665"/>
              </a:xfrm>
              <a:prstGeom prst="rect">
                <a:avLst/>
              </a:prstGeom>
              <a:noFill/>
            </p:spPr>
            <p:txBody>
              <a:bodyPr wrap="square" rtlCol="0">
                <a:spAutoFit/>
              </a:bodyPr>
              <a:lstStyle/>
              <a:p>
                <a:pPr marL="171459" indent="-171459">
                  <a:buFont typeface="Wingdings" pitchFamily="2" charset="2"/>
                  <a:buChar char="l"/>
                </a:pPr>
                <a:r>
                  <a:rPr lang="en-US" altLang="ko-KR" sz="1200" dirty="0">
                    <a:solidFill>
                      <a:srgbClr val="262626"/>
                    </a:solidFill>
                    <a:cs typeface="Arial" pitchFamily="34" charset="0"/>
                  </a:rPr>
                  <a:t>You can simply impress your audience and add a unique zing and appeal to your Presentations.</a:t>
                </a:r>
                <a:endParaRPr lang="ko-KR" altLang="en-US" sz="1200" dirty="0">
                  <a:solidFill>
                    <a:schemeClr val="tx1">
                      <a:lumMod val="65000"/>
                      <a:lumOff val="35000"/>
                    </a:schemeClr>
                  </a:solidFill>
                  <a:cs typeface="Arial" pitchFamily="34" charset="0"/>
                </a:endParaRPr>
              </a:p>
            </p:txBody>
          </p:sp>
          <p:sp>
            <p:nvSpPr>
              <p:cNvPr id="88" name="TextBox 87">
                <a:extLst>
                  <a:ext uri="{FF2B5EF4-FFF2-40B4-BE49-F238E27FC236}">
                    <a16:creationId xmlns:a16="http://schemas.microsoft.com/office/drawing/2014/main" xmlns="" id="{94AC9FEF-A50C-40B2-AD8E-566DBF1F08B6}"/>
                  </a:ext>
                </a:extLst>
              </p:cNvPr>
              <p:cNvSpPr txBox="1"/>
              <p:nvPr/>
            </p:nvSpPr>
            <p:spPr>
              <a:xfrm>
                <a:off x="5004868" y="5415607"/>
                <a:ext cx="3123688" cy="461665"/>
              </a:xfrm>
              <a:prstGeom prst="rect">
                <a:avLst/>
              </a:prstGeom>
              <a:noFill/>
            </p:spPr>
            <p:txBody>
              <a:bodyPr wrap="square" rtlCol="0">
                <a:spAutoFit/>
              </a:bodyPr>
              <a:lstStyle/>
              <a:p>
                <a:pPr marL="171459" indent="-171459">
                  <a:buFont typeface="Wingdings" pitchFamily="2" charset="2"/>
                  <a:buChar char="l"/>
                </a:pP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grpSp>
      <p:pic>
        <p:nvPicPr>
          <p:cNvPr id="92" name="Imagen 91">
            <a:extLst>
              <a:ext uri="{FF2B5EF4-FFF2-40B4-BE49-F238E27FC236}">
                <a16:creationId xmlns:a16="http://schemas.microsoft.com/office/drawing/2014/main" xmlns="" id="{BCA0AC95-12C8-4126-ADD4-B57ED84EE803}"/>
              </a:ext>
            </a:extLst>
          </p:cNvPr>
          <p:cNvPicPr>
            <a:picLocks noChangeAspect="1"/>
          </p:cNvPicPr>
          <p:nvPr/>
        </p:nvPicPr>
        <p:blipFill rotWithShape="1">
          <a:blip r:embed="rId3"/>
          <a:srcRect l="7378" t="17412" r="17245" b="24597"/>
          <a:stretch/>
        </p:blipFill>
        <p:spPr>
          <a:xfrm>
            <a:off x="6268752" y="4513854"/>
            <a:ext cx="5520794" cy="1947084"/>
          </a:xfrm>
          <a:prstGeom prst="rect">
            <a:avLst/>
          </a:prstGeom>
        </p:spPr>
      </p:pic>
    </p:spTree>
    <p:extLst>
      <p:ext uri="{BB962C8B-B14F-4D97-AF65-F5344CB8AC3E}">
        <p14:creationId xmlns:p14="http://schemas.microsoft.com/office/powerpoint/2010/main" xmlns="" val="4184600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F2ECDED7-E938-4600-A621-824AAA612A16}"/>
              </a:ext>
            </a:extLst>
          </p:cNvPr>
          <p:cNvSpPr/>
          <p:nvPr/>
        </p:nvSpPr>
        <p:spPr>
          <a:xfrm>
            <a:off x="2722179" y="882869"/>
            <a:ext cx="2322787" cy="1250731"/>
          </a:xfrm>
          <a:prstGeom prst="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GT"/>
          </a:p>
        </p:txBody>
      </p:sp>
      <p:pic>
        <p:nvPicPr>
          <p:cNvPr id="8" name="Imagen 1">
            <a:extLst>
              <a:ext uri="{FF2B5EF4-FFF2-40B4-BE49-F238E27FC236}">
                <a16:creationId xmlns:a16="http://schemas.microsoft.com/office/drawing/2014/main" xmlns="" id="{9C04E91B-4C4B-4458-A2DE-F3D4B673917A}"/>
              </a:ext>
            </a:extLst>
          </p:cNvPr>
          <p:cNvPicPr>
            <a:picLocks noChangeAspect="1"/>
          </p:cNvPicPr>
          <p:nvPr/>
        </p:nvPicPr>
        <p:blipFill>
          <a:blip r:embed="rId3"/>
          <a:stretch>
            <a:fillRect/>
          </a:stretch>
        </p:blipFill>
        <p:spPr>
          <a:xfrm>
            <a:off x="21397" y="555171"/>
            <a:ext cx="7085390" cy="5747658"/>
          </a:xfrm>
          <a:prstGeom prst="rect">
            <a:avLst/>
          </a:prstGeom>
        </p:spPr>
      </p:pic>
      <p:sp>
        <p:nvSpPr>
          <p:cNvPr id="9" name="TextBox 8">
            <a:extLst>
              <a:ext uri="{FF2B5EF4-FFF2-40B4-BE49-F238E27FC236}">
                <a16:creationId xmlns:a16="http://schemas.microsoft.com/office/drawing/2014/main" xmlns="" id="{63FE9372-B72A-4BE1-98E3-0D97018F33F5}"/>
              </a:ext>
            </a:extLst>
          </p:cNvPr>
          <p:cNvSpPr txBox="1"/>
          <p:nvPr/>
        </p:nvSpPr>
        <p:spPr>
          <a:xfrm>
            <a:off x="6459046" y="139672"/>
            <a:ext cx="5616976" cy="830997"/>
          </a:xfrm>
          <a:prstGeom prst="rect">
            <a:avLst/>
          </a:prstGeom>
          <a:solidFill>
            <a:schemeClr val="accent2"/>
          </a:solidFill>
        </p:spPr>
        <p:txBody>
          <a:bodyPr wrap="square" rtlCol="0">
            <a:spAutoFit/>
          </a:bodyPr>
          <a:lstStyle/>
          <a:p>
            <a:pPr algn="ctr"/>
            <a:r>
              <a:rPr lang="es-MX" sz="2400" b="1" dirty="0">
                <a:solidFill>
                  <a:schemeClr val="bg1"/>
                </a:solidFill>
              </a:rPr>
              <a:t>Como es el financiamiento y gasto en salud en Guatemala</a:t>
            </a:r>
            <a:endParaRPr lang="es-GT" sz="2400" b="1" dirty="0">
              <a:solidFill>
                <a:schemeClr val="bg1"/>
              </a:solidFill>
            </a:endParaRPr>
          </a:p>
        </p:txBody>
      </p:sp>
      <p:sp>
        <p:nvSpPr>
          <p:cNvPr id="10" name="Marcador de contenido 2">
            <a:extLst>
              <a:ext uri="{FF2B5EF4-FFF2-40B4-BE49-F238E27FC236}">
                <a16:creationId xmlns:a16="http://schemas.microsoft.com/office/drawing/2014/main" xmlns="" id="{1626F43E-B1EC-497A-A070-B6F4C0A9B572}"/>
              </a:ext>
            </a:extLst>
          </p:cNvPr>
          <p:cNvSpPr txBox="1">
            <a:spLocks/>
          </p:cNvSpPr>
          <p:nvPr/>
        </p:nvSpPr>
        <p:spPr>
          <a:xfrm>
            <a:off x="7299803" y="1223017"/>
            <a:ext cx="4583203" cy="30461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MX" sz="2000" dirty="0"/>
              <a:t>El sistema de salud guatemalteco está fundamentalmente respaldado por el gasto de bolsillo. </a:t>
            </a:r>
          </a:p>
          <a:p>
            <a:r>
              <a:rPr lang="es-MX" sz="2000" dirty="0"/>
              <a:t>Las familias financian con sus propios recursos y de forma directa el 52.2% del gasto en salud. </a:t>
            </a:r>
          </a:p>
          <a:p>
            <a:r>
              <a:rPr lang="es-MX" sz="2000" dirty="0"/>
              <a:t>La población debe costear parte del tratamiento institucional y adicionalmente comprar los medicamentos y el equipo médico de apoyo (muletas, sillas de ruedas, medidores, etc.), según las recetas extendidas).</a:t>
            </a:r>
          </a:p>
          <a:p>
            <a:r>
              <a:rPr lang="es-GT" sz="2000" dirty="0"/>
              <a:t>El IGSS solo cubre a menos del 18% de la población. Aún menos por la pérdida de empleos formales por la pandemia Covid-19. </a:t>
            </a:r>
          </a:p>
          <a:p>
            <a:endParaRPr lang="es-MX" sz="2000" dirty="0"/>
          </a:p>
        </p:txBody>
      </p:sp>
      <p:sp>
        <p:nvSpPr>
          <p:cNvPr id="3" name="Elipse 2">
            <a:extLst>
              <a:ext uri="{FF2B5EF4-FFF2-40B4-BE49-F238E27FC236}">
                <a16:creationId xmlns:a16="http://schemas.microsoft.com/office/drawing/2014/main" xmlns="" id="{D73CF2F7-5419-4C9A-AF4A-03A3E473DFF8}"/>
              </a:ext>
            </a:extLst>
          </p:cNvPr>
          <p:cNvSpPr/>
          <p:nvPr/>
        </p:nvSpPr>
        <p:spPr>
          <a:xfrm>
            <a:off x="5748820" y="3429000"/>
            <a:ext cx="1357967" cy="111636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ln>
                <a:solidFill>
                  <a:srgbClr val="FF0000"/>
                </a:solidFill>
              </a:ln>
              <a:noFill/>
            </a:endParaRPr>
          </a:p>
        </p:txBody>
      </p:sp>
    </p:spTree>
    <p:extLst>
      <p:ext uri="{BB962C8B-B14F-4D97-AF65-F5344CB8AC3E}">
        <p14:creationId xmlns:p14="http://schemas.microsoft.com/office/powerpoint/2010/main" xmlns="" val="3023473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4" descr="UBICACION JURISDICCIONES PEC"/>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910" t="5538" r="7233" b="18605"/>
          <a:stretch/>
        </p:blipFill>
        <p:spPr bwMode="auto">
          <a:xfrm>
            <a:off x="5985563" y="1441770"/>
            <a:ext cx="4112969" cy="400345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37" name="Rectángulo 36"/>
          <p:cNvSpPr/>
          <p:nvPr/>
        </p:nvSpPr>
        <p:spPr>
          <a:xfrm>
            <a:off x="6097831" y="5168225"/>
            <a:ext cx="3888432" cy="261610"/>
          </a:xfrm>
          <a:prstGeom prst="rect">
            <a:avLst/>
          </a:prstGeom>
        </p:spPr>
        <p:txBody>
          <a:bodyPr wrap="square">
            <a:spAutoFit/>
          </a:bodyPr>
          <a:lstStyle/>
          <a:p>
            <a:pPr algn="ctr"/>
            <a:r>
              <a:rPr lang="es-GT" sz="1100" b="1" dirty="0"/>
              <a:t>Fuente: </a:t>
            </a:r>
            <a:r>
              <a:rPr lang="es-GT" sz="1100" dirty="0"/>
              <a:t>Extensión de Cobertura, MSPAS, 2013</a:t>
            </a:r>
          </a:p>
        </p:txBody>
      </p:sp>
      <p:sp>
        <p:nvSpPr>
          <p:cNvPr id="8" name="Rectángulo 7"/>
          <p:cNvSpPr/>
          <p:nvPr/>
        </p:nvSpPr>
        <p:spPr>
          <a:xfrm>
            <a:off x="1559496" y="6626380"/>
            <a:ext cx="4572000" cy="215444"/>
          </a:xfrm>
          <a:prstGeom prst="rect">
            <a:avLst/>
          </a:prstGeom>
        </p:spPr>
        <p:txBody>
          <a:bodyPr>
            <a:spAutoFit/>
          </a:bodyPr>
          <a:lstStyle/>
          <a:p>
            <a:r>
              <a:rPr lang="es-ES_tradnl" sz="800" dirty="0">
                <a:solidFill>
                  <a:srgbClr val="222222"/>
                </a:solidFill>
                <a:latin typeface="Calibri" panose="020F0502020204030204" pitchFamily="34" charset="0"/>
              </a:rPr>
              <a:t>Copyright </a:t>
            </a:r>
            <a:r>
              <a:rPr lang="es-ES_tradnl" sz="800" dirty="0">
                <a:solidFill>
                  <a:srgbClr val="222222"/>
                </a:solidFill>
                <a:latin typeface="Cambria" panose="02040503050406030204" pitchFamily="18" charset="0"/>
              </a:rPr>
              <a:t>©</a:t>
            </a:r>
            <a:r>
              <a:rPr lang="es-ES_tradnl" sz="800" dirty="0">
                <a:solidFill>
                  <a:srgbClr val="222222"/>
                </a:solidFill>
                <a:latin typeface="Calibri" panose="020F0502020204030204" pitchFamily="34" charset="0"/>
              </a:rPr>
              <a:t> 2016 por Alianza por la Nutrición/FUNDESA. Derechos reservados de autor.</a:t>
            </a:r>
            <a:endParaRPr lang="es-GT" sz="800" dirty="0"/>
          </a:p>
        </p:txBody>
      </p:sp>
      <p:sp>
        <p:nvSpPr>
          <p:cNvPr id="4" name="Rectángulo redondeado 3"/>
          <p:cNvSpPr/>
          <p:nvPr/>
        </p:nvSpPr>
        <p:spPr>
          <a:xfrm>
            <a:off x="2135561" y="5445224"/>
            <a:ext cx="2352897" cy="115212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dirty="0"/>
              <a:t>En 2021 esta es la cobertura de establecimientos de salud en Guatemala</a:t>
            </a:r>
          </a:p>
        </p:txBody>
      </p:sp>
      <p:graphicFrame>
        <p:nvGraphicFramePr>
          <p:cNvPr id="5" name="Tabla 4"/>
          <p:cNvGraphicFramePr>
            <a:graphicFrameLocks noGrp="1"/>
          </p:cNvGraphicFramePr>
          <p:nvPr/>
        </p:nvGraphicFramePr>
        <p:xfrm>
          <a:off x="4472989" y="5477564"/>
          <a:ext cx="5570284" cy="1112520"/>
        </p:xfrm>
        <a:graphic>
          <a:graphicData uri="http://schemas.openxmlformats.org/drawingml/2006/table">
            <a:tbl>
              <a:tblPr firstRow="1" bandRow="1">
                <a:tableStyleId>{BDBED569-4797-4DF1-A0F4-6AAB3CD982D8}</a:tableStyleId>
              </a:tblPr>
              <a:tblGrid>
                <a:gridCol w="1278192">
                  <a:extLst>
                    <a:ext uri="{9D8B030D-6E8A-4147-A177-3AD203B41FA5}">
                      <a16:colId xmlns:a16="http://schemas.microsoft.com/office/drawing/2014/main" xmlns="" val="20000"/>
                    </a:ext>
                  </a:extLst>
                </a:gridCol>
                <a:gridCol w="4292092">
                  <a:extLst>
                    <a:ext uri="{9D8B030D-6E8A-4147-A177-3AD203B41FA5}">
                      <a16:colId xmlns:a16="http://schemas.microsoft.com/office/drawing/2014/main" xmlns="" val="20001"/>
                    </a:ext>
                  </a:extLst>
                </a:gridCol>
              </a:tblGrid>
              <a:tr h="370840">
                <a:tc>
                  <a:txBody>
                    <a:bodyPr/>
                    <a:lstStyle/>
                    <a:p>
                      <a:r>
                        <a:rPr lang="es-GT" sz="1400" b="1" dirty="0"/>
                        <a:t>Tercer Nivel</a:t>
                      </a:r>
                    </a:p>
                  </a:txBody>
                  <a:tcPr anchor="ctr"/>
                </a:tc>
                <a:tc>
                  <a:txBody>
                    <a:bodyPr/>
                    <a:lstStyle/>
                    <a:p>
                      <a:pPr algn="l"/>
                      <a:r>
                        <a:rPr lang="es-GT" sz="1400" b="0" dirty="0"/>
                        <a:t>45 hospitales + 5 COVID </a:t>
                      </a:r>
                    </a:p>
                  </a:txBody>
                  <a:tcPr anchor="ctr"/>
                </a:tc>
                <a:extLst>
                  <a:ext uri="{0D108BD9-81ED-4DB2-BD59-A6C34878D82A}">
                    <a16:rowId xmlns:a16="http://schemas.microsoft.com/office/drawing/2014/main" xmlns="" val="10000"/>
                  </a:ext>
                </a:extLst>
              </a:tr>
              <a:tr h="370840">
                <a:tc>
                  <a:txBody>
                    <a:bodyPr/>
                    <a:lstStyle/>
                    <a:p>
                      <a:r>
                        <a:rPr lang="es-GT" sz="1400" b="1" dirty="0"/>
                        <a:t>Segundo</a:t>
                      </a:r>
                      <a:r>
                        <a:rPr lang="es-GT" sz="1400" b="1" baseline="0" dirty="0"/>
                        <a:t> Nivel</a:t>
                      </a:r>
                      <a:endParaRPr lang="es-GT" sz="1400" b="1" dirty="0"/>
                    </a:p>
                  </a:txBody>
                  <a:tcPr anchor="ctr"/>
                </a:tc>
                <a:tc>
                  <a:txBody>
                    <a:bodyPr/>
                    <a:lstStyle/>
                    <a:p>
                      <a:pPr algn="l"/>
                      <a:r>
                        <a:rPr lang="es-GT" sz="1400" dirty="0"/>
                        <a:t>331 Centros</a:t>
                      </a:r>
                      <a:r>
                        <a:rPr lang="es-GT" sz="1400" baseline="0" dirty="0"/>
                        <a:t> de Salud, 91 CAP y 10 CAIMI</a:t>
                      </a:r>
                      <a:endParaRPr lang="es-GT" sz="1400" dirty="0"/>
                    </a:p>
                  </a:txBody>
                  <a:tcPr anchor="ctr"/>
                </a:tc>
                <a:extLst>
                  <a:ext uri="{0D108BD9-81ED-4DB2-BD59-A6C34878D82A}">
                    <a16:rowId xmlns:a16="http://schemas.microsoft.com/office/drawing/2014/main" xmlns="" val="10001"/>
                  </a:ext>
                </a:extLst>
              </a:tr>
              <a:tr h="370840">
                <a:tc>
                  <a:txBody>
                    <a:bodyPr/>
                    <a:lstStyle/>
                    <a:p>
                      <a:r>
                        <a:rPr lang="es-GT" sz="1400" b="1" dirty="0"/>
                        <a:t>Primer Nivel</a:t>
                      </a:r>
                    </a:p>
                  </a:txBody>
                  <a:tcPr anchor="ctr"/>
                </a:tc>
                <a:tc>
                  <a:txBody>
                    <a:bodyPr/>
                    <a:lstStyle/>
                    <a:p>
                      <a:pPr algn="l"/>
                      <a:r>
                        <a:rPr lang="es-GT" sz="1400" dirty="0"/>
                        <a:t>1,260 Puestos de Salud y 2,323 Centros de Convergencia</a:t>
                      </a:r>
                    </a:p>
                  </a:txBody>
                  <a:tcPr anchor="ctr"/>
                </a:tc>
                <a:extLst>
                  <a:ext uri="{0D108BD9-81ED-4DB2-BD59-A6C34878D82A}">
                    <a16:rowId xmlns:a16="http://schemas.microsoft.com/office/drawing/2014/main" xmlns="" val="10002"/>
                  </a:ext>
                </a:extLst>
              </a:tr>
            </a:tbl>
          </a:graphicData>
        </a:graphic>
      </p:graphicFrame>
      <p:sp>
        <p:nvSpPr>
          <p:cNvPr id="7" name="Rectángulo 6"/>
          <p:cNvSpPr/>
          <p:nvPr/>
        </p:nvSpPr>
        <p:spPr>
          <a:xfrm>
            <a:off x="1847528" y="2748406"/>
            <a:ext cx="3744416" cy="536578"/>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ctr">
              <a:buFont typeface="Arial" panose="020B0604020202020204" pitchFamily="34" charset="0"/>
              <a:buChar char="•"/>
            </a:pPr>
            <a:r>
              <a:rPr lang="es-GT" sz="2400" b="1" dirty="0">
                <a:solidFill>
                  <a:srgbClr val="C00000"/>
                </a:solidFill>
              </a:rPr>
              <a:t>Pasamos de 2,223 a 1,204  puestos de salud que están en mal estado y desabastecidos.</a:t>
            </a:r>
          </a:p>
          <a:p>
            <a:pPr marL="342900" indent="-342900" algn="ctr">
              <a:buFont typeface="Arial" panose="020B0604020202020204" pitchFamily="34" charset="0"/>
              <a:buChar char="•"/>
            </a:pPr>
            <a:r>
              <a:rPr lang="es-GT" sz="2200" b="1" dirty="0">
                <a:solidFill>
                  <a:srgbClr val="C00000"/>
                </a:solidFill>
              </a:rPr>
              <a:t>Menos puntos de atención causa la saturación de los 45 hospitales atendiendo enfermedades mas complejas. </a:t>
            </a:r>
          </a:p>
          <a:p>
            <a:pPr marL="342900" indent="-342900" algn="ctr">
              <a:buFont typeface="Arial" panose="020B0604020202020204" pitchFamily="34" charset="0"/>
              <a:buChar char="•"/>
            </a:pPr>
            <a:r>
              <a:rPr lang="es-GT" sz="2200" b="1" dirty="0">
                <a:solidFill>
                  <a:srgbClr val="C00000"/>
                </a:solidFill>
              </a:rPr>
              <a:t>Bajas coberturas y bajo rendimiento en prestación de servicios de salud.</a:t>
            </a:r>
          </a:p>
        </p:txBody>
      </p:sp>
      <p:sp>
        <p:nvSpPr>
          <p:cNvPr id="10" name="9 Rectángulo redondeado"/>
          <p:cNvSpPr/>
          <p:nvPr/>
        </p:nvSpPr>
        <p:spPr>
          <a:xfrm>
            <a:off x="1954306" y="116632"/>
            <a:ext cx="8678198" cy="1152128"/>
          </a:xfrm>
          <a:prstGeom prst="roundRect">
            <a:avLst>
              <a:gd name="adj" fmla="val 37484"/>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algn="ctr"/>
            <a:r>
              <a:rPr lang="es-GT" sz="2400" b="1" dirty="0">
                <a:solidFill>
                  <a:schemeClr val="bg1"/>
                </a:solidFill>
              </a:rPr>
              <a:t>2014-2015 Desmantelamiento del 66% de los puntos de atención de salud. 4.5% millones de personas quedaron sin atención y dependen de la Salud Publica. </a:t>
            </a:r>
            <a:endParaRPr lang="es-ES" sz="2400" b="1" u="sng" dirty="0">
              <a:solidFill>
                <a:schemeClr val="bg1"/>
              </a:solidFill>
              <a:uFill>
                <a:solidFill>
                  <a:srgbClr val="FFC000"/>
                </a:solidFill>
              </a:uFill>
            </a:endParaRPr>
          </a:p>
        </p:txBody>
      </p:sp>
      <p:sp>
        <p:nvSpPr>
          <p:cNvPr id="11" name="10 Elipse"/>
          <p:cNvSpPr/>
          <p:nvPr/>
        </p:nvSpPr>
        <p:spPr>
          <a:xfrm>
            <a:off x="1631504" y="116632"/>
            <a:ext cx="720080" cy="720000"/>
          </a:xfrm>
          <a:prstGeom prst="ellipse">
            <a:avLst/>
          </a:prstGeom>
          <a:solidFill>
            <a:schemeClr val="accent6">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GT" sz="2400" b="1" dirty="0">
                <a:sym typeface="Wingdings 2"/>
              </a:rPr>
              <a:t></a:t>
            </a:r>
            <a:endParaRPr lang="es-ES" sz="2400" b="1" dirty="0"/>
          </a:p>
        </p:txBody>
      </p:sp>
    </p:spTree>
    <p:extLst>
      <p:ext uri="{BB962C8B-B14F-4D97-AF65-F5344CB8AC3E}">
        <p14:creationId xmlns:p14="http://schemas.microsoft.com/office/powerpoint/2010/main" xmlns="" val="3492699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DF5BF392-5D0F-4A28-B627-CC829DC3666D}"/>
              </a:ext>
            </a:extLst>
          </p:cNvPr>
          <p:cNvSpPr/>
          <p:nvPr/>
        </p:nvSpPr>
        <p:spPr>
          <a:xfrm>
            <a:off x="3405286" y="3418416"/>
            <a:ext cx="548033" cy="74014"/>
          </a:xfrm>
          <a:custGeom>
            <a:avLst/>
            <a:gdLst>
              <a:gd name="connsiteX0" fmla="*/ 37007 w 548033"/>
              <a:gd name="connsiteY0" fmla="*/ 0 h 74014"/>
              <a:gd name="connsiteX1" fmla="*/ 548033 w 548033"/>
              <a:gd name="connsiteY1" fmla="*/ 0 h 74014"/>
              <a:gd name="connsiteX2" fmla="*/ 548033 w 548033"/>
              <a:gd name="connsiteY2" fmla="*/ 73374 h 74014"/>
              <a:gd name="connsiteX3" fmla="*/ 37007 w 548033"/>
              <a:gd name="connsiteY3" fmla="*/ 74014 h 74014"/>
              <a:gd name="connsiteX4" fmla="*/ 0 w 548033"/>
              <a:gd name="connsiteY4" fmla="*/ 37007 h 74014"/>
              <a:gd name="connsiteX5" fmla="*/ 37007 w 548033"/>
              <a:gd name="connsiteY5" fmla="*/ 0 h 7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033" h="74014">
                <a:moveTo>
                  <a:pt x="37007" y="0"/>
                </a:moveTo>
                <a:lnTo>
                  <a:pt x="548033" y="0"/>
                </a:lnTo>
                <a:lnTo>
                  <a:pt x="548033" y="73374"/>
                </a:lnTo>
                <a:lnTo>
                  <a:pt x="37007" y="74014"/>
                </a:lnTo>
                <a:cubicBezTo>
                  <a:pt x="16535" y="74014"/>
                  <a:pt x="0" y="56692"/>
                  <a:pt x="0" y="37007"/>
                </a:cubicBezTo>
                <a:cubicBezTo>
                  <a:pt x="0" y="16535"/>
                  <a:pt x="17322" y="0"/>
                  <a:pt x="37007" y="0"/>
                </a:cubicBezTo>
                <a:close/>
              </a:path>
            </a:pathLst>
          </a:custGeom>
          <a:solidFill>
            <a:schemeClr val="accent2">
              <a:lumMod val="75000"/>
            </a:schemeClr>
          </a:solidFill>
          <a:ln w="9525" cap="flat">
            <a:noFill/>
            <a:prstDash val="solid"/>
            <a:miter/>
          </a:ln>
        </p:spPr>
        <p:txBody>
          <a:bodyPr rtlCol="0" anchor="ctr"/>
          <a:lstStyle/>
          <a:p>
            <a:endParaRPr lang="en-US"/>
          </a:p>
        </p:txBody>
      </p:sp>
      <p:grpSp>
        <p:nvGrpSpPr>
          <p:cNvPr id="39" name="Group 38">
            <a:extLst>
              <a:ext uri="{FF2B5EF4-FFF2-40B4-BE49-F238E27FC236}">
                <a16:creationId xmlns:a16="http://schemas.microsoft.com/office/drawing/2014/main" xmlns="" id="{F7EFC2CE-8920-45A3-BAD7-488164AB9ECF}"/>
              </a:ext>
            </a:extLst>
          </p:cNvPr>
          <p:cNvGrpSpPr/>
          <p:nvPr/>
        </p:nvGrpSpPr>
        <p:grpSpPr>
          <a:xfrm>
            <a:off x="-7366" y="2231690"/>
            <a:ext cx="4086409" cy="2407122"/>
            <a:chOff x="-7366" y="2231690"/>
            <a:chExt cx="4086409" cy="2407122"/>
          </a:xfrm>
          <a:effectLst>
            <a:outerShdw blurRad="25400" sx="102000" sy="102000" algn="ctr" rotWithShape="0">
              <a:prstClr val="black">
                <a:alpha val="40000"/>
              </a:prstClr>
            </a:outerShdw>
          </a:effectLst>
        </p:grpSpPr>
        <p:sp>
          <p:nvSpPr>
            <p:cNvPr id="11" name="Freeform 36">
              <a:extLst>
                <a:ext uri="{FF2B5EF4-FFF2-40B4-BE49-F238E27FC236}">
                  <a16:creationId xmlns:a16="http://schemas.microsoft.com/office/drawing/2014/main" xmlns="" id="{51995150-19E4-48E2-AFCD-3BDCA3FFA79F}"/>
                </a:ext>
              </a:extLst>
            </p:cNvPr>
            <p:cNvSpPr>
              <a:spLocks/>
            </p:cNvSpPr>
            <p:nvPr/>
          </p:nvSpPr>
          <p:spPr bwMode="auto">
            <a:xfrm rot="5400000">
              <a:off x="840850" y="2833400"/>
              <a:ext cx="2055457" cy="1210749"/>
            </a:xfrm>
            <a:custGeom>
              <a:avLst/>
              <a:gdLst/>
              <a:ahLst/>
              <a:cxnLst/>
              <a:rect l="l" t="t" r="r" b="b"/>
              <a:pathLst>
                <a:path w="1255887" h="739769">
                  <a:moveTo>
                    <a:pt x="0" y="0"/>
                  </a:moveTo>
                  <a:lnTo>
                    <a:pt x="101935" y="0"/>
                  </a:lnTo>
                  <a:lnTo>
                    <a:pt x="126181" y="48492"/>
                  </a:lnTo>
                  <a:lnTo>
                    <a:pt x="165558" y="135996"/>
                  </a:lnTo>
                  <a:lnTo>
                    <a:pt x="194726" y="204540"/>
                  </a:lnTo>
                  <a:lnTo>
                    <a:pt x="223893" y="276001"/>
                  </a:lnTo>
                  <a:lnTo>
                    <a:pt x="255978" y="341629"/>
                  </a:lnTo>
                  <a:lnTo>
                    <a:pt x="288062" y="408715"/>
                  </a:lnTo>
                  <a:lnTo>
                    <a:pt x="327439" y="467050"/>
                  </a:lnTo>
                  <a:lnTo>
                    <a:pt x="369732" y="522469"/>
                  </a:lnTo>
                  <a:lnTo>
                    <a:pt x="423693" y="567679"/>
                  </a:lnTo>
                  <a:lnTo>
                    <a:pt x="452861" y="588097"/>
                  </a:lnTo>
                  <a:lnTo>
                    <a:pt x="489320" y="612889"/>
                  </a:lnTo>
                  <a:lnTo>
                    <a:pt x="528697" y="631848"/>
                  </a:lnTo>
                  <a:lnTo>
                    <a:pt x="573907" y="646432"/>
                  </a:lnTo>
                  <a:lnTo>
                    <a:pt x="622034" y="655183"/>
                  </a:lnTo>
                  <a:lnTo>
                    <a:pt x="674536" y="649349"/>
                  </a:lnTo>
                  <a:lnTo>
                    <a:pt x="741622" y="628932"/>
                  </a:lnTo>
                  <a:lnTo>
                    <a:pt x="799957" y="599764"/>
                  </a:lnTo>
                  <a:lnTo>
                    <a:pt x="849543" y="561846"/>
                  </a:lnTo>
                  <a:lnTo>
                    <a:pt x="894753" y="519552"/>
                  </a:lnTo>
                  <a:lnTo>
                    <a:pt x="935588" y="469967"/>
                  </a:lnTo>
                  <a:lnTo>
                    <a:pt x="969131" y="416007"/>
                  </a:lnTo>
                  <a:lnTo>
                    <a:pt x="998298" y="357671"/>
                  </a:lnTo>
                  <a:lnTo>
                    <a:pt x="1027466" y="296419"/>
                  </a:lnTo>
                  <a:lnTo>
                    <a:pt x="1053717" y="236625"/>
                  </a:lnTo>
                  <a:lnTo>
                    <a:pt x="1081427" y="175372"/>
                  </a:lnTo>
                  <a:lnTo>
                    <a:pt x="1107678" y="111203"/>
                  </a:lnTo>
                  <a:lnTo>
                    <a:pt x="1159187" y="0"/>
                  </a:lnTo>
                  <a:lnTo>
                    <a:pt x="1255887" y="0"/>
                  </a:lnTo>
                  <a:lnTo>
                    <a:pt x="1250600" y="10574"/>
                  </a:lnTo>
                  <a:lnTo>
                    <a:pt x="1218515" y="74743"/>
                  </a:lnTo>
                  <a:lnTo>
                    <a:pt x="1186431" y="140371"/>
                  </a:lnTo>
                  <a:lnTo>
                    <a:pt x="1160180" y="207457"/>
                  </a:lnTo>
                  <a:lnTo>
                    <a:pt x="1131012" y="273084"/>
                  </a:lnTo>
                  <a:lnTo>
                    <a:pt x="1101844" y="337254"/>
                  </a:lnTo>
                  <a:lnTo>
                    <a:pt x="1072676" y="399964"/>
                  </a:lnTo>
                  <a:lnTo>
                    <a:pt x="1040592" y="458300"/>
                  </a:lnTo>
                  <a:lnTo>
                    <a:pt x="1004132" y="515177"/>
                  </a:lnTo>
                  <a:lnTo>
                    <a:pt x="964755" y="567679"/>
                  </a:lnTo>
                  <a:lnTo>
                    <a:pt x="919545" y="615806"/>
                  </a:lnTo>
                  <a:lnTo>
                    <a:pt x="868502" y="655183"/>
                  </a:lnTo>
                  <a:lnTo>
                    <a:pt x="810166" y="690184"/>
                  </a:lnTo>
                  <a:lnTo>
                    <a:pt x="744539" y="719352"/>
                  </a:lnTo>
                  <a:lnTo>
                    <a:pt x="670161" y="736852"/>
                  </a:lnTo>
                  <a:lnTo>
                    <a:pt x="605991" y="739769"/>
                  </a:lnTo>
                  <a:lnTo>
                    <a:pt x="544739" y="732477"/>
                  </a:lnTo>
                  <a:lnTo>
                    <a:pt x="489320" y="710601"/>
                  </a:lnTo>
                  <a:lnTo>
                    <a:pt x="436818" y="687267"/>
                  </a:lnTo>
                  <a:lnTo>
                    <a:pt x="391608" y="658099"/>
                  </a:lnTo>
                  <a:lnTo>
                    <a:pt x="353690" y="631848"/>
                  </a:lnTo>
                  <a:lnTo>
                    <a:pt x="308480" y="591013"/>
                  </a:lnTo>
                  <a:lnTo>
                    <a:pt x="269103" y="544345"/>
                  </a:lnTo>
                  <a:lnTo>
                    <a:pt x="237019" y="490385"/>
                  </a:lnTo>
                  <a:lnTo>
                    <a:pt x="207851" y="434966"/>
                  </a:lnTo>
                  <a:lnTo>
                    <a:pt x="181600" y="376630"/>
                  </a:lnTo>
                  <a:lnTo>
                    <a:pt x="155349" y="315378"/>
                  </a:lnTo>
                  <a:lnTo>
                    <a:pt x="115972" y="227874"/>
                  </a:lnTo>
                  <a:lnTo>
                    <a:pt x="70762" y="140371"/>
                  </a:lnTo>
                  <a:lnTo>
                    <a:pt x="25552" y="52868"/>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ko-KR" altLang="en-US">
                <a:latin typeface="Arial" pitchFamily="34" charset="0"/>
                <a:cs typeface="Arial" pitchFamily="34" charset="0"/>
              </a:endParaRPr>
            </a:p>
          </p:txBody>
        </p:sp>
        <p:sp>
          <p:nvSpPr>
            <p:cNvPr id="12" name="Freeform 36">
              <a:extLst>
                <a:ext uri="{FF2B5EF4-FFF2-40B4-BE49-F238E27FC236}">
                  <a16:creationId xmlns:a16="http://schemas.microsoft.com/office/drawing/2014/main" xmlns="" id="{353684FE-726F-4FD7-A093-6128EBEBEE7D}"/>
                </a:ext>
              </a:extLst>
            </p:cNvPr>
            <p:cNvSpPr>
              <a:spLocks/>
            </p:cNvSpPr>
            <p:nvPr/>
          </p:nvSpPr>
          <p:spPr bwMode="auto">
            <a:xfrm rot="5400000">
              <a:off x="2070238" y="2630006"/>
              <a:ext cx="2407122" cy="1610489"/>
            </a:xfrm>
            <a:custGeom>
              <a:avLst/>
              <a:gdLst>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5638 w 1608138"/>
                <a:gd name="connsiteY49" fmla="*/ 14288 h 1075928"/>
                <a:gd name="connsiteX50" fmla="*/ 658813 w 1608138"/>
                <a:gd name="connsiteY50" fmla="*/ 19050 h 1075928"/>
                <a:gd name="connsiteX51" fmla="*/ 663575 w 1608138"/>
                <a:gd name="connsiteY51" fmla="*/ 25400 h 1075928"/>
                <a:gd name="connsiteX52" fmla="*/ 676275 w 1608138"/>
                <a:gd name="connsiteY52" fmla="*/ 53975 h 1075928"/>
                <a:gd name="connsiteX53" fmla="*/ 676275 w 1608138"/>
                <a:gd name="connsiteY53" fmla="*/ 85725 h 1075928"/>
                <a:gd name="connsiteX54" fmla="*/ 666750 w 1608138"/>
                <a:gd name="connsiteY54" fmla="*/ 114300 h 1075928"/>
                <a:gd name="connsiteX55" fmla="*/ 649288 w 1608138"/>
                <a:gd name="connsiteY55" fmla="*/ 138113 h 1075928"/>
                <a:gd name="connsiteX56" fmla="*/ 617538 w 1608138"/>
                <a:gd name="connsiteY56" fmla="*/ 149225 h 1075928"/>
                <a:gd name="connsiteX57" fmla="*/ 585788 w 1608138"/>
                <a:gd name="connsiteY57" fmla="*/ 149225 h 1075928"/>
                <a:gd name="connsiteX58" fmla="*/ 550863 w 1608138"/>
                <a:gd name="connsiteY58" fmla="*/ 141288 h 1075928"/>
                <a:gd name="connsiteX59" fmla="*/ 517525 w 1608138"/>
                <a:gd name="connsiteY59" fmla="*/ 131763 h 1075928"/>
                <a:gd name="connsiteX60" fmla="*/ 479425 w 1608138"/>
                <a:gd name="connsiteY60" fmla="*/ 128588 h 1075928"/>
                <a:gd name="connsiteX61" fmla="*/ 441325 w 1608138"/>
                <a:gd name="connsiteY61" fmla="*/ 131763 h 1075928"/>
                <a:gd name="connsiteX62" fmla="*/ 360363 w 1608138"/>
                <a:gd name="connsiteY62" fmla="*/ 158750 h 1075928"/>
                <a:gd name="connsiteX63" fmla="*/ 292100 w 1608138"/>
                <a:gd name="connsiteY63" fmla="*/ 198438 h 1075928"/>
                <a:gd name="connsiteX64" fmla="*/ 231775 w 1608138"/>
                <a:gd name="connsiteY64" fmla="*/ 250825 h 1075928"/>
                <a:gd name="connsiteX65" fmla="*/ 182563 w 1608138"/>
                <a:gd name="connsiteY65" fmla="*/ 307975 h 1075928"/>
                <a:gd name="connsiteX66" fmla="*/ 141288 w 1608138"/>
                <a:gd name="connsiteY66" fmla="*/ 377825 h 1075928"/>
                <a:gd name="connsiteX67" fmla="*/ 109538 w 1608138"/>
                <a:gd name="connsiteY67" fmla="*/ 455613 h 1075928"/>
                <a:gd name="connsiteX68" fmla="*/ 98425 w 1608138"/>
                <a:gd name="connsiteY68" fmla="*/ 512763 h 1075928"/>
                <a:gd name="connsiteX69" fmla="*/ 92075 w 1608138"/>
                <a:gd name="connsiteY69" fmla="*/ 576263 h 1075928"/>
                <a:gd name="connsiteX70" fmla="*/ 95250 w 1608138"/>
                <a:gd name="connsiteY70" fmla="*/ 642938 h 1075928"/>
                <a:gd name="connsiteX71" fmla="*/ 101600 w 1608138"/>
                <a:gd name="connsiteY71" fmla="*/ 709613 h 1075928"/>
                <a:gd name="connsiteX72" fmla="*/ 109538 w 1608138"/>
                <a:gd name="connsiteY72" fmla="*/ 773113 h 1075928"/>
                <a:gd name="connsiteX73" fmla="*/ 123825 w 1608138"/>
                <a:gd name="connsiteY73" fmla="*/ 825500 h 1075928"/>
                <a:gd name="connsiteX74" fmla="*/ 161925 w 1608138"/>
                <a:gd name="connsiteY74" fmla="*/ 928688 h 1075928"/>
                <a:gd name="connsiteX75" fmla="*/ 207963 w 1608138"/>
                <a:gd name="connsiteY75" fmla="*/ 1030288 h 1075928"/>
                <a:gd name="connsiteX76" fmla="*/ 230783 w 1608138"/>
                <a:gd name="connsiteY76" fmla="*/ 1075928 h 1075928"/>
                <a:gd name="connsiteX77" fmla="*/ 119823 w 1608138"/>
                <a:gd name="connsiteY77" fmla="*/ 1075928 h 1075928"/>
                <a:gd name="connsiteX78" fmla="*/ 101600 w 1608138"/>
                <a:gd name="connsiteY78" fmla="*/ 1038225 h 1075928"/>
                <a:gd name="connsiteX79" fmla="*/ 60325 w 1608138"/>
                <a:gd name="connsiteY79" fmla="*/ 938213 h 1075928"/>
                <a:gd name="connsiteX80" fmla="*/ 28575 w 1608138"/>
                <a:gd name="connsiteY80" fmla="*/ 830263 h 1075928"/>
                <a:gd name="connsiteX81" fmla="*/ 14288 w 1608138"/>
                <a:gd name="connsiteY81" fmla="*/ 769938 h 1075928"/>
                <a:gd name="connsiteX82" fmla="*/ 6350 w 1608138"/>
                <a:gd name="connsiteY82" fmla="*/ 700088 h 1075928"/>
                <a:gd name="connsiteX83" fmla="*/ 0 w 1608138"/>
                <a:gd name="connsiteY83" fmla="*/ 628650 h 1075928"/>
                <a:gd name="connsiteX84" fmla="*/ 0 w 1608138"/>
                <a:gd name="connsiteY84" fmla="*/ 554038 h 1075928"/>
                <a:gd name="connsiteX85" fmla="*/ 9525 w 1608138"/>
                <a:gd name="connsiteY85" fmla="*/ 487363 h 1075928"/>
                <a:gd name="connsiteX86" fmla="*/ 23813 w 1608138"/>
                <a:gd name="connsiteY86" fmla="*/ 423863 h 1075928"/>
                <a:gd name="connsiteX87" fmla="*/ 52388 w 1608138"/>
                <a:gd name="connsiteY87" fmla="*/ 342900 h 1075928"/>
                <a:gd name="connsiteX88" fmla="*/ 95250 w 1608138"/>
                <a:gd name="connsiteY88" fmla="*/ 271463 h 1075928"/>
                <a:gd name="connsiteX89" fmla="*/ 144463 w 1608138"/>
                <a:gd name="connsiteY89" fmla="*/ 204788 h 1075928"/>
                <a:gd name="connsiteX90" fmla="*/ 204788 w 1608138"/>
                <a:gd name="connsiteY90" fmla="*/ 146050 h 1075928"/>
                <a:gd name="connsiteX91" fmla="*/ 271463 w 1608138"/>
                <a:gd name="connsiteY91" fmla="*/ 96838 h 1075928"/>
                <a:gd name="connsiteX92" fmla="*/ 346075 w 1608138"/>
                <a:gd name="connsiteY92" fmla="*/ 63500 h 1075928"/>
                <a:gd name="connsiteX93" fmla="*/ 395288 w 1608138"/>
                <a:gd name="connsiteY93" fmla="*/ 49213 h 1075928"/>
                <a:gd name="connsiteX94" fmla="*/ 447675 w 1608138"/>
                <a:gd name="connsiteY94" fmla="*/ 36513 h 1075928"/>
                <a:gd name="connsiteX95" fmla="*/ 500063 w 1608138"/>
                <a:gd name="connsiteY95" fmla="*/ 28575 h 1075928"/>
                <a:gd name="connsiteX96" fmla="*/ 549275 w 1608138"/>
                <a:gd name="connsiteY96" fmla="*/ 17463 h 1075928"/>
                <a:gd name="connsiteX97" fmla="*/ 595313 w 1608138"/>
                <a:gd name="connsiteY97"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2463 w 1608138"/>
                <a:gd name="connsiteY48" fmla="*/ 14288 h 1075928"/>
                <a:gd name="connsiteX49" fmla="*/ 658813 w 1608138"/>
                <a:gd name="connsiteY49" fmla="*/ 19050 h 1075928"/>
                <a:gd name="connsiteX50" fmla="*/ 663575 w 1608138"/>
                <a:gd name="connsiteY50" fmla="*/ 25400 h 1075928"/>
                <a:gd name="connsiteX51" fmla="*/ 676275 w 1608138"/>
                <a:gd name="connsiteY51" fmla="*/ 53975 h 1075928"/>
                <a:gd name="connsiteX52" fmla="*/ 676275 w 1608138"/>
                <a:gd name="connsiteY52" fmla="*/ 85725 h 1075928"/>
                <a:gd name="connsiteX53" fmla="*/ 666750 w 1608138"/>
                <a:gd name="connsiteY53" fmla="*/ 114300 h 1075928"/>
                <a:gd name="connsiteX54" fmla="*/ 649288 w 1608138"/>
                <a:gd name="connsiteY54" fmla="*/ 138113 h 1075928"/>
                <a:gd name="connsiteX55" fmla="*/ 617538 w 1608138"/>
                <a:gd name="connsiteY55" fmla="*/ 149225 h 1075928"/>
                <a:gd name="connsiteX56" fmla="*/ 585788 w 1608138"/>
                <a:gd name="connsiteY56" fmla="*/ 149225 h 1075928"/>
                <a:gd name="connsiteX57" fmla="*/ 550863 w 1608138"/>
                <a:gd name="connsiteY57" fmla="*/ 141288 h 1075928"/>
                <a:gd name="connsiteX58" fmla="*/ 517525 w 1608138"/>
                <a:gd name="connsiteY58" fmla="*/ 131763 h 1075928"/>
                <a:gd name="connsiteX59" fmla="*/ 479425 w 1608138"/>
                <a:gd name="connsiteY59" fmla="*/ 128588 h 1075928"/>
                <a:gd name="connsiteX60" fmla="*/ 441325 w 1608138"/>
                <a:gd name="connsiteY60" fmla="*/ 131763 h 1075928"/>
                <a:gd name="connsiteX61" fmla="*/ 360363 w 1608138"/>
                <a:gd name="connsiteY61" fmla="*/ 158750 h 1075928"/>
                <a:gd name="connsiteX62" fmla="*/ 292100 w 1608138"/>
                <a:gd name="connsiteY62" fmla="*/ 198438 h 1075928"/>
                <a:gd name="connsiteX63" fmla="*/ 231775 w 1608138"/>
                <a:gd name="connsiteY63" fmla="*/ 250825 h 1075928"/>
                <a:gd name="connsiteX64" fmla="*/ 182563 w 1608138"/>
                <a:gd name="connsiteY64" fmla="*/ 307975 h 1075928"/>
                <a:gd name="connsiteX65" fmla="*/ 141288 w 1608138"/>
                <a:gd name="connsiteY65" fmla="*/ 377825 h 1075928"/>
                <a:gd name="connsiteX66" fmla="*/ 109538 w 1608138"/>
                <a:gd name="connsiteY66" fmla="*/ 455613 h 1075928"/>
                <a:gd name="connsiteX67" fmla="*/ 98425 w 1608138"/>
                <a:gd name="connsiteY67" fmla="*/ 512763 h 1075928"/>
                <a:gd name="connsiteX68" fmla="*/ 92075 w 1608138"/>
                <a:gd name="connsiteY68" fmla="*/ 576263 h 1075928"/>
                <a:gd name="connsiteX69" fmla="*/ 95250 w 1608138"/>
                <a:gd name="connsiteY69" fmla="*/ 642938 h 1075928"/>
                <a:gd name="connsiteX70" fmla="*/ 101600 w 1608138"/>
                <a:gd name="connsiteY70" fmla="*/ 709613 h 1075928"/>
                <a:gd name="connsiteX71" fmla="*/ 109538 w 1608138"/>
                <a:gd name="connsiteY71" fmla="*/ 773113 h 1075928"/>
                <a:gd name="connsiteX72" fmla="*/ 123825 w 1608138"/>
                <a:gd name="connsiteY72" fmla="*/ 825500 h 1075928"/>
                <a:gd name="connsiteX73" fmla="*/ 161925 w 1608138"/>
                <a:gd name="connsiteY73" fmla="*/ 928688 h 1075928"/>
                <a:gd name="connsiteX74" fmla="*/ 207963 w 1608138"/>
                <a:gd name="connsiteY74" fmla="*/ 1030288 h 1075928"/>
                <a:gd name="connsiteX75" fmla="*/ 230783 w 1608138"/>
                <a:gd name="connsiteY75" fmla="*/ 1075928 h 1075928"/>
                <a:gd name="connsiteX76" fmla="*/ 119823 w 1608138"/>
                <a:gd name="connsiteY76" fmla="*/ 1075928 h 1075928"/>
                <a:gd name="connsiteX77" fmla="*/ 101600 w 1608138"/>
                <a:gd name="connsiteY77" fmla="*/ 1038225 h 1075928"/>
                <a:gd name="connsiteX78" fmla="*/ 60325 w 1608138"/>
                <a:gd name="connsiteY78" fmla="*/ 938213 h 1075928"/>
                <a:gd name="connsiteX79" fmla="*/ 28575 w 1608138"/>
                <a:gd name="connsiteY79" fmla="*/ 830263 h 1075928"/>
                <a:gd name="connsiteX80" fmla="*/ 14288 w 1608138"/>
                <a:gd name="connsiteY80" fmla="*/ 769938 h 1075928"/>
                <a:gd name="connsiteX81" fmla="*/ 6350 w 1608138"/>
                <a:gd name="connsiteY81" fmla="*/ 700088 h 1075928"/>
                <a:gd name="connsiteX82" fmla="*/ 0 w 1608138"/>
                <a:gd name="connsiteY82" fmla="*/ 628650 h 1075928"/>
                <a:gd name="connsiteX83" fmla="*/ 0 w 1608138"/>
                <a:gd name="connsiteY83" fmla="*/ 554038 h 1075928"/>
                <a:gd name="connsiteX84" fmla="*/ 9525 w 1608138"/>
                <a:gd name="connsiteY84" fmla="*/ 487363 h 1075928"/>
                <a:gd name="connsiteX85" fmla="*/ 23813 w 1608138"/>
                <a:gd name="connsiteY85" fmla="*/ 423863 h 1075928"/>
                <a:gd name="connsiteX86" fmla="*/ 52388 w 1608138"/>
                <a:gd name="connsiteY86" fmla="*/ 342900 h 1075928"/>
                <a:gd name="connsiteX87" fmla="*/ 95250 w 1608138"/>
                <a:gd name="connsiteY87" fmla="*/ 271463 h 1075928"/>
                <a:gd name="connsiteX88" fmla="*/ 144463 w 1608138"/>
                <a:gd name="connsiteY88" fmla="*/ 204788 h 1075928"/>
                <a:gd name="connsiteX89" fmla="*/ 204788 w 1608138"/>
                <a:gd name="connsiteY89" fmla="*/ 146050 h 1075928"/>
                <a:gd name="connsiteX90" fmla="*/ 271463 w 1608138"/>
                <a:gd name="connsiteY90" fmla="*/ 96838 h 1075928"/>
                <a:gd name="connsiteX91" fmla="*/ 346075 w 1608138"/>
                <a:gd name="connsiteY91" fmla="*/ 63500 h 1075928"/>
                <a:gd name="connsiteX92" fmla="*/ 395288 w 1608138"/>
                <a:gd name="connsiteY92" fmla="*/ 49213 h 1075928"/>
                <a:gd name="connsiteX93" fmla="*/ 447675 w 1608138"/>
                <a:gd name="connsiteY93" fmla="*/ 36513 h 1075928"/>
                <a:gd name="connsiteX94" fmla="*/ 500063 w 1608138"/>
                <a:gd name="connsiteY94" fmla="*/ 28575 h 1075928"/>
                <a:gd name="connsiteX95" fmla="*/ 549275 w 1608138"/>
                <a:gd name="connsiteY95" fmla="*/ 17463 h 1075928"/>
                <a:gd name="connsiteX96" fmla="*/ 595313 w 1608138"/>
                <a:gd name="connsiteY96"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58813 w 1608138"/>
                <a:gd name="connsiteY48" fmla="*/ 19050 h 1075928"/>
                <a:gd name="connsiteX49" fmla="*/ 663575 w 1608138"/>
                <a:gd name="connsiteY49" fmla="*/ 25400 h 1075928"/>
                <a:gd name="connsiteX50" fmla="*/ 676275 w 1608138"/>
                <a:gd name="connsiteY50" fmla="*/ 53975 h 1075928"/>
                <a:gd name="connsiteX51" fmla="*/ 676275 w 1608138"/>
                <a:gd name="connsiteY51" fmla="*/ 85725 h 1075928"/>
                <a:gd name="connsiteX52" fmla="*/ 666750 w 1608138"/>
                <a:gd name="connsiteY52" fmla="*/ 114300 h 1075928"/>
                <a:gd name="connsiteX53" fmla="*/ 649288 w 1608138"/>
                <a:gd name="connsiteY53" fmla="*/ 138113 h 1075928"/>
                <a:gd name="connsiteX54" fmla="*/ 617538 w 1608138"/>
                <a:gd name="connsiteY54" fmla="*/ 149225 h 1075928"/>
                <a:gd name="connsiteX55" fmla="*/ 585788 w 1608138"/>
                <a:gd name="connsiteY55" fmla="*/ 149225 h 1075928"/>
                <a:gd name="connsiteX56" fmla="*/ 550863 w 1608138"/>
                <a:gd name="connsiteY56" fmla="*/ 141288 h 1075928"/>
                <a:gd name="connsiteX57" fmla="*/ 517525 w 1608138"/>
                <a:gd name="connsiteY57" fmla="*/ 131763 h 1075928"/>
                <a:gd name="connsiteX58" fmla="*/ 479425 w 1608138"/>
                <a:gd name="connsiteY58" fmla="*/ 128588 h 1075928"/>
                <a:gd name="connsiteX59" fmla="*/ 441325 w 1608138"/>
                <a:gd name="connsiteY59" fmla="*/ 131763 h 1075928"/>
                <a:gd name="connsiteX60" fmla="*/ 360363 w 1608138"/>
                <a:gd name="connsiteY60" fmla="*/ 158750 h 1075928"/>
                <a:gd name="connsiteX61" fmla="*/ 292100 w 1608138"/>
                <a:gd name="connsiteY61" fmla="*/ 198438 h 1075928"/>
                <a:gd name="connsiteX62" fmla="*/ 231775 w 1608138"/>
                <a:gd name="connsiteY62" fmla="*/ 250825 h 1075928"/>
                <a:gd name="connsiteX63" fmla="*/ 182563 w 1608138"/>
                <a:gd name="connsiteY63" fmla="*/ 307975 h 1075928"/>
                <a:gd name="connsiteX64" fmla="*/ 141288 w 1608138"/>
                <a:gd name="connsiteY64" fmla="*/ 377825 h 1075928"/>
                <a:gd name="connsiteX65" fmla="*/ 109538 w 1608138"/>
                <a:gd name="connsiteY65" fmla="*/ 455613 h 1075928"/>
                <a:gd name="connsiteX66" fmla="*/ 98425 w 1608138"/>
                <a:gd name="connsiteY66" fmla="*/ 512763 h 1075928"/>
                <a:gd name="connsiteX67" fmla="*/ 92075 w 1608138"/>
                <a:gd name="connsiteY67" fmla="*/ 576263 h 1075928"/>
                <a:gd name="connsiteX68" fmla="*/ 95250 w 1608138"/>
                <a:gd name="connsiteY68" fmla="*/ 642938 h 1075928"/>
                <a:gd name="connsiteX69" fmla="*/ 101600 w 1608138"/>
                <a:gd name="connsiteY69" fmla="*/ 709613 h 1075928"/>
                <a:gd name="connsiteX70" fmla="*/ 109538 w 1608138"/>
                <a:gd name="connsiteY70" fmla="*/ 773113 h 1075928"/>
                <a:gd name="connsiteX71" fmla="*/ 123825 w 1608138"/>
                <a:gd name="connsiteY71" fmla="*/ 825500 h 1075928"/>
                <a:gd name="connsiteX72" fmla="*/ 161925 w 1608138"/>
                <a:gd name="connsiteY72" fmla="*/ 928688 h 1075928"/>
                <a:gd name="connsiteX73" fmla="*/ 207963 w 1608138"/>
                <a:gd name="connsiteY73" fmla="*/ 1030288 h 1075928"/>
                <a:gd name="connsiteX74" fmla="*/ 230783 w 1608138"/>
                <a:gd name="connsiteY74" fmla="*/ 1075928 h 1075928"/>
                <a:gd name="connsiteX75" fmla="*/ 119823 w 1608138"/>
                <a:gd name="connsiteY75" fmla="*/ 1075928 h 1075928"/>
                <a:gd name="connsiteX76" fmla="*/ 101600 w 1608138"/>
                <a:gd name="connsiteY76" fmla="*/ 1038225 h 1075928"/>
                <a:gd name="connsiteX77" fmla="*/ 60325 w 1608138"/>
                <a:gd name="connsiteY77" fmla="*/ 938213 h 1075928"/>
                <a:gd name="connsiteX78" fmla="*/ 28575 w 1608138"/>
                <a:gd name="connsiteY78" fmla="*/ 830263 h 1075928"/>
                <a:gd name="connsiteX79" fmla="*/ 14288 w 1608138"/>
                <a:gd name="connsiteY79" fmla="*/ 769938 h 1075928"/>
                <a:gd name="connsiteX80" fmla="*/ 6350 w 1608138"/>
                <a:gd name="connsiteY80" fmla="*/ 700088 h 1075928"/>
                <a:gd name="connsiteX81" fmla="*/ 0 w 1608138"/>
                <a:gd name="connsiteY81" fmla="*/ 628650 h 1075928"/>
                <a:gd name="connsiteX82" fmla="*/ 0 w 1608138"/>
                <a:gd name="connsiteY82" fmla="*/ 554038 h 1075928"/>
                <a:gd name="connsiteX83" fmla="*/ 9525 w 1608138"/>
                <a:gd name="connsiteY83" fmla="*/ 487363 h 1075928"/>
                <a:gd name="connsiteX84" fmla="*/ 23813 w 1608138"/>
                <a:gd name="connsiteY84" fmla="*/ 423863 h 1075928"/>
                <a:gd name="connsiteX85" fmla="*/ 52388 w 1608138"/>
                <a:gd name="connsiteY85" fmla="*/ 342900 h 1075928"/>
                <a:gd name="connsiteX86" fmla="*/ 95250 w 1608138"/>
                <a:gd name="connsiteY86" fmla="*/ 271463 h 1075928"/>
                <a:gd name="connsiteX87" fmla="*/ 144463 w 1608138"/>
                <a:gd name="connsiteY87" fmla="*/ 204788 h 1075928"/>
                <a:gd name="connsiteX88" fmla="*/ 204788 w 1608138"/>
                <a:gd name="connsiteY88" fmla="*/ 146050 h 1075928"/>
                <a:gd name="connsiteX89" fmla="*/ 271463 w 1608138"/>
                <a:gd name="connsiteY89" fmla="*/ 96838 h 1075928"/>
                <a:gd name="connsiteX90" fmla="*/ 346075 w 1608138"/>
                <a:gd name="connsiteY90" fmla="*/ 63500 h 1075928"/>
                <a:gd name="connsiteX91" fmla="*/ 395288 w 1608138"/>
                <a:gd name="connsiteY91" fmla="*/ 49213 h 1075928"/>
                <a:gd name="connsiteX92" fmla="*/ 447675 w 1608138"/>
                <a:gd name="connsiteY92" fmla="*/ 36513 h 1075928"/>
                <a:gd name="connsiteX93" fmla="*/ 500063 w 1608138"/>
                <a:gd name="connsiteY93" fmla="*/ 28575 h 1075928"/>
                <a:gd name="connsiteX94" fmla="*/ 549275 w 1608138"/>
                <a:gd name="connsiteY94" fmla="*/ 17463 h 1075928"/>
                <a:gd name="connsiteX95" fmla="*/ 595313 w 1608138"/>
                <a:gd name="connsiteY95"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49288 w 1608138"/>
                <a:gd name="connsiteY47" fmla="*/ 11113 h 1075928"/>
                <a:gd name="connsiteX48" fmla="*/ 663575 w 1608138"/>
                <a:gd name="connsiteY48" fmla="*/ 25400 h 1075928"/>
                <a:gd name="connsiteX49" fmla="*/ 676275 w 1608138"/>
                <a:gd name="connsiteY49" fmla="*/ 53975 h 1075928"/>
                <a:gd name="connsiteX50" fmla="*/ 676275 w 1608138"/>
                <a:gd name="connsiteY50" fmla="*/ 85725 h 1075928"/>
                <a:gd name="connsiteX51" fmla="*/ 666750 w 1608138"/>
                <a:gd name="connsiteY51" fmla="*/ 114300 h 1075928"/>
                <a:gd name="connsiteX52" fmla="*/ 649288 w 1608138"/>
                <a:gd name="connsiteY52" fmla="*/ 138113 h 1075928"/>
                <a:gd name="connsiteX53" fmla="*/ 617538 w 1608138"/>
                <a:gd name="connsiteY53" fmla="*/ 149225 h 1075928"/>
                <a:gd name="connsiteX54" fmla="*/ 585788 w 1608138"/>
                <a:gd name="connsiteY54" fmla="*/ 149225 h 1075928"/>
                <a:gd name="connsiteX55" fmla="*/ 550863 w 1608138"/>
                <a:gd name="connsiteY55" fmla="*/ 141288 h 1075928"/>
                <a:gd name="connsiteX56" fmla="*/ 517525 w 1608138"/>
                <a:gd name="connsiteY56" fmla="*/ 131763 h 1075928"/>
                <a:gd name="connsiteX57" fmla="*/ 479425 w 1608138"/>
                <a:gd name="connsiteY57" fmla="*/ 128588 h 1075928"/>
                <a:gd name="connsiteX58" fmla="*/ 441325 w 1608138"/>
                <a:gd name="connsiteY58" fmla="*/ 131763 h 1075928"/>
                <a:gd name="connsiteX59" fmla="*/ 360363 w 1608138"/>
                <a:gd name="connsiteY59" fmla="*/ 158750 h 1075928"/>
                <a:gd name="connsiteX60" fmla="*/ 292100 w 1608138"/>
                <a:gd name="connsiteY60" fmla="*/ 198438 h 1075928"/>
                <a:gd name="connsiteX61" fmla="*/ 231775 w 1608138"/>
                <a:gd name="connsiteY61" fmla="*/ 250825 h 1075928"/>
                <a:gd name="connsiteX62" fmla="*/ 182563 w 1608138"/>
                <a:gd name="connsiteY62" fmla="*/ 307975 h 1075928"/>
                <a:gd name="connsiteX63" fmla="*/ 141288 w 1608138"/>
                <a:gd name="connsiteY63" fmla="*/ 377825 h 1075928"/>
                <a:gd name="connsiteX64" fmla="*/ 109538 w 1608138"/>
                <a:gd name="connsiteY64" fmla="*/ 455613 h 1075928"/>
                <a:gd name="connsiteX65" fmla="*/ 98425 w 1608138"/>
                <a:gd name="connsiteY65" fmla="*/ 512763 h 1075928"/>
                <a:gd name="connsiteX66" fmla="*/ 92075 w 1608138"/>
                <a:gd name="connsiteY66" fmla="*/ 576263 h 1075928"/>
                <a:gd name="connsiteX67" fmla="*/ 95250 w 1608138"/>
                <a:gd name="connsiteY67" fmla="*/ 642938 h 1075928"/>
                <a:gd name="connsiteX68" fmla="*/ 101600 w 1608138"/>
                <a:gd name="connsiteY68" fmla="*/ 709613 h 1075928"/>
                <a:gd name="connsiteX69" fmla="*/ 109538 w 1608138"/>
                <a:gd name="connsiteY69" fmla="*/ 773113 h 1075928"/>
                <a:gd name="connsiteX70" fmla="*/ 123825 w 1608138"/>
                <a:gd name="connsiteY70" fmla="*/ 825500 h 1075928"/>
                <a:gd name="connsiteX71" fmla="*/ 161925 w 1608138"/>
                <a:gd name="connsiteY71" fmla="*/ 928688 h 1075928"/>
                <a:gd name="connsiteX72" fmla="*/ 207963 w 1608138"/>
                <a:gd name="connsiteY72" fmla="*/ 1030288 h 1075928"/>
                <a:gd name="connsiteX73" fmla="*/ 230783 w 1608138"/>
                <a:gd name="connsiteY73" fmla="*/ 1075928 h 1075928"/>
                <a:gd name="connsiteX74" fmla="*/ 119823 w 1608138"/>
                <a:gd name="connsiteY74" fmla="*/ 1075928 h 1075928"/>
                <a:gd name="connsiteX75" fmla="*/ 101600 w 1608138"/>
                <a:gd name="connsiteY75" fmla="*/ 1038225 h 1075928"/>
                <a:gd name="connsiteX76" fmla="*/ 60325 w 1608138"/>
                <a:gd name="connsiteY76" fmla="*/ 938213 h 1075928"/>
                <a:gd name="connsiteX77" fmla="*/ 28575 w 1608138"/>
                <a:gd name="connsiteY77" fmla="*/ 830263 h 1075928"/>
                <a:gd name="connsiteX78" fmla="*/ 14288 w 1608138"/>
                <a:gd name="connsiteY78" fmla="*/ 769938 h 1075928"/>
                <a:gd name="connsiteX79" fmla="*/ 6350 w 1608138"/>
                <a:gd name="connsiteY79" fmla="*/ 700088 h 1075928"/>
                <a:gd name="connsiteX80" fmla="*/ 0 w 1608138"/>
                <a:gd name="connsiteY80" fmla="*/ 628650 h 1075928"/>
                <a:gd name="connsiteX81" fmla="*/ 0 w 1608138"/>
                <a:gd name="connsiteY81" fmla="*/ 554038 h 1075928"/>
                <a:gd name="connsiteX82" fmla="*/ 9525 w 1608138"/>
                <a:gd name="connsiteY82" fmla="*/ 487363 h 1075928"/>
                <a:gd name="connsiteX83" fmla="*/ 23813 w 1608138"/>
                <a:gd name="connsiteY83" fmla="*/ 423863 h 1075928"/>
                <a:gd name="connsiteX84" fmla="*/ 52388 w 1608138"/>
                <a:gd name="connsiteY84" fmla="*/ 342900 h 1075928"/>
                <a:gd name="connsiteX85" fmla="*/ 95250 w 1608138"/>
                <a:gd name="connsiteY85" fmla="*/ 271463 h 1075928"/>
                <a:gd name="connsiteX86" fmla="*/ 144463 w 1608138"/>
                <a:gd name="connsiteY86" fmla="*/ 204788 h 1075928"/>
                <a:gd name="connsiteX87" fmla="*/ 204788 w 1608138"/>
                <a:gd name="connsiteY87" fmla="*/ 146050 h 1075928"/>
                <a:gd name="connsiteX88" fmla="*/ 271463 w 1608138"/>
                <a:gd name="connsiteY88" fmla="*/ 96838 h 1075928"/>
                <a:gd name="connsiteX89" fmla="*/ 346075 w 1608138"/>
                <a:gd name="connsiteY89" fmla="*/ 63500 h 1075928"/>
                <a:gd name="connsiteX90" fmla="*/ 395288 w 1608138"/>
                <a:gd name="connsiteY90" fmla="*/ 49213 h 1075928"/>
                <a:gd name="connsiteX91" fmla="*/ 447675 w 1608138"/>
                <a:gd name="connsiteY91" fmla="*/ 36513 h 1075928"/>
                <a:gd name="connsiteX92" fmla="*/ 500063 w 1608138"/>
                <a:gd name="connsiteY92" fmla="*/ 28575 h 1075928"/>
                <a:gd name="connsiteX93" fmla="*/ 549275 w 1608138"/>
                <a:gd name="connsiteY93" fmla="*/ 17463 h 1075928"/>
                <a:gd name="connsiteX94" fmla="*/ 595313 w 1608138"/>
                <a:gd name="connsiteY94"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5 w 1608138"/>
                <a:gd name="connsiteY45" fmla="*/ 4763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44525 w 1608138"/>
                <a:gd name="connsiteY46" fmla="*/ 7938 h 1075928"/>
                <a:gd name="connsiteX47" fmla="*/ 663575 w 1608138"/>
                <a:gd name="connsiteY47" fmla="*/ 25400 h 1075928"/>
                <a:gd name="connsiteX48" fmla="*/ 676275 w 1608138"/>
                <a:gd name="connsiteY48" fmla="*/ 53975 h 1075928"/>
                <a:gd name="connsiteX49" fmla="*/ 676275 w 1608138"/>
                <a:gd name="connsiteY49" fmla="*/ 85725 h 1075928"/>
                <a:gd name="connsiteX50" fmla="*/ 666750 w 1608138"/>
                <a:gd name="connsiteY50" fmla="*/ 114300 h 1075928"/>
                <a:gd name="connsiteX51" fmla="*/ 649288 w 1608138"/>
                <a:gd name="connsiteY51" fmla="*/ 138113 h 1075928"/>
                <a:gd name="connsiteX52" fmla="*/ 617538 w 1608138"/>
                <a:gd name="connsiteY52" fmla="*/ 149225 h 1075928"/>
                <a:gd name="connsiteX53" fmla="*/ 585788 w 1608138"/>
                <a:gd name="connsiteY53" fmla="*/ 149225 h 1075928"/>
                <a:gd name="connsiteX54" fmla="*/ 550863 w 1608138"/>
                <a:gd name="connsiteY54" fmla="*/ 141288 h 1075928"/>
                <a:gd name="connsiteX55" fmla="*/ 517525 w 1608138"/>
                <a:gd name="connsiteY55" fmla="*/ 131763 h 1075928"/>
                <a:gd name="connsiteX56" fmla="*/ 479425 w 1608138"/>
                <a:gd name="connsiteY56" fmla="*/ 128588 h 1075928"/>
                <a:gd name="connsiteX57" fmla="*/ 441325 w 1608138"/>
                <a:gd name="connsiteY57" fmla="*/ 131763 h 1075928"/>
                <a:gd name="connsiteX58" fmla="*/ 360363 w 1608138"/>
                <a:gd name="connsiteY58" fmla="*/ 158750 h 1075928"/>
                <a:gd name="connsiteX59" fmla="*/ 292100 w 1608138"/>
                <a:gd name="connsiteY59" fmla="*/ 198438 h 1075928"/>
                <a:gd name="connsiteX60" fmla="*/ 231775 w 1608138"/>
                <a:gd name="connsiteY60" fmla="*/ 250825 h 1075928"/>
                <a:gd name="connsiteX61" fmla="*/ 182563 w 1608138"/>
                <a:gd name="connsiteY61" fmla="*/ 307975 h 1075928"/>
                <a:gd name="connsiteX62" fmla="*/ 141288 w 1608138"/>
                <a:gd name="connsiteY62" fmla="*/ 377825 h 1075928"/>
                <a:gd name="connsiteX63" fmla="*/ 109538 w 1608138"/>
                <a:gd name="connsiteY63" fmla="*/ 455613 h 1075928"/>
                <a:gd name="connsiteX64" fmla="*/ 98425 w 1608138"/>
                <a:gd name="connsiteY64" fmla="*/ 512763 h 1075928"/>
                <a:gd name="connsiteX65" fmla="*/ 92075 w 1608138"/>
                <a:gd name="connsiteY65" fmla="*/ 576263 h 1075928"/>
                <a:gd name="connsiteX66" fmla="*/ 95250 w 1608138"/>
                <a:gd name="connsiteY66" fmla="*/ 642938 h 1075928"/>
                <a:gd name="connsiteX67" fmla="*/ 101600 w 1608138"/>
                <a:gd name="connsiteY67" fmla="*/ 709613 h 1075928"/>
                <a:gd name="connsiteX68" fmla="*/ 109538 w 1608138"/>
                <a:gd name="connsiteY68" fmla="*/ 773113 h 1075928"/>
                <a:gd name="connsiteX69" fmla="*/ 123825 w 1608138"/>
                <a:gd name="connsiteY69" fmla="*/ 825500 h 1075928"/>
                <a:gd name="connsiteX70" fmla="*/ 161925 w 1608138"/>
                <a:gd name="connsiteY70" fmla="*/ 928688 h 1075928"/>
                <a:gd name="connsiteX71" fmla="*/ 207963 w 1608138"/>
                <a:gd name="connsiteY71" fmla="*/ 1030288 h 1075928"/>
                <a:gd name="connsiteX72" fmla="*/ 230783 w 1608138"/>
                <a:gd name="connsiteY72" fmla="*/ 1075928 h 1075928"/>
                <a:gd name="connsiteX73" fmla="*/ 119823 w 1608138"/>
                <a:gd name="connsiteY73" fmla="*/ 1075928 h 1075928"/>
                <a:gd name="connsiteX74" fmla="*/ 101600 w 1608138"/>
                <a:gd name="connsiteY74" fmla="*/ 1038225 h 1075928"/>
                <a:gd name="connsiteX75" fmla="*/ 60325 w 1608138"/>
                <a:gd name="connsiteY75" fmla="*/ 938213 h 1075928"/>
                <a:gd name="connsiteX76" fmla="*/ 28575 w 1608138"/>
                <a:gd name="connsiteY76" fmla="*/ 830263 h 1075928"/>
                <a:gd name="connsiteX77" fmla="*/ 14288 w 1608138"/>
                <a:gd name="connsiteY77" fmla="*/ 769938 h 1075928"/>
                <a:gd name="connsiteX78" fmla="*/ 6350 w 1608138"/>
                <a:gd name="connsiteY78" fmla="*/ 700088 h 1075928"/>
                <a:gd name="connsiteX79" fmla="*/ 0 w 1608138"/>
                <a:gd name="connsiteY79" fmla="*/ 628650 h 1075928"/>
                <a:gd name="connsiteX80" fmla="*/ 0 w 1608138"/>
                <a:gd name="connsiteY80" fmla="*/ 554038 h 1075928"/>
                <a:gd name="connsiteX81" fmla="*/ 9525 w 1608138"/>
                <a:gd name="connsiteY81" fmla="*/ 487363 h 1075928"/>
                <a:gd name="connsiteX82" fmla="*/ 23813 w 1608138"/>
                <a:gd name="connsiteY82" fmla="*/ 423863 h 1075928"/>
                <a:gd name="connsiteX83" fmla="*/ 52388 w 1608138"/>
                <a:gd name="connsiteY83" fmla="*/ 342900 h 1075928"/>
                <a:gd name="connsiteX84" fmla="*/ 95250 w 1608138"/>
                <a:gd name="connsiteY84" fmla="*/ 271463 h 1075928"/>
                <a:gd name="connsiteX85" fmla="*/ 144463 w 1608138"/>
                <a:gd name="connsiteY85" fmla="*/ 204788 h 1075928"/>
                <a:gd name="connsiteX86" fmla="*/ 204788 w 1608138"/>
                <a:gd name="connsiteY86" fmla="*/ 146050 h 1075928"/>
                <a:gd name="connsiteX87" fmla="*/ 271463 w 1608138"/>
                <a:gd name="connsiteY87" fmla="*/ 96838 h 1075928"/>
                <a:gd name="connsiteX88" fmla="*/ 346075 w 1608138"/>
                <a:gd name="connsiteY88" fmla="*/ 63500 h 1075928"/>
                <a:gd name="connsiteX89" fmla="*/ 395288 w 1608138"/>
                <a:gd name="connsiteY89" fmla="*/ 49213 h 1075928"/>
                <a:gd name="connsiteX90" fmla="*/ 447675 w 1608138"/>
                <a:gd name="connsiteY90" fmla="*/ 36513 h 1075928"/>
                <a:gd name="connsiteX91" fmla="*/ 500063 w 1608138"/>
                <a:gd name="connsiteY91" fmla="*/ 28575 h 1075928"/>
                <a:gd name="connsiteX92" fmla="*/ 549275 w 1608138"/>
                <a:gd name="connsiteY92" fmla="*/ 17463 h 1075928"/>
                <a:gd name="connsiteX93" fmla="*/ 595313 w 1608138"/>
                <a:gd name="connsiteY93"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76275 w 1608138"/>
                <a:gd name="connsiteY48" fmla="*/ 85725 h 1075928"/>
                <a:gd name="connsiteX49" fmla="*/ 666750 w 1608138"/>
                <a:gd name="connsiteY49" fmla="*/ 114300 h 1075928"/>
                <a:gd name="connsiteX50" fmla="*/ 649288 w 1608138"/>
                <a:gd name="connsiteY50" fmla="*/ 138113 h 1075928"/>
                <a:gd name="connsiteX51" fmla="*/ 617538 w 1608138"/>
                <a:gd name="connsiteY51" fmla="*/ 149225 h 1075928"/>
                <a:gd name="connsiteX52" fmla="*/ 585788 w 1608138"/>
                <a:gd name="connsiteY52" fmla="*/ 149225 h 1075928"/>
                <a:gd name="connsiteX53" fmla="*/ 550863 w 1608138"/>
                <a:gd name="connsiteY53" fmla="*/ 141288 h 1075928"/>
                <a:gd name="connsiteX54" fmla="*/ 517525 w 1608138"/>
                <a:gd name="connsiteY54" fmla="*/ 131763 h 1075928"/>
                <a:gd name="connsiteX55" fmla="*/ 479425 w 1608138"/>
                <a:gd name="connsiteY55" fmla="*/ 128588 h 1075928"/>
                <a:gd name="connsiteX56" fmla="*/ 441325 w 1608138"/>
                <a:gd name="connsiteY56" fmla="*/ 131763 h 1075928"/>
                <a:gd name="connsiteX57" fmla="*/ 360363 w 1608138"/>
                <a:gd name="connsiteY57" fmla="*/ 158750 h 1075928"/>
                <a:gd name="connsiteX58" fmla="*/ 292100 w 1608138"/>
                <a:gd name="connsiteY58" fmla="*/ 198438 h 1075928"/>
                <a:gd name="connsiteX59" fmla="*/ 231775 w 1608138"/>
                <a:gd name="connsiteY59" fmla="*/ 250825 h 1075928"/>
                <a:gd name="connsiteX60" fmla="*/ 182563 w 1608138"/>
                <a:gd name="connsiteY60" fmla="*/ 307975 h 1075928"/>
                <a:gd name="connsiteX61" fmla="*/ 141288 w 1608138"/>
                <a:gd name="connsiteY61" fmla="*/ 377825 h 1075928"/>
                <a:gd name="connsiteX62" fmla="*/ 109538 w 1608138"/>
                <a:gd name="connsiteY62" fmla="*/ 455613 h 1075928"/>
                <a:gd name="connsiteX63" fmla="*/ 98425 w 1608138"/>
                <a:gd name="connsiteY63" fmla="*/ 512763 h 1075928"/>
                <a:gd name="connsiteX64" fmla="*/ 92075 w 1608138"/>
                <a:gd name="connsiteY64" fmla="*/ 576263 h 1075928"/>
                <a:gd name="connsiteX65" fmla="*/ 95250 w 1608138"/>
                <a:gd name="connsiteY65" fmla="*/ 642938 h 1075928"/>
                <a:gd name="connsiteX66" fmla="*/ 101600 w 1608138"/>
                <a:gd name="connsiteY66" fmla="*/ 709613 h 1075928"/>
                <a:gd name="connsiteX67" fmla="*/ 109538 w 1608138"/>
                <a:gd name="connsiteY67" fmla="*/ 773113 h 1075928"/>
                <a:gd name="connsiteX68" fmla="*/ 123825 w 1608138"/>
                <a:gd name="connsiteY68" fmla="*/ 825500 h 1075928"/>
                <a:gd name="connsiteX69" fmla="*/ 161925 w 1608138"/>
                <a:gd name="connsiteY69" fmla="*/ 928688 h 1075928"/>
                <a:gd name="connsiteX70" fmla="*/ 207963 w 1608138"/>
                <a:gd name="connsiteY70" fmla="*/ 1030288 h 1075928"/>
                <a:gd name="connsiteX71" fmla="*/ 230783 w 1608138"/>
                <a:gd name="connsiteY71" fmla="*/ 1075928 h 1075928"/>
                <a:gd name="connsiteX72" fmla="*/ 119823 w 1608138"/>
                <a:gd name="connsiteY72" fmla="*/ 1075928 h 1075928"/>
                <a:gd name="connsiteX73" fmla="*/ 101600 w 1608138"/>
                <a:gd name="connsiteY73" fmla="*/ 1038225 h 1075928"/>
                <a:gd name="connsiteX74" fmla="*/ 60325 w 1608138"/>
                <a:gd name="connsiteY74" fmla="*/ 938213 h 1075928"/>
                <a:gd name="connsiteX75" fmla="*/ 28575 w 1608138"/>
                <a:gd name="connsiteY75" fmla="*/ 830263 h 1075928"/>
                <a:gd name="connsiteX76" fmla="*/ 14288 w 1608138"/>
                <a:gd name="connsiteY76" fmla="*/ 769938 h 1075928"/>
                <a:gd name="connsiteX77" fmla="*/ 6350 w 1608138"/>
                <a:gd name="connsiteY77" fmla="*/ 700088 h 1075928"/>
                <a:gd name="connsiteX78" fmla="*/ 0 w 1608138"/>
                <a:gd name="connsiteY78" fmla="*/ 628650 h 1075928"/>
                <a:gd name="connsiteX79" fmla="*/ 0 w 1608138"/>
                <a:gd name="connsiteY79" fmla="*/ 554038 h 1075928"/>
                <a:gd name="connsiteX80" fmla="*/ 9525 w 1608138"/>
                <a:gd name="connsiteY80" fmla="*/ 487363 h 1075928"/>
                <a:gd name="connsiteX81" fmla="*/ 23813 w 1608138"/>
                <a:gd name="connsiteY81" fmla="*/ 423863 h 1075928"/>
                <a:gd name="connsiteX82" fmla="*/ 52388 w 1608138"/>
                <a:gd name="connsiteY82" fmla="*/ 342900 h 1075928"/>
                <a:gd name="connsiteX83" fmla="*/ 95250 w 1608138"/>
                <a:gd name="connsiteY83" fmla="*/ 271463 h 1075928"/>
                <a:gd name="connsiteX84" fmla="*/ 144463 w 1608138"/>
                <a:gd name="connsiteY84" fmla="*/ 204788 h 1075928"/>
                <a:gd name="connsiteX85" fmla="*/ 204788 w 1608138"/>
                <a:gd name="connsiteY85" fmla="*/ 146050 h 1075928"/>
                <a:gd name="connsiteX86" fmla="*/ 271463 w 1608138"/>
                <a:gd name="connsiteY86" fmla="*/ 96838 h 1075928"/>
                <a:gd name="connsiteX87" fmla="*/ 346075 w 1608138"/>
                <a:gd name="connsiteY87" fmla="*/ 63500 h 1075928"/>
                <a:gd name="connsiteX88" fmla="*/ 395288 w 1608138"/>
                <a:gd name="connsiteY88" fmla="*/ 49213 h 1075928"/>
                <a:gd name="connsiteX89" fmla="*/ 447675 w 1608138"/>
                <a:gd name="connsiteY89" fmla="*/ 36513 h 1075928"/>
                <a:gd name="connsiteX90" fmla="*/ 500063 w 1608138"/>
                <a:gd name="connsiteY90" fmla="*/ 28575 h 1075928"/>
                <a:gd name="connsiteX91" fmla="*/ 549275 w 1608138"/>
                <a:gd name="connsiteY91" fmla="*/ 17463 h 1075928"/>
                <a:gd name="connsiteX92" fmla="*/ 595313 w 1608138"/>
                <a:gd name="connsiteY92"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63575 w 1608138"/>
                <a:gd name="connsiteY46" fmla="*/ 25400 h 1075928"/>
                <a:gd name="connsiteX47" fmla="*/ 676275 w 1608138"/>
                <a:gd name="connsiteY47" fmla="*/ 53975 h 1075928"/>
                <a:gd name="connsiteX48" fmla="*/ 666750 w 1608138"/>
                <a:gd name="connsiteY48" fmla="*/ 114300 h 1075928"/>
                <a:gd name="connsiteX49" fmla="*/ 649288 w 1608138"/>
                <a:gd name="connsiteY49" fmla="*/ 138113 h 1075928"/>
                <a:gd name="connsiteX50" fmla="*/ 617538 w 1608138"/>
                <a:gd name="connsiteY50" fmla="*/ 149225 h 1075928"/>
                <a:gd name="connsiteX51" fmla="*/ 585788 w 1608138"/>
                <a:gd name="connsiteY51" fmla="*/ 149225 h 1075928"/>
                <a:gd name="connsiteX52" fmla="*/ 550863 w 1608138"/>
                <a:gd name="connsiteY52" fmla="*/ 141288 h 1075928"/>
                <a:gd name="connsiteX53" fmla="*/ 517525 w 1608138"/>
                <a:gd name="connsiteY53" fmla="*/ 131763 h 1075928"/>
                <a:gd name="connsiteX54" fmla="*/ 479425 w 1608138"/>
                <a:gd name="connsiteY54" fmla="*/ 128588 h 1075928"/>
                <a:gd name="connsiteX55" fmla="*/ 441325 w 1608138"/>
                <a:gd name="connsiteY55" fmla="*/ 131763 h 1075928"/>
                <a:gd name="connsiteX56" fmla="*/ 360363 w 1608138"/>
                <a:gd name="connsiteY56" fmla="*/ 158750 h 1075928"/>
                <a:gd name="connsiteX57" fmla="*/ 292100 w 1608138"/>
                <a:gd name="connsiteY57" fmla="*/ 198438 h 1075928"/>
                <a:gd name="connsiteX58" fmla="*/ 231775 w 1608138"/>
                <a:gd name="connsiteY58" fmla="*/ 250825 h 1075928"/>
                <a:gd name="connsiteX59" fmla="*/ 182563 w 1608138"/>
                <a:gd name="connsiteY59" fmla="*/ 307975 h 1075928"/>
                <a:gd name="connsiteX60" fmla="*/ 141288 w 1608138"/>
                <a:gd name="connsiteY60" fmla="*/ 377825 h 1075928"/>
                <a:gd name="connsiteX61" fmla="*/ 109538 w 1608138"/>
                <a:gd name="connsiteY61" fmla="*/ 455613 h 1075928"/>
                <a:gd name="connsiteX62" fmla="*/ 98425 w 1608138"/>
                <a:gd name="connsiteY62" fmla="*/ 512763 h 1075928"/>
                <a:gd name="connsiteX63" fmla="*/ 92075 w 1608138"/>
                <a:gd name="connsiteY63" fmla="*/ 576263 h 1075928"/>
                <a:gd name="connsiteX64" fmla="*/ 95250 w 1608138"/>
                <a:gd name="connsiteY64" fmla="*/ 642938 h 1075928"/>
                <a:gd name="connsiteX65" fmla="*/ 101600 w 1608138"/>
                <a:gd name="connsiteY65" fmla="*/ 709613 h 1075928"/>
                <a:gd name="connsiteX66" fmla="*/ 109538 w 1608138"/>
                <a:gd name="connsiteY66" fmla="*/ 773113 h 1075928"/>
                <a:gd name="connsiteX67" fmla="*/ 123825 w 1608138"/>
                <a:gd name="connsiteY67" fmla="*/ 825500 h 1075928"/>
                <a:gd name="connsiteX68" fmla="*/ 161925 w 1608138"/>
                <a:gd name="connsiteY68" fmla="*/ 928688 h 1075928"/>
                <a:gd name="connsiteX69" fmla="*/ 207963 w 1608138"/>
                <a:gd name="connsiteY69" fmla="*/ 1030288 h 1075928"/>
                <a:gd name="connsiteX70" fmla="*/ 230783 w 1608138"/>
                <a:gd name="connsiteY70" fmla="*/ 1075928 h 1075928"/>
                <a:gd name="connsiteX71" fmla="*/ 119823 w 1608138"/>
                <a:gd name="connsiteY71" fmla="*/ 1075928 h 1075928"/>
                <a:gd name="connsiteX72" fmla="*/ 101600 w 1608138"/>
                <a:gd name="connsiteY72" fmla="*/ 1038225 h 1075928"/>
                <a:gd name="connsiteX73" fmla="*/ 60325 w 1608138"/>
                <a:gd name="connsiteY73" fmla="*/ 938213 h 1075928"/>
                <a:gd name="connsiteX74" fmla="*/ 28575 w 1608138"/>
                <a:gd name="connsiteY74" fmla="*/ 830263 h 1075928"/>
                <a:gd name="connsiteX75" fmla="*/ 14288 w 1608138"/>
                <a:gd name="connsiteY75" fmla="*/ 769938 h 1075928"/>
                <a:gd name="connsiteX76" fmla="*/ 6350 w 1608138"/>
                <a:gd name="connsiteY76" fmla="*/ 700088 h 1075928"/>
                <a:gd name="connsiteX77" fmla="*/ 0 w 1608138"/>
                <a:gd name="connsiteY77" fmla="*/ 628650 h 1075928"/>
                <a:gd name="connsiteX78" fmla="*/ 0 w 1608138"/>
                <a:gd name="connsiteY78" fmla="*/ 554038 h 1075928"/>
                <a:gd name="connsiteX79" fmla="*/ 9525 w 1608138"/>
                <a:gd name="connsiteY79" fmla="*/ 487363 h 1075928"/>
                <a:gd name="connsiteX80" fmla="*/ 23813 w 1608138"/>
                <a:gd name="connsiteY80" fmla="*/ 423863 h 1075928"/>
                <a:gd name="connsiteX81" fmla="*/ 52388 w 1608138"/>
                <a:gd name="connsiteY81" fmla="*/ 342900 h 1075928"/>
                <a:gd name="connsiteX82" fmla="*/ 95250 w 1608138"/>
                <a:gd name="connsiteY82" fmla="*/ 271463 h 1075928"/>
                <a:gd name="connsiteX83" fmla="*/ 144463 w 1608138"/>
                <a:gd name="connsiteY83" fmla="*/ 204788 h 1075928"/>
                <a:gd name="connsiteX84" fmla="*/ 204788 w 1608138"/>
                <a:gd name="connsiteY84" fmla="*/ 146050 h 1075928"/>
                <a:gd name="connsiteX85" fmla="*/ 271463 w 1608138"/>
                <a:gd name="connsiteY85" fmla="*/ 96838 h 1075928"/>
                <a:gd name="connsiteX86" fmla="*/ 346075 w 1608138"/>
                <a:gd name="connsiteY86" fmla="*/ 63500 h 1075928"/>
                <a:gd name="connsiteX87" fmla="*/ 395288 w 1608138"/>
                <a:gd name="connsiteY87" fmla="*/ 49213 h 1075928"/>
                <a:gd name="connsiteX88" fmla="*/ 447675 w 1608138"/>
                <a:gd name="connsiteY88" fmla="*/ 36513 h 1075928"/>
                <a:gd name="connsiteX89" fmla="*/ 500063 w 1608138"/>
                <a:gd name="connsiteY89" fmla="*/ 28575 h 1075928"/>
                <a:gd name="connsiteX90" fmla="*/ 549275 w 1608138"/>
                <a:gd name="connsiteY90" fmla="*/ 17463 h 1075928"/>
                <a:gd name="connsiteX91" fmla="*/ 595313 w 1608138"/>
                <a:gd name="connsiteY91"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66750 w 1608138"/>
                <a:gd name="connsiteY47" fmla="*/ 114300 h 1075928"/>
                <a:gd name="connsiteX48" fmla="*/ 649288 w 1608138"/>
                <a:gd name="connsiteY48" fmla="*/ 138113 h 1075928"/>
                <a:gd name="connsiteX49" fmla="*/ 617538 w 1608138"/>
                <a:gd name="connsiteY49" fmla="*/ 149225 h 1075928"/>
                <a:gd name="connsiteX50" fmla="*/ 585788 w 1608138"/>
                <a:gd name="connsiteY50" fmla="*/ 149225 h 1075928"/>
                <a:gd name="connsiteX51" fmla="*/ 550863 w 1608138"/>
                <a:gd name="connsiteY51" fmla="*/ 141288 h 1075928"/>
                <a:gd name="connsiteX52" fmla="*/ 517525 w 1608138"/>
                <a:gd name="connsiteY52" fmla="*/ 131763 h 1075928"/>
                <a:gd name="connsiteX53" fmla="*/ 479425 w 1608138"/>
                <a:gd name="connsiteY53" fmla="*/ 128588 h 1075928"/>
                <a:gd name="connsiteX54" fmla="*/ 441325 w 1608138"/>
                <a:gd name="connsiteY54" fmla="*/ 131763 h 1075928"/>
                <a:gd name="connsiteX55" fmla="*/ 360363 w 1608138"/>
                <a:gd name="connsiteY55" fmla="*/ 158750 h 1075928"/>
                <a:gd name="connsiteX56" fmla="*/ 292100 w 1608138"/>
                <a:gd name="connsiteY56" fmla="*/ 198438 h 1075928"/>
                <a:gd name="connsiteX57" fmla="*/ 231775 w 1608138"/>
                <a:gd name="connsiteY57" fmla="*/ 250825 h 1075928"/>
                <a:gd name="connsiteX58" fmla="*/ 182563 w 1608138"/>
                <a:gd name="connsiteY58" fmla="*/ 307975 h 1075928"/>
                <a:gd name="connsiteX59" fmla="*/ 141288 w 1608138"/>
                <a:gd name="connsiteY59" fmla="*/ 377825 h 1075928"/>
                <a:gd name="connsiteX60" fmla="*/ 109538 w 1608138"/>
                <a:gd name="connsiteY60" fmla="*/ 455613 h 1075928"/>
                <a:gd name="connsiteX61" fmla="*/ 98425 w 1608138"/>
                <a:gd name="connsiteY61" fmla="*/ 512763 h 1075928"/>
                <a:gd name="connsiteX62" fmla="*/ 92075 w 1608138"/>
                <a:gd name="connsiteY62" fmla="*/ 576263 h 1075928"/>
                <a:gd name="connsiteX63" fmla="*/ 95250 w 1608138"/>
                <a:gd name="connsiteY63" fmla="*/ 642938 h 1075928"/>
                <a:gd name="connsiteX64" fmla="*/ 101600 w 1608138"/>
                <a:gd name="connsiteY64" fmla="*/ 709613 h 1075928"/>
                <a:gd name="connsiteX65" fmla="*/ 109538 w 1608138"/>
                <a:gd name="connsiteY65" fmla="*/ 773113 h 1075928"/>
                <a:gd name="connsiteX66" fmla="*/ 123825 w 1608138"/>
                <a:gd name="connsiteY66" fmla="*/ 825500 h 1075928"/>
                <a:gd name="connsiteX67" fmla="*/ 161925 w 1608138"/>
                <a:gd name="connsiteY67" fmla="*/ 928688 h 1075928"/>
                <a:gd name="connsiteX68" fmla="*/ 207963 w 1608138"/>
                <a:gd name="connsiteY68" fmla="*/ 1030288 h 1075928"/>
                <a:gd name="connsiteX69" fmla="*/ 230783 w 1608138"/>
                <a:gd name="connsiteY69" fmla="*/ 1075928 h 1075928"/>
                <a:gd name="connsiteX70" fmla="*/ 119823 w 1608138"/>
                <a:gd name="connsiteY70" fmla="*/ 1075928 h 1075928"/>
                <a:gd name="connsiteX71" fmla="*/ 101600 w 1608138"/>
                <a:gd name="connsiteY71" fmla="*/ 1038225 h 1075928"/>
                <a:gd name="connsiteX72" fmla="*/ 60325 w 1608138"/>
                <a:gd name="connsiteY72" fmla="*/ 938213 h 1075928"/>
                <a:gd name="connsiteX73" fmla="*/ 28575 w 1608138"/>
                <a:gd name="connsiteY73" fmla="*/ 830263 h 1075928"/>
                <a:gd name="connsiteX74" fmla="*/ 14288 w 1608138"/>
                <a:gd name="connsiteY74" fmla="*/ 769938 h 1075928"/>
                <a:gd name="connsiteX75" fmla="*/ 6350 w 1608138"/>
                <a:gd name="connsiteY75" fmla="*/ 700088 h 1075928"/>
                <a:gd name="connsiteX76" fmla="*/ 0 w 1608138"/>
                <a:gd name="connsiteY76" fmla="*/ 628650 h 1075928"/>
                <a:gd name="connsiteX77" fmla="*/ 0 w 1608138"/>
                <a:gd name="connsiteY77" fmla="*/ 554038 h 1075928"/>
                <a:gd name="connsiteX78" fmla="*/ 9525 w 1608138"/>
                <a:gd name="connsiteY78" fmla="*/ 487363 h 1075928"/>
                <a:gd name="connsiteX79" fmla="*/ 23813 w 1608138"/>
                <a:gd name="connsiteY79" fmla="*/ 423863 h 1075928"/>
                <a:gd name="connsiteX80" fmla="*/ 52388 w 1608138"/>
                <a:gd name="connsiteY80" fmla="*/ 342900 h 1075928"/>
                <a:gd name="connsiteX81" fmla="*/ 95250 w 1608138"/>
                <a:gd name="connsiteY81" fmla="*/ 271463 h 1075928"/>
                <a:gd name="connsiteX82" fmla="*/ 144463 w 1608138"/>
                <a:gd name="connsiteY82" fmla="*/ 204788 h 1075928"/>
                <a:gd name="connsiteX83" fmla="*/ 204788 w 1608138"/>
                <a:gd name="connsiteY83" fmla="*/ 146050 h 1075928"/>
                <a:gd name="connsiteX84" fmla="*/ 271463 w 1608138"/>
                <a:gd name="connsiteY84" fmla="*/ 96838 h 1075928"/>
                <a:gd name="connsiteX85" fmla="*/ 346075 w 1608138"/>
                <a:gd name="connsiteY85" fmla="*/ 63500 h 1075928"/>
                <a:gd name="connsiteX86" fmla="*/ 395288 w 1608138"/>
                <a:gd name="connsiteY86" fmla="*/ 49213 h 1075928"/>
                <a:gd name="connsiteX87" fmla="*/ 447675 w 1608138"/>
                <a:gd name="connsiteY87" fmla="*/ 36513 h 1075928"/>
                <a:gd name="connsiteX88" fmla="*/ 500063 w 1608138"/>
                <a:gd name="connsiteY88" fmla="*/ 28575 h 1075928"/>
                <a:gd name="connsiteX89" fmla="*/ 549275 w 1608138"/>
                <a:gd name="connsiteY89" fmla="*/ 17463 h 1075928"/>
                <a:gd name="connsiteX90" fmla="*/ 595313 w 1608138"/>
                <a:gd name="connsiteY90"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 name="connsiteX0" fmla="*/ 1012825 w 1608138"/>
                <a:gd name="connsiteY0" fmla="*/ 4763 h 1075928"/>
                <a:gd name="connsiteX1" fmla="*/ 1062038 w 1608138"/>
                <a:gd name="connsiteY1" fmla="*/ 4763 h 1075928"/>
                <a:gd name="connsiteX2" fmla="*/ 1108075 w 1608138"/>
                <a:gd name="connsiteY2" fmla="*/ 17463 h 1075928"/>
                <a:gd name="connsiteX3" fmla="*/ 1157288 w 1608138"/>
                <a:gd name="connsiteY3" fmla="*/ 36513 h 1075928"/>
                <a:gd name="connsiteX4" fmla="*/ 1201738 w 1608138"/>
                <a:gd name="connsiteY4" fmla="*/ 57150 h 1075928"/>
                <a:gd name="connsiteX5" fmla="*/ 1241425 w 1608138"/>
                <a:gd name="connsiteY5" fmla="*/ 74613 h 1075928"/>
                <a:gd name="connsiteX6" fmla="*/ 1301750 w 1608138"/>
                <a:gd name="connsiteY6" fmla="*/ 106363 h 1075928"/>
                <a:gd name="connsiteX7" fmla="*/ 1365250 w 1608138"/>
                <a:gd name="connsiteY7" fmla="*/ 149225 h 1075928"/>
                <a:gd name="connsiteX8" fmla="*/ 1423988 w 1608138"/>
                <a:gd name="connsiteY8" fmla="*/ 198438 h 1075928"/>
                <a:gd name="connsiteX9" fmla="*/ 1474788 w 1608138"/>
                <a:gd name="connsiteY9" fmla="*/ 258763 h 1075928"/>
                <a:gd name="connsiteX10" fmla="*/ 1520826 w 1608138"/>
                <a:gd name="connsiteY10" fmla="*/ 328613 h 1075928"/>
                <a:gd name="connsiteX11" fmla="*/ 1558926 w 1608138"/>
                <a:gd name="connsiteY11" fmla="*/ 406400 h 1075928"/>
                <a:gd name="connsiteX12" fmla="*/ 1587501 w 1608138"/>
                <a:gd name="connsiteY12" fmla="*/ 490538 h 1075928"/>
                <a:gd name="connsiteX13" fmla="*/ 1604963 w 1608138"/>
                <a:gd name="connsiteY13" fmla="*/ 579438 h 1075928"/>
                <a:gd name="connsiteX14" fmla="*/ 1608138 w 1608138"/>
                <a:gd name="connsiteY14" fmla="*/ 677863 h 1075928"/>
                <a:gd name="connsiteX15" fmla="*/ 1597026 w 1608138"/>
                <a:gd name="connsiteY15" fmla="*/ 779463 h 1075928"/>
                <a:gd name="connsiteX16" fmla="*/ 1576388 w 1608138"/>
                <a:gd name="connsiteY16" fmla="*/ 865188 h 1075928"/>
                <a:gd name="connsiteX17" fmla="*/ 1547813 w 1608138"/>
                <a:gd name="connsiteY17" fmla="*/ 942975 h 1075928"/>
                <a:gd name="connsiteX18" fmla="*/ 1516063 w 1608138"/>
                <a:gd name="connsiteY18" fmla="*/ 1017588 h 1075928"/>
                <a:gd name="connsiteX19" fmla="*/ 1486893 w 1608138"/>
                <a:gd name="connsiteY19" fmla="*/ 1075928 h 1075928"/>
                <a:gd name="connsiteX20" fmla="*/ 1381632 w 1608138"/>
                <a:gd name="connsiteY20" fmla="*/ 1075928 h 1075928"/>
                <a:gd name="connsiteX21" fmla="*/ 1495426 w 1608138"/>
                <a:gd name="connsiteY21" fmla="*/ 830263 h 1075928"/>
                <a:gd name="connsiteX22" fmla="*/ 1506538 w 1608138"/>
                <a:gd name="connsiteY22" fmla="*/ 762000 h 1075928"/>
                <a:gd name="connsiteX23" fmla="*/ 1509713 w 1608138"/>
                <a:gd name="connsiteY23" fmla="*/ 685800 h 1075928"/>
                <a:gd name="connsiteX24" fmla="*/ 1506538 w 1608138"/>
                <a:gd name="connsiteY24" fmla="*/ 608013 h 1075928"/>
                <a:gd name="connsiteX25" fmla="*/ 1495426 w 1608138"/>
                <a:gd name="connsiteY25" fmla="*/ 536575 h 1075928"/>
                <a:gd name="connsiteX26" fmla="*/ 1477963 w 1608138"/>
                <a:gd name="connsiteY26" fmla="*/ 466725 h 1075928"/>
                <a:gd name="connsiteX27" fmla="*/ 1457326 w 1608138"/>
                <a:gd name="connsiteY27" fmla="*/ 403225 h 1075928"/>
                <a:gd name="connsiteX28" fmla="*/ 1431926 w 1608138"/>
                <a:gd name="connsiteY28" fmla="*/ 354013 h 1075928"/>
                <a:gd name="connsiteX29" fmla="*/ 1389063 w 1608138"/>
                <a:gd name="connsiteY29" fmla="*/ 296863 h 1075928"/>
                <a:gd name="connsiteX30" fmla="*/ 1336675 w 1608138"/>
                <a:gd name="connsiteY30" fmla="*/ 239713 h 1075928"/>
                <a:gd name="connsiteX31" fmla="*/ 1273175 w 1608138"/>
                <a:gd name="connsiteY31" fmla="*/ 190500 h 1075928"/>
                <a:gd name="connsiteX32" fmla="*/ 1201738 w 1608138"/>
                <a:gd name="connsiteY32" fmla="*/ 149225 h 1075928"/>
                <a:gd name="connsiteX33" fmla="*/ 1125538 w 1608138"/>
                <a:gd name="connsiteY33" fmla="*/ 127000 h 1075928"/>
                <a:gd name="connsiteX34" fmla="*/ 1096963 w 1608138"/>
                <a:gd name="connsiteY34" fmla="*/ 123825 h 1075928"/>
                <a:gd name="connsiteX35" fmla="*/ 1071563 w 1608138"/>
                <a:gd name="connsiteY35" fmla="*/ 131763 h 1075928"/>
                <a:gd name="connsiteX36" fmla="*/ 1042988 w 1608138"/>
                <a:gd name="connsiteY36" fmla="*/ 138113 h 1075928"/>
                <a:gd name="connsiteX37" fmla="*/ 1012825 w 1608138"/>
                <a:gd name="connsiteY37" fmla="*/ 146050 h 1075928"/>
                <a:gd name="connsiteX38" fmla="*/ 981075 w 1608138"/>
                <a:gd name="connsiteY38" fmla="*/ 144463 h 1075928"/>
                <a:gd name="connsiteX39" fmla="*/ 966788 w 1608138"/>
                <a:gd name="connsiteY39" fmla="*/ 127000 h 1075928"/>
                <a:gd name="connsiteX40" fmla="*/ 958850 w 1608138"/>
                <a:gd name="connsiteY40" fmla="*/ 100013 h 1075928"/>
                <a:gd name="connsiteX41" fmla="*/ 955675 w 1608138"/>
                <a:gd name="connsiteY41" fmla="*/ 71438 h 1075928"/>
                <a:gd name="connsiteX42" fmla="*/ 962025 w 1608138"/>
                <a:gd name="connsiteY42" fmla="*/ 42863 h 1075928"/>
                <a:gd name="connsiteX43" fmla="*/ 1012825 w 1608138"/>
                <a:gd name="connsiteY43" fmla="*/ 4763 h 1075928"/>
                <a:gd name="connsiteX44" fmla="*/ 595313 w 1608138"/>
                <a:gd name="connsiteY44" fmla="*/ 0 h 1075928"/>
                <a:gd name="connsiteX45" fmla="*/ 638177 w 1608138"/>
                <a:gd name="connsiteY45" fmla="*/ 4762 h 1075928"/>
                <a:gd name="connsiteX46" fmla="*/ 676275 w 1608138"/>
                <a:gd name="connsiteY46" fmla="*/ 53975 h 1075928"/>
                <a:gd name="connsiteX47" fmla="*/ 649288 w 1608138"/>
                <a:gd name="connsiteY47" fmla="*/ 138113 h 1075928"/>
                <a:gd name="connsiteX48" fmla="*/ 617538 w 1608138"/>
                <a:gd name="connsiteY48" fmla="*/ 149225 h 1075928"/>
                <a:gd name="connsiteX49" fmla="*/ 585788 w 1608138"/>
                <a:gd name="connsiteY49" fmla="*/ 149225 h 1075928"/>
                <a:gd name="connsiteX50" fmla="*/ 550863 w 1608138"/>
                <a:gd name="connsiteY50" fmla="*/ 141288 h 1075928"/>
                <a:gd name="connsiteX51" fmla="*/ 517525 w 1608138"/>
                <a:gd name="connsiteY51" fmla="*/ 131763 h 1075928"/>
                <a:gd name="connsiteX52" fmla="*/ 479425 w 1608138"/>
                <a:gd name="connsiteY52" fmla="*/ 128588 h 1075928"/>
                <a:gd name="connsiteX53" fmla="*/ 441325 w 1608138"/>
                <a:gd name="connsiteY53" fmla="*/ 131763 h 1075928"/>
                <a:gd name="connsiteX54" fmla="*/ 360363 w 1608138"/>
                <a:gd name="connsiteY54" fmla="*/ 158750 h 1075928"/>
                <a:gd name="connsiteX55" fmla="*/ 292100 w 1608138"/>
                <a:gd name="connsiteY55" fmla="*/ 198438 h 1075928"/>
                <a:gd name="connsiteX56" fmla="*/ 231775 w 1608138"/>
                <a:gd name="connsiteY56" fmla="*/ 250825 h 1075928"/>
                <a:gd name="connsiteX57" fmla="*/ 182563 w 1608138"/>
                <a:gd name="connsiteY57" fmla="*/ 307975 h 1075928"/>
                <a:gd name="connsiteX58" fmla="*/ 141288 w 1608138"/>
                <a:gd name="connsiteY58" fmla="*/ 377825 h 1075928"/>
                <a:gd name="connsiteX59" fmla="*/ 109538 w 1608138"/>
                <a:gd name="connsiteY59" fmla="*/ 455613 h 1075928"/>
                <a:gd name="connsiteX60" fmla="*/ 98425 w 1608138"/>
                <a:gd name="connsiteY60" fmla="*/ 512763 h 1075928"/>
                <a:gd name="connsiteX61" fmla="*/ 92075 w 1608138"/>
                <a:gd name="connsiteY61" fmla="*/ 576263 h 1075928"/>
                <a:gd name="connsiteX62" fmla="*/ 95250 w 1608138"/>
                <a:gd name="connsiteY62" fmla="*/ 642938 h 1075928"/>
                <a:gd name="connsiteX63" fmla="*/ 101600 w 1608138"/>
                <a:gd name="connsiteY63" fmla="*/ 709613 h 1075928"/>
                <a:gd name="connsiteX64" fmla="*/ 109538 w 1608138"/>
                <a:gd name="connsiteY64" fmla="*/ 773113 h 1075928"/>
                <a:gd name="connsiteX65" fmla="*/ 123825 w 1608138"/>
                <a:gd name="connsiteY65" fmla="*/ 825500 h 1075928"/>
                <a:gd name="connsiteX66" fmla="*/ 161925 w 1608138"/>
                <a:gd name="connsiteY66" fmla="*/ 928688 h 1075928"/>
                <a:gd name="connsiteX67" fmla="*/ 207963 w 1608138"/>
                <a:gd name="connsiteY67" fmla="*/ 1030288 h 1075928"/>
                <a:gd name="connsiteX68" fmla="*/ 230783 w 1608138"/>
                <a:gd name="connsiteY68" fmla="*/ 1075928 h 1075928"/>
                <a:gd name="connsiteX69" fmla="*/ 119823 w 1608138"/>
                <a:gd name="connsiteY69" fmla="*/ 1075928 h 1075928"/>
                <a:gd name="connsiteX70" fmla="*/ 101600 w 1608138"/>
                <a:gd name="connsiteY70" fmla="*/ 1038225 h 1075928"/>
                <a:gd name="connsiteX71" fmla="*/ 60325 w 1608138"/>
                <a:gd name="connsiteY71" fmla="*/ 938213 h 1075928"/>
                <a:gd name="connsiteX72" fmla="*/ 28575 w 1608138"/>
                <a:gd name="connsiteY72" fmla="*/ 830263 h 1075928"/>
                <a:gd name="connsiteX73" fmla="*/ 14288 w 1608138"/>
                <a:gd name="connsiteY73" fmla="*/ 769938 h 1075928"/>
                <a:gd name="connsiteX74" fmla="*/ 6350 w 1608138"/>
                <a:gd name="connsiteY74" fmla="*/ 700088 h 1075928"/>
                <a:gd name="connsiteX75" fmla="*/ 0 w 1608138"/>
                <a:gd name="connsiteY75" fmla="*/ 628650 h 1075928"/>
                <a:gd name="connsiteX76" fmla="*/ 0 w 1608138"/>
                <a:gd name="connsiteY76" fmla="*/ 554038 h 1075928"/>
                <a:gd name="connsiteX77" fmla="*/ 9525 w 1608138"/>
                <a:gd name="connsiteY77" fmla="*/ 487363 h 1075928"/>
                <a:gd name="connsiteX78" fmla="*/ 23813 w 1608138"/>
                <a:gd name="connsiteY78" fmla="*/ 423863 h 1075928"/>
                <a:gd name="connsiteX79" fmla="*/ 52388 w 1608138"/>
                <a:gd name="connsiteY79" fmla="*/ 342900 h 1075928"/>
                <a:gd name="connsiteX80" fmla="*/ 95250 w 1608138"/>
                <a:gd name="connsiteY80" fmla="*/ 271463 h 1075928"/>
                <a:gd name="connsiteX81" fmla="*/ 144463 w 1608138"/>
                <a:gd name="connsiteY81" fmla="*/ 204788 h 1075928"/>
                <a:gd name="connsiteX82" fmla="*/ 204788 w 1608138"/>
                <a:gd name="connsiteY82" fmla="*/ 146050 h 1075928"/>
                <a:gd name="connsiteX83" fmla="*/ 271463 w 1608138"/>
                <a:gd name="connsiteY83" fmla="*/ 96838 h 1075928"/>
                <a:gd name="connsiteX84" fmla="*/ 346075 w 1608138"/>
                <a:gd name="connsiteY84" fmla="*/ 63500 h 1075928"/>
                <a:gd name="connsiteX85" fmla="*/ 395288 w 1608138"/>
                <a:gd name="connsiteY85" fmla="*/ 49213 h 1075928"/>
                <a:gd name="connsiteX86" fmla="*/ 447675 w 1608138"/>
                <a:gd name="connsiteY86" fmla="*/ 36513 h 1075928"/>
                <a:gd name="connsiteX87" fmla="*/ 500063 w 1608138"/>
                <a:gd name="connsiteY87" fmla="*/ 28575 h 1075928"/>
                <a:gd name="connsiteX88" fmla="*/ 549275 w 1608138"/>
                <a:gd name="connsiteY88" fmla="*/ 17463 h 1075928"/>
                <a:gd name="connsiteX89" fmla="*/ 595313 w 1608138"/>
                <a:gd name="connsiteY89" fmla="*/ 0 h 1075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608138" h="1075928">
                  <a:moveTo>
                    <a:pt x="1012825" y="4763"/>
                  </a:moveTo>
                  <a:lnTo>
                    <a:pt x="1062038" y="4763"/>
                  </a:lnTo>
                  <a:lnTo>
                    <a:pt x="1108075" y="17463"/>
                  </a:lnTo>
                  <a:lnTo>
                    <a:pt x="1157288" y="36513"/>
                  </a:lnTo>
                  <a:lnTo>
                    <a:pt x="1201738" y="57150"/>
                  </a:lnTo>
                  <a:lnTo>
                    <a:pt x="1241425" y="74613"/>
                  </a:lnTo>
                  <a:lnTo>
                    <a:pt x="1301750" y="106363"/>
                  </a:lnTo>
                  <a:lnTo>
                    <a:pt x="1365250" y="149225"/>
                  </a:lnTo>
                  <a:lnTo>
                    <a:pt x="1423988" y="198438"/>
                  </a:lnTo>
                  <a:lnTo>
                    <a:pt x="1474788" y="258763"/>
                  </a:lnTo>
                  <a:lnTo>
                    <a:pt x="1520826" y="328613"/>
                  </a:lnTo>
                  <a:lnTo>
                    <a:pt x="1558926" y="406400"/>
                  </a:lnTo>
                  <a:lnTo>
                    <a:pt x="1587501" y="490538"/>
                  </a:lnTo>
                  <a:lnTo>
                    <a:pt x="1604963" y="579438"/>
                  </a:lnTo>
                  <a:lnTo>
                    <a:pt x="1608138" y="677863"/>
                  </a:lnTo>
                  <a:lnTo>
                    <a:pt x="1597026" y="779463"/>
                  </a:lnTo>
                  <a:lnTo>
                    <a:pt x="1576388" y="865188"/>
                  </a:lnTo>
                  <a:lnTo>
                    <a:pt x="1547813" y="942975"/>
                  </a:lnTo>
                  <a:lnTo>
                    <a:pt x="1516063" y="1017588"/>
                  </a:lnTo>
                  <a:lnTo>
                    <a:pt x="1486893" y="1075928"/>
                  </a:lnTo>
                  <a:lnTo>
                    <a:pt x="1381632" y="1075928"/>
                  </a:lnTo>
                  <a:lnTo>
                    <a:pt x="1495426" y="830263"/>
                  </a:lnTo>
                  <a:lnTo>
                    <a:pt x="1506538" y="762000"/>
                  </a:lnTo>
                  <a:lnTo>
                    <a:pt x="1509713" y="685800"/>
                  </a:lnTo>
                  <a:lnTo>
                    <a:pt x="1506538" y="608013"/>
                  </a:lnTo>
                  <a:lnTo>
                    <a:pt x="1495426" y="536575"/>
                  </a:lnTo>
                  <a:lnTo>
                    <a:pt x="1477963" y="466725"/>
                  </a:lnTo>
                  <a:lnTo>
                    <a:pt x="1457326" y="403225"/>
                  </a:lnTo>
                  <a:lnTo>
                    <a:pt x="1431926" y="354013"/>
                  </a:lnTo>
                  <a:lnTo>
                    <a:pt x="1389063" y="296863"/>
                  </a:lnTo>
                  <a:lnTo>
                    <a:pt x="1336675" y="239713"/>
                  </a:lnTo>
                  <a:lnTo>
                    <a:pt x="1273175" y="190500"/>
                  </a:lnTo>
                  <a:lnTo>
                    <a:pt x="1201738" y="149225"/>
                  </a:lnTo>
                  <a:lnTo>
                    <a:pt x="1125538" y="127000"/>
                  </a:lnTo>
                  <a:lnTo>
                    <a:pt x="1096963" y="123825"/>
                  </a:lnTo>
                  <a:lnTo>
                    <a:pt x="1071563" y="131763"/>
                  </a:lnTo>
                  <a:lnTo>
                    <a:pt x="1042988" y="138113"/>
                  </a:lnTo>
                  <a:lnTo>
                    <a:pt x="1012825" y="146050"/>
                  </a:lnTo>
                  <a:lnTo>
                    <a:pt x="981075" y="144463"/>
                  </a:lnTo>
                  <a:lnTo>
                    <a:pt x="966788" y="127000"/>
                  </a:lnTo>
                  <a:lnTo>
                    <a:pt x="958850" y="100013"/>
                  </a:lnTo>
                  <a:lnTo>
                    <a:pt x="955675" y="71438"/>
                  </a:lnTo>
                  <a:lnTo>
                    <a:pt x="962025" y="42863"/>
                  </a:lnTo>
                  <a:cubicBezTo>
                    <a:pt x="968676" y="19878"/>
                    <a:pt x="973268" y="9235"/>
                    <a:pt x="1012825" y="4763"/>
                  </a:cubicBezTo>
                  <a:close/>
                  <a:moveTo>
                    <a:pt x="595313" y="0"/>
                  </a:moveTo>
                  <a:lnTo>
                    <a:pt x="638177" y="4762"/>
                  </a:lnTo>
                  <a:cubicBezTo>
                    <a:pt x="650876" y="21166"/>
                    <a:pt x="663578" y="17002"/>
                    <a:pt x="676275" y="53975"/>
                  </a:cubicBezTo>
                  <a:cubicBezTo>
                    <a:pt x="678127" y="76200"/>
                    <a:pt x="679649" y="118123"/>
                    <a:pt x="649288" y="138113"/>
                  </a:cubicBezTo>
                  <a:lnTo>
                    <a:pt x="617538" y="149225"/>
                  </a:lnTo>
                  <a:lnTo>
                    <a:pt x="585788" y="149225"/>
                  </a:lnTo>
                  <a:lnTo>
                    <a:pt x="550863" y="141288"/>
                  </a:lnTo>
                  <a:lnTo>
                    <a:pt x="517525" y="131763"/>
                  </a:lnTo>
                  <a:lnTo>
                    <a:pt x="479425" y="128588"/>
                  </a:lnTo>
                  <a:lnTo>
                    <a:pt x="441325" y="131763"/>
                  </a:lnTo>
                  <a:lnTo>
                    <a:pt x="360363" y="158750"/>
                  </a:lnTo>
                  <a:lnTo>
                    <a:pt x="292100" y="198438"/>
                  </a:lnTo>
                  <a:lnTo>
                    <a:pt x="231775" y="250825"/>
                  </a:lnTo>
                  <a:lnTo>
                    <a:pt x="182563" y="307975"/>
                  </a:lnTo>
                  <a:lnTo>
                    <a:pt x="141288" y="377825"/>
                  </a:lnTo>
                  <a:lnTo>
                    <a:pt x="109538" y="455613"/>
                  </a:lnTo>
                  <a:lnTo>
                    <a:pt x="98425" y="512763"/>
                  </a:lnTo>
                  <a:lnTo>
                    <a:pt x="92075" y="576263"/>
                  </a:lnTo>
                  <a:lnTo>
                    <a:pt x="95250" y="642938"/>
                  </a:lnTo>
                  <a:lnTo>
                    <a:pt x="101600" y="709613"/>
                  </a:lnTo>
                  <a:lnTo>
                    <a:pt x="109538" y="773113"/>
                  </a:lnTo>
                  <a:lnTo>
                    <a:pt x="123825" y="825500"/>
                  </a:lnTo>
                  <a:lnTo>
                    <a:pt x="161925" y="928688"/>
                  </a:lnTo>
                  <a:lnTo>
                    <a:pt x="207963" y="1030288"/>
                  </a:lnTo>
                  <a:lnTo>
                    <a:pt x="230783" y="1075928"/>
                  </a:lnTo>
                  <a:lnTo>
                    <a:pt x="119823" y="1075928"/>
                  </a:lnTo>
                  <a:lnTo>
                    <a:pt x="101600" y="1038225"/>
                  </a:lnTo>
                  <a:lnTo>
                    <a:pt x="60325" y="938213"/>
                  </a:lnTo>
                  <a:lnTo>
                    <a:pt x="28575" y="830263"/>
                  </a:lnTo>
                  <a:lnTo>
                    <a:pt x="14288" y="769938"/>
                  </a:lnTo>
                  <a:lnTo>
                    <a:pt x="6350" y="700088"/>
                  </a:lnTo>
                  <a:lnTo>
                    <a:pt x="0" y="628650"/>
                  </a:lnTo>
                  <a:lnTo>
                    <a:pt x="0" y="554038"/>
                  </a:lnTo>
                  <a:lnTo>
                    <a:pt x="9525" y="487363"/>
                  </a:lnTo>
                  <a:lnTo>
                    <a:pt x="23813" y="423863"/>
                  </a:lnTo>
                  <a:lnTo>
                    <a:pt x="52388" y="342900"/>
                  </a:lnTo>
                  <a:lnTo>
                    <a:pt x="95250" y="271463"/>
                  </a:lnTo>
                  <a:lnTo>
                    <a:pt x="144463" y="204788"/>
                  </a:lnTo>
                  <a:lnTo>
                    <a:pt x="204788" y="146050"/>
                  </a:lnTo>
                  <a:lnTo>
                    <a:pt x="271463" y="96838"/>
                  </a:lnTo>
                  <a:lnTo>
                    <a:pt x="346075" y="63500"/>
                  </a:lnTo>
                  <a:lnTo>
                    <a:pt x="395288" y="49213"/>
                  </a:lnTo>
                  <a:lnTo>
                    <a:pt x="447675" y="36513"/>
                  </a:lnTo>
                  <a:lnTo>
                    <a:pt x="500063" y="28575"/>
                  </a:lnTo>
                  <a:lnTo>
                    <a:pt x="549275" y="17463"/>
                  </a:lnTo>
                  <a:lnTo>
                    <a:pt x="595313" y="0"/>
                  </a:lnTo>
                  <a:close/>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ko-KR" altLang="en-US" dirty="0">
                <a:latin typeface="Arial" pitchFamily="34" charset="0"/>
                <a:cs typeface="Arial" pitchFamily="34" charset="0"/>
              </a:endParaRPr>
            </a:p>
          </p:txBody>
        </p:sp>
        <p:sp>
          <p:nvSpPr>
            <p:cNvPr id="14" name="Rectangle 13">
              <a:extLst>
                <a:ext uri="{FF2B5EF4-FFF2-40B4-BE49-F238E27FC236}">
                  <a16:creationId xmlns:a16="http://schemas.microsoft.com/office/drawing/2014/main" xmlns="" id="{7B562376-4534-4AC8-B5F3-1CCDF3489370}"/>
                </a:ext>
              </a:extLst>
            </p:cNvPr>
            <p:cNvSpPr/>
            <p:nvPr/>
          </p:nvSpPr>
          <p:spPr>
            <a:xfrm>
              <a:off x="-7366" y="3374070"/>
              <a:ext cx="1318846" cy="12235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Graphic 1">
            <a:extLst>
              <a:ext uri="{FF2B5EF4-FFF2-40B4-BE49-F238E27FC236}">
                <a16:creationId xmlns:a16="http://schemas.microsoft.com/office/drawing/2014/main" xmlns="" id="{709AA23E-ED76-4145-A236-499C363391D1}"/>
              </a:ext>
            </a:extLst>
          </p:cNvPr>
          <p:cNvSpPr/>
          <p:nvPr/>
        </p:nvSpPr>
        <p:spPr>
          <a:xfrm>
            <a:off x="3882860" y="2074179"/>
            <a:ext cx="4813084" cy="2228282"/>
          </a:xfrm>
          <a:custGeom>
            <a:avLst/>
            <a:gdLst>
              <a:gd name="connsiteX0" fmla="*/ 2900363 w 3390900"/>
              <a:gd name="connsiteY0" fmla="*/ 1265873 h 2695575"/>
              <a:gd name="connsiteX1" fmla="*/ 2855595 w 3390900"/>
              <a:gd name="connsiteY1" fmla="*/ 1234440 h 2695575"/>
              <a:gd name="connsiteX2" fmla="*/ 2813685 w 3390900"/>
              <a:gd name="connsiteY2" fmla="*/ 1269683 h 2695575"/>
              <a:gd name="connsiteX3" fmla="*/ 2707005 w 3390900"/>
              <a:gd name="connsiteY3" fmla="*/ 1832610 h 2695575"/>
              <a:gd name="connsiteX4" fmla="*/ 2597468 w 3390900"/>
              <a:gd name="connsiteY4" fmla="*/ 628650 h 2695575"/>
              <a:gd name="connsiteX5" fmla="*/ 2552700 w 3390900"/>
              <a:gd name="connsiteY5" fmla="*/ 589598 h 2695575"/>
              <a:gd name="connsiteX6" fmla="*/ 2507933 w 3390900"/>
              <a:gd name="connsiteY6" fmla="*/ 628650 h 2695575"/>
              <a:gd name="connsiteX7" fmla="*/ 2333625 w 3390900"/>
              <a:gd name="connsiteY7" fmla="*/ 1626870 h 2695575"/>
              <a:gd name="connsiteX8" fmla="*/ 1795463 w 3390900"/>
              <a:gd name="connsiteY8" fmla="*/ 1626870 h 2695575"/>
              <a:gd name="connsiteX9" fmla="*/ 1660208 w 3390900"/>
              <a:gd name="connsiteY9" fmla="*/ 1047750 h 2695575"/>
              <a:gd name="connsiteX10" fmla="*/ 1617345 w 3390900"/>
              <a:gd name="connsiteY10" fmla="*/ 1013460 h 2695575"/>
              <a:gd name="connsiteX11" fmla="*/ 1574483 w 3390900"/>
              <a:gd name="connsiteY11" fmla="*/ 1047750 h 2695575"/>
              <a:gd name="connsiteX12" fmla="*/ 1479233 w 3390900"/>
              <a:gd name="connsiteY12" fmla="*/ 1475423 h 2695575"/>
              <a:gd name="connsiteX13" fmla="*/ 1363028 w 3390900"/>
              <a:gd name="connsiteY13" fmla="*/ 40958 h 2695575"/>
              <a:gd name="connsiteX14" fmla="*/ 1319213 w 3390900"/>
              <a:gd name="connsiteY14" fmla="*/ 0 h 2695575"/>
              <a:gd name="connsiteX15" fmla="*/ 1274445 w 3390900"/>
              <a:gd name="connsiteY15" fmla="*/ 41910 h 2695575"/>
              <a:gd name="connsiteX16" fmla="*/ 1102043 w 3390900"/>
              <a:gd name="connsiteY16" fmla="*/ 2458403 h 2695575"/>
              <a:gd name="connsiteX17" fmla="*/ 992505 w 3390900"/>
              <a:gd name="connsiteY17" fmla="*/ 1335405 h 2695575"/>
              <a:gd name="connsiteX18" fmla="*/ 954405 w 3390900"/>
              <a:gd name="connsiteY18" fmla="*/ 1294448 h 2695575"/>
              <a:gd name="connsiteX19" fmla="*/ 907733 w 3390900"/>
              <a:gd name="connsiteY19" fmla="*/ 1323975 h 2695575"/>
              <a:gd name="connsiteX20" fmla="*/ 797243 w 3390900"/>
              <a:gd name="connsiteY20" fmla="*/ 1624013 h 2695575"/>
              <a:gd name="connsiteX21" fmla="*/ 44768 w 3390900"/>
              <a:gd name="connsiteY21" fmla="*/ 1624013 h 2695575"/>
              <a:gd name="connsiteX22" fmla="*/ 0 w 3390900"/>
              <a:gd name="connsiteY22" fmla="*/ 1668780 h 2695575"/>
              <a:gd name="connsiteX23" fmla="*/ 44768 w 3390900"/>
              <a:gd name="connsiteY23" fmla="*/ 1713548 h 2695575"/>
              <a:gd name="connsiteX24" fmla="*/ 805815 w 3390900"/>
              <a:gd name="connsiteY24" fmla="*/ 1712595 h 2695575"/>
              <a:gd name="connsiteX25" fmla="*/ 878205 w 3390900"/>
              <a:gd name="connsiteY25" fmla="*/ 1662113 h 2695575"/>
              <a:gd name="connsiteX26" fmla="*/ 922973 w 3390900"/>
              <a:gd name="connsiteY26" fmla="*/ 1541145 h 2695575"/>
              <a:gd name="connsiteX27" fmla="*/ 1028700 w 3390900"/>
              <a:gd name="connsiteY27" fmla="*/ 2635568 h 2695575"/>
              <a:gd name="connsiteX28" fmla="*/ 1100138 w 3390900"/>
              <a:gd name="connsiteY28" fmla="*/ 2704148 h 2695575"/>
              <a:gd name="connsiteX29" fmla="*/ 1104900 w 3390900"/>
              <a:gd name="connsiteY29" fmla="*/ 2704148 h 2695575"/>
              <a:gd name="connsiteX30" fmla="*/ 1154430 w 3390900"/>
              <a:gd name="connsiteY30" fmla="*/ 2685098 h 2695575"/>
              <a:gd name="connsiteX31" fmla="*/ 1180148 w 3390900"/>
              <a:gd name="connsiteY31" fmla="*/ 2632710 h 2695575"/>
              <a:gd name="connsiteX32" fmla="*/ 1326833 w 3390900"/>
              <a:gd name="connsiteY32" fmla="*/ 537210 h 2695575"/>
              <a:gd name="connsiteX33" fmla="*/ 1403985 w 3390900"/>
              <a:gd name="connsiteY33" fmla="*/ 1604963 h 2695575"/>
              <a:gd name="connsiteX34" fmla="*/ 1458278 w 3390900"/>
              <a:gd name="connsiteY34" fmla="*/ 1668780 h 2695575"/>
              <a:gd name="connsiteX35" fmla="*/ 1542098 w 3390900"/>
              <a:gd name="connsiteY35" fmla="*/ 1615440 h 2695575"/>
              <a:gd name="connsiteX36" fmla="*/ 1622108 w 3390900"/>
              <a:gd name="connsiteY36" fmla="*/ 1254443 h 2695575"/>
              <a:gd name="connsiteX37" fmla="*/ 1716405 w 3390900"/>
              <a:gd name="connsiteY37" fmla="*/ 1659255 h 2695575"/>
              <a:gd name="connsiteX38" fmla="*/ 1784033 w 3390900"/>
              <a:gd name="connsiteY38" fmla="*/ 1712595 h 2695575"/>
              <a:gd name="connsiteX39" fmla="*/ 2356485 w 3390900"/>
              <a:gd name="connsiteY39" fmla="*/ 1712595 h 2695575"/>
              <a:gd name="connsiteX40" fmla="*/ 2425065 w 3390900"/>
              <a:gd name="connsiteY40" fmla="*/ 1652588 h 2695575"/>
              <a:gd name="connsiteX41" fmla="*/ 2555558 w 3390900"/>
              <a:gd name="connsiteY41" fmla="*/ 879158 h 2695575"/>
              <a:gd name="connsiteX42" fmla="*/ 2640330 w 3390900"/>
              <a:gd name="connsiteY42" fmla="*/ 1994535 h 2695575"/>
              <a:gd name="connsiteX43" fmla="*/ 2693670 w 3390900"/>
              <a:gd name="connsiteY43" fmla="*/ 2051685 h 2695575"/>
              <a:gd name="connsiteX44" fmla="*/ 2769870 w 3390900"/>
              <a:gd name="connsiteY44" fmla="*/ 1999298 h 2695575"/>
              <a:gd name="connsiteX45" fmla="*/ 2871788 w 3390900"/>
              <a:gd name="connsiteY45" fmla="*/ 1464945 h 2695575"/>
              <a:gd name="connsiteX46" fmla="*/ 2927985 w 3390900"/>
              <a:gd name="connsiteY46" fmla="*/ 1656398 h 2695575"/>
              <a:gd name="connsiteX47" fmla="*/ 2989898 w 3390900"/>
              <a:gd name="connsiteY47" fmla="*/ 1702118 h 2695575"/>
              <a:gd name="connsiteX48" fmla="*/ 3398520 w 3390900"/>
              <a:gd name="connsiteY48" fmla="*/ 1702118 h 2695575"/>
              <a:gd name="connsiteX49" fmla="*/ 3398520 w 3390900"/>
              <a:gd name="connsiteY49" fmla="*/ 1615440 h 2695575"/>
              <a:gd name="connsiteX50" fmla="*/ 3005138 w 3390900"/>
              <a:gd name="connsiteY50" fmla="*/ 1615440 h 2695575"/>
              <a:gd name="connsiteX51" fmla="*/ 2900363 w 3390900"/>
              <a:gd name="connsiteY51" fmla="*/ 1265873 h 269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90900" h="2695575">
                <a:moveTo>
                  <a:pt x="2900363" y="1265873"/>
                </a:moveTo>
                <a:cubicBezTo>
                  <a:pt x="2895600" y="1246823"/>
                  <a:pt x="2877503" y="1232535"/>
                  <a:pt x="2855595" y="1234440"/>
                </a:cubicBezTo>
                <a:cubicBezTo>
                  <a:pt x="2835593" y="1234440"/>
                  <a:pt x="2817495" y="1249680"/>
                  <a:pt x="2813685" y="1269683"/>
                </a:cubicBezTo>
                <a:lnTo>
                  <a:pt x="2707005" y="1832610"/>
                </a:lnTo>
                <a:lnTo>
                  <a:pt x="2597468" y="628650"/>
                </a:lnTo>
                <a:cubicBezTo>
                  <a:pt x="2594610" y="605790"/>
                  <a:pt x="2575560" y="589598"/>
                  <a:pt x="2552700" y="589598"/>
                </a:cubicBezTo>
                <a:cubicBezTo>
                  <a:pt x="2529840" y="589598"/>
                  <a:pt x="2510790" y="605790"/>
                  <a:pt x="2507933" y="628650"/>
                </a:cubicBezTo>
                <a:lnTo>
                  <a:pt x="2333625" y="1626870"/>
                </a:lnTo>
                <a:lnTo>
                  <a:pt x="1795463" y="1626870"/>
                </a:lnTo>
                <a:lnTo>
                  <a:pt x="1660208" y="1047750"/>
                </a:lnTo>
                <a:cubicBezTo>
                  <a:pt x="1655445" y="1027748"/>
                  <a:pt x="1637348" y="1013460"/>
                  <a:pt x="1617345" y="1013460"/>
                </a:cubicBezTo>
                <a:cubicBezTo>
                  <a:pt x="1597343" y="1013460"/>
                  <a:pt x="1579245" y="1027748"/>
                  <a:pt x="1574483" y="1047750"/>
                </a:cubicBezTo>
                <a:lnTo>
                  <a:pt x="1479233" y="1475423"/>
                </a:lnTo>
                <a:lnTo>
                  <a:pt x="1363028" y="40958"/>
                </a:lnTo>
                <a:cubicBezTo>
                  <a:pt x="1362075" y="18098"/>
                  <a:pt x="1342073" y="0"/>
                  <a:pt x="1319213" y="0"/>
                </a:cubicBezTo>
                <a:cubicBezTo>
                  <a:pt x="1295400" y="0"/>
                  <a:pt x="1276350" y="19050"/>
                  <a:pt x="1274445" y="41910"/>
                </a:cubicBezTo>
                <a:lnTo>
                  <a:pt x="1102043" y="2458403"/>
                </a:lnTo>
                <a:lnTo>
                  <a:pt x="992505" y="1335405"/>
                </a:lnTo>
                <a:cubicBezTo>
                  <a:pt x="991553" y="1313498"/>
                  <a:pt x="974408" y="1297305"/>
                  <a:pt x="954405" y="1294448"/>
                </a:cubicBezTo>
                <a:cubicBezTo>
                  <a:pt x="934403" y="1291590"/>
                  <a:pt x="915353" y="1304925"/>
                  <a:pt x="907733" y="1323975"/>
                </a:cubicBezTo>
                <a:lnTo>
                  <a:pt x="797243" y="1624013"/>
                </a:lnTo>
                <a:lnTo>
                  <a:pt x="44768" y="1624013"/>
                </a:lnTo>
                <a:cubicBezTo>
                  <a:pt x="20955" y="1624013"/>
                  <a:pt x="0" y="1644015"/>
                  <a:pt x="0" y="1668780"/>
                </a:cubicBezTo>
                <a:cubicBezTo>
                  <a:pt x="0" y="1692593"/>
                  <a:pt x="20003" y="1713548"/>
                  <a:pt x="44768" y="1713548"/>
                </a:cubicBezTo>
                <a:lnTo>
                  <a:pt x="805815" y="1712595"/>
                </a:lnTo>
                <a:cubicBezTo>
                  <a:pt x="837248" y="1712595"/>
                  <a:pt x="866775" y="1692593"/>
                  <a:pt x="878205" y="1662113"/>
                </a:cubicBezTo>
                <a:lnTo>
                  <a:pt x="922973" y="1541145"/>
                </a:lnTo>
                <a:lnTo>
                  <a:pt x="1028700" y="2635568"/>
                </a:lnTo>
                <a:cubicBezTo>
                  <a:pt x="1032510" y="2672715"/>
                  <a:pt x="1062990" y="2701290"/>
                  <a:pt x="1100138" y="2704148"/>
                </a:cubicBezTo>
                <a:cubicBezTo>
                  <a:pt x="1101090" y="2704148"/>
                  <a:pt x="1103948" y="2704148"/>
                  <a:pt x="1104900" y="2704148"/>
                </a:cubicBezTo>
                <a:cubicBezTo>
                  <a:pt x="1122998" y="2704148"/>
                  <a:pt x="1140143" y="2697480"/>
                  <a:pt x="1154430" y="2685098"/>
                </a:cubicBezTo>
                <a:cubicBezTo>
                  <a:pt x="1169670" y="2670810"/>
                  <a:pt x="1178243" y="2653665"/>
                  <a:pt x="1180148" y="2632710"/>
                </a:cubicBezTo>
                <a:lnTo>
                  <a:pt x="1326833" y="537210"/>
                </a:lnTo>
                <a:lnTo>
                  <a:pt x="1403985" y="1604963"/>
                </a:lnTo>
                <a:cubicBezTo>
                  <a:pt x="1406843" y="1635443"/>
                  <a:pt x="1427798" y="1662113"/>
                  <a:pt x="1458278" y="1668780"/>
                </a:cubicBezTo>
                <a:cubicBezTo>
                  <a:pt x="1496378" y="1677353"/>
                  <a:pt x="1533525" y="1653540"/>
                  <a:pt x="1542098" y="1615440"/>
                </a:cubicBezTo>
                <a:lnTo>
                  <a:pt x="1622108" y="1254443"/>
                </a:lnTo>
                <a:lnTo>
                  <a:pt x="1716405" y="1659255"/>
                </a:lnTo>
                <a:cubicBezTo>
                  <a:pt x="1724025" y="1690688"/>
                  <a:pt x="1751648" y="1712595"/>
                  <a:pt x="1784033" y="1712595"/>
                </a:cubicBezTo>
                <a:lnTo>
                  <a:pt x="2356485" y="1712595"/>
                </a:lnTo>
                <a:cubicBezTo>
                  <a:pt x="2391728" y="1712595"/>
                  <a:pt x="2421255" y="1686878"/>
                  <a:pt x="2425065" y="1652588"/>
                </a:cubicBezTo>
                <a:lnTo>
                  <a:pt x="2555558" y="879158"/>
                </a:lnTo>
                <a:lnTo>
                  <a:pt x="2640330" y="1994535"/>
                </a:lnTo>
                <a:cubicBezTo>
                  <a:pt x="2644140" y="2024063"/>
                  <a:pt x="2666048" y="2046923"/>
                  <a:pt x="2693670" y="2051685"/>
                </a:cubicBezTo>
                <a:cubicBezTo>
                  <a:pt x="2728913" y="2058353"/>
                  <a:pt x="2763203" y="2035493"/>
                  <a:pt x="2769870" y="1999298"/>
                </a:cubicBezTo>
                <a:lnTo>
                  <a:pt x="2871788" y="1464945"/>
                </a:lnTo>
                <a:lnTo>
                  <a:pt x="2927985" y="1656398"/>
                </a:lnTo>
                <a:cubicBezTo>
                  <a:pt x="2936558" y="1683068"/>
                  <a:pt x="2962275" y="1702118"/>
                  <a:pt x="2989898" y="1702118"/>
                </a:cubicBezTo>
                <a:lnTo>
                  <a:pt x="3398520" y="1702118"/>
                </a:lnTo>
                <a:lnTo>
                  <a:pt x="3398520" y="1615440"/>
                </a:lnTo>
                <a:lnTo>
                  <a:pt x="3005138" y="1615440"/>
                </a:lnTo>
                <a:lnTo>
                  <a:pt x="2900363" y="1265873"/>
                </a:lnTo>
                <a:close/>
              </a:path>
            </a:pathLst>
          </a:custGeom>
          <a:solidFill>
            <a:schemeClr val="accent2">
              <a:lumMod val="75000"/>
            </a:schemeClr>
          </a:solidFill>
          <a:ln w="9525" cap="flat">
            <a:noFill/>
            <a:prstDash val="solid"/>
            <a:miter/>
          </a:ln>
        </p:spPr>
        <p:txBody>
          <a:bodyPr rtlCol="0" anchor="ctr"/>
          <a:lstStyle/>
          <a:p>
            <a:endParaRPr lang="en-US"/>
          </a:p>
        </p:txBody>
      </p:sp>
      <p:sp>
        <p:nvSpPr>
          <p:cNvPr id="17" name="TextBox 16">
            <a:extLst>
              <a:ext uri="{FF2B5EF4-FFF2-40B4-BE49-F238E27FC236}">
                <a16:creationId xmlns:a16="http://schemas.microsoft.com/office/drawing/2014/main" xmlns="" id="{9B3E6664-8F69-4DC2-BC58-15393C0F85BC}"/>
              </a:ext>
            </a:extLst>
          </p:cNvPr>
          <p:cNvSpPr txBox="1"/>
          <p:nvPr/>
        </p:nvSpPr>
        <p:spPr>
          <a:xfrm>
            <a:off x="231227" y="217244"/>
            <a:ext cx="11729545" cy="1384995"/>
          </a:xfrm>
          <a:prstGeom prst="rect">
            <a:avLst/>
          </a:prstGeom>
          <a:noFill/>
        </p:spPr>
        <p:txBody>
          <a:bodyPr wrap="square" rtlCol="0" anchor="ctr">
            <a:spAutoFit/>
          </a:bodyPr>
          <a:lstStyle/>
          <a:p>
            <a:pPr algn="just"/>
            <a:r>
              <a:rPr lang="en-US" altLang="ko-KR" sz="2800" b="1" dirty="0" err="1">
                <a:solidFill>
                  <a:schemeClr val="bg1"/>
                </a:solidFill>
                <a:cs typeface="Arial" pitchFamily="34" charset="0"/>
              </a:rPr>
              <a:t>Datos</a:t>
            </a:r>
            <a:r>
              <a:rPr lang="en-US" altLang="ko-KR" sz="2800" b="1" dirty="0">
                <a:solidFill>
                  <a:schemeClr val="bg1"/>
                </a:solidFill>
                <a:cs typeface="Arial" pitchFamily="34" charset="0"/>
              </a:rPr>
              <a:t> del INE Guatemala 2019 </a:t>
            </a:r>
          </a:p>
          <a:p>
            <a:pPr algn="just"/>
            <a:r>
              <a:rPr lang="en-US" altLang="ko-KR" sz="2800" b="1" dirty="0" err="1">
                <a:solidFill>
                  <a:schemeClr val="bg1"/>
                </a:solidFill>
                <a:cs typeface="Arial" pitchFamily="34" charset="0"/>
              </a:rPr>
              <a:t>Número</a:t>
            </a:r>
            <a:r>
              <a:rPr lang="en-US" altLang="ko-KR" sz="2800" b="1" dirty="0">
                <a:solidFill>
                  <a:schemeClr val="bg1"/>
                </a:solidFill>
                <a:cs typeface="Arial" pitchFamily="34" charset="0"/>
              </a:rPr>
              <a:t> de personas </a:t>
            </a:r>
            <a:r>
              <a:rPr lang="en-US" altLang="ko-KR" sz="2800" b="1" dirty="0" err="1">
                <a:solidFill>
                  <a:schemeClr val="bg1"/>
                </a:solidFill>
                <a:cs typeface="Arial" pitchFamily="34" charset="0"/>
              </a:rPr>
              <a:t>fallecidas</a:t>
            </a:r>
            <a:r>
              <a:rPr lang="en-US" altLang="ko-KR" sz="2800" b="1" dirty="0">
                <a:solidFill>
                  <a:schemeClr val="bg1"/>
                </a:solidFill>
                <a:cs typeface="Arial" pitchFamily="34" charset="0"/>
              </a:rPr>
              <a:t> y </a:t>
            </a:r>
            <a:r>
              <a:rPr lang="en-US" altLang="ko-KR" sz="2800" b="1" dirty="0" err="1">
                <a:solidFill>
                  <a:schemeClr val="bg1"/>
                </a:solidFill>
                <a:cs typeface="Arial" pitchFamily="34" charset="0"/>
              </a:rPr>
              <a:t>causas</a:t>
            </a:r>
            <a:r>
              <a:rPr lang="en-US" altLang="ko-KR" sz="2800" b="1" dirty="0">
                <a:solidFill>
                  <a:schemeClr val="bg1"/>
                </a:solidFill>
                <a:cs typeface="Arial" pitchFamily="34" charset="0"/>
              </a:rPr>
              <a:t>– </a:t>
            </a:r>
            <a:r>
              <a:rPr lang="en-US" altLang="ko-KR" sz="2800" b="1" dirty="0" err="1">
                <a:solidFill>
                  <a:schemeClr val="bg1"/>
                </a:solidFill>
                <a:cs typeface="Arial" pitchFamily="34" charset="0"/>
              </a:rPr>
              <a:t>datos</a:t>
            </a:r>
            <a:r>
              <a:rPr lang="en-US" altLang="ko-KR" sz="2800" b="1" dirty="0">
                <a:solidFill>
                  <a:schemeClr val="bg1"/>
                </a:solidFill>
                <a:cs typeface="Arial" pitchFamily="34" charset="0"/>
              </a:rPr>
              <a:t> pre </a:t>
            </a:r>
            <a:r>
              <a:rPr lang="en-US" altLang="ko-KR" sz="2800" b="1" dirty="0" err="1">
                <a:solidFill>
                  <a:schemeClr val="bg1"/>
                </a:solidFill>
                <a:cs typeface="Arial" pitchFamily="34" charset="0"/>
              </a:rPr>
              <a:t>pandemia</a:t>
            </a:r>
            <a:r>
              <a:rPr lang="en-US" altLang="ko-KR" sz="2800" b="1" dirty="0">
                <a:solidFill>
                  <a:schemeClr val="bg1"/>
                </a:solidFill>
                <a:cs typeface="Arial" pitchFamily="34" charset="0"/>
              </a:rPr>
              <a:t> COVID-19</a:t>
            </a:r>
          </a:p>
          <a:p>
            <a:pPr algn="just"/>
            <a:r>
              <a:rPr lang="en-US" altLang="ko-KR" sz="2800" b="1" dirty="0">
                <a:solidFill>
                  <a:schemeClr val="accent3"/>
                </a:solidFill>
                <a:cs typeface="Arial" pitchFamily="34" charset="0"/>
              </a:rPr>
              <a:t>Sub Title of Your Pres</a:t>
            </a:r>
            <a:endParaRPr lang="ko-KR" altLang="en-US" sz="2800" b="1" dirty="0">
              <a:solidFill>
                <a:schemeClr val="accent3"/>
              </a:solidFill>
              <a:cs typeface="Arial" pitchFamily="34" charset="0"/>
            </a:endParaRPr>
          </a:p>
        </p:txBody>
      </p:sp>
      <p:sp>
        <p:nvSpPr>
          <p:cNvPr id="36" name="Freeform: Shape 35">
            <a:extLst>
              <a:ext uri="{FF2B5EF4-FFF2-40B4-BE49-F238E27FC236}">
                <a16:creationId xmlns:a16="http://schemas.microsoft.com/office/drawing/2014/main" xmlns="" id="{EAA68B72-1094-4144-9006-189612CA7367}"/>
              </a:ext>
            </a:extLst>
          </p:cNvPr>
          <p:cNvSpPr/>
          <p:nvPr/>
        </p:nvSpPr>
        <p:spPr>
          <a:xfrm>
            <a:off x="8695944" y="2074179"/>
            <a:ext cx="3513148" cy="2235369"/>
          </a:xfrm>
          <a:custGeom>
            <a:avLst/>
            <a:gdLst>
              <a:gd name="connsiteX0" fmla="*/ 1090520 w 1711808"/>
              <a:gd name="connsiteY0" fmla="*/ 0 h 2235369"/>
              <a:gd name="connsiteX1" fmla="*/ 1126739 w 1711808"/>
              <a:gd name="connsiteY1" fmla="*/ 33858 h 2235369"/>
              <a:gd name="connsiteX2" fmla="*/ 1222800 w 1711808"/>
              <a:gd name="connsiteY2" fmla="*/ 1219650 h 2235369"/>
              <a:gd name="connsiteX3" fmla="*/ 1301537 w 1711808"/>
              <a:gd name="connsiteY3" fmla="*/ 866117 h 2235369"/>
              <a:gd name="connsiteX4" fmla="*/ 1336969 w 1711808"/>
              <a:gd name="connsiteY4" fmla="*/ 837771 h 2235369"/>
              <a:gd name="connsiteX5" fmla="*/ 1372401 w 1711808"/>
              <a:gd name="connsiteY5" fmla="*/ 866117 h 2235369"/>
              <a:gd name="connsiteX6" fmla="*/ 1484209 w 1711808"/>
              <a:gd name="connsiteY6" fmla="*/ 1344843 h 2235369"/>
              <a:gd name="connsiteX7" fmla="*/ 1711808 w 1711808"/>
              <a:gd name="connsiteY7" fmla="*/ 1344843 h 2235369"/>
              <a:gd name="connsiteX8" fmla="*/ 1711808 w 1711808"/>
              <a:gd name="connsiteY8" fmla="*/ 1415707 h 2235369"/>
              <a:gd name="connsiteX9" fmla="*/ 1474761 w 1711808"/>
              <a:gd name="connsiteY9" fmla="*/ 1415707 h 2235369"/>
              <a:gd name="connsiteX10" fmla="*/ 1418856 w 1711808"/>
              <a:gd name="connsiteY10" fmla="*/ 1371614 h 2235369"/>
              <a:gd name="connsiteX11" fmla="*/ 1340906 w 1711808"/>
              <a:gd name="connsiteY11" fmla="*/ 1036978 h 2235369"/>
              <a:gd name="connsiteX12" fmla="*/ 1274766 w 1711808"/>
              <a:gd name="connsiteY12" fmla="*/ 1335395 h 2235369"/>
              <a:gd name="connsiteX13" fmla="*/ 1205477 w 1711808"/>
              <a:gd name="connsiteY13" fmla="*/ 1379488 h 2235369"/>
              <a:gd name="connsiteX14" fmla="*/ 1160596 w 1711808"/>
              <a:gd name="connsiteY14" fmla="*/ 1326734 h 2235369"/>
              <a:gd name="connsiteX15" fmla="*/ 1096819 w 1711808"/>
              <a:gd name="connsiteY15" fmla="*/ 444082 h 2235369"/>
              <a:gd name="connsiteX16" fmla="*/ 975563 w 1711808"/>
              <a:gd name="connsiteY16" fmla="*/ 2176315 h 2235369"/>
              <a:gd name="connsiteX17" fmla="*/ 954303 w 1711808"/>
              <a:gd name="connsiteY17" fmla="*/ 2219621 h 2235369"/>
              <a:gd name="connsiteX18" fmla="*/ 913359 w 1711808"/>
              <a:gd name="connsiteY18" fmla="*/ 2235369 h 2235369"/>
              <a:gd name="connsiteX19" fmla="*/ 909423 w 1711808"/>
              <a:gd name="connsiteY19" fmla="*/ 2235369 h 2235369"/>
              <a:gd name="connsiteX20" fmla="*/ 850369 w 1711808"/>
              <a:gd name="connsiteY20" fmla="*/ 2178678 h 2235369"/>
              <a:gd name="connsiteX21" fmla="*/ 762970 w 1711808"/>
              <a:gd name="connsiteY21" fmla="*/ 1273979 h 2235369"/>
              <a:gd name="connsiteX22" fmla="*/ 725963 w 1711808"/>
              <a:gd name="connsiteY22" fmla="*/ 1373977 h 2235369"/>
              <a:gd name="connsiteX23" fmla="*/ 666122 w 1711808"/>
              <a:gd name="connsiteY23" fmla="*/ 1415707 h 2235369"/>
              <a:gd name="connsiteX24" fmla="*/ 37007 w 1711808"/>
              <a:gd name="connsiteY24" fmla="*/ 1416495 h 2235369"/>
              <a:gd name="connsiteX25" fmla="*/ 0 w 1711808"/>
              <a:gd name="connsiteY25" fmla="*/ 1379488 h 2235369"/>
              <a:gd name="connsiteX26" fmla="*/ 37007 w 1711808"/>
              <a:gd name="connsiteY26" fmla="*/ 1342481 h 2235369"/>
              <a:gd name="connsiteX27" fmla="*/ 659036 w 1711808"/>
              <a:gd name="connsiteY27" fmla="*/ 1342481 h 2235369"/>
              <a:gd name="connsiteX28" fmla="*/ 750372 w 1711808"/>
              <a:gd name="connsiteY28" fmla="*/ 1094457 h 2235369"/>
              <a:gd name="connsiteX29" fmla="*/ 788953 w 1711808"/>
              <a:gd name="connsiteY29" fmla="*/ 1070048 h 2235369"/>
              <a:gd name="connsiteX30" fmla="*/ 820449 w 1711808"/>
              <a:gd name="connsiteY30" fmla="*/ 1103905 h 2235369"/>
              <a:gd name="connsiteX31" fmla="*/ 910998 w 1711808"/>
              <a:gd name="connsiteY31" fmla="*/ 2032225 h 2235369"/>
              <a:gd name="connsiteX32" fmla="*/ 1053513 w 1711808"/>
              <a:gd name="connsiteY32" fmla="*/ 34645 h 2235369"/>
              <a:gd name="connsiteX33" fmla="*/ 1090520 w 1711808"/>
              <a:gd name="connsiteY33" fmla="*/ 0 h 2235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711808" h="2235369">
                <a:moveTo>
                  <a:pt x="1090520" y="0"/>
                </a:moveTo>
                <a:cubicBezTo>
                  <a:pt x="1109417" y="0"/>
                  <a:pt x="1125952" y="14961"/>
                  <a:pt x="1126739" y="33858"/>
                </a:cubicBezTo>
                <a:lnTo>
                  <a:pt x="1222800" y="1219650"/>
                </a:lnTo>
                <a:lnTo>
                  <a:pt x="1301537" y="866117"/>
                </a:lnTo>
                <a:cubicBezTo>
                  <a:pt x="1305474" y="849582"/>
                  <a:pt x="1320434" y="837771"/>
                  <a:pt x="1336969" y="837771"/>
                </a:cubicBezTo>
                <a:cubicBezTo>
                  <a:pt x="1353504" y="837771"/>
                  <a:pt x="1368464" y="849582"/>
                  <a:pt x="1372401" y="866117"/>
                </a:cubicBezTo>
                <a:lnTo>
                  <a:pt x="1484209" y="1344843"/>
                </a:lnTo>
                <a:lnTo>
                  <a:pt x="1711808" y="1344843"/>
                </a:lnTo>
                <a:lnTo>
                  <a:pt x="1711808" y="1415707"/>
                </a:lnTo>
                <a:lnTo>
                  <a:pt x="1474761" y="1415707"/>
                </a:lnTo>
                <a:cubicBezTo>
                  <a:pt x="1447990" y="1415707"/>
                  <a:pt x="1425155" y="1397598"/>
                  <a:pt x="1418856" y="1371614"/>
                </a:cubicBezTo>
                <a:lnTo>
                  <a:pt x="1340906" y="1036978"/>
                </a:lnTo>
                <a:lnTo>
                  <a:pt x="1274766" y="1335395"/>
                </a:lnTo>
                <a:cubicBezTo>
                  <a:pt x="1267680" y="1366890"/>
                  <a:pt x="1236972" y="1386575"/>
                  <a:pt x="1205477" y="1379488"/>
                </a:cubicBezTo>
                <a:cubicBezTo>
                  <a:pt x="1180281" y="1373977"/>
                  <a:pt x="1162959" y="1351930"/>
                  <a:pt x="1160596" y="1326734"/>
                </a:cubicBezTo>
                <a:lnTo>
                  <a:pt x="1096819" y="444082"/>
                </a:lnTo>
                <a:lnTo>
                  <a:pt x="975563" y="2176315"/>
                </a:lnTo>
                <a:cubicBezTo>
                  <a:pt x="973988" y="2193637"/>
                  <a:pt x="966901" y="2207810"/>
                  <a:pt x="954303" y="2219621"/>
                </a:cubicBezTo>
                <a:cubicBezTo>
                  <a:pt x="942493" y="2229857"/>
                  <a:pt x="928320" y="2235369"/>
                  <a:pt x="913359" y="2235369"/>
                </a:cubicBezTo>
                <a:cubicBezTo>
                  <a:pt x="912572" y="2235369"/>
                  <a:pt x="910210" y="2235369"/>
                  <a:pt x="909423" y="2235369"/>
                </a:cubicBezTo>
                <a:cubicBezTo>
                  <a:pt x="878715" y="2233006"/>
                  <a:pt x="853518" y="2209385"/>
                  <a:pt x="850369" y="2178678"/>
                </a:cubicBezTo>
                <a:lnTo>
                  <a:pt x="762970" y="1273979"/>
                </a:lnTo>
                <a:lnTo>
                  <a:pt x="725963" y="1373977"/>
                </a:lnTo>
                <a:cubicBezTo>
                  <a:pt x="716515" y="1399173"/>
                  <a:pt x="692106" y="1415707"/>
                  <a:pt x="666122" y="1415707"/>
                </a:cubicBezTo>
                <a:lnTo>
                  <a:pt x="37007" y="1416495"/>
                </a:lnTo>
                <a:cubicBezTo>
                  <a:pt x="16535" y="1416495"/>
                  <a:pt x="0" y="1399173"/>
                  <a:pt x="0" y="1379488"/>
                </a:cubicBezTo>
                <a:cubicBezTo>
                  <a:pt x="0" y="1359016"/>
                  <a:pt x="17322" y="1342481"/>
                  <a:pt x="37007" y="1342481"/>
                </a:cubicBezTo>
                <a:lnTo>
                  <a:pt x="659036" y="1342481"/>
                </a:lnTo>
                <a:lnTo>
                  <a:pt x="750372" y="1094457"/>
                </a:lnTo>
                <a:cubicBezTo>
                  <a:pt x="756671" y="1078709"/>
                  <a:pt x="772419" y="1067686"/>
                  <a:pt x="788953" y="1070048"/>
                </a:cubicBezTo>
                <a:cubicBezTo>
                  <a:pt x="805489" y="1072410"/>
                  <a:pt x="819662" y="1085796"/>
                  <a:pt x="820449" y="1103905"/>
                </a:cubicBezTo>
                <a:lnTo>
                  <a:pt x="910998" y="2032225"/>
                </a:lnTo>
                <a:lnTo>
                  <a:pt x="1053513" y="34645"/>
                </a:lnTo>
                <a:cubicBezTo>
                  <a:pt x="1055087" y="15748"/>
                  <a:pt x="1070835" y="0"/>
                  <a:pt x="1090520" y="0"/>
                </a:cubicBezTo>
                <a:close/>
              </a:path>
            </a:pathLst>
          </a:custGeom>
          <a:solidFill>
            <a:schemeClr val="accent2">
              <a:lumMod val="75000"/>
            </a:schemeClr>
          </a:solidFill>
          <a:ln w="9525" cap="flat">
            <a:noFill/>
            <a:prstDash val="solid"/>
            <a:miter/>
          </a:ln>
        </p:spPr>
        <p:txBody>
          <a:bodyPr rtlCol="0" anchor="ctr"/>
          <a:lstStyle/>
          <a:p>
            <a:endParaRPr lang="en-US"/>
          </a:p>
        </p:txBody>
      </p:sp>
      <p:grpSp>
        <p:nvGrpSpPr>
          <p:cNvPr id="34" name="Group 33">
            <a:extLst>
              <a:ext uri="{FF2B5EF4-FFF2-40B4-BE49-F238E27FC236}">
                <a16:creationId xmlns:a16="http://schemas.microsoft.com/office/drawing/2014/main" xmlns="" id="{B97636EC-E3C6-4752-B775-F817117E46A3}"/>
              </a:ext>
            </a:extLst>
          </p:cNvPr>
          <p:cNvGrpSpPr/>
          <p:nvPr/>
        </p:nvGrpSpPr>
        <p:grpSpPr>
          <a:xfrm>
            <a:off x="2985586" y="3251850"/>
            <a:ext cx="447048" cy="424626"/>
            <a:chOff x="2968494" y="3216687"/>
            <a:chExt cx="447048" cy="424626"/>
          </a:xfrm>
        </p:grpSpPr>
        <p:sp>
          <p:nvSpPr>
            <p:cNvPr id="28" name="Oval 27">
              <a:extLst>
                <a:ext uri="{FF2B5EF4-FFF2-40B4-BE49-F238E27FC236}">
                  <a16:creationId xmlns:a16="http://schemas.microsoft.com/office/drawing/2014/main" xmlns="" id="{B85FD941-5397-4F02-BB88-A42A2D57A74C}"/>
                </a:ext>
              </a:extLst>
            </p:cNvPr>
            <p:cNvSpPr/>
            <p:nvPr/>
          </p:nvSpPr>
          <p:spPr>
            <a:xfrm>
              <a:off x="2968494" y="3216687"/>
              <a:ext cx="424626" cy="424626"/>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xmlns="" id="{447A30FC-31E9-4C80-840C-261BC33E1590}"/>
                </a:ext>
              </a:extLst>
            </p:cNvPr>
            <p:cNvSpPr/>
            <p:nvPr/>
          </p:nvSpPr>
          <p:spPr>
            <a:xfrm>
              <a:off x="3324102" y="3383253"/>
              <a:ext cx="91440" cy="74014"/>
            </a:xfrm>
            <a:custGeom>
              <a:avLst/>
              <a:gdLst>
                <a:gd name="connsiteX0" fmla="*/ 37007 w 548033"/>
                <a:gd name="connsiteY0" fmla="*/ 0 h 74014"/>
                <a:gd name="connsiteX1" fmla="*/ 548033 w 548033"/>
                <a:gd name="connsiteY1" fmla="*/ 0 h 74014"/>
                <a:gd name="connsiteX2" fmla="*/ 548033 w 548033"/>
                <a:gd name="connsiteY2" fmla="*/ 73374 h 74014"/>
                <a:gd name="connsiteX3" fmla="*/ 37007 w 548033"/>
                <a:gd name="connsiteY3" fmla="*/ 74014 h 74014"/>
                <a:gd name="connsiteX4" fmla="*/ 0 w 548033"/>
                <a:gd name="connsiteY4" fmla="*/ 37007 h 74014"/>
                <a:gd name="connsiteX5" fmla="*/ 37007 w 548033"/>
                <a:gd name="connsiteY5" fmla="*/ 0 h 7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033" h="74014">
                  <a:moveTo>
                    <a:pt x="37007" y="0"/>
                  </a:moveTo>
                  <a:lnTo>
                    <a:pt x="548033" y="0"/>
                  </a:lnTo>
                  <a:lnTo>
                    <a:pt x="548033" y="73374"/>
                  </a:lnTo>
                  <a:lnTo>
                    <a:pt x="37007" y="74014"/>
                  </a:lnTo>
                  <a:cubicBezTo>
                    <a:pt x="16535" y="74014"/>
                    <a:pt x="0" y="56692"/>
                    <a:pt x="0" y="37007"/>
                  </a:cubicBezTo>
                  <a:cubicBezTo>
                    <a:pt x="0" y="16535"/>
                    <a:pt x="17322" y="0"/>
                    <a:pt x="37007" y="0"/>
                  </a:cubicBezTo>
                  <a:close/>
                </a:path>
              </a:pathLst>
            </a:custGeom>
            <a:solidFill>
              <a:schemeClr val="accent2">
                <a:lumMod val="75000"/>
              </a:schemeClr>
            </a:solidFill>
            <a:ln w="9525" cap="flat">
              <a:noFill/>
              <a:prstDash val="solid"/>
              <a:miter/>
            </a:ln>
          </p:spPr>
          <p:txBody>
            <a:bodyPr rtlCol="0" anchor="ctr"/>
            <a:lstStyle/>
            <a:p>
              <a:endParaRPr lang="en-US"/>
            </a:p>
          </p:txBody>
        </p:sp>
        <p:sp>
          <p:nvSpPr>
            <p:cNvPr id="29" name="Oval 28">
              <a:extLst>
                <a:ext uri="{FF2B5EF4-FFF2-40B4-BE49-F238E27FC236}">
                  <a16:creationId xmlns:a16="http://schemas.microsoft.com/office/drawing/2014/main" xmlns="" id="{A4AA7B49-74D1-4C5F-976A-0F15392DBA5E}"/>
                </a:ext>
              </a:extLst>
            </p:cNvPr>
            <p:cNvSpPr/>
            <p:nvPr/>
          </p:nvSpPr>
          <p:spPr>
            <a:xfrm>
              <a:off x="3027869" y="3276062"/>
              <a:ext cx="305876" cy="30587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xmlns="" id="{DACDCF8A-AE60-4280-B511-75E0F7FEF13A}"/>
                </a:ext>
              </a:extLst>
            </p:cNvPr>
            <p:cNvSpPr/>
            <p:nvPr/>
          </p:nvSpPr>
          <p:spPr>
            <a:xfrm>
              <a:off x="3058443" y="3306636"/>
              <a:ext cx="244728" cy="244728"/>
            </a:xfrm>
            <a:prstGeom prst="ellipse">
              <a:avLst/>
            </a:prstGeom>
            <a:gradFill flip="none" rotWithShape="1">
              <a:gsLst>
                <a:gs pos="0">
                  <a:schemeClr val="accent3">
                    <a:lumMod val="0"/>
                    <a:lumOff val="100000"/>
                  </a:schemeClr>
                </a:gs>
                <a:gs pos="35000">
                  <a:schemeClr val="accent3">
                    <a:lumMod val="0"/>
                    <a:lumOff val="100000"/>
                  </a:schemeClr>
                </a:gs>
                <a:gs pos="100000">
                  <a:schemeClr val="bg1">
                    <a:lumMod val="65000"/>
                  </a:schemeClr>
                </a:gs>
              </a:gsLst>
              <a:path path="circle">
                <a:fillToRect l="50000" t="-80000" r="50000" b="180000"/>
              </a:path>
              <a:tileRect/>
            </a:gra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Oval 30">
              <a:extLst>
                <a:ext uri="{FF2B5EF4-FFF2-40B4-BE49-F238E27FC236}">
                  <a16:creationId xmlns:a16="http://schemas.microsoft.com/office/drawing/2014/main" xmlns="" id="{D44B0319-8F21-451E-9F78-64C6BC44BF30}"/>
                </a:ext>
              </a:extLst>
            </p:cNvPr>
            <p:cNvSpPr>
              <a:spLocks noChangeAspect="1"/>
            </p:cNvSpPr>
            <p:nvPr/>
          </p:nvSpPr>
          <p:spPr>
            <a:xfrm flipH="1">
              <a:off x="3167091" y="3415284"/>
              <a:ext cx="27432" cy="2743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Donut 87">
            <a:extLst>
              <a:ext uri="{FF2B5EF4-FFF2-40B4-BE49-F238E27FC236}">
                <a16:creationId xmlns:a16="http://schemas.microsoft.com/office/drawing/2014/main" xmlns="" id="{E68EE52F-D135-4C1A-882F-85CBF510847D}"/>
              </a:ext>
            </a:extLst>
          </p:cNvPr>
          <p:cNvSpPr/>
          <p:nvPr/>
        </p:nvSpPr>
        <p:spPr>
          <a:xfrm>
            <a:off x="6637990" y="2046590"/>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5" name="Donut 90">
            <a:extLst>
              <a:ext uri="{FF2B5EF4-FFF2-40B4-BE49-F238E27FC236}">
                <a16:creationId xmlns:a16="http://schemas.microsoft.com/office/drawing/2014/main" xmlns="" id="{FC91E14E-BEAC-4440-AE86-9F83897C76B8}"/>
              </a:ext>
            </a:extLst>
          </p:cNvPr>
          <p:cNvSpPr/>
          <p:nvPr/>
        </p:nvSpPr>
        <p:spPr>
          <a:xfrm>
            <a:off x="6613599" y="2644563"/>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6" name="Round Same Side Corner Rectangle 20">
            <a:extLst>
              <a:ext uri="{FF2B5EF4-FFF2-40B4-BE49-F238E27FC236}">
                <a16:creationId xmlns:a16="http://schemas.microsoft.com/office/drawing/2014/main" xmlns="" id="{410BC65A-7CB7-4477-95DD-620E1BE0F95D}"/>
              </a:ext>
            </a:extLst>
          </p:cNvPr>
          <p:cNvSpPr/>
          <p:nvPr/>
        </p:nvSpPr>
        <p:spPr>
          <a:xfrm rot="10800000">
            <a:off x="8377742" y="2356355"/>
            <a:ext cx="682174" cy="89549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7" name="Round Same Side Corner Rectangle 8">
            <a:extLst>
              <a:ext uri="{FF2B5EF4-FFF2-40B4-BE49-F238E27FC236}">
                <a16:creationId xmlns:a16="http://schemas.microsoft.com/office/drawing/2014/main" xmlns="" id="{1CB63756-C646-4BEB-AB06-76EDADF425B8}"/>
              </a:ext>
            </a:extLst>
          </p:cNvPr>
          <p:cNvSpPr/>
          <p:nvPr/>
        </p:nvSpPr>
        <p:spPr>
          <a:xfrm>
            <a:off x="9140695" y="2356355"/>
            <a:ext cx="474846" cy="895495"/>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32" name="CuadroTexto 31">
            <a:extLst>
              <a:ext uri="{FF2B5EF4-FFF2-40B4-BE49-F238E27FC236}">
                <a16:creationId xmlns:a16="http://schemas.microsoft.com/office/drawing/2014/main" xmlns="" id="{E36A0C54-EC1C-44DD-A56A-027DDBF72F09}"/>
              </a:ext>
            </a:extLst>
          </p:cNvPr>
          <p:cNvSpPr txBox="1"/>
          <p:nvPr/>
        </p:nvSpPr>
        <p:spPr>
          <a:xfrm>
            <a:off x="652057" y="5284227"/>
            <a:ext cx="10667999" cy="954107"/>
          </a:xfrm>
          <a:prstGeom prst="rect">
            <a:avLst/>
          </a:prstGeom>
          <a:noFill/>
        </p:spPr>
        <p:txBody>
          <a:bodyPr wrap="square">
            <a:spAutoFit/>
          </a:bodyPr>
          <a:lstStyle/>
          <a:p>
            <a:r>
              <a:rPr lang="en-US" altLang="ko-KR" sz="2800" b="1" dirty="0" err="1">
                <a:solidFill>
                  <a:schemeClr val="bg1"/>
                </a:solidFill>
                <a:cs typeface="Arial" pitchFamily="34" charset="0"/>
              </a:rPr>
              <a:t>Morbilidad</a:t>
            </a:r>
            <a:r>
              <a:rPr lang="en-US" altLang="ko-KR" sz="2800" b="1" dirty="0">
                <a:solidFill>
                  <a:schemeClr val="bg1"/>
                </a:solidFill>
                <a:cs typeface="Arial" pitchFamily="34" charset="0"/>
              </a:rPr>
              <a:t> y </a:t>
            </a:r>
            <a:r>
              <a:rPr lang="en-US" altLang="ko-KR" sz="2800" b="1" dirty="0" err="1">
                <a:solidFill>
                  <a:schemeClr val="bg1"/>
                </a:solidFill>
                <a:cs typeface="Arial" pitchFamily="34" charset="0"/>
              </a:rPr>
              <a:t>mortalidad</a:t>
            </a:r>
            <a:r>
              <a:rPr lang="en-US" altLang="ko-KR" sz="2800" b="1" dirty="0">
                <a:solidFill>
                  <a:schemeClr val="bg1"/>
                </a:solidFill>
                <a:cs typeface="Arial" pitchFamily="34" charset="0"/>
              </a:rPr>
              <a:t> de </a:t>
            </a:r>
            <a:r>
              <a:rPr lang="en-US" altLang="ko-KR" sz="2800" b="1" dirty="0" err="1">
                <a:solidFill>
                  <a:schemeClr val="bg1"/>
                </a:solidFill>
                <a:cs typeface="Arial" pitchFamily="34" charset="0"/>
              </a:rPr>
              <a:t>adultos</a:t>
            </a:r>
            <a:r>
              <a:rPr lang="en-US" altLang="ko-KR" sz="2800" b="1" dirty="0">
                <a:solidFill>
                  <a:schemeClr val="bg1"/>
                </a:solidFill>
                <a:cs typeface="Arial" pitchFamily="34" charset="0"/>
              </a:rPr>
              <a:t> y </a:t>
            </a:r>
            <a:r>
              <a:rPr lang="en-US" altLang="ko-KR" sz="2800" b="1" dirty="0" err="1">
                <a:solidFill>
                  <a:schemeClr val="bg1"/>
                </a:solidFill>
                <a:cs typeface="Arial" pitchFamily="34" charset="0"/>
              </a:rPr>
              <a:t>niños</a:t>
            </a:r>
            <a:r>
              <a:rPr lang="en-US" altLang="ko-KR" sz="2800" b="1" dirty="0">
                <a:solidFill>
                  <a:schemeClr val="bg1"/>
                </a:solidFill>
                <a:cs typeface="Arial" pitchFamily="34" charset="0"/>
              </a:rPr>
              <a:t> por </a:t>
            </a:r>
            <a:r>
              <a:rPr lang="en-US" altLang="ko-KR" sz="2800" b="1" dirty="0" err="1">
                <a:solidFill>
                  <a:schemeClr val="bg1"/>
                </a:solidFill>
                <a:cs typeface="Arial" pitchFamily="34" charset="0"/>
              </a:rPr>
              <a:t>sexo</a:t>
            </a:r>
            <a:r>
              <a:rPr lang="en-US" altLang="ko-KR" sz="2800" b="1" dirty="0">
                <a:solidFill>
                  <a:schemeClr val="bg1"/>
                </a:solidFill>
                <a:cs typeface="Arial" pitchFamily="34" charset="0"/>
              </a:rPr>
              <a:t>, </a:t>
            </a:r>
            <a:r>
              <a:rPr lang="en-US" altLang="ko-KR" sz="2800" b="1" dirty="0" err="1">
                <a:solidFill>
                  <a:schemeClr val="bg1"/>
                </a:solidFill>
                <a:cs typeface="Arial" pitchFamily="34" charset="0"/>
              </a:rPr>
              <a:t>lugar</a:t>
            </a:r>
            <a:r>
              <a:rPr lang="en-US" altLang="ko-KR" sz="2800" b="1" dirty="0">
                <a:solidFill>
                  <a:schemeClr val="bg1"/>
                </a:solidFill>
                <a:cs typeface="Arial" pitchFamily="34" charset="0"/>
              </a:rPr>
              <a:t> de </a:t>
            </a:r>
            <a:r>
              <a:rPr lang="en-US" altLang="ko-KR" sz="2800" b="1" dirty="0" err="1">
                <a:solidFill>
                  <a:schemeClr val="bg1"/>
                </a:solidFill>
                <a:cs typeface="Arial" pitchFamily="34" charset="0"/>
              </a:rPr>
              <a:t>orígen</a:t>
            </a:r>
            <a:r>
              <a:rPr lang="en-US" altLang="ko-KR" sz="2800" b="1" dirty="0">
                <a:solidFill>
                  <a:schemeClr val="bg1"/>
                </a:solidFill>
                <a:cs typeface="Arial" pitchFamily="34" charset="0"/>
              </a:rPr>
              <a:t> y las </a:t>
            </a:r>
            <a:r>
              <a:rPr lang="en-US" altLang="ko-KR" sz="2800" b="1" dirty="0" err="1">
                <a:solidFill>
                  <a:schemeClr val="bg1"/>
                </a:solidFill>
                <a:cs typeface="Arial" pitchFamily="34" charset="0"/>
              </a:rPr>
              <a:t>principales</a:t>
            </a:r>
            <a:r>
              <a:rPr lang="en-US" altLang="ko-KR" sz="2800" b="1" dirty="0">
                <a:solidFill>
                  <a:schemeClr val="bg1"/>
                </a:solidFill>
                <a:cs typeface="Arial" pitchFamily="34" charset="0"/>
              </a:rPr>
              <a:t> </a:t>
            </a:r>
            <a:r>
              <a:rPr lang="en-US" altLang="ko-KR" sz="2800" b="1" dirty="0" err="1">
                <a:solidFill>
                  <a:schemeClr val="bg1"/>
                </a:solidFill>
                <a:cs typeface="Arial" pitchFamily="34" charset="0"/>
              </a:rPr>
              <a:t>causas.</a:t>
            </a:r>
            <a:r>
              <a:rPr lang="en-US" altLang="ko-KR" sz="2800" b="1" dirty="0" err="1">
                <a:solidFill>
                  <a:schemeClr val="accent3"/>
                </a:solidFill>
                <a:cs typeface="Arial" pitchFamily="34" charset="0"/>
              </a:rPr>
              <a:t>e</a:t>
            </a:r>
            <a:r>
              <a:rPr lang="en-US" altLang="ko-KR" sz="2800" b="1" dirty="0">
                <a:solidFill>
                  <a:schemeClr val="accent3"/>
                </a:solidFill>
                <a:cs typeface="Arial" pitchFamily="34" charset="0"/>
              </a:rPr>
              <a:t> </a:t>
            </a:r>
            <a:endParaRPr lang="es-GT" sz="2800" dirty="0"/>
          </a:p>
        </p:txBody>
      </p:sp>
    </p:spTree>
    <p:extLst>
      <p:ext uri="{BB962C8B-B14F-4D97-AF65-F5344CB8AC3E}">
        <p14:creationId xmlns:p14="http://schemas.microsoft.com/office/powerpoint/2010/main" xmlns="" val="2116302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xmlns="" id="{931F3220-F610-472C-B350-28C13B44A36E}"/>
              </a:ext>
            </a:extLst>
          </p:cNvPr>
          <p:cNvPicPr>
            <a:picLocks noChangeAspect="1"/>
          </p:cNvPicPr>
          <p:nvPr/>
        </p:nvPicPr>
        <p:blipFill rotWithShape="1">
          <a:blip r:embed="rId3"/>
          <a:srcRect t="9500" b="1604"/>
          <a:stretch/>
        </p:blipFill>
        <p:spPr>
          <a:xfrm>
            <a:off x="0" y="1111621"/>
            <a:ext cx="5667361" cy="5189272"/>
          </a:xfrm>
          <a:prstGeom prst="rect">
            <a:avLst/>
          </a:prstGeom>
        </p:spPr>
      </p:pic>
      <p:pic>
        <p:nvPicPr>
          <p:cNvPr id="14" name="Imagen 13">
            <a:extLst>
              <a:ext uri="{FF2B5EF4-FFF2-40B4-BE49-F238E27FC236}">
                <a16:creationId xmlns:a16="http://schemas.microsoft.com/office/drawing/2014/main" xmlns="" id="{20228DFA-9EE9-4C77-9118-D166D5E36DAD}"/>
              </a:ext>
            </a:extLst>
          </p:cNvPr>
          <p:cNvPicPr>
            <a:picLocks noChangeAspect="1"/>
          </p:cNvPicPr>
          <p:nvPr/>
        </p:nvPicPr>
        <p:blipFill>
          <a:blip r:embed="rId4"/>
          <a:stretch>
            <a:fillRect/>
          </a:stretch>
        </p:blipFill>
        <p:spPr>
          <a:xfrm>
            <a:off x="3513883" y="2184732"/>
            <a:ext cx="8202612" cy="4518680"/>
          </a:xfrm>
          <a:prstGeom prst="rect">
            <a:avLst/>
          </a:prstGeom>
        </p:spPr>
      </p:pic>
      <p:pic>
        <p:nvPicPr>
          <p:cNvPr id="18" name="Imagen 17">
            <a:extLst>
              <a:ext uri="{FF2B5EF4-FFF2-40B4-BE49-F238E27FC236}">
                <a16:creationId xmlns:a16="http://schemas.microsoft.com/office/drawing/2014/main" xmlns="" id="{48843CC5-6978-4561-967A-966A38439F96}"/>
              </a:ext>
            </a:extLst>
          </p:cNvPr>
          <p:cNvPicPr>
            <a:picLocks noChangeAspect="1"/>
          </p:cNvPicPr>
          <p:nvPr/>
        </p:nvPicPr>
        <p:blipFill>
          <a:blip r:embed="rId5"/>
          <a:stretch>
            <a:fillRect/>
          </a:stretch>
        </p:blipFill>
        <p:spPr>
          <a:xfrm>
            <a:off x="7934036" y="58234"/>
            <a:ext cx="4257964" cy="4252996"/>
          </a:xfrm>
          <a:prstGeom prst="rect">
            <a:avLst/>
          </a:prstGeom>
        </p:spPr>
      </p:pic>
      <p:graphicFrame>
        <p:nvGraphicFramePr>
          <p:cNvPr id="21" name="Diagrama 20">
            <a:extLst>
              <a:ext uri="{FF2B5EF4-FFF2-40B4-BE49-F238E27FC236}">
                <a16:creationId xmlns:a16="http://schemas.microsoft.com/office/drawing/2014/main" xmlns="" id="{5E9C0B04-82FF-4761-A792-A2C792CAC4E0}"/>
              </a:ext>
            </a:extLst>
          </p:cNvPr>
          <p:cNvGraphicFramePr/>
          <p:nvPr/>
        </p:nvGraphicFramePr>
        <p:xfrm>
          <a:off x="5595786" y="154588"/>
          <a:ext cx="3096141" cy="17716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7" name="Imagen 16">
            <a:extLst>
              <a:ext uri="{FF2B5EF4-FFF2-40B4-BE49-F238E27FC236}">
                <a16:creationId xmlns:a16="http://schemas.microsoft.com/office/drawing/2014/main" xmlns="" id="{ADD46BCA-E5B6-461B-8948-E48D36D197EC}"/>
              </a:ext>
            </a:extLst>
          </p:cNvPr>
          <p:cNvPicPr>
            <a:picLocks noChangeAspect="1"/>
          </p:cNvPicPr>
          <p:nvPr/>
        </p:nvPicPr>
        <p:blipFill>
          <a:blip r:embed="rId10"/>
          <a:stretch>
            <a:fillRect/>
          </a:stretch>
        </p:blipFill>
        <p:spPr>
          <a:xfrm>
            <a:off x="1221075" y="6388381"/>
            <a:ext cx="1400175" cy="295275"/>
          </a:xfrm>
          <a:prstGeom prst="rect">
            <a:avLst/>
          </a:prstGeom>
        </p:spPr>
      </p:pic>
      <p:pic>
        <p:nvPicPr>
          <p:cNvPr id="22" name="Imagen 21">
            <a:extLst>
              <a:ext uri="{FF2B5EF4-FFF2-40B4-BE49-F238E27FC236}">
                <a16:creationId xmlns:a16="http://schemas.microsoft.com/office/drawing/2014/main" xmlns="" id="{E15E4264-2FC9-4BBC-96C1-4058B5E510AD}"/>
              </a:ext>
            </a:extLst>
          </p:cNvPr>
          <p:cNvPicPr>
            <a:picLocks noChangeAspect="1"/>
          </p:cNvPicPr>
          <p:nvPr/>
        </p:nvPicPr>
        <p:blipFill>
          <a:blip r:embed="rId11"/>
          <a:stretch>
            <a:fillRect/>
          </a:stretch>
        </p:blipFill>
        <p:spPr>
          <a:xfrm>
            <a:off x="11312852" y="2946702"/>
            <a:ext cx="807286" cy="1731624"/>
          </a:xfrm>
          <a:prstGeom prst="rect">
            <a:avLst/>
          </a:prstGeom>
        </p:spPr>
      </p:pic>
      <p:sp>
        <p:nvSpPr>
          <p:cNvPr id="8" name="CuadroTexto 7">
            <a:extLst>
              <a:ext uri="{FF2B5EF4-FFF2-40B4-BE49-F238E27FC236}">
                <a16:creationId xmlns:a16="http://schemas.microsoft.com/office/drawing/2014/main" xmlns="" id="{664A004F-1C36-4272-998B-9D9A5B38008D}"/>
              </a:ext>
            </a:extLst>
          </p:cNvPr>
          <p:cNvSpPr txBox="1"/>
          <p:nvPr/>
        </p:nvSpPr>
        <p:spPr>
          <a:xfrm>
            <a:off x="2816849" y="6405500"/>
            <a:ext cx="4059273" cy="307777"/>
          </a:xfrm>
          <a:prstGeom prst="rect">
            <a:avLst/>
          </a:prstGeom>
          <a:noFill/>
        </p:spPr>
        <p:txBody>
          <a:bodyPr wrap="square" rtlCol="0">
            <a:spAutoFit/>
          </a:bodyPr>
          <a:lstStyle/>
          <a:p>
            <a:r>
              <a:rPr lang="es-GT" sz="1400" dirty="0"/>
              <a:t>Fuente: </a:t>
            </a:r>
            <a:r>
              <a:rPr lang="es-GT" sz="1400" dirty="0" err="1"/>
              <a:t>Sigsa</a:t>
            </a:r>
            <a:r>
              <a:rPr lang="es-GT" sz="1400" dirty="0"/>
              <a:t> MSPAS marzo 2020</a:t>
            </a:r>
          </a:p>
        </p:txBody>
      </p:sp>
      <p:sp>
        <p:nvSpPr>
          <p:cNvPr id="3" name="CuadroTexto 2">
            <a:extLst>
              <a:ext uri="{FF2B5EF4-FFF2-40B4-BE49-F238E27FC236}">
                <a16:creationId xmlns:a16="http://schemas.microsoft.com/office/drawing/2014/main" xmlns="" id="{AA1D3E30-2C6C-4DF3-B6B9-EBB613F6393B}"/>
              </a:ext>
            </a:extLst>
          </p:cNvPr>
          <p:cNvSpPr txBox="1"/>
          <p:nvPr/>
        </p:nvSpPr>
        <p:spPr>
          <a:xfrm>
            <a:off x="0" y="193136"/>
            <a:ext cx="5405407" cy="923330"/>
          </a:xfrm>
          <a:prstGeom prst="rect">
            <a:avLst/>
          </a:prstGeom>
          <a:noFill/>
        </p:spPr>
        <p:txBody>
          <a:bodyPr wrap="square" rtlCol="0">
            <a:spAutoFit/>
          </a:bodyPr>
          <a:lstStyle/>
          <a:p>
            <a:pPr algn="ctr"/>
            <a:r>
              <a:rPr lang="es-GT" b="1" dirty="0"/>
              <a:t>Fallecimiento por principales </a:t>
            </a:r>
          </a:p>
          <a:p>
            <a:pPr algn="ctr"/>
            <a:r>
              <a:rPr lang="es-GT" b="1" dirty="0"/>
              <a:t>causas en niños menores de 1 año por enfermedades</a:t>
            </a:r>
          </a:p>
          <a:p>
            <a:pPr algn="ctr"/>
            <a:r>
              <a:rPr lang="es-GT" b="1" dirty="0"/>
              <a:t>Año 2019</a:t>
            </a:r>
            <a:endParaRPr lang="es-GT" dirty="0"/>
          </a:p>
        </p:txBody>
      </p:sp>
    </p:spTree>
    <p:extLst>
      <p:ext uri="{BB962C8B-B14F-4D97-AF65-F5344CB8AC3E}">
        <p14:creationId xmlns:p14="http://schemas.microsoft.com/office/powerpoint/2010/main" xmlns="" val="3878558826"/>
      </p:ext>
    </p:extLst>
  </p:cSld>
  <p:clrMapOvr>
    <a:masterClrMapping/>
  </p:clrMapOvr>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AE6F2518-B084-4896-AF52-66CC2144AA26}"/>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1618</TotalTime>
  <Words>3036</Words>
  <Application>Microsoft Office PowerPoint</Application>
  <PresentationFormat>Personalizado</PresentationFormat>
  <Paragraphs>337</Paragraphs>
  <Slides>30</Slides>
  <Notes>20</Notes>
  <HiddenSlides>3</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Office Theme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La importancia de las diferentes enfermedades es examinar los fallecimientos que causan y la perdida de años que vida </vt:lpstr>
      <vt:lpstr>La desnutrición es la causa subyacente de hasta el 45% de las muertes de niños en nuestro país.</vt:lpstr>
      <vt:lpstr>Diapositiva 18</vt:lpstr>
      <vt:lpstr>Determinantes sociales de la salud que impactan la esperanza de vida  </vt:lpstr>
      <vt:lpstr>Diapositiva 20</vt:lpstr>
      <vt:lpstr>Diapositiva 21</vt:lpstr>
      <vt:lpstr>Diapositiva 22</vt:lpstr>
      <vt:lpstr>Diapositiva 23</vt:lpstr>
      <vt:lpstr>Diapositiva 24</vt:lpstr>
      <vt:lpstr>Diapositiva 25</vt:lpstr>
      <vt:lpstr>Empezamos a cambiar el perfil de la salud de la población Cobertura para todos, acceso y calidad MSPAS ejerce rectoría de la Salud y gana enfoque en la salud preventiva </vt:lpstr>
      <vt:lpstr>Diapositiva 27</vt:lpstr>
      <vt:lpstr>El gran salto se dará por medio de la externalización de los servicios “Multi-prestadores” para enfermedades catastróficas y crónicas buscando eficiencias, calidad del gasto publico y mejor calidad en la prestación de servicios a la población.  Oportunidad para optimizar los Q 600 Millones en servicios contratados.</vt:lpstr>
      <vt:lpstr>Diagrama de la Transformación</vt:lpstr>
      <vt:lpstr>Cobertura Universal Salud y Empleo - La puerta al cambio Potenciar el Seguro Social: La meta podría ser que en 2 años llegar a 1 millón de afiliados adicionales, su formalización  y generación de Q 7,000 Millones más en IVA.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Carmen Carmen</dc:creator>
  <cp:lastModifiedBy>cosorio</cp:lastModifiedBy>
  <cp:revision>9</cp:revision>
  <dcterms:created xsi:type="dcterms:W3CDTF">2021-06-16T17:55:39Z</dcterms:created>
  <dcterms:modified xsi:type="dcterms:W3CDTF">2021-07-27T20:42:52Z</dcterms:modified>
</cp:coreProperties>
</file>