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63" r:id="rId2"/>
    <p:sldId id="348" r:id="rId3"/>
    <p:sldId id="374" r:id="rId4"/>
    <p:sldId id="375" r:id="rId5"/>
    <p:sldId id="387" r:id="rId6"/>
    <p:sldId id="388" r:id="rId7"/>
    <p:sldId id="389" r:id="rId8"/>
    <p:sldId id="390" r:id="rId9"/>
    <p:sldId id="361" r:id="rId10"/>
  </p:sldIdLst>
  <p:sldSz cx="12192000" cy="6858000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18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 dirty="0"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3328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2547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icture 6"/>
          <p:cNvGrpSpPr/>
          <p:nvPr/>
        </p:nvGrpSpPr>
        <p:grpSpPr>
          <a:xfrm>
            <a:off x="0" y="6450903"/>
            <a:ext cx="12192000" cy="407097"/>
            <a:chOff x="0" y="0"/>
            <a:chExt cx="12192000" cy="407095"/>
          </a:xfrm>
        </p:grpSpPr>
        <p:sp>
          <p:nvSpPr>
            <p:cNvPr id="16" name="Rectangle"/>
            <p:cNvSpPr/>
            <p:nvPr/>
          </p:nvSpPr>
          <p:spPr>
            <a:xfrm>
              <a:off x="0" y="0"/>
              <a:ext cx="12192000" cy="4070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17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94064"/>
            <a:stretch>
              <a:fillRect/>
            </a:stretch>
          </p:blipFill>
          <p:spPr>
            <a:xfrm>
              <a:off x="0" y="-1"/>
              <a:ext cx="12192000" cy="407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ÍTULO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 defTabSz="914400">
              <a:lnSpc>
                <a:spcPct val="90000"/>
              </a:lnSpc>
              <a:defRPr sz="6000" b="0" spc="0">
                <a:solidFill>
                  <a:srgbClr val="767171"/>
                </a:solidFill>
              </a:defRPr>
            </a:lvl1pPr>
          </a:lstStyle>
          <a:p>
            <a:r>
              <a:t>TÍTULO</a:t>
            </a:r>
          </a:p>
        </p:txBody>
      </p:sp>
      <p:pic>
        <p:nvPicPr>
          <p:cNvPr id="2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2015" t="21691" r="80096" b="21691"/>
          <a:stretch>
            <a:fillRect/>
          </a:stretch>
        </p:blipFill>
        <p:spPr>
          <a:xfrm>
            <a:off x="163899" y="12319364"/>
            <a:ext cx="4361964" cy="1322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Artboard 7@2x.png" descr="Artboard 7@2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21717" y="12514056"/>
            <a:ext cx="1970302" cy="9326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" name="Google Shape;93;p1"/>
          <p:cNvGrpSpPr/>
          <p:nvPr/>
        </p:nvGrpSpPr>
        <p:grpSpPr>
          <a:xfrm>
            <a:off x="2908960" y="5055721"/>
            <a:ext cx="6374079" cy="978183"/>
            <a:chOff x="0" y="0"/>
            <a:chExt cx="6374077" cy="978182"/>
          </a:xfrm>
        </p:grpSpPr>
        <p:pic>
          <p:nvPicPr>
            <p:cNvPr id="22" name="Google Shape;94;p1" descr="Google Shape;94;p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3870641" cy="978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Google Shape;95;p1" descr="Google Shape;95;p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74507" y="-1"/>
              <a:ext cx="1799571" cy="8515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í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Picture 6"/>
          <p:cNvGrpSpPr/>
          <p:nvPr/>
        </p:nvGrpSpPr>
        <p:grpSpPr>
          <a:xfrm>
            <a:off x="0" y="6450903"/>
            <a:ext cx="12192000" cy="407097"/>
            <a:chOff x="0" y="0"/>
            <a:chExt cx="12192000" cy="407095"/>
          </a:xfrm>
        </p:grpSpPr>
        <p:sp>
          <p:nvSpPr>
            <p:cNvPr id="105" name="Rectangle"/>
            <p:cNvSpPr/>
            <p:nvPr/>
          </p:nvSpPr>
          <p:spPr>
            <a:xfrm>
              <a:off x="0" y="0"/>
              <a:ext cx="12192000" cy="4070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10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94064"/>
            <a:stretch>
              <a:fillRect/>
            </a:stretch>
          </p:blipFill>
          <p:spPr>
            <a:xfrm>
              <a:off x="0" y="-1"/>
              <a:ext cx="12192000" cy="407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838200" y="706582"/>
            <a:ext cx="6573982" cy="488299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0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511008" y="706584"/>
            <a:ext cx="4114801" cy="23573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1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512853" y="3176833"/>
            <a:ext cx="4114801" cy="24127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pic>
        <p:nvPicPr>
          <p:cNvPr id="11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2015" t="21691" r="80096" b="21691"/>
          <a:stretch>
            <a:fillRect/>
          </a:stretch>
        </p:blipFill>
        <p:spPr>
          <a:xfrm>
            <a:off x="124691" y="5589573"/>
            <a:ext cx="2529927" cy="76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Artboard 7@2x.png" descr="Artboard 7@2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88786" y="5702506"/>
            <a:ext cx="1142771" cy="54091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ía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Picture 6"/>
          <p:cNvGrpSpPr/>
          <p:nvPr/>
        </p:nvGrpSpPr>
        <p:grpSpPr>
          <a:xfrm>
            <a:off x="0" y="6450903"/>
            <a:ext cx="12192000" cy="407097"/>
            <a:chOff x="0" y="0"/>
            <a:chExt cx="12192000" cy="407095"/>
          </a:xfrm>
        </p:grpSpPr>
        <p:sp>
          <p:nvSpPr>
            <p:cNvPr id="120" name="Rectangle"/>
            <p:cNvSpPr/>
            <p:nvPr/>
          </p:nvSpPr>
          <p:spPr>
            <a:xfrm>
              <a:off x="0" y="0"/>
              <a:ext cx="12192000" cy="4070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121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94064"/>
            <a:stretch>
              <a:fillRect/>
            </a:stretch>
          </p:blipFill>
          <p:spPr>
            <a:xfrm>
              <a:off x="0" y="-1"/>
              <a:ext cx="12192000" cy="407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2015" t="21691" r="80096" b="21691"/>
          <a:stretch>
            <a:fillRect/>
          </a:stretch>
        </p:blipFill>
        <p:spPr>
          <a:xfrm>
            <a:off x="124691" y="5589573"/>
            <a:ext cx="2529927" cy="76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Artboard 7@2x.png" descr="Artboard 7@2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88786" y="5702506"/>
            <a:ext cx="1142771" cy="54091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838199" y="706582"/>
            <a:ext cx="10787610" cy="23573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38199" y="3176833"/>
            <a:ext cx="3512128" cy="24127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475938" y="3190687"/>
            <a:ext cx="3512129" cy="24127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113679" y="3190687"/>
            <a:ext cx="3512129" cy="24127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ul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333375" y="2286000"/>
            <a:ext cx="11525250" cy="227707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410750">
              <a:lnSpc>
                <a:spcPct val="100000"/>
              </a:lnSpc>
              <a:defRPr sz="5000" b="0" cap="all" spc="0">
                <a:solidFill>
                  <a:srgbClr val="535353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6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014" t="21691" r="80096" b="21691"/>
          <a:stretch>
            <a:fillRect/>
          </a:stretch>
        </p:blipFill>
        <p:spPr>
          <a:xfrm>
            <a:off x="81949" y="6159682"/>
            <a:ext cx="2180984" cy="66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Artboard 7@2x.png" descr="Artboard 7@2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10858" y="6257028"/>
            <a:ext cx="985152" cy="46630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5759450"/>
            <a:ext cx="627485" cy="59690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>
              <a:lnSpc>
                <a:spcPct val="80000"/>
              </a:lnSpc>
              <a:defRPr sz="3400" b="1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Picture 6"/>
          <p:cNvGrpSpPr/>
          <p:nvPr/>
        </p:nvGrpSpPr>
        <p:grpSpPr>
          <a:xfrm>
            <a:off x="-16808" y="0"/>
            <a:ext cx="12192001" cy="6858000"/>
            <a:chOff x="0" y="0"/>
            <a:chExt cx="12192000" cy="6858000"/>
          </a:xfrm>
        </p:grpSpPr>
        <p:sp>
          <p:nvSpPr>
            <p:cNvPr id="191" name="Rectangle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dirty="0"/>
            </a:p>
          </p:txBody>
        </p:sp>
        <p:pic>
          <p:nvPicPr>
            <p:cNvPr id="192" name="image2.jpeg" descr="image2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Image"/>
          <p:cNvSpPr>
            <a:spLocks noGrp="1"/>
          </p:cNvSpPr>
          <p:nvPr>
            <p:ph type="pic" sz="half" idx="21"/>
          </p:nvPr>
        </p:nvSpPr>
        <p:spPr>
          <a:xfrm>
            <a:off x="6286500" y="428625"/>
            <a:ext cx="5024438" cy="54560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333375" y="714375"/>
            <a:ext cx="5524500" cy="2732484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410750">
              <a:lnSpc>
                <a:spcPct val="100000"/>
              </a:lnSpc>
              <a:defRPr sz="5000" b="0" cap="all" spc="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3375" y="3437930"/>
            <a:ext cx="5524500" cy="2732485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410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0" algn="ctr" defTabSz="410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0" algn="ctr" defTabSz="410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0" algn="ctr" defTabSz="410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0" algn="ctr" defTabSz="410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9312" y="6489303"/>
            <a:ext cx="266701" cy="27940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Picture 6"/>
          <p:cNvGrpSpPr/>
          <p:nvPr/>
        </p:nvGrpSpPr>
        <p:grpSpPr>
          <a:xfrm>
            <a:off x="0" y="6450902"/>
            <a:ext cx="12192000" cy="407100"/>
            <a:chOff x="0" y="0"/>
            <a:chExt cx="12192000" cy="407098"/>
          </a:xfrm>
        </p:grpSpPr>
        <p:sp>
          <p:nvSpPr>
            <p:cNvPr id="204" name="Rectangle"/>
            <p:cNvSpPr/>
            <p:nvPr/>
          </p:nvSpPr>
          <p:spPr>
            <a:xfrm>
              <a:off x="0" y="-1"/>
              <a:ext cx="12192000" cy="4071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205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94064"/>
            <a:stretch>
              <a:fillRect/>
            </a:stretch>
          </p:blipFill>
          <p:spPr>
            <a:xfrm>
              <a:off x="0" y="-1"/>
              <a:ext cx="12192000" cy="407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7" name="TÍTULO SECCIÓN"/>
          <p:cNvSpPr txBox="1">
            <a:spLocks noGrp="1"/>
          </p:cNvSpPr>
          <p:nvPr>
            <p:ph type="title" hasCustomPrompt="1"/>
          </p:nvPr>
        </p:nvSpPr>
        <p:spPr>
          <a:xfrm>
            <a:off x="831850" y="3131127"/>
            <a:ext cx="6192405" cy="14313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6000" spc="-218"/>
            </a:lvl1pPr>
          </a:lstStyle>
          <a:p>
            <a:r>
              <a:t>TÍTULO SECCIÓN</a:t>
            </a:r>
          </a:p>
        </p:txBody>
      </p:sp>
      <p:pic>
        <p:nvPicPr>
          <p:cNvPr id="20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2015" t="21691" r="80096" b="21691"/>
          <a:stretch>
            <a:fillRect/>
          </a:stretch>
        </p:blipFill>
        <p:spPr>
          <a:xfrm>
            <a:off x="124691" y="5589573"/>
            <a:ext cx="2529927" cy="766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Artboard 7@2x.png" descr="Artboard 7@2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88786" y="5702506"/>
            <a:ext cx="1142772" cy="54091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5238750" cy="717550"/>
          </a:xfrm>
          <a:prstGeom prst="rect">
            <a:avLst/>
          </a:prstGeom>
        </p:spPr>
        <p:txBody>
          <a:bodyPr lIns="25400" tIns="25400" rIns="25400" bIns="25400" anchor="t"/>
          <a:lstStyle>
            <a:lvl1pPr>
              <a:defRPr spc="-52"/>
            </a:lvl1pPr>
          </a:lstStyle>
          <a:p>
            <a:r>
              <a:t>Slide Title</a:t>
            </a:r>
          </a:p>
        </p:txBody>
      </p:sp>
      <p:sp>
        <p:nvSpPr>
          <p:cNvPr id="23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1565452"/>
            <a:ext cx="10773966" cy="3168479"/>
          </a:xfrm>
          <a:prstGeom prst="rect">
            <a:avLst/>
          </a:prstGeom>
        </p:spPr>
        <p:txBody>
          <a:bodyPr lIns="25400" tIns="25400" rIns="25400" bIns="25400"/>
          <a:lstStyle>
            <a:lvl1pPr marL="203200" indent="-203200" defTabSz="1219168">
              <a:lnSpc>
                <a:spcPct val="100000"/>
              </a:lnSpc>
              <a:spcBef>
                <a:spcPts val="0"/>
              </a:spcBef>
              <a:buSzPct val="123000"/>
              <a:buFontTx/>
              <a:defRPr sz="1600">
                <a:solidFill>
                  <a:srgbClr val="5E5E5E"/>
                </a:solidFill>
              </a:defRPr>
            </a:lvl1pPr>
            <a:lvl2pPr marL="812800" indent="-203200" defTabSz="1219168">
              <a:lnSpc>
                <a:spcPct val="100000"/>
              </a:lnSpc>
              <a:spcBef>
                <a:spcPts val="0"/>
              </a:spcBef>
              <a:buSzPct val="123000"/>
              <a:buFontTx/>
              <a:defRPr sz="1600">
                <a:solidFill>
                  <a:srgbClr val="5E5E5E"/>
                </a:solidFill>
              </a:defRPr>
            </a:lvl2pPr>
            <a:lvl3pPr marL="1422400" indent="-203200" defTabSz="1219168">
              <a:lnSpc>
                <a:spcPct val="100000"/>
              </a:lnSpc>
              <a:spcBef>
                <a:spcPts val="0"/>
              </a:spcBef>
              <a:buSzPct val="123000"/>
              <a:buFontTx/>
              <a:defRPr sz="1600">
                <a:solidFill>
                  <a:srgbClr val="5E5E5E"/>
                </a:solidFill>
              </a:defRPr>
            </a:lvl3pPr>
            <a:lvl4pPr marL="2032000" indent="-203200" defTabSz="1219168">
              <a:lnSpc>
                <a:spcPct val="100000"/>
              </a:lnSpc>
              <a:spcBef>
                <a:spcPts val="0"/>
              </a:spcBef>
              <a:buSzPct val="123000"/>
              <a:buFontTx/>
              <a:defRPr sz="1600">
                <a:solidFill>
                  <a:srgbClr val="5E5E5E"/>
                </a:solidFill>
              </a:defRPr>
            </a:lvl4pPr>
            <a:lvl5pPr marL="2641600" indent="-203200" defTabSz="1219168">
              <a:lnSpc>
                <a:spcPct val="100000"/>
              </a:lnSpc>
              <a:spcBef>
                <a:spcPts val="0"/>
              </a:spcBef>
              <a:buSzPct val="123000"/>
              <a:buFontTx/>
              <a:defRPr sz="1600">
                <a:solidFill>
                  <a:srgbClr val="5E5E5E"/>
                </a:solidFill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3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015" t="21691" r="80096" b="21691"/>
          <a:stretch>
            <a:fillRect/>
          </a:stretch>
        </p:blipFill>
        <p:spPr>
          <a:xfrm>
            <a:off x="81949" y="6159682"/>
            <a:ext cx="2180983" cy="66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Artboard 7@2x.png" descr="Artboard 7@2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10858" y="6257028"/>
            <a:ext cx="985152" cy="466305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icture 6"/>
          <p:cNvGrpSpPr/>
          <p:nvPr/>
        </p:nvGrpSpPr>
        <p:grpSpPr>
          <a:xfrm>
            <a:off x="0" y="6450903"/>
            <a:ext cx="12192000" cy="407097"/>
            <a:chOff x="0" y="0"/>
            <a:chExt cx="12192000" cy="407095"/>
          </a:xfrm>
        </p:grpSpPr>
        <p:sp>
          <p:nvSpPr>
            <p:cNvPr id="2" name="Rectangle"/>
            <p:cNvSpPr/>
            <p:nvPr/>
          </p:nvSpPr>
          <p:spPr>
            <a:xfrm>
              <a:off x="0" y="0"/>
              <a:ext cx="12192000" cy="4070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3" name="image1.png" descr="image1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t="94064"/>
            <a:stretch>
              <a:fillRect/>
            </a:stretch>
          </p:blipFill>
          <p:spPr>
            <a:xfrm>
              <a:off x="0" y="-1"/>
              <a:ext cx="12192000" cy="407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10">
            <a:extLst/>
          </a:blip>
          <a:srcRect l="2015" t="21691" r="80096" b="21691"/>
          <a:stretch>
            <a:fillRect/>
          </a:stretch>
        </p:blipFill>
        <p:spPr>
          <a:xfrm>
            <a:off x="124691" y="5589573"/>
            <a:ext cx="2529927" cy="76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rtboard 7@2x.png" descr="Artboard 7@2x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688786" y="5702506"/>
            <a:ext cx="1142771" cy="54091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0" r:id="rId4"/>
    <p:sldLayoutId id="2147483663" r:id="rId5"/>
    <p:sldLayoutId id="2147483664" r:id="rId6"/>
    <p:sldLayoutId id="2147483666" r:id="rId7"/>
  </p:sldLayoutIdLst>
  <p:transition spd="med"/>
  <p:txStyles>
    <p:titleStyle>
      <a:lvl1pPr marL="0" marR="0" indent="0" algn="l" defTabSz="12191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-94" baseline="0">
          <a:solidFill>
            <a:srgbClr val="5E5E5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91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-94" baseline="0">
          <a:solidFill>
            <a:srgbClr val="5E5E5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91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-94" baseline="0">
          <a:solidFill>
            <a:srgbClr val="5E5E5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91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-94" baseline="0">
          <a:solidFill>
            <a:srgbClr val="5E5E5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91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-94" baseline="0">
          <a:solidFill>
            <a:srgbClr val="5E5E5E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2191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-94" baseline="0">
          <a:solidFill>
            <a:srgbClr val="5E5E5E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91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-94" baseline="0">
          <a:solidFill>
            <a:srgbClr val="5E5E5E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91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-94" baseline="0">
          <a:solidFill>
            <a:srgbClr val="5E5E5E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91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-94" baseline="0">
          <a:solidFill>
            <a:srgbClr val="5E5E5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767171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767171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767171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767171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767171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767171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767171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767171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76717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3"/>
          <p:cNvSpPr txBox="1">
            <a:spLocks noGrp="1"/>
          </p:cNvSpPr>
          <p:nvPr>
            <p:ph type="title"/>
          </p:nvPr>
        </p:nvSpPr>
        <p:spPr>
          <a:xfrm>
            <a:off x="839416" y="1584450"/>
            <a:ext cx="10585176" cy="2387601"/>
          </a:xfrm>
          <a:prstGeom prst="rect">
            <a:avLst/>
          </a:prstGeom>
        </p:spPr>
        <p:txBody>
          <a:bodyPr anchor="ctr"/>
          <a:lstStyle/>
          <a:p>
            <a:pPr>
              <a:defRPr sz="5200" b="1"/>
            </a:pPr>
            <a:r>
              <a:rPr lang="es-MX" sz="4400" dirty="0" smtClean="0"/>
              <a:t>Generación de empleos y recuperación del Sector Turístico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838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resentación de coyuntura de parte del sector y Acciones de Colaboración por parte del Sector para el 2021"/>
          <p:cNvSpPr txBox="1"/>
          <p:nvPr/>
        </p:nvSpPr>
        <p:spPr>
          <a:xfrm>
            <a:off x="407368" y="560317"/>
            <a:ext cx="10182082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GT" dirty="0" smtClean="0"/>
              <a:t>El Turismo</a:t>
            </a:r>
            <a:endParaRPr dirty="0"/>
          </a:p>
        </p:txBody>
      </p:sp>
      <p:sp>
        <p:nvSpPr>
          <p:cNvPr id="5" name="La campaña de Verano/Semana Santa se centra en mostrar Guatemala como el mejor remedio para nuestra salud mental y física, viviendo experiencias seguras y un turismo responsable.…"/>
          <p:cNvSpPr txBox="1"/>
          <p:nvPr/>
        </p:nvSpPr>
        <p:spPr>
          <a:xfrm>
            <a:off x="440655" y="1551763"/>
            <a:ext cx="11521280" cy="382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just" defTabSz="228600">
              <a:lnSpc>
                <a:spcPct val="117999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es-MX" sz="1600" dirty="0" smtClean="0">
                <a:sym typeface="Arial"/>
              </a:rPr>
              <a:t>Ha desempeñado </a:t>
            </a:r>
            <a:r>
              <a:rPr lang="es-MX" sz="1600" dirty="0">
                <a:sym typeface="Arial"/>
              </a:rPr>
              <a:t>un papel </a:t>
            </a:r>
            <a:r>
              <a:rPr lang="es-MX" sz="1600" dirty="0" smtClean="0">
                <a:sym typeface="Arial"/>
              </a:rPr>
              <a:t>importante </a:t>
            </a:r>
            <a:r>
              <a:rPr lang="es-MX" sz="1600" dirty="0">
                <a:sym typeface="Arial"/>
              </a:rPr>
              <a:t>en la economía global y está </a:t>
            </a:r>
            <a:r>
              <a:rPr lang="es-MX" sz="1600" b="1" dirty="0">
                <a:sym typeface="Arial"/>
              </a:rPr>
              <a:t>reconocida como generadora de empleo e ingresos </a:t>
            </a:r>
            <a:r>
              <a:rPr lang="es-MX" sz="1600" dirty="0">
                <a:sym typeface="Arial"/>
              </a:rPr>
              <a:t>y, en concordancia </a:t>
            </a:r>
            <a:r>
              <a:rPr lang="es-MX" sz="1600" dirty="0" smtClean="0">
                <a:sym typeface="Arial"/>
              </a:rPr>
              <a:t>con los ODS, </a:t>
            </a:r>
            <a:r>
              <a:rPr lang="es-MX" sz="1600" dirty="0">
                <a:sym typeface="Arial"/>
              </a:rPr>
              <a:t>como forma de mitigar las consecuencias de la pobreza. </a:t>
            </a:r>
            <a:endParaRPr lang="es-MX" sz="1600" dirty="0" smtClean="0">
              <a:sym typeface="Arial"/>
            </a:endParaRPr>
          </a:p>
          <a:p>
            <a:pPr algn="just" defTabSz="228600">
              <a:lnSpc>
                <a:spcPct val="117999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 lang="es-MX" sz="1600" dirty="0">
              <a:sym typeface="Arial"/>
            </a:endParaRPr>
          </a:p>
          <a:p>
            <a:pPr algn="just" defTabSz="228600">
              <a:lnSpc>
                <a:spcPct val="117999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es-MX" sz="1600" dirty="0" smtClean="0">
                <a:sym typeface="Arial"/>
              </a:rPr>
              <a:t>El turismo ha adquirido un papel fundamental en </a:t>
            </a:r>
            <a:r>
              <a:rPr lang="es-MX" sz="1600" dirty="0">
                <a:sym typeface="Arial"/>
              </a:rPr>
              <a:t>el </a:t>
            </a:r>
            <a:r>
              <a:rPr lang="es-MX" sz="1600" b="1" dirty="0">
                <a:sym typeface="Arial"/>
              </a:rPr>
              <a:t>crecimiento y desarrollo de las economías</a:t>
            </a:r>
            <a:r>
              <a:rPr lang="es-MX" sz="1600" dirty="0">
                <a:sym typeface="Arial"/>
              </a:rPr>
              <a:t> tanto de países avanzados </a:t>
            </a:r>
            <a:r>
              <a:rPr lang="es-MX" sz="1600" dirty="0" smtClean="0">
                <a:sym typeface="Arial"/>
              </a:rPr>
              <a:t>así </a:t>
            </a:r>
            <a:r>
              <a:rPr lang="es-MX" sz="1600" dirty="0">
                <a:sym typeface="Arial"/>
              </a:rPr>
              <a:t>como de las naciones consideradas emergentes, </a:t>
            </a:r>
            <a:r>
              <a:rPr lang="es-MX" sz="1600" b="1" dirty="0" smtClean="0">
                <a:sym typeface="Arial"/>
              </a:rPr>
              <a:t>la </a:t>
            </a:r>
            <a:r>
              <a:rPr lang="es-MX" sz="1600" b="1" dirty="0">
                <a:sym typeface="Arial"/>
              </a:rPr>
              <a:t>actividad turística potencia </a:t>
            </a:r>
            <a:r>
              <a:rPr lang="es-MX" sz="1600" dirty="0">
                <a:sym typeface="Arial"/>
              </a:rPr>
              <a:t>y </a:t>
            </a:r>
            <a:r>
              <a:rPr lang="es-MX" sz="1600" b="1" dirty="0">
                <a:sym typeface="Arial"/>
              </a:rPr>
              <a:t>promueve el crecimiento económico y la </a:t>
            </a:r>
            <a:r>
              <a:rPr lang="es-MX" sz="1600" b="1" dirty="0" smtClean="0">
                <a:sym typeface="Arial"/>
              </a:rPr>
              <a:t>inversión</a:t>
            </a:r>
            <a:r>
              <a:rPr lang="es-MX" sz="1600" dirty="0" smtClean="0">
                <a:sym typeface="Arial"/>
              </a:rPr>
              <a:t>. En </a:t>
            </a:r>
            <a:r>
              <a:rPr lang="es-MX" sz="1600" dirty="0">
                <a:sym typeface="Arial"/>
              </a:rPr>
              <a:t>el caso de los países </a:t>
            </a:r>
            <a:r>
              <a:rPr lang="es-MX" sz="1600" dirty="0" smtClean="0">
                <a:sym typeface="Arial"/>
              </a:rPr>
              <a:t>como Guatemala </a:t>
            </a:r>
            <a:r>
              <a:rPr lang="es-MX" sz="1600" dirty="0">
                <a:sym typeface="Arial"/>
              </a:rPr>
              <a:t>puede ayudar a los pueblos a salir de la pobreza y a construir mejor calidad de vida para las personas que lo habitan. </a:t>
            </a:r>
            <a:endParaRPr lang="es-MX" sz="1600" dirty="0" smtClean="0">
              <a:sym typeface="Arial"/>
            </a:endParaRPr>
          </a:p>
          <a:p>
            <a:pPr algn="just" defTabSz="228600">
              <a:lnSpc>
                <a:spcPct val="117999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 lang="es-MX" sz="1600" dirty="0">
              <a:sym typeface="Arial"/>
            </a:endParaRPr>
          </a:p>
          <a:p>
            <a:pPr algn="just" defTabSz="228600">
              <a:lnSpc>
                <a:spcPct val="117999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es-MX" sz="1600" dirty="0" smtClean="0">
                <a:sym typeface="Arial"/>
              </a:rPr>
              <a:t>La OMT considera </a:t>
            </a:r>
            <a:r>
              <a:rPr lang="es-MX" sz="1600" dirty="0">
                <a:sym typeface="Arial"/>
              </a:rPr>
              <a:t>que “</a:t>
            </a:r>
            <a:r>
              <a:rPr lang="es-MX" sz="1600" b="1" dirty="0">
                <a:sym typeface="Arial"/>
              </a:rPr>
              <a:t>el turismo se ha convertido en una estrategia para mejorar los ingresos de los países y de su población</a:t>
            </a:r>
            <a:r>
              <a:rPr lang="es-MX" sz="1600" dirty="0">
                <a:sym typeface="Arial"/>
              </a:rPr>
              <a:t>, cuando este se hace a través de desplazamiento a otras regiones constituyéndose en una </a:t>
            </a:r>
            <a:r>
              <a:rPr lang="es-MX" sz="1600" b="1" dirty="0">
                <a:sym typeface="Arial"/>
              </a:rPr>
              <a:t>fuente generadora de empleo y </a:t>
            </a:r>
            <a:r>
              <a:rPr lang="es-MX" sz="1600" b="1" dirty="0" smtClean="0">
                <a:sym typeface="Arial"/>
              </a:rPr>
              <a:t>divisas</a:t>
            </a:r>
            <a:r>
              <a:rPr lang="es-MX" sz="1600" dirty="0" smtClean="0">
                <a:sym typeface="Arial"/>
              </a:rPr>
              <a:t>” </a:t>
            </a:r>
          </a:p>
          <a:p>
            <a:pPr algn="just" defTabSz="228600">
              <a:lnSpc>
                <a:spcPct val="117999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 lang="es-MX" sz="1600" b="1" dirty="0">
              <a:sym typeface="Arial"/>
            </a:endParaRPr>
          </a:p>
          <a:p>
            <a:pPr algn="just" defTabSz="228600">
              <a:lnSpc>
                <a:spcPct val="117999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es-MX" sz="1600" dirty="0" smtClean="0">
                <a:sym typeface="Arial"/>
              </a:rPr>
              <a:t>Entre más desarrollo turístico exista, la cadena de valor se amplía, de tal manera que:</a:t>
            </a:r>
            <a:endParaRPr sz="16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13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631505" y="3762196"/>
            <a:ext cx="10549169" cy="30511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681104" y="521836"/>
            <a:ext cx="10499570" cy="23489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2612" y="19858"/>
            <a:ext cx="8064896" cy="717550"/>
          </a:xfrm>
        </p:spPr>
        <p:txBody>
          <a:bodyPr>
            <a:noAutofit/>
          </a:bodyPr>
          <a:lstStyle/>
          <a:p>
            <a:pPr defTabSz="914400" hangingPunct="0">
              <a:lnSpc>
                <a:spcPct val="90000"/>
              </a:lnSpc>
            </a:pPr>
            <a:r>
              <a:rPr lang="es-MX" sz="2800" spc="0" dirty="0" smtClean="0">
                <a:solidFill>
                  <a:schemeClr val="accent1"/>
                </a:solidFill>
              </a:rPr>
              <a:t>Cadena de Valor del Turismo</a:t>
            </a:r>
            <a:endParaRPr lang="es-GT" sz="2800" spc="0" dirty="0">
              <a:solidFill>
                <a:schemeClr val="accent1"/>
              </a:solidFill>
            </a:endParaRPr>
          </a:p>
        </p:txBody>
      </p:sp>
      <p:sp>
        <p:nvSpPr>
          <p:cNvPr id="2" name="1 Pentágono"/>
          <p:cNvSpPr/>
          <p:nvPr/>
        </p:nvSpPr>
        <p:spPr>
          <a:xfrm>
            <a:off x="47328" y="2940206"/>
            <a:ext cx="1584176" cy="707884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4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Organización de viajes y reservas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7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1631505" y="2924821"/>
            <a:ext cx="10560496" cy="738662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Transporte    – hospedaje   – alimentos y bebidas    – Artesanías    </a:t>
            </a:r>
            <a:r>
              <a:rPr kumimoji="0" lang="es-MX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– Atractivos turísticos y Entretenimiento      – otros servicios de soporte </a:t>
            </a:r>
            <a:endParaRPr kumimoji="0" lang="es-MX" sz="14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GT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31504" y="3772710"/>
            <a:ext cx="1368151" cy="16004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Alquiler de</a:t>
            </a:r>
            <a:r>
              <a:rPr kumimoji="0" lang="es-MX" sz="1400" b="0" i="0" u="none" strike="noStrike" cap="none" spc="0" normalizeH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 autos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Transporte</a:t>
            </a: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turístico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Lancheros</a:t>
            </a:r>
            <a:r>
              <a:rPr kumimoji="0" lang="es-MX" sz="1400" b="0" i="0" u="none" strike="noStrike" cap="none" spc="0" normalizeH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 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Transporte</a:t>
            </a: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informal</a:t>
            </a:r>
            <a:endParaRPr kumimoji="0" lang="es-MX" sz="1400" b="0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602" y="3775094"/>
            <a:ext cx="1142838" cy="23083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2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Aerolíneas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Cruceros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2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Buses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Aeropuertos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2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Fronteras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Marinas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2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Agencias de Viajes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Mayoristas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2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Plataformas de reservas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</a:t>
            </a:r>
            <a:r>
              <a:rPr lang="es-MX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Centers</a:t>
            </a:r>
            <a:endParaRPr kumimoji="0" lang="es-GT" sz="1200" b="0" i="0" u="none" strike="noStrike" cap="none" spc="0" normalizeH="0" baseline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907512" y="3780482"/>
            <a:ext cx="1368151" cy="116954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Hoteles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Hostales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Air BNB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Casas de alquiler</a:t>
            </a:r>
            <a:endParaRPr kumimoji="0" lang="es-MX" sz="1400" b="0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244592" y="3771202"/>
            <a:ext cx="1368151" cy="18158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Restaurantes, Bares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Discotecas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Kioscos</a:t>
            </a:r>
            <a:r>
              <a:rPr kumimoji="0" lang="es-MX" sz="1400" b="0" i="0" u="none" strike="noStrike" cap="none" spc="0" normalizeH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 de comida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Mercados</a:t>
            </a: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turísticos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MX" sz="1400" b="0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879976" y="3852906"/>
            <a:ext cx="1368151" cy="22467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Artesanos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Talleres de artesanías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Tiendas de artesanías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Mercados artesanales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MX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Sitios Arqueológicos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MX" sz="1400" b="0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524198" y="3815533"/>
            <a:ext cx="1368151" cy="20313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Muesos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Parques temáticos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Ferias y eventos</a:t>
            </a:r>
            <a:r>
              <a:rPr lang="es-MX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culturales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Sitios</a:t>
            </a:r>
            <a:r>
              <a:rPr kumimoji="0" lang="es-MX" sz="1400" b="0" i="0" u="none" strike="noStrike" cap="none" spc="0" normalizeH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 culturales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Sitios</a:t>
            </a: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naturales (ríos, parques, volcanes, </a:t>
            </a:r>
            <a:r>
              <a:rPr lang="es-MX" sz="1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etc</a:t>
            </a: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  <a:endParaRPr kumimoji="0" lang="es-MX" sz="1400" b="0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904312" y="3815533"/>
            <a:ext cx="1368151" cy="22467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Espectáculos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Guías</a:t>
            </a:r>
            <a:r>
              <a:rPr lang="es-MX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turísticas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Turoperadores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Spas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Organizadores de eventos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Escuelas de español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Comunitarios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Voluntariado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0272464" y="3762196"/>
            <a:ext cx="1908211" cy="20313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FillTx/>
                <a:sym typeface="Calibri"/>
              </a:rPr>
              <a:t>Servicios médicos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Lavanderías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Telefonías e internet</a:t>
            </a:r>
            <a:endParaRPr lang="es-MX" sz="1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Supermercados, tiendas de conveniencia, etc.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Servicios de cambio de moneda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MX" sz="1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03512" y="6099673"/>
            <a:ext cx="10509474" cy="307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dirty="0" smtClean="0"/>
              <a:t>Servicios complementarios : Recolección de desechos, materiales de construcción, energía, agua, educación, comunicaciones, Seguridad, Salud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757351" y="6451461"/>
            <a:ext cx="4176464" cy="307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dirty="0" smtClean="0"/>
              <a:t>INGUAT, MICUDE, asociaciones, gremiales, cooperativas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30306" y="941005"/>
            <a:ext cx="1152128" cy="18928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300" dirty="0" smtClean="0">
                <a:solidFill>
                  <a:schemeClr val="bg2"/>
                </a:solidFill>
              </a:rPr>
              <a:t>Medios de comunicación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3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Calibri"/>
              </a:rPr>
              <a:t>Actividades</a:t>
            </a:r>
            <a:r>
              <a:rPr kumimoji="0" lang="es-MX" sz="1300" b="0" i="0" u="none" strike="noStrike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Calibri"/>
              </a:rPr>
              <a:t> de Promoción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300" baseline="0" dirty="0" smtClean="0">
                <a:solidFill>
                  <a:schemeClr val="bg2"/>
                </a:solidFill>
              </a:rPr>
              <a:t>Proveedores</a:t>
            </a:r>
            <a:r>
              <a:rPr lang="es-MX" sz="1300" dirty="0" smtClean="0">
                <a:solidFill>
                  <a:schemeClr val="bg2"/>
                </a:solidFill>
              </a:rPr>
              <a:t> de Insumos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MX" sz="13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Calibri"/>
            </a:endParaRP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MX" sz="1300" dirty="0" smtClean="0">
              <a:solidFill>
                <a:schemeClr val="bg2"/>
              </a:solidFill>
            </a:endParaRP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MX" sz="1300" b="0" i="0" u="none" strike="noStrike" cap="none" spc="0" normalizeH="0" baseline="0" dirty="0" smtClean="0">
              <a:ln>
                <a:noFill/>
              </a:ln>
              <a:solidFill>
                <a:schemeClr val="bg2"/>
              </a:solidFill>
              <a:effectLst/>
              <a:uFillTx/>
              <a:sym typeface="Calibri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682526" y="944886"/>
            <a:ext cx="1152129" cy="11695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Proveedores de vehículos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Calibri"/>
              </a:rPr>
              <a:t>Estaciones de servicio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Mecánicos</a:t>
            </a:r>
            <a:endParaRPr kumimoji="0" lang="es-MX" sz="1400" b="0" i="0" u="none" strike="noStrike" cap="none" spc="0" normalizeH="0" baseline="0" dirty="0" smtClean="0">
              <a:ln>
                <a:noFill/>
              </a:ln>
              <a:solidFill>
                <a:schemeClr val="bg2"/>
              </a:solidFill>
              <a:effectLst/>
              <a:uFillTx/>
              <a:sym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840047" y="953432"/>
            <a:ext cx="1455753" cy="1815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Muebles y equipo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Calibri"/>
              </a:rPr>
              <a:t>Construcción</a:t>
            </a:r>
            <a:r>
              <a:rPr kumimoji="0" lang="es-MX" sz="1400" b="0" i="0" u="none" strike="noStrike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Calibri"/>
              </a:rPr>
              <a:t> y bienes raíces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baseline="0" dirty="0" smtClean="0">
                <a:solidFill>
                  <a:schemeClr val="bg2"/>
                </a:solidFill>
              </a:rPr>
              <a:t>Agricultura</a:t>
            </a:r>
            <a:r>
              <a:rPr lang="es-MX" sz="1400" dirty="0" smtClean="0">
                <a:solidFill>
                  <a:schemeClr val="bg2"/>
                </a:solidFill>
              </a:rPr>
              <a:t>, ganadería y pesca</a:t>
            </a:r>
            <a:endParaRPr lang="es-MX" sz="1400" dirty="0">
              <a:solidFill>
                <a:schemeClr val="bg2"/>
              </a:solidFill>
            </a:endParaRP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Blancos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4079776" y="947202"/>
            <a:ext cx="1800200" cy="1815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Almacenamiento y distribución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Proveedores de alimentos y bebidas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Procesadores de alimentos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Agricultura, ganadería y pesca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5706972" y="1003823"/>
            <a:ext cx="1512168" cy="1384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Almacenamiento y distribución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Proveedores de materia prima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Industria manufacturera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8053667" y="1070023"/>
            <a:ext cx="1512168" cy="1384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Artistas libros, medios digitales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Restauración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Proveedores de insumos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Especialistas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10073325" y="1070946"/>
            <a:ext cx="1512168" cy="11695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Bancos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Aseguradoras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Proveedores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400" dirty="0" smtClean="0">
                <a:solidFill>
                  <a:schemeClr val="bg2"/>
                </a:solidFill>
              </a:rPr>
              <a:t>Comercio</a:t>
            </a:r>
          </a:p>
          <a:p>
            <a:pPr marL="95250" marR="0" indent="-952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MX" sz="1400" dirty="0" smtClean="0">
              <a:solidFill>
                <a:schemeClr val="bg2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775520" y="637110"/>
            <a:ext cx="5988495" cy="307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dirty="0" smtClean="0"/>
              <a:t>Mercadeo     Ventas     Seguridad      Contabilidad     Mantenimiento       Limpieza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7963517" y="637111"/>
            <a:ext cx="4141242" cy="307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dirty="0" smtClean="0"/>
              <a:t>Aduanas, Migración, MICIV, MINEX, MARN entre otras</a:t>
            </a:r>
          </a:p>
        </p:txBody>
      </p:sp>
      <p:sp>
        <p:nvSpPr>
          <p:cNvPr id="26" name="25 Rectángulo"/>
          <p:cNvSpPr/>
          <p:nvPr/>
        </p:nvSpPr>
        <p:spPr>
          <a:xfrm rot="16200000">
            <a:off x="-897302" y="4733670"/>
            <a:ext cx="2258590" cy="369330"/>
          </a:xfrm>
          <a:prstGeom prst="rect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Directos</a:t>
            </a:r>
            <a:endParaRPr kumimoji="0" lang="es-GT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2" name="41 Rectángulo"/>
          <p:cNvSpPr/>
          <p:nvPr/>
        </p:nvSpPr>
        <p:spPr>
          <a:xfrm rot="16200000">
            <a:off x="-921482" y="1511655"/>
            <a:ext cx="2258590" cy="369330"/>
          </a:xfrm>
          <a:prstGeom prst="rect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solidFill>
                  <a:schemeClr val="bg1"/>
                </a:solidFill>
              </a:rPr>
              <a:t>Indi</a:t>
            </a:r>
            <a:r>
              <a:rPr kumimoji="0" lang="es-MX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recto</a:t>
            </a:r>
            <a:endParaRPr kumimoji="0" lang="es-GT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551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250" y="539750"/>
            <a:ext cx="10893350" cy="717550"/>
          </a:xfrm>
        </p:spPr>
        <p:txBody>
          <a:bodyPr>
            <a:noAutofit/>
          </a:bodyPr>
          <a:lstStyle/>
          <a:p>
            <a:pPr defTabSz="914400" hangingPunct="0">
              <a:lnSpc>
                <a:spcPct val="90000"/>
              </a:lnSpc>
            </a:pPr>
            <a:r>
              <a:rPr lang="es-MX" sz="3200" spc="0" dirty="0" smtClean="0">
                <a:solidFill>
                  <a:schemeClr val="accent1"/>
                </a:solidFill>
              </a:rPr>
              <a:t>Turismo en Guatemala</a:t>
            </a:r>
            <a:endParaRPr lang="es-GT" sz="3200" spc="0" dirty="0">
              <a:solidFill>
                <a:schemeClr val="accent1"/>
              </a:solidFill>
            </a:endParaRPr>
          </a:p>
        </p:txBody>
      </p:sp>
      <p:sp>
        <p:nvSpPr>
          <p:cNvPr id="6" name="El programa &quot;Semana Santa en tus manos&quot;, consiste en 6 recorridos virtuales por sitios emblemáticos e históricos del centro histórico, lugares para degustar de gastronomía popular y tradicional de la temporada, recorridos que las personas pueden encontra"/>
          <p:cNvSpPr txBox="1"/>
          <p:nvPr/>
        </p:nvSpPr>
        <p:spPr>
          <a:xfrm>
            <a:off x="686239" y="1412776"/>
            <a:ext cx="11009047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just"/>
            <a:r>
              <a:rPr lang="es-MX" dirty="0" smtClean="0"/>
              <a:t>Con todas las bellezas naturales y riqueza cultural, el Turismo es la única industria que puede desarrollare en cualquier departamento de Guatemala, es un mecanismo a través del cual, los habitantes encuentran una fuente de ingresos y bien desarrollada minimizaría la migración hacia la ciudad o bien hacia otros países.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48" y="2878833"/>
            <a:ext cx="5468938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08" y="2564904"/>
            <a:ext cx="5265745" cy="354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07568" y="6631723"/>
            <a:ext cx="373651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GT" sz="800" dirty="0" smtClean="0"/>
              <a:t>Fuente</a:t>
            </a:r>
            <a:r>
              <a:rPr lang="es-GT" sz="800" dirty="0"/>
              <a:t>: Departamento de Investigación y Análisis de Mercados –INGUAT-</a:t>
            </a:r>
          </a:p>
        </p:txBody>
      </p:sp>
    </p:spTree>
    <p:extLst>
      <p:ext uri="{BB962C8B-B14F-4D97-AF65-F5344CB8AC3E}">
        <p14:creationId xmlns:p14="http://schemas.microsoft.com/office/powerpoint/2010/main" val="2284811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603250" y="539750"/>
            <a:ext cx="10893350" cy="717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t">
            <a:noAutofit/>
          </a:bodyPr>
          <a:lstStyle>
            <a:lvl1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52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0">
              <a:lnSpc>
                <a:spcPct val="90000"/>
              </a:lnSpc>
            </a:pPr>
            <a:r>
              <a:rPr lang="es-MX" sz="3200" spc="0" dirty="0" smtClean="0">
                <a:solidFill>
                  <a:schemeClr val="accent1"/>
                </a:solidFill>
              </a:rPr>
              <a:t>Turismo en Guatemala</a:t>
            </a:r>
            <a:endParaRPr lang="es-GT" sz="3200" spc="0" dirty="0">
              <a:solidFill>
                <a:schemeClr val="accent1"/>
              </a:solidFill>
            </a:endParaRPr>
          </a:p>
        </p:txBody>
      </p:sp>
      <p:sp>
        <p:nvSpPr>
          <p:cNvPr id="5" name="El programa &quot;Semana Santa en tus manos&quot;, consiste en 6 recorridos virtuales por sitios emblemáticos e históricos del centro histórico, lugares para degustar de gastronomía popular y tradicional de la temporada, recorridos que las personas pueden encontra"/>
          <p:cNvSpPr txBox="1"/>
          <p:nvPr/>
        </p:nvSpPr>
        <p:spPr>
          <a:xfrm>
            <a:off x="686238" y="1050086"/>
            <a:ext cx="11009047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just"/>
            <a:r>
              <a:rPr lang="es-MX" b="1" dirty="0" smtClean="0">
                <a:sym typeface="Arial"/>
              </a:rPr>
              <a:t>Como </a:t>
            </a:r>
            <a:r>
              <a:rPr lang="es-MX" b="1" dirty="0">
                <a:sym typeface="Arial"/>
              </a:rPr>
              <a:t>factor económico exógeno, </a:t>
            </a:r>
            <a:r>
              <a:rPr lang="es-MX" b="1" dirty="0" smtClean="0">
                <a:sym typeface="Arial"/>
              </a:rPr>
              <a:t>el destino adquiere </a:t>
            </a:r>
            <a:r>
              <a:rPr lang="es-MX" b="1" dirty="0">
                <a:sym typeface="Arial"/>
              </a:rPr>
              <a:t>dinero generado fuera </a:t>
            </a:r>
            <a:r>
              <a:rPr lang="es-MX" b="1" dirty="0" smtClean="0">
                <a:sym typeface="Arial"/>
              </a:rPr>
              <a:t>de él.  </a:t>
            </a:r>
            <a:r>
              <a:rPr lang="es-MX" dirty="0">
                <a:sym typeface="Arial"/>
              </a:rPr>
              <a:t>El dinero que llega a las comunidades inyecta liquidez y  dinamiza la economía. </a:t>
            </a:r>
            <a:r>
              <a:rPr lang="es-MX" dirty="0" smtClean="0"/>
              <a:t>Es dinero que se produce en otras áreas geográficas pero que se queda en manos de varios actores (los prestadores de Servicio).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23" y="2406529"/>
            <a:ext cx="5832195" cy="295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406529"/>
            <a:ext cx="4910650" cy="33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207568" y="6631723"/>
            <a:ext cx="373651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GT" sz="800" dirty="0" smtClean="0"/>
              <a:t>Fuente</a:t>
            </a:r>
            <a:r>
              <a:rPr lang="es-GT" sz="800" dirty="0"/>
              <a:t>: Departamento de Investigación y Análisis de Mercados –INGUAT-</a:t>
            </a:r>
          </a:p>
        </p:txBody>
      </p:sp>
    </p:spTree>
    <p:extLst>
      <p:ext uri="{BB962C8B-B14F-4D97-AF65-F5344CB8AC3E}">
        <p14:creationId xmlns:p14="http://schemas.microsoft.com/office/powerpoint/2010/main" val="812982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603250" y="539750"/>
            <a:ext cx="10893350" cy="717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t">
            <a:noAutofit/>
          </a:bodyPr>
          <a:lstStyle>
            <a:lvl1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52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-94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0">
              <a:lnSpc>
                <a:spcPct val="90000"/>
              </a:lnSpc>
            </a:pPr>
            <a:r>
              <a:rPr lang="es-MX" sz="3200" spc="0" dirty="0" smtClean="0">
                <a:solidFill>
                  <a:schemeClr val="accent1"/>
                </a:solidFill>
              </a:rPr>
              <a:t>Turismo interno</a:t>
            </a:r>
            <a:endParaRPr lang="es-GT" sz="3200" spc="0" dirty="0">
              <a:solidFill>
                <a:schemeClr val="accent1"/>
              </a:solidFill>
            </a:endParaRPr>
          </a:p>
        </p:txBody>
      </p:sp>
      <p:sp>
        <p:nvSpPr>
          <p:cNvPr id="5" name="El programa &quot;Semana Santa en tus manos&quot;, consiste en 6 recorridos virtuales por sitios emblemáticos e históricos del centro histórico, lugares para degustar de gastronomía popular y tradicional de la temporada, recorridos que las personas pueden encontra"/>
          <p:cNvSpPr txBox="1"/>
          <p:nvPr/>
        </p:nvSpPr>
        <p:spPr>
          <a:xfrm>
            <a:off x="839416" y="1556792"/>
            <a:ext cx="4326462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just"/>
            <a:r>
              <a:rPr lang="es-MX" dirty="0" smtClean="0">
                <a:sym typeface="Arial"/>
              </a:rPr>
              <a:t>El Turismo interno, puede llegar a representar hasta 3 veces las cifras de turismo receptor y por tal razón también puede ser un factor que los prestadores de servicio no deben perder de vista</a:t>
            </a:r>
            <a:endParaRPr lang="es-MX" dirty="0"/>
          </a:p>
          <a:p>
            <a:pPr algn="just"/>
            <a:endParaRPr lang="es-MX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933056"/>
            <a:ext cx="8485708" cy="263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207568" y="6631723"/>
            <a:ext cx="373651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GT" sz="800" dirty="0" smtClean="0"/>
              <a:t>Fuente</a:t>
            </a:r>
            <a:r>
              <a:rPr lang="es-GT" sz="800" dirty="0"/>
              <a:t>: Departamento de Investigación y Análisis de Mercados –INGUAT-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80" y="138221"/>
            <a:ext cx="5990810" cy="365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05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spc="0" dirty="0" smtClean="0">
                <a:solidFill>
                  <a:schemeClr val="accent1"/>
                </a:solidFill>
              </a:rPr>
              <a:t>Empleo</a:t>
            </a:r>
            <a:endParaRPr lang="es-GT" sz="3200" spc="0" dirty="0">
              <a:solidFill>
                <a:schemeClr val="accent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07504" y="1345331"/>
            <a:ext cx="7232744" cy="93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03200" marR="0" indent="-20320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600" b="0" i="0" u="none" strike="noStrike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12800" marR="0" indent="-20320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600" b="0" i="0" u="none" strike="noStrike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20320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600" b="0" i="0" u="none" strike="noStrike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32000" marR="0" indent="-20320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600" b="0" i="0" u="none" strike="noStrike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41600" marR="0" indent="-20320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600" b="0" i="0" u="none" strike="noStrike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76717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76717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76717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76717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GT" sz="2000" smtClean="0"/>
              <a:t>El turismo generó 177,599 empleos directos durante el año 2019, distribuidos de la siguiente manera:</a:t>
            </a:r>
          </a:p>
          <a:p>
            <a:pPr algn="just"/>
            <a:endParaRPr lang="es-GT" sz="2000" dirty="0"/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276872"/>
            <a:ext cx="9361040" cy="2835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4" y="5237234"/>
            <a:ext cx="7704856" cy="54299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6 Rectángulo"/>
          <p:cNvSpPr/>
          <p:nvPr/>
        </p:nvSpPr>
        <p:spPr>
          <a:xfrm>
            <a:off x="10242297" y="1988840"/>
            <a:ext cx="1619672" cy="28623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GT" b="1" dirty="0" smtClean="0">
                <a:solidFill>
                  <a:schemeClr val="bg1"/>
                </a:solidFill>
              </a:rPr>
              <a:t>MIPYMES</a:t>
            </a:r>
            <a:r>
              <a:rPr lang="es-GT" dirty="0" smtClean="0">
                <a:solidFill>
                  <a:schemeClr val="bg1"/>
                </a:solidFill>
              </a:rPr>
              <a:t> representaban </a:t>
            </a:r>
            <a:r>
              <a:rPr lang="es-GT" dirty="0">
                <a:solidFill>
                  <a:schemeClr val="bg1"/>
                </a:solidFill>
              </a:rPr>
              <a:t>el 73% del negocio del turismo a nivel nacional, </a:t>
            </a:r>
            <a:r>
              <a:rPr lang="es-GT" dirty="0" smtClean="0">
                <a:solidFill>
                  <a:schemeClr val="bg1"/>
                </a:solidFill>
              </a:rPr>
              <a:t>es </a:t>
            </a:r>
            <a:r>
              <a:rPr lang="es-GT" dirty="0">
                <a:solidFill>
                  <a:schemeClr val="bg1"/>
                </a:solidFill>
              </a:rPr>
              <a:t>el sector más volátil en el tiempo que dure la crisis.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207568" y="6631723"/>
            <a:ext cx="373651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GT" sz="800" dirty="0" smtClean="0"/>
              <a:t>Fuente</a:t>
            </a:r>
            <a:r>
              <a:rPr lang="es-GT" sz="800" dirty="0"/>
              <a:t>: Departamento de Investigación y Análisis de Mercados –INGUAT-</a:t>
            </a:r>
          </a:p>
        </p:txBody>
      </p:sp>
    </p:spTree>
    <p:extLst>
      <p:ext uri="{BB962C8B-B14F-4D97-AF65-F5344CB8AC3E}">
        <p14:creationId xmlns:p14="http://schemas.microsoft.com/office/powerpoint/2010/main" val="250793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3 Título"/>
          <p:cNvSpPr txBox="1"/>
          <p:nvPr/>
        </p:nvSpPr>
        <p:spPr>
          <a:xfrm>
            <a:off x="375402" y="341752"/>
            <a:ext cx="7254698" cy="77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20" tIns="45720" rIns="45720" bIns="45720" anchor="ctr">
            <a:normAutofit/>
          </a:bodyPr>
          <a:lstStyle>
            <a:lvl1pPr>
              <a:lnSpc>
                <a:spcPct val="80000"/>
              </a:lnSpc>
            </a:lvl1pPr>
          </a:lstStyle>
          <a:p>
            <a:pPr defTabSz="1219168"/>
            <a:r>
              <a:rPr sz="3200" b="1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Situación</a:t>
            </a:r>
            <a:r>
              <a:rPr sz="3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b="1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empresarial</a:t>
            </a:r>
            <a:endParaRPr sz="32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13 CuadroTexto"/>
          <p:cNvSpPr txBox="1"/>
          <p:nvPr/>
        </p:nvSpPr>
        <p:spPr>
          <a:xfrm>
            <a:off x="400372" y="894456"/>
            <a:ext cx="10222978" cy="310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863" tIns="54864" rIns="54863" bIns="54864">
            <a:spAutoFit/>
          </a:bodyPr>
          <a:lstStyle>
            <a:lvl1pPr>
              <a:defRPr sz="1300" b="0"/>
            </a:lvl1pPr>
          </a:lstStyle>
          <a:p>
            <a:r>
              <a:rPr lang="es-MX" dirty="0" smtClean="0"/>
              <a:t>Para el 2021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223" name="14 CuadroTexto"/>
          <p:cNvSpPr txBox="1"/>
          <p:nvPr/>
        </p:nvSpPr>
        <p:spPr>
          <a:xfrm>
            <a:off x="2040658" y="1856319"/>
            <a:ext cx="1540662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863" tIns="54864" rIns="54863" bIns="54864">
            <a:spAutoFit/>
          </a:bodyPr>
          <a:lstStyle>
            <a:lvl1pPr>
              <a:defRPr sz="1400">
                <a:solidFill>
                  <a:srgbClr val="0F253F"/>
                </a:solidFill>
              </a:defRPr>
            </a:lvl1pPr>
          </a:lstStyle>
          <a:p>
            <a:r>
              <a:rPr sz="2400" dirty="0"/>
              <a:t>APERTURA</a:t>
            </a:r>
          </a:p>
        </p:txBody>
      </p:sp>
      <p:sp>
        <p:nvSpPr>
          <p:cNvPr id="225" name="16 CuadroTexto"/>
          <p:cNvSpPr txBox="1"/>
          <p:nvPr/>
        </p:nvSpPr>
        <p:spPr>
          <a:xfrm>
            <a:off x="2057137" y="2182562"/>
            <a:ext cx="2798248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863" tIns="54864" rIns="54863" bIns="54864">
            <a:spAutoFit/>
          </a:bodyPr>
          <a:lstStyle>
            <a:lvl1pPr>
              <a:defRPr sz="11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s-MX" sz="1200" dirty="0" smtClean="0"/>
              <a:t>86% de la cadena de valor está operando</a:t>
            </a:r>
          </a:p>
          <a:p>
            <a:r>
              <a:rPr lang="es-MX" sz="1200" dirty="0" smtClean="0"/>
              <a:t>Muchos con aforo reducido</a:t>
            </a:r>
            <a:endParaRPr sz="1200" dirty="0"/>
          </a:p>
        </p:txBody>
      </p:sp>
      <p:sp>
        <p:nvSpPr>
          <p:cNvPr id="228" name="19 CuadroTexto"/>
          <p:cNvSpPr txBox="1"/>
          <p:nvPr/>
        </p:nvSpPr>
        <p:spPr>
          <a:xfrm>
            <a:off x="1833232" y="3756852"/>
            <a:ext cx="2495747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863" tIns="54864" rIns="54863" bIns="54864">
            <a:spAutoFit/>
          </a:bodyPr>
          <a:lstStyle>
            <a:lvl1pPr>
              <a:defRPr sz="1400">
                <a:solidFill>
                  <a:srgbClr val="0F253F"/>
                </a:solidFill>
              </a:defRPr>
            </a:lvl1pPr>
          </a:lstStyle>
          <a:p>
            <a:r>
              <a:rPr sz="2400"/>
              <a:t>EMPLEO FIJO</a:t>
            </a:r>
          </a:p>
        </p:txBody>
      </p:sp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65" y="1839921"/>
            <a:ext cx="773893" cy="4389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23 Flecha abajo"/>
          <p:cNvGrpSpPr/>
          <p:nvPr/>
        </p:nvGrpSpPr>
        <p:grpSpPr>
          <a:xfrm>
            <a:off x="1566455" y="4222795"/>
            <a:ext cx="1313894" cy="650349"/>
            <a:chOff x="-1" y="-1"/>
            <a:chExt cx="1094910" cy="541957"/>
          </a:xfrm>
        </p:grpSpPr>
        <p:sp>
          <p:nvSpPr>
            <p:cNvPr id="232" name="Shape"/>
            <p:cNvSpPr/>
            <p:nvPr/>
          </p:nvSpPr>
          <p:spPr>
            <a:xfrm>
              <a:off x="-1" y="-1"/>
              <a:ext cx="1094910" cy="54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400"/>
            </a:p>
          </p:txBody>
        </p:sp>
        <p:sp>
          <p:nvSpPr>
            <p:cNvPr id="233" name="57%"/>
            <p:cNvSpPr txBox="1"/>
            <p:nvPr/>
          </p:nvSpPr>
          <p:spPr>
            <a:xfrm>
              <a:off x="332146" y="74995"/>
              <a:ext cx="430617" cy="256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rPr sz="1400"/>
                <a:t>57%</a:t>
              </a:r>
            </a:p>
          </p:txBody>
        </p:sp>
      </p:grpSp>
      <p:sp>
        <p:nvSpPr>
          <p:cNvPr id="235" name="24 CuadroTexto"/>
          <p:cNvSpPr txBox="1"/>
          <p:nvPr/>
        </p:nvSpPr>
        <p:spPr>
          <a:xfrm>
            <a:off x="2639616" y="4172871"/>
            <a:ext cx="2420391" cy="15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863" tIns="54864" rIns="54863" bIns="54864">
            <a:spAutoFit/>
          </a:bodyPr>
          <a:lstStyle>
            <a:lvl1pPr algn="ctr">
              <a:defRPr sz="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200" dirty="0"/>
              <a:t>El </a:t>
            </a:r>
            <a:r>
              <a:rPr sz="1200" dirty="0" err="1"/>
              <a:t>empleo</a:t>
            </a:r>
            <a:r>
              <a:rPr sz="1200" dirty="0"/>
              <a:t> </a:t>
            </a:r>
            <a:r>
              <a:rPr sz="1200" dirty="0" err="1"/>
              <a:t>fijo</a:t>
            </a:r>
            <a:r>
              <a:rPr sz="1200" dirty="0"/>
              <a:t> </a:t>
            </a:r>
            <a:r>
              <a:rPr sz="1200" dirty="0" err="1"/>
              <a:t>disminuyó</a:t>
            </a:r>
            <a:r>
              <a:rPr sz="1200" dirty="0"/>
              <a:t> en un 57% en la </a:t>
            </a:r>
            <a:r>
              <a:rPr sz="1200" dirty="0" err="1"/>
              <a:t>cadena</a:t>
            </a:r>
            <a:r>
              <a:rPr sz="1200" dirty="0"/>
              <a:t> de </a:t>
            </a:r>
            <a:r>
              <a:rPr sz="1200" dirty="0" smtClean="0"/>
              <a:t>valor</a:t>
            </a:r>
            <a:r>
              <a:rPr lang="es-MX" sz="1200" dirty="0" smtClean="0"/>
              <a:t>.</a:t>
            </a:r>
          </a:p>
          <a:p>
            <a:endParaRPr lang="es-MX" sz="1200" dirty="0"/>
          </a:p>
          <a:p>
            <a:r>
              <a:rPr lang="es-MX" sz="1200" dirty="0" smtClean="0"/>
              <a:t>En el interior del país, la reactivación se ha dado a través del turismo interno, mientras que los grandes hoteles de capital, siguen a la espera del turista de negocios</a:t>
            </a:r>
            <a:endParaRPr sz="1200" dirty="0"/>
          </a:p>
        </p:txBody>
      </p:sp>
      <p:pic>
        <p:nvPicPr>
          <p:cNvPr id="23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42" y="3976657"/>
            <a:ext cx="562520" cy="56252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29 CuadroTexto"/>
          <p:cNvSpPr txBox="1"/>
          <p:nvPr/>
        </p:nvSpPr>
        <p:spPr>
          <a:xfrm>
            <a:off x="5600650" y="1276508"/>
            <a:ext cx="2062908" cy="326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863" tIns="54864" rIns="54863" bIns="54864">
            <a:spAutoFit/>
          </a:bodyPr>
          <a:lstStyle>
            <a:lvl1pPr>
              <a:defRPr sz="1400">
                <a:solidFill>
                  <a:srgbClr val="0F253F"/>
                </a:solidFill>
              </a:defRPr>
            </a:lvl1pPr>
          </a:lstStyle>
          <a:p>
            <a:r>
              <a:rPr dirty="0"/>
              <a:t>     OPERACIÓN</a:t>
            </a:r>
          </a:p>
        </p:txBody>
      </p:sp>
      <p:pic>
        <p:nvPicPr>
          <p:cNvPr id="239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059" y="1205310"/>
            <a:ext cx="515290" cy="51439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2 Conector recto"/>
          <p:cNvSpPr/>
          <p:nvPr/>
        </p:nvSpPr>
        <p:spPr>
          <a:xfrm flipH="1">
            <a:off x="5060007" y="1650550"/>
            <a:ext cx="1" cy="4070096"/>
          </a:xfrm>
          <a:prstGeom prst="line">
            <a:avLst/>
          </a:prstGeom>
          <a:ln w="3175">
            <a:solidFill>
              <a:srgbClr val="5A5F5E"/>
            </a:solidFill>
            <a:miter lim="400000"/>
          </a:ln>
        </p:spPr>
        <p:txBody>
          <a:bodyPr lIns="54863" tIns="54864" rIns="54863" bIns="54864"/>
          <a:lstStyle/>
          <a:p>
            <a:pPr>
              <a:defRPr sz="1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3" name="1 Marcador de 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11332976" y="6391186"/>
            <a:ext cx="249425" cy="295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54864" bIns="54864"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44" name="3 Rectángulo"/>
          <p:cNvSpPr/>
          <p:nvPr/>
        </p:nvSpPr>
        <p:spPr>
          <a:xfrm>
            <a:off x="9274340" y="5134933"/>
            <a:ext cx="2593076" cy="6565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4863" tIns="54864" rIns="54863" bIns="54864" anchor="ctr"/>
          <a:lstStyle/>
          <a:p>
            <a:pPr algn="ctr" defTabSz="584176">
              <a:defRPr sz="30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3" r="17314"/>
          <a:stretch/>
        </p:blipFill>
        <p:spPr bwMode="auto">
          <a:xfrm>
            <a:off x="7968208" y="959351"/>
            <a:ext cx="3467952" cy="367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46" y="4320412"/>
            <a:ext cx="3517869" cy="20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806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uchas graci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22860" bIns="22860"/>
          <a:lstStyle>
            <a:lvl1pPr>
              <a:defRPr cap="none"/>
            </a:lvl1pPr>
          </a:lstStyle>
          <a:p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Muchas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gracias</a:t>
            </a:r>
          </a:p>
        </p:txBody>
      </p:sp>
    </p:spTree>
    <p:extLst>
      <p:ext uri="{BB962C8B-B14F-4D97-AF65-F5344CB8AC3E}">
        <p14:creationId xmlns:p14="http://schemas.microsoft.com/office/powerpoint/2010/main" val="2416858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7678</TotalTime>
  <Words>745</Words>
  <Application>Microsoft Office PowerPoint</Application>
  <PresentationFormat>Personalizado</PresentationFormat>
  <Paragraphs>118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Generación de empleos y recuperación del Sector Turístico</vt:lpstr>
      <vt:lpstr>Presentación de PowerPoint</vt:lpstr>
      <vt:lpstr>Cadena de Valor del Turismo</vt:lpstr>
      <vt:lpstr>Turismo en Guatemala</vt:lpstr>
      <vt:lpstr>Presentación de PowerPoint</vt:lpstr>
      <vt:lpstr>Presentación de PowerPoint</vt:lpstr>
      <vt:lpstr>Empleo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Gabinete Económico</dc:title>
  <dc:creator>Silvia Carolina King Theissen</dc:creator>
  <cp:lastModifiedBy>Dulce Angel Gutiérrez Letona</cp:lastModifiedBy>
  <cp:revision>127</cp:revision>
  <cp:lastPrinted>2021-07-26T14:08:42Z</cp:lastPrinted>
  <dcterms:modified xsi:type="dcterms:W3CDTF">2021-07-26T14:26:54Z</dcterms:modified>
</cp:coreProperties>
</file>