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tmp" ContentType="image/png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313" r:id="rId2"/>
    <p:sldId id="455" r:id="rId3"/>
    <p:sldId id="443" r:id="rId4"/>
    <p:sldId id="444" r:id="rId5"/>
    <p:sldId id="445" r:id="rId6"/>
    <p:sldId id="446" r:id="rId7"/>
    <p:sldId id="447" r:id="rId8"/>
    <p:sldId id="448" r:id="rId9"/>
    <p:sldId id="449" r:id="rId10"/>
    <p:sldId id="454" r:id="rId11"/>
    <p:sldId id="450" r:id="rId12"/>
    <p:sldId id="451" r:id="rId13"/>
    <p:sldId id="452" r:id="rId14"/>
    <p:sldId id="453" r:id="rId15"/>
    <p:sldId id="456" r:id="rId16"/>
    <p:sldId id="433" r:id="rId17"/>
    <p:sldId id="418" r:id="rId18"/>
    <p:sldId id="428" r:id="rId19"/>
    <p:sldId id="427" r:id="rId20"/>
    <p:sldId id="429" r:id="rId21"/>
    <p:sldId id="430" r:id="rId22"/>
    <p:sldId id="434" r:id="rId23"/>
    <p:sldId id="431" r:id="rId24"/>
    <p:sldId id="432" r:id="rId25"/>
    <p:sldId id="440" r:id="rId26"/>
    <p:sldId id="441" r:id="rId27"/>
    <p:sldId id="442" r:id="rId28"/>
    <p:sldId id="435" r:id="rId29"/>
    <p:sldId id="436" r:id="rId30"/>
    <p:sldId id="437" r:id="rId31"/>
    <p:sldId id="438" r:id="rId32"/>
    <p:sldId id="439" r:id="rId33"/>
    <p:sldId id="461" r:id="rId34"/>
    <p:sldId id="458" r:id="rId35"/>
    <p:sldId id="459" r:id="rId36"/>
    <p:sldId id="460" r:id="rId37"/>
    <p:sldId id="323" r:id="rId38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8BBF"/>
    <a:srgbClr val="0F2743"/>
    <a:srgbClr val="BEDAEB"/>
    <a:srgbClr val="0F5684"/>
    <a:srgbClr val="152A46"/>
    <a:srgbClr val="258CC0"/>
    <a:srgbClr val="228EC2"/>
    <a:srgbClr val="EBF4F9"/>
    <a:srgbClr val="CDE3F0"/>
    <a:srgbClr val="0D36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75"/>
    <p:restoredTop sz="91141" autoAdjust="0"/>
  </p:normalViewPr>
  <p:slideViewPr>
    <p:cSldViewPr snapToGrid="0">
      <p:cViewPr>
        <p:scale>
          <a:sx n="136" d="100"/>
          <a:sy n="136" d="100"/>
        </p:scale>
        <p:origin x="1872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728379-22D2-754A-B264-6DD5601FF92A}" type="datetimeFigureOut">
              <a:rPr lang="x-none" smtClean="0"/>
              <a:t>26/7/21</a:t>
            </a:fld>
            <a:endParaRPr lang="x-non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x-non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8C0631-631F-444B-AB8B-7259E91FCAC4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15033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8C0631-631F-444B-AB8B-7259E91FCAC4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177309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8C0631-631F-444B-AB8B-7259E91FCAC4}" type="slidenum">
              <a:rPr lang="x-none" smtClean="0">
                <a:solidFill>
                  <a:prstClr val="black"/>
                </a:solidFill>
              </a:rPr>
              <a:pPr/>
              <a:t>15</a:t>
            </a:fld>
            <a:endParaRPr lang="x-non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6789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5" name="Google Shape;29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9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25673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5" name="Google Shape;29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9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41517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5" name="Google Shape;29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9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63588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5" name="Google Shape;29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9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53507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5" name="Google Shape;29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9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23339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5" name="Google Shape;29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9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4366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5" name="Google Shape;29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9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13034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5" name="Google Shape;29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9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6830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5" name="Google Shape;29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9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3109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8C0631-631F-444B-AB8B-7259E91FCAC4}" type="slidenum">
              <a:rPr lang="x-none" smtClean="0">
                <a:solidFill>
                  <a:prstClr val="black"/>
                </a:solidFill>
              </a:rPr>
              <a:pPr/>
              <a:t>2</a:t>
            </a:fld>
            <a:endParaRPr lang="x-non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3065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8C0631-631F-444B-AB8B-7259E91FCAC4}" type="slidenum">
              <a:rPr lang="x-none" smtClean="0">
                <a:solidFill>
                  <a:prstClr val="black"/>
                </a:solidFill>
              </a:rPr>
              <a:pPr/>
              <a:t>25</a:t>
            </a:fld>
            <a:endParaRPr lang="x-non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9837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5" name="Google Shape;29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9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94543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5" name="Google Shape;29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9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16351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8C0631-631F-444B-AB8B-7259E91FCAC4}" type="slidenum">
              <a:rPr lang="x-none" smtClean="0">
                <a:solidFill>
                  <a:prstClr val="black"/>
                </a:solidFill>
              </a:rPr>
              <a:pPr/>
              <a:t>33</a:t>
            </a:fld>
            <a:endParaRPr lang="x-non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70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C0631-631F-444B-AB8B-7259E91FCAC4}" type="slidenum">
              <a:rPr lang="x-none" smtClean="0"/>
              <a:t>34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4453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49FB7-52C3-4D48-B151-124DD6394184}" type="slidenum">
              <a:rPr lang="es-GT" smtClean="0"/>
              <a:t>6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549265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49FB7-52C3-4D48-B151-124DD6394184}" type="slidenum">
              <a:rPr lang="es-GT" smtClean="0"/>
              <a:t>9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447824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8C0631-631F-444B-AB8B-7259E91FCAC4}" type="slidenum">
              <a:rPr lang="x-none" smtClean="0">
                <a:solidFill>
                  <a:prstClr val="black"/>
                </a:solidFill>
              </a:rPr>
              <a:pPr/>
              <a:t>10</a:t>
            </a:fld>
            <a:endParaRPr lang="x-non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187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El Viceministerio de Inversión y competencia es el responsable de velar por el desarrollo del comercio interno y la inversión. Nuestra meta para el 2021 es atraer  US $1,200 millones de dólares de </a:t>
            </a:r>
            <a:r>
              <a:rPr lang="en-US" err="1">
                <a:cs typeface="Calibri"/>
              </a:rPr>
              <a:t>Inversión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Extranjera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Directa</a:t>
            </a:r>
            <a:r>
              <a:rPr lang="en-US">
                <a:cs typeface="Calibri"/>
              </a:rPr>
              <a:t> al </a:t>
            </a:r>
            <a:r>
              <a:rPr lang="en-US" err="1">
                <a:cs typeface="Calibri"/>
              </a:rPr>
              <a:t>país</a:t>
            </a:r>
            <a:r>
              <a:rPr lang="en-US">
                <a:cs typeface="Calibri"/>
              </a:rPr>
              <a:t> y las </a:t>
            </a:r>
            <a:r>
              <a:rPr lang="en-US" err="1">
                <a:cs typeface="Calibri"/>
              </a:rPr>
              <a:t>principales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líneas</a:t>
            </a:r>
            <a:r>
              <a:rPr lang="en-US">
                <a:cs typeface="Calibri"/>
              </a:rPr>
              <a:t> de </a:t>
            </a:r>
            <a:r>
              <a:rPr lang="en-US" err="1">
                <a:cs typeface="Calibri"/>
              </a:rPr>
              <a:t>trabajo</a:t>
            </a:r>
            <a:r>
              <a:rPr lang="en-US">
                <a:cs typeface="Calibri"/>
              </a:rPr>
              <a:t> son la </a:t>
            </a:r>
            <a:r>
              <a:rPr lang="en-US" err="1">
                <a:cs typeface="Calibri"/>
              </a:rPr>
              <a:t>atracción</a:t>
            </a:r>
            <a:r>
              <a:rPr lang="en-US">
                <a:cs typeface="Calibri"/>
              </a:rPr>
              <a:t> de </a:t>
            </a:r>
            <a:r>
              <a:rPr lang="en-US" err="1">
                <a:cs typeface="Calibri"/>
              </a:rPr>
              <a:t>inversiones</a:t>
            </a:r>
            <a:r>
              <a:rPr lang="en-US">
                <a:cs typeface="Calibri"/>
              </a:rPr>
              <a:t>, la </a:t>
            </a:r>
            <a:r>
              <a:rPr lang="en-US" err="1">
                <a:cs typeface="Calibri"/>
              </a:rPr>
              <a:t>facilitación</a:t>
            </a:r>
            <a:r>
              <a:rPr lang="en-US">
                <a:cs typeface="Calibri"/>
              </a:rPr>
              <a:t> de </a:t>
            </a:r>
            <a:r>
              <a:rPr lang="en-US" err="1">
                <a:cs typeface="Calibri"/>
              </a:rPr>
              <a:t>negocios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el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país</a:t>
            </a:r>
            <a:r>
              <a:rPr lang="en-US">
                <a:cs typeface="Calibri"/>
              </a:rPr>
              <a:t> y </a:t>
            </a:r>
            <a:r>
              <a:rPr lang="en-US" err="1">
                <a:cs typeface="Calibri"/>
              </a:rPr>
              <a:t>el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fortalecimiento</a:t>
            </a:r>
            <a:r>
              <a:rPr lang="en-US">
                <a:cs typeface="Calibri"/>
              </a:rPr>
              <a:t> del mercado </a:t>
            </a:r>
            <a:r>
              <a:rPr lang="en-US" err="1">
                <a:cs typeface="Calibri"/>
              </a:rPr>
              <a:t>interno</a:t>
            </a:r>
            <a:r>
              <a:rPr lang="en-US">
                <a:cs typeface="Calibri"/>
              </a:rPr>
              <a:t>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4A579B-1B0A-4AED-8597-09FAFEB0B9FE}" type="slidenum">
              <a:rPr lang="es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542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El Viceministerio de Comercio Exterior e</a:t>
            </a:r>
            <a:r>
              <a:rPr lang="en-US"/>
              <a:t>s el responsable de promover las relaciones económicas y el desarrollo del comercio exterior; así como, impulsar el perfeccionamiento de la integración económica regional.</a:t>
            </a:r>
          </a:p>
          <a:p>
            <a:r>
              <a:rPr lang="en-US">
                <a:cs typeface="Calibri"/>
              </a:rPr>
              <a:t>Las líneas estratégicas de acción de esta administración son la Búsqueda de nuevos mercados, la integración económica regional y la facilitación del comercio.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4A579B-1B0A-4AED-8597-09FAFEB0B9FE}" type="slidenum">
              <a:rPr lang="es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18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Para </a:t>
            </a:r>
            <a:r>
              <a:rPr lang="en-US" err="1">
                <a:cs typeface="Calibri"/>
              </a:rPr>
              <a:t>fortalecer</a:t>
            </a:r>
            <a:r>
              <a:rPr lang="en-US">
                <a:cs typeface="Calibri"/>
              </a:rPr>
              <a:t> las MIPYME's, las </a:t>
            </a:r>
            <a:r>
              <a:rPr lang="en-US" err="1">
                <a:cs typeface="Calibri"/>
              </a:rPr>
              <a:t>líneas</a:t>
            </a:r>
            <a:r>
              <a:rPr lang="en-US">
                <a:cs typeface="Calibri"/>
              </a:rPr>
              <a:t> de </a:t>
            </a:r>
            <a:r>
              <a:rPr lang="en-US" err="1">
                <a:cs typeface="Calibri"/>
              </a:rPr>
              <a:t>acción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están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orientadas</a:t>
            </a:r>
            <a:r>
              <a:rPr lang="en-US">
                <a:cs typeface="Calibri"/>
              </a:rPr>
              <a:t> a la </a:t>
            </a:r>
            <a:r>
              <a:rPr lang="en-US" err="1">
                <a:cs typeface="Calibri"/>
              </a:rPr>
              <a:t>promoción</a:t>
            </a:r>
            <a:r>
              <a:rPr lang="en-US">
                <a:cs typeface="Calibri"/>
              </a:rPr>
              <a:t> del </a:t>
            </a:r>
            <a:r>
              <a:rPr lang="en-US" err="1">
                <a:cs typeface="Calibri"/>
              </a:rPr>
              <a:t>Emprendimiento</a:t>
            </a:r>
            <a:r>
              <a:rPr lang="en-US">
                <a:cs typeface="Calibri"/>
              </a:rPr>
              <a:t> y la </a:t>
            </a:r>
            <a:r>
              <a:rPr lang="en-US" err="1">
                <a:cs typeface="Calibri"/>
              </a:rPr>
              <a:t>innovación</a:t>
            </a:r>
            <a:r>
              <a:rPr lang="en-US">
                <a:cs typeface="Calibri"/>
              </a:rPr>
              <a:t>, al </a:t>
            </a:r>
            <a:r>
              <a:rPr lang="en-US" err="1">
                <a:cs typeface="Calibri"/>
              </a:rPr>
              <a:t>fortalecimiento</a:t>
            </a:r>
            <a:r>
              <a:rPr lang="en-US">
                <a:cs typeface="Calibri"/>
              </a:rPr>
              <a:t> de </a:t>
            </a:r>
            <a:r>
              <a:rPr lang="en-US" err="1">
                <a:cs typeface="Calibri"/>
              </a:rPr>
              <a:t>cadenas</a:t>
            </a:r>
            <a:r>
              <a:rPr lang="en-US">
                <a:cs typeface="Calibri"/>
              </a:rPr>
              <a:t> de valor </a:t>
            </a:r>
            <a:r>
              <a:rPr lang="en-US" err="1">
                <a:cs typeface="Calibri"/>
              </a:rPr>
              <a:t>territoriales</a:t>
            </a:r>
            <a:r>
              <a:rPr lang="en-US">
                <a:cs typeface="Calibri"/>
              </a:rPr>
              <a:t> y a la </a:t>
            </a:r>
            <a:r>
              <a:rPr lang="en-US" err="1">
                <a:cs typeface="Calibri"/>
              </a:rPr>
              <a:t>inclusión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financiera</a:t>
            </a:r>
            <a:r>
              <a:rPr lang="en-US">
                <a:cs typeface="Calibri"/>
              </a:rPr>
              <a:t>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4A579B-1B0A-4AED-8597-09FAFEB0B9FE}" type="slidenum">
              <a:rPr lang="es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9917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El </a:t>
            </a:r>
            <a:r>
              <a:rPr lang="en-US" err="1">
                <a:cs typeface="Calibri"/>
              </a:rPr>
              <a:t>Viceministerio</a:t>
            </a:r>
            <a:r>
              <a:rPr lang="en-US">
                <a:cs typeface="Calibri"/>
              </a:rPr>
              <a:t> de </a:t>
            </a:r>
            <a:r>
              <a:rPr lang="en-US" err="1">
                <a:cs typeface="Calibri"/>
              </a:rPr>
              <a:t>Asuntos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registrales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trabaja</a:t>
            </a:r>
            <a:r>
              <a:rPr lang="en-US">
                <a:cs typeface="Calibri"/>
              </a:rPr>
              <a:t> de </a:t>
            </a:r>
            <a:r>
              <a:rPr lang="en-US" err="1">
                <a:cs typeface="Calibri"/>
              </a:rPr>
              <a:t>manera</a:t>
            </a:r>
            <a:r>
              <a:rPr lang="en-US">
                <a:cs typeface="Calibri"/>
              </a:rPr>
              <a:t> transversal para </a:t>
            </a:r>
            <a:r>
              <a:rPr lang="en-US" err="1">
                <a:cs typeface="Calibri"/>
              </a:rPr>
              <a:t>el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funcionamiento</a:t>
            </a:r>
            <a:r>
              <a:rPr lang="en-US">
                <a:cs typeface="Calibri"/>
              </a:rPr>
              <a:t> y </a:t>
            </a:r>
            <a:r>
              <a:rPr lang="en-US" err="1">
                <a:cs typeface="Calibri"/>
              </a:rPr>
              <a:t>cumplimiento</a:t>
            </a:r>
            <a:r>
              <a:rPr lang="en-US">
                <a:cs typeface="Calibri"/>
              </a:rPr>
              <a:t> de los </a:t>
            </a:r>
            <a:r>
              <a:rPr lang="en-US" err="1">
                <a:cs typeface="Calibri"/>
              </a:rPr>
              <a:t>objetivos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establecidos</a:t>
            </a:r>
            <a:r>
              <a:rPr lang="en-US">
                <a:cs typeface="Calibri"/>
              </a:rPr>
              <a:t> de </a:t>
            </a:r>
            <a:r>
              <a:rPr lang="en-US" err="1">
                <a:cs typeface="Calibri"/>
              </a:rPr>
              <a:t>atracción</a:t>
            </a:r>
            <a:r>
              <a:rPr lang="en-US">
                <a:cs typeface="Calibri"/>
              </a:rPr>
              <a:t> de </a:t>
            </a:r>
            <a:r>
              <a:rPr lang="en-US" err="1">
                <a:cs typeface="Calibri"/>
              </a:rPr>
              <a:t>inversiones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fomento</a:t>
            </a:r>
            <a:r>
              <a:rPr lang="en-US">
                <a:cs typeface="Calibri"/>
              </a:rPr>
              <a:t> al </a:t>
            </a:r>
            <a:r>
              <a:rPr lang="en-US" err="1">
                <a:cs typeface="Calibri"/>
              </a:rPr>
              <a:t>comercio</a:t>
            </a:r>
            <a:r>
              <a:rPr lang="en-US">
                <a:cs typeface="Calibri"/>
              </a:rPr>
              <a:t> y </a:t>
            </a:r>
            <a:r>
              <a:rPr lang="en-US" err="1">
                <a:cs typeface="Calibri"/>
              </a:rPr>
              <a:t>crecimiento</a:t>
            </a:r>
            <a:r>
              <a:rPr lang="en-US">
                <a:cs typeface="Calibri"/>
              </a:rPr>
              <a:t> de MIPYMES.</a:t>
            </a:r>
          </a:p>
          <a:p>
            <a:r>
              <a:rPr lang="en-US">
                <a:cs typeface="Calibri"/>
              </a:rPr>
              <a:t>El </a:t>
            </a:r>
            <a:r>
              <a:rPr lang="en-US" err="1">
                <a:cs typeface="Calibri"/>
              </a:rPr>
              <a:t>trabajo</a:t>
            </a:r>
            <a:r>
              <a:rPr lang="en-US">
                <a:cs typeface="Calibri"/>
              </a:rPr>
              <a:t> de </a:t>
            </a:r>
            <a:r>
              <a:rPr lang="en-US" err="1">
                <a:cs typeface="Calibri"/>
              </a:rPr>
              <a:t>este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viceministerio</a:t>
            </a:r>
            <a:r>
              <a:rPr lang="en-US">
                <a:cs typeface="Calibri"/>
              </a:rPr>
              <a:t> se </a:t>
            </a:r>
            <a:r>
              <a:rPr lang="en-US" err="1">
                <a:cs typeface="Calibri"/>
              </a:rPr>
              <a:t>enfoxa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en</a:t>
            </a:r>
            <a:r>
              <a:rPr lang="en-US">
                <a:cs typeface="Calibri"/>
              </a:rPr>
              <a:t> la </a:t>
            </a:r>
            <a:r>
              <a:rPr lang="en-US" err="1">
                <a:cs typeface="Calibri"/>
              </a:rPr>
              <a:t>facilitación</a:t>
            </a:r>
            <a:r>
              <a:rPr lang="en-US">
                <a:cs typeface="Calibri"/>
              </a:rPr>
              <a:t> de </a:t>
            </a:r>
            <a:r>
              <a:rPr lang="en-US" err="1">
                <a:cs typeface="Calibri"/>
              </a:rPr>
              <a:t>negocios</a:t>
            </a:r>
            <a:r>
              <a:rPr lang="en-US">
                <a:cs typeface="Calibri"/>
              </a:rPr>
              <a:t> y la </a:t>
            </a:r>
            <a:r>
              <a:rPr lang="en-US" err="1">
                <a:cs typeface="Calibri"/>
              </a:rPr>
              <a:t>impmelentación</a:t>
            </a:r>
            <a:r>
              <a:rPr lang="en-US">
                <a:cs typeface="Calibri"/>
              </a:rPr>
              <a:t> del </a:t>
            </a:r>
            <a:r>
              <a:rPr lang="en-US" err="1">
                <a:cs typeface="Calibri"/>
              </a:rPr>
              <a:t>Gobierno</a:t>
            </a:r>
            <a:r>
              <a:rPr lang="en-US">
                <a:cs typeface="Calibri"/>
              </a:rPr>
              <a:t> Electrónico.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4A579B-1B0A-4AED-8597-09FAFEB0B9FE}" type="slidenum">
              <a:rPr lang="es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446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4059BE0-DE9E-2B49-8593-275E58F923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x-non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282216DD-F15C-6143-A046-B93E2768B3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x-non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D785E58-052C-1F49-9220-D4C83ABD9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0DCFC-4D66-774C-B63A-C3821D70F62C}" type="datetimeFigureOut">
              <a:rPr lang="x-none" smtClean="0"/>
              <a:t>26/7/21</a:t>
            </a:fld>
            <a:endParaRPr lang="x-non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0F59EAD-9291-8746-B900-29095ED1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7BD548D-29D6-5142-A2DB-61B2CC087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19605-198D-CC4C-B912-226597C0FB77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85837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4FEAA67-8DD0-7648-A562-A02903195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x-non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14F9E983-754C-8841-855F-6B20F3B392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x-non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8D16CF4-8A3B-1B4E-9941-B4E25D729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0DCFC-4D66-774C-B63A-C3821D70F62C}" type="datetimeFigureOut">
              <a:rPr lang="x-none" smtClean="0"/>
              <a:t>26/7/21</a:t>
            </a:fld>
            <a:endParaRPr lang="x-non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3E3A978D-51A9-0A47-991B-FB3769F60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10B8095-FA28-AE46-878F-083BE4752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19605-198D-CC4C-B912-226597C0FB77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30232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815915E9-3D39-0240-903F-283D9467CE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x-non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309F0069-E1C0-BF44-B9CB-8D6DB0F883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x-non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4E7EC581-BF41-5843-AC80-D489834B6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0DCFC-4D66-774C-B63A-C3821D70F62C}" type="datetimeFigureOut">
              <a:rPr lang="x-none" smtClean="0"/>
              <a:t>26/7/21</a:t>
            </a:fld>
            <a:endParaRPr lang="x-non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193A23A-5E4B-964D-A068-D1AE64FA2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93D2380-DB6F-C24C-A89E-ADFCDCC7F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19605-198D-CC4C-B912-226597C0FB77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53368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9543A39-905C-E242-99C2-689561AA0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x-non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25CB38D-01A6-DC46-A93F-7D478B28B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x-non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AFE481D7-A573-C34C-B3E2-65D53C302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0DCFC-4D66-774C-B63A-C3821D70F62C}" type="datetimeFigureOut">
              <a:rPr lang="x-none" smtClean="0"/>
              <a:t>26/7/21</a:t>
            </a:fld>
            <a:endParaRPr lang="x-non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81F8DA8F-CF34-4F4A-A1D7-D7CA8AE18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E7FB292-66BC-154A-8144-116993F2E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19605-198D-CC4C-B912-226597C0FB77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68795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FFEC807-72B2-A041-B6A0-8EC88E2B7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x-non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09D0D3A8-4D20-7045-B819-B987FC11D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E0CC5A7-59BE-9349-836E-B5ABABD83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0DCFC-4D66-774C-B63A-C3821D70F62C}" type="datetimeFigureOut">
              <a:rPr lang="x-none" smtClean="0"/>
              <a:t>26/7/21</a:t>
            </a:fld>
            <a:endParaRPr lang="x-non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A91A9B1-3807-2649-AA74-504DB3A81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649E66C-20B1-034E-87CE-17AA6C97C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19605-198D-CC4C-B912-226597C0FB77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50882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437CA2F-9380-2942-827D-C1F89D207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x-non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06314E0A-35F7-AB4B-9BFB-CBC58C3E73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x-non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2E179EEE-7B7B-0A40-A2BA-E51E7413BF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x-non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52A70888-9E16-5346-B9F7-EA1558932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0DCFC-4D66-774C-B63A-C3821D70F62C}" type="datetimeFigureOut">
              <a:rPr lang="x-none" smtClean="0"/>
              <a:t>26/7/21</a:t>
            </a:fld>
            <a:endParaRPr lang="x-non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9D6CB930-F1E5-A843-BB28-1E2FF9812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765D01D6-AC23-3F49-B73C-9F9FA81FC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19605-198D-CC4C-B912-226597C0FB77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75307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D7E1EF4-15F5-8E4F-9944-9C1839C65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x-non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AB4531D-C9BA-D643-9DD9-48362B2E8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94CBA302-A375-1F47-8531-733A0FBE2A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x-non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3945E6D0-EFC2-B047-9A70-69885A1506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F7EFAE31-4F81-3E46-A67D-87326F5F3E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x-non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41A152F0-77B9-B947-9AF1-3520789F3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0DCFC-4D66-774C-B63A-C3821D70F62C}" type="datetimeFigureOut">
              <a:rPr lang="x-none" smtClean="0"/>
              <a:t>26/7/21</a:t>
            </a:fld>
            <a:endParaRPr lang="x-non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C75AECD8-3EF9-8A49-9142-BFEEF285A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FDB07170-1049-6448-9F4B-7DEB9C4E9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19605-198D-CC4C-B912-226597C0FB77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59072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290BD0A-241D-5549-85A4-F2BF71D67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x-non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AD7A8033-04EE-AE40-8ED8-96A9A029D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0DCFC-4D66-774C-B63A-C3821D70F62C}" type="datetimeFigureOut">
              <a:rPr lang="x-none" smtClean="0"/>
              <a:t>26/7/21</a:t>
            </a:fld>
            <a:endParaRPr lang="x-non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0FEDC621-55E8-B146-89A0-453AF1533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150D24C9-C093-9449-9770-2E5B5B2A9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19605-198D-CC4C-B912-226597C0FB77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28099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FC7D72EB-CAA7-C846-90FE-4CD07B314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0DCFC-4D66-774C-B63A-C3821D70F62C}" type="datetimeFigureOut">
              <a:rPr lang="x-none" smtClean="0"/>
              <a:t>26/7/21</a:t>
            </a:fld>
            <a:endParaRPr lang="x-non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4D0F9C12-4DFF-7C4A-B267-F8AB4F2F7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B6FF9823-E4E9-2941-9AED-572C99B6C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19605-198D-CC4C-B912-226597C0FB77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9723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5919B0C-A0E6-D34E-963E-BEE05AF90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x-non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1914338-CE13-7640-9505-30BBD9AF1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x-non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A1866F51-DC41-894B-AA0D-F854778764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C3DEFE97-CCC5-B64D-943B-8AA6605F5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0DCFC-4D66-774C-B63A-C3821D70F62C}" type="datetimeFigureOut">
              <a:rPr lang="x-none" smtClean="0"/>
              <a:t>26/7/21</a:t>
            </a:fld>
            <a:endParaRPr lang="x-non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1EEFCD90-B54F-6B40-9BF8-BAADFDD6B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25B5746D-740B-E940-86B8-69C82C030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19605-198D-CC4C-B912-226597C0FB77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14537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1E79C9A-4909-D44B-81C7-0D7C4D9BD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x-non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40F5FDEF-222F-2842-B798-0924106596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66BBDD62-31BD-384E-90E3-2C4242DF9C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41135B86-2683-1C41-82AA-2220956B7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0DCFC-4D66-774C-B63A-C3821D70F62C}" type="datetimeFigureOut">
              <a:rPr lang="x-none" smtClean="0"/>
              <a:t>26/7/21</a:t>
            </a:fld>
            <a:endParaRPr lang="x-non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434D7213-39C0-4049-84FF-B18ECC719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A7CE434B-9C54-2A42-A850-E164B07DB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19605-198D-CC4C-B912-226597C0FB77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68808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E3337309-019F-DD4B-858E-66F2DD4D4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x-non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5E9E95BF-F1A0-8749-A68B-FCF891BA4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x-non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2CFFAFE-D57F-0F4D-B3DA-1D5FFD833B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0DCFC-4D66-774C-B63A-C3821D70F62C}" type="datetimeFigureOut">
              <a:rPr lang="x-none" smtClean="0"/>
              <a:t>26/7/21</a:t>
            </a:fld>
            <a:endParaRPr lang="x-non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6683C53-A6CE-5F45-8C82-A05E150094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B6A0590-848F-DB41-B2C8-1DAB31F278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819605-198D-CC4C-B912-226597C0FB77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61643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jpeg"/><Relationship Id="rId6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jpeg"/><Relationship Id="rId6" Type="http://schemas.openxmlformats.org/officeDocument/2006/relationships/image" Target="../media/image29.tm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jpeg"/><Relationship Id="rId6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jpeg"/><Relationship Id="rId6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jpeg"/><Relationship Id="rId6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jpeg"/><Relationship Id="rId6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jpe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jpe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jpe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jpe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502F108-2567-F54F-BFEE-9FD6526C3157}"/>
              </a:ext>
            </a:extLst>
          </p:cNvPr>
          <p:cNvSpPr/>
          <p:nvPr/>
        </p:nvSpPr>
        <p:spPr>
          <a:xfrm>
            <a:off x="12845" y="4633487"/>
            <a:ext cx="9099623" cy="1576006"/>
          </a:xfrm>
          <a:prstGeom prst="rect">
            <a:avLst/>
          </a:prstGeom>
          <a:solidFill>
            <a:srgbClr val="258C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xmlns="" id="{04DCBB38-16B6-3F44-AA32-4DE0E73C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397" y="4760813"/>
            <a:ext cx="8776518" cy="1332929"/>
          </a:xfrm>
        </p:spPr>
        <p:txBody>
          <a:bodyPr anchor="ctr">
            <a:noAutofit/>
          </a:bodyPr>
          <a:lstStyle/>
          <a:p>
            <a:pPr algn="l"/>
            <a:r>
              <a:rPr lang="es-ES_tradnl" sz="2400" b="1" dirty="0" smtClean="0">
                <a:solidFill>
                  <a:schemeClr val="bg1"/>
                </a:solidFill>
                <a:latin typeface="Montserrat" pitchFamily="2" charset="77"/>
              </a:rPr>
              <a:t>Justificación de presupuesto </a:t>
            </a:r>
            <a:r>
              <a:rPr lang="es-ES_tradnl" sz="3600" b="1" dirty="0" smtClean="0">
                <a:solidFill>
                  <a:schemeClr val="bg1"/>
                </a:solidFill>
                <a:latin typeface="Montserrat" pitchFamily="2" charset="77"/>
              </a:rPr>
              <a:t/>
            </a:r>
            <a:br>
              <a:rPr lang="es-ES_tradnl" sz="3600" b="1" dirty="0" smtClean="0">
                <a:solidFill>
                  <a:schemeClr val="bg1"/>
                </a:solidFill>
                <a:latin typeface="Montserrat" pitchFamily="2" charset="77"/>
              </a:rPr>
            </a:br>
            <a:r>
              <a:rPr lang="es-ES_tradnl" sz="3600" b="1" dirty="0" smtClean="0">
                <a:solidFill>
                  <a:schemeClr val="bg1"/>
                </a:solidFill>
                <a:latin typeface="Montserrat" pitchFamily="2" charset="77"/>
              </a:rPr>
              <a:t>Ministerio de Economía</a:t>
            </a:r>
            <a:endParaRPr lang="x-none" sz="400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8" name="Rectángulo 10">
            <a:extLst>
              <a:ext uri="{FF2B5EF4-FFF2-40B4-BE49-F238E27FC236}">
                <a16:creationId xmlns:a16="http://schemas.microsoft.com/office/drawing/2014/main" xmlns="" id="{2D56135F-44BF-F64F-BA2D-5D004B0ADE57}"/>
              </a:ext>
            </a:extLst>
          </p:cNvPr>
          <p:cNvSpPr/>
          <p:nvPr/>
        </p:nvSpPr>
        <p:spPr>
          <a:xfrm>
            <a:off x="10465068" y="190658"/>
            <a:ext cx="77436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b="1" dirty="0" smtClean="0">
                <a:solidFill>
                  <a:schemeClr val="bg1"/>
                </a:solidFill>
                <a:latin typeface="Montserrat" pitchFamily="2" charset="77"/>
              </a:rPr>
              <a:t>Julio </a:t>
            </a:r>
            <a:r>
              <a:rPr lang="es-GT" b="1" dirty="0">
                <a:solidFill>
                  <a:schemeClr val="bg1"/>
                </a:solidFill>
                <a:latin typeface="Montserrat" pitchFamily="2" charset="77"/>
              </a:rPr>
              <a:t>2021</a:t>
            </a:r>
          </a:p>
        </p:txBody>
      </p:sp>
      <p:pic>
        <p:nvPicPr>
          <p:cNvPr id="5" name="Picture 4" descr="A city at night&#10;&#10;Description automatically generated with medium confidence">
            <a:extLst>
              <a:ext uri="{FF2B5EF4-FFF2-40B4-BE49-F238E27FC236}">
                <a16:creationId xmlns:a16="http://schemas.microsoft.com/office/drawing/2014/main" xmlns="" id="{8680EE06-D3DD-D040-93CF-3FDAB54E8D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57"/>
            <a:ext cx="8265226" cy="4633486"/>
          </a:xfrm>
          <a:prstGeom prst="rect">
            <a:avLst/>
          </a:prstGeom>
        </p:spPr>
      </p:pic>
      <p:pic>
        <p:nvPicPr>
          <p:cNvPr id="10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904F3F2D-D95F-4A42-8E76-A5E644955D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7618"/>
          <a:stretch/>
        </p:blipFill>
        <p:spPr>
          <a:xfrm>
            <a:off x="7910790" y="3525281"/>
            <a:ext cx="3016294" cy="1108205"/>
          </a:xfrm>
          <a:prstGeom prst="rect">
            <a:avLst/>
          </a:prstGeom>
        </p:spPr>
      </p:pic>
      <p:pic>
        <p:nvPicPr>
          <p:cNvPr id="7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904F3F2D-D95F-4A42-8E76-A5E644955D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033"/>
          <a:stretch/>
        </p:blipFill>
        <p:spPr>
          <a:xfrm>
            <a:off x="10927084" y="3525282"/>
            <a:ext cx="1264916" cy="110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00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502F108-2567-F54F-BFEE-9FD6526C3157}"/>
              </a:ext>
            </a:extLst>
          </p:cNvPr>
          <p:cNvSpPr/>
          <p:nvPr/>
        </p:nvSpPr>
        <p:spPr>
          <a:xfrm>
            <a:off x="12845" y="4633487"/>
            <a:ext cx="9099623" cy="1576006"/>
          </a:xfrm>
          <a:prstGeom prst="rect">
            <a:avLst/>
          </a:prstGeom>
          <a:solidFill>
            <a:srgbClr val="258C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prstClr val="white"/>
              </a:solidFill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xmlns="" id="{04DCBB38-16B6-3F44-AA32-4DE0E73C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397" y="4760813"/>
            <a:ext cx="8776518" cy="1332929"/>
          </a:xfrm>
        </p:spPr>
        <p:txBody>
          <a:bodyPr anchor="ctr">
            <a:noAutofit/>
          </a:bodyPr>
          <a:lstStyle/>
          <a:p>
            <a:pPr algn="l"/>
            <a:r>
              <a:rPr lang="es-ES_tradnl" sz="2400" b="1" dirty="0" smtClean="0">
                <a:solidFill>
                  <a:schemeClr val="bg1"/>
                </a:solidFill>
                <a:latin typeface="Montserrat" pitchFamily="2" charset="77"/>
              </a:rPr>
              <a:t>Proyectos prioritario del </a:t>
            </a:r>
            <a:r>
              <a:rPr lang="es-ES_tradnl" sz="3600" b="1" dirty="0" smtClean="0">
                <a:solidFill>
                  <a:schemeClr val="bg1"/>
                </a:solidFill>
                <a:latin typeface="Montserrat" pitchFamily="2" charset="77"/>
              </a:rPr>
              <a:t/>
            </a:r>
            <a:br>
              <a:rPr lang="es-ES_tradnl" sz="3600" b="1" dirty="0" smtClean="0">
                <a:solidFill>
                  <a:schemeClr val="bg1"/>
                </a:solidFill>
                <a:latin typeface="Montserrat" pitchFamily="2" charset="77"/>
              </a:rPr>
            </a:br>
            <a:r>
              <a:rPr lang="es-ES_tradnl" sz="3600" b="1" dirty="0" smtClean="0">
                <a:solidFill>
                  <a:schemeClr val="bg1"/>
                </a:solidFill>
                <a:latin typeface="Montserrat" pitchFamily="2" charset="77"/>
              </a:rPr>
              <a:t>Ministerio de Economía</a:t>
            </a:r>
            <a:endParaRPr lang="x-none" sz="400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8" name="Rectángulo 10">
            <a:extLst>
              <a:ext uri="{FF2B5EF4-FFF2-40B4-BE49-F238E27FC236}">
                <a16:creationId xmlns:a16="http://schemas.microsoft.com/office/drawing/2014/main" xmlns="" id="{2D56135F-44BF-F64F-BA2D-5D004B0ADE57}"/>
              </a:ext>
            </a:extLst>
          </p:cNvPr>
          <p:cNvSpPr/>
          <p:nvPr/>
        </p:nvSpPr>
        <p:spPr>
          <a:xfrm>
            <a:off x="10465068" y="190658"/>
            <a:ext cx="77436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b="1" dirty="0" smtClean="0">
                <a:solidFill>
                  <a:prstClr val="white"/>
                </a:solidFill>
                <a:latin typeface="Montserrat" pitchFamily="2" charset="77"/>
              </a:rPr>
              <a:t>Julio </a:t>
            </a:r>
            <a:r>
              <a:rPr lang="es-GT" b="1" dirty="0">
                <a:solidFill>
                  <a:prstClr val="white"/>
                </a:solidFill>
                <a:latin typeface="Montserrat" pitchFamily="2" charset="77"/>
              </a:rPr>
              <a:t>2021</a:t>
            </a:r>
          </a:p>
        </p:txBody>
      </p:sp>
      <p:pic>
        <p:nvPicPr>
          <p:cNvPr id="5" name="Picture 4" descr="A city at night&#10;&#10;Description automatically generated with medium confidence">
            <a:extLst>
              <a:ext uri="{FF2B5EF4-FFF2-40B4-BE49-F238E27FC236}">
                <a16:creationId xmlns:a16="http://schemas.microsoft.com/office/drawing/2014/main" xmlns="" id="{8680EE06-D3DD-D040-93CF-3FDAB54E8D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57"/>
            <a:ext cx="8265226" cy="4633486"/>
          </a:xfrm>
          <a:prstGeom prst="rect">
            <a:avLst/>
          </a:prstGeom>
        </p:spPr>
      </p:pic>
      <p:pic>
        <p:nvPicPr>
          <p:cNvPr id="10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904F3F2D-D95F-4A42-8E76-A5E644955D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7618"/>
          <a:stretch/>
        </p:blipFill>
        <p:spPr>
          <a:xfrm>
            <a:off x="7910790" y="3525281"/>
            <a:ext cx="3016294" cy="1108205"/>
          </a:xfrm>
          <a:prstGeom prst="rect">
            <a:avLst/>
          </a:prstGeom>
        </p:spPr>
      </p:pic>
      <p:pic>
        <p:nvPicPr>
          <p:cNvPr id="7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904F3F2D-D95F-4A42-8E76-A5E644955D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033"/>
          <a:stretch/>
        </p:blipFill>
        <p:spPr>
          <a:xfrm>
            <a:off x="10927084" y="3525282"/>
            <a:ext cx="1264916" cy="110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7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30">
            <a:extLst>
              <a:ext uri="{FF2B5EF4-FFF2-40B4-BE49-F238E27FC236}">
                <a16:creationId xmlns:a16="http://schemas.microsoft.com/office/drawing/2014/main" xmlns="" id="{25942D1D-E426-E84E-8F14-A5E171F1798F}"/>
              </a:ext>
            </a:extLst>
          </p:cNvPr>
          <p:cNvSpPr/>
          <p:nvPr/>
        </p:nvSpPr>
        <p:spPr>
          <a:xfrm>
            <a:off x="4071025" y="1363987"/>
            <a:ext cx="604763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GT" sz="2500" dirty="0">
                <a:solidFill>
                  <a:srgbClr val="308BBF"/>
                </a:solidFill>
                <a:latin typeface="Montserrat" pitchFamily="2" charset="77"/>
              </a:rPr>
              <a:t>INVERSIÓN</a:t>
            </a:r>
            <a:r>
              <a:rPr lang="es-GT" sz="2500" dirty="0">
                <a:solidFill>
                  <a:srgbClr val="0D3654"/>
                </a:solidFill>
                <a:latin typeface="Montserrat" pitchFamily="2" charset="77"/>
              </a:rPr>
              <a:t> </a:t>
            </a:r>
            <a:r>
              <a:rPr lang="es-GT" sz="2500" b="1" dirty="0">
                <a:solidFill>
                  <a:srgbClr val="0D3654"/>
                </a:solidFill>
                <a:latin typeface="Montserrat Medium" pitchFamily="2" charset="77"/>
              </a:rPr>
              <a:t>Y COMPETENCIA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B83D6F1-C042-B541-8D7B-AC7FBCDE4C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3441700" cy="6858000"/>
          </a:xfrm>
          <a:prstGeom prst="rect">
            <a:avLst/>
          </a:prstGeom>
        </p:spPr>
      </p:pic>
      <p:sp>
        <p:nvSpPr>
          <p:cNvPr id="5" name="CuadroTexto 16">
            <a:extLst>
              <a:ext uri="{FF2B5EF4-FFF2-40B4-BE49-F238E27FC236}">
                <a16:creationId xmlns:a16="http://schemas.microsoft.com/office/drawing/2014/main" xmlns="" id="{4E98F366-1DA3-A848-BA6C-1F8F7D083C2D}"/>
              </a:ext>
            </a:extLst>
          </p:cNvPr>
          <p:cNvSpPr txBox="1"/>
          <p:nvPr/>
        </p:nvSpPr>
        <p:spPr>
          <a:xfrm>
            <a:off x="4099160" y="1949220"/>
            <a:ext cx="604763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i="1">
                <a:solidFill>
                  <a:srgbClr val="152A46"/>
                </a:solidFill>
                <a:latin typeface="Montserrat" pitchFamily="2" charset="77"/>
              </a:rPr>
              <a:t>PROYECTOS PRIORITARIOS 2021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0D4520B-DD64-4346-A256-32BC9B07AFE9}"/>
              </a:ext>
            </a:extLst>
          </p:cNvPr>
          <p:cNvSpPr/>
          <p:nvPr/>
        </p:nvSpPr>
        <p:spPr>
          <a:xfrm>
            <a:off x="4099160" y="2549335"/>
            <a:ext cx="2859596" cy="1450539"/>
          </a:xfrm>
          <a:prstGeom prst="rect">
            <a:avLst/>
          </a:prstGeom>
          <a:solidFill>
            <a:srgbClr val="0D36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CuadroTexto 11">
            <a:extLst>
              <a:ext uri="{FF2B5EF4-FFF2-40B4-BE49-F238E27FC236}">
                <a16:creationId xmlns:a16="http://schemas.microsoft.com/office/drawing/2014/main" xmlns="" id="{AC1BE1B7-E3E8-5D4A-A724-0A501DFB6FA7}"/>
              </a:ext>
            </a:extLst>
          </p:cNvPr>
          <p:cNvSpPr txBox="1"/>
          <p:nvPr/>
        </p:nvSpPr>
        <p:spPr>
          <a:xfrm>
            <a:off x="4099160" y="2938094"/>
            <a:ext cx="2859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>
                <a:solidFill>
                  <a:schemeClr val="bg1"/>
                </a:solidFill>
                <a:latin typeface="Montserrat" pitchFamily="2" charset="77"/>
              </a:rPr>
              <a:t>1. ATRACCIÓN DE INVERSIONES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720CD76-23EE-2C41-A68A-9AA5CE168B0B}"/>
              </a:ext>
            </a:extLst>
          </p:cNvPr>
          <p:cNvSpPr/>
          <p:nvPr/>
        </p:nvSpPr>
        <p:spPr>
          <a:xfrm>
            <a:off x="7287203" y="2549335"/>
            <a:ext cx="2859596" cy="1450539"/>
          </a:xfrm>
          <a:prstGeom prst="rect">
            <a:avLst/>
          </a:prstGeom>
          <a:solidFill>
            <a:srgbClr val="0D36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CuadroTexto 11">
            <a:extLst>
              <a:ext uri="{FF2B5EF4-FFF2-40B4-BE49-F238E27FC236}">
                <a16:creationId xmlns:a16="http://schemas.microsoft.com/office/drawing/2014/main" xmlns="" id="{26F73FF0-F029-F44A-B527-0C4E63A6FD17}"/>
              </a:ext>
            </a:extLst>
          </p:cNvPr>
          <p:cNvSpPr txBox="1"/>
          <p:nvPr/>
        </p:nvSpPr>
        <p:spPr>
          <a:xfrm>
            <a:off x="7287203" y="2674439"/>
            <a:ext cx="28595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>
                <a:solidFill>
                  <a:schemeClr val="bg1"/>
                </a:solidFill>
                <a:latin typeface="Montserrat" pitchFamily="2" charset="77"/>
              </a:rPr>
              <a:t>2. FACILITAR LA REALIZACIÓN DE NEGOCIOS EN GUATEMALA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D5806CC-A069-E649-A685-A1F31B874A48}"/>
              </a:ext>
            </a:extLst>
          </p:cNvPr>
          <p:cNvSpPr/>
          <p:nvPr/>
        </p:nvSpPr>
        <p:spPr>
          <a:xfrm>
            <a:off x="5680825" y="4217371"/>
            <a:ext cx="2859596" cy="1450539"/>
          </a:xfrm>
          <a:prstGeom prst="rect">
            <a:avLst/>
          </a:prstGeom>
          <a:solidFill>
            <a:srgbClr val="0D36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CuadroTexto 11">
            <a:extLst>
              <a:ext uri="{FF2B5EF4-FFF2-40B4-BE49-F238E27FC236}">
                <a16:creationId xmlns:a16="http://schemas.microsoft.com/office/drawing/2014/main" xmlns="" id="{A43D1F9F-D48E-924B-956B-37CA4E77C638}"/>
              </a:ext>
            </a:extLst>
          </p:cNvPr>
          <p:cNvSpPr txBox="1"/>
          <p:nvPr/>
        </p:nvSpPr>
        <p:spPr>
          <a:xfrm>
            <a:off x="5680825" y="4339378"/>
            <a:ext cx="28595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>
                <a:solidFill>
                  <a:schemeClr val="bg1"/>
                </a:solidFill>
                <a:latin typeface="Montserrat" pitchFamily="2" charset="77"/>
              </a:rPr>
              <a:t>3. PROMOCIÓN Y FORTALECIMIENTO DEL MERCADO INTERNO</a:t>
            </a:r>
          </a:p>
        </p:txBody>
      </p:sp>
      <p:pic>
        <p:nvPicPr>
          <p:cNvPr id="12" name="Picture 67">
            <a:extLst>
              <a:ext uri="{FF2B5EF4-FFF2-40B4-BE49-F238E27FC236}">
                <a16:creationId xmlns:a16="http://schemas.microsoft.com/office/drawing/2014/main" xmlns="" id="{C4755301-94B8-8A41-AAC9-D8E2C931B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545919" y="-5545919"/>
            <a:ext cx="1100161" cy="12192000"/>
          </a:xfrm>
          <a:prstGeom prst="rect">
            <a:avLst/>
          </a:prstGeom>
        </p:spPr>
      </p:pic>
      <p:pic>
        <p:nvPicPr>
          <p:cNvPr id="15" name="Picture 89" descr="Logo, company name&#10;&#10;Description automatically generated">
            <a:extLst>
              <a:ext uri="{FF2B5EF4-FFF2-40B4-BE49-F238E27FC236}">
                <a16:creationId xmlns:a16="http://schemas.microsoft.com/office/drawing/2014/main" xmlns="" id="{2F1DCDB6-9F47-4E24-AEE1-5DDADFA9872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6170" y="190231"/>
            <a:ext cx="1024005" cy="846116"/>
          </a:xfrm>
          <a:prstGeom prst="rect">
            <a:avLst/>
          </a:prstGeom>
        </p:spPr>
      </p:pic>
      <p:pic>
        <p:nvPicPr>
          <p:cNvPr id="16" name="Picture 90" descr="Logo, company name&#10;&#10;Description automatically generated">
            <a:extLst>
              <a:ext uri="{FF2B5EF4-FFF2-40B4-BE49-F238E27FC236}">
                <a16:creationId xmlns:a16="http://schemas.microsoft.com/office/drawing/2014/main" xmlns="" id="{182A56B3-0A72-4A11-9B53-ACF7B49B598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0350" y="32444"/>
            <a:ext cx="961091" cy="106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33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30">
            <a:extLst>
              <a:ext uri="{FF2B5EF4-FFF2-40B4-BE49-F238E27FC236}">
                <a16:creationId xmlns:a16="http://schemas.microsoft.com/office/drawing/2014/main" xmlns="" id="{25942D1D-E426-E84E-8F14-A5E171F1798F}"/>
              </a:ext>
            </a:extLst>
          </p:cNvPr>
          <p:cNvSpPr/>
          <p:nvPr/>
        </p:nvSpPr>
        <p:spPr>
          <a:xfrm>
            <a:off x="4099160" y="1585363"/>
            <a:ext cx="604763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GT" sz="2500" dirty="0">
                <a:solidFill>
                  <a:srgbClr val="308BBF"/>
                </a:solidFill>
                <a:latin typeface="Montserrat" pitchFamily="2" charset="77"/>
              </a:rPr>
              <a:t>COMERCIO </a:t>
            </a:r>
            <a:r>
              <a:rPr lang="es-GT" sz="2500" b="1" dirty="0">
                <a:solidFill>
                  <a:srgbClr val="0D3654"/>
                </a:solidFill>
                <a:latin typeface="Montserrat Medium" pitchFamily="2" charset="77"/>
              </a:rPr>
              <a:t>EXTERIOR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426A974-738A-6C41-9E27-E19325A66B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3441700" cy="6858000"/>
          </a:xfrm>
          <a:prstGeom prst="rect">
            <a:avLst/>
          </a:prstGeom>
        </p:spPr>
      </p:pic>
      <p:sp>
        <p:nvSpPr>
          <p:cNvPr id="5" name="CuadroTexto 16">
            <a:extLst>
              <a:ext uri="{FF2B5EF4-FFF2-40B4-BE49-F238E27FC236}">
                <a16:creationId xmlns:a16="http://schemas.microsoft.com/office/drawing/2014/main" xmlns="" id="{1B873BB6-9C5B-5B45-B25D-8EC02896BBCE}"/>
              </a:ext>
            </a:extLst>
          </p:cNvPr>
          <p:cNvSpPr txBox="1"/>
          <p:nvPr/>
        </p:nvSpPr>
        <p:spPr>
          <a:xfrm>
            <a:off x="4099160" y="2194219"/>
            <a:ext cx="604763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i="1">
                <a:solidFill>
                  <a:srgbClr val="152A46"/>
                </a:solidFill>
                <a:latin typeface="Montserrat" pitchFamily="2" charset="77"/>
              </a:rPr>
              <a:t>PROYECTOS PRIORITARIOS 2021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71B41BE-BFB7-474E-ACE5-500A70816A0F}"/>
              </a:ext>
            </a:extLst>
          </p:cNvPr>
          <p:cNvSpPr/>
          <p:nvPr/>
        </p:nvSpPr>
        <p:spPr>
          <a:xfrm>
            <a:off x="4099160" y="2777722"/>
            <a:ext cx="2859596" cy="1450539"/>
          </a:xfrm>
          <a:prstGeom prst="rect">
            <a:avLst/>
          </a:prstGeom>
          <a:solidFill>
            <a:srgbClr val="0D36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CuadroTexto 11">
            <a:extLst>
              <a:ext uri="{FF2B5EF4-FFF2-40B4-BE49-F238E27FC236}">
                <a16:creationId xmlns:a16="http://schemas.microsoft.com/office/drawing/2014/main" xmlns="" id="{87C4CA83-3AC8-5049-AF63-7EEA02683CAE}"/>
              </a:ext>
            </a:extLst>
          </p:cNvPr>
          <p:cNvSpPr txBox="1"/>
          <p:nvPr/>
        </p:nvSpPr>
        <p:spPr>
          <a:xfrm>
            <a:off x="4099160" y="3138225"/>
            <a:ext cx="2859596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2000">
                <a:solidFill>
                  <a:schemeClr val="bg1"/>
                </a:solidFill>
                <a:latin typeface="Montserrat"/>
              </a:rPr>
              <a:t>1. BÚSQUEDA DE NUEVOS MERCADOS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B632CF4-A3FA-8C40-B756-51CD379092F1}"/>
              </a:ext>
            </a:extLst>
          </p:cNvPr>
          <p:cNvSpPr/>
          <p:nvPr/>
        </p:nvSpPr>
        <p:spPr>
          <a:xfrm>
            <a:off x="7274846" y="2777722"/>
            <a:ext cx="2859596" cy="1450539"/>
          </a:xfrm>
          <a:prstGeom prst="rect">
            <a:avLst/>
          </a:prstGeom>
          <a:solidFill>
            <a:srgbClr val="0D36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CuadroTexto 11">
            <a:extLst>
              <a:ext uri="{FF2B5EF4-FFF2-40B4-BE49-F238E27FC236}">
                <a16:creationId xmlns:a16="http://schemas.microsoft.com/office/drawing/2014/main" xmlns="" id="{096DDF3B-926E-3D4D-A974-60BA764489E5}"/>
              </a:ext>
            </a:extLst>
          </p:cNvPr>
          <p:cNvSpPr txBox="1"/>
          <p:nvPr/>
        </p:nvSpPr>
        <p:spPr>
          <a:xfrm>
            <a:off x="7274846" y="3179825"/>
            <a:ext cx="2859596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2000">
                <a:solidFill>
                  <a:schemeClr val="bg1"/>
                </a:solidFill>
                <a:latin typeface="Montserrat"/>
              </a:rPr>
              <a:t>2. INTEGRACIÓN ECONÓMICA</a:t>
            </a:r>
            <a:endParaRPr lang="es-ES" sz="200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798BF4A-0DAF-4A66-9853-D205AF0A6238}"/>
              </a:ext>
            </a:extLst>
          </p:cNvPr>
          <p:cNvSpPr/>
          <p:nvPr/>
        </p:nvSpPr>
        <p:spPr>
          <a:xfrm>
            <a:off x="5450631" y="4359231"/>
            <a:ext cx="2859596" cy="1450539"/>
          </a:xfrm>
          <a:prstGeom prst="rect">
            <a:avLst/>
          </a:prstGeom>
          <a:solidFill>
            <a:srgbClr val="0D36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 sz="2000">
                <a:solidFill>
                  <a:schemeClr val="bg1"/>
                </a:solidFill>
                <a:latin typeface="Montserrat"/>
                <a:ea typeface="+mn-lt"/>
                <a:cs typeface="+mn-lt"/>
              </a:rPr>
              <a:t>3. FACILITACIÓN DE COMERCIO</a:t>
            </a:r>
            <a:endParaRPr lang="es-ES" sz="2000">
              <a:solidFill>
                <a:schemeClr val="bg1"/>
              </a:solidFill>
              <a:latin typeface="Montserrat"/>
              <a:cs typeface="Calibri"/>
            </a:endParaRPr>
          </a:p>
        </p:txBody>
      </p:sp>
      <p:pic>
        <p:nvPicPr>
          <p:cNvPr id="11" name="Picture 67">
            <a:extLst>
              <a:ext uri="{FF2B5EF4-FFF2-40B4-BE49-F238E27FC236}">
                <a16:creationId xmlns:a16="http://schemas.microsoft.com/office/drawing/2014/main" xmlns="" id="{C4755301-94B8-8A41-AAC9-D8E2C931B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545919" y="-5545919"/>
            <a:ext cx="1100161" cy="12192000"/>
          </a:xfrm>
          <a:prstGeom prst="rect">
            <a:avLst/>
          </a:prstGeom>
        </p:spPr>
      </p:pic>
      <p:pic>
        <p:nvPicPr>
          <p:cNvPr id="16" name="Picture 89" descr="Logo, company name&#10;&#10;Description automatically generated">
            <a:extLst>
              <a:ext uri="{FF2B5EF4-FFF2-40B4-BE49-F238E27FC236}">
                <a16:creationId xmlns:a16="http://schemas.microsoft.com/office/drawing/2014/main" xmlns="" id="{2F1DCDB6-9F47-4E24-AEE1-5DDADFA9872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6170" y="190231"/>
            <a:ext cx="1024005" cy="846116"/>
          </a:xfrm>
          <a:prstGeom prst="rect">
            <a:avLst/>
          </a:prstGeom>
        </p:spPr>
      </p:pic>
      <p:pic>
        <p:nvPicPr>
          <p:cNvPr id="17" name="Picture 90" descr="Logo, company name&#10;&#10;Description automatically generated">
            <a:extLst>
              <a:ext uri="{FF2B5EF4-FFF2-40B4-BE49-F238E27FC236}">
                <a16:creationId xmlns:a16="http://schemas.microsoft.com/office/drawing/2014/main" xmlns="" id="{182A56B3-0A72-4A11-9B53-ACF7B49B598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0350" y="32444"/>
            <a:ext cx="961091" cy="106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459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30">
            <a:extLst>
              <a:ext uri="{FF2B5EF4-FFF2-40B4-BE49-F238E27FC236}">
                <a16:creationId xmlns:a16="http://schemas.microsoft.com/office/drawing/2014/main" xmlns="" id="{25942D1D-E426-E84E-8F14-A5E171F1798F}"/>
              </a:ext>
            </a:extLst>
          </p:cNvPr>
          <p:cNvSpPr/>
          <p:nvPr/>
        </p:nvSpPr>
        <p:spPr>
          <a:xfrm>
            <a:off x="4071024" y="1172242"/>
            <a:ext cx="685497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2500" dirty="0">
                <a:solidFill>
                  <a:srgbClr val="308BBF"/>
                </a:solidFill>
                <a:latin typeface="Montserrat" pitchFamily="2" charset="77"/>
              </a:rPr>
              <a:t>FORTALECIMIENTO DE </a:t>
            </a:r>
            <a:r>
              <a:rPr lang="es-GT" sz="2500" b="1" dirty="0">
                <a:solidFill>
                  <a:srgbClr val="0D3654"/>
                </a:solidFill>
                <a:latin typeface="Montserrat Medium" pitchFamily="2" charset="77"/>
              </a:rPr>
              <a:t>LAS MIPYMES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426A974-738A-6C41-9E27-E19325A66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41700" cy="6858000"/>
          </a:xfrm>
          <a:prstGeom prst="rect">
            <a:avLst/>
          </a:prstGeom>
        </p:spPr>
      </p:pic>
      <p:sp>
        <p:nvSpPr>
          <p:cNvPr id="5" name="CuadroTexto 16">
            <a:extLst>
              <a:ext uri="{FF2B5EF4-FFF2-40B4-BE49-F238E27FC236}">
                <a16:creationId xmlns:a16="http://schemas.microsoft.com/office/drawing/2014/main" xmlns="" id="{CB317B13-573A-6A49-9AF9-6D2062C742E4}"/>
              </a:ext>
            </a:extLst>
          </p:cNvPr>
          <p:cNvSpPr txBox="1"/>
          <p:nvPr/>
        </p:nvSpPr>
        <p:spPr>
          <a:xfrm>
            <a:off x="4099160" y="1897969"/>
            <a:ext cx="604763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i="1">
                <a:solidFill>
                  <a:srgbClr val="152A46"/>
                </a:solidFill>
                <a:latin typeface="Montserrat" pitchFamily="2" charset="77"/>
              </a:rPr>
              <a:t>PROYECTOS PRIORITARIOS 2021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1433B9E-B9F7-2444-A036-90071099AC31}"/>
              </a:ext>
            </a:extLst>
          </p:cNvPr>
          <p:cNvSpPr/>
          <p:nvPr/>
        </p:nvSpPr>
        <p:spPr>
          <a:xfrm>
            <a:off x="4099160" y="2495152"/>
            <a:ext cx="2859596" cy="1450539"/>
          </a:xfrm>
          <a:prstGeom prst="rect">
            <a:avLst/>
          </a:prstGeom>
          <a:solidFill>
            <a:srgbClr val="0D36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CuadroTexto 11">
            <a:extLst>
              <a:ext uri="{FF2B5EF4-FFF2-40B4-BE49-F238E27FC236}">
                <a16:creationId xmlns:a16="http://schemas.microsoft.com/office/drawing/2014/main" xmlns="" id="{D4AC5C3D-2AD9-4D40-B75C-7A96CC001ABF}"/>
              </a:ext>
            </a:extLst>
          </p:cNvPr>
          <p:cNvSpPr txBox="1"/>
          <p:nvPr/>
        </p:nvSpPr>
        <p:spPr>
          <a:xfrm>
            <a:off x="4099160" y="2773688"/>
            <a:ext cx="2859596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>
                <a:solidFill>
                  <a:schemeClr val="bg1"/>
                </a:solidFill>
                <a:latin typeface="Montserrat"/>
              </a:rPr>
              <a:t>1. PROMOCIÓN DEL EMPRENDIMIENTO Y LA INNOVACIÓN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A861C66-1DC8-7A42-B8AC-85DAC4DF1AE4}"/>
              </a:ext>
            </a:extLst>
          </p:cNvPr>
          <p:cNvSpPr/>
          <p:nvPr/>
        </p:nvSpPr>
        <p:spPr>
          <a:xfrm>
            <a:off x="7188349" y="2495152"/>
            <a:ext cx="2859596" cy="1450539"/>
          </a:xfrm>
          <a:prstGeom prst="rect">
            <a:avLst/>
          </a:prstGeom>
          <a:solidFill>
            <a:srgbClr val="0D36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CuadroTexto 11">
            <a:extLst>
              <a:ext uri="{FF2B5EF4-FFF2-40B4-BE49-F238E27FC236}">
                <a16:creationId xmlns:a16="http://schemas.microsoft.com/office/drawing/2014/main" xmlns="" id="{84B1BDBB-65EC-5342-8053-FED47E04F9DE}"/>
              </a:ext>
            </a:extLst>
          </p:cNvPr>
          <p:cNvSpPr txBox="1"/>
          <p:nvPr/>
        </p:nvSpPr>
        <p:spPr>
          <a:xfrm>
            <a:off x="7188349" y="2773688"/>
            <a:ext cx="2859596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>
                <a:solidFill>
                  <a:schemeClr val="bg1"/>
                </a:solidFill>
                <a:latin typeface="Montserrat"/>
              </a:rPr>
              <a:t>2. CADENAS</a:t>
            </a:r>
          </a:p>
          <a:p>
            <a:pPr algn="ctr"/>
            <a:r>
              <a:rPr lang="es-ES">
                <a:solidFill>
                  <a:schemeClr val="bg1"/>
                </a:solidFill>
                <a:latin typeface="Montserrat"/>
              </a:rPr>
              <a:t>DE VALOR TERRITORIALES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6BD6F5D-E9FE-0248-A9FD-1AB9FE4BA6F7}"/>
              </a:ext>
            </a:extLst>
          </p:cNvPr>
          <p:cNvSpPr/>
          <p:nvPr/>
        </p:nvSpPr>
        <p:spPr>
          <a:xfrm>
            <a:off x="5619041" y="4161992"/>
            <a:ext cx="2859596" cy="1450539"/>
          </a:xfrm>
          <a:prstGeom prst="rect">
            <a:avLst/>
          </a:prstGeom>
          <a:solidFill>
            <a:srgbClr val="0D36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CuadroTexto 11">
            <a:extLst>
              <a:ext uri="{FF2B5EF4-FFF2-40B4-BE49-F238E27FC236}">
                <a16:creationId xmlns:a16="http://schemas.microsoft.com/office/drawing/2014/main" xmlns="" id="{760554F2-D6AD-3246-943D-F1262541C136}"/>
              </a:ext>
            </a:extLst>
          </p:cNvPr>
          <p:cNvSpPr txBox="1"/>
          <p:nvPr/>
        </p:nvSpPr>
        <p:spPr>
          <a:xfrm>
            <a:off x="5619041" y="4588810"/>
            <a:ext cx="285959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>
                <a:solidFill>
                  <a:schemeClr val="bg1"/>
                </a:solidFill>
                <a:latin typeface="Montserrat"/>
              </a:rPr>
              <a:t>3. INCLUSIÓN FINANCIERA</a:t>
            </a:r>
          </a:p>
        </p:txBody>
      </p:sp>
      <p:pic>
        <p:nvPicPr>
          <p:cNvPr id="16" name="Picture 67">
            <a:extLst>
              <a:ext uri="{FF2B5EF4-FFF2-40B4-BE49-F238E27FC236}">
                <a16:creationId xmlns:a16="http://schemas.microsoft.com/office/drawing/2014/main" xmlns="" id="{C4755301-94B8-8A41-AAC9-D8E2C931B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545919" y="-5545919"/>
            <a:ext cx="1100161" cy="12192000"/>
          </a:xfrm>
          <a:prstGeom prst="rect">
            <a:avLst/>
          </a:prstGeom>
        </p:spPr>
      </p:pic>
      <p:pic>
        <p:nvPicPr>
          <p:cNvPr id="17" name="Picture 89" descr="Logo, company name&#10;&#10;Description automatically generated">
            <a:extLst>
              <a:ext uri="{FF2B5EF4-FFF2-40B4-BE49-F238E27FC236}">
                <a16:creationId xmlns:a16="http://schemas.microsoft.com/office/drawing/2014/main" xmlns="" id="{2F1DCDB6-9F47-4E24-AEE1-5DDADFA9872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6170" y="190231"/>
            <a:ext cx="1024005" cy="846116"/>
          </a:xfrm>
          <a:prstGeom prst="rect">
            <a:avLst/>
          </a:prstGeom>
        </p:spPr>
      </p:pic>
      <p:pic>
        <p:nvPicPr>
          <p:cNvPr id="18" name="Picture 90" descr="Logo, company name&#10;&#10;Description automatically generated">
            <a:extLst>
              <a:ext uri="{FF2B5EF4-FFF2-40B4-BE49-F238E27FC236}">
                <a16:creationId xmlns:a16="http://schemas.microsoft.com/office/drawing/2014/main" xmlns="" id="{182A56B3-0A72-4A11-9B53-ACF7B49B598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0350" y="32444"/>
            <a:ext cx="961091" cy="106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115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30">
            <a:extLst>
              <a:ext uri="{FF2B5EF4-FFF2-40B4-BE49-F238E27FC236}">
                <a16:creationId xmlns:a16="http://schemas.microsoft.com/office/drawing/2014/main" xmlns="" id="{25942D1D-E426-E84E-8F14-A5E171F1798F}"/>
              </a:ext>
            </a:extLst>
          </p:cNvPr>
          <p:cNvSpPr/>
          <p:nvPr/>
        </p:nvSpPr>
        <p:spPr>
          <a:xfrm>
            <a:off x="4070405" y="1643389"/>
            <a:ext cx="6432219" cy="86177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endParaRPr lang="es-GT" sz="2500" dirty="0">
              <a:solidFill>
                <a:srgbClr val="CBA77B"/>
              </a:solidFill>
              <a:latin typeface="Montserrat"/>
            </a:endParaRPr>
          </a:p>
          <a:p>
            <a:pPr algn="ctr"/>
            <a:r>
              <a:rPr lang="es-GT" sz="2500" dirty="0">
                <a:solidFill>
                  <a:srgbClr val="308BBF"/>
                </a:solidFill>
                <a:latin typeface="Montserrat"/>
              </a:rPr>
              <a:t> ASUNTOS</a:t>
            </a:r>
            <a:r>
              <a:rPr lang="es-GT" sz="2500" dirty="0">
                <a:solidFill>
                  <a:srgbClr val="0D3654"/>
                </a:solidFill>
                <a:latin typeface="Montserrat"/>
              </a:rPr>
              <a:t> </a:t>
            </a:r>
            <a:r>
              <a:rPr lang="es-GT" sz="2500" b="1" dirty="0">
                <a:solidFill>
                  <a:srgbClr val="0D3654"/>
                </a:solidFill>
                <a:latin typeface="Montserrat Medium"/>
              </a:rPr>
              <a:t>REGISTRALES</a:t>
            </a:r>
            <a:endParaRPr lang="es-G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426A974-738A-6C41-9E27-E19325A66B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3441700" cy="6858000"/>
          </a:xfrm>
          <a:prstGeom prst="rect">
            <a:avLst/>
          </a:prstGeom>
        </p:spPr>
      </p:pic>
      <p:sp>
        <p:nvSpPr>
          <p:cNvPr id="6" name="CuadroTexto 16">
            <a:extLst>
              <a:ext uri="{FF2B5EF4-FFF2-40B4-BE49-F238E27FC236}">
                <a16:creationId xmlns:a16="http://schemas.microsoft.com/office/drawing/2014/main" xmlns="" id="{CC37144F-0183-044C-BD36-AB0D8B51D547}"/>
              </a:ext>
            </a:extLst>
          </p:cNvPr>
          <p:cNvSpPr txBox="1"/>
          <p:nvPr/>
        </p:nvSpPr>
        <p:spPr>
          <a:xfrm>
            <a:off x="4070405" y="2590365"/>
            <a:ext cx="640408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i="1">
                <a:solidFill>
                  <a:srgbClr val="152A46"/>
                </a:solidFill>
                <a:latin typeface="Montserrat" pitchFamily="2" charset="77"/>
              </a:rPr>
              <a:t>PROYECTOS PRIORITARIOS 2021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45EDE87-27BF-4047-8778-5DEB7F48364A}"/>
              </a:ext>
            </a:extLst>
          </p:cNvPr>
          <p:cNvSpPr/>
          <p:nvPr/>
        </p:nvSpPr>
        <p:spPr>
          <a:xfrm>
            <a:off x="7454929" y="3130102"/>
            <a:ext cx="3019559" cy="1450539"/>
          </a:xfrm>
          <a:prstGeom prst="rect">
            <a:avLst/>
          </a:prstGeom>
          <a:solidFill>
            <a:srgbClr val="0D36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CuadroTexto 11">
            <a:extLst>
              <a:ext uri="{FF2B5EF4-FFF2-40B4-BE49-F238E27FC236}">
                <a16:creationId xmlns:a16="http://schemas.microsoft.com/office/drawing/2014/main" xmlns="" id="{ABB2B0FB-6AB5-1842-A3F9-895343E333B0}"/>
              </a:ext>
            </a:extLst>
          </p:cNvPr>
          <p:cNvSpPr txBox="1"/>
          <p:nvPr/>
        </p:nvSpPr>
        <p:spPr>
          <a:xfrm>
            <a:off x="7552336" y="3429000"/>
            <a:ext cx="2762188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>
                <a:solidFill>
                  <a:schemeClr val="bg1"/>
                </a:solidFill>
                <a:latin typeface="Montserrat"/>
              </a:rPr>
              <a:t>2. IMPLEMENTACIÓN DE GOBIERNO ELECTRÓNICO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5B14270-C161-754B-9853-6E9811138B6E}"/>
              </a:ext>
            </a:extLst>
          </p:cNvPr>
          <p:cNvSpPr/>
          <p:nvPr/>
        </p:nvSpPr>
        <p:spPr>
          <a:xfrm>
            <a:off x="4099160" y="3130102"/>
            <a:ext cx="3048314" cy="1450539"/>
          </a:xfrm>
          <a:prstGeom prst="rect">
            <a:avLst/>
          </a:prstGeom>
          <a:solidFill>
            <a:srgbClr val="0D36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B8EC6571-2A12-D344-B076-FC18D9701B00}"/>
              </a:ext>
            </a:extLst>
          </p:cNvPr>
          <p:cNvSpPr txBox="1"/>
          <p:nvPr/>
        </p:nvSpPr>
        <p:spPr>
          <a:xfrm>
            <a:off x="4193519" y="3532205"/>
            <a:ext cx="285959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>
                <a:solidFill>
                  <a:schemeClr val="bg1"/>
                </a:solidFill>
                <a:latin typeface="Montserrat"/>
              </a:rPr>
              <a:t>1. FACILITACIÓN DE NEGOCIOS</a:t>
            </a:r>
          </a:p>
        </p:txBody>
      </p:sp>
      <p:pic>
        <p:nvPicPr>
          <p:cNvPr id="13" name="Picture 67">
            <a:extLst>
              <a:ext uri="{FF2B5EF4-FFF2-40B4-BE49-F238E27FC236}">
                <a16:creationId xmlns:a16="http://schemas.microsoft.com/office/drawing/2014/main" xmlns="" id="{C4755301-94B8-8A41-AAC9-D8E2C931B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545919" y="-5545919"/>
            <a:ext cx="1100161" cy="12192000"/>
          </a:xfrm>
          <a:prstGeom prst="rect">
            <a:avLst/>
          </a:prstGeom>
        </p:spPr>
      </p:pic>
      <p:pic>
        <p:nvPicPr>
          <p:cNvPr id="15" name="Picture 89" descr="Logo, company name&#10;&#10;Description automatically generated">
            <a:extLst>
              <a:ext uri="{FF2B5EF4-FFF2-40B4-BE49-F238E27FC236}">
                <a16:creationId xmlns:a16="http://schemas.microsoft.com/office/drawing/2014/main" xmlns="" id="{2F1DCDB6-9F47-4E24-AEE1-5DDADFA9872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6170" y="190231"/>
            <a:ext cx="1024005" cy="846116"/>
          </a:xfrm>
          <a:prstGeom prst="rect">
            <a:avLst/>
          </a:prstGeom>
        </p:spPr>
      </p:pic>
      <p:pic>
        <p:nvPicPr>
          <p:cNvPr id="16" name="Picture 90" descr="Logo, company name&#10;&#10;Description automatically generated">
            <a:extLst>
              <a:ext uri="{FF2B5EF4-FFF2-40B4-BE49-F238E27FC236}">
                <a16:creationId xmlns:a16="http://schemas.microsoft.com/office/drawing/2014/main" xmlns="" id="{182A56B3-0A72-4A11-9B53-ACF7B49B598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0350" y="32444"/>
            <a:ext cx="961091" cy="106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63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502F108-2567-F54F-BFEE-9FD6526C3157}"/>
              </a:ext>
            </a:extLst>
          </p:cNvPr>
          <p:cNvSpPr/>
          <p:nvPr/>
        </p:nvSpPr>
        <p:spPr>
          <a:xfrm>
            <a:off x="12845" y="4633487"/>
            <a:ext cx="9099623" cy="1576006"/>
          </a:xfrm>
          <a:prstGeom prst="rect">
            <a:avLst/>
          </a:prstGeom>
          <a:solidFill>
            <a:srgbClr val="258C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prstClr val="white"/>
              </a:solidFill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xmlns="" id="{04DCBB38-16B6-3F44-AA32-4DE0E73C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397" y="4760813"/>
            <a:ext cx="8776518" cy="1332929"/>
          </a:xfrm>
        </p:spPr>
        <p:txBody>
          <a:bodyPr anchor="ctr">
            <a:noAutofit/>
          </a:bodyPr>
          <a:lstStyle/>
          <a:p>
            <a:pPr algn="l"/>
            <a:r>
              <a:rPr lang="es-ES_tradnl" sz="2400" b="1" dirty="0" smtClean="0">
                <a:solidFill>
                  <a:schemeClr val="bg1"/>
                </a:solidFill>
                <a:latin typeface="Montserrat" pitchFamily="2" charset="77"/>
              </a:rPr>
              <a:t>Justificación de presupuesto </a:t>
            </a:r>
            <a:r>
              <a:rPr lang="es-ES_tradnl" sz="3600" b="1" dirty="0" smtClean="0">
                <a:solidFill>
                  <a:schemeClr val="bg1"/>
                </a:solidFill>
                <a:latin typeface="Montserrat" pitchFamily="2" charset="77"/>
              </a:rPr>
              <a:t/>
            </a:r>
            <a:br>
              <a:rPr lang="es-ES_tradnl" sz="3600" b="1" dirty="0" smtClean="0">
                <a:solidFill>
                  <a:schemeClr val="bg1"/>
                </a:solidFill>
                <a:latin typeface="Montserrat" pitchFamily="2" charset="77"/>
              </a:rPr>
            </a:br>
            <a:r>
              <a:rPr lang="es-ES_tradnl" sz="3600" b="1" dirty="0" smtClean="0">
                <a:solidFill>
                  <a:schemeClr val="bg1"/>
                </a:solidFill>
                <a:latin typeface="Montserrat" pitchFamily="2" charset="77"/>
              </a:rPr>
              <a:t>Viceministerio de Inversión y Competencia</a:t>
            </a:r>
            <a:endParaRPr lang="x-none" sz="400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8" name="Rectángulo 10">
            <a:extLst>
              <a:ext uri="{FF2B5EF4-FFF2-40B4-BE49-F238E27FC236}">
                <a16:creationId xmlns:a16="http://schemas.microsoft.com/office/drawing/2014/main" xmlns="" id="{2D56135F-44BF-F64F-BA2D-5D004B0ADE57}"/>
              </a:ext>
            </a:extLst>
          </p:cNvPr>
          <p:cNvSpPr/>
          <p:nvPr/>
        </p:nvSpPr>
        <p:spPr>
          <a:xfrm>
            <a:off x="10465068" y="190658"/>
            <a:ext cx="77436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b="1" dirty="0" smtClean="0">
                <a:solidFill>
                  <a:prstClr val="white"/>
                </a:solidFill>
                <a:latin typeface="Montserrat" pitchFamily="2" charset="77"/>
              </a:rPr>
              <a:t>Julio </a:t>
            </a:r>
            <a:r>
              <a:rPr lang="es-GT" b="1" dirty="0">
                <a:solidFill>
                  <a:prstClr val="white"/>
                </a:solidFill>
                <a:latin typeface="Montserrat" pitchFamily="2" charset="77"/>
              </a:rPr>
              <a:t>2021</a:t>
            </a:r>
          </a:p>
        </p:txBody>
      </p:sp>
      <p:pic>
        <p:nvPicPr>
          <p:cNvPr id="5" name="Picture 4" descr="A city at night&#10;&#10;Description automatically generated with medium confidence">
            <a:extLst>
              <a:ext uri="{FF2B5EF4-FFF2-40B4-BE49-F238E27FC236}">
                <a16:creationId xmlns:a16="http://schemas.microsoft.com/office/drawing/2014/main" xmlns="" id="{8680EE06-D3DD-D040-93CF-3FDAB54E8D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57"/>
            <a:ext cx="8265226" cy="4633486"/>
          </a:xfrm>
          <a:prstGeom prst="rect">
            <a:avLst/>
          </a:prstGeom>
        </p:spPr>
      </p:pic>
      <p:pic>
        <p:nvPicPr>
          <p:cNvPr id="10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904F3F2D-D95F-4A42-8E76-A5E644955D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7618"/>
          <a:stretch/>
        </p:blipFill>
        <p:spPr>
          <a:xfrm>
            <a:off x="7910790" y="3525281"/>
            <a:ext cx="3016294" cy="1108205"/>
          </a:xfrm>
          <a:prstGeom prst="rect">
            <a:avLst/>
          </a:prstGeom>
        </p:spPr>
      </p:pic>
      <p:pic>
        <p:nvPicPr>
          <p:cNvPr id="7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904F3F2D-D95F-4A42-8E76-A5E644955D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033"/>
          <a:stretch/>
        </p:blipFill>
        <p:spPr>
          <a:xfrm>
            <a:off x="10927084" y="3525282"/>
            <a:ext cx="1264916" cy="110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7">
            <a:extLst>
              <a:ext uri="{FF2B5EF4-FFF2-40B4-BE49-F238E27FC236}">
                <a16:creationId xmlns:a16="http://schemas.microsoft.com/office/drawing/2014/main" xmlns="" id="{C4755301-94B8-8A41-AAC9-D8E2C931B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545919" y="-5545919"/>
            <a:ext cx="1100161" cy="12192000"/>
          </a:xfrm>
          <a:prstGeom prst="rect">
            <a:avLst/>
          </a:prstGeom>
        </p:spPr>
      </p:pic>
      <p:pic>
        <p:nvPicPr>
          <p:cNvPr id="20" name="Picture 89" descr="Logo, company name&#10;&#10;Description automatically generated">
            <a:extLst>
              <a:ext uri="{FF2B5EF4-FFF2-40B4-BE49-F238E27FC236}">
                <a16:creationId xmlns:a16="http://schemas.microsoft.com/office/drawing/2014/main" xmlns="" id="{2F1DCDB6-9F47-4E24-AEE1-5DDADFA987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6170" y="190231"/>
            <a:ext cx="1024005" cy="846116"/>
          </a:xfrm>
          <a:prstGeom prst="rect">
            <a:avLst/>
          </a:prstGeom>
        </p:spPr>
      </p:pic>
      <p:pic>
        <p:nvPicPr>
          <p:cNvPr id="21" name="Picture 90" descr="Logo, company name&#10;&#10;Description automatically generated">
            <a:extLst>
              <a:ext uri="{FF2B5EF4-FFF2-40B4-BE49-F238E27FC236}">
                <a16:creationId xmlns:a16="http://schemas.microsoft.com/office/drawing/2014/main" xmlns="" id="{182A56B3-0A72-4A11-9B53-ACF7B49B598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0350" y="32444"/>
            <a:ext cx="961091" cy="1067715"/>
          </a:xfrm>
          <a:prstGeom prst="rect">
            <a:avLst/>
          </a:prstGeom>
        </p:spPr>
      </p:pic>
      <p:sp>
        <p:nvSpPr>
          <p:cNvPr id="121" name="Block Arc 2560">
            <a:extLst>
              <a:ext uri="{FF2B5EF4-FFF2-40B4-BE49-F238E27FC236}">
                <a16:creationId xmlns:a16="http://schemas.microsoft.com/office/drawing/2014/main" xmlns="" id="{5815F667-47EE-46A2-8F9C-2FBA8CB257E9}"/>
              </a:ext>
            </a:extLst>
          </p:cNvPr>
          <p:cNvSpPr/>
          <p:nvPr/>
        </p:nvSpPr>
        <p:spPr>
          <a:xfrm rot="5400000">
            <a:off x="6575945" y="2822053"/>
            <a:ext cx="914400" cy="914400"/>
          </a:xfrm>
          <a:prstGeom prst="blockArc">
            <a:avLst>
              <a:gd name="adj1" fmla="val 16260309"/>
              <a:gd name="adj2" fmla="val 21515221"/>
              <a:gd name="adj3" fmla="val 13992"/>
            </a:avLst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122" name="Rectangle 2561">
            <a:extLst>
              <a:ext uri="{FF2B5EF4-FFF2-40B4-BE49-F238E27FC236}">
                <a16:creationId xmlns:a16="http://schemas.microsoft.com/office/drawing/2014/main" xmlns="" id="{C3D0EBC7-D77A-438D-93A1-35D539482E06}"/>
              </a:ext>
            </a:extLst>
          </p:cNvPr>
          <p:cNvSpPr/>
          <p:nvPr/>
        </p:nvSpPr>
        <p:spPr>
          <a:xfrm>
            <a:off x="-576652" y="3610894"/>
            <a:ext cx="7635600" cy="126626"/>
          </a:xfrm>
          <a:prstGeom prst="rect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123" name="Rectangle 2562">
            <a:extLst>
              <a:ext uri="{FF2B5EF4-FFF2-40B4-BE49-F238E27FC236}">
                <a16:creationId xmlns:a16="http://schemas.microsoft.com/office/drawing/2014/main" xmlns="" id="{62A0F1D9-7E97-444F-92DD-39D815CA8265}"/>
              </a:ext>
            </a:extLst>
          </p:cNvPr>
          <p:cNvSpPr/>
          <p:nvPr/>
        </p:nvSpPr>
        <p:spPr>
          <a:xfrm rot="16200000">
            <a:off x="7266149" y="3077575"/>
            <a:ext cx="327314" cy="126626"/>
          </a:xfrm>
          <a:prstGeom prst="rect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124" name="Isosceles Triangle 2563">
            <a:extLst>
              <a:ext uri="{FF2B5EF4-FFF2-40B4-BE49-F238E27FC236}">
                <a16:creationId xmlns:a16="http://schemas.microsoft.com/office/drawing/2014/main" xmlns="" id="{6EE65AE2-11FF-4624-A648-595632F79175}"/>
              </a:ext>
            </a:extLst>
          </p:cNvPr>
          <p:cNvSpPr/>
          <p:nvPr/>
        </p:nvSpPr>
        <p:spPr>
          <a:xfrm>
            <a:off x="7300766" y="2766099"/>
            <a:ext cx="258081" cy="222484"/>
          </a:xfrm>
          <a:prstGeom prst="triangle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125" name="Rectangle 2564">
            <a:extLst>
              <a:ext uri="{FF2B5EF4-FFF2-40B4-BE49-F238E27FC236}">
                <a16:creationId xmlns:a16="http://schemas.microsoft.com/office/drawing/2014/main" xmlns="" id="{AAFD3646-6FFD-4B3D-A23D-BCEE66AEFE9E}"/>
              </a:ext>
            </a:extLst>
          </p:cNvPr>
          <p:cNvSpPr/>
          <p:nvPr/>
        </p:nvSpPr>
        <p:spPr>
          <a:xfrm>
            <a:off x="-51082" y="3766733"/>
            <a:ext cx="8622608" cy="126626"/>
          </a:xfrm>
          <a:prstGeom prst="rect">
            <a:avLst/>
          </a:prstGeom>
          <a:solidFill>
            <a:srgbClr val="0F274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126" name="Isosceles Triangle 2565">
            <a:extLst>
              <a:ext uri="{FF2B5EF4-FFF2-40B4-BE49-F238E27FC236}">
                <a16:creationId xmlns:a16="http://schemas.microsoft.com/office/drawing/2014/main" xmlns="" id="{50D792DC-58F1-424E-9E4A-7960979FDC7B}"/>
              </a:ext>
            </a:extLst>
          </p:cNvPr>
          <p:cNvSpPr/>
          <p:nvPr/>
        </p:nvSpPr>
        <p:spPr>
          <a:xfrm rot="5400000">
            <a:off x="8553727" y="3718804"/>
            <a:ext cx="258081" cy="222484"/>
          </a:xfrm>
          <a:prstGeom prst="triangle">
            <a:avLst/>
          </a:prstGeom>
          <a:solidFill>
            <a:srgbClr val="0F274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127" name="Block Arc 2566">
            <a:extLst>
              <a:ext uri="{FF2B5EF4-FFF2-40B4-BE49-F238E27FC236}">
                <a16:creationId xmlns:a16="http://schemas.microsoft.com/office/drawing/2014/main" xmlns="" id="{EDE100BE-3227-4A52-89B6-030E7F43BB37}"/>
              </a:ext>
            </a:extLst>
          </p:cNvPr>
          <p:cNvSpPr/>
          <p:nvPr/>
        </p:nvSpPr>
        <p:spPr>
          <a:xfrm rot="16200000" flipV="1">
            <a:off x="5321673" y="3921381"/>
            <a:ext cx="914400" cy="914400"/>
          </a:xfrm>
          <a:prstGeom prst="blockArc">
            <a:avLst>
              <a:gd name="adj1" fmla="val 16260309"/>
              <a:gd name="adj2" fmla="val 110065"/>
              <a:gd name="adj3" fmla="val 13985"/>
            </a:avLst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128" name="Rectangle 2567">
            <a:extLst>
              <a:ext uri="{FF2B5EF4-FFF2-40B4-BE49-F238E27FC236}">
                <a16:creationId xmlns:a16="http://schemas.microsoft.com/office/drawing/2014/main" xmlns="" id="{9FDE37B2-5311-43DB-8963-D064A7D2CEF1}"/>
              </a:ext>
            </a:extLst>
          </p:cNvPr>
          <p:cNvSpPr/>
          <p:nvPr/>
        </p:nvSpPr>
        <p:spPr>
          <a:xfrm flipV="1">
            <a:off x="-51083" y="3921381"/>
            <a:ext cx="5838091" cy="126626"/>
          </a:xfrm>
          <a:prstGeom prst="rect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129" name="Rectangle 2568">
            <a:extLst>
              <a:ext uri="{FF2B5EF4-FFF2-40B4-BE49-F238E27FC236}">
                <a16:creationId xmlns:a16="http://schemas.microsoft.com/office/drawing/2014/main" xmlns="" id="{160D0814-8D90-4374-B568-CDCAB8302E8F}"/>
              </a:ext>
            </a:extLst>
          </p:cNvPr>
          <p:cNvSpPr/>
          <p:nvPr/>
        </p:nvSpPr>
        <p:spPr>
          <a:xfrm rot="16200000">
            <a:off x="6006438" y="4456211"/>
            <a:ext cx="327314" cy="126626"/>
          </a:xfrm>
          <a:prstGeom prst="rect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130" name="Isosceles Triangle 2569">
            <a:extLst>
              <a:ext uri="{FF2B5EF4-FFF2-40B4-BE49-F238E27FC236}">
                <a16:creationId xmlns:a16="http://schemas.microsoft.com/office/drawing/2014/main" xmlns="" id="{6E04A55F-5CD1-4DBE-AB49-C409B29CAB29}"/>
              </a:ext>
            </a:extLst>
          </p:cNvPr>
          <p:cNvSpPr/>
          <p:nvPr/>
        </p:nvSpPr>
        <p:spPr>
          <a:xfrm rot="10800000">
            <a:off x="6041055" y="4671506"/>
            <a:ext cx="258081" cy="222484"/>
          </a:xfrm>
          <a:prstGeom prst="triangle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211" name="Block Arc 2556">
            <a:extLst>
              <a:ext uri="{FF2B5EF4-FFF2-40B4-BE49-F238E27FC236}">
                <a16:creationId xmlns:a16="http://schemas.microsoft.com/office/drawing/2014/main" xmlns="" id="{D9916D27-5EA0-46AE-ABF1-193CB99198E3}"/>
              </a:ext>
            </a:extLst>
          </p:cNvPr>
          <p:cNvSpPr/>
          <p:nvPr/>
        </p:nvSpPr>
        <p:spPr>
          <a:xfrm rot="5400000">
            <a:off x="881917" y="2676407"/>
            <a:ext cx="914400" cy="914400"/>
          </a:xfrm>
          <a:prstGeom prst="blockArc">
            <a:avLst>
              <a:gd name="adj1" fmla="val 16184359"/>
              <a:gd name="adj2" fmla="val 164567"/>
              <a:gd name="adj3" fmla="val 13962"/>
            </a:avLst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212" name="Rectangle 2557">
            <a:extLst>
              <a:ext uri="{FF2B5EF4-FFF2-40B4-BE49-F238E27FC236}">
                <a16:creationId xmlns:a16="http://schemas.microsoft.com/office/drawing/2014/main" xmlns="" id="{18D6763E-3B01-4D21-A444-9F17CFEDC55B}"/>
              </a:ext>
            </a:extLst>
          </p:cNvPr>
          <p:cNvSpPr/>
          <p:nvPr/>
        </p:nvSpPr>
        <p:spPr>
          <a:xfrm>
            <a:off x="-512950" y="3464181"/>
            <a:ext cx="1839600" cy="126626"/>
          </a:xfrm>
          <a:prstGeom prst="rect">
            <a:avLst/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213" name="Rectangle 2558">
            <a:extLst>
              <a:ext uri="{FF2B5EF4-FFF2-40B4-BE49-F238E27FC236}">
                <a16:creationId xmlns:a16="http://schemas.microsoft.com/office/drawing/2014/main" xmlns="" id="{83142E9A-C27E-437C-AC85-C0032E8816D1}"/>
              </a:ext>
            </a:extLst>
          </p:cNvPr>
          <p:cNvSpPr/>
          <p:nvPr/>
        </p:nvSpPr>
        <p:spPr>
          <a:xfrm rot="16200000">
            <a:off x="1651149" y="3001309"/>
            <a:ext cx="166037" cy="126626"/>
          </a:xfrm>
          <a:prstGeom prst="rect">
            <a:avLst/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214" name="Isosceles Triangle 2559">
            <a:extLst>
              <a:ext uri="{FF2B5EF4-FFF2-40B4-BE49-F238E27FC236}">
                <a16:creationId xmlns:a16="http://schemas.microsoft.com/office/drawing/2014/main" xmlns="" id="{0C004BA2-0D33-4E4C-9182-8C4EB050828F}"/>
              </a:ext>
            </a:extLst>
          </p:cNvPr>
          <p:cNvSpPr/>
          <p:nvPr/>
        </p:nvSpPr>
        <p:spPr>
          <a:xfrm>
            <a:off x="1607844" y="2772853"/>
            <a:ext cx="258081" cy="222484"/>
          </a:xfrm>
          <a:prstGeom prst="triangle">
            <a:avLst/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787008" y="5100396"/>
            <a:ext cx="7889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DIACO</a:t>
            </a:r>
            <a:endParaRPr lang="es-ES_tradnl" sz="1400" dirty="0"/>
          </a:p>
        </p:txBody>
      </p:sp>
      <p:sp>
        <p:nvSpPr>
          <p:cNvPr id="217" name="Rectángulo 216"/>
          <p:cNvSpPr/>
          <p:nvPr/>
        </p:nvSpPr>
        <p:spPr>
          <a:xfrm>
            <a:off x="537015" y="2234493"/>
            <a:ext cx="2095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Programas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y </a:t>
            </a:r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Proyectos</a:t>
            </a:r>
            <a:endParaRPr lang="es-ES_tradnl" sz="1400" dirty="0"/>
          </a:p>
        </p:txBody>
      </p:sp>
      <p:sp>
        <p:nvSpPr>
          <p:cNvPr id="218" name="Block Arc 2566">
            <a:extLst>
              <a:ext uri="{FF2B5EF4-FFF2-40B4-BE49-F238E27FC236}">
                <a16:creationId xmlns:a16="http://schemas.microsoft.com/office/drawing/2014/main" xmlns="" id="{EDE100BE-3227-4A52-89B6-030E7F43BB37}"/>
              </a:ext>
            </a:extLst>
          </p:cNvPr>
          <p:cNvSpPr/>
          <p:nvPr/>
        </p:nvSpPr>
        <p:spPr>
          <a:xfrm rot="16200000" flipV="1">
            <a:off x="2389217" y="3921381"/>
            <a:ext cx="914400" cy="914400"/>
          </a:xfrm>
          <a:prstGeom prst="blockArc">
            <a:avLst>
              <a:gd name="adj1" fmla="val 16260309"/>
              <a:gd name="adj2" fmla="val 110065"/>
              <a:gd name="adj3" fmla="val 13985"/>
            </a:avLst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219" name="Rectangle 2568">
            <a:extLst>
              <a:ext uri="{FF2B5EF4-FFF2-40B4-BE49-F238E27FC236}">
                <a16:creationId xmlns:a16="http://schemas.microsoft.com/office/drawing/2014/main" xmlns="" id="{160D0814-8D90-4374-B568-CDCAB8302E8F}"/>
              </a:ext>
            </a:extLst>
          </p:cNvPr>
          <p:cNvSpPr/>
          <p:nvPr/>
        </p:nvSpPr>
        <p:spPr>
          <a:xfrm rot="16200000">
            <a:off x="3076647" y="4460914"/>
            <a:ext cx="327314" cy="126626"/>
          </a:xfrm>
          <a:prstGeom prst="rect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220" name="Isosceles Triangle 2569">
            <a:extLst>
              <a:ext uri="{FF2B5EF4-FFF2-40B4-BE49-F238E27FC236}">
                <a16:creationId xmlns:a16="http://schemas.microsoft.com/office/drawing/2014/main" xmlns="" id="{6E04A55F-5CD1-4DBE-AB49-C409B29CAB29}"/>
              </a:ext>
            </a:extLst>
          </p:cNvPr>
          <p:cNvSpPr/>
          <p:nvPr/>
        </p:nvSpPr>
        <p:spPr>
          <a:xfrm rot="10800000">
            <a:off x="3111264" y="4675092"/>
            <a:ext cx="258081" cy="222484"/>
          </a:xfrm>
          <a:prstGeom prst="triangle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221" name="Block Arc 2560">
            <a:extLst>
              <a:ext uri="{FF2B5EF4-FFF2-40B4-BE49-F238E27FC236}">
                <a16:creationId xmlns:a16="http://schemas.microsoft.com/office/drawing/2014/main" xmlns="" id="{5815F667-47EE-46A2-8F9C-2FBA8CB257E9}"/>
              </a:ext>
            </a:extLst>
          </p:cNvPr>
          <p:cNvSpPr/>
          <p:nvPr/>
        </p:nvSpPr>
        <p:spPr>
          <a:xfrm rot="5400000">
            <a:off x="2837482" y="2822053"/>
            <a:ext cx="914400" cy="914400"/>
          </a:xfrm>
          <a:prstGeom prst="blockArc">
            <a:avLst>
              <a:gd name="adj1" fmla="val 16260309"/>
              <a:gd name="adj2" fmla="val 21515221"/>
              <a:gd name="adj3" fmla="val 13992"/>
            </a:avLst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222" name="Rectangle 2562">
            <a:extLst>
              <a:ext uri="{FF2B5EF4-FFF2-40B4-BE49-F238E27FC236}">
                <a16:creationId xmlns:a16="http://schemas.microsoft.com/office/drawing/2014/main" xmlns="" id="{62A0F1D9-7E97-444F-92DD-39D815CA8265}"/>
              </a:ext>
            </a:extLst>
          </p:cNvPr>
          <p:cNvSpPr/>
          <p:nvPr/>
        </p:nvSpPr>
        <p:spPr>
          <a:xfrm rot="16200000">
            <a:off x="3526300" y="3081814"/>
            <a:ext cx="327314" cy="126626"/>
          </a:xfrm>
          <a:prstGeom prst="rect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223" name="Isosceles Triangle 2563">
            <a:extLst>
              <a:ext uri="{FF2B5EF4-FFF2-40B4-BE49-F238E27FC236}">
                <a16:creationId xmlns:a16="http://schemas.microsoft.com/office/drawing/2014/main" xmlns="" id="{6EE65AE2-11FF-4624-A648-595632F79175}"/>
              </a:ext>
            </a:extLst>
          </p:cNvPr>
          <p:cNvSpPr/>
          <p:nvPr/>
        </p:nvSpPr>
        <p:spPr>
          <a:xfrm>
            <a:off x="3552804" y="2770497"/>
            <a:ext cx="258081" cy="222484"/>
          </a:xfrm>
          <a:prstGeom prst="triangle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227" name="Block Arc 2560">
            <a:extLst>
              <a:ext uri="{FF2B5EF4-FFF2-40B4-BE49-F238E27FC236}">
                <a16:creationId xmlns:a16="http://schemas.microsoft.com/office/drawing/2014/main" xmlns="" id="{5815F667-47EE-46A2-8F9C-2FBA8CB257E9}"/>
              </a:ext>
            </a:extLst>
          </p:cNvPr>
          <p:cNvSpPr/>
          <p:nvPr/>
        </p:nvSpPr>
        <p:spPr>
          <a:xfrm rot="5400000">
            <a:off x="4655216" y="2822052"/>
            <a:ext cx="914400" cy="914400"/>
          </a:xfrm>
          <a:prstGeom prst="blockArc">
            <a:avLst>
              <a:gd name="adj1" fmla="val 16260309"/>
              <a:gd name="adj2" fmla="val 21515221"/>
              <a:gd name="adj3" fmla="val 13992"/>
            </a:avLst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228" name="Rectangle 2562">
            <a:extLst>
              <a:ext uri="{FF2B5EF4-FFF2-40B4-BE49-F238E27FC236}">
                <a16:creationId xmlns:a16="http://schemas.microsoft.com/office/drawing/2014/main" xmlns="" id="{62A0F1D9-7E97-444F-92DD-39D815CA8265}"/>
              </a:ext>
            </a:extLst>
          </p:cNvPr>
          <p:cNvSpPr/>
          <p:nvPr/>
        </p:nvSpPr>
        <p:spPr>
          <a:xfrm rot="16200000">
            <a:off x="5345420" y="3077574"/>
            <a:ext cx="327314" cy="126626"/>
          </a:xfrm>
          <a:prstGeom prst="rect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229" name="Isosceles Triangle 2563">
            <a:extLst>
              <a:ext uri="{FF2B5EF4-FFF2-40B4-BE49-F238E27FC236}">
                <a16:creationId xmlns:a16="http://schemas.microsoft.com/office/drawing/2014/main" xmlns="" id="{6EE65AE2-11FF-4624-A648-595632F79175}"/>
              </a:ext>
            </a:extLst>
          </p:cNvPr>
          <p:cNvSpPr/>
          <p:nvPr/>
        </p:nvSpPr>
        <p:spPr>
          <a:xfrm>
            <a:off x="5380037" y="2766098"/>
            <a:ext cx="258081" cy="222484"/>
          </a:xfrm>
          <a:prstGeom prst="triangle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230" name="Rectángulo 229"/>
          <p:cNvSpPr/>
          <p:nvPr/>
        </p:nvSpPr>
        <p:spPr>
          <a:xfrm>
            <a:off x="4421374" y="2293395"/>
            <a:ext cx="2095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Sist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. de la </a:t>
            </a:r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Calidad</a:t>
            </a:r>
            <a:endParaRPr lang="es-ES_tradnl" sz="1400" dirty="0"/>
          </a:p>
        </p:txBody>
      </p:sp>
      <p:sp>
        <p:nvSpPr>
          <p:cNvPr id="231" name="Rectangle 2557">
            <a:extLst>
              <a:ext uri="{FF2B5EF4-FFF2-40B4-BE49-F238E27FC236}">
                <a16:creationId xmlns:a16="http://schemas.microsoft.com/office/drawing/2014/main" xmlns="" id="{18D6763E-3B01-4D21-A444-9F17CFEDC55B}"/>
              </a:ext>
            </a:extLst>
          </p:cNvPr>
          <p:cNvSpPr/>
          <p:nvPr/>
        </p:nvSpPr>
        <p:spPr>
          <a:xfrm>
            <a:off x="5300982" y="6597252"/>
            <a:ext cx="759600" cy="126626"/>
          </a:xfrm>
          <a:prstGeom prst="rect">
            <a:avLst/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232" name="Rectángulo 231"/>
          <p:cNvSpPr/>
          <p:nvPr/>
        </p:nvSpPr>
        <p:spPr>
          <a:xfrm>
            <a:off x="5953682" y="6424577"/>
            <a:ext cx="20955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 smtClean="0">
                <a:solidFill>
                  <a:srgbClr val="062A46"/>
                </a:solidFill>
                <a:latin typeface="Montserrat" pitchFamily="2" charset="77"/>
              </a:rPr>
              <a:t>Órganos</a:t>
            </a:r>
            <a:r>
              <a:rPr lang="en-US" sz="1000" dirty="0" smtClean="0">
                <a:solidFill>
                  <a:srgbClr val="062A46"/>
                </a:solidFill>
                <a:latin typeface="Montserrat" pitchFamily="2" charset="77"/>
              </a:rPr>
              <a:t> de </a:t>
            </a:r>
            <a:r>
              <a:rPr lang="en-US" sz="1000" dirty="0" err="1" smtClean="0">
                <a:solidFill>
                  <a:srgbClr val="062A46"/>
                </a:solidFill>
                <a:latin typeface="Montserrat" pitchFamily="2" charset="77"/>
              </a:rPr>
              <a:t>apoyo</a:t>
            </a:r>
            <a:r>
              <a:rPr lang="en-US" sz="1000" dirty="0" smtClean="0">
                <a:solidFill>
                  <a:srgbClr val="062A46"/>
                </a:solidFill>
                <a:latin typeface="Montserrat" pitchFamily="2" charset="77"/>
              </a:rPr>
              <a:t> a </a:t>
            </a:r>
            <a:r>
              <a:rPr lang="en-US" sz="1000" dirty="0" err="1" smtClean="0">
                <a:solidFill>
                  <a:srgbClr val="062A46"/>
                </a:solidFill>
                <a:latin typeface="Montserrat" pitchFamily="2" charset="77"/>
              </a:rPr>
              <a:t>Despacho</a:t>
            </a:r>
            <a:r>
              <a:rPr lang="en-US" sz="1000" dirty="0" smtClean="0">
                <a:solidFill>
                  <a:srgbClr val="062A46"/>
                </a:solidFill>
                <a:latin typeface="Montserrat" pitchFamily="2" charset="77"/>
              </a:rPr>
              <a:t> Superior</a:t>
            </a:r>
            <a:endParaRPr lang="es-ES_tradnl" sz="1000" dirty="0"/>
          </a:p>
        </p:txBody>
      </p:sp>
      <p:sp>
        <p:nvSpPr>
          <p:cNvPr id="233" name="Rectangle 2557">
            <a:extLst>
              <a:ext uri="{FF2B5EF4-FFF2-40B4-BE49-F238E27FC236}">
                <a16:creationId xmlns:a16="http://schemas.microsoft.com/office/drawing/2014/main" xmlns="" id="{18D6763E-3B01-4D21-A444-9F17CFEDC55B}"/>
              </a:ext>
            </a:extLst>
          </p:cNvPr>
          <p:cNvSpPr/>
          <p:nvPr/>
        </p:nvSpPr>
        <p:spPr>
          <a:xfrm>
            <a:off x="7909264" y="6597252"/>
            <a:ext cx="759600" cy="126626"/>
          </a:xfrm>
          <a:prstGeom prst="rect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234" name="Rectángulo 233"/>
          <p:cNvSpPr/>
          <p:nvPr/>
        </p:nvSpPr>
        <p:spPr>
          <a:xfrm>
            <a:off x="8489122" y="6408605"/>
            <a:ext cx="20955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 smtClean="0">
                <a:solidFill>
                  <a:srgbClr val="062A46"/>
                </a:solidFill>
                <a:latin typeface="Montserrat" pitchFamily="2" charset="77"/>
              </a:rPr>
              <a:t>Direcciones</a:t>
            </a:r>
            <a:r>
              <a:rPr lang="en-US" sz="1000" dirty="0" smtClean="0">
                <a:solidFill>
                  <a:srgbClr val="062A46"/>
                </a:solidFill>
                <a:latin typeface="Montserrat" pitchFamily="2" charset="77"/>
              </a:rPr>
              <a:t> del </a:t>
            </a:r>
            <a:r>
              <a:rPr lang="en-US" sz="1000" dirty="0" err="1" smtClean="0">
                <a:solidFill>
                  <a:srgbClr val="062A46"/>
                </a:solidFill>
                <a:latin typeface="Montserrat" pitchFamily="2" charset="77"/>
              </a:rPr>
              <a:t>Viceministerio</a:t>
            </a:r>
            <a:r>
              <a:rPr lang="en-US" sz="1000" dirty="0" smtClean="0">
                <a:solidFill>
                  <a:srgbClr val="062A46"/>
                </a:solidFill>
                <a:latin typeface="Montserrat" pitchFamily="2" charset="77"/>
              </a:rPr>
              <a:t> </a:t>
            </a:r>
            <a:endParaRPr lang="es-ES_tradnl" sz="1000" dirty="0"/>
          </a:p>
        </p:txBody>
      </p:sp>
      <p:sp>
        <p:nvSpPr>
          <p:cNvPr id="235" name="Rectangle 2557">
            <a:extLst>
              <a:ext uri="{FF2B5EF4-FFF2-40B4-BE49-F238E27FC236}">
                <a16:creationId xmlns:a16="http://schemas.microsoft.com/office/drawing/2014/main" xmlns="" id="{18D6763E-3B01-4D21-A444-9F17CFEDC55B}"/>
              </a:ext>
            </a:extLst>
          </p:cNvPr>
          <p:cNvSpPr/>
          <p:nvPr/>
        </p:nvSpPr>
        <p:spPr>
          <a:xfrm>
            <a:off x="10346008" y="6597252"/>
            <a:ext cx="759600" cy="126626"/>
          </a:xfrm>
          <a:prstGeom prst="rect">
            <a:avLst/>
          </a:prstGeom>
          <a:solidFill>
            <a:srgbClr val="0F274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236" name="Rectángulo 235"/>
          <p:cNvSpPr/>
          <p:nvPr/>
        </p:nvSpPr>
        <p:spPr>
          <a:xfrm>
            <a:off x="10584622" y="6531088"/>
            <a:ext cx="20955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smtClean="0">
                <a:solidFill>
                  <a:srgbClr val="062A46"/>
                </a:solidFill>
                <a:latin typeface="Montserrat" pitchFamily="2" charset="77"/>
              </a:rPr>
              <a:t>Objetivo</a:t>
            </a:r>
            <a:endParaRPr lang="es-ES_tradnl" sz="1000" dirty="0"/>
          </a:p>
        </p:txBody>
      </p:sp>
      <p:sp>
        <p:nvSpPr>
          <p:cNvPr id="237" name="Rectángulo 236"/>
          <p:cNvSpPr/>
          <p:nvPr/>
        </p:nvSpPr>
        <p:spPr>
          <a:xfrm>
            <a:off x="8857803" y="2922105"/>
            <a:ext cx="306388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62A46"/>
                </a:solidFill>
                <a:latin typeface="Montserrat" pitchFamily="2" charset="77"/>
              </a:rPr>
              <a:t>Desarrollan</a:t>
            </a:r>
            <a:r>
              <a:rPr lang="en-US" sz="2800" b="1" dirty="0" smtClean="0">
                <a:solidFill>
                  <a:srgbClr val="062A46"/>
                </a:solidFill>
                <a:latin typeface="Montserrat" pitchFamily="2" charset="77"/>
              </a:rPr>
              <a:t> del </a:t>
            </a:r>
            <a:r>
              <a:rPr lang="en-US" sz="2800" b="1" dirty="0" err="1" smtClean="0">
                <a:solidFill>
                  <a:srgbClr val="062A46"/>
                </a:solidFill>
                <a:latin typeface="Montserrat" pitchFamily="2" charset="77"/>
              </a:rPr>
              <a:t>comercio</a:t>
            </a:r>
            <a:r>
              <a:rPr lang="en-US" sz="2800" b="1" dirty="0" smtClean="0">
                <a:solidFill>
                  <a:srgbClr val="062A46"/>
                </a:solidFill>
                <a:latin typeface="Montserrat" pitchFamily="2" charset="77"/>
              </a:rPr>
              <a:t> </a:t>
            </a:r>
            <a:r>
              <a:rPr lang="en-US" sz="2800" b="1" dirty="0" err="1" smtClean="0">
                <a:solidFill>
                  <a:srgbClr val="062A46"/>
                </a:solidFill>
                <a:latin typeface="Montserrat" pitchFamily="2" charset="77"/>
              </a:rPr>
              <a:t>interno</a:t>
            </a:r>
            <a:r>
              <a:rPr lang="en-US" sz="2800" b="1" dirty="0" smtClean="0">
                <a:solidFill>
                  <a:srgbClr val="062A46"/>
                </a:solidFill>
                <a:latin typeface="Montserrat" pitchFamily="2" charset="77"/>
              </a:rPr>
              <a:t> y la </a:t>
            </a:r>
            <a:r>
              <a:rPr lang="en-US" sz="2800" b="1" dirty="0" err="1" smtClean="0">
                <a:solidFill>
                  <a:srgbClr val="062A46"/>
                </a:solidFill>
                <a:latin typeface="Montserrat" pitchFamily="2" charset="77"/>
              </a:rPr>
              <a:t>inversión</a:t>
            </a:r>
            <a:endParaRPr lang="es-ES_tradnl" sz="2800" dirty="0"/>
          </a:p>
        </p:txBody>
      </p:sp>
      <p:sp>
        <p:nvSpPr>
          <p:cNvPr id="238" name="Google Shape;298;p9">
            <a:extLst>
              <a:ext uri="{FF2B5EF4-FFF2-40B4-BE49-F238E27FC236}">
                <a16:creationId xmlns:a16="http://schemas.microsoft.com/office/drawing/2014/main" xmlns="" id="{3AD58E81-B636-4B78-835B-0850753AF04E}"/>
              </a:ext>
            </a:extLst>
          </p:cNvPr>
          <p:cNvSpPr txBox="1">
            <a:spLocks/>
          </p:cNvSpPr>
          <p:nvPr/>
        </p:nvSpPr>
        <p:spPr>
          <a:xfrm>
            <a:off x="299803" y="236116"/>
            <a:ext cx="8189319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GT" sz="2400" b="1" dirty="0" smtClean="0">
                <a:solidFill>
                  <a:srgbClr val="178CC5"/>
                </a:solidFill>
                <a:latin typeface="Montserrat" panose="00000500000000000000" pitchFamily="50" charset="0"/>
              </a:rPr>
              <a:t>FUNCIÓN DE LAS DIRECCIÓN </a:t>
            </a:r>
          </a:p>
          <a:p>
            <a:r>
              <a:rPr lang="es-GT" sz="1600" b="1" dirty="0" smtClean="0">
                <a:solidFill>
                  <a:schemeClr val="bg1"/>
                </a:solidFill>
                <a:latin typeface="Montserrat" panose="00000500000000000000" pitchFamily="50" charset="0"/>
              </a:rPr>
              <a:t>DEL VICEMINISTERIO DE INVERSIÓN</a:t>
            </a:r>
            <a:r>
              <a:rPr lang="es-GT" sz="1600" b="1" dirty="0">
                <a:solidFill>
                  <a:schemeClr val="bg1"/>
                </a:solidFill>
                <a:latin typeface="Montserrat" panose="00000500000000000000" pitchFamily="50" charset="0"/>
              </a:rPr>
              <a:t> </a:t>
            </a:r>
            <a:r>
              <a:rPr lang="es-GT" sz="1600" b="1" dirty="0" smtClean="0">
                <a:solidFill>
                  <a:schemeClr val="bg1"/>
                </a:solidFill>
                <a:latin typeface="Montserrat" panose="00000500000000000000" pitchFamily="50" charset="0"/>
              </a:rPr>
              <a:t>Y COMPETENCIA</a:t>
            </a:r>
            <a:endParaRPr lang="en-US" sz="1600" b="1" dirty="0"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  <p:sp>
        <p:nvSpPr>
          <p:cNvPr id="60" name="Rectángulo 59"/>
          <p:cNvSpPr/>
          <p:nvPr/>
        </p:nvSpPr>
        <p:spPr>
          <a:xfrm>
            <a:off x="2115694" y="4960479"/>
            <a:ext cx="2095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Promoc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. de</a:t>
            </a:r>
          </a:p>
          <a:p>
            <a:pPr algn="ctr"/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Competencia</a:t>
            </a:r>
            <a:endParaRPr lang="es-ES_tradnl" sz="1400" dirty="0"/>
          </a:p>
        </p:txBody>
      </p:sp>
      <p:sp>
        <p:nvSpPr>
          <p:cNvPr id="64" name="Rectángulo 63"/>
          <p:cNvSpPr/>
          <p:nvPr/>
        </p:nvSpPr>
        <p:spPr>
          <a:xfrm>
            <a:off x="6782834" y="2274020"/>
            <a:ext cx="12939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PRONACOM</a:t>
            </a:r>
            <a:endParaRPr lang="es-ES_tradnl" sz="1400" dirty="0"/>
          </a:p>
        </p:txBody>
      </p:sp>
      <p:sp>
        <p:nvSpPr>
          <p:cNvPr id="66" name="Rectángulo 65"/>
          <p:cNvSpPr/>
          <p:nvPr/>
        </p:nvSpPr>
        <p:spPr>
          <a:xfrm>
            <a:off x="2908025" y="2307246"/>
            <a:ext cx="12378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DISERCOMI</a:t>
            </a:r>
            <a:endParaRPr lang="es-ES_tradnl" sz="1400" dirty="0"/>
          </a:p>
        </p:txBody>
      </p:sp>
      <p:sp>
        <p:nvSpPr>
          <p:cNvPr id="59" name="Rectángulo 58"/>
          <p:cNvSpPr/>
          <p:nvPr/>
        </p:nvSpPr>
        <p:spPr>
          <a:xfrm>
            <a:off x="617242" y="1795954"/>
            <a:ext cx="19350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dirty="0" err="1" smtClean="0">
                <a:solidFill>
                  <a:srgbClr val="308BBF"/>
                </a:solidFill>
                <a:latin typeface="Montserrat" pitchFamily="2" charset="77"/>
              </a:rPr>
              <a:t>Gestiona</a:t>
            </a:r>
            <a:r>
              <a:rPr lang="en-US" sz="900" b="1" dirty="0" smtClean="0">
                <a:solidFill>
                  <a:srgbClr val="308BBF"/>
                </a:solidFill>
                <a:latin typeface="Montserrat" pitchFamily="2" charset="77"/>
              </a:rPr>
              <a:t> </a:t>
            </a:r>
            <a:r>
              <a:rPr lang="en-US" sz="900" b="1" dirty="0" err="1" smtClean="0">
                <a:solidFill>
                  <a:srgbClr val="308BBF"/>
                </a:solidFill>
                <a:latin typeface="Montserrat" pitchFamily="2" charset="77"/>
              </a:rPr>
              <a:t>proyectos</a:t>
            </a:r>
            <a:r>
              <a:rPr lang="en-US" sz="900" b="1" dirty="0" smtClean="0">
                <a:solidFill>
                  <a:srgbClr val="308BBF"/>
                </a:solidFill>
                <a:latin typeface="Montserrat" pitchFamily="2" charset="77"/>
              </a:rPr>
              <a:t> de </a:t>
            </a:r>
            <a:r>
              <a:rPr lang="en-US" sz="900" b="1" dirty="0" err="1" smtClean="0">
                <a:solidFill>
                  <a:srgbClr val="308BBF"/>
                </a:solidFill>
                <a:latin typeface="Montserrat" pitchFamily="2" charset="77"/>
              </a:rPr>
              <a:t>cooperación</a:t>
            </a:r>
            <a:r>
              <a:rPr lang="en-US" sz="900" b="1" dirty="0" smtClean="0">
                <a:solidFill>
                  <a:srgbClr val="308BBF"/>
                </a:solidFill>
                <a:latin typeface="Montserrat" pitchFamily="2" charset="77"/>
              </a:rPr>
              <a:t> </a:t>
            </a:r>
            <a:r>
              <a:rPr lang="en-US" sz="900" b="1" dirty="0" err="1" smtClean="0">
                <a:solidFill>
                  <a:srgbClr val="308BBF"/>
                </a:solidFill>
                <a:latin typeface="Montserrat" pitchFamily="2" charset="77"/>
              </a:rPr>
              <a:t>nacional</a:t>
            </a:r>
            <a:r>
              <a:rPr lang="en-US" sz="900" b="1" dirty="0" smtClean="0">
                <a:solidFill>
                  <a:srgbClr val="308BBF"/>
                </a:solidFill>
                <a:latin typeface="Montserrat" pitchFamily="2" charset="77"/>
              </a:rPr>
              <a:t> e intl. </a:t>
            </a:r>
            <a:endParaRPr lang="es-ES_tradnl" sz="900" b="1" dirty="0">
              <a:solidFill>
                <a:srgbClr val="308BBF"/>
              </a:solidFill>
            </a:endParaRPr>
          </a:p>
        </p:txBody>
      </p:sp>
      <p:sp>
        <p:nvSpPr>
          <p:cNvPr id="62" name="Rectángulo 61"/>
          <p:cNvSpPr/>
          <p:nvPr/>
        </p:nvSpPr>
        <p:spPr>
          <a:xfrm>
            <a:off x="4592478" y="1735367"/>
            <a:ext cx="175329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dirty="0" err="1" smtClean="0">
                <a:solidFill>
                  <a:srgbClr val="308BBF"/>
                </a:solidFill>
                <a:latin typeface="Montserrat" pitchFamily="2" charset="77"/>
              </a:rPr>
              <a:t>Coordina</a:t>
            </a:r>
            <a:r>
              <a:rPr lang="en-US" sz="900" b="1" dirty="0" smtClean="0">
                <a:solidFill>
                  <a:srgbClr val="308BBF"/>
                </a:solidFill>
                <a:latin typeface="Montserrat" pitchFamily="2" charset="77"/>
              </a:rPr>
              <a:t> y </a:t>
            </a:r>
            <a:r>
              <a:rPr lang="en-US" sz="900" b="1" dirty="0" err="1" smtClean="0">
                <a:solidFill>
                  <a:srgbClr val="308BBF"/>
                </a:solidFill>
                <a:latin typeface="Montserrat" pitchFamily="2" charset="77"/>
              </a:rPr>
              <a:t>promueve</a:t>
            </a:r>
            <a:r>
              <a:rPr lang="en-US" sz="900" b="1" dirty="0" smtClean="0">
                <a:solidFill>
                  <a:srgbClr val="308BBF"/>
                </a:solidFill>
                <a:latin typeface="Montserrat" pitchFamily="2" charset="77"/>
              </a:rPr>
              <a:t> </a:t>
            </a:r>
            <a:r>
              <a:rPr lang="en-US" sz="900" b="1" dirty="0" err="1" smtClean="0">
                <a:solidFill>
                  <a:srgbClr val="308BBF"/>
                </a:solidFill>
                <a:latin typeface="Montserrat" pitchFamily="2" charset="77"/>
              </a:rPr>
              <a:t>normas</a:t>
            </a:r>
            <a:r>
              <a:rPr lang="en-US" sz="900" b="1" dirty="0" smtClean="0">
                <a:solidFill>
                  <a:srgbClr val="308BBF"/>
                </a:solidFill>
                <a:latin typeface="Montserrat" pitchFamily="2" charset="77"/>
              </a:rPr>
              <a:t> y </a:t>
            </a:r>
            <a:r>
              <a:rPr lang="en-US" sz="900" b="1" dirty="0" err="1" smtClean="0">
                <a:solidFill>
                  <a:srgbClr val="308BBF"/>
                </a:solidFill>
                <a:latin typeface="Montserrat" pitchFamily="2" charset="77"/>
              </a:rPr>
              <a:t>estándares</a:t>
            </a:r>
            <a:r>
              <a:rPr lang="en-US" sz="900" b="1" dirty="0" smtClean="0">
                <a:solidFill>
                  <a:srgbClr val="308BBF"/>
                </a:solidFill>
                <a:latin typeface="Montserrat" pitchFamily="2" charset="77"/>
              </a:rPr>
              <a:t> para la </a:t>
            </a:r>
            <a:r>
              <a:rPr lang="en-US" sz="900" b="1" dirty="0" err="1" smtClean="0">
                <a:solidFill>
                  <a:srgbClr val="308BBF"/>
                </a:solidFill>
                <a:latin typeface="Montserrat" pitchFamily="2" charset="77"/>
              </a:rPr>
              <a:t>calidad</a:t>
            </a:r>
            <a:r>
              <a:rPr lang="en-US" sz="900" b="1" dirty="0">
                <a:solidFill>
                  <a:srgbClr val="308BBF"/>
                </a:solidFill>
                <a:latin typeface="Montserrat" pitchFamily="2" charset="77"/>
              </a:rPr>
              <a:t> </a:t>
            </a:r>
            <a:endParaRPr lang="es-ES_tradnl" sz="900" b="1" dirty="0">
              <a:solidFill>
                <a:srgbClr val="308BBF"/>
              </a:solidFill>
            </a:endParaRPr>
          </a:p>
        </p:txBody>
      </p:sp>
      <p:sp>
        <p:nvSpPr>
          <p:cNvPr id="63" name="Rectángulo 62"/>
          <p:cNvSpPr/>
          <p:nvPr/>
        </p:nvSpPr>
        <p:spPr>
          <a:xfrm>
            <a:off x="2286798" y="5474886"/>
            <a:ext cx="17532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dirty="0" err="1" smtClean="0">
                <a:solidFill>
                  <a:srgbClr val="308BBF"/>
                </a:solidFill>
                <a:latin typeface="Montserrat" pitchFamily="2" charset="77"/>
              </a:rPr>
              <a:t>Analiza</a:t>
            </a:r>
            <a:r>
              <a:rPr lang="en-US" sz="900" b="1" dirty="0" smtClean="0">
                <a:solidFill>
                  <a:srgbClr val="308BBF"/>
                </a:solidFill>
                <a:latin typeface="Montserrat" pitchFamily="2" charset="77"/>
              </a:rPr>
              <a:t> la </a:t>
            </a:r>
            <a:r>
              <a:rPr lang="en-US" sz="900" b="1" dirty="0" err="1" smtClean="0">
                <a:solidFill>
                  <a:srgbClr val="308BBF"/>
                </a:solidFill>
                <a:latin typeface="Montserrat" pitchFamily="2" charset="77"/>
              </a:rPr>
              <a:t>competencia</a:t>
            </a:r>
            <a:r>
              <a:rPr lang="en-US" sz="900" b="1" dirty="0" smtClean="0">
                <a:solidFill>
                  <a:srgbClr val="308BBF"/>
                </a:solidFill>
                <a:latin typeface="Montserrat" pitchFamily="2" charset="77"/>
              </a:rPr>
              <a:t> </a:t>
            </a:r>
            <a:r>
              <a:rPr lang="en-US" sz="900" b="1" dirty="0" err="1" smtClean="0">
                <a:solidFill>
                  <a:srgbClr val="308BBF"/>
                </a:solidFill>
                <a:latin typeface="Montserrat" pitchFamily="2" charset="77"/>
              </a:rPr>
              <a:t>en</a:t>
            </a:r>
            <a:r>
              <a:rPr lang="en-US" sz="900" b="1" dirty="0" smtClean="0">
                <a:solidFill>
                  <a:srgbClr val="308BBF"/>
                </a:solidFill>
                <a:latin typeface="Montserrat" pitchFamily="2" charset="77"/>
              </a:rPr>
              <a:t> el </a:t>
            </a:r>
            <a:r>
              <a:rPr lang="en-US" sz="900" b="1" dirty="0" err="1" smtClean="0">
                <a:solidFill>
                  <a:srgbClr val="308BBF"/>
                </a:solidFill>
                <a:latin typeface="Montserrat" pitchFamily="2" charset="77"/>
              </a:rPr>
              <a:t>comercio</a:t>
            </a:r>
            <a:r>
              <a:rPr lang="en-US" sz="900" b="1" dirty="0" smtClean="0">
                <a:solidFill>
                  <a:srgbClr val="308BBF"/>
                </a:solidFill>
                <a:latin typeface="Montserrat" pitchFamily="2" charset="77"/>
              </a:rPr>
              <a:t> </a:t>
            </a:r>
            <a:endParaRPr lang="es-ES_tradnl" sz="900" b="1" dirty="0">
              <a:solidFill>
                <a:srgbClr val="308BBF"/>
              </a:solidFill>
            </a:endParaRPr>
          </a:p>
        </p:txBody>
      </p:sp>
      <p:sp>
        <p:nvSpPr>
          <p:cNvPr id="68" name="Rectángulo 67"/>
          <p:cNvSpPr/>
          <p:nvPr/>
        </p:nvSpPr>
        <p:spPr>
          <a:xfrm>
            <a:off x="5133757" y="5472641"/>
            <a:ext cx="2095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dirty="0" err="1" smtClean="0">
                <a:solidFill>
                  <a:srgbClr val="308BBF"/>
                </a:solidFill>
                <a:latin typeface="Montserrat" pitchFamily="2" charset="77"/>
              </a:rPr>
              <a:t>Defiende</a:t>
            </a:r>
            <a:r>
              <a:rPr lang="en-US" sz="900" b="1" dirty="0" smtClean="0">
                <a:solidFill>
                  <a:srgbClr val="308BBF"/>
                </a:solidFill>
                <a:latin typeface="Montserrat" pitchFamily="2" charset="77"/>
              </a:rPr>
              <a:t> y </a:t>
            </a:r>
            <a:r>
              <a:rPr lang="en-US" sz="900" b="1" dirty="0" err="1" smtClean="0">
                <a:solidFill>
                  <a:srgbClr val="308BBF"/>
                </a:solidFill>
                <a:latin typeface="Montserrat" pitchFamily="2" charset="77"/>
              </a:rPr>
              <a:t>promueve</a:t>
            </a:r>
            <a:r>
              <a:rPr lang="en-US" sz="900" b="1" dirty="0" smtClean="0">
                <a:solidFill>
                  <a:srgbClr val="308BBF"/>
                </a:solidFill>
                <a:latin typeface="Montserrat" pitchFamily="2" charset="77"/>
              </a:rPr>
              <a:t> </a:t>
            </a:r>
            <a:r>
              <a:rPr lang="en-US" sz="900" b="1" dirty="0" err="1" smtClean="0">
                <a:solidFill>
                  <a:srgbClr val="308BBF"/>
                </a:solidFill>
                <a:latin typeface="Montserrat" pitchFamily="2" charset="77"/>
              </a:rPr>
              <a:t>los</a:t>
            </a:r>
            <a:r>
              <a:rPr lang="en-US" sz="900" b="1" dirty="0" smtClean="0">
                <a:solidFill>
                  <a:srgbClr val="308BBF"/>
                </a:solidFill>
                <a:latin typeface="Montserrat" pitchFamily="2" charset="77"/>
              </a:rPr>
              <a:t> derechos de </a:t>
            </a:r>
            <a:r>
              <a:rPr lang="en-US" sz="900" b="1" dirty="0" err="1" smtClean="0">
                <a:solidFill>
                  <a:srgbClr val="308BBF"/>
                </a:solidFill>
                <a:latin typeface="Montserrat" pitchFamily="2" charset="77"/>
              </a:rPr>
              <a:t>los</a:t>
            </a:r>
            <a:r>
              <a:rPr lang="en-US" sz="900" b="1" dirty="0" smtClean="0">
                <a:solidFill>
                  <a:srgbClr val="308BBF"/>
                </a:solidFill>
                <a:latin typeface="Montserrat" pitchFamily="2" charset="77"/>
              </a:rPr>
              <a:t> </a:t>
            </a:r>
            <a:r>
              <a:rPr lang="en-US" sz="900" b="1" dirty="0" err="1" smtClean="0">
                <a:solidFill>
                  <a:srgbClr val="308BBF"/>
                </a:solidFill>
                <a:latin typeface="Montserrat" pitchFamily="2" charset="77"/>
              </a:rPr>
              <a:t>consumidores</a:t>
            </a:r>
            <a:endParaRPr lang="es-ES_tradnl" sz="900" b="1" dirty="0">
              <a:solidFill>
                <a:srgbClr val="308BBF"/>
              </a:solidFill>
            </a:endParaRPr>
          </a:p>
        </p:txBody>
      </p:sp>
      <p:sp>
        <p:nvSpPr>
          <p:cNvPr id="70" name="Rectángulo 69"/>
          <p:cNvSpPr/>
          <p:nvPr/>
        </p:nvSpPr>
        <p:spPr>
          <a:xfrm>
            <a:off x="2524634" y="1798709"/>
            <a:ext cx="2095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dirty="0" err="1" smtClean="0">
                <a:solidFill>
                  <a:srgbClr val="308BBF"/>
                </a:solidFill>
                <a:latin typeface="Montserrat" pitchFamily="2" charset="77"/>
              </a:rPr>
              <a:t>Aplica</a:t>
            </a:r>
            <a:r>
              <a:rPr lang="en-US" sz="900" b="1" dirty="0" smtClean="0">
                <a:solidFill>
                  <a:srgbClr val="308BBF"/>
                </a:solidFill>
                <a:latin typeface="Montserrat" pitchFamily="2" charset="77"/>
              </a:rPr>
              <a:t> las </a:t>
            </a:r>
            <a:r>
              <a:rPr lang="en-US" sz="900" b="1" dirty="0" err="1" smtClean="0">
                <a:solidFill>
                  <a:srgbClr val="308BBF"/>
                </a:solidFill>
                <a:latin typeface="Montserrat" pitchFamily="2" charset="77"/>
              </a:rPr>
              <a:t>leyes</a:t>
            </a:r>
            <a:r>
              <a:rPr lang="en-US" sz="900" b="1" dirty="0" smtClean="0">
                <a:solidFill>
                  <a:srgbClr val="308BBF"/>
                </a:solidFill>
                <a:latin typeface="Montserrat" pitchFamily="2" charset="77"/>
              </a:rPr>
              <a:t> de </a:t>
            </a:r>
            <a:r>
              <a:rPr lang="en-US" sz="900" b="1" dirty="0" err="1" smtClean="0">
                <a:solidFill>
                  <a:srgbClr val="308BBF"/>
                </a:solidFill>
                <a:latin typeface="Montserrat" pitchFamily="2" charset="77"/>
              </a:rPr>
              <a:t>fomento</a:t>
            </a:r>
            <a:r>
              <a:rPr lang="en-US" sz="900" b="1" dirty="0" smtClean="0">
                <a:solidFill>
                  <a:srgbClr val="308BBF"/>
                </a:solidFill>
                <a:latin typeface="Montserrat" pitchFamily="2" charset="77"/>
              </a:rPr>
              <a:t> al </a:t>
            </a:r>
            <a:r>
              <a:rPr lang="en-US" sz="900" b="1" dirty="0" err="1" smtClean="0">
                <a:solidFill>
                  <a:srgbClr val="308BBF"/>
                </a:solidFill>
                <a:latin typeface="Montserrat" pitchFamily="2" charset="77"/>
              </a:rPr>
              <a:t>comercio</a:t>
            </a:r>
            <a:r>
              <a:rPr lang="en-US" sz="900" b="1" dirty="0" smtClean="0">
                <a:solidFill>
                  <a:srgbClr val="308BBF"/>
                </a:solidFill>
                <a:latin typeface="Montserrat" pitchFamily="2" charset="77"/>
              </a:rPr>
              <a:t> y a la </a:t>
            </a:r>
            <a:r>
              <a:rPr lang="en-US" sz="900" b="1" dirty="0" err="1" smtClean="0">
                <a:solidFill>
                  <a:srgbClr val="308BBF"/>
                </a:solidFill>
                <a:latin typeface="Montserrat" pitchFamily="2" charset="77"/>
              </a:rPr>
              <a:t>inversión</a:t>
            </a:r>
            <a:r>
              <a:rPr lang="en-US" sz="900" b="1" dirty="0" smtClean="0">
                <a:solidFill>
                  <a:srgbClr val="308BBF"/>
                </a:solidFill>
                <a:latin typeface="Montserrat" pitchFamily="2" charset="77"/>
              </a:rPr>
              <a:t> </a:t>
            </a:r>
            <a:endParaRPr lang="es-ES_tradnl" sz="900" b="1" dirty="0">
              <a:solidFill>
                <a:srgbClr val="308BBF"/>
              </a:solidFill>
            </a:endParaRPr>
          </a:p>
        </p:txBody>
      </p:sp>
      <p:sp>
        <p:nvSpPr>
          <p:cNvPr id="71" name="Rectángulo 70"/>
          <p:cNvSpPr/>
          <p:nvPr/>
        </p:nvSpPr>
        <p:spPr>
          <a:xfrm>
            <a:off x="6344495" y="1791756"/>
            <a:ext cx="2095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dirty="0" err="1" smtClean="0">
                <a:solidFill>
                  <a:srgbClr val="308BBF"/>
                </a:solidFill>
                <a:latin typeface="Montserrat" pitchFamily="2" charset="77"/>
              </a:rPr>
              <a:t>Promueve</a:t>
            </a:r>
            <a:r>
              <a:rPr lang="en-US" sz="900" b="1" dirty="0" smtClean="0">
                <a:solidFill>
                  <a:srgbClr val="308BBF"/>
                </a:solidFill>
                <a:latin typeface="Montserrat" pitchFamily="2" charset="77"/>
              </a:rPr>
              <a:t> la </a:t>
            </a:r>
            <a:r>
              <a:rPr lang="en-US" sz="900" b="1" dirty="0" err="1" smtClean="0">
                <a:solidFill>
                  <a:srgbClr val="308BBF"/>
                </a:solidFill>
                <a:latin typeface="Montserrat" pitchFamily="2" charset="77"/>
              </a:rPr>
              <a:t>inversión</a:t>
            </a:r>
            <a:r>
              <a:rPr lang="en-US" sz="900" b="1" dirty="0" smtClean="0">
                <a:solidFill>
                  <a:srgbClr val="308BBF"/>
                </a:solidFill>
                <a:latin typeface="Montserrat" pitchFamily="2" charset="77"/>
              </a:rPr>
              <a:t> y la </a:t>
            </a:r>
            <a:r>
              <a:rPr lang="en-US" sz="900" b="1" dirty="0" err="1" smtClean="0">
                <a:solidFill>
                  <a:srgbClr val="308BBF"/>
                </a:solidFill>
                <a:latin typeface="Montserrat" pitchFamily="2" charset="77"/>
              </a:rPr>
              <a:t>competitividad</a:t>
            </a:r>
            <a:endParaRPr lang="es-ES_tradnl" sz="900" b="1" dirty="0">
              <a:solidFill>
                <a:srgbClr val="308B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61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7">
            <a:extLst>
              <a:ext uri="{FF2B5EF4-FFF2-40B4-BE49-F238E27FC236}">
                <a16:creationId xmlns:a16="http://schemas.microsoft.com/office/drawing/2014/main" xmlns="" id="{C4755301-94B8-8A41-AAC9-D8E2C931B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545919" y="-5545919"/>
            <a:ext cx="1100161" cy="12192000"/>
          </a:xfrm>
          <a:prstGeom prst="rect">
            <a:avLst/>
          </a:prstGeom>
        </p:spPr>
      </p:pic>
      <p:pic>
        <p:nvPicPr>
          <p:cNvPr id="20" name="Picture 89" descr="Logo, company name&#10;&#10;Description automatically generated">
            <a:extLst>
              <a:ext uri="{FF2B5EF4-FFF2-40B4-BE49-F238E27FC236}">
                <a16:creationId xmlns:a16="http://schemas.microsoft.com/office/drawing/2014/main" xmlns="" id="{2F1DCDB6-9F47-4E24-AEE1-5DDADFA987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6170" y="190231"/>
            <a:ext cx="1024005" cy="846116"/>
          </a:xfrm>
          <a:prstGeom prst="rect">
            <a:avLst/>
          </a:prstGeom>
        </p:spPr>
      </p:pic>
      <p:pic>
        <p:nvPicPr>
          <p:cNvPr id="21" name="Picture 90" descr="Logo, company name&#10;&#10;Description automatically generated">
            <a:extLst>
              <a:ext uri="{FF2B5EF4-FFF2-40B4-BE49-F238E27FC236}">
                <a16:creationId xmlns:a16="http://schemas.microsoft.com/office/drawing/2014/main" xmlns="" id="{182A56B3-0A72-4A11-9B53-ACF7B49B598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0350" y="32444"/>
            <a:ext cx="961091" cy="1067715"/>
          </a:xfrm>
          <a:prstGeom prst="rect">
            <a:avLst/>
          </a:prstGeom>
        </p:spPr>
      </p:pic>
      <p:sp>
        <p:nvSpPr>
          <p:cNvPr id="121" name="Block Arc 2560">
            <a:extLst>
              <a:ext uri="{FF2B5EF4-FFF2-40B4-BE49-F238E27FC236}">
                <a16:creationId xmlns:a16="http://schemas.microsoft.com/office/drawing/2014/main" xmlns="" id="{5815F667-47EE-46A2-8F9C-2FBA8CB257E9}"/>
              </a:ext>
            </a:extLst>
          </p:cNvPr>
          <p:cNvSpPr/>
          <p:nvPr/>
        </p:nvSpPr>
        <p:spPr>
          <a:xfrm rot="5400000">
            <a:off x="6575945" y="2822053"/>
            <a:ext cx="914400" cy="914400"/>
          </a:xfrm>
          <a:prstGeom prst="blockArc">
            <a:avLst>
              <a:gd name="adj1" fmla="val 16260309"/>
              <a:gd name="adj2" fmla="val 21515221"/>
              <a:gd name="adj3" fmla="val 13992"/>
            </a:avLst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122" name="Rectangle 2561">
            <a:extLst>
              <a:ext uri="{FF2B5EF4-FFF2-40B4-BE49-F238E27FC236}">
                <a16:creationId xmlns:a16="http://schemas.microsoft.com/office/drawing/2014/main" xmlns="" id="{C3D0EBC7-D77A-438D-93A1-35D539482E06}"/>
              </a:ext>
            </a:extLst>
          </p:cNvPr>
          <p:cNvSpPr/>
          <p:nvPr/>
        </p:nvSpPr>
        <p:spPr>
          <a:xfrm>
            <a:off x="-576652" y="3610894"/>
            <a:ext cx="7635600" cy="126626"/>
          </a:xfrm>
          <a:prstGeom prst="rect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123" name="Rectangle 2562">
            <a:extLst>
              <a:ext uri="{FF2B5EF4-FFF2-40B4-BE49-F238E27FC236}">
                <a16:creationId xmlns:a16="http://schemas.microsoft.com/office/drawing/2014/main" xmlns="" id="{62A0F1D9-7E97-444F-92DD-39D815CA8265}"/>
              </a:ext>
            </a:extLst>
          </p:cNvPr>
          <p:cNvSpPr/>
          <p:nvPr/>
        </p:nvSpPr>
        <p:spPr>
          <a:xfrm rot="16200000">
            <a:off x="7266149" y="3077575"/>
            <a:ext cx="327314" cy="126626"/>
          </a:xfrm>
          <a:prstGeom prst="rect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124" name="Isosceles Triangle 2563">
            <a:extLst>
              <a:ext uri="{FF2B5EF4-FFF2-40B4-BE49-F238E27FC236}">
                <a16:creationId xmlns:a16="http://schemas.microsoft.com/office/drawing/2014/main" xmlns="" id="{6EE65AE2-11FF-4624-A648-595632F79175}"/>
              </a:ext>
            </a:extLst>
          </p:cNvPr>
          <p:cNvSpPr/>
          <p:nvPr/>
        </p:nvSpPr>
        <p:spPr>
          <a:xfrm>
            <a:off x="7300766" y="2766099"/>
            <a:ext cx="258081" cy="222484"/>
          </a:xfrm>
          <a:prstGeom prst="triangle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125" name="Rectangle 2564">
            <a:extLst>
              <a:ext uri="{FF2B5EF4-FFF2-40B4-BE49-F238E27FC236}">
                <a16:creationId xmlns:a16="http://schemas.microsoft.com/office/drawing/2014/main" xmlns="" id="{AAFD3646-6FFD-4B3D-A23D-BCEE66AEFE9E}"/>
              </a:ext>
            </a:extLst>
          </p:cNvPr>
          <p:cNvSpPr/>
          <p:nvPr/>
        </p:nvSpPr>
        <p:spPr>
          <a:xfrm>
            <a:off x="-51082" y="3766733"/>
            <a:ext cx="8622608" cy="126626"/>
          </a:xfrm>
          <a:prstGeom prst="rect">
            <a:avLst/>
          </a:prstGeom>
          <a:solidFill>
            <a:srgbClr val="0F274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126" name="Isosceles Triangle 2565">
            <a:extLst>
              <a:ext uri="{FF2B5EF4-FFF2-40B4-BE49-F238E27FC236}">
                <a16:creationId xmlns:a16="http://schemas.microsoft.com/office/drawing/2014/main" xmlns="" id="{50D792DC-58F1-424E-9E4A-7960979FDC7B}"/>
              </a:ext>
            </a:extLst>
          </p:cNvPr>
          <p:cNvSpPr/>
          <p:nvPr/>
        </p:nvSpPr>
        <p:spPr>
          <a:xfrm rot="5400000">
            <a:off x="8553727" y="3718804"/>
            <a:ext cx="258081" cy="222484"/>
          </a:xfrm>
          <a:prstGeom prst="triangle">
            <a:avLst/>
          </a:prstGeom>
          <a:solidFill>
            <a:srgbClr val="0F274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127" name="Block Arc 2566">
            <a:extLst>
              <a:ext uri="{FF2B5EF4-FFF2-40B4-BE49-F238E27FC236}">
                <a16:creationId xmlns:a16="http://schemas.microsoft.com/office/drawing/2014/main" xmlns="" id="{EDE100BE-3227-4A52-89B6-030E7F43BB37}"/>
              </a:ext>
            </a:extLst>
          </p:cNvPr>
          <p:cNvSpPr/>
          <p:nvPr/>
        </p:nvSpPr>
        <p:spPr>
          <a:xfrm rot="16200000" flipV="1">
            <a:off x="5321673" y="3921381"/>
            <a:ext cx="914400" cy="914400"/>
          </a:xfrm>
          <a:prstGeom prst="blockArc">
            <a:avLst>
              <a:gd name="adj1" fmla="val 16260309"/>
              <a:gd name="adj2" fmla="val 110065"/>
              <a:gd name="adj3" fmla="val 13985"/>
            </a:avLst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128" name="Rectangle 2567">
            <a:extLst>
              <a:ext uri="{FF2B5EF4-FFF2-40B4-BE49-F238E27FC236}">
                <a16:creationId xmlns:a16="http://schemas.microsoft.com/office/drawing/2014/main" xmlns="" id="{9FDE37B2-5311-43DB-8963-D064A7D2CEF1}"/>
              </a:ext>
            </a:extLst>
          </p:cNvPr>
          <p:cNvSpPr/>
          <p:nvPr/>
        </p:nvSpPr>
        <p:spPr>
          <a:xfrm flipV="1">
            <a:off x="-51083" y="3921381"/>
            <a:ext cx="5838091" cy="126626"/>
          </a:xfrm>
          <a:prstGeom prst="rect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129" name="Rectangle 2568">
            <a:extLst>
              <a:ext uri="{FF2B5EF4-FFF2-40B4-BE49-F238E27FC236}">
                <a16:creationId xmlns:a16="http://schemas.microsoft.com/office/drawing/2014/main" xmlns="" id="{160D0814-8D90-4374-B568-CDCAB8302E8F}"/>
              </a:ext>
            </a:extLst>
          </p:cNvPr>
          <p:cNvSpPr/>
          <p:nvPr/>
        </p:nvSpPr>
        <p:spPr>
          <a:xfrm rot="16200000">
            <a:off x="6006438" y="4456211"/>
            <a:ext cx="327314" cy="126626"/>
          </a:xfrm>
          <a:prstGeom prst="rect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130" name="Isosceles Triangle 2569">
            <a:extLst>
              <a:ext uri="{FF2B5EF4-FFF2-40B4-BE49-F238E27FC236}">
                <a16:creationId xmlns:a16="http://schemas.microsoft.com/office/drawing/2014/main" xmlns="" id="{6E04A55F-5CD1-4DBE-AB49-C409B29CAB29}"/>
              </a:ext>
            </a:extLst>
          </p:cNvPr>
          <p:cNvSpPr/>
          <p:nvPr/>
        </p:nvSpPr>
        <p:spPr>
          <a:xfrm rot="10800000">
            <a:off x="6041055" y="4671506"/>
            <a:ext cx="258081" cy="222484"/>
          </a:xfrm>
          <a:prstGeom prst="triangle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211" name="Block Arc 2556">
            <a:extLst>
              <a:ext uri="{FF2B5EF4-FFF2-40B4-BE49-F238E27FC236}">
                <a16:creationId xmlns:a16="http://schemas.microsoft.com/office/drawing/2014/main" xmlns="" id="{D9916D27-5EA0-46AE-ABF1-193CB99198E3}"/>
              </a:ext>
            </a:extLst>
          </p:cNvPr>
          <p:cNvSpPr/>
          <p:nvPr/>
        </p:nvSpPr>
        <p:spPr>
          <a:xfrm rot="5400000">
            <a:off x="881917" y="2676407"/>
            <a:ext cx="914400" cy="914400"/>
          </a:xfrm>
          <a:prstGeom prst="blockArc">
            <a:avLst>
              <a:gd name="adj1" fmla="val 16184359"/>
              <a:gd name="adj2" fmla="val 164567"/>
              <a:gd name="adj3" fmla="val 13962"/>
            </a:avLst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212" name="Rectangle 2557">
            <a:extLst>
              <a:ext uri="{FF2B5EF4-FFF2-40B4-BE49-F238E27FC236}">
                <a16:creationId xmlns:a16="http://schemas.microsoft.com/office/drawing/2014/main" xmlns="" id="{18D6763E-3B01-4D21-A444-9F17CFEDC55B}"/>
              </a:ext>
            </a:extLst>
          </p:cNvPr>
          <p:cNvSpPr/>
          <p:nvPr/>
        </p:nvSpPr>
        <p:spPr>
          <a:xfrm>
            <a:off x="-512950" y="3464181"/>
            <a:ext cx="1839600" cy="126626"/>
          </a:xfrm>
          <a:prstGeom prst="rect">
            <a:avLst/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213" name="Rectangle 2558">
            <a:extLst>
              <a:ext uri="{FF2B5EF4-FFF2-40B4-BE49-F238E27FC236}">
                <a16:creationId xmlns:a16="http://schemas.microsoft.com/office/drawing/2014/main" xmlns="" id="{83142E9A-C27E-437C-AC85-C0032E8816D1}"/>
              </a:ext>
            </a:extLst>
          </p:cNvPr>
          <p:cNvSpPr/>
          <p:nvPr/>
        </p:nvSpPr>
        <p:spPr>
          <a:xfrm rot="16200000">
            <a:off x="1651149" y="3001309"/>
            <a:ext cx="166037" cy="126626"/>
          </a:xfrm>
          <a:prstGeom prst="rect">
            <a:avLst/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214" name="Isosceles Triangle 2559">
            <a:extLst>
              <a:ext uri="{FF2B5EF4-FFF2-40B4-BE49-F238E27FC236}">
                <a16:creationId xmlns:a16="http://schemas.microsoft.com/office/drawing/2014/main" xmlns="" id="{0C004BA2-0D33-4E4C-9182-8C4EB050828F}"/>
              </a:ext>
            </a:extLst>
          </p:cNvPr>
          <p:cNvSpPr/>
          <p:nvPr/>
        </p:nvSpPr>
        <p:spPr>
          <a:xfrm>
            <a:off x="1607844" y="2772853"/>
            <a:ext cx="258081" cy="222484"/>
          </a:xfrm>
          <a:prstGeom prst="triangle">
            <a:avLst/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787008" y="5100396"/>
            <a:ext cx="7889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DIACO</a:t>
            </a:r>
            <a:endParaRPr lang="es-ES_tradnl" sz="1400" dirty="0"/>
          </a:p>
        </p:txBody>
      </p:sp>
      <p:sp>
        <p:nvSpPr>
          <p:cNvPr id="218" name="Block Arc 2566">
            <a:extLst>
              <a:ext uri="{FF2B5EF4-FFF2-40B4-BE49-F238E27FC236}">
                <a16:creationId xmlns:a16="http://schemas.microsoft.com/office/drawing/2014/main" xmlns="" id="{EDE100BE-3227-4A52-89B6-030E7F43BB37}"/>
              </a:ext>
            </a:extLst>
          </p:cNvPr>
          <p:cNvSpPr/>
          <p:nvPr/>
        </p:nvSpPr>
        <p:spPr>
          <a:xfrm rot="16200000" flipV="1">
            <a:off x="2389217" y="3921381"/>
            <a:ext cx="914400" cy="914400"/>
          </a:xfrm>
          <a:prstGeom prst="blockArc">
            <a:avLst>
              <a:gd name="adj1" fmla="val 16260309"/>
              <a:gd name="adj2" fmla="val 110065"/>
              <a:gd name="adj3" fmla="val 13985"/>
            </a:avLst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219" name="Rectangle 2568">
            <a:extLst>
              <a:ext uri="{FF2B5EF4-FFF2-40B4-BE49-F238E27FC236}">
                <a16:creationId xmlns:a16="http://schemas.microsoft.com/office/drawing/2014/main" xmlns="" id="{160D0814-8D90-4374-B568-CDCAB8302E8F}"/>
              </a:ext>
            </a:extLst>
          </p:cNvPr>
          <p:cNvSpPr/>
          <p:nvPr/>
        </p:nvSpPr>
        <p:spPr>
          <a:xfrm rot="16200000">
            <a:off x="3076647" y="4460914"/>
            <a:ext cx="327314" cy="126626"/>
          </a:xfrm>
          <a:prstGeom prst="rect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220" name="Isosceles Triangle 2569">
            <a:extLst>
              <a:ext uri="{FF2B5EF4-FFF2-40B4-BE49-F238E27FC236}">
                <a16:creationId xmlns:a16="http://schemas.microsoft.com/office/drawing/2014/main" xmlns="" id="{6E04A55F-5CD1-4DBE-AB49-C409B29CAB29}"/>
              </a:ext>
            </a:extLst>
          </p:cNvPr>
          <p:cNvSpPr/>
          <p:nvPr/>
        </p:nvSpPr>
        <p:spPr>
          <a:xfrm rot="10800000">
            <a:off x="3111264" y="4675092"/>
            <a:ext cx="258081" cy="222484"/>
          </a:xfrm>
          <a:prstGeom prst="triangle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221" name="Block Arc 2560">
            <a:extLst>
              <a:ext uri="{FF2B5EF4-FFF2-40B4-BE49-F238E27FC236}">
                <a16:creationId xmlns:a16="http://schemas.microsoft.com/office/drawing/2014/main" xmlns="" id="{5815F667-47EE-46A2-8F9C-2FBA8CB257E9}"/>
              </a:ext>
            </a:extLst>
          </p:cNvPr>
          <p:cNvSpPr/>
          <p:nvPr/>
        </p:nvSpPr>
        <p:spPr>
          <a:xfrm rot="5400000">
            <a:off x="2837482" y="2822053"/>
            <a:ext cx="914400" cy="914400"/>
          </a:xfrm>
          <a:prstGeom prst="blockArc">
            <a:avLst>
              <a:gd name="adj1" fmla="val 16260309"/>
              <a:gd name="adj2" fmla="val 21515221"/>
              <a:gd name="adj3" fmla="val 13992"/>
            </a:avLst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222" name="Rectangle 2562">
            <a:extLst>
              <a:ext uri="{FF2B5EF4-FFF2-40B4-BE49-F238E27FC236}">
                <a16:creationId xmlns:a16="http://schemas.microsoft.com/office/drawing/2014/main" xmlns="" id="{62A0F1D9-7E97-444F-92DD-39D815CA8265}"/>
              </a:ext>
            </a:extLst>
          </p:cNvPr>
          <p:cNvSpPr/>
          <p:nvPr/>
        </p:nvSpPr>
        <p:spPr>
          <a:xfrm rot="16200000">
            <a:off x="3526300" y="3081814"/>
            <a:ext cx="327314" cy="126626"/>
          </a:xfrm>
          <a:prstGeom prst="rect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223" name="Isosceles Triangle 2563">
            <a:extLst>
              <a:ext uri="{FF2B5EF4-FFF2-40B4-BE49-F238E27FC236}">
                <a16:creationId xmlns:a16="http://schemas.microsoft.com/office/drawing/2014/main" xmlns="" id="{6EE65AE2-11FF-4624-A648-595632F79175}"/>
              </a:ext>
            </a:extLst>
          </p:cNvPr>
          <p:cNvSpPr/>
          <p:nvPr/>
        </p:nvSpPr>
        <p:spPr>
          <a:xfrm>
            <a:off x="3552804" y="2770497"/>
            <a:ext cx="258081" cy="222484"/>
          </a:xfrm>
          <a:prstGeom prst="triangle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227" name="Block Arc 2560">
            <a:extLst>
              <a:ext uri="{FF2B5EF4-FFF2-40B4-BE49-F238E27FC236}">
                <a16:creationId xmlns:a16="http://schemas.microsoft.com/office/drawing/2014/main" xmlns="" id="{5815F667-47EE-46A2-8F9C-2FBA8CB257E9}"/>
              </a:ext>
            </a:extLst>
          </p:cNvPr>
          <p:cNvSpPr/>
          <p:nvPr/>
        </p:nvSpPr>
        <p:spPr>
          <a:xfrm rot="5400000">
            <a:off x="4655216" y="2822052"/>
            <a:ext cx="914400" cy="914400"/>
          </a:xfrm>
          <a:prstGeom prst="blockArc">
            <a:avLst>
              <a:gd name="adj1" fmla="val 16260309"/>
              <a:gd name="adj2" fmla="val 21515221"/>
              <a:gd name="adj3" fmla="val 13992"/>
            </a:avLst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228" name="Rectangle 2562">
            <a:extLst>
              <a:ext uri="{FF2B5EF4-FFF2-40B4-BE49-F238E27FC236}">
                <a16:creationId xmlns:a16="http://schemas.microsoft.com/office/drawing/2014/main" xmlns="" id="{62A0F1D9-7E97-444F-92DD-39D815CA8265}"/>
              </a:ext>
            </a:extLst>
          </p:cNvPr>
          <p:cNvSpPr/>
          <p:nvPr/>
        </p:nvSpPr>
        <p:spPr>
          <a:xfrm rot="16200000">
            <a:off x="5345420" y="3077574"/>
            <a:ext cx="327314" cy="126626"/>
          </a:xfrm>
          <a:prstGeom prst="rect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229" name="Isosceles Triangle 2563">
            <a:extLst>
              <a:ext uri="{FF2B5EF4-FFF2-40B4-BE49-F238E27FC236}">
                <a16:creationId xmlns:a16="http://schemas.microsoft.com/office/drawing/2014/main" xmlns="" id="{6EE65AE2-11FF-4624-A648-595632F79175}"/>
              </a:ext>
            </a:extLst>
          </p:cNvPr>
          <p:cNvSpPr/>
          <p:nvPr/>
        </p:nvSpPr>
        <p:spPr>
          <a:xfrm>
            <a:off x="5380037" y="2766098"/>
            <a:ext cx="258081" cy="222484"/>
          </a:xfrm>
          <a:prstGeom prst="triangle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230" name="Rectángulo 229"/>
          <p:cNvSpPr/>
          <p:nvPr/>
        </p:nvSpPr>
        <p:spPr>
          <a:xfrm>
            <a:off x="4421374" y="2293395"/>
            <a:ext cx="2095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Sist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. de la </a:t>
            </a:r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Calidad</a:t>
            </a:r>
            <a:endParaRPr lang="es-ES_tradnl" sz="1400" dirty="0"/>
          </a:p>
        </p:txBody>
      </p:sp>
      <p:sp>
        <p:nvSpPr>
          <p:cNvPr id="237" name="Rectángulo 236"/>
          <p:cNvSpPr/>
          <p:nvPr/>
        </p:nvSpPr>
        <p:spPr>
          <a:xfrm>
            <a:off x="8857803" y="2922105"/>
            <a:ext cx="306388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62A46"/>
                </a:solidFill>
                <a:latin typeface="Montserrat" pitchFamily="2" charset="77"/>
              </a:rPr>
              <a:t>Desarrollan</a:t>
            </a:r>
            <a:r>
              <a:rPr lang="en-US" sz="2800" b="1" dirty="0" smtClean="0">
                <a:solidFill>
                  <a:srgbClr val="062A46"/>
                </a:solidFill>
                <a:latin typeface="Montserrat" pitchFamily="2" charset="77"/>
              </a:rPr>
              <a:t> del </a:t>
            </a:r>
            <a:r>
              <a:rPr lang="en-US" sz="2800" b="1" dirty="0" err="1" smtClean="0">
                <a:solidFill>
                  <a:srgbClr val="062A46"/>
                </a:solidFill>
                <a:latin typeface="Montserrat" pitchFamily="2" charset="77"/>
              </a:rPr>
              <a:t>comercio</a:t>
            </a:r>
            <a:r>
              <a:rPr lang="en-US" sz="2800" b="1" dirty="0" smtClean="0">
                <a:solidFill>
                  <a:srgbClr val="062A46"/>
                </a:solidFill>
                <a:latin typeface="Montserrat" pitchFamily="2" charset="77"/>
              </a:rPr>
              <a:t> </a:t>
            </a:r>
            <a:r>
              <a:rPr lang="en-US" sz="2800" b="1" dirty="0" err="1" smtClean="0">
                <a:solidFill>
                  <a:srgbClr val="062A46"/>
                </a:solidFill>
                <a:latin typeface="Montserrat" pitchFamily="2" charset="77"/>
              </a:rPr>
              <a:t>interno</a:t>
            </a:r>
            <a:r>
              <a:rPr lang="en-US" sz="2800" b="1" dirty="0" smtClean="0">
                <a:solidFill>
                  <a:srgbClr val="062A46"/>
                </a:solidFill>
                <a:latin typeface="Montserrat" pitchFamily="2" charset="77"/>
              </a:rPr>
              <a:t> y la </a:t>
            </a:r>
            <a:r>
              <a:rPr lang="en-US" sz="2800" b="1" dirty="0" err="1" smtClean="0">
                <a:solidFill>
                  <a:srgbClr val="062A46"/>
                </a:solidFill>
                <a:latin typeface="Montserrat" pitchFamily="2" charset="77"/>
              </a:rPr>
              <a:t>inversión</a:t>
            </a:r>
            <a:endParaRPr lang="es-ES_tradnl" sz="2800" dirty="0"/>
          </a:p>
        </p:txBody>
      </p:sp>
      <p:sp>
        <p:nvSpPr>
          <p:cNvPr id="238" name="Google Shape;298;p9">
            <a:extLst>
              <a:ext uri="{FF2B5EF4-FFF2-40B4-BE49-F238E27FC236}">
                <a16:creationId xmlns:a16="http://schemas.microsoft.com/office/drawing/2014/main" xmlns="" id="{3AD58E81-B636-4B78-835B-0850753AF04E}"/>
              </a:ext>
            </a:extLst>
          </p:cNvPr>
          <p:cNvSpPr txBox="1">
            <a:spLocks/>
          </p:cNvSpPr>
          <p:nvPr/>
        </p:nvSpPr>
        <p:spPr>
          <a:xfrm>
            <a:off x="299803" y="236116"/>
            <a:ext cx="8189319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GT" sz="2400" b="1" dirty="0" smtClean="0">
                <a:solidFill>
                  <a:srgbClr val="178CC5"/>
                </a:solidFill>
                <a:latin typeface="Montserrat" panose="00000500000000000000" pitchFamily="50" charset="0"/>
              </a:rPr>
              <a:t>PRESUPUESTO DE LAS DIRECCIÓN </a:t>
            </a:r>
          </a:p>
          <a:p>
            <a:r>
              <a:rPr lang="es-GT" sz="1600" b="1" dirty="0" smtClean="0">
                <a:solidFill>
                  <a:schemeClr val="bg1"/>
                </a:solidFill>
                <a:latin typeface="Montserrat" panose="00000500000000000000" pitchFamily="50" charset="0"/>
              </a:rPr>
              <a:t>DEL VICEMINISTERIO DE INVERSIÓN</a:t>
            </a:r>
            <a:r>
              <a:rPr lang="es-GT" sz="1600" b="1" dirty="0">
                <a:solidFill>
                  <a:schemeClr val="bg1"/>
                </a:solidFill>
                <a:latin typeface="Montserrat" panose="00000500000000000000" pitchFamily="50" charset="0"/>
              </a:rPr>
              <a:t> </a:t>
            </a:r>
            <a:r>
              <a:rPr lang="es-GT" sz="1600" b="1" dirty="0" smtClean="0">
                <a:solidFill>
                  <a:schemeClr val="bg1"/>
                </a:solidFill>
                <a:latin typeface="Montserrat" panose="00000500000000000000" pitchFamily="50" charset="0"/>
              </a:rPr>
              <a:t>Y COMPETENCIA</a:t>
            </a:r>
            <a:endParaRPr lang="en-US" sz="1600" b="1" dirty="0"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  <p:sp>
        <p:nvSpPr>
          <p:cNvPr id="54" name="Rectángulo 53"/>
          <p:cNvSpPr/>
          <p:nvPr/>
        </p:nvSpPr>
        <p:spPr>
          <a:xfrm>
            <a:off x="708120" y="1772442"/>
            <a:ext cx="17532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08BBF"/>
                </a:solidFill>
                <a:latin typeface="Montserrat" pitchFamily="2" charset="77"/>
              </a:rPr>
              <a:t>Q5 </a:t>
            </a:r>
            <a:r>
              <a:rPr lang="en-US" b="1" dirty="0" smtClean="0">
                <a:solidFill>
                  <a:srgbClr val="308BBF"/>
                </a:solidFill>
                <a:latin typeface="Montserrat" pitchFamily="2" charset="77"/>
              </a:rPr>
              <a:t>mill.</a:t>
            </a:r>
            <a:endParaRPr lang="es-ES_tradnl" b="1" dirty="0">
              <a:solidFill>
                <a:srgbClr val="308BBF"/>
              </a:solidFill>
            </a:endParaRPr>
          </a:p>
        </p:txBody>
      </p:sp>
      <p:sp>
        <p:nvSpPr>
          <p:cNvPr id="55" name="Rectángulo 54"/>
          <p:cNvSpPr/>
          <p:nvPr/>
        </p:nvSpPr>
        <p:spPr>
          <a:xfrm>
            <a:off x="4569118" y="1773565"/>
            <a:ext cx="17532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GT" sz="2400" b="1" dirty="0" smtClean="0">
                <a:solidFill>
                  <a:srgbClr val="308BBF"/>
                </a:solidFill>
                <a:latin typeface="Montserrat" pitchFamily="2" charset="77"/>
              </a:rPr>
              <a:t>Q10.1 </a:t>
            </a:r>
            <a:r>
              <a:rPr lang="es-GT" b="1" dirty="0" smtClean="0">
                <a:solidFill>
                  <a:srgbClr val="308BBF"/>
                </a:solidFill>
                <a:latin typeface="Montserrat" pitchFamily="2" charset="77"/>
              </a:rPr>
              <a:t>mill.</a:t>
            </a:r>
            <a:endParaRPr lang="es-ES_tradnl" b="1" dirty="0">
              <a:solidFill>
                <a:srgbClr val="308BBF"/>
              </a:solidFill>
              <a:latin typeface="Montserrat" pitchFamily="2" charset="77"/>
            </a:endParaRPr>
          </a:p>
        </p:txBody>
      </p:sp>
      <p:sp>
        <p:nvSpPr>
          <p:cNvPr id="56" name="Rectángulo 55"/>
          <p:cNvSpPr/>
          <p:nvPr/>
        </p:nvSpPr>
        <p:spPr>
          <a:xfrm>
            <a:off x="5181869" y="5519800"/>
            <a:ext cx="19992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08BBF"/>
                </a:solidFill>
                <a:latin typeface="Montserrat" pitchFamily="2" charset="77"/>
              </a:rPr>
              <a:t>Q31.2</a:t>
            </a:r>
            <a:r>
              <a:rPr lang="en-US" b="1" dirty="0" smtClean="0">
                <a:solidFill>
                  <a:srgbClr val="308BBF"/>
                </a:solidFill>
                <a:latin typeface="Montserrat" pitchFamily="2" charset="77"/>
              </a:rPr>
              <a:t> mill.</a:t>
            </a:r>
            <a:endParaRPr lang="es-ES_tradnl" b="1" dirty="0">
              <a:solidFill>
                <a:srgbClr val="308BBF"/>
              </a:solidFill>
            </a:endParaRPr>
          </a:p>
        </p:txBody>
      </p:sp>
      <p:sp>
        <p:nvSpPr>
          <p:cNvPr id="60" name="Rectángulo 59"/>
          <p:cNvSpPr/>
          <p:nvPr/>
        </p:nvSpPr>
        <p:spPr>
          <a:xfrm>
            <a:off x="2115694" y="4960479"/>
            <a:ext cx="2095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Promoc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. de</a:t>
            </a:r>
          </a:p>
          <a:p>
            <a:pPr algn="ctr"/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Competencia</a:t>
            </a:r>
            <a:endParaRPr lang="es-ES_tradnl" sz="1400" dirty="0"/>
          </a:p>
        </p:txBody>
      </p:sp>
      <p:sp>
        <p:nvSpPr>
          <p:cNvPr id="61" name="Rectángulo 60"/>
          <p:cNvSpPr/>
          <p:nvPr/>
        </p:nvSpPr>
        <p:spPr>
          <a:xfrm>
            <a:off x="2286798" y="5521235"/>
            <a:ext cx="17532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08BBF"/>
                </a:solidFill>
                <a:latin typeface="Montserrat" pitchFamily="2" charset="77"/>
              </a:rPr>
              <a:t>Q2.6 </a:t>
            </a:r>
            <a:r>
              <a:rPr lang="en-US" b="1" dirty="0" smtClean="0">
                <a:solidFill>
                  <a:srgbClr val="308BBF"/>
                </a:solidFill>
                <a:latin typeface="Montserrat" pitchFamily="2" charset="77"/>
              </a:rPr>
              <a:t>mill.</a:t>
            </a:r>
            <a:endParaRPr lang="es-ES_tradnl" b="1" dirty="0">
              <a:solidFill>
                <a:srgbClr val="308BBF"/>
              </a:solidFill>
            </a:endParaRPr>
          </a:p>
        </p:txBody>
      </p:sp>
      <p:sp>
        <p:nvSpPr>
          <p:cNvPr id="64" name="Rectángulo 63"/>
          <p:cNvSpPr/>
          <p:nvPr/>
        </p:nvSpPr>
        <p:spPr>
          <a:xfrm>
            <a:off x="6782834" y="2274020"/>
            <a:ext cx="12939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PRONACOM</a:t>
            </a:r>
            <a:endParaRPr lang="es-ES_tradnl" sz="1400" dirty="0"/>
          </a:p>
        </p:txBody>
      </p:sp>
      <p:sp>
        <p:nvSpPr>
          <p:cNvPr id="65" name="Rectángulo 64"/>
          <p:cNvSpPr/>
          <p:nvPr/>
        </p:nvSpPr>
        <p:spPr>
          <a:xfrm>
            <a:off x="6489846" y="1757654"/>
            <a:ext cx="17532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08BBF"/>
                </a:solidFill>
                <a:latin typeface="Montserrat" pitchFamily="2" charset="77"/>
              </a:rPr>
              <a:t>Q71.1 </a:t>
            </a:r>
            <a:r>
              <a:rPr lang="en-US" b="1" dirty="0" smtClean="0">
                <a:solidFill>
                  <a:srgbClr val="308BBF"/>
                </a:solidFill>
                <a:latin typeface="Montserrat" pitchFamily="2" charset="77"/>
              </a:rPr>
              <a:t>mill.</a:t>
            </a:r>
            <a:endParaRPr lang="es-ES_tradnl" b="1" dirty="0">
              <a:solidFill>
                <a:srgbClr val="308BBF"/>
              </a:solidFill>
            </a:endParaRPr>
          </a:p>
        </p:txBody>
      </p:sp>
      <p:sp>
        <p:nvSpPr>
          <p:cNvPr id="66" name="Rectángulo 65"/>
          <p:cNvSpPr/>
          <p:nvPr/>
        </p:nvSpPr>
        <p:spPr>
          <a:xfrm>
            <a:off x="2908025" y="2307246"/>
            <a:ext cx="12378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DISERCOMI</a:t>
            </a:r>
            <a:endParaRPr lang="es-ES_tradnl" sz="1400" dirty="0"/>
          </a:p>
        </p:txBody>
      </p:sp>
      <p:sp>
        <p:nvSpPr>
          <p:cNvPr id="67" name="Rectángulo 66"/>
          <p:cNvSpPr/>
          <p:nvPr/>
        </p:nvSpPr>
        <p:spPr>
          <a:xfrm>
            <a:off x="2442513" y="1777922"/>
            <a:ext cx="21266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s-IS" sz="2400" b="1" dirty="0" smtClean="0">
                <a:solidFill>
                  <a:srgbClr val="308BBF"/>
                </a:solidFill>
                <a:latin typeface="Montserrat" pitchFamily="2" charset="77"/>
              </a:rPr>
              <a:t>Q7.5</a:t>
            </a:r>
            <a:r>
              <a:rPr lang="is-IS" b="1" dirty="0" smtClean="0">
                <a:solidFill>
                  <a:srgbClr val="308BBF"/>
                </a:solidFill>
                <a:latin typeface="Montserrat" pitchFamily="2" charset="77"/>
              </a:rPr>
              <a:t> </a:t>
            </a:r>
            <a:r>
              <a:rPr lang="is-IS" b="1" dirty="0" smtClean="0">
                <a:solidFill>
                  <a:srgbClr val="308BBF"/>
                </a:solidFill>
                <a:latin typeface="Montserrat" pitchFamily="2" charset="77"/>
              </a:rPr>
              <a:t>mill.</a:t>
            </a:r>
            <a:endParaRPr lang="es-ES_tradnl" b="1" dirty="0">
              <a:solidFill>
                <a:srgbClr val="308BBF"/>
              </a:solidFill>
            </a:endParaRPr>
          </a:p>
        </p:txBody>
      </p:sp>
      <p:sp>
        <p:nvSpPr>
          <p:cNvPr id="68" name="Rectángulo 67"/>
          <p:cNvSpPr/>
          <p:nvPr/>
        </p:nvSpPr>
        <p:spPr>
          <a:xfrm>
            <a:off x="537015" y="2201669"/>
            <a:ext cx="2095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Programas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y </a:t>
            </a:r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Proyectos</a:t>
            </a:r>
            <a:endParaRPr lang="es-ES_tradnl" sz="1400" dirty="0"/>
          </a:p>
        </p:txBody>
      </p:sp>
    </p:spTree>
    <p:extLst>
      <p:ext uri="{BB962C8B-B14F-4D97-AF65-F5344CB8AC3E}">
        <p14:creationId xmlns:p14="http://schemas.microsoft.com/office/powerpoint/2010/main" val="107149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7">
            <a:extLst>
              <a:ext uri="{FF2B5EF4-FFF2-40B4-BE49-F238E27FC236}">
                <a16:creationId xmlns:a16="http://schemas.microsoft.com/office/drawing/2014/main" xmlns="" id="{C4755301-94B8-8A41-AAC9-D8E2C931B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545919" y="-5545919"/>
            <a:ext cx="1100161" cy="12192000"/>
          </a:xfrm>
          <a:prstGeom prst="rect">
            <a:avLst/>
          </a:prstGeom>
        </p:spPr>
      </p:pic>
      <p:pic>
        <p:nvPicPr>
          <p:cNvPr id="20" name="Picture 89" descr="Logo, company name&#10;&#10;Description automatically generated">
            <a:extLst>
              <a:ext uri="{FF2B5EF4-FFF2-40B4-BE49-F238E27FC236}">
                <a16:creationId xmlns:a16="http://schemas.microsoft.com/office/drawing/2014/main" xmlns="" id="{2F1DCDB6-9F47-4E24-AEE1-5DDADFA987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6170" y="190231"/>
            <a:ext cx="1024005" cy="846116"/>
          </a:xfrm>
          <a:prstGeom prst="rect">
            <a:avLst/>
          </a:prstGeom>
        </p:spPr>
      </p:pic>
      <p:pic>
        <p:nvPicPr>
          <p:cNvPr id="21" name="Picture 90" descr="Logo, company name&#10;&#10;Description automatically generated">
            <a:extLst>
              <a:ext uri="{FF2B5EF4-FFF2-40B4-BE49-F238E27FC236}">
                <a16:creationId xmlns:a16="http://schemas.microsoft.com/office/drawing/2014/main" xmlns="" id="{182A56B3-0A72-4A11-9B53-ACF7B49B598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0350" y="32444"/>
            <a:ext cx="961091" cy="1067715"/>
          </a:xfrm>
          <a:prstGeom prst="rect">
            <a:avLst/>
          </a:prstGeom>
        </p:spPr>
      </p:pic>
      <p:sp>
        <p:nvSpPr>
          <p:cNvPr id="125" name="Rectangle 2564">
            <a:extLst>
              <a:ext uri="{FF2B5EF4-FFF2-40B4-BE49-F238E27FC236}">
                <a16:creationId xmlns:a16="http://schemas.microsoft.com/office/drawing/2014/main" xmlns="" id="{AAFD3646-6FFD-4B3D-A23D-BCEE66AEFE9E}"/>
              </a:ext>
            </a:extLst>
          </p:cNvPr>
          <p:cNvSpPr/>
          <p:nvPr/>
        </p:nvSpPr>
        <p:spPr>
          <a:xfrm>
            <a:off x="-1371577" y="2000513"/>
            <a:ext cx="8622608" cy="126626"/>
          </a:xfrm>
          <a:prstGeom prst="rect">
            <a:avLst/>
          </a:prstGeom>
          <a:solidFill>
            <a:srgbClr val="0F274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126" name="Isosceles Triangle 2565">
            <a:extLst>
              <a:ext uri="{FF2B5EF4-FFF2-40B4-BE49-F238E27FC236}">
                <a16:creationId xmlns:a16="http://schemas.microsoft.com/office/drawing/2014/main" xmlns="" id="{50D792DC-58F1-424E-9E4A-7960979FDC7B}"/>
              </a:ext>
            </a:extLst>
          </p:cNvPr>
          <p:cNvSpPr/>
          <p:nvPr/>
        </p:nvSpPr>
        <p:spPr>
          <a:xfrm rot="5400000">
            <a:off x="7233232" y="1952584"/>
            <a:ext cx="258081" cy="222484"/>
          </a:xfrm>
          <a:prstGeom prst="triangle">
            <a:avLst/>
          </a:prstGeom>
          <a:solidFill>
            <a:srgbClr val="0F274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237" name="Rectángulo 236"/>
          <p:cNvSpPr/>
          <p:nvPr/>
        </p:nvSpPr>
        <p:spPr>
          <a:xfrm>
            <a:off x="7805638" y="1648327"/>
            <a:ext cx="38317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308BBF"/>
                </a:solidFill>
                <a:latin typeface="Montserrat" pitchFamily="2" charset="77"/>
              </a:rPr>
              <a:t>Promueve</a:t>
            </a:r>
            <a:r>
              <a:rPr lang="en-US" sz="2400" b="1" dirty="0">
                <a:solidFill>
                  <a:srgbClr val="308BBF"/>
                </a:solidFill>
                <a:latin typeface="Montserrat" pitchFamily="2" charset="77"/>
              </a:rPr>
              <a:t> la </a:t>
            </a:r>
            <a:r>
              <a:rPr lang="en-US" sz="2400" b="1" dirty="0" err="1">
                <a:solidFill>
                  <a:srgbClr val="308BBF"/>
                </a:solidFill>
                <a:latin typeface="Montserrat" pitchFamily="2" charset="77"/>
              </a:rPr>
              <a:t>inversión</a:t>
            </a:r>
            <a:r>
              <a:rPr lang="en-US" sz="2400" b="1" dirty="0">
                <a:solidFill>
                  <a:srgbClr val="308BBF"/>
                </a:solidFill>
                <a:latin typeface="Montserrat" pitchFamily="2" charset="77"/>
              </a:rPr>
              <a:t> y la </a:t>
            </a:r>
            <a:r>
              <a:rPr lang="en-US" sz="2400" b="1" dirty="0" err="1">
                <a:solidFill>
                  <a:srgbClr val="308BBF"/>
                </a:solidFill>
                <a:latin typeface="Montserrat" pitchFamily="2" charset="77"/>
              </a:rPr>
              <a:t>competitividad</a:t>
            </a:r>
            <a:endParaRPr lang="es-ES_tradnl" sz="2400" b="1" dirty="0">
              <a:solidFill>
                <a:srgbClr val="308BBF"/>
              </a:solidFill>
            </a:endParaRPr>
          </a:p>
        </p:txBody>
      </p:sp>
      <p:sp>
        <p:nvSpPr>
          <p:cNvPr id="56" name="Rectángulo 55"/>
          <p:cNvSpPr/>
          <p:nvPr/>
        </p:nvSpPr>
        <p:spPr>
          <a:xfrm>
            <a:off x="-1" y="1456926"/>
            <a:ext cx="22776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smtClean="0">
                <a:solidFill>
                  <a:srgbClr val="308BBF"/>
                </a:solidFill>
                <a:latin typeface="Montserrat" pitchFamily="2" charset="77"/>
              </a:rPr>
              <a:t>PRONACOM</a:t>
            </a:r>
            <a:endParaRPr lang="es-ES_tradnl" b="1" dirty="0">
              <a:solidFill>
                <a:srgbClr val="308BBF"/>
              </a:solidFill>
            </a:endParaRPr>
          </a:p>
        </p:txBody>
      </p:sp>
      <p:sp>
        <p:nvSpPr>
          <p:cNvPr id="62" name="Rectángulo 61"/>
          <p:cNvSpPr/>
          <p:nvPr/>
        </p:nvSpPr>
        <p:spPr>
          <a:xfrm>
            <a:off x="2277686" y="1456925"/>
            <a:ext cx="30640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400" b="1" dirty="0">
                <a:solidFill>
                  <a:srgbClr val="0F2743"/>
                </a:solidFill>
                <a:latin typeface="Montserrat" pitchFamily="2" charset="77"/>
              </a:rPr>
              <a:t>Q71.1 </a:t>
            </a:r>
            <a:r>
              <a:rPr lang="nb-NO" sz="2400" b="1" dirty="0" smtClean="0">
                <a:solidFill>
                  <a:srgbClr val="0F2743"/>
                </a:solidFill>
                <a:latin typeface="Montserrat" pitchFamily="2" charset="77"/>
              </a:rPr>
              <a:t>MILLONES</a:t>
            </a:r>
            <a:endParaRPr lang="nb-NO" sz="2400" b="1" dirty="0">
              <a:solidFill>
                <a:srgbClr val="0F2743"/>
              </a:solidFill>
              <a:latin typeface="Montserrat" pitchFamily="2" charset="77"/>
            </a:endParaRPr>
          </a:p>
        </p:txBody>
      </p:sp>
      <p:sp>
        <p:nvSpPr>
          <p:cNvPr id="64" name="Block Arc 2573">
            <a:extLst>
              <a:ext uri="{FF2B5EF4-FFF2-40B4-BE49-F238E27FC236}">
                <a16:creationId xmlns:a16="http://schemas.microsoft.com/office/drawing/2014/main" xmlns="" id="{CF9006B9-6D16-4BC6-8C1A-8EAC6E3D6389}"/>
              </a:ext>
            </a:extLst>
          </p:cNvPr>
          <p:cNvSpPr/>
          <p:nvPr/>
        </p:nvSpPr>
        <p:spPr>
          <a:xfrm rot="16200000" flipV="1">
            <a:off x="-289568" y="2299514"/>
            <a:ext cx="914400" cy="914400"/>
          </a:xfrm>
          <a:prstGeom prst="blockArc">
            <a:avLst>
              <a:gd name="adj1" fmla="val 16184359"/>
              <a:gd name="adj2" fmla="val 164567"/>
              <a:gd name="adj3" fmla="val 13962"/>
            </a:avLst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65" name="Rectangle 2557">
            <a:extLst>
              <a:ext uri="{FF2B5EF4-FFF2-40B4-BE49-F238E27FC236}">
                <a16:creationId xmlns:a16="http://schemas.microsoft.com/office/drawing/2014/main" xmlns="" id="{18D6763E-3B01-4D21-A444-9F17CFEDC55B}"/>
              </a:ext>
            </a:extLst>
          </p:cNvPr>
          <p:cNvSpPr/>
          <p:nvPr/>
        </p:nvSpPr>
        <p:spPr>
          <a:xfrm>
            <a:off x="-592607" y="2298447"/>
            <a:ext cx="759600" cy="126626"/>
          </a:xfrm>
          <a:prstGeom prst="rect">
            <a:avLst/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66" name="Block Arc 2573">
            <a:extLst>
              <a:ext uri="{FF2B5EF4-FFF2-40B4-BE49-F238E27FC236}">
                <a16:creationId xmlns:a16="http://schemas.microsoft.com/office/drawing/2014/main" xmlns="" id="{CF9006B9-6D16-4BC6-8C1A-8EAC6E3D6389}"/>
              </a:ext>
            </a:extLst>
          </p:cNvPr>
          <p:cNvSpPr/>
          <p:nvPr/>
        </p:nvSpPr>
        <p:spPr>
          <a:xfrm rot="5400000" flipV="1">
            <a:off x="499755" y="2279272"/>
            <a:ext cx="914400" cy="914400"/>
          </a:xfrm>
          <a:prstGeom prst="blockArc">
            <a:avLst>
              <a:gd name="adj1" fmla="val 16184359"/>
              <a:gd name="adj2" fmla="val 164567"/>
              <a:gd name="adj3" fmla="val 13962"/>
            </a:avLst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67" name="Isosceles Triangle 2572">
            <a:extLst>
              <a:ext uri="{FF2B5EF4-FFF2-40B4-BE49-F238E27FC236}">
                <a16:creationId xmlns:a16="http://schemas.microsoft.com/office/drawing/2014/main" xmlns="" id="{946D99BB-6A7E-44F8-A6BB-172EBDDE8EC1}"/>
              </a:ext>
            </a:extLst>
          </p:cNvPr>
          <p:cNvSpPr/>
          <p:nvPr/>
        </p:nvSpPr>
        <p:spPr>
          <a:xfrm rot="5400000">
            <a:off x="889502" y="2999713"/>
            <a:ext cx="306196" cy="251774"/>
          </a:xfrm>
          <a:prstGeom prst="triangle">
            <a:avLst/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70" name="Block Arc 2573">
            <a:extLst>
              <a:ext uri="{FF2B5EF4-FFF2-40B4-BE49-F238E27FC236}">
                <a16:creationId xmlns:a16="http://schemas.microsoft.com/office/drawing/2014/main" xmlns="" id="{CF9006B9-6D16-4BC6-8C1A-8EAC6E3D6389}"/>
              </a:ext>
            </a:extLst>
          </p:cNvPr>
          <p:cNvSpPr/>
          <p:nvPr/>
        </p:nvSpPr>
        <p:spPr>
          <a:xfrm rot="5400000" flipV="1">
            <a:off x="470032" y="2978160"/>
            <a:ext cx="914400" cy="914400"/>
          </a:xfrm>
          <a:prstGeom prst="blockArc">
            <a:avLst>
              <a:gd name="adj1" fmla="val 16184359"/>
              <a:gd name="adj2" fmla="val 164567"/>
              <a:gd name="adj3" fmla="val 13962"/>
            </a:avLst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71" name="Isosceles Triangle 2572">
            <a:extLst>
              <a:ext uri="{FF2B5EF4-FFF2-40B4-BE49-F238E27FC236}">
                <a16:creationId xmlns:a16="http://schemas.microsoft.com/office/drawing/2014/main" xmlns="" id="{946D99BB-6A7E-44F8-A6BB-172EBDDE8EC1}"/>
              </a:ext>
            </a:extLst>
          </p:cNvPr>
          <p:cNvSpPr/>
          <p:nvPr/>
        </p:nvSpPr>
        <p:spPr>
          <a:xfrm rot="5400000">
            <a:off x="889502" y="3703313"/>
            <a:ext cx="306196" cy="251774"/>
          </a:xfrm>
          <a:prstGeom prst="triangle">
            <a:avLst/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72" name="Rectangle 2557">
            <a:extLst>
              <a:ext uri="{FF2B5EF4-FFF2-40B4-BE49-F238E27FC236}">
                <a16:creationId xmlns:a16="http://schemas.microsoft.com/office/drawing/2014/main" xmlns="" id="{18D6763E-3B01-4D21-A444-9F17CFEDC55B}"/>
              </a:ext>
            </a:extLst>
          </p:cNvPr>
          <p:cNvSpPr/>
          <p:nvPr/>
        </p:nvSpPr>
        <p:spPr>
          <a:xfrm rot="16200000">
            <a:off x="153545" y="2909189"/>
            <a:ext cx="759600" cy="126626"/>
          </a:xfrm>
          <a:prstGeom prst="rect">
            <a:avLst/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73" name="Block Arc 2573">
            <a:extLst>
              <a:ext uri="{FF2B5EF4-FFF2-40B4-BE49-F238E27FC236}">
                <a16:creationId xmlns:a16="http://schemas.microsoft.com/office/drawing/2014/main" xmlns="" id="{CF9006B9-6D16-4BC6-8C1A-8EAC6E3D6389}"/>
              </a:ext>
            </a:extLst>
          </p:cNvPr>
          <p:cNvSpPr/>
          <p:nvPr/>
        </p:nvSpPr>
        <p:spPr>
          <a:xfrm rot="5400000" flipV="1">
            <a:off x="470032" y="3592021"/>
            <a:ext cx="914400" cy="914400"/>
          </a:xfrm>
          <a:prstGeom prst="blockArc">
            <a:avLst>
              <a:gd name="adj1" fmla="val 16184359"/>
              <a:gd name="adj2" fmla="val 164567"/>
              <a:gd name="adj3" fmla="val 13962"/>
            </a:avLst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74" name="Isosceles Triangle 2572">
            <a:extLst>
              <a:ext uri="{FF2B5EF4-FFF2-40B4-BE49-F238E27FC236}">
                <a16:creationId xmlns:a16="http://schemas.microsoft.com/office/drawing/2014/main" xmlns="" id="{946D99BB-6A7E-44F8-A6BB-172EBDDE8EC1}"/>
              </a:ext>
            </a:extLst>
          </p:cNvPr>
          <p:cNvSpPr/>
          <p:nvPr/>
        </p:nvSpPr>
        <p:spPr>
          <a:xfrm rot="5400000">
            <a:off x="889502" y="4326033"/>
            <a:ext cx="306196" cy="251774"/>
          </a:xfrm>
          <a:prstGeom prst="triangle">
            <a:avLst/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75" name="Rectangle 2557">
            <a:extLst>
              <a:ext uri="{FF2B5EF4-FFF2-40B4-BE49-F238E27FC236}">
                <a16:creationId xmlns:a16="http://schemas.microsoft.com/office/drawing/2014/main" xmlns="" id="{18D6763E-3B01-4D21-A444-9F17CFEDC55B}"/>
              </a:ext>
            </a:extLst>
          </p:cNvPr>
          <p:cNvSpPr/>
          <p:nvPr/>
        </p:nvSpPr>
        <p:spPr>
          <a:xfrm rot="16200000">
            <a:off x="153545" y="3624985"/>
            <a:ext cx="759600" cy="126626"/>
          </a:xfrm>
          <a:prstGeom prst="rect">
            <a:avLst/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76" name="Block Arc 2573">
            <a:extLst>
              <a:ext uri="{FF2B5EF4-FFF2-40B4-BE49-F238E27FC236}">
                <a16:creationId xmlns:a16="http://schemas.microsoft.com/office/drawing/2014/main" xmlns="" id="{CF9006B9-6D16-4BC6-8C1A-8EAC6E3D6389}"/>
              </a:ext>
            </a:extLst>
          </p:cNvPr>
          <p:cNvSpPr/>
          <p:nvPr/>
        </p:nvSpPr>
        <p:spPr>
          <a:xfrm rot="5400000" flipV="1">
            <a:off x="471831" y="3880943"/>
            <a:ext cx="929907" cy="1432580"/>
          </a:xfrm>
          <a:prstGeom prst="blockArc">
            <a:avLst>
              <a:gd name="adj1" fmla="val 16184359"/>
              <a:gd name="adj2" fmla="val 164567"/>
              <a:gd name="adj3" fmla="val 13962"/>
            </a:avLst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77" name="Isosceles Triangle 2572">
            <a:extLst>
              <a:ext uri="{FF2B5EF4-FFF2-40B4-BE49-F238E27FC236}">
                <a16:creationId xmlns:a16="http://schemas.microsoft.com/office/drawing/2014/main" xmlns="" id="{946D99BB-6A7E-44F8-A6BB-172EBDDE8EC1}"/>
              </a:ext>
            </a:extLst>
          </p:cNvPr>
          <p:cNvSpPr/>
          <p:nvPr/>
        </p:nvSpPr>
        <p:spPr>
          <a:xfrm rot="5400000">
            <a:off x="876969" y="4850512"/>
            <a:ext cx="306196" cy="251774"/>
          </a:xfrm>
          <a:prstGeom prst="triangle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78" name="Rectangle 2557">
            <a:extLst>
              <a:ext uri="{FF2B5EF4-FFF2-40B4-BE49-F238E27FC236}">
                <a16:creationId xmlns:a16="http://schemas.microsoft.com/office/drawing/2014/main" xmlns="" id="{18D6763E-3B01-4D21-A444-9F17CFEDC55B}"/>
              </a:ext>
            </a:extLst>
          </p:cNvPr>
          <p:cNvSpPr/>
          <p:nvPr/>
        </p:nvSpPr>
        <p:spPr>
          <a:xfrm rot="16200000">
            <a:off x="-635990" y="3785367"/>
            <a:ext cx="1839600" cy="126626"/>
          </a:xfrm>
          <a:prstGeom prst="rect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79" name="Block Arc 2573">
            <a:extLst>
              <a:ext uri="{FF2B5EF4-FFF2-40B4-BE49-F238E27FC236}">
                <a16:creationId xmlns:a16="http://schemas.microsoft.com/office/drawing/2014/main" xmlns="" id="{CF9006B9-6D16-4BC6-8C1A-8EAC6E3D6389}"/>
              </a:ext>
            </a:extLst>
          </p:cNvPr>
          <p:cNvSpPr/>
          <p:nvPr/>
        </p:nvSpPr>
        <p:spPr>
          <a:xfrm rot="5400000" flipV="1">
            <a:off x="499755" y="4384177"/>
            <a:ext cx="914399" cy="1458849"/>
          </a:xfrm>
          <a:prstGeom prst="blockArc">
            <a:avLst>
              <a:gd name="adj1" fmla="val 16184359"/>
              <a:gd name="adj2" fmla="val 164567"/>
              <a:gd name="adj3" fmla="val 13962"/>
            </a:avLst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80" name="Isosceles Triangle 2572">
            <a:extLst>
              <a:ext uri="{FF2B5EF4-FFF2-40B4-BE49-F238E27FC236}">
                <a16:creationId xmlns:a16="http://schemas.microsoft.com/office/drawing/2014/main" xmlns="" id="{946D99BB-6A7E-44F8-A6BB-172EBDDE8EC1}"/>
              </a:ext>
            </a:extLst>
          </p:cNvPr>
          <p:cNvSpPr/>
          <p:nvPr/>
        </p:nvSpPr>
        <p:spPr>
          <a:xfrm rot="5400000">
            <a:off x="876969" y="5375023"/>
            <a:ext cx="306196" cy="251774"/>
          </a:xfrm>
          <a:prstGeom prst="triangle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81" name="Rectangle 2557">
            <a:extLst>
              <a:ext uri="{FF2B5EF4-FFF2-40B4-BE49-F238E27FC236}">
                <a16:creationId xmlns:a16="http://schemas.microsoft.com/office/drawing/2014/main" xmlns="" id="{18D6763E-3B01-4D21-A444-9F17CFEDC55B}"/>
              </a:ext>
            </a:extLst>
          </p:cNvPr>
          <p:cNvSpPr/>
          <p:nvPr/>
        </p:nvSpPr>
        <p:spPr>
          <a:xfrm rot="16200000">
            <a:off x="84010" y="4863254"/>
            <a:ext cx="399600" cy="126626"/>
          </a:xfrm>
          <a:prstGeom prst="rect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82" name="Block Arc 2573">
            <a:extLst>
              <a:ext uri="{FF2B5EF4-FFF2-40B4-BE49-F238E27FC236}">
                <a16:creationId xmlns:a16="http://schemas.microsoft.com/office/drawing/2014/main" xmlns="" id="{CF9006B9-6D16-4BC6-8C1A-8EAC6E3D6389}"/>
              </a:ext>
            </a:extLst>
          </p:cNvPr>
          <p:cNvSpPr/>
          <p:nvPr/>
        </p:nvSpPr>
        <p:spPr>
          <a:xfrm rot="16200000" flipV="1">
            <a:off x="-566164" y="2501140"/>
            <a:ext cx="914400" cy="914400"/>
          </a:xfrm>
          <a:prstGeom prst="blockArc">
            <a:avLst>
              <a:gd name="adj1" fmla="val 16184359"/>
              <a:gd name="adj2" fmla="val 164567"/>
              <a:gd name="adj3" fmla="val 13962"/>
            </a:avLst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83" name="Rectangle 2557">
            <a:extLst>
              <a:ext uri="{FF2B5EF4-FFF2-40B4-BE49-F238E27FC236}">
                <a16:creationId xmlns:a16="http://schemas.microsoft.com/office/drawing/2014/main" xmlns="" id="{18D6763E-3B01-4D21-A444-9F17CFEDC55B}"/>
              </a:ext>
            </a:extLst>
          </p:cNvPr>
          <p:cNvSpPr/>
          <p:nvPr/>
        </p:nvSpPr>
        <p:spPr>
          <a:xfrm>
            <a:off x="-851104" y="2501140"/>
            <a:ext cx="759600" cy="126626"/>
          </a:xfrm>
          <a:prstGeom prst="rect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pic>
        <p:nvPicPr>
          <p:cNvPr id="4098" name="Picture 2" descr="estlé inauguró en Guatemala su Centro de Distribución más grande de la  regió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3" r="24236"/>
          <a:stretch/>
        </p:blipFill>
        <p:spPr bwMode="auto">
          <a:xfrm>
            <a:off x="7473515" y="2775426"/>
            <a:ext cx="4718485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ángulo 28"/>
          <p:cNvSpPr/>
          <p:nvPr/>
        </p:nvSpPr>
        <p:spPr>
          <a:xfrm>
            <a:off x="1186369" y="2971711"/>
            <a:ext cx="62574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Atiende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a </a:t>
            </a:r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potenciales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inversionistas</a:t>
            </a:r>
            <a:r>
              <a:rPr lang="en-US" sz="1400" b="1" dirty="0" smtClean="0">
                <a:solidFill>
                  <a:srgbClr val="308BBF"/>
                </a:solidFill>
                <a:latin typeface="Montserrat" pitchFamily="2" charset="77"/>
              </a:rPr>
              <a:t> 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y da </a:t>
            </a:r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servicios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</a:t>
            </a:r>
            <a:r>
              <a:rPr lang="en-US" sz="1400" b="1" dirty="0" smtClean="0">
                <a:solidFill>
                  <a:srgbClr val="308BBF"/>
                </a:solidFill>
                <a:latin typeface="Montserrat" pitchFamily="2" charset="77"/>
              </a:rPr>
              <a:t>post-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inversión</a:t>
            </a:r>
            <a:endParaRPr lang="es-ES_tradnl" sz="1400" dirty="0">
              <a:solidFill>
                <a:srgbClr val="308BBF"/>
              </a:solidFill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1171500" y="3579266"/>
            <a:ext cx="63020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Revisa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y </a:t>
            </a:r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elabora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</a:t>
            </a:r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iniciativas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de ley para </a:t>
            </a:r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mejora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el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clima</a:t>
            </a:r>
            <a:r>
              <a:rPr lang="en-US" sz="1400" b="1" dirty="0" smtClean="0">
                <a:solidFill>
                  <a:srgbClr val="308BBF"/>
                </a:solidFill>
                <a:latin typeface="Montserrat" pitchFamily="2" charset="77"/>
              </a:rPr>
              <a:t> de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negocios</a:t>
            </a:r>
            <a:endParaRPr lang="es-ES_tradnl" sz="1400" dirty="0">
              <a:solidFill>
                <a:srgbClr val="308BBF"/>
              </a:solidFill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1184032" y="4262824"/>
            <a:ext cx="63020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Apoya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la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simplificación</a:t>
            </a:r>
            <a:r>
              <a:rPr lang="en-US" sz="1400" b="1" dirty="0" smtClean="0">
                <a:solidFill>
                  <a:srgbClr val="308BBF"/>
                </a:solidFill>
                <a:latin typeface="Montserrat" pitchFamily="2" charset="77"/>
              </a:rPr>
              <a:t> de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trámites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y </a:t>
            </a:r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procedimientos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de </a:t>
            </a:r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gobierno</a:t>
            </a:r>
            <a:endParaRPr lang="es-ES_tradnl" sz="1400" dirty="0"/>
          </a:p>
        </p:txBody>
      </p:sp>
      <p:sp>
        <p:nvSpPr>
          <p:cNvPr id="32" name="Rectángulo 31"/>
          <p:cNvSpPr/>
          <p:nvPr/>
        </p:nvSpPr>
        <p:spPr>
          <a:xfrm>
            <a:off x="1184032" y="4810962"/>
            <a:ext cx="63020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Identifica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</a:t>
            </a:r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brechas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de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competitividad</a:t>
            </a:r>
            <a:endParaRPr lang="es-ES_tradnl" sz="1400" dirty="0">
              <a:solidFill>
                <a:srgbClr val="308BBF"/>
              </a:solidFill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1184032" y="5335166"/>
            <a:ext cx="63020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Identifica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</a:t>
            </a:r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alternativas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de </a:t>
            </a:r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asistencia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</a:t>
            </a:r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técnica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para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cadenas</a:t>
            </a:r>
            <a:r>
              <a:rPr lang="en-US" sz="1400" b="1" dirty="0" smtClean="0">
                <a:solidFill>
                  <a:srgbClr val="308BBF"/>
                </a:solidFill>
                <a:latin typeface="Montserrat" pitchFamily="2" charset="77"/>
              </a:rPr>
              <a:t> de valor </a:t>
            </a:r>
            <a:endParaRPr lang="es-ES_tradnl" sz="1400" dirty="0">
              <a:solidFill>
                <a:srgbClr val="308B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5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7">
            <a:extLst>
              <a:ext uri="{FF2B5EF4-FFF2-40B4-BE49-F238E27FC236}">
                <a16:creationId xmlns:a16="http://schemas.microsoft.com/office/drawing/2014/main" xmlns="" id="{C4755301-94B8-8A41-AAC9-D8E2C931B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545919" y="-5545919"/>
            <a:ext cx="1100161" cy="12192000"/>
          </a:xfrm>
          <a:prstGeom prst="rect">
            <a:avLst/>
          </a:prstGeom>
        </p:spPr>
      </p:pic>
      <p:pic>
        <p:nvPicPr>
          <p:cNvPr id="20" name="Picture 89" descr="Logo, company name&#10;&#10;Description automatically generated">
            <a:extLst>
              <a:ext uri="{FF2B5EF4-FFF2-40B4-BE49-F238E27FC236}">
                <a16:creationId xmlns:a16="http://schemas.microsoft.com/office/drawing/2014/main" xmlns="" id="{2F1DCDB6-9F47-4E24-AEE1-5DDADFA987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6170" y="190231"/>
            <a:ext cx="1024005" cy="846116"/>
          </a:xfrm>
          <a:prstGeom prst="rect">
            <a:avLst/>
          </a:prstGeom>
        </p:spPr>
      </p:pic>
      <p:pic>
        <p:nvPicPr>
          <p:cNvPr id="21" name="Picture 90" descr="Logo, company name&#10;&#10;Description automatically generated">
            <a:extLst>
              <a:ext uri="{FF2B5EF4-FFF2-40B4-BE49-F238E27FC236}">
                <a16:creationId xmlns:a16="http://schemas.microsoft.com/office/drawing/2014/main" xmlns="" id="{182A56B3-0A72-4A11-9B53-ACF7B49B598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0350" y="32444"/>
            <a:ext cx="961091" cy="1067715"/>
          </a:xfrm>
          <a:prstGeom prst="rect">
            <a:avLst/>
          </a:prstGeom>
        </p:spPr>
      </p:pic>
      <p:sp>
        <p:nvSpPr>
          <p:cNvPr id="125" name="Rectangle 2564">
            <a:extLst>
              <a:ext uri="{FF2B5EF4-FFF2-40B4-BE49-F238E27FC236}">
                <a16:creationId xmlns:a16="http://schemas.microsoft.com/office/drawing/2014/main" xmlns="" id="{AAFD3646-6FFD-4B3D-A23D-BCEE66AEFE9E}"/>
              </a:ext>
            </a:extLst>
          </p:cNvPr>
          <p:cNvSpPr/>
          <p:nvPr/>
        </p:nvSpPr>
        <p:spPr>
          <a:xfrm>
            <a:off x="-1371577" y="2000513"/>
            <a:ext cx="8622608" cy="126626"/>
          </a:xfrm>
          <a:prstGeom prst="rect">
            <a:avLst/>
          </a:prstGeom>
          <a:solidFill>
            <a:srgbClr val="0F274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126" name="Isosceles Triangle 2565">
            <a:extLst>
              <a:ext uri="{FF2B5EF4-FFF2-40B4-BE49-F238E27FC236}">
                <a16:creationId xmlns:a16="http://schemas.microsoft.com/office/drawing/2014/main" xmlns="" id="{50D792DC-58F1-424E-9E4A-7960979FDC7B}"/>
              </a:ext>
            </a:extLst>
          </p:cNvPr>
          <p:cNvSpPr/>
          <p:nvPr/>
        </p:nvSpPr>
        <p:spPr>
          <a:xfrm rot="5400000">
            <a:off x="7233232" y="1952584"/>
            <a:ext cx="258081" cy="222484"/>
          </a:xfrm>
          <a:prstGeom prst="triangle">
            <a:avLst/>
          </a:prstGeom>
          <a:solidFill>
            <a:srgbClr val="0F274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237" name="Rectángulo 236"/>
          <p:cNvSpPr/>
          <p:nvPr/>
        </p:nvSpPr>
        <p:spPr>
          <a:xfrm>
            <a:off x="7805638" y="1463661"/>
            <a:ext cx="38317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308BBF"/>
                </a:solidFill>
                <a:latin typeface="Montserrat" pitchFamily="2" charset="77"/>
              </a:rPr>
              <a:t>Defiende</a:t>
            </a:r>
            <a:r>
              <a:rPr lang="en-US" sz="2400" b="1" dirty="0">
                <a:solidFill>
                  <a:srgbClr val="308BBF"/>
                </a:solidFill>
                <a:latin typeface="Montserrat" pitchFamily="2" charset="77"/>
              </a:rPr>
              <a:t> y </a:t>
            </a:r>
            <a:r>
              <a:rPr lang="en-US" sz="2400" b="1" dirty="0" err="1">
                <a:solidFill>
                  <a:srgbClr val="308BBF"/>
                </a:solidFill>
                <a:latin typeface="Montserrat" pitchFamily="2" charset="77"/>
              </a:rPr>
              <a:t>promueve</a:t>
            </a:r>
            <a:r>
              <a:rPr lang="en-US" sz="2400" b="1" dirty="0">
                <a:solidFill>
                  <a:srgbClr val="308BBF"/>
                </a:solidFill>
                <a:latin typeface="Montserrat" pitchFamily="2" charset="77"/>
              </a:rPr>
              <a:t> </a:t>
            </a:r>
            <a:r>
              <a:rPr lang="en-US" sz="2400" b="1" dirty="0" err="1">
                <a:solidFill>
                  <a:srgbClr val="308BBF"/>
                </a:solidFill>
                <a:latin typeface="Montserrat" pitchFamily="2" charset="77"/>
              </a:rPr>
              <a:t>los</a:t>
            </a:r>
            <a:r>
              <a:rPr lang="en-US" sz="2400" b="1" dirty="0">
                <a:solidFill>
                  <a:srgbClr val="308BBF"/>
                </a:solidFill>
                <a:latin typeface="Montserrat" pitchFamily="2" charset="77"/>
              </a:rPr>
              <a:t> derechos de </a:t>
            </a:r>
            <a:r>
              <a:rPr lang="en-US" sz="2400" b="1" dirty="0" err="1">
                <a:solidFill>
                  <a:srgbClr val="308BBF"/>
                </a:solidFill>
                <a:latin typeface="Montserrat" pitchFamily="2" charset="77"/>
              </a:rPr>
              <a:t>los</a:t>
            </a:r>
            <a:r>
              <a:rPr lang="en-US" sz="2400" b="1" dirty="0">
                <a:solidFill>
                  <a:srgbClr val="308BBF"/>
                </a:solidFill>
                <a:latin typeface="Montserrat" pitchFamily="2" charset="77"/>
              </a:rPr>
              <a:t> </a:t>
            </a:r>
            <a:r>
              <a:rPr lang="en-US" sz="2400" b="1" dirty="0" err="1">
                <a:solidFill>
                  <a:srgbClr val="308BBF"/>
                </a:solidFill>
                <a:latin typeface="Montserrat" pitchFamily="2" charset="77"/>
              </a:rPr>
              <a:t>consumidores</a:t>
            </a:r>
            <a:endParaRPr lang="es-ES_tradnl" sz="2400" b="1" dirty="0">
              <a:solidFill>
                <a:srgbClr val="308BBF"/>
              </a:solidFill>
            </a:endParaRPr>
          </a:p>
        </p:txBody>
      </p:sp>
      <p:sp>
        <p:nvSpPr>
          <p:cNvPr id="56" name="Rectángulo 55"/>
          <p:cNvSpPr/>
          <p:nvPr/>
        </p:nvSpPr>
        <p:spPr>
          <a:xfrm>
            <a:off x="0" y="1456926"/>
            <a:ext cx="17967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08BBF"/>
                </a:solidFill>
                <a:latin typeface="Montserrat" pitchFamily="2" charset="77"/>
              </a:rPr>
              <a:t>DIACO  </a:t>
            </a:r>
            <a:endParaRPr lang="es-ES_tradnl" b="1" dirty="0">
              <a:solidFill>
                <a:srgbClr val="308BBF"/>
              </a:solidFill>
            </a:endParaRPr>
          </a:p>
        </p:txBody>
      </p:sp>
      <p:pic>
        <p:nvPicPr>
          <p:cNvPr id="61" name="Imagen 60" descr="Recorte de pantalla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3" r="6365"/>
          <a:stretch/>
        </p:blipFill>
        <p:spPr>
          <a:xfrm>
            <a:off x="7251031" y="2915262"/>
            <a:ext cx="4940969" cy="3942738"/>
          </a:xfrm>
          <a:prstGeom prst="rect">
            <a:avLst/>
          </a:prstGeom>
        </p:spPr>
      </p:pic>
      <p:sp>
        <p:nvSpPr>
          <p:cNvPr id="62" name="Rectángulo 61"/>
          <p:cNvSpPr/>
          <p:nvPr/>
        </p:nvSpPr>
        <p:spPr>
          <a:xfrm>
            <a:off x="1796716" y="1456925"/>
            <a:ext cx="30640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F2743"/>
                </a:solidFill>
                <a:latin typeface="Montserrat" pitchFamily="2" charset="77"/>
              </a:rPr>
              <a:t>Q31.2 MILLONES </a:t>
            </a:r>
            <a:endParaRPr lang="es-ES_tradnl" b="1" dirty="0">
              <a:solidFill>
                <a:srgbClr val="0F2743"/>
              </a:solidFill>
            </a:endParaRPr>
          </a:p>
        </p:txBody>
      </p:sp>
      <p:sp>
        <p:nvSpPr>
          <p:cNvPr id="64" name="Block Arc 2573">
            <a:extLst>
              <a:ext uri="{FF2B5EF4-FFF2-40B4-BE49-F238E27FC236}">
                <a16:creationId xmlns:a16="http://schemas.microsoft.com/office/drawing/2014/main" xmlns="" id="{CF9006B9-6D16-4BC6-8C1A-8EAC6E3D6389}"/>
              </a:ext>
            </a:extLst>
          </p:cNvPr>
          <p:cNvSpPr/>
          <p:nvPr/>
        </p:nvSpPr>
        <p:spPr>
          <a:xfrm rot="16200000" flipV="1">
            <a:off x="-289568" y="2299514"/>
            <a:ext cx="914400" cy="914400"/>
          </a:xfrm>
          <a:prstGeom prst="blockArc">
            <a:avLst>
              <a:gd name="adj1" fmla="val 16184359"/>
              <a:gd name="adj2" fmla="val 164567"/>
              <a:gd name="adj3" fmla="val 13962"/>
            </a:avLst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65" name="Rectangle 2557">
            <a:extLst>
              <a:ext uri="{FF2B5EF4-FFF2-40B4-BE49-F238E27FC236}">
                <a16:creationId xmlns:a16="http://schemas.microsoft.com/office/drawing/2014/main" xmlns="" id="{18D6763E-3B01-4D21-A444-9F17CFEDC55B}"/>
              </a:ext>
            </a:extLst>
          </p:cNvPr>
          <p:cNvSpPr/>
          <p:nvPr/>
        </p:nvSpPr>
        <p:spPr>
          <a:xfrm>
            <a:off x="-592607" y="2298447"/>
            <a:ext cx="759600" cy="126626"/>
          </a:xfrm>
          <a:prstGeom prst="rect">
            <a:avLst/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66" name="Block Arc 2573">
            <a:extLst>
              <a:ext uri="{FF2B5EF4-FFF2-40B4-BE49-F238E27FC236}">
                <a16:creationId xmlns:a16="http://schemas.microsoft.com/office/drawing/2014/main" xmlns="" id="{CF9006B9-6D16-4BC6-8C1A-8EAC6E3D6389}"/>
              </a:ext>
            </a:extLst>
          </p:cNvPr>
          <p:cNvSpPr/>
          <p:nvPr/>
        </p:nvSpPr>
        <p:spPr>
          <a:xfrm rot="5400000" flipV="1">
            <a:off x="499755" y="2279272"/>
            <a:ext cx="914400" cy="914400"/>
          </a:xfrm>
          <a:prstGeom prst="blockArc">
            <a:avLst>
              <a:gd name="adj1" fmla="val 16184359"/>
              <a:gd name="adj2" fmla="val 164567"/>
              <a:gd name="adj3" fmla="val 13962"/>
            </a:avLst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67" name="Isosceles Triangle 2572">
            <a:extLst>
              <a:ext uri="{FF2B5EF4-FFF2-40B4-BE49-F238E27FC236}">
                <a16:creationId xmlns:a16="http://schemas.microsoft.com/office/drawing/2014/main" xmlns="" id="{946D99BB-6A7E-44F8-A6BB-172EBDDE8EC1}"/>
              </a:ext>
            </a:extLst>
          </p:cNvPr>
          <p:cNvSpPr/>
          <p:nvPr/>
        </p:nvSpPr>
        <p:spPr>
          <a:xfrm rot="5400000">
            <a:off x="889502" y="2999713"/>
            <a:ext cx="306196" cy="251774"/>
          </a:xfrm>
          <a:prstGeom prst="triangle">
            <a:avLst/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70" name="Block Arc 2573">
            <a:extLst>
              <a:ext uri="{FF2B5EF4-FFF2-40B4-BE49-F238E27FC236}">
                <a16:creationId xmlns:a16="http://schemas.microsoft.com/office/drawing/2014/main" xmlns="" id="{CF9006B9-6D16-4BC6-8C1A-8EAC6E3D6389}"/>
              </a:ext>
            </a:extLst>
          </p:cNvPr>
          <p:cNvSpPr/>
          <p:nvPr/>
        </p:nvSpPr>
        <p:spPr>
          <a:xfrm rot="5400000" flipV="1">
            <a:off x="470032" y="2978160"/>
            <a:ext cx="914400" cy="914400"/>
          </a:xfrm>
          <a:prstGeom prst="blockArc">
            <a:avLst>
              <a:gd name="adj1" fmla="val 16184359"/>
              <a:gd name="adj2" fmla="val 164567"/>
              <a:gd name="adj3" fmla="val 13962"/>
            </a:avLst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71" name="Isosceles Triangle 2572">
            <a:extLst>
              <a:ext uri="{FF2B5EF4-FFF2-40B4-BE49-F238E27FC236}">
                <a16:creationId xmlns:a16="http://schemas.microsoft.com/office/drawing/2014/main" xmlns="" id="{946D99BB-6A7E-44F8-A6BB-172EBDDE8EC1}"/>
              </a:ext>
            </a:extLst>
          </p:cNvPr>
          <p:cNvSpPr/>
          <p:nvPr/>
        </p:nvSpPr>
        <p:spPr>
          <a:xfrm rot="5400000">
            <a:off x="889502" y="3703313"/>
            <a:ext cx="306196" cy="251774"/>
          </a:xfrm>
          <a:prstGeom prst="triangle">
            <a:avLst/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72" name="Rectangle 2557">
            <a:extLst>
              <a:ext uri="{FF2B5EF4-FFF2-40B4-BE49-F238E27FC236}">
                <a16:creationId xmlns:a16="http://schemas.microsoft.com/office/drawing/2014/main" xmlns="" id="{18D6763E-3B01-4D21-A444-9F17CFEDC55B}"/>
              </a:ext>
            </a:extLst>
          </p:cNvPr>
          <p:cNvSpPr/>
          <p:nvPr/>
        </p:nvSpPr>
        <p:spPr>
          <a:xfrm rot="16200000">
            <a:off x="153545" y="2909189"/>
            <a:ext cx="759600" cy="126626"/>
          </a:xfrm>
          <a:prstGeom prst="rect">
            <a:avLst/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73" name="Block Arc 2573">
            <a:extLst>
              <a:ext uri="{FF2B5EF4-FFF2-40B4-BE49-F238E27FC236}">
                <a16:creationId xmlns:a16="http://schemas.microsoft.com/office/drawing/2014/main" xmlns="" id="{CF9006B9-6D16-4BC6-8C1A-8EAC6E3D6389}"/>
              </a:ext>
            </a:extLst>
          </p:cNvPr>
          <p:cNvSpPr/>
          <p:nvPr/>
        </p:nvSpPr>
        <p:spPr>
          <a:xfrm rot="5400000" flipV="1">
            <a:off x="470032" y="3592021"/>
            <a:ext cx="914400" cy="914400"/>
          </a:xfrm>
          <a:prstGeom prst="blockArc">
            <a:avLst>
              <a:gd name="adj1" fmla="val 16184359"/>
              <a:gd name="adj2" fmla="val 164567"/>
              <a:gd name="adj3" fmla="val 13962"/>
            </a:avLst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74" name="Isosceles Triangle 2572">
            <a:extLst>
              <a:ext uri="{FF2B5EF4-FFF2-40B4-BE49-F238E27FC236}">
                <a16:creationId xmlns:a16="http://schemas.microsoft.com/office/drawing/2014/main" xmlns="" id="{946D99BB-6A7E-44F8-A6BB-172EBDDE8EC1}"/>
              </a:ext>
            </a:extLst>
          </p:cNvPr>
          <p:cNvSpPr/>
          <p:nvPr/>
        </p:nvSpPr>
        <p:spPr>
          <a:xfrm rot="5400000">
            <a:off x="889502" y="4326033"/>
            <a:ext cx="306196" cy="251774"/>
          </a:xfrm>
          <a:prstGeom prst="triangle">
            <a:avLst/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75" name="Rectangle 2557">
            <a:extLst>
              <a:ext uri="{FF2B5EF4-FFF2-40B4-BE49-F238E27FC236}">
                <a16:creationId xmlns:a16="http://schemas.microsoft.com/office/drawing/2014/main" xmlns="" id="{18D6763E-3B01-4D21-A444-9F17CFEDC55B}"/>
              </a:ext>
            </a:extLst>
          </p:cNvPr>
          <p:cNvSpPr/>
          <p:nvPr/>
        </p:nvSpPr>
        <p:spPr>
          <a:xfrm rot="16200000">
            <a:off x="153545" y="3624985"/>
            <a:ext cx="759600" cy="126626"/>
          </a:xfrm>
          <a:prstGeom prst="rect">
            <a:avLst/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76" name="Block Arc 2573">
            <a:extLst>
              <a:ext uri="{FF2B5EF4-FFF2-40B4-BE49-F238E27FC236}">
                <a16:creationId xmlns:a16="http://schemas.microsoft.com/office/drawing/2014/main" xmlns="" id="{CF9006B9-6D16-4BC6-8C1A-8EAC6E3D6389}"/>
              </a:ext>
            </a:extLst>
          </p:cNvPr>
          <p:cNvSpPr/>
          <p:nvPr/>
        </p:nvSpPr>
        <p:spPr>
          <a:xfrm rot="5400000" flipV="1">
            <a:off x="471831" y="3880943"/>
            <a:ext cx="929907" cy="1432580"/>
          </a:xfrm>
          <a:prstGeom prst="blockArc">
            <a:avLst>
              <a:gd name="adj1" fmla="val 16184359"/>
              <a:gd name="adj2" fmla="val 164567"/>
              <a:gd name="adj3" fmla="val 13962"/>
            </a:avLst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77" name="Isosceles Triangle 2572">
            <a:extLst>
              <a:ext uri="{FF2B5EF4-FFF2-40B4-BE49-F238E27FC236}">
                <a16:creationId xmlns:a16="http://schemas.microsoft.com/office/drawing/2014/main" xmlns="" id="{946D99BB-6A7E-44F8-A6BB-172EBDDE8EC1}"/>
              </a:ext>
            </a:extLst>
          </p:cNvPr>
          <p:cNvSpPr/>
          <p:nvPr/>
        </p:nvSpPr>
        <p:spPr>
          <a:xfrm rot="5400000">
            <a:off x="876969" y="4850512"/>
            <a:ext cx="306196" cy="251774"/>
          </a:xfrm>
          <a:prstGeom prst="triangle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78" name="Rectangle 2557">
            <a:extLst>
              <a:ext uri="{FF2B5EF4-FFF2-40B4-BE49-F238E27FC236}">
                <a16:creationId xmlns:a16="http://schemas.microsoft.com/office/drawing/2014/main" xmlns="" id="{18D6763E-3B01-4D21-A444-9F17CFEDC55B}"/>
              </a:ext>
            </a:extLst>
          </p:cNvPr>
          <p:cNvSpPr/>
          <p:nvPr/>
        </p:nvSpPr>
        <p:spPr>
          <a:xfrm rot="16200000">
            <a:off x="-635990" y="3785367"/>
            <a:ext cx="1839600" cy="126626"/>
          </a:xfrm>
          <a:prstGeom prst="rect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79" name="Block Arc 2573">
            <a:extLst>
              <a:ext uri="{FF2B5EF4-FFF2-40B4-BE49-F238E27FC236}">
                <a16:creationId xmlns:a16="http://schemas.microsoft.com/office/drawing/2014/main" xmlns="" id="{CF9006B9-6D16-4BC6-8C1A-8EAC6E3D6389}"/>
              </a:ext>
            </a:extLst>
          </p:cNvPr>
          <p:cNvSpPr/>
          <p:nvPr/>
        </p:nvSpPr>
        <p:spPr>
          <a:xfrm rot="5400000" flipV="1">
            <a:off x="499755" y="4384177"/>
            <a:ext cx="914399" cy="1458849"/>
          </a:xfrm>
          <a:prstGeom prst="blockArc">
            <a:avLst>
              <a:gd name="adj1" fmla="val 16184359"/>
              <a:gd name="adj2" fmla="val 164567"/>
              <a:gd name="adj3" fmla="val 13962"/>
            </a:avLst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80" name="Isosceles Triangle 2572">
            <a:extLst>
              <a:ext uri="{FF2B5EF4-FFF2-40B4-BE49-F238E27FC236}">
                <a16:creationId xmlns:a16="http://schemas.microsoft.com/office/drawing/2014/main" xmlns="" id="{946D99BB-6A7E-44F8-A6BB-172EBDDE8EC1}"/>
              </a:ext>
            </a:extLst>
          </p:cNvPr>
          <p:cNvSpPr/>
          <p:nvPr/>
        </p:nvSpPr>
        <p:spPr>
          <a:xfrm rot="5400000">
            <a:off x="876969" y="5375023"/>
            <a:ext cx="306196" cy="251774"/>
          </a:xfrm>
          <a:prstGeom prst="triangle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81" name="Rectangle 2557">
            <a:extLst>
              <a:ext uri="{FF2B5EF4-FFF2-40B4-BE49-F238E27FC236}">
                <a16:creationId xmlns:a16="http://schemas.microsoft.com/office/drawing/2014/main" xmlns="" id="{18D6763E-3B01-4D21-A444-9F17CFEDC55B}"/>
              </a:ext>
            </a:extLst>
          </p:cNvPr>
          <p:cNvSpPr/>
          <p:nvPr/>
        </p:nvSpPr>
        <p:spPr>
          <a:xfrm rot="16200000">
            <a:off x="84010" y="4863254"/>
            <a:ext cx="399600" cy="126626"/>
          </a:xfrm>
          <a:prstGeom prst="rect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82" name="Block Arc 2573">
            <a:extLst>
              <a:ext uri="{FF2B5EF4-FFF2-40B4-BE49-F238E27FC236}">
                <a16:creationId xmlns:a16="http://schemas.microsoft.com/office/drawing/2014/main" xmlns="" id="{CF9006B9-6D16-4BC6-8C1A-8EAC6E3D6389}"/>
              </a:ext>
            </a:extLst>
          </p:cNvPr>
          <p:cNvSpPr/>
          <p:nvPr/>
        </p:nvSpPr>
        <p:spPr>
          <a:xfrm rot="16200000" flipV="1">
            <a:off x="-566164" y="2501140"/>
            <a:ext cx="914400" cy="914400"/>
          </a:xfrm>
          <a:prstGeom prst="blockArc">
            <a:avLst>
              <a:gd name="adj1" fmla="val 16184359"/>
              <a:gd name="adj2" fmla="val 164567"/>
              <a:gd name="adj3" fmla="val 13962"/>
            </a:avLst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83" name="Rectangle 2557">
            <a:extLst>
              <a:ext uri="{FF2B5EF4-FFF2-40B4-BE49-F238E27FC236}">
                <a16:creationId xmlns:a16="http://schemas.microsoft.com/office/drawing/2014/main" xmlns="" id="{18D6763E-3B01-4D21-A444-9F17CFEDC55B}"/>
              </a:ext>
            </a:extLst>
          </p:cNvPr>
          <p:cNvSpPr/>
          <p:nvPr/>
        </p:nvSpPr>
        <p:spPr>
          <a:xfrm>
            <a:off x="-851104" y="2501140"/>
            <a:ext cx="759600" cy="126626"/>
          </a:xfrm>
          <a:prstGeom prst="rect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1186369" y="2971711"/>
            <a:ext cx="62574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Atiende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y </a:t>
            </a:r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concilia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para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resolución</a:t>
            </a:r>
            <a:r>
              <a:rPr lang="en-US" sz="1400" b="1" dirty="0" smtClean="0">
                <a:solidFill>
                  <a:srgbClr val="308BBF"/>
                </a:solidFill>
                <a:latin typeface="Montserrat" pitchFamily="2" charset="77"/>
              </a:rPr>
              <a:t> de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quejas</a:t>
            </a:r>
            <a:endParaRPr lang="es-ES_tradnl" sz="1400" dirty="0">
              <a:solidFill>
                <a:srgbClr val="308BBF"/>
              </a:solidFill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1171500" y="3579266"/>
            <a:ext cx="63020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Supervisa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a </a:t>
            </a:r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proveedores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para </a:t>
            </a:r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evitar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la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publicidad</a:t>
            </a:r>
            <a:r>
              <a:rPr lang="en-US" sz="1400" b="1" dirty="0" smtClean="0">
                <a:solidFill>
                  <a:srgbClr val="308BBF"/>
                </a:solidFill>
                <a:latin typeface="Montserrat" pitchFamily="2" charset="77"/>
              </a:rPr>
              <a:t>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engañosa</a:t>
            </a:r>
            <a:endParaRPr lang="es-ES_tradnl" sz="1400" dirty="0">
              <a:solidFill>
                <a:srgbClr val="308BBF"/>
              </a:solidFill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1184032" y="4262824"/>
            <a:ext cx="63020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Supervisa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a </a:t>
            </a:r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proveedores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de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gasolina</a:t>
            </a:r>
            <a:r>
              <a:rPr lang="en-US" sz="1400" b="1" dirty="0" smtClean="0">
                <a:solidFill>
                  <a:srgbClr val="308BBF"/>
                </a:solidFill>
                <a:latin typeface="Montserrat" pitchFamily="2" charset="77"/>
              </a:rPr>
              <a:t> y gas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propano</a:t>
            </a:r>
            <a:endParaRPr lang="es-ES_tradnl" sz="1400" dirty="0">
              <a:solidFill>
                <a:srgbClr val="308BBF"/>
              </a:solidFill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1184032" y="4810962"/>
            <a:ext cx="63020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Capacita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a </a:t>
            </a:r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los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</a:t>
            </a:r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consumidores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y </a:t>
            </a:r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usuarios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</a:t>
            </a:r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sobre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sus</a:t>
            </a:r>
            <a:r>
              <a:rPr lang="en-US" sz="1400" b="1" dirty="0" smtClean="0">
                <a:solidFill>
                  <a:srgbClr val="308BBF"/>
                </a:solidFill>
                <a:latin typeface="Montserrat" pitchFamily="2" charset="77"/>
              </a:rPr>
              <a:t> derechos</a:t>
            </a:r>
            <a:endParaRPr lang="es-ES_tradnl" sz="1400" dirty="0">
              <a:solidFill>
                <a:srgbClr val="308BBF"/>
              </a:solidFill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1184032" y="5335166"/>
            <a:ext cx="63020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Autoriza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instrumentos</a:t>
            </a:r>
            <a:r>
              <a:rPr lang="en-US" sz="1400" b="1" dirty="0" smtClean="0">
                <a:solidFill>
                  <a:srgbClr val="308BBF"/>
                </a:solidFill>
                <a:latin typeface="Montserrat" pitchFamily="2" charset="77"/>
              </a:rPr>
              <a:t> de control 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a </a:t>
            </a:r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empresas</a:t>
            </a:r>
            <a:endParaRPr lang="es-ES_tradnl" sz="1400" dirty="0">
              <a:solidFill>
                <a:srgbClr val="308B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21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502F108-2567-F54F-BFEE-9FD6526C3157}"/>
              </a:ext>
            </a:extLst>
          </p:cNvPr>
          <p:cNvSpPr/>
          <p:nvPr/>
        </p:nvSpPr>
        <p:spPr>
          <a:xfrm>
            <a:off x="12845" y="4633487"/>
            <a:ext cx="9099623" cy="1576006"/>
          </a:xfrm>
          <a:prstGeom prst="rect">
            <a:avLst/>
          </a:prstGeom>
          <a:solidFill>
            <a:srgbClr val="258C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prstClr val="white"/>
              </a:solidFill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xmlns="" id="{04DCBB38-16B6-3F44-AA32-4DE0E73C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397" y="4760813"/>
            <a:ext cx="8776518" cy="1332929"/>
          </a:xfrm>
        </p:spPr>
        <p:txBody>
          <a:bodyPr anchor="ctr">
            <a:noAutofit/>
          </a:bodyPr>
          <a:lstStyle/>
          <a:p>
            <a:pPr algn="l"/>
            <a:r>
              <a:rPr lang="es-ES_tradnl" sz="2400" b="1" dirty="0" smtClean="0">
                <a:solidFill>
                  <a:schemeClr val="bg1"/>
                </a:solidFill>
                <a:latin typeface="Montserrat" pitchFamily="2" charset="77"/>
              </a:rPr>
              <a:t>Guatemala demuestra </a:t>
            </a:r>
            <a:r>
              <a:rPr lang="es-ES_tradnl" sz="2400" b="1" dirty="0" err="1" smtClean="0">
                <a:solidFill>
                  <a:schemeClr val="bg1"/>
                </a:solidFill>
                <a:latin typeface="Montserrat" pitchFamily="2" charset="77"/>
              </a:rPr>
              <a:t>resilencia</a:t>
            </a:r>
            <a:r>
              <a:rPr lang="es-ES_tradnl" sz="2400" b="1" dirty="0" smtClean="0">
                <a:solidFill>
                  <a:schemeClr val="bg1"/>
                </a:solidFill>
                <a:latin typeface="Montserrat" pitchFamily="2" charset="77"/>
              </a:rPr>
              <a:t> en </a:t>
            </a:r>
            <a:r>
              <a:rPr lang="es-ES_tradnl" sz="3600" b="1" dirty="0" smtClean="0">
                <a:solidFill>
                  <a:schemeClr val="bg1"/>
                </a:solidFill>
                <a:latin typeface="Montserrat" pitchFamily="2" charset="77"/>
              </a:rPr>
              <a:t/>
            </a:r>
            <a:br>
              <a:rPr lang="es-ES_tradnl" sz="3600" b="1" dirty="0" smtClean="0">
                <a:solidFill>
                  <a:schemeClr val="bg1"/>
                </a:solidFill>
                <a:latin typeface="Montserrat" pitchFamily="2" charset="77"/>
              </a:rPr>
            </a:br>
            <a:r>
              <a:rPr lang="es-ES_tradnl" sz="3600" b="1" dirty="0" smtClean="0">
                <a:solidFill>
                  <a:schemeClr val="bg1"/>
                </a:solidFill>
                <a:latin typeface="Montserrat" pitchFamily="2" charset="77"/>
              </a:rPr>
              <a:t>su recuperación económica</a:t>
            </a:r>
            <a:endParaRPr lang="x-none" sz="400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8" name="Rectángulo 10">
            <a:extLst>
              <a:ext uri="{FF2B5EF4-FFF2-40B4-BE49-F238E27FC236}">
                <a16:creationId xmlns:a16="http://schemas.microsoft.com/office/drawing/2014/main" xmlns="" id="{2D56135F-44BF-F64F-BA2D-5D004B0ADE57}"/>
              </a:ext>
            </a:extLst>
          </p:cNvPr>
          <p:cNvSpPr/>
          <p:nvPr/>
        </p:nvSpPr>
        <p:spPr>
          <a:xfrm>
            <a:off x="10465068" y="190658"/>
            <a:ext cx="77436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b="1" dirty="0" smtClean="0">
                <a:solidFill>
                  <a:prstClr val="white"/>
                </a:solidFill>
                <a:latin typeface="Montserrat" pitchFamily="2" charset="77"/>
              </a:rPr>
              <a:t>Julio </a:t>
            </a:r>
            <a:r>
              <a:rPr lang="es-GT" b="1" dirty="0">
                <a:solidFill>
                  <a:prstClr val="white"/>
                </a:solidFill>
                <a:latin typeface="Montserrat" pitchFamily="2" charset="77"/>
              </a:rPr>
              <a:t>2021</a:t>
            </a:r>
          </a:p>
        </p:txBody>
      </p:sp>
      <p:pic>
        <p:nvPicPr>
          <p:cNvPr id="5" name="Picture 4" descr="A city at night&#10;&#10;Description automatically generated with medium confidence">
            <a:extLst>
              <a:ext uri="{FF2B5EF4-FFF2-40B4-BE49-F238E27FC236}">
                <a16:creationId xmlns:a16="http://schemas.microsoft.com/office/drawing/2014/main" xmlns="" id="{8680EE06-D3DD-D040-93CF-3FDAB54E8D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57"/>
            <a:ext cx="8265226" cy="4633486"/>
          </a:xfrm>
          <a:prstGeom prst="rect">
            <a:avLst/>
          </a:prstGeom>
        </p:spPr>
      </p:pic>
      <p:pic>
        <p:nvPicPr>
          <p:cNvPr id="10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904F3F2D-D95F-4A42-8E76-A5E644955D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7618"/>
          <a:stretch/>
        </p:blipFill>
        <p:spPr>
          <a:xfrm>
            <a:off x="7910790" y="3525281"/>
            <a:ext cx="3016294" cy="1108205"/>
          </a:xfrm>
          <a:prstGeom prst="rect">
            <a:avLst/>
          </a:prstGeom>
        </p:spPr>
      </p:pic>
      <p:pic>
        <p:nvPicPr>
          <p:cNvPr id="7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904F3F2D-D95F-4A42-8E76-A5E644955D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033"/>
          <a:stretch/>
        </p:blipFill>
        <p:spPr>
          <a:xfrm>
            <a:off x="10927084" y="3525282"/>
            <a:ext cx="1264916" cy="110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80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7">
            <a:extLst>
              <a:ext uri="{FF2B5EF4-FFF2-40B4-BE49-F238E27FC236}">
                <a16:creationId xmlns:a16="http://schemas.microsoft.com/office/drawing/2014/main" xmlns="" id="{C4755301-94B8-8A41-AAC9-D8E2C931B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545919" y="-5545919"/>
            <a:ext cx="1100161" cy="12192000"/>
          </a:xfrm>
          <a:prstGeom prst="rect">
            <a:avLst/>
          </a:prstGeom>
        </p:spPr>
      </p:pic>
      <p:pic>
        <p:nvPicPr>
          <p:cNvPr id="20" name="Picture 89" descr="Logo, company name&#10;&#10;Description automatically generated">
            <a:extLst>
              <a:ext uri="{FF2B5EF4-FFF2-40B4-BE49-F238E27FC236}">
                <a16:creationId xmlns:a16="http://schemas.microsoft.com/office/drawing/2014/main" xmlns="" id="{2F1DCDB6-9F47-4E24-AEE1-5DDADFA987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6170" y="190231"/>
            <a:ext cx="1024005" cy="846116"/>
          </a:xfrm>
          <a:prstGeom prst="rect">
            <a:avLst/>
          </a:prstGeom>
        </p:spPr>
      </p:pic>
      <p:pic>
        <p:nvPicPr>
          <p:cNvPr id="21" name="Picture 90" descr="Logo, company name&#10;&#10;Description automatically generated">
            <a:extLst>
              <a:ext uri="{FF2B5EF4-FFF2-40B4-BE49-F238E27FC236}">
                <a16:creationId xmlns:a16="http://schemas.microsoft.com/office/drawing/2014/main" xmlns="" id="{182A56B3-0A72-4A11-9B53-ACF7B49B598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0350" y="32444"/>
            <a:ext cx="961091" cy="1067715"/>
          </a:xfrm>
          <a:prstGeom prst="rect">
            <a:avLst/>
          </a:prstGeom>
        </p:spPr>
      </p:pic>
      <p:sp>
        <p:nvSpPr>
          <p:cNvPr id="125" name="Rectangle 2564">
            <a:extLst>
              <a:ext uri="{FF2B5EF4-FFF2-40B4-BE49-F238E27FC236}">
                <a16:creationId xmlns:a16="http://schemas.microsoft.com/office/drawing/2014/main" xmlns="" id="{AAFD3646-6FFD-4B3D-A23D-BCEE66AEFE9E}"/>
              </a:ext>
            </a:extLst>
          </p:cNvPr>
          <p:cNvSpPr/>
          <p:nvPr/>
        </p:nvSpPr>
        <p:spPr>
          <a:xfrm>
            <a:off x="-1371577" y="2000513"/>
            <a:ext cx="8622608" cy="126626"/>
          </a:xfrm>
          <a:prstGeom prst="rect">
            <a:avLst/>
          </a:prstGeom>
          <a:solidFill>
            <a:srgbClr val="0F274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126" name="Isosceles Triangle 2565">
            <a:extLst>
              <a:ext uri="{FF2B5EF4-FFF2-40B4-BE49-F238E27FC236}">
                <a16:creationId xmlns:a16="http://schemas.microsoft.com/office/drawing/2014/main" xmlns="" id="{50D792DC-58F1-424E-9E4A-7960979FDC7B}"/>
              </a:ext>
            </a:extLst>
          </p:cNvPr>
          <p:cNvSpPr/>
          <p:nvPr/>
        </p:nvSpPr>
        <p:spPr>
          <a:xfrm rot="5400000">
            <a:off x="7233232" y="1952584"/>
            <a:ext cx="258081" cy="222484"/>
          </a:xfrm>
          <a:prstGeom prst="triangle">
            <a:avLst/>
          </a:prstGeom>
          <a:solidFill>
            <a:srgbClr val="0F274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237" name="Rectángulo 236"/>
          <p:cNvSpPr/>
          <p:nvPr/>
        </p:nvSpPr>
        <p:spPr>
          <a:xfrm>
            <a:off x="7805638" y="1594076"/>
            <a:ext cx="38317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308BBF"/>
                </a:solidFill>
                <a:latin typeface="Montserrat" pitchFamily="2" charset="77"/>
              </a:rPr>
              <a:t>Coordina</a:t>
            </a:r>
            <a:r>
              <a:rPr lang="en-US" sz="2400" b="1" dirty="0" smtClean="0">
                <a:solidFill>
                  <a:srgbClr val="308BBF"/>
                </a:solidFill>
                <a:latin typeface="Montserrat" pitchFamily="2" charset="77"/>
              </a:rPr>
              <a:t> y </a:t>
            </a:r>
            <a:r>
              <a:rPr lang="en-US" sz="2400" b="1" dirty="0" err="1" smtClean="0">
                <a:solidFill>
                  <a:srgbClr val="308BBF"/>
                </a:solidFill>
                <a:latin typeface="Montserrat" pitchFamily="2" charset="77"/>
              </a:rPr>
              <a:t>promueve</a:t>
            </a:r>
            <a:r>
              <a:rPr lang="en-US" sz="2400" b="1" dirty="0" smtClean="0">
                <a:solidFill>
                  <a:srgbClr val="308BBF"/>
                </a:solidFill>
                <a:latin typeface="Montserrat" pitchFamily="2" charset="77"/>
              </a:rPr>
              <a:t> </a:t>
            </a:r>
            <a:r>
              <a:rPr lang="en-US" sz="2400" b="1" dirty="0" err="1" smtClean="0">
                <a:solidFill>
                  <a:srgbClr val="308BBF"/>
                </a:solidFill>
                <a:latin typeface="Montserrat" pitchFamily="2" charset="77"/>
              </a:rPr>
              <a:t>normas</a:t>
            </a:r>
            <a:r>
              <a:rPr lang="en-US" sz="2400" b="1" dirty="0" smtClean="0">
                <a:solidFill>
                  <a:srgbClr val="308BBF"/>
                </a:solidFill>
                <a:latin typeface="Montserrat" pitchFamily="2" charset="77"/>
              </a:rPr>
              <a:t> y </a:t>
            </a:r>
            <a:r>
              <a:rPr lang="en-US" sz="2400" b="1" dirty="0" err="1" smtClean="0">
                <a:solidFill>
                  <a:srgbClr val="308BBF"/>
                </a:solidFill>
                <a:latin typeface="Montserrat" pitchFamily="2" charset="77"/>
              </a:rPr>
              <a:t>estandares</a:t>
            </a:r>
            <a:r>
              <a:rPr lang="en-US" sz="2400" b="1" dirty="0" smtClean="0">
                <a:solidFill>
                  <a:srgbClr val="308BBF"/>
                </a:solidFill>
                <a:latin typeface="Montserrat" pitchFamily="2" charset="77"/>
              </a:rPr>
              <a:t> de la </a:t>
            </a:r>
            <a:r>
              <a:rPr lang="en-US" sz="2400" b="1" dirty="0" err="1" smtClean="0">
                <a:solidFill>
                  <a:srgbClr val="308BBF"/>
                </a:solidFill>
                <a:latin typeface="Montserrat" pitchFamily="2" charset="77"/>
              </a:rPr>
              <a:t>calidad</a:t>
            </a:r>
            <a:r>
              <a:rPr lang="en-US" sz="2400" b="1" dirty="0" smtClean="0">
                <a:solidFill>
                  <a:srgbClr val="308BBF"/>
                </a:solidFill>
                <a:latin typeface="Montserrat" pitchFamily="2" charset="77"/>
              </a:rPr>
              <a:t> </a:t>
            </a:r>
            <a:endParaRPr lang="es-ES_tradnl" sz="2400" b="1" dirty="0">
              <a:solidFill>
                <a:srgbClr val="308BBF"/>
              </a:solidFill>
            </a:endParaRPr>
          </a:p>
        </p:txBody>
      </p:sp>
      <p:sp>
        <p:nvSpPr>
          <p:cNvPr id="56" name="Rectángulo 55"/>
          <p:cNvSpPr/>
          <p:nvPr/>
        </p:nvSpPr>
        <p:spPr>
          <a:xfrm>
            <a:off x="-1" y="1174634"/>
            <a:ext cx="28121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08BBF"/>
                </a:solidFill>
                <a:latin typeface="Montserrat" pitchFamily="2" charset="77"/>
              </a:rPr>
              <a:t>SIST. NACIONAL DE LA CALIDAD</a:t>
            </a:r>
            <a:endParaRPr lang="es-ES_tradnl" b="1" dirty="0">
              <a:solidFill>
                <a:srgbClr val="308BBF"/>
              </a:solidFill>
            </a:endParaRPr>
          </a:p>
        </p:txBody>
      </p:sp>
      <p:sp>
        <p:nvSpPr>
          <p:cNvPr id="62" name="Rectángulo 61"/>
          <p:cNvSpPr/>
          <p:nvPr/>
        </p:nvSpPr>
        <p:spPr>
          <a:xfrm>
            <a:off x="2812146" y="1286641"/>
            <a:ext cx="30640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400" b="1" dirty="0" smtClean="0">
                <a:solidFill>
                  <a:srgbClr val="0F2743"/>
                </a:solidFill>
                <a:latin typeface="Montserrat" pitchFamily="2" charset="77"/>
              </a:rPr>
              <a:t>Q1O.1 MILLONES</a:t>
            </a:r>
            <a:endParaRPr lang="nb-NO" sz="2400" b="1" dirty="0">
              <a:solidFill>
                <a:srgbClr val="0F2743"/>
              </a:solidFill>
              <a:latin typeface="Montserrat" pitchFamily="2" charset="77"/>
            </a:endParaRPr>
          </a:p>
        </p:txBody>
      </p:sp>
      <p:sp>
        <p:nvSpPr>
          <p:cNvPr id="64" name="Block Arc 2573">
            <a:extLst>
              <a:ext uri="{FF2B5EF4-FFF2-40B4-BE49-F238E27FC236}">
                <a16:creationId xmlns:a16="http://schemas.microsoft.com/office/drawing/2014/main" xmlns="" id="{CF9006B9-6D16-4BC6-8C1A-8EAC6E3D6389}"/>
              </a:ext>
            </a:extLst>
          </p:cNvPr>
          <p:cNvSpPr/>
          <p:nvPr/>
        </p:nvSpPr>
        <p:spPr>
          <a:xfrm rot="16200000" flipV="1">
            <a:off x="-289568" y="2299514"/>
            <a:ext cx="914400" cy="914400"/>
          </a:xfrm>
          <a:prstGeom prst="blockArc">
            <a:avLst>
              <a:gd name="adj1" fmla="val 16184359"/>
              <a:gd name="adj2" fmla="val 164567"/>
              <a:gd name="adj3" fmla="val 13962"/>
            </a:avLst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65" name="Rectangle 2557">
            <a:extLst>
              <a:ext uri="{FF2B5EF4-FFF2-40B4-BE49-F238E27FC236}">
                <a16:creationId xmlns:a16="http://schemas.microsoft.com/office/drawing/2014/main" xmlns="" id="{18D6763E-3B01-4D21-A444-9F17CFEDC55B}"/>
              </a:ext>
            </a:extLst>
          </p:cNvPr>
          <p:cNvSpPr/>
          <p:nvPr/>
        </p:nvSpPr>
        <p:spPr>
          <a:xfrm>
            <a:off x="-592607" y="2298447"/>
            <a:ext cx="759600" cy="126626"/>
          </a:xfrm>
          <a:prstGeom prst="rect">
            <a:avLst/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66" name="Block Arc 2573">
            <a:extLst>
              <a:ext uri="{FF2B5EF4-FFF2-40B4-BE49-F238E27FC236}">
                <a16:creationId xmlns:a16="http://schemas.microsoft.com/office/drawing/2014/main" xmlns="" id="{CF9006B9-6D16-4BC6-8C1A-8EAC6E3D6389}"/>
              </a:ext>
            </a:extLst>
          </p:cNvPr>
          <p:cNvSpPr/>
          <p:nvPr/>
        </p:nvSpPr>
        <p:spPr>
          <a:xfrm rot="5400000" flipV="1">
            <a:off x="499755" y="2279272"/>
            <a:ext cx="914400" cy="914400"/>
          </a:xfrm>
          <a:prstGeom prst="blockArc">
            <a:avLst>
              <a:gd name="adj1" fmla="val 16184359"/>
              <a:gd name="adj2" fmla="val 164567"/>
              <a:gd name="adj3" fmla="val 13962"/>
            </a:avLst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67" name="Isosceles Triangle 2572">
            <a:extLst>
              <a:ext uri="{FF2B5EF4-FFF2-40B4-BE49-F238E27FC236}">
                <a16:creationId xmlns:a16="http://schemas.microsoft.com/office/drawing/2014/main" xmlns="" id="{946D99BB-6A7E-44F8-A6BB-172EBDDE8EC1}"/>
              </a:ext>
            </a:extLst>
          </p:cNvPr>
          <p:cNvSpPr/>
          <p:nvPr/>
        </p:nvSpPr>
        <p:spPr>
          <a:xfrm rot="5400000">
            <a:off x="889502" y="2999713"/>
            <a:ext cx="306196" cy="251774"/>
          </a:xfrm>
          <a:prstGeom prst="triangle">
            <a:avLst/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70" name="Block Arc 2573">
            <a:extLst>
              <a:ext uri="{FF2B5EF4-FFF2-40B4-BE49-F238E27FC236}">
                <a16:creationId xmlns:a16="http://schemas.microsoft.com/office/drawing/2014/main" xmlns="" id="{CF9006B9-6D16-4BC6-8C1A-8EAC6E3D6389}"/>
              </a:ext>
            </a:extLst>
          </p:cNvPr>
          <p:cNvSpPr/>
          <p:nvPr/>
        </p:nvSpPr>
        <p:spPr>
          <a:xfrm rot="5400000" flipV="1">
            <a:off x="470032" y="2978160"/>
            <a:ext cx="914400" cy="914400"/>
          </a:xfrm>
          <a:prstGeom prst="blockArc">
            <a:avLst>
              <a:gd name="adj1" fmla="val 16184359"/>
              <a:gd name="adj2" fmla="val 164567"/>
              <a:gd name="adj3" fmla="val 13962"/>
            </a:avLst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71" name="Isosceles Triangle 2572">
            <a:extLst>
              <a:ext uri="{FF2B5EF4-FFF2-40B4-BE49-F238E27FC236}">
                <a16:creationId xmlns:a16="http://schemas.microsoft.com/office/drawing/2014/main" xmlns="" id="{946D99BB-6A7E-44F8-A6BB-172EBDDE8EC1}"/>
              </a:ext>
            </a:extLst>
          </p:cNvPr>
          <p:cNvSpPr/>
          <p:nvPr/>
        </p:nvSpPr>
        <p:spPr>
          <a:xfrm rot="5400000">
            <a:off x="889502" y="3703313"/>
            <a:ext cx="306196" cy="251774"/>
          </a:xfrm>
          <a:prstGeom prst="triangle">
            <a:avLst/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72" name="Rectangle 2557">
            <a:extLst>
              <a:ext uri="{FF2B5EF4-FFF2-40B4-BE49-F238E27FC236}">
                <a16:creationId xmlns:a16="http://schemas.microsoft.com/office/drawing/2014/main" xmlns="" id="{18D6763E-3B01-4D21-A444-9F17CFEDC55B}"/>
              </a:ext>
            </a:extLst>
          </p:cNvPr>
          <p:cNvSpPr/>
          <p:nvPr/>
        </p:nvSpPr>
        <p:spPr>
          <a:xfrm rot="16200000">
            <a:off x="153545" y="2909189"/>
            <a:ext cx="759600" cy="126626"/>
          </a:xfrm>
          <a:prstGeom prst="rect">
            <a:avLst/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73" name="Block Arc 2573">
            <a:extLst>
              <a:ext uri="{FF2B5EF4-FFF2-40B4-BE49-F238E27FC236}">
                <a16:creationId xmlns:a16="http://schemas.microsoft.com/office/drawing/2014/main" xmlns="" id="{CF9006B9-6D16-4BC6-8C1A-8EAC6E3D6389}"/>
              </a:ext>
            </a:extLst>
          </p:cNvPr>
          <p:cNvSpPr/>
          <p:nvPr/>
        </p:nvSpPr>
        <p:spPr>
          <a:xfrm rot="5400000" flipV="1">
            <a:off x="470032" y="3592021"/>
            <a:ext cx="914400" cy="914400"/>
          </a:xfrm>
          <a:prstGeom prst="blockArc">
            <a:avLst>
              <a:gd name="adj1" fmla="val 16184359"/>
              <a:gd name="adj2" fmla="val 164567"/>
              <a:gd name="adj3" fmla="val 13962"/>
            </a:avLst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74" name="Isosceles Triangle 2572">
            <a:extLst>
              <a:ext uri="{FF2B5EF4-FFF2-40B4-BE49-F238E27FC236}">
                <a16:creationId xmlns:a16="http://schemas.microsoft.com/office/drawing/2014/main" xmlns="" id="{946D99BB-6A7E-44F8-A6BB-172EBDDE8EC1}"/>
              </a:ext>
            </a:extLst>
          </p:cNvPr>
          <p:cNvSpPr/>
          <p:nvPr/>
        </p:nvSpPr>
        <p:spPr>
          <a:xfrm rot="5400000">
            <a:off x="889502" y="4326033"/>
            <a:ext cx="306196" cy="251774"/>
          </a:xfrm>
          <a:prstGeom prst="triangle">
            <a:avLst/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75" name="Rectangle 2557">
            <a:extLst>
              <a:ext uri="{FF2B5EF4-FFF2-40B4-BE49-F238E27FC236}">
                <a16:creationId xmlns:a16="http://schemas.microsoft.com/office/drawing/2014/main" xmlns="" id="{18D6763E-3B01-4D21-A444-9F17CFEDC55B}"/>
              </a:ext>
            </a:extLst>
          </p:cNvPr>
          <p:cNvSpPr/>
          <p:nvPr/>
        </p:nvSpPr>
        <p:spPr>
          <a:xfrm rot="16200000">
            <a:off x="153545" y="3624985"/>
            <a:ext cx="759600" cy="126626"/>
          </a:xfrm>
          <a:prstGeom prst="rect">
            <a:avLst/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76" name="Block Arc 2573">
            <a:extLst>
              <a:ext uri="{FF2B5EF4-FFF2-40B4-BE49-F238E27FC236}">
                <a16:creationId xmlns:a16="http://schemas.microsoft.com/office/drawing/2014/main" xmlns="" id="{CF9006B9-6D16-4BC6-8C1A-8EAC6E3D6389}"/>
              </a:ext>
            </a:extLst>
          </p:cNvPr>
          <p:cNvSpPr/>
          <p:nvPr/>
        </p:nvSpPr>
        <p:spPr>
          <a:xfrm rot="5400000" flipV="1">
            <a:off x="471831" y="3880943"/>
            <a:ext cx="929907" cy="1432580"/>
          </a:xfrm>
          <a:prstGeom prst="blockArc">
            <a:avLst>
              <a:gd name="adj1" fmla="val 16184359"/>
              <a:gd name="adj2" fmla="val 164567"/>
              <a:gd name="adj3" fmla="val 13962"/>
            </a:avLst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77" name="Isosceles Triangle 2572">
            <a:extLst>
              <a:ext uri="{FF2B5EF4-FFF2-40B4-BE49-F238E27FC236}">
                <a16:creationId xmlns:a16="http://schemas.microsoft.com/office/drawing/2014/main" xmlns="" id="{946D99BB-6A7E-44F8-A6BB-172EBDDE8EC1}"/>
              </a:ext>
            </a:extLst>
          </p:cNvPr>
          <p:cNvSpPr/>
          <p:nvPr/>
        </p:nvSpPr>
        <p:spPr>
          <a:xfrm rot="5400000">
            <a:off x="876969" y="4850512"/>
            <a:ext cx="306196" cy="251774"/>
          </a:xfrm>
          <a:prstGeom prst="triangle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78" name="Rectangle 2557">
            <a:extLst>
              <a:ext uri="{FF2B5EF4-FFF2-40B4-BE49-F238E27FC236}">
                <a16:creationId xmlns:a16="http://schemas.microsoft.com/office/drawing/2014/main" xmlns="" id="{18D6763E-3B01-4D21-A444-9F17CFEDC55B}"/>
              </a:ext>
            </a:extLst>
          </p:cNvPr>
          <p:cNvSpPr/>
          <p:nvPr/>
        </p:nvSpPr>
        <p:spPr>
          <a:xfrm rot="16200000">
            <a:off x="-635990" y="3785367"/>
            <a:ext cx="1839600" cy="126626"/>
          </a:xfrm>
          <a:prstGeom prst="rect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79" name="Block Arc 2573">
            <a:extLst>
              <a:ext uri="{FF2B5EF4-FFF2-40B4-BE49-F238E27FC236}">
                <a16:creationId xmlns:a16="http://schemas.microsoft.com/office/drawing/2014/main" xmlns="" id="{CF9006B9-6D16-4BC6-8C1A-8EAC6E3D6389}"/>
              </a:ext>
            </a:extLst>
          </p:cNvPr>
          <p:cNvSpPr/>
          <p:nvPr/>
        </p:nvSpPr>
        <p:spPr>
          <a:xfrm rot="5400000" flipV="1">
            <a:off x="499755" y="4384177"/>
            <a:ext cx="914399" cy="1458849"/>
          </a:xfrm>
          <a:prstGeom prst="blockArc">
            <a:avLst>
              <a:gd name="adj1" fmla="val 16184359"/>
              <a:gd name="adj2" fmla="val 164567"/>
              <a:gd name="adj3" fmla="val 13962"/>
            </a:avLst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80" name="Isosceles Triangle 2572">
            <a:extLst>
              <a:ext uri="{FF2B5EF4-FFF2-40B4-BE49-F238E27FC236}">
                <a16:creationId xmlns:a16="http://schemas.microsoft.com/office/drawing/2014/main" xmlns="" id="{946D99BB-6A7E-44F8-A6BB-172EBDDE8EC1}"/>
              </a:ext>
            </a:extLst>
          </p:cNvPr>
          <p:cNvSpPr/>
          <p:nvPr/>
        </p:nvSpPr>
        <p:spPr>
          <a:xfrm rot="5400000">
            <a:off x="876969" y="5375023"/>
            <a:ext cx="306196" cy="251774"/>
          </a:xfrm>
          <a:prstGeom prst="triangle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81" name="Rectangle 2557">
            <a:extLst>
              <a:ext uri="{FF2B5EF4-FFF2-40B4-BE49-F238E27FC236}">
                <a16:creationId xmlns:a16="http://schemas.microsoft.com/office/drawing/2014/main" xmlns="" id="{18D6763E-3B01-4D21-A444-9F17CFEDC55B}"/>
              </a:ext>
            </a:extLst>
          </p:cNvPr>
          <p:cNvSpPr/>
          <p:nvPr/>
        </p:nvSpPr>
        <p:spPr>
          <a:xfrm rot="16200000">
            <a:off x="84010" y="4863254"/>
            <a:ext cx="399600" cy="126626"/>
          </a:xfrm>
          <a:prstGeom prst="rect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82" name="Block Arc 2573">
            <a:extLst>
              <a:ext uri="{FF2B5EF4-FFF2-40B4-BE49-F238E27FC236}">
                <a16:creationId xmlns:a16="http://schemas.microsoft.com/office/drawing/2014/main" xmlns="" id="{CF9006B9-6D16-4BC6-8C1A-8EAC6E3D6389}"/>
              </a:ext>
            </a:extLst>
          </p:cNvPr>
          <p:cNvSpPr/>
          <p:nvPr/>
        </p:nvSpPr>
        <p:spPr>
          <a:xfrm rot="16200000" flipV="1">
            <a:off x="-566164" y="2501140"/>
            <a:ext cx="914400" cy="914400"/>
          </a:xfrm>
          <a:prstGeom prst="blockArc">
            <a:avLst>
              <a:gd name="adj1" fmla="val 16184359"/>
              <a:gd name="adj2" fmla="val 164567"/>
              <a:gd name="adj3" fmla="val 13962"/>
            </a:avLst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83" name="Rectangle 2557">
            <a:extLst>
              <a:ext uri="{FF2B5EF4-FFF2-40B4-BE49-F238E27FC236}">
                <a16:creationId xmlns:a16="http://schemas.microsoft.com/office/drawing/2014/main" xmlns="" id="{18D6763E-3B01-4D21-A444-9F17CFEDC55B}"/>
              </a:ext>
            </a:extLst>
          </p:cNvPr>
          <p:cNvSpPr/>
          <p:nvPr/>
        </p:nvSpPr>
        <p:spPr>
          <a:xfrm>
            <a:off x="-851104" y="2501140"/>
            <a:ext cx="759600" cy="126626"/>
          </a:xfrm>
          <a:prstGeom prst="rect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pic>
        <p:nvPicPr>
          <p:cNvPr id="5122" name="Picture 2" descr="lan Centinela vela por la protección y defensa de los consumidores – ME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8"/>
          <a:stretch/>
        </p:blipFill>
        <p:spPr bwMode="auto">
          <a:xfrm>
            <a:off x="7473514" y="2939947"/>
            <a:ext cx="4718485" cy="391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ángulo 28"/>
          <p:cNvSpPr/>
          <p:nvPr/>
        </p:nvSpPr>
        <p:spPr>
          <a:xfrm>
            <a:off x="1186369" y="2971711"/>
            <a:ext cx="62574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 smtClean="0">
                <a:solidFill>
                  <a:srgbClr val="0F2743"/>
                </a:solidFill>
                <a:latin typeface="Montserrat" pitchFamily="2" charset="77"/>
              </a:rPr>
              <a:t>Calibra</a:t>
            </a:r>
            <a:r>
              <a:rPr lang="en-US" sz="1400" b="1" dirty="0" smtClean="0">
                <a:solidFill>
                  <a:srgbClr val="308BBF"/>
                </a:solidFill>
                <a:latin typeface="Montserrat" pitchFamily="2" charset="77"/>
              </a:rPr>
              <a:t>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equipos</a:t>
            </a:r>
            <a:r>
              <a:rPr lang="en-US" sz="1400" b="1" dirty="0" smtClean="0">
                <a:solidFill>
                  <a:srgbClr val="308BBF"/>
                </a:solidFill>
                <a:latin typeface="Montserrat" pitchFamily="2" charset="77"/>
              </a:rPr>
              <a:t> de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medición</a:t>
            </a:r>
            <a:r>
              <a:rPr lang="en-US" sz="1400" b="1" dirty="0" smtClean="0">
                <a:solidFill>
                  <a:srgbClr val="308BBF"/>
                </a:solidFill>
                <a:latin typeface="Montserrat" pitchFamily="2" charset="77"/>
              </a:rPr>
              <a:t> 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con el Lab. </a:t>
            </a:r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Nac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. de </a:t>
            </a:r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Metrología</a:t>
            </a:r>
            <a:endParaRPr lang="es-ES_tradnl" sz="1400" dirty="0">
              <a:solidFill>
                <a:srgbClr val="308BBF"/>
              </a:solidFill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1171500" y="3579266"/>
            <a:ext cx="63020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Garantiza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la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cantidad</a:t>
            </a:r>
            <a:r>
              <a:rPr lang="en-US" sz="1400" b="1" dirty="0" smtClean="0">
                <a:solidFill>
                  <a:srgbClr val="308BBF"/>
                </a:solidFill>
                <a:latin typeface="Montserrat" pitchFamily="2" charset="77"/>
              </a:rPr>
              <a:t> y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medida</a:t>
            </a:r>
            <a:r>
              <a:rPr lang="en-US" sz="1400" b="1" dirty="0" smtClean="0">
                <a:solidFill>
                  <a:srgbClr val="308BBF"/>
                </a:solidFill>
                <a:latin typeface="Montserrat" pitchFamily="2" charset="77"/>
              </a:rPr>
              <a:t> 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de </a:t>
            </a:r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productos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</a:t>
            </a:r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en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el </a:t>
            </a:r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mercado</a:t>
            </a:r>
            <a:endParaRPr lang="es-ES_tradnl" sz="1400" dirty="0">
              <a:solidFill>
                <a:srgbClr val="308BBF"/>
              </a:solidFill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1184032" y="4262824"/>
            <a:ext cx="63020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Acredita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laboratorios</a:t>
            </a:r>
            <a:r>
              <a:rPr lang="en-US" sz="1400" b="1" dirty="0" smtClean="0">
                <a:solidFill>
                  <a:srgbClr val="308BBF"/>
                </a:solidFill>
                <a:latin typeface="Montserrat" pitchFamily="2" charset="77"/>
              </a:rPr>
              <a:t> y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órganos</a:t>
            </a:r>
            <a:r>
              <a:rPr lang="en-US" sz="1400" b="1" dirty="0" smtClean="0">
                <a:solidFill>
                  <a:srgbClr val="308BBF"/>
                </a:solidFill>
                <a:latin typeface="Montserrat" pitchFamily="2" charset="77"/>
              </a:rPr>
              <a:t> de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inspección</a:t>
            </a:r>
            <a:r>
              <a:rPr lang="en-US" sz="1400" b="1" dirty="0" smtClean="0">
                <a:solidFill>
                  <a:srgbClr val="308BBF"/>
                </a:solidFill>
                <a:latin typeface="Montserrat" pitchFamily="2" charset="77"/>
              </a:rPr>
              <a:t> 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de </a:t>
            </a:r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comercio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intl. </a:t>
            </a:r>
            <a:endParaRPr lang="es-ES_tradnl" sz="1400" dirty="0">
              <a:solidFill>
                <a:srgbClr val="308BBF"/>
              </a:solidFill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1184032" y="4810962"/>
            <a:ext cx="63020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Aprueba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normas</a:t>
            </a:r>
            <a:r>
              <a:rPr lang="en-US" sz="1400" b="1" dirty="0" smtClean="0">
                <a:solidFill>
                  <a:srgbClr val="308BBF"/>
                </a:solidFill>
                <a:latin typeface="Montserrat" pitchFamily="2" charset="77"/>
              </a:rPr>
              <a:t>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técnicas</a:t>
            </a:r>
            <a:r>
              <a:rPr lang="en-US" sz="1400" b="1" dirty="0" smtClean="0">
                <a:solidFill>
                  <a:srgbClr val="308BBF"/>
                </a:solidFill>
                <a:latin typeface="Montserrat" pitchFamily="2" charset="77"/>
              </a:rPr>
              <a:t> de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calidad</a:t>
            </a:r>
            <a:r>
              <a:rPr lang="en-US" sz="1400" b="1" dirty="0" smtClean="0">
                <a:solidFill>
                  <a:srgbClr val="308BBF"/>
                </a:solidFill>
                <a:latin typeface="Montserrat" pitchFamily="2" charset="77"/>
              </a:rPr>
              <a:t> 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de </a:t>
            </a:r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productos</a:t>
            </a:r>
            <a:endParaRPr lang="es-ES_tradnl" sz="1400" dirty="0">
              <a:solidFill>
                <a:srgbClr val="308BBF"/>
              </a:solidFill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1184032" y="5335166"/>
            <a:ext cx="63020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Promueve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</a:t>
            </a:r>
            <a:r>
              <a:rPr lang="en-US" sz="1400" b="1" dirty="0" smtClean="0">
                <a:solidFill>
                  <a:srgbClr val="308BBF"/>
                </a:solidFill>
                <a:latin typeface="Montserrat" pitchFamily="2" charset="77"/>
              </a:rPr>
              <a:t>la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calidad</a:t>
            </a:r>
            <a:r>
              <a:rPr lang="en-US" sz="1400" b="1" dirty="0" smtClean="0">
                <a:solidFill>
                  <a:srgbClr val="308BBF"/>
                </a:solidFill>
                <a:latin typeface="Montserrat" pitchFamily="2" charset="77"/>
              </a:rPr>
              <a:t>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en</a:t>
            </a:r>
            <a:r>
              <a:rPr lang="en-US" sz="1400" b="1" dirty="0" smtClean="0">
                <a:solidFill>
                  <a:srgbClr val="308BBF"/>
                </a:solidFill>
                <a:latin typeface="Montserrat" pitchFamily="2" charset="77"/>
              </a:rPr>
              <a:t>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los</a:t>
            </a:r>
            <a:r>
              <a:rPr lang="en-US" sz="1400" b="1" dirty="0" smtClean="0">
                <a:solidFill>
                  <a:srgbClr val="308BBF"/>
                </a:solidFill>
                <a:latin typeface="Montserrat" pitchFamily="2" charset="77"/>
              </a:rPr>
              <a:t>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bienes</a:t>
            </a:r>
            <a:r>
              <a:rPr lang="en-US" sz="1400" b="1" dirty="0" smtClean="0">
                <a:solidFill>
                  <a:srgbClr val="308BBF"/>
                </a:solidFill>
                <a:latin typeface="Montserrat" pitchFamily="2" charset="77"/>
              </a:rPr>
              <a:t> 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a </a:t>
            </a:r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nivel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</a:t>
            </a:r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nacional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.</a:t>
            </a:r>
            <a:endParaRPr lang="es-ES_tradnl" sz="1400" dirty="0">
              <a:solidFill>
                <a:srgbClr val="308B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08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7">
            <a:extLst>
              <a:ext uri="{FF2B5EF4-FFF2-40B4-BE49-F238E27FC236}">
                <a16:creationId xmlns:a16="http://schemas.microsoft.com/office/drawing/2014/main" xmlns="" id="{C4755301-94B8-8A41-AAC9-D8E2C931B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545919" y="-5545919"/>
            <a:ext cx="1100161" cy="12192000"/>
          </a:xfrm>
          <a:prstGeom prst="rect">
            <a:avLst/>
          </a:prstGeom>
        </p:spPr>
      </p:pic>
      <p:pic>
        <p:nvPicPr>
          <p:cNvPr id="20" name="Picture 89" descr="Logo, company name&#10;&#10;Description automatically generated">
            <a:extLst>
              <a:ext uri="{FF2B5EF4-FFF2-40B4-BE49-F238E27FC236}">
                <a16:creationId xmlns:a16="http://schemas.microsoft.com/office/drawing/2014/main" xmlns="" id="{2F1DCDB6-9F47-4E24-AEE1-5DDADFA987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6170" y="190231"/>
            <a:ext cx="1024005" cy="846116"/>
          </a:xfrm>
          <a:prstGeom prst="rect">
            <a:avLst/>
          </a:prstGeom>
        </p:spPr>
      </p:pic>
      <p:pic>
        <p:nvPicPr>
          <p:cNvPr id="21" name="Picture 90" descr="Logo, company name&#10;&#10;Description automatically generated">
            <a:extLst>
              <a:ext uri="{FF2B5EF4-FFF2-40B4-BE49-F238E27FC236}">
                <a16:creationId xmlns:a16="http://schemas.microsoft.com/office/drawing/2014/main" xmlns="" id="{182A56B3-0A72-4A11-9B53-ACF7B49B598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0350" y="32444"/>
            <a:ext cx="961091" cy="1067715"/>
          </a:xfrm>
          <a:prstGeom prst="rect">
            <a:avLst/>
          </a:prstGeom>
        </p:spPr>
      </p:pic>
      <p:sp>
        <p:nvSpPr>
          <p:cNvPr id="125" name="Rectangle 2564">
            <a:extLst>
              <a:ext uri="{FF2B5EF4-FFF2-40B4-BE49-F238E27FC236}">
                <a16:creationId xmlns:a16="http://schemas.microsoft.com/office/drawing/2014/main" xmlns="" id="{AAFD3646-6FFD-4B3D-A23D-BCEE66AEFE9E}"/>
              </a:ext>
            </a:extLst>
          </p:cNvPr>
          <p:cNvSpPr/>
          <p:nvPr/>
        </p:nvSpPr>
        <p:spPr>
          <a:xfrm>
            <a:off x="-1371577" y="2000513"/>
            <a:ext cx="8622608" cy="126626"/>
          </a:xfrm>
          <a:prstGeom prst="rect">
            <a:avLst/>
          </a:prstGeom>
          <a:solidFill>
            <a:srgbClr val="0F274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126" name="Isosceles Triangle 2565">
            <a:extLst>
              <a:ext uri="{FF2B5EF4-FFF2-40B4-BE49-F238E27FC236}">
                <a16:creationId xmlns:a16="http://schemas.microsoft.com/office/drawing/2014/main" xmlns="" id="{50D792DC-58F1-424E-9E4A-7960979FDC7B}"/>
              </a:ext>
            </a:extLst>
          </p:cNvPr>
          <p:cNvSpPr/>
          <p:nvPr/>
        </p:nvSpPr>
        <p:spPr>
          <a:xfrm rot="5400000">
            <a:off x="7233232" y="1952584"/>
            <a:ext cx="258081" cy="222484"/>
          </a:xfrm>
          <a:prstGeom prst="triangle">
            <a:avLst/>
          </a:prstGeom>
          <a:solidFill>
            <a:srgbClr val="0F274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237" name="Rectángulo 236"/>
          <p:cNvSpPr/>
          <p:nvPr/>
        </p:nvSpPr>
        <p:spPr>
          <a:xfrm>
            <a:off x="7805638" y="1463661"/>
            <a:ext cx="38317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308BBF"/>
                </a:solidFill>
                <a:latin typeface="Montserrat" pitchFamily="2" charset="77"/>
              </a:rPr>
              <a:t>Aplica</a:t>
            </a:r>
            <a:r>
              <a:rPr lang="en-US" sz="2400" b="1" dirty="0">
                <a:solidFill>
                  <a:srgbClr val="308BBF"/>
                </a:solidFill>
                <a:latin typeface="Montserrat" pitchFamily="2" charset="77"/>
              </a:rPr>
              <a:t> las </a:t>
            </a:r>
            <a:r>
              <a:rPr lang="en-US" sz="2400" b="1" dirty="0" err="1">
                <a:solidFill>
                  <a:srgbClr val="308BBF"/>
                </a:solidFill>
                <a:latin typeface="Montserrat" pitchFamily="2" charset="77"/>
              </a:rPr>
              <a:t>leyes</a:t>
            </a:r>
            <a:r>
              <a:rPr lang="en-US" sz="2400" b="1" dirty="0">
                <a:solidFill>
                  <a:srgbClr val="308BBF"/>
                </a:solidFill>
                <a:latin typeface="Montserrat" pitchFamily="2" charset="77"/>
              </a:rPr>
              <a:t> de </a:t>
            </a:r>
            <a:r>
              <a:rPr lang="en-US" sz="2400" b="1" dirty="0" err="1">
                <a:solidFill>
                  <a:srgbClr val="308BBF"/>
                </a:solidFill>
                <a:latin typeface="Montserrat" pitchFamily="2" charset="77"/>
              </a:rPr>
              <a:t>fomento</a:t>
            </a:r>
            <a:r>
              <a:rPr lang="en-US" sz="2400" b="1" dirty="0">
                <a:solidFill>
                  <a:srgbClr val="308BBF"/>
                </a:solidFill>
                <a:latin typeface="Montserrat" pitchFamily="2" charset="77"/>
              </a:rPr>
              <a:t> al </a:t>
            </a:r>
            <a:r>
              <a:rPr lang="en-US" sz="2400" b="1" dirty="0" err="1">
                <a:solidFill>
                  <a:srgbClr val="308BBF"/>
                </a:solidFill>
                <a:latin typeface="Montserrat" pitchFamily="2" charset="77"/>
              </a:rPr>
              <a:t>comercio</a:t>
            </a:r>
            <a:r>
              <a:rPr lang="en-US" sz="2400" b="1" dirty="0">
                <a:solidFill>
                  <a:srgbClr val="308BBF"/>
                </a:solidFill>
                <a:latin typeface="Montserrat" pitchFamily="2" charset="77"/>
              </a:rPr>
              <a:t> y a la </a:t>
            </a:r>
            <a:r>
              <a:rPr lang="en-US" sz="2400" b="1" dirty="0" err="1">
                <a:solidFill>
                  <a:srgbClr val="308BBF"/>
                </a:solidFill>
                <a:latin typeface="Montserrat" pitchFamily="2" charset="77"/>
              </a:rPr>
              <a:t>inversión</a:t>
            </a:r>
            <a:r>
              <a:rPr lang="en-US" sz="2400" b="1" dirty="0">
                <a:solidFill>
                  <a:srgbClr val="308BBF"/>
                </a:solidFill>
                <a:latin typeface="Montserrat" pitchFamily="2" charset="77"/>
              </a:rPr>
              <a:t> </a:t>
            </a:r>
            <a:endParaRPr lang="es-ES_tradnl" sz="2400" b="1" dirty="0">
              <a:solidFill>
                <a:srgbClr val="308BBF"/>
              </a:solidFill>
            </a:endParaRPr>
          </a:p>
        </p:txBody>
      </p:sp>
      <p:sp>
        <p:nvSpPr>
          <p:cNvPr id="56" name="Rectángulo 55"/>
          <p:cNvSpPr/>
          <p:nvPr/>
        </p:nvSpPr>
        <p:spPr>
          <a:xfrm>
            <a:off x="-1" y="1456926"/>
            <a:ext cx="22776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08BBF"/>
                </a:solidFill>
                <a:latin typeface="Montserrat" pitchFamily="2" charset="77"/>
              </a:rPr>
              <a:t>DISERCOMI</a:t>
            </a:r>
            <a:endParaRPr lang="es-ES_tradnl" b="1" dirty="0">
              <a:solidFill>
                <a:srgbClr val="308BBF"/>
              </a:solidFill>
            </a:endParaRPr>
          </a:p>
        </p:txBody>
      </p:sp>
      <p:sp>
        <p:nvSpPr>
          <p:cNvPr id="62" name="Rectángulo 61"/>
          <p:cNvSpPr/>
          <p:nvPr/>
        </p:nvSpPr>
        <p:spPr>
          <a:xfrm>
            <a:off x="2277686" y="1456925"/>
            <a:ext cx="30640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400" b="1" dirty="0" smtClean="0">
                <a:solidFill>
                  <a:srgbClr val="0F2743"/>
                </a:solidFill>
                <a:latin typeface="Montserrat" pitchFamily="2" charset="77"/>
              </a:rPr>
              <a:t>Q7.5 </a:t>
            </a:r>
            <a:r>
              <a:rPr lang="nb-NO" sz="2400" b="1" dirty="0" smtClean="0">
                <a:solidFill>
                  <a:srgbClr val="0F2743"/>
                </a:solidFill>
                <a:latin typeface="Montserrat" pitchFamily="2" charset="77"/>
              </a:rPr>
              <a:t>MILLONES</a:t>
            </a:r>
            <a:endParaRPr lang="nb-NO" sz="2400" b="1" dirty="0">
              <a:solidFill>
                <a:srgbClr val="0F2743"/>
              </a:solidFill>
              <a:latin typeface="Montserrat" pitchFamily="2" charset="77"/>
            </a:endParaRPr>
          </a:p>
        </p:txBody>
      </p:sp>
      <p:sp>
        <p:nvSpPr>
          <p:cNvPr id="64" name="Block Arc 2573">
            <a:extLst>
              <a:ext uri="{FF2B5EF4-FFF2-40B4-BE49-F238E27FC236}">
                <a16:creationId xmlns:a16="http://schemas.microsoft.com/office/drawing/2014/main" xmlns="" id="{CF9006B9-6D16-4BC6-8C1A-8EAC6E3D6389}"/>
              </a:ext>
            </a:extLst>
          </p:cNvPr>
          <p:cNvSpPr/>
          <p:nvPr/>
        </p:nvSpPr>
        <p:spPr>
          <a:xfrm rot="16200000" flipV="1">
            <a:off x="-289568" y="2299514"/>
            <a:ext cx="914400" cy="914400"/>
          </a:xfrm>
          <a:prstGeom prst="blockArc">
            <a:avLst>
              <a:gd name="adj1" fmla="val 16184359"/>
              <a:gd name="adj2" fmla="val 164567"/>
              <a:gd name="adj3" fmla="val 13962"/>
            </a:avLst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65" name="Rectangle 2557">
            <a:extLst>
              <a:ext uri="{FF2B5EF4-FFF2-40B4-BE49-F238E27FC236}">
                <a16:creationId xmlns:a16="http://schemas.microsoft.com/office/drawing/2014/main" xmlns="" id="{18D6763E-3B01-4D21-A444-9F17CFEDC55B}"/>
              </a:ext>
            </a:extLst>
          </p:cNvPr>
          <p:cNvSpPr/>
          <p:nvPr/>
        </p:nvSpPr>
        <p:spPr>
          <a:xfrm>
            <a:off x="-592607" y="2298447"/>
            <a:ext cx="759600" cy="126626"/>
          </a:xfrm>
          <a:prstGeom prst="rect">
            <a:avLst/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66" name="Block Arc 2573">
            <a:extLst>
              <a:ext uri="{FF2B5EF4-FFF2-40B4-BE49-F238E27FC236}">
                <a16:creationId xmlns:a16="http://schemas.microsoft.com/office/drawing/2014/main" xmlns="" id="{CF9006B9-6D16-4BC6-8C1A-8EAC6E3D6389}"/>
              </a:ext>
            </a:extLst>
          </p:cNvPr>
          <p:cNvSpPr/>
          <p:nvPr/>
        </p:nvSpPr>
        <p:spPr>
          <a:xfrm rot="5400000" flipV="1">
            <a:off x="499755" y="2279272"/>
            <a:ext cx="914400" cy="914400"/>
          </a:xfrm>
          <a:prstGeom prst="blockArc">
            <a:avLst>
              <a:gd name="adj1" fmla="val 16184359"/>
              <a:gd name="adj2" fmla="val 164567"/>
              <a:gd name="adj3" fmla="val 13962"/>
            </a:avLst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67" name="Isosceles Triangle 2572">
            <a:extLst>
              <a:ext uri="{FF2B5EF4-FFF2-40B4-BE49-F238E27FC236}">
                <a16:creationId xmlns:a16="http://schemas.microsoft.com/office/drawing/2014/main" xmlns="" id="{946D99BB-6A7E-44F8-A6BB-172EBDDE8EC1}"/>
              </a:ext>
            </a:extLst>
          </p:cNvPr>
          <p:cNvSpPr/>
          <p:nvPr/>
        </p:nvSpPr>
        <p:spPr>
          <a:xfrm rot="5400000">
            <a:off x="889502" y="2999713"/>
            <a:ext cx="306196" cy="251774"/>
          </a:xfrm>
          <a:prstGeom prst="triangle">
            <a:avLst/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70" name="Block Arc 2573">
            <a:extLst>
              <a:ext uri="{FF2B5EF4-FFF2-40B4-BE49-F238E27FC236}">
                <a16:creationId xmlns:a16="http://schemas.microsoft.com/office/drawing/2014/main" xmlns="" id="{CF9006B9-6D16-4BC6-8C1A-8EAC6E3D6389}"/>
              </a:ext>
            </a:extLst>
          </p:cNvPr>
          <p:cNvSpPr/>
          <p:nvPr/>
        </p:nvSpPr>
        <p:spPr>
          <a:xfrm rot="5400000" flipV="1">
            <a:off x="470032" y="2978160"/>
            <a:ext cx="914400" cy="914400"/>
          </a:xfrm>
          <a:prstGeom prst="blockArc">
            <a:avLst>
              <a:gd name="adj1" fmla="val 16184359"/>
              <a:gd name="adj2" fmla="val 164567"/>
              <a:gd name="adj3" fmla="val 13962"/>
            </a:avLst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71" name="Isosceles Triangle 2572">
            <a:extLst>
              <a:ext uri="{FF2B5EF4-FFF2-40B4-BE49-F238E27FC236}">
                <a16:creationId xmlns:a16="http://schemas.microsoft.com/office/drawing/2014/main" xmlns="" id="{946D99BB-6A7E-44F8-A6BB-172EBDDE8EC1}"/>
              </a:ext>
            </a:extLst>
          </p:cNvPr>
          <p:cNvSpPr/>
          <p:nvPr/>
        </p:nvSpPr>
        <p:spPr>
          <a:xfrm rot="5400000">
            <a:off x="889502" y="3703313"/>
            <a:ext cx="306196" cy="251774"/>
          </a:xfrm>
          <a:prstGeom prst="triangle">
            <a:avLst/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72" name="Rectangle 2557">
            <a:extLst>
              <a:ext uri="{FF2B5EF4-FFF2-40B4-BE49-F238E27FC236}">
                <a16:creationId xmlns:a16="http://schemas.microsoft.com/office/drawing/2014/main" xmlns="" id="{18D6763E-3B01-4D21-A444-9F17CFEDC55B}"/>
              </a:ext>
            </a:extLst>
          </p:cNvPr>
          <p:cNvSpPr/>
          <p:nvPr/>
        </p:nvSpPr>
        <p:spPr>
          <a:xfrm rot="16200000">
            <a:off x="153545" y="2909189"/>
            <a:ext cx="759600" cy="126626"/>
          </a:xfrm>
          <a:prstGeom prst="rect">
            <a:avLst/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73" name="Block Arc 2573">
            <a:extLst>
              <a:ext uri="{FF2B5EF4-FFF2-40B4-BE49-F238E27FC236}">
                <a16:creationId xmlns:a16="http://schemas.microsoft.com/office/drawing/2014/main" xmlns="" id="{CF9006B9-6D16-4BC6-8C1A-8EAC6E3D6389}"/>
              </a:ext>
            </a:extLst>
          </p:cNvPr>
          <p:cNvSpPr/>
          <p:nvPr/>
        </p:nvSpPr>
        <p:spPr>
          <a:xfrm rot="5400000" flipV="1">
            <a:off x="470032" y="3592021"/>
            <a:ext cx="914400" cy="914400"/>
          </a:xfrm>
          <a:prstGeom prst="blockArc">
            <a:avLst>
              <a:gd name="adj1" fmla="val 16184359"/>
              <a:gd name="adj2" fmla="val 164567"/>
              <a:gd name="adj3" fmla="val 13962"/>
            </a:avLst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74" name="Isosceles Triangle 2572">
            <a:extLst>
              <a:ext uri="{FF2B5EF4-FFF2-40B4-BE49-F238E27FC236}">
                <a16:creationId xmlns:a16="http://schemas.microsoft.com/office/drawing/2014/main" xmlns="" id="{946D99BB-6A7E-44F8-A6BB-172EBDDE8EC1}"/>
              </a:ext>
            </a:extLst>
          </p:cNvPr>
          <p:cNvSpPr/>
          <p:nvPr/>
        </p:nvSpPr>
        <p:spPr>
          <a:xfrm rot="5400000">
            <a:off x="889502" y="4326033"/>
            <a:ext cx="306196" cy="251774"/>
          </a:xfrm>
          <a:prstGeom prst="triangle">
            <a:avLst/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75" name="Rectangle 2557">
            <a:extLst>
              <a:ext uri="{FF2B5EF4-FFF2-40B4-BE49-F238E27FC236}">
                <a16:creationId xmlns:a16="http://schemas.microsoft.com/office/drawing/2014/main" xmlns="" id="{18D6763E-3B01-4D21-A444-9F17CFEDC55B}"/>
              </a:ext>
            </a:extLst>
          </p:cNvPr>
          <p:cNvSpPr/>
          <p:nvPr/>
        </p:nvSpPr>
        <p:spPr>
          <a:xfrm rot="16200000">
            <a:off x="153545" y="3624985"/>
            <a:ext cx="759600" cy="126626"/>
          </a:xfrm>
          <a:prstGeom prst="rect">
            <a:avLst/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76" name="Block Arc 2573">
            <a:extLst>
              <a:ext uri="{FF2B5EF4-FFF2-40B4-BE49-F238E27FC236}">
                <a16:creationId xmlns:a16="http://schemas.microsoft.com/office/drawing/2014/main" xmlns="" id="{CF9006B9-6D16-4BC6-8C1A-8EAC6E3D6389}"/>
              </a:ext>
            </a:extLst>
          </p:cNvPr>
          <p:cNvSpPr/>
          <p:nvPr/>
        </p:nvSpPr>
        <p:spPr>
          <a:xfrm rot="5400000" flipV="1">
            <a:off x="471834" y="4014977"/>
            <a:ext cx="929907" cy="1432580"/>
          </a:xfrm>
          <a:prstGeom prst="blockArc">
            <a:avLst>
              <a:gd name="adj1" fmla="val 16184359"/>
              <a:gd name="adj2" fmla="val 164567"/>
              <a:gd name="adj3" fmla="val 13962"/>
            </a:avLst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77" name="Isosceles Triangle 2572">
            <a:extLst>
              <a:ext uri="{FF2B5EF4-FFF2-40B4-BE49-F238E27FC236}">
                <a16:creationId xmlns:a16="http://schemas.microsoft.com/office/drawing/2014/main" xmlns="" id="{946D99BB-6A7E-44F8-A6BB-172EBDDE8EC1}"/>
              </a:ext>
            </a:extLst>
          </p:cNvPr>
          <p:cNvSpPr/>
          <p:nvPr/>
        </p:nvSpPr>
        <p:spPr>
          <a:xfrm rot="5400000">
            <a:off x="876969" y="4993032"/>
            <a:ext cx="306196" cy="251774"/>
          </a:xfrm>
          <a:prstGeom prst="triangle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78" name="Rectangle 2557">
            <a:extLst>
              <a:ext uri="{FF2B5EF4-FFF2-40B4-BE49-F238E27FC236}">
                <a16:creationId xmlns:a16="http://schemas.microsoft.com/office/drawing/2014/main" xmlns="" id="{18D6763E-3B01-4D21-A444-9F17CFEDC55B}"/>
              </a:ext>
            </a:extLst>
          </p:cNvPr>
          <p:cNvSpPr/>
          <p:nvPr/>
        </p:nvSpPr>
        <p:spPr>
          <a:xfrm rot="16200000">
            <a:off x="-635990" y="3785367"/>
            <a:ext cx="1839600" cy="126626"/>
          </a:xfrm>
          <a:prstGeom prst="rect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82" name="Block Arc 2573">
            <a:extLst>
              <a:ext uri="{FF2B5EF4-FFF2-40B4-BE49-F238E27FC236}">
                <a16:creationId xmlns:a16="http://schemas.microsoft.com/office/drawing/2014/main" xmlns="" id="{CF9006B9-6D16-4BC6-8C1A-8EAC6E3D6389}"/>
              </a:ext>
            </a:extLst>
          </p:cNvPr>
          <p:cNvSpPr/>
          <p:nvPr/>
        </p:nvSpPr>
        <p:spPr>
          <a:xfrm rot="16200000" flipV="1">
            <a:off x="-566164" y="2501140"/>
            <a:ext cx="914400" cy="914400"/>
          </a:xfrm>
          <a:prstGeom prst="blockArc">
            <a:avLst>
              <a:gd name="adj1" fmla="val 16184359"/>
              <a:gd name="adj2" fmla="val 164567"/>
              <a:gd name="adj3" fmla="val 13962"/>
            </a:avLst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83" name="Rectangle 2557">
            <a:extLst>
              <a:ext uri="{FF2B5EF4-FFF2-40B4-BE49-F238E27FC236}">
                <a16:creationId xmlns:a16="http://schemas.microsoft.com/office/drawing/2014/main" xmlns="" id="{18D6763E-3B01-4D21-A444-9F17CFEDC55B}"/>
              </a:ext>
            </a:extLst>
          </p:cNvPr>
          <p:cNvSpPr/>
          <p:nvPr/>
        </p:nvSpPr>
        <p:spPr>
          <a:xfrm>
            <a:off x="-851104" y="2501140"/>
            <a:ext cx="759600" cy="126626"/>
          </a:xfrm>
          <a:prstGeom prst="rect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pic>
        <p:nvPicPr>
          <p:cNvPr id="6146" name="Picture 2" descr="emas de Interés | MINEC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515" y="3012216"/>
            <a:ext cx="5723293" cy="384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ángulo 28"/>
          <p:cNvSpPr/>
          <p:nvPr/>
        </p:nvSpPr>
        <p:spPr>
          <a:xfrm>
            <a:off x="1186369" y="2971711"/>
            <a:ext cx="62574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 smtClean="0">
                <a:solidFill>
                  <a:srgbClr val="0F2743"/>
                </a:solidFill>
                <a:latin typeface="Montserrat" pitchFamily="2" charset="77"/>
              </a:rPr>
              <a:t>Fomenta</a:t>
            </a:r>
            <a:r>
              <a:rPr lang="en-US" sz="1400" b="1" dirty="0" smtClean="0">
                <a:solidFill>
                  <a:srgbClr val="0F2743"/>
                </a:solidFill>
                <a:latin typeface="Montserrat" pitchFamily="2" charset="77"/>
              </a:rPr>
              <a:t> la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instalación</a:t>
            </a:r>
            <a:r>
              <a:rPr lang="en-US" sz="1400" b="1" dirty="0" smtClean="0">
                <a:solidFill>
                  <a:srgbClr val="308BBF"/>
                </a:solidFill>
                <a:latin typeface="Montserrat" pitchFamily="2" charset="77"/>
              </a:rPr>
              <a:t> de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inversiones</a:t>
            </a:r>
            <a:r>
              <a:rPr lang="en-US" sz="1400" b="1" dirty="0" smtClean="0">
                <a:solidFill>
                  <a:srgbClr val="308BBF"/>
                </a:solidFill>
                <a:latin typeface="Montserrat" pitchFamily="2" charset="77"/>
              </a:rPr>
              <a:t> </a:t>
            </a:r>
            <a:r>
              <a:rPr lang="en-US" sz="1400" b="1" dirty="0" err="1" smtClean="0">
                <a:solidFill>
                  <a:srgbClr val="0F2743"/>
                </a:solidFill>
                <a:latin typeface="Montserrat" pitchFamily="2" charset="77"/>
              </a:rPr>
              <a:t>en</a:t>
            </a:r>
            <a:r>
              <a:rPr lang="en-US" sz="1400" b="1" dirty="0" smtClean="0">
                <a:solidFill>
                  <a:srgbClr val="0F2743"/>
                </a:solidFill>
                <a:latin typeface="Montserrat" pitchFamily="2" charset="77"/>
              </a:rPr>
              <a:t> el </a:t>
            </a:r>
            <a:r>
              <a:rPr lang="en-US" sz="1400" b="1" dirty="0" err="1" smtClean="0">
                <a:solidFill>
                  <a:srgbClr val="0F2743"/>
                </a:solidFill>
                <a:latin typeface="Montserrat" pitchFamily="2" charset="77"/>
              </a:rPr>
              <a:t>país</a:t>
            </a:r>
            <a:endParaRPr lang="es-ES_tradnl" sz="1400" dirty="0">
              <a:solidFill>
                <a:srgbClr val="0F2743"/>
              </a:solidFill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1171500" y="3579266"/>
            <a:ext cx="63020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Resuelve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solicitudes de </a:t>
            </a:r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calificación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y </a:t>
            </a:r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modificaciones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para </a:t>
            </a:r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ser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Maquila</a:t>
            </a:r>
            <a:r>
              <a:rPr lang="en-US" sz="1400" b="1" dirty="0" smtClean="0">
                <a:solidFill>
                  <a:srgbClr val="308BBF"/>
                </a:solidFill>
                <a:latin typeface="Montserrat" pitchFamily="2" charset="77"/>
              </a:rPr>
              <a:t> o Zona Franca</a:t>
            </a:r>
            <a:endParaRPr lang="es-ES_tradnl" sz="1400" dirty="0">
              <a:solidFill>
                <a:srgbClr val="308BBF"/>
              </a:solidFill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1184032" y="4262824"/>
            <a:ext cx="63020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Propone </a:t>
            </a:r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los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procedimientos</a:t>
            </a:r>
            <a:r>
              <a:rPr lang="en-US" sz="1400" b="1" dirty="0" smtClean="0">
                <a:solidFill>
                  <a:srgbClr val="308BBF"/>
                </a:solidFill>
                <a:latin typeface="Montserrat" pitchFamily="2" charset="77"/>
              </a:rPr>
              <a:t> para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calificar</a:t>
            </a:r>
            <a:r>
              <a:rPr lang="en-US" sz="1400" b="1" dirty="0" smtClean="0">
                <a:solidFill>
                  <a:srgbClr val="308BBF"/>
                </a:solidFill>
                <a:latin typeface="Montserrat" pitchFamily="2" charset="77"/>
              </a:rPr>
              <a:t> </a:t>
            </a:r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Maquilas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y Zonas </a:t>
            </a:r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Francas</a:t>
            </a:r>
            <a:endParaRPr lang="es-ES_tradnl" sz="1400" dirty="0">
              <a:solidFill>
                <a:srgbClr val="308BBF"/>
              </a:solidFill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1184032" y="4860618"/>
            <a:ext cx="63020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Registra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y </a:t>
            </a:r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controla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indicadores</a:t>
            </a:r>
            <a:r>
              <a:rPr lang="en-US" sz="1400" b="1" dirty="0" smtClean="0">
                <a:solidFill>
                  <a:srgbClr val="308BBF"/>
                </a:solidFill>
                <a:latin typeface="Montserrat" pitchFamily="2" charset="77"/>
              </a:rPr>
              <a:t> y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estadísticas</a:t>
            </a:r>
            <a:r>
              <a:rPr lang="en-US" sz="1400" b="1" dirty="0" smtClean="0">
                <a:solidFill>
                  <a:srgbClr val="308BBF"/>
                </a:solidFill>
                <a:latin typeface="Montserrat" pitchFamily="2" charset="77"/>
              </a:rPr>
              <a:t> 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de </a:t>
            </a:r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empresas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</a:t>
            </a:r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calificadas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</a:t>
            </a:r>
            <a:endParaRPr lang="es-ES_tradnl" sz="1400" dirty="0">
              <a:solidFill>
                <a:srgbClr val="308B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0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7">
            <a:extLst>
              <a:ext uri="{FF2B5EF4-FFF2-40B4-BE49-F238E27FC236}">
                <a16:creationId xmlns:a16="http://schemas.microsoft.com/office/drawing/2014/main" xmlns="" id="{C4755301-94B8-8A41-AAC9-D8E2C931B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545919" y="-5545919"/>
            <a:ext cx="1100161" cy="12192000"/>
          </a:xfrm>
          <a:prstGeom prst="rect">
            <a:avLst/>
          </a:prstGeom>
        </p:spPr>
      </p:pic>
      <p:pic>
        <p:nvPicPr>
          <p:cNvPr id="20" name="Picture 89" descr="Logo, company name&#10;&#10;Description automatically generated">
            <a:extLst>
              <a:ext uri="{FF2B5EF4-FFF2-40B4-BE49-F238E27FC236}">
                <a16:creationId xmlns:a16="http://schemas.microsoft.com/office/drawing/2014/main" xmlns="" id="{2F1DCDB6-9F47-4E24-AEE1-5DDADFA987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6170" y="190231"/>
            <a:ext cx="1024005" cy="846116"/>
          </a:xfrm>
          <a:prstGeom prst="rect">
            <a:avLst/>
          </a:prstGeom>
        </p:spPr>
      </p:pic>
      <p:pic>
        <p:nvPicPr>
          <p:cNvPr id="21" name="Picture 90" descr="Logo, company name&#10;&#10;Description automatically generated">
            <a:extLst>
              <a:ext uri="{FF2B5EF4-FFF2-40B4-BE49-F238E27FC236}">
                <a16:creationId xmlns:a16="http://schemas.microsoft.com/office/drawing/2014/main" xmlns="" id="{182A56B3-0A72-4A11-9B53-ACF7B49B598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0350" y="32444"/>
            <a:ext cx="961091" cy="1067715"/>
          </a:xfrm>
          <a:prstGeom prst="rect">
            <a:avLst/>
          </a:prstGeom>
        </p:spPr>
      </p:pic>
      <p:sp>
        <p:nvSpPr>
          <p:cNvPr id="125" name="Rectangle 2564">
            <a:extLst>
              <a:ext uri="{FF2B5EF4-FFF2-40B4-BE49-F238E27FC236}">
                <a16:creationId xmlns:a16="http://schemas.microsoft.com/office/drawing/2014/main" xmlns="" id="{AAFD3646-6FFD-4B3D-A23D-BCEE66AEFE9E}"/>
              </a:ext>
            </a:extLst>
          </p:cNvPr>
          <p:cNvSpPr/>
          <p:nvPr/>
        </p:nvSpPr>
        <p:spPr>
          <a:xfrm>
            <a:off x="-1371577" y="2000513"/>
            <a:ext cx="8622608" cy="126626"/>
          </a:xfrm>
          <a:prstGeom prst="rect">
            <a:avLst/>
          </a:prstGeom>
          <a:solidFill>
            <a:srgbClr val="0F274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126" name="Isosceles Triangle 2565">
            <a:extLst>
              <a:ext uri="{FF2B5EF4-FFF2-40B4-BE49-F238E27FC236}">
                <a16:creationId xmlns:a16="http://schemas.microsoft.com/office/drawing/2014/main" xmlns="" id="{50D792DC-58F1-424E-9E4A-7960979FDC7B}"/>
              </a:ext>
            </a:extLst>
          </p:cNvPr>
          <p:cNvSpPr/>
          <p:nvPr/>
        </p:nvSpPr>
        <p:spPr>
          <a:xfrm rot="5400000">
            <a:off x="7233232" y="1952584"/>
            <a:ext cx="258081" cy="222484"/>
          </a:xfrm>
          <a:prstGeom prst="triangle">
            <a:avLst/>
          </a:prstGeom>
          <a:solidFill>
            <a:srgbClr val="0F274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237" name="Rectángulo 236"/>
          <p:cNvSpPr/>
          <p:nvPr/>
        </p:nvSpPr>
        <p:spPr>
          <a:xfrm>
            <a:off x="7805638" y="1463661"/>
            <a:ext cx="38317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308BBF"/>
                </a:solidFill>
                <a:latin typeface="Montserrat" pitchFamily="2" charset="77"/>
              </a:rPr>
              <a:t>Analiza</a:t>
            </a:r>
            <a:r>
              <a:rPr lang="en-US" sz="2400" b="1" dirty="0">
                <a:solidFill>
                  <a:srgbClr val="308BBF"/>
                </a:solidFill>
                <a:latin typeface="Montserrat" pitchFamily="2" charset="77"/>
              </a:rPr>
              <a:t> la </a:t>
            </a:r>
            <a:r>
              <a:rPr lang="en-US" sz="2400" b="1" dirty="0" err="1">
                <a:solidFill>
                  <a:srgbClr val="308BBF"/>
                </a:solidFill>
                <a:latin typeface="Montserrat" pitchFamily="2" charset="77"/>
              </a:rPr>
              <a:t>competencia</a:t>
            </a:r>
            <a:r>
              <a:rPr lang="en-US" sz="2400" b="1" dirty="0">
                <a:solidFill>
                  <a:srgbClr val="308BBF"/>
                </a:solidFill>
                <a:latin typeface="Montserrat" pitchFamily="2" charset="77"/>
              </a:rPr>
              <a:t> </a:t>
            </a:r>
            <a:r>
              <a:rPr lang="en-US" sz="2400" b="1" dirty="0" err="1">
                <a:solidFill>
                  <a:srgbClr val="308BBF"/>
                </a:solidFill>
                <a:latin typeface="Montserrat" pitchFamily="2" charset="77"/>
              </a:rPr>
              <a:t>en</a:t>
            </a:r>
            <a:r>
              <a:rPr lang="en-US" sz="2400" b="1" dirty="0">
                <a:solidFill>
                  <a:srgbClr val="308BBF"/>
                </a:solidFill>
                <a:latin typeface="Montserrat" pitchFamily="2" charset="77"/>
              </a:rPr>
              <a:t> el </a:t>
            </a:r>
            <a:r>
              <a:rPr lang="en-US" sz="2400" b="1" dirty="0" err="1">
                <a:solidFill>
                  <a:srgbClr val="308BBF"/>
                </a:solidFill>
                <a:latin typeface="Montserrat" pitchFamily="2" charset="77"/>
              </a:rPr>
              <a:t>comercio</a:t>
            </a:r>
            <a:r>
              <a:rPr lang="en-US" sz="2400" b="1" dirty="0">
                <a:solidFill>
                  <a:srgbClr val="308BBF"/>
                </a:solidFill>
                <a:latin typeface="Montserrat" pitchFamily="2" charset="77"/>
              </a:rPr>
              <a:t> </a:t>
            </a:r>
            <a:endParaRPr lang="es-ES_tradnl" sz="2400" b="1" dirty="0">
              <a:solidFill>
                <a:srgbClr val="308BBF"/>
              </a:solidFill>
            </a:endParaRPr>
          </a:p>
        </p:txBody>
      </p:sp>
      <p:sp>
        <p:nvSpPr>
          <p:cNvPr id="56" name="Rectángulo 55"/>
          <p:cNvSpPr/>
          <p:nvPr/>
        </p:nvSpPr>
        <p:spPr>
          <a:xfrm>
            <a:off x="-1" y="1174634"/>
            <a:ext cx="33583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08BBF"/>
                </a:solidFill>
                <a:latin typeface="Montserrat" pitchFamily="2" charset="77"/>
              </a:rPr>
              <a:t>PROMOCIÓN DE LA COMPETENCIA</a:t>
            </a:r>
            <a:endParaRPr lang="es-ES_tradnl" b="1" dirty="0">
              <a:solidFill>
                <a:srgbClr val="308BBF"/>
              </a:solidFill>
            </a:endParaRPr>
          </a:p>
        </p:txBody>
      </p:sp>
      <p:sp>
        <p:nvSpPr>
          <p:cNvPr id="62" name="Rectángulo 61"/>
          <p:cNvSpPr/>
          <p:nvPr/>
        </p:nvSpPr>
        <p:spPr>
          <a:xfrm>
            <a:off x="3358342" y="1356741"/>
            <a:ext cx="30640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400" b="1" dirty="0" smtClean="0">
                <a:solidFill>
                  <a:srgbClr val="0F2743"/>
                </a:solidFill>
                <a:latin typeface="Montserrat" pitchFamily="2" charset="77"/>
              </a:rPr>
              <a:t>Q2.6 </a:t>
            </a:r>
            <a:r>
              <a:rPr lang="nb-NO" sz="2400" b="1" dirty="0" smtClean="0">
                <a:solidFill>
                  <a:srgbClr val="0F2743"/>
                </a:solidFill>
                <a:latin typeface="Montserrat" pitchFamily="2" charset="77"/>
              </a:rPr>
              <a:t>MILLONES</a:t>
            </a:r>
            <a:endParaRPr lang="nb-NO" sz="2400" b="1" dirty="0">
              <a:solidFill>
                <a:srgbClr val="0F2743"/>
              </a:solidFill>
              <a:latin typeface="Montserrat" pitchFamily="2" charset="77"/>
            </a:endParaRPr>
          </a:p>
        </p:txBody>
      </p:sp>
      <p:sp>
        <p:nvSpPr>
          <p:cNvPr id="66" name="Block Arc 2573">
            <a:extLst>
              <a:ext uri="{FF2B5EF4-FFF2-40B4-BE49-F238E27FC236}">
                <a16:creationId xmlns:a16="http://schemas.microsoft.com/office/drawing/2014/main" xmlns="" id="{CF9006B9-6D16-4BC6-8C1A-8EAC6E3D6389}"/>
              </a:ext>
            </a:extLst>
          </p:cNvPr>
          <p:cNvSpPr/>
          <p:nvPr/>
        </p:nvSpPr>
        <p:spPr>
          <a:xfrm rot="5400000" flipV="1">
            <a:off x="499755" y="2279272"/>
            <a:ext cx="914400" cy="914400"/>
          </a:xfrm>
          <a:prstGeom prst="blockArc">
            <a:avLst>
              <a:gd name="adj1" fmla="val 16184359"/>
              <a:gd name="adj2" fmla="val 164567"/>
              <a:gd name="adj3" fmla="val 13962"/>
            </a:avLst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76" name="Block Arc 2573">
            <a:extLst>
              <a:ext uri="{FF2B5EF4-FFF2-40B4-BE49-F238E27FC236}">
                <a16:creationId xmlns:a16="http://schemas.microsoft.com/office/drawing/2014/main" xmlns="" id="{CF9006B9-6D16-4BC6-8C1A-8EAC6E3D6389}"/>
              </a:ext>
            </a:extLst>
          </p:cNvPr>
          <p:cNvSpPr/>
          <p:nvPr/>
        </p:nvSpPr>
        <p:spPr>
          <a:xfrm rot="5400000" flipV="1">
            <a:off x="471834" y="4038121"/>
            <a:ext cx="929907" cy="1432580"/>
          </a:xfrm>
          <a:prstGeom prst="blockArc">
            <a:avLst>
              <a:gd name="adj1" fmla="val 16184359"/>
              <a:gd name="adj2" fmla="val 164567"/>
              <a:gd name="adj3" fmla="val 13962"/>
            </a:avLst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pic>
        <p:nvPicPr>
          <p:cNvPr id="7170" name="Picture 2" descr="evista de Promoción a la Competencia by Ministerio de Economía GT - issu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672" y="2698164"/>
            <a:ext cx="3107355" cy="402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ángulo 28"/>
          <p:cNvSpPr/>
          <p:nvPr/>
        </p:nvSpPr>
        <p:spPr>
          <a:xfrm>
            <a:off x="1186369" y="2971711"/>
            <a:ext cx="62574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 smtClean="0">
                <a:solidFill>
                  <a:srgbClr val="0F2743"/>
                </a:solidFill>
                <a:latin typeface="Montserrat" pitchFamily="2" charset="77"/>
              </a:rPr>
              <a:t>Fomenta</a:t>
            </a:r>
            <a:r>
              <a:rPr lang="en-US" sz="1400" b="1" dirty="0" smtClean="0">
                <a:solidFill>
                  <a:srgbClr val="0F2743"/>
                </a:solidFill>
                <a:latin typeface="Montserrat" pitchFamily="2" charset="77"/>
              </a:rPr>
              <a:t> la </a:t>
            </a:r>
            <a:r>
              <a:rPr lang="en-US" sz="1400" b="1" dirty="0" err="1" smtClean="0">
                <a:solidFill>
                  <a:srgbClr val="0F2743"/>
                </a:solidFill>
                <a:latin typeface="Montserrat" pitchFamily="2" charset="77"/>
              </a:rPr>
              <a:t>competencia</a:t>
            </a:r>
            <a:r>
              <a:rPr lang="en-US" sz="1400" b="1" dirty="0" smtClean="0">
                <a:solidFill>
                  <a:srgbClr val="0F2743"/>
                </a:solidFill>
                <a:latin typeface="Montserrat" pitchFamily="2" charset="77"/>
              </a:rPr>
              <a:t> </a:t>
            </a:r>
            <a:r>
              <a:rPr lang="en-US" sz="1400" b="1" dirty="0" err="1" smtClean="0">
                <a:solidFill>
                  <a:srgbClr val="0F2743"/>
                </a:solidFill>
                <a:latin typeface="Montserrat" pitchFamily="2" charset="77"/>
              </a:rPr>
              <a:t>mediante</a:t>
            </a:r>
            <a:r>
              <a:rPr lang="en-US" sz="1400" b="1" dirty="0" smtClean="0">
                <a:solidFill>
                  <a:srgbClr val="0F2743"/>
                </a:solidFill>
                <a:latin typeface="Montserrat" pitchFamily="2" charset="77"/>
              </a:rPr>
              <a:t>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foros</a:t>
            </a:r>
            <a:r>
              <a:rPr lang="en-US" sz="1400" b="1" dirty="0" smtClean="0">
                <a:solidFill>
                  <a:srgbClr val="308BBF"/>
                </a:solidFill>
                <a:latin typeface="Montserrat" pitchFamily="2" charset="77"/>
              </a:rPr>
              <a:t>,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seminarios</a:t>
            </a:r>
            <a:r>
              <a:rPr lang="en-US" sz="1400" b="1" dirty="0" smtClean="0">
                <a:solidFill>
                  <a:srgbClr val="308BBF"/>
                </a:solidFill>
                <a:latin typeface="Montserrat" pitchFamily="2" charset="77"/>
              </a:rPr>
              <a:t> y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conferencias</a:t>
            </a:r>
            <a:r>
              <a:rPr lang="en-US" sz="1400" b="1" dirty="0" smtClean="0">
                <a:solidFill>
                  <a:srgbClr val="0F2743"/>
                </a:solidFill>
                <a:latin typeface="Montserrat" pitchFamily="2" charset="77"/>
              </a:rPr>
              <a:t> de alto </a:t>
            </a:r>
            <a:r>
              <a:rPr lang="en-US" sz="1400" b="1" dirty="0" err="1" smtClean="0">
                <a:solidFill>
                  <a:srgbClr val="0F2743"/>
                </a:solidFill>
                <a:latin typeface="Montserrat" pitchFamily="2" charset="77"/>
              </a:rPr>
              <a:t>nivel</a:t>
            </a:r>
            <a:endParaRPr lang="es-ES_tradnl" sz="1400" dirty="0">
              <a:solidFill>
                <a:srgbClr val="0F2743"/>
              </a:solidFill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1171499" y="3671977"/>
            <a:ext cx="63020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Realiza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publicaciones</a:t>
            </a:r>
            <a:r>
              <a:rPr lang="en-US" sz="1400" b="1" dirty="0" smtClean="0">
                <a:solidFill>
                  <a:srgbClr val="308BBF"/>
                </a:solidFill>
                <a:latin typeface="Montserrat" pitchFamily="2" charset="77"/>
              </a:rPr>
              <a:t> de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competencia</a:t>
            </a:r>
            <a:r>
              <a:rPr lang="en-US" sz="1400" b="1" dirty="0" smtClean="0">
                <a:solidFill>
                  <a:srgbClr val="308BBF"/>
                </a:solidFill>
                <a:latin typeface="Montserrat" pitchFamily="2" charset="77"/>
              </a:rPr>
              <a:t> </a:t>
            </a:r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mediante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</a:t>
            </a:r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una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</a:t>
            </a:r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revista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</a:t>
            </a:r>
            <a:endParaRPr lang="es-ES_tradnl" sz="1400" dirty="0">
              <a:solidFill>
                <a:srgbClr val="308BBF"/>
              </a:solidFill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1184032" y="4262824"/>
            <a:ext cx="63020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Realiza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estudios</a:t>
            </a:r>
            <a:r>
              <a:rPr lang="en-US" sz="1400" b="1" dirty="0" smtClean="0">
                <a:solidFill>
                  <a:srgbClr val="308BBF"/>
                </a:solidFill>
                <a:latin typeface="Montserrat" pitchFamily="2" charset="77"/>
              </a:rPr>
              <a:t>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económicos</a:t>
            </a:r>
            <a:r>
              <a:rPr lang="en-US" sz="1400" b="1" dirty="0" smtClean="0">
                <a:solidFill>
                  <a:srgbClr val="308BBF"/>
                </a:solidFill>
                <a:latin typeface="Montserrat" pitchFamily="2" charset="77"/>
              </a:rPr>
              <a:t> 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de la </a:t>
            </a:r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competencia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</a:t>
            </a:r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en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</a:t>
            </a:r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mercados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</a:t>
            </a:r>
            <a:endParaRPr lang="es-ES_tradnl" sz="1400" dirty="0">
              <a:solidFill>
                <a:srgbClr val="308BBF"/>
              </a:solidFill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1184032" y="4860618"/>
            <a:ext cx="63020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Promueve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la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creación</a:t>
            </a:r>
            <a:r>
              <a:rPr lang="en-US" sz="1400" b="1" dirty="0" smtClean="0">
                <a:solidFill>
                  <a:srgbClr val="308BBF"/>
                </a:solidFill>
                <a:latin typeface="Montserrat" pitchFamily="2" charset="77"/>
              </a:rPr>
              <a:t> de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una</a:t>
            </a:r>
            <a:r>
              <a:rPr lang="en-US" sz="1400" b="1" dirty="0" smtClean="0">
                <a:solidFill>
                  <a:srgbClr val="308BBF"/>
                </a:solidFill>
                <a:latin typeface="Montserrat" pitchFamily="2" charset="77"/>
              </a:rPr>
              <a:t> ley y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una</a:t>
            </a:r>
            <a:r>
              <a:rPr lang="en-US" sz="1400" b="1" dirty="0" smtClean="0">
                <a:solidFill>
                  <a:srgbClr val="308BBF"/>
                </a:solidFill>
                <a:latin typeface="Montserrat" pitchFamily="2" charset="77"/>
              </a:rPr>
              <a:t>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política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, </a:t>
            </a:r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ambas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de </a:t>
            </a:r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competencia</a:t>
            </a:r>
            <a:endParaRPr lang="es-ES_tradnl" sz="1400" dirty="0">
              <a:solidFill>
                <a:srgbClr val="308BBF"/>
              </a:solidFill>
            </a:endParaRPr>
          </a:p>
        </p:txBody>
      </p:sp>
      <p:sp>
        <p:nvSpPr>
          <p:cNvPr id="44" name="Block Arc 2573">
            <a:extLst>
              <a:ext uri="{FF2B5EF4-FFF2-40B4-BE49-F238E27FC236}">
                <a16:creationId xmlns:a16="http://schemas.microsoft.com/office/drawing/2014/main" xmlns="" id="{CF9006B9-6D16-4BC6-8C1A-8EAC6E3D6389}"/>
              </a:ext>
            </a:extLst>
          </p:cNvPr>
          <p:cNvSpPr/>
          <p:nvPr/>
        </p:nvSpPr>
        <p:spPr>
          <a:xfrm rot="16200000" flipV="1">
            <a:off x="-289568" y="2299514"/>
            <a:ext cx="914400" cy="914400"/>
          </a:xfrm>
          <a:prstGeom prst="blockArc">
            <a:avLst>
              <a:gd name="adj1" fmla="val 16184359"/>
              <a:gd name="adj2" fmla="val 164567"/>
              <a:gd name="adj3" fmla="val 13962"/>
            </a:avLst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45" name="Rectangle 2557">
            <a:extLst>
              <a:ext uri="{FF2B5EF4-FFF2-40B4-BE49-F238E27FC236}">
                <a16:creationId xmlns:a16="http://schemas.microsoft.com/office/drawing/2014/main" xmlns="" id="{18D6763E-3B01-4D21-A444-9F17CFEDC55B}"/>
              </a:ext>
            </a:extLst>
          </p:cNvPr>
          <p:cNvSpPr/>
          <p:nvPr/>
        </p:nvSpPr>
        <p:spPr>
          <a:xfrm>
            <a:off x="-592607" y="2298447"/>
            <a:ext cx="759600" cy="126626"/>
          </a:xfrm>
          <a:prstGeom prst="rect">
            <a:avLst/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46" name="Isosceles Triangle 2572">
            <a:extLst>
              <a:ext uri="{FF2B5EF4-FFF2-40B4-BE49-F238E27FC236}">
                <a16:creationId xmlns:a16="http://schemas.microsoft.com/office/drawing/2014/main" xmlns="" id="{946D99BB-6A7E-44F8-A6BB-172EBDDE8EC1}"/>
              </a:ext>
            </a:extLst>
          </p:cNvPr>
          <p:cNvSpPr/>
          <p:nvPr/>
        </p:nvSpPr>
        <p:spPr>
          <a:xfrm rot="5400000">
            <a:off x="889502" y="2999713"/>
            <a:ext cx="306196" cy="251774"/>
          </a:xfrm>
          <a:prstGeom prst="triangle">
            <a:avLst/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47" name="Isosceles Triangle 2572">
            <a:extLst>
              <a:ext uri="{FF2B5EF4-FFF2-40B4-BE49-F238E27FC236}">
                <a16:creationId xmlns:a16="http://schemas.microsoft.com/office/drawing/2014/main" xmlns="" id="{946D99BB-6A7E-44F8-A6BB-172EBDDE8EC1}"/>
              </a:ext>
            </a:extLst>
          </p:cNvPr>
          <p:cNvSpPr/>
          <p:nvPr/>
        </p:nvSpPr>
        <p:spPr>
          <a:xfrm rot="5400000">
            <a:off x="889502" y="3703313"/>
            <a:ext cx="306196" cy="251774"/>
          </a:xfrm>
          <a:prstGeom prst="triangle">
            <a:avLst/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48" name="Rectangle 2557">
            <a:extLst>
              <a:ext uri="{FF2B5EF4-FFF2-40B4-BE49-F238E27FC236}">
                <a16:creationId xmlns:a16="http://schemas.microsoft.com/office/drawing/2014/main" xmlns="" id="{18D6763E-3B01-4D21-A444-9F17CFEDC55B}"/>
              </a:ext>
            </a:extLst>
          </p:cNvPr>
          <p:cNvSpPr/>
          <p:nvPr/>
        </p:nvSpPr>
        <p:spPr>
          <a:xfrm rot="16200000">
            <a:off x="153545" y="2909189"/>
            <a:ext cx="759600" cy="126626"/>
          </a:xfrm>
          <a:prstGeom prst="rect">
            <a:avLst/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49" name="Isosceles Triangle 2572">
            <a:extLst>
              <a:ext uri="{FF2B5EF4-FFF2-40B4-BE49-F238E27FC236}">
                <a16:creationId xmlns:a16="http://schemas.microsoft.com/office/drawing/2014/main" xmlns="" id="{946D99BB-6A7E-44F8-A6BB-172EBDDE8EC1}"/>
              </a:ext>
            </a:extLst>
          </p:cNvPr>
          <p:cNvSpPr/>
          <p:nvPr/>
        </p:nvSpPr>
        <p:spPr>
          <a:xfrm rot="5400000">
            <a:off x="889502" y="4326033"/>
            <a:ext cx="306196" cy="251774"/>
          </a:xfrm>
          <a:prstGeom prst="triangle">
            <a:avLst/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50" name="Rectangle 2557">
            <a:extLst>
              <a:ext uri="{FF2B5EF4-FFF2-40B4-BE49-F238E27FC236}">
                <a16:creationId xmlns:a16="http://schemas.microsoft.com/office/drawing/2014/main" xmlns="" id="{18D6763E-3B01-4D21-A444-9F17CFEDC55B}"/>
              </a:ext>
            </a:extLst>
          </p:cNvPr>
          <p:cNvSpPr/>
          <p:nvPr/>
        </p:nvSpPr>
        <p:spPr>
          <a:xfrm rot="16200000">
            <a:off x="153545" y="3624985"/>
            <a:ext cx="759600" cy="126626"/>
          </a:xfrm>
          <a:prstGeom prst="rect">
            <a:avLst/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51" name="Isosceles Triangle 2572">
            <a:extLst>
              <a:ext uri="{FF2B5EF4-FFF2-40B4-BE49-F238E27FC236}">
                <a16:creationId xmlns:a16="http://schemas.microsoft.com/office/drawing/2014/main" xmlns="" id="{946D99BB-6A7E-44F8-A6BB-172EBDDE8EC1}"/>
              </a:ext>
            </a:extLst>
          </p:cNvPr>
          <p:cNvSpPr/>
          <p:nvPr/>
        </p:nvSpPr>
        <p:spPr>
          <a:xfrm rot="5400000">
            <a:off x="876969" y="4993032"/>
            <a:ext cx="306196" cy="251774"/>
          </a:xfrm>
          <a:prstGeom prst="triangle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52" name="Rectangle 2557">
            <a:extLst>
              <a:ext uri="{FF2B5EF4-FFF2-40B4-BE49-F238E27FC236}">
                <a16:creationId xmlns:a16="http://schemas.microsoft.com/office/drawing/2014/main" xmlns="" id="{18D6763E-3B01-4D21-A444-9F17CFEDC55B}"/>
              </a:ext>
            </a:extLst>
          </p:cNvPr>
          <p:cNvSpPr/>
          <p:nvPr/>
        </p:nvSpPr>
        <p:spPr>
          <a:xfrm rot="16200000">
            <a:off x="-635990" y="3785367"/>
            <a:ext cx="1839600" cy="126626"/>
          </a:xfrm>
          <a:prstGeom prst="rect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53" name="Block Arc 2573">
            <a:extLst>
              <a:ext uri="{FF2B5EF4-FFF2-40B4-BE49-F238E27FC236}">
                <a16:creationId xmlns:a16="http://schemas.microsoft.com/office/drawing/2014/main" xmlns="" id="{CF9006B9-6D16-4BC6-8C1A-8EAC6E3D6389}"/>
              </a:ext>
            </a:extLst>
          </p:cNvPr>
          <p:cNvSpPr/>
          <p:nvPr/>
        </p:nvSpPr>
        <p:spPr>
          <a:xfrm rot="16200000" flipV="1">
            <a:off x="-566164" y="2501140"/>
            <a:ext cx="914400" cy="914400"/>
          </a:xfrm>
          <a:prstGeom prst="blockArc">
            <a:avLst>
              <a:gd name="adj1" fmla="val 16184359"/>
              <a:gd name="adj2" fmla="val 164567"/>
              <a:gd name="adj3" fmla="val 13962"/>
            </a:avLst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54" name="Rectangle 2557">
            <a:extLst>
              <a:ext uri="{FF2B5EF4-FFF2-40B4-BE49-F238E27FC236}">
                <a16:creationId xmlns:a16="http://schemas.microsoft.com/office/drawing/2014/main" xmlns="" id="{18D6763E-3B01-4D21-A444-9F17CFEDC55B}"/>
              </a:ext>
            </a:extLst>
          </p:cNvPr>
          <p:cNvSpPr/>
          <p:nvPr/>
        </p:nvSpPr>
        <p:spPr>
          <a:xfrm>
            <a:off x="-851104" y="2501140"/>
            <a:ext cx="759600" cy="126626"/>
          </a:xfrm>
          <a:prstGeom prst="rect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55" name="Block Arc 2573">
            <a:extLst>
              <a:ext uri="{FF2B5EF4-FFF2-40B4-BE49-F238E27FC236}">
                <a16:creationId xmlns:a16="http://schemas.microsoft.com/office/drawing/2014/main" xmlns="" id="{CF9006B9-6D16-4BC6-8C1A-8EAC6E3D6389}"/>
              </a:ext>
            </a:extLst>
          </p:cNvPr>
          <p:cNvSpPr/>
          <p:nvPr/>
        </p:nvSpPr>
        <p:spPr>
          <a:xfrm rot="5400000" flipV="1">
            <a:off x="470032" y="3592021"/>
            <a:ext cx="914400" cy="914400"/>
          </a:xfrm>
          <a:prstGeom prst="blockArc">
            <a:avLst>
              <a:gd name="adj1" fmla="val 16184359"/>
              <a:gd name="adj2" fmla="val 164567"/>
              <a:gd name="adj3" fmla="val 13962"/>
            </a:avLst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57" name="Block Arc 2573">
            <a:extLst>
              <a:ext uri="{FF2B5EF4-FFF2-40B4-BE49-F238E27FC236}">
                <a16:creationId xmlns:a16="http://schemas.microsoft.com/office/drawing/2014/main" xmlns="" id="{CF9006B9-6D16-4BC6-8C1A-8EAC6E3D6389}"/>
              </a:ext>
            </a:extLst>
          </p:cNvPr>
          <p:cNvSpPr/>
          <p:nvPr/>
        </p:nvSpPr>
        <p:spPr>
          <a:xfrm rot="5400000" flipV="1">
            <a:off x="470032" y="2978160"/>
            <a:ext cx="914400" cy="914400"/>
          </a:xfrm>
          <a:prstGeom prst="blockArc">
            <a:avLst>
              <a:gd name="adj1" fmla="val 16184359"/>
              <a:gd name="adj2" fmla="val 164567"/>
              <a:gd name="adj3" fmla="val 13962"/>
            </a:avLst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6191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7">
            <a:extLst>
              <a:ext uri="{FF2B5EF4-FFF2-40B4-BE49-F238E27FC236}">
                <a16:creationId xmlns:a16="http://schemas.microsoft.com/office/drawing/2014/main" xmlns="" id="{C4755301-94B8-8A41-AAC9-D8E2C931B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545919" y="-5545919"/>
            <a:ext cx="1100161" cy="12192000"/>
          </a:xfrm>
          <a:prstGeom prst="rect">
            <a:avLst/>
          </a:prstGeom>
        </p:spPr>
      </p:pic>
      <p:pic>
        <p:nvPicPr>
          <p:cNvPr id="20" name="Picture 89" descr="Logo, company name&#10;&#10;Description automatically generated">
            <a:extLst>
              <a:ext uri="{FF2B5EF4-FFF2-40B4-BE49-F238E27FC236}">
                <a16:creationId xmlns:a16="http://schemas.microsoft.com/office/drawing/2014/main" xmlns="" id="{2F1DCDB6-9F47-4E24-AEE1-5DDADFA987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6170" y="190231"/>
            <a:ext cx="1024005" cy="846116"/>
          </a:xfrm>
          <a:prstGeom prst="rect">
            <a:avLst/>
          </a:prstGeom>
        </p:spPr>
      </p:pic>
      <p:pic>
        <p:nvPicPr>
          <p:cNvPr id="21" name="Picture 90" descr="Logo, company name&#10;&#10;Description automatically generated">
            <a:extLst>
              <a:ext uri="{FF2B5EF4-FFF2-40B4-BE49-F238E27FC236}">
                <a16:creationId xmlns:a16="http://schemas.microsoft.com/office/drawing/2014/main" xmlns="" id="{182A56B3-0A72-4A11-9B53-ACF7B49B598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0350" y="32444"/>
            <a:ext cx="961091" cy="1067715"/>
          </a:xfrm>
          <a:prstGeom prst="rect">
            <a:avLst/>
          </a:prstGeom>
        </p:spPr>
      </p:pic>
      <p:sp>
        <p:nvSpPr>
          <p:cNvPr id="125" name="Rectangle 2564">
            <a:extLst>
              <a:ext uri="{FF2B5EF4-FFF2-40B4-BE49-F238E27FC236}">
                <a16:creationId xmlns:a16="http://schemas.microsoft.com/office/drawing/2014/main" xmlns="" id="{AAFD3646-6FFD-4B3D-A23D-BCEE66AEFE9E}"/>
              </a:ext>
            </a:extLst>
          </p:cNvPr>
          <p:cNvSpPr/>
          <p:nvPr/>
        </p:nvSpPr>
        <p:spPr>
          <a:xfrm>
            <a:off x="-1371577" y="2000513"/>
            <a:ext cx="8622608" cy="126626"/>
          </a:xfrm>
          <a:prstGeom prst="rect">
            <a:avLst/>
          </a:prstGeom>
          <a:solidFill>
            <a:srgbClr val="0F274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126" name="Isosceles Triangle 2565">
            <a:extLst>
              <a:ext uri="{FF2B5EF4-FFF2-40B4-BE49-F238E27FC236}">
                <a16:creationId xmlns:a16="http://schemas.microsoft.com/office/drawing/2014/main" xmlns="" id="{50D792DC-58F1-424E-9E4A-7960979FDC7B}"/>
              </a:ext>
            </a:extLst>
          </p:cNvPr>
          <p:cNvSpPr/>
          <p:nvPr/>
        </p:nvSpPr>
        <p:spPr>
          <a:xfrm rot="5400000">
            <a:off x="7233232" y="1952584"/>
            <a:ext cx="258081" cy="222484"/>
          </a:xfrm>
          <a:prstGeom prst="triangle">
            <a:avLst/>
          </a:prstGeom>
          <a:solidFill>
            <a:srgbClr val="0F274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237" name="Rectángulo 236"/>
          <p:cNvSpPr/>
          <p:nvPr/>
        </p:nvSpPr>
        <p:spPr>
          <a:xfrm>
            <a:off x="7805638" y="1463661"/>
            <a:ext cx="38317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308BBF"/>
                </a:solidFill>
                <a:latin typeface="Montserrat" pitchFamily="2" charset="77"/>
              </a:rPr>
              <a:t>Gestiona</a:t>
            </a:r>
            <a:r>
              <a:rPr lang="en-US" sz="2400" b="1" dirty="0">
                <a:solidFill>
                  <a:srgbClr val="308BBF"/>
                </a:solidFill>
                <a:latin typeface="Montserrat" pitchFamily="2" charset="77"/>
              </a:rPr>
              <a:t> </a:t>
            </a:r>
            <a:r>
              <a:rPr lang="en-US" sz="2400" b="1" dirty="0" err="1">
                <a:solidFill>
                  <a:srgbClr val="308BBF"/>
                </a:solidFill>
                <a:latin typeface="Montserrat" pitchFamily="2" charset="77"/>
              </a:rPr>
              <a:t>proyectos</a:t>
            </a:r>
            <a:r>
              <a:rPr lang="en-US" sz="2400" b="1" dirty="0">
                <a:solidFill>
                  <a:srgbClr val="308BBF"/>
                </a:solidFill>
                <a:latin typeface="Montserrat" pitchFamily="2" charset="77"/>
              </a:rPr>
              <a:t> de </a:t>
            </a:r>
            <a:r>
              <a:rPr lang="en-US" sz="2400" b="1" dirty="0" err="1">
                <a:solidFill>
                  <a:srgbClr val="308BBF"/>
                </a:solidFill>
                <a:latin typeface="Montserrat" pitchFamily="2" charset="77"/>
              </a:rPr>
              <a:t>cooperación</a:t>
            </a:r>
            <a:r>
              <a:rPr lang="en-US" sz="2400" b="1" dirty="0">
                <a:solidFill>
                  <a:srgbClr val="308BBF"/>
                </a:solidFill>
                <a:latin typeface="Montserrat" pitchFamily="2" charset="77"/>
              </a:rPr>
              <a:t> </a:t>
            </a:r>
            <a:r>
              <a:rPr lang="en-US" sz="2400" b="1" dirty="0" err="1">
                <a:solidFill>
                  <a:srgbClr val="308BBF"/>
                </a:solidFill>
                <a:latin typeface="Montserrat" pitchFamily="2" charset="77"/>
              </a:rPr>
              <a:t>nacional</a:t>
            </a:r>
            <a:r>
              <a:rPr lang="en-US" sz="2400" b="1" dirty="0">
                <a:solidFill>
                  <a:srgbClr val="308BBF"/>
                </a:solidFill>
                <a:latin typeface="Montserrat" pitchFamily="2" charset="77"/>
              </a:rPr>
              <a:t> e intl. </a:t>
            </a:r>
            <a:endParaRPr lang="es-ES_tradnl" sz="2400" b="1" dirty="0">
              <a:solidFill>
                <a:srgbClr val="308BBF"/>
              </a:solidFill>
            </a:endParaRPr>
          </a:p>
        </p:txBody>
      </p:sp>
      <p:sp>
        <p:nvSpPr>
          <p:cNvPr id="56" name="Rectángulo 55"/>
          <p:cNvSpPr/>
          <p:nvPr/>
        </p:nvSpPr>
        <p:spPr>
          <a:xfrm>
            <a:off x="-1" y="1143824"/>
            <a:ext cx="26998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08BBF"/>
                </a:solidFill>
                <a:latin typeface="Montserrat" pitchFamily="2" charset="77"/>
              </a:rPr>
              <a:t>PROGRAMAS Y PROYECTOS</a:t>
            </a:r>
            <a:endParaRPr lang="es-ES_tradnl" b="1" dirty="0">
              <a:solidFill>
                <a:srgbClr val="308BBF"/>
              </a:solidFill>
            </a:endParaRPr>
          </a:p>
        </p:txBody>
      </p:sp>
      <p:sp>
        <p:nvSpPr>
          <p:cNvPr id="62" name="Rectángulo 61"/>
          <p:cNvSpPr/>
          <p:nvPr/>
        </p:nvSpPr>
        <p:spPr>
          <a:xfrm>
            <a:off x="2699834" y="1328489"/>
            <a:ext cx="30640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400" b="1" dirty="0" smtClean="0">
                <a:solidFill>
                  <a:srgbClr val="0F2743"/>
                </a:solidFill>
                <a:latin typeface="Montserrat" pitchFamily="2" charset="77"/>
              </a:rPr>
              <a:t>Q5 </a:t>
            </a:r>
            <a:r>
              <a:rPr lang="nb-NO" sz="2400" b="1" dirty="0" smtClean="0">
                <a:solidFill>
                  <a:srgbClr val="0F2743"/>
                </a:solidFill>
                <a:latin typeface="Montserrat" pitchFamily="2" charset="77"/>
              </a:rPr>
              <a:t>MILLONES</a:t>
            </a:r>
            <a:endParaRPr lang="nb-NO" sz="2400" b="1" dirty="0">
              <a:solidFill>
                <a:srgbClr val="0F2743"/>
              </a:solidFill>
              <a:latin typeface="Montserrat" pitchFamily="2" charset="77"/>
            </a:endParaRPr>
          </a:p>
        </p:txBody>
      </p:sp>
      <p:pic>
        <p:nvPicPr>
          <p:cNvPr id="8194" name="Picture 2" descr="obierno Guatemala ar Twitter: “Con una inversión de Q41 millones, la U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112" y="3592021"/>
            <a:ext cx="4568888" cy="205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Block Arc 2573">
            <a:extLst>
              <a:ext uri="{FF2B5EF4-FFF2-40B4-BE49-F238E27FC236}">
                <a16:creationId xmlns:a16="http://schemas.microsoft.com/office/drawing/2014/main" xmlns="" id="{CF9006B9-6D16-4BC6-8C1A-8EAC6E3D6389}"/>
              </a:ext>
            </a:extLst>
          </p:cNvPr>
          <p:cNvSpPr/>
          <p:nvPr/>
        </p:nvSpPr>
        <p:spPr>
          <a:xfrm rot="5400000" flipV="1">
            <a:off x="499755" y="2279272"/>
            <a:ext cx="914400" cy="914400"/>
          </a:xfrm>
          <a:prstGeom prst="blockArc">
            <a:avLst>
              <a:gd name="adj1" fmla="val 16184359"/>
              <a:gd name="adj2" fmla="val 164567"/>
              <a:gd name="adj3" fmla="val 13962"/>
            </a:avLst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30" name="Block Arc 2573">
            <a:extLst>
              <a:ext uri="{FF2B5EF4-FFF2-40B4-BE49-F238E27FC236}">
                <a16:creationId xmlns:a16="http://schemas.microsoft.com/office/drawing/2014/main" xmlns="" id="{CF9006B9-6D16-4BC6-8C1A-8EAC6E3D6389}"/>
              </a:ext>
            </a:extLst>
          </p:cNvPr>
          <p:cNvSpPr/>
          <p:nvPr/>
        </p:nvSpPr>
        <p:spPr>
          <a:xfrm rot="5400000" flipV="1">
            <a:off x="471834" y="4038121"/>
            <a:ext cx="929907" cy="1432580"/>
          </a:xfrm>
          <a:prstGeom prst="blockArc">
            <a:avLst>
              <a:gd name="adj1" fmla="val 16184359"/>
              <a:gd name="adj2" fmla="val 164567"/>
              <a:gd name="adj3" fmla="val 13962"/>
            </a:avLst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1186369" y="2971711"/>
            <a:ext cx="62574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 smtClean="0">
                <a:solidFill>
                  <a:srgbClr val="0F2743"/>
                </a:solidFill>
                <a:latin typeface="Montserrat" pitchFamily="2" charset="77"/>
              </a:rPr>
              <a:t>Coordina</a:t>
            </a:r>
            <a:r>
              <a:rPr lang="en-US" sz="1400" b="1" dirty="0" smtClean="0">
                <a:solidFill>
                  <a:srgbClr val="0F2743"/>
                </a:solidFill>
                <a:latin typeface="Montserrat" pitchFamily="2" charset="77"/>
              </a:rPr>
              <a:t> la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aplicación</a:t>
            </a:r>
            <a:r>
              <a:rPr lang="en-US" sz="1400" b="1" dirty="0" smtClean="0">
                <a:solidFill>
                  <a:srgbClr val="308BBF"/>
                </a:solidFill>
                <a:latin typeface="Montserrat" pitchFamily="2" charset="77"/>
              </a:rPr>
              <a:t> a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programas</a:t>
            </a:r>
            <a:r>
              <a:rPr lang="en-US" sz="1400" b="1" dirty="0" smtClean="0">
                <a:solidFill>
                  <a:srgbClr val="308BBF"/>
                </a:solidFill>
                <a:latin typeface="Montserrat" pitchFamily="2" charset="77"/>
              </a:rPr>
              <a:t> y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proyectos</a:t>
            </a:r>
            <a:r>
              <a:rPr lang="en-US" sz="1400" b="1" dirty="0" smtClean="0">
                <a:solidFill>
                  <a:srgbClr val="0F2743"/>
                </a:solidFill>
                <a:latin typeface="Montserrat" pitchFamily="2" charset="77"/>
              </a:rPr>
              <a:t> de coop. </a:t>
            </a:r>
            <a:r>
              <a:rPr lang="en-US" sz="1400" b="1" dirty="0" err="1" smtClean="0">
                <a:solidFill>
                  <a:srgbClr val="0F2743"/>
                </a:solidFill>
                <a:latin typeface="Montserrat" pitchFamily="2" charset="77"/>
              </a:rPr>
              <a:t>internacional</a:t>
            </a:r>
            <a:endParaRPr lang="es-ES_tradnl" sz="1400" dirty="0">
              <a:solidFill>
                <a:srgbClr val="0F2743"/>
              </a:solidFill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1171499" y="3671977"/>
            <a:ext cx="63020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Negocia</a:t>
            </a:r>
            <a:r>
              <a:rPr lang="en-US" sz="1400" b="1" dirty="0" smtClean="0">
                <a:solidFill>
                  <a:srgbClr val="308BBF"/>
                </a:solidFill>
                <a:latin typeface="Montserrat" pitchFamily="2" charset="77"/>
              </a:rPr>
              <a:t>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los</a:t>
            </a:r>
            <a:r>
              <a:rPr lang="en-US" sz="1400" b="1" dirty="0" smtClean="0">
                <a:solidFill>
                  <a:srgbClr val="308BBF"/>
                </a:solidFill>
                <a:latin typeface="Montserrat" pitchFamily="2" charset="77"/>
              </a:rPr>
              <a:t>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programas</a:t>
            </a:r>
            <a:r>
              <a:rPr lang="en-US" sz="1400" b="1" dirty="0" smtClean="0">
                <a:solidFill>
                  <a:srgbClr val="308BBF"/>
                </a:solidFill>
                <a:latin typeface="Montserrat" pitchFamily="2" charset="77"/>
              </a:rPr>
              <a:t> y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proyectos</a:t>
            </a:r>
            <a:r>
              <a:rPr lang="en-US" sz="1400" b="1" dirty="0" smtClean="0">
                <a:solidFill>
                  <a:srgbClr val="308BBF"/>
                </a:solidFill>
                <a:latin typeface="Montserrat" pitchFamily="2" charset="77"/>
              </a:rPr>
              <a:t> 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de coop. </a:t>
            </a:r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internacional</a:t>
            </a:r>
            <a:endParaRPr lang="es-ES_tradnl" sz="1400" dirty="0">
              <a:solidFill>
                <a:srgbClr val="308BBF"/>
              </a:solidFill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1184032" y="4262824"/>
            <a:ext cx="63020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Elabora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herramientas</a:t>
            </a:r>
            <a:r>
              <a:rPr lang="en-US" sz="1400" b="1" dirty="0" smtClean="0">
                <a:solidFill>
                  <a:srgbClr val="308BBF"/>
                </a:solidFill>
                <a:latin typeface="Montserrat" pitchFamily="2" charset="77"/>
              </a:rPr>
              <a:t> de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evaluación</a:t>
            </a:r>
            <a:r>
              <a:rPr lang="en-US" sz="1400" b="1" dirty="0" smtClean="0">
                <a:solidFill>
                  <a:srgbClr val="308BBF"/>
                </a:solidFill>
                <a:latin typeface="Montserrat" pitchFamily="2" charset="77"/>
              </a:rPr>
              <a:t> 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de </a:t>
            </a:r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proyectos</a:t>
            </a:r>
            <a:endParaRPr lang="es-ES_tradnl" sz="1400" dirty="0">
              <a:solidFill>
                <a:srgbClr val="308BBF"/>
              </a:solidFill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1184032" y="4860618"/>
            <a:ext cx="63020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Presenta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informes</a:t>
            </a:r>
            <a:r>
              <a:rPr lang="en-US" sz="1400" b="1" dirty="0" smtClean="0">
                <a:solidFill>
                  <a:srgbClr val="308BBF"/>
                </a:solidFill>
                <a:latin typeface="Montserrat" pitchFamily="2" charset="77"/>
              </a:rPr>
              <a:t> a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cooperantes</a:t>
            </a:r>
            <a:r>
              <a:rPr lang="en-US" sz="1400" b="1" dirty="0" smtClean="0">
                <a:solidFill>
                  <a:srgbClr val="308BBF"/>
                </a:solidFill>
                <a:latin typeface="Montserrat" pitchFamily="2" charset="77"/>
              </a:rPr>
              <a:t> </a:t>
            </a:r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internacionales</a:t>
            </a:r>
            <a:endParaRPr lang="es-ES_tradnl" sz="1400" dirty="0">
              <a:solidFill>
                <a:srgbClr val="308BBF"/>
              </a:solidFill>
            </a:endParaRPr>
          </a:p>
        </p:txBody>
      </p:sp>
      <p:sp>
        <p:nvSpPr>
          <p:cNvPr id="35" name="Block Arc 2573">
            <a:extLst>
              <a:ext uri="{FF2B5EF4-FFF2-40B4-BE49-F238E27FC236}">
                <a16:creationId xmlns:a16="http://schemas.microsoft.com/office/drawing/2014/main" xmlns="" id="{CF9006B9-6D16-4BC6-8C1A-8EAC6E3D6389}"/>
              </a:ext>
            </a:extLst>
          </p:cNvPr>
          <p:cNvSpPr/>
          <p:nvPr/>
        </p:nvSpPr>
        <p:spPr>
          <a:xfrm rot="16200000" flipV="1">
            <a:off x="-289568" y="2299514"/>
            <a:ext cx="914400" cy="914400"/>
          </a:xfrm>
          <a:prstGeom prst="blockArc">
            <a:avLst>
              <a:gd name="adj1" fmla="val 16184359"/>
              <a:gd name="adj2" fmla="val 164567"/>
              <a:gd name="adj3" fmla="val 13962"/>
            </a:avLst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36" name="Rectangle 2557">
            <a:extLst>
              <a:ext uri="{FF2B5EF4-FFF2-40B4-BE49-F238E27FC236}">
                <a16:creationId xmlns:a16="http://schemas.microsoft.com/office/drawing/2014/main" xmlns="" id="{18D6763E-3B01-4D21-A444-9F17CFEDC55B}"/>
              </a:ext>
            </a:extLst>
          </p:cNvPr>
          <p:cNvSpPr/>
          <p:nvPr/>
        </p:nvSpPr>
        <p:spPr>
          <a:xfrm>
            <a:off x="-592607" y="2298447"/>
            <a:ext cx="759600" cy="126626"/>
          </a:xfrm>
          <a:prstGeom prst="rect">
            <a:avLst/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37" name="Isosceles Triangle 2572">
            <a:extLst>
              <a:ext uri="{FF2B5EF4-FFF2-40B4-BE49-F238E27FC236}">
                <a16:creationId xmlns:a16="http://schemas.microsoft.com/office/drawing/2014/main" xmlns="" id="{946D99BB-6A7E-44F8-A6BB-172EBDDE8EC1}"/>
              </a:ext>
            </a:extLst>
          </p:cNvPr>
          <p:cNvSpPr/>
          <p:nvPr/>
        </p:nvSpPr>
        <p:spPr>
          <a:xfrm rot="5400000">
            <a:off x="889502" y="2999713"/>
            <a:ext cx="306196" cy="251774"/>
          </a:xfrm>
          <a:prstGeom prst="triangle">
            <a:avLst/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38" name="Isosceles Triangle 2572">
            <a:extLst>
              <a:ext uri="{FF2B5EF4-FFF2-40B4-BE49-F238E27FC236}">
                <a16:creationId xmlns:a16="http://schemas.microsoft.com/office/drawing/2014/main" xmlns="" id="{946D99BB-6A7E-44F8-A6BB-172EBDDE8EC1}"/>
              </a:ext>
            </a:extLst>
          </p:cNvPr>
          <p:cNvSpPr/>
          <p:nvPr/>
        </p:nvSpPr>
        <p:spPr>
          <a:xfrm rot="5400000">
            <a:off x="889502" y="3703313"/>
            <a:ext cx="306196" cy="251774"/>
          </a:xfrm>
          <a:prstGeom prst="triangle">
            <a:avLst/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39" name="Rectangle 2557">
            <a:extLst>
              <a:ext uri="{FF2B5EF4-FFF2-40B4-BE49-F238E27FC236}">
                <a16:creationId xmlns:a16="http://schemas.microsoft.com/office/drawing/2014/main" xmlns="" id="{18D6763E-3B01-4D21-A444-9F17CFEDC55B}"/>
              </a:ext>
            </a:extLst>
          </p:cNvPr>
          <p:cNvSpPr/>
          <p:nvPr/>
        </p:nvSpPr>
        <p:spPr>
          <a:xfrm rot="16200000">
            <a:off x="153545" y="2909189"/>
            <a:ext cx="759600" cy="126626"/>
          </a:xfrm>
          <a:prstGeom prst="rect">
            <a:avLst/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40" name="Isosceles Triangle 2572">
            <a:extLst>
              <a:ext uri="{FF2B5EF4-FFF2-40B4-BE49-F238E27FC236}">
                <a16:creationId xmlns:a16="http://schemas.microsoft.com/office/drawing/2014/main" xmlns="" id="{946D99BB-6A7E-44F8-A6BB-172EBDDE8EC1}"/>
              </a:ext>
            </a:extLst>
          </p:cNvPr>
          <p:cNvSpPr/>
          <p:nvPr/>
        </p:nvSpPr>
        <p:spPr>
          <a:xfrm rot="5400000">
            <a:off x="889502" y="4326033"/>
            <a:ext cx="306196" cy="251774"/>
          </a:xfrm>
          <a:prstGeom prst="triangle">
            <a:avLst/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41" name="Rectangle 2557">
            <a:extLst>
              <a:ext uri="{FF2B5EF4-FFF2-40B4-BE49-F238E27FC236}">
                <a16:creationId xmlns:a16="http://schemas.microsoft.com/office/drawing/2014/main" xmlns="" id="{18D6763E-3B01-4D21-A444-9F17CFEDC55B}"/>
              </a:ext>
            </a:extLst>
          </p:cNvPr>
          <p:cNvSpPr/>
          <p:nvPr/>
        </p:nvSpPr>
        <p:spPr>
          <a:xfrm rot="16200000">
            <a:off x="153545" y="3624985"/>
            <a:ext cx="759600" cy="126626"/>
          </a:xfrm>
          <a:prstGeom prst="rect">
            <a:avLst/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42" name="Isosceles Triangle 2572">
            <a:extLst>
              <a:ext uri="{FF2B5EF4-FFF2-40B4-BE49-F238E27FC236}">
                <a16:creationId xmlns:a16="http://schemas.microsoft.com/office/drawing/2014/main" xmlns="" id="{946D99BB-6A7E-44F8-A6BB-172EBDDE8EC1}"/>
              </a:ext>
            </a:extLst>
          </p:cNvPr>
          <p:cNvSpPr/>
          <p:nvPr/>
        </p:nvSpPr>
        <p:spPr>
          <a:xfrm rot="5400000">
            <a:off x="876969" y="4993032"/>
            <a:ext cx="306196" cy="251774"/>
          </a:xfrm>
          <a:prstGeom prst="triangle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43" name="Rectangle 2557">
            <a:extLst>
              <a:ext uri="{FF2B5EF4-FFF2-40B4-BE49-F238E27FC236}">
                <a16:creationId xmlns:a16="http://schemas.microsoft.com/office/drawing/2014/main" xmlns="" id="{18D6763E-3B01-4D21-A444-9F17CFEDC55B}"/>
              </a:ext>
            </a:extLst>
          </p:cNvPr>
          <p:cNvSpPr/>
          <p:nvPr/>
        </p:nvSpPr>
        <p:spPr>
          <a:xfrm rot="16200000">
            <a:off x="-635990" y="3785367"/>
            <a:ext cx="1839600" cy="126626"/>
          </a:xfrm>
          <a:prstGeom prst="rect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44" name="Block Arc 2573">
            <a:extLst>
              <a:ext uri="{FF2B5EF4-FFF2-40B4-BE49-F238E27FC236}">
                <a16:creationId xmlns:a16="http://schemas.microsoft.com/office/drawing/2014/main" xmlns="" id="{CF9006B9-6D16-4BC6-8C1A-8EAC6E3D6389}"/>
              </a:ext>
            </a:extLst>
          </p:cNvPr>
          <p:cNvSpPr/>
          <p:nvPr/>
        </p:nvSpPr>
        <p:spPr>
          <a:xfrm rot="16200000" flipV="1">
            <a:off x="-566164" y="2501140"/>
            <a:ext cx="914400" cy="914400"/>
          </a:xfrm>
          <a:prstGeom prst="blockArc">
            <a:avLst>
              <a:gd name="adj1" fmla="val 16184359"/>
              <a:gd name="adj2" fmla="val 164567"/>
              <a:gd name="adj3" fmla="val 13962"/>
            </a:avLst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45" name="Rectangle 2557">
            <a:extLst>
              <a:ext uri="{FF2B5EF4-FFF2-40B4-BE49-F238E27FC236}">
                <a16:creationId xmlns:a16="http://schemas.microsoft.com/office/drawing/2014/main" xmlns="" id="{18D6763E-3B01-4D21-A444-9F17CFEDC55B}"/>
              </a:ext>
            </a:extLst>
          </p:cNvPr>
          <p:cNvSpPr/>
          <p:nvPr/>
        </p:nvSpPr>
        <p:spPr>
          <a:xfrm>
            <a:off x="-851104" y="2501140"/>
            <a:ext cx="759600" cy="126626"/>
          </a:xfrm>
          <a:prstGeom prst="rect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46" name="Block Arc 2573">
            <a:extLst>
              <a:ext uri="{FF2B5EF4-FFF2-40B4-BE49-F238E27FC236}">
                <a16:creationId xmlns:a16="http://schemas.microsoft.com/office/drawing/2014/main" xmlns="" id="{CF9006B9-6D16-4BC6-8C1A-8EAC6E3D6389}"/>
              </a:ext>
            </a:extLst>
          </p:cNvPr>
          <p:cNvSpPr/>
          <p:nvPr/>
        </p:nvSpPr>
        <p:spPr>
          <a:xfrm rot="5400000" flipV="1">
            <a:off x="470032" y="3592021"/>
            <a:ext cx="914400" cy="914400"/>
          </a:xfrm>
          <a:prstGeom prst="blockArc">
            <a:avLst>
              <a:gd name="adj1" fmla="val 16184359"/>
              <a:gd name="adj2" fmla="val 164567"/>
              <a:gd name="adj3" fmla="val 13962"/>
            </a:avLst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47" name="Block Arc 2573">
            <a:extLst>
              <a:ext uri="{FF2B5EF4-FFF2-40B4-BE49-F238E27FC236}">
                <a16:creationId xmlns:a16="http://schemas.microsoft.com/office/drawing/2014/main" xmlns="" id="{CF9006B9-6D16-4BC6-8C1A-8EAC6E3D6389}"/>
              </a:ext>
            </a:extLst>
          </p:cNvPr>
          <p:cNvSpPr/>
          <p:nvPr/>
        </p:nvSpPr>
        <p:spPr>
          <a:xfrm rot="5400000" flipV="1">
            <a:off x="470032" y="2978160"/>
            <a:ext cx="914400" cy="914400"/>
          </a:xfrm>
          <a:prstGeom prst="blockArc">
            <a:avLst>
              <a:gd name="adj1" fmla="val 16184359"/>
              <a:gd name="adj2" fmla="val 164567"/>
              <a:gd name="adj3" fmla="val 13962"/>
            </a:avLst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0040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7">
            <a:extLst>
              <a:ext uri="{FF2B5EF4-FFF2-40B4-BE49-F238E27FC236}">
                <a16:creationId xmlns:a16="http://schemas.microsoft.com/office/drawing/2014/main" xmlns="" id="{C4755301-94B8-8A41-AAC9-D8E2C931B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545919" y="-5545919"/>
            <a:ext cx="1100161" cy="12192000"/>
          </a:xfrm>
          <a:prstGeom prst="rect">
            <a:avLst/>
          </a:prstGeom>
        </p:spPr>
      </p:pic>
      <p:pic>
        <p:nvPicPr>
          <p:cNvPr id="20" name="Picture 89" descr="Logo, company name&#10;&#10;Description automatically generated">
            <a:extLst>
              <a:ext uri="{FF2B5EF4-FFF2-40B4-BE49-F238E27FC236}">
                <a16:creationId xmlns:a16="http://schemas.microsoft.com/office/drawing/2014/main" xmlns="" id="{2F1DCDB6-9F47-4E24-AEE1-5DDADFA987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6170" y="190231"/>
            <a:ext cx="1024005" cy="846116"/>
          </a:xfrm>
          <a:prstGeom prst="rect">
            <a:avLst/>
          </a:prstGeom>
        </p:spPr>
      </p:pic>
      <p:pic>
        <p:nvPicPr>
          <p:cNvPr id="21" name="Picture 90" descr="Logo, company name&#10;&#10;Description automatically generated">
            <a:extLst>
              <a:ext uri="{FF2B5EF4-FFF2-40B4-BE49-F238E27FC236}">
                <a16:creationId xmlns:a16="http://schemas.microsoft.com/office/drawing/2014/main" xmlns="" id="{182A56B3-0A72-4A11-9B53-ACF7B49B598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0350" y="32444"/>
            <a:ext cx="961091" cy="1067715"/>
          </a:xfrm>
          <a:prstGeom prst="rect">
            <a:avLst/>
          </a:prstGeom>
        </p:spPr>
      </p:pic>
      <p:sp>
        <p:nvSpPr>
          <p:cNvPr id="125" name="Rectangle 2564">
            <a:extLst>
              <a:ext uri="{FF2B5EF4-FFF2-40B4-BE49-F238E27FC236}">
                <a16:creationId xmlns:a16="http://schemas.microsoft.com/office/drawing/2014/main" xmlns="" id="{AAFD3646-6FFD-4B3D-A23D-BCEE66AEFE9E}"/>
              </a:ext>
            </a:extLst>
          </p:cNvPr>
          <p:cNvSpPr/>
          <p:nvPr/>
        </p:nvSpPr>
        <p:spPr>
          <a:xfrm>
            <a:off x="-1371577" y="2000513"/>
            <a:ext cx="8622608" cy="126626"/>
          </a:xfrm>
          <a:prstGeom prst="rect">
            <a:avLst/>
          </a:prstGeom>
          <a:solidFill>
            <a:srgbClr val="0F274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126" name="Isosceles Triangle 2565">
            <a:extLst>
              <a:ext uri="{FF2B5EF4-FFF2-40B4-BE49-F238E27FC236}">
                <a16:creationId xmlns:a16="http://schemas.microsoft.com/office/drawing/2014/main" xmlns="" id="{50D792DC-58F1-424E-9E4A-7960979FDC7B}"/>
              </a:ext>
            </a:extLst>
          </p:cNvPr>
          <p:cNvSpPr/>
          <p:nvPr/>
        </p:nvSpPr>
        <p:spPr>
          <a:xfrm rot="5400000">
            <a:off x="7233232" y="1952584"/>
            <a:ext cx="258081" cy="222484"/>
          </a:xfrm>
          <a:prstGeom prst="triangle">
            <a:avLst/>
          </a:prstGeom>
          <a:solidFill>
            <a:srgbClr val="0F274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237" name="Rectángulo 236"/>
          <p:cNvSpPr/>
          <p:nvPr/>
        </p:nvSpPr>
        <p:spPr>
          <a:xfrm>
            <a:off x="7805638" y="1463661"/>
            <a:ext cx="38317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308BBF"/>
                </a:solidFill>
                <a:latin typeface="Montserrat" pitchFamily="2" charset="77"/>
              </a:rPr>
              <a:t>Agiliza</a:t>
            </a:r>
            <a:r>
              <a:rPr lang="en-US" sz="2400" b="1" dirty="0">
                <a:solidFill>
                  <a:srgbClr val="308BBF"/>
                </a:solidFill>
                <a:latin typeface="Montserrat" pitchFamily="2" charset="77"/>
              </a:rPr>
              <a:t> </a:t>
            </a:r>
            <a:r>
              <a:rPr lang="en-US" sz="2400" b="1" dirty="0" err="1">
                <a:solidFill>
                  <a:srgbClr val="308BBF"/>
                </a:solidFill>
                <a:latin typeface="Montserrat" pitchFamily="2" charset="77"/>
              </a:rPr>
              <a:t>los</a:t>
            </a:r>
            <a:r>
              <a:rPr lang="en-US" sz="2400" b="1" dirty="0">
                <a:solidFill>
                  <a:srgbClr val="308BBF"/>
                </a:solidFill>
                <a:latin typeface="Montserrat" pitchFamily="2" charset="77"/>
              </a:rPr>
              <a:t> </a:t>
            </a:r>
            <a:r>
              <a:rPr lang="en-US" sz="2400" b="1" dirty="0" err="1">
                <a:solidFill>
                  <a:srgbClr val="308BBF"/>
                </a:solidFill>
                <a:latin typeface="Montserrat" pitchFamily="2" charset="77"/>
              </a:rPr>
              <a:t>trámites</a:t>
            </a:r>
            <a:r>
              <a:rPr lang="en-US" sz="2400" b="1" dirty="0">
                <a:solidFill>
                  <a:srgbClr val="308BBF"/>
                </a:solidFill>
                <a:latin typeface="Montserrat" pitchFamily="2" charset="77"/>
              </a:rPr>
              <a:t> de </a:t>
            </a:r>
            <a:r>
              <a:rPr lang="en-US" sz="2400" b="1" dirty="0" err="1">
                <a:solidFill>
                  <a:srgbClr val="308BBF"/>
                </a:solidFill>
                <a:latin typeface="Montserrat" pitchFamily="2" charset="77"/>
              </a:rPr>
              <a:t>proyectos</a:t>
            </a:r>
            <a:r>
              <a:rPr lang="en-US" sz="2400" b="1" dirty="0">
                <a:solidFill>
                  <a:srgbClr val="308BBF"/>
                </a:solidFill>
                <a:latin typeface="Montserrat" pitchFamily="2" charset="77"/>
              </a:rPr>
              <a:t> de </a:t>
            </a:r>
            <a:r>
              <a:rPr lang="en-US" sz="2400" b="1" dirty="0" err="1">
                <a:solidFill>
                  <a:srgbClr val="308BBF"/>
                </a:solidFill>
                <a:latin typeface="Montserrat" pitchFamily="2" charset="77"/>
              </a:rPr>
              <a:t>construcción</a:t>
            </a:r>
            <a:endParaRPr lang="es-ES_tradnl" sz="2400" b="1" dirty="0">
              <a:solidFill>
                <a:srgbClr val="308BBF"/>
              </a:solidFill>
            </a:endParaRPr>
          </a:p>
        </p:txBody>
      </p:sp>
      <p:sp>
        <p:nvSpPr>
          <p:cNvPr id="56" name="Rectángulo 55"/>
          <p:cNvSpPr/>
          <p:nvPr/>
        </p:nvSpPr>
        <p:spPr>
          <a:xfrm>
            <a:off x="-1" y="1174634"/>
            <a:ext cx="33583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smtClean="0">
                <a:solidFill>
                  <a:srgbClr val="308BBF"/>
                </a:solidFill>
                <a:latin typeface="Montserrat" pitchFamily="2" charset="77"/>
              </a:rPr>
              <a:t>VENTANILLA DE LA CONSTRUCCIÓN</a:t>
            </a:r>
            <a:endParaRPr lang="es-ES_tradnl" b="1" dirty="0">
              <a:solidFill>
                <a:srgbClr val="308BBF"/>
              </a:solidFill>
            </a:endParaRPr>
          </a:p>
        </p:txBody>
      </p:sp>
      <p:sp>
        <p:nvSpPr>
          <p:cNvPr id="62" name="Rectángulo 61"/>
          <p:cNvSpPr/>
          <p:nvPr/>
        </p:nvSpPr>
        <p:spPr>
          <a:xfrm>
            <a:off x="3358342" y="1356741"/>
            <a:ext cx="30640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400" b="1" dirty="0" smtClean="0">
                <a:solidFill>
                  <a:srgbClr val="0F2743"/>
                </a:solidFill>
                <a:latin typeface="Montserrat" pitchFamily="2" charset="77"/>
              </a:rPr>
              <a:t>Q1.01 MILLONES</a:t>
            </a:r>
            <a:endParaRPr lang="nb-NO" sz="2400" b="1" dirty="0">
              <a:solidFill>
                <a:srgbClr val="0F2743"/>
              </a:solidFill>
              <a:latin typeface="Montserrat" pitchFamily="2" charset="77"/>
            </a:endParaRPr>
          </a:p>
        </p:txBody>
      </p:sp>
      <p:sp>
        <p:nvSpPr>
          <p:cNvPr id="64" name="Block Arc 2573">
            <a:extLst>
              <a:ext uri="{FF2B5EF4-FFF2-40B4-BE49-F238E27FC236}">
                <a16:creationId xmlns:a16="http://schemas.microsoft.com/office/drawing/2014/main" xmlns="" id="{CF9006B9-6D16-4BC6-8C1A-8EAC6E3D6389}"/>
              </a:ext>
            </a:extLst>
          </p:cNvPr>
          <p:cNvSpPr/>
          <p:nvPr/>
        </p:nvSpPr>
        <p:spPr>
          <a:xfrm rot="16200000" flipV="1">
            <a:off x="-289568" y="2299514"/>
            <a:ext cx="914400" cy="914400"/>
          </a:xfrm>
          <a:prstGeom prst="blockArc">
            <a:avLst>
              <a:gd name="adj1" fmla="val 16184359"/>
              <a:gd name="adj2" fmla="val 164567"/>
              <a:gd name="adj3" fmla="val 13962"/>
            </a:avLst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65" name="Rectangle 2557">
            <a:extLst>
              <a:ext uri="{FF2B5EF4-FFF2-40B4-BE49-F238E27FC236}">
                <a16:creationId xmlns:a16="http://schemas.microsoft.com/office/drawing/2014/main" xmlns="" id="{18D6763E-3B01-4D21-A444-9F17CFEDC55B}"/>
              </a:ext>
            </a:extLst>
          </p:cNvPr>
          <p:cNvSpPr/>
          <p:nvPr/>
        </p:nvSpPr>
        <p:spPr>
          <a:xfrm>
            <a:off x="-592607" y="2298447"/>
            <a:ext cx="759600" cy="126626"/>
          </a:xfrm>
          <a:prstGeom prst="rect">
            <a:avLst/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66" name="Block Arc 2573">
            <a:extLst>
              <a:ext uri="{FF2B5EF4-FFF2-40B4-BE49-F238E27FC236}">
                <a16:creationId xmlns:a16="http://schemas.microsoft.com/office/drawing/2014/main" xmlns="" id="{CF9006B9-6D16-4BC6-8C1A-8EAC6E3D6389}"/>
              </a:ext>
            </a:extLst>
          </p:cNvPr>
          <p:cNvSpPr/>
          <p:nvPr/>
        </p:nvSpPr>
        <p:spPr>
          <a:xfrm rot="5400000" flipV="1">
            <a:off x="499755" y="2279272"/>
            <a:ext cx="914400" cy="914400"/>
          </a:xfrm>
          <a:prstGeom prst="blockArc">
            <a:avLst>
              <a:gd name="adj1" fmla="val 16184359"/>
              <a:gd name="adj2" fmla="val 164567"/>
              <a:gd name="adj3" fmla="val 13962"/>
            </a:avLst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67" name="Isosceles Triangle 2572">
            <a:extLst>
              <a:ext uri="{FF2B5EF4-FFF2-40B4-BE49-F238E27FC236}">
                <a16:creationId xmlns:a16="http://schemas.microsoft.com/office/drawing/2014/main" xmlns="" id="{946D99BB-6A7E-44F8-A6BB-172EBDDE8EC1}"/>
              </a:ext>
            </a:extLst>
          </p:cNvPr>
          <p:cNvSpPr/>
          <p:nvPr/>
        </p:nvSpPr>
        <p:spPr>
          <a:xfrm rot="5400000">
            <a:off x="889502" y="2999713"/>
            <a:ext cx="306196" cy="251774"/>
          </a:xfrm>
          <a:prstGeom prst="triangle">
            <a:avLst/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70" name="Block Arc 2573">
            <a:extLst>
              <a:ext uri="{FF2B5EF4-FFF2-40B4-BE49-F238E27FC236}">
                <a16:creationId xmlns:a16="http://schemas.microsoft.com/office/drawing/2014/main" xmlns="" id="{CF9006B9-6D16-4BC6-8C1A-8EAC6E3D6389}"/>
              </a:ext>
            </a:extLst>
          </p:cNvPr>
          <p:cNvSpPr/>
          <p:nvPr/>
        </p:nvSpPr>
        <p:spPr>
          <a:xfrm rot="5400000" flipV="1">
            <a:off x="470032" y="2978160"/>
            <a:ext cx="914400" cy="914400"/>
          </a:xfrm>
          <a:prstGeom prst="blockArc">
            <a:avLst>
              <a:gd name="adj1" fmla="val 16184359"/>
              <a:gd name="adj2" fmla="val 164567"/>
              <a:gd name="adj3" fmla="val 13962"/>
            </a:avLst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71" name="Isosceles Triangle 2572">
            <a:extLst>
              <a:ext uri="{FF2B5EF4-FFF2-40B4-BE49-F238E27FC236}">
                <a16:creationId xmlns:a16="http://schemas.microsoft.com/office/drawing/2014/main" xmlns="" id="{946D99BB-6A7E-44F8-A6BB-172EBDDE8EC1}"/>
              </a:ext>
            </a:extLst>
          </p:cNvPr>
          <p:cNvSpPr/>
          <p:nvPr/>
        </p:nvSpPr>
        <p:spPr>
          <a:xfrm rot="5400000">
            <a:off x="889502" y="3703313"/>
            <a:ext cx="306196" cy="251774"/>
          </a:xfrm>
          <a:prstGeom prst="triangle">
            <a:avLst/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72" name="Rectangle 2557">
            <a:extLst>
              <a:ext uri="{FF2B5EF4-FFF2-40B4-BE49-F238E27FC236}">
                <a16:creationId xmlns:a16="http://schemas.microsoft.com/office/drawing/2014/main" xmlns="" id="{18D6763E-3B01-4D21-A444-9F17CFEDC55B}"/>
              </a:ext>
            </a:extLst>
          </p:cNvPr>
          <p:cNvSpPr/>
          <p:nvPr/>
        </p:nvSpPr>
        <p:spPr>
          <a:xfrm rot="16200000">
            <a:off x="153545" y="2909189"/>
            <a:ext cx="759600" cy="126626"/>
          </a:xfrm>
          <a:prstGeom prst="rect">
            <a:avLst/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73" name="Block Arc 2573">
            <a:extLst>
              <a:ext uri="{FF2B5EF4-FFF2-40B4-BE49-F238E27FC236}">
                <a16:creationId xmlns:a16="http://schemas.microsoft.com/office/drawing/2014/main" xmlns="" id="{CF9006B9-6D16-4BC6-8C1A-8EAC6E3D6389}"/>
              </a:ext>
            </a:extLst>
          </p:cNvPr>
          <p:cNvSpPr/>
          <p:nvPr/>
        </p:nvSpPr>
        <p:spPr>
          <a:xfrm rot="5400000" flipV="1">
            <a:off x="470032" y="3592021"/>
            <a:ext cx="914400" cy="914400"/>
          </a:xfrm>
          <a:prstGeom prst="blockArc">
            <a:avLst>
              <a:gd name="adj1" fmla="val 16184359"/>
              <a:gd name="adj2" fmla="val 164567"/>
              <a:gd name="adj3" fmla="val 13962"/>
            </a:avLst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74" name="Isosceles Triangle 2572">
            <a:extLst>
              <a:ext uri="{FF2B5EF4-FFF2-40B4-BE49-F238E27FC236}">
                <a16:creationId xmlns:a16="http://schemas.microsoft.com/office/drawing/2014/main" xmlns="" id="{946D99BB-6A7E-44F8-A6BB-172EBDDE8EC1}"/>
              </a:ext>
            </a:extLst>
          </p:cNvPr>
          <p:cNvSpPr/>
          <p:nvPr/>
        </p:nvSpPr>
        <p:spPr>
          <a:xfrm rot="5400000">
            <a:off x="889502" y="4326033"/>
            <a:ext cx="306196" cy="251774"/>
          </a:xfrm>
          <a:prstGeom prst="triangle">
            <a:avLst/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75" name="Rectangle 2557">
            <a:extLst>
              <a:ext uri="{FF2B5EF4-FFF2-40B4-BE49-F238E27FC236}">
                <a16:creationId xmlns:a16="http://schemas.microsoft.com/office/drawing/2014/main" xmlns="" id="{18D6763E-3B01-4D21-A444-9F17CFEDC55B}"/>
              </a:ext>
            </a:extLst>
          </p:cNvPr>
          <p:cNvSpPr/>
          <p:nvPr/>
        </p:nvSpPr>
        <p:spPr>
          <a:xfrm rot="16200000">
            <a:off x="153545" y="3624985"/>
            <a:ext cx="759600" cy="126626"/>
          </a:xfrm>
          <a:prstGeom prst="rect">
            <a:avLst/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78" name="Rectangle 2557">
            <a:extLst>
              <a:ext uri="{FF2B5EF4-FFF2-40B4-BE49-F238E27FC236}">
                <a16:creationId xmlns:a16="http://schemas.microsoft.com/office/drawing/2014/main" xmlns="" id="{18D6763E-3B01-4D21-A444-9F17CFEDC55B}"/>
              </a:ext>
            </a:extLst>
          </p:cNvPr>
          <p:cNvSpPr/>
          <p:nvPr/>
        </p:nvSpPr>
        <p:spPr>
          <a:xfrm rot="16200000">
            <a:off x="-635990" y="3785367"/>
            <a:ext cx="1839600" cy="126626"/>
          </a:xfrm>
          <a:prstGeom prst="rect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79" name="Block Arc 2573">
            <a:extLst>
              <a:ext uri="{FF2B5EF4-FFF2-40B4-BE49-F238E27FC236}">
                <a16:creationId xmlns:a16="http://schemas.microsoft.com/office/drawing/2014/main" xmlns="" id="{CF9006B9-6D16-4BC6-8C1A-8EAC6E3D6389}"/>
              </a:ext>
            </a:extLst>
          </p:cNvPr>
          <p:cNvSpPr/>
          <p:nvPr/>
        </p:nvSpPr>
        <p:spPr>
          <a:xfrm rot="5400000" flipV="1">
            <a:off x="499755" y="4384177"/>
            <a:ext cx="914399" cy="1458849"/>
          </a:xfrm>
          <a:prstGeom prst="blockArc">
            <a:avLst>
              <a:gd name="adj1" fmla="val 16184359"/>
              <a:gd name="adj2" fmla="val 164567"/>
              <a:gd name="adj3" fmla="val 13962"/>
            </a:avLst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80" name="Isosceles Triangle 2572">
            <a:extLst>
              <a:ext uri="{FF2B5EF4-FFF2-40B4-BE49-F238E27FC236}">
                <a16:creationId xmlns:a16="http://schemas.microsoft.com/office/drawing/2014/main" xmlns="" id="{946D99BB-6A7E-44F8-A6BB-172EBDDE8EC1}"/>
              </a:ext>
            </a:extLst>
          </p:cNvPr>
          <p:cNvSpPr/>
          <p:nvPr/>
        </p:nvSpPr>
        <p:spPr>
          <a:xfrm rot="5400000">
            <a:off x="876969" y="5375023"/>
            <a:ext cx="306196" cy="251774"/>
          </a:xfrm>
          <a:prstGeom prst="triangle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81" name="Rectangle 2557">
            <a:extLst>
              <a:ext uri="{FF2B5EF4-FFF2-40B4-BE49-F238E27FC236}">
                <a16:creationId xmlns:a16="http://schemas.microsoft.com/office/drawing/2014/main" xmlns="" id="{18D6763E-3B01-4D21-A444-9F17CFEDC55B}"/>
              </a:ext>
            </a:extLst>
          </p:cNvPr>
          <p:cNvSpPr/>
          <p:nvPr/>
        </p:nvSpPr>
        <p:spPr>
          <a:xfrm rot="16200000">
            <a:off x="84010" y="4863254"/>
            <a:ext cx="399600" cy="126626"/>
          </a:xfrm>
          <a:prstGeom prst="rect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82" name="Block Arc 2573">
            <a:extLst>
              <a:ext uri="{FF2B5EF4-FFF2-40B4-BE49-F238E27FC236}">
                <a16:creationId xmlns:a16="http://schemas.microsoft.com/office/drawing/2014/main" xmlns="" id="{CF9006B9-6D16-4BC6-8C1A-8EAC6E3D6389}"/>
              </a:ext>
            </a:extLst>
          </p:cNvPr>
          <p:cNvSpPr/>
          <p:nvPr/>
        </p:nvSpPr>
        <p:spPr>
          <a:xfrm rot="16200000" flipV="1">
            <a:off x="-566164" y="2501140"/>
            <a:ext cx="914400" cy="914400"/>
          </a:xfrm>
          <a:prstGeom prst="blockArc">
            <a:avLst>
              <a:gd name="adj1" fmla="val 16184359"/>
              <a:gd name="adj2" fmla="val 164567"/>
              <a:gd name="adj3" fmla="val 13962"/>
            </a:avLst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83" name="Rectangle 2557">
            <a:extLst>
              <a:ext uri="{FF2B5EF4-FFF2-40B4-BE49-F238E27FC236}">
                <a16:creationId xmlns:a16="http://schemas.microsoft.com/office/drawing/2014/main" xmlns="" id="{18D6763E-3B01-4D21-A444-9F17CFEDC55B}"/>
              </a:ext>
            </a:extLst>
          </p:cNvPr>
          <p:cNvSpPr/>
          <p:nvPr/>
        </p:nvSpPr>
        <p:spPr>
          <a:xfrm>
            <a:off x="-851104" y="2501140"/>
            <a:ext cx="759600" cy="126626"/>
          </a:xfrm>
          <a:prstGeom prst="rect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515" y="2972502"/>
            <a:ext cx="5031682" cy="3885498"/>
          </a:xfrm>
          <a:prstGeom prst="rect">
            <a:avLst/>
          </a:prstGeom>
        </p:spPr>
      </p:pic>
      <p:sp>
        <p:nvSpPr>
          <p:cNvPr id="30" name="Rectángulo 29"/>
          <p:cNvSpPr/>
          <p:nvPr/>
        </p:nvSpPr>
        <p:spPr>
          <a:xfrm>
            <a:off x="1186368" y="2861274"/>
            <a:ext cx="62574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 smtClean="0">
                <a:solidFill>
                  <a:srgbClr val="0F2743"/>
                </a:solidFill>
                <a:latin typeface="Montserrat" pitchFamily="2" charset="77"/>
              </a:rPr>
              <a:t>Agiliza</a:t>
            </a:r>
            <a:r>
              <a:rPr lang="en-US" sz="1400" b="1" dirty="0" smtClean="0">
                <a:solidFill>
                  <a:srgbClr val="0F2743"/>
                </a:solidFill>
                <a:latin typeface="Montserrat" pitchFamily="2" charset="77"/>
              </a:rPr>
              <a:t>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trámites</a:t>
            </a:r>
            <a:r>
              <a:rPr lang="en-US" sz="1400" b="1" dirty="0" smtClean="0">
                <a:solidFill>
                  <a:srgbClr val="308BBF"/>
                </a:solidFill>
                <a:latin typeface="Montserrat" pitchFamily="2" charset="77"/>
              </a:rPr>
              <a:t>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previos</a:t>
            </a:r>
            <a:r>
              <a:rPr lang="en-US" sz="1400" b="1" dirty="0" smtClean="0">
                <a:solidFill>
                  <a:srgbClr val="308BBF"/>
                </a:solidFill>
                <a:latin typeface="Montserrat" pitchFamily="2" charset="77"/>
              </a:rPr>
              <a:t> </a:t>
            </a:r>
            <a:r>
              <a:rPr lang="en-US" sz="1400" b="1" dirty="0" smtClean="0">
                <a:solidFill>
                  <a:srgbClr val="0F2743"/>
                </a:solidFill>
                <a:latin typeface="Montserrat" pitchFamily="2" charset="77"/>
              </a:rPr>
              <a:t>a la </a:t>
            </a:r>
            <a:r>
              <a:rPr lang="en-US" sz="1400" b="1" dirty="0" err="1" smtClean="0">
                <a:solidFill>
                  <a:srgbClr val="0F2743"/>
                </a:solidFill>
                <a:latin typeface="Montserrat" pitchFamily="2" charset="77"/>
              </a:rPr>
              <a:t>obtención</a:t>
            </a:r>
            <a:r>
              <a:rPr lang="en-US" sz="1400" b="1" dirty="0" smtClean="0">
                <a:solidFill>
                  <a:srgbClr val="0F2743"/>
                </a:solidFill>
                <a:latin typeface="Montserrat" pitchFamily="2" charset="77"/>
              </a:rPr>
              <a:t> de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licencias</a:t>
            </a:r>
            <a:r>
              <a:rPr lang="en-US" sz="1400" b="1" dirty="0" smtClean="0">
                <a:solidFill>
                  <a:srgbClr val="308BBF"/>
                </a:solidFill>
                <a:latin typeface="Montserrat" pitchFamily="2" charset="77"/>
              </a:rPr>
              <a:t> de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construcción</a:t>
            </a:r>
            <a:r>
              <a:rPr lang="en-US" sz="1400" b="1" dirty="0" smtClean="0">
                <a:solidFill>
                  <a:srgbClr val="308BBF"/>
                </a:solidFill>
                <a:latin typeface="Montserrat" pitchFamily="2" charset="77"/>
              </a:rPr>
              <a:t> </a:t>
            </a:r>
            <a:r>
              <a:rPr lang="en-US" sz="1400" b="1" dirty="0" smtClean="0">
                <a:solidFill>
                  <a:srgbClr val="0F2743"/>
                </a:solidFill>
                <a:latin typeface="Montserrat" pitchFamily="2" charset="77"/>
              </a:rPr>
              <a:t>municipal de </a:t>
            </a:r>
            <a:r>
              <a:rPr lang="en-US" sz="1400" b="1" dirty="0" err="1" smtClean="0">
                <a:solidFill>
                  <a:srgbClr val="0F2743"/>
                </a:solidFill>
                <a:latin typeface="Montserrat" pitchFamily="2" charset="77"/>
              </a:rPr>
              <a:t>obras</a:t>
            </a:r>
            <a:r>
              <a:rPr lang="en-US" sz="1400" b="1" dirty="0" smtClean="0">
                <a:solidFill>
                  <a:srgbClr val="0F2743"/>
                </a:solidFill>
                <a:latin typeface="Montserrat" pitchFamily="2" charset="77"/>
              </a:rPr>
              <a:t> de alto </a:t>
            </a:r>
            <a:r>
              <a:rPr lang="en-US" sz="1400" b="1" dirty="0" err="1" smtClean="0">
                <a:solidFill>
                  <a:srgbClr val="0F2743"/>
                </a:solidFill>
                <a:latin typeface="Montserrat" pitchFamily="2" charset="77"/>
              </a:rPr>
              <a:t>impacto</a:t>
            </a:r>
            <a:endParaRPr lang="es-ES_tradnl" sz="1400" dirty="0">
              <a:solidFill>
                <a:srgbClr val="308BBF"/>
              </a:solidFill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1171499" y="3570929"/>
            <a:ext cx="63020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Promueve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</a:t>
            </a:r>
            <a:r>
              <a:rPr lang="en-US" sz="1400" b="1" dirty="0" smtClean="0">
                <a:solidFill>
                  <a:srgbClr val="308BBF"/>
                </a:solidFill>
                <a:latin typeface="Montserrat" pitchFamily="2" charset="77"/>
              </a:rPr>
              <a:t>la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mejora</a:t>
            </a:r>
            <a:r>
              <a:rPr lang="en-US" sz="1400" b="1" dirty="0" smtClean="0">
                <a:solidFill>
                  <a:srgbClr val="308BBF"/>
                </a:solidFill>
                <a:latin typeface="Montserrat" pitchFamily="2" charset="77"/>
              </a:rPr>
              <a:t> y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simplificación</a:t>
            </a:r>
            <a:r>
              <a:rPr lang="en-US" sz="1400" b="1" dirty="0" smtClean="0">
                <a:solidFill>
                  <a:srgbClr val="308BBF"/>
                </a:solidFill>
                <a:latin typeface="Montserrat" pitchFamily="2" charset="77"/>
              </a:rPr>
              <a:t> de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los</a:t>
            </a:r>
            <a:r>
              <a:rPr lang="en-US" sz="1400" b="1" dirty="0" smtClean="0">
                <a:solidFill>
                  <a:srgbClr val="308BBF"/>
                </a:solidFill>
                <a:latin typeface="Montserrat" pitchFamily="2" charset="77"/>
              </a:rPr>
              <a:t>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trámites</a:t>
            </a:r>
            <a:r>
              <a:rPr lang="en-US" sz="1400" b="1" dirty="0">
                <a:solidFill>
                  <a:srgbClr val="308BBF"/>
                </a:solidFill>
                <a:latin typeface="Montserrat" pitchFamily="2" charset="77"/>
              </a:rPr>
              <a:t> </a:t>
            </a:r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requeridos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</a:t>
            </a:r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en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el </a:t>
            </a:r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organismo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</a:t>
            </a:r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ejecutivo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para la </a:t>
            </a:r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construcción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</a:t>
            </a:r>
            <a:endParaRPr lang="es-ES_tradnl" sz="1400" dirty="0">
              <a:solidFill>
                <a:srgbClr val="308BBF"/>
              </a:solidFill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1163727" y="4290810"/>
            <a:ext cx="63020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Propone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mecanismos</a:t>
            </a:r>
            <a:r>
              <a:rPr lang="en-US" sz="1400" b="1" dirty="0" smtClean="0">
                <a:solidFill>
                  <a:srgbClr val="308BBF"/>
                </a:solidFill>
                <a:latin typeface="Montserrat" pitchFamily="2" charset="77"/>
              </a:rPr>
              <a:t> para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agilizar</a:t>
            </a:r>
            <a:r>
              <a:rPr lang="en-US" sz="1400" b="1" dirty="0" smtClean="0">
                <a:solidFill>
                  <a:srgbClr val="308BBF"/>
                </a:solidFill>
                <a:latin typeface="Montserrat" pitchFamily="2" charset="77"/>
              </a:rPr>
              <a:t> </a:t>
            </a:r>
            <a:r>
              <a:rPr lang="en-US" sz="1400" b="1" dirty="0" err="1" smtClean="0">
                <a:solidFill>
                  <a:srgbClr val="308BBF"/>
                </a:solidFill>
                <a:latin typeface="Montserrat" pitchFamily="2" charset="77"/>
              </a:rPr>
              <a:t>trámites</a:t>
            </a:r>
            <a:r>
              <a:rPr lang="en-US" sz="1400" b="1" dirty="0" smtClean="0">
                <a:solidFill>
                  <a:srgbClr val="308BBF"/>
                </a:solidFill>
                <a:latin typeface="Montserrat" pitchFamily="2" charset="77"/>
              </a:rPr>
              <a:t> 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para la </a:t>
            </a:r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construcción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:</a:t>
            </a:r>
          </a:p>
          <a:p>
            <a:endParaRPr lang="en-US" sz="1400" b="1" dirty="0" smtClean="0">
              <a:solidFill>
                <a:srgbClr val="062A46"/>
              </a:solidFill>
              <a:latin typeface="Montserrat" pitchFamily="2" charset="77"/>
            </a:endParaRPr>
          </a:p>
          <a:p>
            <a:pPr lvl="1"/>
            <a:r>
              <a:rPr lang="en-US" sz="1100" b="1" dirty="0" smtClean="0">
                <a:solidFill>
                  <a:srgbClr val="062A46"/>
                </a:solidFill>
                <a:latin typeface="Montserrat" pitchFamily="2" charset="77"/>
              </a:rPr>
              <a:t>-</a:t>
            </a:r>
            <a:r>
              <a:rPr lang="en-US" sz="1100" b="1" dirty="0" err="1" smtClean="0">
                <a:solidFill>
                  <a:srgbClr val="062A46"/>
                </a:solidFill>
                <a:latin typeface="Montserrat" pitchFamily="2" charset="77"/>
              </a:rPr>
              <a:t>Comisión</a:t>
            </a:r>
            <a:r>
              <a:rPr lang="en-US" sz="1100" b="1" dirty="0" smtClean="0">
                <a:solidFill>
                  <a:srgbClr val="062A46"/>
                </a:solidFill>
                <a:latin typeface="Montserrat" pitchFamily="2" charset="77"/>
              </a:rPr>
              <a:t> </a:t>
            </a:r>
            <a:r>
              <a:rPr lang="en-US" sz="1100" b="1" dirty="0" err="1" smtClean="0">
                <a:solidFill>
                  <a:srgbClr val="062A46"/>
                </a:solidFill>
                <a:latin typeface="Montserrat" pitchFamily="2" charset="77"/>
              </a:rPr>
              <a:t>Interinstitucional</a:t>
            </a:r>
            <a:r>
              <a:rPr lang="en-US" sz="1100" b="1" dirty="0" smtClean="0">
                <a:solidFill>
                  <a:srgbClr val="062A46"/>
                </a:solidFill>
                <a:latin typeface="Montserrat" pitchFamily="2" charset="77"/>
              </a:rPr>
              <a:t> para la </a:t>
            </a:r>
            <a:r>
              <a:rPr lang="en-US" sz="1100" b="1" dirty="0" err="1" smtClean="0">
                <a:solidFill>
                  <a:srgbClr val="062A46"/>
                </a:solidFill>
                <a:latin typeface="Montserrat" pitchFamily="2" charset="77"/>
              </a:rPr>
              <a:t>Reactivación</a:t>
            </a:r>
            <a:r>
              <a:rPr lang="en-US" sz="1100" b="1" dirty="0" smtClean="0">
                <a:solidFill>
                  <a:srgbClr val="062A46"/>
                </a:solidFill>
                <a:latin typeface="Montserrat" pitchFamily="2" charset="77"/>
              </a:rPr>
              <a:t> del Sector </a:t>
            </a:r>
            <a:r>
              <a:rPr lang="en-US" sz="1100" b="1" dirty="0" err="1" smtClean="0">
                <a:solidFill>
                  <a:srgbClr val="062A46"/>
                </a:solidFill>
                <a:latin typeface="Montserrat" pitchFamily="2" charset="77"/>
              </a:rPr>
              <a:t>Construcción</a:t>
            </a:r>
            <a:endParaRPr lang="en-US" sz="1100" b="1" dirty="0" smtClean="0">
              <a:solidFill>
                <a:srgbClr val="062A46"/>
              </a:solidFill>
              <a:latin typeface="Montserrat" pitchFamily="2" charset="77"/>
            </a:endParaRPr>
          </a:p>
          <a:p>
            <a:pPr lvl="1"/>
            <a:r>
              <a:rPr lang="en-US" sz="1100" b="1" dirty="0" smtClean="0">
                <a:solidFill>
                  <a:srgbClr val="062A46"/>
                </a:solidFill>
                <a:latin typeface="Montserrat" pitchFamily="2" charset="77"/>
              </a:rPr>
              <a:t>-</a:t>
            </a:r>
            <a:r>
              <a:rPr lang="en-US" sz="1100" b="1" dirty="0" err="1" smtClean="0">
                <a:solidFill>
                  <a:srgbClr val="062A46"/>
                </a:solidFill>
                <a:latin typeface="Montserrat" pitchFamily="2" charset="77"/>
              </a:rPr>
              <a:t>Plataforma</a:t>
            </a:r>
            <a:r>
              <a:rPr lang="en-US" sz="1100" b="1" dirty="0" smtClean="0">
                <a:solidFill>
                  <a:srgbClr val="062A46"/>
                </a:solidFill>
                <a:latin typeface="Montserrat" pitchFamily="2" charset="77"/>
              </a:rPr>
              <a:t> </a:t>
            </a:r>
            <a:r>
              <a:rPr lang="en-US" sz="1100" b="1" dirty="0" err="1" smtClean="0">
                <a:solidFill>
                  <a:srgbClr val="062A46"/>
                </a:solidFill>
                <a:latin typeface="Montserrat" pitchFamily="2" charset="77"/>
              </a:rPr>
              <a:t>electrónica</a:t>
            </a:r>
            <a:r>
              <a:rPr lang="en-US" sz="1100" b="1" dirty="0" smtClean="0">
                <a:solidFill>
                  <a:srgbClr val="062A46"/>
                </a:solidFill>
                <a:latin typeface="Montserrat" pitchFamily="2" charset="77"/>
              </a:rPr>
              <a:t>: </a:t>
            </a:r>
            <a:r>
              <a:rPr lang="en-US" sz="1100" b="1" dirty="0" err="1" smtClean="0">
                <a:solidFill>
                  <a:srgbClr val="062A46"/>
                </a:solidFill>
                <a:latin typeface="Montserrat" pitchFamily="2" charset="77"/>
              </a:rPr>
              <a:t>Ventanilla</a:t>
            </a:r>
            <a:r>
              <a:rPr lang="en-US" sz="1100" b="1" dirty="0" smtClean="0">
                <a:solidFill>
                  <a:srgbClr val="062A46"/>
                </a:solidFill>
                <a:latin typeface="Montserrat" pitchFamily="2" charset="77"/>
              </a:rPr>
              <a:t> </a:t>
            </a:r>
            <a:r>
              <a:rPr lang="en-US" sz="1100" b="1" dirty="0" err="1" smtClean="0">
                <a:solidFill>
                  <a:srgbClr val="062A46"/>
                </a:solidFill>
                <a:latin typeface="Montserrat" pitchFamily="2" charset="77"/>
              </a:rPr>
              <a:t>Ágil</a:t>
            </a:r>
            <a:r>
              <a:rPr lang="en-US" sz="1100" b="1" dirty="0" smtClean="0">
                <a:solidFill>
                  <a:srgbClr val="062A46"/>
                </a:solidFill>
                <a:latin typeface="Montserrat" pitchFamily="2" charset="77"/>
              </a:rPr>
              <a:t> de la </a:t>
            </a:r>
            <a:r>
              <a:rPr lang="en-US" sz="1100" b="1" dirty="0" err="1" smtClean="0">
                <a:solidFill>
                  <a:srgbClr val="062A46"/>
                </a:solidFill>
                <a:latin typeface="Montserrat" pitchFamily="2" charset="77"/>
              </a:rPr>
              <a:t>Construcción</a:t>
            </a:r>
            <a:endParaRPr lang="en-US" sz="1100" b="1" dirty="0" smtClean="0">
              <a:solidFill>
                <a:srgbClr val="062A46"/>
              </a:solidFill>
              <a:latin typeface="Montserrat" pitchFamily="2" charset="77"/>
            </a:endParaRPr>
          </a:p>
          <a:p>
            <a:endParaRPr lang="es-ES_tradnl" sz="1400" dirty="0">
              <a:solidFill>
                <a:srgbClr val="308BBF"/>
              </a:solidFill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1171499" y="5331268"/>
            <a:ext cx="630201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Apoya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</a:t>
            </a:r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en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la </a:t>
            </a:r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mejora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y </a:t>
            </a:r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simplificación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de </a:t>
            </a:r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otros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</a:t>
            </a:r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trámites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 </a:t>
            </a:r>
            <a:r>
              <a:rPr lang="en-US" sz="1400" b="1" dirty="0" err="1" smtClean="0">
                <a:solidFill>
                  <a:srgbClr val="062A46"/>
                </a:solidFill>
                <a:latin typeface="Montserrat" pitchFamily="2" charset="77"/>
              </a:rPr>
              <a:t>relevantes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:</a:t>
            </a:r>
          </a:p>
          <a:p>
            <a:endParaRPr lang="en-US" sz="1400" b="1" dirty="0">
              <a:solidFill>
                <a:srgbClr val="062A46"/>
              </a:solidFill>
              <a:latin typeface="Montserrat" pitchFamily="2" charset="77"/>
            </a:endParaRPr>
          </a:p>
          <a:p>
            <a:pPr lvl="1"/>
            <a:r>
              <a:rPr lang="en-US" sz="1100" b="1" dirty="0" smtClean="0">
                <a:solidFill>
                  <a:srgbClr val="062A46"/>
                </a:solidFill>
                <a:latin typeface="Montserrat" pitchFamily="2" charset="77"/>
              </a:rPr>
              <a:t>-</a:t>
            </a:r>
            <a:r>
              <a:rPr lang="en-US" sz="1100" b="1" dirty="0" err="1" smtClean="0">
                <a:solidFill>
                  <a:srgbClr val="062A46"/>
                </a:solidFill>
                <a:latin typeface="Montserrat" pitchFamily="2" charset="77"/>
              </a:rPr>
              <a:t>Licencias</a:t>
            </a:r>
            <a:r>
              <a:rPr lang="en-US" sz="1100" b="1" dirty="0" smtClean="0">
                <a:solidFill>
                  <a:srgbClr val="062A46"/>
                </a:solidFill>
                <a:latin typeface="Montserrat" pitchFamily="2" charset="77"/>
              </a:rPr>
              <a:t> de </a:t>
            </a:r>
            <a:r>
              <a:rPr lang="en-US" sz="1100" b="1" dirty="0" err="1" smtClean="0">
                <a:solidFill>
                  <a:srgbClr val="062A46"/>
                </a:solidFill>
                <a:latin typeface="Montserrat" pitchFamily="2" charset="77"/>
              </a:rPr>
              <a:t>Corredores</a:t>
            </a:r>
            <a:endParaRPr lang="en-US" sz="1100" b="1" dirty="0" smtClean="0">
              <a:solidFill>
                <a:srgbClr val="062A46"/>
              </a:solidFill>
              <a:latin typeface="Montserrat" pitchFamily="2" charset="77"/>
            </a:endParaRPr>
          </a:p>
          <a:p>
            <a:pPr lvl="1"/>
            <a:r>
              <a:rPr lang="en-US" sz="1100" b="1" dirty="0" smtClean="0">
                <a:solidFill>
                  <a:srgbClr val="062A46"/>
                </a:solidFill>
                <a:latin typeface="Montserrat" pitchFamily="2" charset="77"/>
              </a:rPr>
              <a:t>-</a:t>
            </a:r>
            <a:r>
              <a:rPr lang="en-US" sz="1100" b="1" dirty="0" err="1" smtClean="0">
                <a:solidFill>
                  <a:srgbClr val="062A46"/>
                </a:solidFill>
                <a:latin typeface="Montserrat" pitchFamily="2" charset="77"/>
              </a:rPr>
              <a:t>Calificaciones</a:t>
            </a:r>
            <a:r>
              <a:rPr lang="en-US" sz="1100" b="1" dirty="0" smtClean="0">
                <a:solidFill>
                  <a:srgbClr val="062A46"/>
                </a:solidFill>
                <a:latin typeface="Montserrat" pitchFamily="2" charset="77"/>
              </a:rPr>
              <a:t> y </a:t>
            </a:r>
            <a:r>
              <a:rPr lang="en-US" sz="1100" b="1" dirty="0" err="1" smtClean="0">
                <a:solidFill>
                  <a:srgbClr val="062A46"/>
                </a:solidFill>
                <a:latin typeface="Montserrat" pitchFamily="2" charset="77"/>
              </a:rPr>
              <a:t>modificaciones</a:t>
            </a:r>
            <a:r>
              <a:rPr lang="en-US" sz="1100" b="1" dirty="0" smtClean="0">
                <a:solidFill>
                  <a:srgbClr val="062A46"/>
                </a:solidFill>
                <a:latin typeface="Montserrat" pitchFamily="2" charset="77"/>
              </a:rPr>
              <a:t> de </a:t>
            </a:r>
            <a:r>
              <a:rPr lang="en-US" sz="1100" b="1" dirty="0" err="1" smtClean="0">
                <a:solidFill>
                  <a:srgbClr val="062A46"/>
                </a:solidFill>
                <a:latin typeface="Montserrat" pitchFamily="2" charset="77"/>
              </a:rPr>
              <a:t>Maquila</a:t>
            </a:r>
            <a:r>
              <a:rPr lang="en-US" sz="1100" b="1" dirty="0" smtClean="0">
                <a:solidFill>
                  <a:srgbClr val="062A46"/>
                </a:solidFill>
                <a:latin typeface="Montserrat" pitchFamily="2" charset="77"/>
              </a:rPr>
              <a:t> y Zona Franca</a:t>
            </a:r>
            <a:endParaRPr lang="es-ES_tradnl" sz="1100" dirty="0">
              <a:solidFill>
                <a:srgbClr val="308B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73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502F108-2567-F54F-BFEE-9FD6526C3157}"/>
              </a:ext>
            </a:extLst>
          </p:cNvPr>
          <p:cNvSpPr/>
          <p:nvPr/>
        </p:nvSpPr>
        <p:spPr>
          <a:xfrm>
            <a:off x="12845" y="4633487"/>
            <a:ext cx="9099623" cy="1576006"/>
          </a:xfrm>
          <a:prstGeom prst="rect">
            <a:avLst/>
          </a:prstGeom>
          <a:solidFill>
            <a:srgbClr val="258C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prstClr val="white"/>
              </a:solidFill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xmlns="" id="{04DCBB38-16B6-3F44-AA32-4DE0E73C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397" y="4760813"/>
            <a:ext cx="8776518" cy="1332929"/>
          </a:xfrm>
        </p:spPr>
        <p:txBody>
          <a:bodyPr anchor="ctr">
            <a:noAutofit/>
          </a:bodyPr>
          <a:lstStyle/>
          <a:p>
            <a:pPr algn="l"/>
            <a:r>
              <a:rPr lang="es-ES_tradnl" sz="2400" b="1" dirty="0" smtClean="0">
                <a:solidFill>
                  <a:schemeClr val="bg1"/>
                </a:solidFill>
                <a:latin typeface="Montserrat" pitchFamily="2" charset="77"/>
              </a:rPr>
              <a:t>Justificación de presupuesto </a:t>
            </a:r>
            <a:r>
              <a:rPr lang="es-ES_tradnl" sz="3600" b="1" dirty="0" smtClean="0">
                <a:solidFill>
                  <a:schemeClr val="bg1"/>
                </a:solidFill>
                <a:latin typeface="Montserrat" pitchFamily="2" charset="77"/>
              </a:rPr>
              <a:t/>
            </a:r>
            <a:br>
              <a:rPr lang="es-ES_tradnl" sz="3600" b="1" dirty="0" smtClean="0">
                <a:solidFill>
                  <a:schemeClr val="bg1"/>
                </a:solidFill>
                <a:latin typeface="Montserrat" pitchFamily="2" charset="77"/>
              </a:rPr>
            </a:br>
            <a:r>
              <a:rPr lang="es-ES_tradnl" sz="3600" b="1" dirty="0" smtClean="0">
                <a:solidFill>
                  <a:schemeClr val="bg1"/>
                </a:solidFill>
                <a:latin typeface="Montserrat" pitchFamily="2" charset="77"/>
              </a:rPr>
              <a:t>Viceministerio de Asuntos Registrales</a:t>
            </a:r>
            <a:endParaRPr lang="x-none" sz="400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8" name="Rectángulo 10">
            <a:extLst>
              <a:ext uri="{FF2B5EF4-FFF2-40B4-BE49-F238E27FC236}">
                <a16:creationId xmlns:a16="http://schemas.microsoft.com/office/drawing/2014/main" xmlns="" id="{2D56135F-44BF-F64F-BA2D-5D004B0ADE57}"/>
              </a:ext>
            </a:extLst>
          </p:cNvPr>
          <p:cNvSpPr/>
          <p:nvPr/>
        </p:nvSpPr>
        <p:spPr>
          <a:xfrm>
            <a:off x="10465068" y="190658"/>
            <a:ext cx="77436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b="1" dirty="0" smtClean="0">
                <a:solidFill>
                  <a:prstClr val="white"/>
                </a:solidFill>
                <a:latin typeface="Montserrat" pitchFamily="2" charset="77"/>
              </a:rPr>
              <a:t>Julio </a:t>
            </a:r>
            <a:r>
              <a:rPr lang="es-GT" b="1" dirty="0">
                <a:solidFill>
                  <a:prstClr val="white"/>
                </a:solidFill>
                <a:latin typeface="Montserrat" pitchFamily="2" charset="77"/>
              </a:rPr>
              <a:t>2021</a:t>
            </a:r>
          </a:p>
        </p:txBody>
      </p:sp>
      <p:pic>
        <p:nvPicPr>
          <p:cNvPr id="5" name="Picture 4" descr="A city at night&#10;&#10;Description automatically generated with medium confidence">
            <a:extLst>
              <a:ext uri="{FF2B5EF4-FFF2-40B4-BE49-F238E27FC236}">
                <a16:creationId xmlns:a16="http://schemas.microsoft.com/office/drawing/2014/main" xmlns="" id="{8680EE06-D3DD-D040-93CF-3FDAB54E8D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57"/>
            <a:ext cx="8265226" cy="4633486"/>
          </a:xfrm>
          <a:prstGeom prst="rect">
            <a:avLst/>
          </a:prstGeom>
        </p:spPr>
      </p:pic>
      <p:pic>
        <p:nvPicPr>
          <p:cNvPr id="10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904F3F2D-D95F-4A42-8E76-A5E644955D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7618"/>
          <a:stretch/>
        </p:blipFill>
        <p:spPr>
          <a:xfrm>
            <a:off x="7910790" y="3525281"/>
            <a:ext cx="3016294" cy="1108205"/>
          </a:xfrm>
          <a:prstGeom prst="rect">
            <a:avLst/>
          </a:prstGeom>
        </p:spPr>
      </p:pic>
      <p:pic>
        <p:nvPicPr>
          <p:cNvPr id="7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904F3F2D-D95F-4A42-8E76-A5E644955D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033"/>
          <a:stretch/>
        </p:blipFill>
        <p:spPr>
          <a:xfrm>
            <a:off x="10927084" y="3525282"/>
            <a:ext cx="1264916" cy="110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45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7">
            <a:extLst>
              <a:ext uri="{FF2B5EF4-FFF2-40B4-BE49-F238E27FC236}">
                <a16:creationId xmlns:a16="http://schemas.microsoft.com/office/drawing/2014/main" xmlns="" id="{C4755301-94B8-8A41-AAC9-D8E2C931B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545919" y="-5545919"/>
            <a:ext cx="1100161" cy="12192000"/>
          </a:xfrm>
          <a:prstGeom prst="rect">
            <a:avLst/>
          </a:prstGeom>
        </p:spPr>
      </p:pic>
      <p:pic>
        <p:nvPicPr>
          <p:cNvPr id="20" name="Picture 89" descr="Logo, company name&#10;&#10;Description automatically generated">
            <a:extLst>
              <a:ext uri="{FF2B5EF4-FFF2-40B4-BE49-F238E27FC236}">
                <a16:creationId xmlns:a16="http://schemas.microsoft.com/office/drawing/2014/main" xmlns="" id="{2F1DCDB6-9F47-4E24-AEE1-5DDADFA987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6170" y="190231"/>
            <a:ext cx="1024005" cy="846116"/>
          </a:xfrm>
          <a:prstGeom prst="rect">
            <a:avLst/>
          </a:prstGeom>
        </p:spPr>
      </p:pic>
      <p:pic>
        <p:nvPicPr>
          <p:cNvPr id="21" name="Picture 90" descr="Logo, company name&#10;&#10;Description automatically generated">
            <a:extLst>
              <a:ext uri="{FF2B5EF4-FFF2-40B4-BE49-F238E27FC236}">
                <a16:creationId xmlns:a16="http://schemas.microsoft.com/office/drawing/2014/main" xmlns="" id="{182A56B3-0A72-4A11-9B53-ACF7B49B598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0350" y="32444"/>
            <a:ext cx="961091" cy="1067715"/>
          </a:xfrm>
          <a:prstGeom prst="rect">
            <a:avLst/>
          </a:prstGeom>
        </p:spPr>
      </p:pic>
      <p:sp>
        <p:nvSpPr>
          <p:cNvPr id="121" name="Block Arc 2560">
            <a:extLst>
              <a:ext uri="{FF2B5EF4-FFF2-40B4-BE49-F238E27FC236}">
                <a16:creationId xmlns:a16="http://schemas.microsoft.com/office/drawing/2014/main" xmlns="" id="{5815F667-47EE-46A2-8F9C-2FBA8CB257E9}"/>
              </a:ext>
            </a:extLst>
          </p:cNvPr>
          <p:cNvSpPr/>
          <p:nvPr/>
        </p:nvSpPr>
        <p:spPr>
          <a:xfrm rot="5400000">
            <a:off x="6575945" y="2822053"/>
            <a:ext cx="914400" cy="914400"/>
          </a:xfrm>
          <a:prstGeom prst="blockArc">
            <a:avLst>
              <a:gd name="adj1" fmla="val 16260309"/>
              <a:gd name="adj2" fmla="val 21515221"/>
              <a:gd name="adj3" fmla="val 13992"/>
            </a:avLst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122" name="Rectangle 2561">
            <a:extLst>
              <a:ext uri="{FF2B5EF4-FFF2-40B4-BE49-F238E27FC236}">
                <a16:creationId xmlns:a16="http://schemas.microsoft.com/office/drawing/2014/main" xmlns="" id="{C3D0EBC7-D77A-438D-93A1-35D539482E06}"/>
              </a:ext>
            </a:extLst>
          </p:cNvPr>
          <p:cNvSpPr/>
          <p:nvPr/>
        </p:nvSpPr>
        <p:spPr>
          <a:xfrm>
            <a:off x="-576652" y="3610894"/>
            <a:ext cx="7635600" cy="126626"/>
          </a:xfrm>
          <a:prstGeom prst="rect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123" name="Rectangle 2562">
            <a:extLst>
              <a:ext uri="{FF2B5EF4-FFF2-40B4-BE49-F238E27FC236}">
                <a16:creationId xmlns:a16="http://schemas.microsoft.com/office/drawing/2014/main" xmlns="" id="{62A0F1D9-7E97-444F-92DD-39D815CA8265}"/>
              </a:ext>
            </a:extLst>
          </p:cNvPr>
          <p:cNvSpPr/>
          <p:nvPr/>
        </p:nvSpPr>
        <p:spPr>
          <a:xfrm rot="16200000">
            <a:off x="7266149" y="3077575"/>
            <a:ext cx="327314" cy="126626"/>
          </a:xfrm>
          <a:prstGeom prst="rect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124" name="Isosceles Triangle 2563">
            <a:extLst>
              <a:ext uri="{FF2B5EF4-FFF2-40B4-BE49-F238E27FC236}">
                <a16:creationId xmlns:a16="http://schemas.microsoft.com/office/drawing/2014/main" xmlns="" id="{6EE65AE2-11FF-4624-A648-595632F79175}"/>
              </a:ext>
            </a:extLst>
          </p:cNvPr>
          <p:cNvSpPr/>
          <p:nvPr/>
        </p:nvSpPr>
        <p:spPr>
          <a:xfrm>
            <a:off x="7300766" y="2766099"/>
            <a:ext cx="258081" cy="222484"/>
          </a:xfrm>
          <a:prstGeom prst="triangle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125" name="Rectangle 2564">
            <a:extLst>
              <a:ext uri="{FF2B5EF4-FFF2-40B4-BE49-F238E27FC236}">
                <a16:creationId xmlns:a16="http://schemas.microsoft.com/office/drawing/2014/main" xmlns="" id="{AAFD3646-6FFD-4B3D-A23D-BCEE66AEFE9E}"/>
              </a:ext>
            </a:extLst>
          </p:cNvPr>
          <p:cNvSpPr/>
          <p:nvPr/>
        </p:nvSpPr>
        <p:spPr>
          <a:xfrm>
            <a:off x="-51082" y="3766733"/>
            <a:ext cx="8622608" cy="126626"/>
          </a:xfrm>
          <a:prstGeom prst="rect">
            <a:avLst/>
          </a:prstGeom>
          <a:solidFill>
            <a:srgbClr val="0F274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126" name="Isosceles Triangle 2565">
            <a:extLst>
              <a:ext uri="{FF2B5EF4-FFF2-40B4-BE49-F238E27FC236}">
                <a16:creationId xmlns:a16="http://schemas.microsoft.com/office/drawing/2014/main" xmlns="" id="{50D792DC-58F1-424E-9E4A-7960979FDC7B}"/>
              </a:ext>
            </a:extLst>
          </p:cNvPr>
          <p:cNvSpPr/>
          <p:nvPr/>
        </p:nvSpPr>
        <p:spPr>
          <a:xfrm rot="5400000">
            <a:off x="8553727" y="3718804"/>
            <a:ext cx="258081" cy="222484"/>
          </a:xfrm>
          <a:prstGeom prst="triangle">
            <a:avLst/>
          </a:prstGeom>
          <a:solidFill>
            <a:srgbClr val="0F274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127" name="Block Arc 2566">
            <a:extLst>
              <a:ext uri="{FF2B5EF4-FFF2-40B4-BE49-F238E27FC236}">
                <a16:creationId xmlns:a16="http://schemas.microsoft.com/office/drawing/2014/main" xmlns="" id="{EDE100BE-3227-4A52-89B6-030E7F43BB37}"/>
              </a:ext>
            </a:extLst>
          </p:cNvPr>
          <p:cNvSpPr/>
          <p:nvPr/>
        </p:nvSpPr>
        <p:spPr>
          <a:xfrm rot="16200000" flipV="1">
            <a:off x="5321673" y="3921381"/>
            <a:ext cx="914400" cy="914400"/>
          </a:xfrm>
          <a:prstGeom prst="blockArc">
            <a:avLst>
              <a:gd name="adj1" fmla="val 16260309"/>
              <a:gd name="adj2" fmla="val 110065"/>
              <a:gd name="adj3" fmla="val 13985"/>
            </a:avLst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128" name="Rectangle 2567">
            <a:extLst>
              <a:ext uri="{FF2B5EF4-FFF2-40B4-BE49-F238E27FC236}">
                <a16:creationId xmlns:a16="http://schemas.microsoft.com/office/drawing/2014/main" xmlns="" id="{9FDE37B2-5311-43DB-8963-D064A7D2CEF1}"/>
              </a:ext>
            </a:extLst>
          </p:cNvPr>
          <p:cNvSpPr/>
          <p:nvPr/>
        </p:nvSpPr>
        <p:spPr>
          <a:xfrm flipV="1">
            <a:off x="-51083" y="3921381"/>
            <a:ext cx="5838091" cy="126626"/>
          </a:xfrm>
          <a:prstGeom prst="rect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129" name="Rectangle 2568">
            <a:extLst>
              <a:ext uri="{FF2B5EF4-FFF2-40B4-BE49-F238E27FC236}">
                <a16:creationId xmlns:a16="http://schemas.microsoft.com/office/drawing/2014/main" xmlns="" id="{160D0814-8D90-4374-B568-CDCAB8302E8F}"/>
              </a:ext>
            </a:extLst>
          </p:cNvPr>
          <p:cNvSpPr/>
          <p:nvPr/>
        </p:nvSpPr>
        <p:spPr>
          <a:xfrm rot="16200000">
            <a:off x="6006438" y="4456211"/>
            <a:ext cx="327314" cy="126626"/>
          </a:xfrm>
          <a:prstGeom prst="rect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130" name="Isosceles Triangle 2569">
            <a:extLst>
              <a:ext uri="{FF2B5EF4-FFF2-40B4-BE49-F238E27FC236}">
                <a16:creationId xmlns:a16="http://schemas.microsoft.com/office/drawing/2014/main" xmlns="" id="{6E04A55F-5CD1-4DBE-AB49-C409B29CAB29}"/>
              </a:ext>
            </a:extLst>
          </p:cNvPr>
          <p:cNvSpPr/>
          <p:nvPr/>
        </p:nvSpPr>
        <p:spPr>
          <a:xfrm rot="10800000">
            <a:off x="6041055" y="4671506"/>
            <a:ext cx="258081" cy="222484"/>
          </a:xfrm>
          <a:prstGeom prst="triangle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321673" y="4983695"/>
            <a:ext cx="17718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smtClean="0">
                <a:solidFill>
                  <a:srgbClr val="062A46"/>
                </a:solidFill>
                <a:latin typeface="Montserrat" pitchFamily="2" charset="77"/>
              </a:rPr>
              <a:t>REG. 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PROPIEDAD INTELECTUAL</a:t>
            </a:r>
            <a:endParaRPr lang="es-ES_tradnl" sz="1400" dirty="0"/>
          </a:p>
        </p:txBody>
      </p:sp>
      <p:sp>
        <p:nvSpPr>
          <p:cNvPr id="218" name="Block Arc 2566">
            <a:extLst>
              <a:ext uri="{FF2B5EF4-FFF2-40B4-BE49-F238E27FC236}">
                <a16:creationId xmlns:a16="http://schemas.microsoft.com/office/drawing/2014/main" xmlns="" id="{EDE100BE-3227-4A52-89B6-030E7F43BB37}"/>
              </a:ext>
            </a:extLst>
          </p:cNvPr>
          <p:cNvSpPr/>
          <p:nvPr/>
        </p:nvSpPr>
        <p:spPr>
          <a:xfrm rot="16200000" flipV="1">
            <a:off x="2389217" y="3921381"/>
            <a:ext cx="914400" cy="914400"/>
          </a:xfrm>
          <a:prstGeom prst="blockArc">
            <a:avLst>
              <a:gd name="adj1" fmla="val 16260309"/>
              <a:gd name="adj2" fmla="val 110065"/>
              <a:gd name="adj3" fmla="val 13985"/>
            </a:avLst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219" name="Rectangle 2568">
            <a:extLst>
              <a:ext uri="{FF2B5EF4-FFF2-40B4-BE49-F238E27FC236}">
                <a16:creationId xmlns:a16="http://schemas.microsoft.com/office/drawing/2014/main" xmlns="" id="{160D0814-8D90-4374-B568-CDCAB8302E8F}"/>
              </a:ext>
            </a:extLst>
          </p:cNvPr>
          <p:cNvSpPr/>
          <p:nvPr/>
        </p:nvSpPr>
        <p:spPr>
          <a:xfrm rot="16200000">
            <a:off x="3076647" y="4460914"/>
            <a:ext cx="327314" cy="126626"/>
          </a:xfrm>
          <a:prstGeom prst="rect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220" name="Isosceles Triangle 2569">
            <a:extLst>
              <a:ext uri="{FF2B5EF4-FFF2-40B4-BE49-F238E27FC236}">
                <a16:creationId xmlns:a16="http://schemas.microsoft.com/office/drawing/2014/main" xmlns="" id="{6E04A55F-5CD1-4DBE-AB49-C409B29CAB29}"/>
              </a:ext>
            </a:extLst>
          </p:cNvPr>
          <p:cNvSpPr/>
          <p:nvPr/>
        </p:nvSpPr>
        <p:spPr>
          <a:xfrm rot="10800000">
            <a:off x="3111264" y="4675092"/>
            <a:ext cx="258081" cy="222484"/>
          </a:xfrm>
          <a:prstGeom prst="triangle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221" name="Block Arc 2560">
            <a:extLst>
              <a:ext uri="{FF2B5EF4-FFF2-40B4-BE49-F238E27FC236}">
                <a16:creationId xmlns:a16="http://schemas.microsoft.com/office/drawing/2014/main" xmlns="" id="{5815F667-47EE-46A2-8F9C-2FBA8CB257E9}"/>
              </a:ext>
            </a:extLst>
          </p:cNvPr>
          <p:cNvSpPr/>
          <p:nvPr/>
        </p:nvSpPr>
        <p:spPr>
          <a:xfrm rot="5400000">
            <a:off x="2837482" y="2822053"/>
            <a:ext cx="914400" cy="914400"/>
          </a:xfrm>
          <a:prstGeom prst="blockArc">
            <a:avLst>
              <a:gd name="adj1" fmla="val 16260309"/>
              <a:gd name="adj2" fmla="val 21515221"/>
              <a:gd name="adj3" fmla="val 13992"/>
            </a:avLst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222" name="Rectangle 2562">
            <a:extLst>
              <a:ext uri="{FF2B5EF4-FFF2-40B4-BE49-F238E27FC236}">
                <a16:creationId xmlns:a16="http://schemas.microsoft.com/office/drawing/2014/main" xmlns="" id="{62A0F1D9-7E97-444F-92DD-39D815CA8265}"/>
              </a:ext>
            </a:extLst>
          </p:cNvPr>
          <p:cNvSpPr/>
          <p:nvPr/>
        </p:nvSpPr>
        <p:spPr>
          <a:xfrm rot="16200000">
            <a:off x="3526300" y="3081814"/>
            <a:ext cx="327314" cy="126626"/>
          </a:xfrm>
          <a:prstGeom prst="rect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223" name="Isosceles Triangle 2563">
            <a:extLst>
              <a:ext uri="{FF2B5EF4-FFF2-40B4-BE49-F238E27FC236}">
                <a16:creationId xmlns:a16="http://schemas.microsoft.com/office/drawing/2014/main" xmlns="" id="{6EE65AE2-11FF-4624-A648-595632F79175}"/>
              </a:ext>
            </a:extLst>
          </p:cNvPr>
          <p:cNvSpPr/>
          <p:nvPr/>
        </p:nvSpPr>
        <p:spPr>
          <a:xfrm>
            <a:off x="3552804" y="2770497"/>
            <a:ext cx="258081" cy="222484"/>
          </a:xfrm>
          <a:prstGeom prst="triangle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227" name="Block Arc 2560">
            <a:extLst>
              <a:ext uri="{FF2B5EF4-FFF2-40B4-BE49-F238E27FC236}">
                <a16:creationId xmlns:a16="http://schemas.microsoft.com/office/drawing/2014/main" xmlns="" id="{5815F667-47EE-46A2-8F9C-2FBA8CB257E9}"/>
              </a:ext>
            </a:extLst>
          </p:cNvPr>
          <p:cNvSpPr/>
          <p:nvPr/>
        </p:nvSpPr>
        <p:spPr>
          <a:xfrm rot="5400000">
            <a:off x="4655216" y="2822052"/>
            <a:ext cx="914400" cy="914400"/>
          </a:xfrm>
          <a:prstGeom prst="blockArc">
            <a:avLst>
              <a:gd name="adj1" fmla="val 16260309"/>
              <a:gd name="adj2" fmla="val 21515221"/>
              <a:gd name="adj3" fmla="val 13992"/>
            </a:avLst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228" name="Rectangle 2562">
            <a:extLst>
              <a:ext uri="{FF2B5EF4-FFF2-40B4-BE49-F238E27FC236}">
                <a16:creationId xmlns:a16="http://schemas.microsoft.com/office/drawing/2014/main" xmlns="" id="{62A0F1D9-7E97-444F-92DD-39D815CA8265}"/>
              </a:ext>
            </a:extLst>
          </p:cNvPr>
          <p:cNvSpPr/>
          <p:nvPr/>
        </p:nvSpPr>
        <p:spPr>
          <a:xfrm rot="16200000">
            <a:off x="5345420" y="3077574"/>
            <a:ext cx="327314" cy="126626"/>
          </a:xfrm>
          <a:prstGeom prst="rect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229" name="Isosceles Triangle 2563">
            <a:extLst>
              <a:ext uri="{FF2B5EF4-FFF2-40B4-BE49-F238E27FC236}">
                <a16:creationId xmlns:a16="http://schemas.microsoft.com/office/drawing/2014/main" xmlns="" id="{6EE65AE2-11FF-4624-A648-595632F79175}"/>
              </a:ext>
            </a:extLst>
          </p:cNvPr>
          <p:cNvSpPr/>
          <p:nvPr/>
        </p:nvSpPr>
        <p:spPr>
          <a:xfrm>
            <a:off x="5380037" y="2766098"/>
            <a:ext cx="258081" cy="222484"/>
          </a:xfrm>
          <a:prstGeom prst="triangle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230" name="Rectángulo 229"/>
          <p:cNvSpPr/>
          <p:nvPr/>
        </p:nvSpPr>
        <p:spPr>
          <a:xfrm>
            <a:off x="4461327" y="2284070"/>
            <a:ext cx="2095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REG. GARANTÍAS MOBILIARIAS</a:t>
            </a:r>
            <a:endParaRPr lang="es-ES_tradnl" sz="1400" dirty="0"/>
          </a:p>
        </p:txBody>
      </p:sp>
      <p:sp>
        <p:nvSpPr>
          <p:cNvPr id="231" name="Rectangle 2557">
            <a:extLst>
              <a:ext uri="{FF2B5EF4-FFF2-40B4-BE49-F238E27FC236}">
                <a16:creationId xmlns:a16="http://schemas.microsoft.com/office/drawing/2014/main" xmlns="" id="{18D6763E-3B01-4D21-A444-9F17CFEDC55B}"/>
              </a:ext>
            </a:extLst>
          </p:cNvPr>
          <p:cNvSpPr/>
          <p:nvPr/>
        </p:nvSpPr>
        <p:spPr>
          <a:xfrm>
            <a:off x="5300982" y="6597252"/>
            <a:ext cx="759600" cy="126626"/>
          </a:xfrm>
          <a:prstGeom prst="rect">
            <a:avLst/>
          </a:prstGeom>
          <a:solidFill>
            <a:srgbClr val="BED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232" name="Rectángulo 231"/>
          <p:cNvSpPr/>
          <p:nvPr/>
        </p:nvSpPr>
        <p:spPr>
          <a:xfrm>
            <a:off x="5953682" y="6424577"/>
            <a:ext cx="20955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 smtClean="0">
                <a:solidFill>
                  <a:srgbClr val="062A46"/>
                </a:solidFill>
                <a:latin typeface="Montserrat" pitchFamily="2" charset="77"/>
              </a:rPr>
              <a:t>Órganos</a:t>
            </a:r>
            <a:r>
              <a:rPr lang="en-US" sz="1000" dirty="0" smtClean="0">
                <a:solidFill>
                  <a:srgbClr val="062A46"/>
                </a:solidFill>
                <a:latin typeface="Montserrat" pitchFamily="2" charset="77"/>
              </a:rPr>
              <a:t> de </a:t>
            </a:r>
            <a:r>
              <a:rPr lang="en-US" sz="1000" dirty="0" err="1" smtClean="0">
                <a:solidFill>
                  <a:srgbClr val="062A46"/>
                </a:solidFill>
                <a:latin typeface="Montserrat" pitchFamily="2" charset="77"/>
              </a:rPr>
              <a:t>apoyo</a:t>
            </a:r>
            <a:r>
              <a:rPr lang="en-US" sz="1000" dirty="0" smtClean="0">
                <a:solidFill>
                  <a:srgbClr val="062A46"/>
                </a:solidFill>
                <a:latin typeface="Montserrat" pitchFamily="2" charset="77"/>
              </a:rPr>
              <a:t> a </a:t>
            </a:r>
            <a:r>
              <a:rPr lang="en-US" sz="1000" dirty="0" err="1" smtClean="0">
                <a:solidFill>
                  <a:srgbClr val="062A46"/>
                </a:solidFill>
                <a:latin typeface="Montserrat" pitchFamily="2" charset="77"/>
              </a:rPr>
              <a:t>Despacho</a:t>
            </a:r>
            <a:r>
              <a:rPr lang="en-US" sz="1000" dirty="0" smtClean="0">
                <a:solidFill>
                  <a:srgbClr val="062A46"/>
                </a:solidFill>
                <a:latin typeface="Montserrat" pitchFamily="2" charset="77"/>
              </a:rPr>
              <a:t> Superior</a:t>
            </a:r>
            <a:endParaRPr lang="es-ES_tradnl" sz="1000" dirty="0"/>
          </a:p>
        </p:txBody>
      </p:sp>
      <p:sp>
        <p:nvSpPr>
          <p:cNvPr id="233" name="Rectangle 2557">
            <a:extLst>
              <a:ext uri="{FF2B5EF4-FFF2-40B4-BE49-F238E27FC236}">
                <a16:creationId xmlns:a16="http://schemas.microsoft.com/office/drawing/2014/main" xmlns="" id="{18D6763E-3B01-4D21-A444-9F17CFEDC55B}"/>
              </a:ext>
            </a:extLst>
          </p:cNvPr>
          <p:cNvSpPr/>
          <p:nvPr/>
        </p:nvSpPr>
        <p:spPr>
          <a:xfrm>
            <a:off x="7909264" y="6597252"/>
            <a:ext cx="759600" cy="126626"/>
          </a:xfrm>
          <a:prstGeom prst="rect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234" name="Rectángulo 233"/>
          <p:cNvSpPr/>
          <p:nvPr/>
        </p:nvSpPr>
        <p:spPr>
          <a:xfrm>
            <a:off x="8489122" y="6408605"/>
            <a:ext cx="20955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 smtClean="0">
                <a:solidFill>
                  <a:srgbClr val="062A46"/>
                </a:solidFill>
                <a:latin typeface="Montserrat" pitchFamily="2" charset="77"/>
              </a:rPr>
              <a:t>Direcciones</a:t>
            </a:r>
            <a:r>
              <a:rPr lang="en-US" sz="1000" dirty="0" smtClean="0">
                <a:solidFill>
                  <a:srgbClr val="062A46"/>
                </a:solidFill>
                <a:latin typeface="Montserrat" pitchFamily="2" charset="77"/>
              </a:rPr>
              <a:t> del </a:t>
            </a:r>
            <a:r>
              <a:rPr lang="en-US" sz="1000" dirty="0" err="1" smtClean="0">
                <a:solidFill>
                  <a:srgbClr val="062A46"/>
                </a:solidFill>
                <a:latin typeface="Montserrat" pitchFamily="2" charset="77"/>
              </a:rPr>
              <a:t>Viceministerio</a:t>
            </a:r>
            <a:r>
              <a:rPr lang="en-US" sz="1000" dirty="0" smtClean="0">
                <a:solidFill>
                  <a:srgbClr val="062A46"/>
                </a:solidFill>
                <a:latin typeface="Montserrat" pitchFamily="2" charset="77"/>
              </a:rPr>
              <a:t> </a:t>
            </a:r>
            <a:endParaRPr lang="es-ES_tradnl" sz="1000" dirty="0"/>
          </a:p>
        </p:txBody>
      </p:sp>
      <p:sp>
        <p:nvSpPr>
          <p:cNvPr id="235" name="Rectangle 2557">
            <a:extLst>
              <a:ext uri="{FF2B5EF4-FFF2-40B4-BE49-F238E27FC236}">
                <a16:creationId xmlns:a16="http://schemas.microsoft.com/office/drawing/2014/main" xmlns="" id="{18D6763E-3B01-4D21-A444-9F17CFEDC55B}"/>
              </a:ext>
            </a:extLst>
          </p:cNvPr>
          <p:cNvSpPr/>
          <p:nvPr/>
        </p:nvSpPr>
        <p:spPr>
          <a:xfrm>
            <a:off x="10346008" y="6597252"/>
            <a:ext cx="759600" cy="126626"/>
          </a:xfrm>
          <a:prstGeom prst="rect">
            <a:avLst/>
          </a:prstGeom>
          <a:solidFill>
            <a:srgbClr val="0F274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236" name="Rectángulo 235"/>
          <p:cNvSpPr/>
          <p:nvPr/>
        </p:nvSpPr>
        <p:spPr>
          <a:xfrm>
            <a:off x="10584622" y="6531088"/>
            <a:ext cx="20955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smtClean="0">
                <a:solidFill>
                  <a:srgbClr val="062A46"/>
                </a:solidFill>
                <a:latin typeface="Montserrat" pitchFamily="2" charset="77"/>
              </a:rPr>
              <a:t>Objetivo</a:t>
            </a:r>
            <a:endParaRPr lang="es-ES_tradnl" sz="1000" dirty="0"/>
          </a:p>
        </p:txBody>
      </p:sp>
      <p:sp>
        <p:nvSpPr>
          <p:cNvPr id="237" name="Rectángulo 236"/>
          <p:cNvSpPr/>
          <p:nvPr/>
        </p:nvSpPr>
        <p:spPr>
          <a:xfrm>
            <a:off x="8840779" y="2706661"/>
            <a:ext cx="306388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62A46"/>
                </a:solidFill>
                <a:latin typeface="Montserrat" pitchFamily="2" charset="77"/>
              </a:rPr>
              <a:t>Velan</a:t>
            </a:r>
            <a:r>
              <a:rPr lang="en-US" sz="2800" b="1" dirty="0" smtClean="0">
                <a:solidFill>
                  <a:srgbClr val="062A46"/>
                </a:solidFill>
                <a:latin typeface="Montserrat" pitchFamily="2" charset="77"/>
              </a:rPr>
              <a:t> </a:t>
            </a:r>
            <a:r>
              <a:rPr lang="en-US" sz="2800" b="1" dirty="0" err="1" smtClean="0">
                <a:solidFill>
                  <a:srgbClr val="062A46"/>
                </a:solidFill>
                <a:latin typeface="Montserrat" pitchFamily="2" charset="77"/>
              </a:rPr>
              <a:t>por</a:t>
            </a:r>
            <a:r>
              <a:rPr lang="en-US" sz="2800" b="1" dirty="0" smtClean="0">
                <a:solidFill>
                  <a:srgbClr val="062A46"/>
                </a:solidFill>
                <a:latin typeface="Montserrat" pitchFamily="2" charset="77"/>
              </a:rPr>
              <a:t> la </a:t>
            </a:r>
            <a:r>
              <a:rPr lang="en-US" sz="2800" b="1" dirty="0" err="1" smtClean="0">
                <a:solidFill>
                  <a:srgbClr val="062A46"/>
                </a:solidFill>
                <a:latin typeface="Montserrat" pitchFamily="2" charset="77"/>
              </a:rPr>
              <a:t>gestión</a:t>
            </a:r>
            <a:r>
              <a:rPr lang="en-US" sz="2800" b="1" dirty="0" smtClean="0">
                <a:solidFill>
                  <a:srgbClr val="062A46"/>
                </a:solidFill>
                <a:latin typeface="Montserrat" pitchFamily="2" charset="77"/>
              </a:rPr>
              <a:t> </a:t>
            </a:r>
            <a:r>
              <a:rPr lang="en-US" sz="2800" b="1" dirty="0" err="1" smtClean="0">
                <a:solidFill>
                  <a:srgbClr val="062A46"/>
                </a:solidFill>
                <a:latin typeface="Montserrat" pitchFamily="2" charset="77"/>
              </a:rPr>
              <a:t>registral</a:t>
            </a:r>
            <a:r>
              <a:rPr lang="en-US" sz="2800" b="1" dirty="0" smtClean="0">
                <a:solidFill>
                  <a:srgbClr val="062A46"/>
                </a:solidFill>
                <a:latin typeface="Montserrat" pitchFamily="2" charset="77"/>
              </a:rPr>
              <a:t> </a:t>
            </a:r>
            <a:r>
              <a:rPr lang="en-US" sz="2800" b="1" dirty="0" err="1" smtClean="0">
                <a:solidFill>
                  <a:srgbClr val="062A46"/>
                </a:solidFill>
                <a:latin typeface="Montserrat" pitchFamily="2" charset="77"/>
              </a:rPr>
              <a:t>atribuida</a:t>
            </a:r>
            <a:r>
              <a:rPr lang="en-US" sz="2800" b="1" dirty="0" smtClean="0">
                <a:solidFill>
                  <a:srgbClr val="062A46"/>
                </a:solidFill>
                <a:latin typeface="Montserrat" pitchFamily="2" charset="77"/>
              </a:rPr>
              <a:t> a MINECO </a:t>
            </a:r>
            <a:endParaRPr lang="es-ES_tradnl" sz="2800" dirty="0"/>
          </a:p>
        </p:txBody>
      </p:sp>
      <p:sp>
        <p:nvSpPr>
          <p:cNvPr id="238" name="Google Shape;298;p9">
            <a:extLst>
              <a:ext uri="{FF2B5EF4-FFF2-40B4-BE49-F238E27FC236}">
                <a16:creationId xmlns:a16="http://schemas.microsoft.com/office/drawing/2014/main" xmlns="" id="{3AD58E81-B636-4B78-835B-0850753AF04E}"/>
              </a:ext>
            </a:extLst>
          </p:cNvPr>
          <p:cNvSpPr txBox="1">
            <a:spLocks/>
          </p:cNvSpPr>
          <p:nvPr/>
        </p:nvSpPr>
        <p:spPr>
          <a:xfrm>
            <a:off x="299803" y="236116"/>
            <a:ext cx="8189319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GT" sz="2400" b="1" dirty="0" smtClean="0">
                <a:solidFill>
                  <a:srgbClr val="178CC5"/>
                </a:solidFill>
                <a:latin typeface="Montserrat" panose="00000500000000000000" pitchFamily="50" charset="0"/>
              </a:rPr>
              <a:t>FUNCIÓN DE LAS DIRECCIÓN </a:t>
            </a:r>
          </a:p>
          <a:p>
            <a:r>
              <a:rPr lang="es-GT" sz="1600" b="1" dirty="0" smtClean="0">
                <a:solidFill>
                  <a:schemeClr val="bg1"/>
                </a:solidFill>
                <a:latin typeface="Montserrat" panose="00000500000000000000" pitchFamily="50" charset="0"/>
              </a:rPr>
              <a:t>DEL VICEMINISTERIO DE ASUNTOS REGISTRALES</a:t>
            </a:r>
            <a:endParaRPr lang="en-US" sz="1600" b="1" dirty="0"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  <p:sp>
        <p:nvSpPr>
          <p:cNvPr id="60" name="Rectángulo 59"/>
          <p:cNvSpPr/>
          <p:nvPr/>
        </p:nvSpPr>
        <p:spPr>
          <a:xfrm>
            <a:off x="2192554" y="4962701"/>
            <a:ext cx="20955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REG. PRESTADORES DE SERVICIOS DE CERTIFICACIÓN</a:t>
            </a:r>
            <a:endParaRPr lang="es-ES_tradnl" sz="1400" dirty="0"/>
          </a:p>
        </p:txBody>
      </p:sp>
      <p:sp>
        <p:nvSpPr>
          <p:cNvPr id="64" name="Rectángulo 63"/>
          <p:cNvSpPr/>
          <p:nvPr/>
        </p:nvSpPr>
        <p:spPr>
          <a:xfrm>
            <a:off x="6582776" y="2303455"/>
            <a:ext cx="1706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smtClean="0">
                <a:solidFill>
                  <a:srgbClr val="062A46"/>
                </a:solidFill>
                <a:latin typeface="Montserrat" pitchFamily="2" charset="77"/>
              </a:rPr>
              <a:t>REG.</a:t>
            </a:r>
          </a:p>
          <a:p>
            <a:pPr algn="ctr"/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MERCANTIL</a:t>
            </a:r>
            <a:endParaRPr lang="es-ES_tradnl" sz="1400" dirty="0"/>
          </a:p>
        </p:txBody>
      </p:sp>
      <p:sp>
        <p:nvSpPr>
          <p:cNvPr id="66" name="Rectángulo 65"/>
          <p:cNvSpPr/>
          <p:nvPr/>
        </p:nvSpPr>
        <p:spPr>
          <a:xfrm>
            <a:off x="2808248" y="2298081"/>
            <a:ext cx="17471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REG. MERCADO DE VALORES</a:t>
            </a:r>
            <a:endParaRPr lang="es-ES_tradnl" sz="1400" dirty="0"/>
          </a:p>
        </p:txBody>
      </p:sp>
      <p:sp>
        <p:nvSpPr>
          <p:cNvPr id="62" name="Rectángulo 61"/>
          <p:cNvSpPr/>
          <p:nvPr/>
        </p:nvSpPr>
        <p:spPr>
          <a:xfrm>
            <a:off x="4592478" y="1735367"/>
            <a:ext cx="17532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dirty="0" err="1" smtClean="0">
                <a:solidFill>
                  <a:srgbClr val="308BBF"/>
                </a:solidFill>
                <a:latin typeface="Montserrat" pitchFamily="2" charset="77"/>
              </a:rPr>
              <a:t>Registra</a:t>
            </a:r>
            <a:r>
              <a:rPr lang="en-US" sz="900" b="1" dirty="0" smtClean="0">
                <a:solidFill>
                  <a:srgbClr val="308BBF"/>
                </a:solidFill>
                <a:latin typeface="Montserrat" pitchFamily="2" charset="77"/>
              </a:rPr>
              <a:t> y </a:t>
            </a:r>
            <a:r>
              <a:rPr lang="en-US" sz="900" b="1" dirty="0" err="1" smtClean="0">
                <a:solidFill>
                  <a:srgbClr val="308BBF"/>
                </a:solidFill>
                <a:latin typeface="Montserrat" pitchFamily="2" charset="77"/>
              </a:rPr>
              <a:t>controla</a:t>
            </a:r>
            <a:r>
              <a:rPr lang="en-US" sz="900" b="1" dirty="0" smtClean="0">
                <a:solidFill>
                  <a:srgbClr val="308BBF"/>
                </a:solidFill>
                <a:latin typeface="Montserrat" pitchFamily="2" charset="77"/>
              </a:rPr>
              <a:t> las </a:t>
            </a:r>
            <a:r>
              <a:rPr lang="en-US" sz="900" b="1" dirty="0" err="1" smtClean="0">
                <a:solidFill>
                  <a:srgbClr val="308BBF"/>
                </a:solidFill>
                <a:latin typeface="Montserrat" pitchFamily="2" charset="77"/>
              </a:rPr>
              <a:t>garantías</a:t>
            </a:r>
            <a:r>
              <a:rPr lang="en-US" sz="900" b="1" dirty="0" smtClean="0">
                <a:solidFill>
                  <a:srgbClr val="308BBF"/>
                </a:solidFill>
                <a:latin typeface="Montserrat" pitchFamily="2" charset="77"/>
              </a:rPr>
              <a:t> </a:t>
            </a:r>
            <a:r>
              <a:rPr lang="en-US" sz="900" b="1" dirty="0" err="1" smtClean="0">
                <a:solidFill>
                  <a:srgbClr val="308BBF"/>
                </a:solidFill>
                <a:latin typeface="Montserrat" pitchFamily="2" charset="77"/>
              </a:rPr>
              <a:t>mobiliarias</a:t>
            </a:r>
            <a:endParaRPr lang="es-ES_tradnl" sz="900" b="1" dirty="0">
              <a:solidFill>
                <a:srgbClr val="308BBF"/>
              </a:solidFill>
            </a:endParaRPr>
          </a:p>
        </p:txBody>
      </p:sp>
      <p:sp>
        <p:nvSpPr>
          <p:cNvPr id="63" name="Rectángulo 62"/>
          <p:cNvSpPr/>
          <p:nvPr/>
        </p:nvSpPr>
        <p:spPr>
          <a:xfrm>
            <a:off x="2363658" y="5657307"/>
            <a:ext cx="175329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dirty="0" err="1" smtClean="0">
                <a:solidFill>
                  <a:srgbClr val="308BBF"/>
                </a:solidFill>
                <a:latin typeface="Montserrat" pitchFamily="2" charset="77"/>
              </a:rPr>
              <a:t>Autoriza</a:t>
            </a:r>
            <a:r>
              <a:rPr lang="en-US" sz="900" b="1" dirty="0" smtClean="0">
                <a:solidFill>
                  <a:srgbClr val="308BBF"/>
                </a:solidFill>
                <a:latin typeface="Montserrat" pitchFamily="2" charset="77"/>
              </a:rPr>
              <a:t> y </a:t>
            </a:r>
            <a:r>
              <a:rPr lang="en-US" sz="900" b="1" dirty="0" err="1" smtClean="0">
                <a:solidFill>
                  <a:srgbClr val="308BBF"/>
                </a:solidFill>
                <a:latin typeface="Montserrat" pitchFamily="2" charset="77"/>
              </a:rPr>
              <a:t>registra</a:t>
            </a:r>
            <a:r>
              <a:rPr lang="en-US" sz="900" b="1" dirty="0" smtClean="0">
                <a:solidFill>
                  <a:srgbClr val="308BBF"/>
                </a:solidFill>
                <a:latin typeface="Montserrat" pitchFamily="2" charset="77"/>
              </a:rPr>
              <a:t> a </a:t>
            </a:r>
            <a:r>
              <a:rPr lang="en-US" sz="900" b="1" dirty="0" err="1" smtClean="0">
                <a:solidFill>
                  <a:srgbClr val="308BBF"/>
                </a:solidFill>
                <a:latin typeface="Montserrat" pitchFamily="2" charset="77"/>
              </a:rPr>
              <a:t>entidades</a:t>
            </a:r>
            <a:r>
              <a:rPr lang="en-US" sz="900" b="1" dirty="0" smtClean="0">
                <a:solidFill>
                  <a:srgbClr val="308BBF"/>
                </a:solidFill>
                <a:latin typeface="Montserrat" pitchFamily="2" charset="77"/>
              </a:rPr>
              <a:t> </a:t>
            </a:r>
            <a:r>
              <a:rPr lang="en-US" sz="900" b="1" dirty="0" err="1" smtClean="0">
                <a:solidFill>
                  <a:srgbClr val="308BBF"/>
                </a:solidFill>
                <a:latin typeface="Montserrat" pitchFamily="2" charset="77"/>
              </a:rPr>
              <a:t>prestadoras</a:t>
            </a:r>
            <a:r>
              <a:rPr lang="en-US" sz="900" b="1" dirty="0" smtClean="0">
                <a:solidFill>
                  <a:srgbClr val="308BBF"/>
                </a:solidFill>
                <a:latin typeface="Montserrat" pitchFamily="2" charset="77"/>
              </a:rPr>
              <a:t> de </a:t>
            </a:r>
            <a:r>
              <a:rPr lang="en-US" sz="900" b="1" dirty="0" err="1" smtClean="0">
                <a:solidFill>
                  <a:srgbClr val="308BBF"/>
                </a:solidFill>
                <a:latin typeface="Montserrat" pitchFamily="2" charset="77"/>
              </a:rPr>
              <a:t>servicios</a:t>
            </a:r>
            <a:r>
              <a:rPr lang="en-US" sz="900" b="1" dirty="0" smtClean="0">
                <a:solidFill>
                  <a:srgbClr val="308BBF"/>
                </a:solidFill>
                <a:latin typeface="Montserrat" pitchFamily="2" charset="77"/>
              </a:rPr>
              <a:t> de </a:t>
            </a:r>
            <a:r>
              <a:rPr lang="en-US" sz="900" b="1" dirty="0" err="1" smtClean="0">
                <a:solidFill>
                  <a:srgbClr val="308BBF"/>
                </a:solidFill>
                <a:latin typeface="Montserrat" pitchFamily="2" charset="77"/>
              </a:rPr>
              <a:t>certificación</a:t>
            </a:r>
            <a:r>
              <a:rPr lang="en-US" sz="900" b="1" dirty="0" smtClean="0">
                <a:solidFill>
                  <a:srgbClr val="308BBF"/>
                </a:solidFill>
                <a:latin typeface="Montserrat" pitchFamily="2" charset="77"/>
              </a:rPr>
              <a:t> </a:t>
            </a:r>
            <a:endParaRPr lang="es-ES_tradnl" sz="900" b="1" dirty="0">
              <a:solidFill>
                <a:srgbClr val="308BBF"/>
              </a:solidFill>
            </a:endParaRPr>
          </a:p>
        </p:txBody>
      </p:sp>
      <p:sp>
        <p:nvSpPr>
          <p:cNvPr id="68" name="Rectángulo 67"/>
          <p:cNvSpPr/>
          <p:nvPr/>
        </p:nvSpPr>
        <p:spPr>
          <a:xfrm>
            <a:off x="5133757" y="5472641"/>
            <a:ext cx="223273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dirty="0" err="1" smtClean="0">
                <a:solidFill>
                  <a:srgbClr val="308BBF"/>
                </a:solidFill>
                <a:latin typeface="Montserrat" pitchFamily="2" charset="77"/>
              </a:rPr>
              <a:t>Proteje</a:t>
            </a:r>
            <a:r>
              <a:rPr lang="en-US" sz="900" b="1" dirty="0" smtClean="0">
                <a:solidFill>
                  <a:srgbClr val="308BBF"/>
                </a:solidFill>
                <a:latin typeface="Montserrat" pitchFamily="2" charset="77"/>
              </a:rPr>
              <a:t> y </a:t>
            </a:r>
            <a:r>
              <a:rPr lang="en-US" sz="900" b="1" dirty="0" err="1" smtClean="0">
                <a:solidFill>
                  <a:srgbClr val="308BBF"/>
                </a:solidFill>
                <a:latin typeface="Montserrat" pitchFamily="2" charset="77"/>
              </a:rPr>
              <a:t>fomenta</a:t>
            </a:r>
            <a:r>
              <a:rPr lang="en-US" sz="900" b="1" dirty="0" smtClean="0">
                <a:solidFill>
                  <a:srgbClr val="308BBF"/>
                </a:solidFill>
                <a:latin typeface="Montserrat" pitchFamily="2" charset="77"/>
              </a:rPr>
              <a:t> la </a:t>
            </a:r>
            <a:r>
              <a:rPr lang="en-US" sz="900" b="1" dirty="0" err="1" smtClean="0">
                <a:solidFill>
                  <a:srgbClr val="308BBF"/>
                </a:solidFill>
                <a:latin typeface="Montserrat" pitchFamily="2" charset="77"/>
              </a:rPr>
              <a:t>actividad</a:t>
            </a:r>
            <a:r>
              <a:rPr lang="en-US" sz="900" b="1" dirty="0" smtClean="0">
                <a:solidFill>
                  <a:srgbClr val="308BBF"/>
                </a:solidFill>
                <a:latin typeface="Montserrat" pitchFamily="2" charset="77"/>
              </a:rPr>
              <a:t> </a:t>
            </a:r>
            <a:r>
              <a:rPr lang="en-US" sz="900" b="1" dirty="0" err="1" smtClean="0">
                <a:solidFill>
                  <a:srgbClr val="308BBF"/>
                </a:solidFill>
                <a:latin typeface="Montserrat" pitchFamily="2" charset="77"/>
              </a:rPr>
              <a:t>intelectual</a:t>
            </a:r>
            <a:r>
              <a:rPr lang="en-US" sz="900" b="1" dirty="0" smtClean="0">
                <a:solidFill>
                  <a:srgbClr val="308BBF"/>
                </a:solidFill>
                <a:latin typeface="Montserrat" pitchFamily="2" charset="77"/>
              </a:rPr>
              <a:t> </a:t>
            </a:r>
            <a:r>
              <a:rPr lang="en-US" sz="900" b="1" dirty="0" err="1" smtClean="0">
                <a:solidFill>
                  <a:srgbClr val="308BBF"/>
                </a:solidFill>
                <a:latin typeface="Montserrat" pitchFamily="2" charset="77"/>
              </a:rPr>
              <a:t>en</a:t>
            </a:r>
            <a:r>
              <a:rPr lang="en-US" sz="900" b="1" dirty="0" smtClean="0">
                <a:solidFill>
                  <a:srgbClr val="308BBF"/>
                </a:solidFill>
                <a:latin typeface="Montserrat" pitchFamily="2" charset="77"/>
              </a:rPr>
              <a:t> la </a:t>
            </a:r>
            <a:r>
              <a:rPr lang="en-US" sz="900" b="1" dirty="0" err="1" smtClean="0">
                <a:solidFill>
                  <a:srgbClr val="308BBF"/>
                </a:solidFill>
                <a:latin typeface="Montserrat" pitchFamily="2" charset="77"/>
              </a:rPr>
              <a:t>industria</a:t>
            </a:r>
            <a:r>
              <a:rPr lang="en-US" sz="900" b="1" dirty="0" smtClean="0">
                <a:solidFill>
                  <a:srgbClr val="308BBF"/>
                </a:solidFill>
                <a:latin typeface="Montserrat" pitchFamily="2" charset="77"/>
              </a:rPr>
              <a:t> y el </a:t>
            </a:r>
            <a:r>
              <a:rPr lang="en-US" sz="900" b="1" dirty="0" err="1" smtClean="0">
                <a:solidFill>
                  <a:srgbClr val="308BBF"/>
                </a:solidFill>
                <a:latin typeface="Montserrat" pitchFamily="2" charset="77"/>
              </a:rPr>
              <a:t>comercio</a:t>
            </a:r>
            <a:endParaRPr lang="es-ES_tradnl" sz="900" b="1" dirty="0">
              <a:solidFill>
                <a:srgbClr val="308BBF"/>
              </a:solidFill>
            </a:endParaRPr>
          </a:p>
        </p:txBody>
      </p:sp>
      <p:sp>
        <p:nvSpPr>
          <p:cNvPr id="70" name="Rectángulo 69"/>
          <p:cNvSpPr/>
          <p:nvPr/>
        </p:nvSpPr>
        <p:spPr>
          <a:xfrm>
            <a:off x="2524634" y="1798709"/>
            <a:ext cx="20955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dirty="0" err="1" smtClean="0">
                <a:solidFill>
                  <a:srgbClr val="308BBF"/>
                </a:solidFill>
                <a:latin typeface="Montserrat" pitchFamily="2" charset="77"/>
              </a:rPr>
              <a:t>Registra</a:t>
            </a:r>
            <a:r>
              <a:rPr lang="en-US" sz="900" b="1" dirty="0" smtClean="0">
                <a:solidFill>
                  <a:srgbClr val="308BBF"/>
                </a:solidFill>
                <a:latin typeface="Montserrat" pitchFamily="2" charset="77"/>
              </a:rPr>
              <a:t> y </a:t>
            </a:r>
            <a:r>
              <a:rPr lang="en-US" sz="900" b="1" dirty="0" err="1" smtClean="0">
                <a:solidFill>
                  <a:srgbClr val="308BBF"/>
                </a:solidFill>
                <a:latin typeface="Montserrat" pitchFamily="2" charset="77"/>
              </a:rPr>
              <a:t>controla</a:t>
            </a:r>
            <a:r>
              <a:rPr lang="en-US" sz="900" b="1" dirty="0" smtClean="0">
                <a:solidFill>
                  <a:srgbClr val="308BBF"/>
                </a:solidFill>
                <a:latin typeface="Montserrat" pitchFamily="2" charset="77"/>
              </a:rPr>
              <a:t> </a:t>
            </a:r>
            <a:r>
              <a:rPr lang="en-US" sz="900" b="1" dirty="0" err="1" smtClean="0">
                <a:solidFill>
                  <a:srgbClr val="308BBF"/>
                </a:solidFill>
                <a:latin typeface="Montserrat" pitchFamily="2" charset="77"/>
              </a:rPr>
              <a:t>actos</a:t>
            </a:r>
            <a:r>
              <a:rPr lang="en-US" sz="900" b="1" dirty="0" smtClean="0">
                <a:solidFill>
                  <a:srgbClr val="308BBF"/>
                </a:solidFill>
                <a:latin typeface="Montserrat" pitchFamily="2" charset="77"/>
              </a:rPr>
              <a:t> de </a:t>
            </a:r>
            <a:r>
              <a:rPr lang="en-US" sz="900" b="1" dirty="0" err="1" smtClean="0">
                <a:solidFill>
                  <a:srgbClr val="308BBF"/>
                </a:solidFill>
                <a:latin typeface="Montserrat" pitchFamily="2" charset="77"/>
              </a:rPr>
              <a:t>mercados</a:t>
            </a:r>
            <a:r>
              <a:rPr lang="en-US" sz="900" b="1" dirty="0" smtClean="0">
                <a:solidFill>
                  <a:srgbClr val="308BBF"/>
                </a:solidFill>
                <a:latin typeface="Montserrat" pitchFamily="2" charset="77"/>
              </a:rPr>
              <a:t> </a:t>
            </a:r>
            <a:r>
              <a:rPr lang="en-US" sz="900" b="1" dirty="0" err="1" smtClean="0">
                <a:solidFill>
                  <a:srgbClr val="308BBF"/>
                </a:solidFill>
                <a:latin typeface="Montserrat" pitchFamily="2" charset="77"/>
              </a:rPr>
              <a:t>bursátiles</a:t>
            </a:r>
            <a:r>
              <a:rPr lang="en-US" sz="900" b="1" dirty="0" smtClean="0">
                <a:solidFill>
                  <a:srgbClr val="308BBF"/>
                </a:solidFill>
                <a:latin typeface="Montserrat" pitchFamily="2" charset="77"/>
              </a:rPr>
              <a:t> y </a:t>
            </a:r>
            <a:r>
              <a:rPr lang="en-US" sz="900" b="1" dirty="0" err="1" smtClean="0">
                <a:solidFill>
                  <a:srgbClr val="308BBF"/>
                </a:solidFill>
                <a:latin typeface="Montserrat" pitchFamily="2" charset="77"/>
              </a:rPr>
              <a:t>extrabursátiles</a:t>
            </a:r>
            <a:endParaRPr lang="es-ES_tradnl" sz="900" b="1" dirty="0">
              <a:solidFill>
                <a:srgbClr val="308BBF"/>
              </a:solidFill>
            </a:endParaRPr>
          </a:p>
        </p:txBody>
      </p:sp>
      <p:sp>
        <p:nvSpPr>
          <p:cNvPr id="71" name="Rectángulo 70"/>
          <p:cNvSpPr/>
          <p:nvPr/>
        </p:nvSpPr>
        <p:spPr>
          <a:xfrm>
            <a:off x="6344495" y="1791756"/>
            <a:ext cx="2095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dirty="0" err="1">
                <a:solidFill>
                  <a:srgbClr val="308BBF"/>
                </a:solidFill>
                <a:latin typeface="Montserrat" pitchFamily="2" charset="77"/>
              </a:rPr>
              <a:t>Registra</a:t>
            </a:r>
            <a:r>
              <a:rPr lang="en-US" sz="900" b="1" dirty="0">
                <a:solidFill>
                  <a:srgbClr val="308BBF"/>
                </a:solidFill>
                <a:latin typeface="Montserrat" pitchFamily="2" charset="77"/>
              </a:rPr>
              <a:t> y </a:t>
            </a:r>
            <a:r>
              <a:rPr lang="en-US" sz="900" b="1" dirty="0" err="1">
                <a:solidFill>
                  <a:srgbClr val="308BBF"/>
                </a:solidFill>
                <a:latin typeface="Montserrat" pitchFamily="2" charset="77"/>
              </a:rPr>
              <a:t>controla</a:t>
            </a:r>
            <a:r>
              <a:rPr lang="en-US" sz="900" b="1" dirty="0">
                <a:solidFill>
                  <a:srgbClr val="308BBF"/>
                </a:solidFill>
                <a:latin typeface="Montserrat" pitchFamily="2" charset="77"/>
              </a:rPr>
              <a:t> </a:t>
            </a:r>
            <a:r>
              <a:rPr lang="en-US" sz="900" b="1" dirty="0" err="1">
                <a:solidFill>
                  <a:srgbClr val="308BBF"/>
                </a:solidFill>
                <a:latin typeface="Montserrat" pitchFamily="2" charset="77"/>
              </a:rPr>
              <a:t>actos</a:t>
            </a:r>
            <a:r>
              <a:rPr lang="en-US" sz="900" b="1" dirty="0">
                <a:solidFill>
                  <a:srgbClr val="308BBF"/>
                </a:solidFill>
                <a:latin typeface="Montserrat" pitchFamily="2" charset="77"/>
              </a:rPr>
              <a:t> </a:t>
            </a:r>
            <a:r>
              <a:rPr lang="en-US" sz="900" b="1" dirty="0" err="1" smtClean="0">
                <a:solidFill>
                  <a:srgbClr val="308BBF"/>
                </a:solidFill>
                <a:latin typeface="Montserrat" pitchFamily="2" charset="77"/>
              </a:rPr>
              <a:t>mercantiles</a:t>
            </a:r>
            <a:r>
              <a:rPr lang="en-US" sz="900" b="1" dirty="0" smtClean="0">
                <a:solidFill>
                  <a:srgbClr val="308BBF"/>
                </a:solidFill>
                <a:latin typeface="Montserrat" pitchFamily="2" charset="77"/>
              </a:rPr>
              <a:t> </a:t>
            </a:r>
            <a:endParaRPr lang="es-ES_tradnl" sz="900" b="1" dirty="0">
              <a:solidFill>
                <a:srgbClr val="308B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82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7">
            <a:extLst>
              <a:ext uri="{FF2B5EF4-FFF2-40B4-BE49-F238E27FC236}">
                <a16:creationId xmlns:a16="http://schemas.microsoft.com/office/drawing/2014/main" xmlns="" id="{C4755301-94B8-8A41-AAC9-D8E2C931B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545919" y="-5545919"/>
            <a:ext cx="1100161" cy="12192000"/>
          </a:xfrm>
          <a:prstGeom prst="rect">
            <a:avLst/>
          </a:prstGeom>
        </p:spPr>
      </p:pic>
      <p:pic>
        <p:nvPicPr>
          <p:cNvPr id="20" name="Picture 89" descr="Logo, company name&#10;&#10;Description automatically generated">
            <a:extLst>
              <a:ext uri="{FF2B5EF4-FFF2-40B4-BE49-F238E27FC236}">
                <a16:creationId xmlns:a16="http://schemas.microsoft.com/office/drawing/2014/main" xmlns="" id="{2F1DCDB6-9F47-4E24-AEE1-5DDADFA987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6170" y="190231"/>
            <a:ext cx="1024005" cy="846116"/>
          </a:xfrm>
          <a:prstGeom prst="rect">
            <a:avLst/>
          </a:prstGeom>
        </p:spPr>
      </p:pic>
      <p:pic>
        <p:nvPicPr>
          <p:cNvPr id="21" name="Picture 90" descr="Logo, company name&#10;&#10;Description automatically generated">
            <a:extLst>
              <a:ext uri="{FF2B5EF4-FFF2-40B4-BE49-F238E27FC236}">
                <a16:creationId xmlns:a16="http://schemas.microsoft.com/office/drawing/2014/main" xmlns="" id="{182A56B3-0A72-4A11-9B53-ACF7B49B598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0350" y="32444"/>
            <a:ext cx="961091" cy="1067715"/>
          </a:xfrm>
          <a:prstGeom prst="rect">
            <a:avLst/>
          </a:prstGeom>
        </p:spPr>
      </p:pic>
      <p:sp>
        <p:nvSpPr>
          <p:cNvPr id="121" name="Block Arc 2560">
            <a:extLst>
              <a:ext uri="{FF2B5EF4-FFF2-40B4-BE49-F238E27FC236}">
                <a16:creationId xmlns:a16="http://schemas.microsoft.com/office/drawing/2014/main" xmlns="" id="{5815F667-47EE-46A2-8F9C-2FBA8CB257E9}"/>
              </a:ext>
            </a:extLst>
          </p:cNvPr>
          <p:cNvSpPr/>
          <p:nvPr/>
        </p:nvSpPr>
        <p:spPr>
          <a:xfrm rot="5400000">
            <a:off x="6575945" y="2822053"/>
            <a:ext cx="914400" cy="914400"/>
          </a:xfrm>
          <a:prstGeom prst="blockArc">
            <a:avLst>
              <a:gd name="adj1" fmla="val 16260309"/>
              <a:gd name="adj2" fmla="val 21515221"/>
              <a:gd name="adj3" fmla="val 13992"/>
            </a:avLst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122" name="Rectangle 2561">
            <a:extLst>
              <a:ext uri="{FF2B5EF4-FFF2-40B4-BE49-F238E27FC236}">
                <a16:creationId xmlns:a16="http://schemas.microsoft.com/office/drawing/2014/main" xmlns="" id="{C3D0EBC7-D77A-438D-93A1-35D539482E06}"/>
              </a:ext>
            </a:extLst>
          </p:cNvPr>
          <p:cNvSpPr/>
          <p:nvPr/>
        </p:nvSpPr>
        <p:spPr>
          <a:xfrm>
            <a:off x="-576652" y="3610894"/>
            <a:ext cx="7635600" cy="126626"/>
          </a:xfrm>
          <a:prstGeom prst="rect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123" name="Rectangle 2562">
            <a:extLst>
              <a:ext uri="{FF2B5EF4-FFF2-40B4-BE49-F238E27FC236}">
                <a16:creationId xmlns:a16="http://schemas.microsoft.com/office/drawing/2014/main" xmlns="" id="{62A0F1D9-7E97-444F-92DD-39D815CA8265}"/>
              </a:ext>
            </a:extLst>
          </p:cNvPr>
          <p:cNvSpPr/>
          <p:nvPr/>
        </p:nvSpPr>
        <p:spPr>
          <a:xfrm rot="16200000">
            <a:off x="7266149" y="3077575"/>
            <a:ext cx="327314" cy="126626"/>
          </a:xfrm>
          <a:prstGeom prst="rect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124" name="Isosceles Triangle 2563">
            <a:extLst>
              <a:ext uri="{FF2B5EF4-FFF2-40B4-BE49-F238E27FC236}">
                <a16:creationId xmlns:a16="http://schemas.microsoft.com/office/drawing/2014/main" xmlns="" id="{6EE65AE2-11FF-4624-A648-595632F79175}"/>
              </a:ext>
            </a:extLst>
          </p:cNvPr>
          <p:cNvSpPr/>
          <p:nvPr/>
        </p:nvSpPr>
        <p:spPr>
          <a:xfrm>
            <a:off x="7300766" y="2766099"/>
            <a:ext cx="258081" cy="222484"/>
          </a:xfrm>
          <a:prstGeom prst="triangle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125" name="Rectangle 2564">
            <a:extLst>
              <a:ext uri="{FF2B5EF4-FFF2-40B4-BE49-F238E27FC236}">
                <a16:creationId xmlns:a16="http://schemas.microsoft.com/office/drawing/2014/main" xmlns="" id="{AAFD3646-6FFD-4B3D-A23D-BCEE66AEFE9E}"/>
              </a:ext>
            </a:extLst>
          </p:cNvPr>
          <p:cNvSpPr/>
          <p:nvPr/>
        </p:nvSpPr>
        <p:spPr>
          <a:xfrm>
            <a:off x="-51082" y="3766733"/>
            <a:ext cx="8622608" cy="126626"/>
          </a:xfrm>
          <a:prstGeom prst="rect">
            <a:avLst/>
          </a:prstGeom>
          <a:solidFill>
            <a:srgbClr val="0F274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126" name="Isosceles Triangle 2565">
            <a:extLst>
              <a:ext uri="{FF2B5EF4-FFF2-40B4-BE49-F238E27FC236}">
                <a16:creationId xmlns:a16="http://schemas.microsoft.com/office/drawing/2014/main" xmlns="" id="{50D792DC-58F1-424E-9E4A-7960979FDC7B}"/>
              </a:ext>
            </a:extLst>
          </p:cNvPr>
          <p:cNvSpPr/>
          <p:nvPr/>
        </p:nvSpPr>
        <p:spPr>
          <a:xfrm rot="5400000">
            <a:off x="8553727" y="3718804"/>
            <a:ext cx="258081" cy="222484"/>
          </a:xfrm>
          <a:prstGeom prst="triangle">
            <a:avLst/>
          </a:prstGeom>
          <a:solidFill>
            <a:srgbClr val="0F274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127" name="Block Arc 2566">
            <a:extLst>
              <a:ext uri="{FF2B5EF4-FFF2-40B4-BE49-F238E27FC236}">
                <a16:creationId xmlns:a16="http://schemas.microsoft.com/office/drawing/2014/main" xmlns="" id="{EDE100BE-3227-4A52-89B6-030E7F43BB37}"/>
              </a:ext>
            </a:extLst>
          </p:cNvPr>
          <p:cNvSpPr/>
          <p:nvPr/>
        </p:nvSpPr>
        <p:spPr>
          <a:xfrm rot="16200000" flipV="1">
            <a:off x="5321673" y="3921381"/>
            <a:ext cx="914400" cy="914400"/>
          </a:xfrm>
          <a:prstGeom prst="blockArc">
            <a:avLst>
              <a:gd name="adj1" fmla="val 16260309"/>
              <a:gd name="adj2" fmla="val 110065"/>
              <a:gd name="adj3" fmla="val 13985"/>
            </a:avLst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128" name="Rectangle 2567">
            <a:extLst>
              <a:ext uri="{FF2B5EF4-FFF2-40B4-BE49-F238E27FC236}">
                <a16:creationId xmlns:a16="http://schemas.microsoft.com/office/drawing/2014/main" xmlns="" id="{9FDE37B2-5311-43DB-8963-D064A7D2CEF1}"/>
              </a:ext>
            </a:extLst>
          </p:cNvPr>
          <p:cNvSpPr/>
          <p:nvPr/>
        </p:nvSpPr>
        <p:spPr>
          <a:xfrm flipV="1">
            <a:off x="-51083" y="3921381"/>
            <a:ext cx="5838091" cy="126626"/>
          </a:xfrm>
          <a:prstGeom prst="rect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129" name="Rectangle 2568">
            <a:extLst>
              <a:ext uri="{FF2B5EF4-FFF2-40B4-BE49-F238E27FC236}">
                <a16:creationId xmlns:a16="http://schemas.microsoft.com/office/drawing/2014/main" xmlns="" id="{160D0814-8D90-4374-B568-CDCAB8302E8F}"/>
              </a:ext>
            </a:extLst>
          </p:cNvPr>
          <p:cNvSpPr/>
          <p:nvPr/>
        </p:nvSpPr>
        <p:spPr>
          <a:xfrm rot="16200000">
            <a:off x="6006438" y="4456211"/>
            <a:ext cx="327314" cy="126626"/>
          </a:xfrm>
          <a:prstGeom prst="rect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130" name="Isosceles Triangle 2569">
            <a:extLst>
              <a:ext uri="{FF2B5EF4-FFF2-40B4-BE49-F238E27FC236}">
                <a16:creationId xmlns:a16="http://schemas.microsoft.com/office/drawing/2014/main" xmlns="" id="{6E04A55F-5CD1-4DBE-AB49-C409B29CAB29}"/>
              </a:ext>
            </a:extLst>
          </p:cNvPr>
          <p:cNvSpPr/>
          <p:nvPr/>
        </p:nvSpPr>
        <p:spPr>
          <a:xfrm rot="10800000">
            <a:off x="6041055" y="4671506"/>
            <a:ext cx="258081" cy="222484"/>
          </a:xfrm>
          <a:prstGeom prst="triangle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218" name="Block Arc 2566">
            <a:extLst>
              <a:ext uri="{FF2B5EF4-FFF2-40B4-BE49-F238E27FC236}">
                <a16:creationId xmlns:a16="http://schemas.microsoft.com/office/drawing/2014/main" xmlns="" id="{EDE100BE-3227-4A52-89B6-030E7F43BB37}"/>
              </a:ext>
            </a:extLst>
          </p:cNvPr>
          <p:cNvSpPr/>
          <p:nvPr/>
        </p:nvSpPr>
        <p:spPr>
          <a:xfrm rot="16200000" flipV="1">
            <a:off x="2389217" y="3921381"/>
            <a:ext cx="914400" cy="914400"/>
          </a:xfrm>
          <a:prstGeom prst="blockArc">
            <a:avLst>
              <a:gd name="adj1" fmla="val 16260309"/>
              <a:gd name="adj2" fmla="val 110065"/>
              <a:gd name="adj3" fmla="val 13985"/>
            </a:avLst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219" name="Rectangle 2568">
            <a:extLst>
              <a:ext uri="{FF2B5EF4-FFF2-40B4-BE49-F238E27FC236}">
                <a16:creationId xmlns:a16="http://schemas.microsoft.com/office/drawing/2014/main" xmlns="" id="{160D0814-8D90-4374-B568-CDCAB8302E8F}"/>
              </a:ext>
            </a:extLst>
          </p:cNvPr>
          <p:cNvSpPr/>
          <p:nvPr/>
        </p:nvSpPr>
        <p:spPr>
          <a:xfrm rot="16200000">
            <a:off x="3076647" y="4460914"/>
            <a:ext cx="327314" cy="126626"/>
          </a:xfrm>
          <a:prstGeom prst="rect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220" name="Isosceles Triangle 2569">
            <a:extLst>
              <a:ext uri="{FF2B5EF4-FFF2-40B4-BE49-F238E27FC236}">
                <a16:creationId xmlns:a16="http://schemas.microsoft.com/office/drawing/2014/main" xmlns="" id="{6E04A55F-5CD1-4DBE-AB49-C409B29CAB29}"/>
              </a:ext>
            </a:extLst>
          </p:cNvPr>
          <p:cNvSpPr/>
          <p:nvPr/>
        </p:nvSpPr>
        <p:spPr>
          <a:xfrm rot="10800000">
            <a:off x="3111264" y="4675092"/>
            <a:ext cx="258081" cy="222484"/>
          </a:xfrm>
          <a:prstGeom prst="triangle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221" name="Block Arc 2560">
            <a:extLst>
              <a:ext uri="{FF2B5EF4-FFF2-40B4-BE49-F238E27FC236}">
                <a16:creationId xmlns:a16="http://schemas.microsoft.com/office/drawing/2014/main" xmlns="" id="{5815F667-47EE-46A2-8F9C-2FBA8CB257E9}"/>
              </a:ext>
            </a:extLst>
          </p:cNvPr>
          <p:cNvSpPr/>
          <p:nvPr/>
        </p:nvSpPr>
        <p:spPr>
          <a:xfrm rot="5400000">
            <a:off x="2837482" y="2822053"/>
            <a:ext cx="914400" cy="914400"/>
          </a:xfrm>
          <a:prstGeom prst="blockArc">
            <a:avLst>
              <a:gd name="adj1" fmla="val 16260309"/>
              <a:gd name="adj2" fmla="val 21515221"/>
              <a:gd name="adj3" fmla="val 13992"/>
            </a:avLst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222" name="Rectangle 2562">
            <a:extLst>
              <a:ext uri="{FF2B5EF4-FFF2-40B4-BE49-F238E27FC236}">
                <a16:creationId xmlns:a16="http://schemas.microsoft.com/office/drawing/2014/main" xmlns="" id="{62A0F1D9-7E97-444F-92DD-39D815CA8265}"/>
              </a:ext>
            </a:extLst>
          </p:cNvPr>
          <p:cNvSpPr/>
          <p:nvPr/>
        </p:nvSpPr>
        <p:spPr>
          <a:xfrm rot="16200000">
            <a:off x="3526300" y="3081814"/>
            <a:ext cx="327314" cy="126626"/>
          </a:xfrm>
          <a:prstGeom prst="rect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223" name="Isosceles Triangle 2563">
            <a:extLst>
              <a:ext uri="{FF2B5EF4-FFF2-40B4-BE49-F238E27FC236}">
                <a16:creationId xmlns:a16="http://schemas.microsoft.com/office/drawing/2014/main" xmlns="" id="{6EE65AE2-11FF-4624-A648-595632F79175}"/>
              </a:ext>
            </a:extLst>
          </p:cNvPr>
          <p:cNvSpPr/>
          <p:nvPr/>
        </p:nvSpPr>
        <p:spPr>
          <a:xfrm>
            <a:off x="3552804" y="2770497"/>
            <a:ext cx="258081" cy="222484"/>
          </a:xfrm>
          <a:prstGeom prst="triangle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227" name="Block Arc 2560">
            <a:extLst>
              <a:ext uri="{FF2B5EF4-FFF2-40B4-BE49-F238E27FC236}">
                <a16:creationId xmlns:a16="http://schemas.microsoft.com/office/drawing/2014/main" xmlns="" id="{5815F667-47EE-46A2-8F9C-2FBA8CB257E9}"/>
              </a:ext>
            </a:extLst>
          </p:cNvPr>
          <p:cNvSpPr/>
          <p:nvPr/>
        </p:nvSpPr>
        <p:spPr>
          <a:xfrm rot="5400000">
            <a:off x="4655216" y="2822052"/>
            <a:ext cx="914400" cy="914400"/>
          </a:xfrm>
          <a:prstGeom prst="blockArc">
            <a:avLst>
              <a:gd name="adj1" fmla="val 16260309"/>
              <a:gd name="adj2" fmla="val 21515221"/>
              <a:gd name="adj3" fmla="val 13992"/>
            </a:avLst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228" name="Rectangle 2562">
            <a:extLst>
              <a:ext uri="{FF2B5EF4-FFF2-40B4-BE49-F238E27FC236}">
                <a16:creationId xmlns:a16="http://schemas.microsoft.com/office/drawing/2014/main" xmlns="" id="{62A0F1D9-7E97-444F-92DD-39D815CA8265}"/>
              </a:ext>
            </a:extLst>
          </p:cNvPr>
          <p:cNvSpPr/>
          <p:nvPr/>
        </p:nvSpPr>
        <p:spPr>
          <a:xfrm rot="16200000">
            <a:off x="5345420" y="3077574"/>
            <a:ext cx="327314" cy="126626"/>
          </a:xfrm>
          <a:prstGeom prst="rect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229" name="Isosceles Triangle 2563">
            <a:extLst>
              <a:ext uri="{FF2B5EF4-FFF2-40B4-BE49-F238E27FC236}">
                <a16:creationId xmlns:a16="http://schemas.microsoft.com/office/drawing/2014/main" xmlns="" id="{6EE65AE2-11FF-4624-A648-595632F79175}"/>
              </a:ext>
            </a:extLst>
          </p:cNvPr>
          <p:cNvSpPr/>
          <p:nvPr/>
        </p:nvSpPr>
        <p:spPr>
          <a:xfrm>
            <a:off x="5380037" y="2766098"/>
            <a:ext cx="258081" cy="222484"/>
          </a:xfrm>
          <a:prstGeom prst="triangle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238" name="Google Shape;298;p9">
            <a:extLst>
              <a:ext uri="{FF2B5EF4-FFF2-40B4-BE49-F238E27FC236}">
                <a16:creationId xmlns:a16="http://schemas.microsoft.com/office/drawing/2014/main" xmlns="" id="{3AD58E81-B636-4B78-835B-0850753AF04E}"/>
              </a:ext>
            </a:extLst>
          </p:cNvPr>
          <p:cNvSpPr txBox="1">
            <a:spLocks/>
          </p:cNvSpPr>
          <p:nvPr/>
        </p:nvSpPr>
        <p:spPr>
          <a:xfrm>
            <a:off x="299803" y="236116"/>
            <a:ext cx="8189319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GT" sz="2400" b="1" dirty="0" smtClean="0">
                <a:solidFill>
                  <a:srgbClr val="178CC5"/>
                </a:solidFill>
                <a:latin typeface="Montserrat" panose="00000500000000000000" pitchFamily="50" charset="0"/>
              </a:rPr>
              <a:t>PRESUPUESTO DE LAS DIRECCIÓN </a:t>
            </a:r>
          </a:p>
          <a:p>
            <a:r>
              <a:rPr lang="es-GT" sz="1600" b="1" dirty="0" smtClean="0">
                <a:solidFill>
                  <a:schemeClr val="bg1"/>
                </a:solidFill>
                <a:latin typeface="Montserrat" panose="00000500000000000000" pitchFamily="50" charset="0"/>
              </a:rPr>
              <a:t>DEL VICEMINISTERIO DE ASUNTOS REGISTRALES</a:t>
            </a:r>
            <a:endParaRPr lang="en-US" sz="1600" b="1" dirty="0"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  <p:sp>
        <p:nvSpPr>
          <p:cNvPr id="55" name="Rectángulo 54"/>
          <p:cNvSpPr/>
          <p:nvPr/>
        </p:nvSpPr>
        <p:spPr>
          <a:xfrm>
            <a:off x="4569118" y="1773565"/>
            <a:ext cx="17532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GT" sz="2400" b="1" dirty="0" smtClean="0">
                <a:solidFill>
                  <a:srgbClr val="308BBF"/>
                </a:solidFill>
                <a:latin typeface="Montserrat" pitchFamily="2" charset="77"/>
              </a:rPr>
              <a:t>Q7.7 </a:t>
            </a:r>
            <a:r>
              <a:rPr lang="es-GT" b="1" dirty="0" smtClean="0">
                <a:solidFill>
                  <a:srgbClr val="308BBF"/>
                </a:solidFill>
                <a:latin typeface="Montserrat" pitchFamily="2" charset="77"/>
              </a:rPr>
              <a:t>mill.</a:t>
            </a:r>
            <a:endParaRPr lang="es-ES_tradnl" b="1" dirty="0">
              <a:solidFill>
                <a:srgbClr val="308BBF"/>
              </a:solidFill>
              <a:latin typeface="Montserrat" pitchFamily="2" charset="77"/>
            </a:endParaRPr>
          </a:p>
        </p:txBody>
      </p:sp>
      <p:sp>
        <p:nvSpPr>
          <p:cNvPr id="56" name="Rectángulo 55"/>
          <p:cNvSpPr/>
          <p:nvPr/>
        </p:nvSpPr>
        <p:spPr>
          <a:xfrm>
            <a:off x="5181869" y="5519800"/>
            <a:ext cx="19992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08BBF"/>
                </a:solidFill>
                <a:latin typeface="Montserrat" pitchFamily="2" charset="77"/>
              </a:rPr>
              <a:t>Q23.4 </a:t>
            </a:r>
            <a:r>
              <a:rPr lang="en-US" b="1" dirty="0" smtClean="0">
                <a:solidFill>
                  <a:srgbClr val="308BBF"/>
                </a:solidFill>
                <a:latin typeface="Montserrat" pitchFamily="2" charset="77"/>
              </a:rPr>
              <a:t>mill.</a:t>
            </a:r>
            <a:endParaRPr lang="es-ES_tradnl" b="1" dirty="0">
              <a:solidFill>
                <a:srgbClr val="308BBF"/>
              </a:solidFill>
            </a:endParaRPr>
          </a:p>
        </p:txBody>
      </p:sp>
      <p:sp>
        <p:nvSpPr>
          <p:cNvPr id="61" name="Rectángulo 60"/>
          <p:cNvSpPr/>
          <p:nvPr/>
        </p:nvSpPr>
        <p:spPr>
          <a:xfrm>
            <a:off x="2363658" y="5602578"/>
            <a:ext cx="17532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308BBF"/>
                </a:solidFill>
                <a:latin typeface="Montserrat" pitchFamily="2" charset="77"/>
              </a:rPr>
              <a:t>-</a:t>
            </a:r>
            <a:endParaRPr lang="es-ES_tradnl" b="1" dirty="0">
              <a:solidFill>
                <a:srgbClr val="308BBF"/>
              </a:solidFill>
            </a:endParaRPr>
          </a:p>
        </p:txBody>
      </p:sp>
      <p:sp>
        <p:nvSpPr>
          <p:cNvPr id="65" name="Rectángulo 64"/>
          <p:cNvSpPr/>
          <p:nvPr/>
        </p:nvSpPr>
        <p:spPr>
          <a:xfrm>
            <a:off x="6489846" y="1757654"/>
            <a:ext cx="17532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08BBF"/>
                </a:solidFill>
                <a:latin typeface="Montserrat" pitchFamily="2" charset="77"/>
              </a:rPr>
              <a:t>Q55.1</a:t>
            </a:r>
            <a:r>
              <a:rPr lang="en-US" b="1" dirty="0" smtClean="0">
                <a:solidFill>
                  <a:srgbClr val="308BBF"/>
                </a:solidFill>
                <a:latin typeface="Montserrat" pitchFamily="2" charset="77"/>
              </a:rPr>
              <a:t>mill.</a:t>
            </a:r>
            <a:endParaRPr lang="es-ES_tradnl" b="1" dirty="0">
              <a:solidFill>
                <a:srgbClr val="308BBF"/>
              </a:solidFill>
            </a:endParaRPr>
          </a:p>
        </p:txBody>
      </p:sp>
      <p:sp>
        <p:nvSpPr>
          <p:cNvPr id="67" name="Rectángulo 66"/>
          <p:cNvSpPr/>
          <p:nvPr/>
        </p:nvSpPr>
        <p:spPr>
          <a:xfrm>
            <a:off x="2442513" y="1777922"/>
            <a:ext cx="21266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s-IS" sz="2400" b="1" dirty="0" smtClean="0">
                <a:solidFill>
                  <a:srgbClr val="308BBF"/>
                </a:solidFill>
                <a:latin typeface="Montserrat" pitchFamily="2" charset="77"/>
              </a:rPr>
              <a:t>Q2.8</a:t>
            </a:r>
            <a:r>
              <a:rPr lang="is-IS" b="1" dirty="0" smtClean="0">
                <a:solidFill>
                  <a:srgbClr val="308BBF"/>
                </a:solidFill>
                <a:latin typeface="Montserrat" pitchFamily="2" charset="77"/>
              </a:rPr>
              <a:t> mill.</a:t>
            </a:r>
            <a:endParaRPr lang="es-ES_tradnl" b="1" dirty="0">
              <a:solidFill>
                <a:srgbClr val="308BBF"/>
              </a:solidFill>
            </a:endParaRPr>
          </a:p>
        </p:txBody>
      </p:sp>
      <p:sp>
        <p:nvSpPr>
          <p:cNvPr id="48" name="Rectángulo 47"/>
          <p:cNvSpPr/>
          <p:nvPr/>
        </p:nvSpPr>
        <p:spPr>
          <a:xfrm>
            <a:off x="8840779" y="2706661"/>
            <a:ext cx="306388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62A46"/>
                </a:solidFill>
                <a:latin typeface="Montserrat" pitchFamily="2" charset="77"/>
              </a:rPr>
              <a:t>Velan</a:t>
            </a:r>
            <a:r>
              <a:rPr lang="en-US" sz="2800" b="1" dirty="0" smtClean="0">
                <a:solidFill>
                  <a:srgbClr val="062A46"/>
                </a:solidFill>
                <a:latin typeface="Montserrat" pitchFamily="2" charset="77"/>
              </a:rPr>
              <a:t> </a:t>
            </a:r>
            <a:r>
              <a:rPr lang="en-US" sz="2800" b="1" dirty="0" err="1" smtClean="0">
                <a:solidFill>
                  <a:srgbClr val="062A46"/>
                </a:solidFill>
                <a:latin typeface="Montserrat" pitchFamily="2" charset="77"/>
              </a:rPr>
              <a:t>por</a:t>
            </a:r>
            <a:r>
              <a:rPr lang="en-US" sz="2800" b="1" dirty="0" smtClean="0">
                <a:solidFill>
                  <a:srgbClr val="062A46"/>
                </a:solidFill>
                <a:latin typeface="Montserrat" pitchFamily="2" charset="77"/>
              </a:rPr>
              <a:t> la </a:t>
            </a:r>
            <a:r>
              <a:rPr lang="en-US" sz="2800" b="1" dirty="0" err="1" smtClean="0">
                <a:solidFill>
                  <a:srgbClr val="062A46"/>
                </a:solidFill>
                <a:latin typeface="Montserrat" pitchFamily="2" charset="77"/>
              </a:rPr>
              <a:t>gestión</a:t>
            </a:r>
            <a:r>
              <a:rPr lang="en-US" sz="2800" b="1" dirty="0" smtClean="0">
                <a:solidFill>
                  <a:srgbClr val="062A46"/>
                </a:solidFill>
                <a:latin typeface="Montserrat" pitchFamily="2" charset="77"/>
              </a:rPr>
              <a:t> </a:t>
            </a:r>
            <a:r>
              <a:rPr lang="en-US" sz="2800" b="1" dirty="0" err="1" smtClean="0">
                <a:solidFill>
                  <a:srgbClr val="062A46"/>
                </a:solidFill>
                <a:latin typeface="Montserrat" pitchFamily="2" charset="77"/>
              </a:rPr>
              <a:t>registral</a:t>
            </a:r>
            <a:r>
              <a:rPr lang="en-US" sz="2800" b="1" dirty="0" smtClean="0">
                <a:solidFill>
                  <a:srgbClr val="062A46"/>
                </a:solidFill>
                <a:latin typeface="Montserrat" pitchFamily="2" charset="77"/>
              </a:rPr>
              <a:t> </a:t>
            </a:r>
            <a:r>
              <a:rPr lang="en-US" sz="2800" b="1" dirty="0" err="1" smtClean="0">
                <a:solidFill>
                  <a:srgbClr val="062A46"/>
                </a:solidFill>
                <a:latin typeface="Montserrat" pitchFamily="2" charset="77"/>
              </a:rPr>
              <a:t>atribuida</a:t>
            </a:r>
            <a:r>
              <a:rPr lang="en-US" sz="2800" b="1" dirty="0" smtClean="0">
                <a:solidFill>
                  <a:srgbClr val="062A46"/>
                </a:solidFill>
                <a:latin typeface="Montserrat" pitchFamily="2" charset="77"/>
              </a:rPr>
              <a:t> a MINECO </a:t>
            </a:r>
            <a:endParaRPr lang="es-ES_tradnl" sz="2800" dirty="0"/>
          </a:p>
        </p:txBody>
      </p:sp>
      <p:sp>
        <p:nvSpPr>
          <p:cNvPr id="49" name="Rectángulo 48"/>
          <p:cNvSpPr/>
          <p:nvPr/>
        </p:nvSpPr>
        <p:spPr>
          <a:xfrm>
            <a:off x="4461327" y="2284070"/>
            <a:ext cx="2095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REG. GARANTÍAS MOBILIARIAS</a:t>
            </a:r>
            <a:endParaRPr lang="es-ES_tradnl" sz="1400" dirty="0"/>
          </a:p>
        </p:txBody>
      </p:sp>
      <p:sp>
        <p:nvSpPr>
          <p:cNvPr id="50" name="Rectángulo 49"/>
          <p:cNvSpPr/>
          <p:nvPr/>
        </p:nvSpPr>
        <p:spPr>
          <a:xfrm>
            <a:off x="6582776" y="2303455"/>
            <a:ext cx="1706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smtClean="0">
                <a:solidFill>
                  <a:srgbClr val="062A46"/>
                </a:solidFill>
                <a:latin typeface="Montserrat" pitchFamily="2" charset="77"/>
              </a:rPr>
              <a:t>REG.</a:t>
            </a:r>
          </a:p>
          <a:p>
            <a:pPr algn="ctr"/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MERCANTIL</a:t>
            </a:r>
            <a:endParaRPr lang="es-ES_tradnl" sz="1400" dirty="0"/>
          </a:p>
        </p:txBody>
      </p:sp>
      <p:sp>
        <p:nvSpPr>
          <p:cNvPr id="51" name="Rectángulo 50"/>
          <p:cNvSpPr/>
          <p:nvPr/>
        </p:nvSpPr>
        <p:spPr>
          <a:xfrm>
            <a:off x="2808248" y="2298081"/>
            <a:ext cx="17471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REG. MERCADO DE VALORES</a:t>
            </a:r>
            <a:endParaRPr lang="es-ES_tradnl" sz="1400" dirty="0"/>
          </a:p>
        </p:txBody>
      </p:sp>
      <p:sp>
        <p:nvSpPr>
          <p:cNvPr id="52" name="Isosceles Triangle 2569">
            <a:extLst>
              <a:ext uri="{FF2B5EF4-FFF2-40B4-BE49-F238E27FC236}">
                <a16:creationId xmlns:a16="http://schemas.microsoft.com/office/drawing/2014/main" xmlns="" id="{6E04A55F-5CD1-4DBE-AB49-C409B29CAB29}"/>
              </a:ext>
            </a:extLst>
          </p:cNvPr>
          <p:cNvSpPr/>
          <p:nvPr/>
        </p:nvSpPr>
        <p:spPr>
          <a:xfrm rot="10800000">
            <a:off x="6041055" y="4671506"/>
            <a:ext cx="258081" cy="222484"/>
          </a:xfrm>
          <a:prstGeom prst="triangle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53" name="Rectángulo 52"/>
          <p:cNvSpPr/>
          <p:nvPr/>
        </p:nvSpPr>
        <p:spPr>
          <a:xfrm>
            <a:off x="5321673" y="4983695"/>
            <a:ext cx="17718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smtClean="0">
                <a:solidFill>
                  <a:srgbClr val="062A46"/>
                </a:solidFill>
                <a:latin typeface="Montserrat" pitchFamily="2" charset="77"/>
              </a:rPr>
              <a:t>REG. </a:t>
            </a:r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PROPIEDAD INTELECTUAL</a:t>
            </a:r>
            <a:endParaRPr lang="es-ES_tradnl" sz="1400" dirty="0"/>
          </a:p>
        </p:txBody>
      </p:sp>
      <p:sp>
        <p:nvSpPr>
          <p:cNvPr id="57" name="Isosceles Triangle 2569">
            <a:extLst>
              <a:ext uri="{FF2B5EF4-FFF2-40B4-BE49-F238E27FC236}">
                <a16:creationId xmlns:a16="http://schemas.microsoft.com/office/drawing/2014/main" xmlns="" id="{6E04A55F-5CD1-4DBE-AB49-C409B29CAB29}"/>
              </a:ext>
            </a:extLst>
          </p:cNvPr>
          <p:cNvSpPr/>
          <p:nvPr/>
        </p:nvSpPr>
        <p:spPr>
          <a:xfrm rot="10800000">
            <a:off x="3111264" y="4675092"/>
            <a:ext cx="258081" cy="222484"/>
          </a:xfrm>
          <a:prstGeom prst="triangle">
            <a:avLst/>
          </a:prstGeom>
          <a:solidFill>
            <a:srgbClr val="308B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59" name="Rectángulo 58"/>
          <p:cNvSpPr/>
          <p:nvPr/>
        </p:nvSpPr>
        <p:spPr>
          <a:xfrm>
            <a:off x="2192554" y="4962701"/>
            <a:ext cx="20955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62A46"/>
                </a:solidFill>
                <a:latin typeface="Montserrat" pitchFamily="2" charset="77"/>
              </a:rPr>
              <a:t>REG. PRESTADORES DE SERVICIOS DE CERTIFICACIÓN</a:t>
            </a:r>
            <a:endParaRPr lang="es-ES_tradnl" sz="1400" dirty="0"/>
          </a:p>
        </p:txBody>
      </p:sp>
    </p:spTree>
    <p:extLst>
      <p:ext uri="{BB962C8B-B14F-4D97-AF65-F5344CB8AC3E}">
        <p14:creationId xmlns:p14="http://schemas.microsoft.com/office/powerpoint/2010/main" val="71225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45FE0A00-F0FB-4E48-9659-BBCC1D99180C}"/>
              </a:ext>
            </a:extLst>
          </p:cNvPr>
          <p:cNvSpPr/>
          <p:nvPr/>
        </p:nvSpPr>
        <p:spPr>
          <a:xfrm>
            <a:off x="142397" y="2831510"/>
            <a:ext cx="119072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s-GT" sz="1600" dirty="0" smtClean="0">
                <a:latin typeface="Montserrat" panose="00000500000000000000" pitchFamily="50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El </a:t>
            </a:r>
            <a:r>
              <a:rPr lang="es-GT" sz="1600" dirty="0">
                <a:latin typeface="Montserrat" panose="00000500000000000000" pitchFamily="50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Registro Mercantil ha iniciado un proceso de modernización de herramientas y procesos </a:t>
            </a:r>
            <a:r>
              <a:rPr lang="es-GT" sz="1600" dirty="0" smtClean="0">
                <a:latin typeface="Montserrat" panose="00000500000000000000" pitchFamily="50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para la </a:t>
            </a:r>
            <a:r>
              <a:rPr lang="es-GT" sz="1600" dirty="0">
                <a:latin typeface="Montserrat" panose="00000500000000000000" pitchFamily="50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agilización y automatización de los procedimientos </a:t>
            </a:r>
            <a:r>
              <a:rPr lang="es-GT" sz="1600" dirty="0" smtClean="0">
                <a:latin typeface="Montserrat" panose="00000500000000000000" pitchFamily="50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registrales</a:t>
            </a:r>
            <a:r>
              <a:rPr lang="es-GT" sz="1600" dirty="0">
                <a:latin typeface="Montserrat" panose="00000500000000000000" pitchFamily="50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r>
              <a:rPr lang="es-GT" sz="1600" dirty="0" smtClean="0">
                <a:latin typeface="Montserrat" panose="00000500000000000000" pitchFamily="50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marL="285750" indent="-285750" algn="just">
              <a:buFont typeface="Arial" charset="0"/>
              <a:buChar char="•"/>
            </a:pPr>
            <a:endParaRPr lang="es-GT" sz="1600" dirty="0">
              <a:latin typeface="Montserrat" panose="00000500000000000000" pitchFamily="50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s-GT" sz="1600" dirty="0" smtClean="0">
                <a:latin typeface="Montserrat" panose="00000500000000000000" pitchFamily="50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El principal </a:t>
            </a:r>
            <a:r>
              <a:rPr lang="es-GT" sz="1600" dirty="0">
                <a:latin typeface="Montserrat" panose="00000500000000000000" pitchFamily="50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objetivo hacer un Registro totalmente en </a:t>
            </a:r>
            <a:r>
              <a:rPr lang="es-GT" sz="1600" dirty="0" smtClean="0">
                <a:latin typeface="Montserrat" panose="00000500000000000000" pitchFamily="50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línea.</a:t>
            </a:r>
          </a:p>
          <a:p>
            <a:pPr marL="285750" indent="-285750" algn="just">
              <a:buFont typeface="Arial" charset="0"/>
              <a:buChar char="•"/>
            </a:pPr>
            <a:endParaRPr lang="es-GT" sz="1600" dirty="0">
              <a:latin typeface="Montserrat" panose="00000500000000000000" pitchFamily="50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s-GT" sz="1600" dirty="0" smtClean="0">
                <a:latin typeface="Montserrat" panose="00000500000000000000" pitchFamily="50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Es </a:t>
            </a:r>
            <a:r>
              <a:rPr lang="es-GT" sz="1600" dirty="0">
                <a:latin typeface="Montserrat" panose="00000500000000000000" pitchFamily="50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importante invertir en seguridad y desarrollo informático, seguridad físicas y fortalecimiento de capacidades del recurso humano, automatización y simplificación de procesos así como fortalecimiento institucional interno. </a:t>
            </a:r>
            <a:endParaRPr lang="es-GT" sz="1600" dirty="0" smtClean="0">
              <a:latin typeface="Montserrat" panose="00000500000000000000" pitchFamily="50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 algn="just">
              <a:buFont typeface="Arial" charset="0"/>
              <a:buChar char="•"/>
            </a:pPr>
            <a:endParaRPr lang="es-GT" sz="1600" dirty="0">
              <a:latin typeface="Montserrat" panose="00000500000000000000" pitchFamily="50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s-GT" sz="1600" dirty="0" smtClean="0">
                <a:latin typeface="Montserrat" panose="00000500000000000000" pitchFamily="50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Otra prioridad es el </a:t>
            </a:r>
            <a:r>
              <a:rPr lang="es-GT" sz="1600" dirty="0">
                <a:latin typeface="Montserrat" panose="00000500000000000000" pitchFamily="50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fortalecimiento de los conocimientos del personal que labora en el Registro </a:t>
            </a:r>
            <a:r>
              <a:rPr lang="es-GT" sz="1600" dirty="0" smtClean="0">
                <a:latin typeface="Montserrat" panose="00000500000000000000" pitchFamily="50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Mercantil.</a:t>
            </a:r>
            <a:endParaRPr lang="es-GT" sz="1600" dirty="0">
              <a:latin typeface="Montserrat" panose="00000500000000000000" pitchFamily="50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3" name="Picture 67">
            <a:extLst>
              <a:ext uri="{FF2B5EF4-FFF2-40B4-BE49-F238E27FC236}">
                <a16:creationId xmlns:a16="http://schemas.microsoft.com/office/drawing/2014/main" xmlns="" id="{C4755301-94B8-8A41-AAC9-D8E2C931B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545919" y="-5545919"/>
            <a:ext cx="1100161" cy="12192000"/>
          </a:xfrm>
          <a:prstGeom prst="rect">
            <a:avLst/>
          </a:prstGeom>
        </p:spPr>
      </p:pic>
      <p:pic>
        <p:nvPicPr>
          <p:cNvPr id="15" name="Picture 89" descr="Logo, company name&#10;&#10;Description automatically generated">
            <a:extLst>
              <a:ext uri="{FF2B5EF4-FFF2-40B4-BE49-F238E27FC236}">
                <a16:creationId xmlns:a16="http://schemas.microsoft.com/office/drawing/2014/main" xmlns="" id="{2F1DCDB6-9F47-4E24-AEE1-5DDADFA987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6170" y="190231"/>
            <a:ext cx="1024005" cy="846116"/>
          </a:xfrm>
          <a:prstGeom prst="rect">
            <a:avLst/>
          </a:prstGeom>
        </p:spPr>
      </p:pic>
      <p:pic>
        <p:nvPicPr>
          <p:cNvPr id="17" name="Picture 90" descr="Logo, company name&#10;&#10;Description automatically generated">
            <a:extLst>
              <a:ext uri="{FF2B5EF4-FFF2-40B4-BE49-F238E27FC236}">
                <a16:creationId xmlns:a16="http://schemas.microsoft.com/office/drawing/2014/main" xmlns="" id="{182A56B3-0A72-4A11-9B53-ACF7B49B598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0350" y="32444"/>
            <a:ext cx="961091" cy="1067715"/>
          </a:xfrm>
          <a:prstGeom prst="rect">
            <a:avLst/>
          </a:prstGeom>
        </p:spPr>
      </p:pic>
      <p:sp>
        <p:nvSpPr>
          <p:cNvPr id="18" name="Rectangle 2564">
            <a:extLst>
              <a:ext uri="{FF2B5EF4-FFF2-40B4-BE49-F238E27FC236}">
                <a16:creationId xmlns:a16="http://schemas.microsoft.com/office/drawing/2014/main" xmlns="" id="{AAFD3646-6FFD-4B3D-A23D-BCEE66AEFE9E}"/>
              </a:ext>
            </a:extLst>
          </p:cNvPr>
          <p:cNvSpPr/>
          <p:nvPr/>
        </p:nvSpPr>
        <p:spPr>
          <a:xfrm>
            <a:off x="-1371577" y="2000513"/>
            <a:ext cx="8622608" cy="126626"/>
          </a:xfrm>
          <a:prstGeom prst="rect">
            <a:avLst/>
          </a:prstGeom>
          <a:solidFill>
            <a:srgbClr val="0F274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19" name="Isosceles Triangle 2565">
            <a:extLst>
              <a:ext uri="{FF2B5EF4-FFF2-40B4-BE49-F238E27FC236}">
                <a16:creationId xmlns:a16="http://schemas.microsoft.com/office/drawing/2014/main" xmlns="" id="{50D792DC-58F1-424E-9E4A-7960979FDC7B}"/>
              </a:ext>
            </a:extLst>
          </p:cNvPr>
          <p:cNvSpPr/>
          <p:nvPr/>
        </p:nvSpPr>
        <p:spPr>
          <a:xfrm rot="5400000">
            <a:off x="7233232" y="1952584"/>
            <a:ext cx="258081" cy="222484"/>
          </a:xfrm>
          <a:prstGeom prst="triangle">
            <a:avLst/>
          </a:prstGeom>
          <a:solidFill>
            <a:srgbClr val="0F274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-1" y="1174634"/>
            <a:ext cx="28121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08BBF"/>
                </a:solidFill>
                <a:latin typeface="Montserrat" pitchFamily="2" charset="77"/>
              </a:rPr>
              <a:t>REGISTRO MERCANTIL</a:t>
            </a:r>
            <a:endParaRPr lang="es-ES_tradnl" b="1" dirty="0">
              <a:solidFill>
                <a:srgbClr val="308BBF"/>
              </a:solidFill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2812146" y="1286641"/>
            <a:ext cx="30640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400" b="1" dirty="0" smtClean="0">
                <a:solidFill>
                  <a:srgbClr val="0F2743"/>
                </a:solidFill>
                <a:latin typeface="Montserrat" pitchFamily="2" charset="77"/>
              </a:rPr>
              <a:t>Q55.1 MILLONES</a:t>
            </a:r>
            <a:endParaRPr lang="nb-NO" sz="2400" b="1" dirty="0">
              <a:solidFill>
                <a:srgbClr val="0F2743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375381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5DB57D29-66BC-D84A-B1AA-A75A11743565}"/>
              </a:ext>
            </a:extLst>
          </p:cNvPr>
          <p:cNvSpPr/>
          <p:nvPr/>
        </p:nvSpPr>
        <p:spPr>
          <a:xfrm>
            <a:off x="182054" y="2272950"/>
            <a:ext cx="1136305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endParaRPr lang="es-GT" sz="1600" dirty="0" smtClean="0">
              <a:solidFill>
                <a:schemeClr val="tx1"/>
              </a:solidFill>
              <a:latin typeface="Montserrat" panose="00000500000000000000" pitchFamily="50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s-GT" sz="1600" dirty="0" smtClean="0">
                <a:solidFill>
                  <a:schemeClr val="tx1"/>
                </a:solidFill>
                <a:latin typeface="Montserrat" panose="00000500000000000000" pitchFamily="50" charset="0"/>
              </a:rPr>
              <a:t>Para el desarrollo de sus actividades, el Registro designa el 65</a:t>
            </a:r>
            <a:r>
              <a:rPr lang="es-GT" sz="1600" dirty="0">
                <a:solidFill>
                  <a:schemeClr val="tx1"/>
                </a:solidFill>
                <a:latin typeface="Montserrat" panose="00000500000000000000" pitchFamily="50" charset="0"/>
              </a:rPr>
              <a:t>% del presupuesto designado </a:t>
            </a:r>
            <a:r>
              <a:rPr lang="es-GT" sz="1600" dirty="0" smtClean="0">
                <a:solidFill>
                  <a:schemeClr val="tx1"/>
                </a:solidFill>
                <a:latin typeface="Montserrat" panose="00000500000000000000" pitchFamily="50" charset="0"/>
              </a:rPr>
              <a:t>para pago </a:t>
            </a:r>
            <a:r>
              <a:rPr lang="es-GT" sz="1600" dirty="0">
                <a:solidFill>
                  <a:schemeClr val="tx1"/>
                </a:solidFill>
                <a:latin typeface="Montserrat" panose="00000500000000000000" pitchFamily="50" charset="0"/>
              </a:rPr>
              <a:t>de Sueldos, Honorarios y Remuneración de Servicios Profesionales, derivado que los procesos Registrales se requieren de sujetos con perfiles académicos, técnicos  e intelectuales adecuados para el desarrollo de las actividades y procedimientos a cargo de este Registro.</a:t>
            </a:r>
          </a:p>
          <a:p>
            <a:pPr marL="285750" indent="-285750" algn="just">
              <a:buFont typeface="Arial" charset="0"/>
              <a:buChar char="•"/>
            </a:pPr>
            <a:endParaRPr lang="es-GT" sz="1600" dirty="0">
              <a:solidFill>
                <a:schemeClr val="tx1"/>
              </a:solidFill>
              <a:latin typeface="Montserrat" panose="00000500000000000000" pitchFamily="50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s-GT" sz="1600" dirty="0" smtClean="0">
                <a:solidFill>
                  <a:schemeClr val="tx1"/>
                </a:solidFill>
                <a:latin typeface="Montserrat" panose="00000500000000000000" pitchFamily="50" charset="0"/>
              </a:rPr>
              <a:t>El 35</a:t>
            </a:r>
            <a:r>
              <a:rPr lang="es-GT" sz="1600" dirty="0">
                <a:solidFill>
                  <a:schemeClr val="tx1"/>
                </a:solidFill>
                <a:latin typeface="Montserrat" panose="00000500000000000000" pitchFamily="50" charset="0"/>
              </a:rPr>
              <a:t>% de presupuesto restante </a:t>
            </a:r>
            <a:r>
              <a:rPr lang="es-GT" sz="1600" dirty="0" smtClean="0">
                <a:solidFill>
                  <a:schemeClr val="tx1"/>
                </a:solidFill>
                <a:latin typeface="Montserrat" panose="00000500000000000000" pitchFamily="50" charset="0"/>
              </a:rPr>
              <a:t>está </a:t>
            </a:r>
            <a:r>
              <a:rPr lang="es-GT" sz="1600" dirty="0">
                <a:solidFill>
                  <a:schemeClr val="tx1"/>
                </a:solidFill>
                <a:latin typeface="Montserrat" panose="00000500000000000000" pitchFamily="50" charset="0"/>
              </a:rPr>
              <a:t>destinado para el pago de  Servicios Básicos, Seguridad, Insumos para las labores del personal y compra de Equipo de Computación.</a:t>
            </a:r>
          </a:p>
          <a:p>
            <a:pPr marL="285750" indent="-285750" algn="just">
              <a:buFont typeface="Arial" charset="0"/>
              <a:buChar char="•"/>
            </a:pPr>
            <a:endParaRPr lang="es-GT" sz="1600" dirty="0">
              <a:solidFill>
                <a:schemeClr val="tx1"/>
              </a:solidFill>
              <a:latin typeface="Montserrat" panose="00000500000000000000" pitchFamily="50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s-GT" sz="1600" dirty="0" smtClean="0">
                <a:latin typeface="Montserrat" panose="00000500000000000000" pitchFamily="50" charset="0"/>
              </a:rPr>
              <a:t>Ante la aprobación de la </a:t>
            </a:r>
            <a:r>
              <a:rPr lang="es-GT" sz="1600" dirty="0" smtClean="0">
                <a:solidFill>
                  <a:schemeClr val="tx1"/>
                </a:solidFill>
                <a:latin typeface="Montserrat" panose="00000500000000000000" pitchFamily="50" charset="0"/>
              </a:rPr>
              <a:t>Ley </a:t>
            </a:r>
            <a:r>
              <a:rPr lang="es-GT" sz="1600" dirty="0">
                <a:solidFill>
                  <a:schemeClr val="tx1"/>
                </a:solidFill>
                <a:latin typeface="Montserrat" panose="00000500000000000000" pitchFamily="50" charset="0"/>
              </a:rPr>
              <a:t>para la Simplificación de Requisitos y Trámites Administrativos, este Registro realizará los cambios tecnológicos necesarios </a:t>
            </a:r>
            <a:r>
              <a:rPr lang="es-GT" sz="1600" dirty="0" smtClean="0">
                <a:solidFill>
                  <a:schemeClr val="tx1"/>
                </a:solidFill>
                <a:latin typeface="Montserrat" panose="00000500000000000000" pitchFamily="50" charset="0"/>
              </a:rPr>
              <a:t>y está </a:t>
            </a:r>
            <a:r>
              <a:rPr lang="es-GT" sz="1600" dirty="0">
                <a:solidFill>
                  <a:schemeClr val="tx1"/>
                </a:solidFill>
                <a:latin typeface="Montserrat" panose="00000500000000000000" pitchFamily="50" charset="0"/>
              </a:rPr>
              <a:t>adquiriendo el equipo necesario y realizando los cambio en las plataformas de </a:t>
            </a:r>
            <a:r>
              <a:rPr lang="es-GT" sz="1600" dirty="0" smtClean="0">
                <a:solidFill>
                  <a:schemeClr val="tx1"/>
                </a:solidFill>
                <a:latin typeface="Montserrat" panose="00000500000000000000" pitchFamily="50" charset="0"/>
              </a:rPr>
              <a:t>trabajo.</a:t>
            </a:r>
            <a:endParaRPr lang="es-GT" sz="2000" dirty="0">
              <a:latin typeface="Montserrat Medium" pitchFamily="2" charset="77"/>
            </a:endParaRPr>
          </a:p>
        </p:txBody>
      </p:sp>
      <p:pic>
        <p:nvPicPr>
          <p:cNvPr id="9" name="Picture 67">
            <a:extLst>
              <a:ext uri="{FF2B5EF4-FFF2-40B4-BE49-F238E27FC236}">
                <a16:creationId xmlns:a16="http://schemas.microsoft.com/office/drawing/2014/main" xmlns="" id="{C4755301-94B8-8A41-AAC9-D8E2C931B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545919" y="-5545919"/>
            <a:ext cx="1100161" cy="12192000"/>
          </a:xfrm>
          <a:prstGeom prst="rect">
            <a:avLst/>
          </a:prstGeom>
        </p:spPr>
      </p:pic>
      <p:pic>
        <p:nvPicPr>
          <p:cNvPr id="11" name="Picture 89" descr="Logo, company name&#10;&#10;Description automatically generated">
            <a:extLst>
              <a:ext uri="{FF2B5EF4-FFF2-40B4-BE49-F238E27FC236}">
                <a16:creationId xmlns:a16="http://schemas.microsoft.com/office/drawing/2014/main" xmlns="" id="{2F1DCDB6-9F47-4E24-AEE1-5DDADFA987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6170" y="190231"/>
            <a:ext cx="1024005" cy="846116"/>
          </a:xfrm>
          <a:prstGeom prst="rect">
            <a:avLst/>
          </a:prstGeom>
        </p:spPr>
      </p:pic>
      <p:pic>
        <p:nvPicPr>
          <p:cNvPr id="12" name="Picture 90" descr="Logo, company name&#10;&#10;Description automatically generated">
            <a:extLst>
              <a:ext uri="{FF2B5EF4-FFF2-40B4-BE49-F238E27FC236}">
                <a16:creationId xmlns:a16="http://schemas.microsoft.com/office/drawing/2014/main" xmlns="" id="{182A56B3-0A72-4A11-9B53-ACF7B49B598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0350" y="32444"/>
            <a:ext cx="961091" cy="1067715"/>
          </a:xfrm>
          <a:prstGeom prst="rect">
            <a:avLst/>
          </a:prstGeom>
        </p:spPr>
      </p:pic>
      <p:sp>
        <p:nvSpPr>
          <p:cNvPr id="13" name="Rectangle 2564">
            <a:extLst>
              <a:ext uri="{FF2B5EF4-FFF2-40B4-BE49-F238E27FC236}">
                <a16:creationId xmlns:a16="http://schemas.microsoft.com/office/drawing/2014/main" xmlns="" id="{AAFD3646-6FFD-4B3D-A23D-BCEE66AEFE9E}"/>
              </a:ext>
            </a:extLst>
          </p:cNvPr>
          <p:cNvSpPr/>
          <p:nvPr/>
        </p:nvSpPr>
        <p:spPr>
          <a:xfrm>
            <a:off x="-1371577" y="2000513"/>
            <a:ext cx="8622608" cy="126626"/>
          </a:xfrm>
          <a:prstGeom prst="rect">
            <a:avLst/>
          </a:prstGeom>
          <a:solidFill>
            <a:srgbClr val="0F274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15" name="Isosceles Triangle 2565">
            <a:extLst>
              <a:ext uri="{FF2B5EF4-FFF2-40B4-BE49-F238E27FC236}">
                <a16:creationId xmlns:a16="http://schemas.microsoft.com/office/drawing/2014/main" xmlns="" id="{50D792DC-58F1-424E-9E4A-7960979FDC7B}"/>
              </a:ext>
            </a:extLst>
          </p:cNvPr>
          <p:cNvSpPr/>
          <p:nvPr/>
        </p:nvSpPr>
        <p:spPr>
          <a:xfrm rot="5400000">
            <a:off x="7233232" y="1952584"/>
            <a:ext cx="258081" cy="222484"/>
          </a:xfrm>
          <a:prstGeom prst="triangle">
            <a:avLst/>
          </a:prstGeom>
          <a:solidFill>
            <a:srgbClr val="0F274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-1" y="1174634"/>
            <a:ext cx="30540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08BBF"/>
                </a:solidFill>
                <a:latin typeface="Montserrat" pitchFamily="2" charset="77"/>
              </a:rPr>
              <a:t>REG. PROPIEDAD INTELECTUAL </a:t>
            </a:r>
            <a:endParaRPr lang="es-ES_tradnl" b="1" dirty="0">
              <a:solidFill>
                <a:srgbClr val="308BBF"/>
              </a:solidFill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3031957" y="1359299"/>
            <a:ext cx="30640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400" b="1" dirty="0" smtClean="0">
                <a:solidFill>
                  <a:srgbClr val="0F2743"/>
                </a:solidFill>
                <a:latin typeface="Montserrat" pitchFamily="2" charset="77"/>
              </a:rPr>
              <a:t>Q23.4 MILLONES</a:t>
            </a:r>
            <a:endParaRPr lang="nb-NO" sz="2400" b="1" dirty="0">
              <a:solidFill>
                <a:srgbClr val="0F2743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04563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3">
            <a:extLst>
              <a:ext uri="{FF2B5EF4-FFF2-40B4-BE49-F238E27FC236}">
                <a16:creationId xmlns:a16="http://schemas.microsoft.com/office/drawing/2014/main" xmlns="" id="{08722302-8537-8045-B330-6C3C08BE8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93671"/>
            <a:ext cx="10515600" cy="480131"/>
          </a:xfrm>
        </p:spPr>
        <p:txBody>
          <a:bodyPr wrap="square">
            <a:spAutoFit/>
          </a:bodyPr>
          <a:lstStyle/>
          <a:p>
            <a:pPr algn="ctr"/>
            <a:r>
              <a:rPr lang="es-GT" sz="2800" dirty="0" smtClean="0">
                <a:solidFill>
                  <a:srgbClr val="1488C3"/>
                </a:solidFill>
                <a:latin typeface="Montserrat" pitchFamily="2" charset="77"/>
                <a:ea typeface="+mn-ea"/>
                <a:cs typeface="+mn-cs"/>
              </a:rPr>
              <a:t>En respuesta a la pandemia fue creado el </a:t>
            </a:r>
            <a:endParaRPr lang="es-EC" sz="2800" dirty="0">
              <a:solidFill>
                <a:srgbClr val="1488C3"/>
              </a:solidFill>
              <a:latin typeface="Montserrat" pitchFamily="2" charset="77"/>
              <a:ea typeface="+mn-ea"/>
              <a:cs typeface="+mn-cs"/>
            </a:endParaRPr>
          </a:p>
        </p:txBody>
      </p:sp>
      <p:pic>
        <p:nvPicPr>
          <p:cNvPr id="16" name="Picture 26" descr="Logo, company name&#10;&#10;Description automatically generated">
            <a:extLst>
              <a:ext uri="{FF2B5EF4-FFF2-40B4-BE49-F238E27FC236}">
                <a16:creationId xmlns:a16="http://schemas.microsoft.com/office/drawing/2014/main" xmlns="" id="{F35F052F-9CEF-6840-9081-196784B19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90" y="4868703"/>
            <a:ext cx="4079065" cy="1989297"/>
          </a:xfrm>
          <a:prstGeom prst="rect">
            <a:avLst/>
          </a:prstGeom>
        </p:spPr>
      </p:pic>
      <p:pic>
        <p:nvPicPr>
          <p:cNvPr id="17" name="Picture 27" descr="Logo, company name&#10;&#10;Description automatically generated">
            <a:extLst>
              <a:ext uri="{FF2B5EF4-FFF2-40B4-BE49-F238E27FC236}">
                <a16:creationId xmlns:a16="http://schemas.microsoft.com/office/drawing/2014/main" xmlns="" id="{AD29977B-CD71-B046-8C50-E6441A00A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5792" y="4941629"/>
            <a:ext cx="3779991" cy="1843443"/>
          </a:xfrm>
          <a:prstGeom prst="rect">
            <a:avLst/>
          </a:prstGeom>
        </p:spPr>
      </p:pic>
      <p:pic>
        <p:nvPicPr>
          <p:cNvPr id="18" name="Picture 28" descr="Logo&#10;&#10;Description automatically generated">
            <a:extLst>
              <a:ext uri="{FF2B5EF4-FFF2-40B4-BE49-F238E27FC236}">
                <a16:creationId xmlns:a16="http://schemas.microsoft.com/office/drawing/2014/main" xmlns="" id="{1B5C8475-07C8-F043-B2D9-28FA6EE3A7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0622" y="4949522"/>
            <a:ext cx="3779990" cy="1843443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CBB65D19-E8E7-604E-AB23-1308BA5F99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4227" y="1839813"/>
            <a:ext cx="9329005" cy="3131644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C3938C1C-F94A-2744-9DCA-2D69896D2136}"/>
              </a:ext>
            </a:extLst>
          </p:cNvPr>
          <p:cNvSpPr/>
          <p:nvPr/>
        </p:nvSpPr>
        <p:spPr>
          <a:xfrm>
            <a:off x="361501" y="1584108"/>
            <a:ext cx="118304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GT" sz="2800" dirty="0">
                <a:solidFill>
                  <a:srgbClr val="1488C2"/>
                </a:solidFill>
                <a:latin typeface="Montserrat" pitchFamily="2" charset="77"/>
              </a:rPr>
              <a:t>Plan General Para </a:t>
            </a:r>
            <a:r>
              <a:rPr lang="es-GT" sz="2800" b="1" dirty="0">
                <a:solidFill>
                  <a:srgbClr val="0B2A4A"/>
                </a:solidFill>
                <a:latin typeface="Montserrat Medium" pitchFamily="2" charset="77"/>
              </a:rPr>
              <a:t>La</a:t>
            </a:r>
            <a:r>
              <a:rPr lang="es-GT" sz="2800" dirty="0">
                <a:solidFill>
                  <a:srgbClr val="1488C2"/>
                </a:solidFill>
                <a:latin typeface="Montserrat" pitchFamily="2" charset="77"/>
              </a:rPr>
              <a:t> </a:t>
            </a:r>
            <a:r>
              <a:rPr lang="es-GT" sz="2800" b="1" dirty="0">
                <a:solidFill>
                  <a:srgbClr val="0B2A4A"/>
                </a:solidFill>
                <a:latin typeface="Montserrat Medium" pitchFamily="2" charset="77"/>
              </a:rPr>
              <a:t>Recuperación Económica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xmlns="" id="{FF627E31-2C98-1140-A65B-444B8626CDAF}"/>
              </a:ext>
            </a:extLst>
          </p:cNvPr>
          <p:cNvSpPr/>
          <p:nvPr/>
        </p:nvSpPr>
        <p:spPr>
          <a:xfrm>
            <a:off x="3131861" y="4794824"/>
            <a:ext cx="592785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GT" sz="2200" dirty="0">
                <a:solidFill>
                  <a:srgbClr val="1488C2"/>
                </a:solidFill>
                <a:latin typeface="Montserrat" pitchFamily="2" charset="77"/>
              </a:rPr>
              <a:t>PRIORIDADES </a:t>
            </a:r>
            <a:r>
              <a:rPr lang="es-GT" sz="2200" b="1" dirty="0">
                <a:solidFill>
                  <a:srgbClr val="0B2A4A"/>
                </a:solidFill>
                <a:latin typeface="Montserrat Medium" pitchFamily="2" charset="77"/>
              </a:rPr>
              <a:t>2021</a:t>
            </a:r>
          </a:p>
        </p:txBody>
      </p:sp>
      <p:pic>
        <p:nvPicPr>
          <p:cNvPr id="22" name="Picture 67">
            <a:extLst>
              <a:ext uri="{FF2B5EF4-FFF2-40B4-BE49-F238E27FC236}">
                <a16:creationId xmlns:a16="http://schemas.microsoft.com/office/drawing/2014/main" xmlns="" id="{C4755301-94B8-8A41-AAC9-D8E2C931BF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545919" y="-5545919"/>
            <a:ext cx="1100161" cy="12192000"/>
          </a:xfrm>
          <a:prstGeom prst="rect">
            <a:avLst/>
          </a:prstGeom>
        </p:spPr>
      </p:pic>
      <p:pic>
        <p:nvPicPr>
          <p:cNvPr id="23" name="Picture 89" descr="Logo, company name&#10;&#10;Description automatically generated">
            <a:extLst>
              <a:ext uri="{FF2B5EF4-FFF2-40B4-BE49-F238E27FC236}">
                <a16:creationId xmlns:a16="http://schemas.microsoft.com/office/drawing/2014/main" xmlns="" id="{2F1DCDB6-9F47-4E24-AEE1-5DDADFA9872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6170" y="190231"/>
            <a:ext cx="1024005" cy="846116"/>
          </a:xfrm>
          <a:prstGeom prst="rect">
            <a:avLst/>
          </a:prstGeom>
        </p:spPr>
      </p:pic>
      <p:pic>
        <p:nvPicPr>
          <p:cNvPr id="24" name="Picture 90" descr="Logo, company name&#10;&#10;Description automatically generated">
            <a:extLst>
              <a:ext uri="{FF2B5EF4-FFF2-40B4-BE49-F238E27FC236}">
                <a16:creationId xmlns:a16="http://schemas.microsoft.com/office/drawing/2014/main" xmlns="" id="{182A56B3-0A72-4A11-9B53-ACF7B49B598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0350" y="32444"/>
            <a:ext cx="961091" cy="1067715"/>
          </a:xfrm>
          <a:prstGeom prst="rect">
            <a:avLst/>
          </a:prstGeom>
        </p:spPr>
      </p:pic>
      <p:sp>
        <p:nvSpPr>
          <p:cNvPr id="25" name="Rectangle 2564">
            <a:extLst>
              <a:ext uri="{FF2B5EF4-FFF2-40B4-BE49-F238E27FC236}">
                <a16:creationId xmlns:a16="http://schemas.microsoft.com/office/drawing/2014/main" xmlns="" id="{AAFD3646-6FFD-4B3D-A23D-BCEE66AEFE9E}"/>
              </a:ext>
            </a:extLst>
          </p:cNvPr>
          <p:cNvSpPr/>
          <p:nvPr/>
        </p:nvSpPr>
        <p:spPr>
          <a:xfrm>
            <a:off x="1856349" y="2076895"/>
            <a:ext cx="8622608" cy="126626"/>
          </a:xfrm>
          <a:prstGeom prst="rect">
            <a:avLst/>
          </a:prstGeom>
          <a:solidFill>
            <a:srgbClr val="0F274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26" name="Isosceles Triangle 2565">
            <a:extLst>
              <a:ext uri="{FF2B5EF4-FFF2-40B4-BE49-F238E27FC236}">
                <a16:creationId xmlns:a16="http://schemas.microsoft.com/office/drawing/2014/main" xmlns="" id="{50D792DC-58F1-424E-9E4A-7960979FDC7B}"/>
              </a:ext>
            </a:extLst>
          </p:cNvPr>
          <p:cNvSpPr/>
          <p:nvPr/>
        </p:nvSpPr>
        <p:spPr>
          <a:xfrm rot="5400000">
            <a:off x="10461158" y="2028966"/>
            <a:ext cx="258081" cy="222484"/>
          </a:xfrm>
          <a:prstGeom prst="triangle">
            <a:avLst/>
          </a:prstGeom>
          <a:solidFill>
            <a:srgbClr val="0F274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205081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5DB57D29-66BC-D84A-B1AA-A75A11743565}"/>
              </a:ext>
            </a:extLst>
          </p:cNvPr>
          <p:cNvSpPr/>
          <p:nvPr/>
        </p:nvSpPr>
        <p:spPr>
          <a:xfrm>
            <a:off x="182054" y="2353112"/>
            <a:ext cx="1136305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GT" dirty="0">
                <a:latin typeface="Montserrat Medium" pitchFamily="2" charset="77"/>
              </a:rPr>
              <a:t>Al RGM se le ha asignado un presupuesto preliminar por un monto de </a:t>
            </a:r>
            <a:r>
              <a:rPr lang="es-GT" dirty="0" smtClean="0">
                <a:latin typeface="Montserrat Medium" pitchFamily="2" charset="77"/>
              </a:rPr>
              <a:t>Q7,725,447.00. Con ello, cubre: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GT" sz="1600" dirty="0" smtClean="0">
                <a:latin typeface="Montserrat Medium" pitchFamily="2" charset="77"/>
              </a:rPr>
              <a:t>Funcionamiento </a:t>
            </a:r>
            <a:r>
              <a:rPr lang="es-GT" sz="1600" dirty="0">
                <a:latin typeface="Montserrat Medium" pitchFamily="2" charset="77"/>
              </a:rPr>
              <a:t>del Registro (Inscripciones de Garantías Mobiliarias, para la obtención de liquidez para las MYPIMES, a la fecha se han beneficiado más de 13,000 personas individuales y jurídicas</a:t>
            </a:r>
            <a:r>
              <a:rPr lang="es-GT" sz="1600" dirty="0" smtClean="0">
                <a:latin typeface="Montserrat Medium" pitchFamily="2" charset="77"/>
              </a:rPr>
              <a:t>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s-GT" sz="1600" dirty="0">
              <a:latin typeface="Montserrat Medium" pitchFamily="2" charset="77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GT" sz="1600" dirty="0">
                <a:latin typeface="Montserrat Medium" pitchFamily="2" charset="77"/>
              </a:rPr>
              <a:t>Cumplimiento del programa de capacitaciones (Para dar a conocer los beneficios del Registro y promover el uso del mismo</a:t>
            </a:r>
            <a:r>
              <a:rPr lang="es-GT" sz="1600" dirty="0" smtClean="0">
                <a:latin typeface="Montserrat Medium" pitchFamily="2" charset="77"/>
              </a:rPr>
              <a:t>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s-GT" sz="1600" dirty="0">
              <a:latin typeface="Montserrat Medium" pitchFamily="2" charset="77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GT" sz="1600" dirty="0">
                <a:latin typeface="Montserrat Medium" pitchFamily="2" charset="77"/>
              </a:rPr>
              <a:t>Fortalecimiento y actualización del sistema electrónico del Registro (Mejorar el uso del sistema haciéndolo más amigable, ágil, confiable y para dar cumplimiento a las leyes recién emitidas)</a:t>
            </a:r>
          </a:p>
        </p:txBody>
      </p:sp>
      <p:pic>
        <p:nvPicPr>
          <p:cNvPr id="9" name="Picture 67">
            <a:extLst>
              <a:ext uri="{FF2B5EF4-FFF2-40B4-BE49-F238E27FC236}">
                <a16:creationId xmlns:a16="http://schemas.microsoft.com/office/drawing/2014/main" xmlns="" id="{C4755301-94B8-8A41-AAC9-D8E2C931B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545919" y="-5545919"/>
            <a:ext cx="1100161" cy="12192000"/>
          </a:xfrm>
          <a:prstGeom prst="rect">
            <a:avLst/>
          </a:prstGeom>
        </p:spPr>
      </p:pic>
      <p:pic>
        <p:nvPicPr>
          <p:cNvPr id="11" name="Picture 89" descr="Logo, company name&#10;&#10;Description automatically generated">
            <a:extLst>
              <a:ext uri="{FF2B5EF4-FFF2-40B4-BE49-F238E27FC236}">
                <a16:creationId xmlns:a16="http://schemas.microsoft.com/office/drawing/2014/main" xmlns="" id="{2F1DCDB6-9F47-4E24-AEE1-5DDADFA987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6170" y="190231"/>
            <a:ext cx="1024005" cy="846116"/>
          </a:xfrm>
          <a:prstGeom prst="rect">
            <a:avLst/>
          </a:prstGeom>
        </p:spPr>
      </p:pic>
      <p:pic>
        <p:nvPicPr>
          <p:cNvPr id="12" name="Picture 90" descr="Logo, company name&#10;&#10;Description automatically generated">
            <a:extLst>
              <a:ext uri="{FF2B5EF4-FFF2-40B4-BE49-F238E27FC236}">
                <a16:creationId xmlns:a16="http://schemas.microsoft.com/office/drawing/2014/main" xmlns="" id="{182A56B3-0A72-4A11-9B53-ACF7B49B598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0350" y="32444"/>
            <a:ext cx="961091" cy="1067715"/>
          </a:xfrm>
          <a:prstGeom prst="rect">
            <a:avLst/>
          </a:prstGeom>
        </p:spPr>
      </p:pic>
      <p:sp>
        <p:nvSpPr>
          <p:cNvPr id="13" name="Rectangle 2564">
            <a:extLst>
              <a:ext uri="{FF2B5EF4-FFF2-40B4-BE49-F238E27FC236}">
                <a16:creationId xmlns:a16="http://schemas.microsoft.com/office/drawing/2014/main" xmlns="" id="{AAFD3646-6FFD-4B3D-A23D-BCEE66AEFE9E}"/>
              </a:ext>
            </a:extLst>
          </p:cNvPr>
          <p:cNvSpPr/>
          <p:nvPr/>
        </p:nvSpPr>
        <p:spPr>
          <a:xfrm>
            <a:off x="-1371577" y="2000513"/>
            <a:ext cx="8622608" cy="126626"/>
          </a:xfrm>
          <a:prstGeom prst="rect">
            <a:avLst/>
          </a:prstGeom>
          <a:solidFill>
            <a:srgbClr val="0F274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15" name="Isosceles Triangle 2565">
            <a:extLst>
              <a:ext uri="{FF2B5EF4-FFF2-40B4-BE49-F238E27FC236}">
                <a16:creationId xmlns:a16="http://schemas.microsoft.com/office/drawing/2014/main" xmlns="" id="{50D792DC-58F1-424E-9E4A-7960979FDC7B}"/>
              </a:ext>
            </a:extLst>
          </p:cNvPr>
          <p:cNvSpPr/>
          <p:nvPr/>
        </p:nvSpPr>
        <p:spPr>
          <a:xfrm rot="5400000">
            <a:off x="7233232" y="1952584"/>
            <a:ext cx="258081" cy="222484"/>
          </a:xfrm>
          <a:prstGeom prst="triangle">
            <a:avLst/>
          </a:prstGeom>
          <a:solidFill>
            <a:srgbClr val="0F274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-1" y="1174634"/>
            <a:ext cx="29535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08BBF"/>
                </a:solidFill>
                <a:latin typeface="Montserrat" pitchFamily="2" charset="77"/>
              </a:rPr>
              <a:t>REG. GARANTÍAS MOBILIARIAS</a:t>
            </a:r>
            <a:endParaRPr lang="es-ES_tradnl" b="1" dirty="0">
              <a:solidFill>
                <a:srgbClr val="308BBF"/>
              </a:solidFill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2939727" y="1359299"/>
            <a:ext cx="30640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400" b="1" dirty="0" smtClean="0">
                <a:solidFill>
                  <a:srgbClr val="0F2743"/>
                </a:solidFill>
                <a:latin typeface="Montserrat" pitchFamily="2" charset="77"/>
              </a:rPr>
              <a:t>Q7.7 MILLONES</a:t>
            </a:r>
            <a:endParaRPr lang="nb-NO" sz="2400" b="1" dirty="0">
              <a:solidFill>
                <a:srgbClr val="0F2743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749944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97637462-E897-426C-B3C3-4B7831735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03" y="2698942"/>
            <a:ext cx="6484986" cy="3762866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EA4B5FC1-9F0F-4E99-AD97-DC7617B1136E}"/>
              </a:ext>
            </a:extLst>
          </p:cNvPr>
          <p:cNvSpPr txBox="1"/>
          <p:nvPr/>
        </p:nvSpPr>
        <p:spPr>
          <a:xfrm>
            <a:off x="6765253" y="2698942"/>
            <a:ext cx="542674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GT" sz="1200" dirty="0">
                <a:solidFill>
                  <a:srgbClr val="0B2A4A"/>
                </a:solidFill>
                <a:latin typeface="Montserrat Medium" panose="00000600000000000000" pitchFamily="50" charset="0"/>
              </a:rPr>
              <a:t>ACCIONES 2022: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200" dirty="0">
                <a:solidFill>
                  <a:srgbClr val="0B2A4A"/>
                </a:solidFill>
                <a:latin typeface="Montserrat Medium" panose="00000600000000000000" pitchFamily="50" charset="0"/>
              </a:rPr>
              <a:t>Personas individuales y jurídicas con registro de inscripción vigente y con vigilancia y fiscalización, en el mercado de valores.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200" dirty="0">
                <a:solidFill>
                  <a:srgbClr val="0B2A4A"/>
                </a:solidFill>
                <a:latin typeface="Montserrat Medium" panose="00000600000000000000" pitchFamily="50" charset="0"/>
              </a:rPr>
              <a:t>Personas individuales y jurídicas con capacitación en cultura financiera y bursátil</a:t>
            </a:r>
            <a:r>
              <a:rPr lang="es-GT" sz="1200" dirty="0">
                <a:solidFill>
                  <a:srgbClr val="0B2A4A"/>
                </a:solidFill>
                <a:latin typeface="Montserrat Medium" panose="00000600000000000000" pitchFamily="50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GT" sz="1200" dirty="0">
              <a:solidFill>
                <a:srgbClr val="0B2A4A"/>
              </a:solidFill>
              <a:latin typeface="Montserrat Medium" panose="00000600000000000000" pitchFamily="50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es-GT" sz="1200" dirty="0">
                <a:solidFill>
                  <a:srgbClr val="0B2A4A"/>
                </a:solidFill>
                <a:latin typeface="Montserrat Medium" panose="00000600000000000000" pitchFamily="50" charset="0"/>
              </a:rPr>
              <a:t>RESULTADOS ESPERADOS: Para el año 2022 se espera un crecimiento en personas atendidas con servicios registrales en el mercado de valores de 20% aproximadamente.</a:t>
            </a:r>
          </a:p>
          <a:p>
            <a:pPr algn="just"/>
            <a:endParaRPr lang="es-GT" sz="1200" dirty="0">
              <a:solidFill>
                <a:srgbClr val="0B2A4A"/>
              </a:solidFill>
              <a:latin typeface="Montserrat Medium" panose="00000600000000000000" pitchFamily="50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GT" sz="1200" dirty="0">
                <a:solidFill>
                  <a:srgbClr val="0B2A4A"/>
                </a:solidFill>
                <a:latin typeface="Montserrat Medium" panose="00000600000000000000" pitchFamily="50" charset="0"/>
              </a:rPr>
              <a:t>ESTRATEGIAS: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GT" sz="1200" dirty="0">
                <a:solidFill>
                  <a:srgbClr val="0B2A4A"/>
                </a:solidFill>
                <a:latin typeface="Montserrat Medium" panose="00000600000000000000" pitchFamily="50" charset="0"/>
              </a:rPr>
              <a:t>Modernización de los servicios registrales, brindados por medio oficina virtual.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GT" sz="1200" dirty="0">
                <a:solidFill>
                  <a:srgbClr val="0B2A4A"/>
                </a:solidFill>
                <a:latin typeface="Montserrat Medium" panose="00000600000000000000" pitchFamily="50" charset="0"/>
              </a:rPr>
              <a:t>Automatización de los procesos del Registro.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GT" sz="1200" dirty="0">
                <a:solidFill>
                  <a:srgbClr val="0B2A4A"/>
                </a:solidFill>
                <a:latin typeface="Montserrat Medium" panose="00000600000000000000" pitchFamily="50" charset="0"/>
              </a:rPr>
              <a:t>Fomento de cultura financiera y bursátil.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GT" sz="1200" dirty="0">
                <a:solidFill>
                  <a:srgbClr val="0B2A4A"/>
                </a:solidFill>
                <a:latin typeface="Montserrat Medium" panose="00000600000000000000" pitchFamily="50" charset="0"/>
              </a:rPr>
              <a:t>Incorporación del Registro a la International </a:t>
            </a:r>
            <a:r>
              <a:rPr lang="es-GT" sz="1200" dirty="0" err="1">
                <a:solidFill>
                  <a:srgbClr val="0B2A4A"/>
                </a:solidFill>
                <a:latin typeface="Montserrat Medium" panose="00000600000000000000" pitchFamily="50" charset="0"/>
              </a:rPr>
              <a:t>Organization</a:t>
            </a:r>
            <a:r>
              <a:rPr lang="es-GT" sz="1200" dirty="0">
                <a:solidFill>
                  <a:srgbClr val="0B2A4A"/>
                </a:solidFill>
                <a:latin typeface="Montserrat Medium" panose="00000600000000000000" pitchFamily="50" charset="0"/>
              </a:rPr>
              <a:t> </a:t>
            </a:r>
            <a:r>
              <a:rPr lang="es-GT" sz="1200" dirty="0" err="1">
                <a:solidFill>
                  <a:srgbClr val="0B2A4A"/>
                </a:solidFill>
                <a:latin typeface="Montserrat Medium" panose="00000600000000000000" pitchFamily="50" charset="0"/>
              </a:rPr>
              <a:t>of</a:t>
            </a:r>
            <a:r>
              <a:rPr lang="es-GT" sz="1200" dirty="0">
                <a:solidFill>
                  <a:srgbClr val="0B2A4A"/>
                </a:solidFill>
                <a:latin typeface="Montserrat Medium" panose="00000600000000000000" pitchFamily="50" charset="0"/>
              </a:rPr>
              <a:t> </a:t>
            </a:r>
            <a:r>
              <a:rPr lang="es-GT" sz="1200" dirty="0" err="1">
                <a:solidFill>
                  <a:srgbClr val="0B2A4A"/>
                </a:solidFill>
                <a:latin typeface="Montserrat Medium" panose="00000600000000000000" pitchFamily="50" charset="0"/>
              </a:rPr>
              <a:t>Securities</a:t>
            </a:r>
            <a:r>
              <a:rPr lang="es-GT" sz="1200" dirty="0">
                <a:solidFill>
                  <a:srgbClr val="0B2A4A"/>
                </a:solidFill>
                <a:latin typeface="Montserrat Medium" panose="00000600000000000000" pitchFamily="50" charset="0"/>
              </a:rPr>
              <a:t> </a:t>
            </a:r>
            <a:r>
              <a:rPr lang="es-GT" sz="1200" dirty="0" err="1">
                <a:solidFill>
                  <a:srgbClr val="0B2A4A"/>
                </a:solidFill>
                <a:latin typeface="Montserrat Medium" panose="00000600000000000000" pitchFamily="50" charset="0"/>
              </a:rPr>
              <a:t>Commissions</a:t>
            </a:r>
            <a:r>
              <a:rPr lang="es-GT" sz="1200" dirty="0">
                <a:solidFill>
                  <a:srgbClr val="0B2A4A"/>
                </a:solidFill>
                <a:latin typeface="Montserrat Medium" panose="00000600000000000000" pitchFamily="50" charset="0"/>
              </a:rPr>
              <a:t> (IOSCO).</a:t>
            </a:r>
          </a:p>
        </p:txBody>
      </p:sp>
      <p:pic>
        <p:nvPicPr>
          <p:cNvPr id="13" name="Picture 67">
            <a:extLst>
              <a:ext uri="{FF2B5EF4-FFF2-40B4-BE49-F238E27FC236}">
                <a16:creationId xmlns:a16="http://schemas.microsoft.com/office/drawing/2014/main" xmlns="" id="{C4755301-94B8-8A41-AAC9-D8E2C931B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545919" y="-5545919"/>
            <a:ext cx="1100161" cy="12192000"/>
          </a:xfrm>
          <a:prstGeom prst="rect">
            <a:avLst/>
          </a:prstGeom>
        </p:spPr>
      </p:pic>
      <p:pic>
        <p:nvPicPr>
          <p:cNvPr id="15" name="Picture 89" descr="Logo, company name&#10;&#10;Description automatically generated">
            <a:extLst>
              <a:ext uri="{FF2B5EF4-FFF2-40B4-BE49-F238E27FC236}">
                <a16:creationId xmlns:a16="http://schemas.microsoft.com/office/drawing/2014/main" xmlns="" id="{2F1DCDB6-9F47-4E24-AEE1-5DDADFA987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6170" y="190231"/>
            <a:ext cx="1024005" cy="846116"/>
          </a:xfrm>
          <a:prstGeom prst="rect">
            <a:avLst/>
          </a:prstGeom>
        </p:spPr>
      </p:pic>
      <p:pic>
        <p:nvPicPr>
          <p:cNvPr id="17" name="Picture 90" descr="Logo, company name&#10;&#10;Description automatically generated">
            <a:extLst>
              <a:ext uri="{FF2B5EF4-FFF2-40B4-BE49-F238E27FC236}">
                <a16:creationId xmlns:a16="http://schemas.microsoft.com/office/drawing/2014/main" xmlns="" id="{182A56B3-0A72-4A11-9B53-ACF7B49B598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0350" y="32444"/>
            <a:ext cx="961091" cy="1067715"/>
          </a:xfrm>
          <a:prstGeom prst="rect">
            <a:avLst/>
          </a:prstGeom>
        </p:spPr>
      </p:pic>
      <p:sp>
        <p:nvSpPr>
          <p:cNvPr id="18" name="Rectangle 2564">
            <a:extLst>
              <a:ext uri="{FF2B5EF4-FFF2-40B4-BE49-F238E27FC236}">
                <a16:creationId xmlns:a16="http://schemas.microsoft.com/office/drawing/2014/main" xmlns="" id="{AAFD3646-6FFD-4B3D-A23D-BCEE66AEFE9E}"/>
              </a:ext>
            </a:extLst>
          </p:cNvPr>
          <p:cNvSpPr/>
          <p:nvPr/>
        </p:nvSpPr>
        <p:spPr>
          <a:xfrm>
            <a:off x="-1371577" y="2000513"/>
            <a:ext cx="8622608" cy="126626"/>
          </a:xfrm>
          <a:prstGeom prst="rect">
            <a:avLst/>
          </a:prstGeom>
          <a:solidFill>
            <a:srgbClr val="0F274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19" name="Isosceles Triangle 2565">
            <a:extLst>
              <a:ext uri="{FF2B5EF4-FFF2-40B4-BE49-F238E27FC236}">
                <a16:creationId xmlns:a16="http://schemas.microsoft.com/office/drawing/2014/main" xmlns="" id="{50D792DC-58F1-424E-9E4A-7960979FDC7B}"/>
              </a:ext>
            </a:extLst>
          </p:cNvPr>
          <p:cNvSpPr/>
          <p:nvPr/>
        </p:nvSpPr>
        <p:spPr>
          <a:xfrm rot="5400000">
            <a:off x="7233232" y="1952584"/>
            <a:ext cx="258081" cy="222484"/>
          </a:xfrm>
          <a:prstGeom prst="triangle">
            <a:avLst/>
          </a:prstGeom>
          <a:solidFill>
            <a:srgbClr val="0F274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-1" y="1174634"/>
            <a:ext cx="34339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08BBF"/>
                </a:solidFill>
                <a:latin typeface="Montserrat" pitchFamily="2" charset="77"/>
              </a:rPr>
              <a:t>REG. MERCADO DE VALORES Y MERC. </a:t>
            </a:r>
            <a:endParaRPr lang="es-ES_tradnl" b="1" dirty="0">
              <a:solidFill>
                <a:srgbClr val="308BBF"/>
              </a:solidFill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3433996" y="1356741"/>
            <a:ext cx="30640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400" b="1" dirty="0" smtClean="0">
                <a:solidFill>
                  <a:srgbClr val="0F2743"/>
                </a:solidFill>
                <a:latin typeface="Montserrat" pitchFamily="2" charset="77"/>
              </a:rPr>
              <a:t>Q2.8 MILLONES</a:t>
            </a:r>
            <a:endParaRPr lang="nb-NO" sz="2400" b="1" dirty="0">
              <a:solidFill>
                <a:srgbClr val="0F2743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203264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5DB57D29-66BC-D84A-B1AA-A75A11743565}"/>
              </a:ext>
            </a:extLst>
          </p:cNvPr>
          <p:cNvSpPr/>
          <p:nvPr/>
        </p:nvSpPr>
        <p:spPr>
          <a:xfrm>
            <a:off x="182054" y="2353112"/>
            <a:ext cx="1136305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GT" dirty="0" smtClean="0">
                <a:latin typeface="Montserrat Medium" pitchFamily="2" charset="77"/>
              </a:rPr>
              <a:t>Brinda </a:t>
            </a:r>
            <a:r>
              <a:rPr lang="es-GT" dirty="0">
                <a:latin typeface="Montserrat Medium" pitchFamily="2" charset="77"/>
              </a:rPr>
              <a:t>certeza y seguridad jurídica a los usuarios de firmas electrónicas </a:t>
            </a:r>
            <a:r>
              <a:rPr lang="es-GT" dirty="0" smtClean="0">
                <a:latin typeface="Montserrat Medium" pitchFamily="2" charset="77"/>
              </a:rPr>
              <a:t>avanzadas.</a:t>
            </a:r>
          </a:p>
          <a:p>
            <a:pPr algn="just">
              <a:lnSpc>
                <a:spcPct val="150000"/>
              </a:lnSpc>
            </a:pPr>
            <a:r>
              <a:rPr lang="es-GT" dirty="0" smtClean="0">
                <a:latin typeface="Montserrat Medium" pitchFamily="2" charset="77"/>
              </a:rPr>
              <a:t>Cubre </a:t>
            </a:r>
            <a:r>
              <a:rPr lang="es-GT" dirty="0">
                <a:latin typeface="Montserrat Medium" pitchFamily="2" charset="77"/>
              </a:rPr>
              <a:t>gastos de funcionamiento en los siguientes rubros: </a:t>
            </a:r>
            <a:endParaRPr lang="es-GT" dirty="0" smtClean="0">
              <a:latin typeface="Montserrat Medium" pitchFamily="2" charset="77"/>
            </a:endParaRPr>
          </a:p>
          <a:p>
            <a:pPr marL="742950" lvl="1" indent="-285750" algn="just">
              <a:lnSpc>
                <a:spcPct val="150000"/>
              </a:lnSpc>
              <a:buFont typeface="Arial" charset="0"/>
              <a:buChar char="•"/>
            </a:pPr>
            <a:r>
              <a:rPr lang="es-GT" sz="1600" dirty="0" smtClean="0">
                <a:latin typeface="Montserrat Medium" pitchFamily="2" charset="77"/>
              </a:rPr>
              <a:t>Servicios </a:t>
            </a:r>
            <a:r>
              <a:rPr lang="es-GT" sz="1600" dirty="0">
                <a:latin typeface="Montserrat Medium" pitchFamily="2" charset="77"/>
              </a:rPr>
              <a:t>básicos, </a:t>
            </a:r>
            <a:endParaRPr lang="es-GT" sz="1600" dirty="0" smtClean="0">
              <a:latin typeface="Montserrat Medium" pitchFamily="2" charset="77"/>
            </a:endParaRPr>
          </a:p>
          <a:p>
            <a:pPr marL="742950" lvl="1" indent="-285750" algn="just">
              <a:lnSpc>
                <a:spcPct val="150000"/>
              </a:lnSpc>
              <a:buFont typeface="Arial" charset="0"/>
              <a:buChar char="•"/>
            </a:pPr>
            <a:r>
              <a:rPr lang="es-GT" sz="1600" dirty="0">
                <a:latin typeface="Montserrat Medium" pitchFamily="2" charset="77"/>
              </a:rPr>
              <a:t>F</a:t>
            </a:r>
            <a:r>
              <a:rPr lang="es-GT" sz="1600" dirty="0" smtClean="0">
                <a:latin typeface="Montserrat Medium" pitchFamily="2" charset="77"/>
              </a:rPr>
              <a:t>inanciamiento </a:t>
            </a:r>
            <a:r>
              <a:rPr lang="es-GT" sz="1600" dirty="0">
                <a:latin typeface="Montserrat Medium" pitchFamily="2" charset="77"/>
              </a:rPr>
              <a:t>para supervisar a Autoridades de Certificación de los prestadores de servicios de certificación, </a:t>
            </a:r>
            <a:endParaRPr lang="es-GT" sz="1600" dirty="0" smtClean="0">
              <a:latin typeface="Montserrat Medium" pitchFamily="2" charset="77"/>
            </a:endParaRPr>
          </a:p>
          <a:p>
            <a:pPr marL="742950" lvl="1" indent="-285750" algn="just">
              <a:lnSpc>
                <a:spcPct val="150000"/>
              </a:lnSpc>
              <a:buFont typeface="Arial" charset="0"/>
              <a:buChar char="•"/>
            </a:pPr>
            <a:r>
              <a:rPr lang="es-GT" sz="1600" dirty="0">
                <a:latin typeface="Montserrat Medium" pitchFamily="2" charset="77"/>
              </a:rPr>
              <a:t>A</a:t>
            </a:r>
            <a:r>
              <a:rPr lang="es-GT" sz="1600" dirty="0" smtClean="0">
                <a:latin typeface="Montserrat Medium" pitchFamily="2" charset="77"/>
              </a:rPr>
              <a:t>ctualización </a:t>
            </a:r>
            <a:r>
              <a:rPr lang="es-GT" sz="1600" dirty="0">
                <a:latin typeface="Montserrat Medium" pitchFamily="2" charset="77"/>
              </a:rPr>
              <a:t>de equipo tecnológico, </a:t>
            </a:r>
            <a:endParaRPr lang="es-GT" sz="1600" dirty="0" smtClean="0">
              <a:latin typeface="Montserrat Medium" pitchFamily="2" charset="77"/>
            </a:endParaRPr>
          </a:p>
          <a:p>
            <a:pPr marL="742950" lvl="1" indent="-285750" algn="just">
              <a:lnSpc>
                <a:spcPct val="150000"/>
              </a:lnSpc>
              <a:buFont typeface="Arial" charset="0"/>
              <a:buChar char="•"/>
            </a:pPr>
            <a:r>
              <a:rPr lang="es-GT" sz="1600" dirty="0">
                <a:latin typeface="Montserrat Medium" pitchFamily="2" charset="77"/>
              </a:rPr>
              <a:t>S</a:t>
            </a:r>
            <a:r>
              <a:rPr lang="es-GT" sz="1600" dirty="0" smtClean="0">
                <a:latin typeface="Montserrat Medium" pitchFamily="2" charset="77"/>
              </a:rPr>
              <a:t>ervicios </a:t>
            </a:r>
            <a:r>
              <a:rPr lang="es-GT" sz="1600" dirty="0">
                <a:latin typeface="Montserrat Medium" pitchFamily="2" charset="77"/>
              </a:rPr>
              <a:t>de infraestructura en la nube, mantenimiento de equipo, </a:t>
            </a:r>
            <a:endParaRPr lang="es-GT" sz="1600" dirty="0" smtClean="0">
              <a:latin typeface="Montserrat Medium" pitchFamily="2" charset="77"/>
            </a:endParaRPr>
          </a:p>
          <a:p>
            <a:pPr marL="742950" lvl="1" indent="-285750" algn="just">
              <a:lnSpc>
                <a:spcPct val="150000"/>
              </a:lnSpc>
              <a:buFont typeface="Arial" charset="0"/>
              <a:buChar char="•"/>
            </a:pPr>
            <a:r>
              <a:rPr lang="es-GT" sz="1600" dirty="0">
                <a:latin typeface="Montserrat Medium" pitchFamily="2" charset="77"/>
              </a:rPr>
              <a:t>I</a:t>
            </a:r>
            <a:r>
              <a:rPr lang="es-GT" sz="1600" dirty="0" smtClean="0">
                <a:latin typeface="Montserrat Medium" pitchFamily="2" charset="77"/>
              </a:rPr>
              <a:t>nfraestructura </a:t>
            </a:r>
            <a:r>
              <a:rPr lang="es-GT" sz="1600" dirty="0">
                <a:latin typeface="Montserrat Medium" pitchFamily="2" charset="77"/>
              </a:rPr>
              <a:t>e instalaciones eléctricas, </a:t>
            </a:r>
            <a:endParaRPr lang="es-GT" sz="1600" dirty="0" smtClean="0">
              <a:latin typeface="Montserrat Medium" pitchFamily="2" charset="77"/>
            </a:endParaRPr>
          </a:p>
          <a:p>
            <a:pPr marL="742950" lvl="1" indent="-285750" algn="just">
              <a:lnSpc>
                <a:spcPct val="150000"/>
              </a:lnSpc>
              <a:buFont typeface="Arial" charset="0"/>
              <a:buChar char="•"/>
            </a:pPr>
            <a:r>
              <a:rPr lang="es-GT" sz="1600" dirty="0">
                <a:latin typeface="Montserrat Medium" pitchFamily="2" charset="77"/>
              </a:rPr>
              <a:t>F</a:t>
            </a:r>
            <a:r>
              <a:rPr lang="es-GT" sz="1600" dirty="0" smtClean="0">
                <a:latin typeface="Montserrat Medium" pitchFamily="2" charset="77"/>
              </a:rPr>
              <a:t>inanciamiento </a:t>
            </a:r>
            <a:r>
              <a:rPr lang="es-GT" sz="1600" dirty="0">
                <a:latin typeface="Montserrat Medium" pitchFamily="2" charset="77"/>
              </a:rPr>
              <a:t>presupuestario de nómina con cargo a los renglones de personal permanente y temporal.</a:t>
            </a:r>
          </a:p>
        </p:txBody>
      </p:sp>
      <p:pic>
        <p:nvPicPr>
          <p:cNvPr id="9" name="Picture 67">
            <a:extLst>
              <a:ext uri="{FF2B5EF4-FFF2-40B4-BE49-F238E27FC236}">
                <a16:creationId xmlns:a16="http://schemas.microsoft.com/office/drawing/2014/main" xmlns="" id="{C4755301-94B8-8A41-AAC9-D8E2C931B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545919" y="-5545919"/>
            <a:ext cx="1100161" cy="12192000"/>
          </a:xfrm>
          <a:prstGeom prst="rect">
            <a:avLst/>
          </a:prstGeom>
        </p:spPr>
      </p:pic>
      <p:pic>
        <p:nvPicPr>
          <p:cNvPr id="11" name="Picture 89" descr="Logo, company name&#10;&#10;Description automatically generated">
            <a:extLst>
              <a:ext uri="{FF2B5EF4-FFF2-40B4-BE49-F238E27FC236}">
                <a16:creationId xmlns:a16="http://schemas.microsoft.com/office/drawing/2014/main" xmlns="" id="{2F1DCDB6-9F47-4E24-AEE1-5DDADFA987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6170" y="190231"/>
            <a:ext cx="1024005" cy="846116"/>
          </a:xfrm>
          <a:prstGeom prst="rect">
            <a:avLst/>
          </a:prstGeom>
        </p:spPr>
      </p:pic>
      <p:pic>
        <p:nvPicPr>
          <p:cNvPr id="12" name="Picture 90" descr="Logo, company name&#10;&#10;Description automatically generated">
            <a:extLst>
              <a:ext uri="{FF2B5EF4-FFF2-40B4-BE49-F238E27FC236}">
                <a16:creationId xmlns:a16="http://schemas.microsoft.com/office/drawing/2014/main" xmlns="" id="{182A56B3-0A72-4A11-9B53-ACF7B49B598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0350" y="32444"/>
            <a:ext cx="961091" cy="1067715"/>
          </a:xfrm>
          <a:prstGeom prst="rect">
            <a:avLst/>
          </a:prstGeom>
        </p:spPr>
      </p:pic>
      <p:sp>
        <p:nvSpPr>
          <p:cNvPr id="13" name="Rectangle 2564">
            <a:extLst>
              <a:ext uri="{FF2B5EF4-FFF2-40B4-BE49-F238E27FC236}">
                <a16:creationId xmlns:a16="http://schemas.microsoft.com/office/drawing/2014/main" xmlns="" id="{AAFD3646-6FFD-4B3D-A23D-BCEE66AEFE9E}"/>
              </a:ext>
            </a:extLst>
          </p:cNvPr>
          <p:cNvSpPr/>
          <p:nvPr/>
        </p:nvSpPr>
        <p:spPr>
          <a:xfrm>
            <a:off x="-1371577" y="2000513"/>
            <a:ext cx="8622608" cy="126626"/>
          </a:xfrm>
          <a:prstGeom prst="rect">
            <a:avLst/>
          </a:prstGeom>
          <a:solidFill>
            <a:srgbClr val="0F274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15" name="Isosceles Triangle 2565">
            <a:extLst>
              <a:ext uri="{FF2B5EF4-FFF2-40B4-BE49-F238E27FC236}">
                <a16:creationId xmlns:a16="http://schemas.microsoft.com/office/drawing/2014/main" xmlns="" id="{50D792DC-58F1-424E-9E4A-7960979FDC7B}"/>
              </a:ext>
            </a:extLst>
          </p:cNvPr>
          <p:cNvSpPr/>
          <p:nvPr/>
        </p:nvSpPr>
        <p:spPr>
          <a:xfrm rot="5400000">
            <a:off x="7233232" y="1952584"/>
            <a:ext cx="258081" cy="222484"/>
          </a:xfrm>
          <a:prstGeom prst="triangle">
            <a:avLst/>
          </a:prstGeom>
          <a:solidFill>
            <a:srgbClr val="0F274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-1" y="1174634"/>
            <a:ext cx="39776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08BBF"/>
                </a:solidFill>
                <a:latin typeface="Montserrat" pitchFamily="2" charset="77"/>
              </a:rPr>
              <a:t>REG. PRESTADORES SERV. CERTIFICACIÓN</a:t>
            </a:r>
            <a:endParaRPr lang="es-ES_tradnl" b="1" dirty="0">
              <a:solidFill>
                <a:srgbClr val="308BBF"/>
              </a:solidFill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3836274" y="1312875"/>
            <a:ext cx="30640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400" b="1" dirty="0" smtClean="0">
                <a:solidFill>
                  <a:srgbClr val="0F2743"/>
                </a:solidFill>
                <a:latin typeface="Montserrat" pitchFamily="2" charset="77"/>
              </a:rPr>
              <a:t>-</a:t>
            </a:r>
            <a:endParaRPr lang="nb-NO" sz="2400" b="1" dirty="0">
              <a:solidFill>
                <a:srgbClr val="0F2743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634251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502F108-2567-F54F-BFEE-9FD6526C3157}"/>
              </a:ext>
            </a:extLst>
          </p:cNvPr>
          <p:cNvSpPr/>
          <p:nvPr/>
        </p:nvSpPr>
        <p:spPr>
          <a:xfrm>
            <a:off x="12845" y="4633487"/>
            <a:ext cx="9099623" cy="1576006"/>
          </a:xfrm>
          <a:prstGeom prst="rect">
            <a:avLst/>
          </a:prstGeom>
          <a:solidFill>
            <a:srgbClr val="258C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prstClr val="white"/>
              </a:solidFill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xmlns="" id="{04DCBB38-16B6-3F44-AA32-4DE0E73C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397" y="4760813"/>
            <a:ext cx="8776518" cy="1332929"/>
          </a:xfrm>
        </p:spPr>
        <p:txBody>
          <a:bodyPr anchor="ctr">
            <a:noAutofit/>
          </a:bodyPr>
          <a:lstStyle/>
          <a:p>
            <a:pPr algn="l"/>
            <a:r>
              <a:rPr lang="es-ES_tradnl" sz="2000" b="1" dirty="0" smtClean="0">
                <a:solidFill>
                  <a:schemeClr val="bg1"/>
                </a:solidFill>
                <a:latin typeface="Montserrat" pitchFamily="2" charset="77"/>
              </a:rPr>
              <a:t>Justificación de presupuesto </a:t>
            </a:r>
            <a:r>
              <a:rPr lang="es-ES_tradnl" sz="3600" b="1" dirty="0" smtClean="0">
                <a:solidFill>
                  <a:schemeClr val="bg1"/>
                </a:solidFill>
                <a:latin typeface="Montserrat" pitchFamily="2" charset="77"/>
              </a:rPr>
              <a:t/>
            </a:r>
            <a:br>
              <a:rPr lang="es-ES_tradnl" sz="3600" b="1" dirty="0" smtClean="0">
                <a:solidFill>
                  <a:schemeClr val="bg1"/>
                </a:solidFill>
                <a:latin typeface="Montserrat" pitchFamily="2" charset="77"/>
              </a:rPr>
            </a:br>
            <a:r>
              <a:rPr lang="es-ES_tradnl" sz="2800" b="1" dirty="0" smtClean="0">
                <a:solidFill>
                  <a:schemeClr val="bg1"/>
                </a:solidFill>
                <a:latin typeface="Montserrat" pitchFamily="2" charset="77"/>
              </a:rPr>
              <a:t>Viceministerio de </a:t>
            </a:r>
            <a:r>
              <a:rPr lang="es-ES_tradnl" sz="2800" b="1" dirty="0" smtClean="0">
                <a:solidFill>
                  <a:schemeClr val="bg1"/>
                </a:solidFill>
                <a:latin typeface="Montserrat" pitchFamily="2" charset="77"/>
              </a:rPr>
              <a:t>Desarrollo de la Microempresa, pequeña y mediana empresa</a:t>
            </a:r>
            <a:endParaRPr lang="x-none" sz="400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8" name="Rectángulo 10">
            <a:extLst>
              <a:ext uri="{FF2B5EF4-FFF2-40B4-BE49-F238E27FC236}">
                <a16:creationId xmlns:a16="http://schemas.microsoft.com/office/drawing/2014/main" xmlns="" id="{2D56135F-44BF-F64F-BA2D-5D004B0ADE57}"/>
              </a:ext>
            </a:extLst>
          </p:cNvPr>
          <p:cNvSpPr/>
          <p:nvPr/>
        </p:nvSpPr>
        <p:spPr>
          <a:xfrm>
            <a:off x="10465068" y="190658"/>
            <a:ext cx="77436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b="1" dirty="0" smtClean="0">
                <a:solidFill>
                  <a:prstClr val="white"/>
                </a:solidFill>
                <a:latin typeface="Montserrat" pitchFamily="2" charset="77"/>
              </a:rPr>
              <a:t>Julio </a:t>
            </a:r>
            <a:r>
              <a:rPr lang="es-GT" b="1" dirty="0">
                <a:solidFill>
                  <a:prstClr val="white"/>
                </a:solidFill>
                <a:latin typeface="Montserrat" pitchFamily="2" charset="77"/>
              </a:rPr>
              <a:t>2021</a:t>
            </a:r>
          </a:p>
        </p:txBody>
      </p:sp>
      <p:pic>
        <p:nvPicPr>
          <p:cNvPr id="5" name="Picture 4" descr="A city at night&#10;&#10;Description automatically generated with medium confidence">
            <a:extLst>
              <a:ext uri="{FF2B5EF4-FFF2-40B4-BE49-F238E27FC236}">
                <a16:creationId xmlns:a16="http://schemas.microsoft.com/office/drawing/2014/main" xmlns="" id="{8680EE06-D3DD-D040-93CF-3FDAB54E8D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57"/>
            <a:ext cx="8265226" cy="4633486"/>
          </a:xfrm>
          <a:prstGeom prst="rect">
            <a:avLst/>
          </a:prstGeom>
        </p:spPr>
      </p:pic>
      <p:pic>
        <p:nvPicPr>
          <p:cNvPr id="10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904F3F2D-D95F-4A42-8E76-A5E644955D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7618"/>
          <a:stretch/>
        </p:blipFill>
        <p:spPr>
          <a:xfrm>
            <a:off x="7910790" y="3525281"/>
            <a:ext cx="3016294" cy="1108205"/>
          </a:xfrm>
          <a:prstGeom prst="rect">
            <a:avLst/>
          </a:prstGeom>
        </p:spPr>
      </p:pic>
      <p:pic>
        <p:nvPicPr>
          <p:cNvPr id="7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904F3F2D-D95F-4A42-8E76-A5E644955D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033"/>
          <a:stretch/>
        </p:blipFill>
        <p:spPr>
          <a:xfrm>
            <a:off x="10927084" y="3525282"/>
            <a:ext cx="1264916" cy="110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7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5DB57D29-66BC-D84A-B1AA-A75A11743565}"/>
              </a:ext>
            </a:extLst>
          </p:cNvPr>
          <p:cNvSpPr/>
          <p:nvPr/>
        </p:nvSpPr>
        <p:spPr>
          <a:xfrm>
            <a:off x="393521" y="1527414"/>
            <a:ext cx="11049298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chemeClr val="accent1">
                    <a:lumMod val="50000"/>
                  </a:schemeClr>
                </a:solidFill>
                <a:latin typeface="Montserrat Medium" pitchFamily="2" charset="77"/>
              </a:rPr>
              <a:t>Dirección de Servicios Financieros (Q.15,553,587.00): </a:t>
            </a:r>
          </a:p>
          <a:p>
            <a:endParaRPr lang="es-ES" sz="3600" dirty="0">
              <a:latin typeface="Montserrat Medium" pitchFamily="2" charset="77"/>
            </a:endParaRPr>
          </a:p>
          <a:p>
            <a:pPr algn="just"/>
            <a:r>
              <a:rPr lang="es-ES_tradnl" dirty="0" smtClean="0"/>
              <a:t>Aumenta </a:t>
            </a:r>
            <a:r>
              <a:rPr lang="es-ES_tradnl" dirty="0"/>
              <a:t>la competitividad del sector MIPYME promoviendo el acceso a fuentes financiamiento por medio de Entidades de Servicios financieros que tienen cobertura en las áreas urbanas y rurales a nivel nacional.   </a:t>
            </a:r>
            <a:endParaRPr lang="es-ES_tradnl" dirty="0" smtClean="0"/>
          </a:p>
          <a:p>
            <a:pPr algn="just"/>
            <a:endParaRPr lang="es-ES_tradnl" dirty="0"/>
          </a:p>
          <a:p>
            <a:pPr algn="just"/>
            <a:r>
              <a:rPr lang="es-ES_tradnl" dirty="0" smtClean="0"/>
              <a:t>Los </a:t>
            </a:r>
            <a:r>
              <a:rPr lang="es-ES_tradnl" dirty="0"/>
              <a:t>servicios que se prestan a la población se dividen en: </a:t>
            </a:r>
            <a:endParaRPr lang="es-ES_tradnl" dirty="0" smtClean="0"/>
          </a:p>
          <a:p>
            <a:pPr algn="just"/>
            <a:r>
              <a:rPr lang="es-ES_tradnl" dirty="0"/>
              <a:t>	</a:t>
            </a:r>
            <a:r>
              <a:rPr lang="es-ES_tradnl" dirty="0" smtClean="0"/>
              <a:t>Operaciones </a:t>
            </a:r>
            <a:r>
              <a:rPr lang="es-ES_tradnl" dirty="0"/>
              <a:t>de segundo piso y operaciones de primer </a:t>
            </a:r>
            <a:r>
              <a:rPr lang="es-ES_tradnl" dirty="0" smtClean="0"/>
              <a:t>piso; </a:t>
            </a:r>
          </a:p>
          <a:p>
            <a:pPr algn="just"/>
            <a:r>
              <a:rPr lang="es-ES_tradnl" dirty="0"/>
              <a:t>	</a:t>
            </a:r>
            <a:r>
              <a:rPr lang="es-ES_tradnl" dirty="0" smtClean="0"/>
              <a:t>Operaciones </a:t>
            </a:r>
            <a:r>
              <a:rPr lang="es-ES_tradnl" dirty="0"/>
              <a:t>con fondos de </a:t>
            </a:r>
            <a:r>
              <a:rPr lang="es-ES_tradnl" dirty="0" smtClean="0"/>
              <a:t>garantía; y, </a:t>
            </a:r>
          </a:p>
          <a:p>
            <a:pPr algn="just"/>
            <a:r>
              <a:rPr lang="es-ES_tradnl" dirty="0"/>
              <a:t>	O</a:t>
            </a:r>
            <a:r>
              <a:rPr lang="es-ES_tradnl" dirty="0" smtClean="0"/>
              <a:t>peraciones </a:t>
            </a:r>
            <a:r>
              <a:rPr lang="es-ES_tradnl" dirty="0"/>
              <a:t>del registro de entes de </a:t>
            </a:r>
            <a:r>
              <a:rPr lang="es-ES_tradnl" dirty="0" err="1"/>
              <a:t>microfinanzas</a:t>
            </a:r>
            <a:r>
              <a:rPr lang="es-ES_tradnl" dirty="0"/>
              <a:t> sin fines de lucro.</a:t>
            </a:r>
            <a:endParaRPr lang="es-GT" dirty="0"/>
          </a:p>
          <a:p>
            <a:pPr algn="just"/>
            <a:endParaRPr lang="es-GT" dirty="0" smtClean="0">
              <a:latin typeface="Montserrat Medium" pitchFamily="2" charset="77"/>
            </a:endParaRPr>
          </a:p>
          <a:p>
            <a:pPr algn="just"/>
            <a:endParaRPr lang="es-GT" dirty="0">
              <a:latin typeface="Montserrat Medium" pitchFamily="2" charset="77"/>
            </a:endParaRPr>
          </a:p>
          <a:p>
            <a:pPr algn="just"/>
            <a:r>
              <a:rPr lang="es-GT" dirty="0">
                <a:latin typeface="Montserrat Medium" pitchFamily="2" charset="77"/>
              </a:rPr>
              <a:t>La meta de servicios financieros es otorgar créditos a 3,021 micro, pequeños y medianos empresarios, desembolsando un aproximado de Q.120,000,000.00.</a:t>
            </a:r>
            <a:endParaRPr lang="es-ES" dirty="0">
              <a:latin typeface="Montserrat Medium" pitchFamily="2" charset="77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E3741AC-9D68-8644-94D2-942AEF4FE9DA}"/>
              </a:ext>
            </a:extLst>
          </p:cNvPr>
          <p:cNvGrpSpPr/>
          <p:nvPr/>
        </p:nvGrpSpPr>
        <p:grpSpPr>
          <a:xfrm>
            <a:off x="1" y="0"/>
            <a:ext cx="11952632" cy="1238681"/>
            <a:chOff x="1" y="0"/>
            <a:chExt cx="11952632" cy="1238681"/>
          </a:xfrm>
        </p:grpSpPr>
        <p:sp>
          <p:nvSpPr>
            <p:cNvPr id="11" name="Rectángulo 4">
              <a:extLst>
                <a:ext uri="{FF2B5EF4-FFF2-40B4-BE49-F238E27FC236}">
                  <a16:creationId xmlns:a16="http://schemas.microsoft.com/office/drawing/2014/main" xmlns="" id="{C09A8BF8-D109-B648-8BC3-D20CD42919A5}"/>
                </a:ext>
              </a:extLst>
            </p:cNvPr>
            <p:cNvSpPr/>
            <p:nvPr/>
          </p:nvSpPr>
          <p:spPr>
            <a:xfrm>
              <a:off x="1" y="0"/>
              <a:ext cx="9441950" cy="1238681"/>
            </a:xfrm>
            <a:prstGeom prst="rect">
              <a:avLst/>
            </a:prstGeom>
            <a:solidFill>
              <a:srgbClr val="0F36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 dirty="0">
                <a:highlight>
                  <a:srgbClr val="000080"/>
                </a:highlight>
              </a:endParaRPr>
            </a:p>
          </p:txBody>
        </p:sp>
        <p:cxnSp>
          <p:nvCxnSpPr>
            <p:cNvPr id="13" name="Conector recto 13">
              <a:extLst>
                <a:ext uri="{FF2B5EF4-FFF2-40B4-BE49-F238E27FC236}">
                  <a16:creationId xmlns:a16="http://schemas.microsoft.com/office/drawing/2014/main" xmlns="" id="{A5DCDBE1-4721-4040-92D5-FD65AC160FAC}"/>
                </a:ext>
              </a:extLst>
            </p:cNvPr>
            <p:cNvCxnSpPr/>
            <p:nvPr/>
          </p:nvCxnSpPr>
          <p:spPr>
            <a:xfrm>
              <a:off x="297951" y="203234"/>
              <a:ext cx="0" cy="832207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Imagen 12">
              <a:extLst>
                <a:ext uri="{FF2B5EF4-FFF2-40B4-BE49-F238E27FC236}">
                  <a16:creationId xmlns:a16="http://schemas.microsoft.com/office/drawing/2014/main" xmlns="" id="{6EC59B4A-5F7A-B147-91FA-532244313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32369" y="99766"/>
              <a:ext cx="883578" cy="1039142"/>
            </a:xfrm>
            <a:prstGeom prst="rect">
              <a:avLst/>
            </a:prstGeom>
          </p:spPr>
        </p:pic>
        <p:pic>
          <p:nvPicPr>
            <p:cNvPr id="17" name="Picture 16" descr="Logo, company name&#10;&#10;Description automatically generated">
              <a:extLst>
                <a:ext uri="{FF2B5EF4-FFF2-40B4-BE49-F238E27FC236}">
                  <a16:creationId xmlns:a16="http://schemas.microsoft.com/office/drawing/2014/main" xmlns="" id="{6A98A759-9D9F-484C-BC5A-BFC2C71EE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880334" y="118229"/>
              <a:ext cx="1072299" cy="1072299"/>
            </a:xfrm>
            <a:prstGeom prst="rect">
              <a:avLst/>
            </a:prstGeom>
          </p:spPr>
        </p:pic>
      </p:grpSp>
      <p:sp>
        <p:nvSpPr>
          <p:cNvPr id="18" name="Rectángulo 9">
            <a:extLst>
              <a:ext uri="{FF2B5EF4-FFF2-40B4-BE49-F238E27FC236}">
                <a16:creationId xmlns:a16="http://schemas.microsoft.com/office/drawing/2014/main" xmlns="" id="{DE788B9E-C65A-AA48-BF9C-6DC3617FDEA0}"/>
              </a:ext>
            </a:extLst>
          </p:cNvPr>
          <p:cNvSpPr/>
          <p:nvPr/>
        </p:nvSpPr>
        <p:spPr>
          <a:xfrm>
            <a:off x="393521" y="388506"/>
            <a:ext cx="37170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1200" b="1" dirty="0">
                <a:solidFill>
                  <a:prstClr val="white"/>
                </a:solidFill>
                <a:latin typeface="Montserrat SemiBold" pitchFamily="2" charset="77"/>
              </a:rPr>
              <a:t>Viceministerio de Desarrollo de la Microempresa, Pequeña y Mediana Empresa</a:t>
            </a:r>
          </a:p>
        </p:txBody>
      </p:sp>
    </p:spTree>
    <p:extLst>
      <p:ext uri="{BB962C8B-B14F-4D97-AF65-F5344CB8AC3E}">
        <p14:creationId xmlns:p14="http://schemas.microsoft.com/office/powerpoint/2010/main" val="5093937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BFEA88F-A114-A042-974D-4F93F9224D67}"/>
              </a:ext>
            </a:extLst>
          </p:cNvPr>
          <p:cNvGrpSpPr/>
          <p:nvPr/>
        </p:nvGrpSpPr>
        <p:grpSpPr>
          <a:xfrm>
            <a:off x="1" y="0"/>
            <a:ext cx="11952632" cy="1238681"/>
            <a:chOff x="1" y="0"/>
            <a:chExt cx="11952632" cy="1238681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xmlns="" id="{85451C86-8714-7548-B613-3D616A8EF2C1}"/>
                </a:ext>
              </a:extLst>
            </p:cNvPr>
            <p:cNvSpPr/>
            <p:nvPr/>
          </p:nvSpPr>
          <p:spPr>
            <a:xfrm>
              <a:off x="1" y="0"/>
              <a:ext cx="9441950" cy="1238681"/>
            </a:xfrm>
            <a:prstGeom prst="rect">
              <a:avLst/>
            </a:prstGeom>
            <a:solidFill>
              <a:srgbClr val="0F36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 dirty="0">
                <a:highlight>
                  <a:srgbClr val="000080"/>
                </a:highlight>
              </a:endParaRPr>
            </a:p>
          </p:txBody>
        </p:sp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xmlns="" id="{CA8F8642-C35F-8140-91CC-20711723DF8A}"/>
                </a:ext>
              </a:extLst>
            </p:cNvPr>
            <p:cNvCxnSpPr/>
            <p:nvPr/>
          </p:nvCxnSpPr>
          <p:spPr>
            <a:xfrm>
              <a:off x="297951" y="203234"/>
              <a:ext cx="0" cy="832207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Imagen 12">
              <a:extLst>
                <a:ext uri="{FF2B5EF4-FFF2-40B4-BE49-F238E27FC236}">
                  <a16:creationId xmlns:a16="http://schemas.microsoft.com/office/drawing/2014/main" xmlns="" id="{3BA580AD-F543-2E4E-9593-AACF440B6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32369" y="99766"/>
              <a:ext cx="883578" cy="1039142"/>
            </a:xfrm>
            <a:prstGeom prst="rect">
              <a:avLst/>
            </a:prstGeom>
          </p:spPr>
        </p:pic>
        <p:pic>
          <p:nvPicPr>
            <p:cNvPr id="12" name="Picture 11" descr="Logo, company name&#10;&#10;Description automatically generated">
              <a:extLst>
                <a:ext uri="{FF2B5EF4-FFF2-40B4-BE49-F238E27FC236}">
                  <a16:creationId xmlns:a16="http://schemas.microsoft.com/office/drawing/2014/main" xmlns="" id="{42D304AE-8D56-D243-BC5B-C0777F149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80334" y="118229"/>
              <a:ext cx="1072299" cy="1072299"/>
            </a:xfrm>
            <a:prstGeom prst="rect">
              <a:avLst/>
            </a:prstGeom>
          </p:spPr>
        </p:pic>
      </p:grp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5DB57D29-66BC-D84A-B1AA-A75A11743565}"/>
              </a:ext>
            </a:extLst>
          </p:cNvPr>
          <p:cNvSpPr/>
          <p:nvPr/>
        </p:nvSpPr>
        <p:spPr>
          <a:xfrm>
            <a:off x="393522" y="1527414"/>
            <a:ext cx="11417465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chemeClr val="accent1">
                    <a:lumMod val="50000"/>
                  </a:schemeClr>
                </a:solidFill>
                <a:latin typeface="Montserrat Medium" pitchFamily="2" charset="77"/>
              </a:rPr>
              <a:t>Dirección de Servicios de Desarrollo Empresarial (Q.19,293,306.00): </a:t>
            </a:r>
          </a:p>
          <a:p>
            <a:pPr algn="just"/>
            <a:endParaRPr lang="es-ES" sz="1200" dirty="0"/>
          </a:p>
          <a:p>
            <a:pPr marL="285750" indent="-285750" algn="just">
              <a:buFont typeface="Arial" charset="0"/>
              <a:buChar char="•"/>
            </a:pPr>
            <a:r>
              <a:rPr lang="es-ES" sz="1600" dirty="0" smtClean="0"/>
              <a:t>Promueve </a:t>
            </a:r>
            <a:r>
              <a:rPr lang="es-ES" sz="1600" dirty="0"/>
              <a:t>el crecimiento económico sostenido, inclusivo y sostenible, el empleo pleno y productivo y el trabajo decente para todos, lo realiza a través de  actividades orientadas a fortalecer las capacidades competitivas de los empresarios como: </a:t>
            </a:r>
            <a:endParaRPr lang="es-ES" sz="1600" dirty="0" smtClean="0"/>
          </a:p>
          <a:p>
            <a:pPr marL="742950" lvl="1" indent="-285750" algn="just">
              <a:buFont typeface="Arial" charset="0"/>
              <a:buChar char="•"/>
            </a:pPr>
            <a:r>
              <a:rPr lang="es-ES" sz="1600" dirty="0"/>
              <a:t>C</a:t>
            </a:r>
            <a:r>
              <a:rPr lang="es-ES" sz="1600" dirty="0" smtClean="0"/>
              <a:t>apacitaciones</a:t>
            </a:r>
            <a:r>
              <a:rPr lang="es-ES" sz="1600" dirty="0"/>
              <a:t>, transferencias de  metodologías en emprendimiento, servicios que incentivan la asociatividad y la formalización, fortalecimiento de cadenas de valor y transformación productiva, ferias y encuentros comerciales,  vinculación – alianzas;  espacios de networking, coworking, y atención a través de 14 sedes departamentales, entre otros.  </a:t>
            </a:r>
          </a:p>
          <a:p>
            <a:pPr marL="285750" indent="-285750" algn="just">
              <a:buFont typeface="Arial" charset="0"/>
              <a:buChar char="•"/>
            </a:pPr>
            <a:endParaRPr lang="es-ES" sz="1600" dirty="0"/>
          </a:p>
          <a:p>
            <a:pPr marL="285750" indent="-285750" algn="just">
              <a:buFont typeface="Arial" charset="0"/>
              <a:buChar char="•"/>
            </a:pPr>
            <a:r>
              <a:rPr lang="es-ES" sz="1600" dirty="0"/>
              <a:t>Las acciones que se realizan para fortalecer a las MIPYMES con claves dentro del plan de reactivación económica del MINECO, promoviendo </a:t>
            </a:r>
            <a:r>
              <a:rPr lang="es-GT" sz="1600" dirty="0"/>
              <a:t>el aumento de su competitividad, su participación o inserción en el mercado, así como estimular el desarrollo gerencial, empresarial, técnico, tecnológico, organización y comercialización de las empresas del sector y de los emprendedores.</a:t>
            </a:r>
          </a:p>
          <a:p>
            <a:pPr marL="285750" indent="-285750" algn="just">
              <a:buFont typeface="Arial" charset="0"/>
              <a:buChar char="•"/>
            </a:pPr>
            <a:endParaRPr lang="es-GT" sz="1600" dirty="0"/>
          </a:p>
          <a:p>
            <a:pPr marL="285750" indent="-285750" algn="just">
              <a:buFont typeface="Arial" charset="0"/>
              <a:buChar char="•"/>
            </a:pPr>
            <a:r>
              <a:rPr lang="es-GT" sz="1600" dirty="0"/>
              <a:t>Es importante resaltar la importancia de los centros de promoción para las MIPYMES y los centros de desarrollo del emprendimiento, estrategias importantes para la descentralización y desarrollo económico local, ampliando la oferta de servicios a los empresarios en los territorios.</a:t>
            </a:r>
          </a:p>
          <a:p>
            <a:pPr marL="285750" indent="-285750" algn="just">
              <a:buFont typeface="Arial" charset="0"/>
              <a:buChar char="•"/>
            </a:pPr>
            <a:endParaRPr lang="es-ES" sz="1600" dirty="0"/>
          </a:p>
          <a:p>
            <a:pPr algn="just"/>
            <a:r>
              <a:rPr lang="es-ES" sz="1600" dirty="0"/>
              <a:t>Meta: 49,707 empresarios de MIPYMES beneficiados con asistencia técnica en desarrollo empresarial.</a:t>
            </a:r>
          </a:p>
        </p:txBody>
      </p:sp>
      <p:sp>
        <p:nvSpPr>
          <p:cNvPr id="15" name="Rectángulo 9">
            <a:extLst>
              <a:ext uri="{FF2B5EF4-FFF2-40B4-BE49-F238E27FC236}">
                <a16:creationId xmlns:a16="http://schemas.microsoft.com/office/drawing/2014/main" xmlns="" id="{DE788B9E-C65A-AA48-BF9C-6DC3617FDEA0}"/>
              </a:ext>
            </a:extLst>
          </p:cNvPr>
          <p:cNvSpPr/>
          <p:nvPr/>
        </p:nvSpPr>
        <p:spPr>
          <a:xfrm>
            <a:off x="393521" y="388506"/>
            <a:ext cx="37170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1200" b="1" dirty="0">
                <a:solidFill>
                  <a:prstClr val="white"/>
                </a:solidFill>
                <a:latin typeface="Montserrat SemiBold" pitchFamily="2" charset="77"/>
              </a:rPr>
              <a:t>Viceministerio de Desarrollo de la Microempresa, Pequeña y Mediana Empresa</a:t>
            </a:r>
          </a:p>
        </p:txBody>
      </p:sp>
    </p:spTree>
    <p:extLst>
      <p:ext uri="{BB962C8B-B14F-4D97-AF65-F5344CB8AC3E}">
        <p14:creationId xmlns:p14="http://schemas.microsoft.com/office/powerpoint/2010/main" val="15110401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E3741AC-9D68-8644-94D2-942AEF4FE9DA}"/>
              </a:ext>
            </a:extLst>
          </p:cNvPr>
          <p:cNvGrpSpPr/>
          <p:nvPr/>
        </p:nvGrpSpPr>
        <p:grpSpPr>
          <a:xfrm>
            <a:off x="1" y="0"/>
            <a:ext cx="11952632" cy="1238681"/>
            <a:chOff x="1" y="0"/>
            <a:chExt cx="11952632" cy="1238681"/>
          </a:xfrm>
        </p:grpSpPr>
        <p:sp>
          <p:nvSpPr>
            <p:cNvPr id="11" name="Rectángulo 4">
              <a:extLst>
                <a:ext uri="{FF2B5EF4-FFF2-40B4-BE49-F238E27FC236}">
                  <a16:creationId xmlns:a16="http://schemas.microsoft.com/office/drawing/2014/main" xmlns="" id="{C09A8BF8-D109-B648-8BC3-D20CD42919A5}"/>
                </a:ext>
              </a:extLst>
            </p:cNvPr>
            <p:cNvSpPr/>
            <p:nvPr/>
          </p:nvSpPr>
          <p:spPr>
            <a:xfrm>
              <a:off x="1" y="0"/>
              <a:ext cx="9441950" cy="1238681"/>
            </a:xfrm>
            <a:prstGeom prst="rect">
              <a:avLst/>
            </a:prstGeom>
            <a:solidFill>
              <a:srgbClr val="0F36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 dirty="0">
                <a:highlight>
                  <a:srgbClr val="000080"/>
                </a:highlight>
              </a:endParaRPr>
            </a:p>
          </p:txBody>
        </p:sp>
        <p:cxnSp>
          <p:nvCxnSpPr>
            <p:cNvPr id="13" name="Conector recto 13">
              <a:extLst>
                <a:ext uri="{FF2B5EF4-FFF2-40B4-BE49-F238E27FC236}">
                  <a16:creationId xmlns:a16="http://schemas.microsoft.com/office/drawing/2014/main" xmlns="" id="{A5DCDBE1-4721-4040-92D5-FD65AC160FAC}"/>
                </a:ext>
              </a:extLst>
            </p:cNvPr>
            <p:cNvCxnSpPr/>
            <p:nvPr/>
          </p:nvCxnSpPr>
          <p:spPr>
            <a:xfrm>
              <a:off x="297951" y="203234"/>
              <a:ext cx="0" cy="832207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Imagen 12">
              <a:extLst>
                <a:ext uri="{FF2B5EF4-FFF2-40B4-BE49-F238E27FC236}">
                  <a16:creationId xmlns:a16="http://schemas.microsoft.com/office/drawing/2014/main" xmlns="" id="{6EC59B4A-5F7A-B147-91FA-532244313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32369" y="99766"/>
              <a:ext cx="883578" cy="1039142"/>
            </a:xfrm>
            <a:prstGeom prst="rect">
              <a:avLst/>
            </a:prstGeom>
          </p:spPr>
        </p:pic>
        <p:pic>
          <p:nvPicPr>
            <p:cNvPr id="17" name="Picture 16" descr="Logo, company name&#10;&#10;Description automatically generated">
              <a:extLst>
                <a:ext uri="{FF2B5EF4-FFF2-40B4-BE49-F238E27FC236}">
                  <a16:creationId xmlns:a16="http://schemas.microsoft.com/office/drawing/2014/main" xmlns="" id="{6A98A759-9D9F-484C-BC5A-BFC2C71EE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80334" y="118229"/>
              <a:ext cx="1072299" cy="1072299"/>
            </a:xfrm>
            <a:prstGeom prst="rect">
              <a:avLst/>
            </a:prstGeom>
          </p:spPr>
        </p:pic>
      </p:grp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5DB57D29-66BC-D84A-B1AA-A75A11743565}"/>
              </a:ext>
            </a:extLst>
          </p:cNvPr>
          <p:cNvSpPr/>
          <p:nvPr/>
        </p:nvSpPr>
        <p:spPr>
          <a:xfrm>
            <a:off x="393522" y="1579034"/>
            <a:ext cx="11049298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chemeClr val="accent1">
                    <a:lumMod val="50000"/>
                  </a:schemeClr>
                </a:solidFill>
                <a:latin typeface="Montserrat Medium" pitchFamily="2" charset="77"/>
              </a:rPr>
              <a:t>Programa de Empleo Digno en Guatemala (Q.21,723,000.00):</a:t>
            </a:r>
          </a:p>
          <a:p>
            <a:pPr algn="just"/>
            <a:endParaRPr lang="es-ES" sz="1600" dirty="0"/>
          </a:p>
          <a:p>
            <a:pPr algn="just"/>
            <a:r>
              <a:rPr lang="es-ES" sz="1600" dirty="0" smtClean="0"/>
              <a:t>El </a:t>
            </a:r>
            <a:r>
              <a:rPr lang="es-ES" sz="1600" dirty="0"/>
              <a:t>Programa tiene tres metas principales a alcanzar:</a:t>
            </a:r>
          </a:p>
          <a:p>
            <a:pPr algn="just"/>
            <a:endParaRPr lang="es-ES" sz="1600" dirty="0"/>
          </a:p>
          <a:p>
            <a:pPr marL="342900" indent="-342900" algn="just">
              <a:buFont typeface="+mj-lt"/>
              <a:buAutoNum type="arabicPeriod"/>
            </a:pPr>
            <a:r>
              <a:rPr lang="es-ES" sz="1600" dirty="0" smtClean="0"/>
              <a:t>Fortalecer las </a:t>
            </a:r>
            <a:r>
              <a:rPr lang="es-ES" sz="1600" dirty="0"/>
              <a:t>instituciones públicas, a través del fortalecimiento institucional del MINECO, MINRAB y MINEDUC apoyando simultáneamente a MIPYMES en lo atinente a innovación; esto se llevará a cabo a través de implementar distintas actividades estratégicas dirigidas a fortalecer el marco institucional para la implementación de la Política Nacional de Empleo Digno, y mejorar las capacidades de emprendimiento y de innovación de micro, pequeña y medianas empresas nuevas y en crecimiento, además de fortalecer los servicios públicos de desarrollo de negocios para micro, pequeñas y medianas empresas.</a:t>
            </a:r>
          </a:p>
          <a:p>
            <a:pPr marL="342900" indent="-342900" algn="just">
              <a:buFont typeface="+mj-lt"/>
              <a:buAutoNum type="arabicPeriod"/>
            </a:pPr>
            <a:endParaRPr lang="es-ES" sz="1600" dirty="0"/>
          </a:p>
          <a:p>
            <a:pPr marL="342900" indent="-342900" algn="just">
              <a:buFont typeface="+mj-lt"/>
              <a:buAutoNum type="arabicPeriod"/>
            </a:pPr>
            <a:r>
              <a:rPr lang="es-ES" sz="1600" dirty="0"/>
              <a:t> Fortalecer los servicios técnicos de empleo, del MINTRAB y de las Municipalidades –a través de las Ventanillas Únicas de Empleo (VUMES)-, con apoyo y colaboración de MINECO, en el ámbito de la conexión del tejido empresarial con el empleo.  </a:t>
            </a:r>
          </a:p>
          <a:p>
            <a:pPr marL="342900" indent="-342900" algn="just">
              <a:buFont typeface="+mj-lt"/>
              <a:buAutoNum type="arabicPeriod"/>
            </a:pPr>
            <a:endParaRPr lang="es-ES" sz="1600" dirty="0"/>
          </a:p>
          <a:p>
            <a:pPr marL="342900" indent="-342900" algn="just">
              <a:buFont typeface="+mj-lt"/>
              <a:buAutoNum type="arabicPeriod"/>
            </a:pPr>
            <a:r>
              <a:rPr lang="es-ES" sz="1600" dirty="0"/>
              <a:t>Capacitar a un mínimo de 10,000 personas a lo largo de 4 años, en función a las demandas del mercado laboral, para incrementar las posibilidades de obtener empleo digno, esto se llevará a cabo por medio de implementar diversas herramientas estratégicas destinadas a mejorar la empleabilidad de los beneficiarios metas, al mejorar y extender la formación profesional para oportunidades de empleo digno, diseñando nuevos productos de capacitación de acuerdo con la demanda del mercado laboral.</a:t>
            </a:r>
            <a:endParaRPr lang="es-ES" dirty="0"/>
          </a:p>
          <a:p>
            <a:r>
              <a:rPr lang="es-ES" sz="3600" dirty="0">
                <a:latin typeface="Montserrat Medium" pitchFamily="2" charset="77"/>
              </a:rPr>
              <a:t> </a:t>
            </a:r>
          </a:p>
        </p:txBody>
      </p:sp>
      <p:sp>
        <p:nvSpPr>
          <p:cNvPr id="14" name="Rectángulo 9">
            <a:extLst>
              <a:ext uri="{FF2B5EF4-FFF2-40B4-BE49-F238E27FC236}">
                <a16:creationId xmlns:a16="http://schemas.microsoft.com/office/drawing/2014/main" xmlns="" id="{DE788B9E-C65A-AA48-BF9C-6DC3617FDEA0}"/>
              </a:ext>
            </a:extLst>
          </p:cNvPr>
          <p:cNvSpPr/>
          <p:nvPr/>
        </p:nvSpPr>
        <p:spPr>
          <a:xfrm>
            <a:off x="393521" y="388506"/>
            <a:ext cx="37170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1200" b="1" dirty="0">
                <a:solidFill>
                  <a:prstClr val="white"/>
                </a:solidFill>
                <a:latin typeface="Montserrat SemiBold" pitchFamily="2" charset="77"/>
              </a:rPr>
              <a:t>Viceministerio de Desarrollo de la Microempresa, Pequeña y Mediana Empresa</a:t>
            </a:r>
          </a:p>
        </p:txBody>
      </p:sp>
    </p:spTree>
    <p:extLst>
      <p:ext uri="{BB962C8B-B14F-4D97-AF65-F5344CB8AC3E}">
        <p14:creationId xmlns:p14="http://schemas.microsoft.com/office/powerpoint/2010/main" val="20576752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4">
            <a:extLst>
              <a:ext uri="{FF2B5EF4-FFF2-40B4-BE49-F238E27FC236}">
                <a16:creationId xmlns:a16="http://schemas.microsoft.com/office/drawing/2014/main" xmlns="" id="{8B433EC4-17B6-1642-8DFF-A75FF31AC3B8}"/>
              </a:ext>
            </a:extLst>
          </p:cNvPr>
          <p:cNvSpPr/>
          <p:nvPr/>
        </p:nvSpPr>
        <p:spPr>
          <a:xfrm>
            <a:off x="6531429" y="0"/>
            <a:ext cx="5660571" cy="4629150"/>
          </a:xfrm>
          <a:prstGeom prst="rect">
            <a:avLst/>
          </a:prstGeom>
          <a:gradFill>
            <a:gsLst>
              <a:gs pos="18000">
                <a:srgbClr val="0F2743"/>
              </a:gs>
              <a:gs pos="100000">
                <a:srgbClr val="0F5684">
                  <a:alpha val="63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>
              <a:highlight>
                <a:srgbClr val="000080"/>
              </a:highlight>
            </a:endParaRPr>
          </a:p>
        </p:txBody>
      </p:sp>
      <p:sp>
        <p:nvSpPr>
          <p:cNvPr id="7" name="Rectángulo 4">
            <a:extLst>
              <a:ext uri="{FF2B5EF4-FFF2-40B4-BE49-F238E27FC236}">
                <a16:creationId xmlns:a16="http://schemas.microsoft.com/office/drawing/2014/main" xmlns="" id="{26E0739A-41C8-D842-B005-1F6060ACB505}"/>
              </a:ext>
            </a:extLst>
          </p:cNvPr>
          <p:cNvSpPr/>
          <p:nvPr/>
        </p:nvSpPr>
        <p:spPr>
          <a:xfrm>
            <a:off x="0" y="0"/>
            <a:ext cx="8787739" cy="4381996"/>
          </a:xfrm>
          <a:prstGeom prst="rect">
            <a:avLst/>
          </a:prstGeom>
          <a:solidFill>
            <a:srgbClr val="0F27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>
              <a:solidFill>
                <a:srgbClr val="0F2743"/>
              </a:solidFill>
              <a:highlight>
                <a:srgbClr val="000080"/>
              </a:highlight>
            </a:endParaRPr>
          </a:p>
        </p:txBody>
      </p:sp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9AC30EBD-8C4E-E14E-A72E-2F6C8B06DC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37925"/>
            <a:ext cx="8787740" cy="16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7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5" y="3067205"/>
            <a:ext cx="5345260" cy="3052461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1EA55600-B248-2B43-8707-99D689A4F24B}"/>
              </a:ext>
            </a:extLst>
          </p:cNvPr>
          <p:cNvSpPr/>
          <p:nvPr/>
        </p:nvSpPr>
        <p:spPr>
          <a:xfrm>
            <a:off x="514572" y="2121504"/>
            <a:ext cx="48070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GT" sz="2000" dirty="0">
                <a:solidFill>
                  <a:srgbClr val="0E3655"/>
                </a:solidFill>
                <a:latin typeface="Montserrat" panose="00000500000000000000" pitchFamily="50" charset="0"/>
                <a:ea typeface="+mj-ea"/>
                <a:cs typeface="+mj-cs"/>
              </a:rPr>
              <a:t>La </a:t>
            </a:r>
            <a:r>
              <a:rPr lang="es-GT" sz="2000" dirty="0">
                <a:solidFill>
                  <a:srgbClr val="1488C3"/>
                </a:solidFill>
                <a:latin typeface="Montserrat" panose="00000500000000000000" pitchFamily="50" charset="0"/>
                <a:ea typeface="+mj-ea"/>
                <a:cs typeface="+mj-cs"/>
              </a:rPr>
              <a:t>confianza</a:t>
            </a:r>
            <a:r>
              <a:rPr lang="es-GT" sz="2000" dirty="0">
                <a:solidFill>
                  <a:srgbClr val="0E3655"/>
                </a:solidFill>
                <a:latin typeface="Montserrat" panose="00000500000000000000" pitchFamily="50" charset="0"/>
                <a:ea typeface="+mj-ea"/>
                <a:cs typeface="+mj-cs"/>
              </a:rPr>
              <a:t> en la actividad económica </a:t>
            </a:r>
            <a:r>
              <a:rPr lang="es-GT" sz="2000" dirty="0">
                <a:solidFill>
                  <a:srgbClr val="1488C3"/>
                </a:solidFill>
                <a:latin typeface="Montserrat" panose="00000500000000000000" pitchFamily="50" charset="0"/>
                <a:ea typeface="+mj-ea"/>
                <a:cs typeface="+mj-cs"/>
              </a:rPr>
              <a:t>se está recuperando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E9345AC0-677D-984C-A399-53F9A02D6CEC}"/>
              </a:ext>
            </a:extLst>
          </p:cNvPr>
          <p:cNvSpPr txBox="1"/>
          <p:nvPr/>
        </p:nvSpPr>
        <p:spPr>
          <a:xfrm rot="16200000">
            <a:off x="9110466" y="2983102"/>
            <a:ext cx="10600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sz="1600" dirty="0">
                <a:solidFill>
                  <a:schemeClr val="bg1"/>
                </a:solidFill>
              </a:rPr>
              <a:t>Diferendo </a:t>
            </a:r>
          </a:p>
          <a:p>
            <a:r>
              <a:rPr lang="es-GT" sz="1600" dirty="0">
                <a:solidFill>
                  <a:schemeClr val="bg1"/>
                </a:solidFill>
              </a:rPr>
              <a:t>territorial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D3FB7B65-C619-4745-AEB6-74A474013104}"/>
              </a:ext>
            </a:extLst>
          </p:cNvPr>
          <p:cNvSpPr/>
          <p:nvPr/>
        </p:nvSpPr>
        <p:spPr>
          <a:xfrm>
            <a:off x="5632904" y="2274796"/>
            <a:ext cx="65590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GT" sz="2000" dirty="0">
                <a:solidFill>
                  <a:srgbClr val="0E3655"/>
                </a:solidFill>
                <a:latin typeface="Montserrat" panose="00000500000000000000" pitchFamily="50" charset="0"/>
                <a:ea typeface="+mj-ea"/>
                <a:cs typeface="+mj-cs"/>
              </a:rPr>
              <a:t>La </a:t>
            </a:r>
            <a:r>
              <a:rPr lang="es-GT" sz="2000" dirty="0">
                <a:solidFill>
                  <a:srgbClr val="1488C3"/>
                </a:solidFill>
                <a:latin typeface="Montserrat" panose="00000500000000000000" pitchFamily="50" charset="0"/>
                <a:ea typeface="+mj-ea"/>
                <a:cs typeface="+mj-cs"/>
              </a:rPr>
              <a:t>actividad económica </a:t>
            </a:r>
            <a:r>
              <a:rPr lang="es-GT" sz="2000">
                <a:solidFill>
                  <a:srgbClr val="0E3655"/>
                </a:solidFill>
                <a:latin typeface="Montserrat" panose="00000500000000000000" pitchFamily="50" charset="0"/>
                <a:ea typeface="+mj-ea"/>
                <a:cs typeface="+mj-cs"/>
              </a:rPr>
              <a:t>está </a:t>
            </a:r>
            <a:r>
              <a:rPr lang="es-GT" sz="2000" smtClean="0">
                <a:solidFill>
                  <a:srgbClr val="0E3655"/>
                </a:solidFill>
                <a:latin typeface="Montserrat" panose="00000500000000000000" pitchFamily="50" charset="0"/>
                <a:ea typeface="+mj-ea"/>
                <a:cs typeface="+mj-cs"/>
              </a:rPr>
              <a:t>repuntando</a:t>
            </a:r>
            <a:endParaRPr lang="es-GT" sz="2000" dirty="0">
              <a:solidFill>
                <a:srgbClr val="1488C3"/>
              </a:solidFill>
              <a:latin typeface="Montserrat" panose="00000500000000000000" pitchFamily="50" charset="0"/>
              <a:ea typeface="+mj-ea"/>
              <a:cs typeface="+mj-cs"/>
            </a:endParaRPr>
          </a:p>
        </p:txBody>
      </p:sp>
      <p:sp>
        <p:nvSpPr>
          <p:cNvPr id="17" name="Título 3">
            <a:extLst>
              <a:ext uri="{FF2B5EF4-FFF2-40B4-BE49-F238E27FC236}">
                <a16:creationId xmlns:a16="http://schemas.microsoft.com/office/drawing/2014/main" xmlns="" id="{3E968F78-764F-CB46-8A2E-B938F8C4CF0F}"/>
              </a:ext>
            </a:extLst>
          </p:cNvPr>
          <p:cNvSpPr txBox="1">
            <a:spLocks/>
          </p:cNvSpPr>
          <p:nvPr/>
        </p:nvSpPr>
        <p:spPr>
          <a:xfrm>
            <a:off x="265930" y="1403555"/>
            <a:ext cx="11654682" cy="4801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2800">
                <a:solidFill>
                  <a:srgbClr val="1488C2"/>
                </a:solidFill>
                <a:latin typeface="Montserrat" pitchFamily="2" charset="77"/>
              </a:defRPr>
            </a:lvl1pPr>
          </a:lstStyle>
          <a:p>
            <a:r>
              <a:rPr lang="es-GT" dirty="0">
                <a:solidFill>
                  <a:srgbClr val="0E3655"/>
                </a:solidFill>
              </a:rPr>
              <a:t>Hoy en día </a:t>
            </a:r>
            <a:r>
              <a:rPr lang="es-GT" b="1" dirty="0">
                <a:solidFill>
                  <a:srgbClr val="1488C3"/>
                </a:solidFill>
              </a:rPr>
              <a:t>las perspectivas económicas </a:t>
            </a:r>
            <a:r>
              <a:rPr lang="es-GT" dirty="0">
                <a:solidFill>
                  <a:srgbClr val="0E3655"/>
                </a:solidFill>
              </a:rPr>
              <a:t>son de </a:t>
            </a:r>
            <a:r>
              <a:rPr lang="es-GT" b="1" dirty="0">
                <a:solidFill>
                  <a:srgbClr val="1488C3"/>
                </a:solidFill>
              </a:rPr>
              <a:t>recuperación</a:t>
            </a:r>
            <a:endParaRPr lang="es-EC" b="1" dirty="0">
              <a:solidFill>
                <a:srgbClr val="1488C3"/>
              </a:solidFill>
            </a:endParaRPr>
          </a:p>
        </p:txBody>
      </p: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xmlns="" id="{266F44B1-B58B-7947-9EB6-EFBA7C7CCE95}"/>
              </a:ext>
            </a:extLst>
          </p:cNvPr>
          <p:cNvCxnSpPr>
            <a:cxnSpLocks/>
          </p:cNvCxnSpPr>
          <p:nvPr/>
        </p:nvCxnSpPr>
        <p:spPr>
          <a:xfrm flipV="1">
            <a:off x="4220703" y="3375362"/>
            <a:ext cx="704193" cy="1156138"/>
          </a:xfrm>
          <a:prstGeom prst="straightConnector1">
            <a:avLst/>
          </a:prstGeom>
          <a:ln>
            <a:solidFill>
              <a:schemeClr val="accent6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xmlns="" id="{793C5EC8-40D6-9446-8BA7-729665B5A638}"/>
              </a:ext>
            </a:extLst>
          </p:cNvPr>
          <p:cNvCxnSpPr>
            <a:cxnSpLocks/>
          </p:cNvCxnSpPr>
          <p:nvPr/>
        </p:nvCxnSpPr>
        <p:spPr>
          <a:xfrm flipV="1">
            <a:off x="4657323" y="3682383"/>
            <a:ext cx="704193" cy="1156138"/>
          </a:xfrm>
          <a:prstGeom prst="straightConnector1">
            <a:avLst/>
          </a:prstGeom>
          <a:ln>
            <a:solidFill>
              <a:schemeClr val="accent6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67">
            <a:extLst>
              <a:ext uri="{FF2B5EF4-FFF2-40B4-BE49-F238E27FC236}">
                <a16:creationId xmlns:a16="http://schemas.microsoft.com/office/drawing/2014/main" xmlns="" id="{C4755301-94B8-8A41-AAC9-D8E2C931B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545919" y="-5545919"/>
            <a:ext cx="1100161" cy="12192000"/>
          </a:xfrm>
          <a:prstGeom prst="rect">
            <a:avLst/>
          </a:prstGeom>
        </p:spPr>
      </p:pic>
      <p:pic>
        <p:nvPicPr>
          <p:cNvPr id="21" name="Picture 89" descr="Logo, company name&#10;&#10;Description automatically generated">
            <a:extLst>
              <a:ext uri="{FF2B5EF4-FFF2-40B4-BE49-F238E27FC236}">
                <a16:creationId xmlns:a16="http://schemas.microsoft.com/office/drawing/2014/main" xmlns="" id="{2F1DCDB6-9F47-4E24-AEE1-5DDADFA987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6170" y="190231"/>
            <a:ext cx="1024005" cy="846116"/>
          </a:xfrm>
          <a:prstGeom prst="rect">
            <a:avLst/>
          </a:prstGeom>
        </p:spPr>
      </p:pic>
      <p:pic>
        <p:nvPicPr>
          <p:cNvPr id="22" name="Picture 90" descr="Logo, company name&#10;&#10;Description automatically generated">
            <a:extLst>
              <a:ext uri="{FF2B5EF4-FFF2-40B4-BE49-F238E27FC236}">
                <a16:creationId xmlns:a16="http://schemas.microsoft.com/office/drawing/2014/main" xmlns="" id="{182A56B3-0A72-4A11-9B53-ACF7B49B598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0350" y="32444"/>
            <a:ext cx="961091" cy="106771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534" y="3067205"/>
            <a:ext cx="6591704" cy="232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368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1EA55600-B248-2B43-8707-99D689A4F24B}"/>
              </a:ext>
            </a:extLst>
          </p:cNvPr>
          <p:cNvSpPr/>
          <p:nvPr/>
        </p:nvSpPr>
        <p:spPr>
          <a:xfrm>
            <a:off x="514571" y="1732994"/>
            <a:ext cx="48070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GT" sz="2000" dirty="0">
                <a:solidFill>
                  <a:srgbClr val="0E3655"/>
                </a:solidFill>
                <a:latin typeface="Montserrat" panose="00000500000000000000" pitchFamily="50" charset="0"/>
                <a:ea typeface="+mj-ea"/>
                <a:cs typeface="+mj-cs"/>
              </a:rPr>
              <a:t>Se proyecta que el </a:t>
            </a:r>
            <a:r>
              <a:rPr lang="es-GT" sz="2000" b="1" dirty="0">
                <a:solidFill>
                  <a:srgbClr val="1488C3"/>
                </a:solidFill>
                <a:latin typeface="Montserrat" panose="00000500000000000000" pitchFamily="50" charset="0"/>
                <a:ea typeface="+mj-ea"/>
                <a:cs typeface="+mj-cs"/>
              </a:rPr>
              <a:t>PIB en 2020 </a:t>
            </a:r>
            <a:r>
              <a:rPr lang="es-GT" sz="2000" dirty="0">
                <a:solidFill>
                  <a:srgbClr val="0E3655"/>
                </a:solidFill>
                <a:latin typeface="Montserrat" panose="00000500000000000000" pitchFamily="50" charset="0"/>
                <a:ea typeface="+mj-ea"/>
                <a:cs typeface="+mj-cs"/>
              </a:rPr>
              <a:t>crezca entre </a:t>
            </a:r>
            <a:r>
              <a:rPr lang="es-GT" sz="2000" b="1" dirty="0">
                <a:solidFill>
                  <a:srgbClr val="1488C3"/>
                </a:solidFill>
                <a:latin typeface="Montserrat" panose="00000500000000000000" pitchFamily="50" charset="0"/>
                <a:ea typeface="+mj-ea"/>
                <a:cs typeface="+mj-cs"/>
              </a:rPr>
              <a:t>3% y 5% </a:t>
            </a:r>
            <a:r>
              <a:rPr lang="es-GT" sz="2000" dirty="0">
                <a:solidFill>
                  <a:srgbClr val="0E3655"/>
                </a:solidFill>
                <a:latin typeface="Montserrat" panose="00000500000000000000" pitchFamily="50" charset="0"/>
                <a:ea typeface="+mj-ea"/>
                <a:cs typeface="+mj-cs"/>
              </a:rPr>
              <a:t>en 2021</a:t>
            </a:r>
            <a:endParaRPr lang="es-GT" sz="2000" dirty="0">
              <a:solidFill>
                <a:srgbClr val="1488C3"/>
              </a:solidFill>
              <a:latin typeface="Montserrat" panose="00000500000000000000" pitchFamily="50" charset="0"/>
              <a:ea typeface="+mj-ea"/>
              <a:cs typeface="+mj-cs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xmlns="" id="{1EA55600-B248-2B43-8707-99D689A4F24B}"/>
              </a:ext>
            </a:extLst>
          </p:cNvPr>
          <p:cNvSpPr/>
          <p:nvPr/>
        </p:nvSpPr>
        <p:spPr>
          <a:xfrm>
            <a:off x="6650493" y="1757070"/>
            <a:ext cx="48070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GT" sz="2000" dirty="0">
                <a:solidFill>
                  <a:srgbClr val="0E3655"/>
                </a:solidFill>
                <a:latin typeface="Montserrat" panose="00000500000000000000" pitchFamily="50" charset="0"/>
                <a:ea typeface="+mj-ea"/>
                <a:cs typeface="+mj-cs"/>
              </a:rPr>
              <a:t>En la región centroamericana se espera una </a:t>
            </a:r>
            <a:r>
              <a:rPr lang="es-GT" sz="2000" b="1" dirty="0">
                <a:solidFill>
                  <a:srgbClr val="1488C3"/>
                </a:solidFill>
                <a:latin typeface="Montserrat" panose="00000500000000000000" pitchFamily="50" charset="0"/>
                <a:ea typeface="+mj-ea"/>
                <a:cs typeface="+mj-cs"/>
              </a:rPr>
              <a:t>lenta recuperación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61" y="2440880"/>
            <a:ext cx="5523256" cy="441712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562" y="3004350"/>
            <a:ext cx="4660900" cy="3238500"/>
          </a:xfrm>
          <a:prstGeom prst="rect">
            <a:avLst/>
          </a:prstGeom>
        </p:spPr>
      </p:pic>
      <p:pic>
        <p:nvPicPr>
          <p:cNvPr id="13" name="Picture 67">
            <a:extLst>
              <a:ext uri="{FF2B5EF4-FFF2-40B4-BE49-F238E27FC236}">
                <a16:creationId xmlns:a16="http://schemas.microsoft.com/office/drawing/2014/main" xmlns="" id="{C4755301-94B8-8A41-AAC9-D8E2C931B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545919" y="-5545919"/>
            <a:ext cx="1100161" cy="12192000"/>
          </a:xfrm>
          <a:prstGeom prst="rect">
            <a:avLst/>
          </a:prstGeom>
        </p:spPr>
      </p:pic>
      <p:pic>
        <p:nvPicPr>
          <p:cNvPr id="15" name="Picture 89" descr="Logo, company name&#10;&#10;Description automatically generated">
            <a:extLst>
              <a:ext uri="{FF2B5EF4-FFF2-40B4-BE49-F238E27FC236}">
                <a16:creationId xmlns:a16="http://schemas.microsoft.com/office/drawing/2014/main" xmlns="" id="{2F1DCDB6-9F47-4E24-AEE1-5DDADFA9872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6170" y="190231"/>
            <a:ext cx="1024005" cy="846116"/>
          </a:xfrm>
          <a:prstGeom prst="rect">
            <a:avLst/>
          </a:prstGeom>
        </p:spPr>
      </p:pic>
      <p:pic>
        <p:nvPicPr>
          <p:cNvPr id="16" name="Picture 90" descr="Logo, company name&#10;&#10;Description automatically generated">
            <a:extLst>
              <a:ext uri="{FF2B5EF4-FFF2-40B4-BE49-F238E27FC236}">
                <a16:creationId xmlns:a16="http://schemas.microsoft.com/office/drawing/2014/main" xmlns="" id="{182A56B3-0A72-4A11-9B53-ACF7B49B598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0350" y="32444"/>
            <a:ext cx="961091" cy="106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7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1EA55600-B248-2B43-8707-99D689A4F24B}"/>
              </a:ext>
            </a:extLst>
          </p:cNvPr>
          <p:cNvSpPr/>
          <p:nvPr/>
        </p:nvSpPr>
        <p:spPr>
          <a:xfrm>
            <a:off x="506216" y="2157601"/>
            <a:ext cx="47255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2000" dirty="0">
                <a:solidFill>
                  <a:srgbClr val="0E3655"/>
                </a:solidFill>
                <a:latin typeface="Montserrat" panose="00000500000000000000" pitchFamily="50" charset="0"/>
                <a:ea typeface="+mj-ea"/>
                <a:cs typeface="+mj-cs"/>
              </a:rPr>
              <a:t>Las </a:t>
            </a:r>
            <a:r>
              <a:rPr lang="es-GT" sz="2000" dirty="0">
                <a:solidFill>
                  <a:srgbClr val="1488C3"/>
                </a:solidFill>
                <a:latin typeface="Montserrat" panose="00000500000000000000" pitchFamily="50" charset="0"/>
                <a:ea typeface="+mj-ea"/>
                <a:cs typeface="+mj-cs"/>
              </a:rPr>
              <a:t>remesas</a:t>
            </a:r>
            <a:r>
              <a:rPr lang="es-GT" sz="2000" dirty="0">
                <a:solidFill>
                  <a:srgbClr val="0E3655"/>
                </a:solidFill>
                <a:latin typeface="Montserrat" panose="00000500000000000000" pitchFamily="50" charset="0"/>
                <a:ea typeface="+mj-ea"/>
                <a:cs typeface="+mj-cs"/>
              </a:rPr>
              <a:t> respecto a </a:t>
            </a:r>
            <a:r>
              <a:rPr lang="es-GT" sz="2000" dirty="0" smtClean="0">
                <a:solidFill>
                  <a:srgbClr val="0E3655"/>
                </a:solidFill>
                <a:latin typeface="Montserrat" panose="00000500000000000000" pitchFamily="50" charset="0"/>
                <a:ea typeface="+mj-ea"/>
                <a:cs typeface="+mj-cs"/>
              </a:rPr>
              <a:t>junio de </a:t>
            </a:r>
            <a:r>
              <a:rPr lang="es-GT" sz="2000" dirty="0">
                <a:solidFill>
                  <a:srgbClr val="0E3655"/>
                </a:solidFill>
                <a:latin typeface="Montserrat" panose="00000500000000000000" pitchFamily="50" charset="0"/>
                <a:ea typeface="+mj-ea"/>
                <a:cs typeface="+mj-cs"/>
              </a:rPr>
              <a:t>2020 </a:t>
            </a:r>
            <a:r>
              <a:rPr lang="es-GT" dirty="0">
                <a:solidFill>
                  <a:srgbClr val="1488C3"/>
                </a:solidFill>
                <a:latin typeface="Montserrat" panose="00000500000000000000" pitchFamily="50" charset="0"/>
                <a:ea typeface="+mj-ea"/>
                <a:cs typeface="+mj-cs"/>
              </a:rPr>
              <a:t>incrementaron en 43%</a:t>
            </a:r>
            <a:endParaRPr lang="es-GT" sz="2000" dirty="0">
              <a:solidFill>
                <a:srgbClr val="1488C3"/>
              </a:solidFill>
              <a:latin typeface="Montserrat" panose="00000500000000000000" pitchFamily="50" charset="0"/>
              <a:ea typeface="+mj-ea"/>
              <a:cs typeface="+mj-cs"/>
            </a:endParaRP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E9345AC0-677D-984C-A399-53F9A02D6CEC}"/>
              </a:ext>
            </a:extLst>
          </p:cNvPr>
          <p:cNvSpPr txBox="1"/>
          <p:nvPr/>
        </p:nvSpPr>
        <p:spPr>
          <a:xfrm rot="16200000">
            <a:off x="9095249" y="3125889"/>
            <a:ext cx="10600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sz="1600" dirty="0">
                <a:solidFill>
                  <a:schemeClr val="bg1"/>
                </a:solidFill>
              </a:rPr>
              <a:t>Diferendo </a:t>
            </a:r>
          </a:p>
          <a:p>
            <a:r>
              <a:rPr lang="es-GT" sz="1600" dirty="0">
                <a:solidFill>
                  <a:schemeClr val="bg1"/>
                </a:solidFill>
              </a:rPr>
              <a:t>territorial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D3FB7B65-C619-4745-AEB6-74A474013104}"/>
              </a:ext>
            </a:extLst>
          </p:cNvPr>
          <p:cNvSpPr/>
          <p:nvPr/>
        </p:nvSpPr>
        <p:spPr>
          <a:xfrm>
            <a:off x="5795407" y="2142212"/>
            <a:ext cx="61252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GT" sz="2000" dirty="0">
                <a:solidFill>
                  <a:srgbClr val="0E3655"/>
                </a:solidFill>
                <a:latin typeface="Montserrat" panose="00000500000000000000" pitchFamily="50" charset="0"/>
                <a:ea typeface="+mj-ea"/>
                <a:cs typeface="+mj-cs"/>
              </a:rPr>
              <a:t>El </a:t>
            </a:r>
            <a:r>
              <a:rPr lang="es-GT" sz="2000" dirty="0">
                <a:solidFill>
                  <a:srgbClr val="1488C3"/>
                </a:solidFill>
                <a:latin typeface="Montserrat" panose="00000500000000000000" pitchFamily="50" charset="0"/>
                <a:ea typeface="+mj-ea"/>
                <a:cs typeface="+mj-cs"/>
              </a:rPr>
              <a:t>empleo formal </a:t>
            </a:r>
            <a:r>
              <a:rPr lang="es-GT" sz="2000" dirty="0">
                <a:solidFill>
                  <a:srgbClr val="0E3655"/>
                </a:solidFill>
                <a:latin typeface="Montserrat" panose="00000500000000000000" pitchFamily="50" charset="0"/>
                <a:ea typeface="+mj-ea"/>
                <a:cs typeface="+mj-cs"/>
              </a:rPr>
              <a:t>se continúa recuperando. La afiliación de trabajadores fue </a:t>
            </a:r>
            <a:r>
              <a:rPr lang="es-GT" sz="2000" dirty="0" smtClean="0">
                <a:solidFill>
                  <a:srgbClr val="1488C3"/>
                </a:solidFill>
                <a:latin typeface="Montserrat" panose="00000500000000000000" pitchFamily="50" charset="0"/>
                <a:ea typeface="+mj-ea"/>
                <a:cs typeface="+mj-cs"/>
              </a:rPr>
              <a:t>11% </a:t>
            </a:r>
            <a:r>
              <a:rPr lang="es-GT" sz="2000" dirty="0">
                <a:solidFill>
                  <a:srgbClr val="1488C3"/>
                </a:solidFill>
                <a:latin typeface="Montserrat" panose="00000500000000000000" pitchFamily="50" charset="0"/>
                <a:ea typeface="+mj-ea"/>
                <a:cs typeface="+mj-cs"/>
              </a:rPr>
              <a:t>mayor </a:t>
            </a:r>
            <a:r>
              <a:rPr lang="es-GT" sz="2000" dirty="0">
                <a:solidFill>
                  <a:srgbClr val="0E3655"/>
                </a:solidFill>
                <a:latin typeface="Montserrat" panose="00000500000000000000" pitchFamily="50" charset="0"/>
                <a:ea typeface="+mj-ea"/>
                <a:cs typeface="+mj-cs"/>
              </a:rPr>
              <a:t>que en 2020</a:t>
            </a:r>
            <a:endParaRPr lang="es-GT" sz="2000" dirty="0">
              <a:solidFill>
                <a:srgbClr val="1488C3"/>
              </a:solidFill>
              <a:latin typeface="Montserrat" panose="00000500000000000000" pitchFamily="50" charset="0"/>
              <a:ea typeface="+mj-ea"/>
              <a:cs typeface="+mj-cs"/>
            </a:endParaRPr>
          </a:p>
        </p:txBody>
      </p:sp>
      <p:sp>
        <p:nvSpPr>
          <p:cNvPr id="17" name="Título 3">
            <a:extLst>
              <a:ext uri="{FF2B5EF4-FFF2-40B4-BE49-F238E27FC236}">
                <a16:creationId xmlns:a16="http://schemas.microsoft.com/office/drawing/2014/main" xmlns="" id="{3E968F78-764F-CB46-8A2E-B938F8C4CF0F}"/>
              </a:ext>
            </a:extLst>
          </p:cNvPr>
          <p:cNvSpPr txBox="1">
            <a:spLocks/>
          </p:cNvSpPr>
          <p:nvPr/>
        </p:nvSpPr>
        <p:spPr>
          <a:xfrm>
            <a:off x="79906" y="1463622"/>
            <a:ext cx="11926070" cy="5232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2800">
                <a:solidFill>
                  <a:srgbClr val="1488C2"/>
                </a:solidFill>
                <a:latin typeface="Montserrat" pitchFamily="2" charset="77"/>
              </a:defRPr>
            </a:lvl1pPr>
          </a:lstStyle>
          <a:p>
            <a:pPr>
              <a:lnSpc>
                <a:spcPct val="100000"/>
              </a:lnSpc>
            </a:pPr>
            <a:r>
              <a:rPr lang="es-GT" dirty="0">
                <a:solidFill>
                  <a:srgbClr val="0E3655"/>
                </a:solidFill>
              </a:rPr>
              <a:t>Indicadores que reflejan las </a:t>
            </a:r>
            <a:r>
              <a:rPr lang="es-GT" b="1" dirty="0">
                <a:solidFill>
                  <a:srgbClr val="1488C3"/>
                </a:solidFill>
              </a:rPr>
              <a:t>fuentes de ingresos </a:t>
            </a:r>
            <a:r>
              <a:rPr lang="es-GT" dirty="0">
                <a:solidFill>
                  <a:srgbClr val="0E3655"/>
                </a:solidFill>
              </a:rPr>
              <a:t>demuestran que:</a:t>
            </a:r>
            <a:endParaRPr lang="es-EC" dirty="0">
              <a:solidFill>
                <a:srgbClr val="0E3655"/>
              </a:solidFill>
            </a:endParaRPr>
          </a:p>
        </p:txBody>
      </p:sp>
      <p:pic>
        <p:nvPicPr>
          <p:cNvPr id="15" name="Picture 67">
            <a:extLst>
              <a:ext uri="{FF2B5EF4-FFF2-40B4-BE49-F238E27FC236}">
                <a16:creationId xmlns:a16="http://schemas.microsoft.com/office/drawing/2014/main" xmlns="" id="{C4755301-94B8-8A41-AAC9-D8E2C931B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545919" y="-5545919"/>
            <a:ext cx="1100161" cy="12192000"/>
          </a:xfrm>
          <a:prstGeom prst="rect">
            <a:avLst/>
          </a:prstGeom>
        </p:spPr>
      </p:pic>
      <p:pic>
        <p:nvPicPr>
          <p:cNvPr id="19" name="Picture 89" descr="Logo, company name&#10;&#10;Description automatically generated">
            <a:extLst>
              <a:ext uri="{FF2B5EF4-FFF2-40B4-BE49-F238E27FC236}">
                <a16:creationId xmlns:a16="http://schemas.microsoft.com/office/drawing/2014/main" xmlns="" id="{2F1DCDB6-9F47-4E24-AEE1-5DDADFA987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6170" y="190231"/>
            <a:ext cx="1024005" cy="846116"/>
          </a:xfrm>
          <a:prstGeom prst="rect">
            <a:avLst/>
          </a:prstGeom>
        </p:spPr>
      </p:pic>
      <p:pic>
        <p:nvPicPr>
          <p:cNvPr id="20" name="Picture 90" descr="Logo, company name&#10;&#10;Description automatically generated">
            <a:extLst>
              <a:ext uri="{FF2B5EF4-FFF2-40B4-BE49-F238E27FC236}">
                <a16:creationId xmlns:a16="http://schemas.microsoft.com/office/drawing/2014/main" xmlns="" id="{182A56B3-0A72-4A11-9B53-ACF7B49B598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0350" y="32444"/>
            <a:ext cx="961091" cy="106771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18" y="3005468"/>
            <a:ext cx="3573890" cy="385253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045" y="3109709"/>
            <a:ext cx="4839927" cy="269852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312" y="5788239"/>
            <a:ext cx="2161357" cy="83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5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03E878C2-E563-2F41-9652-C0E2526DA502}"/>
              </a:ext>
            </a:extLst>
          </p:cNvPr>
          <p:cNvSpPr/>
          <p:nvPr/>
        </p:nvSpPr>
        <p:spPr>
          <a:xfrm>
            <a:off x="835551" y="2190245"/>
            <a:ext cx="48607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GT" sz="2000" dirty="0">
                <a:solidFill>
                  <a:srgbClr val="0E3655"/>
                </a:solidFill>
                <a:latin typeface="Montserrat" panose="00000500000000000000" pitchFamily="50" charset="0"/>
                <a:ea typeface="+mj-ea"/>
                <a:cs typeface="+mj-cs"/>
              </a:rPr>
              <a:t>Las </a:t>
            </a:r>
            <a:r>
              <a:rPr lang="es-GT" sz="2000" dirty="0">
                <a:solidFill>
                  <a:srgbClr val="1488C3"/>
                </a:solidFill>
                <a:latin typeface="Montserrat" panose="00000500000000000000" pitchFamily="50" charset="0"/>
                <a:ea typeface="+mj-ea"/>
                <a:cs typeface="+mj-cs"/>
              </a:rPr>
              <a:t>exportaciones </a:t>
            </a:r>
            <a:r>
              <a:rPr lang="es-GT" sz="2000" dirty="0">
                <a:solidFill>
                  <a:srgbClr val="0E3655"/>
                </a:solidFill>
                <a:latin typeface="Montserrat" panose="00000500000000000000" pitchFamily="50" charset="0"/>
                <a:ea typeface="+mj-ea"/>
                <a:cs typeface="+mj-cs"/>
              </a:rPr>
              <a:t>están alcanzando los niveles similares a los previos al Covid-19</a:t>
            </a:r>
            <a:endParaRPr lang="es-GT" sz="2000" dirty="0">
              <a:solidFill>
                <a:srgbClr val="1488C3"/>
              </a:solidFill>
              <a:latin typeface="Montserrat" panose="00000500000000000000" pitchFamily="50" charset="0"/>
              <a:ea typeface="+mj-ea"/>
              <a:cs typeface="+mj-cs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A71DE814-AD19-4A4A-AFEA-3699A320A88C}"/>
              </a:ext>
            </a:extLst>
          </p:cNvPr>
          <p:cNvSpPr/>
          <p:nvPr/>
        </p:nvSpPr>
        <p:spPr>
          <a:xfrm>
            <a:off x="6313950" y="2190245"/>
            <a:ext cx="47953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GT" sz="2000" dirty="0">
                <a:solidFill>
                  <a:srgbClr val="0E3655"/>
                </a:solidFill>
                <a:latin typeface="Montserrat" panose="00000500000000000000" pitchFamily="50" charset="0"/>
                <a:ea typeface="+mj-ea"/>
                <a:cs typeface="+mj-cs"/>
              </a:rPr>
              <a:t>La recaudación de impuestos externos está </a:t>
            </a:r>
            <a:r>
              <a:rPr lang="es-GT" sz="2000" dirty="0">
                <a:solidFill>
                  <a:srgbClr val="1488C3"/>
                </a:solidFill>
                <a:latin typeface="Montserrat" panose="00000500000000000000" pitchFamily="50" charset="0"/>
                <a:ea typeface="+mj-ea"/>
                <a:cs typeface="+mj-cs"/>
              </a:rPr>
              <a:t>superando incluso los niveles del año 2019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7BE43274-2C94-FD47-B9EC-D1FC9C786482}"/>
              </a:ext>
            </a:extLst>
          </p:cNvPr>
          <p:cNvSpPr/>
          <p:nvPr/>
        </p:nvSpPr>
        <p:spPr>
          <a:xfrm>
            <a:off x="5323091" y="3643855"/>
            <a:ext cx="373258" cy="310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15" name="Picture 67">
            <a:extLst>
              <a:ext uri="{FF2B5EF4-FFF2-40B4-BE49-F238E27FC236}">
                <a16:creationId xmlns:a16="http://schemas.microsoft.com/office/drawing/2014/main" xmlns="" id="{C4755301-94B8-8A41-AAC9-D8E2C931B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545919" y="-5545919"/>
            <a:ext cx="1100161" cy="12192000"/>
          </a:xfrm>
          <a:prstGeom prst="rect">
            <a:avLst/>
          </a:prstGeom>
        </p:spPr>
      </p:pic>
      <p:pic>
        <p:nvPicPr>
          <p:cNvPr id="16" name="Picture 89" descr="Logo, company name&#10;&#10;Description automatically generated">
            <a:extLst>
              <a:ext uri="{FF2B5EF4-FFF2-40B4-BE49-F238E27FC236}">
                <a16:creationId xmlns:a16="http://schemas.microsoft.com/office/drawing/2014/main" xmlns="" id="{2F1DCDB6-9F47-4E24-AEE1-5DDADFA987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6170" y="190231"/>
            <a:ext cx="1024005" cy="846116"/>
          </a:xfrm>
          <a:prstGeom prst="rect">
            <a:avLst/>
          </a:prstGeom>
        </p:spPr>
      </p:pic>
      <p:pic>
        <p:nvPicPr>
          <p:cNvPr id="18" name="Picture 90" descr="Logo, company name&#10;&#10;Description automatically generated">
            <a:extLst>
              <a:ext uri="{FF2B5EF4-FFF2-40B4-BE49-F238E27FC236}">
                <a16:creationId xmlns:a16="http://schemas.microsoft.com/office/drawing/2014/main" xmlns="" id="{182A56B3-0A72-4A11-9B53-ACF7B49B598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0350" y="32444"/>
            <a:ext cx="961091" cy="106771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47" y="3272528"/>
            <a:ext cx="5582439" cy="174253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242" y="3142501"/>
            <a:ext cx="4304928" cy="266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644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1EA55600-B248-2B43-8707-99D689A4F24B}"/>
              </a:ext>
            </a:extLst>
          </p:cNvPr>
          <p:cNvSpPr/>
          <p:nvPr/>
        </p:nvSpPr>
        <p:spPr>
          <a:xfrm>
            <a:off x="445585" y="2180341"/>
            <a:ext cx="47938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GT" sz="2000" dirty="0">
                <a:solidFill>
                  <a:srgbClr val="0E3655"/>
                </a:solidFill>
                <a:latin typeface="Montserrat" panose="00000500000000000000" pitchFamily="50" charset="0"/>
                <a:ea typeface="+mj-ea"/>
                <a:cs typeface="+mj-cs"/>
              </a:rPr>
              <a:t>Las </a:t>
            </a:r>
            <a:r>
              <a:rPr lang="es-GT" sz="2000" dirty="0">
                <a:solidFill>
                  <a:srgbClr val="1488C3"/>
                </a:solidFill>
                <a:latin typeface="Montserrat" panose="00000500000000000000" pitchFamily="50" charset="0"/>
                <a:ea typeface="+mj-ea"/>
                <a:cs typeface="+mj-cs"/>
              </a:rPr>
              <a:t>importaciones </a:t>
            </a:r>
            <a:r>
              <a:rPr lang="es-GT" sz="2000" dirty="0">
                <a:solidFill>
                  <a:srgbClr val="0E3655"/>
                </a:solidFill>
                <a:latin typeface="Montserrat" panose="00000500000000000000" pitchFamily="50" charset="0"/>
                <a:ea typeface="+mj-ea"/>
                <a:cs typeface="+mj-cs"/>
              </a:rPr>
              <a:t>están regresando a sus </a:t>
            </a:r>
            <a:r>
              <a:rPr lang="es-GT" sz="2000" dirty="0">
                <a:solidFill>
                  <a:srgbClr val="1488C3"/>
                </a:solidFill>
                <a:latin typeface="Montserrat" panose="00000500000000000000" pitchFamily="50" charset="0"/>
                <a:ea typeface="+mj-ea"/>
                <a:cs typeface="+mj-cs"/>
              </a:rPr>
              <a:t>flujos normales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E9345AC0-677D-984C-A399-53F9A02D6CEC}"/>
              </a:ext>
            </a:extLst>
          </p:cNvPr>
          <p:cNvSpPr txBox="1"/>
          <p:nvPr/>
        </p:nvSpPr>
        <p:spPr>
          <a:xfrm rot="16200000">
            <a:off x="9095249" y="3125889"/>
            <a:ext cx="10600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sz="1600" dirty="0">
                <a:solidFill>
                  <a:schemeClr val="bg1"/>
                </a:solidFill>
              </a:rPr>
              <a:t>Diferendo </a:t>
            </a:r>
          </a:p>
          <a:p>
            <a:r>
              <a:rPr lang="es-GT" sz="1600" dirty="0">
                <a:solidFill>
                  <a:schemeClr val="bg1"/>
                </a:solidFill>
              </a:rPr>
              <a:t>territorial</a:t>
            </a:r>
          </a:p>
        </p:txBody>
      </p:sp>
      <p:sp>
        <p:nvSpPr>
          <p:cNvPr id="17" name="Título 3">
            <a:extLst>
              <a:ext uri="{FF2B5EF4-FFF2-40B4-BE49-F238E27FC236}">
                <a16:creationId xmlns:a16="http://schemas.microsoft.com/office/drawing/2014/main" xmlns="" id="{3E968F78-764F-CB46-8A2E-B938F8C4CF0F}"/>
              </a:ext>
            </a:extLst>
          </p:cNvPr>
          <p:cNvSpPr txBox="1">
            <a:spLocks/>
          </p:cNvSpPr>
          <p:nvPr/>
        </p:nvSpPr>
        <p:spPr>
          <a:xfrm>
            <a:off x="838200" y="1412161"/>
            <a:ext cx="10515600" cy="5232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2800">
                <a:solidFill>
                  <a:srgbClr val="1488C2"/>
                </a:solidFill>
                <a:latin typeface="Montserrat" pitchFamily="2" charset="77"/>
              </a:defRPr>
            </a:lvl1pPr>
          </a:lstStyle>
          <a:p>
            <a:pPr>
              <a:lnSpc>
                <a:spcPct val="100000"/>
              </a:lnSpc>
            </a:pPr>
            <a:r>
              <a:rPr lang="es-GT" dirty="0">
                <a:solidFill>
                  <a:srgbClr val="0E3655"/>
                </a:solidFill>
              </a:rPr>
              <a:t>Indicadores que reflejan el </a:t>
            </a:r>
            <a:r>
              <a:rPr lang="es-GT" b="1" dirty="0">
                <a:solidFill>
                  <a:srgbClr val="1488C3"/>
                </a:solidFill>
              </a:rPr>
              <a:t>consumo </a:t>
            </a:r>
            <a:r>
              <a:rPr lang="es-GT" dirty="0">
                <a:solidFill>
                  <a:srgbClr val="0E3655"/>
                </a:solidFill>
              </a:rPr>
              <a:t>demuestran que:</a:t>
            </a:r>
            <a:endParaRPr lang="es-EC" dirty="0">
              <a:solidFill>
                <a:srgbClr val="0E3655"/>
              </a:solidFill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B1978E65-996B-A445-BB19-CDB4DC237C08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62"/>
          <a:stretch/>
        </p:blipFill>
        <p:spPr>
          <a:xfrm>
            <a:off x="445585" y="3164463"/>
            <a:ext cx="4693974" cy="248877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45A798EE-9660-7640-8B27-3607111171BF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43" t="26448" b="24955"/>
          <a:stretch/>
        </p:blipFill>
        <p:spPr>
          <a:xfrm>
            <a:off x="1953806" y="5660907"/>
            <a:ext cx="2083676" cy="92392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9A35F28A-69F5-784D-BA0A-2B11F47B1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992272"/>
            <a:ext cx="5779148" cy="3429000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21FE0FE1-8AC3-224C-ACA9-1A36A503E19D}"/>
              </a:ext>
            </a:extLst>
          </p:cNvPr>
          <p:cNvSpPr/>
          <p:nvPr/>
        </p:nvSpPr>
        <p:spPr>
          <a:xfrm>
            <a:off x="6935994" y="2180341"/>
            <a:ext cx="47938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GT" sz="2000" dirty="0">
                <a:solidFill>
                  <a:srgbClr val="0E3655"/>
                </a:solidFill>
                <a:latin typeface="Montserrat" panose="00000500000000000000" pitchFamily="50" charset="0"/>
              </a:rPr>
              <a:t>La recaudación de impuestos internos </a:t>
            </a:r>
          </a:p>
          <a:p>
            <a:pPr algn="ctr"/>
            <a:r>
              <a:rPr lang="es-GT" sz="2000" dirty="0">
                <a:solidFill>
                  <a:srgbClr val="1488C3"/>
                </a:solidFill>
                <a:latin typeface="Montserrat" panose="00000500000000000000" pitchFamily="50" charset="0"/>
              </a:rPr>
              <a:t>Se encuentra a niveles normales </a:t>
            </a:r>
          </a:p>
        </p:txBody>
      </p:sp>
      <p:pic>
        <p:nvPicPr>
          <p:cNvPr id="16" name="Picture 67">
            <a:extLst>
              <a:ext uri="{FF2B5EF4-FFF2-40B4-BE49-F238E27FC236}">
                <a16:creationId xmlns:a16="http://schemas.microsoft.com/office/drawing/2014/main" xmlns="" id="{C4755301-94B8-8A41-AAC9-D8E2C931B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545919" y="-5545919"/>
            <a:ext cx="1100161" cy="12192000"/>
          </a:xfrm>
          <a:prstGeom prst="rect">
            <a:avLst/>
          </a:prstGeom>
        </p:spPr>
      </p:pic>
      <p:pic>
        <p:nvPicPr>
          <p:cNvPr id="19" name="Picture 89" descr="Logo, company name&#10;&#10;Description automatically generated">
            <a:extLst>
              <a:ext uri="{FF2B5EF4-FFF2-40B4-BE49-F238E27FC236}">
                <a16:creationId xmlns:a16="http://schemas.microsoft.com/office/drawing/2014/main" xmlns="" id="{2F1DCDB6-9F47-4E24-AEE1-5DDADFA9872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6170" y="190231"/>
            <a:ext cx="1024005" cy="846116"/>
          </a:xfrm>
          <a:prstGeom prst="rect">
            <a:avLst/>
          </a:prstGeom>
        </p:spPr>
      </p:pic>
      <p:pic>
        <p:nvPicPr>
          <p:cNvPr id="21" name="Picture 90" descr="Logo, company name&#10;&#10;Description automatically generated">
            <a:extLst>
              <a:ext uri="{FF2B5EF4-FFF2-40B4-BE49-F238E27FC236}">
                <a16:creationId xmlns:a16="http://schemas.microsoft.com/office/drawing/2014/main" xmlns="" id="{182A56B3-0A72-4A11-9B53-ACF7B49B598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0350" y="32444"/>
            <a:ext cx="961091" cy="106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21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1EA55600-B248-2B43-8707-99D689A4F24B}"/>
              </a:ext>
            </a:extLst>
          </p:cNvPr>
          <p:cNvSpPr/>
          <p:nvPr/>
        </p:nvSpPr>
        <p:spPr>
          <a:xfrm>
            <a:off x="352400" y="1674932"/>
            <a:ext cx="53096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GT" sz="2000" dirty="0">
                <a:solidFill>
                  <a:srgbClr val="0E3655"/>
                </a:solidFill>
                <a:latin typeface="Montserrat" panose="00000500000000000000" pitchFamily="50" charset="0"/>
                <a:ea typeface="+mj-ea"/>
                <a:cs typeface="+mj-cs"/>
              </a:rPr>
              <a:t>El </a:t>
            </a:r>
            <a:r>
              <a:rPr lang="es-GT" sz="2000" dirty="0">
                <a:solidFill>
                  <a:srgbClr val="1488C3"/>
                </a:solidFill>
                <a:latin typeface="Montserrat" panose="00000500000000000000" pitchFamily="50" charset="0"/>
                <a:ea typeface="+mj-ea"/>
                <a:cs typeface="+mj-cs"/>
              </a:rPr>
              <a:t>consumo de combustibles </a:t>
            </a:r>
            <a:r>
              <a:rPr lang="es-GT" sz="2000" dirty="0">
                <a:solidFill>
                  <a:srgbClr val="0E3655"/>
                </a:solidFill>
                <a:latin typeface="Montserrat" panose="00000500000000000000" pitchFamily="50" charset="0"/>
                <a:ea typeface="+mj-ea"/>
                <a:cs typeface="+mj-cs"/>
              </a:rPr>
              <a:t>a marzo de 2021 ha superado </a:t>
            </a:r>
            <a:r>
              <a:rPr lang="es-GT" sz="2000" dirty="0">
                <a:solidFill>
                  <a:srgbClr val="1488C3"/>
                </a:solidFill>
                <a:latin typeface="Montserrat" panose="00000500000000000000" pitchFamily="50" charset="0"/>
                <a:ea typeface="+mj-ea"/>
                <a:cs typeface="+mj-cs"/>
              </a:rPr>
              <a:t>los niveles </a:t>
            </a:r>
            <a:r>
              <a:rPr lang="es-GT" sz="2000" dirty="0">
                <a:solidFill>
                  <a:srgbClr val="0E3655"/>
                </a:solidFill>
                <a:latin typeface="Montserrat" panose="00000500000000000000" pitchFamily="50" charset="0"/>
                <a:ea typeface="+mj-ea"/>
                <a:cs typeface="+mj-cs"/>
              </a:rPr>
              <a:t>del mismo mes del año 2019</a:t>
            </a:r>
            <a:endParaRPr lang="es-GT" sz="2000" dirty="0">
              <a:solidFill>
                <a:srgbClr val="1488C3"/>
              </a:solidFill>
              <a:latin typeface="Montserrat" panose="00000500000000000000" pitchFamily="50" charset="0"/>
              <a:ea typeface="+mj-ea"/>
              <a:cs typeface="+mj-cs"/>
            </a:endParaRP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E9345AC0-677D-984C-A399-53F9A02D6CEC}"/>
              </a:ext>
            </a:extLst>
          </p:cNvPr>
          <p:cNvSpPr txBox="1"/>
          <p:nvPr/>
        </p:nvSpPr>
        <p:spPr>
          <a:xfrm rot="16200000">
            <a:off x="9095249" y="3125889"/>
            <a:ext cx="10600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sz="1600" dirty="0">
                <a:solidFill>
                  <a:schemeClr val="bg1"/>
                </a:solidFill>
              </a:rPr>
              <a:t>Diferendo </a:t>
            </a:r>
          </a:p>
          <a:p>
            <a:r>
              <a:rPr lang="es-GT" sz="1600" dirty="0">
                <a:solidFill>
                  <a:schemeClr val="bg1"/>
                </a:solidFill>
              </a:rPr>
              <a:t>territorial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xmlns="" id="{DB894218-F28E-5044-8DAB-594E03FBD123}"/>
              </a:ext>
            </a:extLst>
          </p:cNvPr>
          <p:cNvSpPr/>
          <p:nvPr/>
        </p:nvSpPr>
        <p:spPr>
          <a:xfrm>
            <a:off x="6192599" y="1679097"/>
            <a:ext cx="55587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GT" sz="2000" dirty="0">
                <a:solidFill>
                  <a:srgbClr val="0E3655"/>
                </a:solidFill>
                <a:latin typeface="Montserrat" panose="00000500000000000000" pitchFamily="50" charset="0"/>
                <a:ea typeface="+mj-ea"/>
                <a:cs typeface="+mj-cs"/>
              </a:rPr>
              <a:t>Desde Agosto</a:t>
            </a:r>
            <a:r>
              <a:rPr lang="es-GT" sz="2000" dirty="0">
                <a:solidFill>
                  <a:srgbClr val="0E3655"/>
                </a:solidFill>
                <a:latin typeface="Montserrat" panose="00000500000000000000" pitchFamily="50" charset="0"/>
              </a:rPr>
              <a:t> de 2020 la </a:t>
            </a:r>
            <a:r>
              <a:rPr lang="es-GT" sz="2000" dirty="0">
                <a:solidFill>
                  <a:srgbClr val="1488C3"/>
                </a:solidFill>
                <a:latin typeface="Montserrat" panose="00000500000000000000" pitchFamily="50" charset="0"/>
              </a:rPr>
              <a:t>demanda de energía</a:t>
            </a:r>
            <a:r>
              <a:rPr lang="es-GT" sz="2000" dirty="0">
                <a:solidFill>
                  <a:srgbClr val="0E3655"/>
                </a:solidFill>
                <a:latin typeface="Montserrat" panose="00000500000000000000" pitchFamily="50" charset="0"/>
                <a:ea typeface="+mj-ea"/>
                <a:cs typeface="+mj-cs"/>
              </a:rPr>
              <a:t> </a:t>
            </a:r>
            <a:r>
              <a:rPr lang="es-GT" sz="2000" dirty="0">
                <a:solidFill>
                  <a:srgbClr val="1488C3"/>
                </a:solidFill>
                <a:latin typeface="Montserrat" panose="00000500000000000000" pitchFamily="50" charset="0"/>
                <a:ea typeface="+mj-ea"/>
                <a:cs typeface="+mj-cs"/>
              </a:rPr>
              <a:t>fue mayor</a:t>
            </a:r>
            <a:r>
              <a:rPr lang="es-GT" sz="2000" dirty="0">
                <a:solidFill>
                  <a:srgbClr val="0E3655"/>
                </a:solidFill>
                <a:latin typeface="Montserrat" panose="00000500000000000000" pitchFamily="50" charset="0"/>
                <a:ea typeface="+mj-ea"/>
                <a:cs typeface="+mj-cs"/>
              </a:rPr>
              <a:t> incluso que la del año 2019</a:t>
            </a:r>
            <a:endParaRPr lang="es-GT" sz="2000" dirty="0">
              <a:solidFill>
                <a:srgbClr val="1488C3"/>
              </a:solidFill>
              <a:latin typeface="Montserrat" panose="00000500000000000000" pitchFamily="50" charset="0"/>
              <a:ea typeface="+mj-ea"/>
              <a:cs typeface="+mj-cs"/>
            </a:endParaRPr>
          </a:p>
        </p:txBody>
      </p:sp>
      <p:pic>
        <p:nvPicPr>
          <p:cNvPr id="13" name="Picture 67">
            <a:extLst>
              <a:ext uri="{FF2B5EF4-FFF2-40B4-BE49-F238E27FC236}">
                <a16:creationId xmlns:a16="http://schemas.microsoft.com/office/drawing/2014/main" xmlns="" id="{C4755301-94B8-8A41-AAC9-D8E2C931B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545919" y="-5545919"/>
            <a:ext cx="1100161" cy="12192000"/>
          </a:xfrm>
          <a:prstGeom prst="rect">
            <a:avLst/>
          </a:prstGeom>
        </p:spPr>
      </p:pic>
      <p:pic>
        <p:nvPicPr>
          <p:cNvPr id="15" name="Picture 89" descr="Logo, company name&#10;&#10;Description automatically generated">
            <a:extLst>
              <a:ext uri="{FF2B5EF4-FFF2-40B4-BE49-F238E27FC236}">
                <a16:creationId xmlns:a16="http://schemas.microsoft.com/office/drawing/2014/main" xmlns="" id="{2F1DCDB6-9F47-4E24-AEE1-5DDADFA987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6170" y="190231"/>
            <a:ext cx="1024005" cy="846116"/>
          </a:xfrm>
          <a:prstGeom prst="rect">
            <a:avLst/>
          </a:prstGeom>
        </p:spPr>
      </p:pic>
      <p:pic>
        <p:nvPicPr>
          <p:cNvPr id="16" name="Picture 90" descr="Logo, company name&#10;&#10;Description automatically generated">
            <a:extLst>
              <a:ext uri="{FF2B5EF4-FFF2-40B4-BE49-F238E27FC236}">
                <a16:creationId xmlns:a16="http://schemas.microsoft.com/office/drawing/2014/main" xmlns="" id="{182A56B3-0A72-4A11-9B53-ACF7B49B598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0350" y="32444"/>
            <a:ext cx="961091" cy="106771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0" y="2694760"/>
            <a:ext cx="5568789" cy="323614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189" y="2688756"/>
            <a:ext cx="6270811" cy="308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3794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3212</TotalTime>
  <Words>2224</Words>
  <Application>Microsoft Macintosh PowerPoint</Application>
  <PresentationFormat>Panorámica</PresentationFormat>
  <Paragraphs>296</Paragraphs>
  <Slides>37</Slides>
  <Notes>24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6" baseType="lpstr">
      <vt:lpstr>Arial Unicode MS</vt:lpstr>
      <vt:lpstr>Calibri</vt:lpstr>
      <vt:lpstr>Calibri Light</vt:lpstr>
      <vt:lpstr>Montserrat</vt:lpstr>
      <vt:lpstr>Montserrat Medium</vt:lpstr>
      <vt:lpstr>Montserrat SemiBold</vt:lpstr>
      <vt:lpstr>Wingdings</vt:lpstr>
      <vt:lpstr>Arial</vt:lpstr>
      <vt:lpstr>Tema de Office</vt:lpstr>
      <vt:lpstr>Justificación de presupuesto  Ministerio de Economía</vt:lpstr>
      <vt:lpstr>Guatemala demuestra resilencia en  su recuperación económica</vt:lpstr>
      <vt:lpstr>En respuesta a la pandemia fue creado el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Proyectos prioritario del  Ministerio de Economía</vt:lpstr>
      <vt:lpstr>Presentación de PowerPoint</vt:lpstr>
      <vt:lpstr>Presentación de PowerPoint</vt:lpstr>
      <vt:lpstr>Presentación de PowerPoint</vt:lpstr>
      <vt:lpstr>Presentación de PowerPoint</vt:lpstr>
      <vt:lpstr>Justificación de presupuesto  Viceministerio de Inversión y Competencia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Justificación de presupuesto  Viceministerio de Asuntos Registrales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Justificación de presupuesto  Viceministerio de Desarrollo de la Microempresa, pequeña y mediana empresa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Ministerio de Economía</dc:title>
  <dc:creator>Karin de León</dc:creator>
  <cp:lastModifiedBy>Diego Monterroso</cp:lastModifiedBy>
  <cp:revision>201</cp:revision>
  <cp:lastPrinted>2021-07-26T06:06:28Z</cp:lastPrinted>
  <dcterms:created xsi:type="dcterms:W3CDTF">2021-02-16T20:33:43Z</dcterms:created>
  <dcterms:modified xsi:type="dcterms:W3CDTF">2021-07-26T14:36:41Z</dcterms:modified>
</cp:coreProperties>
</file>