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710" r:id="rId2"/>
    <p:sldMasterId id="2147483774" r:id="rId3"/>
  </p:sldMasterIdLst>
  <p:notesMasterIdLst>
    <p:notesMasterId r:id="rId21"/>
  </p:notesMasterIdLst>
  <p:handoutMasterIdLst>
    <p:handoutMasterId r:id="rId22"/>
  </p:handoutMasterIdLst>
  <p:sldIdLst>
    <p:sldId id="4239" r:id="rId4"/>
    <p:sldId id="4327" r:id="rId5"/>
    <p:sldId id="4321" r:id="rId6"/>
    <p:sldId id="4263" r:id="rId7"/>
    <p:sldId id="4322" r:id="rId8"/>
    <p:sldId id="4316" r:id="rId9"/>
    <p:sldId id="4325" r:id="rId10"/>
    <p:sldId id="4317" r:id="rId11"/>
    <p:sldId id="4319" r:id="rId12"/>
    <p:sldId id="4320" r:id="rId13"/>
    <p:sldId id="4324" r:id="rId14"/>
    <p:sldId id="4194" r:id="rId15"/>
    <p:sldId id="4195" r:id="rId16"/>
    <p:sldId id="4200" r:id="rId17"/>
    <p:sldId id="4196" r:id="rId18"/>
    <p:sldId id="4201" r:id="rId19"/>
    <p:sldId id="4323" r:id="rId20"/>
  </p:sldIdLst>
  <p:sldSz cx="24384000" cy="13716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272">
          <p15:clr>
            <a:srgbClr val="A4A3A4"/>
          </p15:clr>
        </p15:guide>
        <p15:guide id="2" orient="horz" pos="4560">
          <p15:clr>
            <a:srgbClr val="A4A3A4"/>
          </p15:clr>
        </p15:guide>
        <p15:guide id="3" orient="horz" pos="840">
          <p15:clr>
            <a:srgbClr val="A4A3A4"/>
          </p15:clr>
        </p15:guide>
        <p15:guide id="4" pos="7632">
          <p15:clr>
            <a:srgbClr val="A4A3A4"/>
          </p15:clr>
        </p15:guide>
        <p15:guide id="5" pos="127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gsAyH3aixhyH7+yFixOZZQO1nv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1" clrIdx="0">
    <p:extLst>
      <p:ext uri="{19B8F6BF-5375-455C-9EA6-DF929625EA0E}">
        <p15:presenceInfo xmlns:p15="http://schemas.microsoft.com/office/powerpoint/2012/main" userId="pc" providerId="None"/>
      </p:ext>
    </p:extLst>
  </p:cmAuthor>
  <p:cmAuthor id="2" name="Silvia Nohemi Xicay Per" initials="SNXP" lastIdx="1" clrIdx="1">
    <p:extLst>
      <p:ext uri="{19B8F6BF-5375-455C-9EA6-DF929625EA0E}">
        <p15:presenceInfo xmlns:p15="http://schemas.microsoft.com/office/powerpoint/2012/main" userId="S-1-5-21-489378211-200756079-1850952788-26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73777"/>
    <a:srgbClr val="002081"/>
    <a:srgbClr val="465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220AB-2969-42CC-8E30-C00845096755}" v="4" dt="2021-07-30T15:20:56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>
        <p:guide pos="1272"/>
        <p:guide orient="horz" pos="4560"/>
        <p:guide orient="horz" pos="840"/>
        <p:guide pos="7632"/>
        <p:guide pos="1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49" Type="http://customschemas.google.com/relationships/presentationmetadata" Target="NUL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5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CHINCHILLA" userId="bbc0b3438e9138f7" providerId="LiveId" clId="{97A220AB-2969-42CC-8E30-C00845096755}"/>
    <pc:docChg chg="addSld modSld">
      <pc:chgData name="JAVIER CHINCHILLA" userId="bbc0b3438e9138f7" providerId="LiveId" clId="{97A220AB-2969-42CC-8E30-C00845096755}" dt="2021-07-30T15:20:56.922" v="3"/>
      <pc:docMkLst>
        <pc:docMk/>
      </pc:docMkLst>
      <pc:sldChg chg="add setBg">
        <pc:chgData name="JAVIER CHINCHILLA" userId="bbc0b3438e9138f7" providerId="LiveId" clId="{97A220AB-2969-42CC-8E30-C00845096755}" dt="2021-07-30T15:20:48.939" v="1"/>
        <pc:sldMkLst>
          <pc:docMk/>
          <pc:sldMk cId="4119782428" sldId="4194"/>
        </pc:sldMkLst>
      </pc:sldChg>
      <pc:sldChg chg="add setBg">
        <pc:chgData name="JAVIER CHINCHILLA" userId="bbc0b3438e9138f7" providerId="LiveId" clId="{97A220AB-2969-42CC-8E30-C00845096755}" dt="2021-07-30T15:20:54.480" v="2"/>
        <pc:sldMkLst>
          <pc:docMk/>
          <pc:sldMk cId="2994659130" sldId="4195"/>
        </pc:sldMkLst>
      </pc:sldChg>
      <pc:sldChg chg="add">
        <pc:chgData name="JAVIER CHINCHILLA" userId="bbc0b3438e9138f7" providerId="LiveId" clId="{97A220AB-2969-42CC-8E30-C00845096755}" dt="2021-07-30T15:20:39.711" v="0"/>
        <pc:sldMkLst>
          <pc:docMk/>
          <pc:sldMk cId="2219353386" sldId="4196"/>
        </pc:sldMkLst>
      </pc:sldChg>
      <pc:sldChg chg="add setBg">
        <pc:chgData name="JAVIER CHINCHILLA" userId="bbc0b3438e9138f7" providerId="LiveId" clId="{97A220AB-2969-42CC-8E30-C00845096755}" dt="2021-07-30T15:20:56.922" v="3"/>
        <pc:sldMkLst>
          <pc:docMk/>
          <pc:sldMk cId="2489172270" sldId="4200"/>
        </pc:sldMkLst>
      </pc:sldChg>
      <pc:sldChg chg="add">
        <pc:chgData name="JAVIER CHINCHILLA" userId="bbc0b3438e9138f7" providerId="LiveId" clId="{97A220AB-2969-42CC-8E30-C00845096755}" dt="2021-07-30T15:20:39.711" v="0"/>
        <pc:sldMkLst>
          <pc:docMk/>
          <pc:sldMk cId="1225957585" sldId="42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.lopez\Downloads\RelacionPobrezayMigracionVFinal_StephanieyErick0406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2993049441744E-2"/>
          <c:y val="0.15672567849170474"/>
          <c:w val="0.83666999965252076"/>
          <c:h val="0.69401270104316748"/>
        </c:manualLayout>
      </c:layout>
      <c:lineChart>
        <c:grouping val="standard"/>
        <c:varyColors val="0"/>
        <c:ser>
          <c:idx val="1"/>
          <c:order val="1"/>
          <c:tx>
            <c:strRef>
              <c:f>'[RelacionPobrezayMigracionVFinal_StephanieyErick04062021.xlsx]Pobreza general y migracion'!$C$5</c:f>
              <c:strCache>
                <c:ptCount val="1"/>
                <c:pt idx="0">
                  <c:v>Tasa Migraciones</c:v>
                </c:pt>
              </c:strCache>
            </c:strRef>
          </c:tx>
          <c:spPr>
            <a:ln w="66675" cap="rnd" cmpd="sng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'[RelacionPobrezayMigracionVFinal_StephanieyErick04062021.xlsx]Pobreza general y migracion'!$A$6:$A$15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'[RelacionPobrezayMigracionVFinal_StephanieyErick04062021.xlsx]Pobreza general y migracion'!$C$6:$C$15</c:f>
              <c:numCache>
                <c:formatCode>0.0</c:formatCode>
                <c:ptCount val="10"/>
                <c:pt idx="1">
                  <c:v>98.869673045182296</c:v>
                </c:pt>
                <c:pt idx="2" formatCode="General">
                  <c:v>42.7</c:v>
                </c:pt>
                <c:pt idx="3" formatCode="General">
                  <c:v>72.8</c:v>
                </c:pt>
                <c:pt idx="4" formatCode="General">
                  <c:v>49.3</c:v>
                </c:pt>
                <c:pt idx="5" formatCode="General">
                  <c:v>77.900000000000006</c:v>
                </c:pt>
                <c:pt idx="6" formatCode="General">
                  <c:v>104.4</c:v>
                </c:pt>
                <c:pt idx="7" formatCode="General">
                  <c:v>122</c:v>
                </c:pt>
                <c:pt idx="8" formatCode="General">
                  <c:v>140.5</c:v>
                </c:pt>
                <c:pt idx="9" formatCode="General">
                  <c:v>171.7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29-42E6-9BAA-DB9D4267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274272"/>
        <c:axId val="332271528"/>
      </c:lineChart>
      <c:lineChart>
        <c:grouping val="standard"/>
        <c:varyColors val="0"/>
        <c:ser>
          <c:idx val="0"/>
          <c:order val="0"/>
          <c:tx>
            <c:strRef>
              <c:f>'[RelacionPobrezayMigracionVFinal_StephanieyErick04062021.xlsx]Pobreza general y migracion'!$B$5</c:f>
              <c:strCache>
                <c:ptCount val="1"/>
                <c:pt idx="0">
                  <c:v>Pobreza General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'[RelacionPobrezayMigracionVFinal_StephanieyErick04062021.xlsx]Pobreza general y migracion'!$A$6:$A$15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'[RelacionPobrezayMigracionVFinal_StephanieyErick04062021.xlsx]Pobreza general y migracion'!$B$6:$B$15</c:f>
              <c:numCache>
                <c:formatCode>General</c:formatCode>
                <c:ptCount val="10"/>
                <c:pt idx="0" formatCode="#,##0.0">
                  <c:v>51</c:v>
                </c:pt>
                <c:pt idx="4" formatCode="#,##0.0">
                  <c:v>53.7</c:v>
                </c:pt>
                <c:pt idx="7" formatCode="#,##0.0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29-42E6-9BAA-DB9D4267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271920"/>
        <c:axId val="332275056"/>
      </c:lineChart>
      <c:valAx>
        <c:axId val="332271528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2400">
                    <a:solidFill>
                      <a:schemeClr val="tx1"/>
                    </a:solidFill>
                  </a:rPr>
                  <a:t>Tasa de migración (por cada mil)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74272"/>
        <c:crosses val="autoZero"/>
        <c:crossBetween val="between"/>
      </c:valAx>
      <c:catAx>
        <c:axId val="3322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71528"/>
        <c:crosses val="autoZero"/>
        <c:auto val="1"/>
        <c:lblAlgn val="ctr"/>
        <c:lblOffset val="100"/>
        <c:noMultiLvlLbl val="0"/>
      </c:catAx>
      <c:valAx>
        <c:axId val="332275056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2000">
                    <a:solidFill>
                      <a:schemeClr val="tx1"/>
                    </a:solidFill>
                  </a:rPr>
                  <a:t>Pobreza (porcentaje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71920"/>
        <c:crosses val="max"/>
        <c:crossBetween val="between"/>
      </c:valAx>
      <c:catAx>
        <c:axId val="332271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2275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0.13151</cdr:x>
      <cdr:y>0.42727</cdr:y>
    </cdr:from>
    <cdr:to>
      <cdr:x>0.47395</cdr:x>
      <cdr:y>0.44474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98C2893D-C376-4F52-86C0-7528E34775EF}"/>
            </a:ext>
          </a:extLst>
        </cdr:cNvPr>
        <cdr:cNvCxnSpPr/>
      </cdr:nvCxnSpPr>
      <cdr:spPr>
        <a:xfrm xmlns:a="http://schemas.openxmlformats.org/drawingml/2006/main" flipV="1">
          <a:off x="2957568" y="4677884"/>
          <a:ext cx="7701209" cy="191306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0.47203</cdr:x>
      <cdr:y>0.39658</cdr:y>
    </cdr:from>
    <cdr:to>
      <cdr:x>0.70371</cdr:x>
      <cdr:y>0.42858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E99A3C13-B3FB-4FBB-BA4C-ED8714E2236B}"/>
            </a:ext>
          </a:extLst>
        </cdr:cNvPr>
        <cdr:cNvCxnSpPr/>
      </cdr:nvCxnSpPr>
      <cdr:spPr>
        <a:xfrm xmlns:a="http://schemas.openxmlformats.org/drawingml/2006/main" flipV="1">
          <a:off x="10615670" y="4341917"/>
          <a:ext cx="5210274" cy="350336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2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F2AA-1328-41A3-A3C1-0DEB2082BA17}" type="datetimeFigureOut">
              <a:rPr lang="es-GT" smtClean="0"/>
              <a:t>30/07/2021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B38A7-3DD7-4D04-B007-24B4957C4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695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228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Quitar foto del presidente y agrandar logo</a:t>
            </a:r>
          </a:p>
        </p:txBody>
      </p:sp>
    </p:spTree>
    <p:extLst>
      <p:ext uri="{BB962C8B-B14F-4D97-AF65-F5344CB8AC3E}">
        <p14:creationId xmlns:p14="http://schemas.microsoft.com/office/powerpoint/2010/main" val="416182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329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1048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1673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Quitar foto del presidente y agrandar logo</a:t>
            </a:r>
          </a:p>
        </p:txBody>
      </p:sp>
    </p:spTree>
    <p:extLst>
      <p:ext uri="{BB962C8B-B14F-4D97-AF65-F5344CB8AC3E}">
        <p14:creationId xmlns:p14="http://schemas.microsoft.com/office/powerpoint/2010/main" val="307238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3"/>
            <a:ext cx="20726400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3879516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823968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78400" y="549279"/>
            <a:ext cx="5486400" cy="1170305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549279"/>
            <a:ext cx="16052800" cy="117030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29719478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0" algn="ctr">
              <a:buSzTx/>
              <a:buFontTx/>
              <a:buNone/>
              <a:defRPr sz="4800"/>
            </a:lvl2pPr>
            <a:lvl3pPr marL="0" indent="0" algn="ctr">
              <a:buSzTx/>
              <a:buFontTx/>
              <a:buNone/>
              <a:defRPr sz="4800"/>
            </a:lvl3pPr>
            <a:lvl4pPr marL="0" indent="0" algn="ctr">
              <a:buSzTx/>
              <a:buFontTx/>
              <a:buNone/>
              <a:defRPr sz="4800"/>
            </a:lvl4pPr>
            <a:lvl5pPr marL="0" indent="0" algn="ctr">
              <a:buSzTx/>
              <a:buFontTx/>
              <a:buNone/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3778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1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7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322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1436914" indent="-522514">
              <a:defRPr sz="6400"/>
            </a:lvl2pPr>
            <a:lvl3pPr marL="2438400" indent="-609600">
              <a:defRPr sz="6400"/>
            </a:lvl3pPr>
            <a:lvl4pPr marL="3474720" indent="-731520">
              <a:defRPr sz="6400"/>
            </a:lvl4pPr>
            <a:lvl5pPr marL="4389120" indent="-731520">
              <a:defRPr sz="6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05988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7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7621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8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16956" y="13054049"/>
            <a:ext cx="332384" cy="35560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7723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2539999" y="5783793"/>
            <a:ext cx="6346105" cy="63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954000" y="5328156"/>
            <a:ext cx="8890000" cy="66049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12954000" y="3688119"/>
            <a:ext cx="8890000" cy="13950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5748968" y="3834094"/>
            <a:ext cx="5459413" cy="515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906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9066609" y="4373453"/>
            <a:ext cx="6250782" cy="5123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10140405" y="4901689"/>
            <a:ext cx="4103191" cy="410319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2540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2540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16002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16002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2540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2540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16002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16002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  <p:extLst>
      <p:ext uri="{BB962C8B-B14F-4D97-AF65-F5344CB8AC3E}">
        <p14:creationId xmlns:p14="http://schemas.microsoft.com/office/powerpoint/2010/main" val="38817313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16129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16129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2540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2540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10395584" y="5826083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9652000" y="5082498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13422386" y="8710684"/>
            <a:ext cx="680540" cy="68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10199610" y="5859004"/>
            <a:ext cx="802827" cy="67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4106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1110139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12192000" y="7322343"/>
            <a:ext cx="1" cy="65087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10287000" y="3550443"/>
            <a:ext cx="3810000" cy="3810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3817440" y="7982144"/>
            <a:ext cx="1676182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3817441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9404714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14991985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2540000" y="8579955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19301817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8127272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13714544" y="8579954"/>
            <a:ext cx="2542184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20579258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41740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918A3-2F4F-45B6-8061-BDF7EF9E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46D6A-A52A-44F1-967B-7352C41F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368455-1FFA-405D-9A82-63C10406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86D184-D2A2-4FDA-8F06-78B2241E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09DD-987B-4BAD-B691-2236517DC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2EC78-DBAA-44F5-8C2E-659D8895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93B0FA-3CBC-48C5-B1A4-E826EE72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20CD-F0F4-4B6F-BF31-F044D2E5F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6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5883CD04-3B6C-FF45-9BAB-948A5E3D06CF}" type="datetimeFigureOut">
              <a:rPr lang="es-ES_tradnl" smtClean="0"/>
              <a:t>30/07/2021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2078266" y="12846995"/>
            <a:ext cx="629335" cy="461661"/>
          </a:xfrm>
        </p:spPr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965841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0" algn="ctr">
              <a:buSzTx/>
              <a:buFontTx/>
              <a:buNone/>
              <a:defRPr sz="4800"/>
            </a:lvl2pPr>
            <a:lvl3pPr marL="0" indent="0" algn="ctr">
              <a:buSzTx/>
              <a:buFontTx/>
              <a:buNone/>
              <a:defRPr sz="4800"/>
            </a:lvl3pPr>
            <a:lvl4pPr marL="0" indent="0" algn="ctr">
              <a:buSzTx/>
              <a:buFontTx/>
              <a:buNone/>
              <a:defRPr sz="4800"/>
            </a:lvl4pPr>
            <a:lvl5pPr marL="0" indent="0" algn="ctr">
              <a:buSzTx/>
              <a:buFontTx/>
              <a:buNone/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76771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1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7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3100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61734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1436914" indent="-522514">
              <a:defRPr sz="6400"/>
            </a:lvl2pPr>
            <a:lvl3pPr marL="2438400" indent="-609600">
              <a:defRPr sz="6400"/>
            </a:lvl3pPr>
            <a:lvl4pPr marL="3474720" indent="-731520">
              <a:defRPr sz="6400"/>
            </a:lvl4pPr>
            <a:lvl5pPr marL="4389120" indent="-731520">
              <a:defRPr sz="6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04662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7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41300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8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16956" y="13054049"/>
            <a:ext cx="332384" cy="355601"/>
          </a:xfrm>
          <a:prstGeom prst="rect">
            <a:avLst/>
          </a:prstGeom>
        </p:spPr>
        <p:txBody>
          <a:bodyPr lIns="0" tIns="0" rIns="0" bIns="0"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8557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2539999" y="5783793"/>
            <a:ext cx="6346105" cy="63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954000" y="5328156"/>
            <a:ext cx="8890000" cy="66049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12954000" y="3688119"/>
            <a:ext cx="8890000" cy="13950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5748968" y="3834094"/>
            <a:ext cx="5459413" cy="515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7078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87275265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9066609" y="4373453"/>
            <a:ext cx="6250782" cy="5123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10140405" y="4901689"/>
            <a:ext cx="4103191" cy="410319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2540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2540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16002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16002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2540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2540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16002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16002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  <p:extLst>
      <p:ext uri="{BB962C8B-B14F-4D97-AF65-F5344CB8AC3E}">
        <p14:creationId xmlns:p14="http://schemas.microsoft.com/office/powerpoint/2010/main" val="319603152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16129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16129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2540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2540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10395584" y="5826083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9652000" y="5082498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13422386" y="8710684"/>
            <a:ext cx="680540" cy="68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10199610" y="5859004"/>
            <a:ext cx="802827" cy="67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73002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12192000" y="7322343"/>
            <a:ext cx="1" cy="65087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10287000" y="3550443"/>
            <a:ext cx="3810000" cy="3810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3817440" y="7982144"/>
            <a:ext cx="1676182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3817441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9404714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14991985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2540000" y="8579955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19301817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8127272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13714544" y="8579954"/>
            <a:ext cx="2542184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20579258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26408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918A3-2F4F-45B6-8061-BDF7EF9E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46D6A-A52A-44F1-967B-7352C41F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368455-1FFA-405D-9A82-63C10406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86D184-D2A2-4FDA-8F06-78B2241E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09DD-987B-4BAD-B691-2236517DC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2EC78-DBAA-44F5-8C2E-659D8895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93B0FA-3CBC-48C5-B1A4-E826EE72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20CD-F0F4-4B6F-BF31-F044D2E5F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7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4899209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4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4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6737" y="3070226"/>
            <a:ext cx="1077806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6737" y="4349750"/>
            <a:ext cx="1077806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0681878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9855379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7467398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3467" y="546103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2" y="2870203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1443637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434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434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1269028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5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4575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83779" y="12854306"/>
            <a:ext cx="423822" cy="4470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36" r:id="rId10"/>
    <p:sldLayoutId id="2147483737" r:id="rId1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4688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83779" y="12854306"/>
            <a:ext cx="423822" cy="4470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5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4688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A5CDD3D-FE62-EF40-A8C0-495003F274C0}"/>
              </a:ext>
            </a:extLst>
          </p:cNvPr>
          <p:cNvSpPr txBox="1">
            <a:spLocks/>
          </p:cNvSpPr>
          <p:nvPr/>
        </p:nvSpPr>
        <p:spPr>
          <a:xfrm>
            <a:off x="1892629" y="2114357"/>
            <a:ext cx="8839539" cy="39381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t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s-GT" sz="8000" b="1" dirty="0">
                <a:solidFill>
                  <a:srgbClr val="002060"/>
                </a:solidFill>
                <a:latin typeface="Helvetica"/>
                <a:cs typeface="Helvetica"/>
              </a:rPr>
              <a:t>MIGRACIÓN Y DISMINUCIÓN DE LA POBREZA:</a:t>
            </a:r>
          </a:p>
          <a:p>
            <a:pPr algn="l">
              <a:lnSpc>
                <a:spcPct val="90000"/>
              </a:lnSpc>
              <a:defRPr/>
            </a:pPr>
            <a:r>
              <a:rPr lang="es-GT" sz="6600" b="1" dirty="0">
                <a:solidFill>
                  <a:schemeClr val="bg1"/>
                </a:solidFill>
                <a:latin typeface="Helvetica"/>
                <a:cs typeface="Helvetica"/>
              </a:rPr>
              <a:t>Presupuesto 2022 </a:t>
            </a:r>
          </a:p>
          <a:p>
            <a:pPr algn="l">
              <a:lnSpc>
                <a:spcPct val="90000"/>
              </a:lnSpc>
              <a:defRPr/>
            </a:pPr>
            <a:endParaRPr lang="es-GT" sz="6000" b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472" y="4083407"/>
            <a:ext cx="8184705" cy="43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26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573C6D2-22F1-D945-A1D1-27D9D592A490}"/>
              </a:ext>
            </a:extLst>
          </p:cNvPr>
          <p:cNvSpPr txBox="1"/>
          <p:nvPr/>
        </p:nvSpPr>
        <p:spPr>
          <a:xfrm>
            <a:off x="770746" y="663527"/>
            <a:ext cx="18168462" cy="1523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POLÍTICA GENERAL DE GOBIERNO 2020-2024</a:t>
            </a:r>
          </a:p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COSTEO DE METAS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66F7FA-F9AF-2C4D-9D2D-47DCDA2E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032" y="301076"/>
            <a:ext cx="1918207" cy="102664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90550" y="4248150"/>
            <a:ext cx="4914900" cy="8524185"/>
            <a:chOff x="483579" y="4106738"/>
            <a:chExt cx="4611476" cy="8863305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0320" y="7229068"/>
              <a:ext cx="3108787" cy="130184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2752" y="4106738"/>
              <a:ext cx="2975647" cy="1372149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1680" y="5585983"/>
              <a:ext cx="3108787" cy="1312975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9226" y="8758754"/>
              <a:ext cx="3159173" cy="139003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3595" y="10122112"/>
              <a:ext cx="3271460" cy="1453982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7351" y="8551931"/>
              <a:ext cx="1333948" cy="149370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4681" y="7154668"/>
              <a:ext cx="1261033" cy="1383315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3579" y="10297486"/>
              <a:ext cx="1442522" cy="133084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7779" y="5626418"/>
              <a:ext cx="1234836" cy="1272540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2783" y="4148957"/>
              <a:ext cx="1404828" cy="1414516"/>
            </a:xfrm>
            <a:prstGeom prst="rect">
              <a:avLst/>
            </a:prstGeom>
          </p:spPr>
        </p:pic>
        <p:sp>
          <p:nvSpPr>
            <p:cNvPr id="30" name="Terminador 29"/>
            <p:cNvSpPr/>
            <p:nvPr/>
          </p:nvSpPr>
          <p:spPr>
            <a:xfrm>
              <a:off x="1793510" y="11974627"/>
              <a:ext cx="3031386" cy="995416"/>
            </a:xfrm>
            <a:prstGeom prst="flowChartTerminator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2000" b="1" dirty="0">
                  <a:solidFill>
                    <a:srgbClr val="FFFFFF"/>
                  </a:solidFill>
                  <a:latin typeface="Lucida Grande"/>
                  <a:ea typeface="+mj-ea"/>
                  <a:cs typeface="+mj-cs"/>
                  <a:sym typeface="Lucida Grande"/>
                </a:rPr>
                <a:t>SUMAS</a:t>
              </a:r>
            </a:p>
            <a:p>
              <a:pPr algn="ctr" hangingPunct="0">
                <a:buClrTx/>
                <a:buFontTx/>
                <a:buNone/>
              </a:pPr>
              <a:r>
                <a:rPr lang="es-GT" sz="2000" b="1" dirty="0">
                  <a:solidFill>
                    <a:srgbClr val="FFFFFF"/>
                  </a:solidFill>
                  <a:latin typeface="Lucida Grande"/>
                  <a:ea typeface="+mj-ea"/>
                  <a:cs typeface="+mj-cs"/>
                  <a:sym typeface="Lucida Grande"/>
                </a:rPr>
                <a:t> TOTALES </a:t>
              </a:r>
              <a:endParaRPr lang="en-US" sz="2000" b="1" dirty="0">
                <a:solidFill>
                  <a:srgbClr val="FFFFFF"/>
                </a:solidFill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86250"/>
              </p:ext>
            </p:extLst>
          </p:nvPr>
        </p:nvGraphicFramePr>
        <p:xfrm>
          <a:off x="5558551" y="2895214"/>
          <a:ext cx="18207611" cy="1007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7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8162"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854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1,378.0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30,988.3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32,191.9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32,107.9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96,666.2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044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23,951.6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34,283.3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41,870.9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47,647.2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147,753.0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155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501.2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629.8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1,024.8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1,068.7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3,224.6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6850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557.2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662.7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665.9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694.2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2,580.1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925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168.3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341.4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294.3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299.2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1,103.2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839"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26,556.5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66,905.5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76,047.8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81,817.2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251,327.1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111551" y="2310443"/>
            <a:ext cx="1088943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Lucida Grande"/>
              </a:rPr>
              <a:t>En millones de quetzales</a:t>
            </a:r>
          </a:p>
        </p:txBody>
      </p:sp>
    </p:spTree>
    <p:extLst>
      <p:ext uri="{BB962C8B-B14F-4D97-AF65-F5344CB8AC3E}">
        <p14:creationId xmlns:p14="http://schemas.microsoft.com/office/powerpoint/2010/main" val="32223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66F7FA-F9AF-2C4D-9D2D-47DCDA2E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360" y="301076"/>
            <a:ext cx="2760261" cy="147732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474999" y="2620141"/>
            <a:ext cx="19227211" cy="4644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buClrTx/>
              <a:buFontTx/>
              <a:buNone/>
            </a:pPr>
            <a:endParaRPr lang="es-GT" sz="180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58609" y="1395707"/>
            <a:ext cx="10834254" cy="8035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>
            <a:solidFill>
              <a:srgbClr val="1F497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buClrTx/>
              <a:buFontTx/>
              <a:buNone/>
            </a:pPr>
            <a:endParaRPr lang="es-GT" sz="180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16954" y="3578980"/>
            <a:ext cx="17698508" cy="3170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/>
            <a:r>
              <a:rPr lang="es-GT" sz="40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Asignación vigente, que representa el 36.5% del presupuesto vigente, y al final del mes de julio han alcanzado una ejecución del 49%.</a:t>
            </a:r>
          </a:p>
          <a:p>
            <a:pPr algn="just"/>
            <a:endParaRPr lang="es-GT" sz="4000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hangingPunct="0">
              <a:buClrTx/>
              <a:buFontTx/>
              <a:buNone/>
            </a:pPr>
            <a:endParaRPr lang="es-GT" sz="4000" dirty="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GT" altLang="es-GT" sz="1800" dirty="0"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325567" y="1413787"/>
            <a:ext cx="626225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400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  <a:sym typeface="Lucida Grande"/>
              </a:rPr>
              <a:t>Conclusiones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C00036A-B1C7-4455-8941-A699C34647F2}"/>
              </a:ext>
            </a:extLst>
          </p:cNvPr>
          <p:cNvGrpSpPr/>
          <p:nvPr/>
        </p:nvGrpSpPr>
        <p:grpSpPr>
          <a:xfrm>
            <a:off x="835462" y="2620141"/>
            <a:ext cx="4140000" cy="3420000"/>
            <a:chOff x="8924547" y="1793160"/>
            <a:chExt cx="2899491" cy="2494112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48BB5E24-4D57-42E2-91FD-7C60FB9A9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127237" y="1590470"/>
              <a:ext cx="2494112" cy="2899491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44988EC-50D6-4254-BDD2-C9875A493F9B}"/>
                </a:ext>
              </a:extLst>
            </p:cNvPr>
            <p:cNvSpPr/>
            <p:nvPr/>
          </p:nvSpPr>
          <p:spPr>
            <a:xfrm>
              <a:off x="9367928" y="2737205"/>
              <a:ext cx="1044556" cy="606020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Lucida Grande"/>
                </a:rPr>
                <a:t>Q39.2 millardos</a:t>
              </a:r>
              <a:endParaRPr kumimoji="0" lang="es-G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3E4173D-471E-4B91-A1BA-B9BDE79EEE7D}"/>
              </a:ext>
            </a:extLst>
          </p:cNvPr>
          <p:cNvSpPr/>
          <p:nvPr/>
        </p:nvSpPr>
        <p:spPr>
          <a:xfrm>
            <a:off x="4298967" y="7990247"/>
            <a:ext cx="19403243" cy="437821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buClrTx/>
              <a:buFontTx/>
              <a:buNone/>
            </a:pPr>
            <a:endParaRPr lang="es-GT" sz="180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6AF0447-FC7C-48B6-BDA7-CE58988B3217}"/>
              </a:ext>
            </a:extLst>
          </p:cNvPr>
          <p:cNvSpPr txBox="1"/>
          <p:nvPr/>
        </p:nvSpPr>
        <p:spPr>
          <a:xfrm>
            <a:off x="5003420" y="8530198"/>
            <a:ext cx="17818703" cy="2831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/>
            <a:r>
              <a:rPr lang="es-GT" sz="40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costo aproximado de las metas PGG 2020-2024, necesarios garantizarlos presupuestariamente para sostener acciones, entre ellas, las que atenúan la pobreza, para lo cual en la que es fundamental la aprobación </a:t>
            </a:r>
            <a:r>
              <a:rPr lang="es-GT" sz="400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presupuesto 2022.</a:t>
            </a:r>
            <a:endParaRPr lang="es-GT" sz="1800" dirty="0"/>
          </a:p>
          <a:p>
            <a:pPr hangingPunct="0">
              <a:buClrTx/>
              <a:buFontTx/>
              <a:buNone/>
            </a:pPr>
            <a:endParaRPr lang="es-GT" sz="1800" dirty="0">
              <a:latin typeface="Lucida Grande"/>
              <a:ea typeface="+mj-ea"/>
              <a:cs typeface="+mj-cs"/>
              <a:sym typeface="Lucida Grande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A07BCED-ECE9-4EC1-8B7A-71D372D1073A}"/>
              </a:ext>
            </a:extLst>
          </p:cNvPr>
          <p:cNvGrpSpPr/>
          <p:nvPr/>
        </p:nvGrpSpPr>
        <p:grpSpPr>
          <a:xfrm>
            <a:off x="681790" y="8199968"/>
            <a:ext cx="4140000" cy="3492000"/>
            <a:chOff x="8924547" y="1793160"/>
            <a:chExt cx="2899491" cy="2494112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B22715E-8F12-4B93-AEB8-9033848C5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127237" y="1590470"/>
              <a:ext cx="2494112" cy="2899491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5FD4C802-1D35-40AF-BCCD-6B29648C0B5E}"/>
                </a:ext>
              </a:extLst>
            </p:cNvPr>
            <p:cNvSpPr/>
            <p:nvPr/>
          </p:nvSpPr>
          <p:spPr>
            <a:xfrm>
              <a:off x="9357104" y="2761085"/>
              <a:ext cx="1033174" cy="593525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2400" b="1" dirty="0">
                  <a:latin typeface="+mj-lt"/>
                  <a:ea typeface="+mj-ea"/>
                  <a:cs typeface="+mj-cs"/>
                  <a:sym typeface="Lucida Grande"/>
                </a:rPr>
                <a:t>Q251.3 millardos</a:t>
              </a:r>
              <a:endParaRPr lang="es-GT" sz="2400" b="1" dirty="0">
                <a:latin typeface="+mj-lt"/>
                <a:ea typeface="+mj-ea"/>
                <a:cs typeface="+mj-cs"/>
                <a:sym typeface="Lucida Gran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31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04A4156-4C73-4D13-BA5F-C1215228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6" y="875489"/>
            <a:ext cx="18151520" cy="99476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INFRAESTRUCTURA ESTRATÉGICA MULTIANUAL QUE SE REQUIERE</a:t>
            </a:r>
            <a:endParaRPr lang="es-G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7C816C9-A33C-4C37-8E24-ECBA56590DC0}"/>
              </a:ext>
            </a:extLst>
          </p:cNvPr>
          <p:cNvGraphicFramePr>
            <a:graphicFrameLocks noGrp="1"/>
          </p:cNvGraphicFramePr>
          <p:nvPr/>
        </p:nvGraphicFramePr>
        <p:xfrm>
          <a:off x="1037231" y="2039996"/>
          <a:ext cx="22464214" cy="10972800"/>
        </p:xfrm>
        <a:graphic>
          <a:graphicData uri="http://schemas.openxmlformats.org/drawingml/2006/table">
            <a:tbl>
              <a:tblPr/>
              <a:tblGrid>
                <a:gridCol w="1599352">
                  <a:extLst>
                    <a:ext uri="{9D8B030D-6E8A-4147-A177-3AD203B41FA5}">
                      <a16:colId xmlns:a16="http://schemas.microsoft.com/office/drawing/2014/main" val="2902942270"/>
                    </a:ext>
                  </a:extLst>
                </a:gridCol>
                <a:gridCol w="6376986">
                  <a:extLst>
                    <a:ext uri="{9D8B030D-6E8A-4147-A177-3AD203B41FA5}">
                      <a16:colId xmlns:a16="http://schemas.microsoft.com/office/drawing/2014/main" val="713036046"/>
                    </a:ext>
                  </a:extLst>
                </a:gridCol>
                <a:gridCol w="7696878">
                  <a:extLst>
                    <a:ext uri="{9D8B030D-6E8A-4147-A177-3AD203B41FA5}">
                      <a16:colId xmlns:a16="http://schemas.microsoft.com/office/drawing/2014/main" val="2723755568"/>
                    </a:ext>
                  </a:extLst>
                </a:gridCol>
                <a:gridCol w="3342216">
                  <a:extLst>
                    <a:ext uri="{9D8B030D-6E8A-4147-A177-3AD203B41FA5}">
                      <a16:colId xmlns:a16="http://schemas.microsoft.com/office/drawing/2014/main" val="2588773485"/>
                    </a:ext>
                  </a:extLst>
                </a:gridCol>
                <a:gridCol w="3448782">
                  <a:extLst>
                    <a:ext uri="{9D8B030D-6E8A-4147-A177-3AD203B41FA5}">
                      <a16:colId xmlns:a16="http://schemas.microsoft.com/office/drawing/2014/main" val="1415237551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Estimado</a:t>
                      </a:r>
                    </a:p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millones de Q.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38480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Aeropuerto Internacional La Aurora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Mejoras en la terminal de pasajeros, ampliación de área de carga, pista secundaria y pista principal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0914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Aeropuerto Mundo Maya, Santa Elena 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Mejoras en la terminal de pasajeros y la pista principal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564.00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1543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Aeropuerto de carga de la Costa Sur, Escuintla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de la pista principal, construcción de terminal, área de carga y áreas auxiliares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Escuintla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72566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y mejoramiento del Puerto Champerico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 del Puerto de Champerico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Retalhuleu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47260"/>
                  </a:ext>
                </a:extLst>
              </a:tr>
              <a:tr h="384048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y mejoramiento de Puerto Santo Tomás de Castilla; Ampliación en el Arenal, 800 </a:t>
                      </a:r>
                      <a:r>
                        <a:rPr lang="es-MX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mts</a:t>
                      </a: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 de muelle adicional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estructural de muelle comercial, incluye sistema de carga, dragado canal de acceso y dársena, terminal especializada de cruceros y graneles, ampliación y reforzamiento de pavimiento de patios y ampliación del muelle en el Arenal.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Izabal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23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8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E51E29-B69D-4045-807D-181445158862}"/>
              </a:ext>
            </a:extLst>
          </p:cNvPr>
          <p:cNvGraphicFramePr>
            <a:graphicFrameLocks noGrp="1"/>
          </p:cNvGraphicFramePr>
          <p:nvPr/>
        </p:nvGraphicFramePr>
        <p:xfrm>
          <a:off x="599880" y="2048256"/>
          <a:ext cx="23184240" cy="11010624"/>
        </p:xfrm>
        <a:graphic>
          <a:graphicData uri="http://schemas.openxmlformats.org/drawingml/2006/table">
            <a:tbl>
              <a:tblPr/>
              <a:tblGrid>
                <a:gridCol w="1184050">
                  <a:extLst>
                    <a:ext uri="{9D8B030D-6E8A-4147-A177-3AD203B41FA5}">
                      <a16:colId xmlns:a16="http://schemas.microsoft.com/office/drawing/2014/main" val="911974596"/>
                    </a:ext>
                  </a:extLst>
                </a:gridCol>
                <a:gridCol w="6523630">
                  <a:extLst>
                    <a:ext uri="{9D8B030D-6E8A-4147-A177-3AD203B41FA5}">
                      <a16:colId xmlns:a16="http://schemas.microsoft.com/office/drawing/2014/main" val="1709378055"/>
                    </a:ext>
                  </a:extLst>
                </a:gridCol>
                <a:gridCol w="8658770">
                  <a:extLst>
                    <a:ext uri="{9D8B030D-6E8A-4147-A177-3AD203B41FA5}">
                      <a16:colId xmlns:a16="http://schemas.microsoft.com/office/drawing/2014/main" val="1035708229"/>
                    </a:ext>
                  </a:extLst>
                </a:gridCol>
                <a:gridCol w="3212026">
                  <a:extLst>
                    <a:ext uri="{9D8B030D-6E8A-4147-A177-3AD203B41FA5}">
                      <a16:colId xmlns:a16="http://schemas.microsoft.com/office/drawing/2014/main" val="1136847220"/>
                    </a:ext>
                  </a:extLst>
                </a:gridCol>
                <a:gridCol w="3605764">
                  <a:extLst>
                    <a:ext uri="{9D8B030D-6E8A-4147-A177-3AD203B41FA5}">
                      <a16:colId xmlns:a16="http://schemas.microsoft.com/office/drawing/2014/main" val="1608708893"/>
                    </a:ext>
                  </a:extLst>
                </a:gridCol>
              </a:tblGrid>
              <a:tr h="118085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Estimado en</a:t>
                      </a:r>
                    </a:p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millones de Q.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32706"/>
                  </a:ext>
                </a:extLst>
              </a:tr>
              <a:tr h="1771284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Ampliación de la red con nuevas aduanas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Aduanas: Ingenieros en </a:t>
                      </a:r>
                      <a:r>
                        <a:rPr lang="es-MX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Ixcan</a:t>
                      </a: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 Quiché, Santa Cruz, San Luis Petén, Gracias a Dios Huehuetenango.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Quiché, Petén y Huehuetenango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64494"/>
                  </a:ext>
                </a:extLst>
              </a:tr>
              <a:tr h="166753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Anillo 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Interconexión de CA 9 sur y CA norte, con  CA 1 y CA 2 (11 departamentos)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525.00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816"/>
                  </a:ext>
                </a:extLst>
              </a:tr>
              <a:tr h="166753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Carretera CA9 Escuintla-Puerto Quetzal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Acceso vial CA9 Escuintla-Puerto Quetzal; carretera 4 carriles, con cobro de peaje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Escuintla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74553"/>
                  </a:ext>
                </a:extLst>
              </a:tr>
              <a:tr h="1771284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vial CA9 El Rancho-Puerto Santo Tomás de Castilla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CA9 Rancho-Santo Tomás de Castilla, carretera 4-6 carriles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75722"/>
                  </a:ext>
                </a:extLst>
              </a:tr>
              <a:tr h="1771284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vial CA1 Cuatro Caminos Totonicapán a Frontera La Mesilla Huehuetenango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CA1 de Cuatro Caminos  Totonicapán a Frontera La Mesilla; carretera 4-6 carriles;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819835"/>
                  </a:ext>
                </a:extLst>
              </a:tr>
              <a:tr h="118085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Metro Riel ciudad de Guatemala ejes norte-sur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Sistema de transporte masivo para la ciudad de Guatemala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10913"/>
                  </a:ext>
                </a:extLst>
              </a:tr>
            </a:tbl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91F96237-F72A-4F09-A99C-AE076AF6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51" y="913153"/>
            <a:ext cx="17987750" cy="99476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INFRAESTRUCTURA ESTRATÉGICA MULTIANUAL QUE SE REQUIERE</a:t>
            </a:r>
            <a:endParaRPr lang="es-G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5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AB79F5-F40A-475B-A608-C688F6EDC217}"/>
              </a:ext>
            </a:extLst>
          </p:cNvPr>
          <p:cNvGraphicFramePr>
            <a:graphicFrameLocks noGrp="1"/>
          </p:cNvGraphicFramePr>
          <p:nvPr/>
        </p:nvGraphicFramePr>
        <p:xfrm>
          <a:off x="709171" y="2066547"/>
          <a:ext cx="20504910" cy="10848634"/>
        </p:xfrm>
        <a:graphic>
          <a:graphicData uri="http://schemas.openxmlformats.org/drawingml/2006/table">
            <a:tbl>
              <a:tblPr/>
              <a:tblGrid>
                <a:gridCol w="1020268">
                  <a:extLst>
                    <a:ext uri="{9D8B030D-6E8A-4147-A177-3AD203B41FA5}">
                      <a16:colId xmlns:a16="http://schemas.microsoft.com/office/drawing/2014/main" val="911974596"/>
                    </a:ext>
                  </a:extLst>
                </a:gridCol>
                <a:gridCol w="6427010">
                  <a:extLst>
                    <a:ext uri="{9D8B030D-6E8A-4147-A177-3AD203B41FA5}">
                      <a16:colId xmlns:a16="http://schemas.microsoft.com/office/drawing/2014/main" val="1709378055"/>
                    </a:ext>
                  </a:extLst>
                </a:gridCol>
                <a:gridCol w="7027756">
                  <a:extLst>
                    <a:ext uri="{9D8B030D-6E8A-4147-A177-3AD203B41FA5}">
                      <a16:colId xmlns:a16="http://schemas.microsoft.com/office/drawing/2014/main" val="1035708229"/>
                    </a:ext>
                  </a:extLst>
                </a:gridCol>
                <a:gridCol w="2840822">
                  <a:extLst>
                    <a:ext uri="{9D8B030D-6E8A-4147-A177-3AD203B41FA5}">
                      <a16:colId xmlns:a16="http://schemas.microsoft.com/office/drawing/2014/main" val="1136847220"/>
                    </a:ext>
                  </a:extLst>
                </a:gridCol>
                <a:gridCol w="3189054">
                  <a:extLst>
                    <a:ext uri="{9D8B030D-6E8A-4147-A177-3AD203B41FA5}">
                      <a16:colId xmlns:a16="http://schemas.microsoft.com/office/drawing/2014/main" val="160870889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Estimado en</a:t>
                      </a:r>
                    </a:p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millones de Q.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32706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Hospital Regional de Chimaltenango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Construcción con donación China Taiwán, pendiente equipamiento de hospital para capacidad de 300 camas.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Chimaltenango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709903"/>
                  </a:ext>
                </a:extLst>
              </a:tr>
              <a:tr h="1521754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de centros de salud categorías A,B,C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Centros de salud A, B y C; Reparación de </a:t>
                      </a:r>
                      <a:r>
                        <a:rPr lang="es-MX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llos</a:t>
                      </a: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centros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870.00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9097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acceso Yaxha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610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 cceso Mirador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2791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acceso Ceibal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53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acceso Iximché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Chimaltenango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34460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centros Turísticos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Mejoras centros de atención turísticos y facilidades de hospedaje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852876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Sistema de riegos regionales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Reservorios y canalización para riego de cultivos en varios departamentos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3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70027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6986D29-23AC-4889-B627-5F14236B6871}"/>
              </a:ext>
            </a:extLst>
          </p:cNvPr>
          <p:cNvSpPr/>
          <p:nvPr/>
        </p:nvSpPr>
        <p:spPr>
          <a:xfrm>
            <a:off x="21421344" y="7221888"/>
            <a:ext cx="2962656" cy="184665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defTabSz="1828800" hangingPunct="0">
              <a:buClrTx/>
            </a:pPr>
            <a:r>
              <a:rPr lang="es-MX" sz="3600" b="1" dirty="0">
                <a:latin typeface="+mj-lt"/>
                <a:ea typeface="+mj-ea"/>
                <a:cs typeface="+mj-cs"/>
                <a:sym typeface="Lucida Grande"/>
              </a:rPr>
              <a:t>Total: </a:t>
            </a:r>
          </a:p>
          <a:p>
            <a:pPr defTabSz="1828800" hangingPunct="0">
              <a:buClrTx/>
            </a:pPr>
            <a:r>
              <a:rPr lang="es-MX" sz="3600" b="1" dirty="0">
                <a:latin typeface="+mj-lt"/>
                <a:ea typeface="+mj-ea"/>
                <a:cs typeface="+mj-cs"/>
                <a:sym typeface="Lucida Grande"/>
              </a:rPr>
              <a:t>Q11,093.00 millones</a:t>
            </a:r>
            <a:endParaRPr lang="es-GT" sz="3600" b="1" dirty="0"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4D113EE8-3189-4061-BF53-355F359A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795" y="669361"/>
            <a:ext cx="16557878" cy="994766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INFRAESTRUCTURA ESTRATÉGICA MULTIANUAL QUE SE REQUIERE</a:t>
            </a:r>
            <a:endParaRPr lang="es-GT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7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F1E31D-C10B-4D78-8E0F-394E7402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0"/>
          <a:stretch/>
        </p:blipFill>
        <p:spPr>
          <a:xfrm>
            <a:off x="831130" y="7809034"/>
            <a:ext cx="8208000" cy="54498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E6CA75-40BB-4455-BE8C-B943191FE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38"/>
          <a:stretch/>
        </p:blipFill>
        <p:spPr>
          <a:xfrm>
            <a:off x="7864462" y="723677"/>
            <a:ext cx="8208000" cy="58274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09F762-6E97-48F0-AAB4-3B0AB2CFA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35"/>
          <a:stretch/>
        </p:blipFill>
        <p:spPr>
          <a:xfrm>
            <a:off x="16098810" y="6551097"/>
            <a:ext cx="8208000" cy="70460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C6DBFDC-4DF4-4F0B-879C-3C68417302B2}"/>
              </a:ext>
            </a:extLst>
          </p:cNvPr>
          <p:cNvSpPr/>
          <p:nvPr/>
        </p:nvSpPr>
        <p:spPr>
          <a:xfrm>
            <a:off x="4039739" y="1367810"/>
            <a:ext cx="3765710" cy="141576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Autopista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litoral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del Sur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5630FF-9C61-42E0-9B0F-707055D7E4BE}"/>
              </a:ext>
            </a:extLst>
          </p:cNvPr>
          <p:cNvSpPr/>
          <p:nvPr/>
        </p:nvSpPr>
        <p:spPr>
          <a:xfrm>
            <a:off x="1225512" y="6393272"/>
            <a:ext cx="7059680" cy="141576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Autopista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Escuintla-Puerto Quetzal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0484331-5833-4E10-B0B7-48EF2E87293B}"/>
              </a:ext>
            </a:extLst>
          </p:cNvPr>
          <p:cNvSpPr/>
          <p:nvPr/>
        </p:nvSpPr>
        <p:spPr>
          <a:xfrm>
            <a:off x="16552494" y="5365876"/>
            <a:ext cx="7059680" cy="141576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Plan Maestro del Puerto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Champerico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93533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8687974-7634-4EB1-92CE-7A9E1DC4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6"/>
          <a:stretch/>
        </p:blipFill>
        <p:spPr>
          <a:xfrm>
            <a:off x="493919" y="1637733"/>
            <a:ext cx="9402702" cy="53612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9A336F-0AC1-44A2-AA3D-82349F64A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80"/>
          <a:stretch/>
        </p:blipFill>
        <p:spPr>
          <a:xfrm>
            <a:off x="13083063" y="1921167"/>
            <a:ext cx="8615294" cy="51429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D0758D-8FDC-4CA1-9371-5218B3C70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27"/>
          <a:stretch/>
        </p:blipFill>
        <p:spPr>
          <a:xfrm>
            <a:off x="7496167" y="7478975"/>
            <a:ext cx="8922378" cy="608895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653B50A-7111-426E-BA5B-69CEC8F06C8F}"/>
              </a:ext>
            </a:extLst>
          </p:cNvPr>
          <p:cNvSpPr/>
          <p:nvPr/>
        </p:nvSpPr>
        <p:spPr>
          <a:xfrm>
            <a:off x="1521378" y="733348"/>
            <a:ext cx="7059680" cy="800211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Metro-Riel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3A6A43-6613-409E-A539-7F664165ED0F}"/>
              </a:ext>
            </a:extLst>
          </p:cNvPr>
          <p:cNvSpPr/>
          <p:nvPr/>
        </p:nvSpPr>
        <p:spPr>
          <a:xfrm>
            <a:off x="14170104" y="1226498"/>
            <a:ext cx="7059680" cy="800211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Vía-Exprés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29E6828-AC34-42D7-8A04-B998F1634707}"/>
              </a:ext>
            </a:extLst>
          </p:cNvPr>
          <p:cNvSpPr/>
          <p:nvPr/>
        </p:nvSpPr>
        <p:spPr>
          <a:xfrm>
            <a:off x="16221828" y="8949603"/>
            <a:ext cx="7059680" cy="2031317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Ampliación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del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muelle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del Puerto de Santo Tomás de Castilla</a:t>
            </a:r>
          </a:p>
        </p:txBody>
      </p:sp>
    </p:spTree>
    <p:extLst>
      <p:ext uri="{BB962C8B-B14F-4D97-AF65-F5344CB8AC3E}">
        <p14:creationId xmlns:p14="http://schemas.microsoft.com/office/powerpoint/2010/main" val="12259575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A5CDD3D-FE62-EF40-A8C0-495003F274C0}"/>
              </a:ext>
            </a:extLst>
          </p:cNvPr>
          <p:cNvSpPr txBox="1">
            <a:spLocks/>
          </p:cNvSpPr>
          <p:nvPr/>
        </p:nvSpPr>
        <p:spPr>
          <a:xfrm>
            <a:off x="2826327" y="4525855"/>
            <a:ext cx="7213115" cy="39381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t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8000" b="1" dirty="0">
                <a:solidFill>
                  <a:srgbClr val="002060"/>
                </a:solidFill>
                <a:latin typeface="Helvetica"/>
                <a:cs typeface="Helvetica"/>
              </a:rPr>
              <a:t>GRACIAS POR SU ATENCIÓN</a:t>
            </a:r>
          </a:p>
          <a:p>
            <a:pPr algn="l">
              <a:lnSpc>
                <a:spcPct val="90000"/>
              </a:lnSpc>
              <a:defRPr/>
            </a:pPr>
            <a:endParaRPr lang="es-GT" sz="6000" b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472" y="4083407"/>
            <a:ext cx="8184705" cy="438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126" y="9946086"/>
            <a:ext cx="5289804" cy="19933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6981" y="582526"/>
            <a:ext cx="2598767" cy="25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2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037" y="11625770"/>
            <a:ext cx="2076510" cy="1111372"/>
          </a:xfrm>
          <a:prstGeom prst="rect">
            <a:avLst/>
          </a:prstGeom>
        </p:spPr>
      </p:pic>
      <p:pic>
        <p:nvPicPr>
          <p:cNvPr id="1034" name="Picture 10" descr="Árbol se marchitan: vectores, gráficos, imágenes vectoriales |  Depositphotos®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27" y="-844182"/>
            <a:ext cx="12485221" cy="151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C2799225-3ACC-434A-AD97-AE18126F0DDA}"/>
              </a:ext>
            </a:extLst>
          </p:cNvPr>
          <p:cNvSpPr txBox="1"/>
          <p:nvPr/>
        </p:nvSpPr>
        <p:spPr>
          <a:xfrm>
            <a:off x="655770" y="616754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MIGRACIÓN IRREGULAR</a:t>
            </a:r>
          </a:p>
          <a:p>
            <a:pPr hangingPunct="0">
              <a:buClrTx/>
            </a:pPr>
            <a:endParaRPr lang="es-GT" sz="4500" b="1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  <a:sym typeface="Lucida Grande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D6EE773-A980-4C6B-9002-1C37C979BA88}"/>
              </a:ext>
            </a:extLst>
          </p:cNvPr>
          <p:cNvGrpSpPr/>
          <p:nvPr/>
        </p:nvGrpSpPr>
        <p:grpSpPr>
          <a:xfrm>
            <a:off x="8616941" y="2785134"/>
            <a:ext cx="7729870" cy="1477323"/>
            <a:chOff x="6121013" y="4956826"/>
            <a:chExt cx="12547600" cy="2249080"/>
          </a:xfrm>
        </p:grpSpPr>
        <p:sp>
          <p:nvSpPr>
            <p:cNvPr id="45" name="AutoShape 11"/>
            <p:cNvSpPr/>
            <p:nvPr/>
          </p:nvSpPr>
          <p:spPr>
            <a:xfrm>
              <a:off x="6121013" y="4956826"/>
              <a:ext cx="12547600" cy="2249080"/>
            </a:xfrm>
            <a:prstGeom prst="roundRect">
              <a:avLst/>
            </a:prstGeom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</p:sp>
        <p:sp>
          <p:nvSpPr>
            <p:cNvPr id="53" name="TextBox 12"/>
            <p:cNvSpPr txBox="1"/>
            <p:nvPr/>
          </p:nvSpPr>
          <p:spPr>
            <a:xfrm>
              <a:off x="6121013" y="5504990"/>
              <a:ext cx="12547600" cy="97082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  <a:buClrTx/>
              </a:pPr>
              <a:r>
                <a:rPr lang="es-GT" sz="36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Causas que presionan a migrar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E339D4B-E834-429F-AACA-79FB41BCEFCD}"/>
              </a:ext>
            </a:extLst>
          </p:cNvPr>
          <p:cNvGrpSpPr/>
          <p:nvPr/>
        </p:nvGrpSpPr>
        <p:grpSpPr>
          <a:xfrm>
            <a:off x="9536938" y="6722395"/>
            <a:ext cx="5281079" cy="1653927"/>
            <a:chOff x="9454771" y="5154090"/>
            <a:chExt cx="5281079" cy="1653927"/>
          </a:xfrm>
        </p:grpSpPr>
        <p:sp>
          <p:nvSpPr>
            <p:cNvPr id="20" name="AutoShape 4"/>
            <p:cNvSpPr/>
            <p:nvPr/>
          </p:nvSpPr>
          <p:spPr>
            <a:xfrm>
              <a:off x="9454771" y="5154090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56" name="TextBox 16"/>
            <p:cNvSpPr txBox="1"/>
            <p:nvPr/>
          </p:nvSpPr>
          <p:spPr>
            <a:xfrm>
              <a:off x="9791006" y="5614953"/>
              <a:ext cx="4608607" cy="514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Niveles de pobreza</a:t>
              </a:r>
            </a:p>
          </p:txBody>
        </p:sp>
      </p:grpSp>
      <p:sp>
        <p:nvSpPr>
          <p:cNvPr id="2" name="AutoShape 2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4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6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8" name="AutoShape 8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FC3F83F-0AE6-40A0-AE68-C39CD6A4E48C}"/>
              </a:ext>
            </a:extLst>
          </p:cNvPr>
          <p:cNvGrpSpPr/>
          <p:nvPr/>
        </p:nvGrpSpPr>
        <p:grpSpPr>
          <a:xfrm>
            <a:off x="7515705" y="11556438"/>
            <a:ext cx="3631926" cy="1542808"/>
            <a:chOff x="14980001" y="9424711"/>
            <a:chExt cx="5497292" cy="2271514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27147C88-4284-4C3F-905C-0BB1B80BDB70}"/>
                </a:ext>
              </a:extLst>
            </p:cNvPr>
            <p:cNvSpPr/>
            <p:nvPr/>
          </p:nvSpPr>
          <p:spPr>
            <a:xfrm>
              <a:off x="14980001" y="9424711"/>
              <a:ext cx="5497292" cy="2271514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4B358989-A9E6-4BA5-9BC0-6015E528DBEE}"/>
                </a:ext>
              </a:extLst>
            </p:cNvPr>
            <p:cNvSpPr txBox="1"/>
            <p:nvPr/>
          </p:nvSpPr>
          <p:spPr>
            <a:xfrm>
              <a:off x="15330002" y="9837558"/>
              <a:ext cx="4797289" cy="1584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Dificultad para acceder a la CBA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FB63FC5-9952-4513-9D67-47210A4C6593}"/>
              </a:ext>
            </a:extLst>
          </p:cNvPr>
          <p:cNvGrpSpPr/>
          <p:nvPr/>
        </p:nvGrpSpPr>
        <p:grpSpPr>
          <a:xfrm>
            <a:off x="6782836" y="9352535"/>
            <a:ext cx="3631926" cy="1653927"/>
            <a:chOff x="9454771" y="5154090"/>
            <a:chExt cx="5281079" cy="1653927"/>
          </a:xfrm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37856AA9-106F-436A-9A8C-43B34B5DC8AB}"/>
                </a:ext>
              </a:extLst>
            </p:cNvPr>
            <p:cNvSpPr/>
            <p:nvPr/>
          </p:nvSpPr>
          <p:spPr>
            <a:xfrm>
              <a:off x="9454771" y="5154090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997E3024-CB6D-42CD-BC52-2844D5D4BD34}"/>
                </a:ext>
              </a:extLst>
            </p:cNvPr>
            <p:cNvSpPr txBox="1"/>
            <p:nvPr/>
          </p:nvSpPr>
          <p:spPr>
            <a:xfrm>
              <a:off x="9791006" y="5443503"/>
              <a:ext cx="4608607" cy="1075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Baja inversión privada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83947D8-679B-47CE-B701-57B6ABB5F8FF}"/>
              </a:ext>
            </a:extLst>
          </p:cNvPr>
          <p:cNvGrpSpPr/>
          <p:nvPr/>
        </p:nvGrpSpPr>
        <p:grpSpPr>
          <a:xfrm>
            <a:off x="14945971" y="11555047"/>
            <a:ext cx="3564256" cy="1544400"/>
            <a:chOff x="15615463" y="5029466"/>
            <a:chExt cx="5281079" cy="1653927"/>
          </a:xfrm>
        </p:grpSpPr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A404B152-33AF-452D-89CE-86348DA09DB5}"/>
                </a:ext>
              </a:extLst>
            </p:cNvPr>
            <p:cNvSpPr/>
            <p:nvPr/>
          </p:nvSpPr>
          <p:spPr>
            <a:xfrm>
              <a:off x="15615463" y="5029466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900175BF-AE37-44EA-B664-7D990D3FBDA7}"/>
                </a:ext>
              </a:extLst>
            </p:cNvPr>
            <p:cNvSpPr txBox="1"/>
            <p:nvPr/>
          </p:nvSpPr>
          <p:spPr>
            <a:xfrm>
              <a:off x="16057855" y="5318493"/>
              <a:ext cx="4608607" cy="1075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Cobertura de servicios básicos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83947D8-679B-47CE-B701-57B6ABB5F8FF}"/>
              </a:ext>
            </a:extLst>
          </p:cNvPr>
          <p:cNvGrpSpPr/>
          <p:nvPr/>
        </p:nvGrpSpPr>
        <p:grpSpPr>
          <a:xfrm>
            <a:off x="18822989" y="11554846"/>
            <a:ext cx="2921444" cy="1544400"/>
            <a:chOff x="15615463" y="5029466"/>
            <a:chExt cx="5281079" cy="1653927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A404B152-33AF-452D-89CE-86348DA09DB5}"/>
                </a:ext>
              </a:extLst>
            </p:cNvPr>
            <p:cNvSpPr/>
            <p:nvPr/>
          </p:nvSpPr>
          <p:spPr>
            <a:xfrm>
              <a:off x="15615463" y="5029466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900175BF-AE37-44EA-B664-7D990D3FBDA7}"/>
                </a:ext>
              </a:extLst>
            </p:cNvPr>
            <p:cNvSpPr txBox="1"/>
            <p:nvPr/>
          </p:nvSpPr>
          <p:spPr>
            <a:xfrm>
              <a:off x="15894548" y="5185529"/>
              <a:ext cx="4608607" cy="561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Efectos de la pandemia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83947D8-679B-47CE-B701-57B6ABB5F8FF}"/>
              </a:ext>
            </a:extLst>
          </p:cNvPr>
          <p:cNvGrpSpPr/>
          <p:nvPr/>
        </p:nvGrpSpPr>
        <p:grpSpPr>
          <a:xfrm>
            <a:off x="588391" y="11554846"/>
            <a:ext cx="3629518" cy="1544400"/>
            <a:chOff x="15615463" y="5029466"/>
            <a:chExt cx="5281079" cy="1653927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A404B152-33AF-452D-89CE-86348DA09DB5}"/>
                </a:ext>
              </a:extLst>
            </p:cNvPr>
            <p:cNvSpPr/>
            <p:nvPr/>
          </p:nvSpPr>
          <p:spPr>
            <a:xfrm>
              <a:off x="15615463" y="5029466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900175BF-AE37-44EA-B664-7D990D3FBDA7}"/>
                </a:ext>
              </a:extLst>
            </p:cNvPr>
            <p:cNvSpPr txBox="1"/>
            <p:nvPr/>
          </p:nvSpPr>
          <p:spPr>
            <a:xfrm>
              <a:off x="15894548" y="5185529"/>
              <a:ext cx="4608607" cy="11227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Efectos del cambio climático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FB0DA7A-C798-4D97-8111-911E4C4BCF95}"/>
              </a:ext>
            </a:extLst>
          </p:cNvPr>
          <p:cNvGrpSpPr/>
          <p:nvPr/>
        </p:nvGrpSpPr>
        <p:grpSpPr>
          <a:xfrm>
            <a:off x="15229308" y="9329697"/>
            <a:ext cx="3945393" cy="1544401"/>
            <a:chOff x="14911354" y="6773412"/>
            <a:chExt cx="5497292" cy="2527100"/>
          </a:xfrm>
        </p:grpSpPr>
        <p:sp>
          <p:nvSpPr>
            <p:cNvPr id="37" name="AutoShape 5">
              <a:extLst>
                <a:ext uri="{FF2B5EF4-FFF2-40B4-BE49-F238E27FC236}">
                  <a16:creationId xmlns:a16="http://schemas.microsoft.com/office/drawing/2014/main" id="{8D888F40-B1E0-4DC3-9F45-33EA8E8D007D}"/>
                </a:ext>
              </a:extLst>
            </p:cNvPr>
            <p:cNvSpPr/>
            <p:nvPr/>
          </p:nvSpPr>
          <p:spPr>
            <a:xfrm>
              <a:off x="14911354" y="6773412"/>
              <a:ext cx="5497292" cy="2527098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0CA47B6A-4E76-4936-8DF0-36527F4F919F}"/>
                </a:ext>
              </a:extLst>
            </p:cNvPr>
            <p:cNvSpPr txBox="1"/>
            <p:nvPr/>
          </p:nvSpPr>
          <p:spPr>
            <a:xfrm>
              <a:off x="15415780" y="7046153"/>
              <a:ext cx="4682732" cy="22543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  <a:buClrTx/>
              </a:pPr>
              <a:r>
                <a:rPr lang="es-GT" sz="3200" kern="1200" dirty="0">
                  <a:solidFill>
                    <a:srgbClr val="FFFFFF"/>
                  </a:solidFill>
                  <a:latin typeface="Assistant Regular"/>
                  <a:ea typeface="+mn-ea"/>
                  <a:cs typeface="+mn-cs"/>
                </a:rPr>
                <a:t>Costo de vida vs ingresos per cápita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4BDBF3D-0F65-4967-BEF6-C3387C9FAD87}"/>
              </a:ext>
            </a:extLst>
          </p:cNvPr>
          <p:cNvGrpSpPr/>
          <p:nvPr/>
        </p:nvGrpSpPr>
        <p:grpSpPr>
          <a:xfrm>
            <a:off x="4583005" y="11562939"/>
            <a:ext cx="2567604" cy="1544400"/>
            <a:chOff x="9454771" y="5154090"/>
            <a:chExt cx="5281079" cy="1653927"/>
          </a:xfrm>
        </p:grpSpPr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0DCD6E7D-D91D-4FBB-9C34-7EE1A56DDF91}"/>
                </a:ext>
              </a:extLst>
            </p:cNvPr>
            <p:cNvSpPr/>
            <p:nvPr/>
          </p:nvSpPr>
          <p:spPr>
            <a:xfrm>
              <a:off x="9454771" y="5154090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646A14D0-698A-44DB-B672-2F822062FED1}"/>
                </a:ext>
              </a:extLst>
            </p:cNvPr>
            <p:cNvSpPr txBox="1"/>
            <p:nvPr/>
          </p:nvSpPr>
          <p:spPr>
            <a:xfrm>
              <a:off x="9791006" y="5443503"/>
              <a:ext cx="4608607" cy="514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Nivel de ingresos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8476032-9EFE-48F7-B86F-86349F1F5387}"/>
              </a:ext>
            </a:extLst>
          </p:cNvPr>
          <p:cNvGrpSpPr/>
          <p:nvPr/>
        </p:nvGrpSpPr>
        <p:grpSpPr>
          <a:xfrm>
            <a:off x="11538314" y="11541415"/>
            <a:ext cx="3137116" cy="1544400"/>
            <a:chOff x="14911354" y="6773414"/>
            <a:chExt cx="5497292" cy="1992440"/>
          </a:xfrm>
        </p:grpSpPr>
        <p:sp>
          <p:nvSpPr>
            <p:cNvPr id="44" name="AutoShape 5">
              <a:extLst>
                <a:ext uri="{FF2B5EF4-FFF2-40B4-BE49-F238E27FC236}">
                  <a16:creationId xmlns:a16="http://schemas.microsoft.com/office/drawing/2014/main" id="{6BF68E79-2DCA-4A53-B50E-5CAEB0F05EAD}"/>
                </a:ext>
              </a:extLst>
            </p:cNvPr>
            <p:cNvSpPr/>
            <p:nvPr/>
          </p:nvSpPr>
          <p:spPr>
            <a:xfrm>
              <a:off x="14911354" y="6773414"/>
              <a:ext cx="5497292" cy="1992440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0790A712-C3A7-4BB0-87CF-DB30160414D6}"/>
                </a:ext>
              </a:extLst>
            </p:cNvPr>
            <p:cNvSpPr txBox="1"/>
            <p:nvPr/>
          </p:nvSpPr>
          <p:spPr>
            <a:xfrm>
              <a:off x="15415781" y="7046153"/>
              <a:ext cx="4682733" cy="1587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Informalidad en el empleo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EDF560B9-86CB-4CAE-A3D6-DF0763548EEB}"/>
              </a:ext>
            </a:extLst>
          </p:cNvPr>
          <p:cNvGrpSpPr/>
          <p:nvPr/>
        </p:nvGrpSpPr>
        <p:grpSpPr>
          <a:xfrm>
            <a:off x="10678299" y="9320084"/>
            <a:ext cx="4290781" cy="2083128"/>
            <a:chOff x="14911354" y="6773414"/>
            <a:chExt cx="5497292" cy="2509487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05AEC71-4605-4EE0-8557-044476CCA1FF}"/>
                </a:ext>
              </a:extLst>
            </p:cNvPr>
            <p:cNvSpPr/>
            <p:nvPr/>
          </p:nvSpPr>
          <p:spPr>
            <a:xfrm>
              <a:off x="14911354" y="6773414"/>
              <a:ext cx="5497292" cy="1992440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50" name="TextBox 10">
              <a:extLst>
                <a:ext uri="{FF2B5EF4-FFF2-40B4-BE49-F238E27FC236}">
                  <a16:creationId xmlns:a16="http://schemas.microsoft.com/office/drawing/2014/main" id="{259876F0-9CF2-48E4-8A46-A5EF8F957F82}"/>
                </a:ext>
              </a:extLst>
            </p:cNvPr>
            <p:cNvSpPr txBox="1"/>
            <p:nvPr/>
          </p:nvSpPr>
          <p:spPr>
            <a:xfrm>
              <a:off x="15415781" y="7046153"/>
              <a:ext cx="4682732" cy="22367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Política de atención al migrante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94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F229C3B-D42A-415E-AB91-6A0131CF0974}"/>
              </a:ext>
            </a:extLst>
          </p:cNvPr>
          <p:cNvSpPr txBox="1"/>
          <p:nvPr/>
        </p:nvSpPr>
        <p:spPr>
          <a:xfrm>
            <a:off x="411994" y="448233"/>
            <a:ext cx="18913968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fontAlgn="auto" latinLnBrk="0" hangingPunct="0">
              <a:buClrTx/>
              <a:buSzTx/>
              <a:buFontTx/>
              <a:buNone/>
              <a:tabLst/>
              <a:defRPr kumimoji="0" sz="4500" b="1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GT" dirty="0">
                <a:ea typeface="Arial"/>
              </a:rPr>
              <a:t>TENDENCIA DE POBREZA GENERAL Y TASA DE MIGRACIÓN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3037" y="11625770"/>
            <a:ext cx="2076510" cy="111137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99512"/>
              </p:ext>
            </p:extLst>
          </p:nvPr>
        </p:nvGraphicFramePr>
        <p:xfrm>
          <a:off x="411994" y="1233059"/>
          <a:ext cx="22489298" cy="109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E58534F-0E5B-0346-8AEC-3D6F8BB47616}"/>
              </a:ext>
            </a:extLst>
          </p:cNvPr>
          <p:cNvSpPr txBox="1"/>
          <p:nvPr/>
        </p:nvSpPr>
        <p:spPr>
          <a:xfrm>
            <a:off x="1482708" y="12135289"/>
            <a:ext cx="8564046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GT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</a:t>
            </a:r>
            <a:r>
              <a:rPr kumimoji="0" lang="es-GT" sz="2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 Elaboración SEGEPLAN con datos CENSO 2018 y Encuestas de Condiciones de Vida -ENCOVI-</a:t>
            </a:r>
            <a:endParaRPr kumimoji="0" lang="es-GT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6451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>
            <a:extLst>
              <a:ext uri="{FF2B5EF4-FFF2-40B4-BE49-F238E27FC236}">
                <a16:creationId xmlns:a16="http://schemas.microsoft.com/office/drawing/2014/main" id="{E9C122F6-F8E8-D747-81BC-0C7922C50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1236" y="3109250"/>
            <a:ext cx="8267988" cy="8672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5B00EF9-CA64-A948-9D21-5030215439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51" y="3096736"/>
            <a:ext cx="8264555" cy="86688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68951" y="1685844"/>
            <a:ext cx="22446369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>
              <a:buClrTx/>
            </a:pPr>
            <a:r>
              <a:rPr lang="es-ES" sz="3000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Tres áreas geográficas con altos niveles de pobreza general y tasas de migración de altas a intermedias </a:t>
            </a:r>
            <a:r>
              <a:rPr lang="es-ES" sz="30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(Huehuetenango, Quiché, San Marcos, Quetzaltenango, Sololá, Totonicapán, en occidente; Baja Verapaz en la región norte, y Chiquimula, Zacapa y Jutiapa en oriente)</a:t>
            </a:r>
            <a:r>
              <a:rPr lang="es-ES" sz="3000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.</a:t>
            </a:r>
            <a:endParaRPr kumimoji="0" lang="es-GT" sz="3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" pitchFamily="2" charset="0"/>
              <a:ea typeface="+mj-ea"/>
              <a:cs typeface="+mj-cs"/>
              <a:sym typeface="Lucida Grande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EDC00C0-B8FD-7345-98C7-48BEC9543A75}"/>
              </a:ext>
            </a:extLst>
          </p:cNvPr>
          <p:cNvGrpSpPr/>
          <p:nvPr/>
        </p:nvGrpSpPr>
        <p:grpSpPr>
          <a:xfrm>
            <a:off x="8675872" y="6450071"/>
            <a:ext cx="2884764" cy="4300872"/>
            <a:chOff x="8732464" y="5578771"/>
            <a:chExt cx="2884764" cy="4300872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5AB450A-EEC7-154C-9E89-A2B2F3346459}"/>
                </a:ext>
              </a:extLst>
            </p:cNvPr>
            <p:cNvSpPr txBox="1"/>
            <p:nvPr/>
          </p:nvSpPr>
          <p:spPr>
            <a:xfrm>
              <a:off x="8846281" y="5578771"/>
              <a:ext cx="2770947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Incidencia de pobreza</a:t>
              </a:r>
            </a:p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2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general, </a:t>
              </a:r>
              <a:r>
                <a:rPr lang="es-ES_tradnl" sz="2000" b="1" dirty="0" err="1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Encovi</a:t>
              </a:r>
              <a:r>
                <a:rPr lang="es-ES_tradnl" sz="2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 2014</a:t>
              </a:r>
              <a:endParaRPr kumimoji="0" lang="es-ES_tradnl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A4739AF-5472-2040-AF07-89A3170E1730}"/>
                </a:ext>
              </a:extLst>
            </p:cNvPr>
            <p:cNvSpPr/>
            <p:nvPr/>
          </p:nvSpPr>
          <p:spPr>
            <a:xfrm>
              <a:off x="8732464" y="6705600"/>
              <a:ext cx="462336" cy="462336"/>
            </a:xfrm>
            <a:prstGeom prst="ellipse">
              <a:avLst/>
            </a:prstGeom>
            <a:solidFill>
              <a:srgbClr val="009B4A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1418CA8-F652-4E45-A5A7-383FFA172A18}"/>
                </a:ext>
              </a:extLst>
            </p:cNvPr>
            <p:cNvSpPr/>
            <p:nvPr/>
          </p:nvSpPr>
          <p:spPr>
            <a:xfrm>
              <a:off x="8732464" y="7355715"/>
              <a:ext cx="462336" cy="462336"/>
            </a:xfrm>
            <a:prstGeom prst="ellipse">
              <a:avLst/>
            </a:prstGeom>
            <a:solidFill>
              <a:srgbClr val="7CB34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8D9E01B-0825-6E43-8E45-91BDC1427C07}"/>
                </a:ext>
              </a:extLst>
            </p:cNvPr>
            <p:cNvSpPr/>
            <p:nvPr/>
          </p:nvSpPr>
          <p:spPr>
            <a:xfrm>
              <a:off x="8732464" y="8074313"/>
              <a:ext cx="462336" cy="462336"/>
            </a:xfrm>
            <a:prstGeom prst="ellipse">
              <a:avLst/>
            </a:prstGeom>
            <a:solidFill>
              <a:srgbClr val="FFCA2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3F944E2-B122-8341-AA03-C22D263E45A0}"/>
                </a:ext>
              </a:extLst>
            </p:cNvPr>
            <p:cNvSpPr/>
            <p:nvPr/>
          </p:nvSpPr>
          <p:spPr>
            <a:xfrm>
              <a:off x="8732464" y="8724428"/>
              <a:ext cx="462336" cy="462336"/>
            </a:xfrm>
            <a:prstGeom prst="ellipse">
              <a:avLst/>
            </a:prstGeom>
            <a:solidFill>
              <a:srgbClr val="FB8C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3602EEE-B9C5-F34F-9FB1-6FE9BAF2EB11}"/>
                </a:ext>
              </a:extLst>
            </p:cNvPr>
            <p:cNvSpPr/>
            <p:nvPr/>
          </p:nvSpPr>
          <p:spPr>
            <a:xfrm>
              <a:off x="8732464" y="9417307"/>
              <a:ext cx="462336" cy="462336"/>
            </a:xfrm>
            <a:prstGeom prst="ellipse">
              <a:avLst/>
            </a:prstGeom>
            <a:solidFill>
              <a:srgbClr val="D6374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11ACCBA-EF52-094C-98EB-87643F63A7EB}"/>
                </a:ext>
              </a:extLst>
            </p:cNvPr>
            <p:cNvSpPr txBox="1"/>
            <p:nvPr/>
          </p:nvSpPr>
          <p:spPr>
            <a:xfrm>
              <a:off x="9325920" y="6736715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33.3 - 41.1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C928FEB-6CED-C345-BF89-74EEF12704B0}"/>
                </a:ext>
              </a:extLst>
            </p:cNvPr>
            <p:cNvSpPr txBox="1"/>
            <p:nvPr/>
          </p:nvSpPr>
          <p:spPr>
            <a:xfrm>
              <a:off x="9325920" y="7408422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41.2 - 56.1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DC5E1F1-FAC2-5944-ADE9-0ED0ED450B13}"/>
                </a:ext>
              </a:extLst>
            </p:cNvPr>
            <p:cNvSpPr txBox="1"/>
            <p:nvPr/>
          </p:nvSpPr>
          <p:spPr>
            <a:xfrm>
              <a:off x="9325920" y="8080128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56.2 - 63.8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1F628E8-A244-F04C-B8A5-44ABEE3617CE}"/>
                </a:ext>
              </a:extLst>
            </p:cNvPr>
            <p:cNvSpPr txBox="1"/>
            <p:nvPr/>
          </p:nvSpPr>
          <p:spPr>
            <a:xfrm>
              <a:off x="9325920" y="8751834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63.9 - 70.6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A6023C0-643F-2043-9C0B-C5429C8A9215}"/>
                </a:ext>
              </a:extLst>
            </p:cNvPr>
            <p:cNvSpPr txBox="1"/>
            <p:nvPr/>
          </p:nvSpPr>
          <p:spPr>
            <a:xfrm>
              <a:off x="9325920" y="9423540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70.7 - 83.1</a:t>
              </a:r>
            </a:p>
          </p:txBody>
        </p:sp>
      </p:grpSp>
      <p:sp>
        <p:nvSpPr>
          <p:cNvPr id="28" name="Elipse 27">
            <a:extLst>
              <a:ext uri="{FF2B5EF4-FFF2-40B4-BE49-F238E27FC236}">
                <a16:creationId xmlns:a16="http://schemas.microsoft.com/office/drawing/2014/main" id="{1EF6555D-953E-D54E-8A88-E57E3291061C}"/>
              </a:ext>
            </a:extLst>
          </p:cNvPr>
          <p:cNvSpPr/>
          <p:nvPr/>
        </p:nvSpPr>
        <p:spPr>
          <a:xfrm>
            <a:off x="1806489" y="7089323"/>
            <a:ext cx="2691045" cy="30803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03B10EE-2F52-544B-B269-70C3D76A9E8B}"/>
              </a:ext>
            </a:extLst>
          </p:cNvPr>
          <p:cNvGrpSpPr/>
          <p:nvPr/>
        </p:nvGrpSpPr>
        <p:grpSpPr>
          <a:xfrm>
            <a:off x="1871231" y="6028235"/>
            <a:ext cx="5744694" cy="5085814"/>
            <a:chOff x="1871231" y="6286653"/>
            <a:chExt cx="5744694" cy="5085814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89A956F-1994-064C-A1A8-AC655A751383}"/>
                </a:ext>
              </a:extLst>
            </p:cNvPr>
            <p:cNvSpPr txBox="1"/>
            <p:nvPr/>
          </p:nvSpPr>
          <p:spPr>
            <a:xfrm>
              <a:off x="5229989" y="6286653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60.8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CB9F3841-EC14-BD43-A971-97A22926C534}"/>
                </a:ext>
              </a:extLst>
            </p:cNvPr>
            <p:cNvSpPr txBox="1"/>
            <p:nvPr/>
          </p:nvSpPr>
          <p:spPr>
            <a:xfrm>
              <a:off x="2430845" y="8398151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73.8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7B1D629D-F1DA-8F4E-88E9-4AEB581A3708}"/>
                </a:ext>
              </a:extLst>
            </p:cNvPr>
            <p:cNvSpPr txBox="1"/>
            <p:nvPr/>
          </p:nvSpPr>
          <p:spPr>
            <a:xfrm>
              <a:off x="3485152" y="8748778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74.7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D015FEB8-54DF-1343-ADED-7FCD6AB4A1B1}"/>
                </a:ext>
              </a:extLst>
            </p:cNvPr>
            <p:cNvSpPr txBox="1"/>
            <p:nvPr/>
          </p:nvSpPr>
          <p:spPr>
            <a:xfrm>
              <a:off x="4851913" y="8498859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83.1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3711773-24D0-274E-9902-6C8AEF5705EC}"/>
                </a:ext>
              </a:extLst>
            </p:cNvPr>
            <p:cNvSpPr txBox="1"/>
            <p:nvPr/>
          </p:nvSpPr>
          <p:spPr>
            <a:xfrm>
              <a:off x="7225438" y="8610280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59.9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65E52C2C-B798-144D-A496-30482BDD2658}"/>
                </a:ext>
              </a:extLst>
            </p:cNvPr>
            <p:cNvSpPr txBox="1"/>
            <p:nvPr/>
          </p:nvSpPr>
          <p:spPr>
            <a:xfrm>
              <a:off x="5918653" y="9509977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55.9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0468CFF-64B1-9A45-B7B5-551B8374950B}"/>
                </a:ext>
              </a:extLst>
            </p:cNvPr>
            <p:cNvSpPr txBox="1"/>
            <p:nvPr/>
          </p:nvSpPr>
          <p:spPr>
            <a:xfrm>
              <a:off x="6058531" y="10118520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70.6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EB97C8C-20FD-444F-85C2-CB99E81997AA}"/>
                </a:ext>
              </a:extLst>
            </p:cNvPr>
            <p:cNvSpPr txBox="1"/>
            <p:nvPr/>
          </p:nvSpPr>
          <p:spPr>
            <a:xfrm>
              <a:off x="4337119" y="9417307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12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66.3</a:t>
              </a:r>
              <a:endParaRPr kumimoji="0" lang="es-ES_tradnl" sz="1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E2D7E1F-7D9A-A14F-8726-A0999020BF19}"/>
                </a:ext>
              </a:extLst>
            </p:cNvPr>
            <p:cNvSpPr txBox="1"/>
            <p:nvPr/>
          </p:nvSpPr>
          <p:spPr>
            <a:xfrm>
              <a:off x="4985044" y="9754492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53.2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D6EF9DF8-9CEA-654A-B786-7B253D0E1774}"/>
                </a:ext>
              </a:extLst>
            </p:cNvPr>
            <p:cNvSpPr txBox="1"/>
            <p:nvPr/>
          </p:nvSpPr>
          <p:spPr>
            <a:xfrm>
              <a:off x="4298376" y="10280712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33.3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1B0FCDCB-1C74-1E48-9AF3-DB7A130F9408}"/>
                </a:ext>
              </a:extLst>
            </p:cNvPr>
            <p:cNvSpPr txBox="1"/>
            <p:nvPr/>
          </p:nvSpPr>
          <p:spPr>
            <a:xfrm>
              <a:off x="3497134" y="10118519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66.1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02D2F88-C3DF-AA4B-A4C2-1C2C47379792}"/>
                </a:ext>
              </a:extLst>
            </p:cNvPr>
            <p:cNvSpPr txBox="1"/>
            <p:nvPr/>
          </p:nvSpPr>
          <p:spPr>
            <a:xfrm>
              <a:off x="3774358" y="10421453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41.1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44485598-36AA-B346-85F4-14FF87068E03}"/>
                </a:ext>
              </a:extLst>
            </p:cNvPr>
            <p:cNvSpPr txBox="1"/>
            <p:nvPr/>
          </p:nvSpPr>
          <p:spPr>
            <a:xfrm>
              <a:off x="2729587" y="9555804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77.5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5A47EEA3-33AD-2D46-860A-4D411B097826}"/>
                </a:ext>
              </a:extLst>
            </p:cNvPr>
            <p:cNvSpPr txBox="1"/>
            <p:nvPr/>
          </p:nvSpPr>
          <p:spPr>
            <a:xfrm>
              <a:off x="1871231" y="9509977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60.2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EFDE030-FD75-1443-92D2-B4FB8A207503}"/>
                </a:ext>
              </a:extLst>
            </p:cNvPr>
            <p:cNvSpPr txBox="1"/>
            <p:nvPr/>
          </p:nvSpPr>
          <p:spPr>
            <a:xfrm>
              <a:off x="2382012" y="995674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56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D175F1BF-0A98-464B-A05A-1C80544BB46E}"/>
                </a:ext>
              </a:extLst>
            </p:cNvPr>
            <p:cNvSpPr txBox="1"/>
            <p:nvPr/>
          </p:nvSpPr>
          <p:spPr>
            <a:xfrm>
              <a:off x="2885881" y="9959390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80.9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0436AAAD-569A-E242-99CE-4A6E4D06810B}"/>
                </a:ext>
              </a:extLst>
            </p:cNvPr>
            <p:cNvSpPr txBox="1"/>
            <p:nvPr/>
          </p:nvSpPr>
          <p:spPr>
            <a:xfrm>
              <a:off x="2666505" y="10501946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63.8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8D06FE26-4ABE-7E4E-9781-47EC60D75085}"/>
                </a:ext>
              </a:extLst>
            </p:cNvPr>
            <p:cNvSpPr txBox="1"/>
            <p:nvPr/>
          </p:nvSpPr>
          <p:spPr>
            <a:xfrm>
              <a:off x="1970685" y="10640443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56.1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675D0B96-64A1-994A-B35F-59F509B8160B}"/>
                </a:ext>
              </a:extLst>
            </p:cNvPr>
            <p:cNvSpPr txBox="1"/>
            <p:nvPr/>
          </p:nvSpPr>
          <p:spPr>
            <a:xfrm>
              <a:off x="3325427" y="11095472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52.9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51E19C53-CF96-724D-854B-9AA89E025D5D}"/>
                </a:ext>
              </a:extLst>
            </p:cNvPr>
            <p:cNvSpPr txBox="1"/>
            <p:nvPr/>
          </p:nvSpPr>
          <p:spPr>
            <a:xfrm>
              <a:off x="5181712" y="10255918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67.2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E8E776B1-4690-2442-89C2-B4CF829A142E}"/>
                </a:ext>
              </a:extLst>
            </p:cNvPr>
            <p:cNvSpPr txBox="1"/>
            <p:nvPr/>
          </p:nvSpPr>
          <p:spPr>
            <a:xfrm>
              <a:off x="4501692" y="11095471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54.3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867356B-5957-BE44-9EE5-92410DED04DD}"/>
                </a:ext>
              </a:extLst>
            </p:cNvPr>
            <p:cNvSpPr txBox="1"/>
            <p:nvPr/>
          </p:nvSpPr>
          <p:spPr>
            <a:xfrm>
              <a:off x="5292668" y="10870865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62.7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0F867C7-FCF9-F149-BBA1-DAC9E5A2D386}"/>
              </a:ext>
            </a:extLst>
          </p:cNvPr>
          <p:cNvGrpSpPr/>
          <p:nvPr/>
        </p:nvGrpSpPr>
        <p:grpSpPr>
          <a:xfrm>
            <a:off x="13056435" y="6028234"/>
            <a:ext cx="5616454" cy="5085814"/>
            <a:chOff x="1935351" y="6286653"/>
            <a:chExt cx="5616454" cy="5085814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1F787CB1-3B6B-5544-B5F0-AE2BB4998A9C}"/>
                </a:ext>
              </a:extLst>
            </p:cNvPr>
            <p:cNvSpPr txBox="1"/>
            <p:nvPr/>
          </p:nvSpPr>
          <p:spPr>
            <a:xfrm>
              <a:off x="5294109" y="6286653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13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A5834418-7184-6643-B3A4-51C010E44427}"/>
                </a:ext>
              </a:extLst>
            </p:cNvPr>
            <p:cNvSpPr txBox="1"/>
            <p:nvPr/>
          </p:nvSpPr>
          <p:spPr>
            <a:xfrm>
              <a:off x="2494965" y="8398151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40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4814F1DA-76DB-FA40-9412-E12C35CB49BF}"/>
                </a:ext>
              </a:extLst>
            </p:cNvPr>
            <p:cNvSpPr txBox="1"/>
            <p:nvPr/>
          </p:nvSpPr>
          <p:spPr>
            <a:xfrm>
              <a:off x="3549272" y="874877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25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EFBFD368-5BD7-F445-902D-794A8131450D}"/>
                </a:ext>
              </a:extLst>
            </p:cNvPr>
            <p:cNvSpPr txBox="1"/>
            <p:nvPr/>
          </p:nvSpPr>
          <p:spPr>
            <a:xfrm>
              <a:off x="4958512" y="8498859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B349D2C9-68EB-E443-8024-4EA91291036F}"/>
                </a:ext>
              </a:extLst>
            </p:cNvPr>
            <p:cNvSpPr txBox="1"/>
            <p:nvPr/>
          </p:nvSpPr>
          <p:spPr>
            <a:xfrm>
              <a:off x="7289558" y="8610280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11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D8D33FB2-01F1-C348-917A-4D6E151ECF75}"/>
                </a:ext>
              </a:extLst>
            </p:cNvPr>
            <p:cNvSpPr txBox="1"/>
            <p:nvPr/>
          </p:nvSpPr>
          <p:spPr>
            <a:xfrm>
              <a:off x="5982773" y="9509977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11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DCDD90DE-771E-394B-BD09-17ADD2AAB85D}"/>
                </a:ext>
              </a:extLst>
            </p:cNvPr>
            <p:cNvSpPr txBox="1"/>
            <p:nvPr/>
          </p:nvSpPr>
          <p:spPr>
            <a:xfrm>
              <a:off x="6122651" y="10118520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21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7FD80B77-2664-004B-80FC-5A005733E723}"/>
                </a:ext>
              </a:extLst>
            </p:cNvPr>
            <p:cNvSpPr txBox="1"/>
            <p:nvPr/>
          </p:nvSpPr>
          <p:spPr>
            <a:xfrm>
              <a:off x="4401239" y="9417307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12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25</a:t>
              </a:r>
              <a:endParaRPr kumimoji="0" lang="es-ES_tradnl" sz="1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CD0018B-08DA-E140-98E8-27471A961852}"/>
                </a:ext>
              </a:extLst>
            </p:cNvPr>
            <p:cNvSpPr txBox="1"/>
            <p:nvPr/>
          </p:nvSpPr>
          <p:spPr>
            <a:xfrm>
              <a:off x="5049164" y="9754492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10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F1BEE098-0414-2448-AB62-93153F513A50}"/>
                </a:ext>
              </a:extLst>
            </p:cNvPr>
            <p:cNvSpPr txBox="1"/>
            <p:nvPr/>
          </p:nvSpPr>
          <p:spPr>
            <a:xfrm>
              <a:off x="4404975" y="10280712"/>
              <a:ext cx="177288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8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ECC9DEEF-FA42-6046-B5C1-E2BA6519A96D}"/>
                </a:ext>
              </a:extLst>
            </p:cNvPr>
            <p:cNvSpPr txBox="1"/>
            <p:nvPr/>
          </p:nvSpPr>
          <p:spPr>
            <a:xfrm>
              <a:off x="3561254" y="10118519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14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56C246F7-ACBB-AC43-A38C-D8E68A65419A}"/>
                </a:ext>
              </a:extLst>
            </p:cNvPr>
            <p:cNvSpPr txBox="1"/>
            <p:nvPr/>
          </p:nvSpPr>
          <p:spPr>
            <a:xfrm>
              <a:off x="3880957" y="10421453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F2A5446A-C5D4-944D-B3E4-CC5EAD5BACAF}"/>
                </a:ext>
              </a:extLst>
            </p:cNvPr>
            <p:cNvSpPr txBox="1"/>
            <p:nvPr/>
          </p:nvSpPr>
          <p:spPr>
            <a:xfrm>
              <a:off x="2793707" y="9555804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15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17974E3B-9F08-5140-8BDC-9F35D356619B}"/>
                </a:ext>
              </a:extLst>
            </p:cNvPr>
            <p:cNvSpPr txBox="1"/>
            <p:nvPr/>
          </p:nvSpPr>
          <p:spPr>
            <a:xfrm>
              <a:off x="1935351" y="9509977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24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EA0360C8-222E-B446-B7A2-EE98D3607383}"/>
                </a:ext>
              </a:extLst>
            </p:cNvPr>
            <p:cNvSpPr txBox="1"/>
            <p:nvPr/>
          </p:nvSpPr>
          <p:spPr>
            <a:xfrm>
              <a:off x="2382012" y="995674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27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2C70C8DD-83F0-624E-81BE-F9FD6FBB45EE}"/>
                </a:ext>
              </a:extLst>
            </p:cNvPr>
            <p:cNvSpPr txBox="1"/>
            <p:nvPr/>
          </p:nvSpPr>
          <p:spPr>
            <a:xfrm>
              <a:off x="2950001" y="9959390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23</a:t>
              </a:r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E613B583-1B5E-F344-9313-563CFBBF1557}"/>
                </a:ext>
              </a:extLst>
            </p:cNvPr>
            <p:cNvSpPr txBox="1"/>
            <p:nvPr/>
          </p:nvSpPr>
          <p:spPr>
            <a:xfrm>
              <a:off x="2730625" y="10501946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12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10</a:t>
              </a:r>
              <a:endParaRPr kumimoji="0" lang="es-ES_tradnl" sz="1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AED712EC-07E7-054D-865F-7C71BAF9CF39}"/>
                </a:ext>
              </a:extLst>
            </p:cNvPr>
            <p:cNvSpPr txBox="1"/>
            <p:nvPr/>
          </p:nvSpPr>
          <p:spPr>
            <a:xfrm>
              <a:off x="2034805" y="10640443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14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FE5BE065-EC0C-C94C-90F0-B597FBD0934F}"/>
                </a:ext>
              </a:extLst>
            </p:cNvPr>
            <p:cNvSpPr txBox="1"/>
            <p:nvPr/>
          </p:nvSpPr>
          <p:spPr>
            <a:xfrm>
              <a:off x="3432026" y="11095472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3EA06771-6C49-2F44-B5BF-0616CC292F0C}"/>
                </a:ext>
              </a:extLst>
            </p:cNvPr>
            <p:cNvSpPr txBox="1"/>
            <p:nvPr/>
          </p:nvSpPr>
          <p:spPr>
            <a:xfrm>
              <a:off x="5245832" y="1025591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20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FB4E3ADE-E844-9B4B-90F0-4E223F0CFE54}"/>
                </a:ext>
              </a:extLst>
            </p:cNvPr>
            <p:cNvSpPr txBox="1"/>
            <p:nvPr/>
          </p:nvSpPr>
          <p:spPr>
            <a:xfrm>
              <a:off x="4565812" y="11095471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17</a:t>
              </a:r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E6B5451A-FE44-EB4A-886F-7B61AEA7FF98}"/>
                </a:ext>
              </a:extLst>
            </p:cNvPr>
            <p:cNvSpPr txBox="1"/>
            <p:nvPr/>
          </p:nvSpPr>
          <p:spPr>
            <a:xfrm>
              <a:off x="5356788" y="10870865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25</a:t>
              </a: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2052166D-3B96-A547-B14A-3EC91C8837D2}"/>
              </a:ext>
            </a:extLst>
          </p:cNvPr>
          <p:cNvGrpSpPr/>
          <p:nvPr/>
        </p:nvGrpSpPr>
        <p:grpSpPr>
          <a:xfrm>
            <a:off x="19840899" y="6529391"/>
            <a:ext cx="2912819" cy="4300872"/>
            <a:chOff x="8732464" y="5578771"/>
            <a:chExt cx="2912819" cy="4300872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42147F7E-B503-344D-9FB4-AAAA22364503}"/>
                </a:ext>
              </a:extLst>
            </p:cNvPr>
            <p:cNvSpPr txBox="1"/>
            <p:nvPr/>
          </p:nvSpPr>
          <p:spPr>
            <a:xfrm>
              <a:off x="8818231" y="5578771"/>
              <a:ext cx="2827052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Tasa de migración por</a:t>
              </a:r>
            </a:p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cada 1,000 habitantes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A5F24103-FF93-7C4D-B7E4-C6F926C8CE1E}"/>
                </a:ext>
              </a:extLst>
            </p:cNvPr>
            <p:cNvSpPr/>
            <p:nvPr/>
          </p:nvSpPr>
          <p:spPr>
            <a:xfrm>
              <a:off x="8732464" y="6705600"/>
              <a:ext cx="462336" cy="462336"/>
            </a:xfrm>
            <a:prstGeom prst="ellipse">
              <a:avLst/>
            </a:prstGeom>
            <a:solidFill>
              <a:srgbClr val="009B4A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F1CE1881-735F-FB4A-92BC-42AA9D3330F0}"/>
                </a:ext>
              </a:extLst>
            </p:cNvPr>
            <p:cNvSpPr/>
            <p:nvPr/>
          </p:nvSpPr>
          <p:spPr>
            <a:xfrm>
              <a:off x="8732464" y="7355715"/>
              <a:ext cx="462336" cy="462336"/>
            </a:xfrm>
            <a:prstGeom prst="ellipse">
              <a:avLst/>
            </a:prstGeom>
            <a:solidFill>
              <a:srgbClr val="7CB34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09BE6E51-DAF4-9E46-B2AA-055DE3950BEA}"/>
                </a:ext>
              </a:extLst>
            </p:cNvPr>
            <p:cNvSpPr/>
            <p:nvPr/>
          </p:nvSpPr>
          <p:spPr>
            <a:xfrm>
              <a:off x="8732464" y="8074313"/>
              <a:ext cx="462336" cy="462336"/>
            </a:xfrm>
            <a:prstGeom prst="ellipse">
              <a:avLst/>
            </a:prstGeom>
            <a:solidFill>
              <a:srgbClr val="FFCA2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282D1F74-A17A-EB45-92A8-C8BDA1732800}"/>
                </a:ext>
              </a:extLst>
            </p:cNvPr>
            <p:cNvSpPr/>
            <p:nvPr/>
          </p:nvSpPr>
          <p:spPr>
            <a:xfrm>
              <a:off x="8732464" y="8724428"/>
              <a:ext cx="462336" cy="462336"/>
            </a:xfrm>
            <a:prstGeom prst="ellipse">
              <a:avLst/>
            </a:prstGeom>
            <a:solidFill>
              <a:srgbClr val="FB8C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1AD4BEEC-2D7D-164A-A2C2-4005583BFC15}"/>
                </a:ext>
              </a:extLst>
            </p:cNvPr>
            <p:cNvSpPr/>
            <p:nvPr/>
          </p:nvSpPr>
          <p:spPr>
            <a:xfrm>
              <a:off x="8732464" y="9417307"/>
              <a:ext cx="462336" cy="462336"/>
            </a:xfrm>
            <a:prstGeom prst="ellipse">
              <a:avLst/>
            </a:prstGeom>
            <a:solidFill>
              <a:srgbClr val="D6374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CA75103E-C0AC-1E44-9CE6-D55CC34E3E92}"/>
                </a:ext>
              </a:extLst>
            </p:cNvPr>
            <p:cNvSpPr txBox="1"/>
            <p:nvPr/>
          </p:nvSpPr>
          <p:spPr>
            <a:xfrm>
              <a:off x="9325920" y="6736715"/>
              <a:ext cx="1030086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3.0 - 6.0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5E8DEC22-F8D1-DF43-8EE3-D4984061B9AD}"/>
                </a:ext>
              </a:extLst>
            </p:cNvPr>
            <p:cNvSpPr txBox="1"/>
            <p:nvPr/>
          </p:nvSpPr>
          <p:spPr>
            <a:xfrm>
              <a:off x="9325920" y="7408422"/>
              <a:ext cx="1172753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6.1 - 11.0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69BCCCF0-1349-B749-9B2F-9E815C3F4B91}"/>
                </a:ext>
              </a:extLst>
            </p:cNvPr>
            <p:cNvSpPr txBox="1"/>
            <p:nvPr/>
          </p:nvSpPr>
          <p:spPr>
            <a:xfrm>
              <a:off x="9325920" y="8080128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11.1 - 17.0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48F4DD1F-33EB-3F4C-84A2-400D1FC88138}"/>
                </a:ext>
              </a:extLst>
            </p:cNvPr>
            <p:cNvSpPr txBox="1"/>
            <p:nvPr/>
          </p:nvSpPr>
          <p:spPr>
            <a:xfrm>
              <a:off x="9325920" y="8751834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17.1 - 27.0</a:t>
              </a: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8F84351C-F7CA-D545-8D2A-24769ADEF16D}"/>
                </a:ext>
              </a:extLst>
            </p:cNvPr>
            <p:cNvSpPr txBox="1"/>
            <p:nvPr/>
          </p:nvSpPr>
          <p:spPr>
            <a:xfrm>
              <a:off x="9325920" y="9423540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27.1 - 40.0</a:t>
              </a:r>
            </a:p>
          </p:txBody>
        </p:sp>
      </p:grpSp>
      <p:sp>
        <p:nvSpPr>
          <p:cNvPr id="91" name="Elipse 90">
            <a:extLst>
              <a:ext uri="{FF2B5EF4-FFF2-40B4-BE49-F238E27FC236}">
                <a16:creationId xmlns:a16="http://schemas.microsoft.com/office/drawing/2014/main" id="{4788F0EA-5CD2-5F42-955F-7DD6CF441757}"/>
              </a:ext>
            </a:extLst>
          </p:cNvPr>
          <p:cNvSpPr/>
          <p:nvPr/>
        </p:nvSpPr>
        <p:spPr>
          <a:xfrm>
            <a:off x="12811544" y="7015641"/>
            <a:ext cx="2591815" cy="30803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1CA02BB8-CF98-5A4A-AA29-C6AFCEB684D9}"/>
              </a:ext>
            </a:extLst>
          </p:cNvPr>
          <p:cNvSpPr/>
          <p:nvPr/>
        </p:nvSpPr>
        <p:spPr>
          <a:xfrm>
            <a:off x="4431459" y="8530135"/>
            <a:ext cx="811230" cy="150485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B8373EC0-33A5-F24C-9CEB-F910C318EF09}"/>
              </a:ext>
            </a:extLst>
          </p:cNvPr>
          <p:cNvSpPr/>
          <p:nvPr/>
        </p:nvSpPr>
        <p:spPr>
          <a:xfrm>
            <a:off x="5103005" y="9229253"/>
            <a:ext cx="1667821" cy="1884793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EA6C2324-B8FE-884B-A096-9C4176F95B6A}"/>
              </a:ext>
            </a:extLst>
          </p:cNvPr>
          <p:cNvSpPr/>
          <p:nvPr/>
        </p:nvSpPr>
        <p:spPr>
          <a:xfrm>
            <a:off x="15262819" y="8854154"/>
            <a:ext cx="1215053" cy="1143345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8A6C9AA2-36D8-AD48-B1C5-1D9BDE3891B7}"/>
              </a:ext>
            </a:extLst>
          </p:cNvPr>
          <p:cNvSpPr/>
          <p:nvPr/>
        </p:nvSpPr>
        <p:spPr>
          <a:xfrm>
            <a:off x="16320354" y="9157726"/>
            <a:ext cx="1580161" cy="195632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92D331A4-D196-9147-9380-E833BA067103}"/>
              </a:ext>
            </a:extLst>
          </p:cNvPr>
          <p:cNvSpPr txBox="1"/>
          <p:nvPr/>
        </p:nvSpPr>
        <p:spPr>
          <a:xfrm>
            <a:off x="11794452" y="12181456"/>
            <a:ext cx="976597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GT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</a:t>
            </a:r>
            <a:r>
              <a:rPr kumimoji="0" lang="es-GT" sz="2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 Elaboración SEGEPLAN con datos </a:t>
            </a:r>
            <a:r>
              <a:rPr lang="es-GT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del Censo 2018.</a:t>
            </a:r>
            <a:endParaRPr kumimoji="0" lang="es-GT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Lucida Grande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7E58534F-0E5B-0346-8AEC-3D6F8BB47616}"/>
              </a:ext>
            </a:extLst>
          </p:cNvPr>
          <p:cNvSpPr txBox="1"/>
          <p:nvPr/>
        </p:nvSpPr>
        <p:spPr>
          <a:xfrm>
            <a:off x="1370786" y="12181456"/>
            <a:ext cx="976597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GT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</a:t>
            </a:r>
            <a:r>
              <a:rPr kumimoji="0" lang="es-GT" sz="2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 Elaboración SEGEPLAN con datos de Encovi 2014.</a:t>
            </a:r>
            <a:endParaRPr kumimoji="0" lang="es-GT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Lucida Grande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33B4F92A-DDAD-EF44-ACE8-24F4AC73EECF}"/>
              </a:ext>
            </a:extLst>
          </p:cNvPr>
          <p:cNvSpPr txBox="1"/>
          <p:nvPr/>
        </p:nvSpPr>
        <p:spPr>
          <a:xfrm>
            <a:off x="1127665" y="699031"/>
            <a:ext cx="19964400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fontAlgn="auto" latinLnBrk="0" hangingPunct="0">
              <a:buClrTx/>
              <a:buSzTx/>
              <a:buFontTx/>
              <a:buNone/>
              <a:tabLst/>
              <a:defRPr kumimoji="0" sz="4500" b="1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CONCENTRACIÓN DE LA POBREZA Y TASAS DE MIGRACIÓN</a:t>
            </a:r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234A95C3-1666-9846-9E7A-7432823B4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037" y="11625770"/>
            <a:ext cx="2076510" cy="11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4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o 89">
            <a:extLst>
              <a:ext uri="{FF2B5EF4-FFF2-40B4-BE49-F238E27FC236}">
                <a16:creationId xmlns:a16="http://schemas.microsoft.com/office/drawing/2014/main" id="{A2481EA3-5472-1744-92D8-34E9C0206ABD}"/>
              </a:ext>
            </a:extLst>
          </p:cNvPr>
          <p:cNvGrpSpPr/>
          <p:nvPr/>
        </p:nvGrpSpPr>
        <p:grpSpPr>
          <a:xfrm>
            <a:off x="774700" y="647699"/>
            <a:ext cx="21418550" cy="11823701"/>
            <a:chOff x="790705" y="647699"/>
            <a:chExt cx="21418550" cy="11823701"/>
          </a:xfrm>
        </p:grpSpPr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2F1D2D12-0962-C34A-8D5B-C2175DAEF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7" t="513" r="517" b="600"/>
            <a:stretch/>
          </p:blipFill>
          <p:spPr>
            <a:xfrm>
              <a:off x="790705" y="647699"/>
              <a:ext cx="15265400" cy="11823701"/>
            </a:xfrm>
            <a:prstGeom prst="rect">
              <a:avLst/>
            </a:prstGeom>
          </p:spPr>
        </p:pic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082CD97C-AC17-ED47-A017-A5F50B29B6C9}"/>
                </a:ext>
              </a:extLst>
            </p:cNvPr>
            <p:cNvSpPr txBox="1"/>
            <p:nvPr/>
          </p:nvSpPr>
          <p:spPr>
            <a:xfrm>
              <a:off x="14532105" y="5312253"/>
              <a:ext cx="7677150" cy="1938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CALIDAD DE VIVIENDA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44466F23-D780-C04A-92E5-0F0D56C2B865}"/>
              </a:ext>
            </a:extLst>
          </p:cNvPr>
          <p:cNvGrpSpPr/>
          <p:nvPr/>
        </p:nvGrpSpPr>
        <p:grpSpPr>
          <a:xfrm>
            <a:off x="749300" y="673100"/>
            <a:ext cx="22885400" cy="11772900"/>
            <a:chOff x="749300" y="673100"/>
            <a:chExt cx="22885400" cy="11772900"/>
          </a:xfrm>
        </p:grpSpPr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EE4A242B-5AAF-E14A-90B6-6CBEF4AC1AEC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59B9714A-1CBE-9E45-86AC-999148F8043D}"/>
                </a:ext>
              </a:extLst>
            </p:cNvPr>
            <p:cNvGrpSpPr/>
            <p:nvPr/>
          </p:nvGrpSpPr>
          <p:grpSpPr>
            <a:xfrm>
              <a:off x="749300" y="673100"/>
              <a:ext cx="21934059" cy="11772900"/>
              <a:chOff x="769550" y="673100"/>
              <a:chExt cx="21934059" cy="11772900"/>
            </a:xfrm>
          </p:grpSpPr>
          <p:pic>
            <p:nvPicPr>
              <p:cNvPr id="77" name="Imagen 76">
                <a:extLst>
                  <a:ext uri="{FF2B5EF4-FFF2-40B4-BE49-F238E27FC236}">
                    <a16:creationId xmlns:a16="http://schemas.microsoft.com/office/drawing/2014/main" id="{4E5657AF-E7A4-1247-B9F2-98D248D714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91" t="725" r="519" b="843"/>
              <a:stretch/>
            </p:blipFill>
            <p:spPr>
              <a:xfrm>
                <a:off x="769550" y="673100"/>
                <a:ext cx="15290800" cy="11772900"/>
              </a:xfrm>
              <a:prstGeom prst="rect">
                <a:avLst/>
              </a:prstGeom>
            </p:spPr>
          </p:pic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8DAAD1A4-954E-6C4C-A232-EE5BB960E806}"/>
                  </a:ext>
                </a:extLst>
              </p:cNvPr>
              <p:cNvSpPr txBox="1"/>
              <p:nvPr/>
            </p:nvSpPr>
            <p:spPr>
              <a:xfrm>
                <a:off x="15279301" y="6051720"/>
                <a:ext cx="7424308" cy="1015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HACINAMIENTO</a:t>
                </a:r>
              </a:p>
            </p:txBody>
          </p:sp>
        </p:grp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2902CCAE-B51C-C94F-8FAD-28F8FBF1DC51}"/>
              </a:ext>
            </a:extLst>
          </p:cNvPr>
          <p:cNvGrpSpPr/>
          <p:nvPr/>
        </p:nvGrpSpPr>
        <p:grpSpPr>
          <a:xfrm>
            <a:off x="774700" y="660400"/>
            <a:ext cx="22860000" cy="11743848"/>
            <a:chOff x="774700" y="660400"/>
            <a:chExt cx="22860000" cy="11743848"/>
          </a:xfrm>
        </p:grpSpPr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64F4AD0D-9C00-4148-8914-D367B4CB82F6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50B9AB9A-CAEE-5946-92DC-EEA9D734EB4B}"/>
                </a:ext>
              </a:extLst>
            </p:cNvPr>
            <p:cNvGrpSpPr/>
            <p:nvPr/>
          </p:nvGrpSpPr>
          <p:grpSpPr>
            <a:xfrm>
              <a:off x="774700" y="660400"/>
              <a:ext cx="21570950" cy="11743848"/>
              <a:chOff x="785404" y="660400"/>
              <a:chExt cx="21570950" cy="11743848"/>
            </a:xfrm>
          </p:grpSpPr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E805A6C6-A657-2847-BD84-53EEB5BDF3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53" t="618" r="686" b="1192"/>
              <a:stretch/>
            </p:blipFill>
            <p:spPr>
              <a:xfrm>
                <a:off x="785404" y="660400"/>
                <a:ext cx="15240000" cy="11743848"/>
              </a:xfrm>
              <a:prstGeom prst="rect">
                <a:avLst/>
              </a:prstGeom>
            </p:spPr>
          </p:pic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6B04E2B7-4592-8846-AB7E-C33D346F1E62}"/>
                  </a:ext>
                </a:extLst>
              </p:cNvPr>
              <p:cNvSpPr txBox="1"/>
              <p:nvPr/>
            </p:nvSpPr>
            <p:spPr>
              <a:xfrm>
                <a:off x="15202703" y="5562830"/>
                <a:ext cx="7153651" cy="1938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ABASTECIMIENTO DE AGUA</a:t>
                </a:r>
              </a:p>
            </p:txBody>
          </p:sp>
        </p:grp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D229BB90-B060-8048-82C9-B87AE8FF4898}"/>
              </a:ext>
            </a:extLst>
          </p:cNvPr>
          <p:cNvGrpSpPr/>
          <p:nvPr/>
        </p:nvGrpSpPr>
        <p:grpSpPr>
          <a:xfrm>
            <a:off x="723900" y="711200"/>
            <a:ext cx="22910800" cy="11798300"/>
            <a:chOff x="723900" y="711200"/>
            <a:chExt cx="22910800" cy="11798300"/>
          </a:xfrm>
        </p:grpSpPr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D94F9C83-9425-3C4A-9EE9-9450C99B9058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id="{74FDBCB0-63BA-6745-8EEC-46F927B81BCB}"/>
                </a:ext>
              </a:extLst>
            </p:cNvPr>
            <p:cNvGrpSpPr/>
            <p:nvPr/>
          </p:nvGrpSpPr>
          <p:grpSpPr>
            <a:xfrm>
              <a:off x="723900" y="711200"/>
              <a:ext cx="22353710" cy="11798300"/>
              <a:chOff x="725058" y="711200"/>
              <a:chExt cx="22353710" cy="11798300"/>
            </a:xfrm>
          </p:grpSpPr>
          <p:pic>
            <p:nvPicPr>
              <p:cNvPr id="87" name="Imagen 86">
                <a:extLst>
                  <a:ext uri="{FF2B5EF4-FFF2-40B4-BE49-F238E27FC236}">
                    <a16:creationId xmlns:a16="http://schemas.microsoft.com/office/drawing/2014/main" id="{F95E70CD-29F6-B847-8DEE-6F86A4D60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522" t="850" r="690" b="505"/>
              <a:stretch/>
            </p:blipFill>
            <p:spPr>
              <a:xfrm>
                <a:off x="725058" y="711200"/>
                <a:ext cx="15290800" cy="11798300"/>
              </a:xfrm>
              <a:prstGeom prst="rect">
                <a:avLst/>
              </a:prstGeom>
            </p:spPr>
          </p:pic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6D7145DD-5FB2-4345-A81C-DB41D6D96C85}"/>
                  </a:ext>
                </a:extLst>
              </p:cNvPr>
              <p:cNvSpPr txBox="1"/>
              <p:nvPr/>
            </p:nvSpPr>
            <p:spPr>
              <a:xfrm>
                <a:off x="14775767" y="6102520"/>
                <a:ext cx="8303001" cy="1015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SANEAMIENTO</a:t>
                </a:r>
              </a:p>
            </p:txBody>
          </p:sp>
        </p:grp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54EFDA39-5650-0944-810D-3A9C12F2B8A0}"/>
              </a:ext>
            </a:extLst>
          </p:cNvPr>
          <p:cNvGrpSpPr/>
          <p:nvPr/>
        </p:nvGrpSpPr>
        <p:grpSpPr>
          <a:xfrm>
            <a:off x="749300" y="708211"/>
            <a:ext cx="22885400" cy="11734801"/>
            <a:chOff x="749300" y="708211"/>
            <a:chExt cx="22885400" cy="11734801"/>
          </a:xfrm>
        </p:grpSpPr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id="{26367173-0A8B-B847-B951-17B822ED3678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54976EC9-B9D2-AB43-B133-FFC9C5553CA8}"/>
                </a:ext>
              </a:extLst>
            </p:cNvPr>
            <p:cNvGrpSpPr/>
            <p:nvPr/>
          </p:nvGrpSpPr>
          <p:grpSpPr>
            <a:xfrm>
              <a:off x="749300" y="708211"/>
              <a:ext cx="22423560" cy="11734801"/>
              <a:chOff x="749300" y="708211"/>
              <a:chExt cx="22423560" cy="11734801"/>
            </a:xfrm>
          </p:grpSpPr>
          <p:pic>
            <p:nvPicPr>
              <p:cNvPr id="96" name="Imagen 95">
                <a:extLst>
                  <a:ext uri="{FF2B5EF4-FFF2-40B4-BE49-F238E27FC236}">
                    <a16:creationId xmlns:a16="http://schemas.microsoft.com/office/drawing/2014/main" id="{277E5AA2-74CD-3647-ADDE-AFABAA2A6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alphaModFix/>
              </a:blip>
              <a:srcRect l="659" t="851" r="594" b="603"/>
              <a:stretch/>
            </p:blipFill>
            <p:spPr>
              <a:xfrm>
                <a:off x="749300" y="708211"/>
                <a:ext cx="15216841" cy="11734801"/>
              </a:xfrm>
              <a:prstGeom prst="rect">
                <a:avLst/>
              </a:prstGeom>
            </p:spPr>
          </p:pic>
          <p:sp>
            <p:nvSpPr>
              <p:cNvPr id="127" name="CuadroTexto 126">
                <a:extLst>
                  <a:ext uri="{FF2B5EF4-FFF2-40B4-BE49-F238E27FC236}">
                    <a16:creationId xmlns:a16="http://schemas.microsoft.com/office/drawing/2014/main" id="{C01420D3-5056-1F40-8CC6-F3DB94D2435C}"/>
                  </a:ext>
                </a:extLst>
              </p:cNvPr>
              <p:cNvSpPr txBox="1"/>
              <p:nvPr/>
            </p:nvSpPr>
            <p:spPr>
              <a:xfrm>
                <a:off x="14869859" y="5534063"/>
                <a:ext cx="8303001" cy="1938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ASISTENCIA ESCOLAR</a:t>
                </a:r>
              </a:p>
            </p:txBody>
          </p:sp>
        </p:grp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C1F344A5-F444-1145-838D-E6FDCC5830AA}"/>
              </a:ext>
            </a:extLst>
          </p:cNvPr>
          <p:cNvGrpSpPr/>
          <p:nvPr/>
        </p:nvGrpSpPr>
        <p:grpSpPr>
          <a:xfrm>
            <a:off x="749300" y="621792"/>
            <a:ext cx="22885400" cy="11878056"/>
            <a:chOff x="749300" y="621792"/>
            <a:chExt cx="22885400" cy="11878056"/>
          </a:xfrm>
        </p:grpSpPr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id="{5F08B830-9517-8A4E-954D-9A3979DD9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alphaModFix/>
            </a:blip>
            <a:srcRect l="707" t="468" r="529" b="533"/>
            <a:stretch/>
          </p:blipFill>
          <p:spPr>
            <a:xfrm>
              <a:off x="749300" y="621792"/>
              <a:ext cx="15334996" cy="11878056"/>
            </a:xfrm>
            <a:prstGeom prst="rect">
              <a:avLst/>
            </a:prstGeom>
          </p:spPr>
        </p:pic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BDBAFFC-BBF3-8B4F-B217-0A7CA6953C3A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26F5AAC3-B6B7-7E4D-9492-24A3FB50D63B}"/>
                </a:ext>
              </a:extLst>
            </p:cNvPr>
            <p:cNvSpPr txBox="1"/>
            <p:nvPr/>
          </p:nvSpPr>
          <p:spPr>
            <a:xfrm>
              <a:off x="14343270" y="4631287"/>
              <a:ext cx="8948699" cy="286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PRECARIEDAD OCUPACIONAL /</a:t>
              </a:r>
            </a:p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INGRESO MEDIO</a:t>
              </a: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55E6F1AF-4A86-2F4E-A217-0F12C94E364E}"/>
              </a:ext>
            </a:extLst>
          </p:cNvPr>
          <p:cNvGrpSpPr/>
          <p:nvPr/>
        </p:nvGrpSpPr>
        <p:grpSpPr>
          <a:xfrm>
            <a:off x="749300" y="664029"/>
            <a:ext cx="22885400" cy="11756572"/>
            <a:chOff x="749300" y="664029"/>
            <a:chExt cx="22885400" cy="11756572"/>
          </a:xfrm>
        </p:grpSpPr>
        <p:pic>
          <p:nvPicPr>
            <p:cNvPr id="133" name="Imagen 132">
              <a:extLst>
                <a:ext uri="{FF2B5EF4-FFF2-40B4-BE49-F238E27FC236}">
                  <a16:creationId xmlns:a16="http://schemas.microsoft.com/office/drawing/2014/main" id="{FF8BE2C9-9BC5-7545-9916-9F459ADE6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</a:blip>
            <a:srcRect l="546" t="719" r="463" b="750"/>
            <a:stretch/>
          </p:blipFill>
          <p:spPr>
            <a:xfrm>
              <a:off x="749300" y="664029"/>
              <a:ext cx="15285357" cy="11756572"/>
            </a:xfrm>
            <a:prstGeom prst="rect">
              <a:avLst/>
            </a:prstGeom>
          </p:spPr>
        </p:pic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CD5EBA6A-301C-D54B-8493-5C9D935B7336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id="{1A4E358F-5F93-454D-A360-B8F917D8E10C}"/>
                </a:ext>
              </a:extLst>
            </p:cNvPr>
            <p:cNvSpPr txBox="1"/>
            <p:nvPr/>
          </p:nvSpPr>
          <p:spPr>
            <a:xfrm>
              <a:off x="15020668" y="5842341"/>
              <a:ext cx="7547402" cy="101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POBREZA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2EAD5014-5D08-4740-8C32-6CBC13D63389}"/>
              </a:ext>
            </a:extLst>
          </p:cNvPr>
          <p:cNvGrpSpPr/>
          <p:nvPr/>
        </p:nvGrpSpPr>
        <p:grpSpPr>
          <a:xfrm>
            <a:off x="242158" y="454166"/>
            <a:ext cx="23164678" cy="12118430"/>
            <a:chOff x="908341" y="674557"/>
            <a:chExt cx="23164678" cy="12118430"/>
          </a:xfrm>
        </p:grpSpPr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DF608450-902D-EA4D-A5E6-AB4EA9A46734}"/>
                </a:ext>
              </a:extLst>
            </p:cNvPr>
            <p:cNvSpPr/>
            <p:nvPr/>
          </p:nvSpPr>
          <p:spPr>
            <a:xfrm>
              <a:off x="908341" y="2348210"/>
              <a:ext cx="23164678" cy="1044477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pic>
          <p:nvPicPr>
            <p:cNvPr id="146" name="Imagen 145">
              <a:extLst>
                <a:ext uri="{FF2B5EF4-FFF2-40B4-BE49-F238E27FC236}">
                  <a16:creationId xmlns:a16="http://schemas.microsoft.com/office/drawing/2014/main" id="{0D604DAE-F54B-D341-8395-0A08240C2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407" t="868" r="824" b="772"/>
            <a:stretch/>
          </p:blipFill>
          <p:spPr>
            <a:xfrm>
              <a:off x="1356388" y="674557"/>
              <a:ext cx="13295740" cy="11782269"/>
            </a:xfrm>
            <a:prstGeom prst="rect">
              <a:avLst/>
            </a:prstGeom>
          </p:spPr>
        </p:pic>
      </p:grp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19B30869-E719-F947-B118-AACD554BF6F6}"/>
              </a:ext>
            </a:extLst>
          </p:cNvPr>
          <p:cNvSpPr txBox="1"/>
          <p:nvPr/>
        </p:nvSpPr>
        <p:spPr>
          <a:xfrm>
            <a:off x="15443335" y="11858325"/>
            <a:ext cx="8165965" cy="446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23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 Elaboración SEGEPLAN con datos del Censo 2018.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F1595526-FD68-4841-BCD4-74FE55B42425}"/>
              </a:ext>
            </a:extLst>
          </p:cNvPr>
          <p:cNvSpPr txBox="1"/>
          <p:nvPr/>
        </p:nvSpPr>
        <p:spPr>
          <a:xfrm>
            <a:off x="15780781" y="9305275"/>
            <a:ext cx="7171155" cy="2000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>
              <a:buClrTx/>
              <a:buFontTx/>
              <a:buNone/>
            </a:pPr>
            <a:r>
              <a:rPr lang="es-US" sz="2800" b="1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  <a:sym typeface="Lucida Grande"/>
              </a:rPr>
              <a:t>NOTA: </a:t>
            </a:r>
            <a:r>
              <a:rPr lang="es-US" sz="2400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  <a:sym typeface="Lucida Grande"/>
              </a:rPr>
              <a:t>La pobreza evidencia la falencia en 6 ámbitos de los hogares: calidad de la vivienda; hacinamiento; origen y abastecimiento de agua; acceso a servicio sanitario; asistencia escolar y precariedad ocupacional.</a:t>
            </a: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5708D90E-9AC4-4742-BA85-9AE09BD1EB8E}"/>
              </a:ext>
            </a:extLst>
          </p:cNvPr>
          <p:cNvSpPr txBox="1"/>
          <p:nvPr/>
        </p:nvSpPr>
        <p:spPr>
          <a:xfrm>
            <a:off x="13351520" y="4642872"/>
            <a:ext cx="9024799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60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MIGRACIÓN Y POBREZA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18C00487-BE7D-7C4C-9FA4-22C0062DC6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35254" y="500843"/>
            <a:ext cx="2076510" cy="1111372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05DC9E76-F768-8E4C-9AAA-C720478709D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5156"/>
          <a:stretch/>
        </p:blipFill>
        <p:spPr>
          <a:xfrm>
            <a:off x="-101002" y="5612366"/>
            <a:ext cx="12033860" cy="70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799225-3ACC-434A-AD97-AE18126F0DDA}"/>
              </a:ext>
            </a:extLst>
          </p:cNvPr>
          <p:cNvSpPr txBox="1"/>
          <p:nvPr/>
        </p:nvSpPr>
        <p:spPr>
          <a:xfrm>
            <a:off x="1024128" y="401639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465676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INTERVENCIONES</a:t>
            </a: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 QUE ATENÚAN LA POBREZA</a:t>
            </a:r>
          </a:p>
          <a:p>
            <a:pPr hangingPunct="0">
              <a:buClrTx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EJERCICIO FISCAL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201E25-037A-1B4D-B296-C13375E9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774" y="28929"/>
            <a:ext cx="2076510" cy="11113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6F0B94-F603-4859-AC27-44A511B27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37"/>
          <a:stretch/>
        </p:blipFill>
        <p:spPr>
          <a:xfrm>
            <a:off x="-1274395" y="28929"/>
            <a:ext cx="26932789" cy="136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6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29625CC-4944-487D-B438-29C64A496A7C}"/>
              </a:ext>
            </a:extLst>
          </p:cNvPr>
          <p:cNvSpPr txBox="1"/>
          <p:nvPr/>
        </p:nvSpPr>
        <p:spPr>
          <a:xfrm>
            <a:off x="932688" y="1041719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465676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INTERVENCIONES</a:t>
            </a: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 QUE ATENÚAN LA POBREZA</a:t>
            </a:r>
          </a:p>
          <a:p>
            <a:pPr hangingPunct="0">
              <a:buClrTx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EJERCICIO FISCAL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3D3C43-0682-4D0B-A847-E9C7910F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45" y="1444116"/>
            <a:ext cx="22284267" cy="125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7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799225-3ACC-434A-AD97-AE18126F0DDA}"/>
              </a:ext>
            </a:extLst>
          </p:cNvPr>
          <p:cNvSpPr txBox="1"/>
          <p:nvPr/>
        </p:nvSpPr>
        <p:spPr>
          <a:xfrm>
            <a:off x="713232" y="186200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INTERVENCIONES QUE ATENÚAN LA POBREZA</a:t>
            </a:r>
          </a:p>
          <a:p>
            <a:pPr hangingPunct="0">
              <a:buClrTx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EJERCICIO FISCAL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201E25-037A-1B4D-B296-C13375E9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937" y="186200"/>
            <a:ext cx="1288831" cy="6897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5544BB-889B-4783-B3EE-581E586EB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3" t="11332" r="5151" b="11509"/>
          <a:stretch/>
        </p:blipFill>
        <p:spPr>
          <a:xfrm>
            <a:off x="713232" y="1663523"/>
            <a:ext cx="23362985" cy="113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67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573C6D2-22F1-D945-A1D1-27D9D592A490}"/>
              </a:ext>
            </a:extLst>
          </p:cNvPr>
          <p:cNvSpPr txBox="1"/>
          <p:nvPr/>
        </p:nvSpPr>
        <p:spPr>
          <a:xfrm>
            <a:off x="773178" y="450058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INTERVENCIONES QUE ATENÚAN LA POBREZA</a:t>
            </a:r>
          </a:p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EJERCICIO FISCAL 2021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66F7FA-F9AF-2C4D-9D2D-47DCDA2E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396" y="77347"/>
            <a:ext cx="2076510" cy="111137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87802"/>
              </p:ext>
            </p:extLst>
          </p:nvPr>
        </p:nvGraphicFramePr>
        <p:xfrm>
          <a:off x="5302235" y="2377440"/>
          <a:ext cx="18664671" cy="1035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57">
                  <a:extLst>
                    <a:ext uri="{9D8B030D-6E8A-4147-A177-3AD203B41FA5}">
                      <a16:colId xmlns:a16="http://schemas.microsoft.com/office/drawing/2014/main" val="4006640367"/>
                    </a:ext>
                  </a:extLst>
                </a:gridCol>
                <a:gridCol w="6221557">
                  <a:extLst>
                    <a:ext uri="{9D8B030D-6E8A-4147-A177-3AD203B41FA5}">
                      <a16:colId xmlns:a16="http://schemas.microsoft.com/office/drawing/2014/main" val="1506246290"/>
                    </a:ext>
                  </a:extLst>
                </a:gridCol>
                <a:gridCol w="6221557">
                  <a:extLst>
                    <a:ext uri="{9D8B030D-6E8A-4147-A177-3AD203B41FA5}">
                      <a16:colId xmlns:a16="http://schemas.microsoft.com/office/drawing/2014/main" val="2480505771"/>
                    </a:ext>
                  </a:extLst>
                </a:gridCol>
              </a:tblGrid>
              <a:tr h="1479957">
                <a:tc>
                  <a:txBody>
                    <a:bodyPr/>
                    <a:lstStyle/>
                    <a:p>
                      <a:pPr algn="ctr"/>
                      <a:r>
                        <a:rPr lang="es-GT" sz="2800" dirty="0">
                          <a:latin typeface="Arial Black" panose="020B0A04020102020204" pitchFamily="34" charset="0"/>
                        </a:rPr>
                        <a:t>ASIGNACIÓN</a:t>
                      </a:r>
                      <a:r>
                        <a:rPr lang="es-GT" sz="2800" baseline="0" dirty="0">
                          <a:latin typeface="Arial Black" panose="020B0A04020102020204" pitchFamily="34" charset="0"/>
                        </a:rPr>
                        <a:t> VIGENTE EJERCICIO FISCAL 2021 (millones de quetzales)</a:t>
                      </a:r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800" dirty="0">
                          <a:latin typeface="Arial Black" panose="020B0A04020102020204" pitchFamily="34" charset="0"/>
                        </a:rPr>
                        <a:t>MONTO</a:t>
                      </a:r>
                      <a:r>
                        <a:rPr lang="es-GT" sz="2800" baseline="0" dirty="0">
                          <a:latin typeface="Arial Black" panose="020B0A04020102020204" pitchFamily="34" charset="0"/>
                        </a:rPr>
                        <a:t> EJECUTADO </a:t>
                      </a:r>
                    </a:p>
                    <a:p>
                      <a:pPr algn="ctr"/>
                      <a:r>
                        <a:rPr lang="es-GT" sz="2800" baseline="0" dirty="0">
                          <a:latin typeface="Arial Black" panose="020B0A04020102020204" pitchFamily="34" charset="0"/>
                        </a:rPr>
                        <a:t>AL 23 DE JULIO 2021 (millones de quetzales)</a:t>
                      </a:r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800" dirty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s-GT" sz="2800" dirty="0">
                          <a:latin typeface="Arial Black" panose="020B0A04020102020204" pitchFamily="34" charset="0"/>
                        </a:rPr>
                        <a:t>% EJECUCIÓN</a:t>
                      </a:r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69827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292.3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90.0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30.79%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152361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27,566.2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13,779.9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49.99%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39171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10,465.8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4,891.6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46.74%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404875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378.1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127.9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33.82%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377585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487.6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215.6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44.22%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776619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4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39,190.0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4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19,105.0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44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48.75%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627370"/>
                  </a:ext>
                </a:extLst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963" y="6858945"/>
            <a:ext cx="3108787" cy="13018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103" y="3852085"/>
            <a:ext cx="2975647" cy="137214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449" y="5393837"/>
            <a:ext cx="3108787" cy="13129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063" y="8312927"/>
            <a:ext cx="3159173" cy="139003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3626" y="9797723"/>
            <a:ext cx="3271460" cy="145398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29" y="8160794"/>
            <a:ext cx="1333948" cy="149370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86" y="6804674"/>
            <a:ext cx="1261033" cy="138331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686" y="9797723"/>
            <a:ext cx="1442522" cy="133084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133" y="5393837"/>
            <a:ext cx="1234836" cy="127254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3275" y="3787722"/>
            <a:ext cx="1404828" cy="1414516"/>
          </a:xfrm>
          <a:prstGeom prst="rect">
            <a:avLst/>
          </a:prstGeom>
        </p:spPr>
      </p:pic>
      <p:sp>
        <p:nvSpPr>
          <p:cNvPr id="30" name="Terminador 29"/>
          <p:cNvSpPr/>
          <p:nvPr/>
        </p:nvSpPr>
        <p:spPr>
          <a:xfrm>
            <a:off x="2073626" y="11556447"/>
            <a:ext cx="3190124" cy="995416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2000" b="1" dirty="0">
                <a:solidFill>
                  <a:srgbClr val="FFFFFF"/>
                </a:solidFill>
                <a:latin typeface="Lucida Grande"/>
                <a:ea typeface="+mj-ea"/>
                <a:cs typeface="+mj-cs"/>
                <a:sym typeface="Lucida Grande"/>
              </a:rPr>
              <a:t>SUMAS</a:t>
            </a:r>
          </a:p>
          <a:p>
            <a:pPr algn="ctr" hangingPunct="0">
              <a:buClrTx/>
              <a:buFontTx/>
              <a:buNone/>
            </a:pPr>
            <a:r>
              <a:rPr lang="es-GT" sz="2000" b="1" dirty="0">
                <a:solidFill>
                  <a:srgbClr val="FFFFFF"/>
                </a:solidFill>
                <a:latin typeface="Lucida Grande"/>
                <a:ea typeface="+mj-ea"/>
                <a:cs typeface="+mj-cs"/>
                <a:sym typeface="Lucida Grande"/>
              </a:rPr>
              <a:t> TOTALES </a:t>
            </a:r>
            <a:endParaRPr lang="en-US" sz="2000" b="1" dirty="0">
              <a:solidFill>
                <a:srgbClr val="FFFFFF"/>
              </a:solidFill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676900" y="12737142"/>
            <a:ext cx="156400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1800" dirty="0">
                <a:latin typeface="Lucida Grande"/>
                <a:ea typeface="+mj-ea"/>
                <a:cs typeface="+mj-cs"/>
                <a:sym typeface="Lucida Grande"/>
              </a:rPr>
              <a:t>Fuente: Elaboración de SEGEPLAN, con base en datos de SIPLAN y SICOIN.</a:t>
            </a:r>
            <a:endParaRPr lang="en-US" sz="1800" dirty="0">
              <a:latin typeface="Lucida Grande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854236986"/>
      </p:ext>
    </p:extLst>
  </p:cSld>
  <p:clrMapOvr>
    <a:masterClrMapping/>
  </p:clrMapOvr>
</p:sld>
</file>

<file path=ppt/theme/theme1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1079</Words>
  <Application>Microsoft Office PowerPoint</Application>
  <PresentationFormat>Personalizado</PresentationFormat>
  <Paragraphs>298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Assistant Regular</vt:lpstr>
      <vt:lpstr>Avenir Next</vt:lpstr>
      <vt:lpstr>Avenir Next Demi Bold</vt:lpstr>
      <vt:lpstr>Calibri</vt:lpstr>
      <vt:lpstr>Calibri Light</vt:lpstr>
      <vt:lpstr>Cambria</vt:lpstr>
      <vt:lpstr>Helvetica</vt:lpstr>
      <vt:lpstr>Lucida Grande</vt:lpstr>
      <vt:lpstr>Verdana</vt:lpstr>
      <vt:lpstr>7_Tema de Office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INFRAESTRUCTURA ESTRATÉGICA MULTIANUAL QUE SE REQUIERE</vt:lpstr>
      <vt:lpstr>INFRAESTRUCTURA ESTRATÉGICA MULTIANUAL QUE SE REQUIERE</vt:lpstr>
      <vt:lpstr>INFRAESTRUCTURA ESTRATÉGICA MULTIANUAL QUE SE REQUIERE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Stephanie Anacelia Lopez Villatoro</dc:creator>
  <cp:lastModifiedBy>JAVIER CHINCHILLA</cp:lastModifiedBy>
  <cp:revision>48</cp:revision>
  <cp:lastPrinted>2021-07-30T13:38:09Z</cp:lastPrinted>
  <dcterms:modified xsi:type="dcterms:W3CDTF">2021-07-30T15:21:10Z</dcterms:modified>
</cp:coreProperties>
</file>