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7" r:id="rId3"/>
    <p:sldId id="300" r:id="rId4"/>
    <p:sldId id="298" r:id="rId5"/>
    <p:sldId id="260" r:id="rId6"/>
    <p:sldId id="284" r:id="rId7"/>
    <p:sldId id="286" r:id="rId8"/>
    <p:sldId id="293" r:id="rId9"/>
    <p:sldId id="288" r:id="rId10"/>
    <p:sldId id="289" r:id="rId11"/>
    <p:sldId id="296" r:id="rId12"/>
    <p:sldId id="291" r:id="rId13"/>
    <p:sldId id="292" r:id="rId14"/>
    <p:sldId id="299" r:id="rId15"/>
    <p:sldId id="302" r:id="rId16"/>
    <p:sldId id="303" r:id="rId17"/>
    <p:sldId id="301" r:id="rId18"/>
    <p:sldId id="304" r:id="rId19"/>
    <p:sldId id="305" r:id="rId20"/>
    <p:sldId id="306" r:id="rId21"/>
    <p:sldId id="269" r:id="rId22"/>
  </p:sldIdLst>
  <p:sldSz cx="12192000" cy="6858000"/>
  <p:notesSz cx="6950075" cy="923607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1"/>
    <p:restoredTop sz="96405"/>
  </p:normalViewPr>
  <p:slideViewPr>
    <p:cSldViewPr snapToGrid="0" snapToObjects="1" showGuides="1">
      <p:cViewPr>
        <p:scale>
          <a:sx n="50" d="100"/>
          <a:sy n="50" d="100"/>
        </p:scale>
        <p:origin x="-1392" y="-5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2B1CCE3-1A3B-1945-AE86-ED055FB856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 xmlns:a16="http://schemas.microsoft.com/office/drawing/2014/main" id="{1780D7A8-3D0F-D341-BFBB-1EEA4060F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 xmlns:a16="http://schemas.microsoft.com/office/drawing/2014/main" id="{E957CC0C-42B5-8C46-9717-F77353806C01}"/>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08E9E0DA-8901-2348-822F-6A35162FB15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7A89EDA6-5186-5B4B-842F-F9F7C8E99361}"/>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2024734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0E8350-FB8C-7247-B559-FB160980B614}"/>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 xmlns:a16="http://schemas.microsoft.com/office/drawing/2014/main" id="{F9A9A4F3-7B28-1047-A11C-8F67056465A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 xmlns:a16="http://schemas.microsoft.com/office/drawing/2014/main" id="{9DBCFB63-F0A7-184B-83C3-CB09D0CDF537}"/>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5B839FDB-7DB7-3C42-B444-2D39CAB54C1D}"/>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43914697-CB8D-3A43-B2EA-DB62B508FCB2}"/>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426506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95EFDF43-8E49-FF40-A54C-EF60A98B1F2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 xmlns:a16="http://schemas.microsoft.com/office/drawing/2014/main" id="{8BAF21E5-CC25-9746-A49D-A2C0B27B94C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 xmlns:a16="http://schemas.microsoft.com/office/drawing/2014/main" id="{B92CA477-C536-D347-A75F-674520A4E8C6}"/>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E90942FF-108F-9D4A-A0B1-1DF17B969B8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D44844A1-2F94-EC49-8491-2AEA0A519783}"/>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37838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2B3578A-9157-6141-8D8B-0147C28EC3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 xmlns:a16="http://schemas.microsoft.com/office/drawing/2014/main" id="{4BD462E0-B8B4-354F-B48A-FB65A684D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 xmlns:a16="http://schemas.microsoft.com/office/drawing/2014/main" id="{32CE932C-FEF6-D242-9AAF-D16F8416012A}"/>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3A073356-E3CF-4442-A9F4-814AE7FEB176}"/>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8DA816A5-86B9-7647-BA1C-B814A8164DFE}"/>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07810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3DF104F-3959-6047-92AC-779B78999E4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CAF44DBC-E909-4F4D-9E5E-C981186D9D44}"/>
              </a:ext>
            </a:extLst>
          </p:cNvPr>
          <p:cNvSpPr>
            <a:spLocks noGrp="1"/>
          </p:cNvSpPr>
          <p:nvPr>
            <p:ph idx="1"/>
          </p:nvPr>
        </p:nvSpPr>
        <p:spPr/>
        <p:txBody>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5EF18716-8607-F748-8A1C-705618AB423E}"/>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7924D4FE-B475-144C-8FAD-BE5D3186EBB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3D499CCD-B6C2-B94F-897E-8BC8932DE727}"/>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4041852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4ECAF9E-165E-7B4C-9E0E-BFF5853E513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3C5485BF-8AC3-C148-9A1D-6ECE41B372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BCB6C60E-59A4-E849-BA6B-77E7B967A302}"/>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D85D5C53-892B-854B-9D23-C28147C81DF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D6197A51-055B-3743-BC65-31B022346601}"/>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407615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AEBF840-BAE4-F34B-8801-4EA487463AFB}"/>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C3FD6930-F026-B34D-873C-247637332132}"/>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 xmlns:a16="http://schemas.microsoft.com/office/drawing/2014/main" id="{DB027978-94F2-7C49-9A97-4DBFEF3F0F9C}"/>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 xmlns:a16="http://schemas.microsoft.com/office/drawing/2014/main" id="{26764144-ADE2-F845-8061-BE941F275C32}"/>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6" name="Marcador de pie de página 5">
            <a:extLst>
              <a:ext uri="{FF2B5EF4-FFF2-40B4-BE49-F238E27FC236}">
                <a16:creationId xmlns="" xmlns:a16="http://schemas.microsoft.com/office/drawing/2014/main" id="{0A75F1C9-5A65-BF47-9176-92260EE7DA9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F46815B6-6DA8-EF4E-85EE-44EA17FC82F2}"/>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3406728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4A128C0-7C0C-8F47-B536-5F9DF45D6FC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E7308102-7615-804F-ADCD-248DDC3D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4" name="Marcador de contenido 3">
            <a:extLst>
              <a:ext uri="{FF2B5EF4-FFF2-40B4-BE49-F238E27FC236}">
                <a16:creationId xmlns="" xmlns:a16="http://schemas.microsoft.com/office/drawing/2014/main" id="{C30D84D3-6873-5B47-9220-E1C20F7AF6A1}"/>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GT"/>
          </a:p>
        </p:txBody>
      </p:sp>
      <p:sp>
        <p:nvSpPr>
          <p:cNvPr id="5" name="Marcador de texto 4">
            <a:extLst>
              <a:ext uri="{FF2B5EF4-FFF2-40B4-BE49-F238E27FC236}">
                <a16:creationId xmlns="" xmlns:a16="http://schemas.microsoft.com/office/drawing/2014/main" id="{097814A5-AC9F-F84A-8DC8-76642F869D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GT"/>
          </a:p>
        </p:txBody>
      </p:sp>
      <p:sp>
        <p:nvSpPr>
          <p:cNvPr id="6" name="Marcador de contenido 5">
            <a:extLst>
              <a:ext uri="{FF2B5EF4-FFF2-40B4-BE49-F238E27FC236}">
                <a16:creationId xmlns="" xmlns:a16="http://schemas.microsoft.com/office/drawing/2014/main" id="{AE368F02-15BA-6142-86A8-5697AD43194B}"/>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GT"/>
          </a:p>
        </p:txBody>
      </p:sp>
      <p:sp>
        <p:nvSpPr>
          <p:cNvPr id="7" name="Marcador de fecha 6">
            <a:extLst>
              <a:ext uri="{FF2B5EF4-FFF2-40B4-BE49-F238E27FC236}">
                <a16:creationId xmlns="" xmlns:a16="http://schemas.microsoft.com/office/drawing/2014/main" id="{DDECEB56-CCDA-134C-9321-BD75F86F5E91}"/>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8" name="Marcador de pie de página 7">
            <a:extLst>
              <a:ext uri="{FF2B5EF4-FFF2-40B4-BE49-F238E27FC236}">
                <a16:creationId xmlns="" xmlns:a16="http://schemas.microsoft.com/office/drawing/2014/main" id="{C7BE4FD2-C573-F14C-8A6B-EB4F92E7AC0D}"/>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4C1A6395-5C35-F341-96D1-CE5E7A8F99DA}"/>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2753000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825C1E-4AC5-1440-AF30-CA84B5557E5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 xmlns:a16="http://schemas.microsoft.com/office/drawing/2014/main" id="{A709ECEB-25A1-BC46-A5D2-E45C240C6FBD}"/>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4" name="Marcador de pie de página 3">
            <a:extLst>
              <a:ext uri="{FF2B5EF4-FFF2-40B4-BE49-F238E27FC236}">
                <a16:creationId xmlns="" xmlns:a16="http://schemas.microsoft.com/office/drawing/2014/main" id="{48AF3042-7F6F-9F41-A1C9-0907AB1FF05C}"/>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4EB3EA2F-BF71-D04C-A90B-F56C0D24E48D}"/>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973184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1A2DAE78-1A9B-104D-BFF0-43153E5A3B23}"/>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3" name="Marcador de pie de página 2">
            <a:extLst>
              <a:ext uri="{FF2B5EF4-FFF2-40B4-BE49-F238E27FC236}">
                <a16:creationId xmlns="" xmlns:a16="http://schemas.microsoft.com/office/drawing/2014/main" id="{BB1DCBAA-6D1C-1E49-81E9-B4647F77E0BC}"/>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DCBF2DF7-A9A0-7F41-9DE7-412747CB3471}"/>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634684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5519AF7-8A07-A64C-852C-0913435919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DC463323-8811-894C-87C8-22CC7ED7D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GT"/>
          </a:p>
        </p:txBody>
      </p:sp>
      <p:sp>
        <p:nvSpPr>
          <p:cNvPr id="4" name="Marcador de texto 3">
            <a:extLst>
              <a:ext uri="{FF2B5EF4-FFF2-40B4-BE49-F238E27FC236}">
                <a16:creationId xmlns="" xmlns:a16="http://schemas.microsoft.com/office/drawing/2014/main" id="{4EFD6BA6-18C2-0E43-8E1B-FB59BE406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 xmlns:a16="http://schemas.microsoft.com/office/drawing/2014/main" id="{F476ACC2-A71C-AA45-9375-55AED2D8FDE5}"/>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6" name="Marcador de pie de página 5">
            <a:extLst>
              <a:ext uri="{FF2B5EF4-FFF2-40B4-BE49-F238E27FC236}">
                <a16:creationId xmlns="" xmlns:a16="http://schemas.microsoft.com/office/drawing/2014/main" id="{F760BA5F-85F1-3F41-BB05-0F116231C390}"/>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75FB294C-05E9-1049-A27B-00F8871C2DD1}"/>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037044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B5A88CA-B2D1-4748-A08B-2E2B67C6CAC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176266BE-372E-B844-B0ED-54F44568382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 xmlns:a16="http://schemas.microsoft.com/office/drawing/2014/main" id="{401969BC-EE14-7041-BD0D-D417D50471AE}"/>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D8337527-9BD6-2D4D-AAAC-10F7C3653744}"/>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3675A6B6-3C90-9A49-9BBF-FCB43A08DDC6}"/>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591484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90F97BD-089A-0047-996D-59C17751C1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 xmlns:a16="http://schemas.microsoft.com/office/drawing/2014/main" id="{8568DC32-C94E-604B-A0C5-10875BF0BF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 xmlns:a16="http://schemas.microsoft.com/office/drawing/2014/main" id="{0A20C940-292F-0E42-BA96-6A3A765C67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GT"/>
          </a:p>
        </p:txBody>
      </p:sp>
      <p:sp>
        <p:nvSpPr>
          <p:cNvPr id="5" name="Marcador de fecha 4">
            <a:extLst>
              <a:ext uri="{FF2B5EF4-FFF2-40B4-BE49-F238E27FC236}">
                <a16:creationId xmlns="" xmlns:a16="http://schemas.microsoft.com/office/drawing/2014/main" id="{C3049649-229D-5948-A501-B63DEB8BB1C6}"/>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6" name="Marcador de pie de página 5">
            <a:extLst>
              <a:ext uri="{FF2B5EF4-FFF2-40B4-BE49-F238E27FC236}">
                <a16:creationId xmlns="" xmlns:a16="http://schemas.microsoft.com/office/drawing/2014/main" id="{08A2503E-95BA-D24E-B72A-F6F43BEB86F0}"/>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32559918-6EB9-4940-96B3-51367236376E}"/>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1769857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F8EB487-EAA1-A84B-849A-42DEB1AF79EE}"/>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 xmlns:a16="http://schemas.microsoft.com/office/drawing/2014/main" id="{4B29034A-01EE-0C47-8FEC-BA5E7EEF8A63}"/>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AC1761A3-0142-7E42-804E-E4BAB3213D68}"/>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2ADE0058-26C4-9B4B-A8D5-79F31DAF589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CAD1DE97-164E-9746-B7FA-691C7DBF9094}"/>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4110910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7BBF326-B631-5448-8F72-F16818B276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 xmlns:a16="http://schemas.microsoft.com/office/drawing/2014/main" id="{5BCE8F4F-8962-874E-BA05-7C8B39785810}"/>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3AFC45AB-972C-F34D-BE14-7FD11B805171}"/>
              </a:ext>
            </a:extLst>
          </p:cNvPr>
          <p:cNvSpPr>
            <a:spLocks noGrp="1"/>
          </p:cNvSpPr>
          <p:nvPr>
            <p:ph type="dt" sz="half" idx="10"/>
          </p:nvPr>
        </p:nvSpPr>
        <p:spPr/>
        <p:txBody>
          <a:bodyPr/>
          <a:lstStyle/>
          <a:p>
            <a:fld id="{8552B0BA-3CCA-D246-BB92-D00AF938F3BB}"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6CB2CF8A-368B-7347-BFE9-C865B14F79E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4D567150-0AC7-9C48-9C61-BBA901FD0764}"/>
              </a:ext>
            </a:extLst>
          </p:cNvPr>
          <p:cNvSpPr>
            <a:spLocks noGrp="1"/>
          </p:cNvSpPr>
          <p:nvPr>
            <p:ph type="sldNum" sz="quarter" idx="12"/>
          </p:nvPr>
        </p:nvSpPr>
        <p:spPr/>
        <p:txBody>
          <a:body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7274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F3A09D-B746-DE41-8EF1-C816E96A4D6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3BC32236-913F-3241-8B5B-BA22638C5A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F6D9BB39-7124-5141-BADB-F0714C198277}"/>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73C4ECB6-4E78-4D40-AFEE-654846816A8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 xmlns:a16="http://schemas.microsoft.com/office/drawing/2014/main" id="{3930D211-DA2C-A243-971D-CBC0E7B9272C}"/>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92361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55AF45E-3607-EE45-B016-65F8E7466AC0}"/>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39BB86B4-96EF-AC45-A672-807392EE19F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 xmlns:a16="http://schemas.microsoft.com/office/drawing/2014/main" id="{48CC830E-5D36-AD41-A0A1-9E0314C1A06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 xmlns:a16="http://schemas.microsoft.com/office/drawing/2014/main" id="{CC5CF837-B51A-CF4A-B798-E6E5FF341A94}"/>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6" name="Marcador de pie de página 5">
            <a:extLst>
              <a:ext uri="{FF2B5EF4-FFF2-40B4-BE49-F238E27FC236}">
                <a16:creationId xmlns="" xmlns:a16="http://schemas.microsoft.com/office/drawing/2014/main" id="{474151FE-1F09-3B43-9CDC-9A2CA66C1703}"/>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CEE757F8-2871-354F-83CA-EA6F81D433AB}"/>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51382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18AA7AD-88B3-A644-A4DF-A6A83E81302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CB6A0BB4-E7EB-2347-AD15-D7E1BE8D4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0DFC5525-4158-0D45-B538-5D6E0CD222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 xmlns:a16="http://schemas.microsoft.com/office/drawing/2014/main" id="{CFA40D0C-C53C-8042-99A3-96FC2B996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F73F7F22-8DAB-664F-B891-89E12829CBE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 xmlns:a16="http://schemas.microsoft.com/office/drawing/2014/main" id="{8FEBFAFB-A8FF-1F40-A67F-CFD906A508EB}"/>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8" name="Marcador de pie de página 7">
            <a:extLst>
              <a:ext uri="{FF2B5EF4-FFF2-40B4-BE49-F238E27FC236}">
                <a16:creationId xmlns="" xmlns:a16="http://schemas.microsoft.com/office/drawing/2014/main" id="{ADFF0F71-986C-D948-86DB-8DB6248A2588}"/>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 xmlns:a16="http://schemas.microsoft.com/office/drawing/2014/main" id="{F081A1BB-6311-444F-A66C-6F4B1E15BE15}"/>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1812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42F5DC4-7B9B-5F4D-9944-EEFBECFA8E52}"/>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 xmlns:a16="http://schemas.microsoft.com/office/drawing/2014/main" id="{CD62C2F5-031D-DF44-99F9-8C54A1F10172}"/>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4" name="Marcador de pie de página 3">
            <a:extLst>
              <a:ext uri="{FF2B5EF4-FFF2-40B4-BE49-F238E27FC236}">
                <a16:creationId xmlns="" xmlns:a16="http://schemas.microsoft.com/office/drawing/2014/main" id="{EFF339F0-28DE-604B-8984-7423C91794E9}"/>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 xmlns:a16="http://schemas.microsoft.com/office/drawing/2014/main" id="{427ADDB0-2E4C-0042-A469-325E48FBBEB1}"/>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153956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C483D05F-6B07-A641-88BA-3B3EA9AA4931}"/>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3" name="Marcador de pie de página 2">
            <a:extLst>
              <a:ext uri="{FF2B5EF4-FFF2-40B4-BE49-F238E27FC236}">
                <a16:creationId xmlns="" xmlns:a16="http://schemas.microsoft.com/office/drawing/2014/main" id="{558794FF-9325-2E4F-855A-2E9D7B5AB475}"/>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 xmlns:a16="http://schemas.microsoft.com/office/drawing/2014/main" id="{33841E31-B3BC-5E4B-B1B7-463F9FA69E9B}"/>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421089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4C7A02-2835-4540-9764-ABEB24666C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 xmlns:a16="http://schemas.microsoft.com/office/drawing/2014/main" id="{88D9E5F1-7B0F-8646-A6BF-D9397D5C2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 xmlns:a16="http://schemas.microsoft.com/office/drawing/2014/main" id="{BF45C3B3-3DE0-0B42-8FFB-2484F4F66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F5EF789D-313C-824A-BE5E-ABA16D7BC0E1}"/>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6" name="Marcador de pie de página 5">
            <a:extLst>
              <a:ext uri="{FF2B5EF4-FFF2-40B4-BE49-F238E27FC236}">
                <a16:creationId xmlns="" xmlns:a16="http://schemas.microsoft.com/office/drawing/2014/main" id="{D9D048D1-AB8C-4046-8043-43CF43A5DEBA}"/>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0CD91736-BB82-9344-AE19-974D141DAB66}"/>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222245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A051AB1-F928-DE4A-85C7-27D15FAD609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 xmlns:a16="http://schemas.microsoft.com/office/drawing/2014/main" id="{8F24E0F0-F0C6-3A42-8257-94A2592AC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 xmlns:a16="http://schemas.microsoft.com/office/drawing/2014/main" id="{FFD7FEB2-0072-E146-9318-0D53A760E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9A84269-C70C-A94C-A1B2-655E7B4B72A3}"/>
              </a:ext>
            </a:extLst>
          </p:cNvPr>
          <p:cNvSpPr>
            <a:spLocks noGrp="1"/>
          </p:cNvSpPr>
          <p:nvPr>
            <p:ph type="dt" sz="half" idx="10"/>
          </p:nvPr>
        </p:nvSpPr>
        <p:spPr/>
        <p:txBody>
          <a:bodyPr/>
          <a:lstStyle/>
          <a:p>
            <a:fld id="{1270EE83-DFE3-EF4F-A4F0-BEC3BFC43F0E}" type="datetimeFigureOut">
              <a:rPr lang="es-GT" smtClean="0"/>
              <a:pPr/>
              <a:t>29/07/2021</a:t>
            </a:fld>
            <a:endParaRPr lang="es-GT"/>
          </a:p>
        </p:txBody>
      </p:sp>
      <p:sp>
        <p:nvSpPr>
          <p:cNvPr id="6" name="Marcador de pie de página 5">
            <a:extLst>
              <a:ext uri="{FF2B5EF4-FFF2-40B4-BE49-F238E27FC236}">
                <a16:creationId xmlns="" xmlns:a16="http://schemas.microsoft.com/office/drawing/2014/main" id="{659C8A3C-E54C-3A45-BCA8-A1F065F07AFA}"/>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 xmlns:a16="http://schemas.microsoft.com/office/drawing/2014/main" id="{4CB5F272-F3DB-8B42-9F73-0C42CB08A1F1}"/>
              </a:ext>
            </a:extLst>
          </p:cNvPr>
          <p:cNvSpPr>
            <a:spLocks noGrp="1"/>
          </p:cNvSpPr>
          <p:nvPr>
            <p:ph type="sldNum" sz="quarter" idx="12"/>
          </p:nvPr>
        </p:nvSpPr>
        <p:spPr/>
        <p:txBody>
          <a:body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209907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098BE720-84C3-E741-BB7B-C6C991BAD8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715BEECB-459C-5F4D-82B7-29C63B030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 xmlns:a16="http://schemas.microsoft.com/office/drawing/2014/main" id="{BE84EEDE-8811-334A-8298-7EBF150C0C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0EE83-DFE3-EF4F-A4F0-BEC3BFC43F0E}"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1B9BB259-DB54-5742-8402-9C3C339B9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4CDA3161-5B14-4E4D-A11C-4D5C3D916E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3239B-8CE9-9947-B636-74A744445D89}" type="slidenum">
              <a:rPr lang="es-GT" smtClean="0"/>
              <a:pPr/>
              <a:t>‹Nº›</a:t>
            </a:fld>
            <a:endParaRPr lang="es-GT"/>
          </a:p>
        </p:txBody>
      </p:sp>
    </p:spTree>
    <p:extLst>
      <p:ext uri="{BB962C8B-B14F-4D97-AF65-F5344CB8AC3E}">
        <p14:creationId xmlns:p14="http://schemas.microsoft.com/office/powerpoint/2010/main" xmlns="" val="312937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F61A75A8-6042-0B4F-932B-2B6E7A71BB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 xmlns:a16="http://schemas.microsoft.com/office/drawing/2014/main" id="{82BFDB75-FC4C-9E46-8267-F3A29FEAC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GT"/>
          </a:p>
        </p:txBody>
      </p:sp>
      <p:sp>
        <p:nvSpPr>
          <p:cNvPr id="4" name="Marcador de fecha 3">
            <a:extLst>
              <a:ext uri="{FF2B5EF4-FFF2-40B4-BE49-F238E27FC236}">
                <a16:creationId xmlns="" xmlns:a16="http://schemas.microsoft.com/office/drawing/2014/main" id="{B087E0F5-9507-234E-862A-A62C099BE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2B0BA-3CCA-D246-BB92-D00AF938F3BB}" type="datetimeFigureOut">
              <a:rPr lang="es-GT" smtClean="0"/>
              <a:pPr/>
              <a:t>29/07/2021</a:t>
            </a:fld>
            <a:endParaRPr lang="es-GT"/>
          </a:p>
        </p:txBody>
      </p:sp>
      <p:sp>
        <p:nvSpPr>
          <p:cNvPr id="5" name="Marcador de pie de página 4">
            <a:extLst>
              <a:ext uri="{FF2B5EF4-FFF2-40B4-BE49-F238E27FC236}">
                <a16:creationId xmlns="" xmlns:a16="http://schemas.microsoft.com/office/drawing/2014/main" id="{439D3D20-0635-984A-A247-3DBABB963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 xmlns:a16="http://schemas.microsoft.com/office/drawing/2014/main" id="{EDBD18BA-F621-F448-A04A-BF0865C5F9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CA97E-B1DA-9C4E-BAA5-F80DC6EF9D8E}" type="slidenum">
              <a:rPr lang="es-GT" smtClean="0"/>
              <a:pPr/>
              <a:t>‹Nº›</a:t>
            </a:fld>
            <a:endParaRPr lang="es-GT"/>
          </a:p>
        </p:txBody>
      </p:sp>
    </p:spTree>
    <p:extLst>
      <p:ext uri="{BB962C8B-B14F-4D97-AF65-F5344CB8AC3E}">
        <p14:creationId xmlns:p14="http://schemas.microsoft.com/office/powerpoint/2010/main" xmlns="" val="95888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67F1EF-6652-E149-A9F6-2B2EF37B8840}"/>
              </a:ext>
            </a:extLst>
          </p:cNvPr>
          <p:cNvSpPr txBox="1">
            <a:spLocks/>
          </p:cNvSpPr>
          <p:nvPr/>
        </p:nvSpPr>
        <p:spPr>
          <a:xfrm>
            <a:off x="316088" y="1599643"/>
            <a:ext cx="11399661" cy="264498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GT" sz="5400" b="1" dirty="0" smtClean="0">
                <a:solidFill>
                  <a:schemeClr val="bg1"/>
                </a:solidFill>
                <a:latin typeface="Verdana" pitchFamily="34" charset="0"/>
                <a:ea typeface="Verdana" pitchFamily="34" charset="0"/>
                <a:cs typeface="Verdana" pitchFamily="34" charset="0"/>
              </a:rPr>
              <a:t>Taller </a:t>
            </a:r>
          </a:p>
          <a:p>
            <a:r>
              <a:rPr lang="es-GT" sz="4000" dirty="0" smtClean="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«Migración y Disminución de la Pobreza» </a:t>
            </a:r>
            <a:endParaRPr lang="es-GT" sz="4000" dirty="0">
              <a:solidFill>
                <a:schemeClr val="bg1"/>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814529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r>
              <a:rPr lang="es-GT" dirty="0"/>
              <a:t>BOLSA SOCIAL</a:t>
            </a:r>
          </a:p>
        </p:txBody>
      </p:sp>
      <p:sp>
        <p:nvSpPr>
          <p:cNvPr id="4" name="3 CuadroTexto"/>
          <p:cNvSpPr txBox="1"/>
          <p:nvPr/>
        </p:nvSpPr>
        <p:spPr>
          <a:xfrm>
            <a:off x="1179689" y="3861197"/>
            <a:ext cx="6554611" cy="2862322"/>
          </a:xfrm>
          <a:prstGeom prst="rect">
            <a:avLst/>
          </a:prstGeom>
          <a:noFill/>
        </p:spPr>
        <p:txBody>
          <a:bodyPr wrap="square" rtlCol="0">
            <a:spAutoFit/>
          </a:bodyPr>
          <a:lstStyle/>
          <a:p>
            <a:pPr marL="342900" indent="-342900" algn="just">
              <a:buFont typeface="+mj-lt"/>
              <a:buAutoNum type="arabicPeriod"/>
            </a:pPr>
            <a:r>
              <a:rPr lang="es-MX" sz="2000" dirty="0" smtClean="0"/>
              <a:t>Contribuye a la reactivación económica de los pequeños comerciantes locales (tiendas de barrio, Depósitos, etc.) , a través de la adquisición de productos de la canasta básica.</a:t>
            </a:r>
          </a:p>
          <a:p>
            <a:pPr marL="342900" indent="-342900" algn="just">
              <a:buFont typeface="+mj-lt"/>
              <a:buAutoNum type="arabicPeriod"/>
            </a:pPr>
            <a:endParaRPr lang="es-MX" sz="2000" dirty="0" smtClean="0"/>
          </a:p>
          <a:p>
            <a:pPr marL="342900" indent="-342900" algn="just">
              <a:buFont typeface="+mj-lt"/>
              <a:buAutoNum type="arabicPeriod"/>
            </a:pPr>
            <a:r>
              <a:rPr lang="es-MX" sz="2000" dirty="0" smtClean="0"/>
              <a:t>Es el programa con mayor cobertura de adultos mayores.</a:t>
            </a:r>
          </a:p>
          <a:p>
            <a:pPr marL="342900" indent="-342900" algn="just">
              <a:buFont typeface="+mj-lt"/>
              <a:buAutoNum type="arabicPeriod"/>
            </a:pPr>
            <a:endParaRPr lang="es-MX" sz="2000" dirty="0" smtClean="0"/>
          </a:p>
          <a:p>
            <a:pPr marL="342900" indent="-342900" algn="just">
              <a:buFont typeface="+mj-lt"/>
              <a:buAutoNum type="arabicPeriod"/>
            </a:pPr>
            <a:r>
              <a:rPr lang="es-MX" sz="2000" dirty="0" smtClean="0"/>
              <a:t>Actualmente tiene un padrón general de 23,300 beneficiarios. </a:t>
            </a:r>
          </a:p>
        </p:txBody>
      </p:sp>
      <p:sp>
        <p:nvSpPr>
          <p:cNvPr id="5" name="4 CuadroTexto"/>
          <p:cNvSpPr txBox="1"/>
          <p:nvPr/>
        </p:nvSpPr>
        <p:spPr>
          <a:xfrm>
            <a:off x="1179689" y="1885244"/>
            <a:ext cx="6554611" cy="1631216"/>
          </a:xfrm>
          <a:prstGeom prst="rect">
            <a:avLst/>
          </a:prstGeom>
          <a:noFill/>
        </p:spPr>
        <p:txBody>
          <a:bodyPr wrap="square" rtlCol="0">
            <a:spAutoFit/>
          </a:bodyPr>
          <a:lstStyle/>
          <a:p>
            <a:pPr algn="just"/>
            <a:r>
              <a:rPr lang="es-MX" sz="2000" dirty="0"/>
              <a:t>Es una </a:t>
            </a:r>
            <a:r>
              <a:rPr lang="es-MX" sz="2000" dirty="0" smtClean="0"/>
              <a:t>intervención que </a:t>
            </a:r>
            <a:r>
              <a:rPr lang="es-MX" sz="2000" dirty="0"/>
              <a:t>genera condiciones para la asistencia alimentaria y el acceso a productos de la canasta </a:t>
            </a:r>
            <a:r>
              <a:rPr lang="es-MX" sz="2000" dirty="0" smtClean="0"/>
              <a:t>básica </a:t>
            </a:r>
            <a:r>
              <a:rPr lang="es-MX" sz="2000" dirty="0"/>
              <a:t>alimentaria a las familias que residen en </a:t>
            </a:r>
            <a:r>
              <a:rPr lang="es-MX" sz="2000" dirty="0" smtClean="0"/>
              <a:t>áreas urbanas </a:t>
            </a:r>
            <a:r>
              <a:rPr lang="es-MX" sz="2000" dirty="0"/>
              <a:t>y rurales, que por su </a:t>
            </a:r>
            <a:r>
              <a:rPr lang="es-MX" sz="2000" dirty="0" smtClean="0"/>
              <a:t>situación </a:t>
            </a:r>
            <a:r>
              <a:rPr lang="es-MX" sz="2000" dirty="0"/>
              <a:t>de pobreza o pobreza extrema no tienen acceso a la misma. </a:t>
            </a:r>
          </a:p>
        </p:txBody>
      </p:sp>
      <p:sp>
        <p:nvSpPr>
          <p:cNvPr id="9" name="8 Rectángulo"/>
          <p:cNvSpPr/>
          <p:nvPr/>
        </p:nvSpPr>
        <p:spPr>
          <a:xfrm>
            <a:off x="4841522" y="1461207"/>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Que es el programa</a:t>
            </a:r>
            <a:endParaRPr lang="es-MX" b="1" dirty="0"/>
          </a:p>
        </p:txBody>
      </p:sp>
      <p:sp>
        <p:nvSpPr>
          <p:cNvPr id="10" name="9 Rectángulo"/>
          <p:cNvSpPr/>
          <p:nvPr/>
        </p:nvSpPr>
        <p:spPr>
          <a:xfrm>
            <a:off x="4841521" y="3377071"/>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Aspectos Relevantes</a:t>
            </a:r>
            <a:endParaRPr lang="es-MX" b="1" dirty="0"/>
          </a:p>
        </p:txBody>
      </p:sp>
      <p:pic>
        <p:nvPicPr>
          <p:cNvPr id="11" name="Picture 5"/>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xmlns="" val="0"/>
              </a:ext>
            </a:extLst>
          </a:blip>
          <a:srcRect b="31701"/>
          <a:stretch/>
        </p:blipFill>
        <p:spPr bwMode="auto">
          <a:xfrm>
            <a:off x="7894565" y="5123758"/>
            <a:ext cx="4297435" cy="1599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5828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r>
              <a:rPr lang="es-GT" dirty="0"/>
              <a:t>BONO SOCIAL</a:t>
            </a:r>
          </a:p>
        </p:txBody>
      </p:sp>
      <p:sp>
        <p:nvSpPr>
          <p:cNvPr id="4" name="3 CuadroTexto"/>
          <p:cNvSpPr txBox="1"/>
          <p:nvPr/>
        </p:nvSpPr>
        <p:spPr>
          <a:xfrm>
            <a:off x="1141589" y="3861197"/>
            <a:ext cx="7226302" cy="2862322"/>
          </a:xfrm>
          <a:prstGeom prst="rect">
            <a:avLst/>
          </a:prstGeom>
          <a:noFill/>
        </p:spPr>
        <p:txBody>
          <a:bodyPr wrap="square" rtlCol="0">
            <a:spAutoFit/>
          </a:bodyPr>
          <a:lstStyle/>
          <a:p>
            <a:pPr marL="457200" indent="-457200" algn="just">
              <a:buAutoNum type="arabicPeriod"/>
            </a:pPr>
            <a:r>
              <a:rPr lang="es-MX" sz="2000" dirty="0" smtClean="0"/>
              <a:t>El programa representa un apoyo económico que contribuye a mejorar las condiciones de vida de las familias beneficiarias, generando con ello demanda en los servicios de salud y educación.</a:t>
            </a:r>
          </a:p>
          <a:p>
            <a:pPr marL="457200" indent="-457200" algn="just">
              <a:buAutoNum type="arabicPeriod"/>
            </a:pPr>
            <a:endParaRPr lang="es-MX" sz="2000" dirty="0" smtClean="0"/>
          </a:p>
          <a:p>
            <a:pPr marL="457200" indent="-457200" algn="just">
              <a:buAutoNum type="arabicPeriod"/>
            </a:pPr>
            <a:r>
              <a:rPr lang="es-MX" sz="2000" dirty="0" smtClean="0"/>
              <a:t>Incentiva a las familias a hacer uso de los servicios de salud, así mismo contribuye a disminuir la deserción escolar.</a:t>
            </a:r>
          </a:p>
          <a:p>
            <a:pPr marL="457200" indent="-457200" algn="just">
              <a:buAutoNum type="arabicPeriod"/>
            </a:pPr>
            <a:endParaRPr lang="es-MX" sz="2000" dirty="0" smtClean="0"/>
          </a:p>
          <a:p>
            <a:pPr marL="457200" indent="-457200" algn="just">
              <a:buAutoNum type="arabicPeriod"/>
            </a:pPr>
            <a:r>
              <a:rPr lang="es-MX" sz="2000" dirty="0" smtClean="0"/>
              <a:t>Programa con mayor cobertura a nivel nacional </a:t>
            </a:r>
          </a:p>
        </p:txBody>
      </p:sp>
      <p:sp>
        <p:nvSpPr>
          <p:cNvPr id="5" name="4 CuadroTexto"/>
          <p:cNvSpPr txBox="1"/>
          <p:nvPr/>
        </p:nvSpPr>
        <p:spPr>
          <a:xfrm>
            <a:off x="1141589" y="1885244"/>
            <a:ext cx="8269111" cy="1631216"/>
          </a:xfrm>
          <a:prstGeom prst="rect">
            <a:avLst/>
          </a:prstGeom>
          <a:noFill/>
        </p:spPr>
        <p:txBody>
          <a:bodyPr wrap="square" rtlCol="0">
            <a:spAutoFit/>
          </a:bodyPr>
          <a:lstStyle/>
          <a:p>
            <a:pPr algn="just"/>
            <a:r>
              <a:rPr lang="es-MX" sz="2000" dirty="0" smtClean="0"/>
              <a:t>Es un programa que se encarga de realizar entregas de Transferencias Monetarias Condicionadas –TMC- en forma periódica a través de una cuenta bancaria, sujeto al cumplimiento de corresponsabilidades en salud o en educación a las personas titulares de las familias usuarias que se encuentran en situaciones de pobreza y pobreza extrema.</a:t>
            </a:r>
            <a:endParaRPr lang="es-MX" sz="2000" dirty="0"/>
          </a:p>
        </p:txBody>
      </p:sp>
      <p:sp>
        <p:nvSpPr>
          <p:cNvPr id="9" name="8 Rectángulo"/>
          <p:cNvSpPr/>
          <p:nvPr/>
        </p:nvSpPr>
        <p:spPr>
          <a:xfrm>
            <a:off x="4841522" y="1461207"/>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Que es el programa</a:t>
            </a:r>
            <a:endParaRPr lang="es-MX" b="1" dirty="0"/>
          </a:p>
        </p:txBody>
      </p:sp>
      <p:sp>
        <p:nvSpPr>
          <p:cNvPr id="10" name="9 Rectángulo"/>
          <p:cNvSpPr/>
          <p:nvPr/>
        </p:nvSpPr>
        <p:spPr>
          <a:xfrm>
            <a:off x="4841521" y="3516460"/>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Aspectos Relevantes</a:t>
            </a:r>
            <a:endParaRPr lang="es-MX" b="1" dirty="0"/>
          </a:p>
        </p:txBody>
      </p:sp>
    </p:spTree>
    <p:extLst>
      <p:ext uri="{BB962C8B-B14F-4D97-AF65-F5344CB8AC3E}">
        <p14:creationId xmlns:p14="http://schemas.microsoft.com/office/powerpoint/2010/main" xmlns="" val="347029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r>
              <a:rPr lang="es-GT" dirty="0"/>
              <a:t>BONO SOCIAL</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97944" y="2294465"/>
            <a:ext cx="7201308" cy="3839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1513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67F1EF-6652-E149-A9F6-2B2EF37B8840}"/>
              </a:ext>
            </a:extLst>
          </p:cNvPr>
          <p:cNvSpPr txBox="1">
            <a:spLocks/>
          </p:cNvSpPr>
          <p:nvPr/>
        </p:nvSpPr>
        <p:spPr>
          <a:xfrm>
            <a:off x="316088" y="1599643"/>
            <a:ext cx="11361561" cy="2644980"/>
          </a:xfrm>
          <a:prstGeom prst="rect">
            <a:avLst/>
          </a:prstGeom>
        </p:spPr>
        <p:txBody>
          <a:bodyPr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600" dirty="0" smtClean="0">
                <a:solidFill>
                  <a:schemeClr val="bg1"/>
                </a:solidFill>
                <a:latin typeface="Verdana" pitchFamily="34" charset="0"/>
                <a:ea typeface="Verdana" pitchFamily="34" charset="0"/>
                <a:cs typeface="Verdana" pitchFamily="34" charset="0"/>
              </a:rPr>
              <a:t>Vinculaciones a temáticas de </a:t>
            </a:r>
          </a:p>
          <a:p>
            <a:r>
              <a:rPr lang="es-GT" sz="4600" dirty="0" smtClean="0">
                <a:solidFill>
                  <a:schemeClr val="bg1"/>
                </a:solidFill>
                <a:latin typeface="Verdana" pitchFamily="34" charset="0"/>
                <a:ea typeface="Verdana" pitchFamily="34" charset="0"/>
                <a:cs typeface="Verdana" pitchFamily="34" charset="0"/>
              </a:rPr>
              <a:t>Migración y Reducción de la Pobreza</a:t>
            </a:r>
          </a:p>
          <a:p>
            <a:r>
              <a:rPr lang="es-GT" sz="6500" b="1" dirty="0" smtClean="0">
                <a:solidFill>
                  <a:schemeClr val="bg1"/>
                </a:solidFill>
                <a:latin typeface="Verdana" pitchFamily="34" charset="0"/>
                <a:ea typeface="Verdana" pitchFamily="34" charset="0"/>
                <a:cs typeface="Verdana" pitchFamily="34" charset="0"/>
              </a:rPr>
              <a:t>Intervenciones sociales focalizadas</a:t>
            </a:r>
          </a:p>
        </p:txBody>
      </p:sp>
    </p:spTree>
    <p:extLst>
      <p:ext uri="{BB962C8B-B14F-4D97-AF65-F5344CB8AC3E}">
        <p14:creationId xmlns:p14="http://schemas.microsoft.com/office/powerpoint/2010/main" xmlns="" val="1594695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67F1EF-6652-E149-A9F6-2B2EF37B8840}"/>
              </a:ext>
            </a:extLst>
          </p:cNvPr>
          <p:cNvSpPr txBox="1">
            <a:spLocks/>
          </p:cNvSpPr>
          <p:nvPr/>
        </p:nvSpPr>
        <p:spPr>
          <a:xfrm>
            <a:off x="316088" y="1599643"/>
            <a:ext cx="11361561" cy="264498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600" dirty="0" smtClean="0">
                <a:solidFill>
                  <a:schemeClr val="bg1"/>
                </a:solidFill>
                <a:latin typeface="Verdana" pitchFamily="34" charset="0"/>
                <a:ea typeface="Verdana" pitchFamily="34" charset="0"/>
                <a:cs typeface="Verdana" pitchFamily="34" charset="0"/>
              </a:rPr>
              <a:t>MÉTODO DE FOCALIZACIÓN</a:t>
            </a:r>
          </a:p>
          <a:p>
            <a:r>
              <a:rPr lang="es-GT" sz="4600" b="1" dirty="0" smtClean="0">
                <a:solidFill>
                  <a:schemeClr val="bg1"/>
                </a:solidFill>
                <a:latin typeface="Verdana" pitchFamily="34" charset="0"/>
                <a:ea typeface="Verdana" pitchFamily="34" charset="0"/>
                <a:cs typeface="Verdana" pitchFamily="34" charset="0"/>
              </a:rPr>
              <a:t>PROXY MEANS TEST</a:t>
            </a:r>
            <a:endParaRPr lang="es-GT" sz="6500" b="1" dirty="0" smtClean="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581694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r>
              <a:rPr lang="es-GT" dirty="0" smtClean="0"/>
              <a:t>PROXY MEANS TEST</a:t>
            </a:r>
            <a:endParaRPr lang="es-GT" dirty="0"/>
          </a:p>
        </p:txBody>
      </p:sp>
      <p:sp>
        <p:nvSpPr>
          <p:cNvPr id="4" name="3 Rectángulo"/>
          <p:cNvSpPr/>
          <p:nvPr/>
        </p:nvSpPr>
        <p:spPr>
          <a:xfrm>
            <a:off x="838200" y="1646188"/>
            <a:ext cx="10515600" cy="1631216"/>
          </a:xfrm>
          <a:prstGeom prst="rect">
            <a:avLst/>
          </a:prstGeom>
        </p:spPr>
        <p:txBody>
          <a:bodyPr wrap="square">
            <a:spAutoFit/>
          </a:bodyPr>
          <a:lstStyle/>
          <a:p>
            <a:pPr algn="just"/>
            <a:r>
              <a:rPr lang="es-GT" sz="2000" dirty="0"/>
              <a:t>El Proxy </a:t>
            </a:r>
            <a:r>
              <a:rPr lang="es-GT" sz="2000" dirty="0" err="1"/>
              <a:t>Means</a:t>
            </a:r>
            <a:r>
              <a:rPr lang="es-GT" sz="2000" dirty="0"/>
              <a:t> Test –PMT- o Prueba de Medios, </a:t>
            </a:r>
            <a:r>
              <a:rPr lang="es-ES" sz="2000" dirty="0"/>
              <a:t>consiste en un cálculo de un puntaje para cada uno de los hogares en base a las características observables y altamente correlacionadas </a:t>
            </a:r>
            <a:r>
              <a:rPr lang="es-ES" sz="2000" b="1" i="1" dirty="0"/>
              <a:t>con la pobreza</a:t>
            </a:r>
            <a:r>
              <a:rPr lang="es-ES" sz="2000" dirty="0"/>
              <a:t>, mediante la utilización de una técnica estadística. Se clasifican como elegibles a aquellos hogares cuyo puntaje se encuentre en un índice igual o menor de 8.89392  para el área rural, e igual o menor a 8.89381 para el área urbana.</a:t>
            </a:r>
            <a:r>
              <a:rPr lang="es-GT" sz="2000" dirty="0"/>
              <a:t> </a:t>
            </a:r>
          </a:p>
        </p:txBody>
      </p:sp>
      <p:sp>
        <p:nvSpPr>
          <p:cNvPr id="5" name="4 Rectángulo"/>
          <p:cNvSpPr/>
          <p:nvPr/>
        </p:nvSpPr>
        <p:spPr>
          <a:xfrm>
            <a:off x="838200" y="3346291"/>
            <a:ext cx="10515600" cy="3477875"/>
          </a:xfrm>
          <a:prstGeom prst="rect">
            <a:avLst/>
          </a:prstGeom>
        </p:spPr>
        <p:txBody>
          <a:bodyPr wrap="square">
            <a:spAutoFit/>
          </a:bodyPr>
          <a:lstStyle/>
          <a:p>
            <a:pPr algn="just"/>
            <a:r>
              <a:rPr lang="es-ES" sz="2000" dirty="0"/>
              <a:t>La metodología es un índice de selección de familias basado en el agregado de consumo de las familias y la clasificación de las variables recolectadas en la Ficha de Evaluación de Condiciones Socioeconómicas -FECS- en 4 categorías.</a:t>
            </a:r>
          </a:p>
          <a:p>
            <a:pPr algn="just"/>
            <a:endParaRPr lang="es-ES" sz="2000" dirty="0"/>
          </a:p>
          <a:p>
            <a:pPr algn="just"/>
            <a:r>
              <a:rPr lang="es-ES" sz="2000" dirty="0"/>
              <a:t>El resultado del índice de pobreza obtenido mediante la aplicación del Método de Proxy </a:t>
            </a:r>
            <a:r>
              <a:rPr lang="es-ES" sz="2000" dirty="0" err="1"/>
              <a:t>Means</a:t>
            </a:r>
            <a:r>
              <a:rPr lang="es-ES" sz="2000" dirty="0"/>
              <a:t> Test, no define totalmente la inclusión al Programa Social Bono Social; debido a que hay variables adicionales  que son consideradas tales como; la posesión de vehículo, lavadora de ropa o vivienda con techo de concreto, así como lo referente a  categoría ocupacional, que aunque se toman en cuenta para la evaluación, son elementos que se consideran como filtros o criterios adicionales que determinan su elegibilidad.</a:t>
            </a:r>
            <a:endParaRPr lang="es-GT" sz="2000" dirty="0"/>
          </a:p>
          <a:p>
            <a:pPr algn="just"/>
            <a:endParaRPr lang="es-GT" sz="2000" dirty="0"/>
          </a:p>
        </p:txBody>
      </p:sp>
    </p:spTree>
    <p:extLst>
      <p:ext uri="{BB962C8B-B14F-4D97-AF65-F5344CB8AC3E}">
        <p14:creationId xmlns:p14="http://schemas.microsoft.com/office/powerpoint/2010/main" xmlns="" val="4258724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r>
              <a:rPr lang="es-GT" sz="2800" dirty="0" smtClean="0"/>
              <a:t>INTERVENCIONES FOCALIZADAS</a:t>
            </a:r>
            <a:endParaRPr lang="es-GT" sz="2800" dirty="0"/>
          </a:p>
          <a:p>
            <a:r>
              <a:rPr lang="es-GT" sz="2800" dirty="0" smtClean="0"/>
              <a:t>Bono Social –SALUD-</a:t>
            </a:r>
          </a:p>
        </p:txBody>
      </p:sp>
      <p:pic>
        <p:nvPicPr>
          <p:cNvPr id="5" name="4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64655" y="1252815"/>
            <a:ext cx="7507245" cy="5605185"/>
          </a:xfrm>
          <a:prstGeom prst="rect">
            <a:avLst/>
          </a:prstGeom>
        </p:spPr>
      </p:pic>
      <p:sp>
        <p:nvSpPr>
          <p:cNvPr id="4" name="3 Rectángulo"/>
          <p:cNvSpPr/>
          <p:nvPr/>
        </p:nvSpPr>
        <p:spPr>
          <a:xfrm>
            <a:off x="0" y="6042392"/>
            <a:ext cx="3638550" cy="815608"/>
          </a:xfrm>
          <a:prstGeom prst="rect">
            <a:avLst/>
          </a:prstGeom>
        </p:spPr>
        <p:txBody>
          <a:bodyPr wrap="square">
            <a:spAutoFit/>
          </a:bodyPr>
          <a:lstStyle/>
          <a:p>
            <a:r>
              <a:rPr lang="es-GT" sz="1400" dirty="0" smtClean="0">
                <a:latin typeface="Verdana" pitchFamily="34" charset="0"/>
                <a:ea typeface="Verdana" pitchFamily="34" charset="0"/>
                <a:cs typeface="Verdana" pitchFamily="34" charset="0"/>
              </a:rPr>
              <a:t>Fuente: </a:t>
            </a:r>
            <a:r>
              <a:rPr lang="es-GT" sz="1100" dirty="0" smtClean="0">
                <a:latin typeface="Verdana" pitchFamily="34" charset="0"/>
                <a:ea typeface="Verdana" pitchFamily="34" charset="0"/>
                <a:cs typeface="Verdana" pitchFamily="34" charset="0"/>
              </a:rPr>
              <a:t>https</a:t>
            </a:r>
            <a:r>
              <a:rPr lang="es-GT" sz="1100" dirty="0">
                <a:latin typeface="Verdana" pitchFamily="34" charset="0"/>
                <a:ea typeface="Verdana" pitchFamily="34" charset="0"/>
                <a:cs typeface="Verdana" pitchFamily="34" charset="0"/>
              </a:rPr>
              <a:t>://public.tableau.com/app/profile/sergio1982arm/viz/UsuariosporprogramaMIDES/MIDESProgramasSociales</a:t>
            </a:r>
          </a:p>
        </p:txBody>
      </p:sp>
    </p:spTree>
    <p:extLst>
      <p:ext uri="{BB962C8B-B14F-4D97-AF65-F5344CB8AC3E}">
        <p14:creationId xmlns:p14="http://schemas.microsoft.com/office/powerpoint/2010/main" xmlns="" val="1199523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pPr>
              <a:lnSpc>
                <a:spcPct val="110000"/>
              </a:lnSpc>
            </a:pPr>
            <a:r>
              <a:rPr lang="es-GT" sz="2800" dirty="0"/>
              <a:t>INTERVENCIONES FOCALIZADAS</a:t>
            </a:r>
          </a:p>
          <a:p>
            <a:pPr>
              <a:lnSpc>
                <a:spcPct val="110000"/>
              </a:lnSpc>
            </a:pPr>
            <a:r>
              <a:rPr lang="es-GT" sz="2800" dirty="0"/>
              <a:t>Bono Social </a:t>
            </a:r>
            <a:r>
              <a:rPr lang="es-GT" sz="2800" dirty="0" smtClean="0"/>
              <a:t>–EDUCACIÓN-</a:t>
            </a:r>
            <a:endParaRPr lang="es-GT" sz="2800" dirty="0"/>
          </a:p>
        </p:txBody>
      </p:sp>
      <p:pic>
        <p:nvPicPr>
          <p:cNvPr id="4" name="3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33560" y="1334040"/>
            <a:ext cx="7398456" cy="5523960"/>
          </a:xfrm>
          <a:prstGeom prst="rect">
            <a:avLst/>
          </a:prstGeom>
        </p:spPr>
      </p:pic>
      <p:sp>
        <p:nvSpPr>
          <p:cNvPr id="6" name="5 Rectángulo"/>
          <p:cNvSpPr/>
          <p:nvPr/>
        </p:nvSpPr>
        <p:spPr>
          <a:xfrm>
            <a:off x="0" y="6042392"/>
            <a:ext cx="3233560" cy="815608"/>
          </a:xfrm>
          <a:prstGeom prst="rect">
            <a:avLst/>
          </a:prstGeom>
        </p:spPr>
        <p:txBody>
          <a:bodyPr wrap="square">
            <a:spAutoFit/>
          </a:bodyPr>
          <a:lstStyle/>
          <a:p>
            <a:r>
              <a:rPr lang="es-GT" sz="1400" dirty="0" smtClean="0">
                <a:latin typeface="Verdana" pitchFamily="34" charset="0"/>
                <a:ea typeface="Verdana" pitchFamily="34" charset="0"/>
                <a:cs typeface="Verdana" pitchFamily="34" charset="0"/>
              </a:rPr>
              <a:t>Fuente: </a:t>
            </a:r>
            <a:r>
              <a:rPr lang="es-GT" sz="1100" dirty="0" smtClean="0">
                <a:latin typeface="Verdana" pitchFamily="34" charset="0"/>
                <a:ea typeface="Verdana" pitchFamily="34" charset="0"/>
                <a:cs typeface="Verdana" pitchFamily="34" charset="0"/>
              </a:rPr>
              <a:t>https</a:t>
            </a:r>
            <a:r>
              <a:rPr lang="es-GT" sz="1100" dirty="0">
                <a:latin typeface="Verdana" pitchFamily="34" charset="0"/>
                <a:ea typeface="Verdana" pitchFamily="34" charset="0"/>
                <a:cs typeface="Verdana" pitchFamily="34" charset="0"/>
              </a:rPr>
              <a:t>://public.tableau.com/app/profile/sergio1982arm/viz/UsuariosporprogramaMIDES/MIDESProgramasSociales</a:t>
            </a:r>
          </a:p>
        </p:txBody>
      </p:sp>
    </p:spTree>
    <p:extLst>
      <p:ext uri="{BB962C8B-B14F-4D97-AF65-F5344CB8AC3E}">
        <p14:creationId xmlns:p14="http://schemas.microsoft.com/office/powerpoint/2010/main" xmlns="" val="2991282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67F1EF-6652-E149-A9F6-2B2EF37B8840}"/>
              </a:ext>
            </a:extLst>
          </p:cNvPr>
          <p:cNvSpPr txBox="1">
            <a:spLocks/>
          </p:cNvSpPr>
          <p:nvPr/>
        </p:nvSpPr>
        <p:spPr>
          <a:xfrm>
            <a:off x="316088" y="1599643"/>
            <a:ext cx="11361561" cy="264498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4600" dirty="0" smtClean="0">
                <a:solidFill>
                  <a:schemeClr val="bg1"/>
                </a:solidFill>
                <a:latin typeface="Verdana" pitchFamily="34" charset="0"/>
                <a:ea typeface="Verdana" pitchFamily="34" charset="0"/>
                <a:cs typeface="Verdana" pitchFamily="34" charset="0"/>
              </a:rPr>
              <a:t>CONCLUSIONES</a:t>
            </a:r>
            <a:endParaRPr lang="es-GT" sz="6500" b="1" dirty="0" smtClean="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971630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pPr>
              <a:lnSpc>
                <a:spcPct val="110000"/>
              </a:lnSpc>
            </a:pPr>
            <a:r>
              <a:rPr lang="es-GT" sz="2800" dirty="0" smtClean="0"/>
              <a:t>CONCLUSIONES</a:t>
            </a:r>
            <a:endParaRPr lang="es-GT" sz="2800" dirty="0"/>
          </a:p>
        </p:txBody>
      </p:sp>
      <p:sp>
        <p:nvSpPr>
          <p:cNvPr id="6" name="5 Rectángulo"/>
          <p:cNvSpPr/>
          <p:nvPr/>
        </p:nvSpPr>
        <p:spPr>
          <a:xfrm>
            <a:off x="0" y="6203125"/>
            <a:ext cx="4495800" cy="646331"/>
          </a:xfrm>
          <a:prstGeom prst="rect">
            <a:avLst/>
          </a:prstGeom>
        </p:spPr>
        <p:txBody>
          <a:bodyPr wrap="square">
            <a:spAutoFit/>
          </a:bodyPr>
          <a:lstStyle/>
          <a:p>
            <a:r>
              <a:rPr lang="es-GT" sz="1400" dirty="0" smtClean="0">
                <a:latin typeface="Verdana" pitchFamily="34" charset="0"/>
                <a:ea typeface="Verdana" pitchFamily="34" charset="0"/>
                <a:cs typeface="Verdana" pitchFamily="34" charset="0"/>
              </a:rPr>
              <a:t>Fuente: </a:t>
            </a:r>
            <a:r>
              <a:rPr lang="es-GT" sz="1100" dirty="0">
                <a:latin typeface="Verdana" pitchFamily="34" charset="0"/>
                <a:ea typeface="Verdana" pitchFamily="34" charset="0"/>
                <a:cs typeface="Verdana" pitchFamily="34" charset="0"/>
              </a:rPr>
              <a:t>https://guatemala.un.org/sites/default/files/2021-07/DIAGRAMACI%C3%93N%20RVN2021compressed.pdf</a:t>
            </a:r>
          </a:p>
        </p:txBody>
      </p:sp>
      <p:sp>
        <p:nvSpPr>
          <p:cNvPr id="5" name="4 Rectángulo"/>
          <p:cNvSpPr/>
          <p:nvPr/>
        </p:nvSpPr>
        <p:spPr>
          <a:xfrm>
            <a:off x="658282" y="1528464"/>
            <a:ext cx="10356145" cy="4293483"/>
          </a:xfrm>
          <a:prstGeom prst="rect">
            <a:avLst/>
          </a:prstGeom>
        </p:spPr>
        <p:txBody>
          <a:bodyPr wrap="square">
            <a:spAutoFit/>
          </a:bodyPr>
          <a:lstStyle/>
          <a:p>
            <a:pPr algn="just"/>
            <a:r>
              <a:rPr lang="es-GT" sz="2100" dirty="0" smtClean="0"/>
              <a:t>Según los datos contenidos en la III Revisión Nacional Voluntaria de los Objetivos De Desarrollo Sostenible, y el mapa de pobreza actualizado, ambos elaborados por la Secretaría General de Planificación y Programación de la presidencia –SEGEPLAN-, indican que la </a:t>
            </a:r>
            <a:r>
              <a:rPr lang="es-GT" sz="2100" dirty="0"/>
              <a:t>meta que busca reducir la proporción de personas en pobreza tiene asociados los indicadores de personas que viven en pobreza y el Índice de Pobreza Multidimensional (IMP-</a:t>
            </a:r>
            <a:r>
              <a:rPr lang="es-GT" sz="2100" dirty="0" err="1"/>
              <a:t>Gt</a:t>
            </a:r>
            <a:r>
              <a:rPr lang="es-GT" sz="2100" dirty="0"/>
              <a:t>). </a:t>
            </a:r>
            <a:r>
              <a:rPr lang="es-GT" sz="2100" dirty="0" smtClean="0"/>
              <a:t>Para </a:t>
            </a:r>
            <a:r>
              <a:rPr lang="es-GT" sz="2100" dirty="0"/>
              <a:t>ambos indicadores, el último dato disponible proviene de 2014; sin embargo, debido a que al momento no se dispone de datos desagregados por municipio para el IPM-</a:t>
            </a:r>
            <a:r>
              <a:rPr lang="es-GT" sz="2100" dirty="0" err="1"/>
              <a:t>Gt</a:t>
            </a:r>
            <a:r>
              <a:rPr lang="es-GT" sz="2100" dirty="0"/>
              <a:t>, se cuenta con información sobre el Índice de Necesidades Básicas Insatisfechas14 (INBI) 2018, el cual </a:t>
            </a:r>
            <a:r>
              <a:rPr lang="es-GT" sz="2100" dirty="0" smtClean="0"/>
              <a:t>refleja </a:t>
            </a:r>
            <a:r>
              <a:rPr lang="es-GT" sz="2100" dirty="0"/>
              <a:t>que el 45.3% de los hogares se encuentra en pobreza estructural, esto es, aproximadamente 1.5 millones de hogares con al menos una necesidad básica insatisfecha y, si se compara con el INBI del año 2002, los resultados muestran que a nivel nacional hubo una mejora del 12.3</a:t>
            </a:r>
            <a:r>
              <a:rPr lang="es-GT" sz="2100" dirty="0" smtClean="0"/>
              <a:t>%. Enfocando la pobreza como una causal </a:t>
            </a:r>
            <a:r>
              <a:rPr lang="es-GT" sz="2100" dirty="0" err="1" smtClean="0"/>
              <a:t>derivadora</a:t>
            </a:r>
            <a:r>
              <a:rPr lang="es-GT" sz="2100" dirty="0" smtClean="0"/>
              <a:t> de la migración voluntaria no controlada. </a:t>
            </a:r>
            <a:endParaRPr lang="es-GT" sz="2100" dirty="0"/>
          </a:p>
        </p:txBody>
      </p:sp>
    </p:spTree>
    <p:extLst>
      <p:ext uri="{BB962C8B-B14F-4D97-AF65-F5344CB8AC3E}">
        <p14:creationId xmlns:p14="http://schemas.microsoft.com/office/powerpoint/2010/main" xmlns="" val="3298888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2157589" y="-1"/>
            <a:ext cx="7876822" cy="1392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2800" b="1" dirty="0" smtClean="0">
                <a:solidFill>
                  <a:schemeClr val="bg1"/>
                </a:solidFill>
                <a:latin typeface="Verdana" pitchFamily="34" charset="0"/>
                <a:ea typeface="Verdana" pitchFamily="34" charset="0"/>
                <a:cs typeface="Verdana" pitchFamily="34" charset="0"/>
              </a:rPr>
              <a:t>Contexto</a:t>
            </a:r>
          </a:p>
          <a:p>
            <a:pPr algn="ctr"/>
            <a:r>
              <a:rPr lang="es-GT" sz="2400" b="1" dirty="0" smtClean="0">
                <a:solidFill>
                  <a:schemeClr val="bg1"/>
                </a:solidFill>
                <a:latin typeface="Verdana" pitchFamily="34" charset="0"/>
                <a:ea typeface="Verdana" pitchFamily="34" charset="0"/>
                <a:cs typeface="Verdana" pitchFamily="34" charset="0"/>
              </a:rPr>
              <a:t>Migración y Disminución de la pobreza</a:t>
            </a:r>
            <a:endParaRPr lang="es-GT" sz="2400" b="1" dirty="0">
              <a:solidFill>
                <a:schemeClr val="bg1"/>
              </a:solidFill>
              <a:latin typeface="Verdana" pitchFamily="34" charset="0"/>
              <a:ea typeface="Verdana" pitchFamily="34" charset="0"/>
              <a:cs typeface="Verdana" pitchFamily="34" charset="0"/>
            </a:endParaRPr>
          </a:p>
          <a:p>
            <a:pPr algn="ctr"/>
            <a:r>
              <a:rPr lang="es-GT" sz="2400" b="1" dirty="0" smtClean="0">
                <a:solidFill>
                  <a:schemeClr val="bg1"/>
                </a:solidFill>
                <a:latin typeface="Verdana" pitchFamily="34" charset="0"/>
                <a:ea typeface="Verdana" pitchFamily="34" charset="0"/>
                <a:cs typeface="Verdana" pitchFamily="34" charset="0"/>
              </a:rPr>
              <a:t>Desde área de acción del MIDES</a:t>
            </a:r>
          </a:p>
        </p:txBody>
      </p:sp>
      <p:sp>
        <p:nvSpPr>
          <p:cNvPr id="4" name="3 CuadroTexto"/>
          <p:cNvSpPr txBox="1"/>
          <p:nvPr/>
        </p:nvSpPr>
        <p:spPr>
          <a:xfrm>
            <a:off x="1308097" y="4681925"/>
            <a:ext cx="9704213" cy="1200329"/>
          </a:xfrm>
          <a:prstGeom prst="rect">
            <a:avLst/>
          </a:prstGeom>
          <a:noFill/>
        </p:spPr>
        <p:txBody>
          <a:bodyPr wrap="square" rtlCol="0">
            <a:spAutoFit/>
          </a:bodyPr>
          <a:lstStyle/>
          <a:p>
            <a:pPr algn="just"/>
            <a:r>
              <a:rPr lang="es-MX" dirty="0" smtClean="0"/>
              <a:t>El MIDES promueve y garantiza el acceso a la población vulnerable a los programas sociales de desarrollo social y humano, establecidos o por establecerse, mediante diagnósticos objetivos y actualizados, así como censos a la población en situación de pobreza  y extrema pobreza con alto grado de marginación.</a:t>
            </a:r>
          </a:p>
        </p:txBody>
      </p:sp>
      <p:sp>
        <p:nvSpPr>
          <p:cNvPr id="5" name="4 CuadroTexto"/>
          <p:cNvSpPr txBox="1"/>
          <p:nvPr/>
        </p:nvSpPr>
        <p:spPr>
          <a:xfrm>
            <a:off x="1179689" y="1885244"/>
            <a:ext cx="9832622" cy="1938992"/>
          </a:xfrm>
          <a:prstGeom prst="rect">
            <a:avLst/>
          </a:prstGeom>
          <a:noFill/>
        </p:spPr>
        <p:txBody>
          <a:bodyPr wrap="square" rtlCol="0">
            <a:spAutoFit/>
          </a:bodyPr>
          <a:lstStyle/>
          <a:p>
            <a:pPr algn="just"/>
            <a:r>
              <a:rPr lang="es-GT" sz="2000" dirty="0" smtClean="0"/>
              <a:t>Con base en el decreto Número 1-2012, mediante el cual se reforma la ley del organismo ejecutivo, decreto Número 114-97 del Congreso de la República, establece que… «al Ministerio de Desarrollo Social, como ente rector, le corresponde  diseñar, regular y ejecutar políticas públicas orientadas a mejorar el nivel de bienestar de los individuos o grupos sociales en situación de pobreza y pobreza extrema, de manera que se les dote de capacidades y oportunidades para mejorar sus condiciones de vida»….</a:t>
            </a:r>
            <a:endParaRPr lang="es-MX" sz="2000" dirty="0"/>
          </a:p>
        </p:txBody>
      </p:sp>
      <p:sp>
        <p:nvSpPr>
          <p:cNvPr id="6" name="5 Rectángulo"/>
          <p:cNvSpPr/>
          <p:nvPr/>
        </p:nvSpPr>
        <p:spPr>
          <a:xfrm>
            <a:off x="3499555" y="1450623"/>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Fundamento Legal</a:t>
            </a:r>
            <a:endParaRPr lang="es-MX" b="1" dirty="0"/>
          </a:p>
        </p:txBody>
      </p:sp>
      <p:sp>
        <p:nvSpPr>
          <p:cNvPr id="7" name="6 Rectángulo"/>
          <p:cNvSpPr/>
          <p:nvPr/>
        </p:nvSpPr>
        <p:spPr>
          <a:xfrm>
            <a:off x="3335162" y="4031859"/>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Aspectos Relevantes</a:t>
            </a:r>
            <a:endParaRPr lang="es-MX" b="1" dirty="0"/>
          </a:p>
        </p:txBody>
      </p:sp>
    </p:spTree>
    <p:extLst>
      <p:ext uri="{BB962C8B-B14F-4D97-AF65-F5344CB8AC3E}">
        <p14:creationId xmlns:p14="http://schemas.microsoft.com/office/powerpoint/2010/main" xmlns="" val="2261462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E8711B25-8317-E347-AE58-1C76DD8336C0}"/>
              </a:ext>
            </a:extLst>
          </p:cNvPr>
          <p:cNvSpPr/>
          <p:nvPr/>
        </p:nvSpPr>
        <p:spPr>
          <a:xfrm>
            <a:off x="-36786" y="-60960"/>
            <a:ext cx="12265572" cy="6979920"/>
          </a:xfrm>
          <a:prstGeom prst="rect">
            <a:avLst/>
          </a:prstGeom>
          <a:solidFill>
            <a:srgbClr val="00223B">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dirty="0">
              <a:ln>
                <a:noFill/>
              </a:ln>
              <a:solidFill>
                <a:srgbClr val="00111E"/>
              </a:solidFill>
              <a:effectLst/>
              <a:highlight>
                <a:srgbClr val="000080"/>
              </a:highlight>
              <a:uLnTx/>
              <a:uFillTx/>
              <a:latin typeface="Calibri" panose="020F0502020204030204"/>
              <a:ea typeface="+mn-ea"/>
              <a:cs typeface="+mn-cs"/>
            </a:endParaRPr>
          </a:p>
        </p:txBody>
      </p:sp>
      <p:sp>
        <p:nvSpPr>
          <p:cNvPr id="7" name="Rectángulo 6">
            <a:extLst>
              <a:ext uri="{FF2B5EF4-FFF2-40B4-BE49-F238E27FC236}">
                <a16:creationId xmlns="" xmlns:a16="http://schemas.microsoft.com/office/drawing/2014/main" id="{E94BFEDC-21C8-A84F-957A-75B93F4400FA}"/>
              </a:ext>
            </a:extLst>
          </p:cNvPr>
          <p:cNvSpPr/>
          <p:nvPr/>
        </p:nvSpPr>
        <p:spPr>
          <a:xfrm>
            <a:off x="4324337" y="4341510"/>
            <a:ext cx="354332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1600" b="0" i="0" u="none" strike="noStrike" kern="1200" cap="none" spc="0" normalizeH="0" baseline="0" noProof="0" dirty="0">
                <a:ln>
                  <a:noFill/>
                </a:ln>
                <a:solidFill>
                  <a:prstClr val="white"/>
                </a:solidFill>
                <a:effectLst/>
                <a:uLnTx/>
                <a:uFillTx/>
                <a:latin typeface="Calibri" panose="020F0502020204030204"/>
                <a:ea typeface="+mn-ea"/>
                <a:cs typeface="+mn-cs"/>
              </a:rPr>
              <a:t>www.mides.gob.gt</a:t>
            </a:r>
            <a:endParaRPr kumimoji="0" lang="es-GT" sz="1600" b="0" i="0" u="none" strike="noStrike" kern="1200" cap="none" spc="0" normalizeH="0" baseline="0" noProof="0" dirty="0">
              <a:ln>
                <a:noFill/>
              </a:ln>
              <a:solidFill>
                <a:prstClr val="white"/>
              </a:solidFill>
              <a:effectLst/>
              <a:uLnTx/>
              <a:uFillTx/>
              <a:latin typeface="Montserrat" pitchFamily="2" charset="77"/>
              <a:ea typeface="+mn-ea"/>
              <a:cs typeface="+mn-cs"/>
            </a:endParaRPr>
          </a:p>
        </p:txBody>
      </p:sp>
      <p:pic>
        <p:nvPicPr>
          <p:cNvPr id="3" name="Imagen 2">
            <a:extLst>
              <a:ext uri="{FF2B5EF4-FFF2-40B4-BE49-F238E27FC236}">
                <a16:creationId xmlns="" xmlns:a16="http://schemas.microsoft.com/office/drawing/2014/main" id="{8677C9B2-BC66-064F-9274-840A26C5CE2D}"/>
              </a:ext>
            </a:extLst>
          </p:cNvPr>
          <p:cNvPicPr>
            <a:picLocks noChangeAspect="1"/>
          </p:cNvPicPr>
          <p:nvPr/>
        </p:nvPicPr>
        <p:blipFill>
          <a:blip r:embed="rId3" cstate="hqprint">
            <a:extLst>
              <a:ext uri="{28A0092B-C50C-407E-A947-70E740481C1C}">
                <a14:useLocalDpi xmlns:a14="http://schemas.microsoft.com/office/drawing/2010/main" xmlns=""/>
              </a:ext>
            </a:extLst>
          </a:blip>
          <a:stretch>
            <a:fillRect/>
          </a:stretch>
        </p:blipFill>
        <p:spPr>
          <a:xfrm>
            <a:off x="3831081" y="2355811"/>
            <a:ext cx="4529837" cy="1753610"/>
          </a:xfrm>
          <a:prstGeom prst="rect">
            <a:avLst/>
          </a:prstGeom>
        </p:spPr>
      </p:pic>
    </p:spTree>
    <p:extLst>
      <p:ext uri="{BB962C8B-B14F-4D97-AF65-F5344CB8AC3E}">
        <p14:creationId xmlns:p14="http://schemas.microsoft.com/office/powerpoint/2010/main" xmlns="" val="2028373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E67F1EF-6652-E149-A9F6-2B2EF37B8840}"/>
              </a:ext>
            </a:extLst>
          </p:cNvPr>
          <p:cNvSpPr txBox="1">
            <a:spLocks/>
          </p:cNvSpPr>
          <p:nvPr/>
        </p:nvSpPr>
        <p:spPr>
          <a:xfrm>
            <a:off x="316089" y="1599643"/>
            <a:ext cx="10555112" cy="264498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6000" b="1" dirty="0" smtClean="0">
                <a:solidFill>
                  <a:schemeClr val="bg1"/>
                </a:solidFill>
                <a:latin typeface="Verdana" pitchFamily="34" charset="0"/>
                <a:ea typeface="Verdana" pitchFamily="34" charset="0"/>
                <a:cs typeface="Verdana" pitchFamily="34" charset="0"/>
              </a:rPr>
              <a:t>Descripción de programas sociales</a:t>
            </a:r>
          </a:p>
        </p:txBody>
      </p:sp>
    </p:spTree>
    <p:extLst>
      <p:ext uri="{BB962C8B-B14F-4D97-AF65-F5344CB8AC3E}">
        <p14:creationId xmlns:p14="http://schemas.microsoft.com/office/powerpoint/2010/main" xmlns="" val="370097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2157589" y="-1"/>
            <a:ext cx="7876822" cy="1392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b="1" dirty="0" smtClean="0">
                <a:solidFill>
                  <a:schemeClr val="bg1"/>
                </a:solidFill>
                <a:latin typeface="Verdana" pitchFamily="34" charset="0"/>
                <a:ea typeface="Verdana" pitchFamily="34" charset="0"/>
                <a:cs typeface="Verdana" pitchFamily="34" charset="0"/>
              </a:rPr>
              <a:t>BECA EDUCACIÓN MEDIA</a:t>
            </a:r>
            <a:endParaRPr lang="es-GT" b="1" dirty="0">
              <a:solidFill>
                <a:schemeClr val="bg1"/>
              </a:solidFill>
              <a:latin typeface="Verdana" pitchFamily="34" charset="0"/>
              <a:ea typeface="Verdana" pitchFamily="34" charset="0"/>
              <a:cs typeface="Verdana" pitchFamily="34" charset="0"/>
            </a:endParaRPr>
          </a:p>
        </p:txBody>
      </p:sp>
      <p:sp>
        <p:nvSpPr>
          <p:cNvPr id="4" name="3 CuadroTexto"/>
          <p:cNvSpPr txBox="1"/>
          <p:nvPr/>
        </p:nvSpPr>
        <p:spPr>
          <a:xfrm>
            <a:off x="1308097" y="3746897"/>
            <a:ext cx="6129867" cy="3170099"/>
          </a:xfrm>
          <a:prstGeom prst="rect">
            <a:avLst/>
          </a:prstGeom>
          <a:noFill/>
        </p:spPr>
        <p:txBody>
          <a:bodyPr wrap="square" rtlCol="0">
            <a:spAutoFit/>
          </a:bodyPr>
          <a:lstStyle/>
          <a:p>
            <a:pPr marL="457200" indent="-457200" algn="just">
              <a:buAutoNum type="arabicPeriod"/>
            </a:pPr>
            <a:r>
              <a:rPr lang="es-MX" sz="2000" dirty="0" smtClean="0"/>
              <a:t>El programa Beca educación media, en los últimos años ha podido alcanzar una ejecución  del 99%, logrando beneficiar a personas en situación de pobreza y pobreza extrema.</a:t>
            </a:r>
          </a:p>
          <a:p>
            <a:pPr marL="457200" indent="-457200" algn="just">
              <a:buAutoNum type="arabicPeriod"/>
            </a:pPr>
            <a:endParaRPr lang="es-MX" sz="2000" dirty="0" smtClean="0"/>
          </a:p>
          <a:p>
            <a:pPr marL="457200" indent="-457200" algn="just">
              <a:buAutoNum type="arabicPeriod"/>
            </a:pPr>
            <a:r>
              <a:rPr lang="es-MX" sz="2000" dirty="0" smtClean="0"/>
              <a:t>Tiene cobertura a nivel nacional, logrando una intervención en los 22 departamentos del país.</a:t>
            </a:r>
          </a:p>
          <a:p>
            <a:pPr marL="457200" indent="-457200" algn="just">
              <a:buAutoNum type="arabicPeriod"/>
            </a:pPr>
            <a:endParaRPr lang="es-MX" sz="2000" dirty="0" smtClean="0"/>
          </a:p>
          <a:p>
            <a:pPr marL="457200" indent="-457200" algn="just">
              <a:buAutoNum type="arabicPeriod"/>
            </a:pPr>
            <a:r>
              <a:rPr lang="es-MX" sz="2000" dirty="0" smtClean="0"/>
              <a:t>Con el presupuesto aprobado  se otorgarán 5,500 becas de Q.2,500.00 cada una</a:t>
            </a:r>
            <a:endParaRPr lang="es-MX" sz="2000" dirty="0"/>
          </a:p>
        </p:txBody>
      </p:sp>
      <p:sp>
        <p:nvSpPr>
          <p:cNvPr id="5" name="4 CuadroTexto"/>
          <p:cNvSpPr txBox="1"/>
          <p:nvPr/>
        </p:nvSpPr>
        <p:spPr>
          <a:xfrm>
            <a:off x="1179689" y="1885244"/>
            <a:ext cx="7773811" cy="1323439"/>
          </a:xfrm>
          <a:prstGeom prst="rect">
            <a:avLst/>
          </a:prstGeom>
          <a:noFill/>
        </p:spPr>
        <p:txBody>
          <a:bodyPr wrap="square" rtlCol="0">
            <a:spAutoFit/>
          </a:bodyPr>
          <a:lstStyle/>
          <a:p>
            <a:pPr algn="just"/>
            <a:r>
              <a:rPr lang="es-GT" sz="2000" dirty="0"/>
              <a:t>Es una intervención dirigida a adolescentes y jóvenes </a:t>
            </a:r>
            <a:r>
              <a:rPr lang="es-GT" sz="2000" dirty="0" smtClean="0"/>
              <a:t>de 11 </a:t>
            </a:r>
            <a:r>
              <a:rPr lang="es-GT" sz="2000" dirty="0"/>
              <a:t>a 24 años de edad, en situación de pobreza o pobreza extrema del área urbana y rural, que tienen limitaciones para la permanencia y continuidad de sus estudios en el nivel de educación </a:t>
            </a:r>
            <a:r>
              <a:rPr lang="es-GT" sz="2000" dirty="0" smtClean="0"/>
              <a:t>media.</a:t>
            </a:r>
            <a:endParaRPr lang="es-MX" sz="2000" dirty="0"/>
          </a:p>
        </p:txBody>
      </p:sp>
      <p:sp>
        <p:nvSpPr>
          <p:cNvPr id="6" name="5 Rectángulo"/>
          <p:cNvSpPr/>
          <p:nvPr/>
        </p:nvSpPr>
        <p:spPr>
          <a:xfrm>
            <a:off x="4841522" y="1461207"/>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Que es el programa</a:t>
            </a:r>
            <a:endParaRPr lang="es-MX" b="1" dirty="0"/>
          </a:p>
        </p:txBody>
      </p:sp>
      <p:sp>
        <p:nvSpPr>
          <p:cNvPr id="7" name="6 Rectángulo"/>
          <p:cNvSpPr/>
          <p:nvPr/>
        </p:nvSpPr>
        <p:spPr>
          <a:xfrm>
            <a:off x="4841521" y="3238994"/>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Aspectos Relevantes</a:t>
            </a:r>
            <a:endParaRPr lang="es-MX" b="1" dirty="0"/>
          </a:p>
        </p:txBody>
      </p:sp>
      <p:pic>
        <p:nvPicPr>
          <p:cNvPr id="9"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822947" y="5143677"/>
            <a:ext cx="4402213" cy="17143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1533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b="1" dirty="0">
                <a:solidFill>
                  <a:schemeClr val="bg1"/>
                </a:solidFill>
                <a:latin typeface="Verdana" pitchFamily="34" charset="0"/>
                <a:ea typeface="Verdana" pitchFamily="34" charset="0"/>
                <a:cs typeface="Verdana" pitchFamily="34" charset="0"/>
              </a:rPr>
              <a:t>BECA EDUCACIÓN SUPERIOR</a:t>
            </a:r>
          </a:p>
        </p:txBody>
      </p:sp>
      <p:sp>
        <p:nvSpPr>
          <p:cNvPr id="4" name="3 CuadroTexto"/>
          <p:cNvSpPr txBox="1"/>
          <p:nvPr/>
        </p:nvSpPr>
        <p:spPr>
          <a:xfrm>
            <a:off x="1243893" y="3861197"/>
            <a:ext cx="5645152" cy="2862322"/>
          </a:xfrm>
          <a:prstGeom prst="rect">
            <a:avLst/>
          </a:prstGeom>
          <a:noFill/>
        </p:spPr>
        <p:txBody>
          <a:bodyPr wrap="square" rtlCol="0">
            <a:spAutoFit/>
          </a:bodyPr>
          <a:lstStyle/>
          <a:p>
            <a:pPr marL="457200" indent="-457200" algn="just">
              <a:buAutoNum type="arabicPeriod"/>
            </a:pPr>
            <a:r>
              <a:rPr lang="es-MX" dirty="0" smtClean="0"/>
              <a:t>El programa Beca educación superior, en los últimos años ha podido alcanzar una ejecución  del 100%, logrando beneficiar a personas en situación de pobreza y pobreza extrema.</a:t>
            </a:r>
          </a:p>
          <a:p>
            <a:pPr marL="457200" indent="-457200" algn="just">
              <a:buAutoNum type="arabicPeriod"/>
            </a:pPr>
            <a:endParaRPr lang="es-MX" dirty="0" smtClean="0"/>
          </a:p>
          <a:p>
            <a:pPr marL="457200" indent="-457200" algn="just">
              <a:buAutoNum type="arabicPeriod"/>
            </a:pPr>
            <a:r>
              <a:rPr lang="es-MX" dirty="0" smtClean="0"/>
              <a:t>Tiene cobertura a nivel nacional, logrando una intervención en los 22 departamentos del país.</a:t>
            </a:r>
          </a:p>
          <a:p>
            <a:pPr marL="457200" indent="-457200" algn="just">
              <a:buAutoNum type="arabicPeriod"/>
            </a:pPr>
            <a:endParaRPr lang="es-MX" dirty="0" smtClean="0"/>
          </a:p>
          <a:p>
            <a:pPr marL="457200" indent="-457200" algn="just">
              <a:buAutoNum type="arabicPeriod"/>
            </a:pPr>
            <a:r>
              <a:rPr lang="es-MX" dirty="0" smtClean="0"/>
              <a:t>Con el presupuesto aprobado  se otorgarán 1,000 becas de Q.2,500.00 cada una</a:t>
            </a:r>
            <a:endParaRPr lang="es-MX" dirty="0"/>
          </a:p>
        </p:txBody>
      </p:sp>
      <p:sp>
        <p:nvSpPr>
          <p:cNvPr id="5" name="4 CuadroTexto"/>
          <p:cNvSpPr txBox="1"/>
          <p:nvPr/>
        </p:nvSpPr>
        <p:spPr>
          <a:xfrm>
            <a:off x="1179689" y="1885244"/>
            <a:ext cx="5773561" cy="1754326"/>
          </a:xfrm>
          <a:prstGeom prst="rect">
            <a:avLst/>
          </a:prstGeom>
          <a:noFill/>
        </p:spPr>
        <p:txBody>
          <a:bodyPr wrap="square" rtlCol="0">
            <a:spAutoFit/>
          </a:bodyPr>
          <a:lstStyle/>
          <a:p>
            <a:pPr algn="just"/>
            <a:r>
              <a:rPr lang="es-GT" dirty="0"/>
              <a:t>Es una intervención dirigida a jóvenes que culminaron el nivel de educación media en el ciclo diversificado, que por su situación de pobreza o pobreza extrema tienen limitaciones para permanecer y continuar sus estudios superiores, </a:t>
            </a:r>
            <a:r>
              <a:rPr lang="es-GT" dirty="0" smtClean="0"/>
              <a:t>en edades </a:t>
            </a:r>
            <a:r>
              <a:rPr lang="es-GT" dirty="0"/>
              <a:t>de dieciséis (16) a veintiocho (28) años de </a:t>
            </a:r>
            <a:r>
              <a:rPr lang="es-GT" dirty="0" smtClean="0"/>
              <a:t>edad.</a:t>
            </a:r>
            <a:endParaRPr lang="es-MX" dirty="0"/>
          </a:p>
        </p:txBody>
      </p:sp>
      <p:sp>
        <p:nvSpPr>
          <p:cNvPr id="9" name="8 Rectángulo"/>
          <p:cNvSpPr/>
          <p:nvPr/>
        </p:nvSpPr>
        <p:spPr>
          <a:xfrm>
            <a:off x="4841522" y="1461207"/>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Que es el programa</a:t>
            </a:r>
            <a:endParaRPr lang="es-MX" b="1" dirty="0"/>
          </a:p>
        </p:txBody>
      </p:sp>
      <p:sp>
        <p:nvSpPr>
          <p:cNvPr id="10" name="9 Rectángulo"/>
          <p:cNvSpPr/>
          <p:nvPr/>
        </p:nvSpPr>
        <p:spPr>
          <a:xfrm>
            <a:off x="4841521" y="3453271"/>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Aspectos Relevantes</a:t>
            </a:r>
            <a:endParaRPr lang="es-MX" b="1" dirty="0"/>
          </a:p>
        </p:txBody>
      </p:sp>
      <p:pic>
        <p:nvPicPr>
          <p:cNvPr id="11"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134486" y="4843616"/>
            <a:ext cx="5045519" cy="19648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2915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b="1" dirty="0">
                <a:solidFill>
                  <a:schemeClr val="bg1"/>
                </a:solidFill>
                <a:latin typeface="Verdana" pitchFamily="34" charset="0"/>
                <a:ea typeface="Verdana" pitchFamily="34" charset="0"/>
                <a:cs typeface="Verdana" pitchFamily="34" charset="0"/>
              </a:rPr>
              <a:t>BECA EMPLEO</a:t>
            </a:r>
          </a:p>
        </p:txBody>
      </p:sp>
      <p:sp>
        <p:nvSpPr>
          <p:cNvPr id="4" name="3 CuadroTexto"/>
          <p:cNvSpPr txBox="1"/>
          <p:nvPr/>
        </p:nvSpPr>
        <p:spPr>
          <a:xfrm>
            <a:off x="1308098" y="3861197"/>
            <a:ext cx="6673852" cy="3046988"/>
          </a:xfrm>
          <a:prstGeom prst="rect">
            <a:avLst/>
          </a:prstGeom>
          <a:noFill/>
        </p:spPr>
        <p:txBody>
          <a:bodyPr wrap="square" rtlCol="0">
            <a:spAutoFit/>
          </a:bodyPr>
          <a:lstStyle/>
          <a:p>
            <a:pPr marL="457200" indent="-457200" algn="just">
              <a:buAutoNum type="arabicPeriod"/>
            </a:pPr>
            <a:r>
              <a:rPr lang="es-MX" sz="1600" dirty="0" smtClean="0"/>
              <a:t>El programa Beca Empleo, como apoyo en la reactivación económica a las personas afectadas por la pandemia, se encuentra modificando el manual operativo del programa, para ampliar a 29 años la edad máxima de beneficiarios.</a:t>
            </a:r>
          </a:p>
          <a:p>
            <a:pPr marL="457200" indent="-457200" algn="just">
              <a:buAutoNum type="arabicPeriod"/>
            </a:pPr>
            <a:endParaRPr lang="es-MX" sz="1600" dirty="0" smtClean="0"/>
          </a:p>
          <a:p>
            <a:pPr marL="457200" indent="-457200" algn="just">
              <a:buAutoNum type="arabicPeriod"/>
            </a:pPr>
            <a:r>
              <a:rPr lang="es-MX" sz="1600" dirty="0" smtClean="0"/>
              <a:t>Para el presente ejercicio fiscal se contara con el apoyo del Ministerio de Trabajo.</a:t>
            </a:r>
          </a:p>
          <a:p>
            <a:pPr marL="457200" indent="-457200" algn="just">
              <a:buAutoNum type="arabicPeriod"/>
            </a:pPr>
            <a:endParaRPr lang="es-MX" sz="1600" dirty="0" smtClean="0"/>
          </a:p>
          <a:p>
            <a:pPr marL="457200" indent="-457200" algn="just">
              <a:buAutoNum type="arabicPeriod"/>
            </a:pPr>
            <a:r>
              <a:rPr lang="es-MX" sz="1600" dirty="0" smtClean="0"/>
              <a:t>Retomar comunicación con empresas solidas a nivel nacional, con la finalidad de abrir espacios para jóvenes el programa Beca Empleo.</a:t>
            </a:r>
          </a:p>
          <a:p>
            <a:pPr marL="457200" indent="-457200" algn="just">
              <a:buAutoNum type="arabicPeriod"/>
            </a:pPr>
            <a:endParaRPr lang="es-MX" sz="1600" dirty="0" smtClean="0"/>
          </a:p>
          <a:p>
            <a:pPr marL="457200" indent="-457200" algn="just">
              <a:buAutoNum type="arabicPeriod"/>
            </a:pPr>
            <a:r>
              <a:rPr lang="es-MX" sz="1600" dirty="0" smtClean="0"/>
              <a:t>Cobertura en 10 departamentos del país.</a:t>
            </a:r>
            <a:endParaRPr lang="es-MX" sz="1600" dirty="0"/>
          </a:p>
        </p:txBody>
      </p:sp>
      <p:sp>
        <p:nvSpPr>
          <p:cNvPr id="5" name="4 CuadroTexto"/>
          <p:cNvSpPr txBox="1"/>
          <p:nvPr/>
        </p:nvSpPr>
        <p:spPr>
          <a:xfrm>
            <a:off x="1179689" y="1885244"/>
            <a:ext cx="5487811" cy="1569660"/>
          </a:xfrm>
          <a:prstGeom prst="rect">
            <a:avLst/>
          </a:prstGeom>
          <a:noFill/>
        </p:spPr>
        <p:txBody>
          <a:bodyPr wrap="square" rtlCol="0">
            <a:spAutoFit/>
          </a:bodyPr>
          <a:lstStyle/>
          <a:p>
            <a:pPr algn="just"/>
            <a:r>
              <a:rPr lang="es-MX" sz="1600" dirty="0"/>
              <a:t>Es una intervención en materia de empleabilidad, orientada a jóvenes </a:t>
            </a:r>
            <a:r>
              <a:rPr lang="es-MX" sz="1600" dirty="0" smtClean="0"/>
              <a:t>de </a:t>
            </a:r>
            <a:r>
              <a:rPr lang="es-MX" sz="1600" dirty="0"/>
              <a:t>dieciocho (18) a veinticinco (25) años, del área urbana y rural, que se encuentran en situación de desempleo y condición de pobreza o pobreza extrema, orientada a promover conocimientos, habilidades y destrezas que les generen oportunidades para incorporarse al mercado laboral formal</a:t>
            </a:r>
          </a:p>
        </p:txBody>
      </p:sp>
      <p:pic>
        <p:nvPicPr>
          <p:cNvPr id="9"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141404" y="4501643"/>
            <a:ext cx="4050596" cy="2356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Rectángulo"/>
          <p:cNvSpPr/>
          <p:nvPr/>
        </p:nvSpPr>
        <p:spPr>
          <a:xfrm>
            <a:off x="4841522" y="1461207"/>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Que es el programa</a:t>
            </a:r>
            <a:endParaRPr lang="es-MX" b="1" dirty="0"/>
          </a:p>
        </p:txBody>
      </p:sp>
      <p:sp>
        <p:nvSpPr>
          <p:cNvPr id="11" name="10 Rectángulo"/>
          <p:cNvSpPr/>
          <p:nvPr/>
        </p:nvSpPr>
        <p:spPr>
          <a:xfrm>
            <a:off x="4841521" y="3453271"/>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Aspectos Relevantes</a:t>
            </a:r>
            <a:endParaRPr lang="es-MX" b="1" dirty="0"/>
          </a:p>
        </p:txBody>
      </p:sp>
    </p:spTree>
    <p:extLst>
      <p:ext uri="{BB962C8B-B14F-4D97-AF65-F5344CB8AC3E}">
        <p14:creationId xmlns:p14="http://schemas.microsoft.com/office/powerpoint/2010/main" xmlns="" val="325464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r>
              <a:rPr lang="es-GT" dirty="0"/>
              <a:t>BECA ARTESANO</a:t>
            </a:r>
          </a:p>
        </p:txBody>
      </p:sp>
      <p:sp>
        <p:nvSpPr>
          <p:cNvPr id="4" name="3 CuadroTexto"/>
          <p:cNvSpPr txBox="1"/>
          <p:nvPr/>
        </p:nvSpPr>
        <p:spPr>
          <a:xfrm>
            <a:off x="1179689" y="3861197"/>
            <a:ext cx="6921502" cy="2862322"/>
          </a:xfrm>
          <a:prstGeom prst="rect">
            <a:avLst/>
          </a:prstGeom>
          <a:noFill/>
        </p:spPr>
        <p:txBody>
          <a:bodyPr wrap="square" rtlCol="0">
            <a:spAutoFit/>
          </a:bodyPr>
          <a:lstStyle/>
          <a:p>
            <a:pPr marL="457200" indent="-457200" algn="just">
              <a:buAutoNum type="arabicPeriod"/>
            </a:pPr>
            <a:r>
              <a:rPr lang="es-MX" sz="2000" dirty="0" smtClean="0"/>
              <a:t>Se fortalecerán habilidades y desarrollaran conocimientos a 4,000 personas en 88 municipios del país. </a:t>
            </a:r>
          </a:p>
          <a:p>
            <a:pPr marL="457200" indent="-457200" algn="just">
              <a:buAutoNum type="arabicPeriod"/>
            </a:pPr>
            <a:endParaRPr lang="es-MX" sz="2000" dirty="0" smtClean="0"/>
          </a:p>
          <a:p>
            <a:pPr marL="457200" indent="-457200" algn="just">
              <a:buAutoNum type="arabicPeriod"/>
            </a:pPr>
            <a:r>
              <a:rPr lang="es-MX" sz="2000" dirty="0" smtClean="0"/>
              <a:t>Apoyo en la reactivación económica municipal, a través de 4,000 pequeños emprendimientos.</a:t>
            </a:r>
          </a:p>
          <a:p>
            <a:pPr marL="457200" indent="-457200" algn="just">
              <a:buAutoNum type="arabicPeriod"/>
            </a:pPr>
            <a:endParaRPr lang="es-MX" sz="2000" dirty="0" smtClean="0"/>
          </a:p>
          <a:p>
            <a:pPr marL="457200" indent="-457200" algn="just">
              <a:buAutoNum type="arabicPeriod"/>
            </a:pPr>
            <a:r>
              <a:rPr lang="es-MX" sz="2000" dirty="0" smtClean="0"/>
              <a:t>Actualmente se esta coordinando con INTECAP, la implementación de un plan piloto en 10 municipios para la certificación de las capacitaciones impartidas.</a:t>
            </a:r>
          </a:p>
        </p:txBody>
      </p:sp>
      <p:sp>
        <p:nvSpPr>
          <p:cNvPr id="5" name="4 CuadroTexto"/>
          <p:cNvSpPr txBox="1"/>
          <p:nvPr/>
        </p:nvSpPr>
        <p:spPr>
          <a:xfrm>
            <a:off x="1179689" y="1885244"/>
            <a:ext cx="7335661" cy="1631216"/>
          </a:xfrm>
          <a:prstGeom prst="rect">
            <a:avLst/>
          </a:prstGeom>
          <a:noFill/>
        </p:spPr>
        <p:txBody>
          <a:bodyPr wrap="square" rtlCol="0">
            <a:spAutoFit/>
          </a:bodyPr>
          <a:lstStyle/>
          <a:p>
            <a:pPr algn="just"/>
            <a:r>
              <a:rPr lang="es-MX" sz="2000" dirty="0"/>
              <a:t>Es una intervención dirigida a personas mayores de edad, de preferencia mujeres del área rural y urbano marginal que se encuentra en situación de pobreza o pobreza extrema, con interés en participar en procesos de capacitación que le permita mejorar sus habilidades y técnicas productivas. </a:t>
            </a:r>
          </a:p>
        </p:txBody>
      </p:sp>
      <p:sp>
        <p:nvSpPr>
          <p:cNvPr id="9" name="8 Rectángulo"/>
          <p:cNvSpPr/>
          <p:nvPr/>
        </p:nvSpPr>
        <p:spPr>
          <a:xfrm>
            <a:off x="4841522" y="1461207"/>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Que es el programa</a:t>
            </a:r>
            <a:endParaRPr lang="es-MX" b="1" dirty="0"/>
          </a:p>
        </p:txBody>
      </p:sp>
      <p:sp>
        <p:nvSpPr>
          <p:cNvPr id="10" name="9 Rectángulo"/>
          <p:cNvSpPr/>
          <p:nvPr/>
        </p:nvSpPr>
        <p:spPr>
          <a:xfrm>
            <a:off x="4841521" y="3453271"/>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Aspectos Relevantes</a:t>
            </a:r>
            <a:endParaRPr lang="es-MX" b="1" dirty="0"/>
          </a:p>
        </p:txBody>
      </p:sp>
      <p:pic>
        <p:nvPicPr>
          <p:cNvPr id="11"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384116" y="5381115"/>
            <a:ext cx="3883660" cy="1476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7367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r>
              <a:rPr lang="es-GT" dirty="0"/>
              <a:t>COMEDORES SOCIALES</a:t>
            </a:r>
          </a:p>
        </p:txBody>
      </p:sp>
      <p:sp>
        <p:nvSpPr>
          <p:cNvPr id="4" name="3 CuadroTexto"/>
          <p:cNvSpPr txBox="1"/>
          <p:nvPr/>
        </p:nvSpPr>
        <p:spPr>
          <a:xfrm>
            <a:off x="1308098" y="3784997"/>
            <a:ext cx="8312152" cy="3170099"/>
          </a:xfrm>
          <a:prstGeom prst="rect">
            <a:avLst/>
          </a:prstGeom>
          <a:noFill/>
        </p:spPr>
        <p:txBody>
          <a:bodyPr wrap="square" rtlCol="0">
            <a:spAutoFit/>
          </a:bodyPr>
          <a:lstStyle/>
          <a:p>
            <a:pPr marL="457200" indent="-457200" algn="just">
              <a:buAutoNum type="arabicPeriod"/>
            </a:pPr>
            <a:r>
              <a:rPr lang="es-MX" sz="2000" dirty="0" smtClean="0"/>
              <a:t>El programa contribuye a la seguridad alimentaria y nutricional de la población vulnerable a través de la disponibilidad y acceso a los alimentos por medio de raciones de alimentos servidos de forma balanceada y bajo estricto control de calidad.</a:t>
            </a:r>
          </a:p>
          <a:p>
            <a:pPr marL="457200" indent="-457200" algn="just">
              <a:buAutoNum type="arabicPeriod"/>
            </a:pPr>
            <a:endParaRPr lang="es-MX" sz="2000" dirty="0" smtClean="0"/>
          </a:p>
          <a:p>
            <a:pPr marL="457200" indent="-457200" algn="just">
              <a:buAutoNum type="arabicPeriod"/>
            </a:pPr>
            <a:r>
              <a:rPr lang="es-MX" sz="2000" dirty="0" smtClean="0"/>
              <a:t>Para el primer cuatrimestre estarán funcionando 22 Comedores Sociales en 10 departamentos del país.</a:t>
            </a:r>
          </a:p>
          <a:p>
            <a:pPr marL="457200" indent="-457200" algn="just">
              <a:buAutoNum type="arabicPeriod"/>
            </a:pPr>
            <a:endParaRPr lang="es-MX" sz="2000" dirty="0" smtClean="0"/>
          </a:p>
          <a:p>
            <a:pPr marL="457200" indent="-457200" algn="just">
              <a:buAutoNum type="arabicPeriod"/>
            </a:pPr>
            <a:r>
              <a:rPr lang="es-MX" sz="2000" dirty="0" smtClean="0"/>
              <a:t>Presupuesto limitado para tener cobertura con comedores sociales hasta el mes de diciembre 2021.</a:t>
            </a:r>
          </a:p>
        </p:txBody>
      </p:sp>
      <p:sp>
        <p:nvSpPr>
          <p:cNvPr id="5" name="4 CuadroTexto"/>
          <p:cNvSpPr txBox="1"/>
          <p:nvPr/>
        </p:nvSpPr>
        <p:spPr>
          <a:xfrm>
            <a:off x="1179689" y="1885244"/>
            <a:ext cx="7519812" cy="1323439"/>
          </a:xfrm>
          <a:prstGeom prst="rect">
            <a:avLst/>
          </a:prstGeom>
          <a:noFill/>
        </p:spPr>
        <p:txBody>
          <a:bodyPr wrap="square" rtlCol="0">
            <a:spAutoFit/>
          </a:bodyPr>
          <a:lstStyle/>
          <a:p>
            <a:pPr algn="just"/>
            <a:r>
              <a:rPr lang="es-MX" sz="2000" dirty="0"/>
              <a:t>Consiste en suministrar raciones alimenticias servidas de desayuno y almuerzo higiénicos y balanceados a un precio subsidiado o de manera gratuita según las disposiciones de la Autoridad Superior del Ministerio de Desarrollo Social.</a:t>
            </a:r>
          </a:p>
        </p:txBody>
      </p:sp>
      <p:sp>
        <p:nvSpPr>
          <p:cNvPr id="9" name="8 Rectángulo"/>
          <p:cNvSpPr/>
          <p:nvPr/>
        </p:nvSpPr>
        <p:spPr>
          <a:xfrm>
            <a:off x="4841522" y="1461207"/>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Que es el programa</a:t>
            </a:r>
            <a:endParaRPr lang="es-MX" b="1" dirty="0"/>
          </a:p>
        </p:txBody>
      </p:sp>
      <p:sp>
        <p:nvSpPr>
          <p:cNvPr id="10" name="9 Rectángulo"/>
          <p:cNvSpPr/>
          <p:nvPr/>
        </p:nvSpPr>
        <p:spPr>
          <a:xfrm>
            <a:off x="4841521" y="3377071"/>
            <a:ext cx="5192889" cy="282222"/>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Aspectos Relevantes</a:t>
            </a:r>
            <a:endParaRPr lang="es-MX" b="1" dirty="0"/>
          </a:p>
        </p:txBody>
      </p:sp>
    </p:spTree>
    <p:extLst>
      <p:ext uri="{BB962C8B-B14F-4D97-AF65-F5344CB8AC3E}">
        <p14:creationId xmlns:p14="http://schemas.microsoft.com/office/powerpoint/2010/main" xmlns="" val="3774154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Marcador de contenido 4">
            <a:extLst>
              <a:ext uri="{FF2B5EF4-FFF2-40B4-BE49-F238E27FC236}">
                <a16:creationId xmlns="" xmlns:a16="http://schemas.microsoft.com/office/drawing/2014/main" id="{C72D6227-D647-5A4B-BD45-B336B968327D}"/>
              </a:ext>
            </a:extLst>
          </p:cNvPr>
          <p:cNvSpPr txBox="1">
            <a:spLocks/>
          </p:cNvSpPr>
          <p:nvPr/>
        </p:nvSpPr>
        <p:spPr>
          <a:xfrm>
            <a:off x="838200" y="3380105"/>
            <a:ext cx="10515600" cy="30664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dirty="0">
              <a:solidFill>
                <a:schemeClr val="accent1">
                  <a:lumMod val="50000"/>
                </a:schemeClr>
              </a:solidFill>
            </a:endParaRPr>
          </a:p>
        </p:txBody>
      </p:sp>
      <p:sp>
        <p:nvSpPr>
          <p:cNvPr id="3" name="Título 1">
            <a:extLst>
              <a:ext uri="{FF2B5EF4-FFF2-40B4-BE49-F238E27FC236}">
                <a16:creationId xmlns="" xmlns:a16="http://schemas.microsoft.com/office/drawing/2014/main" id="{D45153EF-A4FC-E544-AE62-14586F341FB4}"/>
              </a:ext>
            </a:extLst>
          </p:cNvPr>
          <p:cNvSpPr txBox="1">
            <a:spLocks/>
          </p:cNvSpPr>
          <p:nvPr/>
        </p:nvSpPr>
        <p:spPr>
          <a:xfrm>
            <a:off x="1897944" y="-1"/>
            <a:ext cx="7876822" cy="1392237"/>
          </a:xfrm>
          <a:prstGeom prst="rect">
            <a:avLst/>
          </a:prstGeom>
        </p:spPr>
        <p:txBody>
          <a:bodyPr vert="horz" lIns="91440" tIns="45720" rIns="91440" bIns="45720" rtlCol="0" anchor="ctr">
            <a:normAutofit/>
          </a:bodyPr>
          <a:lstStyle>
            <a:defPPr>
              <a:defRPr lang="es-GT"/>
            </a:defPPr>
            <a:lvl1pPr algn="ctr">
              <a:lnSpc>
                <a:spcPct val="90000"/>
              </a:lnSpc>
              <a:spcBef>
                <a:spcPct val="0"/>
              </a:spcBef>
              <a:buNone/>
              <a:defRPr sz="4400" b="1">
                <a:solidFill>
                  <a:schemeClr val="bg1"/>
                </a:solidFill>
                <a:latin typeface="Verdana" pitchFamily="34" charset="0"/>
                <a:ea typeface="Verdana" pitchFamily="34" charset="0"/>
                <a:cs typeface="Verdana" pitchFamily="34" charset="0"/>
              </a:defRPr>
            </a:lvl1pPr>
          </a:lstStyle>
          <a:p>
            <a:r>
              <a:rPr lang="es-GT" dirty="0"/>
              <a:t>COMEDORES SOCIALES</a:t>
            </a:r>
          </a:p>
        </p:txBody>
      </p:sp>
      <p:sp>
        <p:nvSpPr>
          <p:cNvPr id="9" name="8 CuadroTexto"/>
          <p:cNvSpPr txBox="1"/>
          <p:nvPr/>
        </p:nvSpPr>
        <p:spPr>
          <a:xfrm>
            <a:off x="8737600" y="2468064"/>
            <a:ext cx="2991555" cy="646331"/>
          </a:xfrm>
          <a:prstGeom prst="rect">
            <a:avLst/>
          </a:prstGeom>
          <a:solidFill>
            <a:schemeClr val="accent1">
              <a:lumMod val="50000"/>
            </a:schemeClr>
          </a:solidFill>
        </p:spPr>
        <p:txBody>
          <a:bodyPr wrap="square" rtlCol="0">
            <a:spAutoFit/>
          </a:bodyPr>
          <a:lstStyle/>
          <a:p>
            <a:pPr algn="ctr"/>
            <a:r>
              <a:rPr lang="es-MX" dirty="0" smtClean="0">
                <a:solidFill>
                  <a:schemeClr val="bg1"/>
                </a:solidFill>
              </a:rPr>
              <a:t>COMEDORES EN FUNCIONAMIENTO</a:t>
            </a:r>
            <a:endParaRPr lang="es-MX"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81956" y="1392236"/>
            <a:ext cx="4888088" cy="53658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4217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1462</Words>
  <Application>Microsoft Office PowerPoint</Application>
  <PresentationFormat>Personalizado</PresentationFormat>
  <Paragraphs>99</Paragraphs>
  <Slides>20</Slides>
  <Notes>0</Notes>
  <HiddenSlides>0</HiddenSlides>
  <MMClips>0</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Tema de Office</vt:lpstr>
      <vt:lpstr>1_Tema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cosorio</cp:lastModifiedBy>
  <cp:revision>160</cp:revision>
  <cp:lastPrinted>2021-01-21T16:39:04Z</cp:lastPrinted>
  <dcterms:created xsi:type="dcterms:W3CDTF">2020-01-17T16:33:08Z</dcterms:created>
  <dcterms:modified xsi:type="dcterms:W3CDTF">2021-07-29T23:21:17Z</dcterms:modified>
</cp:coreProperties>
</file>