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4"/>
  </p:notesMasterIdLst>
  <p:sldIdLst>
    <p:sldId id="256" r:id="rId3"/>
    <p:sldId id="265" r:id="rId4"/>
    <p:sldId id="268" r:id="rId5"/>
    <p:sldId id="283" r:id="rId6"/>
    <p:sldId id="269" r:id="rId7"/>
    <p:sldId id="270" r:id="rId8"/>
    <p:sldId id="271" r:id="rId9"/>
    <p:sldId id="274" r:id="rId10"/>
    <p:sldId id="272" r:id="rId11"/>
    <p:sldId id="284" r:id="rId12"/>
    <p:sldId id="266" r:id="rId13"/>
    <p:sldId id="260" r:id="rId14"/>
    <p:sldId id="285" r:id="rId15"/>
    <p:sldId id="275" r:id="rId16"/>
    <p:sldId id="286" r:id="rId17"/>
    <p:sldId id="287" r:id="rId18"/>
    <p:sldId id="288" r:id="rId19"/>
    <p:sldId id="277" r:id="rId20"/>
    <p:sldId id="273" r:id="rId21"/>
    <p:sldId id="289" r:id="rId22"/>
    <p:sldId id="281" r:id="rId23"/>
  </p:sldIdLst>
  <p:sldSz cx="12192000" cy="6858000"/>
  <p:notesSz cx="7010400" cy="9296400"/>
  <p:defaultTextStyle>
    <a:defPPr>
      <a:defRPr lang="es-G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GT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8F6554-9BE4-4CD2-9B0C-89D18CE654A1}" type="datetimeFigureOut">
              <a:rPr lang="es-GT" smtClean="0"/>
              <a:t>6/08/2021</a:t>
            </a:fld>
            <a:endParaRPr lang="es-GT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GT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GT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GT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60F56D-7B81-4CE8-80A6-B744C93A286B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856499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60F56D-7B81-4CE8-80A6-B744C93A286B}" type="slidenum">
              <a:rPr lang="es-GT" smtClean="0"/>
              <a:t>3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130272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G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GT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DF11E-964D-42AB-A60E-6D53F943B2EC}" type="datetimeFigureOut">
              <a:rPr lang="es-GT" smtClean="0"/>
              <a:t>6/08/2021</a:t>
            </a:fld>
            <a:endParaRPr lang="es-GT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06295-DB7F-45A7-B4A1-418F1B24A0F9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4104949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GT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DF11E-964D-42AB-A60E-6D53F943B2EC}" type="datetimeFigureOut">
              <a:rPr lang="es-GT" smtClean="0"/>
              <a:t>6/08/2021</a:t>
            </a:fld>
            <a:endParaRPr lang="es-GT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06295-DB7F-45A7-B4A1-418F1B24A0F9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266182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GT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DF11E-964D-42AB-A60E-6D53F943B2EC}" type="datetimeFigureOut">
              <a:rPr lang="es-GT" smtClean="0"/>
              <a:t>6/08/2021</a:t>
            </a:fld>
            <a:endParaRPr lang="es-GT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06295-DB7F-45A7-B4A1-418F1B24A0F9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5999129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6201D30-AC30-4AEF-92FE-2D5F3E415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31BBDB21-C625-423F-8034-62FF7899DB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6586567B-C1C3-45DD-9BD9-2D7BD882F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03422-9E0C-4085-B39D-E862855696C8}" type="datetimeFigureOut">
              <a:rPr lang="es-GT" smtClean="0">
                <a:solidFill>
                  <a:prstClr val="black">
                    <a:tint val="75000"/>
                  </a:prstClr>
                </a:solidFill>
              </a:rPr>
              <a:pPr/>
              <a:t>6/08/2021</a:t>
            </a:fld>
            <a:endParaRPr lang="es-G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50633E0D-FED4-486C-9D23-67895F8AF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4D551828-A5E0-422E-AF2B-9014B7867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6BF1-224B-4C74-BA95-877C660C5AFF}" type="slidenum">
              <a:rPr lang="es-GT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G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4238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1D76C5E-18A6-4C9C-AD0D-671CF7367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D77E9B76-A97C-4074-B438-87D86E9F99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117D0DFC-48A3-4581-821C-976716C74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03422-9E0C-4085-B39D-E862855696C8}" type="datetimeFigureOut">
              <a:rPr lang="es-GT" smtClean="0">
                <a:solidFill>
                  <a:prstClr val="black">
                    <a:tint val="75000"/>
                  </a:prstClr>
                </a:solidFill>
              </a:rPr>
              <a:pPr/>
              <a:t>6/08/2021</a:t>
            </a:fld>
            <a:endParaRPr lang="es-G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AAB4F6AB-D44F-4780-9D6B-F05993B16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C5403377-49BA-43EA-A2E8-0E465C7E0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6BF1-224B-4C74-BA95-877C660C5AFF}" type="slidenum">
              <a:rPr lang="es-GT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G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7800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248748C-C1F4-43A1-AFD2-DE83FD823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BB178A6B-1A30-4A79-8FA1-E5824CEBC8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5E3C3B29-04C7-4754-A679-1FFC7CE2D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03422-9E0C-4085-B39D-E862855696C8}" type="datetimeFigureOut">
              <a:rPr lang="es-GT" smtClean="0">
                <a:solidFill>
                  <a:prstClr val="black">
                    <a:tint val="75000"/>
                  </a:prstClr>
                </a:solidFill>
              </a:rPr>
              <a:pPr/>
              <a:t>6/08/2021</a:t>
            </a:fld>
            <a:endParaRPr lang="es-G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CC68C7DD-3367-4069-BEC5-7A34084A1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E30AFE20-D37A-4483-A13F-0A6FFA096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6BF1-224B-4C74-BA95-877C660C5AFF}" type="slidenum">
              <a:rPr lang="es-GT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G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4633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9669254-B425-4FD0-83EE-A4E1E8644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9A9457FA-35E1-4302-AC48-839E7D8D6E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B9DB7CEE-1E3D-4471-95E9-46CE89294D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D756954B-0123-4DF3-88EC-8AA334881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03422-9E0C-4085-B39D-E862855696C8}" type="datetimeFigureOut">
              <a:rPr lang="es-GT" smtClean="0">
                <a:solidFill>
                  <a:prstClr val="black">
                    <a:tint val="75000"/>
                  </a:prstClr>
                </a:solidFill>
              </a:rPr>
              <a:pPr/>
              <a:t>6/08/2021</a:t>
            </a:fld>
            <a:endParaRPr lang="es-G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D019B85A-2910-4B28-B0F2-2642F76D2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16A1CFF8-19A1-4031-8323-70B5529F2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6BF1-224B-4C74-BA95-877C660C5AFF}" type="slidenum">
              <a:rPr lang="es-GT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G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0660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C99AD93-EABE-46C1-97C7-E4FDE5F98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E12722F0-A7C0-422D-8862-811281F71E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5F332C85-DCA9-4A0C-B902-909552ADC7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5647ED60-FB32-45A9-869A-690842303B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8EE6FF99-ADB9-47EA-B671-E14FEC84B1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7D7E8619-3BB2-4BED-8D4A-19B092834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03422-9E0C-4085-B39D-E862855696C8}" type="datetimeFigureOut">
              <a:rPr lang="es-GT" smtClean="0">
                <a:solidFill>
                  <a:prstClr val="black">
                    <a:tint val="75000"/>
                  </a:prstClr>
                </a:solidFill>
              </a:rPr>
              <a:pPr/>
              <a:t>6/08/2021</a:t>
            </a:fld>
            <a:endParaRPr lang="es-G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324ED1BC-C6E4-4B9B-8599-B1F7D0B6A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982BF302-E43E-4BC1-B467-E051D68F7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6BF1-224B-4C74-BA95-877C660C5AFF}" type="slidenum">
              <a:rPr lang="es-GT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G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8165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D2C7421-480B-4B91-9A95-D61DA8C07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36231DFF-CC51-4EDE-88FA-7056CE94E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03422-9E0C-4085-B39D-E862855696C8}" type="datetimeFigureOut">
              <a:rPr lang="es-GT" smtClean="0">
                <a:solidFill>
                  <a:prstClr val="black">
                    <a:tint val="75000"/>
                  </a:prstClr>
                </a:solidFill>
              </a:rPr>
              <a:pPr/>
              <a:t>6/08/2021</a:t>
            </a:fld>
            <a:endParaRPr lang="es-G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4FB4768C-0EA2-4E94-8620-BB9BD69BF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D64CD5F7-EFDA-4B4F-8709-7C9CC89F3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6BF1-224B-4C74-BA95-877C660C5AFF}" type="slidenum">
              <a:rPr lang="es-GT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G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3273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D9CB1AB4-FF8D-479B-9437-EEEEEE1D6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03422-9E0C-4085-B39D-E862855696C8}" type="datetimeFigureOut">
              <a:rPr lang="es-GT" smtClean="0">
                <a:solidFill>
                  <a:prstClr val="black">
                    <a:tint val="75000"/>
                  </a:prstClr>
                </a:solidFill>
              </a:rPr>
              <a:pPr/>
              <a:t>6/08/2021</a:t>
            </a:fld>
            <a:endParaRPr lang="es-G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1D257AF2-30F9-48B9-A74A-C56EE8E3B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9A9A41CB-24C8-4CA4-89F7-0EA08C8D5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6BF1-224B-4C74-BA95-877C660C5AFF}" type="slidenum">
              <a:rPr lang="es-GT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G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0450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804494F-4FA8-4912-8889-AAEE0E90F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C76A97BE-241E-4581-9F57-FC00BCE878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9E2C95F5-45F0-4C2E-8A36-555FF1BA3D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B0C7F2A8-41A5-4136-A166-1561C7558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03422-9E0C-4085-B39D-E862855696C8}" type="datetimeFigureOut">
              <a:rPr lang="es-GT" smtClean="0">
                <a:solidFill>
                  <a:prstClr val="black">
                    <a:tint val="75000"/>
                  </a:prstClr>
                </a:solidFill>
              </a:rPr>
              <a:pPr/>
              <a:t>6/08/2021</a:t>
            </a:fld>
            <a:endParaRPr lang="es-G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2B306C4C-73BB-411E-8A57-2D41CA62C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CF68185F-3190-42A1-B244-18B505654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6BF1-224B-4C74-BA95-877C660C5AFF}" type="slidenum">
              <a:rPr lang="es-GT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G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109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GT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GT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DF11E-964D-42AB-A60E-6D53F943B2EC}" type="datetimeFigureOut">
              <a:rPr lang="es-GT" smtClean="0"/>
              <a:t>6/08/2021</a:t>
            </a:fld>
            <a:endParaRPr lang="es-GT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06295-DB7F-45A7-B4A1-418F1B24A0F9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577532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C315F0D-1ED0-4B4A-A925-723509C54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F8CCC5DF-372E-47FB-A53A-101E164D7D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GT" dirty="0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E57215DE-ACE6-44B6-A3CC-5B90FD31A6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79E35E57-D126-45F6-A85B-9F38AD290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03422-9E0C-4085-B39D-E862855696C8}" type="datetimeFigureOut">
              <a:rPr lang="es-GT" smtClean="0">
                <a:solidFill>
                  <a:prstClr val="black">
                    <a:tint val="75000"/>
                  </a:prstClr>
                </a:solidFill>
              </a:rPr>
              <a:pPr/>
              <a:t>6/08/2021</a:t>
            </a:fld>
            <a:endParaRPr lang="es-G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D3134B92-DC70-433E-BDC9-AB65B0332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B1DE8623-2889-4D21-BC11-D56C56CC3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6BF1-224B-4C74-BA95-877C660C5AFF}" type="slidenum">
              <a:rPr lang="es-GT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G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419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1E170E3-68A7-44E2-A0B6-856A6A6AD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0162CB5C-F97C-49C7-B214-8AED1931DC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54596B0D-C3ED-40DE-B01D-7633D9D67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03422-9E0C-4085-B39D-E862855696C8}" type="datetimeFigureOut">
              <a:rPr lang="es-GT" smtClean="0">
                <a:solidFill>
                  <a:prstClr val="black">
                    <a:tint val="75000"/>
                  </a:prstClr>
                </a:solidFill>
              </a:rPr>
              <a:pPr/>
              <a:t>6/08/2021</a:t>
            </a:fld>
            <a:endParaRPr lang="es-G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C4DC6385-E963-4FA4-8240-673D920CE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9003CB45-E39E-4585-A6C4-5CC6AEE64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6BF1-224B-4C74-BA95-877C660C5AFF}" type="slidenum">
              <a:rPr lang="es-GT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G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0478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EE154BC7-C796-4DF6-8D19-ACDB3C01A0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9B90EE4D-38B4-4F4C-A649-3DB19ED165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1D6D8CD6-D5FF-49A2-9D3A-C9A7D0F89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03422-9E0C-4085-B39D-E862855696C8}" type="datetimeFigureOut">
              <a:rPr lang="es-GT" smtClean="0">
                <a:solidFill>
                  <a:prstClr val="black">
                    <a:tint val="75000"/>
                  </a:prstClr>
                </a:solidFill>
              </a:rPr>
              <a:pPr/>
              <a:t>6/08/2021</a:t>
            </a:fld>
            <a:endParaRPr lang="es-G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6E01C086-0151-4CBB-9362-8FDACD278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3B62C91C-1768-42DE-8EF6-BB05166DE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6BF1-224B-4C74-BA95-877C660C5AFF}" type="slidenum">
              <a:rPr lang="es-GT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G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4722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Slide">
  <p:cSld name="Blank_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6057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DF11E-964D-42AB-A60E-6D53F943B2EC}" type="datetimeFigureOut">
              <a:rPr lang="es-GT" smtClean="0"/>
              <a:t>6/08/2021</a:t>
            </a:fld>
            <a:endParaRPr lang="es-GT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06295-DB7F-45A7-B4A1-418F1B24A0F9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238461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GT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GT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GT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DF11E-964D-42AB-A60E-6D53F943B2EC}" type="datetimeFigureOut">
              <a:rPr lang="es-GT" smtClean="0"/>
              <a:t>6/08/2021</a:t>
            </a:fld>
            <a:endParaRPr lang="es-GT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06295-DB7F-45A7-B4A1-418F1B24A0F9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688561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GT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GT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DF11E-964D-42AB-A60E-6D53F943B2EC}" type="datetimeFigureOut">
              <a:rPr lang="es-GT" smtClean="0"/>
              <a:t>6/08/2021</a:t>
            </a:fld>
            <a:endParaRPr lang="es-GT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06295-DB7F-45A7-B4A1-418F1B24A0F9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677348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GT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DF11E-964D-42AB-A60E-6D53F943B2EC}" type="datetimeFigureOut">
              <a:rPr lang="es-GT" smtClean="0"/>
              <a:t>6/08/2021</a:t>
            </a:fld>
            <a:endParaRPr lang="es-GT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06295-DB7F-45A7-B4A1-418F1B24A0F9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013081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DF11E-964D-42AB-A60E-6D53F943B2EC}" type="datetimeFigureOut">
              <a:rPr lang="es-GT" smtClean="0"/>
              <a:t>6/08/2021</a:t>
            </a:fld>
            <a:endParaRPr lang="es-GT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06295-DB7F-45A7-B4A1-418F1B24A0F9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232199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GT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GT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DF11E-964D-42AB-A60E-6D53F943B2EC}" type="datetimeFigureOut">
              <a:rPr lang="es-GT" smtClean="0"/>
              <a:t>6/08/2021</a:t>
            </a:fld>
            <a:endParaRPr lang="es-GT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06295-DB7F-45A7-B4A1-418F1B24A0F9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301271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GT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GT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DF11E-964D-42AB-A60E-6D53F943B2EC}" type="datetimeFigureOut">
              <a:rPr lang="es-GT" smtClean="0"/>
              <a:t>6/08/2021</a:t>
            </a:fld>
            <a:endParaRPr lang="es-GT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06295-DB7F-45A7-B4A1-418F1B24A0F9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875869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GT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DF11E-964D-42AB-A60E-6D53F943B2EC}" type="datetimeFigureOut">
              <a:rPr lang="es-GT" smtClean="0"/>
              <a:t>6/08/2021</a:t>
            </a:fld>
            <a:endParaRPr lang="es-GT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GT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C06295-DB7F-45A7-B4A1-418F1B24A0F9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941328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G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337AFE8C-1365-4A2F-9CC2-B78AF3CE3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90D0B5CD-EFE7-4AB8-A628-574A471253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F526CC33-1039-475C-99E7-B62E264BF7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103422-9E0C-4085-B39D-E862855696C8}" type="datetimeFigureOut">
              <a:rPr lang="es-GT" smtClean="0">
                <a:solidFill>
                  <a:prstClr val="black">
                    <a:tint val="75000"/>
                  </a:prstClr>
                </a:solidFill>
              </a:rPr>
              <a:pPr/>
              <a:t>6/08/2021</a:t>
            </a:fld>
            <a:endParaRPr lang="es-G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9284A11D-4851-4A7F-9401-EB7325B264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G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0FD1C25D-8A45-4890-995F-C5F7FD1127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186BF1-224B-4C74-BA95-877C660C5AFF}" type="slidenum">
              <a:rPr lang="es-GT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G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806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G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emf"/><Relationship Id="rId5" Type="http://schemas.openxmlformats.org/officeDocument/2006/relationships/package" Target="../embeddings/Hoja_de_c_lculo_de_Microsoft_Excel1.xlsx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GT"/>
          </a:p>
        </p:txBody>
      </p:sp>
      <p:pic>
        <p:nvPicPr>
          <p:cNvPr id="4" name="Google Shape;116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77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3CFE6AB1-4258-214D-B0E9-407C14899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2030" y="218665"/>
            <a:ext cx="2340022" cy="685461"/>
          </a:xfrm>
          <a:prstGeom prst="rect">
            <a:avLst/>
          </a:prstGeom>
        </p:spPr>
      </p:pic>
      <p:pic>
        <p:nvPicPr>
          <p:cNvPr id="6" name="Google Shape;174;p7">
            <a:extLst>
              <a:ext uri="{FF2B5EF4-FFF2-40B4-BE49-F238E27FC236}">
                <a16:creationId xmlns="" xmlns:a16="http://schemas.microsoft.com/office/drawing/2014/main" id="{CB76CE69-4596-A041-812B-4A9D2F21024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52455" y="95797"/>
            <a:ext cx="1449142" cy="110627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18;p2"/>
          <p:cNvSpPr txBox="1"/>
          <p:nvPr/>
        </p:nvSpPr>
        <p:spPr>
          <a:xfrm>
            <a:off x="628610" y="1932724"/>
            <a:ext cx="4932218" cy="496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D91D"/>
              </a:buClr>
              <a:buSzPts val="1800"/>
              <a:buFont typeface="Arial"/>
              <a:buNone/>
            </a:pPr>
            <a:r>
              <a:rPr lang="en-US" sz="1800" b="0" u="none" dirty="0">
                <a:solidFill>
                  <a:srgbClr val="FFD91D"/>
                </a:solidFill>
                <a:latin typeface="Montserrat"/>
                <a:ea typeface="Montserrat"/>
                <a:cs typeface="Montserrat"/>
                <a:sym typeface="Montserrat"/>
              </a:rPr>
              <a:t>Ciudad de Guatemala, </a:t>
            </a:r>
            <a:r>
              <a:rPr lang="en-US" dirty="0" smtClean="0">
                <a:solidFill>
                  <a:srgbClr val="FFD91D"/>
                </a:solidFill>
                <a:latin typeface="Montserrat SemiBold"/>
                <a:ea typeface="Montserrat"/>
                <a:cs typeface="Montserrat"/>
                <a:sym typeface="Montserrat SemiBold"/>
              </a:rPr>
              <a:t>Agosto</a:t>
            </a:r>
            <a:r>
              <a:rPr lang="en-US" sz="1800" dirty="0" smtClean="0">
                <a:solidFill>
                  <a:srgbClr val="FFD91D"/>
                </a:solidFill>
                <a:latin typeface="Montserrat SemiBold"/>
                <a:ea typeface="Montserrat"/>
                <a:cs typeface="Montserrat"/>
                <a:sym typeface="Montserrat SemiBold"/>
              </a:rPr>
              <a:t> </a:t>
            </a:r>
            <a:r>
              <a:rPr lang="en-US" sz="1800" u="none" dirty="0">
                <a:solidFill>
                  <a:srgbClr val="FFD91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2021</a:t>
            </a:r>
            <a:r>
              <a:rPr lang="en-US" sz="1800" b="1" u="none" dirty="0">
                <a:solidFill>
                  <a:srgbClr val="FFD91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. </a:t>
            </a:r>
            <a:endParaRPr dirty="0"/>
          </a:p>
        </p:txBody>
      </p:sp>
      <p:sp>
        <p:nvSpPr>
          <p:cNvPr id="8" name="Google Shape;121;p2"/>
          <p:cNvSpPr txBox="1"/>
          <p:nvPr/>
        </p:nvSpPr>
        <p:spPr>
          <a:xfrm>
            <a:off x="623606" y="2228642"/>
            <a:ext cx="10151134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400" b="1" dirty="0" smtClean="0">
                <a:solidFill>
                  <a:schemeClr val="lt1"/>
                </a:solidFill>
                <a:latin typeface="Montserrat ExtraBold"/>
                <a:sym typeface="Montserrat ExtraBold"/>
              </a:rPr>
              <a:t>MINISTERIO DE GOBERNACIÓN</a:t>
            </a:r>
          </a:p>
        </p:txBody>
      </p:sp>
      <p:sp>
        <p:nvSpPr>
          <p:cNvPr id="9" name="Google Shape;119;p2"/>
          <p:cNvSpPr/>
          <p:nvPr/>
        </p:nvSpPr>
        <p:spPr>
          <a:xfrm>
            <a:off x="572738" y="1978399"/>
            <a:ext cx="50868" cy="910273"/>
          </a:xfrm>
          <a:prstGeom prst="rect">
            <a:avLst/>
          </a:prstGeom>
          <a:solidFill>
            <a:srgbClr val="FFD91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5EACE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Título 1">
            <a:extLst>
              <a:ext uri="{FF2B5EF4-FFF2-40B4-BE49-F238E27FC236}">
                <a16:creationId xmlns="" xmlns:a16="http://schemas.microsoft.com/office/drawing/2014/main" id="{867D9FB8-8EB2-45DF-8416-79B42747423C}"/>
              </a:ext>
            </a:extLst>
          </p:cNvPr>
          <p:cNvSpPr txBox="1">
            <a:spLocks/>
          </p:cNvSpPr>
          <p:nvPr/>
        </p:nvSpPr>
        <p:spPr>
          <a:xfrm>
            <a:off x="2955121" y="5226685"/>
            <a:ext cx="7061811" cy="5503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8CC5"/>
              </a:buClr>
              <a:buSzPts val="6000"/>
              <a:buFont typeface="Montserrat"/>
              <a:buNone/>
              <a:tabLst/>
              <a:defRPr/>
            </a:pPr>
            <a:r>
              <a:rPr kumimoji="0" lang="es-GT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Lic. Oscar Humberto Conde López</a:t>
            </a:r>
            <a:r>
              <a:rPr kumimoji="0" lang="es-GT" sz="4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kumimoji="0" lang="es-GT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                                                </a:t>
            </a:r>
            <a:r>
              <a:rPr kumimoji="0" lang="es-GT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SEGUNDO </a:t>
            </a:r>
            <a:r>
              <a:rPr kumimoji="0" lang="es-GT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VICEMINISTRO ADMINISTRATIVO</a:t>
            </a:r>
            <a:endParaRPr kumimoji="0" lang="es-GT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76828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">
            <a:extLst>
              <a:ext uri="{FF2B5EF4-FFF2-40B4-BE49-F238E27FC236}">
                <a16:creationId xmlns="" xmlns:a16="http://schemas.microsoft.com/office/drawing/2014/main" id="{7FA31E16-6ACD-487C-974E-40B7F22212D9}"/>
              </a:ext>
            </a:extLst>
          </p:cNvPr>
          <p:cNvSpPr txBox="1">
            <a:spLocks/>
          </p:cNvSpPr>
          <p:nvPr/>
        </p:nvSpPr>
        <p:spPr>
          <a:xfrm>
            <a:off x="0" y="132338"/>
            <a:ext cx="8849360" cy="5503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s-MX" sz="2800" b="1" dirty="0" smtClean="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Resultados Positivos </a:t>
            </a:r>
            <a:endParaRPr lang="es-MX" sz="2800" b="1" dirty="0">
              <a:solidFill>
                <a:prstClr val="white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2877083"/>
              </p:ext>
            </p:extLst>
          </p:nvPr>
        </p:nvGraphicFramePr>
        <p:xfrm>
          <a:off x="480868" y="1132450"/>
          <a:ext cx="11271250" cy="1085850"/>
        </p:xfrm>
        <a:graphic>
          <a:graphicData uri="http://schemas.openxmlformats.org/drawingml/2006/table">
            <a:tbl>
              <a:tblPr/>
              <a:tblGrid>
                <a:gridCol w="1489854"/>
                <a:gridCol w="2048549"/>
                <a:gridCol w="2069711"/>
                <a:gridCol w="2133199"/>
                <a:gridCol w="1511016"/>
                <a:gridCol w="2018921"/>
              </a:tblGrid>
              <a:tr h="571500"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/>
                        </a:rPr>
                        <a:t>Cantidad de Operativos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/>
                        </a:rPr>
                        <a:t>Detenidos por portación ilegal de armas de fuego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/>
                        </a:rPr>
                        <a:t>Detenidos por portación de armas de fuego bajo efectos de licor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/>
                        </a:rPr>
                        <a:t>Detenidos por portación de arma de fuego ostentosa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/>
                        </a:rPr>
                        <a:t>Armas Incautadas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/>
                        </a:rPr>
                        <a:t>Vehículos de 2 y 4 ruedas consignados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G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                       82,621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                                        2,810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                                            263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                                                17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                          1,995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                                       5,993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5516006"/>
              </p:ext>
            </p:extLst>
          </p:nvPr>
        </p:nvGraphicFramePr>
        <p:xfrm>
          <a:off x="2660073" y="2409666"/>
          <a:ext cx="6868391" cy="3873066"/>
        </p:xfrm>
        <a:graphic>
          <a:graphicData uri="http://schemas.openxmlformats.org/drawingml/2006/table">
            <a:tbl>
              <a:tblPr/>
              <a:tblGrid>
                <a:gridCol w="3803072"/>
                <a:gridCol w="1718863"/>
                <a:gridCol w="1346456"/>
              </a:tblGrid>
              <a:tr h="448844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G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Estructuras criminales </a:t>
                      </a:r>
                      <a:r>
                        <a:rPr lang="es-GT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desarticuladas</a:t>
                      </a:r>
                    </a:p>
                    <a:p>
                      <a:pPr algn="ctr" fontAlgn="b"/>
                      <a:endParaRPr lang="es-GT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</a:tr>
              <a:tr h="264026">
                <a:tc>
                  <a:txBody>
                    <a:bodyPr/>
                    <a:lstStyle/>
                    <a:p>
                      <a:pPr algn="ctr" fontAlgn="b"/>
                      <a:r>
                        <a:rPr lang="es-GT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Montserrat"/>
                        </a:rPr>
                        <a:t>TIPOS DE ESTRUCTURAS</a:t>
                      </a:r>
                      <a:endParaRPr lang="es-GT" sz="1400" b="1" i="0" u="none" strike="noStrike" dirty="0">
                        <a:solidFill>
                          <a:schemeClr val="bg1"/>
                        </a:solidFill>
                        <a:effectLst/>
                        <a:latin typeface="Montserra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Montserrat"/>
                        </a:rPr>
                        <a:t>ESTRUCTURAS</a:t>
                      </a:r>
                      <a:endParaRPr lang="es-GT" sz="1400" b="1" i="0" u="none" strike="noStrike" dirty="0">
                        <a:solidFill>
                          <a:schemeClr val="bg1"/>
                        </a:solidFill>
                        <a:effectLst/>
                        <a:latin typeface="Montserra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Montserrat"/>
                        </a:rPr>
                        <a:t>INTEGRANTES</a:t>
                      </a:r>
                      <a:endParaRPr lang="es-GT" sz="1400" b="1" i="0" u="none" strike="noStrike" dirty="0">
                        <a:solidFill>
                          <a:schemeClr val="bg1"/>
                        </a:solidFill>
                        <a:effectLst/>
                        <a:latin typeface="Montserra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264026">
                <a:tc>
                  <a:txBody>
                    <a:bodyPr/>
                    <a:lstStyle/>
                    <a:p>
                      <a:pPr algn="l" fontAlgn="b"/>
                      <a:r>
                        <a:rPr lang="es-G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De extorsión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170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026">
                <a:tc>
                  <a:txBody>
                    <a:bodyPr/>
                    <a:lstStyle/>
                    <a:p>
                      <a:pPr algn="l" fontAlgn="b"/>
                      <a:r>
                        <a:rPr lang="es-G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De asesinos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4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44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026">
                <a:tc>
                  <a:txBody>
                    <a:bodyPr/>
                    <a:lstStyle/>
                    <a:p>
                      <a:pPr algn="l" fontAlgn="b"/>
                      <a:r>
                        <a:rPr lang="es-G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De secuestradores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4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026">
                <a:tc>
                  <a:txBody>
                    <a:bodyPr/>
                    <a:lstStyle/>
                    <a:p>
                      <a:pPr algn="l" fontAlgn="b"/>
                      <a:r>
                        <a:rPr lang="es-G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De trata de personas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026">
                <a:tc>
                  <a:txBody>
                    <a:bodyPr/>
                    <a:lstStyle/>
                    <a:p>
                      <a:pPr algn="l" fontAlgn="b"/>
                      <a:r>
                        <a:rPr lang="es-G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De robo/hurto de vehículos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26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026">
                <a:tc>
                  <a:txBody>
                    <a:bodyPr/>
                    <a:lstStyle/>
                    <a:p>
                      <a:pPr algn="l" fontAlgn="b"/>
                      <a:r>
                        <a:rPr lang="es-G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De estafadores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026">
                <a:tc>
                  <a:txBody>
                    <a:bodyPr/>
                    <a:lstStyle/>
                    <a:p>
                      <a:pPr algn="l" fontAlgn="b"/>
                      <a:r>
                        <a:rPr lang="es-G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De asaltantes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910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De Contrabando y defraudación aduanera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026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De tráfico ilícito de personas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026">
                <a:tc>
                  <a:txBody>
                    <a:bodyPr/>
                    <a:lstStyle/>
                    <a:p>
                      <a:pPr algn="l" fontAlgn="b"/>
                      <a:r>
                        <a:rPr lang="es-GT" sz="14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De lavado de dinero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026">
                <a:tc>
                  <a:txBody>
                    <a:bodyPr/>
                    <a:lstStyle/>
                    <a:p>
                      <a:pPr algn="l" fontAlgn="b"/>
                      <a:r>
                        <a:rPr lang="es-GT" sz="14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De violación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026">
                <a:tc>
                  <a:txBody>
                    <a:bodyPr/>
                    <a:lstStyle/>
                    <a:p>
                      <a:pPr algn="ctr" fontAlgn="b"/>
                      <a:r>
                        <a:rPr lang="es-GT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Montserrat"/>
                        </a:rPr>
                        <a:t>TOTAL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Montserrat"/>
                        </a:rPr>
                        <a:t>35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Montserrat"/>
                        </a:rPr>
                        <a:t>339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464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GT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01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63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GT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1441" y="-26040"/>
            <a:ext cx="12674881" cy="691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34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">
            <a:extLst>
              <a:ext uri="{FF2B5EF4-FFF2-40B4-BE49-F238E27FC236}">
                <a16:creationId xmlns="" xmlns:a16="http://schemas.microsoft.com/office/drawing/2014/main" id="{7FA31E16-6ACD-487C-974E-40B7F22212D9}"/>
              </a:ext>
            </a:extLst>
          </p:cNvPr>
          <p:cNvSpPr txBox="1">
            <a:spLocks/>
          </p:cNvSpPr>
          <p:nvPr/>
        </p:nvSpPr>
        <p:spPr>
          <a:xfrm>
            <a:off x="0" y="132338"/>
            <a:ext cx="8849360" cy="5503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s-MX" sz="2800" b="1" dirty="0" smtClean="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Sistema Penitenciario</a:t>
            </a:r>
            <a:endParaRPr lang="es-MX" sz="2800" b="1" dirty="0">
              <a:solidFill>
                <a:prstClr val="white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4856" t="17519" r="53990" b="43835"/>
          <a:stretch/>
        </p:blipFill>
        <p:spPr>
          <a:xfrm>
            <a:off x="259773" y="1280102"/>
            <a:ext cx="5216236" cy="267046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50045" t="17519" r="7980" b="45940"/>
          <a:stretch/>
        </p:blipFill>
        <p:spPr>
          <a:xfrm>
            <a:off x="6109854" y="1280102"/>
            <a:ext cx="5320146" cy="2524991"/>
          </a:xfrm>
          <a:prstGeom prst="rect">
            <a:avLst/>
          </a:prstGeom>
        </p:spPr>
      </p:pic>
      <p:sp>
        <p:nvSpPr>
          <p:cNvPr id="8" name="Paralelogramo 7">
            <a:extLst>
              <a:ext uri="{FF2B5EF4-FFF2-40B4-BE49-F238E27FC236}">
                <a16:creationId xmlns="" xmlns:a16="http://schemas.microsoft.com/office/drawing/2014/main" id="{373E21BB-D388-4268-B878-1B2F638674E7}"/>
              </a:ext>
            </a:extLst>
          </p:cNvPr>
          <p:cNvSpPr/>
          <p:nvPr/>
        </p:nvSpPr>
        <p:spPr>
          <a:xfrm>
            <a:off x="-308264" y="3963799"/>
            <a:ext cx="1762992" cy="431556"/>
          </a:xfrm>
          <a:prstGeom prst="parallelogram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GT" b="1" dirty="0" smtClean="0">
                <a:solidFill>
                  <a:prstClr val="white"/>
                </a:solidFill>
              </a:rPr>
              <a:t>LOGROS</a:t>
            </a:r>
            <a:endParaRPr lang="es-GT" b="1" dirty="0">
              <a:solidFill>
                <a:prstClr val="white"/>
              </a:solidFill>
            </a:endParaRPr>
          </a:p>
        </p:txBody>
      </p:sp>
      <p:sp>
        <p:nvSpPr>
          <p:cNvPr id="9" name="Rectángulo: esquinas redondeadas 2">
            <a:extLst>
              <a:ext uri="{FF2B5EF4-FFF2-40B4-BE49-F238E27FC236}">
                <a16:creationId xmlns="" xmlns:a16="http://schemas.microsoft.com/office/drawing/2014/main" id="{3B24B067-DCAF-48CE-B505-98CB9CBB3F1D}"/>
              </a:ext>
            </a:extLst>
          </p:cNvPr>
          <p:cNvSpPr/>
          <p:nvPr/>
        </p:nvSpPr>
        <p:spPr>
          <a:xfrm>
            <a:off x="83127" y="4561231"/>
            <a:ext cx="6806046" cy="219286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s-GT" dirty="0">
              <a:solidFill>
                <a:schemeClr val="tx1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135082" y="4738255"/>
            <a:ext cx="32159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just">
              <a:buAutoNum type="arabicPeriod"/>
            </a:pPr>
            <a:r>
              <a:rPr lang="es-GT" sz="1200" dirty="0" smtClean="0"/>
              <a:t>Capacitación por parte de la Escuela de Estudios Judiciales del Organismo Judicial sobre el tema “Control  jurisdiccional de los privados de libertad”.</a:t>
            </a:r>
          </a:p>
          <a:p>
            <a:pPr marL="228600" indent="-228600" algn="just">
              <a:buAutoNum type="arabicPeriod"/>
            </a:pPr>
            <a:endParaRPr lang="es-GT" sz="1200" dirty="0" smtClean="0"/>
          </a:p>
          <a:p>
            <a:pPr marL="228600" indent="-228600" algn="just">
              <a:buAutoNum type="arabicPeriod"/>
            </a:pPr>
            <a:r>
              <a:rPr lang="es-GT" sz="1200" dirty="0" smtClean="0"/>
              <a:t>Curso de actualización para formación de guardias penitenciarios, para graduación de la promoción 23 y 24 con 170 agentes penitenciarios egresados.</a:t>
            </a:r>
            <a:endParaRPr lang="es-GT" sz="1200" dirty="0"/>
          </a:p>
        </p:txBody>
      </p:sp>
      <p:sp>
        <p:nvSpPr>
          <p:cNvPr id="10" name="CuadroTexto 9"/>
          <p:cNvSpPr txBox="1"/>
          <p:nvPr/>
        </p:nvSpPr>
        <p:spPr>
          <a:xfrm>
            <a:off x="3351068" y="4738255"/>
            <a:ext cx="32731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just">
              <a:buFont typeface="+mj-lt"/>
              <a:buAutoNum type="arabicPeriod" startAt="3"/>
            </a:pPr>
            <a:r>
              <a:rPr lang="es-GT" sz="1200" dirty="0" smtClean="0"/>
              <a:t>Continuación de la mesa de alto nivel    (Corte Suprema de Justicia, Instituto de la Defensa Pública Penal, Ministerio Público, Consejo de la Carrera Judicial y Escuela de Estudios Judiciales del Organismo Judicial.)</a:t>
            </a:r>
          </a:p>
          <a:p>
            <a:pPr algn="just"/>
            <a:endParaRPr lang="es-GT" sz="1200" dirty="0" smtClean="0"/>
          </a:p>
          <a:p>
            <a:pPr marL="228600" indent="-228600" algn="just">
              <a:buFont typeface="+mj-lt"/>
              <a:buAutoNum type="arabicPeriod" startAt="3"/>
            </a:pPr>
            <a:r>
              <a:rPr lang="es-GT" sz="1200" dirty="0" smtClean="0"/>
              <a:t>Disminución de un 50% de la mora de expedientes de libertad anticipada. </a:t>
            </a:r>
            <a:endParaRPr lang="es-GT" sz="1200" dirty="0"/>
          </a:p>
        </p:txBody>
      </p:sp>
      <p:sp>
        <p:nvSpPr>
          <p:cNvPr id="11" name="Rectángulo: esquinas redondeadas 2">
            <a:extLst>
              <a:ext uri="{FF2B5EF4-FFF2-40B4-BE49-F238E27FC236}">
                <a16:creationId xmlns="" xmlns:a16="http://schemas.microsoft.com/office/drawing/2014/main" id="{3B24B067-DCAF-48CE-B505-98CB9CBB3F1D}"/>
              </a:ext>
            </a:extLst>
          </p:cNvPr>
          <p:cNvSpPr/>
          <p:nvPr/>
        </p:nvSpPr>
        <p:spPr>
          <a:xfrm>
            <a:off x="6941128" y="4518988"/>
            <a:ext cx="5156490" cy="219286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s-GT" dirty="0">
              <a:solidFill>
                <a:schemeClr val="tx1"/>
              </a:solidFill>
            </a:endParaRPr>
          </a:p>
        </p:txBody>
      </p:sp>
      <p:sp>
        <p:nvSpPr>
          <p:cNvPr id="12" name="Paralelogramo 11">
            <a:extLst>
              <a:ext uri="{FF2B5EF4-FFF2-40B4-BE49-F238E27FC236}">
                <a16:creationId xmlns="" xmlns:a16="http://schemas.microsoft.com/office/drawing/2014/main" id="{373E21BB-D388-4268-B878-1B2F638674E7}"/>
              </a:ext>
            </a:extLst>
          </p:cNvPr>
          <p:cNvSpPr/>
          <p:nvPr/>
        </p:nvSpPr>
        <p:spPr>
          <a:xfrm>
            <a:off x="6743699" y="4129675"/>
            <a:ext cx="1762992" cy="431556"/>
          </a:xfrm>
          <a:prstGeom prst="parallelogram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GT" b="1" dirty="0" smtClean="0">
                <a:solidFill>
                  <a:prstClr val="white"/>
                </a:solidFill>
              </a:rPr>
              <a:t>PROYECTOS</a:t>
            </a:r>
            <a:endParaRPr lang="es-GT" b="1" dirty="0">
              <a:solidFill>
                <a:prstClr val="white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7086600" y="4738255"/>
            <a:ext cx="497724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GT" sz="1200" dirty="0" smtClean="0"/>
              <a:t>Implementación de área para audiencias virtuales en los Centros de Privados de Libertad.</a:t>
            </a:r>
          </a:p>
          <a:p>
            <a:pPr marL="342900" indent="-342900">
              <a:buFont typeface="+mj-lt"/>
              <a:buAutoNum type="arabicPeriod"/>
            </a:pPr>
            <a:endParaRPr lang="es-GT" sz="1200" dirty="0" smtClean="0"/>
          </a:p>
          <a:p>
            <a:pPr marL="342900" indent="-342900">
              <a:buFont typeface="+mj-lt"/>
              <a:buAutoNum type="arabicPeriod"/>
            </a:pPr>
            <a:r>
              <a:rPr lang="es-GT" sz="1200" dirty="0" smtClean="0"/>
              <a:t>Elaboración del Protocolo de Procedimientos y Atención Diferenciada a las Niñas, Niños y Adolescentes “NNA”</a:t>
            </a:r>
          </a:p>
          <a:p>
            <a:pPr marL="342900" indent="-342900">
              <a:buFont typeface="+mj-lt"/>
              <a:buAutoNum type="arabicPeriod"/>
            </a:pPr>
            <a:endParaRPr lang="es-GT" sz="1200" dirty="0" smtClean="0"/>
          </a:p>
          <a:p>
            <a:pPr marL="342900" indent="-342900">
              <a:buFont typeface="+mj-lt"/>
              <a:buAutoNum type="arabicPeriod"/>
            </a:pPr>
            <a:r>
              <a:rPr lang="es-GT" sz="1200" dirty="0" smtClean="0"/>
              <a:t>Creación del departamento de Requisas “Élite”.</a:t>
            </a:r>
          </a:p>
          <a:p>
            <a:pPr marL="342900" indent="-342900">
              <a:buFont typeface="+mj-lt"/>
              <a:buAutoNum type="arabicPeriod"/>
            </a:pPr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150151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GT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81085" cy="6858001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35082" y="6176963"/>
            <a:ext cx="6265718" cy="681037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5791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">
            <a:extLst>
              <a:ext uri="{FF2B5EF4-FFF2-40B4-BE49-F238E27FC236}">
                <a16:creationId xmlns="" xmlns:a16="http://schemas.microsoft.com/office/drawing/2014/main" id="{7FA31E16-6ACD-487C-974E-40B7F22212D9}"/>
              </a:ext>
            </a:extLst>
          </p:cNvPr>
          <p:cNvSpPr txBox="1">
            <a:spLocks/>
          </p:cNvSpPr>
          <p:nvPr/>
        </p:nvSpPr>
        <p:spPr>
          <a:xfrm>
            <a:off x="0" y="132338"/>
            <a:ext cx="8849360" cy="5503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s-MX" sz="2400" b="1" dirty="0" smtClean="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Fortalecimiento Tecnológico Y Digital </a:t>
            </a:r>
            <a:endParaRPr lang="es-MX" sz="2400" b="1" dirty="0">
              <a:solidFill>
                <a:prstClr val="white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Paralelogramo 7">
            <a:extLst>
              <a:ext uri="{FF2B5EF4-FFF2-40B4-BE49-F238E27FC236}">
                <a16:creationId xmlns="" xmlns:a16="http://schemas.microsoft.com/office/drawing/2014/main" id="{373E21BB-D388-4268-B878-1B2F638674E7}"/>
              </a:ext>
            </a:extLst>
          </p:cNvPr>
          <p:cNvSpPr/>
          <p:nvPr/>
        </p:nvSpPr>
        <p:spPr>
          <a:xfrm>
            <a:off x="-152401" y="1095908"/>
            <a:ext cx="1762992" cy="431556"/>
          </a:xfrm>
          <a:prstGeom prst="parallelogram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GT" b="1" dirty="0" smtClean="0">
                <a:solidFill>
                  <a:prstClr val="white"/>
                </a:solidFill>
              </a:rPr>
              <a:t>AVANCES</a:t>
            </a:r>
            <a:endParaRPr lang="es-GT" b="1" dirty="0">
              <a:solidFill>
                <a:prstClr val="white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74073" y="1808018"/>
            <a:ext cx="1136765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GT" dirty="0" smtClean="0">
                <a:solidFill>
                  <a:schemeClr val="accent1"/>
                </a:solidFill>
              </a:rPr>
              <a:t>Se creó la plataforma digital para emisión de certificaciones en línea del Registro de Personas </a:t>
            </a:r>
            <a:r>
              <a:rPr lang="es-GT" dirty="0">
                <a:solidFill>
                  <a:schemeClr val="accent1"/>
                </a:solidFill>
              </a:rPr>
              <a:t>J</a:t>
            </a:r>
            <a:r>
              <a:rPr lang="es-GT" dirty="0" smtClean="0">
                <a:solidFill>
                  <a:schemeClr val="accent1"/>
                </a:solidFill>
              </a:rPr>
              <a:t>urídicas –REPEJU-</a:t>
            </a:r>
          </a:p>
          <a:p>
            <a:endParaRPr lang="es-GT" dirty="0" smtClean="0">
              <a:solidFill>
                <a:schemeClr val="accent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GT" dirty="0" smtClean="0">
                <a:solidFill>
                  <a:schemeClr val="accent1"/>
                </a:solidFill>
              </a:rPr>
              <a:t>Se crearon los siguientes Sistemas: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s-GT" dirty="0" smtClean="0">
                <a:solidFill>
                  <a:schemeClr val="accent1"/>
                </a:solidFill>
              </a:rPr>
              <a:t>Sistema de control penitenciario (SICOPE), prueba piloto en la Unidad del Nuevo Modelo de Gestión Penitenciaria.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s-GT" dirty="0" smtClean="0">
                <a:solidFill>
                  <a:schemeClr val="accent1"/>
                </a:solidFill>
              </a:rPr>
              <a:t>Sistema de Integración de Información de prestadores de Servicios de Seguridad Privada.</a:t>
            </a:r>
          </a:p>
          <a:p>
            <a:pPr lvl="1"/>
            <a:endParaRPr lang="es-GT" dirty="0" smtClean="0">
              <a:solidFill>
                <a:schemeClr val="accent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GT" dirty="0" smtClean="0">
                <a:solidFill>
                  <a:schemeClr val="accent1"/>
                </a:solidFill>
              </a:rPr>
              <a:t>Control Telemático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s-GT" dirty="0" smtClean="0">
                <a:solidFill>
                  <a:schemeClr val="accent1"/>
                </a:solidFill>
              </a:rPr>
              <a:t>Evento de Licitación Pública en fase de publicación de proyecto de bases en el Sistema de Información de Contrataciones del Estado –GUATECOMPRAS-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s-GT" dirty="0" smtClean="0">
              <a:solidFill>
                <a:schemeClr val="accent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GT" dirty="0" smtClean="0">
                <a:solidFill>
                  <a:schemeClr val="accent1"/>
                </a:solidFill>
              </a:rPr>
              <a:t>Estrategia Nacional de </a:t>
            </a:r>
            <a:r>
              <a:rPr lang="es-GT" dirty="0" err="1" smtClean="0">
                <a:solidFill>
                  <a:schemeClr val="accent1"/>
                </a:solidFill>
              </a:rPr>
              <a:t>Ciberseguridad</a:t>
            </a:r>
            <a:r>
              <a:rPr lang="es-GT" dirty="0" smtClean="0">
                <a:solidFill>
                  <a:schemeClr val="accent1"/>
                </a:solidFill>
              </a:rPr>
              <a:t>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s-GT" dirty="0" smtClean="0">
                <a:solidFill>
                  <a:schemeClr val="accent1"/>
                </a:solidFill>
              </a:rPr>
              <a:t>Propuesta de Acuerdo Gubernativo para conformar el Comité Nacional de Seguridad Cibernética.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s-GT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946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">
            <a:extLst>
              <a:ext uri="{FF2B5EF4-FFF2-40B4-BE49-F238E27FC236}">
                <a16:creationId xmlns="" xmlns:a16="http://schemas.microsoft.com/office/drawing/2014/main" id="{7FA31E16-6ACD-487C-974E-40B7F22212D9}"/>
              </a:ext>
            </a:extLst>
          </p:cNvPr>
          <p:cNvSpPr txBox="1">
            <a:spLocks/>
          </p:cNvSpPr>
          <p:nvPr/>
        </p:nvSpPr>
        <p:spPr>
          <a:xfrm>
            <a:off x="0" y="132338"/>
            <a:ext cx="8849360" cy="5503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s-MX" sz="2400" b="1" dirty="0" smtClean="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Interrupción del Flujo Aéreo Ilícito</a:t>
            </a:r>
            <a:endParaRPr lang="es-MX" sz="2400" b="1" dirty="0">
              <a:solidFill>
                <a:prstClr val="white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1350" t="13179" r="53955" b="6410"/>
          <a:stretch/>
        </p:blipFill>
        <p:spPr>
          <a:xfrm>
            <a:off x="3117272" y="1046339"/>
            <a:ext cx="5665221" cy="555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38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">
            <a:extLst>
              <a:ext uri="{FF2B5EF4-FFF2-40B4-BE49-F238E27FC236}">
                <a16:creationId xmlns="" xmlns:a16="http://schemas.microsoft.com/office/drawing/2014/main" id="{7FA31E16-6ACD-487C-974E-40B7F22212D9}"/>
              </a:ext>
            </a:extLst>
          </p:cNvPr>
          <p:cNvSpPr txBox="1">
            <a:spLocks/>
          </p:cNvSpPr>
          <p:nvPr/>
        </p:nvSpPr>
        <p:spPr>
          <a:xfrm>
            <a:off x="0" y="132338"/>
            <a:ext cx="8849360" cy="5503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s-MX" sz="2400" b="1" dirty="0" smtClean="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Interrupción del Flujo Aéreo Ilícito</a:t>
            </a:r>
            <a:endParaRPr lang="es-MX" sz="2400" b="1" dirty="0">
              <a:solidFill>
                <a:prstClr val="white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001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GT"/>
          </a:p>
        </p:txBody>
      </p:sp>
      <p:pic>
        <p:nvPicPr>
          <p:cNvPr id="4" name="Google Shape;151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uadroTexto 4"/>
          <p:cNvSpPr txBox="1"/>
          <p:nvPr/>
        </p:nvSpPr>
        <p:spPr>
          <a:xfrm>
            <a:off x="6431970" y="3233943"/>
            <a:ext cx="5257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3600" b="1" dirty="0" smtClean="0">
                <a:solidFill>
                  <a:schemeClr val="bg1"/>
                </a:solidFill>
                <a:latin typeface="Montserrat"/>
              </a:rPr>
              <a:t>RETOS Y DESAFÍOS PARA EL 2022</a:t>
            </a:r>
            <a:endParaRPr lang="es-GT" sz="3600" b="1" dirty="0">
              <a:solidFill>
                <a:schemeClr val="bg1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8136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">
            <a:extLst>
              <a:ext uri="{FF2B5EF4-FFF2-40B4-BE49-F238E27FC236}">
                <a16:creationId xmlns="" xmlns:a16="http://schemas.microsoft.com/office/drawing/2014/main" id="{7FA31E16-6ACD-487C-974E-40B7F22212D9}"/>
              </a:ext>
            </a:extLst>
          </p:cNvPr>
          <p:cNvSpPr txBox="1">
            <a:spLocks/>
          </p:cNvSpPr>
          <p:nvPr/>
        </p:nvSpPr>
        <p:spPr>
          <a:xfrm>
            <a:off x="0" y="132338"/>
            <a:ext cx="8849360" cy="5503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s-MX" sz="2800" b="1" dirty="0" smtClean="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Retos Y Desafíos</a:t>
            </a:r>
            <a:endParaRPr lang="es-MX" sz="2800" b="1" dirty="0">
              <a:solidFill>
                <a:prstClr val="white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Título 1">
            <a:extLst>
              <a:ext uri="{FF2B5EF4-FFF2-40B4-BE49-F238E27FC236}">
                <a16:creationId xmlns="" xmlns:a16="http://schemas.microsoft.com/office/drawing/2014/main" id="{E501F38E-CCC2-41C9-8B7F-388C2B491056}"/>
              </a:ext>
            </a:extLst>
          </p:cNvPr>
          <p:cNvSpPr txBox="1">
            <a:spLocks/>
          </p:cNvSpPr>
          <p:nvPr/>
        </p:nvSpPr>
        <p:spPr>
          <a:xfrm>
            <a:off x="1544794" y="1061390"/>
            <a:ext cx="8915374" cy="5503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rgbClr val="16254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Préstamo </a:t>
            </a:r>
            <a:r>
              <a:rPr kumimoji="0" lang="es-MX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254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BCIE-2181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2400" b="1" dirty="0" smtClean="0">
                <a:solidFill>
                  <a:srgbClr val="16254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Plan Global de Inversión</a:t>
            </a:r>
            <a:endParaRPr kumimoji="0" lang="es-GT" sz="2400" b="1" i="0" u="none" strike="noStrike" kern="1200" cap="none" spc="0" normalizeH="0" baseline="0" noProof="0" dirty="0">
              <a:ln>
                <a:noFill/>
              </a:ln>
              <a:solidFill>
                <a:srgbClr val="16254E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12" name="Grupo 11">
            <a:extLst>
              <a:ext uri="{FF2B5EF4-FFF2-40B4-BE49-F238E27FC236}">
                <a16:creationId xmlns="" xmlns:a16="http://schemas.microsoft.com/office/drawing/2014/main" id="{3D76E545-B529-45EF-81B1-DA7D39066753}"/>
              </a:ext>
            </a:extLst>
          </p:cNvPr>
          <p:cNvGrpSpPr/>
          <p:nvPr/>
        </p:nvGrpSpPr>
        <p:grpSpPr>
          <a:xfrm>
            <a:off x="522515" y="1637877"/>
            <a:ext cx="11209564" cy="4999687"/>
            <a:chOff x="1497204" y="1637877"/>
            <a:chExt cx="9197592" cy="4652391"/>
          </a:xfrm>
        </p:grpSpPr>
        <p:sp>
          <p:nvSpPr>
            <p:cNvPr id="13" name="Rectángulo: esquinas redondeadas 4">
              <a:extLst>
                <a:ext uri="{FF2B5EF4-FFF2-40B4-BE49-F238E27FC236}">
                  <a16:creationId xmlns="" xmlns:a16="http://schemas.microsoft.com/office/drawing/2014/main" id="{8CE42A3B-33B7-4FA3-9BD7-60C9EDB82B0B}"/>
                </a:ext>
              </a:extLst>
            </p:cNvPr>
            <p:cNvSpPr/>
            <p:nvPr/>
          </p:nvSpPr>
          <p:spPr>
            <a:xfrm>
              <a:off x="1497204" y="1637881"/>
              <a:ext cx="9197592" cy="4652387"/>
            </a:xfrm>
            <a:prstGeom prst="roundRect">
              <a:avLst>
                <a:gd name="adj" fmla="val 3059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G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Paralelogramo 13">
              <a:extLst>
                <a:ext uri="{FF2B5EF4-FFF2-40B4-BE49-F238E27FC236}">
                  <a16:creationId xmlns="" xmlns:a16="http://schemas.microsoft.com/office/drawing/2014/main" id="{D30E6784-7171-49C9-BDDE-B3EC44CC4017}"/>
                </a:ext>
              </a:extLst>
            </p:cNvPr>
            <p:cNvSpPr/>
            <p:nvPr/>
          </p:nvSpPr>
          <p:spPr>
            <a:xfrm>
              <a:off x="1858944" y="5848137"/>
              <a:ext cx="3074795" cy="442131"/>
            </a:xfrm>
            <a:prstGeom prst="parallelogram">
              <a:avLst>
                <a:gd name="adj" fmla="val 93181"/>
              </a:avLst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G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Paralelogramo 15">
              <a:extLst>
                <a:ext uri="{FF2B5EF4-FFF2-40B4-BE49-F238E27FC236}">
                  <a16:creationId xmlns="" xmlns:a16="http://schemas.microsoft.com/office/drawing/2014/main" id="{5D64F315-FB1D-47D2-8CBD-EC221CAD5411}"/>
                </a:ext>
              </a:extLst>
            </p:cNvPr>
            <p:cNvSpPr/>
            <p:nvPr/>
          </p:nvSpPr>
          <p:spPr>
            <a:xfrm flipV="1">
              <a:off x="1858945" y="1637877"/>
              <a:ext cx="3074795" cy="442131"/>
            </a:xfrm>
            <a:prstGeom prst="parallelogram">
              <a:avLst>
                <a:gd name="adj" fmla="val 93181"/>
              </a:avLst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G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aphicFrame>
        <p:nvGraphicFramePr>
          <p:cNvPr id="21" name="Google Shape;266;p28">
            <a:extLst>
              <a:ext uri="{FF2B5EF4-FFF2-40B4-BE49-F238E27FC236}">
                <a16:creationId xmlns="" xmlns:a16="http://schemas.microsoft.com/office/drawing/2014/main" id="{1290367D-6445-407C-BE85-E97356DB62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6635422"/>
              </p:ext>
            </p:extLst>
          </p:nvPr>
        </p:nvGraphicFramePr>
        <p:xfrm>
          <a:off x="693530" y="1772598"/>
          <a:ext cx="10865612" cy="4753200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0309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1068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82190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8714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04277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52139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1600" b="1" u="none" strike="noStrike" cap="none" dirty="0">
                          <a:solidFill>
                            <a:sysClr val="windowText" lastClr="000000"/>
                          </a:solidFill>
                          <a:sym typeface="Calibri"/>
                        </a:rPr>
                        <a:t> </a:t>
                      </a:r>
                      <a:endParaRPr sz="16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1600" b="1" dirty="0">
                          <a:solidFill>
                            <a:sysClr val="windowText" lastClr="000000"/>
                          </a:solidFill>
                          <a:sym typeface="Calibri"/>
                        </a:rPr>
                        <a:t>DESCRIPCIÓN</a:t>
                      </a:r>
                      <a:endParaRPr sz="16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1600" b="1" u="none" strike="noStrike" cap="none" dirty="0">
                          <a:solidFill>
                            <a:sysClr val="windowText" lastClr="000000"/>
                          </a:solidFill>
                          <a:sym typeface="Calibri"/>
                        </a:rPr>
                        <a:t>TOTAL </a:t>
                      </a:r>
                      <a:r>
                        <a:rPr lang="es-GT" sz="1600" b="1" dirty="0">
                          <a:solidFill>
                            <a:sysClr val="windowText" lastClr="000000"/>
                          </a:solidFill>
                          <a:sym typeface="Calibri"/>
                        </a:rPr>
                        <a:t>DÓLARES</a:t>
                      </a:r>
                      <a:endParaRPr sz="16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1600" b="1" u="none" strike="noStrike" cap="none" dirty="0">
                          <a:solidFill>
                            <a:sysClr val="windowText" lastClr="000000"/>
                          </a:solidFill>
                          <a:sym typeface="Calibri"/>
                        </a:rPr>
                        <a:t>TOTAL QUETZALES</a:t>
                      </a:r>
                      <a:endParaRPr sz="16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525" marR="144000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0313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1600" b="1" u="none" strike="noStrike" cap="none" dirty="0">
                          <a:solidFill>
                            <a:sysClr val="windowText" lastClr="000000"/>
                          </a:solidFill>
                          <a:sym typeface="Calibri"/>
                        </a:rPr>
                        <a:t> </a:t>
                      </a:r>
                      <a:endParaRPr sz="2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1600" b="1" u="none" strike="noStrike" cap="none" dirty="0">
                          <a:solidFill>
                            <a:sysClr val="windowText" lastClr="000000"/>
                          </a:solidFill>
                          <a:sym typeface="Calibri"/>
                        </a:rPr>
                        <a:t>TOTAL</a:t>
                      </a:r>
                      <a:endParaRPr sz="2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1600" b="1" u="none" strike="noStrike" cap="none" dirty="0">
                          <a:solidFill>
                            <a:sysClr val="windowText" lastClr="000000"/>
                          </a:solidFill>
                          <a:sym typeface="Calibri"/>
                        </a:rPr>
                        <a:t>  175,000,000   </a:t>
                      </a:r>
                      <a:endParaRPr sz="2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1600" b="1" u="none" strike="noStrike" cap="none" dirty="0">
                          <a:solidFill>
                            <a:sysClr val="windowText" lastClr="000000"/>
                          </a:solidFill>
                          <a:sym typeface="Calibri"/>
                        </a:rPr>
                        <a:t> 1,347,500,000   </a:t>
                      </a:r>
                      <a:endParaRPr sz="2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525" marR="144000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0313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1600" b="1" u="none" strike="noStrike" cap="none" dirty="0">
                          <a:solidFill>
                            <a:sysClr val="windowText" lastClr="000000"/>
                          </a:solidFill>
                          <a:sym typeface="Calibri"/>
                        </a:rPr>
                        <a:t> No. </a:t>
                      </a:r>
                      <a:endParaRPr sz="2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1600" b="1" u="none" strike="noStrike" cap="none" dirty="0">
                          <a:solidFill>
                            <a:sysClr val="windowText" lastClr="000000"/>
                          </a:solidFill>
                          <a:sym typeface="Calibri"/>
                        </a:rPr>
                        <a:t>PROYECTOS</a:t>
                      </a:r>
                      <a:endParaRPr sz="2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1600" b="1" u="none" strike="noStrike" cap="none" dirty="0">
                          <a:solidFill>
                            <a:sysClr val="windowText" lastClr="000000"/>
                          </a:solidFill>
                          <a:sym typeface="Calibri"/>
                        </a:rPr>
                        <a:t>  157,829,028   </a:t>
                      </a:r>
                      <a:endParaRPr sz="2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1600" b="1" u="none" strike="noStrike" cap="none" dirty="0">
                          <a:solidFill>
                            <a:sysClr val="windowText" lastClr="000000"/>
                          </a:solidFill>
                          <a:sym typeface="Calibri"/>
                        </a:rPr>
                        <a:t> 1,215,283,516   </a:t>
                      </a:r>
                      <a:endParaRPr sz="2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525" marR="144000" marT="9525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5463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1400" b="0" u="none" strike="noStrike" cap="none" dirty="0">
                          <a:solidFill>
                            <a:srgbClr val="000000"/>
                          </a:solidFill>
                          <a:sym typeface="Calibri"/>
                        </a:rPr>
                        <a:t>    1   </a:t>
                      </a:r>
                      <a:endParaRPr sz="2000" dirty="0"/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1400" b="0" u="none" strike="noStrike" cap="none" dirty="0">
                          <a:solidFill>
                            <a:srgbClr val="000000"/>
                          </a:solidFill>
                          <a:sym typeface="Calibri"/>
                        </a:rPr>
                        <a:t>Construcción sedes policiales (10)*</a:t>
                      </a:r>
                      <a:endParaRPr sz="2000" dirty="0"/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1400" b="0" u="none" strike="noStrike" cap="none" dirty="0">
                          <a:solidFill>
                            <a:srgbClr val="000000"/>
                          </a:solidFill>
                          <a:sym typeface="Calibri"/>
                        </a:rPr>
                        <a:t>            9,297,611   </a:t>
                      </a:r>
                      <a:endParaRPr sz="2000" dirty="0"/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1400" b="0" u="none" strike="noStrike" cap="none" dirty="0">
                          <a:solidFill>
                            <a:srgbClr val="000000"/>
                          </a:solidFill>
                          <a:sym typeface="Calibri"/>
                        </a:rPr>
                        <a:t>            71,591,605   </a:t>
                      </a:r>
                      <a:endParaRPr sz="2000" dirty="0"/>
                    </a:p>
                  </a:txBody>
                  <a:tcPr marL="9525" marR="144000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5463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1400" b="0" u="none" strike="noStrike" cap="none" dirty="0">
                          <a:solidFill>
                            <a:srgbClr val="000000"/>
                          </a:solidFill>
                          <a:sym typeface="Calibri"/>
                        </a:rPr>
                        <a:t>    2   </a:t>
                      </a:r>
                      <a:endParaRPr sz="2000" dirty="0"/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1400" b="0" u="none" strike="noStrike" cap="none" dirty="0">
                          <a:solidFill>
                            <a:srgbClr val="000000"/>
                          </a:solidFill>
                          <a:sym typeface="Calibri"/>
                        </a:rPr>
                        <a:t>Vehículos para diversos tipos (1,834)</a:t>
                      </a:r>
                      <a:endParaRPr sz="2000" dirty="0"/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1400" b="0" u="none" strike="noStrike" cap="none" dirty="0">
                          <a:solidFill>
                            <a:srgbClr val="000000"/>
                          </a:solidFill>
                          <a:sym typeface="Calibri"/>
                        </a:rPr>
                        <a:t>          21,703,098   </a:t>
                      </a:r>
                      <a:endParaRPr sz="2000" dirty="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1400" b="0" u="none" strike="noStrike" cap="none" dirty="0">
                          <a:solidFill>
                            <a:srgbClr val="000000"/>
                          </a:solidFill>
                          <a:sym typeface="Calibri"/>
                        </a:rPr>
                        <a:t>          167,113,855   </a:t>
                      </a:r>
                      <a:endParaRPr sz="2000" dirty="0"/>
                    </a:p>
                  </a:txBody>
                  <a:tcPr marL="9525" marR="144000" marT="9525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5463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1400" b="0" u="none" strike="noStrike" cap="none" dirty="0">
                          <a:solidFill>
                            <a:srgbClr val="000000"/>
                          </a:solidFill>
                          <a:sym typeface="Calibri"/>
                        </a:rPr>
                        <a:t>    3   </a:t>
                      </a:r>
                      <a:endParaRPr sz="2000" dirty="0"/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1400" b="0" u="none" strike="noStrike" cap="none" dirty="0">
                          <a:solidFill>
                            <a:srgbClr val="000000"/>
                          </a:solidFill>
                          <a:sym typeface="Calibri"/>
                        </a:rPr>
                        <a:t>Sistema de telecomunicaciones de PNC</a:t>
                      </a:r>
                      <a:endParaRPr sz="2000" dirty="0"/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1400" b="0" u="none" strike="noStrike" cap="none" dirty="0">
                          <a:solidFill>
                            <a:srgbClr val="000000"/>
                          </a:solidFill>
                          <a:sym typeface="Calibri"/>
                        </a:rPr>
                        <a:t>          34,998,654   </a:t>
                      </a:r>
                      <a:endParaRPr sz="2000" dirty="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1400" b="0" u="none" strike="noStrike" cap="none" dirty="0">
                          <a:solidFill>
                            <a:srgbClr val="000000"/>
                          </a:solidFill>
                          <a:sym typeface="Calibri"/>
                        </a:rPr>
                        <a:t>          269,489,636   </a:t>
                      </a:r>
                      <a:endParaRPr sz="2000" dirty="0"/>
                    </a:p>
                  </a:txBody>
                  <a:tcPr marL="9525" marR="144000" marT="9525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5463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1400" b="0" u="none" strike="noStrike" cap="none" dirty="0">
                          <a:solidFill>
                            <a:srgbClr val="000000"/>
                          </a:solidFill>
                          <a:sym typeface="Calibri"/>
                        </a:rPr>
                        <a:t>    4   </a:t>
                      </a:r>
                      <a:endParaRPr sz="2000" dirty="0"/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1400" b="0" u="none" strike="noStrike" cap="none" dirty="0">
                          <a:solidFill>
                            <a:srgbClr val="000000"/>
                          </a:solidFill>
                          <a:sym typeface="Calibri"/>
                        </a:rPr>
                        <a:t>Desarrollo de aplicaciones telefónicas</a:t>
                      </a:r>
                      <a:endParaRPr sz="2000" dirty="0"/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1400" b="0" u="none" strike="noStrike" cap="none" dirty="0">
                          <a:solidFill>
                            <a:srgbClr val="000000"/>
                          </a:solidFill>
                          <a:sym typeface="Calibri"/>
                        </a:rPr>
                        <a:t>                 83,000   </a:t>
                      </a:r>
                      <a:endParaRPr sz="2000" dirty="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1400" b="0" u="none" strike="noStrike" cap="none" dirty="0">
                          <a:solidFill>
                            <a:srgbClr val="000000"/>
                          </a:solidFill>
                          <a:sym typeface="Calibri"/>
                        </a:rPr>
                        <a:t>                 639,100   </a:t>
                      </a:r>
                      <a:endParaRPr sz="2000" dirty="0"/>
                    </a:p>
                  </a:txBody>
                  <a:tcPr marL="9525" marR="144000" marT="9525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2139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1400" b="0" u="none" strike="noStrike" cap="none" dirty="0">
                          <a:solidFill>
                            <a:srgbClr val="000000"/>
                          </a:solidFill>
                          <a:sym typeface="Calibri"/>
                        </a:rPr>
                        <a:t>    5   </a:t>
                      </a:r>
                      <a:endParaRPr sz="2000" dirty="0"/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1400" b="0" u="none" strike="noStrike" cap="none" dirty="0">
                          <a:solidFill>
                            <a:srgbClr val="000000"/>
                          </a:solidFill>
                          <a:sym typeface="Calibri"/>
                        </a:rPr>
                        <a:t>BPM "Sistema Integrado de Planeación y Gestión de Recursos de Gobierno</a:t>
                      </a:r>
                      <a:endParaRPr sz="2000" dirty="0"/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1400" b="0" u="none" strike="noStrike" cap="none" dirty="0">
                          <a:solidFill>
                            <a:srgbClr val="000000"/>
                          </a:solidFill>
                          <a:sym typeface="Calibri"/>
                        </a:rPr>
                        <a:t>               640,300   </a:t>
                      </a:r>
                      <a:endParaRPr sz="2000" dirty="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1400" b="0" u="none" strike="noStrike" cap="none" dirty="0">
                          <a:solidFill>
                            <a:srgbClr val="000000"/>
                          </a:solidFill>
                          <a:sym typeface="Calibri"/>
                        </a:rPr>
                        <a:t>              4,930,310   </a:t>
                      </a:r>
                      <a:endParaRPr sz="2000" dirty="0"/>
                    </a:p>
                  </a:txBody>
                  <a:tcPr marL="9525" marR="144000" marT="9525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5463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1400" b="0" u="none" strike="noStrike" cap="none" dirty="0">
                          <a:solidFill>
                            <a:srgbClr val="000000"/>
                          </a:solidFill>
                          <a:sym typeface="Calibri"/>
                        </a:rPr>
                        <a:t>    6   </a:t>
                      </a:r>
                      <a:endParaRPr sz="2000" dirty="0"/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1400" b="0" u="none" strike="noStrike" cap="none" dirty="0">
                          <a:solidFill>
                            <a:srgbClr val="000000"/>
                          </a:solidFill>
                          <a:sym typeface="Calibri"/>
                        </a:rPr>
                        <a:t>Hospital policial </a:t>
                      </a:r>
                      <a:r>
                        <a:rPr lang="es-GT" sz="1400" b="0" u="none" strike="noStrike" cap="none" dirty="0" smtClean="0">
                          <a:solidFill>
                            <a:srgbClr val="000000"/>
                          </a:solidFill>
                          <a:sym typeface="Calibri"/>
                        </a:rPr>
                        <a:t>(Pre inversión)</a:t>
                      </a:r>
                      <a:endParaRPr sz="2000" dirty="0"/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1400" b="0" u="none" strike="noStrike" cap="none" dirty="0">
                          <a:solidFill>
                            <a:srgbClr val="000000"/>
                          </a:solidFill>
                          <a:sym typeface="Calibri"/>
                        </a:rPr>
                        <a:t>               785,532   </a:t>
                      </a:r>
                      <a:endParaRPr sz="2000" dirty="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1400" b="0" u="none" strike="noStrike" cap="none" dirty="0">
                          <a:solidFill>
                            <a:srgbClr val="000000"/>
                          </a:solidFill>
                          <a:sym typeface="Calibri"/>
                        </a:rPr>
                        <a:t>              6,048,596   </a:t>
                      </a:r>
                      <a:endParaRPr sz="2000" dirty="0"/>
                    </a:p>
                  </a:txBody>
                  <a:tcPr marL="9525" marR="144000" marT="9525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5463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1400" b="0" u="none" strike="noStrike" cap="none" dirty="0">
                          <a:solidFill>
                            <a:srgbClr val="000000"/>
                          </a:solidFill>
                          <a:sym typeface="Calibri"/>
                        </a:rPr>
                        <a:t>    7   </a:t>
                      </a:r>
                      <a:endParaRPr sz="2000" dirty="0"/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1400" b="0" u="none" strike="noStrike" cap="none" dirty="0">
                          <a:solidFill>
                            <a:srgbClr val="000000"/>
                          </a:solidFill>
                          <a:sym typeface="Calibri"/>
                        </a:rPr>
                        <a:t>Adquisición de equipo de tecnología de seguridad penitenciaria </a:t>
                      </a:r>
                      <a:endParaRPr sz="2000" dirty="0"/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1400" b="0" u="none" strike="noStrike" cap="none" dirty="0">
                          <a:solidFill>
                            <a:srgbClr val="000000"/>
                          </a:solidFill>
                          <a:sym typeface="Calibri"/>
                        </a:rPr>
                        <a:t>            2,244,000   </a:t>
                      </a:r>
                      <a:endParaRPr sz="2000" dirty="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1400" b="0" u="none" strike="noStrike" cap="none" dirty="0">
                          <a:solidFill>
                            <a:srgbClr val="000000"/>
                          </a:solidFill>
                          <a:sym typeface="Calibri"/>
                        </a:rPr>
                        <a:t>            17,278,800   </a:t>
                      </a:r>
                      <a:endParaRPr sz="2000" dirty="0"/>
                    </a:p>
                  </a:txBody>
                  <a:tcPr marL="9525" marR="144000" marT="9525" marB="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6675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1400" b="0" u="none" strike="noStrike" cap="none" dirty="0">
                          <a:solidFill>
                            <a:srgbClr val="000000"/>
                          </a:solidFill>
                          <a:sym typeface="Calibri"/>
                        </a:rPr>
                        <a:t>    8   </a:t>
                      </a:r>
                      <a:endParaRPr sz="2000" dirty="0"/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1400" b="0" u="none" strike="noStrike" cap="none" dirty="0" smtClean="0">
                          <a:solidFill>
                            <a:srgbClr val="000000"/>
                          </a:solidFill>
                          <a:sym typeface="Calibri"/>
                        </a:rPr>
                        <a:t>Diseño y Construcción </a:t>
                      </a:r>
                      <a:r>
                        <a:rPr lang="es-GT" sz="1400" b="0" u="none" strike="noStrike" cap="none" dirty="0">
                          <a:solidFill>
                            <a:srgbClr val="000000"/>
                          </a:solidFill>
                          <a:sym typeface="Calibri"/>
                        </a:rPr>
                        <a:t>de 1 Centro Penitenciario</a:t>
                      </a:r>
                      <a:endParaRPr sz="2000" dirty="0"/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1400" b="0" u="none" strike="noStrike" cap="none" dirty="0">
                          <a:solidFill>
                            <a:srgbClr val="000000"/>
                          </a:solidFill>
                          <a:sym typeface="Calibri"/>
                        </a:rPr>
                        <a:t>          88,076,833   </a:t>
                      </a:r>
                      <a:endParaRPr sz="2000" dirty="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1400" b="0" u="none" strike="noStrike" cap="none" dirty="0">
                          <a:solidFill>
                            <a:srgbClr val="000000"/>
                          </a:solidFill>
                          <a:sym typeface="Calibri"/>
                        </a:rPr>
                        <a:t>          678,191,614   </a:t>
                      </a:r>
                      <a:endParaRPr sz="2000" dirty="0"/>
                    </a:p>
                  </a:txBody>
                  <a:tcPr marL="9525" marR="144000" marT="9525" marB="0"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0313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1400" b="1" u="none" strike="noStrike" cap="none" dirty="0">
                          <a:solidFill>
                            <a:srgbClr val="FFFFFF"/>
                          </a:solidFill>
                          <a:sym typeface="Calibri"/>
                        </a:rPr>
                        <a:t> </a:t>
                      </a:r>
                      <a:endParaRPr sz="2000" dirty="0"/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1600" b="1" u="none" strike="noStrike" cap="none" dirty="0">
                          <a:solidFill>
                            <a:sysClr val="windowText" lastClr="000000"/>
                          </a:solidFill>
                          <a:sym typeface="Calibri"/>
                        </a:rPr>
                        <a:t>Administración, Supervisión, Contingencia y Comisión</a:t>
                      </a:r>
                      <a:endParaRPr sz="2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1400" b="1" u="none" strike="noStrike" cap="none" dirty="0">
                          <a:solidFill>
                            <a:sysClr val="windowText" lastClr="000000"/>
                          </a:solidFill>
                          <a:sym typeface="Calibri"/>
                        </a:rPr>
                        <a:t>          17,170,972   </a:t>
                      </a:r>
                      <a:endParaRPr sz="2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1400" b="1" u="none" strike="noStrike" cap="none" dirty="0">
                          <a:solidFill>
                            <a:sysClr val="windowText" lastClr="000000"/>
                          </a:solidFill>
                          <a:sym typeface="Calibri"/>
                        </a:rPr>
                        <a:t>          132,216,484   </a:t>
                      </a:r>
                      <a:endParaRPr sz="2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525" marR="144000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15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1050" b="1" u="none" strike="noStrike" cap="none" dirty="0">
                          <a:solidFill>
                            <a:srgbClr val="000000"/>
                          </a:solidFill>
                          <a:sym typeface="Calibri"/>
                        </a:rPr>
                        <a:t>* 1 </a:t>
                      </a:r>
                      <a:r>
                        <a:rPr lang="es-GT" sz="1050" b="1" u="none" strike="noStrike" cap="none" dirty="0" smtClean="0">
                          <a:solidFill>
                            <a:srgbClr val="000000"/>
                          </a:solidFill>
                          <a:sym typeface="Calibri"/>
                        </a:rPr>
                        <a:t>Comisaria:</a:t>
                      </a:r>
                      <a:r>
                        <a:rPr lang="es-GT" sz="1050" b="0" u="none" strike="noStrike" cap="none" dirty="0" smtClean="0">
                          <a:solidFill>
                            <a:srgbClr val="000000"/>
                          </a:solidFill>
                          <a:sym typeface="Calibri"/>
                        </a:rPr>
                        <a:t> </a:t>
                      </a:r>
                      <a:r>
                        <a:rPr lang="es-GT" sz="1050" b="0" u="none" strike="noStrike" cap="none" dirty="0">
                          <a:solidFill>
                            <a:srgbClr val="000000"/>
                          </a:solidFill>
                          <a:sym typeface="Calibri"/>
                        </a:rPr>
                        <a:t>Escuintla</a:t>
                      </a:r>
                      <a:endParaRPr sz="2000" dirty="0"/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144000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4252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1050" b="1" u="none" strike="noStrike" cap="none" dirty="0">
                          <a:solidFill>
                            <a:srgbClr val="000000"/>
                          </a:solidFill>
                          <a:sym typeface="Calibri"/>
                        </a:rPr>
                        <a:t>   2 Estaciones:</a:t>
                      </a:r>
                      <a:r>
                        <a:rPr lang="es-GT" sz="1050" b="0" u="none" strike="noStrike" cap="none" dirty="0">
                          <a:solidFill>
                            <a:srgbClr val="000000"/>
                          </a:solidFill>
                          <a:sym typeface="Calibri"/>
                        </a:rPr>
                        <a:t> La Ceibita, Jalapa y </a:t>
                      </a:r>
                      <a:r>
                        <a:rPr lang="es-GT" sz="1050" b="0" u="none" strike="noStrike" cap="none" dirty="0" smtClean="0">
                          <a:solidFill>
                            <a:srgbClr val="000000"/>
                          </a:solidFill>
                          <a:sym typeface="Calibri"/>
                        </a:rPr>
                        <a:t>Bárcenas</a:t>
                      </a:r>
                      <a:endParaRPr sz="2000" dirty="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144000" marT="9525" marB="0" anchor="b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44863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1050" b="1" u="none" strike="noStrike" cap="none" dirty="0">
                          <a:solidFill>
                            <a:srgbClr val="000000"/>
                          </a:solidFill>
                          <a:sym typeface="Calibri"/>
                        </a:rPr>
                        <a:t>   7 Subestaciones:</a:t>
                      </a:r>
                      <a:r>
                        <a:rPr lang="es-GT" sz="1050" b="0" u="none" strike="noStrike" cap="none" dirty="0">
                          <a:solidFill>
                            <a:srgbClr val="000000"/>
                          </a:solidFill>
                          <a:sym typeface="Calibri"/>
                        </a:rPr>
                        <a:t> </a:t>
                      </a:r>
                      <a:r>
                        <a:rPr lang="es-GT" sz="1050" b="0" u="none" strike="noStrike" cap="none" dirty="0" smtClean="0">
                          <a:solidFill>
                            <a:srgbClr val="000000"/>
                          </a:solidFill>
                          <a:sym typeface="Calibri"/>
                        </a:rPr>
                        <a:t>Col. </a:t>
                      </a:r>
                      <a:r>
                        <a:rPr lang="es-GT" sz="1050" b="0" u="none" strike="noStrike" cap="none" dirty="0">
                          <a:solidFill>
                            <a:srgbClr val="000000"/>
                          </a:solidFill>
                          <a:sym typeface="Calibri"/>
                        </a:rPr>
                        <a:t>1o. De Julio, </a:t>
                      </a:r>
                      <a:r>
                        <a:rPr lang="es-GT" sz="1050" b="0" u="none" strike="noStrike" cap="none" dirty="0" smtClean="0">
                          <a:solidFill>
                            <a:srgbClr val="000000"/>
                          </a:solidFill>
                          <a:sym typeface="Calibri"/>
                        </a:rPr>
                        <a:t>Mixco; </a:t>
                      </a:r>
                      <a:r>
                        <a:rPr lang="es-GT" sz="1050" b="0" u="none" strike="noStrike" cap="none" dirty="0">
                          <a:solidFill>
                            <a:srgbClr val="000000"/>
                          </a:solidFill>
                          <a:sym typeface="Calibri"/>
                        </a:rPr>
                        <a:t>El Fiscal Palencia, Guatemala; S. Luis Jilotepeque, Jalapa; Sta. María Ixhuatán, Sta. Rosa; S. M. Palajunoj, Quetzaltenango; San José La Máquina, Suchitepéquez </a:t>
                      </a:r>
                      <a:r>
                        <a:rPr lang="es-GT" sz="1050" b="0" u="none" strike="noStrike" cap="none" dirty="0" smtClean="0">
                          <a:solidFill>
                            <a:srgbClr val="000000"/>
                          </a:solidFill>
                          <a:sym typeface="Calibri"/>
                        </a:rPr>
                        <a:t>; </a:t>
                      </a:r>
                      <a:r>
                        <a:rPr lang="es-GT" sz="1050" b="0" u="none" strike="noStrike" cap="none" dirty="0">
                          <a:solidFill>
                            <a:srgbClr val="000000"/>
                          </a:solidFill>
                          <a:sym typeface="Calibri"/>
                        </a:rPr>
                        <a:t>San Mateo </a:t>
                      </a:r>
                      <a:r>
                        <a:rPr lang="es-GT" sz="1050" b="0" u="none" strike="noStrike" cap="none" dirty="0" err="1" smtClean="0">
                          <a:solidFill>
                            <a:srgbClr val="000000"/>
                          </a:solidFill>
                          <a:sym typeface="Calibri"/>
                        </a:rPr>
                        <a:t>Ixtatán</a:t>
                      </a:r>
                      <a:r>
                        <a:rPr lang="es-GT" sz="1050" b="0" u="none" strike="noStrike" cap="none" dirty="0">
                          <a:solidFill>
                            <a:srgbClr val="000000"/>
                          </a:solidFill>
                          <a:sym typeface="Calibri"/>
                        </a:rPr>
                        <a:t>, </a:t>
                      </a:r>
                      <a:r>
                        <a:rPr lang="es-GT" sz="1050" b="0" u="none" strike="noStrike" cap="none" dirty="0" smtClean="0">
                          <a:solidFill>
                            <a:srgbClr val="000000"/>
                          </a:solidFill>
                          <a:sym typeface="Calibri"/>
                        </a:rPr>
                        <a:t>Huehuetenango.</a:t>
                      </a:r>
                      <a:endParaRPr sz="2000" dirty="0"/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56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GT"/>
          </a:p>
        </p:txBody>
      </p:sp>
      <p:pic>
        <p:nvPicPr>
          <p:cNvPr id="4" name="Google Shape;151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uadroTexto 4"/>
          <p:cNvSpPr txBox="1"/>
          <p:nvPr/>
        </p:nvSpPr>
        <p:spPr>
          <a:xfrm>
            <a:off x="6431970" y="3233943"/>
            <a:ext cx="5257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3600" b="1" dirty="0" smtClean="0">
                <a:solidFill>
                  <a:schemeClr val="bg1"/>
                </a:solidFill>
                <a:latin typeface="Montserrat"/>
              </a:rPr>
              <a:t>PRESUPUESTO</a:t>
            </a:r>
            <a:endParaRPr lang="es-GT" sz="3600" b="1" dirty="0">
              <a:solidFill>
                <a:schemeClr val="bg1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73632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">
            <a:extLst>
              <a:ext uri="{FF2B5EF4-FFF2-40B4-BE49-F238E27FC236}">
                <a16:creationId xmlns="" xmlns:a16="http://schemas.microsoft.com/office/drawing/2014/main" id="{7FA31E16-6ACD-487C-974E-40B7F22212D9}"/>
              </a:ext>
            </a:extLst>
          </p:cNvPr>
          <p:cNvSpPr txBox="1">
            <a:spLocks/>
          </p:cNvSpPr>
          <p:nvPr/>
        </p:nvSpPr>
        <p:spPr>
          <a:xfrm>
            <a:off x="0" y="132338"/>
            <a:ext cx="8849360" cy="5503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s-MX" sz="2800" b="1" dirty="0" smtClean="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Retos Y Desafíos</a:t>
            </a:r>
            <a:endParaRPr lang="es-MX" sz="2800" b="1" dirty="0">
              <a:solidFill>
                <a:prstClr val="white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5274299"/>
              </p:ext>
            </p:extLst>
          </p:nvPr>
        </p:nvGraphicFramePr>
        <p:xfrm>
          <a:off x="2452256" y="1174171"/>
          <a:ext cx="6397104" cy="5192712"/>
        </p:xfrm>
        <a:graphic>
          <a:graphicData uri="http://schemas.openxmlformats.org/drawingml/2006/table">
            <a:tbl>
              <a:tblPr/>
              <a:tblGrid>
                <a:gridCol w="457199"/>
                <a:gridCol w="790036"/>
                <a:gridCol w="5149869"/>
              </a:tblGrid>
              <a:tr h="530047"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Montserrat"/>
                        </a:rPr>
                        <a:t>No.</a:t>
                      </a:r>
                    </a:p>
                  </a:txBody>
                  <a:tcPr marL="6469" marR="6469" marT="6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GT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Montserrat"/>
                        </a:rPr>
                        <a:t>DESCRIPCIÓN</a:t>
                      </a:r>
                    </a:p>
                  </a:txBody>
                  <a:tcPr marL="6469" marR="6469" marT="6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</a:tr>
              <a:tr h="1111718"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1</a:t>
                      </a:r>
                    </a:p>
                  </a:txBody>
                  <a:tcPr marL="6469" marR="6469" marT="6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Centro Penitenciario</a:t>
                      </a:r>
                    </a:p>
                  </a:txBody>
                  <a:tcPr marL="6469" marR="6469" marT="6469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Diseño, Construcción de Centro de Cumplimento de Condena para hombres,  finca </a:t>
                      </a:r>
                      <a:r>
                        <a:rPr lang="es-E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Cuyuta</a:t>
                      </a:r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, Lote 218, Municipio de </a:t>
                      </a:r>
                      <a:r>
                        <a:rPr lang="es-E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Masagua</a:t>
                      </a:r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, Departamento de Escuintla</a:t>
                      </a:r>
                    </a:p>
                  </a:txBody>
                  <a:tcPr marL="6469" marR="6469" marT="6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489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GT" sz="14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2</a:t>
                      </a:r>
                    </a:p>
                  </a:txBody>
                  <a:tcPr marL="6469" marR="6469" marT="6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b"/>
                      <a:r>
                        <a:rPr lang="es-G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Construcción de sedes policiales</a:t>
                      </a:r>
                    </a:p>
                  </a:txBody>
                  <a:tcPr marL="6469" marR="6469" marT="6469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Estación: La Ceibita, Monjas Jalapa</a:t>
                      </a:r>
                    </a:p>
                  </a:txBody>
                  <a:tcPr marL="6469" marR="6469" marT="6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364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G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Estación: Bárcenas, Villanueva, Guatemala</a:t>
                      </a:r>
                    </a:p>
                  </a:txBody>
                  <a:tcPr marL="6469" marR="6469" marT="6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432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Subestación: Aldea El Fiscal Palencia, Guatemala</a:t>
                      </a:r>
                    </a:p>
                  </a:txBody>
                  <a:tcPr marL="6469" marR="6469" marT="6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2740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Subestación: San Luis </a:t>
                      </a:r>
                      <a:r>
                        <a:rPr lang="es-E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Jilotepeque</a:t>
                      </a:r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, Jalapa</a:t>
                      </a:r>
                    </a:p>
                  </a:txBody>
                  <a:tcPr marL="6469" marR="6469" marT="6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364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s-GT" sz="14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3</a:t>
                      </a:r>
                    </a:p>
                  </a:txBody>
                  <a:tcPr marL="6469" marR="6469" marT="6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Adquisición </a:t>
                      </a:r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de vehículos para la PNC</a:t>
                      </a:r>
                    </a:p>
                  </a:txBody>
                  <a:tcPr marL="6469" marR="6469" marT="6469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G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1,660 unidades vehiculares:</a:t>
                      </a:r>
                    </a:p>
                  </a:txBody>
                  <a:tcPr marL="6469" marR="6469" marT="6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489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>
                        <a:buClr>
                          <a:srgbClr val="000000"/>
                        </a:buClr>
                        <a:buSzPts val="1200"/>
                        <a:buFont typeface="Arial" panose="020B0604020202020204" pitchFamily="34" charset="0"/>
                        <a:buChar char="•"/>
                      </a:pPr>
                      <a:r>
                        <a:rPr lang="es-G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1,300 motos para patrullaje; </a:t>
                      </a:r>
                    </a:p>
                  </a:txBody>
                  <a:tcPr marL="116450" marR="6469" marT="6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547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>
                        <a:buClr>
                          <a:srgbClr val="000000"/>
                        </a:buClr>
                        <a:buSzPts val="1200"/>
                        <a:buFont typeface="Arial" panose="020B0604020202020204" pitchFamily="34" charset="0"/>
                        <a:buChar char="•"/>
                      </a:pPr>
                      <a:r>
                        <a:rPr lang="es-G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100 motos </a:t>
                      </a:r>
                      <a:r>
                        <a:rPr lang="es-GT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Gril</a:t>
                      </a:r>
                      <a:r>
                        <a:rPr lang="es-G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; </a:t>
                      </a:r>
                    </a:p>
                  </a:txBody>
                  <a:tcPr marL="116450" marR="6469" marT="6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547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>
                        <a:buClr>
                          <a:srgbClr val="000000"/>
                        </a:buClr>
                        <a:buSzPts val="1200"/>
                        <a:buFont typeface="Arial" panose="020B0604020202020204" pitchFamily="34" charset="0"/>
                        <a:buChar char="•"/>
                      </a:pPr>
                      <a:r>
                        <a:rPr lang="es-G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10 motos mensajería;</a:t>
                      </a:r>
                    </a:p>
                  </a:txBody>
                  <a:tcPr marL="116450" marR="6469" marT="6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364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>
                        <a:buClr>
                          <a:srgbClr val="000000"/>
                        </a:buClr>
                        <a:buSzPts val="1200"/>
                        <a:buFont typeface="Arial" panose="020B0604020202020204" pitchFamily="34" charset="0"/>
                        <a:buChar char="•"/>
                      </a:pPr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200 vehículos tipo sedán para </a:t>
                      </a:r>
                      <a:r>
                        <a:rPr lang="es-E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auto patrulla; </a:t>
                      </a:r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y </a:t>
                      </a:r>
                    </a:p>
                  </a:txBody>
                  <a:tcPr marL="116450" marR="6469" marT="6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0047"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>
                        <a:buClr>
                          <a:srgbClr val="000000"/>
                        </a:buClr>
                        <a:buSzPts val="1200"/>
                        <a:buFont typeface="Arial" panose="020B0604020202020204" pitchFamily="34" charset="0"/>
                        <a:buChar char="•"/>
                      </a:pPr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50 vehículos tipo sedán particular para investigación criminal.</a:t>
                      </a:r>
                    </a:p>
                  </a:txBody>
                  <a:tcPr marL="116450" marR="6469" marT="6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25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GT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74" y="1"/>
            <a:ext cx="121960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7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">
            <a:extLst>
              <a:ext uri="{FF2B5EF4-FFF2-40B4-BE49-F238E27FC236}">
                <a16:creationId xmlns="" xmlns:a16="http://schemas.microsoft.com/office/drawing/2014/main" id="{7FA31E16-6ACD-487C-974E-40B7F22212D9}"/>
              </a:ext>
            </a:extLst>
          </p:cNvPr>
          <p:cNvSpPr txBox="1">
            <a:spLocks/>
          </p:cNvSpPr>
          <p:nvPr/>
        </p:nvSpPr>
        <p:spPr>
          <a:xfrm>
            <a:off x="0" y="132338"/>
            <a:ext cx="8849360" cy="5503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s-MX" sz="2800" b="1" dirty="0" smtClean="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Ejecución presupuestaria</a:t>
            </a:r>
            <a:endParaRPr lang="es-MX" sz="2800" b="1" dirty="0">
              <a:solidFill>
                <a:prstClr val="white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Paralelogramo 6">
            <a:extLst>
              <a:ext uri="{FF2B5EF4-FFF2-40B4-BE49-F238E27FC236}">
                <a16:creationId xmlns="" xmlns:a16="http://schemas.microsoft.com/office/drawing/2014/main" id="{373E21BB-D388-4268-B878-1B2F638674E7}"/>
              </a:ext>
            </a:extLst>
          </p:cNvPr>
          <p:cNvSpPr/>
          <p:nvPr/>
        </p:nvSpPr>
        <p:spPr>
          <a:xfrm>
            <a:off x="-152401" y="1361547"/>
            <a:ext cx="9001761" cy="399520"/>
          </a:xfrm>
          <a:prstGeom prst="parallelogram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GT" dirty="0">
              <a:solidFill>
                <a:prstClr val="white"/>
              </a:solidFill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="" xmlns:a16="http://schemas.microsoft.com/office/drawing/2014/main" id="{38A2DF2E-CCC9-47A6-847A-C823ECE66EC8}"/>
              </a:ext>
            </a:extLst>
          </p:cNvPr>
          <p:cNvSpPr txBox="1">
            <a:spLocks/>
          </p:cNvSpPr>
          <p:nvPr/>
        </p:nvSpPr>
        <p:spPr>
          <a:xfrm>
            <a:off x="83127" y="1395413"/>
            <a:ext cx="9060873" cy="5503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>
              <a:defRPr/>
            </a:pPr>
            <a:r>
              <a:rPr lang="es-MX" sz="1600" b="1" dirty="0">
                <a:solidFill>
                  <a:sysClr val="windowText" lastClr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EJECUCIÓN PRESUPUESTARIA POR MINISTERIOS AL 25 DE JULIO DE </a:t>
            </a:r>
            <a:r>
              <a:rPr lang="es-MX" sz="1600" b="1" dirty="0" smtClean="0">
                <a:solidFill>
                  <a:sysClr val="windowText" lastClr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2021</a:t>
            </a:r>
          </a:p>
          <a:p>
            <a:pPr lvl="0" algn="just">
              <a:defRPr/>
            </a:pPr>
            <a:endParaRPr lang="es-MX" sz="1600" b="1" dirty="0">
              <a:solidFill>
                <a:sysClr val="windowText" lastClr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8" name="2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4919406"/>
              </p:ext>
            </p:extLst>
          </p:nvPr>
        </p:nvGraphicFramePr>
        <p:xfrm>
          <a:off x="393700" y="1946275"/>
          <a:ext cx="11004550" cy="449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8" name="Hoja de cálculo" r:id="rId5" imgW="8572457" imgH="4324363" progId="Excel.Sheet.12">
                  <p:embed/>
                </p:oleObj>
              </mc:Choice>
              <mc:Fallback>
                <p:oleObj name="Hoja de cálculo" r:id="rId5" imgW="8572457" imgH="4324363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93700" y="1946275"/>
                        <a:ext cx="11004550" cy="4491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4415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">
            <a:extLst>
              <a:ext uri="{FF2B5EF4-FFF2-40B4-BE49-F238E27FC236}">
                <a16:creationId xmlns="" xmlns:a16="http://schemas.microsoft.com/office/drawing/2014/main" id="{7FA31E16-6ACD-487C-974E-40B7F22212D9}"/>
              </a:ext>
            </a:extLst>
          </p:cNvPr>
          <p:cNvSpPr txBox="1">
            <a:spLocks/>
          </p:cNvSpPr>
          <p:nvPr/>
        </p:nvSpPr>
        <p:spPr>
          <a:xfrm>
            <a:off x="0" y="132338"/>
            <a:ext cx="8849360" cy="5503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s-MX" sz="2800" b="1" dirty="0" smtClean="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Desfinanciamiento Presupuestario</a:t>
            </a:r>
            <a:endParaRPr lang="es-MX" sz="2800" b="1" dirty="0">
              <a:solidFill>
                <a:prstClr val="white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Paralelogramo 6">
            <a:extLst>
              <a:ext uri="{FF2B5EF4-FFF2-40B4-BE49-F238E27FC236}">
                <a16:creationId xmlns="" xmlns:a16="http://schemas.microsoft.com/office/drawing/2014/main" id="{373E21BB-D388-4268-B878-1B2F638674E7}"/>
              </a:ext>
            </a:extLst>
          </p:cNvPr>
          <p:cNvSpPr/>
          <p:nvPr/>
        </p:nvSpPr>
        <p:spPr>
          <a:xfrm>
            <a:off x="-152401" y="1361547"/>
            <a:ext cx="5554133" cy="399520"/>
          </a:xfrm>
          <a:prstGeom prst="parallelogram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GT" dirty="0">
              <a:solidFill>
                <a:prstClr val="white"/>
              </a:solidFill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="" xmlns:a16="http://schemas.microsoft.com/office/drawing/2014/main" id="{38A2DF2E-CCC9-47A6-847A-C823ECE66EC8}"/>
              </a:ext>
            </a:extLst>
          </p:cNvPr>
          <p:cNvSpPr txBox="1">
            <a:spLocks/>
          </p:cNvSpPr>
          <p:nvPr/>
        </p:nvSpPr>
        <p:spPr>
          <a:xfrm>
            <a:off x="668867" y="1395413"/>
            <a:ext cx="8017933" cy="5503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es-MX" sz="1600" b="1" dirty="0">
                <a:solidFill>
                  <a:sysClr val="windowText" lastClr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CIFRAS EN MILLONES DE QUETZALES </a:t>
            </a:r>
          </a:p>
        </p:txBody>
      </p:sp>
      <p:graphicFrame>
        <p:nvGraphicFramePr>
          <p:cNvPr id="10" name="Tabla 9">
            <a:extLst>
              <a:ext uri="{FF2B5EF4-FFF2-40B4-BE49-F238E27FC236}">
                <a16:creationId xmlns="" xmlns:a16="http://schemas.microsoft.com/office/drawing/2014/main" id="{9AE3E781-54C3-4735-B7F8-B8829EDEE4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8160439"/>
              </p:ext>
            </p:extLst>
          </p:nvPr>
        </p:nvGraphicFramePr>
        <p:xfrm>
          <a:off x="2276349" y="2288754"/>
          <a:ext cx="7121651" cy="2588578"/>
        </p:xfrm>
        <a:graphic>
          <a:graphicData uri="http://schemas.openxmlformats.org/drawingml/2006/table">
            <a:tbl>
              <a:tblPr/>
              <a:tblGrid>
                <a:gridCol w="45619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62418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2063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2063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02062">
                <a:tc>
                  <a:txBody>
                    <a:bodyPr/>
                    <a:lstStyle/>
                    <a:p>
                      <a:pPr algn="l" fontAlgn="b"/>
                      <a:endParaRPr lang="es-G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Descripción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GT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Montos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02062">
                <a:tc>
                  <a:txBody>
                    <a:bodyPr/>
                    <a:lstStyle/>
                    <a:p>
                      <a:pPr algn="l" fontAlgn="b"/>
                      <a:endParaRPr lang="es-G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G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Presupuesto Vigente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G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5,944.81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G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02062">
                <a:tc>
                  <a:txBody>
                    <a:bodyPr/>
                    <a:lstStyle/>
                    <a:p>
                      <a:pPr algn="r" fontAlgn="b"/>
                      <a:r>
                        <a:rPr lang="es-G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(-)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G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Readecuación Presupuestaria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G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</a:t>
                      </a:r>
                      <a:r>
                        <a:rPr lang="es-GT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(448.21)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G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02062">
                <a:tc>
                  <a:txBody>
                    <a:bodyPr/>
                    <a:lstStyle/>
                    <a:p>
                      <a:pPr algn="r" fontAlgn="b"/>
                      <a:r>
                        <a:rPr lang="es-G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(=)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G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Presupuesto ajustado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G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G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5,496.60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22165">
                <a:tc>
                  <a:txBody>
                    <a:bodyPr/>
                    <a:lstStyle/>
                    <a:p>
                      <a:pPr algn="r" fontAlgn="b"/>
                      <a:r>
                        <a:rPr lang="es-G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(-)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G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Proyección de Ejecución 2021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G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G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</a:t>
                      </a:r>
                      <a:r>
                        <a:rPr lang="es-GT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s-GT" sz="18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6,239.54) </a:t>
                      </a:r>
                      <a:endParaRPr lang="es-GT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22165">
                <a:tc>
                  <a:txBody>
                    <a:bodyPr/>
                    <a:lstStyle/>
                    <a:p>
                      <a:pPr algn="l" fontAlgn="b"/>
                      <a:endParaRPr lang="es-G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GT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Presupuesto </a:t>
                      </a:r>
                      <a:r>
                        <a:rPr lang="es-GT" sz="1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r>
                        <a:rPr lang="es-GT" sz="18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ser financiado por el Ministerio de Finanzas Públicas</a:t>
                      </a:r>
                      <a:endParaRPr lang="es-GT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GT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GT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        (</a:t>
                      </a:r>
                      <a:r>
                        <a:rPr lang="es-GT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742.94) </a:t>
                      </a:r>
                      <a:endParaRPr lang="es-GT" sz="18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Rectángulo: esquinas redondeadas 2">
            <a:extLst>
              <a:ext uri="{FF2B5EF4-FFF2-40B4-BE49-F238E27FC236}">
                <a16:creationId xmlns="" xmlns:a16="http://schemas.microsoft.com/office/drawing/2014/main" id="{3B24B067-DCAF-48CE-B505-98CB9CBB3F1D}"/>
              </a:ext>
            </a:extLst>
          </p:cNvPr>
          <p:cNvSpPr/>
          <p:nvPr/>
        </p:nvSpPr>
        <p:spPr>
          <a:xfrm>
            <a:off x="512233" y="4912256"/>
            <a:ext cx="11167533" cy="1645662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GT" dirty="0">
              <a:solidFill>
                <a:prstClr val="white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E455C68F-7E34-480B-B810-EBC694683A87}"/>
              </a:ext>
            </a:extLst>
          </p:cNvPr>
          <p:cNvSpPr txBox="1"/>
          <p:nvPr/>
        </p:nvSpPr>
        <p:spPr>
          <a:xfrm>
            <a:off x="626533" y="5150311"/>
            <a:ext cx="1093893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s-GT" sz="1400" b="1" dirty="0">
                <a:solidFill>
                  <a:prstClr val="black"/>
                </a:solidFill>
              </a:rPr>
              <a:t>Nota</a:t>
            </a:r>
            <a:r>
              <a:rPr lang="es-GT" sz="1400" dirty="0">
                <a:solidFill>
                  <a:prstClr val="black"/>
                </a:solidFill>
              </a:rPr>
              <a:t>: El desfinanciamiento corresponde al grupo de gasto 0, Servicios Personales, derivado a que la nomina en el año </a:t>
            </a:r>
            <a:r>
              <a:rPr lang="es-GT" sz="1400" dirty="0" smtClean="0">
                <a:solidFill>
                  <a:prstClr val="black"/>
                </a:solidFill>
              </a:rPr>
              <a:t>2020 </a:t>
            </a:r>
            <a:r>
              <a:rPr lang="es-GT" sz="1400" dirty="0">
                <a:solidFill>
                  <a:prstClr val="black"/>
                </a:solidFill>
              </a:rPr>
              <a:t>fue financiada por  Q 600 millones con fuente de financiamiento “52 Préstamos </a:t>
            </a:r>
            <a:r>
              <a:rPr lang="es-GT" sz="1400" dirty="0" smtClean="0">
                <a:solidFill>
                  <a:prstClr val="black"/>
                </a:solidFill>
              </a:rPr>
              <a:t>externos”, que </a:t>
            </a:r>
            <a:r>
              <a:rPr lang="es-GT" sz="1400" dirty="0">
                <a:solidFill>
                  <a:prstClr val="black"/>
                </a:solidFill>
              </a:rPr>
              <a:t>no se encuentran vigentes para el presente ejercicio </a:t>
            </a:r>
            <a:r>
              <a:rPr lang="es-GT" sz="1400" dirty="0" smtClean="0">
                <a:solidFill>
                  <a:prstClr val="black"/>
                </a:solidFill>
              </a:rPr>
              <a:t>fiscal </a:t>
            </a:r>
            <a:r>
              <a:rPr lang="es-GT" sz="1400" dirty="0">
                <a:solidFill>
                  <a:prstClr val="black"/>
                </a:solidFill>
              </a:rPr>
              <a:t>(Decretos 12-2020 y 20-2020 ambos del Congreso de la República de Guatemala). Asimismo</a:t>
            </a:r>
            <a:r>
              <a:rPr lang="es-GT" sz="1400" dirty="0" smtClean="0">
                <a:solidFill>
                  <a:prstClr val="black"/>
                </a:solidFill>
              </a:rPr>
              <a:t>, al no ser aprobados los presupuestos 2020 y 2021, no se tiene presupuestado </a:t>
            </a:r>
            <a:r>
              <a:rPr lang="es-GT" sz="1400" dirty="0">
                <a:solidFill>
                  <a:prstClr val="black"/>
                </a:solidFill>
              </a:rPr>
              <a:t>el incremento de 2,500 agentes de Policía que ingresaron a servicio activo en el año 2019; sumado a lo anterior, el ingreso a servicio activo de </a:t>
            </a:r>
            <a:r>
              <a:rPr lang="es-GT" sz="1400" dirty="0" smtClean="0">
                <a:solidFill>
                  <a:prstClr val="black"/>
                </a:solidFill>
              </a:rPr>
              <a:t>3,000 </a:t>
            </a:r>
            <a:r>
              <a:rPr lang="es-GT" sz="1400" dirty="0">
                <a:solidFill>
                  <a:prstClr val="black"/>
                </a:solidFill>
              </a:rPr>
              <a:t>agentes de policía estimados a contratar en el presente ejercicio fiscal.</a:t>
            </a:r>
          </a:p>
        </p:txBody>
      </p:sp>
    </p:spTree>
    <p:extLst>
      <p:ext uri="{BB962C8B-B14F-4D97-AF65-F5344CB8AC3E}">
        <p14:creationId xmlns:p14="http://schemas.microsoft.com/office/powerpoint/2010/main" val="79638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">
            <a:extLst>
              <a:ext uri="{FF2B5EF4-FFF2-40B4-BE49-F238E27FC236}">
                <a16:creationId xmlns="" xmlns:a16="http://schemas.microsoft.com/office/drawing/2014/main" id="{7FA31E16-6ACD-487C-974E-40B7F22212D9}"/>
              </a:ext>
            </a:extLst>
          </p:cNvPr>
          <p:cNvSpPr txBox="1">
            <a:spLocks/>
          </p:cNvSpPr>
          <p:nvPr/>
        </p:nvSpPr>
        <p:spPr>
          <a:xfrm>
            <a:off x="0" y="132338"/>
            <a:ext cx="8849360" cy="5503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s-MX" sz="2800" b="1" dirty="0" smtClean="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Anteproyecto De Presupuesto 2022</a:t>
            </a:r>
            <a:endParaRPr lang="es-MX" sz="2800" b="1" dirty="0">
              <a:solidFill>
                <a:prstClr val="white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Paralelogramo 6">
            <a:extLst>
              <a:ext uri="{FF2B5EF4-FFF2-40B4-BE49-F238E27FC236}">
                <a16:creationId xmlns="" xmlns:a16="http://schemas.microsoft.com/office/drawing/2014/main" id="{373E21BB-D388-4268-B878-1B2F638674E7}"/>
              </a:ext>
            </a:extLst>
          </p:cNvPr>
          <p:cNvSpPr/>
          <p:nvPr/>
        </p:nvSpPr>
        <p:spPr>
          <a:xfrm>
            <a:off x="-152401" y="1361547"/>
            <a:ext cx="5554133" cy="584198"/>
          </a:xfrm>
          <a:prstGeom prst="parallelogram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GT" dirty="0">
              <a:solidFill>
                <a:prstClr val="white"/>
              </a:solidFill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="" xmlns:a16="http://schemas.microsoft.com/office/drawing/2014/main" id="{38A2DF2E-CCC9-47A6-847A-C823ECE66EC8}"/>
              </a:ext>
            </a:extLst>
          </p:cNvPr>
          <p:cNvSpPr txBox="1">
            <a:spLocks/>
          </p:cNvSpPr>
          <p:nvPr/>
        </p:nvSpPr>
        <p:spPr>
          <a:xfrm>
            <a:off x="668867" y="1395413"/>
            <a:ext cx="8017933" cy="5503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es-GT" sz="1600" b="1" dirty="0">
                <a:solidFill>
                  <a:srgbClr val="000000"/>
                </a:solidFill>
                <a:latin typeface="Montserrat"/>
              </a:rPr>
              <a:t>COMPARATIVO </a:t>
            </a:r>
            <a:r>
              <a:rPr lang="es-GT" sz="1600" b="1" dirty="0" smtClean="0">
                <a:solidFill>
                  <a:srgbClr val="000000"/>
                </a:solidFill>
                <a:latin typeface="Montserrat"/>
              </a:rPr>
              <a:t>2021-2022</a:t>
            </a:r>
          </a:p>
          <a:p>
            <a:pPr algn="just">
              <a:defRPr/>
            </a:pPr>
            <a:r>
              <a:rPr lang="es-GT" sz="1600" b="1" i="1" dirty="0" smtClean="0">
                <a:solidFill>
                  <a:srgbClr val="000000"/>
                </a:solidFill>
                <a:latin typeface="Montserrat"/>
              </a:rPr>
              <a:t>(Cifras en millones de Quetzales) </a:t>
            </a:r>
            <a:r>
              <a:rPr lang="es-MX" sz="1600" b="1" i="1" dirty="0" smtClean="0">
                <a:solidFill>
                  <a:sysClr val="windowText" lastClr="000000"/>
                </a:solidFill>
                <a:latin typeface="Montserrat"/>
                <a:ea typeface="Verdana" pitchFamily="34" charset="0"/>
                <a:cs typeface="Verdana" pitchFamily="34" charset="0"/>
              </a:rPr>
              <a:t> </a:t>
            </a:r>
            <a:endParaRPr lang="es-MX" sz="1600" b="1" i="1" dirty="0">
              <a:solidFill>
                <a:sysClr val="windowText" lastClr="000000"/>
              </a:solidFill>
              <a:latin typeface="Montserrat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0226716"/>
              </p:ext>
            </p:extLst>
          </p:nvPr>
        </p:nvGraphicFramePr>
        <p:xfrm>
          <a:off x="1215736" y="2104953"/>
          <a:ext cx="8884224" cy="1116330"/>
        </p:xfrm>
        <a:graphic>
          <a:graphicData uri="http://schemas.openxmlformats.org/drawingml/2006/table">
            <a:tbl>
              <a:tblPr/>
              <a:tblGrid>
                <a:gridCol w="3305758"/>
                <a:gridCol w="1698792"/>
                <a:gridCol w="1761441"/>
                <a:gridCol w="1603894"/>
                <a:gridCol w="514339"/>
              </a:tblGrid>
              <a:tr h="381000">
                <a:tc>
                  <a:txBody>
                    <a:bodyPr/>
                    <a:lstStyle/>
                    <a:p>
                      <a:pPr algn="l" fontAlgn="b"/>
                      <a:endParaRPr lang="es-G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Montserrat"/>
                        </a:rPr>
                        <a:t>VIGENTE           2021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Montserrat"/>
                        </a:rPr>
                        <a:t>SOLICITADO         2022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GT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Montserrat"/>
                        </a:rPr>
                        <a:t>DIFERENCIA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Montserrat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485327">
                <a:tc>
                  <a:txBody>
                    <a:bodyPr/>
                    <a:lstStyle/>
                    <a:p>
                      <a:pPr algn="ctr" fontAlgn="b"/>
                      <a:r>
                        <a:rPr lang="es-GT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Ministerio de </a:t>
                      </a:r>
                      <a:r>
                        <a:rPr lang="es-GT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Gobernación</a:t>
                      </a:r>
                    </a:p>
                    <a:p>
                      <a:pPr algn="ctr" fontAlgn="b"/>
                      <a:r>
                        <a:rPr lang="es-GT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Anteproyecto</a:t>
                      </a:r>
                      <a:r>
                        <a:rPr lang="es-GT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 de presupuesto</a:t>
                      </a:r>
                      <a:endParaRPr lang="es-GT" sz="1800" b="1" i="0" u="none" strike="noStrike" dirty="0">
                        <a:solidFill>
                          <a:srgbClr val="000000"/>
                        </a:solidFill>
                        <a:effectLst/>
                        <a:latin typeface="Montserra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5,496.5</a:t>
                      </a:r>
                      <a:endParaRPr lang="es-GT" sz="1600" b="1" i="0" u="none" strike="noStrike" dirty="0">
                        <a:solidFill>
                          <a:srgbClr val="000000"/>
                        </a:solidFill>
                        <a:effectLst/>
                        <a:latin typeface="Montserra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6,477</a:t>
                      </a:r>
                      <a:endParaRPr lang="es-GT" sz="1600" b="1" i="0" u="none" strike="noStrike" dirty="0">
                        <a:solidFill>
                          <a:srgbClr val="000000"/>
                        </a:solidFill>
                        <a:effectLst/>
                        <a:latin typeface="Montserra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GT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980.4</a:t>
                      </a:r>
                      <a:endParaRPr lang="es-GT" sz="1600" b="1" i="0" u="none" strike="noStrike" dirty="0">
                        <a:solidFill>
                          <a:srgbClr val="000000"/>
                        </a:solidFill>
                        <a:effectLst/>
                        <a:latin typeface="Montserra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18%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7585745"/>
              </p:ext>
            </p:extLst>
          </p:nvPr>
        </p:nvGraphicFramePr>
        <p:xfrm>
          <a:off x="3470564" y="3343203"/>
          <a:ext cx="5143500" cy="3247203"/>
        </p:xfrm>
        <a:graphic>
          <a:graphicData uri="http://schemas.openxmlformats.org/drawingml/2006/table">
            <a:tbl>
              <a:tblPr/>
              <a:tblGrid>
                <a:gridCol w="371974"/>
                <a:gridCol w="3745392"/>
                <a:gridCol w="1026134"/>
              </a:tblGrid>
              <a:tr h="407915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G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Justificación de incremento presupuestario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</a:tr>
              <a:tr h="124691">
                <a:tc>
                  <a:txBody>
                    <a:bodyPr/>
                    <a:lstStyle/>
                    <a:p>
                      <a:pPr algn="l" fontAlgn="b"/>
                      <a:endParaRPr lang="es-G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G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G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570">
                <a:tc>
                  <a:txBody>
                    <a:bodyPr/>
                    <a:lstStyle/>
                    <a:p>
                      <a:pPr algn="ctr" fontAlgn="b"/>
                      <a:r>
                        <a:rPr lang="es-GT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No.</a:t>
                      </a:r>
                      <a:endParaRPr lang="es-GT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DESCRIPCIÓN </a:t>
                      </a:r>
                      <a:endParaRPr lang="es-GT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MONTO</a:t>
                      </a:r>
                      <a:endParaRPr lang="es-GT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595121">
                <a:tc>
                  <a:txBody>
                    <a:bodyPr/>
                    <a:lstStyle/>
                    <a:p>
                      <a:pPr algn="ctr" fontAlgn="b"/>
                      <a:r>
                        <a:rPr lang="es-G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Monto estimado para </a:t>
                      </a:r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cubrir el desfinanciamiento en la nómina de la PNC del año 2021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742.94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5121">
                <a:tc>
                  <a:txBody>
                    <a:bodyPr/>
                    <a:lstStyle/>
                    <a:p>
                      <a:pPr algn="ctr" fontAlgn="b"/>
                      <a:r>
                        <a:rPr lang="es-G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es-GT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s-G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Monto </a:t>
                      </a:r>
                      <a:r>
                        <a:rPr lang="es-E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estimado para </a:t>
                      </a:r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cubrir gastos administrativos del Ministerio de Gobernación y PNC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197.76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3494">
                <a:tc>
                  <a:txBody>
                    <a:bodyPr/>
                    <a:lstStyle/>
                    <a:p>
                      <a:pPr algn="ctr" fontAlgn="b"/>
                      <a:r>
                        <a:rPr lang="es-GT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es-G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Monto </a:t>
                      </a:r>
                      <a:r>
                        <a:rPr lang="es-E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estimado para </a:t>
                      </a:r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cubrir gastos por servicios de alimentos para privados de Libertad y otros gastos de funcionamiento del Ministerio de Gobernación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39.7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097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GT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  <a:endParaRPr lang="es-GT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s-G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980.4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151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GT"/>
          </a:p>
        </p:txBody>
      </p:sp>
      <p:pic>
        <p:nvPicPr>
          <p:cNvPr id="4" name="Google Shape;151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uadroTexto 4"/>
          <p:cNvSpPr txBox="1"/>
          <p:nvPr/>
        </p:nvSpPr>
        <p:spPr>
          <a:xfrm>
            <a:off x="6431970" y="3233943"/>
            <a:ext cx="5257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3600" b="1" dirty="0" smtClean="0">
                <a:solidFill>
                  <a:schemeClr val="bg1"/>
                </a:solidFill>
                <a:latin typeface="Montserrat"/>
              </a:rPr>
              <a:t>RESULTADOS</a:t>
            </a:r>
            <a:endParaRPr lang="es-GT" sz="3600" b="1" dirty="0">
              <a:solidFill>
                <a:schemeClr val="bg1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409417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: esquinas redondeadas 2">
            <a:extLst>
              <a:ext uri="{FF2B5EF4-FFF2-40B4-BE49-F238E27FC236}">
                <a16:creationId xmlns="" xmlns:a16="http://schemas.microsoft.com/office/drawing/2014/main" id="{3B24B067-DCAF-48CE-B505-98CB9CBB3F1D}"/>
              </a:ext>
            </a:extLst>
          </p:cNvPr>
          <p:cNvSpPr/>
          <p:nvPr/>
        </p:nvSpPr>
        <p:spPr>
          <a:xfrm>
            <a:off x="408324" y="5694217"/>
            <a:ext cx="5088467" cy="894873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GT" dirty="0">
              <a:solidFill>
                <a:prstClr val="white"/>
              </a:solidFill>
            </a:endParaRPr>
          </a:p>
        </p:txBody>
      </p:sp>
      <p:sp>
        <p:nvSpPr>
          <p:cNvPr id="15" name="Título 1">
            <a:extLst>
              <a:ext uri="{FF2B5EF4-FFF2-40B4-BE49-F238E27FC236}">
                <a16:creationId xmlns="" xmlns:a16="http://schemas.microsoft.com/office/drawing/2014/main" id="{7FA31E16-6ACD-487C-974E-40B7F22212D9}"/>
              </a:ext>
            </a:extLst>
          </p:cNvPr>
          <p:cNvSpPr txBox="1">
            <a:spLocks/>
          </p:cNvSpPr>
          <p:nvPr/>
        </p:nvSpPr>
        <p:spPr>
          <a:xfrm>
            <a:off x="0" y="132338"/>
            <a:ext cx="8849360" cy="5503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s-MX" sz="2800" b="1" dirty="0" smtClean="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Incremento del estado de fuerza </a:t>
            </a:r>
            <a:endParaRPr lang="es-MX" sz="2800" b="1" dirty="0">
              <a:solidFill>
                <a:prstClr val="white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4313276"/>
              </p:ext>
            </p:extLst>
          </p:nvPr>
        </p:nvGraphicFramePr>
        <p:xfrm>
          <a:off x="529935" y="803896"/>
          <a:ext cx="4842165" cy="3096358"/>
        </p:xfrm>
        <a:graphic>
          <a:graphicData uri="http://schemas.openxmlformats.org/drawingml/2006/table">
            <a:tbl>
              <a:tblPr/>
              <a:tblGrid>
                <a:gridCol w="550568"/>
                <a:gridCol w="3162231"/>
                <a:gridCol w="1129366"/>
              </a:tblGrid>
              <a:tr h="410569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G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Agentes graduados de PNC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</a:tr>
              <a:tr h="154908">
                <a:tc>
                  <a:txBody>
                    <a:bodyPr/>
                    <a:lstStyle/>
                    <a:p>
                      <a:pPr algn="ctr" fontAlgn="b"/>
                      <a:r>
                        <a:rPr lang="es-G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1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736">
                <a:tc>
                  <a:txBody>
                    <a:bodyPr/>
                    <a:lstStyle/>
                    <a:p>
                      <a:pPr algn="ctr" fontAlgn="b"/>
                      <a:r>
                        <a:rPr lang="es-GT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Montserrat"/>
                        </a:rPr>
                        <a:t>No.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Montserrat"/>
                        </a:rPr>
                        <a:t>DEPENDENCIA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Montserrat"/>
                        </a:rPr>
                        <a:t>CANTIDAD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278736">
                <a:tc>
                  <a:txBody>
                    <a:bodyPr/>
                    <a:lstStyle/>
                    <a:p>
                      <a:pPr algn="ctr" fontAlgn="b"/>
                      <a:r>
                        <a:rPr lang="es-G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G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COMISARÍAS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           915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736">
                <a:tc>
                  <a:txBody>
                    <a:bodyPr/>
                    <a:lstStyle/>
                    <a:p>
                      <a:pPr algn="ctr" fontAlgn="b"/>
                      <a:r>
                        <a:rPr lang="es-G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G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DIPAFRONT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           300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736">
                <a:tc>
                  <a:txBody>
                    <a:bodyPr/>
                    <a:lstStyle/>
                    <a:p>
                      <a:pPr algn="ctr" fontAlgn="b"/>
                      <a:r>
                        <a:rPr lang="es-G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G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SGIC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           200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736">
                <a:tc>
                  <a:txBody>
                    <a:bodyPr/>
                    <a:lstStyle/>
                    <a:p>
                      <a:pPr algn="ctr" fontAlgn="b"/>
                      <a:r>
                        <a:rPr lang="es-G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G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INSPECTORIA GENERAL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             45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736">
                <a:tc>
                  <a:txBody>
                    <a:bodyPr/>
                    <a:lstStyle/>
                    <a:p>
                      <a:pPr algn="ctr" fontAlgn="b"/>
                      <a:r>
                        <a:rPr lang="es-GT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G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DEPARTAMENTO DE TRÁNSITO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             28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736">
                <a:tc>
                  <a:txBody>
                    <a:bodyPr/>
                    <a:lstStyle/>
                    <a:p>
                      <a:pPr algn="ctr" fontAlgn="b"/>
                      <a:r>
                        <a:rPr lang="es-G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G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SGPD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             25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736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GT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/>
                        </a:rPr>
                        <a:t>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/>
                        </a:rPr>
                        <a:t>        1,513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278736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GT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Montserrat"/>
                        </a:rPr>
                        <a:t>* Agentes graduados en julio 2021</a:t>
                      </a:r>
                      <a:endParaRPr lang="es-GT" sz="1200" b="0" i="0" u="none" strike="noStrike" dirty="0">
                        <a:solidFill>
                          <a:schemeClr val="tx1"/>
                        </a:solidFill>
                        <a:effectLst/>
                        <a:latin typeface="Montserra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GT" sz="1200" b="0" i="0" u="none" strike="noStrike" dirty="0">
                        <a:solidFill>
                          <a:schemeClr val="bg1"/>
                        </a:solidFill>
                        <a:effectLst/>
                        <a:latin typeface="Montserra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991" y="3877998"/>
            <a:ext cx="5424054" cy="2851845"/>
          </a:xfrm>
          <a:prstGeom prst="rect">
            <a:avLst/>
          </a:prstGeom>
        </p:spPr>
      </p:pic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28365"/>
              </p:ext>
            </p:extLst>
          </p:nvPr>
        </p:nvGraphicFramePr>
        <p:xfrm>
          <a:off x="5953991" y="976744"/>
          <a:ext cx="5372099" cy="2494156"/>
        </p:xfrm>
        <a:graphic>
          <a:graphicData uri="http://schemas.openxmlformats.org/drawingml/2006/table">
            <a:tbl>
              <a:tblPr/>
              <a:tblGrid>
                <a:gridCol w="610821"/>
                <a:gridCol w="3508311"/>
                <a:gridCol w="1252967"/>
              </a:tblGrid>
              <a:tr h="374726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G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Guardias Penitenciarios graduados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</a:tr>
              <a:tr h="175994">
                <a:tc>
                  <a:txBody>
                    <a:bodyPr/>
                    <a:lstStyle/>
                    <a:p>
                      <a:pPr algn="ctr" fontAlgn="b"/>
                      <a:r>
                        <a:rPr lang="es-GT" sz="11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3476">
                <a:tc>
                  <a:txBody>
                    <a:bodyPr/>
                    <a:lstStyle/>
                    <a:p>
                      <a:pPr algn="ctr" fontAlgn="b"/>
                      <a:r>
                        <a:rPr lang="es-GT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/>
                        </a:rPr>
                        <a:t>No.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/>
                        </a:rPr>
                        <a:t>DEPENDENCIA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/>
                        </a:rPr>
                        <a:t>CANTIDAD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374072">
                <a:tc>
                  <a:txBody>
                    <a:bodyPr/>
                    <a:lstStyle/>
                    <a:p>
                      <a:pPr algn="ctr" fontAlgn="b"/>
                      <a:r>
                        <a:rPr lang="es-G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G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Sistema Penitenciario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             83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7606">
                <a:tc>
                  <a:txBody>
                    <a:bodyPr/>
                    <a:lstStyle/>
                    <a:p>
                      <a:pPr algn="ctr" fontAlgn="b"/>
                      <a:r>
                        <a:rPr lang="es-G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Unidad del Nuevo Modelo de Gestión Penitenciaria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             87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372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GT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/>
                        </a:rPr>
                        <a:t>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"/>
                        </a:rPr>
                        <a:t>           170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270499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G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*Guardias graduados en  julio de 2021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3" name="Tab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2747320"/>
              </p:ext>
            </p:extLst>
          </p:nvPr>
        </p:nvGraphicFramePr>
        <p:xfrm>
          <a:off x="561108" y="4187536"/>
          <a:ext cx="4810991" cy="2366763"/>
        </p:xfrm>
        <a:graphic>
          <a:graphicData uri="http://schemas.openxmlformats.org/drawingml/2006/table">
            <a:tbl>
              <a:tblPr/>
              <a:tblGrid>
                <a:gridCol w="3819151"/>
                <a:gridCol w="991840"/>
              </a:tblGrid>
              <a:tr h="242994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GT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Segunda promoción de Agentes de PNC 2021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</a:tr>
              <a:tr h="225984">
                <a:tc>
                  <a:txBody>
                    <a:bodyPr/>
                    <a:lstStyle/>
                    <a:p>
                      <a:pPr algn="l" fontAlgn="b"/>
                      <a:endParaRPr lang="es-GT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GT" sz="1200" b="0" i="0" u="none" strike="noStrike">
                        <a:solidFill>
                          <a:srgbClr val="000000"/>
                        </a:solidFill>
                        <a:effectLst/>
                        <a:latin typeface="Montserra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904">
                <a:tc>
                  <a:txBody>
                    <a:bodyPr/>
                    <a:lstStyle/>
                    <a:p>
                      <a:pPr algn="ctr" fontAlgn="b"/>
                      <a:r>
                        <a:rPr lang="es-GT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Montserrat"/>
                        </a:rPr>
                        <a:t>DESCRIPCIÓN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Montserrat"/>
                        </a:rPr>
                        <a:t>CANTIDAD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485988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Agentes inscritos para segunda promoción, fecha aproximada de graduación noviembre 2021.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               1,600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949">
                <a:tc>
                  <a:txBody>
                    <a:bodyPr/>
                    <a:lstStyle/>
                    <a:p>
                      <a:pPr algn="l" fontAlgn="b"/>
                      <a:endParaRPr lang="es-GT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Montserra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GT" sz="1200" b="0" i="0" u="none" strike="noStrike">
                        <a:solidFill>
                          <a:srgbClr val="000000"/>
                        </a:solidFill>
                        <a:effectLst/>
                        <a:latin typeface="Montserra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867488">
                <a:tc gridSpan="2">
                  <a:txBody>
                    <a:bodyPr/>
                    <a:lstStyle/>
                    <a:p>
                      <a:pPr algn="just" fontAlgn="auto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Nota:</a:t>
                      </a:r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 Por la incorporación al servicio activo de los agentes a graduarse en la segunda promoción 2021, se necesitará para el  periodo fiscal 2022 un incremento al presupuesto de aproximadamente Q. 138.7 millones de </a:t>
                      </a:r>
                      <a:r>
                        <a:rPr lang="es-E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quetzales.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943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">
            <a:extLst>
              <a:ext uri="{FF2B5EF4-FFF2-40B4-BE49-F238E27FC236}">
                <a16:creationId xmlns="" xmlns:a16="http://schemas.microsoft.com/office/drawing/2014/main" id="{7FA31E16-6ACD-487C-974E-40B7F22212D9}"/>
              </a:ext>
            </a:extLst>
          </p:cNvPr>
          <p:cNvSpPr txBox="1">
            <a:spLocks/>
          </p:cNvSpPr>
          <p:nvPr/>
        </p:nvSpPr>
        <p:spPr>
          <a:xfrm>
            <a:off x="0" y="132338"/>
            <a:ext cx="8849360" cy="5503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s-MX" sz="2800" b="1" dirty="0" smtClean="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Especialización de la fuerza policial </a:t>
            </a:r>
            <a:endParaRPr lang="es-MX" sz="2800" b="1" dirty="0">
              <a:solidFill>
                <a:prstClr val="white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9321933"/>
              </p:ext>
            </p:extLst>
          </p:nvPr>
        </p:nvGraphicFramePr>
        <p:xfrm>
          <a:off x="2165556" y="952509"/>
          <a:ext cx="7242463" cy="2136789"/>
        </p:xfrm>
        <a:graphic>
          <a:graphicData uri="http://schemas.openxmlformats.org/drawingml/2006/table">
            <a:tbl>
              <a:tblPr/>
              <a:tblGrid>
                <a:gridCol w="644236"/>
                <a:gridCol w="5408501"/>
                <a:gridCol w="1189726"/>
              </a:tblGrid>
              <a:tr h="478054"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Montserrat"/>
                        </a:rPr>
                        <a:t>No.</a:t>
                      </a:r>
                      <a:endParaRPr lang="es-GT" sz="1600" b="0" i="0" u="none" strike="noStrike" dirty="0">
                        <a:solidFill>
                          <a:schemeClr val="bg1"/>
                        </a:solidFill>
                        <a:effectLst/>
                        <a:latin typeface="Montserra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Montserrat"/>
                        </a:rPr>
                        <a:t>DESCRIPCIÓN</a:t>
                      </a:r>
                      <a:endParaRPr lang="es-GT" sz="1600" b="0" i="0" u="none" strike="noStrike" dirty="0">
                        <a:solidFill>
                          <a:schemeClr val="bg1"/>
                        </a:solidFill>
                        <a:effectLst/>
                        <a:latin typeface="Montserra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Montserrat"/>
                        </a:rPr>
                        <a:t>CANTIDAD</a:t>
                      </a:r>
                      <a:endParaRPr lang="es-GT" sz="1600" b="0" i="0" u="none" strike="noStrike" dirty="0">
                        <a:solidFill>
                          <a:schemeClr val="bg1"/>
                        </a:solidFill>
                        <a:effectLst/>
                        <a:latin typeface="Montserra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436418"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600" b="0" i="0" u="none" strike="noStrike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Curso </a:t>
                      </a:r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de investigación criminal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93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4627">
                <a:tc>
                  <a:txBody>
                    <a:bodyPr/>
                    <a:lstStyle/>
                    <a:p>
                      <a:pPr algn="ctr" fontAlgn="b"/>
                      <a:r>
                        <a:rPr lang="es-GT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Curso avanzado de investigación criminal contra la trata de personas y tráfico ilícito de personas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GT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Montserrat"/>
                        </a:rPr>
                        <a:t>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GT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190500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GT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Montserrat"/>
                        </a:rPr>
                        <a:t>* Graduados en marzo de 2021</a:t>
                      </a:r>
                      <a:endParaRPr lang="es-GT" sz="1600" b="0" i="0" u="none" strike="noStrike" dirty="0">
                        <a:solidFill>
                          <a:schemeClr val="tx1"/>
                        </a:solidFill>
                        <a:effectLst/>
                        <a:latin typeface="Montserra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GT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818" y="3387436"/>
            <a:ext cx="5236071" cy="331554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17" y="3387435"/>
            <a:ext cx="5236071" cy="331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54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">
            <a:extLst>
              <a:ext uri="{FF2B5EF4-FFF2-40B4-BE49-F238E27FC236}">
                <a16:creationId xmlns="" xmlns:a16="http://schemas.microsoft.com/office/drawing/2014/main" id="{7FA31E16-6ACD-487C-974E-40B7F22212D9}"/>
              </a:ext>
            </a:extLst>
          </p:cNvPr>
          <p:cNvSpPr txBox="1">
            <a:spLocks/>
          </p:cNvSpPr>
          <p:nvPr/>
        </p:nvSpPr>
        <p:spPr>
          <a:xfrm>
            <a:off x="0" y="132338"/>
            <a:ext cx="8849360" cy="5503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s-MX" sz="2800" b="1" dirty="0" smtClean="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Construcción de Comisaría </a:t>
            </a:r>
            <a:endParaRPr lang="es-MX" sz="2800" b="1" dirty="0">
              <a:solidFill>
                <a:prstClr val="white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7844919"/>
              </p:ext>
            </p:extLst>
          </p:nvPr>
        </p:nvGraphicFramePr>
        <p:xfrm>
          <a:off x="952500" y="1389712"/>
          <a:ext cx="9833264" cy="1478698"/>
        </p:xfrm>
        <a:graphic>
          <a:graphicData uri="http://schemas.openxmlformats.org/drawingml/2006/table">
            <a:tbl>
              <a:tblPr/>
              <a:tblGrid>
                <a:gridCol w="3139536"/>
                <a:gridCol w="1895569"/>
                <a:gridCol w="1599386"/>
                <a:gridCol w="3198773"/>
              </a:tblGrid>
              <a:tr h="615733"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Montserrat"/>
                        </a:rPr>
                        <a:t>DESCRIPCIÓN</a:t>
                      </a:r>
                      <a:endParaRPr lang="es-GT" sz="1400" b="1" i="0" u="none" strike="noStrike" dirty="0">
                        <a:solidFill>
                          <a:schemeClr val="bg1"/>
                        </a:solidFill>
                        <a:effectLst/>
                        <a:latin typeface="Montserra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Montserrat"/>
                        </a:rPr>
                        <a:t>LUGAR</a:t>
                      </a:r>
                      <a:endParaRPr lang="es-GT" sz="1400" b="1" i="0" u="none" strike="noStrike" dirty="0">
                        <a:solidFill>
                          <a:schemeClr val="bg1"/>
                        </a:solidFill>
                        <a:effectLst/>
                        <a:latin typeface="Montserra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Montserrat"/>
                        </a:rPr>
                        <a:t>MONTO INVERSIÓN</a:t>
                      </a:r>
                      <a:endParaRPr lang="es-GT" sz="1400" b="1" i="0" u="none" strike="noStrike" dirty="0">
                        <a:solidFill>
                          <a:schemeClr val="bg1"/>
                        </a:solidFill>
                        <a:effectLst/>
                        <a:latin typeface="Montserra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Montserrat"/>
                        </a:rPr>
                        <a:t>BENEFICIARIOS</a:t>
                      </a:r>
                      <a:endParaRPr lang="es-GT" sz="1400" b="1" i="0" u="none" strike="noStrike" dirty="0">
                        <a:solidFill>
                          <a:schemeClr val="bg1"/>
                        </a:solidFill>
                        <a:effectLst/>
                        <a:latin typeface="Montserra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Comisaría distrital de la Policía Nacional Civil.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Municipio de </a:t>
                      </a:r>
                      <a:r>
                        <a:rPr lang="es-GT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Coatepeque, Departamento </a:t>
                      </a:r>
                      <a:r>
                        <a:rPr lang="es-G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de Quetzaltenango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 </a:t>
                      </a:r>
                      <a:r>
                        <a:rPr lang="es-GT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Q  46,104,080.62 </a:t>
                      </a:r>
                      <a:endParaRPr lang="es-GT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119,152 habitantes directos del municipio de Coatepeque según censo del INE 2018. / 600 agentes de PNC.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37" y="2971798"/>
            <a:ext cx="5451838" cy="367838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809" y="2971798"/>
            <a:ext cx="5379101" cy="367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90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POLICI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6254E"/>
      </a:accent1>
      <a:accent2>
        <a:srgbClr val="3D65AF"/>
      </a:accent2>
      <a:accent3>
        <a:srgbClr val="D4A445"/>
      </a:accent3>
      <a:accent4>
        <a:srgbClr val="E6E7E8"/>
      </a:accent4>
      <a:accent5>
        <a:srgbClr val="FFFFFF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594</TotalTime>
  <Words>1228</Words>
  <Application>Microsoft Office PowerPoint</Application>
  <PresentationFormat>Panorámica</PresentationFormat>
  <Paragraphs>289</Paragraphs>
  <Slides>21</Slides>
  <Notes>1</Notes>
  <HiddenSlides>0</HiddenSlides>
  <MMClips>0</MMClips>
  <ScaleCrop>false</ScaleCrop>
  <HeadingPairs>
    <vt:vector size="8" baseType="variant">
      <vt:variant>
        <vt:lpstr>Fuentes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32" baseType="lpstr">
      <vt:lpstr>Arial</vt:lpstr>
      <vt:lpstr>Calibri</vt:lpstr>
      <vt:lpstr>Calibri Light</vt:lpstr>
      <vt:lpstr>Montserrat</vt:lpstr>
      <vt:lpstr>Montserrat ExtraBold</vt:lpstr>
      <vt:lpstr>Montserrat SemiBold</vt:lpstr>
      <vt:lpstr>Verdana</vt:lpstr>
      <vt:lpstr>Wingdings</vt:lpstr>
      <vt:lpstr>Tema de Office</vt:lpstr>
      <vt:lpstr>1_Tema de Office</vt:lpstr>
      <vt:lpstr>Hoja de cálculo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Jorge Ottoniel Socorec Yol</dc:creator>
  <cp:lastModifiedBy>Jorge Ottoniel Socorec Yol</cp:lastModifiedBy>
  <cp:revision>42</cp:revision>
  <cp:lastPrinted>2021-08-06T13:56:10Z</cp:lastPrinted>
  <dcterms:created xsi:type="dcterms:W3CDTF">2021-07-29T21:38:43Z</dcterms:created>
  <dcterms:modified xsi:type="dcterms:W3CDTF">2021-08-06T14:32:09Z</dcterms:modified>
</cp:coreProperties>
</file>