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36" r:id="rId2"/>
    <p:sldId id="335" r:id="rId3"/>
    <p:sldId id="351" r:id="rId4"/>
    <p:sldId id="341" r:id="rId5"/>
    <p:sldId id="344" r:id="rId6"/>
    <p:sldId id="346" r:id="rId7"/>
    <p:sldId id="347" r:id="rId8"/>
    <p:sldId id="348" r:id="rId9"/>
    <p:sldId id="349" r:id="rId10"/>
    <p:sldId id="350" r:id="rId11"/>
    <p:sldId id="361" r:id="rId12"/>
    <p:sldId id="362" r:id="rId13"/>
    <p:sldId id="365" r:id="rId14"/>
    <p:sldId id="363" r:id="rId15"/>
    <p:sldId id="338" r:id="rId16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elle Rosales Colindres" initials="MRC" lastIdx="1" clrIdx="0">
    <p:extLst>
      <p:ext uri="{19B8F6BF-5375-455C-9EA6-DF929625EA0E}">
        <p15:presenceInfo xmlns:p15="http://schemas.microsoft.com/office/powerpoint/2012/main" xmlns="" userId="72816b63d94750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68" autoAdjust="0"/>
    <p:restoredTop sz="94178" autoAdjust="0"/>
  </p:normalViewPr>
  <p:slideViewPr>
    <p:cSldViewPr snapToGrid="0" snapToObjects="1">
      <p:cViewPr varScale="1">
        <p:scale>
          <a:sx n="69" d="100"/>
          <a:sy n="69" d="100"/>
        </p:scale>
        <p:origin x="-6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Guatemala: Variación</a:t>
            </a:r>
            <a:r>
              <a:rPr lang="en-US" sz="1000" baseline="0" dirty="0"/>
              <a:t> en el empleo formal por actividad económica, diciembre 2020</a:t>
            </a:r>
            <a:endParaRPr lang="en-US" sz="1000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4741822789392716E-2"/>
          <c:y val="8.3491461100569278E-2"/>
          <c:w val="0.93659777355416785"/>
          <c:h val="0.46577457703935027"/>
        </c:manualLayout>
      </c:layout>
      <c:barChart>
        <c:barDir val="col"/>
        <c:grouping val="clustered"/>
        <c:ser>
          <c:idx val="0"/>
          <c:order val="0"/>
          <c:tx>
            <c:strRef>
              <c:f>Hoja5!$B$1</c:f>
              <c:strCache>
                <c:ptCount val="1"/>
                <c:pt idx="0">
                  <c:v>% Variación enero-diciembre (Trabajadores)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0"/>
                  <c:y val="9.292929292929301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AB-480E-A90E-992BC227E95A}"/>
                </c:ext>
              </c:extLst>
            </c:dLbl>
            <c:dLbl>
              <c:idx val="3"/>
              <c:layout>
                <c:manualLayout>
                  <c:x val="0"/>
                  <c:y val="7.272727272727272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AB-480E-A90E-992BC227E95A}"/>
                </c:ext>
              </c:extLst>
            </c:dLbl>
            <c:dLbl>
              <c:idx val="8"/>
              <c:layout>
                <c:manualLayout>
                  <c:x val="-6.743217120937493E-17"/>
                  <c:y val="0.1696969696969697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AB-480E-A90E-992BC227E95A}"/>
                </c:ext>
              </c:extLst>
            </c:dLbl>
            <c:dLbl>
              <c:idx val="9"/>
              <c:layout>
                <c:manualLayout>
                  <c:x val="-1.3486434241874983E-16"/>
                  <c:y val="8.484848484848486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B-480E-A90E-992BC227E95A}"/>
                </c:ext>
              </c:extLst>
            </c:dLbl>
            <c:dLbl>
              <c:idx val="10"/>
              <c:layout>
                <c:manualLayout>
                  <c:x val="6.743217120937493E-17"/>
                  <c:y val="6.868686868686868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AB-480E-A90E-992BC227E95A}"/>
                </c:ext>
              </c:extLst>
            </c:dLbl>
            <c:dLbl>
              <c:idx val="11"/>
              <c:layout>
                <c:manualLayout>
                  <c:x val="0"/>
                  <c:y val="8.484848484848489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AB-480E-A90E-992BC227E95A}"/>
                </c:ext>
              </c:extLst>
            </c:dLbl>
            <c:dLbl>
              <c:idx val="12"/>
              <c:layout>
                <c:manualLayout>
                  <c:x val="0"/>
                  <c:y val="0.12121212121212126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AB-480E-A90E-992BC227E95A}"/>
                </c:ext>
              </c:extLst>
            </c:dLbl>
            <c:dLbl>
              <c:idx val="13"/>
              <c:layout>
                <c:manualLayout>
                  <c:x val="0"/>
                  <c:y val="0.10505050505050509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AB-480E-A90E-992BC227E95A}"/>
                </c:ext>
              </c:extLst>
            </c:dLbl>
            <c:dLbl>
              <c:idx val="14"/>
              <c:layout>
                <c:manualLayout>
                  <c:x val="0"/>
                  <c:y val="0.29090909090909095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AB-480E-A90E-992BC227E95A}"/>
                </c:ext>
              </c:extLst>
            </c:dLbl>
            <c:dLbl>
              <c:idx val="15"/>
              <c:layout>
                <c:manualLayout>
                  <c:x val="-1.8390804597702504E-3"/>
                  <c:y val="9.696969696969695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AB-480E-A90E-992BC227E9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Hoja5!$A$2:$A$18</c:f>
              <c:strCache>
                <c:ptCount val="17"/>
                <c:pt idx="0">
                  <c:v>Explotaciones de minas y carteras</c:v>
                </c:pt>
                <c:pt idx="1">
                  <c:v>Suministro de electricidad, gas y agua</c:v>
                </c:pt>
                <c:pt idx="2">
                  <c:v>Administración publica y defensa</c:v>
                </c:pt>
                <c:pt idx="3">
                  <c:v>Intermediación financiera</c:v>
                </c:pt>
                <c:pt idx="4">
                  <c:v>Transporte, almacenamiento y comunicaciones</c:v>
                </c:pt>
                <c:pt idx="5">
                  <c:v>Enseñanza</c:v>
                </c:pt>
                <c:pt idx="6">
                  <c:v>Industrias manufactureras</c:v>
                </c:pt>
                <c:pt idx="7">
                  <c:v>Comercio</c:v>
                </c:pt>
                <c:pt idx="8">
                  <c:v>Organizaciones y órganos extraterritoriales</c:v>
                </c:pt>
                <c:pt idx="9">
                  <c:v>Servicios sociales y salud</c:v>
                </c:pt>
                <c:pt idx="10">
                  <c:v>Actividades inmobiliarias, empresariales y de alquiler</c:v>
                </c:pt>
                <c:pt idx="11">
                  <c:v>Otras actividades de servicios comunitarios</c:v>
                </c:pt>
                <c:pt idx="12">
                  <c:v>Hoteles y restaurantes</c:v>
                </c:pt>
                <c:pt idx="13">
                  <c:v>Construcción</c:v>
                </c:pt>
                <c:pt idx="14">
                  <c:v>Pesca</c:v>
                </c:pt>
                <c:pt idx="15">
                  <c:v>Agricultura, ganadería, caza y silvicultura</c:v>
                </c:pt>
                <c:pt idx="16">
                  <c:v>Actividades de hogares privados como empleadores</c:v>
                </c:pt>
              </c:strCache>
            </c:strRef>
          </c:cat>
          <c:val>
            <c:numRef>
              <c:f>Hoja5!$B$2:$B$18</c:f>
              <c:numCache>
                <c:formatCode>0.0%</c:formatCode>
                <c:ptCount val="17"/>
                <c:pt idx="0">
                  <c:v>-3.4900000000000007E-2</c:v>
                </c:pt>
                <c:pt idx="1">
                  <c:v>0.63060000000000016</c:v>
                </c:pt>
                <c:pt idx="2">
                  <c:v>0.1273</c:v>
                </c:pt>
                <c:pt idx="3">
                  <c:v>-2.1300000000000003E-2</c:v>
                </c:pt>
                <c:pt idx="4">
                  <c:v>1.7299999999999999E-2</c:v>
                </c:pt>
                <c:pt idx="5">
                  <c:v>8.6800000000000016E-2</c:v>
                </c:pt>
                <c:pt idx="6">
                  <c:v>6.090000000000001E-2</c:v>
                </c:pt>
                <c:pt idx="7">
                  <c:v>1.2400000000000003E-2</c:v>
                </c:pt>
                <c:pt idx="8">
                  <c:v>-0.45500000000000002</c:v>
                </c:pt>
                <c:pt idx="9">
                  <c:v>-6.950000000000002E-2</c:v>
                </c:pt>
                <c:pt idx="10">
                  <c:v>-3.8000000000000009E-3</c:v>
                </c:pt>
                <c:pt idx="11">
                  <c:v>-8.8700000000000029E-2</c:v>
                </c:pt>
                <c:pt idx="12">
                  <c:v>-0.2596</c:v>
                </c:pt>
                <c:pt idx="13">
                  <c:v>-0.16800000000000004</c:v>
                </c:pt>
                <c:pt idx="14">
                  <c:v>-0.998</c:v>
                </c:pt>
                <c:pt idx="15">
                  <c:v>-0.13089999999999999</c:v>
                </c:pt>
                <c:pt idx="16">
                  <c:v>0.56420000000000003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6AB-480E-A90E-992BC227E95A}"/>
            </c:ext>
          </c:extLst>
        </c:ser>
        <c:dLbls>
          <c:showVal val="1"/>
        </c:dLbls>
        <c:gapWidth val="219"/>
        <c:axId val="83302656"/>
        <c:axId val="83333120"/>
      </c:barChart>
      <c:catAx>
        <c:axId val="83302656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just">
              <a:defRPr lang="es-ES"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3333120"/>
        <c:crosses val="autoZero"/>
        <c:auto val="1"/>
        <c:lblAlgn val="l"/>
        <c:lblOffset val="80"/>
      </c:catAx>
      <c:valAx>
        <c:axId val="83333120"/>
        <c:scaling>
          <c:orientation val="minMax"/>
        </c:scaling>
        <c:delete val="1"/>
        <c:axPos val="l"/>
        <c:numFmt formatCode="0.0%" sourceLinked="1"/>
        <c:majorTickMark val="none"/>
        <c:tickLblPos val="nextTo"/>
        <c:crossAx val="8330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 anchor="b" anchorCtr="0"/>
    <a:lstStyle/>
    <a:p>
      <a:pPr>
        <a:defRPr>
          <a:solidFill>
            <a:sysClr val="windowText" lastClr="000000"/>
          </a:solidFill>
        </a:defRPr>
      </a:pPr>
      <a:endParaRPr lang="es-G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006AF6-EBD7-4599-AC7B-9219C9C623F2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GT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5F71FB-CDFB-49D8-B55F-AAD73A74378F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274266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pPr/>
              <a:t>26/07/2021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29427" y="887476"/>
            <a:ext cx="11772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GENERACIÓN DE EMPLEO Y RECUPERACIÓN DEL SECTOR </a:t>
            </a:r>
            <a:r>
              <a:rPr lang="es-E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TURISMO</a:t>
            </a:r>
          </a:p>
          <a:p>
            <a:endParaRPr lang="es-ES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GT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Rafael Rodríguez</a:t>
            </a:r>
          </a:p>
          <a:p>
            <a:r>
              <a:rPr lang="es-GT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Ministro de Trabajo y Previsión Social</a:t>
            </a:r>
          </a:p>
          <a:p>
            <a:r>
              <a:rPr lang="es-GT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26 de julio de 2021</a:t>
            </a:r>
          </a:p>
        </p:txBody>
      </p:sp>
    </p:spTree>
    <p:extLst>
      <p:ext uri="{BB962C8B-B14F-4D97-AF65-F5344CB8AC3E}">
        <p14:creationId xmlns:p14="http://schemas.microsoft.com/office/powerpoint/2010/main" xmlns="" val="298563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140" y="6084930"/>
            <a:ext cx="76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Reactivación segura del sector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2959" y="520748"/>
            <a:ext cx="1060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Diseño e implementación de planes de intervención, protocolos, normas y procedimientos de acuerdo con los diferentes niveles de atención</a:t>
            </a:r>
            <a:r>
              <a:rPr lang="es-GT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:  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792479" y="1704987"/>
            <a:ext cx="10607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>
                <a:solidFill>
                  <a:schemeClr val="tx2"/>
                </a:solidFill>
              </a:rPr>
              <a:t>Sello de bioseguridad turística: distintivo para empresas </a:t>
            </a:r>
            <a:r>
              <a:rPr lang="es-ES" sz="2000" dirty="0">
                <a:solidFill>
                  <a:schemeClr val="tx2"/>
                </a:solidFill>
              </a:rPr>
              <a:t>prestadoras de servicios turísticos que se comprometen y declaran cumplir con la implementación de las Guías de Buenas Prácticas para la Prevención del COVID-19 y otras Infecciones elaboradas por el Instituto Guatemalteco de Turismo.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>
                <a:solidFill>
                  <a:schemeClr val="tx2"/>
                </a:solidFill>
              </a:rPr>
              <a:t> Operativos de la Inspección General de Trabajo para velar por el cumplimiento de las normas de salud y seguridad ocupacional. </a:t>
            </a:r>
          </a:p>
        </p:txBody>
      </p:sp>
      <p:pic>
        <p:nvPicPr>
          <p:cNvPr id="4098" name="Picture 2" descr="Plan Transparent Png - Planning Icon Png, Png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3168" y="3871795"/>
            <a:ext cx="1733549" cy="18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cono De Camping Lupa - Descargar PNG/SVG Transpar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5179">
            <a:off x="7540839" y="3753627"/>
            <a:ext cx="2040438" cy="20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79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4720" y="1493855"/>
            <a:ext cx="116424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INSPECTORES DE TRABAJO A NIVEL NACIONAL</a:t>
            </a:r>
          </a:p>
          <a:p>
            <a:endParaRPr lang="es-GT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s-GT" sz="4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s-GT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s-ES" sz="4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s-E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s-E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Inspector Icons – Free Vector Download, PNG, SVG, 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571" b="90000" l="10000" r="96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5224" y="2565508"/>
            <a:ext cx="3044825" cy="327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64720" y="5121275"/>
            <a:ext cx="116424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ÁREA DE VISITADURÍA: </a:t>
            </a:r>
            <a:endParaRPr lang="es-GT" sz="4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GT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123 </a:t>
            </a:r>
            <a:r>
              <a:rPr lang="es-GT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INSPECTORES DE TRABAJO</a:t>
            </a:r>
          </a:p>
        </p:txBody>
      </p:sp>
    </p:spTree>
    <p:extLst>
      <p:ext uri="{BB962C8B-B14F-4D97-AF65-F5344CB8AC3E}">
        <p14:creationId xmlns:p14="http://schemas.microsoft.com/office/powerpoint/2010/main" xmlns="" val="285815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840" y="131219"/>
            <a:ext cx="761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Vinculación con la Política Nacional de Empleo Digno (PNED)</a:t>
            </a:r>
            <a:endParaRPr lang="es-E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2B02D01-68D3-44D6-9E22-DD52AB39BF2B}"/>
              </a:ext>
            </a:extLst>
          </p:cNvPr>
          <p:cNvSpPr txBox="1"/>
          <p:nvPr/>
        </p:nvSpPr>
        <p:spPr>
          <a:xfrm>
            <a:off x="304670" y="1454537"/>
            <a:ext cx="111048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 smtClean="0">
                <a:solidFill>
                  <a:schemeClr val="tx2"/>
                </a:solidFill>
              </a:rPr>
              <a:t>Estas acciones se alinean con la Política Nacional de Empleo Digno (PNED), específicamente en el Eje 4: Tránsito a la Formalidad, la cual se explica como “[...] el conjunto de acciones de política que 1) faciliten la transición de los trabajadores y las unidades económicas desde la economía informal a la economía formal, 2) promuevan la creación, preservación y sostenibilidad de las empresas y de empleos decentes en la economía formal, y 3) prevengan la informalización de los empleos de la economía formal</a:t>
            </a:r>
            <a:r>
              <a:rPr lang="es-GT" sz="2000" baseline="30000" dirty="0" smtClean="0">
                <a:solidFill>
                  <a:schemeClr val="tx2"/>
                </a:solidFill>
              </a:rPr>
              <a:t>1</a:t>
            </a:r>
            <a:r>
              <a:rPr lang="es-GT" sz="2000" dirty="0" smtClean="0">
                <a:solidFill>
                  <a:schemeClr val="tx2"/>
                </a:solidFill>
              </a:rPr>
              <a:t>”.  Esto a través del cumplimiento de la acción prioritaria 15: “Programa de fortalecimiento de la Inspección General de Trabajo”, con el objetivo de garantizar una efectiva verificación del cumplimiento de la legalidad laboral.</a:t>
            </a:r>
          </a:p>
          <a:p>
            <a:pPr algn="just"/>
            <a:endParaRPr lang="es-GT" sz="2000" dirty="0">
              <a:solidFill>
                <a:schemeClr val="tx2"/>
              </a:solidFill>
            </a:endParaRPr>
          </a:p>
          <a:p>
            <a:pPr algn="just"/>
            <a:endParaRPr lang="es-GT" sz="2000" dirty="0" smtClean="0">
              <a:solidFill>
                <a:schemeClr val="tx2"/>
              </a:solidFill>
            </a:endParaRPr>
          </a:p>
          <a:p>
            <a:pPr algn="just"/>
            <a:r>
              <a:rPr lang="es-GT" sz="1600" baseline="30000" dirty="0" smtClean="0">
                <a:solidFill>
                  <a:schemeClr val="tx2"/>
                </a:solidFill>
              </a:rPr>
              <a:t>1</a:t>
            </a:r>
            <a:r>
              <a:rPr lang="es-GT" sz="1600" dirty="0">
                <a:solidFill>
                  <a:schemeClr val="tx2"/>
                </a:solidFill>
              </a:rPr>
              <a:t> </a:t>
            </a:r>
            <a:r>
              <a:rPr lang="es-GT" sz="1600" dirty="0" smtClean="0">
                <a:solidFill>
                  <a:schemeClr val="tx2"/>
                </a:solidFill>
              </a:rPr>
              <a:t>Recomendación sobre la transición de la economía informal a la economía formal, 2015 (núm. 204). Ginebra, 104</a:t>
            </a:r>
            <a:r>
              <a:rPr lang="es-GT" sz="1600" baseline="30000" dirty="0" smtClean="0">
                <a:solidFill>
                  <a:schemeClr val="tx2"/>
                </a:solidFill>
              </a:rPr>
              <a:t>ª</a:t>
            </a:r>
            <a:r>
              <a:rPr lang="es-GT" sz="1600" dirty="0">
                <a:solidFill>
                  <a:schemeClr val="tx2"/>
                </a:solidFill>
              </a:rPr>
              <a:t> </a:t>
            </a:r>
            <a:r>
              <a:rPr lang="es-GT" sz="1600" dirty="0" smtClean="0">
                <a:solidFill>
                  <a:schemeClr val="tx2"/>
                </a:solidFill>
              </a:rPr>
              <a:t>reunión CIT (12 de junio 2015).</a:t>
            </a:r>
            <a:endParaRPr lang="es-GT" sz="160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060" y="4912362"/>
            <a:ext cx="1740922" cy="17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47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0405D3B6-D6D0-4CCF-8908-D256E9CBE730}"/>
              </a:ext>
            </a:extLst>
          </p:cNvPr>
          <p:cNvGrpSpPr/>
          <p:nvPr/>
        </p:nvGrpSpPr>
        <p:grpSpPr>
          <a:xfrm>
            <a:off x="339843" y="1817785"/>
            <a:ext cx="4210827" cy="3594342"/>
            <a:chOff x="4416971" y="1918563"/>
            <a:chExt cx="4210827" cy="3594342"/>
          </a:xfrm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xmlns="" id="{45215E42-7990-4830-A771-9698E278E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971" y="2246300"/>
              <a:ext cx="2072692" cy="1448433"/>
            </a:xfrm>
            <a:custGeom>
              <a:avLst/>
              <a:gdLst>
                <a:gd name="T0" fmla="*/ 0 w 8370"/>
                <a:gd name="T1" fmla="*/ 0 h 7489"/>
                <a:gd name="T2" fmla="*/ 7871 w 8370"/>
                <a:gd name="T3" fmla="*/ 0 h 7489"/>
                <a:gd name="T4" fmla="*/ 7871 w 8370"/>
                <a:gd name="T5" fmla="*/ 0 h 7489"/>
                <a:gd name="T6" fmla="*/ 8369 w 8370"/>
                <a:gd name="T7" fmla="*/ 498 h 7489"/>
                <a:gd name="T8" fmla="*/ 8369 w 8370"/>
                <a:gd name="T9" fmla="*/ 498 h 7489"/>
                <a:gd name="T10" fmla="*/ 8369 w 8370"/>
                <a:gd name="T11" fmla="*/ 7488 h 7489"/>
                <a:gd name="T12" fmla="*/ 497 w 8370"/>
                <a:gd name="T13" fmla="*/ 7488 h 7489"/>
                <a:gd name="T14" fmla="*/ 497 w 8370"/>
                <a:gd name="T15" fmla="*/ 7488 h 7489"/>
                <a:gd name="T16" fmla="*/ 0 w 8370"/>
                <a:gd name="T17" fmla="*/ 6991 h 7489"/>
                <a:gd name="T18" fmla="*/ 0 w 8370"/>
                <a:gd name="T19" fmla="*/ 6991 h 7489"/>
                <a:gd name="T20" fmla="*/ 0 w 8370"/>
                <a:gd name="T21" fmla="*/ 0 h 7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70" h="7489">
                  <a:moveTo>
                    <a:pt x="0" y="0"/>
                  </a:moveTo>
                  <a:lnTo>
                    <a:pt x="7871" y="0"/>
                  </a:lnTo>
                  <a:lnTo>
                    <a:pt x="7871" y="0"/>
                  </a:lnTo>
                  <a:cubicBezTo>
                    <a:pt x="8145" y="0"/>
                    <a:pt x="8369" y="223"/>
                    <a:pt x="8369" y="498"/>
                  </a:cubicBezTo>
                  <a:lnTo>
                    <a:pt x="8369" y="498"/>
                  </a:lnTo>
                  <a:lnTo>
                    <a:pt x="8369" y="7488"/>
                  </a:lnTo>
                  <a:lnTo>
                    <a:pt x="497" y="7488"/>
                  </a:lnTo>
                  <a:lnTo>
                    <a:pt x="497" y="7488"/>
                  </a:lnTo>
                  <a:cubicBezTo>
                    <a:pt x="222" y="7488"/>
                    <a:pt x="0" y="7265"/>
                    <a:pt x="0" y="6991"/>
                  </a:cubicBezTo>
                  <a:lnTo>
                    <a:pt x="0" y="6991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E2D771DE-D103-4716-9B84-DB27EA3C5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5107" y="2246300"/>
              <a:ext cx="2072691" cy="1448433"/>
            </a:xfrm>
            <a:custGeom>
              <a:avLst/>
              <a:gdLst>
                <a:gd name="T0" fmla="*/ 497 w 8369"/>
                <a:gd name="T1" fmla="*/ 0 h 7489"/>
                <a:gd name="T2" fmla="*/ 8368 w 8369"/>
                <a:gd name="T3" fmla="*/ 0 h 7489"/>
                <a:gd name="T4" fmla="*/ 8368 w 8369"/>
                <a:gd name="T5" fmla="*/ 6991 h 7489"/>
                <a:gd name="T6" fmla="*/ 8368 w 8369"/>
                <a:gd name="T7" fmla="*/ 6991 h 7489"/>
                <a:gd name="T8" fmla="*/ 7871 w 8369"/>
                <a:gd name="T9" fmla="*/ 7488 h 7489"/>
                <a:gd name="T10" fmla="*/ 7871 w 8369"/>
                <a:gd name="T11" fmla="*/ 7488 h 7489"/>
                <a:gd name="T12" fmla="*/ 0 w 8369"/>
                <a:gd name="T13" fmla="*/ 7488 h 7489"/>
                <a:gd name="T14" fmla="*/ 0 w 8369"/>
                <a:gd name="T15" fmla="*/ 498 h 7489"/>
                <a:gd name="T16" fmla="*/ 0 w 8369"/>
                <a:gd name="T17" fmla="*/ 498 h 7489"/>
                <a:gd name="T18" fmla="*/ 497 w 8369"/>
                <a:gd name="T19" fmla="*/ 0 h 7489"/>
                <a:gd name="T20" fmla="*/ 497 w 8369"/>
                <a:gd name="T21" fmla="*/ 0 h 7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69" h="7489">
                  <a:moveTo>
                    <a:pt x="497" y="0"/>
                  </a:moveTo>
                  <a:lnTo>
                    <a:pt x="8368" y="0"/>
                  </a:lnTo>
                  <a:lnTo>
                    <a:pt x="8368" y="6991"/>
                  </a:lnTo>
                  <a:lnTo>
                    <a:pt x="8368" y="6991"/>
                  </a:lnTo>
                  <a:cubicBezTo>
                    <a:pt x="8368" y="7265"/>
                    <a:pt x="8145" y="7488"/>
                    <a:pt x="7871" y="7488"/>
                  </a:cubicBezTo>
                  <a:lnTo>
                    <a:pt x="7871" y="7488"/>
                  </a:lnTo>
                  <a:lnTo>
                    <a:pt x="0" y="7488"/>
                  </a:lnTo>
                  <a:lnTo>
                    <a:pt x="0" y="498"/>
                  </a:lnTo>
                  <a:lnTo>
                    <a:pt x="0" y="498"/>
                  </a:lnTo>
                  <a:cubicBezTo>
                    <a:pt x="0" y="223"/>
                    <a:pt x="223" y="0"/>
                    <a:pt x="497" y="0"/>
                  </a:cubicBezTo>
                  <a:lnTo>
                    <a:pt x="497" y="0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CB962666-7B08-4F23-AB18-F4D171C0C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5107" y="3777477"/>
              <a:ext cx="2072691" cy="1448433"/>
            </a:xfrm>
            <a:custGeom>
              <a:avLst/>
              <a:gdLst>
                <a:gd name="T0" fmla="*/ 0 w 8369"/>
                <a:gd name="T1" fmla="*/ 0 h 7488"/>
                <a:gd name="T2" fmla="*/ 7871 w 8369"/>
                <a:gd name="T3" fmla="*/ 0 h 7488"/>
                <a:gd name="T4" fmla="*/ 7871 w 8369"/>
                <a:gd name="T5" fmla="*/ 0 h 7488"/>
                <a:gd name="T6" fmla="*/ 8368 w 8369"/>
                <a:gd name="T7" fmla="*/ 497 h 7488"/>
                <a:gd name="T8" fmla="*/ 8368 w 8369"/>
                <a:gd name="T9" fmla="*/ 497 h 7488"/>
                <a:gd name="T10" fmla="*/ 8368 w 8369"/>
                <a:gd name="T11" fmla="*/ 7487 h 7488"/>
                <a:gd name="T12" fmla="*/ 497 w 8369"/>
                <a:gd name="T13" fmla="*/ 7487 h 7488"/>
                <a:gd name="T14" fmla="*/ 497 w 8369"/>
                <a:gd name="T15" fmla="*/ 7487 h 7488"/>
                <a:gd name="T16" fmla="*/ 0 w 8369"/>
                <a:gd name="T17" fmla="*/ 6990 h 7488"/>
                <a:gd name="T18" fmla="*/ 0 w 8369"/>
                <a:gd name="T19" fmla="*/ 6990 h 7488"/>
                <a:gd name="T20" fmla="*/ 0 w 8369"/>
                <a:gd name="T21" fmla="*/ 0 h 7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69" h="7488">
                  <a:moveTo>
                    <a:pt x="0" y="0"/>
                  </a:moveTo>
                  <a:lnTo>
                    <a:pt x="7871" y="0"/>
                  </a:lnTo>
                  <a:lnTo>
                    <a:pt x="7871" y="0"/>
                  </a:lnTo>
                  <a:cubicBezTo>
                    <a:pt x="8145" y="0"/>
                    <a:pt x="8368" y="222"/>
                    <a:pt x="8368" y="497"/>
                  </a:cubicBezTo>
                  <a:lnTo>
                    <a:pt x="8368" y="497"/>
                  </a:lnTo>
                  <a:lnTo>
                    <a:pt x="8368" y="7487"/>
                  </a:lnTo>
                  <a:lnTo>
                    <a:pt x="497" y="7487"/>
                  </a:lnTo>
                  <a:lnTo>
                    <a:pt x="497" y="7487"/>
                  </a:lnTo>
                  <a:cubicBezTo>
                    <a:pt x="223" y="7487"/>
                    <a:pt x="0" y="7265"/>
                    <a:pt x="0" y="6990"/>
                  </a:cubicBezTo>
                  <a:lnTo>
                    <a:pt x="0" y="6990"/>
                  </a:lnTo>
                  <a:lnTo>
                    <a:pt x="0" y="0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xmlns="" id="{16489E1E-3995-4581-B043-CF25A939C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178" y="2859624"/>
              <a:ext cx="818484" cy="835963"/>
            </a:xfrm>
            <a:custGeom>
              <a:avLst/>
              <a:gdLst>
                <a:gd name="T0" fmla="*/ 0 w 4357"/>
                <a:gd name="T1" fmla="*/ 4319 h 4320"/>
                <a:gd name="T2" fmla="*/ 4356 w 4357"/>
                <a:gd name="T3" fmla="*/ 0 h 4320"/>
                <a:gd name="T4" fmla="*/ 4356 w 4357"/>
                <a:gd name="T5" fmla="*/ 0 h 4320"/>
                <a:gd name="T6" fmla="*/ 4356 w 4357"/>
                <a:gd name="T7" fmla="*/ 4319 h 4320"/>
                <a:gd name="T8" fmla="*/ 0 w 4357"/>
                <a:gd name="T9" fmla="*/ 431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7" h="4320">
                  <a:moveTo>
                    <a:pt x="0" y="4319"/>
                  </a:moveTo>
                  <a:cubicBezTo>
                    <a:pt x="109" y="1971"/>
                    <a:pt x="2003" y="90"/>
                    <a:pt x="4356" y="0"/>
                  </a:cubicBezTo>
                  <a:lnTo>
                    <a:pt x="4356" y="0"/>
                  </a:lnTo>
                  <a:lnTo>
                    <a:pt x="4356" y="4319"/>
                  </a:lnTo>
                  <a:lnTo>
                    <a:pt x="0" y="431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FD01ACF7-0508-4888-890F-670768CF7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5106" y="2859624"/>
              <a:ext cx="818484" cy="835963"/>
            </a:xfrm>
            <a:custGeom>
              <a:avLst/>
              <a:gdLst>
                <a:gd name="T0" fmla="*/ 0 w 4356"/>
                <a:gd name="T1" fmla="*/ 4319 h 4320"/>
                <a:gd name="T2" fmla="*/ 0 w 4356"/>
                <a:gd name="T3" fmla="*/ 0 h 4320"/>
                <a:gd name="T4" fmla="*/ 0 w 4356"/>
                <a:gd name="T5" fmla="*/ 0 h 4320"/>
                <a:gd name="T6" fmla="*/ 4355 w 4356"/>
                <a:gd name="T7" fmla="*/ 4319 h 4320"/>
                <a:gd name="T8" fmla="*/ 4355 w 4356"/>
                <a:gd name="T9" fmla="*/ 4319 h 4320"/>
                <a:gd name="T10" fmla="*/ 0 w 4356"/>
                <a:gd name="T11" fmla="*/ 431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6" h="4320">
                  <a:moveTo>
                    <a:pt x="0" y="4319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353" y="90"/>
                    <a:pt x="4246" y="1971"/>
                    <a:pt x="4355" y="4319"/>
                  </a:cubicBezTo>
                  <a:lnTo>
                    <a:pt x="4355" y="4319"/>
                  </a:lnTo>
                  <a:lnTo>
                    <a:pt x="0" y="4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8CA1F2A1-53AB-4C99-8C96-B14F021B5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5106" y="3777477"/>
              <a:ext cx="818484" cy="835963"/>
            </a:xfrm>
            <a:custGeom>
              <a:avLst/>
              <a:gdLst>
                <a:gd name="T0" fmla="*/ 0 w 4356"/>
                <a:gd name="T1" fmla="*/ 0 h 4320"/>
                <a:gd name="T2" fmla="*/ 4355 w 4356"/>
                <a:gd name="T3" fmla="*/ 0 h 4320"/>
                <a:gd name="T4" fmla="*/ 4355 w 4356"/>
                <a:gd name="T5" fmla="*/ 0 h 4320"/>
                <a:gd name="T6" fmla="*/ 0 w 4356"/>
                <a:gd name="T7" fmla="*/ 4319 h 4320"/>
                <a:gd name="T8" fmla="*/ 0 w 4356"/>
                <a:gd name="T9" fmla="*/ 4319 h 4320"/>
                <a:gd name="T10" fmla="*/ 0 w 4356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6" h="4320">
                  <a:moveTo>
                    <a:pt x="0" y="0"/>
                  </a:moveTo>
                  <a:lnTo>
                    <a:pt x="4355" y="0"/>
                  </a:lnTo>
                  <a:lnTo>
                    <a:pt x="4355" y="0"/>
                  </a:lnTo>
                  <a:cubicBezTo>
                    <a:pt x="4246" y="2348"/>
                    <a:pt x="2353" y="4229"/>
                    <a:pt x="0" y="4319"/>
                  </a:cubicBezTo>
                  <a:lnTo>
                    <a:pt x="0" y="4319"/>
                  </a:lnTo>
                  <a:lnTo>
                    <a:pt x="0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5" name="Freeform 9">
              <a:extLst>
                <a:ext uri="{FF2B5EF4-FFF2-40B4-BE49-F238E27FC236}">
                  <a16:creationId xmlns:a16="http://schemas.microsoft.com/office/drawing/2014/main" xmlns="" id="{4FF3F765-4126-4AD4-8761-0D6407485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306" y="2981261"/>
              <a:ext cx="1466984" cy="1510544"/>
            </a:xfrm>
            <a:custGeom>
              <a:avLst/>
              <a:gdLst>
                <a:gd name="T0" fmla="*/ 0 w 7223"/>
                <a:gd name="T1" fmla="*/ 3612 h 7224"/>
                <a:gd name="T2" fmla="*/ 3612 w 7223"/>
                <a:gd name="T3" fmla="*/ 0 h 7224"/>
                <a:gd name="T4" fmla="*/ 3612 w 7223"/>
                <a:gd name="T5" fmla="*/ 0 h 7224"/>
                <a:gd name="T6" fmla="*/ 3612 w 7223"/>
                <a:gd name="T7" fmla="*/ 0 h 7224"/>
                <a:gd name="T8" fmla="*/ 7222 w 7223"/>
                <a:gd name="T9" fmla="*/ 3612 h 7224"/>
                <a:gd name="T10" fmla="*/ 7222 w 7223"/>
                <a:gd name="T11" fmla="*/ 3612 h 7224"/>
                <a:gd name="T12" fmla="*/ 7222 w 7223"/>
                <a:gd name="T13" fmla="*/ 3612 h 7224"/>
                <a:gd name="T14" fmla="*/ 3612 w 7223"/>
                <a:gd name="T15" fmla="*/ 7223 h 7224"/>
                <a:gd name="T16" fmla="*/ 3612 w 7223"/>
                <a:gd name="T17" fmla="*/ 7223 h 7224"/>
                <a:gd name="T18" fmla="*/ 3612 w 7223"/>
                <a:gd name="T19" fmla="*/ 7223 h 7224"/>
                <a:gd name="T20" fmla="*/ 0 w 7223"/>
                <a:gd name="T21" fmla="*/ 3612 h 7224"/>
                <a:gd name="T22" fmla="*/ 0 w 7223"/>
                <a:gd name="T23" fmla="*/ 3612 h 7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23" h="7224">
                  <a:moveTo>
                    <a:pt x="0" y="3612"/>
                  </a:moveTo>
                  <a:cubicBezTo>
                    <a:pt x="0" y="1617"/>
                    <a:pt x="1617" y="0"/>
                    <a:pt x="3612" y="0"/>
                  </a:cubicBezTo>
                  <a:lnTo>
                    <a:pt x="3612" y="0"/>
                  </a:lnTo>
                  <a:lnTo>
                    <a:pt x="3612" y="0"/>
                  </a:lnTo>
                  <a:cubicBezTo>
                    <a:pt x="5605" y="0"/>
                    <a:pt x="7222" y="1617"/>
                    <a:pt x="7222" y="3612"/>
                  </a:cubicBezTo>
                  <a:lnTo>
                    <a:pt x="7222" y="3612"/>
                  </a:lnTo>
                  <a:lnTo>
                    <a:pt x="7222" y="3612"/>
                  </a:lnTo>
                  <a:cubicBezTo>
                    <a:pt x="7222" y="5606"/>
                    <a:pt x="5605" y="7223"/>
                    <a:pt x="3612" y="7223"/>
                  </a:cubicBezTo>
                  <a:lnTo>
                    <a:pt x="3612" y="7223"/>
                  </a:lnTo>
                  <a:lnTo>
                    <a:pt x="3612" y="7223"/>
                  </a:lnTo>
                  <a:cubicBezTo>
                    <a:pt x="1617" y="7223"/>
                    <a:pt x="0" y="5606"/>
                    <a:pt x="0" y="3612"/>
                  </a:cubicBezTo>
                  <a:lnTo>
                    <a:pt x="0" y="3612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5425A19E-642F-4E39-A564-4A6956D2F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797" y="3043370"/>
              <a:ext cx="1346347" cy="1386323"/>
            </a:xfrm>
            <a:custGeom>
              <a:avLst/>
              <a:gdLst>
                <a:gd name="T0" fmla="*/ 0 w 6519"/>
                <a:gd name="T1" fmla="*/ 3260 h 6519"/>
                <a:gd name="T2" fmla="*/ 3260 w 6519"/>
                <a:gd name="T3" fmla="*/ 0 h 6519"/>
                <a:gd name="T4" fmla="*/ 6518 w 6519"/>
                <a:gd name="T5" fmla="*/ 3260 h 6519"/>
                <a:gd name="T6" fmla="*/ 3260 w 6519"/>
                <a:gd name="T7" fmla="*/ 6518 h 6519"/>
                <a:gd name="T8" fmla="*/ 0 w 6519"/>
                <a:gd name="T9" fmla="*/ 3260 h 6519"/>
                <a:gd name="T10" fmla="*/ 3260 w 6519"/>
                <a:gd name="T11" fmla="*/ 6257 h 6519"/>
                <a:gd name="T12" fmla="*/ 6257 w 6519"/>
                <a:gd name="T13" fmla="*/ 3260 h 6519"/>
                <a:gd name="T14" fmla="*/ 3260 w 6519"/>
                <a:gd name="T15" fmla="*/ 261 h 6519"/>
                <a:gd name="T16" fmla="*/ 261 w 6519"/>
                <a:gd name="T17" fmla="*/ 3260 h 6519"/>
                <a:gd name="T18" fmla="*/ 3260 w 6519"/>
                <a:gd name="T19" fmla="*/ 6257 h 6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9" h="6519">
                  <a:moveTo>
                    <a:pt x="0" y="3260"/>
                  </a:moveTo>
                  <a:cubicBezTo>
                    <a:pt x="0" y="1463"/>
                    <a:pt x="1463" y="0"/>
                    <a:pt x="3260" y="0"/>
                  </a:cubicBezTo>
                  <a:cubicBezTo>
                    <a:pt x="5056" y="0"/>
                    <a:pt x="6518" y="1463"/>
                    <a:pt x="6518" y="3260"/>
                  </a:cubicBezTo>
                  <a:cubicBezTo>
                    <a:pt x="6518" y="5056"/>
                    <a:pt x="5056" y="6518"/>
                    <a:pt x="3260" y="6518"/>
                  </a:cubicBezTo>
                  <a:cubicBezTo>
                    <a:pt x="1463" y="6518"/>
                    <a:pt x="0" y="5056"/>
                    <a:pt x="0" y="3260"/>
                  </a:cubicBezTo>
                  <a:close/>
                  <a:moveTo>
                    <a:pt x="3260" y="6257"/>
                  </a:moveTo>
                  <a:cubicBezTo>
                    <a:pt x="4912" y="6257"/>
                    <a:pt x="6257" y="4912"/>
                    <a:pt x="6257" y="3260"/>
                  </a:cubicBezTo>
                  <a:cubicBezTo>
                    <a:pt x="6257" y="1606"/>
                    <a:pt x="4912" y="261"/>
                    <a:pt x="3260" y="261"/>
                  </a:cubicBezTo>
                  <a:cubicBezTo>
                    <a:pt x="1606" y="261"/>
                    <a:pt x="261" y="1606"/>
                    <a:pt x="261" y="3260"/>
                  </a:cubicBezTo>
                  <a:cubicBezTo>
                    <a:pt x="261" y="4912"/>
                    <a:pt x="1606" y="6257"/>
                    <a:pt x="3260" y="625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xmlns="" id="{373146B7-92A7-4080-A771-B1CAA185696E}"/>
                </a:ext>
              </a:extLst>
            </p:cNvPr>
            <p:cNvSpPr txBox="1"/>
            <p:nvPr/>
          </p:nvSpPr>
          <p:spPr>
            <a:xfrm>
              <a:off x="4606336" y="2712559"/>
              <a:ext cx="1426994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Generación 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Empleo </a:t>
              </a:r>
            </a:p>
          </p:txBody>
        </p:sp>
        <p:sp>
          <p:nvSpPr>
            <p:cNvPr id="19" name="TextBox 34">
              <a:extLst>
                <a:ext uri="{FF2B5EF4-FFF2-40B4-BE49-F238E27FC236}">
                  <a16:creationId xmlns:a16="http://schemas.microsoft.com/office/drawing/2014/main" xmlns="" id="{0F418F9B-0A8B-4433-BD3B-104A0D10D457}"/>
                </a:ext>
              </a:extLst>
            </p:cNvPr>
            <p:cNvSpPr txBox="1"/>
            <p:nvPr/>
          </p:nvSpPr>
          <p:spPr>
            <a:xfrm>
              <a:off x="7021475" y="2589796"/>
              <a:ext cx="1378904" cy="738664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Desarrollo 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Capital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Humano</a:t>
              </a:r>
              <a:endPara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xmlns="" id="{14E35863-12BC-4D5B-A95A-A7A2869620B3}"/>
                </a:ext>
              </a:extLst>
            </p:cNvPr>
            <p:cNvSpPr txBox="1"/>
            <p:nvPr/>
          </p:nvSpPr>
          <p:spPr>
            <a:xfrm>
              <a:off x="7039093" y="4197907"/>
              <a:ext cx="1277658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Tránsito a la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Formalidad</a:t>
              </a:r>
              <a:endPara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E49AE705-5156-4CB8-984D-3E2B779D4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4598" y="1959306"/>
              <a:ext cx="557437" cy="573989"/>
            </a:xfrm>
            <a:custGeom>
              <a:avLst/>
              <a:gdLst>
                <a:gd name="T0" fmla="*/ 0 w 2418"/>
                <a:gd name="T1" fmla="*/ 1208 h 2418"/>
                <a:gd name="T2" fmla="*/ 1208 w 2418"/>
                <a:gd name="T3" fmla="*/ 0 h 2418"/>
                <a:gd name="T4" fmla="*/ 1208 w 2418"/>
                <a:gd name="T5" fmla="*/ 0 h 2418"/>
                <a:gd name="T6" fmla="*/ 1208 w 2418"/>
                <a:gd name="T7" fmla="*/ 0 h 2418"/>
                <a:gd name="T8" fmla="*/ 2417 w 2418"/>
                <a:gd name="T9" fmla="*/ 1208 h 2418"/>
                <a:gd name="T10" fmla="*/ 2417 w 2418"/>
                <a:gd name="T11" fmla="*/ 1208 h 2418"/>
                <a:gd name="T12" fmla="*/ 2417 w 2418"/>
                <a:gd name="T13" fmla="*/ 1208 h 2418"/>
                <a:gd name="T14" fmla="*/ 1208 w 2418"/>
                <a:gd name="T15" fmla="*/ 2417 h 2418"/>
                <a:gd name="T16" fmla="*/ 1208 w 2418"/>
                <a:gd name="T17" fmla="*/ 2417 h 2418"/>
                <a:gd name="T18" fmla="*/ 1208 w 2418"/>
                <a:gd name="T19" fmla="*/ 2417 h 2418"/>
                <a:gd name="T20" fmla="*/ 0 w 2418"/>
                <a:gd name="T21" fmla="*/ 1208 h 2418"/>
                <a:gd name="T22" fmla="*/ 0 w 2418"/>
                <a:gd name="T23" fmla="*/ 1208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8" h="2418">
                  <a:moveTo>
                    <a:pt x="0" y="1208"/>
                  </a:moveTo>
                  <a:cubicBezTo>
                    <a:pt x="0" y="541"/>
                    <a:pt x="541" y="0"/>
                    <a:pt x="1208" y="0"/>
                  </a:cubicBezTo>
                  <a:lnTo>
                    <a:pt x="1208" y="0"/>
                  </a:lnTo>
                  <a:lnTo>
                    <a:pt x="1208" y="0"/>
                  </a:lnTo>
                  <a:cubicBezTo>
                    <a:pt x="1876" y="0"/>
                    <a:pt x="2417" y="541"/>
                    <a:pt x="2417" y="1208"/>
                  </a:cubicBezTo>
                  <a:lnTo>
                    <a:pt x="2417" y="1208"/>
                  </a:lnTo>
                  <a:lnTo>
                    <a:pt x="2417" y="1208"/>
                  </a:lnTo>
                  <a:cubicBezTo>
                    <a:pt x="2417" y="1876"/>
                    <a:pt x="1876" y="2417"/>
                    <a:pt x="1208" y="2417"/>
                  </a:cubicBezTo>
                  <a:lnTo>
                    <a:pt x="1208" y="2417"/>
                  </a:lnTo>
                  <a:lnTo>
                    <a:pt x="1208" y="2417"/>
                  </a:lnTo>
                  <a:cubicBezTo>
                    <a:pt x="541" y="2417"/>
                    <a:pt x="0" y="1876"/>
                    <a:pt x="0" y="1208"/>
                  </a:cubicBezTo>
                  <a:lnTo>
                    <a:pt x="0" y="1208"/>
                  </a:lnTo>
                </a:path>
              </a:pathLst>
            </a:custGeom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EA56D274-F87E-4C3F-809F-C4E189A53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328" y="2012572"/>
              <a:ext cx="453977" cy="467457"/>
            </a:xfrm>
            <a:custGeom>
              <a:avLst/>
              <a:gdLst>
                <a:gd name="T0" fmla="*/ 0 w 2418"/>
                <a:gd name="T1" fmla="*/ 1208 h 2418"/>
                <a:gd name="T2" fmla="*/ 1208 w 2418"/>
                <a:gd name="T3" fmla="*/ 0 h 2418"/>
                <a:gd name="T4" fmla="*/ 1208 w 2418"/>
                <a:gd name="T5" fmla="*/ 0 h 2418"/>
                <a:gd name="T6" fmla="*/ 1208 w 2418"/>
                <a:gd name="T7" fmla="*/ 0 h 2418"/>
                <a:gd name="T8" fmla="*/ 2417 w 2418"/>
                <a:gd name="T9" fmla="*/ 1208 h 2418"/>
                <a:gd name="T10" fmla="*/ 2417 w 2418"/>
                <a:gd name="T11" fmla="*/ 1208 h 2418"/>
                <a:gd name="T12" fmla="*/ 2417 w 2418"/>
                <a:gd name="T13" fmla="*/ 1208 h 2418"/>
                <a:gd name="T14" fmla="*/ 1208 w 2418"/>
                <a:gd name="T15" fmla="*/ 2417 h 2418"/>
                <a:gd name="T16" fmla="*/ 1208 w 2418"/>
                <a:gd name="T17" fmla="*/ 2417 h 2418"/>
                <a:gd name="T18" fmla="*/ 1208 w 2418"/>
                <a:gd name="T19" fmla="*/ 2417 h 2418"/>
                <a:gd name="T20" fmla="*/ 0 w 2418"/>
                <a:gd name="T21" fmla="*/ 1208 h 2418"/>
                <a:gd name="T22" fmla="*/ 0 w 2418"/>
                <a:gd name="T23" fmla="*/ 1208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8" h="2418">
                  <a:moveTo>
                    <a:pt x="0" y="1208"/>
                  </a:moveTo>
                  <a:cubicBezTo>
                    <a:pt x="0" y="541"/>
                    <a:pt x="541" y="0"/>
                    <a:pt x="1208" y="0"/>
                  </a:cubicBezTo>
                  <a:lnTo>
                    <a:pt x="1208" y="0"/>
                  </a:lnTo>
                  <a:lnTo>
                    <a:pt x="1208" y="0"/>
                  </a:lnTo>
                  <a:cubicBezTo>
                    <a:pt x="1876" y="0"/>
                    <a:pt x="2417" y="541"/>
                    <a:pt x="2417" y="1208"/>
                  </a:cubicBezTo>
                  <a:lnTo>
                    <a:pt x="2417" y="1208"/>
                  </a:lnTo>
                  <a:lnTo>
                    <a:pt x="2417" y="1208"/>
                  </a:lnTo>
                  <a:cubicBezTo>
                    <a:pt x="2417" y="1876"/>
                    <a:pt x="1876" y="2417"/>
                    <a:pt x="1208" y="2417"/>
                  </a:cubicBezTo>
                  <a:lnTo>
                    <a:pt x="1208" y="2417"/>
                  </a:lnTo>
                  <a:lnTo>
                    <a:pt x="1208" y="2417"/>
                  </a:lnTo>
                  <a:cubicBezTo>
                    <a:pt x="541" y="2417"/>
                    <a:pt x="0" y="1876"/>
                    <a:pt x="0" y="1208"/>
                  </a:cubicBezTo>
                  <a:lnTo>
                    <a:pt x="0" y="120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40">
              <a:extLst>
                <a:ext uri="{FF2B5EF4-FFF2-40B4-BE49-F238E27FC236}">
                  <a16:creationId xmlns:a16="http://schemas.microsoft.com/office/drawing/2014/main" xmlns="" id="{0FB9A899-D871-4E7F-A94B-F781EDA6B45E}"/>
                </a:ext>
              </a:extLst>
            </p:cNvPr>
            <p:cNvSpPr txBox="1"/>
            <p:nvPr/>
          </p:nvSpPr>
          <p:spPr>
            <a:xfrm>
              <a:off x="5234982" y="1918563"/>
              <a:ext cx="428323" cy="6001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 useBgFill="1"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D7539CCE-DD14-43F6-8ABC-5800D8D81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225" y="1972008"/>
              <a:ext cx="558454" cy="573989"/>
            </a:xfrm>
            <a:custGeom>
              <a:avLst/>
              <a:gdLst>
                <a:gd name="T0" fmla="*/ 0 w 2419"/>
                <a:gd name="T1" fmla="*/ 1208 h 2418"/>
                <a:gd name="T2" fmla="*/ 1209 w 2419"/>
                <a:gd name="T3" fmla="*/ 0 h 2418"/>
                <a:gd name="T4" fmla="*/ 1209 w 2419"/>
                <a:gd name="T5" fmla="*/ 0 h 2418"/>
                <a:gd name="T6" fmla="*/ 1209 w 2419"/>
                <a:gd name="T7" fmla="*/ 0 h 2418"/>
                <a:gd name="T8" fmla="*/ 2418 w 2419"/>
                <a:gd name="T9" fmla="*/ 1208 h 2418"/>
                <a:gd name="T10" fmla="*/ 2418 w 2419"/>
                <a:gd name="T11" fmla="*/ 1208 h 2418"/>
                <a:gd name="T12" fmla="*/ 2418 w 2419"/>
                <a:gd name="T13" fmla="*/ 1208 h 2418"/>
                <a:gd name="T14" fmla="*/ 1209 w 2419"/>
                <a:gd name="T15" fmla="*/ 2417 h 2418"/>
                <a:gd name="T16" fmla="*/ 1209 w 2419"/>
                <a:gd name="T17" fmla="*/ 2417 h 2418"/>
                <a:gd name="T18" fmla="*/ 1209 w 2419"/>
                <a:gd name="T19" fmla="*/ 2417 h 2418"/>
                <a:gd name="T20" fmla="*/ 0 w 2419"/>
                <a:gd name="T21" fmla="*/ 1208 h 2418"/>
                <a:gd name="T22" fmla="*/ 0 w 2419"/>
                <a:gd name="T23" fmla="*/ 1208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9" h="2418">
                  <a:moveTo>
                    <a:pt x="0" y="1208"/>
                  </a:moveTo>
                  <a:cubicBezTo>
                    <a:pt x="0" y="541"/>
                    <a:pt x="541" y="0"/>
                    <a:pt x="1209" y="0"/>
                  </a:cubicBezTo>
                  <a:lnTo>
                    <a:pt x="1209" y="0"/>
                  </a:lnTo>
                  <a:lnTo>
                    <a:pt x="1209" y="0"/>
                  </a:lnTo>
                  <a:cubicBezTo>
                    <a:pt x="1876" y="0"/>
                    <a:pt x="2418" y="541"/>
                    <a:pt x="2418" y="1208"/>
                  </a:cubicBezTo>
                  <a:lnTo>
                    <a:pt x="2418" y="1208"/>
                  </a:lnTo>
                  <a:lnTo>
                    <a:pt x="2418" y="1208"/>
                  </a:lnTo>
                  <a:cubicBezTo>
                    <a:pt x="2418" y="1876"/>
                    <a:pt x="1876" y="2417"/>
                    <a:pt x="1209" y="2417"/>
                  </a:cubicBezTo>
                  <a:lnTo>
                    <a:pt x="1209" y="2417"/>
                  </a:lnTo>
                  <a:lnTo>
                    <a:pt x="1209" y="2417"/>
                  </a:lnTo>
                  <a:cubicBezTo>
                    <a:pt x="541" y="2417"/>
                    <a:pt x="0" y="1876"/>
                    <a:pt x="0" y="1208"/>
                  </a:cubicBezTo>
                  <a:lnTo>
                    <a:pt x="0" y="1208"/>
                  </a:lnTo>
                </a:path>
              </a:pathLst>
            </a:custGeom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D8A2FDE5-260B-4EA4-B739-7ADA135DB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50" y="2012572"/>
              <a:ext cx="454805" cy="467457"/>
            </a:xfrm>
            <a:custGeom>
              <a:avLst/>
              <a:gdLst>
                <a:gd name="T0" fmla="*/ 0 w 2419"/>
                <a:gd name="T1" fmla="*/ 1208 h 2418"/>
                <a:gd name="T2" fmla="*/ 1209 w 2419"/>
                <a:gd name="T3" fmla="*/ 0 h 2418"/>
                <a:gd name="T4" fmla="*/ 1209 w 2419"/>
                <a:gd name="T5" fmla="*/ 0 h 2418"/>
                <a:gd name="T6" fmla="*/ 1209 w 2419"/>
                <a:gd name="T7" fmla="*/ 0 h 2418"/>
                <a:gd name="T8" fmla="*/ 2418 w 2419"/>
                <a:gd name="T9" fmla="*/ 1208 h 2418"/>
                <a:gd name="T10" fmla="*/ 2418 w 2419"/>
                <a:gd name="T11" fmla="*/ 1208 h 2418"/>
                <a:gd name="T12" fmla="*/ 2418 w 2419"/>
                <a:gd name="T13" fmla="*/ 1208 h 2418"/>
                <a:gd name="T14" fmla="*/ 1209 w 2419"/>
                <a:gd name="T15" fmla="*/ 2417 h 2418"/>
                <a:gd name="T16" fmla="*/ 1209 w 2419"/>
                <a:gd name="T17" fmla="*/ 2417 h 2418"/>
                <a:gd name="T18" fmla="*/ 1209 w 2419"/>
                <a:gd name="T19" fmla="*/ 2417 h 2418"/>
                <a:gd name="T20" fmla="*/ 0 w 2419"/>
                <a:gd name="T21" fmla="*/ 1208 h 2418"/>
                <a:gd name="T22" fmla="*/ 0 w 2419"/>
                <a:gd name="T23" fmla="*/ 1208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9" h="2418">
                  <a:moveTo>
                    <a:pt x="0" y="1208"/>
                  </a:moveTo>
                  <a:cubicBezTo>
                    <a:pt x="0" y="541"/>
                    <a:pt x="541" y="0"/>
                    <a:pt x="1209" y="0"/>
                  </a:cubicBezTo>
                  <a:lnTo>
                    <a:pt x="1209" y="0"/>
                  </a:lnTo>
                  <a:lnTo>
                    <a:pt x="1209" y="0"/>
                  </a:lnTo>
                  <a:cubicBezTo>
                    <a:pt x="1876" y="0"/>
                    <a:pt x="2418" y="541"/>
                    <a:pt x="2418" y="1208"/>
                  </a:cubicBezTo>
                  <a:lnTo>
                    <a:pt x="2418" y="1208"/>
                  </a:lnTo>
                  <a:lnTo>
                    <a:pt x="2418" y="1208"/>
                  </a:lnTo>
                  <a:cubicBezTo>
                    <a:pt x="2418" y="1876"/>
                    <a:pt x="1876" y="2417"/>
                    <a:pt x="1209" y="2417"/>
                  </a:cubicBezTo>
                  <a:lnTo>
                    <a:pt x="1209" y="2417"/>
                  </a:lnTo>
                  <a:lnTo>
                    <a:pt x="1209" y="2417"/>
                  </a:lnTo>
                  <a:cubicBezTo>
                    <a:pt x="541" y="2417"/>
                    <a:pt x="0" y="1876"/>
                    <a:pt x="0" y="1208"/>
                  </a:cubicBezTo>
                  <a:lnTo>
                    <a:pt x="0" y="1208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xmlns="" id="{B381F017-05E9-4707-9835-8EC62979141A}"/>
                </a:ext>
              </a:extLst>
            </p:cNvPr>
            <p:cNvSpPr txBox="1"/>
            <p:nvPr/>
          </p:nvSpPr>
          <p:spPr>
            <a:xfrm>
              <a:off x="7364050" y="1933131"/>
              <a:ext cx="428323" cy="6001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2</a:t>
              </a:r>
            </a:p>
          </p:txBody>
        </p:sp>
        <p:sp useBgFill="1"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9AE1530B-4720-4A79-A521-64EE7A3D6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225" y="4938916"/>
              <a:ext cx="558454" cy="573989"/>
            </a:xfrm>
            <a:custGeom>
              <a:avLst/>
              <a:gdLst>
                <a:gd name="T0" fmla="*/ 0 w 2419"/>
                <a:gd name="T1" fmla="*/ 1208 h 2418"/>
                <a:gd name="T2" fmla="*/ 1209 w 2419"/>
                <a:gd name="T3" fmla="*/ 0 h 2418"/>
                <a:gd name="T4" fmla="*/ 1209 w 2419"/>
                <a:gd name="T5" fmla="*/ 0 h 2418"/>
                <a:gd name="T6" fmla="*/ 1209 w 2419"/>
                <a:gd name="T7" fmla="*/ 0 h 2418"/>
                <a:gd name="T8" fmla="*/ 2418 w 2419"/>
                <a:gd name="T9" fmla="*/ 1208 h 2418"/>
                <a:gd name="T10" fmla="*/ 2418 w 2419"/>
                <a:gd name="T11" fmla="*/ 1208 h 2418"/>
                <a:gd name="T12" fmla="*/ 2418 w 2419"/>
                <a:gd name="T13" fmla="*/ 1208 h 2418"/>
                <a:gd name="T14" fmla="*/ 1209 w 2419"/>
                <a:gd name="T15" fmla="*/ 2417 h 2418"/>
                <a:gd name="T16" fmla="*/ 1209 w 2419"/>
                <a:gd name="T17" fmla="*/ 2417 h 2418"/>
                <a:gd name="T18" fmla="*/ 1209 w 2419"/>
                <a:gd name="T19" fmla="*/ 2417 h 2418"/>
                <a:gd name="T20" fmla="*/ 0 w 2419"/>
                <a:gd name="T21" fmla="*/ 1208 h 2418"/>
                <a:gd name="T22" fmla="*/ 0 w 2419"/>
                <a:gd name="T23" fmla="*/ 1208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9" h="2418">
                  <a:moveTo>
                    <a:pt x="0" y="1208"/>
                  </a:moveTo>
                  <a:cubicBezTo>
                    <a:pt x="0" y="541"/>
                    <a:pt x="541" y="0"/>
                    <a:pt x="1209" y="0"/>
                  </a:cubicBezTo>
                  <a:lnTo>
                    <a:pt x="1209" y="0"/>
                  </a:lnTo>
                  <a:lnTo>
                    <a:pt x="1209" y="0"/>
                  </a:lnTo>
                  <a:cubicBezTo>
                    <a:pt x="1876" y="0"/>
                    <a:pt x="2418" y="541"/>
                    <a:pt x="2418" y="1208"/>
                  </a:cubicBezTo>
                  <a:lnTo>
                    <a:pt x="2418" y="1208"/>
                  </a:lnTo>
                  <a:lnTo>
                    <a:pt x="2418" y="1208"/>
                  </a:lnTo>
                  <a:cubicBezTo>
                    <a:pt x="2418" y="1876"/>
                    <a:pt x="1876" y="2417"/>
                    <a:pt x="1209" y="2417"/>
                  </a:cubicBezTo>
                  <a:lnTo>
                    <a:pt x="1209" y="2417"/>
                  </a:lnTo>
                  <a:lnTo>
                    <a:pt x="1209" y="2417"/>
                  </a:lnTo>
                  <a:cubicBezTo>
                    <a:pt x="541" y="2417"/>
                    <a:pt x="0" y="1876"/>
                    <a:pt x="0" y="1208"/>
                  </a:cubicBezTo>
                  <a:lnTo>
                    <a:pt x="0" y="1208"/>
                  </a:lnTo>
                </a:path>
              </a:pathLst>
            </a:custGeom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="" id="{0C67235A-1805-498B-BCFE-BCB9C5CE3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50" y="4992182"/>
              <a:ext cx="454805" cy="467457"/>
            </a:xfrm>
            <a:custGeom>
              <a:avLst/>
              <a:gdLst>
                <a:gd name="T0" fmla="*/ 0 w 2419"/>
                <a:gd name="T1" fmla="*/ 1208 h 2418"/>
                <a:gd name="T2" fmla="*/ 1209 w 2419"/>
                <a:gd name="T3" fmla="*/ 0 h 2418"/>
                <a:gd name="T4" fmla="*/ 1209 w 2419"/>
                <a:gd name="T5" fmla="*/ 0 h 2418"/>
                <a:gd name="T6" fmla="*/ 1209 w 2419"/>
                <a:gd name="T7" fmla="*/ 0 h 2418"/>
                <a:gd name="T8" fmla="*/ 2418 w 2419"/>
                <a:gd name="T9" fmla="*/ 1208 h 2418"/>
                <a:gd name="T10" fmla="*/ 2418 w 2419"/>
                <a:gd name="T11" fmla="*/ 1208 h 2418"/>
                <a:gd name="T12" fmla="*/ 2418 w 2419"/>
                <a:gd name="T13" fmla="*/ 1208 h 2418"/>
                <a:gd name="T14" fmla="*/ 1209 w 2419"/>
                <a:gd name="T15" fmla="*/ 2417 h 2418"/>
                <a:gd name="T16" fmla="*/ 1209 w 2419"/>
                <a:gd name="T17" fmla="*/ 2417 h 2418"/>
                <a:gd name="T18" fmla="*/ 1209 w 2419"/>
                <a:gd name="T19" fmla="*/ 2417 h 2418"/>
                <a:gd name="T20" fmla="*/ 0 w 2419"/>
                <a:gd name="T21" fmla="*/ 1208 h 2418"/>
                <a:gd name="T22" fmla="*/ 0 w 2419"/>
                <a:gd name="T23" fmla="*/ 1208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9" h="2418">
                  <a:moveTo>
                    <a:pt x="0" y="1208"/>
                  </a:moveTo>
                  <a:cubicBezTo>
                    <a:pt x="0" y="541"/>
                    <a:pt x="541" y="0"/>
                    <a:pt x="1209" y="0"/>
                  </a:cubicBezTo>
                  <a:lnTo>
                    <a:pt x="1209" y="0"/>
                  </a:lnTo>
                  <a:lnTo>
                    <a:pt x="1209" y="0"/>
                  </a:lnTo>
                  <a:cubicBezTo>
                    <a:pt x="1876" y="0"/>
                    <a:pt x="2418" y="541"/>
                    <a:pt x="2418" y="1208"/>
                  </a:cubicBezTo>
                  <a:lnTo>
                    <a:pt x="2418" y="1208"/>
                  </a:lnTo>
                  <a:lnTo>
                    <a:pt x="2418" y="1208"/>
                  </a:lnTo>
                  <a:cubicBezTo>
                    <a:pt x="2418" y="1876"/>
                    <a:pt x="1876" y="2417"/>
                    <a:pt x="1209" y="2417"/>
                  </a:cubicBezTo>
                  <a:lnTo>
                    <a:pt x="1209" y="2417"/>
                  </a:lnTo>
                  <a:lnTo>
                    <a:pt x="1209" y="2417"/>
                  </a:lnTo>
                  <a:cubicBezTo>
                    <a:pt x="541" y="2417"/>
                    <a:pt x="0" y="1876"/>
                    <a:pt x="0" y="1208"/>
                  </a:cubicBezTo>
                  <a:lnTo>
                    <a:pt x="0" y="1208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42">
              <a:extLst>
                <a:ext uri="{FF2B5EF4-FFF2-40B4-BE49-F238E27FC236}">
                  <a16:creationId xmlns:a16="http://schemas.microsoft.com/office/drawing/2014/main" xmlns="" id="{289E6FAD-2E32-4CA9-A739-F63E82D561E3}"/>
                </a:ext>
              </a:extLst>
            </p:cNvPr>
            <p:cNvSpPr txBox="1"/>
            <p:nvPr/>
          </p:nvSpPr>
          <p:spPr>
            <a:xfrm>
              <a:off x="7463566" y="4901444"/>
              <a:ext cx="214356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</a:t>
              </a:r>
            </a:p>
          </p:txBody>
        </p:sp>
        <p:sp useBgFill="1"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66B54346-F39F-4706-8B4D-2D5CC081E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971" y="4938916"/>
              <a:ext cx="557437" cy="573989"/>
            </a:xfrm>
            <a:custGeom>
              <a:avLst/>
              <a:gdLst>
                <a:gd name="T0" fmla="*/ 0 w 2418"/>
                <a:gd name="T1" fmla="*/ 1208 h 2418"/>
                <a:gd name="T2" fmla="*/ 1208 w 2418"/>
                <a:gd name="T3" fmla="*/ 0 h 2418"/>
                <a:gd name="T4" fmla="*/ 1208 w 2418"/>
                <a:gd name="T5" fmla="*/ 0 h 2418"/>
                <a:gd name="T6" fmla="*/ 1208 w 2418"/>
                <a:gd name="T7" fmla="*/ 0 h 2418"/>
                <a:gd name="T8" fmla="*/ 2417 w 2418"/>
                <a:gd name="T9" fmla="*/ 1208 h 2418"/>
                <a:gd name="T10" fmla="*/ 2417 w 2418"/>
                <a:gd name="T11" fmla="*/ 1208 h 2418"/>
                <a:gd name="T12" fmla="*/ 2417 w 2418"/>
                <a:gd name="T13" fmla="*/ 1208 h 2418"/>
                <a:gd name="T14" fmla="*/ 1208 w 2418"/>
                <a:gd name="T15" fmla="*/ 2417 h 2418"/>
                <a:gd name="T16" fmla="*/ 1208 w 2418"/>
                <a:gd name="T17" fmla="*/ 2417 h 2418"/>
                <a:gd name="T18" fmla="*/ 1208 w 2418"/>
                <a:gd name="T19" fmla="*/ 2417 h 2418"/>
                <a:gd name="T20" fmla="*/ 0 w 2418"/>
                <a:gd name="T21" fmla="*/ 1208 h 2418"/>
                <a:gd name="T22" fmla="*/ 0 w 2418"/>
                <a:gd name="T23" fmla="*/ 1208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8" h="2418">
                  <a:moveTo>
                    <a:pt x="0" y="1208"/>
                  </a:moveTo>
                  <a:cubicBezTo>
                    <a:pt x="0" y="541"/>
                    <a:pt x="541" y="0"/>
                    <a:pt x="1208" y="0"/>
                  </a:cubicBezTo>
                  <a:lnTo>
                    <a:pt x="1208" y="0"/>
                  </a:lnTo>
                  <a:lnTo>
                    <a:pt x="1208" y="0"/>
                  </a:lnTo>
                  <a:cubicBezTo>
                    <a:pt x="1876" y="0"/>
                    <a:pt x="2417" y="541"/>
                    <a:pt x="2417" y="1208"/>
                  </a:cubicBezTo>
                  <a:lnTo>
                    <a:pt x="2417" y="1208"/>
                  </a:lnTo>
                  <a:lnTo>
                    <a:pt x="2417" y="1208"/>
                  </a:lnTo>
                  <a:cubicBezTo>
                    <a:pt x="2417" y="1876"/>
                    <a:pt x="1876" y="2417"/>
                    <a:pt x="1208" y="2417"/>
                  </a:cubicBezTo>
                  <a:lnTo>
                    <a:pt x="1208" y="2417"/>
                  </a:lnTo>
                  <a:lnTo>
                    <a:pt x="1208" y="2417"/>
                  </a:lnTo>
                  <a:cubicBezTo>
                    <a:pt x="541" y="2417"/>
                    <a:pt x="0" y="1876"/>
                    <a:pt x="0" y="1208"/>
                  </a:cubicBezTo>
                  <a:lnTo>
                    <a:pt x="0" y="1208"/>
                  </a:lnTo>
                </a:path>
              </a:pathLst>
            </a:custGeom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TextBox 44">
              <a:extLst>
                <a:ext uri="{FF2B5EF4-FFF2-40B4-BE49-F238E27FC236}">
                  <a16:creationId xmlns:a16="http://schemas.microsoft.com/office/drawing/2014/main" xmlns="" id="{2834C3C1-BCDD-4A4D-8E5D-383A8F48ABED}"/>
                </a:ext>
              </a:extLst>
            </p:cNvPr>
            <p:cNvSpPr txBox="1"/>
            <p:nvPr/>
          </p:nvSpPr>
          <p:spPr>
            <a:xfrm>
              <a:off x="5862977" y="3327967"/>
              <a:ext cx="1317990" cy="733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PNED</a:t>
              </a: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DDA37226-3E83-4062-868E-9EBAC98FCEF1}"/>
              </a:ext>
            </a:extLst>
          </p:cNvPr>
          <p:cNvSpPr txBox="1"/>
          <p:nvPr/>
        </p:nvSpPr>
        <p:spPr>
          <a:xfrm>
            <a:off x="5634106" y="1248190"/>
            <a:ext cx="4232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Plan Nacional de Generación de Empleo Digno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Programa Nacional de Migración para el Desarrollo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Programa para el Fortalecimiento del Servicio público de empleo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Sistema Nacional de Información Laboral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D667396A-A4AD-4C5D-986A-1A635563B60A}"/>
              </a:ext>
            </a:extLst>
          </p:cNvPr>
          <p:cNvSpPr txBox="1"/>
          <p:nvPr/>
        </p:nvSpPr>
        <p:spPr>
          <a:xfrm>
            <a:off x="6096000" y="3127667"/>
            <a:ext cx="5756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Programa Nacional de formación para jóvenes en competencias transversales y especificas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Programa para el Fortalecimiento del Nivel Diversificado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Programa Nacional de Becas e Incentivos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Programa de Inclusión Social (Empléate Inclusivo)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Programa de Certificación de Competencias Laborales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6425B488-F53D-436C-B6D2-FBA2C195D597}"/>
              </a:ext>
            </a:extLst>
          </p:cNvPr>
          <p:cNvSpPr txBox="1"/>
          <p:nvPr/>
        </p:nvSpPr>
        <p:spPr>
          <a:xfrm>
            <a:off x="5832469" y="5829808"/>
            <a:ext cx="5563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Estrategia Nacional para la Formalización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Programa de fortalecimiento de la Inspección General de Trabajo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G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Política Nacional de Salarios</a:t>
            </a:r>
          </a:p>
        </p:txBody>
      </p: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xmlns="" id="{E51EBC4C-AEE1-4EA8-BB33-C0DB021C187C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3234439" y="-314034"/>
            <a:ext cx="269397" cy="3994243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xmlns="" id="{133F2E07-9758-456E-B46F-4DC5609D479B}"/>
              </a:ext>
            </a:extLst>
          </p:cNvPr>
          <p:cNvCxnSpPr>
            <a:cxnSpLocks/>
            <a:endCxn id="45" idx="3"/>
          </p:cNvCxnSpPr>
          <p:nvPr/>
        </p:nvCxnSpPr>
        <p:spPr>
          <a:xfrm>
            <a:off x="4557124" y="2880483"/>
            <a:ext cx="1225041" cy="871789"/>
          </a:xfrm>
          <a:prstGeom prst="bentConnector4">
            <a:avLst>
              <a:gd name="adj1" fmla="val 48720"/>
              <a:gd name="adj2" fmla="val 8749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xmlns="" id="{87815084-B3C1-49A8-8B8F-2EE88621E244}"/>
              </a:ext>
            </a:extLst>
          </p:cNvPr>
          <p:cNvCxnSpPr>
            <a:stCxn id="29" idx="2"/>
          </p:cNvCxnSpPr>
          <p:nvPr/>
        </p:nvCxnSpPr>
        <p:spPr>
          <a:xfrm rot="16200000" flipH="1">
            <a:off x="4198226" y="4696220"/>
            <a:ext cx="929632" cy="2338852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4FC5081-AE13-42CF-9446-98FE40CB8411}"/>
              </a:ext>
            </a:extLst>
          </p:cNvPr>
          <p:cNvSpPr/>
          <p:nvPr/>
        </p:nvSpPr>
        <p:spPr>
          <a:xfrm>
            <a:off x="5366259" y="1548389"/>
            <a:ext cx="214162" cy="184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92C03142-1422-4FD9-BC97-FB732EAD4EE5}"/>
              </a:ext>
            </a:extLst>
          </p:cNvPr>
          <p:cNvSpPr/>
          <p:nvPr/>
        </p:nvSpPr>
        <p:spPr>
          <a:xfrm>
            <a:off x="5634106" y="6264987"/>
            <a:ext cx="214162" cy="1844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A0B5BE07-A57C-4DCC-A06C-BF5E4E5474F2}"/>
              </a:ext>
            </a:extLst>
          </p:cNvPr>
          <p:cNvSpPr/>
          <p:nvPr/>
        </p:nvSpPr>
        <p:spPr>
          <a:xfrm>
            <a:off x="5750802" y="3594809"/>
            <a:ext cx="214162" cy="1844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02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840" y="131219"/>
            <a:ext cx="761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Fortalecimiento de la Inspección General de Trabajo (IGT)</a:t>
            </a:r>
            <a:endParaRPr lang="es-E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2B02D01-68D3-44D6-9E22-DD52AB39BF2B}"/>
              </a:ext>
            </a:extLst>
          </p:cNvPr>
          <p:cNvSpPr txBox="1"/>
          <p:nvPr/>
        </p:nvSpPr>
        <p:spPr>
          <a:xfrm>
            <a:off x="181840" y="1523914"/>
            <a:ext cx="114958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2"/>
                </a:solidFill>
              </a:rPr>
              <a:t>Pérdida de competencias laborales de la fuerza de trabajo:</a:t>
            </a:r>
            <a:r>
              <a:rPr lang="es-ES" sz="2000" dirty="0">
                <a:solidFill>
                  <a:schemeClr val="tx2"/>
                </a:solidFill>
              </a:rPr>
              <a:t> Es necesario diseñar e implementar programas de formación y capacitación técnico profesional dirigidos principalmente a los trabajadores más vulnerables, incluido el </a:t>
            </a:r>
            <a:r>
              <a:rPr lang="es-ES" sz="2000" u="sng" dirty="0">
                <a:solidFill>
                  <a:schemeClr val="tx2"/>
                </a:solidFill>
              </a:rPr>
              <a:t>desarrollo de competencias digitales y dominio del idioma inglés.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2"/>
                </a:solidFill>
              </a:rPr>
              <a:t>Procurar la supervivencia de las empresas del sector</a:t>
            </a:r>
            <a:r>
              <a:rPr lang="es-ES" sz="2000" dirty="0">
                <a:solidFill>
                  <a:schemeClr val="tx2"/>
                </a:solidFill>
              </a:rPr>
              <a:t> (que en su mayoría son micro, pequeñas y medianas con limitada capacidad de generación de nuevos puestos de trabajo) a través de la generación de condiciones de crédito preferenciales, la diversificación económica del sector, la transformación productiva, innovación de los servicios turísticos y el impulso de cadenas de valor locales.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2"/>
                </a:solidFill>
              </a:rPr>
              <a:t>Alto nivel de informalidad de las empresas turísticas </a:t>
            </a:r>
            <a:r>
              <a:rPr lang="es-ES" sz="2000" dirty="0">
                <a:solidFill>
                  <a:schemeClr val="tx2"/>
                </a:solidFill>
              </a:rPr>
              <a:t>que les dificulta incorporarse a las cadenas de valor y deja desprotegidos a los trabajadores más vulnerables. Es necesaria la implementación de una Estrategia Nacional de Formalización que incluya mecanismos de ampliación de la seguridad social y de registro de las unidades productivas. </a:t>
            </a:r>
            <a:endParaRPr lang="es-GT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8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442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840" y="132720"/>
            <a:ext cx="761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Impacto </a:t>
            </a:r>
            <a:r>
              <a:rPr lang="es-E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económico </a:t>
            </a:r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de la </a:t>
            </a:r>
            <a:r>
              <a:rPr lang="es-E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pandemia </a:t>
            </a:r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en el </a:t>
            </a:r>
            <a:r>
              <a:rPr lang="es-E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sector</a:t>
            </a:r>
            <a:endParaRPr lang="es-E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62708" y="1903780"/>
            <a:ext cx="4347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dirty="0">
                <a:solidFill>
                  <a:schemeClr val="tx2"/>
                </a:solidFill>
              </a:rPr>
              <a:t>Para finales de 2020 se proyectó una reducción del 68% en el ingreso de divisas por turismo internacional y de 66% en impacto económico por turismo nacional.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82DE72F-F435-4EEC-8CCA-DF2B84AC1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0" y="1457193"/>
            <a:ext cx="6715125" cy="24669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BCE1CAA-65FD-403B-AADD-7052E5182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40" y="4167319"/>
            <a:ext cx="6715125" cy="2343150"/>
          </a:xfrm>
          <a:prstGeom prst="rect">
            <a:avLst/>
          </a:prstGeom>
        </p:spPr>
      </p:pic>
      <p:pic>
        <p:nvPicPr>
          <p:cNvPr id="10242" name="Picture 2" descr="Economía - Iconos gratis de negocios y finanz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230" y="4167319"/>
            <a:ext cx="2144511" cy="21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27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840" y="132720"/>
            <a:ext cx="761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Impacto de COVID-19 en el empleo del sector</a:t>
            </a:r>
            <a:endParaRPr lang="es-E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62709" y="1683444"/>
            <a:ext cx="4347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>
                <a:solidFill>
                  <a:schemeClr val="tx2"/>
                </a:solidFill>
              </a:rPr>
              <a:t>Para finales de 2020 la OIT estimó que en Guatemala aproximadamente 3.4 millones de empleos estaban en riesgo por la pandemia, al concentrarse en sectores más afectados como el turismo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562709" y="3664332"/>
            <a:ext cx="4347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>
                <a:solidFill>
                  <a:schemeClr val="tx2"/>
                </a:solidFill>
              </a:rPr>
              <a:t>El año pasado </a:t>
            </a:r>
            <a:r>
              <a:rPr lang="es-GT" sz="2000" b="1" dirty="0">
                <a:solidFill>
                  <a:schemeClr val="tx2"/>
                </a:solidFill>
              </a:rPr>
              <a:t>se llegaron a perder hasta 119 mil empleos formales</a:t>
            </a:r>
            <a:r>
              <a:rPr lang="es-GT" sz="2000" dirty="0">
                <a:solidFill>
                  <a:schemeClr val="tx2"/>
                </a:solidFill>
              </a:rPr>
              <a:t>, según registros del seguro social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62709" y="5091222"/>
            <a:ext cx="4347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>
                <a:solidFill>
                  <a:schemeClr val="tx2"/>
                </a:solidFill>
              </a:rPr>
              <a:t>Los sectores con mayor pérdida de empleos formales fueron la agricultura, pesca, construcción, </a:t>
            </a:r>
            <a:r>
              <a:rPr lang="es-GT" sz="2000" b="1" dirty="0">
                <a:solidFill>
                  <a:schemeClr val="tx2"/>
                </a:solidFill>
              </a:rPr>
              <a:t>hoteles y restaurantes y servicios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1215497"/>
            <a:ext cx="6905625" cy="5344569"/>
            <a:chOff x="0" y="1215497"/>
            <a:chExt cx="6905625" cy="5344569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xmlns="" id="{43DC809F-C576-4420-8689-80BF30FF05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28398397"/>
                </p:ext>
              </p:extLst>
            </p:nvPr>
          </p:nvGraphicFramePr>
          <p:xfrm>
            <a:off x="0" y="1215497"/>
            <a:ext cx="6905625" cy="5019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CuadroTexto 6"/>
            <p:cNvSpPr txBox="1"/>
            <p:nvPr/>
          </p:nvSpPr>
          <p:spPr>
            <a:xfrm>
              <a:off x="181840" y="6375400"/>
              <a:ext cx="647296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600" dirty="0"/>
                <a:t>Fuente: Observatorio del Mercado Laboral con datos del Instituto Guatemalteco de Seguridad, diciembre 2020</a:t>
              </a:r>
            </a:p>
          </p:txBody>
        </p:sp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B227336B-2374-465F-8353-D74193479640}"/>
              </a:ext>
            </a:extLst>
          </p:cNvPr>
          <p:cNvSpPr/>
          <p:nvPr/>
        </p:nvSpPr>
        <p:spPr>
          <a:xfrm>
            <a:off x="4729500" y="1990479"/>
            <a:ext cx="419276" cy="3469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337659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9795" y="1460129"/>
            <a:ext cx="1173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RESPUESTAS DE POLÍTICA PÚBLICA A LOS RETOS Y OPORTUNIDADES DE EMPRESAS Y TRABAJADORES DEL TURISMO EN LA RECUPERACIÓN </a:t>
            </a:r>
            <a:endParaRPr lang="es-E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Turismo - Iconos gratis de via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180" y="4260896"/>
            <a:ext cx="2543583" cy="25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0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840" y="5901753"/>
            <a:ext cx="761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Modernización de los Servicios Públicos de Empleo </a:t>
            </a:r>
            <a:endParaRPr lang="es-E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799" y="126512"/>
            <a:ext cx="11249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Adaptar los servicios e incrementar la calidad y eficiencia de los servicios públicos de empleo es prioridad de cara al futuro del trabajo. El Ministerio de Trabajo y Previsión ha adoptado las siguientes estrategias: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83528" y="1664799"/>
            <a:ext cx="329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schemeClr val="tx2"/>
                </a:solidFill>
              </a:rPr>
              <a:t>Ventanilla </a:t>
            </a:r>
            <a:r>
              <a:rPr lang="es-GT" sz="2000" b="1" dirty="0" smtClean="0">
                <a:solidFill>
                  <a:schemeClr val="tx2"/>
                </a:solidFill>
              </a:rPr>
              <a:t>especial </a:t>
            </a:r>
            <a:r>
              <a:rPr lang="es-GT" sz="2000" b="1" dirty="0">
                <a:solidFill>
                  <a:schemeClr val="tx2"/>
                </a:solidFill>
              </a:rPr>
              <a:t>para </a:t>
            </a:r>
            <a:r>
              <a:rPr lang="es-GT" sz="2000" b="1" dirty="0" smtClean="0">
                <a:solidFill>
                  <a:schemeClr val="tx2"/>
                </a:solidFill>
              </a:rPr>
              <a:t>empleadores</a:t>
            </a:r>
            <a:endParaRPr lang="es-GT" sz="2000" b="1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35172" y="1396365"/>
            <a:ext cx="4528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>
                <a:solidFill>
                  <a:schemeClr val="tx2"/>
                </a:solidFill>
              </a:rPr>
              <a:t>Espacio virtual para dinamizar la gestión de la demanda laboral e innovar los canales de atención a </a:t>
            </a:r>
            <a:r>
              <a:rPr lang="es-GT" sz="2000" dirty="0" smtClean="0">
                <a:solidFill>
                  <a:schemeClr val="tx2"/>
                </a:solidFill>
              </a:rPr>
              <a:t>empleadores.</a:t>
            </a:r>
            <a:endParaRPr lang="es-GT" sz="2000" dirty="0">
              <a:solidFill>
                <a:schemeClr val="tx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21495" y="3091105"/>
            <a:ext cx="329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schemeClr val="tx2"/>
                </a:solidFill>
              </a:rPr>
              <a:t>Portal </a:t>
            </a:r>
            <a:r>
              <a:rPr lang="es-GT" sz="2000" b="1" dirty="0" smtClean="0">
                <a:solidFill>
                  <a:schemeClr val="tx2"/>
                </a:solidFill>
              </a:rPr>
              <a:t>electrónico </a:t>
            </a:r>
          </a:p>
          <a:p>
            <a:pPr algn="ctr"/>
            <a:r>
              <a:rPr lang="es-GT" sz="2000" b="1" dirty="0" smtClean="0">
                <a:solidFill>
                  <a:schemeClr val="tx2"/>
                </a:solidFill>
              </a:rPr>
              <a:t>“</a:t>
            </a:r>
            <a:r>
              <a:rPr lang="es-GT" sz="2000" b="1" dirty="0">
                <a:solidFill>
                  <a:schemeClr val="tx2"/>
                </a:solidFill>
              </a:rPr>
              <a:t>Tu Empleo”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0950" t="6652" r="64113" b="87096"/>
          <a:stretch/>
        </p:blipFill>
        <p:spPr>
          <a:xfrm>
            <a:off x="944266" y="3244937"/>
            <a:ext cx="1865437" cy="43919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67540" y="4498135"/>
            <a:ext cx="329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schemeClr val="tx2"/>
                </a:solidFill>
              </a:rPr>
              <a:t>Eventos virtuales de intermediación laboral 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6101541" y="1881634"/>
            <a:ext cx="81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22269" t="27690" r="65062" b="54532"/>
          <a:stretch/>
        </p:blipFill>
        <p:spPr>
          <a:xfrm>
            <a:off x="615491" y="1252425"/>
            <a:ext cx="2344968" cy="1850834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6120524" y="3353982"/>
            <a:ext cx="81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6122476" y="4963675"/>
            <a:ext cx="81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967104" y="2534571"/>
            <a:ext cx="4497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>
                <a:solidFill>
                  <a:schemeClr val="tx2"/>
                </a:solidFill>
              </a:rPr>
              <a:t>Herramienta digital para la gestión de la oferta y demanda laboral y para derivar a la población a servicios de fortalecimiento de la empleabilidad en todo el </a:t>
            </a:r>
            <a:r>
              <a:rPr lang="es-GT" sz="2000" dirty="0" smtClean="0">
                <a:solidFill>
                  <a:schemeClr val="tx2"/>
                </a:solidFill>
              </a:rPr>
              <a:t>territorio.</a:t>
            </a:r>
            <a:endParaRPr lang="es-GT" sz="2000" dirty="0">
              <a:solidFill>
                <a:schemeClr val="tx2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16189" y="4218162"/>
            <a:ext cx="4547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>
                <a:solidFill>
                  <a:schemeClr val="tx2"/>
                </a:solidFill>
              </a:rPr>
              <a:t>Eventos para propiciar el encuentro en la oferta y la demanda de trabajo dirigidos a atender a la mayor cantidad de usuarios </a:t>
            </a:r>
            <a:r>
              <a:rPr lang="es-GT" sz="2000" dirty="0" smtClean="0">
                <a:solidFill>
                  <a:schemeClr val="tx2"/>
                </a:solidFill>
              </a:rPr>
              <a:t>posibles.</a:t>
            </a:r>
            <a:endParaRPr lang="es-GT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Feria para personas con discapacidad ofrecerá más de mil 500 emple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82" y="4134702"/>
            <a:ext cx="1858058" cy="12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97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840" y="5901753"/>
            <a:ext cx="761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Ampliación de cobertura de los Servicios Públicos de Empleo </a:t>
            </a:r>
            <a:endParaRPr lang="es-E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1279" y="254056"/>
            <a:ext cx="1060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Acercar los servicios de empleabilidad a la población en todo el territorio nacional a través de: 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51279" y="1160339"/>
            <a:ext cx="7780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>
                <a:solidFill>
                  <a:schemeClr val="tx2"/>
                </a:solidFill>
              </a:rPr>
              <a:t>Generación de alianzas con los gobiernos locales: convenios con municipalidades para establecimiento de Ventanillas Únicas Municipales de </a:t>
            </a:r>
            <a:r>
              <a:rPr lang="es-GT" sz="2000" dirty="0" smtClean="0">
                <a:solidFill>
                  <a:schemeClr val="tx2"/>
                </a:solidFill>
              </a:rPr>
              <a:t>Empleo.</a:t>
            </a: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>
                <a:solidFill>
                  <a:schemeClr val="tx2"/>
                </a:solidFill>
              </a:rPr>
              <a:t>Articulación institucional en los territorios para poner al servicio de la población oportunidades de empleo y de fortalecimiento de la </a:t>
            </a:r>
            <a:r>
              <a:rPr lang="es-GT" sz="2000" dirty="0" smtClean="0">
                <a:solidFill>
                  <a:schemeClr val="tx2"/>
                </a:solidFill>
              </a:rPr>
              <a:t>empleabilidad.</a:t>
            </a: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>
                <a:solidFill>
                  <a:schemeClr val="tx2"/>
                </a:solidFill>
              </a:rPr>
              <a:t>Estrategia de ampliación de cobertura territorial de los servicios públicos de empleo según el Plan Nacional de Desarrollo (Katún 2032), de acuerdo con el potencial económico y de generación de empleo de los </a:t>
            </a:r>
            <a:r>
              <a:rPr lang="es-GT" sz="2000" dirty="0" smtClean="0">
                <a:solidFill>
                  <a:schemeClr val="tx2"/>
                </a:solidFill>
              </a:rPr>
              <a:t>municipios.</a:t>
            </a: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2143" y="1346662"/>
            <a:ext cx="4000522" cy="41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9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840" y="5901753"/>
            <a:ext cx="761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Fortalecimiento de las competencias de la fuerza laboral</a:t>
            </a:r>
            <a:endParaRPr lang="es-E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3214" y="179896"/>
            <a:ext cx="1060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Contribuir a la recuperación y adquisición de competencias laborales de la fuerza de trabajo guatemalteca por medio de un esfuerzo interinstitucional:  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33215" y="1134674"/>
            <a:ext cx="106070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>
                <a:solidFill>
                  <a:schemeClr val="tx2"/>
                </a:solidFill>
              </a:rPr>
              <a:t>Rediseño del modelo de orientación laboral para identificar el perfil y necesidades de los usuarios de los servicios públicos de empleo y derivarlos a oportunidades de formación y capacitación técnico </a:t>
            </a:r>
            <a:r>
              <a:rPr lang="es-GT" sz="2000" dirty="0" smtClean="0">
                <a:solidFill>
                  <a:schemeClr val="tx2"/>
                </a:solidFill>
              </a:rPr>
              <a:t>profesional.</a:t>
            </a: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>
                <a:solidFill>
                  <a:schemeClr val="tx2"/>
                </a:solidFill>
              </a:rPr>
              <a:t>Adecuación de la oferta formativa según las demandas de talento del sector productivo a través de la consolidación del Sistema Nacional de Formación </a:t>
            </a:r>
            <a:r>
              <a:rPr lang="es-GT" sz="2000" dirty="0" smtClean="0">
                <a:solidFill>
                  <a:schemeClr val="tx2"/>
                </a:solidFill>
              </a:rPr>
              <a:t>Laboral.</a:t>
            </a: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>
                <a:solidFill>
                  <a:schemeClr val="tx2"/>
                </a:solidFill>
              </a:rPr>
              <a:t>Programas de becas de capacitación técnica en alianza con el Instituto Técnico de Capacitación y </a:t>
            </a:r>
            <a:r>
              <a:rPr lang="es-GT" sz="2000" dirty="0" smtClean="0">
                <a:solidFill>
                  <a:schemeClr val="tx2"/>
                </a:solidFill>
              </a:rPr>
              <a:t>Productividad.</a:t>
            </a: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>
                <a:solidFill>
                  <a:schemeClr val="tx2"/>
                </a:solidFill>
              </a:rPr>
              <a:t>Alianzas con gobiernos locales para la ampliación de cobertura de los modelos de formación dual  (Escuelas Taller</a:t>
            </a:r>
            <a:r>
              <a:rPr lang="es-GT" sz="2000" dirty="0" smtClean="0">
                <a:solidFill>
                  <a:schemeClr val="tx2"/>
                </a:solidFill>
              </a:rPr>
              <a:t>). </a:t>
            </a: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976" t="41169" r="25957" b="46638"/>
          <a:stretch/>
        </p:blipFill>
        <p:spPr>
          <a:xfrm>
            <a:off x="2622190" y="4733009"/>
            <a:ext cx="7196367" cy="9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3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840" y="5901753"/>
            <a:ext cx="761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Próximos pasos: facilitar el acceso de los jóvenes al mercado laboral</a:t>
            </a:r>
            <a:endParaRPr lang="es-E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53136" y="307806"/>
            <a:ext cx="1060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Contribuir a la disminución de las barreras de acceso al mercado de trabajo que encuentran los jóvenes, facilitando experiencias de aprendizaje en el trabajo:  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53136" y="1532088"/>
            <a:ext cx="10607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b="1" dirty="0">
                <a:solidFill>
                  <a:schemeClr val="tx2"/>
                </a:solidFill>
              </a:rPr>
              <a:t>Beca Empleo: </a:t>
            </a:r>
            <a:r>
              <a:rPr lang="es-ES" sz="2000" dirty="0">
                <a:solidFill>
                  <a:schemeClr val="tx2"/>
                </a:solidFill>
              </a:rPr>
              <a:t>dirigida a jóvenes en situación de pobreza, pobreza extrema y desempleo. Consiste en la contratación temporal en una empresa o entidad privada en calidad de aprendiz, financiada entre el empleador y el Estado.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b="1" dirty="0">
                <a:solidFill>
                  <a:schemeClr val="tx2"/>
                </a:solidFill>
              </a:rPr>
              <a:t>Proyecto Jóvenes Construyendo el Futuro: </a:t>
            </a:r>
            <a:r>
              <a:rPr lang="es-GT" sz="2000" dirty="0">
                <a:solidFill>
                  <a:schemeClr val="tx2"/>
                </a:solidFill>
              </a:rPr>
              <a:t>busca apoyar a jóvenes </a:t>
            </a:r>
            <a:r>
              <a:rPr lang="es-ES" sz="2000" dirty="0">
                <a:solidFill>
                  <a:schemeClr val="tx2"/>
                </a:solidFill>
              </a:rPr>
              <a:t>que no trabajan y no estudian, para aumentar la empleabilidad y la inclusión en el mercado laboral mediante un modelo de aprendizaje en el lugar de trabajo. </a:t>
            </a:r>
            <a:endParaRPr lang="es-GT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Imágenes de Jovenes | Vectores, fotos de stock y PSD gratui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5" b="15053"/>
          <a:stretch/>
        </p:blipFill>
        <p:spPr bwMode="auto">
          <a:xfrm>
            <a:off x="8250264" y="3808165"/>
            <a:ext cx="3651927" cy="209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2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4721" y="1464127"/>
            <a:ext cx="113700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OTRAS RESPUESTAS DE POLÍTICA </a:t>
            </a:r>
            <a:r>
              <a:rPr lang="es-GT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PÚBLICA: TRANSICIÓN </a:t>
            </a:r>
            <a:r>
              <a:rPr lang="es-GT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JUSTA Y REACTIVACIÓN SOSTENIBLE DEL SECTOR TURÍSTICO </a:t>
            </a:r>
          </a:p>
        </p:txBody>
      </p:sp>
      <p:pic>
        <p:nvPicPr>
          <p:cNvPr id="3082" name="Picture 10" descr="hypothesis png - Higher Statistics Module - Imagenes De Economia Png |  #3548322 - Vip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075" y="3617513"/>
            <a:ext cx="3463925" cy="28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09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 Oficial" id="{15CEE380-EE98-4740-9630-89A2D861D2EF}" vid="{132F2D54-AF16-451D-9366-F4310B89EBB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ACCIONES MINISTERIO DE CULTURA Y DEPORTES</Template>
  <TotalTime>2300</TotalTime>
  <Words>1250</Words>
  <Application>Microsoft Office PowerPoint</Application>
  <PresentationFormat>Personalizado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DE CULTURA Y DEPORTES</dc:title>
  <dc:creator>Admin</dc:creator>
  <cp:lastModifiedBy>cosorio</cp:lastModifiedBy>
  <cp:revision>118</cp:revision>
  <cp:lastPrinted>2020-03-14T01:36:52Z</cp:lastPrinted>
  <dcterms:created xsi:type="dcterms:W3CDTF">2010-01-01T00:54:29Z</dcterms:created>
  <dcterms:modified xsi:type="dcterms:W3CDTF">2021-07-26T13:19:50Z</dcterms:modified>
</cp:coreProperties>
</file>