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664" r:id="rId2"/>
    <p:sldId id="670" r:id="rId3"/>
    <p:sldId id="658" r:id="rId4"/>
    <p:sldId id="668" r:id="rId5"/>
    <p:sldId id="683" r:id="rId6"/>
    <p:sldId id="686" r:id="rId7"/>
    <p:sldId id="679" r:id="rId8"/>
    <p:sldId id="685" r:id="rId9"/>
    <p:sldId id="673" r:id="rId10"/>
    <p:sldId id="688" r:id="rId11"/>
    <p:sldId id="68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72D4-C4F4-4C3B-8ACD-23352CC32ECF}" type="datetimeFigureOut">
              <a:rPr lang="es-GT" smtClean="0"/>
              <a:t>26/08/2021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F034-EB2E-4E75-8126-6347BFA622E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900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72D4-C4F4-4C3B-8ACD-23352CC32ECF}" type="datetimeFigureOut">
              <a:rPr lang="es-GT" smtClean="0"/>
              <a:t>26/08/2021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F034-EB2E-4E75-8126-6347BFA622E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76065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72D4-C4F4-4C3B-8ACD-23352CC32ECF}" type="datetimeFigureOut">
              <a:rPr lang="es-GT" smtClean="0"/>
              <a:t>26/08/2021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F034-EB2E-4E75-8126-6347BFA622E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17185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8/26/2021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2475"/>
            <a:ext cx="2895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</p:spPr>
        <p:txBody>
          <a:bodyPr anchor="b" anchorCtr="0">
            <a:norm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858" y="346417"/>
            <a:ext cx="2172947" cy="939800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5175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45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8/26/2021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2475"/>
            <a:ext cx="2133600" cy="16158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45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2"/>
            <a:ext cx="3657600" cy="4114799"/>
          </a:xfrm>
        </p:spPr>
        <p:txBody>
          <a:bodyPr>
            <a:normAutofit/>
          </a:bodyPr>
          <a:lstStyle>
            <a:lvl1pPr>
              <a:defRPr sz="1500">
                <a:solidFill>
                  <a:srgbClr val="6C6463"/>
                </a:solidFill>
              </a:defRPr>
            </a:lvl1pPr>
            <a:lvl2pPr>
              <a:defRPr sz="135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05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791663"/>
            <a:ext cx="3657296" cy="1006429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46672"/>
            <a:ext cx="2743200" cy="154658"/>
          </a:xfrm>
        </p:spPr>
        <p:txBody>
          <a:bodyPr>
            <a:spAutoFit/>
          </a:bodyPr>
          <a:lstStyle>
            <a:lvl1pPr marL="0" indent="0" algn="r">
              <a:buNone/>
              <a:defRPr sz="450" baseline="0">
                <a:solidFill>
                  <a:srgbClr val="FFFFFF"/>
                </a:solidFill>
              </a:defRPr>
            </a:lvl1pPr>
            <a:lvl2pPr marL="172640" indent="0">
              <a:buNone/>
              <a:defRPr sz="1350">
                <a:solidFill>
                  <a:schemeClr val="bg1"/>
                </a:solidFill>
              </a:defRPr>
            </a:lvl2pPr>
            <a:lvl3pPr marL="345281" indent="0">
              <a:buNone/>
              <a:defRPr sz="1200">
                <a:solidFill>
                  <a:schemeClr val="bg1"/>
                </a:solidFill>
              </a:defRPr>
            </a:lvl3pPr>
            <a:lvl4pPr marL="513159" indent="0">
              <a:buNone/>
              <a:defRPr sz="1050">
                <a:solidFill>
                  <a:schemeClr val="bg1"/>
                </a:solidFill>
              </a:defRPr>
            </a:lvl4pPr>
            <a:lvl5pPr marL="769144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67840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72D4-C4F4-4C3B-8ACD-23352CC32ECF}" type="datetimeFigureOut">
              <a:rPr lang="es-GT" smtClean="0"/>
              <a:t>26/08/2021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F034-EB2E-4E75-8126-6347BFA622E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82417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72D4-C4F4-4C3B-8ACD-23352CC32ECF}" type="datetimeFigureOut">
              <a:rPr lang="es-GT" smtClean="0"/>
              <a:t>26/08/2021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F034-EB2E-4E75-8126-6347BFA622E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9602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72D4-C4F4-4C3B-8ACD-23352CC32ECF}" type="datetimeFigureOut">
              <a:rPr lang="es-GT" smtClean="0"/>
              <a:t>26/08/2021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F034-EB2E-4E75-8126-6347BFA622E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271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72D4-C4F4-4C3B-8ACD-23352CC32ECF}" type="datetimeFigureOut">
              <a:rPr lang="es-GT" smtClean="0"/>
              <a:t>26/08/2021</a:t>
            </a:fld>
            <a:endParaRPr lang="es-G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F034-EB2E-4E75-8126-6347BFA622E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62659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72D4-C4F4-4C3B-8ACD-23352CC32ECF}" type="datetimeFigureOut">
              <a:rPr lang="es-GT" smtClean="0"/>
              <a:t>26/08/2021</a:t>
            </a:fld>
            <a:endParaRPr lang="es-G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F034-EB2E-4E75-8126-6347BFA622E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5284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72D4-C4F4-4C3B-8ACD-23352CC32ECF}" type="datetimeFigureOut">
              <a:rPr lang="es-GT" smtClean="0"/>
              <a:t>26/08/2021</a:t>
            </a:fld>
            <a:endParaRPr lang="es-G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F034-EB2E-4E75-8126-6347BFA622E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25927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72D4-C4F4-4C3B-8ACD-23352CC32ECF}" type="datetimeFigureOut">
              <a:rPr lang="es-GT" smtClean="0"/>
              <a:t>26/08/2021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F034-EB2E-4E75-8126-6347BFA622E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06096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72D4-C4F4-4C3B-8ACD-23352CC32ECF}" type="datetimeFigureOut">
              <a:rPr lang="es-GT" smtClean="0"/>
              <a:t>26/08/2021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8F034-EB2E-4E75-8126-6347BFA622E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7706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072D4-C4F4-4C3B-8ACD-23352CC32ECF}" type="datetimeFigureOut">
              <a:rPr lang="es-GT" smtClean="0"/>
              <a:t>26/08/2021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8F034-EB2E-4E75-8126-6347BFA622E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1915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02C2A-0388-4FBB-A88D-72658AEBA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>
                <a:latin typeface="Gill Sans MT" panose="020B0502020104020203" pitchFamily="34" charset="0"/>
              </a:rPr>
              <a:pPr/>
              <a:t>8/26/2021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24272-3FEF-4184-BB4B-48F4E76F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>
                <a:latin typeface="Gill Sans MT" panose="020B0502020104020203" pitchFamily="34" charset="0"/>
              </a:rPr>
              <a:pPr/>
              <a:t>1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AE62B15-A530-428C-9113-7EE81E632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250985"/>
            <a:ext cx="6858000" cy="1790700"/>
          </a:xfrm>
        </p:spPr>
        <p:txBody>
          <a:bodyPr>
            <a:normAutofit/>
          </a:bodyPr>
          <a:lstStyle/>
          <a:p>
            <a:pPr algn="ctr"/>
            <a:r>
              <a:rPr lang="es-GT" sz="4050" dirty="0">
                <a:latin typeface="Gill Sans MT" panose="020B0502020104020203" pitchFamily="34" charset="0"/>
              </a:rPr>
              <a:t>“La estructura de un proyecto: Los cimientos del éxito”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4BD4A69A-D253-4FA4-B41D-70B9FF809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637" y="5158978"/>
            <a:ext cx="6386513" cy="456009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GT" dirty="0">
                <a:latin typeface="Gill Sans MT" panose="020B0502020104020203" pitchFamily="34" charset="0"/>
              </a:rPr>
              <a:t>Proyecto Creando Oportunidades Económicas USAID-CEO</a:t>
            </a:r>
          </a:p>
          <a:p>
            <a:pPr algn="ctr"/>
            <a:r>
              <a:rPr lang="es-GT" dirty="0">
                <a:latin typeface="Gill Sans MT" panose="020B0502020104020203" pitchFamily="34" charset="0"/>
              </a:rPr>
              <a:t>26 agosto 2021</a:t>
            </a:r>
          </a:p>
        </p:txBody>
      </p:sp>
    </p:spTree>
    <p:extLst>
      <p:ext uri="{BB962C8B-B14F-4D97-AF65-F5344CB8AC3E}">
        <p14:creationId xmlns:p14="http://schemas.microsoft.com/office/powerpoint/2010/main" val="2751060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ll building under construction&#10;&#10;Description automatically generated with medium confidence">
            <a:extLst>
              <a:ext uri="{FF2B5EF4-FFF2-40B4-BE49-F238E27FC236}">
                <a16:creationId xmlns:a16="http://schemas.microsoft.com/office/drawing/2014/main" id="{7E32FCF3-5400-4D55-8CBD-5C5042F3A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91" y="-16079"/>
            <a:ext cx="10311118" cy="687407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02C2A-0388-4FBB-A88D-72658AEBA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>
                <a:latin typeface="Gill Sans MT" panose="020B0502020104020203" pitchFamily="34" charset="0"/>
              </a:rPr>
              <a:pPr/>
              <a:t>8/26/2021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24272-3FEF-4184-BB4B-48F4E76F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>
                <a:latin typeface="Gill Sans MT" panose="020B0502020104020203" pitchFamily="34" charset="0"/>
              </a:rPr>
              <a:pPr/>
              <a:t>10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70680C-8839-40CB-8AB2-131E5FFE68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0D8380-5D96-4317-B421-5CD006D1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4" y="665127"/>
            <a:ext cx="4044406" cy="424732"/>
          </a:xfrm>
        </p:spPr>
        <p:txBody>
          <a:bodyPr/>
          <a:lstStyle/>
          <a:p>
            <a:r>
              <a:rPr lang="es-GT" sz="2400" cap="all" dirty="0">
                <a:solidFill>
                  <a:srgbClr val="C00000"/>
                </a:solidFill>
                <a:latin typeface="Gill Sans MT" panose="020B0502020104020203" pitchFamily="34" charset="0"/>
              </a:rPr>
              <a:t>Ventajas: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D01AC7-1B7B-495D-8DE3-D97377D3456A}"/>
              </a:ext>
            </a:extLst>
          </p:cNvPr>
          <p:cNvSpPr txBox="1"/>
          <p:nvPr/>
        </p:nvSpPr>
        <p:spPr>
          <a:xfrm>
            <a:off x="660024" y="1341260"/>
            <a:ext cx="4328719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s-GT" sz="2100" dirty="0">
                <a:solidFill>
                  <a:srgbClr val="6C6463"/>
                </a:solidFill>
                <a:latin typeface="Gill Sans MT" panose="020B0502020104020203" pitchFamily="34" charset="0"/>
              </a:rPr>
              <a:t>Se disminuye el tiempo y complejidad de los trámites administrativos de las instituciones rectoras</a:t>
            </a:r>
          </a:p>
          <a:p>
            <a:pPr marL="428625" indent="-428625" algn="just">
              <a:buFont typeface="Arial" panose="020B0604020202020204" pitchFamily="34" charset="0"/>
              <a:buChar char="•"/>
            </a:pPr>
            <a:endParaRPr lang="es-GT" sz="2100" dirty="0">
              <a:solidFill>
                <a:srgbClr val="6C6463"/>
              </a:solidFill>
              <a:latin typeface="Gill Sans MT" panose="020B0502020104020203" pitchFamily="34" charset="0"/>
            </a:endParaRP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s-GT" sz="2100" dirty="0">
                <a:solidFill>
                  <a:srgbClr val="6C6463"/>
                </a:solidFill>
                <a:latin typeface="Gill Sans MT" panose="020B0502020104020203" pitchFamily="34" charset="0"/>
              </a:rPr>
              <a:t>Se obtienen obras novedosas producto de la competencia de los oferentes.</a:t>
            </a:r>
          </a:p>
          <a:p>
            <a:pPr marL="428625" indent="-428625" algn="just">
              <a:buFont typeface="Arial" panose="020B0604020202020204" pitchFamily="34" charset="0"/>
              <a:buChar char="•"/>
            </a:pPr>
            <a:endParaRPr lang="es-GT" sz="2100" dirty="0">
              <a:solidFill>
                <a:srgbClr val="6C6463"/>
              </a:solidFill>
              <a:latin typeface="Gill Sans MT" panose="020B0502020104020203" pitchFamily="34" charset="0"/>
            </a:endParaRP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s-GT" sz="2100" dirty="0">
                <a:solidFill>
                  <a:srgbClr val="6C6463"/>
                </a:solidFill>
                <a:latin typeface="Gill Sans MT" panose="020B0502020104020203" pitchFamily="34" charset="0"/>
              </a:rPr>
              <a:t>Desde la adjudicación se conoce el plazo de ejecución total de la obra y el precio.</a:t>
            </a:r>
          </a:p>
          <a:p>
            <a:pPr marL="428625" indent="-428625" algn="just">
              <a:buFont typeface="Arial" panose="020B0604020202020204" pitchFamily="34" charset="0"/>
              <a:buChar char="•"/>
            </a:pPr>
            <a:endParaRPr lang="es-GT" sz="2100" dirty="0">
              <a:solidFill>
                <a:srgbClr val="6C6463"/>
              </a:solidFill>
              <a:latin typeface="Gill Sans MT" panose="020B0502020104020203" pitchFamily="34" charset="0"/>
            </a:endParaRPr>
          </a:p>
          <a:p>
            <a:pPr marL="428625" indent="-428625" algn="just">
              <a:buFont typeface="Arial" panose="020B0604020202020204" pitchFamily="34" charset="0"/>
              <a:buChar char="•"/>
            </a:pPr>
            <a:r>
              <a:rPr lang="es-GT" sz="2100" dirty="0">
                <a:solidFill>
                  <a:srgbClr val="6C6463"/>
                </a:solidFill>
                <a:latin typeface="Gill Sans MT" panose="020B0502020104020203" pitchFamily="34" charset="0"/>
              </a:rPr>
              <a:t>El diseñador asume la responsabilidad total de la obra </a:t>
            </a:r>
          </a:p>
        </p:txBody>
      </p:sp>
    </p:spTree>
    <p:extLst>
      <p:ext uri="{BB962C8B-B14F-4D97-AF65-F5344CB8AC3E}">
        <p14:creationId xmlns:p14="http://schemas.microsoft.com/office/powerpoint/2010/main" val="3275110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02C2A-0388-4FBB-A88D-72658AEBA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>
                <a:latin typeface="Gill Sans MT" panose="020B0502020104020203" pitchFamily="34" charset="0"/>
              </a:rPr>
              <a:pPr/>
              <a:t>8/26/2021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24272-3FEF-4184-BB4B-48F4E76F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>
                <a:latin typeface="Gill Sans MT" panose="020B0502020104020203" pitchFamily="34" charset="0"/>
              </a:rPr>
              <a:pPr/>
              <a:t>11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AE62B15-A530-428C-9113-7EE81E632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2757619"/>
            <a:ext cx="6565106" cy="1117997"/>
          </a:xfrm>
        </p:spPr>
        <p:txBody>
          <a:bodyPr>
            <a:normAutofit/>
          </a:bodyPr>
          <a:lstStyle/>
          <a:p>
            <a:pPr algn="ctr"/>
            <a:r>
              <a:rPr lang="es-GT" sz="5400" dirty="0">
                <a:latin typeface="Gill Sans MT" panose="020B0502020104020203" pitchFamily="34" charset="0"/>
              </a:rPr>
              <a:t>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237242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02C2A-0388-4FBB-A88D-72658AEBA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>
                <a:latin typeface="Gill Sans MT" panose="020B0502020104020203" pitchFamily="34" charset="0"/>
              </a:rPr>
              <a:pPr/>
              <a:t>8/26/2021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24272-3FEF-4184-BB4B-48F4E76F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>
                <a:latin typeface="Gill Sans MT" panose="020B0502020104020203" pitchFamily="34" charset="0"/>
              </a:rPr>
              <a:pPr/>
              <a:t>2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EC5A8890-922C-4C7C-A4C8-73E013CD5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25562"/>
            <a:ext cx="7886700" cy="4075164"/>
          </a:xfrm>
        </p:spPr>
        <p:txBody>
          <a:bodyPr>
            <a:normAutofit fontScale="92500" lnSpcReduction="20000"/>
          </a:bodyPr>
          <a:lstStyle/>
          <a:p>
            <a:r>
              <a:rPr lang="es-GT" sz="1900" dirty="0">
                <a:latin typeface="Gill Sans MT" panose="020B0502020104020203" pitchFamily="34" charset="0"/>
              </a:rPr>
              <a:t>Objetivos generales y específicos</a:t>
            </a:r>
          </a:p>
          <a:p>
            <a:r>
              <a:rPr lang="es-GT" sz="1900" dirty="0">
                <a:latin typeface="Gill Sans MT" panose="020B0502020104020203" pitchFamily="34" charset="0"/>
              </a:rPr>
              <a:t>Beneficiarios (área de influencia directa e indirecta) presentes y  futuros</a:t>
            </a:r>
          </a:p>
          <a:p>
            <a:r>
              <a:rPr lang="es-GT" sz="1900" dirty="0">
                <a:latin typeface="Gill Sans MT" panose="020B0502020104020203" pitchFamily="34" charset="0"/>
              </a:rPr>
              <a:t>Producto esperado</a:t>
            </a:r>
          </a:p>
          <a:p>
            <a:r>
              <a:rPr lang="es-GT" sz="1900" dirty="0">
                <a:latin typeface="Gill Sans MT" panose="020B0502020104020203" pitchFamily="34" charset="0"/>
              </a:rPr>
              <a:t>Definición de los componentes propios del estudio (especificaciones técnicas vigentes y mejores practicas de construcción)</a:t>
            </a:r>
          </a:p>
          <a:p>
            <a:r>
              <a:rPr lang="es-GT" sz="1900" dirty="0">
                <a:latin typeface="Gill Sans MT" panose="020B0502020104020203" pitchFamily="34" charset="0"/>
              </a:rPr>
              <a:t>Diseño de ingeniería y estudios correspondientes</a:t>
            </a:r>
          </a:p>
          <a:p>
            <a:r>
              <a:rPr lang="es-GT" sz="1900" dirty="0">
                <a:latin typeface="Gill Sans MT" panose="020B0502020104020203" pitchFamily="34" charset="0"/>
              </a:rPr>
              <a:t>Cronograma, identificando la ruta crítica, cálculo de costos</a:t>
            </a:r>
          </a:p>
          <a:p>
            <a:r>
              <a:rPr lang="es-GT" sz="1900" dirty="0">
                <a:latin typeface="Gill Sans MT" panose="020B0502020104020203" pitchFamily="34" charset="0"/>
              </a:rPr>
              <a:t>Recursos:</a:t>
            </a:r>
          </a:p>
          <a:p>
            <a:pPr lvl="1"/>
            <a:r>
              <a:rPr lang="es-GT" sz="1900" dirty="0">
                <a:latin typeface="Gill Sans MT" panose="020B0502020104020203" pitchFamily="34" charset="0"/>
              </a:rPr>
              <a:t> Humanos idóneos para el tipo de proyecto (grupos multidisciplinarios),</a:t>
            </a:r>
          </a:p>
          <a:p>
            <a:pPr lvl="1"/>
            <a:r>
              <a:rPr lang="es-GT" sz="1900" dirty="0">
                <a:latin typeface="Gill Sans MT" panose="020B0502020104020203" pitchFamily="34" charset="0"/>
              </a:rPr>
              <a:t> materiales, entre otros.</a:t>
            </a:r>
          </a:p>
          <a:p>
            <a:r>
              <a:rPr lang="es-GT" sz="1900" b="1" dirty="0">
                <a:latin typeface="Gill Sans MT" panose="020B0502020104020203" pitchFamily="34" charset="0"/>
              </a:rPr>
              <a:t>Presupuesto para todas las fases; al menos identificadas las fuentes</a:t>
            </a:r>
          </a:p>
          <a:p>
            <a:r>
              <a:rPr lang="es-GT" sz="1900" b="1" dirty="0">
                <a:latin typeface="Gill Sans MT" panose="020B0502020104020203" pitchFamily="34" charset="0"/>
              </a:rPr>
              <a:t>Los estudios deben prever las necesidades durante las diferentes fases de la vida útil del proyecto </a:t>
            </a:r>
          </a:p>
          <a:p>
            <a:endParaRPr lang="es-GT" sz="1800" dirty="0">
              <a:latin typeface="Gill Sans MT" panose="020B0502020104020203" pitchFamily="34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5B7409F4-E5C0-4A6A-8389-4A94E0A76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44" y="399152"/>
            <a:ext cx="7886700" cy="994172"/>
          </a:xfrm>
        </p:spPr>
        <p:txBody>
          <a:bodyPr>
            <a:normAutofit/>
          </a:bodyPr>
          <a:lstStyle/>
          <a:p>
            <a:r>
              <a:rPr lang="es-GT" sz="2400" cap="all" dirty="0">
                <a:solidFill>
                  <a:srgbClr val="C00000"/>
                </a:solidFill>
                <a:latin typeface="Gill Sans MT" panose="020B0502020104020203" pitchFamily="34" charset="0"/>
              </a:rPr>
              <a:t>Variables a considerar en la estructuración de proyectos: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70680C-8839-40CB-8AB2-131E5FFE68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681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02C2A-0388-4FBB-A88D-72658AEBA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>
                <a:latin typeface="Gill Sans MT" panose="020B0502020104020203" pitchFamily="34" charset="0"/>
              </a:rPr>
              <a:pPr/>
              <a:t>8/26/2021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24272-3FEF-4184-BB4B-48F4E76F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>
                <a:latin typeface="Gill Sans MT" panose="020B0502020104020203" pitchFamily="34" charset="0"/>
              </a:rPr>
              <a:pPr/>
              <a:t>3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70680C-8839-40CB-8AB2-131E5FFE68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AB4AA-AA77-4BFE-A7F1-410C0721CD3F}"/>
              </a:ext>
            </a:extLst>
          </p:cNvPr>
          <p:cNvSpPr txBox="1"/>
          <p:nvPr/>
        </p:nvSpPr>
        <p:spPr>
          <a:xfrm>
            <a:off x="578645" y="163942"/>
            <a:ext cx="7858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s-ES" sz="2400" cap="all" dirty="0" err="1">
                <a:solidFill>
                  <a:srgbClr val="C00000"/>
                </a:solidFill>
                <a:latin typeface="Gill Sans MT" panose="020B0502020104020203" pitchFamily="34" charset="0"/>
                <a:ea typeface="+mj-ea"/>
                <a:cs typeface="+mj-cs"/>
              </a:rPr>
              <a:t>Ej</a:t>
            </a:r>
            <a:r>
              <a:rPr lang="es-ES" sz="2400" cap="all" dirty="0">
                <a:solidFill>
                  <a:srgbClr val="C00000"/>
                </a:solidFill>
                <a:latin typeface="Gill Sans MT" panose="020B0502020104020203" pitchFamily="34" charset="0"/>
                <a:ea typeface="+mj-ea"/>
                <a:cs typeface="+mj-cs"/>
              </a:rPr>
              <a:t>: Estudios a considerar en proyectos viales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9A2B96-BDD6-4303-A932-34917EE206E6}"/>
              </a:ext>
            </a:extLst>
          </p:cNvPr>
          <p:cNvSpPr txBox="1"/>
          <p:nvPr/>
        </p:nvSpPr>
        <p:spPr>
          <a:xfrm>
            <a:off x="327495" y="899005"/>
            <a:ext cx="3881629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rgbClr val="6C6463"/>
                </a:solidFill>
                <a:latin typeface="Gill Sans MT" panose="020B0502020104020203" pitchFamily="34" charset="0"/>
              </a:rPr>
              <a:t>Estudio volumétrico de tránsito</a:t>
            </a:r>
          </a:p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rgbClr val="6C6463"/>
                </a:solidFill>
                <a:latin typeface="Gill Sans MT" panose="020B0502020104020203" pitchFamily="34" charset="0"/>
              </a:rPr>
              <a:t>Levantamiento topográfico</a:t>
            </a:r>
          </a:p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rgbClr val="6C6463"/>
                </a:solidFill>
                <a:latin typeface="Gill Sans MT" panose="020B0502020104020203" pitchFamily="34" charset="0"/>
              </a:rPr>
              <a:t>Estudio Geométrico</a:t>
            </a:r>
          </a:p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rgbClr val="6C6463"/>
                </a:solidFill>
                <a:latin typeface="Gill Sans MT" panose="020B0502020104020203" pitchFamily="34" charset="0"/>
              </a:rPr>
              <a:t>Estudio Hidráulico e hidrológico</a:t>
            </a:r>
          </a:p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rgbClr val="6C6463"/>
                </a:solidFill>
                <a:latin typeface="Gill Sans MT" panose="020B0502020104020203" pitchFamily="34" charset="0"/>
              </a:rPr>
              <a:t>Diseño de drenaje mejor y mayor</a:t>
            </a:r>
          </a:p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rgbClr val="6C6463"/>
                </a:solidFill>
                <a:latin typeface="Gill Sans MT" panose="020B0502020104020203" pitchFamily="34" charset="0"/>
              </a:rPr>
              <a:t>Diseño de estructura de pavimento</a:t>
            </a:r>
          </a:p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rgbClr val="6C6463"/>
                </a:solidFill>
                <a:latin typeface="Gill Sans MT" panose="020B0502020104020203" pitchFamily="34" charset="0"/>
              </a:rPr>
              <a:t>Evaluación económica social</a:t>
            </a:r>
          </a:p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rgbClr val="6C6463"/>
                </a:solidFill>
                <a:latin typeface="Gill Sans MT" panose="020B0502020104020203" pitchFamily="34" charset="0"/>
              </a:rPr>
              <a:t>Evaluación económico financiera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02DB55F-4FF0-4DFF-9555-AAF2FBE7ACB8}"/>
              </a:ext>
            </a:extLst>
          </p:cNvPr>
          <p:cNvSpPr txBox="1"/>
          <p:nvPr/>
        </p:nvSpPr>
        <p:spPr>
          <a:xfrm>
            <a:off x="4388119" y="901836"/>
            <a:ext cx="388162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s-ES" b="1" dirty="0">
                <a:solidFill>
                  <a:srgbClr val="6C6463"/>
                </a:solidFill>
                <a:latin typeface="Gill Sans MT" panose="020B0502020104020203" pitchFamily="34" charset="0"/>
              </a:rPr>
              <a:t>Estudio de Impacto Ambiental</a:t>
            </a:r>
          </a:p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rgbClr val="6C6463"/>
                </a:solidFill>
                <a:latin typeface="Gill Sans MT" panose="020B0502020104020203" pitchFamily="34" charset="0"/>
              </a:rPr>
              <a:t>Gestión de Riesgos</a:t>
            </a:r>
          </a:p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rgbClr val="6C6463"/>
                </a:solidFill>
                <a:latin typeface="Gill Sans MT" panose="020B0502020104020203" pitchFamily="34" charset="0"/>
              </a:rPr>
              <a:t>Integración de costos </a:t>
            </a:r>
          </a:p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s-ES" b="1" dirty="0">
                <a:solidFill>
                  <a:srgbClr val="6C6463"/>
                </a:solidFill>
                <a:latin typeface="Gill Sans MT" panose="020B0502020104020203" pitchFamily="34" charset="0"/>
              </a:rPr>
              <a:t>Factibilidad</a:t>
            </a:r>
          </a:p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rgbClr val="6C6463"/>
                </a:solidFill>
                <a:latin typeface="Gill Sans MT" panose="020B0502020104020203" pitchFamily="34" charset="0"/>
              </a:rPr>
              <a:t>Planos finales </a:t>
            </a:r>
          </a:p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rgbClr val="6C6463"/>
                </a:solidFill>
                <a:latin typeface="Gill Sans MT" panose="020B0502020104020203" pitchFamily="34" charset="0"/>
              </a:rPr>
              <a:t>Bases de licitación para la contratación de construcción</a:t>
            </a:r>
          </a:p>
          <a:p>
            <a:pPr marL="171450" indent="-171450"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s-ES" dirty="0">
                <a:solidFill>
                  <a:srgbClr val="6C6463"/>
                </a:solidFill>
                <a:latin typeface="Gill Sans MT" panose="020B0502020104020203" pitchFamily="34" charset="0"/>
              </a:rPr>
              <a:t>Términos de Referencia para la contratación de la supervisión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4EFF035-6098-4191-AEFC-C08C28163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24044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79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02C2A-0388-4FBB-A88D-72658AEBA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>
                <a:latin typeface="Gill Sans MT" panose="020B0502020104020203" pitchFamily="34" charset="0"/>
              </a:rPr>
              <a:pPr/>
              <a:t>8/26/2021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24272-3FEF-4184-BB4B-48F4E76F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>
                <a:latin typeface="Gill Sans MT" panose="020B0502020104020203" pitchFamily="34" charset="0"/>
              </a:rPr>
              <a:pPr/>
              <a:t>4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D8FDC11D-A1AA-4DE6-A367-CF0775328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894" y="226503"/>
            <a:ext cx="4591456" cy="6233020"/>
          </a:xfrm>
        </p:spPr>
        <p:txBody>
          <a:bodyPr>
            <a:normAutofit/>
          </a:bodyPr>
          <a:lstStyle/>
          <a:p>
            <a:pPr algn="just"/>
            <a:r>
              <a:rPr lang="es-GT" sz="2100" dirty="0">
                <a:latin typeface="Gill Sans MT" panose="020B0502020104020203" pitchFamily="34" charset="0"/>
              </a:rPr>
              <a:t>Un proyecto bien estructurado asegura alcanzar el objetivo propuesto y </a:t>
            </a:r>
            <a:r>
              <a:rPr lang="es-GT" sz="2100" b="1" dirty="0">
                <a:latin typeface="Gill Sans MT" panose="020B0502020104020203" pitchFamily="34" charset="0"/>
              </a:rPr>
              <a:t>se anticipa </a:t>
            </a:r>
            <a:r>
              <a:rPr lang="es-GT" sz="2100" dirty="0">
                <a:latin typeface="Gill Sans MT" panose="020B0502020104020203" pitchFamily="34" charset="0"/>
              </a:rPr>
              <a:t>a posibles inconvenientes técnicos, ambientales, sociales, legales, entre otros.</a:t>
            </a:r>
          </a:p>
          <a:p>
            <a:pPr marL="0" indent="0" algn="just">
              <a:buNone/>
            </a:pPr>
            <a:endParaRPr lang="es-GT" sz="2100" dirty="0">
              <a:latin typeface="Gill Sans MT" panose="020B0502020104020203" pitchFamily="34" charset="0"/>
            </a:endParaRPr>
          </a:p>
          <a:p>
            <a:pPr algn="just"/>
            <a:r>
              <a:rPr lang="es-GT" sz="2100" dirty="0">
                <a:latin typeface="Gill Sans MT" panose="020B0502020104020203" pitchFamily="34" charset="0"/>
              </a:rPr>
              <a:t>Un buen proyecto propone alternativas de solución, para que no sorprendan al ejecutor en  la etapa de construcción. </a:t>
            </a:r>
          </a:p>
          <a:p>
            <a:pPr algn="just"/>
            <a:endParaRPr lang="es-GT" sz="2100" dirty="0">
              <a:latin typeface="Gill Sans MT" panose="020B0502020104020203" pitchFamily="34" charset="0"/>
            </a:endParaRPr>
          </a:p>
          <a:p>
            <a:pPr algn="just"/>
            <a:r>
              <a:rPr lang="es-GT" sz="2100" dirty="0">
                <a:latin typeface="Gill Sans MT" panose="020B0502020104020203" pitchFamily="34" charset="0"/>
              </a:rPr>
              <a:t>Una buena estructuración de un proyecto reduce y evita contratiempos, los cuales, en caso contrario, pueden encarecer sobremanera la ejecución hasta la eventual suspensión. </a:t>
            </a:r>
          </a:p>
          <a:p>
            <a:pPr marL="0" indent="0">
              <a:buNone/>
            </a:pPr>
            <a:endParaRPr lang="es-GT" sz="2100" b="1" dirty="0">
              <a:solidFill>
                <a:srgbClr val="202124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70680C-8839-40CB-8AB2-131E5FFE68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>
              <a:latin typeface="Gill Sans MT" panose="020B0502020104020203" pitchFamily="34" charset="0"/>
            </a:endParaRPr>
          </a:p>
        </p:txBody>
      </p:sp>
      <p:pic>
        <p:nvPicPr>
          <p:cNvPr id="5" name="Picture 4" descr="A person standing in front of a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3B902D5A-E12D-4F28-89FB-7F84151F85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6" r="6240"/>
          <a:stretch/>
        </p:blipFill>
        <p:spPr>
          <a:xfrm>
            <a:off x="-459353" y="0"/>
            <a:ext cx="4194495" cy="686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6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02C2A-0388-4FBB-A88D-72658AEBA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>
                <a:latin typeface="Gill Sans MT" panose="020B0502020104020203" pitchFamily="34" charset="0"/>
              </a:rPr>
              <a:pPr/>
              <a:t>8/26/2021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24272-3FEF-4184-BB4B-48F4E76F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>
                <a:latin typeface="Gill Sans MT" panose="020B0502020104020203" pitchFamily="34" charset="0"/>
              </a:rPr>
              <a:pPr/>
              <a:t>5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AE62B15-A530-428C-9113-7EE81E632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0548" y="3850744"/>
            <a:ext cx="7242905" cy="108470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GT" sz="4050" b="1" dirty="0">
                <a:latin typeface="Gill Sans MT" panose="020B0502020104020203" pitchFamily="34" charset="0"/>
              </a:rPr>
              <a:t>“Diseño y construcción de obras”</a:t>
            </a:r>
          </a:p>
        </p:txBody>
      </p:sp>
    </p:spTree>
    <p:extLst>
      <p:ext uri="{BB962C8B-B14F-4D97-AF65-F5344CB8AC3E}">
        <p14:creationId xmlns:p14="http://schemas.microsoft.com/office/powerpoint/2010/main" val="1501349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02C2A-0388-4FBB-A88D-72658AEBA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>
                <a:latin typeface="Gill Sans MT" panose="020B0502020104020203" pitchFamily="34" charset="0"/>
              </a:rPr>
              <a:pPr/>
              <a:t>8/26/2021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24272-3FEF-4184-BB4B-48F4E76F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>
                <a:latin typeface="Gill Sans MT" panose="020B0502020104020203" pitchFamily="34" charset="0"/>
              </a:rPr>
              <a:pPr/>
              <a:t>6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748C6C73-C30A-4E15-AF4B-FF7FD2FA488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0316" y="2216215"/>
            <a:ext cx="40787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GT" sz="1800" kern="0" dirty="0">
                <a:latin typeface="Gill Sans MT" panose="020B0502020104020203" pitchFamily="34" charset="0"/>
              </a:rPr>
              <a:t> </a:t>
            </a:r>
            <a:r>
              <a:rPr lang="es-GT" sz="1800" b="1" kern="0" dirty="0">
                <a:latin typeface="Gill Sans MT" panose="020B0502020104020203" pitchFamily="34" charset="0"/>
              </a:rPr>
              <a:t>Artículo 8. “…los requisitos para el caso especifico …en que el objeto del proceso incluya o se constituya para el diseño y construcción; o </a:t>
            </a:r>
            <a:r>
              <a:rPr lang="es-GT" sz="1800" b="1" u="sng" kern="0" dirty="0">
                <a:latin typeface="Gill Sans MT" panose="020B0502020104020203" pitchFamily="34" charset="0"/>
              </a:rPr>
              <a:t>diseño, construcción y operación de obras, para lo cual las especificaciones técnicas, planos, arquitectura e ingeniería podrán ser conceptuales, que sirvan para que los oferentes puedan ofrecer el objeto de contratación que se solicita.</a:t>
            </a:r>
            <a:endParaRPr lang="es-ES" sz="1800" b="1" u="sng" kern="0" dirty="0">
              <a:latin typeface="Gill Sans MT" panose="020B0502020104020203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91676B9E-E0A3-45EA-B24F-80D266C82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87" y="242116"/>
            <a:ext cx="8353632" cy="1599477"/>
          </a:xfrm>
        </p:spPr>
        <p:txBody>
          <a:bodyPr/>
          <a:lstStyle/>
          <a:p>
            <a:pPr>
              <a:lnSpc>
                <a:spcPct val="108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GT" sz="2400" cap="all" dirty="0">
                <a:solidFill>
                  <a:srgbClr val="C00000"/>
                </a:solidFill>
                <a:latin typeface="Gill Sans MT" panose="020B0502020104020203" pitchFamily="34" charset="0"/>
              </a:rPr>
              <a:t>Acuerdo Gubernativo 147-2021 Reformas al Reglamento de la Ley de Contrataciones del Estado</a:t>
            </a:r>
            <a:br>
              <a:rPr lang="es-GT" sz="2400" dirty="0">
                <a:latin typeface="Gill Sans MT" panose="020B0502020104020203" pitchFamily="34" charset="0"/>
              </a:rPr>
            </a:br>
            <a:r>
              <a:rPr lang="es-GT" sz="2000" i="1" dirty="0">
                <a:latin typeface="Gill Sans MT" panose="020B0502020104020203" pitchFamily="34" charset="0"/>
              </a:rPr>
              <a:t> 14 julio 2021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70680C-8839-40CB-8AB2-131E5FFE68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935B2EC8-CE36-474D-9672-1CE8D8DB43CD}"/>
              </a:ext>
            </a:extLst>
          </p:cNvPr>
          <p:cNvSpPr txBox="1">
            <a:spLocks/>
          </p:cNvSpPr>
          <p:nvPr/>
        </p:nvSpPr>
        <p:spPr>
          <a:xfrm>
            <a:off x="4564303" y="2628945"/>
            <a:ext cx="4269176" cy="2562240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C646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C646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6C646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6C646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6858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s-ES" sz="1800" kern="0" dirty="0">
                <a:latin typeface="Gill Sans MT" panose="020B0502020104020203" pitchFamily="34" charset="0"/>
              </a:rPr>
              <a:t> </a:t>
            </a:r>
            <a:r>
              <a:rPr lang="es-GT" sz="1800" kern="0" dirty="0">
                <a:latin typeface="Gill Sans MT" panose="020B0502020104020203" pitchFamily="34" charset="0"/>
              </a:rPr>
              <a:t>En estos casos específicos, las condiciones de contratación podrán pactarse por </a:t>
            </a:r>
            <a:r>
              <a:rPr lang="es-GT" sz="1800" b="1" u="sng" kern="0" dirty="0">
                <a:latin typeface="Gill Sans MT" panose="020B0502020104020203" pitchFamily="34" charset="0"/>
              </a:rPr>
              <a:t>precio cerrado y, sí corresponde, por plazos improrrogables…</a:t>
            </a:r>
            <a:r>
              <a:rPr lang="es-GT" sz="1800" kern="0" dirty="0">
                <a:latin typeface="Gill Sans MT" panose="020B0502020104020203" pitchFamily="34" charset="0"/>
              </a:rPr>
              <a:t>, </a:t>
            </a:r>
            <a:r>
              <a:rPr lang="es-GT" sz="1800" b="1" kern="0" dirty="0">
                <a:latin typeface="Gill Sans MT" panose="020B0502020104020203" pitchFamily="34" charset="0"/>
              </a:rPr>
              <a:t>la entidad contratante</a:t>
            </a:r>
            <a:r>
              <a:rPr lang="es-GT" sz="1800" kern="0" dirty="0">
                <a:latin typeface="Gill Sans MT" panose="020B0502020104020203" pitchFamily="34" charset="0"/>
              </a:rPr>
              <a:t> </a:t>
            </a:r>
            <a:r>
              <a:rPr lang="es-GT" sz="1800" b="1" kern="0" dirty="0">
                <a:latin typeface="Gill Sans MT" panose="020B0502020104020203" pitchFamily="34" charset="0"/>
              </a:rPr>
              <a:t>establecerá las garantías adicionales …con indicación de los riesgos a cubrir, su vigencia y montos…”.</a:t>
            </a:r>
          </a:p>
          <a:p>
            <a:pPr marL="0" indent="0" algn="just" defTabSz="6858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s-GT" sz="1800" kern="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940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02C2A-0388-4FBB-A88D-72658AEBA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>
                <a:latin typeface="Gill Sans MT" panose="020B0502020104020203" pitchFamily="34" charset="0"/>
              </a:rPr>
              <a:pPr/>
              <a:t>8/26/2021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24272-3FEF-4184-BB4B-48F4E76F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>
                <a:latin typeface="Gill Sans MT" panose="020B0502020104020203" pitchFamily="34" charset="0"/>
              </a:rPr>
              <a:pPr/>
              <a:t>7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CB2D49EC-43F0-4D5A-9AE8-438825128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15" y="1410130"/>
            <a:ext cx="8351520" cy="5283927"/>
          </a:xfrm>
        </p:spPr>
        <p:txBody>
          <a:bodyPr>
            <a:noAutofit/>
          </a:bodyPr>
          <a:lstStyle/>
          <a:p>
            <a:pPr algn="just"/>
            <a:endParaRPr lang="es-GT" dirty="0">
              <a:latin typeface="Gill Sans MT" panose="020B0502020104020203" pitchFamily="34" charset="0"/>
            </a:endParaRPr>
          </a:p>
          <a:p>
            <a:pPr algn="just"/>
            <a:r>
              <a:rPr lang="es-GT" sz="1600" dirty="0">
                <a:latin typeface="Gill Sans MT" panose="020B0502020104020203" pitchFamily="34" charset="0"/>
              </a:rPr>
              <a:t>Verificar y ajustar normativa vigente vinculante (SNIP-SEGEPLAN, MARN, GUATECOMPRAS)</a:t>
            </a:r>
          </a:p>
          <a:p>
            <a:pPr algn="just"/>
            <a:r>
              <a:rPr lang="es-GT" sz="1600" dirty="0">
                <a:latin typeface="Gill Sans MT" panose="020B0502020104020203" pitchFamily="34" charset="0"/>
              </a:rPr>
              <a:t>Elaboración de bases de licitación tipo para proyectos bajo la figura de diseño y construcción</a:t>
            </a:r>
          </a:p>
          <a:p>
            <a:pPr lvl="1" algn="just"/>
            <a:r>
              <a:rPr lang="es-GT" sz="1600" b="1" dirty="0">
                <a:solidFill>
                  <a:srgbClr val="002060"/>
                </a:solidFill>
                <a:latin typeface="Gill Sans MT" panose="020B0502020104020203" pitchFamily="34" charset="0"/>
              </a:rPr>
              <a:t>Proyectos  similares a obras existentes: </a:t>
            </a:r>
          </a:p>
          <a:p>
            <a:pPr lvl="2" algn="just">
              <a:buFont typeface="Wingdings" panose="05000000000000000000" pitchFamily="2" charset="2"/>
              <a:buChar char="q"/>
            </a:pPr>
            <a:r>
              <a:rPr lang="es-GT" sz="1600" dirty="0">
                <a:latin typeface="Gill Sans MT" panose="020B0502020104020203" pitchFamily="34" charset="0"/>
              </a:rPr>
              <a:t>Las instituciones rectoras ya cuentan con </a:t>
            </a:r>
            <a:r>
              <a:rPr lang="es-GT" sz="1600" u="sng" dirty="0">
                <a:latin typeface="Gill Sans MT" panose="020B0502020104020203" pitchFamily="34" charset="0"/>
              </a:rPr>
              <a:t>diseños básicos </a:t>
            </a:r>
            <a:r>
              <a:rPr lang="es-GT" sz="1600" dirty="0">
                <a:latin typeface="Gill Sans MT" panose="020B0502020104020203" pitchFamily="34" charset="0"/>
              </a:rPr>
              <a:t>que permitirán establecer características a los participantes para ofertar  proyectos similares.</a:t>
            </a:r>
          </a:p>
          <a:p>
            <a:pPr lvl="3" algn="just">
              <a:buFont typeface="Wingdings" panose="05000000000000000000" pitchFamily="2" charset="2"/>
              <a:buChar char="Ø"/>
            </a:pPr>
            <a:r>
              <a:rPr lang="es-GT" sz="1600" dirty="0" err="1">
                <a:latin typeface="Gill Sans MT" panose="020B0502020104020203" pitchFamily="34" charset="0"/>
              </a:rPr>
              <a:t>Ej</a:t>
            </a:r>
            <a:r>
              <a:rPr lang="es-GT" sz="1600" dirty="0">
                <a:latin typeface="Gill Sans MT" panose="020B0502020104020203" pitchFamily="34" charset="0"/>
              </a:rPr>
              <a:t>: Puentes permanentes en sustitución de puentes temporales (tipo Bailey), pavimentación de tramos viales pequeños existentes, escuelas y centros de salud tipo, entre otros.</a:t>
            </a:r>
          </a:p>
          <a:p>
            <a:pPr lvl="1" algn="just"/>
            <a:r>
              <a:rPr lang="es-GT" sz="1600" dirty="0">
                <a:solidFill>
                  <a:srgbClr val="002060"/>
                </a:solidFill>
                <a:latin typeface="Gill Sans MT" panose="020B0502020104020203" pitchFamily="34" charset="0"/>
              </a:rPr>
              <a:t> </a:t>
            </a:r>
            <a:r>
              <a:rPr lang="es-GT" sz="1600" b="1" dirty="0">
                <a:solidFill>
                  <a:srgbClr val="002060"/>
                </a:solidFill>
                <a:latin typeface="Gill Sans MT" panose="020B0502020104020203" pitchFamily="34" charset="0"/>
              </a:rPr>
              <a:t>Proyectos nuevos o ampliaciones</a:t>
            </a:r>
            <a:r>
              <a:rPr lang="es-GT" sz="1600" dirty="0">
                <a:solidFill>
                  <a:srgbClr val="002060"/>
                </a:solidFill>
                <a:latin typeface="Gill Sans MT" panose="020B0502020104020203" pitchFamily="34" charset="0"/>
              </a:rPr>
              <a:t>:</a:t>
            </a:r>
          </a:p>
          <a:p>
            <a:pPr lvl="2" algn="just">
              <a:buFont typeface="Wingdings" panose="05000000000000000000" pitchFamily="2" charset="2"/>
              <a:buChar char="q"/>
            </a:pPr>
            <a:r>
              <a:rPr lang="es-GT" sz="1600" dirty="0">
                <a:latin typeface="Gill Sans MT" panose="020B0502020104020203" pitchFamily="34" charset="0"/>
              </a:rPr>
              <a:t>Las instituciones rectoras deberán proporcionar información preliminar que permita anticipar algunos inconvenientes en relación a: obtención de los terrenos, cumplimiento de normas técnicas, ambientales, legales, entre otras. Con el estudio la institución proporcionará parámetros básicos para ofertar.</a:t>
            </a:r>
          </a:p>
          <a:p>
            <a:pPr lvl="3" algn="just">
              <a:buFont typeface="Wingdings" panose="05000000000000000000" pitchFamily="2" charset="2"/>
              <a:buChar char="Ø"/>
            </a:pPr>
            <a:r>
              <a:rPr lang="es-GT" sz="1600" dirty="0">
                <a:latin typeface="Gill Sans MT" panose="020B0502020104020203" pitchFamily="34" charset="0"/>
              </a:rPr>
              <a:t> </a:t>
            </a:r>
            <a:r>
              <a:rPr lang="es-GT" sz="1600" dirty="0" err="1">
                <a:latin typeface="Gill Sans MT" panose="020B0502020104020203" pitchFamily="34" charset="0"/>
              </a:rPr>
              <a:t>Ej</a:t>
            </a:r>
            <a:r>
              <a:rPr lang="es-GT" sz="1600" dirty="0">
                <a:latin typeface="Gill Sans MT" panose="020B0502020104020203" pitchFamily="34" charset="0"/>
              </a:rPr>
              <a:t>: Apertura de caminos nuevos o ampliaciones, edificios de uso específico.</a:t>
            </a:r>
          </a:p>
          <a:p>
            <a:pPr algn="just"/>
            <a:r>
              <a:rPr lang="es-GT" sz="1600" b="1" dirty="0">
                <a:latin typeface="Gill Sans MT" panose="020B0502020104020203" pitchFamily="34" charset="0"/>
              </a:rPr>
              <a:t>El mayor reto es lograr que los oferentes propongan costos razonables para que los proyectos se puedan realizar.</a:t>
            </a:r>
          </a:p>
          <a:p>
            <a:pPr marL="0" indent="0" algn="just">
              <a:buNone/>
            </a:pPr>
            <a:endParaRPr lang="es-GT" dirty="0">
              <a:latin typeface="Gill Sans MT" panose="020B0502020104020203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70680C-8839-40CB-8AB2-131E5FFE68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7B1D889-B86C-4E1D-854F-02EB4A75B61D}"/>
              </a:ext>
            </a:extLst>
          </p:cNvPr>
          <p:cNvSpPr txBox="1"/>
          <p:nvPr/>
        </p:nvSpPr>
        <p:spPr>
          <a:xfrm>
            <a:off x="481965" y="579134"/>
            <a:ext cx="7727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GT" sz="2400" cap="all" dirty="0">
                <a:solidFill>
                  <a:srgbClr val="C00000"/>
                </a:solidFill>
                <a:latin typeface="Gill Sans MT" panose="020B0502020104020203" pitchFamily="34" charset="0"/>
                <a:ea typeface="+mj-ea"/>
                <a:cs typeface="+mj-cs"/>
              </a:rPr>
              <a:t>Aspectos a tomar en cuenta para su implementación</a:t>
            </a:r>
          </a:p>
        </p:txBody>
      </p:sp>
    </p:spTree>
    <p:extLst>
      <p:ext uri="{BB962C8B-B14F-4D97-AF65-F5344CB8AC3E}">
        <p14:creationId xmlns:p14="http://schemas.microsoft.com/office/powerpoint/2010/main" val="3238683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02C2A-0388-4FBB-A88D-72658AEBA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>
                <a:latin typeface="Gill Sans MT" panose="020B0502020104020203" pitchFamily="34" charset="0"/>
              </a:rPr>
              <a:pPr/>
              <a:t>8/26/2021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24272-3FEF-4184-BB4B-48F4E76F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>
                <a:latin typeface="Gill Sans MT" panose="020B0502020104020203" pitchFamily="34" charset="0"/>
              </a:rPr>
              <a:pPr/>
              <a:t>8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AE62B15-A530-428C-9113-7EE81E632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779" y="2721310"/>
            <a:ext cx="7628668" cy="223485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s-GT" sz="4050" b="1" dirty="0">
                <a:latin typeface="Gill Sans MT" panose="020B0502020104020203" pitchFamily="34" charset="0"/>
              </a:rPr>
              <a:t>“Caso de éxito de obras contratadas bajo la modalidad de diseño y construcción”</a:t>
            </a:r>
          </a:p>
        </p:txBody>
      </p:sp>
    </p:spTree>
    <p:extLst>
      <p:ext uri="{BB962C8B-B14F-4D97-AF65-F5344CB8AC3E}">
        <p14:creationId xmlns:p14="http://schemas.microsoft.com/office/powerpoint/2010/main" val="3054489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02C2A-0388-4FBB-A88D-72658AEBA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>
                <a:latin typeface="Gill Sans MT" panose="020B0502020104020203" pitchFamily="34" charset="0"/>
              </a:rPr>
              <a:pPr/>
              <a:t>8/26/2021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24272-3FEF-4184-BB4B-48F4E76F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>
                <a:latin typeface="Gill Sans MT" panose="020B0502020104020203" pitchFamily="34" charset="0"/>
              </a:rPr>
              <a:pPr/>
              <a:t>9</a:t>
            </a:fld>
            <a:endParaRPr lang="en-US">
              <a:latin typeface="Gill Sans MT" panose="020B0502020104020203" pitchFamily="34" charset="0"/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D14896B6-D4BD-4274-A6CD-307AC7CA1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163" y="2000249"/>
            <a:ext cx="4751787" cy="30708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GT" sz="1800" b="1" dirty="0">
                <a:latin typeface="Gill Sans MT" panose="020B0502020104020203" pitchFamily="34" charset="0"/>
              </a:rPr>
              <a:t>Guatemala</a:t>
            </a:r>
            <a:r>
              <a:rPr lang="es-GT" sz="1800" dirty="0">
                <a:latin typeface="Gill Sans MT" panose="020B0502020104020203" pitchFamily="34" charset="0"/>
              </a:rPr>
              <a:t>:</a:t>
            </a:r>
          </a:p>
          <a:p>
            <a:pPr marL="0" indent="0" algn="just">
              <a:buNone/>
            </a:pPr>
            <a:r>
              <a:rPr lang="es-GT" sz="1800" dirty="0">
                <a:latin typeface="Gill Sans MT" panose="020B0502020104020203" pitchFamily="34" charset="0"/>
              </a:rPr>
              <a:t>Proyectos con financiamiento de la banca multilateral (BID, BANCO MUNDIAL, BCIE, entre otros)</a:t>
            </a:r>
          </a:p>
          <a:p>
            <a:pPr algn="just"/>
            <a:r>
              <a:rPr lang="es-GT" sz="1800" dirty="0">
                <a:latin typeface="Gill Sans MT" panose="020B0502020104020203" pitchFamily="34" charset="0"/>
              </a:rPr>
              <a:t>Fondos BID:</a:t>
            </a:r>
          </a:p>
          <a:p>
            <a:pPr marL="342900" lvl="1" indent="0" algn="just">
              <a:buNone/>
            </a:pPr>
            <a:r>
              <a:rPr lang="es-GT" sz="1800" dirty="0">
                <a:latin typeface="Gill Sans MT" panose="020B0502020104020203" pitchFamily="34" charset="0"/>
              </a:rPr>
              <a:t>Construcción Puente la Unión 30 </a:t>
            </a:r>
            <a:r>
              <a:rPr lang="es-GT" sz="1800" dirty="0" err="1">
                <a:latin typeface="Gill Sans MT" panose="020B0502020104020203" pitchFamily="34" charset="0"/>
              </a:rPr>
              <a:t>mt</a:t>
            </a:r>
            <a:r>
              <a:rPr lang="es-GT" sz="1800" dirty="0">
                <a:latin typeface="Gill Sans MT" panose="020B0502020104020203" pitchFamily="34" charset="0"/>
              </a:rPr>
              <a:t> 15 años, se utilizó la definición parámetros básicos</a:t>
            </a:r>
          </a:p>
          <a:p>
            <a:pPr marL="342900" lvl="1" indent="0" algn="just">
              <a:buNone/>
            </a:pPr>
            <a:endParaRPr lang="es-GT" sz="1800" dirty="0">
              <a:latin typeface="Gill Sans MT" panose="020B0502020104020203" pitchFamily="34" charset="0"/>
            </a:endParaRPr>
          </a:p>
          <a:p>
            <a:pPr marL="0" indent="0" algn="just">
              <a:buNone/>
            </a:pPr>
            <a:r>
              <a:rPr lang="es-GT" sz="1800" b="1" dirty="0">
                <a:latin typeface="Gill Sans MT" panose="020B0502020104020203" pitchFamily="34" charset="0"/>
              </a:rPr>
              <a:t>Otros países:</a:t>
            </a:r>
          </a:p>
          <a:p>
            <a:pPr marL="0" indent="0" algn="just">
              <a:buNone/>
            </a:pPr>
            <a:r>
              <a:rPr lang="es-GT" sz="1800" dirty="0">
                <a:latin typeface="Gill Sans MT" panose="020B0502020104020203" pitchFamily="34" charset="0"/>
              </a:rPr>
              <a:t>El Salvador, Canadá, Ecuador, Francia, Inglaterra. </a:t>
            </a:r>
          </a:p>
          <a:p>
            <a:pPr marL="0" indent="0" algn="just">
              <a:buNone/>
            </a:pPr>
            <a:r>
              <a:rPr lang="es-GT" sz="1800" dirty="0" err="1">
                <a:latin typeface="Gill Sans MT" panose="020B0502020104020203" pitchFamily="34" charset="0"/>
              </a:rPr>
              <a:t>Ej</a:t>
            </a:r>
            <a:r>
              <a:rPr lang="es-GT" sz="1800" dirty="0">
                <a:latin typeface="Gill Sans MT" panose="020B0502020104020203" pitchFamily="34" charset="0"/>
              </a:rPr>
              <a:t>: Carreteras, hospitales, plantas de producción</a:t>
            </a:r>
          </a:p>
          <a:p>
            <a:pPr marL="342900" lvl="1" indent="0" algn="just">
              <a:buNone/>
            </a:pPr>
            <a:r>
              <a:rPr lang="es-GT" sz="1600" dirty="0">
                <a:latin typeface="Gill Sans MT" panose="020B0502020104020203" pitchFamily="34" charset="0"/>
              </a:rPr>
              <a:t> </a:t>
            </a:r>
          </a:p>
          <a:p>
            <a:pPr marL="0" indent="0" algn="just">
              <a:buNone/>
            </a:pPr>
            <a:endParaRPr lang="es-GT" sz="1600" dirty="0">
              <a:latin typeface="Gill Sans MT" panose="020B0502020104020203" pitchFamily="34" charset="0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60D8380-5D96-4317-B421-5CD006D1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163" y="1283935"/>
            <a:ext cx="5980477" cy="480131"/>
          </a:xfrm>
        </p:spPr>
        <p:txBody>
          <a:bodyPr/>
          <a:lstStyle/>
          <a:p>
            <a:r>
              <a:rPr lang="es-GT" sz="2800" cap="all" dirty="0">
                <a:solidFill>
                  <a:srgbClr val="C00000"/>
                </a:solidFill>
                <a:latin typeface="Gill Sans MT" panose="020B0502020104020203" pitchFamily="34" charset="0"/>
              </a:rPr>
              <a:t>Casos de éxito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70680C-8839-40CB-8AB2-131E5FFE68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>
              <a:latin typeface="Gill Sans MT" panose="020B0502020104020203" pitchFamily="34" charset="0"/>
            </a:endParaRPr>
          </a:p>
        </p:txBody>
      </p:sp>
      <p:pic>
        <p:nvPicPr>
          <p:cNvPr id="5" name="Picture 4" descr="A picture containing outdoor, ground, person&#10;&#10;Description automatically generated">
            <a:extLst>
              <a:ext uri="{FF2B5EF4-FFF2-40B4-BE49-F238E27FC236}">
                <a16:creationId xmlns:a16="http://schemas.microsoft.com/office/drawing/2014/main" id="{5787516C-EBF3-4CB7-A8E9-6622EDFF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94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350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7815</TotalTime>
  <Words>742</Words>
  <Application>Microsoft Office PowerPoint</Application>
  <PresentationFormat>Presentación en pantalla (4:3)</PresentationFormat>
  <Paragraphs>93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Gill Sans MT</vt:lpstr>
      <vt:lpstr>Wingdings</vt:lpstr>
      <vt:lpstr>Tema de Office</vt:lpstr>
      <vt:lpstr>“La estructura de un proyecto: Los cimientos del éxito”</vt:lpstr>
      <vt:lpstr>Variables a considerar en la estructuración de proyectos:</vt:lpstr>
      <vt:lpstr>Presentación de PowerPoint</vt:lpstr>
      <vt:lpstr>Presentación de PowerPoint</vt:lpstr>
      <vt:lpstr>“Diseño y construcción de obras”</vt:lpstr>
      <vt:lpstr>Acuerdo Gubernativo 147-2021 Reformas al Reglamento de la Ley de Contrataciones del Estado  14 julio 2021</vt:lpstr>
      <vt:lpstr>Presentación de PowerPoint</vt:lpstr>
      <vt:lpstr>“Caso de éxito de obras contratadas bajo la modalidad de diseño y construcción”</vt:lpstr>
      <vt:lpstr>Casos de éxito</vt:lpstr>
      <vt:lpstr>Ventajas:</vt:lpstr>
      <vt:lpstr>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“La estructura de un proyecto: Los cimientos del éxito”</dc:title>
  <dc:creator>Ruiz, Lucrecia</dc:creator>
  <cp:lastModifiedBy>Ruiz, Lucrecia</cp:lastModifiedBy>
  <cp:revision>6</cp:revision>
  <dcterms:created xsi:type="dcterms:W3CDTF">2021-08-16T17:05:04Z</dcterms:created>
  <dcterms:modified xsi:type="dcterms:W3CDTF">2021-08-26T14:54:06Z</dcterms:modified>
</cp:coreProperties>
</file>