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300" r:id="rId4"/>
    <p:sldId id="301" r:id="rId5"/>
    <p:sldId id="302" r:id="rId6"/>
    <p:sldId id="303" r:id="rId7"/>
    <p:sldId id="305" r:id="rId8"/>
    <p:sldId id="306" r:id="rId9"/>
    <p:sldId id="304" r:id="rId10"/>
    <p:sldId id="269" r:id="rId11"/>
  </p:sldIdLst>
  <p:sldSz cx="12192000" cy="6858000"/>
  <p:notesSz cx="6950075" cy="923607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1"/>
    <p:restoredTop sz="96405"/>
  </p:normalViewPr>
  <p:slideViewPr>
    <p:cSldViewPr snapToGrid="0" snapToObjects="1" showGuides="1">
      <p:cViewPr>
        <p:scale>
          <a:sx n="96" d="100"/>
          <a:sy n="96" d="100"/>
        </p:scale>
        <p:origin x="282" y="3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837D0-71B8-40E9-8B5B-C7E6C3A70C5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FEBE4562-9E85-4990-A08D-713D63B2CEAD}">
      <dgm:prSet phldrT="[Texto]"/>
      <dgm:spPr>
        <a:solidFill>
          <a:schemeClr val="tx2">
            <a:lumMod val="50000"/>
          </a:schemeClr>
        </a:solidFill>
      </dgm:spPr>
      <dgm:t>
        <a:bodyPr/>
        <a:lstStyle/>
        <a:p>
          <a:r>
            <a:rPr lang="es-MX" b="1" dirty="0" smtClean="0"/>
            <a:t>Comedores Sociales</a:t>
          </a:r>
          <a:endParaRPr lang="es-MX" b="1" dirty="0"/>
        </a:p>
      </dgm:t>
    </dgm:pt>
    <dgm:pt modelId="{174F28B6-6C79-422D-83ED-EC956FCD9AAD}" type="parTrans" cxnId="{DDBBD43A-2EB1-4DDB-B802-3DD34B5E97AA}">
      <dgm:prSet/>
      <dgm:spPr/>
      <dgm:t>
        <a:bodyPr/>
        <a:lstStyle/>
        <a:p>
          <a:endParaRPr lang="es-MX"/>
        </a:p>
      </dgm:t>
    </dgm:pt>
    <dgm:pt modelId="{8B65CB50-FF95-4853-8E17-DB9BC654A3FC}" type="sibTrans" cxnId="{DDBBD43A-2EB1-4DDB-B802-3DD34B5E97AA}">
      <dgm:prSet/>
      <dgm:spPr/>
      <dgm:t>
        <a:bodyPr/>
        <a:lstStyle/>
        <a:p>
          <a:endParaRPr lang="es-MX"/>
        </a:p>
      </dgm:t>
    </dgm:pt>
    <dgm:pt modelId="{7CD2620F-5538-4D70-9F84-0C3525979BDB}">
      <dgm:prSet phldrT="[Texto]"/>
      <dgm:spPr>
        <a:solidFill>
          <a:schemeClr val="accent4">
            <a:alpha val="90000"/>
          </a:schemeClr>
        </a:solidFill>
      </dgm:spPr>
      <dgm:t>
        <a:bodyPr/>
        <a:lstStyle/>
        <a:p>
          <a:r>
            <a:rPr lang="es-MX" dirty="0" smtClean="0"/>
            <a:t>Presupuesto Asignado </a:t>
          </a:r>
          <a:r>
            <a:rPr lang="es-MX" b="1" dirty="0" smtClean="0"/>
            <a:t>Q.24,343,406.00</a:t>
          </a:r>
          <a:endParaRPr lang="es-MX" b="1" dirty="0"/>
        </a:p>
      </dgm:t>
    </dgm:pt>
    <dgm:pt modelId="{6441EFB1-E57E-45C1-9820-0705C6197609}" type="parTrans" cxnId="{078B6F9C-1604-4C54-AFE8-B59B3E803E13}">
      <dgm:prSet/>
      <dgm:spPr/>
      <dgm:t>
        <a:bodyPr/>
        <a:lstStyle/>
        <a:p>
          <a:endParaRPr lang="es-MX"/>
        </a:p>
      </dgm:t>
    </dgm:pt>
    <dgm:pt modelId="{5E0D4C1B-3166-4C22-8A70-0A26CFB1FF17}" type="sibTrans" cxnId="{078B6F9C-1604-4C54-AFE8-B59B3E803E13}">
      <dgm:prSet/>
      <dgm:spPr/>
      <dgm:t>
        <a:bodyPr/>
        <a:lstStyle/>
        <a:p>
          <a:endParaRPr lang="es-MX"/>
        </a:p>
      </dgm:t>
    </dgm:pt>
    <dgm:pt modelId="{8E4A6D3C-BEBB-43F3-9E93-2FEBA8AADDDF}">
      <dgm:prSet phldrT="[Texto]"/>
      <dgm:spPr>
        <a:solidFill>
          <a:schemeClr val="accent4">
            <a:alpha val="90000"/>
          </a:schemeClr>
        </a:solidFill>
      </dgm:spPr>
      <dgm:t>
        <a:bodyPr/>
        <a:lstStyle/>
        <a:p>
          <a:r>
            <a:rPr lang="es-MX" dirty="0" smtClean="0"/>
            <a:t>Presupuesto Vigente </a:t>
          </a:r>
          <a:r>
            <a:rPr lang="es-MX" b="1" dirty="0" smtClean="0"/>
            <a:t>Q.66,315,306.00</a:t>
          </a:r>
          <a:endParaRPr lang="es-MX" b="1" dirty="0"/>
        </a:p>
      </dgm:t>
    </dgm:pt>
    <dgm:pt modelId="{3D8EDF6F-79ED-4B39-B8CB-CCD11494E73F}" type="parTrans" cxnId="{64BC2EC2-3872-4A8A-8B62-D8E75622A422}">
      <dgm:prSet/>
      <dgm:spPr/>
      <dgm:t>
        <a:bodyPr/>
        <a:lstStyle/>
        <a:p>
          <a:endParaRPr lang="es-MX"/>
        </a:p>
      </dgm:t>
    </dgm:pt>
    <dgm:pt modelId="{2B5A045D-C01E-43CB-B325-9F0C7050D8D0}" type="sibTrans" cxnId="{64BC2EC2-3872-4A8A-8B62-D8E75622A422}">
      <dgm:prSet/>
      <dgm:spPr/>
      <dgm:t>
        <a:bodyPr/>
        <a:lstStyle/>
        <a:p>
          <a:endParaRPr lang="es-MX"/>
        </a:p>
      </dgm:t>
    </dgm:pt>
    <dgm:pt modelId="{16374185-4D3F-40B5-8E87-752FF821AE6A}">
      <dgm:prSet phldrT="[Texto]"/>
      <dgm:spPr>
        <a:solidFill>
          <a:schemeClr val="tx2">
            <a:lumMod val="50000"/>
          </a:schemeClr>
        </a:solidFill>
      </dgm:spPr>
      <dgm:t>
        <a:bodyPr/>
        <a:lstStyle/>
        <a:p>
          <a:r>
            <a:rPr lang="es-MX" b="1" dirty="0" smtClean="0"/>
            <a:t>Transferencia Condicionada para alimentos</a:t>
          </a:r>
          <a:endParaRPr lang="es-MX" b="1" dirty="0"/>
        </a:p>
      </dgm:t>
    </dgm:pt>
    <dgm:pt modelId="{9166BC90-7BCD-434A-A796-D37EC0DB7475}" type="parTrans" cxnId="{4963AC19-77AB-4C68-BC3D-CD06E23C9F80}">
      <dgm:prSet/>
      <dgm:spPr/>
      <dgm:t>
        <a:bodyPr/>
        <a:lstStyle/>
        <a:p>
          <a:endParaRPr lang="es-MX"/>
        </a:p>
      </dgm:t>
    </dgm:pt>
    <dgm:pt modelId="{65098790-93BA-4434-A71A-45BBFAF6830E}" type="sibTrans" cxnId="{4963AC19-77AB-4C68-BC3D-CD06E23C9F80}">
      <dgm:prSet/>
      <dgm:spPr/>
      <dgm:t>
        <a:bodyPr/>
        <a:lstStyle/>
        <a:p>
          <a:endParaRPr lang="es-MX"/>
        </a:p>
      </dgm:t>
    </dgm:pt>
    <dgm:pt modelId="{55BCFEB1-4A03-458D-A76F-C3BA896FA937}">
      <dgm:prSet phldrT="[Texto]"/>
      <dgm:spPr>
        <a:solidFill>
          <a:schemeClr val="accent4">
            <a:alpha val="90000"/>
          </a:schemeClr>
        </a:solidFill>
      </dgm:spPr>
      <dgm:t>
        <a:bodyPr/>
        <a:lstStyle/>
        <a:p>
          <a:r>
            <a:rPr lang="es-MX" dirty="0" smtClean="0"/>
            <a:t>Presupuesto Asignado </a:t>
          </a:r>
          <a:r>
            <a:rPr lang="es-MX" b="1" dirty="0" smtClean="0"/>
            <a:t>Q.45,300,250.00</a:t>
          </a:r>
          <a:endParaRPr lang="es-MX" b="1" dirty="0"/>
        </a:p>
      </dgm:t>
    </dgm:pt>
    <dgm:pt modelId="{01B0C8C9-D8E1-417B-9CC8-CE2A84E253AD}" type="parTrans" cxnId="{A315B0F8-4547-45BD-89F3-E80C627F4D4B}">
      <dgm:prSet/>
      <dgm:spPr/>
      <dgm:t>
        <a:bodyPr/>
        <a:lstStyle/>
        <a:p>
          <a:endParaRPr lang="es-MX"/>
        </a:p>
      </dgm:t>
    </dgm:pt>
    <dgm:pt modelId="{8C798905-A5B7-4182-A027-E1F19DEF4DF9}" type="sibTrans" cxnId="{A315B0F8-4547-45BD-89F3-E80C627F4D4B}">
      <dgm:prSet/>
      <dgm:spPr/>
      <dgm:t>
        <a:bodyPr/>
        <a:lstStyle/>
        <a:p>
          <a:endParaRPr lang="es-MX"/>
        </a:p>
      </dgm:t>
    </dgm:pt>
    <dgm:pt modelId="{49307044-0F08-4F3F-84F0-60EE85FFB71F}">
      <dgm:prSet phldrT="[Texto]"/>
      <dgm:spPr>
        <a:solidFill>
          <a:schemeClr val="accent4">
            <a:alpha val="90000"/>
          </a:schemeClr>
        </a:solidFill>
      </dgm:spPr>
      <dgm:t>
        <a:bodyPr/>
        <a:lstStyle/>
        <a:p>
          <a:r>
            <a:rPr lang="es-MX" dirty="0" smtClean="0"/>
            <a:t>Presupuesto Vigente </a:t>
          </a:r>
          <a:r>
            <a:rPr lang="es-MX" b="1" dirty="0" smtClean="0"/>
            <a:t>Q. 45,424,493.00</a:t>
          </a:r>
          <a:endParaRPr lang="es-MX" b="1" dirty="0"/>
        </a:p>
      </dgm:t>
    </dgm:pt>
    <dgm:pt modelId="{9E45F97F-BC2F-44C9-9070-CD06E91FBE01}" type="parTrans" cxnId="{AF9D0ACF-F201-4254-AC20-DAC056AF7D65}">
      <dgm:prSet/>
      <dgm:spPr/>
      <dgm:t>
        <a:bodyPr/>
        <a:lstStyle/>
        <a:p>
          <a:endParaRPr lang="es-MX"/>
        </a:p>
      </dgm:t>
    </dgm:pt>
    <dgm:pt modelId="{2FA3A2B7-3806-4E43-9098-8ECF1515BC5A}" type="sibTrans" cxnId="{AF9D0ACF-F201-4254-AC20-DAC056AF7D65}">
      <dgm:prSet/>
      <dgm:spPr/>
      <dgm:t>
        <a:bodyPr/>
        <a:lstStyle/>
        <a:p>
          <a:endParaRPr lang="es-MX"/>
        </a:p>
      </dgm:t>
    </dgm:pt>
    <dgm:pt modelId="{99B53A4C-56CD-4A1C-9D0C-42DF84DBF180}">
      <dgm:prSet phldrT="[Texto]"/>
      <dgm:spPr>
        <a:solidFill>
          <a:schemeClr val="tx2">
            <a:lumMod val="50000"/>
          </a:schemeClr>
        </a:solidFill>
      </dgm:spPr>
      <dgm:t>
        <a:bodyPr/>
        <a:lstStyle/>
        <a:p>
          <a:r>
            <a:rPr lang="es-MX" b="1" dirty="0" smtClean="0"/>
            <a:t>Transferencia Monetaria Condicionada</a:t>
          </a:r>
          <a:endParaRPr lang="es-MX" b="1" dirty="0"/>
        </a:p>
      </dgm:t>
    </dgm:pt>
    <dgm:pt modelId="{E96CA5FB-A9B7-4089-A2B6-EE2CEC1B517E}" type="parTrans" cxnId="{32967F67-4DD3-4B5C-98BB-6811E32E1A63}">
      <dgm:prSet/>
      <dgm:spPr/>
      <dgm:t>
        <a:bodyPr/>
        <a:lstStyle/>
        <a:p>
          <a:endParaRPr lang="es-MX"/>
        </a:p>
      </dgm:t>
    </dgm:pt>
    <dgm:pt modelId="{BA63CB05-F689-48DA-97A3-D33EB893EA7D}" type="sibTrans" cxnId="{32967F67-4DD3-4B5C-98BB-6811E32E1A63}">
      <dgm:prSet/>
      <dgm:spPr/>
      <dgm:t>
        <a:bodyPr/>
        <a:lstStyle/>
        <a:p>
          <a:endParaRPr lang="es-MX"/>
        </a:p>
      </dgm:t>
    </dgm:pt>
    <dgm:pt modelId="{8D0B4C4E-DF3C-48F4-A215-E4FE2DAC0687}">
      <dgm:prSet/>
      <dgm:spPr>
        <a:solidFill>
          <a:schemeClr val="accent4">
            <a:alpha val="90000"/>
          </a:schemeClr>
        </a:solidFill>
      </dgm:spPr>
      <dgm:t>
        <a:bodyPr/>
        <a:lstStyle/>
        <a:p>
          <a:r>
            <a:rPr lang="es-MX" dirty="0" smtClean="0"/>
            <a:t>Presupuesto Asignado </a:t>
          </a:r>
          <a:r>
            <a:rPr lang="es-MX" b="1" dirty="0" smtClean="0"/>
            <a:t>Q.335,397,612.00</a:t>
          </a:r>
          <a:endParaRPr lang="es-MX" b="1" dirty="0"/>
        </a:p>
      </dgm:t>
    </dgm:pt>
    <dgm:pt modelId="{E91366FE-766F-4854-997A-07FB20411BDB}" type="parTrans" cxnId="{2B13A4D0-3F28-47ED-AD3D-BA2FE0ABEE0F}">
      <dgm:prSet/>
      <dgm:spPr/>
      <dgm:t>
        <a:bodyPr/>
        <a:lstStyle/>
        <a:p>
          <a:endParaRPr lang="es-MX"/>
        </a:p>
      </dgm:t>
    </dgm:pt>
    <dgm:pt modelId="{6A405C91-E437-4AD4-B3C5-DFFEA71CA9DA}" type="sibTrans" cxnId="{2B13A4D0-3F28-47ED-AD3D-BA2FE0ABEE0F}">
      <dgm:prSet/>
      <dgm:spPr/>
      <dgm:t>
        <a:bodyPr/>
        <a:lstStyle/>
        <a:p>
          <a:endParaRPr lang="es-MX"/>
        </a:p>
      </dgm:t>
    </dgm:pt>
    <dgm:pt modelId="{CCA8AAD9-48DD-400A-839F-AAA24BD7900C}">
      <dgm:prSet/>
      <dgm:spPr>
        <a:solidFill>
          <a:schemeClr val="accent4">
            <a:alpha val="90000"/>
          </a:schemeClr>
        </a:solidFill>
      </dgm:spPr>
      <dgm:t>
        <a:bodyPr/>
        <a:lstStyle/>
        <a:p>
          <a:r>
            <a:rPr lang="es-MX" dirty="0" smtClean="0"/>
            <a:t>Presupuesto Vigente </a:t>
          </a:r>
          <a:r>
            <a:rPr lang="es-MX" b="1" dirty="0" smtClean="0"/>
            <a:t>Q.327,570,151.00</a:t>
          </a:r>
          <a:endParaRPr lang="es-MX" b="1" dirty="0"/>
        </a:p>
      </dgm:t>
    </dgm:pt>
    <dgm:pt modelId="{60D6565F-AE81-4B30-B025-4E62A26F4A36}" type="parTrans" cxnId="{8F9D4F9C-8A2F-43A8-8D21-4CE4696D421A}">
      <dgm:prSet/>
      <dgm:spPr/>
      <dgm:t>
        <a:bodyPr/>
        <a:lstStyle/>
        <a:p>
          <a:endParaRPr lang="es-MX"/>
        </a:p>
      </dgm:t>
    </dgm:pt>
    <dgm:pt modelId="{DC209668-BB1C-4D50-8B48-0F1C838FCE32}" type="sibTrans" cxnId="{8F9D4F9C-8A2F-43A8-8D21-4CE4696D421A}">
      <dgm:prSet/>
      <dgm:spPr/>
      <dgm:t>
        <a:bodyPr/>
        <a:lstStyle/>
        <a:p>
          <a:endParaRPr lang="es-MX"/>
        </a:p>
      </dgm:t>
    </dgm:pt>
    <dgm:pt modelId="{FDC71D91-1C91-4934-9FAC-E89133D30E57}" type="pres">
      <dgm:prSet presAssocID="{CF0837D0-71B8-40E9-8B5B-C7E6C3A70C51}" presName="Name0" presStyleCnt="0">
        <dgm:presLayoutVars>
          <dgm:dir/>
          <dgm:animLvl val="lvl"/>
          <dgm:resizeHandles/>
        </dgm:presLayoutVars>
      </dgm:prSet>
      <dgm:spPr/>
      <dgm:t>
        <a:bodyPr/>
        <a:lstStyle/>
        <a:p>
          <a:endParaRPr lang="es-MX"/>
        </a:p>
      </dgm:t>
    </dgm:pt>
    <dgm:pt modelId="{540B03FA-7877-49B6-AEDB-5E8C2C8092BD}" type="pres">
      <dgm:prSet presAssocID="{FEBE4562-9E85-4990-A08D-713D63B2CEAD}" presName="linNode" presStyleCnt="0"/>
      <dgm:spPr/>
    </dgm:pt>
    <dgm:pt modelId="{2241CF63-C3B3-4174-8B60-0708DE5B96E5}" type="pres">
      <dgm:prSet presAssocID="{FEBE4562-9E85-4990-A08D-713D63B2CEAD}" presName="parentShp" presStyleLbl="node1" presStyleIdx="0" presStyleCnt="3">
        <dgm:presLayoutVars>
          <dgm:bulletEnabled val="1"/>
        </dgm:presLayoutVars>
      </dgm:prSet>
      <dgm:spPr/>
      <dgm:t>
        <a:bodyPr/>
        <a:lstStyle/>
        <a:p>
          <a:endParaRPr lang="es-MX"/>
        </a:p>
      </dgm:t>
    </dgm:pt>
    <dgm:pt modelId="{2458A774-21CF-48E7-B9E2-0434522285E8}" type="pres">
      <dgm:prSet presAssocID="{FEBE4562-9E85-4990-A08D-713D63B2CEAD}" presName="childShp" presStyleLbl="bgAccFollowNode1" presStyleIdx="0" presStyleCnt="3" custLinFactNeighborX="0">
        <dgm:presLayoutVars>
          <dgm:bulletEnabled val="1"/>
        </dgm:presLayoutVars>
      </dgm:prSet>
      <dgm:spPr/>
      <dgm:t>
        <a:bodyPr/>
        <a:lstStyle/>
        <a:p>
          <a:endParaRPr lang="es-MX"/>
        </a:p>
      </dgm:t>
    </dgm:pt>
    <dgm:pt modelId="{E0DD2A3E-3AFA-4926-924D-B4857E3ABE6D}" type="pres">
      <dgm:prSet presAssocID="{8B65CB50-FF95-4853-8E17-DB9BC654A3FC}" presName="spacing" presStyleCnt="0"/>
      <dgm:spPr/>
    </dgm:pt>
    <dgm:pt modelId="{D3B2CC8C-1FCF-4147-8797-E9AA105C1430}" type="pres">
      <dgm:prSet presAssocID="{16374185-4D3F-40B5-8E87-752FF821AE6A}" presName="linNode" presStyleCnt="0"/>
      <dgm:spPr/>
    </dgm:pt>
    <dgm:pt modelId="{EC558C4A-38D3-4341-AB91-BF9C4B34837E}" type="pres">
      <dgm:prSet presAssocID="{16374185-4D3F-40B5-8E87-752FF821AE6A}" presName="parentShp" presStyleLbl="node1" presStyleIdx="1" presStyleCnt="3">
        <dgm:presLayoutVars>
          <dgm:bulletEnabled val="1"/>
        </dgm:presLayoutVars>
      </dgm:prSet>
      <dgm:spPr/>
      <dgm:t>
        <a:bodyPr/>
        <a:lstStyle/>
        <a:p>
          <a:endParaRPr lang="es-MX"/>
        </a:p>
      </dgm:t>
    </dgm:pt>
    <dgm:pt modelId="{D3976F9B-63A1-48AD-B7B0-43A6B90D623C}" type="pres">
      <dgm:prSet presAssocID="{16374185-4D3F-40B5-8E87-752FF821AE6A}" presName="childShp" presStyleLbl="bgAccFollowNode1" presStyleIdx="1" presStyleCnt="3">
        <dgm:presLayoutVars>
          <dgm:bulletEnabled val="1"/>
        </dgm:presLayoutVars>
      </dgm:prSet>
      <dgm:spPr/>
      <dgm:t>
        <a:bodyPr/>
        <a:lstStyle/>
        <a:p>
          <a:endParaRPr lang="es-MX"/>
        </a:p>
      </dgm:t>
    </dgm:pt>
    <dgm:pt modelId="{6DD235A6-637D-4134-A813-AE1B95A28539}" type="pres">
      <dgm:prSet presAssocID="{65098790-93BA-4434-A71A-45BBFAF6830E}" presName="spacing" presStyleCnt="0"/>
      <dgm:spPr/>
    </dgm:pt>
    <dgm:pt modelId="{7D5AC21E-7709-4EBC-870D-B8C1625A0ADC}" type="pres">
      <dgm:prSet presAssocID="{99B53A4C-56CD-4A1C-9D0C-42DF84DBF180}" presName="linNode" presStyleCnt="0"/>
      <dgm:spPr/>
    </dgm:pt>
    <dgm:pt modelId="{83DB44CB-B6DD-4969-8C40-FFE094704881}" type="pres">
      <dgm:prSet presAssocID="{99B53A4C-56CD-4A1C-9D0C-42DF84DBF180}" presName="parentShp" presStyleLbl="node1" presStyleIdx="2" presStyleCnt="3">
        <dgm:presLayoutVars>
          <dgm:bulletEnabled val="1"/>
        </dgm:presLayoutVars>
      </dgm:prSet>
      <dgm:spPr/>
      <dgm:t>
        <a:bodyPr/>
        <a:lstStyle/>
        <a:p>
          <a:endParaRPr lang="es-MX"/>
        </a:p>
      </dgm:t>
    </dgm:pt>
    <dgm:pt modelId="{0E95F210-2444-4E0B-8094-706A917BDB3D}" type="pres">
      <dgm:prSet presAssocID="{99B53A4C-56CD-4A1C-9D0C-42DF84DBF180}" presName="childShp" presStyleLbl="bgAccFollowNode1" presStyleIdx="2" presStyleCnt="3">
        <dgm:presLayoutVars>
          <dgm:bulletEnabled val="1"/>
        </dgm:presLayoutVars>
      </dgm:prSet>
      <dgm:spPr/>
      <dgm:t>
        <a:bodyPr/>
        <a:lstStyle/>
        <a:p>
          <a:endParaRPr lang="es-MX"/>
        </a:p>
      </dgm:t>
    </dgm:pt>
  </dgm:ptLst>
  <dgm:cxnLst>
    <dgm:cxn modelId="{C0BF64F0-B9C6-4FB3-8688-6B5FCD1A87F2}" type="presOf" srcId="{55BCFEB1-4A03-458D-A76F-C3BA896FA937}" destId="{D3976F9B-63A1-48AD-B7B0-43A6B90D623C}" srcOrd="0" destOrd="0" presId="urn:microsoft.com/office/officeart/2005/8/layout/vList6"/>
    <dgm:cxn modelId="{575875CE-3DF4-4A4B-9F9D-26EB8F35647F}" type="presOf" srcId="{7CD2620F-5538-4D70-9F84-0C3525979BDB}" destId="{2458A774-21CF-48E7-B9E2-0434522285E8}" srcOrd="0" destOrd="0" presId="urn:microsoft.com/office/officeart/2005/8/layout/vList6"/>
    <dgm:cxn modelId="{2B13A4D0-3F28-47ED-AD3D-BA2FE0ABEE0F}" srcId="{99B53A4C-56CD-4A1C-9D0C-42DF84DBF180}" destId="{8D0B4C4E-DF3C-48F4-A215-E4FE2DAC0687}" srcOrd="0" destOrd="0" parTransId="{E91366FE-766F-4854-997A-07FB20411BDB}" sibTransId="{6A405C91-E437-4AD4-B3C5-DFFEA71CA9DA}"/>
    <dgm:cxn modelId="{AEEFC34B-EA9D-4411-A10E-C2340BC72D54}" type="presOf" srcId="{8E4A6D3C-BEBB-43F3-9E93-2FEBA8AADDDF}" destId="{2458A774-21CF-48E7-B9E2-0434522285E8}" srcOrd="0" destOrd="1" presId="urn:microsoft.com/office/officeart/2005/8/layout/vList6"/>
    <dgm:cxn modelId="{DDBBD43A-2EB1-4DDB-B802-3DD34B5E97AA}" srcId="{CF0837D0-71B8-40E9-8B5B-C7E6C3A70C51}" destId="{FEBE4562-9E85-4990-A08D-713D63B2CEAD}" srcOrd="0" destOrd="0" parTransId="{174F28B6-6C79-422D-83ED-EC956FCD9AAD}" sibTransId="{8B65CB50-FF95-4853-8E17-DB9BC654A3FC}"/>
    <dgm:cxn modelId="{64BC2EC2-3872-4A8A-8B62-D8E75622A422}" srcId="{FEBE4562-9E85-4990-A08D-713D63B2CEAD}" destId="{8E4A6D3C-BEBB-43F3-9E93-2FEBA8AADDDF}" srcOrd="1" destOrd="0" parTransId="{3D8EDF6F-79ED-4B39-B8CB-CCD11494E73F}" sibTransId="{2B5A045D-C01E-43CB-B325-9F0C7050D8D0}"/>
    <dgm:cxn modelId="{4963AC19-77AB-4C68-BC3D-CD06E23C9F80}" srcId="{CF0837D0-71B8-40E9-8B5B-C7E6C3A70C51}" destId="{16374185-4D3F-40B5-8E87-752FF821AE6A}" srcOrd="1" destOrd="0" parTransId="{9166BC90-7BCD-434A-A796-D37EC0DB7475}" sibTransId="{65098790-93BA-4434-A71A-45BBFAF6830E}"/>
    <dgm:cxn modelId="{CDEE4C3E-454C-447C-A060-9D92DBF7EAAE}" type="presOf" srcId="{49307044-0F08-4F3F-84F0-60EE85FFB71F}" destId="{D3976F9B-63A1-48AD-B7B0-43A6B90D623C}" srcOrd="0" destOrd="1" presId="urn:microsoft.com/office/officeart/2005/8/layout/vList6"/>
    <dgm:cxn modelId="{67002135-346A-4F1F-BDDB-98C3558C24FD}" type="presOf" srcId="{FEBE4562-9E85-4990-A08D-713D63B2CEAD}" destId="{2241CF63-C3B3-4174-8B60-0708DE5B96E5}" srcOrd="0" destOrd="0" presId="urn:microsoft.com/office/officeart/2005/8/layout/vList6"/>
    <dgm:cxn modelId="{078B6F9C-1604-4C54-AFE8-B59B3E803E13}" srcId="{FEBE4562-9E85-4990-A08D-713D63B2CEAD}" destId="{7CD2620F-5538-4D70-9F84-0C3525979BDB}" srcOrd="0" destOrd="0" parTransId="{6441EFB1-E57E-45C1-9820-0705C6197609}" sibTransId="{5E0D4C1B-3166-4C22-8A70-0A26CFB1FF17}"/>
    <dgm:cxn modelId="{18DDD0E4-11C0-4491-A799-C79F84201072}" type="presOf" srcId="{8D0B4C4E-DF3C-48F4-A215-E4FE2DAC0687}" destId="{0E95F210-2444-4E0B-8094-706A917BDB3D}" srcOrd="0" destOrd="0" presId="urn:microsoft.com/office/officeart/2005/8/layout/vList6"/>
    <dgm:cxn modelId="{AF9D0ACF-F201-4254-AC20-DAC056AF7D65}" srcId="{16374185-4D3F-40B5-8E87-752FF821AE6A}" destId="{49307044-0F08-4F3F-84F0-60EE85FFB71F}" srcOrd="1" destOrd="0" parTransId="{9E45F97F-BC2F-44C9-9070-CD06E91FBE01}" sibTransId="{2FA3A2B7-3806-4E43-9098-8ECF1515BC5A}"/>
    <dgm:cxn modelId="{CCFDFD3A-CC32-4835-B4D1-AAAF8B6B3501}" type="presOf" srcId="{CCA8AAD9-48DD-400A-839F-AAA24BD7900C}" destId="{0E95F210-2444-4E0B-8094-706A917BDB3D}" srcOrd="0" destOrd="1" presId="urn:microsoft.com/office/officeart/2005/8/layout/vList6"/>
    <dgm:cxn modelId="{8F9D4F9C-8A2F-43A8-8D21-4CE4696D421A}" srcId="{99B53A4C-56CD-4A1C-9D0C-42DF84DBF180}" destId="{CCA8AAD9-48DD-400A-839F-AAA24BD7900C}" srcOrd="1" destOrd="0" parTransId="{60D6565F-AE81-4B30-B025-4E62A26F4A36}" sibTransId="{DC209668-BB1C-4D50-8B48-0F1C838FCE32}"/>
    <dgm:cxn modelId="{A315B0F8-4547-45BD-89F3-E80C627F4D4B}" srcId="{16374185-4D3F-40B5-8E87-752FF821AE6A}" destId="{55BCFEB1-4A03-458D-A76F-C3BA896FA937}" srcOrd="0" destOrd="0" parTransId="{01B0C8C9-D8E1-417B-9CC8-CE2A84E253AD}" sibTransId="{8C798905-A5B7-4182-A027-E1F19DEF4DF9}"/>
    <dgm:cxn modelId="{821DBBC3-E8F6-4597-9460-129ECA59DA6B}" type="presOf" srcId="{16374185-4D3F-40B5-8E87-752FF821AE6A}" destId="{EC558C4A-38D3-4341-AB91-BF9C4B34837E}" srcOrd="0" destOrd="0" presId="urn:microsoft.com/office/officeart/2005/8/layout/vList6"/>
    <dgm:cxn modelId="{32967F67-4DD3-4B5C-98BB-6811E32E1A63}" srcId="{CF0837D0-71B8-40E9-8B5B-C7E6C3A70C51}" destId="{99B53A4C-56CD-4A1C-9D0C-42DF84DBF180}" srcOrd="2" destOrd="0" parTransId="{E96CA5FB-A9B7-4089-A2B6-EE2CEC1B517E}" sibTransId="{BA63CB05-F689-48DA-97A3-D33EB893EA7D}"/>
    <dgm:cxn modelId="{01DFD04D-C7AB-4B7A-BBC4-B97A7059CABE}" type="presOf" srcId="{99B53A4C-56CD-4A1C-9D0C-42DF84DBF180}" destId="{83DB44CB-B6DD-4969-8C40-FFE094704881}" srcOrd="0" destOrd="0" presId="urn:microsoft.com/office/officeart/2005/8/layout/vList6"/>
    <dgm:cxn modelId="{19F61A9D-A5D8-4A03-AB7C-F5E9250581D5}" type="presOf" srcId="{CF0837D0-71B8-40E9-8B5B-C7E6C3A70C51}" destId="{FDC71D91-1C91-4934-9FAC-E89133D30E57}" srcOrd="0" destOrd="0" presId="urn:microsoft.com/office/officeart/2005/8/layout/vList6"/>
    <dgm:cxn modelId="{A75704C1-9FF1-47B7-9B0A-B682B27DBBB7}" type="presParOf" srcId="{FDC71D91-1C91-4934-9FAC-E89133D30E57}" destId="{540B03FA-7877-49B6-AEDB-5E8C2C8092BD}" srcOrd="0" destOrd="0" presId="urn:microsoft.com/office/officeart/2005/8/layout/vList6"/>
    <dgm:cxn modelId="{74845FFD-181B-4FFB-A24B-1878914C8FBC}" type="presParOf" srcId="{540B03FA-7877-49B6-AEDB-5E8C2C8092BD}" destId="{2241CF63-C3B3-4174-8B60-0708DE5B96E5}" srcOrd="0" destOrd="0" presId="urn:microsoft.com/office/officeart/2005/8/layout/vList6"/>
    <dgm:cxn modelId="{BF9952B2-158D-4E2B-86E0-6BB4ECFEC305}" type="presParOf" srcId="{540B03FA-7877-49B6-AEDB-5E8C2C8092BD}" destId="{2458A774-21CF-48E7-B9E2-0434522285E8}" srcOrd="1" destOrd="0" presId="urn:microsoft.com/office/officeart/2005/8/layout/vList6"/>
    <dgm:cxn modelId="{0D54D206-F727-4D8B-823B-647EA1473323}" type="presParOf" srcId="{FDC71D91-1C91-4934-9FAC-E89133D30E57}" destId="{E0DD2A3E-3AFA-4926-924D-B4857E3ABE6D}" srcOrd="1" destOrd="0" presId="urn:microsoft.com/office/officeart/2005/8/layout/vList6"/>
    <dgm:cxn modelId="{58BBD03D-83C2-4DD4-B7F9-196A453A77FE}" type="presParOf" srcId="{FDC71D91-1C91-4934-9FAC-E89133D30E57}" destId="{D3B2CC8C-1FCF-4147-8797-E9AA105C1430}" srcOrd="2" destOrd="0" presId="urn:microsoft.com/office/officeart/2005/8/layout/vList6"/>
    <dgm:cxn modelId="{390E5252-B2EF-41FA-9579-076FD33A9550}" type="presParOf" srcId="{D3B2CC8C-1FCF-4147-8797-E9AA105C1430}" destId="{EC558C4A-38D3-4341-AB91-BF9C4B34837E}" srcOrd="0" destOrd="0" presId="urn:microsoft.com/office/officeart/2005/8/layout/vList6"/>
    <dgm:cxn modelId="{2BD1BADA-C279-4EB9-B7F5-621B31C8B64E}" type="presParOf" srcId="{D3B2CC8C-1FCF-4147-8797-E9AA105C1430}" destId="{D3976F9B-63A1-48AD-B7B0-43A6B90D623C}" srcOrd="1" destOrd="0" presId="urn:microsoft.com/office/officeart/2005/8/layout/vList6"/>
    <dgm:cxn modelId="{FA8D80BA-9647-48B9-83AE-0553CE90B0DC}" type="presParOf" srcId="{FDC71D91-1C91-4934-9FAC-E89133D30E57}" destId="{6DD235A6-637D-4134-A813-AE1B95A28539}" srcOrd="3" destOrd="0" presId="urn:microsoft.com/office/officeart/2005/8/layout/vList6"/>
    <dgm:cxn modelId="{79556CD6-5426-4838-AD14-44BA4FB561CB}" type="presParOf" srcId="{FDC71D91-1C91-4934-9FAC-E89133D30E57}" destId="{7D5AC21E-7709-4EBC-870D-B8C1625A0ADC}" srcOrd="4" destOrd="0" presId="urn:microsoft.com/office/officeart/2005/8/layout/vList6"/>
    <dgm:cxn modelId="{EC9228EA-3E85-4278-915A-EC9552F5CB87}" type="presParOf" srcId="{7D5AC21E-7709-4EBC-870D-B8C1625A0ADC}" destId="{83DB44CB-B6DD-4969-8C40-FFE094704881}" srcOrd="0" destOrd="0" presId="urn:microsoft.com/office/officeart/2005/8/layout/vList6"/>
    <dgm:cxn modelId="{F220E349-41F5-4067-8A4C-973293DF72EB}" type="presParOf" srcId="{7D5AC21E-7709-4EBC-870D-B8C1625A0ADC}" destId="{0E95F210-2444-4E0B-8094-706A917BDB3D}"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8A774-21CF-48E7-B9E2-0434522285E8}">
      <dsp:nvSpPr>
        <dsp:cNvPr id="0" name=""/>
        <dsp:cNvSpPr/>
      </dsp:nvSpPr>
      <dsp:spPr>
        <a:xfrm>
          <a:off x="2664177" y="0"/>
          <a:ext cx="3996266" cy="768583"/>
        </a:xfrm>
        <a:prstGeom prst="rightArrow">
          <a:avLst>
            <a:gd name="adj1" fmla="val 75000"/>
            <a:gd name="adj2" fmla="val 50000"/>
          </a:avLst>
        </a:prstGeom>
        <a:solidFill>
          <a:schemeClr val="accent4">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Presupuesto Asignado </a:t>
          </a:r>
          <a:r>
            <a:rPr lang="es-MX" sz="1600" b="1" kern="1200" dirty="0" smtClean="0"/>
            <a:t>Q.24,343,406.00</a:t>
          </a:r>
          <a:endParaRPr lang="es-MX" sz="1600" b="1" kern="1200" dirty="0"/>
        </a:p>
        <a:p>
          <a:pPr marL="171450" lvl="1" indent="-171450" algn="l" defTabSz="711200">
            <a:lnSpc>
              <a:spcPct val="90000"/>
            </a:lnSpc>
            <a:spcBef>
              <a:spcPct val="0"/>
            </a:spcBef>
            <a:spcAft>
              <a:spcPct val="15000"/>
            </a:spcAft>
            <a:buChar char="••"/>
          </a:pPr>
          <a:r>
            <a:rPr lang="es-MX" sz="1600" kern="1200" dirty="0" smtClean="0"/>
            <a:t>Presupuesto Vigente </a:t>
          </a:r>
          <a:r>
            <a:rPr lang="es-MX" sz="1600" b="1" kern="1200" dirty="0" smtClean="0"/>
            <a:t>Q.66,315,306.00</a:t>
          </a:r>
          <a:endParaRPr lang="es-MX" sz="1600" b="1" kern="1200" dirty="0"/>
        </a:p>
      </dsp:txBody>
      <dsp:txXfrm>
        <a:off x="2664177" y="96073"/>
        <a:ext cx="3708047" cy="576437"/>
      </dsp:txXfrm>
    </dsp:sp>
    <dsp:sp modelId="{2241CF63-C3B3-4174-8B60-0708DE5B96E5}">
      <dsp:nvSpPr>
        <dsp:cNvPr id="0" name=""/>
        <dsp:cNvSpPr/>
      </dsp:nvSpPr>
      <dsp:spPr>
        <a:xfrm>
          <a:off x="0" y="0"/>
          <a:ext cx="2664177" cy="768583"/>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b="1" kern="1200" dirty="0" smtClean="0"/>
            <a:t>Comedores Sociales</a:t>
          </a:r>
          <a:endParaRPr lang="es-MX" sz="1600" b="1" kern="1200" dirty="0"/>
        </a:p>
      </dsp:txBody>
      <dsp:txXfrm>
        <a:off x="37519" y="37519"/>
        <a:ext cx="2589139" cy="693545"/>
      </dsp:txXfrm>
    </dsp:sp>
    <dsp:sp modelId="{D3976F9B-63A1-48AD-B7B0-43A6B90D623C}">
      <dsp:nvSpPr>
        <dsp:cNvPr id="0" name=""/>
        <dsp:cNvSpPr/>
      </dsp:nvSpPr>
      <dsp:spPr>
        <a:xfrm>
          <a:off x="2664177" y="845442"/>
          <a:ext cx="3996266" cy="768583"/>
        </a:xfrm>
        <a:prstGeom prst="rightArrow">
          <a:avLst>
            <a:gd name="adj1" fmla="val 75000"/>
            <a:gd name="adj2" fmla="val 50000"/>
          </a:avLst>
        </a:prstGeom>
        <a:solidFill>
          <a:schemeClr val="accent4">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Presupuesto Asignado </a:t>
          </a:r>
          <a:r>
            <a:rPr lang="es-MX" sz="1600" b="1" kern="1200" dirty="0" smtClean="0"/>
            <a:t>Q.45,300,250.00</a:t>
          </a:r>
          <a:endParaRPr lang="es-MX" sz="1600" b="1" kern="1200" dirty="0"/>
        </a:p>
        <a:p>
          <a:pPr marL="171450" lvl="1" indent="-171450" algn="l" defTabSz="711200">
            <a:lnSpc>
              <a:spcPct val="90000"/>
            </a:lnSpc>
            <a:spcBef>
              <a:spcPct val="0"/>
            </a:spcBef>
            <a:spcAft>
              <a:spcPct val="15000"/>
            </a:spcAft>
            <a:buChar char="••"/>
          </a:pPr>
          <a:r>
            <a:rPr lang="es-MX" sz="1600" kern="1200" dirty="0" smtClean="0"/>
            <a:t>Presupuesto Vigente </a:t>
          </a:r>
          <a:r>
            <a:rPr lang="es-MX" sz="1600" b="1" kern="1200" dirty="0" smtClean="0"/>
            <a:t>Q. 45,424,493.00</a:t>
          </a:r>
          <a:endParaRPr lang="es-MX" sz="1600" b="1" kern="1200" dirty="0"/>
        </a:p>
      </dsp:txBody>
      <dsp:txXfrm>
        <a:off x="2664177" y="941515"/>
        <a:ext cx="3708047" cy="576437"/>
      </dsp:txXfrm>
    </dsp:sp>
    <dsp:sp modelId="{EC558C4A-38D3-4341-AB91-BF9C4B34837E}">
      <dsp:nvSpPr>
        <dsp:cNvPr id="0" name=""/>
        <dsp:cNvSpPr/>
      </dsp:nvSpPr>
      <dsp:spPr>
        <a:xfrm>
          <a:off x="0" y="845442"/>
          <a:ext cx="2664177" cy="768583"/>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b="1" kern="1200" dirty="0" smtClean="0"/>
            <a:t>Transferencia Condicionada para alimentos</a:t>
          </a:r>
          <a:endParaRPr lang="es-MX" sz="1600" b="1" kern="1200" dirty="0"/>
        </a:p>
      </dsp:txBody>
      <dsp:txXfrm>
        <a:off x="37519" y="882961"/>
        <a:ext cx="2589139" cy="693545"/>
      </dsp:txXfrm>
    </dsp:sp>
    <dsp:sp modelId="{0E95F210-2444-4E0B-8094-706A917BDB3D}">
      <dsp:nvSpPr>
        <dsp:cNvPr id="0" name=""/>
        <dsp:cNvSpPr/>
      </dsp:nvSpPr>
      <dsp:spPr>
        <a:xfrm>
          <a:off x="2664177" y="1690884"/>
          <a:ext cx="3996266" cy="768583"/>
        </a:xfrm>
        <a:prstGeom prst="rightArrow">
          <a:avLst>
            <a:gd name="adj1" fmla="val 75000"/>
            <a:gd name="adj2" fmla="val 50000"/>
          </a:avLst>
        </a:prstGeom>
        <a:solidFill>
          <a:schemeClr val="accent4">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Presupuesto Asignado </a:t>
          </a:r>
          <a:r>
            <a:rPr lang="es-MX" sz="1600" b="1" kern="1200" dirty="0" smtClean="0"/>
            <a:t>Q.335,397,612.00</a:t>
          </a:r>
          <a:endParaRPr lang="es-MX" sz="1600" b="1" kern="1200" dirty="0"/>
        </a:p>
        <a:p>
          <a:pPr marL="171450" lvl="1" indent="-171450" algn="l" defTabSz="711200">
            <a:lnSpc>
              <a:spcPct val="90000"/>
            </a:lnSpc>
            <a:spcBef>
              <a:spcPct val="0"/>
            </a:spcBef>
            <a:spcAft>
              <a:spcPct val="15000"/>
            </a:spcAft>
            <a:buChar char="••"/>
          </a:pPr>
          <a:r>
            <a:rPr lang="es-MX" sz="1600" kern="1200" dirty="0" smtClean="0"/>
            <a:t>Presupuesto Vigente </a:t>
          </a:r>
          <a:r>
            <a:rPr lang="es-MX" sz="1600" b="1" kern="1200" dirty="0" smtClean="0"/>
            <a:t>Q.327,570,151.00</a:t>
          </a:r>
          <a:endParaRPr lang="es-MX" sz="1600" b="1" kern="1200" dirty="0"/>
        </a:p>
      </dsp:txBody>
      <dsp:txXfrm>
        <a:off x="2664177" y="1786957"/>
        <a:ext cx="3708047" cy="576437"/>
      </dsp:txXfrm>
    </dsp:sp>
    <dsp:sp modelId="{83DB44CB-B6DD-4969-8C40-FFE094704881}">
      <dsp:nvSpPr>
        <dsp:cNvPr id="0" name=""/>
        <dsp:cNvSpPr/>
      </dsp:nvSpPr>
      <dsp:spPr>
        <a:xfrm>
          <a:off x="0" y="1690884"/>
          <a:ext cx="2664177" cy="768583"/>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b="1" kern="1200" dirty="0" smtClean="0"/>
            <a:t>Transferencia Monetaria Condicionada</a:t>
          </a:r>
          <a:endParaRPr lang="es-MX" sz="1600" b="1" kern="1200" dirty="0"/>
        </a:p>
      </dsp:txBody>
      <dsp:txXfrm>
        <a:off x="37519" y="1728403"/>
        <a:ext cx="2589139" cy="6935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B1CCE3-1A3B-1945-AE86-ED055FB856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 xmlns:a16="http://schemas.microsoft.com/office/drawing/2014/main" id="{1780D7A8-3D0F-D341-BFBB-1EEA4060F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 xmlns:a16="http://schemas.microsoft.com/office/drawing/2014/main" id="{E957CC0C-42B5-8C46-9717-F77353806C01}"/>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08E9E0DA-8901-2348-822F-6A35162FB15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7A89EDA6-5186-5B4B-842F-F9F7C8E99361}"/>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202473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0E8350-FB8C-7247-B559-FB160980B614}"/>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F9A9A4F3-7B28-1047-A11C-8F67056465A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9DBCFB63-F0A7-184B-83C3-CB09D0CDF537}"/>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5B839FDB-7DB7-3C42-B444-2D39CAB54C1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43914697-CB8D-3A43-B2EA-DB62B508FCB2}"/>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426506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95EFDF43-8E49-FF40-A54C-EF60A98B1F2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8BAF21E5-CC25-9746-A49D-A2C0B27B94C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B92CA477-C536-D347-A75F-674520A4E8C6}"/>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E90942FF-108F-9D4A-A0B1-1DF17B969B8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D44844A1-2F94-EC49-8491-2AEA0A519783}"/>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37838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B3578A-9157-6141-8D8B-0147C28EC3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 xmlns:a16="http://schemas.microsoft.com/office/drawing/2014/main" id="{4BD462E0-B8B4-354F-B48A-FB65A684D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 xmlns:a16="http://schemas.microsoft.com/office/drawing/2014/main" id="{32CE932C-FEF6-D242-9AAF-D16F8416012A}"/>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3A073356-E3CF-4442-A9F4-814AE7FEB17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8DA816A5-86B9-7647-BA1C-B814A8164DFE}"/>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07810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3DF104F-3959-6047-92AC-779B78999E4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CAF44DBC-E909-4F4D-9E5E-C981186D9D44}"/>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5EF18716-8607-F748-8A1C-705618AB423E}"/>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7924D4FE-B475-144C-8FAD-BE5D3186EBB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3D499CCD-B6C2-B94F-897E-8BC8932DE727}"/>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404185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4ECAF9E-165E-7B4C-9E0E-BFF5853E513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3C5485BF-8AC3-C148-9A1D-6ECE41B3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BCB6C60E-59A4-E849-BA6B-77E7B967A302}"/>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D85D5C53-892B-854B-9D23-C28147C81DF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D6197A51-055B-3743-BC65-31B022346601}"/>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407615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EBF840-BAE4-F34B-8801-4EA487463AF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C3FD6930-F026-B34D-873C-24763733213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 xmlns:a16="http://schemas.microsoft.com/office/drawing/2014/main" id="{DB027978-94F2-7C49-9A97-4DBFEF3F0F9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 xmlns:a16="http://schemas.microsoft.com/office/drawing/2014/main" id="{26764144-ADE2-F845-8061-BE941F275C32}"/>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6" name="Marcador de pie de página 5">
            <a:extLst>
              <a:ext uri="{FF2B5EF4-FFF2-40B4-BE49-F238E27FC236}">
                <a16:creationId xmlns="" xmlns:a16="http://schemas.microsoft.com/office/drawing/2014/main" id="{0A75F1C9-5A65-BF47-9176-92260EE7DA9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F46815B6-6DA8-EF4E-85EE-44EA17FC82F2}"/>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340672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A128C0-7C0C-8F47-B536-5F9DF45D6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E7308102-7615-804F-ADCD-248DDC3D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 xmlns:a16="http://schemas.microsoft.com/office/drawing/2014/main" id="{C30D84D3-6873-5B47-9220-E1C20F7AF6A1}"/>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 xmlns:a16="http://schemas.microsoft.com/office/drawing/2014/main" id="{097814A5-AC9F-F84A-8DC8-76642F869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 xmlns:a16="http://schemas.microsoft.com/office/drawing/2014/main" id="{AE368F02-15BA-6142-86A8-5697AD43194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 xmlns:a16="http://schemas.microsoft.com/office/drawing/2014/main" id="{DDECEB56-CCDA-134C-9321-BD75F86F5E91}"/>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8" name="Marcador de pie de página 7">
            <a:extLst>
              <a:ext uri="{FF2B5EF4-FFF2-40B4-BE49-F238E27FC236}">
                <a16:creationId xmlns="" xmlns:a16="http://schemas.microsoft.com/office/drawing/2014/main" id="{C7BE4FD2-C573-F14C-8A6B-EB4F92E7AC0D}"/>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4C1A6395-5C35-F341-96D1-CE5E7A8F99DA}"/>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275300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25C1E-4AC5-1440-AF30-CA84B5557E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 xmlns:a16="http://schemas.microsoft.com/office/drawing/2014/main" id="{A709ECEB-25A1-BC46-A5D2-E45C240C6FBD}"/>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4" name="Marcador de pie de página 3">
            <a:extLst>
              <a:ext uri="{FF2B5EF4-FFF2-40B4-BE49-F238E27FC236}">
                <a16:creationId xmlns="" xmlns:a16="http://schemas.microsoft.com/office/drawing/2014/main" id="{48AF3042-7F6F-9F41-A1C9-0907AB1FF05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4EB3EA2F-BF71-D04C-A90B-F56C0D24E48D}"/>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97318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A2DAE78-1A9B-104D-BFF0-43153E5A3B23}"/>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3" name="Marcador de pie de página 2">
            <a:extLst>
              <a:ext uri="{FF2B5EF4-FFF2-40B4-BE49-F238E27FC236}">
                <a16:creationId xmlns="" xmlns:a16="http://schemas.microsoft.com/office/drawing/2014/main" id="{BB1DCBAA-6D1C-1E49-81E9-B4647F77E0B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DCBF2DF7-A9A0-7F41-9DE7-412747CB3471}"/>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634684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519AF7-8A07-A64C-852C-0913435919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DC463323-8811-894C-87C8-22CC7ED7D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 xmlns:a16="http://schemas.microsoft.com/office/drawing/2014/main" id="{4EFD6BA6-18C2-0E43-8E1B-FB59BE40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 xmlns:a16="http://schemas.microsoft.com/office/drawing/2014/main" id="{F476ACC2-A71C-AA45-9375-55AED2D8FDE5}"/>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6" name="Marcador de pie de página 5">
            <a:extLst>
              <a:ext uri="{FF2B5EF4-FFF2-40B4-BE49-F238E27FC236}">
                <a16:creationId xmlns="" xmlns:a16="http://schemas.microsoft.com/office/drawing/2014/main" id="{F760BA5F-85F1-3F41-BB05-0F116231C39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75FB294C-05E9-1049-A27B-00F8871C2DD1}"/>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03704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B5A88CA-B2D1-4748-A08B-2E2B67C6CAC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176266BE-372E-B844-B0ED-54F44568382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401969BC-EE14-7041-BD0D-D417D50471AE}"/>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D8337527-9BD6-2D4D-AAAC-10F7C3653744}"/>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3675A6B6-3C90-9A49-9BBF-FCB43A08DDC6}"/>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591484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0F97BD-089A-0047-996D-59C17751C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 xmlns:a16="http://schemas.microsoft.com/office/drawing/2014/main" id="{8568DC32-C94E-604B-A0C5-10875BF0B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 xmlns:a16="http://schemas.microsoft.com/office/drawing/2014/main" id="{0A20C940-292F-0E42-BA96-6A3A765C6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 xmlns:a16="http://schemas.microsoft.com/office/drawing/2014/main" id="{C3049649-229D-5948-A501-B63DEB8BB1C6}"/>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6" name="Marcador de pie de página 5">
            <a:extLst>
              <a:ext uri="{FF2B5EF4-FFF2-40B4-BE49-F238E27FC236}">
                <a16:creationId xmlns="" xmlns:a16="http://schemas.microsoft.com/office/drawing/2014/main" id="{08A2503E-95BA-D24E-B72A-F6F43BEB86F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32559918-6EB9-4940-96B3-51367236376E}"/>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769857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EB487-EAA1-A84B-849A-42DEB1AF79E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4B29034A-01EE-0C47-8FEC-BA5E7EEF8A6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AC1761A3-0142-7E42-804E-E4BAB3213D68}"/>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2ADE0058-26C4-9B4B-A8D5-79F31DAF589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CAD1DE97-164E-9746-B7FA-691C7DBF9094}"/>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411091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7BBF326-B631-5448-8F72-F16818B276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5BCE8F4F-8962-874E-BA05-7C8B3978581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3AFC45AB-972C-F34D-BE14-7FD11B805171}"/>
              </a:ext>
            </a:extLst>
          </p:cNvPr>
          <p:cNvSpPr>
            <a:spLocks noGrp="1"/>
          </p:cNvSpPr>
          <p:nvPr>
            <p:ph type="dt" sz="half" idx="10"/>
          </p:nvPr>
        </p:nvSpPr>
        <p:spPr/>
        <p:txBody>
          <a:bodyPr/>
          <a:lstStyle/>
          <a:p>
            <a:fld id="{8552B0BA-3CCA-D246-BB92-D00AF938F3BB}"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6CB2CF8A-368B-7347-BFE9-C865B14F79E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4D567150-0AC7-9C48-9C61-BBA901FD0764}"/>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7274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F3A09D-B746-DE41-8EF1-C816E96A4D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3BC32236-913F-3241-8B5B-BA22638C5A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F6D9BB39-7124-5141-BADB-F0714C198277}"/>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73C4ECB6-4E78-4D40-AFEE-654846816A8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3930D211-DA2C-A243-971D-CBC0E7B9272C}"/>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92361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5AF45E-3607-EE45-B016-65F8E7466AC0}"/>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39BB86B4-96EF-AC45-A672-807392EE19F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 xmlns:a16="http://schemas.microsoft.com/office/drawing/2014/main" id="{48CC830E-5D36-AD41-A0A1-9E0314C1A06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 xmlns:a16="http://schemas.microsoft.com/office/drawing/2014/main" id="{CC5CF837-B51A-CF4A-B798-E6E5FF341A94}"/>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6" name="Marcador de pie de página 5">
            <a:extLst>
              <a:ext uri="{FF2B5EF4-FFF2-40B4-BE49-F238E27FC236}">
                <a16:creationId xmlns="" xmlns:a16="http://schemas.microsoft.com/office/drawing/2014/main" id="{474151FE-1F09-3B43-9CDC-9A2CA66C170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CEE757F8-2871-354F-83CA-EA6F81D433AB}"/>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51382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8AA7AD-88B3-A644-A4DF-A6A83E81302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CB6A0BB4-E7EB-2347-AD15-D7E1BE8D4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0DFC5525-4158-0D45-B538-5D6E0CD222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 xmlns:a16="http://schemas.microsoft.com/office/drawing/2014/main" id="{CFA40D0C-C53C-8042-99A3-96FC2B996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F73F7F22-8DAB-664F-B891-89E12829CBE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 xmlns:a16="http://schemas.microsoft.com/office/drawing/2014/main" id="{8FEBFAFB-A8FF-1F40-A67F-CFD906A508EB}"/>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8" name="Marcador de pie de página 7">
            <a:extLst>
              <a:ext uri="{FF2B5EF4-FFF2-40B4-BE49-F238E27FC236}">
                <a16:creationId xmlns="" xmlns:a16="http://schemas.microsoft.com/office/drawing/2014/main" id="{ADFF0F71-986C-D948-86DB-8DB6248A2588}"/>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F081A1BB-6311-444F-A66C-6F4B1E15BE15}"/>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1812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42F5DC4-7B9B-5F4D-9944-EEFBECFA8E52}"/>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 xmlns:a16="http://schemas.microsoft.com/office/drawing/2014/main" id="{CD62C2F5-031D-DF44-99F9-8C54A1F10172}"/>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4" name="Marcador de pie de página 3">
            <a:extLst>
              <a:ext uri="{FF2B5EF4-FFF2-40B4-BE49-F238E27FC236}">
                <a16:creationId xmlns="" xmlns:a16="http://schemas.microsoft.com/office/drawing/2014/main" id="{EFF339F0-28DE-604B-8984-7423C91794E9}"/>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427ADDB0-2E4C-0042-A469-325E48FBBEB1}"/>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5395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C483D05F-6B07-A641-88BA-3B3EA9AA4931}"/>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3" name="Marcador de pie de página 2">
            <a:extLst>
              <a:ext uri="{FF2B5EF4-FFF2-40B4-BE49-F238E27FC236}">
                <a16:creationId xmlns="" xmlns:a16="http://schemas.microsoft.com/office/drawing/2014/main" id="{558794FF-9325-2E4F-855A-2E9D7B5AB475}"/>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33841E31-B3BC-5E4B-B1B7-463F9FA69E9B}"/>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421089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4C7A02-2835-4540-9764-ABEB24666C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88D9E5F1-7B0F-8646-A6BF-D9397D5C2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 xmlns:a16="http://schemas.microsoft.com/office/drawing/2014/main" id="{BF45C3B3-3DE0-0B42-8FFB-2484F4F66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5EF789D-313C-824A-BE5E-ABA16D7BC0E1}"/>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6" name="Marcador de pie de página 5">
            <a:extLst>
              <a:ext uri="{FF2B5EF4-FFF2-40B4-BE49-F238E27FC236}">
                <a16:creationId xmlns="" xmlns:a16="http://schemas.microsoft.com/office/drawing/2014/main" id="{D9D048D1-AB8C-4046-8043-43CF43A5DEBA}"/>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0CD91736-BB82-9344-AE19-974D141DAB66}"/>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222245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A051AB1-F928-DE4A-85C7-27D15FAD60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 xmlns:a16="http://schemas.microsoft.com/office/drawing/2014/main" id="{8F24E0F0-F0C6-3A42-8257-94A2592AC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 xmlns:a16="http://schemas.microsoft.com/office/drawing/2014/main" id="{FFD7FEB2-0072-E146-9318-0D53A760E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9A84269-C70C-A94C-A1B2-655E7B4B72A3}"/>
              </a:ext>
            </a:extLst>
          </p:cNvPr>
          <p:cNvSpPr>
            <a:spLocks noGrp="1"/>
          </p:cNvSpPr>
          <p:nvPr>
            <p:ph type="dt" sz="half" idx="10"/>
          </p:nvPr>
        </p:nvSpPr>
        <p:spPr/>
        <p:txBody>
          <a:bodyPr/>
          <a:lstStyle/>
          <a:p>
            <a:fld id="{1270EE83-DFE3-EF4F-A4F0-BEC3BFC43F0E}" type="datetimeFigureOut">
              <a:rPr lang="es-GT" smtClean="0"/>
              <a:pPr/>
              <a:t>13/08/2021</a:t>
            </a:fld>
            <a:endParaRPr lang="es-GT"/>
          </a:p>
        </p:txBody>
      </p:sp>
      <p:sp>
        <p:nvSpPr>
          <p:cNvPr id="6" name="Marcador de pie de página 5">
            <a:extLst>
              <a:ext uri="{FF2B5EF4-FFF2-40B4-BE49-F238E27FC236}">
                <a16:creationId xmlns="" xmlns:a16="http://schemas.microsoft.com/office/drawing/2014/main" id="{659C8A3C-E54C-3A45-BCA8-A1F065F07AFA}"/>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4CB5F272-F3DB-8B42-9F73-0C42CB08A1F1}"/>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209907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98BE720-84C3-E741-BB7B-C6C991BAD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715BEECB-459C-5F4D-82B7-29C63B030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BE84EEDE-8811-334A-8298-7EBF150C0C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0EE83-DFE3-EF4F-A4F0-BEC3BFC43F0E}"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1B9BB259-DB54-5742-8402-9C3C339B9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4CDA3161-5B14-4E4D-A11C-4D5C3D916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312937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61A75A8-6042-0B4F-932B-2B6E7A71B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82BFDB75-FC4C-9E46-8267-F3A29FEAC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B087E0F5-9507-234E-862A-A62C099B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B0BA-3CCA-D246-BB92-D00AF938F3BB}" type="datetimeFigureOut">
              <a:rPr lang="es-GT" smtClean="0"/>
              <a:pPr/>
              <a:t>13/08/2021</a:t>
            </a:fld>
            <a:endParaRPr lang="es-GT"/>
          </a:p>
        </p:txBody>
      </p:sp>
      <p:sp>
        <p:nvSpPr>
          <p:cNvPr id="5" name="Marcador de pie de página 4">
            <a:extLst>
              <a:ext uri="{FF2B5EF4-FFF2-40B4-BE49-F238E27FC236}">
                <a16:creationId xmlns="" xmlns:a16="http://schemas.microsoft.com/office/drawing/2014/main" id="{439D3D20-0635-984A-A247-3DBABB96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EDBD18BA-F621-F448-A04A-BF0865C5F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95888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67F1EF-6652-E149-A9F6-2B2EF37B8840}"/>
              </a:ext>
            </a:extLst>
          </p:cNvPr>
          <p:cNvSpPr txBox="1">
            <a:spLocks/>
          </p:cNvSpPr>
          <p:nvPr/>
        </p:nvSpPr>
        <p:spPr>
          <a:xfrm>
            <a:off x="316088" y="1227503"/>
            <a:ext cx="11399661" cy="264498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5400" b="1" dirty="0" smtClean="0">
                <a:solidFill>
                  <a:schemeClr val="bg1"/>
                </a:solidFill>
                <a:latin typeface="Verdana" pitchFamily="34" charset="0"/>
                <a:ea typeface="Verdana" pitchFamily="34" charset="0"/>
                <a:cs typeface="Verdana" pitchFamily="34" charset="0"/>
              </a:rPr>
              <a:t> </a:t>
            </a:r>
          </a:p>
          <a:p>
            <a:pPr algn="ctr"/>
            <a:r>
              <a:rPr lang="es-GT" sz="48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SEGURIDAD ALIMENTARIA</a:t>
            </a:r>
            <a:endParaRPr lang="es-GT" sz="48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81452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solidFill>
                  <a:schemeClr val="bg1"/>
                </a:solidFill>
                <a:latin typeface="Verdana" pitchFamily="34" charset="0"/>
                <a:ea typeface="Verdana" pitchFamily="34" charset="0"/>
                <a:cs typeface="Verdana" pitchFamily="34" charset="0"/>
              </a:rPr>
              <a:t>SEGURIDAD ALIMENTARIA</a:t>
            </a:r>
          </a:p>
        </p:txBody>
      </p:sp>
      <p:sp>
        <p:nvSpPr>
          <p:cNvPr id="5" name="4 CuadroTexto"/>
          <p:cNvSpPr txBox="1"/>
          <p:nvPr/>
        </p:nvSpPr>
        <p:spPr>
          <a:xfrm>
            <a:off x="1179689" y="1885244"/>
            <a:ext cx="9832622" cy="4093428"/>
          </a:xfrm>
          <a:prstGeom prst="rect">
            <a:avLst/>
          </a:prstGeom>
          <a:noFill/>
        </p:spPr>
        <p:txBody>
          <a:bodyPr wrap="square" rtlCol="0">
            <a:spAutoFit/>
          </a:bodyPr>
          <a:lstStyle/>
          <a:p>
            <a:pPr algn="just"/>
            <a:r>
              <a:rPr lang="es-GT" sz="2000" dirty="0" smtClean="0"/>
              <a:t>Según el Decreto Número 1-2012 el Ministerio de Desarrollo Social, como ente rector, le corresponde  diseñar, regular y ejecutar políticas públicas orientadas a mejorar el nivel de bienestar de los individuos o grupos sociales en situación de pobreza y pobreza extrema, de manera que se les dote de capacidades y oportunidades para mejorar sus condiciones de vida….</a:t>
            </a:r>
          </a:p>
          <a:p>
            <a:pPr algn="just"/>
            <a:endParaRPr lang="es-GT" sz="2000" dirty="0"/>
          </a:p>
          <a:p>
            <a:pPr algn="just"/>
            <a:r>
              <a:rPr lang="es-GT" sz="2000" dirty="0" smtClean="0"/>
              <a:t>La  implementación de los programas sociales como herramienta de protección social, tienen la finalidad de garantizar a la población guatemalteca, como sujeto de derechos, a tener acceso a: salud, educación, empleo y alimentación; es por ello que para contribuir a la Seguridad Alimentaria de la población vulnerable, el MIDES cuenta con Programas Sociales como </a:t>
            </a:r>
            <a:r>
              <a:rPr lang="es-GT" sz="2000" b="1" dirty="0" smtClean="0"/>
              <a:t>COMEDORES SOCIALES, TRANSFERENCIAS MONETARIAS CONDICIONADAS PARA ALIMENTOS Y TRANSFERENCIAS MONETARIAS CONDICIONADAS CON ENFASIS EN SALUD Y EDUCACIÓN</a:t>
            </a:r>
            <a:r>
              <a:rPr lang="es-GT" sz="2000" dirty="0" smtClean="0"/>
              <a:t>, mismas que están vinculadas directamente en el </a:t>
            </a:r>
            <a:r>
              <a:rPr lang="es-GT" sz="2000" b="1" dirty="0" smtClean="0"/>
              <a:t>POASAN.</a:t>
            </a:r>
            <a:endParaRPr lang="es-MX" sz="2000" b="1" dirty="0"/>
          </a:p>
        </p:txBody>
      </p:sp>
      <p:sp>
        <p:nvSpPr>
          <p:cNvPr id="6" name="5 Rectángulo"/>
          <p:cNvSpPr/>
          <p:nvPr/>
        </p:nvSpPr>
        <p:spPr>
          <a:xfrm>
            <a:off x="3499555" y="1450623"/>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MINISTERIO DE DESARROLLO SOCIAL</a:t>
            </a:r>
            <a:endParaRPr lang="es-MX" b="1" dirty="0"/>
          </a:p>
        </p:txBody>
      </p:sp>
    </p:spTree>
    <p:extLst>
      <p:ext uri="{BB962C8B-B14F-4D97-AF65-F5344CB8AC3E}">
        <p14:creationId xmlns:p14="http://schemas.microsoft.com/office/powerpoint/2010/main" xmlns="" val="2261462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solidFill>
                  <a:schemeClr val="bg1"/>
                </a:solidFill>
                <a:latin typeface="Verdana" pitchFamily="34" charset="0"/>
                <a:ea typeface="Verdana" pitchFamily="34" charset="0"/>
                <a:cs typeface="Verdana" pitchFamily="34" charset="0"/>
              </a:rPr>
              <a:t>SEGURIDAD ALIMENTARIA</a:t>
            </a:r>
          </a:p>
        </p:txBody>
      </p:sp>
      <p:sp>
        <p:nvSpPr>
          <p:cNvPr id="5" name="4 CuadroTexto"/>
          <p:cNvSpPr txBox="1"/>
          <p:nvPr/>
        </p:nvSpPr>
        <p:spPr>
          <a:xfrm>
            <a:off x="1179689" y="1885244"/>
            <a:ext cx="9832622" cy="2862322"/>
          </a:xfrm>
          <a:prstGeom prst="rect">
            <a:avLst/>
          </a:prstGeom>
          <a:noFill/>
        </p:spPr>
        <p:txBody>
          <a:bodyPr wrap="square" rtlCol="0">
            <a:spAutoFit/>
          </a:bodyPr>
          <a:lstStyle/>
          <a:p>
            <a:pPr algn="just"/>
            <a:r>
              <a:rPr lang="es-MX" sz="2000" dirty="0" smtClean="0"/>
              <a:t>Derivado que el Mides contribuye a la Seguridad Alimentaria a través de los Programas Sociales anteriormente mencionados y considerando que el Presupuesto vigente es el mismo desde el año 2018, se ha tenido que re formular la disponibilidad financiera para el 2021, con el objetivo de optimizar el impacto de los programas que inciden directamente en la SAN, dentro de los cuales se pueden mencionar </a:t>
            </a:r>
            <a:r>
              <a:rPr lang="es-MX" sz="2000" b="1" dirty="0" smtClean="0"/>
              <a:t>Comedores Sociales</a:t>
            </a:r>
            <a:r>
              <a:rPr lang="es-MX" sz="2000" dirty="0" smtClean="0"/>
              <a:t>, </a:t>
            </a:r>
            <a:r>
              <a:rPr lang="es-MX" sz="2000" b="1" dirty="0" smtClean="0"/>
              <a:t>TMC para Alimentos y  TMC.</a:t>
            </a:r>
          </a:p>
          <a:p>
            <a:pPr algn="just"/>
            <a:endParaRPr lang="es-MX" sz="2000" b="1" dirty="0"/>
          </a:p>
          <a:p>
            <a:pPr algn="just"/>
            <a:endParaRPr lang="es-MX" sz="2000" b="1" dirty="0" smtClean="0"/>
          </a:p>
          <a:p>
            <a:pPr algn="just"/>
            <a:endParaRPr lang="es-MX" sz="2000" b="1" dirty="0" smtClean="0"/>
          </a:p>
          <a:p>
            <a:pPr algn="just"/>
            <a:endParaRPr lang="es-MX" sz="2000" dirty="0"/>
          </a:p>
        </p:txBody>
      </p:sp>
      <p:sp>
        <p:nvSpPr>
          <p:cNvPr id="7" name="6 Rectángulo"/>
          <p:cNvSpPr/>
          <p:nvPr/>
        </p:nvSpPr>
        <p:spPr>
          <a:xfrm>
            <a:off x="3499555" y="1450622"/>
            <a:ext cx="5192889" cy="43462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INTERVENCIONES QUE SE REALIZAN EN LA ACTUALIDAD</a:t>
            </a:r>
            <a:endParaRPr lang="es-MX" b="1" dirty="0"/>
          </a:p>
        </p:txBody>
      </p:sp>
      <p:graphicFrame>
        <p:nvGraphicFramePr>
          <p:cNvPr id="8" name="7 Diagrama"/>
          <p:cNvGraphicFramePr/>
          <p:nvPr>
            <p:extLst>
              <p:ext uri="{D42A27DB-BD31-4B8C-83A1-F6EECF244321}">
                <p14:modId xmlns:p14="http://schemas.microsoft.com/office/powerpoint/2010/main" xmlns="" val="3469467926"/>
              </p:ext>
            </p:extLst>
          </p:nvPr>
        </p:nvGraphicFramePr>
        <p:xfrm>
          <a:off x="2157589" y="3678865"/>
          <a:ext cx="6660444" cy="245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7121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solidFill>
                  <a:schemeClr val="bg1"/>
                </a:solidFill>
                <a:latin typeface="Verdana" pitchFamily="34" charset="0"/>
                <a:ea typeface="Verdana" pitchFamily="34" charset="0"/>
                <a:cs typeface="Verdana" pitchFamily="34" charset="0"/>
              </a:rPr>
              <a:t>SEGURIDAD ALIMENTARIA</a:t>
            </a:r>
          </a:p>
        </p:txBody>
      </p:sp>
      <p:sp>
        <p:nvSpPr>
          <p:cNvPr id="6" name="5 Rectángulo"/>
          <p:cNvSpPr/>
          <p:nvPr/>
        </p:nvSpPr>
        <p:spPr>
          <a:xfrm>
            <a:off x="3499555" y="1450623"/>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RESULTADOS PRINCIPALES</a:t>
            </a:r>
            <a:endParaRPr lang="es-MX" b="1" dirty="0"/>
          </a:p>
        </p:txBody>
      </p:sp>
      <p:sp>
        <p:nvSpPr>
          <p:cNvPr id="5" name="4 Esquina doblada"/>
          <p:cNvSpPr/>
          <p:nvPr/>
        </p:nvSpPr>
        <p:spPr>
          <a:xfrm>
            <a:off x="446565" y="1679944"/>
            <a:ext cx="1594886" cy="744279"/>
          </a:xfrm>
          <a:prstGeom prst="folded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COMEDORES</a:t>
            </a:r>
            <a:endParaRPr lang="es-MX"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6564" y="2549454"/>
            <a:ext cx="6337007" cy="1074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34177" y="1850493"/>
            <a:ext cx="3939288" cy="2367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6110" y="5163471"/>
            <a:ext cx="6367462" cy="1035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1307476" y="4429388"/>
            <a:ext cx="4384157" cy="36150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PROYECCION PARA FINALIZAR EL AÑO 2021</a:t>
            </a:r>
            <a:endParaRPr lang="es-MX" b="1"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634177" y="4426266"/>
            <a:ext cx="3939288" cy="236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CuadroTexto"/>
          <p:cNvSpPr txBox="1"/>
          <p:nvPr/>
        </p:nvSpPr>
        <p:spPr>
          <a:xfrm>
            <a:off x="637953" y="3623563"/>
            <a:ext cx="2400016" cy="261610"/>
          </a:xfrm>
          <a:prstGeom prst="rect">
            <a:avLst/>
          </a:prstGeom>
          <a:noFill/>
        </p:spPr>
        <p:txBody>
          <a:bodyPr wrap="none" rtlCol="0">
            <a:spAutoFit/>
          </a:bodyPr>
          <a:lstStyle/>
          <a:p>
            <a:r>
              <a:rPr lang="es-MX" sz="1100" dirty="0" smtClean="0"/>
              <a:t>Fuente: Dirección de Prevención Social</a:t>
            </a:r>
            <a:endParaRPr lang="es-MX" dirty="0"/>
          </a:p>
        </p:txBody>
      </p:sp>
      <p:sp>
        <p:nvSpPr>
          <p:cNvPr id="13" name="12 CuadroTexto"/>
          <p:cNvSpPr txBox="1"/>
          <p:nvPr/>
        </p:nvSpPr>
        <p:spPr>
          <a:xfrm>
            <a:off x="637953" y="6217246"/>
            <a:ext cx="2400016" cy="261610"/>
          </a:xfrm>
          <a:prstGeom prst="rect">
            <a:avLst/>
          </a:prstGeom>
          <a:noFill/>
        </p:spPr>
        <p:txBody>
          <a:bodyPr wrap="none" rtlCol="0">
            <a:spAutoFit/>
          </a:bodyPr>
          <a:lstStyle/>
          <a:p>
            <a:r>
              <a:rPr lang="es-MX" sz="1100" dirty="0" smtClean="0"/>
              <a:t>Fuente: Dirección de Prevención Social</a:t>
            </a:r>
            <a:endParaRPr lang="es-MX" dirty="0"/>
          </a:p>
        </p:txBody>
      </p:sp>
    </p:spTree>
    <p:extLst>
      <p:ext uri="{BB962C8B-B14F-4D97-AF65-F5344CB8AC3E}">
        <p14:creationId xmlns:p14="http://schemas.microsoft.com/office/powerpoint/2010/main" xmlns="" val="3417090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solidFill>
                  <a:schemeClr val="bg1"/>
                </a:solidFill>
                <a:latin typeface="Verdana" pitchFamily="34" charset="0"/>
                <a:ea typeface="Verdana" pitchFamily="34" charset="0"/>
                <a:cs typeface="Verdana" pitchFamily="34" charset="0"/>
              </a:rPr>
              <a:t>SEGURIDAD ALIMENTARIA</a:t>
            </a:r>
          </a:p>
        </p:txBody>
      </p:sp>
      <p:sp>
        <p:nvSpPr>
          <p:cNvPr id="6" name="5 Rectángulo"/>
          <p:cNvSpPr/>
          <p:nvPr/>
        </p:nvSpPr>
        <p:spPr>
          <a:xfrm>
            <a:off x="3499555" y="1450623"/>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RESULTADOS PRINCIPALES</a:t>
            </a:r>
            <a:endParaRPr lang="es-MX" b="1" dirty="0"/>
          </a:p>
        </p:txBody>
      </p:sp>
      <p:sp>
        <p:nvSpPr>
          <p:cNvPr id="5" name="4 Esquina doblada"/>
          <p:cNvSpPr/>
          <p:nvPr/>
        </p:nvSpPr>
        <p:spPr>
          <a:xfrm>
            <a:off x="446565" y="1679944"/>
            <a:ext cx="2488022" cy="1297172"/>
          </a:xfrm>
          <a:prstGeom prst="folded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TRANSFERENCIA MONETARIA CONDICIONADA PARA ALIMENTOS </a:t>
            </a:r>
            <a:endParaRPr lang="es-MX"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66460" y="2097235"/>
            <a:ext cx="4892749" cy="959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8 Rectángulo"/>
          <p:cNvSpPr/>
          <p:nvPr/>
        </p:nvSpPr>
        <p:spPr>
          <a:xfrm>
            <a:off x="3903920" y="3876495"/>
            <a:ext cx="4384157" cy="36150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PROYECCION PARA FINALIZAR EL AÑO 2021</a:t>
            </a:r>
            <a:endParaRPr lang="es-MX"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66460" y="4622799"/>
            <a:ext cx="4892749" cy="959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0 CuadroTexto"/>
          <p:cNvSpPr txBox="1"/>
          <p:nvPr/>
        </p:nvSpPr>
        <p:spPr>
          <a:xfrm>
            <a:off x="3666460" y="3056906"/>
            <a:ext cx="2400016" cy="261610"/>
          </a:xfrm>
          <a:prstGeom prst="rect">
            <a:avLst/>
          </a:prstGeom>
          <a:noFill/>
        </p:spPr>
        <p:txBody>
          <a:bodyPr wrap="none" rtlCol="0">
            <a:spAutoFit/>
          </a:bodyPr>
          <a:lstStyle/>
          <a:p>
            <a:r>
              <a:rPr lang="es-MX" sz="1100" dirty="0" smtClean="0"/>
              <a:t>Fuente: Dirección de Prevención Social</a:t>
            </a:r>
            <a:endParaRPr lang="es-MX" dirty="0"/>
          </a:p>
        </p:txBody>
      </p:sp>
      <p:sp>
        <p:nvSpPr>
          <p:cNvPr id="12" name="11 CuadroTexto"/>
          <p:cNvSpPr txBox="1"/>
          <p:nvPr/>
        </p:nvSpPr>
        <p:spPr>
          <a:xfrm>
            <a:off x="3666460" y="5619070"/>
            <a:ext cx="2400016" cy="261610"/>
          </a:xfrm>
          <a:prstGeom prst="rect">
            <a:avLst/>
          </a:prstGeom>
          <a:noFill/>
        </p:spPr>
        <p:txBody>
          <a:bodyPr wrap="none" rtlCol="0">
            <a:spAutoFit/>
          </a:bodyPr>
          <a:lstStyle/>
          <a:p>
            <a:r>
              <a:rPr lang="es-MX" sz="1100" dirty="0" smtClean="0"/>
              <a:t>Fuente: Dirección de Prevención Social</a:t>
            </a:r>
            <a:endParaRPr lang="es-MX" dirty="0"/>
          </a:p>
        </p:txBody>
      </p:sp>
    </p:spTree>
    <p:extLst>
      <p:ext uri="{BB962C8B-B14F-4D97-AF65-F5344CB8AC3E}">
        <p14:creationId xmlns:p14="http://schemas.microsoft.com/office/powerpoint/2010/main" xmlns="" val="18875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solidFill>
                  <a:schemeClr val="bg1"/>
                </a:solidFill>
                <a:latin typeface="Verdana" pitchFamily="34" charset="0"/>
                <a:ea typeface="Verdana" pitchFamily="34" charset="0"/>
                <a:cs typeface="Verdana" pitchFamily="34" charset="0"/>
              </a:rPr>
              <a:t>SEGURIDAD ALIMENTARIA</a:t>
            </a:r>
          </a:p>
        </p:txBody>
      </p:sp>
      <p:sp>
        <p:nvSpPr>
          <p:cNvPr id="6" name="5 Rectángulo"/>
          <p:cNvSpPr/>
          <p:nvPr/>
        </p:nvSpPr>
        <p:spPr>
          <a:xfrm>
            <a:off x="3499555" y="1450623"/>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RESULTADOS PRINCIPALES</a:t>
            </a:r>
            <a:endParaRPr lang="es-MX" b="1" dirty="0"/>
          </a:p>
        </p:txBody>
      </p:sp>
      <p:sp>
        <p:nvSpPr>
          <p:cNvPr id="5" name="4 Esquina doblada"/>
          <p:cNvSpPr/>
          <p:nvPr/>
        </p:nvSpPr>
        <p:spPr>
          <a:xfrm>
            <a:off x="531627" y="1180214"/>
            <a:ext cx="2073349" cy="882501"/>
          </a:xfrm>
          <a:prstGeom prst="folded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TRANSFERENCIA MONETARIA CONDICIONADA </a:t>
            </a:r>
            <a:endParaRPr lang="es-MX"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137" y="2153664"/>
            <a:ext cx="10378558" cy="4142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372137" y="6315715"/>
            <a:ext cx="2332690" cy="261610"/>
          </a:xfrm>
          <a:prstGeom prst="rect">
            <a:avLst/>
          </a:prstGeom>
          <a:noFill/>
        </p:spPr>
        <p:txBody>
          <a:bodyPr wrap="none" rtlCol="0">
            <a:spAutoFit/>
          </a:bodyPr>
          <a:lstStyle/>
          <a:p>
            <a:r>
              <a:rPr lang="es-MX" sz="1100" dirty="0" smtClean="0"/>
              <a:t>Fuente: Dirección de Asistencia Social</a:t>
            </a:r>
            <a:endParaRPr lang="es-MX" sz="1100" dirty="0"/>
          </a:p>
        </p:txBody>
      </p:sp>
    </p:spTree>
    <p:extLst>
      <p:ext uri="{BB962C8B-B14F-4D97-AF65-F5344CB8AC3E}">
        <p14:creationId xmlns:p14="http://schemas.microsoft.com/office/powerpoint/2010/main" xmlns="" val="296570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solidFill>
                  <a:schemeClr val="bg1"/>
                </a:solidFill>
                <a:latin typeface="Verdana" pitchFamily="34" charset="0"/>
                <a:ea typeface="Verdana" pitchFamily="34" charset="0"/>
                <a:cs typeface="Verdana" pitchFamily="34" charset="0"/>
              </a:rPr>
              <a:t>SEGURIDAD ALIMENTARIA</a:t>
            </a:r>
          </a:p>
        </p:txBody>
      </p:sp>
      <p:sp>
        <p:nvSpPr>
          <p:cNvPr id="6" name="5 Rectángulo"/>
          <p:cNvSpPr/>
          <p:nvPr/>
        </p:nvSpPr>
        <p:spPr>
          <a:xfrm>
            <a:off x="4562811" y="3005864"/>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RESULTADOS PRINCIPALES</a:t>
            </a:r>
            <a:endParaRPr lang="es-MX" b="1" dirty="0"/>
          </a:p>
        </p:txBody>
      </p:sp>
      <p:sp>
        <p:nvSpPr>
          <p:cNvPr id="5" name="4 Esquina doblada"/>
          <p:cNvSpPr/>
          <p:nvPr/>
        </p:nvSpPr>
        <p:spPr>
          <a:xfrm>
            <a:off x="233914" y="2357278"/>
            <a:ext cx="2488022" cy="1297172"/>
          </a:xfrm>
          <a:prstGeom prst="folded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PROGRAMA VIDA</a:t>
            </a:r>
            <a:endParaRPr lang="es-MX" b="1" dirty="0"/>
          </a:p>
        </p:txBody>
      </p:sp>
      <p:sp>
        <p:nvSpPr>
          <p:cNvPr id="11" name="10 CuadroTexto"/>
          <p:cNvSpPr txBox="1"/>
          <p:nvPr/>
        </p:nvSpPr>
        <p:spPr>
          <a:xfrm>
            <a:off x="3499555" y="5534292"/>
            <a:ext cx="2332690" cy="261610"/>
          </a:xfrm>
          <a:prstGeom prst="rect">
            <a:avLst/>
          </a:prstGeom>
          <a:noFill/>
        </p:spPr>
        <p:txBody>
          <a:bodyPr wrap="none" rtlCol="0">
            <a:spAutoFit/>
          </a:bodyPr>
          <a:lstStyle/>
          <a:p>
            <a:r>
              <a:rPr lang="es-MX" sz="1100" dirty="0" smtClean="0"/>
              <a:t>Fuente: Dirección de Asistencia Social</a:t>
            </a:r>
            <a:endParaRPr lang="es-MX"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13224" y="3803245"/>
            <a:ext cx="8016650" cy="1731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5422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400" b="1" dirty="0" smtClean="0">
                <a:solidFill>
                  <a:schemeClr val="bg1"/>
                </a:solidFill>
                <a:latin typeface="Verdana" pitchFamily="34" charset="0"/>
                <a:ea typeface="Verdana" pitchFamily="34" charset="0"/>
                <a:cs typeface="Verdana" pitchFamily="34" charset="0"/>
              </a:rPr>
              <a:t>SEGURIDAD ALIMENTARIA</a:t>
            </a:r>
          </a:p>
        </p:txBody>
      </p:sp>
      <p:sp>
        <p:nvSpPr>
          <p:cNvPr id="6" name="5 Rectángulo"/>
          <p:cNvSpPr/>
          <p:nvPr/>
        </p:nvSpPr>
        <p:spPr>
          <a:xfrm>
            <a:off x="3499555" y="1450623"/>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RETOS Y DESAFIOS PARA EL SIGUIENTE AÑO</a:t>
            </a:r>
            <a:endParaRPr lang="es-MX" b="1" dirty="0"/>
          </a:p>
        </p:txBody>
      </p:sp>
      <p:sp>
        <p:nvSpPr>
          <p:cNvPr id="4" name="3 CuadroTexto"/>
          <p:cNvSpPr txBox="1"/>
          <p:nvPr/>
        </p:nvSpPr>
        <p:spPr>
          <a:xfrm>
            <a:off x="1839433" y="1881962"/>
            <a:ext cx="8910084" cy="507831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MX" sz="2400" dirty="0" smtClean="0"/>
              <a:t>Uno de los principales retos para el MIDES, es la aprobación del Presupuesto General de la Nación para el año 2022, puesto que dependiendo de eso, se podrán fortalecer, mejorar y aumentar los Programas Sociales de la institución.</a:t>
            </a:r>
          </a:p>
          <a:p>
            <a:pPr algn="just"/>
            <a:endParaRPr lang="es-MX" sz="2400" dirty="0"/>
          </a:p>
          <a:p>
            <a:pPr algn="just"/>
            <a:r>
              <a:rPr lang="es-MX" sz="2400" dirty="0" smtClean="0"/>
              <a:t>Todo lo anterior, tiene por  objeto brindar una mayor cobertura a la población vulnerable que se encuentra en condición de pobreza y extrema pobreza a nivel nacional, enriqueciendo nuestra base de datos con una mayor cantidad de población objetivo que en la actualidad no esta recibiendo los beneficios y lograr a través de ello impactar de forma real y positiva en los indicadores de la Seguridad Alimentaria y Nutricional a nivel nacional.</a:t>
            </a:r>
          </a:p>
          <a:p>
            <a:pPr algn="just"/>
            <a:endParaRPr lang="es-MX" dirty="0"/>
          </a:p>
          <a:p>
            <a:pPr algn="just"/>
            <a:r>
              <a:rPr lang="es-MX" dirty="0" smtClean="0"/>
              <a:t>  </a:t>
            </a:r>
            <a:endParaRPr lang="es-MX" dirty="0"/>
          </a:p>
        </p:txBody>
      </p:sp>
    </p:spTree>
    <p:extLst>
      <p:ext uri="{BB962C8B-B14F-4D97-AF65-F5344CB8AC3E}">
        <p14:creationId xmlns:p14="http://schemas.microsoft.com/office/powerpoint/2010/main" xmlns="" val="19101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E8711B25-8317-E347-AE58-1C76DD8336C0}"/>
              </a:ext>
            </a:extLst>
          </p:cNvPr>
          <p:cNvSpPr/>
          <p:nvPr/>
        </p:nvSpPr>
        <p:spPr>
          <a:xfrm>
            <a:off x="-36786" y="-60960"/>
            <a:ext cx="12265572" cy="6979920"/>
          </a:xfrm>
          <a:prstGeom prst="rect">
            <a:avLst/>
          </a:prstGeom>
          <a:solidFill>
            <a:srgbClr val="00223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srgbClr val="00111E"/>
              </a:solidFill>
              <a:effectLst/>
              <a:highlight>
                <a:srgbClr val="000080"/>
              </a:highligh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E94BFEDC-21C8-A84F-957A-75B93F4400FA}"/>
              </a:ext>
            </a:extLst>
          </p:cNvPr>
          <p:cNvSpPr/>
          <p:nvPr/>
        </p:nvSpPr>
        <p:spPr>
          <a:xfrm>
            <a:off x="4324337" y="4341510"/>
            <a:ext cx="354332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1600" b="0" i="0" u="none" strike="noStrike" kern="1200" cap="none" spc="0" normalizeH="0" baseline="0" noProof="0" dirty="0">
                <a:ln>
                  <a:noFill/>
                </a:ln>
                <a:solidFill>
                  <a:prstClr val="white"/>
                </a:solidFill>
                <a:effectLst/>
                <a:uLnTx/>
                <a:uFillTx/>
                <a:latin typeface="Calibri" panose="020F0502020204030204"/>
                <a:ea typeface="+mn-ea"/>
                <a:cs typeface="+mn-cs"/>
              </a:rPr>
              <a:t>www.mides.gob.gt</a:t>
            </a:r>
            <a:endParaRPr kumimoji="0" lang="es-GT" sz="1600" b="0" i="0" u="none" strike="noStrike" kern="1200" cap="none" spc="0" normalizeH="0" baseline="0" noProof="0" dirty="0">
              <a:ln>
                <a:noFill/>
              </a:ln>
              <a:solidFill>
                <a:prstClr val="white"/>
              </a:solidFill>
              <a:effectLst/>
              <a:uLnTx/>
              <a:uFillTx/>
              <a:latin typeface="Montserrat" pitchFamily="2" charset="77"/>
              <a:ea typeface="+mn-ea"/>
              <a:cs typeface="+mn-cs"/>
            </a:endParaRPr>
          </a:p>
        </p:txBody>
      </p:sp>
      <p:pic>
        <p:nvPicPr>
          <p:cNvPr id="3" name="Imagen 2">
            <a:extLst>
              <a:ext uri="{FF2B5EF4-FFF2-40B4-BE49-F238E27FC236}">
                <a16:creationId xmlns="" xmlns:a16="http://schemas.microsoft.com/office/drawing/2014/main" id="{8677C9B2-BC66-064F-9274-840A26C5CE2D}"/>
              </a:ext>
            </a:extLst>
          </p:cNvPr>
          <p:cNvPicPr>
            <a:picLocks noChangeAspect="1"/>
          </p:cNvPicPr>
          <p:nvPr/>
        </p:nvPicPr>
        <p:blipFill>
          <a:blip r:embed="rId3" cstate="hqprint">
            <a:extLst>
              <a:ext uri="{28A0092B-C50C-407E-A947-70E740481C1C}">
                <a14:useLocalDpi xmlns:a14="http://schemas.microsoft.com/office/drawing/2010/main" xmlns=""/>
              </a:ext>
            </a:extLst>
          </a:blip>
          <a:stretch>
            <a:fillRect/>
          </a:stretch>
        </p:blipFill>
        <p:spPr>
          <a:xfrm>
            <a:off x="3831081" y="2355811"/>
            <a:ext cx="4529837" cy="1753610"/>
          </a:xfrm>
          <a:prstGeom prst="rect">
            <a:avLst/>
          </a:prstGeom>
        </p:spPr>
      </p:pic>
    </p:spTree>
    <p:extLst>
      <p:ext uri="{BB962C8B-B14F-4D97-AF65-F5344CB8AC3E}">
        <p14:creationId xmlns:p14="http://schemas.microsoft.com/office/powerpoint/2010/main" xmlns="" val="2028373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480</Words>
  <Application>Microsoft Office PowerPoint</Application>
  <PresentationFormat>Personalizado</PresentationFormat>
  <Paragraphs>49</Paragraphs>
  <Slides>9</Slides>
  <Notes>0</Notes>
  <HiddenSlides>0</HiddenSlides>
  <MMClips>0</MMClips>
  <ScaleCrop>false</ScaleCrop>
  <HeadingPairs>
    <vt:vector size="4" baseType="variant">
      <vt:variant>
        <vt:lpstr>Tema</vt:lpstr>
      </vt:variant>
      <vt:variant>
        <vt:i4>2</vt:i4>
      </vt:variant>
      <vt:variant>
        <vt:lpstr>Títulos de diapositiva</vt:lpstr>
      </vt:variant>
      <vt:variant>
        <vt:i4>9</vt:i4>
      </vt:variant>
    </vt:vector>
  </HeadingPairs>
  <TitlesOfParts>
    <vt:vector size="11" baseType="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cosorio</cp:lastModifiedBy>
  <cp:revision>197</cp:revision>
  <cp:lastPrinted>2021-01-21T16:39:04Z</cp:lastPrinted>
  <dcterms:created xsi:type="dcterms:W3CDTF">2020-01-17T16:33:08Z</dcterms:created>
  <dcterms:modified xsi:type="dcterms:W3CDTF">2021-08-13T13:08:52Z</dcterms:modified>
</cp:coreProperties>
</file>