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handoutMasterIdLst>
    <p:handoutMasterId r:id="rId26"/>
  </p:handoutMasterIdLst>
  <p:sldIdLst>
    <p:sldId id="333" r:id="rId4"/>
    <p:sldId id="343" r:id="rId5"/>
    <p:sldId id="344" r:id="rId6"/>
    <p:sldId id="347" r:id="rId7"/>
    <p:sldId id="348" r:id="rId8"/>
    <p:sldId id="350" r:id="rId9"/>
    <p:sldId id="339" r:id="rId10"/>
    <p:sldId id="332" r:id="rId11"/>
    <p:sldId id="349" r:id="rId12"/>
    <p:sldId id="328" r:id="rId13"/>
    <p:sldId id="316" r:id="rId14"/>
    <p:sldId id="317" r:id="rId15"/>
    <p:sldId id="318" r:id="rId16"/>
    <p:sldId id="319" r:id="rId17"/>
    <p:sldId id="315" r:id="rId18"/>
    <p:sldId id="321" r:id="rId19"/>
    <p:sldId id="322" r:id="rId20"/>
    <p:sldId id="338" r:id="rId21"/>
    <p:sldId id="353" r:id="rId22"/>
    <p:sldId id="346" r:id="rId23"/>
    <p:sldId id="337" r:id="rId24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8B"/>
    <a:srgbClr val="003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handoutMaster" Target="handoutMasters/handoutMaster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viewProps" Target="view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han\OneDrive%20-%20Ministerio%20De%20Educacion\Documents\2021\Libro1.xlsx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'[Tasas de cobertura 2015 - 2021 con censo 2018.xlsx]Nacional'!$R$5:$R$6</c:f>
              <c:strCache>
                <c:ptCount val="2"/>
                <c:pt idx="0">
                  <c:v>TASA NETA DE COBERTURA</c:v>
                </c:pt>
                <c:pt idx="1">
                  <c:v>PREPRIMARIA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2018.xlsx]Nacional'!$R$7:$R$13</c:f>
              <c:numCache>
                <c:formatCode>0.00%</c:formatCode>
                <c:ptCount val="7"/>
                <c:pt idx="0">
                  <c:v>0.57435920746691349</c:v>
                </c:pt>
                <c:pt idx="1">
                  <c:v>0.5643271770700532</c:v>
                </c:pt>
                <c:pt idx="2">
                  <c:v>0.60930109100313756</c:v>
                </c:pt>
                <c:pt idx="3">
                  <c:v>0.63717035827487556</c:v>
                </c:pt>
                <c:pt idx="4">
                  <c:v>0.61962321535080411</c:v>
                </c:pt>
                <c:pt idx="5">
                  <c:v>0.60806035768807254</c:v>
                </c:pt>
                <c:pt idx="6">
                  <c:v>0.62387433995767716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2-468E-8BAD-319378E74AB8}"/>
            </c:ext>
          </c:extLst>
        </c:ser>
        <c:ser>
          <c:idx val="1"/>
          <c:order val="1"/>
          <c:tx>
            <c:strRef>
              <c:f>'[Tasas de cobertura 2015 - 2021 con censo 2018.xlsx]Nacional'!$S$5:$S$6</c:f>
              <c:strCache>
                <c:ptCount val="2"/>
                <c:pt idx="0">
                  <c:v>TASA NETA DE COBERTURA</c:v>
                </c:pt>
                <c:pt idx="1">
                  <c:v>PRIMARIA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2018.xlsx]Nacional'!$S$7:$S$13</c:f>
              <c:numCache>
                <c:formatCode>0.00%</c:formatCode>
                <c:ptCount val="7"/>
                <c:pt idx="0">
                  <c:v>0.92872148559840706</c:v>
                </c:pt>
                <c:pt idx="1">
                  <c:v>0.9154114358936265</c:v>
                </c:pt>
                <c:pt idx="2">
                  <c:v>0.92162292843957683</c:v>
                </c:pt>
                <c:pt idx="3">
                  <c:v>0.9323683909618361</c:v>
                </c:pt>
                <c:pt idx="4">
                  <c:v>0.93438943382356676</c:v>
                </c:pt>
                <c:pt idx="5">
                  <c:v>0.93739415756665057</c:v>
                </c:pt>
                <c:pt idx="6">
                  <c:v>0.94853565767896308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2-468E-8BAD-319378E74AB8}"/>
            </c:ext>
          </c:extLst>
        </c:ser>
        <c:ser>
          <c:idx val="2"/>
          <c:order val="2"/>
          <c:tx>
            <c:strRef>
              <c:f>'[Tasas de cobertura 2015 - 2021 con censo 2018.xlsx]Nacional'!$T$5:$T$6</c:f>
              <c:strCache>
                <c:ptCount val="2"/>
                <c:pt idx="0">
                  <c:v>TASA NETA DE COBERTURA</c:v>
                </c:pt>
                <c:pt idx="1">
                  <c:v>BASICO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200296156630144E-2"/>
                  <c:y val="-2.8987703735624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A3-44B8-A50C-31FE5E94A186}"/>
                </c:ext>
              </c:extLst>
            </c:dLbl>
            <c:dLbl>
              <c:idx val="1"/>
              <c:layout>
                <c:manualLayout>
                  <c:x val="1.1333662396255715E-2"/>
                  <c:y val="-5.31435095969544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3-44B8-A50C-31FE5E94A186}"/>
                </c:ext>
              </c:extLst>
            </c:dLbl>
            <c:dLbl>
              <c:idx val="2"/>
              <c:layout>
                <c:manualLayout>
                  <c:x val="1.2467028635881287E-2"/>
                  <c:y val="-5.31435095969544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A3-44B8-A50C-31FE5E94A186}"/>
                </c:ext>
              </c:extLst>
            </c:dLbl>
            <c:dLbl>
              <c:idx val="3"/>
              <c:layout>
                <c:manualLayout>
                  <c:x val="1.3600394875506858E-2"/>
                  <c:y val="-5.31435095969544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A3-44B8-A50C-31FE5E94A186}"/>
                </c:ext>
              </c:extLst>
            </c:dLbl>
            <c:dLbl>
              <c:idx val="4"/>
              <c:layout>
                <c:manualLayout>
                  <c:x val="1.24670286358812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A3-44B8-A50C-31FE5E94A186}"/>
                </c:ext>
              </c:extLst>
            </c:dLbl>
            <c:dLbl>
              <c:idx val="5"/>
              <c:layout>
                <c:manualLayout>
                  <c:x val="1.020029615663014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A3-44B8-A50C-31FE5E94A186}"/>
                </c:ext>
              </c:extLst>
            </c:dLbl>
            <c:dLbl>
              <c:idx val="6"/>
              <c:layout>
                <c:manualLayout>
                  <c:x val="1.3600394875506858E-2"/>
                  <c:y val="-2.8987703735624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A3-44B8-A50C-31FE5E94A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2018.xlsx]Nacional'!$T$7:$T$13</c:f>
              <c:numCache>
                <c:formatCode>0.00%</c:formatCode>
                <c:ptCount val="7"/>
                <c:pt idx="0">
                  <c:v>0.47130142950829074</c:v>
                </c:pt>
                <c:pt idx="1">
                  <c:v>0.47613405783542068</c:v>
                </c:pt>
                <c:pt idx="2">
                  <c:v>0.48109632296880772</c:v>
                </c:pt>
                <c:pt idx="3">
                  <c:v>0.49263764314123459</c:v>
                </c:pt>
                <c:pt idx="4">
                  <c:v>0.49103964256518251</c:v>
                </c:pt>
                <c:pt idx="5">
                  <c:v>0.49223108601011883</c:v>
                </c:pt>
                <c:pt idx="6">
                  <c:v>0.47566185239666375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2-468E-8BAD-319378E74AB8}"/>
            </c:ext>
          </c:extLst>
        </c:ser>
        <c:ser>
          <c:idx val="3"/>
          <c:order val="3"/>
          <c:tx>
            <c:strRef>
              <c:f>'[Tasas de cobertura 2015 - 2021 con censo 2018.xlsx]Nacional'!$U$5:$U$6</c:f>
              <c:strCache>
                <c:ptCount val="2"/>
                <c:pt idx="0">
                  <c:v>TASA NETA DE COBERTURA</c:v>
                </c:pt>
                <c:pt idx="1">
                  <c:v>DIVERSIFICADO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200296156630144E-2"/>
                  <c:y val="-8.69631112068745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A3-44B8-A50C-31FE5E94A186}"/>
                </c:ext>
              </c:extLst>
            </c:dLbl>
            <c:dLbl>
              <c:idx val="1"/>
              <c:layout>
                <c:manualLayout>
                  <c:x val="1.2467028635881287E-2"/>
                  <c:y val="-5.79754074712496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A3-44B8-A50C-31FE5E94A186}"/>
                </c:ext>
              </c:extLst>
            </c:dLbl>
            <c:dLbl>
              <c:idx val="2"/>
              <c:layout>
                <c:manualLayout>
                  <c:x val="1.0200296156630144E-2"/>
                  <c:y val="-2.89877037356248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A3-44B8-A50C-31FE5E94A186}"/>
                </c:ext>
              </c:extLst>
            </c:dLbl>
            <c:dLbl>
              <c:idx val="3"/>
              <c:layout>
                <c:manualLayout>
                  <c:x val="1.020029615663014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A3-44B8-A50C-31FE5E94A186}"/>
                </c:ext>
              </c:extLst>
            </c:dLbl>
            <c:dLbl>
              <c:idx val="4"/>
              <c:layout>
                <c:manualLayout>
                  <c:x val="1.473376111513242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A3-44B8-A50C-31FE5E94A186}"/>
                </c:ext>
              </c:extLst>
            </c:dLbl>
            <c:dLbl>
              <c:idx val="5"/>
              <c:layout>
                <c:manualLayout>
                  <c:x val="1.36003948755068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A3-44B8-A50C-31FE5E94A186}"/>
                </c:ext>
              </c:extLst>
            </c:dLbl>
            <c:dLbl>
              <c:idx val="6"/>
              <c:layout>
                <c:manualLayout>
                  <c:x val="1.81338598340091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A3-44B8-A50C-31FE5E94A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'[Tasas de cobertura 2015 - 2021 con censo 2018.xlsx]Nacional'!$A$7:$A$13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'[Tasas de cobertura 2015 - 2021 con censo 2018.xlsx]Nacional'!$U$7:$U$13</c:f>
              <c:numCache>
                <c:formatCode>0.00%</c:formatCode>
                <c:ptCount val="7"/>
                <c:pt idx="0">
                  <c:v>0.24272625575242585</c:v>
                </c:pt>
                <c:pt idx="1">
                  <c:v>0.24743426418287542</c:v>
                </c:pt>
                <c:pt idx="2">
                  <c:v>0.25152541569514658</c:v>
                </c:pt>
                <c:pt idx="3">
                  <c:v>0.25633939341133288</c:v>
                </c:pt>
                <c:pt idx="4">
                  <c:v>0.25733953904726325</c:v>
                </c:pt>
                <c:pt idx="5">
                  <c:v>0.26159704494724267</c:v>
                </c:pt>
                <c:pt idx="6">
                  <c:v>0.24976574919228794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2-468E-8BAD-319378E74A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4392975"/>
        <c:axId val="1544781199"/>
      </c:barChart>
      <c:catAx>
        <c:axId val="180439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544781199"/>
        <c:crosses val="autoZero"/>
        <c:auto val="1"/>
        <c:lblAlgn val="ctr"/>
        <c:lblOffset val="100"/>
        <c:noMultiLvlLbl val="0"/>
      </c:catAx>
      <c:valAx>
        <c:axId val="154478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80439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400" b="1"/>
              <a:t>Tercero Primaria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Hoja1!$C$11</c:f>
              <c:strCache>
                <c:ptCount val="1"/>
                <c:pt idx="0">
                  <c:v>Matemática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Hoja1!$B$12:$B$19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2013</c:v>
                </c:pt>
                <c:pt idx="6">
                  <c:v>2014</c:v>
                </c:pt>
                <c:pt idx="7">
                  <c:v>2019*</c:v>
                </c:pt>
              </c:strCache>
            </c:strRef>
          </c:cat>
          <c:val>
            <c:numRef>
              <c:f>Hoja1!$C$12:$C$19</c:f>
              <c:numCache>
                <c:formatCode>0%</c:formatCode>
                <c:ptCount val="8"/>
                <c:pt idx="0">
                  <c:v>0.39</c:v>
                </c:pt>
                <c:pt idx="1">
                  <c:v>0.46439999999999998</c:v>
                </c:pt>
                <c:pt idx="2">
                  <c:v>0.54487786582914033</c:v>
                </c:pt>
                <c:pt idx="3">
                  <c:v>0.5056071976317823</c:v>
                </c:pt>
                <c:pt idx="4">
                  <c:v>0.48668450013167058</c:v>
                </c:pt>
                <c:pt idx="5">
                  <c:v>0.44685796621238999</c:v>
                </c:pt>
                <c:pt idx="6">
                  <c:v>0.40467807737489653</c:v>
                </c:pt>
                <c:pt idx="7">
                  <c:v>0.47499999999999998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16-4885-91B7-94F770D050D9}"/>
            </c:ext>
          </c:extLst>
        </c:ser>
        <c:ser>
          <c:idx val="1"/>
          <c:order val="1"/>
          <c:tx>
            <c:strRef>
              <c:f>Hoja1!$D$11</c:f>
              <c:strCache>
                <c:ptCount val="1"/>
                <c:pt idx="0">
                  <c:v>Lectura 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Hoja1!$B$12:$B$19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2013</c:v>
                </c:pt>
                <c:pt idx="6">
                  <c:v>2014</c:v>
                </c:pt>
                <c:pt idx="7">
                  <c:v>2019*</c:v>
                </c:pt>
              </c:strCache>
            </c:strRef>
          </c:cat>
          <c:val>
            <c:numRef>
              <c:f>Hoja1!$D$12:$D$19</c:f>
              <c:numCache>
                <c:formatCode>0%</c:formatCode>
                <c:ptCount val="8"/>
                <c:pt idx="0">
                  <c:v>0.33500000000000002</c:v>
                </c:pt>
                <c:pt idx="1">
                  <c:v>0.49080000000000001</c:v>
                </c:pt>
                <c:pt idx="2">
                  <c:v>0.49598940259571589</c:v>
                </c:pt>
                <c:pt idx="3">
                  <c:v>0.51834469136705619</c:v>
                </c:pt>
                <c:pt idx="4">
                  <c:v>0.51712646832955067</c:v>
                </c:pt>
                <c:pt idx="5">
                  <c:v>0.46627300192883903</c:v>
                </c:pt>
                <c:pt idx="6">
                  <c:v>0.49931966121815452</c:v>
                </c:pt>
                <c:pt idx="7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16-4885-91B7-94F770D05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35221919"/>
        <c:axId val="1470704463"/>
      </c:lineChart>
      <c:catAx>
        <c:axId val="153522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470704463"/>
        <c:crosses val="autoZero"/>
        <c:auto val="1"/>
        <c:lblAlgn val="ctr"/>
        <c:lblOffset val="100"/>
        <c:noMultiLvlLbl val="0"/>
      </c:catAx>
      <c:valAx>
        <c:axId val="147070446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535221919"/>
        <c:crosses val="autoZero"/>
        <c:crossBetween val="between"/>
      </c:valAx>
      <c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zero"/>
    <c:showDLblsOverMax val="0"/>
    <c:extLst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400" b="1"/>
              <a:t>Sexto Primaria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Hoja1!$C$24</c:f>
              <c:strCache>
                <c:ptCount val="1"/>
                <c:pt idx="0">
                  <c:v>Matemática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2222222222222223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4E-4B12-B1CD-D458F3F38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Hoja1!$B$25:$B$32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2013</c:v>
                </c:pt>
                <c:pt idx="6">
                  <c:v>2014</c:v>
                </c:pt>
                <c:pt idx="7">
                  <c:v>2019*</c:v>
                </c:pt>
              </c:strCache>
            </c:strRef>
          </c:cat>
          <c:val>
            <c:numRef>
              <c:f>Hoja1!$C$25:$C$32</c:f>
              <c:numCache>
                <c:formatCode>0%</c:formatCode>
                <c:ptCount val="8"/>
                <c:pt idx="0">
                  <c:v>0.31269999999999998</c:v>
                </c:pt>
                <c:pt idx="1">
                  <c:v>0.58960000000000001</c:v>
                </c:pt>
                <c:pt idx="2">
                  <c:v>0.5309532371161011</c:v>
                </c:pt>
                <c:pt idx="3">
                  <c:v>0.51838973403704858</c:v>
                </c:pt>
                <c:pt idx="4">
                  <c:v>0.45605411275147673</c:v>
                </c:pt>
                <c:pt idx="5">
                  <c:v>0.45794334598249098</c:v>
                </c:pt>
                <c:pt idx="6">
                  <c:v>0.444661396814514</c:v>
                </c:pt>
                <c:pt idx="7">
                  <c:v>0.44569999999999999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4E-4B12-B1CD-D458F3F38F7D}"/>
            </c:ext>
          </c:extLst>
        </c:ser>
        <c:ser>
          <c:idx val="1"/>
          <c:order val="1"/>
          <c:tx>
            <c:strRef>
              <c:f>Hoja1!$D$24</c:f>
              <c:strCache>
                <c:ptCount val="1"/>
                <c:pt idx="0">
                  <c:v>Lectura 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1.3888888888889093E-2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4E-4B12-B1CD-D458F3F38F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Hoja1!$B$25:$B$32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2013</c:v>
                </c:pt>
                <c:pt idx="6">
                  <c:v>2014</c:v>
                </c:pt>
                <c:pt idx="7">
                  <c:v>2019*</c:v>
                </c:pt>
              </c:strCache>
            </c:strRef>
          </c:cat>
          <c:val>
            <c:numRef>
              <c:f>Hoja1!$D$25:$D$32</c:f>
              <c:numCache>
                <c:formatCode>0%</c:formatCode>
                <c:ptCount val="8"/>
                <c:pt idx="0">
                  <c:v>0.24179999999999999</c:v>
                </c:pt>
                <c:pt idx="1">
                  <c:v>0.38229999999999997</c:v>
                </c:pt>
                <c:pt idx="2">
                  <c:v>0.35313832156913988</c:v>
                </c:pt>
                <c:pt idx="3">
                  <c:v>0.30875917487042126</c:v>
                </c:pt>
                <c:pt idx="4">
                  <c:v>0.30063117453348093</c:v>
                </c:pt>
                <c:pt idx="5">
                  <c:v>0.35656215735065999</c:v>
                </c:pt>
                <c:pt idx="6">
                  <c:v>0.403959241652946</c:v>
                </c:pt>
                <c:pt idx="7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4E-4B12-B1CD-D458F3F38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11838303"/>
        <c:axId val="1528157951"/>
      </c:lineChart>
      <c:catAx>
        <c:axId val="141183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528157951"/>
        <c:crosses val="autoZero"/>
        <c:auto val="1"/>
        <c:lblAlgn val="ctr"/>
        <c:lblOffset val="100"/>
        <c:noMultiLvlLbl val="0"/>
      </c:catAx>
      <c:valAx>
        <c:axId val="152815795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411838303"/>
        <c:crosses val="autoZero"/>
        <c:crossBetween val="between"/>
      </c:valAx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  <c:extLst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/>
              <a:t>Tercero Básico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Hoja1!$C$37</c:f>
              <c:strCache>
                <c:ptCount val="1"/>
                <c:pt idx="0">
                  <c:v>Matemática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8140587718311976E-2"/>
                  <c:y val="3.1478353055400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44-4BE6-A9CB-CDE458EFF08D}"/>
                </c:ext>
              </c:extLst>
            </c:dLbl>
            <c:dLbl>
              <c:idx val="2"/>
              <c:layout>
                <c:manualLayout>
                  <c:x val="-6.9408616668376125E-3"/>
                  <c:y val="-4.424019336425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44-4BE6-A9CB-CDE458EFF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Hoja1!$B$38:$B$41</c:f>
              <c:numCache>
                <c:formatCode>General</c:formatCode>
                <c:ptCount val="4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  <c:pt idx="3">
                  <c:v>2019</c:v>
                </c:pt>
              </c:numCache>
            </c:numRef>
          </c:cat>
          <c:val>
            <c:numRef>
              <c:f>Hoja1!$C$38:$C$41</c:f>
              <c:numCache>
                <c:formatCode>0%</c:formatCode>
                <c:ptCount val="4"/>
                <c:pt idx="0">
                  <c:v>0.21414848421983099</c:v>
                </c:pt>
                <c:pt idx="1">
                  <c:v>0.18614587598582896</c:v>
                </c:pt>
                <c:pt idx="2">
                  <c:v>0.18348801642504001</c:v>
                </c:pt>
                <c:pt idx="3">
                  <c:v>0.18813809383298899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44-4BE6-A9CB-CDE458EFF08D}"/>
            </c:ext>
          </c:extLst>
        </c:ser>
        <c:ser>
          <c:idx val="1"/>
          <c:order val="1"/>
          <c:tx>
            <c:strRef>
              <c:f>Hoja1!$D$37</c:f>
              <c:strCache>
                <c:ptCount val="1"/>
                <c:pt idx="0">
                  <c:v>Lectura 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6985511946552543E-3"/>
                  <c:y val="-4.500414162130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44-4BE6-A9CB-CDE458EFF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Hoja1!$B$38:$B$41</c:f>
              <c:numCache>
                <c:formatCode>General</c:formatCode>
                <c:ptCount val="4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  <c:pt idx="3">
                  <c:v>2019</c:v>
                </c:pt>
              </c:numCache>
            </c:numRef>
          </c:cat>
          <c:val>
            <c:numRef>
              <c:f>Hoja1!$D$38:$D$41</c:f>
              <c:numCache>
                <c:formatCode>0%</c:formatCode>
                <c:ptCount val="4"/>
                <c:pt idx="0">
                  <c:v>0.27216204996603499</c:v>
                </c:pt>
                <c:pt idx="1">
                  <c:v>0.18882429018650357</c:v>
                </c:pt>
                <c:pt idx="2">
                  <c:v>0.14582819736793801</c:v>
                </c:pt>
                <c:pt idx="3">
                  <c:v>0.221353398249238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44-4BE6-A9CB-CDE458EFF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15693823"/>
        <c:axId val="1476219487"/>
      </c:lineChart>
      <c:catAx>
        <c:axId val="1415693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476219487"/>
        <c:crosses val="autoZero"/>
        <c:auto val="1"/>
        <c:lblAlgn val="ctr"/>
        <c:lblOffset val="100"/>
        <c:noMultiLvlLbl val="0"/>
      </c:catAx>
      <c:valAx>
        <c:axId val="147621948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415693823"/>
        <c:crosses val="autoZero"/>
        <c:crossBetween val="between"/>
      </c:valAx>
      <c:sp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600000" scaled="0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  <c:extLst/>
  </c:chart>
  <c:spPr>
    <a:solidFill>
      <a:schemeClr val="lt1"/>
    </a:solidFill>
    <a:ln>
      <a:noFill/>
    </a:ln>
    <a:effectLst/>
  </c:spPr>
  <c:txPr>
    <a:bodyPr/>
    <a:lstStyle/>
    <a:p>
      <a:pPr>
        <a:defRPr b="0">
          <a:solidFill>
            <a:schemeClr val="tx1"/>
          </a:solidFill>
        </a:defRPr>
      </a:pPr>
      <a:endParaRPr lang="es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400" b="1"/>
              <a:t>Graduandos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Hoja1!$C$46</c:f>
              <c:strCache>
                <c:ptCount val="1"/>
                <c:pt idx="0">
                  <c:v>Matemática 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081580878937699E-3"/>
                  <c:y val="3.3443903298521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82-48CC-B52B-CBFF1EE09F63}"/>
                </c:ext>
              </c:extLst>
            </c:dLbl>
            <c:dLbl>
              <c:idx val="1"/>
              <c:layout>
                <c:manualLayout>
                  <c:x val="-1.0385197609867175E-2"/>
                  <c:y val="4.8645677525122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82-48CC-B52B-CBFF1EE09F63}"/>
                </c:ext>
              </c:extLst>
            </c:dLbl>
            <c:dLbl>
              <c:idx val="2"/>
              <c:layout>
                <c:manualLayout>
                  <c:x val="-6.2311185659203279E-3"/>
                  <c:y val="3.34439032985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82-48CC-B52B-CBFF1EE09F63}"/>
                </c:ext>
              </c:extLst>
            </c:dLbl>
            <c:dLbl>
              <c:idx val="5"/>
              <c:layout>
                <c:manualLayout>
                  <c:x val="0"/>
                  <c:y val="3.34439032985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2-48CC-B52B-CBFF1EE09F63}"/>
                </c:ext>
              </c:extLst>
            </c:dLbl>
            <c:dLbl>
              <c:idx val="6"/>
              <c:layout>
                <c:manualLayout>
                  <c:x val="-4.1540790439469613E-3"/>
                  <c:y val="2.432283876256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82-48CC-B52B-CBFF1EE09F63}"/>
                </c:ext>
              </c:extLst>
            </c:dLbl>
            <c:dLbl>
              <c:idx val="7"/>
              <c:layout>
                <c:manualLayout>
                  <c:x val="2.0770395219734425E-3"/>
                  <c:y val="3.648425814384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82-48CC-B52B-CBFF1EE09F63}"/>
                </c:ext>
              </c:extLst>
            </c:dLbl>
            <c:dLbl>
              <c:idx val="8"/>
              <c:layout>
                <c:manualLayout>
                  <c:x val="4.1540790439468095E-3"/>
                  <c:y val="5.4726387215762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82-48CC-B52B-CBFF1EE09F63}"/>
                </c:ext>
              </c:extLst>
            </c:dLbl>
            <c:dLbl>
              <c:idx val="9"/>
              <c:layout>
                <c:manualLayout>
                  <c:x val="0"/>
                  <c:y val="3.648425814384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82-48CC-B52B-CBFF1EE09F63}"/>
                </c:ext>
              </c:extLst>
            </c:dLbl>
            <c:dLbl>
              <c:idx val="10"/>
              <c:layout>
                <c:manualLayout>
                  <c:x val="-2.0770395219734425E-3"/>
                  <c:y val="3.952461298916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82-48CC-B52B-CBFF1EE09F63}"/>
                </c:ext>
              </c:extLst>
            </c:dLbl>
            <c:dLbl>
              <c:idx val="11"/>
              <c:layout>
                <c:manualLayout>
                  <c:x val="0"/>
                  <c:y val="3.952461298916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82-48CC-B52B-CBFF1EE09F63}"/>
                </c:ext>
              </c:extLst>
            </c:dLbl>
            <c:dLbl>
              <c:idx val="12"/>
              <c:layout>
                <c:manualLayout>
                  <c:x val="0"/>
                  <c:y val="3.0403548453201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82-48CC-B52B-CBFF1EE09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Hoja1!$B$47:$B$60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Hoja1!$C$47:$C$60</c:f>
              <c:numCache>
                <c:formatCode>0%</c:formatCode>
                <c:ptCount val="14"/>
                <c:pt idx="0">
                  <c:v>5.4280176884861059E-2</c:v>
                </c:pt>
                <c:pt idx="1">
                  <c:v>5.2168582375478924E-2</c:v>
                </c:pt>
                <c:pt idx="2">
                  <c:v>3.4914226084242758E-2</c:v>
                </c:pt>
                <c:pt idx="3">
                  <c:v>1.949074376007379E-2</c:v>
                </c:pt>
                <c:pt idx="4">
                  <c:v>5.0616769674144982E-2</c:v>
                </c:pt>
                <c:pt idx="5">
                  <c:v>7.4828111824609203E-2</c:v>
                </c:pt>
                <c:pt idx="6">
                  <c:v>7.3018458197611297E-2</c:v>
                </c:pt>
                <c:pt idx="7">
                  <c:v>8.0199999999999994E-2</c:v>
                </c:pt>
                <c:pt idx="8">
                  <c:v>8.4689493177047909E-2</c:v>
                </c:pt>
                <c:pt idx="9">
                  <c:v>8.511135909549554E-2</c:v>
                </c:pt>
                <c:pt idx="10">
                  <c:v>9.0084437472883222E-2</c:v>
                </c:pt>
                <c:pt idx="11">
                  <c:v>9.6041439916152702E-2</c:v>
                </c:pt>
                <c:pt idx="12">
                  <c:v>0.1144403487585435</c:v>
                </c:pt>
                <c:pt idx="13">
                  <c:v>0.13557889116312183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82-48CC-B52B-CBFF1EE09F63}"/>
            </c:ext>
          </c:extLst>
        </c:ser>
        <c:ser>
          <c:idx val="1"/>
          <c:order val="1"/>
          <c:tx>
            <c:strRef>
              <c:f>Hoja1!$D$46</c:f>
              <c:strCache>
                <c:ptCount val="1"/>
                <c:pt idx="0">
                  <c:v>Lectura 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8693355697761059E-2"/>
                  <c:y val="-6.688780659704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82-48CC-B52B-CBFF1EE09F63}"/>
                </c:ext>
              </c:extLst>
            </c:dLbl>
            <c:dLbl>
              <c:idx val="5"/>
              <c:layout>
                <c:manualLayout>
                  <c:x val="-1.4539276653814099E-2"/>
                  <c:y val="-3.34439032985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82-48CC-B52B-CBFF1EE09F63}"/>
                </c:ext>
              </c:extLst>
            </c:dLbl>
            <c:dLbl>
              <c:idx val="6"/>
              <c:layout>
                <c:manualLayout>
                  <c:x val="-1.0385197609867289E-2"/>
                  <c:y val="-4.25649678344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82-48CC-B52B-CBFF1EE09F63}"/>
                </c:ext>
              </c:extLst>
            </c:dLbl>
            <c:dLbl>
              <c:idx val="7"/>
              <c:layout>
                <c:manualLayout>
                  <c:x val="-7.6157236030803516E-17"/>
                  <c:y val="-4.560532267980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82-48CC-B52B-CBFF1EE09F63}"/>
                </c:ext>
              </c:extLst>
            </c:dLbl>
            <c:dLbl>
              <c:idx val="8"/>
              <c:layout>
                <c:manualLayout>
                  <c:x val="-8.3081580878937699E-3"/>
                  <c:y val="-5.472638721576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82-48CC-B52B-CBFF1EE09F63}"/>
                </c:ext>
              </c:extLst>
            </c:dLbl>
            <c:dLbl>
              <c:idx val="10"/>
              <c:layout>
                <c:manualLayout>
                  <c:x val="-1.5231447206160703E-16"/>
                  <c:y val="-4.560532267980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82-48CC-B52B-CBFF1EE09F63}"/>
                </c:ext>
              </c:extLst>
            </c:dLbl>
            <c:dLbl>
              <c:idx val="11"/>
              <c:layout>
                <c:manualLayout>
                  <c:x val="0"/>
                  <c:y val="-5.1686032370442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82-48CC-B52B-CBFF1EE09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Hoja1!$B$47:$B$60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Hoja1!$D$47:$D$60</c:f>
              <c:numCache>
                <c:formatCode>0%</c:formatCode>
                <c:ptCount val="14"/>
                <c:pt idx="0">
                  <c:v>0.2364554106042637</c:v>
                </c:pt>
                <c:pt idx="1">
                  <c:v>0.14027877421338525</c:v>
                </c:pt>
                <c:pt idx="2">
                  <c:v>0.1109787765780893</c:v>
                </c:pt>
                <c:pt idx="3">
                  <c:v>7.3838672933158489E-2</c:v>
                </c:pt>
                <c:pt idx="4">
                  <c:v>0.223899435432977</c:v>
                </c:pt>
                <c:pt idx="5">
                  <c:v>0.23671839993482399</c:v>
                </c:pt>
                <c:pt idx="6">
                  <c:v>0.24466316517338277</c:v>
                </c:pt>
                <c:pt idx="7">
                  <c:v>0.26033746926316387</c:v>
                </c:pt>
                <c:pt idx="8">
                  <c:v>0.26015593657881425</c:v>
                </c:pt>
                <c:pt idx="9">
                  <c:v>0.25970103375231374</c:v>
                </c:pt>
                <c:pt idx="10">
                  <c:v>0.32320528652004138</c:v>
                </c:pt>
                <c:pt idx="11">
                  <c:v>0.32333615511750713</c:v>
                </c:pt>
                <c:pt idx="12">
                  <c:v>0.34805672700602552</c:v>
                </c:pt>
                <c:pt idx="13">
                  <c:v>0.37031998881246903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82-48CC-B52B-CBFF1EE09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83769439"/>
        <c:axId val="1667114735"/>
      </c:lineChart>
      <c:catAx>
        <c:axId val="158376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667114735"/>
        <c:crosses val="autoZero"/>
        <c:auto val="1"/>
        <c:lblAlgn val="ctr"/>
        <c:lblOffset val="100"/>
        <c:noMultiLvlLbl val="0"/>
      </c:catAx>
      <c:valAx>
        <c:axId val="166711473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1583769439"/>
        <c:crosses val="autoZero"/>
        <c:crossBetween val="between"/>
      </c:valAx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  <c:extLst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49343832021"/>
          <c:y val="8.5242549734519113E-2"/>
          <c:w val="0.48574809963160936"/>
          <c:h val="0.87011528417130812"/>
        </c:manualLayout>
      </c:layout>
      <c:pieChart>
        <c:varyColors val="1"/>
        <c:ser>
          <c:idx val="0"/>
          <c:order val="0"/>
          <c:spPr>
            <a:ln>
              <a:solidFill>
                <a:schemeClr val="accent1"/>
              </a:solidFill>
            </a:ln>
          </c:spPr>
          <c:dPt>
            <c:idx val="0"/>
            <c:bubble3D val="0"/>
            <c:explosion val="6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A9-4C2C-B39D-B41E5E3356B4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A9-4C2C-B39D-B41E5E3356B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A9-4C2C-B39D-B41E5E3356B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A9-4C2C-B39D-B41E5E3356B4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A9-4C2C-B39D-B41E5E3356B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5A9-4C2C-B39D-B41E5E3356B4}"/>
              </c:ext>
            </c:extLst>
          </c:dPt>
          <c:dLbls>
            <c:dLbl>
              <c:idx val="0"/>
              <c:layout>
                <c:manualLayout>
                  <c:x val="1.6161616161616044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A9-4C2C-B39D-B41E5E3356B4}"/>
                </c:ext>
              </c:extLst>
            </c:dLbl>
            <c:dLbl>
              <c:idx val="1"/>
              <c:layout>
                <c:manualLayout>
                  <c:x val="-1.4545454545454552E-2"/>
                  <c:y val="1.86108283200283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9-4C2C-B39D-B41E5E3356B4}"/>
                </c:ext>
              </c:extLst>
            </c:dLbl>
            <c:dLbl>
              <c:idx val="2"/>
              <c:layout>
                <c:manualLayout>
                  <c:x val="-2.4242424242424256E-2"/>
                  <c:y val="-7.97606928001215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9-4C2C-B39D-B41E5E3356B4}"/>
                </c:ext>
              </c:extLst>
            </c:dLbl>
            <c:dLbl>
              <c:idx val="3"/>
              <c:layout>
                <c:manualLayout>
                  <c:x val="-4.2318227903524824E-2"/>
                  <c:y val="-0.124917016428988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A9-4C2C-B39D-B41E5E3356B4}"/>
                </c:ext>
              </c:extLst>
            </c:dLbl>
            <c:dLbl>
              <c:idx val="4"/>
              <c:layout>
                <c:manualLayout>
                  <c:x val="-1.7777777777777778E-2"/>
                  <c:y val="-1.59521385600243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A9-4C2C-B39D-B41E5E3356B4}"/>
                </c:ext>
              </c:extLst>
            </c:dLbl>
            <c:dLbl>
              <c:idx val="5"/>
              <c:layout>
                <c:manualLayout>
                  <c:x val="9.3737373737373675E-2"/>
                  <c:y val="-2.658689760004077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A9-4C2C-B39D-B41E5E3356B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'2022 solic. grupo'!$B$2:$C$7</c:f>
              <c:multiLvlStrCache>
                <c:ptCount val="6"/>
                <c:lvl>
                  <c:pt idx="0">
                    <c:v>Servicios Personales</c:v>
                  </c:pt>
                  <c:pt idx="1">
                    <c:v>Servicios No Personales</c:v>
                  </c:pt>
                  <c:pt idx="2">
                    <c:v>Materiales Y Suministros</c:v>
                  </c:pt>
                  <c:pt idx="3">
                    <c:v>Propiedad, Planta, Equipo e Intangibles</c:v>
                  </c:pt>
                  <c:pt idx="4">
                    <c:v>Transferencias Corrientes</c:v>
                  </c:pt>
                  <c:pt idx="5">
                    <c:v>Asignaciones Globales</c:v>
                  </c:pt>
                </c:lvl>
                <c:lvl>
                  <c:pt idx="0">
                    <c:v>000</c:v>
                  </c:pt>
                  <c:pt idx="1">
                    <c:v>100</c:v>
                  </c:pt>
                  <c:pt idx="2">
                    <c:v>200</c:v>
                  </c:pt>
                  <c:pt idx="3">
                    <c:v>300</c:v>
                  </c:pt>
                  <c:pt idx="4">
                    <c:v>400</c:v>
                  </c:pt>
                  <c:pt idx="5">
                    <c:v>900</c:v>
                  </c:pt>
                </c:lvl>
              </c:multiLvlStrCache>
            </c:multiLvlStrRef>
          </c:cat>
          <c:val>
            <c:numRef>
              <c:f>'2022 solic. grupo'!$D$2:$D$7</c:f>
              <c:numCache>
                <c:formatCode>_(* #,##0.00_);_(* \(#,##0.00\);_(* "-"??_);_(@_)</c:formatCode>
                <c:ptCount val="6"/>
                <c:pt idx="0">
                  <c:v>14511.635058</c:v>
                </c:pt>
                <c:pt idx="1">
                  <c:v>943.61676499999999</c:v>
                </c:pt>
                <c:pt idx="2">
                  <c:v>460.96091300000001</c:v>
                </c:pt>
                <c:pt idx="3">
                  <c:v>273.48818199999999</c:v>
                </c:pt>
                <c:pt idx="4">
                  <c:v>3347.4266819999998</c:v>
                </c:pt>
                <c:pt idx="5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A9-4C2C-B39D-B41E5E3356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C0091-1598-4896-A500-79082E55A638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D1EED954-3A6F-457F-A78F-EC19AED67A67}">
      <dgm:prSet phldrT="[Texto]"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13,477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Preprimaria</a:t>
          </a:r>
        </a:p>
      </dgm:t>
    </dgm:pt>
    <dgm:pt modelId="{5D1FC7F0-609D-4A41-AF81-7B78E671060F}" type="parTrans" cxnId="{9A65CCA9-28AC-4251-AE81-2753DD31334E}">
      <dgm:prSet/>
      <dgm:spPr/>
      <dgm:t>
        <a:bodyPr/>
        <a:lstStyle/>
        <a:p>
          <a:endParaRPr lang="es-GT"/>
        </a:p>
      </dgm:t>
    </dgm:pt>
    <dgm:pt modelId="{B44C68AF-DBC0-42D9-87B1-C99A2690431D}" type="sibTrans" cxnId="{9A65CCA9-28AC-4251-AE81-2753DD31334E}">
      <dgm:prSet/>
      <dgm:spPr/>
      <dgm:t>
        <a:bodyPr/>
        <a:lstStyle/>
        <a:p>
          <a:endParaRPr lang="es-GT"/>
        </a:p>
      </dgm:t>
    </dgm:pt>
    <dgm:pt modelId="{9BF222A6-493E-40B9-8F06-4A5116429295}">
      <dgm:prSet phldrT="[Texto]"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16,525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Primaria</a:t>
          </a:r>
          <a:endParaRPr lang="es-G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E8C0E-374E-47A0-B234-BEBCC658A239}" type="parTrans" cxnId="{A3077247-85BA-4AD8-B636-6FC41A85C788}">
      <dgm:prSet/>
      <dgm:spPr/>
      <dgm:t>
        <a:bodyPr/>
        <a:lstStyle/>
        <a:p>
          <a:endParaRPr lang="es-GT"/>
        </a:p>
      </dgm:t>
    </dgm:pt>
    <dgm:pt modelId="{7659358C-FC6F-4122-9599-F421397FD104}" type="sibTrans" cxnId="{A3077247-85BA-4AD8-B636-6FC41A85C788}">
      <dgm:prSet/>
      <dgm:spPr/>
      <dgm:t>
        <a:bodyPr/>
        <a:lstStyle/>
        <a:p>
          <a:endParaRPr lang="es-GT"/>
        </a:p>
      </dgm:t>
    </dgm:pt>
    <dgm:pt modelId="{36579DB2-E7D8-4A19-9AE5-30270F35A910}">
      <dgm:prSet phldrT="[Texto]"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3,246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Básicos</a:t>
          </a:r>
          <a:endParaRPr lang="es-G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088CF-3CDF-48B6-844B-42A67A9AC1AB}" type="parTrans" cxnId="{9CD276AD-6B05-4953-851F-4EC6942BBB61}">
      <dgm:prSet/>
      <dgm:spPr/>
      <dgm:t>
        <a:bodyPr/>
        <a:lstStyle/>
        <a:p>
          <a:endParaRPr lang="es-GT"/>
        </a:p>
      </dgm:t>
    </dgm:pt>
    <dgm:pt modelId="{B94738D5-4672-4C64-AEB7-01C739FBAD78}" type="sibTrans" cxnId="{9CD276AD-6B05-4953-851F-4EC6942BBB61}">
      <dgm:prSet/>
      <dgm:spPr/>
      <dgm:t>
        <a:bodyPr/>
        <a:lstStyle/>
        <a:p>
          <a:endParaRPr lang="es-GT"/>
        </a:p>
      </dgm:t>
    </dgm:pt>
    <dgm:pt modelId="{096F881E-890A-4FA4-A6A7-2B35BDCB8FED}">
      <dgm:prSet/>
      <dgm:spPr/>
      <dgm:t>
        <a:bodyPr/>
        <a:lstStyle/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677</a:t>
          </a:r>
        </a:p>
        <a:p>
          <a:pPr algn="ctr"/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Diversificado</a:t>
          </a:r>
          <a:endParaRPr lang="es-G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00A8E-5292-4008-B9D4-70DFC7E01F51}" type="parTrans" cxnId="{3DD83A7A-D48C-43EA-BD76-B0885E415905}">
      <dgm:prSet/>
      <dgm:spPr/>
      <dgm:t>
        <a:bodyPr/>
        <a:lstStyle/>
        <a:p>
          <a:endParaRPr lang="es-GT"/>
        </a:p>
      </dgm:t>
    </dgm:pt>
    <dgm:pt modelId="{C217530E-4B41-4541-A53C-AD82EAD52CE2}" type="sibTrans" cxnId="{3DD83A7A-D48C-43EA-BD76-B0885E415905}">
      <dgm:prSet/>
      <dgm:spPr/>
      <dgm:t>
        <a:bodyPr/>
        <a:lstStyle/>
        <a:p>
          <a:endParaRPr lang="es-GT"/>
        </a:p>
      </dgm:t>
    </dgm:pt>
    <dgm:pt modelId="{0EBCFE0C-71EE-436B-911C-980F0725E186}">
      <dgm:prSet/>
      <dgm:spPr/>
      <dgm:t>
        <a:bodyPr/>
        <a:lstStyle/>
        <a:p>
          <a:pPr algn="ctr"/>
          <a:r>
            <a: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310</a:t>
          </a:r>
        </a:p>
        <a:p>
          <a:pPr algn="ctr"/>
          <a:r>
            <a: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Educación Extraescolar</a:t>
          </a:r>
        </a:p>
      </dgm:t>
    </dgm:pt>
    <dgm:pt modelId="{8E68BF22-CAD0-4BA4-BAB6-0074692F3746}" type="parTrans" cxnId="{797E8F59-CB75-4F0A-B52C-5C79D616FB3A}">
      <dgm:prSet/>
      <dgm:spPr/>
      <dgm:t>
        <a:bodyPr/>
        <a:lstStyle/>
        <a:p>
          <a:endParaRPr lang="es-GT"/>
        </a:p>
      </dgm:t>
    </dgm:pt>
    <dgm:pt modelId="{1B9785B2-40B1-44EA-8AE1-EDBADB010EB3}" type="sibTrans" cxnId="{797E8F59-CB75-4F0A-B52C-5C79D616FB3A}">
      <dgm:prSet/>
      <dgm:spPr/>
      <dgm:t>
        <a:bodyPr/>
        <a:lstStyle/>
        <a:p>
          <a:endParaRPr lang="es-GT"/>
        </a:p>
      </dgm:t>
    </dgm:pt>
    <dgm:pt modelId="{DF01227D-3214-4AB0-876F-803A27582014}" type="pres">
      <dgm:prSet presAssocID="{1E6C0091-1598-4896-A500-79082E55A638}" presName="linear" presStyleCnt="0">
        <dgm:presLayoutVars>
          <dgm:animLvl val="lvl"/>
          <dgm:resizeHandles val="exact"/>
        </dgm:presLayoutVars>
      </dgm:prSet>
      <dgm:spPr/>
    </dgm:pt>
    <dgm:pt modelId="{2BFBB587-1D69-4C1C-B293-DEF25BFB2355}" type="pres">
      <dgm:prSet presAssocID="{D1EED954-3A6F-457F-A78F-EC19AED67A67}" presName="parentText" presStyleLbl="node1" presStyleIdx="0" presStyleCnt="5" custLinFactNeighborX="18071" custLinFactNeighborY="21288">
        <dgm:presLayoutVars>
          <dgm:chMax val="0"/>
          <dgm:bulletEnabled val="1"/>
        </dgm:presLayoutVars>
      </dgm:prSet>
      <dgm:spPr/>
    </dgm:pt>
    <dgm:pt modelId="{4B0E6914-D5E6-4A98-8D62-49598A47A983}" type="pres">
      <dgm:prSet presAssocID="{B44C68AF-DBC0-42D9-87B1-C99A2690431D}" presName="spacer" presStyleCnt="0"/>
      <dgm:spPr/>
    </dgm:pt>
    <dgm:pt modelId="{09ADD3D5-720B-4A8D-8C42-98EB3F83FDD3}" type="pres">
      <dgm:prSet presAssocID="{9BF222A6-493E-40B9-8F06-4A51164292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785F51-39C8-482D-9FA8-989F24474FA2}" type="pres">
      <dgm:prSet presAssocID="{7659358C-FC6F-4122-9599-F421397FD104}" presName="spacer" presStyleCnt="0"/>
      <dgm:spPr/>
    </dgm:pt>
    <dgm:pt modelId="{E3498916-4B86-445B-B4F7-9AB341A5A348}" type="pres">
      <dgm:prSet presAssocID="{36579DB2-E7D8-4A19-9AE5-30270F35A9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3785D1-8B93-4C28-A3F6-460CCBB6FC6B}" type="pres">
      <dgm:prSet presAssocID="{B94738D5-4672-4C64-AEB7-01C739FBAD78}" presName="spacer" presStyleCnt="0"/>
      <dgm:spPr/>
    </dgm:pt>
    <dgm:pt modelId="{5C0AD6FB-5C45-41F6-B32B-CA0593C6782C}" type="pres">
      <dgm:prSet presAssocID="{096F881E-890A-4FA4-A6A7-2B35BDCB8F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3138381-FFCC-4E35-9261-A68E0EBB154D}" type="pres">
      <dgm:prSet presAssocID="{C217530E-4B41-4541-A53C-AD82EAD52CE2}" presName="spacer" presStyleCnt="0"/>
      <dgm:spPr/>
    </dgm:pt>
    <dgm:pt modelId="{BA7C641C-6D7F-4465-A669-0AF4313DF806}" type="pres">
      <dgm:prSet presAssocID="{0EBCFE0C-71EE-436B-911C-980F0725E18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CF022F-EA67-493E-880D-D6662CA8683A}" type="presOf" srcId="{D1EED954-3A6F-457F-A78F-EC19AED67A67}" destId="{2BFBB587-1D69-4C1C-B293-DEF25BFB2355}" srcOrd="0" destOrd="0" presId="urn:microsoft.com/office/officeart/2005/8/layout/vList2"/>
    <dgm:cxn modelId="{A3077247-85BA-4AD8-B636-6FC41A85C788}" srcId="{1E6C0091-1598-4896-A500-79082E55A638}" destId="{9BF222A6-493E-40B9-8F06-4A5116429295}" srcOrd="1" destOrd="0" parTransId="{737E8C0E-374E-47A0-B234-BEBCC658A239}" sibTransId="{7659358C-FC6F-4122-9599-F421397FD104}"/>
    <dgm:cxn modelId="{129E0F57-6A5D-4D29-8086-BF788EFBFF7E}" type="presOf" srcId="{9BF222A6-493E-40B9-8F06-4A5116429295}" destId="{09ADD3D5-720B-4A8D-8C42-98EB3F83FDD3}" srcOrd="0" destOrd="0" presId="urn:microsoft.com/office/officeart/2005/8/layout/vList2"/>
    <dgm:cxn modelId="{797E8F59-CB75-4F0A-B52C-5C79D616FB3A}" srcId="{1E6C0091-1598-4896-A500-79082E55A638}" destId="{0EBCFE0C-71EE-436B-911C-980F0725E186}" srcOrd="4" destOrd="0" parTransId="{8E68BF22-CAD0-4BA4-BAB6-0074692F3746}" sibTransId="{1B9785B2-40B1-44EA-8AE1-EDBADB010EB3}"/>
    <dgm:cxn modelId="{3DD83A7A-D48C-43EA-BD76-B0885E415905}" srcId="{1E6C0091-1598-4896-A500-79082E55A638}" destId="{096F881E-890A-4FA4-A6A7-2B35BDCB8FED}" srcOrd="3" destOrd="0" parTransId="{83200A8E-5292-4008-B9D4-70DFC7E01F51}" sibTransId="{C217530E-4B41-4541-A53C-AD82EAD52CE2}"/>
    <dgm:cxn modelId="{9A65CCA9-28AC-4251-AE81-2753DD31334E}" srcId="{1E6C0091-1598-4896-A500-79082E55A638}" destId="{D1EED954-3A6F-457F-A78F-EC19AED67A67}" srcOrd="0" destOrd="0" parTransId="{5D1FC7F0-609D-4A41-AF81-7B78E671060F}" sibTransId="{B44C68AF-DBC0-42D9-87B1-C99A2690431D}"/>
    <dgm:cxn modelId="{9CD276AD-6B05-4953-851F-4EC6942BBB61}" srcId="{1E6C0091-1598-4896-A500-79082E55A638}" destId="{36579DB2-E7D8-4A19-9AE5-30270F35A910}" srcOrd="2" destOrd="0" parTransId="{E46088CF-3CDF-48B6-844B-42A67A9AC1AB}" sibTransId="{B94738D5-4672-4C64-AEB7-01C739FBAD78}"/>
    <dgm:cxn modelId="{F05425BE-DB06-4EBD-A3F5-C61D576A885A}" type="presOf" srcId="{36579DB2-E7D8-4A19-9AE5-30270F35A910}" destId="{E3498916-4B86-445B-B4F7-9AB341A5A348}" srcOrd="0" destOrd="0" presId="urn:microsoft.com/office/officeart/2005/8/layout/vList2"/>
    <dgm:cxn modelId="{ED143CD2-00DE-4245-A7A0-EF9475993572}" type="presOf" srcId="{1E6C0091-1598-4896-A500-79082E55A638}" destId="{DF01227D-3214-4AB0-876F-803A27582014}" srcOrd="0" destOrd="0" presId="urn:microsoft.com/office/officeart/2005/8/layout/vList2"/>
    <dgm:cxn modelId="{10483BD9-AF40-4858-B6FF-424D141F0C23}" type="presOf" srcId="{0EBCFE0C-71EE-436B-911C-980F0725E186}" destId="{BA7C641C-6D7F-4465-A669-0AF4313DF806}" srcOrd="0" destOrd="0" presId="urn:microsoft.com/office/officeart/2005/8/layout/vList2"/>
    <dgm:cxn modelId="{A1E457F6-A4A7-4AF8-8097-9F3476FEFEBE}" type="presOf" srcId="{096F881E-890A-4FA4-A6A7-2B35BDCB8FED}" destId="{5C0AD6FB-5C45-41F6-B32B-CA0593C6782C}" srcOrd="0" destOrd="0" presId="urn:microsoft.com/office/officeart/2005/8/layout/vList2"/>
    <dgm:cxn modelId="{9A628394-0C59-4A1A-B86E-8A614FE6F2C0}" type="presParOf" srcId="{DF01227D-3214-4AB0-876F-803A27582014}" destId="{2BFBB587-1D69-4C1C-B293-DEF25BFB2355}" srcOrd="0" destOrd="0" presId="urn:microsoft.com/office/officeart/2005/8/layout/vList2"/>
    <dgm:cxn modelId="{29B1982B-B500-45F0-8716-F4890347E1BD}" type="presParOf" srcId="{DF01227D-3214-4AB0-876F-803A27582014}" destId="{4B0E6914-D5E6-4A98-8D62-49598A47A983}" srcOrd="1" destOrd="0" presId="urn:microsoft.com/office/officeart/2005/8/layout/vList2"/>
    <dgm:cxn modelId="{57DDB06A-D94B-4861-BB7F-83367E8110A1}" type="presParOf" srcId="{DF01227D-3214-4AB0-876F-803A27582014}" destId="{09ADD3D5-720B-4A8D-8C42-98EB3F83FDD3}" srcOrd="2" destOrd="0" presId="urn:microsoft.com/office/officeart/2005/8/layout/vList2"/>
    <dgm:cxn modelId="{ED300A34-1395-4AE6-9EE4-EBD1618895DB}" type="presParOf" srcId="{DF01227D-3214-4AB0-876F-803A27582014}" destId="{B3785F51-39C8-482D-9FA8-989F24474FA2}" srcOrd="3" destOrd="0" presId="urn:microsoft.com/office/officeart/2005/8/layout/vList2"/>
    <dgm:cxn modelId="{F5F09E6F-C255-40BF-A065-B1AA8BB66C95}" type="presParOf" srcId="{DF01227D-3214-4AB0-876F-803A27582014}" destId="{E3498916-4B86-445B-B4F7-9AB341A5A348}" srcOrd="4" destOrd="0" presId="urn:microsoft.com/office/officeart/2005/8/layout/vList2"/>
    <dgm:cxn modelId="{3F96FA98-09FD-4F25-8C88-5826857B2CAC}" type="presParOf" srcId="{DF01227D-3214-4AB0-876F-803A27582014}" destId="{313785D1-8B93-4C28-A3F6-460CCBB6FC6B}" srcOrd="5" destOrd="0" presId="urn:microsoft.com/office/officeart/2005/8/layout/vList2"/>
    <dgm:cxn modelId="{B3982A92-8BEF-485A-A58D-935D515FBCCF}" type="presParOf" srcId="{DF01227D-3214-4AB0-876F-803A27582014}" destId="{5C0AD6FB-5C45-41F6-B32B-CA0593C6782C}" srcOrd="6" destOrd="0" presId="urn:microsoft.com/office/officeart/2005/8/layout/vList2"/>
    <dgm:cxn modelId="{40477F13-908B-4955-BAF4-C3D369618BA3}" type="presParOf" srcId="{DF01227D-3214-4AB0-876F-803A27582014}" destId="{E3138381-FFCC-4E35-9261-A68E0EBB154D}" srcOrd="7" destOrd="0" presId="urn:microsoft.com/office/officeart/2005/8/layout/vList2"/>
    <dgm:cxn modelId="{AA21786E-7944-4D65-A278-4879611FF965}" type="presParOf" srcId="{DF01227D-3214-4AB0-876F-803A27582014}" destId="{BA7C641C-6D7F-4465-A669-0AF4313DF8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A2BB0-AD3A-4AB3-B903-537BE5EFF1E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DFD6E965-3213-4C93-877D-E5E0D60C61D8}">
      <dgm:prSet phldrT="[Texto]" custT="1"/>
      <dgm:spPr/>
      <dgm:t>
        <a:bodyPr/>
        <a:lstStyle/>
        <a:p>
          <a:pPr algn="ctr"/>
          <a:r>
            <a:rPr lang="es-G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Presupuesto Vigente  2021</a:t>
          </a:r>
        </a:p>
        <a:p>
          <a:pPr algn="ctr"/>
          <a:r>
            <a:rPr lang="es-G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Q. 17,913.75 millones</a:t>
          </a:r>
        </a:p>
      </dgm:t>
    </dgm:pt>
    <dgm:pt modelId="{280302E6-214A-435C-9646-4614B79F0DF0}" type="parTrans" cxnId="{47E3536F-AEB0-423A-99C6-97B8690C1BA3}">
      <dgm:prSet/>
      <dgm:spPr/>
      <dgm:t>
        <a:bodyPr/>
        <a:lstStyle/>
        <a:p>
          <a:endParaRPr lang="es-GT"/>
        </a:p>
      </dgm:t>
    </dgm:pt>
    <dgm:pt modelId="{A595EFD0-59F3-49D0-B28C-EC6460F2D4FA}" type="sibTrans" cxnId="{47E3536F-AEB0-423A-99C6-97B8690C1BA3}">
      <dgm:prSet/>
      <dgm:spPr/>
      <dgm:t>
        <a:bodyPr/>
        <a:lstStyle/>
        <a:p>
          <a:endParaRPr lang="es-GT"/>
        </a:p>
      </dgm:t>
    </dgm:pt>
    <dgm:pt modelId="{68ED8A15-1743-4C3E-B990-335662D8BBBB}">
      <dgm:prSet phldrT="[Texto]" custT="1"/>
      <dgm:spPr/>
      <dgm:t>
        <a:bodyPr/>
        <a:lstStyle/>
        <a:p>
          <a:pPr algn="ctr"/>
          <a:r>
            <a:rPr lang="es-G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Presupuesto Proyectado 2022</a:t>
          </a:r>
        </a:p>
        <a:p>
          <a:pPr algn="ctr"/>
          <a:r>
            <a:rPr lang="es-G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Q. 19,544.53  millones</a:t>
          </a:r>
        </a:p>
      </dgm:t>
    </dgm:pt>
    <dgm:pt modelId="{288874C4-8234-4F2F-AFD3-2A7E0868249F}" type="parTrans" cxnId="{9291DC8C-F1EB-4E1D-B2E4-2A96A94937E7}">
      <dgm:prSet/>
      <dgm:spPr/>
      <dgm:t>
        <a:bodyPr/>
        <a:lstStyle/>
        <a:p>
          <a:endParaRPr lang="es-GT"/>
        </a:p>
      </dgm:t>
    </dgm:pt>
    <dgm:pt modelId="{C908538A-08D7-4649-9160-AA2B48255ADE}" type="sibTrans" cxnId="{9291DC8C-F1EB-4E1D-B2E4-2A96A94937E7}">
      <dgm:prSet/>
      <dgm:spPr/>
      <dgm:t>
        <a:bodyPr/>
        <a:lstStyle/>
        <a:p>
          <a:endParaRPr lang="es-GT"/>
        </a:p>
      </dgm:t>
    </dgm:pt>
    <dgm:pt modelId="{E409BD1C-A3EC-42D8-81E1-E7DEEA78E036}">
      <dgm:prSet phldrT="[Texto]" custT="1"/>
      <dgm:spPr/>
      <dgm:t>
        <a:bodyPr/>
        <a:lstStyle/>
        <a:p>
          <a:pPr algn="ctr"/>
          <a:r>
            <a:rPr lang="es-G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Incremento</a:t>
          </a:r>
        </a:p>
        <a:p>
          <a:pPr algn="ctr"/>
          <a:r>
            <a:rPr lang="es-G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Q.</a:t>
          </a:r>
          <a:r>
            <a:rPr lang="es-E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1,630.78</a:t>
          </a:r>
          <a:r>
            <a:rPr lang="es-G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millones</a:t>
          </a:r>
        </a:p>
      </dgm:t>
    </dgm:pt>
    <dgm:pt modelId="{A6388DAA-52B9-4B56-A06E-8D28DC1A874A}" type="parTrans" cxnId="{D44B1C77-C21A-4511-922F-2432D074A2B4}">
      <dgm:prSet/>
      <dgm:spPr/>
      <dgm:t>
        <a:bodyPr/>
        <a:lstStyle/>
        <a:p>
          <a:endParaRPr lang="es-GT"/>
        </a:p>
      </dgm:t>
    </dgm:pt>
    <dgm:pt modelId="{86525D96-72A5-4868-A346-3991B274B644}" type="sibTrans" cxnId="{D44B1C77-C21A-4511-922F-2432D074A2B4}">
      <dgm:prSet/>
      <dgm:spPr/>
      <dgm:t>
        <a:bodyPr/>
        <a:lstStyle/>
        <a:p>
          <a:endParaRPr lang="es-GT"/>
        </a:p>
      </dgm:t>
    </dgm:pt>
    <dgm:pt modelId="{ACC75E87-F3A9-4E6E-9FED-1E8A0E5E2C86}" type="pres">
      <dgm:prSet presAssocID="{E2EA2BB0-AD3A-4AB3-B903-537BE5EFF1E5}" presName="linear" presStyleCnt="0">
        <dgm:presLayoutVars>
          <dgm:dir/>
          <dgm:animLvl val="lvl"/>
          <dgm:resizeHandles val="exact"/>
        </dgm:presLayoutVars>
      </dgm:prSet>
      <dgm:spPr/>
    </dgm:pt>
    <dgm:pt modelId="{C28E5271-7514-434D-9DD1-762BA56D2827}" type="pres">
      <dgm:prSet presAssocID="{DFD6E965-3213-4C93-877D-E5E0D60C61D8}" presName="parentLin" presStyleCnt="0"/>
      <dgm:spPr/>
    </dgm:pt>
    <dgm:pt modelId="{6CFCF7E7-6296-41AF-B735-5AD6BC2070E8}" type="pres">
      <dgm:prSet presAssocID="{DFD6E965-3213-4C93-877D-E5E0D60C61D8}" presName="parentLeftMargin" presStyleLbl="node1" presStyleIdx="0" presStyleCnt="3"/>
      <dgm:spPr/>
    </dgm:pt>
    <dgm:pt modelId="{7E048B06-2C96-444A-A9F3-EC082E743EF8}" type="pres">
      <dgm:prSet presAssocID="{DFD6E965-3213-4C93-877D-E5E0D60C61D8}" presName="parentText" presStyleLbl="node1" presStyleIdx="0" presStyleCnt="3" custLinFactX="8585" custLinFactNeighborX="100000" custLinFactNeighborY="0">
        <dgm:presLayoutVars>
          <dgm:chMax val="0"/>
          <dgm:bulletEnabled val="1"/>
        </dgm:presLayoutVars>
      </dgm:prSet>
      <dgm:spPr/>
    </dgm:pt>
    <dgm:pt modelId="{1D8B7EBD-2090-48EC-BD69-157F27032C6B}" type="pres">
      <dgm:prSet presAssocID="{DFD6E965-3213-4C93-877D-E5E0D60C61D8}" presName="negativeSpace" presStyleCnt="0"/>
      <dgm:spPr/>
    </dgm:pt>
    <dgm:pt modelId="{29A1A09E-543D-48B1-A52A-777AC55B3D30}" type="pres">
      <dgm:prSet presAssocID="{DFD6E965-3213-4C93-877D-E5E0D60C61D8}" presName="childText" presStyleLbl="conFgAcc1" presStyleIdx="0" presStyleCnt="3">
        <dgm:presLayoutVars>
          <dgm:bulletEnabled val="1"/>
        </dgm:presLayoutVars>
      </dgm:prSet>
      <dgm:spPr/>
    </dgm:pt>
    <dgm:pt modelId="{87B36AC4-9D07-4288-A460-44C99C8AED63}" type="pres">
      <dgm:prSet presAssocID="{A595EFD0-59F3-49D0-B28C-EC6460F2D4FA}" presName="spaceBetweenRectangles" presStyleCnt="0"/>
      <dgm:spPr/>
    </dgm:pt>
    <dgm:pt modelId="{257F1CC8-F9F4-492F-B40D-5BABB07B038C}" type="pres">
      <dgm:prSet presAssocID="{68ED8A15-1743-4C3E-B990-335662D8BBBB}" presName="parentLin" presStyleCnt="0"/>
      <dgm:spPr/>
    </dgm:pt>
    <dgm:pt modelId="{6F0EED5F-4224-4B02-B21A-98CD0F5B0567}" type="pres">
      <dgm:prSet presAssocID="{68ED8A15-1743-4C3E-B990-335662D8BBBB}" presName="parentLeftMargin" presStyleLbl="node1" presStyleIdx="0" presStyleCnt="3"/>
      <dgm:spPr/>
    </dgm:pt>
    <dgm:pt modelId="{D804EA8F-8E15-4436-8E88-DF61FC593604}" type="pres">
      <dgm:prSet presAssocID="{68ED8A15-1743-4C3E-B990-335662D8BBBB}" presName="parentText" presStyleLbl="node1" presStyleIdx="1" presStyleCnt="3" custLinFactX="7995" custLinFactNeighborX="100000" custLinFactNeighborY="1591">
        <dgm:presLayoutVars>
          <dgm:chMax val="0"/>
          <dgm:bulletEnabled val="1"/>
        </dgm:presLayoutVars>
      </dgm:prSet>
      <dgm:spPr/>
    </dgm:pt>
    <dgm:pt modelId="{396CCFD2-2EFC-4524-BBC1-909A8F81087D}" type="pres">
      <dgm:prSet presAssocID="{68ED8A15-1743-4C3E-B990-335662D8BBBB}" presName="negativeSpace" presStyleCnt="0"/>
      <dgm:spPr/>
    </dgm:pt>
    <dgm:pt modelId="{E87061D0-F5FE-4454-BEC7-7F275D9AEB70}" type="pres">
      <dgm:prSet presAssocID="{68ED8A15-1743-4C3E-B990-335662D8BBBB}" presName="childText" presStyleLbl="conFgAcc1" presStyleIdx="1" presStyleCnt="3">
        <dgm:presLayoutVars>
          <dgm:bulletEnabled val="1"/>
        </dgm:presLayoutVars>
      </dgm:prSet>
      <dgm:spPr/>
    </dgm:pt>
    <dgm:pt modelId="{A0D0F5A4-8436-4386-9FCD-87E8760E44A4}" type="pres">
      <dgm:prSet presAssocID="{C908538A-08D7-4649-9160-AA2B48255ADE}" presName="spaceBetweenRectangles" presStyleCnt="0"/>
      <dgm:spPr/>
    </dgm:pt>
    <dgm:pt modelId="{0B1DC7D4-3B94-44F6-A953-5FD19E42A672}" type="pres">
      <dgm:prSet presAssocID="{E409BD1C-A3EC-42D8-81E1-E7DEEA78E036}" presName="parentLin" presStyleCnt="0"/>
      <dgm:spPr/>
    </dgm:pt>
    <dgm:pt modelId="{236F5219-6903-44C7-8844-DD72D4A25810}" type="pres">
      <dgm:prSet presAssocID="{E409BD1C-A3EC-42D8-81E1-E7DEEA78E036}" presName="parentLeftMargin" presStyleLbl="node1" presStyleIdx="1" presStyleCnt="3"/>
      <dgm:spPr/>
    </dgm:pt>
    <dgm:pt modelId="{6B47B2B9-D287-48FA-BA9D-28D55DB8551E}" type="pres">
      <dgm:prSet presAssocID="{E409BD1C-A3EC-42D8-81E1-E7DEEA78E036}" presName="parentText" presStyleLbl="node1" presStyleIdx="2" presStyleCnt="3" custLinFactX="7995" custLinFactNeighborX="100000" custLinFactNeighborY="1591">
        <dgm:presLayoutVars>
          <dgm:chMax val="0"/>
          <dgm:bulletEnabled val="1"/>
        </dgm:presLayoutVars>
      </dgm:prSet>
      <dgm:spPr/>
    </dgm:pt>
    <dgm:pt modelId="{B2B0FB46-1CCF-4704-A161-9BBF832B47EB}" type="pres">
      <dgm:prSet presAssocID="{E409BD1C-A3EC-42D8-81E1-E7DEEA78E036}" presName="negativeSpace" presStyleCnt="0"/>
      <dgm:spPr/>
    </dgm:pt>
    <dgm:pt modelId="{16DA06A1-B4B0-4824-893C-B2B10F1557C4}" type="pres">
      <dgm:prSet presAssocID="{E409BD1C-A3EC-42D8-81E1-E7DEEA78E0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7FDD1D-56C6-40DA-AB75-0B08C33A44FA}" type="presOf" srcId="{DFD6E965-3213-4C93-877D-E5E0D60C61D8}" destId="{7E048B06-2C96-444A-A9F3-EC082E743EF8}" srcOrd="1" destOrd="0" presId="urn:microsoft.com/office/officeart/2005/8/layout/list1"/>
    <dgm:cxn modelId="{B5D2E731-9BBC-4E56-96B2-5BD1FB957F43}" type="presOf" srcId="{DFD6E965-3213-4C93-877D-E5E0D60C61D8}" destId="{6CFCF7E7-6296-41AF-B735-5AD6BC2070E8}" srcOrd="0" destOrd="0" presId="urn:microsoft.com/office/officeart/2005/8/layout/list1"/>
    <dgm:cxn modelId="{59D6D136-0441-41F9-AC8A-14CFF946C98D}" type="presOf" srcId="{E2EA2BB0-AD3A-4AB3-B903-537BE5EFF1E5}" destId="{ACC75E87-F3A9-4E6E-9FED-1E8A0E5E2C86}" srcOrd="0" destOrd="0" presId="urn:microsoft.com/office/officeart/2005/8/layout/list1"/>
    <dgm:cxn modelId="{47E3536F-AEB0-423A-99C6-97B8690C1BA3}" srcId="{E2EA2BB0-AD3A-4AB3-B903-537BE5EFF1E5}" destId="{DFD6E965-3213-4C93-877D-E5E0D60C61D8}" srcOrd="0" destOrd="0" parTransId="{280302E6-214A-435C-9646-4614B79F0DF0}" sibTransId="{A595EFD0-59F3-49D0-B28C-EC6460F2D4FA}"/>
    <dgm:cxn modelId="{E0CDCF50-9268-46DC-A1E3-DF251CABDF88}" type="presOf" srcId="{E409BD1C-A3EC-42D8-81E1-E7DEEA78E036}" destId="{6B47B2B9-D287-48FA-BA9D-28D55DB8551E}" srcOrd="1" destOrd="0" presId="urn:microsoft.com/office/officeart/2005/8/layout/list1"/>
    <dgm:cxn modelId="{88AB9471-962E-4946-B6B7-6C5B02FA0233}" type="presOf" srcId="{68ED8A15-1743-4C3E-B990-335662D8BBBB}" destId="{D804EA8F-8E15-4436-8E88-DF61FC593604}" srcOrd="1" destOrd="0" presId="urn:microsoft.com/office/officeart/2005/8/layout/list1"/>
    <dgm:cxn modelId="{D44B1C77-C21A-4511-922F-2432D074A2B4}" srcId="{E2EA2BB0-AD3A-4AB3-B903-537BE5EFF1E5}" destId="{E409BD1C-A3EC-42D8-81E1-E7DEEA78E036}" srcOrd="2" destOrd="0" parTransId="{A6388DAA-52B9-4B56-A06E-8D28DC1A874A}" sibTransId="{86525D96-72A5-4868-A346-3991B274B644}"/>
    <dgm:cxn modelId="{9291DC8C-F1EB-4E1D-B2E4-2A96A94937E7}" srcId="{E2EA2BB0-AD3A-4AB3-B903-537BE5EFF1E5}" destId="{68ED8A15-1743-4C3E-B990-335662D8BBBB}" srcOrd="1" destOrd="0" parTransId="{288874C4-8234-4F2F-AFD3-2A7E0868249F}" sibTransId="{C908538A-08D7-4649-9160-AA2B48255ADE}"/>
    <dgm:cxn modelId="{B79F7BC8-8C1A-485B-8717-B8B99E58B56D}" type="presOf" srcId="{E409BD1C-A3EC-42D8-81E1-E7DEEA78E036}" destId="{236F5219-6903-44C7-8844-DD72D4A25810}" srcOrd="0" destOrd="0" presId="urn:microsoft.com/office/officeart/2005/8/layout/list1"/>
    <dgm:cxn modelId="{9269A1EF-5441-4271-9C37-14F6D21503F0}" type="presOf" srcId="{68ED8A15-1743-4C3E-B990-335662D8BBBB}" destId="{6F0EED5F-4224-4B02-B21A-98CD0F5B0567}" srcOrd="0" destOrd="0" presId="urn:microsoft.com/office/officeart/2005/8/layout/list1"/>
    <dgm:cxn modelId="{F65D1558-B66E-42F5-B475-AB210313AB56}" type="presParOf" srcId="{ACC75E87-F3A9-4E6E-9FED-1E8A0E5E2C86}" destId="{C28E5271-7514-434D-9DD1-762BA56D2827}" srcOrd="0" destOrd="0" presId="urn:microsoft.com/office/officeart/2005/8/layout/list1"/>
    <dgm:cxn modelId="{3B9ECD85-4B64-4A9E-A8AA-E6C01973E675}" type="presParOf" srcId="{C28E5271-7514-434D-9DD1-762BA56D2827}" destId="{6CFCF7E7-6296-41AF-B735-5AD6BC2070E8}" srcOrd="0" destOrd="0" presId="urn:microsoft.com/office/officeart/2005/8/layout/list1"/>
    <dgm:cxn modelId="{DE2D136C-23F8-4F40-A93D-55402A1769A2}" type="presParOf" srcId="{C28E5271-7514-434D-9DD1-762BA56D2827}" destId="{7E048B06-2C96-444A-A9F3-EC082E743EF8}" srcOrd="1" destOrd="0" presId="urn:microsoft.com/office/officeart/2005/8/layout/list1"/>
    <dgm:cxn modelId="{80926F97-D7FE-4439-BDFD-6B5EBFF11D6B}" type="presParOf" srcId="{ACC75E87-F3A9-4E6E-9FED-1E8A0E5E2C86}" destId="{1D8B7EBD-2090-48EC-BD69-157F27032C6B}" srcOrd="1" destOrd="0" presId="urn:microsoft.com/office/officeart/2005/8/layout/list1"/>
    <dgm:cxn modelId="{A72503B3-9081-412C-B5C9-F928974BC66E}" type="presParOf" srcId="{ACC75E87-F3A9-4E6E-9FED-1E8A0E5E2C86}" destId="{29A1A09E-543D-48B1-A52A-777AC55B3D30}" srcOrd="2" destOrd="0" presId="urn:microsoft.com/office/officeart/2005/8/layout/list1"/>
    <dgm:cxn modelId="{7892C3C8-78E8-4B33-AE46-BE12BCB05740}" type="presParOf" srcId="{ACC75E87-F3A9-4E6E-9FED-1E8A0E5E2C86}" destId="{87B36AC4-9D07-4288-A460-44C99C8AED63}" srcOrd="3" destOrd="0" presId="urn:microsoft.com/office/officeart/2005/8/layout/list1"/>
    <dgm:cxn modelId="{0FEA6DE2-E863-4597-8B18-09A58072ACD7}" type="presParOf" srcId="{ACC75E87-F3A9-4E6E-9FED-1E8A0E5E2C86}" destId="{257F1CC8-F9F4-492F-B40D-5BABB07B038C}" srcOrd="4" destOrd="0" presId="urn:microsoft.com/office/officeart/2005/8/layout/list1"/>
    <dgm:cxn modelId="{683D6733-1706-48A1-83E8-E211FF04F6D8}" type="presParOf" srcId="{257F1CC8-F9F4-492F-B40D-5BABB07B038C}" destId="{6F0EED5F-4224-4B02-B21A-98CD0F5B0567}" srcOrd="0" destOrd="0" presId="urn:microsoft.com/office/officeart/2005/8/layout/list1"/>
    <dgm:cxn modelId="{BA6CA116-F907-4473-9AD1-651E0C3AA2DC}" type="presParOf" srcId="{257F1CC8-F9F4-492F-B40D-5BABB07B038C}" destId="{D804EA8F-8E15-4436-8E88-DF61FC593604}" srcOrd="1" destOrd="0" presId="urn:microsoft.com/office/officeart/2005/8/layout/list1"/>
    <dgm:cxn modelId="{A8286409-9477-452D-B81B-AC7EAAAA0207}" type="presParOf" srcId="{ACC75E87-F3A9-4E6E-9FED-1E8A0E5E2C86}" destId="{396CCFD2-2EFC-4524-BBC1-909A8F81087D}" srcOrd="5" destOrd="0" presId="urn:microsoft.com/office/officeart/2005/8/layout/list1"/>
    <dgm:cxn modelId="{311C7FC5-8491-45C9-8C06-FA0F6ACEEFD8}" type="presParOf" srcId="{ACC75E87-F3A9-4E6E-9FED-1E8A0E5E2C86}" destId="{E87061D0-F5FE-4454-BEC7-7F275D9AEB70}" srcOrd="6" destOrd="0" presId="urn:microsoft.com/office/officeart/2005/8/layout/list1"/>
    <dgm:cxn modelId="{791953DE-299E-4654-978B-35848A3DB6B0}" type="presParOf" srcId="{ACC75E87-F3A9-4E6E-9FED-1E8A0E5E2C86}" destId="{A0D0F5A4-8436-4386-9FCD-87E8760E44A4}" srcOrd="7" destOrd="0" presId="urn:microsoft.com/office/officeart/2005/8/layout/list1"/>
    <dgm:cxn modelId="{5FDC4B7D-D68D-46A6-A4B7-34CF46628489}" type="presParOf" srcId="{ACC75E87-F3A9-4E6E-9FED-1E8A0E5E2C86}" destId="{0B1DC7D4-3B94-44F6-A953-5FD19E42A672}" srcOrd="8" destOrd="0" presId="urn:microsoft.com/office/officeart/2005/8/layout/list1"/>
    <dgm:cxn modelId="{3E577D4D-1446-4D60-87AB-8B9CFFC63D9D}" type="presParOf" srcId="{0B1DC7D4-3B94-44F6-A953-5FD19E42A672}" destId="{236F5219-6903-44C7-8844-DD72D4A25810}" srcOrd="0" destOrd="0" presId="urn:microsoft.com/office/officeart/2005/8/layout/list1"/>
    <dgm:cxn modelId="{4D432BA2-5B69-4242-A670-294D1310D593}" type="presParOf" srcId="{0B1DC7D4-3B94-44F6-A953-5FD19E42A672}" destId="{6B47B2B9-D287-48FA-BA9D-28D55DB8551E}" srcOrd="1" destOrd="0" presId="urn:microsoft.com/office/officeart/2005/8/layout/list1"/>
    <dgm:cxn modelId="{110A02BE-FB51-489B-8C9D-538C83FBDBC6}" type="presParOf" srcId="{ACC75E87-F3A9-4E6E-9FED-1E8A0E5E2C86}" destId="{B2B0FB46-1CCF-4704-A161-9BBF832B47EB}" srcOrd="9" destOrd="0" presId="urn:microsoft.com/office/officeart/2005/8/layout/list1"/>
    <dgm:cxn modelId="{E9B7D4FA-9608-48C5-AC42-745D65A0D0FF}" type="presParOf" srcId="{ACC75E87-F3A9-4E6E-9FED-1E8A0E5E2C86}" destId="{16DA06A1-B4B0-4824-893C-B2B10F1557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A2BB0-AD3A-4AB3-B903-537BE5EFF1E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68ED8A15-1743-4C3E-B990-335662D8BBBB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s-GT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Programas principales</a:t>
          </a:r>
        </a:p>
      </dgm:t>
    </dgm:pt>
    <dgm:pt modelId="{288874C4-8234-4F2F-AFD3-2A7E0868249F}" type="parTrans" cxnId="{9291DC8C-F1EB-4E1D-B2E4-2A96A94937E7}">
      <dgm:prSet/>
      <dgm:spPr/>
      <dgm:t>
        <a:bodyPr/>
        <a:lstStyle/>
        <a:p>
          <a:endParaRPr lang="es-GT"/>
        </a:p>
      </dgm:t>
    </dgm:pt>
    <dgm:pt modelId="{C908538A-08D7-4649-9160-AA2B48255ADE}" type="sibTrans" cxnId="{9291DC8C-F1EB-4E1D-B2E4-2A96A94937E7}">
      <dgm:prSet/>
      <dgm:spPr/>
      <dgm:t>
        <a:bodyPr/>
        <a:lstStyle/>
        <a:p>
          <a:endParaRPr lang="es-GT"/>
        </a:p>
      </dgm:t>
    </dgm:pt>
    <dgm:pt modelId="{ACC75E87-F3A9-4E6E-9FED-1E8A0E5E2C86}" type="pres">
      <dgm:prSet presAssocID="{E2EA2BB0-AD3A-4AB3-B903-537BE5EFF1E5}" presName="linear" presStyleCnt="0">
        <dgm:presLayoutVars>
          <dgm:dir/>
          <dgm:animLvl val="lvl"/>
          <dgm:resizeHandles val="exact"/>
        </dgm:presLayoutVars>
      </dgm:prSet>
      <dgm:spPr/>
    </dgm:pt>
    <dgm:pt modelId="{257F1CC8-F9F4-492F-B40D-5BABB07B038C}" type="pres">
      <dgm:prSet presAssocID="{68ED8A15-1743-4C3E-B990-335662D8BBBB}" presName="parentLin" presStyleCnt="0"/>
      <dgm:spPr/>
    </dgm:pt>
    <dgm:pt modelId="{6F0EED5F-4224-4B02-B21A-98CD0F5B0567}" type="pres">
      <dgm:prSet presAssocID="{68ED8A15-1743-4C3E-B990-335662D8BBBB}" presName="parentLeftMargin" presStyleLbl="node1" presStyleIdx="0" presStyleCnt="1"/>
      <dgm:spPr/>
    </dgm:pt>
    <dgm:pt modelId="{D804EA8F-8E15-4436-8E88-DF61FC593604}" type="pres">
      <dgm:prSet presAssocID="{68ED8A15-1743-4C3E-B990-335662D8BBBB}" presName="parentText" presStyleLbl="node1" presStyleIdx="0" presStyleCnt="1" custLinFactX="7995" custLinFactNeighborX="100000" custLinFactNeighborY="1591">
        <dgm:presLayoutVars>
          <dgm:chMax val="0"/>
          <dgm:bulletEnabled val="1"/>
        </dgm:presLayoutVars>
      </dgm:prSet>
      <dgm:spPr/>
    </dgm:pt>
    <dgm:pt modelId="{396CCFD2-2EFC-4524-BBC1-909A8F81087D}" type="pres">
      <dgm:prSet presAssocID="{68ED8A15-1743-4C3E-B990-335662D8BBBB}" presName="negativeSpace" presStyleCnt="0"/>
      <dgm:spPr/>
    </dgm:pt>
    <dgm:pt modelId="{E87061D0-F5FE-4454-BEC7-7F275D9AEB70}" type="pres">
      <dgm:prSet presAssocID="{68ED8A15-1743-4C3E-B990-335662D8BBB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9D6D136-0441-41F9-AC8A-14CFF946C98D}" type="presOf" srcId="{E2EA2BB0-AD3A-4AB3-B903-537BE5EFF1E5}" destId="{ACC75E87-F3A9-4E6E-9FED-1E8A0E5E2C86}" srcOrd="0" destOrd="0" presId="urn:microsoft.com/office/officeart/2005/8/layout/list1"/>
    <dgm:cxn modelId="{88AB9471-962E-4946-B6B7-6C5B02FA0233}" type="presOf" srcId="{68ED8A15-1743-4C3E-B990-335662D8BBBB}" destId="{D804EA8F-8E15-4436-8E88-DF61FC593604}" srcOrd="1" destOrd="0" presId="urn:microsoft.com/office/officeart/2005/8/layout/list1"/>
    <dgm:cxn modelId="{9291DC8C-F1EB-4E1D-B2E4-2A96A94937E7}" srcId="{E2EA2BB0-AD3A-4AB3-B903-537BE5EFF1E5}" destId="{68ED8A15-1743-4C3E-B990-335662D8BBBB}" srcOrd="0" destOrd="0" parTransId="{288874C4-8234-4F2F-AFD3-2A7E0868249F}" sibTransId="{C908538A-08D7-4649-9160-AA2B48255ADE}"/>
    <dgm:cxn modelId="{9269A1EF-5441-4271-9C37-14F6D21503F0}" type="presOf" srcId="{68ED8A15-1743-4C3E-B990-335662D8BBBB}" destId="{6F0EED5F-4224-4B02-B21A-98CD0F5B0567}" srcOrd="0" destOrd="0" presId="urn:microsoft.com/office/officeart/2005/8/layout/list1"/>
    <dgm:cxn modelId="{0FEA6DE2-E863-4597-8B18-09A58072ACD7}" type="presParOf" srcId="{ACC75E87-F3A9-4E6E-9FED-1E8A0E5E2C86}" destId="{257F1CC8-F9F4-492F-B40D-5BABB07B038C}" srcOrd="0" destOrd="0" presId="urn:microsoft.com/office/officeart/2005/8/layout/list1"/>
    <dgm:cxn modelId="{683D6733-1706-48A1-83E8-E211FF04F6D8}" type="presParOf" srcId="{257F1CC8-F9F4-492F-B40D-5BABB07B038C}" destId="{6F0EED5F-4224-4B02-B21A-98CD0F5B0567}" srcOrd="0" destOrd="0" presId="urn:microsoft.com/office/officeart/2005/8/layout/list1"/>
    <dgm:cxn modelId="{BA6CA116-F907-4473-9AD1-651E0C3AA2DC}" type="presParOf" srcId="{257F1CC8-F9F4-492F-B40D-5BABB07B038C}" destId="{D804EA8F-8E15-4436-8E88-DF61FC593604}" srcOrd="1" destOrd="0" presId="urn:microsoft.com/office/officeart/2005/8/layout/list1"/>
    <dgm:cxn modelId="{A8286409-9477-452D-B81B-AC7EAAAA0207}" type="presParOf" srcId="{ACC75E87-F3A9-4E6E-9FED-1E8A0E5E2C86}" destId="{396CCFD2-2EFC-4524-BBC1-909A8F81087D}" srcOrd="1" destOrd="0" presId="urn:microsoft.com/office/officeart/2005/8/layout/list1"/>
    <dgm:cxn modelId="{311C7FC5-8491-45C9-8C06-FA0F6ACEEFD8}" type="presParOf" srcId="{ACC75E87-F3A9-4E6E-9FED-1E8A0E5E2C86}" destId="{E87061D0-F5FE-4454-BEC7-7F275D9AEB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BB587-1D69-4C1C-B293-DEF25BFB2355}">
      <dsp:nvSpPr>
        <dsp:cNvPr id="0" name=""/>
        <dsp:cNvSpPr/>
      </dsp:nvSpPr>
      <dsp:spPr>
        <a:xfrm>
          <a:off x="0" y="107598"/>
          <a:ext cx="2125507" cy="5627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13,477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Preprimaria</a:t>
          </a:r>
        </a:p>
      </dsp:txBody>
      <dsp:txXfrm>
        <a:off x="27472" y="135070"/>
        <a:ext cx="2070563" cy="507826"/>
      </dsp:txXfrm>
    </dsp:sp>
    <dsp:sp modelId="{09ADD3D5-720B-4A8D-8C42-98EB3F83FDD3}">
      <dsp:nvSpPr>
        <dsp:cNvPr id="0" name=""/>
        <dsp:cNvSpPr/>
      </dsp:nvSpPr>
      <dsp:spPr>
        <a:xfrm>
          <a:off x="0" y="699838"/>
          <a:ext cx="2125507" cy="562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16,525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Primaria</a:t>
          </a:r>
          <a:endParaRPr lang="es-G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72" y="727310"/>
        <a:ext cx="2070563" cy="507826"/>
      </dsp:txXfrm>
    </dsp:sp>
    <dsp:sp modelId="{E3498916-4B86-445B-B4F7-9AB341A5A348}">
      <dsp:nvSpPr>
        <dsp:cNvPr id="0" name=""/>
        <dsp:cNvSpPr/>
      </dsp:nvSpPr>
      <dsp:spPr>
        <a:xfrm>
          <a:off x="0" y="1300048"/>
          <a:ext cx="2125507" cy="5627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3,246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Básicos</a:t>
          </a:r>
          <a:endParaRPr lang="es-G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72" y="1327520"/>
        <a:ext cx="2070563" cy="507826"/>
      </dsp:txXfrm>
    </dsp:sp>
    <dsp:sp modelId="{5C0AD6FB-5C45-41F6-B32B-CA0593C6782C}">
      <dsp:nvSpPr>
        <dsp:cNvPr id="0" name=""/>
        <dsp:cNvSpPr/>
      </dsp:nvSpPr>
      <dsp:spPr>
        <a:xfrm>
          <a:off x="0" y="1900258"/>
          <a:ext cx="2125507" cy="5627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677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Ciclo Diversificado</a:t>
          </a:r>
          <a:endParaRPr lang="es-G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72" y="1927730"/>
        <a:ext cx="2070563" cy="507826"/>
      </dsp:txXfrm>
    </dsp:sp>
    <dsp:sp modelId="{BA7C641C-6D7F-4465-A669-0AF4313DF806}">
      <dsp:nvSpPr>
        <dsp:cNvPr id="0" name=""/>
        <dsp:cNvSpPr/>
      </dsp:nvSpPr>
      <dsp:spPr>
        <a:xfrm>
          <a:off x="0" y="2500468"/>
          <a:ext cx="2125507" cy="5627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310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Educación Extraescolar</a:t>
          </a:r>
        </a:p>
      </dsp:txBody>
      <dsp:txXfrm>
        <a:off x="27472" y="2527940"/>
        <a:ext cx="2070563" cy="50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1A09E-543D-48B1-A52A-777AC55B3D30}">
      <dsp:nvSpPr>
        <dsp:cNvPr id="0" name=""/>
        <dsp:cNvSpPr/>
      </dsp:nvSpPr>
      <dsp:spPr>
        <a:xfrm>
          <a:off x="0" y="536322"/>
          <a:ext cx="78488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48B06-2C96-444A-A9F3-EC082E743EF8}">
      <dsp:nvSpPr>
        <dsp:cNvPr id="0" name=""/>
        <dsp:cNvSpPr/>
      </dsp:nvSpPr>
      <dsp:spPr>
        <a:xfrm>
          <a:off x="1256565" y="64002"/>
          <a:ext cx="5494210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Presupuesto Vigente  2021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Q. 17,913.75 millones</a:t>
          </a:r>
        </a:p>
      </dsp:txBody>
      <dsp:txXfrm>
        <a:off x="1302679" y="110116"/>
        <a:ext cx="5401982" cy="852412"/>
      </dsp:txXfrm>
    </dsp:sp>
    <dsp:sp modelId="{E87061D0-F5FE-4454-BEC7-7F275D9AEB70}">
      <dsp:nvSpPr>
        <dsp:cNvPr id="0" name=""/>
        <dsp:cNvSpPr/>
      </dsp:nvSpPr>
      <dsp:spPr>
        <a:xfrm>
          <a:off x="0" y="1987842"/>
          <a:ext cx="78488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04EA8F-8E15-4436-8E88-DF61FC593604}">
      <dsp:nvSpPr>
        <dsp:cNvPr id="0" name=""/>
        <dsp:cNvSpPr/>
      </dsp:nvSpPr>
      <dsp:spPr>
        <a:xfrm>
          <a:off x="1224149" y="1530551"/>
          <a:ext cx="5494210" cy="944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Presupuesto Proyectado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Q. 19,544.53  millones</a:t>
          </a:r>
        </a:p>
      </dsp:txBody>
      <dsp:txXfrm>
        <a:off x="1270263" y="1576665"/>
        <a:ext cx="5401982" cy="852412"/>
      </dsp:txXfrm>
    </dsp:sp>
    <dsp:sp modelId="{16DA06A1-B4B0-4824-893C-B2B10F1557C4}">
      <dsp:nvSpPr>
        <dsp:cNvPr id="0" name=""/>
        <dsp:cNvSpPr/>
      </dsp:nvSpPr>
      <dsp:spPr>
        <a:xfrm>
          <a:off x="0" y="3439362"/>
          <a:ext cx="784887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47B2B9-D287-48FA-BA9D-28D55DB8551E}">
      <dsp:nvSpPr>
        <dsp:cNvPr id="0" name=""/>
        <dsp:cNvSpPr/>
      </dsp:nvSpPr>
      <dsp:spPr>
        <a:xfrm>
          <a:off x="1224149" y="2982071"/>
          <a:ext cx="5494210" cy="944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Incremento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Q.</a:t>
          </a:r>
          <a:r>
            <a:rPr lang="es-E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1,630.78</a:t>
          </a:r>
          <a:r>
            <a:rPr lang="es-GT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millones</a:t>
          </a:r>
        </a:p>
      </dsp:txBody>
      <dsp:txXfrm>
        <a:off x="1270263" y="3028185"/>
        <a:ext cx="5401982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061D0-F5FE-4454-BEC7-7F275D9AEB70}">
      <dsp:nvSpPr>
        <dsp:cNvPr id="0" name=""/>
        <dsp:cNvSpPr/>
      </dsp:nvSpPr>
      <dsp:spPr>
        <a:xfrm>
          <a:off x="0" y="1815582"/>
          <a:ext cx="7848872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04EA8F-8E15-4436-8E88-DF61FC593604}">
      <dsp:nvSpPr>
        <dsp:cNvPr id="0" name=""/>
        <dsp:cNvSpPr/>
      </dsp:nvSpPr>
      <dsp:spPr>
        <a:xfrm>
          <a:off x="1224149" y="886710"/>
          <a:ext cx="5494210" cy="1918800"/>
        </a:xfrm>
        <a:prstGeom prst="round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Programas principales</a:t>
          </a:r>
        </a:p>
      </dsp:txBody>
      <dsp:txXfrm>
        <a:off x="1317817" y="980378"/>
        <a:ext cx="5306874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EA80CE-6591-494B-82C4-D4D8BF2A1203}" type="datetimeFigureOut">
              <a:rPr lang="es-GT" smtClean="0"/>
              <a:t>19/08/2021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245977-3DBC-45C4-9B1D-E39710E039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99479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6E7024-2A0E-4926-A3A4-E456B596DE6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EF580B-4FBA-4672-8CE0-610506F098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25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3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30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3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0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3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8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94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3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49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01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3075" y="1282700"/>
            <a:ext cx="6156325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4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3075" y="1282700"/>
            <a:ext cx="6156325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4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3075" y="1282700"/>
            <a:ext cx="6156325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7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3075" y="1282700"/>
            <a:ext cx="6156325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90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47713" y="1181100"/>
            <a:ext cx="5670550" cy="31892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8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4663" y="1282700"/>
            <a:ext cx="6153150" cy="34623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3EF1-4549-4872-A8B8-4FCE59B98B0E}" type="datetime1">
              <a:rPr lang="es-GT" smtClean="0"/>
              <a:t>19/08/2021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95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A5A0-A056-40F0-91DB-384B31113D5C}" type="datetime1">
              <a:rPr lang="es-GT" smtClean="0"/>
              <a:t>19/08/2021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707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A6B5-BA07-43DA-80CB-A10CDC26DBF4}" type="datetime1">
              <a:rPr lang="es-GT" smtClean="0"/>
              <a:t>19/08/2021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903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A56F-2F08-4332-B9FA-82DD7714D3D7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6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2F6A-0A72-4288-84B3-254D6D3D5DE4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95E5-30A8-42C0-A139-C35EB3ECC89D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71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5463-0C52-48B5-A9B5-F3F292A8A3D5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E189-DDFF-46CF-98F4-9E3D3CDD8315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4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20B0-5D44-40B3-A0EB-039AD2530429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667D-A0B4-4DDC-B91E-2C63661F09D2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9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B4C9-87AB-4389-A0C0-40A98EFB08AC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67DF-1754-47CB-AD2B-73B8F57B1CA7}" type="datetime1">
              <a:rPr lang="es-GT" smtClean="0"/>
              <a:t>19/08/2021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461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88700-1CB2-4A6E-9B80-6C65C388448F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6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290B-5946-43B8-9BEA-09C05D8FA672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60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5DB05-234E-4F85-BD5F-D0037F0CA5BB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024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B6441-B249-9247-AE10-1388FD06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E77E3A-E3BF-3F44-B853-D260F038D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EF935-6F60-AE42-8202-ADFFFD4A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23EF1-4549-4872-A8B8-4FCE59B98B0E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58EF3-C05C-824E-B9A2-F65C2E4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9687CB-568A-7243-A153-A219D59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4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69E00-77AB-B741-9AF9-40B02CD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B3D2-440B-1745-B695-8A4979D3A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BC45A4-C0E0-F740-A4E5-FBAEE18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67DF-1754-47CB-AD2B-73B8F57B1CA7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82089-1EAD-FE47-B722-98DC30A4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37CC0-C5FA-9F45-8CAC-88FE795C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3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BCB64-01FA-4E38-A82C-567A92CC89A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0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3917D-E8AC-49FA-916E-CB80F0E62B9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33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EB5DA-AFF8-4DEB-9938-34794FB96685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16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8584D-698E-4696-B07A-5260898417F7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5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A2CA6-6171-B24C-B6C8-49140719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389AA0-DCEB-BE42-B937-F94DEA765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80672-797A-D041-A412-92E73B84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CB64-01FA-4E38-A82C-567A92CC89A5}" type="datetime1">
              <a:rPr lang="es-GT" smtClean="0"/>
              <a:t>19/08/2021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A7A7EC-BBB0-CD45-807A-E26D2FDC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C2D5E-2EF3-F24C-B0D3-72654B84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8466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1B6DC-D0D7-42F4-BA04-A39E35F638AC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534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7E3A1-365A-4B52-90D0-EB23D6BBE08D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14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FDFA6-BE34-41CF-8589-D456414D6348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718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5EDB-6E8B-014B-9E67-05E684E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86737-3F28-0C45-8BEE-75B0537CA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61E91-98DD-064C-9FD1-9A0CDA96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FA5A0-A056-40F0-91DB-384B31113D5C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860E0-7E67-1340-B11A-CCBCD7E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36C1FF-20AA-1D49-919D-81743C36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667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8BE944-AE88-334A-B7A2-FED1BE294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62D3D4-1425-674C-B0E9-4D3E019B5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9DD82D-E448-6B46-8BDF-2763FEF8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FA6B5-BA07-43DA-80CB-A10CDC26DBF4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09232-B37A-C844-82E3-39B9DEC4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C12606-0B84-EE4B-9DA5-A47C5FE8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0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5695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2D90-329D-4740-B68C-04C7C945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6B08B-4935-094A-B33F-D97618EFE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83ADBF-A853-6940-B33B-DD82F041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E49A73-9C32-8B40-A486-1CF99257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917D-E8AC-49FA-916E-CB80F0E62B95}" type="datetime1">
              <a:rPr lang="es-GT" smtClean="0"/>
              <a:t>19/08/2021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4B5B25-1056-5F42-BE33-520529E1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08E08-A861-5C43-86DC-44730BB8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675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2BDFF-7E5D-D146-AF9A-22884A57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2D0B7-6919-2046-AC74-B9B4C71F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5EF5F6-01E7-7F40-806C-4FBA577F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F112B9-6299-1843-9CC7-65375E6D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6D8782-F004-964D-B750-FB6CEA5E7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DD34C9-A59D-5E48-B67C-93E35889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B5DA-AFF8-4DEB-9938-34794FB96685}" type="datetime1">
              <a:rPr lang="es-GT" smtClean="0"/>
              <a:t>19/08/2021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720579-97C2-BD4F-9153-6FB2546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2C017CD-7E32-BE40-9D67-E4FF13FA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195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9BDA8-39BE-1A4F-AB6A-F9F77C91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926EBD-3C2A-4549-B409-C9FBD07B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584D-698E-4696-B07A-5260898417F7}" type="datetime1">
              <a:rPr lang="es-GT" smtClean="0"/>
              <a:t>19/08/2021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F35479-7959-7142-AECF-E767E961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E51BC6-C4A4-6D43-AC42-354DEE74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25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6C563-1D34-AC47-801F-7F11D69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B6DC-D0D7-42F4-BA04-A39E35F638AC}" type="datetime1">
              <a:rPr lang="es-GT" smtClean="0"/>
              <a:t>19/08/2021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39EF87-DB60-474F-A2BF-40C8629F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7D300E-02FB-8645-B6EB-6D60D768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470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30F86-4DDF-C54F-8E06-6BE3D432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17E9C7-EC44-FD48-A592-BDE222EA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32D36-1BBF-844E-9A8D-49451F0AC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88E43-E4AC-D94C-AF2E-1EEB7F4B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3A1-365A-4B52-90D0-EB23D6BBE08D}" type="datetime1">
              <a:rPr lang="es-GT" smtClean="0"/>
              <a:t>19/08/2021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6F123-133C-604F-80D1-58B4DC16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133666-B2BA-B84C-BC64-F50EF213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609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97CCD-7FE3-CA4C-9F3C-2A5599B8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3688EB-C5C7-FE4A-9716-B0BA62794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ADA65-7BAA-7649-86A6-CF4679B1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81C9E9-584D-C04C-8B68-FEA14024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FA6-BE34-41CF-8589-D456414D6348}" type="datetime1">
              <a:rPr lang="es-GT" smtClean="0"/>
              <a:t>19/08/2021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9748B-5368-FB49-83C6-78E291E6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33CF9-6B15-F743-83F6-A08FA041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27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D889-EB5A-4131-8608-B1F5428569A3}" type="datetime1">
              <a:rPr lang="es-GT" smtClean="0"/>
              <a:t>19/08/2021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7702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7EF5-5787-429A-8BEE-11FCC5107BC2}" type="datetime1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19/08/2021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D110-6ABA-C143-928A-531D07B07F9C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2B3DFA-3FCB-F14E-999C-BAF165F9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1494C4-B03E-7649-A1E1-F80D34FE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CBEC7F-6696-8E4D-9B90-EC4FCBA2C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6D889-EB5A-4131-8608-B1F5428569A3}" type="datetime1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19/08/2021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6D007-FA7E-2549-ADC5-7A526F901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0DB35-4C29-1D49-BB89-C5CF69AD1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9D110-6ABA-C143-928A-531D07B07F9C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09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7" Type="http://schemas.microsoft.com/office/2007/relationships/hdphoto" Target="../media/hdphoto1.wdp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image" Target="../media/image1.jp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12.png" /><Relationship Id="rId4" Type="http://schemas.openxmlformats.org/officeDocument/2006/relationships/image" Target="../media/image8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1.jpg" /><Relationship Id="rId7" Type="http://schemas.microsoft.com/office/2007/relationships/hdphoto" Target="../media/hdphoto4.wdp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png" /><Relationship Id="rId5" Type="http://schemas.microsoft.com/office/2007/relationships/hdphoto" Target="../media/hdphoto2.wdp" /><Relationship Id="rId4" Type="http://schemas.openxmlformats.org/officeDocument/2006/relationships/image" Target="../media/image12.png" 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3" Type="http://schemas.openxmlformats.org/officeDocument/2006/relationships/image" Target="../media/image1.jp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12.png" /><Relationship Id="rId4" Type="http://schemas.openxmlformats.org/officeDocument/2006/relationships/image" Target="../media/image8.png" 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 /><Relationship Id="rId3" Type="http://schemas.openxmlformats.org/officeDocument/2006/relationships/image" Target="../media/image1.jpg" /><Relationship Id="rId7" Type="http://schemas.openxmlformats.org/officeDocument/2006/relationships/image" Target="../media/image15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5" Type="http://schemas.openxmlformats.org/officeDocument/2006/relationships/image" Target="../media/image12.png" /><Relationship Id="rId4" Type="http://schemas.openxmlformats.org/officeDocument/2006/relationships/image" Target="../media/image8.png" /><Relationship Id="rId9" Type="http://schemas.openxmlformats.org/officeDocument/2006/relationships/image" Target="../media/image16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 /><Relationship Id="rId13" Type="http://schemas.openxmlformats.org/officeDocument/2006/relationships/image" Target="../media/image7.png" /><Relationship Id="rId3" Type="http://schemas.openxmlformats.org/officeDocument/2006/relationships/image" Target="../media/image1.jpg" /><Relationship Id="rId7" Type="http://schemas.openxmlformats.org/officeDocument/2006/relationships/image" Target="../media/image6.png" /><Relationship Id="rId12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11" Type="http://schemas.openxmlformats.org/officeDocument/2006/relationships/diagramColors" Target="../diagrams/colors1.xml" /><Relationship Id="rId5" Type="http://schemas.openxmlformats.org/officeDocument/2006/relationships/image" Target="../media/image4.png" /><Relationship Id="rId10" Type="http://schemas.openxmlformats.org/officeDocument/2006/relationships/diagramQuickStyle" Target="../diagrams/quickStyle1.xml" /><Relationship Id="rId4" Type="http://schemas.openxmlformats.org/officeDocument/2006/relationships/image" Target="../media/image3.png" /><Relationship Id="rId9" Type="http://schemas.openxmlformats.org/officeDocument/2006/relationships/diagramLayout" Target="../diagrams/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microsoft.com/office/2007/relationships/hdphoto" Target="../media/hdphoto2.wdp" /><Relationship Id="rId4" Type="http://schemas.openxmlformats.org/officeDocument/2006/relationships/image" Target="../media/image12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3.xml" /><Relationship Id="rId4" Type="http://schemas.openxmlformats.org/officeDocument/2006/relationships/chart" Target="../charts/char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chart" Target="../charts/chart5.xml" /><Relationship Id="rId4" Type="http://schemas.openxmlformats.org/officeDocument/2006/relationships/chart" Target="../charts/chart4.xml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3" Type="http://schemas.openxmlformats.org/officeDocument/2006/relationships/image" Target="../media/image1.jpg" /><Relationship Id="rId7" Type="http://schemas.openxmlformats.org/officeDocument/2006/relationships/diagramColors" Target="../diagrams/colors2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2.xml" /><Relationship Id="rId5" Type="http://schemas.openxmlformats.org/officeDocument/2006/relationships/diagramLayout" Target="../diagrams/layout2.xml" /><Relationship Id="rId4" Type="http://schemas.openxmlformats.org/officeDocument/2006/relationships/diagramData" Target="../diagrams/data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5.xml" /><Relationship Id="rId4" Type="http://schemas.openxmlformats.org/officeDocument/2006/relationships/chart" Target="../charts/chart6.xml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 /><Relationship Id="rId3" Type="http://schemas.openxmlformats.org/officeDocument/2006/relationships/image" Target="../media/image1.jpg" /><Relationship Id="rId7" Type="http://schemas.openxmlformats.org/officeDocument/2006/relationships/diagramColors" Target="../diagrams/colors3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3.xml" /><Relationship Id="rId5" Type="http://schemas.openxmlformats.org/officeDocument/2006/relationships/diagramLayout" Target="../diagrams/layout3.xml" /><Relationship Id="rId4" Type="http://schemas.openxmlformats.org/officeDocument/2006/relationships/diagramData" Target="../diagrams/data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algn="l"/>
            <a:fld id="{87B9D110-6ABA-C143-928A-531D07B07F9C}" type="slidenum">
              <a:rPr lang="es-GT" sz="1200" b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/>
              <a:t>1</a:t>
            </a:fld>
            <a:endParaRPr lang="es-GT" sz="1200" b="1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655676" y="559395"/>
            <a:ext cx="8574521" cy="1134886"/>
          </a:xfrm>
          <a:prstGeom prst="rect">
            <a:avLst/>
          </a:prstGeom>
        </p:spPr>
        <p:txBody>
          <a:bodyPr vert="horz" lIns="38576" tIns="19289" rIns="38576" bIns="19289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0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Anteproyecto de presupuesto</a:t>
            </a:r>
          </a:p>
          <a:p>
            <a:pPr algn="ctr"/>
            <a:endParaRPr lang="es-GT" sz="7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s-GT" sz="97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85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2022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19525" y="5920928"/>
            <a:ext cx="7949045" cy="266711"/>
          </a:xfrm>
          <a:prstGeom prst="rect">
            <a:avLst/>
          </a:prstGeom>
        </p:spPr>
        <p:txBody>
          <a:bodyPr vert="horz" lIns="38576" tIns="19289" rIns="38576" bIns="19289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15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de 2021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058" y="2024414"/>
            <a:ext cx="8032633" cy="360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2" y="123869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Alimentación Escolar</a:t>
            </a:r>
            <a:br>
              <a:rPr lang="es-GT" sz="1575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10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275975" y="5172468"/>
            <a:ext cx="5662764" cy="1213111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6588050" y="5172468"/>
            <a:ext cx="2782944" cy="1107996"/>
            <a:chOff x="6526163" y="5067351"/>
            <a:chExt cx="2622370" cy="1107997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972275" y="5067351"/>
              <a:ext cx="2176258" cy="1107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Q.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2,206.5 millones 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531730" cy="531730"/>
              <a:chOff x="4469581" y="499171"/>
              <a:chExt cx="53173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53173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53325" y="1413183"/>
            <a:ext cx="1696270" cy="2406448"/>
            <a:chOff x="9957480" y="5044187"/>
            <a:chExt cx="2046857" cy="1152142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060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preprimaria y primaria </a:t>
              </a:r>
              <a:endParaRPr lang="es-GT" sz="1600" b="1" dirty="0">
                <a:cs typeface="Arial" pitchFamily="34" charset="0"/>
              </a:endParaRPr>
            </a:p>
          </p:txBody>
        </p:sp>
      </p:grp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9908711" y="807352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94443" y="5282884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34" name="92 Rectángulo"/>
          <p:cNvSpPr/>
          <p:nvPr/>
        </p:nvSpPr>
        <p:spPr>
          <a:xfrm>
            <a:off x="310017" y="5654773"/>
            <a:ext cx="551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2,639,657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niñas de 6 a 12 años de edad del sector oficial.</a:t>
            </a:r>
          </a:p>
        </p:txBody>
      </p:sp>
      <p:pic>
        <p:nvPicPr>
          <p:cNvPr id="35" name="93 Imagen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" y="5274055"/>
            <a:ext cx="486469" cy="30753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44632" y="1283053"/>
            <a:ext cx="3627261" cy="3807498"/>
            <a:chOff x="166824" y="1250593"/>
            <a:chExt cx="3375273" cy="3807498"/>
          </a:xfrm>
        </p:grpSpPr>
        <p:sp>
          <p:nvSpPr>
            <p:cNvPr id="62" name="Rectángulo redondeado 61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42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50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44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51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58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60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61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59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52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54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56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57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55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53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46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sp>
        <p:nvSpPr>
          <p:cNvPr id="67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1663822" y="562886"/>
            <a:ext cx="204847" cy="244466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659" y="1123405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4042145" y="1327007"/>
            <a:ext cx="6436831" cy="3751801"/>
            <a:chOff x="2650740" y="1088461"/>
            <a:chExt cx="5434820" cy="3529614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42605" y="1243172"/>
              <a:ext cx="4572032" cy="328614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Otorgar Q.4.00 por estudiante por 180 días de clases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Atender a 2.6 millones de estudiantes 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Asesorar a las Organizaciones de Padres de Familia, para que implementen criterios de eficiencia, calidad del gasto y transparencia.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Monitoreo y seguimiento de la ejecución a través de 400 monitores de campo a nivel nacional.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Coordinación interinstitucional con el MAGA, para fortalecer la economía familiar a través de la agricultura.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Integrantes de la comunidad educativa involucrados en la mejora de la seguridad alimentaria y nutricional de los escolares</a:t>
              </a:r>
            </a:p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50740" y="1088461"/>
              <a:ext cx="4850218" cy="3412109"/>
              <a:chOff x="2650740" y="1012230"/>
              <a:chExt cx="4850218" cy="3412109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50740" y="1012230"/>
                <a:ext cx="4850218" cy="34121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7620" y="1079437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grpSp>
        <p:nvGrpSpPr>
          <p:cNvPr id="64" name="Google Shape;1110;p39"/>
          <p:cNvGrpSpPr/>
          <p:nvPr/>
        </p:nvGrpSpPr>
        <p:grpSpPr>
          <a:xfrm>
            <a:off x="1107229" y="353242"/>
            <a:ext cx="546079" cy="441998"/>
            <a:chOff x="3238475" y="5012225"/>
            <a:chExt cx="500700" cy="411550"/>
          </a:xfrm>
        </p:grpSpPr>
        <p:sp>
          <p:nvSpPr>
            <p:cNvPr id="65" name="Google Shape;1111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112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113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114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115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3736" y="6442054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10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362250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13" y="69825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Útiles Escolares</a:t>
            </a:r>
            <a:endParaRPr lang="es-GT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250396" y="5226549"/>
            <a:ext cx="5693204" cy="1163126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6943293" y="5129660"/>
            <a:ext cx="2505953" cy="1124090"/>
            <a:chOff x="6504954" y="5132919"/>
            <a:chExt cx="2176962" cy="1124091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972277" y="5149013"/>
              <a:ext cx="1709639" cy="1107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Q.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142.3 </a:t>
              </a:r>
            </a:p>
            <a:p>
              <a:pPr algn="ctr"/>
              <a:r>
                <a:rPr lang="es-GT" sz="3600" dirty="0">
                  <a:solidFill>
                    <a:schemeClr val="accent2"/>
                  </a:solidFill>
                </a:rPr>
                <a:t>millones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04954" y="5132919"/>
              <a:ext cx="467324" cy="531730"/>
              <a:chOff x="4448372" y="516362"/>
              <a:chExt cx="467324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48372" y="516362"/>
                <a:ext cx="467324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53325" y="1413183"/>
            <a:ext cx="1696270" cy="2406448"/>
            <a:chOff x="9957480" y="5044187"/>
            <a:chExt cx="2046857" cy="1152142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060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preprimaria y primaria </a:t>
              </a:r>
              <a:endParaRPr lang="es-GT" sz="1600" b="1" dirty="0">
                <a:cs typeface="Arial" pitchFamily="34" charset="0"/>
              </a:endParaRPr>
            </a:p>
          </p:txBody>
        </p: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10039734" y="805185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94443" y="5282884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34" name="92 Rectángulo"/>
          <p:cNvSpPr/>
          <p:nvPr/>
        </p:nvSpPr>
        <p:spPr>
          <a:xfrm>
            <a:off x="310016" y="5654773"/>
            <a:ext cx="563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2,639,657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niñas de 6 a 12 años de edad del sector oficial.</a:t>
            </a:r>
          </a:p>
        </p:txBody>
      </p:sp>
      <p:pic>
        <p:nvPicPr>
          <p:cNvPr id="35" name="93 Imagen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" y="5274055"/>
            <a:ext cx="486469" cy="30753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15" y="1099634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4002715" y="1307755"/>
            <a:ext cx="6436831" cy="3751801"/>
            <a:chOff x="2650740" y="1088461"/>
            <a:chExt cx="5434820" cy="3529614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42605" y="1243172"/>
              <a:ext cx="4572032" cy="328614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Otorgar útiles escolares a cada estudiante con un costo de Q.50.00 área urbana y Q.55 área rural de los niveles de preprimaria y primaria.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Atender </a:t>
              </a:r>
              <a:r>
                <a:rPr lang="es-MX" sz="1600" b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 2.6 </a:t>
              </a: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millones de estudiantes 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Asesorar a las Organizaciones de Padres de Familia, para que implementen criterios de eficiencia, calidad del gasto y transparencia.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Monitoreo y seguimiento de la ejecución a través de 400 monitores de campo a nivel nacional.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Asesorar a las Organizaciones de Padres de Familia, para que implementen criterios de eficiencia, calidad del gasto y transparencia.</a:t>
              </a:r>
            </a:p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50740" y="1088461"/>
              <a:ext cx="4850218" cy="3412109"/>
              <a:chOff x="2650740" y="1012230"/>
              <a:chExt cx="4850218" cy="3412109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50740" y="1012230"/>
                <a:ext cx="4850218" cy="34121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7620" y="1079437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grpSp>
        <p:nvGrpSpPr>
          <p:cNvPr id="65" name="Grupo 64"/>
          <p:cNvGrpSpPr/>
          <p:nvPr/>
        </p:nvGrpSpPr>
        <p:grpSpPr>
          <a:xfrm>
            <a:off x="244632" y="1283053"/>
            <a:ext cx="3627261" cy="3807498"/>
            <a:chOff x="166824" y="1250593"/>
            <a:chExt cx="3375273" cy="3807498"/>
          </a:xfrm>
        </p:grpSpPr>
        <p:sp>
          <p:nvSpPr>
            <p:cNvPr id="66" name="Rectángulo redondeado 65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67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69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70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71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76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83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85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86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4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77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79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81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82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80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78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72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410325" y="256176"/>
            <a:ext cx="711537" cy="587288"/>
            <a:chOff x="1509955" y="210154"/>
            <a:chExt cx="711537" cy="587288"/>
          </a:xfrm>
        </p:grpSpPr>
        <p:grpSp>
          <p:nvGrpSpPr>
            <p:cNvPr id="87" name="Google Shape;1713;p49"/>
            <p:cNvGrpSpPr/>
            <p:nvPr/>
          </p:nvGrpSpPr>
          <p:grpSpPr>
            <a:xfrm>
              <a:off x="1509955" y="325378"/>
              <a:ext cx="650794" cy="472064"/>
              <a:chOff x="4582100" y="3095150"/>
              <a:chExt cx="581650" cy="417350"/>
            </a:xfrm>
          </p:grpSpPr>
          <p:sp>
            <p:nvSpPr>
              <p:cNvPr id="88" name="Google Shape;1714;p49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15;p49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16;p49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17;p49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18;p49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19;p49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20;p49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21;p49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22;p49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23;p49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24;p49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25;p49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26;p49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27;p49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28;p49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29;p49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30;p49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31;p49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32;p49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33;p49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34;p49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35;p49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36;p49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37;p49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12" name="Google Shape;1494;p49"/>
            <p:cNvGrpSpPr/>
            <p:nvPr/>
          </p:nvGrpSpPr>
          <p:grpSpPr>
            <a:xfrm>
              <a:off x="1945793" y="210154"/>
              <a:ext cx="275699" cy="377658"/>
              <a:chOff x="1731150" y="1748550"/>
              <a:chExt cx="228625" cy="313175"/>
            </a:xfrm>
          </p:grpSpPr>
          <p:sp>
            <p:nvSpPr>
              <p:cNvPr id="113" name="Google Shape;1495;p49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496;p49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497;p49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498;p49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499;p49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500;p49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501;p49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05007" y="6458637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11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321317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13" y="63398"/>
            <a:ext cx="6914466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Valija Didáctica</a:t>
            </a:r>
            <a:endParaRPr lang="es-GT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250396" y="5185800"/>
            <a:ext cx="5932469" cy="1213111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7278391" y="5232033"/>
            <a:ext cx="2414378" cy="1107996"/>
            <a:chOff x="6526163" y="5115728"/>
            <a:chExt cx="2168478" cy="1107997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900318" y="5115728"/>
              <a:ext cx="1794323" cy="1107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Q.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52.2 millones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531730" cy="531730"/>
              <a:chOff x="4469581" y="499171"/>
              <a:chExt cx="53173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53173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53325" y="1413183"/>
            <a:ext cx="1696270" cy="2406448"/>
            <a:chOff x="9957480" y="5044187"/>
            <a:chExt cx="2046857" cy="1152142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060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preprimaria y primaria </a:t>
              </a:r>
              <a:endParaRPr lang="es-GT" sz="1600" b="1" dirty="0">
                <a:cs typeface="Arial" pitchFamily="34" charset="0"/>
              </a:endParaRPr>
            </a:p>
          </p:txBody>
        </p: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9908711" y="807352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94443" y="5282884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34" name="92 Rectángulo"/>
          <p:cNvSpPr/>
          <p:nvPr/>
        </p:nvSpPr>
        <p:spPr>
          <a:xfrm>
            <a:off x="310016" y="5654773"/>
            <a:ext cx="587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118,641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docentes de los niveles de educación preprimaria y primaria.</a:t>
            </a:r>
          </a:p>
        </p:txBody>
      </p:sp>
      <p:pic>
        <p:nvPicPr>
          <p:cNvPr id="35" name="93 Imagen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" y="5274055"/>
            <a:ext cx="486469" cy="307533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15" y="1099634"/>
            <a:ext cx="781050" cy="476250"/>
          </a:xfrm>
          <a:prstGeom prst="rect">
            <a:avLst/>
          </a:prstGeom>
        </p:spPr>
      </p:pic>
      <p:grpSp>
        <p:nvGrpSpPr>
          <p:cNvPr id="65" name="Grupo 64"/>
          <p:cNvGrpSpPr/>
          <p:nvPr/>
        </p:nvGrpSpPr>
        <p:grpSpPr>
          <a:xfrm>
            <a:off x="244632" y="1283053"/>
            <a:ext cx="3627261" cy="3807498"/>
            <a:chOff x="166824" y="1250593"/>
            <a:chExt cx="3375273" cy="3807498"/>
          </a:xfrm>
        </p:grpSpPr>
        <p:sp>
          <p:nvSpPr>
            <p:cNvPr id="66" name="Rectángulo redondeado 65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67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69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70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71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76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83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85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86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4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77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79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81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82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80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78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72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5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8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grpSp>
        <p:nvGrpSpPr>
          <p:cNvPr id="36" name="65 Grupo"/>
          <p:cNvGrpSpPr/>
          <p:nvPr/>
        </p:nvGrpSpPr>
        <p:grpSpPr>
          <a:xfrm>
            <a:off x="4009705" y="1252680"/>
            <a:ext cx="6436831" cy="3751801"/>
            <a:chOff x="2650740" y="1088461"/>
            <a:chExt cx="5434820" cy="3529614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42605" y="1243172"/>
              <a:ext cx="4572032" cy="328614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Incrementar de Q.220.00 a Q.440.00 la asignación para la adquisición de materiales educativos, a docentes que atienden a los estudiantes de los niveles de educación preprimaria y primaria.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Apoyar a los docentes con materiales, para que impartan las clases a sus estudiantes.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Asesorar a las Organizaciones de Padres de Familia, para que implementen criterios de eficiencia, calidad del gasto y transparencia.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MX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50740" y="1088461"/>
              <a:ext cx="4850218" cy="3412109"/>
              <a:chOff x="2650740" y="1012230"/>
              <a:chExt cx="4850218" cy="3412109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50740" y="1012230"/>
                <a:ext cx="4850218" cy="34121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7620" y="1079437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grpSp>
        <p:nvGrpSpPr>
          <p:cNvPr id="87" name="Google Shape;1695;p49"/>
          <p:cNvGrpSpPr/>
          <p:nvPr/>
        </p:nvGrpSpPr>
        <p:grpSpPr>
          <a:xfrm>
            <a:off x="1708562" y="265123"/>
            <a:ext cx="567497" cy="544886"/>
            <a:chOff x="3885600" y="2960625"/>
            <a:chExt cx="470600" cy="451850"/>
          </a:xfrm>
        </p:grpSpPr>
        <p:sp>
          <p:nvSpPr>
            <p:cNvPr id="88" name="Google Shape;1696;p4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697;p4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698;p4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699;p4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700;p4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3" name="Google Shape;1788;p49"/>
          <p:cNvGrpSpPr/>
          <p:nvPr/>
        </p:nvGrpSpPr>
        <p:grpSpPr>
          <a:xfrm>
            <a:off x="2090024" y="826756"/>
            <a:ext cx="678801" cy="132136"/>
            <a:chOff x="3119425" y="2923100"/>
            <a:chExt cx="562900" cy="109575"/>
          </a:xfrm>
        </p:grpSpPr>
        <p:sp>
          <p:nvSpPr>
            <p:cNvPr id="94" name="Google Shape;1789;p49"/>
            <p:cNvSpPr/>
            <p:nvPr/>
          </p:nvSpPr>
          <p:spPr>
            <a:xfrm>
              <a:off x="3133125" y="2959425"/>
              <a:ext cx="228625" cy="61050"/>
            </a:xfrm>
            <a:custGeom>
              <a:avLst/>
              <a:gdLst/>
              <a:ahLst/>
              <a:cxnLst/>
              <a:rect l="l" t="t" r="r" b="b"/>
              <a:pathLst>
                <a:path w="9145" h="2442" extrusionOk="0">
                  <a:moveTo>
                    <a:pt x="4072" y="119"/>
                  </a:moveTo>
                  <a:cubicBezTo>
                    <a:pt x="5513" y="72"/>
                    <a:pt x="6644" y="24"/>
                    <a:pt x="7763" y="0"/>
                  </a:cubicBezTo>
                  <a:cubicBezTo>
                    <a:pt x="8025" y="0"/>
                    <a:pt x="8311" y="24"/>
                    <a:pt x="8573" y="36"/>
                  </a:cubicBezTo>
                  <a:cubicBezTo>
                    <a:pt x="8835" y="60"/>
                    <a:pt x="8978" y="203"/>
                    <a:pt x="8989" y="477"/>
                  </a:cubicBezTo>
                  <a:cubicBezTo>
                    <a:pt x="9025" y="870"/>
                    <a:pt x="9085" y="1286"/>
                    <a:pt x="9108" y="1691"/>
                  </a:cubicBezTo>
                  <a:cubicBezTo>
                    <a:pt x="9144" y="2263"/>
                    <a:pt x="8978" y="2441"/>
                    <a:pt x="8430" y="2441"/>
                  </a:cubicBezTo>
                  <a:cubicBezTo>
                    <a:pt x="7739" y="2441"/>
                    <a:pt x="7073" y="2382"/>
                    <a:pt x="6382" y="2382"/>
                  </a:cubicBezTo>
                  <a:cubicBezTo>
                    <a:pt x="4941" y="2382"/>
                    <a:pt x="3489" y="2394"/>
                    <a:pt x="2036" y="2405"/>
                  </a:cubicBezTo>
                  <a:cubicBezTo>
                    <a:pt x="1441" y="2405"/>
                    <a:pt x="893" y="2298"/>
                    <a:pt x="417" y="1905"/>
                  </a:cubicBezTo>
                  <a:cubicBezTo>
                    <a:pt x="107" y="1643"/>
                    <a:pt x="0" y="1322"/>
                    <a:pt x="60" y="953"/>
                  </a:cubicBezTo>
                  <a:cubicBezTo>
                    <a:pt x="119" y="620"/>
                    <a:pt x="393" y="429"/>
                    <a:pt x="822" y="381"/>
                  </a:cubicBezTo>
                  <a:cubicBezTo>
                    <a:pt x="2012" y="274"/>
                    <a:pt x="3203" y="191"/>
                    <a:pt x="4072" y="11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790;p49"/>
            <p:cNvSpPr/>
            <p:nvPr/>
          </p:nvSpPr>
          <p:spPr>
            <a:xfrm>
              <a:off x="3369750" y="2961500"/>
              <a:ext cx="267925" cy="49150"/>
            </a:xfrm>
            <a:custGeom>
              <a:avLst/>
              <a:gdLst/>
              <a:ahLst/>
              <a:cxnLst/>
              <a:rect l="l" t="t" r="r" b="b"/>
              <a:pathLst>
                <a:path w="10717" h="1966" extrusionOk="0">
                  <a:moveTo>
                    <a:pt x="96" y="1941"/>
                  </a:moveTo>
                  <a:cubicBezTo>
                    <a:pt x="60" y="1382"/>
                    <a:pt x="36" y="882"/>
                    <a:pt x="1" y="358"/>
                  </a:cubicBezTo>
                  <a:cubicBezTo>
                    <a:pt x="465" y="191"/>
                    <a:pt x="917" y="227"/>
                    <a:pt x="1346" y="191"/>
                  </a:cubicBezTo>
                  <a:cubicBezTo>
                    <a:pt x="2299" y="132"/>
                    <a:pt x="3251" y="108"/>
                    <a:pt x="4204" y="84"/>
                  </a:cubicBezTo>
                  <a:cubicBezTo>
                    <a:pt x="6120" y="48"/>
                    <a:pt x="8037" y="25"/>
                    <a:pt x="9978" y="1"/>
                  </a:cubicBezTo>
                  <a:cubicBezTo>
                    <a:pt x="10395" y="1"/>
                    <a:pt x="10419" y="48"/>
                    <a:pt x="10526" y="441"/>
                  </a:cubicBezTo>
                  <a:cubicBezTo>
                    <a:pt x="10538" y="537"/>
                    <a:pt x="10573" y="608"/>
                    <a:pt x="10585" y="703"/>
                  </a:cubicBezTo>
                  <a:cubicBezTo>
                    <a:pt x="10716" y="1620"/>
                    <a:pt x="10585" y="1787"/>
                    <a:pt x="9657" y="1810"/>
                  </a:cubicBezTo>
                  <a:cubicBezTo>
                    <a:pt x="8728" y="1834"/>
                    <a:pt x="7787" y="1810"/>
                    <a:pt x="6847" y="1810"/>
                  </a:cubicBezTo>
                  <a:cubicBezTo>
                    <a:pt x="6644" y="1810"/>
                    <a:pt x="6442" y="1834"/>
                    <a:pt x="6240" y="1834"/>
                  </a:cubicBezTo>
                  <a:cubicBezTo>
                    <a:pt x="4656" y="1858"/>
                    <a:pt x="3072" y="1894"/>
                    <a:pt x="1489" y="1918"/>
                  </a:cubicBezTo>
                  <a:cubicBezTo>
                    <a:pt x="1215" y="1918"/>
                    <a:pt x="917" y="1953"/>
                    <a:pt x="632" y="1965"/>
                  </a:cubicBezTo>
                  <a:cubicBezTo>
                    <a:pt x="441" y="1965"/>
                    <a:pt x="275" y="1941"/>
                    <a:pt x="96" y="19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791;p49"/>
            <p:cNvSpPr/>
            <p:nvPr/>
          </p:nvSpPr>
          <p:spPr>
            <a:xfrm>
              <a:off x="3152175" y="2937400"/>
              <a:ext cx="241125" cy="22350"/>
            </a:xfrm>
            <a:custGeom>
              <a:avLst/>
              <a:gdLst/>
              <a:ahLst/>
              <a:cxnLst/>
              <a:rect l="l" t="t" r="r" b="b"/>
              <a:pathLst>
                <a:path w="9645" h="894" extrusionOk="0">
                  <a:moveTo>
                    <a:pt x="5334" y="60"/>
                  </a:moveTo>
                  <a:cubicBezTo>
                    <a:pt x="6287" y="36"/>
                    <a:pt x="7239" y="0"/>
                    <a:pt x="8192" y="12"/>
                  </a:cubicBezTo>
                  <a:cubicBezTo>
                    <a:pt x="8501" y="12"/>
                    <a:pt x="8823" y="107"/>
                    <a:pt x="9144" y="179"/>
                  </a:cubicBezTo>
                  <a:cubicBezTo>
                    <a:pt x="9263" y="203"/>
                    <a:pt x="9394" y="298"/>
                    <a:pt x="9466" y="405"/>
                  </a:cubicBezTo>
                  <a:cubicBezTo>
                    <a:pt x="9644" y="608"/>
                    <a:pt x="9573" y="798"/>
                    <a:pt x="9299" y="834"/>
                  </a:cubicBezTo>
                  <a:cubicBezTo>
                    <a:pt x="9001" y="858"/>
                    <a:pt x="8739" y="869"/>
                    <a:pt x="8430" y="715"/>
                  </a:cubicBezTo>
                  <a:cubicBezTo>
                    <a:pt x="8096" y="548"/>
                    <a:pt x="7668" y="500"/>
                    <a:pt x="7299" y="500"/>
                  </a:cubicBezTo>
                  <a:cubicBezTo>
                    <a:pt x="5846" y="548"/>
                    <a:pt x="4406" y="619"/>
                    <a:pt x="2965" y="703"/>
                  </a:cubicBezTo>
                  <a:cubicBezTo>
                    <a:pt x="2120" y="739"/>
                    <a:pt x="1262" y="798"/>
                    <a:pt x="417" y="858"/>
                  </a:cubicBezTo>
                  <a:cubicBezTo>
                    <a:pt x="274" y="881"/>
                    <a:pt x="95" y="893"/>
                    <a:pt x="48" y="679"/>
                  </a:cubicBezTo>
                  <a:cubicBezTo>
                    <a:pt x="0" y="465"/>
                    <a:pt x="167" y="369"/>
                    <a:pt x="334" y="322"/>
                  </a:cubicBezTo>
                  <a:cubicBezTo>
                    <a:pt x="512" y="286"/>
                    <a:pt x="703" y="262"/>
                    <a:pt x="881" y="262"/>
                  </a:cubicBezTo>
                  <a:cubicBezTo>
                    <a:pt x="1858" y="238"/>
                    <a:pt x="2858" y="238"/>
                    <a:pt x="3846" y="203"/>
                  </a:cubicBezTo>
                  <a:cubicBezTo>
                    <a:pt x="4334" y="191"/>
                    <a:pt x="4822" y="143"/>
                    <a:pt x="5310" y="119"/>
                  </a:cubicBezTo>
                  <a:cubicBezTo>
                    <a:pt x="5334" y="107"/>
                    <a:pt x="5334" y="72"/>
                    <a:pt x="5334" y="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792;p49"/>
            <p:cNvSpPr/>
            <p:nvPr/>
          </p:nvSpPr>
          <p:spPr>
            <a:xfrm>
              <a:off x="3643600" y="2963000"/>
              <a:ext cx="19675" cy="39900"/>
            </a:xfrm>
            <a:custGeom>
              <a:avLst/>
              <a:gdLst/>
              <a:ahLst/>
              <a:cxnLst/>
              <a:rect l="l" t="t" r="r" b="b"/>
              <a:pathLst>
                <a:path w="787" h="1596" extrusionOk="0">
                  <a:moveTo>
                    <a:pt x="96" y="1584"/>
                  </a:moveTo>
                  <a:cubicBezTo>
                    <a:pt x="60" y="1000"/>
                    <a:pt x="36" y="500"/>
                    <a:pt x="0" y="0"/>
                  </a:cubicBezTo>
                  <a:cubicBezTo>
                    <a:pt x="453" y="0"/>
                    <a:pt x="536" y="60"/>
                    <a:pt x="655" y="524"/>
                  </a:cubicBezTo>
                  <a:cubicBezTo>
                    <a:pt x="786" y="1036"/>
                    <a:pt x="739" y="1393"/>
                    <a:pt x="453" y="1536"/>
                  </a:cubicBezTo>
                  <a:cubicBezTo>
                    <a:pt x="346" y="1596"/>
                    <a:pt x="215" y="1584"/>
                    <a:pt x="96" y="1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793;p49"/>
            <p:cNvSpPr/>
            <p:nvPr/>
          </p:nvSpPr>
          <p:spPr>
            <a:xfrm>
              <a:off x="3119425" y="2923100"/>
              <a:ext cx="562900" cy="109575"/>
            </a:xfrm>
            <a:custGeom>
              <a:avLst/>
              <a:gdLst/>
              <a:ahLst/>
              <a:cxnLst/>
              <a:rect l="l" t="t" r="r" b="b"/>
              <a:pathLst>
                <a:path w="22516" h="4383" extrusionOk="0">
                  <a:moveTo>
                    <a:pt x="22146" y="1715"/>
                  </a:moveTo>
                  <a:cubicBezTo>
                    <a:pt x="21884" y="1072"/>
                    <a:pt x="21348" y="1001"/>
                    <a:pt x="20884" y="1001"/>
                  </a:cubicBezTo>
                  <a:lnTo>
                    <a:pt x="19455" y="1001"/>
                  </a:lnTo>
                  <a:cubicBezTo>
                    <a:pt x="18550" y="1001"/>
                    <a:pt x="17777" y="1001"/>
                    <a:pt x="17003" y="1013"/>
                  </a:cubicBezTo>
                  <a:cubicBezTo>
                    <a:pt x="16133" y="1037"/>
                    <a:pt x="15252" y="1060"/>
                    <a:pt x="14407" y="1096"/>
                  </a:cubicBezTo>
                  <a:lnTo>
                    <a:pt x="13978" y="1108"/>
                  </a:lnTo>
                  <a:cubicBezTo>
                    <a:pt x="13574" y="1120"/>
                    <a:pt x="13169" y="1132"/>
                    <a:pt x="12776" y="1168"/>
                  </a:cubicBezTo>
                  <a:cubicBezTo>
                    <a:pt x="12395" y="1180"/>
                    <a:pt x="12038" y="1191"/>
                    <a:pt x="11669" y="1215"/>
                  </a:cubicBezTo>
                  <a:cubicBezTo>
                    <a:pt x="11609" y="1215"/>
                    <a:pt x="11550" y="1191"/>
                    <a:pt x="11490" y="1180"/>
                  </a:cubicBezTo>
                  <a:lnTo>
                    <a:pt x="11490" y="1180"/>
                  </a:lnTo>
                  <a:cubicBezTo>
                    <a:pt x="11478" y="775"/>
                    <a:pt x="11204" y="537"/>
                    <a:pt x="11014" y="394"/>
                  </a:cubicBezTo>
                  <a:cubicBezTo>
                    <a:pt x="10669" y="144"/>
                    <a:pt x="10252" y="1"/>
                    <a:pt x="9811" y="1"/>
                  </a:cubicBezTo>
                  <a:lnTo>
                    <a:pt x="9764" y="1"/>
                  </a:lnTo>
                  <a:cubicBezTo>
                    <a:pt x="9526" y="1"/>
                    <a:pt x="9299" y="1"/>
                    <a:pt x="9061" y="25"/>
                  </a:cubicBezTo>
                  <a:cubicBezTo>
                    <a:pt x="8252" y="37"/>
                    <a:pt x="7418" y="37"/>
                    <a:pt x="6573" y="108"/>
                  </a:cubicBezTo>
                  <a:lnTo>
                    <a:pt x="6132" y="156"/>
                  </a:lnTo>
                  <a:cubicBezTo>
                    <a:pt x="5168" y="227"/>
                    <a:pt x="4180" y="322"/>
                    <a:pt x="3203" y="322"/>
                  </a:cubicBezTo>
                  <a:cubicBezTo>
                    <a:pt x="2822" y="322"/>
                    <a:pt x="2489" y="298"/>
                    <a:pt x="2156" y="287"/>
                  </a:cubicBezTo>
                  <a:lnTo>
                    <a:pt x="2048" y="287"/>
                  </a:lnTo>
                  <a:cubicBezTo>
                    <a:pt x="1894" y="287"/>
                    <a:pt x="1715" y="322"/>
                    <a:pt x="1501" y="358"/>
                  </a:cubicBezTo>
                  <a:cubicBezTo>
                    <a:pt x="917" y="501"/>
                    <a:pt x="786" y="679"/>
                    <a:pt x="786" y="1275"/>
                  </a:cubicBezTo>
                  <a:cubicBezTo>
                    <a:pt x="786" y="1311"/>
                    <a:pt x="786" y="1358"/>
                    <a:pt x="774" y="1394"/>
                  </a:cubicBezTo>
                  <a:lnTo>
                    <a:pt x="774" y="1394"/>
                  </a:lnTo>
                  <a:cubicBezTo>
                    <a:pt x="774" y="1394"/>
                    <a:pt x="763" y="1406"/>
                    <a:pt x="763" y="1418"/>
                  </a:cubicBezTo>
                  <a:cubicBezTo>
                    <a:pt x="346" y="1692"/>
                    <a:pt x="84" y="2061"/>
                    <a:pt x="48" y="2465"/>
                  </a:cubicBezTo>
                  <a:cubicBezTo>
                    <a:pt x="1" y="2858"/>
                    <a:pt x="167" y="3275"/>
                    <a:pt x="489" y="3620"/>
                  </a:cubicBezTo>
                  <a:cubicBezTo>
                    <a:pt x="905" y="4049"/>
                    <a:pt x="1429" y="4287"/>
                    <a:pt x="1989" y="4323"/>
                  </a:cubicBezTo>
                  <a:cubicBezTo>
                    <a:pt x="2548" y="4347"/>
                    <a:pt x="3120" y="4382"/>
                    <a:pt x="3703" y="4382"/>
                  </a:cubicBezTo>
                  <a:cubicBezTo>
                    <a:pt x="3977" y="4382"/>
                    <a:pt x="4227" y="4382"/>
                    <a:pt x="4465" y="4370"/>
                  </a:cubicBezTo>
                  <a:cubicBezTo>
                    <a:pt x="5346" y="4323"/>
                    <a:pt x="6144" y="4311"/>
                    <a:pt x="6918" y="4311"/>
                  </a:cubicBezTo>
                  <a:cubicBezTo>
                    <a:pt x="7692" y="4311"/>
                    <a:pt x="8442" y="4323"/>
                    <a:pt x="9156" y="4370"/>
                  </a:cubicBezTo>
                  <a:lnTo>
                    <a:pt x="9299" y="4370"/>
                  </a:lnTo>
                  <a:cubicBezTo>
                    <a:pt x="9490" y="4370"/>
                    <a:pt x="9752" y="4335"/>
                    <a:pt x="9966" y="4108"/>
                  </a:cubicBezTo>
                  <a:cubicBezTo>
                    <a:pt x="10026" y="4073"/>
                    <a:pt x="10145" y="4025"/>
                    <a:pt x="10299" y="4025"/>
                  </a:cubicBezTo>
                  <a:cubicBezTo>
                    <a:pt x="10883" y="3989"/>
                    <a:pt x="11454" y="3966"/>
                    <a:pt x="12026" y="3942"/>
                  </a:cubicBezTo>
                  <a:cubicBezTo>
                    <a:pt x="12728" y="3930"/>
                    <a:pt x="13443" y="3930"/>
                    <a:pt x="14145" y="3918"/>
                  </a:cubicBezTo>
                  <a:cubicBezTo>
                    <a:pt x="14657" y="3918"/>
                    <a:pt x="15181" y="3906"/>
                    <a:pt x="15717" y="3906"/>
                  </a:cubicBezTo>
                  <a:cubicBezTo>
                    <a:pt x="15883" y="3906"/>
                    <a:pt x="16050" y="3882"/>
                    <a:pt x="16205" y="3870"/>
                  </a:cubicBezTo>
                  <a:cubicBezTo>
                    <a:pt x="16384" y="3858"/>
                    <a:pt x="16586" y="3847"/>
                    <a:pt x="16765" y="3847"/>
                  </a:cubicBezTo>
                  <a:cubicBezTo>
                    <a:pt x="16884" y="3847"/>
                    <a:pt x="16979" y="3847"/>
                    <a:pt x="17086" y="3858"/>
                  </a:cubicBezTo>
                  <a:cubicBezTo>
                    <a:pt x="17443" y="3906"/>
                    <a:pt x="17812" y="3918"/>
                    <a:pt x="18229" y="3918"/>
                  </a:cubicBezTo>
                  <a:cubicBezTo>
                    <a:pt x="18920" y="3918"/>
                    <a:pt x="19598" y="3858"/>
                    <a:pt x="20277" y="3811"/>
                  </a:cubicBezTo>
                  <a:cubicBezTo>
                    <a:pt x="20646" y="3787"/>
                    <a:pt x="21015" y="3751"/>
                    <a:pt x="21384" y="3739"/>
                  </a:cubicBezTo>
                  <a:cubicBezTo>
                    <a:pt x="21587" y="3727"/>
                    <a:pt x="21825" y="3608"/>
                    <a:pt x="21968" y="3454"/>
                  </a:cubicBezTo>
                  <a:cubicBezTo>
                    <a:pt x="22515" y="2846"/>
                    <a:pt x="22337" y="2180"/>
                    <a:pt x="22146" y="1715"/>
                  </a:cubicBezTo>
                  <a:close/>
                  <a:moveTo>
                    <a:pt x="11026" y="3323"/>
                  </a:moveTo>
                  <a:cubicBezTo>
                    <a:pt x="10883" y="3335"/>
                    <a:pt x="10752" y="3335"/>
                    <a:pt x="10597" y="3335"/>
                  </a:cubicBezTo>
                  <a:lnTo>
                    <a:pt x="10549" y="3335"/>
                  </a:lnTo>
                  <a:cubicBezTo>
                    <a:pt x="10466" y="3335"/>
                    <a:pt x="10359" y="3335"/>
                    <a:pt x="10276" y="3323"/>
                  </a:cubicBezTo>
                  <a:lnTo>
                    <a:pt x="10228" y="3323"/>
                  </a:lnTo>
                  <a:lnTo>
                    <a:pt x="10157" y="2001"/>
                  </a:lnTo>
                  <a:cubicBezTo>
                    <a:pt x="10454" y="1906"/>
                    <a:pt x="10752" y="1906"/>
                    <a:pt x="11026" y="1894"/>
                  </a:cubicBezTo>
                  <a:cubicBezTo>
                    <a:pt x="11133" y="1894"/>
                    <a:pt x="11240" y="1894"/>
                    <a:pt x="11323" y="1882"/>
                  </a:cubicBezTo>
                  <a:cubicBezTo>
                    <a:pt x="12276" y="1822"/>
                    <a:pt x="13228" y="1787"/>
                    <a:pt x="14181" y="1775"/>
                  </a:cubicBezTo>
                  <a:cubicBezTo>
                    <a:pt x="15872" y="1739"/>
                    <a:pt x="17657" y="1715"/>
                    <a:pt x="19955" y="1680"/>
                  </a:cubicBezTo>
                  <a:lnTo>
                    <a:pt x="20003" y="1680"/>
                  </a:lnTo>
                  <a:cubicBezTo>
                    <a:pt x="20277" y="1680"/>
                    <a:pt x="20277" y="1680"/>
                    <a:pt x="20360" y="2013"/>
                  </a:cubicBezTo>
                  <a:cubicBezTo>
                    <a:pt x="20396" y="2096"/>
                    <a:pt x="20408" y="2180"/>
                    <a:pt x="20408" y="2251"/>
                  </a:cubicBezTo>
                  <a:cubicBezTo>
                    <a:pt x="20467" y="2632"/>
                    <a:pt x="20467" y="2918"/>
                    <a:pt x="20360" y="3037"/>
                  </a:cubicBezTo>
                  <a:cubicBezTo>
                    <a:pt x="20277" y="3144"/>
                    <a:pt x="20063" y="3192"/>
                    <a:pt x="19622" y="3204"/>
                  </a:cubicBezTo>
                  <a:cubicBezTo>
                    <a:pt x="19301" y="3204"/>
                    <a:pt x="18979" y="3216"/>
                    <a:pt x="18670" y="3216"/>
                  </a:cubicBezTo>
                  <a:lnTo>
                    <a:pt x="17777" y="3216"/>
                  </a:lnTo>
                  <a:lnTo>
                    <a:pt x="16884" y="3216"/>
                  </a:lnTo>
                  <a:lnTo>
                    <a:pt x="16800" y="3216"/>
                  </a:lnTo>
                  <a:cubicBezTo>
                    <a:pt x="16681" y="3216"/>
                    <a:pt x="16562" y="3216"/>
                    <a:pt x="16443" y="3227"/>
                  </a:cubicBezTo>
                  <a:cubicBezTo>
                    <a:pt x="16360" y="3227"/>
                    <a:pt x="16264" y="3227"/>
                    <a:pt x="16181" y="3251"/>
                  </a:cubicBezTo>
                  <a:lnTo>
                    <a:pt x="14324" y="3275"/>
                  </a:lnTo>
                  <a:cubicBezTo>
                    <a:pt x="13347" y="3299"/>
                    <a:pt x="12383" y="3311"/>
                    <a:pt x="11419" y="3335"/>
                  </a:cubicBezTo>
                  <a:cubicBezTo>
                    <a:pt x="11323" y="3311"/>
                    <a:pt x="11180" y="3323"/>
                    <a:pt x="11026" y="3323"/>
                  </a:cubicBezTo>
                  <a:close/>
                  <a:moveTo>
                    <a:pt x="6918" y="3680"/>
                  </a:moveTo>
                  <a:lnTo>
                    <a:pt x="6847" y="3680"/>
                  </a:lnTo>
                  <a:cubicBezTo>
                    <a:pt x="5668" y="3680"/>
                    <a:pt x="4477" y="3692"/>
                    <a:pt x="3322" y="3692"/>
                  </a:cubicBezTo>
                  <a:lnTo>
                    <a:pt x="2537" y="3692"/>
                  </a:lnTo>
                  <a:cubicBezTo>
                    <a:pt x="1894" y="3692"/>
                    <a:pt x="1429" y="3549"/>
                    <a:pt x="1048" y="3227"/>
                  </a:cubicBezTo>
                  <a:cubicBezTo>
                    <a:pt x="774" y="3013"/>
                    <a:pt x="691" y="2739"/>
                    <a:pt x="751" y="2418"/>
                  </a:cubicBezTo>
                  <a:cubicBezTo>
                    <a:pt x="786" y="2156"/>
                    <a:pt x="1001" y="2013"/>
                    <a:pt x="1370" y="1965"/>
                  </a:cubicBezTo>
                  <a:cubicBezTo>
                    <a:pt x="2251" y="1894"/>
                    <a:pt x="3132" y="1799"/>
                    <a:pt x="3882" y="1739"/>
                  </a:cubicBezTo>
                  <a:lnTo>
                    <a:pt x="4620" y="1692"/>
                  </a:lnTo>
                  <a:lnTo>
                    <a:pt x="5632" y="1656"/>
                  </a:lnTo>
                  <a:cubicBezTo>
                    <a:pt x="6608" y="1620"/>
                    <a:pt x="7454" y="1596"/>
                    <a:pt x="8311" y="1561"/>
                  </a:cubicBezTo>
                  <a:lnTo>
                    <a:pt x="8394" y="1561"/>
                  </a:lnTo>
                  <a:cubicBezTo>
                    <a:pt x="8585" y="1561"/>
                    <a:pt x="8799" y="1584"/>
                    <a:pt x="8990" y="1596"/>
                  </a:cubicBezTo>
                  <a:lnTo>
                    <a:pt x="9109" y="1608"/>
                  </a:lnTo>
                  <a:cubicBezTo>
                    <a:pt x="9287" y="1632"/>
                    <a:pt x="9371" y="1715"/>
                    <a:pt x="9395" y="1906"/>
                  </a:cubicBezTo>
                  <a:cubicBezTo>
                    <a:pt x="9406" y="2073"/>
                    <a:pt x="9418" y="2251"/>
                    <a:pt x="9430" y="2418"/>
                  </a:cubicBezTo>
                  <a:cubicBezTo>
                    <a:pt x="9466" y="2656"/>
                    <a:pt x="9478" y="2894"/>
                    <a:pt x="9490" y="3132"/>
                  </a:cubicBezTo>
                  <a:cubicBezTo>
                    <a:pt x="9514" y="3382"/>
                    <a:pt x="9478" y="3525"/>
                    <a:pt x="9406" y="3608"/>
                  </a:cubicBezTo>
                  <a:cubicBezTo>
                    <a:pt x="9335" y="3680"/>
                    <a:pt x="9180" y="3727"/>
                    <a:pt x="8954" y="3727"/>
                  </a:cubicBezTo>
                  <a:cubicBezTo>
                    <a:pt x="8621" y="3727"/>
                    <a:pt x="8275" y="3704"/>
                    <a:pt x="7942" y="3692"/>
                  </a:cubicBezTo>
                  <a:cubicBezTo>
                    <a:pt x="7621" y="3692"/>
                    <a:pt x="7263" y="3680"/>
                    <a:pt x="6918" y="3680"/>
                  </a:cubicBezTo>
                  <a:close/>
                  <a:moveTo>
                    <a:pt x="8728" y="918"/>
                  </a:moveTo>
                  <a:lnTo>
                    <a:pt x="8609" y="918"/>
                  </a:lnTo>
                  <a:cubicBezTo>
                    <a:pt x="7311" y="953"/>
                    <a:pt x="6001" y="1013"/>
                    <a:pt x="4715" y="1096"/>
                  </a:cubicBezTo>
                  <a:lnTo>
                    <a:pt x="4263" y="1120"/>
                  </a:lnTo>
                  <a:cubicBezTo>
                    <a:pt x="3739" y="1156"/>
                    <a:pt x="3215" y="1180"/>
                    <a:pt x="2691" y="1227"/>
                  </a:cubicBezTo>
                  <a:cubicBezTo>
                    <a:pt x="2370" y="1239"/>
                    <a:pt x="2025" y="1275"/>
                    <a:pt x="1703" y="1287"/>
                  </a:cubicBezTo>
                  <a:lnTo>
                    <a:pt x="1667" y="1287"/>
                  </a:lnTo>
                  <a:lnTo>
                    <a:pt x="1572" y="1287"/>
                  </a:lnTo>
                  <a:cubicBezTo>
                    <a:pt x="1489" y="1287"/>
                    <a:pt x="1489" y="1275"/>
                    <a:pt x="1477" y="1227"/>
                  </a:cubicBezTo>
                  <a:cubicBezTo>
                    <a:pt x="1453" y="1168"/>
                    <a:pt x="1441" y="1096"/>
                    <a:pt x="1655" y="1049"/>
                  </a:cubicBezTo>
                  <a:cubicBezTo>
                    <a:pt x="1834" y="1001"/>
                    <a:pt x="2025" y="989"/>
                    <a:pt x="2167" y="989"/>
                  </a:cubicBezTo>
                  <a:cubicBezTo>
                    <a:pt x="2584" y="977"/>
                    <a:pt x="3025" y="977"/>
                    <a:pt x="3441" y="953"/>
                  </a:cubicBezTo>
                  <a:cubicBezTo>
                    <a:pt x="4001" y="941"/>
                    <a:pt x="4573" y="941"/>
                    <a:pt x="5132" y="918"/>
                  </a:cubicBezTo>
                  <a:cubicBezTo>
                    <a:pt x="5477" y="894"/>
                    <a:pt x="5835" y="882"/>
                    <a:pt x="6156" y="858"/>
                  </a:cubicBezTo>
                  <a:cubicBezTo>
                    <a:pt x="6311" y="834"/>
                    <a:pt x="6454" y="834"/>
                    <a:pt x="6608" y="822"/>
                  </a:cubicBezTo>
                  <a:lnTo>
                    <a:pt x="6751" y="810"/>
                  </a:lnTo>
                  <a:lnTo>
                    <a:pt x="6751" y="751"/>
                  </a:lnTo>
                  <a:cubicBezTo>
                    <a:pt x="6966" y="751"/>
                    <a:pt x="7192" y="739"/>
                    <a:pt x="7394" y="739"/>
                  </a:cubicBezTo>
                  <a:cubicBezTo>
                    <a:pt x="8025" y="715"/>
                    <a:pt x="8680" y="703"/>
                    <a:pt x="9311" y="703"/>
                  </a:cubicBezTo>
                  <a:lnTo>
                    <a:pt x="9454" y="703"/>
                  </a:lnTo>
                  <a:cubicBezTo>
                    <a:pt x="9728" y="703"/>
                    <a:pt x="10014" y="775"/>
                    <a:pt x="10299" y="834"/>
                  </a:cubicBezTo>
                  <a:lnTo>
                    <a:pt x="10371" y="858"/>
                  </a:lnTo>
                  <a:cubicBezTo>
                    <a:pt x="10442" y="870"/>
                    <a:pt x="10549" y="941"/>
                    <a:pt x="10621" y="1037"/>
                  </a:cubicBezTo>
                  <a:cubicBezTo>
                    <a:pt x="10680" y="1096"/>
                    <a:pt x="10704" y="1156"/>
                    <a:pt x="10680" y="1168"/>
                  </a:cubicBezTo>
                  <a:cubicBezTo>
                    <a:pt x="10669" y="1180"/>
                    <a:pt x="10645" y="1215"/>
                    <a:pt x="10561" y="1215"/>
                  </a:cubicBezTo>
                  <a:cubicBezTo>
                    <a:pt x="10466" y="1227"/>
                    <a:pt x="10359" y="1227"/>
                    <a:pt x="10264" y="1227"/>
                  </a:cubicBezTo>
                  <a:cubicBezTo>
                    <a:pt x="10073" y="1227"/>
                    <a:pt x="9930" y="1191"/>
                    <a:pt x="9764" y="1108"/>
                  </a:cubicBezTo>
                  <a:cubicBezTo>
                    <a:pt x="9537" y="989"/>
                    <a:pt x="9168" y="918"/>
                    <a:pt x="8728" y="918"/>
                  </a:cubicBezTo>
                  <a:close/>
                  <a:moveTo>
                    <a:pt x="21479" y="2180"/>
                  </a:moveTo>
                  <a:cubicBezTo>
                    <a:pt x="21563" y="2489"/>
                    <a:pt x="21610" y="2894"/>
                    <a:pt x="21348" y="3013"/>
                  </a:cubicBezTo>
                  <a:cubicBezTo>
                    <a:pt x="21313" y="3025"/>
                    <a:pt x="21253" y="3025"/>
                    <a:pt x="21194" y="3025"/>
                  </a:cubicBezTo>
                  <a:lnTo>
                    <a:pt x="21122" y="1763"/>
                  </a:lnTo>
                  <a:cubicBezTo>
                    <a:pt x="21348" y="1763"/>
                    <a:pt x="21372" y="1822"/>
                    <a:pt x="21479" y="2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3736" y="6439878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12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07455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492" y="4949"/>
            <a:ext cx="547976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Gratuidad de la Educación</a:t>
            </a:r>
            <a:endParaRPr lang="es-GT" sz="2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262694" y="5186129"/>
            <a:ext cx="5531277" cy="1213111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7248840" y="5207896"/>
            <a:ext cx="2762589" cy="1107996"/>
            <a:chOff x="6526163" y="5093460"/>
            <a:chExt cx="2728721" cy="1107997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763811" y="5093460"/>
              <a:ext cx="2491073" cy="1107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Q.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212.5 millones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531730" cy="531730"/>
              <a:chOff x="4469581" y="499171"/>
              <a:chExt cx="53173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53173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53325" y="1413184"/>
            <a:ext cx="1696270" cy="3145113"/>
            <a:chOff x="9957480" y="5044187"/>
            <a:chExt cx="2046857" cy="1505795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41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preprimaria, primaria y media (Ciclo básico y diversificado)</a:t>
              </a:r>
              <a:endParaRPr lang="es-GT" sz="1600" b="1" dirty="0">
                <a:cs typeface="Arial" pitchFamily="34" charset="0"/>
              </a:endParaRPr>
            </a:p>
          </p:txBody>
        </p:sp>
      </p:grp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9908711" y="807352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94443" y="5282884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34" name="92 Rectángulo"/>
          <p:cNvSpPr/>
          <p:nvPr/>
        </p:nvSpPr>
        <p:spPr>
          <a:xfrm>
            <a:off x="310016" y="5654773"/>
            <a:ext cx="5592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3,122,590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jóvenes de 6 a 18 años de edad del sector oficial.</a:t>
            </a:r>
          </a:p>
        </p:txBody>
      </p:sp>
      <p:pic>
        <p:nvPicPr>
          <p:cNvPr id="35" name="93 Imagen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" y="5274055"/>
            <a:ext cx="486469" cy="307533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15" y="1117767"/>
            <a:ext cx="781050" cy="476250"/>
          </a:xfrm>
          <a:prstGeom prst="rect">
            <a:avLst/>
          </a:prstGeom>
        </p:spPr>
      </p:pic>
      <p:grpSp>
        <p:nvGrpSpPr>
          <p:cNvPr id="64" name="Google Shape;1659;p49"/>
          <p:cNvGrpSpPr/>
          <p:nvPr/>
        </p:nvGrpSpPr>
        <p:grpSpPr>
          <a:xfrm>
            <a:off x="1411342" y="362472"/>
            <a:ext cx="231988" cy="426175"/>
            <a:chOff x="656025" y="2751350"/>
            <a:chExt cx="311375" cy="629275"/>
          </a:xfrm>
        </p:grpSpPr>
        <p:sp>
          <p:nvSpPr>
            <p:cNvPr id="65" name="Google Shape;1660;p4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661;p4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662;p4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663;p4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664;p4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665;p4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666;p4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667;p4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668;p4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669;p4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6" name="65 Grupo"/>
          <p:cNvGrpSpPr/>
          <p:nvPr/>
        </p:nvGrpSpPr>
        <p:grpSpPr>
          <a:xfrm>
            <a:off x="3972426" y="1254294"/>
            <a:ext cx="6436831" cy="3751801"/>
            <a:chOff x="2650740" y="1088461"/>
            <a:chExt cx="5434820" cy="3529614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42605" y="1243172"/>
              <a:ext cx="4572032" cy="328614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Asignación de Q.40.00 anual por estudiante de los niveles de educación preprimaria y primaria y Q.100.00 anual para estudiantes del nivel medio.</a:t>
              </a:r>
              <a:endParaRPr lang="es-MX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Atender a 3.1 millones de estudiantes de todos los niveles educativos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Monitoreo y seguimiento de la ejecución a través de 400 monitores de campo a nivel nacional.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Asesorar a las Organizaciones de Padres de Familia, para que implementen criterios de eficiencia, calidad del gasto y transparencia.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Cubrir los servicios esenciales de todos los establecimientos educativos públicos.</a:t>
              </a:r>
            </a:p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50740" y="1088461"/>
              <a:ext cx="4850218" cy="3412109"/>
              <a:chOff x="2650740" y="1012230"/>
              <a:chExt cx="4850218" cy="3412109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50740" y="1012230"/>
                <a:ext cx="4850218" cy="34121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7620" y="1079437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grpSp>
        <p:nvGrpSpPr>
          <p:cNvPr id="75" name="Grupo 74"/>
          <p:cNvGrpSpPr/>
          <p:nvPr/>
        </p:nvGrpSpPr>
        <p:grpSpPr>
          <a:xfrm>
            <a:off x="244632" y="1283053"/>
            <a:ext cx="3627261" cy="3807498"/>
            <a:chOff x="166824" y="1250593"/>
            <a:chExt cx="3375273" cy="3807498"/>
          </a:xfrm>
        </p:grpSpPr>
        <p:sp>
          <p:nvSpPr>
            <p:cNvPr id="76" name="Rectángulo redondeado 75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77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79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80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81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86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93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95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96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94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87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89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91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92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90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88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82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3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5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0000" y1="69333" x2="40000" y2="69333"/>
                        <a14:foregroundMark x1="56000" y1="47556" x2="56000" y2="47556"/>
                        <a14:foregroundMark x1="48000" y1="29333" x2="48000" y2="2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763" y="316255"/>
            <a:ext cx="497995" cy="49799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39742" y="6459403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13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54792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21" y="98460"/>
            <a:ext cx="547976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de edificios escolares públicos</a:t>
            </a:r>
            <a:endParaRPr lang="es-G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262694" y="5186129"/>
            <a:ext cx="5423211" cy="1213111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6975240" y="5156040"/>
            <a:ext cx="3084810" cy="1285604"/>
            <a:chOff x="6526163" y="5109986"/>
            <a:chExt cx="2537169" cy="1285605"/>
          </a:xfrm>
        </p:grpSpPr>
        <p:sp>
          <p:nvSpPr>
            <p:cNvPr id="10" name="TextBox 200">
              <a:extLst>
                <a:ext uri="{FF2B5EF4-FFF2-40B4-BE49-F238E27FC236}">
                  <a16:creationId xmlns:a16="http://schemas.microsoft.com/office/drawing/2014/main" id="{1E0F72BB-82FC-462B-B324-7356B4FE613C}"/>
                </a:ext>
              </a:extLst>
            </p:cNvPr>
            <p:cNvSpPr txBox="1"/>
            <p:nvPr/>
          </p:nvSpPr>
          <p:spPr>
            <a:xfrm>
              <a:off x="7008306" y="5109986"/>
              <a:ext cx="1947942" cy="738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PRESUPUESTO PROGRAMADO 2022</a:t>
              </a:r>
            </a:p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(En Millones de Quetzales)</a:t>
              </a:r>
            </a:p>
          </p:txBody>
        </p:sp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572259" y="5841593"/>
              <a:ext cx="249107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57.3 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482143" cy="531730"/>
              <a:chOff x="4469581" y="499171"/>
              <a:chExt cx="482143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482143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53325" y="1413184"/>
            <a:ext cx="1696270" cy="3145113"/>
            <a:chOff x="9957480" y="5044187"/>
            <a:chExt cx="2046857" cy="1505795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414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preprimaria, primaria y media (Ciclo básico y diversificado)</a:t>
              </a:r>
              <a:endParaRPr lang="es-GT" sz="1600" b="1" dirty="0">
                <a:cs typeface="Arial" pitchFamily="34" charset="0"/>
              </a:endParaRPr>
            </a:p>
          </p:txBody>
        </p:sp>
      </p:grp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9908711" y="807352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94443" y="5282884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34" name="92 Rectángulo"/>
          <p:cNvSpPr/>
          <p:nvPr/>
        </p:nvSpPr>
        <p:spPr>
          <a:xfrm>
            <a:off x="310016" y="5654773"/>
            <a:ext cx="5375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69,823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jóvenes de 6 a 18 años de edad del sector oficial.</a:t>
            </a:r>
          </a:p>
        </p:txBody>
      </p:sp>
      <p:pic>
        <p:nvPicPr>
          <p:cNvPr id="35" name="93 Imagen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" y="5274055"/>
            <a:ext cx="486469" cy="307533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15" y="1117767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3972426" y="1254294"/>
            <a:ext cx="6436831" cy="3751801"/>
            <a:chOff x="2650740" y="1088461"/>
            <a:chExt cx="5434820" cy="3529614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42605" y="1548256"/>
              <a:ext cx="4572032" cy="298106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765 edificios escolares públicos de los niveles de educación preprimaria, primaria y media (ciclos básico y diversificado) a nivel nacional con necesidades de mantenimiento preventivo y correctivo.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El monto por Edificio Escolar podrá ser hasta Q.75.000.00.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s-GT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 realizarán transferencias a Organizaciones de Padres de Familia –OPF- de Centros Educativos Públicos, a través de un convenio suscrito entre el MINEDUC y Representantes Legales de las OPF para que estas a su vez, procedan a la adquisición de materiales y mano de obra para el remozamiento de los Edificios Escolares.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ES" sz="16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ES" sz="1600" dirty="0"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ES" sz="1600" dirty="0">
                <a:latin typeface="Century Gothic" panose="020B0502020202020204" pitchFamily="34" charset="0"/>
              </a:endParaRPr>
            </a:p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50740" y="1088461"/>
              <a:ext cx="4850218" cy="3412109"/>
              <a:chOff x="2650740" y="1012230"/>
              <a:chExt cx="4850218" cy="3412109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50740" y="1012230"/>
                <a:ext cx="4850218" cy="34121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7620" y="1079437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grpSp>
        <p:nvGrpSpPr>
          <p:cNvPr id="75" name="Grupo 74"/>
          <p:cNvGrpSpPr/>
          <p:nvPr/>
        </p:nvGrpSpPr>
        <p:grpSpPr>
          <a:xfrm>
            <a:off x="244632" y="1283053"/>
            <a:ext cx="3627261" cy="3807498"/>
            <a:chOff x="166824" y="1250593"/>
            <a:chExt cx="3375273" cy="3807498"/>
          </a:xfrm>
        </p:grpSpPr>
        <p:sp>
          <p:nvSpPr>
            <p:cNvPr id="76" name="Rectángulo redondeado 75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77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79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80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81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86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93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95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96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94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87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89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91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92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90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88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82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3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5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104" name="Picture 2" descr="Dibujo De Colegio Para Colorear - Ultra Coloring P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1" y="112030"/>
            <a:ext cx="946265" cy="9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777" y="6399240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14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12187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9" y="52255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 Médico Escolar</a:t>
            </a:r>
            <a:endParaRPr lang="es-GT" sz="10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195960" y="5187874"/>
            <a:ext cx="5581386" cy="1213111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7254259" y="5245391"/>
            <a:ext cx="2654452" cy="1107996"/>
            <a:chOff x="6526163" y="5054884"/>
            <a:chExt cx="2667406" cy="1107997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702496" y="5054884"/>
              <a:ext cx="2491073" cy="1107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237.5 millones 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531730" cy="531730"/>
              <a:chOff x="4469581" y="499171"/>
              <a:chExt cx="53173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53173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53325" y="1413182"/>
            <a:ext cx="1696270" cy="2652671"/>
            <a:chOff x="9957480" y="5044187"/>
            <a:chExt cx="2046857" cy="1270027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178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Cobertura a 281 municipios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preprimaria y primaria </a:t>
              </a:r>
              <a:endParaRPr lang="es-GT" sz="1600" b="1" dirty="0">
                <a:cs typeface="Arial" pitchFamily="34" charset="0"/>
              </a:endParaRPr>
            </a:p>
          </p:txBody>
        </p: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9908711" y="807352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94443" y="5282884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34" name="92 Rectángulo"/>
          <p:cNvSpPr/>
          <p:nvPr/>
        </p:nvSpPr>
        <p:spPr>
          <a:xfrm>
            <a:off x="175632" y="5664998"/>
            <a:ext cx="560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2,083,324.00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niños y niñas de 6 a 12 años de edad del sector oficial.</a:t>
            </a:r>
          </a:p>
        </p:txBody>
      </p:sp>
      <p:pic>
        <p:nvPicPr>
          <p:cNvPr id="35" name="93 Imagen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" y="5274055"/>
            <a:ext cx="486469" cy="307533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244632" y="1283053"/>
            <a:ext cx="3627261" cy="3807498"/>
            <a:chOff x="166824" y="1250593"/>
            <a:chExt cx="3375273" cy="3807498"/>
          </a:xfrm>
        </p:grpSpPr>
        <p:sp>
          <p:nvSpPr>
            <p:cNvPr id="63" name="Rectángulo redondeado 62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64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66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67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8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73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80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82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83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1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74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76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78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79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77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75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69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85" name="Imagen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815" y="1117767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3999322" y="1464897"/>
            <a:ext cx="6436831" cy="3751801"/>
            <a:chOff x="2650740" y="1088461"/>
            <a:chExt cx="5434820" cy="3529614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42605" y="1155668"/>
              <a:ext cx="4572032" cy="337364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La inversión anual es de Q.114.00 por cada estudiante inscrito, con la cual se pretende garantizar la permanencia de los estudiantes en el ciclo escolar, así como su salud, bienestar y desarrollo.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ES_tradnl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Los estudiantes gozan de asistencia médica dentro y fuera de las escuelas los 7 días de la semana, las 24 horas del día.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La Aseguradora cubrirá hasta por Q.300 mensuales por medicamentos por enfermedad según Cuadro de Patologías Cubiertas.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es-ES_tradnl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Tiene cobertura de asistencia funeraria por fallecimiento del asegurado.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MX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50740" y="1088461"/>
              <a:ext cx="4850218" cy="3412109"/>
              <a:chOff x="2650740" y="1012230"/>
              <a:chExt cx="4850218" cy="3412109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50740" y="1012230"/>
                <a:ext cx="4850218" cy="34121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7620" y="1079437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sp>
        <p:nvSpPr>
          <p:cNvPr id="86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1450489" y="350950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005122" y="345933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Google Shape;7140;p62"/>
          <p:cNvSpPr/>
          <p:nvPr/>
        </p:nvSpPr>
        <p:spPr>
          <a:xfrm>
            <a:off x="1043372" y="437460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29366" y="6495995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15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282799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17" y="79319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y Bolsas de Estudio</a:t>
            </a:r>
            <a:endParaRPr lang="es-GT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195960" y="5417427"/>
            <a:ext cx="5157436" cy="98355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7200379" y="5334320"/>
            <a:ext cx="2786421" cy="1107996"/>
            <a:chOff x="6526163" y="5021884"/>
            <a:chExt cx="2641158" cy="1251149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676248" y="5021884"/>
              <a:ext cx="2491073" cy="12511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82.96 millones 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441310" cy="531730"/>
              <a:chOff x="4469581" y="499171"/>
              <a:chExt cx="44131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44131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32781" y="1016693"/>
            <a:ext cx="1696270" cy="2898892"/>
            <a:chOff x="9957480" y="5044187"/>
            <a:chExt cx="2046857" cy="1387911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296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primaria y media (ciclo básico y diversificado)</a:t>
              </a:r>
              <a:endParaRPr lang="es-GT" sz="1600" b="1" dirty="0">
                <a:cs typeface="Arial" pitchFamily="34" charset="0"/>
              </a:endParaRPr>
            </a:p>
          </p:txBody>
        </p: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10056713" y="864673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94443" y="5515608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sp>
        <p:nvSpPr>
          <p:cNvPr id="34" name="92 Rectángulo"/>
          <p:cNvSpPr/>
          <p:nvPr/>
        </p:nvSpPr>
        <p:spPr>
          <a:xfrm>
            <a:off x="310016" y="5887341"/>
            <a:ext cx="4295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63,225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estudiantes de 7 a 18 años.</a:t>
            </a:r>
            <a:endParaRPr lang="es-G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93 Imagen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7" y="5498668"/>
            <a:ext cx="486469" cy="307533"/>
          </a:xfrm>
          <a:prstGeom prst="rect">
            <a:avLst/>
          </a:prstGeom>
        </p:spPr>
      </p:pic>
      <p:grpSp>
        <p:nvGrpSpPr>
          <p:cNvPr id="62" name="Grupo 61"/>
          <p:cNvGrpSpPr/>
          <p:nvPr/>
        </p:nvGrpSpPr>
        <p:grpSpPr>
          <a:xfrm>
            <a:off x="170744" y="1283053"/>
            <a:ext cx="3627261" cy="3807498"/>
            <a:chOff x="166824" y="1250593"/>
            <a:chExt cx="3375273" cy="3807498"/>
          </a:xfrm>
        </p:grpSpPr>
        <p:sp>
          <p:nvSpPr>
            <p:cNvPr id="63" name="Rectángulo redondeado 62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64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66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67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8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73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80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82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83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1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74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76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78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79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77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75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69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85" name="Imagen 8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17" y1="40000" x2="57317" y2="40000"/>
                        <a14:foregroundMark x1="76829" y1="70000" x2="76829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1253" y="716816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3949615" y="1010341"/>
            <a:ext cx="6483011" cy="4401009"/>
            <a:chOff x="2611750" y="806991"/>
            <a:chExt cx="5473810" cy="3931615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26120" y="806991"/>
              <a:ext cx="4710611" cy="393161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ES" sz="12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33,931 estudiantes del ciclo básico y diversificado del sector oficial, beneficiados con bolsas de estudio.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5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19,050 estudiantes del ciclo básico y diversificado del sector por cooperativa, beneficiados con bolsas de estudio. 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5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1,716 estudiantes del ciclo diversificado del sector oficial, beneficiados con becas de alimentos.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5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970 estudiantes con becas de la Aldea </a:t>
              </a:r>
              <a:r>
                <a:rPr lang="es-ES" sz="1400" b="0" dirty="0" err="1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Sepur</a:t>
              </a: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Zarco y Hogar Seguro Virgen de la Asunción.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5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6,179 becas para niños y niñas del programa de educación especial. (Incluye ampliación de becas).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5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588 estudiantes de la carrera técnica y tecnológica del sector oficial, beneficiados con becas de estudio.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GT" sz="5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4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790 estudiantes del ciclo diversificado con becas escolares para el aprendizaje del idioma inglés.</a:t>
              </a:r>
              <a:endParaRPr lang="es-GT" sz="14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11750" y="893952"/>
              <a:ext cx="4974260" cy="3751464"/>
              <a:chOff x="2611750" y="817721"/>
              <a:chExt cx="4974260" cy="3751464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11750" y="817721"/>
                <a:ext cx="4974260" cy="375146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1792" y="821730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pic>
        <p:nvPicPr>
          <p:cNvPr id="3074" name="Picture 2" descr="Vista previa de image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4831" y1="17383" x2="34831" y2="17383"/>
                        <a14:foregroundMark x1="35843" y1="32227" x2="35843" y2="32227"/>
                        <a14:foregroundMark x1="39101" y1="53516" x2="39101" y2="53516"/>
                        <a14:foregroundMark x1="38764" y1="69336" x2="38764" y2="69336"/>
                        <a14:foregroundMark x1="33483" y1="70508" x2="33483" y2="70508"/>
                        <a14:foregroundMark x1="57978" y1="71680" x2="57978" y2="71680"/>
                        <a14:foregroundMark x1="64382" y1="72266" x2="64382" y2="72266"/>
                        <a14:foregroundMark x1="61685" y1="33203" x2="61685" y2="33203"/>
                        <a14:foregroundMark x1="60562" y1="17578" x2="60562" y2="1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3" y="287128"/>
            <a:ext cx="1024356" cy="5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777" y="6418352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16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204443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4" y="-3038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Docente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6 Grupo"/>
          <p:cNvGrpSpPr/>
          <p:nvPr/>
        </p:nvGrpSpPr>
        <p:grpSpPr>
          <a:xfrm>
            <a:off x="7128800" y="4903241"/>
            <a:ext cx="2678265" cy="1107996"/>
            <a:chOff x="6526163" y="5021884"/>
            <a:chExt cx="2643718" cy="1251149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678808" y="5021884"/>
              <a:ext cx="2491073" cy="12511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129.4 millones 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441310" cy="531730"/>
              <a:chOff x="4469581" y="499171"/>
              <a:chExt cx="44131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44131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9969273" y="807050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o 61"/>
          <p:cNvGrpSpPr/>
          <p:nvPr/>
        </p:nvGrpSpPr>
        <p:grpSpPr>
          <a:xfrm>
            <a:off x="132061" y="933949"/>
            <a:ext cx="4426352" cy="3532648"/>
            <a:chOff x="166824" y="1230797"/>
            <a:chExt cx="3375273" cy="3759981"/>
          </a:xfrm>
        </p:grpSpPr>
        <p:sp>
          <p:nvSpPr>
            <p:cNvPr id="63" name="Rectángulo redondeado 62"/>
            <p:cNvSpPr/>
            <p:nvPr/>
          </p:nvSpPr>
          <p:spPr>
            <a:xfrm>
              <a:off x="166824" y="1230797"/>
              <a:ext cx="3375273" cy="366274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64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66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67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8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73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80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82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83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1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74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76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78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79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77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75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69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85" name="Imagen 8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317" y1="40000" x2="57317" y2="40000"/>
                        <a14:foregroundMark x1="76829" y1="70000" x2="76829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7508" y="581006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4743423" y="869933"/>
            <a:ext cx="4864871" cy="3588079"/>
            <a:chOff x="2472511" y="806991"/>
            <a:chExt cx="5629213" cy="3931615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26120" y="806991"/>
              <a:ext cx="4710611" cy="393161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ES" sz="12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s-GT" sz="1600" b="0" dirty="0"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Programa de Acompañamiento y Profesionalización Docente -PADEP-.</a:t>
              </a:r>
            </a:p>
            <a:p>
              <a:pPr marL="342900" indent="-342900">
                <a:buFont typeface="+mj-lt"/>
                <a:buAutoNum type="arabicPeriod"/>
              </a:pPr>
              <a:endParaRPr lang="es-GT" sz="500" b="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952393" lvl="1" indent="-342900"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2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Técnico Universitario</a:t>
              </a:r>
            </a:p>
            <a:p>
              <a:pPr marL="952393" lvl="1" indent="-342900">
                <a:buFont typeface="Arial" pitchFamily="34" charset="0"/>
                <a:buChar char="•"/>
              </a:pPr>
              <a:r>
                <a:rPr lang="es-MX" sz="1600" dirty="0">
                  <a:solidFill>
                    <a:schemeClr val="tx2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Licenciatura</a:t>
              </a:r>
              <a:endParaRPr lang="es-GT" sz="1600" dirty="0">
                <a:solidFill>
                  <a:schemeClr val="tx2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endParaRPr lang="es-GT" sz="1600" b="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 algn="just">
                <a:buFont typeface="+mj-lt"/>
                <a:buAutoNum type="arabicPeriod" startAt="2"/>
              </a:pPr>
              <a:r>
                <a:rPr lang="es-GT" sz="1600" b="0" dirty="0"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Formación Inicial Docente -FID-</a:t>
              </a:r>
            </a:p>
            <a:p>
              <a:pPr marL="342900" indent="-342900" algn="just">
                <a:buFont typeface="+mj-lt"/>
                <a:buAutoNum type="arabicPeriod" startAt="2"/>
              </a:pPr>
              <a:endParaRPr lang="es-GT" sz="1600" b="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endParaRPr lang="es-GT" sz="1600" b="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 algn="just">
                <a:buFont typeface="+mj-lt"/>
                <a:buAutoNum type="arabicPeriod" startAt="2"/>
              </a:pPr>
              <a:endParaRPr lang="es-GT" sz="1600" b="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72138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472511" y="893952"/>
              <a:ext cx="5309174" cy="3751464"/>
              <a:chOff x="2472511" y="817721"/>
              <a:chExt cx="5309174" cy="3751464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472511" y="817721"/>
                <a:ext cx="5309174" cy="375146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51792" y="821730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pic>
        <p:nvPicPr>
          <p:cNvPr id="4098" name="Picture 2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22" b="89926" l="10000" r="90000">
                        <a14:foregroundMark x1="30455" y1="60741" x2="30455" y2="60741"/>
                        <a14:foregroundMark x1="32455" y1="25926" x2="32455" y2="25926"/>
                        <a14:foregroundMark x1="78091" y1="41037" x2="78091" y2="41037"/>
                        <a14:foregroundMark x1="69636" y1="61481" x2="69636" y2="61481"/>
                        <a14:foregroundMark x1="69182" y1="52889" x2="69182" y2="52889"/>
                        <a14:foregroundMark x1="53091" y1="27852" x2="53091" y2="27852"/>
                        <a14:foregroundMark x1="45000" y1="6222" x2="45000" y2="6222"/>
                        <a14:foregroundMark x1="28000" y1="10074" x2="28000" y2="10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50" y="109045"/>
            <a:ext cx="1118459" cy="6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8546" y="6459671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17</a:t>
            </a:fld>
            <a:endParaRPr lang="es-GT" b="1" dirty="0"/>
          </a:p>
        </p:txBody>
      </p:sp>
      <p:sp>
        <p:nvSpPr>
          <p:cNvPr id="84" name="8 Redondear rectángulo de esquina diagonal"/>
          <p:cNvSpPr/>
          <p:nvPr/>
        </p:nvSpPr>
        <p:spPr>
          <a:xfrm>
            <a:off x="195959" y="4438864"/>
            <a:ext cx="6699965" cy="2036751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sp>
        <p:nvSpPr>
          <p:cNvPr id="88" name="TextBox 289">
            <a:extLst>
              <a:ext uri="{FF2B5EF4-FFF2-40B4-BE49-F238E27FC236}">
                <a16:creationId xmlns:a16="http://schemas.microsoft.com/office/drawing/2014/main" id="{A5B21903-AAD7-43A8-90BF-40FE5DF4CBE2}"/>
              </a:ext>
            </a:extLst>
          </p:cNvPr>
          <p:cNvSpPr txBox="1"/>
          <p:nvPr/>
        </p:nvSpPr>
        <p:spPr>
          <a:xfrm>
            <a:off x="1006117" y="4536587"/>
            <a:ext cx="28779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¿A quién se entrega?</a:t>
            </a:r>
          </a:p>
        </p:txBody>
      </p:sp>
      <p:pic>
        <p:nvPicPr>
          <p:cNvPr id="90" name="93 Imagen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" y="4475275"/>
            <a:ext cx="486469" cy="307533"/>
          </a:xfrm>
          <a:prstGeom prst="rect">
            <a:avLst/>
          </a:prstGeom>
        </p:spPr>
      </p:pic>
      <p:sp>
        <p:nvSpPr>
          <p:cNvPr id="95" name="92 Rectángulo"/>
          <p:cNvSpPr/>
          <p:nvPr/>
        </p:nvSpPr>
        <p:spPr>
          <a:xfrm>
            <a:off x="298653" y="4782057"/>
            <a:ext cx="6699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200" b="1" dirty="0">
                <a:latin typeface="Arial" panose="020B0604020202020204" pitchFamily="34" charset="0"/>
                <a:cs typeface="Arial" panose="020B0604020202020204" pitchFamily="34" charset="0"/>
              </a:rPr>
              <a:t>Población Beneficiada: </a:t>
            </a:r>
          </a:p>
          <a:p>
            <a:endParaRPr lang="es-G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6,957 Docentes del PADEP, octava cohorte de profesorado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4,365 Docentes del PADEP, segunda cohorte de licenciatura</a:t>
            </a:r>
            <a:endParaRPr lang="es-G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392 estudiantes de la FID de la cuarta cohorte</a:t>
            </a:r>
            <a:endParaRPr lang="es-G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273 estudiantes de la FID de la quinta cohorte</a:t>
            </a:r>
            <a:endParaRPr lang="es-G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842 estudiantes de la FID de la sexta cohorte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1,332 estudiantes de la FID de la séptima cohorte</a:t>
            </a:r>
            <a:endParaRPr lang="es-GT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6" name="4 Grupo"/>
          <p:cNvGrpSpPr/>
          <p:nvPr/>
        </p:nvGrpSpPr>
        <p:grpSpPr>
          <a:xfrm>
            <a:off x="10132781" y="1016693"/>
            <a:ext cx="1696270" cy="2898892"/>
            <a:chOff x="9957480" y="5044187"/>
            <a:chExt cx="2046857" cy="1387911"/>
          </a:xfrm>
        </p:grpSpPr>
        <p:grpSp>
          <p:nvGrpSpPr>
            <p:cNvPr id="97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99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00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101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02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03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04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98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296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primaria y media (ciclo básico y diversificado)</a:t>
              </a:r>
              <a:endParaRPr lang="es-GT" sz="1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44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6" y="88384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Textos Escolares y</a:t>
            </a:r>
            <a:br>
              <a:rPr lang="es-E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metodológicas</a:t>
            </a:r>
            <a:endParaRPr lang="es-G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Redondear rectángulo de esquina diagonal"/>
          <p:cNvSpPr/>
          <p:nvPr/>
        </p:nvSpPr>
        <p:spPr>
          <a:xfrm>
            <a:off x="353567" y="5216697"/>
            <a:ext cx="5755953" cy="109052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8" name="6 Grupo"/>
          <p:cNvGrpSpPr/>
          <p:nvPr/>
        </p:nvGrpSpPr>
        <p:grpSpPr>
          <a:xfrm>
            <a:off x="6969229" y="5216697"/>
            <a:ext cx="2769797" cy="1107996"/>
            <a:chOff x="6526163" y="4945101"/>
            <a:chExt cx="2612847" cy="1251149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647937" y="4945101"/>
              <a:ext cx="2491073" cy="12511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154.3 millones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441310" cy="531730"/>
              <a:chOff x="4469581" y="499171"/>
              <a:chExt cx="44131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44131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32781" y="1016693"/>
            <a:ext cx="1696270" cy="2652671"/>
            <a:chOff x="9957480" y="5044187"/>
            <a:chExt cx="2046857" cy="1270027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178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 los niveles de educación primaria y media (ciclo básico)</a:t>
              </a:r>
              <a:endParaRPr lang="es-GT" sz="1600" b="1" dirty="0">
                <a:cs typeface="Arial" pitchFamily="34" charset="0"/>
              </a:endParaRPr>
            </a:p>
          </p:txBody>
        </p: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10056713" y="864673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310016" y="5357349"/>
            <a:ext cx="5492268" cy="946381"/>
            <a:chOff x="310016" y="5357349"/>
            <a:chExt cx="5492268" cy="946381"/>
          </a:xfrm>
        </p:grpSpPr>
        <p:sp>
          <p:nvSpPr>
            <p:cNvPr id="33" name="TextBox 289">
              <a:extLst>
                <a:ext uri="{FF2B5EF4-FFF2-40B4-BE49-F238E27FC236}">
                  <a16:creationId xmlns:a16="http://schemas.microsoft.com/office/drawing/2014/main" id="{A5B21903-AAD7-43A8-90BF-40FE5DF4CBE2}"/>
                </a:ext>
              </a:extLst>
            </p:cNvPr>
            <p:cNvSpPr txBox="1"/>
            <p:nvPr/>
          </p:nvSpPr>
          <p:spPr>
            <a:xfrm>
              <a:off x="1094443" y="5374289"/>
              <a:ext cx="287798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¿A quién se entrega?</a:t>
              </a:r>
            </a:p>
          </p:txBody>
        </p:sp>
        <p:sp>
          <p:nvSpPr>
            <p:cNvPr id="34" name="92 Rectángulo"/>
            <p:cNvSpPr/>
            <p:nvPr/>
          </p:nvSpPr>
          <p:spPr>
            <a:xfrm>
              <a:off x="310016" y="5657399"/>
              <a:ext cx="5492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Población Beneficiada: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G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3,039,905 </a:t>
              </a:r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de niños y jóvenes de 6 a 18 años de edad del sector oficial.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b="1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26,712</a:t>
              </a:r>
              <a:r>
                <a:rPr lang="es-ES" sz="12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docentes del sector oficial</a:t>
              </a:r>
              <a:endParaRPr lang="es-G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93 Imagen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17" y="5357349"/>
              <a:ext cx="486469" cy="307533"/>
            </a:xfrm>
            <a:prstGeom prst="rect">
              <a:avLst/>
            </a:prstGeom>
          </p:spPr>
        </p:pic>
      </p:grpSp>
      <p:grpSp>
        <p:nvGrpSpPr>
          <p:cNvPr id="62" name="Grupo 61"/>
          <p:cNvGrpSpPr/>
          <p:nvPr/>
        </p:nvGrpSpPr>
        <p:grpSpPr>
          <a:xfrm>
            <a:off x="363141" y="1283053"/>
            <a:ext cx="3627261" cy="3807498"/>
            <a:chOff x="166824" y="1250593"/>
            <a:chExt cx="3375273" cy="3807498"/>
          </a:xfrm>
        </p:grpSpPr>
        <p:sp>
          <p:nvSpPr>
            <p:cNvPr id="63" name="Rectángulo redondeado 62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64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66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67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8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73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80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82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83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1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74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275536"/>
                  <a:ext cx="2786493" cy="905363"/>
                  <a:chOff x="279499" y="2055727"/>
                  <a:chExt cx="2786493" cy="905363"/>
                </a:xfrm>
              </p:grpSpPr>
              <p:grpSp>
                <p:nvGrpSpPr>
                  <p:cNvPr id="76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055727"/>
                    <a:ext cx="2786493" cy="905363"/>
                    <a:chOff x="279499" y="2024555"/>
                    <a:chExt cx="2786493" cy="905363"/>
                  </a:xfrm>
                </p:grpSpPr>
                <p:sp>
                  <p:nvSpPr>
                    <p:cNvPr id="78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79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24555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77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75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69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85" name="Imagen 8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17" y1="40000" x2="57317" y2="40000"/>
                        <a14:foregroundMark x1="76829" y1="70000" x2="76829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3357" y="1015186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4152498" y="1401258"/>
            <a:ext cx="6283655" cy="3815439"/>
            <a:chOff x="2611750" y="1028593"/>
            <a:chExt cx="5473810" cy="3589482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67669" y="1112756"/>
              <a:ext cx="4710611" cy="332028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591,275 textos escolares del nivel preprimario.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9,985,555 textos escolares para el nivel primario.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306,228 Textos para el nivel medio, ciclo básico 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94,020 estudiantes dotados con materiales de apoyo curricular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26,712 docentes con materiales impresos y herramientas metodológicas para el aprendizaje de sus estudiantes.</a:t>
              </a:r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11750" y="1028593"/>
              <a:ext cx="4974260" cy="3274015"/>
              <a:chOff x="2611750" y="952362"/>
              <a:chExt cx="4974260" cy="3274015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11750" y="952362"/>
                <a:ext cx="4974260" cy="32740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48857" y="1009343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pic>
        <p:nvPicPr>
          <p:cNvPr id="3074" name="Picture 2" descr="Vista previa de image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4831" y1="17383" x2="34831" y2="17383"/>
                        <a14:foregroundMark x1="35843" y1="32227" x2="35843" y2="32227"/>
                        <a14:foregroundMark x1="39101" y1="53516" x2="39101" y2="53516"/>
                        <a14:foregroundMark x1="38764" y1="69336" x2="38764" y2="69336"/>
                        <a14:foregroundMark x1="33483" y1="70508" x2="33483" y2="70508"/>
                        <a14:foregroundMark x1="57978" y1="71680" x2="57978" y2="71680"/>
                        <a14:foregroundMark x1="64382" y1="72266" x2="64382" y2="72266"/>
                        <a14:foregroundMark x1="61685" y1="33203" x2="61685" y2="33203"/>
                        <a14:foregroundMark x1="60562" y1="17578" x2="60562" y2="1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3" y="287128"/>
            <a:ext cx="1024356" cy="58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777" y="6418352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18</a:t>
            </a:fld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25486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496" y="123236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Educación Inicial</a:t>
            </a:r>
            <a:br>
              <a:rPr lang="es-E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“Acompáñame a Crecer”</a:t>
            </a:r>
            <a:endParaRPr lang="es-GT" sz="24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6 Grupo"/>
          <p:cNvGrpSpPr/>
          <p:nvPr/>
        </p:nvGrpSpPr>
        <p:grpSpPr>
          <a:xfrm>
            <a:off x="6969229" y="5216693"/>
            <a:ext cx="2769797" cy="1107996"/>
            <a:chOff x="6526163" y="4945101"/>
            <a:chExt cx="2612847" cy="1251150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647937" y="4945101"/>
              <a:ext cx="2491073" cy="12511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12.16 millones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441310" cy="531730"/>
              <a:chOff x="4469581" y="499171"/>
              <a:chExt cx="44131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44131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DB3D41A9-A874-4198-92E2-BF9FFA2BEB4C}"/>
              </a:ext>
            </a:extLst>
          </p:cNvPr>
          <p:cNvGrpSpPr/>
          <p:nvPr/>
        </p:nvGrpSpPr>
        <p:grpSpPr>
          <a:xfrm>
            <a:off x="10132786" y="1016686"/>
            <a:ext cx="528739" cy="731576"/>
            <a:chOff x="1060566" y="1943691"/>
            <a:chExt cx="638019" cy="350259"/>
          </a:xfrm>
        </p:grpSpPr>
        <p:sp>
          <p:nvSpPr>
            <p:cNvPr id="25" name="Oval 193">
              <a:extLst>
                <a:ext uri="{FF2B5EF4-FFF2-40B4-BE49-F238E27FC236}">
                  <a16:creationId xmlns:a16="http://schemas.microsoft.com/office/drawing/2014/main" id="{6AB737CD-69F1-4F41-A636-435FC3EB25C0}"/>
                </a:ext>
              </a:extLst>
            </p:cNvPr>
            <p:cNvSpPr/>
            <p:nvPr/>
          </p:nvSpPr>
          <p:spPr>
            <a:xfrm>
              <a:off x="1060566" y="1943691"/>
              <a:ext cx="638019" cy="30591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399" dirty="0"/>
            </a:p>
          </p:txBody>
        </p:sp>
        <p:grpSp>
          <p:nvGrpSpPr>
            <p:cNvPr id="26" name="Group 194">
              <a:extLst>
                <a:ext uri="{FF2B5EF4-FFF2-40B4-BE49-F238E27FC236}">
                  <a16:creationId xmlns:a16="http://schemas.microsoft.com/office/drawing/2014/main" id="{58CF0266-3813-4A5C-93C7-7C7A51683CAE}"/>
                </a:ext>
              </a:extLst>
            </p:cNvPr>
            <p:cNvGrpSpPr/>
            <p:nvPr/>
          </p:nvGrpSpPr>
          <p:grpSpPr>
            <a:xfrm>
              <a:off x="1250061" y="2037555"/>
              <a:ext cx="277519" cy="256395"/>
              <a:chOff x="1477963" y="456786"/>
              <a:chExt cx="5175922" cy="4781965"/>
            </a:xfrm>
            <a:solidFill>
              <a:schemeClr val="bg1"/>
            </a:solidFill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68F53266-562F-460E-BA12-BE603069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2330451"/>
                <a:ext cx="2419350" cy="304800"/>
              </a:xfrm>
              <a:custGeom>
                <a:avLst/>
                <a:gdLst>
                  <a:gd name="T0" fmla="*/ 191 w 3049"/>
                  <a:gd name="T1" fmla="*/ 0 h 383"/>
                  <a:gd name="T2" fmla="*/ 2858 w 3049"/>
                  <a:gd name="T3" fmla="*/ 0 h 383"/>
                  <a:gd name="T4" fmla="*/ 2901 w 3049"/>
                  <a:gd name="T5" fmla="*/ 6 h 383"/>
                  <a:gd name="T6" fmla="*/ 2941 w 3049"/>
                  <a:gd name="T7" fmla="*/ 20 h 383"/>
                  <a:gd name="T8" fmla="*/ 2977 w 3049"/>
                  <a:gd name="T9" fmla="*/ 42 h 383"/>
                  <a:gd name="T10" fmla="*/ 3007 w 3049"/>
                  <a:gd name="T11" fmla="*/ 71 h 383"/>
                  <a:gd name="T12" fmla="*/ 3029 w 3049"/>
                  <a:gd name="T13" fmla="*/ 107 h 383"/>
                  <a:gd name="T14" fmla="*/ 3045 w 3049"/>
                  <a:gd name="T15" fmla="*/ 147 h 383"/>
                  <a:gd name="T16" fmla="*/ 3049 w 3049"/>
                  <a:gd name="T17" fmla="*/ 191 h 383"/>
                  <a:gd name="T18" fmla="*/ 3045 w 3049"/>
                  <a:gd name="T19" fmla="*/ 236 h 383"/>
                  <a:gd name="T20" fmla="*/ 3029 w 3049"/>
                  <a:gd name="T21" fmla="*/ 276 h 383"/>
                  <a:gd name="T22" fmla="*/ 3007 w 3049"/>
                  <a:gd name="T23" fmla="*/ 312 h 383"/>
                  <a:gd name="T24" fmla="*/ 2977 w 3049"/>
                  <a:gd name="T25" fmla="*/ 340 h 383"/>
                  <a:gd name="T26" fmla="*/ 2941 w 3049"/>
                  <a:gd name="T27" fmla="*/ 364 h 383"/>
                  <a:gd name="T28" fmla="*/ 2901 w 3049"/>
                  <a:gd name="T29" fmla="*/ 378 h 383"/>
                  <a:gd name="T30" fmla="*/ 2858 w 3049"/>
                  <a:gd name="T31" fmla="*/ 383 h 383"/>
                  <a:gd name="T32" fmla="*/ 191 w 3049"/>
                  <a:gd name="T33" fmla="*/ 383 h 383"/>
                  <a:gd name="T34" fmla="*/ 148 w 3049"/>
                  <a:gd name="T35" fmla="*/ 378 h 383"/>
                  <a:gd name="T36" fmla="*/ 106 w 3049"/>
                  <a:gd name="T37" fmla="*/ 364 h 383"/>
                  <a:gd name="T38" fmla="*/ 70 w 3049"/>
                  <a:gd name="T39" fmla="*/ 340 h 383"/>
                  <a:gd name="T40" fmla="*/ 42 w 3049"/>
                  <a:gd name="T41" fmla="*/ 312 h 383"/>
                  <a:gd name="T42" fmla="*/ 18 w 3049"/>
                  <a:gd name="T43" fmla="*/ 276 h 383"/>
                  <a:gd name="T44" fmla="*/ 4 w 3049"/>
                  <a:gd name="T45" fmla="*/ 236 h 383"/>
                  <a:gd name="T46" fmla="*/ 0 w 3049"/>
                  <a:gd name="T47" fmla="*/ 191 h 383"/>
                  <a:gd name="T48" fmla="*/ 4 w 3049"/>
                  <a:gd name="T49" fmla="*/ 147 h 383"/>
                  <a:gd name="T50" fmla="*/ 18 w 3049"/>
                  <a:gd name="T51" fmla="*/ 107 h 383"/>
                  <a:gd name="T52" fmla="*/ 42 w 3049"/>
                  <a:gd name="T53" fmla="*/ 71 h 383"/>
                  <a:gd name="T54" fmla="*/ 70 w 3049"/>
                  <a:gd name="T55" fmla="*/ 42 h 383"/>
                  <a:gd name="T56" fmla="*/ 106 w 3049"/>
                  <a:gd name="T57" fmla="*/ 20 h 383"/>
                  <a:gd name="T58" fmla="*/ 148 w 3049"/>
                  <a:gd name="T59" fmla="*/ 6 h 383"/>
                  <a:gd name="T60" fmla="*/ 191 w 3049"/>
                  <a:gd name="T6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49" h="383">
                    <a:moveTo>
                      <a:pt x="191" y="0"/>
                    </a:moveTo>
                    <a:lnTo>
                      <a:pt x="2858" y="0"/>
                    </a:lnTo>
                    <a:lnTo>
                      <a:pt x="2901" y="6"/>
                    </a:lnTo>
                    <a:lnTo>
                      <a:pt x="2941" y="20"/>
                    </a:lnTo>
                    <a:lnTo>
                      <a:pt x="2977" y="42"/>
                    </a:lnTo>
                    <a:lnTo>
                      <a:pt x="3007" y="71"/>
                    </a:lnTo>
                    <a:lnTo>
                      <a:pt x="3029" y="107"/>
                    </a:lnTo>
                    <a:lnTo>
                      <a:pt x="3045" y="147"/>
                    </a:lnTo>
                    <a:lnTo>
                      <a:pt x="3049" y="191"/>
                    </a:lnTo>
                    <a:lnTo>
                      <a:pt x="3045" y="236"/>
                    </a:lnTo>
                    <a:lnTo>
                      <a:pt x="3029" y="276"/>
                    </a:lnTo>
                    <a:lnTo>
                      <a:pt x="3007" y="312"/>
                    </a:lnTo>
                    <a:lnTo>
                      <a:pt x="2977" y="340"/>
                    </a:lnTo>
                    <a:lnTo>
                      <a:pt x="2941" y="364"/>
                    </a:lnTo>
                    <a:lnTo>
                      <a:pt x="2901" y="378"/>
                    </a:lnTo>
                    <a:lnTo>
                      <a:pt x="2858" y="383"/>
                    </a:lnTo>
                    <a:lnTo>
                      <a:pt x="191" y="383"/>
                    </a:lnTo>
                    <a:lnTo>
                      <a:pt x="148" y="378"/>
                    </a:lnTo>
                    <a:lnTo>
                      <a:pt x="106" y="364"/>
                    </a:lnTo>
                    <a:lnTo>
                      <a:pt x="70" y="340"/>
                    </a:lnTo>
                    <a:lnTo>
                      <a:pt x="42" y="312"/>
                    </a:lnTo>
                    <a:lnTo>
                      <a:pt x="18" y="276"/>
                    </a:lnTo>
                    <a:lnTo>
                      <a:pt x="4" y="236"/>
                    </a:lnTo>
                    <a:lnTo>
                      <a:pt x="0" y="191"/>
                    </a:lnTo>
                    <a:lnTo>
                      <a:pt x="4" y="147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2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DA1BCFC9-EC7F-4775-84A4-3547B780E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2851151"/>
                <a:ext cx="2419350" cy="304800"/>
              </a:xfrm>
              <a:custGeom>
                <a:avLst/>
                <a:gdLst>
                  <a:gd name="T0" fmla="*/ 191 w 3049"/>
                  <a:gd name="T1" fmla="*/ 0 h 383"/>
                  <a:gd name="T2" fmla="*/ 2858 w 3049"/>
                  <a:gd name="T3" fmla="*/ 0 h 383"/>
                  <a:gd name="T4" fmla="*/ 2901 w 3049"/>
                  <a:gd name="T5" fmla="*/ 6 h 383"/>
                  <a:gd name="T6" fmla="*/ 2941 w 3049"/>
                  <a:gd name="T7" fmla="*/ 20 h 383"/>
                  <a:gd name="T8" fmla="*/ 2977 w 3049"/>
                  <a:gd name="T9" fmla="*/ 43 h 383"/>
                  <a:gd name="T10" fmla="*/ 3007 w 3049"/>
                  <a:gd name="T11" fmla="*/ 71 h 383"/>
                  <a:gd name="T12" fmla="*/ 3029 w 3049"/>
                  <a:gd name="T13" fmla="*/ 107 h 383"/>
                  <a:gd name="T14" fmla="*/ 3045 w 3049"/>
                  <a:gd name="T15" fmla="*/ 149 h 383"/>
                  <a:gd name="T16" fmla="*/ 3049 w 3049"/>
                  <a:gd name="T17" fmla="*/ 192 h 383"/>
                  <a:gd name="T18" fmla="*/ 3045 w 3049"/>
                  <a:gd name="T19" fmla="*/ 236 h 383"/>
                  <a:gd name="T20" fmla="*/ 3029 w 3049"/>
                  <a:gd name="T21" fmla="*/ 276 h 383"/>
                  <a:gd name="T22" fmla="*/ 3007 w 3049"/>
                  <a:gd name="T23" fmla="*/ 312 h 383"/>
                  <a:gd name="T24" fmla="*/ 2977 w 3049"/>
                  <a:gd name="T25" fmla="*/ 341 h 383"/>
                  <a:gd name="T26" fmla="*/ 2941 w 3049"/>
                  <a:gd name="T27" fmla="*/ 363 h 383"/>
                  <a:gd name="T28" fmla="*/ 2901 w 3049"/>
                  <a:gd name="T29" fmla="*/ 377 h 383"/>
                  <a:gd name="T30" fmla="*/ 2858 w 3049"/>
                  <a:gd name="T31" fmla="*/ 383 h 383"/>
                  <a:gd name="T32" fmla="*/ 191 w 3049"/>
                  <a:gd name="T33" fmla="*/ 383 h 383"/>
                  <a:gd name="T34" fmla="*/ 148 w 3049"/>
                  <a:gd name="T35" fmla="*/ 377 h 383"/>
                  <a:gd name="T36" fmla="*/ 106 w 3049"/>
                  <a:gd name="T37" fmla="*/ 363 h 383"/>
                  <a:gd name="T38" fmla="*/ 70 w 3049"/>
                  <a:gd name="T39" fmla="*/ 341 h 383"/>
                  <a:gd name="T40" fmla="*/ 42 w 3049"/>
                  <a:gd name="T41" fmla="*/ 312 h 383"/>
                  <a:gd name="T42" fmla="*/ 18 w 3049"/>
                  <a:gd name="T43" fmla="*/ 276 h 383"/>
                  <a:gd name="T44" fmla="*/ 4 w 3049"/>
                  <a:gd name="T45" fmla="*/ 236 h 383"/>
                  <a:gd name="T46" fmla="*/ 0 w 3049"/>
                  <a:gd name="T47" fmla="*/ 192 h 383"/>
                  <a:gd name="T48" fmla="*/ 4 w 3049"/>
                  <a:gd name="T49" fmla="*/ 149 h 383"/>
                  <a:gd name="T50" fmla="*/ 18 w 3049"/>
                  <a:gd name="T51" fmla="*/ 107 h 383"/>
                  <a:gd name="T52" fmla="*/ 42 w 3049"/>
                  <a:gd name="T53" fmla="*/ 71 h 383"/>
                  <a:gd name="T54" fmla="*/ 70 w 3049"/>
                  <a:gd name="T55" fmla="*/ 43 h 383"/>
                  <a:gd name="T56" fmla="*/ 106 w 3049"/>
                  <a:gd name="T57" fmla="*/ 20 h 383"/>
                  <a:gd name="T58" fmla="*/ 148 w 3049"/>
                  <a:gd name="T59" fmla="*/ 6 h 383"/>
                  <a:gd name="T60" fmla="*/ 191 w 3049"/>
                  <a:gd name="T6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49" h="383">
                    <a:moveTo>
                      <a:pt x="191" y="0"/>
                    </a:moveTo>
                    <a:lnTo>
                      <a:pt x="2858" y="0"/>
                    </a:lnTo>
                    <a:lnTo>
                      <a:pt x="2901" y="6"/>
                    </a:lnTo>
                    <a:lnTo>
                      <a:pt x="2941" y="20"/>
                    </a:lnTo>
                    <a:lnTo>
                      <a:pt x="2977" y="43"/>
                    </a:lnTo>
                    <a:lnTo>
                      <a:pt x="3007" y="71"/>
                    </a:lnTo>
                    <a:lnTo>
                      <a:pt x="3029" y="107"/>
                    </a:lnTo>
                    <a:lnTo>
                      <a:pt x="3045" y="149"/>
                    </a:lnTo>
                    <a:lnTo>
                      <a:pt x="3049" y="192"/>
                    </a:lnTo>
                    <a:lnTo>
                      <a:pt x="3045" y="236"/>
                    </a:lnTo>
                    <a:lnTo>
                      <a:pt x="3029" y="276"/>
                    </a:lnTo>
                    <a:lnTo>
                      <a:pt x="3007" y="312"/>
                    </a:lnTo>
                    <a:lnTo>
                      <a:pt x="2977" y="341"/>
                    </a:lnTo>
                    <a:lnTo>
                      <a:pt x="2941" y="363"/>
                    </a:lnTo>
                    <a:lnTo>
                      <a:pt x="2901" y="377"/>
                    </a:lnTo>
                    <a:lnTo>
                      <a:pt x="2858" y="383"/>
                    </a:lnTo>
                    <a:lnTo>
                      <a:pt x="191" y="383"/>
                    </a:lnTo>
                    <a:lnTo>
                      <a:pt x="148" y="377"/>
                    </a:lnTo>
                    <a:lnTo>
                      <a:pt x="106" y="363"/>
                    </a:lnTo>
                    <a:lnTo>
                      <a:pt x="70" y="341"/>
                    </a:lnTo>
                    <a:lnTo>
                      <a:pt x="42" y="312"/>
                    </a:lnTo>
                    <a:lnTo>
                      <a:pt x="18" y="276"/>
                    </a:lnTo>
                    <a:lnTo>
                      <a:pt x="4" y="236"/>
                    </a:lnTo>
                    <a:lnTo>
                      <a:pt x="0" y="192"/>
                    </a:lnTo>
                    <a:lnTo>
                      <a:pt x="4" y="149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3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2B695D25-3F05-45E5-83CA-79B45A60A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963" y="4935538"/>
                <a:ext cx="1422400" cy="303213"/>
              </a:xfrm>
              <a:custGeom>
                <a:avLst/>
                <a:gdLst>
                  <a:gd name="T0" fmla="*/ 191 w 1793"/>
                  <a:gd name="T1" fmla="*/ 0 h 381"/>
                  <a:gd name="T2" fmla="*/ 1602 w 1793"/>
                  <a:gd name="T3" fmla="*/ 0 h 381"/>
                  <a:gd name="T4" fmla="*/ 1646 w 1793"/>
                  <a:gd name="T5" fmla="*/ 6 h 381"/>
                  <a:gd name="T6" fmla="*/ 1686 w 1793"/>
                  <a:gd name="T7" fmla="*/ 20 h 381"/>
                  <a:gd name="T8" fmla="*/ 1721 w 1793"/>
                  <a:gd name="T9" fmla="*/ 41 h 381"/>
                  <a:gd name="T10" fmla="*/ 1751 w 1793"/>
                  <a:gd name="T11" fmla="*/ 71 h 381"/>
                  <a:gd name="T12" fmla="*/ 1773 w 1793"/>
                  <a:gd name="T13" fmla="*/ 107 h 381"/>
                  <a:gd name="T14" fmla="*/ 1787 w 1793"/>
                  <a:gd name="T15" fmla="*/ 147 h 381"/>
                  <a:gd name="T16" fmla="*/ 1793 w 1793"/>
                  <a:gd name="T17" fmla="*/ 190 h 381"/>
                  <a:gd name="T18" fmla="*/ 1787 w 1793"/>
                  <a:gd name="T19" fmla="*/ 234 h 381"/>
                  <a:gd name="T20" fmla="*/ 1773 w 1793"/>
                  <a:gd name="T21" fmla="*/ 274 h 381"/>
                  <a:gd name="T22" fmla="*/ 1751 w 1793"/>
                  <a:gd name="T23" fmla="*/ 310 h 381"/>
                  <a:gd name="T24" fmla="*/ 1721 w 1793"/>
                  <a:gd name="T25" fmla="*/ 339 h 381"/>
                  <a:gd name="T26" fmla="*/ 1686 w 1793"/>
                  <a:gd name="T27" fmla="*/ 361 h 381"/>
                  <a:gd name="T28" fmla="*/ 1646 w 1793"/>
                  <a:gd name="T29" fmla="*/ 377 h 381"/>
                  <a:gd name="T30" fmla="*/ 1602 w 1793"/>
                  <a:gd name="T31" fmla="*/ 381 h 381"/>
                  <a:gd name="T32" fmla="*/ 191 w 1793"/>
                  <a:gd name="T33" fmla="*/ 381 h 381"/>
                  <a:gd name="T34" fmla="*/ 148 w 1793"/>
                  <a:gd name="T35" fmla="*/ 377 h 381"/>
                  <a:gd name="T36" fmla="*/ 106 w 1793"/>
                  <a:gd name="T37" fmla="*/ 361 h 381"/>
                  <a:gd name="T38" fmla="*/ 70 w 1793"/>
                  <a:gd name="T39" fmla="*/ 339 h 381"/>
                  <a:gd name="T40" fmla="*/ 42 w 1793"/>
                  <a:gd name="T41" fmla="*/ 310 h 381"/>
                  <a:gd name="T42" fmla="*/ 18 w 1793"/>
                  <a:gd name="T43" fmla="*/ 274 h 381"/>
                  <a:gd name="T44" fmla="*/ 4 w 1793"/>
                  <a:gd name="T45" fmla="*/ 234 h 381"/>
                  <a:gd name="T46" fmla="*/ 0 w 1793"/>
                  <a:gd name="T47" fmla="*/ 190 h 381"/>
                  <a:gd name="T48" fmla="*/ 4 w 1793"/>
                  <a:gd name="T49" fmla="*/ 147 h 381"/>
                  <a:gd name="T50" fmla="*/ 18 w 1793"/>
                  <a:gd name="T51" fmla="*/ 107 h 381"/>
                  <a:gd name="T52" fmla="*/ 42 w 1793"/>
                  <a:gd name="T53" fmla="*/ 71 h 381"/>
                  <a:gd name="T54" fmla="*/ 70 w 1793"/>
                  <a:gd name="T55" fmla="*/ 41 h 381"/>
                  <a:gd name="T56" fmla="*/ 106 w 1793"/>
                  <a:gd name="T57" fmla="*/ 20 h 381"/>
                  <a:gd name="T58" fmla="*/ 148 w 1793"/>
                  <a:gd name="T59" fmla="*/ 6 h 381"/>
                  <a:gd name="T60" fmla="*/ 191 w 1793"/>
                  <a:gd name="T6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3" h="381">
                    <a:moveTo>
                      <a:pt x="191" y="0"/>
                    </a:moveTo>
                    <a:lnTo>
                      <a:pt x="1602" y="0"/>
                    </a:lnTo>
                    <a:lnTo>
                      <a:pt x="1646" y="6"/>
                    </a:lnTo>
                    <a:lnTo>
                      <a:pt x="1686" y="20"/>
                    </a:lnTo>
                    <a:lnTo>
                      <a:pt x="1721" y="41"/>
                    </a:lnTo>
                    <a:lnTo>
                      <a:pt x="1751" y="71"/>
                    </a:lnTo>
                    <a:lnTo>
                      <a:pt x="1773" y="107"/>
                    </a:lnTo>
                    <a:lnTo>
                      <a:pt x="1787" y="147"/>
                    </a:lnTo>
                    <a:lnTo>
                      <a:pt x="1793" y="190"/>
                    </a:lnTo>
                    <a:lnTo>
                      <a:pt x="1787" y="234"/>
                    </a:lnTo>
                    <a:lnTo>
                      <a:pt x="1773" y="274"/>
                    </a:lnTo>
                    <a:lnTo>
                      <a:pt x="1751" y="310"/>
                    </a:lnTo>
                    <a:lnTo>
                      <a:pt x="1721" y="339"/>
                    </a:lnTo>
                    <a:lnTo>
                      <a:pt x="1686" y="361"/>
                    </a:lnTo>
                    <a:lnTo>
                      <a:pt x="1646" y="377"/>
                    </a:lnTo>
                    <a:lnTo>
                      <a:pt x="1602" y="381"/>
                    </a:lnTo>
                    <a:lnTo>
                      <a:pt x="191" y="381"/>
                    </a:lnTo>
                    <a:lnTo>
                      <a:pt x="148" y="377"/>
                    </a:lnTo>
                    <a:lnTo>
                      <a:pt x="106" y="361"/>
                    </a:lnTo>
                    <a:lnTo>
                      <a:pt x="70" y="339"/>
                    </a:lnTo>
                    <a:lnTo>
                      <a:pt x="42" y="310"/>
                    </a:lnTo>
                    <a:lnTo>
                      <a:pt x="18" y="274"/>
                    </a:lnTo>
                    <a:lnTo>
                      <a:pt x="4" y="234"/>
                    </a:lnTo>
                    <a:lnTo>
                      <a:pt x="0" y="190"/>
                    </a:lnTo>
                    <a:lnTo>
                      <a:pt x="4" y="147"/>
                    </a:lnTo>
                    <a:lnTo>
                      <a:pt x="18" y="107"/>
                    </a:lnTo>
                    <a:lnTo>
                      <a:pt x="42" y="71"/>
                    </a:lnTo>
                    <a:lnTo>
                      <a:pt x="70" y="41"/>
                    </a:lnTo>
                    <a:lnTo>
                      <a:pt x="106" y="20"/>
                    </a:lnTo>
                    <a:lnTo>
                      <a:pt x="148" y="6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E796B5FD-7A81-47A2-84AD-B91A05387F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313" y="456786"/>
                <a:ext cx="5111572" cy="2372885"/>
              </a:xfrm>
              <a:custGeom>
                <a:avLst/>
                <a:gdLst>
                  <a:gd name="T0" fmla="*/ 3681 w 6558"/>
                  <a:gd name="T1" fmla="*/ 4366 h 6138"/>
                  <a:gd name="T2" fmla="*/ 5597 w 6558"/>
                  <a:gd name="T3" fmla="*/ 910 h 6138"/>
                  <a:gd name="T4" fmla="*/ 4282 w 6558"/>
                  <a:gd name="T5" fmla="*/ 5757 h 6138"/>
                  <a:gd name="T6" fmla="*/ 4268 w 6558"/>
                  <a:gd name="T7" fmla="*/ 4376 h 6138"/>
                  <a:gd name="T8" fmla="*/ 3426 w 6558"/>
                  <a:gd name="T9" fmla="*/ 5047 h 6138"/>
                  <a:gd name="T10" fmla="*/ 3317 w 6558"/>
                  <a:gd name="T11" fmla="*/ 5039 h 6138"/>
                  <a:gd name="T12" fmla="*/ 3227 w 6558"/>
                  <a:gd name="T13" fmla="*/ 4972 h 6138"/>
                  <a:gd name="T14" fmla="*/ 3191 w 6558"/>
                  <a:gd name="T15" fmla="*/ 4862 h 6138"/>
                  <a:gd name="T16" fmla="*/ 1088 w 6558"/>
                  <a:gd name="T17" fmla="*/ 4395 h 6138"/>
                  <a:gd name="T18" fmla="*/ 967 w 6558"/>
                  <a:gd name="T19" fmla="*/ 4354 h 6138"/>
                  <a:gd name="T20" fmla="*/ 901 w 6558"/>
                  <a:gd name="T21" fmla="*/ 4248 h 6138"/>
                  <a:gd name="T22" fmla="*/ 915 w 6558"/>
                  <a:gd name="T23" fmla="*/ 4121 h 6138"/>
                  <a:gd name="T24" fmla="*/ 1003 w 6558"/>
                  <a:gd name="T25" fmla="*/ 4034 h 6138"/>
                  <a:gd name="T26" fmla="*/ 3363 w 6558"/>
                  <a:gd name="T27" fmla="*/ 4014 h 6138"/>
                  <a:gd name="T28" fmla="*/ 3418 w 6558"/>
                  <a:gd name="T29" fmla="*/ 3793 h 6138"/>
                  <a:gd name="T30" fmla="*/ 1045 w 6558"/>
                  <a:gd name="T31" fmla="*/ 3734 h 6138"/>
                  <a:gd name="T32" fmla="*/ 939 w 6558"/>
                  <a:gd name="T33" fmla="*/ 3668 h 6138"/>
                  <a:gd name="T34" fmla="*/ 897 w 6558"/>
                  <a:gd name="T35" fmla="*/ 3549 h 6138"/>
                  <a:gd name="T36" fmla="*/ 939 w 6558"/>
                  <a:gd name="T37" fmla="*/ 3430 h 6138"/>
                  <a:gd name="T38" fmla="*/ 1045 w 6558"/>
                  <a:gd name="T39" fmla="*/ 3362 h 6138"/>
                  <a:gd name="T40" fmla="*/ 3868 w 6558"/>
                  <a:gd name="T41" fmla="*/ 3046 h 6138"/>
                  <a:gd name="T42" fmla="*/ 3755 w 6558"/>
                  <a:gd name="T43" fmla="*/ 3084 h 6138"/>
                  <a:gd name="T44" fmla="*/ 1003 w 6558"/>
                  <a:gd name="T45" fmla="*/ 3064 h 6138"/>
                  <a:gd name="T46" fmla="*/ 915 w 6558"/>
                  <a:gd name="T47" fmla="*/ 2977 h 6138"/>
                  <a:gd name="T48" fmla="*/ 901 w 6558"/>
                  <a:gd name="T49" fmla="*/ 2849 h 6138"/>
                  <a:gd name="T50" fmla="*/ 967 w 6558"/>
                  <a:gd name="T51" fmla="*/ 2744 h 6138"/>
                  <a:gd name="T52" fmla="*/ 1088 w 6558"/>
                  <a:gd name="T53" fmla="*/ 2702 h 6138"/>
                  <a:gd name="T54" fmla="*/ 3838 w 6558"/>
                  <a:gd name="T55" fmla="*/ 2720 h 6138"/>
                  <a:gd name="T56" fmla="*/ 3926 w 6558"/>
                  <a:gd name="T57" fmla="*/ 2808 h 6138"/>
                  <a:gd name="T58" fmla="*/ 3946 w 6558"/>
                  <a:gd name="T59" fmla="*/ 2907 h 6138"/>
                  <a:gd name="T60" fmla="*/ 4282 w 6558"/>
                  <a:gd name="T61" fmla="*/ 759 h 6138"/>
                  <a:gd name="T62" fmla="*/ 5794 w 6558"/>
                  <a:gd name="T63" fmla="*/ 582 h 6138"/>
                  <a:gd name="T64" fmla="*/ 5872 w 6558"/>
                  <a:gd name="T65" fmla="*/ 453 h 6138"/>
                  <a:gd name="T66" fmla="*/ 5872 w 6558"/>
                  <a:gd name="T67" fmla="*/ 12 h 6138"/>
                  <a:gd name="T68" fmla="*/ 6502 w 6558"/>
                  <a:gd name="T69" fmla="*/ 391 h 6138"/>
                  <a:gd name="T70" fmla="*/ 6558 w 6558"/>
                  <a:gd name="T71" fmla="*/ 503 h 6138"/>
                  <a:gd name="T72" fmla="*/ 6532 w 6558"/>
                  <a:gd name="T73" fmla="*/ 626 h 6138"/>
                  <a:gd name="T74" fmla="*/ 4658 w 6558"/>
                  <a:gd name="T75" fmla="*/ 5991 h 6138"/>
                  <a:gd name="T76" fmla="*/ 4592 w 6558"/>
                  <a:gd name="T77" fmla="*/ 6096 h 6138"/>
                  <a:gd name="T78" fmla="*/ 4473 w 6558"/>
                  <a:gd name="T79" fmla="*/ 6138 h 6138"/>
                  <a:gd name="T80" fmla="*/ 107 w 6558"/>
                  <a:gd name="T81" fmla="*/ 6120 h 6138"/>
                  <a:gd name="T82" fmla="*/ 20 w 6558"/>
                  <a:gd name="T83" fmla="*/ 6031 h 6138"/>
                  <a:gd name="T84" fmla="*/ 0 w 6558"/>
                  <a:gd name="T85" fmla="*/ 568 h 6138"/>
                  <a:gd name="T86" fmla="*/ 42 w 6558"/>
                  <a:gd name="T87" fmla="*/ 449 h 6138"/>
                  <a:gd name="T88" fmla="*/ 147 w 6558"/>
                  <a:gd name="T89" fmla="*/ 382 h 6138"/>
                  <a:gd name="T90" fmla="*/ 4517 w 6558"/>
                  <a:gd name="T91" fmla="*/ 382 h 6138"/>
                  <a:gd name="T92" fmla="*/ 4622 w 6558"/>
                  <a:gd name="T93" fmla="*/ 449 h 6138"/>
                  <a:gd name="T94" fmla="*/ 4664 w 6558"/>
                  <a:gd name="T95" fmla="*/ 568 h 6138"/>
                  <a:gd name="T96" fmla="*/ 5665 w 6558"/>
                  <a:gd name="T97" fmla="*/ 64 h 6138"/>
                  <a:gd name="T98" fmla="*/ 5760 w 6558"/>
                  <a:gd name="T99" fmla="*/ 6 h 6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558" h="6138">
                    <a:moveTo>
                      <a:pt x="5597" y="910"/>
                    </a:moveTo>
                    <a:lnTo>
                      <a:pt x="3763" y="3962"/>
                    </a:lnTo>
                    <a:lnTo>
                      <a:pt x="3681" y="4366"/>
                    </a:lnTo>
                    <a:lnTo>
                      <a:pt x="3997" y="4103"/>
                    </a:lnTo>
                    <a:lnTo>
                      <a:pt x="5832" y="1051"/>
                    </a:lnTo>
                    <a:lnTo>
                      <a:pt x="5597" y="910"/>
                    </a:lnTo>
                    <a:close/>
                    <a:moveTo>
                      <a:pt x="382" y="759"/>
                    </a:moveTo>
                    <a:lnTo>
                      <a:pt x="382" y="5757"/>
                    </a:lnTo>
                    <a:lnTo>
                      <a:pt x="4282" y="5757"/>
                    </a:lnTo>
                    <a:lnTo>
                      <a:pt x="4282" y="4362"/>
                    </a:lnTo>
                    <a:lnTo>
                      <a:pt x="4274" y="4370"/>
                    </a:lnTo>
                    <a:lnTo>
                      <a:pt x="4268" y="4376"/>
                    </a:lnTo>
                    <a:lnTo>
                      <a:pt x="3506" y="5007"/>
                    </a:lnTo>
                    <a:lnTo>
                      <a:pt x="3468" y="5031"/>
                    </a:lnTo>
                    <a:lnTo>
                      <a:pt x="3426" y="5047"/>
                    </a:lnTo>
                    <a:lnTo>
                      <a:pt x="3382" y="5051"/>
                    </a:lnTo>
                    <a:lnTo>
                      <a:pt x="3349" y="5049"/>
                    </a:lnTo>
                    <a:lnTo>
                      <a:pt x="3317" y="5039"/>
                    </a:lnTo>
                    <a:lnTo>
                      <a:pt x="3285" y="5025"/>
                    </a:lnTo>
                    <a:lnTo>
                      <a:pt x="3253" y="5000"/>
                    </a:lnTo>
                    <a:lnTo>
                      <a:pt x="3227" y="4972"/>
                    </a:lnTo>
                    <a:lnTo>
                      <a:pt x="3207" y="4938"/>
                    </a:lnTo>
                    <a:lnTo>
                      <a:pt x="3195" y="4900"/>
                    </a:lnTo>
                    <a:lnTo>
                      <a:pt x="3191" y="4862"/>
                    </a:lnTo>
                    <a:lnTo>
                      <a:pt x="3195" y="4823"/>
                    </a:lnTo>
                    <a:lnTo>
                      <a:pt x="3283" y="4395"/>
                    </a:lnTo>
                    <a:lnTo>
                      <a:pt x="1088" y="4395"/>
                    </a:lnTo>
                    <a:lnTo>
                      <a:pt x="1045" y="4391"/>
                    </a:lnTo>
                    <a:lnTo>
                      <a:pt x="1003" y="4376"/>
                    </a:lnTo>
                    <a:lnTo>
                      <a:pt x="967" y="4354"/>
                    </a:lnTo>
                    <a:lnTo>
                      <a:pt x="939" y="4324"/>
                    </a:lnTo>
                    <a:lnTo>
                      <a:pt x="915" y="4288"/>
                    </a:lnTo>
                    <a:lnTo>
                      <a:pt x="901" y="4248"/>
                    </a:lnTo>
                    <a:lnTo>
                      <a:pt x="897" y="4205"/>
                    </a:lnTo>
                    <a:lnTo>
                      <a:pt x="901" y="4161"/>
                    </a:lnTo>
                    <a:lnTo>
                      <a:pt x="915" y="4121"/>
                    </a:lnTo>
                    <a:lnTo>
                      <a:pt x="939" y="4085"/>
                    </a:lnTo>
                    <a:lnTo>
                      <a:pt x="967" y="4056"/>
                    </a:lnTo>
                    <a:lnTo>
                      <a:pt x="1003" y="4034"/>
                    </a:lnTo>
                    <a:lnTo>
                      <a:pt x="1045" y="4018"/>
                    </a:lnTo>
                    <a:lnTo>
                      <a:pt x="1088" y="4014"/>
                    </a:lnTo>
                    <a:lnTo>
                      <a:pt x="3363" y="4014"/>
                    </a:lnTo>
                    <a:lnTo>
                      <a:pt x="3394" y="3855"/>
                    </a:lnTo>
                    <a:lnTo>
                      <a:pt x="3404" y="3823"/>
                    </a:lnTo>
                    <a:lnTo>
                      <a:pt x="3418" y="3793"/>
                    </a:lnTo>
                    <a:lnTo>
                      <a:pt x="3452" y="3740"/>
                    </a:lnTo>
                    <a:lnTo>
                      <a:pt x="1088" y="3740"/>
                    </a:lnTo>
                    <a:lnTo>
                      <a:pt x="1045" y="3734"/>
                    </a:lnTo>
                    <a:lnTo>
                      <a:pt x="1003" y="3720"/>
                    </a:lnTo>
                    <a:lnTo>
                      <a:pt x="967" y="3698"/>
                    </a:lnTo>
                    <a:lnTo>
                      <a:pt x="939" y="3668"/>
                    </a:lnTo>
                    <a:lnTo>
                      <a:pt x="915" y="3632"/>
                    </a:lnTo>
                    <a:lnTo>
                      <a:pt x="901" y="3593"/>
                    </a:lnTo>
                    <a:lnTo>
                      <a:pt x="897" y="3549"/>
                    </a:lnTo>
                    <a:lnTo>
                      <a:pt x="901" y="3505"/>
                    </a:lnTo>
                    <a:lnTo>
                      <a:pt x="915" y="3465"/>
                    </a:lnTo>
                    <a:lnTo>
                      <a:pt x="939" y="3430"/>
                    </a:lnTo>
                    <a:lnTo>
                      <a:pt x="967" y="3400"/>
                    </a:lnTo>
                    <a:lnTo>
                      <a:pt x="1003" y="3378"/>
                    </a:lnTo>
                    <a:lnTo>
                      <a:pt x="1045" y="3362"/>
                    </a:lnTo>
                    <a:lnTo>
                      <a:pt x="1088" y="3358"/>
                    </a:lnTo>
                    <a:lnTo>
                      <a:pt x="3681" y="3358"/>
                    </a:lnTo>
                    <a:lnTo>
                      <a:pt x="3868" y="3046"/>
                    </a:lnTo>
                    <a:lnTo>
                      <a:pt x="3834" y="3066"/>
                    </a:lnTo>
                    <a:lnTo>
                      <a:pt x="3796" y="3080"/>
                    </a:lnTo>
                    <a:lnTo>
                      <a:pt x="3755" y="3084"/>
                    </a:lnTo>
                    <a:lnTo>
                      <a:pt x="1088" y="3084"/>
                    </a:lnTo>
                    <a:lnTo>
                      <a:pt x="1045" y="3078"/>
                    </a:lnTo>
                    <a:lnTo>
                      <a:pt x="1003" y="3064"/>
                    </a:lnTo>
                    <a:lnTo>
                      <a:pt x="967" y="3042"/>
                    </a:lnTo>
                    <a:lnTo>
                      <a:pt x="939" y="3012"/>
                    </a:lnTo>
                    <a:lnTo>
                      <a:pt x="915" y="2977"/>
                    </a:lnTo>
                    <a:lnTo>
                      <a:pt x="901" y="2937"/>
                    </a:lnTo>
                    <a:lnTo>
                      <a:pt x="897" y="2893"/>
                    </a:lnTo>
                    <a:lnTo>
                      <a:pt x="901" y="2849"/>
                    </a:lnTo>
                    <a:lnTo>
                      <a:pt x="915" y="2808"/>
                    </a:lnTo>
                    <a:lnTo>
                      <a:pt x="939" y="2774"/>
                    </a:lnTo>
                    <a:lnTo>
                      <a:pt x="967" y="2744"/>
                    </a:lnTo>
                    <a:lnTo>
                      <a:pt x="1003" y="2720"/>
                    </a:lnTo>
                    <a:lnTo>
                      <a:pt x="1045" y="2706"/>
                    </a:lnTo>
                    <a:lnTo>
                      <a:pt x="1088" y="2702"/>
                    </a:lnTo>
                    <a:lnTo>
                      <a:pt x="3755" y="2702"/>
                    </a:lnTo>
                    <a:lnTo>
                      <a:pt x="3798" y="2706"/>
                    </a:lnTo>
                    <a:lnTo>
                      <a:pt x="3838" y="2720"/>
                    </a:lnTo>
                    <a:lnTo>
                      <a:pt x="3874" y="2744"/>
                    </a:lnTo>
                    <a:lnTo>
                      <a:pt x="3904" y="2774"/>
                    </a:lnTo>
                    <a:lnTo>
                      <a:pt x="3926" y="2808"/>
                    </a:lnTo>
                    <a:lnTo>
                      <a:pt x="3942" y="2849"/>
                    </a:lnTo>
                    <a:lnTo>
                      <a:pt x="3946" y="2893"/>
                    </a:lnTo>
                    <a:lnTo>
                      <a:pt x="3946" y="2907"/>
                    </a:lnTo>
                    <a:lnTo>
                      <a:pt x="3944" y="2921"/>
                    </a:lnTo>
                    <a:lnTo>
                      <a:pt x="4282" y="2359"/>
                    </a:lnTo>
                    <a:lnTo>
                      <a:pt x="4282" y="759"/>
                    </a:lnTo>
                    <a:lnTo>
                      <a:pt x="382" y="759"/>
                    </a:lnTo>
                    <a:close/>
                    <a:moveTo>
                      <a:pt x="5872" y="453"/>
                    </a:moveTo>
                    <a:lnTo>
                      <a:pt x="5794" y="582"/>
                    </a:lnTo>
                    <a:lnTo>
                      <a:pt x="6029" y="723"/>
                    </a:lnTo>
                    <a:lnTo>
                      <a:pt x="6106" y="594"/>
                    </a:lnTo>
                    <a:lnTo>
                      <a:pt x="5872" y="453"/>
                    </a:lnTo>
                    <a:close/>
                    <a:moveTo>
                      <a:pt x="5798" y="0"/>
                    </a:moveTo>
                    <a:lnTo>
                      <a:pt x="5834" y="2"/>
                    </a:lnTo>
                    <a:lnTo>
                      <a:pt x="5872" y="12"/>
                    </a:lnTo>
                    <a:lnTo>
                      <a:pt x="5905" y="28"/>
                    </a:lnTo>
                    <a:lnTo>
                      <a:pt x="6467" y="364"/>
                    </a:lnTo>
                    <a:lnTo>
                      <a:pt x="6502" y="391"/>
                    </a:lnTo>
                    <a:lnTo>
                      <a:pt x="6528" y="425"/>
                    </a:lnTo>
                    <a:lnTo>
                      <a:pt x="6548" y="461"/>
                    </a:lnTo>
                    <a:lnTo>
                      <a:pt x="6558" y="503"/>
                    </a:lnTo>
                    <a:lnTo>
                      <a:pt x="6558" y="544"/>
                    </a:lnTo>
                    <a:lnTo>
                      <a:pt x="6550" y="586"/>
                    </a:lnTo>
                    <a:lnTo>
                      <a:pt x="6532" y="626"/>
                    </a:lnTo>
                    <a:lnTo>
                      <a:pt x="4664" y="3736"/>
                    </a:lnTo>
                    <a:lnTo>
                      <a:pt x="4664" y="5947"/>
                    </a:lnTo>
                    <a:lnTo>
                      <a:pt x="4658" y="5991"/>
                    </a:lnTo>
                    <a:lnTo>
                      <a:pt x="4644" y="6031"/>
                    </a:lnTo>
                    <a:lnTo>
                      <a:pt x="4622" y="6067"/>
                    </a:lnTo>
                    <a:lnTo>
                      <a:pt x="4592" y="6096"/>
                    </a:lnTo>
                    <a:lnTo>
                      <a:pt x="4556" y="6120"/>
                    </a:lnTo>
                    <a:lnTo>
                      <a:pt x="4517" y="6134"/>
                    </a:lnTo>
                    <a:lnTo>
                      <a:pt x="4473" y="6138"/>
                    </a:lnTo>
                    <a:lnTo>
                      <a:pt x="191" y="6138"/>
                    </a:lnTo>
                    <a:lnTo>
                      <a:pt x="147" y="6134"/>
                    </a:lnTo>
                    <a:lnTo>
                      <a:pt x="107" y="6120"/>
                    </a:lnTo>
                    <a:lnTo>
                      <a:pt x="72" y="6096"/>
                    </a:lnTo>
                    <a:lnTo>
                      <a:pt x="42" y="6067"/>
                    </a:lnTo>
                    <a:lnTo>
                      <a:pt x="20" y="6031"/>
                    </a:lnTo>
                    <a:lnTo>
                      <a:pt x="6" y="5991"/>
                    </a:lnTo>
                    <a:lnTo>
                      <a:pt x="0" y="5947"/>
                    </a:lnTo>
                    <a:lnTo>
                      <a:pt x="0" y="568"/>
                    </a:lnTo>
                    <a:lnTo>
                      <a:pt x="6" y="525"/>
                    </a:lnTo>
                    <a:lnTo>
                      <a:pt x="20" y="483"/>
                    </a:lnTo>
                    <a:lnTo>
                      <a:pt x="42" y="449"/>
                    </a:lnTo>
                    <a:lnTo>
                      <a:pt x="72" y="419"/>
                    </a:lnTo>
                    <a:lnTo>
                      <a:pt x="107" y="395"/>
                    </a:lnTo>
                    <a:lnTo>
                      <a:pt x="147" y="382"/>
                    </a:lnTo>
                    <a:lnTo>
                      <a:pt x="191" y="378"/>
                    </a:lnTo>
                    <a:lnTo>
                      <a:pt x="4473" y="378"/>
                    </a:lnTo>
                    <a:lnTo>
                      <a:pt x="4517" y="382"/>
                    </a:lnTo>
                    <a:lnTo>
                      <a:pt x="4556" y="395"/>
                    </a:lnTo>
                    <a:lnTo>
                      <a:pt x="4592" y="419"/>
                    </a:lnTo>
                    <a:lnTo>
                      <a:pt x="4622" y="449"/>
                    </a:lnTo>
                    <a:lnTo>
                      <a:pt x="4644" y="483"/>
                    </a:lnTo>
                    <a:lnTo>
                      <a:pt x="4658" y="525"/>
                    </a:lnTo>
                    <a:lnTo>
                      <a:pt x="4664" y="568"/>
                    </a:lnTo>
                    <a:lnTo>
                      <a:pt x="4664" y="1723"/>
                    </a:lnTo>
                    <a:lnTo>
                      <a:pt x="5643" y="93"/>
                    </a:lnTo>
                    <a:lnTo>
                      <a:pt x="5665" y="64"/>
                    </a:lnTo>
                    <a:lnTo>
                      <a:pt x="5693" y="38"/>
                    </a:lnTo>
                    <a:lnTo>
                      <a:pt x="5724" y="18"/>
                    </a:lnTo>
                    <a:lnTo>
                      <a:pt x="5760" y="6"/>
                    </a:lnTo>
                    <a:lnTo>
                      <a:pt x="57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</p:grp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10056713" y="864673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/>
          <p:cNvGrpSpPr/>
          <p:nvPr/>
        </p:nvGrpSpPr>
        <p:grpSpPr>
          <a:xfrm>
            <a:off x="640012" y="5245418"/>
            <a:ext cx="5674396" cy="1046566"/>
            <a:chOff x="310016" y="4894962"/>
            <a:chExt cx="5755953" cy="1046566"/>
          </a:xfrm>
        </p:grpSpPr>
        <p:sp>
          <p:nvSpPr>
            <p:cNvPr id="6" name="8 Redondear rectángulo de esquina diagonal"/>
            <p:cNvSpPr/>
            <p:nvPr/>
          </p:nvSpPr>
          <p:spPr>
            <a:xfrm>
              <a:off x="310016" y="4894962"/>
              <a:ext cx="5755953" cy="1046566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sz="2399" dirty="0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10016" y="4991984"/>
              <a:ext cx="5492268" cy="846773"/>
              <a:chOff x="310016" y="5357349"/>
              <a:chExt cx="5492268" cy="610923"/>
            </a:xfrm>
          </p:grpSpPr>
          <p:sp>
            <p:nvSpPr>
              <p:cNvPr id="33" name="TextBox 289">
                <a:extLst>
                  <a:ext uri="{FF2B5EF4-FFF2-40B4-BE49-F238E27FC236}">
                    <a16:creationId xmlns:a16="http://schemas.microsoft.com/office/drawing/2014/main" id="{A5B21903-AAD7-43A8-90BF-40FE5DF4CBE2}"/>
                  </a:ext>
                </a:extLst>
              </p:cNvPr>
              <p:cNvSpPr txBox="1"/>
              <p:nvPr/>
            </p:nvSpPr>
            <p:spPr>
              <a:xfrm>
                <a:off x="1094443" y="5374289"/>
                <a:ext cx="28779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¿A quién se entrega?</a:t>
                </a:r>
              </a:p>
            </p:txBody>
          </p:sp>
          <p:sp>
            <p:nvSpPr>
              <p:cNvPr id="34" name="92 Rectángulo"/>
              <p:cNvSpPr/>
              <p:nvPr/>
            </p:nvSpPr>
            <p:spPr>
              <a:xfrm>
                <a:off x="310016" y="5757322"/>
                <a:ext cx="5492268" cy="210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Población Beneficiada</a:t>
                </a:r>
                <a:r>
                  <a:rPr lang="es-GT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s-E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10,113 niños en edades de 0 a 4 años</a:t>
                </a:r>
                <a:endParaRPr lang="es-GT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93 Imagen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517" y="5357349"/>
                <a:ext cx="486469" cy="307533"/>
              </a:xfrm>
              <a:prstGeom prst="rect">
                <a:avLst/>
              </a:prstGeom>
            </p:spPr>
          </p:pic>
        </p:grpSp>
      </p:grpSp>
      <p:pic>
        <p:nvPicPr>
          <p:cNvPr id="85" name="Imagen 8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317" y1="40000" x2="57317" y2="40000"/>
                        <a14:foregroundMark x1="76829" y1="70000" x2="76829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3409" y="913517"/>
            <a:ext cx="781050" cy="47625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777" y="6418352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19</a:t>
            </a:fld>
            <a:endParaRPr lang="es-GT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4035485" y="1365232"/>
            <a:ext cx="5650048" cy="3626863"/>
            <a:chOff x="2750631" y="863176"/>
            <a:chExt cx="6013063" cy="3596461"/>
          </a:xfrm>
        </p:grpSpPr>
        <p:sp>
          <p:nvSpPr>
            <p:cNvPr id="84" name="19 Rectángulo redondeado"/>
            <p:cNvSpPr/>
            <p:nvPr/>
          </p:nvSpPr>
          <p:spPr>
            <a:xfrm>
              <a:off x="2750631" y="863176"/>
              <a:ext cx="6013063" cy="35964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s-GT" sz="2399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964768" y="917777"/>
              <a:ext cx="5584789" cy="353874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MX" sz="1400" dirty="0">
                  <a:solidFill>
                    <a:srgbClr val="1F497D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ACCIONES</a:t>
              </a:r>
            </a:p>
            <a:p>
              <a:pPr algn="just"/>
              <a:endParaRPr lang="es-GT" sz="1000" b="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700" b="0" dirty="0">
                  <a:solidFill>
                    <a:srgbClr val="1F497D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 tienen 423 Centros Comunitarios de Desarrollo Infantil Integral CECODI.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GT" sz="1000" b="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GT" sz="1700" b="0" dirty="0">
                  <a:solidFill>
                    <a:srgbClr val="1F497D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Cobertura en 5 departamentos priorizados, con el fin de implementar un modelo de atención integral en la primera infancia. 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GT" sz="1000" b="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700" b="0" dirty="0">
                  <a:solidFill>
                    <a:srgbClr val="1F497D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152 Gestores educativos itinerantes para capacitar en la atención de la primera infancia.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1700" b="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700" b="0" dirty="0">
                  <a:solidFill>
                    <a:srgbClr val="1F497D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Capacitación a un aproximado de 8,000 madres de familia en el aprendizaje temprano de los niños.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n-US" sz="1700" b="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97" name="TextBox 9">
            <a:extLst>
              <a:ext uri="{FF2B5EF4-FFF2-40B4-BE49-F238E27FC236}">
                <a16:creationId xmlns:a16="http://schemas.microsoft.com/office/drawing/2014/main" id="{0C86ED7C-4700-4DC5-83AE-0DE9E533A95C}"/>
              </a:ext>
            </a:extLst>
          </p:cNvPr>
          <p:cNvSpPr txBox="1"/>
          <p:nvPr/>
        </p:nvSpPr>
        <p:spPr>
          <a:xfrm>
            <a:off x="10495800" y="1376086"/>
            <a:ext cx="15724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987"/>
            <a:r>
              <a:rPr lang="es-G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5 </a:t>
            </a:r>
          </a:p>
          <a:p>
            <a:pPr algn="ctr" defTabSz="1218987"/>
            <a:r>
              <a:rPr lang="es-G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Departamento priorizados:</a:t>
            </a:r>
          </a:p>
          <a:p>
            <a:pPr algn="ctr" defTabSz="1218987"/>
            <a:endParaRPr lang="es-MX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  <a:p>
            <a:pPr marL="342900" indent="-342900" defTabSz="1218987">
              <a:buFont typeface="+mj-lt"/>
              <a:buAutoNum type="arabicPeriod"/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Sololá</a:t>
            </a:r>
          </a:p>
          <a:p>
            <a:pPr marL="342900" indent="-342900" defTabSz="1218987">
              <a:buFont typeface="+mj-lt"/>
              <a:buAutoNum type="arabicPeriod"/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Alta Verapaz</a:t>
            </a:r>
          </a:p>
          <a:p>
            <a:pPr marL="342900" indent="-342900" defTabSz="1218987">
              <a:buFont typeface="+mj-lt"/>
              <a:buAutoNum type="arabicPeriod"/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Quiché</a:t>
            </a:r>
          </a:p>
          <a:p>
            <a:pPr marL="342900" indent="-342900" defTabSz="1218987">
              <a:buFont typeface="+mj-lt"/>
              <a:buAutoNum type="arabicPeriod"/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Chiquimula</a:t>
            </a:r>
          </a:p>
          <a:p>
            <a:pPr marL="342900" indent="-342900" defTabSz="1218987">
              <a:buFont typeface="+mj-lt"/>
              <a:buAutoNum type="arabicPeriod"/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Totonicapán</a:t>
            </a:r>
          </a:p>
          <a:p>
            <a:pPr marL="342900" indent="-342900" defTabSz="1218987">
              <a:buFont typeface="+mj-lt"/>
              <a:buAutoNum type="arabicPeriod"/>
            </a:pPr>
            <a:endParaRPr lang="es-MX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  <a:p>
            <a:pPr marL="342900" indent="-342900" defTabSz="1218987">
              <a:buFont typeface="+mj-lt"/>
              <a:buAutoNum type="arabicPeriod"/>
            </a:pPr>
            <a:endParaRPr lang="es-MX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  <a:p>
            <a:pPr marL="342900" indent="-342900" defTabSz="1218987">
              <a:buFont typeface="+mj-lt"/>
              <a:buAutoNum type="arabicPeriod"/>
            </a:pPr>
            <a:endParaRPr lang="es-GT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98" name="Grupo 97"/>
          <p:cNvGrpSpPr/>
          <p:nvPr/>
        </p:nvGrpSpPr>
        <p:grpSpPr>
          <a:xfrm>
            <a:off x="421200" y="1540032"/>
            <a:ext cx="3392733" cy="3449709"/>
            <a:chOff x="178404" y="1263401"/>
            <a:chExt cx="3375273" cy="3523430"/>
          </a:xfrm>
        </p:grpSpPr>
        <p:sp>
          <p:nvSpPr>
            <p:cNvPr id="99" name="Rectángulo redondeado 98"/>
            <p:cNvSpPr/>
            <p:nvPr/>
          </p:nvSpPr>
          <p:spPr>
            <a:xfrm>
              <a:off x="178404" y="1263401"/>
              <a:ext cx="3375273" cy="352343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100" name="62 Grupo"/>
            <p:cNvGrpSpPr/>
            <p:nvPr/>
          </p:nvGrpSpPr>
          <p:grpSpPr>
            <a:xfrm>
              <a:off x="336947" y="1428644"/>
              <a:ext cx="3049632" cy="3223318"/>
              <a:chOff x="88336" y="214290"/>
              <a:chExt cx="2526491" cy="3826425"/>
            </a:xfrm>
          </p:grpSpPr>
          <p:sp>
            <p:nvSpPr>
              <p:cNvPr id="102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Resultado Institucional</a:t>
                </a:r>
              </a:p>
            </p:txBody>
          </p:sp>
          <p:sp>
            <p:nvSpPr>
              <p:cNvPr id="103" name="TextBox 81"/>
              <p:cNvSpPr txBox="1"/>
              <p:nvPr/>
            </p:nvSpPr>
            <p:spPr>
              <a:xfrm>
                <a:off x="285720" y="3182420"/>
                <a:ext cx="2304957" cy="858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ES" sz="1150" b="1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el 2023, se ha incrementado la atención a niños con desarrollo integral temprano en 8.6 puntos porcentuales (De 3.0% en 2019 a 11.6% en 2023).</a:t>
                </a:r>
                <a:endParaRPr lang="en-US" sz="1150" b="1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104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8336" y="214290"/>
                <a:ext cx="2526491" cy="2726873"/>
                <a:chOff x="286170" y="1057178"/>
                <a:chExt cx="2786493" cy="2439213"/>
              </a:xfrm>
            </p:grpSpPr>
            <p:grpSp>
              <p:nvGrpSpPr>
                <p:cNvPr id="109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12116"/>
                  <a:chOff x="286170" y="760516"/>
                  <a:chExt cx="2779822" cy="1212116"/>
                </a:xfrm>
              </p:grpSpPr>
              <p:grpSp>
                <p:nvGrpSpPr>
                  <p:cNvPr id="116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192765"/>
                    <a:ext cx="2527111" cy="779867"/>
                    <a:chOff x="434708" y="1736206"/>
                    <a:chExt cx="2527111" cy="779867"/>
                  </a:xfrm>
                </p:grpSpPr>
                <p:sp>
                  <p:nvSpPr>
                    <p:cNvPr id="118" name="TextBox 80"/>
                    <p:cNvSpPr txBox="1"/>
                    <p:nvPr/>
                  </p:nvSpPr>
                  <p:spPr>
                    <a:xfrm>
                      <a:off x="434708" y="1736206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119" name="TextBox 81"/>
                    <p:cNvSpPr txBox="1"/>
                    <p:nvPr/>
                  </p:nvSpPr>
                  <p:spPr>
                    <a:xfrm>
                      <a:off x="434708" y="1952306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17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110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86170" y="2312998"/>
                  <a:ext cx="2786493" cy="867901"/>
                  <a:chOff x="286170" y="2093189"/>
                  <a:chExt cx="2786493" cy="867901"/>
                </a:xfrm>
              </p:grpSpPr>
              <p:grpSp>
                <p:nvGrpSpPr>
                  <p:cNvPr id="112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86170" y="2093189"/>
                    <a:ext cx="2786493" cy="867901"/>
                    <a:chOff x="286170" y="2062017"/>
                    <a:chExt cx="2786493" cy="867901"/>
                  </a:xfrm>
                </p:grpSpPr>
                <p:sp>
                  <p:nvSpPr>
                    <p:cNvPr id="114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115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6170" y="2062017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113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22462" y="2176813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111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105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6" name="Oval 135"/>
              <p:cNvSpPr/>
              <p:nvPr/>
            </p:nvSpPr>
            <p:spPr>
              <a:xfrm>
                <a:off x="164713" y="741407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Oval 135"/>
              <p:cNvSpPr/>
              <p:nvPr/>
            </p:nvSpPr>
            <p:spPr>
              <a:xfrm>
                <a:off x="171411" y="969542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8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197" y1="57595" x2="30197" y2="57595"/>
                        <a14:foregroundMark x1="20569" y1="49578" x2="20569" y2="49578"/>
                        <a14:foregroundMark x1="5908" y1="46624" x2="17505" y2="71941"/>
                        <a14:foregroundMark x1="33260" y1="58650" x2="17724" y2="78270"/>
                        <a14:foregroundMark x1="5908" y1="52110" x2="16193" y2="83333"/>
                        <a14:foregroundMark x1="21007" y1="80802" x2="37856" y2="55063"/>
                        <a14:foregroundMark x1="37199" y1="53165" x2="7440" y2="41772"/>
                        <a14:foregroundMark x1="17505" y1="49789" x2="14661" y2="61392"/>
                        <a14:foregroundMark x1="11379" y1="53165" x2="24070" y2="57806"/>
                        <a14:foregroundMark x1="43982" y1="75949" x2="55142" y2="80802"/>
                        <a14:foregroundMark x1="43545" y1="82489" x2="54705" y2="82700"/>
                        <a14:foregroundMark x1="63457" y1="54641" x2="94092" y2="42194"/>
                        <a14:foregroundMark x1="96280" y1="44093" x2="82932" y2="82278"/>
                        <a14:foregroundMark x1="79212" y1="59072" x2="84902" y2="45781"/>
                        <a14:foregroundMark x1="71335" y1="54008" x2="86871" y2="53586"/>
                        <a14:foregroundMark x1="87527" y1="59072" x2="65646" y2="53797"/>
                        <a14:foregroundMark x1="25164" y1="59705" x2="13786" y2="59705"/>
                        <a14:foregroundMark x1="5033" y1="44726" x2="3282" y2="63502"/>
                        <a14:foregroundMark x1="27352" y1="53165" x2="23851" y2="62236"/>
                        <a14:foregroundMark x1="4376" y1="68354" x2="17505" y2="84599"/>
                        <a14:foregroundMark x1="47265" y1="76793" x2="52954" y2="74895"/>
                        <a14:foregroundMark x1="58643" y1="8017" x2="88840" y2="29747"/>
                        <a14:foregroundMark x1="59081" y1="21941" x2="85996" y2="29747"/>
                        <a14:foregroundMark x1="60394" y1="39451" x2="90591" y2="32700"/>
                        <a14:foregroundMark x1="57987" y1="39662" x2="54267" y2="6329"/>
                        <a14:foregroundMark x1="65646" y1="18776" x2="71335" y2="23629"/>
                        <a14:foregroundMark x1="39606" y1="9283" x2="44420" y2="33544"/>
                        <a14:foregroundMark x1="42670" y1="39662" x2="16630" y2="33966"/>
                        <a14:foregroundMark x1="14661" y1="30380" x2="34792" y2="10759"/>
                        <a14:foregroundMark x1="33917" y1="16034" x2="32823" y2="24051"/>
                        <a14:foregroundMark x1="27352" y1="25949" x2="42232" y2="18354"/>
                        <a14:foregroundMark x1="63895" y1="57173" x2="66083" y2="66245"/>
                        <a14:foregroundMark x1="5033" y1="42194" x2="15974" y2="52110"/>
                        <a14:foregroundMark x1="38950" y1="57595" x2="31072" y2="70042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564" y="32871"/>
            <a:ext cx="1345503" cy="12694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4674" y="225611"/>
            <a:ext cx="857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lipse 64"/>
          <p:cNvSpPr/>
          <p:nvPr/>
        </p:nvSpPr>
        <p:spPr>
          <a:xfrm>
            <a:off x="1004951" y="476672"/>
            <a:ext cx="6121016" cy="561662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ángulo 65"/>
          <p:cNvSpPr/>
          <p:nvPr/>
        </p:nvSpPr>
        <p:spPr>
          <a:xfrm rot="18400798">
            <a:off x="5078780" y="4306319"/>
            <a:ext cx="3106124" cy="44384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Cobertura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Educativa</a:t>
            </a:r>
          </a:p>
        </p:txBody>
      </p:sp>
      <p:sp>
        <p:nvSpPr>
          <p:cNvPr id="67" name="Triángulo rectángulo 66"/>
          <p:cNvSpPr/>
          <p:nvPr/>
        </p:nvSpPr>
        <p:spPr>
          <a:xfrm rot="11221787">
            <a:off x="5548510" y="5640469"/>
            <a:ext cx="122017" cy="122747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1210886" y="4628158"/>
            <a:ext cx="1493170" cy="145623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369348" y="3236597"/>
            <a:ext cx="1459587" cy="14123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365703" y="1530924"/>
            <a:ext cx="1474446" cy="140556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1463207" y="261938"/>
            <a:ext cx="1413056" cy="14122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9" y="1574281"/>
            <a:ext cx="449967" cy="449967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82" y="452866"/>
            <a:ext cx="746361" cy="429367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432" y="3387684"/>
            <a:ext cx="699723" cy="429376"/>
          </a:xfrm>
          <a:prstGeom prst="rect">
            <a:avLst/>
          </a:prstGeom>
        </p:spPr>
      </p:pic>
      <p:sp>
        <p:nvSpPr>
          <p:cNvPr id="76" name="CuadroTexto 75"/>
          <p:cNvSpPr txBox="1"/>
          <p:nvPr/>
        </p:nvSpPr>
        <p:spPr>
          <a:xfrm>
            <a:off x="1588242" y="8675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3,122,590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estudiantes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560702" y="381126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121,227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docentes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524416" y="200169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34,235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Centros Educativos</a:t>
            </a:r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1" t="32636" r="4980" b="53557"/>
          <a:stretch/>
        </p:blipFill>
        <p:spPr>
          <a:xfrm>
            <a:off x="1601203" y="4734037"/>
            <a:ext cx="622200" cy="504056"/>
          </a:xfrm>
          <a:prstGeom prst="rect">
            <a:avLst/>
          </a:prstGeom>
        </p:spPr>
      </p:pic>
      <p:sp>
        <p:nvSpPr>
          <p:cNvPr id="80" name="CuadroTexto 79"/>
          <p:cNvSpPr txBox="1"/>
          <p:nvPr/>
        </p:nvSpPr>
        <p:spPr>
          <a:xfrm>
            <a:off x="1286689" y="5147723"/>
            <a:ext cx="134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9,399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administrativos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1" name="Diagrama 80"/>
          <p:cNvGraphicFramePr/>
          <p:nvPr/>
        </p:nvGraphicFramePr>
        <p:xfrm>
          <a:off x="8888857" y="1708391"/>
          <a:ext cx="2125507" cy="316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2" name="Imagen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4" y="4243469"/>
            <a:ext cx="338221" cy="338221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45" y="2445923"/>
            <a:ext cx="338221" cy="338221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21" y="1808222"/>
            <a:ext cx="338221" cy="338221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2" y="3021007"/>
            <a:ext cx="338221" cy="338221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3" y="3604557"/>
            <a:ext cx="338221" cy="33822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12633" y="1091894"/>
            <a:ext cx="385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educativos públicos</a:t>
            </a:r>
            <a:endParaRPr kumimoji="0" lang="es-G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3360" y="6384837"/>
            <a:ext cx="7291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Sistema de estadística del Ministerio de Educación y Sistema de Guatenóminas al 30 de junio de 2021.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40" y="839126"/>
            <a:ext cx="4637304" cy="4661239"/>
          </a:xfrm>
          <a:prstGeom prst="rect">
            <a:avLst/>
          </a:prstGeom>
          <a:effectLst>
            <a:outerShdw blurRad="152400" dist="139700" dir="20640000" sx="101000" sy="101000" algn="bl" rotWithShape="0">
              <a:schemeClr val="tx1">
                <a:alpha val="36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16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20" y="88384"/>
            <a:ext cx="7512334" cy="1029809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Institutos de Educación por Cooperativa de Enseñanza</a:t>
            </a:r>
            <a:endParaRPr lang="es-G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6 Grupo"/>
          <p:cNvGrpSpPr/>
          <p:nvPr/>
        </p:nvGrpSpPr>
        <p:grpSpPr>
          <a:xfrm>
            <a:off x="7034612" y="5161931"/>
            <a:ext cx="2761619" cy="1107996"/>
            <a:chOff x="6526163" y="4941671"/>
            <a:chExt cx="2612631" cy="1251149"/>
          </a:xfrm>
        </p:grpSpPr>
        <p:sp>
          <p:nvSpPr>
            <p:cNvPr id="11" name="TextBox 201">
              <a:extLst>
                <a:ext uri="{FF2B5EF4-FFF2-40B4-BE49-F238E27FC236}">
                  <a16:creationId xmlns:a16="http://schemas.microsoft.com/office/drawing/2014/main" id="{E568BBC2-CB29-4BC7-9E54-92644BCCE1BD}"/>
                </a:ext>
              </a:extLst>
            </p:cNvPr>
            <p:cNvSpPr txBox="1"/>
            <p:nvPr/>
          </p:nvSpPr>
          <p:spPr>
            <a:xfrm>
              <a:off x="6647721" y="4941671"/>
              <a:ext cx="2491073" cy="12511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defRPr>
              </a:lvl1pPr>
            </a:lstStyle>
            <a:p>
              <a:pPr algn="ctr"/>
              <a:r>
                <a:rPr lang="en-GB" sz="3600" dirty="0">
                  <a:solidFill>
                    <a:schemeClr val="accent2"/>
                  </a:solidFill>
                </a:rPr>
                <a:t>Q </a:t>
              </a:r>
              <a:r>
                <a:rPr lang="es-GT" b="0" dirty="0"/>
                <a:t> </a:t>
              </a:r>
              <a:r>
                <a:rPr lang="es-GT" sz="3600" dirty="0">
                  <a:solidFill>
                    <a:schemeClr val="accent2"/>
                  </a:solidFill>
                </a:rPr>
                <a:t>195.99 millones</a:t>
              </a:r>
              <a:endParaRPr lang="en-GB" sz="3600" dirty="0">
                <a:solidFill>
                  <a:schemeClr val="accent2"/>
                </a:solidFill>
              </a:endParaRPr>
            </a:p>
          </p:txBody>
        </p:sp>
        <p:grpSp>
          <p:nvGrpSpPr>
            <p:cNvPr id="12" name="Group 258">
              <a:extLst>
                <a:ext uri="{FF2B5EF4-FFF2-40B4-BE49-F238E27FC236}">
                  <a16:creationId xmlns:a16="http://schemas.microsoft.com/office/drawing/2014/main" id="{8DB55838-BAFC-4046-A6FC-5FD18BDBE840}"/>
                </a:ext>
              </a:extLst>
            </p:cNvPr>
            <p:cNvGrpSpPr/>
            <p:nvPr/>
          </p:nvGrpSpPr>
          <p:grpSpPr>
            <a:xfrm>
              <a:off x="6526163" y="5115728"/>
              <a:ext cx="441310" cy="531730"/>
              <a:chOff x="4469581" y="499171"/>
              <a:chExt cx="441310" cy="531730"/>
            </a:xfrm>
          </p:grpSpPr>
          <p:sp>
            <p:nvSpPr>
              <p:cNvPr id="13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4469581" y="499171"/>
                <a:ext cx="441310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14" name="Group 260">
                <a:extLst>
                  <a:ext uri="{FF2B5EF4-FFF2-40B4-BE49-F238E27FC236}">
                    <a16:creationId xmlns:a16="http://schemas.microsoft.com/office/drawing/2014/main" id="{202887E8-17FE-49D6-8910-CE23DBED6658}"/>
                  </a:ext>
                </a:extLst>
              </p:cNvPr>
              <p:cNvGrpSpPr/>
              <p:nvPr/>
            </p:nvGrpSpPr>
            <p:grpSpPr>
              <a:xfrm>
                <a:off x="4619666" y="648185"/>
                <a:ext cx="224070" cy="226840"/>
                <a:chOff x="1000126" y="663575"/>
                <a:chExt cx="5140325" cy="5203826"/>
              </a:xfrm>
              <a:solidFill>
                <a:schemeClr val="bg1"/>
              </a:solidFill>
            </p:grpSpPr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id="{F57FF244-02D6-4325-AD18-4016493D8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0988" y="1565275"/>
                  <a:ext cx="166688" cy="269875"/>
                </a:xfrm>
                <a:custGeom>
                  <a:avLst/>
                  <a:gdLst>
                    <a:gd name="T0" fmla="*/ 0 w 212"/>
                    <a:gd name="T1" fmla="*/ 0 h 339"/>
                    <a:gd name="T2" fmla="*/ 32 w 212"/>
                    <a:gd name="T3" fmla="*/ 8 h 339"/>
                    <a:gd name="T4" fmla="*/ 64 w 212"/>
                    <a:gd name="T5" fmla="*/ 16 h 339"/>
                    <a:gd name="T6" fmla="*/ 96 w 212"/>
                    <a:gd name="T7" fmla="*/ 28 h 339"/>
                    <a:gd name="T8" fmla="*/ 128 w 212"/>
                    <a:gd name="T9" fmla="*/ 42 h 339"/>
                    <a:gd name="T10" fmla="*/ 154 w 212"/>
                    <a:gd name="T11" fmla="*/ 58 h 339"/>
                    <a:gd name="T12" fmla="*/ 178 w 212"/>
                    <a:gd name="T13" fmla="*/ 80 h 339"/>
                    <a:gd name="T14" fmla="*/ 196 w 212"/>
                    <a:gd name="T15" fmla="*/ 106 h 339"/>
                    <a:gd name="T16" fmla="*/ 208 w 212"/>
                    <a:gd name="T17" fmla="*/ 136 h 339"/>
                    <a:gd name="T18" fmla="*/ 212 w 212"/>
                    <a:gd name="T19" fmla="*/ 172 h 339"/>
                    <a:gd name="T20" fmla="*/ 208 w 212"/>
                    <a:gd name="T21" fmla="*/ 207 h 339"/>
                    <a:gd name="T22" fmla="*/ 198 w 212"/>
                    <a:gd name="T23" fmla="*/ 237 h 339"/>
                    <a:gd name="T24" fmla="*/ 180 w 212"/>
                    <a:gd name="T25" fmla="*/ 263 h 339"/>
                    <a:gd name="T26" fmla="*/ 158 w 212"/>
                    <a:gd name="T27" fmla="*/ 285 h 339"/>
                    <a:gd name="T28" fmla="*/ 132 w 212"/>
                    <a:gd name="T29" fmla="*/ 303 h 339"/>
                    <a:gd name="T30" fmla="*/ 102 w 212"/>
                    <a:gd name="T31" fmla="*/ 317 h 339"/>
                    <a:gd name="T32" fmla="*/ 70 w 212"/>
                    <a:gd name="T33" fmla="*/ 329 h 339"/>
                    <a:gd name="T34" fmla="*/ 36 w 212"/>
                    <a:gd name="T35" fmla="*/ 335 h 339"/>
                    <a:gd name="T36" fmla="*/ 0 w 212"/>
                    <a:gd name="T37" fmla="*/ 339 h 339"/>
                    <a:gd name="T38" fmla="*/ 0 w 212"/>
                    <a:gd name="T39" fmla="*/ 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2" h="339">
                      <a:moveTo>
                        <a:pt x="0" y="0"/>
                      </a:moveTo>
                      <a:lnTo>
                        <a:pt x="32" y="8"/>
                      </a:lnTo>
                      <a:lnTo>
                        <a:pt x="64" y="16"/>
                      </a:lnTo>
                      <a:lnTo>
                        <a:pt x="96" y="28"/>
                      </a:lnTo>
                      <a:lnTo>
                        <a:pt x="128" y="42"/>
                      </a:lnTo>
                      <a:lnTo>
                        <a:pt x="154" y="58"/>
                      </a:lnTo>
                      <a:lnTo>
                        <a:pt x="178" y="80"/>
                      </a:lnTo>
                      <a:lnTo>
                        <a:pt x="196" y="106"/>
                      </a:lnTo>
                      <a:lnTo>
                        <a:pt x="208" y="136"/>
                      </a:lnTo>
                      <a:lnTo>
                        <a:pt x="212" y="172"/>
                      </a:lnTo>
                      <a:lnTo>
                        <a:pt x="208" y="207"/>
                      </a:lnTo>
                      <a:lnTo>
                        <a:pt x="198" y="237"/>
                      </a:lnTo>
                      <a:lnTo>
                        <a:pt x="180" y="263"/>
                      </a:lnTo>
                      <a:lnTo>
                        <a:pt x="158" y="285"/>
                      </a:lnTo>
                      <a:lnTo>
                        <a:pt x="132" y="303"/>
                      </a:lnTo>
                      <a:lnTo>
                        <a:pt x="102" y="317"/>
                      </a:lnTo>
                      <a:lnTo>
                        <a:pt x="70" y="329"/>
                      </a:lnTo>
                      <a:lnTo>
                        <a:pt x="36" y="335"/>
                      </a:lnTo>
                      <a:lnTo>
                        <a:pt x="0" y="3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D2ECBE46-DB9A-46BF-81B6-2E4D8DF2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6038" y="1127125"/>
                  <a:ext cx="153988" cy="244475"/>
                </a:xfrm>
                <a:custGeom>
                  <a:avLst/>
                  <a:gdLst>
                    <a:gd name="T0" fmla="*/ 194 w 194"/>
                    <a:gd name="T1" fmla="*/ 0 h 307"/>
                    <a:gd name="T2" fmla="*/ 194 w 194"/>
                    <a:gd name="T3" fmla="*/ 307 h 307"/>
                    <a:gd name="T4" fmla="*/ 142 w 194"/>
                    <a:gd name="T5" fmla="*/ 295 h 307"/>
                    <a:gd name="T6" fmla="*/ 100 w 194"/>
                    <a:gd name="T7" fmla="*/ 279 h 307"/>
                    <a:gd name="T8" fmla="*/ 64 w 194"/>
                    <a:gd name="T9" fmla="*/ 259 h 307"/>
                    <a:gd name="T10" fmla="*/ 36 w 194"/>
                    <a:gd name="T11" fmla="*/ 237 h 307"/>
                    <a:gd name="T12" fmla="*/ 16 w 194"/>
                    <a:gd name="T13" fmla="*/ 211 h 307"/>
                    <a:gd name="T14" fmla="*/ 4 w 194"/>
                    <a:gd name="T15" fmla="*/ 179 h 307"/>
                    <a:gd name="T16" fmla="*/ 0 w 194"/>
                    <a:gd name="T17" fmla="*/ 146 h 307"/>
                    <a:gd name="T18" fmla="*/ 6 w 194"/>
                    <a:gd name="T19" fmla="*/ 114 h 307"/>
                    <a:gd name="T20" fmla="*/ 18 w 194"/>
                    <a:gd name="T21" fmla="*/ 86 h 307"/>
                    <a:gd name="T22" fmla="*/ 40 w 194"/>
                    <a:gd name="T23" fmla="*/ 58 h 307"/>
                    <a:gd name="T24" fmla="*/ 68 w 194"/>
                    <a:gd name="T25" fmla="*/ 36 h 307"/>
                    <a:gd name="T26" fmla="*/ 104 w 194"/>
                    <a:gd name="T27" fmla="*/ 18 h 307"/>
                    <a:gd name="T28" fmla="*/ 146 w 194"/>
                    <a:gd name="T29" fmla="*/ 6 h 307"/>
                    <a:gd name="T30" fmla="*/ 194 w 194"/>
                    <a:gd name="T31" fmla="*/ 0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4" h="307">
                      <a:moveTo>
                        <a:pt x="194" y="0"/>
                      </a:moveTo>
                      <a:lnTo>
                        <a:pt x="194" y="307"/>
                      </a:lnTo>
                      <a:lnTo>
                        <a:pt x="142" y="295"/>
                      </a:lnTo>
                      <a:lnTo>
                        <a:pt x="100" y="279"/>
                      </a:lnTo>
                      <a:lnTo>
                        <a:pt x="64" y="259"/>
                      </a:lnTo>
                      <a:lnTo>
                        <a:pt x="36" y="237"/>
                      </a:lnTo>
                      <a:lnTo>
                        <a:pt x="16" y="211"/>
                      </a:lnTo>
                      <a:lnTo>
                        <a:pt x="4" y="179"/>
                      </a:lnTo>
                      <a:lnTo>
                        <a:pt x="0" y="146"/>
                      </a:lnTo>
                      <a:lnTo>
                        <a:pt x="6" y="114"/>
                      </a:lnTo>
                      <a:lnTo>
                        <a:pt x="18" y="86"/>
                      </a:lnTo>
                      <a:lnTo>
                        <a:pt x="40" y="58"/>
                      </a:lnTo>
                      <a:lnTo>
                        <a:pt x="68" y="36"/>
                      </a:lnTo>
                      <a:lnTo>
                        <a:pt x="104" y="18"/>
                      </a:lnTo>
                      <a:lnTo>
                        <a:pt x="146" y="6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id="{74D50B51-B242-4308-8DDB-8134A9B06D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95801" y="663575"/>
                  <a:ext cx="1644650" cy="1646238"/>
                </a:xfrm>
                <a:custGeom>
                  <a:avLst/>
                  <a:gdLst>
                    <a:gd name="T0" fmla="*/ 993 w 2073"/>
                    <a:gd name="T1" fmla="*/ 297 h 2073"/>
                    <a:gd name="T2" fmla="*/ 875 w 2073"/>
                    <a:gd name="T3" fmla="*/ 425 h 2073"/>
                    <a:gd name="T4" fmla="*/ 684 w 2073"/>
                    <a:gd name="T5" fmla="*/ 522 h 2073"/>
                    <a:gd name="T6" fmla="*/ 584 w 2073"/>
                    <a:gd name="T7" fmla="*/ 708 h 2073"/>
                    <a:gd name="T8" fmla="*/ 620 w 2073"/>
                    <a:gd name="T9" fmla="*/ 919 h 2073"/>
                    <a:gd name="T10" fmla="*/ 787 w 2073"/>
                    <a:gd name="T11" fmla="*/ 1058 h 2073"/>
                    <a:gd name="T12" fmla="*/ 989 w 2073"/>
                    <a:gd name="T13" fmla="*/ 1475 h 2073"/>
                    <a:gd name="T14" fmla="*/ 845 w 2073"/>
                    <a:gd name="T15" fmla="*/ 1431 h 2073"/>
                    <a:gd name="T16" fmla="*/ 789 w 2073"/>
                    <a:gd name="T17" fmla="*/ 1347 h 2073"/>
                    <a:gd name="T18" fmla="*/ 754 w 2073"/>
                    <a:gd name="T19" fmla="*/ 1264 h 2073"/>
                    <a:gd name="T20" fmla="*/ 662 w 2073"/>
                    <a:gd name="T21" fmla="*/ 1226 h 2073"/>
                    <a:gd name="T22" fmla="*/ 568 w 2073"/>
                    <a:gd name="T23" fmla="*/ 1276 h 2073"/>
                    <a:gd name="T24" fmla="*/ 570 w 2073"/>
                    <a:gd name="T25" fmla="*/ 1411 h 2073"/>
                    <a:gd name="T26" fmla="*/ 684 w 2073"/>
                    <a:gd name="T27" fmla="*/ 1557 h 2073"/>
                    <a:gd name="T28" fmla="*/ 913 w 2073"/>
                    <a:gd name="T29" fmla="*/ 1644 h 2073"/>
                    <a:gd name="T30" fmla="*/ 1003 w 2073"/>
                    <a:gd name="T31" fmla="*/ 1796 h 2073"/>
                    <a:gd name="T32" fmla="*/ 1076 w 2073"/>
                    <a:gd name="T33" fmla="*/ 1796 h 2073"/>
                    <a:gd name="T34" fmla="*/ 1158 w 2073"/>
                    <a:gd name="T35" fmla="*/ 1644 h 2073"/>
                    <a:gd name="T36" fmla="*/ 1379 w 2073"/>
                    <a:gd name="T37" fmla="*/ 1565 h 2073"/>
                    <a:gd name="T38" fmla="*/ 1501 w 2073"/>
                    <a:gd name="T39" fmla="*/ 1403 h 2073"/>
                    <a:gd name="T40" fmla="*/ 1505 w 2073"/>
                    <a:gd name="T41" fmla="*/ 1180 h 2073"/>
                    <a:gd name="T42" fmla="*/ 1407 w 2073"/>
                    <a:gd name="T43" fmla="*/ 1033 h 2073"/>
                    <a:gd name="T44" fmla="*/ 1242 w 2073"/>
                    <a:gd name="T45" fmla="*/ 949 h 2073"/>
                    <a:gd name="T46" fmla="*/ 1090 w 2073"/>
                    <a:gd name="T47" fmla="*/ 584 h 2073"/>
                    <a:gd name="T48" fmla="*/ 1228 w 2073"/>
                    <a:gd name="T49" fmla="*/ 634 h 2073"/>
                    <a:gd name="T50" fmla="*/ 1306 w 2073"/>
                    <a:gd name="T51" fmla="*/ 724 h 2073"/>
                    <a:gd name="T52" fmla="*/ 1391 w 2073"/>
                    <a:gd name="T53" fmla="*/ 771 h 2073"/>
                    <a:gd name="T54" fmla="*/ 1485 w 2073"/>
                    <a:gd name="T55" fmla="*/ 722 h 2073"/>
                    <a:gd name="T56" fmla="*/ 1479 w 2073"/>
                    <a:gd name="T57" fmla="*/ 588 h 2073"/>
                    <a:gd name="T58" fmla="*/ 1345 w 2073"/>
                    <a:gd name="T59" fmla="*/ 474 h 2073"/>
                    <a:gd name="T60" fmla="*/ 1168 w 2073"/>
                    <a:gd name="T61" fmla="*/ 417 h 2073"/>
                    <a:gd name="T62" fmla="*/ 1086 w 2073"/>
                    <a:gd name="T63" fmla="*/ 297 h 2073"/>
                    <a:gd name="T64" fmla="*/ 1037 w 2073"/>
                    <a:gd name="T65" fmla="*/ 0 h 2073"/>
                    <a:gd name="T66" fmla="*/ 1465 w 2073"/>
                    <a:gd name="T67" fmla="*/ 94 h 2073"/>
                    <a:gd name="T68" fmla="*/ 1806 w 2073"/>
                    <a:gd name="T69" fmla="*/ 343 h 2073"/>
                    <a:gd name="T70" fmla="*/ 2019 w 2073"/>
                    <a:gd name="T71" fmla="*/ 710 h 2073"/>
                    <a:gd name="T72" fmla="*/ 2067 w 2073"/>
                    <a:gd name="T73" fmla="*/ 1150 h 2073"/>
                    <a:gd name="T74" fmla="*/ 1932 w 2073"/>
                    <a:gd name="T75" fmla="*/ 1561 h 2073"/>
                    <a:gd name="T76" fmla="*/ 1648 w 2073"/>
                    <a:gd name="T77" fmla="*/ 1874 h 2073"/>
                    <a:gd name="T78" fmla="*/ 1258 w 2073"/>
                    <a:gd name="T79" fmla="*/ 2049 h 2073"/>
                    <a:gd name="T80" fmla="*/ 813 w 2073"/>
                    <a:gd name="T81" fmla="*/ 2049 h 2073"/>
                    <a:gd name="T82" fmla="*/ 425 w 2073"/>
                    <a:gd name="T83" fmla="*/ 1874 h 2073"/>
                    <a:gd name="T84" fmla="*/ 142 w 2073"/>
                    <a:gd name="T85" fmla="*/ 1561 h 2073"/>
                    <a:gd name="T86" fmla="*/ 6 w 2073"/>
                    <a:gd name="T87" fmla="*/ 1150 h 2073"/>
                    <a:gd name="T88" fmla="*/ 52 w 2073"/>
                    <a:gd name="T89" fmla="*/ 710 h 2073"/>
                    <a:gd name="T90" fmla="*/ 267 w 2073"/>
                    <a:gd name="T91" fmla="*/ 343 h 2073"/>
                    <a:gd name="T92" fmla="*/ 608 w 2073"/>
                    <a:gd name="T93" fmla="*/ 94 h 2073"/>
                    <a:gd name="T94" fmla="*/ 1037 w 2073"/>
                    <a:gd name="T95" fmla="*/ 0 h 2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73" h="2073">
                      <a:moveTo>
                        <a:pt x="1039" y="259"/>
                      </a:moveTo>
                      <a:lnTo>
                        <a:pt x="1019" y="265"/>
                      </a:lnTo>
                      <a:lnTo>
                        <a:pt x="1003" y="277"/>
                      </a:lnTo>
                      <a:lnTo>
                        <a:pt x="993" y="297"/>
                      </a:lnTo>
                      <a:lnTo>
                        <a:pt x="989" y="317"/>
                      </a:lnTo>
                      <a:lnTo>
                        <a:pt x="989" y="409"/>
                      </a:lnTo>
                      <a:lnTo>
                        <a:pt x="931" y="415"/>
                      </a:lnTo>
                      <a:lnTo>
                        <a:pt x="875" y="425"/>
                      </a:lnTo>
                      <a:lnTo>
                        <a:pt x="821" y="441"/>
                      </a:lnTo>
                      <a:lnTo>
                        <a:pt x="771" y="460"/>
                      </a:lnTo>
                      <a:lnTo>
                        <a:pt x="726" y="488"/>
                      </a:lnTo>
                      <a:lnTo>
                        <a:pt x="684" y="522"/>
                      </a:lnTo>
                      <a:lnTo>
                        <a:pt x="650" y="560"/>
                      </a:lnTo>
                      <a:lnTo>
                        <a:pt x="620" y="604"/>
                      </a:lnTo>
                      <a:lnTo>
                        <a:pt x="598" y="654"/>
                      </a:lnTo>
                      <a:lnTo>
                        <a:pt x="584" y="708"/>
                      </a:lnTo>
                      <a:lnTo>
                        <a:pt x="580" y="769"/>
                      </a:lnTo>
                      <a:lnTo>
                        <a:pt x="584" y="823"/>
                      </a:lnTo>
                      <a:lnTo>
                        <a:pt x="598" y="873"/>
                      </a:lnTo>
                      <a:lnTo>
                        <a:pt x="620" y="919"/>
                      </a:lnTo>
                      <a:lnTo>
                        <a:pt x="652" y="961"/>
                      </a:lnTo>
                      <a:lnTo>
                        <a:pt x="690" y="997"/>
                      </a:lnTo>
                      <a:lnTo>
                        <a:pt x="736" y="1029"/>
                      </a:lnTo>
                      <a:lnTo>
                        <a:pt x="787" y="1058"/>
                      </a:lnTo>
                      <a:lnTo>
                        <a:pt x="849" y="1080"/>
                      </a:lnTo>
                      <a:lnTo>
                        <a:pt x="915" y="1100"/>
                      </a:lnTo>
                      <a:lnTo>
                        <a:pt x="989" y="1116"/>
                      </a:lnTo>
                      <a:lnTo>
                        <a:pt x="989" y="1475"/>
                      </a:lnTo>
                      <a:lnTo>
                        <a:pt x="941" y="1471"/>
                      </a:lnTo>
                      <a:lnTo>
                        <a:pt x="901" y="1461"/>
                      </a:lnTo>
                      <a:lnTo>
                        <a:pt x="869" y="1447"/>
                      </a:lnTo>
                      <a:lnTo>
                        <a:pt x="845" y="1431"/>
                      </a:lnTo>
                      <a:lnTo>
                        <a:pt x="825" y="1413"/>
                      </a:lnTo>
                      <a:lnTo>
                        <a:pt x="811" y="1391"/>
                      </a:lnTo>
                      <a:lnTo>
                        <a:pt x="799" y="1369"/>
                      </a:lnTo>
                      <a:lnTo>
                        <a:pt x="789" y="1347"/>
                      </a:lnTo>
                      <a:lnTo>
                        <a:pt x="781" y="1324"/>
                      </a:lnTo>
                      <a:lnTo>
                        <a:pt x="773" y="1302"/>
                      </a:lnTo>
                      <a:lnTo>
                        <a:pt x="765" y="1282"/>
                      </a:lnTo>
                      <a:lnTo>
                        <a:pt x="754" y="1264"/>
                      </a:lnTo>
                      <a:lnTo>
                        <a:pt x="738" y="1248"/>
                      </a:lnTo>
                      <a:lnTo>
                        <a:pt x="718" y="1238"/>
                      </a:lnTo>
                      <a:lnTo>
                        <a:pt x="694" y="1230"/>
                      </a:lnTo>
                      <a:lnTo>
                        <a:pt x="662" y="1226"/>
                      </a:lnTo>
                      <a:lnTo>
                        <a:pt x="630" y="1230"/>
                      </a:lnTo>
                      <a:lnTo>
                        <a:pt x="604" y="1240"/>
                      </a:lnTo>
                      <a:lnTo>
                        <a:pt x="584" y="1256"/>
                      </a:lnTo>
                      <a:lnTo>
                        <a:pt x="568" y="1276"/>
                      </a:lnTo>
                      <a:lnTo>
                        <a:pt x="558" y="1304"/>
                      </a:lnTo>
                      <a:lnTo>
                        <a:pt x="554" y="1336"/>
                      </a:lnTo>
                      <a:lnTo>
                        <a:pt x="558" y="1373"/>
                      </a:lnTo>
                      <a:lnTo>
                        <a:pt x="570" y="1411"/>
                      </a:lnTo>
                      <a:lnTo>
                        <a:pt x="586" y="1449"/>
                      </a:lnTo>
                      <a:lnTo>
                        <a:pt x="612" y="1487"/>
                      </a:lnTo>
                      <a:lnTo>
                        <a:pt x="644" y="1523"/>
                      </a:lnTo>
                      <a:lnTo>
                        <a:pt x="684" y="1557"/>
                      </a:lnTo>
                      <a:lnTo>
                        <a:pt x="730" y="1587"/>
                      </a:lnTo>
                      <a:lnTo>
                        <a:pt x="783" y="1613"/>
                      </a:lnTo>
                      <a:lnTo>
                        <a:pt x="845" y="1631"/>
                      </a:lnTo>
                      <a:lnTo>
                        <a:pt x="913" y="1644"/>
                      </a:lnTo>
                      <a:lnTo>
                        <a:pt x="989" y="1650"/>
                      </a:lnTo>
                      <a:lnTo>
                        <a:pt x="989" y="1756"/>
                      </a:lnTo>
                      <a:lnTo>
                        <a:pt x="993" y="1778"/>
                      </a:lnTo>
                      <a:lnTo>
                        <a:pt x="1003" y="1796"/>
                      </a:lnTo>
                      <a:lnTo>
                        <a:pt x="1019" y="1810"/>
                      </a:lnTo>
                      <a:lnTo>
                        <a:pt x="1041" y="1816"/>
                      </a:lnTo>
                      <a:lnTo>
                        <a:pt x="1060" y="1810"/>
                      </a:lnTo>
                      <a:lnTo>
                        <a:pt x="1076" y="1796"/>
                      </a:lnTo>
                      <a:lnTo>
                        <a:pt x="1086" y="1778"/>
                      </a:lnTo>
                      <a:lnTo>
                        <a:pt x="1090" y="1756"/>
                      </a:lnTo>
                      <a:lnTo>
                        <a:pt x="1090" y="1650"/>
                      </a:lnTo>
                      <a:lnTo>
                        <a:pt x="1158" y="1644"/>
                      </a:lnTo>
                      <a:lnTo>
                        <a:pt x="1222" y="1633"/>
                      </a:lnTo>
                      <a:lnTo>
                        <a:pt x="1280" y="1615"/>
                      </a:lnTo>
                      <a:lnTo>
                        <a:pt x="1332" y="1593"/>
                      </a:lnTo>
                      <a:lnTo>
                        <a:pt x="1379" y="1565"/>
                      </a:lnTo>
                      <a:lnTo>
                        <a:pt x="1419" y="1533"/>
                      </a:lnTo>
                      <a:lnTo>
                        <a:pt x="1455" y="1495"/>
                      </a:lnTo>
                      <a:lnTo>
                        <a:pt x="1481" y="1451"/>
                      </a:lnTo>
                      <a:lnTo>
                        <a:pt x="1501" y="1403"/>
                      </a:lnTo>
                      <a:lnTo>
                        <a:pt x="1513" y="1349"/>
                      </a:lnTo>
                      <a:lnTo>
                        <a:pt x="1519" y="1290"/>
                      </a:lnTo>
                      <a:lnTo>
                        <a:pt x="1515" y="1232"/>
                      </a:lnTo>
                      <a:lnTo>
                        <a:pt x="1505" y="1180"/>
                      </a:lnTo>
                      <a:lnTo>
                        <a:pt x="1489" y="1136"/>
                      </a:lnTo>
                      <a:lnTo>
                        <a:pt x="1467" y="1096"/>
                      </a:lnTo>
                      <a:lnTo>
                        <a:pt x="1439" y="1062"/>
                      </a:lnTo>
                      <a:lnTo>
                        <a:pt x="1407" y="1033"/>
                      </a:lnTo>
                      <a:lnTo>
                        <a:pt x="1371" y="1007"/>
                      </a:lnTo>
                      <a:lnTo>
                        <a:pt x="1332" y="985"/>
                      </a:lnTo>
                      <a:lnTo>
                        <a:pt x="1288" y="965"/>
                      </a:lnTo>
                      <a:lnTo>
                        <a:pt x="1242" y="949"/>
                      </a:lnTo>
                      <a:lnTo>
                        <a:pt x="1194" y="935"/>
                      </a:lnTo>
                      <a:lnTo>
                        <a:pt x="1142" y="921"/>
                      </a:lnTo>
                      <a:lnTo>
                        <a:pt x="1090" y="909"/>
                      </a:lnTo>
                      <a:lnTo>
                        <a:pt x="1090" y="584"/>
                      </a:lnTo>
                      <a:lnTo>
                        <a:pt x="1134" y="588"/>
                      </a:lnTo>
                      <a:lnTo>
                        <a:pt x="1172" y="600"/>
                      </a:lnTo>
                      <a:lnTo>
                        <a:pt x="1202" y="614"/>
                      </a:lnTo>
                      <a:lnTo>
                        <a:pt x="1228" y="634"/>
                      </a:lnTo>
                      <a:lnTo>
                        <a:pt x="1252" y="656"/>
                      </a:lnTo>
                      <a:lnTo>
                        <a:pt x="1270" y="680"/>
                      </a:lnTo>
                      <a:lnTo>
                        <a:pt x="1288" y="702"/>
                      </a:lnTo>
                      <a:lnTo>
                        <a:pt x="1306" y="724"/>
                      </a:lnTo>
                      <a:lnTo>
                        <a:pt x="1324" y="742"/>
                      </a:lnTo>
                      <a:lnTo>
                        <a:pt x="1343" y="757"/>
                      </a:lnTo>
                      <a:lnTo>
                        <a:pt x="1365" y="767"/>
                      </a:lnTo>
                      <a:lnTo>
                        <a:pt x="1391" y="771"/>
                      </a:lnTo>
                      <a:lnTo>
                        <a:pt x="1419" y="767"/>
                      </a:lnTo>
                      <a:lnTo>
                        <a:pt x="1445" y="757"/>
                      </a:lnTo>
                      <a:lnTo>
                        <a:pt x="1467" y="743"/>
                      </a:lnTo>
                      <a:lnTo>
                        <a:pt x="1485" y="722"/>
                      </a:lnTo>
                      <a:lnTo>
                        <a:pt x="1495" y="696"/>
                      </a:lnTo>
                      <a:lnTo>
                        <a:pt x="1499" y="664"/>
                      </a:lnTo>
                      <a:lnTo>
                        <a:pt x="1493" y="624"/>
                      </a:lnTo>
                      <a:lnTo>
                        <a:pt x="1479" y="588"/>
                      </a:lnTo>
                      <a:lnTo>
                        <a:pt x="1455" y="554"/>
                      </a:lnTo>
                      <a:lnTo>
                        <a:pt x="1423" y="524"/>
                      </a:lnTo>
                      <a:lnTo>
                        <a:pt x="1385" y="498"/>
                      </a:lnTo>
                      <a:lnTo>
                        <a:pt x="1345" y="474"/>
                      </a:lnTo>
                      <a:lnTo>
                        <a:pt x="1302" y="456"/>
                      </a:lnTo>
                      <a:lnTo>
                        <a:pt x="1256" y="439"/>
                      </a:lnTo>
                      <a:lnTo>
                        <a:pt x="1212" y="427"/>
                      </a:lnTo>
                      <a:lnTo>
                        <a:pt x="1168" y="417"/>
                      </a:lnTo>
                      <a:lnTo>
                        <a:pt x="1126" y="413"/>
                      </a:lnTo>
                      <a:lnTo>
                        <a:pt x="1090" y="409"/>
                      </a:lnTo>
                      <a:lnTo>
                        <a:pt x="1090" y="317"/>
                      </a:lnTo>
                      <a:lnTo>
                        <a:pt x="1086" y="297"/>
                      </a:lnTo>
                      <a:lnTo>
                        <a:pt x="1076" y="277"/>
                      </a:lnTo>
                      <a:lnTo>
                        <a:pt x="1060" y="265"/>
                      </a:lnTo>
                      <a:lnTo>
                        <a:pt x="1039" y="259"/>
                      </a:lnTo>
                      <a:close/>
                      <a:moveTo>
                        <a:pt x="1037" y="0"/>
                      </a:moveTo>
                      <a:lnTo>
                        <a:pt x="1148" y="6"/>
                      </a:lnTo>
                      <a:lnTo>
                        <a:pt x="1258" y="24"/>
                      </a:lnTo>
                      <a:lnTo>
                        <a:pt x="1363" y="54"/>
                      </a:lnTo>
                      <a:lnTo>
                        <a:pt x="1465" y="94"/>
                      </a:lnTo>
                      <a:lnTo>
                        <a:pt x="1559" y="142"/>
                      </a:lnTo>
                      <a:lnTo>
                        <a:pt x="1648" y="201"/>
                      </a:lnTo>
                      <a:lnTo>
                        <a:pt x="1730" y="267"/>
                      </a:lnTo>
                      <a:lnTo>
                        <a:pt x="1806" y="343"/>
                      </a:lnTo>
                      <a:lnTo>
                        <a:pt x="1874" y="425"/>
                      </a:lnTo>
                      <a:lnTo>
                        <a:pt x="1932" y="514"/>
                      </a:lnTo>
                      <a:lnTo>
                        <a:pt x="1981" y="610"/>
                      </a:lnTo>
                      <a:lnTo>
                        <a:pt x="2019" y="710"/>
                      </a:lnTo>
                      <a:lnTo>
                        <a:pt x="2049" y="815"/>
                      </a:lnTo>
                      <a:lnTo>
                        <a:pt x="2067" y="925"/>
                      </a:lnTo>
                      <a:lnTo>
                        <a:pt x="2073" y="1037"/>
                      </a:lnTo>
                      <a:lnTo>
                        <a:pt x="2067" y="1150"/>
                      </a:lnTo>
                      <a:lnTo>
                        <a:pt x="2049" y="1260"/>
                      </a:lnTo>
                      <a:lnTo>
                        <a:pt x="2021" y="1365"/>
                      </a:lnTo>
                      <a:lnTo>
                        <a:pt x="1981" y="1465"/>
                      </a:lnTo>
                      <a:lnTo>
                        <a:pt x="1932" y="1561"/>
                      </a:lnTo>
                      <a:lnTo>
                        <a:pt x="1874" y="1648"/>
                      </a:lnTo>
                      <a:lnTo>
                        <a:pt x="1806" y="1732"/>
                      </a:lnTo>
                      <a:lnTo>
                        <a:pt x="1730" y="1806"/>
                      </a:lnTo>
                      <a:lnTo>
                        <a:pt x="1648" y="1874"/>
                      </a:lnTo>
                      <a:lnTo>
                        <a:pt x="1559" y="1932"/>
                      </a:lnTo>
                      <a:lnTo>
                        <a:pt x="1465" y="1981"/>
                      </a:lnTo>
                      <a:lnTo>
                        <a:pt x="1363" y="2021"/>
                      </a:lnTo>
                      <a:lnTo>
                        <a:pt x="1258" y="2049"/>
                      </a:lnTo>
                      <a:lnTo>
                        <a:pt x="1148" y="2067"/>
                      </a:lnTo>
                      <a:lnTo>
                        <a:pt x="1037" y="2073"/>
                      </a:lnTo>
                      <a:lnTo>
                        <a:pt x="923" y="2067"/>
                      </a:lnTo>
                      <a:lnTo>
                        <a:pt x="813" y="2049"/>
                      </a:lnTo>
                      <a:lnTo>
                        <a:pt x="710" y="2021"/>
                      </a:lnTo>
                      <a:lnTo>
                        <a:pt x="608" y="1981"/>
                      </a:lnTo>
                      <a:lnTo>
                        <a:pt x="512" y="1932"/>
                      </a:lnTo>
                      <a:lnTo>
                        <a:pt x="425" y="1874"/>
                      </a:lnTo>
                      <a:lnTo>
                        <a:pt x="341" y="1806"/>
                      </a:lnTo>
                      <a:lnTo>
                        <a:pt x="267" y="1732"/>
                      </a:lnTo>
                      <a:lnTo>
                        <a:pt x="199" y="1648"/>
                      </a:lnTo>
                      <a:lnTo>
                        <a:pt x="142" y="1561"/>
                      </a:lnTo>
                      <a:lnTo>
                        <a:pt x="92" y="1465"/>
                      </a:lnTo>
                      <a:lnTo>
                        <a:pt x="52" y="1365"/>
                      </a:lnTo>
                      <a:lnTo>
                        <a:pt x="24" y="1260"/>
                      </a:lnTo>
                      <a:lnTo>
                        <a:pt x="6" y="1150"/>
                      </a:lnTo>
                      <a:lnTo>
                        <a:pt x="0" y="1037"/>
                      </a:lnTo>
                      <a:lnTo>
                        <a:pt x="6" y="925"/>
                      </a:lnTo>
                      <a:lnTo>
                        <a:pt x="24" y="815"/>
                      </a:lnTo>
                      <a:lnTo>
                        <a:pt x="52" y="710"/>
                      </a:lnTo>
                      <a:lnTo>
                        <a:pt x="92" y="610"/>
                      </a:lnTo>
                      <a:lnTo>
                        <a:pt x="142" y="514"/>
                      </a:lnTo>
                      <a:lnTo>
                        <a:pt x="199" y="425"/>
                      </a:lnTo>
                      <a:lnTo>
                        <a:pt x="267" y="343"/>
                      </a:lnTo>
                      <a:lnTo>
                        <a:pt x="341" y="267"/>
                      </a:lnTo>
                      <a:lnTo>
                        <a:pt x="425" y="201"/>
                      </a:lnTo>
                      <a:lnTo>
                        <a:pt x="512" y="142"/>
                      </a:lnTo>
                      <a:lnTo>
                        <a:pt x="608" y="94"/>
                      </a:lnTo>
                      <a:lnTo>
                        <a:pt x="710" y="54"/>
                      </a:lnTo>
                      <a:lnTo>
                        <a:pt x="813" y="24"/>
                      </a:lnTo>
                      <a:lnTo>
                        <a:pt x="923" y="6"/>
                      </a:lnTo>
                      <a:lnTo>
                        <a:pt x="10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id="{521427B9-6041-44A4-A58C-FF182E60F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863" y="4329113"/>
                  <a:ext cx="1181100" cy="1538288"/>
                </a:xfrm>
                <a:custGeom>
                  <a:avLst/>
                  <a:gdLst>
                    <a:gd name="T0" fmla="*/ 297 w 1489"/>
                    <a:gd name="T1" fmla="*/ 0 h 1937"/>
                    <a:gd name="T2" fmla="*/ 1192 w 1489"/>
                    <a:gd name="T3" fmla="*/ 0 h 1937"/>
                    <a:gd name="T4" fmla="*/ 1252 w 1489"/>
                    <a:gd name="T5" fmla="*/ 6 h 1937"/>
                    <a:gd name="T6" fmla="*/ 1307 w 1489"/>
                    <a:gd name="T7" fmla="*/ 23 h 1937"/>
                    <a:gd name="T8" fmla="*/ 1357 w 1489"/>
                    <a:gd name="T9" fmla="*/ 51 h 1937"/>
                    <a:gd name="T10" fmla="*/ 1403 w 1489"/>
                    <a:gd name="T11" fmla="*/ 87 h 1937"/>
                    <a:gd name="T12" fmla="*/ 1439 w 1489"/>
                    <a:gd name="T13" fmla="*/ 131 h 1937"/>
                    <a:gd name="T14" fmla="*/ 1467 w 1489"/>
                    <a:gd name="T15" fmla="*/ 181 h 1937"/>
                    <a:gd name="T16" fmla="*/ 1483 w 1489"/>
                    <a:gd name="T17" fmla="*/ 239 h 1937"/>
                    <a:gd name="T18" fmla="*/ 1489 w 1489"/>
                    <a:gd name="T19" fmla="*/ 299 h 1937"/>
                    <a:gd name="T20" fmla="*/ 1489 w 1489"/>
                    <a:gd name="T21" fmla="*/ 1638 h 1937"/>
                    <a:gd name="T22" fmla="*/ 1483 w 1489"/>
                    <a:gd name="T23" fmla="*/ 1698 h 1937"/>
                    <a:gd name="T24" fmla="*/ 1465 w 1489"/>
                    <a:gd name="T25" fmla="*/ 1756 h 1937"/>
                    <a:gd name="T26" fmla="*/ 1439 w 1489"/>
                    <a:gd name="T27" fmla="*/ 1805 h 1937"/>
                    <a:gd name="T28" fmla="*/ 1401 w 1489"/>
                    <a:gd name="T29" fmla="*/ 1849 h 1937"/>
                    <a:gd name="T30" fmla="*/ 1357 w 1489"/>
                    <a:gd name="T31" fmla="*/ 1885 h 1937"/>
                    <a:gd name="T32" fmla="*/ 1307 w 1489"/>
                    <a:gd name="T33" fmla="*/ 1913 h 1937"/>
                    <a:gd name="T34" fmla="*/ 1252 w 1489"/>
                    <a:gd name="T35" fmla="*/ 1931 h 1937"/>
                    <a:gd name="T36" fmla="*/ 1192 w 1489"/>
                    <a:gd name="T37" fmla="*/ 1937 h 1937"/>
                    <a:gd name="T38" fmla="*/ 297 w 1489"/>
                    <a:gd name="T39" fmla="*/ 1937 h 1937"/>
                    <a:gd name="T40" fmla="*/ 237 w 1489"/>
                    <a:gd name="T41" fmla="*/ 1931 h 1937"/>
                    <a:gd name="T42" fmla="*/ 181 w 1489"/>
                    <a:gd name="T43" fmla="*/ 1913 h 1937"/>
                    <a:gd name="T44" fmla="*/ 131 w 1489"/>
                    <a:gd name="T45" fmla="*/ 1885 h 1937"/>
                    <a:gd name="T46" fmla="*/ 87 w 1489"/>
                    <a:gd name="T47" fmla="*/ 1849 h 1937"/>
                    <a:gd name="T48" fmla="*/ 50 w 1489"/>
                    <a:gd name="T49" fmla="*/ 1805 h 1937"/>
                    <a:gd name="T50" fmla="*/ 24 w 1489"/>
                    <a:gd name="T51" fmla="*/ 1756 h 1937"/>
                    <a:gd name="T52" fmla="*/ 6 w 1489"/>
                    <a:gd name="T53" fmla="*/ 1698 h 1937"/>
                    <a:gd name="T54" fmla="*/ 0 w 1489"/>
                    <a:gd name="T55" fmla="*/ 1638 h 1937"/>
                    <a:gd name="T56" fmla="*/ 0 w 1489"/>
                    <a:gd name="T57" fmla="*/ 299 h 1937"/>
                    <a:gd name="T58" fmla="*/ 6 w 1489"/>
                    <a:gd name="T59" fmla="*/ 239 h 1937"/>
                    <a:gd name="T60" fmla="*/ 24 w 1489"/>
                    <a:gd name="T61" fmla="*/ 181 h 1937"/>
                    <a:gd name="T62" fmla="*/ 50 w 1489"/>
                    <a:gd name="T63" fmla="*/ 131 h 1937"/>
                    <a:gd name="T64" fmla="*/ 87 w 1489"/>
                    <a:gd name="T65" fmla="*/ 87 h 1937"/>
                    <a:gd name="T66" fmla="*/ 131 w 1489"/>
                    <a:gd name="T67" fmla="*/ 51 h 1937"/>
                    <a:gd name="T68" fmla="*/ 181 w 1489"/>
                    <a:gd name="T69" fmla="*/ 23 h 1937"/>
                    <a:gd name="T70" fmla="*/ 237 w 1489"/>
                    <a:gd name="T71" fmla="*/ 6 h 1937"/>
                    <a:gd name="T72" fmla="*/ 297 w 1489"/>
                    <a:gd name="T73" fmla="*/ 0 h 1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1937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3"/>
                      </a:lnTo>
                      <a:lnTo>
                        <a:pt x="1357" y="51"/>
                      </a:lnTo>
                      <a:lnTo>
                        <a:pt x="1403" y="87"/>
                      </a:lnTo>
                      <a:lnTo>
                        <a:pt x="1439" y="131"/>
                      </a:lnTo>
                      <a:lnTo>
                        <a:pt x="1467" y="181"/>
                      </a:lnTo>
                      <a:lnTo>
                        <a:pt x="1483" y="239"/>
                      </a:lnTo>
                      <a:lnTo>
                        <a:pt x="1489" y="299"/>
                      </a:lnTo>
                      <a:lnTo>
                        <a:pt x="1489" y="1638"/>
                      </a:lnTo>
                      <a:lnTo>
                        <a:pt x="1483" y="1698"/>
                      </a:lnTo>
                      <a:lnTo>
                        <a:pt x="1465" y="1756"/>
                      </a:lnTo>
                      <a:lnTo>
                        <a:pt x="1439" y="1805"/>
                      </a:lnTo>
                      <a:lnTo>
                        <a:pt x="1401" y="1849"/>
                      </a:lnTo>
                      <a:lnTo>
                        <a:pt x="1357" y="1885"/>
                      </a:lnTo>
                      <a:lnTo>
                        <a:pt x="1307" y="1913"/>
                      </a:lnTo>
                      <a:lnTo>
                        <a:pt x="1252" y="1931"/>
                      </a:lnTo>
                      <a:lnTo>
                        <a:pt x="1192" y="1937"/>
                      </a:lnTo>
                      <a:lnTo>
                        <a:pt x="297" y="1937"/>
                      </a:lnTo>
                      <a:lnTo>
                        <a:pt x="237" y="1931"/>
                      </a:lnTo>
                      <a:lnTo>
                        <a:pt x="181" y="1913"/>
                      </a:lnTo>
                      <a:lnTo>
                        <a:pt x="131" y="1885"/>
                      </a:lnTo>
                      <a:lnTo>
                        <a:pt x="87" y="1849"/>
                      </a:lnTo>
                      <a:lnTo>
                        <a:pt x="50" y="1805"/>
                      </a:lnTo>
                      <a:lnTo>
                        <a:pt x="24" y="1756"/>
                      </a:lnTo>
                      <a:lnTo>
                        <a:pt x="6" y="1698"/>
                      </a:lnTo>
                      <a:lnTo>
                        <a:pt x="0" y="1638"/>
                      </a:lnTo>
                      <a:lnTo>
                        <a:pt x="0" y="299"/>
                      </a:lnTo>
                      <a:lnTo>
                        <a:pt x="6" y="239"/>
                      </a:lnTo>
                      <a:lnTo>
                        <a:pt x="24" y="181"/>
                      </a:lnTo>
                      <a:lnTo>
                        <a:pt x="50" y="131"/>
                      </a:lnTo>
                      <a:lnTo>
                        <a:pt x="87" y="87"/>
                      </a:lnTo>
                      <a:lnTo>
                        <a:pt x="131" y="51"/>
                      </a:lnTo>
                      <a:lnTo>
                        <a:pt x="181" y="23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id="{6C20082D-60DB-4749-8ACC-AF22854A0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6" y="3502025"/>
                  <a:ext cx="1181100" cy="2365375"/>
                </a:xfrm>
                <a:custGeom>
                  <a:avLst/>
                  <a:gdLst>
                    <a:gd name="T0" fmla="*/ 297 w 1489"/>
                    <a:gd name="T1" fmla="*/ 0 h 2980"/>
                    <a:gd name="T2" fmla="*/ 1192 w 1489"/>
                    <a:gd name="T3" fmla="*/ 0 h 2980"/>
                    <a:gd name="T4" fmla="*/ 1252 w 1489"/>
                    <a:gd name="T5" fmla="*/ 6 h 2980"/>
                    <a:gd name="T6" fmla="*/ 1307 w 1489"/>
                    <a:gd name="T7" fmla="*/ 24 h 2980"/>
                    <a:gd name="T8" fmla="*/ 1357 w 1489"/>
                    <a:gd name="T9" fmla="*/ 52 h 2980"/>
                    <a:gd name="T10" fmla="*/ 1403 w 1489"/>
                    <a:gd name="T11" fmla="*/ 88 h 2980"/>
                    <a:gd name="T12" fmla="*/ 1439 w 1489"/>
                    <a:gd name="T13" fmla="*/ 132 h 2980"/>
                    <a:gd name="T14" fmla="*/ 1467 w 1489"/>
                    <a:gd name="T15" fmla="*/ 181 h 2980"/>
                    <a:gd name="T16" fmla="*/ 1483 w 1489"/>
                    <a:gd name="T17" fmla="*/ 237 h 2980"/>
                    <a:gd name="T18" fmla="*/ 1489 w 1489"/>
                    <a:gd name="T19" fmla="*/ 297 h 2980"/>
                    <a:gd name="T20" fmla="*/ 1489 w 1489"/>
                    <a:gd name="T21" fmla="*/ 2681 h 2980"/>
                    <a:gd name="T22" fmla="*/ 1483 w 1489"/>
                    <a:gd name="T23" fmla="*/ 2743 h 2980"/>
                    <a:gd name="T24" fmla="*/ 1467 w 1489"/>
                    <a:gd name="T25" fmla="*/ 2799 h 2980"/>
                    <a:gd name="T26" fmla="*/ 1439 w 1489"/>
                    <a:gd name="T27" fmla="*/ 2848 h 2980"/>
                    <a:gd name="T28" fmla="*/ 1403 w 1489"/>
                    <a:gd name="T29" fmla="*/ 2892 h 2980"/>
                    <a:gd name="T30" fmla="*/ 1357 w 1489"/>
                    <a:gd name="T31" fmla="*/ 2928 h 2980"/>
                    <a:gd name="T32" fmla="*/ 1307 w 1489"/>
                    <a:gd name="T33" fmla="*/ 2956 h 2980"/>
                    <a:gd name="T34" fmla="*/ 1252 w 1489"/>
                    <a:gd name="T35" fmla="*/ 2974 h 2980"/>
                    <a:gd name="T36" fmla="*/ 1192 w 1489"/>
                    <a:gd name="T37" fmla="*/ 2980 h 2980"/>
                    <a:gd name="T38" fmla="*/ 297 w 1489"/>
                    <a:gd name="T39" fmla="*/ 2980 h 2980"/>
                    <a:gd name="T40" fmla="*/ 237 w 1489"/>
                    <a:gd name="T41" fmla="*/ 2974 h 2980"/>
                    <a:gd name="T42" fmla="*/ 181 w 1489"/>
                    <a:gd name="T43" fmla="*/ 2956 h 2980"/>
                    <a:gd name="T44" fmla="*/ 131 w 1489"/>
                    <a:gd name="T45" fmla="*/ 2928 h 2980"/>
                    <a:gd name="T46" fmla="*/ 88 w 1489"/>
                    <a:gd name="T47" fmla="*/ 2892 h 2980"/>
                    <a:gd name="T48" fmla="*/ 50 w 1489"/>
                    <a:gd name="T49" fmla="*/ 2848 h 2980"/>
                    <a:gd name="T50" fmla="*/ 24 w 1489"/>
                    <a:gd name="T51" fmla="*/ 2799 h 2980"/>
                    <a:gd name="T52" fmla="*/ 6 w 1489"/>
                    <a:gd name="T53" fmla="*/ 2743 h 2980"/>
                    <a:gd name="T54" fmla="*/ 0 w 1489"/>
                    <a:gd name="T55" fmla="*/ 2681 h 2980"/>
                    <a:gd name="T56" fmla="*/ 0 w 1489"/>
                    <a:gd name="T57" fmla="*/ 299 h 2980"/>
                    <a:gd name="T58" fmla="*/ 6 w 1489"/>
                    <a:gd name="T59" fmla="*/ 237 h 2980"/>
                    <a:gd name="T60" fmla="*/ 24 w 1489"/>
                    <a:gd name="T61" fmla="*/ 181 h 2980"/>
                    <a:gd name="T62" fmla="*/ 50 w 1489"/>
                    <a:gd name="T63" fmla="*/ 132 h 2980"/>
                    <a:gd name="T64" fmla="*/ 88 w 1489"/>
                    <a:gd name="T65" fmla="*/ 88 h 2980"/>
                    <a:gd name="T66" fmla="*/ 131 w 1489"/>
                    <a:gd name="T67" fmla="*/ 52 h 2980"/>
                    <a:gd name="T68" fmla="*/ 181 w 1489"/>
                    <a:gd name="T69" fmla="*/ 24 h 2980"/>
                    <a:gd name="T70" fmla="*/ 237 w 1489"/>
                    <a:gd name="T71" fmla="*/ 6 h 2980"/>
                    <a:gd name="T72" fmla="*/ 297 w 1489"/>
                    <a:gd name="T73" fmla="*/ 0 h 2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9" h="2980">
                      <a:moveTo>
                        <a:pt x="297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7" y="24"/>
                      </a:lnTo>
                      <a:lnTo>
                        <a:pt x="1357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3" y="237"/>
                      </a:lnTo>
                      <a:lnTo>
                        <a:pt x="1489" y="297"/>
                      </a:lnTo>
                      <a:lnTo>
                        <a:pt x="1489" y="2681"/>
                      </a:lnTo>
                      <a:lnTo>
                        <a:pt x="1483" y="2743"/>
                      </a:lnTo>
                      <a:lnTo>
                        <a:pt x="1467" y="2799"/>
                      </a:lnTo>
                      <a:lnTo>
                        <a:pt x="1439" y="2848"/>
                      </a:lnTo>
                      <a:lnTo>
                        <a:pt x="1403" y="2892"/>
                      </a:lnTo>
                      <a:lnTo>
                        <a:pt x="1357" y="2928"/>
                      </a:lnTo>
                      <a:lnTo>
                        <a:pt x="1307" y="2956"/>
                      </a:lnTo>
                      <a:lnTo>
                        <a:pt x="1252" y="2974"/>
                      </a:lnTo>
                      <a:lnTo>
                        <a:pt x="1192" y="2980"/>
                      </a:lnTo>
                      <a:lnTo>
                        <a:pt x="297" y="2980"/>
                      </a:lnTo>
                      <a:lnTo>
                        <a:pt x="237" y="2974"/>
                      </a:lnTo>
                      <a:lnTo>
                        <a:pt x="181" y="2956"/>
                      </a:lnTo>
                      <a:lnTo>
                        <a:pt x="131" y="2928"/>
                      </a:lnTo>
                      <a:lnTo>
                        <a:pt x="88" y="2892"/>
                      </a:lnTo>
                      <a:lnTo>
                        <a:pt x="50" y="2848"/>
                      </a:lnTo>
                      <a:lnTo>
                        <a:pt x="24" y="2799"/>
                      </a:lnTo>
                      <a:lnTo>
                        <a:pt x="6" y="2743"/>
                      </a:lnTo>
                      <a:lnTo>
                        <a:pt x="0" y="2681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0" y="132"/>
                      </a:lnTo>
                      <a:lnTo>
                        <a:pt x="88" y="88"/>
                      </a:lnTo>
                      <a:lnTo>
                        <a:pt x="131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id="{3C08403B-F934-48E3-A73E-11F036F03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5988" y="2555875"/>
                  <a:ext cx="1184275" cy="3311525"/>
                </a:xfrm>
                <a:custGeom>
                  <a:avLst/>
                  <a:gdLst>
                    <a:gd name="T0" fmla="*/ 299 w 1491"/>
                    <a:gd name="T1" fmla="*/ 0 h 4172"/>
                    <a:gd name="T2" fmla="*/ 1192 w 1491"/>
                    <a:gd name="T3" fmla="*/ 0 h 4172"/>
                    <a:gd name="T4" fmla="*/ 1252 w 1491"/>
                    <a:gd name="T5" fmla="*/ 6 h 4172"/>
                    <a:gd name="T6" fmla="*/ 1308 w 1491"/>
                    <a:gd name="T7" fmla="*/ 24 h 4172"/>
                    <a:gd name="T8" fmla="*/ 1359 w 1491"/>
                    <a:gd name="T9" fmla="*/ 52 h 4172"/>
                    <a:gd name="T10" fmla="*/ 1403 w 1491"/>
                    <a:gd name="T11" fmla="*/ 88 h 4172"/>
                    <a:gd name="T12" fmla="*/ 1439 w 1491"/>
                    <a:gd name="T13" fmla="*/ 132 h 4172"/>
                    <a:gd name="T14" fmla="*/ 1467 w 1491"/>
                    <a:gd name="T15" fmla="*/ 181 h 4172"/>
                    <a:gd name="T16" fmla="*/ 1485 w 1491"/>
                    <a:gd name="T17" fmla="*/ 237 h 4172"/>
                    <a:gd name="T18" fmla="*/ 1491 w 1491"/>
                    <a:gd name="T19" fmla="*/ 299 h 4172"/>
                    <a:gd name="T20" fmla="*/ 1491 w 1491"/>
                    <a:gd name="T21" fmla="*/ 3873 h 4172"/>
                    <a:gd name="T22" fmla="*/ 1483 w 1491"/>
                    <a:gd name="T23" fmla="*/ 3933 h 4172"/>
                    <a:gd name="T24" fmla="*/ 1467 w 1491"/>
                    <a:gd name="T25" fmla="*/ 3991 h 4172"/>
                    <a:gd name="T26" fmla="*/ 1439 w 1491"/>
                    <a:gd name="T27" fmla="*/ 4040 h 4172"/>
                    <a:gd name="T28" fmla="*/ 1403 w 1491"/>
                    <a:gd name="T29" fmla="*/ 4084 h 4172"/>
                    <a:gd name="T30" fmla="*/ 1359 w 1491"/>
                    <a:gd name="T31" fmla="*/ 4120 h 4172"/>
                    <a:gd name="T32" fmla="*/ 1308 w 1491"/>
                    <a:gd name="T33" fmla="*/ 4148 h 4172"/>
                    <a:gd name="T34" fmla="*/ 1252 w 1491"/>
                    <a:gd name="T35" fmla="*/ 4166 h 4172"/>
                    <a:gd name="T36" fmla="*/ 1192 w 1491"/>
                    <a:gd name="T37" fmla="*/ 4172 h 4172"/>
                    <a:gd name="T38" fmla="*/ 299 w 1491"/>
                    <a:gd name="T39" fmla="*/ 4172 h 4172"/>
                    <a:gd name="T40" fmla="*/ 237 w 1491"/>
                    <a:gd name="T41" fmla="*/ 4166 h 4172"/>
                    <a:gd name="T42" fmla="*/ 181 w 1491"/>
                    <a:gd name="T43" fmla="*/ 4148 h 4172"/>
                    <a:gd name="T44" fmla="*/ 132 w 1491"/>
                    <a:gd name="T45" fmla="*/ 4120 h 4172"/>
                    <a:gd name="T46" fmla="*/ 88 w 1491"/>
                    <a:gd name="T47" fmla="*/ 4084 h 4172"/>
                    <a:gd name="T48" fmla="*/ 52 w 1491"/>
                    <a:gd name="T49" fmla="*/ 4040 h 4172"/>
                    <a:gd name="T50" fmla="*/ 24 w 1491"/>
                    <a:gd name="T51" fmla="*/ 3991 h 4172"/>
                    <a:gd name="T52" fmla="*/ 6 w 1491"/>
                    <a:gd name="T53" fmla="*/ 3933 h 4172"/>
                    <a:gd name="T54" fmla="*/ 0 w 1491"/>
                    <a:gd name="T55" fmla="*/ 3873 h 4172"/>
                    <a:gd name="T56" fmla="*/ 0 w 1491"/>
                    <a:gd name="T57" fmla="*/ 299 h 4172"/>
                    <a:gd name="T58" fmla="*/ 6 w 1491"/>
                    <a:gd name="T59" fmla="*/ 237 h 4172"/>
                    <a:gd name="T60" fmla="*/ 24 w 1491"/>
                    <a:gd name="T61" fmla="*/ 181 h 4172"/>
                    <a:gd name="T62" fmla="*/ 52 w 1491"/>
                    <a:gd name="T63" fmla="*/ 132 h 4172"/>
                    <a:gd name="T64" fmla="*/ 88 w 1491"/>
                    <a:gd name="T65" fmla="*/ 88 h 4172"/>
                    <a:gd name="T66" fmla="*/ 132 w 1491"/>
                    <a:gd name="T67" fmla="*/ 52 h 4172"/>
                    <a:gd name="T68" fmla="*/ 181 w 1491"/>
                    <a:gd name="T69" fmla="*/ 24 h 4172"/>
                    <a:gd name="T70" fmla="*/ 237 w 1491"/>
                    <a:gd name="T71" fmla="*/ 6 h 4172"/>
                    <a:gd name="T72" fmla="*/ 299 w 1491"/>
                    <a:gd name="T73" fmla="*/ 0 h 4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1" h="4172">
                      <a:moveTo>
                        <a:pt x="299" y="0"/>
                      </a:moveTo>
                      <a:lnTo>
                        <a:pt x="1192" y="0"/>
                      </a:lnTo>
                      <a:lnTo>
                        <a:pt x="1252" y="6"/>
                      </a:lnTo>
                      <a:lnTo>
                        <a:pt x="1308" y="24"/>
                      </a:lnTo>
                      <a:lnTo>
                        <a:pt x="1359" y="52"/>
                      </a:lnTo>
                      <a:lnTo>
                        <a:pt x="1403" y="88"/>
                      </a:lnTo>
                      <a:lnTo>
                        <a:pt x="1439" y="132"/>
                      </a:lnTo>
                      <a:lnTo>
                        <a:pt x="1467" y="181"/>
                      </a:lnTo>
                      <a:lnTo>
                        <a:pt x="1485" y="237"/>
                      </a:lnTo>
                      <a:lnTo>
                        <a:pt x="1491" y="299"/>
                      </a:lnTo>
                      <a:lnTo>
                        <a:pt x="1491" y="3873"/>
                      </a:lnTo>
                      <a:lnTo>
                        <a:pt x="1483" y="3933"/>
                      </a:lnTo>
                      <a:lnTo>
                        <a:pt x="1467" y="3991"/>
                      </a:lnTo>
                      <a:lnTo>
                        <a:pt x="1439" y="4040"/>
                      </a:lnTo>
                      <a:lnTo>
                        <a:pt x="1403" y="4084"/>
                      </a:lnTo>
                      <a:lnTo>
                        <a:pt x="1359" y="4120"/>
                      </a:lnTo>
                      <a:lnTo>
                        <a:pt x="1308" y="4148"/>
                      </a:lnTo>
                      <a:lnTo>
                        <a:pt x="1252" y="4166"/>
                      </a:lnTo>
                      <a:lnTo>
                        <a:pt x="1192" y="4172"/>
                      </a:lnTo>
                      <a:lnTo>
                        <a:pt x="299" y="4172"/>
                      </a:lnTo>
                      <a:lnTo>
                        <a:pt x="237" y="4166"/>
                      </a:lnTo>
                      <a:lnTo>
                        <a:pt x="181" y="4148"/>
                      </a:lnTo>
                      <a:lnTo>
                        <a:pt x="132" y="4120"/>
                      </a:lnTo>
                      <a:lnTo>
                        <a:pt x="88" y="4084"/>
                      </a:lnTo>
                      <a:lnTo>
                        <a:pt x="52" y="4040"/>
                      </a:lnTo>
                      <a:lnTo>
                        <a:pt x="24" y="3991"/>
                      </a:lnTo>
                      <a:lnTo>
                        <a:pt x="6" y="3933"/>
                      </a:lnTo>
                      <a:lnTo>
                        <a:pt x="0" y="3873"/>
                      </a:lnTo>
                      <a:lnTo>
                        <a:pt x="0" y="299"/>
                      </a:lnTo>
                      <a:lnTo>
                        <a:pt x="6" y="237"/>
                      </a:lnTo>
                      <a:lnTo>
                        <a:pt x="24" y="181"/>
                      </a:lnTo>
                      <a:lnTo>
                        <a:pt x="52" y="132"/>
                      </a:lnTo>
                      <a:lnTo>
                        <a:pt x="88" y="88"/>
                      </a:lnTo>
                      <a:lnTo>
                        <a:pt x="132" y="52"/>
                      </a:lnTo>
                      <a:lnTo>
                        <a:pt x="181" y="24"/>
                      </a:lnTo>
                      <a:lnTo>
                        <a:pt x="237" y="6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id="{F113A592-D7C5-4958-A3A3-45AE83AA5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126" y="1754188"/>
                  <a:ext cx="3348038" cy="1984375"/>
                </a:xfrm>
                <a:custGeom>
                  <a:avLst/>
                  <a:gdLst>
                    <a:gd name="T0" fmla="*/ 3325 w 4218"/>
                    <a:gd name="T1" fmla="*/ 0 h 2500"/>
                    <a:gd name="T2" fmla="*/ 3359 w 4218"/>
                    <a:gd name="T3" fmla="*/ 2 h 2500"/>
                    <a:gd name="T4" fmla="*/ 4100 w 4218"/>
                    <a:gd name="T5" fmla="*/ 158 h 2500"/>
                    <a:gd name="T6" fmla="*/ 4130 w 4218"/>
                    <a:gd name="T7" fmla="*/ 168 h 2500"/>
                    <a:gd name="T8" fmla="*/ 4158 w 4218"/>
                    <a:gd name="T9" fmla="*/ 184 h 2500"/>
                    <a:gd name="T10" fmla="*/ 4182 w 4218"/>
                    <a:gd name="T11" fmla="*/ 206 h 2500"/>
                    <a:gd name="T12" fmla="*/ 4200 w 4218"/>
                    <a:gd name="T13" fmla="*/ 234 h 2500"/>
                    <a:gd name="T14" fmla="*/ 4214 w 4218"/>
                    <a:gd name="T15" fmla="*/ 264 h 2500"/>
                    <a:gd name="T16" fmla="*/ 4218 w 4218"/>
                    <a:gd name="T17" fmla="*/ 295 h 2500"/>
                    <a:gd name="T18" fmla="*/ 4216 w 4218"/>
                    <a:gd name="T19" fmla="*/ 327 h 2500"/>
                    <a:gd name="T20" fmla="*/ 4208 w 4218"/>
                    <a:gd name="T21" fmla="*/ 359 h 2500"/>
                    <a:gd name="T22" fmla="*/ 3921 w 4218"/>
                    <a:gd name="T23" fmla="*/ 1059 h 2500"/>
                    <a:gd name="T24" fmla="*/ 3905 w 4218"/>
                    <a:gd name="T25" fmla="*/ 1089 h 2500"/>
                    <a:gd name="T26" fmla="*/ 3883 w 4218"/>
                    <a:gd name="T27" fmla="*/ 1115 h 2500"/>
                    <a:gd name="T28" fmla="*/ 3855 w 4218"/>
                    <a:gd name="T29" fmla="*/ 1133 h 2500"/>
                    <a:gd name="T30" fmla="*/ 3825 w 4218"/>
                    <a:gd name="T31" fmla="*/ 1147 h 2500"/>
                    <a:gd name="T32" fmla="*/ 3791 w 4218"/>
                    <a:gd name="T33" fmla="*/ 1153 h 2500"/>
                    <a:gd name="T34" fmla="*/ 3783 w 4218"/>
                    <a:gd name="T35" fmla="*/ 1153 h 2500"/>
                    <a:gd name="T36" fmla="*/ 3751 w 4218"/>
                    <a:gd name="T37" fmla="*/ 1149 h 2500"/>
                    <a:gd name="T38" fmla="*/ 3721 w 4218"/>
                    <a:gd name="T39" fmla="*/ 1139 h 2500"/>
                    <a:gd name="T40" fmla="*/ 3693 w 4218"/>
                    <a:gd name="T41" fmla="*/ 1123 h 2500"/>
                    <a:gd name="T42" fmla="*/ 3670 w 4218"/>
                    <a:gd name="T43" fmla="*/ 1101 h 2500"/>
                    <a:gd name="T44" fmla="*/ 3652 w 4218"/>
                    <a:gd name="T45" fmla="*/ 1073 h 2500"/>
                    <a:gd name="T46" fmla="*/ 3502 w 4218"/>
                    <a:gd name="T47" fmla="*/ 790 h 2500"/>
                    <a:gd name="T48" fmla="*/ 217 w 4218"/>
                    <a:gd name="T49" fmla="*/ 2484 h 2500"/>
                    <a:gd name="T50" fmla="*/ 183 w 4218"/>
                    <a:gd name="T51" fmla="*/ 2496 h 2500"/>
                    <a:gd name="T52" fmla="*/ 149 w 4218"/>
                    <a:gd name="T53" fmla="*/ 2500 h 2500"/>
                    <a:gd name="T54" fmla="*/ 118 w 4218"/>
                    <a:gd name="T55" fmla="*/ 2498 h 2500"/>
                    <a:gd name="T56" fmla="*/ 88 w 4218"/>
                    <a:gd name="T57" fmla="*/ 2486 h 2500"/>
                    <a:gd name="T58" fmla="*/ 60 w 4218"/>
                    <a:gd name="T59" fmla="*/ 2470 h 2500"/>
                    <a:gd name="T60" fmla="*/ 36 w 4218"/>
                    <a:gd name="T61" fmla="*/ 2448 h 2500"/>
                    <a:gd name="T62" fmla="*/ 16 w 4218"/>
                    <a:gd name="T63" fmla="*/ 2420 h 2500"/>
                    <a:gd name="T64" fmla="*/ 4 w 4218"/>
                    <a:gd name="T65" fmla="*/ 2388 h 2500"/>
                    <a:gd name="T66" fmla="*/ 0 w 4218"/>
                    <a:gd name="T67" fmla="*/ 2355 h 2500"/>
                    <a:gd name="T68" fmla="*/ 4 w 4218"/>
                    <a:gd name="T69" fmla="*/ 2323 h 2500"/>
                    <a:gd name="T70" fmla="*/ 14 w 4218"/>
                    <a:gd name="T71" fmla="*/ 2291 h 2500"/>
                    <a:gd name="T72" fmla="*/ 30 w 4218"/>
                    <a:gd name="T73" fmla="*/ 2263 h 2500"/>
                    <a:gd name="T74" fmla="*/ 52 w 4218"/>
                    <a:gd name="T75" fmla="*/ 2239 h 2500"/>
                    <a:gd name="T76" fmla="*/ 82 w 4218"/>
                    <a:gd name="T77" fmla="*/ 2219 h 2500"/>
                    <a:gd name="T78" fmla="*/ 3361 w 4218"/>
                    <a:gd name="T79" fmla="*/ 527 h 2500"/>
                    <a:gd name="T80" fmla="*/ 3197 w 4218"/>
                    <a:gd name="T81" fmla="*/ 220 h 2500"/>
                    <a:gd name="T82" fmla="*/ 3185 w 4218"/>
                    <a:gd name="T83" fmla="*/ 188 h 2500"/>
                    <a:gd name="T84" fmla="*/ 3179 w 4218"/>
                    <a:gd name="T85" fmla="*/ 154 h 2500"/>
                    <a:gd name="T86" fmla="*/ 3183 w 4218"/>
                    <a:gd name="T87" fmla="*/ 120 h 2500"/>
                    <a:gd name="T88" fmla="*/ 3193 w 4218"/>
                    <a:gd name="T89" fmla="*/ 88 h 2500"/>
                    <a:gd name="T90" fmla="*/ 3209 w 4218"/>
                    <a:gd name="T91" fmla="*/ 60 h 2500"/>
                    <a:gd name="T92" fmla="*/ 3233 w 4218"/>
                    <a:gd name="T93" fmla="*/ 34 h 2500"/>
                    <a:gd name="T94" fmla="*/ 3261 w 4218"/>
                    <a:gd name="T95" fmla="*/ 16 h 2500"/>
                    <a:gd name="T96" fmla="*/ 3293 w 4218"/>
                    <a:gd name="T97" fmla="*/ 4 h 2500"/>
                    <a:gd name="T98" fmla="*/ 3325 w 4218"/>
                    <a:gd name="T99" fmla="*/ 0 h 2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18" h="2500">
                      <a:moveTo>
                        <a:pt x="3325" y="0"/>
                      </a:moveTo>
                      <a:lnTo>
                        <a:pt x="3359" y="2"/>
                      </a:lnTo>
                      <a:lnTo>
                        <a:pt x="4100" y="158"/>
                      </a:lnTo>
                      <a:lnTo>
                        <a:pt x="4130" y="168"/>
                      </a:lnTo>
                      <a:lnTo>
                        <a:pt x="4158" y="184"/>
                      </a:lnTo>
                      <a:lnTo>
                        <a:pt x="4182" y="206"/>
                      </a:lnTo>
                      <a:lnTo>
                        <a:pt x="4200" y="234"/>
                      </a:lnTo>
                      <a:lnTo>
                        <a:pt x="4214" y="264"/>
                      </a:lnTo>
                      <a:lnTo>
                        <a:pt x="4218" y="295"/>
                      </a:lnTo>
                      <a:lnTo>
                        <a:pt x="4216" y="327"/>
                      </a:lnTo>
                      <a:lnTo>
                        <a:pt x="4208" y="359"/>
                      </a:lnTo>
                      <a:lnTo>
                        <a:pt x="3921" y="1059"/>
                      </a:lnTo>
                      <a:lnTo>
                        <a:pt x="3905" y="1089"/>
                      </a:lnTo>
                      <a:lnTo>
                        <a:pt x="3883" y="1115"/>
                      </a:lnTo>
                      <a:lnTo>
                        <a:pt x="3855" y="1133"/>
                      </a:lnTo>
                      <a:lnTo>
                        <a:pt x="3825" y="1147"/>
                      </a:lnTo>
                      <a:lnTo>
                        <a:pt x="3791" y="1153"/>
                      </a:lnTo>
                      <a:lnTo>
                        <a:pt x="3783" y="1153"/>
                      </a:lnTo>
                      <a:lnTo>
                        <a:pt x="3751" y="1149"/>
                      </a:lnTo>
                      <a:lnTo>
                        <a:pt x="3721" y="1139"/>
                      </a:lnTo>
                      <a:lnTo>
                        <a:pt x="3693" y="1123"/>
                      </a:lnTo>
                      <a:lnTo>
                        <a:pt x="3670" y="1101"/>
                      </a:lnTo>
                      <a:lnTo>
                        <a:pt x="3652" y="1073"/>
                      </a:lnTo>
                      <a:lnTo>
                        <a:pt x="3502" y="790"/>
                      </a:lnTo>
                      <a:lnTo>
                        <a:pt x="217" y="2484"/>
                      </a:lnTo>
                      <a:lnTo>
                        <a:pt x="183" y="2496"/>
                      </a:lnTo>
                      <a:lnTo>
                        <a:pt x="149" y="2500"/>
                      </a:lnTo>
                      <a:lnTo>
                        <a:pt x="118" y="2498"/>
                      </a:lnTo>
                      <a:lnTo>
                        <a:pt x="88" y="2486"/>
                      </a:lnTo>
                      <a:lnTo>
                        <a:pt x="60" y="2470"/>
                      </a:lnTo>
                      <a:lnTo>
                        <a:pt x="36" y="2448"/>
                      </a:lnTo>
                      <a:lnTo>
                        <a:pt x="16" y="2420"/>
                      </a:lnTo>
                      <a:lnTo>
                        <a:pt x="4" y="2388"/>
                      </a:lnTo>
                      <a:lnTo>
                        <a:pt x="0" y="2355"/>
                      </a:lnTo>
                      <a:lnTo>
                        <a:pt x="4" y="2323"/>
                      </a:lnTo>
                      <a:lnTo>
                        <a:pt x="14" y="2291"/>
                      </a:lnTo>
                      <a:lnTo>
                        <a:pt x="30" y="2263"/>
                      </a:lnTo>
                      <a:lnTo>
                        <a:pt x="52" y="2239"/>
                      </a:lnTo>
                      <a:lnTo>
                        <a:pt x="82" y="2219"/>
                      </a:lnTo>
                      <a:lnTo>
                        <a:pt x="3361" y="527"/>
                      </a:lnTo>
                      <a:lnTo>
                        <a:pt x="3197" y="220"/>
                      </a:lnTo>
                      <a:lnTo>
                        <a:pt x="3185" y="188"/>
                      </a:lnTo>
                      <a:lnTo>
                        <a:pt x="3179" y="154"/>
                      </a:lnTo>
                      <a:lnTo>
                        <a:pt x="3183" y="120"/>
                      </a:lnTo>
                      <a:lnTo>
                        <a:pt x="3193" y="88"/>
                      </a:lnTo>
                      <a:lnTo>
                        <a:pt x="3209" y="60"/>
                      </a:lnTo>
                      <a:lnTo>
                        <a:pt x="3233" y="34"/>
                      </a:lnTo>
                      <a:lnTo>
                        <a:pt x="3261" y="16"/>
                      </a:lnTo>
                      <a:lnTo>
                        <a:pt x="3293" y="4"/>
                      </a:lnTo>
                      <a:lnTo>
                        <a:pt x="33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</p:grpSp>
      <p:grpSp>
        <p:nvGrpSpPr>
          <p:cNvPr id="22" name="4 Grupo"/>
          <p:cNvGrpSpPr/>
          <p:nvPr/>
        </p:nvGrpSpPr>
        <p:grpSpPr>
          <a:xfrm>
            <a:off x="10132781" y="1016694"/>
            <a:ext cx="1696270" cy="2406448"/>
            <a:chOff x="9957480" y="5044187"/>
            <a:chExt cx="2046857" cy="1152142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638019" cy="350259"/>
              <a:chOff x="1060566" y="1943691"/>
              <a:chExt cx="638019" cy="350259"/>
            </a:xfrm>
          </p:grpSpPr>
          <p:sp>
            <p:nvSpPr>
              <p:cNvPr id="2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638019" cy="30591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grpSp>
            <p:nvGrpSpPr>
              <p:cNvPr id="2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50061" y="2037555"/>
                <a:ext cx="277519" cy="256395"/>
                <a:chOff x="1477963" y="456786"/>
                <a:chExt cx="5175922" cy="4781965"/>
              </a:xfrm>
              <a:solidFill>
                <a:schemeClr val="bg1"/>
              </a:solidFill>
            </p:grpSpPr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42313" y="456786"/>
                  <a:ext cx="5111572" cy="2372885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399" dirty="0"/>
                </a:p>
              </p:txBody>
            </p:sp>
          </p:grpSp>
        </p:grp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35373"/>
              <a:ext cx="1436817" cy="1060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1600" b="1" dirty="0">
                  <a:cs typeface="Arial" pitchFamily="34" charset="0"/>
                </a:rPr>
                <a:t>A Nivel Nacional</a:t>
              </a: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endParaRPr lang="es-MX" sz="1600" b="1" dirty="0">
                <a:cs typeface="Arial" pitchFamily="34" charset="0"/>
              </a:endParaRPr>
            </a:p>
            <a:p>
              <a:pPr algn="ctr"/>
              <a:r>
                <a:rPr lang="es-MX" sz="1600" b="1" dirty="0">
                  <a:cs typeface="Arial" pitchFamily="34" charset="0"/>
                </a:rPr>
                <a:t>Estudiantes del nivel medio (ciclos básico y diversificado)</a:t>
              </a:r>
              <a:endParaRPr lang="es-GT" sz="1600" b="1" dirty="0">
                <a:cs typeface="Arial" pitchFamily="34" charset="0"/>
              </a:endParaRPr>
            </a:p>
          </p:txBody>
        </p:sp>
      </p:grpSp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cxnSp>
        <p:nvCxnSpPr>
          <p:cNvPr id="32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10056713" y="864673"/>
            <a:ext cx="28672" cy="482704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o 61"/>
          <p:cNvGrpSpPr/>
          <p:nvPr/>
        </p:nvGrpSpPr>
        <p:grpSpPr>
          <a:xfrm>
            <a:off x="373705" y="1278155"/>
            <a:ext cx="3627261" cy="3572751"/>
            <a:chOff x="166824" y="1250593"/>
            <a:chExt cx="3375273" cy="3807498"/>
          </a:xfrm>
        </p:grpSpPr>
        <p:sp>
          <p:nvSpPr>
            <p:cNvPr id="63" name="Rectángulo redondeado 62"/>
            <p:cNvSpPr/>
            <p:nvPr/>
          </p:nvSpPr>
          <p:spPr>
            <a:xfrm>
              <a:off x="166824" y="1250593"/>
              <a:ext cx="3375273" cy="380749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grpSp>
          <p:nvGrpSpPr>
            <p:cNvPr id="64" name="62 Grupo"/>
            <p:cNvGrpSpPr/>
            <p:nvPr/>
          </p:nvGrpSpPr>
          <p:grpSpPr>
            <a:xfrm>
              <a:off x="329645" y="1428644"/>
              <a:ext cx="3049632" cy="3562134"/>
              <a:chOff x="82287" y="214290"/>
              <a:chExt cx="2526491" cy="4228636"/>
            </a:xfrm>
          </p:grpSpPr>
          <p:sp>
            <p:nvSpPr>
              <p:cNvPr id="66" name="Freeform: Shape 44">
                <a:extLst>
                  <a:ext uri="{FF2B5EF4-FFF2-40B4-BE49-F238E27FC236}">
                    <a16:creationId xmlns:a16="http://schemas.microsoft.com/office/drawing/2014/main" id="{B445C58A-7039-4579-852F-42244BE24AB8}"/>
                  </a:ext>
                </a:extLst>
              </p:cNvPr>
              <p:cNvSpPr/>
              <p:nvPr/>
            </p:nvSpPr>
            <p:spPr>
              <a:xfrm>
                <a:off x="142844" y="2651458"/>
                <a:ext cx="2389557" cy="582318"/>
              </a:xfrm>
              <a:custGeom>
                <a:avLst/>
                <a:gdLst>
                  <a:gd name="connsiteX0" fmla="*/ 0 w 2980403"/>
                  <a:gd name="connsiteY0" fmla="*/ 207160 h 567531"/>
                  <a:gd name="connsiteX1" fmla="*/ 0 w 2980403"/>
                  <a:gd name="connsiteY1" fmla="*/ 207161 h 567531"/>
                  <a:gd name="connsiteX2" fmla="*/ 0 w 2980403"/>
                  <a:gd name="connsiteY2" fmla="*/ 207161 h 567531"/>
                  <a:gd name="connsiteX3" fmla="*/ 207161 w 2980403"/>
                  <a:gd name="connsiteY3" fmla="*/ 0 h 567531"/>
                  <a:gd name="connsiteX4" fmla="*/ 2773242 w 2980403"/>
                  <a:gd name="connsiteY4" fmla="*/ 0 h 567531"/>
                  <a:gd name="connsiteX5" fmla="*/ 2980403 w 2980403"/>
                  <a:gd name="connsiteY5" fmla="*/ 207161 h 567531"/>
                  <a:gd name="connsiteX6" fmla="*/ 2980402 w 2980403"/>
                  <a:gd name="connsiteY6" fmla="*/ 207161 h 567531"/>
                  <a:gd name="connsiteX7" fmla="*/ 2773241 w 2980403"/>
                  <a:gd name="connsiteY7" fmla="*/ 414322 h 567531"/>
                  <a:gd name="connsiteX8" fmla="*/ 1673312 w 2980403"/>
                  <a:gd name="connsiteY8" fmla="*/ 414322 h 567531"/>
                  <a:gd name="connsiteX9" fmla="*/ 1490202 w 2980403"/>
                  <a:gd name="connsiteY9" fmla="*/ 567531 h 567531"/>
                  <a:gd name="connsiteX10" fmla="*/ 1307091 w 2980403"/>
                  <a:gd name="connsiteY10" fmla="*/ 414322 h 567531"/>
                  <a:gd name="connsiteX11" fmla="*/ 207161 w 2980403"/>
                  <a:gd name="connsiteY11" fmla="*/ 414321 h 567531"/>
                  <a:gd name="connsiteX12" fmla="*/ 16280 w 2980403"/>
                  <a:gd name="connsiteY12" fmla="*/ 287797 h 567531"/>
                  <a:gd name="connsiteX13" fmla="*/ 0 w 2980403"/>
                  <a:gd name="connsiteY13" fmla="*/ 207161 h 567531"/>
                  <a:gd name="connsiteX14" fmla="*/ 16280 w 2980403"/>
                  <a:gd name="connsiteY14" fmla="*/ 126525 h 567531"/>
                  <a:gd name="connsiteX15" fmla="*/ 207161 w 2980403"/>
                  <a:gd name="connsiteY15" fmla="*/ 0 h 56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0403" h="567531">
                    <a:moveTo>
                      <a:pt x="0" y="207160"/>
                    </a:moveTo>
                    <a:lnTo>
                      <a:pt x="0" y="207161"/>
                    </a:lnTo>
                    <a:lnTo>
                      <a:pt x="0" y="207161"/>
                    </a:lnTo>
                    <a:close/>
                    <a:moveTo>
                      <a:pt x="207161" y="0"/>
                    </a:moveTo>
                    <a:lnTo>
                      <a:pt x="2773242" y="0"/>
                    </a:lnTo>
                    <a:cubicBezTo>
                      <a:pt x="2887654" y="0"/>
                      <a:pt x="2980403" y="92749"/>
                      <a:pt x="2980403" y="207161"/>
                    </a:cubicBezTo>
                    <a:lnTo>
                      <a:pt x="2980402" y="207161"/>
                    </a:lnTo>
                    <a:cubicBezTo>
                      <a:pt x="2980402" y="321573"/>
                      <a:pt x="2887653" y="414322"/>
                      <a:pt x="2773241" y="414322"/>
                    </a:cubicBezTo>
                    <a:lnTo>
                      <a:pt x="1673312" y="414322"/>
                    </a:lnTo>
                    <a:lnTo>
                      <a:pt x="1490202" y="567531"/>
                    </a:lnTo>
                    <a:lnTo>
                      <a:pt x="1307091" y="414322"/>
                    </a:lnTo>
                    <a:lnTo>
                      <a:pt x="207161" y="414321"/>
                    </a:lnTo>
                    <a:cubicBezTo>
                      <a:pt x="121352" y="414321"/>
                      <a:pt x="47728" y="362150"/>
                      <a:pt x="16280" y="287797"/>
                    </a:cubicBezTo>
                    <a:lnTo>
                      <a:pt x="0" y="207161"/>
                    </a:lnTo>
                    <a:lnTo>
                      <a:pt x="16280" y="126525"/>
                    </a:lnTo>
                    <a:cubicBezTo>
                      <a:pt x="47728" y="52171"/>
                      <a:pt x="121352" y="0"/>
                      <a:pt x="207161" y="0"/>
                    </a:cubicBezTo>
                    <a:close/>
                  </a:path>
                </a:pathLst>
              </a:custGeom>
              <a:solidFill>
                <a:srgbClr val="00568B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20000"/>
                  </a:prstClr>
                </a:innerShdw>
              </a:effectLst>
            </p:spPr>
            <p:txBody>
              <a:bodyPr vert="horz" wrap="square" lIns="252000" tIns="45720" rIns="91440" bIns="18000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s-GT" sz="12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Meta Estratégica de Desarrollo</a:t>
                </a:r>
              </a:p>
            </p:txBody>
          </p:sp>
          <p:sp>
            <p:nvSpPr>
              <p:cNvPr id="67" name="TextBox 81"/>
              <p:cNvSpPr txBox="1"/>
              <p:nvPr/>
            </p:nvSpPr>
            <p:spPr>
              <a:xfrm>
                <a:off x="285720" y="3182421"/>
                <a:ext cx="2304957" cy="126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GT" sz="11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Para 2030, velar porque todas las niñas y todos los niños tengan una enseñanza primaria y secundaria completa, gratuita, equitativa y de calidad que produzca resultados de aprendizaje pertinentes y efectivos. </a:t>
                </a:r>
                <a:endParaRPr lang="en-US" sz="11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8" name="Group 14">
                <a:extLst>
                  <a:ext uri="{FF2B5EF4-FFF2-40B4-BE49-F238E27FC236}">
                    <a16:creationId xmlns:a16="http://schemas.microsoft.com/office/drawing/2014/main" id="{5599ED10-924A-4ED5-804F-B04CD85D6640}"/>
                  </a:ext>
                </a:extLst>
              </p:cNvPr>
              <p:cNvGrpSpPr/>
              <p:nvPr/>
            </p:nvGrpSpPr>
            <p:grpSpPr>
              <a:xfrm>
                <a:off x="82287" y="214290"/>
                <a:ext cx="2526491" cy="2726873"/>
                <a:chOff x="279499" y="1057178"/>
                <a:chExt cx="2786493" cy="2439213"/>
              </a:xfrm>
            </p:grpSpPr>
            <p:grpSp>
              <p:nvGrpSpPr>
                <p:cNvPr id="73" name="Group 11">
                  <a:extLst>
                    <a:ext uri="{FF2B5EF4-FFF2-40B4-BE49-F238E27FC236}">
                      <a16:creationId xmlns:a16="http://schemas.microsoft.com/office/drawing/2014/main" id="{E12B17D2-FAF7-48D2-97AA-420AF6DA83DE}"/>
                    </a:ext>
                  </a:extLst>
                </p:cNvPr>
                <p:cNvGrpSpPr/>
                <p:nvPr/>
              </p:nvGrpSpPr>
              <p:grpSpPr>
                <a:xfrm>
                  <a:off x="286170" y="1057178"/>
                  <a:ext cx="2779822" cy="1242269"/>
                  <a:chOff x="286170" y="760516"/>
                  <a:chExt cx="2779822" cy="1242269"/>
                </a:xfrm>
              </p:grpSpPr>
              <p:grpSp>
                <p:nvGrpSpPr>
                  <p:cNvPr id="80" name="Group 2">
                    <a:extLst>
                      <a:ext uri="{FF2B5EF4-FFF2-40B4-BE49-F238E27FC236}">
                        <a16:creationId xmlns:a16="http://schemas.microsoft.com/office/drawing/2014/main" id="{EA8C8970-70D4-4C80-9166-F37DCA1AAFFD}"/>
                      </a:ext>
                    </a:extLst>
                  </p:cNvPr>
                  <p:cNvGrpSpPr/>
                  <p:nvPr/>
                </p:nvGrpSpPr>
                <p:grpSpPr>
                  <a:xfrm>
                    <a:off x="532022" y="1240598"/>
                    <a:ext cx="2533970" cy="762187"/>
                    <a:chOff x="434708" y="1784039"/>
                    <a:chExt cx="2533970" cy="762187"/>
                  </a:xfrm>
                </p:grpSpPr>
                <p:sp>
                  <p:nvSpPr>
                    <p:cNvPr id="82" name="TextBox 80"/>
                    <p:cNvSpPr txBox="1"/>
                    <p:nvPr/>
                  </p:nvSpPr>
                  <p:spPr>
                    <a:xfrm>
                      <a:off x="434708" y="1784039"/>
                      <a:ext cx="2483336" cy="1879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Bienestar para la Gente </a:t>
                      </a:r>
                      <a:endParaRPr lang="en-US" sz="115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  <p:sp>
                  <p:nvSpPr>
                    <p:cNvPr id="83" name="TextBox 81"/>
                    <p:cNvSpPr txBox="1"/>
                    <p:nvPr/>
                  </p:nvSpPr>
                  <p:spPr>
                    <a:xfrm>
                      <a:off x="441567" y="1982459"/>
                      <a:ext cx="2527111" cy="563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s-GT" sz="1150" b="1" dirty="0">
                          <a:solidFill>
                            <a:srgbClr val="231F2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Garantizar a la población entre 0 y 18 años el acceso a todos los niveles del sistema educativo</a:t>
                      </a:r>
                      <a:endParaRPr lang="es-GT" sz="115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81" name="Freeform: Shape 40">
                    <a:extLst>
                      <a:ext uri="{FF2B5EF4-FFF2-40B4-BE49-F238E27FC236}">
                        <a16:creationId xmlns:a16="http://schemas.microsoft.com/office/drawing/2014/main" id="{22B0D82B-B36E-49C0-AB3B-425AADE30200}"/>
                      </a:ext>
                    </a:extLst>
                  </p:cNvPr>
                  <p:cNvSpPr/>
                  <p:nvPr/>
                </p:nvSpPr>
                <p:spPr>
                  <a:xfrm>
                    <a:off x="286170" y="760516"/>
                    <a:ext cx="2779822" cy="387248"/>
                  </a:xfrm>
                  <a:custGeom>
                    <a:avLst/>
                    <a:gdLst>
                      <a:gd name="connsiteX0" fmla="*/ 0 w 2980403"/>
                      <a:gd name="connsiteY0" fmla="*/ 207160 h 567531"/>
                      <a:gd name="connsiteX1" fmla="*/ 0 w 2980403"/>
                      <a:gd name="connsiteY1" fmla="*/ 207161 h 567531"/>
                      <a:gd name="connsiteX2" fmla="*/ 0 w 2980403"/>
                      <a:gd name="connsiteY2" fmla="*/ 207161 h 567531"/>
                      <a:gd name="connsiteX3" fmla="*/ 207161 w 2980403"/>
                      <a:gd name="connsiteY3" fmla="*/ 0 h 567531"/>
                      <a:gd name="connsiteX4" fmla="*/ 2773242 w 2980403"/>
                      <a:gd name="connsiteY4" fmla="*/ 0 h 567531"/>
                      <a:gd name="connsiteX5" fmla="*/ 2980403 w 2980403"/>
                      <a:gd name="connsiteY5" fmla="*/ 207161 h 567531"/>
                      <a:gd name="connsiteX6" fmla="*/ 2980402 w 2980403"/>
                      <a:gd name="connsiteY6" fmla="*/ 207161 h 567531"/>
                      <a:gd name="connsiteX7" fmla="*/ 2773241 w 2980403"/>
                      <a:gd name="connsiteY7" fmla="*/ 414322 h 567531"/>
                      <a:gd name="connsiteX8" fmla="*/ 1673312 w 2980403"/>
                      <a:gd name="connsiteY8" fmla="*/ 414322 h 567531"/>
                      <a:gd name="connsiteX9" fmla="*/ 1490202 w 2980403"/>
                      <a:gd name="connsiteY9" fmla="*/ 567531 h 567531"/>
                      <a:gd name="connsiteX10" fmla="*/ 1307091 w 2980403"/>
                      <a:gd name="connsiteY10" fmla="*/ 414322 h 567531"/>
                      <a:gd name="connsiteX11" fmla="*/ 207161 w 2980403"/>
                      <a:gd name="connsiteY11" fmla="*/ 414321 h 567531"/>
                      <a:gd name="connsiteX12" fmla="*/ 16280 w 2980403"/>
                      <a:gd name="connsiteY12" fmla="*/ 287797 h 567531"/>
                      <a:gd name="connsiteX13" fmla="*/ 0 w 2980403"/>
                      <a:gd name="connsiteY13" fmla="*/ 207161 h 567531"/>
                      <a:gd name="connsiteX14" fmla="*/ 16280 w 2980403"/>
                      <a:gd name="connsiteY14" fmla="*/ 126525 h 567531"/>
                      <a:gd name="connsiteX15" fmla="*/ 207161 w 2980403"/>
                      <a:gd name="connsiteY15" fmla="*/ 0 h 56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0403" h="567531">
                        <a:moveTo>
                          <a:pt x="0" y="207160"/>
                        </a:moveTo>
                        <a:lnTo>
                          <a:pt x="0" y="207161"/>
                        </a:lnTo>
                        <a:lnTo>
                          <a:pt x="0" y="207161"/>
                        </a:lnTo>
                        <a:close/>
                        <a:moveTo>
                          <a:pt x="207161" y="0"/>
                        </a:moveTo>
                        <a:lnTo>
                          <a:pt x="2773242" y="0"/>
                        </a:lnTo>
                        <a:cubicBezTo>
                          <a:pt x="2887654" y="0"/>
                          <a:pt x="2980403" y="92749"/>
                          <a:pt x="2980403" y="207161"/>
                        </a:cubicBezTo>
                        <a:lnTo>
                          <a:pt x="2980402" y="207161"/>
                        </a:lnTo>
                        <a:cubicBezTo>
                          <a:pt x="2980402" y="321573"/>
                          <a:pt x="2887653" y="414322"/>
                          <a:pt x="2773241" y="414322"/>
                        </a:cubicBezTo>
                        <a:lnTo>
                          <a:pt x="1673312" y="414322"/>
                        </a:lnTo>
                        <a:lnTo>
                          <a:pt x="1490202" y="567531"/>
                        </a:lnTo>
                        <a:lnTo>
                          <a:pt x="1307091" y="414322"/>
                        </a:lnTo>
                        <a:lnTo>
                          <a:pt x="207161" y="414321"/>
                        </a:lnTo>
                        <a:cubicBezTo>
                          <a:pt x="121352" y="414321"/>
                          <a:pt x="47728" y="362150"/>
                          <a:pt x="16280" y="287797"/>
                        </a:cubicBezTo>
                        <a:lnTo>
                          <a:pt x="0" y="207161"/>
                        </a:lnTo>
                        <a:lnTo>
                          <a:pt x="16280" y="126525"/>
                        </a:lnTo>
                        <a:cubicBezTo>
                          <a:pt x="47728" y="52171"/>
                          <a:pt x="121352" y="0"/>
                          <a:pt x="207161" y="0"/>
                        </a:cubicBezTo>
                        <a:close/>
                      </a:path>
                    </a:pathLst>
                  </a:custGeom>
                  <a:solidFill>
                    <a:srgbClr val="00568B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20000"/>
                      </a:prstClr>
                    </a:innerShdw>
                  </a:effectLst>
                </p:spPr>
                <p:txBody>
                  <a:bodyPr vert="horz" wrap="square" lIns="252000" tIns="45720" rIns="91440" bIns="18000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rPr>
                      <a:t>Prioridad Estratégica K’ATUN 2032</a:t>
                    </a:r>
                  </a:p>
                </p:txBody>
              </p:sp>
            </p:grpSp>
            <p:grpSp>
              <p:nvGrpSpPr>
                <p:cNvPr id="74" name="Group 7">
                  <a:extLst>
                    <a:ext uri="{FF2B5EF4-FFF2-40B4-BE49-F238E27FC236}">
                      <a16:creationId xmlns:a16="http://schemas.microsoft.com/office/drawing/2014/main" id="{A1DE0737-5622-4237-8D5E-E6A7A9F58C23}"/>
                    </a:ext>
                  </a:extLst>
                </p:cNvPr>
                <p:cNvGrpSpPr/>
                <p:nvPr/>
              </p:nvGrpSpPr>
              <p:grpSpPr>
                <a:xfrm>
                  <a:off x="279499" y="2341192"/>
                  <a:ext cx="2786493" cy="839707"/>
                  <a:chOff x="279499" y="2121383"/>
                  <a:chExt cx="2786493" cy="839707"/>
                </a:xfrm>
              </p:grpSpPr>
              <p:grpSp>
                <p:nvGrpSpPr>
                  <p:cNvPr id="76" name="Group 13">
                    <a:extLst>
                      <a:ext uri="{FF2B5EF4-FFF2-40B4-BE49-F238E27FC236}">
                        <a16:creationId xmlns:a16="http://schemas.microsoft.com/office/drawing/2014/main" id="{1FD5AC02-6ADB-4989-B27F-540305DD8A5F}"/>
                      </a:ext>
                    </a:extLst>
                  </p:cNvPr>
                  <p:cNvGrpSpPr/>
                  <p:nvPr/>
                </p:nvGrpSpPr>
                <p:grpSpPr>
                  <a:xfrm>
                    <a:off x="279499" y="2121383"/>
                    <a:ext cx="2786493" cy="839707"/>
                    <a:chOff x="279499" y="2090211"/>
                    <a:chExt cx="2786493" cy="839707"/>
                  </a:xfrm>
                </p:grpSpPr>
                <p:sp>
                  <p:nvSpPr>
                    <p:cNvPr id="78" name="TextBox 86"/>
                    <p:cNvSpPr txBox="1"/>
                    <p:nvPr/>
                  </p:nvSpPr>
                  <p:spPr>
                    <a:xfrm>
                      <a:off x="503867" y="2554074"/>
                      <a:ext cx="2562124" cy="3758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11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Pilar 2. Desarrollo Social: Acciones estratégicas en materia de educación</a:t>
                      </a:r>
                    </a:p>
                  </p:txBody>
                </p:sp>
                <p:sp>
                  <p:nvSpPr>
                    <p:cNvPr id="79" name="Freeform: Shape 43">
                      <a:extLst>
                        <a:ext uri="{FF2B5EF4-FFF2-40B4-BE49-F238E27FC236}">
                          <a16:creationId xmlns:a16="http://schemas.microsoft.com/office/drawing/2014/main" id="{4C7173C3-8810-4030-B08B-66DEA5D71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499" y="2090211"/>
                      <a:ext cx="2786493" cy="439441"/>
                    </a:xfrm>
                    <a:custGeom>
                      <a:avLst/>
                      <a:gdLst>
                        <a:gd name="connsiteX0" fmla="*/ 0 w 2980403"/>
                        <a:gd name="connsiteY0" fmla="*/ 207160 h 567531"/>
                        <a:gd name="connsiteX1" fmla="*/ 0 w 2980403"/>
                        <a:gd name="connsiteY1" fmla="*/ 207161 h 567531"/>
                        <a:gd name="connsiteX2" fmla="*/ 0 w 2980403"/>
                        <a:gd name="connsiteY2" fmla="*/ 207161 h 567531"/>
                        <a:gd name="connsiteX3" fmla="*/ 207161 w 2980403"/>
                        <a:gd name="connsiteY3" fmla="*/ 0 h 567531"/>
                        <a:gd name="connsiteX4" fmla="*/ 2773242 w 2980403"/>
                        <a:gd name="connsiteY4" fmla="*/ 0 h 567531"/>
                        <a:gd name="connsiteX5" fmla="*/ 2980403 w 2980403"/>
                        <a:gd name="connsiteY5" fmla="*/ 207161 h 567531"/>
                        <a:gd name="connsiteX6" fmla="*/ 2980402 w 2980403"/>
                        <a:gd name="connsiteY6" fmla="*/ 207161 h 567531"/>
                        <a:gd name="connsiteX7" fmla="*/ 2773241 w 2980403"/>
                        <a:gd name="connsiteY7" fmla="*/ 414322 h 567531"/>
                        <a:gd name="connsiteX8" fmla="*/ 1673312 w 2980403"/>
                        <a:gd name="connsiteY8" fmla="*/ 414322 h 567531"/>
                        <a:gd name="connsiteX9" fmla="*/ 1490202 w 2980403"/>
                        <a:gd name="connsiteY9" fmla="*/ 567531 h 567531"/>
                        <a:gd name="connsiteX10" fmla="*/ 1307091 w 2980403"/>
                        <a:gd name="connsiteY10" fmla="*/ 414322 h 567531"/>
                        <a:gd name="connsiteX11" fmla="*/ 207161 w 2980403"/>
                        <a:gd name="connsiteY11" fmla="*/ 414321 h 567531"/>
                        <a:gd name="connsiteX12" fmla="*/ 16280 w 2980403"/>
                        <a:gd name="connsiteY12" fmla="*/ 287797 h 567531"/>
                        <a:gd name="connsiteX13" fmla="*/ 0 w 2980403"/>
                        <a:gd name="connsiteY13" fmla="*/ 207161 h 567531"/>
                        <a:gd name="connsiteX14" fmla="*/ 16280 w 2980403"/>
                        <a:gd name="connsiteY14" fmla="*/ 126525 h 567531"/>
                        <a:gd name="connsiteX15" fmla="*/ 207161 w 2980403"/>
                        <a:gd name="connsiteY15" fmla="*/ 0 h 567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980403" h="567531">
                          <a:moveTo>
                            <a:pt x="0" y="207160"/>
                          </a:moveTo>
                          <a:lnTo>
                            <a:pt x="0" y="207161"/>
                          </a:lnTo>
                          <a:lnTo>
                            <a:pt x="0" y="207161"/>
                          </a:lnTo>
                          <a:close/>
                          <a:moveTo>
                            <a:pt x="207161" y="0"/>
                          </a:moveTo>
                          <a:lnTo>
                            <a:pt x="2773242" y="0"/>
                          </a:lnTo>
                          <a:cubicBezTo>
                            <a:pt x="2887654" y="0"/>
                            <a:pt x="2980403" y="92749"/>
                            <a:pt x="2980403" y="207161"/>
                          </a:cubicBezTo>
                          <a:lnTo>
                            <a:pt x="2980402" y="207161"/>
                          </a:lnTo>
                          <a:cubicBezTo>
                            <a:pt x="2980402" y="321573"/>
                            <a:pt x="2887653" y="414322"/>
                            <a:pt x="2773241" y="414322"/>
                          </a:cubicBezTo>
                          <a:lnTo>
                            <a:pt x="1673312" y="414322"/>
                          </a:lnTo>
                          <a:lnTo>
                            <a:pt x="1490202" y="567531"/>
                          </a:lnTo>
                          <a:lnTo>
                            <a:pt x="1307091" y="414322"/>
                          </a:lnTo>
                          <a:lnTo>
                            <a:pt x="207161" y="414321"/>
                          </a:lnTo>
                          <a:cubicBezTo>
                            <a:pt x="121352" y="414321"/>
                            <a:pt x="47728" y="362150"/>
                            <a:pt x="16280" y="287797"/>
                          </a:cubicBezTo>
                          <a:lnTo>
                            <a:pt x="0" y="207161"/>
                          </a:lnTo>
                          <a:lnTo>
                            <a:pt x="16280" y="126525"/>
                          </a:lnTo>
                          <a:cubicBezTo>
                            <a:pt x="47728" y="52171"/>
                            <a:pt x="121352" y="0"/>
                            <a:pt x="207161" y="0"/>
                          </a:cubicBezTo>
                          <a:close/>
                        </a:path>
                      </a:pathLst>
                    </a:custGeom>
                    <a:solidFill>
                      <a:srgbClr val="00568B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20000"/>
                        </a:prstClr>
                      </a:innerShdw>
                    </a:effectLst>
                  </p:spPr>
                  <p:txBody>
                    <a:bodyPr vert="horz" wrap="square" lIns="252000" tIns="45720" rIns="91440" bIns="180000" numCol="1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Política General de Gobierno</a:t>
                      </a:r>
                    </a:p>
                  </p:txBody>
                </p:sp>
              </p:grpSp>
              <p:sp>
                <p:nvSpPr>
                  <p:cNvPr id="77" name="Freeform 38">
                    <a:extLst>
                      <a:ext uri="{FF2B5EF4-FFF2-40B4-BE49-F238E27FC236}">
                        <a16:creationId xmlns:a16="http://schemas.microsoft.com/office/drawing/2014/main" id="{3287DE9D-358E-48DB-A91E-F31F502A66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15075" y="2130207"/>
                    <a:ext cx="204597" cy="161846"/>
                  </a:xfrm>
                  <a:custGeom>
                    <a:avLst/>
                    <a:gdLst>
                      <a:gd name="T0" fmla="*/ 96 w 96"/>
                      <a:gd name="T1" fmla="*/ 61 h 92"/>
                      <a:gd name="T2" fmla="*/ 96 w 96"/>
                      <a:gd name="T3" fmla="*/ 61 h 92"/>
                      <a:gd name="T4" fmla="*/ 80 w 96"/>
                      <a:gd name="T5" fmla="*/ 36 h 92"/>
                      <a:gd name="T6" fmla="*/ 76 w 96"/>
                      <a:gd name="T7" fmla="*/ 2 h 92"/>
                      <a:gd name="T8" fmla="*/ 22 w 96"/>
                      <a:gd name="T9" fmla="*/ 0 h 92"/>
                      <a:gd name="T10" fmla="*/ 20 w 96"/>
                      <a:gd name="T11" fmla="*/ 36 h 92"/>
                      <a:gd name="T12" fmla="*/ 14 w 96"/>
                      <a:gd name="T13" fmla="*/ 37 h 92"/>
                      <a:gd name="T14" fmla="*/ 0 w 96"/>
                      <a:gd name="T15" fmla="*/ 61 h 92"/>
                      <a:gd name="T16" fmla="*/ 0 w 96"/>
                      <a:gd name="T17" fmla="*/ 62 h 92"/>
                      <a:gd name="T18" fmla="*/ 0 w 96"/>
                      <a:gd name="T19" fmla="*/ 90 h 92"/>
                      <a:gd name="T20" fmla="*/ 94 w 96"/>
                      <a:gd name="T21" fmla="*/ 92 h 92"/>
                      <a:gd name="T22" fmla="*/ 96 w 96"/>
                      <a:gd name="T23" fmla="*/ 62 h 92"/>
                      <a:gd name="T24" fmla="*/ 42 w 96"/>
                      <a:gd name="T25" fmla="*/ 20 h 92"/>
                      <a:gd name="T26" fmla="*/ 64 w 96"/>
                      <a:gd name="T27" fmla="*/ 22 h 92"/>
                      <a:gd name="T28" fmla="*/ 42 w 96"/>
                      <a:gd name="T29" fmla="*/ 24 h 92"/>
                      <a:gd name="T30" fmla="*/ 42 w 96"/>
                      <a:gd name="T31" fmla="*/ 20 h 92"/>
                      <a:gd name="T32" fmla="*/ 38 w 96"/>
                      <a:gd name="T33" fmla="*/ 12 h 92"/>
                      <a:gd name="T34" fmla="*/ 38 w 96"/>
                      <a:gd name="T35" fmla="*/ 16 h 92"/>
                      <a:gd name="T36" fmla="*/ 32 w 96"/>
                      <a:gd name="T37" fmla="*/ 14 h 92"/>
                      <a:gd name="T38" fmla="*/ 34 w 96"/>
                      <a:gd name="T39" fmla="*/ 28 h 92"/>
                      <a:gd name="T40" fmla="*/ 64 w 96"/>
                      <a:gd name="T41" fmla="*/ 30 h 92"/>
                      <a:gd name="T42" fmla="*/ 34 w 96"/>
                      <a:gd name="T43" fmla="*/ 32 h 92"/>
                      <a:gd name="T44" fmla="*/ 34 w 96"/>
                      <a:gd name="T45" fmla="*/ 28 h 92"/>
                      <a:gd name="T46" fmla="*/ 62 w 96"/>
                      <a:gd name="T47" fmla="*/ 36 h 92"/>
                      <a:gd name="T48" fmla="*/ 62 w 96"/>
                      <a:gd name="T49" fmla="*/ 40 h 92"/>
                      <a:gd name="T50" fmla="*/ 32 w 96"/>
                      <a:gd name="T51" fmla="*/ 38 h 92"/>
                      <a:gd name="T52" fmla="*/ 34 w 96"/>
                      <a:gd name="T53" fmla="*/ 44 h 92"/>
                      <a:gd name="T54" fmla="*/ 64 w 96"/>
                      <a:gd name="T55" fmla="*/ 46 h 92"/>
                      <a:gd name="T56" fmla="*/ 34 w 96"/>
                      <a:gd name="T57" fmla="*/ 48 h 92"/>
                      <a:gd name="T58" fmla="*/ 34 w 96"/>
                      <a:gd name="T59" fmla="*/ 44 h 92"/>
                      <a:gd name="T60" fmla="*/ 64 w 96"/>
                      <a:gd name="T61" fmla="*/ 62 h 92"/>
                      <a:gd name="T62" fmla="*/ 58 w 96"/>
                      <a:gd name="T63" fmla="*/ 72 h 92"/>
                      <a:gd name="T64" fmla="*/ 34 w 96"/>
                      <a:gd name="T65" fmla="*/ 66 h 92"/>
                      <a:gd name="T66" fmla="*/ 32 w 96"/>
                      <a:gd name="T67" fmla="*/ 60 h 92"/>
                      <a:gd name="T68" fmla="*/ 17 w 96"/>
                      <a:gd name="T69" fmla="*/ 40 h 92"/>
                      <a:gd name="T70" fmla="*/ 20 w 96"/>
                      <a:gd name="T71" fmla="*/ 54 h 92"/>
                      <a:gd name="T72" fmla="*/ 74 w 96"/>
                      <a:gd name="T73" fmla="*/ 56 h 92"/>
                      <a:gd name="T74" fmla="*/ 76 w 96"/>
                      <a:gd name="T75" fmla="*/ 40 h 92"/>
                      <a:gd name="T76" fmla="*/ 91 w 96"/>
                      <a:gd name="T77" fmla="*/ 6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6" h="92">
                        <a:moveTo>
                          <a:pt x="96" y="62"/>
                        </a:moveTo>
                        <a:cubicBezTo>
                          <a:pt x="96" y="62"/>
                          <a:pt x="96" y="62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96" y="61"/>
                          <a:pt x="96" y="61"/>
                          <a:pt x="96" y="61"/>
                        </a:cubicBezTo>
                        <a:cubicBezTo>
                          <a:pt x="82" y="37"/>
                          <a:pt x="82" y="37"/>
                          <a:pt x="82" y="37"/>
                        </a:cubicBezTo>
                        <a:cubicBezTo>
                          <a:pt x="81" y="36"/>
                          <a:pt x="81" y="36"/>
                          <a:pt x="80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2"/>
                          <a:pt x="76" y="2"/>
                          <a:pt x="76" y="2"/>
                        </a:cubicBezTo>
                        <a:cubicBezTo>
                          <a:pt x="76" y="1"/>
                          <a:pt x="75" y="0"/>
                          <a:pt x="74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1" y="0"/>
                          <a:pt x="20" y="1"/>
                          <a:pt x="20" y="2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cubicBezTo>
                          <a:pt x="15" y="36"/>
                          <a:pt x="15" y="36"/>
                          <a:pt x="14" y="37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cubicBezTo>
                          <a:pt x="0" y="91"/>
                          <a:pt x="1" y="92"/>
                          <a:pt x="2" y="92"/>
                        </a:cubicBezTo>
                        <a:cubicBezTo>
                          <a:pt x="94" y="92"/>
                          <a:pt x="94" y="92"/>
                          <a:pt x="94" y="92"/>
                        </a:cubicBezTo>
                        <a:cubicBezTo>
                          <a:pt x="95" y="92"/>
                          <a:pt x="96" y="91"/>
                          <a:pt x="96" y="90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ubicBezTo>
                          <a:pt x="96" y="62"/>
                          <a:pt x="96" y="62"/>
                          <a:pt x="96" y="62"/>
                        </a:cubicBezTo>
                        <a:close/>
                        <a:moveTo>
                          <a:pt x="42" y="20"/>
                        </a:moveTo>
                        <a:cubicBezTo>
                          <a:pt x="62" y="20"/>
                          <a:pt x="62" y="20"/>
                          <a:pt x="62" y="20"/>
                        </a:cubicBezTo>
                        <a:cubicBezTo>
                          <a:pt x="63" y="20"/>
                          <a:pt x="64" y="21"/>
                          <a:pt x="64" y="22"/>
                        </a:cubicBezTo>
                        <a:cubicBezTo>
                          <a:pt x="64" y="23"/>
                          <a:pt x="63" y="24"/>
                          <a:pt x="62" y="24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1" y="24"/>
                          <a:pt x="40" y="23"/>
                          <a:pt x="40" y="22"/>
                        </a:cubicBezTo>
                        <a:cubicBezTo>
                          <a:pt x="40" y="21"/>
                          <a:pt x="41" y="20"/>
                          <a:pt x="42" y="20"/>
                        </a:cubicBezTo>
                        <a:close/>
                        <a:moveTo>
                          <a:pt x="34" y="12"/>
                        </a:move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9" y="12"/>
                          <a:pt x="40" y="13"/>
                          <a:pt x="40" y="14"/>
                        </a:cubicBezTo>
                        <a:cubicBezTo>
                          <a:pt x="40" y="15"/>
                          <a:pt x="39" y="16"/>
                          <a:pt x="38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cubicBezTo>
                          <a:pt x="33" y="16"/>
                          <a:pt x="32" y="15"/>
                          <a:pt x="32" y="14"/>
                        </a:cubicBezTo>
                        <a:cubicBezTo>
                          <a:pt x="32" y="13"/>
                          <a:pt x="33" y="12"/>
                          <a:pt x="34" y="12"/>
                        </a:cubicBezTo>
                        <a:close/>
                        <a:moveTo>
                          <a:pt x="34" y="28"/>
                        </a:moveTo>
                        <a:cubicBezTo>
                          <a:pt x="62" y="28"/>
                          <a:pt x="62" y="28"/>
                          <a:pt x="62" y="28"/>
                        </a:cubicBezTo>
                        <a:cubicBezTo>
                          <a:pt x="63" y="28"/>
                          <a:pt x="64" y="29"/>
                          <a:pt x="64" y="30"/>
                        </a:cubicBezTo>
                        <a:cubicBezTo>
                          <a:pt x="64" y="31"/>
                          <a:pt x="63" y="32"/>
                          <a:pt x="62" y="32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33" y="32"/>
                          <a:pt x="32" y="31"/>
                          <a:pt x="32" y="30"/>
                        </a:cubicBezTo>
                        <a:cubicBezTo>
                          <a:pt x="32" y="29"/>
                          <a:pt x="33" y="28"/>
                          <a:pt x="34" y="28"/>
                        </a:cubicBezTo>
                        <a:close/>
                        <a:moveTo>
                          <a:pt x="34" y="36"/>
                        </a:moveTo>
                        <a:cubicBezTo>
                          <a:pt x="62" y="36"/>
                          <a:pt x="62" y="36"/>
                          <a:pt x="62" y="36"/>
                        </a:cubicBezTo>
                        <a:cubicBezTo>
                          <a:pt x="63" y="36"/>
                          <a:pt x="64" y="37"/>
                          <a:pt x="64" y="38"/>
                        </a:cubicBezTo>
                        <a:cubicBezTo>
                          <a:pt x="64" y="39"/>
                          <a:pt x="63" y="40"/>
                          <a:pt x="62" y="40"/>
                        </a:cubicBezTo>
                        <a:cubicBezTo>
                          <a:pt x="34" y="40"/>
                          <a:pt x="34" y="40"/>
                          <a:pt x="34" y="40"/>
                        </a:cubicBezTo>
                        <a:cubicBezTo>
                          <a:pt x="33" y="40"/>
                          <a:pt x="32" y="39"/>
                          <a:pt x="32" y="38"/>
                        </a:cubicBezTo>
                        <a:cubicBezTo>
                          <a:pt x="32" y="37"/>
                          <a:pt x="33" y="36"/>
                          <a:pt x="34" y="36"/>
                        </a:cubicBezTo>
                        <a:close/>
                        <a:moveTo>
                          <a:pt x="34" y="44"/>
                        </a:moveTo>
                        <a:cubicBezTo>
                          <a:pt x="62" y="44"/>
                          <a:pt x="62" y="44"/>
                          <a:pt x="62" y="44"/>
                        </a:cubicBezTo>
                        <a:cubicBezTo>
                          <a:pt x="63" y="44"/>
                          <a:pt x="64" y="45"/>
                          <a:pt x="64" y="46"/>
                        </a:cubicBezTo>
                        <a:cubicBezTo>
                          <a:pt x="64" y="47"/>
                          <a:pt x="63" y="48"/>
                          <a:pt x="62" y="48"/>
                        </a:cubicBezTo>
                        <a:cubicBezTo>
                          <a:pt x="34" y="48"/>
                          <a:pt x="34" y="48"/>
                          <a:pt x="34" y="48"/>
                        </a:cubicBezTo>
                        <a:cubicBezTo>
                          <a:pt x="33" y="48"/>
                          <a:pt x="32" y="47"/>
                          <a:pt x="32" y="46"/>
                        </a:cubicBezTo>
                        <a:cubicBezTo>
                          <a:pt x="32" y="45"/>
                          <a:pt x="33" y="44"/>
                          <a:pt x="34" y="44"/>
                        </a:cubicBezTo>
                        <a:close/>
                        <a:moveTo>
                          <a:pt x="66" y="60"/>
                        </a:moveTo>
                        <a:cubicBezTo>
                          <a:pt x="65" y="60"/>
                          <a:pt x="64" y="61"/>
                          <a:pt x="64" y="62"/>
                        </a:cubicBezTo>
                        <a:cubicBezTo>
                          <a:pt x="64" y="66"/>
                          <a:pt x="64" y="66"/>
                          <a:pt x="64" y="66"/>
                        </a:cubicBezTo>
                        <a:cubicBezTo>
                          <a:pt x="64" y="69"/>
                          <a:pt x="61" y="72"/>
                          <a:pt x="58" y="72"/>
                        </a:cubicBezTo>
                        <a:cubicBezTo>
                          <a:pt x="40" y="72"/>
                          <a:pt x="40" y="72"/>
                          <a:pt x="40" y="72"/>
                        </a:cubicBezTo>
                        <a:cubicBezTo>
                          <a:pt x="37" y="72"/>
                          <a:pt x="34" y="69"/>
                          <a:pt x="34" y="66"/>
                        </a:cubicBezTo>
                        <a:cubicBezTo>
                          <a:pt x="34" y="62"/>
                          <a:pt x="34" y="62"/>
                          <a:pt x="34" y="62"/>
                        </a:cubicBezTo>
                        <a:cubicBezTo>
                          <a:pt x="34" y="61"/>
                          <a:pt x="33" y="60"/>
                          <a:pt x="32" y="60"/>
                        </a:cubicBezTo>
                        <a:cubicBezTo>
                          <a:pt x="5" y="60"/>
                          <a:pt x="5" y="60"/>
                          <a:pt x="5" y="60"/>
                        </a:cubicBezTo>
                        <a:cubicBezTo>
                          <a:pt x="17" y="40"/>
                          <a:pt x="17" y="40"/>
                          <a:pt x="17" y="40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0" y="54"/>
                          <a:pt x="20" y="54"/>
                          <a:pt x="20" y="54"/>
                        </a:cubicBezTo>
                        <a:cubicBezTo>
                          <a:pt x="20" y="55"/>
                          <a:pt x="21" y="56"/>
                          <a:pt x="22" y="56"/>
                        </a:cubicBezTo>
                        <a:cubicBezTo>
                          <a:pt x="74" y="56"/>
                          <a:pt x="74" y="56"/>
                          <a:pt x="74" y="56"/>
                        </a:cubicBezTo>
                        <a:cubicBezTo>
                          <a:pt x="75" y="56"/>
                          <a:pt x="76" y="55"/>
                          <a:pt x="76" y="54"/>
                        </a:cubicBezTo>
                        <a:cubicBezTo>
                          <a:pt x="76" y="40"/>
                          <a:pt x="76" y="40"/>
                          <a:pt x="76" y="40"/>
                        </a:cubicBezTo>
                        <a:cubicBezTo>
                          <a:pt x="79" y="40"/>
                          <a:pt x="79" y="40"/>
                          <a:pt x="79" y="40"/>
                        </a:cubicBezTo>
                        <a:cubicBezTo>
                          <a:pt x="91" y="60"/>
                          <a:pt x="91" y="60"/>
                          <a:pt x="91" y="60"/>
                        </a:cubicBez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99"/>
                  </a:p>
                </p:txBody>
              </p:sp>
            </p:grpSp>
            <p:sp>
              <p:nvSpPr>
                <p:cNvPr id="75" name="Freeform 67">
                  <a:extLst>
                    <a:ext uri="{FF2B5EF4-FFF2-40B4-BE49-F238E27FC236}">
                      <a16:creationId xmlns:a16="http://schemas.microsoft.com/office/drawing/2014/main" id="{8757E3B4-59E7-42F5-A20F-3692A7C8A93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1800" y="3340593"/>
                  <a:ext cx="156484" cy="155798"/>
                </a:xfrm>
                <a:custGeom>
                  <a:avLst/>
                  <a:gdLst>
                    <a:gd name="T0" fmla="*/ 76 w 96"/>
                    <a:gd name="T1" fmla="*/ 13 h 96"/>
                    <a:gd name="T2" fmla="*/ 61 w 96"/>
                    <a:gd name="T3" fmla="*/ 15 h 96"/>
                    <a:gd name="T4" fmla="*/ 60 w 96"/>
                    <a:gd name="T5" fmla="*/ 17 h 96"/>
                    <a:gd name="T6" fmla="*/ 44 w 96"/>
                    <a:gd name="T7" fmla="*/ 32 h 96"/>
                    <a:gd name="T8" fmla="*/ 42 w 96"/>
                    <a:gd name="T9" fmla="*/ 0 h 96"/>
                    <a:gd name="T10" fmla="*/ 16 w 96"/>
                    <a:gd name="T11" fmla="*/ 2 h 96"/>
                    <a:gd name="T12" fmla="*/ 2 w 96"/>
                    <a:gd name="T13" fmla="*/ 12 h 96"/>
                    <a:gd name="T14" fmla="*/ 0 w 96"/>
                    <a:gd name="T15" fmla="*/ 94 h 96"/>
                    <a:gd name="T16" fmla="*/ 18 w 96"/>
                    <a:gd name="T17" fmla="*/ 96 h 96"/>
                    <a:gd name="T18" fmla="*/ 66 w 96"/>
                    <a:gd name="T19" fmla="*/ 96 h 96"/>
                    <a:gd name="T20" fmla="*/ 68 w 96"/>
                    <a:gd name="T21" fmla="*/ 48 h 96"/>
                    <a:gd name="T22" fmla="*/ 82 w 96"/>
                    <a:gd name="T23" fmla="*/ 96 h 96"/>
                    <a:gd name="T24" fmla="*/ 94 w 96"/>
                    <a:gd name="T25" fmla="*/ 93 h 96"/>
                    <a:gd name="T26" fmla="*/ 12 w 96"/>
                    <a:gd name="T27" fmla="*/ 82 h 96"/>
                    <a:gd name="T28" fmla="*/ 8 w 96"/>
                    <a:gd name="T29" fmla="*/ 82 h 96"/>
                    <a:gd name="T30" fmla="*/ 10 w 96"/>
                    <a:gd name="T31" fmla="*/ 24 h 96"/>
                    <a:gd name="T32" fmla="*/ 12 w 96"/>
                    <a:gd name="T33" fmla="*/ 82 h 96"/>
                    <a:gd name="T34" fmla="*/ 30 w 96"/>
                    <a:gd name="T35" fmla="*/ 8 h 96"/>
                    <a:gd name="T36" fmla="*/ 32 w 96"/>
                    <a:gd name="T37" fmla="*/ 62 h 96"/>
                    <a:gd name="T38" fmla="*/ 28 w 96"/>
                    <a:gd name="T39" fmla="*/ 62 h 96"/>
                    <a:gd name="T40" fmla="*/ 36 w 96"/>
                    <a:gd name="T41" fmla="*/ 86 h 96"/>
                    <a:gd name="T42" fmla="*/ 26 w 96"/>
                    <a:gd name="T43" fmla="*/ 88 h 96"/>
                    <a:gd name="T44" fmla="*/ 24 w 96"/>
                    <a:gd name="T45" fmla="*/ 70 h 96"/>
                    <a:gd name="T46" fmla="*/ 34 w 96"/>
                    <a:gd name="T47" fmla="*/ 68 h 96"/>
                    <a:gd name="T48" fmla="*/ 36 w 96"/>
                    <a:gd name="T49" fmla="*/ 86 h 96"/>
                    <a:gd name="T50" fmla="*/ 54 w 96"/>
                    <a:gd name="T51" fmla="*/ 40 h 96"/>
                    <a:gd name="T52" fmla="*/ 56 w 96"/>
                    <a:gd name="T53" fmla="*/ 78 h 96"/>
                    <a:gd name="T54" fmla="*/ 52 w 96"/>
                    <a:gd name="T55" fmla="*/ 78 h 96"/>
                    <a:gd name="T56" fmla="*/ 58 w 96"/>
                    <a:gd name="T57" fmla="*/ 88 h 96"/>
                    <a:gd name="T58" fmla="*/ 48 w 96"/>
                    <a:gd name="T59" fmla="*/ 86 h 96"/>
                    <a:gd name="T60" fmla="*/ 58 w 96"/>
                    <a:gd name="T61" fmla="*/ 84 h 96"/>
                    <a:gd name="T62" fmla="*/ 58 w 96"/>
                    <a:gd name="T63" fmla="*/ 8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6" h="96">
                      <a:moveTo>
                        <a:pt x="96" y="90"/>
                      </a:move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5" y="12"/>
                        <a:pt x="74" y="11"/>
                        <a:pt x="73" y="12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61" y="15"/>
                        <a:pt x="61" y="15"/>
                        <a:pt x="60" y="16"/>
                      </a:cubicBezTo>
                      <a:cubicBezTo>
                        <a:pt x="60" y="16"/>
                        <a:pt x="60" y="17"/>
                        <a:pt x="60" y="17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1"/>
                        <a:pt x="43" y="0"/>
                        <a:pt x="4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8" y="96"/>
                        <a:pt x="18" y="96"/>
                        <a:pt x="18" y="96"/>
                      </a:cubicBezTo>
                      <a:cubicBezTo>
                        <a:pt x="42" y="96"/>
                        <a:pt x="42" y="96"/>
                        <a:pt x="42" y="96"/>
                      </a:cubicBezTo>
                      <a:cubicBezTo>
                        <a:pt x="66" y="96"/>
                        <a:pt x="66" y="96"/>
                        <a:pt x="66" y="96"/>
                      </a:cubicBezTo>
                      <a:cubicBezTo>
                        <a:pt x="67" y="96"/>
                        <a:pt x="68" y="95"/>
                        <a:pt x="68" y="94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5"/>
                        <a:pt x="81" y="96"/>
                        <a:pt x="82" y="96"/>
                      </a:cubicBezTo>
                      <a:cubicBezTo>
                        <a:pt x="82" y="96"/>
                        <a:pt x="82" y="96"/>
                        <a:pt x="82" y="96"/>
                      </a:cubicBezTo>
                      <a:cubicBezTo>
                        <a:pt x="94" y="93"/>
                        <a:pt x="94" y="93"/>
                        <a:pt x="94" y="93"/>
                      </a:cubicBezTo>
                      <a:cubicBezTo>
                        <a:pt x="95" y="93"/>
                        <a:pt x="96" y="92"/>
                        <a:pt x="96" y="90"/>
                      </a:cubicBezTo>
                      <a:close/>
                      <a:moveTo>
                        <a:pt x="12" y="82"/>
                      </a:moveTo>
                      <a:cubicBezTo>
                        <a:pt x="12" y="83"/>
                        <a:pt x="11" y="84"/>
                        <a:pt x="10" y="84"/>
                      </a:cubicBezTo>
                      <a:cubicBezTo>
                        <a:pt x="9" y="84"/>
                        <a:pt x="8" y="83"/>
                        <a:pt x="8" y="8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10" y="24"/>
                      </a:cubicBezTo>
                      <a:cubicBezTo>
                        <a:pt x="11" y="24"/>
                        <a:pt x="12" y="25"/>
                        <a:pt x="12" y="26"/>
                      </a:cubicBezTo>
                      <a:lnTo>
                        <a:pt x="12" y="82"/>
                      </a:lnTo>
                      <a:close/>
                      <a:moveTo>
                        <a:pt x="28" y="10"/>
                      </a:moveTo>
                      <a:cubicBezTo>
                        <a:pt x="28" y="9"/>
                        <a:pt x="29" y="8"/>
                        <a:pt x="30" y="8"/>
                      </a:cubicBezTo>
                      <a:cubicBezTo>
                        <a:pt x="31" y="8"/>
                        <a:pt x="32" y="9"/>
                        <a:pt x="32" y="10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ubicBezTo>
                        <a:pt x="29" y="64"/>
                        <a:pt x="28" y="63"/>
                        <a:pt x="28" y="62"/>
                      </a:cubicBezTo>
                      <a:lnTo>
                        <a:pt x="28" y="10"/>
                      </a:lnTo>
                      <a:close/>
                      <a:moveTo>
                        <a:pt x="36" y="86"/>
                      </a:moveTo>
                      <a:cubicBezTo>
                        <a:pt x="36" y="87"/>
                        <a:pt x="35" y="88"/>
                        <a:pt x="34" y="88"/>
                      </a:cubicBezTo>
                      <a:cubicBezTo>
                        <a:pt x="26" y="88"/>
                        <a:pt x="26" y="88"/>
                        <a:pt x="26" y="88"/>
                      </a:cubicBezTo>
                      <a:cubicBezTo>
                        <a:pt x="25" y="88"/>
                        <a:pt x="24" y="87"/>
                        <a:pt x="24" y="86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69"/>
                        <a:pt x="25" y="68"/>
                        <a:pt x="26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5" y="68"/>
                        <a:pt x="36" y="69"/>
                        <a:pt x="36" y="70"/>
                      </a:cubicBezTo>
                      <a:lnTo>
                        <a:pt x="36" y="86"/>
                      </a:lnTo>
                      <a:close/>
                      <a:moveTo>
                        <a:pt x="52" y="42"/>
                      </a:moveTo>
                      <a:cubicBezTo>
                        <a:pt x="52" y="41"/>
                        <a:pt x="53" y="40"/>
                        <a:pt x="54" y="40"/>
                      </a:cubicBezTo>
                      <a:cubicBezTo>
                        <a:pt x="55" y="40"/>
                        <a:pt x="56" y="41"/>
                        <a:pt x="56" y="42"/>
                      </a:cubicBezTo>
                      <a:cubicBezTo>
                        <a:pt x="56" y="78"/>
                        <a:pt x="56" y="78"/>
                        <a:pt x="56" y="78"/>
                      </a:cubicBezTo>
                      <a:cubicBezTo>
                        <a:pt x="56" y="79"/>
                        <a:pt x="55" y="80"/>
                        <a:pt x="54" y="80"/>
                      </a:cubicBezTo>
                      <a:cubicBezTo>
                        <a:pt x="53" y="80"/>
                        <a:pt x="52" y="79"/>
                        <a:pt x="52" y="78"/>
                      </a:cubicBezTo>
                      <a:lnTo>
                        <a:pt x="52" y="42"/>
                      </a:lnTo>
                      <a:close/>
                      <a:moveTo>
                        <a:pt x="58" y="88"/>
                      </a:move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49" y="88"/>
                        <a:pt x="48" y="87"/>
                        <a:pt x="48" y="86"/>
                      </a:cubicBezTo>
                      <a:cubicBezTo>
                        <a:pt x="48" y="85"/>
                        <a:pt x="49" y="84"/>
                        <a:pt x="50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9" y="84"/>
                        <a:pt x="60" y="85"/>
                        <a:pt x="60" y="86"/>
                      </a:cubicBezTo>
                      <a:cubicBezTo>
                        <a:pt x="60" y="87"/>
                        <a:pt x="59" y="88"/>
                        <a:pt x="58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99"/>
                </a:p>
              </p:txBody>
            </p:sp>
          </p:grpSp>
          <p:sp>
            <p:nvSpPr>
              <p:cNvPr id="69" name="Oval 135"/>
              <p:cNvSpPr/>
              <p:nvPr/>
            </p:nvSpPr>
            <p:spPr>
              <a:xfrm>
                <a:off x="142844" y="3248365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Oval 135"/>
              <p:cNvSpPr/>
              <p:nvPr/>
            </p:nvSpPr>
            <p:spPr>
              <a:xfrm>
                <a:off x="164713" y="785794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1" name="Oval 135"/>
              <p:cNvSpPr/>
              <p:nvPr/>
            </p:nvSpPr>
            <p:spPr>
              <a:xfrm>
                <a:off x="164713" y="10223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Oval 135"/>
              <p:cNvSpPr/>
              <p:nvPr/>
            </p:nvSpPr>
            <p:spPr>
              <a:xfrm>
                <a:off x="142844" y="2220146"/>
                <a:ext cx="81000" cy="10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CB88804D-45FD-4A18-962D-029355F0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24" y="1490124"/>
              <a:ext cx="118654" cy="158164"/>
            </a:xfrm>
            <a:custGeom>
              <a:avLst/>
              <a:gdLst>
                <a:gd name="T0" fmla="*/ 65 w 84"/>
                <a:gd name="T1" fmla="*/ 0 h 84"/>
                <a:gd name="T2" fmla="*/ 56 w 84"/>
                <a:gd name="T3" fmla="*/ 10 h 84"/>
                <a:gd name="T4" fmla="*/ 46 w 84"/>
                <a:gd name="T5" fmla="*/ 8 h 84"/>
                <a:gd name="T6" fmla="*/ 16 w 84"/>
                <a:gd name="T7" fmla="*/ 38 h 84"/>
                <a:gd name="T8" fmla="*/ 18 w 84"/>
                <a:gd name="T9" fmla="*/ 48 h 84"/>
                <a:gd name="T10" fmla="*/ 1 w 84"/>
                <a:gd name="T11" fmla="*/ 65 h 84"/>
                <a:gd name="T12" fmla="*/ 0 w 84"/>
                <a:gd name="T13" fmla="*/ 66 h 84"/>
                <a:gd name="T14" fmla="*/ 0 w 84"/>
                <a:gd name="T15" fmla="*/ 82 h 84"/>
                <a:gd name="T16" fmla="*/ 2 w 84"/>
                <a:gd name="T17" fmla="*/ 84 h 84"/>
                <a:gd name="T18" fmla="*/ 18 w 84"/>
                <a:gd name="T19" fmla="*/ 84 h 84"/>
                <a:gd name="T20" fmla="*/ 19 w 84"/>
                <a:gd name="T21" fmla="*/ 83 h 84"/>
                <a:gd name="T22" fmla="*/ 36 w 84"/>
                <a:gd name="T23" fmla="*/ 66 h 84"/>
                <a:gd name="T24" fmla="*/ 46 w 84"/>
                <a:gd name="T25" fmla="*/ 68 h 84"/>
                <a:gd name="T26" fmla="*/ 76 w 84"/>
                <a:gd name="T27" fmla="*/ 38 h 84"/>
                <a:gd name="T28" fmla="*/ 74 w 84"/>
                <a:gd name="T29" fmla="*/ 28 h 84"/>
                <a:gd name="T30" fmla="*/ 84 w 84"/>
                <a:gd name="T31" fmla="*/ 19 h 84"/>
                <a:gd name="T32" fmla="*/ 65 w 84"/>
                <a:gd name="T33" fmla="*/ 0 h 84"/>
                <a:gd name="T34" fmla="*/ 14 w 84"/>
                <a:gd name="T35" fmla="*/ 72 h 84"/>
                <a:gd name="T36" fmla="*/ 12 w 84"/>
                <a:gd name="T37" fmla="*/ 70 h 84"/>
                <a:gd name="T38" fmla="*/ 14 w 84"/>
                <a:gd name="T39" fmla="*/ 68 h 84"/>
                <a:gd name="T40" fmla="*/ 16 w 84"/>
                <a:gd name="T41" fmla="*/ 70 h 84"/>
                <a:gd name="T42" fmla="*/ 14 w 84"/>
                <a:gd name="T43" fmla="*/ 72 h 84"/>
                <a:gd name="T44" fmla="*/ 20 w 84"/>
                <a:gd name="T45" fmla="*/ 66 h 84"/>
                <a:gd name="T46" fmla="*/ 18 w 84"/>
                <a:gd name="T47" fmla="*/ 64 h 84"/>
                <a:gd name="T48" fmla="*/ 20 w 84"/>
                <a:gd name="T49" fmla="*/ 62 h 84"/>
                <a:gd name="T50" fmla="*/ 22 w 84"/>
                <a:gd name="T51" fmla="*/ 64 h 84"/>
                <a:gd name="T52" fmla="*/ 20 w 84"/>
                <a:gd name="T53" fmla="*/ 66 h 84"/>
                <a:gd name="T54" fmla="*/ 46 w 84"/>
                <a:gd name="T55" fmla="*/ 64 h 84"/>
                <a:gd name="T56" fmla="*/ 20 w 84"/>
                <a:gd name="T57" fmla="*/ 38 h 84"/>
                <a:gd name="T58" fmla="*/ 46 w 84"/>
                <a:gd name="T59" fmla="*/ 12 h 84"/>
                <a:gd name="T60" fmla="*/ 72 w 84"/>
                <a:gd name="T61" fmla="*/ 38 h 84"/>
                <a:gd name="T62" fmla="*/ 46 w 84"/>
                <a:gd name="T6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65" y="0"/>
                  </a:moveTo>
                  <a:cubicBezTo>
                    <a:pt x="56" y="10"/>
                    <a:pt x="56" y="10"/>
                    <a:pt x="56" y="10"/>
                  </a:cubicBezTo>
                  <a:cubicBezTo>
                    <a:pt x="53" y="9"/>
                    <a:pt x="49" y="8"/>
                    <a:pt x="46" y="8"/>
                  </a:cubicBezTo>
                  <a:cubicBezTo>
                    <a:pt x="29" y="8"/>
                    <a:pt x="16" y="21"/>
                    <a:pt x="16" y="38"/>
                  </a:cubicBezTo>
                  <a:cubicBezTo>
                    <a:pt x="16" y="41"/>
                    <a:pt x="17" y="45"/>
                    <a:pt x="18" y="4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4"/>
                    <a:pt x="19" y="84"/>
                    <a:pt x="19" y="83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9" y="67"/>
                    <a:pt x="43" y="68"/>
                    <a:pt x="46" y="68"/>
                  </a:cubicBezTo>
                  <a:cubicBezTo>
                    <a:pt x="63" y="68"/>
                    <a:pt x="76" y="55"/>
                    <a:pt x="76" y="38"/>
                  </a:cubicBezTo>
                  <a:cubicBezTo>
                    <a:pt x="76" y="35"/>
                    <a:pt x="75" y="31"/>
                    <a:pt x="74" y="28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65" y="0"/>
                  </a:lnTo>
                  <a:close/>
                  <a:moveTo>
                    <a:pt x="14" y="72"/>
                  </a:moveTo>
                  <a:cubicBezTo>
                    <a:pt x="13" y="72"/>
                    <a:pt x="12" y="71"/>
                    <a:pt x="12" y="70"/>
                  </a:cubicBezTo>
                  <a:cubicBezTo>
                    <a:pt x="12" y="69"/>
                    <a:pt x="13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20" y="66"/>
                  </a:moveTo>
                  <a:cubicBezTo>
                    <a:pt x="19" y="66"/>
                    <a:pt x="18" y="65"/>
                    <a:pt x="18" y="64"/>
                  </a:cubicBezTo>
                  <a:cubicBezTo>
                    <a:pt x="18" y="63"/>
                    <a:pt x="19" y="62"/>
                    <a:pt x="20" y="62"/>
                  </a:cubicBezTo>
                  <a:cubicBezTo>
                    <a:pt x="21" y="62"/>
                    <a:pt x="22" y="63"/>
                    <a:pt x="22" y="64"/>
                  </a:cubicBezTo>
                  <a:cubicBezTo>
                    <a:pt x="22" y="65"/>
                    <a:pt x="21" y="66"/>
                    <a:pt x="20" y="66"/>
                  </a:cubicBezTo>
                  <a:close/>
                  <a:moveTo>
                    <a:pt x="46" y="64"/>
                  </a:moveTo>
                  <a:cubicBezTo>
                    <a:pt x="32" y="64"/>
                    <a:pt x="20" y="52"/>
                    <a:pt x="20" y="38"/>
                  </a:cubicBezTo>
                  <a:cubicBezTo>
                    <a:pt x="20" y="24"/>
                    <a:pt x="32" y="12"/>
                    <a:pt x="46" y="12"/>
                  </a:cubicBezTo>
                  <a:cubicBezTo>
                    <a:pt x="60" y="12"/>
                    <a:pt x="72" y="24"/>
                    <a:pt x="72" y="38"/>
                  </a:cubicBezTo>
                  <a:cubicBezTo>
                    <a:pt x="72" y="52"/>
                    <a:pt x="60" y="64"/>
                    <a:pt x="46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pic>
        <p:nvPicPr>
          <p:cNvPr id="85" name="Imagen 8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317" y1="40000" x2="57317" y2="40000"/>
                        <a14:foregroundMark x1="76829" y1="70000" x2="76829" y2="7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3357" y="1015186"/>
            <a:ext cx="781050" cy="476250"/>
          </a:xfrm>
          <a:prstGeom prst="rect">
            <a:avLst/>
          </a:prstGeom>
        </p:spPr>
      </p:pic>
      <p:grpSp>
        <p:nvGrpSpPr>
          <p:cNvPr id="36" name="65 Grupo"/>
          <p:cNvGrpSpPr/>
          <p:nvPr/>
        </p:nvGrpSpPr>
        <p:grpSpPr>
          <a:xfrm>
            <a:off x="4103075" y="1401258"/>
            <a:ext cx="6333078" cy="3815439"/>
            <a:chOff x="2611750" y="1028593"/>
            <a:chExt cx="5473810" cy="3589482"/>
          </a:xfrm>
        </p:grpSpPr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67669" y="1112756"/>
              <a:ext cx="4710611" cy="332028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just">
                <a:buFont typeface="+mj-lt"/>
                <a:buAutoNum type="arabicPeriod"/>
              </a:pPr>
              <a:r>
                <a:rPr lang="es-GT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Atención a 350</a:t>
              </a: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secciones mínimas de 10 a 14 estudiantes del nivel medio ciclo básico y diversificado, a un costo de Q.14,510.00 por sección.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ES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Atención a 5,921 secciones máximas de 15 a 35 estudiantes del nivel medio ciclo básico y diversificado, a un costo de Q.32,243.00 por sección.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endParaRPr lang="es-ES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39" name="64 Grupo"/>
            <p:cNvGrpSpPr/>
            <p:nvPr/>
          </p:nvGrpSpPr>
          <p:grpSpPr>
            <a:xfrm>
              <a:off x="2611750" y="1028593"/>
              <a:ext cx="4974260" cy="3274015"/>
              <a:chOff x="2611750" y="952362"/>
              <a:chExt cx="4974260" cy="3274015"/>
            </a:xfrm>
          </p:grpSpPr>
          <p:sp>
            <p:nvSpPr>
              <p:cNvPr id="40" name="19 Rectángulo redondeado"/>
              <p:cNvSpPr/>
              <p:nvPr/>
            </p:nvSpPr>
            <p:spPr>
              <a:xfrm>
                <a:off x="2611750" y="952362"/>
                <a:ext cx="4974260" cy="32740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3848857" y="1009343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ACCIONES</a:t>
                </a:r>
                <a:endParaRPr lang="es-GT" dirty="0"/>
              </a:p>
            </p:txBody>
          </p:sp>
        </p:grp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65777" y="6418352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20</a:t>
            </a:fld>
            <a:endParaRPr lang="es-GT" b="1" dirty="0"/>
          </a:p>
        </p:txBody>
      </p:sp>
      <p:pic>
        <p:nvPicPr>
          <p:cNvPr id="84" name="Imagen 83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1" t="32636" r="4980" b="53557"/>
          <a:stretch/>
        </p:blipFill>
        <p:spPr>
          <a:xfrm>
            <a:off x="1240320" y="248346"/>
            <a:ext cx="622200" cy="504056"/>
          </a:xfrm>
          <a:prstGeom prst="rect">
            <a:avLst/>
          </a:prstGeom>
        </p:spPr>
      </p:pic>
      <p:sp>
        <p:nvSpPr>
          <p:cNvPr id="58" name="8 Redondear rectángulo de esquina diagonal"/>
          <p:cNvSpPr/>
          <p:nvPr/>
        </p:nvSpPr>
        <p:spPr>
          <a:xfrm>
            <a:off x="353567" y="5216697"/>
            <a:ext cx="5755953" cy="1090529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2399" dirty="0"/>
          </a:p>
        </p:txBody>
      </p:sp>
      <p:grpSp>
        <p:nvGrpSpPr>
          <p:cNvPr id="59" name="Grupo 58"/>
          <p:cNvGrpSpPr/>
          <p:nvPr/>
        </p:nvGrpSpPr>
        <p:grpSpPr>
          <a:xfrm>
            <a:off x="431614" y="5343013"/>
            <a:ext cx="5492268" cy="946381"/>
            <a:chOff x="310016" y="5357349"/>
            <a:chExt cx="5492268" cy="946381"/>
          </a:xfrm>
        </p:grpSpPr>
        <p:sp>
          <p:nvSpPr>
            <p:cNvPr id="60" name="TextBox 289">
              <a:extLst>
                <a:ext uri="{FF2B5EF4-FFF2-40B4-BE49-F238E27FC236}">
                  <a16:creationId xmlns:a16="http://schemas.microsoft.com/office/drawing/2014/main" id="{A5B21903-AAD7-43A8-90BF-40FE5DF4CBE2}"/>
                </a:ext>
              </a:extLst>
            </p:cNvPr>
            <p:cNvSpPr txBox="1"/>
            <p:nvPr/>
          </p:nvSpPr>
          <p:spPr>
            <a:xfrm>
              <a:off x="1094443" y="5374289"/>
              <a:ext cx="287798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¿A quién se entrega?</a:t>
              </a:r>
            </a:p>
          </p:txBody>
        </p:sp>
        <p:sp>
          <p:nvSpPr>
            <p:cNvPr id="61" name="92 Rectángulo"/>
            <p:cNvSpPr/>
            <p:nvPr/>
          </p:nvSpPr>
          <p:spPr>
            <a:xfrm>
              <a:off x="310016" y="5657399"/>
              <a:ext cx="54922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Población Beneficiada: </a:t>
              </a:r>
              <a:r>
                <a:rPr lang="es-G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165,694 </a:t>
              </a:r>
              <a:r>
                <a:rPr lang="es-GT" sz="1200" dirty="0">
                  <a:latin typeface="Arial" panose="020B0604020202020204" pitchFamily="34" charset="0"/>
                  <a:cs typeface="Arial" panose="020B0604020202020204" pitchFamily="34" charset="0"/>
                </a:rPr>
                <a:t>jóvenes de 13 a 18 años de edad del sector por cooperativa, de los cuales 142,082 pertenecen al ciclo básico y 23,612 al ciclo diversificado</a:t>
              </a:r>
            </a:p>
          </p:txBody>
        </p:sp>
        <p:pic>
          <p:nvPicPr>
            <p:cNvPr id="86" name="93 Imagen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17" y="5357349"/>
              <a:ext cx="486469" cy="307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69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81">
            <a:extLst>
              <a:ext uri="{FF2B5EF4-FFF2-40B4-BE49-F238E27FC236}">
                <a16:creationId xmlns:a16="http://schemas.microsoft.com/office/drawing/2014/main" id="{CB88804D-45FD-4A18-962D-029355F03A2D}"/>
              </a:ext>
            </a:extLst>
          </p:cNvPr>
          <p:cNvSpPr>
            <a:spLocks noEditPoints="1"/>
          </p:cNvSpPr>
          <p:nvPr/>
        </p:nvSpPr>
        <p:spPr bwMode="auto">
          <a:xfrm>
            <a:off x="1945793" y="5053805"/>
            <a:ext cx="118654" cy="158164"/>
          </a:xfrm>
          <a:custGeom>
            <a:avLst/>
            <a:gdLst>
              <a:gd name="T0" fmla="*/ 65 w 84"/>
              <a:gd name="T1" fmla="*/ 0 h 84"/>
              <a:gd name="T2" fmla="*/ 56 w 84"/>
              <a:gd name="T3" fmla="*/ 10 h 84"/>
              <a:gd name="T4" fmla="*/ 46 w 84"/>
              <a:gd name="T5" fmla="*/ 8 h 84"/>
              <a:gd name="T6" fmla="*/ 16 w 84"/>
              <a:gd name="T7" fmla="*/ 38 h 84"/>
              <a:gd name="T8" fmla="*/ 18 w 84"/>
              <a:gd name="T9" fmla="*/ 48 h 84"/>
              <a:gd name="T10" fmla="*/ 1 w 84"/>
              <a:gd name="T11" fmla="*/ 65 h 84"/>
              <a:gd name="T12" fmla="*/ 0 w 84"/>
              <a:gd name="T13" fmla="*/ 66 h 84"/>
              <a:gd name="T14" fmla="*/ 0 w 84"/>
              <a:gd name="T15" fmla="*/ 82 h 84"/>
              <a:gd name="T16" fmla="*/ 2 w 84"/>
              <a:gd name="T17" fmla="*/ 84 h 84"/>
              <a:gd name="T18" fmla="*/ 18 w 84"/>
              <a:gd name="T19" fmla="*/ 84 h 84"/>
              <a:gd name="T20" fmla="*/ 19 w 84"/>
              <a:gd name="T21" fmla="*/ 83 h 84"/>
              <a:gd name="T22" fmla="*/ 36 w 84"/>
              <a:gd name="T23" fmla="*/ 66 h 84"/>
              <a:gd name="T24" fmla="*/ 46 w 84"/>
              <a:gd name="T25" fmla="*/ 68 h 84"/>
              <a:gd name="T26" fmla="*/ 76 w 84"/>
              <a:gd name="T27" fmla="*/ 38 h 84"/>
              <a:gd name="T28" fmla="*/ 74 w 84"/>
              <a:gd name="T29" fmla="*/ 28 h 84"/>
              <a:gd name="T30" fmla="*/ 84 w 84"/>
              <a:gd name="T31" fmla="*/ 19 h 84"/>
              <a:gd name="T32" fmla="*/ 65 w 84"/>
              <a:gd name="T33" fmla="*/ 0 h 84"/>
              <a:gd name="T34" fmla="*/ 14 w 84"/>
              <a:gd name="T35" fmla="*/ 72 h 84"/>
              <a:gd name="T36" fmla="*/ 12 w 84"/>
              <a:gd name="T37" fmla="*/ 70 h 84"/>
              <a:gd name="T38" fmla="*/ 14 w 84"/>
              <a:gd name="T39" fmla="*/ 68 h 84"/>
              <a:gd name="T40" fmla="*/ 16 w 84"/>
              <a:gd name="T41" fmla="*/ 70 h 84"/>
              <a:gd name="T42" fmla="*/ 14 w 84"/>
              <a:gd name="T43" fmla="*/ 72 h 84"/>
              <a:gd name="T44" fmla="*/ 20 w 84"/>
              <a:gd name="T45" fmla="*/ 66 h 84"/>
              <a:gd name="T46" fmla="*/ 18 w 84"/>
              <a:gd name="T47" fmla="*/ 64 h 84"/>
              <a:gd name="T48" fmla="*/ 20 w 84"/>
              <a:gd name="T49" fmla="*/ 62 h 84"/>
              <a:gd name="T50" fmla="*/ 22 w 84"/>
              <a:gd name="T51" fmla="*/ 64 h 84"/>
              <a:gd name="T52" fmla="*/ 20 w 84"/>
              <a:gd name="T53" fmla="*/ 66 h 84"/>
              <a:gd name="T54" fmla="*/ 46 w 84"/>
              <a:gd name="T55" fmla="*/ 64 h 84"/>
              <a:gd name="T56" fmla="*/ 20 w 84"/>
              <a:gd name="T57" fmla="*/ 38 h 84"/>
              <a:gd name="T58" fmla="*/ 46 w 84"/>
              <a:gd name="T59" fmla="*/ 12 h 84"/>
              <a:gd name="T60" fmla="*/ 72 w 84"/>
              <a:gd name="T61" fmla="*/ 38 h 84"/>
              <a:gd name="T62" fmla="*/ 46 w 84"/>
              <a:gd name="T63" fmla="*/ 6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65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49" y="8"/>
                  <a:pt x="46" y="8"/>
                </a:cubicBezTo>
                <a:cubicBezTo>
                  <a:pt x="29" y="8"/>
                  <a:pt x="16" y="21"/>
                  <a:pt x="16" y="38"/>
                </a:cubicBezTo>
                <a:cubicBezTo>
                  <a:pt x="16" y="41"/>
                  <a:pt x="17" y="45"/>
                  <a:pt x="18" y="4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5"/>
                  <a:pt x="0" y="65"/>
                  <a:pt x="0" y="66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1" y="84"/>
                  <a:pt x="2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4"/>
                  <a:pt x="19" y="84"/>
                  <a:pt x="19" y="83"/>
                </a:cubicBezTo>
                <a:cubicBezTo>
                  <a:pt x="36" y="66"/>
                  <a:pt x="36" y="66"/>
                  <a:pt x="36" y="66"/>
                </a:cubicBezTo>
                <a:cubicBezTo>
                  <a:pt x="39" y="67"/>
                  <a:pt x="43" y="68"/>
                  <a:pt x="46" y="68"/>
                </a:cubicBezTo>
                <a:cubicBezTo>
                  <a:pt x="63" y="68"/>
                  <a:pt x="76" y="55"/>
                  <a:pt x="76" y="38"/>
                </a:cubicBezTo>
                <a:cubicBezTo>
                  <a:pt x="76" y="35"/>
                  <a:pt x="75" y="31"/>
                  <a:pt x="74" y="28"/>
                </a:cubicBezTo>
                <a:cubicBezTo>
                  <a:pt x="84" y="19"/>
                  <a:pt x="84" y="19"/>
                  <a:pt x="84" y="19"/>
                </a:cubicBezTo>
                <a:lnTo>
                  <a:pt x="65" y="0"/>
                </a:lnTo>
                <a:close/>
                <a:moveTo>
                  <a:pt x="14" y="72"/>
                </a:moveTo>
                <a:cubicBezTo>
                  <a:pt x="13" y="72"/>
                  <a:pt x="12" y="71"/>
                  <a:pt x="12" y="70"/>
                </a:cubicBezTo>
                <a:cubicBezTo>
                  <a:pt x="12" y="69"/>
                  <a:pt x="13" y="68"/>
                  <a:pt x="14" y="68"/>
                </a:cubicBezTo>
                <a:cubicBezTo>
                  <a:pt x="15" y="68"/>
                  <a:pt x="16" y="69"/>
                  <a:pt x="16" y="70"/>
                </a:cubicBezTo>
                <a:cubicBezTo>
                  <a:pt x="16" y="71"/>
                  <a:pt x="15" y="72"/>
                  <a:pt x="14" y="72"/>
                </a:cubicBezTo>
                <a:close/>
                <a:moveTo>
                  <a:pt x="20" y="66"/>
                </a:moveTo>
                <a:cubicBezTo>
                  <a:pt x="19" y="66"/>
                  <a:pt x="18" y="65"/>
                  <a:pt x="18" y="64"/>
                </a:cubicBezTo>
                <a:cubicBezTo>
                  <a:pt x="18" y="63"/>
                  <a:pt x="19" y="62"/>
                  <a:pt x="20" y="62"/>
                </a:cubicBezTo>
                <a:cubicBezTo>
                  <a:pt x="21" y="62"/>
                  <a:pt x="22" y="63"/>
                  <a:pt x="22" y="64"/>
                </a:cubicBezTo>
                <a:cubicBezTo>
                  <a:pt x="22" y="65"/>
                  <a:pt x="21" y="66"/>
                  <a:pt x="20" y="66"/>
                </a:cubicBezTo>
                <a:close/>
                <a:moveTo>
                  <a:pt x="46" y="64"/>
                </a:moveTo>
                <a:cubicBezTo>
                  <a:pt x="32" y="64"/>
                  <a:pt x="20" y="52"/>
                  <a:pt x="20" y="38"/>
                </a:cubicBezTo>
                <a:cubicBezTo>
                  <a:pt x="20" y="24"/>
                  <a:pt x="32" y="12"/>
                  <a:pt x="46" y="12"/>
                </a:cubicBezTo>
                <a:cubicBezTo>
                  <a:pt x="60" y="12"/>
                  <a:pt x="72" y="24"/>
                  <a:pt x="72" y="38"/>
                </a:cubicBezTo>
                <a:cubicBezTo>
                  <a:pt x="72" y="52"/>
                  <a:pt x="60" y="64"/>
                  <a:pt x="46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39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776" y="6398846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21</a:t>
            </a:fld>
            <a:endParaRPr lang="es-GT" b="1" dirty="0"/>
          </a:p>
        </p:txBody>
      </p:sp>
      <p:pic>
        <p:nvPicPr>
          <p:cNvPr id="1026" name="Picture 2" descr="Muchas Gracias - Fundación Hospital General de la Santísima Trin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85" y="1327663"/>
            <a:ext cx="8058828" cy="35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2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0230" y="5925488"/>
            <a:ext cx="821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Matrícula de Estudiantes, Sistema de Registros Educativos, Ministerio de Educación de Guatemala al 27 de julio de 2021; Proyección de Población, Censo de Población 2018, Instituto Nacional de Estadística de Guatemala. 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6AD767A-1488-472D-A45C-8A73B2F0C7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755891"/>
              </p:ext>
            </p:extLst>
          </p:nvPr>
        </p:nvGraphicFramePr>
        <p:xfrm>
          <a:off x="565265" y="1038730"/>
          <a:ext cx="11205557" cy="458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29" y="165611"/>
            <a:ext cx="8222289" cy="873119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neta de cobertura a nivel nacional 2015-2021</a:t>
            </a:r>
            <a:endParaRPr lang="es-GT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6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0230" y="5925488"/>
            <a:ext cx="821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1200" dirty="0">
                <a:solidFill>
                  <a:prstClr val="black"/>
                </a:solidFill>
              </a:rPr>
              <a:t>Dirección General de Evaluación e Investigación Educativa </a:t>
            </a:r>
          </a:p>
          <a:p>
            <a:pPr lvl="0">
              <a:defRPr/>
            </a:pPr>
            <a:r>
              <a:rPr lang="es-ES" sz="1200" dirty="0">
                <a:solidFill>
                  <a:prstClr val="black"/>
                </a:solidFill>
              </a:rPr>
              <a:t>*Para el año 2019 la muestra no fue representativa, pero permite observar la tendencia. 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29" y="350339"/>
            <a:ext cx="8222289" cy="873119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del logro en Matemática y Lectura </a:t>
            </a:r>
            <a:b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2006-2019</a:t>
            </a:r>
            <a:endParaRPr lang="es-GT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C640DA-0B96-46DC-A110-BE3EE51B1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88734"/>
              </p:ext>
            </p:extLst>
          </p:nvPr>
        </p:nvGraphicFramePr>
        <p:xfrm>
          <a:off x="414581" y="1376220"/>
          <a:ext cx="5477692" cy="406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DB2A1AA-56B5-48C0-96D7-DE9D14132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625272"/>
              </p:ext>
            </p:extLst>
          </p:nvPr>
        </p:nvGraphicFramePr>
        <p:xfrm>
          <a:off x="6226594" y="1320803"/>
          <a:ext cx="5569528" cy="412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2727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0230" y="5925488"/>
            <a:ext cx="821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1200" dirty="0">
                <a:solidFill>
                  <a:prstClr val="black"/>
                </a:solidFill>
              </a:rPr>
              <a:t>Dirección General de Evaluación e Investigación Educativa </a:t>
            </a:r>
          </a:p>
          <a:p>
            <a:pPr lvl="0">
              <a:defRPr/>
            </a:pPr>
            <a:r>
              <a:rPr lang="es-ES" sz="1200" dirty="0">
                <a:solidFill>
                  <a:prstClr val="black"/>
                </a:solidFill>
              </a:rPr>
              <a:t>*Para el año 2019 la muestra no fue representativa, pero permite observar la tendencia. </a:t>
            </a:r>
            <a:endParaRPr kumimoji="0" lang="es-G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29" y="350339"/>
            <a:ext cx="8222289" cy="873119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del logro en Matemática y Lectura </a:t>
            </a:r>
            <a:b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2006-2019</a:t>
            </a:r>
            <a:endParaRPr lang="es-GT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630BE46-5202-45A6-AF50-9D36291201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330559"/>
              </p:ext>
            </p:extLst>
          </p:nvPr>
        </p:nvGraphicFramePr>
        <p:xfrm>
          <a:off x="348312" y="1311563"/>
          <a:ext cx="5322816" cy="425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36AAD2C-36A4-4E66-8156-0138EB626D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138864"/>
              </p:ext>
            </p:extLst>
          </p:nvPr>
        </p:nvGraphicFramePr>
        <p:xfrm>
          <a:off x="5781964" y="1392382"/>
          <a:ext cx="6114472" cy="417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033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7656" y="173968"/>
            <a:ext cx="8091016" cy="11893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9007" rtl="0" eaLnBrk="1" latinLnBrk="0" hangingPunct="1">
              <a:spcBef>
                <a:spcPct val="0"/>
              </a:spcBef>
              <a:buNone/>
              <a:defRPr sz="3201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0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GT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Presupuesto vigente 2021 </a:t>
            </a:r>
            <a:br>
              <a:rPr kumimoji="0" lang="es-ES" altLang="es-GT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s-ES" altLang="es-GT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relación al Proyectado 2022</a:t>
            </a:r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158767580"/>
              </p:ext>
            </p:extLst>
          </p:nvPr>
        </p:nvGraphicFramePr>
        <p:xfrm>
          <a:off x="1428728" y="1872383"/>
          <a:ext cx="7848872" cy="430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3146" y="6475259"/>
            <a:ext cx="2057400" cy="2738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878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29" y="165611"/>
            <a:ext cx="8222289" cy="1216246"/>
          </a:xfrm>
          <a:noFill/>
        </p:spPr>
        <p:txBody>
          <a:bodyPr>
            <a:normAutofit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por grupo de gasto</a:t>
            </a:r>
            <a:b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2022</a:t>
            </a:r>
            <a:br>
              <a:rPr lang="es-GT" sz="15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(cifras expresadas en millones de Quetzales)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3127" y="6422852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233965"/>
              </p:ext>
            </p:extLst>
          </p:nvPr>
        </p:nvGraphicFramePr>
        <p:xfrm>
          <a:off x="852953" y="1576301"/>
          <a:ext cx="7160517" cy="441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72676"/>
              </p:ext>
            </p:extLst>
          </p:nvPr>
        </p:nvGraphicFramePr>
        <p:xfrm>
          <a:off x="6107007" y="2392362"/>
          <a:ext cx="5714999" cy="2462272"/>
        </p:xfrm>
        <a:graphic>
          <a:graphicData uri="http://schemas.openxmlformats.org/drawingml/2006/table">
            <a:tbl>
              <a:tblPr/>
              <a:tblGrid>
                <a:gridCol w="393481">
                  <a:extLst>
                    <a:ext uri="{9D8B030D-6E8A-4147-A177-3AD203B41FA5}">
                      <a16:colId xmlns:a16="http://schemas.microsoft.com/office/drawing/2014/main" val="3244344084"/>
                    </a:ext>
                  </a:extLst>
                </a:gridCol>
                <a:gridCol w="4179153">
                  <a:extLst>
                    <a:ext uri="{9D8B030D-6E8A-4147-A177-3AD203B41FA5}">
                      <a16:colId xmlns:a16="http://schemas.microsoft.com/office/drawing/2014/main" val="139644249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1172442110"/>
                    </a:ext>
                  </a:extLst>
                </a:gridCol>
              </a:tblGrid>
              <a:tr h="414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19,544.53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43459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 Servicios Personales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14,511.64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69761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Servicios no Personales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943.62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727569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Materiales y Suministros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460.96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33275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 Propiedad, Planta, Equipo e Intangibles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273.49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07678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Transferencias Corrientes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3,347.43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123932"/>
                  </a:ext>
                </a:extLst>
              </a:tr>
              <a:tr h="341305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Asignaciones Globales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G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7.40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86744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6193432" y="2897508"/>
            <a:ext cx="219075" cy="2095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196022" y="3194051"/>
            <a:ext cx="219075" cy="2190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196022" y="3566969"/>
            <a:ext cx="219075" cy="219075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196022" y="3909625"/>
            <a:ext cx="219075" cy="209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196022" y="4235366"/>
            <a:ext cx="219075" cy="2190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6193431" y="4570632"/>
            <a:ext cx="219075" cy="2190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G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5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2803740852"/>
              </p:ext>
            </p:extLst>
          </p:nvPr>
        </p:nvGraphicFramePr>
        <p:xfrm>
          <a:off x="1761237" y="957983"/>
          <a:ext cx="7848872" cy="4309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3429" y="6432521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2898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24" y="109392"/>
            <a:ext cx="7795928" cy="102980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presupuestaria para nómina </a:t>
            </a:r>
            <a:b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sueldos al personal docente y administrativo</a:t>
            </a:r>
            <a:br>
              <a:rPr lang="es-G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(Inversión en formación de capital humano)</a:t>
            </a:r>
            <a:endParaRPr lang="es-G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91468" y="6410299"/>
            <a:ext cx="2743200" cy="365125"/>
          </a:xfrm>
        </p:spPr>
        <p:txBody>
          <a:bodyPr/>
          <a:lstStyle/>
          <a:p>
            <a:pPr algn="l"/>
            <a:fld id="{87B9D110-6ABA-C143-928A-531D07B07F9C}" type="slidenum">
              <a:rPr lang="es-GT" b="1" smtClean="0"/>
              <a:pPr algn="l"/>
              <a:t>9</a:t>
            </a:fld>
            <a:endParaRPr lang="es-GT" b="1" dirty="0"/>
          </a:p>
        </p:txBody>
      </p:sp>
      <p:grpSp>
        <p:nvGrpSpPr>
          <p:cNvPr id="78" name="Google Shape;7231;p63"/>
          <p:cNvGrpSpPr/>
          <p:nvPr/>
        </p:nvGrpSpPr>
        <p:grpSpPr>
          <a:xfrm>
            <a:off x="1540856" y="230740"/>
            <a:ext cx="369083" cy="357253"/>
            <a:chOff x="-59447253" y="3706150"/>
            <a:chExt cx="319000" cy="308775"/>
          </a:xfrm>
        </p:grpSpPr>
        <p:sp>
          <p:nvSpPr>
            <p:cNvPr id="79" name="Google Shape;7232;p63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7233;p63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7234;p63"/>
            <p:cNvSpPr/>
            <p:nvPr/>
          </p:nvSpPr>
          <p:spPr>
            <a:xfrm>
              <a:off x="-59447253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7235;p63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" name="65 Grupo"/>
          <p:cNvGrpSpPr/>
          <p:nvPr/>
        </p:nvGrpSpPr>
        <p:grpSpPr>
          <a:xfrm>
            <a:off x="389467" y="1097494"/>
            <a:ext cx="8824885" cy="5232401"/>
            <a:chOff x="2650740" y="1088461"/>
            <a:chExt cx="5651400" cy="3572710"/>
          </a:xfrm>
        </p:grpSpPr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555DC0C3-BCDA-48C0-A49A-2FF6F4CBFF48}"/>
                </a:ext>
              </a:extLst>
            </p:cNvPr>
            <p:cNvSpPr txBox="1">
              <a:spLocks/>
            </p:cNvSpPr>
            <p:nvPr/>
          </p:nvSpPr>
          <p:spPr>
            <a:xfrm>
              <a:off x="2797133" y="1555856"/>
              <a:ext cx="5288426" cy="306221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l" defTabSz="1218987" rtl="0" eaLnBrk="1" latinLnBrk="0" hangingPunct="1"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152,434</a:t>
              </a: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Puestos ocupados al 15 de junio de 2021, contratados bajo el renglón 011 Personal permanente, 022 Personal por contrato, 021 Personal supernumerario y 031 Jornales.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MX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7,889</a:t>
              </a: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Puestos nuevos, de la siguiente forma: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es-MX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800100" lvl="1" indent="-342900" algn="just">
                <a:buFont typeface="Arial" panose="020B0604020202020204" pitchFamily="34" charset="0"/>
                <a:buChar char="•"/>
              </a:pPr>
              <a:r>
                <a:rPr lang="es-MX" sz="1600" b="1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7,000</a:t>
              </a:r>
              <a:r>
                <a:rPr lang="es-MX" sz="1600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puestos docentes para todos los niveles educativos a nivel nacional, bajo el renglón 021 Personal supernumerario.</a:t>
              </a:r>
            </a:p>
            <a:p>
              <a:pPr marL="800100" lvl="1" indent="-342900" algn="just">
                <a:buFont typeface="Arial" panose="020B0604020202020204" pitchFamily="34" charset="0"/>
                <a:buChar char="•"/>
              </a:pPr>
              <a:r>
                <a:rPr lang="es-MX" sz="1600" b="1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402</a:t>
              </a:r>
              <a:r>
                <a:rPr lang="es-MX" sz="1600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puestos docentes de Educación Extraescolar, bajo el renglón 021 Personal supernumerario.</a:t>
              </a:r>
            </a:p>
            <a:p>
              <a:pPr marL="800100" lvl="1" indent="-342900" algn="just">
                <a:buFont typeface="Arial" panose="020B0604020202020204" pitchFamily="34" charset="0"/>
                <a:buChar char="•"/>
              </a:pPr>
              <a:r>
                <a:rPr lang="es-MX" sz="1600" b="1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262</a:t>
              </a:r>
              <a:r>
                <a:rPr lang="es-MX" sz="1600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puestos de técnicos de campo para monitoreo de programas de apoyo, bajo el renglón 021 Personal supernumerario.</a:t>
              </a:r>
            </a:p>
            <a:p>
              <a:pPr marL="800100" lvl="1" indent="-342900" algn="just">
                <a:buFont typeface="Arial" panose="020B0604020202020204" pitchFamily="34" charset="0"/>
                <a:buChar char="•"/>
              </a:pPr>
              <a:r>
                <a:rPr lang="es-MX" sz="1600" b="1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225</a:t>
              </a:r>
              <a:r>
                <a:rPr lang="es-MX" sz="1600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puestos docentes y administrativos para Institutos del nivel medio, ciclo básico, bajo el renglón 011 Personal permanente (Financiados con contrapartida del préstamo KFW </a:t>
              </a:r>
              <a:r>
                <a:rPr lang="es-MX" sz="1600" dirty="0" err="1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Proeduc</a:t>
              </a:r>
              <a:r>
                <a:rPr lang="es-MX" sz="1600" dirty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V).</a:t>
              </a:r>
            </a:p>
            <a:p>
              <a:pPr marL="800100" lvl="1" indent="-342900" algn="just">
                <a:buFont typeface="Arial" panose="020B0604020202020204" pitchFamily="34" charset="0"/>
                <a:buChar char="•"/>
              </a:pPr>
              <a:endParaRPr lang="es-MX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s-MX" sz="16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14,227</a:t>
              </a:r>
              <a:r>
                <a:rPr lang="es-MX" sz="1600" b="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Puestos vacantes de los cuales 12,840 son docentes del nivel medio y 1,387 son puestos administrativos.</a:t>
              </a:r>
            </a:p>
            <a:p>
              <a:pPr lvl="1" algn="just"/>
              <a:endParaRPr lang="es-MX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marL="800100" lvl="1" indent="-342900" algn="just">
                <a:buFont typeface="Arial" panose="020B0604020202020204" pitchFamily="34" charset="0"/>
                <a:buChar char="•"/>
              </a:pPr>
              <a:endParaRPr lang="es-MX" sz="16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just"/>
              <a:endParaRPr lang="es-GT" sz="1600" b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6" name="Rectangle 2"/>
            <p:cNvSpPr>
              <a:spLocks noChangeArrowheads="1"/>
            </p:cNvSpPr>
            <p:nvPr/>
          </p:nvSpPr>
          <p:spPr bwMode="auto">
            <a:xfrm>
              <a:off x="7929586" y="3749426"/>
              <a:ext cx="155974" cy="868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s-GT" dirty="0">
                  <a:latin typeface="Arial" panose="020B0604020202020204" pitchFamily="34" charset="0"/>
                </a:rPr>
              </a:br>
              <a:br>
                <a:rPr lang="es-GT" dirty="0">
                  <a:latin typeface="Arial" panose="020B0604020202020204" pitchFamily="34" charset="0"/>
                </a:rPr>
              </a:br>
              <a:endParaRPr lang="es-GT" dirty="0">
                <a:latin typeface="Arial" panose="020B0604020202020204" pitchFamily="34" charset="0"/>
              </a:endParaRPr>
            </a:p>
          </p:txBody>
        </p:sp>
        <p:grpSp>
          <p:nvGrpSpPr>
            <p:cNvPr id="47" name="64 Grupo"/>
            <p:cNvGrpSpPr/>
            <p:nvPr/>
          </p:nvGrpSpPr>
          <p:grpSpPr>
            <a:xfrm>
              <a:off x="2650740" y="1088461"/>
              <a:ext cx="5651400" cy="3572710"/>
              <a:chOff x="2650740" y="1012230"/>
              <a:chExt cx="5651400" cy="3572710"/>
            </a:xfrm>
          </p:grpSpPr>
          <p:sp>
            <p:nvSpPr>
              <p:cNvPr id="48" name="19 Rectángulo redondeado"/>
              <p:cNvSpPr/>
              <p:nvPr/>
            </p:nvSpPr>
            <p:spPr>
              <a:xfrm>
                <a:off x="2650740" y="1012230"/>
                <a:ext cx="5651400" cy="357271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 sz="2399" dirty="0"/>
              </a:p>
            </p:txBody>
          </p:sp>
          <p:sp>
            <p:nvSpPr>
              <p:cNvPr id="49" name="CuadroTexto 48"/>
              <p:cNvSpPr txBox="1"/>
              <p:nvPr/>
            </p:nvSpPr>
            <p:spPr>
              <a:xfrm>
                <a:off x="4331889" y="1055615"/>
                <a:ext cx="2218912" cy="332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chemeClr val="tx2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PUESTOS</a:t>
                </a:r>
                <a:endParaRPr lang="es-GT" dirty="0"/>
              </a:p>
            </p:txBody>
          </p:sp>
        </p:grpSp>
      </p:grpSp>
      <p:sp>
        <p:nvSpPr>
          <p:cNvPr id="35" name="Freeform 22">
            <a:extLst>
              <a:ext uri="{FF2B5EF4-FFF2-40B4-BE49-F238E27FC236}">
                <a16:creationId xmlns:a16="http://schemas.microsoft.com/office/drawing/2014/main" id="{F57FF244-02D6-4325-AD18-4016493D807D}"/>
              </a:ext>
            </a:extLst>
          </p:cNvPr>
          <p:cNvSpPr>
            <a:spLocks/>
          </p:cNvSpPr>
          <p:nvPr/>
        </p:nvSpPr>
        <p:spPr bwMode="auto">
          <a:xfrm>
            <a:off x="6949057" y="5409165"/>
            <a:ext cx="7711" cy="11764"/>
          </a:xfrm>
          <a:custGeom>
            <a:avLst/>
            <a:gdLst>
              <a:gd name="T0" fmla="*/ 0 w 212"/>
              <a:gd name="T1" fmla="*/ 0 h 339"/>
              <a:gd name="T2" fmla="*/ 32 w 212"/>
              <a:gd name="T3" fmla="*/ 8 h 339"/>
              <a:gd name="T4" fmla="*/ 64 w 212"/>
              <a:gd name="T5" fmla="*/ 16 h 339"/>
              <a:gd name="T6" fmla="*/ 96 w 212"/>
              <a:gd name="T7" fmla="*/ 28 h 339"/>
              <a:gd name="T8" fmla="*/ 128 w 212"/>
              <a:gd name="T9" fmla="*/ 42 h 339"/>
              <a:gd name="T10" fmla="*/ 154 w 212"/>
              <a:gd name="T11" fmla="*/ 58 h 339"/>
              <a:gd name="T12" fmla="*/ 178 w 212"/>
              <a:gd name="T13" fmla="*/ 80 h 339"/>
              <a:gd name="T14" fmla="*/ 196 w 212"/>
              <a:gd name="T15" fmla="*/ 106 h 339"/>
              <a:gd name="T16" fmla="*/ 208 w 212"/>
              <a:gd name="T17" fmla="*/ 136 h 339"/>
              <a:gd name="T18" fmla="*/ 212 w 212"/>
              <a:gd name="T19" fmla="*/ 172 h 339"/>
              <a:gd name="T20" fmla="*/ 208 w 212"/>
              <a:gd name="T21" fmla="*/ 207 h 339"/>
              <a:gd name="T22" fmla="*/ 198 w 212"/>
              <a:gd name="T23" fmla="*/ 237 h 339"/>
              <a:gd name="T24" fmla="*/ 180 w 212"/>
              <a:gd name="T25" fmla="*/ 263 h 339"/>
              <a:gd name="T26" fmla="*/ 158 w 212"/>
              <a:gd name="T27" fmla="*/ 285 h 339"/>
              <a:gd name="T28" fmla="*/ 132 w 212"/>
              <a:gd name="T29" fmla="*/ 303 h 339"/>
              <a:gd name="T30" fmla="*/ 102 w 212"/>
              <a:gd name="T31" fmla="*/ 317 h 339"/>
              <a:gd name="T32" fmla="*/ 70 w 212"/>
              <a:gd name="T33" fmla="*/ 329 h 339"/>
              <a:gd name="T34" fmla="*/ 36 w 212"/>
              <a:gd name="T35" fmla="*/ 335 h 339"/>
              <a:gd name="T36" fmla="*/ 0 w 212"/>
              <a:gd name="T37" fmla="*/ 339 h 339"/>
              <a:gd name="T38" fmla="*/ 0 w 212"/>
              <a:gd name="T3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2" h="339">
                <a:moveTo>
                  <a:pt x="0" y="0"/>
                </a:moveTo>
                <a:lnTo>
                  <a:pt x="32" y="8"/>
                </a:lnTo>
                <a:lnTo>
                  <a:pt x="64" y="16"/>
                </a:lnTo>
                <a:lnTo>
                  <a:pt x="96" y="28"/>
                </a:lnTo>
                <a:lnTo>
                  <a:pt x="128" y="42"/>
                </a:lnTo>
                <a:lnTo>
                  <a:pt x="154" y="58"/>
                </a:lnTo>
                <a:lnTo>
                  <a:pt x="178" y="80"/>
                </a:lnTo>
                <a:lnTo>
                  <a:pt x="196" y="106"/>
                </a:lnTo>
                <a:lnTo>
                  <a:pt x="208" y="136"/>
                </a:lnTo>
                <a:lnTo>
                  <a:pt x="212" y="172"/>
                </a:lnTo>
                <a:lnTo>
                  <a:pt x="208" y="207"/>
                </a:lnTo>
                <a:lnTo>
                  <a:pt x="198" y="237"/>
                </a:lnTo>
                <a:lnTo>
                  <a:pt x="180" y="263"/>
                </a:lnTo>
                <a:lnTo>
                  <a:pt x="158" y="285"/>
                </a:lnTo>
                <a:lnTo>
                  <a:pt x="132" y="303"/>
                </a:lnTo>
                <a:lnTo>
                  <a:pt x="102" y="317"/>
                </a:lnTo>
                <a:lnTo>
                  <a:pt x="70" y="329"/>
                </a:lnTo>
                <a:lnTo>
                  <a:pt x="36" y="335"/>
                </a:lnTo>
                <a:lnTo>
                  <a:pt x="0" y="33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399" dirty="0"/>
          </a:p>
        </p:txBody>
      </p:sp>
      <p:grpSp>
        <p:nvGrpSpPr>
          <p:cNvPr id="7" name="Grupo 6"/>
          <p:cNvGrpSpPr/>
          <p:nvPr/>
        </p:nvGrpSpPr>
        <p:grpSpPr>
          <a:xfrm>
            <a:off x="9412773" y="1648701"/>
            <a:ext cx="2535727" cy="2202115"/>
            <a:chOff x="9296132" y="2380175"/>
            <a:chExt cx="2535727" cy="2202115"/>
          </a:xfrm>
        </p:grpSpPr>
        <p:grpSp>
          <p:nvGrpSpPr>
            <p:cNvPr id="8" name="6 Grupo"/>
            <p:cNvGrpSpPr/>
            <p:nvPr/>
          </p:nvGrpSpPr>
          <p:grpSpPr>
            <a:xfrm>
              <a:off x="9296132" y="2380175"/>
              <a:ext cx="2535727" cy="2202115"/>
              <a:chOff x="6542532" y="5115728"/>
              <a:chExt cx="2491074" cy="1588437"/>
            </a:xfrm>
            <a:solidFill>
              <a:schemeClr val="bg1"/>
            </a:solidFill>
          </p:grpSpPr>
          <p:sp>
            <p:nvSpPr>
              <p:cNvPr id="11" name="TextBox 201">
                <a:extLst>
                  <a:ext uri="{FF2B5EF4-FFF2-40B4-BE49-F238E27FC236}">
                    <a16:creationId xmlns:a16="http://schemas.microsoft.com/office/drawing/2014/main" id="{E568BBC2-CB29-4BC7-9E54-92644BCCE1BD}"/>
                  </a:ext>
                </a:extLst>
              </p:cNvPr>
              <p:cNvSpPr txBox="1"/>
              <p:nvPr/>
            </p:nvSpPr>
            <p:spPr>
              <a:xfrm>
                <a:off x="6542532" y="5904942"/>
                <a:ext cx="2491074" cy="799223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defRPr>
                </a:lvl1pPr>
              </a:lstStyle>
              <a:p>
                <a:pPr algn="ctr"/>
                <a:r>
                  <a:rPr lang="en-GB" sz="3600" dirty="0">
                    <a:solidFill>
                      <a:schemeClr val="accent2"/>
                    </a:solidFill>
                  </a:rPr>
                  <a:t>Q. </a:t>
                </a:r>
                <a:r>
                  <a:rPr lang="es-GT" b="0" dirty="0"/>
                  <a:t> </a:t>
                </a:r>
                <a:r>
                  <a:rPr lang="es-GT" dirty="0"/>
                  <a:t> </a:t>
                </a:r>
                <a:r>
                  <a:rPr lang="es-GT" sz="3600" dirty="0">
                    <a:solidFill>
                      <a:schemeClr val="accent2"/>
                    </a:solidFill>
                  </a:rPr>
                  <a:t>14,511.6 millones</a:t>
                </a:r>
                <a:endParaRPr lang="en-GB" sz="360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2" name="Group 258">
                <a:extLst>
                  <a:ext uri="{FF2B5EF4-FFF2-40B4-BE49-F238E27FC236}">
                    <a16:creationId xmlns:a16="http://schemas.microsoft.com/office/drawing/2014/main" id="{8DB55838-BAFC-4046-A6FC-5FD18BDBE840}"/>
                  </a:ext>
                </a:extLst>
              </p:cNvPr>
              <p:cNvGrpSpPr/>
              <p:nvPr/>
            </p:nvGrpSpPr>
            <p:grpSpPr>
              <a:xfrm>
                <a:off x="6653771" y="5115728"/>
                <a:ext cx="404121" cy="531730"/>
                <a:chOff x="4597189" y="499171"/>
                <a:chExt cx="404121" cy="531730"/>
              </a:xfrm>
              <a:grpFill/>
            </p:grpSpPr>
            <p:sp>
              <p:nvSpPr>
                <p:cNvPr id="13" name="Oval 259">
                  <a:extLst>
                    <a:ext uri="{FF2B5EF4-FFF2-40B4-BE49-F238E27FC236}">
                      <a16:creationId xmlns:a16="http://schemas.microsoft.com/office/drawing/2014/main" id="{6723D699-B3B4-4E90-9C0D-90B572D3A867}"/>
                    </a:ext>
                  </a:extLst>
                </p:cNvPr>
                <p:cNvSpPr/>
                <p:nvPr/>
              </p:nvSpPr>
              <p:spPr>
                <a:xfrm>
                  <a:off x="4597189" y="499171"/>
                  <a:ext cx="404121" cy="53173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2399" dirty="0"/>
                </a:p>
              </p:txBody>
            </p:sp>
            <p:grpSp>
              <p:nvGrpSpPr>
                <p:cNvPr id="14" name="Group 260">
                  <a:extLst>
                    <a:ext uri="{FF2B5EF4-FFF2-40B4-BE49-F238E27FC236}">
                      <a16:creationId xmlns:a16="http://schemas.microsoft.com/office/drawing/2014/main" id="{202887E8-17FE-49D6-8910-CE23DBED6658}"/>
                    </a:ext>
                  </a:extLst>
                </p:cNvPr>
                <p:cNvGrpSpPr/>
                <p:nvPr/>
              </p:nvGrpSpPr>
              <p:grpSpPr>
                <a:xfrm>
                  <a:off x="4619666" y="648185"/>
                  <a:ext cx="224070" cy="226840"/>
                  <a:chOff x="1000126" y="663575"/>
                  <a:chExt cx="5140325" cy="5203826"/>
                </a:xfrm>
                <a:grpFill/>
              </p:grpSpPr>
              <p:sp>
                <p:nvSpPr>
                  <p:cNvPr id="15" name="Freeform 22">
                    <a:extLst>
                      <a:ext uri="{FF2B5EF4-FFF2-40B4-BE49-F238E27FC236}">
                        <a16:creationId xmlns:a16="http://schemas.microsoft.com/office/drawing/2014/main" id="{F57FF244-02D6-4325-AD18-4016493D8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0988" y="1565275"/>
                    <a:ext cx="166688" cy="269875"/>
                  </a:xfrm>
                  <a:custGeom>
                    <a:avLst/>
                    <a:gdLst>
                      <a:gd name="T0" fmla="*/ 0 w 212"/>
                      <a:gd name="T1" fmla="*/ 0 h 339"/>
                      <a:gd name="T2" fmla="*/ 32 w 212"/>
                      <a:gd name="T3" fmla="*/ 8 h 339"/>
                      <a:gd name="T4" fmla="*/ 64 w 212"/>
                      <a:gd name="T5" fmla="*/ 16 h 339"/>
                      <a:gd name="T6" fmla="*/ 96 w 212"/>
                      <a:gd name="T7" fmla="*/ 28 h 339"/>
                      <a:gd name="T8" fmla="*/ 128 w 212"/>
                      <a:gd name="T9" fmla="*/ 42 h 339"/>
                      <a:gd name="T10" fmla="*/ 154 w 212"/>
                      <a:gd name="T11" fmla="*/ 58 h 339"/>
                      <a:gd name="T12" fmla="*/ 178 w 212"/>
                      <a:gd name="T13" fmla="*/ 80 h 339"/>
                      <a:gd name="T14" fmla="*/ 196 w 212"/>
                      <a:gd name="T15" fmla="*/ 106 h 339"/>
                      <a:gd name="T16" fmla="*/ 208 w 212"/>
                      <a:gd name="T17" fmla="*/ 136 h 339"/>
                      <a:gd name="T18" fmla="*/ 212 w 212"/>
                      <a:gd name="T19" fmla="*/ 172 h 339"/>
                      <a:gd name="T20" fmla="*/ 208 w 212"/>
                      <a:gd name="T21" fmla="*/ 207 h 339"/>
                      <a:gd name="T22" fmla="*/ 198 w 212"/>
                      <a:gd name="T23" fmla="*/ 237 h 339"/>
                      <a:gd name="T24" fmla="*/ 180 w 212"/>
                      <a:gd name="T25" fmla="*/ 263 h 339"/>
                      <a:gd name="T26" fmla="*/ 158 w 212"/>
                      <a:gd name="T27" fmla="*/ 285 h 339"/>
                      <a:gd name="T28" fmla="*/ 132 w 212"/>
                      <a:gd name="T29" fmla="*/ 303 h 339"/>
                      <a:gd name="T30" fmla="*/ 102 w 212"/>
                      <a:gd name="T31" fmla="*/ 317 h 339"/>
                      <a:gd name="T32" fmla="*/ 70 w 212"/>
                      <a:gd name="T33" fmla="*/ 329 h 339"/>
                      <a:gd name="T34" fmla="*/ 36 w 212"/>
                      <a:gd name="T35" fmla="*/ 335 h 339"/>
                      <a:gd name="T36" fmla="*/ 0 w 212"/>
                      <a:gd name="T37" fmla="*/ 339 h 339"/>
                      <a:gd name="T38" fmla="*/ 0 w 212"/>
                      <a:gd name="T39" fmla="*/ 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12" h="339">
                        <a:moveTo>
                          <a:pt x="0" y="0"/>
                        </a:moveTo>
                        <a:lnTo>
                          <a:pt x="32" y="8"/>
                        </a:lnTo>
                        <a:lnTo>
                          <a:pt x="64" y="16"/>
                        </a:lnTo>
                        <a:lnTo>
                          <a:pt x="96" y="28"/>
                        </a:lnTo>
                        <a:lnTo>
                          <a:pt x="128" y="42"/>
                        </a:lnTo>
                        <a:lnTo>
                          <a:pt x="154" y="58"/>
                        </a:lnTo>
                        <a:lnTo>
                          <a:pt x="178" y="80"/>
                        </a:lnTo>
                        <a:lnTo>
                          <a:pt x="196" y="106"/>
                        </a:lnTo>
                        <a:lnTo>
                          <a:pt x="208" y="136"/>
                        </a:lnTo>
                        <a:lnTo>
                          <a:pt x="212" y="172"/>
                        </a:lnTo>
                        <a:lnTo>
                          <a:pt x="208" y="207"/>
                        </a:lnTo>
                        <a:lnTo>
                          <a:pt x="198" y="237"/>
                        </a:lnTo>
                        <a:lnTo>
                          <a:pt x="180" y="263"/>
                        </a:lnTo>
                        <a:lnTo>
                          <a:pt x="158" y="285"/>
                        </a:lnTo>
                        <a:lnTo>
                          <a:pt x="132" y="303"/>
                        </a:lnTo>
                        <a:lnTo>
                          <a:pt x="102" y="317"/>
                        </a:lnTo>
                        <a:lnTo>
                          <a:pt x="70" y="329"/>
                        </a:lnTo>
                        <a:lnTo>
                          <a:pt x="36" y="335"/>
                        </a:lnTo>
                        <a:lnTo>
                          <a:pt x="0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2399" dirty="0"/>
                  </a:p>
                </p:txBody>
              </p:sp>
              <p:sp>
                <p:nvSpPr>
                  <p:cNvPr id="16" name="Freeform 23">
                    <a:extLst>
                      <a:ext uri="{FF2B5EF4-FFF2-40B4-BE49-F238E27FC236}">
                        <a16:creationId xmlns:a16="http://schemas.microsoft.com/office/drawing/2014/main" id="{D2ECBE46-DB9A-46BF-81B6-2E4D8DF2A0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6038" y="1127125"/>
                    <a:ext cx="153988" cy="244475"/>
                  </a:xfrm>
                  <a:custGeom>
                    <a:avLst/>
                    <a:gdLst>
                      <a:gd name="T0" fmla="*/ 194 w 194"/>
                      <a:gd name="T1" fmla="*/ 0 h 307"/>
                      <a:gd name="T2" fmla="*/ 194 w 194"/>
                      <a:gd name="T3" fmla="*/ 307 h 307"/>
                      <a:gd name="T4" fmla="*/ 142 w 194"/>
                      <a:gd name="T5" fmla="*/ 295 h 307"/>
                      <a:gd name="T6" fmla="*/ 100 w 194"/>
                      <a:gd name="T7" fmla="*/ 279 h 307"/>
                      <a:gd name="T8" fmla="*/ 64 w 194"/>
                      <a:gd name="T9" fmla="*/ 259 h 307"/>
                      <a:gd name="T10" fmla="*/ 36 w 194"/>
                      <a:gd name="T11" fmla="*/ 237 h 307"/>
                      <a:gd name="T12" fmla="*/ 16 w 194"/>
                      <a:gd name="T13" fmla="*/ 211 h 307"/>
                      <a:gd name="T14" fmla="*/ 4 w 194"/>
                      <a:gd name="T15" fmla="*/ 179 h 307"/>
                      <a:gd name="T16" fmla="*/ 0 w 194"/>
                      <a:gd name="T17" fmla="*/ 146 h 307"/>
                      <a:gd name="T18" fmla="*/ 6 w 194"/>
                      <a:gd name="T19" fmla="*/ 114 h 307"/>
                      <a:gd name="T20" fmla="*/ 18 w 194"/>
                      <a:gd name="T21" fmla="*/ 86 h 307"/>
                      <a:gd name="T22" fmla="*/ 40 w 194"/>
                      <a:gd name="T23" fmla="*/ 58 h 307"/>
                      <a:gd name="T24" fmla="*/ 68 w 194"/>
                      <a:gd name="T25" fmla="*/ 36 h 307"/>
                      <a:gd name="T26" fmla="*/ 104 w 194"/>
                      <a:gd name="T27" fmla="*/ 18 h 307"/>
                      <a:gd name="T28" fmla="*/ 146 w 194"/>
                      <a:gd name="T29" fmla="*/ 6 h 307"/>
                      <a:gd name="T30" fmla="*/ 194 w 194"/>
                      <a:gd name="T31" fmla="*/ 0 h 3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94" h="307">
                        <a:moveTo>
                          <a:pt x="194" y="0"/>
                        </a:moveTo>
                        <a:lnTo>
                          <a:pt x="194" y="307"/>
                        </a:lnTo>
                        <a:lnTo>
                          <a:pt x="142" y="295"/>
                        </a:lnTo>
                        <a:lnTo>
                          <a:pt x="100" y="279"/>
                        </a:lnTo>
                        <a:lnTo>
                          <a:pt x="64" y="259"/>
                        </a:lnTo>
                        <a:lnTo>
                          <a:pt x="36" y="237"/>
                        </a:lnTo>
                        <a:lnTo>
                          <a:pt x="16" y="211"/>
                        </a:lnTo>
                        <a:lnTo>
                          <a:pt x="4" y="179"/>
                        </a:lnTo>
                        <a:lnTo>
                          <a:pt x="0" y="146"/>
                        </a:lnTo>
                        <a:lnTo>
                          <a:pt x="6" y="114"/>
                        </a:lnTo>
                        <a:lnTo>
                          <a:pt x="18" y="86"/>
                        </a:lnTo>
                        <a:lnTo>
                          <a:pt x="40" y="58"/>
                        </a:lnTo>
                        <a:lnTo>
                          <a:pt x="68" y="36"/>
                        </a:lnTo>
                        <a:lnTo>
                          <a:pt x="104" y="18"/>
                        </a:lnTo>
                        <a:lnTo>
                          <a:pt x="146" y="6"/>
                        </a:lnTo>
                        <a:lnTo>
                          <a:pt x="19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2399" dirty="0"/>
                  </a:p>
                </p:txBody>
              </p:sp>
              <p:sp>
                <p:nvSpPr>
                  <p:cNvPr id="17" name="Freeform 24">
                    <a:extLst>
                      <a:ext uri="{FF2B5EF4-FFF2-40B4-BE49-F238E27FC236}">
                        <a16:creationId xmlns:a16="http://schemas.microsoft.com/office/drawing/2014/main" id="{74D50B51-B242-4308-8DDB-8134A9B06D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95801" y="663575"/>
                    <a:ext cx="1644650" cy="1646238"/>
                  </a:xfrm>
                  <a:custGeom>
                    <a:avLst/>
                    <a:gdLst>
                      <a:gd name="T0" fmla="*/ 993 w 2073"/>
                      <a:gd name="T1" fmla="*/ 297 h 2073"/>
                      <a:gd name="T2" fmla="*/ 875 w 2073"/>
                      <a:gd name="T3" fmla="*/ 425 h 2073"/>
                      <a:gd name="T4" fmla="*/ 684 w 2073"/>
                      <a:gd name="T5" fmla="*/ 522 h 2073"/>
                      <a:gd name="T6" fmla="*/ 584 w 2073"/>
                      <a:gd name="T7" fmla="*/ 708 h 2073"/>
                      <a:gd name="T8" fmla="*/ 620 w 2073"/>
                      <a:gd name="T9" fmla="*/ 919 h 2073"/>
                      <a:gd name="T10" fmla="*/ 787 w 2073"/>
                      <a:gd name="T11" fmla="*/ 1058 h 2073"/>
                      <a:gd name="T12" fmla="*/ 989 w 2073"/>
                      <a:gd name="T13" fmla="*/ 1475 h 2073"/>
                      <a:gd name="T14" fmla="*/ 845 w 2073"/>
                      <a:gd name="T15" fmla="*/ 1431 h 2073"/>
                      <a:gd name="T16" fmla="*/ 789 w 2073"/>
                      <a:gd name="T17" fmla="*/ 1347 h 2073"/>
                      <a:gd name="T18" fmla="*/ 754 w 2073"/>
                      <a:gd name="T19" fmla="*/ 1264 h 2073"/>
                      <a:gd name="T20" fmla="*/ 662 w 2073"/>
                      <a:gd name="T21" fmla="*/ 1226 h 2073"/>
                      <a:gd name="T22" fmla="*/ 568 w 2073"/>
                      <a:gd name="T23" fmla="*/ 1276 h 2073"/>
                      <a:gd name="T24" fmla="*/ 570 w 2073"/>
                      <a:gd name="T25" fmla="*/ 1411 h 2073"/>
                      <a:gd name="T26" fmla="*/ 684 w 2073"/>
                      <a:gd name="T27" fmla="*/ 1557 h 2073"/>
                      <a:gd name="T28" fmla="*/ 913 w 2073"/>
                      <a:gd name="T29" fmla="*/ 1644 h 2073"/>
                      <a:gd name="T30" fmla="*/ 1003 w 2073"/>
                      <a:gd name="T31" fmla="*/ 1796 h 2073"/>
                      <a:gd name="T32" fmla="*/ 1076 w 2073"/>
                      <a:gd name="T33" fmla="*/ 1796 h 2073"/>
                      <a:gd name="T34" fmla="*/ 1158 w 2073"/>
                      <a:gd name="T35" fmla="*/ 1644 h 2073"/>
                      <a:gd name="T36" fmla="*/ 1379 w 2073"/>
                      <a:gd name="T37" fmla="*/ 1565 h 2073"/>
                      <a:gd name="T38" fmla="*/ 1501 w 2073"/>
                      <a:gd name="T39" fmla="*/ 1403 h 2073"/>
                      <a:gd name="T40" fmla="*/ 1505 w 2073"/>
                      <a:gd name="T41" fmla="*/ 1180 h 2073"/>
                      <a:gd name="T42" fmla="*/ 1407 w 2073"/>
                      <a:gd name="T43" fmla="*/ 1033 h 2073"/>
                      <a:gd name="T44" fmla="*/ 1242 w 2073"/>
                      <a:gd name="T45" fmla="*/ 949 h 2073"/>
                      <a:gd name="T46" fmla="*/ 1090 w 2073"/>
                      <a:gd name="T47" fmla="*/ 584 h 2073"/>
                      <a:gd name="T48" fmla="*/ 1228 w 2073"/>
                      <a:gd name="T49" fmla="*/ 634 h 2073"/>
                      <a:gd name="T50" fmla="*/ 1306 w 2073"/>
                      <a:gd name="T51" fmla="*/ 724 h 2073"/>
                      <a:gd name="T52" fmla="*/ 1391 w 2073"/>
                      <a:gd name="T53" fmla="*/ 771 h 2073"/>
                      <a:gd name="T54" fmla="*/ 1485 w 2073"/>
                      <a:gd name="T55" fmla="*/ 722 h 2073"/>
                      <a:gd name="T56" fmla="*/ 1479 w 2073"/>
                      <a:gd name="T57" fmla="*/ 588 h 2073"/>
                      <a:gd name="T58" fmla="*/ 1345 w 2073"/>
                      <a:gd name="T59" fmla="*/ 474 h 2073"/>
                      <a:gd name="T60" fmla="*/ 1168 w 2073"/>
                      <a:gd name="T61" fmla="*/ 417 h 2073"/>
                      <a:gd name="T62" fmla="*/ 1086 w 2073"/>
                      <a:gd name="T63" fmla="*/ 297 h 2073"/>
                      <a:gd name="T64" fmla="*/ 1037 w 2073"/>
                      <a:gd name="T65" fmla="*/ 0 h 2073"/>
                      <a:gd name="T66" fmla="*/ 1465 w 2073"/>
                      <a:gd name="T67" fmla="*/ 94 h 2073"/>
                      <a:gd name="T68" fmla="*/ 1806 w 2073"/>
                      <a:gd name="T69" fmla="*/ 343 h 2073"/>
                      <a:gd name="T70" fmla="*/ 2019 w 2073"/>
                      <a:gd name="T71" fmla="*/ 710 h 2073"/>
                      <a:gd name="T72" fmla="*/ 2067 w 2073"/>
                      <a:gd name="T73" fmla="*/ 1150 h 2073"/>
                      <a:gd name="T74" fmla="*/ 1932 w 2073"/>
                      <a:gd name="T75" fmla="*/ 1561 h 2073"/>
                      <a:gd name="T76" fmla="*/ 1648 w 2073"/>
                      <a:gd name="T77" fmla="*/ 1874 h 2073"/>
                      <a:gd name="T78" fmla="*/ 1258 w 2073"/>
                      <a:gd name="T79" fmla="*/ 2049 h 2073"/>
                      <a:gd name="T80" fmla="*/ 813 w 2073"/>
                      <a:gd name="T81" fmla="*/ 2049 h 2073"/>
                      <a:gd name="T82" fmla="*/ 425 w 2073"/>
                      <a:gd name="T83" fmla="*/ 1874 h 2073"/>
                      <a:gd name="T84" fmla="*/ 142 w 2073"/>
                      <a:gd name="T85" fmla="*/ 1561 h 2073"/>
                      <a:gd name="T86" fmla="*/ 6 w 2073"/>
                      <a:gd name="T87" fmla="*/ 1150 h 2073"/>
                      <a:gd name="T88" fmla="*/ 52 w 2073"/>
                      <a:gd name="T89" fmla="*/ 710 h 2073"/>
                      <a:gd name="T90" fmla="*/ 267 w 2073"/>
                      <a:gd name="T91" fmla="*/ 343 h 2073"/>
                      <a:gd name="T92" fmla="*/ 608 w 2073"/>
                      <a:gd name="T93" fmla="*/ 94 h 2073"/>
                      <a:gd name="T94" fmla="*/ 1037 w 2073"/>
                      <a:gd name="T95" fmla="*/ 0 h 20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73" h="2073">
                        <a:moveTo>
                          <a:pt x="1039" y="259"/>
                        </a:moveTo>
                        <a:lnTo>
                          <a:pt x="1019" y="265"/>
                        </a:lnTo>
                        <a:lnTo>
                          <a:pt x="1003" y="277"/>
                        </a:lnTo>
                        <a:lnTo>
                          <a:pt x="993" y="297"/>
                        </a:lnTo>
                        <a:lnTo>
                          <a:pt x="989" y="317"/>
                        </a:lnTo>
                        <a:lnTo>
                          <a:pt x="989" y="409"/>
                        </a:lnTo>
                        <a:lnTo>
                          <a:pt x="931" y="415"/>
                        </a:lnTo>
                        <a:lnTo>
                          <a:pt x="875" y="425"/>
                        </a:lnTo>
                        <a:lnTo>
                          <a:pt x="821" y="441"/>
                        </a:lnTo>
                        <a:lnTo>
                          <a:pt x="771" y="460"/>
                        </a:lnTo>
                        <a:lnTo>
                          <a:pt x="726" y="488"/>
                        </a:lnTo>
                        <a:lnTo>
                          <a:pt x="684" y="522"/>
                        </a:lnTo>
                        <a:lnTo>
                          <a:pt x="650" y="560"/>
                        </a:lnTo>
                        <a:lnTo>
                          <a:pt x="620" y="604"/>
                        </a:lnTo>
                        <a:lnTo>
                          <a:pt x="598" y="654"/>
                        </a:lnTo>
                        <a:lnTo>
                          <a:pt x="584" y="708"/>
                        </a:lnTo>
                        <a:lnTo>
                          <a:pt x="580" y="769"/>
                        </a:lnTo>
                        <a:lnTo>
                          <a:pt x="584" y="823"/>
                        </a:lnTo>
                        <a:lnTo>
                          <a:pt x="598" y="873"/>
                        </a:lnTo>
                        <a:lnTo>
                          <a:pt x="620" y="919"/>
                        </a:lnTo>
                        <a:lnTo>
                          <a:pt x="652" y="961"/>
                        </a:lnTo>
                        <a:lnTo>
                          <a:pt x="690" y="997"/>
                        </a:lnTo>
                        <a:lnTo>
                          <a:pt x="736" y="1029"/>
                        </a:lnTo>
                        <a:lnTo>
                          <a:pt x="787" y="1058"/>
                        </a:lnTo>
                        <a:lnTo>
                          <a:pt x="849" y="1080"/>
                        </a:lnTo>
                        <a:lnTo>
                          <a:pt x="915" y="1100"/>
                        </a:lnTo>
                        <a:lnTo>
                          <a:pt x="989" y="1116"/>
                        </a:lnTo>
                        <a:lnTo>
                          <a:pt x="989" y="1475"/>
                        </a:lnTo>
                        <a:lnTo>
                          <a:pt x="941" y="1471"/>
                        </a:lnTo>
                        <a:lnTo>
                          <a:pt x="901" y="1461"/>
                        </a:lnTo>
                        <a:lnTo>
                          <a:pt x="869" y="1447"/>
                        </a:lnTo>
                        <a:lnTo>
                          <a:pt x="845" y="1431"/>
                        </a:lnTo>
                        <a:lnTo>
                          <a:pt x="825" y="1413"/>
                        </a:lnTo>
                        <a:lnTo>
                          <a:pt x="811" y="1391"/>
                        </a:lnTo>
                        <a:lnTo>
                          <a:pt x="799" y="1369"/>
                        </a:lnTo>
                        <a:lnTo>
                          <a:pt x="789" y="1347"/>
                        </a:lnTo>
                        <a:lnTo>
                          <a:pt x="781" y="1324"/>
                        </a:lnTo>
                        <a:lnTo>
                          <a:pt x="773" y="1302"/>
                        </a:lnTo>
                        <a:lnTo>
                          <a:pt x="765" y="1282"/>
                        </a:lnTo>
                        <a:lnTo>
                          <a:pt x="754" y="1264"/>
                        </a:lnTo>
                        <a:lnTo>
                          <a:pt x="738" y="1248"/>
                        </a:lnTo>
                        <a:lnTo>
                          <a:pt x="718" y="1238"/>
                        </a:lnTo>
                        <a:lnTo>
                          <a:pt x="694" y="1230"/>
                        </a:lnTo>
                        <a:lnTo>
                          <a:pt x="662" y="1226"/>
                        </a:lnTo>
                        <a:lnTo>
                          <a:pt x="630" y="1230"/>
                        </a:lnTo>
                        <a:lnTo>
                          <a:pt x="604" y="1240"/>
                        </a:lnTo>
                        <a:lnTo>
                          <a:pt x="584" y="1256"/>
                        </a:lnTo>
                        <a:lnTo>
                          <a:pt x="568" y="1276"/>
                        </a:lnTo>
                        <a:lnTo>
                          <a:pt x="558" y="1304"/>
                        </a:lnTo>
                        <a:lnTo>
                          <a:pt x="554" y="1336"/>
                        </a:lnTo>
                        <a:lnTo>
                          <a:pt x="558" y="1373"/>
                        </a:lnTo>
                        <a:lnTo>
                          <a:pt x="570" y="1411"/>
                        </a:lnTo>
                        <a:lnTo>
                          <a:pt x="586" y="1449"/>
                        </a:lnTo>
                        <a:lnTo>
                          <a:pt x="612" y="1487"/>
                        </a:lnTo>
                        <a:lnTo>
                          <a:pt x="644" y="1523"/>
                        </a:lnTo>
                        <a:lnTo>
                          <a:pt x="684" y="1557"/>
                        </a:lnTo>
                        <a:lnTo>
                          <a:pt x="730" y="1587"/>
                        </a:lnTo>
                        <a:lnTo>
                          <a:pt x="783" y="1613"/>
                        </a:lnTo>
                        <a:lnTo>
                          <a:pt x="845" y="1631"/>
                        </a:lnTo>
                        <a:lnTo>
                          <a:pt x="913" y="1644"/>
                        </a:lnTo>
                        <a:lnTo>
                          <a:pt x="989" y="1650"/>
                        </a:lnTo>
                        <a:lnTo>
                          <a:pt x="989" y="1756"/>
                        </a:lnTo>
                        <a:lnTo>
                          <a:pt x="993" y="1778"/>
                        </a:lnTo>
                        <a:lnTo>
                          <a:pt x="1003" y="1796"/>
                        </a:lnTo>
                        <a:lnTo>
                          <a:pt x="1019" y="1810"/>
                        </a:lnTo>
                        <a:lnTo>
                          <a:pt x="1041" y="1816"/>
                        </a:lnTo>
                        <a:lnTo>
                          <a:pt x="1060" y="1810"/>
                        </a:lnTo>
                        <a:lnTo>
                          <a:pt x="1076" y="1796"/>
                        </a:lnTo>
                        <a:lnTo>
                          <a:pt x="1086" y="1778"/>
                        </a:lnTo>
                        <a:lnTo>
                          <a:pt x="1090" y="1756"/>
                        </a:lnTo>
                        <a:lnTo>
                          <a:pt x="1090" y="1650"/>
                        </a:lnTo>
                        <a:lnTo>
                          <a:pt x="1158" y="1644"/>
                        </a:lnTo>
                        <a:lnTo>
                          <a:pt x="1222" y="1633"/>
                        </a:lnTo>
                        <a:lnTo>
                          <a:pt x="1280" y="1615"/>
                        </a:lnTo>
                        <a:lnTo>
                          <a:pt x="1332" y="1593"/>
                        </a:lnTo>
                        <a:lnTo>
                          <a:pt x="1379" y="1565"/>
                        </a:lnTo>
                        <a:lnTo>
                          <a:pt x="1419" y="1533"/>
                        </a:lnTo>
                        <a:lnTo>
                          <a:pt x="1455" y="1495"/>
                        </a:lnTo>
                        <a:lnTo>
                          <a:pt x="1481" y="1451"/>
                        </a:lnTo>
                        <a:lnTo>
                          <a:pt x="1501" y="1403"/>
                        </a:lnTo>
                        <a:lnTo>
                          <a:pt x="1513" y="1349"/>
                        </a:lnTo>
                        <a:lnTo>
                          <a:pt x="1519" y="1290"/>
                        </a:lnTo>
                        <a:lnTo>
                          <a:pt x="1515" y="1232"/>
                        </a:lnTo>
                        <a:lnTo>
                          <a:pt x="1505" y="1180"/>
                        </a:lnTo>
                        <a:lnTo>
                          <a:pt x="1489" y="1136"/>
                        </a:lnTo>
                        <a:lnTo>
                          <a:pt x="1467" y="1096"/>
                        </a:lnTo>
                        <a:lnTo>
                          <a:pt x="1439" y="1062"/>
                        </a:lnTo>
                        <a:lnTo>
                          <a:pt x="1407" y="1033"/>
                        </a:lnTo>
                        <a:lnTo>
                          <a:pt x="1371" y="1007"/>
                        </a:lnTo>
                        <a:lnTo>
                          <a:pt x="1332" y="985"/>
                        </a:lnTo>
                        <a:lnTo>
                          <a:pt x="1288" y="965"/>
                        </a:lnTo>
                        <a:lnTo>
                          <a:pt x="1242" y="949"/>
                        </a:lnTo>
                        <a:lnTo>
                          <a:pt x="1194" y="935"/>
                        </a:lnTo>
                        <a:lnTo>
                          <a:pt x="1142" y="921"/>
                        </a:lnTo>
                        <a:lnTo>
                          <a:pt x="1090" y="909"/>
                        </a:lnTo>
                        <a:lnTo>
                          <a:pt x="1090" y="584"/>
                        </a:lnTo>
                        <a:lnTo>
                          <a:pt x="1134" y="588"/>
                        </a:lnTo>
                        <a:lnTo>
                          <a:pt x="1172" y="600"/>
                        </a:lnTo>
                        <a:lnTo>
                          <a:pt x="1202" y="614"/>
                        </a:lnTo>
                        <a:lnTo>
                          <a:pt x="1228" y="634"/>
                        </a:lnTo>
                        <a:lnTo>
                          <a:pt x="1252" y="656"/>
                        </a:lnTo>
                        <a:lnTo>
                          <a:pt x="1270" y="680"/>
                        </a:lnTo>
                        <a:lnTo>
                          <a:pt x="1288" y="702"/>
                        </a:lnTo>
                        <a:lnTo>
                          <a:pt x="1306" y="724"/>
                        </a:lnTo>
                        <a:lnTo>
                          <a:pt x="1324" y="742"/>
                        </a:lnTo>
                        <a:lnTo>
                          <a:pt x="1343" y="757"/>
                        </a:lnTo>
                        <a:lnTo>
                          <a:pt x="1365" y="767"/>
                        </a:lnTo>
                        <a:lnTo>
                          <a:pt x="1391" y="771"/>
                        </a:lnTo>
                        <a:lnTo>
                          <a:pt x="1419" y="767"/>
                        </a:lnTo>
                        <a:lnTo>
                          <a:pt x="1445" y="757"/>
                        </a:lnTo>
                        <a:lnTo>
                          <a:pt x="1467" y="743"/>
                        </a:lnTo>
                        <a:lnTo>
                          <a:pt x="1485" y="722"/>
                        </a:lnTo>
                        <a:lnTo>
                          <a:pt x="1495" y="696"/>
                        </a:lnTo>
                        <a:lnTo>
                          <a:pt x="1499" y="664"/>
                        </a:lnTo>
                        <a:lnTo>
                          <a:pt x="1493" y="624"/>
                        </a:lnTo>
                        <a:lnTo>
                          <a:pt x="1479" y="588"/>
                        </a:lnTo>
                        <a:lnTo>
                          <a:pt x="1455" y="554"/>
                        </a:lnTo>
                        <a:lnTo>
                          <a:pt x="1423" y="524"/>
                        </a:lnTo>
                        <a:lnTo>
                          <a:pt x="1385" y="498"/>
                        </a:lnTo>
                        <a:lnTo>
                          <a:pt x="1345" y="474"/>
                        </a:lnTo>
                        <a:lnTo>
                          <a:pt x="1302" y="456"/>
                        </a:lnTo>
                        <a:lnTo>
                          <a:pt x="1256" y="439"/>
                        </a:lnTo>
                        <a:lnTo>
                          <a:pt x="1212" y="427"/>
                        </a:lnTo>
                        <a:lnTo>
                          <a:pt x="1168" y="417"/>
                        </a:lnTo>
                        <a:lnTo>
                          <a:pt x="1126" y="413"/>
                        </a:lnTo>
                        <a:lnTo>
                          <a:pt x="1090" y="409"/>
                        </a:lnTo>
                        <a:lnTo>
                          <a:pt x="1090" y="317"/>
                        </a:lnTo>
                        <a:lnTo>
                          <a:pt x="1086" y="297"/>
                        </a:lnTo>
                        <a:lnTo>
                          <a:pt x="1076" y="277"/>
                        </a:lnTo>
                        <a:lnTo>
                          <a:pt x="1060" y="265"/>
                        </a:lnTo>
                        <a:lnTo>
                          <a:pt x="1039" y="259"/>
                        </a:lnTo>
                        <a:close/>
                        <a:moveTo>
                          <a:pt x="1037" y="0"/>
                        </a:moveTo>
                        <a:lnTo>
                          <a:pt x="1148" y="6"/>
                        </a:lnTo>
                        <a:lnTo>
                          <a:pt x="1258" y="24"/>
                        </a:lnTo>
                        <a:lnTo>
                          <a:pt x="1363" y="54"/>
                        </a:lnTo>
                        <a:lnTo>
                          <a:pt x="1465" y="94"/>
                        </a:lnTo>
                        <a:lnTo>
                          <a:pt x="1559" y="142"/>
                        </a:lnTo>
                        <a:lnTo>
                          <a:pt x="1648" y="201"/>
                        </a:lnTo>
                        <a:lnTo>
                          <a:pt x="1730" y="267"/>
                        </a:lnTo>
                        <a:lnTo>
                          <a:pt x="1806" y="343"/>
                        </a:lnTo>
                        <a:lnTo>
                          <a:pt x="1874" y="425"/>
                        </a:lnTo>
                        <a:lnTo>
                          <a:pt x="1932" y="514"/>
                        </a:lnTo>
                        <a:lnTo>
                          <a:pt x="1981" y="610"/>
                        </a:lnTo>
                        <a:lnTo>
                          <a:pt x="2019" y="710"/>
                        </a:lnTo>
                        <a:lnTo>
                          <a:pt x="2049" y="815"/>
                        </a:lnTo>
                        <a:lnTo>
                          <a:pt x="2067" y="925"/>
                        </a:lnTo>
                        <a:lnTo>
                          <a:pt x="2073" y="1037"/>
                        </a:lnTo>
                        <a:lnTo>
                          <a:pt x="2067" y="1150"/>
                        </a:lnTo>
                        <a:lnTo>
                          <a:pt x="2049" y="1260"/>
                        </a:lnTo>
                        <a:lnTo>
                          <a:pt x="2021" y="1365"/>
                        </a:lnTo>
                        <a:lnTo>
                          <a:pt x="1981" y="1465"/>
                        </a:lnTo>
                        <a:lnTo>
                          <a:pt x="1932" y="1561"/>
                        </a:lnTo>
                        <a:lnTo>
                          <a:pt x="1874" y="1648"/>
                        </a:lnTo>
                        <a:lnTo>
                          <a:pt x="1806" y="1732"/>
                        </a:lnTo>
                        <a:lnTo>
                          <a:pt x="1730" y="1806"/>
                        </a:lnTo>
                        <a:lnTo>
                          <a:pt x="1648" y="1874"/>
                        </a:lnTo>
                        <a:lnTo>
                          <a:pt x="1559" y="1932"/>
                        </a:lnTo>
                        <a:lnTo>
                          <a:pt x="1465" y="1981"/>
                        </a:lnTo>
                        <a:lnTo>
                          <a:pt x="1363" y="2021"/>
                        </a:lnTo>
                        <a:lnTo>
                          <a:pt x="1258" y="2049"/>
                        </a:lnTo>
                        <a:lnTo>
                          <a:pt x="1148" y="2067"/>
                        </a:lnTo>
                        <a:lnTo>
                          <a:pt x="1037" y="2073"/>
                        </a:lnTo>
                        <a:lnTo>
                          <a:pt x="923" y="2067"/>
                        </a:lnTo>
                        <a:lnTo>
                          <a:pt x="813" y="2049"/>
                        </a:lnTo>
                        <a:lnTo>
                          <a:pt x="710" y="2021"/>
                        </a:lnTo>
                        <a:lnTo>
                          <a:pt x="608" y="1981"/>
                        </a:lnTo>
                        <a:lnTo>
                          <a:pt x="512" y="1932"/>
                        </a:lnTo>
                        <a:lnTo>
                          <a:pt x="425" y="1874"/>
                        </a:lnTo>
                        <a:lnTo>
                          <a:pt x="341" y="1806"/>
                        </a:lnTo>
                        <a:lnTo>
                          <a:pt x="267" y="1732"/>
                        </a:lnTo>
                        <a:lnTo>
                          <a:pt x="199" y="1648"/>
                        </a:lnTo>
                        <a:lnTo>
                          <a:pt x="142" y="1561"/>
                        </a:lnTo>
                        <a:lnTo>
                          <a:pt x="92" y="1465"/>
                        </a:lnTo>
                        <a:lnTo>
                          <a:pt x="52" y="1365"/>
                        </a:lnTo>
                        <a:lnTo>
                          <a:pt x="24" y="1260"/>
                        </a:lnTo>
                        <a:lnTo>
                          <a:pt x="6" y="1150"/>
                        </a:lnTo>
                        <a:lnTo>
                          <a:pt x="0" y="1037"/>
                        </a:lnTo>
                        <a:lnTo>
                          <a:pt x="6" y="925"/>
                        </a:lnTo>
                        <a:lnTo>
                          <a:pt x="24" y="815"/>
                        </a:lnTo>
                        <a:lnTo>
                          <a:pt x="52" y="710"/>
                        </a:lnTo>
                        <a:lnTo>
                          <a:pt x="92" y="610"/>
                        </a:lnTo>
                        <a:lnTo>
                          <a:pt x="142" y="514"/>
                        </a:lnTo>
                        <a:lnTo>
                          <a:pt x="199" y="425"/>
                        </a:lnTo>
                        <a:lnTo>
                          <a:pt x="267" y="343"/>
                        </a:lnTo>
                        <a:lnTo>
                          <a:pt x="341" y="267"/>
                        </a:lnTo>
                        <a:lnTo>
                          <a:pt x="425" y="201"/>
                        </a:lnTo>
                        <a:lnTo>
                          <a:pt x="512" y="142"/>
                        </a:lnTo>
                        <a:lnTo>
                          <a:pt x="608" y="94"/>
                        </a:lnTo>
                        <a:lnTo>
                          <a:pt x="710" y="54"/>
                        </a:lnTo>
                        <a:lnTo>
                          <a:pt x="813" y="24"/>
                        </a:lnTo>
                        <a:lnTo>
                          <a:pt x="923" y="6"/>
                        </a:lnTo>
                        <a:lnTo>
                          <a:pt x="103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2399" dirty="0"/>
                  </a:p>
                </p:txBody>
              </p:sp>
              <p:sp>
                <p:nvSpPr>
                  <p:cNvPr id="18" name="Freeform 25">
                    <a:extLst>
                      <a:ext uri="{FF2B5EF4-FFF2-40B4-BE49-F238E27FC236}">
                        <a16:creationId xmlns:a16="http://schemas.microsoft.com/office/drawing/2014/main" id="{521427B9-6041-44A4-A58C-FF182E60FF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8863" y="4329113"/>
                    <a:ext cx="1181100" cy="1538288"/>
                  </a:xfrm>
                  <a:custGeom>
                    <a:avLst/>
                    <a:gdLst>
                      <a:gd name="T0" fmla="*/ 297 w 1489"/>
                      <a:gd name="T1" fmla="*/ 0 h 1937"/>
                      <a:gd name="T2" fmla="*/ 1192 w 1489"/>
                      <a:gd name="T3" fmla="*/ 0 h 1937"/>
                      <a:gd name="T4" fmla="*/ 1252 w 1489"/>
                      <a:gd name="T5" fmla="*/ 6 h 1937"/>
                      <a:gd name="T6" fmla="*/ 1307 w 1489"/>
                      <a:gd name="T7" fmla="*/ 23 h 1937"/>
                      <a:gd name="T8" fmla="*/ 1357 w 1489"/>
                      <a:gd name="T9" fmla="*/ 51 h 1937"/>
                      <a:gd name="T10" fmla="*/ 1403 w 1489"/>
                      <a:gd name="T11" fmla="*/ 87 h 1937"/>
                      <a:gd name="T12" fmla="*/ 1439 w 1489"/>
                      <a:gd name="T13" fmla="*/ 131 h 1937"/>
                      <a:gd name="T14" fmla="*/ 1467 w 1489"/>
                      <a:gd name="T15" fmla="*/ 181 h 1937"/>
                      <a:gd name="T16" fmla="*/ 1483 w 1489"/>
                      <a:gd name="T17" fmla="*/ 239 h 1937"/>
                      <a:gd name="T18" fmla="*/ 1489 w 1489"/>
                      <a:gd name="T19" fmla="*/ 299 h 1937"/>
                      <a:gd name="T20" fmla="*/ 1489 w 1489"/>
                      <a:gd name="T21" fmla="*/ 1638 h 1937"/>
                      <a:gd name="T22" fmla="*/ 1483 w 1489"/>
                      <a:gd name="T23" fmla="*/ 1698 h 1937"/>
                      <a:gd name="T24" fmla="*/ 1465 w 1489"/>
                      <a:gd name="T25" fmla="*/ 1756 h 1937"/>
                      <a:gd name="T26" fmla="*/ 1439 w 1489"/>
                      <a:gd name="T27" fmla="*/ 1805 h 1937"/>
                      <a:gd name="T28" fmla="*/ 1401 w 1489"/>
                      <a:gd name="T29" fmla="*/ 1849 h 1937"/>
                      <a:gd name="T30" fmla="*/ 1357 w 1489"/>
                      <a:gd name="T31" fmla="*/ 1885 h 1937"/>
                      <a:gd name="T32" fmla="*/ 1307 w 1489"/>
                      <a:gd name="T33" fmla="*/ 1913 h 1937"/>
                      <a:gd name="T34" fmla="*/ 1252 w 1489"/>
                      <a:gd name="T35" fmla="*/ 1931 h 1937"/>
                      <a:gd name="T36" fmla="*/ 1192 w 1489"/>
                      <a:gd name="T37" fmla="*/ 1937 h 1937"/>
                      <a:gd name="T38" fmla="*/ 297 w 1489"/>
                      <a:gd name="T39" fmla="*/ 1937 h 1937"/>
                      <a:gd name="T40" fmla="*/ 237 w 1489"/>
                      <a:gd name="T41" fmla="*/ 1931 h 1937"/>
                      <a:gd name="T42" fmla="*/ 181 w 1489"/>
                      <a:gd name="T43" fmla="*/ 1913 h 1937"/>
                      <a:gd name="T44" fmla="*/ 131 w 1489"/>
                      <a:gd name="T45" fmla="*/ 1885 h 1937"/>
                      <a:gd name="T46" fmla="*/ 87 w 1489"/>
                      <a:gd name="T47" fmla="*/ 1849 h 1937"/>
                      <a:gd name="T48" fmla="*/ 50 w 1489"/>
                      <a:gd name="T49" fmla="*/ 1805 h 1937"/>
                      <a:gd name="T50" fmla="*/ 24 w 1489"/>
                      <a:gd name="T51" fmla="*/ 1756 h 1937"/>
                      <a:gd name="T52" fmla="*/ 6 w 1489"/>
                      <a:gd name="T53" fmla="*/ 1698 h 1937"/>
                      <a:gd name="T54" fmla="*/ 0 w 1489"/>
                      <a:gd name="T55" fmla="*/ 1638 h 1937"/>
                      <a:gd name="T56" fmla="*/ 0 w 1489"/>
                      <a:gd name="T57" fmla="*/ 299 h 1937"/>
                      <a:gd name="T58" fmla="*/ 6 w 1489"/>
                      <a:gd name="T59" fmla="*/ 239 h 1937"/>
                      <a:gd name="T60" fmla="*/ 24 w 1489"/>
                      <a:gd name="T61" fmla="*/ 181 h 1937"/>
                      <a:gd name="T62" fmla="*/ 50 w 1489"/>
                      <a:gd name="T63" fmla="*/ 131 h 1937"/>
                      <a:gd name="T64" fmla="*/ 87 w 1489"/>
                      <a:gd name="T65" fmla="*/ 87 h 1937"/>
                      <a:gd name="T66" fmla="*/ 131 w 1489"/>
                      <a:gd name="T67" fmla="*/ 51 h 1937"/>
                      <a:gd name="T68" fmla="*/ 181 w 1489"/>
                      <a:gd name="T69" fmla="*/ 23 h 1937"/>
                      <a:gd name="T70" fmla="*/ 237 w 1489"/>
                      <a:gd name="T71" fmla="*/ 6 h 1937"/>
                      <a:gd name="T72" fmla="*/ 297 w 1489"/>
                      <a:gd name="T73" fmla="*/ 0 h 19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89" h="1937">
                        <a:moveTo>
                          <a:pt x="297" y="0"/>
                        </a:moveTo>
                        <a:lnTo>
                          <a:pt x="1192" y="0"/>
                        </a:lnTo>
                        <a:lnTo>
                          <a:pt x="1252" y="6"/>
                        </a:lnTo>
                        <a:lnTo>
                          <a:pt x="1307" y="23"/>
                        </a:lnTo>
                        <a:lnTo>
                          <a:pt x="1357" y="51"/>
                        </a:lnTo>
                        <a:lnTo>
                          <a:pt x="1403" y="87"/>
                        </a:lnTo>
                        <a:lnTo>
                          <a:pt x="1439" y="131"/>
                        </a:lnTo>
                        <a:lnTo>
                          <a:pt x="1467" y="181"/>
                        </a:lnTo>
                        <a:lnTo>
                          <a:pt x="1483" y="239"/>
                        </a:lnTo>
                        <a:lnTo>
                          <a:pt x="1489" y="299"/>
                        </a:lnTo>
                        <a:lnTo>
                          <a:pt x="1489" y="1638"/>
                        </a:lnTo>
                        <a:lnTo>
                          <a:pt x="1483" y="1698"/>
                        </a:lnTo>
                        <a:lnTo>
                          <a:pt x="1465" y="1756"/>
                        </a:lnTo>
                        <a:lnTo>
                          <a:pt x="1439" y="1805"/>
                        </a:lnTo>
                        <a:lnTo>
                          <a:pt x="1401" y="1849"/>
                        </a:lnTo>
                        <a:lnTo>
                          <a:pt x="1357" y="1885"/>
                        </a:lnTo>
                        <a:lnTo>
                          <a:pt x="1307" y="1913"/>
                        </a:lnTo>
                        <a:lnTo>
                          <a:pt x="1252" y="1931"/>
                        </a:lnTo>
                        <a:lnTo>
                          <a:pt x="1192" y="1937"/>
                        </a:lnTo>
                        <a:lnTo>
                          <a:pt x="297" y="1937"/>
                        </a:lnTo>
                        <a:lnTo>
                          <a:pt x="237" y="1931"/>
                        </a:lnTo>
                        <a:lnTo>
                          <a:pt x="181" y="1913"/>
                        </a:lnTo>
                        <a:lnTo>
                          <a:pt x="131" y="1885"/>
                        </a:lnTo>
                        <a:lnTo>
                          <a:pt x="87" y="1849"/>
                        </a:lnTo>
                        <a:lnTo>
                          <a:pt x="50" y="1805"/>
                        </a:lnTo>
                        <a:lnTo>
                          <a:pt x="24" y="1756"/>
                        </a:lnTo>
                        <a:lnTo>
                          <a:pt x="6" y="1698"/>
                        </a:lnTo>
                        <a:lnTo>
                          <a:pt x="0" y="1638"/>
                        </a:lnTo>
                        <a:lnTo>
                          <a:pt x="0" y="299"/>
                        </a:lnTo>
                        <a:lnTo>
                          <a:pt x="6" y="239"/>
                        </a:lnTo>
                        <a:lnTo>
                          <a:pt x="24" y="181"/>
                        </a:lnTo>
                        <a:lnTo>
                          <a:pt x="50" y="131"/>
                        </a:lnTo>
                        <a:lnTo>
                          <a:pt x="87" y="87"/>
                        </a:lnTo>
                        <a:lnTo>
                          <a:pt x="131" y="51"/>
                        </a:lnTo>
                        <a:lnTo>
                          <a:pt x="181" y="23"/>
                        </a:lnTo>
                        <a:lnTo>
                          <a:pt x="237" y="6"/>
                        </a:lnTo>
                        <a:lnTo>
                          <a:pt x="29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2399" dirty="0"/>
                  </a:p>
                </p:txBody>
              </p:sp>
              <p:sp>
                <p:nvSpPr>
                  <p:cNvPr id="19" name="Freeform 26">
                    <a:extLst>
                      <a:ext uri="{FF2B5EF4-FFF2-40B4-BE49-F238E27FC236}">
                        <a16:creationId xmlns:a16="http://schemas.microsoft.com/office/drawing/2014/main" id="{6C20082D-60DB-4749-8ACC-AF22854A0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426" y="3502025"/>
                    <a:ext cx="1181100" cy="2365375"/>
                  </a:xfrm>
                  <a:custGeom>
                    <a:avLst/>
                    <a:gdLst>
                      <a:gd name="T0" fmla="*/ 297 w 1489"/>
                      <a:gd name="T1" fmla="*/ 0 h 2980"/>
                      <a:gd name="T2" fmla="*/ 1192 w 1489"/>
                      <a:gd name="T3" fmla="*/ 0 h 2980"/>
                      <a:gd name="T4" fmla="*/ 1252 w 1489"/>
                      <a:gd name="T5" fmla="*/ 6 h 2980"/>
                      <a:gd name="T6" fmla="*/ 1307 w 1489"/>
                      <a:gd name="T7" fmla="*/ 24 h 2980"/>
                      <a:gd name="T8" fmla="*/ 1357 w 1489"/>
                      <a:gd name="T9" fmla="*/ 52 h 2980"/>
                      <a:gd name="T10" fmla="*/ 1403 w 1489"/>
                      <a:gd name="T11" fmla="*/ 88 h 2980"/>
                      <a:gd name="T12" fmla="*/ 1439 w 1489"/>
                      <a:gd name="T13" fmla="*/ 132 h 2980"/>
                      <a:gd name="T14" fmla="*/ 1467 w 1489"/>
                      <a:gd name="T15" fmla="*/ 181 h 2980"/>
                      <a:gd name="T16" fmla="*/ 1483 w 1489"/>
                      <a:gd name="T17" fmla="*/ 237 h 2980"/>
                      <a:gd name="T18" fmla="*/ 1489 w 1489"/>
                      <a:gd name="T19" fmla="*/ 297 h 2980"/>
                      <a:gd name="T20" fmla="*/ 1489 w 1489"/>
                      <a:gd name="T21" fmla="*/ 2681 h 2980"/>
                      <a:gd name="T22" fmla="*/ 1483 w 1489"/>
                      <a:gd name="T23" fmla="*/ 2743 h 2980"/>
                      <a:gd name="T24" fmla="*/ 1467 w 1489"/>
                      <a:gd name="T25" fmla="*/ 2799 h 2980"/>
                      <a:gd name="T26" fmla="*/ 1439 w 1489"/>
                      <a:gd name="T27" fmla="*/ 2848 h 2980"/>
                      <a:gd name="T28" fmla="*/ 1403 w 1489"/>
                      <a:gd name="T29" fmla="*/ 2892 h 2980"/>
                      <a:gd name="T30" fmla="*/ 1357 w 1489"/>
                      <a:gd name="T31" fmla="*/ 2928 h 2980"/>
                      <a:gd name="T32" fmla="*/ 1307 w 1489"/>
                      <a:gd name="T33" fmla="*/ 2956 h 2980"/>
                      <a:gd name="T34" fmla="*/ 1252 w 1489"/>
                      <a:gd name="T35" fmla="*/ 2974 h 2980"/>
                      <a:gd name="T36" fmla="*/ 1192 w 1489"/>
                      <a:gd name="T37" fmla="*/ 2980 h 2980"/>
                      <a:gd name="T38" fmla="*/ 297 w 1489"/>
                      <a:gd name="T39" fmla="*/ 2980 h 2980"/>
                      <a:gd name="T40" fmla="*/ 237 w 1489"/>
                      <a:gd name="T41" fmla="*/ 2974 h 2980"/>
                      <a:gd name="T42" fmla="*/ 181 w 1489"/>
                      <a:gd name="T43" fmla="*/ 2956 h 2980"/>
                      <a:gd name="T44" fmla="*/ 131 w 1489"/>
                      <a:gd name="T45" fmla="*/ 2928 h 2980"/>
                      <a:gd name="T46" fmla="*/ 88 w 1489"/>
                      <a:gd name="T47" fmla="*/ 2892 h 2980"/>
                      <a:gd name="T48" fmla="*/ 50 w 1489"/>
                      <a:gd name="T49" fmla="*/ 2848 h 2980"/>
                      <a:gd name="T50" fmla="*/ 24 w 1489"/>
                      <a:gd name="T51" fmla="*/ 2799 h 2980"/>
                      <a:gd name="T52" fmla="*/ 6 w 1489"/>
                      <a:gd name="T53" fmla="*/ 2743 h 2980"/>
                      <a:gd name="T54" fmla="*/ 0 w 1489"/>
                      <a:gd name="T55" fmla="*/ 2681 h 2980"/>
                      <a:gd name="T56" fmla="*/ 0 w 1489"/>
                      <a:gd name="T57" fmla="*/ 299 h 2980"/>
                      <a:gd name="T58" fmla="*/ 6 w 1489"/>
                      <a:gd name="T59" fmla="*/ 237 h 2980"/>
                      <a:gd name="T60" fmla="*/ 24 w 1489"/>
                      <a:gd name="T61" fmla="*/ 181 h 2980"/>
                      <a:gd name="T62" fmla="*/ 50 w 1489"/>
                      <a:gd name="T63" fmla="*/ 132 h 2980"/>
                      <a:gd name="T64" fmla="*/ 88 w 1489"/>
                      <a:gd name="T65" fmla="*/ 88 h 2980"/>
                      <a:gd name="T66" fmla="*/ 131 w 1489"/>
                      <a:gd name="T67" fmla="*/ 52 h 2980"/>
                      <a:gd name="T68" fmla="*/ 181 w 1489"/>
                      <a:gd name="T69" fmla="*/ 24 h 2980"/>
                      <a:gd name="T70" fmla="*/ 237 w 1489"/>
                      <a:gd name="T71" fmla="*/ 6 h 2980"/>
                      <a:gd name="T72" fmla="*/ 297 w 1489"/>
                      <a:gd name="T73" fmla="*/ 0 h 29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89" h="2980">
                        <a:moveTo>
                          <a:pt x="297" y="0"/>
                        </a:moveTo>
                        <a:lnTo>
                          <a:pt x="1192" y="0"/>
                        </a:lnTo>
                        <a:lnTo>
                          <a:pt x="1252" y="6"/>
                        </a:lnTo>
                        <a:lnTo>
                          <a:pt x="1307" y="24"/>
                        </a:lnTo>
                        <a:lnTo>
                          <a:pt x="1357" y="52"/>
                        </a:lnTo>
                        <a:lnTo>
                          <a:pt x="1403" y="88"/>
                        </a:lnTo>
                        <a:lnTo>
                          <a:pt x="1439" y="132"/>
                        </a:lnTo>
                        <a:lnTo>
                          <a:pt x="1467" y="181"/>
                        </a:lnTo>
                        <a:lnTo>
                          <a:pt x="1483" y="237"/>
                        </a:lnTo>
                        <a:lnTo>
                          <a:pt x="1489" y="297"/>
                        </a:lnTo>
                        <a:lnTo>
                          <a:pt x="1489" y="2681"/>
                        </a:lnTo>
                        <a:lnTo>
                          <a:pt x="1483" y="2743"/>
                        </a:lnTo>
                        <a:lnTo>
                          <a:pt x="1467" y="2799"/>
                        </a:lnTo>
                        <a:lnTo>
                          <a:pt x="1439" y="2848"/>
                        </a:lnTo>
                        <a:lnTo>
                          <a:pt x="1403" y="2892"/>
                        </a:lnTo>
                        <a:lnTo>
                          <a:pt x="1357" y="2928"/>
                        </a:lnTo>
                        <a:lnTo>
                          <a:pt x="1307" y="2956"/>
                        </a:lnTo>
                        <a:lnTo>
                          <a:pt x="1252" y="2974"/>
                        </a:lnTo>
                        <a:lnTo>
                          <a:pt x="1192" y="2980"/>
                        </a:lnTo>
                        <a:lnTo>
                          <a:pt x="297" y="2980"/>
                        </a:lnTo>
                        <a:lnTo>
                          <a:pt x="237" y="2974"/>
                        </a:lnTo>
                        <a:lnTo>
                          <a:pt x="181" y="2956"/>
                        </a:lnTo>
                        <a:lnTo>
                          <a:pt x="131" y="2928"/>
                        </a:lnTo>
                        <a:lnTo>
                          <a:pt x="88" y="2892"/>
                        </a:lnTo>
                        <a:lnTo>
                          <a:pt x="50" y="2848"/>
                        </a:lnTo>
                        <a:lnTo>
                          <a:pt x="24" y="2799"/>
                        </a:lnTo>
                        <a:lnTo>
                          <a:pt x="6" y="2743"/>
                        </a:lnTo>
                        <a:lnTo>
                          <a:pt x="0" y="2681"/>
                        </a:lnTo>
                        <a:lnTo>
                          <a:pt x="0" y="299"/>
                        </a:lnTo>
                        <a:lnTo>
                          <a:pt x="6" y="237"/>
                        </a:lnTo>
                        <a:lnTo>
                          <a:pt x="24" y="181"/>
                        </a:lnTo>
                        <a:lnTo>
                          <a:pt x="50" y="132"/>
                        </a:lnTo>
                        <a:lnTo>
                          <a:pt x="88" y="88"/>
                        </a:lnTo>
                        <a:lnTo>
                          <a:pt x="131" y="52"/>
                        </a:lnTo>
                        <a:lnTo>
                          <a:pt x="181" y="24"/>
                        </a:lnTo>
                        <a:lnTo>
                          <a:pt x="237" y="6"/>
                        </a:lnTo>
                        <a:lnTo>
                          <a:pt x="29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2399" dirty="0"/>
                  </a:p>
                </p:txBody>
              </p:sp>
              <p:sp>
                <p:nvSpPr>
                  <p:cNvPr id="20" name="Freeform 27">
                    <a:extLst>
                      <a:ext uri="{FF2B5EF4-FFF2-40B4-BE49-F238E27FC236}">
                        <a16:creationId xmlns:a16="http://schemas.microsoft.com/office/drawing/2014/main" id="{3C08403B-F934-48E3-A73E-11F036F035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25988" y="2555875"/>
                    <a:ext cx="1184275" cy="3311525"/>
                  </a:xfrm>
                  <a:custGeom>
                    <a:avLst/>
                    <a:gdLst>
                      <a:gd name="T0" fmla="*/ 299 w 1491"/>
                      <a:gd name="T1" fmla="*/ 0 h 4172"/>
                      <a:gd name="T2" fmla="*/ 1192 w 1491"/>
                      <a:gd name="T3" fmla="*/ 0 h 4172"/>
                      <a:gd name="T4" fmla="*/ 1252 w 1491"/>
                      <a:gd name="T5" fmla="*/ 6 h 4172"/>
                      <a:gd name="T6" fmla="*/ 1308 w 1491"/>
                      <a:gd name="T7" fmla="*/ 24 h 4172"/>
                      <a:gd name="T8" fmla="*/ 1359 w 1491"/>
                      <a:gd name="T9" fmla="*/ 52 h 4172"/>
                      <a:gd name="T10" fmla="*/ 1403 w 1491"/>
                      <a:gd name="T11" fmla="*/ 88 h 4172"/>
                      <a:gd name="T12" fmla="*/ 1439 w 1491"/>
                      <a:gd name="T13" fmla="*/ 132 h 4172"/>
                      <a:gd name="T14" fmla="*/ 1467 w 1491"/>
                      <a:gd name="T15" fmla="*/ 181 h 4172"/>
                      <a:gd name="T16" fmla="*/ 1485 w 1491"/>
                      <a:gd name="T17" fmla="*/ 237 h 4172"/>
                      <a:gd name="T18" fmla="*/ 1491 w 1491"/>
                      <a:gd name="T19" fmla="*/ 299 h 4172"/>
                      <a:gd name="T20" fmla="*/ 1491 w 1491"/>
                      <a:gd name="T21" fmla="*/ 3873 h 4172"/>
                      <a:gd name="T22" fmla="*/ 1483 w 1491"/>
                      <a:gd name="T23" fmla="*/ 3933 h 4172"/>
                      <a:gd name="T24" fmla="*/ 1467 w 1491"/>
                      <a:gd name="T25" fmla="*/ 3991 h 4172"/>
                      <a:gd name="T26" fmla="*/ 1439 w 1491"/>
                      <a:gd name="T27" fmla="*/ 4040 h 4172"/>
                      <a:gd name="T28" fmla="*/ 1403 w 1491"/>
                      <a:gd name="T29" fmla="*/ 4084 h 4172"/>
                      <a:gd name="T30" fmla="*/ 1359 w 1491"/>
                      <a:gd name="T31" fmla="*/ 4120 h 4172"/>
                      <a:gd name="T32" fmla="*/ 1308 w 1491"/>
                      <a:gd name="T33" fmla="*/ 4148 h 4172"/>
                      <a:gd name="T34" fmla="*/ 1252 w 1491"/>
                      <a:gd name="T35" fmla="*/ 4166 h 4172"/>
                      <a:gd name="T36" fmla="*/ 1192 w 1491"/>
                      <a:gd name="T37" fmla="*/ 4172 h 4172"/>
                      <a:gd name="T38" fmla="*/ 299 w 1491"/>
                      <a:gd name="T39" fmla="*/ 4172 h 4172"/>
                      <a:gd name="T40" fmla="*/ 237 w 1491"/>
                      <a:gd name="T41" fmla="*/ 4166 h 4172"/>
                      <a:gd name="T42" fmla="*/ 181 w 1491"/>
                      <a:gd name="T43" fmla="*/ 4148 h 4172"/>
                      <a:gd name="T44" fmla="*/ 132 w 1491"/>
                      <a:gd name="T45" fmla="*/ 4120 h 4172"/>
                      <a:gd name="T46" fmla="*/ 88 w 1491"/>
                      <a:gd name="T47" fmla="*/ 4084 h 4172"/>
                      <a:gd name="T48" fmla="*/ 52 w 1491"/>
                      <a:gd name="T49" fmla="*/ 4040 h 4172"/>
                      <a:gd name="T50" fmla="*/ 24 w 1491"/>
                      <a:gd name="T51" fmla="*/ 3991 h 4172"/>
                      <a:gd name="T52" fmla="*/ 6 w 1491"/>
                      <a:gd name="T53" fmla="*/ 3933 h 4172"/>
                      <a:gd name="T54" fmla="*/ 0 w 1491"/>
                      <a:gd name="T55" fmla="*/ 3873 h 4172"/>
                      <a:gd name="T56" fmla="*/ 0 w 1491"/>
                      <a:gd name="T57" fmla="*/ 299 h 4172"/>
                      <a:gd name="T58" fmla="*/ 6 w 1491"/>
                      <a:gd name="T59" fmla="*/ 237 h 4172"/>
                      <a:gd name="T60" fmla="*/ 24 w 1491"/>
                      <a:gd name="T61" fmla="*/ 181 h 4172"/>
                      <a:gd name="T62" fmla="*/ 52 w 1491"/>
                      <a:gd name="T63" fmla="*/ 132 h 4172"/>
                      <a:gd name="T64" fmla="*/ 88 w 1491"/>
                      <a:gd name="T65" fmla="*/ 88 h 4172"/>
                      <a:gd name="T66" fmla="*/ 132 w 1491"/>
                      <a:gd name="T67" fmla="*/ 52 h 4172"/>
                      <a:gd name="T68" fmla="*/ 181 w 1491"/>
                      <a:gd name="T69" fmla="*/ 24 h 4172"/>
                      <a:gd name="T70" fmla="*/ 237 w 1491"/>
                      <a:gd name="T71" fmla="*/ 6 h 4172"/>
                      <a:gd name="T72" fmla="*/ 299 w 1491"/>
                      <a:gd name="T73" fmla="*/ 0 h 4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91" h="4172">
                        <a:moveTo>
                          <a:pt x="299" y="0"/>
                        </a:moveTo>
                        <a:lnTo>
                          <a:pt x="1192" y="0"/>
                        </a:lnTo>
                        <a:lnTo>
                          <a:pt x="1252" y="6"/>
                        </a:lnTo>
                        <a:lnTo>
                          <a:pt x="1308" y="24"/>
                        </a:lnTo>
                        <a:lnTo>
                          <a:pt x="1359" y="52"/>
                        </a:lnTo>
                        <a:lnTo>
                          <a:pt x="1403" y="88"/>
                        </a:lnTo>
                        <a:lnTo>
                          <a:pt x="1439" y="132"/>
                        </a:lnTo>
                        <a:lnTo>
                          <a:pt x="1467" y="181"/>
                        </a:lnTo>
                        <a:lnTo>
                          <a:pt x="1485" y="237"/>
                        </a:lnTo>
                        <a:lnTo>
                          <a:pt x="1491" y="299"/>
                        </a:lnTo>
                        <a:lnTo>
                          <a:pt x="1491" y="3873"/>
                        </a:lnTo>
                        <a:lnTo>
                          <a:pt x="1483" y="3933"/>
                        </a:lnTo>
                        <a:lnTo>
                          <a:pt x="1467" y="3991"/>
                        </a:lnTo>
                        <a:lnTo>
                          <a:pt x="1439" y="4040"/>
                        </a:lnTo>
                        <a:lnTo>
                          <a:pt x="1403" y="4084"/>
                        </a:lnTo>
                        <a:lnTo>
                          <a:pt x="1359" y="4120"/>
                        </a:lnTo>
                        <a:lnTo>
                          <a:pt x="1308" y="4148"/>
                        </a:lnTo>
                        <a:lnTo>
                          <a:pt x="1252" y="4166"/>
                        </a:lnTo>
                        <a:lnTo>
                          <a:pt x="1192" y="4172"/>
                        </a:lnTo>
                        <a:lnTo>
                          <a:pt x="299" y="4172"/>
                        </a:lnTo>
                        <a:lnTo>
                          <a:pt x="237" y="4166"/>
                        </a:lnTo>
                        <a:lnTo>
                          <a:pt x="181" y="4148"/>
                        </a:lnTo>
                        <a:lnTo>
                          <a:pt x="132" y="4120"/>
                        </a:lnTo>
                        <a:lnTo>
                          <a:pt x="88" y="4084"/>
                        </a:lnTo>
                        <a:lnTo>
                          <a:pt x="52" y="4040"/>
                        </a:lnTo>
                        <a:lnTo>
                          <a:pt x="24" y="3991"/>
                        </a:lnTo>
                        <a:lnTo>
                          <a:pt x="6" y="3933"/>
                        </a:lnTo>
                        <a:lnTo>
                          <a:pt x="0" y="3873"/>
                        </a:lnTo>
                        <a:lnTo>
                          <a:pt x="0" y="299"/>
                        </a:lnTo>
                        <a:lnTo>
                          <a:pt x="6" y="237"/>
                        </a:lnTo>
                        <a:lnTo>
                          <a:pt x="24" y="181"/>
                        </a:lnTo>
                        <a:lnTo>
                          <a:pt x="52" y="132"/>
                        </a:lnTo>
                        <a:lnTo>
                          <a:pt x="88" y="88"/>
                        </a:lnTo>
                        <a:lnTo>
                          <a:pt x="132" y="52"/>
                        </a:lnTo>
                        <a:lnTo>
                          <a:pt x="181" y="24"/>
                        </a:lnTo>
                        <a:lnTo>
                          <a:pt x="237" y="6"/>
                        </a:lnTo>
                        <a:lnTo>
                          <a:pt x="299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2399" dirty="0"/>
                  </a:p>
                </p:txBody>
              </p:sp>
              <p:sp>
                <p:nvSpPr>
                  <p:cNvPr id="21" name="Freeform 28">
                    <a:extLst>
                      <a:ext uri="{FF2B5EF4-FFF2-40B4-BE49-F238E27FC236}">
                        <a16:creationId xmlns:a16="http://schemas.microsoft.com/office/drawing/2014/main" id="{F113A592-D7C5-4958-A3A3-45AE83AA5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0126" y="1754188"/>
                    <a:ext cx="3348038" cy="1984375"/>
                  </a:xfrm>
                  <a:custGeom>
                    <a:avLst/>
                    <a:gdLst>
                      <a:gd name="T0" fmla="*/ 3325 w 4218"/>
                      <a:gd name="T1" fmla="*/ 0 h 2500"/>
                      <a:gd name="T2" fmla="*/ 3359 w 4218"/>
                      <a:gd name="T3" fmla="*/ 2 h 2500"/>
                      <a:gd name="T4" fmla="*/ 4100 w 4218"/>
                      <a:gd name="T5" fmla="*/ 158 h 2500"/>
                      <a:gd name="T6" fmla="*/ 4130 w 4218"/>
                      <a:gd name="T7" fmla="*/ 168 h 2500"/>
                      <a:gd name="T8" fmla="*/ 4158 w 4218"/>
                      <a:gd name="T9" fmla="*/ 184 h 2500"/>
                      <a:gd name="T10" fmla="*/ 4182 w 4218"/>
                      <a:gd name="T11" fmla="*/ 206 h 2500"/>
                      <a:gd name="T12" fmla="*/ 4200 w 4218"/>
                      <a:gd name="T13" fmla="*/ 234 h 2500"/>
                      <a:gd name="T14" fmla="*/ 4214 w 4218"/>
                      <a:gd name="T15" fmla="*/ 264 h 2500"/>
                      <a:gd name="T16" fmla="*/ 4218 w 4218"/>
                      <a:gd name="T17" fmla="*/ 295 h 2500"/>
                      <a:gd name="T18" fmla="*/ 4216 w 4218"/>
                      <a:gd name="T19" fmla="*/ 327 h 2500"/>
                      <a:gd name="T20" fmla="*/ 4208 w 4218"/>
                      <a:gd name="T21" fmla="*/ 359 h 2500"/>
                      <a:gd name="T22" fmla="*/ 3921 w 4218"/>
                      <a:gd name="T23" fmla="*/ 1059 h 2500"/>
                      <a:gd name="T24" fmla="*/ 3905 w 4218"/>
                      <a:gd name="T25" fmla="*/ 1089 h 2500"/>
                      <a:gd name="T26" fmla="*/ 3883 w 4218"/>
                      <a:gd name="T27" fmla="*/ 1115 h 2500"/>
                      <a:gd name="T28" fmla="*/ 3855 w 4218"/>
                      <a:gd name="T29" fmla="*/ 1133 h 2500"/>
                      <a:gd name="T30" fmla="*/ 3825 w 4218"/>
                      <a:gd name="T31" fmla="*/ 1147 h 2500"/>
                      <a:gd name="T32" fmla="*/ 3791 w 4218"/>
                      <a:gd name="T33" fmla="*/ 1153 h 2500"/>
                      <a:gd name="T34" fmla="*/ 3783 w 4218"/>
                      <a:gd name="T35" fmla="*/ 1153 h 2500"/>
                      <a:gd name="T36" fmla="*/ 3751 w 4218"/>
                      <a:gd name="T37" fmla="*/ 1149 h 2500"/>
                      <a:gd name="T38" fmla="*/ 3721 w 4218"/>
                      <a:gd name="T39" fmla="*/ 1139 h 2500"/>
                      <a:gd name="T40" fmla="*/ 3693 w 4218"/>
                      <a:gd name="T41" fmla="*/ 1123 h 2500"/>
                      <a:gd name="T42" fmla="*/ 3670 w 4218"/>
                      <a:gd name="T43" fmla="*/ 1101 h 2500"/>
                      <a:gd name="T44" fmla="*/ 3652 w 4218"/>
                      <a:gd name="T45" fmla="*/ 1073 h 2500"/>
                      <a:gd name="T46" fmla="*/ 3502 w 4218"/>
                      <a:gd name="T47" fmla="*/ 790 h 2500"/>
                      <a:gd name="T48" fmla="*/ 217 w 4218"/>
                      <a:gd name="T49" fmla="*/ 2484 h 2500"/>
                      <a:gd name="T50" fmla="*/ 183 w 4218"/>
                      <a:gd name="T51" fmla="*/ 2496 h 2500"/>
                      <a:gd name="T52" fmla="*/ 149 w 4218"/>
                      <a:gd name="T53" fmla="*/ 2500 h 2500"/>
                      <a:gd name="T54" fmla="*/ 118 w 4218"/>
                      <a:gd name="T55" fmla="*/ 2498 h 2500"/>
                      <a:gd name="T56" fmla="*/ 88 w 4218"/>
                      <a:gd name="T57" fmla="*/ 2486 h 2500"/>
                      <a:gd name="T58" fmla="*/ 60 w 4218"/>
                      <a:gd name="T59" fmla="*/ 2470 h 2500"/>
                      <a:gd name="T60" fmla="*/ 36 w 4218"/>
                      <a:gd name="T61" fmla="*/ 2448 h 2500"/>
                      <a:gd name="T62" fmla="*/ 16 w 4218"/>
                      <a:gd name="T63" fmla="*/ 2420 h 2500"/>
                      <a:gd name="T64" fmla="*/ 4 w 4218"/>
                      <a:gd name="T65" fmla="*/ 2388 h 2500"/>
                      <a:gd name="T66" fmla="*/ 0 w 4218"/>
                      <a:gd name="T67" fmla="*/ 2355 h 2500"/>
                      <a:gd name="T68" fmla="*/ 4 w 4218"/>
                      <a:gd name="T69" fmla="*/ 2323 h 2500"/>
                      <a:gd name="T70" fmla="*/ 14 w 4218"/>
                      <a:gd name="T71" fmla="*/ 2291 h 2500"/>
                      <a:gd name="T72" fmla="*/ 30 w 4218"/>
                      <a:gd name="T73" fmla="*/ 2263 h 2500"/>
                      <a:gd name="T74" fmla="*/ 52 w 4218"/>
                      <a:gd name="T75" fmla="*/ 2239 h 2500"/>
                      <a:gd name="T76" fmla="*/ 82 w 4218"/>
                      <a:gd name="T77" fmla="*/ 2219 h 2500"/>
                      <a:gd name="T78" fmla="*/ 3361 w 4218"/>
                      <a:gd name="T79" fmla="*/ 527 h 2500"/>
                      <a:gd name="T80" fmla="*/ 3197 w 4218"/>
                      <a:gd name="T81" fmla="*/ 220 h 2500"/>
                      <a:gd name="T82" fmla="*/ 3185 w 4218"/>
                      <a:gd name="T83" fmla="*/ 188 h 2500"/>
                      <a:gd name="T84" fmla="*/ 3179 w 4218"/>
                      <a:gd name="T85" fmla="*/ 154 h 2500"/>
                      <a:gd name="T86" fmla="*/ 3183 w 4218"/>
                      <a:gd name="T87" fmla="*/ 120 h 2500"/>
                      <a:gd name="T88" fmla="*/ 3193 w 4218"/>
                      <a:gd name="T89" fmla="*/ 88 h 2500"/>
                      <a:gd name="T90" fmla="*/ 3209 w 4218"/>
                      <a:gd name="T91" fmla="*/ 60 h 2500"/>
                      <a:gd name="T92" fmla="*/ 3233 w 4218"/>
                      <a:gd name="T93" fmla="*/ 34 h 2500"/>
                      <a:gd name="T94" fmla="*/ 3261 w 4218"/>
                      <a:gd name="T95" fmla="*/ 16 h 2500"/>
                      <a:gd name="T96" fmla="*/ 3293 w 4218"/>
                      <a:gd name="T97" fmla="*/ 4 h 2500"/>
                      <a:gd name="T98" fmla="*/ 3325 w 4218"/>
                      <a:gd name="T99" fmla="*/ 0 h 25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4218" h="2500">
                        <a:moveTo>
                          <a:pt x="3325" y="0"/>
                        </a:moveTo>
                        <a:lnTo>
                          <a:pt x="3359" y="2"/>
                        </a:lnTo>
                        <a:lnTo>
                          <a:pt x="4100" y="158"/>
                        </a:lnTo>
                        <a:lnTo>
                          <a:pt x="4130" y="168"/>
                        </a:lnTo>
                        <a:lnTo>
                          <a:pt x="4158" y="184"/>
                        </a:lnTo>
                        <a:lnTo>
                          <a:pt x="4182" y="206"/>
                        </a:lnTo>
                        <a:lnTo>
                          <a:pt x="4200" y="234"/>
                        </a:lnTo>
                        <a:lnTo>
                          <a:pt x="4214" y="264"/>
                        </a:lnTo>
                        <a:lnTo>
                          <a:pt x="4218" y="295"/>
                        </a:lnTo>
                        <a:lnTo>
                          <a:pt x="4216" y="327"/>
                        </a:lnTo>
                        <a:lnTo>
                          <a:pt x="4208" y="359"/>
                        </a:lnTo>
                        <a:lnTo>
                          <a:pt x="3921" y="1059"/>
                        </a:lnTo>
                        <a:lnTo>
                          <a:pt x="3905" y="1089"/>
                        </a:lnTo>
                        <a:lnTo>
                          <a:pt x="3883" y="1115"/>
                        </a:lnTo>
                        <a:lnTo>
                          <a:pt x="3855" y="1133"/>
                        </a:lnTo>
                        <a:lnTo>
                          <a:pt x="3825" y="1147"/>
                        </a:lnTo>
                        <a:lnTo>
                          <a:pt x="3791" y="1153"/>
                        </a:lnTo>
                        <a:lnTo>
                          <a:pt x="3783" y="1153"/>
                        </a:lnTo>
                        <a:lnTo>
                          <a:pt x="3751" y="1149"/>
                        </a:lnTo>
                        <a:lnTo>
                          <a:pt x="3721" y="1139"/>
                        </a:lnTo>
                        <a:lnTo>
                          <a:pt x="3693" y="1123"/>
                        </a:lnTo>
                        <a:lnTo>
                          <a:pt x="3670" y="1101"/>
                        </a:lnTo>
                        <a:lnTo>
                          <a:pt x="3652" y="1073"/>
                        </a:lnTo>
                        <a:lnTo>
                          <a:pt x="3502" y="790"/>
                        </a:lnTo>
                        <a:lnTo>
                          <a:pt x="217" y="2484"/>
                        </a:lnTo>
                        <a:lnTo>
                          <a:pt x="183" y="2496"/>
                        </a:lnTo>
                        <a:lnTo>
                          <a:pt x="149" y="2500"/>
                        </a:lnTo>
                        <a:lnTo>
                          <a:pt x="118" y="2498"/>
                        </a:lnTo>
                        <a:lnTo>
                          <a:pt x="88" y="2486"/>
                        </a:lnTo>
                        <a:lnTo>
                          <a:pt x="60" y="2470"/>
                        </a:lnTo>
                        <a:lnTo>
                          <a:pt x="36" y="2448"/>
                        </a:lnTo>
                        <a:lnTo>
                          <a:pt x="16" y="2420"/>
                        </a:lnTo>
                        <a:lnTo>
                          <a:pt x="4" y="2388"/>
                        </a:lnTo>
                        <a:lnTo>
                          <a:pt x="0" y="2355"/>
                        </a:lnTo>
                        <a:lnTo>
                          <a:pt x="4" y="2323"/>
                        </a:lnTo>
                        <a:lnTo>
                          <a:pt x="14" y="2291"/>
                        </a:lnTo>
                        <a:lnTo>
                          <a:pt x="30" y="2263"/>
                        </a:lnTo>
                        <a:lnTo>
                          <a:pt x="52" y="2239"/>
                        </a:lnTo>
                        <a:lnTo>
                          <a:pt x="82" y="2219"/>
                        </a:lnTo>
                        <a:lnTo>
                          <a:pt x="3361" y="527"/>
                        </a:lnTo>
                        <a:lnTo>
                          <a:pt x="3197" y="220"/>
                        </a:lnTo>
                        <a:lnTo>
                          <a:pt x="3185" y="188"/>
                        </a:lnTo>
                        <a:lnTo>
                          <a:pt x="3179" y="154"/>
                        </a:lnTo>
                        <a:lnTo>
                          <a:pt x="3183" y="120"/>
                        </a:lnTo>
                        <a:lnTo>
                          <a:pt x="3193" y="88"/>
                        </a:lnTo>
                        <a:lnTo>
                          <a:pt x="3209" y="60"/>
                        </a:lnTo>
                        <a:lnTo>
                          <a:pt x="3233" y="34"/>
                        </a:lnTo>
                        <a:lnTo>
                          <a:pt x="3261" y="16"/>
                        </a:lnTo>
                        <a:lnTo>
                          <a:pt x="3293" y="4"/>
                        </a:lnTo>
                        <a:lnTo>
                          <a:pt x="332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2399" dirty="0"/>
                  </a:p>
                </p:txBody>
              </p:sp>
            </p:grpSp>
          </p:grpSp>
        </p:grpSp>
        <p:grpSp>
          <p:nvGrpSpPr>
            <p:cNvPr id="6" name="Grupo 5"/>
            <p:cNvGrpSpPr/>
            <p:nvPr/>
          </p:nvGrpSpPr>
          <p:grpSpPr>
            <a:xfrm>
              <a:off x="10295021" y="2873053"/>
              <a:ext cx="537948" cy="531730"/>
              <a:chOff x="9615796" y="2893270"/>
              <a:chExt cx="537948" cy="531730"/>
            </a:xfrm>
          </p:grpSpPr>
          <p:sp>
            <p:nvSpPr>
              <p:cNvPr id="29" name="Oval 259">
                <a:extLst>
                  <a:ext uri="{FF2B5EF4-FFF2-40B4-BE49-F238E27FC236}">
                    <a16:creationId xmlns:a16="http://schemas.microsoft.com/office/drawing/2014/main" id="{6723D699-B3B4-4E90-9C0D-90B572D3A867}"/>
                  </a:ext>
                </a:extLst>
              </p:cNvPr>
              <p:cNvSpPr/>
              <p:nvPr/>
            </p:nvSpPr>
            <p:spPr>
              <a:xfrm>
                <a:off x="9615796" y="2893270"/>
                <a:ext cx="537948" cy="5317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399" dirty="0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D2ECBE46-DB9A-46BF-81B6-2E4D8DF2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2061" y="3045300"/>
                <a:ext cx="7727" cy="10657"/>
              </a:xfrm>
              <a:custGeom>
                <a:avLst/>
                <a:gdLst>
                  <a:gd name="T0" fmla="*/ 194 w 194"/>
                  <a:gd name="T1" fmla="*/ 0 h 307"/>
                  <a:gd name="T2" fmla="*/ 194 w 194"/>
                  <a:gd name="T3" fmla="*/ 307 h 307"/>
                  <a:gd name="T4" fmla="*/ 142 w 194"/>
                  <a:gd name="T5" fmla="*/ 295 h 307"/>
                  <a:gd name="T6" fmla="*/ 100 w 194"/>
                  <a:gd name="T7" fmla="*/ 279 h 307"/>
                  <a:gd name="T8" fmla="*/ 64 w 194"/>
                  <a:gd name="T9" fmla="*/ 259 h 307"/>
                  <a:gd name="T10" fmla="*/ 36 w 194"/>
                  <a:gd name="T11" fmla="*/ 237 h 307"/>
                  <a:gd name="T12" fmla="*/ 16 w 194"/>
                  <a:gd name="T13" fmla="*/ 211 h 307"/>
                  <a:gd name="T14" fmla="*/ 4 w 194"/>
                  <a:gd name="T15" fmla="*/ 179 h 307"/>
                  <a:gd name="T16" fmla="*/ 0 w 194"/>
                  <a:gd name="T17" fmla="*/ 146 h 307"/>
                  <a:gd name="T18" fmla="*/ 6 w 194"/>
                  <a:gd name="T19" fmla="*/ 114 h 307"/>
                  <a:gd name="T20" fmla="*/ 18 w 194"/>
                  <a:gd name="T21" fmla="*/ 86 h 307"/>
                  <a:gd name="T22" fmla="*/ 40 w 194"/>
                  <a:gd name="T23" fmla="*/ 58 h 307"/>
                  <a:gd name="T24" fmla="*/ 68 w 194"/>
                  <a:gd name="T25" fmla="*/ 36 h 307"/>
                  <a:gd name="T26" fmla="*/ 104 w 194"/>
                  <a:gd name="T27" fmla="*/ 18 h 307"/>
                  <a:gd name="T28" fmla="*/ 146 w 194"/>
                  <a:gd name="T29" fmla="*/ 6 h 307"/>
                  <a:gd name="T30" fmla="*/ 194 w 194"/>
                  <a:gd name="T3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4" h="307">
                    <a:moveTo>
                      <a:pt x="194" y="0"/>
                    </a:moveTo>
                    <a:lnTo>
                      <a:pt x="194" y="307"/>
                    </a:lnTo>
                    <a:lnTo>
                      <a:pt x="142" y="295"/>
                    </a:lnTo>
                    <a:lnTo>
                      <a:pt x="100" y="279"/>
                    </a:lnTo>
                    <a:lnTo>
                      <a:pt x="64" y="259"/>
                    </a:lnTo>
                    <a:lnTo>
                      <a:pt x="36" y="237"/>
                    </a:lnTo>
                    <a:lnTo>
                      <a:pt x="16" y="211"/>
                    </a:lnTo>
                    <a:lnTo>
                      <a:pt x="4" y="179"/>
                    </a:lnTo>
                    <a:lnTo>
                      <a:pt x="0" y="146"/>
                    </a:lnTo>
                    <a:lnTo>
                      <a:pt x="6" y="114"/>
                    </a:lnTo>
                    <a:lnTo>
                      <a:pt x="18" y="86"/>
                    </a:lnTo>
                    <a:lnTo>
                      <a:pt x="40" y="58"/>
                    </a:lnTo>
                    <a:lnTo>
                      <a:pt x="68" y="36"/>
                    </a:lnTo>
                    <a:lnTo>
                      <a:pt x="104" y="18"/>
                    </a:lnTo>
                    <a:lnTo>
                      <a:pt x="146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521427B9-6041-44A4-A58C-FF182E60F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7977" y="3184877"/>
                <a:ext cx="59265" cy="67056"/>
              </a:xfrm>
              <a:custGeom>
                <a:avLst/>
                <a:gdLst>
                  <a:gd name="T0" fmla="*/ 297 w 1489"/>
                  <a:gd name="T1" fmla="*/ 0 h 1937"/>
                  <a:gd name="T2" fmla="*/ 1192 w 1489"/>
                  <a:gd name="T3" fmla="*/ 0 h 1937"/>
                  <a:gd name="T4" fmla="*/ 1252 w 1489"/>
                  <a:gd name="T5" fmla="*/ 6 h 1937"/>
                  <a:gd name="T6" fmla="*/ 1307 w 1489"/>
                  <a:gd name="T7" fmla="*/ 23 h 1937"/>
                  <a:gd name="T8" fmla="*/ 1357 w 1489"/>
                  <a:gd name="T9" fmla="*/ 51 h 1937"/>
                  <a:gd name="T10" fmla="*/ 1403 w 1489"/>
                  <a:gd name="T11" fmla="*/ 87 h 1937"/>
                  <a:gd name="T12" fmla="*/ 1439 w 1489"/>
                  <a:gd name="T13" fmla="*/ 131 h 1937"/>
                  <a:gd name="T14" fmla="*/ 1467 w 1489"/>
                  <a:gd name="T15" fmla="*/ 181 h 1937"/>
                  <a:gd name="T16" fmla="*/ 1483 w 1489"/>
                  <a:gd name="T17" fmla="*/ 239 h 1937"/>
                  <a:gd name="T18" fmla="*/ 1489 w 1489"/>
                  <a:gd name="T19" fmla="*/ 299 h 1937"/>
                  <a:gd name="T20" fmla="*/ 1489 w 1489"/>
                  <a:gd name="T21" fmla="*/ 1638 h 1937"/>
                  <a:gd name="T22" fmla="*/ 1483 w 1489"/>
                  <a:gd name="T23" fmla="*/ 1698 h 1937"/>
                  <a:gd name="T24" fmla="*/ 1465 w 1489"/>
                  <a:gd name="T25" fmla="*/ 1756 h 1937"/>
                  <a:gd name="T26" fmla="*/ 1439 w 1489"/>
                  <a:gd name="T27" fmla="*/ 1805 h 1937"/>
                  <a:gd name="T28" fmla="*/ 1401 w 1489"/>
                  <a:gd name="T29" fmla="*/ 1849 h 1937"/>
                  <a:gd name="T30" fmla="*/ 1357 w 1489"/>
                  <a:gd name="T31" fmla="*/ 1885 h 1937"/>
                  <a:gd name="T32" fmla="*/ 1307 w 1489"/>
                  <a:gd name="T33" fmla="*/ 1913 h 1937"/>
                  <a:gd name="T34" fmla="*/ 1252 w 1489"/>
                  <a:gd name="T35" fmla="*/ 1931 h 1937"/>
                  <a:gd name="T36" fmla="*/ 1192 w 1489"/>
                  <a:gd name="T37" fmla="*/ 1937 h 1937"/>
                  <a:gd name="T38" fmla="*/ 297 w 1489"/>
                  <a:gd name="T39" fmla="*/ 1937 h 1937"/>
                  <a:gd name="T40" fmla="*/ 237 w 1489"/>
                  <a:gd name="T41" fmla="*/ 1931 h 1937"/>
                  <a:gd name="T42" fmla="*/ 181 w 1489"/>
                  <a:gd name="T43" fmla="*/ 1913 h 1937"/>
                  <a:gd name="T44" fmla="*/ 131 w 1489"/>
                  <a:gd name="T45" fmla="*/ 1885 h 1937"/>
                  <a:gd name="T46" fmla="*/ 87 w 1489"/>
                  <a:gd name="T47" fmla="*/ 1849 h 1937"/>
                  <a:gd name="T48" fmla="*/ 50 w 1489"/>
                  <a:gd name="T49" fmla="*/ 1805 h 1937"/>
                  <a:gd name="T50" fmla="*/ 24 w 1489"/>
                  <a:gd name="T51" fmla="*/ 1756 h 1937"/>
                  <a:gd name="T52" fmla="*/ 6 w 1489"/>
                  <a:gd name="T53" fmla="*/ 1698 h 1937"/>
                  <a:gd name="T54" fmla="*/ 0 w 1489"/>
                  <a:gd name="T55" fmla="*/ 1638 h 1937"/>
                  <a:gd name="T56" fmla="*/ 0 w 1489"/>
                  <a:gd name="T57" fmla="*/ 299 h 1937"/>
                  <a:gd name="T58" fmla="*/ 6 w 1489"/>
                  <a:gd name="T59" fmla="*/ 239 h 1937"/>
                  <a:gd name="T60" fmla="*/ 24 w 1489"/>
                  <a:gd name="T61" fmla="*/ 181 h 1937"/>
                  <a:gd name="T62" fmla="*/ 50 w 1489"/>
                  <a:gd name="T63" fmla="*/ 131 h 1937"/>
                  <a:gd name="T64" fmla="*/ 87 w 1489"/>
                  <a:gd name="T65" fmla="*/ 87 h 1937"/>
                  <a:gd name="T66" fmla="*/ 131 w 1489"/>
                  <a:gd name="T67" fmla="*/ 51 h 1937"/>
                  <a:gd name="T68" fmla="*/ 181 w 1489"/>
                  <a:gd name="T69" fmla="*/ 23 h 1937"/>
                  <a:gd name="T70" fmla="*/ 237 w 1489"/>
                  <a:gd name="T71" fmla="*/ 6 h 1937"/>
                  <a:gd name="T72" fmla="*/ 297 w 1489"/>
                  <a:gd name="T73" fmla="*/ 0 h 1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1937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3"/>
                    </a:lnTo>
                    <a:lnTo>
                      <a:pt x="1357" y="51"/>
                    </a:lnTo>
                    <a:lnTo>
                      <a:pt x="1403" y="87"/>
                    </a:lnTo>
                    <a:lnTo>
                      <a:pt x="1439" y="131"/>
                    </a:lnTo>
                    <a:lnTo>
                      <a:pt x="1467" y="181"/>
                    </a:lnTo>
                    <a:lnTo>
                      <a:pt x="1483" y="239"/>
                    </a:lnTo>
                    <a:lnTo>
                      <a:pt x="1489" y="299"/>
                    </a:lnTo>
                    <a:lnTo>
                      <a:pt x="1489" y="1638"/>
                    </a:lnTo>
                    <a:lnTo>
                      <a:pt x="1483" y="1698"/>
                    </a:lnTo>
                    <a:lnTo>
                      <a:pt x="1465" y="1756"/>
                    </a:lnTo>
                    <a:lnTo>
                      <a:pt x="1439" y="1805"/>
                    </a:lnTo>
                    <a:lnTo>
                      <a:pt x="1401" y="1849"/>
                    </a:lnTo>
                    <a:lnTo>
                      <a:pt x="1357" y="1885"/>
                    </a:lnTo>
                    <a:lnTo>
                      <a:pt x="1307" y="1913"/>
                    </a:lnTo>
                    <a:lnTo>
                      <a:pt x="1252" y="1931"/>
                    </a:lnTo>
                    <a:lnTo>
                      <a:pt x="1192" y="1937"/>
                    </a:lnTo>
                    <a:lnTo>
                      <a:pt x="297" y="1937"/>
                    </a:lnTo>
                    <a:lnTo>
                      <a:pt x="237" y="1931"/>
                    </a:lnTo>
                    <a:lnTo>
                      <a:pt x="181" y="1913"/>
                    </a:lnTo>
                    <a:lnTo>
                      <a:pt x="131" y="1885"/>
                    </a:lnTo>
                    <a:lnTo>
                      <a:pt x="87" y="1849"/>
                    </a:lnTo>
                    <a:lnTo>
                      <a:pt x="50" y="1805"/>
                    </a:lnTo>
                    <a:lnTo>
                      <a:pt x="24" y="1756"/>
                    </a:lnTo>
                    <a:lnTo>
                      <a:pt x="6" y="1698"/>
                    </a:lnTo>
                    <a:lnTo>
                      <a:pt x="0" y="1638"/>
                    </a:lnTo>
                    <a:lnTo>
                      <a:pt x="0" y="299"/>
                    </a:lnTo>
                    <a:lnTo>
                      <a:pt x="6" y="239"/>
                    </a:lnTo>
                    <a:lnTo>
                      <a:pt x="24" y="181"/>
                    </a:lnTo>
                    <a:lnTo>
                      <a:pt x="50" y="131"/>
                    </a:lnTo>
                    <a:lnTo>
                      <a:pt x="87" y="87"/>
                    </a:lnTo>
                    <a:lnTo>
                      <a:pt x="131" y="51"/>
                    </a:lnTo>
                    <a:lnTo>
                      <a:pt x="181" y="23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32" name="Freeform 26">
                <a:extLst>
                  <a:ext uri="{FF2B5EF4-FFF2-40B4-BE49-F238E27FC236}">
                    <a16:creationId xmlns:a16="http://schemas.microsoft.com/office/drawing/2014/main" id="{6C20082D-60DB-4749-8ACC-AF22854A0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49982" y="3148824"/>
                <a:ext cx="59265" cy="103109"/>
              </a:xfrm>
              <a:custGeom>
                <a:avLst/>
                <a:gdLst>
                  <a:gd name="T0" fmla="*/ 297 w 1489"/>
                  <a:gd name="T1" fmla="*/ 0 h 2980"/>
                  <a:gd name="T2" fmla="*/ 1192 w 1489"/>
                  <a:gd name="T3" fmla="*/ 0 h 2980"/>
                  <a:gd name="T4" fmla="*/ 1252 w 1489"/>
                  <a:gd name="T5" fmla="*/ 6 h 2980"/>
                  <a:gd name="T6" fmla="*/ 1307 w 1489"/>
                  <a:gd name="T7" fmla="*/ 24 h 2980"/>
                  <a:gd name="T8" fmla="*/ 1357 w 1489"/>
                  <a:gd name="T9" fmla="*/ 52 h 2980"/>
                  <a:gd name="T10" fmla="*/ 1403 w 1489"/>
                  <a:gd name="T11" fmla="*/ 88 h 2980"/>
                  <a:gd name="T12" fmla="*/ 1439 w 1489"/>
                  <a:gd name="T13" fmla="*/ 132 h 2980"/>
                  <a:gd name="T14" fmla="*/ 1467 w 1489"/>
                  <a:gd name="T15" fmla="*/ 181 h 2980"/>
                  <a:gd name="T16" fmla="*/ 1483 w 1489"/>
                  <a:gd name="T17" fmla="*/ 237 h 2980"/>
                  <a:gd name="T18" fmla="*/ 1489 w 1489"/>
                  <a:gd name="T19" fmla="*/ 297 h 2980"/>
                  <a:gd name="T20" fmla="*/ 1489 w 1489"/>
                  <a:gd name="T21" fmla="*/ 2681 h 2980"/>
                  <a:gd name="T22" fmla="*/ 1483 w 1489"/>
                  <a:gd name="T23" fmla="*/ 2743 h 2980"/>
                  <a:gd name="T24" fmla="*/ 1467 w 1489"/>
                  <a:gd name="T25" fmla="*/ 2799 h 2980"/>
                  <a:gd name="T26" fmla="*/ 1439 w 1489"/>
                  <a:gd name="T27" fmla="*/ 2848 h 2980"/>
                  <a:gd name="T28" fmla="*/ 1403 w 1489"/>
                  <a:gd name="T29" fmla="*/ 2892 h 2980"/>
                  <a:gd name="T30" fmla="*/ 1357 w 1489"/>
                  <a:gd name="T31" fmla="*/ 2928 h 2980"/>
                  <a:gd name="T32" fmla="*/ 1307 w 1489"/>
                  <a:gd name="T33" fmla="*/ 2956 h 2980"/>
                  <a:gd name="T34" fmla="*/ 1252 w 1489"/>
                  <a:gd name="T35" fmla="*/ 2974 h 2980"/>
                  <a:gd name="T36" fmla="*/ 1192 w 1489"/>
                  <a:gd name="T37" fmla="*/ 2980 h 2980"/>
                  <a:gd name="T38" fmla="*/ 297 w 1489"/>
                  <a:gd name="T39" fmla="*/ 2980 h 2980"/>
                  <a:gd name="T40" fmla="*/ 237 w 1489"/>
                  <a:gd name="T41" fmla="*/ 2974 h 2980"/>
                  <a:gd name="T42" fmla="*/ 181 w 1489"/>
                  <a:gd name="T43" fmla="*/ 2956 h 2980"/>
                  <a:gd name="T44" fmla="*/ 131 w 1489"/>
                  <a:gd name="T45" fmla="*/ 2928 h 2980"/>
                  <a:gd name="T46" fmla="*/ 88 w 1489"/>
                  <a:gd name="T47" fmla="*/ 2892 h 2980"/>
                  <a:gd name="T48" fmla="*/ 50 w 1489"/>
                  <a:gd name="T49" fmla="*/ 2848 h 2980"/>
                  <a:gd name="T50" fmla="*/ 24 w 1489"/>
                  <a:gd name="T51" fmla="*/ 2799 h 2980"/>
                  <a:gd name="T52" fmla="*/ 6 w 1489"/>
                  <a:gd name="T53" fmla="*/ 2743 h 2980"/>
                  <a:gd name="T54" fmla="*/ 0 w 1489"/>
                  <a:gd name="T55" fmla="*/ 2681 h 2980"/>
                  <a:gd name="T56" fmla="*/ 0 w 1489"/>
                  <a:gd name="T57" fmla="*/ 299 h 2980"/>
                  <a:gd name="T58" fmla="*/ 6 w 1489"/>
                  <a:gd name="T59" fmla="*/ 237 h 2980"/>
                  <a:gd name="T60" fmla="*/ 24 w 1489"/>
                  <a:gd name="T61" fmla="*/ 181 h 2980"/>
                  <a:gd name="T62" fmla="*/ 50 w 1489"/>
                  <a:gd name="T63" fmla="*/ 132 h 2980"/>
                  <a:gd name="T64" fmla="*/ 88 w 1489"/>
                  <a:gd name="T65" fmla="*/ 88 h 2980"/>
                  <a:gd name="T66" fmla="*/ 131 w 1489"/>
                  <a:gd name="T67" fmla="*/ 52 h 2980"/>
                  <a:gd name="T68" fmla="*/ 181 w 1489"/>
                  <a:gd name="T69" fmla="*/ 24 h 2980"/>
                  <a:gd name="T70" fmla="*/ 237 w 1489"/>
                  <a:gd name="T71" fmla="*/ 6 h 2980"/>
                  <a:gd name="T72" fmla="*/ 297 w 1489"/>
                  <a:gd name="T73" fmla="*/ 0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9" h="2980">
                    <a:moveTo>
                      <a:pt x="297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7" y="24"/>
                    </a:lnTo>
                    <a:lnTo>
                      <a:pt x="1357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3" y="237"/>
                    </a:lnTo>
                    <a:lnTo>
                      <a:pt x="1489" y="297"/>
                    </a:lnTo>
                    <a:lnTo>
                      <a:pt x="1489" y="2681"/>
                    </a:lnTo>
                    <a:lnTo>
                      <a:pt x="1483" y="2743"/>
                    </a:lnTo>
                    <a:lnTo>
                      <a:pt x="1467" y="2799"/>
                    </a:lnTo>
                    <a:lnTo>
                      <a:pt x="1439" y="2848"/>
                    </a:lnTo>
                    <a:lnTo>
                      <a:pt x="1403" y="2892"/>
                    </a:lnTo>
                    <a:lnTo>
                      <a:pt x="1357" y="2928"/>
                    </a:lnTo>
                    <a:lnTo>
                      <a:pt x="1307" y="2956"/>
                    </a:lnTo>
                    <a:lnTo>
                      <a:pt x="1252" y="2974"/>
                    </a:lnTo>
                    <a:lnTo>
                      <a:pt x="1192" y="2980"/>
                    </a:lnTo>
                    <a:lnTo>
                      <a:pt x="297" y="2980"/>
                    </a:lnTo>
                    <a:lnTo>
                      <a:pt x="237" y="2974"/>
                    </a:lnTo>
                    <a:lnTo>
                      <a:pt x="181" y="2956"/>
                    </a:lnTo>
                    <a:lnTo>
                      <a:pt x="131" y="2928"/>
                    </a:lnTo>
                    <a:lnTo>
                      <a:pt x="88" y="2892"/>
                    </a:lnTo>
                    <a:lnTo>
                      <a:pt x="50" y="2848"/>
                    </a:lnTo>
                    <a:lnTo>
                      <a:pt x="24" y="2799"/>
                    </a:lnTo>
                    <a:lnTo>
                      <a:pt x="6" y="2743"/>
                    </a:lnTo>
                    <a:lnTo>
                      <a:pt x="0" y="2681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0" y="132"/>
                    </a:lnTo>
                    <a:lnTo>
                      <a:pt x="88" y="88"/>
                    </a:lnTo>
                    <a:lnTo>
                      <a:pt x="131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33" name="Freeform 27">
                <a:extLst>
                  <a:ext uri="{FF2B5EF4-FFF2-40B4-BE49-F238E27FC236}">
                    <a16:creationId xmlns:a16="http://schemas.microsoft.com/office/drawing/2014/main" id="{3C08403B-F934-48E3-A73E-11F036F03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1987" y="3107580"/>
                <a:ext cx="59425" cy="144353"/>
              </a:xfrm>
              <a:custGeom>
                <a:avLst/>
                <a:gdLst>
                  <a:gd name="T0" fmla="*/ 299 w 1491"/>
                  <a:gd name="T1" fmla="*/ 0 h 4172"/>
                  <a:gd name="T2" fmla="*/ 1192 w 1491"/>
                  <a:gd name="T3" fmla="*/ 0 h 4172"/>
                  <a:gd name="T4" fmla="*/ 1252 w 1491"/>
                  <a:gd name="T5" fmla="*/ 6 h 4172"/>
                  <a:gd name="T6" fmla="*/ 1308 w 1491"/>
                  <a:gd name="T7" fmla="*/ 24 h 4172"/>
                  <a:gd name="T8" fmla="*/ 1359 w 1491"/>
                  <a:gd name="T9" fmla="*/ 52 h 4172"/>
                  <a:gd name="T10" fmla="*/ 1403 w 1491"/>
                  <a:gd name="T11" fmla="*/ 88 h 4172"/>
                  <a:gd name="T12" fmla="*/ 1439 w 1491"/>
                  <a:gd name="T13" fmla="*/ 132 h 4172"/>
                  <a:gd name="T14" fmla="*/ 1467 w 1491"/>
                  <a:gd name="T15" fmla="*/ 181 h 4172"/>
                  <a:gd name="T16" fmla="*/ 1485 w 1491"/>
                  <a:gd name="T17" fmla="*/ 237 h 4172"/>
                  <a:gd name="T18" fmla="*/ 1491 w 1491"/>
                  <a:gd name="T19" fmla="*/ 299 h 4172"/>
                  <a:gd name="T20" fmla="*/ 1491 w 1491"/>
                  <a:gd name="T21" fmla="*/ 3873 h 4172"/>
                  <a:gd name="T22" fmla="*/ 1483 w 1491"/>
                  <a:gd name="T23" fmla="*/ 3933 h 4172"/>
                  <a:gd name="T24" fmla="*/ 1467 w 1491"/>
                  <a:gd name="T25" fmla="*/ 3991 h 4172"/>
                  <a:gd name="T26" fmla="*/ 1439 w 1491"/>
                  <a:gd name="T27" fmla="*/ 4040 h 4172"/>
                  <a:gd name="T28" fmla="*/ 1403 w 1491"/>
                  <a:gd name="T29" fmla="*/ 4084 h 4172"/>
                  <a:gd name="T30" fmla="*/ 1359 w 1491"/>
                  <a:gd name="T31" fmla="*/ 4120 h 4172"/>
                  <a:gd name="T32" fmla="*/ 1308 w 1491"/>
                  <a:gd name="T33" fmla="*/ 4148 h 4172"/>
                  <a:gd name="T34" fmla="*/ 1252 w 1491"/>
                  <a:gd name="T35" fmla="*/ 4166 h 4172"/>
                  <a:gd name="T36" fmla="*/ 1192 w 1491"/>
                  <a:gd name="T37" fmla="*/ 4172 h 4172"/>
                  <a:gd name="T38" fmla="*/ 299 w 1491"/>
                  <a:gd name="T39" fmla="*/ 4172 h 4172"/>
                  <a:gd name="T40" fmla="*/ 237 w 1491"/>
                  <a:gd name="T41" fmla="*/ 4166 h 4172"/>
                  <a:gd name="T42" fmla="*/ 181 w 1491"/>
                  <a:gd name="T43" fmla="*/ 4148 h 4172"/>
                  <a:gd name="T44" fmla="*/ 132 w 1491"/>
                  <a:gd name="T45" fmla="*/ 4120 h 4172"/>
                  <a:gd name="T46" fmla="*/ 88 w 1491"/>
                  <a:gd name="T47" fmla="*/ 4084 h 4172"/>
                  <a:gd name="T48" fmla="*/ 52 w 1491"/>
                  <a:gd name="T49" fmla="*/ 4040 h 4172"/>
                  <a:gd name="T50" fmla="*/ 24 w 1491"/>
                  <a:gd name="T51" fmla="*/ 3991 h 4172"/>
                  <a:gd name="T52" fmla="*/ 6 w 1491"/>
                  <a:gd name="T53" fmla="*/ 3933 h 4172"/>
                  <a:gd name="T54" fmla="*/ 0 w 1491"/>
                  <a:gd name="T55" fmla="*/ 3873 h 4172"/>
                  <a:gd name="T56" fmla="*/ 0 w 1491"/>
                  <a:gd name="T57" fmla="*/ 299 h 4172"/>
                  <a:gd name="T58" fmla="*/ 6 w 1491"/>
                  <a:gd name="T59" fmla="*/ 237 h 4172"/>
                  <a:gd name="T60" fmla="*/ 24 w 1491"/>
                  <a:gd name="T61" fmla="*/ 181 h 4172"/>
                  <a:gd name="T62" fmla="*/ 52 w 1491"/>
                  <a:gd name="T63" fmla="*/ 132 h 4172"/>
                  <a:gd name="T64" fmla="*/ 88 w 1491"/>
                  <a:gd name="T65" fmla="*/ 88 h 4172"/>
                  <a:gd name="T66" fmla="*/ 132 w 1491"/>
                  <a:gd name="T67" fmla="*/ 52 h 4172"/>
                  <a:gd name="T68" fmla="*/ 181 w 1491"/>
                  <a:gd name="T69" fmla="*/ 24 h 4172"/>
                  <a:gd name="T70" fmla="*/ 237 w 1491"/>
                  <a:gd name="T71" fmla="*/ 6 h 4172"/>
                  <a:gd name="T72" fmla="*/ 299 w 1491"/>
                  <a:gd name="T73" fmla="*/ 0 h 4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91" h="4172">
                    <a:moveTo>
                      <a:pt x="299" y="0"/>
                    </a:moveTo>
                    <a:lnTo>
                      <a:pt x="1192" y="0"/>
                    </a:lnTo>
                    <a:lnTo>
                      <a:pt x="1252" y="6"/>
                    </a:lnTo>
                    <a:lnTo>
                      <a:pt x="1308" y="24"/>
                    </a:lnTo>
                    <a:lnTo>
                      <a:pt x="1359" y="52"/>
                    </a:lnTo>
                    <a:lnTo>
                      <a:pt x="1403" y="88"/>
                    </a:lnTo>
                    <a:lnTo>
                      <a:pt x="1439" y="132"/>
                    </a:lnTo>
                    <a:lnTo>
                      <a:pt x="1467" y="181"/>
                    </a:lnTo>
                    <a:lnTo>
                      <a:pt x="1485" y="237"/>
                    </a:lnTo>
                    <a:lnTo>
                      <a:pt x="1491" y="299"/>
                    </a:lnTo>
                    <a:lnTo>
                      <a:pt x="1491" y="3873"/>
                    </a:lnTo>
                    <a:lnTo>
                      <a:pt x="1483" y="3933"/>
                    </a:lnTo>
                    <a:lnTo>
                      <a:pt x="1467" y="3991"/>
                    </a:lnTo>
                    <a:lnTo>
                      <a:pt x="1439" y="4040"/>
                    </a:lnTo>
                    <a:lnTo>
                      <a:pt x="1403" y="4084"/>
                    </a:lnTo>
                    <a:lnTo>
                      <a:pt x="1359" y="4120"/>
                    </a:lnTo>
                    <a:lnTo>
                      <a:pt x="1308" y="4148"/>
                    </a:lnTo>
                    <a:lnTo>
                      <a:pt x="1252" y="4166"/>
                    </a:lnTo>
                    <a:lnTo>
                      <a:pt x="1192" y="4172"/>
                    </a:lnTo>
                    <a:lnTo>
                      <a:pt x="299" y="4172"/>
                    </a:lnTo>
                    <a:lnTo>
                      <a:pt x="237" y="4166"/>
                    </a:lnTo>
                    <a:lnTo>
                      <a:pt x="181" y="4148"/>
                    </a:lnTo>
                    <a:lnTo>
                      <a:pt x="132" y="4120"/>
                    </a:lnTo>
                    <a:lnTo>
                      <a:pt x="88" y="4084"/>
                    </a:lnTo>
                    <a:lnTo>
                      <a:pt x="52" y="4040"/>
                    </a:lnTo>
                    <a:lnTo>
                      <a:pt x="24" y="3991"/>
                    </a:lnTo>
                    <a:lnTo>
                      <a:pt x="6" y="3933"/>
                    </a:lnTo>
                    <a:lnTo>
                      <a:pt x="0" y="3873"/>
                    </a:lnTo>
                    <a:lnTo>
                      <a:pt x="0" y="299"/>
                    </a:lnTo>
                    <a:lnTo>
                      <a:pt x="6" y="237"/>
                    </a:lnTo>
                    <a:lnTo>
                      <a:pt x="24" y="181"/>
                    </a:lnTo>
                    <a:lnTo>
                      <a:pt x="52" y="132"/>
                    </a:lnTo>
                    <a:lnTo>
                      <a:pt x="88" y="88"/>
                    </a:lnTo>
                    <a:lnTo>
                      <a:pt x="132" y="52"/>
                    </a:lnTo>
                    <a:lnTo>
                      <a:pt x="181" y="24"/>
                    </a:lnTo>
                    <a:lnTo>
                      <a:pt x="237" y="6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34" name="Freeform 28">
                <a:extLst>
                  <a:ext uri="{FF2B5EF4-FFF2-40B4-BE49-F238E27FC236}">
                    <a16:creationId xmlns:a16="http://schemas.microsoft.com/office/drawing/2014/main" id="{F113A592-D7C5-4958-A3A3-45AE83AA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5030" y="3072634"/>
                <a:ext cx="167998" cy="86501"/>
              </a:xfrm>
              <a:custGeom>
                <a:avLst/>
                <a:gdLst>
                  <a:gd name="T0" fmla="*/ 3325 w 4218"/>
                  <a:gd name="T1" fmla="*/ 0 h 2500"/>
                  <a:gd name="T2" fmla="*/ 3359 w 4218"/>
                  <a:gd name="T3" fmla="*/ 2 h 2500"/>
                  <a:gd name="T4" fmla="*/ 4100 w 4218"/>
                  <a:gd name="T5" fmla="*/ 158 h 2500"/>
                  <a:gd name="T6" fmla="*/ 4130 w 4218"/>
                  <a:gd name="T7" fmla="*/ 168 h 2500"/>
                  <a:gd name="T8" fmla="*/ 4158 w 4218"/>
                  <a:gd name="T9" fmla="*/ 184 h 2500"/>
                  <a:gd name="T10" fmla="*/ 4182 w 4218"/>
                  <a:gd name="T11" fmla="*/ 206 h 2500"/>
                  <a:gd name="T12" fmla="*/ 4200 w 4218"/>
                  <a:gd name="T13" fmla="*/ 234 h 2500"/>
                  <a:gd name="T14" fmla="*/ 4214 w 4218"/>
                  <a:gd name="T15" fmla="*/ 264 h 2500"/>
                  <a:gd name="T16" fmla="*/ 4218 w 4218"/>
                  <a:gd name="T17" fmla="*/ 295 h 2500"/>
                  <a:gd name="T18" fmla="*/ 4216 w 4218"/>
                  <a:gd name="T19" fmla="*/ 327 h 2500"/>
                  <a:gd name="T20" fmla="*/ 4208 w 4218"/>
                  <a:gd name="T21" fmla="*/ 359 h 2500"/>
                  <a:gd name="T22" fmla="*/ 3921 w 4218"/>
                  <a:gd name="T23" fmla="*/ 1059 h 2500"/>
                  <a:gd name="T24" fmla="*/ 3905 w 4218"/>
                  <a:gd name="T25" fmla="*/ 1089 h 2500"/>
                  <a:gd name="T26" fmla="*/ 3883 w 4218"/>
                  <a:gd name="T27" fmla="*/ 1115 h 2500"/>
                  <a:gd name="T28" fmla="*/ 3855 w 4218"/>
                  <a:gd name="T29" fmla="*/ 1133 h 2500"/>
                  <a:gd name="T30" fmla="*/ 3825 w 4218"/>
                  <a:gd name="T31" fmla="*/ 1147 h 2500"/>
                  <a:gd name="T32" fmla="*/ 3791 w 4218"/>
                  <a:gd name="T33" fmla="*/ 1153 h 2500"/>
                  <a:gd name="T34" fmla="*/ 3783 w 4218"/>
                  <a:gd name="T35" fmla="*/ 1153 h 2500"/>
                  <a:gd name="T36" fmla="*/ 3751 w 4218"/>
                  <a:gd name="T37" fmla="*/ 1149 h 2500"/>
                  <a:gd name="T38" fmla="*/ 3721 w 4218"/>
                  <a:gd name="T39" fmla="*/ 1139 h 2500"/>
                  <a:gd name="T40" fmla="*/ 3693 w 4218"/>
                  <a:gd name="T41" fmla="*/ 1123 h 2500"/>
                  <a:gd name="T42" fmla="*/ 3670 w 4218"/>
                  <a:gd name="T43" fmla="*/ 1101 h 2500"/>
                  <a:gd name="T44" fmla="*/ 3652 w 4218"/>
                  <a:gd name="T45" fmla="*/ 1073 h 2500"/>
                  <a:gd name="T46" fmla="*/ 3502 w 4218"/>
                  <a:gd name="T47" fmla="*/ 790 h 2500"/>
                  <a:gd name="T48" fmla="*/ 217 w 4218"/>
                  <a:gd name="T49" fmla="*/ 2484 h 2500"/>
                  <a:gd name="T50" fmla="*/ 183 w 4218"/>
                  <a:gd name="T51" fmla="*/ 2496 h 2500"/>
                  <a:gd name="T52" fmla="*/ 149 w 4218"/>
                  <a:gd name="T53" fmla="*/ 2500 h 2500"/>
                  <a:gd name="T54" fmla="*/ 118 w 4218"/>
                  <a:gd name="T55" fmla="*/ 2498 h 2500"/>
                  <a:gd name="T56" fmla="*/ 88 w 4218"/>
                  <a:gd name="T57" fmla="*/ 2486 h 2500"/>
                  <a:gd name="T58" fmla="*/ 60 w 4218"/>
                  <a:gd name="T59" fmla="*/ 2470 h 2500"/>
                  <a:gd name="T60" fmla="*/ 36 w 4218"/>
                  <a:gd name="T61" fmla="*/ 2448 h 2500"/>
                  <a:gd name="T62" fmla="*/ 16 w 4218"/>
                  <a:gd name="T63" fmla="*/ 2420 h 2500"/>
                  <a:gd name="T64" fmla="*/ 4 w 4218"/>
                  <a:gd name="T65" fmla="*/ 2388 h 2500"/>
                  <a:gd name="T66" fmla="*/ 0 w 4218"/>
                  <a:gd name="T67" fmla="*/ 2355 h 2500"/>
                  <a:gd name="T68" fmla="*/ 4 w 4218"/>
                  <a:gd name="T69" fmla="*/ 2323 h 2500"/>
                  <a:gd name="T70" fmla="*/ 14 w 4218"/>
                  <a:gd name="T71" fmla="*/ 2291 h 2500"/>
                  <a:gd name="T72" fmla="*/ 30 w 4218"/>
                  <a:gd name="T73" fmla="*/ 2263 h 2500"/>
                  <a:gd name="T74" fmla="*/ 52 w 4218"/>
                  <a:gd name="T75" fmla="*/ 2239 h 2500"/>
                  <a:gd name="T76" fmla="*/ 82 w 4218"/>
                  <a:gd name="T77" fmla="*/ 2219 h 2500"/>
                  <a:gd name="T78" fmla="*/ 3361 w 4218"/>
                  <a:gd name="T79" fmla="*/ 527 h 2500"/>
                  <a:gd name="T80" fmla="*/ 3197 w 4218"/>
                  <a:gd name="T81" fmla="*/ 220 h 2500"/>
                  <a:gd name="T82" fmla="*/ 3185 w 4218"/>
                  <a:gd name="T83" fmla="*/ 188 h 2500"/>
                  <a:gd name="T84" fmla="*/ 3179 w 4218"/>
                  <a:gd name="T85" fmla="*/ 154 h 2500"/>
                  <a:gd name="T86" fmla="*/ 3183 w 4218"/>
                  <a:gd name="T87" fmla="*/ 120 h 2500"/>
                  <a:gd name="T88" fmla="*/ 3193 w 4218"/>
                  <a:gd name="T89" fmla="*/ 88 h 2500"/>
                  <a:gd name="T90" fmla="*/ 3209 w 4218"/>
                  <a:gd name="T91" fmla="*/ 60 h 2500"/>
                  <a:gd name="T92" fmla="*/ 3233 w 4218"/>
                  <a:gd name="T93" fmla="*/ 34 h 2500"/>
                  <a:gd name="T94" fmla="*/ 3261 w 4218"/>
                  <a:gd name="T95" fmla="*/ 16 h 2500"/>
                  <a:gd name="T96" fmla="*/ 3293 w 4218"/>
                  <a:gd name="T97" fmla="*/ 4 h 2500"/>
                  <a:gd name="T98" fmla="*/ 3325 w 4218"/>
                  <a:gd name="T99" fmla="*/ 0 h 2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18" h="2500">
                    <a:moveTo>
                      <a:pt x="3325" y="0"/>
                    </a:moveTo>
                    <a:lnTo>
                      <a:pt x="3359" y="2"/>
                    </a:lnTo>
                    <a:lnTo>
                      <a:pt x="4100" y="158"/>
                    </a:lnTo>
                    <a:lnTo>
                      <a:pt x="4130" y="168"/>
                    </a:lnTo>
                    <a:lnTo>
                      <a:pt x="4158" y="184"/>
                    </a:lnTo>
                    <a:lnTo>
                      <a:pt x="4182" y="206"/>
                    </a:lnTo>
                    <a:lnTo>
                      <a:pt x="4200" y="234"/>
                    </a:lnTo>
                    <a:lnTo>
                      <a:pt x="4214" y="264"/>
                    </a:lnTo>
                    <a:lnTo>
                      <a:pt x="4218" y="295"/>
                    </a:lnTo>
                    <a:lnTo>
                      <a:pt x="4216" y="327"/>
                    </a:lnTo>
                    <a:lnTo>
                      <a:pt x="4208" y="359"/>
                    </a:lnTo>
                    <a:lnTo>
                      <a:pt x="3921" y="1059"/>
                    </a:lnTo>
                    <a:lnTo>
                      <a:pt x="3905" y="1089"/>
                    </a:lnTo>
                    <a:lnTo>
                      <a:pt x="3883" y="1115"/>
                    </a:lnTo>
                    <a:lnTo>
                      <a:pt x="3855" y="1133"/>
                    </a:lnTo>
                    <a:lnTo>
                      <a:pt x="3825" y="1147"/>
                    </a:lnTo>
                    <a:lnTo>
                      <a:pt x="3791" y="1153"/>
                    </a:lnTo>
                    <a:lnTo>
                      <a:pt x="3783" y="1153"/>
                    </a:lnTo>
                    <a:lnTo>
                      <a:pt x="3751" y="1149"/>
                    </a:lnTo>
                    <a:lnTo>
                      <a:pt x="3721" y="1139"/>
                    </a:lnTo>
                    <a:lnTo>
                      <a:pt x="3693" y="1123"/>
                    </a:lnTo>
                    <a:lnTo>
                      <a:pt x="3670" y="1101"/>
                    </a:lnTo>
                    <a:lnTo>
                      <a:pt x="3652" y="1073"/>
                    </a:lnTo>
                    <a:lnTo>
                      <a:pt x="3502" y="790"/>
                    </a:lnTo>
                    <a:lnTo>
                      <a:pt x="217" y="2484"/>
                    </a:lnTo>
                    <a:lnTo>
                      <a:pt x="183" y="2496"/>
                    </a:lnTo>
                    <a:lnTo>
                      <a:pt x="149" y="2500"/>
                    </a:lnTo>
                    <a:lnTo>
                      <a:pt x="118" y="2498"/>
                    </a:lnTo>
                    <a:lnTo>
                      <a:pt x="88" y="2486"/>
                    </a:lnTo>
                    <a:lnTo>
                      <a:pt x="60" y="2470"/>
                    </a:lnTo>
                    <a:lnTo>
                      <a:pt x="36" y="2448"/>
                    </a:lnTo>
                    <a:lnTo>
                      <a:pt x="16" y="2420"/>
                    </a:lnTo>
                    <a:lnTo>
                      <a:pt x="4" y="2388"/>
                    </a:lnTo>
                    <a:lnTo>
                      <a:pt x="0" y="2355"/>
                    </a:lnTo>
                    <a:lnTo>
                      <a:pt x="4" y="2323"/>
                    </a:lnTo>
                    <a:lnTo>
                      <a:pt x="14" y="2291"/>
                    </a:lnTo>
                    <a:lnTo>
                      <a:pt x="30" y="2263"/>
                    </a:lnTo>
                    <a:lnTo>
                      <a:pt x="52" y="2239"/>
                    </a:lnTo>
                    <a:lnTo>
                      <a:pt x="82" y="2219"/>
                    </a:lnTo>
                    <a:lnTo>
                      <a:pt x="3361" y="527"/>
                    </a:lnTo>
                    <a:lnTo>
                      <a:pt x="3197" y="220"/>
                    </a:lnTo>
                    <a:lnTo>
                      <a:pt x="3185" y="188"/>
                    </a:lnTo>
                    <a:lnTo>
                      <a:pt x="3179" y="154"/>
                    </a:lnTo>
                    <a:lnTo>
                      <a:pt x="3183" y="120"/>
                    </a:lnTo>
                    <a:lnTo>
                      <a:pt x="3193" y="88"/>
                    </a:lnTo>
                    <a:lnTo>
                      <a:pt x="3209" y="60"/>
                    </a:lnTo>
                    <a:lnTo>
                      <a:pt x="3233" y="34"/>
                    </a:lnTo>
                    <a:lnTo>
                      <a:pt x="3261" y="16"/>
                    </a:lnTo>
                    <a:lnTo>
                      <a:pt x="3293" y="4"/>
                    </a:lnTo>
                    <a:lnTo>
                      <a:pt x="332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74D50B51-B242-4308-8DDB-8134A9B06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26548" y="3025669"/>
                <a:ext cx="76081" cy="71761"/>
              </a:xfrm>
              <a:custGeom>
                <a:avLst/>
                <a:gdLst>
                  <a:gd name="T0" fmla="*/ 993 w 2073"/>
                  <a:gd name="T1" fmla="*/ 297 h 2073"/>
                  <a:gd name="T2" fmla="*/ 875 w 2073"/>
                  <a:gd name="T3" fmla="*/ 425 h 2073"/>
                  <a:gd name="T4" fmla="*/ 684 w 2073"/>
                  <a:gd name="T5" fmla="*/ 522 h 2073"/>
                  <a:gd name="T6" fmla="*/ 584 w 2073"/>
                  <a:gd name="T7" fmla="*/ 708 h 2073"/>
                  <a:gd name="T8" fmla="*/ 620 w 2073"/>
                  <a:gd name="T9" fmla="*/ 919 h 2073"/>
                  <a:gd name="T10" fmla="*/ 787 w 2073"/>
                  <a:gd name="T11" fmla="*/ 1058 h 2073"/>
                  <a:gd name="T12" fmla="*/ 989 w 2073"/>
                  <a:gd name="T13" fmla="*/ 1475 h 2073"/>
                  <a:gd name="T14" fmla="*/ 845 w 2073"/>
                  <a:gd name="T15" fmla="*/ 1431 h 2073"/>
                  <a:gd name="T16" fmla="*/ 789 w 2073"/>
                  <a:gd name="T17" fmla="*/ 1347 h 2073"/>
                  <a:gd name="T18" fmla="*/ 754 w 2073"/>
                  <a:gd name="T19" fmla="*/ 1264 h 2073"/>
                  <a:gd name="T20" fmla="*/ 662 w 2073"/>
                  <a:gd name="T21" fmla="*/ 1226 h 2073"/>
                  <a:gd name="T22" fmla="*/ 568 w 2073"/>
                  <a:gd name="T23" fmla="*/ 1276 h 2073"/>
                  <a:gd name="T24" fmla="*/ 570 w 2073"/>
                  <a:gd name="T25" fmla="*/ 1411 h 2073"/>
                  <a:gd name="T26" fmla="*/ 684 w 2073"/>
                  <a:gd name="T27" fmla="*/ 1557 h 2073"/>
                  <a:gd name="T28" fmla="*/ 913 w 2073"/>
                  <a:gd name="T29" fmla="*/ 1644 h 2073"/>
                  <a:gd name="T30" fmla="*/ 1003 w 2073"/>
                  <a:gd name="T31" fmla="*/ 1796 h 2073"/>
                  <a:gd name="T32" fmla="*/ 1076 w 2073"/>
                  <a:gd name="T33" fmla="*/ 1796 h 2073"/>
                  <a:gd name="T34" fmla="*/ 1158 w 2073"/>
                  <a:gd name="T35" fmla="*/ 1644 h 2073"/>
                  <a:gd name="T36" fmla="*/ 1379 w 2073"/>
                  <a:gd name="T37" fmla="*/ 1565 h 2073"/>
                  <a:gd name="T38" fmla="*/ 1501 w 2073"/>
                  <a:gd name="T39" fmla="*/ 1403 h 2073"/>
                  <a:gd name="T40" fmla="*/ 1505 w 2073"/>
                  <a:gd name="T41" fmla="*/ 1180 h 2073"/>
                  <a:gd name="T42" fmla="*/ 1407 w 2073"/>
                  <a:gd name="T43" fmla="*/ 1033 h 2073"/>
                  <a:gd name="T44" fmla="*/ 1242 w 2073"/>
                  <a:gd name="T45" fmla="*/ 949 h 2073"/>
                  <a:gd name="T46" fmla="*/ 1090 w 2073"/>
                  <a:gd name="T47" fmla="*/ 584 h 2073"/>
                  <a:gd name="T48" fmla="*/ 1228 w 2073"/>
                  <a:gd name="T49" fmla="*/ 634 h 2073"/>
                  <a:gd name="T50" fmla="*/ 1306 w 2073"/>
                  <a:gd name="T51" fmla="*/ 724 h 2073"/>
                  <a:gd name="T52" fmla="*/ 1391 w 2073"/>
                  <a:gd name="T53" fmla="*/ 771 h 2073"/>
                  <a:gd name="T54" fmla="*/ 1485 w 2073"/>
                  <a:gd name="T55" fmla="*/ 722 h 2073"/>
                  <a:gd name="T56" fmla="*/ 1479 w 2073"/>
                  <a:gd name="T57" fmla="*/ 588 h 2073"/>
                  <a:gd name="T58" fmla="*/ 1345 w 2073"/>
                  <a:gd name="T59" fmla="*/ 474 h 2073"/>
                  <a:gd name="T60" fmla="*/ 1168 w 2073"/>
                  <a:gd name="T61" fmla="*/ 417 h 2073"/>
                  <a:gd name="T62" fmla="*/ 1086 w 2073"/>
                  <a:gd name="T63" fmla="*/ 297 h 2073"/>
                  <a:gd name="T64" fmla="*/ 1037 w 2073"/>
                  <a:gd name="T65" fmla="*/ 0 h 2073"/>
                  <a:gd name="T66" fmla="*/ 1465 w 2073"/>
                  <a:gd name="T67" fmla="*/ 94 h 2073"/>
                  <a:gd name="T68" fmla="*/ 1806 w 2073"/>
                  <a:gd name="T69" fmla="*/ 343 h 2073"/>
                  <a:gd name="T70" fmla="*/ 2019 w 2073"/>
                  <a:gd name="T71" fmla="*/ 710 h 2073"/>
                  <a:gd name="T72" fmla="*/ 2067 w 2073"/>
                  <a:gd name="T73" fmla="*/ 1150 h 2073"/>
                  <a:gd name="T74" fmla="*/ 1932 w 2073"/>
                  <a:gd name="T75" fmla="*/ 1561 h 2073"/>
                  <a:gd name="T76" fmla="*/ 1648 w 2073"/>
                  <a:gd name="T77" fmla="*/ 1874 h 2073"/>
                  <a:gd name="T78" fmla="*/ 1258 w 2073"/>
                  <a:gd name="T79" fmla="*/ 2049 h 2073"/>
                  <a:gd name="T80" fmla="*/ 813 w 2073"/>
                  <a:gd name="T81" fmla="*/ 2049 h 2073"/>
                  <a:gd name="T82" fmla="*/ 425 w 2073"/>
                  <a:gd name="T83" fmla="*/ 1874 h 2073"/>
                  <a:gd name="T84" fmla="*/ 142 w 2073"/>
                  <a:gd name="T85" fmla="*/ 1561 h 2073"/>
                  <a:gd name="T86" fmla="*/ 6 w 2073"/>
                  <a:gd name="T87" fmla="*/ 1150 h 2073"/>
                  <a:gd name="T88" fmla="*/ 52 w 2073"/>
                  <a:gd name="T89" fmla="*/ 710 h 2073"/>
                  <a:gd name="T90" fmla="*/ 267 w 2073"/>
                  <a:gd name="T91" fmla="*/ 343 h 2073"/>
                  <a:gd name="T92" fmla="*/ 608 w 2073"/>
                  <a:gd name="T93" fmla="*/ 94 h 2073"/>
                  <a:gd name="T94" fmla="*/ 1037 w 2073"/>
                  <a:gd name="T95" fmla="*/ 0 h 2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73" h="2073">
                    <a:moveTo>
                      <a:pt x="1039" y="259"/>
                    </a:moveTo>
                    <a:lnTo>
                      <a:pt x="1019" y="265"/>
                    </a:lnTo>
                    <a:lnTo>
                      <a:pt x="1003" y="277"/>
                    </a:lnTo>
                    <a:lnTo>
                      <a:pt x="993" y="297"/>
                    </a:lnTo>
                    <a:lnTo>
                      <a:pt x="989" y="317"/>
                    </a:lnTo>
                    <a:lnTo>
                      <a:pt x="989" y="409"/>
                    </a:lnTo>
                    <a:lnTo>
                      <a:pt x="931" y="415"/>
                    </a:lnTo>
                    <a:lnTo>
                      <a:pt x="875" y="425"/>
                    </a:lnTo>
                    <a:lnTo>
                      <a:pt x="821" y="441"/>
                    </a:lnTo>
                    <a:lnTo>
                      <a:pt x="771" y="460"/>
                    </a:lnTo>
                    <a:lnTo>
                      <a:pt x="726" y="488"/>
                    </a:lnTo>
                    <a:lnTo>
                      <a:pt x="684" y="522"/>
                    </a:lnTo>
                    <a:lnTo>
                      <a:pt x="650" y="560"/>
                    </a:lnTo>
                    <a:lnTo>
                      <a:pt x="620" y="604"/>
                    </a:lnTo>
                    <a:lnTo>
                      <a:pt x="598" y="654"/>
                    </a:lnTo>
                    <a:lnTo>
                      <a:pt x="584" y="708"/>
                    </a:lnTo>
                    <a:lnTo>
                      <a:pt x="580" y="769"/>
                    </a:lnTo>
                    <a:lnTo>
                      <a:pt x="584" y="823"/>
                    </a:lnTo>
                    <a:lnTo>
                      <a:pt x="598" y="873"/>
                    </a:lnTo>
                    <a:lnTo>
                      <a:pt x="620" y="919"/>
                    </a:lnTo>
                    <a:lnTo>
                      <a:pt x="652" y="961"/>
                    </a:lnTo>
                    <a:lnTo>
                      <a:pt x="690" y="997"/>
                    </a:lnTo>
                    <a:lnTo>
                      <a:pt x="736" y="1029"/>
                    </a:lnTo>
                    <a:lnTo>
                      <a:pt x="787" y="1058"/>
                    </a:lnTo>
                    <a:lnTo>
                      <a:pt x="849" y="1080"/>
                    </a:lnTo>
                    <a:lnTo>
                      <a:pt x="915" y="1100"/>
                    </a:lnTo>
                    <a:lnTo>
                      <a:pt x="989" y="1116"/>
                    </a:lnTo>
                    <a:lnTo>
                      <a:pt x="989" y="1475"/>
                    </a:lnTo>
                    <a:lnTo>
                      <a:pt x="941" y="1471"/>
                    </a:lnTo>
                    <a:lnTo>
                      <a:pt x="901" y="1461"/>
                    </a:lnTo>
                    <a:lnTo>
                      <a:pt x="869" y="1447"/>
                    </a:lnTo>
                    <a:lnTo>
                      <a:pt x="845" y="1431"/>
                    </a:lnTo>
                    <a:lnTo>
                      <a:pt x="825" y="1413"/>
                    </a:lnTo>
                    <a:lnTo>
                      <a:pt x="811" y="1391"/>
                    </a:lnTo>
                    <a:lnTo>
                      <a:pt x="799" y="1369"/>
                    </a:lnTo>
                    <a:lnTo>
                      <a:pt x="789" y="1347"/>
                    </a:lnTo>
                    <a:lnTo>
                      <a:pt x="781" y="1324"/>
                    </a:lnTo>
                    <a:lnTo>
                      <a:pt x="773" y="1302"/>
                    </a:lnTo>
                    <a:lnTo>
                      <a:pt x="765" y="1282"/>
                    </a:lnTo>
                    <a:lnTo>
                      <a:pt x="754" y="1264"/>
                    </a:lnTo>
                    <a:lnTo>
                      <a:pt x="738" y="1248"/>
                    </a:lnTo>
                    <a:lnTo>
                      <a:pt x="718" y="1238"/>
                    </a:lnTo>
                    <a:lnTo>
                      <a:pt x="694" y="1230"/>
                    </a:lnTo>
                    <a:lnTo>
                      <a:pt x="662" y="1226"/>
                    </a:lnTo>
                    <a:lnTo>
                      <a:pt x="630" y="1230"/>
                    </a:lnTo>
                    <a:lnTo>
                      <a:pt x="604" y="1240"/>
                    </a:lnTo>
                    <a:lnTo>
                      <a:pt x="584" y="1256"/>
                    </a:lnTo>
                    <a:lnTo>
                      <a:pt x="568" y="1276"/>
                    </a:lnTo>
                    <a:lnTo>
                      <a:pt x="558" y="1304"/>
                    </a:lnTo>
                    <a:lnTo>
                      <a:pt x="554" y="1336"/>
                    </a:lnTo>
                    <a:lnTo>
                      <a:pt x="558" y="1373"/>
                    </a:lnTo>
                    <a:lnTo>
                      <a:pt x="570" y="1411"/>
                    </a:lnTo>
                    <a:lnTo>
                      <a:pt x="586" y="1449"/>
                    </a:lnTo>
                    <a:lnTo>
                      <a:pt x="612" y="1487"/>
                    </a:lnTo>
                    <a:lnTo>
                      <a:pt x="644" y="1523"/>
                    </a:lnTo>
                    <a:lnTo>
                      <a:pt x="684" y="1557"/>
                    </a:lnTo>
                    <a:lnTo>
                      <a:pt x="730" y="1587"/>
                    </a:lnTo>
                    <a:lnTo>
                      <a:pt x="783" y="1613"/>
                    </a:lnTo>
                    <a:lnTo>
                      <a:pt x="845" y="1631"/>
                    </a:lnTo>
                    <a:lnTo>
                      <a:pt x="913" y="1644"/>
                    </a:lnTo>
                    <a:lnTo>
                      <a:pt x="989" y="1650"/>
                    </a:lnTo>
                    <a:lnTo>
                      <a:pt x="989" y="1756"/>
                    </a:lnTo>
                    <a:lnTo>
                      <a:pt x="993" y="1778"/>
                    </a:lnTo>
                    <a:lnTo>
                      <a:pt x="1003" y="1796"/>
                    </a:lnTo>
                    <a:lnTo>
                      <a:pt x="1019" y="1810"/>
                    </a:lnTo>
                    <a:lnTo>
                      <a:pt x="1041" y="1816"/>
                    </a:lnTo>
                    <a:lnTo>
                      <a:pt x="1060" y="1810"/>
                    </a:lnTo>
                    <a:lnTo>
                      <a:pt x="1076" y="1796"/>
                    </a:lnTo>
                    <a:lnTo>
                      <a:pt x="1086" y="1778"/>
                    </a:lnTo>
                    <a:lnTo>
                      <a:pt x="1090" y="1756"/>
                    </a:lnTo>
                    <a:lnTo>
                      <a:pt x="1090" y="1650"/>
                    </a:lnTo>
                    <a:lnTo>
                      <a:pt x="1158" y="1644"/>
                    </a:lnTo>
                    <a:lnTo>
                      <a:pt x="1222" y="1633"/>
                    </a:lnTo>
                    <a:lnTo>
                      <a:pt x="1280" y="1615"/>
                    </a:lnTo>
                    <a:lnTo>
                      <a:pt x="1332" y="1593"/>
                    </a:lnTo>
                    <a:lnTo>
                      <a:pt x="1379" y="1565"/>
                    </a:lnTo>
                    <a:lnTo>
                      <a:pt x="1419" y="1533"/>
                    </a:lnTo>
                    <a:lnTo>
                      <a:pt x="1455" y="1495"/>
                    </a:lnTo>
                    <a:lnTo>
                      <a:pt x="1481" y="1451"/>
                    </a:lnTo>
                    <a:lnTo>
                      <a:pt x="1501" y="1403"/>
                    </a:lnTo>
                    <a:lnTo>
                      <a:pt x="1513" y="1349"/>
                    </a:lnTo>
                    <a:lnTo>
                      <a:pt x="1519" y="1290"/>
                    </a:lnTo>
                    <a:lnTo>
                      <a:pt x="1515" y="1232"/>
                    </a:lnTo>
                    <a:lnTo>
                      <a:pt x="1505" y="1180"/>
                    </a:lnTo>
                    <a:lnTo>
                      <a:pt x="1489" y="1136"/>
                    </a:lnTo>
                    <a:lnTo>
                      <a:pt x="1467" y="1096"/>
                    </a:lnTo>
                    <a:lnTo>
                      <a:pt x="1439" y="1062"/>
                    </a:lnTo>
                    <a:lnTo>
                      <a:pt x="1407" y="1033"/>
                    </a:lnTo>
                    <a:lnTo>
                      <a:pt x="1371" y="1007"/>
                    </a:lnTo>
                    <a:lnTo>
                      <a:pt x="1332" y="985"/>
                    </a:lnTo>
                    <a:lnTo>
                      <a:pt x="1288" y="965"/>
                    </a:lnTo>
                    <a:lnTo>
                      <a:pt x="1242" y="949"/>
                    </a:lnTo>
                    <a:lnTo>
                      <a:pt x="1194" y="935"/>
                    </a:lnTo>
                    <a:lnTo>
                      <a:pt x="1142" y="921"/>
                    </a:lnTo>
                    <a:lnTo>
                      <a:pt x="1090" y="909"/>
                    </a:lnTo>
                    <a:lnTo>
                      <a:pt x="1090" y="584"/>
                    </a:lnTo>
                    <a:lnTo>
                      <a:pt x="1134" y="588"/>
                    </a:lnTo>
                    <a:lnTo>
                      <a:pt x="1172" y="600"/>
                    </a:lnTo>
                    <a:lnTo>
                      <a:pt x="1202" y="614"/>
                    </a:lnTo>
                    <a:lnTo>
                      <a:pt x="1228" y="634"/>
                    </a:lnTo>
                    <a:lnTo>
                      <a:pt x="1252" y="656"/>
                    </a:lnTo>
                    <a:lnTo>
                      <a:pt x="1270" y="680"/>
                    </a:lnTo>
                    <a:lnTo>
                      <a:pt x="1288" y="702"/>
                    </a:lnTo>
                    <a:lnTo>
                      <a:pt x="1306" y="724"/>
                    </a:lnTo>
                    <a:lnTo>
                      <a:pt x="1324" y="742"/>
                    </a:lnTo>
                    <a:lnTo>
                      <a:pt x="1343" y="757"/>
                    </a:lnTo>
                    <a:lnTo>
                      <a:pt x="1365" y="767"/>
                    </a:lnTo>
                    <a:lnTo>
                      <a:pt x="1391" y="771"/>
                    </a:lnTo>
                    <a:lnTo>
                      <a:pt x="1419" y="767"/>
                    </a:lnTo>
                    <a:lnTo>
                      <a:pt x="1445" y="757"/>
                    </a:lnTo>
                    <a:lnTo>
                      <a:pt x="1467" y="743"/>
                    </a:lnTo>
                    <a:lnTo>
                      <a:pt x="1485" y="722"/>
                    </a:lnTo>
                    <a:lnTo>
                      <a:pt x="1495" y="696"/>
                    </a:lnTo>
                    <a:lnTo>
                      <a:pt x="1499" y="664"/>
                    </a:lnTo>
                    <a:lnTo>
                      <a:pt x="1493" y="624"/>
                    </a:lnTo>
                    <a:lnTo>
                      <a:pt x="1479" y="588"/>
                    </a:lnTo>
                    <a:lnTo>
                      <a:pt x="1455" y="554"/>
                    </a:lnTo>
                    <a:lnTo>
                      <a:pt x="1423" y="524"/>
                    </a:lnTo>
                    <a:lnTo>
                      <a:pt x="1385" y="498"/>
                    </a:lnTo>
                    <a:lnTo>
                      <a:pt x="1345" y="474"/>
                    </a:lnTo>
                    <a:lnTo>
                      <a:pt x="1302" y="456"/>
                    </a:lnTo>
                    <a:lnTo>
                      <a:pt x="1256" y="439"/>
                    </a:lnTo>
                    <a:lnTo>
                      <a:pt x="1212" y="427"/>
                    </a:lnTo>
                    <a:lnTo>
                      <a:pt x="1168" y="417"/>
                    </a:lnTo>
                    <a:lnTo>
                      <a:pt x="1126" y="413"/>
                    </a:lnTo>
                    <a:lnTo>
                      <a:pt x="1090" y="409"/>
                    </a:lnTo>
                    <a:lnTo>
                      <a:pt x="1090" y="317"/>
                    </a:lnTo>
                    <a:lnTo>
                      <a:pt x="1086" y="297"/>
                    </a:lnTo>
                    <a:lnTo>
                      <a:pt x="1076" y="277"/>
                    </a:lnTo>
                    <a:lnTo>
                      <a:pt x="1060" y="265"/>
                    </a:lnTo>
                    <a:lnTo>
                      <a:pt x="1039" y="259"/>
                    </a:lnTo>
                    <a:close/>
                    <a:moveTo>
                      <a:pt x="1037" y="0"/>
                    </a:moveTo>
                    <a:lnTo>
                      <a:pt x="1148" y="6"/>
                    </a:lnTo>
                    <a:lnTo>
                      <a:pt x="1258" y="24"/>
                    </a:lnTo>
                    <a:lnTo>
                      <a:pt x="1363" y="54"/>
                    </a:lnTo>
                    <a:lnTo>
                      <a:pt x="1465" y="94"/>
                    </a:lnTo>
                    <a:lnTo>
                      <a:pt x="1559" y="142"/>
                    </a:lnTo>
                    <a:lnTo>
                      <a:pt x="1648" y="201"/>
                    </a:lnTo>
                    <a:lnTo>
                      <a:pt x="1730" y="267"/>
                    </a:lnTo>
                    <a:lnTo>
                      <a:pt x="1806" y="343"/>
                    </a:lnTo>
                    <a:lnTo>
                      <a:pt x="1874" y="425"/>
                    </a:lnTo>
                    <a:lnTo>
                      <a:pt x="1932" y="514"/>
                    </a:lnTo>
                    <a:lnTo>
                      <a:pt x="1981" y="610"/>
                    </a:lnTo>
                    <a:lnTo>
                      <a:pt x="2019" y="710"/>
                    </a:lnTo>
                    <a:lnTo>
                      <a:pt x="2049" y="815"/>
                    </a:lnTo>
                    <a:lnTo>
                      <a:pt x="2067" y="925"/>
                    </a:lnTo>
                    <a:lnTo>
                      <a:pt x="2073" y="1037"/>
                    </a:lnTo>
                    <a:lnTo>
                      <a:pt x="2067" y="1150"/>
                    </a:lnTo>
                    <a:lnTo>
                      <a:pt x="2049" y="1260"/>
                    </a:lnTo>
                    <a:lnTo>
                      <a:pt x="2021" y="1365"/>
                    </a:lnTo>
                    <a:lnTo>
                      <a:pt x="1981" y="1465"/>
                    </a:lnTo>
                    <a:lnTo>
                      <a:pt x="1932" y="1561"/>
                    </a:lnTo>
                    <a:lnTo>
                      <a:pt x="1874" y="1648"/>
                    </a:lnTo>
                    <a:lnTo>
                      <a:pt x="1806" y="1732"/>
                    </a:lnTo>
                    <a:lnTo>
                      <a:pt x="1730" y="1806"/>
                    </a:lnTo>
                    <a:lnTo>
                      <a:pt x="1648" y="1874"/>
                    </a:lnTo>
                    <a:lnTo>
                      <a:pt x="1559" y="1932"/>
                    </a:lnTo>
                    <a:lnTo>
                      <a:pt x="1465" y="1981"/>
                    </a:lnTo>
                    <a:lnTo>
                      <a:pt x="1363" y="2021"/>
                    </a:lnTo>
                    <a:lnTo>
                      <a:pt x="1258" y="2049"/>
                    </a:lnTo>
                    <a:lnTo>
                      <a:pt x="1148" y="2067"/>
                    </a:lnTo>
                    <a:lnTo>
                      <a:pt x="1037" y="2073"/>
                    </a:lnTo>
                    <a:lnTo>
                      <a:pt x="923" y="2067"/>
                    </a:lnTo>
                    <a:lnTo>
                      <a:pt x="813" y="2049"/>
                    </a:lnTo>
                    <a:lnTo>
                      <a:pt x="710" y="2021"/>
                    </a:lnTo>
                    <a:lnTo>
                      <a:pt x="608" y="1981"/>
                    </a:lnTo>
                    <a:lnTo>
                      <a:pt x="512" y="1932"/>
                    </a:lnTo>
                    <a:lnTo>
                      <a:pt x="425" y="1874"/>
                    </a:lnTo>
                    <a:lnTo>
                      <a:pt x="341" y="1806"/>
                    </a:lnTo>
                    <a:lnTo>
                      <a:pt x="267" y="1732"/>
                    </a:lnTo>
                    <a:lnTo>
                      <a:pt x="199" y="1648"/>
                    </a:lnTo>
                    <a:lnTo>
                      <a:pt x="142" y="1561"/>
                    </a:lnTo>
                    <a:lnTo>
                      <a:pt x="92" y="1465"/>
                    </a:lnTo>
                    <a:lnTo>
                      <a:pt x="52" y="1365"/>
                    </a:lnTo>
                    <a:lnTo>
                      <a:pt x="24" y="1260"/>
                    </a:lnTo>
                    <a:lnTo>
                      <a:pt x="6" y="1150"/>
                    </a:lnTo>
                    <a:lnTo>
                      <a:pt x="0" y="1037"/>
                    </a:lnTo>
                    <a:lnTo>
                      <a:pt x="6" y="925"/>
                    </a:lnTo>
                    <a:lnTo>
                      <a:pt x="24" y="815"/>
                    </a:lnTo>
                    <a:lnTo>
                      <a:pt x="52" y="710"/>
                    </a:lnTo>
                    <a:lnTo>
                      <a:pt x="92" y="610"/>
                    </a:lnTo>
                    <a:lnTo>
                      <a:pt x="142" y="514"/>
                    </a:lnTo>
                    <a:lnTo>
                      <a:pt x="199" y="425"/>
                    </a:lnTo>
                    <a:lnTo>
                      <a:pt x="267" y="343"/>
                    </a:lnTo>
                    <a:lnTo>
                      <a:pt x="341" y="267"/>
                    </a:lnTo>
                    <a:lnTo>
                      <a:pt x="425" y="201"/>
                    </a:lnTo>
                    <a:lnTo>
                      <a:pt x="512" y="142"/>
                    </a:lnTo>
                    <a:lnTo>
                      <a:pt x="608" y="94"/>
                    </a:lnTo>
                    <a:lnTo>
                      <a:pt x="710" y="54"/>
                    </a:lnTo>
                    <a:lnTo>
                      <a:pt x="813" y="24"/>
                    </a:lnTo>
                    <a:lnTo>
                      <a:pt x="923" y="6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399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351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ed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duc" id="{1C54B273-37F9-4BFC-B4FF-9199C458161C}" vid="{53741C96-B34E-4437-804A-A28011238EEA}"/>
    </a:ext>
  </a:extLst>
</a:theme>
</file>

<file path=ppt/theme/theme3.xml><?xml version="1.0" encoding="utf-8"?>
<a:theme xmlns:a="http://schemas.openxmlformats.org/drawingml/2006/main" name="1_mined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duc" id="{1C54B273-37F9-4BFC-B4FF-9199C458161C}" vid="{53741C96-B34E-4437-804A-A28011238E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2470</TotalTime>
  <Words>2690</Words>
  <Application>Microsoft Office PowerPoint</Application>
  <PresentationFormat>Panorámica</PresentationFormat>
  <Paragraphs>394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Tema de Office</vt:lpstr>
      <vt:lpstr>mineduc</vt:lpstr>
      <vt:lpstr>1_mineduc</vt:lpstr>
      <vt:lpstr>Presentación de PowerPoint</vt:lpstr>
      <vt:lpstr>Presentación de PowerPoint</vt:lpstr>
      <vt:lpstr>Tasa de neta de cobertura a nivel nacional 2015-2021</vt:lpstr>
      <vt:lpstr>Histórico del logro en Matemática y Lectura  2006-2019</vt:lpstr>
      <vt:lpstr>Histórico del logro en Matemática y Lectura  2006-2019</vt:lpstr>
      <vt:lpstr>Presentación de PowerPoint</vt:lpstr>
      <vt:lpstr>Presupuesto por grupo de gasto Ejercicio fiscal 2022 (cifras expresadas en millones de Quetzales)</vt:lpstr>
      <vt:lpstr>Presentación de PowerPoint</vt:lpstr>
      <vt:lpstr>Programación presupuestaria para nómina  de sueldos al personal docente y administrativo (Inversión en formación de capital humano)</vt:lpstr>
      <vt:lpstr>Alimentación Escolar </vt:lpstr>
      <vt:lpstr>Útiles Escolares</vt:lpstr>
      <vt:lpstr>Valija Didáctica</vt:lpstr>
      <vt:lpstr>Gratuidad de la Educación</vt:lpstr>
      <vt:lpstr>Mantenimiento de edificios escolares públicos</vt:lpstr>
      <vt:lpstr>Seguro Médico Escolar</vt:lpstr>
      <vt:lpstr>Becas y Bolsas de Estudio</vt:lpstr>
      <vt:lpstr>Formación Docente</vt:lpstr>
      <vt:lpstr>Programa de Textos Escolares y herramientas metodológicas</vt:lpstr>
      <vt:lpstr>Programa de Educación Inicial “Acompáñame a Crecer”</vt:lpstr>
      <vt:lpstr>Institutos de Educación por Cooperativa de Enseñanza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Lesly Palacios</cp:lastModifiedBy>
  <cp:revision>164</cp:revision>
  <cp:lastPrinted>2021-08-10T16:07:16Z</cp:lastPrinted>
  <dcterms:created xsi:type="dcterms:W3CDTF">2021-05-04T19:30:50Z</dcterms:created>
  <dcterms:modified xsi:type="dcterms:W3CDTF">2021-08-19T15:19:09Z</dcterms:modified>
</cp:coreProperties>
</file>