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xml" ContentType="application/vnd.openxmlformats-officedocument.drawingml.chart+xml"/>
  <Override PartName="/ppt/drawings/drawing2.xml" ContentType="application/vnd.openxmlformats-officedocument.drawingml.chartshape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4.xml" ContentType="application/vnd.openxmlformats-officedocument.drawingml.chartshapes+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5.xml" ContentType="application/vnd.openxmlformats-officedocument.drawingml.chartshapes+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6.xml" ContentType="application/vnd.openxmlformats-officedocument.drawingml.chartshapes+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7.xml" ContentType="application/vnd.openxmlformats-officedocument.drawingml.chartshapes+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8.xml" ContentType="application/vnd.openxmlformats-officedocument.drawingml.chartshapes+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9.xml" ContentType="application/vnd.openxmlformats-officedocument.drawingml.chartshapes+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10.xml" ContentType="application/vnd.openxmlformats-officedocument.drawingml.chartshapes+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xml" ContentType="application/vnd.openxmlformats-officedocument.themeOverrid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11.xml" ContentType="application/vnd.openxmlformats-officedocument.drawingml.chartshapes+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0.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1.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2.xml" ContentType="application/vnd.openxmlformats-officedocument.themeOverride+xml"/>
  <Override PartName="/ppt/charts/chart22.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3.xml" ContentType="application/vnd.openxmlformats-officedocument.themeOverride+xml"/>
  <Override PartName="/ppt/drawings/drawing12.xml" ContentType="application/vnd.openxmlformats-officedocument.drawingml.chartshapes+xml"/>
  <Override PartName="/ppt/charts/chart23.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4.xml" ContentType="application/vnd.openxmlformats-officedocument.themeOverride+xml"/>
  <Override PartName="/ppt/notesSlides/notesSlide2.xml" ContentType="application/vnd.openxmlformats-officedocument.presentationml.notesSlide+xml"/>
  <Override PartName="/ppt/charts/chart24.xml" ContentType="application/vnd.openxmlformats-officedocument.drawingml.chart+xml"/>
  <Override PartName="/ppt/drawings/drawing13.xml" ContentType="application/vnd.openxmlformats-officedocument.drawingml.chartshape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3" r:id="rId2"/>
    <p:sldId id="284" r:id="rId3"/>
    <p:sldId id="286" r:id="rId4"/>
    <p:sldId id="287" r:id="rId5"/>
    <p:sldId id="288" r:id="rId6"/>
    <p:sldId id="289" r:id="rId7"/>
    <p:sldId id="290" r:id="rId8"/>
    <p:sldId id="279" r:id="rId9"/>
    <p:sldId id="291" r:id="rId10"/>
    <p:sldId id="275" r:id="rId11"/>
    <p:sldId id="276" r:id="rId12"/>
    <p:sldId id="277" r:id="rId13"/>
    <p:sldId id="292" r:id="rId14"/>
    <p:sldId id="260" r:id="rId15"/>
    <p:sldId id="262" r:id="rId16"/>
    <p:sldId id="261" r:id="rId17"/>
    <p:sldId id="259" r:id="rId18"/>
    <p:sldId id="258" r:id="rId19"/>
    <p:sldId id="293" r:id="rId20"/>
    <p:sldId id="280" r:id="rId21"/>
    <p:sldId id="281" r:id="rId22"/>
    <p:sldId id="282" r:id="rId23"/>
    <p:sldId id="294" r:id="rId24"/>
    <p:sldId id="271" r:id="rId25"/>
    <p:sldId id="295" r:id="rId26"/>
    <p:sldId id="257" r:id="rId27"/>
    <p:sldId id="297" r:id="rId28"/>
  </p:sldIdLst>
  <p:sldSz cx="12192000" cy="6858000"/>
  <p:notesSz cx="6858000" cy="9144000"/>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los Herrera" initials="CH" lastIdx="1" clrIdx="0">
    <p:extLst>
      <p:ext uri="{19B8F6BF-5375-455C-9EA6-DF929625EA0E}">
        <p15:presenceInfo xmlns:p15="http://schemas.microsoft.com/office/powerpoint/2012/main" userId="839d125cae53b6d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D3964"/>
    <a:srgbClr val="018E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237" autoAdjust="0"/>
    <p:restoredTop sz="94660"/>
  </p:normalViewPr>
  <p:slideViewPr>
    <p:cSldViewPr snapToGrid="0" showGuides="1">
      <p:cViewPr>
        <p:scale>
          <a:sx n="141" d="100"/>
          <a:sy n="141" d="100"/>
        </p:scale>
        <p:origin x="768" y="1776"/>
      </p:cViewPr>
      <p:guideLst>
        <p:guide orient="horz" pos="2160"/>
        <p:guide pos="3863"/>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psantizo\Desktop\ASD%20tropicalizado\ASD%20escenario%20DAPF%20%20200821%20.xlsx" TargetMode="Externa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10.xml"/></Relationships>
</file>

<file path=ppt/charts/_rels/chart11.xml.rels><?xml version="1.0" encoding="UTF-8" standalone="yes"?>
<Relationships xmlns="http://schemas.openxmlformats.org/package/2006/relationships"><Relationship Id="rId3" Type="http://schemas.openxmlformats.org/officeDocument/2006/relationships/oleObject" Target="https://d.docs.live.net/839d125cae53b6db/FMI/EFP/Riesgos%20Fiscales/2021/GL/Ingresos%20y%20gastos/Ingreso%20y%20Gastos.xlsx" TargetMode="External"/><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oleObject" Target="https://d.docs.live.net/839d125cae53b6db/FMI/EFP/Riesgos%20Fiscales/2021/GL/Ingresos%20y%20gastos/Ingreso%20y%20Gastos.xlsx" TargetMode="External"/><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Hoja_de_c_lculo_de_Microsoft_Excel6.xlsx"/></Relationships>
</file>

<file path=ppt/charts/_rels/chart14.xml.rels><?xml version="1.0" encoding="UTF-8" standalone="yes"?>
<Relationships xmlns="http://schemas.openxmlformats.org/package/2006/relationships"><Relationship Id="rId3" Type="http://schemas.openxmlformats.org/officeDocument/2006/relationships/oleObject" Target="https://d.docs.live.net/839d125cae53b6db/FMI/EFP/Riesgos%20Fiscales/2021/GL/Ingresos%20y%20gastos/Ingreso%20y%20Gastos.xlsx" TargetMode="Externa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11.xml"/></Relationships>
</file>

<file path=ppt/charts/_rels/chart15.xml.rels><?xml version="1.0" encoding="UTF-8" standalone="yes"?>
<Relationships xmlns="http://schemas.openxmlformats.org/package/2006/relationships"><Relationship Id="rId3" Type="http://schemas.openxmlformats.org/officeDocument/2006/relationships/package" Target="../embeddings/Hoja_de_c_lculo_de_Microsoft_Excel7.xlsx"/><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3" Type="http://schemas.openxmlformats.org/officeDocument/2006/relationships/package" Target="../embeddings/Hoja_de_c_lculo_de_Microsoft_Excel8.xlsx"/><Relationship Id="rId2" Type="http://schemas.microsoft.com/office/2011/relationships/chartColorStyle" Target="colors15.xml"/><Relationship Id="rId1" Type="http://schemas.microsoft.com/office/2011/relationships/chartStyle" Target="style15.xml"/></Relationships>
</file>

<file path=ppt/charts/_rels/chart17.xml.rels><?xml version="1.0" encoding="UTF-8" standalone="yes"?>
<Relationships xmlns="http://schemas.openxmlformats.org/package/2006/relationships"><Relationship Id="rId3" Type="http://schemas.openxmlformats.org/officeDocument/2006/relationships/oleObject" Target="https://d.docs.live.net/839d125cae53b6db/FMI/EFP/Riesgos%20Fiscales/2021/Empresas/Ingresos%20y%20Gastos/Ingresos_y_gastos_(Empresas).xlsx" TargetMode="External"/><Relationship Id="rId2" Type="http://schemas.microsoft.com/office/2011/relationships/chartColorStyle" Target="colors16.xml"/><Relationship Id="rId1" Type="http://schemas.microsoft.com/office/2011/relationships/chartStyle" Target="style16.xml"/></Relationships>
</file>

<file path=ppt/charts/_rels/chart18.xml.rels><?xml version="1.0" encoding="UTF-8" standalone="yes"?>
<Relationships xmlns="http://schemas.openxmlformats.org/package/2006/relationships"><Relationship Id="rId3" Type="http://schemas.openxmlformats.org/officeDocument/2006/relationships/oleObject" Target="https://d.docs.live.net/839d125cae53b6db/FMI/EFP/Riesgos%20Fiscales/2021/Empresas/Ingresos%20y%20Gastos/Ingresos_y_gastos_(Empresas).xlsx" TargetMode="External"/><Relationship Id="rId2" Type="http://schemas.microsoft.com/office/2011/relationships/chartColorStyle" Target="colors17.xml"/><Relationship Id="rId1" Type="http://schemas.microsoft.com/office/2011/relationships/chartStyle" Target="style17.xml"/></Relationships>
</file>

<file path=ppt/charts/_rels/chart19.xml.rels><?xml version="1.0" encoding="UTF-8" standalone="yes"?>
<Relationships xmlns="http://schemas.openxmlformats.org/package/2006/relationships"><Relationship Id="rId3" Type="http://schemas.openxmlformats.org/officeDocument/2006/relationships/oleObject" Target="https://d.docs.live.net/839d125cae53b6db/FMI/EFP/Riesgos%20Fiscales/2021/Empresas/Ingresos%20y%20Gastos/Ingresos_y_gastos_(Empresas).xlsx" TargetMode="External"/><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NULL" TargetMode="External"/></Relationships>
</file>

<file path=ppt/charts/_rels/chart20.xml.rels><?xml version="1.0" encoding="UTF-8" standalone="yes"?>
<Relationships xmlns="http://schemas.openxmlformats.org/package/2006/relationships"><Relationship Id="rId3" Type="http://schemas.openxmlformats.org/officeDocument/2006/relationships/oleObject" Target="https://d.docs.live.net/839d125cae53b6db/FMI/EFP/Riesgos%20Fiscales/2021/Empresas/Ingresos%20y%20Gastos/Ingresos_y_gastos_(Empresas).xlsx" TargetMode="External"/><Relationship Id="rId2" Type="http://schemas.microsoft.com/office/2011/relationships/chartColorStyle" Target="colors19.xml"/><Relationship Id="rId1" Type="http://schemas.microsoft.com/office/2011/relationships/chartStyle" Target="style19.xml"/></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package" Target="../embeddings/Hoja_de_c_lculo_de_Microsoft_Excel9.xlsx"/></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1.xml"/><Relationship Id="rId1" Type="http://schemas.microsoft.com/office/2011/relationships/chartStyle" Target="style21.xml"/><Relationship Id="rId5" Type="http://schemas.openxmlformats.org/officeDocument/2006/relationships/chartUserShapes" Target="../drawings/drawing12.xml"/><Relationship Id="rId4" Type="http://schemas.openxmlformats.org/officeDocument/2006/relationships/package" Target="../embeddings/Hoja_de_c_lculo_de_Microsoft_Excel10.xlsx"/></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package" Target="../embeddings/Hoja_de_c_lculo_de_Microsoft_Excel11.xlsx"/></Relationships>
</file>

<file path=ppt/charts/_rels/chart24.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package" Target="../embeddings/Hoja_de_c_lculo_de_Microsoft_Excel12.xlsx"/></Relationships>
</file>

<file path=ppt/charts/_rels/chart25.xml.rels><?xml version="1.0" encoding="UTF-8" standalone="yes"?>
<Relationships xmlns="http://schemas.openxmlformats.org/package/2006/relationships"><Relationship Id="rId1" Type="http://schemas.openxmlformats.org/officeDocument/2006/relationships/package" Target="../embeddings/Hoja_de_c_lculo_de_Microsoft_Excel13.xlsx"/></Relationships>
</file>

<file path=ppt/charts/_rels/chart26.xml.rels><?xml version="1.0" encoding="UTF-8" standalone="yes"?>
<Relationships xmlns="http://schemas.openxmlformats.org/package/2006/relationships"><Relationship Id="rId1" Type="http://schemas.openxmlformats.org/officeDocument/2006/relationships/package" Target="../embeddings/Hoja_de_c_lculo_de_Microsoft_Excel14.xlsx"/></Relationships>
</file>

<file path=ppt/charts/_rels/chart3.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package" Target="../embeddings/Hoja_de_c_lculo_de_Microsoft_Excel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5.xml"/></Relationships>
</file>

<file path=ppt/charts/_rels/chart6.xml.rels><?xml version="1.0" encoding="UTF-8" standalone="yes"?>
<Relationships xmlns="http://schemas.openxmlformats.org/package/2006/relationships"><Relationship Id="rId3" Type="http://schemas.openxmlformats.org/officeDocument/2006/relationships/package" Target="../embeddings/Hoja_de_c_lculo_de_Microsoft_Excel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6.xml"/></Relationships>
</file>

<file path=ppt/charts/_rels/chart7.xml.rels><?xml version="1.0" encoding="UTF-8" standalone="yes"?>
<Relationships xmlns="http://schemas.openxmlformats.org/package/2006/relationships"><Relationship Id="rId3" Type="http://schemas.openxmlformats.org/officeDocument/2006/relationships/image" Target="../media/image20.jpg"/><Relationship Id="rId2" Type="http://schemas.microsoft.com/office/2011/relationships/chartColorStyle" Target="colors6.xml"/><Relationship Id="rId1" Type="http://schemas.microsoft.com/office/2011/relationships/chartStyle" Target="style6.xml"/><Relationship Id="rId5" Type="http://schemas.openxmlformats.org/officeDocument/2006/relationships/chartUserShapes" Target="../drawings/drawing7.xml"/><Relationship Id="rId4" Type="http://schemas.openxmlformats.org/officeDocument/2006/relationships/package" Target="../embeddings/Hoja_de_c_lculo_de_Microsoft_Excel5.xlsx"/></Relationships>
</file>

<file path=ppt/charts/_rels/chart8.xml.rels><?xml version="1.0" encoding="UTF-8" standalone="yes"?>
<Relationships xmlns="http://schemas.openxmlformats.org/package/2006/relationships"><Relationship Id="rId3" Type="http://schemas.openxmlformats.org/officeDocument/2006/relationships/oleObject" Target="file:///C:\Users\psantizo\Desktop\ASD%20tropicalizado\ASD%20escenario%20DAPF%20%20200821%20.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psantizo\Desktop\ASD%20tropicalizado\ASD%20escenario%20DAPF%20%20200821%20.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s-GT" sz="1800" b="1" i="0" u="none" strike="noStrike" kern="1200" spc="0" baseline="0" noProof="0">
                <a:solidFill>
                  <a:srgbClr val="113964"/>
                </a:solidFill>
                <a:latin typeface="+mn-lt"/>
                <a:ea typeface="+mn-ea"/>
                <a:cs typeface="+mn-cs"/>
              </a:defRPr>
            </a:pPr>
            <a:r>
              <a:rPr lang="es-GT" sz="1800" b="1" noProof="0" dirty="0">
                <a:solidFill>
                  <a:srgbClr val="113964"/>
                </a:solidFill>
              </a:rPr>
              <a:t>Pronóstico de crecimiento de la producción mundial en 2021</a:t>
            </a:r>
          </a:p>
        </c:rich>
      </c:tx>
      <c:layout>
        <c:manualLayout>
          <c:xMode val="edge"/>
          <c:yMode val="edge"/>
          <c:x val="0.118100515898893"/>
          <c:y val="0"/>
        </c:manualLayout>
      </c:layout>
      <c:overlay val="0"/>
      <c:spPr>
        <a:noFill/>
        <a:ln>
          <a:noFill/>
        </a:ln>
        <a:effectLst/>
      </c:spPr>
      <c:txPr>
        <a:bodyPr rot="0" spcFirstLastPara="1" vertOverflow="ellipsis" vert="horz" wrap="square" anchor="ctr" anchorCtr="1"/>
        <a:lstStyle/>
        <a:p>
          <a:pPr>
            <a:defRPr lang="es-GT" sz="1800" b="1" i="0" u="none" strike="noStrike" kern="1200" spc="0" baseline="0" noProof="0">
              <a:solidFill>
                <a:srgbClr val="113964"/>
              </a:solidFill>
              <a:latin typeface="+mn-lt"/>
              <a:ea typeface="+mn-ea"/>
              <a:cs typeface="+mn-cs"/>
            </a:defRPr>
          </a:pPr>
          <a:endParaRPr lang="es-GT"/>
        </a:p>
      </c:txPr>
    </c:title>
    <c:autoTitleDeleted val="0"/>
    <c:plotArea>
      <c:layout>
        <c:manualLayout>
          <c:layoutTarget val="inner"/>
          <c:xMode val="edge"/>
          <c:yMode val="edge"/>
          <c:x val="3.2930563278478875E-2"/>
          <c:y val="0.16655550098606228"/>
          <c:w val="0.93163521161417318"/>
          <c:h val="0.61346216974559986"/>
        </c:manualLayout>
      </c:layout>
      <c:barChart>
        <c:barDir val="col"/>
        <c:grouping val="clustered"/>
        <c:varyColors val="0"/>
        <c:ser>
          <c:idx val="0"/>
          <c:order val="0"/>
          <c:tx>
            <c:strRef>
              <c:f>Hoja1!$B$1</c:f>
              <c:strCache>
                <c:ptCount val="1"/>
                <c:pt idx="0">
                  <c:v>Serie 1</c:v>
                </c:pt>
              </c:strCache>
            </c:strRef>
          </c:tx>
          <c:spPr>
            <a:solidFill>
              <a:schemeClr val="accent1">
                <a:lumMod val="75000"/>
              </a:schemeClr>
            </a:solidFill>
            <a:ln>
              <a:noFill/>
            </a:ln>
            <a:effectLst/>
          </c:spPr>
          <c:invertIfNegative val="0"/>
          <c:dPt>
            <c:idx val="3"/>
            <c:invertIfNegative val="0"/>
            <c:bubble3D val="0"/>
            <c:spPr>
              <a:solidFill>
                <a:schemeClr val="accent2"/>
              </a:solidFill>
              <a:ln>
                <a:noFill/>
              </a:ln>
              <a:effectLst/>
            </c:spPr>
            <c:extLst>
              <c:ext xmlns:c16="http://schemas.microsoft.com/office/drawing/2014/chart" uri="{C3380CC4-5D6E-409C-BE32-E72D297353CC}">
                <c16:uniqueId val="{00000001-D25A-D34D-A42B-46B5DDBA8B2E}"/>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3-D25A-D34D-A42B-46B5DDBA8B2E}"/>
              </c:ext>
            </c:extLst>
          </c:dPt>
          <c:dPt>
            <c:idx val="5"/>
            <c:invertIfNegative val="0"/>
            <c:bubble3D val="0"/>
            <c:spPr>
              <a:solidFill>
                <a:schemeClr val="accent2"/>
              </a:solidFill>
              <a:ln>
                <a:noFill/>
              </a:ln>
              <a:effectLst/>
            </c:spPr>
            <c:extLst>
              <c:ext xmlns:c16="http://schemas.microsoft.com/office/drawing/2014/chart" uri="{C3380CC4-5D6E-409C-BE32-E72D297353CC}">
                <c16:uniqueId val="{00000005-D25A-D34D-A42B-46B5DDBA8B2E}"/>
              </c:ext>
            </c:extLst>
          </c:dPt>
          <c:dPt>
            <c:idx val="6"/>
            <c:invertIfNegative val="0"/>
            <c:bubble3D val="0"/>
            <c:spPr>
              <a:solidFill>
                <a:schemeClr val="accent2"/>
              </a:solidFill>
              <a:ln>
                <a:noFill/>
              </a:ln>
              <a:effectLst/>
            </c:spPr>
            <c:extLst>
              <c:ext xmlns:c16="http://schemas.microsoft.com/office/drawing/2014/chart" uri="{C3380CC4-5D6E-409C-BE32-E72D297353CC}">
                <c16:uniqueId val="{00000007-D25A-D34D-A42B-46B5DDBA8B2E}"/>
              </c:ext>
            </c:extLst>
          </c:dPt>
          <c:dPt>
            <c:idx val="7"/>
            <c:invertIfNegative val="0"/>
            <c:bubble3D val="0"/>
            <c:spPr>
              <a:solidFill>
                <a:schemeClr val="accent2"/>
              </a:solidFill>
              <a:ln>
                <a:noFill/>
              </a:ln>
              <a:effectLst/>
            </c:spPr>
            <c:extLst>
              <c:ext xmlns:c16="http://schemas.microsoft.com/office/drawing/2014/chart" uri="{C3380CC4-5D6E-409C-BE32-E72D297353CC}">
                <c16:uniqueId val="{00000009-D25A-D34D-A42B-46B5DDBA8B2E}"/>
              </c:ext>
            </c:extLst>
          </c:dPt>
          <c:dLbls>
            <c:dLbl>
              <c:idx val="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accent5">
                          <a:lumMod val="50000"/>
                        </a:schemeClr>
                      </a:solidFill>
                      <a:latin typeface="+mn-lt"/>
                      <a:ea typeface="+mn-ea"/>
                      <a:cs typeface="+mn-cs"/>
                    </a:defRPr>
                  </a:pPr>
                  <a:endParaRPr lang="es-GT"/>
                </a:p>
              </c:txPr>
              <c:showLegendKey val="0"/>
              <c:showVal val="1"/>
              <c:showCatName val="0"/>
              <c:showSerName val="0"/>
              <c:showPercent val="0"/>
              <c:showBubbleSize val="0"/>
              <c:extLst>
                <c:ext xmlns:c16="http://schemas.microsoft.com/office/drawing/2014/chart" uri="{C3380CC4-5D6E-409C-BE32-E72D297353CC}">
                  <c16:uniqueId val="{0000000A-D25A-D34D-A42B-46B5DDBA8B2E}"/>
                </c:ext>
              </c:extLst>
            </c:dLbl>
            <c:dLbl>
              <c:idx val="1"/>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accent1">
                          <a:lumMod val="50000"/>
                        </a:schemeClr>
                      </a:solidFill>
                      <a:latin typeface="+mn-lt"/>
                      <a:ea typeface="+mn-ea"/>
                      <a:cs typeface="+mn-cs"/>
                    </a:defRPr>
                  </a:pPr>
                  <a:endParaRPr lang="es-GT"/>
                </a:p>
              </c:txPr>
              <c:showLegendKey val="0"/>
              <c:showVal val="1"/>
              <c:showCatName val="0"/>
              <c:showSerName val="0"/>
              <c:showPercent val="0"/>
              <c:showBubbleSize val="0"/>
              <c:extLst>
                <c:ext xmlns:c16="http://schemas.microsoft.com/office/drawing/2014/chart" uri="{C3380CC4-5D6E-409C-BE32-E72D297353CC}">
                  <c16:uniqueId val="{0000000B-D25A-D34D-A42B-46B5DDBA8B2E}"/>
                </c:ext>
              </c:extLst>
            </c:dLbl>
            <c:dLbl>
              <c:idx val="2"/>
              <c:layout>
                <c:manualLayout>
                  <c:x val="-1.5296958848700245E-2"/>
                  <c:y val="2.159119492235333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accent1">
                          <a:lumMod val="50000"/>
                        </a:schemeClr>
                      </a:solidFill>
                      <a:latin typeface="+mn-lt"/>
                      <a:ea typeface="+mn-ea"/>
                      <a:cs typeface="+mn-cs"/>
                    </a:defRPr>
                  </a:pPr>
                  <a:endParaRPr lang="es-GT"/>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25A-D34D-A42B-46B5DDBA8B2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accent2"/>
                    </a:solidFill>
                    <a:latin typeface="+mn-lt"/>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Hoja1!$A$2:$A$9</c:f>
              <c:numCache>
                <c:formatCode>General</c:formatCode>
                <c:ptCount val="8"/>
                <c:pt idx="0">
                  <c:v>2018</c:v>
                </c:pt>
                <c:pt idx="1">
                  <c:v>2019</c:v>
                </c:pt>
                <c:pt idx="2">
                  <c:v>2020</c:v>
                </c:pt>
                <c:pt idx="3">
                  <c:v>2021</c:v>
                </c:pt>
                <c:pt idx="4">
                  <c:v>2022</c:v>
                </c:pt>
                <c:pt idx="5">
                  <c:v>2023</c:v>
                </c:pt>
                <c:pt idx="6">
                  <c:v>2024</c:v>
                </c:pt>
                <c:pt idx="7">
                  <c:v>2025</c:v>
                </c:pt>
              </c:numCache>
            </c:numRef>
          </c:cat>
          <c:val>
            <c:numRef>
              <c:f>Hoja1!$B$2:$B$9</c:f>
              <c:numCache>
                <c:formatCode>_-* #,##0.0_-;\-* #,##0.0_-;_-* "-"??_-;_-@_-</c:formatCode>
                <c:ptCount val="8"/>
                <c:pt idx="0">
                  <c:v>3.6</c:v>
                </c:pt>
                <c:pt idx="1">
                  <c:v>2.8</c:v>
                </c:pt>
                <c:pt idx="2">
                  <c:v>-3.3</c:v>
                </c:pt>
                <c:pt idx="3">
                  <c:v>6</c:v>
                </c:pt>
                <c:pt idx="4">
                  <c:v>4.9000000000000004</c:v>
                </c:pt>
                <c:pt idx="5">
                  <c:v>3.37</c:v>
                </c:pt>
                <c:pt idx="6">
                  <c:v>3.335</c:v>
                </c:pt>
                <c:pt idx="7">
                  <c:v>3.2959999999999998</c:v>
                </c:pt>
              </c:numCache>
            </c:numRef>
          </c:val>
          <c:extLst>
            <c:ext xmlns:c16="http://schemas.microsoft.com/office/drawing/2014/chart" uri="{C3380CC4-5D6E-409C-BE32-E72D297353CC}">
              <c16:uniqueId val="{0000000D-D25A-D34D-A42B-46B5DDBA8B2E}"/>
            </c:ext>
          </c:extLst>
        </c:ser>
        <c:dLbls>
          <c:showLegendKey val="0"/>
          <c:showVal val="0"/>
          <c:showCatName val="0"/>
          <c:showSerName val="0"/>
          <c:showPercent val="0"/>
          <c:showBubbleSize val="0"/>
        </c:dLbls>
        <c:gapWidth val="100"/>
        <c:overlap val="-27"/>
        <c:axId val="1838233807"/>
        <c:axId val="1838227567"/>
      </c:barChart>
      <c:catAx>
        <c:axId val="1838233807"/>
        <c:scaling>
          <c:orientation val="minMax"/>
        </c:scaling>
        <c:delete val="0"/>
        <c:axPos val="b"/>
        <c:numFmt formatCode="General" sourceLinked="1"/>
        <c:majorTickMark val="none"/>
        <c:minorTickMark val="none"/>
        <c:tickLblPos val="low"/>
        <c:spPr>
          <a:noFill/>
          <a:ln w="9525" cap="flat" cmpd="sng" algn="ctr">
            <a:solidFill>
              <a:schemeClr val="bg1">
                <a:lumMod val="50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s-GT"/>
          </a:p>
        </c:txPr>
        <c:crossAx val="1838227567"/>
        <c:crosses val="autoZero"/>
        <c:auto val="1"/>
        <c:lblAlgn val="ctr"/>
        <c:lblOffset val="100"/>
        <c:noMultiLvlLbl val="0"/>
      </c:catAx>
      <c:valAx>
        <c:axId val="1838227567"/>
        <c:scaling>
          <c:orientation val="minMax"/>
        </c:scaling>
        <c:delete val="1"/>
        <c:axPos val="l"/>
        <c:numFmt formatCode="_-* #,##0.0_-;\-* #,##0.0_-;_-* &quot;-&quot;??_-;_-@_-" sourceLinked="1"/>
        <c:majorTickMark val="none"/>
        <c:minorTickMark val="none"/>
        <c:tickLblPos val="nextTo"/>
        <c:crossAx val="18382338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s-GT"/>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005116028912123"/>
          <c:y val="5.2115081440539938E-2"/>
          <c:w val="0.81701246007913886"/>
          <c:h val="0.66522980251480446"/>
        </c:manualLayout>
      </c:layout>
      <c:lineChart>
        <c:grouping val="standard"/>
        <c:varyColors val="0"/>
        <c:ser>
          <c:idx val="0"/>
          <c:order val="0"/>
          <c:tx>
            <c:strRef>
              <c:f>Blanchard!$A$27</c:f>
              <c:strCache>
                <c:ptCount val="1"/>
                <c:pt idx="0">
                  <c:v>Escenario base</c:v>
                </c:pt>
              </c:strCache>
            </c:strRef>
          </c:tx>
          <c:spPr>
            <a:ln w="28575" cap="rnd">
              <a:solidFill>
                <a:schemeClr val="tx2">
                  <a:lumMod val="75000"/>
                </a:schemeClr>
              </a:solidFill>
              <a:round/>
            </a:ln>
            <a:effectLst/>
          </c:spPr>
          <c:marker>
            <c:symbol val="none"/>
          </c:marker>
          <c:dLbls>
            <c:dLbl>
              <c:idx val="15"/>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980-41E4-9B69-CAC2E6875B99}"/>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2060"/>
                    </a:solidFill>
                    <a:latin typeface="Calibri" panose="020F0502020204030204" pitchFamily="34" charset="0"/>
                    <a:ea typeface="+mn-ea"/>
                    <a:cs typeface="Calibri" panose="020F0502020204030204" pitchFamily="34" charset="0"/>
                  </a:defRPr>
                </a:pPr>
                <a:endParaRPr lang="es-GT"/>
              </a:p>
            </c:txPr>
            <c:dLblPos val="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Blanchard!$B$37:$AF$37</c:f>
              <c:numCache>
                <c:formatCode>General</c:formatCode>
                <c:ptCount val="31"/>
                <c:pt idx="0">
                  <c:v>2026</c:v>
                </c:pt>
                <c:pt idx="1">
                  <c:v>2027</c:v>
                </c:pt>
                <c:pt idx="2">
                  <c:v>2028</c:v>
                </c:pt>
                <c:pt idx="3">
                  <c:v>2029</c:v>
                </c:pt>
                <c:pt idx="4">
                  <c:v>2030</c:v>
                </c:pt>
                <c:pt idx="5">
                  <c:v>2031</c:v>
                </c:pt>
                <c:pt idx="6">
                  <c:v>2032</c:v>
                </c:pt>
                <c:pt idx="7">
                  <c:v>2033</c:v>
                </c:pt>
                <c:pt idx="8">
                  <c:v>2034</c:v>
                </c:pt>
                <c:pt idx="9">
                  <c:v>2035</c:v>
                </c:pt>
                <c:pt idx="10">
                  <c:v>2036</c:v>
                </c:pt>
                <c:pt idx="11">
                  <c:v>2037</c:v>
                </c:pt>
                <c:pt idx="12">
                  <c:v>2038</c:v>
                </c:pt>
                <c:pt idx="13">
                  <c:v>2039</c:v>
                </c:pt>
                <c:pt idx="14">
                  <c:v>2040</c:v>
                </c:pt>
                <c:pt idx="15">
                  <c:v>2041</c:v>
                </c:pt>
                <c:pt idx="16">
                  <c:v>2042</c:v>
                </c:pt>
                <c:pt idx="17">
                  <c:v>2043</c:v>
                </c:pt>
                <c:pt idx="18">
                  <c:v>2044</c:v>
                </c:pt>
                <c:pt idx="19">
                  <c:v>2045</c:v>
                </c:pt>
                <c:pt idx="20">
                  <c:v>2046</c:v>
                </c:pt>
                <c:pt idx="21">
                  <c:v>2047</c:v>
                </c:pt>
                <c:pt idx="22">
                  <c:v>2048</c:v>
                </c:pt>
                <c:pt idx="23">
                  <c:v>2049</c:v>
                </c:pt>
                <c:pt idx="24">
                  <c:v>2050</c:v>
                </c:pt>
                <c:pt idx="25">
                  <c:v>2051</c:v>
                </c:pt>
                <c:pt idx="26">
                  <c:v>2052</c:v>
                </c:pt>
                <c:pt idx="27">
                  <c:v>2053</c:v>
                </c:pt>
                <c:pt idx="28">
                  <c:v>2054</c:v>
                </c:pt>
                <c:pt idx="29">
                  <c:v>2055</c:v>
                </c:pt>
                <c:pt idx="30">
                  <c:v>2056</c:v>
                </c:pt>
              </c:numCache>
            </c:numRef>
          </c:cat>
          <c:val>
            <c:numRef>
              <c:f>Blanchard!$B$29:$Q$29</c:f>
              <c:numCache>
                <c:formatCode>_-* #,##0.0_-;\-* #,##0.0_-;_-* "-"??_-;_-@_-</c:formatCode>
                <c:ptCount val="16"/>
                <c:pt idx="0">
                  <c:v>31.895631370357012</c:v>
                </c:pt>
                <c:pt idx="1">
                  <c:v>31.94355485504704</c:v>
                </c:pt>
                <c:pt idx="2">
                  <c:v>31.991249843349319</c:v>
                </c:pt>
                <c:pt idx="3">
                  <c:v>32.038717424721327</c:v>
                </c:pt>
                <c:pt idx="4">
                  <c:v>32.085958683426092</c:v>
                </c:pt>
                <c:pt idx="5">
                  <c:v>32.132974698556929</c:v>
                </c:pt>
                <c:pt idx="6">
                  <c:v>32.17976654406209</c:v>
                </c:pt>
                <c:pt idx="7">
                  <c:v>32.226335288769313</c:v>
                </c:pt>
                <c:pt idx="8">
                  <c:v>32.272681996410235</c:v>
                </c:pt>
                <c:pt idx="9">
                  <c:v>32.318807725644675</c:v>
                </c:pt>
                <c:pt idx="10">
                  <c:v>32.364713530084813</c:v>
                </c:pt>
                <c:pt idx="11">
                  <c:v>32.41040045831928</c:v>
                </c:pt>
                <c:pt idx="12">
                  <c:v>32.455869553937099</c:v>
                </c:pt>
                <c:pt idx="13">
                  <c:v>32.50112185555151</c:v>
                </c:pt>
                <c:pt idx="14">
                  <c:v>32.546158396823721</c:v>
                </c:pt>
                <c:pt idx="15">
                  <c:v>32.590980206486492</c:v>
                </c:pt>
              </c:numCache>
            </c:numRef>
          </c:val>
          <c:smooth val="0"/>
          <c:extLst>
            <c:ext xmlns:c16="http://schemas.microsoft.com/office/drawing/2014/chart" uri="{C3380CC4-5D6E-409C-BE32-E72D297353CC}">
              <c16:uniqueId val="{00000001-2980-41E4-9B69-CAC2E6875B99}"/>
            </c:ext>
          </c:extLst>
        </c:ser>
        <c:ser>
          <c:idx val="1"/>
          <c:order val="1"/>
          <c:tx>
            <c:strRef>
              <c:f>Blanchard!$A$36</c:f>
              <c:strCache>
                <c:ptCount val="1"/>
                <c:pt idx="0">
                  <c:v>Choque de crecimiento</c:v>
                </c:pt>
              </c:strCache>
            </c:strRef>
          </c:tx>
          <c:spPr>
            <a:ln w="28575" cap="rnd" cmpd="sng">
              <a:solidFill>
                <a:srgbClr val="C00000"/>
              </a:solidFill>
              <a:prstDash val="lgDashDot"/>
              <a:round/>
            </a:ln>
            <a:effectLst/>
          </c:spPr>
          <c:marker>
            <c:symbol val="none"/>
          </c:marker>
          <c:dLbls>
            <c:dLbl>
              <c:idx val="15"/>
              <c:layout>
                <c:manualLayout>
                  <c:x val="0"/>
                  <c:y val="1.25131947261435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980-41E4-9B69-CAC2E6875B99}"/>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C00000"/>
                    </a:solidFill>
                    <a:latin typeface="Calibri" panose="020F0502020204030204" pitchFamily="34" charset="0"/>
                    <a:ea typeface="+mn-ea"/>
                    <a:cs typeface="Calibri" panose="020F0502020204030204" pitchFamily="34" charset="0"/>
                  </a:defRPr>
                </a:pPr>
                <a:endParaRPr lang="es-GT"/>
              </a:p>
            </c:txPr>
            <c:dLblPos val="r"/>
            <c:showLegendKey val="0"/>
            <c:showVal val="0"/>
            <c:showCatName val="0"/>
            <c:showSerName val="0"/>
            <c:showPercent val="0"/>
            <c:showBubbleSize val="0"/>
            <c:extLst>
              <c:ext xmlns:c15="http://schemas.microsoft.com/office/drawing/2012/chart" uri="{CE6537A1-D6FC-4f65-9D91-7224C49458BB}">
                <c15:showLeaderLines val="0"/>
              </c:ext>
            </c:extLst>
          </c:dLbls>
          <c:val>
            <c:numRef>
              <c:f>Blanchard!$B$38:$Q$38</c:f>
              <c:numCache>
                <c:formatCode>_-* #,##0.0_-;\-* #,##0.0_-;_-* "-"??_-;_-@_-</c:formatCode>
                <c:ptCount val="16"/>
                <c:pt idx="0">
                  <c:v>31.895631370357012</c:v>
                </c:pt>
                <c:pt idx="1">
                  <c:v>32.250720521223336</c:v>
                </c:pt>
                <c:pt idx="2">
                  <c:v>32.607536255716433</c:v>
                </c:pt>
                <c:pt idx="3">
                  <c:v>32.966086969167485</c:v>
                </c:pt>
                <c:pt idx="4">
                  <c:v>33.326381097729083</c:v>
                </c:pt>
                <c:pt idx="5">
                  <c:v>33.688427118573742</c:v>
                </c:pt>
                <c:pt idx="6">
                  <c:v>33.727802657406059</c:v>
                </c:pt>
                <c:pt idx="7">
                  <c:v>33.766990455959316</c:v>
                </c:pt>
                <c:pt idx="8">
                  <c:v>33.805991409368261</c:v>
                </c:pt>
                <c:pt idx="9">
                  <c:v>33.844806408499664</c:v>
                </c:pt>
                <c:pt idx="10">
                  <c:v>33.883436339972697</c:v>
                </c:pt>
                <c:pt idx="11">
                  <c:v>33.921882086179203</c:v>
                </c:pt>
                <c:pt idx="12">
                  <c:v>33.960144525303818</c:v>
                </c:pt>
                <c:pt idx="13">
                  <c:v>33.99822453134405</c:v>
                </c:pt>
                <c:pt idx="14">
                  <c:v>34.03612297413023</c:v>
                </c:pt>
                <c:pt idx="15">
                  <c:v>34.073840719345391</c:v>
                </c:pt>
              </c:numCache>
            </c:numRef>
          </c:val>
          <c:smooth val="0"/>
          <c:extLst>
            <c:ext xmlns:c16="http://schemas.microsoft.com/office/drawing/2014/chart" uri="{C3380CC4-5D6E-409C-BE32-E72D297353CC}">
              <c16:uniqueId val="{00000003-2980-41E4-9B69-CAC2E6875B99}"/>
            </c:ext>
          </c:extLst>
        </c:ser>
        <c:ser>
          <c:idx val="2"/>
          <c:order val="2"/>
          <c:tx>
            <c:strRef>
              <c:f>Blanchard!$A$45</c:f>
              <c:strCache>
                <c:ptCount val="1"/>
                <c:pt idx="0">
                  <c:v>Choque de tasa de interés</c:v>
                </c:pt>
              </c:strCache>
            </c:strRef>
          </c:tx>
          <c:spPr>
            <a:ln w="28575" cap="rnd">
              <a:solidFill>
                <a:schemeClr val="accent3">
                  <a:lumMod val="75000"/>
                </a:schemeClr>
              </a:solidFill>
              <a:prstDash val="sysDash"/>
              <a:round/>
            </a:ln>
            <a:effectLst/>
          </c:spPr>
          <c:marker>
            <c:symbol val="none"/>
          </c:marker>
          <c:dLbls>
            <c:dLbl>
              <c:idx val="15"/>
              <c:layout>
                <c:manualLayout>
                  <c:x val="0"/>
                  <c:y val="-7.247899489243636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980-41E4-9B69-CAC2E6875B99}"/>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3">
                        <a:lumMod val="50000"/>
                      </a:schemeClr>
                    </a:solidFill>
                    <a:latin typeface="Calibri" panose="020F0502020204030204" pitchFamily="34" charset="0"/>
                    <a:ea typeface="+mn-ea"/>
                    <a:cs typeface="Calibri" panose="020F0502020204030204" pitchFamily="34" charset="0"/>
                  </a:defRPr>
                </a:pPr>
                <a:endParaRPr lang="es-GT"/>
              </a:p>
            </c:txPr>
            <c:dLblPos val="r"/>
            <c:showLegendKey val="0"/>
            <c:showVal val="0"/>
            <c:showCatName val="0"/>
            <c:showSerName val="0"/>
            <c:showPercent val="0"/>
            <c:showBubbleSize val="0"/>
            <c:extLst>
              <c:ext xmlns:c15="http://schemas.microsoft.com/office/drawing/2012/chart" uri="{CE6537A1-D6FC-4f65-9D91-7224C49458BB}">
                <c15:showLeaderLines val="0"/>
              </c:ext>
            </c:extLst>
          </c:dLbls>
          <c:val>
            <c:numRef>
              <c:f>Blanchard!$B$47:$Q$47</c:f>
              <c:numCache>
                <c:formatCode>_-* #,##0.0_-;\-* #,##0.0_-;_-* "-"??_-;_-@_-</c:formatCode>
                <c:ptCount val="16"/>
                <c:pt idx="0">
                  <c:v>31.895631370357012</c:v>
                </c:pt>
                <c:pt idx="1">
                  <c:v>32.09200052938224</c:v>
                </c:pt>
                <c:pt idx="2">
                  <c:v>32.288347334713308</c:v>
                </c:pt>
                <c:pt idx="3">
                  <c:v>32.484671788894843</c:v>
                </c:pt>
                <c:pt idx="4">
                  <c:v>32.680973894471194</c:v>
                </c:pt>
                <c:pt idx="5">
                  <c:v>32.877253653986415</c:v>
                </c:pt>
                <c:pt idx="6">
                  <c:v>33.073511069984271</c:v>
                </c:pt>
                <c:pt idx="7">
                  <c:v>33.269746145008241</c:v>
                </c:pt>
                <c:pt idx="8">
                  <c:v>33.465958881601502</c:v>
                </c:pt>
                <c:pt idx="9">
                  <c:v>33.662149282306963</c:v>
                </c:pt>
                <c:pt idx="10">
                  <c:v>33.858317349667225</c:v>
                </c:pt>
                <c:pt idx="11">
                  <c:v>34.054463086224601</c:v>
                </c:pt>
                <c:pt idx="12">
                  <c:v>34.25058649452113</c:v>
                </c:pt>
                <c:pt idx="13">
                  <c:v>34.446687577098537</c:v>
                </c:pt>
                <c:pt idx="14">
                  <c:v>34.642766336498291</c:v>
                </c:pt>
                <c:pt idx="15">
                  <c:v>34.838822775261534</c:v>
                </c:pt>
              </c:numCache>
            </c:numRef>
          </c:val>
          <c:smooth val="0"/>
          <c:extLst>
            <c:ext xmlns:c16="http://schemas.microsoft.com/office/drawing/2014/chart" uri="{C3380CC4-5D6E-409C-BE32-E72D297353CC}">
              <c16:uniqueId val="{00000005-2980-41E4-9B69-CAC2E6875B99}"/>
            </c:ext>
          </c:extLst>
        </c:ser>
        <c:ser>
          <c:idx val="3"/>
          <c:order val="3"/>
          <c:tx>
            <c:strRef>
              <c:f>Blanchard!$A$208</c:f>
              <c:strCache>
                <c:ptCount val="1"/>
                <c:pt idx="0">
                  <c:v>Choque de sp</c:v>
                </c:pt>
              </c:strCache>
            </c:strRef>
          </c:tx>
          <c:spPr>
            <a:ln w="28575" cap="rnd">
              <a:solidFill>
                <a:schemeClr val="accent4">
                  <a:lumMod val="75000"/>
                </a:schemeClr>
              </a:solidFill>
              <a:prstDash val="dashDot"/>
              <a:round/>
            </a:ln>
            <a:effectLst/>
          </c:spPr>
          <c:marker>
            <c:symbol val="none"/>
          </c:marker>
          <c:dLbls>
            <c:dLbl>
              <c:idx val="15"/>
              <c:layout>
                <c:manualLayout>
                  <c:x val="0"/>
                  <c:y val="-2.2770007238890149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4">
                          <a:lumMod val="50000"/>
                        </a:schemeClr>
                      </a:solidFill>
                      <a:latin typeface="Calibri" panose="020F0502020204030204" pitchFamily="34" charset="0"/>
                      <a:ea typeface="+mn-ea"/>
                      <a:cs typeface="Calibri" panose="020F0502020204030204" pitchFamily="34" charset="0"/>
                    </a:defRPr>
                  </a:pPr>
                  <a:endParaRPr lang="es-GT"/>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980-41E4-9B69-CAC2E6875B99}"/>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4">
                        <a:lumMod val="50000"/>
                      </a:schemeClr>
                    </a:solidFill>
                    <a:latin typeface="Times New Roman" panose="02020603050405020304" pitchFamily="18" charset="0"/>
                    <a:ea typeface="+mn-ea"/>
                    <a:cs typeface="Times New Roman" panose="02020603050405020304" pitchFamily="18" charset="0"/>
                  </a:defRPr>
                </a:pPr>
                <a:endParaRPr lang="es-GT"/>
              </a:p>
            </c:txPr>
            <c:dLblPos val="r"/>
            <c:showLegendKey val="0"/>
            <c:showVal val="0"/>
            <c:showCatName val="0"/>
            <c:showSerName val="0"/>
            <c:showPercent val="0"/>
            <c:showBubbleSize val="0"/>
            <c:extLst>
              <c:ext xmlns:c15="http://schemas.microsoft.com/office/drawing/2012/chart" uri="{CE6537A1-D6FC-4f65-9D91-7224C49458BB}">
                <c15:showLeaderLines val="0"/>
              </c:ext>
            </c:extLst>
          </c:dLbls>
          <c:val>
            <c:numRef>
              <c:f>Blanchard!$B$210:$Q$210</c:f>
              <c:numCache>
                <c:formatCode>_-* #,##0.0_-;\-* #,##0.0_-;_-* "-"??_-;_-@_-</c:formatCode>
                <c:ptCount val="16"/>
                <c:pt idx="0">
                  <c:v>31.895631370357012</c:v>
                </c:pt>
                <c:pt idx="1">
                  <c:v>32.543554855047041</c:v>
                </c:pt>
                <c:pt idx="2">
                  <c:v>33.188389078245578</c:v>
                </c:pt>
                <c:pt idx="3">
                  <c:v>33.63014876937175</c:v>
                </c:pt>
                <c:pt idx="4">
                  <c:v>34.069802175983568</c:v>
                </c:pt>
                <c:pt idx="5">
                  <c:v>34.307359340723096</c:v>
                </c:pt>
                <c:pt idx="6">
                  <c:v>34.343783846717571</c:v>
                </c:pt>
                <c:pt idx="7">
                  <c:v>34.380034682785926</c:v>
                </c:pt>
                <c:pt idx="8">
                  <c:v>34.416112676976276</c:v>
                </c:pt>
                <c:pt idx="9">
                  <c:v>34.452018653388635</c:v>
                </c:pt>
                <c:pt idx="10">
                  <c:v>34.48775343219377</c:v>
                </c:pt>
                <c:pt idx="11">
                  <c:v>34.523317829651909</c:v>
                </c:pt>
                <c:pt idx="12">
                  <c:v>34.558712658131405</c:v>
                </c:pt>
                <c:pt idx="13">
                  <c:v>34.593938726127298</c:v>
                </c:pt>
                <c:pt idx="14">
                  <c:v>34.628996838279754</c:v>
                </c:pt>
                <c:pt idx="15">
                  <c:v>34.663887795392455</c:v>
                </c:pt>
              </c:numCache>
            </c:numRef>
          </c:val>
          <c:smooth val="0"/>
          <c:extLst>
            <c:ext xmlns:c16="http://schemas.microsoft.com/office/drawing/2014/chart" uri="{C3380CC4-5D6E-409C-BE32-E72D297353CC}">
              <c16:uniqueId val="{00000007-2980-41E4-9B69-CAC2E6875B99}"/>
            </c:ext>
          </c:extLst>
        </c:ser>
        <c:ser>
          <c:idx val="4"/>
          <c:order val="4"/>
          <c:tx>
            <c:strRef>
              <c:f>Blanchard!$A$217</c:f>
              <c:strCache>
                <c:ptCount val="1"/>
                <c:pt idx="0">
                  <c:v>Choque combinado </c:v>
                </c:pt>
              </c:strCache>
            </c:strRef>
          </c:tx>
          <c:spPr>
            <a:ln w="28575" cap="rnd">
              <a:solidFill>
                <a:schemeClr val="accent6"/>
              </a:solidFill>
              <a:prstDash val="dashDot"/>
              <a:round/>
            </a:ln>
            <a:effectLst/>
          </c:spPr>
          <c:marker>
            <c:symbol val="none"/>
          </c:marker>
          <c:dLbls>
            <c:dLbl>
              <c:idx val="0"/>
              <c:layout>
                <c:manualLayout>
                  <c:x val="-3.0154640907717533E-2"/>
                  <c:y val="-0.11040766885373496"/>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GT"/>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980-41E4-9B69-CAC2E6875B99}"/>
                </c:ext>
              </c:extLst>
            </c:dLbl>
            <c:dLbl>
              <c:idx val="15"/>
              <c:layout>
                <c:manualLayout>
                  <c:x val="0"/>
                  <c:y val="-1.48418871556906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980-41E4-9B69-CAC2E6875B99}"/>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6">
                        <a:lumMod val="50000"/>
                      </a:schemeClr>
                    </a:solidFill>
                    <a:latin typeface="Calibri" panose="020F0502020204030204" pitchFamily="34" charset="0"/>
                    <a:ea typeface="+mn-ea"/>
                    <a:cs typeface="Calibri" panose="020F0502020204030204" pitchFamily="34" charset="0"/>
                  </a:defRPr>
                </a:pPr>
                <a:endParaRPr lang="es-GT"/>
              </a:p>
            </c:txPr>
            <c:dLblPos val="r"/>
            <c:showLegendKey val="0"/>
            <c:showVal val="0"/>
            <c:showCatName val="0"/>
            <c:showSerName val="0"/>
            <c:showPercent val="0"/>
            <c:showBubbleSize val="0"/>
            <c:extLst>
              <c:ext xmlns:c15="http://schemas.microsoft.com/office/drawing/2012/chart" uri="{CE6537A1-D6FC-4f65-9D91-7224C49458BB}">
                <c15:showLeaderLines val="0"/>
              </c:ext>
            </c:extLst>
          </c:dLbls>
          <c:val>
            <c:numRef>
              <c:f>Blanchard!$B$219:$Q$219</c:f>
              <c:numCache>
                <c:formatCode>_-* #,##0.0_-;\-* #,##0.0_-;_-* "-"??_-;_-@_-</c:formatCode>
                <c:ptCount val="16"/>
                <c:pt idx="0">
                  <c:v>31.895631370357012</c:v>
                </c:pt>
                <c:pt idx="1">
                  <c:v>33.000602626186939</c:v>
                </c:pt>
                <c:pt idx="2">
                  <c:v>34.116139105436751</c:v>
                </c:pt>
                <c:pt idx="3">
                  <c:v>35.042341827879895</c:v>
                </c:pt>
                <c:pt idx="4">
                  <c:v>35.977400471817013</c:v>
                </c:pt>
                <c:pt idx="5">
                  <c:v>36.721399713468116</c:v>
                </c:pt>
                <c:pt idx="6">
                  <c:v>36.917219530885035</c:v>
                </c:pt>
                <c:pt idx="7">
                  <c:v>37.11301705714213</c:v>
                </c:pt>
                <c:pt idx="8">
                  <c:v>37.308792294776907</c:v>
                </c:pt>
                <c:pt idx="9">
                  <c:v>37.504545246326593</c:v>
                </c:pt>
                <c:pt idx="10">
                  <c:v>37.700275914328131</c:v>
                </c:pt>
                <c:pt idx="11">
                  <c:v>37.895984301318165</c:v>
                </c:pt>
                <c:pt idx="12">
                  <c:v>38.091670409833064</c:v>
                </c:pt>
                <c:pt idx="13">
                  <c:v>38.287334242408889</c:v>
                </c:pt>
                <c:pt idx="14">
                  <c:v>38.482975801581425</c:v>
                </c:pt>
                <c:pt idx="15">
                  <c:v>38.678595089886173</c:v>
                </c:pt>
              </c:numCache>
            </c:numRef>
          </c:val>
          <c:smooth val="0"/>
          <c:extLst>
            <c:ext xmlns:c16="http://schemas.microsoft.com/office/drawing/2014/chart" uri="{C3380CC4-5D6E-409C-BE32-E72D297353CC}">
              <c16:uniqueId val="{0000000A-2980-41E4-9B69-CAC2E6875B99}"/>
            </c:ext>
          </c:extLst>
        </c:ser>
        <c:dLbls>
          <c:showLegendKey val="0"/>
          <c:showVal val="0"/>
          <c:showCatName val="0"/>
          <c:showSerName val="0"/>
          <c:showPercent val="0"/>
          <c:showBubbleSize val="0"/>
        </c:dLbls>
        <c:smooth val="0"/>
        <c:axId val="887694384"/>
        <c:axId val="887692416"/>
      </c:lineChart>
      <c:catAx>
        <c:axId val="887694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5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GT"/>
          </a:p>
        </c:txPr>
        <c:crossAx val="887692416"/>
        <c:crosses val="autoZero"/>
        <c:auto val="1"/>
        <c:lblAlgn val="ctr"/>
        <c:lblOffset val="100"/>
        <c:noMultiLvlLbl val="0"/>
      </c:catAx>
      <c:valAx>
        <c:axId val="887692416"/>
        <c:scaling>
          <c:orientation val="minMax"/>
          <c:min val="31"/>
        </c:scaling>
        <c:delete val="0"/>
        <c:axPos val="l"/>
        <c:majorGridlines>
          <c:spPr>
            <a:ln w="9525" cap="flat" cmpd="sng" algn="ctr">
              <a:noFill/>
              <a:round/>
            </a:ln>
            <a:effectLst/>
          </c:spPr>
        </c:majorGridlines>
        <c:numFmt formatCode="_-* #,##0.0_-;\-* #,##0.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GT"/>
          </a:p>
        </c:txPr>
        <c:crossAx val="887694384"/>
        <c:crosses val="autoZero"/>
        <c:crossBetween val="between"/>
      </c:valAx>
      <c:spPr>
        <a:noFill/>
        <a:ln>
          <a:noFill/>
        </a:ln>
        <a:effectLst/>
      </c:spPr>
    </c:plotArea>
    <c:legend>
      <c:legendPos val="b"/>
      <c:layout>
        <c:manualLayout>
          <c:xMode val="edge"/>
          <c:yMode val="edge"/>
          <c:x val="3.0167832606581547E-2"/>
          <c:y val="0.84796798393884032"/>
          <c:w val="0.95047523211495111"/>
          <c:h val="0.1237749971461677"/>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s-G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s-GT"/>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400" b="0" i="0" u="none" strike="noStrike" kern="1200" spc="0" baseline="0">
                <a:solidFill>
                  <a:sysClr val="windowText" lastClr="000000"/>
                </a:solidFill>
                <a:latin typeface="+mn-lt"/>
                <a:ea typeface="+mn-ea"/>
                <a:cs typeface="+mn-cs"/>
              </a:defRPr>
            </a:pPr>
            <a:r>
              <a:rPr lang="es-GT" sz="2000" b="1" dirty="0">
                <a:solidFill>
                  <a:srgbClr val="0D3964"/>
                </a:solidFill>
              </a:rPr>
              <a:t>Ingresos</a:t>
            </a:r>
            <a:r>
              <a:rPr lang="es-GT" sz="2000" b="1" baseline="0" dirty="0">
                <a:solidFill>
                  <a:srgbClr val="0D3964"/>
                </a:solidFill>
              </a:rPr>
              <a:t> propios respecto a ingresos totales</a:t>
            </a:r>
          </a:p>
          <a:p>
            <a:pPr algn="ctr">
              <a:defRPr/>
            </a:pPr>
            <a:r>
              <a:rPr lang="es-GT" sz="1200" b="0" baseline="0" dirty="0">
                <a:latin typeface="+mn-lt"/>
              </a:rPr>
              <a:t>Comportamiento histórico </a:t>
            </a:r>
            <a:endParaRPr lang="es-GT" sz="1200" b="0" dirty="0">
              <a:latin typeface="+mn-lt"/>
            </a:endParaRPr>
          </a:p>
          <a:p>
            <a:pPr algn="ctr">
              <a:defRPr/>
            </a:pPr>
            <a:r>
              <a:rPr lang="es-GT" sz="1200" b="0" dirty="0">
                <a:latin typeface="+mn-lt"/>
              </a:rPr>
              <a:t>En porcentajes</a:t>
            </a:r>
            <a:endParaRPr lang="es-GT" sz="1200" b="0" baseline="0" dirty="0">
              <a:latin typeface="+mn-lt"/>
            </a:endParaRPr>
          </a:p>
        </c:rich>
      </c:tx>
      <c:layout>
        <c:manualLayout>
          <c:xMode val="edge"/>
          <c:yMode val="edge"/>
          <c:x val="0.16162396295573359"/>
          <c:y val="2.2085831452610654E-4"/>
        </c:manualLayout>
      </c:layout>
      <c:overlay val="0"/>
      <c:spPr>
        <a:noFill/>
        <a:ln>
          <a:noFill/>
        </a:ln>
        <a:effectLst/>
      </c:spPr>
      <c:txPr>
        <a:bodyPr rot="0" spcFirstLastPara="1" vertOverflow="ellipsis" vert="horz" wrap="square" anchor="ctr" anchorCtr="1"/>
        <a:lstStyle/>
        <a:p>
          <a:pPr algn="ctr">
            <a:defRPr sz="1400" b="0" i="0" u="none" strike="noStrike" kern="1200" spc="0" baseline="0">
              <a:solidFill>
                <a:sysClr val="windowText" lastClr="000000"/>
              </a:solidFill>
              <a:latin typeface="+mn-lt"/>
              <a:ea typeface="+mn-ea"/>
              <a:cs typeface="+mn-cs"/>
            </a:defRPr>
          </a:pPr>
          <a:endParaRPr lang="es-GT"/>
        </a:p>
      </c:txPr>
    </c:title>
    <c:autoTitleDeleted val="0"/>
    <c:plotArea>
      <c:layout>
        <c:manualLayout>
          <c:layoutTarget val="inner"/>
          <c:xMode val="edge"/>
          <c:yMode val="edge"/>
          <c:x val="0"/>
          <c:y val="0.21206345371366003"/>
          <c:w val="1"/>
          <c:h val="0.70791460365479197"/>
        </c:manualLayout>
      </c:layout>
      <c:barChart>
        <c:barDir val="col"/>
        <c:grouping val="clustered"/>
        <c:varyColors val="0"/>
        <c:ser>
          <c:idx val="4"/>
          <c:order val="0"/>
          <c:tx>
            <c:v>Observado</c:v>
          </c:tx>
          <c:spPr>
            <a:solidFill>
              <a:srgbClr val="018EC1"/>
            </a:solidFill>
            <a:ln>
              <a:noFill/>
            </a:ln>
            <a:effectLst/>
            <a:scene3d>
              <a:camera prst="orthographicFront"/>
              <a:lightRig rig="threePt" dir="t"/>
            </a:scene3d>
            <a:sp3d>
              <a:bevelT w="25400" prst="angle"/>
            </a:sp3d>
          </c:spPr>
          <c:invertIfNegative val="0"/>
          <c:dLbls>
            <c:numFmt formatCode="#,##0.0" sourceLinked="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'[Ingreso y Gastos.xlsx]Din Autonomía'!$B$5:$F$5</c:f>
              <c:numCache>
                <c:formatCode>General</c:formatCode>
                <c:ptCount val="5"/>
                <c:pt idx="0">
                  <c:v>2016</c:v>
                </c:pt>
                <c:pt idx="1">
                  <c:v>2017</c:v>
                </c:pt>
                <c:pt idx="2">
                  <c:v>2018</c:v>
                </c:pt>
                <c:pt idx="3">
                  <c:v>2019</c:v>
                </c:pt>
                <c:pt idx="4">
                  <c:v>2020</c:v>
                </c:pt>
              </c:numCache>
            </c:numRef>
          </c:cat>
          <c:val>
            <c:numRef>
              <c:f>'[Ingreso y Gastos.xlsx]Din Autonomía'!$B$6:$F$6</c:f>
              <c:numCache>
                <c:formatCode>#,##0.0</c:formatCode>
                <c:ptCount val="5"/>
                <c:pt idx="0">
                  <c:v>29.714740042055602</c:v>
                </c:pt>
                <c:pt idx="1">
                  <c:v>30.881031469278184</c:v>
                </c:pt>
                <c:pt idx="2">
                  <c:v>31.677357192715576</c:v>
                </c:pt>
                <c:pt idx="3">
                  <c:v>28.490835468578862</c:v>
                </c:pt>
                <c:pt idx="4">
                  <c:v>29.644208747286065</c:v>
                </c:pt>
              </c:numCache>
            </c:numRef>
          </c:val>
          <c:extLst>
            <c:ext xmlns:c16="http://schemas.microsoft.com/office/drawing/2014/chart" uri="{C3380CC4-5D6E-409C-BE32-E72D297353CC}">
              <c16:uniqueId val="{00000000-7AC9-4CCA-BAE5-2EA8F4F7260A}"/>
            </c:ext>
          </c:extLst>
        </c:ser>
        <c:dLbls>
          <c:showLegendKey val="0"/>
          <c:showVal val="0"/>
          <c:showCatName val="0"/>
          <c:showSerName val="0"/>
          <c:showPercent val="0"/>
          <c:showBubbleSize val="0"/>
        </c:dLbls>
        <c:gapWidth val="150"/>
        <c:axId val="444874911"/>
        <c:axId val="444871583"/>
      </c:barChart>
      <c:lineChart>
        <c:grouping val="standard"/>
        <c:varyColors val="0"/>
        <c:ser>
          <c:idx val="0"/>
          <c:order val="1"/>
          <c:tx>
            <c:v>Promedio</c:v>
          </c:tx>
          <c:spPr>
            <a:ln w="44450" cap="rnd">
              <a:solidFill>
                <a:srgbClr val="FF0000"/>
              </a:solidFill>
              <a:prstDash val="sysDash"/>
              <a:round/>
            </a:ln>
            <a:effectLst/>
          </c:spPr>
          <c:marker>
            <c:symbol val="none"/>
          </c:marker>
          <c:dLbls>
            <c:dLbl>
              <c:idx val="4"/>
              <c:layout>
                <c:manualLayout>
                  <c:x val="-0.25724194374198495"/>
                  <c:y val="-6.2922234842642061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0000"/>
                      </a:solidFill>
                      <a:latin typeface="+mn-lt"/>
                      <a:ea typeface="+mn-ea"/>
                      <a:cs typeface="+mn-cs"/>
                    </a:defRPr>
                  </a:pPr>
                  <a:endParaRPr lang="es-GT"/>
                </a:p>
              </c:txPr>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7AC9-4CCA-BAE5-2EA8F4F7260A}"/>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FF0000"/>
                    </a:solidFill>
                    <a:latin typeface="+mn-lt"/>
                    <a:ea typeface="+mn-ea"/>
                    <a:cs typeface="+mn-cs"/>
                  </a:defRPr>
                </a:pPr>
                <a:endParaRPr lang="es-GT"/>
              </a:p>
            </c:txPr>
            <c:showLegendKey val="0"/>
            <c:showVal val="0"/>
            <c:showCatName val="0"/>
            <c:showSerName val="0"/>
            <c:showPercent val="0"/>
            <c:showBubbleSize val="0"/>
            <c:separator>
</c:separator>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'[Ingreso y Gastos.xlsx]Din Liquidez'!$B$5:$F$5</c:f>
              <c:numCache>
                <c:formatCode>General</c:formatCode>
                <c:ptCount val="5"/>
                <c:pt idx="0">
                  <c:v>2016</c:v>
                </c:pt>
                <c:pt idx="1">
                  <c:v>2017</c:v>
                </c:pt>
                <c:pt idx="2">
                  <c:v>2018</c:v>
                </c:pt>
                <c:pt idx="3">
                  <c:v>2019</c:v>
                </c:pt>
                <c:pt idx="4">
                  <c:v>2020</c:v>
                </c:pt>
              </c:numCache>
            </c:numRef>
          </c:cat>
          <c:val>
            <c:numRef>
              <c:f>'[Ingreso y Gastos.xlsx]Din Autonomía'!$B$7:$F$7</c:f>
              <c:numCache>
                <c:formatCode>#,##0.0</c:formatCode>
                <c:ptCount val="5"/>
                <c:pt idx="0">
                  <c:v>30.081634583982854</c:v>
                </c:pt>
                <c:pt idx="1">
                  <c:v>30.081634583982854</c:v>
                </c:pt>
                <c:pt idx="2">
                  <c:v>30.081634583982854</c:v>
                </c:pt>
                <c:pt idx="3">
                  <c:v>30.081634583982854</c:v>
                </c:pt>
                <c:pt idx="4">
                  <c:v>30.081634583982854</c:v>
                </c:pt>
              </c:numCache>
            </c:numRef>
          </c:val>
          <c:smooth val="0"/>
          <c:extLst>
            <c:ext xmlns:c16="http://schemas.microsoft.com/office/drawing/2014/chart" uri="{C3380CC4-5D6E-409C-BE32-E72D297353CC}">
              <c16:uniqueId val="{00000002-7AC9-4CCA-BAE5-2EA8F4F7260A}"/>
            </c:ext>
          </c:extLst>
        </c:ser>
        <c:dLbls>
          <c:showLegendKey val="0"/>
          <c:showVal val="0"/>
          <c:showCatName val="0"/>
          <c:showSerName val="0"/>
          <c:showPercent val="0"/>
          <c:showBubbleSize val="0"/>
        </c:dLbls>
        <c:marker val="1"/>
        <c:smooth val="0"/>
        <c:axId val="444874911"/>
        <c:axId val="444871583"/>
      </c:lineChart>
      <c:catAx>
        <c:axId val="44487491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s-GT"/>
          </a:p>
        </c:txPr>
        <c:crossAx val="444871583"/>
        <c:crosses val="autoZero"/>
        <c:auto val="1"/>
        <c:lblAlgn val="ctr"/>
        <c:lblOffset val="100"/>
        <c:noMultiLvlLbl val="0"/>
      </c:catAx>
      <c:valAx>
        <c:axId val="444871583"/>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4448749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defRPr>
      </a:pPr>
      <a:endParaRPr lang="es-GT"/>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ysClr val="windowText" lastClr="000000"/>
                </a:solidFill>
                <a:latin typeface="+mn-lt"/>
                <a:ea typeface="+mn-ea"/>
                <a:cs typeface="+mn-cs"/>
              </a:defRPr>
            </a:pPr>
            <a:r>
              <a:rPr lang="es-GT" sz="1800" b="1" dirty="0">
                <a:solidFill>
                  <a:srgbClr val="0D3964"/>
                </a:solidFill>
              </a:rPr>
              <a:t>Autonomía en el año 2020</a:t>
            </a:r>
          </a:p>
        </c:rich>
      </c:tx>
      <c:layout>
        <c:manualLayout>
          <c:xMode val="edge"/>
          <c:yMode val="edge"/>
          <c:x val="0.29358361862615695"/>
          <c:y val="2.1728099017171359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ysClr val="windowText" lastClr="000000"/>
              </a:solidFill>
              <a:latin typeface="+mn-lt"/>
              <a:ea typeface="+mn-ea"/>
              <a:cs typeface="+mn-cs"/>
            </a:defRPr>
          </a:pPr>
          <a:endParaRPr lang="es-GT"/>
        </a:p>
      </c:txPr>
    </c:title>
    <c:autoTitleDeleted val="0"/>
    <c:plotArea>
      <c:layout>
        <c:manualLayout>
          <c:layoutTarget val="inner"/>
          <c:xMode val="edge"/>
          <c:yMode val="edge"/>
          <c:x val="0.12829612599985007"/>
          <c:y val="0.19623552985594783"/>
          <c:w val="0.82810857909563751"/>
          <c:h val="0.65717898513093886"/>
        </c:manualLayout>
      </c:layout>
      <c:scatterChart>
        <c:scatterStyle val="lineMarker"/>
        <c:varyColors val="0"/>
        <c:ser>
          <c:idx val="4"/>
          <c:order val="0"/>
          <c:tx>
            <c:v>Observado</c:v>
          </c:tx>
          <c:spPr>
            <a:ln w="25400" cap="rnd">
              <a:noFill/>
              <a:round/>
            </a:ln>
            <a:effectLst>
              <a:outerShdw blurRad="50800" dist="38100" dir="18900000" algn="bl" rotWithShape="0">
                <a:prstClr val="black">
                  <a:alpha val="40000"/>
                </a:prstClr>
              </a:outerShdw>
            </a:effectLst>
          </c:spPr>
          <c:marker>
            <c:symbol val="circle"/>
            <c:size val="12"/>
            <c:spPr>
              <a:solidFill>
                <a:schemeClr val="accent5"/>
              </a:solidFill>
              <a:ln w="9525">
                <a:solidFill>
                  <a:schemeClr val="accent5"/>
                </a:solidFill>
              </a:ln>
              <a:effectLst>
                <a:outerShdw blurRad="50800" dist="38100" dir="18900000" algn="bl" rotWithShape="0">
                  <a:prstClr val="black">
                    <a:alpha val="40000"/>
                  </a:prstClr>
                </a:outerShdw>
              </a:effectLst>
              <a:scene3d>
                <a:camera prst="orthographicFront"/>
                <a:lightRig rig="threePt" dir="t"/>
              </a:scene3d>
              <a:sp3d>
                <a:bevelT prst="angle"/>
              </a:sp3d>
            </c:spPr>
          </c:marker>
          <c:trendline>
            <c:name>Tendencia</c:name>
            <c:spPr>
              <a:ln w="41275" cap="rnd">
                <a:solidFill>
                  <a:srgbClr val="FF0000"/>
                </a:solidFill>
                <a:prstDash val="sysDot"/>
              </a:ln>
              <a:effectLst>
                <a:outerShdw blurRad="50800" dist="38100" dir="18900000" algn="bl" rotWithShape="0">
                  <a:prstClr val="black">
                    <a:alpha val="40000"/>
                  </a:prstClr>
                </a:outerShdw>
              </a:effectLst>
            </c:spPr>
            <c:trendlineType val="log"/>
            <c:dispRSqr val="1"/>
            <c:dispEq val="0"/>
            <c:trendlineLbl>
              <c:layout>
                <c:manualLayout>
                  <c:x val="0.11575171297504228"/>
                  <c:y val="-5.3495244851366327E-4"/>
                </c:manualLayout>
              </c:layout>
              <c:numFmt formatCode="#,##0.00" sourceLinked="0"/>
              <c:spPr>
                <a:noFill/>
                <a:ln>
                  <a:noFill/>
                </a:ln>
                <a:effectLst/>
              </c:spPr>
              <c:txPr>
                <a:bodyPr rot="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s-GT"/>
                </a:p>
              </c:txPr>
            </c:trendlineLbl>
          </c:trendline>
          <c:xVal>
            <c:numRef>
              <c:f>'[Ingreso y Gastos.xlsx]Din Autonomía (3)'!$A$6:$A$1705</c:f>
              <c:numCache>
                <c:formatCode>#,##0_ ;\-#,##0\ </c:formatCode>
                <c:ptCount val="1700"/>
                <c:pt idx="0">
                  <c:v>1.316E-2</c:v>
                </c:pt>
                <c:pt idx="1">
                  <c:v>1.4066E-2</c:v>
                </c:pt>
                <c:pt idx="2">
                  <c:v>1.4631999999999999E-2</c:v>
                </c:pt>
                <c:pt idx="3">
                  <c:v>1.5218000000000001E-2</c:v>
                </c:pt>
                <c:pt idx="4">
                  <c:v>1.8417000000000003E-2</c:v>
                </c:pt>
                <c:pt idx="5">
                  <c:v>1.901135E-2</c:v>
                </c:pt>
                <c:pt idx="6">
                  <c:v>1.9495999999999999E-2</c:v>
                </c:pt>
                <c:pt idx="7">
                  <c:v>2.0050499999999999E-2</c:v>
                </c:pt>
                <c:pt idx="8">
                  <c:v>2.0134000000000003E-2</c:v>
                </c:pt>
                <c:pt idx="9">
                  <c:v>2.0860999999999998E-2</c:v>
                </c:pt>
                <c:pt idx="10">
                  <c:v>2.1447999999999998E-2</c:v>
                </c:pt>
                <c:pt idx="11">
                  <c:v>2.1595E-2</c:v>
                </c:pt>
                <c:pt idx="12">
                  <c:v>2.2232999999999999E-2</c:v>
                </c:pt>
                <c:pt idx="13">
                  <c:v>2.2242000000000001E-2</c:v>
                </c:pt>
                <c:pt idx="14">
                  <c:v>2.2655000000000002E-2</c:v>
                </c:pt>
                <c:pt idx="15">
                  <c:v>2.3431E-2</c:v>
                </c:pt>
                <c:pt idx="16">
                  <c:v>2.3824999999999999E-2</c:v>
                </c:pt>
                <c:pt idx="17">
                  <c:v>2.39604E-2</c:v>
                </c:pt>
                <c:pt idx="18">
                  <c:v>2.4511999999999999E-2</c:v>
                </c:pt>
                <c:pt idx="19">
                  <c:v>2.4674000000000001E-2</c:v>
                </c:pt>
                <c:pt idx="20">
                  <c:v>2.47E-2</c:v>
                </c:pt>
                <c:pt idx="21">
                  <c:v>2.4875500000000002E-2</c:v>
                </c:pt>
                <c:pt idx="22">
                  <c:v>2.4883000000000002E-2</c:v>
                </c:pt>
                <c:pt idx="23">
                  <c:v>2.4916000000000001E-2</c:v>
                </c:pt>
                <c:pt idx="24">
                  <c:v>2.5029999999999997E-2</c:v>
                </c:pt>
                <c:pt idx="25">
                  <c:v>2.5253000000000001E-2</c:v>
                </c:pt>
                <c:pt idx="26">
                  <c:v>2.5398E-2</c:v>
                </c:pt>
                <c:pt idx="27">
                  <c:v>2.5681000000000002E-2</c:v>
                </c:pt>
                <c:pt idx="28">
                  <c:v>2.5774999999999999E-2</c:v>
                </c:pt>
                <c:pt idx="29">
                  <c:v>2.6162000000000001E-2</c:v>
                </c:pt>
                <c:pt idx="30">
                  <c:v>2.6242000000000001E-2</c:v>
                </c:pt>
                <c:pt idx="31">
                  <c:v>2.6700500000000002E-2</c:v>
                </c:pt>
                <c:pt idx="32">
                  <c:v>2.6752999999999999E-2</c:v>
                </c:pt>
                <c:pt idx="33">
                  <c:v>2.6906039999999999E-2</c:v>
                </c:pt>
                <c:pt idx="34">
                  <c:v>2.70975E-2</c:v>
                </c:pt>
                <c:pt idx="35">
                  <c:v>2.7132E-2</c:v>
                </c:pt>
                <c:pt idx="36">
                  <c:v>2.7459000000000001E-2</c:v>
                </c:pt>
                <c:pt idx="37">
                  <c:v>2.8677000000000001E-2</c:v>
                </c:pt>
                <c:pt idx="38">
                  <c:v>2.8706510000000001E-2</c:v>
                </c:pt>
                <c:pt idx="39">
                  <c:v>2.8924000000000002E-2</c:v>
                </c:pt>
                <c:pt idx="40">
                  <c:v>2.9190999999999998E-2</c:v>
                </c:pt>
                <c:pt idx="41">
                  <c:v>3.0004999999999997E-2</c:v>
                </c:pt>
                <c:pt idx="42">
                  <c:v>3.0110000000000001E-2</c:v>
                </c:pt>
                <c:pt idx="43">
                  <c:v>3.0186000000000001E-2</c:v>
                </c:pt>
                <c:pt idx="44">
                  <c:v>3.0251E-2</c:v>
                </c:pt>
                <c:pt idx="45">
                  <c:v>3.0348E-2</c:v>
                </c:pt>
                <c:pt idx="46">
                  <c:v>3.0586500000000003E-2</c:v>
                </c:pt>
                <c:pt idx="47">
                  <c:v>3.1078999999999999E-2</c:v>
                </c:pt>
                <c:pt idx="48">
                  <c:v>3.1331999999999999E-2</c:v>
                </c:pt>
                <c:pt idx="49">
                  <c:v>3.1370499999999996E-2</c:v>
                </c:pt>
                <c:pt idx="50">
                  <c:v>3.157625E-2</c:v>
                </c:pt>
                <c:pt idx="51">
                  <c:v>3.1692999999999999E-2</c:v>
                </c:pt>
                <c:pt idx="52">
                  <c:v>3.1985399999999997E-2</c:v>
                </c:pt>
                <c:pt idx="53">
                  <c:v>3.2069E-2</c:v>
                </c:pt>
                <c:pt idx="54">
                  <c:v>3.2149999999999998E-2</c:v>
                </c:pt>
                <c:pt idx="55">
                  <c:v>3.2171499999999999E-2</c:v>
                </c:pt>
                <c:pt idx="56">
                  <c:v>3.2355999999999996E-2</c:v>
                </c:pt>
                <c:pt idx="57">
                  <c:v>3.2396710000000002E-2</c:v>
                </c:pt>
                <c:pt idx="58">
                  <c:v>3.2446000000000003E-2</c:v>
                </c:pt>
                <c:pt idx="59">
                  <c:v>3.2582E-2</c:v>
                </c:pt>
                <c:pt idx="60">
                  <c:v>3.3054E-2</c:v>
                </c:pt>
                <c:pt idx="61">
                  <c:v>3.3112000000000003E-2</c:v>
                </c:pt>
                <c:pt idx="62">
                  <c:v>3.3751999999999997E-2</c:v>
                </c:pt>
                <c:pt idx="63">
                  <c:v>3.4072999999999999E-2</c:v>
                </c:pt>
                <c:pt idx="64">
                  <c:v>3.4179000000000001E-2</c:v>
                </c:pt>
                <c:pt idx="65">
                  <c:v>3.5046000000000001E-2</c:v>
                </c:pt>
                <c:pt idx="66">
                  <c:v>3.5325000000000002E-2</c:v>
                </c:pt>
                <c:pt idx="67">
                  <c:v>3.5376000000000005E-2</c:v>
                </c:pt>
                <c:pt idx="68">
                  <c:v>3.5813999999999999E-2</c:v>
                </c:pt>
                <c:pt idx="69">
                  <c:v>3.5879999999999995E-2</c:v>
                </c:pt>
                <c:pt idx="70">
                  <c:v>3.6124999999999997E-2</c:v>
                </c:pt>
                <c:pt idx="71">
                  <c:v>3.6127199999999998E-2</c:v>
                </c:pt>
                <c:pt idx="72">
                  <c:v>3.6735999999999998E-2</c:v>
                </c:pt>
                <c:pt idx="73">
                  <c:v>3.6917999999999999E-2</c:v>
                </c:pt>
                <c:pt idx="74">
                  <c:v>3.71212E-2</c:v>
                </c:pt>
                <c:pt idx="75">
                  <c:v>3.7169000000000001E-2</c:v>
                </c:pt>
                <c:pt idx="76">
                  <c:v>3.7774000000000002E-2</c:v>
                </c:pt>
                <c:pt idx="77">
                  <c:v>3.8269999999999998E-2</c:v>
                </c:pt>
                <c:pt idx="78">
                  <c:v>3.8429999999999999E-2</c:v>
                </c:pt>
                <c:pt idx="79">
                  <c:v>3.9440250000000003E-2</c:v>
                </c:pt>
                <c:pt idx="80">
                  <c:v>3.9486E-2</c:v>
                </c:pt>
                <c:pt idx="81">
                  <c:v>4.0445999999999996E-2</c:v>
                </c:pt>
                <c:pt idx="82">
                  <c:v>4.049966E-2</c:v>
                </c:pt>
                <c:pt idx="83">
                  <c:v>4.0905529999999996E-2</c:v>
                </c:pt>
                <c:pt idx="84">
                  <c:v>4.1148000000000004E-2</c:v>
                </c:pt>
                <c:pt idx="85">
                  <c:v>4.118289E-2</c:v>
                </c:pt>
                <c:pt idx="86">
                  <c:v>4.1404999999999997E-2</c:v>
                </c:pt>
                <c:pt idx="87">
                  <c:v>4.1653000000000003E-2</c:v>
                </c:pt>
                <c:pt idx="88">
                  <c:v>4.1739999999999999E-2</c:v>
                </c:pt>
                <c:pt idx="89">
                  <c:v>4.2269000000000001E-2</c:v>
                </c:pt>
                <c:pt idx="90">
                  <c:v>4.2523999999999999E-2</c:v>
                </c:pt>
                <c:pt idx="91">
                  <c:v>4.2757000000000003E-2</c:v>
                </c:pt>
                <c:pt idx="92">
                  <c:v>4.2771000000000003E-2</c:v>
                </c:pt>
                <c:pt idx="93">
                  <c:v>4.3080499999999994E-2</c:v>
                </c:pt>
                <c:pt idx="94">
                  <c:v>4.3707999999999997E-2</c:v>
                </c:pt>
                <c:pt idx="95">
                  <c:v>4.4250999999999999E-2</c:v>
                </c:pt>
                <c:pt idx="96">
                  <c:v>4.4385000000000001E-2</c:v>
                </c:pt>
                <c:pt idx="97">
                  <c:v>4.5212000000000002E-2</c:v>
                </c:pt>
                <c:pt idx="98">
                  <c:v>4.5874999999999999E-2</c:v>
                </c:pt>
                <c:pt idx="99">
                  <c:v>4.6052999999999997E-2</c:v>
                </c:pt>
                <c:pt idx="100">
                  <c:v>4.6440000000000002E-2</c:v>
                </c:pt>
                <c:pt idx="101">
                  <c:v>4.6448499999999997E-2</c:v>
                </c:pt>
                <c:pt idx="102">
                  <c:v>4.6632500000000007E-2</c:v>
                </c:pt>
                <c:pt idx="103">
                  <c:v>4.6933000000000002E-2</c:v>
                </c:pt>
                <c:pt idx="104">
                  <c:v>4.6963999999999999E-2</c:v>
                </c:pt>
                <c:pt idx="105">
                  <c:v>4.726255E-2</c:v>
                </c:pt>
                <c:pt idx="106">
                  <c:v>4.7488999999999996E-2</c:v>
                </c:pt>
                <c:pt idx="107">
                  <c:v>4.7696020000000006E-2</c:v>
                </c:pt>
                <c:pt idx="108">
                  <c:v>4.7787720000000006E-2</c:v>
                </c:pt>
                <c:pt idx="109">
                  <c:v>4.8115000000000005E-2</c:v>
                </c:pt>
                <c:pt idx="110">
                  <c:v>4.8164999999999999E-2</c:v>
                </c:pt>
                <c:pt idx="111">
                  <c:v>4.8223249999999995E-2</c:v>
                </c:pt>
                <c:pt idx="112">
                  <c:v>4.8455000000000005E-2</c:v>
                </c:pt>
                <c:pt idx="113">
                  <c:v>4.8649999999999999E-2</c:v>
                </c:pt>
                <c:pt idx="114">
                  <c:v>4.8682639999999999E-2</c:v>
                </c:pt>
                <c:pt idx="115">
                  <c:v>4.9742000000000001E-2</c:v>
                </c:pt>
                <c:pt idx="116">
                  <c:v>4.9966480000000001E-2</c:v>
                </c:pt>
                <c:pt idx="117">
                  <c:v>5.0227999999999995E-2</c:v>
                </c:pt>
                <c:pt idx="118">
                  <c:v>5.0765000000000005E-2</c:v>
                </c:pt>
                <c:pt idx="119">
                  <c:v>5.0867000000000002E-2</c:v>
                </c:pt>
                <c:pt idx="120">
                  <c:v>5.1241999999999996E-2</c:v>
                </c:pt>
                <c:pt idx="121">
                  <c:v>5.1388759999999999E-2</c:v>
                </c:pt>
                <c:pt idx="122">
                  <c:v>5.1500000000000004E-2</c:v>
                </c:pt>
                <c:pt idx="123">
                  <c:v>5.1597999999999998E-2</c:v>
                </c:pt>
                <c:pt idx="124">
                  <c:v>5.184184E-2</c:v>
                </c:pt>
                <c:pt idx="125">
                  <c:v>5.194E-2</c:v>
                </c:pt>
                <c:pt idx="126">
                  <c:v>5.2084000000000005E-2</c:v>
                </c:pt>
                <c:pt idx="127">
                  <c:v>5.2364000000000001E-2</c:v>
                </c:pt>
                <c:pt idx="128">
                  <c:v>5.3225000000000001E-2</c:v>
                </c:pt>
                <c:pt idx="129">
                  <c:v>5.3388000000000005E-2</c:v>
                </c:pt>
                <c:pt idx="130">
                  <c:v>5.3392000000000002E-2</c:v>
                </c:pt>
                <c:pt idx="131">
                  <c:v>5.3546999999999997E-2</c:v>
                </c:pt>
                <c:pt idx="132">
                  <c:v>5.365876E-2</c:v>
                </c:pt>
                <c:pt idx="133">
                  <c:v>5.3942999999999998E-2</c:v>
                </c:pt>
                <c:pt idx="134">
                  <c:v>5.4276000000000005E-2</c:v>
                </c:pt>
                <c:pt idx="135">
                  <c:v>5.4440660000000002E-2</c:v>
                </c:pt>
                <c:pt idx="136">
                  <c:v>5.4613000000000002E-2</c:v>
                </c:pt>
                <c:pt idx="137">
                  <c:v>5.5025399999999995E-2</c:v>
                </c:pt>
                <c:pt idx="138">
                  <c:v>5.5189500000000002E-2</c:v>
                </c:pt>
                <c:pt idx="139">
                  <c:v>5.5234749999999999E-2</c:v>
                </c:pt>
                <c:pt idx="140">
                  <c:v>5.5245000000000002E-2</c:v>
                </c:pt>
                <c:pt idx="141">
                  <c:v>5.5269339999999986E-2</c:v>
                </c:pt>
                <c:pt idx="142">
                  <c:v>5.5356000000000002E-2</c:v>
                </c:pt>
                <c:pt idx="143">
                  <c:v>5.5600000000000004E-2</c:v>
                </c:pt>
                <c:pt idx="144">
                  <c:v>5.6076000000000001E-2</c:v>
                </c:pt>
                <c:pt idx="145">
                  <c:v>5.646352000000001E-2</c:v>
                </c:pt>
                <c:pt idx="146">
                  <c:v>5.6491699999999992E-2</c:v>
                </c:pt>
                <c:pt idx="147">
                  <c:v>5.6780999999999998E-2</c:v>
                </c:pt>
                <c:pt idx="148">
                  <c:v>5.7140000000000003E-2</c:v>
                </c:pt>
                <c:pt idx="149">
                  <c:v>5.7583999999999996E-2</c:v>
                </c:pt>
                <c:pt idx="150">
                  <c:v>5.7635939999999997E-2</c:v>
                </c:pt>
                <c:pt idx="151">
                  <c:v>5.7736999999999997E-2</c:v>
                </c:pt>
                <c:pt idx="152">
                  <c:v>5.7948E-2</c:v>
                </c:pt>
                <c:pt idx="153">
                  <c:v>5.8045859999999998E-2</c:v>
                </c:pt>
                <c:pt idx="154">
                  <c:v>5.8199000000000001E-2</c:v>
                </c:pt>
                <c:pt idx="155">
                  <c:v>5.8493000000000003E-2</c:v>
                </c:pt>
                <c:pt idx="156">
                  <c:v>5.8680999999999997E-2</c:v>
                </c:pt>
                <c:pt idx="157">
                  <c:v>5.8681999999999998E-2</c:v>
                </c:pt>
                <c:pt idx="158">
                  <c:v>5.9101999999999988E-2</c:v>
                </c:pt>
                <c:pt idx="159">
                  <c:v>5.9207999999999997E-2</c:v>
                </c:pt>
                <c:pt idx="160">
                  <c:v>5.9345000000000002E-2</c:v>
                </c:pt>
                <c:pt idx="161">
                  <c:v>5.9601000000000001E-2</c:v>
                </c:pt>
                <c:pt idx="162">
                  <c:v>5.9799000000000005E-2</c:v>
                </c:pt>
                <c:pt idx="163">
                  <c:v>6.0267000000000001E-2</c:v>
                </c:pt>
                <c:pt idx="164">
                  <c:v>6.0375250000000005E-2</c:v>
                </c:pt>
                <c:pt idx="165">
                  <c:v>6.1436999999999999E-2</c:v>
                </c:pt>
                <c:pt idx="166">
                  <c:v>6.1715989999999998E-2</c:v>
                </c:pt>
                <c:pt idx="167">
                  <c:v>6.2095000000000004E-2</c:v>
                </c:pt>
                <c:pt idx="168">
                  <c:v>6.2332999999999993E-2</c:v>
                </c:pt>
                <c:pt idx="169">
                  <c:v>6.2925999999999996E-2</c:v>
                </c:pt>
                <c:pt idx="170">
                  <c:v>6.3105140000000004E-2</c:v>
                </c:pt>
                <c:pt idx="171">
                  <c:v>6.3420000000000004E-2</c:v>
                </c:pt>
                <c:pt idx="172">
                  <c:v>6.36877E-2</c:v>
                </c:pt>
                <c:pt idx="173">
                  <c:v>6.3723250000000009E-2</c:v>
                </c:pt>
                <c:pt idx="174">
                  <c:v>6.3730999999999996E-2</c:v>
                </c:pt>
                <c:pt idx="175">
                  <c:v>6.3754000000000005E-2</c:v>
                </c:pt>
                <c:pt idx="176">
                  <c:v>6.3872100000000001E-2</c:v>
                </c:pt>
                <c:pt idx="177">
                  <c:v>6.3937999999999995E-2</c:v>
                </c:pt>
                <c:pt idx="178">
                  <c:v>6.4024999999999999E-2</c:v>
                </c:pt>
                <c:pt idx="179">
                  <c:v>6.4047340000000008E-2</c:v>
                </c:pt>
                <c:pt idx="180">
                  <c:v>6.4179E-2</c:v>
                </c:pt>
                <c:pt idx="181">
                  <c:v>6.4630560000000004E-2</c:v>
                </c:pt>
                <c:pt idx="182">
                  <c:v>6.4751079999999989E-2</c:v>
                </c:pt>
                <c:pt idx="183">
                  <c:v>6.4786999999999997E-2</c:v>
                </c:pt>
                <c:pt idx="184">
                  <c:v>6.4905999999999991E-2</c:v>
                </c:pt>
                <c:pt idx="185">
                  <c:v>6.5340999999999996E-2</c:v>
                </c:pt>
                <c:pt idx="186">
                  <c:v>6.5481999999999999E-2</c:v>
                </c:pt>
                <c:pt idx="187">
                  <c:v>6.5619999999999998E-2</c:v>
                </c:pt>
                <c:pt idx="188">
                  <c:v>6.5664E-2</c:v>
                </c:pt>
                <c:pt idx="189">
                  <c:v>6.5670999999999993E-2</c:v>
                </c:pt>
                <c:pt idx="190">
                  <c:v>6.6297999999999996E-2</c:v>
                </c:pt>
                <c:pt idx="191">
                  <c:v>6.6541500000000003E-2</c:v>
                </c:pt>
                <c:pt idx="192">
                  <c:v>6.7065E-2</c:v>
                </c:pt>
                <c:pt idx="193">
                  <c:v>6.7120449999999998E-2</c:v>
                </c:pt>
                <c:pt idx="194">
                  <c:v>6.7608500000000002E-2</c:v>
                </c:pt>
                <c:pt idx="195">
                  <c:v>6.7929900000000001E-2</c:v>
                </c:pt>
                <c:pt idx="196">
                  <c:v>6.79815E-2</c:v>
                </c:pt>
                <c:pt idx="197">
                  <c:v>6.832676E-2</c:v>
                </c:pt>
                <c:pt idx="198">
                  <c:v>6.8343440000000005E-2</c:v>
                </c:pt>
                <c:pt idx="199">
                  <c:v>6.8624310000000008E-2</c:v>
                </c:pt>
                <c:pt idx="200">
                  <c:v>6.8806939999999997E-2</c:v>
                </c:pt>
                <c:pt idx="201">
                  <c:v>6.8810999999999997E-2</c:v>
                </c:pt>
                <c:pt idx="202">
                  <c:v>6.8840999999999999E-2</c:v>
                </c:pt>
                <c:pt idx="203">
                  <c:v>6.930339000000002E-2</c:v>
                </c:pt>
                <c:pt idx="204">
                  <c:v>6.9762599999999994E-2</c:v>
                </c:pt>
                <c:pt idx="205">
                  <c:v>7.0108339999999991E-2</c:v>
                </c:pt>
                <c:pt idx="206">
                  <c:v>7.0227499999999998E-2</c:v>
                </c:pt>
                <c:pt idx="207">
                  <c:v>7.0501499999999995E-2</c:v>
                </c:pt>
                <c:pt idx="208">
                  <c:v>7.0529149999999999E-2</c:v>
                </c:pt>
                <c:pt idx="209">
                  <c:v>7.0677500000000004E-2</c:v>
                </c:pt>
                <c:pt idx="210">
                  <c:v>7.0731499999999989E-2</c:v>
                </c:pt>
                <c:pt idx="211">
                  <c:v>7.0789999999999992E-2</c:v>
                </c:pt>
                <c:pt idx="212">
                  <c:v>7.0916320000000005E-2</c:v>
                </c:pt>
                <c:pt idx="213">
                  <c:v>7.1647999999999989E-2</c:v>
                </c:pt>
                <c:pt idx="214">
                  <c:v>7.1743000000000001E-2</c:v>
                </c:pt>
                <c:pt idx="215">
                  <c:v>7.2063440000000006E-2</c:v>
                </c:pt>
                <c:pt idx="216">
                  <c:v>7.2086899999999995E-2</c:v>
                </c:pt>
                <c:pt idx="217">
                  <c:v>7.2160500000000002E-2</c:v>
                </c:pt>
                <c:pt idx="218">
                  <c:v>7.231775E-2</c:v>
                </c:pt>
                <c:pt idx="219">
                  <c:v>7.2511999999999993E-2</c:v>
                </c:pt>
                <c:pt idx="220">
                  <c:v>7.3065180000000007E-2</c:v>
                </c:pt>
                <c:pt idx="221">
                  <c:v>7.3130000000000001E-2</c:v>
                </c:pt>
                <c:pt idx="222">
                  <c:v>7.3282E-2</c:v>
                </c:pt>
                <c:pt idx="223">
                  <c:v>7.3424299999999998E-2</c:v>
                </c:pt>
                <c:pt idx="224">
                  <c:v>7.3553999999999994E-2</c:v>
                </c:pt>
                <c:pt idx="225">
                  <c:v>7.3863999999999999E-2</c:v>
                </c:pt>
                <c:pt idx="226">
                  <c:v>7.4086120000000005E-2</c:v>
                </c:pt>
                <c:pt idx="227">
                  <c:v>7.4137599999999998E-2</c:v>
                </c:pt>
                <c:pt idx="228">
                  <c:v>7.4273000000000006E-2</c:v>
                </c:pt>
                <c:pt idx="229">
                  <c:v>7.4487899999999996E-2</c:v>
                </c:pt>
                <c:pt idx="230">
                  <c:v>7.4532540000000008E-2</c:v>
                </c:pt>
                <c:pt idx="231">
                  <c:v>7.4572539999999993E-2</c:v>
                </c:pt>
                <c:pt idx="232">
                  <c:v>7.4726000000000015E-2</c:v>
                </c:pt>
                <c:pt idx="233">
                  <c:v>7.4833000000000011E-2</c:v>
                </c:pt>
                <c:pt idx="234">
                  <c:v>7.4960240000000011E-2</c:v>
                </c:pt>
                <c:pt idx="235">
                  <c:v>7.4997999999999995E-2</c:v>
                </c:pt>
                <c:pt idx="236">
                  <c:v>7.5484000000000009E-2</c:v>
                </c:pt>
                <c:pt idx="237">
                  <c:v>7.5675000000000006E-2</c:v>
                </c:pt>
                <c:pt idx="238">
                  <c:v>7.5704069999999998E-2</c:v>
                </c:pt>
                <c:pt idx="239">
                  <c:v>7.5825000000000004E-2</c:v>
                </c:pt>
                <c:pt idx="240">
                  <c:v>7.5900040000000002E-2</c:v>
                </c:pt>
                <c:pt idx="241">
                  <c:v>7.5964999999999991E-2</c:v>
                </c:pt>
                <c:pt idx="242">
                  <c:v>7.6180819999999996E-2</c:v>
                </c:pt>
                <c:pt idx="243">
                  <c:v>7.6236999999999999E-2</c:v>
                </c:pt>
                <c:pt idx="244">
                  <c:v>7.6529630000000001E-2</c:v>
                </c:pt>
                <c:pt idx="245">
                  <c:v>7.6694999999999999E-2</c:v>
                </c:pt>
                <c:pt idx="246">
                  <c:v>7.671196999999999E-2</c:v>
                </c:pt>
                <c:pt idx="247">
                  <c:v>7.6824649999999994E-2</c:v>
                </c:pt>
                <c:pt idx="248">
                  <c:v>7.7086020000000005E-2</c:v>
                </c:pt>
                <c:pt idx="249">
                  <c:v>7.7087249999999996E-2</c:v>
                </c:pt>
                <c:pt idx="250">
                  <c:v>7.7451500000000006E-2</c:v>
                </c:pt>
                <c:pt idx="251">
                  <c:v>7.7564999999999995E-2</c:v>
                </c:pt>
                <c:pt idx="252">
                  <c:v>7.8096499999999999E-2</c:v>
                </c:pt>
                <c:pt idx="253">
                  <c:v>7.8250399999999998E-2</c:v>
                </c:pt>
                <c:pt idx="254">
                  <c:v>7.8320000000000001E-2</c:v>
                </c:pt>
                <c:pt idx="255">
                  <c:v>7.8537880000000004E-2</c:v>
                </c:pt>
                <c:pt idx="256">
                  <c:v>7.8742470000000009E-2</c:v>
                </c:pt>
                <c:pt idx="257">
                  <c:v>7.9762659999999999E-2</c:v>
                </c:pt>
                <c:pt idx="258">
                  <c:v>8.0001099999999992E-2</c:v>
                </c:pt>
                <c:pt idx="259">
                  <c:v>8.034137999999999E-2</c:v>
                </c:pt>
                <c:pt idx="260">
                  <c:v>8.0343269999999994E-2</c:v>
                </c:pt>
                <c:pt idx="261">
                  <c:v>8.0381000000000008E-2</c:v>
                </c:pt>
                <c:pt idx="262">
                  <c:v>8.0839229999999998E-2</c:v>
                </c:pt>
                <c:pt idx="263">
                  <c:v>8.0884999999999999E-2</c:v>
                </c:pt>
                <c:pt idx="264">
                  <c:v>8.0969120000000006E-2</c:v>
                </c:pt>
                <c:pt idx="265">
                  <c:v>8.1456000000000001E-2</c:v>
                </c:pt>
                <c:pt idx="266">
                  <c:v>8.2545149999999998E-2</c:v>
                </c:pt>
                <c:pt idx="267">
                  <c:v>8.2839239999999995E-2</c:v>
                </c:pt>
                <c:pt idx="268">
                  <c:v>8.2844799999999996E-2</c:v>
                </c:pt>
                <c:pt idx="269">
                  <c:v>8.2868350000000007E-2</c:v>
                </c:pt>
                <c:pt idx="270">
                  <c:v>8.291140000000001E-2</c:v>
                </c:pt>
                <c:pt idx="271">
                  <c:v>8.3434270000000005E-2</c:v>
                </c:pt>
                <c:pt idx="272">
                  <c:v>8.3559500000000009E-2</c:v>
                </c:pt>
                <c:pt idx="273">
                  <c:v>8.385679E-2</c:v>
                </c:pt>
                <c:pt idx="274">
                  <c:v>8.4075940000000002E-2</c:v>
                </c:pt>
                <c:pt idx="275">
                  <c:v>8.4346499999999991E-2</c:v>
                </c:pt>
                <c:pt idx="276">
                  <c:v>8.4691669999999997E-2</c:v>
                </c:pt>
                <c:pt idx="277">
                  <c:v>8.4780000000000008E-2</c:v>
                </c:pt>
                <c:pt idx="278">
                  <c:v>8.4926979999999999E-2</c:v>
                </c:pt>
                <c:pt idx="279">
                  <c:v>8.5049139999999995E-2</c:v>
                </c:pt>
                <c:pt idx="280">
                  <c:v>8.512030000000001E-2</c:v>
                </c:pt>
                <c:pt idx="281">
                  <c:v>8.5467000000000001E-2</c:v>
                </c:pt>
                <c:pt idx="282">
                  <c:v>8.5738000000000009E-2</c:v>
                </c:pt>
                <c:pt idx="283">
                  <c:v>8.5838999999999999E-2</c:v>
                </c:pt>
                <c:pt idx="284">
                  <c:v>8.5867869999999999E-2</c:v>
                </c:pt>
                <c:pt idx="285">
                  <c:v>8.5957000000000006E-2</c:v>
                </c:pt>
                <c:pt idx="286">
                  <c:v>8.5965509999999995E-2</c:v>
                </c:pt>
                <c:pt idx="287">
                  <c:v>8.672740000000001E-2</c:v>
                </c:pt>
                <c:pt idx="288">
                  <c:v>8.7168800000000005E-2</c:v>
                </c:pt>
                <c:pt idx="289">
                  <c:v>8.7555939999999999E-2</c:v>
                </c:pt>
                <c:pt idx="290">
                  <c:v>8.7709250000000002E-2</c:v>
                </c:pt>
                <c:pt idx="291">
                  <c:v>8.8039000000000006E-2</c:v>
                </c:pt>
                <c:pt idx="292">
                  <c:v>8.8192000000000006E-2</c:v>
                </c:pt>
                <c:pt idx="293">
                  <c:v>8.8468099999999994E-2</c:v>
                </c:pt>
                <c:pt idx="294">
                  <c:v>8.9207140000000004E-2</c:v>
                </c:pt>
                <c:pt idx="295">
                  <c:v>8.9360540000000002E-2</c:v>
                </c:pt>
                <c:pt idx="296">
                  <c:v>8.9423040000000009E-2</c:v>
                </c:pt>
                <c:pt idx="297">
                  <c:v>8.9455859999999998E-2</c:v>
                </c:pt>
                <c:pt idx="298">
                  <c:v>8.9762539999999988E-2</c:v>
                </c:pt>
                <c:pt idx="299">
                  <c:v>9.0248839999999997E-2</c:v>
                </c:pt>
                <c:pt idx="300">
                  <c:v>9.0568879999999991E-2</c:v>
                </c:pt>
                <c:pt idx="301">
                  <c:v>9.0595999999999996E-2</c:v>
                </c:pt>
                <c:pt idx="302">
                  <c:v>9.1069999999999998E-2</c:v>
                </c:pt>
                <c:pt idx="303">
                  <c:v>9.1465000000000005E-2</c:v>
                </c:pt>
                <c:pt idx="304">
                  <c:v>9.162171999999999E-2</c:v>
                </c:pt>
                <c:pt idx="305">
                  <c:v>9.1807E-2</c:v>
                </c:pt>
                <c:pt idx="306">
                  <c:v>9.2058000000000001E-2</c:v>
                </c:pt>
                <c:pt idx="307">
                  <c:v>9.2241669999999998E-2</c:v>
                </c:pt>
                <c:pt idx="308">
                  <c:v>9.26347E-2</c:v>
                </c:pt>
                <c:pt idx="309">
                  <c:v>9.2642000000000002E-2</c:v>
                </c:pt>
                <c:pt idx="310">
                  <c:v>9.2717999999999995E-2</c:v>
                </c:pt>
                <c:pt idx="311">
                  <c:v>9.2745110000000006E-2</c:v>
                </c:pt>
                <c:pt idx="312">
                  <c:v>9.2941040000000003E-2</c:v>
                </c:pt>
                <c:pt idx="313">
                  <c:v>9.300725E-2</c:v>
                </c:pt>
                <c:pt idx="314">
                  <c:v>9.3018739999999989E-2</c:v>
                </c:pt>
                <c:pt idx="315">
                  <c:v>9.3204000000000009E-2</c:v>
                </c:pt>
                <c:pt idx="316">
                  <c:v>9.3578999999999996E-2</c:v>
                </c:pt>
                <c:pt idx="317">
                  <c:v>9.3822940000000007E-2</c:v>
                </c:pt>
                <c:pt idx="318">
                  <c:v>9.3831250000000005E-2</c:v>
                </c:pt>
                <c:pt idx="319">
                  <c:v>9.4107999999999997E-2</c:v>
                </c:pt>
                <c:pt idx="320">
                  <c:v>9.4263639999999996E-2</c:v>
                </c:pt>
                <c:pt idx="321">
                  <c:v>9.4768440000000009E-2</c:v>
                </c:pt>
                <c:pt idx="322">
                  <c:v>9.4861100000000004E-2</c:v>
                </c:pt>
                <c:pt idx="323">
                  <c:v>9.5155749999999997E-2</c:v>
                </c:pt>
                <c:pt idx="324">
                  <c:v>9.5679E-2</c:v>
                </c:pt>
                <c:pt idx="325">
                  <c:v>9.620999999999999E-2</c:v>
                </c:pt>
                <c:pt idx="326">
                  <c:v>9.626599999999999E-2</c:v>
                </c:pt>
                <c:pt idx="327">
                  <c:v>9.635225E-2</c:v>
                </c:pt>
                <c:pt idx="328">
                  <c:v>9.6408999999999995E-2</c:v>
                </c:pt>
                <c:pt idx="329">
                  <c:v>9.6657160000000006E-2</c:v>
                </c:pt>
                <c:pt idx="330">
                  <c:v>9.67528E-2</c:v>
                </c:pt>
                <c:pt idx="331">
                  <c:v>9.7213319999999992E-2</c:v>
                </c:pt>
                <c:pt idx="332">
                  <c:v>9.7529000000000005E-2</c:v>
                </c:pt>
                <c:pt idx="333">
                  <c:v>9.7568769999999999E-2</c:v>
                </c:pt>
                <c:pt idx="334">
                  <c:v>9.7805749999999997E-2</c:v>
                </c:pt>
                <c:pt idx="335">
                  <c:v>9.783E-2</c:v>
                </c:pt>
                <c:pt idx="336">
                  <c:v>9.8067999999999989E-2</c:v>
                </c:pt>
                <c:pt idx="337">
                  <c:v>9.8152000000000003E-2</c:v>
                </c:pt>
                <c:pt idx="338">
                  <c:v>9.8424399999999995E-2</c:v>
                </c:pt>
                <c:pt idx="339">
                  <c:v>9.902699999999999E-2</c:v>
                </c:pt>
                <c:pt idx="340">
                  <c:v>9.912689999999999E-2</c:v>
                </c:pt>
                <c:pt idx="341">
                  <c:v>9.933554E-2</c:v>
                </c:pt>
                <c:pt idx="342">
                  <c:v>9.9597299999999986E-2</c:v>
                </c:pt>
                <c:pt idx="343">
                  <c:v>0.100034</c:v>
                </c:pt>
                <c:pt idx="344">
                  <c:v>0.10049348</c:v>
                </c:pt>
                <c:pt idx="345">
                  <c:v>0.10062812</c:v>
                </c:pt>
                <c:pt idx="346">
                  <c:v>0.10072745999999999</c:v>
                </c:pt>
                <c:pt idx="347">
                  <c:v>0.100813</c:v>
                </c:pt>
                <c:pt idx="348">
                  <c:v>0.10097683999999998</c:v>
                </c:pt>
                <c:pt idx="349">
                  <c:v>0.10138794000000001</c:v>
                </c:pt>
                <c:pt idx="350">
                  <c:v>0.10228299999999999</c:v>
                </c:pt>
                <c:pt idx="351">
                  <c:v>0.10236149999999999</c:v>
                </c:pt>
                <c:pt idx="352">
                  <c:v>0.10255977000000001</c:v>
                </c:pt>
                <c:pt idx="353">
                  <c:v>0.10266700000000001</c:v>
                </c:pt>
                <c:pt idx="354">
                  <c:v>0.10278641000000001</c:v>
                </c:pt>
                <c:pt idx="355">
                  <c:v>0.10313899999999999</c:v>
                </c:pt>
                <c:pt idx="356">
                  <c:v>0.10343648</c:v>
                </c:pt>
                <c:pt idx="357">
                  <c:v>0.10347009</c:v>
                </c:pt>
                <c:pt idx="358">
                  <c:v>0.10358599999999998</c:v>
                </c:pt>
                <c:pt idx="359">
                  <c:v>0.103687</c:v>
                </c:pt>
                <c:pt idx="360">
                  <c:v>0.10404635000000001</c:v>
                </c:pt>
                <c:pt idx="361">
                  <c:v>0.10444482999999999</c:v>
                </c:pt>
                <c:pt idx="362">
                  <c:v>0.10453226</c:v>
                </c:pt>
                <c:pt idx="363">
                  <c:v>0.10470963999999999</c:v>
                </c:pt>
                <c:pt idx="364">
                  <c:v>0.10480400000000001</c:v>
                </c:pt>
                <c:pt idx="365">
                  <c:v>0.10499449</c:v>
                </c:pt>
                <c:pt idx="366">
                  <c:v>0.10559455</c:v>
                </c:pt>
                <c:pt idx="367">
                  <c:v>0.10580425</c:v>
                </c:pt>
                <c:pt idx="368">
                  <c:v>0.10594050000000002</c:v>
                </c:pt>
                <c:pt idx="369">
                  <c:v>0.10612285</c:v>
                </c:pt>
                <c:pt idx="370">
                  <c:v>0.10621</c:v>
                </c:pt>
                <c:pt idx="371">
                  <c:v>0.10663824999999999</c:v>
                </c:pt>
                <c:pt idx="372">
                  <c:v>0.10706389999999999</c:v>
                </c:pt>
                <c:pt idx="373">
                  <c:v>0.1071387</c:v>
                </c:pt>
                <c:pt idx="374">
                  <c:v>0.10750776000000001</c:v>
                </c:pt>
                <c:pt idx="375">
                  <c:v>0.10755492</c:v>
                </c:pt>
                <c:pt idx="376">
                  <c:v>0.1080135</c:v>
                </c:pt>
                <c:pt idx="377">
                  <c:v>0.1081135</c:v>
                </c:pt>
                <c:pt idx="378">
                  <c:v>0.10831399999999999</c:v>
                </c:pt>
                <c:pt idx="379">
                  <c:v>0.10835249999999999</c:v>
                </c:pt>
                <c:pt idx="380">
                  <c:v>0.10879237</c:v>
                </c:pt>
                <c:pt idx="381">
                  <c:v>0.10894849999999999</c:v>
                </c:pt>
                <c:pt idx="382">
                  <c:v>0.10921109000000001</c:v>
                </c:pt>
                <c:pt idx="383">
                  <c:v>0.10964702000000001</c:v>
                </c:pt>
                <c:pt idx="384">
                  <c:v>0.11059040000000001</c:v>
                </c:pt>
                <c:pt idx="385">
                  <c:v>0.11074210000000001</c:v>
                </c:pt>
                <c:pt idx="386">
                  <c:v>0.11086</c:v>
                </c:pt>
                <c:pt idx="387">
                  <c:v>0.110885</c:v>
                </c:pt>
                <c:pt idx="388">
                  <c:v>0.11141457999999999</c:v>
                </c:pt>
                <c:pt idx="389">
                  <c:v>0.111566</c:v>
                </c:pt>
                <c:pt idx="390">
                  <c:v>0.11159440000000001</c:v>
                </c:pt>
                <c:pt idx="391">
                  <c:v>0.11208163000000002</c:v>
                </c:pt>
                <c:pt idx="392">
                  <c:v>0.112425</c:v>
                </c:pt>
                <c:pt idx="393">
                  <c:v>0.11270050000000001</c:v>
                </c:pt>
                <c:pt idx="394">
                  <c:v>0.11311099999999999</c:v>
                </c:pt>
                <c:pt idx="395">
                  <c:v>0.11371299999999999</c:v>
                </c:pt>
                <c:pt idx="396">
                  <c:v>0.113902</c:v>
                </c:pt>
                <c:pt idx="397">
                  <c:v>0.11431332000000001</c:v>
                </c:pt>
                <c:pt idx="398">
                  <c:v>0.11485624999999999</c:v>
                </c:pt>
                <c:pt idx="399">
                  <c:v>0.11656</c:v>
                </c:pt>
                <c:pt idx="400">
                  <c:v>0.11689355000000001</c:v>
                </c:pt>
                <c:pt idx="401">
                  <c:v>0.11742783999999999</c:v>
                </c:pt>
                <c:pt idx="402">
                  <c:v>0.1182045</c:v>
                </c:pt>
                <c:pt idx="403">
                  <c:v>0.11843915000000001</c:v>
                </c:pt>
                <c:pt idx="404">
                  <c:v>0.1191174</c:v>
                </c:pt>
                <c:pt idx="405">
                  <c:v>0.11947100000000001</c:v>
                </c:pt>
                <c:pt idx="406">
                  <c:v>0.119751</c:v>
                </c:pt>
                <c:pt idx="407">
                  <c:v>0.12034481000000001</c:v>
                </c:pt>
                <c:pt idx="408">
                  <c:v>0.1222222</c:v>
                </c:pt>
                <c:pt idx="409">
                  <c:v>0.12274169</c:v>
                </c:pt>
                <c:pt idx="410">
                  <c:v>0.12282823000000001</c:v>
                </c:pt>
                <c:pt idx="411">
                  <c:v>0.12307501000000001</c:v>
                </c:pt>
                <c:pt idx="412">
                  <c:v>0.12308822</c:v>
                </c:pt>
                <c:pt idx="413">
                  <c:v>0.12339821999999999</c:v>
                </c:pt>
                <c:pt idx="414">
                  <c:v>0.12343645</c:v>
                </c:pt>
                <c:pt idx="415">
                  <c:v>0.12434381</c:v>
                </c:pt>
                <c:pt idx="416">
                  <c:v>0.12450847999999998</c:v>
                </c:pt>
                <c:pt idx="417">
                  <c:v>0.12464325</c:v>
                </c:pt>
                <c:pt idx="418">
                  <c:v>0.12493466999999998</c:v>
                </c:pt>
                <c:pt idx="419">
                  <c:v>0.12542089000000001</c:v>
                </c:pt>
                <c:pt idx="420">
                  <c:v>0.12562477999999999</c:v>
                </c:pt>
                <c:pt idx="421">
                  <c:v>0.1258803</c:v>
                </c:pt>
                <c:pt idx="422">
                  <c:v>0.12606684000000001</c:v>
                </c:pt>
                <c:pt idx="423">
                  <c:v>0.12606788000000002</c:v>
                </c:pt>
                <c:pt idx="424">
                  <c:v>0.12609140999999999</c:v>
                </c:pt>
                <c:pt idx="425">
                  <c:v>0.12660263000000002</c:v>
                </c:pt>
                <c:pt idx="426">
                  <c:v>0.12672037</c:v>
                </c:pt>
                <c:pt idx="427">
                  <c:v>0.12793334999999997</c:v>
                </c:pt>
                <c:pt idx="428">
                  <c:v>0.128189</c:v>
                </c:pt>
                <c:pt idx="429">
                  <c:v>0.128415</c:v>
                </c:pt>
                <c:pt idx="430">
                  <c:v>0.12948100000000001</c:v>
                </c:pt>
                <c:pt idx="431">
                  <c:v>0.12999650000000001</c:v>
                </c:pt>
                <c:pt idx="432">
                  <c:v>0.13033749</c:v>
                </c:pt>
                <c:pt idx="433">
                  <c:v>0.13082422999999999</c:v>
                </c:pt>
                <c:pt idx="434">
                  <c:v>0.131356</c:v>
                </c:pt>
                <c:pt idx="435">
                  <c:v>0.13197</c:v>
                </c:pt>
                <c:pt idx="436">
                  <c:v>0.13225595999999998</c:v>
                </c:pt>
                <c:pt idx="437">
                  <c:v>0.13238722999999999</c:v>
                </c:pt>
                <c:pt idx="438">
                  <c:v>0.13251884999999999</c:v>
                </c:pt>
                <c:pt idx="439">
                  <c:v>0.13264852999999999</c:v>
                </c:pt>
                <c:pt idx="440">
                  <c:v>0.13270465000000001</c:v>
                </c:pt>
                <c:pt idx="441">
                  <c:v>0.133576</c:v>
                </c:pt>
                <c:pt idx="442">
                  <c:v>0.13399032999999999</c:v>
                </c:pt>
                <c:pt idx="443">
                  <c:v>0.13402</c:v>
                </c:pt>
                <c:pt idx="444">
                  <c:v>0.13429583</c:v>
                </c:pt>
                <c:pt idx="445">
                  <c:v>0.13497319999999999</c:v>
                </c:pt>
                <c:pt idx="446">
                  <c:v>0.13564000000000001</c:v>
                </c:pt>
                <c:pt idx="447">
                  <c:v>0.13579249999999998</c:v>
                </c:pt>
                <c:pt idx="448">
                  <c:v>0.13589499999999999</c:v>
                </c:pt>
                <c:pt idx="449">
                  <c:v>0.13599842000000001</c:v>
                </c:pt>
                <c:pt idx="450">
                  <c:v>0.13642550000000001</c:v>
                </c:pt>
                <c:pt idx="451">
                  <c:v>0.13659729999999998</c:v>
                </c:pt>
                <c:pt idx="452">
                  <c:v>0.13686100000000001</c:v>
                </c:pt>
                <c:pt idx="453">
                  <c:v>0.13750144</c:v>
                </c:pt>
                <c:pt idx="454">
                  <c:v>0.13792077</c:v>
                </c:pt>
                <c:pt idx="455">
                  <c:v>0.13818685</c:v>
                </c:pt>
                <c:pt idx="456">
                  <c:v>0.138433</c:v>
                </c:pt>
                <c:pt idx="457">
                  <c:v>0.13861099999999998</c:v>
                </c:pt>
                <c:pt idx="458">
                  <c:v>0.13887473</c:v>
                </c:pt>
                <c:pt idx="459">
                  <c:v>0.13952500000000001</c:v>
                </c:pt>
                <c:pt idx="460">
                  <c:v>0.13954710000000001</c:v>
                </c:pt>
                <c:pt idx="461">
                  <c:v>0.14014208</c:v>
                </c:pt>
                <c:pt idx="462">
                  <c:v>0.14049898</c:v>
                </c:pt>
                <c:pt idx="463">
                  <c:v>0.14152949999999997</c:v>
                </c:pt>
                <c:pt idx="464">
                  <c:v>0.14170827</c:v>
                </c:pt>
                <c:pt idx="465">
                  <c:v>0.1424396</c:v>
                </c:pt>
                <c:pt idx="466">
                  <c:v>0.14287812</c:v>
                </c:pt>
                <c:pt idx="467">
                  <c:v>0.14290176000000002</c:v>
                </c:pt>
                <c:pt idx="468">
                  <c:v>0.143154</c:v>
                </c:pt>
                <c:pt idx="469">
                  <c:v>0.14329273999999997</c:v>
                </c:pt>
                <c:pt idx="470">
                  <c:v>0.14344793</c:v>
                </c:pt>
                <c:pt idx="471">
                  <c:v>0.14367193</c:v>
                </c:pt>
                <c:pt idx="472">
                  <c:v>0.14374900000000002</c:v>
                </c:pt>
                <c:pt idx="473">
                  <c:v>0.14405210000000002</c:v>
                </c:pt>
                <c:pt idx="474">
                  <c:v>0.14412759</c:v>
                </c:pt>
                <c:pt idx="475">
                  <c:v>0.14444151</c:v>
                </c:pt>
                <c:pt idx="476">
                  <c:v>0.14448080000000002</c:v>
                </c:pt>
                <c:pt idx="477">
                  <c:v>0.14528199999999999</c:v>
                </c:pt>
                <c:pt idx="478">
                  <c:v>0.14611036999999999</c:v>
                </c:pt>
                <c:pt idx="479">
                  <c:v>0.14676341000000001</c:v>
                </c:pt>
                <c:pt idx="480">
                  <c:v>0.14687559</c:v>
                </c:pt>
                <c:pt idx="481">
                  <c:v>0.14692614000000001</c:v>
                </c:pt>
                <c:pt idx="482">
                  <c:v>0.14692649999999999</c:v>
                </c:pt>
                <c:pt idx="483">
                  <c:v>0.14837337</c:v>
                </c:pt>
                <c:pt idx="484">
                  <c:v>0.14891382999999997</c:v>
                </c:pt>
                <c:pt idx="485">
                  <c:v>0.14891968999999999</c:v>
                </c:pt>
                <c:pt idx="486">
                  <c:v>0.14909800000000001</c:v>
                </c:pt>
                <c:pt idx="487">
                  <c:v>0.14937221000000001</c:v>
                </c:pt>
                <c:pt idx="488">
                  <c:v>0.14951688000000002</c:v>
                </c:pt>
                <c:pt idx="489">
                  <c:v>0.14959598000000002</c:v>
                </c:pt>
                <c:pt idx="490">
                  <c:v>0.15000910999999997</c:v>
                </c:pt>
                <c:pt idx="491">
                  <c:v>0.15033038000000004</c:v>
                </c:pt>
                <c:pt idx="492">
                  <c:v>0.150452</c:v>
                </c:pt>
                <c:pt idx="493">
                  <c:v>0.15070993999999999</c:v>
                </c:pt>
                <c:pt idx="494">
                  <c:v>0.15193619999999999</c:v>
                </c:pt>
                <c:pt idx="495">
                  <c:v>0.15216215999999999</c:v>
                </c:pt>
                <c:pt idx="496">
                  <c:v>0.15233179000000002</c:v>
                </c:pt>
                <c:pt idx="497">
                  <c:v>0.15292670999999999</c:v>
                </c:pt>
                <c:pt idx="498">
                  <c:v>0.15388414000000003</c:v>
                </c:pt>
                <c:pt idx="499">
                  <c:v>0.15425885</c:v>
                </c:pt>
                <c:pt idx="500">
                  <c:v>0.15476118</c:v>
                </c:pt>
                <c:pt idx="501">
                  <c:v>0.15546399999999999</c:v>
                </c:pt>
                <c:pt idx="502">
                  <c:v>0.15553185999999997</c:v>
                </c:pt>
                <c:pt idx="503">
                  <c:v>0.15554654000000001</c:v>
                </c:pt>
                <c:pt idx="504">
                  <c:v>0.15617033999999999</c:v>
                </c:pt>
                <c:pt idx="505">
                  <c:v>0.156363</c:v>
                </c:pt>
                <c:pt idx="506">
                  <c:v>0.15660988999999997</c:v>
                </c:pt>
                <c:pt idx="507">
                  <c:v>0.15707908000000001</c:v>
                </c:pt>
                <c:pt idx="508">
                  <c:v>0.15732171</c:v>
                </c:pt>
                <c:pt idx="509">
                  <c:v>0.15749372</c:v>
                </c:pt>
                <c:pt idx="510">
                  <c:v>0.1587577</c:v>
                </c:pt>
                <c:pt idx="511">
                  <c:v>0.15886990000000001</c:v>
                </c:pt>
                <c:pt idx="512">
                  <c:v>0.1589508</c:v>
                </c:pt>
                <c:pt idx="513">
                  <c:v>0.1591246</c:v>
                </c:pt>
                <c:pt idx="514">
                  <c:v>0.15943099999999999</c:v>
                </c:pt>
                <c:pt idx="515">
                  <c:v>0.15948640999999997</c:v>
                </c:pt>
                <c:pt idx="516">
                  <c:v>0.16006578999999999</c:v>
                </c:pt>
                <c:pt idx="517">
                  <c:v>0.16036847000000001</c:v>
                </c:pt>
                <c:pt idx="518">
                  <c:v>0.16044800000000001</c:v>
                </c:pt>
                <c:pt idx="519">
                  <c:v>0.16081993</c:v>
                </c:pt>
                <c:pt idx="520">
                  <c:v>0.16083631000000001</c:v>
                </c:pt>
                <c:pt idx="521">
                  <c:v>0.16117778999999999</c:v>
                </c:pt>
                <c:pt idx="522">
                  <c:v>0.161664</c:v>
                </c:pt>
                <c:pt idx="523">
                  <c:v>0.16306446000000002</c:v>
                </c:pt>
                <c:pt idx="524">
                  <c:v>0.16328847000000002</c:v>
                </c:pt>
                <c:pt idx="525">
                  <c:v>0.16333007999999999</c:v>
                </c:pt>
                <c:pt idx="526">
                  <c:v>0.16441800000000001</c:v>
                </c:pt>
                <c:pt idx="527">
                  <c:v>0.16456188999999999</c:v>
                </c:pt>
                <c:pt idx="528">
                  <c:v>0.16461500000000001</c:v>
                </c:pt>
                <c:pt idx="529">
                  <c:v>0.16470000000000001</c:v>
                </c:pt>
                <c:pt idx="530">
                  <c:v>0.16526794000000006</c:v>
                </c:pt>
                <c:pt idx="531">
                  <c:v>0.16548363999999999</c:v>
                </c:pt>
                <c:pt idx="532">
                  <c:v>0.16593857000000001</c:v>
                </c:pt>
                <c:pt idx="533">
                  <c:v>0.16641179</c:v>
                </c:pt>
                <c:pt idx="534">
                  <c:v>0.16760429999999998</c:v>
                </c:pt>
                <c:pt idx="535">
                  <c:v>0.16801350000000001</c:v>
                </c:pt>
                <c:pt idx="536">
                  <c:v>0.16815284999999999</c:v>
                </c:pt>
                <c:pt idx="537">
                  <c:v>0.16850314999999999</c:v>
                </c:pt>
                <c:pt idx="538">
                  <c:v>0.16866771000000003</c:v>
                </c:pt>
                <c:pt idx="539">
                  <c:v>0.16912368</c:v>
                </c:pt>
                <c:pt idx="540">
                  <c:v>0.16946838</c:v>
                </c:pt>
                <c:pt idx="541">
                  <c:v>0.16995974999999999</c:v>
                </c:pt>
                <c:pt idx="542">
                  <c:v>0.16996249999999999</c:v>
                </c:pt>
                <c:pt idx="543">
                  <c:v>0.17005935</c:v>
                </c:pt>
                <c:pt idx="544">
                  <c:v>0.17072292</c:v>
                </c:pt>
                <c:pt idx="545">
                  <c:v>0.17109225</c:v>
                </c:pt>
                <c:pt idx="546">
                  <c:v>0.171204</c:v>
                </c:pt>
                <c:pt idx="547">
                  <c:v>0.17252693000000002</c:v>
                </c:pt>
                <c:pt idx="548">
                  <c:v>0.17304181000000002</c:v>
                </c:pt>
                <c:pt idx="549">
                  <c:v>0.17307183999999998</c:v>
                </c:pt>
                <c:pt idx="550">
                  <c:v>0.17323925000000001</c:v>
                </c:pt>
                <c:pt idx="551">
                  <c:v>0.173873</c:v>
                </c:pt>
                <c:pt idx="552">
                  <c:v>0.17446849999999997</c:v>
                </c:pt>
                <c:pt idx="553">
                  <c:v>0.17516139</c:v>
                </c:pt>
                <c:pt idx="554">
                  <c:v>0.17535600999999998</c:v>
                </c:pt>
                <c:pt idx="555">
                  <c:v>0.17700980999999999</c:v>
                </c:pt>
                <c:pt idx="556">
                  <c:v>0.17874840000000003</c:v>
                </c:pt>
                <c:pt idx="557">
                  <c:v>0.17906430000000001</c:v>
                </c:pt>
                <c:pt idx="558">
                  <c:v>0.1791586</c:v>
                </c:pt>
                <c:pt idx="559">
                  <c:v>0.18013307000000001</c:v>
                </c:pt>
                <c:pt idx="560">
                  <c:v>0.18067634000000002</c:v>
                </c:pt>
                <c:pt idx="561">
                  <c:v>0.18070775</c:v>
                </c:pt>
                <c:pt idx="562">
                  <c:v>0.18113799999999999</c:v>
                </c:pt>
                <c:pt idx="563">
                  <c:v>0.18167306</c:v>
                </c:pt>
                <c:pt idx="564">
                  <c:v>0.18186538000000002</c:v>
                </c:pt>
                <c:pt idx="565">
                  <c:v>0.18209335999999998</c:v>
                </c:pt>
                <c:pt idx="566">
                  <c:v>0.18356148999999999</c:v>
                </c:pt>
                <c:pt idx="567">
                  <c:v>0.18358801000000002</c:v>
                </c:pt>
                <c:pt idx="568">
                  <c:v>0.18363331999999999</c:v>
                </c:pt>
                <c:pt idx="569">
                  <c:v>0.18449557</c:v>
                </c:pt>
                <c:pt idx="570">
                  <c:v>0.18516327999999999</c:v>
                </c:pt>
                <c:pt idx="571">
                  <c:v>0.18519272000000001</c:v>
                </c:pt>
                <c:pt idx="572">
                  <c:v>0.18541450999999998</c:v>
                </c:pt>
                <c:pt idx="573">
                  <c:v>0.18548485000000001</c:v>
                </c:pt>
                <c:pt idx="574">
                  <c:v>0.18605557</c:v>
                </c:pt>
                <c:pt idx="575">
                  <c:v>0.18612451000000002</c:v>
                </c:pt>
                <c:pt idx="576">
                  <c:v>0.18671488999999997</c:v>
                </c:pt>
                <c:pt idx="577">
                  <c:v>0.18713259999999998</c:v>
                </c:pt>
                <c:pt idx="578">
                  <c:v>0.18746923999999998</c:v>
                </c:pt>
                <c:pt idx="579">
                  <c:v>0.18762029999999999</c:v>
                </c:pt>
                <c:pt idx="580">
                  <c:v>0.18796000000000002</c:v>
                </c:pt>
                <c:pt idx="581">
                  <c:v>0.18834830000000002</c:v>
                </c:pt>
                <c:pt idx="582">
                  <c:v>0.18837386</c:v>
                </c:pt>
                <c:pt idx="583">
                  <c:v>0.18855896999999999</c:v>
                </c:pt>
                <c:pt idx="584">
                  <c:v>0.18884406000000001</c:v>
                </c:pt>
                <c:pt idx="585">
                  <c:v>0.18922108999999995</c:v>
                </c:pt>
                <c:pt idx="586">
                  <c:v>0.18926525</c:v>
                </c:pt>
                <c:pt idx="587">
                  <c:v>0.18950049999999996</c:v>
                </c:pt>
                <c:pt idx="588">
                  <c:v>0.18976780000000001</c:v>
                </c:pt>
                <c:pt idx="589">
                  <c:v>0.19011486</c:v>
                </c:pt>
                <c:pt idx="590">
                  <c:v>0.19040108</c:v>
                </c:pt>
                <c:pt idx="591">
                  <c:v>0.19095459999999997</c:v>
                </c:pt>
                <c:pt idx="592">
                  <c:v>0.19239825299999999</c:v>
                </c:pt>
                <c:pt idx="593">
                  <c:v>0.19265282</c:v>
                </c:pt>
                <c:pt idx="594">
                  <c:v>0.19357830999999998</c:v>
                </c:pt>
                <c:pt idx="595">
                  <c:v>0.19375074</c:v>
                </c:pt>
                <c:pt idx="596">
                  <c:v>0.19449377999999998</c:v>
                </c:pt>
                <c:pt idx="597">
                  <c:v>0.19539846999999999</c:v>
                </c:pt>
                <c:pt idx="598">
                  <c:v>0.1967208</c:v>
                </c:pt>
                <c:pt idx="599">
                  <c:v>0.19703450000000003</c:v>
                </c:pt>
                <c:pt idx="600">
                  <c:v>0.1970519</c:v>
                </c:pt>
                <c:pt idx="601">
                  <c:v>0.19789600000000002</c:v>
                </c:pt>
                <c:pt idx="602">
                  <c:v>0.19866</c:v>
                </c:pt>
                <c:pt idx="603">
                  <c:v>0.19925000000000004</c:v>
                </c:pt>
                <c:pt idx="604">
                  <c:v>0.19935622000000003</c:v>
                </c:pt>
                <c:pt idx="605">
                  <c:v>0.19943166000000001</c:v>
                </c:pt>
                <c:pt idx="606">
                  <c:v>0.19970399</c:v>
                </c:pt>
                <c:pt idx="607">
                  <c:v>0.19976008000000001</c:v>
                </c:pt>
                <c:pt idx="608">
                  <c:v>0.19989686000000001</c:v>
                </c:pt>
                <c:pt idx="609">
                  <c:v>0.20037846000000004</c:v>
                </c:pt>
                <c:pt idx="610">
                  <c:v>0.20077200000000001</c:v>
                </c:pt>
                <c:pt idx="611">
                  <c:v>0.20077755</c:v>
                </c:pt>
                <c:pt idx="612">
                  <c:v>0.20130505000000004</c:v>
                </c:pt>
                <c:pt idx="613">
                  <c:v>0.20244928000000001</c:v>
                </c:pt>
                <c:pt idx="614">
                  <c:v>0.20313800000000001</c:v>
                </c:pt>
                <c:pt idx="615">
                  <c:v>0.20321948999999995</c:v>
                </c:pt>
                <c:pt idx="616">
                  <c:v>0.20330251999999999</c:v>
                </c:pt>
                <c:pt idx="617">
                  <c:v>0.20396910999999998</c:v>
                </c:pt>
                <c:pt idx="618">
                  <c:v>0.20536241999999999</c:v>
                </c:pt>
                <c:pt idx="619">
                  <c:v>0.20549692</c:v>
                </c:pt>
                <c:pt idx="620">
                  <c:v>0.20756537000000003</c:v>
                </c:pt>
                <c:pt idx="621">
                  <c:v>0.20773903999999999</c:v>
                </c:pt>
                <c:pt idx="622">
                  <c:v>0.20804755999999999</c:v>
                </c:pt>
                <c:pt idx="623">
                  <c:v>0.20936461000000001</c:v>
                </c:pt>
                <c:pt idx="624">
                  <c:v>0.20941428000000001</c:v>
                </c:pt>
                <c:pt idx="625">
                  <c:v>0.21013699999999999</c:v>
                </c:pt>
                <c:pt idx="626">
                  <c:v>0.21063264999999995</c:v>
                </c:pt>
                <c:pt idx="627">
                  <c:v>0.21063516000000002</c:v>
                </c:pt>
                <c:pt idx="628">
                  <c:v>0.21103717</c:v>
                </c:pt>
                <c:pt idx="629">
                  <c:v>0.21105649000000001</c:v>
                </c:pt>
                <c:pt idx="630">
                  <c:v>0.21114198000000001</c:v>
                </c:pt>
                <c:pt idx="631">
                  <c:v>0.21128383000000003</c:v>
                </c:pt>
                <c:pt idx="632">
                  <c:v>0.21190042999999997</c:v>
                </c:pt>
                <c:pt idx="633">
                  <c:v>0.21239257</c:v>
                </c:pt>
                <c:pt idx="634">
                  <c:v>0.21364048000000008</c:v>
                </c:pt>
                <c:pt idx="635">
                  <c:v>0.21372423000000002</c:v>
                </c:pt>
                <c:pt idx="636">
                  <c:v>0.21444897000000002</c:v>
                </c:pt>
                <c:pt idx="637">
                  <c:v>0.21504407</c:v>
                </c:pt>
                <c:pt idx="638">
                  <c:v>0.21520228</c:v>
                </c:pt>
                <c:pt idx="639">
                  <c:v>0.21530473</c:v>
                </c:pt>
                <c:pt idx="640">
                  <c:v>0.21609699999999998</c:v>
                </c:pt>
                <c:pt idx="641">
                  <c:v>0.21619474000000005</c:v>
                </c:pt>
                <c:pt idx="642">
                  <c:v>0.21643631999999999</c:v>
                </c:pt>
                <c:pt idx="643">
                  <c:v>0.21656999999999998</c:v>
                </c:pt>
                <c:pt idx="644">
                  <c:v>0.21770151000000001</c:v>
                </c:pt>
                <c:pt idx="645">
                  <c:v>0.21772552000000001</c:v>
                </c:pt>
                <c:pt idx="646">
                  <c:v>0.21820009000000004</c:v>
                </c:pt>
                <c:pt idx="647">
                  <c:v>0.21822136000000003</c:v>
                </c:pt>
                <c:pt idx="648">
                  <c:v>0.219197</c:v>
                </c:pt>
                <c:pt idx="649">
                  <c:v>0.21965182</c:v>
                </c:pt>
                <c:pt idx="650">
                  <c:v>0.21965301000000001</c:v>
                </c:pt>
                <c:pt idx="651">
                  <c:v>0.21967550999999999</c:v>
                </c:pt>
                <c:pt idx="652">
                  <c:v>0.22187430999999999</c:v>
                </c:pt>
                <c:pt idx="653">
                  <c:v>0.22210670999999998</c:v>
                </c:pt>
                <c:pt idx="654">
                  <c:v>0.22225086999999999</c:v>
                </c:pt>
                <c:pt idx="655">
                  <c:v>0.222556</c:v>
                </c:pt>
                <c:pt idx="656">
                  <c:v>0.22471445000000001</c:v>
                </c:pt>
                <c:pt idx="657">
                  <c:v>0.22737273000000005</c:v>
                </c:pt>
                <c:pt idx="658">
                  <c:v>0.22780147000000001</c:v>
                </c:pt>
                <c:pt idx="659">
                  <c:v>0.22862964</c:v>
                </c:pt>
                <c:pt idx="660">
                  <c:v>0.22903372999999999</c:v>
                </c:pt>
                <c:pt idx="661">
                  <c:v>0.23074043</c:v>
                </c:pt>
                <c:pt idx="662">
                  <c:v>0.23203446</c:v>
                </c:pt>
                <c:pt idx="663">
                  <c:v>0.23247899999999999</c:v>
                </c:pt>
                <c:pt idx="664">
                  <c:v>0.23271701000000003</c:v>
                </c:pt>
                <c:pt idx="665">
                  <c:v>0.232851</c:v>
                </c:pt>
                <c:pt idx="666">
                  <c:v>0.23379645000000002</c:v>
                </c:pt>
                <c:pt idx="667">
                  <c:v>0.23417590999999999</c:v>
                </c:pt>
                <c:pt idx="668">
                  <c:v>0.23559189999999999</c:v>
                </c:pt>
                <c:pt idx="669">
                  <c:v>0.23585363000000004</c:v>
                </c:pt>
                <c:pt idx="670">
                  <c:v>0.23661819000000001</c:v>
                </c:pt>
                <c:pt idx="671">
                  <c:v>0.23719647999999999</c:v>
                </c:pt>
                <c:pt idx="672">
                  <c:v>0.23734431999999997</c:v>
                </c:pt>
                <c:pt idx="673">
                  <c:v>0.23737305</c:v>
                </c:pt>
                <c:pt idx="674">
                  <c:v>0.23795646000000001</c:v>
                </c:pt>
                <c:pt idx="675">
                  <c:v>0.23829411</c:v>
                </c:pt>
                <c:pt idx="676">
                  <c:v>0.23832453000000001</c:v>
                </c:pt>
                <c:pt idx="677">
                  <c:v>0.23973239000000002</c:v>
                </c:pt>
                <c:pt idx="678">
                  <c:v>0.24014250000000004</c:v>
                </c:pt>
                <c:pt idx="679">
                  <c:v>0.24075077</c:v>
                </c:pt>
                <c:pt idx="680">
                  <c:v>0.24184969999999997</c:v>
                </c:pt>
                <c:pt idx="681">
                  <c:v>0.24224412000000003</c:v>
                </c:pt>
                <c:pt idx="682">
                  <c:v>0.24305147999999999</c:v>
                </c:pt>
                <c:pt idx="683">
                  <c:v>0.24319758999999996</c:v>
                </c:pt>
                <c:pt idx="684">
                  <c:v>0.24321187999999999</c:v>
                </c:pt>
                <c:pt idx="685">
                  <c:v>0.2433205</c:v>
                </c:pt>
                <c:pt idx="686">
                  <c:v>0.24342599999999998</c:v>
                </c:pt>
                <c:pt idx="687">
                  <c:v>0.24466883000000003</c:v>
                </c:pt>
                <c:pt idx="688">
                  <c:v>0.24512364000000003</c:v>
                </c:pt>
                <c:pt idx="689">
                  <c:v>0.24585869999999996</c:v>
                </c:pt>
                <c:pt idx="690">
                  <c:v>0.24643079999999995</c:v>
                </c:pt>
                <c:pt idx="691">
                  <c:v>0.24652290999999998</c:v>
                </c:pt>
                <c:pt idx="692">
                  <c:v>0.24652825</c:v>
                </c:pt>
                <c:pt idx="693">
                  <c:v>0.24707304000000002</c:v>
                </c:pt>
                <c:pt idx="694">
                  <c:v>0.24736045000000009</c:v>
                </c:pt>
                <c:pt idx="695">
                  <c:v>0.24800507999999999</c:v>
                </c:pt>
                <c:pt idx="696">
                  <c:v>0.24837176999999999</c:v>
                </c:pt>
                <c:pt idx="697">
                  <c:v>0.24908999999999998</c:v>
                </c:pt>
                <c:pt idx="698">
                  <c:v>0.24961045000000004</c:v>
                </c:pt>
                <c:pt idx="699">
                  <c:v>0.24962770999999995</c:v>
                </c:pt>
                <c:pt idx="700">
                  <c:v>0.25007827999999999</c:v>
                </c:pt>
                <c:pt idx="701">
                  <c:v>0.25018196999999998</c:v>
                </c:pt>
                <c:pt idx="702">
                  <c:v>0.25097055000000001</c:v>
                </c:pt>
                <c:pt idx="703">
                  <c:v>0.25139271000000002</c:v>
                </c:pt>
                <c:pt idx="704">
                  <c:v>0.25148978</c:v>
                </c:pt>
                <c:pt idx="705">
                  <c:v>0.25237699999999996</c:v>
                </c:pt>
                <c:pt idx="706">
                  <c:v>0.25356610999999996</c:v>
                </c:pt>
                <c:pt idx="707">
                  <c:v>0.25360589</c:v>
                </c:pt>
                <c:pt idx="708">
                  <c:v>0.25412701000000004</c:v>
                </c:pt>
                <c:pt idx="709">
                  <c:v>0.25438364999999996</c:v>
                </c:pt>
                <c:pt idx="710">
                  <c:v>0.25448781999999998</c:v>
                </c:pt>
                <c:pt idx="711">
                  <c:v>0.25494483000000001</c:v>
                </c:pt>
                <c:pt idx="712">
                  <c:v>0.25593213000000004</c:v>
                </c:pt>
                <c:pt idx="713">
                  <c:v>0.25626161999999997</c:v>
                </c:pt>
                <c:pt idx="714">
                  <c:v>0.25638305</c:v>
                </c:pt>
                <c:pt idx="715">
                  <c:v>0.25691399999999998</c:v>
                </c:pt>
                <c:pt idx="716">
                  <c:v>0.25762914999999997</c:v>
                </c:pt>
                <c:pt idx="717">
                  <c:v>0.26229222000000002</c:v>
                </c:pt>
                <c:pt idx="718">
                  <c:v>0.26244478999999998</c:v>
                </c:pt>
                <c:pt idx="719">
                  <c:v>0.26356103000000003</c:v>
                </c:pt>
                <c:pt idx="720">
                  <c:v>0.26407011999999996</c:v>
                </c:pt>
                <c:pt idx="721">
                  <c:v>0.26548448000000002</c:v>
                </c:pt>
                <c:pt idx="722">
                  <c:v>0.26556119</c:v>
                </c:pt>
                <c:pt idx="723">
                  <c:v>0.26580210999999998</c:v>
                </c:pt>
                <c:pt idx="724">
                  <c:v>0.26586900000000002</c:v>
                </c:pt>
                <c:pt idx="725">
                  <c:v>0.26635907999999997</c:v>
                </c:pt>
                <c:pt idx="726">
                  <c:v>0.26651062000000003</c:v>
                </c:pt>
                <c:pt idx="727">
                  <c:v>0.266934</c:v>
                </c:pt>
                <c:pt idx="728">
                  <c:v>0.26758748000000004</c:v>
                </c:pt>
                <c:pt idx="729">
                  <c:v>0.26949386999999997</c:v>
                </c:pt>
                <c:pt idx="730">
                  <c:v>0.27025757</c:v>
                </c:pt>
                <c:pt idx="731">
                  <c:v>0.27050073000000002</c:v>
                </c:pt>
                <c:pt idx="732">
                  <c:v>0.27245385</c:v>
                </c:pt>
                <c:pt idx="733">
                  <c:v>0.27314376000000001</c:v>
                </c:pt>
                <c:pt idx="734">
                  <c:v>0.27319852999999999</c:v>
                </c:pt>
                <c:pt idx="735">
                  <c:v>0.27322033000000001</c:v>
                </c:pt>
                <c:pt idx="736">
                  <c:v>0.27395782000000002</c:v>
                </c:pt>
                <c:pt idx="737">
                  <c:v>0.27396713</c:v>
                </c:pt>
                <c:pt idx="738">
                  <c:v>0.27490791000000003</c:v>
                </c:pt>
                <c:pt idx="739">
                  <c:v>0.27600574</c:v>
                </c:pt>
                <c:pt idx="740">
                  <c:v>0.27637601000000001</c:v>
                </c:pt>
                <c:pt idx="741">
                  <c:v>0.27658304</c:v>
                </c:pt>
                <c:pt idx="742">
                  <c:v>0.27778144999999999</c:v>
                </c:pt>
                <c:pt idx="743">
                  <c:v>0.27832000000000001</c:v>
                </c:pt>
                <c:pt idx="744">
                  <c:v>0.27860450999999997</c:v>
                </c:pt>
                <c:pt idx="745">
                  <c:v>0.27896306999999992</c:v>
                </c:pt>
                <c:pt idx="746">
                  <c:v>0.27898690000000004</c:v>
                </c:pt>
                <c:pt idx="747">
                  <c:v>0.27955717000000002</c:v>
                </c:pt>
                <c:pt idx="748">
                  <c:v>0.27975723999999996</c:v>
                </c:pt>
                <c:pt idx="749">
                  <c:v>0.28051437000000001</c:v>
                </c:pt>
                <c:pt idx="750">
                  <c:v>0.28103303000000002</c:v>
                </c:pt>
                <c:pt idx="751">
                  <c:v>0.28145385999999994</c:v>
                </c:pt>
                <c:pt idx="752">
                  <c:v>0.28273799999999999</c:v>
                </c:pt>
                <c:pt idx="753">
                  <c:v>0.28277008999999997</c:v>
                </c:pt>
                <c:pt idx="754">
                  <c:v>0.28345127999999997</c:v>
                </c:pt>
                <c:pt idx="755">
                  <c:v>0.28545512000000001</c:v>
                </c:pt>
                <c:pt idx="756">
                  <c:v>0.28624151999999992</c:v>
                </c:pt>
                <c:pt idx="757">
                  <c:v>0.28650621000000004</c:v>
                </c:pt>
                <c:pt idx="758">
                  <c:v>0.28742200000000001</c:v>
                </c:pt>
                <c:pt idx="759">
                  <c:v>0.28784097999999997</c:v>
                </c:pt>
                <c:pt idx="760">
                  <c:v>0.28847381000000005</c:v>
                </c:pt>
                <c:pt idx="761">
                  <c:v>0.28850975000000001</c:v>
                </c:pt>
                <c:pt idx="762">
                  <c:v>0.28891296000000005</c:v>
                </c:pt>
                <c:pt idx="763">
                  <c:v>0.28895232000000004</c:v>
                </c:pt>
                <c:pt idx="764">
                  <c:v>0.29046050000000001</c:v>
                </c:pt>
                <c:pt idx="765">
                  <c:v>0.29152792999999994</c:v>
                </c:pt>
                <c:pt idx="766">
                  <c:v>0.29193309000000001</c:v>
                </c:pt>
                <c:pt idx="767">
                  <c:v>0.29268379</c:v>
                </c:pt>
                <c:pt idx="768">
                  <c:v>0.29446091000000002</c:v>
                </c:pt>
                <c:pt idx="769">
                  <c:v>0.29447234000000005</c:v>
                </c:pt>
                <c:pt idx="770">
                  <c:v>0.29449511</c:v>
                </c:pt>
                <c:pt idx="771">
                  <c:v>0.29463139999999999</c:v>
                </c:pt>
                <c:pt idx="772">
                  <c:v>0.29610045000000002</c:v>
                </c:pt>
                <c:pt idx="773">
                  <c:v>0.29612289999999997</c:v>
                </c:pt>
                <c:pt idx="774">
                  <c:v>0.29700063999999998</c:v>
                </c:pt>
                <c:pt idx="775">
                  <c:v>0.29715249999999999</c:v>
                </c:pt>
                <c:pt idx="776">
                  <c:v>0.29816228</c:v>
                </c:pt>
                <c:pt idx="777">
                  <c:v>0.29908206000000004</c:v>
                </c:pt>
                <c:pt idx="778">
                  <c:v>0.29920166999999998</c:v>
                </c:pt>
                <c:pt idx="779">
                  <c:v>0.30070773000000001</c:v>
                </c:pt>
                <c:pt idx="780">
                  <c:v>0.30105329999999997</c:v>
                </c:pt>
                <c:pt idx="781">
                  <c:v>0.30117392000000004</c:v>
                </c:pt>
                <c:pt idx="782">
                  <c:v>0.30122146999999999</c:v>
                </c:pt>
                <c:pt idx="783">
                  <c:v>0.30133434000000003</c:v>
                </c:pt>
                <c:pt idx="784">
                  <c:v>0.30217135999999994</c:v>
                </c:pt>
                <c:pt idx="785">
                  <c:v>0.30217906999999999</c:v>
                </c:pt>
                <c:pt idx="786">
                  <c:v>0.30276255000000007</c:v>
                </c:pt>
                <c:pt idx="787">
                  <c:v>0.30381734999999999</c:v>
                </c:pt>
                <c:pt idx="788">
                  <c:v>0.30387872000000005</c:v>
                </c:pt>
                <c:pt idx="789">
                  <c:v>0.30404773000000002</c:v>
                </c:pt>
                <c:pt idx="790">
                  <c:v>0.304981</c:v>
                </c:pt>
                <c:pt idx="791">
                  <c:v>0.30619235</c:v>
                </c:pt>
                <c:pt idx="792">
                  <c:v>0.30639983999999998</c:v>
                </c:pt>
                <c:pt idx="793">
                  <c:v>0.30670069999999999</c:v>
                </c:pt>
                <c:pt idx="794">
                  <c:v>0.30699567999999994</c:v>
                </c:pt>
                <c:pt idx="795">
                  <c:v>0.30903782999999996</c:v>
                </c:pt>
                <c:pt idx="796">
                  <c:v>0.30931485000000003</c:v>
                </c:pt>
                <c:pt idx="797">
                  <c:v>0.30980285000000002</c:v>
                </c:pt>
                <c:pt idx="798">
                  <c:v>0.3103205</c:v>
                </c:pt>
                <c:pt idx="799">
                  <c:v>0.31049399999999999</c:v>
                </c:pt>
                <c:pt idx="800">
                  <c:v>0.31207125000000002</c:v>
                </c:pt>
                <c:pt idx="801">
                  <c:v>0.31219399999999997</c:v>
                </c:pt>
                <c:pt idx="802">
                  <c:v>0.31291599999999997</c:v>
                </c:pt>
                <c:pt idx="803">
                  <c:v>0.31343726</c:v>
                </c:pt>
                <c:pt idx="804">
                  <c:v>0.3138681499999999</c:v>
                </c:pt>
                <c:pt idx="805">
                  <c:v>0.31464627999999994</c:v>
                </c:pt>
                <c:pt idx="806">
                  <c:v>0.31487790000000004</c:v>
                </c:pt>
                <c:pt idx="807">
                  <c:v>0.31582830000000001</c:v>
                </c:pt>
                <c:pt idx="808">
                  <c:v>0.31649639000000002</c:v>
                </c:pt>
                <c:pt idx="809">
                  <c:v>0.31797999999999998</c:v>
                </c:pt>
                <c:pt idx="810">
                  <c:v>0.31801069999999998</c:v>
                </c:pt>
                <c:pt idx="811">
                  <c:v>0.31893667999999997</c:v>
                </c:pt>
                <c:pt idx="812">
                  <c:v>0.32052965</c:v>
                </c:pt>
                <c:pt idx="813">
                  <c:v>0.32072420000000001</c:v>
                </c:pt>
                <c:pt idx="814">
                  <c:v>0.32134699999999999</c:v>
                </c:pt>
                <c:pt idx="815">
                  <c:v>0.32142788999999999</c:v>
                </c:pt>
                <c:pt idx="816">
                  <c:v>0.32174074999999996</c:v>
                </c:pt>
                <c:pt idx="817">
                  <c:v>0.32233751999999999</c:v>
                </c:pt>
                <c:pt idx="818">
                  <c:v>0.32422070000000003</c:v>
                </c:pt>
                <c:pt idx="819">
                  <c:v>0.32472699999999999</c:v>
                </c:pt>
                <c:pt idx="820">
                  <c:v>0.32516507</c:v>
                </c:pt>
                <c:pt idx="821">
                  <c:v>0.32596932999999984</c:v>
                </c:pt>
                <c:pt idx="822">
                  <c:v>0.32607285000000003</c:v>
                </c:pt>
                <c:pt idx="823">
                  <c:v>0.32689325000000002</c:v>
                </c:pt>
                <c:pt idx="824">
                  <c:v>0.32780560000000003</c:v>
                </c:pt>
                <c:pt idx="825">
                  <c:v>0.32904949000000006</c:v>
                </c:pt>
                <c:pt idx="826">
                  <c:v>0.32991295000000004</c:v>
                </c:pt>
                <c:pt idx="827">
                  <c:v>0.33033811999999996</c:v>
                </c:pt>
                <c:pt idx="828">
                  <c:v>0.33035179999999992</c:v>
                </c:pt>
                <c:pt idx="829">
                  <c:v>0.33125254999999992</c:v>
                </c:pt>
                <c:pt idx="830">
                  <c:v>0.33134850999999998</c:v>
                </c:pt>
                <c:pt idx="831">
                  <c:v>0.33299571</c:v>
                </c:pt>
                <c:pt idx="832">
                  <c:v>0.33302185000000001</c:v>
                </c:pt>
                <c:pt idx="833">
                  <c:v>0.33361360000000001</c:v>
                </c:pt>
                <c:pt idx="834">
                  <c:v>0.33416435000000005</c:v>
                </c:pt>
                <c:pt idx="835">
                  <c:v>0.33434191000000002</c:v>
                </c:pt>
                <c:pt idx="836">
                  <c:v>0.33497657000000003</c:v>
                </c:pt>
                <c:pt idx="837">
                  <c:v>0.33505100999999993</c:v>
                </c:pt>
                <c:pt idx="838">
                  <c:v>0.33521980999999995</c:v>
                </c:pt>
                <c:pt idx="839">
                  <c:v>0.33573300000000006</c:v>
                </c:pt>
                <c:pt idx="840">
                  <c:v>0.33582709999999993</c:v>
                </c:pt>
                <c:pt idx="841">
                  <c:v>0.33686072000000011</c:v>
                </c:pt>
                <c:pt idx="842">
                  <c:v>0.33781810000000001</c:v>
                </c:pt>
                <c:pt idx="843">
                  <c:v>0.33783995999999999</c:v>
                </c:pt>
                <c:pt idx="844">
                  <c:v>0.33849792000000001</c:v>
                </c:pt>
                <c:pt idx="845">
                  <c:v>0.33857990999999998</c:v>
                </c:pt>
                <c:pt idx="846">
                  <c:v>0.33877599999999997</c:v>
                </c:pt>
                <c:pt idx="847">
                  <c:v>0.33900975</c:v>
                </c:pt>
                <c:pt idx="848">
                  <c:v>0.33920285999999999</c:v>
                </c:pt>
                <c:pt idx="849">
                  <c:v>0.33946999999999999</c:v>
                </c:pt>
                <c:pt idx="850">
                  <c:v>0.34005458000000005</c:v>
                </c:pt>
                <c:pt idx="851">
                  <c:v>0.34051351000000007</c:v>
                </c:pt>
                <c:pt idx="852">
                  <c:v>0.34064240000000001</c:v>
                </c:pt>
                <c:pt idx="853">
                  <c:v>0.34073576</c:v>
                </c:pt>
                <c:pt idx="854">
                  <c:v>0.34168421000000004</c:v>
                </c:pt>
                <c:pt idx="855">
                  <c:v>0.34322184999999999</c:v>
                </c:pt>
                <c:pt idx="856">
                  <c:v>0.34366332999999993</c:v>
                </c:pt>
                <c:pt idx="857">
                  <c:v>0.34425413999999999</c:v>
                </c:pt>
                <c:pt idx="858">
                  <c:v>0.34484438999999995</c:v>
                </c:pt>
                <c:pt idx="859">
                  <c:v>0.34507059000000007</c:v>
                </c:pt>
                <c:pt idx="860">
                  <c:v>0.34519994000000004</c:v>
                </c:pt>
                <c:pt idx="861">
                  <c:v>0.34574502000000001</c:v>
                </c:pt>
                <c:pt idx="862">
                  <c:v>0.34653172999999993</c:v>
                </c:pt>
                <c:pt idx="863">
                  <c:v>0.34696926</c:v>
                </c:pt>
                <c:pt idx="864">
                  <c:v>0.34850692999999994</c:v>
                </c:pt>
                <c:pt idx="865">
                  <c:v>0.34875077000000004</c:v>
                </c:pt>
                <c:pt idx="866">
                  <c:v>0.34898478999999999</c:v>
                </c:pt>
                <c:pt idx="867">
                  <c:v>0.35026314000000003</c:v>
                </c:pt>
                <c:pt idx="868">
                  <c:v>0.35088167000000003</c:v>
                </c:pt>
                <c:pt idx="869">
                  <c:v>0.35100598</c:v>
                </c:pt>
                <c:pt idx="870">
                  <c:v>0.35180668000000004</c:v>
                </c:pt>
                <c:pt idx="871">
                  <c:v>0.35224624000000004</c:v>
                </c:pt>
                <c:pt idx="872">
                  <c:v>0.35762621999999999</c:v>
                </c:pt>
                <c:pt idx="873">
                  <c:v>0.35797681999999997</c:v>
                </c:pt>
                <c:pt idx="874">
                  <c:v>0.35927918000000003</c:v>
                </c:pt>
                <c:pt idx="875">
                  <c:v>0.35978160999999997</c:v>
                </c:pt>
                <c:pt idx="876">
                  <c:v>0.35998943000000005</c:v>
                </c:pt>
                <c:pt idx="877">
                  <c:v>0.36277343999999995</c:v>
                </c:pt>
                <c:pt idx="878">
                  <c:v>0.36311393999999997</c:v>
                </c:pt>
                <c:pt idx="879">
                  <c:v>0.36340338000000005</c:v>
                </c:pt>
                <c:pt idx="880">
                  <c:v>0.36340634000000005</c:v>
                </c:pt>
                <c:pt idx="881">
                  <c:v>0.36346210000000007</c:v>
                </c:pt>
                <c:pt idx="882">
                  <c:v>0.36413800000000002</c:v>
                </c:pt>
                <c:pt idx="883">
                  <c:v>0.36468312000000003</c:v>
                </c:pt>
                <c:pt idx="884">
                  <c:v>0.36540388000000013</c:v>
                </c:pt>
                <c:pt idx="885">
                  <c:v>0.36574364000000009</c:v>
                </c:pt>
                <c:pt idx="886">
                  <c:v>0.36730729999999989</c:v>
                </c:pt>
                <c:pt idx="887">
                  <c:v>0.36753295000000002</c:v>
                </c:pt>
                <c:pt idx="888">
                  <c:v>0.36764538000000008</c:v>
                </c:pt>
                <c:pt idx="889">
                  <c:v>0.36789268000000008</c:v>
                </c:pt>
                <c:pt idx="890">
                  <c:v>0.37021364999999995</c:v>
                </c:pt>
                <c:pt idx="891">
                  <c:v>0.37104437000000001</c:v>
                </c:pt>
                <c:pt idx="892">
                  <c:v>0.37218358000000001</c:v>
                </c:pt>
                <c:pt idx="893">
                  <c:v>0.37474341</c:v>
                </c:pt>
                <c:pt idx="894">
                  <c:v>0.37520779000000004</c:v>
                </c:pt>
                <c:pt idx="895">
                  <c:v>0.37603417000000006</c:v>
                </c:pt>
                <c:pt idx="896">
                  <c:v>0.37624957999999997</c:v>
                </c:pt>
                <c:pt idx="897">
                  <c:v>0.37650876999999999</c:v>
                </c:pt>
                <c:pt idx="898">
                  <c:v>0.37830873000000004</c:v>
                </c:pt>
                <c:pt idx="899">
                  <c:v>0.37834211999999995</c:v>
                </c:pt>
                <c:pt idx="900">
                  <c:v>0.37869818999999993</c:v>
                </c:pt>
                <c:pt idx="901">
                  <c:v>0.37919305999999997</c:v>
                </c:pt>
                <c:pt idx="902">
                  <c:v>0.38114099999999995</c:v>
                </c:pt>
                <c:pt idx="903">
                  <c:v>0.38191435000000012</c:v>
                </c:pt>
                <c:pt idx="904">
                  <c:v>0.38248841</c:v>
                </c:pt>
                <c:pt idx="905">
                  <c:v>0.38464526999999998</c:v>
                </c:pt>
                <c:pt idx="906">
                  <c:v>0.3865208</c:v>
                </c:pt>
                <c:pt idx="907">
                  <c:v>0.38667979000000013</c:v>
                </c:pt>
                <c:pt idx="908">
                  <c:v>0.38774908000000002</c:v>
                </c:pt>
                <c:pt idx="909">
                  <c:v>0.38779207000000004</c:v>
                </c:pt>
                <c:pt idx="910">
                  <c:v>0.38998224999999986</c:v>
                </c:pt>
                <c:pt idx="911">
                  <c:v>0.39076319000000004</c:v>
                </c:pt>
                <c:pt idx="912">
                  <c:v>0.39079238000000005</c:v>
                </c:pt>
                <c:pt idx="913">
                  <c:v>0.39087977000000002</c:v>
                </c:pt>
                <c:pt idx="914">
                  <c:v>0.39105226999999987</c:v>
                </c:pt>
                <c:pt idx="915">
                  <c:v>0.39113321999999995</c:v>
                </c:pt>
                <c:pt idx="916">
                  <c:v>0.39158546999999999</c:v>
                </c:pt>
                <c:pt idx="917">
                  <c:v>0.39335678999999996</c:v>
                </c:pt>
                <c:pt idx="918">
                  <c:v>0.39460039999999996</c:v>
                </c:pt>
                <c:pt idx="919">
                  <c:v>0.39631994999999998</c:v>
                </c:pt>
                <c:pt idx="920">
                  <c:v>0.39861000000000002</c:v>
                </c:pt>
                <c:pt idx="921">
                  <c:v>0.39891060999999994</c:v>
                </c:pt>
                <c:pt idx="922">
                  <c:v>0.40054024999999993</c:v>
                </c:pt>
                <c:pt idx="923">
                  <c:v>0.40156854999999997</c:v>
                </c:pt>
                <c:pt idx="924">
                  <c:v>0.40277427000000005</c:v>
                </c:pt>
                <c:pt idx="925">
                  <c:v>0.40441932000000003</c:v>
                </c:pt>
                <c:pt idx="926">
                  <c:v>0.40601284999999998</c:v>
                </c:pt>
                <c:pt idx="927">
                  <c:v>0.40637413</c:v>
                </c:pt>
                <c:pt idx="928">
                  <c:v>0.40652365999999995</c:v>
                </c:pt>
                <c:pt idx="929">
                  <c:v>0.40690000000000004</c:v>
                </c:pt>
                <c:pt idx="930">
                  <c:v>0.40707611999999999</c:v>
                </c:pt>
                <c:pt idx="931">
                  <c:v>0.40771030000000008</c:v>
                </c:pt>
                <c:pt idx="932">
                  <c:v>0.40835683</c:v>
                </c:pt>
                <c:pt idx="933">
                  <c:v>0.41032092000000003</c:v>
                </c:pt>
                <c:pt idx="934">
                  <c:v>0.41081046000000004</c:v>
                </c:pt>
                <c:pt idx="935">
                  <c:v>0.41110174000000005</c:v>
                </c:pt>
                <c:pt idx="936">
                  <c:v>0.41161892999999994</c:v>
                </c:pt>
                <c:pt idx="937">
                  <c:v>0.41349544999999999</c:v>
                </c:pt>
                <c:pt idx="938">
                  <c:v>0.41362720999999991</c:v>
                </c:pt>
                <c:pt idx="939">
                  <c:v>0.41398460999999998</c:v>
                </c:pt>
                <c:pt idx="940">
                  <c:v>0.41464455000000011</c:v>
                </c:pt>
                <c:pt idx="941">
                  <c:v>0.41516178000000004</c:v>
                </c:pt>
                <c:pt idx="942">
                  <c:v>0.41685363000000009</c:v>
                </c:pt>
                <c:pt idx="943">
                  <c:v>0.42144950000000003</c:v>
                </c:pt>
                <c:pt idx="944">
                  <c:v>0.42484563000000009</c:v>
                </c:pt>
                <c:pt idx="945">
                  <c:v>0.42498184000000006</c:v>
                </c:pt>
                <c:pt idx="946">
                  <c:v>0.42651499999999998</c:v>
                </c:pt>
                <c:pt idx="947">
                  <c:v>0.42674709000000011</c:v>
                </c:pt>
                <c:pt idx="948">
                  <c:v>0.42686190999999996</c:v>
                </c:pt>
                <c:pt idx="949">
                  <c:v>0.42801250000000002</c:v>
                </c:pt>
                <c:pt idx="950">
                  <c:v>0.42837000000000003</c:v>
                </c:pt>
                <c:pt idx="951">
                  <c:v>0.42997986999999999</c:v>
                </c:pt>
                <c:pt idx="952">
                  <c:v>0.43047428999999993</c:v>
                </c:pt>
                <c:pt idx="953">
                  <c:v>0.43049682999999994</c:v>
                </c:pt>
                <c:pt idx="954">
                  <c:v>0.43318983</c:v>
                </c:pt>
                <c:pt idx="955">
                  <c:v>0.43324223000000006</c:v>
                </c:pt>
                <c:pt idx="956">
                  <c:v>0.43398143999999994</c:v>
                </c:pt>
                <c:pt idx="957">
                  <c:v>0.43717623999999999</c:v>
                </c:pt>
                <c:pt idx="958">
                  <c:v>0.43741000000000002</c:v>
                </c:pt>
                <c:pt idx="959">
                  <c:v>0.43957415999999999</c:v>
                </c:pt>
                <c:pt idx="960">
                  <c:v>0.4400782700000001</c:v>
                </c:pt>
                <c:pt idx="961">
                  <c:v>0.44050303000000002</c:v>
                </c:pt>
                <c:pt idx="962">
                  <c:v>0.44149886999999999</c:v>
                </c:pt>
                <c:pt idx="963">
                  <c:v>0.44185850000000004</c:v>
                </c:pt>
                <c:pt idx="964">
                  <c:v>0.44281278999999996</c:v>
                </c:pt>
                <c:pt idx="965">
                  <c:v>0.44757075000000002</c:v>
                </c:pt>
                <c:pt idx="966">
                  <c:v>0.44784773999999999</c:v>
                </c:pt>
                <c:pt idx="967">
                  <c:v>0.44793976999999996</c:v>
                </c:pt>
                <c:pt idx="968">
                  <c:v>0.44812608999999998</c:v>
                </c:pt>
                <c:pt idx="969">
                  <c:v>0.44892100000000001</c:v>
                </c:pt>
                <c:pt idx="970">
                  <c:v>0.45045329999999995</c:v>
                </c:pt>
                <c:pt idx="971">
                  <c:v>0.45282932999999997</c:v>
                </c:pt>
                <c:pt idx="972">
                  <c:v>0.45352100999999995</c:v>
                </c:pt>
                <c:pt idx="973">
                  <c:v>0.45415384999999997</c:v>
                </c:pt>
                <c:pt idx="974">
                  <c:v>0.4558920500000001</c:v>
                </c:pt>
                <c:pt idx="975">
                  <c:v>0.45719631000000011</c:v>
                </c:pt>
                <c:pt idx="976">
                  <c:v>0.46176502000000014</c:v>
                </c:pt>
                <c:pt idx="977">
                  <c:v>0.46195115000000009</c:v>
                </c:pt>
                <c:pt idx="978">
                  <c:v>0.46249524000000003</c:v>
                </c:pt>
                <c:pt idx="979">
                  <c:v>0.46276704000000002</c:v>
                </c:pt>
                <c:pt idx="980">
                  <c:v>0.46523822999999997</c:v>
                </c:pt>
                <c:pt idx="981">
                  <c:v>0.46658849999999996</c:v>
                </c:pt>
                <c:pt idx="982">
                  <c:v>0.46672933000000005</c:v>
                </c:pt>
                <c:pt idx="983">
                  <c:v>0.46769853000000006</c:v>
                </c:pt>
                <c:pt idx="984">
                  <c:v>0.46789828000000011</c:v>
                </c:pt>
                <c:pt idx="985">
                  <c:v>0.46795823999999997</c:v>
                </c:pt>
                <c:pt idx="986">
                  <c:v>0.46927220000000014</c:v>
                </c:pt>
                <c:pt idx="987">
                  <c:v>0.47054624</c:v>
                </c:pt>
                <c:pt idx="988">
                  <c:v>0.47223192000000003</c:v>
                </c:pt>
                <c:pt idx="989">
                  <c:v>0.47226050000000003</c:v>
                </c:pt>
                <c:pt idx="990">
                  <c:v>0.47226784999999999</c:v>
                </c:pt>
                <c:pt idx="991">
                  <c:v>0.47464566000000002</c:v>
                </c:pt>
                <c:pt idx="992">
                  <c:v>0.47468005999999996</c:v>
                </c:pt>
                <c:pt idx="993">
                  <c:v>0.47579141999999996</c:v>
                </c:pt>
                <c:pt idx="994">
                  <c:v>0.47740485000000005</c:v>
                </c:pt>
                <c:pt idx="995">
                  <c:v>0.47807407999999996</c:v>
                </c:pt>
                <c:pt idx="996">
                  <c:v>0.47816180000000003</c:v>
                </c:pt>
                <c:pt idx="997">
                  <c:v>0.47830850000000003</c:v>
                </c:pt>
                <c:pt idx="998">
                  <c:v>0.47896250000000007</c:v>
                </c:pt>
                <c:pt idx="999">
                  <c:v>0.48069720999999999</c:v>
                </c:pt>
                <c:pt idx="1000">
                  <c:v>0.48492742000000011</c:v>
                </c:pt>
                <c:pt idx="1001">
                  <c:v>0.48505823000000003</c:v>
                </c:pt>
                <c:pt idx="1002">
                  <c:v>0.48667235000000003</c:v>
                </c:pt>
                <c:pt idx="1003">
                  <c:v>0.48731785999999999</c:v>
                </c:pt>
                <c:pt idx="1004">
                  <c:v>0.4878010599999999</c:v>
                </c:pt>
                <c:pt idx="1005">
                  <c:v>0.48792619999999998</c:v>
                </c:pt>
                <c:pt idx="1006">
                  <c:v>0.49258005000000005</c:v>
                </c:pt>
                <c:pt idx="1007">
                  <c:v>0.49653216999999994</c:v>
                </c:pt>
                <c:pt idx="1008">
                  <c:v>0.49658480000000005</c:v>
                </c:pt>
                <c:pt idx="1009">
                  <c:v>0.50107314000000003</c:v>
                </c:pt>
                <c:pt idx="1010">
                  <c:v>0.5020928400000001</c:v>
                </c:pt>
                <c:pt idx="1011">
                  <c:v>0.50238266000000009</c:v>
                </c:pt>
                <c:pt idx="1012">
                  <c:v>0.50378514000000019</c:v>
                </c:pt>
                <c:pt idx="1013">
                  <c:v>0.50460130999999997</c:v>
                </c:pt>
                <c:pt idx="1014">
                  <c:v>0.50480778999999998</c:v>
                </c:pt>
                <c:pt idx="1015">
                  <c:v>0.50642648999999995</c:v>
                </c:pt>
                <c:pt idx="1016">
                  <c:v>0.50682349999999987</c:v>
                </c:pt>
                <c:pt idx="1017">
                  <c:v>0.508382</c:v>
                </c:pt>
                <c:pt idx="1018">
                  <c:v>0.50926249000000001</c:v>
                </c:pt>
                <c:pt idx="1019">
                  <c:v>0.50994671999999996</c:v>
                </c:pt>
                <c:pt idx="1020">
                  <c:v>0.51038300000000014</c:v>
                </c:pt>
                <c:pt idx="1021">
                  <c:v>0.51050717999999995</c:v>
                </c:pt>
                <c:pt idx="1022">
                  <c:v>0.51091047000000001</c:v>
                </c:pt>
                <c:pt idx="1023">
                  <c:v>0.51148349999999998</c:v>
                </c:pt>
                <c:pt idx="1024">
                  <c:v>0.51257599999999992</c:v>
                </c:pt>
                <c:pt idx="1025">
                  <c:v>0.51264483999999999</c:v>
                </c:pt>
                <c:pt idx="1026">
                  <c:v>0.51264850000000006</c:v>
                </c:pt>
                <c:pt idx="1027">
                  <c:v>0.51914059000000001</c:v>
                </c:pt>
                <c:pt idx="1028">
                  <c:v>0.51978199999999997</c:v>
                </c:pt>
                <c:pt idx="1029">
                  <c:v>0.52055103000000003</c:v>
                </c:pt>
                <c:pt idx="1030">
                  <c:v>0.52118126999999992</c:v>
                </c:pt>
                <c:pt idx="1031">
                  <c:v>0.52391556999999989</c:v>
                </c:pt>
                <c:pt idx="1032">
                  <c:v>0.52514927</c:v>
                </c:pt>
                <c:pt idx="1033">
                  <c:v>0.5259161</c:v>
                </c:pt>
                <c:pt idx="1034">
                  <c:v>0.52881074000000006</c:v>
                </c:pt>
                <c:pt idx="1035">
                  <c:v>0.52901902999999995</c:v>
                </c:pt>
                <c:pt idx="1036">
                  <c:v>0.52999651000000014</c:v>
                </c:pt>
                <c:pt idx="1037">
                  <c:v>0.53066329000000001</c:v>
                </c:pt>
                <c:pt idx="1038">
                  <c:v>0.53158680000000003</c:v>
                </c:pt>
                <c:pt idx="1039">
                  <c:v>0.53271950999999995</c:v>
                </c:pt>
                <c:pt idx="1040">
                  <c:v>0.53444789999999998</c:v>
                </c:pt>
                <c:pt idx="1041">
                  <c:v>0.53469979999999995</c:v>
                </c:pt>
                <c:pt idx="1042">
                  <c:v>0.53494653999999986</c:v>
                </c:pt>
                <c:pt idx="1043">
                  <c:v>0.53539389999999998</c:v>
                </c:pt>
                <c:pt idx="1044">
                  <c:v>0.53571030999999991</c:v>
                </c:pt>
                <c:pt idx="1045">
                  <c:v>0.54020933999999998</c:v>
                </c:pt>
                <c:pt idx="1046">
                  <c:v>0.54151050000000001</c:v>
                </c:pt>
                <c:pt idx="1047">
                  <c:v>0.54262938000000005</c:v>
                </c:pt>
                <c:pt idx="1048">
                  <c:v>0.54735402</c:v>
                </c:pt>
                <c:pt idx="1049">
                  <c:v>0.55072701000000013</c:v>
                </c:pt>
                <c:pt idx="1050">
                  <c:v>0.55153556999999998</c:v>
                </c:pt>
                <c:pt idx="1051">
                  <c:v>0.55727828999999995</c:v>
                </c:pt>
                <c:pt idx="1052">
                  <c:v>0.55982144999999994</c:v>
                </c:pt>
                <c:pt idx="1053">
                  <c:v>0.56182368999999999</c:v>
                </c:pt>
                <c:pt idx="1054">
                  <c:v>0.56250389000000001</c:v>
                </c:pt>
                <c:pt idx="1055">
                  <c:v>0.5644433900000001</c:v>
                </c:pt>
                <c:pt idx="1056">
                  <c:v>0.56471091000000007</c:v>
                </c:pt>
                <c:pt idx="1057">
                  <c:v>0.56583940999999993</c:v>
                </c:pt>
                <c:pt idx="1058">
                  <c:v>0.56675982999999996</c:v>
                </c:pt>
                <c:pt idx="1059">
                  <c:v>0.56860134000000007</c:v>
                </c:pt>
                <c:pt idx="1060">
                  <c:v>0.56890945000000004</c:v>
                </c:pt>
                <c:pt idx="1061">
                  <c:v>0.573272</c:v>
                </c:pt>
                <c:pt idx="1062">
                  <c:v>0.57345599999999997</c:v>
                </c:pt>
                <c:pt idx="1063">
                  <c:v>0.57363860999999994</c:v>
                </c:pt>
                <c:pt idx="1064">
                  <c:v>0.57738737000000007</c:v>
                </c:pt>
                <c:pt idx="1065">
                  <c:v>0.57785780999999981</c:v>
                </c:pt>
                <c:pt idx="1066">
                  <c:v>0.57824734999999994</c:v>
                </c:pt>
                <c:pt idx="1067">
                  <c:v>0.5785550599999999</c:v>
                </c:pt>
                <c:pt idx="1068">
                  <c:v>0.57867167999999991</c:v>
                </c:pt>
                <c:pt idx="1069">
                  <c:v>0.57867657000000006</c:v>
                </c:pt>
                <c:pt idx="1070">
                  <c:v>0.57996756000000005</c:v>
                </c:pt>
                <c:pt idx="1071">
                  <c:v>0.57997869999999996</c:v>
                </c:pt>
                <c:pt idx="1072">
                  <c:v>0.58036019000000005</c:v>
                </c:pt>
                <c:pt idx="1073">
                  <c:v>0.58128943000000011</c:v>
                </c:pt>
                <c:pt idx="1074">
                  <c:v>0.58162665999999996</c:v>
                </c:pt>
                <c:pt idx="1075">
                  <c:v>0.58265173000000003</c:v>
                </c:pt>
                <c:pt idx="1076">
                  <c:v>0.58576576000000002</c:v>
                </c:pt>
                <c:pt idx="1077">
                  <c:v>0.58631568999999994</c:v>
                </c:pt>
                <c:pt idx="1078">
                  <c:v>0.59051699999999996</c:v>
                </c:pt>
                <c:pt idx="1079">
                  <c:v>0.59061187000000004</c:v>
                </c:pt>
                <c:pt idx="1080">
                  <c:v>0.59136190000000011</c:v>
                </c:pt>
                <c:pt idx="1081">
                  <c:v>0.59300575000000011</c:v>
                </c:pt>
                <c:pt idx="1082">
                  <c:v>0.59316450000000009</c:v>
                </c:pt>
                <c:pt idx="1083">
                  <c:v>0.59501672999999999</c:v>
                </c:pt>
                <c:pt idx="1084">
                  <c:v>0.59516285999999996</c:v>
                </c:pt>
                <c:pt idx="1085">
                  <c:v>0.59678357999999998</c:v>
                </c:pt>
                <c:pt idx="1086">
                  <c:v>0.59772985999999995</c:v>
                </c:pt>
                <c:pt idx="1087">
                  <c:v>0.59864779000000001</c:v>
                </c:pt>
                <c:pt idx="1088">
                  <c:v>0.59922337000000003</c:v>
                </c:pt>
                <c:pt idx="1089">
                  <c:v>0.60050625000000002</c:v>
                </c:pt>
                <c:pt idx="1090">
                  <c:v>0.60090763999999997</c:v>
                </c:pt>
                <c:pt idx="1091">
                  <c:v>0.60306936000000011</c:v>
                </c:pt>
                <c:pt idx="1092">
                  <c:v>0.60444358999999992</c:v>
                </c:pt>
                <c:pt idx="1093">
                  <c:v>0.60546515000000012</c:v>
                </c:pt>
                <c:pt idx="1094">
                  <c:v>0.60672020999999998</c:v>
                </c:pt>
                <c:pt idx="1095">
                  <c:v>0.60699969999999992</c:v>
                </c:pt>
                <c:pt idx="1096">
                  <c:v>0.60725081000000003</c:v>
                </c:pt>
                <c:pt idx="1097">
                  <c:v>0.60786243999999978</c:v>
                </c:pt>
                <c:pt idx="1098">
                  <c:v>0.60828228000000006</c:v>
                </c:pt>
                <c:pt idx="1099">
                  <c:v>0.60913717000000012</c:v>
                </c:pt>
                <c:pt idx="1100">
                  <c:v>0.61066920999999996</c:v>
                </c:pt>
                <c:pt idx="1101">
                  <c:v>0.61553714000000004</c:v>
                </c:pt>
                <c:pt idx="1102">
                  <c:v>0.61657369999999989</c:v>
                </c:pt>
                <c:pt idx="1103">
                  <c:v>0.61728751000000004</c:v>
                </c:pt>
                <c:pt idx="1104">
                  <c:v>0.61856707</c:v>
                </c:pt>
                <c:pt idx="1105">
                  <c:v>0.62035835000000006</c:v>
                </c:pt>
                <c:pt idx="1106">
                  <c:v>0.62471995999999996</c:v>
                </c:pt>
                <c:pt idx="1107">
                  <c:v>0.62878471000000014</c:v>
                </c:pt>
                <c:pt idx="1108">
                  <c:v>0.63000491000000014</c:v>
                </c:pt>
                <c:pt idx="1109">
                  <c:v>0.63430989000000015</c:v>
                </c:pt>
                <c:pt idx="1110">
                  <c:v>0.63499994000000015</c:v>
                </c:pt>
                <c:pt idx="1111">
                  <c:v>0.63519092999999993</c:v>
                </c:pt>
                <c:pt idx="1112">
                  <c:v>0.63523599000000008</c:v>
                </c:pt>
                <c:pt idx="1113">
                  <c:v>0.63543098000000009</c:v>
                </c:pt>
                <c:pt idx="1114">
                  <c:v>0.63590089999999999</c:v>
                </c:pt>
                <c:pt idx="1115">
                  <c:v>0.63801499999999989</c:v>
                </c:pt>
                <c:pt idx="1116">
                  <c:v>0.63930486999999991</c:v>
                </c:pt>
                <c:pt idx="1117">
                  <c:v>0.63949812999999989</c:v>
                </c:pt>
                <c:pt idx="1118">
                  <c:v>0.6407260899999998</c:v>
                </c:pt>
                <c:pt idx="1119">
                  <c:v>0.64164196999999967</c:v>
                </c:pt>
                <c:pt idx="1120">
                  <c:v>0.64188429999999985</c:v>
                </c:pt>
                <c:pt idx="1121">
                  <c:v>0.64354214999999992</c:v>
                </c:pt>
                <c:pt idx="1122">
                  <c:v>0.64524229000000011</c:v>
                </c:pt>
                <c:pt idx="1123">
                  <c:v>0.64557297999999985</c:v>
                </c:pt>
                <c:pt idx="1124">
                  <c:v>0.64572487999999995</c:v>
                </c:pt>
                <c:pt idx="1125">
                  <c:v>0.64615259999999997</c:v>
                </c:pt>
                <c:pt idx="1126">
                  <c:v>0.64972654999999979</c:v>
                </c:pt>
                <c:pt idx="1127">
                  <c:v>0.65267891</c:v>
                </c:pt>
                <c:pt idx="1128">
                  <c:v>0.65331132000000003</c:v>
                </c:pt>
                <c:pt idx="1129">
                  <c:v>0.65639785000000028</c:v>
                </c:pt>
                <c:pt idx="1130">
                  <c:v>0.65790702000000001</c:v>
                </c:pt>
                <c:pt idx="1131">
                  <c:v>0.65909867000000022</c:v>
                </c:pt>
                <c:pt idx="1132">
                  <c:v>0.66356577999999999</c:v>
                </c:pt>
                <c:pt idx="1133">
                  <c:v>0.66621418999999971</c:v>
                </c:pt>
                <c:pt idx="1134">
                  <c:v>0.66797852999999996</c:v>
                </c:pt>
                <c:pt idx="1135">
                  <c:v>0.6687695199999999</c:v>
                </c:pt>
                <c:pt idx="1136">
                  <c:v>0.66942214</c:v>
                </c:pt>
                <c:pt idx="1137">
                  <c:v>0.67163026999999997</c:v>
                </c:pt>
                <c:pt idx="1138">
                  <c:v>0.67293263999999997</c:v>
                </c:pt>
                <c:pt idx="1139">
                  <c:v>0.67326764999999988</c:v>
                </c:pt>
                <c:pt idx="1140">
                  <c:v>0.67382500000000001</c:v>
                </c:pt>
                <c:pt idx="1141">
                  <c:v>0.68749813999999998</c:v>
                </c:pt>
                <c:pt idx="1142">
                  <c:v>0.68767581000000011</c:v>
                </c:pt>
                <c:pt idx="1143">
                  <c:v>0.69480448999999989</c:v>
                </c:pt>
                <c:pt idx="1144">
                  <c:v>0.69485829999999982</c:v>
                </c:pt>
                <c:pt idx="1145">
                  <c:v>0.69637908000000004</c:v>
                </c:pt>
                <c:pt idx="1146">
                  <c:v>0.6967453400000001</c:v>
                </c:pt>
                <c:pt idx="1147">
                  <c:v>0.69708291999999994</c:v>
                </c:pt>
                <c:pt idx="1148">
                  <c:v>0.69953178000000005</c:v>
                </c:pt>
                <c:pt idx="1149">
                  <c:v>0.69994449000000014</c:v>
                </c:pt>
                <c:pt idx="1150">
                  <c:v>0.70085415000000006</c:v>
                </c:pt>
                <c:pt idx="1151">
                  <c:v>0.70146841000000004</c:v>
                </c:pt>
                <c:pt idx="1152">
                  <c:v>0.7033613700000001</c:v>
                </c:pt>
                <c:pt idx="1153">
                  <c:v>0.70373522000000011</c:v>
                </c:pt>
                <c:pt idx="1154">
                  <c:v>0.70386291999999995</c:v>
                </c:pt>
                <c:pt idx="1155">
                  <c:v>0.70561326000000002</c:v>
                </c:pt>
                <c:pt idx="1156">
                  <c:v>0.70685288000000013</c:v>
                </c:pt>
                <c:pt idx="1157">
                  <c:v>0.70757706999999981</c:v>
                </c:pt>
                <c:pt idx="1158">
                  <c:v>0.70816048999999992</c:v>
                </c:pt>
                <c:pt idx="1159">
                  <c:v>0.71418419999999994</c:v>
                </c:pt>
                <c:pt idx="1160">
                  <c:v>0.71673646999999996</c:v>
                </c:pt>
                <c:pt idx="1161">
                  <c:v>0.7168361099999998</c:v>
                </c:pt>
                <c:pt idx="1162">
                  <c:v>0.71868786000000007</c:v>
                </c:pt>
                <c:pt idx="1163">
                  <c:v>0.72294338999999996</c:v>
                </c:pt>
                <c:pt idx="1164">
                  <c:v>0.72486025000000009</c:v>
                </c:pt>
                <c:pt idx="1165">
                  <c:v>0.72547588000000007</c:v>
                </c:pt>
                <c:pt idx="1166">
                  <c:v>0.72652816999999992</c:v>
                </c:pt>
                <c:pt idx="1167">
                  <c:v>0.72675302000000008</c:v>
                </c:pt>
                <c:pt idx="1168">
                  <c:v>0.73261672999999983</c:v>
                </c:pt>
                <c:pt idx="1169">
                  <c:v>0.73328901000000002</c:v>
                </c:pt>
                <c:pt idx="1170">
                  <c:v>0.74163902000000015</c:v>
                </c:pt>
                <c:pt idx="1171">
                  <c:v>0.74836347999999997</c:v>
                </c:pt>
                <c:pt idx="1172">
                  <c:v>0.75098047000000023</c:v>
                </c:pt>
                <c:pt idx="1173">
                  <c:v>0.75276927000000005</c:v>
                </c:pt>
                <c:pt idx="1174">
                  <c:v>0.75418509999999994</c:v>
                </c:pt>
                <c:pt idx="1175">
                  <c:v>0.75650743000000009</c:v>
                </c:pt>
                <c:pt idx="1176">
                  <c:v>0.76144621999999984</c:v>
                </c:pt>
                <c:pt idx="1177">
                  <c:v>0.76174302000000005</c:v>
                </c:pt>
                <c:pt idx="1178">
                  <c:v>0.76199825999999993</c:v>
                </c:pt>
                <c:pt idx="1179">
                  <c:v>0.7668117999999996</c:v>
                </c:pt>
                <c:pt idx="1180">
                  <c:v>0.77172952000000006</c:v>
                </c:pt>
                <c:pt idx="1181">
                  <c:v>0.78195316000000004</c:v>
                </c:pt>
                <c:pt idx="1182">
                  <c:v>0.78627642999999992</c:v>
                </c:pt>
                <c:pt idx="1183">
                  <c:v>0.78960003999999984</c:v>
                </c:pt>
                <c:pt idx="1184">
                  <c:v>0.79315862999999998</c:v>
                </c:pt>
                <c:pt idx="1185">
                  <c:v>0.79544627000000001</c:v>
                </c:pt>
                <c:pt idx="1186">
                  <c:v>0.80670734999999993</c:v>
                </c:pt>
                <c:pt idx="1187">
                  <c:v>0.81157356000000003</c:v>
                </c:pt>
                <c:pt idx="1188">
                  <c:v>0.81623904000000014</c:v>
                </c:pt>
                <c:pt idx="1189">
                  <c:v>0.82016400000000012</c:v>
                </c:pt>
                <c:pt idx="1190">
                  <c:v>0.8233913799999999</c:v>
                </c:pt>
                <c:pt idx="1191">
                  <c:v>0.82356826999999999</c:v>
                </c:pt>
                <c:pt idx="1192">
                  <c:v>0.82506081999999992</c:v>
                </c:pt>
                <c:pt idx="1193">
                  <c:v>0.82842651</c:v>
                </c:pt>
                <c:pt idx="1194">
                  <c:v>0.83113011000000026</c:v>
                </c:pt>
                <c:pt idx="1195">
                  <c:v>0.84286032999999994</c:v>
                </c:pt>
                <c:pt idx="1196">
                  <c:v>0.84326995000000005</c:v>
                </c:pt>
                <c:pt idx="1197">
                  <c:v>0.84907350999999986</c:v>
                </c:pt>
                <c:pt idx="1198">
                  <c:v>0.85583573999999996</c:v>
                </c:pt>
                <c:pt idx="1199">
                  <c:v>0.85834455999999992</c:v>
                </c:pt>
                <c:pt idx="1200">
                  <c:v>0.86429226000000015</c:v>
                </c:pt>
                <c:pt idx="1201">
                  <c:v>0.86451060000000024</c:v>
                </c:pt>
                <c:pt idx="1202">
                  <c:v>0.86525698000000006</c:v>
                </c:pt>
                <c:pt idx="1203">
                  <c:v>0.86596582</c:v>
                </c:pt>
                <c:pt idx="1204">
                  <c:v>0.86990097</c:v>
                </c:pt>
                <c:pt idx="1205">
                  <c:v>0.87133164000000007</c:v>
                </c:pt>
                <c:pt idx="1206">
                  <c:v>0.87540008999999996</c:v>
                </c:pt>
                <c:pt idx="1207">
                  <c:v>0.88330087000000002</c:v>
                </c:pt>
                <c:pt idx="1208">
                  <c:v>0.88475076000000008</c:v>
                </c:pt>
                <c:pt idx="1209">
                  <c:v>0.88563258999999994</c:v>
                </c:pt>
                <c:pt idx="1210">
                  <c:v>0.88640757999999997</c:v>
                </c:pt>
                <c:pt idx="1211">
                  <c:v>0.89879341999999984</c:v>
                </c:pt>
                <c:pt idx="1212">
                  <c:v>0.89999189000000002</c:v>
                </c:pt>
                <c:pt idx="1213">
                  <c:v>0.90140739999999986</c:v>
                </c:pt>
                <c:pt idx="1214">
                  <c:v>0.90566521000000022</c:v>
                </c:pt>
                <c:pt idx="1215">
                  <c:v>0.90643482999999969</c:v>
                </c:pt>
                <c:pt idx="1216">
                  <c:v>0.90648946999999991</c:v>
                </c:pt>
                <c:pt idx="1217">
                  <c:v>0.91039533999999989</c:v>
                </c:pt>
                <c:pt idx="1218">
                  <c:v>0.91334649000000012</c:v>
                </c:pt>
                <c:pt idx="1219">
                  <c:v>0.92702008000000002</c:v>
                </c:pt>
                <c:pt idx="1220">
                  <c:v>0.92918329</c:v>
                </c:pt>
                <c:pt idx="1221">
                  <c:v>0.93627821999999994</c:v>
                </c:pt>
                <c:pt idx="1222">
                  <c:v>0.95786078000000008</c:v>
                </c:pt>
                <c:pt idx="1223">
                  <c:v>0.96116058999999998</c:v>
                </c:pt>
                <c:pt idx="1224">
                  <c:v>0.97445455000000003</c:v>
                </c:pt>
                <c:pt idx="1225">
                  <c:v>0.97912117000000043</c:v>
                </c:pt>
                <c:pt idx="1226">
                  <c:v>0.98452505999999984</c:v>
                </c:pt>
                <c:pt idx="1227">
                  <c:v>0.9900581100000001</c:v>
                </c:pt>
                <c:pt idx="1228">
                  <c:v>0.99321956999999994</c:v>
                </c:pt>
                <c:pt idx="1229">
                  <c:v>0.99389428999999985</c:v>
                </c:pt>
                <c:pt idx="1230">
                  <c:v>0.99756873000000001</c:v>
                </c:pt>
                <c:pt idx="1231">
                  <c:v>1.0012086299999996</c:v>
                </c:pt>
                <c:pt idx="1232">
                  <c:v>1.0062495899999997</c:v>
                </c:pt>
                <c:pt idx="1233">
                  <c:v>1.00660613</c:v>
                </c:pt>
                <c:pt idx="1234">
                  <c:v>1.0108649599999999</c:v>
                </c:pt>
                <c:pt idx="1235">
                  <c:v>1.01122731</c:v>
                </c:pt>
                <c:pt idx="1236">
                  <c:v>1.01258968</c:v>
                </c:pt>
                <c:pt idx="1237">
                  <c:v>1.0245948200000001</c:v>
                </c:pt>
                <c:pt idx="1238">
                  <c:v>1.0310448299999999</c:v>
                </c:pt>
                <c:pt idx="1239">
                  <c:v>1.0322073900000004</c:v>
                </c:pt>
                <c:pt idx="1240">
                  <c:v>1.0330383700000001</c:v>
                </c:pt>
                <c:pt idx="1241">
                  <c:v>1.03461991</c:v>
                </c:pt>
                <c:pt idx="1242">
                  <c:v>1.0358213600000001</c:v>
                </c:pt>
                <c:pt idx="1243">
                  <c:v>1.03827928</c:v>
                </c:pt>
                <c:pt idx="1244">
                  <c:v>1.0438988299999998</c:v>
                </c:pt>
                <c:pt idx="1245">
                  <c:v>1.0475911899999999</c:v>
                </c:pt>
                <c:pt idx="1246">
                  <c:v>1.0578959400000001</c:v>
                </c:pt>
                <c:pt idx="1247">
                  <c:v>1.0612857600000001</c:v>
                </c:pt>
                <c:pt idx="1248">
                  <c:v>1.0622234299999997</c:v>
                </c:pt>
                <c:pt idx="1249">
                  <c:v>1.0626409999999999</c:v>
                </c:pt>
                <c:pt idx="1250">
                  <c:v>1.0639920699999998</c:v>
                </c:pt>
                <c:pt idx="1251">
                  <c:v>1.0649054199999999</c:v>
                </c:pt>
                <c:pt idx="1252">
                  <c:v>1.0752187100000001</c:v>
                </c:pt>
                <c:pt idx="1253">
                  <c:v>1.0771238899999998</c:v>
                </c:pt>
                <c:pt idx="1254">
                  <c:v>1.0841572200000003</c:v>
                </c:pt>
                <c:pt idx="1255">
                  <c:v>1.0870295000000001</c:v>
                </c:pt>
                <c:pt idx="1256">
                  <c:v>1.0895810800000001</c:v>
                </c:pt>
                <c:pt idx="1257">
                  <c:v>1.0899657</c:v>
                </c:pt>
                <c:pt idx="1258">
                  <c:v>1.0903781699999999</c:v>
                </c:pt>
                <c:pt idx="1259">
                  <c:v>1.0929778099999998</c:v>
                </c:pt>
                <c:pt idx="1260">
                  <c:v>1.09311209</c:v>
                </c:pt>
                <c:pt idx="1261">
                  <c:v>1.0970804899999997</c:v>
                </c:pt>
                <c:pt idx="1262">
                  <c:v>1.1034229100000001</c:v>
                </c:pt>
                <c:pt idx="1263">
                  <c:v>1.1039123899999999</c:v>
                </c:pt>
                <c:pt idx="1264">
                  <c:v>1.1062830699999999</c:v>
                </c:pt>
                <c:pt idx="1265">
                  <c:v>1.1181440200000001</c:v>
                </c:pt>
                <c:pt idx="1266">
                  <c:v>1.1264508399999997</c:v>
                </c:pt>
                <c:pt idx="1267">
                  <c:v>1.1301875499999998</c:v>
                </c:pt>
                <c:pt idx="1268">
                  <c:v>1.13297509</c:v>
                </c:pt>
                <c:pt idx="1269">
                  <c:v>1.1343042000000001</c:v>
                </c:pt>
                <c:pt idx="1270">
                  <c:v>1.1367500900000003</c:v>
                </c:pt>
                <c:pt idx="1271">
                  <c:v>1.1394255800000002</c:v>
                </c:pt>
                <c:pt idx="1272">
                  <c:v>1.1415548600000003</c:v>
                </c:pt>
                <c:pt idx="1273">
                  <c:v>1.1467045899999999</c:v>
                </c:pt>
                <c:pt idx="1274">
                  <c:v>1.1482677099999998</c:v>
                </c:pt>
                <c:pt idx="1275">
                  <c:v>1.1532706799999999</c:v>
                </c:pt>
                <c:pt idx="1276">
                  <c:v>1.1615976100000001</c:v>
                </c:pt>
                <c:pt idx="1277">
                  <c:v>1.1640799500000001</c:v>
                </c:pt>
                <c:pt idx="1278">
                  <c:v>1.17976093</c:v>
                </c:pt>
                <c:pt idx="1279">
                  <c:v>1.18275602</c:v>
                </c:pt>
                <c:pt idx="1280">
                  <c:v>1.1842357099999998</c:v>
                </c:pt>
                <c:pt idx="1281">
                  <c:v>1.1870288400000002</c:v>
                </c:pt>
                <c:pt idx="1282">
                  <c:v>1.1895145499999999</c:v>
                </c:pt>
                <c:pt idx="1283">
                  <c:v>1.2033374800000001</c:v>
                </c:pt>
                <c:pt idx="1284">
                  <c:v>1.2037037399999999</c:v>
                </c:pt>
                <c:pt idx="1285">
                  <c:v>1.2084178999999999</c:v>
                </c:pt>
                <c:pt idx="1286">
                  <c:v>1.2085633299999998</c:v>
                </c:pt>
                <c:pt idx="1287">
                  <c:v>1.2108136199999995</c:v>
                </c:pt>
                <c:pt idx="1288">
                  <c:v>1.2217942599999998</c:v>
                </c:pt>
                <c:pt idx="1289">
                  <c:v>1.2221907499999998</c:v>
                </c:pt>
                <c:pt idx="1290">
                  <c:v>1.2224834</c:v>
                </c:pt>
                <c:pt idx="1291">
                  <c:v>1.2237507999999999</c:v>
                </c:pt>
                <c:pt idx="1292">
                  <c:v>1.22637591</c:v>
                </c:pt>
                <c:pt idx="1293">
                  <c:v>1.2307972200000001</c:v>
                </c:pt>
                <c:pt idx="1294">
                  <c:v>1.2387681699999999</c:v>
                </c:pt>
                <c:pt idx="1295">
                  <c:v>1.2410108899999994</c:v>
                </c:pt>
                <c:pt idx="1296">
                  <c:v>1.2439510700000007</c:v>
                </c:pt>
                <c:pt idx="1297">
                  <c:v>1.2476281600000001</c:v>
                </c:pt>
                <c:pt idx="1298">
                  <c:v>1.2502214999999999</c:v>
                </c:pt>
                <c:pt idx="1299">
                  <c:v>1.2520791999999998</c:v>
                </c:pt>
                <c:pt idx="1300">
                  <c:v>1.2695136399999998</c:v>
                </c:pt>
                <c:pt idx="1301">
                  <c:v>1.27187378</c:v>
                </c:pt>
                <c:pt idx="1302">
                  <c:v>1.2771046799999999</c:v>
                </c:pt>
                <c:pt idx="1303">
                  <c:v>1.2880232700000001</c:v>
                </c:pt>
                <c:pt idx="1304">
                  <c:v>1.2947029299999997</c:v>
                </c:pt>
                <c:pt idx="1305">
                  <c:v>1.3056543699999996</c:v>
                </c:pt>
                <c:pt idx="1306">
                  <c:v>1.3076298899999999</c:v>
                </c:pt>
                <c:pt idx="1307">
                  <c:v>1.3085260500000002</c:v>
                </c:pt>
                <c:pt idx="1308">
                  <c:v>1.3122936499999991</c:v>
                </c:pt>
                <c:pt idx="1309">
                  <c:v>1.3128970899999999</c:v>
                </c:pt>
                <c:pt idx="1310">
                  <c:v>1.3149337899999998</c:v>
                </c:pt>
                <c:pt idx="1311">
                  <c:v>1.3186841899999997</c:v>
                </c:pt>
                <c:pt idx="1312">
                  <c:v>1.3240585199999995</c:v>
                </c:pt>
                <c:pt idx="1313">
                  <c:v>1.3289885099999998</c:v>
                </c:pt>
                <c:pt idx="1314">
                  <c:v>1.3303825899999999</c:v>
                </c:pt>
                <c:pt idx="1315">
                  <c:v>1.3377635600000002</c:v>
                </c:pt>
                <c:pt idx="1316">
                  <c:v>1.3384791500000004</c:v>
                </c:pt>
                <c:pt idx="1317">
                  <c:v>1.3396672999999999</c:v>
                </c:pt>
                <c:pt idx="1318">
                  <c:v>1.3613431600000001</c:v>
                </c:pt>
                <c:pt idx="1319">
                  <c:v>1.3668674600000001</c:v>
                </c:pt>
                <c:pt idx="1320">
                  <c:v>1.3710531899999998</c:v>
                </c:pt>
                <c:pt idx="1321">
                  <c:v>1.3806443100000001</c:v>
                </c:pt>
                <c:pt idx="1322">
                  <c:v>1.3859173200000001</c:v>
                </c:pt>
                <c:pt idx="1323">
                  <c:v>1.3879274899999998</c:v>
                </c:pt>
                <c:pt idx="1324">
                  <c:v>1.3918139199999997</c:v>
                </c:pt>
                <c:pt idx="1325">
                  <c:v>1.3986850000000002</c:v>
                </c:pt>
                <c:pt idx="1326">
                  <c:v>1.40277908</c:v>
                </c:pt>
                <c:pt idx="1327">
                  <c:v>1.4083093500000001</c:v>
                </c:pt>
                <c:pt idx="1328">
                  <c:v>1.4160373900000001</c:v>
                </c:pt>
                <c:pt idx="1329">
                  <c:v>1.4327633200000001</c:v>
                </c:pt>
                <c:pt idx="1330">
                  <c:v>1.4340277800000001</c:v>
                </c:pt>
                <c:pt idx="1331">
                  <c:v>1.43675942</c:v>
                </c:pt>
                <c:pt idx="1332">
                  <c:v>1.4368517000000001</c:v>
                </c:pt>
                <c:pt idx="1333">
                  <c:v>1.4375225799999996</c:v>
                </c:pt>
                <c:pt idx="1334">
                  <c:v>1.4493302800000003</c:v>
                </c:pt>
                <c:pt idx="1335">
                  <c:v>1.44934746</c:v>
                </c:pt>
                <c:pt idx="1336">
                  <c:v>1.4552327200000001</c:v>
                </c:pt>
                <c:pt idx="1337">
                  <c:v>1.4659632600000001</c:v>
                </c:pt>
                <c:pt idx="1338">
                  <c:v>1.46813672</c:v>
                </c:pt>
                <c:pt idx="1339">
                  <c:v>1.4766663300000002</c:v>
                </c:pt>
                <c:pt idx="1340">
                  <c:v>1.4881585199999998</c:v>
                </c:pt>
                <c:pt idx="1341">
                  <c:v>1.4910273599999999</c:v>
                </c:pt>
                <c:pt idx="1342">
                  <c:v>1.4951321099999999</c:v>
                </c:pt>
                <c:pt idx="1343">
                  <c:v>1.4995003499999999</c:v>
                </c:pt>
                <c:pt idx="1344">
                  <c:v>1.50271646</c:v>
                </c:pt>
                <c:pt idx="1345">
                  <c:v>1.5102539099999999</c:v>
                </c:pt>
                <c:pt idx="1346">
                  <c:v>1.5107649099999998</c:v>
                </c:pt>
                <c:pt idx="1347">
                  <c:v>1.5175997500000005</c:v>
                </c:pt>
                <c:pt idx="1348">
                  <c:v>1.5189569600000001</c:v>
                </c:pt>
                <c:pt idx="1349">
                  <c:v>1.52278449</c:v>
                </c:pt>
                <c:pt idx="1350">
                  <c:v>1.5271539199999999</c:v>
                </c:pt>
                <c:pt idx="1351">
                  <c:v>1.5287837900000001</c:v>
                </c:pt>
                <c:pt idx="1352">
                  <c:v>1.5298673999999997</c:v>
                </c:pt>
                <c:pt idx="1353">
                  <c:v>1.53239799</c:v>
                </c:pt>
                <c:pt idx="1354">
                  <c:v>1.53414414</c:v>
                </c:pt>
                <c:pt idx="1355">
                  <c:v>1.5356466699999995</c:v>
                </c:pt>
                <c:pt idx="1356">
                  <c:v>1.5400337799999999</c:v>
                </c:pt>
                <c:pt idx="1357">
                  <c:v>1.54440453</c:v>
                </c:pt>
                <c:pt idx="1358">
                  <c:v>1.5446925699999998</c:v>
                </c:pt>
                <c:pt idx="1359">
                  <c:v>1.5484932500000004</c:v>
                </c:pt>
                <c:pt idx="1360">
                  <c:v>1.560164029999999</c:v>
                </c:pt>
                <c:pt idx="1361">
                  <c:v>1.5669418900000001</c:v>
                </c:pt>
                <c:pt idx="1362">
                  <c:v>1.6116930699999998</c:v>
                </c:pt>
                <c:pt idx="1363">
                  <c:v>1.6159684400000003</c:v>
                </c:pt>
                <c:pt idx="1364">
                  <c:v>1.6292441999999998</c:v>
                </c:pt>
                <c:pt idx="1365">
                  <c:v>1.6296751599999999</c:v>
                </c:pt>
                <c:pt idx="1366">
                  <c:v>1.6302269</c:v>
                </c:pt>
                <c:pt idx="1367">
                  <c:v>1.65478225</c:v>
                </c:pt>
                <c:pt idx="1368">
                  <c:v>1.6595791399999995</c:v>
                </c:pt>
                <c:pt idx="1369">
                  <c:v>1.6832137599999997</c:v>
                </c:pt>
                <c:pt idx="1370">
                  <c:v>1.6891171499999997</c:v>
                </c:pt>
                <c:pt idx="1371">
                  <c:v>1.7040760300000002</c:v>
                </c:pt>
                <c:pt idx="1372">
                  <c:v>1.7144482999999995</c:v>
                </c:pt>
                <c:pt idx="1373">
                  <c:v>1.7144647599999998</c:v>
                </c:pt>
                <c:pt idx="1374">
                  <c:v>1.7165862899999997</c:v>
                </c:pt>
                <c:pt idx="1375">
                  <c:v>1.7205400399999999</c:v>
                </c:pt>
                <c:pt idx="1376">
                  <c:v>1.7211801799999999</c:v>
                </c:pt>
                <c:pt idx="1377">
                  <c:v>1.72717527</c:v>
                </c:pt>
                <c:pt idx="1378">
                  <c:v>1.73407271</c:v>
                </c:pt>
                <c:pt idx="1379">
                  <c:v>1.7616967100000001</c:v>
                </c:pt>
                <c:pt idx="1380">
                  <c:v>1.7667745799999999</c:v>
                </c:pt>
                <c:pt idx="1381">
                  <c:v>1.7849039899999999</c:v>
                </c:pt>
                <c:pt idx="1382">
                  <c:v>1.7861946299999993</c:v>
                </c:pt>
                <c:pt idx="1383">
                  <c:v>1.7913650000000001</c:v>
                </c:pt>
                <c:pt idx="1384">
                  <c:v>1.7986447899999998</c:v>
                </c:pt>
                <c:pt idx="1385">
                  <c:v>1.8239132800000002</c:v>
                </c:pt>
                <c:pt idx="1386">
                  <c:v>1.8326318599999998</c:v>
                </c:pt>
                <c:pt idx="1387">
                  <c:v>1.8362982699999997</c:v>
                </c:pt>
                <c:pt idx="1388">
                  <c:v>1.8626243799999997</c:v>
                </c:pt>
                <c:pt idx="1389">
                  <c:v>1.8674205799999999</c:v>
                </c:pt>
                <c:pt idx="1390">
                  <c:v>1.8772801400000001</c:v>
                </c:pt>
                <c:pt idx="1391">
                  <c:v>1.8841692399999999</c:v>
                </c:pt>
                <c:pt idx="1392">
                  <c:v>1.89391124</c:v>
                </c:pt>
                <c:pt idx="1393">
                  <c:v>1.89707073</c:v>
                </c:pt>
                <c:pt idx="1394">
                  <c:v>1.90957775</c:v>
                </c:pt>
                <c:pt idx="1395">
                  <c:v>1.9108194500000002</c:v>
                </c:pt>
                <c:pt idx="1396">
                  <c:v>1.9229728900000005</c:v>
                </c:pt>
                <c:pt idx="1397">
                  <c:v>1.9328840699999998</c:v>
                </c:pt>
                <c:pt idx="1398">
                  <c:v>1.9426811900000001</c:v>
                </c:pt>
                <c:pt idx="1399">
                  <c:v>1.9447706299999996</c:v>
                </c:pt>
                <c:pt idx="1400">
                  <c:v>1.9513306200000005</c:v>
                </c:pt>
                <c:pt idx="1401">
                  <c:v>1.9591592900000001</c:v>
                </c:pt>
                <c:pt idx="1402">
                  <c:v>1.96970573</c:v>
                </c:pt>
                <c:pt idx="1403">
                  <c:v>1.9751250700000007</c:v>
                </c:pt>
                <c:pt idx="1404">
                  <c:v>1.9772109999999998</c:v>
                </c:pt>
                <c:pt idx="1405">
                  <c:v>1.9827808499999999</c:v>
                </c:pt>
                <c:pt idx="1406">
                  <c:v>1.9838928799999997</c:v>
                </c:pt>
                <c:pt idx="1407">
                  <c:v>1.9897682099999996</c:v>
                </c:pt>
                <c:pt idx="1408">
                  <c:v>1.9964542099999996</c:v>
                </c:pt>
                <c:pt idx="1409">
                  <c:v>1.9985945199999995</c:v>
                </c:pt>
                <c:pt idx="1410">
                  <c:v>2.00909418</c:v>
                </c:pt>
                <c:pt idx="1411">
                  <c:v>2.02431202</c:v>
                </c:pt>
                <c:pt idx="1412">
                  <c:v>2.0288653499999998</c:v>
                </c:pt>
                <c:pt idx="1413">
                  <c:v>2.0449174600000002</c:v>
                </c:pt>
                <c:pt idx="1414">
                  <c:v>2.06217234</c:v>
                </c:pt>
                <c:pt idx="1415">
                  <c:v>2.0804419999999997</c:v>
                </c:pt>
                <c:pt idx="1416">
                  <c:v>2.1014753799999997</c:v>
                </c:pt>
                <c:pt idx="1417">
                  <c:v>2.1032881200000002</c:v>
                </c:pt>
                <c:pt idx="1418">
                  <c:v>2.1190942499999998</c:v>
                </c:pt>
                <c:pt idx="1419">
                  <c:v>2.1373648300000001</c:v>
                </c:pt>
                <c:pt idx="1420">
                  <c:v>2.1541810900000002</c:v>
                </c:pt>
                <c:pt idx="1421">
                  <c:v>2.1882961199999995</c:v>
                </c:pt>
                <c:pt idx="1422">
                  <c:v>2.1925409999999999</c:v>
                </c:pt>
                <c:pt idx="1423">
                  <c:v>2.2182451299999992</c:v>
                </c:pt>
                <c:pt idx="1424">
                  <c:v>2.2321714799999999</c:v>
                </c:pt>
                <c:pt idx="1425">
                  <c:v>2.2332736299999993</c:v>
                </c:pt>
                <c:pt idx="1426">
                  <c:v>2.2699311299999998</c:v>
                </c:pt>
                <c:pt idx="1427">
                  <c:v>2.2994583100000003</c:v>
                </c:pt>
                <c:pt idx="1428">
                  <c:v>2.299718850000001</c:v>
                </c:pt>
                <c:pt idx="1429">
                  <c:v>2.3041191900000002</c:v>
                </c:pt>
                <c:pt idx="1430">
                  <c:v>2.3087815599999999</c:v>
                </c:pt>
                <c:pt idx="1431">
                  <c:v>2.3269605100000001</c:v>
                </c:pt>
                <c:pt idx="1432">
                  <c:v>2.3300546299999998</c:v>
                </c:pt>
                <c:pt idx="1433">
                  <c:v>2.3383495700000001</c:v>
                </c:pt>
                <c:pt idx="1434">
                  <c:v>2.3476924100000005</c:v>
                </c:pt>
                <c:pt idx="1435">
                  <c:v>2.3492309200000001</c:v>
                </c:pt>
                <c:pt idx="1436">
                  <c:v>2.3759999999999999</c:v>
                </c:pt>
                <c:pt idx="1437">
                  <c:v>2.37656921</c:v>
                </c:pt>
                <c:pt idx="1438">
                  <c:v>2.4027773999999997</c:v>
                </c:pt>
                <c:pt idx="1439">
                  <c:v>2.4138843500000005</c:v>
                </c:pt>
                <c:pt idx="1440">
                  <c:v>2.4194996400000015</c:v>
                </c:pt>
                <c:pt idx="1441">
                  <c:v>2.4305245599999998</c:v>
                </c:pt>
                <c:pt idx="1442">
                  <c:v>2.4348265999999996</c:v>
                </c:pt>
                <c:pt idx="1443">
                  <c:v>2.4375230000000001</c:v>
                </c:pt>
                <c:pt idx="1444">
                  <c:v>2.4432965100000001</c:v>
                </c:pt>
                <c:pt idx="1445">
                  <c:v>2.4691644499999992</c:v>
                </c:pt>
                <c:pt idx="1446">
                  <c:v>2.5040794800000006</c:v>
                </c:pt>
                <c:pt idx="1447">
                  <c:v>2.5065252699999996</c:v>
                </c:pt>
                <c:pt idx="1448">
                  <c:v>2.5165898300000009</c:v>
                </c:pt>
                <c:pt idx="1449">
                  <c:v>2.5205986899999999</c:v>
                </c:pt>
                <c:pt idx="1450">
                  <c:v>2.5487084200000001</c:v>
                </c:pt>
                <c:pt idx="1451">
                  <c:v>2.5633153899999996</c:v>
                </c:pt>
                <c:pt idx="1452">
                  <c:v>2.5651744799999996</c:v>
                </c:pt>
                <c:pt idx="1453">
                  <c:v>2.5652748300000003</c:v>
                </c:pt>
                <c:pt idx="1454">
                  <c:v>2.5800325100000001</c:v>
                </c:pt>
                <c:pt idx="1455">
                  <c:v>2.5945423399999998</c:v>
                </c:pt>
                <c:pt idx="1456">
                  <c:v>2.6053483800000001</c:v>
                </c:pt>
                <c:pt idx="1457">
                  <c:v>2.6071502199999999</c:v>
                </c:pt>
                <c:pt idx="1458">
                  <c:v>2.6076782000000001</c:v>
                </c:pt>
                <c:pt idx="1459">
                  <c:v>2.6088065999999994</c:v>
                </c:pt>
                <c:pt idx="1460">
                  <c:v>2.6134543800000012</c:v>
                </c:pt>
                <c:pt idx="1461">
                  <c:v>2.6426730100000011</c:v>
                </c:pt>
                <c:pt idx="1462">
                  <c:v>2.6441398299999999</c:v>
                </c:pt>
                <c:pt idx="1463">
                  <c:v>2.6501201600000002</c:v>
                </c:pt>
                <c:pt idx="1464">
                  <c:v>2.6672690400000008</c:v>
                </c:pt>
                <c:pt idx="1465">
                  <c:v>2.670826110000001</c:v>
                </c:pt>
                <c:pt idx="1466">
                  <c:v>2.68286742</c:v>
                </c:pt>
                <c:pt idx="1467">
                  <c:v>2.6837209999999998</c:v>
                </c:pt>
                <c:pt idx="1468">
                  <c:v>2.6881262100000001</c:v>
                </c:pt>
                <c:pt idx="1469">
                  <c:v>2.6919320500000001</c:v>
                </c:pt>
                <c:pt idx="1470">
                  <c:v>2.6964472700000002</c:v>
                </c:pt>
                <c:pt idx="1471">
                  <c:v>2.7053977100000002</c:v>
                </c:pt>
                <c:pt idx="1472">
                  <c:v>2.7207971999999998</c:v>
                </c:pt>
                <c:pt idx="1473">
                  <c:v>2.73383252</c:v>
                </c:pt>
                <c:pt idx="1474">
                  <c:v>2.7648833599999998</c:v>
                </c:pt>
                <c:pt idx="1475">
                  <c:v>2.8118841100000003</c:v>
                </c:pt>
                <c:pt idx="1476">
                  <c:v>2.8192262299999999</c:v>
                </c:pt>
                <c:pt idx="1477">
                  <c:v>2.8267895000000003</c:v>
                </c:pt>
                <c:pt idx="1478">
                  <c:v>2.8386882199999999</c:v>
                </c:pt>
                <c:pt idx="1479">
                  <c:v>2.84301015</c:v>
                </c:pt>
                <c:pt idx="1480">
                  <c:v>2.9046510900000002</c:v>
                </c:pt>
                <c:pt idx="1481">
                  <c:v>2.9264665999999995</c:v>
                </c:pt>
                <c:pt idx="1482">
                  <c:v>2.9358068799999995</c:v>
                </c:pt>
                <c:pt idx="1483">
                  <c:v>2.9688677700000015</c:v>
                </c:pt>
                <c:pt idx="1484">
                  <c:v>3.0124816700000001</c:v>
                </c:pt>
                <c:pt idx="1485">
                  <c:v>3.0144569000000003</c:v>
                </c:pt>
                <c:pt idx="1486">
                  <c:v>3.0332126299999986</c:v>
                </c:pt>
                <c:pt idx="1487">
                  <c:v>3.0619705499999998</c:v>
                </c:pt>
                <c:pt idx="1488">
                  <c:v>3.0728441699999993</c:v>
                </c:pt>
                <c:pt idx="1489">
                  <c:v>3.0983128999999994</c:v>
                </c:pt>
                <c:pt idx="1490">
                  <c:v>3.1321665899999998</c:v>
                </c:pt>
                <c:pt idx="1491">
                  <c:v>3.1379335099999999</c:v>
                </c:pt>
                <c:pt idx="1492">
                  <c:v>3.1716739699999992</c:v>
                </c:pt>
                <c:pt idx="1493">
                  <c:v>3.1961257200000004</c:v>
                </c:pt>
                <c:pt idx="1494">
                  <c:v>3.2150563599999993</c:v>
                </c:pt>
                <c:pt idx="1495">
                  <c:v>3.2289200699999996</c:v>
                </c:pt>
                <c:pt idx="1496">
                  <c:v>3.2667780999999998</c:v>
                </c:pt>
                <c:pt idx="1497">
                  <c:v>3.2867224900000003</c:v>
                </c:pt>
                <c:pt idx="1498">
                  <c:v>3.3112098600000008</c:v>
                </c:pt>
                <c:pt idx="1499">
                  <c:v>3.3277731300000006</c:v>
                </c:pt>
                <c:pt idx="1500">
                  <c:v>3.3421934100000001</c:v>
                </c:pt>
                <c:pt idx="1501">
                  <c:v>3.3704818099999994</c:v>
                </c:pt>
                <c:pt idx="1502">
                  <c:v>3.3720286399999999</c:v>
                </c:pt>
                <c:pt idx="1503">
                  <c:v>3.3858839500000002</c:v>
                </c:pt>
                <c:pt idx="1504">
                  <c:v>3.4293401100000001</c:v>
                </c:pt>
                <c:pt idx="1505">
                  <c:v>3.4367244599999989</c:v>
                </c:pt>
                <c:pt idx="1506">
                  <c:v>3.5315748399999998</c:v>
                </c:pt>
                <c:pt idx="1507">
                  <c:v>3.5324403700000002</c:v>
                </c:pt>
                <c:pt idx="1508">
                  <c:v>3.5333265700000003</c:v>
                </c:pt>
                <c:pt idx="1509">
                  <c:v>3.5563056799999995</c:v>
                </c:pt>
                <c:pt idx="1510">
                  <c:v>3.5878189700000003</c:v>
                </c:pt>
                <c:pt idx="1511">
                  <c:v>3.5890858800000003</c:v>
                </c:pt>
                <c:pt idx="1512">
                  <c:v>3.5989425999999987</c:v>
                </c:pt>
                <c:pt idx="1513">
                  <c:v>3.6068296499999999</c:v>
                </c:pt>
                <c:pt idx="1514">
                  <c:v>3.6079328999999998</c:v>
                </c:pt>
                <c:pt idx="1515">
                  <c:v>3.6262271899999998</c:v>
                </c:pt>
                <c:pt idx="1516">
                  <c:v>3.6300729</c:v>
                </c:pt>
                <c:pt idx="1517">
                  <c:v>3.6607424099999997</c:v>
                </c:pt>
                <c:pt idx="1518">
                  <c:v>3.7717558600000007</c:v>
                </c:pt>
                <c:pt idx="1519">
                  <c:v>3.8429345899999987</c:v>
                </c:pt>
                <c:pt idx="1520">
                  <c:v>3.8436971599999992</c:v>
                </c:pt>
                <c:pt idx="1521">
                  <c:v>3.8712887099999995</c:v>
                </c:pt>
                <c:pt idx="1522">
                  <c:v>3.9116637000000001</c:v>
                </c:pt>
                <c:pt idx="1523">
                  <c:v>3.9319798399999994</c:v>
                </c:pt>
                <c:pt idx="1524">
                  <c:v>4.0089608199999995</c:v>
                </c:pt>
                <c:pt idx="1525">
                  <c:v>4.0153736900000006</c:v>
                </c:pt>
                <c:pt idx="1526">
                  <c:v>4.0223538100000003</c:v>
                </c:pt>
                <c:pt idx="1527">
                  <c:v>4.0408309899999999</c:v>
                </c:pt>
                <c:pt idx="1528">
                  <c:v>4.0442054400000007</c:v>
                </c:pt>
                <c:pt idx="1529">
                  <c:v>4.0818363700000004</c:v>
                </c:pt>
                <c:pt idx="1530">
                  <c:v>4.1384077000000001</c:v>
                </c:pt>
                <c:pt idx="1531">
                  <c:v>4.1384347899999998</c:v>
                </c:pt>
                <c:pt idx="1532">
                  <c:v>4.1531190699999998</c:v>
                </c:pt>
                <c:pt idx="1533">
                  <c:v>4.1629050300000001</c:v>
                </c:pt>
                <c:pt idx="1534">
                  <c:v>4.1792245599999989</c:v>
                </c:pt>
                <c:pt idx="1535">
                  <c:v>4.1874406100000003</c:v>
                </c:pt>
                <c:pt idx="1536">
                  <c:v>4.2284066899999999</c:v>
                </c:pt>
                <c:pt idx="1537">
                  <c:v>4.2574338899999997</c:v>
                </c:pt>
                <c:pt idx="1538">
                  <c:v>4.2744118200000001</c:v>
                </c:pt>
                <c:pt idx="1539">
                  <c:v>4.3872246700000002</c:v>
                </c:pt>
                <c:pt idx="1540">
                  <c:v>4.4001493099999998</c:v>
                </c:pt>
                <c:pt idx="1541">
                  <c:v>4.4016125500000003</c:v>
                </c:pt>
                <c:pt idx="1542">
                  <c:v>4.4414361000000007</c:v>
                </c:pt>
                <c:pt idx="1543">
                  <c:v>4.4925700299999995</c:v>
                </c:pt>
                <c:pt idx="1544">
                  <c:v>4.5018691999999998</c:v>
                </c:pt>
                <c:pt idx="1545">
                  <c:v>4.6449995500000005</c:v>
                </c:pt>
                <c:pt idx="1546">
                  <c:v>4.6721874300000019</c:v>
                </c:pt>
                <c:pt idx="1547">
                  <c:v>4.70729022</c:v>
                </c:pt>
                <c:pt idx="1548">
                  <c:v>4.757582010000001</c:v>
                </c:pt>
                <c:pt idx="1549">
                  <c:v>4.7579928999999996</c:v>
                </c:pt>
                <c:pt idx="1550">
                  <c:v>4.7724301799999997</c:v>
                </c:pt>
                <c:pt idx="1551">
                  <c:v>4.8145447600000004</c:v>
                </c:pt>
                <c:pt idx="1552">
                  <c:v>4.88439479</c:v>
                </c:pt>
                <c:pt idx="1553">
                  <c:v>4.8968408199999987</c:v>
                </c:pt>
                <c:pt idx="1554">
                  <c:v>4.9016672799999998</c:v>
                </c:pt>
                <c:pt idx="1555">
                  <c:v>4.9330364399999986</c:v>
                </c:pt>
                <c:pt idx="1556">
                  <c:v>4.9603726199999993</c:v>
                </c:pt>
                <c:pt idx="1557">
                  <c:v>5.0665361999999998</c:v>
                </c:pt>
                <c:pt idx="1558">
                  <c:v>5.123801639999999</c:v>
                </c:pt>
                <c:pt idx="1559">
                  <c:v>5.1616171000000008</c:v>
                </c:pt>
                <c:pt idx="1560">
                  <c:v>5.3313780499999979</c:v>
                </c:pt>
                <c:pt idx="1561">
                  <c:v>5.5428245799999996</c:v>
                </c:pt>
                <c:pt idx="1562">
                  <c:v>5.7012564200000027</c:v>
                </c:pt>
                <c:pt idx="1563">
                  <c:v>5.7105544500000001</c:v>
                </c:pt>
                <c:pt idx="1564">
                  <c:v>5.8899295999999994</c:v>
                </c:pt>
                <c:pt idx="1565">
                  <c:v>5.9199784600000012</c:v>
                </c:pt>
                <c:pt idx="1566">
                  <c:v>5.9354728899999989</c:v>
                </c:pt>
                <c:pt idx="1567">
                  <c:v>5.9582540999999996</c:v>
                </c:pt>
                <c:pt idx="1568">
                  <c:v>6.1370687100000003</c:v>
                </c:pt>
                <c:pt idx="1569">
                  <c:v>6.1526318500000006</c:v>
                </c:pt>
                <c:pt idx="1570">
                  <c:v>6.1613260099999998</c:v>
                </c:pt>
                <c:pt idx="1571">
                  <c:v>6.2172229000000003</c:v>
                </c:pt>
                <c:pt idx="1572">
                  <c:v>6.2174080699999976</c:v>
                </c:pt>
                <c:pt idx="1573">
                  <c:v>6.2281898600000023</c:v>
                </c:pt>
                <c:pt idx="1574">
                  <c:v>6.2786027400000002</c:v>
                </c:pt>
                <c:pt idx="1575">
                  <c:v>6.4906901999999995</c:v>
                </c:pt>
                <c:pt idx="1576">
                  <c:v>6.5573842199999994</c:v>
                </c:pt>
                <c:pt idx="1577">
                  <c:v>6.6550333200000011</c:v>
                </c:pt>
                <c:pt idx="1578">
                  <c:v>6.7758520299999985</c:v>
                </c:pt>
                <c:pt idx="1579">
                  <c:v>6.7789666300000002</c:v>
                </c:pt>
                <c:pt idx="1580">
                  <c:v>6.8214686900000006</c:v>
                </c:pt>
                <c:pt idx="1581">
                  <c:v>6.8442976499999979</c:v>
                </c:pt>
                <c:pt idx="1582">
                  <c:v>6.8846363600000009</c:v>
                </c:pt>
                <c:pt idx="1583">
                  <c:v>6.9222247100000001</c:v>
                </c:pt>
                <c:pt idx="1584">
                  <c:v>7.0605421699999997</c:v>
                </c:pt>
                <c:pt idx="1585">
                  <c:v>7.1269750199999988</c:v>
                </c:pt>
                <c:pt idx="1586">
                  <c:v>7.2334841699999988</c:v>
                </c:pt>
                <c:pt idx="1587">
                  <c:v>7.234127990000002</c:v>
                </c:pt>
                <c:pt idx="1588">
                  <c:v>7.2907164399999997</c:v>
                </c:pt>
                <c:pt idx="1589">
                  <c:v>7.3363060800000008</c:v>
                </c:pt>
                <c:pt idx="1590">
                  <c:v>7.4203578999999991</c:v>
                </c:pt>
                <c:pt idx="1591">
                  <c:v>7.5329151799999998</c:v>
                </c:pt>
                <c:pt idx="1592">
                  <c:v>7.5411250200000008</c:v>
                </c:pt>
                <c:pt idx="1593">
                  <c:v>7.6016687799999998</c:v>
                </c:pt>
                <c:pt idx="1594">
                  <c:v>7.677140060000001</c:v>
                </c:pt>
                <c:pt idx="1595">
                  <c:v>7.8093241300000003</c:v>
                </c:pt>
                <c:pt idx="1596">
                  <c:v>8.1867854599999994</c:v>
                </c:pt>
                <c:pt idx="1597">
                  <c:v>8.2391212300000003</c:v>
                </c:pt>
                <c:pt idx="1598">
                  <c:v>8.2792452399999998</c:v>
                </c:pt>
                <c:pt idx="1599">
                  <c:v>8.2821069300000012</c:v>
                </c:pt>
                <c:pt idx="1600">
                  <c:v>8.3622778500000017</c:v>
                </c:pt>
                <c:pt idx="1601">
                  <c:v>8.3630347399999962</c:v>
                </c:pt>
                <c:pt idx="1602">
                  <c:v>8.4234741700000004</c:v>
                </c:pt>
                <c:pt idx="1603">
                  <c:v>8.604954489999999</c:v>
                </c:pt>
                <c:pt idx="1604">
                  <c:v>8.6388332500000011</c:v>
                </c:pt>
                <c:pt idx="1605">
                  <c:v>8.6615024100000007</c:v>
                </c:pt>
                <c:pt idx="1606">
                  <c:v>8.6780637900000013</c:v>
                </c:pt>
                <c:pt idx="1607">
                  <c:v>8.6911974600000015</c:v>
                </c:pt>
                <c:pt idx="1608">
                  <c:v>8.7256134299999992</c:v>
                </c:pt>
                <c:pt idx="1609">
                  <c:v>8.8017227600000005</c:v>
                </c:pt>
                <c:pt idx="1610">
                  <c:v>8.8198345400000004</c:v>
                </c:pt>
                <c:pt idx="1611">
                  <c:v>8.848159330000005</c:v>
                </c:pt>
                <c:pt idx="1612">
                  <c:v>9.0256655499999994</c:v>
                </c:pt>
                <c:pt idx="1613">
                  <c:v>9.1043474600000032</c:v>
                </c:pt>
                <c:pt idx="1614">
                  <c:v>9.1393782900000016</c:v>
                </c:pt>
                <c:pt idx="1615">
                  <c:v>9.3543587899999974</c:v>
                </c:pt>
                <c:pt idx="1616">
                  <c:v>9.480802559999999</c:v>
                </c:pt>
                <c:pt idx="1617">
                  <c:v>9.5490125399999997</c:v>
                </c:pt>
                <c:pt idx="1618">
                  <c:v>9.8048577399999992</c:v>
                </c:pt>
                <c:pt idx="1619">
                  <c:v>10.050916340000002</c:v>
                </c:pt>
                <c:pt idx="1620">
                  <c:v>10.269817160000001</c:v>
                </c:pt>
                <c:pt idx="1621">
                  <c:v>10.58341171</c:v>
                </c:pt>
                <c:pt idx="1622">
                  <c:v>10.668172029999999</c:v>
                </c:pt>
                <c:pt idx="1623">
                  <c:v>10.678940720000002</c:v>
                </c:pt>
                <c:pt idx="1624">
                  <c:v>10.784878720000002</c:v>
                </c:pt>
                <c:pt idx="1625">
                  <c:v>10.959451160000002</c:v>
                </c:pt>
                <c:pt idx="1626">
                  <c:v>11.095933380000004</c:v>
                </c:pt>
                <c:pt idx="1627">
                  <c:v>11.25376282</c:v>
                </c:pt>
                <c:pt idx="1628">
                  <c:v>11.691271300000011</c:v>
                </c:pt>
                <c:pt idx="1629">
                  <c:v>11.697890599999999</c:v>
                </c:pt>
                <c:pt idx="1630">
                  <c:v>11.919345439999997</c:v>
                </c:pt>
                <c:pt idx="1631">
                  <c:v>11.953382040000003</c:v>
                </c:pt>
                <c:pt idx="1632">
                  <c:v>12.10593385</c:v>
                </c:pt>
                <c:pt idx="1633">
                  <c:v>12.474593660000005</c:v>
                </c:pt>
                <c:pt idx="1634">
                  <c:v>12.8861144</c:v>
                </c:pt>
                <c:pt idx="1635">
                  <c:v>12.920866640000002</c:v>
                </c:pt>
                <c:pt idx="1636">
                  <c:v>12.98234199</c:v>
                </c:pt>
                <c:pt idx="1637">
                  <c:v>13.056559289999999</c:v>
                </c:pt>
                <c:pt idx="1638">
                  <c:v>13.623081640000004</c:v>
                </c:pt>
                <c:pt idx="1639">
                  <c:v>14.010197510000003</c:v>
                </c:pt>
                <c:pt idx="1640">
                  <c:v>14.156136839999997</c:v>
                </c:pt>
                <c:pt idx="1641">
                  <c:v>14.736189899999998</c:v>
                </c:pt>
                <c:pt idx="1642">
                  <c:v>14.896367880000001</c:v>
                </c:pt>
                <c:pt idx="1643">
                  <c:v>14.908689589999993</c:v>
                </c:pt>
                <c:pt idx="1644">
                  <c:v>15.298040649999999</c:v>
                </c:pt>
                <c:pt idx="1645">
                  <c:v>15.459811449999995</c:v>
                </c:pt>
                <c:pt idx="1646">
                  <c:v>15.51308736</c:v>
                </c:pt>
                <c:pt idx="1647">
                  <c:v>15.91033109</c:v>
                </c:pt>
                <c:pt idx="1648">
                  <c:v>16.073140629999997</c:v>
                </c:pt>
                <c:pt idx="1649">
                  <c:v>16.155203069999999</c:v>
                </c:pt>
                <c:pt idx="1650">
                  <c:v>16.445754509999997</c:v>
                </c:pt>
                <c:pt idx="1651">
                  <c:v>17.326039459999993</c:v>
                </c:pt>
                <c:pt idx="1652">
                  <c:v>17.844010620000002</c:v>
                </c:pt>
                <c:pt idx="1653">
                  <c:v>18.023444399999999</c:v>
                </c:pt>
                <c:pt idx="1654">
                  <c:v>18.276924689999998</c:v>
                </c:pt>
                <c:pt idx="1655">
                  <c:v>19.164741429999996</c:v>
                </c:pt>
                <c:pt idx="1656">
                  <c:v>20.009585940000001</c:v>
                </c:pt>
                <c:pt idx="1657">
                  <c:v>20.296050610000002</c:v>
                </c:pt>
                <c:pt idx="1658">
                  <c:v>20.32972684000001</c:v>
                </c:pt>
                <c:pt idx="1659">
                  <c:v>20.369377509999985</c:v>
                </c:pt>
                <c:pt idx="1660">
                  <c:v>20.508121940000002</c:v>
                </c:pt>
                <c:pt idx="1661">
                  <c:v>20.586916160000001</c:v>
                </c:pt>
                <c:pt idx="1662">
                  <c:v>22.35168753</c:v>
                </c:pt>
                <c:pt idx="1663">
                  <c:v>24.828673260000002</c:v>
                </c:pt>
                <c:pt idx="1664">
                  <c:v>27.059622619999985</c:v>
                </c:pt>
                <c:pt idx="1665">
                  <c:v>27.600187209999998</c:v>
                </c:pt>
                <c:pt idx="1666">
                  <c:v>28.290088820000005</c:v>
                </c:pt>
                <c:pt idx="1667">
                  <c:v>30.297007100000002</c:v>
                </c:pt>
                <c:pt idx="1668">
                  <c:v>30.308715550000002</c:v>
                </c:pt>
                <c:pt idx="1669">
                  <c:v>30.3699814</c:v>
                </c:pt>
                <c:pt idx="1670">
                  <c:v>30.413142019999999</c:v>
                </c:pt>
                <c:pt idx="1671">
                  <c:v>30.969196910000001</c:v>
                </c:pt>
                <c:pt idx="1672">
                  <c:v>31.136783530000006</c:v>
                </c:pt>
                <c:pt idx="1673">
                  <c:v>32.411595759999997</c:v>
                </c:pt>
                <c:pt idx="1674">
                  <c:v>34.394139119999991</c:v>
                </c:pt>
                <c:pt idx="1675">
                  <c:v>34.748908110000009</c:v>
                </c:pt>
                <c:pt idx="1676">
                  <c:v>36.612005530000012</c:v>
                </c:pt>
                <c:pt idx="1677">
                  <c:v>39.46671886</c:v>
                </c:pt>
                <c:pt idx="1678">
                  <c:v>40.992488989999998</c:v>
                </c:pt>
                <c:pt idx="1679">
                  <c:v>43.105668790000003</c:v>
                </c:pt>
                <c:pt idx="1680">
                  <c:v>63.664370050000002</c:v>
                </c:pt>
                <c:pt idx="1681">
                  <c:v>65.731263139999996</c:v>
                </c:pt>
                <c:pt idx="1682">
                  <c:v>71.676774210000005</c:v>
                </c:pt>
                <c:pt idx="1683">
                  <c:v>72.342741810000007</c:v>
                </c:pt>
                <c:pt idx="1684">
                  <c:v>74.629568240000012</c:v>
                </c:pt>
                <c:pt idx="1685">
                  <c:v>102.22585117999999</c:v>
                </c:pt>
                <c:pt idx="1686">
                  <c:v>104.59858938000001</c:v>
                </c:pt>
                <c:pt idx="1687">
                  <c:v>107.76694515999999</c:v>
                </c:pt>
                <c:pt idx="1688">
                  <c:v>110.15604682000001</c:v>
                </c:pt>
                <c:pt idx="1689">
                  <c:v>114.80630742</c:v>
                </c:pt>
                <c:pt idx="1690">
                  <c:v>117.37463999000001</c:v>
                </c:pt>
                <c:pt idx="1691">
                  <c:v>120.37172904999997</c:v>
                </c:pt>
                <c:pt idx="1692">
                  <c:v>120.57351213</c:v>
                </c:pt>
                <c:pt idx="1693">
                  <c:v>121.66549010999999</c:v>
                </c:pt>
                <c:pt idx="1694">
                  <c:v>121.70883468</c:v>
                </c:pt>
                <c:pt idx="1695">
                  <c:v>486.42134443999998</c:v>
                </c:pt>
                <c:pt idx="1696">
                  <c:v>528.97580242999993</c:v>
                </c:pt>
                <c:pt idx="1697">
                  <c:v>556.56712554000012</c:v>
                </c:pt>
                <c:pt idx="1698">
                  <c:v>611.3530341500001</c:v>
                </c:pt>
                <c:pt idx="1699">
                  <c:v>623.46745976000011</c:v>
                </c:pt>
              </c:numCache>
            </c:numRef>
          </c:xVal>
          <c:yVal>
            <c:numRef>
              <c:f>'[Ingreso y Gastos.xlsx]Din Autonomía (3)'!$F$6:$F$1705</c:f>
              <c:numCache>
                <c:formatCode>General</c:formatCode>
                <c:ptCount val="1700"/>
                <c:pt idx="9" formatCode="#,##0.0">
                  <c:v>1.2544969848477048</c:v>
                </c:pt>
                <c:pt idx="21" formatCode="#,##0.0">
                  <c:v>2.4580337252931233</c:v>
                </c:pt>
                <c:pt idx="33" formatCode="#,##0.0">
                  <c:v>6.5226438040980748</c:v>
                </c:pt>
                <c:pt idx="40" formatCode="#,##0.0">
                  <c:v>2.9360014514408537</c:v>
                </c:pt>
                <c:pt idx="58" formatCode="#,##0.0">
                  <c:v>3.6864069604915133</c:v>
                </c:pt>
                <c:pt idx="60" formatCode="#,##0.0">
                  <c:v>1.840139632144868</c:v>
                </c:pt>
                <c:pt idx="63" formatCode="#,##0.0">
                  <c:v>2.1654821128129322</c:v>
                </c:pt>
                <c:pt idx="67" formatCode="#,##0.0">
                  <c:v>5.5058611007696534</c:v>
                </c:pt>
                <c:pt idx="69" formatCode="#,##0.0">
                  <c:v>3.4966454830003388</c:v>
                </c:pt>
                <c:pt idx="70" formatCode="#,##0.0">
                  <c:v>3.5255420697444735</c:v>
                </c:pt>
                <c:pt idx="72" formatCode="#,##0.0">
                  <c:v>8.6452525745700477</c:v>
                </c:pt>
                <c:pt idx="90" formatCode="#,##0.0">
                  <c:v>10.694075934091551</c:v>
                </c:pt>
                <c:pt idx="93" formatCode="#,##0.0">
                  <c:v>6.2493040960298867</c:v>
                </c:pt>
                <c:pt idx="99" formatCode="#,##0.0">
                  <c:v>5.2569035210203907</c:v>
                </c:pt>
                <c:pt idx="108" formatCode="#,##0.0">
                  <c:v>6.4653657814086651</c:v>
                </c:pt>
                <c:pt idx="130" formatCode="#,##0.0">
                  <c:v>1.9994739344292511</c:v>
                </c:pt>
                <c:pt idx="131" formatCode="#,##0.0">
                  <c:v>8.1066224910010742</c:v>
                </c:pt>
                <c:pt idx="132" formatCode="#,##0.0">
                  <c:v>6.1350173656444111</c:v>
                </c:pt>
                <c:pt idx="145" formatCode="#,##0.0">
                  <c:v>7.4013929097898421</c:v>
                </c:pt>
                <c:pt idx="147" formatCode="#,##0.0">
                  <c:v>6.5139401664213432</c:v>
                </c:pt>
                <c:pt idx="149" formatCode="#,##0.0">
                  <c:v>12.298239674488874</c:v>
                </c:pt>
                <c:pt idx="151" formatCode="#,##0.0">
                  <c:v>11.275173719451018</c:v>
                </c:pt>
                <c:pt idx="156" formatCode="#,##0.0">
                  <c:v>10.077861487873927</c:v>
                </c:pt>
                <c:pt idx="161" formatCode="#,##0.0">
                  <c:v>3.8988529697772369</c:v>
                </c:pt>
                <c:pt idx="167" formatCode="#,##0.0">
                  <c:v>13.831488338283632</c:v>
                </c:pt>
                <c:pt idx="180" formatCode="#,##0.0">
                  <c:v>5.144440500635751</c:v>
                </c:pt>
                <c:pt idx="183" formatCode="#,##0.0">
                  <c:v>6.5471032592526957</c:v>
                </c:pt>
                <c:pt idx="184" formatCode="#,##0.0">
                  <c:v>4.9252142006685853</c:v>
                </c:pt>
                <c:pt idx="187" formatCode="#,##0.0">
                  <c:v>4.6028015935775697</c:v>
                </c:pt>
                <c:pt idx="192" formatCode="#,##0.0">
                  <c:v>3.8858580148389841</c:v>
                </c:pt>
                <c:pt idx="194" formatCode="#,##0.0">
                  <c:v>6.7796418712684661</c:v>
                </c:pt>
                <c:pt idx="196" formatCode="#,##0.0">
                  <c:v>4.799747778195397</c:v>
                </c:pt>
                <c:pt idx="209" formatCode="#,##0.0">
                  <c:v>3.9052699968460356</c:v>
                </c:pt>
                <c:pt idx="219" formatCode="#,##0.0">
                  <c:v>3.7033958297251006</c:v>
                </c:pt>
                <c:pt idx="222" formatCode="#,##0.0">
                  <c:v>2.9106394722220501</c:v>
                </c:pt>
                <c:pt idx="238" formatCode="#,##0.0">
                  <c:v>3.7878930861829736</c:v>
                </c:pt>
                <c:pt idx="239" formatCode="#,##0.0">
                  <c:v>9.9238047590718779</c:v>
                </c:pt>
                <c:pt idx="264" formatCode="#,##0.0">
                  <c:v>8.0300844296187588</c:v>
                </c:pt>
                <c:pt idx="269" formatCode="#,##0.0">
                  <c:v>4.719169453095768</c:v>
                </c:pt>
                <c:pt idx="277" formatCode="#,##0.0">
                  <c:v>4.8173773428279683</c:v>
                </c:pt>
                <c:pt idx="280" formatCode="#,##0.0">
                  <c:v>9.8529161162347076</c:v>
                </c:pt>
                <c:pt idx="292" formatCode="#,##0.0">
                  <c:v>3.9783520523620055</c:v>
                </c:pt>
                <c:pt idx="296" formatCode="#,##0.0">
                  <c:v>7.5603050602452369</c:v>
                </c:pt>
                <c:pt idx="302" formatCode="#,##0.0">
                  <c:v>7.4842657455818262</c:v>
                </c:pt>
                <c:pt idx="304" formatCode="#,##0.0">
                  <c:v>5.5744581238595474</c:v>
                </c:pt>
                <c:pt idx="312" formatCode="#,##0.0">
                  <c:v>4.4153019511112603</c:v>
                </c:pt>
                <c:pt idx="315" formatCode="#,##0.0">
                  <c:v>7.1238053615780981</c:v>
                </c:pt>
                <c:pt idx="319" formatCode="#,##0.0">
                  <c:v>4.95827242992317</c:v>
                </c:pt>
                <c:pt idx="326" formatCode="#,##0.0">
                  <c:v>6.0352700833374522</c:v>
                </c:pt>
                <c:pt idx="328" formatCode="#,##0.0">
                  <c:v>4.7901685165265651</c:v>
                </c:pt>
                <c:pt idx="333" formatCode="#,##0.0">
                  <c:v>6.7018977971991021</c:v>
                </c:pt>
                <c:pt idx="338" formatCode="#,##0.0">
                  <c:v>6.7998900897400407</c:v>
                </c:pt>
                <c:pt idx="345" formatCode="#,##0.0">
                  <c:v>8.4646143858224487</c:v>
                </c:pt>
                <c:pt idx="346" formatCode="#,##0.0">
                  <c:v>1.5518397816514076</c:v>
                </c:pt>
                <c:pt idx="354" formatCode="#,##0.0">
                  <c:v>7.9874999537911355</c:v>
                </c:pt>
                <c:pt idx="361" formatCode="#,##0.0">
                  <c:v>6.3405527608309393</c:v>
                </c:pt>
                <c:pt idx="362" formatCode="#,##0.0">
                  <c:v>4.8948038045630753</c:v>
                </c:pt>
                <c:pt idx="363" formatCode="#,##0.0">
                  <c:v>6.3670796419095401</c:v>
                </c:pt>
                <c:pt idx="364" formatCode="#,##0.0">
                  <c:v>12.348073050285024</c:v>
                </c:pt>
                <c:pt idx="366" formatCode="#,##0.0">
                  <c:v>7.9228182003855414</c:v>
                </c:pt>
                <c:pt idx="371" formatCode="#,##0.0">
                  <c:v>5.0779802737928339</c:v>
                </c:pt>
                <c:pt idx="377" formatCode="#,##0.0">
                  <c:v>5.422917191816631</c:v>
                </c:pt>
                <c:pt idx="381" formatCode="#,##0.0">
                  <c:v>10.142590863545445</c:v>
                </c:pt>
                <c:pt idx="385" formatCode="#,##0.0">
                  <c:v>9.7318350552216177</c:v>
                </c:pt>
                <c:pt idx="391" formatCode="#,##0.0">
                  <c:v>8.0969313815065913</c:v>
                </c:pt>
                <c:pt idx="394" formatCode="#,##0.0">
                  <c:v>4.8106814396978992</c:v>
                </c:pt>
                <c:pt idx="399" formatCode="#,##0.0">
                  <c:v>4.259163038247971</c:v>
                </c:pt>
                <c:pt idx="404" formatCode="#,##0.0">
                  <c:v>9.7067735858769648</c:v>
                </c:pt>
                <c:pt idx="408" formatCode="#,##0.0">
                  <c:v>13.012377521831676</c:v>
                </c:pt>
                <c:pt idx="411" formatCode="#,##0.0">
                  <c:v>5.562466777046212</c:v>
                </c:pt>
                <c:pt idx="413" formatCode="#,##0.0">
                  <c:v>5.6792649406384133</c:v>
                </c:pt>
                <c:pt idx="422" formatCode="#,##0.0">
                  <c:v>12.924256119969671</c:v>
                </c:pt>
                <c:pt idx="426" formatCode="#,##0.0">
                  <c:v>6.0881018294417668</c:v>
                </c:pt>
                <c:pt idx="429" formatCode="#,##0.0">
                  <c:v>7.4389452982152342</c:v>
                </c:pt>
                <c:pt idx="430" formatCode="#,##0.0">
                  <c:v>3.5725471063360215</c:v>
                </c:pt>
                <c:pt idx="434" formatCode="#,##0.0">
                  <c:v>17.196176875727041</c:v>
                </c:pt>
                <c:pt idx="443" formatCode="#,##0.0">
                  <c:v>32.27118568891774</c:v>
                </c:pt>
                <c:pt idx="445" formatCode="#,##0.0">
                  <c:v>6.0528166785183357</c:v>
                </c:pt>
                <c:pt idx="448" formatCode="#,##0.0">
                  <c:v>12.512865750842836</c:v>
                </c:pt>
                <c:pt idx="462" formatCode="#,##0.0">
                  <c:v>17.073998670333467</c:v>
                </c:pt>
                <c:pt idx="463" formatCode="#,##0.0">
                  <c:v>5.6158694167446424</c:v>
                </c:pt>
                <c:pt idx="470" formatCode="#,##0.0">
                  <c:v>8.0771880960775402</c:v>
                </c:pt>
                <c:pt idx="472" formatCode="#,##0.0">
                  <c:v>6.162116918594573</c:v>
                </c:pt>
                <c:pt idx="474" formatCode="#,##0.0">
                  <c:v>6.4860942300087014</c:v>
                </c:pt>
                <c:pt idx="477" formatCode="#,##0.0">
                  <c:v>4.6727748246167229</c:v>
                </c:pt>
                <c:pt idx="480" formatCode="#,##0.0">
                  <c:v>10.627187305691125</c:v>
                </c:pt>
                <c:pt idx="490" formatCode="#,##0.0">
                  <c:v>5.1263916429792564</c:v>
                </c:pt>
                <c:pt idx="491" formatCode="#,##0.0">
                  <c:v>2.6755979137068495</c:v>
                </c:pt>
                <c:pt idx="500" formatCode="#,##0.0">
                  <c:v>9.3560681401510504</c:v>
                </c:pt>
                <c:pt idx="501" formatCode="#,##0.0">
                  <c:v>5.7278460805039302</c:v>
                </c:pt>
                <c:pt idx="502" formatCode="#,##0.0">
                  <c:v>4.9451255033602735</c:v>
                </c:pt>
                <c:pt idx="504" formatCode="#,##0.0">
                  <c:v>11.502982251198164</c:v>
                </c:pt>
                <c:pt idx="505" formatCode="#,##0.0">
                  <c:v>8.5241485465788962</c:v>
                </c:pt>
                <c:pt idx="513" formatCode="#,##0.0">
                  <c:v>12.269061208202823</c:v>
                </c:pt>
                <c:pt idx="520" formatCode="#,##0.0">
                  <c:v>4.605355163602983</c:v>
                </c:pt>
                <c:pt idx="529" formatCode="#,##0.0">
                  <c:v>2.324428458967045</c:v>
                </c:pt>
                <c:pt idx="531" formatCode="#,##0.0">
                  <c:v>11.189408619921574</c:v>
                </c:pt>
                <c:pt idx="534" formatCode="#,##0.0">
                  <c:v>13.528279016219033</c:v>
                </c:pt>
                <c:pt idx="540" formatCode="#,##0.0">
                  <c:v>7.1551643976150494</c:v>
                </c:pt>
                <c:pt idx="550" formatCode="#,##0.0">
                  <c:v>9.2981059791734335</c:v>
                </c:pt>
                <c:pt idx="551" formatCode="#,##0.0">
                  <c:v>4.5215227918837666</c:v>
                </c:pt>
                <c:pt idx="552" formatCode="#,##0.0">
                  <c:v>9.4296892643260932</c:v>
                </c:pt>
                <c:pt idx="557" formatCode="#,##0.0">
                  <c:v>21.867470691061996</c:v>
                </c:pt>
                <c:pt idx="564" formatCode="#,##0.0">
                  <c:v>7.1705014195582812</c:v>
                </c:pt>
                <c:pt idx="571" formatCode="#,##0.0">
                  <c:v>5.3972362149069575</c:v>
                </c:pt>
                <c:pt idx="584" formatCode="#,##0.0">
                  <c:v>10.243451834221558</c:v>
                </c:pt>
                <c:pt idx="589" formatCode="#,##0.0">
                  <c:v>10.52401089494394</c:v>
                </c:pt>
                <c:pt idx="595" formatCode="#,##0.0">
                  <c:v>3.5535179733703388</c:v>
                </c:pt>
                <c:pt idx="601" formatCode="#,##0.0">
                  <c:v>10.275701056680848</c:v>
                </c:pt>
                <c:pt idx="603" formatCode="#,##0.0">
                  <c:v>7.5174002230218502</c:v>
                </c:pt>
                <c:pt idx="605" formatCode="#,##0.0">
                  <c:v>10.189051621995333</c:v>
                </c:pt>
                <c:pt idx="610" formatCode="#,##0.0">
                  <c:v>14.028807950369954</c:v>
                </c:pt>
                <c:pt idx="611" formatCode="#,##0.0">
                  <c:v>14.268467963935416</c:v>
                </c:pt>
                <c:pt idx="620" formatCode="#,##0.0">
                  <c:v>10.994379231441933</c:v>
                </c:pt>
                <c:pt idx="622" formatCode="#,##0.0">
                  <c:v>11.140069011298138</c:v>
                </c:pt>
                <c:pt idx="626" formatCode="#,##0.0">
                  <c:v>4.4570191650019382</c:v>
                </c:pt>
                <c:pt idx="632" formatCode="#,##0.0">
                  <c:v>7.9184720748092223</c:v>
                </c:pt>
                <c:pt idx="643" formatCode="#,##0.0">
                  <c:v>7.3321212507812987</c:v>
                </c:pt>
                <c:pt idx="647" formatCode="#,##0.0">
                  <c:v>15.336677911630723</c:v>
                </c:pt>
                <c:pt idx="659" formatCode="#,##0.0">
                  <c:v>14.236894093363691</c:v>
                </c:pt>
                <c:pt idx="663" formatCode="#,##0.0">
                  <c:v>11.620375150408879</c:v>
                </c:pt>
                <c:pt idx="664" formatCode="#,##0.0">
                  <c:v>17.253486999173784</c:v>
                </c:pt>
                <c:pt idx="672" formatCode="#,##0.0">
                  <c:v>5.2299092167448391</c:v>
                </c:pt>
                <c:pt idx="673" formatCode="#,##0.0">
                  <c:v>9.6534477379151351</c:v>
                </c:pt>
                <c:pt idx="679" formatCode="#,##0.0">
                  <c:v>6.444604595956049</c:v>
                </c:pt>
                <c:pt idx="681" formatCode="#,##0.0">
                  <c:v>6.6500961812006611</c:v>
                </c:pt>
                <c:pt idx="682" formatCode="#,##0.0">
                  <c:v>9.1912203966217607</c:v>
                </c:pt>
                <c:pt idx="685" formatCode="#,##0.0">
                  <c:v>4.6572743432891697</c:v>
                </c:pt>
                <c:pt idx="686" formatCode="#,##0.0">
                  <c:v>8.3557707196025959</c:v>
                </c:pt>
                <c:pt idx="688" formatCode="#,##0.0">
                  <c:v>8.8590791864554852</c:v>
                </c:pt>
                <c:pt idx="691" formatCode="#,##0.0">
                  <c:v>12.31207717630328</c:v>
                </c:pt>
                <c:pt idx="692" formatCode="#,##0.0">
                  <c:v>12.29529312522609</c:v>
                </c:pt>
                <c:pt idx="696" formatCode="#,##0.0">
                  <c:v>15.632599048622698</c:v>
                </c:pt>
                <c:pt idx="698" formatCode="#,##0.0">
                  <c:v>14.978540589951313</c:v>
                </c:pt>
                <c:pt idx="708" formatCode="#,##0.0">
                  <c:v>6.5325234701812658</c:v>
                </c:pt>
                <c:pt idx="712" formatCode="#,##0.0">
                  <c:v>6.0393769156430759</c:v>
                </c:pt>
                <c:pt idx="715" formatCode="#,##0.0">
                  <c:v>17.933772882711619</c:v>
                </c:pt>
                <c:pt idx="720" formatCode="#,##0.0">
                  <c:v>6.0973473758896777</c:v>
                </c:pt>
                <c:pt idx="721" formatCode="#,##0.0">
                  <c:v>6.6039456800249283</c:v>
                </c:pt>
                <c:pt idx="742" formatCode="#,##0.0">
                  <c:v>13.228139689515903</c:v>
                </c:pt>
                <c:pt idx="749" formatCode="#,##0.0">
                  <c:v>6.6136289945137179</c:v>
                </c:pt>
                <c:pt idx="761" formatCode="#,##0.0">
                  <c:v>2.4483401120071666</c:v>
                </c:pt>
                <c:pt idx="770" formatCode="#,##0.0">
                  <c:v>11.189326436582428</c:v>
                </c:pt>
                <c:pt idx="773" formatCode="#,##0.0">
                  <c:v>11.294991383443923</c:v>
                </c:pt>
                <c:pt idx="774" formatCode="#,##0.0">
                  <c:v>16.816398191741897</c:v>
                </c:pt>
                <c:pt idx="776" formatCode="#,##0.0">
                  <c:v>15.572465556560172</c:v>
                </c:pt>
                <c:pt idx="795" formatCode="#,##0.0">
                  <c:v>12.639091612396244</c:v>
                </c:pt>
                <c:pt idx="803" formatCode="#,##0.0">
                  <c:v>7.8794418963213282</c:v>
                </c:pt>
                <c:pt idx="808" formatCode="#,##0.0">
                  <c:v>12.513011522604181</c:v>
                </c:pt>
                <c:pt idx="825" formatCode="#,##0.0">
                  <c:v>8.8566281060990342</c:v>
                </c:pt>
                <c:pt idx="828" formatCode="#,##0.0">
                  <c:v>9.3603566441426374</c:v>
                </c:pt>
                <c:pt idx="831" formatCode="#,##0.0">
                  <c:v>12.591689342288948</c:v>
                </c:pt>
                <c:pt idx="836" formatCode="#,##0.0">
                  <c:v>12.372325384970381</c:v>
                </c:pt>
                <c:pt idx="839" formatCode="#,##0.0">
                  <c:v>4.4124271506085488</c:v>
                </c:pt>
                <c:pt idx="841" formatCode="#,##0.0">
                  <c:v>8.3930191178917077</c:v>
                </c:pt>
                <c:pt idx="844" formatCode="#,##0.0">
                  <c:v>7.6460375126042663</c:v>
                </c:pt>
                <c:pt idx="846" formatCode="#,##0.0">
                  <c:v>17.925953630022988</c:v>
                </c:pt>
                <c:pt idx="847" formatCode="#,##0.0">
                  <c:v>5.3638241445030266</c:v>
                </c:pt>
                <c:pt idx="852" formatCode="#,##0.0">
                  <c:v>12.0790924185498</c:v>
                </c:pt>
                <c:pt idx="855" formatCode="#,##0.0">
                  <c:v>9.0945636469507427</c:v>
                </c:pt>
                <c:pt idx="856" formatCode="#,##0.0">
                  <c:v>12.740916131977858</c:v>
                </c:pt>
                <c:pt idx="863" formatCode="#,##0.0">
                  <c:v>7.5137691619878693</c:v>
                </c:pt>
                <c:pt idx="870" formatCode="#,##0.0">
                  <c:v>4.2777426555052331</c:v>
                </c:pt>
                <c:pt idx="871" formatCode="#,##0.0">
                  <c:v>17.233574470432199</c:v>
                </c:pt>
                <c:pt idx="873" formatCode="#,##0.0">
                  <c:v>14.160359583878016</c:v>
                </c:pt>
                <c:pt idx="874" formatCode="#,##0.0">
                  <c:v>11.595645189311089</c:v>
                </c:pt>
                <c:pt idx="882" formatCode="#,##0.0">
                  <c:v>10.531421134088156</c:v>
                </c:pt>
                <c:pt idx="883" formatCode="#,##0.0">
                  <c:v>10.082862792767852</c:v>
                </c:pt>
                <c:pt idx="884" formatCode="#,##0.0">
                  <c:v>12.69774657414513</c:v>
                </c:pt>
                <c:pt idx="887" formatCode="#,##0.0">
                  <c:v>12.519228272027544</c:v>
                </c:pt>
                <c:pt idx="893" formatCode="#,##0.0">
                  <c:v>4.1905320193574482</c:v>
                </c:pt>
                <c:pt idx="896" formatCode="#,##0.0">
                  <c:v>17.760376962248564</c:v>
                </c:pt>
                <c:pt idx="898" formatCode="#,##0.0">
                  <c:v>7.3078724350838939</c:v>
                </c:pt>
                <c:pt idx="908" formatCode="#,##0.0">
                  <c:v>6.7669015063192868</c:v>
                </c:pt>
                <c:pt idx="919" formatCode="#,##0.0">
                  <c:v>13.740448104810167</c:v>
                </c:pt>
                <c:pt idx="921" formatCode="#,##0.0">
                  <c:v>8.7033666533321252</c:v>
                </c:pt>
                <c:pt idx="927" formatCode="#,##0.0">
                  <c:v>15.370474045156119</c:v>
                </c:pt>
                <c:pt idx="933" formatCode="#,##0.0">
                  <c:v>10.052518411458736</c:v>
                </c:pt>
                <c:pt idx="943" formatCode="#,##0.0">
                  <c:v>8.4428454422331729</c:v>
                </c:pt>
                <c:pt idx="948" formatCode="#,##0.0">
                  <c:v>10.580670957099933</c:v>
                </c:pt>
                <c:pt idx="954" formatCode="#,##0.0">
                  <c:v>13.402440241328382</c:v>
                </c:pt>
                <c:pt idx="955" formatCode="#,##0.0">
                  <c:v>14.352732390778359</c:v>
                </c:pt>
                <c:pt idx="959" formatCode="#,##0.0">
                  <c:v>8.1371167706097474</c:v>
                </c:pt>
                <c:pt idx="961" formatCode="#,##0.0">
                  <c:v>10.107027936544704</c:v>
                </c:pt>
                <c:pt idx="966" formatCode="#,##0.0">
                  <c:v>11.438845072785504</c:v>
                </c:pt>
                <c:pt idx="967" formatCode="#,##0.0">
                  <c:v>12.380669486696432</c:v>
                </c:pt>
                <c:pt idx="969" formatCode="#,##0.0">
                  <c:v>11.026841135362815</c:v>
                </c:pt>
                <c:pt idx="970" formatCode="#,##0.0">
                  <c:v>9.7989697751229752</c:v>
                </c:pt>
                <c:pt idx="977" formatCode="#,##0.0">
                  <c:v>14.191937270104319</c:v>
                </c:pt>
                <c:pt idx="979" formatCode="#,##0.0">
                  <c:v>6.5217638654418169</c:v>
                </c:pt>
                <c:pt idx="981" formatCode="#,##0.0">
                  <c:v>15.849335733779652</c:v>
                </c:pt>
                <c:pt idx="986" formatCode="#,##0.0">
                  <c:v>9.7261881999290249</c:v>
                </c:pt>
                <c:pt idx="994" formatCode="#,##0.0">
                  <c:v>10.130665692918447</c:v>
                </c:pt>
                <c:pt idx="995" formatCode="#,##0.0">
                  <c:v>22.086246175791768</c:v>
                </c:pt>
                <c:pt idx="1007" formatCode="#,##0.0">
                  <c:v>12.216410184024644</c:v>
                </c:pt>
                <c:pt idx="1008" formatCode="#,##0.0">
                  <c:v>14.455683458630597</c:v>
                </c:pt>
                <c:pt idx="1010" formatCode="#,##0.0">
                  <c:v>18.561307511143347</c:v>
                </c:pt>
                <c:pt idx="1021" formatCode="#,##0.0">
                  <c:v>10.604245843915438</c:v>
                </c:pt>
                <c:pt idx="1033" formatCode="#,##0.0">
                  <c:v>17.870883762573971</c:v>
                </c:pt>
                <c:pt idx="1034" formatCode="#,##0.0">
                  <c:v>13.905842634620186</c:v>
                </c:pt>
                <c:pt idx="1037" formatCode="#,##0.0">
                  <c:v>13.321313196480697</c:v>
                </c:pt>
                <c:pt idx="1041" formatCode="#,##0.0">
                  <c:v>16.02214395068594</c:v>
                </c:pt>
                <c:pt idx="1044" formatCode="#,##0.0">
                  <c:v>6.7015165005990989</c:v>
                </c:pt>
                <c:pt idx="1048" formatCode="#,##0.0">
                  <c:v>9.7851328665717645</c:v>
                </c:pt>
                <c:pt idx="1050" formatCode="#,##0.0">
                  <c:v>9.9794213643214906</c:v>
                </c:pt>
                <c:pt idx="1051" formatCode="#,##0.0">
                  <c:v>14.823648008134249</c:v>
                </c:pt>
                <c:pt idx="1053" formatCode="#,##0.0">
                  <c:v>13.863530030800911</c:v>
                </c:pt>
                <c:pt idx="1081" formatCode="#,##0.0">
                  <c:v>7.4074896701481041</c:v>
                </c:pt>
                <c:pt idx="1084" formatCode="#,##0.0">
                  <c:v>13.968227249948489</c:v>
                </c:pt>
                <c:pt idx="1089" formatCode="#,##0.0">
                  <c:v>31.633774028303058</c:v>
                </c:pt>
                <c:pt idx="1090" formatCode="#,##0.0">
                  <c:v>13.265394286420129</c:v>
                </c:pt>
                <c:pt idx="1093" formatCode="#,##0.0">
                  <c:v>18.936460986267043</c:v>
                </c:pt>
                <c:pt idx="1095" formatCode="#,##0.0">
                  <c:v>11.356284860248639</c:v>
                </c:pt>
                <c:pt idx="1106" formatCode="#,##0.0">
                  <c:v>10.103597797735658</c:v>
                </c:pt>
                <c:pt idx="1108" formatCode="#,##0.0">
                  <c:v>18.012066567448439</c:v>
                </c:pt>
                <c:pt idx="1113" formatCode="#,##0.0">
                  <c:v>20.253852368934183</c:v>
                </c:pt>
                <c:pt idx="1115" formatCode="#,##0.0">
                  <c:v>18.27561111946104</c:v>
                </c:pt>
                <c:pt idx="1122" formatCode="#,##0.0">
                  <c:v>11.822561481324859</c:v>
                </c:pt>
                <c:pt idx="1123" formatCode="#,##0.0">
                  <c:v>12.448715608260812</c:v>
                </c:pt>
                <c:pt idx="1129" formatCode="#,##0.0">
                  <c:v>12.409210467075649</c:v>
                </c:pt>
                <c:pt idx="1134" formatCode="#,##0.0">
                  <c:v>17.193332970619597</c:v>
                </c:pt>
                <c:pt idx="1137" formatCode="#,##0.0">
                  <c:v>14.234046940356567</c:v>
                </c:pt>
                <c:pt idx="1138" formatCode="#,##0.0">
                  <c:v>19.254587931054505</c:v>
                </c:pt>
                <c:pt idx="1145" formatCode="#,##0.0">
                  <c:v>23.566326198736459</c:v>
                </c:pt>
                <c:pt idx="1149" formatCode="#,##0.0">
                  <c:v>7.4126118689702576</c:v>
                </c:pt>
                <c:pt idx="1156" formatCode="#,##0.0">
                  <c:v>22.952359458543768</c:v>
                </c:pt>
                <c:pt idx="1160" formatCode="#,##0.0">
                  <c:v>13.265979892715004</c:v>
                </c:pt>
                <c:pt idx="1161" formatCode="#,##0.0">
                  <c:v>13.228519063417984</c:v>
                </c:pt>
                <c:pt idx="1163" formatCode="#,##0.0">
                  <c:v>7.8858813578633402</c:v>
                </c:pt>
                <c:pt idx="1166" formatCode="#,##0.0">
                  <c:v>15.60552995254238</c:v>
                </c:pt>
                <c:pt idx="1169" formatCode="#,##0.0">
                  <c:v>25.507581591769963</c:v>
                </c:pt>
                <c:pt idx="1172" formatCode="#,##0.0">
                  <c:v>12.238364638122782</c:v>
                </c:pt>
                <c:pt idx="1186" formatCode="#,##0.0">
                  <c:v>13.656356404710996</c:v>
                </c:pt>
                <c:pt idx="1188" formatCode="#,##0.0">
                  <c:v>16.835453750367158</c:v>
                </c:pt>
                <c:pt idx="1189" formatCode="#,##0.0">
                  <c:v>16.039369308753798</c:v>
                </c:pt>
                <c:pt idx="1197" formatCode="#,##0.0">
                  <c:v>9.5686132778597131</c:v>
                </c:pt>
                <c:pt idx="1204" formatCode="#,##0.0">
                  <c:v>14.583286893499686</c:v>
                </c:pt>
                <c:pt idx="1207" formatCode="#,##0.0">
                  <c:v>10.812037113442138</c:v>
                </c:pt>
                <c:pt idx="1208" formatCode="#,##0.0">
                  <c:v>12.527727576326736</c:v>
                </c:pt>
                <c:pt idx="1211" formatCode="#,##0.0">
                  <c:v>10.557097823647018</c:v>
                </c:pt>
                <c:pt idx="1212" formatCode="#,##0.0">
                  <c:v>17.876042541899231</c:v>
                </c:pt>
                <c:pt idx="1216" formatCode="#,##0.0">
                  <c:v>26.973282055483281</c:v>
                </c:pt>
                <c:pt idx="1219" formatCode="#,##0.0">
                  <c:v>13.470459485492878</c:v>
                </c:pt>
                <c:pt idx="1222" formatCode="#,##0.0">
                  <c:v>10.111397454993631</c:v>
                </c:pt>
                <c:pt idx="1230" formatCode="#,##0.0">
                  <c:v>11.966109394820126</c:v>
                </c:pt>
                <c:pt idx="1232" formatCode="#,##0.0">
                  <c:v>13.659140540192366</c:v>
                </c:pt>
                <c:pt idx="1238" formatCode="#,##0.0">
                  <c:v>19.563521708500893</c:v>
                </c:pt>
                <c:pt idx="1246" formatCode="#,##0.0">
                  <c:v>16.148119201111932</c:v>
                </c:pt>
                <c:pt idx="1252" formatCode="#,##0.0">
                  <c:v>23.411467716534791</c:v>
                </c:pt>
                <c:pt idx="1256" formatCode="#,##0.0">
                  <c:v>13.968433332283775</c:v>
                </c:pt>
                <c:pt idx="1258" formatCode="#,##0.0">
                  <c:v>10.3413279270847</c:v>
                </c:pt>
                <c:pt idx="1259" formatCode="#,##0.0">
                  <c:v>19.404323623197499</c:v>
                </c:pt>
                <c:pt idx="1260" formatCode="#,##0.0">
                  <c:v>7.9485428418777762</c:v>
                </c:pt>
                <c:pt idx="1264" formatCode="#,##0.0">
                  <c:v>17.515297754422399</c:v>
                </c:pt>
                <c:pt idx="1265" formatCode="#,##0.0">
                  <c:v>16.191865827827197</c:v>
                </c:pt>
                <c:pt idx="1279" formatCode="#,##0.0">
                  <c:v>23.508746564187479</c:v>
                </c:pt>
                <c:pt idx="1287" formatCode="#,##0.0">
                  <c:v>26.685920348919389</c:v>
                </c:pt>
                <c:pt idx="1290" formatCode="#,##0.0">
                  <c:v>14.267586228782505</c:v>
                </c:pt>
                <c:pt idx="1291" formatCode="#,##0.0">
                  <c:v>15.104417775479501</c:v>
                </c:pt>
                <c:pt idx="1299" formatCode="#,##0.0">
                  <c:v>20.968036997824839</c:v>
                </c:pt>
                <c:pt idx="1302" formatCode="#,##0.0">
                  <c:v>22.694154403157324</c:v>
                </c:pt>
                <c:pt idx="1304" formatCode="#,##0.0">
                  <c:v>16.949253780104076</c:v>
                </c:pt>
                <c:pt idx="1310" formatCode="#,##0.0">
                  <c:v>24.139591619536944</c:v>
                </c:pt>
                <c:pt idx="1312" formatCode="#,##0.0">
                  <c:v>20.475663243792226</c:v>
                </c:pt>
                <c:pt idx="1315" formatCode="#,##0.0">
                  <c:v>10.140573161374739</c:v>
                </c:pt>
                <c:pt idx="1321" formatCode="#,##0.0">
                  <c:v>24.307254874617904</c:v>
                </c:pt>
                <c:pt idx="1328" formatCode="#,##0.0">
                  <c:v>52.823215185548491</c:v>
                </c:pt>
                <c:pt idx="1329" formatCode="#,##0.0">
                  <c:v>47.144146011195026</c:v>
                </c:pt>
                <c:pt idx="1336" formatCode="#,##0.0">
                  <c:v>10.96609058836426</c:v>
                </c:pt>
                <c:pt idx="1345" formatCode="#,##0.0">
                  <c:v>8.8118756467228412</c:v>
                </c:pt>
                <c:pt idx="1346" formatCode="#,##0.0">
                  <c:v>16.220572466508195</c:v>
                </c:pt>
                <c:pt idx="1353" formatCode="#,##0.0">
                  <c:v>24.458257189200861</c:v>
                </c:pt>
                <c:pt idx="1358" formatCode="#,##0.0">
                  <c:v>21.809699246995848</c:v>
                </c:pt>
                <c:pt idx="1371" formatCode="#,##0.0">
                  <c:v>14.868926994421694</c:v>
                </c:pt>
                <c:pt idx="1387" formatCode="#,##0.0">
                  <c:v>18.230057194466401</c:v>
                </c:pt>
                <c:pt idx="1388" formatCode="#,##0.0">
                  <c:v>22.125730150435601</c:v>
                </c:pt>
                <c:pt idx="1390" formatCode="#,##0.0">
                  <c:v>17.255235178520092</c:v>
                </c:pt>
                <c:pt idx="1393" formatCode="#,##0.0">
                  <c:v>17.384161668067087</c:v>
                </c:pt>
                <c:pt idx="1398" formatCode="#,##0.0">
                  <c:v>11.708754103875677</c:v>
                </c:pt>
                <c:pt idx="1400" formatCode="#,##0.0">
                  <c:v>19.77777570414214</c:v>
                </c:pt>
                <c:pt idx="1402" formatCode="#,##0.0">
                  <c:v>17.936366668035891</c:v>
                </c:pt>
                <c:pt idx="1403" formatCode="#,##0.0">
                  <c:v>22.249518331372997</c:v>
                </c:pt>
                <c:pt idx="1408" formatCode="#,##0.0">
                  <c:v>9.5709369550667134</c:v>
                </c:pt>
                <c:pt idx="1419" formatCode="#,##0.0">
                  <c:v>15.35507188171176</c:v>
                </c:pt>
                <c:pt idx="1420" formatCode="#,##0.0">
                  <c:v>16.086466480960038</c:v>
                </c:pt>
                <c:pt idx="1421" formatCode="#,##0.0">
                  <c:v>25.030255240078738</c:v>
                </c:pt>
                <c:pt idx="1437" formatCode="#,##0.0">
                  <c:v>12.065277830133931</c:v>
                </c:pt>
                <c:pt idx="1439" formatCode="#,##0.0">
                  <c:v>21.267325081898157</c:v>
                </c:pt>
                <c:pt idx="1440" formatCode="#,##0.0">
                  <c:v>14.652282244375236</c:v>
                </c:pt>
                <c:pt idx="1446" formatCode="#,##0.0">
                  <c:v>30.642942569889865</c:v>
                </c:pt>
                <c:pt idx="1450" formatCode="#,##0.0">
                  <c:v>40.222963955116143</c:v>
                </c:pt>
                <c:pt idx="1457" formatCode="#,##0.0">
                  <c:v>28.522055927671129</c:v>
                </c:pt>
                <c:pt idx="1463" formatCode="#,##0.0">
                  <c:v>23.238369426089935</c:v>
                </c:pt>
                <c:pt idx="1480" formatCode="#,##0.0">
                  <c:v>23.410106878611465</c:v>
                </c:pt>
                <c:pt idx="1482" formatCode="#,##0.0">
                  <c:v>36.373615173004971</c:v>
                </c:pt>
                <c:pt idx="1483" formatCode="#,##0.0">
                  <c:v>13.678889158246582</c:v>
                </c:pt>
                <c:pt idx="1487" formatCode="#,##0.0">
                  <c:v>16.963497122353854</c:v>
                </c:pt>
                <c:pt idx="1503" formatCode="#,##0.0">
                  <c:v>26.457718276016763</c:v>
                </c:pt>
                <c:pt idx="1508" formatCode="#,##0.0">
                  <c:v>31.936549967533463</c:v>
                </c:pt>
                <c:pt idx="1512" formatCode="#,##0.0">
                  <c:v>11.220996724381113</c:v>
                </c:pt>
                <c:pt idx="1513" formatCode="#,##0.0">
                  <c:v>29.275852786250674</c:v>
                </c:pt>
                <c:pt idx="1522" formatCode="#,##0.0">
                  <c:v>25.005610934128818</c:v>
                </c:pt>
                <c:pt idx="1526" formatCode="#,##0.0">
                  <c:v>27.728534708798364</c:v>
                </c:pt>
                <c:pt idx="1527" formatCode="#,##0.0">
                  <c:v>32.837312037751943</c:v>
                </c:pt>
                <c:pt idx="1529" formatCode="#,##0.0">
                  <c:v>22.56613220660083</c:v>
                </c:pt>
                <c:pt idx="1531" formatCode="#,##0.0">
                  <c:v>38.93113103515244</c:v>
                </c:pt>
                <c:pt idx="1536" formatCode="#,##0.0">
                  <c:v>23.268523855734941</c:v>
                </c:pt>
                <c:pt idx="1541" formatCode="#,##0.0">
                  <c:v>28.903961541739264</c:v>
                </c:pt>
                <c:pt idx="1544" formatCode="#,##0.0">
                  <c:v>30.814853943831181</c:v>
                </c:pt>
                <c:pt idx="1547" formatCode="#,##0.0">
                  <c:v>23.431794230783083</c:v>
                </c:pt>
                <c:pt idx="1548" formatCode="#,##0.0">
                  <c:v>29.998377605554943</c:v>
                </c:pt>
                <c:pt idx="1549" formatCode="#,##0.0">
                  <c:v>27.848749472526674</c:v>
                </c:pt>
                <c:pt idx="1558" formatCode="#,##0.0">
                  <c:v>27.363873080551798</c:v>
                </c:pt>
                <c:pt idx="1567" formatCode="#,##0.0">
                  <c:v>57.528848085051251</c:v>
                </c:pt>
                <c:pt idx="1577" formatCode="#,##0.0">
                  <c:v>20.085852830410371</c:v>
                </c:pt>
                <c:pt idx="1579" formatCode="#,##0.0">
                  <c:v>31.245666169847542</c:v>
                </c:pt>
                <c:pt idx="1589" formatCode="#,##0.0">
                  <c:v>26.562941405055557</c:v>
                </c:pt>
                <c:pt idx="1590" formatCode="#,##0.0">
                  <c:v>35.528566333157372</c:v>
                </c:pt>
                <c:pt idx="1595" formatCode="#,##0.0">
                  <c:v>26.384027032326856</c:v>
                </c:pt>
                <c:pt idx="1596" formatCode="#,##0.0">
                  <c:v>21.150827440234305</c:v>
                </c:pt>
                <c:pt idx="1608" formatCode="#,##0.0">
                  <c:v>35.90897685115263</c:v>
                </c:pt>
                <c:pt idx="1613" formatCode="#,##0.0">
                  <c:v>36.933846765365558</c:v>
                </c:pt>
                <c:pt idx="1614" formatCode="#,##0.0">
                  <c:v>37.80008058847676</c:v>
                </c:pt>
                <c:pt idx="1621" formatCode="#,##0.0">
                  <c:v>36.145697691308968</c:v>
                </c:pt>
                <c:pt idx="1630" formatCode="#,##0.0">
                  <c:v>44.757314217513489</c:v>
                </c:pt>
                <c:pt idx="1631" formatCode="#,##0.0">
                  <c:v>42.483843304743125</c:v>
                </c:pt>
                <c:pt idx="1632" formatCode="#,##0.0">
                  <c:v>35.069841780712849</c:v>
                </c:pt>
                <c:pt idx="1639" formatCode="#,##0.0">
                  <c:v>36.791918414377079</c:v>
                </c:pt>
                <c:pt idx="1642" formatCode="#,##0.0">
                  <c:v>46.517132408115501</c:v>
                </c:pt>
                <c:pt idx="1647" formatCode="#,##0.0">
                  <c:v>39.472724215727261</c:v>
                </c:pt>
                <c:pt idx="1652" formatCode="#,##0.0">
                  <c:v>49.746989274380574</c:v>
                </c:pt>
                <c:pt idx="1656" formatCode="#,##0.0">
                  <c:v>40.88401414558944</c:v>
                </c:pt>
                <c:pt idx="1659" formatCode="#,##0.0">
                  <c:v>51.821131187123129</c:v>
                </c:pt>
                <c:pt idx="1671" formatCode="#,##0.0">
                  <c:v>77.62721153114714</c:v>
                </c:pt>
                <c:pt idx="1674" formatCode="#,##0.0">
                  <c:v>59.249155196304059</c:v>
                </c:pt>
                <c:pt idx="1677" formatCode="#,##0.0">
                  <c:v>52.827762234980177</c:v>
                </c:pt>
                <c:pt idx="1682" formatCode="#,##0.0">
                  <c:v>63.884304124117051</c:v>
                </c:pt>
                <c:pt idx="1691" formatCode="#,##0.0">
                  <c:v>73.972896329712384</c:v>
                </c:pt>
                <c:pt idx="1694" formatCode="#,##0.0">
                  <c:v>66.82004187890746</c:v>
                </c:pt>
                <c:pt idx="1699" formatCode="#,##0.0">
                  <c:v>82.598352829492597</c:v>
                </c:pt>
              </c:numCache>
            </c:numRef>
          </c:yVal>
          <c:smooth val="0"/>
          <c:extLst>
            <c:ext xmlns:c16="http://schemas.microsoft.com/office/drawing/2014/chart" uri="{C3380CC4-5D6E-409C-BE32-E72D297353CC}">
              <c16:uniqueId val="{00000001-D097-4243-BE02-40D8C6F03275}"/>
            </c:ext>
          </c:extLst>
        </c:ser>
        <c:dLbls>
          <c:showLegendKey val="0"/>
          <c:showVal val="0"/>
          <c:showCatName val="0"/>
          <c:showSerName val="0"/>
          <c:showPercent val="0"/>
          <c:showBubbleSize val="0"/>
        </c:dLbls>
        <c:axId val="444874911"/>
        <c:axId val="444871583"/>
      </c:scatterChart>
      <c:valAx>
        <c:axId val="444874911"/>
        <c:scaling>
          <c:orientation val="minMax"/>
        </c:scaling>
        <c:delete val="0"/>
        <c:axPos val="b"/>
        <c:title>
          <c:tx>
            <c:strRef>
              <c:f>'[Ingreso y Gastos.xlsx]Din Autonomía (3)'!$E$1</c:f>
              <c:strCache>
                <c:ptCount val="1"/>
                <c:pt idx="0">
                  <c:v>Ingresos por Impuestos (en Millones de Quetzales)</c:v>
                </c:pt>
              </c:strCache>
            </c:strRef>
          </c:tx>
          <c:layout>
            <c:manualLayout>
              <c:xMode val="edge"/>
              <c:yMode val="edge"/>
              <c:x val="0.28504853574925432"/>
              <c:y val="0.92332136748100846"/>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GT"/>
            </a:p>
          </c:txPr>
        </c:title>
        <c:numFmt formatCode="_(* #,##0_);_(* \(#,##0\);_(* &quot;-&quot;_);_(@_)" sourceLinked="0"/>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s-GT"/>
          </a:p>
        </c:txPr>
        <c:crossAx val="444871583"/>
        <c:crosses val="autoZero"/>
        <c:crossBetween val="midCat"/>
      </c:valAx>
      <c:valAx>
        <c:axId val="444871583"/>
        <c:scaling>
          <c:orientation val="minMax"/>
          <c:min val="-5"/>
        </c:scaling>
        <c:delete val="0"/>
        <c:axPos val="l"/>
        <c:title>
          <c:tx>
            <c:strRef>
              <c:f>'[Ingreso y Gastos.xlsx]Din Autonomía (3)'!$E$2</c:f>
              <c:strCache>
                <c:ptCount val="1"/>
                <c:pt idx="0">
                  <c:v>Autonomía Financiera (en porcentajes)</c:v>
                </c:pt>
              </c:strCache>
            </c:strRef>
          </c:tx>
          <c:layout>
            <c:manualLayout>
              <c:xMode val="edge"/>
              <c:yMode val="edge"/>
              <c:x val="1.7956470572508862E-2"/>
              <c:y val="0.2138089822105570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GT"/>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s-GT"/>
          </a:p>
        </c:txPr>
        <c:crossAx val="444874911"/>
        <c:crosses val="autoZero"/>
        <c:crossBetween val="midCat"/>
      </c:valAx>
      <c:spPr>
        <a:noFill/>
        <a:ln>
          <a:noFill/>
        </a:ln>
        <a:effectLst/>
      </c:spPr>
    </c:plotArea>
    <c:legend>
      <c:legendPos val="r"/>
      <c:layout>
        <c:manualLayout>
          <c:xMode val="edge"/>
          <c:yMode val="edge"/>
          <c:x val="7.7790928634766873E-2"/>
          <c:y val="0.11502102835157638"/>
          <c:w val="0.87469374373009878"/>
          <c:h val="6.8499857206968301E-2"/>
        </c:manualLayout>
      </c:layout>
      <c:overlay val="0"/>
      <c:spPr>
        <a:gradFill rotWithShape="1">
          <a:gsLst>
            <a:gs pos="0">
              <a:schemeClr val="accent1">
                <a:lumMod val="20000"/>
                <a:lumOff val="80000"/>
              </a:schemeClr>
            </a:gs>
            <a:gs pos="50000">
              <a:schemeClr val="bg1">
                <a:lumMod val="95000"/>
              </a:schemeClr>
            </a:gs>
            <a:gs pos="100000">
              <a:schemeClr val="accent1">
                <a:lumMod val="20000"/>
                <a:lumOff val="80000"/>
              </a:schemeClr>
            </a:gs>
          </a:gsLst>
          <a:lin ang="5400000" scaled="0"/>
        </a:grad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G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a:glow rad="139700">
        <a:schemeClr val="accent3">
          <a:satMod val="175000"/>
          <a:alpha val="40000"/>
        </a:schemeClr>
      </a:glow>
    </a:effectLst>
  </c:spPr>
  <c:txPr>
    <a:bodyPr/>
    <a:lstStyle/>
    <a:p>
      <a:pPr>
        <a:defRPr sz="1000">
          <a:solidFill>
            <a:sysClr val="windowText" lastClr="000000"/>
          </a:solidFill>
        </a:defRPr>
      </a:pPr>
      <a:endParaRPr lang="es-GT"/>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1200" b="0" i="0" u="none" strike="noStrike" kern="1200" spc="0" baseline="0">
                <a:solidFill>
                  <a:sysClr val="windowText" lastClr="000000"/>
                </a:solidFill>
                <a:latin typeface="+mn-lt"/>
                <a:ea typeface="+mn-ea"/>
                <a:cs typeface="+mn-cs"/>
              </a:defRPr>
            </a:pPr>
            <a:r>
              <a:rPr lang="es-GT" sz="1800" b="1" dirty="0">
                <a:solidFill>
                  <a:srgbClr val="0D3964"/>
                </a:solidFill>
              </a:rPr>
              <a:t>Liquidez Histórica</a:t>
            </a:r>
          </a:p>
          <a:p>
            <a:pPr algn="ctr">
              <a:defRPr sz="1200"/>
            </a:pPr>
            <a:r>
              <a:rPr lang="es-GT" dirty="0"/>
              <a:t>Cantidad de veces que supera los</a:t>
            </a:r>
            <a:r>
              <a:rPr lang="es-GT" baseline="0" dirty="0"/>
              <a:t> activos corrientes a los pasivos corrientes</a:t>
            </a:r>
            <a:endParaRPr lang="es-GT" dirty="0"/>
          </a:p>
        </c:rich>
      </c:tx>
      <c:layout>
        <c:manualLayout>
          <c:xMode val="edge"/>
          <c:yMode val="edge"/>
          <c:x val="0.12672328973117522"/>
          <c:y val="0"/>
        </c:manualLayout>
      </c:layout>
      <c:overlay val="0"/>
      <c:spPr>
        <a:noFill/>
        <a:ln>
          <a:noFill/>
        </a:ln>
        <a:effectLst/>
      </c:spPr>
      <c:txPr>
        <a:bodyPr rot="0" spcFirstLastPara="1" vertOverflow="ellipsis" vert="horz" wrap="square" anchor="ctr" anchorCtr="1"/>
        <a:lstStyle/>
        <a:p>
          <a:pPr algn="ctr">
            <a:defRPr sz="1200" b="0" i="0" u="none" strike="noStrike" kern="1200" spc="0" baseline="0">
              <a:solidFill>
                <a:sysClr val="windowText" lastClr="000000"/>
              </a:solidFill>
              <a:latin typeface="+mn-lt"/>
              <a:ea typeface="+mn-ea"/>
              <a:cs typeface="+mn-cs"/>
            </a:defRPr>
          </a:pPr>
          <a:endParaRPr lang="es-GT"/>
        </a:p>
      </c:txPr>
    </c:title>
    <c:autoTitleDeleted val="0"/>
    <c:plotArea>
      <c:layout>
        <c:manualLayout>
          <c:layoutTarget val="inner"/>
          <c:xMode val="edge"/>
          <c:yMode val="edge"/>
          <c:x val="4.8667556402121247E-2"/>
          <c:y val="0.22546168557809113"/>
          <c:w val="0.87619075417997838"/>
          <c:h val="0.66387209171496342"/>
        </c:manualLayout>
      </c:layout>
      <c:barChart>
        <c:barDir val="col"/>
        <c:grouping val="clustered"/>
        <c:varyColors val="0"/>
        <c:ser>
          <c:idx val="4"/>
          <c:order val="0"/>
          <c:tx>
            <c:strRef>
              <c:f>Hoja1!$B$1</c:f>
              <c:strCache>
                <c:ptCount val="1"/>
                <c:pt idx="0">
                  <c:v>Observado</c:v>
                </c:pt>
              </c:strCache>
            </c:strRef>
          </c:tx>
          <c:spPr>
            <a:solidFill>
              <a:srgbClr val="018EC1"/>
            </a:solidFill>
            <a:ln w="25400">
              <a:noFill/>
            </a:ln>
            <a:effectLst>
              <a:outerShdw blurRad="50800" dist="25400" dir="18900000" algn="bl" rotWithShape="0">
                <a:prstClr val="black">
                  <a:alpha val="40000"/>
                </a:prstClr>
              </a:outerShdw>
            </a:effectLst>
            <a:scene3d>
              <a:camera prst="orthographicFront"/>
              <a:lightRig rig="threePt" dir="t"/>
            </a:scene3d>
            <a:sp3d>
              <a:bevelT w="25400" prst="angle"/>
            </a:sp3d>
          </c:spPr>
          <c:invertIfNegative val="0"/>
          <c:dLbls>
            <c:numFmt formatCode="#,##0.0" sourceLinked="0"/>
            <c:spPr>
              <a:noFill/>
              <a:ln>
                <a:noFill/>
              </a:ln>
              <a:effectLst/>
            </c:spPr>
            <c:txPr>
              <a:bodyPr rot="0" spcFirstLastPara="1" vertOverflow="ellipsis" vert="horz" wrap="square" anchor="ctr" anchorCtr="1"/>
              <a:lstStyle/>
              <a:p>
                <a:pPr>
                  <a:defRPr sz="1200" b="1" i="0" u="none" strike="noStrike" kern="1200" baseline="0">
                    <a:solidFill>
                      <a:srgbClr val="018EC1"/>
                    </a:solidFill>
                    <a:latin typeface="+mn-lt"/>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2016</c:v>
                </c:pt>
                <c:pt idx="1">
                  <c:v>2017</c:v>
                </c:pt>
                <c:pt idx="2">
                  <c:v>2018</c:v>
                </c:pt>
                <c:pt idx="3">
                  <c:v>2019</c:v>
                </c:pt>
                <c:pt idx="4">
                  <c:v>2020</c:v>
                </c:pt>
              </c:strCache>
            </c:strRef>
          </c:cat>
          <c:val>
            <c:numRef>
              <c:f>Hoja1!$B$2:$B$6</c:f>
              <c:numCache>
                <c:formatCode>General</c:formatCode>
                <c:ptCount val="5"/>
                <c:pt idx="0">
                  <c:v>11.071883858513143</c:v>
                </c:pt>
                <c:pt idx="1">
                  <c:v>18.947194086382222</c:v>
                </c:pt>
                <c:pt idx="2">
                  <c:v>16.63421174477384</c:v>
                </c:pt>
                <c:pt idx="3">
                  <c:v>11.999540074894574</c:v>
                </c:pt>
                <c:pt idx="4">
                  <c:v>14.834045966805549</c:v>
                </c:pt>
              </c:numCache>
            </c:numRef>
          </c:val>
          <c:extLst>
            <c:ext xmlns:c16="http://schemas.microsoft.com/office/drawing/2014/chart" uri="{C3380CC4-5D6E-409C-BE32-E72D297353CC}">
              <c16:uniqueId val="{00000000-8311-4CE6-84B8-7F75F66850C1}"/>
            </c:ext>
          </c:extLst>
        </c:ser>
        <c:dLbls>
          <c:showLegendKey val="0"/>
          <c:showVal val="0"/>
          <c:showCatName val="0"/>
          <c:showSerName val="0"/>
          <c:showPercent val="0"/>
          <c:showBubbleSize val="0"/>
        </c:dLbls>
        <c:gapWidth val="150"/>
        <c:axId val="444874911"/>
        <c:axId val="444871583"/>
      </c:barChart>
      <c:lineChart>
        <c:grouping val="standard"/>
        <c:varyColors val="0"/>
        <c:ser>
          <c:idx val="0"/>
          <c:order val="1"/>
          <c:tx>
            <c:strRef>
              <c:f>Hoja1!$C$1</c:f>
              <c:strCache>
                <c:ptCount val="1"/>
                <c:pt idx="0">
                  <c:v>Promedio</c:v>
                </c:pt>
              </c:strCache>
            </c:strRef>
          </c:tx>
          <c:spPr>
            <a:ln w="19050" cap="rnd">
              <a:solidFill>
                <a:srgbClr val="FF0000"/>
              </a:solidFill>
              <a:prstDash val="sysDash"/>
              <a:round/>
            </a:ln>
            <a:effectLst/>
          </c:spPr>
          <c:marker>
            <c:symbol val="none"/>
          </c:marker>
          <c:dLbls>
            <c:dLbl>
              <c:idx val="4"/>
              <c:layout>
                <c:manualLayout>
                  <c:x val="6.2618074514917008E-2"/>
                  <c:y val="5.8372849914210293E-3"/>
                </c:manualLayout>
              </c:layout>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8311-4CE6-84B8-7F75F66850C1}"/>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FF0000"/>
                    </a:solidFill>
                    <a:latin typeface="+mn-lt"/>
                    <a:ea typeface="+mn-ea"/>
                    <a:cs typeface="+mn-cs"/>
                  </a:defRPr>
                </a:pPr>
                <a:endParaRPr lang="es-GT"/>
              </a:p>
            </c:txPr>
            <c:showLegendKey val="0"/>
            <c:showVal val="0"/>
            <c:showCatName val="0"/>
            <c:showSerName val="0"/>
            <c:showPercent val="0"/>
            <c:showBubbleSize val="0"/>
            <c:separator>
</c:separator>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2016</c:v>
                </c:pt>
                <c:pt idx="1">
                  <c:v>2017</c:v>
                </c:pt>
                <c:pt idx="2">
                  <c:v>2018</c:v>
                </c:pt>
                <c:pt idx="3">
                  <c:v>2019</c:v>
                </c:pt>
                <c:pt idx="4">
                  <c:v>2020</c:v>
                </c:pt>
              </c:strCache>
            </c:strRef>
          </c:cat>
          <c:val>
            <c:numRef>
              <c:f>Hoja1!$C$2:$C$6</c:f>
              <c:numCache>
                <c:formatCode>General</c:formatCode>
                <c:ptCount val="5"/>
                <c:pt idx="0">
                  <c:v>14.697375146273867</c:v>
                </c:pt>
                <c:pt idx="1">
                  <c:v>14.697375146273867</c:v>
                </c:pt>
                <c:pt idx="2">
                  <c:v>14.697375146273867</c:v>
                </c:pt>
                <c:pt idx="3">
                  <c:v>14.697375146273867</c:v>
                </c:pt>
                <c:pt idx="4">
                  <c:v>14.697375146273867</c:v>
                </c:pt>
              </c:numCache>
            </c:numRef>
          </c:val>
          <c:smooth val="0"/>
          <c:extLst>
            <c:ext xmlns:c16="http://schemas.microsoft.com/office/drawing/2014/chart" uri="{C3380CC4-5D6E-409C-BE32-E72D297353CC}">
              <c16:uniqueId val="{00000002-8311-4CE6-84B8-7F75F66850C1}"/>
            </c:ext>
          </c:extLst>
        </c:ser>
        <c:dLbls>
          <c:showLegendKey val="0"/>
          <c:showVal val="0"/>
          <c:showCatName val="0"/>
          <c:showSerName val="0"/>
          <c:showPercent val="0"/>
          <c:showBubbleSize val="0"/>
        </c:dLbls>
        <c:marker val="1"/>
        <c:smooth val="0"/>
        <c:axId val="444874911"/>
        <c:axId val="444871583"/>
      </c:lineChart>
      <c:catAx>
        <c:axId val="44487491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s-GT"/>
          </a:p>
        </c:txPr>
        <c:crossAx val="444871583"/>
        <c:crosses val="autoZero"/>
        <c:auto val="1"/>
        <c:lblAlgn val="ctr"/>
        <c:lblOffset val="100"/>
        <c:noMultiLvlLbl val="0"/>
      </c:catAx>
      <c:valAx>
        <c:axId val="444871583"/>
        <c:scaling>
          <c:orientation val="minMax"/>
        </c:scaling>
        <c:delete val="1"/>
        <c:axPos val="l"/>
        <c:title>
          <c:tx>
            <c:strRef>
              <c:f/>
            </c:strRef>
          </c:tx>
          <c:layout>
            <c:manualLayout>
              <c:xMode val="edge"/>
              <c:yMode val="edge"/>
              <c:x val="6.5302862365963412E-3"/>
              <c:y val="0.22463881669963665"/>
            </c:manualLayout>
          </c:layout>
          <c:overlay val="0"/>
          <c:spPr>
            <a:noFill/>
            <a:ln>
              <a:noFill/>
            </a:ln>
            <a:effectLst/>
          </c:spPr>
          <c:txPr>
            <a:bodyPr rot="-5400000" spcFirstLastPara="1" vertOverflow="ellipsis" vert="horz" wrap="square" anchor="ctr" anchorCtr="1"/>
            <a:lstStyle/>
            <a:p>
              <a:pPr>
                <a:defRPr sz="800" b="1" i="0" u="none" strike="noStrike" kern="1200" baseline="0">
                  <a:solidFill>
                    <a:sysClr val="windowText" lastClr="000000"/>
                  </a:solidFill>
                  <a:latin typeface="+mn-lt"/>
                  <a:ea typeface="+mn-ea"/>
                  <a:cs typeface="+mn-cs"/>
                </a:defRPr>
              </a:pPr>
              <a:endParaRPr lang="es-GT"/>
            </a:p>
          </c:txPr>
        </c:title>
        <c:numFmt formatCode="General" sourceLinked="1"/>
        <c:majorTickMark val="none"/>
        <c:minorTickMark val="none"/>
        <c:tickLblPos val="nextTo"/>
        <c:crossAx val="444874911"/>
        <c:crosses val="autoZero"/>
        <c:crossBetween val="between"/>
      </c:valAx>
      <c:spPr>
        <a:noFill/>
        <a:ln w="25400">
          <a:noFill/>
        </a:ln>
        <a:effectLst/>
      </c:spPr>
    </c:plotArea>
    <c:plotVisOnly val="1"/>
    <c:dispBlanksAs val="gap"/>
    <c:showDLblsOverMax val="0"/>
    <c:extLst/>
  </c:chart>
  <c:spPr>
    <a:noFill/>
    <a:ln w="9525" cap="flat" cmpd="sng" algn="ctr">
      <a:noFill/>
      <a:round/>
    </a:ln>
    <a:effectLst>
      <a:glow rad="139700">
        <a:srgbClr val="A5A5A5">
          <a:satMod val="175000"/>
          <a:alpha val="40000"/>
        </a:srgbClr>
      </a:glow>
    </a:effectLst>
  </c:spPr>
  <c:txPr>
    <a:bodyPr/>
    <a:lstStyle/>
    <a:p>
      <a:pPr>
        <a:defRPr>
          <a:solidFill>
            <a:sysClr val="windowText" lastClr="000000"/>
          </a:solidFill>
        </a:defRPr>
      </a:pPr>
      <a:endParaRPr lang="es-GT"/>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D3964"/>
                </a:solidFill>
                <a:latin typeface="Calibri" panose="020F0502020204030204" pitchFamily="34" charset="0"/>
                <a:ea typeface="+mn-ea"/>
                <a:cs typeface="Calibri" panose="020F0502020204030204" pitchFamily="34" charset="0"/>
              </a:defRPr>
            </a:pPr>
            <a:r>
              <a:rPr kumimoji="0" lang="es-GT" sz="1800" b="1" i="0" u="none" strike="noStrike" kern="1200" cap="none" spc="0" normalizeH="0" baseline="0" noProof="0" dirty="0">
                <a:ln>
                  <a:noFill/>
                </a:ln>
                <a:solidFill>
                  <a:srgbClr val="0D3964"/>
                </a:solidFill>
                <a:effectLst/>
                <a:uLnTx/>
                <a:uFillTx/>
                <a:latin typeface="Calibri" panose="020F0502020204030204" pitchFamily="34" charset="0"/>
                <a:cs typeface="Calibri" panose="020F0502020204030204" pitchFamily="34" charset="0"/>
              </a:rPr>
              <a:t>Liquidez para el año 2020</a:t>
            </a:r>
          </a:p>
          <a:p>
            <a:pPr>
              <a:defRPr>
                <a:solidFill>
                  <a:srgbClr val="0D3964"/>
                </a:solidFill>
                <a:latin typeface="Calibri" panose="020F0502020204030204" pitchFamily="34" charset="0"/>
                <a:cs typeface="Calibri" panose="020F0502020204030204" pitchFamily="34" charset="0"/>
              </a:defRPr>
            </a:pPr>
            <a:r>
              <a:rPr kumimoji="0" lang="es-GT" sz="1000" b="0" i="0" u="none" strike="noStrike" kern="1200" cap="none" spc="0" normalizeH="0" baseline="0" noProof="0" dirty="0">
                <a:ln>
                  <a:noFill/>
                </a:ln>
                <a:solidFill>
                  <a:srgbClr val="0D3964"/>
                </a:solidFill>
                <a:effectLst/>
                <a:uLnTx/>
                <a:uFillTx/>
                <a:latin typeface="Calibri" panose="020F0502020204030204" pitchFamily="34" charset="0"/>
                <a:cs typeface="Calibri" panose="020F0502020204030204" pitchFamily="34" charset="0"/>
              </a:rPr>
              <a:t>Cantidad de Municipalidades según el valor de su Liquidez</a:t>
            </a:r>
          </a:p>
        </c:rich>
      </c:tx>
      <c:layout>
        <c:manualLayout>
          <c:xMode val="edge"/>
          <c:yMode val="edge"/>
          <c:x val="0.24266991474688993"/>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rgbClr val="0D3964"/>
              </a:solidFill>
              <a:latin typeface="Calibri" panose="020F0502020204030204" pitchFamily="34" charset="0"/>
              <a:ea typeface="+mn-ea"/>
              <a:cs typeface="Calibri" panose="020F0502020204030204" pitchFamily="34" charset="0"/>
            </a:defRPr>
          </a:pPr>
          <a:endParaRPr lang="es-GT"/>
        </a:p>
      </c:txPr>
    </c:title>
    <c:autoTitleDeleted val="0"/>
    <c:plotArea>
      <c:layout>
        <c:manualLayout>
          <c:layoutTarget val="inner"/>
          <c:xMode val="edge"/>
          <c:yMode val="edge"/>
          <c:x val="0.18823364627498484"/>
          <c:y val="0.16094884482523358"/>
          <c:w val="0.78879142449247996"/>
          <c:h val="0.69107693025861261"/>
        </c:manualLayout>
      </c:layout>
      <c:barChart>
        <c:barDir val="bar"/>
        <c:grouping val="clustered"/>
        <c:varyColors val="0"/>
        <c:ser>
          <c:idx val="0"/>
          <c:order val="0"/>
          <c:tx>
            <c:strRef>
              <c:f>'[Ingreso y Gastos.xlsx]Din Liquidez (2)'!$B$5</c:f>
              <c:strCache>
                <c:ptCount val="1"/>
                <c:pt idx="0">
                  <c:v>2020</c:v>
                </c:pt>
              </c:strCache>
            </c:strRef>
          </c:tx>
          <c:spPr>
            <a:solidFill>
              <a:schemeClr val="accent6"/>
            </a:solidFill>
            <a:ln>
              <a:noFill/>
            </a:ln>
            <a:effectLst>
              <a:outerShdw blurRad="50800" dist="38100" dir="18900000" algn="bl" rotWithShape="0">
                <a:prstClr val="black">
                  <a:alpha val="40000"/>
                </a:prstClr>
              </a:outerShdw>
            </a:effectLst>
            <a:scene3d>
              <a:camera prst="orthographicFront"/>
              <a:lightRig rig="threePt" dir="t"/>
            </a:scene3d>
            <a:sp3d>
              <a:bevelT w="19050" prst="relaxedInset"/>
            </a:sp3d>
          </c:spPr>
          <c:invertIfNegative val="0"/>
          <c:dPt>
            <c:idx val="0"/>
            <c:invertIfNegative val="0"/>
            <c:bubble3D val="0"/>
            <c:spPr>
              <a:solidFill>
                <a:srgbClr val="FF0000"/>
              </a:solidFill>
              <a:ln>
                <a:noFill/>
              </a:ln>
              <a:effectLst>
                <a:outerShdw blurRad="50800" dist="38100" dir="18900000" algn="bl" rotWithShape="0">
                  <a:prstClr val="black">
                    <a:alpha val="40000"/>
                  </a:prstClr>
                </a:outerShdw>
              </a:effectLst>
              <a:scene3d>
                <a:camera prst="orthographicFront"/>
                <a:lightRig rig="threePt" dir="t"/>
              </a:scene3d>
              <a:sp3d>
                <a:bevelT w="19050" prst="relaxedInset"/>
              </a:sp3d>
            </c:spPr>
            <c:extLst>
              <c:ext xmlns:c16="http://schemas.microsoft.com/office/drawing/2014/chart" uri="{C3380CC4-5D6E-409C-BE32-E72D297353CC}">
                <c16:uniqueId val="{00000001-57AF-4DCE-BFC6-5E0ED6778129}"/>
              </c:ext>
            </c:extLst>
          </c:dPt>
          <c:dPt>
            <c:idx val="1"/>
            <c:invertIfNegative val="0"/>
            <c:bubble3D val="0"/>
            <c:spPr>
              <a:solidFill>
                <a:srgbClr val="FFC000"/>
              </a:solidFill>
              <a:ln>
                <a:noFill/>
              </a:ln>
              <a:effectLst>
                <a:outerShdw blurRad="50800" dist="38100" dir="18900000" algn="bl" rotWithShape="0">
                  <a:prstClr val="black">
                    <a:alpha val="40000"/>
                  </a:prstClr>
                </a:outerShdw>
              </a:effectLst>
              <a:scene3d>
                <a:camera prst="orthographicFront"/>
                <a:lightRig rig="threePt" dir="t"/>
              </a:scene3d>
              <a:sp3d>
                <a:bevelT w="19050" prst="relaxedInset"/>
              </a:sp3d>
            </c:spPr>
            <c:extLst>
              <c:ext xmlns:c16="http://schemas.microsoft.com/office/drawing/2014/chart" uri="{C3380CC4-5D6E-409C-BE32-E72D297353CC}">
                <c16:uniqueId val="{00000003-57AF-4DCE-BFC6-5E0ED6778129}"/>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'[Ingreso y Gastos.xlsx]Din Liquidez (2)'!$C$12:$C$20</c:f>
              <c:strCache>
                <c:ptCount val="9"/>
                <c:pt idx="0">
                  <c:v>Menos de 1</c:v>
                </c:pt>
                <c:pt idx="1">
                  <c:v>Entre 1 a 2</c:v>
                </c:pt>
                <c:pt idx="2">
                  <c:v>Entre 2.1 a 4</c:v>
                </c:pt>
                <c:pt idx="3">
                  <c:v>Entre 4.1 a 8 </c:v>
                </c:pt>
                <c:pt idx="4">
                  <c:v>Entre 8.1 a 16</c:v>
                </c:pt>
                <c:pt idx="5">
                  <c:v>Entre 16.1 a 32</c:v>
                </c:pt>
                <c:pt idx="6">
                  <c:v>Entre 32.1 a 64</c:v>
                </c:pt>
                <c:pt idx="7">
                  <c:v>Entre 64.1 a 128</c:v>
                </c:pt>
                <c:pt idx="8">
                  <c:v>mayor a 128</c:v>
                </c:pt>
              </c:strCache>
            </c:strRef>
          </c:cat>
          <c:val>
            <c:numRef>
              <c:f>'[Ingreso y Gastos.xlsx]Din Liquidez (2)'!$D$12:$D$20</c:f>
              <c:numCache>
                <c:formatCode>General</c:formatCode>
                <c:ptCount val="9"/>
                <c:pt idx="0">
                  <c:v>3</c:v>
                </c:pt>
                <c:pt idx="1">
                  <c:v>7</c:v>
                </c:pt>
                <c:pt idx="2">
                  <c:v>19</c:v>
                </c:pt>
                <c:pt idx="3">
                  <c:v>44</c:v>
                </c:pt>
                <c:pt idx="4">
                  <c:v>42</c:v>
                </c:pt>
                <c:pt idx="5">
                  <c:v>52</c:v>
                </c:pt>
                <c:pt idx="6">
                  <c:v>63</c:v>
                </c:pt>
                <c:pt idx="7">
                  <c:v>41</c:v>
                </c:pt>
                <c:pt idx="8">
                  <c:v>60</c:v>
                </c:pt>
              </c:numCache>
            </c:numRef>
          </c:val>
          <c:extLst>
            <c:ext xmlns:c16="http://schemas.microsoft.com/office/drawing/2014/chart" uri="{C3380CC4-5D6E-409C-BE32-E72D297353CC}">
              <c16:uniqueId val="{00000004-57AF-4DCE-BFC6-5E0ED6778129}"/>
            </c:ext>
          </c:extLst>
        </c:ser>
        <c:dLbls>
          <c:showLegendKey val="0"/>
          <c:showVal val="0"/>
          <c:showCatName val="0"/>
          <c:showSerName val="0"/>
          <c:showPercent val="0"/>
          <c:showBubbleSize val="0"/>
        </c:dLbls>
        <c:gapWidth val="150"/>
        <c:axId val="251485072"/>
        <c:axId val="251487568"/>
      </c:barChart>
      <c:catAx>
        <c:axId val="251485072"/>
        <c:scaling>
          <c:orientation val="minMax"/>
        </c:scaling>
        <c:delete val="0"/>
        <c:axPos val="l"/>
        <c:majorGridlines>
          <c:spPr>
            <a:ln w="9525" cap="flat" cmpd="sng" algn="ctr">
              <a:solidFill>
                <a:schemeClr val="tx1">
                  <a:lumMod val="15000"/>
                  <a:lumOff val="85000"/>
                </a:schemeClr>
              </a:solidFill>
              <a:round/>
            </a:ln>
            <a:effectLst/>
          </c:spPr>
        </c:majorGridlines>
        <c:title>
          <c:tx>
            <c:strRef>
              <c:f>'[Ingreso y Gastos.xlsx]Din Liquidez (2)'!$E$1</c:f>
              <c:strCache>
                <c:ptCount val="1"/>
                <c:pt idx="0">
                  <c:v>Valor del indicador de Liquidez</c:v>
                </c:pt>
              </c:strCache>
            </c:strRef>
          </c:tx>
          <c:layout>
            <c:manualLayout>
              <c:xMode val="edge"/>
              <c:yMode val="edge"/>
              <c:x val="1.1601846551115118E-2"/>
              <c:y val="0.29508537200727991"/>
            </c:manualLayout>
          </c:layout>
          <c:overlay val="0"/>
          <c:spPr>
            <a:noFill/>
            <a:ln>
              <a:noFill/>
            </a:ln>
            <a:effectLst/>
          </c:spPr>
          <c:txPr>
            <a:bodyPr rot="-5400000" spcFirstLastPara="1" vertOverflow="ellipsis" vert="horz" wrap="square" anchor="ctr" anchorCtr="1"/>
            <a:lstStyle/>
            <a:p>
              <a:pPr>
                <a:defRPr sz="105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GT"/>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0" spcFirstLastPara="1" vertOverflow="ellipsis"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GT"/>
          </a:p>
        </c:txPr>
        <c:crossAx val="251487568"/>
        <c:crosses val="autoZero"/>
        <c:auto val="1"/>
        <c:lblAlgn val="ctr"/>
        <c:lblOffset val="100"/>
        <c:noMultiLvlLbl val="0"/>
      </c:catAx>
      <c:valAx>
        <c:axId val="251487568"/>
        <c:scaling>
          <c:orientation val="minMax"/>
        </c:scaling>
        <c:delete val="0"/>
        <c:axPos val="b"/>
        <c:majorGridlines>
          <c:spPr>
            <a:ln w="9525" cap="flat" cmpd="sng" algn="ctr">
              <a:solidFill>
                <a:schemeClr val="tx1">
                  <a:lumMod val="15000"/>
                  <a:lumOff val="85000"/>
                </a:schemeClr>
              </a:solidFill>
              <a:round/>
            </a:ln>
            <a:effectLst/>
          </c:spPr>
        </c:majorGridlines>
        <c:title>
          <c:tx>
            <c:strRef>
              <c:f>'[Ingreso y Gastos.xlsx]Din Liquidez (2)'!$E$2</c:f>
              <c:strCache>
                <c:ptCount val="1"/>
                <c:pt idx="0">
                  <c:v>Cantidad de Municipalidades</c:v>
                </c:pt>
              </c:strCache>
            </c:strRef>
          </c:tx>
          <c:layout>
            <c:manualLayout>
              <c:xMode val="edge"/>
              <c:yMode val="edge"/>
              <c:x val="0.40394213547481134"/>
              <c:y val="0.92256848175668171"/>
            </c:manualLayout>
          </c:layout>
          <c:overlay val="0"/>
          <c:spPr>
            <a:noFill/>
            <a:ln>
              <a:noFill/>
            </a:ln>
            <a:effectLst/>
          </c:spPr>
          <c:txPr>
            <a:bodyPr rot="0" spcFirstLastPara="1" vertOverflow="ellipsis" vert="horz" wrap="square" anchor="ctr" anchorCtr="1"/>
            <a:lstStyle/>
            <a:p>
              <a:pPr>
                <a:defRPr sz="105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GT"/>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GT"/>
          </a:p>
        </c:txPr>
        <c:crossAx val="2514850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a:glow rad="101600">
        <a:schemeClr val="accent3">
          <a:satMod val="175000"/>
          <a:alpha val="40000"/>
        </a:schemeClr>
      </a:glow>
    </a:effectLst>
  </c:spPr>
  <c:txPr>
    <a:bodyPr/>
    <a:lstStyle/>
    <a:p>
      <a:pPr>
        <a:defRPr/>
      </a:pPr>
      <a:endParaRPr lang="es-GT"/>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s-GT" sz="1800" b="1" dirty="0">
                <a:solidFill>
                  <a:srgbClr val="0D3964"/>
                </a:solidFill>
              </a:rPr>
              <a:t>Comportamiento Histórico</a:t>
            </a:r>
            <a:endParaRPr lang="es-GT" sz="1800" b="1" baseline="0" dirty="0">
              <a:solidFill>
                <a:srgbClr val="0D3964"/>
              </a:solidFill>
            </a:endParaRPr>
          </a:p>
          <a:p>
            <a:pPr>
              <a:defRPr>
                <a:solidFill>
                  <a:schemeClr val="tx1"/>
                </a:solidFill>
              </a:defRPr>
            </a:pPr>
            <a:r>
              <a:rPr lang="es-GT" baseline="0" dirty="0"/>
              <a:t>Como porcentajes de los ingresos totales</a:t>
            </a:r>
            <a:endParaRPr lang="es-GT" dirty="0"/>
          </a:p>
        </c:rich>
      </c:tx>
      <c:layout>
        <c:manualLayout>
          <c:xMode val="edge"/>
          <c:yMode val="edge"/>
          <c:x val="0.2601477958305517"/>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s-GT"/>
        </a:p>
      </c:txPr>
    </c:title>
    <c:autoTitleDeleted val="0"/>
    <c:plotArea>
      <c:layout>
        <c:manualLayout>
          <c:layoutTarget val="inner"/>
          <c:xMode val="edge"/>
          <c:yMode val="edge"/>
          <c:x val="0.23071875579900836"/>
          <c:y val="0.19208198882632732"/>
          <c:w val="0.76928124420099164"/>
          <c:h val="0.57131119479630266"/>
        </c:manualLayout>
      </c:layout>
      <c:barChart>
        <c:barDir val="col"/>
        <c:grouping val="stacked"/>
        <c:varyColors val="0"/>
        <c:ser>
          <c:idx val="0"/>
          <c:order val="0"/>
          <c:tx>
            <c:strRef>
              <c:f>Hoja1!$B$1</c:f>
              <c:strCache>
                <c:ptCount val="1"/>
                <c:pt idx="0">
                  <c:v> Enedudamiento </c:v>
                </c:pt>
              </c:strCache>
            </c:strRef>
          </c:tx>
          <c:spPr>
            <a:solidFill>
              <a:schemeClr val="accent6"/>
            </a:solidFill>
            <a:ln>
              <a:noFill/>
            </a:ln>
            <a:effectLst>
              <a:outerShdw blurRad="50800" dist="38100" dir="18900000" algn="bl" rotWithShape="0">
                <a:prstClr val="black">
                  <a:alpha val="40000"/>
                </a:prstClr>
              </a:outerShdw>
            </a:effectLst>
            <a:scene3d>
              <a:camera prst="orthographicFront"/>
              <a:lightRig rig="threePt" dir="t"/>
            </a:scene3d>
            <a:sp3d>
              <a:bevelT w="31750" prst="relaxedInset"/>
            </a:sp3d>
          </c:spPr>
          <c:invertIfNegative val="0"/>
          <c:cat>
            <c:strRef>
              <c:f>Hoja1!$A$2:$A$6</c:f>
              <c:strCache>
                <c:ptCount val="5"/>
                <c:pt idx="0">
                  <c:v>2016</c:v>
                </c:pt>
                <c:pt idx="1">
                  <c:v>2017</c:v>
                </c:pt>
                <c:pt idx="2">
                  <c:v>2018</c:v>
                </c:pt>
                <c:pt idx="3">
                  <c:v>2019</c:v>
                </c:pt>
                <c:pt idx="4">
                  <c:v>2020</c:v>
                </c:pt>
              </c:strCache>
            </c:strRef>
          </c:cat>
          <c:val>
            <c:numRef>
              <c:f>Hoja1!$B$2:$B$6</c:f>
              <c:numCache>
                <c:formatCode>0.0%</c:formatCode>
                <c:ptCount val="5"/>
                <c:pt idx="0">
                  <c:v>0.12315326294891897</c:v>
                </c:pt>
                <c:pt idx="1">
                  <c:v>0.11275291123356253</c:v>
                </c:pt>
                <c:pt idx="2">
                  <c:v>9.9308861046541033E-2</c:v>
                </c:pt>
                <c:pt idx="3">
                  <c:v>5.9925928795193276E-2</c:v>
                </c:pt>
                <c:pt idx="4">
                  <c:v>8.1690466473301082E-2</c:v>
                </c:pt>
              </c:numCache>
            </c:numRef>
          </c:val>
          <c:extLst>
            <c:ext xmlns:c16="http://schemas.microsoft.com/office/drawing/2014/chart" uri="{C3380CC4-5D6E-409C-BE32-E72D297353CC}">
              <c16:uniqueId val="{00000000-8A5F-432B-80FB-54B8220B3BD9}"/>
            </c:ext>
          </c:extLst>
        </c:ser>
        <c:ser>
          <c:idx val="1"/>
          <c:order val="1"/>
          <c:tx>
            <c:strRef>
              <c:f>Hoja1!$C$1</c:f>
              <c:strCache>
                <c:ptCount val="1"/>
                <c:pt idx="0">
                  <c:v> Otras Obligaciones </c:v>
                </c:pt>
              </c:strCache>
            </c:strRef>
          </c:tx>
          <c:spPr>
            <a:solidFill>
              <a:schemeClr val="accent5"/>
            </a:solidFill>
            <a:ln>
              <a:noFill/>
            </a:ln>
            <a:effectLst>
              <a:outerShdw blurRad="50800" dist="38100" dir="18900000" algn="bl" rotWithShape="0">
                <a:prstClr val="black">
                  <a:alpha val="40000"/>
                </a:prstClr>
              </a:outerShdw>
            </a:effectLst>
            <a:scene3d>
              <a:camera prst="orthographicFront"/>
              <a:lightRig rig="threePt" dir="t"/>
            </a:scene3d>
            <a:sp3d>
              <a:bevelT w="31750" prst="relaxedInset"/>
            </a:sp3d>
          </c:spPr>
          <c:invertIfNegative val="0"/>
          <c:cat>
            <c:strRef>
              <c:f>Hoja1!$A$2:$A$6</c:f>
              <c:strCache>
                <c:ptCount val="5"/>
                <c:pt idx="0">
                  <c:v>2016</c:v>
                </c:pt>
                <c:pt idx="1">
                  <c:v>2017</c:v>
                </c:pt>
                <c:pt idx="2">
                  <c:v>2018</c:v>
                </c:pt>
                <c:pt idx="3">
                  <c:v>2019</c:v>
                </c:pt>
                <c:pt idx="4">
                  <c:v>2020</c:v>
                </c:pt>
              </c:strCache>
            </c:strRef>
          </c:cat>
          <c:val>
            <c:numRef>
              <c:f>Hoja1!$C$2:$C$6</c:f>
              <c:numCache>
                <c:formatCode>0.0%</c:formatCode>
                <c:ptCount val="5"/>
                <c:pt idx="0">
                  <c:v>6.3546416820556936E-2</c:v>
                </c:pt>
                <c:pt idx="1">
                  <c:v>7.0893929181710655E-2</c:v>
                </c:pt>
                <c:pt idx="2">
                  <c:v>6.8165824575088296E-2</c:v>
                </c:pt>
                <c:pt idx="3">
                  <c:v>6.2595957032614155E-2</c:v>
                </c:pt>
                <c:pt idx="4">
                  <c:v>6.7911644410829405E-2</c:v>
                </c:pt>
              </c:numCache>
            </c:numRef>
          </c:val>
          <c:extLst>
            <c:ext xmlns:c16="http://schemas.microsoft.com/office/drawing/2014/chart" uri="{C3380CC4-5D6E-409C-BE32-E72D297353CC}">
              <c16:uniqueId val="{00000001-8A5F-432B-80FB-54B8220B3BD9}"/>
            </c:ext>
          </c:extLst>
        </c:ser>
        <c:dLbls>
          <c:showLegendKey val="0"/>
          <c:showVal val="0"/>
          <c:showCatName val="0"/>
          <c:showSerName val="0"/>
          <c:showPercent val="0"/>
          <c:showBubbleSize val="0"/>
        </c:dLbls>
        <c:gapWidth val="200"/>
        <c:overlap val="100"/>
        <c:axId val="1206391871"/>
        <c:axId val="1206399775"/>
      </c:barChart>
      <c:lineChart>
        <c:grouping val="stacked"/>
        <c:varyColors val="0"/>
        <c:ser>
          <c:idx val="2"/>
          <c:order val="2"/>
          <c:tx>
            <c:strRef>
              <c:f>Hoja1!$D$1</c:f>
              <c:strCache>
                <c:ptCount val="1"/>
                <c:pt idx="0">
                  <c:v> Total </c:v>
                </c:pt>
              </c:strCache>
            </c:strRef>
          </c:tx>
          <c:spPr>
            <a:ln w="28575" cap="rnd">
              <a:noFill/>
              <a:round/>
            </a:ln>
            <a:effectLst>
              <a:outerShdw blurRad="57150" dist="19050" dir="5400000" algn="ctr" rotWithShape="0">
                <a:srgbClr val="000000">
                  <a:alpha val="63000"/>
                </a:srgbClr>
              </a:outerShdw>
            </a:effectLst>
          </c:spPr>
          <c:marker>
            <c:symbol val="dash"/>
            <c:size val="29"/>
            <c:spPr>
              <a:solidFill>
                <a:schemeClr val="accent4"/>
              </a:solidFill>
              <a:ln w="9525">
                <a:solidFill>
                  <a:schemeClr val="accent4"/>
                </a:solidFill>
              </a:ln>
              <a:effectLst>
                <a:outerShdw blurRad="57150" dist="19050" dir="5400000" algn="ctr" rotWithShape="0">
                  <a:srgbClr val="000000">
                    <a:alpha val="63000"/>
                  </a:srgbClr>
                </a:outerShdw>
              </a:effectLst>
            </c:spPr>
          </c:marker>
          <c:cat>
            <c:strRef>
              <c:f>Hoja1!$A$2:$A$6</c:f>
              <c:strCache>
                <c:ptCount val="5"/>
                <c:pt idx="0">
                  <c:v>2016</c:v>
                </c:pt>
                <c:pt idx="1">
                  <c:v>2017</c:v>
                </c:pt>
                <c:pt idx="2">
                  <c:v>2018</c:v>
                </c:pt>
                <c:pt idx="3">
                  <c:v>2019</c:v>
                </c:pt>
                <c:pt idx="4">
                  <c:v>2020</c:v>
                </c:pt>
              </c:strCache>
            </c:strRef>
          </c:cat>
          <c:val>
            <c:numRef>
              <c:f>Hoja1!$D$2:$D$6</c:f>
              <c:numCache>
                <c:formatCode>0.0%</c:formatCode>
                <c:ptCount val="5"/>
                <c:pt idx="0">
                  <c:v>0.18669967976947588</c:v>
                </c:pt>
                <c:pt idx="1">
                  <c:v>0.18364684041527318</c:v>
                </c:pt>
                <c:pt idx="2">
                  <c:v>0.16747468562162932</c:v>
                </c:pt>
                <c:pt idx="3">
                  <c:v>0.12252188582780743</c:v>
                </c:pt>
                <c:pt idx="4">
                  <c:v>0.14960211088413047</c:v>
                </c:pt>
              </c:numCache>
            </c:numRef>
          </c:val>
          <c:smooth val="0"/>
          <c:extLst>
            <c:ext xmlns:c16="http://schemas.microsoft.com/office/drawing/2014/chart" uri="{C3380CC4-5D6E-409C-BE32-E72D297353CC}">
              <c16:uniqueId val="{00000002-8A5F-432B-80FB-54B8220B3BD9}"/>
            </c:ext>
          </c:extLst>
        </c:ser>
        <c:dLbls>
          <c:showLegendKey val="0"/>
          <c:showVal val="0"/>
          <c:showCatName val="0"/>
          <c:showSerName val="0"/>
          <c:showPercent val="0"/>
          <c:showBubbleSize val="0"/>
        </c:dLbls>
        <c:marker val="1"/>
        <c:smooth val="0"/>
        <c:axId val="1206391871"/>
        <c:axId val="1206399775"/>
      </c:lineChart>
      <c:catAx>
        <c:axId val="120639187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s-GT"/>
          </a:p>
        </c:txPr>
        <c:crossAx val="1206399775"/>
        <c:crosses val="autoZero"/>
        <c:auto val="1"/>
        <c:lblAlgn val="ctr"/>
        <c:lblOffset val="100"/>
        <c:noMultiLvlLbl val="0"/>
      </c:catAx>
      <c:valAx>
        <c:axId val="1206399775"/>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crossAx val="1206391871"/>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050" b="0" i="0" u="none" strike="noStrike" kern="1200" baseline="0">
                <a:solidFill>
                  <a:schemeClr val="tx1">
                    <a:lumMod val="65000"/>
                    <a:lumOff val="35000"/>
                  </a:schemeClr>
                </a:solidFill>
                <a:latin typeface="+mn-lt"/>
                <a:ea typeface="+mn-ea"/>
                <a:cs typeface="+mn-cs"/>
              </a:defRPr>
            </a:pPr>
            <a:endParaRPr lang="es-GT"/>
          </a:p>
        </c:txPr>
      </c:dTable>
      <c:spPr>
        <a:noFill/>
        <a:ln>
          <a:noFill/>
        </a:ln>
        <a:effectLst/>
      </c:spPr>
    </c:plotArea>
    <c:plotVisOnly val="1"/>
    <c:dispBlanksAs val="gap"/>
    <c:showDLblsOverMax val="0"/>
    <c:extLst/>
  </c:chart>
  <c:spPr>
    <a:noFill/>
    <a:ln>
      <a:noFill/>
    </a:ln>
    <a:effectLst>
      <a:glow rad="101600">
        <a:schemeClr val="accent3">
          <a:satMod val="175000"/>
          <a:alpha val="40000"/>
        </a:schemeClr>
      </a:glow>
    </a:effectLst>
  </c:spPr>
  <c:txPr>
    <a:bodyPr/>
    <a:lstStyle/>
    <a:p>
      <a:pPr>
        <a:defRPr/>
      </a:pPr>
      <a:endParaRPr lang="es-GT"/>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s-GT" sz="1600" b="1" dirty="0">
                <a:solidFill>
                  <a:srgbClr val="0D3964"/>
                </a:solidFill>
              </a:rPr>
              <a:t>Obligaciones</a:t>
            </a:r>
            <a:r>
              <a:rPr lang="es-GT" sz="1600" b="1" baseline="0" dirty="0">
                <a:solidFill>
                  <a:srgbClr val="0D3964"/>
                </a:solidFill>
              </a:rPr>
              <a:t> Financieras para el año 2020</a:t>
            </a:r>
          </a:p>
          <a:p>
            <a:pPr>
              <a:defRPr>
                <a:solidFill>
                  <a:schemeClr val="tx1"/>
                </a:solidFill>
              </a:defRPr>
            </a:pPr>
            <a:r>
              <a:rPr lang="es-GT" baseline="0" dirty="0"/>
              <a:t>Como porcentajes de los ingresos totales</a:t>
            </a:r>
            <a:endParaRPr lang="es-GT" dirty="0"/>
          </a:p>
        </c:rich>
      </c:tx>
      <c:layout>
        <c:manualLayout>
          <c:xMode val="edge"/>
          <c:yMode val="edge"/>
          <c:x val="0.37709940944881892"/>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s-GT"/>
        </a:p>
      </c:txPr>
    </c:title>
    <c:autoTitleDeleted val="0"/>
    <c:plotArea>
      <c:layout>
        <c:manualLayout>
          <c:layoutTarget val="inner"/>
          <c:xMode val="edge"/>
          <c:yMode val="edge"/>
          <c:x val="0.11110236220472441"/>
          <c:y val="1.272482098053087E-2"/>
          <c:w val="0.88889763779527564"/>
          <c:h val="0.57794402063845385"/>
        </c:manualLayout>
      </c:layout>
      <c:barChart>
        <c:barDir val="col"/>
        <c:grouping val="stacked"/>
        <c:varyColors val="0"/>
        <c:ser>
          <c:idx val="0"/>
          <c:order val="0"/>
          <c:tx>
            <c:strRef>
              <c:f>Hoja1!$B$1</c:f>
              <c:strCache>
                <c:ptCount val="1"/>
                <c:pt idx="0">
                  <c:v>Endeudamiento</c:v>
                </c:pt>
              </c:strCache>
            </c:strRef>
          </c:tx>
          <c:spPr>
            <a:solidFill>
              <a:srgbClr val="FF0000"/>
            </a:solidFill>
            <a:ln>
              <a:noFill/>
            </a:ln>
            <a:effectLst>
              <a:outerShdw blurRad="50800" dist="38100" dir="18900000" algn="bl" rotWithShape="0">
                <a:prstClr val="black">
                  <a:alpha val="40000"/>
                </a:prstClr>
              </a:outerShdw>
            </a:effectLst>
            <a:scene3d>
              <a:camera prst="orthographicFront"/>
              <a:lightRig rig="threePt" dir="t"/>
            </a:scene3d>
            <a:sp3d>
              <a:bevelT w="31750" prst="relaxedInset"/>
            </a:sp3d>
          </c:spPr>
          <c:invertIfNegative val="0"/>
          <c:cat>
            <c:strRef>
              <c:f>Hoja1!$A$2:$A$11</c:f>
              <c:strCache>
                <c:ptCount val="10"/>
                <c:pt idx="0">
                  <c:v>Mixco</c:v>
                </c:pt>
                <c:pt idx="1">
                  <c:v>Santo Domingo Suchitepéquez</c:v>
                </c:pt>
                <c:pt idx="2">
                  <c:v>Escuintla</c:v>
                </c:pt>
                <c:pt idx="3">
                  <c:v>Ayutla</c:v>
                </c:pt>
                <c:pt idx="4">
                  <c:v>San Antonio Ilotenango</c:v>
                </c:pt>
                <c:pt idx="5">
                  <c:v>El Jícaro</c:v>
                </c:pt>
                <c:pt idx="6">
                  <c:v>San Lorenzo (Suchitepéquez)</c:v>
                </c:pt>
                <c:pt idx="7">
                  <c:v>Teculutan</c:v>
                </c:pt>
                <c:pt idx="8">
                  <c:v>Catarina</c:v>
                </c:pt>
                <c:pt idx="9">
                  <c:v>Guatemala</c:v>
                </c:pt>
              </c:strCache>
            </c:strRef>
          </c:cat>
          <c:val>
            <c:numRef>
              <c:f>Hoja1!$B$2:$B$11</c:f>
              <c:numCache>
                <c:formatCode>0.0%</c:formatCode>
                <c:ptCount val="10"/>
                <c:pt idx="0">
                  <c:v>0.29570577460535646</c:v>
                </c:pt>
                <c:pt idx="1">
                  <c:v>0.27005228731033165</c:v>
                </c:pt>
                <c:pt idx="2">
                  <c:v>9.9247429131998952E-2</c:v>
                </c:pt>
                <c:pt idx="3">
                  <c:v>0.21244065569116338</c:v>
                </c:pt>
                <c:pt idx="4">
                  <c:v>0.59027685809162533</c:v>
                </c:pt>
                <c:pt idx="5">
                  <c:v>0.57801390663508467</c:v>
                </c:pt>
                <c:pt idx="6">
                  <c:v>0.55482864620736794</c:v>
                </c:pt>
                <c:pt idx="7">
                  <c:v>0.77676595563426587</c:v>
                </c:pt>
                <c:pt idx="8">
                  <c:v>0.77362842907017537</c:v>
                </c:pt>
                <c:pt idx="9">
                  <c:v>0.486381969428269</c:v>
                </c:pt>
              </c:numCache>
            </c:numRef>
          </c:val>
          <c:extLst>
            <c:ext xmlns:c16="http://schemas.microsoft.com/office/drawing/2014/chart" uri="{C3380CC4-5D6E-409C-BE32-E72D297353CC}">
              <c16:uniqueId val="{00000000-8A5F-432B-80FB-54B8220B3BD9}"/>
            </c:ext>
          </c:extLst>
        </c:ser>
        <c:ser>
          <c:idx val="1"/>
          <c:order val="1"/>
          <c:tx>
            <c:strRef>
              <c:f>Hoja1!$C$1</c:f>
              <c:strCache>
                <c:ptCount val="1"/>
                <c:pt idx="0">
                  <c:v>Otras obligaciones</c:v>
                </c:pt>
              </c:strCache>
            </c:strRef>
          </c:tx>
          <c:spPr>
            <a:solidFill>
              <a:schemeClr val="accent5">
                <a:lumMod val="75000"/>
              </a:schemeClr>
            </a:solidFill>
            <a:ln>
              <a:noFill/>
            </a:ln>
            <a:effectLst>
              <a:outerShdw blurRad="50800" dist="38100" dir="18900000" algn="bl" rotWithShape="0">
                <a:prstClr val="black">
                  <a:alpha val="40000"/>
                </a:prstClr>
              </a:outerShdw>
            </a:effectLst>
            <a:scene3d>
              <a:camera prst="orthographicFront"/>
              <a:lightRig rig="threePt" dir="t"/>
            </a:scene3d>
            <a:sp3d>
              <a:bevelT w="31750" prst="relaxedInset"/>
            </a:sp3d>
          </c:spPr>
          <c:invertIfNegative val="0"/>
          <c:cat>
            <c:strRef>
              <c:f>Hoja1!$A$2:$A$11</c:f>
              <c:strCache>
                <c:ptCount val="10"/>
                <c:pt idx="0">
                  <c:v>Mixco</c:v>
                </c:pt>
                <c:pt idx="1">
                  <c:v>Santo Domingo Suchitepéquez</c:v>
                </c:pt>
                <c:pt idx="2">
                  <c:v>Escuintla</c:v>
                </c:pt>
                <c:pt idx="3">
                  <c:v>Ayutla</c:v>
                </c:pt>
                <c:pt idx="4">
                  <c:v>San Antonio Ilotenango</c:v>
                </c:pt>
                <c:pt idx="5">
                  <c:v>El Jícaro</c:v>
                </c:pt>
                <c:pt idx="6">
                  <c:v>San Lorenzo (Suchitepéquez)</c:v>
                </c:pt>
                <c:pt idx="7">
                  <c:v>Teculutan</c:v>
                </c:pt>
                <c:pt idx="8">
                  <c:v>Catarina</c:v>
                </c:pt>
                <c:pt idx="9">
                  <c:v>Guatemala</c:v>
                </c:pt>
              </c:strCache>
            </c:strRef>
          </c:cat>
          <c:val>
            <c:numRef>
              <c:f>Hoja1!$C$2:$C$11</c:f>
              <c:numCache>
                <c:formatCode>0.0%</c:formatCode>
                <c:ptCount val="10"/>
                <c:pt idx="0">
                  <c:v>0.18887576020092897</c:v>
                </c:pt>
                <c:pt idx="1">
                  <c:v>0.22539225190801151</c:v>
                </c:pt>
                <c:pt idx="2">
                  <c:v>0.41253411926085876</c:v>
                </c:pt>
                <c:pt idx="3">
                  <c:v>0.31059125147503275</c:v>
                </c:pt>
                <c:pt idx="4">
                  <c:v>3.0934206159151541E-2</c:v>
                </c:pt>
                <c:pt idx="5">
                  <c:v>4.8308963071084426E-2</c:v>
                </c:pt>
                <c:pt idx="6">
                  <c:v>0.14525436444444947</c:v>
                </c:pt>
                <c:pt idx="7">
                  <c:v>1.0459197605083686E-2</c:v>
                </c:pt>
                <c:pt idx="8">
                  <c:v>3.9800879710196455E-2</c:v>
                </c:pt>
                <c:pt idx="9">
                  <c:v>0.3885553865285693</c:v>
                </c:pt>
              </c:numCache>
            </c:numRef>
          </c:val>
          <c:extLst>
            <c:ext xmlns:c16="http://schemas.microsoft.com/office/drawing/2014/chart" uri="{C3380CC4-5D6E-409C-BE32-E72D297353CC}">
              <c16:uniqueId val="{00000001-8A5F-432B-80FB-54B8220B3BD9}"/>
            </c:ext>
          </c:extLst>
        </c:ser>
        <c:dLbls>
          <c:showLegendKey val="0"/>
          <c:showVal val="0"/>
          <c:showCatName val="0"/>
          <c:showSerName val="0"/>
          <c:showPercent val="0"/>
          <c:showBubbleSize val="0"/>
        </c:dLbls>
        <c:gapWidth val="219"/>
        <c:overlap val="100"/>
        <c:axId val="1206391871"/>
        <c:axId val="1206399775"/>
      </c:barChart>
      <c:lineChart>
        <c:grouping val="stacked"/>
        <c:varyColors val="0"/>
        <c:ser>
          <c:idx val="2"/>
          <c:order val="2"/>
          <c:tx>
            <c:strRef>
              <c:f>Hoja1!$D$1</c:f>
              <c:strCache>
                <c:ptCount val="1"/>
                <c:pt idx="0">
                  <c:v>Total</c:v>
                </c:pt>
              </c:strCache>
            </c:strRef>
          </c:tx>
          <c:spPr>
            <a:ln w="28575" cap="rnd">
              <a:noFill/>
              <a:round/>
            </a:ln>
            <a:effectLst>
              <a:outerShdw blurRad="57150" dist="19050" dir="5400000" algn="ctr" rotWithShape="0">
                <a:srgbClr val="000000">
                  <a:alpha val="63000"/>
                </a:srgbClr>
              </a:outerShdw>
            </a:effectLst>
          </c:spPr>
          <c:marker>
            <c:symbol val="dash"/>
            <c:size val="39"/>
            <c:spPr>
              <a:solidFill>
                <a:srgbClr val="C00000"/>
              </a:solidFill>
              <a:ln w="9525">
                <a:solidFill>
                  <a:schemeClr val="tx1"/>
                </a:solidFill>
              </a:ln>
              <a:effectLst>
                <a:outerShdw blurRad="57150" dist="19050" dir="5400000" algn="ctr" rotWithShape="0">
                  <a:srgbClr val="000000">
                    <a:alpha val="63000"/>
                  </a:srgbClr>
                </a:outerShdw>
              </a:effectLst>
            </c:spPr>
          </c:marker>
          <c:cat>
            <c:strRef>
              <c:f>Hoja1!$A$2:$A$11</c:f>
              <c:strCache>
                <c:ptCount val="10"/>
                <c:pt idx="0">
                  <c:v>Mixco</c:v>
                </c:pt>
                <c:pt idx="1">
                  <c:v>Santo Domingo Suchitepéquez</c:v>
                </c:pt>
                <c:pt idx="2">
                  <c:v>Escuintla</c:v>
                </c:pt>
                <c:pt idx="3">
                  <c:v>Ayutla</c:v>
                </c:pt>
                <c:pt idx="4">
                  <c:v>San Antonio Ilotenango</c:v>
                </c:pt>
                <c:pt idx="5">
                  <c:v>El Jícaro</c:v>
                </c:pt>
                <c:pt idx="6">
                  <c:v>San Lorenzo (Suchitepéquez)</c:v>
                </c:pt>
                <c:pt idx="7">
                  <c:v>Teculutan</c:v>
                </c:pt>
                <c:pt idx="8">
                  <c:v>Catarina</c:v>
                </c:pt>
                <c:pt idx="9">
                  <c:v>Guatemala</c:v>
                </c:pt>
              </c:strCache>
            </c:strRef>
          </c:cat>
          <c:val>
            <c:numRef>
              <c:f>Hoja1!$D$2:$D$11</c:f>
              <c:numCache>
                <c:formatCode>0.0%</c:formatCode>
                <c:ptCount val="10"/>
                <c:pt idx="0">
                  <c:v>0.48458153480628541</c:v>
                </c:pt>
                <c:pt idx="1">
                  <c:v>0.49544453921834319</c:v>
                </c:pt>
                <c:pt idx="2">
                  <c:v>0.51178154839285772</c:v>
                </c:pt>
                <c:pt idx="3">
                  <c:v>0.52303190716619619</c:v>
                </c:pt>
                <c:pt idx="4">
                  <c:v>0.62121106425077688</c:v>
                </c:pt>
                <c:pt idx="5">
                  <c:v>0.62632286970616913</c:v>
                </c:pt>
                <c:pt idx="6">
                  <c:v>0.70008301065181744</c:v>
                </c:pt>
                <c:pt idx="7">
                  <c:v>0.78722515323934961</c:v>
                </c:pt>
                <c:pt idx="8">
                  <c:v>0.81342930878037178</c:v>
                </c:pt>
                <c:pt idx="9">
                  <c:v>0.8749373559568383</c:v>
                </c:pt>
              </c:numCache>
            </c:numRef>
          </c:val>
          <c:smooth val="0"/>
          <c:extLst>
            <c:ext xmlns:c16="http://schemas.microsoft.com/office/drawing/2014/chart" uri="{C3380CC4-5D6E-409C-BE32-E72D297353CC}">
              <c16:uniqueId val="{00000002-8A5F-432B-80FB-54B8220B3BD9}"/>
            </c:ext>
          </c:extLst>
        </c:ser>
        <c:dLbls>
          <c:showLegendKey val="0"/>
          <c:showVal val="0"/>
          <c:showCatName val="0"/>
          <c:showSerName val="0"/>
          <c:showPercent val="0"/>
          <c:showBubbleSize val="0"/>
        </c:dLbls>
        <c:marker val="1"/>
        <c:smooth val="0"/>
        <c:axId val="1206391871"/>
        <c:axId val="1206399775"/>
      </c:lineChart>
      <c:catAx>
        <c:axId val="120639187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s-GT"/>
          </a:p>
        </c:txPr>
        <c:crossAx val="1206399775"/>
        <c:crosses val="autoZero"/>
        <c:auto val="1"/>
        <c:lblAlgn val="ctr"/>
        <c:lblOffset val="100"/>
        <c:noMultiLvlLbl val="0"/>
      </c:catAx>
      <c:valAx>
        <c:axId val="1206399775"/>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crossAx val="1206391871"/>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050" b="0" i="0" u="none" strike="noStrike" kern="1200" baseline="0">
                <a:solidFill>
                  <a:schemeClr val="tx1">
                    <a:lumMod val="65000"/>
                    <a:lumOff val="35000"/>
                  </a:schemeClr>
                </a:solidFill>
                <a:latin typeface="+mn-lt"/>
                <a:ea typeface="+mn-ea"/>
                <a:cs typeface="+mn-cs"/>
              </a:defRPr>
            </a:pPr>
            <a:endParaRPr lang="es-GT"/>
          </a:p>
        </c:txPr>
      </c:dTable>
      <c:spPr>
        <a:noFill/>
        <a:ln>
          <a:noFill/>
        </a:ln>
        <a:effectLst/>
      </c:spPr>
    </c:plotArea>
    <c:plotVisOnly val="1"/>
    <c:dispBlanksAs val="gap"/>
    <c:showDLblsOverMax val="0"/>
    <c:extLst/>
  </c:chart>
  <c:spPr>
    <a:noFill/>
    <a:ln>
      <a:noFill/>
    </a:ln>
    <a:effectLst>
      <a:glow rad="101600">
        <a:schemeClr val="accent3">
          <a:satMod val="175000"/>
          <a:alpha val="40000"/>
        </a:schemeClr>
      </a:glow>
    </a:effectLst>
  </c:spPr>
  <c:txPr>
    <a:bodyPr/>
    <a:lstStyle/>
    <a:p>
      <a:pPr>
        <a:defRPr/>
      </a:pPr>
      <a:endParaRPr lang="es-GT"/>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r>
              <a:rPr lang="es-GT" sz="1200" b="1" dirty="0">
                <a:solidFill>
                  <a:srgbClr val="0D3964"/>
                </a:solidFill>
                <a:latin typeface="Calibri" panose="020F0502020204030204" pitchFamily="34" charset="0"/>
                <a:cs typeface="Calibri" panose="020F0502020204030204" pitchFamily="34" charset="0"/>
              </a:rPr>
              <a:t>Gastos totales para el año 2020</a:t>
            </a:r>
          </a:p>
          <a:p>
            <a:pPr>
              <a:defRPr/>
            </a:pPr>
            <a:r>
              <a:rPr lang="es-GT" sz="1000" b="0" dirty="0">
                <a:solidFill>
                  <a:sysClr val="windowText" lastClr="000000"/>
                </a:solidFill>
              </a:rPr>
              <a:t>En millones de Quetzales</a:t>
            </a:r>
          </a:p>
        </c:rich>
      </c:tx>
      <c:layout>
        <c:manualLayout>
          <c:xMode val="edge"/>
          <c:yMode val="edge"/>
          <c:x val="0.35078455818022741"/>
          <c:y val="0"/>
        </c:manualLayout>
      </c:layout>
      <c:overlay val="0"/>
      <c:spPr>
        <a:noFill/>
        <a:ln>
          <a:noFill/>
        </a:ln>
        <a:effectLst/>
      </c:spPr>
      <c:txPr>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endParaRPr lang="es-GT"/>
        </a:p>
      </c:txPr>
    </c:title>
    <c:autoTitleDeleted val="0"/>
    <c:plotArea>
      <c:layout>
        <c:manualLayout>
          <c:layoutTarget val="inner"/>
          <c:xMode val="edge"/>
          <c:yMode val="edge"/>
          <c:x val="0.16298293963254593"/>
          <c:y val="0.14654897738435832"/>
          <c:w val="0.83701706036745405"/>
          <c:h val="0.39852888842428946"/>
        </c:manualLayout>
      </c:layout>
      <c:barChart>
        <c:barDir val="col"/>
        <c:grouping val="stacked"/>
        <c:varyColors val="0"/>
        <c:ser>
          <c:idx val="1"/>
          <c:order val="0"/>
          <c:tx>
            <c:strRef>
              <c:f>'[Ingresos_y_gastos_(Empresas).xlsx]Gastos'!$C$2</c:f>
              <c:strCache>
                <c:ptCount val="1"/>
                <c:pt idx="0">
                  <c:v>Capital</c:v>
                </c:pt>
              </c:strCache>
            </c:strRef>
          </c:tx>
          <c:spPr>
            <a:solidFill>
              <a:schemeClr val="accent4"/>
            </a:solidFill>
            <a:ln w="28575">
              <a:noFill/>
            </a:ln>
            <a:effectLst>
              <a:outerShdw blurRad="50800" dist="38100" dir="18900000" algn="bl" rotWithShape="0">
                <a:prstClr val="black">
                  <a:alpha val="40000"/>
                </a:prstClr>
              </a:outerShdw>
            </a:effectLst>
            <a:scene3d>
              <a:camera prst="orthographicFront"/>
              <a:lightRig rig="threePt" dir="t"/>
            </a:scene3d>
            <a:sp3d>
              <a:bevelT w="31750" prst="relaxedInset"/>
            </a:sp3d>
          </c:spPr>
          <c:invertIfNegative val="0"/>
          <c:dLbls>
            <c:delete val="1"/>
          </c:dLbls>
          <c:cat>
            <c:strRef>
              <c:f>'[Ingresos_y_gastos_(Empresas).xlsx]Gastos'!$E$4:$E$12</c:f>
              <c:strCache>
                <c:ptCount val="9"/>
                <c:pt idx="0">
                  <c:v>EPNCH</c:v>
                </c:pt>
                <c:pt idx="1">
                  <c:v>Indeca</c:v>
                </c:pt>
                <c:pt idx="2">
                  <c:v>Guatel</c:v>
                </c:pt>
                <c:pt idx="3">
                  <c:v>Zolic</c:v>
                </c:pt>
                <c:pt idx="4">
                  <c:v>Fegua</c:v>
                </c:pt>
                <c:pt idx="5">
                  <c:v>EPQ</c:v>
                </c:pt>
                <c:pt idx="6">
                  <c:v>Empronac</c:v>
                </c:pt>
                <c:pt idx="7">
                  <c:v>Inde</c:v>
                </c:pt>
                <c:pt idx="8">
                  <c:v>Total</c:v>
                </c:pt>
              </c:strCache>
            </c:strRef>
          </c:cat>
          <c:val>
            <c:numRef>
              <c:f>'[Ingresos_y_gastos_(Empresas).xlsx]Gastos'!$C$4:$C$12</c:f>
              <c:numCache>
                <c:formatCode>_(* #,##0.00_);_(* \(#,##0.00\);_(* "-"??_);_(@_)</c:formatCode>
                <c:ptCount val="9"/>
                <c:pt idx="0">
                  <c:v>8.4627000000000008E-2</c:v>
                </c:pt>
                <c:pt idx="1">
                  <c:v>0.69572642000000007</c:v>
                </c:pt>
                <c:pt idx="2">
                  <c:v>0.59970281999999997</c:v>
                </c:pt>
                <c:pt idx="3">
                  <c:v>0.35559751000000006</c:v>
                </c:pt>
                <c:pt idx="4">
                  <c:v>0.11176597000000001</c:v>
                </c:pt>
                <c:pt idx="5">
                  <c:v>42.158860449999992</c:v>
                </c:pt>
                <c:pt idx="6">
                  <c:v>10.142391030000001</c:v>
                </c:pt>
                <c:pt idx="7">
                  <c:v>67.28420066999999</c:v>
                </c:pt>
                <c:pt idx="8">
                  <c:v>121.43287186999999</c:v>
                </c:pt>
              </c:numCache>
            </c:numRef>
          </c:val>
          <c:extLst>
            <c:ext xmlns:c16="http://schemas.microsoft.com/office/drawing/2014/chart" uri="{C3380CC4-5D6E-409C-BE32-E72D297353CC}">
              <c16:uniqueId val="{00000000-43C2-4A67-969E-322C851CAD01}"/>
            </c:ext>
          </c:extLst>
        </c:ser>
        <c:ser>
          <c:idx val="0"/>
          <c:order val="1"/>
          <c:tx>
            <c:strRef>
              <c:f>'[Ingresos_y_gastos_(Empresas).xlsx]Gastos'!$B$2</c:f>
              <c:strCache>
                <c:ptCount val="1"/>
                <c:pt idx="0">
                  <c:v>Corrientes</c:v>
                </c:pt>
              </c:strCache>
            </c:strRef>
          </c:tx>
          <c:spPr>
            <a:solidFill>
              <a:srgbClr val="C00000"/>
            </a:solidFill>
            <a:ln w="28575">
              <a:noFill/>
            </a:ln>
            <a:effectLst>
              <a:outerShdw blurRad="50800" dist="38100" dir="18900000" algn="bl" rotWithShape="0">
                <a:prstClr val="black">
                  <a:alpha val="40000"/>
                </a:prstClr>
              </a:outerShdw>
            </a:effectLst>
            <a:scene3d>
              <a:camera prst="orthographicFront"/>
              <a:lightRig rig="threePt" dir="t"/>
            </a:scene3d>
            <a:sp3d>
              <a:bevelT w="31750" prst="relaxedInset"/>
            </a:sp3d>
          </c:spPr>
          <c:invertIfNegative val="0"/>
          <c:dLbls>
            <c:delete val="1"/>
          </c:dLbls>
          <c:cat>
            <c:strRef>
              <c:f>'[Ingresos_y_gastos_(Empresas).xlsx]Gastos'!$E$4:$E$12</c:f>
              <c:strCache>
                <c:ptCount val="9"/>
                <c:pt idx="0">
                  <c:v>EPNCH</c:v>
                </c:pt>
                <c:pt idx="1">
                  <c:v>Indeca</c:v>
                </c:pt>
                <c:pt idx="2">
                  <c:v>Guatel</c:v>
                </c:pt>
                <c:pt idx="3">
                  <c:v>Zolic</c:v>
                </c:pt>
                <c:pt idx="4">
                  <c:v>Fegua</c:v>
                </c:pt>
                <c:pt idx="5">
                  <c:v>EPQ</c:v>
                </c:pt>
                <c:pt idx="6">
                  <c:v>Empronac</c:v>
                </c:pt>
                <c:pt idx="7">
                  <c:v>Inde</c:v>
                </c:pt>
                <c:pt idx="8">
                  <c:v>Total</c:v>
                </c:pt>
              </c:strCache>
            </c:strRef>
          </c:cat>
          <c:val>
            <c:numRef>
              <c:f>'[Ingresos_y_gastos_(Empresas).xlsx]Gastos'!$B$4:$B$12</c:f>
              <c:numCache>
                <c:formatCode>_(* #,##0.00_);_(* \(#,##0.00\);_(* "-"??_);_(@_)</c:formatCode>
                <c:ptCount val="9"/>
                <c:pt idx="0">
                  <c:v>5.0189552600000011</c:v>
                </c:pt>
                <c:pt idx="1">
                  <c:v>12.360273430000001</c:v>
                </c:pt>
                <c:pt idx="2">
                  <c:v>18.626856489999991</c:v>
                </c:pt>
                <c:pt idx="3">
                  <c:v>21.494482949999998</c:v>
                </c:pt>
                <c:pt idx="4">
                  <c:v>22.596846290000002</c:v>
                </c:pt>
                <c:pt idx="5">
                  <c:v>420.63779538000006</c:v>
                </c:pt>
                <c:pt idx="6">
                  <c:v>562.53824042000019</c:v>
                </c:pt>
                <c:pt idx="7">
                  <c:v>2390.7817161199996</c:v>
                </c:pt>
                <c:pt idx="8">
                  <c:v>3454.0551663400001</c:v>
                </c:pt>
              </c:numCache>
            </c:numRef>
          </c:val>
          <c:extLst>
            <c:ext xmlns:c16="http://schemas.microsoft.com/office/drawing/2014/chart" uri="{C3380CC4-5D6E-409C-BE32-E72D297353CC}">
              <c16:uniqueId val="{00000001-43C2-4A67-969E-322C851CAD01}"/>
            </c:ext>
          </c:extLst>
        </c:ser>
        <c:dLbls>
          <c:showLegendKey val="0"/>
          <c:showVal val="1"/>
          <c:showCatName val="0"/>
          <c:showSerName val="0"/>
          <c:showPercent val="0"/>
          <c:showBubbleSize val="0"/>
        </c:dLbls>
        <c:gapWidth val="150"/>
        <c:overlap val="100"/>
        <c:axId val="1321405871"/>
        <c:axId val="1321396303"/>
      </c:barChart>
      <c:lineChart>
        <c:grouping val="stacked"/>
        <c:varyColors val="0"/>
        <c:ser>
          <c:idx val="2"/>
          <c:order val="2"/>
          <c:tx>
            <c:v>Gastos Totales</c:v>
          </c:tx>
          <c:spPr>
            <a:ln w="22225" cap="rnd">
              <a:noFill/>
              <a:round/>
            </a:ln>
            <a:effectLst/>
          </c:spPr>
          <c:marker>
            <c:symbol val="dash"/>
            <c:size val="22"/>
            <c:spPr>
              <a:solidFill>
                <a:schemeClr val="accent2">
                  <a:lumMod val="60000"/>
                  <a:lumOff val="40000"/>
                </a:schemeClr>
              </a:solidFill>
              <a:ln w="15875">
                <a:solidFill>
                  <a:schemeClr val="tx1"/>
                </a:solidFill>
                <a:round/>
              </a:ln>
              <a:effectLst/>
            </c:spPr>
          </c:marker>
          <c:val>
            <c:numRef>
              <c:f>'[Ingresos_y_gastos_(Empresas).xlsx]Gastos'!$D$4:$D$12</c:f>
              <c:numCache>
                <c:formatCode>_(* #,##0.00_);_(* \(#,##0.00\);_(* "-"??_);_(@_)</c:formatCode>
                <c:ptCount val="9"/>
                <c:pt idx="0">
                  <c:v>5.1035822600000014</c:v>
                </c:pt>
                <c:pt idx="1">
                  <c:v>13.055999850000001</c:v>
                </c:pt>
                <c:pt idx="2">
                  <c:v>19.226559309999992</c:v>
                </c:pt>
                <c:pt idx="3">
                  <c:v>21.850080459999997</c:v>
                </c:pt>
                <c:pt idx="4">
                  <c:v>22.708612260000002</c:v>
                </c:pt>
                <c:pt idx="5">
                  <c:v>462.79665583000008</c:v>
                </c:pt>
                <c:pt idx="6">
                  <c:v>572.68063145000019</c:v>
                </c:pt>
                <c:pt idx="7">
                  <c:v>2458.0659167899994</c:v>
                </c:pt>
                <c:pt idx="8">
                  <c:v>3575.48803821</c:v>
                </c:pt>
              </c:numCache>
            </c:numRef>
          </c:val>
          <c:smooth val="0"/>
          <c:extLst>
            <c:ext xmlns:c16="http://schemas.microsoft.com/office/drawing/2014/chart" uri="{C3380CC4-5D6E-409C-BE32-E72D297353CC}">
              <c16:uniqueId val="{00000002-43C2-4A67-969E-322C851CAD01}"/>
            </c:ext>
          </c:extLst>
        </c:ser>
        <c:dLbls>
          <c:showLegendKey val="0"/>
          <c:showVal val="0"/>
          <c:showCatName val="0"/>
          <c:showSerName val="0"/>
          <c:showPercent val="0"/>
          <c:showBubbleSize val="0"/>
        </c:dLbls>
        <c:marker val="1"/>
        <c:smooth val="0"/>
        <c:axId val="1321405871"/>
        <c:axId val="1321396303"/>
      </c:lineChart>
      <c:catAx>
        <c:axId val="1321405871"/>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dk1">
                    <a:lumMod val="65000"/>
                    <a:lumOff val="35000"/>
                  </a:schemeClr>
                </a:solidFill>
                <a:latin typeface="+mn-lt"/>
                <a:ea typeface="+mn-ea"/>
                <a:cs typeface="+mn-cs"/>
              </a:defRPr>
            </a:pPr>
            <a:endParaRPr lang="es-GT"/>
          </a:p>
        </c:txPr>
        <c:crossAx val="1321396303"/>
        <c:crosses val="autoZero"/>
        <c:auto val="1"/>
        <c:lblAlgn val="ctr"/>
        <c:lblOffset val="100"/>
        <c:noMultiLvlLbl val="0"/>
      </c:catAx>
      <c:valAx>
        <c:axId val="1321396303"/>
        <c:scaling>
          <c:orientation val="minMax"/>
        </c:scaling>
        <c:delete val="0"/>
        <c:axPos val="l"/>
        <c:numFmt formatCode="_(* #,##0.00_);_(* \(#,##0.00\);_(* &quot;-&quot;??_);_(@_)"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GT"/>
          </a:p>
        </c:txPr>
        <c:crossAx val="1321405871"/>
        <c:crosses val="autoZero"/>
        <c:crossBetween val="between"/>
        <c:minorUnit val="1000"/>
      </c:valAx>
      <c:dTable>
        <c:showHorzBorder val="1"/>
        <c:showVertBorder val="1"/>
        <c:showOutline val="1"/>
        <c:showKeys val="1"/>
        <c:spPr>
          <a:noFill/>
          <a:ln w="9525" cap="flat" cmpd="sng" algn="ctr">
            <a:solidFill>
              <a:schemeClr val="dk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dk1">
                    <a:lumMod val="65000"/>
                    <a:lumOff val="35000"/>
                  </a:schemeClr>
                </a:solidFill>
                <a:latin typeface="+mn-lt"/>
                <a:ea typeface="+mn-ea"/>
                <a:cs typeface="+mn-cs"/>
              </a:defRPr>
            </a:pPr>
            <a:endParaRPr lang="es-GT"/>
          </a:p>
        </c:txPr>
      </c:dTable>
      <c:spPr>
        <a:noFill/>
        <a:ln w="25400">
          <a:noFill/>
        </a:ln>
        <a:effectLst/>
      </c:spPr>
    </c:plotArea>
    <c:legend>
      <c:legendPos val="b"/>
      <c:layout>
        <c:manualLayout>
          <c:xMode val="edge"/>
          <c:yMode val="edge"/>
          <c:x val="0.23258530183727033"/>
          <c:y val="0.29986728995368001"/>
          <c:w val="0.38066272965879266"/>
          <c:h val="8.1762568313828721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dk1">
                  <a:lumMod val="65000"/>
                  <a:lumOff val="35000"/>
                </a:schemeClr>
              </a:solidFill>
              <a:latin typeface="+mn-lt"/>
              <a:ea typeface="+mn-ea"/>
              <a:cs typeface="+mn-cs"/>
            </a:defRPr>
          </a:pPr>
          <a:endParaRPr lang="es-G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100000">
          <a:schemeClr val="accent4">
            <a:lumMod val="20000"/>
            <a:lumOff val="80000"/>
          </a:schemeClr>
        </a:gs>
        <a:gs pos="54000">
          <a:schemeClr val="bg1"/>
        </a:gs>
      </a:gsLst>
      <a:lin ang="5400000" scaled="1"/>
    </a:gradFill>
    <a:ln w="9525" cap="flat" cmpd="sng" algn="ctr">
      <a:noFill/>
      <a:round/>
    </a:ln>
    <a:effectLst>
      <a:glow rad="101600">
        <a:schemeClr val="accent3">
          <a:satMod val="175000"/>
          <a:alpha val="40000"/>
        </a:schemeClr>
      </a:glow>
    </a:effectLst>
  </c:spPr>
  <c:txPr>
    <a:bodyPr/>
    <a:lstStyle/>
    <a:p>
      <a:pPr>
        <a:defRPr/>
      </a:pPr>
      <a:endParaRPr lang="es-GT"/>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GT" sz="1400" b="1" dirty="0">
                <a:solidFill>
                  <a:srgbClr val="0D3964"/>
                </a:solidFill>
              </a:rPr>
              <a:t>Resultado Presupuestario Histórico </a:t>
            </a:r>
          </a:p>
          <a:p>
            <a:pPr>
              <a:defRPr/>
            </a:pPr>
            <a:r>
              <a:rPr lang="es-GT" sz="1000" dirty="0">
                <a:solidFill>
                  <a:sysClr val="windowText" lastClr="000000"/>
                </a:solidFill>
              </a:rPr>
              <a:t>En millones de Quetzales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GT"/>
        </a:p>
      </c:txPr>
    </c:title>
    <c:autoTitleDeleted val="0"/>
    <c:plotArea>
      <c:layout>
        <c:manualLayout>
          <c:layoutTarget val="inner"/>
          <c:xMode val="edge"/>
          <c:yMode val="edge"/>
          <c:x val="8.3102034120734913E-2"/>
          <c:y val="0.20716203822087634"/>
          <c:w val="0.91689794210506292"/>
          <c:h val="0.59903088597220755"/>
        </c:manualLayout>
      </c:layout>
      <c:barChart>
        <c:barDir val="col"/>
        <c:grouping val="clustered"/>
        <c:varyColors val="0"/>
        <c:ser>
          <c:idx val="0"/>
          <c:order val="0"/>
          <c:tx>
            <c:v>Resultado Presupuestario</c:v>
          </c:tx>
          <c:spPr>
            <a:solidFill>
              <a:schemeClr val="accent1"/>
            </a:solidFill>
            <a:ln>
              <a:noFill/>
            </a:ln>
            <a:effectLst>
              <a:outerShdw blurRad="50800" dist="38100" dir="18900000" algn="bl" rotWithShape="0">
                <a:prstClr val="black">
                  <a:alpha val="40000"/>
                </a:prstClr>
              </a:outerShdw>
            </a:effectLst>
            <a:scene3d>
              <a:camera prst="orthographicFront"/>
              <a:lightRig rig="threePt" dir="t"/>
            </a:scene3d>
            <a:sp3d>
              <a:bevelT w="19050" prst="relaxedInset"/>
            </a:sp3d>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accent1"/>
                    </a:solidFill>
                    <a:latin typeface="+mn-lt"/>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'[Ingresos_y_gastos_(Empresas).xlsx]DIN Resultado (sector)'!$A$4:$A$8</c:f>
              <c:numCache>
                <c:formatCode>General</c:formatCode>
                <c:ptCount val="5"/>
                <c:pt idx="0">
                  <c:v>2016</c:v>
                </c:pt>
                <c:pt idx="1">
                  <c:v>2017</c:v>
                </c:pt>
                <c:pt idx="2">
                  <c:v>2018</c:v>
                </c:pt>
                <c:pt idx="3">
                  <c:v>2019</c:v>
                </c:pt>
                <c:pt idx="4">
                  <c:v>2020</c:v>
                </c:pt>
              </c:numCache>
            </c:numRef>
          </c:cat>
          <c:val>
            <c:numRef>
              <c:f>'[Ingresos_y_gastos_(Empresas).xlsx]DIN Resultado (sector)'!$B$4:$B$8</c:f>
              <c:numCache>
                <c:formatCode>_(* #,##0.00_);_(* \(#,##0.00\);_(* "-"??_);_(@_)</c:formatCode>
                <c:ptCount val="5"/>
                <c:pt idx="0">
                  <c:v>844.90333135999981</c:v>
                </c:pt>
                <c:pt idx="1">
                  <c:v>1047.7779161599997</c:v>
                </c:pt>
                <c:pt idx="2">
                  <c:v>945.35251537999648</c:v>
                </c:pt>
                <c:pt idx="3">
                  <c:v>89.129807539999092</c:v>
                </c:pt>
                <c:pt idx="4">
                  <c:v>638.04744799000036</c:v>
                </c:pt>
              </c:numCache>
            </c:numRef>
          </c:val>
          <c:extLst>
            <c:ext xmlns:c16="http://schemas.microsoft.com/office/drawing/2014/chart" uri="{C3380CC4-5D6E-409C-BE32-E72D297353CC}">
              <c16:uniqueId val="{00000000-4182-4778-B5F3-3240796ACB9D}"/>
            </c:ext>
          </c:extLst>
        </c:ser>
        <c:ser>
          <c:idx val="1"/>
          <c:order val="1"/>
          <c:tx>
            <c:v>Resultado Presupuestario (sin considerar Transferencias)</c:v>
          </c:tx>
          <c:spPr>
            <a:solidFill>
              <a:srgbClr val="70AD47"/>
            </a:solidFill>
            <a:ln>
              <a:noFill/>
            </a:ln>
            <a:effectLst>
              <a:outerShdw blurRad="50800" dist="38100" dir="18900000" algn="bl" rotWithShape="0">
                <a:prstClr val="black">
                  <a:alpha val="40000"/>
                </a:prstClr>
              </a:outerShdw>
            </a:effectLst>
            <a:scene3d>
              <a:camera prst="orthographicFront"/>
              <a:lightRig rig="threePt" dir="t"/>
            </a:scene3d>
            <a:sp3d>
              <a:bevelT w="19050" prst="relaxedInset"/>
            </a:sp3d>
          </c:spPr>
          <c:invertIfNegative val="1"/>
          <c:dLbls>
            <c:dLbl>
              <c:idx val="0"/>
              <c:layout>
                <c:manualLayout>
                  <c:x val="4.4188512578065891E-3"/>
                  <c:y val="-5.122252435893242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182-4778-B5F3-3240796ACB9D}"/>
                </c:ext>
              </c:extLst>
            </c:dLbl>
            <c:dLbl>
              <c:idx val="1"/>
              <c:layout>
                <c:manualLayout>
                  <c:x val="6.7154387096867102E-3"/>
                  <c:y val="5.064576680118918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182-4778-B5F3-3240796ACB9D}"/>
                </c:ext>
              </c:extLst>
            </c:dLbl>
            <c:dLbl>
              <c:idx val="2"/>
              <c:layout>
                <c:manualLayout>
                  <c:x val="1.819836214740673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182-4778-B5F3-3240796ACB9D}"/>
                </c:ext>
              </c:extLst>
            </c:dLbl>
            <c:dLbl>
              <c:idx val="3"/>
              <c:layout>
                <c:manualLayout>
                  <c:x val="1.36487716105550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182-4778-B5F3-3240796ACB9D}"/>
                </c:ext>
              </c:extLst>
            </c:dLbl>
            <c:dLbl>
              <c:idx val="4"/>
              <c:numFmt formatCode="#,##0.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FF0000"/>
                      </a:solidFill>
                      <a:latin typeface="+mn-lt"/>
                      <a:ea typeface="+mn-ea"/>
                      <a:cs typeface="+mn-cs"/>
                    </a:defRPr>
                  </a:pPr>
                  <a:endParaRPr lang="es-GT"/>
                </a:p>
              </c:txPr>
              <c:showLegendKey val="0"/>
              <c:showVal val="1"/>
              <c:showCatName val="0"/>
              <c:showSerName val="0"/>
              <c:showPercent val="0"/>
              <c:showBubbleSize val="0"/>
              <c:extLst>
                <c:ext xmlns:c16="http://schemas.microsoft.com/office/drawing/2014/chart" uri="{C3380CC4-5D6E-409C-BE32-E72D297353CC}">
                  <c16:uniqueId val="{00000005-4182-4778-B5F3-3240796ACB9D}"/>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accent6"/>
                    </a:solidFill>
                    <a:latin typeface="+mn-lt"/>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'[Ingresos_y_gastos_(Empresas).xlsx]DIN Resultado (sector)'!$A$4:$A$8</c:f>
              <c:numCache>
                <c:formatCode>General</c:formatCode>
                <c:ptCount val="5"/>
                <c:pt idx="0">
                  <c:v>2016</c:v>
                </c:pt>
                <c:pt idx="1">
                  <c:v>2017</c:v>
                </c:pt>
                <c:pt idx="2">
                  <c:v>2018</c:v>
                </c:pt>
                <c:pt idx="3">
                  <c:v>2019</c:v>
                </c:pt>
                <c:pt idx="4">
                  <c:v>2020</c:v>
                </c:pt>
              </c:numCache>
            </c:numRef>
          </c:cat>
          <c:val>
            <c:numRef>
              <c:f>'[Ingresos_y_gastos_(Empresas).xlsx]DIN Resultado (sector)'!$C$4:$C$8</c:f>
              <c:numCache>
                <c:formatCode>_(* #,##0.00_);_(* \(#,##0.00\);_(* "-"??_);_(@_)</c:formatCode>
                <c:ptCount val="5"/>
                <c:pt idx="0">
                  <c:v>625.02881135999985</c:v>
                </c:pt>
                <c:pt idx="1">
                  <c:v>665.85159215999965</c:v>
                </c:pt>
                <c:pt idx="2">
                  <c:v>618.91758966999646</c:v>
                </c:pt>
                <c:pt idx="3">
                  <c:v>49.177287539999092</c:v>
                </c:pt>
                <c:pt idx="4">
                  <c:v>-29.849952009999583</c:v>
                </c:pt>
              </c:numCache>
            </c:numRef>
          </c:val>
          <c:extLst>
            <c:ext xmlns:c14="http://schemas.microsoft.com/office/drawing/2007/8/2/chart" uri="{6F2FDCE9-48DA-4B69-8628-5D25D57E5C99}">
              <c14:invertSolidFillFmt>
                <c14:spPr xmlns:c14="http://schemas.microsoft.com/office/drawing/2007/8/2/chart">
                  <a:solidFill>
                    <a:srgbClr val="FF0000"/>
                  </a:solidFill>
                  <a:ln>
                    <a:noFill/>
                  </a:ln>
                  <a:effectLst>
                    <a:outerShdw blurRad="50800" dist="38100" dir="18900000" algn="bl" rotWithShape="0">
                      <a:prstClr val="black">
                        <a:alpha val="40000"/>
                      </a:prstClr>
                    </a:outerShdw>
                  </a:effectLst>
                  <a:scene3d>
                    <a:camera prst="orthographicFront"/>
                    <a:lightRig rig="threePt" dir="t"/>
                  </a:scene3d>
                  <a:sp3d>
                    <a:bevelT w="19050" prst="relaxedInset"/>
                  </a:sp3d>
                </c14:spPr>
              </c14:invertSolidFillFmt>
            </c:ext>
            <c:ext xmlns:c16="http://schemas.microsoft.com/office/drawing/2014/chart" uri="{C3380CC4-5D6E-409C-BE32-E72D297353CC}">
              <c16:uniqueId val="{00000006-4182-4778-B5F3-3240796ACB9D}"/>
            </c:ext>
          </c:extLst>
        </c:ser>
        <c:dLbls>
          <c:showLegendKey val="0"/>
          <c:showVal val="0"/>
          <c:showCatName val="0"/>
          <c:showSerName val="0"/>
          <c:showPercent val="0"/>
          <c:showBubbleSize val="0"/>
        </c:dLbls>
        <c:gapWidth val="219"/>
        <c:overlap val="-27"/>
        <c:axId val="1206391871"/>
        <c:axId val="1206399775"/>
      </c:barChart>
      <c:catAx>
        <c:axId val="120639187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GT"/>
          </a:p>
        </c:txPr>
        <c:crossAx val="1206399775"/>
        <c:crosses val="autoZero"/>
        <c:auto val="1"/>
        <c:lblAlgn val="ctr"/>
        <c:lblOffset val="100"/>
        <c:noMultiLvlLbl val="0"/>
      </c:catAx>
      <c:valAx>
        <c:axId val="1206399775"/>
        <c:scaling>
          <c:orientation val="minMax"/>
        </c:scaling>
        <c:delete val="0"/>
        <c:axPos val="l"/>
        <c:numFmt formatCode="_(* #,##0_);_(* \(#,##0\);_(* &quot;-&quot;_);_(@_)"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crossAx val="1206391871"/>
        <c:crosses val="autoZero"/>
        <c:crossBetween val="between"/>
      </c:valAx>
      <c:spPr>
        <a:noFill/>
        <a:ln>
          <a:noFill/>
        </a:ln>
        <a:effectLst/>
      </c:spPr>
    </c:plotArea>
    <c:legend>
      <c:legendPos val="b"/>
      <c:layout>
        <c:manualLayout>
          <c:xMode val="edge"/>
          <c:yMode val="edge"/>
          <c:x val="0"/>
          <c:y val="0.89626309501818602"/>
          <c:w val="0.8354166666666667"/>
          <c:h val="0.10373690498181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G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a:glow rad="228600">
        <a:schemeClr val="accent3">
          <a:satMod val="175000"/>
          <a:alpha val="40000"/>
        </a:schemeClr>
      </a:glow>
    </a:effectLst>
  </c:spPr>
  <c:txPr>
    <a:bodyPr/>
    <a:lstStyle/>
    <a:p>
      <a:pPr>
        <a:defRPr/>
      </a:pPr>
      <a:endParaRPr lang="es-GT"/>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GT" sz="1200" b="1" dirty="0">
                <a:solidFill>
                  <a:srgbClr val="0D3964"/>
                </a:solidFill>
              </a:rPr>
              <a:t>Resultado Presupuestario para el año 2020</a:t>
            </a:r>
          </a:p>
          <a:p>
            <a:pPr>
              <a:defRPr/>
            </a:pPr>
            <a:r>
              <a:rPr lang="es-GT" sz="1000" dirty="0">
                <a:solidFill>
                  <a:sysClr val="windowText" lastClr="000000"/>
                </a:solidFill>
              </a:rPr>
              <a:t>En millones de Quetzales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GT"/>
        </a:p>
      </c:txPr>
    </c:title>
    <c:autoTitleDeleted val="0"/>
    <c:plotArea>
      <c:layout>
        <c:manualLayout>
          <c:layoutTarget val="inner"/>
          <c:xMode val="edge"/>
          <c:yMode val="edge"/>
          <c:x val="7.6039698162729652E-2"/>
          <c:y val="0.19855963671713545"/>
          <c:w val="0.92323722892675408"/>
          <c:h val="0.55338098085034104"/>
        </c:manualLayout>
      </c:layout>
      <c:barChart>
        <c:barDir val="col"/>
        <c:grouping val="clustered"/>
        <c:varyColors val="0"/>
        <c:ser>
          <c:idx val="0"/>
          <c:order val="0"/>
          <c:tx>
            <c:v>Resultado Presupuestario</c:v>
          </c:tx>
          <c:spPr>
            <a:solidFill>
              <a:schemeClr val="accent1"/>
            </a:solidFill>
            <a:ln>
              <a:noFill/>
            </a:ln>
            <a:effectLst>
              <a:outerShdw blurRad="50800" dist="38100" dir="18900000" algn="bl" rotWithShape="0">
                <a:prstClr val="black">
                  <a:alpha val="40000"/>
                </a:prstClr>
              </a:outerShdw>
            </a:effectLst>
            <a:scene3d>
              <a:camera prst="orthographicFront"/>
              <a:lightRig rig="threePt" dir="t"/>
            </a:scene3d>
            <a:sp3d>
              <a:bevelT w="19050" prst="relaxedInset"/>
            </a:sp3d>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accent1"/>
                    </a:solidFill>
                    <a:latin typeface="+mn-lt"/>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'[Ingresos_y_gastos_(Empresas).xlsx]DIN Resultado (individual)'!$D$5:$D$12</c:f>
              <c:strCache>
                <c:ptCount val="8"/>
                <c:pt idx="0">
                  <c:v>INDE</c:v>
                </c:pt>
                <c:pt idx="1">
                  <c:v>EPQ</c:v>
                </c:pt>
                <c:pt idx="2">
                  <c:v>EMPRONAC</c:v>
                </c:pt>
                <c:pt idx="3">
                  <c:v>Zolic</c:v>
                </c:pt>
                <c:pt idx="4">
                  <c:v>Guatel</c:v>
                </c:pt>
                <c:pt idx="5">
                  <c:v>Fegua</c:v>
                </c:pt>
                <c:pt idx="6">
                  <c:v>Indeca</c:v>
                </c:pt>
                <c:pt idx="7">
                  <c:v>EPNCH</c:v>
                </c:pt>
              </c:strCache>
            </c:strRef>
          </c:cat>
          <c:val>
            <c:numRef>
              <c:f>'[Ingresos_y_gastos_(Empresas).xlsx]DIN Resultado (individual)'!$B$5:$B$12</c:f>
              <c:numCache>
                <c:formatCode>_(* #,##0.00_);_(* \(#,##0.00\);_(* "-"??_);_(@_)</c:formatCode>
                <c:ptCount val="8"/>
                <c:pt idx="0">
                  <c:v>316.51841959000058</c:v>
                </c:pt>
                <c:pt idx="1">
                  <c:v>223.66707382999994</c:v>
                </c:pt>
                <c:pt idx="2">
                  <c:v>86.983299409999745</c:v>
                </c:pt>
                <c:pt idx="3">
                  <c:v>6.5356495700000004</c:v>
                </c:pt>
                <c:pt idx="4">
                  <c:v>1.742142770000001</c:v>
                </c:pt>
                <c:pt idx="5">
                  <c:v>1.1378789899999973</c:v>
                </c:pt>
                <c:pt idx="6">
                  <c:v>1.1184478099999975</c:v>
                </c:pt>
                <c:pt idx="7">
                  <c:v>0.34453601999999783</c:v>
                </c:pt>
              </c:numCache>
            </c:numRef>
          </c:val>
          <c:extLst>
            <c:ext xmlns:c16="http://schemas.microsoft.com/office/drawing/2014/chart" uri="{C3380CC4-5D6E-409C-BE32-E72D297353CC}">
              <c16:uniqueId val="{00000000-D8BC-46E5-84E6-5F9395BF4B8E}"/>
            </c:ext>
          </c:extLst>
        </c:ser>
        <c:ser>
          <c:idx val="1"/>
          <c:order val="1"/>
          <c:tx>
            <c:v>Resultado Presupuestario (sin considerar Transferencias)</c:v>
          </c:tx>
          <c:spPr>
            <a:solidFill>
              <a:srgbClr val="FF0000"/>
            </a:solidFill>
            <a:ln>
              <a:noFill/>
            </a:ln>
            <a:effectLst>
              <a:outerShdw blurRad="50800" dist="38100" dir="18900000" algn="bl" rotWithShape="0">
                <a:prstClr val="black">
                  <a:alpha val="40000"/>
                </a:prstClr>
              </a:outerShdw>
            </a:effectLst>
            <a:scene3d>
              <a:camera prst="orthographicFront"/>
              <a:lightRig rig="threePt" dir="t"/>
            </a:scene3d>
            <a:sp3d>
              <a:bevelT w="19050" prst="relaxedInset"/>
            </a:sp3d>
          </c:spPr>
          <c:invertIfNegative val="0"/>
          <c:dLbls>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FF0000"/>
                      </a:solidFill>
                      <a:latin typeface="+mn-lt"/>
                      <a:ea typeface="+mn-ea"/>
                      <a:cs typeface="+mn-cs"/>
                    </a:defRPr>
                  </a:pPr>
                  <a:endParaRPr lang="es-GT"/>
                </a:p>
              </c:txPr>
              <c:showLegendKey val="0"/>
              <c:showVal val="1"/>
              <c:showCatName val="0"/>
              <c:showSerName val="0"/>
              <c:showPercent val="0"/>
              <c:showBubbleSize val="0"/>
              <c:extLst>
                <c:ext xmlns:c16="http://schemas.microsoft.com/office/drawing/2014/chart" uri="{C3380CC4-5D6E-409C-BE32-E72D297353CC}">
                  <c16:uniqueId val="{00000001-D8BC-46E5-84E6-5F9395BF4B8E}"/>
                </c:ext>
              </c:extLst>
            </c:dLbl>
            <c:dLbl>
              <c:idx val="1"/>
              <c:layout>
                <c:manualLayout>
                  <c:x val="6.249999999999962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8BC-46E5-84E6-5F9395BF4B8E}"/>
                </c:ext>
              </c:extLst>
            </c:dLbl>
            <c:dLbl>
              <c:idx val="5"/>
              <c:numFmt formatCode="#,##0.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FF0000"/>
                      </a:solidFill>
                      <a:latin typeface="+mn-lt"/>
                      <a:ea typeface="+mn-ea"/>
                      <a:cs typeface="+mn-cs"/>
                    </a:defRPr>
                  </a:pPr>
                  <a:endParaRPr lang="es-GT"/>
                </a:p>
              </c:txPr>
              <c:showLegendKey val="0"/>
              <c:showVal val="1"/>
              <c:showCatName val="0"/>
              <c:showSerName val="0"/>
              <c:showPercent val="0"/>
              <c:showBubbleSize val="0"/>
              <c:extLst>
                <c:ext xmlns:c16="http://schemas.microsoft.com/office/drawing/2014/chart" uri="{C3380CC4-5D6E-409C-BE32-E72D297353CC}">
                  <c16:uniqueId val="{00000002-D8BC-46E5-84E6-5F9395BF4B8E}"/>
                </c:ext>
              </c:extLst>
            </c:dLbl>
            <c:dLbl>
              <c:idx val="6"/>
              <c:numFmt formatCode="#,##0.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FF0000"/>
                      </a:solidFill>
                      <a:latin typeface="+mn-lt"/>
                      <a:ea typeface="+mn-ea"/>
                      <a:cs typeface="+mn-cs"/>
                    </a:defRPr>
                  </a:pPr>
                  <a:endParaRPr lang="es-GT"/>
                </a:p>
              </c:txPr>
              <c:showLegendKey val="0"/>
              <c:showVal val="1"/>
              <c:showCatName val="0"/>
              <c:showSerName val="0"/>
              <c:showPercent val="0"/>
              <c:showBubbleSize val="0"/>
              <c:extLst>
                <c:ext xmlns:c16="http://schemas.microsoft.com/office/drawing/2014/chart" uri="{C3380CC4-5D6E-409C-BE32-E72D297353CC}">
                  <c16:uniqueId val="{00000003-D8BC-46E5-84E6-5F9395BF4B8E}"/>
                </c:ext>
              </c:extLst>
            </c:dLbl>
            <c:dLbl>
              <c:idx val="7"/>
              <c:numFmt formatCode="#,##0.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FF0000"/>
                      </a:solidFill>
                      <a:latin typeface="+mn-lt"/>
                      <a:ea typeface="+mn-ea"/>
                      <a:cs typeface="+mn-cs"/>
                    </a:defRPr>
                  </a:pPr>
                  <a:endParaRPr lang="es-GT"/>
                </a:p>
              </c:txPr>
              <c:showLegendKey val="0"/>
              <c:showVal val="1"/>
              <c:showCatName val="0"/>
              <c:showSerName val="0"/>
              <c:showPercent val="0"/>
              <c:showBubbleSize val="0"/>
              <c:extLst>
                <c:ext xmlns:c16="http://schemas.microsoft.com/office/drawing/2014/chart" uri="{C3380CC4-5D6E-409C-BE32-E72D297353CC}">
                  <c16:uniqueId val="{00000004-D8BC-46E5-84E6-5F9395BF4B8E}"/>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accent6"/>
                    </a:solidFill>
                    <a:latin typeface="+mn-lt"/>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'[Ingresos_y_gastos_(Empresas).xlsx]DIN Resultado (individual)'!$D$5:$D$12</c:f>
              <c:strCache>
                <c:ptCount val="8"/>
                <c:pt idx="0">
                  <c:v>INDE</c:v>
                </c:pt>
                <c:pt idx="1">
                  <c:v>EPQ</c:v>
                </c:pt>
                <c:pt idx="2">
                  <c:v>EMPRONAC</c:v>
                </c:pt>
                <c:pt idx="3">
                  <c:v>Zolic</c:v>
                </c:pt>
                <c:pt idx="4">
                  <c:v>Guatel</c:v>
                </c:pt>
                <c:pt idx="5">
                  <c:v>Fegua</c:v>
                </c:pt>
                <c:pt idx="6">
                  <c:v>Indeca</c:v>
                </c:pt>
                <c:pt idx="7">
                  <c:v>EPNCH</c:v>
                </c:pt>
              </c:strCache>
            </c:strRef>
          </c:cat>
          <c:val>
            <c:numRef>
              <c:f>'[Ingresos_y_gastos_(Empresas).xlsx]DIN Resultado (individual)'!$C$5:$C$12</c:f>
              <c:numCache>
                <c:formatCode>_(* #,##0.00_);_(* \(#,##0.00\);_(* "-"??_);_(@_)</c:formatCode>
                <c:ptCount val="8"/>
                <c:pt idx="0">
                  <c:v>-313.48158040999942</c:v>
                </c:pt>
                <c:pt idx="1">
                  <c:v>223.66707382999994</c:v>
                </c:pt>
                <c:pt idx="2">
                  <c:v>86.983299409999745</c:v>
                </c:pt>
                <c:pt idx="3">
                  <c:v>6.5356495700000004</c:v>
                </c:pt>
                <c:pt idx="4">
                  <c:v>1.742142770000001</c:v>
                </c:pt>
                <c:pt idx="5">
                  <c:v>-18.570121010000001</c:v>
                </c:pt>
                <c:pt idx="6">
                  <c:v>-12.446432190000003</c:v>
                </c:pt>
                <c:pt idx="7">
                  <c:v>-4.2799839800000026</c:v>
                </c:pt>
              </c:numCache>
            </c:numRef>
          </c:val>
          <c:extLst>
            <c:ext xmlns:c16="http://schemas.microsoft.com/office/drawing/2014/chart" uri="{C3380CC4-5D6E-409C-BE32-E72D297353CC}">
              <c16:uniqueId val="{00000005-D8BC-46E5-84E6-5F9395BF4B8E}"/>
            </c:ext>
          </c:extLst>
        </c:ser>
        <c:dLbls>
          <c:showLegendKey val="0"/>
          <c:showVal val="0"/>
          <c:showCatName val="0"/>
          <c:showSerName val="0"/>
          <c:showPercent val="0"/>
          <c:showBubbleSize val="0"/>
        </c:dLbls>
        <c:gapWidth val="219"/>
        <c:overlap val="-27"/>
        <c:axId val="1206391871"/>
        <c:axId val="1206399775"/>
      </c:barChart>
      <c:catAx>
        <c:axId val="120639187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s-GT"/>
          </a:p>
        </c:txPr>
        <c:crossAx val="1206399775"/>
        <c:crosses val="autoZero"/>
        <c:auto val="1"/>
        <c:lblAlgn val="ctr"/>
        <c:lblOffset val="100"/>
        <c:noMultiLvlLbl val="0"/>
      </c:catAx>
      <c:valAx>
        <c:axId val="1206399775"/>
        <c:scaling>
          <c:orientation val="minMax"/>
        </c:scaling>
        <c:delete val="0"/>
        <c:axPos val="l"/>
        <c:numFmt formatCode="_(* #,##0_);_(* \(#,##0\);_(* &quot;-&quot;_);_(@_)"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crossAx val="1206391871"/>
        <c:crosses val="autoZero"/>
        <c:crossBetween val="between"/>
      </c:valAx>
      <c:spPr>
        <a:noFill/>
        <a:ln>
          <a:noFill/>
        </a:ln>
        <a:effectLst/>
      </c:spPr>
    </c:plotArea>
    <c:legend>
      <c:legendPos val="b"/>
      <c:layout>
        <c:manualLayout>
          <c:xMode val="edge"/>
          <c:yMode val="edge"/>
          <c:x val="5.388484251968504E-2"/>
          <c:y val="0.89718323824558976"/>
          <c:w val="0.89073818897637791"/>
          <c:h val="7.8125546806649182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s-G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100000">
          <a:schemeClr val="accent6">
            <a:lumMod val="20000"/>
            <a:lumOff val="80000"/>
          </a:schemeClr>
        </a:gs>
        <a:gs pos="0">
          <a:schemeClr val="accent6">
            <a:lumMod val="20000"/>
            <a:lumOff val="80000"/>
          </a:schemeClr>
        </a:gs>
        <a:gs pos="85000">
          <a:schemeClr val="bg1"/>
        </a:gs>
        <a:gs pos="22000">
          <a:schemeClr val="bg1"/>
        </a:gs>
      </a:gsLst>
      <a:lin ang="5400000" scaled="1"/>
    </a:gradFill>
    <a:ln>
      <a:noFill/>
    </a:ln>
    <a:effectLst>
      <a:glow rad="101600">
        <a:schemeClr val="accent3">
          <a:satMod val="175000"/>
          <a:alpha val="40000"/>
        </a:schemeClr>
      </a:glow>
    </a:effectLst>
  </c:spPr>
  <c:txPr>
    <a:bodyPr/>
    <a:lstStyle/>
    <a:p>
      <a:pPr>
        <a:defRPr/>
      </a:pPr>
      <a:endParaRPr lang="es-G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es-MX" sz="1400" dirty="0">
                <a:solidFill>
                  <a:srgbClr val="113964"/>
                </a:solidFill>
              </a:rPr>
              <a:t>Desviaciones fiscales con respecto al PIB 2018-2020</a:t>
            </a:r>
            <a:endParaRPr lang="es-GT" sz="1400" dirty="0">
              <a:solidFill>
                <a:srgbClr val="113964"/>
              </a:solidFill>
            </a:endParaRPr>
          </a:p>
        </c:rich>
      </c:tx>
      <c:layout>
        <c:manualLayout>
          <c:xMode val="edge"/>
          <c:yMode val="edge"/>
          <c:x val="0.14359981078082765"/>
          <c:y val="1.7213750072328865E-2"/>
        </c:manualLayout>
      </c:layout>
      <c:overlay val="0"/>
    </c:title>
    <c:autoTitleDeleted val="0"/>
    <c:plotArea>
      <c:layout>
        <c:manualLayout>
          <c:layoutTarget val="inner"/>
          <c:xMode val="edge"/>
          <c:yMode val="edge"/>
          <c:x val="7.612729658792651E-2"/>
          <c:y val="8.7900717062989769E-2"/>
          <c:w val="0.89887270341207348"/>
          <c:h val="0.62923125604047514"/>
        </c:manualLayout>
      </c:layout>
      <c:barChart>
        <c:barDir val="col"/>
        <c:grouping val="clustered"/>
        <c:varyColors val="0"/>
        <c:ser>
          <c:idx val="3"/>
          <c:order val="3"/>
          <c:tx>
            <c:strRef>
              <c:f>Hoja1!$AA$11</c:f>
              <c:strCache>
                <c:ptCount val="1"/>
                <c:pt idx="0">
                  <c:v>déficit fiscal</c:v>
                </c:pt>
              </c:strCache>
            </c:strRef>
          </c:tx>
          <c:spPr>
            <a:solidFill>
              <a:schemeClr val="accent5">
                <a:lumMod val="60000"/>
                <a:lumOff val="40000"/>
              </a:schemeClr>
            </a:solidFill>
            <a:ln>
              <a:noFill/>
            </a:ln>
            <a:effectLst/>
          </c:spPr>
          <c:invertIfNegative val="0"/>
          <c:cat>
            <c:numRef>
              <c:f>Hoja1!$Q$12:$Q$16</c:f>
              <c:numCache>
                <c:formatCode>General</c:formatCode>
                <c:ptCount val="5"/>
                <c:pt idx="0">
                  <c:v>2016</c:v>
                </c:pt>
                <c:pt idx="1">
                  <c:v>2017</c:v>
                </c:pt>
                <c:pt idx="2">
                  <c:v>2018</c:v>
                </c:pt>
                <c:pt idx="3">
                  <c:v>2019</c:v>
                </c:pt>
                <c:pt idx="4">
                  <c:v>2020</c:v>
                </c:pt>
              </c:numCache>
            </c:numRef>
          </c:cat>
          <c:val>
            <c:numRef>
              <c:f>Hoja1!$AA$12:$AA$16</c:f>
              <c:numCache>
                <c:formatCode>0.0</c:formatCode>
                <c:ptCount val="5"/>
                <c:pt idx="0">
                  <c:v>0.98558871623989353</c:v>
                </c:pt>
                <c:pt idx="1">
                  <c:v>0.68386999913357727</c:v>
                </c:pt>
                <c:pt idx="2">
                  <c:v>0.5</c:v>
                </c:pt>
                <c:pt idx="3">
                  <c:v>0.5</c:v>
                </c:pt>
                <c:pt idx="4">
                  <c:v>1</c:v>
                </c:pt>
              </c:numCache>
            </c:numRef>
          </c:val>
          <c:extLst>
            <c:ext xmlns:c16="http://schemas.microsoft.com/office/drawing/2014/chart" uri="{C3380CC4-5D6E-409C-BE32-E72D297353CC}">
              <c16:uniqueId val="{00000000-ECF4-4770-92B5-A6681766906D}"/>
            </c:ext>
          </c:extLst>
        </c:ser>
        <c:dLbls>
          <c:showLegendKey val="0"/>
          <c:showVal val="0"/>
          <c:showCatName val="0"/>
          <c:showSerName val="0"/>
          <c:showPercent val="0"/>
          <c:showBubbleSize val="0"/>
        </c:dLbls>
        <c:gapWidth val="80"/>
        <c:overlap val="-27"/>
        <c:axId val="271921536"/>
        <c:axId val="271923072"/>
      </c:barChart>
      <c:lineChart>
        <c:grouping val="standard"/>
        <c:varyColors val="0"/>
        <c:ser>
          <c:idx val="0"/>
          <c:order val="0"/>
          <c:tx>
            <c:strRef>
              <c:f>Hoja1!$X$11</c:f>
              <c:strCache>
                <c:ptCount val="1"/>
                <c:pt idx="0">
                  <c:v>Ingreso Total </c:v>
                </c:pt>
              </c:strCache>
            </c:strRef>
          </c:tx>
          <c:spPr>
            <a:ln w="28575" cap="rnd">
              <a:solidFill>
                <a:schemeClr val="accent1"/>
              </a:solidFill>
              <a:prstDash val="sysDot"/>
              <a:round/>
            </a:ln>
            <a:effectLst/>
          </c:spPr>
          <c:marker>
            <c:symbol val="none"/>
          </c:marker>
          <c:cat>
            <c:numRef>
              <c:f>Hoja1!$Q$12:$Q$16</c:f>
              <c:numCache>
                <c:formatCode>General</c:formatCode>
                <c:ptCount val="5"/>
                <c:pt idx="0">
                  <c:v>2016</c:v>
                </c:pt>
                <c:pt idx="1">
                  <c:v>2017</c:v>
                </c:pt>
                <c:pt idx="2">
                  <c:v>2018</c:v>
                </c:pt>
                <c:pt idx="3">
                  <c:v>2019</c:v>
                </c:pt>
                <c:pt idx="4">
                  <c:v>2020</c:v>
                </c:pt>
              </c:numCache>
            </c:numRef>
          </c:cat>
          <c:val>
            <c:numRef>
              <c:f>Hoja1!$X$12:$X$16</c:f>
              <c:numCache>
                <c:formatCode>0.0</c:formatCode>
                <c:ptCount val="5"/>
                <c:pt idx="0">
                  <c:v>0.13680330301809107</c:v>
                </c:pt>
                <c:pt idx="1">
                  <c:v>0.50074369767215465</c:v>
                </c:pt>
                <c:pt idx="2">
                  <c:v>0</c:v>
                </c:pt>
                <c:pt idx="3">
                  <c:v>0.4</c:v>
                </c:pt>
                <c:pt idx="4">
                  <c:v>0.8</c:v>
                </c:pt>
              </c:numCache>
            </c:numRef>
          </c:val>
          <c:smooth val="0"/>
          <c:extLst>
            <c:ext xmlns:c16="http://schemas.microsoft.com/office/drawing/2014/chart" uri="{C3380CC4-5D6E-409C-BE32-E72D297353CC}">
              <c16:uniqueId val="{00000001-ECF4-4770-92B5-A6681766906D}"/>
            </c:ext>
          </c:extLst>
        </c:ser>
        <c:ser>
          <c:idx val="1"/>
          <c:order val="1"/>
          <c:tx>
            <c:strRef>
              <c:f>Hoja1!$Y$11</c:f>
              <c:strCache>
                <c:ptCount val="1"/>
                <c:pt idx="0">
                  <c:v>Tributarios</c:v>
                </c:pt>
              </c:strCache>
            </c:strRef>
          </c:tx>
          <c:spPr>
            <a:ln w="28575" cap="rnd">
              <a:solidFill>
                <a:schemeClr val="accent2"/>
              </a:solidFill>
              <a:prstDash val="dash"/>
              <a:round/>
            </a:ln>
            <a:effectLst/>
          </c:spPr>
          <c:marker>
            <c:symbol val="none"/>
          </c:marker>
          <c:cat>
            <c:numRef>
              <c:f>Hoja1!$Q$12:$Q$16</c:f>
              <c:numCache>
                <c:formatCode>General</c:formatCode>
                <c:ptCount val="5"/>
                <c:pt idx="0">
                  <c:v>2016</c:v>
                </c:pt>
                <c:pt idx="1">
                  <c:v>2017</c:v>
                </c:pt>
                <c:pt idx="2">
                  <c:v>2018</c:v>
                </c:pt>
                <c:pt idx="3">
                  <c:v>2019</c:v>
                </c:pt>
                <c:pt idx="4">
                  <c:v>2020</c:v>
                </c:pt>
              </c:numCache>
            </c:numRef>
          </c:cat>
          <c:val>
            <c:numRef>
              <c:f>Hoja1!$Y$12:$Y$16</c:f>
              <c:numCache>
                <c:formatCode>0.0</c:formatCode>
                <c:ptCount val="5"/>
                <c:pt idx="0">
                  <c:v>8.8900615659062154E-2</c:v>
                </c:pt>
                <c:pt idx="1">
                  <c:v>0.29048714853899149</c:v>
                </c:pt>
                <c:pt idx="2">
                  <c:v>0.2</c:v>
                </c:pt>
                <c:pt idx="3">
                  <c:v>0.2</c:v>
                </c:pt>
                <c:pt idx="4">
                  <c:v>0.6</c:v>
                </c:pt>
              </c:numCache>
            </c:numRef>
          </c:val>
          <c:smooth val="0"/>
          <c:extLst>
            <c:ext xmlns:c16="http://schemas.microsoft.com/office/drawing/2014/chart" uri="{C3380CC4-5D6E-409C-BE32-E72D297353CC}">
              <c16:uniqueId val="{00000002-ECF4-4770-92B5-A6681766906D}"/>
            </c:ext>
          </c:extLst>
        </c:ser>
        <c:ser>
          <c:idx val="2"/>
          <c:order val="2"/>
          <c:tx>
            <c:strRef>
              <c:f>Hoja1!$Z$11</c:f>
              <c:strCache>
                <c:ptCount val="1"/>
                <c:pt idx="0">
                  <c:v>gasto</c:v>
                </c:pt>
              </c:strCache>
            </c:strRef>
          </c:tx>
          <c:spPr>
            <a:ln w="28575" cap="rnd">
              <a:solidFill>
                <a:schemeClr val="accent3"/>
              </a:solidFill>
              <a:round/>
            </a:ln>
            <a:effectLst/>
          </c:spPr>
          <c:marker>
            <c:symbol val="none"/>
          </c:marker>
          <c:cat>
            <c:numRef>
              <c:f>Hoja1!$Q$12:$Q$16</c:f>
              <c:numCache>
                <c:formatCode>General</c:formatCode>
                <c:ptCount val="5"/>
                <c:pt idx="0">
                  <c:v>2016</c:v>
                </c:pt>
                <c:pt idx="1">
                  <c:v>2017</c:v>
                </c:pt>
                <c:pt idx="2">
                  <c:v>2018</c:v>
                </c:pt>
                <c:pt idx="3">
                  <c:v>2019</c:v>
                </c:pt>
                <c:pt idx="4">
                  <c:v>2020</c:v>
                </c:pt>
              </c:numCache>
            </c:numRef>
          </c:cat>
          <c:val>
            <c:numRef>
              <c:f>Hoja1!$Z$12:$Z$16</c:f>
              <c:numCache>
                <c:formatCode>0.0</c:formatCode>
                <c:ptCount val="5"/>
                <c:pt idx="0">
                  <c:v>1.1223920192579833</c:v>
                </c:pt>
                <c:pt idx="1">
                  <c:v>1.1846136968057337</c:v>
                </c:pt>
                <c:pt idx="2">
                  <c:v>0.6</c:v>
                </c:pt>
                <c:pt idx="3">
                  <c:v>0.9</c:v>
                </c:pt>
                <c:pt idx="4">
                  <c:v>1.8</c:v>
                </c:pt>
              </c:numCache>
            </c:numRef>
          </c:val>
          <c:smooth val="0"/>
          <c:extLst>
            <c:ext xmlns:c16="http://schemas.microsoft.com/office/drawing/2014/chart" uri="{C3380CC4-5D6E-409C-BE32-E72D297353CC}">
              <c16:uniqueId val="{00000003-ECF4-4770-92B5-A6681766906D}"/>
            </c:ext>
          </c:extLst>
        </c:ser>
        <c:dLbls>
          <c:showLegendKey val="0"/>
          <c:showVal val="0"/>
          <c:showCatName val="0"/>
          <c:showSerName val="0"/>
          <c:showPercent val="0"/>
          <c:showBubbleSize val="0"/>
        </c:dLbls>
        <c:marker val="1"/>
        <c:smooth val="0"/>
        <c:axId val="271921536"/>
        <c:axId val="271923072"/>
      </c:lineChart>
      <c:catAx>
        <c:axId val="27192153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vert="horz"/>
          <a:lstStyle/>
          <a:p>
            <a:pPr>
              <a:defRPr/>
            </a:pPr>
            <a:endParaRPr lang="es-GT"/>
          </a:p>
        </c:txPr>
        <c:crossAx val="271923072"/>
        <c:crosses val="autoZero"/>
        <c:auto val="1"/>
        <c:lblAlgn val="ctr"/>
        <c:lblOffset val="100"/>
        <c:noMultiLvlLbl val="0"/>
      </c:catAx>
      <c:valAx>
        <c:axId val="271923072"/>
        <c:scaling>
          <c:orientation val="minMax"/>
        </c:scaling>
        <c:delete val="0"/>
        <c:axPos val="l"/>
        <c:numFmt formatCode="0.0" sourceLinked="1"/>
        <c:majorTickMark val="none"/>
        <c:minorTickMark val="none"/>
        <c:tickLblPos val="nextTo"/>
        <c:spPr>
          <a:noFill/>
          <a:ln>
            <a:noFill/>
          </a:ln>
          <a:effectLst/>
        </c:spPr>
        <c:txPr>
          <a:bodyPr rot="-60000000" vert="horz"/>
          <a:lstStyle/>
          <a:p>
            <a:pPr>
              <a:defRPr/>
            </a:pPr>
            <a:endParaRPr lang="es-GT"/>
          </a:p>
        </c:txPr>
        <c:crossAx val="271921536"/>
        <c:crosses val="autoZero"/>
        <c:crossBetween val="between"/>
      </c:valAx>
      <c:spPr>
        <a:noFill/>
        <a:ln>
          <a:noFill/>
        </a:ln>
        <a:effectLst/>
      </c:spPr>
    </c:plotArea>
    <c:legend>
      <c:legendPos val="b"/>
      <c:layout>
        <c:manualLayout>
          <c:xMode val="edge"/>
          <c:yMode val="edge"/>
          <c:x val="7.4376938998778105E-2"/>
          <c:y val="0.82320404959522908"/>
          <c:w val="0.82943152077459648"/>
          <c:h val="0.11678582503282048"/>
        </c:manualLayout>
      </c:layout>
      <c:overlay val="0"/>
      <c:spPr>
        <a:noFill/>
        <a:ln>
          <a:noFill/>
        </a:ln>
        <a:effectLst/>
      </c:spPr>
      <c:txPr>
        <a:bodyPr rot="0" vert="horz"/>
        <a:lstStyle/>
        <a:p>
          <a:pPr>
            <a:defRPr/>
          </a:pPr>
          <a:endParaRPr lang="es-G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b="1">
          <a:latin typeface="+mn-lt"/>
          <a:cs typeface="Times New Roman" panose="02020603050405020304" pitchFamily="18" charset="0"/>
        </a:defRPr>
      </a:pPr>
      <a:endParaRPr lang="es-GT"/>
    </a:p>
  </c:txPr>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r>
              <a:rPr lang="es-GT" sz="1200" b="1" dirty="0">
                <a:solidFill>
                  <a:srgbClr val="0D3964"/>
                </a:solidFill>
                <a:latin typeface="+mn-lt"/>
              </a:rPr>
              <a:t>Ingresos totales para el año 2020</a:t>
            </a:r>
          </a:p>
          <a:p>
            <a:pPr>
              <a:defRPr/>
            </a:pPr>
            <a:r>
              <a:rPr lang="es-GT" sz="1000" b="0" dirty="0">
                <a:solidFill>
                  <a:sysClr val="windowText" lastClr="000000"/>
                </a:solidFill>
              </a:rPr>
              <a:t>En millones de Quetzales</a:t>
            </a:r>
          </a:p>
        </c:rich>
      </c:tx>
      <c:layout>
        <c:manualLayout>
          <c:xMode val="edge"/>
          <c:yMode val="edge"/>
          <c:x val="0.35078455818022741"/>
          <c:y val="0"/>
        </c:manualLayout>
      </c:layout>
      <c:overlay val="0"/>
      <c:spPr>
        <a:noFill/>
        <a:ln>
          <a:noFill/>
        </a:ln>
        <a:effectLst/>
      </c:spPr>
      <c:txPr>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endParaRPr lang="es-GT"/>
        </a:p>
      </c:txPr>
    </c:title>
    <c:autoTitleDeleted val="0"/>
    <c:plotArea>
      <c:layout>
        <c:manualLayout>
          <c:layoutTarget val="inner"/>
          <c:xMode val="edge"/>
          <c:yMode val="edge"/>
          <c:x val="0.17757660761154856"/>
          <c:y val="0.16231481481481483"/>
          <c:w val="0.82242339238845141"/>
          <c:h val="0.32327325722749567"/>
        </c:manualLayout>
      </c:layout>
      <c:barChart>
        <c:barDir val="col"/>
        <c:grouping val="stacked"/>
        <c:varyColors val="0"/>
        <c:ser>
          <c:idx val="0"/>
          <c:order val="0"/>
          <c:tx>
            <c:strRef>
              <c:f>'[Ingresos_y_gastos_(Empresas).xlsx]Hoja1'!$B$2</c:f>
              <c:strCache>
                <c:ptCount val="1"/>
                <c:pt idx="0">
                  <c:v>Transferencias</c:v>
                </c:pt>
              </c:strCache>
            </c:strRef>
          </c:tx>
          <c:spPr>
            <a:solidFill>
              <a:schemeClr val="accent1"/>
            </a:solidFill>
            <a:ln>
              <a:noFill/>
            </a:ln>
            <a:effectLst>
              <a:outerShdw blurRad="50800" dist="38100" dir="18900000" algn="bl" rotWithShape="0">
                <a:prstClr val="black">
                  <a:alpha val="40000"/>
                </a:prstClr>
              </a:outerShdw>
            </a:effectLst>
            <a:scene3d>
              <a:camera prst="orthographicFront"/>
              <a:lightRig rig="threePt" dir="t"/>
            </a:scene3d>
            <a:sp3d>
              <a:bevelT w="31750" prst="relaxedInset"/>
            </a:sp3d>
          </c:spPr>
          <c:invertIfNegative val="0"/>
          <c:dLbls>
            <c:delete val="1"/>
          </c:dLbls>
          <c:cat>
            <c:strRef>
              <c:f>'[Ingresos_y_gastos_(Empresas).xlsx]Hoja1'!$E$4:$E$12</c:f>
              <c:strCache>
                <c:ptCount val="9"/>
                <c:pt idx="0">
                  <c:v>Indeca</c:v>
                </c:pt>
                <c:pt idx="1">
                  <c:v>Epnch</c:v>
                </c:pt>
                <c:pt idx="2">
                  <c:v>Fegua</c:v>
                </c:pt>
                <c:pt idx="3">
                  <c:v>Guatel</c:v>
                </c:pt>
                <c:pt idx="4">
                  <c:v>Zolic</c:v>
                </c:pt>
                <c:pt idx="5">
                  <c:v>Empornac</c:v>
                </c:pt>
                <c:pt idx="6">
                  <c:v>Epq</c:v>
                </c:pt>
                <c:pt idx="7">
                  <c:v>Inde</c:v>
                </c:pt>
                <c:pt idx="8">
                  <c:v>Total</c:v>
                </c:pt>
              </c:strCache>
            </c:strRef>
          </c:cat>
          <c:val>
            <c:numRef>
              <c:f>'[Ingresos_y_gastos_(Empresas).xlsx]Hoja1'!$B$4:$B$12</c:f>
              <c:numCache>
                <c:formatCode>_(* #,##0.00_);_(* \(#,##0.00\);_(* "-"??_);_(@_)</c:formatCode>
                <c:ptCount val="9"/>
                <c:pt idx="0">
                  <c:v>13.56488</c:v>
                </c:pt>
                <c:pt idx="1">
                  <c:v>4.6245200000000004</c:v>
                </c:pt>
                <c:pt idx="2">
                  <c:v>19.707999999999998</c:v>
                </c:pt>
                <c:pt idx="3">
                  <c:v>0</c:v>
                </c:pt>
                <c:pt idx="4">
                  <c:v>0</c:v>
                </c:pt>
                <c:pt idx="5">
                  <c:v>0</c:v>
                </c:pt>
                <c:pt idx="6">
                  <c:v>0</c:v>
                </c:pt>
                <c:pt idx="7">
                  <c:v>630</c:v>
                </c:pt>
                <c:pt idx="8">
                  <c:v>667.89739999999995</c:v>
                </c:pt>
              </c:numCache>
            </c:numRef>
          </c:val>
          <c:extLst>
            <c:ext xmlns:c16="http://schemas.microsoft.com/office/drawing/2014/chart" uri="{C3380CC4-5D6E-409C-BE32-E72D297353CC}">
              <c16:uniqueId val="{00000000-C5FE-4402-98CE-9A6DDFFDAE4B}"/>
            </c:ext>
          </c:extLst>
        </c:ser>
        <c:ser>
          <c:idx val="1"/>
          <c:order val="1"/>
          <c:tx>
            <c:strRef>
              <c:f>'[Ingresos_y_gastos_(Empresas).xlsx]Hoja1'!$C$2</c:f>
              <c:strCache>
                <c:ptCount val="1"/>
                <c:pt idx="0">
                  <c:v>Ingresos propios</c:v>
                </c:pt>
              </c:strCache>
            </c:strRef>
          </c:tx>
          <c:spPr>
            <a:solidFill>
              <a:schemeClr val="accent3"/>
            </a:solidFill>
            <a:ln>
              <a:noFill/>
            </a:ln>
            <a:effectLst>
              <a:outerShdw blurRad="50800" dist="38100" dir="18900000" algn="bl" rotWithShape="0">
                <a:prstClr val="black">
                  <a:alpha val="40000"/>
                </a:prstClr>
              </a:outerShdw>
            </a:effectLst>
            <a:scene3d>
              <a:camera prst="orthographicFront"/>
              <a:lightRig rig="threePt" dir="t"/>
            </a:scene3d>
            <a:sp3d>
              <a:bevelT w="31750" prst="relaxedInset"/>
            </a:sp3d>
          </c:spPr>
          <c:invertIfNegative val="0"/>
          <c:dLbls>
            <c:delete val="1"/>
          </c:dLbls>
          <c:cat>
            <c:strRef>
              <c:f>'[Ingresos_y_gastos_(Empresas).xlsx]Hoja1'!$E$4:$E$12</c:f>
              <c:strCache>
                <c:ptCount val="9"/>
                <c:pt idx="0">
                  <c:v>Indeca</c:v>
                </c:pt>
                <c:pt idx="1">
                  <c:v>Epnch</c:v>
                </c:pt>
                <c:pt idx="2">
                  <c:v>Fegua</c:v>
                </c:pt>
                <c:pt idx="3">
                  <c:v>Guatel</c:v>
                </c:pt>
                <c:pt idx="4">
                  <c:v>Zolic</c:v>
                </c:pt>
                <c:pt idx="5">
                  <c:v>Empornac</c:v>
                </c:pt>
                <c:pt idx="6">
                  <c:v>Epq</c:v>
                </c:pt>
                <c:pt idx="7">
                  <c:v>Inde</c:v>
                </c:pt>
                <c:pt idx="8">
                  <c:v>Total</c:v>
                </c:pt>
              </c:strCache>
            </c:strRef>
          </c:cat>
          <c:val>
            <c:numRef>
              <c:f>'[Ingresos_y_gastos_(Empresas).xlsx]Hoja1'!$C$4:$C$12</c:f>
              <c:numCache>
                <c:formatCode>_(* #,##0.00_);_(* \(#,##0.00\);_(* "-"??_);_(@_)</c:formatCode>
                <c:ptCount val="9"/>
                <c:pt idx="0">
                  <c:v>0.60956765999999973</c:v>
                </c:pt>
                <c:pt idx="1">
                  <c:v>0.82359827999999968</c:v>
                </c:pt>
                <c:pt idx="2">
                  <c:v>4.1384912500000013</c:v>
                </c:pt>
                <c:pt idx="3">
                  <c:v>20.968702079999996</c:v>
                </c:pt>
                <c:pt idx="4">
                  <c:v>28.385730029999998</c:v>
                </c:pt>
                <c:pt idx="5">
                  <c:v>659.66393085999994</c:v>
                </c:pt>
                <c:pt idx="6">
                  <c:v>686.46372966000001</c:v>
                </c:pt>
                <c:pt idx="7">
                  <c:v>2144.5843363800004</c:v>
                </c:pt>
                <c:pt idx="8">
                  <c:v>3545.6380862000005</c:v>
                </c:pt>
              </c:numCache>
            </c:numRef>
          </c:val>
          <c:extLst>
            <c:ext xmlns:c16="http://schemas.microsoft.com/office/drawing/2014/chart" uri="{C3380CC4-5D6E-409C-BE32-E72D297353CC}">
              <c16:uniqueId val="{00000001-C5FE-4402-98CE-9A6DDFFDAE4B}"/>
            </c:ext>
          </c:extLst>
        </c:ser>
        <c:dLbls>
          <c:showLegendKey val="0"/>
          <c:showVal val="1"/>
          <c:showCatName val="0"/>
          <c:showSerName val="0"/>
          <c:showPercent val="0"/>
          <c:showBubbleSize val="0"/>
        </c:dLbls>
        <c:gapWidth val="150"/>
        <c:overlap val="100"/>
        <c:axId val="1321405871"/>
        <c:axId val="1321396303"/>
      </c:barChart>
      <c:lineChart>
        <c:grouping val="stacked"/>
        <c:varyColors val="0"/>
        <c:ser>
          <c:idx val="2"/>
          <c:order val="2"/>
          <c:tx>
            <c:v>Ingresos Totales</c:v>
          </c:tx>
          <c:spPr>
            <a:ln w="22225" cap="rnd">
              <a:noFill/>
              <a:round/>
            </a:ln>
            <a:effectLst/>
          </c:spPr>
          <c:marker>
            <c:symbol val="dash"/>
            <c:size val="22"/>
            <c:spPr>
              <a:solidFill>
                <a:schemeClr val="lt1"/>
              </a:solidFill>
              <a:ln w="15875">
                <a:solidFill>
                  <a:schemeClr val="tx1"/>
                </a:solidFill>
                <a:round/>
              </a:ln>
              <a:effectLst/>
            </c:spPr>
          </c:marker>
          <c:val>
            <c:numRef>
              <c:f>'[Ingresos_y_gastos_(Empresas).xlsx]Hoja1'!$D$4:$D$12</c:f>
              <c:numCache>
                <c:formatCode>_(* #,##0.00_);_(* \(#,##0.00\);_(* "-"??_);_(@_)</c:formatCode>
                <c:ptCount val="9"/>
                <c:pt idx="0">
                  <c:v>14.17444766</c:v>
                </c:pt>
                <c:pt idx="1">
                  <c:v>5.4481182800000001</c:v>
                </c:pt>
                <c:pt idx="2">
                  <c:v>23.84649125</c:v>
                </c:pt>
                <c:pt idx="3">
                  <c:v>20.968702079999996</c:v>
                </c:pt>
                <c:pt idx="4">
                  <c:v>28.385730029999998</c:v>
                </c:pt>
                <c:pt idx="5">
                  <c:v>659.66393085999994</c:v>
                </c:pt>
                <c:pt idx="6">
                  <c:v>686.46372966000001</c:v>
                </c:pt>
                <c:pt idx="7">
                  <c:v>2774.5843363800004</c:v>
                </c:pt>
                <c:pt idx="8">
                  <c:v>4213.5354862000004</c:v>
                </c:pt>
              </c:numCache>
            </c:numRef>
          </c:val>
          <c:smooth val="0"/>
          <c:extLst>
            <c:ext xmlns:c16="http://schemas.microsoft.com/office/drawing/2014/chart" uri="{C3380CC4-5D6E-409C-BE32-E72D297353CC}">
              <c16:uniqueId val="{00000002-C5FE-4402-98CE-9A6DDFFDAE4B}"/>
            </c:ext>
          </c:extLst>
        </c:ser>
        <c:dLbls>
          <c:showLegendKey val="0"/>
          <c:showVal val="0"/>
          <c:showCatName val="0"/>
          <c:showSerName val="0"/>
          <c:showPercent val="0"/>
          <c:showBubbleSize val="0"/>
        </c:dLbls>
        <c:marker val="1"/>
        <c:smooth val="0"/>
        <c:axId val="1321405871"/>
        <c:axId val="1321396303"/>
      </c:lineChart>
      <c:catAx>
        <c:axId val="1321405871"/>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dk1">
                    <a:lumMod val="65000"/>
                    <a:lumOff val="35000"/>
                  </a:schemeClr>
                </a:solidFill>
                <a:latin typeface="+mn-lt"/>
                <a:ea typeface="+mn-ea"/>
                <a:cs typeface="+mn-cs"/>
              </a:defRPr>
            </a:pPr>
            <a:endParaRPr lang="es-GT"/>
          </a:p>
        </c:txPr>
        <c:crossAx val="1321396303"/>
        <c:crosses val="autoZero"/>
        <c:auto val="1"/>
        <c:lblAlgn val="ctr"/>
        <c:lblOffset val="100"/>
        <c:noMultiLvlLbl val="0"/>
      </c:catAx>
      <c:valAx>
        <c:axId val="1321396303"/>
        <c:scaling>
          <c:orientation val="minMax"/>
        </c:scaling>
        <c:delete val="0"/>
        <c:axPos val="l"/>
        <c:numFmt formatCode="_(* #,##0.00_);_(* \(#,##0.00\);_(* &quot;-&quot;??_);_(@_)"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GT"/>
          </a:p>
        </c:txPr>
        <c:crossAx val="1321405871"/>
        <c:crosses val="autoZero"/>
        <c:crossBetween val="between"/>
        <c:minorUnit val="1000"/>
      </c:valAx>
      <c:dTable>
        <c:showHorzBorder val="1"/>
        <c:showVertBorder val="1"/>
        <c:showOutline val="1"/>
        <c:showKeys val="1"/>
        <c:spPr>
          <a:noFill/>
          <a:ln w="9525" cap="flat" cmpd="sng" algn="ctr">
            <a:solidFill>
              <a:schemeClr val="dk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dk1">
                    <a:lumMod val="65000"/>
                    <a:lumOff val="35000"/>
                  </a:schemeClr>
                </a:solidFill>
                <a:latin typeface="+mn-lt"/>
                <a:ea typeface="+mn-ea"/>
                <a:cs typeface="+mn-cs"/>
              </a:defRPr>
            </a:pPr>
            <a:endParaRPr lang="es-GT"/>
          </a:p>
        </c:txPr>
      </c:dTable>
      <c:spPr>
        <a:noFill/>
        <a:ln w="25400">
          <a:noFill/>
        </a:ln>
        <a:effectLst/>
      </c:spPr>
    </c:plotArea>
    <c:legend>
      <c:legendPos val="b"/>
      <c:layout>
        <c:manualLayout>
          <c:xMode val="edge"/>
          <c:yMode val="edge"/>
          <c:x val="0.19679347112860893"/>
          <c:y val="0.27265016257390667"/>
          <c:w val="0.50641305774278211"/>
          <c:h val="8.7085032186443256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dk1">
                  <a:lumMod val="65000"/>
                  <a:lumOff val="35000"/>
                </a:schemeClr>
              </a:solidFill>
              <a:latin typeface="+mn-lt"/>
              <a:ea typeface="+mn-ea"/>
              <a:cs typeface="+mn-cs"/>
            </a:defRPr>
          </a:pPr>
          <a:endParaRPr lang="es-G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5">
            <a:lumMod val="20000"/>
            <a:lumOff val="80000"/>
          </a:schemeClr>
        </a:gs>
        <a:gs pos="29000">
          <a:schemeClr val="bg1"/>
        </a:gs>
      </a:gsLst>
      <a:lin ang="5400000" scaled="1"/>
    </a:gradFill>
    <a:ln w="9525" cap="flat" cmpd="sng" algn="ctr">
      <a:noFill/>
      <a:round/>
    </a:ln>
    <a:effectLst>
      <a:glow rad="101600">
        <a:schemeClr val="accent3">
          <a:satMod val="175000"/>
          <a:alpha val="40000"/>
        </a:schemeClr>
      </a:glow>
    </a:effectLst>
  </c:spPr>
  <c:txPr>
    <a:bodyPr/>
    <a:lstStyle/>
    <a:p>
      <a:pPr>
        <a:defRPr/>
      </a:pPr>
      <a:endParaRPr lang="es-GT"/>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s-GT" sz="1600" b="1" dirty="0">
                <a:solidFill>
                  <a:srgbClr val="0D3964"/>
                </a:solidFill>
              </a:rPr>
              <a:t>Obligaciones Financieras Históricas</a:t>
            </a:r>
          </a:p>
          <a:p>
            <a:pPr>
              <a:defRPr>
                <a:solidFill>
                  <a:schemeClr val="tx1"/>
                </a:solidFill>
              </a:defRPr>
            </a:pPr>
            <a:r>
              <a:rPr lang="es-GT" sz="1200" dirty="0"/>
              <a:t>Cifras</a:t>
            </a:r>
            <a:r>
              <a:rPr lang="es-GT" sz="1200" baseline="0" dirty="0"/>
              <a:t> en porcentajes respecto a sus ingresos totales</a:t>
            </a:r>
            <a:endParaRPr lang="es-GT" sz="1200" dirty="0"/>
          </a:p>
        </c:rich>
      </c:tx>
      <c:layout>
        <c:manualLayout>
          <c:xMode val="edge"/>
          <c:yMode val="edge"/>
          <c:x val="0.21301623091613672"/>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s-GT"/>
        </a:p>
      </c:txPr>
    </c:title>
    <c:autoTitleDeleted val="0"/>
    <c:plotArea>
      <c:layout>
        <c:manualLayout>
          <c:layoutTarget val="inner"/>
          <c:xMode val="edge"/>
          <c:yMode val="edge"/>
          <c:x val="0.11110236220472441"/>
          <c:y val="0.20518549134820541"/>
          <c:w val="0.88889763779527564"/>
          <c:h val="0.3974072543258973"/>
        </c:manualLayout>
      </c:layout>
      <c:barChart>
        <c:barDir val="col"/>
        <c:grouping val="stacked"/>
        <c:varyColors val="0"/>
        <c:ser>
          <c:idx val="0"/>
          <c:order val="0"/>
          <c:tx>
            <c:strRef>
              <c:f>Hoja1!$B$1</c:f>
              <c:strCache>
                <c:ptCount val="1"/>
                <c:pt idx="0">
                  <c:v>Endeudamiento</c:v>
                </c:pt>
              </c:strCache>
            </c:strRef>
          </c:tx>
          <c:spPr>
            <a:solidFill>
              <a:schemeClr val="accent6"/>
            </a:solidFill>
            <a:ln>
              <a:noFill/>
            </a:ln>
            <a:effectLst>
              <a:outerShdw blurRad="50800" dist="38100" dir="18900000" algn="bl" rotWithShape="0">
                <a:prstClr val="black">
                  <a:alpha val="40000"/>
                </a:prstClr>
              </a:outerShdw>
            </a:effectLst>
            <a:scene3d>
              <a:camera prst="orthographicFront"/>
              <a:lightRig rig="threePt" dir="t"/>
            </a:scene3d>
            <a:sp3d>
              <a:bevelT w="31750" prst="relaxedInset"/>
            </a:sp3d>
          </c:spPr>
          <c:invertIfNegative val="0"/>
          <c:cat>
            <c:numRef>
              <c:f>Hoja1!$A$2:$A$6</c:f>
              <c:numCache>
                <c:formatCode>General</c:formatCode>
                <c:ptCount val="5"/>
                <c:pt idx="0">
                  <c:v>2016</c:v>
                </c:pt>
                <c:pt idx="1">
                  <c:v>2017</c:v>
                </c:pt>
                <c:pt idx="2">
                  <c:v>2018</c:v>
                </c:pt>
                <c:pt idx="3">
                  <c:v>2019</c:v>
                </c:pt>
                <c:pt idx="4">
                  <c:v>2020</c:v>
                </c:pt>
              </c:numCache>
            </c:numRef>
          </c:cat>
          <c:val>
            <c:numRef>
              <c:f>Hoja1!$B$2:$B$6</c:f>
              <c:numCache>
                <c:formatCode>0.0%</c:formatCode>
                <c:ptCount val="5"/>
                <c:pt idx="0">
                  <c:v>0.25839639524334462</c:v>
                </c:pt>
                <c:pt idx="1">
                  <c:v>0.24175784451285107</c:v>
                </c:pt>
                <c:pt idx="2">
                  <c:v>0.23494764126427184</c:v>
                </c:pt>
                <c:pt idx="3">
                  <c:v>0.24626398001470101</c:v>
                </c:pt>
                <c:pt idx="4">
                  <c:v>0.21443130882109621</c:v>
                </c:pt>
              </c:numCache>
            </c:numRef>
          </c:val>
          <c:extLst>
            <c:ext xmlns:c16="http://schemas.microsoft.com/office/drawing/2014/chart" uri="{C3380CC4-5D6E-409C-BE32-E72D297353CC}">
              <c16:uniqueId val="{00000000-89CF-43A9-8B50-3BC140F44350}"/>
            </c:ext>
          </c:extLst>
        </c:ser>
        <c:ser>
          <c:idx val="1"/>
          <c:order val="1"/>
          <c:tx>
            <c:strRef>
              <c:f>Hoja1!$C$1</c:f>
              <c:strCache>
                <c:ptCount val="1"/>
                <c:pt idx="0">
                  <c:v>Otras obligaciones por pagar</c:v>
                </c:pt>
              </c:strCache>
            </c:strRef>
          </c:tx>
          <c:spPr>
            <a:solidFill>
              <a:schemeClr val="accent5"/>
            </a:solidFill>
            <a:ln>
              <a:noFill/>
            </a:ln>
            <a:effectLst>
              <a:outerShdw blurRad="50800" dist="38100" dir="18900000" algn="bl" rotWithShape="0">
                <a:prstClr val="black">
                  <a:alpha val="40000"/>
                </a:prstClr>
              </a:outerShdw>
            </a:effectLst>
            <a:scene3d>
              <a:camera prst="orthographicFront"/>
              <a:lightRig rig="threePt" dir="t"/>
            </a:scene3d>
            <a:sp3d>
              <a:bevelT w="31750" prst="relaxedInset"/>
            </a:sp3d>
          </c:spPr>
          <c:invertIfNegative val="0"/>
          <c:cat>
            <c:numRef>
              <c:f>Hoja1!$A$2:$A$6</c:f>
              <c:numCache>
                <c:formatCode>General</c:formatCode>
                <c:ptCount val="5"/>
                <c:pt idx="0">
                  <c:v>2016</c:v>
                </c:pt>
                <c:pt idx="1">
                  <c:v>2017</c:v>
                </c:pt>
                <c:pt idx="2">
                  <c:v>2018</c:v>
                </c:pt>
                <c:pt idx="3">
                  <c:v>2019</c:v>
                </c:pt>
                <c:pt idx="4">
                  <c:v>2020</c:v>
                </c:pt>
              </c:numCache>
            </c:numRef>
          </c:cat>
          <c:val>
            <c:numRef>
              <c:f>Hoja1!$C$2:$C$6</c:f>
              <c:numCache>
                <c:formatCode>0.0%</c:formatCode>
                <c:ptCount val="5"/>
                <c:pt idx="0">
                  <c:v>4.083960774436133E-2</c:v>
                </c:pt>
                <c:pt idx="1">
                  <c:v>3.8881197663421387E-2</c:v>
                </c:pt>
                <c:pt idx="2">
                  <c:v>4.1288657747848657E-2</c:v>
                </c:pt>
                <c:pt idx="3">
                  <c:v>4.295199145196156E-2</c:v>
                </c:pt>
                <c:pt idx="4">
                  <c:v>4.636250310215792E-2</c:v>
                </c:pt>
              </c:numCache>
            </c:numRef>
          </c:val>
          <c:extLst>
            <c:ext xmlns:c16="http://schemas.microsoft.com/office/drawing/2014/chart" uri="{C3380CC4-5D6E-409C-BE32-E72D297353CC}">
              <c16:uniqueId val="{00000001-89CF-43A9-8B50-3BC140F44350}"/>
            </c:ext>
          </c:extLst>
        </c:ser>
        <c:dLbls>
          <c:showLegendKey val="0"/>
          <c:showVal val="0"/>
          <c:showCatName val="0"/>
          <c:showSerName val="0"/>
          <c:showPercent val="0"/>
          <c:showBubbleSize val="0"/>
        </c:dLbls>
        <c:gapWidth val="150"/>
        <c:overlap val="100"/>
        <c:axId val="1206391871"/>
        <c:axId val="1206399775"/>
      </c:barChart>
      <c:lineChart>
        <c:grouping val="stacked"/>
        <c:varyColors val="0"/>
        <c:ser>
          <c:idx val="2"/>
          <c:order val="2"/>
          <c:tx>
            <c:strRef>
              <c:f>Hoja1!$D$1</c:f>
              <c:strCache>
                <c:ptCount val="1"/>
                <c:pt idx="0">
                  <c:v>Total</c:v>
                </c:pt>
              </c:strCache>
            </c:strRef>
          </c:tx>
          <c:spPr>
            <a:ln w="28575" cap="rnd">
              <a:noFill/>
              <a:round/>
            </a:ln>
            <a:effectLst>
              <a:outerShdw blurRad="57150" dist="19050" dir="5400000" algn="ctr" rotWithShape="0">
                <a:srgbClr val="000000">
                  <a:alpha val="63000"/>
                </a:srgbClr>
              </a:outerShdw>
            </a:effectLst>
          </c:spPr>
          <c:marker>
            <c:symbol val="dash"/>
            <c:size val="28"/>
            <c:spPr>
              <a:solidFill>
                <a:schemeClr val="accent4"/>
              </a:solidFill>
              <a:ln w="9525">
                <a:solidFill>
                  <a:schemeClr val="accent4"/>
                </a:solidFill>
              </a:ln>
              <a:effectLst>
                <a:outerShdw blurRad="57150" dist="19050" dir="5400000" algn="ctr" rotWithShape="0">
                  <a:srgbClr val="000000">
                    <a:alpha val="63000"/>
                  </a:srgbClr>
                </a:outerShdw>
              </a:effectLst>
            </c:spPr>
          </c:marker>
          <c:cat>
            <c:numRef>
              <c:f>Hoja1!$A$2:$A$6</c:f>
              <c:numCache>
                <c:formatCode>General</c:formatCode>
                <c:ptCount val="5"/>
                <c:pt idx="0">
                  <c:v>2016</c:v>
                </c:pt>
                <c:pt idx="1">
                  <c:v>2017</c:v>
                </c:pt>
                <c:pt idx="2">
                  <c:v>2018</c:v>
                </c:pt>
                <c:pt idx="3">
                  <c:v>2019</c:v>
                </c:pt>
                <c:pt idx="4">
                  <c:v>2020</c:v>
                </c:pt>
              </c:numCache>
            </c:numRef>
          </c:cat>
          <c:val>
            <c:numRef>
              <c:f>Hoja1!$D$2:$D$6</c:f>
              <c:numCache>
                <c:formatCode>0.0%</c:formatCode>
                <c:ptCount val="5"/>
                <c:pt idx="0">
                  <c:v>0.29923600298770597</c:v>
                </c:pt>
                <c:pt idx="1">
                  <c:v>0.28063904217627245</c:v>
                </c:pt>
                <c:pt idx="2">
                  <c:v>0.27623629901212049</c:v>
                </c:pt>
                <c:pt idx="3">
                  <c:v>0.28921597146666256</c:v>
                </c:pt>
                <c:pt idx="4">
                  <c:v>0.26079381192325413</c:v>
                </c:pt>
              </c:numCache>
            </c:numRef>
          </c:val>
          <c:smooth val="0"/>
          <c:extLst>
            <c:ext xmlns:c16="http://schemas.microsoft.com/office/drawing/2014/chart" uri="{C3380CC4-5D6E-409C-BE32-E72D297353CC}">
              <c16:uniqueId val="{00000002-89CF-43A9-8B50-3BC140F44350}"/>
            </c:ext>
          </c:extLst>
        </c:ser>
        <c:dLbls>
          <c:showLegendKey val="0"/>
          <c:showVal val="0"/>
          <c:showCatName val="0"/>
          <c:showSerName val="0"/>
          <c:showPercent val="0"/>
          <c:showBubbleSize val="0"/>
        </c:dLbls>
        <c:marker val="1"/>
        <c:smooth val="0"/>
        <c:axId val="1206391871"/>
        <c:axId val="1206399775"/>
      </c:lineChart>
      <c:catAx>
        <c:axId val="120639187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s-GT"/>
          </a:p>
        </c:txPr>
        <c:crossAx val="1206399775"/>
        <c:crosses val="autoZero"/>
        <c:auto val="1"/>
        <c:lblAlgn val="ctr"/>
        <c:lblOffset val="100"/>
        <c:noMultiLvlLbl val="0"/>
      </c:catAx>
      <c:valAx>
        <c:axId val="1206399775"/>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crossAx val="1206391871"/>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050" b="0" i="0" u="none" strike="noStrike" kern="1200" baseline="0">
                <a:solidFill>
                  <a:schemeClr val="tx1">
                    <a:lumMod val="65000"/>
                    <a:lumOff val="35000"/>
                  </a:schemeClr>
                </a:solidFill>
                <a:latin typeface="+mn-lt"/>
                <a:ea typeface="+mn-ea"/>
                <a:cs typeface="+mn-cs"/>
              </a:defRPr>
            </a:pPr>
            <a:endParaRPr lang="es-GT"/>
          </a:p>
        </c:txPr>
      </c:dTable>
      <c:spPr>
        <a:noFill/>
        <a:ln>
          <a:noFill/>
        </a:ln>
        <a:effectLst/>
      </c:spPr>
    </c:plotArea>
    <c:plotVisOnly val="1"/>
    <c:dispBlanksAs val="gap"/>
    <c:showDLblsOverMax val="0"/>
    <c:extLst/>
  </c:chart>
  <c:spPr>
    <a:noFill/>
    <a:ln>
      <a:noFill/>
    </a:ln>
    <a:effectLst>
      <a:glow rad="101600">
        <a:schemeClr val="accent3">
          <a:satMod val="175000"/>
          <a:alpha val="40000"/>
        </a:schemeClr>
      </a:glow>
    </a:effectLst>
  </c:spPr>
  <c:txPr>
    <a:bodyPr/>
    <a:lstStyle/>
    <a:p>
      <a:pPr>
        <a:defRPr/>
      </a:pPr>
      <a:endParaRPr lang="es-GT"/>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s-GT" sz="1400" b="1" dirty="0">
                <a:solidFill>
                  <a:srgbClr val="0D3964"/>
                </a:solidFill>
              </a:rPr>
              <a:t>Comparación de las Obligaciones</a:t>
            </a:r>
            <a:r>
              <a:rPr lang="es-GT" sz="1400" b="1" baseline="0" dirty="0">
                <a:solidFill>
                  <a:srgbClr val="0D3964"/>
                </a:solidFill>
              </a:rPr>
              <a:t> con sus activos financieros asociados 2020</a:t>
            </a:r>
          </a:p>
          <a:p>
            <a:pPr>
              <a:defRPr>
                <a:solidFill>
                  <a:schemeClr val="tx1"/>
                </a:solidFill>
              </a:defRPr>
            </a:pPr>
            <a:r>
              <a:rPr lang="es-GT" sz="1400" baseline="0" dirty="0"/>
              <a:t>Cifras en porcentajes respecto a sus ingresos totales</a:t>
            </a:r>
          </a:p>
        </c:rich>
      </c:tx>
      <c:layout>
        <c:manualLayout>
          <c:xMode val="edge"/>
          <c:yMode val="edge"/>
          <c:x val="0.12366451247149776"/>
          <c:y val="3.0991225540251566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s-GT"/>
        </a:p>
      </c:txPr>
    </c:title>
    <c:autoTitleDeleted val="0"/>
    <c:plotArea>
      <c:layout>
        <c:manualLayout>
          <c:layoutTarget val="inner"/>
          <c:xMode val="edge"/>
          <c:yMode val="edge"/>
          <c:x val="0.26597773874813979"/>
          <c:y val="0.30792682926829268"/>
          <c:w val="0.73402226125186021"/>
          <c:h val="0.49264616088155128"/>
        </c:manualLayout>
      </c:layout>
      <c:barChart>
        <c:barDir val="col"/>
        <c:grouping val="clustered"/>
        <c:varyColors val="0"/>
        <c:ser>
          <c:idx val="0"/>
          <c:order val="0"/>
          <c:tx>
            <c:strRef>
              <c:f>Hoja1!$B$1</c:f>
              <c:strCache>
                <c:ptCount val="1"/>
                <c:pt idx="0">
                  <c:v>Obligaciones Financieras</c:v>
                </c:pt>
              </c:strCache>
            </c:strRef>
          </c:tx>
          <c:spPr>
            <a:solidFill>
              <a:srgbClr val="FF0000"/>
            </a:solidFill>
            <a:ln>
              <a:noFill/>
            </a:ln>
            <a:effectLst>
              <a:outerShdw blurRad="50800" dist="38100" dir="18900000" algn="bl" rotWithShape="0">
                <a:prstClr val="black">
                  <a:alpha val="40000"/>
                </a:prstClr>
              </a:outerShdw>
            </a:effectLst>
            <a:scene3d>
              <a:camera prst="orthographicFront"/>
              <a:lightRig rig="threePt" dir="t"/>
            </a:scene3d>
            <a:sp3d>
              <a:bevelT w="31750" prst="relaxedInset"/>
            </a:sp3d>
          </c:spPr>
          <c:invertIfNegative val="0"/>
          <c:cat>
            <c:strRef>
              <c:f>Hoja1!$A$2:$A$10</c:f>
              <c:strCache>
                <c:ptCount val="9"/>
                <c:pt idx="0">
                  <c:v>EPNCH</c:v>
                </c:pt>
                <c:pt idx="1">
                  <c:v>EMPORNAC</c:v>
                </c:pt>
                <c:pt idx="2">
                  <c:v>EPQ</c:v>
                </c:pt>
                <c:pt idx="3">
                  <c:v>INDE</c:v>
                </c:pt>
                <c:pt idx="4">
                  <c:v>INDECA</c:v>
                </c:pt>
                <c:pt idx="5">
                  <c:v>ZOLIC</c:v>
                </c:pt>
                <c:pt idx="6">
                  <c:v>FEGUA</c:v>
                </c:pt>
                <c:pt idx="7">
                  <c:v>GUATEL</c:v>
                </c:pt>
                <c:pt idx="8">
                  <c:v>Total</c:v>
                </c:pt>
              </c:strCache>
            </c:strRef>
          </c:cat>
          <c:val>
            <c:numRef>
              <c:f>Hoja1!$B$2:$B$10</c:f>
              <c:numCache>
                <c:formatCode>0.0%</c:formatCode>
                <c:ptCount val="9"/>
                <c:pt idx="0">
                  <c:v>1.9274416340314847E-3</c:v>
                </c:pt>
                <c:pt idx="1">
                  <c:v>5.893986684903587E-2</c:v>
                </c:pt>
                <c:pt idx="2">
                  <c:v>7.2658617265480188E-2</c:v>
                </c:pt>
                <c:pt idx="3">
                  <c:v>0.34807931196643566</c:v>
                </c:pt>
                <c:pt idx="4">
                  <c:v>0.37239302346120484</c:v>
                </c:pt>
                <c:pt idx="5">
                  <c:v>0.40368029491894675</c:v>
                </c:pt>
                <c:pt idx="6">
                  <c:v>0.40474255557408267</c:v>
                </c:pt>
                <c:pt idx="7">
                  <c:v>0.85513870012501991</c:v>
                </c:pt>
                <c:pt idx="8">
                  <c:v>0.26079381192325413</c:v>
                </c:pt>
              </c:numCache>
            </c:numRef>
          </c:val>
          <c:extLst>
            <c:ext xmlns:c16="http://schemas.microsoft.com/office/drawing/2014/chart" uri="{C3380CC4-5D6E-409C-BE32-E72D297353CC}">
              <c16:uniqueId val="{00000000-03F3-4F66-B792-2357484FDE42}"/>
            </c:ext>
          </c:extLst>
        </c:ser>
        <c:ser>
          <c:idx val="1"/>
          <c:order val="1"/>
          <c:tx>
            <c:strRef>
              <c:f>Hoja1!$C$1</c:f>
              <c:strCache>
                <c:ptCount val="1"/>
                <c:pt idx="0">
                  <c:v>Activos Financieros Asociados</c:v>
                </c:pt>
              </c:strCache>
            </c:strRef>
          </c:tx>
          <c:spPr>
            <a:solidFill>
              <a:srgbClr val="70AD47"/>
            </a:solidFill>
            <a:ln>
              <a:noFill/>
            </a:ln>
            <a:effectLst>
              <a:outerShdw blurRad="50800" dist="38100" dir="18900000" algn="bl" rotWithShape="0">
                <a:prstClr val="black">
                  <a:alpha val="40000"/>
                </a:prstClr>
              </a:outerShdw>
            </a:effectLst>
            <a:scene3d>
              <a:camera prst="orthographicFront"/>
              <a:lightRig rig="threePt" dir="t"/>
            </a:scene3d>
            <a:sp3d>
              <a:bevelT w="31750" prst="relaxedInset"/>
            </a:sp3d>
          </c:spPr>
          <c:invertIfNegative val="0"/>
          <c:cat>
            <c:strRef>
              <c:f>Hoja1!$A$2:$A$10</c:f>
              <c:strCache>
                <c:ptCount val="9"/>
                <c:pt idx="0">
                  <c:v>EPNCH</c:v>
                </c:pt>
                <c:pt idx="1">
                  <c:v>EMPORNAC</c:v>
                </c:pt>
                <c:pt idx="2">
                  <c:v>EPQ</c:v>
                </c:pt>
                <c:pt idx="3">
                  <c:v>INDE</c:v>
                </c:pt>
                <c:pt idx="4">
                  <c:v>INDECA</c:v>
                </c:pt>
                <c:pt idx="5">
                  <c:v>ZOLIC</c:v>
                </c:pt>
                <c:pt idx="6">
                  <c:v>FEGUA</c:v>
                </c:pt>
                <c:pt idx="7">
                  <c:v>GUATEL</c:v>
                </c:pt>
                <c:pt idx="8">
                  <c:v>Total</c:v>
                </c:pt>
              </c:strCache>
            </c:strRef>
          </c:cat>
          <c:val>
            <c:numRef>
              <c:f>Hoja1!$C$2:$C$10</c:f>
              <c:numCache>
                <c:formatCode>0.0%</c:formatCode>
                <c:ptCount val="9"/>
                <c:pt idx="0">
                  <c:v>0.23823059509640454</c:v>
                </c:pt>
                <c:pt idx="1">
                  <c:v>1.3149734474175705</c:v>
                </c:pt>
                <c:pt idx="2">
                  <c:v>2.5680095180602232</c:v>
                </c:pt>
                <c:pt idx="3">
                  <c:v>1.9506577150584579</c:v>
                </c:pt>
                <c:pt idx="4">
                  <c:v>0.5816243438723171</c:v>
                </c:pt>
                <c:pt idx="5">
                  <c:v>2.4554633280995803</c:v>
                </c:pt>
                <c:pt idx="6">
                  <c:v>0.13854250612236299</c:v>
                </c:pt>
                <c:pt idx="7">
                  <c:v>2.8223117365211765</c:v>
                </c:pt>
                <c:pt idx="8">
                  <c:v>1.9423774907235996</c:v>
                </c:pt>
              </c:numCache>
            </c:numRef>
          </c:val>
          <c:extLst>
            <c:ext xmlns:c16="http://schemas.microsoft.com/office/drawing/2014/chart" uri="{C3380CC4-5D6E-409C-BE32-E72D297353CC}">
              <c16:uniqueId val="{00000001-03F3-4F66-B792-2357484FDE42}"/>
            </c:ext>
          </c:extLst>
        </c:ser>
        <c:dLbls>
          <c:showLegendKey val="0"/>
          <c:showVal val="0"/>
          <c:showCatName val="0"/>
          <c:showSerName val="0"/>
          <c:showPercent val="0"/>
          <c:showBubbleSize val="0"/>
        </c:dLbls>
        <c:gapWidth val="219"/>
        <c:axId val="1206391871"/>
        <c:axId val="1206399775"/>
      </c:barChart>
      <c:catAx>
        <c:axId val="120639187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s-GT"/>
          </a:p>
        </c:txPr>
        <c:crossAx val="1206399775"/>
        <c:crosses val="autoZero"/>
        <c:auto val="1"/>
        <c:lblAlgn val="ctr"/>
        <c:lblOffset val="100"/>
        <c:noMultiLvlLbl val="0"/>
      </c:catAx>
      <c:valAx>
        <c:axId val="1206399775"/>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crossAx val="1206391871"/>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800" b="0" i="0" u="none" strike="noStrike" kern="1200" baseline="0">
                <a:solidFill>
                  <a:schemeClr val="tx1">
                    <a:lumMod val="65000"/>
                    <a:lumOff val="35000"/>
                  </a:schemeClr>
                </a:solidFill>
                <a:latin typeface="+mn-lt"/>
                <a:ea typeface="+mn-ea"/>
                <a:cs typeface="+mn-cs"/>
              </a:defRPr>
            </a:pPr>
            <a:endParaRPr lang="es-GT"/>
          </a:p>
        </c:txPr>
      </c:dTable>
      <c:spPr>
        <a:noFill/>
        <a:ln>
          <a:noFill/>
        </a:ln>
        <a:effectLst/>
      </c:spPr>
    </c:plotArea>
    <c:plotVisOnly val="1"/>
    <c:dispBlanksAs val="gap"/>
    <c:showDLblsOverMax val="0"/>
    <c:extLst/>
  </c:chart>
  <c:spPr>
    <a:noFill/>
    <a:ln>
      <a:noFill/>
    </a:ln>
    <a:effectLst>
      <a:glow rad="101600">
        <a:schemeClr val="accent3">
          <a:satMod val="175000"/>
          <a:alpha val="40000"/>
        </a:schemeClr>
      </a:glow>
    </a:effectLst>
  </c:spPr>
  <c:txPr>
    <a:bodyPr/>
    <a:lstStyle/>
    <a:p>
      <a:pPr>
        <a:defRPr/>
      </a:pPr>
      <a:endParaRPr lang="es-GT"/>
    </a:p>
  </c:txPr>
  <c:externalData r:id="rId4">
    <c:autoUpdate val="0"/>
  </c:externalData>
  <c:userShapes r:id="rId5"/>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s-GT" sz="1400" b="1" dirty="0">
                <a:solidFill>
                  <a:srgbClr val="0D3964"/>
                </a:solidFill>
              </a:rPr>
              <a:t>Obligaciones</a:t>
            </a:r>
            <a:r>
              <a:rPr lang="es-GT" sz="1400" b="1" baseline="0" dirty="0">
                <a:solidFill>
                  <a:srgbClr val="0D3964"/>
                </a:solidFill>
              </a:rPr>
              <a:t> Financieras para el año 2020</a:t>
            </a:r>
          </a:p>
          <a:p>
            <a:pPr>
              <a:defRPr>
                <a:solidFill>
                  <a:schemeClr val="tx1"/>
                </a:solidFill>
              </a:defRPr>
            </a:pPr>
            <a:r>
              <a:rPr lang="es-GT" sz="1400" baseline="0" dirty="0"/>
              <a:t>Cifras en porcentajes respecto a sus ingresos totales</a:t>
            </a:r>
          </a:p>
        </c:rich>
      </c:tx>
      <c:layout>
        <c:manualLayout>
          <c:xMode val="edge"/>
          <c:yMode val="edge"/>
          <c:x val="0.16043424448121471"/>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s-GT"/>
        </a:p>
      </c:txPr>
    </c:title>
    <c:autoTitleDeleted val="0"/>
    <c:plotArea>
      <c:layout>
        <c:manualLayout>
          <c:layoutTarget val="inner"/>
          <c:xMode val="edge"/>
          <c:yMode val="edge"/>
          <c:x val="0.25736348525346803"/>
          <c:y val="0.23038056003762339"/>
          <c:w val="0.74263651474653203"/>
          <c:h val="0.57019243011222054"/>
        </c:manualLayout>
      </c:layout>
      <c:barChart>
        <c:barDir val="col"/>
        <c:grouping val="stacked"/>
        <c:varyColors val="0"/>
        <c:ser>
          <c:idx val="0"/>
          <c:order val="0"/>
          <c:tx>
            <c:strRef>
              <c:f>Hoja1!$B$1</c:f>
              <c:strCache>
                <c:ptCount val="1"/>
                <c:pt idx="0">
                  <c:v>Endeudamiento</c:v>
                </c:pt>
              </c:strCache>
            </c:strRef>
          </c:tx>
          <c:spPr>
            <a:solidFill>
              <a:schemeClr val="accent1">
                <a:lumMod val="60000"/>
                <a:lumOff val="40000"/>
              </a:schemeClr>
            </a:solidFill>
            <a:ln>
              <a:noFill/>
            </a:ln>
            <a:effectLst>
              <a:outerShdw blurRad="50800" dist="38100" dir="18900000" algn="bl" rotWithShape="0">
                <a:prstClr val="black">
                  <a:alpha val="40000"/>
                </a:prstClr>
              </a:outerShdw>
            </a:effectLst>
            <a:scene3d>
              <a:camera prst="orthographicFront"/>
              <a:lightRig rig="threePt" dir="t"/>
            </a:scene3d>
            <a:sp3d>
              <a:bevelT w="31750" prst="relaxedInset"/>
            </a:sp3d>
          </c:spPr>
          <c:invertIfNegative val="0"/>
          <c:cat>
            <c:strRef>
              <c:f>Hoja1!$A$2:$A$10</c:f>
              <c:strCache>
                <c:ptCount val="9"/>
                <c:pt idx="0">
                  <c:v>EPNCH</c:v>
                </c:pt>
                <c:pt idx="1">
                  <c:v>EMPORNAC</c:v>
                </c:pt>
                <c:pt idx="2">
                  <c:v>EPQ</c:v>
                </c:pt>
                <c:pt idx="3">
                  <c:v>INDE</c:v>
                </c:pt>
                <c:pt idx="4">
                  <c:v>INDECA</c:v>
                </c:pt>
                <c:pt idx="5">
                  <c:v>ZOLIC</c:v>
                </c:pt>
                <c:pt idx="6">
                  <c:v>FEGUA</c:v>
                </c:pt>
                <c:pt idx="7">
                  <c:v>GUATEL</c:v>
                </c:pt>
                <c:pt idx="8">
                  <c:v>Total</c:v>
                </c:pt>
              </c:strCache>
            </c:strRef>
          </c:cat>
          <c:val>
            <c:numRef>
              <c:f>Hoja1!$B$2:$B$10</c:f>
              <c:numCache>
                <c:formatCode>0.0%</c:formatCode>
                <c:ptCount val="9"/>
                <c:pt idx="0">
                  <c:v>0</c:v>
                </c:pt>
                <c:pt idx="1">
                  <c:v>0</c:v>
                </c:pt>
                <c:pt idx="2">
                  <c:v>0</c:v>
                </c:pt>
                <c:pt idx="3">
                  <c:v>0.32378704275470283</c:v>
                </c:pt>
                <c:pt idx="4">
                  <c:v>0.36258710344696415</c:v>
                </c:pt>
                <c:pt idx="5">
                  <c:v>0</c:v>
                </c:pt>
                <c:pt idx="6">
                  <c:v>0</c:v>
                </c:pt>
                <c:pt idx="7">
                  <c:v>0</c:v>
                </c:pt>
                <c:pt idx="8">
                  <c:v>0.21443130882109621</c:v>
                </c:pt>
              </c:numCache>
            </c:numRef>
          </c:val>
          <c:extLst>
            <c:ext xmlns:c16="http://schemas.microsoft.com/office/drawing/2014/chart" uri="{C3380CC4-5D6E-409C-BE32-E72D297353CC}">
              <c16:uniqueId val="{00000000-CBF3-43C2-B66F-DCE6A4CA6D65}"/>
            </c:ext>
          </c:extLst>
        </c:ser>
        <c:ser>
          <c:idx val="1"/>
          <c:order val="1"/>
          <c:tx>
            <c:strRef>
              <c:f>Hoja1!$C$1</c:f>
              <c:strCache>
                <c:ptCount val="1"/>
                <c:pt idx="0">
                  <c:v>Otras Obligaciones por pagar</c:v>
                </c:pt>
              </c:strCache>
            </c:strRef>
          </c:tx>
          <c:spPr>
            <a:solidFill>
              <a:schemeClr val="tx2"/>
            </a:solidFill>
            <a:ln>
              <a:noFill/>
            </a:ln>
            <a:effectLst>
              <a:outerShdw blurRad="50800" dist="38100" dir="18900000" algn="bl" rotWithShape="0">
                <a:prstClr val="black">
                  <a:alpha val="40000"/>
                </a:prstClr>
              </a:outerShdw>
            </a:effectLst>
            <a:scene3d>
              <a:camera prst="orthographicFront"/>
              <a:lightRig rig="threePt" dir="t"/>
            </a:scene3d>
            <a:sp3d>
              <a:bevelT w="31750" prst="relaxedInset"/>
            </a:sp3d>
          </c:spPr>
          <c:invertIfNegative val="0"/>
          <c:cat>
            <c:strRef>
              <c:f>Hoja1!$A$2:$A$10</c:f>
              <c:strCache>
                <c:ptCount val="9"/>
                <c:pt idx="0">
                  <c:v>EPNCH</c:v>
                </c:pt>
                <c:pt idx="1">
                  <c:v>EMPORNAC</c:v>
                </c:pt>
                <c:pt idx="2">
                  <c:v>EPQ</c:v>
                </c:pt>
                <c:pt idx="3">
                  <c:v>INDE</c:v>
                </c:pt>
                <c:pt idx="4">
                  <c:v>INDECA</c:v>
                </c:pt>
                <c:pt idx="5">
                  <c:v>ZOLIC</c:v>
                </c:pt>
                <c:pt idx="6">
                  <c:v>FEGUA</c:v>
                </c:pt>
                <c:pt idx="7">
                  <c:v>GUATEL</c:v>
                </c:pt>
                <c:pt idx="8">
                  <c:v>Total</c:v>
                </c:pt>
              </c:strCache>
            </c:strRef>
          </c:cat>
          <c:val>
            <c:numRef>
              <c:f>Hoja1!$C$2:$C$10</c:f>
              <c:numCache>
                <c:formatCode>0.0%</c:formatCode>
                <c:ptCount val="9"/>
                <c:pt idx="0">
                  <c:v>1.9274416340314847E-3</c:v>
                </c:pt>
                <c:pt idx="1">
                  <c:v>5.893986684903587E-2</c:v>
                </c:pt>
                <c:pt idx="2">
                  <c:v>7.2658617265480188E-2</c:v>
                </c:pt>
                <c:pt idx="3">
                  <c:v>2.4292269211732807E-2</c:v>
                </c:pt>
                <c:pt idx="4">
                  <c:v>9.8059200142406114E-3</c:v>
                </c:pt>
                <c:pt idx="5">
                  <c:v>0.40368029491894675</c:v>
                </c:pt>
                <c:pt idx="6">
                  <c:v>0.40474255557408267</c:v>
                </c:pt>
                <c:pt idx="7">
                  <c:v>0.85513870012501991</c:v>
                </c:pt>
                <c:pt idx="8">
                  <c:v>4.636250310215792E-2</c:v>
                </c:pt>
              </c:numCache>
            </c:numRef>
          </c:val>
          <c:extLst>
            <c:ext xmlns:c16="http://schemas.microsoft.com/office/drawing/2014/chart" uri="{C3380CC4-5D6E-409C-BE32-E72D297353CC}">
              <c16:uniqueId val="{00000001-CBF3-43C2-B66F-DCE6A4CA6D65}"/>
            </c:ext>
          </c:extLst>
        </c:ser>
        <c:dLbls>
          <c:showLegendKey val="0"/>
          <c:showVal val="0"/>
          <c:showCatName val="0"/>
          <c:showSerName val="0"/>
          <c:showPercent val="0"/>
          <c:showBubbleSize val="0"/>
        </c:dLbls>
        <c:gapWidth val="219"/>
        <c:overlap val="100"/>
        <c:axId val="1206391871"/>
        <c:axId val="1206399775"/>
      </c:barChart>
      <c:catAx>
        <c:axId val="120639187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s-GT"/>
          </a:p>
        </c:txPr>
        <c:crossAx val="1206399775"/>
        <c:crosses val="autoZero"/>
        <c:auto val="1"/>
        <c:lblAlgn val="ctr"/>
        <c:lblOffset val="100"/>
        <c:noMultiLvlLbl val="0"/>
      </c:catAx>
      <c:valAx>
        <c:axId val="1206399775"/>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crossAx val="1206391871"/>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800" b="0" i="0" u="none" strike="noStrike" kern="1200" baseline="0">
                <a:solidFill>
                  <a:schemeClr val="tx1">
                    <a:lumMod val="65000"/>
                    <a:lumOff val="35000"/>
                  </a:schemeClr>
                </a:solidFill>
                <a:latin typeface="+mn-lt"/>
                <a:ea typeface="+mn-ea"/>
                <a:cs typeface="+mn-cs"/>
              </a:defRPr>
            </a:pPr>
            <a:endParaRPr lang="es-GT"/>
          </a:p>
        </c:txPr>
      </c:dTable>
      <c:spPr>
        <a:noFill/>
        <a:ln>
          <a:noFill/>
        </a:ln>
        <a:effectLst/>
      </c:spPr>
    </c:plotArea>
    <c:plotVisOnly val="1"/>
    <c:dispBlanksAs val="gap"/>
    <c:showDLblsOverMax val="0"/>
    <c:extLst/>
  </c:chart>
  <c:spPr>
    <a:noFill/>
    <a:ln>
      <a:noFill/>
    </a:ln>
    <a:effectLst>
      <a:glow rad="101600">
        <a:schemeClr val="accent3">
          <a:satMod val="175000"/>
          <a:alpha val="40000"/>
        </a:schemeClr>
      </a:glow>
    </a:effectLst>
  </c:spPr>
  <c:txPr>
    <a:bodyPr/>
    <a:lstStyle/>
    <a:p>
      <a:pPr>
        <a:defRPr/>
      </a:pPr>
      <a:endParaRPr lang="es-GT"/>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039661708953049E-2"/>
          <c:y val="3.6093865095233088E-2"/>
          <c:w val="0.90849737532808394"/>
          <c:h val="0.7518621851158388"/>
        </c:manualLayout>
      </c:layout>
      <c:barChart>
        <c:barDir val="col"/>
        <c:grouping val="stacked"/>
        <c:varyColors val="0"/>
        <c:ser>
          <c:idx val="0"/>
          <c:order val="0"/>
          <c:tx>
            <c:strRef>
              <c:f>Hoja1!$B$1</c:f>
              <c:strCache>
                <c:ptCount val="1"/>
                <c:pt idx="0">
                  <c:v>demandas</c:v>
                </c:pt>
              </c:strCache>
            </c:strRef>
          </c:tx>
          <c:spPr>
            <a:solidFill>
              <a:srgbClr val="0D3964"/>
            </a:solidFill>
            <a:ln>
              <a:noFill/>
            </a:ln>
            <a:effectLst/>
          </c:spPr>
          <c:invertIfNegative val="0"/>
          <c:dLbls>
            <c:numFmt formatCode="#,##0" sourceLinked="0"/>
            <c:spPr>
              <a:noFill/>
              <a:ln>
                <a:noFill/>
              </a:ln>
              <a:effectLst/>
            </c:spPr>
            <c:txPr>
              <a:bodyPr rot="0" vert="horz"/>
              <a:lstStyle/>
              <a:p>
                <a:pPr>
                  <a:defRPr sz="1200" b="1">
                    <a:solidFill>
                      <a:schemeClr val="bg1"/>
                    </a:solidFill>
                    <a:latin typeface="+mn-lt"/>
                  </a:defRPr>
                </a:pPr>
                <a:endParaRPr lang="es-G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Hoja1!$A$2:$A$13</c:f>
              <c:strCach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strCache>
            </c:strRef>
          </c:cat>
          <c:val>
            <c:numRef>
              <c:f>Hoja1!$B$2:$B$13</c:f>
              <c:numCache>
                <c:formatCode>General</c:formatCode>
                <c:ptCount val="12"/>
                <c:pt idx="0">
                  <c:v>62</c:v>
                </c:pt>
                <c:pt idx="1">
                  <c:v>68</c:v>
                </c:pt>
                <c:pt idx="2">
                  <c:v>57</c:v>
                </c:pt>
                <c:pt idx="3">
                  <c:v>90</c:v>
                </c:pt>
                <c:pt idx="4">
                  <c:v>45</c:v>
                </c:pt>
                <c:pt idx="5">
                  <c:v>54</c:v>
                </c:pt>
                <c:pt idx="6">
                  <c:v>105</c:v>
                </c:pt>
                <c:pt idx="7">
                  <c:v>127</c:v>
                </c:pt>
                <c:pt idx="8">
                  <c:v>174</c:v>
                </c:pt>
                <c:pt idx="9">
                  <c:v>316</c:v>
                </c:pt>
                <c:pt idx="10">
                  <c:v>145</c:v>
                </c:pt>
                <c:pt idx="11">
                  <c:v>61</c:v>
                </c:pt>
              </c:numCache>
            </c:numRef>
          </c:val>
          <c:extLst>
            <c:ext xmlns:c16="http://schemas.microsoft.com/office/drawing/2014/chart" uri="{C3380CC4-5D6E-409C-BE32-E72D297353CC}">
              <c16:uniqueId val="{00000001-3EEB-41A3-8D12-B1A90C29A6E5}"/>
            </c:ext>
          </c:extLst>
        </c:ser>
        <c:ser>
          <c:idx val="1"/>
          <c:order val="1"/>
          <c:tx>
            <c:strRef>
              <c:f>Hoja1!$C$1</c:f>
              <c:strCache>
                <c:ptCount val="1"/>
                <c:pt idx="0">
                  <c:v>Columna2</c:v>
                </c:pt>
              </c:strCache>
            </c:strRef>
          </c:tx>
          <c:spPr>
            <a:solidFill>
              <a:schemeClr val="accent2"/>
            </a:solidFill>
            <a:ln>
              <a:noFill/>
            </a:ln>
            <a:effectLst/>
          </c:spPr>
          <c:invertIfNegative val="0"/>
          <c:dLbls>
            <c:dLbl>
              <c:idx val="10"/>
              <c:spPr>
                <a:noFill/>
                <a:ln>
                  <a:noFill/>
                </a:ln>
                <a:effectLst/>
              </c:spPr>
              <c:txPr>
                <a:bodyPr rot="0" vert="horz"/>
                <a:lstStyle/>
                <a:p>
                  <a:pPr>
                    <a:defRPr b="1">
                      <a:latin typeface="Calibri" panose="020F0502020204030204" pitchFamily="34" charset="0"/>
                      <a:cs typeface="Calibri" panose="020F0502020204030204" pitchFamily="34" charset="0"/>
                    </a:defRPr>
                  </a:pPr>
                  <a:endParaRPr lang="es-GT"/>
                </a:p>
              </c:txPr>
              <c:dLblPos val="ctr"/>
              <c:showLegendKey val="0"/>
              <c:showVal val="1"/>
              <c:showCatName val="0"/>
              <c:showSerName val="0"/>
              <c:showPercent val="0"/>
              <c:showBubbleSize val="0"/>
              <c:extLst>
                <c:ext xmlns:c16="http://schemas.microsoft.com/office/drawing/2014/chart" uri="{C3380CC4-5D6E-409C-BE32-E72D297353CC}">
                  <c16:uniqueId val="{00000000-D5EB-2D46-8257-306F8726E955}"/>
                </c:ext>
              </c:extLst>
            </c:dLbl>
            <c:spPr>
              <a:noFill/>
              <a:ln>
                <a:noFill/>
              </a:ln>
              <a:effectLst/>
            </c:spPr>
            <c:txPr>
              <a:bodyPr rot="0" vert="horz"/>
              <a:lstStyle/>
              <a:p>
                <a:pPr>
                  <a:defRPr b="1"/>
                </a:pPr>
                <a:endParaRPr lang="es-G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Hoja1!$A$2:$A$13</c:f>
              <c:strCach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strCache>
            </c:strRef>
          </c:cat>
          <c:val>
            <c:numRef>
              <c:f>Hoja1!$C$2:$C$13</c:f>
              <c:numCache>
                <c:formatCode>General</c:formatCode>
                <c:ptCount val="12"/>
                <c:pt idx="10">
                  <c:v>292</c:v>
                </c:pt>
              </c:numCache>
            </c:numRef>
          </c:val>
          <c:extLst>
            <c:ext xmlns:c16="http://schemas.microsoft.com/office/drawing/2014/chart" uri="{C3380CC4-5D6E-409C-BE32-E72D297353CC}">
              <c16:uniqueId val="{00000002-3EEB-41A3-8D12-B1A90C29A6E5}"/>
            </c:ext>
          </c:extLst>
        </c:ser>
        <c:dLbls>
          <c:showLegendKey val="0"/>
          <c:showVal val="0"/>
          <c:showCatName val="0"/>
          <c:showSerName val="0"/>
          <c:showPercent val="0"/>
          <c:showBubbleSize val="0"/>
        </c:dLbls>
        <c:gapWidth val="50"/>
        <c:overlap val="100"/>
        <c:axId val="275397632"/>
        <c:axId val="275399424"/>
      </c:barChart>
      <c:catAx>
        <c:axId val="275397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latin typeface="+mn-lt"/>
              </a:defRPr>
            </a:pPr>
            <a:endParaRPr lang="es-GT"/>
          </a:p>
        </c:txPr>
        <c:crossAx val="275399424"/>
        <c:crosses val="autoZero"/>
        <c:auto val="1"/>
        <c:lblAlgn val="ctr"/>
        <c:lblOffset val="100"/>
        <c:noMultiLvlLbl val="0"/>
      </c:catAx>
      <c:valAx>
        <c:axId val="275399424"/>
        <c:scaling>
          <c:orientation val="minMax"/>
        </c:scaling>
        <c:delete val="0"/>
        <c:axPos val="l"/>
        <c:numFmt formatCode="General" sourceLinked="1"/>
        <c:majorTickMark val="none"/>
        <c:minorTickMark val="none"/>
        <c:tickLblPos val="nextTo"/>
        <c:spPr>
          <a:noFill/>
          <a:ln>
            <a:noFill/>
          </a:ln>
          <a:effectLst/>
        </c:spPr>
        <c:txPr>
          <a:bodyPr rot="-60000000" vert="horz"/>
          <a:lstStyle/>
          <a:p>
            <a:pPr>
              <a:defRPr>
                <a:latin typeface="+mn-lt"/>
              </a:defRPr>
            </a:pPr>
            <a:endParaRPr lang="es-GT"/>
          </a:p>
        </c:txPr>
        <c:crossAx val="275397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latin typeface="Times New Roman" panose="02020603050405020304" pitchFamily="18" charset="0"/>
          <a:cs typeface="Times New Roman" panose="02020603050405020304" pitchFamily="18" charset="0"/>
        </a:defRPr>
      </a:pPr>
      <a:endParaRPr lang="es-GT"/>
    </a:p>
  </c:txPr>
  <c:externalData r:id="rId1">
    <c:autoUpdate val="0"/>
  </c:externalData>
  <c:userShapes r:id="rId2"/>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325218659988415E-2"/>
          <c:y val="2.4542936288088641E-2"/>
          <c:w val="0.90849737532808394"/>
          <c:h val="0.83301042593556407"/>
        </c:manualLayout>
      </c:layout>
      <c:barChart>
        <c:barDir val="col"/>
        <c:grouping val="clustered"/>
        <c:varyColors val="0"/>
        <c:ser>
          <c:idx val="0"/>
          <c:order val="0"/>
          <c:tx>
            <c:strRef>
              <c:f>Hoja1!$B$1</c:f>
              <c:strCache>
                <c:ptCount val="1"/>
                <c:pt idx="0">
                  <c:v>Casos</c:v>
                </c:pt>
              </c:strCache>
            </c:strRef>
          </c:tx>
          <c:spPr>
            <a:solidFill>
              <a:srgbClr val="0D3964"/>
            </a:solidFill>
            <a:ln>
              <a:noFill/>
            </a:ln>
            <a:effectLst/>
          </c:spPr>
          <c:invertIfNegative val="0"/>
          <c:dLbls>
            <c:spPr>
              <a:noFill/>
              <a:ln>
                <a:noFill/>
              </a:ln>
              <a:effectLst/>
            </c:spPr>
            <c:txPr>
              <a:bodyPr rot="0" vert="horz"/>
              <a:lstStyle/>
              <a:p>
                <a:pPr>
                  <a:defRPr sz="1200" b="1"/>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Hoja1!$A$2:$A$19</c:f>
              <c:numCache>
                <c:formatCode>General</c:formatCode>
                <c:ptCount val="18"/>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numCache>
            </c:numRef>
          </c:cat>
          <c:val>
            <c:numRef>
              <c:f>Hoja1!$B$2:$B$19</c:f>
              <c:numCache>
                <c:formatCode>General</c:formatCode>
                <c:ptCount val="18"/>
                <c:pt idx="0">
                  <c:v>63</c:v>
                </c:pt>
                <c:pt idx="1">
                  <c:v>85</c:v>
                </c:pt>
                <c:pt idx="2">
                  <c:v>103</c:v>
                </c:pt>
                <c:pt idx="3">
                  <c:v>118</c:v>
                </c:pt>
                <c:pt idx="4">
                  <c:v>130</c:v>
                </c:pt>
                <c:pt idx="5">
                  <c:v>145</c:v>
                </c:pt>
                <c:pt idx="6">
                  <c:v>154</c:v>
                </c:pt>
                <c:pt idx="7">
                  <c:v>154</c:v>
                </c:pt>
                <c:pt idx="8">
                  <c:v>159</c:v>
                </c:pt>
                <c:pt idx="9">
                  <c:v>172</c:v>
                </c:pt>
                <c:pt idx="10">
                  <c:v>195</c:v>
                </c:pt>
                <c:pt idx="11">
                  <c:v>209</c:v>
                </c:pt>
                <c:pt idx="12">
                  <c:v>243</c:v>
                </c:pt>
                <c:pt idx="13">
                  <c:v>247</c:v>
                </c:pt>
                <c:pt idx="14">
                  <c:v>258</c:v>
                </c:pt>
                <c:pt idx="15">
                  <c:v>279</c:v>
                </c:pt>
                <c:pt idx="16">
                  <c:v>306</c:v>
                </c:pt>
                <c:pt idx="17">
                  <c:v>303</c:v>
                </c:pt>
              </c:numCache>
            </c:numRef>
          </c:val>
          <c:extLst>
            <c:ext xmlns:c16="http://schemas.microsoft.com/office/drawing/2014/chart" uri="{C3380CC4-5D6E-409C-BE32-E72D297353CC}">
              <c16:uniqueId val="{00000000-FBF1-4662-9720-3D28289CB38D}"/>
            </c:ext>
          </c:extLst>
        </c:ser>
        <c:dLbls>
          <c:showLegendKey val="0"/>
          <c:showVal val="0"/>
          <c:showCatName val="0"/>
          <c:showSerName val="0"/>
          <c:showPercent val="0"/>
          <c:showBubbleSize val="0"/>
        </c:dLbls>
        <c:gapWidth val="50"/>
        <c:overlap val="-27"/>
        <c:axId val="275453824"/>
        <c:axId val="275455360"/>
      </c:barChart>
      <c:catAx>
        <c:axId val="275453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a:lstStyle/>
          <a:p>
            <a:pPr>
              <a:defRPr sz="1200"/>
            </a:pPr>
            <a:endParaRPr lang="es-GT"/>
          </a:p>
        </c:txPr>
        <c:crossAx val="275455360"/>
        <c:crosses val="autoZero"/>
        <c:auto val="1"/>
        <c:lblAlgn val="ctr"/>
        <c:lblOffset val="100"/>
        <c:noMultiLvlLbl val="0"/>
      </c:catAx>
      <c:valAx>
        <c:axId val="275455360"/>
        <c:scaling>
          <c:orientation val="minMax"/>
        </c:scaling>
        <c:delete val="0"/>
        <c:axPos val="l"/>
        <c:numFmt formatCode="General" sourceLinked="1"/>
        <c:majorTickMark val="none"/>
        <c:minorTickMark val="none"/>
        <c:tickLblPos val="nextTo"/>
        <c:spPr>
          <a:noFill/>
          <a:ln>
            <a:noFill/>
          </a:ln>
          <a:effectLst/>
        </c:spPr>
        <c:txPr>
          <a:bodyPr rot="-60000000" vert="horz"/>
          <a:lstStyle/>
          <a:p>
            <a:pPr>
              <a:defRPr/>
            </a:pPr>
            <a:endParaRPr lang="es-GT"/>
          </a:p>
        </c:txPr>
        <c:crossAx val="2754538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latin typeface="+mn-lt"/>
        </a:defRPr>
      </a:pPr>
      <a:endParaRPr lang="es-GT"/>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910032079323418E-2"/>
          <c:y val="3.8142497812773402E-2"/>
          <c:w val="0.95377515310586192"/>
          <c:h val="0.8451099081364829"/>
        </c:manualLayout>
      </c:layout>
      <c:barChart>
        <c:barDir val="col"/>
        <c:grouping val="clustered"/>
        <c:varyColors val="0"/>
        <c:ser>
          <c:idx val="0"/>
          <c:order val="0"/>
          <c:tx>
            <c:strRef>
              <c:f>Hoja1!$A$2</c:f>
              <c:strCache>
                <c:ptCount val="1"/>
                <c:pt idx="0">
                  <c:v>Gasto</c:v>
                </c:pt>
              </c:strCache>
            </c:strRef>
          </c:tx>
          <c:spPr>
            <a:solidFill>
              <a:schemeClr val="accent2"/>
            </a:solidFill>
            <a:ln>
              <a:noFill/>
            </a:ln>
            <a:effectLst>
              <a:outerShdw blurRad="50800" dist="38100" dir="18900000" algn="bl" rotWithShape="0">
                <a:prstClr val="black">
                  <a:alpha val="40000"/>
                </a:prstClr>
              </a:outerShdw>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D3964"/>
                    </a:solidFill>
                    <a:latin typeface="Calibri" panose="020F0502020204030204" pitchFamily="34" charset="0"/>
                    <a:ea typeface="+mn-ea"/>
                    <a:cs typeface="Calibri" panose="020F0502020204030204" pitchFamily="34" charset="0"/>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Hoja1!$B$1:$N$1</c:f>
              <c:strCache>
                <c:ptCount val="13"/>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strCache>
            </c:strRef>
          </c:cat>
          <c:val>
            <c:numRef>
              <c:f>Hoja1!$B$2:$N$2</c:f>
              <c:numCache>
                <c:formatCode>General</c:formatCode>
                <c:ptCount val="13"/>
                <c:pt idx="0">
                  <c:v>3.5</c:v>
                </c:pt>
                <c:pt idx="1">
                  <c:v>17.399999999999999</c:v>
                </c:pt>
                <c:pt idx="2">
                  <c:v>19.100000000000001</c:v>
                </c:pt>
                <c:pt idx="3">
                  <c:v>21.7</c:v>
                </c:pt>
                <c:pt idx="4">
                  <c:v>18</c:v>
                </c:pt>
                <c:pt idx="5">
                  <c:v>11.9</c:v>
                </c:pt>
                <c:pt idx="6">
                  <c:v>13</c:v>
                </c:pt>
                <c:pt idx="7">
                  <c:v>0</c:v>
                </c:pt>
                <c:pt idx="8">
                  <c:v>1.5</c:v>
                </c:pt>
                <c:pt idx="9">
                  <c:v>31</c:v>
                </c:pt>
                <c:pt idx="10">
                  <c:v>26.3</c:v>
                </c:pt>
                <c:pt idx="11">
                  <c:v>15.5</c:v>
                </c:pt>
                <c:pt idx="12">
                  <c:v>0.2</c:v>
                </c:pt>
              </c:numCache>
            </c:numRef>
          </c:val>
          <c:extLst>
            <c:ext xmlns:c16="http://schemas.microsoft.com/office/drawing/2014/chart" uri="{C3380CC4-5D6E-409C-BE32-E72D297353CC}">
              <c16:uniqueId val="{00000000-06DE-4855-80EF-2E549CB636EE}"/>
            </c:ext>
          </c:extLst>
        </c:ser>
        <c:dLbls>
          <c:showLegendKey val="0"/>
          <c:showVal val="0"/>
          <c:showCatName val="0"/>
          <c:showSerName val="0"/>
          <c:showPercent val="0"/>
          <c:showBubbleSize val="0"/>
        </c:dLbls>
        <c:gapWidth val="60"/>
        <c:overlap val="-27"/>
        <c:axId val="275718144"/>
        <c:axId val="275719680"/>
      </c:barChart>
      <c:catAx>
        <c:axId val="275718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GT"/>
          </a:p>
        </c:txPr>
        <c:crossAx val="275719680"/>
        <c:crosses val="autoZero"/>
        <c:auto val="1"/>
        <c:lblAlgn val="ctr"/>
        <c:lblOffset val="100"/>
        <c:noMultiLvlLbl val="0"/>
      </c:catAx>
      <c:valAx>
        <c:axId val="27571968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GT"/>
          </a:p>
        </c:txPr>
        <c:crossAx val="2757181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s-GT"/>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rgbClr val="113964"/>
                </a:solidFill>
                <a:latin typeface="+mn-lt"/>
                <a:ea typeface="+mn-ea"/>
                <a:cs typeface="+mn-cs"/>
              </a:defRPr>
            </a:pPr>
            <a:r>
              <a:rPr lang="es-GT" sz="1600" b="1" dirty="0">
                <a:solidFill>
                  <a:srgbClr val="113964"/>
                </a:solidFill>
              </a:rPr>
              <a:t>Crecimiento económico en 2020 e índice </a:t>
            </a:r>
            <a:r>
              <a:rPr lang="en-US" sz="1600" b="1" dirty="0">
                <a:solidFill>
                  <a:srgbClr val="113964"/>
                </a:solidFill>
              </a:rPr>
              <a:t>de rigor</a:t>
            </a:r>
          </a:p>
        </c:rich>
      </c:tx>
      <c:layout>
        <c:manualLayout>
          <c:xMode val="edge"/>
          <c:yMode val="edge"/>
          <c:x val="8.8381014873140859E-2"/>
          <c:y val="6.2170691210592641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rgbClr val="113964"/>
              </a:solidFill>
              <a:latin typeface="+mn-lt"/>
              <a:ea typeface="+mn-ea"/>
              <a:cs typeface="+mn-cs"/>
            </a:defRPr>
          </a:pPr>
          <a:endParaRPr lang="es-GT"/>
        </a:p>
      </c:txPr>
    </c:title>
    <c:autoTitleDeleted val="0"/>
    <c:plotArea>
      <c:layout>
        <c:manualLayout>
          <c:layoutTarget val="inner"/>
          <c:xMode val="edge"/>
          <c:yMode val="edge"/>
          <c:x val="9.2401827636807904E-2"/>
          <c:y val="0.15386362277556739"/>
          <c:w val="0.85168306750335143"/>
          <c:h val="0.65755815299043596"/>
        </c:manualLayout>
      </c:layout>
      <c:scatterChart>
        <c:scatterStyle val="lineMarker"/>
        <c:varyColors val="0"/>
        <c:ser>
          <c:idx val="0"/>
          <c:order val="0"/>
          <c:tx>
            <c:strRef>
              <c:f>Hoja1!$B$1</c:f>
              <c:strCache>
                <c:ptCount val="1"/>
                <c:pt idx="0">
                  <c:v>Crecimiento</c:v>
                </c:pt>
              </c:strCache>
            </c:strRef>
          </c:tx>
          <c:spPr>
            <a:ln w="19050" cap="rnd">
              <a:noFill/>
              <a:round/>
            </a:ln>
            <a:effectLst/>
          </c:spPr>
          <c:marker>
            <c:symbol val="diamond"/>
            <c:size val="11"/>
            <c:spPr>
              <a:solidFill>
                <a:srgbClr val="002060"/>
              </a:solidFill>
              <a:ln w="9525">
                <a:solidFill>
                  <a:srgbClr val="002060"/>
                </a:solidFill>
              </a:ln>
              <a:effectLst/>
            </c:spPr>
          </c:marker>
          <c:dPt>
            <c:idx val="0"/>
            <c:marker>
              <c:symbol val="diamond"/>
              <c:size val="11"/>
              <c:spPr>
                <a:solidFill>
                  <a:srgbClr val="C00000"/>
                </a:solidFill>
                <a:ln w="9525">
                  <a:solidFill>
                    <a:srgbClr val="C00000"/>
                  </a:solidFill>
                </a:ln>
                <a:effectLst/>
              </c:spPr>
            </c:marker>
            <c:bubble3D val="0"/>
            <c:spPr>
              <a:ln w="19050" cap="rnd">
                <a:solidFill>
                  <a:srgbClr val="C00000"/>
                </a:solidFill>
                <a:round/>
              </a:ln>
              <a:effectLst/>
            </c:spPr>
            <c:extLst>
              <c:ext xmlns:c16="http://schemas.microsoft.com/office/drawing/2014/chart" uri="{C3380CC4-5D6E-409C-BE32-E72D297353CC}">
                <c16:uniqueId val="{00000008-E57A-4036-AAE1-B3AD3A47895C}"/>
              </c:ext>
            </c:extLst>
          </c:dPt>
          <c:dLbls>
            <c:dLbl>
              <c:idx val="0"/>
              <c:tx>
                <c:rich>
                  <a:bodyPr/>
                  <a:lstStyle/>
                  <a:p>
                    <a:fld id="{FD0C677B-AFA6-0741-99BE-F955D2161D8F}" type="CELLRANGE">
                      <a:rPr lang="en-US"/>
                      <a:pPr/>
                      <a:t>[CELLRANGE]</a:t>
                    </a:fld>
                    <a:endParaRPr lang="es-GT"/>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E57A-4036-AAE1-B3AD3A47895C}"/>
                </c:ext>
              </c:extLst>
            </c:dLbl>
            <c:dLbl>
              <c:idx val="1"/>
              <c:tx>
                <c:rich>
                  <a:bodyPr/>
                  <a:lstStyle/>
                  <a:p>
                    <a:fld id="{ACC3C283-E4B6-3B41-B0B6-66EDFF1F05DD}" type="CELLRANGE">
                      <a:rPr lang="es-GT"/>
                      <a:pPr/>
                      <a:t>[CELLRANGE]</a:t>
                    </a:fld>
                    <a:endParaRPr lang="es-GT"/>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E57A-4036-AAE1-B3AD3A47895C}"/>
                </c:ext>
              </c:extLst>
            </c:dLbl>
            <c:dLbl>
              <c:idx val="2"/>
              <c:tx>
                <c:rich>
                  <a:bodyPr/>
                  <a:lstStyle/>
                  <a:p>
                    <a:fld id="{B94FE369-8FB2-8A45-A4F3-66B98F9FCCE4}" type="CELLRANGE">
                      <a:rPr lang="en-US"/>
                      <a:pPr/>
                      <a:t>[CELLRANGE]</a:t>
                    </a:fld>
                    <a:endParaRPr lang="es-GT"/>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57A-4036-AAE1-B3AD3A47895C}"/>
                </c:ext>
              </c:extLst>
            </c:dLbl>
            <c:dLbl>
              <c:idx val="3"/>
              <c:tx>
                <c:rich>
                  <a:bodyPr/>
                  <a:lstStyle/>
                  <a:p>
                    <a:fld id="{BAFB27D7-EA5D-2541-92AA-4EF871DEDEF4}" type="CELLRANGE">
                      <a:rPr lang="es-GT"/>
                      <a:pPr/>
                      <a:t>[CELLRANGE]</a:t>
                    </a:fld>
                    <a:endParaRPr lang="es-GT"/>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E57A-4036-AAE1-B3AD3A47895C}"/>
                </c:ext>
              </c:extLst>
            </c:dLbl>
            <c:dLbl>
              <c:idx val="4"/>
              <c:tx>
                <c:rich>
                  <a:bodyPr/>
                  <a:lstStyle/>
                  <a:p>
                    <a:fld id="{6510D90B-B073-9449-9FFD-0090E2B81625}" type="CELLRANGE">
                      <a:rPr lang="es-GT"/>
                      <a:pPr/>
                      <a:t>[CELLRANGE]</a:t>
                    </a:fld>
                    <a:endParaRPr lang="es-GT"/>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E57A-4036-AAE1-B3AD3A47895C}"/>
                </c:ext>
              </c:extLst>
            </c:dLbl>
            <c:dLbl>
              <c:idx val="5"/>
              <c:tx>
                <c:rich>
                  <a:bodyPr/>
                  <a:lstStyle/>
                  <a:p>
                    <a:fld id="{B6523954-5370-BD44-9B26-12A7F58E0A48}" type="CELLRANGE">
                      <a:rPr lang="es-GT"/>
                      <a:pPr/>
                      <a:t>[CELLRANGE]</a:t>
                    </a:fld>
                    <a:endParaRPr lang="es-GT"/>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E57A-4036-AAE1-B3AD3A47895C}"/>
                </c:ext>
              </c:extLst>
            </c:dLbl>
            <c:dLbl>
              <c:idx val="6"/>
              <c:layout>
                <c:manualLayout>
                  <c:x val="-1.7639795378374258E-3"/>
                  <c:y val="-4.255948973294206E-2"/>
                </c:manualLayout>
              </c:layout>
              <c:tx>
                <c:rich>
                  <a:bodyPr/>
                  <a:lstStyle/>
                  <a:p>
                    <a:fld id="{BA32A802-5FF0-6C45-A564-5D517A5DD1B5}" type="CELLRANGE">
                      <a:rPr lang="en-US"/>
                      <a:pPr/>
                      <a:t>[CELLRANGE]</a:t>
                    </a:fld>
                    <a:endParaRPr lang="es-GT"/>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E57A-4036-AAE1-B3AD3A47895C}"/>
                </c:ext>
              </c:extLst>
            </c:dLbl>
            <c:dLbl>
              <c:idx val="7"/>
              <c:tx>
                <c:rich>
                  <a:bodyPr/>
                  <a:lstStyle/>
                  <a:p>
                    <a:fld id="{2D97322C-8B6C-D142-AD29-1C3DECB3E47E}" type="CELLRANGE">
                      <a:rPr lang="es-GT"/>
                      <a:pPr/>
                      <a:t>[CELLRANGE]</a:t>
                    </a:fld>
                    <a:endParaRPr lang="es-GT"/>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E57A-4036-AAE1-B3AD3A47895C}"/>
                </c:ext>
              </c:extLst>
            </c:dLbl>
            <c:dLbl>
              <c:idx val="8"/>
              <c:delete val="1"/>
              <c:extLst>
                <c:ext xmlns:c15="http://schemas.microsoft.com/office/drawing/2012/chart" uri="{CE6537A1-D6FC-4f65-9D91-7224C49458BB}"/>
                <c:ext xmlns:c16="http://schemas.microsoft.com/office/drawing/2014/chart" uri="{C3380CC4-5D6E-409C-BE32-E72D297353CC}">
                  <c16:uniqueId val="{00000003-E57A-4036-AAE1-B3AD3A47895C}"/>
                </c:ext>
              </c:extLst>
            </c:dLbl>
            <c:dLbl>
              <c:idx val="9"/>
              <c:tx>
                <c:rich>
                  <a:bodyPr/>
                  <a:lstStyle/>
                  <a:p>
                    <a:fld id="{734C5E7E-3467-B346-A22C-1A2B20568844}" type="CELLRANGE">
                      <a:rPr lang="es-GT"/>
                      <a:pPr/>
                      <a:t>[CELLRANGE]</a:t>
                    </a:fld>
                    <a:endParaRPr lang="es-GT"/>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E57A-4036-AAE1-B3AD3A47895C}"/>
                </c:ext>
              </c:extLst>
            </c:dLbl>
            <c:dLbl>
              <c:idx val="10"/>
              <c:tx>
                <c:rich>
                  <a:bodyPr/>
                  <a:lstStyle/>
                  <a:p>
                    <a:fld id="{F6AB6B97-A95A-8543-9FC6-19CFBC8C05C2}" type="CELLRANGE">
                      <a:rPr lang="es-GT"/>
                      <a:pPr/>
                      <a:t>[CELLRANGE]</a:t>
                    </a:fld>
                    <a:endParaRPr lang="es-GT"/>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E57A-4036-AAE1-B3AD3A47895C}"/>
                </c:ext>
              </c:extLst>
            </c:dLbl>
            <c:dLbl>
              <c:idx val="11"/>
              <c:tx>
                <c:rich>
                  <a:bodyPr/>
                  <a:lstStyle/>
                  <a:p>
                    <a:fld id="{0291423F-57C9-D348-8B85-D9C8DE7FC8E0}" type="CELLRANGE">
                      <a:rPr lang="es-GT"/>
                      <a:pPr/>
                      <a:t>[CELLRANGE]</a:t>
                    </a:fld>
                    <a:endParaRPr lang="es-GT"/>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E57A-4036-AAE1-B3AD3A47895C}"/>
                </c:ext>
              </c:extLst>
            </c:dLbl>
            <c:dLbl>
              <c:idx val="12"/>
              <c:tx>
                <c:rich>
                  <a:bodyPr/>
                  <a:lstStyle/>
                  <a:p>
                    <a:fld id="{07B4C646-5850-0B4C-B3D6-EE561D10DA33}" type="CELLRANGE">
                      <a:rPr lang="en-US"/>
                      <a:pPr/>
                      <a:t>[CELLRANGE]</a:t>
                    </a:fld>
                    <a:endParaRPr lang="es-GT"/>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E57A-4036-AAE1-B3AD3A47895C}"/>
                </c:ext>
              </c:extLst>
            </c:dLbl>
            <c:dLbl>
              <c:idx val="13"/>
              <c:tx>
                <c:rich>
                  <a:bodyPr/>
                  <a:lstStyle/>
                  <a:p>
                    <a:fld id="{EC659CD9-78AC-5B43-A8F6-E4743A6DD508}" type="CELLRANGE">
                      <a:rPr lang="en-US"/>
                      <a:pPr/>
                      <a:t>[CELLRANGE]</a:t>
                    </a:fld>
                    <a:endParaRPr lang="es-GT"/>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E57A-4036-AAE1-B3AD3A47895C}"/>
                </c:ext>
              </c:extLst>
            </c:dLbl>
            <c:dLbl>
              <c:idx val="14"/>
              <c:tx>
                <c:rich>
                  <a:bodyPr/>
                  <a:lstStyle/>
                  <a:p>
                    <a:fld id="{59D9C5A7-EC9F-6344-AF95-66C222EB25E5}" type="CELLRANGE">
                      <a:rPr lang="es-GT"/>
                      <a:pPr/>
                      <a:t>[CELLRANGE]</a:t>
                    </a:fld>
                    <a:endParaRPr lang="es-GT"/>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E57A-4036-AAE1-B3AD3A47895C}"/>
                </c:ext>
              </c:extLst>
            </c:dLbl>
            <c:dLbl>
              <c:idx val="15"/>
              <c:tx>
                <c:rich>
                  <a:bodyPr/>
                  <a:lstStyle/>
                  <a:p>
                    <a:fld id="{77297843-DAD9-AA4D-952E-D35E429D5E86}" type="CELLRANGE">
                      <a:rPr lang="en-US"/>
                      <a:pPr/>
                      <a:t>[CELLRANGE]</a:t>
                    </a:fld>
                    <a:endParaRPr lang="es-GT"/>
                  </a:p>
                </c:rich>
              </c:tx>
              <c:dLblPos val="b"/>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E57A-4036-AAE1-B3AD3A47895C}"/>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s-GT"/>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trendline>
            <c:spPr>
              <a:ln w="31750" cap="rnd">
                <a:solidFill>
                  <a:srgbClr val="C00000"/>
                </a:solidFill>
                <a:prstDash val="sysDot"/>
              </a:ln>
              <a:effectLst/>
            </c:spPr>
            <c:trendlineType val="linear"/>
            <c:dispRSqr val="0"/>
            <c:dispEq val="0"/>
          </c:trendline>
          <c:xVal>
            <c:numRef>
              <c:f>Hoja1!$A$2:$A$17</c:f>
              <c:numCache>
                <c:formatCode>_(* #,##0.00_);_(* \(#,##0.00\);_(* "-"??_);_(@_)</c:formatCode>
                <c:ptCount val="16"/>
                <c:pt idx="0">
                  <c:v>78.040000000000006</c:v>
                </c:pt>
                <c:pt idx="1">
                  <c:v>76.5</c:v>
                </c:pt>
                <c:pt idx="2">
                  <c:v>77.69</c:v>
                </c:pt>
                <c:pt idx="3">
                  <c:v>66.45</c:v>
                </c:pt>
                <c:pt idx="4">
                  <c:v>89.45</c:v>
                </c:pt>
                <c:pt idx="5">
                  <c:v>78.739999999999995</c:v>
                </c:pt>
                <c:pt idx="6">
                  <c:v>79.52</c:v>
                </c:pt>
                <c:pt idx="7">
                  <c:v>87.74</c:v>
                </c:pt>
                <c:pt idx="8">
                  <c:v>77.69</c:v>
                </c:pt>
                <c:pt idx="9">
                  <c:v>84.14</c:v>
                </c:pt>
                <c:pt idx="10">
                  <c:v>83.67</c:v>
                </c:pt>
                <c:pt idx="11">
                  <c:v>72.989999999999995</c:v>
                </c:pt>
                <c:pt idx="12">
                  <c:v>79.09</c:v>
                </c:pt>
                <c:pt idx="13">
                  <c:v>77.73</c:v>
                </c:pt>
                <c:pt idx="14">
                  <c:v>82.86</c:v>
                </c:pt>
                <c:pt idx="15">
                  <c:v>75.05</c:v>
                </c:pt>
              </c:numCache>
            </c:numRef>
          </c:xVal>
          <c:yVal>
            <c:numRef>
              <c:f>Hoja1!$B$2:$B$17</c:f>
              <c:numCache>
                <c:formatCode>_-* #,##0.0_-;\-* #,##0.0_-;_-* "-"??_-;_-@_-</c:formatCode>
                <c:ptCount val="16"/>
                <c:pt idx="0">
                  <c:v>-1.5</c:v>
                </c:pt>
                <c:pt idx="1">
                  <c:v>-8.58</c:v>
                </c:pt>
                <c:pt idx="2">
                  <c:v>-6.8470000000000004</c:v>
                </c:pt>
                <c:pt idx="3">
                  <c:v>-4.7960000000000003</c:v>
                </c:pt>
                <c:pt idx="4">
                  <c:v>-8</c:v>
                </c:pt>
                <c:pt idx="5">
                  <c:v>-17.949000000000002</c:v>
                </c:pt>
                <c:pt idx="6">
                  <c:v>-6.7309999999999999</c:v>
                </c:pt>
                <c:pt idx="7">
                  <c:v>-4.0590000000000002</c:v>
                </c:pt>
                <c:pt idx="8">
                  <c:v>-6.8470000000000004</c:v>
                </c:pt>
                <c:pt idx="9">
                  <c:v>-7.7</c:v>
                </c:pt>
                <c:pt idx="10">
                  <c:v>-11.115</c:v>
                </c:pt>
                <c:pt idx="11">
                  <c:v>-8.2390000000000008</c:v>
                </c:pt>
                <c:pt idx="12">
                  <c:v>-5.8410000000000002</c:v>
                </c:pt>
                <c:pt idx="13">
                  <c:v>-0.9</c:v>
                </c:pt>
                <c:pt idx="14">
                  <c:v>-3.5049999999999999</c:v>
                </c:pt>
                <c:pt idx="15">
                  <c:v>-5.4029999999999996</c:v>
                </c:pt>
              </c:numCache>
            </c:numRef>
          </c:yVal>
          <c:smooth val="0"/>
          <c:extLst>
            <c:ext xmlns:c15="http://schemas.microsoft.com/office/drawing/2012/chart" uri="{02D57815-91ED-43cb-92C2-25804820EDAC}">
              <c15:datalabelsRange>
                <c15:f>Hoja1!$D$2:$D$17</c15:f>
                <c15:dlblRangeCache>
                  <c:ptCount val="16"/>
                  <c:pt idx="0">
                    <c:v>GTM</c:v>
                  </c:pt>
                  <c:pt idx="1">
                    <c:v>SLV</c:v>
                  </c:pt>
                  <c:pt idx="2">
                    <c:v>COL</c:v>
                  </c:pt>
                  <c:pt idx="3">
                    <c:v>CRI</c:v>
                  </c:pt>
                  <c:pt idx="4">
                    <c:v>HND</c:v>
                  </c:pt>
                  <c:pt idx="5">
                    <c:v>PAN</c:v>
                  </c:pt>
                  <c:pt idx="6">
                    <c:v>DOM</c:v>
                  </c:pt>
                  <c:pt idx="7">
                    <c:v>BRA</c:v>
                  </c:pt>
                  <c:pt idx="8">
                    <c:v>COL</c:v>
                  </c:pt>
                  <c:pt idx="9">
                    <c:v>BOL</c:v>
                  </c:pt>
                  <c:pt idx="10">
                    <c:v>PER</c:v>
                  </c:pt>
                  <c:pt idx="11">
                    <c:v>MEX</c:v>
                  </c:pt>
                  <c:pt idx="12">
                    <c:v>CHL</c:v>
                  </c:pt>
                  <c:pt idx="13">
                    <c:v>PRY</c:v>
                  </c:pt>
                  <c:pt idx="14">
                    <c:v>USA</c:v>
                  </c:pt>
                  <c:pt idx="15">
                    <c:v>CAN</c:v>
                  </c:pt>
                </c15:dlblRangeCache>
              </c15:datalabelsRange>
            </c:ext>
            <c:ext xmlns:c16="http://schemas.microsoft.com/office/drawing/2014/chart" uri="{C3380CC4-5D6E-409C-BE32-E72D297353CC}">
              <c16:uniqueId val="{00000000-E57A-4036-AAE1-B3AD3A47895C}"/>
            </c:ext>
          </c:extLst>
        </c:ser>
        <c:dLbls>
          <c:showLegendKey val="0"/>
          <c:showVal val="0"/>
          <c:showCatName val="0"/>
          <c:showSerName val="0"/>
          <c:showPercent val="0"/>
          <c:showBubbleSize val="0"/>
        </c:dLbls>
        <c:axId val="1996954047"/>
        <c:axId val="1996960703"/>
      </c:scatterChart>
      <c:valAx>
        <c:axId val="1996954047"/>
        <c:scaling>
          <c:orientation val="minMax"/>
          <c:min val="65"/>
        </c:scaling>
        <c:delete val="0"/>
        <c:axPos val="b"/>
        <c:majorGridlines>
          <c:spPr>
            <a:ln w="9525" cap="flat" cmpd="sng" algn="ctr">
              <a:solidFill>
                <a:schemeClr val="bg2"/>
              </a:solidFill>
              <a:round/>
            </a:ln>
            <a:effectLst/>
          </c:spPr>
        </c:majorGridlines>
        <c:numFmt formatCode="#,##0.0" sourceLinked="0"/>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GT"/>
          </a:p>
        </c:txPr>
        <c:crossAx val="1996960703"/>
        <c:crosses val="autoZero"/>
        <c:crossBetween val="midCat"/>
      </c:valAx>
      <c:valAx>
        <c:axId val="1996960703"/>
        <c:scaling>
          <c:orientation val="minMax"/>
        </c:scaling>
        <c:delete val="0"/>
        <c:axPos val="l"/>
        <c:majorGridlines>
          <c:spPr>
            <a:ln w="9525" cap="flat" cmpd="sng" algn="ctr">
              <a:solidFill>
                <a:schemeClr val="bg2"/>
              </a:solidFill>
              <a:round/>
            </a:ln>
            <a:effectLst/>
          </c:spPr>
        </c:majorGridlines>
        <c:numFmt formatCode="_-* #,##0.0_-;\-* #,##0.0_-;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GT"/>
          </a:p>
        </c:txPr>
        <c:crossAx val="1996954047"/>
        <c:crosses val="autoZero"/>
        <c:crossBetween val="midCat"/>
        <c:majorUnit val="4"/>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pPr>
      <a:endParaRPr lang="es-GT"/>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rgbClr val="0D3964"/>
                </a:solidFill>
                <a:latin typeface="+mn-lt"/>
                <a:ea typeface="+mn-ea"/>
                <a:cs typeface="+mn-cs"/>
              </a:defRPr>
            </a:pPr>
            <a:r>
              <a:rPr lang="es-MX" sz="1600" b="1" i="0" u="none" strike="noStrike" baseline="0" dirty="0">
                <a:solidFill>
                  <a:srgbClr val="0D3964"/>
                </a:solidFill>
                <a:effectLst/>
              </a:rPr>
              <a:t>Índice de rigor = 65.0 </a:t>
            </a:r>
          </a:p>
          <a:p>
            <a:pPr>
              <a:defRPr b="1">
                <a:solidFill>
                  <a:srgbClr val="0D3964"/>
                </a:solidFill>
              </a:defRPr>
            </a:pPr>
            <a:r>
              <a:rPr lang="es-MX" sz="1400" b="1" i="0" u="none" strike="noStrike" baseline="0" dirty="0">
                <a:solidFill>
                  <a:srgbClr val="0D3964"/>
                </a:solidFill>
                <a:effectLst/>
              </a:rPr>
              <a:t>Estimulo fiscal del 1% del PIB</a:t>
            </a:r>
            <a:endParaRPr lang="es-GT" sz="1400" b="1" dirty="0">
              <a:solidFill>
                <a:srgbClr val="0D3964"/>
              </a:solidFill>
            </a:endParaRPr>
          </a:p>
        </c:rich>
      </c:tx>
      <c:layout>
        <c:manualLayout>
          <c:xMode val="edge"/>
          <c:yMode val="edge"/>
          <c:x val="0.26927040589192708"/>
          <c:y val="0"/>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rgbClr val="0D3964"/>
              </a:solidFill>
              <a:latin typeface="+mn-lt"/>
              <a:ea typeface="+mn-ea"/>
              <a:cs typeface="+mn-cs"/>
            </a:defRPr>
          </a:pPr>
          <a:endParaRPr lang="es-GT"/>
        </a:p>
      </c:txPr>
    </c:title>
    <c:autoTitleDeleted val="0"/>
    <c:plotArea>
      <c:layout>
        <c:manualLayout>
          <c:layoutTarget val="inner"/>
          <c:xMode val="edge"/>
          <c:yMode val="edge"/>
          <c:x val="8.0750347383047705E-2"/>
          <c:y val="0.1658569729208082"/>
          <c:w val="0.89654583424749923"/>
          <c:h val="0.55093124112915948"/>
        </c:manualLayout>
      </c:layout>
      <c:barChart>
        <c:barDir val="col"/>
        <c:grouping val="clustered"/>
        <c:varyColors val="0"/>
        <c:ser>
          <c:idx val="0"/>
          <c:order val="0"/>
          <c:tx>
            <c:strRef>
              <c:f>Hoja1!$B$1</c:f>
              <c:strCache>
                <c:ptCount val="1"/>
                <c:pt idx="0">
                  <c:v>Escenario base</c:v>
                </c:pt>
              </c:strCache>
            </c:strRef>
          </c:tx>
          <c:spPr>
            <a:solidFill>
              <a:srgbClr val="0D396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PIB real</c:v>
                </c:pt>
                <c:pt idx="1">
                  <c:v>Importaciones FOB</c:v>
                </c:pt>
                <c:pt idx="2">
                  <c:v>Deflactor del PIB</c:v>
                </c:pt>
              </c:strCache>
            </c:strRef>
          </c:cat>
          <c:val>
            <c:numRef>
              <c:f>Hoja1!$B$2:$B$4</c:f>
              <c:numCache>
                <c:formatCode>_-* #,##0.0_-;\-* #,##0.0_-;_-* "-"??_-;_-@_-</c:formatCode>
                <c:ptCount val="3"/>
                <c:pt idx="0">
                  <c:v>3.5</c:v>
                </c:pt>
                <c:pt idx="1">
                  <c:v>6</c:v>
                </c:pt>
                <c:pt idx="2">
                  <c:v>3.2</c:v>
                </c:pt>
              </c:numCache>
            </c:numRef>
          </c:val>
          <c:extLst>
            <c:ext xmlns:c16="http://schemas.microsoft.com/office/drawing/2014/chart" uri="{C3380CC4-5D6E-409C-BE32-E72D297353CC}">
              <c16:uniqueId val="{00000000-6842-4521-9F2A-743163E6DE68}"/>
            </c:ext>
          </c:extLst>
        </c:ser>
        <c:ser>
          <c:idx val="1"/>
          <c:order val="1"/>
          <c:tx>
            <c:strRef>
              <c:f>Hoja1!$C$1</c:f>
              <c:strCache>
                <c:ptCount val="1"/>
                <c:pt idx="0">
                  <c:v>Rebrote de pandemia</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C00000"/>
                    </a:solidFill>
                    <a:latin typeface="+mn-lt"/>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PIB real</c:v>
                </c:pt>
                <c:pt idx="1">
                  <c:v>Importaciones FOB</c:v>
                </c:pt>
                <c:pt idx="2">
                  <c:v>Deflactor del PIB</c:v>
                </c:pt>
              </c:strCache>
            </c:strRef>
          </c:cat>
          <c:val>
            <c:numRef>
              <c:f>Hoja1!$C$2:$C$4</c:f>
              <c:numCache>
                <c:formatCode>_-* #,##0.0_-;\-* #,##0.0_-;_-* "-"??_-;_-@_-</c:formatCode>
                <c:ptCount val="3"/>
                <c:pt idx="0">
                  <c:v>0.5</c:v>
                </c:pt>
                <c:pt idx="1">
                  <c:v>-2.5</c:v>
                </c:pt>
                <c:pt idx="2">
                  <c:v>2.8</c:v>
                </c:pt>
              </c:numCache>
            </c:numRef>
          </c:val>
          <c:extLst>
            <c:ext xmlns:c16="http://schemas.microsoft.com/office/drawing/2014/chart" uri="{C3380CC4-5D6E-409C-BE32-E72D297353CC}">
              <c16:uniqueId val="{00000001-6842-4521-9F2A-743163E6DE68}"/>
            </c:ext>
          </c:extLst>
        </c:ser>
        <c:ser>
          <c:idx val="2"/>
          <c:order val="2"/>
          <c:tx>
            <c:strRef>
              <c:f>Hoja1!$D$1</c:f>
              <c:strCache>
                <c:ptCount val="1"/>
                <c:pt idx="0">
                  <c:v>Rebrote con estímulo fiscal</c:v>
                </c:pt>
              </c:strCache>
            </c:strRef>
          </c:tx>
          <c:spPr>
            <a:solidFill>
              <a:srgbClr val="018EC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18EC1"/>
                    </a:solidFill>
                    <a:latin typeface="+mn-lt"/>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PIB real</c:v>
                </c:pt>
                <c:pt idx="1">
                  <c:v>Importaciones FOB</c:v>
                </c:pt>
                <c:pt idx="2">
                  <c:v>Deflactor del PIB</c:v>
                </c:pt>
              </c:strCache>
            </c:strRef>
          </c:cat>
          <c:val>
            <c:numRef>
              <c:f>Hoja1!$D$2:$D$4</c:f>
              <c:numCache>
                <c:formatCode>_-* #,##0.0_-;\-* #,##0.0_-;_-* "-"??_-;_-@_-</c:formatCode>
                <c:ptCount val="3"/>
                <c:pt idx="0">
                  <c:v>1.5</c:v>
                </c:pt>
                <c:pt idx="1">
                  <c:v>-1.1000000000000001</c:v>
                </c:pt>
                <c:pt idx="2">
                  <c:v>2.9</c:v>
                </c:pt>
              </c:numCache>
            </c:numRef>
          </c:val>
          <c:extLst>
            <c:ext xmlns:c16="http://schemas.microsoft.com/office/drawing/2014/chart" uri="{C3380CC4-5D6E-409C-BE32-E72D297353CC}">
              <c16:uniqueId val="{00000002-6842-4521-9F2A-743163E6DE68}"/>
            </c:ext>
          </c:extLst>
        </c:ser>
        <c:dLbls>
          <c:showLegendKey val="0"/>
          <c:showVal val="0"/>
          <c:showCatName val="0"/>
          <c:showSerName val="0"/>
          <c:showPercent val="0"/>
          <c:showBubbleSize val="0"/>
        </c:dLbls>
        <c:gapWidth val="100"/>
        <c:overlap val="-20"/>
        <c:axId val="403839359"/>
        <c:axId val="403832287"/>
      </c:barChart>
      <c:catAx>
        <c:axId val="403839359"/>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GT"/>
          </a:p>
        </c:txPr>
        <c:crossAx val="403832287"/>
        <c:crosses val="autoZero"/>
        <c:auto val="1"/>
        <c:lblAlgn val="ctr"/>
        <c:lblOffset val="100"/>
        <c:noMultiLvlLbl val="0"/>
      </c:catAx>
      <c:valAx>
        <c:axId val="403832287"/>
        <c:scaling>
          <c:orientation val="minMax"/>
        </c:scaling>
        <c:delete val="0"/>
        <c:axPos val="l"/>
        <c:numFmt formatCode="_-* #,##0.0_-;\-* #,##0.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GT"/>
          </a:p>
        </c:txPr>
        <c:crossAx val="403839359"/>
        <c:crosses val="autoZero"/>
        <c:crossBetween val="between"/>
      </c:valAx>
      <c:spPr>
        <a:noFill/>
        <a:ln>
          <a:noFill/>
        </a:ln>
        <a:effectLst/>
      </c:spPr>
    </c:plotArea>
    <c:legend>
      <c:legendPos val="b"/>
      <c:layout>
        <c:manualLayout>
          <c:xMode val="edge"/>
          <c:yMode val="edge"/>
          <c:x val="2.7950104536478455E-2"/>
          <c:y val="0.87224112039547297"/>
          <c:w val="0.9708501563144748"/>
          <c:h val="0.1040340124111715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G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a:noFill/>
    </a:ln>
    <a:effectLst/>
  </c:spPr>
  <c:txPr>
    <a:bodyPr/>
    <a:lstStyle/>
    <a:p>
      <a:pPr>
        <a:defRPr/>
      </a:pPr>
      <a:endParaRPr lang="es-GT"/>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62" b="1" i="0" u="none" strike="noStrike" kern="1200" spc="0" baseline="0">
                <a:solidFill>
                  <a:srgbClr val="0D3964"/>
                </a:solidFill>
                <a:latin typeface="+mn-lt"/>
                <a:ea typeface="+mn-ea"/>
                <a:cs typeface="+mn-cs"/>
              </a:defRPr>
            </a:pPr>
            <a:r>
              <a:rPr lang="es-MX" sz="1600" b="1" i="0" u="none" strike="noStrike" baseline="0" dirty="0">
                <a:solidFill>
                  <a:srgbClr val="0D3964"/>
                </a:solidFill>
                <a:effectLst/>
              </a:rPr>
              <a:t>Índice de rigor = 80.0</a:t>
            </a:r>
          </a:p>
          <a:p>
            <a:pPr marL="0" marR="0" lvl="0" indent="0" algn="ctr" defTabSz="914400" rtl="0" eaLnBrk="1" fontAlgn="auto" latinLnBrk="0" hangingPunct="1">
              <a:lnSpc>
                <a:spcPct val="100000"/>
              </a:lnSpc>
              <a:spcBef>
                <a:spcPts val="0"/>
              </a:spcBef>
              <a:spcAft>
                <a:spcPts val="0"/>
              </a:spcAft>
              <a:buClrTx/>
              <a:buSzTx/>
              <a:buFontTx/>
              <a:buNone/>
              <a:tabLst/>
              <a:defRPr b="1">
                <a:solidFill>
                  <a:srgbClr val="0D3964"/>
                </a:solidFill>
              </a:defRPr>
            </a:pPr>
            <a:r>
              <a:rPr lang="es-MX" sz="1400" b="1" i="0" baseline="0" dirty="0">
                <a:solidFill>
                  <a:srgbClr val="0D3964"/>
                </a:solidFill>
                <a:effectLst/>
              </a:rPr>
              <a:t>Estimulo fiscal del 2.6% del PIB</a:t>
            </a:r>
            <a:endParaRPr lang="es-GT" sz="1200" dirty="0">
              <a:solidFill>
                <a:srgbClr val="0D3964"/>
              </a:solidFill>
              <a:effectLst/>
            </a:endParaRPr>
          </a:p>
          <a:p>
            <a:pPr marL="0" marR="0" lvl="0" indent="0" algn="ctr" defTabSz="914400" rtl="0" eaLnBrk="1" fontAlgn="auto" latinLnBrk="0" hangingPunct="1">
              <a:lnSpc>
                <a:spcPct val="100000"/>
              </a:lnSpc>
              <a:spcBef>
                <a:spcPts val="0"/>
              </a:spcBef>
              <a:spcAft>
                <a:spcPts val="0"/>
              </a:spcAft>
              <a:buClrTx/>
              <a:buSzTx/>
              <a:buFontTx/>
              <a:buNone/>
              <a:tabLst/>
              <a:defRPr b="1">
                <a:solidFill>
                  <a:srgbClr val="0D3964"/>
                </a:solidFill>
              </a:defRPr>
            </a:pPr>
            <a:endParaRPr lang="es-GT" sz="1600" b="1" dirty="0">
              <a:solidFill>
                <a:srgbClr val="0D3964"/>
              </a:solidFill>
            </a:endParaRPr>
          </a:p>
        </c:rich>
      </c:tx>
      <c:layout>
        <c:manualLayout>
          <c:xMode val="edge"/>
          <c:yMode val="edge"/>
          <c:x val="0.26927040589192708"/>
          <c:y val="5.2962147911185401E-3"/>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62" b="1" i="0" u="none" strike="noStrike" kern="1200" spc="0" baseline="0">
              <a:solidFill>
                <a:srgbClr val="0D3964"/>
              </a:solidFill>
              <a:latin typeface="+mn-lt"/>
              <a:ea typeface="+mn-ea"/>
              <a:cs typeface="+mn-cs"/>
            </a:defRPr>
          </a:pPr>
          <a:endParaRPr lang="es-GT"/>
        </a:p>
      </c:txPr>
    </c:title>
    <c:autoTitleDeleted val="0"/>
    <c:plotArea>
      <c:layout>
        <c:manualLayout>
          <c:layoutTarget val="inner"/>
          <c:xMode val="edge"/>
          <c:yMode val="edge"/>
          <c:x val="0.10646886999216863"/>
          <c:y val="0.10759865034098033"/>
          <c:w val="0.89654583424749923"/>
          <c:h val="0.62507845278799834"/>
        </c:manualLayout>
      </c:layout>
      <c:barChart>
        <c:barDir val="col"/>
        <c:grouping val="clustered"/>
        <c:varyColors val="0"/>
        <c:ser>
          <c:idx val="0"/>
          <c:order val="0"/>
          <c:tx>
            <c:strRef>
              <c:f>Hoja1!$B$1</c:f>
              <c:strCache>
                <c:ptCount val="1"/>
                <c:pt idx="0">
                  <c:v>Escenario base</c:v>
                </c:pt>
              </c:strCache>
            </c:strRef>
          </c:tx>
          <c:spPr>
            <a:solidFill>
              <a:srgbClr val="0D396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D3964"/>
                    </a:solidFill>
                    <a:latin typeface="+mn-lt"/>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PIB real</c:v>
                </c:pt>
                <c:pt idx="1">
                  <c:v>Importaciones FOB</c:v>
                </c:pt>
                <c:pt idx="2">
                  <c:v>Deflactor del PIB</c:v>
                </c:pt>
              </c:strCache>
            </c:strRef>
          </c:cat>
          <c:val>
            <c:numRef>
              <c:f>Hoja1!$B$2:$B$4</c:f>
              <c:numCache>
                <c:formatCode>_-* #,##0.0_-;\-* #,##0.0_-;_-* "-"??_-;_-@_-</c:formatCode>
                <c:ptCount val="3"/>
                <c:pt idx="0">
                  <c:v>3.5</c:v>
                </c:pt>
                <c:pt idx="1">
                  <c:v>6</c:v>
                </c:pt>
                <c:pt idx="2">
                  <c:v>3.17</c:v>
                </c:pt>
              </c:numCache>
            </c:numRef>
          </c:val>
          <c:extLst>
            <c:ext xmlns:c16="http://schemas.microsoft.com/office/drawing/2014/chart" uri="{C3380CC4-5D6E-409C-BE32-E72D297353CC}">
              <c16:uniqueId val="{00000000-5F3B-4FB0-8339-4424EA33C9C7}"/>
            </c:ext>
          </c:extLst>
        </c:ser>
        <c:ser>
          <c:idx val="1"/>
          <c:order val="1"/>
          <c:tx>
            <c:strRef>
              <c:f>Hoja1!$C$1</c:f>
              <c:strCache>
                <c:ptCount val="1"/>
                <c:pt idx="0">
                  <c:v>Rebrote de pandemia</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C00000"/>
                    </a:solidFill>
                    <a:latin typeface="+mn-lt"/>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PIB real</c:v>
                </c:pt>
                <c:pt idx="1">
                  <c:v>Importaciones FOB</c:v>
                </c:pt>
                <c:pt idx="2">
                  <c:v>Deflactor del PIB</c:v>
                </c:pt>
              </c:strCache>
            </c:strRef>
          </c:cat>
          <c:val>
            <c:numRef>
              <c:f>Hoja1!$C$2:$C$4</c:f>
              <c:numCache>
                <c:formatCode>_-* #,##0.0_-;\-* #,##0.0_-;_-* "-"??_-;_-@_-</c:formatCode>
                <c:ptCount val="3"/>
                <c:pt idx="0">
                  <c:v>-3.9</c:v>
                </c:pt>
                <c:pt idx="1">
                  <c:v>-8.9</c:v>
                </c:pt>
                <c:pt idx="2">
                  <c:v>2.37</c:v>
                </c:pt>
              </c:numCache>
            </c:numRef>
          </c:val>
          <c:extLst>
            <c:ext xmlns:c16="http://schemas.microsoft.com/office/drawing/2014/chart" uri="{C3380CC4-5D6E-409C-BE32-E72D297353CC}">
              <c16:uniqueId val="{00000001-5F3B-4FB0-8339-4424EA33C9C7}"/>
            </c:ext>
          </c:extLst>
        </c:ser>
        <c:ser>
          <c:idx val="2"/>
          <c:order val="2"/>
          <c:tx>
            <c:strRef>
              <c:f>Hoja1!$D$1</c:f>
              <c:strCache>
                <c:ptCount val="1"/>
                <c:pt idx="0">
                  <c:v>Rebrote con estímulo fiscal</c:v>
                </c:pt>
              </c:strCache>
            </c:strRef>
          </c:tx>
          <c:spPr>
            <a:solidFill>
              <a:srgbClr val="018EC1"/>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18EC1"/>
                      </a:solidFill>
                      <a:latin typeface="+mn-lt"/>
                      <a:ea typeface="+mn-ea"/>
                      <a:cs typeface="+mn-cs"/>
                    </a:defRPr>
                  </a:pPr>
                  <a:endParaRPr lang="es-GT"/>
                </a:p>
              </c:txPr>
              <c:showLegendKey val="0"/>
              <c:showVal val="1"/>
              <c:showCatName val="0"/>
              <c:showSerName val="0"/>
              <c:showPercent val="0"/>
              <c:showBubbleSize val="0"/>
              <c:extLst>
                <c:ext xmlns:c16="http://schemas.microsoft.com/office/drawing/2014/chart" uri="{C3380CC4-5D6E-409C-BE32-E72D297353CC}">
                  <c16:uniqueId val="{00000000-8C29-FE41-B499-55CA77F3BFBB}"/>
                </c:ext>
              </c:extLst>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18EC1"/>
                      </a:solidFill>
                      <a:latin typeface="+mn-lt"/>
                      <a:ea typeface="+mn-ea"/>
                      <a:cs typeface="+mn-cs"/>
                    </a:defRPr>
                  </a:pPr>
                  <a:endParaRPr lang="es-GT"/>
                </a:p>
              </c:txPr>
              <c:showLegendKey val="0"/>
              <c:showVal val="1"/>
              <c:showCatName val="0"/>
              <c:showSerName val="0"/>
              <c:showPercent val="0"/>
              <c:showBubbleSize val="0"/>
              <c:extLst>
                <c:ext xmlns:c16="http://schemas.microsoft.com/office/drawing/2014/chart" uri="{C3380CC4-5D6E-409C-BE32-E72D297353CC}">
                  <c16:uniqueId val="{00000002-8C29-FE41-B499-55CA77F3BFBB}"/>
                </c:ext>
              </c:extLst>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18EC1"/>
                      </a:solidFill>
                      <a:latin typeface="+mn-lt"/>
                      <a:ea typeface="+mn-ea"/>
                      <a:cs typeface="+mn-cs"/>
                    </a:defRPr>
                  </a:pPr>
                  <a:endParaRPr lang="es-GT"/>
                </a:p>
              </c:txPr>
              <c:showLegendKey val="0"/>
              <c:showVal val="1"/>
              <c:showCatName val="0"/>
              <c:showSerName val="0"/>
              <c:showPercent val="0"/>
              <c:showBubbleSize val="0"/>
              <c:extLst>
                <c:ext xmlns:c16="http://schemas.microsoft.com/office/drawing/2014/chart" uri="{C3380CC4-5D6E-409C-BE32-E72D297353CC}">
                  <c16:uniqueId val="{00000001-8C29-FE41-B499-55CA77F3BFBB}"/>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6">
                        <a:lumMod val="50000"/>
                      </a:schemeClr>
                    </a:solidFill>
                    <a:latin typeface="+mn-lt"/>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PIB real</c:v>
                </c:pt>
                <c:pt idx="1">
                  <c:v>Importaciones FOB</c:v>
                </c:pt>
                <c:pt idx="2">
                  <c:v>Deflactor del PIB</c:v>
                </c:pt>
              </c:strCache>
            </c:strRef>
          </c:cat>
          <c:val>
            <c:numRef>
              <c:f>Hoja1!$D$2:$D$4</c:f>
              <c:numCache>
                <c:formatCode>_-* #,##0.0_-;\-* #,##0.0_-;_-* "-"??_-;_-@_-</c:formatCode>
                <c:ptCount val="3"/>
                <c:pt idx="0">
                  <c:v>-1.3</c:v>
                </c:pt>
                <c:pt idx="1">
                  <c:v>-5.5</c:v>
                </c:pt>
                <c:pt idx="2">
                  <c:v>2.67</c:v>
                </c:pt>
              </c:numCache>
            </c:numRef>
          </c:val>
          <c:extLst>
            <c:ext xmlns:c16="http://schemas.microsoft.com/office/drawing/2014/chart" uri="{C3380CC4-5D6E-409C-BE32-E72D297353CC}">
              <c16:uniqueId val="{00000002-5F3B-4FB0-8339-4424EA33C9C7}"/>
            </c:ext>
          </c:extLst>
        </c:ser>
        <c:dLbls>
          <c:showLegendKey val="0"/>
          <c:showVal val="0"/>
          <c:showCatName val="0"/>
          <c:showSerName val="0"/>
          <c:showPercent val="0"/>
          <c:showBubbleSize val="0"/>
        </c:dLbls>
        <c:gapWidth val="100"/>
        <c:overlap val="-20"/>
        <c:axId val="403839359"/>
        <c:axId val="403832287"/>
      </c:barChart>
      <c:catAx>
        <c:axId val="403839359"/>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GT"/>
          </a:p>
        </c:txPr>
        <c:crossAx val="403832287"/>
        <c:crosses val="autoZero"/>
        <c:auto val="1"/>
        <c:lblAlgn val="ctr"/>
        <c:lblOffset val="100"/>
        <c:noMultiLvlLbl val="0"/>
      </c:catAx>
      <c:valAx>
        <c:axId val="403832287"/>
        <c:scaling>
          <c:orientation val="minMax"/>
        </c:scaling>
        <c:delete val="0"/>
        <c:axPos val="l"/>
        <c:numFmt formatCode="_-* #,##0.0_-;\-* #,##0.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GT"/>
          </a:p>
        </c:txPr>
        <c:crossAx val="403839359"/>
        <c:crosses val="autoZero"/>
        <c:crossBetween val="between"/>
      </c:valAx>
      <c:spPr>
        <a:noFill/>
        <a:ln>
          <a:noFill/>
        </a:ln>
        <a:effectLst/>
      </c:spPr>
    </c:plotArea>
    <c:legend>
      <c:legendPos val="b"/>
      <c:layout>
        <c:manualLayout>
          <c:xMode val="edge"/>
          <c:yMode val="edge"/>
          <c:x val="1.8545785141759474E-2"/>
          <c:y val="0.87224112039547297"/>
          <c:w val="0.95760316692750369"/>
          <c:h val="0.1040340124111715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G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0F4FA"/>
    </a:solidFill>
    <a:ln>
      <a:noFill/>
    </a:ln>
    <a:effectLst/>
  </c:spPr>
  <c:txPr>
    <a:bodyPr/>
    <a:lstStyle/>
    <a:p>
      <a:pPr>
        <a:defRPr/>
      </a:pPr>
      <a:endParaRPr lang="es-GT"/>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rgbClr val="0D3964"/>
                </a:solidFill>
                <a:latin typeface="+mn-lt"/>
                <a:ea typeface="+mn-ea"/>
                <a:cs typeface="+mn-cs"/>
              </a:defRPr>
            </a:pPr>
            <a:r>
              <a:rPr lang="es-MX" sz="1600" b="1" i="0" u="none" strike="noStrike" baseline="0" dirty="0">
                <a:solidFill>
                  <a:srgbClr val="0D3964"/>
                </a:solidFill>
                <a:effectLst/>
              </a:rPr>
              <a:t>Carga tributaria de 2022 para distintos valores del índice de rigor dado un rebrote de pandemia </a:t>
            </a:r>
            <a:r>
              <a:rPr lang="es-MX" sz="1600" b="0" i="0" u="none" strike="noStrike" baseline="0" dirty="0">
                <a:solidFill>
                  <a:srgbClr val="0D3964"/>
                </a:solidFill>
                <a:effectLst/>
              </a:rPr>
              <a:t>(en porcentaje)</a:t>
            </a:r>
            <a:endParaRPr lang="en-US" sz="1600" b="0" dirty="0">
              <a:solidFill>
                <a:srgbClr val="0D3964"/>
              </a:solidFill>
            </a:endParaRPr>
          </a:p>
        </c:rich>
      </c:tx>
      <c:layout>
        <c:manualLayout>
          <c:xMode val="edge"/>
          <c:yMode val="edge"/>
          <c:x val="0.14413300504619586"/>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rgbClr val="0D3964"/>
              </a:solidFill>
              <a:latin typeface="+mn-lt"/>
              <a:ea typeface="+mn-ea"/>
              <a:cs typeface="+mn-cs"/>
            </a:defRPr>
          </a:pPr>
          <a:endParaRPr lang="es-GT"/>
        </a:p>
      </c:txPr>
    </c:title>
    <c:autoTitleDeleted val="0"/>
    <c:plotArea>
      <c:layout>
        <c:manualLayout>
          <c:layoutTarget val="inner"/>
          <c:xMode val="edge"/>
          <c:yMode val="edge"/>
          <c:x val="1.8201246516012123E-2"/>
          <c:y val="0.20250758506104163"/>
          <c:w val="0.95083900116200648"/>
          <c:h val="0.4718428688386429"/>
        </c:manualLayout>
      </c:layout>
      <c:barChart>
        <c:barDir val="col"/>
        <c:grouping val="clustered"/>
        <c:varyColors val="0"/>
        <c:ser>
          <c:idx val="0"/>
          <c:order val="0"/>
          <c:tx>
            <c:strRef>
              <c:f>Hoja1!$B$1</c:f>
              <c:strCache>
                <c:ptCount val="1"/>
                <c:pt idx="0">
                  <c:v>Columna2</c:v>
                </c:pt>
              </c:strCache>
            </c:strRef>
          </c:tx>
          <c:spPr>
            <a:solidFill>
              <a:schemeClr val="bg1">
                <a:lumMod val="65000"/>
              </a:schemeClr>
            </a:solidFill>
            <a:ln>
              <a:noFill/>
            </a:ln>
            <a:effectLst/>
          </c:spPr>
          <c:invertIfNegative val="0"/>
          <c:dPt>
            <c:idx val="1"/>
            <c:invertIfNegative val="0"/>
            <c:bubble3D val="0"/>
            <c:spPr>
              <a:solidFill>
                <a:srgbClr val="0D3964"/>
              </a:solidFill>
              <a:ln>
                <a:noFill/>
              </a:ln>
              <a:effectLst/>
            </c:spPr>
            <c:extLst>
              <c:ext xmlns:c16="http://schemas.microsoft.com/office/drawing/2014/chart" uri="{C3380CC4-5D6E-409C-BE32-E72D297353CC}">
                <c16:uniqueId val="{00000001-BDF0-43F4-817F-84E726881CE5}"/>
              </c:ext>
            </c:extLst>
          </c:dPt>
          <c:dPt>
            <c:idx val="2"/>
            <c:invertIfNegative val="0"/>
            <c:bubble3D val="0"/>
            <c:spPr>
              <a:solidFill>
                <a:srgbClr val="0D3964"/>
              </a:solidFill>
              <a:ln>
                <a:noFill/>
              </a:ln>
              <a:effectLst/>
            </c:spPr>
            <c:extLst>
              <c:ext xmlns:c16="http://schemas.microsoft.com/office/drawing/2014/chart" uri="{C3380CC4-5D6E-409C-BE32-E72D297353CC}">
                <c16:uniqueId val="{00000003-BDF0-43F4-817F-84E726881CE5}"/>
              </c:ext>
            </c:extLst>
          </c:dPt>
          <c:dPt>
            <c:idx val="3"/>
            <c:invertIfNegative val="0"/>
            <c:bubble3D val="0"/>
            <c:spPr>
              <a:solidFill>
                <a:srgbClr val="018EC1"/>
              </a:solidFill>
              <a:ln>
                <a:noFill/>
              </a:ln>
              <a:effectLst/>
            </c:spPr>
            <c:extLst>
              <c:ext xmlns:c16="http://schemas.microsoft.com/office/drawing/2014/chart" uri="{C3380CC4-5D6E-409C-BE32-E72D297353CC}">
                <c16:uniqueId val="{00000005-BDF0-43F4-817F-84E726881CE5}"/>
              </c:ext>
            </c:extLst>
          </c:dPt>
          <c:dPt>
            <c:idx val="4"/>
            <c:invertIfNegative val="0"/>
            <c:bubble3D val="0"/>
            <c:spPr>
              <a:solidFill>
                <a:srgbClr val="018EC1"/>
              </a:solidFill>
              <a:ln>
                <a:noFill/>
              </a:ln>
              <a:effectLst/>
            </c:spPr>
            <c:extLst>
              <c:ext xmlns:c16="http://schemas.microsoft.com/office/drawing/2014/chart" uri="{C3380CC4-5D6E-409C-BE32-E72D297353CC}">
                <c16:uniqueId val="{00000007-BDF0-43F4-817F-84E726881CE5}"/>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lumMod val="50000"/>
                        </a:schemeClr>
                      </a:solidFill>
                      <a:latin typeface="+mn-lt"/>
                      <a:ea typeface="+mn-ea"/>
                      <a:cs typeface="+mn-cs"/>
                    </a:defRPr>
                  </a:pPr>
                  <a:endParaRPr lang="es-GT"/>
                </a:p>
              </c:txPr>
              <c:showLegendKey val="0"/>
              <c:showVal val="1"/>
              <c:showCatName val="0"/>
              <c:showSerName val="0"/>
              <c:showPercent val="0"/>
              <c:showBubbleSize val="0"/>
              <c:extLst>
                <c:ext xmlns:c16="http://schemas.microsoft.com/office/drawing/2014/chart" uri="{C3380CC4-5D6E-409C-BE32-E72D297353CC}">
                  <c16:uniqueId val="{00000008-BDF0-43F4-817F-84E726881CE5}"/>
                </c:ext>
              </c:extLst>
            </c:dLbl>
            <c:dLbl>
              <c:idx val="1"/>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2060"/>
                      </a:solidFill>
                      <a:latin typeface="+mn-lt"/>
                      <a:ea typeface="+mn-ea"/>
                      <a:cs typeface="+mn-cs"/>
                    </a:defRPr>
                  </a:pPr>
                  <a:endParaRPr lang="es-GT"/>
                </a:p>
              </c:txPr>
              <c:showLegendKey val="0"/>
              <c:showVal val="1"/>
              <c:showCatName val="0"/>
              <c:showSerName val="0"/>
              <c:showPercent val="0"/>
              <c:showBubbleSize val="0"/>
              <c:extLst>
                <c:ext xmlns:c16="http://schemas.microsoft.com/office/drawing/2014/chart" uri="{C3380CC4-5D6E-409C-BE32-E72D297353CC}">
                  <c16:uniqueId val="{00000001-BDF0-43F4-817F-84E726881CE5}"/>
                </c:ext>
              </c:extLst>
            </c:dLbl>
            <c:dLbl>
              <c:idx val="2"/>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2060"/>
                      </a:solidFill>
                      <a:latin typeface="+mn-lt"/>
                      <a:ea typeface="+mn-ea"/>
                      <a:cs typeface="+mn-cs"/>
                    </a:defRPr>
                  </a:pPr>
                  <a:endParaRPr lang="es-GT"/>
                </a:p>
              </c:txPr>
              <c:showLegendKey val="0"/>
              <c:showVal val="1"/>
              <c:showCatName val="0"/>
              <c:showSerName val="0"/>
              <c:showPercent val="0"/>
              <c:showBubbleSize val="0"/>
              <c:extLst>
                <c:ext xmlns:c16="http://schemas.microsoft.com/office/drawing/2014/chart" uri="{C3380CC4-5D6E-409C-BE32-E72D297353CC}">
                  <c16:uniqueId val="{00000003-BDF0-43F4-817F-84E726881CE5}"/>
                </c:ext>
              </c:extLst>
            </c:dLbl>
            <c:dLbl>
              <c:idx val="3"/>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18EC1"/>
                      </a:solidFill>
                      <a:latin typeface="+mn-lt"/>
                      <a:ea typeface="+mn-ea"/>
                      <a:cs typeface="+mn-cs"/>
                    </a:defRPr>
                  </a:pPr>
                  <a:endParaRPr lang="es-GT"/>
                </a:p>
              </c:txPr>
              <c:showLegendKey val="0"/>
              <c:showVal val="1"/>
              <c:showCatName val="0"/>
              <c:showSerName val="0"/>
              <c:showPercent val="0"/>
              <c:showBubbleSize val="0"/>
              <c:extLst>
                <c:ext xmlns:c16="http://schemas.microsoft.com/office/drawing/2014/chart" uri="{C3380CC4-5D6E-409C-BE32-E72D297353CC}">
                  <c16:uniqueId val="{00000005-BDF0-43F4-817F-84E726881CE5}"/>
                </c:ext>
              </c:extLst>
            </c:dLbl>
            <c:dLbl>
              <c:idx val="4"/>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18EC1"/>
                      </a:solidFill>
                      <a:latin typeface="+mn-lt"/>
                      <a:ea typeface="+mn-ea"/>
                      <a:cs typeface="+mn-cs"/>
                    </a:defRPr>
                  </a:pPr>
                  <a:endParaRPr lang="es-GT"/>
                </a:p>
              </c:txPr>
              <c:showLegendKey val="0"/>
              <c:showVal val="1"/>
              <c:showCatName val="0"/>
              <c:showSerName val="0"/>
              <c:showPercent val="0"/>
              <c:showBubbleSize val="0"/>
              <c:extLst>
                <c:ext xmlns:c16="http://schemas.microsoft.com/office/drawing/2014/chart" uri="{C3380CC4-5D6E-409C-BE32-E72D297353CC}">
                  <c16:uniqueId val="{00000007-BDF0-43F4-817F-84E726881CE5}"/>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Escenario base</c:v>
                </c:pt>
                <c:pt idx="1">
                  <c:v>índice de rigor = 65</c:v>
                </c:pt>
                <c:pt idx="2">
                  <c:v>índice de rigor =65 con estimulo fiscal del 1% del PIB</c:v>
                </c:pt>
                <c:pt idx="3">
                  <c:v>índice de rigor =80.0</c:v>
                </c:pt>
                <c:pt idx="4">
                  <c:v>índice de rigor = 80.0 con estimulo fiscal del 2.6% del PIB</c:v>
                </c:pt>
              </c:strCache>
            </c:strRef>
          </c:cat>
          <c:val>
            <c:numRef>
              <c:f>Hoja1!$B$2:$B$6</c:f>
              <c:numCache>
                <c:formatCode>_-* #,##0.0_-;\-* #,##0.0_-;_-* "-"??_-;_-@_-</c:formatCode>
                <c:ptCount val="5"/>
                <c:pt idx="0">
                  <c:v>10.6876788</c:v>
                </c:pt>
                <c:pt idx="1">
                  <c:v>10.040256100000001</c:v>
                </c:pt>
                <c:pt idx="2">
                  <c:v>10.1503175</c:v>
                </c:pt>
                <c:pt idx="3">
                  <c:v>9.7960322099999999</c:v>
                </c:pt>
                <c:pt idx="4">
                  <c:v>9.85</c:v>
                </c:pt>
              </c:numCache>
            </c:numRef>
          </c:val>
          <c:extLst>
            <c:ext xmlns:c16="http://schemas.microsoft.com/office/drawing/2014/chart" uri="{C3380CC4-5D6E-409C-BE32-E72D297353CC}">
              <c16:uniqueId val="{00000009-BDF0-43F4-817F-84E726881CE5}"/>
            </c:ext>
          </c:extLst>
        </c:ser>
        <c:dLbls>
          <c:showLegendKey val="0"/>
          <c:showVal val="0"/>
          <c:showCatName val="0"/>
          <c:showSerName val="0"/>
          <c:showPercent val="0"/>
          <c:showBubbleSize val="0"/>
        </c:dLbls>
        <c:gapWidth val="100"/>
        <c:overlap val="-27"/>
        <c:axId val="403811071"/>
        <c:axId val="403807743"/>
      </c:barChart>
      <c:catAx>
        <c:axId val="4038110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45" b="0" i="0" u="none" strike="noStrike" kern="1200" baseline="0">
                <a:solidFill>
                  <a:schemeClr val="tx1">
                    <a:lumMod val="65000"/>
                    <a:lumOff val="35000"/>
                  </a:schemeClr>
                </a:solidFill>
                <a:latin typeface="+mn-lt"/>
                <a:ea typeface="+mn-ea"/>
                <a:cs typeface="+mn-cs"/>
              </a:defRPr>
            </a:pPr>
            <a:endParaRPr lang="es-GT"/>
          </a:p>
        </c:txPr>
        <c:crossAx val="403807743"/>
        <c:crosses val="autoZero"/>
        <c:auto val="1"/>
        <c:lblAlgn val="ctr"/>
        <c:lblOffset val="100"/>
        <c:noMultiLvlLbl val="0"/>
      </c:catAx>
      <c:valAx>
        <c:axId val="403807743"/>
        <c:scaling>
          <c:orientation val="minMax"/>
        </c:scaling>
        <c:delete val="1"/>
        <c:axPos val="l"/>
        <c:numFmt formatCode="_-* #,##0.0_-;\-* #,##0.0_-;_-* &quot;-&quot;??_-;_-@_-" sourceLinked="1"/>
        <c:majorTickMark val="none"/>
        <c:minorTickMark val="none"/>
        <c:tickLblPos val="nextTo"/>
        <c:crossAx val="40381107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s-GT"/>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861712636727788E-4"/>
          <c:y val="7.750586021686893E-3"/>
          <c:w val="0.99259267451119182"/>
          <c:h val="0.99224933073211008"/>
        </c:manualLayout>
      </c:layout>
      <c:bubbleChart>
        <c:varyColors val="1"/>
        <c:ser>
          <c:idx val="0"/>
          <c:order val="0"/>
          <c:tx>
            <c:strRef>
              <c:f>Hoja1!$B$1</c:f>
              <c:strCache>
                <c:ptCount val="1"/>
                <c:pt idx="0">
                  <c:v>Y</c:v>
                </c:pt>
              </c:strCache>
            </c:strRef>
          </c:tx>
          <c:spPr>
            <a:solidFill>
              <a:schemeClr val="accent1"/>
            </a:solidFill>
            <a:effectLst>
              <a:glow rad="101600">
                <a:schemeClr val="accent4">
                  <a:satMod val="175000"/>
                  <a:alpha val="40000"/>
                </a:schemeClr>
              </a:glow>
            </a:effectLst>
            <a:scene3d>
              <a:camera prst="orthographicFront"/>
              <a:lightRig rig="threePt" dir="t"/>
            </a:scene3d>
            <a:sp3d>
              <a:bevelT/>
              <a:bevelB/>
            </a:sp3d>
          </c:spPr>
          <c:invertIfNegative val="0"/>
          <c:dPt>
            <c:idx val="0"/>
            <c:invertIfNegative val="0"/>
            <c:bubble3D val="0"/>
            <c:spPr>
              <a:solidFill>
                <a:schemeClr val="accent1"/>
              </a:solidFill>
              <a:ln>
                <a:noFill/>
              </a:ln>
              <a:effectLst>
                <a:glow rad="101600">
                  <a:schemeClr val="accent4">
                    <a:satMod val="175000"/>
                    <a:alpha val="40000"/>
                  </a:schemeClr>
                </a:glow>
              </a:effectLst>
              <a:scene3d>
                <a:camera prst="orthographicFront"/>
                <a:lightRig rig="threePt" dir="t"/>
              </a:scene3d>
              <a:sp3d>
                <a:bevelT/>
                <a:bevelB/>
              </a:sp3d>
            </c:spPr>
            <c:extLst>
              <c:ext xmlns:c16="http://schemas.microsoft.com/office/drawing/2014/chart" uri="{C3380CC4-5D6E-409C-BE32-E72D297353CC}">
                <c16:uniqueId val="{00000001-1650-44B7-8E8E-C29E082F700C}"/>
              </c:ext>
            </c:extLst>
          </c:dPt>
          <c:dPt>
            <c:idx val="1"/>
            <c:invertIfNegative val="0"/>
            <c:bubble3D val="0"/>
            <c:spPr>
              <a:solidFill>
                <a:schemeClr val="accent1"/>
              </a:solidFill>
              <a:ln>
                <a:noFill/>
              </a:ln>
              <a:effectLst>
                <a:glow rad="101600">
                  <a:schemeClr val="accent4">
                    <a:satMod val="175000"/>
                    <a:alpha val="40000"/>
                  </a:schemeClr>
                </a:glow>
              </a:effectLst>
              <a:scene3d>
                <a:camera prst="orthographicFront"/>
                <a:lightRig rig="threePt" dir="t"/>
              </a:scene3d>
              <a:sp3d>
                <a:bevelT/>
                <a:bevelB/>
              </a:sp3d>
            </c:spPr>
            <c:extLst>
              <c:ext xmlns:c16="http://schemas.microsoft.com/office/drawing/2014/chart" uri="{C3380CC4-5D6E-409C-BE32-E72D297353CC}">
                <c16:uniqueId val="{00000003-1650-44B7-8E8E-C29E082F700C}"/>
              </c:ext>
            </c:extLst>
          </c:dPt>
          <c:dPt>
            <c:idx val="2"/>
            <c:invertIfNegative val="0"/>
            <c:bubble3D val="0"/>
            <c:spPr>
              <a:solidFill>
                <a:schemeClr val="accent1"/>
              </a:solidFill>
              <a:ln>
                <a:noFill/>
              </a:ln>
              <a:effectLst>
                <a:glow rad="101600">
                  <a:schemeClr val="accent4">
                    <a:satMod val="175000"/>
                    <a:alpha val="40000"/>
                  </a:schemeClr>
                </a:glow>
              </a:effectLst>
              <a:scene3d>
                <a:camera prst="orthographicFront"/>
                <a:lightRig rig="threePt" dir="t"/>
              </a:scene3d>
              <a:sp3d>
                <a:bevelT/>
                <a:bevelB/>
              </a:sp3d>
            </c:spPr>
            <c:extLst>
              <c:ext xmlns:c16="http://schemas.microsoft.com/office/drawing/2014/chart" uri="{C3380CC4-5D6E-409C-BE32-E72D297353CC}">
                <c16:uniqueId val="{00000005-1650-44B7-8E8E-C29E082F700C}"/>
              </c:ext>
            </c:extLst>
          </c:dPt>
          <c:dPt>
            <c:idx val="3"/>
            <c:invertIfNegative val="0"/>
            <c:bubble3D val="0"/>
            <c:spPr>
              <a:solidFill>
                <a:schemeClr val="accent1"/>
              </a:solidFill>
              <a:ln>
                <a:noFill/>
              </a:ln>
              <a:effectLst>
                <a:glow rad="101600">
                  <a:schemeClr val="accent4">
                    <a:satMod val="175000"/>
                    <a:alpha val="40000"/>
                  </a:schemeClr>
                </a:glow>
              </a:effectLst>
              <a:scene3d>
                <a:camera prst="orthographicFront"/>
                <a:lightRig rig="threePt" dir="t"/>
              </a:scene3d>
              <a:sp3d>
                <a:bevelT/>
                <a:bevelB/>
              </a:sp3d>
            </c:spPr>
            <c:extLst>
              <c:ext xmlns:c16="http://schemas.microsoft.com/office/drawing/2014/chart" uri="{C3380CC4-5D6E-409C-BE32-E72D297353CC}">
                <c16:uniqueId val="{00000007-1650-44B7-8E8E-C29E082F700C}"/>
              </c:ext>
            </c:extLst>
          </c:dPt>
          <c:dPt>
            <c:idx val="4"/>
            <c:invertIfNegative val="0"/>
            <c:bubble3D val="0"/>
            <c:spPr>
              <a:solidFill>
                <a:schemeClr val="accent1"/>
              </a:solidFill>
              <a:ln>
                <a:noFill/>
              </a:ln>
              <a:effectLst>
                <a:glow rad="101600">
                  <a:schemeClr val="accent4">
                    <a:satMod val="175000"/>
                    <a:alpha val="40000"/>
                  </a:schemeClr>
                </a:glow>
              </a:effectLst>
              <a:scene3d>
                <a:camera prst="orthographicFront"/>
                <a:lightRig rig="threePt" dir="t"/>
              </a:scene3d>
              <a:sp3d>
                <a:bevelT/>
                <a:bevelB/>
              </a:sp3d>
            </c:spPr>
            <c:extLst>
              <c:ext xmlns:c16="http://schemas.microsoft.com/office/drawing/2014/chart" uri="{C3380CC4-5D6E-409C-BE32-E72D297353CC}">
                <c16:uniqueId val="{00000009-1650-44B7-8E8E-C29E082F700C}"/>
              </c:ext>
            </c:extLst>
          </c:dPt>
          <c:dPt>
            <c:idx val="5"/>
            <c:invertIfNegative val="0"/>
            <c:bubble3D val="0"/>
            <c:spPr>
              <a:solidFill>
                <a:schemeClr val="accent1"/>
              </a:solidFill>
              <a:ln>
                <a:noFill/>
              </a:ln>
              <a:effectLst>
                <a:glow rad="101600">
                  <a:schemeClr val="accent4">
                    <a:satMod val="175000"/>
                    <a:alpha val="40000"/>
                  </a:schemeClr>
                </a:glow>
              </a:effectLst>
              <a:scene3d>
                <a:camera prst="orthographicFront"/>
                <a:lightRig rig="threePt" dir="t"/>
              </a:scene3d>
              <a:sp3d>
                <a:bevelT/>
                <a:bevelB/>
              </a:sp3d>
            </c:spPr>
            <c:extLst>
              <c:ext xmlns:c16="http://schemas.microsoft.com/office/drawing/2014/chart" uri="{C3380CC4-5D6E-409C-BE32-E72D297353CC}">
                <c16:uniqueId val="{0000000B-1650-44B7-8E8E-C29E082F700C}"/>
              </c:ext>
            </c:extLst>
          </c:dPt>
          <c:dPt>
            <c:idx val="6"/>
            <c:invertIfNegative val="0"/>
            <c:bubble3D val="0"/>
            <c:spPr>
              <a:solidFill>
                <a:schemeClr val="accent1"/>
              </a:solidFill>
              <a:ln>
                <a:noFill/>
              </a:ln>
              <a:effectLst>
                <a:glow rad="101600">
                  <a:schemeClr val="accent4">
                    <a:satMod val="175000"/>
                    <a:alpha val="40000"/>
                  </a:schemeClr>
                </a:glow>
              </a:effectLst>
              <a:scene3d>
                <a:camera prst="orthographicFront"/>
                <a:lightRig rig="threePt" dir="t"/>
              </a:scene3d>
              <a:sp3d>
                <a:bevelT/>
                <a:bevelB/>
              </a:sp3d>
            </c:spPr>
            <c:extLst>
              <c:ext xmlns:c16="http://schemas.microsoft.com/office/drawing/2014/chart" uri="{C3380CC4-5D6E-409C-BE32-E72D297353CC}">
                <c16:uniqueId val="{0000000D-1650-44B7-8E8E-C29E082F700C}"/>
              </c:ext>
            </c:extLst>
          </c:dPt>
          <c:dPt>
            <c:idx val="7"/>
            <c:invertIfNegative val="0"/>
            <c:bubble3D val="0"/>
            <c:spPr>
              <a:solidFill>
                <a:schemeClr val="accent1"/>
              </a:solidFill>
              <a:ln>
                <a:noFill/>
              </a:ln>
              <a:effectLst>
                <a:glow rad="101600">
                  <a:schemeClr val="accent4">
                    <a:satMod val="175000"/>
                    <a:alpha val="40000"/>
                  </a:schemeClr>
                </a:glow>
              </a:effectLst>
              <a:scene3d>
                <a:camera prst="orthographicFront"/>
                <a:lightRig rig="threePt" dir="t"/>
              </a:scene3d>
              <a:sp3d>
                <a:bevelT/>
                <a:bevelB/>
              </a:sp3d>
            </c:spPr>
            <c:extLst>
              <c:ext xmlns:c16="http://schemas.microsoft.com/office/drawing/2014/chart" uri="{C3380CC4-5D6E-409C-BE32-E72D297353CC}">
                <c16:uniqueId val="{0000000F-1650-44B7-8E8E-C29E082F700C}"/>
              </c:ext>
            </c:extLst>
          </c:dPt>
          <c:dPt>
            <c:idx val="8"/>
            <c:invertIfNegative val="0"/>
            <c:bubble3D val="0"/>
            <c:spPr>
              <a:solidFill>
                <a:srgbClr val="FF0000"/>
              </a:solidFill>
              <a:ln>
                <a:noFill/>
              </a:ln>
              <a:effectLst>
                <a:glow rad="101600">
                  <a:schemeClr val="accent4">
                    <a:satMod val="175000"/>
                    <a:alpha val="40000"/>
                  </a:schemeClr>
                </a:glow>
              </a:effectLst>
              <a:scene3d>
                <a:camera prst="orthographicFront"/>
                <a:lightRig rig="threePt" dir="t"/>
              </a:scene3d>
              <a:sp3d>
                <a:bevelT/>
                <a:bevelB/>
              </a:sp3d>
            </c:spPr>
            <c:extLst>
              <c:ext xmlns:c16="http://schemas.microsoft.com/office/drawing/2014/chart" uri="{C3380CC4-5D6E-409C-BE32-E72D297353CC}">
                <c16:uniqueId val="{00000011-1650-44B7-8E8E-C29E082F700C}"/>
              </c:ext>
            </c:extLst>
          </c:dPt>
          <c:dPt>
            <c:idx val="9"/>
            <c:invertIfNegative val="0"/>
            <c:bubble3D val="0"/>
            <c:spPr>
              <a:solidFill>
                <a:schemeClr val="accent1"/>
              </a:solidFill>
              <a:ln>
                <a:noFill/>
              </a:ln>
              <a:effectLst>
                <a:glow rad="101600">
                  <a:schemeClr val="accent4">
                    <a:satMod val="175000"/>
                    <a:alpha val="40000"/>
                  </a:schemeClr>
                </a:glow>
              </a:effectLst>
              <a:scene3d>
                <a:camera prst="orthographicFront"/>
                <a:lightRig rig="threePt" dir="t"/>
              </a:scene3d>
              <a:sp3d>
                <a:bevelT/>
                <a:bevelB/>
              </a:sp3d>
            </c:spPr>
            <c:extLst>
              <c:ext xmlns:c16="http://schemas.microsoft.com/office/drawing/2014/chart" uri="{C3380CC4-5D6E-409C-BE32-E72D297353CC}">
                <c16:uniqueId val="{00000013-1650-44B7-8E8E-C29E082F700C}"/>
              </c:ext>
            </c:extLst>
          </c:dPt>
          <c:dPt>
            <c:idx val="10"/>
            <c:invertIfNegative val="0"/>
            <c:bubble3D val="0"/>
            <c:spPr>
              <a:solidFill>
                <a:srgbClr val="0070C0"/>
              </a:solidFill>
              <a:ln>
                <a:noFill/>
              </a:ln>
              <a:effectLst>
                <a:glow rad="101600">
                  <a:schemeClr val="accent4">
                    <a:satMod val="175000"/>
                    <a:alpha val="40000"/>
                  </a:schemeClr>
                </a:glow>
              </a:effectLst>
              <a:scene3d>
                <a:camera prst="orthographicFront"/>
                <a:lightRig rig="threePt" dir="t"/>
              </a:scene3d>
              <a:sp3d>
                <a:bevelT/>
                <a:bevelB/>
              </a:sp3d>
            </c:spPr>
            <c:extLst>
              <c:ext xmlns:c16="http://schemas.microsoft.com/office/drawing/2014/chart" uri="{C3380CC4-5D6E-409C-BE32-E72D297353CC}">
                <c16:uniqueId val="{00000015-1650-44B7-8E8E-C29E082F700C}"/>
              </c:ext>
            </c:extLst>
          </c:dPt>
          <c:dPt>
            <c:idx val="11"/>
            <c:invertIfNegative val="0"/>
            <c:bubble3D val="0"/>
            <c:spPr>
              <a:solidFill>
                <a:schemeClr val="accent1"/>
              </a:solidFill>
              <a:ln>
                <a:noFill/>
              </a:ln>
              <a:effectLst>
                <a:glow rad="101600">
                  <a:schemeClr val="accent4">
                    <a:satMod val="175000"/>
                    <a:alpha val="40000"/>
                  </a:schemeClr>
                </a:glow>
              </a:effectLst>
              <a:scene3d>
                <a:camera prst="orthographicFront"/>
                <a:lightRig rig="threePt" dir="t"/>
              </a:scene3d>
              <a:sp3d>
                <a:bevelT/>
                <a:bevelB/>
              </a:sp3d>
            </c:spPr>
            <c:extLst>
              <c:ext xmlns:c16="http://schemas.microsoft.com/office/drawing/2014/chart" uri="{C3380CC4-5D6E-409C-BE32-E72D297353CC}">
                <c16:uniqueId val="{00000017-1650-44B7-8E8E-C29E082F700C}"/>
              </c:ext>
            </c:extLst>
          </c:dPt>
          <c:dPt>
            <c:idx val="12"/>
            <c:invertIfNegative val="0"/>
            <c:bubble3D val="0"/>
            <c:spPr>
              <a:solidFill>
                <a:schemeClr val="accent1"/>
              </a:solidFill>
              <a:ln>
                <a:noFill/>
              </a:ln>
              <a:effectLst>
                <a:glow rad="101600">
                  <a:schemeClr val="accent4">
                    <a:satMod val="175000"/>
                    <a:alpha val="40000"/>
                  </a:schemeClr>
                </a:glow>
              </a:effectLst>
              <a:scene3d>
                <a:camera prst="orthographicFront"/>
                <a:lightRig rig="threePt" dir="t"/>
              </a:scene3d>
              <a:sp3d>
                <a:bevelT/>
                <a:bevelB/>
              </a:sp3d>
            </c:spPr>
            <c:extLst>
              <c:ext xmlns:c16="http://schemas.microsoft.com/office/drawing/2014/chart" uri="{C3380CC4-5D6E-409C-BE32-E72D297353CC}">
                <c16:uniqueId val="{00000019-1650-44B7-8E8E-C29E082F700C}"/>
              </c:ext>
            </c:extLst>
          </c:dPt>
          <c:dPt>
            <c:idx val="13"/>
            <c:invertIfNegative val="0"/>
            <c:bubble3D val="0"/>
            <c:spPr>
              <a:solidFill>
                <a:schemeClr val="accent1"/>
              </a:solidFill>
              <a:ln>
                <a:noFill/>
              </a:ln>
              <a:effectLst>
                <a:glow rad="101600">
                  <a:schemeClr val="accent4">
                    <a:satMod val="175000"/>
                    <a:alpha val="40000"/>
                  </a:schemeClr>
                </a:glow>
              </a:effectLst>
              <a:scene3d>
                <a:camera prst="orthographicFront"/>
                <a:lightRig rig="threePt" dir="t"/>
              </a:scene3d>
              <a:sp3d>
                <a:bevelT/>
                <a:bevelB/>
              </a:sp3d>
            </c:spPr>
            <c:extLst>
              <c:ext xmlns:c16="http://schemas.microsoft.com/office/drawing/2014/chart" uri="{C3380CC4-5D6E-409C-BE32-E72D297353CC}">
                <c16:uniqueId val="{0000001B-1650-44B7-8E8E-C29E082F700C}"/>
              </c:ext>
            </c:extLst>
          </c:dPt>
          <c:dPt>
            <c:idx val="14"/>
            <c:invertIfNegative val="0"/>
            <c:bubble3D val="0"/>
            <c:spPr>
              <a:solidFill>
                <a:schemeClr val="accent1"/>
              </a:solidFill>
              <a:ln>
                <a:noFill/>
              </a:ln>
              <a:effectLst>
                <a:glow rad="101600">
                  <a:schemeClr val="accent4">
                    <a:satMod val="175000"/>
                    <a:alpha val="40000"/>
                  </a:schemeClr>
                </a:glow>
              </a:effectLst>
              <a:scene3d>
                <a:camera prst="orthographicFront"/>
                <a:lightRig rig="threePt" dir="t"/>
              </a:scene3d>
              <a:sp3d>
                <a:bevelT/>
                <a:bevelB/>
              </a:sp3d>
            </c:spPr>
            <c:extLst>
              <c:ext xmlns:c16="http://schemas.microsoft.com/office/drawing/2014/chart" uri="{C3380CC4-5D6E-409C-BE32-E72D297353CC}">
                <c16:uniqueId val="{0000001D-1650-44B7-8E8E-C29E082F700C}"/>
              </c:ext>
            </c:extLst>
          </c:dPt>
          <c:dPt>
            <c:idx val="15"/>
            <c:invertIfNegative val="0"/>
            <c:bubble3D val="0"/>
            <c:spPr>
              <a:solidFill>
                <a:schemeClr val="accent1"/>
              </a:solidFill>
              <a:ln>
                <a:noFill/>
              </a:ln>
              <a:effectLst>
                <a:glow rad="101600">
                  <a:schemeClr val="accent4">
                    <a:satMod val="175000"/>
                    <a:alpha val="40000"/>
                  </a:schemeClr>
                </a:glow>
              </a:effectLst>
              <a:scene3d>
                <a:camera prst="orthographicFront"/>
                <a:lightRig rig="threePt" dir="t"/>
              </a:scene3d>
              <a:sp3d>
                <a:bevelT/>
                <a:bevelB/>
              </a:sp3d>
            </c:spPr>
            <c:extLst>
              <c:ext xmlns:c16="http://schemas.microsoft.com/office/drawing/2014/chart" uri="{C3380CC4-5D6E-409C-BE32-E72D297353CC}">
                <c16:uniqueId val="{0000001F-1650-44B7-8E8E-C29E082F700C}"/>
              </c:ext>
            </c:extLst>
          </c:dPt>
          <c:dPt>
            <c:idx val="16"/>
            <c:invertIfNegative val="0"/>
            <c:bubble3D val="0"/>
            <c:spPr>
              <a:solidFill>
                <a:schemeClr val="accent1"/>
              </a:solidFill>
              <a:ln>
                <a:noFill/>
              </a:ln>
              <a:effectLst>
                <a:glow rad="101600">
                  <a:schemeClr val="accent4">
                    <a:satMod val="175000"/>
                    <a:alpha val="40000"/>
                  </a:schemeClr>
                </a:glow>
              </a:effectLst>
              <a:scene3d>
                <a:camera prst="orthographicFront"/>
                <a:lightRig rig="threePt" dir="t"/>
              </a:scene3d>
              <a:sp3d>
                <a:bevelT/>
                <a:bevelB/>
              </a:sp3d>
            </c:spPr>
            <c:extLst>
              <c:ext xmlns:c16="http://schemas.microsoft.com/office/drawing/2014/chart" uri="{C3380CC4-5D6E-409C-BE32-E72D297353CC}">
                <c16:uniqueId val="{00000021-1650-44B7-8E8E-C29E082F700C}"/>
              </c:ext>
            </c:extLst>
          </c:dPt>
          <c:dPt>
            <c:idx val="17"/>
            <c:invertIfNegative val="0"/>
            <c:bubble3D val="0"/>
            <c:spPr>
              <a:solidFill>
                <a:schemeClr val="accent1"/>
              </a:solidFill>
              <a:ln>
                <a:noFill/>
              </a:ln>
              <a:effectLst>
                <a:glow rad="101600">
                  <a:schemeClr val="accent4">
                    <a:satMod val="175000"/>
                    <a:alpha val="40000"/>
                  </a:schemeClr>
                </a:glow>
              </a:effectLst>
              <a:scene3d>
                <a:camera prst="orthographicFront"/>
                <a:lightRig rig="threePt" dir="t"/>
              </a:scene3d>
              <a:sp3d>
                <a:bevelT/>
                <a:bevelB/>
              </a:sp3d>
            </c:spPr>
            <c:extLst>
              <c:ext xmlns:c16="http://schemas.microsoft.com/office/drawing/2014/chart" uri="{C3380CC4-5D6E-409C-BE32-E72D297353CC}">
                <c16:uniqueId val="{00000023-1650-44B7-8E8E-C29E082F700C}"/>
              </c:ext>
            </c:extLst>
          </c:dPt>
          <c:dPt>
            <c:idx val="18"/>
            <c:invertIfNegative val="0"/>
            <c:bubble3D val="0"/>
            <c:spPr>
              <a:solidFill>
                <a:schemeClr val="accent1"/>
              </a:solidFill>
              <a:ln>
                <a:noFill/>
              </a:ln>
              <a:effectLst>
                <a:glow rad="101600">
                  <a:schemeClr val="accent4">
                    <a:satMod val="175000"/>
                    <a:alpha val="40000"/>
                  </a:schemeClr>
                </a:glow>
              </a:effectLst>
              <a:scene3d>
                <a:camera prst="orthographicFront"/>
                <a:lightRig rig="threePt" dir="t"/>
              </a:scene3d>
              <a:sp3d>
                <a:bevelT/>
                <a:bevelB/>
              </a:sp3d>
            </c:spPr>
            <c:extLst>
              <c:ext xmlns:c16="http://schemas.microsoft.com/office/drawing/2014/chart" uri="{C3380CC4-5D6E-409C-BE32-E72D297353CC}">
                <c16:uniqueId val="{00000025-1650-44B7-8E8E-C29E082F700C}"/>
              </c:ext>
            </c:extLst>
          </c:dPt>
          <c:dLbls>
            <c:dLbl>
              <c:idx val="0"/>
              <c:layout>
                <c:manualLayout>
                  <c:x val="-0.13007760333717747"/>
                  <c:y val="7.0084203158953695E-2"/>
                </c:manualLayout>
              </c:layout>
              <c:tx>
                <c:rich>
                  <a:bodyPr/>
                  <a:lstStyle/>
                  <a:p>
                    <a:fld id="{23142E3B-DA1C-4249-B450-17F24596808A}" type="CELLRANGE">
                      <a:rPr lang="en-US" baseline="0"/>
                      <a:pPr/>
                      <a:t>[CELLRANGE]</a:t>
                    </a:fld>
                    <a:r>
                      <a:rPr lang="en-US" baseline="0"/>
                      <a:t> </a:t>
                    </a:r>
                    <a:fld id="{C2C77BDD-B85D-E14F-94FF-2DD026079ED1}" type="BUBBLESIZE">
                      <a:rPr lang="en-US" baseline="0"/>
                      <a:pPr/>
                      <a:t>[TAMAÑO DE BURBUJA]</a:t>
                    </a:fld>
                    <a:endParaRPr lang="en-US" baseline="0"/>
                  </a:p>
                </c:rich>
              </c:tx>
              <c:dLblPos val="r"/>
              <c:showLegendKey val="0"/>
              <c:showVal val="0"/>
              <c:showCatName val="0"/>
              <c:showSerName val="0"/>
              <c:showPercent val="0"/>
              <c:showBubbleSize val="1"/>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1-1650-44B7-8E8E-C29E082F700C}"/>
                </c:ext>
              </c:extLst>
            </c:dLbl>
            <c:dLbl>
              <c:idx val="1"/>
              <c:layout>
                <c:manualLayout>
                  <c:x val="-0.10205678611216211"/>
                  <c:y val="-4.5838627750772042E-2"/>
                </c:manualLayout>
              </c:layout>
              <c:tx>
                <c:rich>
                  <a:bodyPr/>
                  <a:lstStyle/>
                  <a:p>
                    <a:fld id="{2B57A262-039F-3D49-B998-C257CAAF40D4}" type="CELLRANGE">
                      <a:rPr lang="en-US" baseline="0"/>
                      <a:pPr/>
                      <a:t>[CELLRANGE]</a:t>
                    </a:fld>
                    <a:r>
                      <a:rPr lang="en-US" baseline="0"/>
                      <a:t> </a:t>
                    </a:r>
                    <a:fld id="{9F0D5EA9-275F-1042-9254-0B32EDEB5A74}" type="BUBBLESIZE">
                      <a:rPr lang="en-US" baseline="0"/>
                      <a:pPr/>
                      <a:t>[TAMAÑO DE BURBUJA]</a:t>
                    </a:fld>
                    <a:endParaRPr lang="en-US" baseline="0"/>
                  </a:p>
                </c:rich>
              </c:tx>
              <c:dLblPos val="r"/>
              <c:showLegendKey val="0"/>
              <c:showVal val="0"/>
              <c:showCatName val="0"/>
              <c:showSerName val="0"/>
              <c:showPercent val="0"/>
              <c:showBubbleSize val="1"/>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3-1650-44B7-8E8E-C29E082F700C}"/>
                </c:ext>
              </c:extLst>
            </c:dLbl>
            <c:dLbl>
              <c:idx val="2"/>
              <c:layout>
                <c:manualLayout>
                  <c:x val="-0.11355417010958531"/>
                  <c:y val="-6.1500088248575266E-2"/>
                </c:manualLayout>
              </c:layout>
              <c:tx>
                <c:rich>
                  <a:bodyPr/>
                  <a:lstStyle/>
                  <a:p>
                    <a:fld id="{4C5E2E51-4A15-144E-8260-9E8CA04E5DDE}" type="CELLRANGE">
                      <a:rPr lang="en-US" baseline="0"/>
                      <a:pPr/>
                      <a:t>[CELLRANGE]</a:t>
                    </a:fld>
                    <a:r>
                      <a:rPr lang="en-US" baseline="0"/>
                      <a:t> </a:t>
                    </a:r>
                    <a:fld id="{9C663A3D-71C2-AF4B-A5A9-48F2D1E1C1B2}" type="BUBBLESIZE">
                      <a:rPr lang="en-US" baseline="0"/>
                      <a:pPr/>
                      <a:t>[TAMAÑO DE BURBUJA]</a:t>
                    </a:fld>
                    <a:endParaRPr lang="en-US" baseline="0"/>
                  </a:p>
                </c:rich>
              </c:tx>
              <c:dLblPos val="r"/>
              <c:showLegendKey val="0"/>
              <c:showVal val="0"/>
              <c:showCatName val="0"/>
              <c:showSerName val="0"/>
              <c:showPercent val="0"/>
              <c:showBubbleSize val="1"/>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5-1650-44B7-8E8E-C29E082F700C}"/>
                </c:ext>
              </c:extLst>
            </c:dLbl>
            <c:dLbl>
              <c:idx val="3"/>
              <c:layout>
                <c:manualLayout>
                  <c:x val="-0.21154530067461005"/>
                  <c:y val="1.0718168238123552E-2"/>
                </c:manualLayout>
              </c:layout>
              <c:tx>
                <c:rich>
                  <a:bodyPr/>
                  <a:lstStyle/>
                  <a:p>
                    <a:fld id="{45DAC746-32D9-5F4A-AECA-E5BDF34C462F}" type="CELLRANGE">
                      <a:rPr lang="en-US" baseline="0"/>
                      <a:pPr/>
                      <a:t>[CELLRANGE]</a:t>
                    </a:fld>
                    <a:r>
                      <a:rPr lang="en-US" baseline="0"/>
                      <a:t> </a:t>
                    </a:r>
                    <a:fld id="{37B978CC-0661-1448-8B39-124D495E4568}" type="BUBBLESIZE">
                      <a:rPr lang="en-US" baseline="0"/>
                      <a:pPr/>
                      <a:t>[TAMAÑO DE BURBUJA]</a:t>
                    </a:fld>
                    <a:endParaRPr lang="en-US" baseline="0"/>
                  </a:p>
                </c:rich>
              </c:tx>
              <c:dLblPos val="r"/>
              <c:showLegendKey val="0"/>
              <c:showVal val="0"/>
              <c:showCatName val="0"/>
              <c:showSerName val="0"/>
              <c:showPercent val="0"/>
              <c:showBubbleSize val="1"/>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7-1650-44B7-8E8E-C29E082F700C}"/>
                </c:ext>
              </c:extLst>
            </c:dLbl>
            <c:dLbl>
              <c:idx val="4"/>
              <c:layout>
                <c:manualLayout>
                  <c:x val="-6.5817992508431483E-2"/>
                  <c:y val="5.5925589055422782E-2"/>
                </c:manualLayout>
              </c:layout>
              <c:tx>
                <c:rich>
                  <a:bodyPr/>
                  <a:lstStyle/>
                  <a:p>
                    <a:fld id="{E60A78F3-57A7-8047-A65E-391DBED9F042}" type="CELLRANGE">
                      <a:rPr lang="en-US" baseline="0" dirty="0"/>
                      <a:pPr/>
                      <a:t>[CELLRANGE]</a:t>
                    </a:fld>
                    <a:r>
                      <a:rPr lang="en-US" baseline="0" dirty="0"/>
                      <a:t> </a:t>
                    </a:r>
                    <a:fld id="{82D14880-AEB0-C743-91CA-EEA590AC5C72}" type="BUBBLESIZE">
                      <a:rPr lang="en-US" baseline="0" dirty="0"/>
                      <a:pPr/>
                      <a:t>[TAMAÑO DE BURBUJA]</a:t>
                    </a:fld>
                    <a:endParaRPr lang="en-US" baseline="0" dirty="0"/>
                  </a:p>
                </c:rich>
              </c:tx>
              <c:dLblPos val="r"/>
              <c:showLegendKey val="0"/>
              <c:showVal val="0"/>
              <c:showCatName val="0"/>
              <c:showSerName val="0"/>
              <c:showPercent val="0"/>
              <c:showBubbleSize val="1"/>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9-1650-44B7-8E8E-C29E082F700C}"/>
                </c:ext>
              </c:extLst>
            </c:dLbl>
            <c:dLbl>
              <c:idx val="5"/>
              <c:layout>
                <c:manualLayout>
                  <c:x val="-0.18518911616952713"/>
                  <c:y val="5.2218433979079541E-2"/>
                </c:manualLayout>
              </c:layout>
              <c:tx>
                <c:rich>
                  <a:bodyPr/>
                  <a:lstStyle/>
                  <a:p>
                    <a:fld id="{32CC107F-38E2-F746-B338-AD3E36C8886E}" type="CELLRANGE">
                      <a:rPr lang="en-US" baseline="0"/>
                      <a:pPr/>
                      <a:t>[CELLRANGE]</a:t>
                    </a:fld>
                    <a:r>
                      <a:rPr lang="en-US" baseline="0"/>
                      <a:t> </a:t>
                    </a:r>
                    <a:fld id="{977D4EEA-87CD-C449-BD89-748F342B1653}" type="BUBBLESIZE">
                      <a:rPr lang="en-US" baseline="0"/>
                      <a:pPr/>
                      <a:t>[TAMAÑO DE BURBUJA]</a:t>
                    </a:fld>
                    <a:endParaRPr lang="en-US" baseline="0"/>
                  </a:p>
                </c:rich>
              </c:tx>
              <c:dLblPos val="r"/>
              <c:showLegendKey val="0"/>
              <c:showVal val="0"/>
              <c:showCatName val="0"/>
              <c:showSerName val="0"/>
              <c:showPercent val="0"/>
              <c:showBubbleSize val="1"/>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B-1650-44B7-8E8E-C29E082F700C}"/>
                </c:ext>
              </c:extLst>
            </c:dLbl>
            <c:dLbl>
              <c:idx val="6"/>
              <c:layout>
                <c:manualLayout>
                  <c:x val="-0.19949130526496389"/>
                  <c:y val="2.687956469127098E-2"/>
                </c:manualLayout>
              </c:layout>
              <c:tx>
                <c:rich>
                  <a:bodyPr/>
                  <a:lstStyle/>
                  <a:p>
                    <a:fld id="{1F5E16C5-74ED-7240-BDDF-C1779E3F6B8E}" type="CELLRANGE">
                      <a:rPr lang="en-US" baseline="0"/>
                      <a:pPr/>
                      <a:t>[CELLRANGE]</a:t>
                    </a:fld>
                    <a:r>
                      <a:rPr lang="en-US" baseline="0"/>
                      <a:t> </a:t>
                    </a:r>
                    <a:fld id="{D505AA19-68AA-394D-B762-A99001C39344}" type="BUBBLESIZE">
                      <a:rPr lang="en-US" baseline="0"/>
                      <a:pPr/>
                      <a:t>[TAMAÑO DE BURBUJA]</a:t>
                    </a:fld>
                    <a:endParaRPr lang="en-US" baseline="0"/>
                  </a:p>
                </c:rich>
              </c:tx>
              <c:dLblPos val="r"/>
              <c:showLegendKey val="0"/>
              <c:showVal val="0"/>
              <c:showCatName val="0"/>
              <c:showSerName val="0"/>
              <c:showPercent val="0"/>
              <c:showBubbleSize val="1"/>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D-1650-44B7-8E8E-C29E082F700C}"/>
                </c:ext>
              </c:extLst>
            </c:dLbl>
            <c:dLbl>
              <c:idx val="7"/>
              <c:layout>
                <c:manualLayout>
                  <c:x val="-0.24339199287427266"/>
                  <c:y val="6.0201382484606165E-2"/>
                </c:manualLayout>
              </c:layout>
              <c:tx>
                <c:rich>
                  <a:bodyPr/>
                  <a:lstStyle/>
                  <a:p>
                    <a:fld id="{A4C7C953-F1BC-BF45-A477-8D70F8B2B1E3}" type="CELLRANGE">
                      <a:rPr lang="en-US" baseline="0"/>
                      <a:pPr/>
                      <a:t>[CELLRANGE]</a:t>
                    </a:fld>
                    <a:r>
                      <a:rPr lang="en-US" baseline="0"/>
                      <a:t> </a:t>
                    </a:r>
                    <a:fld id="{9611FC7E-2AB9-6846-9219-B970E5FD0C9E}" type="BUBBLESIZE">
                      <a:rPr lang="en-US" baseline="0"/>
                      <a:pPr/>
                      <a:t>[TAMAÑO DE BURBUJA]</a:t>
                    </a:fld>
                    <a:endParaRPr lang="en-US" baseline="0"/>
                  </a:p>
                </c:rich>
              </c:tx>
              <c:dLblPos val="r"/>
              <c:showLegendKey val="0"/>
              <c:showVal val="0"/>
              <c:showCatName val="0"/>
              <c:showSerName val="0"/>
              <c:showPercent val="0"/>
              <c:showBubbleSize val="1"/>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F-1650-44B7-8E8E-C29E082F700C}"/>
                </c:ext>
              </c:extLst>
            </c:dLbl>
            <c:dLbl>
              <c:idx val="8"/>
              <c:layout>
                <c:manualLayout>
                  <c:x val="-0.20343680888777807"/>
                  <c:y val="1.8201569432730717E-2"/>
                </c:manualLayout>
              </c:layout>
              <c:tx>
                <c:rich>
                  <a:bodyPr/>
                  <a:lstStyle/>
                  <a:p>
                    <a:fld id="{A64CEFF6-A387-2B46-A75F-F445DD17F401}" type="CELLRANGE">
                      <a:rPr lang="en-US" sz="1300" baseline="0" dirty="0">
                        <a:ln>
                          <a:noFill/>
                        </a:ln>
                        <a:solidFill>
                          <a:schemeClr val="tx1"/>
                        </a:solidFill>
                      </a:rPr>
                      <a:pPr/>
                      <a:t>[CELLRANGE]</a:t>
                    </a:fld>
                    <a:r>
                      <a:rPr lang="en-US" sz="1300" baseline="0" dirty="0">
                        <a:ln>
                          <a:noFill/>
                        </a:ln>
                        <a:solidFill>
                          <a:schemeClr val="tx1"/>
                        </a:solidFill>
                      </a:rPr>
                      <a:t> </a:t>
                    </a:r>
                    <a:fld id="{F72EF199-43F4-3042-B8C4-F7532DDC0E96}" type="BUBBLESIZE">
                      <a:rPr lang="en-US" sz="1300" baseline="0" dirty="0">
                        <a:ln>
                          <a:noFill/>
                        </a:ln>
                        <a:solidFill>
                          <a:schemeClr val="tx1"/>
                        </a:solidFill>
                      </a:rPr>
                      <a:pPr/>
                      <a:t>[TAMAÑO DE BURBUJA]</a:t>
                    </a:fld>
                    <a:endParaRPr lang="en-US" sz="1300" baseline="0" dirty="0">
                      <a:ln>
                        <a:noFill/>
                      </a:ln>
                      <a:solidFill>
                        <a:schemeClr val="tx1"/>
                      </a:solidFill>
                    </a:endParaRPr>
                  </a:p>
                </c:rich>
              </c:tx>
              <c:dLblPos val="r"/>
              <c:showLegendKey val="0"/>
              <c:showVal val="0"/>
              <c:showCatName val="0"/>
              <c:showSerName val="0"/>
              <c:showPercent val="0"/>
              <c:showBubbleSize val="1"/>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11-1650-44B7-8E8E-C29E082F700C}"/>
                </c:ext>
              </c:extLst>
            </c:dLbl>
            <c:dLbl>
              <c:idx val="9"/>
              <c:layout>
                <c:manualLayout>
                  <c:x val="-4.0976136959552309E-2"/>
                  <c:y val="-4.3504367595454958E-2"/>
                </c:manualLayout>
              </c:layout>
              <c:tx>
                <c:rich>
                  <a:bodyPr/>
                  <a:lstStyle/>
                  <a:p>
                    <a:fld id="{6519F521-4ECD-BC4A-A608-49CBB6749E03}" type="CELLRANGE">
                      <a:rPr lang="en-US" baseline="0"/>
                      <a:pPr/>
                      <a:t>[CELLRANGE]</a:t>
                    </a:fld>
                    <a:r>
                      <a:rPr lang="en-US" baseline="0"/>
                      <a:t> </a:t>
                    </a:r>
                    <a:fld id="{2C50EF89-1313-894D-BD17-8C03120A8C94}" type="BUBBLESIZE">
                      <a:rPr lang="en-US" baseline="0"/>
                      <a:pPr/>
                      <a:t>[TAMAÑO DE BURBUJA]</a:t>
                    </a:fld>
                    <a:endParaRPr lang="en-US" baseline="0"/>
                  </a:p>
                </c:rich>
              </c:tx>
              <c:dLblPos val="r"/>
              <c:showLegendKey val="0"/>
              <c:showVal val="0"/>
              <c:showCatName val="0"/>
              <c:showSerName val="0"/>
              <c:showPercent val="0"/>
              <c:showBubbleSize val="1"/>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13-1650-44B7-8E8E-C29E082F700C}"/>
                </c:ext>
              </c:extLst>
            </c:dLbl>
            <c:dLbl>
              <c:idx val="10"/>
              <c:layout>
                <c:manualLayout>
                  <c:x val="-0.1086501881071112"/>
                  <c:y val="-5.1664214095878243E-2"/>
                </c:manualLayout>
              </c:layout>
              <c:tx>
                <c:rich>
                  <a:bodyPr/>
                  <a:lstStyle/>
                  <a:p>
                    <a:fld id="{013D583D-667E-AD46-82FC-CF0478A835E6}" type="CELLRANGE">
                      <a:rPr lang="en-US" baseline="0"/>
                      <a:pPr/>
                      <a:t>[CELLRANGE]</a:t>
                    </a:fld>
                    <a:r>
                      <a:rPr lang="en-US" baseline="0"/>
                      <a:t> </a:t>
                    </a:r>
                    <a:fld id="{8D5086D1-F898-5D4A-A7D7-D6B8FF8F70C1}" type="BUBBLESIZE">
                      <a:rPr lang="en-US" baseline="0"/>
                      <a:pPr/>
                      <a:t>[TAMAÑO DE BURBUJA]</a:t>
                    </a:fld>
                    <a:endParaRPr lang="en-US" baseline="0"/>
                  </a:p>
                </c:rich>
              </c:tx>
              <c:dLblPos val="r"/>
              <c:showLegendKey val="0"/>
              <c:showVal val="0"/>
              <c:showCatName val="0"/>
              <c:showSerName val="0"/>
              <c:showPercent val="0"/>
              <c:showBubbleSize val="1"/>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15-1650-44B7-8E8E-C29E082F700C}"/>
                </c:ext>
              </c:extLst>
            </c:dLbl>
            <c:dLbl>
              <c:idx val="11"/>
              <c:layout>
                <c:manualLayout>
                  <c:x val="1.1640785889997997E-3"/>
                  <c:y val="-1.6613443489102136E-2"/>
                </c:manualLayout>
              </c:layout>
              <c:tx>
                <c:rich>
                  <a:bodyPr/>
                  <a:lstStyle/>
                  <a:p>
                    <a:fld id="{D4A8EDE9-FF2B-4346-8F35-C276FA869DF3}" type="CELLRANGE">
                      <a:rPr lang="en-US" baseline="0"/>
                      <a:pPr/>
                      <a:t>[CELLRANGE]</a:t>
                    </a:fld>
                    <a:r>
                      <a:rPr lang="en-US" baseline="0"/>
                      <a:t> </a:t>
                    </a:r>
                    <a:fld id="{26E698F1-B020-DE49-AD51-4CAB0C59D641}" type="BUBBLESIZE">
                      <a:rPr lang="en-US" baseline="0"/>
                      <a:pPr/>
                      <a:t>[TAMAÑO DE BURBUJA]</a:t>
                    </a:fld>
                    <a:endParaRPr lang="en-US" baseline="0"/>
                  </a:p>
                </c:rich>
              </c:tx>
              <c:dLblPos val="r"/>
              <c:showLegendKey val="0"/>
              <c:showVal val="0"/>
              <c:showCatName val="0"/>
              <c:showSerName val="0"/>
              <c:showPercent val="0"/>
              <c:showBubbleSize val="1"/>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17-1650-44B7-8E8E-C29E082F700C}"/>
                </c:ext>
              </c:extLst>
            </c:dLbl>
            <c:dLbl>
              <c:idx val="12"/>
              <c:layout>
                <c:manualLayout>
                  <c:x val="-0.20359468456530258"/>
                  <c:y val="7.9501460494818543E-2"/>
                </c:manualLayout>
              </c:layout>
              <c:tx>
                <c:rich>
                  <a:bodyPr/>
                  <a:lstStyle/>
                  <a:p>
                    <a:fld id="{5EAE85F3-C304-2446-A2A4-12EC58D02DC3}" type="CELLRANGE">
                      <a:rPr lang="en-US" baseline="0" dirty="0"/>
                      <a:pPr/>
                      <a:t>[CELLRANGE]</a:t>
                    </a:fld>
                    <a:r>
                      <a:rPr lang="en-US" baseline="0" dirty="0"/>
                      <a:t> </a:t>
                    </a:r>
                    <a:fld id="{B864DEDD-EA66-7A4D-90F2-5E2A5BDCC40C}" type="BUBBLESIZE">
                      <a:rPr lang="en-US" baseline="0" dirty="0"/>
                      <a:pPr/>
                      <a:t>[TAMAÑO DE BURBUJA]</a:t>
                    </a:fld>
                    <a:endParaRPr lang="en-US" baseline="0" dirty="0"/>
                  </a:p>
                </c:rich>
              </c:tx>
              <c:dLblPos val="r"/>
              <c:showLegendKey val="0"/>
              <c:showVal val="0"/>
              <c:showCatName val="0"/>
              <c:showSerName val="0"/>
              <c:showPercent val="0"/>
              <c:showBubbleSize val="1"/>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19-1650-44B7-8E8E-C29E082F700C}"/>
                </c:ext>
              </c:extLst>
            </c:dLbl>
            <c:dLbl>
              <c:idx val="13"/>
              <c:layout>
                <c:manualLayout>
                  <c:x val="-7.0082154079389766E-2"/>
                  <c:y val="-2.8138497543174948E-2"/>
                </c:manualLayout>
              </c:layout>
              <c:tx>
                <c:rich>
                  <a:bodyPr/>
                  <a:lstStyle/>
                  <a:p>
                    <a:fld id="{5173A38E-2F11-BB44-8277-1D9980E61FB1}" type="CELLRANGE">
                      <a:rPr lang="en-US" baseline="0"/>
                      <a:pPr/>
                      <a:t>[CELLRANGE]</a:t>
                    </a:fld>
                    <a:r>
                      <a:rPr lang="en-US" baseline="0"/>
                      <a:t> </a:t>
                    </a:r>
                    <a:fld id="{B4F1B270-C818-5F4E-AE2A-4A9B8C529AB5}" type="BUBBLESIZE">
                      <a:rPr lang="en-US" baseline="0"/>
                      <a:pPr/>
                      <a:t>[TAMAÑO DE BURBUJA]</a:t>
                    </a:fld>
                    <a:endParaRPr lang="en-US" baseline="0"/>
                  </a:p>
                </c:rich>
              </c:tx>
              <c:dLblPos val="r"/>
              <c:showLegendKey val="0"/>
              <c:showVal val="0"/>
              <c:showCatName val="0"/>
              <c:showSerName val="0"/>
              <c:showPercent val="0"/>
              <c:showBubbleSize val="1"/>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1B-1650-44B7-8E8E-C29E082F700C}"/>
                </c:ext>
              </c:extLst>
            </c:dLbl>
            <c:dLbl>
              <c:idx val="14"/>
              <c:layout>
                <c:manualLayout>
                  <c:x val="-0.1871174492021988"/>
                  <c:y val="3.7830750693572675E-2"/>
                </c:manualLayout>
              </c:layout>
              <c:tx>
                <c:rich>
                  <a:bodyPr/>
                  <a:lstStyle/>
                  <a:p>
                    <a:fld id="{7F61AB81-1A73-9B40-9C01-533342FD9ED1}" type="CELLRANGE">
                      <a:rPr lang="en-US" baseline="0"/>
                      <a:pPr/>
                      <a:t>[CELLRANGE]</a:t>
                    </a:fld>
                    <a:r>
                      <a:rPr lang="en-US" baseline="0"/>
                      <a:t> </a:t>
                    </a:r>
                    <a:fld id="{6B9F0D9E-1C5E-D349-8D1B-8CBCCEF3AE8E}" type="BUBBLESIZE">
                      <a:rPr lang="en-US" baseline="0"/>
                      <a:pPr/>
                      <a:t>[TAMAÑO DE BURBUJA]</a:t>
                    </a:fld>
                    <a:endParaRPr lang="en-US" baseline="0"/>
                  </a:p>
                </c:rich>
              </c:tx>
              <c:dLblPos val="r"/>
              <c:showLegendKey val="0"/>
              <c:showVal val="0"/>
              <c:showCatName val="0"/>
              <c:showSerName val="0"/>
              <c:showPercent val="0"/>
              <c:showBubbleSize val="1"/>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1D-1650-44B7-8E8E-C29E082F700C}"/>
                </c:ext>
              </c:extLst>
            </c:dLbl>
            <c:dLbl>
              <c:idx val="15"/>
              <c:layout>
                <c:manualLayout>
                  <c:x val="-4.5283037529932641E-3"/>
                  <c:y val="3.1099089174198239E-2"/>
                </c:manualLayout>
              </c:layout>
              <c:tx>
                <c:rich>
                  <a:bodyPr/>
                  <a:lstStyle/>
                  <a:p>
                    <a:fld id="{C0709C9A-CB0B-9148-9AD7-D2390317D5EB}" type="CELLRANGE">
                      <a:rPr lang="en-US" baseline="0"/>
                      <a:pPr/>
                      <a:t>[CELLRANGE]</a:t>
                    </a:fld>
                    <a:r>
                      <a:rPr lang="en-US" baseline="0"/>
                      <a:t> </a:t>
                    </a:r>
                    <a:fld id="{3C018387-6B07-F544-BA4C-8AA6F8DB430F}" type="BUBBLESIZE">
                      <a:rPr lang="en-US" baseline="0"/>
                      <a:pPr/>
                      <a:t>[TAMAÑO DE BURBUJA]</a:t>
                    </a:fld>
                    <a:endParaRPr lang="en-US" baseline="0"/>
                  </a:p>
                </c:rich>
              </c:tx>
              <c:dLblPos val="r"/>
              <c:showLegendKey val="0"/>
              <c:showVal val="0"/>
              <c:showCatName val="0"/>
              <c:showSerName val="0"/>
              <c:showPercent val="0"/>
              <c:showBubbleSize val="1"/>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1F-1650-44B7-8E8E-C29E082F700C}"/>
                </c:ext>
              </c:extLst>
            </c:dLbl>
            <c:dLbl>
              <c:idx val="16"/>
              <c:tx>
                <c:rich>
                  <a:bodyPr/>
                  <a:lstStyle/>
                  <a:p>
                    <a:fld id="{E62C97AD-F4C0-BC47-8C5D-FD2FF4D961D3}" type="CELLRANGE">
                      <a:rPr lang="es-GT"/>
                      <a:pPr/>
                      <a:t>[CELLRANGE]</a:t>
                    </a:fld>
                    <a:r>
                      <a:rPr lang="es-GT" baseline="0"/>
                      <a:t> </a:t>
                    </a:r>
                    <a:fld id="{2A664E37-8261-5445-8DBF-D7373696D835}" type="BUBBLESIZE">
                      <a:rPr lang="es-GT" baseline="0"/>
                      <a:pPr/>
                      <a:t>[TAMAÑO DE BURBUJA]</a:t>
                    </a:fld>
                    <a:endParaRPr lang="es-GT" baseline="0"/>
                  </a:p>
                </c:rich>
              </c:tx>
              <c:dLblPos val="b"/>
              <c:showLegendKey val="0"/>
              <c:showVal val="0"/>
              <c:showCatName val="0"/>
              <c:showSerName val="0"/>
              <c:showPercent val="0"/>
              <c:showBubbleSize val="1"/>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1-1650-44B7-8E8E-C29E082F700C}"/>
                </c:ext>
              </c:extLst>
            </c:dLbl>
            <c:dLbl>
              <c:idx val="17"/>
              <c:layout>
                <c:manualLayout>
                  <c:x val="-7.716205248358728E-3"/>
                  <c:y val="-3.0880868831837622E-2"/>
                </c:manualLayout>
              </c:layout>
              <c:tx>
                <c:rich>
                  <a:bodyPr/>
                  <a:lstStyle/>
                  <a:p>
                    <a:fld id="{876B16F1-9E0F-D54F-99A3-7DB9665D7C56}" type="CELLRANGE">
                      <a:rPr lang="en-US" baseline="0"/>
                      <a:pPr/>
                      <a:t>[CELLRANGE]</a:t>
                    </a:fld>
                    <a:r>
                      <a:rPr lang="en-US" baseline="0"/>
                      <a:t> </a:t>
                    </a:r>
                    <a:fld id="{2E35D9CD-F3D3-DE48-A171-45375929C3BD}" type="BUBBLESIZE">
                      <a:rPr lang="en-US" baseline="0"/>
                      <a:pPr/>
                      <a:t>[TAMAÑO DE BURBUJA]</a:t>
                    </a:fld>
                    <a:endParaRPr lang="en-US" baseline="0"/>
                  </a:p>
                </c:rich>
              </c:tx>
              <c:dLblPos val="r"/>
              <c:showLegendKey val="0"/>
              <c:showVal val="0"/>
              <c:showCatName val="0"/>
              <c:showSerName val="0"/>
              <c:showPercent val="0"/>
              <c:showBubbleSize val="1"/>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23-1650-44B7-8E8E-C29E082F700C}"/>
                </c:ext>
              </c:extLst>
            </c:dLbl>
            <c:dLbl>
              <c:idx val="18"/>
              <c:tx>
                <c:rich>
                  <a:bodyPr/>
                  <a:lstStyle/>
                  <a:p>
                    <a:fld id="{03654539-DF4B-4A43-85F7-BBF9A146C185}" type="CELLRANGE">
                      <a:rPr lang="es-GT"/>
                      <a:pPr/>
                      <a:t>[CELLRANGE]</a:t>
                    </a:fld>
                    <a:r>
                      <a:rPr lang="es-GT" baseline="0"/>
                      <a:t> </a:t>
                    </a:r>
                    <a:fld id="{16197D5C-5A21-3047-AE98-8EE78BB07290}" type="BUBBLESIZE">
                      <a:rPr lang="es-GT" baseline="0"/>
                      <a:pPr/>
                      <a:t>[TAMAÑO DE BURBUJA]</a:t>
                    </a:fld>
                    <a:endParaRPr lang="es-GT" baseline="0"/>
                  </a:p>
                </c:rich>
              </c:tx>
              <c:dLblPos val="b"/>
              <c:showLegendKey val="0"/>
              <c:showVal val="0"/>
              <c:showCatName val="0"/>
              <c:showSerName val="0"/>
              <c:showPercent val="0"/>
              <c:showBubbleSize val="1"/>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5-1650-44B7-8E8E-C29E082F700C}"/>
                </c:ext>
              </c:extLst>
            </c:dLbl>
            <c:spPr>
              <a:noFill/>
              <a:ln>
                <a:noFill/>
              </a:ln>
              <a:effectLst>
                <a:softEdge rad="0"/>
              </a:effectLst>
            </c:spPr>
            <c:txPr>
              <a:bodyPr rot="0" spcFirstLastPara="1" vertOverflow="ellipsis" vert="horz" wrap="square" lIns="38100" tIns="19050" rIns="38100" bIns="19050" anchor="ctr" anchorCtr="1">
                <a:spAutoFit/>
              </a:bodyPr>
              <a:lstStyle/>
              <a:p>
                <a:pPr>
                  <a:defRPr sz="1300" b="1" i="0" u="none" strike="noStrike" kern="1200" baseline="0">
                    <a:ln>
                      <a:noFill/>
                    </a:ln>
                    <a:solidFill>
                      <a:schemeClr val="tx1"/>
                    </a:solidFill>
                    <a:latin typeface="+mn-lt"/>
                    <a:ea typeface="+mn-ea"/>
                    <a:cs typeface="+mn-cs"/>
                  </a:defRPr>
                </a:pPr>
                <a:endParaRPr lang="es-GT"/>
              </a:p>
            </c:txPr>
            <c:dLblPos val="b"/>
            <c:showLegendKey val="0"/>
            <c:showVal val="0"/>
            <c:showCatName val="0"/>
            <c:showSerName val="0"/>
            <c:showPercent val="0"/>
            <c:showBubbleSize val="1"/>
            <c:separator> </c:separator>
            <c:showLeaderLines val="0"/>
            <c:extLst>
              <c:ext xmlns:c15="http://schemas.microsoft.com/office/drawing/2012/chart" uri="{CE6537A1-D6FC-4f65-9D91-7224C49458BB}">
                <c15:showDataLabelsRange val="1"/>
                <c15:showLeaderLines val="1"/>
                <c15:leaderLines>
                  <c:spPr>
                    <a:ln w="9525" cap="flat" cmpd="sng" algn="ctr">
                      <a:solidFill>
                        <a:srgbClr val="C00000">
                          <a:alpha val="56000"/>
                        </a:srgbClr>
                      </a:solidFill>
                      <a:prstDash val="sysDash"/>
                      <a:round/>
                    </a:ln>
                    <a:effectLst/>
                  </c:spPr>
                </c15:leaderLines>
              </c:ext>
            </c:extLst>
          </c:dLbls>
          <c:xVal>
            <c:numRef>
              <c:f>Hoja1!$A$2:$A$20</c:f>
              <c:numCache>
                <c:formatCode>General</c:formatCode>
                <c:ptCount val="19"/>
                <c:pt idx="0">
                  <c:v>11</c:v>
                </c:pt>
                <c:pt idx="1">
                  <c:v>11</c:v>
                </c:pt>
                <c:pt idx="2">
                  <c:v>14</c:v>
                </c:pt>
                <c:pt idx="3">
                  <c:v>10</c:v>
                </c:pt>
                <c:pt idx="4">
                  <c:v>9</c:v>
                </c:pt>
                <c:pt idx="5">
                  <c:v>7</c:v>
                </c:pt>
                <c:pt idx="6">
                  <c:v>8.1</c:v>
                </c:pt>
                <c:pt idx="7">
                  <c:v>6</c:v>
                </c:pt>
                <c:pt idx="8">
                  <c:v>5.5</c:v>
                </c:pt>
                <c:pt idx="9">
                  <c:v>6.5</c:v>
                </c:pt>
                <c:pt idx="10">
                  <c:v>3.2</c:v>
                </c:pt>
                <c:pt idx="11">
                  <c:v>6.84</c:v>
                </c:pt>
                <c:pt idx="12">
                  <c:v>8</c:v>
                </c:pt>
                <c:pt idx="13">
                  <c:v>12.2</c:v>
                </c:pt>
                <c:pt idx="14">
                  <c:v>8.6</c:v>
                </c:pt>
                <c:pt idx="15">
                  <c:v>12.8</c:v>
                </c:pt>
                <c:pt idx="16">
                  <c:v>10.9</c:v>
                </c:pt>
                <c:pt idx="17">
                  <c:v>10.199999999999999</c:v>
                </c:pt>
                <c:pt idx="18">
                  <c:v>7.8</c:v>
                </c:pt>
              </c:numCache>
            </c:numRef>
          </c:xVal>
          <c:yVal>
            <c:numRef>
              <c:f>Hoja1!$B$2:$B$20</c:f>
              <c:numCache>
                <c:formatCode>General</c:formatCode>
                <c:ptCount val="19"/>
                <c:pt idx="0">
                  <c:v>6</c:v>
                </c:pt>
                <c:pt idx="1">
                  <c:v>9</c:v>
                </c:pt>
                <c:pt idx="2">
                  <c:v>10.5</c:v>
                </c:pt>
                <c:pt idx="3">
                  <c:v>7.5</c:v>
                </c:pt>
                <c:pt idx="4">
                  <c:v>14</c:v>
                </c:pt>
                <c:pt idx="5">
                  <c:v>15.4</c:v>
                </c:pt>
                <c:pt idx="6">
                  <c:v>12.8</c:v>
                </c:pt>
                <c:pt idx="7">
                  <c:v>16.3</c:v>
                </c:pt>
                <c:pt idx="8">
                  <c:v>16.5</c:v>
                </c:pt>
                <c:pt idx="9">
                  <c:v>16.5</c:v>
                </c:pt>
                <c:pt idx="10">
                  <c:v>18</c:v>
                </c:pt>
                <c:pt idx="11">
                  <c:v>16.100000000000001</c:v>
                </c:pt>
                <c:pt idx="12">
                  <c:v>15.2</c:v>
                </c:pt>
                <c:pt idx="13">
                  <c:v>7.8</c:v>
                </c:pt>
                <c:pt idx="14">
                  <c:v>11</c:v>
                </c:pt>
                <c:pt idx="15">
                  <c:v>5.59</c:v>
                </c:pt>
                <c:pt idx="16">
                  <c:v>14.6</c:v>
                </c:pt>
                <c:pt idx="17">
                  <c:v>17.5</c:v>
                </c:pt>
                <c:pt idx="18">
                  <c:v>18</c:v>
                </c:pt>
              </c:numCache>
            </c:numRef>
          </c:yVal>
          <c:bubbleSize>
            <c:numRef>
              <c:f>Hoja1!$F$2:$F$20</c:f>
              <c:numCache>
                <c:formatCode>_-* #,##0.0_-;\-* #,##0.0_-;_-* "-"??_-;_-@_-</c:formatCode>
                <c:ptCount val="19"/>
                <c:pt idx="0">
                  <c:v>105</c:v>
                </c:pt>
                <c:pt idx="1">
                  <c:v>68.986000000000004</c:v>
                </c:pt>
                <c:pt idx="2">
                  <c:v>98.406999999999996</c:v>
                </c:pt>
                <c:pt idx="3">
                  <c:v>33.634999999999998</c:v>
                </c:pt>
                <c:pt idx="4">
                  <c:v>64.168999999999997</c:v>
                </c:pt>
                <c:pt idx="5">
                  <c:v>72.483999999999995</c:v>
                </c:pt>
                <c:pt idx="6">
                  <c:v>65.103999999999999</c:v>
                </c:pt>
                <c:pt idx="7">
                  <c:v>88.224000000000004</c:v>
                </c:pt>
                <c:pt idx="8">
                  <c:v>31.9</c:v>
                </c:pt>
                <c:pt idx="9">
                  <c:v>53.933999999999997</c:v>
                </c:pt>
                <c:pt idx="10">
                  <c:v>60.536999999999999</c:v>
                </c:pt>
                <c:pt idx="11">
                  <c:v>47.642000000000003</c:v>
                </c:pt>
                <c:pt idx="12">
                  <c:v>61.357999999999997</c:v>
                </c:pt>
                <c:pt idx="13">
                  <c:v>35.692999999999998</c:v>
                </c:pt>
                <c:pt idx="14">
                  <c:v>35.363999999999997</c:v>
                </c:pt>
                <c:pt idx="15">
                  <c:v>67.995999999999995</c:v>
                </c:pt>
                <c:pt idx="17">
                  <c:v>66.599000000000004</c:v>
                </c:pt>
              </c:numCache>
            </c:numRef>
          </c:bubbleSize>
          <c:bubble3D val="0"/>
          <c:extLst>
            <c:ext xmlns:c15="http://schemas.microsoft.com/office/drawing/2012/chart" uri="{02D57815-91ED-43cb-92C2-25804820EDAC}">
              <c15:datalabelsRange>
                <c15:f>Hoja1!$D$2:$D$20</c15:f>
                <c15:dlblRangeCache>
                  <c:ptCount val="19"/>
                  <c:pt idx="0">
                    <c:v>ARG</c:v>
                  </c:pt>
                  <c:pt idx="1">
                    <c:v>BOL</c:v>
                  </c:pt>
                  <c:pt idx="2">
                    <c:v>BRA</c:v>
                  </c:pt>
                  <c:pt idx="3">
                    <c:v>CHL</c:v>
                  </c:pt>
                  <c:pt idx="4">
                    <c:v>COL</c:v>
                  </c:pt>
                  <c:pt idx="5">
                    <c:v>CRI</c:v>
                  </c:pt>
                  <c:pt idx="6">
                    <c:v>ECU</c:v>
                  </c:pt>
                  <c:pt idx="7">
                    <c:v>SLV</c:v>
                  </c:pt>
                  <c:pt idx="8">
                    <c:v>GTM</c:v>
                  </c:pt>
                  <c:pt idx="9">
                    <c:v>HND</c:v>
                  </c:pt>
                  <c:pt idx="10">
                    <c:v>MEX</c:v>
                  </c:pt>
                  <c:pt idx="11">
                    <c:v>NIC</c:v>
                  </c:pt>
                  <c:pt idx="12">
                    <c:v>PAN</c:v>
                  </c:pt>
                  <c:pt idx="13">
                    <c:v>PRY</c:v>
                  </c:pt>
                  <c:pt idx="14">
                    <c:v>PER</c:v>
                  </c:pt>
                  <c:pt idx="15">
                    <c:v>URY</c:v>
                  </c:pt>
                  <c:pt idx="16">
                    <c:v>Ven</c:v>
                  </c:pt>
                  <c:pt idx="17">
                    <c:v>DOM</c:v>
                  </c:pt>
                  <c:pt idx="18">
                    <c:v>Cub</c:v>
                  </c:pt>
                </c15:dlblRangeCache>
              </c15:datalabelsRange>
            </c:ext>
            <c:ext xmlns:c16="http://schemas.microsoft.com/office/drawing/2014/chart" uri="{C3380CC4-5D6E-409C-BE32-E72D297353CC}">
              <c16:uniqueId val="{00000026-1650-44B7-8E8E-C29E082F700C}"/>
            </c:ext>
          </c:extLst>
        </c:ser>
        <c:dLbls>
          <c:showLegendKey val="0"/>
          <c:showVal val="0"/>
          <c:showCatName val="0"/>
          <c:showSerName val="0"/>
          <c:showPercent val="0"/>
          <c:showBubbleSize val="0"/>
        </c:dLbls>
        <c:bubbleScale val="30"/>
        <c:showNegBubbles val="1"/>
        <c:sizeRepresents val="w"/>
        <c:axId val="389542264"/>
        <c:axId val="389540952"/>
      </c:bubbleChart>
      <c:valAx>
        <c:axId val="389542264"/>
        <c:scaling>
          <c:orientation val="minMax"/>
          <c:max val="18"/>
          <c:min val="0"/>
        </c:scaling>
        <c:delete val="1"/>
        <c:axPos val="b"/>
        <c:numFmt formatCode="General" sourceLinked="1"/>
        <c:majorTickMark val="none"/>
        <c:minorTickMark val="none"/>
        <c:tickLblPos val="nextTo"/>
        <c:crossAx val="389540952"/>
        <c:crosses val="autoZero"/>
        <c:crossBetween val="midCat"/>
      </c:valAx>
      <c:valAx>
        <c:axId val="389540952"/>
        <c:scaling>
          <c:orientation val="minMax"/>
          <c:max val="20"/>
          <c:min val="0"/>
        </c:scaling>
        <c:delete val="1"/>
        <c:axPos val="l"/>
        <c:numFmt formatCode="General" sourceLinked="1"/>
        <c:majorTickMark val="none"/>
        <c:minorTickMark val="none"/>
        <c:tickLblPos val="nextTo"/>
        <c:crossAx val="389542264"/>
        <c:crosses val="autoZero"/>
        <c:crossBetween val="midCat"/>
      </c:valAx>
      <c:spPr>
        <a:blipFill>
          <a:blip xmlns:r="http://schemas.openxmlformats.org/officeDocument/2006/relationships" r:embed="rId3">
            <a:alphaModFix amt="35000"/>
          </a:blip>
          <a:stretch>
            <a:fillRect/>
          </a:stretch>
        </a:blipFill>
        <a:ln>
          <a:noFill/>
        </a:ln>
        <a:effectLst>
          <a:glow>
            <a:schemeClr val="accent1">
              <a:alpha val="32000"/>
            </a:schemeClr>
          </a:glow>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GT"/>
    </a:p>
  </c:txPr>
  <c:externalData r:id="rId4">
    <c:autoUpdate val="0"/>
  </c:externalData>
  <c:userShapes r:id="rId5"/>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s-GT" sz="2000" b="1" dirty="0">
                <a:solidFill>
                  <a:srgbClr val="0D3964"/>
                </a:solidFill>
              </a:rPr>
              <a:t>Flujos de creación de deuda</a:t>
            </a:r>
          </a:p>
        </c:rich>
      </c:tx>
      <c:layout>
        <c:manualLayout>
          <c:xMode val="edge"/>
          <c:yMode val="edge"/>
          <c:x val="6.223871527777778E-2"/>
          <c:y val="6.1592592592592584E-3"/>
        </c:manualLayout>
      </c:layout>
      <c:overlay val="1"/>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s-GT"/>
        </a:p>
      </c:txPr>
    </c:title>
    <c:autoTitleDeleted val="0"/>
    <c:plotArea>
      <c:layout>
        <c:manualLayout>
          <c:layoutTarget val="inner"/>
          <c:xMode val="edge"/>
          <c:yMode val="edge"/>
          <c:x val="4.4879437716025407E-2"/>
          <c:y val="4.8758865248226951E-2"/>
          <c:w val="0.93628648156648575"/>
          <c:h val="0.73311640211640217"/>
        </c:manualLayout>
      </c:layout>
      <c:barChart>
        <c:barDir val="col"/>
        <c:grouping val="stacked"/>
        <c:varyColors val="0"/>
        <c:ser>
          <c:idx val="0"/>
          <c:order val="0"/>
          <c:tx>
            <c:strRef>
              <c:f>'Baseline debt'!$B$147</c:f>
              <c:strCache>
                <c:ptCount val="1"/>
                <c:pt idx="0">
                  <c:v>Deficit primario</c:v>
                </c:pt>
              </c:strCache>
            </c:strRef>
          </c:tx>
          <c:spPr>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solidFill>
                <a:schemeClr val="tx1"/>
              </a:solidFill>
            </a:ln>
            <a:effectLst>
              <a:outerShdw blurRad="50800" dist="38100" dir="5400000" algn="t" rotWithShape="0">
                <a:prstClr val="black">
                  <a:alpha val="40000"/>
                </a:prstClr>
              </a:outerShdw>
            </a:effectLst>
          </c:spPr>
          <c:invertIfNegative val="0"/>
          <c:cat>
            <c:numRef>
              <c:f>'Baseline debt'!$O$100:$AC$100</c:f>
              <c:numCache>
                <c:formatCode>General</c:formatCode>
                <c:ptCount val="15"/>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numCache>
            </c:numRef>
          </c:cat>
          <c:val>
            <c:numRef>
              <c:f>'Baseline debt'!$O$147:$AC$147</c:f>
              <c:numCache>
                <c:formatCode>_-* #,##0.0_-;\-* #,##0.0_-;_-* "-"??_-;_-@_-</c:formatCode>
                <c:ptCount val="15"/>
                <c:pt idx="0">
                  <c:v>0.87572133865044677</c:v>
                </c:pt>
                <c:pt idx="1">
                  <c:v>0.58619322740018909</c:v>
                </c:pt>
                <c:pt idx="2">
                  <c:v>0.44960223336676997</c:v>
                </c:pt>
                <c:pt idx="3">
                  <c:v>-0.12799145099036124</c:v>
                </c:pt>
                <c:pt idx="4">
                  <c:v>-0.42859395090087027</c:v>
                </c:pt>
                <c:pt idx="5">
                  <c:v>-0.13584839390330039</c:v>
                </c:pt>
                <c:pt idx="6">
                  <c:v>0.34244932216331669</c:v>
                </c:pt>
                <c:pt idx="7">
                  <c:v>0.60590491723555218</c:v>
                </c:pt>
                <c:pt idx="8">
                  <c:v>3.192738344607859</c:v>
                </c:pt>
                <c:pt idx="9">
                  <c:v>0.43249632694277729</c:v>
                </c:pt>
                <c:pt idx="10">
                  <c:v>0.75100355543342268</c:v>
                </c:pt>
                <c:pt idx="11">
                  <c:v>0.48878326968647023</c:v>
                </c:pt>
                <c:pt idx="12">
                  <c:v>0.21765825802952854</c:v>
                </c:pt>
                <c:pt idx="13">
                  <c:v>-0.10623325186847232</c:v>
                </c:pt>
                <c:pt idx="14">
                  <c:v>-0.36226356411931881</c:v>
                </c:pt>
              </c:numCache>
            </c:numRef>
          </c:val>
          <c:extLst>
            <c:ext xmlns:c16="http://schemas.microsoft.com/office/drawing/2014/chart" uri="{C3380CC4-5D6E-409C-BE32-E72D297353CC}">
              <c16:uniqueId val="{00000000-865B-4F92-A54E-2B94B5D69DCC}"/>
            </c:ext>
          </c:extLst>
        </c:ser>
        <c:ser>
          <c:idx val="1"/>
          <c:order val="1"/>
          <c:tx>
            <c:strRef>
              <c:f>'Baseline debt'!$B$152</c:f>
              <c:strCache>
                <c:ptCount val="1"/>
                <c:pt idx="0">
                  <c:v>Tasa de interes real</c:v>
                </c:pt>
              </c:strCache>
            </c:strRef>
          </c:tx>
          <c: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solidFill>
                <a:schemeClr val="tx1"/>
              </a:solidFill>
            </a:ln>
            <a:effectLst>
              <a:outerShdw blurRad="50800" dist="38100" dir="5400000" algn="t" rotWithShape="0">
                <a:prstClr val="black">
                  <a:alpha val="40000"/>
                </a:prstClr>
              </a:outerShdw>
            </a:effectLst>
          </c:spPr>
          <c:invertIfNegative val="1"/>
          <c:cat>
            <c:numRef>
              <c:f>'Baseline debt'!$O$100:$AC$100</c:f>
              <c:numCache>
                <c:formatCode>General</c:formatCode>
                <c:ptCount val="15"/>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numCache>
            </c:numRef>
          </c:cat>
          <c:val>
            <c:numRef>
              <c:f>'Baseline debt'!$O$152:$AC$152</c:f>
              <c:numCache>
                <c:formatCode>_-* #,##0.0_-;\-* #,##0.0_-;_-* "-"??_-;_-@_-</c:formatCode>
                <c:ptCount val="15"/>
                <c:pt idx="0">
                  <c:v>0.92154313050662084</c:v>
                </c:pt>
                <c:pt idx="1">
                  <c:v>0.86211594949391579</c:v>
                </c:pt>
                <c:pt idx="2">
                  <c:v>0.7605099740453295</c:v>
                </c:pt>
                <c:pt idx="3">
                  <c:v>1.0450711210302279</c:v>
                </c:pt>
                <c:pt idx="4">
                  <c:v>0.86564510542295248</c:v>
                </c:pt>
                <c:pt idx="5">
                  <c:v>1.0771211997008605</c:v>
                </c:pt>
                <c:pt idx="6">
                  <c:v>1.2370176447377932</c:v>
                </c:pt>
                <c:pt idx="7">
                  <c:v>0.67242967947371357</c:v>
                </c:pt>
                <c:pt idx="8">
                  <c:v>1.016849170317802</c:v>
                </c:pt>
                <c:pt idx="9">
                  <c:v>0.75337630356584973</c:v>
                </c:pt>
                <c:pt idx="10">
                  <c:v>0.84909712099686496</c:v>
                </c:pt>
                <c:pt idx="11">
                  <c:v>1.0656577602785517</c:v>
                </c:pt>
                <c:pt idx="12">
                  <c:v>1.117360001350975</c:v>
                </c:pt>
                <c:pt idx="13">
                  <c:v>1.1195981112230944</c:v>
                </c:pt>
                <c:pt idx="14">
                  <c:v>1.1208860768027558</c:v>
                </c:pt>
              </c:numCache>
            </c:numRef>
          </c:val>
          <c:extLst>
            <c:ext xmlns:c16="http://schemas.microsoft.com/office/drawing/2014/chart" uri="{C3380CC4-5D6E-409C-BE32-E72D297353CC}">
              <c16:uniqueId val="{00000001-865B-4F92-A54E-2B94B5D69DCC}"/>
            </c:ext>
          </c:extLst>
        </c:ser>
        <c:ser>
          <c:idx val="2"/>
          <c:order val="2"/>
          <c:tx>
            <c:strRef>
              <c:f>'Baseline debt'!$B$153</c:f>
              <c:strCache>
                <c:ptCount val="1"/>
                <c:pt idx="0">
                  <c:v>Crecimiento del PIB real</c:v>
                </c:pt>
              </c:strCache>
            </c:strRef>
          </c:tx>
          <c:spPr>
            <a:gradFill>
              <a:gsLst>
                <a:gs pos="0">
                  <a:srgbClr val="C00000"/>
                </a:gs>
                <a:gs pos="48000">
                  <a:srgbClr val="FF0000"/>
                </a:gs>
                <a:gs pos="100000">
                  <a:srgbClr val="FF5050"/>
                </a:gs>
              </a:gsLst>
              <a:lin ang="16200000" scaled="1"/>
            </a:gradFill>
            <a:ln>
              <a:solidFill>
                <a:schemeClr val="tx1"/>
              </a:solidFill>
            </a:ln>
            <a:effectLst>
              <a:outerShdw blurRad="50800" dist="38100" dir="5400000" algn="t" rotWithShape="0">
                <a:prstClr val="black">
                  <a:alpha val="40000"/>
                </a:prstClr>
              </a:outerShdw>
            </a:effectLst>
          </c:spPr>
          <c:invertIfNegative val="0"/>
          <c:cat>
            <c:numRef>
              <c:f>'Baseline debt'!$O$100:$AC$100</c:f>
              <c:numCache>
                <c:formatCode>General</c:formatCode>
                <c:ptCount val="15"/>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numCache>
            </c:numRef>
          </c:cat>
          <c:val>
            <c:numRef>
              <c:f>'Baseline debt'!$O$153:$AC$153</c:f>
              <c:numCache>
                <c:formatCode>_-* #,##0.0_-;\-* #,##0.0_-;_-* "-"??_-;_-@_-</c:formatCode>
                <c:ptCount val="15"/>
                <c:pt idx="0">
                  <c:v>-0.69676597334184853</c:v>
                </c:pt>
                <c:pt idx="1">
                  <c:v>-0.78856800007839378</c:v>
                </c:pt>
                <c:pt idx="2">
                  <c:v>-1.0126114327896816</c:v>
                </c:pt>
                <c:pt idx="3">
                  <c:v>-0.93258452374065903</c:v>
                </c:pt>
                <c:pt idx="4">
                  <c:v>-0.61610002911752415</c:v>
                </c:pt>
                <c:pt idx="5">
                  <c:v>-0.7225244390626484</c:v>
                </c:pt>
                <c:pt idx="6">
                  <c:v>-0.78993917680771131</c:v>
                </c:pt>
                <c:pt idx="7">
                  <c:v>-0.91868514429290637</c:v>
                </c:pt>
                <c:pt idx="8">
                  <c:v>0.38861127834645803</c:v>
                </c:pt>
                <c:pt idx="9">
                  <c:v>-1.1359265299669707</c:v>
                </c:pt>
                <c:pt idx="10">
                  <c:v>-1.2885483262999236</c:v>
                </c:pt>
                <c:pt idx="11">
                  <c:v>-1.3381411993533141</c:v>
                </c:pt>
                <c:pt idx="12">
                  <c:v>-1.0580830347551529</c:v>
                </c:pt>
                <c:pt idx="13">
                  <c:v>-1.0620270931388029</c:v>
                </c:pt>
                <c:pt idx="14">
                  <c:v>-1.0959036149654824</c:v>
                </c:pt>
              </c:numCache>
            </c:numRef>
          </c:val>
          <c:extLst>
            <c:ext xmlns:c16="http://schemas.microsoft.com/office/drawing/2014/chart" uri="{C3380CC4-5D6E-409C-BE32-E72D297353CC}">
              <c16:uniqueId val="{00000002-865B-4F92-A54E-2B94B5D69DCC}"/>
            </c:ext>
          </c:extLst>
        </c:ser>
        <c:ser>
          <c:idx val="3"/>
          <c:order val="3"/>
          <c:tx>
            <c:strRef>
              <c:f>'Baseline debt'!$B$154</c:f>
              <c:strCache>
                <c:ptCount val="1"/>
                <c:pt idx="0">
                  <c:v>Contribución de depreciación del tipo de cambio</c:v>
                </c:pt>
              </c:strCache>
            </c:strRef>
          </c:tx>
          <c:spPr>
            <a:gradFill>
              <a:gsLst>
                <a:gs pos="0">
                  <a:srgbClr val="7030A0"/>
                </a:gs>
                <a:gs pos="52000">
                  <a:srgbClr val="9A57CD"/>
                </a:gs>
                <a:gs pos="100000">
                  <a:srgbClr val="B888DC"/>
                </a:gs>
              </a:gsLst>
              <a:lin ang="16200000" scaled="1"/>
            </a:gradFill>
            <a:ln>
              <a:solidFill>
                <a:schemeClr val="tx1"/>
              </a:solidFill>
            </a:ln>
            <a:effectLst>
              <a:outerShdw blurRad="50800" dist="38100" dir="5400000" algn="t" rotWithShape="0">
                <a:prstClr val="black">
                  <a:alpha val="40000"/>
                </a:prstClr>
              </a:outerShdw>
            </a:effectLst>
          </c:spPr>
          <c:invertIfNegative val="0"/>
          <c:cat>
            <c:numRef>
              <c:f>'Baseline debt'!$O$100:$AC$100</c:f>
              <c:numCache>
                <c:formatCode>General</c:formatCode>
                <c:ptCount val="15"/>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numCache>
            </c:numRef>
          </c:cat>
          <c:val>
            <c:numRef>
              <c:f>'Baseline debt'!$O$154:$AC$154</c:f>
              <c:numCache>
                <c:formatCode>_-* #,##0.0_-;\-* #,##0.0_-;_-* "-"??_-;_-@_-</c:formatCode>
                <c:ptCount val="15"/>
                <c:pt idx="0">
                  <c:v>0.14677178594349122</c:v>
                </c:pt>
                <c:pt idx="1">
                  <c:v>-0.10351786082353999</c:v>
                </c:pt>
                <c:pt idx="2">
                  <c:v>-0.42320645839809307</c:v>
                </c:pt>
                <c:pt idx="3">
                  <c:v>5.9611624855954115E-2</c:v>
                </c:pt>
                <c:pt idx="4">
                  <c:v>-0.18264710610991566</c:v>
                </c:pt>
                <c:pt idx="5">
                  <c:v>-0.30278139568549217</c:v>
                </c:pt>
                <c:pt idx="6">
                  <c:v>0.65600683211829891</c:v>
                </c:pt>
                <c:pt idx="7">
                  <c:v>-5.6957275762151413E-2</c:v>
                </c:pt>
                <c:pt idx="8">
                  <c:v>0.15640618959922675</c:v>
                </c:pt>
                <c:pt idx="9">
                  <c:v>1.0573259370602398E-2</c:v>
                </c:pt>
                <c:pt idx="10">
                  <c:v>0</c:v>
                </c:pt>
                <c:pt idx="11">
                  <c:v>0</c:v>
                </c:pt>
                <c:pt idx="12">
                  <c:v>0</c:v>
                </c:pt>
                <c:pt idx="13">
                  <c:v>0</c:v>
                </c:pt>
                <c:pt idx="14">
                  <c:v>0</c:v>
                </c:pt>
              </c:numCache>
            </c:numRef>
          </c:val>
          <c:extLst>
            <c:ext xmlns:c16="http://schemas.microsoft.com/office/drawing/2014/chart" uri="{C3380CC4-5D6E-409C-BE32-E72D297353CC}">
              <c16:uniqueId val="{00000003-865B-4F92-A54E-2B94B5D69DCC}"/>
            </c:ext>
          </c:extLst>
        </c:ser>
        <c:ser>
          <c:idx val="4"/>
          <c:order val="4"/>
          <c:tx>
            <c:strRef>
              <c:f>'Baseline debt'!$B$155</c:f>
              <c:strCache>
                <c:ptCount val="1"/>
                <c:pt idx="0">
                  <c:v>Otros flujos de creación de deuda</c:v>
                </c:pt>
              </c:strCache>
            </c:strRef>
          </c:tx>
          <c:sp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solidFill>
                <a:schemeClr val="tx1"/>
              </a:solidFill>
            </a:ln>
            <a:effectLst>
              <a:outerShdw blurRad="50800" dist="38100" dir="5400000" algn="t" rotWithShape="0">
                <a:prstClr val="black">
                  <a:alpha val="40000"/>
                </a:prstClr>
              </a:outerShdw>
            </a:effectLst>
          </c:spPr>
          <c:invertIfNegative val="0"/>
          <c:cat>
            <c:numRef>
              <c:f>'Baseline debt'!$O$100:$AC$100</c:f>
              <c:numCache>
                <c:formatCode>General</c:formatCode>
                <c:ptCount val="15"/>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numCache>
            </c:numRef>
          </c:cat>
          <c:val>
            <c:numRef>
              <c:f>'Baseline debt'!$O$155:$AC$155</c:f>
              <c:numCache>
                <c:formatCode>_-* #,##0.0_-;\-* #,##0.0_-;_-* "-"??_-;_-@_-</c:formatCode>
                <c:ptCount val="15"/>
                <c:pt idx="0">
                  <c:v>-0.43059936291150708</c:v>
                </c:pt>
                <c:pt idx="1">
                  <c:v>-7.9849203193248605E-2</c:v>
                </c:pt>
                <c:pt idx="2">
                  <c:v>-4.6880994432122694E-2</c:v>
                </c:pt>
                <c:pt idx="3">
                  <c:v>0.13238892355769738</c:v>
                </c:pt>
                <c:pt idx="4">
                  <c:v>0.51203596362721859</c:v>
                </c:pt>
                <c:pt idx="5">
                  <c:v>0.18908451938193008</c:v>
                </c:pt>
                <c:pt idx="6">
                  <c:v>-3.8521318751028946E-2</c:v>
                </c:pt>
                <c:pt idx="7">
                  <c:v>-0.25555226872207049</c:v>
                </c:pt>
                <c:pt idx="8">
                  <c:v>0.21058184926889451</c:v>
                </c:pt>
                <c:pt idx="9">
                  <c:v>0.30156241404887929</c:v>
                </c:pt>
                <c:pt idx="10">
                  <c:v>-0.54429219124463313</c:v>
                </c:pt>
                <c:pt idx="11">
                  <c:v>-2.5579591388021228E-2</c:v>
                </c:pt>
                <c:pt idx="12">
                  <c:v>-2.1460176349751975E-2</c:v>
                </c:pt>
                <c:pt idx="13">
                  <c:v>-1.9067419060371599E-2</c:v>
                </c:pt>
                <c:pt idx="14">
                  <c:v>-1.7064601746429466E-2</c:v>
                </c:pt>
              </c:numCache>
            </c:numRef>
          </c:val>
          <c:extLst>
            <c:ext xmlns:c16="http://schemas.microsoft.com/office/drawing/2014/chart" uri="{C3380CC4-5D6E-409C-BE32-E72D297353CC}">
              <c16:uniqueId val="{00000004-865B-4F92-A54E-2B94B5D69DCC}"/>
            </c:ext>
          </c:extLst>
        </c:ser>
        <c:ser>
          <c:idx val="5"/>
          <c:order val="5"/>
          <c:tx>
            <c:strRef>
              <c:f>'Baseline debt'!$B$156</c:f>
              <c:strCache>
                <c:ptCount val="1"/>
                <c:pt idx="0">
                  <c:v>Residuo</c:v>
                </c:pt>
              </c:strCache>
            </c:strRef>
          </c:tx>
          <c:spPr>
            <a:gradFill>
              <a:gsLst>
                <a:gs pos="0">
                  <a:schemeClr val="bg1">
                    <a:lumMod val="50000"/>
                  </a:schemeClr>
                </a:gs>
                <a:gs pos="52000">
                  <a:schemeClr val="bg1">
                    <a:lumMod val="65000"/>
                  </a:schemeClr>
                </a:gs>
                <a:gs pos="100000">
                  <a:schemeClr val="bg1">
                    <a:lumMod val="75000"/>
                  </a:schemeClr>
                </a:gs>
              </a:gsLst>
              <a:lin ang="16200000" scaled="1"/>
            </a:gradFill>
            <a:ln>
              <a:solidFill>
                <a:schemeClr val="tx1"/>
              </a:solidFill>
            </a:ln>
            <a:effectLst/>
          </c:spPr>
          <c:invertIfNegative val="0"/>
          <c:cat>
            <c:numRef>
              <c:f>'Baseline debt'!$O$100:$AC$100</c:f>
              <c:numCache>
                <c:formatCode>General</c:formatCode>
                <c:ptCount val="15"/>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numCache>
            </c:numRef>
          </c:cat>
          <c:val>
            <c:numRef>
              <c:f>'Baseline debt'!$O$156:$AC$156</c:f>
              <c:numCache>
                <c:formatCode>_-* #,##0.0_-;\-* #,##0.0_-;_-* "-"??_-;_-@_-</c:formatCode>
                <c:ptCount val="15"/>
                <c:pt idx="0">
                  <c:v>-5.8006603045465122E-2</c:v>
                </c:pt>
                <c:pt idx="1">
                  <c:v>-9.9444160825833183E-2</c:v>
                </c:pt>
                <c:pt idx="2">
                  <c:v>-0.11442792829677728</c:v>
                </c:pt>
                <c:pt idx="3">
                  <c:v>-4.898473410852261E-2</c:v>
                </c:pt>
                <c:pt idx="4">
                  <c:v>-3.5504414077760948E-2</c:v>
                </c:pt>
                <c:pt idx="5">
                  <c:v>1.6218619429189701E-2</c:v>
                </c:pt>
                <c:pt idx="6">
                  <c:v>-3.6738820628407165E-2</c:v>
                </c:pt>
                <c:pt idx="7">
                  <c:v>-3.4229278034519195E-2</c:v>
                </c:pt>
                <c:pt idx="8">
                  <c:v>6.6839533038869803E-2</c:v>
                </c:pt>
                <c:pt idx="9" formatCode="_(* #,##0.00_);_(* \(#,##0.00\);_(* &quot;-&quot;??_);_(@_)">
                  <c:v>-3.1273994482064582E-2</c:v>
                </c:pt>
                <c:pt idx="10">
                  <c:v>-1.4155103685032144E-2</c:v>
                </c:pt>
                <c:pt idx="11">
                  <c:v>3.2336063709749618E-2</c:v>
                </c:pt>
                <c:pt idx="12">
                  <c:v>4.8675584780220493E-2</c:v>
                </c:pt>
                <c:pt idx="13">
                  <c:v>5.205212765899328E-2</c:v>
                </c:pt>
                <c:pt idx="14">
                  <c:v>8.3052333007142154E-2</c:v>
                </c:pt>
              </c:numCache>
            </c:numRef>
          </c:val>
          <c:extLst>
            <c:ext xmlns:c16="http://schemas.microsoft.com/office/drawing/2014/chart" uri="{C3380CC4-5D6E-409C-BE32-E72D297353CC}">
              <c16:uniqueId val="{00000005-865B-4F92-A54E-2B94B5D69DCC}"/>
            </c:ext>
          </c:extLst>
        </c:ser>
        <c:dLbls>
          <c:showLegendKey val="0"/>
          <c:showVal val="0"/>
          <c:showCatName val="0"/>
          <c:showSerName val="0"/>
          <c:showPercent val="0"/>
          <c:showBubbleSize val="0"/>
        </c:dLbls>
        <c:gapWidth val="80"/>
        <c:overlap val="100"/>
        <c:axId val="52185951"/>
        <c:axId val="52184703"/>
      </c:barChart>
      <c:lineChart>
        <c:grouping val="standard"/>
        <c:varyColors val="0"/>
        <c:ser>
          <c:idx val="6"/>
          <c:order val="6"/>
          <c:tx>
            <c:strRef>
              <c:f>'Baseline debt'!$B$144</c:f>
              <c:strCache>
                <c:ptCount val="1"/>
                <c:pt idx="0">
                  <c:v>Cambio en la deuda pública</c:v>
                </c:pt>
              </c:strCache>
            </c:strRef>
          </c:tx>
          <c:spPr>
            <a:ln w="28575" cap="rnd">
              <a:solidFill>
                <a:schemeClr val="tx1"/>
              </a:solidFill>
              <a:round/>
            </a:ln>
            <a:effectLst/>
          </c:spPr>
          <c:marker>
            <c:symbol val="none"/>
          </c:marker>
          <c:val>
            <c:numRef>
              <c:f>'Baseline debt'!$O$144:$AC$144</c:f>
              <c:numCache>
                <c:formatCode>_-* #,##0.0_-;\-* #,##0.0_-;_-* "-"??_-;_-@_-</c:formatCode>
                <c:ptCount val="15"/>
                <c:pt idx="0">
                  <c:v>0.7586643158017381</c:v>
                </c:pt>
                <c:pt idx="1">
                  <c:v>0.37692995197308932</c:v>
                </c:pt>
                <c:pt idx="2">
                  <c:v>-0.3870146065045752</c:v>
                </c:pt>
                <c:pt idx="3">
                  <c:v>0.12751096060433653</c:v>
                </c:pt>
                <c:pt idx="4">
                  <c:v>0.11483556884410007</c:v>
                </c:pt>
                <c:pt idx="5">
                  <c:v>0.12127010986053932</c:v>
                </c:pt>
                <c:pt idx="6">
                  <c:v>1.3702744828322615</c:v>
                </c:pt>
                <c:pt idx="7">
                  <c:v>1.2910629897618264E-2</c:v>
                </c:pt>
                <c:pt idx="8">
                  <c:v>5.0320263651791102</c:v>
                </c:pt>
                <c:pt idx="9">
                  <c:v>0.33080777947907336</c:v>
                </c:pt>
                <c:pt idx="10">
                  <c:v>-0.24689494479930119</c:v>
                </c:pt>
                <c:pt idx="11">
                  <c:v>0.22305630293343626</c:v>
                </c:pt>
                <c:pt idx="12">
                  <c:v>0.30415063305581924</c:v>
                </c:pt>
                <c:pt idx="13">
                  <c:v>-1.5677525185559205E-2</c:v>
                </c:pt>
                <c:pt idx="14">
                  <c:v>-0.27129337102133277</c:v>
                </c:pt>
              </c:numCache>
            </c:numRef>
          </c:val>
          <c:smooth val="0"/>
          <c:extLst>
            <c:ext xmlns:c16="http://schemas.microsoft.com/office/drawing/2014/chart" uri="{C3380CC4-5D6E-409C-BE32-E72D297353CC}">
              <c16:uniqueId val="{00000006-865B-4F92-A54E-2B94B5D69DCC}"/>
            </c:ext>
          </c:extLst>
        </c:ser>
        <c:dLbls>
          <c:showLegendKey val="0"/>
          <c:showVal val="0"/>
          <c:showCatName val="0"/>
          <c:showSerName val="0"/>
          <c:showPercent val="0"/>
          <c:showBubbleSize val="0"/>
        </c:dLbls>
        <c:marker val="1"/>
        <c:smooth val="0"/>
        <c:axId val="52185951"/>
        <c:axId val="52184703"/>
      </c:lineChart>
      <c:catAx>
        <c:axId val="52185951"/>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GT"/>
          </a:p>
        </c:txPr>
        <c:crossAx val="52184703"/>
        <c:crosses val="autoZero"/>
        <c:auto val="1"/>
        <c:lblAlgn val="ctr"/>
        <c:lblOffset val="100"/>
        <c:noMultiLvlLbl val="0"/>
      </c:catAx>
      <c:valAx>
        <c:axId val="52184703"/>
        <c:scaling>
          <c:orientation val="minMax"/>
        </c:scaling>
        <c:delete val="0"/>
        <c:axPos val="l"/>
        <c:majorGridlines>
          <c:spPr>
            <a:ln w="9525" cap="flat" cmpd="sng" algn="ctr">
              <a:noFill/>
              <a:round/>
            </a:ln>
            <a:effectLst/>
          </c:spPr>
        </c:majorGridlines>
        <c:numFmt formatCode="_-* #,##0.0_-;\-* #,##0.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s-GT"/>
          </a:p>
        </c:txPr>
        <c:crossAx val="52185951"/>
        <c:crosses val="autoZero"/>
        <c:crossBetween val="between"/>
      </c:valAx>
      <c:spPr>
        <a:noFill/>
        <a:ln>
          <a:noFill/>
        </a:ln>
        <a:effectLst/>
      </c:spPr>
    </c:plotArea>
    <c:legend>
      <c:legendPos val="b"/>
      <c:layout>
        <c:manualLayout>
          <c:xMode val="edge"/>
          <c:yMode val="edge"/>
          <c:x val="1.8752957396321365E-2"/>
          <c:y val="0.86042671957671957"/>
          <c:w val="0.97169012785957809"/>
          <c:h val="0.1300716931216931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s-GT"/>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264838736536912E-2"/>
          <c:y val="4.4101245347192342E-2"/>
          <c:w val="0.85352949898939645"/>
          <c:h val="0.77118114625987033"/>
        </c:manualLayout>
      </c:layout>
      <c:areaChart>
        <c:grouping val="stacked"/>
        <c:varyColors val="0"/>
        <c:ser>
          <c:idx val="0"/>
          <c:order val="0"/>
          <c:spPr>
            <a:solidFill>
              <a:schemeClr val="accent1">
                <a:alpha val="0"/>
              </a:schemeClr>
            </a:solidFill>
            <a:ln>
              <a:noFill/>
            </a:ln>
            <a:effectLst/>
          </c:spPr>
          <c:cat>
            <c:numRef>
              <c:f>Fanchart!$R$42:$Z$42</c:f>
              <c:numCache>
                <c:formatCode>General</c:formatCode>
                <c:ptCount val="9"/>
                <c:pt idx="0">
                  <c:v>2018</c:v>
                </c:pt>
                <c:pt idx="1">
                  <c:v>2019</c:v>
                </c:pt>
                <c:pt idx="2">
                  <c:v>2020</c:v>
                </c:pt>
                <c:pt idx="3">
                  <c:v>2021</c:v>
                </c:pt>
                <c:pt idx="4">
                  <c:v>2022</c:v>
                </c:pt>
                <c:pt idx="5">
                  <c:v>2023</c:v>
                </c:pt>
                <c:pt idx="6">
                  <c:v>2024</c:v>
                </c:pt>
                <c:pt idx="7">
                  <c:v>2025</c:v>
                </c:pt>
                <c:pt idx="8">
                  <c:v>2026</c:v>
                </c:pt>
              </c:numCache>
            </c:numRef>
          </c:cat>
          <c:val>
            <c:numRef>
              <c:f>Fanchart!$R$43:$Z$43</c:f>
              <c:numCache>
                <c:formatCode>_-* #,##0.0_-;\-* #,##0.0_-;_-* "-"??_-;_-@_-</c:formatCode>
                <c:ptCount val="9"/>
                <c:pt idx="0">
                  <c:v>26.526545500818148</c:v>
                </c:pt>
                <c:pt idx="1">
                  <c:v>26.539456130715767</c:v>
                </c:pt>
                <c:pt idx="2">
                  <c:v>31.571482495894877</c:v>
                </c:pt>
                <c:pt idx="3">
                  <c:v>29.627764756011636</c:v>
                </c:pt>
                <c:pt idx="4">
                  <c:v>28.586896817319001</c:v>
                </c:pt>
                <c:pt idx="5">
                  <c:v>28.074690254729788</c:v>
                </c:pt>
                <c:pt idx="6">
                  <c:v>27.727997966488189</c:v>
                </c:pt>
                <c:pt idx="7">
                  <c:v>27.080531541762809</c:v>
                </c:pt>
                <c:pt idx="8">
                  <c:v>26.437151680656228</c:v>
                </c:pt>
              </c:numCache>
            </c:numRef>
          </c:val>
          <c:extLst>
            <c:ext xmlns:c16="http://schemas.microsoft.com/office/drawing/2014/chart" uri="{C3380CC4-5D6E-409C-BE32-E72D297353CC}">
              <c16:uniqueId val="{00000000-0661-4373-A564-AA7891F8A094}"/>
            </c:ext>
          </c:extLst>
        </c:ser>
        <c:ser>
          <c:idx val="1"/>
          <c:order val="1"/>
          <c:tx>
            <c:strRef>
              <c:f>Fanchart!$J$44</c:f>
              <c:strCache>
                <c:ptCount val="1"/>
                <c:pt idx="0">
                  <c:v>10th-25th</c:v>
                </c:pt>
              </c:strCache>
            </c:strRef>
          </c:tx>
          <c:spPr>
            <a:solidFill>
              <a:schemeClr val="accent1">
                <a:lumMod val="40000"/>
                <a:lumOff val="60000"/>
              </a:schemeClr>
            </a:solidFill>
            <a:ln>
              <a:noFill/>
            </a:ln>
            <a:effectLst/>
          </c:spPr>
          <c:cat>
            <c:numRef>
              <c:f>Fanchart!$R$42:$Z$42</c:f>
              <c:numCache>
                <c:formatCode>General</c:formatCode>
                <c:ptCount val="9"/>
                <c:pt idx="0">
                  <c:v>2018</c:v>
                </c:pt>
                <c:pt idx="1">
                  <c:v>2019</c:v>
                </c:pt>
                <c:pt idx="2">
                  <c:v>2020</c:v>
                </c:pt>
                <c:pt idx="3">
                  <c:v>2021</c:v>
                </c:pt>
                <c:pt idx="4">
                  <c:v>2022</c:v>
                </c:pt>
                <c:pt idx="5">
                  <c:v>2023</c:v>
                </c:pt>
                <c:pt idx="6">
                  <c:v>2024</c:v>
                </c:pt>
                <c:pt idx="7">
                  <c:v>2025</c:v>
                </c:pt>
                <c:pt idx="8">
                  <c:v>2026</c:v>
                </c:pt>
              </c:numCache>
            </c:numRef>
          </c:cat>
          <c:val>
            <c:numRef>
              <c:f>Fanchart!$R$44:$Z$44</c:f>
              <c:numCache>
                <c:formatCode>General</c:formatCode>
                <c:ptCount val="9"/>
                <c:pt idx="0">
                  <c:v>0</c:v>
                </c:pt>
                <c:pt idx="1">
                  <c:v>0</c:v>
                </c:pt>
                <c:pt idx="2">
                  <c:v>0</c:v>
                </c:pt>
                <c:pt idx="3" formatCode="_-* #,##0.0_-;\-* #,##0.0_-;_-* &quot;-&quot;??_-;_-@_-">
                  <c:v>1.0730654712950816</c:v>
                </c:pt>
                <c:pt idx="4" formatCode="_-* #,##0.0_-;\-* #,##0.0_-;_-* &quot;-&quot;??_-;_-@_-">
                  <c:v>1.3331354701773268</c:v>
                </c:pt>
                <c:pt idx="5" formatCode="_-* #,##0.0_-;\-* #,##0.0_-;_-* &quot;-&quot;??_-;_-@_-">
                  <c:v>1.6798408769057638</c:v>
                </c:pt>
                <c:pt idx="6" formatCode="_-* #,##0.0_-;\-* #,##0.0_-;_-* &quot;-&quot;??_-;_-@_-">
                  <c:v>2.0388830160867508</c:v>
                </c:pt>
                <c:pt idx="7" formatCode="_-* #,##0.0_-;\-* #,##0.0_-;_-* &quot;-&quot;??_-;_-@_-">
                  <c:v>2.4900243293884072</c:v>
                </c:pt>
                <c:pt idx="8" formatCode="_-* #,##0.0_-;\-* #,##0.0_-;_-* &quot;-&quot;??_-;_-@_-">
                  <c:v>2.6035507853469362</c:v>
                </c:pt>
              </c:numCache>
            </c:numRef>
          </c:val>
          <c:extLst>
            <c:ext xmlns:c16="http://schemas.microsoft.com/office/drawing/2014/chart" uri="{C3380CC4-5D6E-409C-BE32-E72D297353CC}">
              <c16:uniqueId val="{00000001-0661-4373-A564-AA7891F8A094}"/>
            </c:ext>
          </c:extLst>
        </c:ser>
        <c:ser>
          <c:idx val="2"/>
          <c:order val="2"/>
          <c:tx>
            <c:strRef>
              <c:f>Fanchart!$J$45</c:f>
              <c:strCache>
                <c:ptCount val="1"/>
                <c:pt idx="0">
                  <c:v>25th-50th</c:v>
                </c:pt>
              </c:strCache>
            </c:strRef>
          </c:tx>
          <c:spPr>
            <a:solidFill>
              <a:schemeClr val="accent1"/>
            </a:solidFill>
            <a:ln>
              <a:solidFill>
                <a:schemeClr val="tx1">
                  <a:alpha val="20000"/>
                </a:schemeClr>
              </a:solidFill>
            </a:ln>
            <a:effectLst/>
          </c:spPr>
          <c:cat>
            <c:numRef>
              <c:f>Fanchart!$R$42:$Z$42</c:f>
              <c:numCache>
                <c:formatCode>General</c:formatCode>
                <c:ptCount val="9"/>
                <c:pt idx="0">
                  <c:v>2018</c:v>
                </c:pt>
                <c:pt idx="1">
                  <c:v>2019</c:v>
                </c:pt>
                <c:pt idx="2">
                  <c:v>2020</c:v>
                </c:pt>
                <c:pt idx="3">
                  <c:v>2021</c:v>
                </c:pt>
                <c:pt idx="4">
                  <c:v>2022</c:v>
                </c:pt>
                <c:pt idx="5">
                  <c:v>2023</c:v>
                </c:pt>
                <c:pt idx="6">
                  <c:v>2024</c:v>
                </c:pt>
                <c:pt idx="7">
                  <c:v>2025</c:v>
                </c:pt>
                <c:pt idx="8">
                  <c:v>2026</c:v>
                </c:pt>
              </c:numCache>
            </c:numRef>
          </c:cat>
          <c:val>
            <c:numRef>
              <c:f>Fanchart!$R$45:$Z$45</c:f>
              <c:numCache>
                <c:formatCode>General</c:formatCode>
                <c:ptCount val="9"/>
                <c:pt idx="0">
                  <c:v>0</c:v>
                </c:pt>
                <c:pt idx="1">
                  <c:v>0</c:v>
                </c:pt>
                <c:pt idx="2">
                  <c:v>0</c:v>
                </c:pt>
                <c:pt idx="3" formatCode="_-* #,##0.0_-;\-* #,##0.0_-;_-* &quot;-&quot;??_-;_-@_-">
                  <c:v>1.2247934687035555</c:v>
                </c:pt>
                <c:pt idx="4" formatCode="_-* #,##0.0_-;\-* #,##0.0_-;_-* &quot;-&quot;??_-;_-@_-">
                  <c:v>1.8052254339355533</c:v>
                </c:pt>
                <c:pt idx="5" formatCode="_-* #,##0.0_-;\-* #,##0.0_-;_-* &quot;-&quot;??_-;_-@_-">
                  <c:v>2.0685987067390998</c:v>
                </c:pt>
                <c:pt idx="6" formatCode="_-* #,##0.0_-;\-* #,##0.0_-;_-* &quot;-&quot;??_-;_-@_-">
                  <c:v>2.4341095524360536</c:v>
                </c:pt>
                <c:pt idx="7" formatCode="_-* #,##0.0_-;\-* #,##0.0_-;_-* &quot;-&quot;??_-;_-@_-">
                  <c:v>2.5527873007111346</c:v>
                </c:pt>
                <c:pt idx="8" formatCode="_-* #,##0.0_-;\-* #,##0.0_-;_-* &quot;-&quot;??_-;_-@_-">
                  <c:v>2.9180630785824722</c:v>
                </c:pt>
              </c:numCache>
            </c:numRef>
          </c:val>
          <c:extLst>
            <c:ext xmlns:c16="http://schemas.microsoft.com/office/drawing/2014/chart" uri="{C3380CC4-5D6E-409C-BE32-E72D297353CC}">
              <c16:uniqueId val="{00000002-0661-4373-A564-AA7891F8A094}"/>
            </c:ext>
          </c:extLst>
        </c:ser>
        <c:ser>
          <c:idx val="3"/>
          <c:order val="3"/>
          <c:tx>
            <c:strRef>
              <c:f>Fanchart!$J$46</c:f>
              <c:strCache>
                <c:ptCount val="1"/>
                <c:pt idx="0">
                  <c:v>50th-75th</c:v>
                </c:pt>
              </c:strCache>
            </c:strRef>
          </c:tx>
          <c:spPr>
            <a:solidFill>
              <a:schemeClr val="accent1"/>
            </a:solidFill>
            <a:ln>
              <a:noFill/>
            </a:ln>
            <a:effectLst/>
          </c:spPr>
          <c:cat>
            <c:numRef>
              <c:f>Fanchart!$R$42:$Z$42</c:f>
              <c:numCache>
                <c:formatCode>General</c:formatCode>
                <c:ptCount val="9"/>
                <c:pt idx="0">
                  <c:v>2018</c:v>
                </c:pt>
                <c:pt idx="1">
                  <c:v>2019</c:v>
                </c:pt>
                <c:pt idx="2">
                  <c:v>2020</c:v>
                </c:pt>
                <c:pt idx="3">
                  <c:v>2021</c:v>
                </c:pt>
                <c:pt idx="4">
                  <c:v>2022</c:v>
                </c:pt>
                <c:pt idx="5">
                  <c:v>2023</c:v>
                </c:pt>
                <c:pt idx="6">
                  <c:v>2024</c:v>
                </c:pt>
                <c:pt idx="7">
                  <c:v>2025</c:v>
                </c:pt>
                <c:pt idx="8">
                  <c:v>2026</c:v>
                </c:pt>
              </c:numCache>
            </c:numRef>
          </c:cat>
          <c:val>
            <c:numRef>
              <c:f>Fanchart!$R$46:$Z$46</c:f>
              <c:numCache>
                <c:formatCode>General</c:formatCode>
                <c:ptCount val="9"/>
                <c:pt idx="0">
                  <c:v>0</c:v>
                </c:pt>
                <c:pt idx="1">
                  <c:v>0</c:v>
                </c:pt>
                <c:pt idx="2">
                  <c:v>0</c:v>
                </c:pt>
                <c:pt idx="3" formatCode="_-* #,##0.0_-;\-* #,##0.0_-;_-* &quot;-&quot;??_-;_-@_-">
                  <c:v>1.20899695489744</c:v>
                </c:pt>
                <c:pt idx="4" formatCode="_-* #,##0.0_-;\-* #,##0.0_-;_-* &quot;-&quot;??_-;_-@_-">
                  <c:v>1.6026810326198904</c:v>
                </c:pt>
                <c:pt idx="5" formatCode="_-* #,##0.0_-;\-* #,##0.0_-;_-* &quot;-&quot;??_-;_-@_-">
                  <c:v>2.159450028510018</c:v>
                </c:pt>
                <c:pt idx="6" formatCode="_-* #,##0.0_-;\-* #,##0.0_-;_-* &quot;-&quot;??_-;_-@_-">
                  <c:v>2.3865308728866772</c:v>
                </c:pt>
                <c:pt idx="7" formatCode="_-* #,##0.0_-;\-* #,##0.0_-;_-* &quot;-&quot;??_-;_-@_-">
                  <c:v>2.5957349988350584</c:v>
                </c:pt>
                <c:pt idx="8" formatCode="_-* #,##0.0_-;\-* #,##0.0_-;_-* &quot;-&quot;??_-;_-@_-">
                  <c:v>2.9004109292301408</c:v>
                </c:pt>
              </c:numCache>
            </c:numRef>
          </c:val>
          <c:extLst>
            <c:ext xmlns:c16="http://schemas.microsoft.com/office/drawing/2014/chart" uri="{C3380CC4-5D6E-409C-BE32-E72D297353CC}">
              <c16:uniqueId val="{00000003-0661-4373-A564-AA7891F8A094}"/>
            </c:ext>
          </c:extLst>
        </c:ser>
        <c:ser>
          <c:idx val="4"/>
          <c:order val="4"/>
          <c:tx>
            <c:strRef>
              <c:f>Fanchart!$J$47</c:f>
              <c:strCache>
                <c:ptCount val="1"/>
                <c:pt idx="0">
                  <c:v>75th-90th</c:v>
                </c:pt>
              </c:strCache>
            </c:strRef>
          </c:tx>
          <c:spPr>
            <a:solidFill>
              <a:schemeClr val="accent1">
                <a:lumMod val="40000"/>
                <a:lumOff val="60000"/>
              </a:schemeClr>
            </a:solidFill>
            <a:ln>
              <a:noFill/>
            </a:ln>
            <a:effectLst/>
          </c:spPr>
          <c:cat>
            <c:numRef>
              <c:f>Fanchart!$R$42:$Z$42</c:f>
              <c:numCache>
                <c:formatCode>General</c:formatCode>
                <c:ptCount val="9"/>
                <c:pt idx="0">
                  <c:v>2018</c:v>
                </c:pt>
                <c:pt idx="1">
                  <c:v>2019</c:v>
                </c:pt>
                <c:pt idx="2">
                  <c:v>2020</c:v>
                </c:pt>
                <c:pt idx="3">
                  <c:v>2021</c:v>
                </c:pt>
                <c:pt idx="4">
                  <c:v>2022</c:v>
                </c:pt>
                <c:pt idx="5">
                  <c:v>2023</c:v>
                </c:pt>
                <c:pt idx="6">
                  <c:v>2024</c:v>
                </c:pt>
                <c:pt idx="7">
                  <c:v>2025</c:v>
                </c:pt>
                <c:pt idx="8">
                  <c:v>2026</c:v>
                </c:pt>
              </c:numCache>
            </c:numRef>
          </c:cat>
          <c:val>
            <c:numRef>
              <c:f>Fanchart!$R$47:$Z$47</c:f>
              <c:numCache>
                <c:formatCode>General</c:formatCode>
                <c:ptCount val="9"/>
                <c:pt idx="0">
                  <c:v>0</c:v>
                </c:pt>
                <c:pt idx="1">
                  <c:v>0</c:v>
                </c:pt>
                <c:pt idx="2">
                  <c:v>0</c:v>
                </c:pt>
                <c:pt idx="3" formatCode="_-* #,##0.0_-;\-* #,##0.0_-;_-* &quot;-&quot;??_-;_-@_-">
                  <c:v>1.1052652629636894</c:v>
                </c:pt>
                <c:pt idx="4" formatCode="_-* #,##0.0_-;\-* #,##0.0_-;_-* &quot;-&quot;??_-;_-@_-">
                  <c:v>1.6380396040861167</c:v>
                </c:pt>
                <c:pt idx="5" formatCode="_-* #,##0.0_-;\-* #,##0.0_-;_-* &quot;-&quot;??_-;_-@_-">
                  <c:v>1.892903854539324</c:v>
                </c:pt>
                <c:pt idx="6" formatCode="_-* #,##0.0_-;\-* #,##0.0_-;_-* &quot;-&quot;??_-;_-@_-">
                  <c:v>2.3273790883678758</c:v>
                </c:pt>
                <c:pt idx="7" formatCode="_-* #,##0.0_-;\-* #,##0.0_-;_-* &quot;-&quot;??_-;_-@_-">
                  <c:v>2.5795026267357244</c:v>
                </c:pt>
                <c:pt idx="8" formatCode="_-* #,##0.0_-;\-* #,##0.0_-;_-* &quot;-&quot;??_-;_-@_-">
                  <c:v>2.924985674154168</c:v>
                </c:pt>
              </c:numCache>
            </c:numRef>
          </c:val>
          <c:extLst>
            <c:ext xmlns:c16="http://schemas.microsoft.com/office/drawing/2014/chart" uri="{C3380CC4-5D6E-409C-BE32-E72D297353CC}">
              <c16:uniqueId val="{00000004-0661-4373-A564-AA7891F8A094}"/>
            </c:ext>
          </c:extLst>
        </c:ser>
        <c:dLbls>
          <c:showLegendKey val="0"/>
          <c:showVal val="0"/>
          <c:showCatName val="0"/>
          <c:showSerName val="0"/>
          <c:showPercent val="0"/>
          <c:showBubbleSize val="0"/>
        </c:dLbls>
        <c:axId val="1802545663"/>
        <c:axId val="1802554399"/>
      </c:areaChart>
      <c:lineChart>
        <c:grouping val="standard"/>
        <c:varyColors val="0"/>
        <c:ser>
          <c:idx val="5"/>
          <c:order val="5"/>
          <c:tx>
            <c:v>Baseline</c:v>
          </c:tx>
          <c:spPr>
            <a:ln w="28575" cap="rnd">
              <a:solidFill>
                <a:schemeClr val="tx1"/>
              </a:solidFill>
              <a:round/>
            </a:ln>
            <a:effectLst/>
          </c:spPr>
          <c:marker>
            <c:symbol val="none"/>
          </c:marker>
          <c:dLbls>
            <c:dLbl>
              <c:idx val="3"/>
              <c:layout>
                <c:manualLayout>
                  <c:x val="-4.3204340277777815E-2"/>
                  <c:y val="-2.31451690821256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661-4373-A564-AA7891F8A094}"/>
                </c:ext>
              </c:extLst>
            </c:dLbl>
            <c:dLbl>
              <c:idx val="4"/>
              <c:layout>
                <c:manualLayout>
                  <c:x val="-4.540920138888889E-2"/>
                  <c:y val="-2.92804347826086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661-4373-A564-AA7891F8A094}"/>
                </c:ext>
              </c:extLst>
            </c:dLbl>
            <c:dLbl>
              <c:idx val="5"/>
              <c:layout>
                <c:manualLayout>
                  <c:x val="-4.9818923611111114E-2"/>
                  <c:y val="-2.314516908212566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661-4373-A564-AA7891F8A094}"/>
                </c:ext>
              </c:extLst>
            </c:dLbl>
            <c:dLbl>
              <c:idx val="6"/>
              <c:layout>
                <c:manualLayout>
                  <c:x val="-4.3204340277777781E-2"/>
                  <c:y val="-3.5415700483091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661-4373-A564-AA7891F8A094}"/>
                </c:ext>
              </c:extLst>
            </c:dLbl>
            <c:dLbl>
              <c:idx val="7"/>
              <c:layout>
                <c:manualLayout>
                  <c:x val="-4.9818923611111114E-2"/>
                  <c:y val="-2.6212801932367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661-4373-A564-AA7891F8A094}"/>
                </c:ext>
              </c:extLst>
            </c:dLbl>
            <c:dLbl>
              <c:idx val="8"/>
              <c:layout>
                <c:manualLayout>
                  <c:x val="-8.9506423611111274E-2"/>
                  <c:y val="-3.23480676328503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661-4373-A564-AA7891F8A094}"/>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s-G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Fanchart!$I$55:$Q$55</c:f>
              <c:numCache>
                <c:formatCode>_-* #,##0.0_-;\-* #,##0.0_-;_-* "-"??_-;_-@_-</c:formatCode>
                <c:ptCount val="9"/>
                <c:pt idx="0">
                  <c:v>26.526545500818148</c:v>
                </c:pt>
                <c:pt idx="1">
                  <c:v>26.539456130715767</c:v>
                </c:pt>
                <c:pt idx="2">
                  <c:v>31.571482495894877</c:v>
                </c:pt>
                <c:pt idx="3">
                  <c:v>31.90229027537395</c:v>
                </c:pt>
                <c:pt idx="4">
                  <c:v>31.655395330574649</c:v>
                </c:pt>
                <c:pt idx="5">
                  <c:v>31.878451633508085</c:v>
                </c:pt>
                <c:pt idx="6">
                  <c:v>32.182602266563904</c:v>
                </c:pt>
                <c:pt idx="7">
                  <c:v>32.166924741378345</c:v>
                </c:pt>
                <c:pt idx="8">
                  <c:v>31.895631370357012</c:v>
                </c:pt>
              </c:numCache>
            </c:numRef>
          </c:val>
          <c:smooth val="0"/>
          <c:extLst>
            <c:ext xmlns:c16="http://schemas.microsoft.com/office/drawing/2014/chart" uri="{C3380CC4-5D6E-409C-BE32-E72D297353CC}">
              <c16:uniqueId val="{00000005-0661-4373-A564-AA7891F8A094}"/>
            </c:ext>
          </c:extLst>
        </c:ser>
        <c:dLbls>
          <c:showLegendKey val="0"/>
          <c:showVal val="0"/>
          <c:showCatName val="0"/>
          <c:showSerName val="0"/>
          <c:showPercent val="0"/>
          <c:showBubbleSize val="0"/>
        </c:dLbls>
        <c:marker val="1"/>
        <c:smooth val="0"/>
        <c:axId val="1802545663"/>
        <c:axId val="1802554399"/>
      </c:lineChart>
      <c:catAx>
        <c:axId val="180254566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GT"/>
          </a:p>
        </c:txPr>
        <c:crossAx val="1802554399"/>
        <c:crosses val="autoZero"/>
        <c:auto val="1"/>
        <c:lblAlgn val="ctr"/>
        <c:lblOffset val="100"/>
        <c:noMultiLvlLbl val="0"/>
      </c:catAx>
      <c:valAx>
        <c:axId val="1802554399"/>
        <c:scaling>
          <c:orientation val="minMax"/>
          <c:max val="50"/>
          <c:min val="15"/>
        </c:scaling>
        <c:delete val="0"/>
        <c:axPos val="l"/>
        <c:majorGridlines>
          <c:spPr>
            <a:ln w="9525" cap="flat" cmpd="sng" algn="ctr">
              <a:noFill/>
              <a:round/>
            </a:ln>
            <a:effectLst/>
          </c:spPr>
        </c:majorGridlines>
        <c:numFmt formatCode="_-* #,##0.0_-;\-* #,##0.0_-;_-* &quot;-&quot;??_-;_-@_-" sourceLinked="1"/>
        <c:majorTickMark val="none"/>
        <c:minorTickMark val="none"/>
        <c:tickLblPos val="high"/>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s-GT"/>
          </a:p>
        </c:txPr>
        <c:crossAx val="1802545663"/>
        <c:crosses val="autoZero"/>
        <c:crossBetween val="midCat"/>
      </c:valAx>
      <c:spPr>
        <a:noFill/>
        <a:ln>
          <a:noFill/>
        </a:ln>
        <a:effectLst/>
      </c:spPr>
    </c:plotArea>
    <c:legend>
      <c:legendPos val="b"/>
      <c:legendEntry>
        <c:idx val="0"/>
        <c:delete val="1"/>
      </c:legendEntry>
      <c:layout>
        <c:manualLayout>
          <c:xMode val="edge"/>
          <c:yMode val="edge"/>
          <c:x val="0.10777430555555557"/>
          <c:y val="0.91142173913043489"/>
          <c:w val="0.78445138888888888"/>
          <c:h val="5.1766666666666669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GT"/>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GT"/>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303">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303">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AFFEA2-402D-4DAF-BA69-FB8D9C49608C}"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s-GT"/>
        </a:p>
      </dgm:t>
    </dgm:pt>
    <dgm:pt modelId="{6D697E1E-55E3-44DD-AA3C-9DC41FA29C65}">
      <dgm:prSet phldrT="[Texto]" custT="1"/>
      <dgm:spPr>
        <a:solidFill>
          <a:schemeClr val="accent5">
            <a:lumMod val="40000"/>
            <a:lumOff val="60000"/>
          </a:schemeClr>
        </a:solidFill>
      </dgm:spPr>
      <dgm:t>
        <a:bodyPr/>
        <a:lstStyle/>
        <a:p>
          <a:r>
            <a:rPr lang="es-GT" sz="1800" dirty="0">
              <a:solidFill>
                <a:schemeClr val="tx1"/>
              </a:solidFill>
              <a:latin typeface="Calibri" panose="020F0502020204030204" pitchFamily="34" charset="0"/>
              <a:cs typeface="Calibri" panose="020F0502020204030204" pitchFamily="34" charset="0"/>
            </a:rPr>
            <a:t>Dificultad para controlar nuevas cepas del virus, podrían requerirse costosos esfuerzos de los países.</a:t>
          </a:r>
        </a:p>
      </dgm:t>
    </dgm:pt>
    <dgm:pt modelId="{28945D32-8AB7-4A6D-8EC6-AA53D6DEED56}" type="parTrans" cxnId="{96FA2F9F-CF28-4232-9ECB-B10323DC9157}">
      <dgm:prSet/>
      <dgm:spPr/>
      <dgm:t>
        <a:bodyPr/>
        <a:lstStyle/>
        <a:p>
          <a:endParaRPr lang="es-GT"/>
        </a:p>
      </dgm:t>
    </dgm:pt>
    <dgm:pt modelId="{6EA3E5CD-7878-4803-A3AB-5A7AF18E80FC}" type="sibTrans" cxnId="{96FA2F9F-CF28-4232-9ECB-B10323DC9157}">
      <dgm:prSet/>
      <dgm:spPr>
        <a:ln>
          <a:solidFill>
            <a:srgbClr val="0086C3"/>
          </a:solidFill>
        </a:ln>
      </dgm:spPr>
      <dgm:t>
        <a:bodyPr/>
        <a:lstStyle/>
        <a:p>
          <a:endParaRPr lang="es-GT"/>
        </a:p>
      </dgm:t>
    </dgm:pt>
    <dgm:pt modelId="{513340B6-9F9C-41A3-8A48-7D11E16097CF}">
      <dgm:prSet phldrT="[Texto]" custT="1"/>
      <dgm:spPr>
        <a:solidFill>
          <a:schemeClr val="accent5">
            <a:lumMod val="60000"/>
            <a:lumOff val="40000"/>
          </a:schemeClr>
        </a:solidFill>
      </dgm:spPr>
      <dgm:t>
        <a:bodyPr/>
        <a:lstStyle/>
        <a:p>
          <a:r>
            <a:rPr lang="es-GT" sz="1800" dirty="0">
              <a:solidFill>
                <a:schemeClr val="tx1"/>
              </a:solidFill>
              <a:latin typeface="Calibri" panose="020F0502020204030204" pitchFamily="34" charset="0"/>
              <a:cs typeface="Calibri" panose="020F0502020204030204" pitchFamily="34" charset="0"/>
            </a:rPr>
            <a:t>Tensiones geopolíticas que afecten los precios de las materias prima, ejemplo el Medio Oriente.</a:t>
          </a:r>
        </a:p>
      </dgm:t>
    </dgm:pt>
    <dgm:pt modelId="{F9622F58-3CDC-46C0-8256-A5C3B41BE2DB}" type="parTrans" cxnId="{18C3F078-6308-4B20-A339-91D0BDB3E443}">
      <dgm:prSet/>
      <dgm:spPr/>
      <dgm:t>
        <a:bodyPr/>
        <a:lstStyle/>
        <a:p>
          <a:endParaRPr lang="es-GT"/>
        </a:p>
      </dgm:t>
    </dgm:pt>
    <dgm:pt modelId="{699413AE-C467-46B6-AA13-E79ECDA2950B}" type="sibTrans" cxnId="{18C3F078-6308-4B20-A339-91D0BDB3E443}">
      <dgm:prSet/>
      <dgm:spPr/>
      <dgm:t>
        <a:bodyPr/>
        <a:lstStyle/>
        <a:p>
          <a:endParaRPr lang="es-GT"/>
        </a:p>
      </dgm:t>
    </dgm:pt>
    <dgm:pt modelId="{40706F31-CAF9-41B0-AFBA-9684F3DD7B63}">
      <dgm:prSet phldrT="[Texto]" custT="1"/>
      <dgm:spPr>
        <a:solidFill>
          <a:schemeClr val="accent5">
            <a:lumMod val="20000"/>
            <a:lumOff val="80000"/>
          </a:schemeClr>
        </a:solidFill>
      </dgm:spPr>
      <dgm:t>
        <a:bodyPr/>
        <a:lstStyle/>
        <a:p>
          <a:r>
            <a:rPr lang="es-GT" sz="1800" dirty="0">
              <a:solidFill>
                <a:schemeClr val="tx1"/>
              </a:solidFill>
              <a:latin typeface="Calibri" panose="020F0502020204030204" pitchFamily="34" charset="0"/>
              <a:cs typeface="Calibri" panose="020F0502020204030204" pitchFamily="34" charset="0"/>
            </a:rPr>
            <a:t>Un aumento en la primas de riesgo  por una revaluación de mercado aumentaría los costos de financiamiento.</a:t>
          </a:r>
        </a:p>
      </dgm:t>
    </dgm:pt>
    <dgm:pt modelId="{BCE7AE3A-9B64-4D3F-8992-8B75E9E5E1C4}" type="parTrans" cxnId="{60875613-51F3-4E2B-9CF8-277E8AA9F565}">
      <dgm:prSet/>
      <dgm:spPr/>
      <dgm:t>
        <a:bodyPr/>
        <a:lstStyle/>
        <a:p>
          <a:endParaRPr lang="es-GT"/>
        </a:p>
      </dgm:t>
    </dgm:pt>
    <dgm:pt modelId="{5C598DF5-D8D2-45F1-B83A-EA48B4040B89}" type="sibTrans" cxnId="{60875613-51F3-4E2B-9CF8-277E8AA9F565}">
      <dgm:prSet/>
      <dgm:spPr/>
      <dgm:t>
        <a:bodyPr/>
        <a:lstStyle/>
        <a:p>
          <a:endParaRPr lang="es-GT"/>
        </a:p>
      </dgm:t>
    </dgm:pt>
    <dgm:pt modelId="{48B8116A-5183-4231-B948-53F1B6350E89}">
      <dgm:prSet custT="1"/>
      <dgm:spPr>
        <a:solidFill>
          <a:schemeClr val="accent5">
            <a:lumMod val="20000"/>
            <a:lumOff val="80000"/>
          </a:schemeClr>
        </a:solidFill>
      </dgm:spPr>
      <dgm:t>
        <a:bodyPr/>
        <a:lstStyle/>
        <a:p>
          <a:r>
            <a:rPr lang="es-GT" sz="1800" dirty="0">
              <a:solidFill>
                <a:schemeClr val="tx1"/>
              </a:solidFill>
              <a:latin typeface="Calibri" panose="020F0502020204030204" pitchFamily="34" charset="0"/>
              <a:cs typeface="Calibri" panose="020F0502020204030204" pitchFamily="34" charset="0"/>
            </a:rPr>
            <a:t>Efectividad de los protocolos internacionales para evitar interrupciones en los flujos comerciales</a:t>
          </a:r>
        </a:p>
      </dgm:t>
    </dgm:pt>
    <dgm:pt modelId="{C4CDCA42-F764-41D7-A723-B2271DC204F8}" type="parTrans" cxnId="{D71FD664-F6E0-4DB2-925A-F893DFC191E0}">
      <dgm:prSet/>
      <dgm:spPr/>
      <dgm:t>
        <a:bodyPr/>
        <a:lstStyle/>
        <a:p>
          <a:endParaRPr lang="es-GT"/>
        </a:p>
      </dgm:t>
    </dgm:pt>
    <dgm:pt modelId="{8D7C6074-98A6-4040-AD2A-5B0901EB0262}" type="sibTrans" cxnId="{D71FD664-F6E0-4DB2-925A-F893DFC191E0}">
      <dgm:prSet/>
      <dgm:spPr/>
      <dgm:t>
        <a:bodyPr/>
        <a:lstStyle/>
        <a:p>
          <a:endParaRPr lang="es-GT"/>
        </a:p>
      </dgm:t>
    </dgm:pt>
    <dgm:pt modelId="{71F18B44-0DC7-497A-9CD2-1193FAACD5D2}" type="pres">
      <dgm:prSet presAssocID="{99AFFEA2-402D-4DAF-BA69-FB8D9C49608C}" presName="Name0" presStyleCnt="0">
        <dgm:presLayoutVars>
          <dgm:chMax val="7"/>
          <dgm:chPref val="7"/>
          <dgm:dir/>
        </dgm:presLayoutVars>
      </dgm:prSet>
      <dgm:spPr/>
    </dgm:pt>
    <dgm:pt modelId="{8AA02841-908D-4923-A0B0-271EBFE8EA57}" type="pres">
      <dgm:prSet presAssocID="{99AFFEA2-402D-4DAF-BA69-FB8D9C49608C}" presName="Name1" presStyleCnt="0"/>
      <dgm:spPr/>
    </dgm:pt>
    <dgm:pt modelId="{1CADFD01-3D22-40D0-8CF0-22E123184B77}" type="pres">
      <dgm:prSet presAssocID="{99AFFEA2-402D-4DAF-BA69-FB8D9C49608C}" presName="cycle" presStyleCnt="0"/>
      <dgm:spPr/>
    </dgm:pt>
    <dgm:pt modelId="{EF990787-1CF4-4053-9B80-449ECF570D75}" type="pres">
      <dgm:prSet presAssocID="{99AFFEA2-402D-4DAF-BA69-FB8D9C49608C}" presName="srcNode" presStyleLbl="node1" presStyleIdx="0" presStyleCnt="4"/>
      <dgm:spPr/>
    </dgm:pt>
    <dgm:pt modelId="{451C2C85-477F-4616-B30A-5D8BDB618373}" type="pres">
      <dgm:prSet presAssocID="{99AFFEA2-402D-4DAF-BA69-FB8D9C49608C}" presName="conn" presStyleLbl="parChTrans1D2" presStyleIdx="0" presStyleCnt="1"/>
      <dgm:spPr/>
    </dgm:pt>
    <dgm:pt modelId="{08ACC4A8-3642-4402-A787-1F4EC2F8A3F3}" type="pres">
      <dgm:prSet presAssocID="{99AFFEA2-402D-4DAF-BA69-FB8D9C49608C}" presName="extraNode" presStyleLbl="node1" presStyleIdx="0" presStyleCnt="4"/>
      <dgm:spPr/>
    </dgm:pt>
    <dgm:pt modelId="{EB931330-99FF-48A0-89D5-763A28AEDAE5}" type="pres">
      <dgm:prSet presAssocID="{99AFFEA2-402D-4DAF-BA69-FB8D9C49608C}" presName="dstNode" presStyleLbl="node1" presStyleIdx="0" presStyleCnt="4"/>
      <dgm:spPr/>
    </dgm:pt>
    <dgm:pt modelId="{FE0890E0-03A7-4879-8CB9-65CB8AA68CA8}" type="pres">
      <dgm:prSet presAssocID="{6D697E1E-55E3-44DD-AA3C-9DC41FA29C65}" presName="text_1" presStyleLbl="node1" presStyleIdx="0" presStyleCnt="4" custScaleY="118105">
        <dgm:presLayoutVars>
          <dgm:bulletEnabled val="1"/>
        </dgm:presLayoutVars>
      </dgm:prSet>
      <dgm:spPr/>
    </dgm:pt>
    <dgm:pt modelId="{F5EF11F3-10AA-426B-AE53-9A1092DB6BA2}" type="pres">
      <dgm:prSet presAssocID="{6D697E1E-55E3-44DD-AA3C-9DC41FA29C65}" presName="accent_1" presStyleCnt="0"/>
      <dgm:spPr/>
    </dgm:pt>
    <dgm:pt modelId="{2E0E618B-067E-46B8-B247-E66872F2BE39}" type="pres">
      <dgm:prSet presAssocID="{6D697E1E-55E3-44DD-AA3C-9DC41FA29C65}" presName="accentRepeatNode" presStyleLbl="solidFgAcc1" presStyleIdx="0" presStyleCnt="4"/>
      <dgm:spPr>
        <a:ln>
          <a:solidFill>
            <a:srgbClr val="0086C3"/>
          </a:solidFill>
        </a:ln>
      </dgm:spPr>
    </dgm:pt>
    <dgm:pt modelId="{B36E71B0-C524-4729-A6A7-C3CE8A1E2A72}" type="pres">
      <dgm:prSet presAssocID="{513340B6-9F9C-41A3-8A48-7D11E16097CF}" presName="text_2" presStyleLbl="node1" presStyleIdx="1" presStyleCnt="4" custScaleY="128577">
        <dgm:presLayoutVars>
          <dgm:bulletEnabled val="1"/>
        </dgm:presLayoutVars>
      </dgm:prSet>
      <dgm:spPr/>
    </dgm:pt>
    <dgm:pt modelId="{CB0EA52F-E4B6-4C0B-B3A7-7AB35097CF34}" type="pres">
      <dgm:prSet presAssocID="{513340B6-9F9C-41A3-8A48-7D11E16097CF}" presName="accent_2" presStyleCnt="0"/>
      <dgm:spPr/>
    </dgm:pt>
    <dgm:pt modelId="{14D57A1A-174A-4BD3-BB0C-BDF819648A46}" type="pres">
      <dgm:prSet presAssocID="{513340B6-9F9C-41A3-8A48-7D11E16097CF}" presName="accentRepeatNode" presStyleLbl="solidFgAcc1" presStyleIdx="1" presStyleCnt="4"/>
      <dgm:spPr>
        <a:ln>
          <a:solidFill>
            <a:srgbClr val="0086C3"/>
          </a:solidFill>
        </a:ln>
      </dgm:spPr>
    </dgm:pt>
    <dgm:pt modelId="{B1016CC7-F542-4E36-A5B3-13639E5DDF98}" type="pres">
      <dgm:prSet presAssocID="{40706F31-CAF9-41B0-AFBA-9684F3DD7B63}" presName="text_3" presStyleLbl="node1" presStyleIdx="2" presStyleCnt="4" custScaleY="127760">
        <dgm:presLayoutVars>
          <dgm:bulletEnabled val="1"/>
        </dgm:presLayoutVars>
      </dgm:prSet>
      <dgm:spPr/>
    </dgm:pt>
    <dgm:pt modelId="{7A4E6A8F-3ED4-4C53-8012-31C781C84020}" type="pres">
      <dgm:prSet presAssocID="{40706F31-CAF9-41B0-AFBA-9684F3DD7B63}" presName="accent_3" presStyleCnt="0"/>
      <dgm:spPr/>
    </dgm:pt>
    <dgm:pt modelId="{ED5F0CD0-F6FE-4BDA-8E4F-16E32BA732D7}" type="pres">
      <dgm:prSet presAssocID="{40706F31-CAF9-41B0-AFBA-9684F3DD7B63}" presName="accentRepeatNode" presStyleLbl="solidFgAcc1" presStyleIdx="2" presStyleCnt="4"/>
      <dgm:spPr>
        <a:ln>
          <a:solidFill>
            <a:srgbClr val="0086C3"/>
          </a:solidFill>
        </a:ln>
      </dgm:spPr>
    </dgm:pt>
    <dgm:pt modelId="{82DA917B-CADA-470A-B99E-18EB5EEFD213}" type="pres">
      <dgm:prSet presAssocID="{48B8116A-5183-4231-B948-53F1B6350E89}" presName="text_4" presStyleLbl="node1" presStyleIdx="3" presStyleCnt="4" custScaleY="121140">
        <dgm:presLayoutVars>
          <dgm:bulletEnabled val="1"/>
        </dgm:presLayoutVars>
      </dgm:prSet>
      <dgm:spPr/>
    </dgm:pt>
    <dgm:pt modelId="{5B16D22A-D0DC-451A-83EB-24DDC874C506}" type="pres">
      <dgm:prSet presAssocID="{48B8116A-5183-4231-B948-53F1B6350E89}" presName="accent_4" presStyleCnt="0"/>
      <dgm:spPr/>
    </dgm:pt>
    <dgm:pt modelId="{7C4B95D7-379B-4DA2-93B7-C008815FCFE1}" type="pres">
      <dgm:prSet presAssocID="{48B8116A-5183-4231-B948-53F1B6350E89}" presName="accentRepeatNode" presStyleLbl="solidFgAcc1" presStyleIdx="3" presStyleCnt="4"/>
      <dgm:spPr/>
    </dgm:pt>
  </dgm:ptLst>
  <dgm:cxnLst>
    <dgm:cxn modelId="{829D2501-C984-46EC-9F1F-886763732608}" type="presOf" srcId="{48B8116A-5183-4231-B948-53F1B6350E89}" destId="{82DA917B-CADA-470A-B99E-18EB5EEFD213}" srcOrd="0" destOrd="0" presId="urn:microsoft.com/office/officeart/2008/layout/VerticalCurvedList"/>
    <dgm:cxn modelId="{60875613-51F3-4E2B-9CF8-277E8AA9F565}" srcId="{99AFFEA2-402D-4DAF-BA69-FB8D9C49608C}" destId="{40706F31-CAF9-41B0-AFBA-9684F3DD7B63}" srcOrd="2" destOrd="0" parTransId="{BCE7AE3A-9B64-4D3F-8992-8B75E9E5E1C4}" sibTransId="{5C598DF5-D8D2-45F1-B83A-EA48B4040B89}"/>
    <dgm:cxn modelId="{C2476E40-ABC8-495D-99DD-A7774B3EED4A}" type="presOf" srcId="{99AFFEA2-402D-4DAF-BA69-FB8D9C49608C}" destId="{71F18B44-0DC7-497A-9CD2-1193FAACD5D2}" srcOrd="0" destOrd="0" presId="urn:microsoft.com/office/officeart/2008/layout/VerticalCurvedList"/>
    <dgm:cxn modelId="{D71FD664-F6E0-4DB2-925A-F893DFC191E0}" srcId="{99AFFEA2-402D-4DAF-BA69-FB8D9C49608C}" destId="{48B8116A-5183-4231-B948-53F1B6350E89}" srcOrd="3" destOrd="0" parTransId="{C4CDCA42-F764-41D7-A723-B2271DC204F8}" sibTransId="{8D7C6074-98A6-4040-AD2A-5B0901EB0262}"/>
    <dgm:cxn modelId="{18C3F078-6308-4B20-A339-91D0BDB3E443}" srcId="{99AFFEA2-402D-4DAF-BA69-FB8D9C49608C}" destId="{513340B6-9F9C-41A3-8A48-7D11E16097CF}" srcOrd="1" destOrd="0" parTransId="{F9622F58-3CDC-46C0-8256-A5C3B41BE2DB}" sibTransId="{699413AE-C467-46B6-AA13-E79ECDA2950B}"/>
    <dgm:cxn modelId="{3FCB1785-CA43-4AC3-8CF4-F4613B2663EA}" type="presOf" srcId="{513340B6-9F9C-41A3-8A48-7D11E16097CF}" destId="{B36E71B0-C524-4729-A6A7-C3CE8A1E2A72}" srcOrd="0" destOrd="0" presId="urn:microsoft.com/office/officeart/2008/layout/VerticalCurvedList"/>
    <dgm:cxn modelId="{96FA2F9F-CF28-4232-9ECB-B10323DC9157}" srcId="{99AFFEA2-402D-4DAF-BA69-FB8D9C49608C}" destId="{6D697E1E-55E3-44DD-AA3C-9DC41FA29C65}" srcOrd="0" destOrd="0" parTransId="{28945D32-8AB7-4A6D-8EC6-AA53D6DEED56}" sibTransId="{6EA3E5CD-7878-4803-A3AB-5A7AF18E80FC}"/>
    <dgm:cxn modelId="{63D330AF-54F5-45F8-8DEF-B6357C08A2F4}" type="presOf" srcId="{6EA3E5CD-7878-4803-A3AB-5A7AF18E80FC}" destId="{451C2C85-477F-4616-B30A-5D8BDB618373}" srcOrd="0" destOrd="0" presId="urn:microsoft.com/office/officeart/2008/layout/VerticalCurvedList"/>
    <dgm:cxn modelId="{4D55D3E5-1D44-45D9-8984-E40A52D7AB7E}" type="presOf" srcId="{6D697E1E-55E3-44DD-AA3C-9DC41FA29C65}" destId="{FE0890E0-03A7-4879-8CB9-65CB8AA68CA8}" srcOrd="0" destOrd="0" presId="urn:microsoft.com/office/officeart/2008/layout/VerticalCurvedList"/>
    <dgm:cxn modelId="{17FB73F7-1DB0-4E0B-BBAB-137167E44ADB}" type="presOf" srcId="{40706F31-CAF9-41B0-AFBA-9684F3DD7B63}" destId="{B1016CC7-F542-4E36-A5B3-13639E5DDF98}" srcOrd="0" destOrd="0" presId="urn:microsoft.com/office/officeart/2008/layout/VerticalCurvedList"/>
    <dgm:cxn modelId="{89F38BC6-4462-4B86-B226-D3800C523ED6}" type="presParOf" srcId="{71F18B44-0DC7-497A-9CD2-1193FAACD5D2}" destId="{8AA02841-908D-4923-A0B0-271EBFE8EA57}" srcOrd="0" destOrd="0" presId="urn:microsoft.com/office/officeart/2008/layout/VerticalCurvedList"/>
    <dgm:cxn modelId="{8F11249A-A9E0-4B23-93C6-6D6628CD2A94}" type="presParOf" srcId="{8AA02841-908D-4923-A0B0-271EBFE8EA57}" destId="{1CADFD01-3D22-40D0-8CF0-22E123184B77}" srcOrd="0" destOrd="0" presId="urn:microsoft.com/office/officeart/2008/layout/VerticalCurvedList"/>
    <dgm:cxn modelId="{ABDB0491-1172-4F31-AC0D-CFE59B159DCB}" type="presParOf" srcId="{1CADFD01-3D22-40D0-8CF0-22E123184B77}" destId="{EF990787-1CF4-4053-9B80-449ECF570D75}" srcOrd="0" destOrd="0" presId="urn:microsoft.com/office/officeart/2008/layout/VerticalCurvedList"/>
    <dgm:cxn modelId="{41715DF6-67A7-4C9F-A003-90ABBCE5ED01}" type="presParOf" srcId="{1CADFD01-3D22-40D0-8CF0-22E123184B77}" destId="{451C2C85-477F-4616-B30A-5D8BDB618373}" srcOrd="1" destOrd="0" presId="urn:microsoft.com/office/officeart/2008/layout/VerticalCurvedList"/>
    <dgm:cxn modelId="{A8671C3A-6234-4272-B2B4-0276897835A5}" type="presParOf" srcId="{1CADFD01-3D22-40D0-8CF0-22E123184B77}" destId="{08ACC4A8-3642-4402-A787-1F4EC2F8A3F3}" srcOrd="2" destOrd="0" presId="urn:microsoft.com/office/officeart/2008/layout/VerticalCurvedList"/>
    <dgm:cxn modelId="{76325420-26BB-455B-8368-3E3550B04B4C}" type="presParOf" srcId="{1CADFD01-3D22-40D0-8CF0-22E123184B77}" destId="{EB931330-99FF-48A0-89D5-763A28AEDAE5}" srcOrd="3" destOrd="0" presId="urn:microsoft.com/office/officeart/2008/layout/VerticalCurvedList"/>
    <dgm:cxn modelId="{38FD37DC-C429-4802-8B02-1310AFC76832}" type="presParOf" srcId="{8AA02841-908D-4923-A0B0-271EBFE8EA57}" destId="{FE0890E0-03A7-4879-8CB9-65CB8AA68CA8}" srcOrd="1" destOrd="0" presId="urn:microsoft.com/office/officeart/2008/layout/VerticalCurvedList"/>
    <dgm:cxn modelId="{5BE660C8-E154-4319-8E7D-4E7DB904A33A}" type="presParOf" srcId="{8AA02841-908D-4923-A0B0-271EBFE8EA57}" destId="{F5EF11F3-10AA-426B-AE53-9A1092DB6BA2}" srcOrd="2" destOrd="0" presId="urn:microsoft.com/office/officeart/2008/layout/VerticalCurvedList"/>
    <dgm:cxn modelId="{9C75D538-FF19-4739-95C0-7BE7AAC97809}" type="presParOf" srcId="{F5EF11F3-10AA-426B-AE53-9A1092DB6BA2}" destId="{2E0E618B-067E-46B8-B247-E66872F2BE39}" srcOrd="0" destOrd="0" presId="urn:microsoft.com/office/officeart/2008/layout/VerticalCurvedList"/>
    <dgm:cxn modelId="{9622C98B-741C-49D3-A579-38C270A3A5D1}" type="presParOf" srcId="{8AA02841-908D-4923-A0B0-271EBFE8EA57}" destId="{B36E71B0-C524-4729-A6A7-C3CE8A1E2A72}" srcOrd="3" destOrd="0" presId="urn:microsoft.com/office/officeart/2008/layout/VerticalCurvedList"/>
    <dgm:cxn modelId="{449F9E46-468A-4582-9FF6-1659CD1122B2}" type="presParOf" srcId="{8AA02841-908D-4923-A0B0-271EBFE8EA57}" destId="{CB0EA52F-E4B6-4C0B-B3A7-7AB35097CF34}" srcOrd="4" destOrd="0" presId="urn:microsoft.com/office/officeart/2008/layout/VerticalCurvedList"/>
    <dgm:cxn modelId="{3E6ED4B8-4A20-4A12-9BC4-D40BCB7A7C4E}" type="presParOf" srcId="{CB0EA52F-E4B6-4C0B-B3A7-7AB35097CF34}" destId="{14D57A1A-174A-4BD3-BB0C-BDF819648A46}" srcOrd="0" destOrd="0" presId="urn:microsoft.com/office/officeart/2008/layout/VerticalCurvedList"/>
    <dgm:cxn modelId="{9D9A707E-BA17-4727-9553-37D81ACDF92A}" type="presParOf" srcId="{8AA02841-908D-4923-A0B0-271EBFE8EA57}" destId="{B1016CC7-F542-4E36-A5B3-13639E5DDF98}" srcOrd="5" destOrd="0" presId="urn:microsoft.com/office/officeart/2008/layout/VerticalCurvedList"/>
    <dgm:cxn modelId="{F3B04C12-726A-43E0-9938-B3D6D31CE18A}" type="presParOf" srcId="{8AA02841-908D-4923-A0B0-271EBFE8EA57}" destId="{7A4E6A8F-3ED4-4C53-8012-31C781C84020}" srcOrd="6" destOrd="0" presId="urn:microsoft.com/office/officeart/2008/layout/VerticalCurvedList"/>
    <dgm:cxn modelId="{C080C66B-D3DB-4A15-8AC7-FDCAAC47E057}" type="presParOf" srcId="{7A4E6A8F-3ED4-4C53-8012-31C781C84020}" destId="{ED5F0CD0-F6FE-4BDA-8E4F-16E32BA732D7}" srcOrd="0" destOrd="0" presId="urn:microsoft.com/office/officeart/2008/layout/VerticalCurvedList"/>
    <dgm:cxn modelId="{59BE1D11-549C-4B30-A854-C82A905A0ECA}" type="presParOf" srcId="{8AA02841-908D-4923-A0B0-271EBFE8EA57}" destId="{82DA917B-CADA-470A-B99E-18EB5EEFD213}" srcOrd="7" destOrd="0" presId="urn:microsoft.com/office/officeart/2008/layout/VerticalCurvedList"/>
    <dgm:cxn modelId="{501AAC87-736C-44F1-86A7-FF5839AF2C61}" type="presParOf" srcId="{8AA02841-908D-4923-A0B0-271EBFE8EA57}" destId="{5B16D22A-D0DC-451A-83EB-24DDC874C506}" srcOrd="8" destOrd="0" presId="urn:microsoft.com/office/officeart/2008/layout/VerticalCurvedList"/>
    <dgm:cxn modelId="{934F1B34-9328-42CE-AD03-9F6E08B5CFEB}" type="presParOf" srcId="{5B16D22A-D0DC-451A-83EB-24DDC874C506}" destId="{7C4B95D7-379B-4DA2-93B7-C008815FCFE1}"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AFFEA2-402D-4DAF-BA69-FB8D9C49608C}"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s-GT"/>
        </a:p>
      </dgm:t>
    </dgm:pt>
    <dgm:pt modelId="{6D697E1E-55E3-44DD-AA3C-9DC41FA29C65}">
      <dgm:prSet phldrT="[Texto]" custT="1"/>
      <dgm:spPr>
        <a:solidFill>
          <a:schemeClr val="accent5">
            <a:lumMod val="20000"/>
            <a:lumOff val="80000"/>
          </a:schemeClr>
        </a:solidFill>
      </dgm:spPr>
      <dgm:t>
        <a:bodyPr/>
        <a:lstStyle/>
        <a:p>
          <a:r>
            <a:rPr lang="es-GT" sz="1600" dirty="0">
              <a:solidFill>
                <a:schemeClr val="tx1"/>
              </a:solidFill>
            </a:rPr>
            <a:t>Evolución de nuevas variantes de COVID-19 a nivel nacional que lleven a medidas de mitigación.</a:t>
          </a:r>
        </a:p>
      </dgm:t>
    </dgm:pt>
    <dgm:pt modelId="{28945D32-8AB7-4A6D-8EC6-AA53D6DEED56}" type="parTrans" cxnId="{96FA2F9F-CF28-4232-9ECB-B10323DC9157}">
      <dgm:prSet/>
      <dgm:spPr/>
      <dgm:t>
        <a:bodyPr/>
        <a:lstStyle/>
        <a:p>
          <a:endParaRPr lang="es-GT"/>
        </a:p>
      </dgm:t>
    </dgm:pt>
    <dgm:pt modelId="{6EA3E5CD-7878-4803-A3AB-5A7AF18E80FC}" type="sibTrans" cxnId="{96FA2F9F-CF28-4232-9ECB-B10323DC9157}">
      <dgm:prSet/>
      <dgm:spPr>
        <a:ln>
          <a:solidFill>
            <a:srgbClr val="113964"/>
          </a:solidFill>
        </a:ln>
      </dgm:spPr>
      <dgm:t>
        <a:bodyPr/>
        <a:lstStyle/>
        <a:p>
          <a:endParaRPr lang="es-GT"/>
        </a:p>
      </dgm:t>
    </dgm:pt>
    <dgm:pt modelId="{513340B6-9F9C-41A3-8A48-7D11E16097CF}">
      <dgm:prSet phldrT="[Texto]" custT="1"/>
      <dgm:spPr>
        <a:solidFill>
          <a:schemeClr val="accent5">
            <a:lumMod val="40000"/>
            <a:lumOff val="60000"/>
          </a:schemeClr>
        </a:solidFill>
      </dgm:spPr>
      <dgm:t>
        <a:bodyPr/>
        <a:lstStyle/>
        <a:p>
          <a:r>
            <a:rPr lang="es-GT" sz="1600" dirty="0">
              <a:solidFill>
                <a:schemeClr val="tx1"/>
              </a:solidFill>
            </a:rPr>
            <a:t>Mayor frecuencia y gravedad de desastres naturales que erosionen las perspectivas económicas.</a:t>
          </a:r>
        </a:p>
      </dgm:t>
    </dgm:pt>
    <dgm:pt modelId="{F9622F58-3CDC-46C0-8256-A5C3B41BE2DB}" type="parTrans" cxnId="{18C3F078-6308-4B20-A339-91D0BDB3E443}">
      <dgm:prSet/>
      <dgm:spPr/>
      <dgm:t>
        <a:bodyPr/>
        <a:lstStyle/>
        <a:p>
          <a:endParaRPr lang="es-GT"/>
        </a:p>
      </dgm:t>
    </dgm:pt>
    <dgm:pt modelId="{699413AE-C467-46B6-AA13-E79ECDA2950B}" type="sibTrans" cxnId="{18C3F078-6308-4B20-A339-91D0BDB3E443}">
      <dgm:prSet/>
      <dgm:spPr/>
      <dgm:t>
        <a:bodyPr/>
        <a:lstStyle/>
        <a:p>
          <a:endParaRPr lang="es-GT"/>
        </a:p>
      </dgm:t>
    </dgm:pt>
    <dgm:pt modelId="{40706F31-CAF9-41B0-AFBA-9684F3DD7B63}">
      <dgm:prSet phldrT="[Texto]" custT="1"/>
      <dgm:spPr>
        <a:solidFill>
          <a:schemeClr val="accent5">
            <a:lumMod val="60000"/>
            <a:lumOff val="40000"/>
          </a:schemeClr>
        </a:solidFill>
      </dgm:spPr>
      <dgm:t>
        <a:bodyPr/>
        <a:lstStyle/>
        <a:p>
          <a:r>
            <a:rPr lang="es-GT" sz="1600" dirty="0">
              <a:solidFill>
                <a:schemeClr val="tx1"/>
              </a:solidFill>
            </a:rPr>
            <a:t>Deterioro en los indicadores sociales</a:t>
          </a:r>
        </a:p>
      </dgm:t>
    </dgm:pt>
    <dgm:pt modelId="{BCE7AE3A-9B64-4D3F-8992-8B75E9E5E1C4}" type="parTrans" cxnId="{60875613-51F3-4E2B-9CF8-277E8AA9F565}">
      <dgm:prSet/>
      <dgm:spPr/>
      <dgm:t>
        <a:bodyPr/>
        <a:lstStyle/>
        <a:p>
          <a:endParaRPr lang="es-GT"/>
        </a:p>
      </dgm:t>
    </dgm:pt>
    <dgm:pt modelId="{5C598DF5-D8D2-45F1-B83A-EA48B4040B89}" type="sibTrans" cxnId="{60875613-51F3-4E2B-9CF8-277E8AA9F565}">
      <dgm:prSet/>
      <dgm:spPr/>
      <dgm:t>
        <a:bodyPr/>
        <a:lstStyle/>
        <a:p>
          <a:endParaRPr lang="es-GT"/>
        </a:p>
      </dgm:t>
    </dgm:pt>
    <dgm:pt modelId="{48B8116A-5183-4231-B948-53F1B6350E89}">
      <dgm:prSet custT="1"/>
      <dgm:spPr>
        <a:solidFill>
          <a:schemeClr val="accent5">
            <a:lumMod val="20000"/>
            <a:lumOff val="80000"/>
          </a:schemeClr>
        </a:solidFill>
      </dgm:spPr>
      <dgm:t>
        <a:bodyPr/>
        <a:lstStyle/>
        <a:p>
          <a:r>
            <a:rPr lang="es-GT" sz="1600" dirty="0">
              <a:solidFill>
                <a:schemeClr val="tx1"/>
              </a:solidFill>
            </a:rPr>
            <a:t>Deterioro de la calidad de la cartera de crédito</a:t>
          </a:r>
        </a:p>
      </dgm:t>
    </dgm:pt>
    <dgm:pt modelId="{C4CDCA42-F764-41D7-A723-B2271DC204F8}" type="parTrans" cxnId="{D71FD664-F6E0-4DB2-925A-F893DFC191E0}">
      <dgm:prSet/>
      <dgm:spPr/>
      <dgm:t>
        <a:bodyPr/>
        <a:lstStyle/>
        <a:p>
          <a:endParaRPr lang="es-GT"/>
        </a:p>
      </dgm:t>
    </dgm:pt>
    <dgm:pt modelId="{8D7C6074-98A6-4040-AD2A-5B0901EB0262}" type="sibTrans" cxnId="{D71FD664-F6E0-4DB2-925A-F893DFC191E0}">
      <dgm:prSet/>
      <dgm:spPr/>
      <dgm:t>
        <a:bodyPr/>
        <a:lstStyle/>
        <a:p>
          <a:endParaRPr lang="es-GT"/>
        </a:p>
      </dgm:t>
    </dgm:pt>
    <dgm:pt modelId="{71F18B44-0DC7-497A-9CD2-1193FAACD5D2}" type="pres">
      <dgm:prSet presAssocID="{99AFFEA2-402D-4DAF-BA69-FB8D9C49608C}" presName="Name0" presStyleCnt="0">
        <dgm:presLayoutVars>
          <dgm:chMax val="7"/>
          <dgm:chPref val="7"/>
          <dgm:dir/>
        </dgm:presLayoutVars>
      </dgm:prSet>
      <dgm:spPr/>
    </dgm:pt>
    <dgm:pt modelId="{8AA02841-908D-4923-A0B0-271EBFE8EA57}" type="pres">
      <dgm:prSet presAssocID="{99AFFEA2-402D-4DAF-BA69-FB8D9C49608C}" presName="Name1" presStyleCnt="0"/>
      <dgm:spPr/>
    </dgm:pt>
    <dgm:pt modelId="{1CADFD01-3D22-40D0-8CF0-22E123184B77}" type="pres">
      <dgm:prSet presAssocID="{99AFFEA2-402D-4DAF-BA69-FB8D9C49608C}" presName="cycle" presStyleCnt="0"/>
      <dgm:spPr/>
    </dgm:pt>
    <dgm:pt modelId="{EF990787-1CF4-4053-9B80-449ECF570D75}" type="pres">
      <dgm:prSet presAssocID="{99AFFEA2-402D-4DAF-BA69-FB8D9C49608C}" presName="srcNode" presStyleLbl="node1" presStyleIdx="0" presStyleCnt="4"/>
      <dgm:spPr/>
    </dgm:pt>
    <dgm:pt modelId="{451C2C85-477F-4616-B30A-5D8BDB618373}" type="pres">
      <dgm:prSet presAssocID="{99AFFEA2-402D-4DAF-BA69-FB8D9C49608C}" presName="conn" presStyleLbl="parChTrans1D2" presStyleIdx="0" presStyleCnt="1"/>
      <dgm:spPr/>
    </dgm:pt>
    <dgm:pt modelId="{08ACC4A8-3642-4402-A787-1F4EC2F8A3F3}" type="pres">
      <dgm:prSet presAssocID="{99AFFEA2-402D-4DAF-BA69-FB8D9C49608C}" presName="extraNode" presStyleLbl="node1" presStyleIdx="0" presStyleCnt="4"/>
      <dgm:spPr/>
    </dgm:pt>
    <dgm:pt modelId="{EB931330-99FF-48A0-89D5-763A28AEDAE5}" type="pres">
      <dgm:prSet presAssocID="{99AFFEA2-402D-4DAF-BA69-FB8D9C49608C}" presName="dstNode" presStyleLbl="node1" presStyleIdx="0" presStyleCnt="4"/>
      <dgm:spPr/>
    </dgm:pt>
    <dgm:pt modelId="{FE0890E0-03A7-4879-8CB9-65CB8AA68CA8}" type="pres">
      <dgm:prSet presAssocID="{6D697E1E-55E3-44DD-AA3C-9DC41FA29C65}" presName="text_1" presStyleLbl="node1" presStyleIdx="0" presStyleCnt="4">
        <dgm:presLayoutVars>
          <dgm:bulletEnabled val="1"/>
        </dgm:presLayoutVars>
      </dgm:prSet>
      <dgm:spPr/>
    </dgm:pt>
    <dgm:pt modelId="{F5EF11F3-10AA-426B-AE53-9A1092DB6BA2}" type="pres">
      <dgm:prSet presAssocID="{6D697E1E-55E3-44DD-AA3C-9DC41FA29C65}" presName="accent_1" presStyleCnt="0"/>
      <dgm:spPr/>
    </dgm:pt>
    <dgm:pt modelId="{2E0E618B-067E-46B8-B247-E66872F2BE39}" type="pres">
      <dgm:prSet presAssocID="{6D697E1E-55E3-44DD-AA3C-9DC41FA29C65}" presName="accentRepeatNode" presStyleLbl="solidFgAcc1" presStyleIdx="0" presStyleCnt="4"/>
      <dgm:spPr>
        <a:ln>
          <a:solidFill>
            <a:srgbClr val="113964"/>
          </a:solidFill>
        </a:ln>
      </dgm:spPr>
    </dgm:pt>
    <dgm:pt modelId="{B36E71B0-C524-4729-A6A7-C3CE8A1E2A72}" type="pres">
      <dgm:prSet presAssocID="{513340B6-9F9C-41A3-8A48-7D11E16097CF}" presName="text_2" presStyleLbl="node1" presStyleIdx="1" presStyleCnt="4">
        <dgm:presLayoutVars>
          <dgm:bulletEnabled val="1"/>
        </dgm:presLayoutVars>
      </dgm:prSet>
      <dgm:spPr/>
    </dgm:pt>
    <dgm:pt modelId="{CB0EA52F-E4B6-4C0B-B3A7-7AB35097CF34}" type="pres">
      <dgm:prSet presAssocID="{513340B6-9F9C-41A3-8A48-7D11E16097CF}" presName="accent_2" presStyleCnt="0"/>
      <dgm:spPr/>
    </dgm:pt>
    <dgm:pt modelId="{14D57A1A-174A-4BD3-BB0C-BDF819648A46}" type="pres">
      <dgm:prSet presAssocID="{513340B6-9F9C-41A3-8A48-7D11E16097CF}" presName="accentRepeatNode" presStyleLbl="solidFgAcc1" presStyleIdx="1" presStyleCnt="4"/>
      <dgm:spPr>
        <a:ln>
          <a:solidFill>
            <a:srgbClr val="113964"/>
          </a:solidFill>
        </a:ln>
      </dgm:spPr>
    </dgm:pt>
    <dgm:pt modelId="{B1016CC7-F542-4E36-A5B3-13639E5DDF98}" type="pres">
      <dgm:prSet presAssocID="{40706F31-CAF9-41B0-AFBA-9684F3DD7B63}" presName="text_3" presStyleLbl="node1" presStyleIdx="2" presStyleCnt="4">
        <dgm:presLayoutVars>
          <dgm:bulletEnabled val="1"/>
        </dgm:presLayoutVars>
      </dgm:prSet>
      <dgm:spPr/>
    </dgm:pt>
    <dgm:pt modelId="{7A4E6A8F-3ED4-4C53-8012-31C781C84020}" type="pres">
      <dgm:prSet presAssocID="{40706F31-CAF9-41B0-AFBA-9684F3DD7B63}" presName="accent_3" presStyleCnt="0"/>
      <dgm:spPr/>
    </dgm:pt>
    <dgm:pt modelId="{ED5F0CD0-F6FE-4BDA-8E4F-16E32BA732D7}" type="pres">
      <dgm:prSet presAssocID="{40706F31-CAF9-41B0-AFBA-9684F3DD7B63}" presName="accentRepeatNode" presStyleLbl="solidFgAcc1" presStyleIdx="2" presStyleCnt="4"/>
      <dgm:spPr>
        <a:ln>
          <a:solidFill>
            <a:srgbClr val="113964"/>
          </a:solidFill>
        </a:ln>
      </dgm:spPr>
    </dgm:pt>
    <dgm:pt modelId="{82DA917B-CADA-470A-B99E-18EB5EEFD213}" type="pres">
      <dgm:prSet presAssocID="{48B8116A-5183-4231-B948-53F1B6350E89}" presName="text_4" presStyleLbl="node1" presStyleIdx="3" presStyleCnt="4">
        <dgm:presLayoutVars>
          <dgm:bulletEnabled val="1"/>
        </dgm:presLayoutVars>
      </dgm:prSet>
      <dgm:spPr/>
    </dgm:pt>
    <dgm:pt modelId="{5B16D22A-D0DC-451A-83EB-24DDC874C506}" type="pres">
      <dgm:prSet presAssocID="{48B8116A-5183-4231-B948-53F1B6350E89}" presName="accent_4" presStyleCnt="0"/>
      <dgm:spPr/>
    </dgm:pt>
    <dgm:pt modelId="{7C4B95D7-379B-4DA2-93B7-C008815FCFE1}" type="pres">
      <dgm:prSet presAssocID="{48B8116A-5183-4231-B948-53F1B6350E89}" presName="accentRepeatNode" presStyleLbl="solidFgAcc1" presStyleIdx="3" presStyleCnt="4"/>
      <dgm:spPr>
        <a:ln>
          <a:solidFill>
            <a:srgbClr val="113964"/>
          </a:solidFill>
        </a:ln>
      </dgm:spPr>
    </dgm:pt>
  </dgm:ptLst>
  <dgm:cxnLst>
    <dgm:cxn modelId="{829D2501-C984-46EC-9F1F-886763732608}" type="presOf" srcId="{48B8116A-5183-4231-B948-53F1B6350E89}" destId="{82DA917B-CADA-470A-B99E-18EB5EEFD213}" srcOrd="0" destOrd="0" presId="urn:microsoft.com/office/officeart/2008/layout/VerticalCurvedList"/>
    <dgm:cxn modelId="{60875613-51F3-4E2B-9CF8-277E8AA9F565}" srcId="{99AFFEA2-402D-4DAF-BA69-FB8D9C49608C}" destId="{40706F31-CAF9-41B0-AFBA-9684F3DD7B63}" srcOrd="2" destOrd="0" parTransId="{BCE7AE3A-9B64-4D3F-8992-8B75E9E5E1C4}" sibTransId="{5C598DF5-D8D2-45F1-B83A-EA48B4040B89}"/>
    <dgm:cxn modelId="{C2476E40-ABC8-495D-99DD-A7774B3EED4A}" type="presOf" srcId="{99AFFEA2-402D-4DAF-BA69-FB8D9C49608C}" destId="{71F18B44-0DC7-497A-9CD2-1193FAACD5D2}" srcOrd="0" destOrd="0" presId="urn:microsoft.com/office/officeart/2008/layout/VerticalCurvedList"/>
    <dgm:cxn modelId="{D71FD664-F6E0-4DB2-925A-F893DFC191E0}" srcId="{99AFFEA2-402D-4DAF-BA69-FB8D9C49608C}" destId="{48B8116A-5183-4231-B948-53F1B6350E89}" srcOrd="3" destOrd="0" parTransId="{C4CDCA42-F764-41D7-A723-B2271DC204F8}" sibTransId="{8D7C6074-98A6-4040-AD2A-5B0901EB0262}"/>
    <dgm:cxn modelId="{18C3F078-6308-4B20-A339-91D0BDB3E443}" srcId="{99AFFEA2-402D-4DAF-BA69-FB8D9C49608C}" destId="{513340B6-9F9C-41A3-8A48-7D11E16097CF}" srcOrd="1" destOrd="0" parTransId="{F9622F58-3CDC-46C0-8256-A5C3B41BE2DB}" sibTransId="{699413AE-C467-46B6-AA13-E79ECDA2950B}"/>
    <dgm:cxn modelId="{3FCB1785-CA43-4AC3-8CF4-F4613B2663EA}" type="presOf" srcId="{513340B6-9F9C-41A3-8A48-7D11E16097CF}" destId="{B36E71B0-C524-4729-A6A7-C3CE8A1E2A72}" srcOrd="0" destOrd="0" presId="urn:microsoft.com/office/officeart/2008/layout/VerticalCurvedList"/>
    <dgm:cxn modelId="{96FA2F9F-CF28-4232-9ECB-B10323DC9157}" srcId="{99AFFEA2-402D-4DAF-BA69-FB8D9C49608C}" destId="{6D697E1E-55E3-44DD-AA3C-9DC41FA29C65}" srcOrd="0" destOrd="0" parTransId="{28945D32-8AB7-4A6D-8EC6-AA53D6DEED56}" sibTransId="{6EA3E5CD-7878-4803-A3AB-5A7AF18E80FC}"/>
    <dgm:cxn modelId="{63D330AF-54F5-45F8-8DEF-B6357C08A2F4}" type="presOf" srcId="{6EA3E5CD-7878-4803-A3AB-5A7AF18E80FC}" destId="{451C2C85-477F-4616-B30A-5D8BDB618373}" srcOrd="0" destOrd="0" presId="urn:microsoft.com/office/officeart/2008/layout/VerticalCurvedList"/>
    <dgm:cxn modelId="{4D55D3E5-1D44-45D9-8984-E40A52D7AB7E}" type="presOf" srcId="{6D697E1E-55E3-44DD-AA3C-9DC41FA29C65}" destId="{FE0890E0-03A7-4879-8CB9-65CB8AA68CA8}" srcOrd="0" destOrd="0" presId="urn:microsoft.com/office/officeart/2008/layout/VerticalCurvedList"/>
    <dgm:cxn modelId="{17FB73F7-1DB0-4E0B-BBAB-137167E44ADB}" type="presOf" srcId="{40706F31-CAF9-41B0-AFBA-9684F3DD7B63}" destId="{B1016CC7-F542-4E36-A5B3-13639E5DDF98}" srcOrd="0" destOrd="0" presId="urn:microsoft.com/office/officeart/2008/layout/VerticalCurvedList"/>
    <dgm:cxn modelId="{89F38BC6-4462-4B86-B226-D3800C523ED6}" type="presParOf" srcId="{71F18B44-0DC7-497A-9CD2-1193FAACD5D2}" destId="{8AA02841-908D-4923-A0B0-271EBFE8EA57}" srcOrd="0" destOrd="0" presId="urn:microsoft.com/office/officeart/2008/layout/VerticalCurvedList"/>
    <dgm:cxn modelId="{8F11249A-A9E0-4B23-93C6-6D6628CD2A94}" type="presParOf" srcId="{8AA02841-908D-4923-A0B0-271EBFE8EA57}" destId="{1CADFD01-3D22-40D0-8CF0-22E123184B77}" srcOrd="0" destOrd="0" presId="urn:microsoft.com/office/officeart/2008/layout/VerticalCurvedList"/>
    <dgm:cxn modelId="{ABDB0491-1172-4F31-AC0D-CFE59B159DCB}" type="presParOf" srcId="{1CADFD01-3D22-40D0-8CF0-22E123184B77}" destId="{EF990787-1CF4-4053-9B80-449ECF570D75}" srcOrd="0" destOrd="0" presId="urn:microsoft.com/office/officeart/2008/layout/VerticalCurvedList"/>
    <dgm:cxn modelId="{41715DF6-67A7-4C9F-A003-90ABBCE5ED01}" type="presParOf" srcId="{1CADFD01-3D22-40D0-8CF0-22E123184B77}" destId="{451C2C85-477F-4616-B30A-5D8BDB618373}" srcOrd="1" destOrd="0" presId="urn:microsoft.com/office/officeart/2008/layout/VerticalCurvedList"/>
    <dgm:cxn modelId="{A8671C3A-6234-4272-B2B4-0276897835A5}" type="presParOf" srcId="{1CADFD01-3D22-40D0-8CF0-22E123184B77}" destId="{08ACC4A8-3642-4402-A787-1F4EC2F8A3F3}" srcOrd="2" destOrd="0" presId="urn:microsoft.com/office/officeart/2008/layout/VerticalCurvedList"/>
    <dgm:cxn modelId="{76325420-26BB-455B-8368-3E3550B04B4C}" type="presParOf" srcId="{1CADFD01-3D22-40D0-8CF0-22E123184B77}" destId="{EB931330-99FF-48A0-89D5-763A28AEDAE5}" srcOrd="3" destOrd="0" presId="urn:microsoft.com/office/officeart/2008/layout/VerticalCurvedList"/>
    <dgm:cxn modelId="{38FD37DC-C429-4802-8B02-1310AFC76832}" type="presParOf" srcId="{8AA02841-908D-4923-A0B0-271EBFE8EA57}" destId="{FE0890E0-03A7-4879-8CB9-65CB8AA68CA8}" srcOrd="1" destOrd="0" presId="urn:microsoft.com/office/officeart/2008/layout/VerticalCurvedList"/>
    <dgm:cxn modelId="{5BE660C8-E154-4319-8E7D-4E7DB904A33A}" type="presParOf" srcId="{8AA02841-908D-4923-A0B0-271EBFE8EA57}" destId="{F5EF11F3-10AA-426B-AE53-9A1092DB6BA2}" srcOrd="2" destOrd="0" presId="urn:microsoft.com/office/officeart/2008/layout/VerticalCurvedList"/>
    <dgm:cxn modelId="{9C75D538-FF19-4739-95C0-7BE7AAC97809}" type="presParOf" srcId="{F5EF11F3-10AA-426B-AE53-9A1092DB6BA2}" destId="{2E0E618B-067E-46B8-B247-E66872F2BE39}" srcOrd="0" destOrd="0" presId="urn:microsoft.com/office/officeart/2008/layout/VerticalCurvedList"/>
    <dgm:cxn modelId="{9622C98B-741C-49D3-A579-38C270A3A5D1}" type="presParOf" srcId="{8AA02841-908D-4923-A0B0-271EBFE8EA57}" destId="{B36E71B0-C524-4729-A6A7-C3CE8A1E2A72}" srcOrd="3" destOrd="0" presId="urn:microsoft.com/office/officeart/2008/layout/VerticalCurvedList"/>
    <dgm:cxn modelId="{449F9E46-468A-4582-9FF6-1659CD1122B2}" type="presParOf" srcId="{8AA02841-908D-4923-A0B0-271EBFE8EA57}" destId="{CB0EA52F-E4B6-4C0B-B3A7-7AB35097CF34}" srcOrd="4" destOrd="0" presId="urn:microsoft.com/office/officeart/2008/layout/VerticalCurvedList"/>
    <dgm:cxn modelId="{3E6ED4B8-4A20-4A12-9BC4-D40BCB7A7C4E}" type="presParOf" srcId="{CB0EA52F-E4B6-4C0B-B3A7-7AB35097CF34}" destId="{14D57A1A-174A-4BD3-BB0C-BDF819648A46}" srcOrd="0" destOrd="0" presId="urn:microsoft.com/office/officeart/2008/layout/VerticalCurvedList"/>
    <dgm:cxn modelId="{9D9A707E-BA17-4727-9553-37D81ACDF92A}" type="presParOf" srcId="{8AA02841-908D-4923-A0B0-271EBFE8EA57}" destId="{B1016CC7-F542-4E36-A5B3-13639E5DDF98}" srcOrd="5" destOrd="0" presId="urn:microsoft.com/office/officeart/2008/layout/VerticalCurvedList"/>
    <dgm:cxn modelId="{F3B04C12-726A-43E0-9938-B3D6D31CE18A}" type="presParOf" srcId="{8AA02841-908D-4923-A0B0-271EBFE8EA57}" destId="{7A4E6A8F-3ED4-4C53-8012-31C781C84020}" srcOrd="6" destOrd="0" presId="urn:microsoft.com/office/officeart/2008/layout/VerticalCurvedList"/>
    <dgm:cxn modelId="{C080C66B-D3DB-4A15-8AC7-FDCAAC47E057}" type="presParOf" srcId="{7A4E6A8F-3ED4-4C53-8012-31C781C84020}" destId="{ED5F0CD0-F6FE-4BDA-8E4F-16E32BA732D7}" srcOrd="0" destOrd="0" presId="urn:microsoft.com/office/officeart/2008/layout/VerticalCurvedList"/>
    <dgm:cxn modelId="{59BE1D11-549C-4B30-A854-C82A905A0ECA}" type="presParOf" srcId="{8AA02841-908D-4923-A0B0-271EBFE8EA57}" destId="{82DA917B-CADA-470A-B99E-18EB5EEFD213}" srcOrd="7" destOrd="0" presId="urn:microsoft.com/office/officeart/2008/layout/VerticalCurvedList"/>
    <dgm:cxn modelId="{501AAC87-736C-44F1-86A7-FF5839AF2C61}" type="presParOf" srcId="{8AA02841-908D-4923-A0B0-271EBFE8EA57}" destId="{5B16D22A-D0DC-451A-83EB-24DDC874C506}" srcOrd="8" destOrd="0" presId="urn:microsoft.com/office/officeart/2008/layout/VerticalCurvedList"/>
    <dgm:cxn modelId="{934F1B34-9328-42CE-AD03-9F6E08B5CFEB}" type="presParOf" srcId="{5B16D22A-D0DC-451A-83EB-24DDC874C506}" destId="{7C4B95D7-379B-4DA2-93B7-C008815FCFE1}" srcOrd="0" destOrd="0" presId="urn:microsoft.com/office/officeart/2008/layout/VerticalCurv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AFFEA2-402D-4DAF-BA69-FB8D9C49608C}"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s-GT"/>
        </a:p>
      </dgm:t>
    </dgm:pt>
    <dgm:pt modelId="{6D697E1E-55E3-44DD-AA3C-9DC41FA29C65}">
      <dgm:prSet phldrT="[Texto]" custT="1"/>
      <dgm:spPr>
        <a:solidFill>
          <a:schemeClr val="accent5">
            <a:lumMod val="20000"/>
            <a:lumOff val="80000"/>
          </a:schemeClr>
        </a:solidFill>
      </dgm:spPr>
      <dgm:t>
        <a:bodyPr/>
        <a:lstStyle/>
        <a:p>
          <a:r>
            <a:rPr lang="es-GT" sz="2000" dirty="0">
              <a:solidFill>
                <a:schemeClr val="tx1"/>
              </a:solidFill>
            </a:rPr>
            <a:t>Demandas laborales, relacionadas con el 029, por Pactos Colectivos, reinstalación por despidos</a:t>
          </a:r>
        </a:p>
      </dgm:t>
    </dgm:pt>
    <dgm:pt modelId="{28945D32-8AB7-4A6D-8EC6-AA53D6DEED56}" type="parTrans" cxnId="{96FA2F9F-CF28-4232-9ECB-B10323DC9157}">
      <dgm:prSet/>
      <dgm:spPr/>
      <dgm:t>
        <a:bodyPr/>
        <a:lstStyle/>
        <a:p>
          <a:endParaRPr lang="es-GT" sz="2000"/>
        </a:p>
      </dgm:t>
    </dgm:pt>
    <dgm:pt modelId="{6EA3E5CD-7878-4803-A3AB-5A7AF18E80FC}" type="sibTrans" cxnId="{96FA2F9F-CF28-4232-9ECB-B10323DC9157}">
      <dgm:prSet/>
      <dgm:spPr>
        <a:ln>
          <a:solidFill>
            <a:srgbClr val="0D3964"/>
          </a:solidFill>
        </a:ln>
      </dgm:spPr>
      <dgm:t>
        <a:bodyPr/>
        <a:lstStyle/>
        <a:p>
          <a:endParaRPr lang="es-GT" sz="2000"/>
        </a:p>
      </dgm:t>
    </dgm:pt>
    <dgm:pt modelId="{513340B6-9F9C-41A3-8A48-7D11E16097CF}">
      <dgm:prSet phldrT="[Texto]" custT="1"/>
      <dgm:spPr>
        <a:solidFill>
          <a:schemeClr val="accent5">
            <a:lumMod val="40000"/>
            <a:lumOff val="60000"/>
          </a:schemeClr>
        </a:solidFill>
      </dgm:spPr>
      <dgm:t>
        <a:bodyPr/>
        <a:lstStyle/>
        <a:p>
          <a:r>
            <a:rPr lang="es-GT" sz="2000" dirty="0">
              <a:solidFill>
                <a:schemeClr val="tx1"/>
              </a:solidFill>
            </a:rPr>
            <a:t>Casos asociados a violaciones a Derechos Humanos</a:t>
          </a:r>
        </a:p>
      </dgm:t>
    </dgm:pt>
    <dgm:pt modelId="{F9622F58-3CDC-46C0-8256-A5C3B41BE2DB}" type="parTrans" cxnId="{18C3F078-6308-4B20-A339-91D0BDB3E443}">
      <dgm:prSet/>
      <dgm:spPr/>
      <dgm:t>
        <a:bodyPr/>
        <a:lstStyle/>
        <a:p>
          <a:endParaRPr lang="es-GT" sz="2000"/>
        </a:p>
      </dgm:t>
    </dgm:pt>
    <dgm:pt modelId="{699413AE-C467-46B6-AA13-E79ECDA2950B}" type="sibTrans" cxnId="{18C3F078-6308-4B20-A339-91D0BDB3E443}">
      <dgm:prSet/>
      <dgm:spPr/>
      <dgm:t>
        <a:bodyPr/>
        <a:lstStyle/>
        <a:p>
          <a:endParaRPr lang="es-GT" sz="2000"/>
        </a:p>
      </dgm:t>
    </dgm:pt>
    <dgm:pt modelId="{40706F31-CAF9-41B0-AFBA-9684F3DD7B63}">
      <dgm:prSet phldrT="[Texto]" custT="1"/>
      <dgm:spPr>
        <a:solidFill>
          <a:schemeClr val="accent5">
            <a:lumMod val="60000"/>
            <a:lumOff val="40000"/>
          </a:schemeClr>
        </a:solidFill>
      </dgm:spPr>
      <dgm:t>
        <a:bodyPr/>
        <a:lstStyle/>
        <a:p>
          <a:r>
            <a:rPr lang="es-GT" sz="2000" dirty="0">
              <a:solidFill>
                <a:schemeClr val="tx1"/>
              </a:solidFill>
            </a:rPr>
            <a:t>Demanda Civiles ejercidas por proveedores o contratistas del Estado</a:t>
          </a:r>
        </a:p>
      </dgm:t>
    </dgm:pt>
    <dgm:pt modelId="{BCE7AE3A-9B64-4D3F-8992-8B75E9E5E1C4}" type="parTrans" cxnId="{60875613-51F3-4E2B-9CF8-277E8AA9F565}">
      <dgm:prSet/>
      <dgm:spPr/>
      <dgm:t>
        <a:bodyPr/>
        <a:lstStyle/>
        <a:p>
          <a:endParaRPr lang="es-GT" sz="2000"/>
        </a:p>
      </dgm:t>
    </dgm:pt>
    <dgm:pt modelId="{5C598DF5-D8D2-45F1-B83A-EA48B4040B89}" type="sibTrans" cxnId="{60875613-51F3-4E2B-9CF8-277E8AA9F565}">
      <dgm:prSet/>
      <dgm:spPr/>
      <dgm:t>
        <a:bodyPr/>
        <a:lstStyle/>
        <a:p>
          <a:endParaRPr lang="es-GT" sz="2000"/>
        </a:p>
      </dgm:t>
    </dgm:pt>
    <dgm:pt modelId="{48B8116A-5183-4231-B948-53F1B6350E89}">
      <dgm:prSet custT="1"/>
      <dgm:spPr>
        <a:solidFill>
          <a:schemeClr val="accent5">
            <a:lumMod val="20000"/>
            <a:lumOff val="80000"/>
          </a:schemeClr>
        </a:solidFill>
      </dgm:spPr>
      <dgm:t>
        <a:bodyPr/>
        <a:lstStyle/>
        <a:p>
          <a:r>
            <a:rPr lang="es-GT" sz="2000" dirty="0">
              <a:solidFill>
                <a:schemeClr val="tx1"/>
              </a:solidFill>
            </a:rPr>
            <a:t>Arbitrajes internacionales</a:t>
          </a:r>
        </a:p>
      </dgm:t>
    </dgm:pt>
    <dgm:pt modelId="{C4CDCA42-F764-41D7-A723-B2271DC204F8}" type="parTrans" cxnId="{D71FD664-F6E0-4DB2-925A-F893DFC191E0}">
      <dgm:prSet/>
      <dgm:spPr/>
      <dgm:t>
        <a:bodyPr/>
        <a:lstStyle/>
        <a:p>
          <a:endParaRPr lang="es-GT" sz="2000"/>
        </a:p>
      </dgm:t>
    </dgm:pt>
    <dgm:pt modelId="{8D7C6074-98A6-4040-AD2A-5B0901EB0262}" type="sibTrans" cxnId="{D71FD664-F6E0-4DB2-925A-F893DFC191E0}">
      <dgm:prSet/>
      <dgm:spPr/>
      <dgm:t>
        <a:bodyPr/>
        <a:lstStyle/>
        <a:p>
          <a:endParaRPr lang="es-GT" sz="2000"/>
        </a:p>
      </dgm:t>
    </dgm:pt>
    <dgm:pt modelId="{71F18B44-0DC7-497A-9CD2-1193FAACD5D2}" type="pres">
      <dgm:prSet presAssocID="{99AFFEA2-402D-4DAF-BA69-FB8D9C49608C}" presName="Name0" presStyleCnt="0">
        <dgm:presLayoutVars>
          <dgm:chMax val="7"/>
          <dgm:chPref val="7"/>
          <dgm:dir/>
        </dgm:presLayoutVars>
      </dgm:prSet>
      <dgm:spPr/>
    </dgm:pt>
    <dgm:pt modelId="{8AA02841-908D-4923-A0B0-271EBFE8EA57}" type="pres">
      <dgm:prSet presAssocID="{99AFFEA2-402D-4DAF-BA69-FB8D9C49608C}" presName="Name1" presStyleCnt="0"/>
      <dgm:spPr/>
    </dgm:pt>
    <dgm:pt modelId="{1CADFD01-3D22-40D0-8CF0-22E123184B77}" type="pres">
      <dgm:prSet presAssocID="{99AFFEA2-402D-4DAF-BA69-FB8D9C49608C}" presName="cycle" presStyleCnt="0"/>
      <dgm:spPr/>
    </dgm:pt>
    <dgm:pt modelId="{EF990787-1CF4-4053-9B80-449ECF570D75}" type="pres">
      <dgm:prSet presAssocID="{99AFFEA2-402D-4DAF-BA69-FB8D9C49608C}" presName="srcNode" presStyleLbl="node1" presStyleIdx="0" presStyleCnt="4"/>
      <dgm:spPr/>
    </dgm:pt>
    <dgm:pt modelId="{451C2C85-477F-4616-B30A-5D8BDB618373}" type="pres">
      <dgm:prSet presAssocID="{99AFFEA2-402D-4DAF-BA69-FB8D9C49608C}" presName="conn" presStyleLbl="parChTrans1D2" presStyleIdx="0" presStyleCnt="1"/>
      <dgm:spPr/>
    </dgm:pt>
    <dgm:pt modelId="{08ACC4A8-3642-4402-A787-1F4EC2F8A3F3}" type="pres">
      <dgm:prSet presAssocID="{99AFFEA2-402D-4DAF-BA69-FB8D9C49608C}" presName="extraNode" presStyleLbl="node1" presStyleIdx="0" presStyleCnt="4"/>
      <dgm:spPr/>
    </dgm:pt>
    <dgm:pt modelId="{EB931330-99FF-48A0-89D5-763A28AEDAE5}" type="pres">
      <dgm:prSet presAssocID="{99AFFEA2-402D-4DAF-BA69-FB8D9C49608C}" presName="dstNode" presStyleLbl="node1" presStyleIdx="0" presStyleCnt="4"/>
      <dgm:spPr/>
    </dgm:pt>
    <dgm:pt modelId="{FE0890E0-03A7-4879-8CB9-65CB8AA68CA8}" type="pres">
      <dgm:prSet presAssocID="{6D697E1E-55E3-44DD-AA3C-9DC41FA29C65}" presName="text_1" presStyleLbl="node1" presStyleIdx="0" presStyleCnt="4" custScaleX="99133" custScaleY="123447">
        <dgm:presLayoutVars>
          <dgm:bulletEnabled val="1"/>
        </dgm:presLayoutVars>
      </dgm:prSet>
      <dgm:spPr/>
    </dgm:pt>
    <dgm:pt modelId="{F5EF11F3-10AA-426B-AE53-9A1092DB6BA2}" type="pres">
      <dgm:prSet presAssocID="{6D697E1E-55E3-44DD-AA3C-9DC41FA29C65}" presName="accent_1" presStyleCnt="0"/>
      <dgm:spPr/>
    </dgm:pt>
    <dgm:pt modelId="{2E0E618B-067E-46B8-B247-E66872F2BE39}" type="pres">
      <dgm:prSet presAssocID="{6D697E1E-55E3-44DD-AA3C-9DC41FA29C65}" presName="accentRepeatNode" presStyleLbl="solidFgAcc1" presStyleIdx="0" presStyleCnt="4"/>
      <dgm:spPr>
        <a:ln>
          <a:solidFill>
            <a:srgbClr val="0D3964"/>
          </a:solidFill>
        </a:ln>
      </dgm:spPr>
    </dgm:pt>
    <dgm:pt modelId="{B36E71B0-C524-4729-A6A7-C3CE8A1E2A72}" type="pres">
      <dgm:prSet presAssocID="{513340B6-9F9C-41A3-8A48-7D11E16097CF}" presName="text_2" presStyleLbl="node1" presStyleIdx="1" presStyleCnt="4" custScaleY="121195">
        <dgm:presLayoutVars>
          <dgm:bulletEnabled val="1"/>
        </dgm:presLayoutVars>
      </dgm:prSet>
      <dgm:spPr/>
    </dgm:pt>
    <dgm:pt modelId="{CB0EA52F-E4B6-4C0B-B3A7-7AB35097CF34}" type="pres">
      <dgm:prSet presAssocID="{513340B6-9F9C-41A3-8A48-7D11E16097CF}" presName="accent_2" presStyleCnt="0"/>
      <dgm:spPr/>
    </dgm:pt>
    <dgm:pt modelId="{14D57A1A-174A-4BD3-BB0C-BDF819648A46}" type="pres">
      <dgm:prSet presAssocID="{513340B6-9F9C-41A3-8A48-7D11E16097CF}" presName="accentRepeatNode" presStyleLbl="solidFgAcc1" presStyleIdx="1" presStyleCnt="4"/>
      <dgm:spPr>
        <a:ln>
          <a:solidFill>
            <a:srgbClr val="0D3964"/>
          </a:solidFill>
        </a:ln>
      </dgm:spPr>
    </dgm:pt>
    <dgm:pt modelId="{B1016CC7-F542-4E36-A5B3-13639E5DDF98}" type="pres">
      <dgm:prSet presAssocID="{40706F31-CAF9-41B0-AFBA-9684F3DD7B63}" presName="text_3" presStyleLbl="node1" presStyleIdx="2" presStyleCnt="4" custScaleY="124552">
        <dgm:presLayoutVars>
          <dgm:bulletEnabled val="1"/>
        </dgm:presLayoutVars>
      </dgm:prSet>
      <dgm:spPr/>
    </dgm:pt>
    <dgm:pt modelId="{7A4E6A8F-3ED4-4C53-8012-31C781C84020}" type="pres">
      <dgm:prSet presAssocID="{40706F31-CAF9-41B0-AFBA-9684F3DD7B63}" presName="accent_3" presStyleCnt="0"/>
      <dgm:spPr/>
    </dgm:pt>
    <dgm:pt modelId="{ED5F0CD0-F6FE-4BDA-8E4F-16E32BA732D7}" type="pres">
      <dgm:prSet presAssocID="{40706F31-CAF9-41B0-AFBA-9684F3DD7B63}" presName="accentRepeatNode" presStyleLbl="solidFgAcc1" presStyleIdx="2" presStyleCnt="4" custLinFactNeighborX="3950" custLinFactNeighborY="-140"/>
      <dgm:spPr>
        <a:ln>
          <a:solidFill>
            <a:srgbClr val="0D3964"/>
          </a:solidFill>
        </a:ln>
      </dgm:spPr>
    </dgm:pt>
    <dgm:pt modelId="{82DA917B-CADA-470A-B99E-18EB5EEFD213}" type="pres">
      <dgm:prSet presAssocID="{48B8116A-5183-4231-B948-53F1B6350E89}" presName="text_4" presStyleLbl="node1" presStyleIdx="3" presStyleCnt="4" custScaleY="122064">
        <dgm:presLayoutVars>
          <dgm:bulletEnabled val="1"/>
        </dgm:presLayoutVars>
      </dgm:prSet>
      <dgm:spPr/>
    </dgm:pt>
    <dgm:pt modelId="{5B16D22A-D0DC-451A-83EB-24DDC874C506}" type="pres">
      <dgm:prSet presAssocID="{48B8116A-5183-4231-B948-53F1B6350E89}" presName="accent_4" presStyleCnt="0"/>
      <dgm:spPr/>
    </dgm:pt>
    <dgm:pt modelId="{7C4B95D7-379B-4DA2-93B7-C008815FCFE1}" type="pres">
      <dgm:prSet presAssocID="{48B8116A-5183-4231-B948-53F1B6350E89}" presName="accentRepeatNode" presStyleLbl="solidFgAcc1" presStyleIdx="3" presStyleCnt="4"/>
      <dgm:spPr>
        <a:ln>
          <a:solidFill>
            <a:srgbClr val="0D3964"/>
          </a:solidFill>
        </a:ln>
      </dgm:spPr>
    </dgm:pt>
  </dgm:ptLst>
  <dgm:cxnLst>
    <dgm:cxn modelId="{829D2501-C984-46EC-9F1F-886763732608}" type="presOf" srcId="{48B8116A-5183-4231-B948-53F1B6350E89}" destId="{82DA917B-CADA-470A-B99E-18EB5EEFD213}" srcOrd="0" destOrd="0" presId="urn:microsoft.com/office/officeart/2008/layout/VerticalCurvedList"/>
    <dgm:cxn modelId="{60875613-51F3-4E2B-9CF8-277E8AA9F565}" srcId="{99AFFEA2-402D-4DAF-BA69-FB8D9C49608C}" destId="{40706F31-CAF9-41B0-AFBA-9684F3DD7B63}" srcOrd="2" destOrd="0" parTransId="{BCE7AE3A-9B64-4D3F-8992-8B75E9E5E1C4}" sibTransId="{5C598DF5-D8D2-45F1-B83A-EA48B4040B89}"/>
    <dgm:cxn modelId="{C2476E40-ABC8-495D-99DD-A7774B3EED4A}" type="presOf" srcId="{99AFFEA2-402D-4DAF-BA69-FB8D9C49608C}" destId="{71F18B44-0DC7-497A-9CD2-1193FAACD5D2}" srcOrd="0" destOrd="0" presId="urn:microsoft.com/office/officeart/2008/layout/VerticalCurvedList"/>
    <dgm:cxn modelId="{D71FD664-F6E0-4DB2-925A-F893DFC191E0}" srcId="{99AFFEA2-402D-4DAF-BA69-FB8D9C49608C}" destId="{48B8116A-5183-4231-B948-53F1B6350E89}" srcOrd="3" destOrd="0" parTransId="{C4CDCA42-F764-41D7-A723-B2271DC204F8}" sibTransId="{8D7C6074-98A6-4040-AD2A-5B0901EB0262}"/>
    <dgm:cxn modelId="{18C3F078-6308-4B20-A339-91D0BDB3E443}" srcId="{99AFFEA2-402D-4DAF-BA69-FB8D9C49608C}" destId="{513340B6-9F9C-41A3-8A48-7D11E16097CF}" srcOrd="1" destOrd="0" parTransId="{F9622F58-3CDC-46C0-8256-A5C3B41BE2DB}" sibTransId="{699413AE-C467-46B6-AA13-E79ECDA2950B}"/>
    <dgm:cxn modelId="{3FCB1785-CA43-4AC3-8CF4-F4613B2663EA}" type="presOf" srcId="{513340B6-9F9C-41A3-8A48-7D11E16097CF}" destId="{B36E71B0-C524-4729-A6A7-C3CE8A1E2A72}" srcOrd="0" destOrd="0" presId="urn:microsoft.com/office/officeart/2008/layout/VerticalCurvedList"/>
    <dgm:cxn modelId="{96FA2F9F-CF28-4232-9ECB-B10323DC9157}" srcId="{99AFFEA2-402D-4DAF-BA69-FB8D9C49608C}" destId="{6D697E1E-55E3-44DD-AA3C-9DC41FA29C65}" srcOrd="0" destOrd="0" parTransId="{28945D32-8AB7-4A6D-8EC6-AA53D6DEED56}" sibTransId="{6EA3E5CD-7878-4803-A3AB-5A7AF18E80FC}"/>
    <dgm:cxn modelId="{63D330AF-54F5-45F8-8DEF-B6357C08A2F4}" type="presOf" srcId="{6EA3E5CD-7878-4803-A3AB-5A7AF18E80FC}" destId="{451C2C85-477F-4616-B30A-5D8BDB618373}" srcOrd="0" destOrd="0" presId="urn:microsoft.com/office/officeart/2008/layout/VerticalCurvedList"/>
    <dgm:cxn modelId="{4D55D3E5-1D44-45D9-8984-E40A52D7AB7E}" type="presOf" srcId="{6D697E1E-55E3-44DD-AA3C-9DC41FA29C65}" destId="{FE0890E0-03A7-4879-8CB9-65CB8AA68CA8}" srcOrd="0" destOrd="0" presId="urn:microsoft.com/office/officeart/2008/layout/VerticalCurvedList"/>
    <dgm:cxn modelId="{17FB73F7-1DB0-4E0B-BBAB-137167E44ADB}" type="presOf" srcId="{40706F31-CAF9-41B0-AFBA-9684F3DD7B63}" destId="{B1016CC7-F542-4E36-A5B3-13639E5DDF98}" srcOrd="0" destOrd="0" presId="urn:microsoft.com/office/officeart/2008/layout/VerticalCurvedList"/>
    <dgm:cxn modelId="{89F38BC6-4462-4B86-B226-D3800C523ED6}" type="presParOf" srcId="{71F18B44-0DC7-497A-9CD2-1193FAACD5D2}" destId="{8AA02841-908D-4923-A0B0-271EBFE8EA57}" srcOrd="0" destOrd="0" presId="urn:microsoft.com/office/officeart/2008/layout/VerticalCurvedList"/>
    <dgm:cxn modelId="{8F11249A-A9E0-4B23-93C6-6D6628CD2A94}" type="presParOf" srcId="{8AA02841-908D-4923-A0B0-271EBFE8EA57}" destId="{1CADFD01-3D22-40D0-8CF0-22E123184B77}" srcOrd="0" destOrd="0" presId="urn:microsoft.com/office/officeart/2008/layout/VerticalCurvedList"/>
    <dgm:cxn modelId="{ABDB0491-1172-4F31-AC0D-CFE59B159DCB}" type="presParOf" srcId="{1CADFD01-3D22-40D0-8CF0-22E123184B77}" destId="{EF990787-1CF4-4053-9B80-449ECF570D75}" srcOrd="0" destOrd="0" presId="urn:microsoft.com/office/officeart/2008/layout/VerticalCurvedList"/>
    <dgm:cxn modelId="{41715DF6-67A7-4C9F-A003-90ABBCE5ED01}" type="presParOf" srcId="{1CADFD01-3D22-40D0-8CF0-22E123184B77}" destId="{451C2C85-477F-4616-B30A-5D8BDB618373}" srcOrd="1" destOrd="0" presId="urn:microsoft.com/office/officeart/2008/layout/VerticalCurvedList"/>
    <dgm:cxn modelId="{A8671C3A-6234-4272-B2B4-0276897835A5}" type="presParOf" srcId="{1CADFD01-3D22-40D0-8CF0-22E123184B77}" destId="{08ACC4A8-3642-4402-A787-1F4EC2F8A3F3}" srcOrd="2" destOrd="0" presId="urn:microsoft.com/office/officeart/2008/layout/VerticalCurvedList"/>
    <dgm:cxn modelId="{76325420-26BB-455B-8368-3E3550B04B4C}" type="presParOf" srcId="{1CADFD01-3D22-40D0-8CF0-22E123184B77}" destId="{EB931330-99FF-48A0-89D5-763A28AEDAE5}" srcOrd="3" destOrd="0" presId="urn:microsoft.com/office/officeart/2008/layout/VerticalCurvedList"/>
    <dgm:cxn modelId="{38FD37DC-C429-4802-8B02-1310AFC76832}" type="presParOf" srcId="{8AA02841-908D-4923-A0B0-271EBFE8EA57}" destId="{FE0890E0-03A7-4879-8CB9-65CB8AA68CA8}" srcOrd="1" destOrd="0" presId="urn:microsoft.com/office/officeart/2008/layout/VerticalCurvedList"/>
    <dgm:cxn modelId="{5BE660C8-E154-4319-8E7D-4E7DB904A33A}" type="presParOf" srcId="{8AA02841-908D-4923-A0B0-271EBFE8EA57}" destId="{F5EF11F3-10AA-426B-AE53-9A1092DB6BA2}" srcOrd="2" destOrd="0" presId="urn:microsoft.com/office/officeart/2008/layout/VerticalCurvedList"/>
    <dgm:cxn modelId="{9C75D538-FF19-4739-95C0-7BE7AAC97809}" type="presParOf" srcId="{F5EF11F3-10AA-426B-AE53-9A1092DB6BA2}" destId="{2E0E618B-067E-46B8-B247-E66872F2BE39}" srcOrd="0" destOrd="0" presId="urn:microsoft.com/office/officeart/2008/layout/VerticalCurvedList"/>
    <dgm:cxn modelId="{9622C98B-741C-49D3-A579-38C270A3A5D1}" type="presParOf" srcId="{8AA02841-908D-4923-A0B0-271EBFE8EA57}" destId="{B36E71B0-C524-4729-A6A7-C3CE8A1E2A72}" srcOrd="3" destOrd="0" presId="urn:microsoft.com/office/officeart/2008/layout/VerticalCurvedList"/>
    <dgm:cxn modelId="{449F9E46-468A-4582-9FF6-1659CD1122B2}" type="presParOf" srcId="{8AA02841-908D-4923-A0B0-271EBFE8EA57}" destId="{CB0EA52F-E4B6-4C0B-B3A7-7AB35097CF34}" srcOrd="4" destOrd="0" presId="urn:microsoft.com/office/officeart/2008/layout/VerticalCurvedList"/>
    <dgm:cxn modelId="{3E6ED4B8-4A20-4A12-9BC4-D40BCB7A7C4E}" type="presParOf" srcId="{CB0EA52F-E4B6-4C0B-B3A7-7AB35097CF34}" destId="{14D57A1A-174A-4BD3-BB0C-BDF819648A46}" srcOrd="0" destOrd="0" presId="urn:microsoft.com/office/officeart/2008/layout/VerticalCurvedList"/>
    <dgm:cxn modelId="{9D9A707E-BA17-4727-9553-37D81ACDF92A}" type="presParOf" srcId="{8AA02841-908D-4923-A0B0-271EBFE8EA57}" destId="{B1016CC7-F542-4E36-A5B3-13639E5DDF98}" srcOrd="5" destOrd="0" presId="urn:microsoft.com/office/officeart/2008/layout/VerticalCurvedList"/>
    <dgm:cxn modelId="{F3B04C12-726A-43E0-9938-B3D6D31CE18A}" type="presParOf" srcId="{8AA02841-908D-4923-A0B0-271EBFE8EA57}" destId="{7A4E6A8F-3ED4-4C53-8012-31C781C84020}" srcOrd="6" destOrd="0" presId="urn:microsoft.com/office/officeart/2008/layout/VerticalCurvedList"/>
    <dgm:cxn modelId="{C080C66B-D3DB-4A15-8AC7-FDCAAC47E057}" type="presParOf" srcId="{7A4E6A8F-3ED4-4C53-8012-31C781C84020}" destId="{ED5F0CD0-F6FE-4BDA-8E4F-16E32BA732D7}" srcOrd="0" destOrd="0" presId="urn:microsoft.com/office/officeart/2008/layout/VerticalCurvedList"/>
    <dgm:cxn modelId="{59BE1D11-549C-4B30-A854-C82A905A0ECA}" type="presParOf" srcId="{8AA02841-908D-4923-A0B0-271EBFE8EA57}" destId="{82DA917B-CADA-470A-B99E-18EB5EEFD213}" srcOrd="7" destOrd="0" presId="urn:microsoft.com/office/officeart/2008/layout/VerticalCurvedList"/>
    <dgm:cxn modelId="{501AAC87-736C-44F1-86A7-FF5839AF2C61}" type="presParOf" srcId="{8AA02841-908D-4923-A0B0-271EBFE8EA57}" destId="{5B16D22A-D0DC-451A-83EB-24DDC874C506}" srcOrd="8" destOrd="0" presId="urn:microsoft.com/office/officeart/2008/layout/VerticalCurvedList"/>
    <dgm:cxn modelId="{934F1B34-9328-42CE-AD03-9F6E08B5CFEB}" type="presParOf" srcId="{5B16D22A-D0DC-451A-83EB-24DDC874C506}" destId="{7C4B95D7-379B-4DA2-93B7-C008815FCFE1}"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1C2C85-477F-4616-B30A-5D8BDB618373}">
      <dsp:nvSpPr>
        <dsp:cNvPr id="0" name=""/>
        <dsp:cNvSpPr/>
      </dsp:nvSpPr>
      <dsp:spPr>
        <a:xfrm>
          <a:off x="-5696433" y="-871956"/>
          <a:ext cx="6782029" cy="6782029"/>
        </a:xfrm>
        <a:prstGeom prst="blockArc">
          <a:avLst>
            <a:gd name="adj1" fmla="val 18900000"/>
            <a:gd name="adj2" fmla="val 2700000"/>
            <a:gd name="adj3" fmla="val 318"/>
          </a:avLst>
        </a:prstGeom>
        <a:noFill/>
        <a:ln w="12700" cap="flat" cmpd="sng" algn="ctr">
          <a:solidFill>
            <a:srgbClr val="0086C3"/>
          </a:solidFill>
          <a:prstDash val="solid"/>
          <a:miter lim="800000"/>
        </a:ln>
        <a:effectLst/>
      </dsp:spPr>
      <dsp:style>
        <a:lnRef idx="2">
          <a:scrgbClr r="0" g="0" b="0"/>
        </a:lnRef>
        <a:fillRef idx="0">
          <a:scrgbClr r="0" g="0" b="0"/>
        </a:fillRef>
        <a:effectRef idx="0">
          <a:scrgbClr r="0" g="0" b="0"/>
        </a:effectRef>
        <a:fontRef idx="minor"/>
      </dsp:style>
    </dsp:sp>
    <dsp:sp modelId="{FE0890E0-03A7-4879-8CB9-65CB8AA68CA8}">
      <dsp:nvSpPr>
        <dsp:cNvPr id="0" name=""/>
        <dsp:cNvSpPr/>
      </dsp:nvSpPr>
      <dsp:spPr>
        <a:xfrm>
          <a:off x="568261" y="317167"/>
          <a:ext cx="5379114" cy="915389"/>
        </a:xfrm>
        <a:prstGeom prst="rect">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5207" tIns="45720" rIns="45720" bIns="45720" numCol="1" spcCol="1270" anchor="ctr" anchorCtr="0">
          <a:noAutofit/>
        </a:bodyPr>
        <a:lstStyle/>
        <a:p>
          <a:pPr marL="0" lvl="0" indent="0" algn="l" defTabSz="800100">
            <a:lnSpc>
              <a:spcPct val="90000"/>
            </a:lnSpc>
            <a:spcBef>
              <a:spcPct val="0"/>
            </a:spcBef>
            <a:spcAft>
              <a:spcPct val="35000"/>
            </a:spcAft>
            <a:buNone/>
          </a:pPr>
          <a:r>
            <a:rPr lang="es-GT" sz="1800" kern="1200" dirty="0">
              <a:solidFill>
                <a:schemeClr val="tx1"/>
              </a:solidFill>
              <a:latin typeface="Calibri" panose="020F0502020204030204" pitchFamily="34" charset="0"/>
              <a:cs typeface="Calibri" panose="020F0502020204030204" pitchFamily="34" charset="0"/>
            </a:rPr>
            <a:t>Dificultad para controlar nuevas cepas del virus, podrían requerirse costosos esfuerzos de los países.</a:t>
          </a:r>
        </a:p>
      </dsp:txBody>
      <dsp:txXfrm>
        <a:off x="568261" y="317167"/>
        <a:ext cx="5379114" cy="915389"/>
      </dsp:txXfrm>
    </dsp:sp>
    <dsp:sp modelId="{2E0E618B-067E-46B8-B247-E66872F2BE39}">
      <dsp:nvSpPr>
        <dsp:cNvPr id="0" name=""/>
        <dsp:cNvSpPr/>
      </dsp:nvSpPr>
      <dsp:spPr>
        <a:xfrm>
          <a:off x="83846" y="290447"/>
          <a:ext cx="968829" cy="968829"/>
        </a:xfrm>
        <a:prstGeom prst="ellipse">
          <a:avLst/>
        </a:prstGeom>
        <a:solidFill>
          <a:schemeClr val="lt1">
            <a:hueOff val="0"/>
            <a:satOff val="0"/>
            <a:lumOff val="0"/>
            <a:alphaOff val="0"/>
          </a:schemeClr>
        </a:solidFill>
        <a:ln w="12700" cap="flat" cmpd="sng" algn="ctr">
          <a:solidFill>
            <a:srgbClr val="0086C3"/>
          </a:solidFill>
          <a:prstDash val="solid"/>
          <a:miter lim="800000"/>
        </a:ln>
        <a:effectLst/>
      </dsp:spPr>
      <dsp:style>
        <a:lnRef idx="2">
          <a:scrgbClr r="0" g="0" b="0"/>
        </a:lnRef>
        <a:fillRef idx="1">
          <a:scrgbClr r="0" g="0" b="0"/>
        </a:fillRef>
        <a:effectRef idx="0">
          <a:scrgbClr r="0" g="0" b="0"/>
        </a:effectRef>
        <a:fontRef idx="minor"/>
      </dsp:style>
    </dsp:sp>
    <dsp:sp modelId="{B36E71B0-C524-4729-A6A7-C3CE8A1E2A72}">
      <dsp:nvSpPr>
        <dsp:cNvPr id="0" name=""/>
        <dsp:cNvSpPr/>
      </dsp:nvSpPr>
      <dsp:spPr>
        <a:xfrm>
          <a:off x="1012623" y="1439382"/>
          <a:ext cx="4934752" cy="996553"/>
        </a:xfrm>
        <a:prstGeom prst="rect">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5207" tIns="45720" rIns="45720" bIns="45720" numCol="1" spcCol="1270" anchor="ctr" anchorCtr="0">
          <a:noAutofit/>
        </a:bodyPr>
        <a:lstStyle/>
        <a:p>
          <a:pPr marL="0" lvl="0" indent="0" algn="l" defTabSz="800100">
            <a:lnSpc>
              <a:spcPct val="90000"/>
            </a:lnSpc>
            <a:spcBef>
              <a:spcPct val="0"/>
            </a:spcBef>
            <a:spcAft>
              <a:spcPct val="35000"/>
            </a:spcAft>
            <a:buNone/>
          </a:pPr>
          <a:r>
            <a:rPr lang="es-GT" sz="1800" kern="1200" dirty="0">
              <a:solidFill>
                <a:schemeClr val="tx1"/>
              </a:solidFill>
              <a:latin typeface="Calibri" panose="020F0502020204030204" pitchFamily="34" charset="0"/>
              <a:cs typeface="Calibri" panose="020F0502020204030204" pitchFamily="34" charset="0"/>
            </a:rPr>
            <a:t>Tensiones geopolíticas que afecten los precios de las materias prima, ejemplo el Medio Oriente.</a:t>
          </a:r>
        </a:p>
      </dsp:txBody>
      <dsp:txXfrm>
        <a:off x="1012623" y="1439382"/>
        <a:ext cx="4934752" cy="996553"/>
      </dsp:txXfrm>
    </dsp:sp>
    <dsp:sp modelId="{14D57A1A-174A-4BD3-BB0C-BDF819648A46}">
      <dsp:nvSpPr>
        <dsp:cNvPr id="0" name=""/>
        <dsp:cNvSpPr/>
      </dsp:nvSpPr>
      <dsp:spPr>
        <a:xfrm>
          <a:off x="528208" y="1453244"/>
          <a:ext cx="968829" cy="968829"/>
        </a:xfrm>
        <a:prstGeom prst="ellipse">
          <a:avLst/>
        </a:prstGeom>
        <a:solidFill>
          <a:schemeClr val="lt1">
            <a:hueOff val="0"/>
            <a:satOff val="0"/>
            <a:lumOff val="0"/>
            <a:alphaOff val="0"/>
          </a:schemeClr>
        </a:solidFill>
        <a:ln w="12700" cap="flat" cmpd="sng" algn="ctr">
          <a:solidFill>
            <a:srgbClr val="0086C3"/>
          </a:solidFill>
          <a:prstDash val="solid"/>
          <a:miter lim="800000"/>
        </a:ln>
        <a:effectLst/>
      </dsp:spPr>
      <dsp:style>
        <a:lnRef idx="2">
          <a:scrgbClr r="0" g="0" b="0"/>
        </a:lnRef>
        <a:fillRef idx="1">
          <a:scrgbClr r="0" g="0" b="0"/>
        </a:fillRef>
        <a:effectRef idx="0">
          <a:scrgbClr r="0" g="0" b="0"/>
        </a:effectRef>
        <a:fontRef idx="minor"/>
      </dsp:style>
    </dsp:sp>
    <dsp:sp modelId="{B1016CC7-F542-4E36-A5B3-13639E5DDF98}">
      <dsp:nvSpPr>
        <dsp:cNvPr id="0" name=""/>
        <dsp:cNvSpPr/>
      </dsp:nvSpPr>
      <dsp:spPr>
        <a:xfrm>
          <a:off x="1012623" y="2605346"/>
          <a:ext cx="4934752" cy="990221"/>
        </a:xfrm>
        <a:prstGeom prst="rect">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5207" tIns="45720" rIns="45720" bIns="45720" numCol="1" spcCol="1270" anchor="ctr" anchorCtr="0">
          <a:noAutofit/>
        </a:bodyPr>
        <a:lstStyle/>
        <a:p>
          <a:pPr marL="0" lvl="0" indent="0" algn="l" defTabSz="800100">
            <a:lnSpc>
              <a:spcPct val="90000"/>
            </a:lnSpc>
            <a:spcBef>
              <a:spcPct val="0"/>
            </a:spcBef>
            <a:spcAft>
              <a:spcPct val="35000"/>
            </a:spcAft>
            <a:buNone/>
          </a:pPr>
          <a:r>
            <a:rPr lang="es-GT" sz="1800" kern="1200" dirty="0">
              <a:solidFill>
                <a:schemeClr val="tx1"/>
              </a:solidFill>
              <a:latin typeface="Calibri" panose="020F0502020204030204" pitchFamily="34" charset="0"/>
              <a:cs typeface="Calibri" panose="020F0502020204030204" pitchFamily="34" charset="0"/>
            </a:rPr>
            <a:t>Un aumento en la primas de riesgo  por una revaluación de mercado aumentaría los costos de financiamiento.</a:t>
          </a:r>
        </a:p>
      </dsp:txBody>
      <dsp:txXfrm>
        <a:off x="1012623" y="2605346"/>
        <a:ext cx="4934752" cy="990221"/>
      </dsp:txXfrm>
    </dsp:sp>
    <dsp:sp modelId="{ED5F0CD0-F6FE-4BDA-8E4F-16E32BA732D7}">
      <dsp:nvSpPr>
        <dsp:cNvPr id="0" name=""/>
        <dsp:cNvSpPr/>
      </dsp:nvSpPr>
      <dsp:spPr>
        <a:xfrm>
          <a:off x="528208" y="2616042"/>
          <a:ext cx="968829" cy="968829"/>
        </a:xfrm>
        <a:prstGeom prst="ellipse">
          <a:avLst/>
        </a:prstGeom>
        <a:solidFill>
          <a:schemeClr val="lt1">
            <a:hueOff val="0"/>
            <a:satOff val="0"/>
            <a:lumOff val="0"/>
            <a:alphaOff val="0"/>
          </a:schemeClr>
        </a:solidFill>
        <a:ln w="12700" cap="flat" cmpd="sng" algn="ctr">
          <a:solidFill>
            <a:srgbClr val="0086C3"/>
          </a:solidFill>
          <a:prstDash val="solid"/>
          <a:miter lim="800000"/>
        </a:ln>
        <a:effectLst/>
      </dsp:spPr>
      <dsp:style>
        <a:lnRef idx="2">
          <a:scrgbClr r="0" g="0" b="0"/>
        </a:lnRef>
        <a:fillRef idx="1">
          <a:scrgbClr r="0" g="0" b="0"/>
        </a:fillRef>
        <a:effectRef idx="0">
          <a:scrgbClr r="0" g="0" b="0"/>
        </a:effectRef>
        <a:fontRef idx="minor"/>
      </dsp:style>
    </dsp:sp>
    <dsp:sp modelId="{82DA917B-CADA-470A-B99E-18EB5EEFD213}">
      <dsp:nvSpPr>
        <dsp:cNvPr id="0" name=""/>
        <dsp:cNvSpPr/>
      </dsp:nvSpPr>
      <dsp:spPr>
        <a:xfrm>
          <a:off x="568261" y="3793798"/>
          <a:ext cx="5379114" cy="938912"/>
        </a:xfrm>
        <a:prstGeom prst="rect">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5207" tIns="45720" rIns="45720" bIns="45720" numCol="1" spcCol="1270" anchor="ctr" anchorCtr="0">
          <a:noAutofit/>
        </a:bodyPr>
        <a:lstStyle/>
        <a:p>
          <a:pPr marL="0" lvl="0" indent="0" algn="l" defTabSz="800100">
            <a:lnSpc>
              <a:spcPct val="90000"/>
            </a:lnSpc>
            <a:spcBef>
              <a:spcPct val="0"/>
            </a:spcBef>
            <a:spcAft>
              <a:spcPct val="35000"/>
            </a:spcAft>
            <a:buNone/>
          </a:pPr>
          <a:r>
            <a:rPr lang="es-GT" sz="1800" kern="1200" dirty="0">
              <a:solidFill>
                <a:schemeClr val="tx1"/>
              </a:solidFill>
              <a:latin typeface="Calibri" panose="020F0502020204030204" pitchFamily="34" charset="0"/>
              <a:cs typeface="Calibri" panose="020F0502020204030204" pitchFamily="34" charset="0"/>
            </a:rPr>
            <a:t>Efectividad de los protocolos internacionales para evitar interrupciones en los flujos comerciales</a:t>
          </a:r>
        </a:p>
      </dsp:txBody>
      <dsp:txXfrm>
        <a:off x="568261" y="3793798"/>
        <a:ext cx="5379114" cy="938912"/>
      </dsp:txXfrm>
    </dsp:sp>
    <dsp:sp modelId="{7C4B95D7-379B-4DA2-93B7-C008815FCFE1}">
      <dsp:nvSpPr>
        <dsp:cNvPr id="0" name=""/>
        <dsp:cNvSpPr/>
      </dsp:nvSpPr>
      <dsp:spPr>
        <a:xfrm>
          <a:off x="83846" y="3778839"/>
          <a:ext cx="968829" cy="968829"/>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1C2C85-477F-4616-B30A-5D8BDB618373}">
      <dsp:nvSpPr>
        <dsp:cNvPr id="0" name=""/>
        <dsp:cNvSpPr/>
      </dsp:nvSpPr>
      <dsp:spPr>
        <a:xfrm>
          <a:off x="-5696433" y="-871956"/>
          <a:ext cx="6782029" cy="6782029"/>
        </a:xfrm>
        <a:prstGeom prst="blockArc">
          <a:avLst>
            <a:gd name="adj1" fmla="val 18900000"/>
            <a:gd name="adj2" fmla="val 2700000"/>
            <a:gd name="adj3" fmla="val 318"/>
          </a:avLst>
        </a:prstGeom>
        <a:noFill/>
        <a:ln w="12700" cap="flat" cmpd="sng" algn="ctr">
          <a:solidFill>
            <a:srgbClr val="113964"/>
          </a:solidFill>
          <a:prstDash val="solid"/>
          <a:miter lim="800000"/>
        </a:ln>
        <a:effectLst/>
      </dsp:spPr>
      <dsp:style>
        <a:lnRef idx="2">
          <a:scrgbClr r="0" g="0" b="0"/>
        </a:lnRef>
        <a:fillRef idx="0">
          <a:scrgbClr r="0" g="0" b="0"/>
        </a:fillRef>
        <a:effectRef idx="0">
          <a:scrgbClr r="0" g="0" b="0"/>
        </a:effectRef>
        <a:fontRef idx="minor"/>
      </dsp:style>
    </dsp:sp>
    <dsp:sp modelId="{FE0890E0-03A7-4879-8CB9-65CB8AA68CA8}">
      <dsp:nvSpPr>
        <dsp:cNvPr id="0" name=""/>
        <dsp:cNvSpPr/>
      </dsp:nvSpPr>
      <dsp:spPr>
        <a:xfrm>
          <a:off x="568261" y="387330"/>
          <a:ext cx="4659796" cy="775063"/>
        </a:xfrm>
        <a:prstGeom prst="rect">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5207" tIns="40640" rIns="40640" bIns="40640" numCol="1" spcCol="1270" anchor="ctr" anchorCtr="0">
          <a:noAutofit/>
        </a:bodyPr>
        <a:lstStyle/>
        <a:p>
          <a:pPr marL="0" lvl="0" indent="0" algn="l" defTabSz="711200">
            <a:lnSpc>
              <a:spcPct val="90000"/>
            </a:lnSpc>
            <a:spcBef>
              <a:spcPct val="0"/>
            </a:spcBef>
            <a:spcAft>
              <a:spcPct val="35000"/>
            </a:spcAft>
            <a:buNone/>
          </a:pPr>
          <a:r>
            <a:rPr lang="es-GT" sz="1600" kern="1200" dirty="0">
              <a:solidFill>
                <a:schemeClr val="tx1"/>
              </a:solidFill>
            </a:rPr>
            <a:t>Evolución de nuevas variantes de COVID-19 a nivel nacional que lleven a medidas de mitigación.</a:t>
          </a:r>
        </a:p>
      </dsp:txBody>
      <dsp:txXfrm>
        <a:off x="568261" y="387330"/>
        <a:ext cx="4659796" cy="775063"/>
      </dsp:txXfrm>
    </dsp:sp>
    <dsp:sp modelId="{2E0E618B-067E-46B8-B247-E66872F2BE39}">
      <dsp:nvSpPr>
        <dsp:cNvPr id="0" name=""/>
        <dsp:cNvSpPr/>
      </dsp:nvSpPr>
      <dsp:spPr>
        <a:xfrm>
          <a:off x="83846" y="290447"/>
          <a:ext cx="968829" cy="968829"/>
        </a:xfrm>
        <a:prstGeom prst="ellipse">
          <a:avLst/>
        </a:prstGeom>
        <a:solidFill>
          <a:schemeClr val="lt1">
            <a:hueOff val="0"/>
            <a:satOff val="0"/>
            <a:lumOff val="0"/>
            <a:alphaOff val="0"/>
          </a:schemeClr>
        </a:solidFill>
        <a:ln w="12700" cap="flat" cmpd="sng" algn="ctr">
          <a:solidFill>
            <a:srgbClr val="113964"/>
          </a:solidFill>
          <a:prstDash val="solid"/>
          <a:miter lim="800000"/>
        </a:ln>
        <a:effectLst/>
      </dsp:spPr>
      <dsp:style>
        <a:lnRef idx="2">
          <a:scrgbClr r="0" g="0" b="0"/>
        </a:lnRef>
        <a:fillRef idx="1">
          <a:scrgbClr r="0" g="0" b="0"/>
        </a:fillRef>
        <a:effectRef idx="0">
          <a:scrgbClr r="0" g="0" b="0"/>
        </a:effectRef>
        <a:fontRef idx="minor"/>
      </dsp:style>
    </dsp:sp>
    <dsp:sp modelId="{B36E71B0-C524-4729-A6A7-C3CE8A1E2A72}">
      <dsp:nvSpPr>
        <dsp:cNvPr id="0" name=""/>
        <dsp:cNvSpPr/>
      </dsp:nvSpPr>
      <dsp:spPr>
        <a:xfrm>
          <a:off x="1012623" y="1550127"/>
          <a:ext cx="4215434" cy="775063"/>
        </a:xfrm>
        <a:prstGeom prst="rect">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5207" tIns="40640" rIns="40640" bIns="40640" numCol="1" spcCol="1270" anchor="ctr" anchorCtr="0">
          <a:noAutofit/>
        </a:bodyPr>
        <a:lstStyle/>
        <a:p>
          <a:pPr marL="0" lvl="0" indent="0" algn="l" defTabSz="711200">
            <a:lnSpc>
              <a:spcPct val="90000"/>
            </a:lnSpc>
            <a:spcBef>
              <a:spcPct val="0"/>
            </a:spcBef>
            <a:spcAft>
              <a:spcPct val="35000"/>
            </a:spcAft>
            <a:buNone/>
          </a:pPr>
          <a:r>
            <a:rPr lang="es-GT" sz="1600" kern="1200" dirty="0">
              <a:solidFill>
                <a:schemeClr val="tx1"/>
              </a:solidFill>
            </a:rPr>
            <a:t>Mayor frecuencia y gravedad de desastres naturales que erosionen las perspectivas económicas.</a:t>
          </a:r>
        </a:p>
      </dsp:txBody>
      <dsp:txXfrm>
        <a:off x="1012623" y="1550127"/>
        <a:ext cx="4215434" cy="775063"/>
      </dsp:txXfrm>
    </dsp:sp>
    <dsp:sp modelId="{14D57A1A-174A-4BD3-BB0C-BDF819648A46}">
      <dsp:nvSpPr>
        <dsp:cNvPr id="0" name=""/>
        <dsp:cNvSpPr/>
      </dsp:nvSpPr>
      <dsp:spPr>
        <a:xfrm>
          <a:off x="528208" y="1453244"/>
          <a:ext cx="968829" cy="968829"/>
        </a:xfrm>
        <a:prstGeom prst="ellipse">
          <a:avLst/>
        </a:prstGeom>
        <a:solidFill>
          <a:schemeClr val="lt1">
            <a:hueOff val="0"/>
            <a:satOff val="0"/>
            <a:lumOff val="0"/>
            <a:alphaOff val="0"/>
          </a:schemeClr>
        </a:solidFill>
        <a:ln w="12700" cap="flat" cmpd="sng" algn="ctr">
          <a:solidFill>
            <a:srgbClr val="113964"/>
          </a:solidFill>
          <a:prstDash val="solid"/>
          <a:miter lim="800000"/>
        </a:ln>
        <a:effectLst/>
      </dsp:spPr>
      <dsp:style>
        <a:lnRef idx="2">
          <a:scrgbClr r="0" g="0" b="0"/>
        </a:lnRef>
        <a:fillRef idx="1">
          <a:scrgbClr r="0" g="0" b="0"/>
        </a:fillRef>
        <a:effectRef idx="0">
          <a:scrgbClr r="0" g="0" b="0"/>
        </a:effectRef>
        <a:fontRef idx="minor"/>
      </dsp:style>
    </dsp:sp>
    <dsp:sp modelId="{B1016CC7-F542-4E36-A5B3-13639E5DDF98}">
      <dsp:nvSpPr>
        <dsp:cNvPr id="0" name=""/>
        <dsp:cNvSpPr/>
      </dsp:nvSpPr>
      <dsp:spPr>
        <a:xfrm>
          <a:off x="1012623" y="2712925"/>
          <a:ext cx="4215434" cy="775063"/>
        </a:xfrm>
        <a:prstGeom prst="rect">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5207" tIns="40640" rIns="40640" bIns="40640" numCol="1" spcCol="1270" anchor="ctr" anchorCtr="0">
          <a:noAutofit/>
        </a:bodyPr>
        <a:lstStyle/>
        <a:p>
          <a:pPr marL="0" lvl="0" indent="0" algn="l" defTabSz="711200">
            <a:lnSpc>
              <a:spcPct val="90000"/>
            </a:lnSpc>
            <a:spcBef>
              <a:spcPct val="0"/>
            </a:spcBef>
            <a:spcAft>
              <a:spcPct val="35000"/>
            </a:spcAft>
            <a:buNone/>
          </a:pPr>
          <a:r>
            <a:rPr lang="es-GT" sz="1600" kern="1200" dirty="0">
              <a:solidFill>
                <a:schemeClr val="tx1"/>
              </a:solidFill>
            </a:rPr>
            <a:t>Deterioro en los indicadores sociales</a:t>
          </a:r>
        </a:p>
      </dsp:txBody>
      <dsp:txXfrm>
        <a:off x="1012623" y="2712925"/>
        <a:ext cx="4215434" cy="775063"/>
      </dsp:txXfrm>
    </dsp:sp>
    <dsp:sp modelId="{ED5F0CD0-F6FE-4BDA-8E4F-16E32BA732D7}">
      <dsp:nvSpPr>
        <dsp:cNvPr id="0" name=""/>
        <dsp:cNvSpPr/>
      </dsp:nvSpPr>
      <dsp:spPr>
        <a:xfrm>
          <a:off x="528208" y="2616042"/>
          <a:ext cx="968829" cy="968829"/>
        </a:xfrm>
        <a:prstGeom prst="ellipse">
          <a:avLst/>
        </a:prstGeom>
        <a:solidFill>
          <a:schemeClr val="lt1">
            <a:hueOff val="0"/>
            <a:satOff val="0"/>
            <a:lumOff val="0"/>
            <a:alphaOff val="0"/>
          </a:schemeClr>
        </a:solidFill>
        <a:ln w="12700" cap="flat" cmpd="sng" algn="ctr">
          <a:solidFill>
            <a:srgbClr val="113964"/>
          </a:solidFill>
          <a:prstDash val="solid"/>
          <a:miter lim="800000"/>
        </a:ln>
        <a:effectLst/>
      </dsp:spPr>
      <dsp:style>
        <a:lnRef idx="2">
          <a:scrgbClr r="0" g="0" b="0"/>
        </a:lnRef>
        <a:fillRef idx="1">
          <a:scrgbClr r="0" g="0" b="0"/>
        </a:fillRef>
        <a:effectRef idx="0">
          <a:scrgbClr r="0" g="0" b="0"/>
        </a:effectRef>
        <a:fontRef idx="minor"/>
      </dsp:style>
    </dsp:sp>
    <dsp:sp modelId="{82DA917B-CADA-470A-B99E-18EB5EEFD213}">
      <dsp:nvSpPr>
        <dsp:cNvPr id="0" name=""/>
        <dsp:cNvSpPr/>
      </dsp:nvSpPr>
      <dsp:spPr>
        <a:xfrm>
          <a:off x="568261" y="3875722"/>
          <a:ext cx="4659796" cy="775063"/>
        </a:xfrm>
        <a:prstGeom prst="rect">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5207" tIns="40640" rIns="40640" bIns="40640" numCol="1" spcCol="1270" anchor="ctr" anchorCtr="0">
          <a:noAutofit/>
        </a:bodyPr>
        <a:lstStyle/>
        <a:p>
          <a:pPr marL="0" lvl="0" indent="0" algn="l" defTabSz="711200">
            <a:lnSpc>
              <a:spcPct val="90000"/>
            </a:lnSpc>
            <a:spcBef>
              <a:spcPct val="0"/>
            </a:spcBef>
            <a:spcAft>
              <a:spcPct val="35000"/>
            </a:spcAft>
            <a:buNone/>
          </a:pPr>
          <a:r>
            <a:rPr lang="es-GT" sz="1600" kern="1200" dirty="0">
              <a:solidFill>
                <a:schemeClr val="tx1"/>
              </a:solidFill>
            </a:rPr>
            <a:t>Deterioro de la calidad de la cartera de crédito</a:t>
          </a:r>
        </a:p>
      </dsp:txBody>
      <dsp:txXfrm>
        <a:off x="568261" y="3875722"/>
        <a:ext cx="4659796" cy="775063"/>
      </dsp:txXfrm>
    </dsp:sp>
    <dsp:sp modelId="{7C4B95D7-379B-4DA2-93B7-C008815FCFE1}">
      <dsp:nvSpPr>
        <dsp:cNvPr id="0" name=""/>
        <dsp:cNvSpPr/>
      </dsp:nvSpPr>
      <dsp:spPr>
        <a:xfrm>
          <a:off x="83846" y="3778839"/>
          <a:ext cx="968829" cy="968829"/>
        </a:xfrm>
        <a:prstGeom prst="ellipse">
          <a:avLst/>
        </a:prstGeom>
        <a:solidFill>
          <a:schemeClr val="lt1">
            <a:hueOff val="0"/>
            <a:satOff val="0"/>
            <a:lumOff val="0"/>
            <a:alphaOff val="0"/>
          </a:schemeClr>
        </a:solidFill>
        <a:ln w="12700" cap="flat" cmpd="sng" algn="ctr">
          <a:solidFill>
            <a:srgbClr val="113964"/>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1C2C85-477F-4616-B30A-5D8BDB618373}">
      <dsp:nvSpPr>
        <dsp:cNvPr id="0" name=""/>
        <dsp:cNvSpPr/>
      </dsp:nvSpPr>
      <dsp:spPr>
        <a:xfrm>
          <a:off x="-5696433" y="-871956"/>
          <a:ext cx="6782029" cy="6782029"/>
        </a:xfrm>
        <a:prstGeom prst="blockArc">
          <a:avLst>
            <a:gd name="adj1" fmla="val 18900000"/>
            <a:gd name="adj2" fmla="val 2700000"/>
            <a:gd name="adj3" fmla="val 318"/>
          </a:avLst>
        </a:prstGeom>
        <a:noFill/>
        <a:ln w="12700" cap="flat" cmpd="sng" algn="ctr">
          <a:solidFill>
            <a:srgbClr val="0D3964"/>
          </a:solidFill>
          <a:prstDash val="solid"/>
          <a:miter lim="800000"/>
        </a:ln>
        <a:effectLst/>
      </dsp:spPr>
      <dsp:style>
        <a:lnRef idx="2">
          <a:scrgbClr r="0" g="0" b="0"/>
        </a:lnRef>
        <a:fillRef idx="0">
          <a:scrgbClr r="0" g="0" b="0"/>
        </a:fillRef>
        <a:effectRef idx="0">
          <a:scrgbClr r="0" g="0" b="0"/>
        </a:effectRef>
        <a:fontRef idx="minor"/>
      </dsp:style>
    </dsp:sp>
    <dsp:sp modelId="{FE0890E0-03A7-4879-8CB9-65CB8AA68CA8}">
      <dsp:nvSpPr>
        <dsp:cNvPr id="0" name=""/>
        <dsp:cNvSpPr/>
      </dsp:nvSpPr>
      <dsp:spPr>
        <a:xfrm>
          <a:off x="591579" y="296465"/>
          <a:ext cx="5332476" cy="956793"/>
        </a:xfrm>
        <a:prstGeom prst="rect">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5207" tIns="50800" rIns="50800" bIns="50800" numCol="1" spcCol="1270" anchor="ctr" anchorCtr="0">
          <a:noAutofit/>
        </a:bodyPr>
        <a:lstStyle/>
        <a:p>
          <a:pPr marL="0" lvl="0" indent="0" algn="l" defTabSz="889000">
            <a:lnSpc>
              <a:spcPct val="90000"/>
            </a:lnSpc>
            <a:spcBef>
              <a:spcPct val="0"/>
            </a:spcBef>
            <a:spcAft>
              <a:spcPct val="35000"/>
            </a:spcAft>
            <a:buNone/>
          </a:pPr>
          <a:r>
            <a:rPr lang="es-GT" sz="2000" kern="1200" dirty="0">
              <a:solidFill>
                <a:schemeClr val="tx1"/>
              </a:solidFill>
            </a:rPr>
            <a:t>Demandas laborales, relacionadas con el 029, por Pactos Colectivos, reinstalación por despidos</a:t>
          </a:r>
        </a:p>
      </dsp:txBody>
      <dsp:txXfrm>
        <a:off x="591579" y="296465"/>
        <a:ext cx="5332476" cy="956793"/>
      </dsp:txXfrm>
    </dsp:sp>
    <dsp:sp modelId="{2E0E618B-067E-46B8-B247-E66872F2BE39}">
      <dsp:nvSpPr>
        <dsp:cNvPr id="0" name=""/>
        <dsp:cNvSpPr/>
      </dsp:nvSpPr>
      <dsp:spPr>
        <a:xfrm>
          <a:off x="83846" y="290447"/>
          <a:ext cx="968829" cy="968829"/>
        </a:xfrm>
        <a:prstGeom prst="ellipse">
          <a:avLst/>
        </a:prstGeom>
        <a:solidFill>
          <a:schemeClr val="lt1">
            <a:hueOff val="0"/>
            <a:satOff val="0"/>
            <a:lumOff val="0"/>
            <a:alphaOff val="0"/>
          </a:schemeClr>
        </a:solidFill>
        <a:ln w="12700" cap="flat" cmpd="sng" algn="ctr">
          <a:solidFill>
            <a:srgbClr val="0D3964"/>
          </a:solidFill>
          <a:prstDash val="solid"/>
          <a:miter lim="800000"/>
        </a:ln>
        <a:effectLst/>
      </dsp:spPr>
      <dsp:style>
        <a:lnRef idx="2">
          <a:scrgbClr r="0" g="0" b="0"/>
        </a:lnRef>
        <a:fillRef idx="1">
          <a:scrgbClr r="0" g="0" b="0"/>
        </a:fillRef>
        <a:effectRef idx="0">
          <a:scrgbClr r="0" g="0" b="0"/>
        </a:effectRef>
        <a:fontRef idx="minor"/>
      </dsp:style>
    </dsp:sp>
    <dsp:sp modelId="{B36E71B0-C524-4729-A6A7-C3CE8A1E2A72}">
      <dsp:nvSpPr>
        <dsp:cNvPr id="0" name=""/>
        <dsp:cNvSpPr/>
      </dsp:nvSpPr>
      <dsp:spPr>
        <a:xfrm>
          <a:off x="1012623" y="1467990"/>
          <a:ext cx="4934751" cy="939338"/>
        </a:xfrm>
        <a:prstGeom prst="rect">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5207" tIns="50800" rIns="50800" bIns="50800" numCol="1" spcCol="1270" anchor="ctr" anchorCtr="0">
          <a:noAutofit/>
        </a:bodyPr>
        <a:lstStyle/>
        <a:p>
          <a:pPr marL="0" lvl="0" indent="0" algn="l" defTabSz="889000">
            <a:lnSpc>
              <a:spcPct val="90000"/>
            </a:lnSpc>
            <a:spcBef>
              <a:spcPct val="0"/>
            </a:spcBef>
            <a:spcAft>
              <a:spcPct val="35000"/>
            </a:spcAft>
            <a:buNone/>
          </a:pPr>
          <a:r>
            <a:rPr lang="es-GT" sz="2000" kern="1200" dirty="0">
              <a:solidFill>
                <a:schemeClr val="tx1"/>
              </a:solidFill>
            </a:rPr>
            <a:t>Casos asociados a violaciones a Derechos Humanos</a:t>
          </a:r>
        </a:p>
      </dsp:txBody>
      <dsp:txXfrm>
        <a:off x="1012623" y="1467990"/>
        <a:ext cx="4934751" cy="939338"/>
      </dsp:txXfrm>
    </dsp:sp>
    <dsp:sp modelId="{14D57A1A-174A-4BD3-BB0C-BDF819648A46}">
      <dsp:nvSpPr>
        <dsp:cNvPr id="0" name=""/>
        <dsp:cNvSpPr/>
      </dsp:nvSpPr>
      <dsp:spPr>
        <a:xfrm>
          <a:off x="528208" y="1453244"/>
          <a:ext cx="968829" cy="968829"/>
        </a:xfrm>
        <a:prstGeom prst="ellipse">
          <a:avLst/>
        </a:prstGeom>
        <a:solidFill>
          <a:schemeClr val="lt1">
            <a:hueOff val="0"/>
            <a:satOff val="0"/>
            <a:lumOff val="0"/>
            <a:alphaOff val="0"/>
          </a:schemeClr>
        </a:solidFill>
        <a:ln w="12700" cap="flat" cmpd="sng" algn="ctr">
          <a:solidFill>
            <a:srgbClr val="0D3964"/>
          </a:solidFill>
          <a:prstDash val="solid"/>
          <a:miter lim="800000"/>
        </a:ln>
        <a:effectLst/>
      </dsp:spPr>
      <dsp:style>
        <a:lnRef idx="2">
          <a:scrgbClr r="0" g="0" b="0"/>
        </a:lnRef>
        <a:fillRef idx="1">
          <a:scrgbClr r="0" g="0" b="0"/>
        </a:fillRef>
        <a:effectRef idx="0">
          <a:scrgbClr r="0" g="0" b="0"/>
        </a:effectRef>
        <a:fontRef idx="minor"/>
      </dsp:style>
    </dsp:sp>
    <dsp:sp modelId="{B1016CC7-F542-4E36-A5B3-13639E5DDF98}">
      <dsp:nvSpPr>
        <dsp:cNvPr id="0" name=""/>
        <dsp:cNvSpPr/>
      </dsp:nvSpPr>
      <dsp:spPr>
        <a:xfrm>
          <a:off x="1012623" y="2617778"/>
          <a:ext cx="4934751" cy="965357"/>
        </a:xfrm>
        <a:prstGeom prst="rect">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5207" tIns="50800" rIns="50800" bIns="50800" numCol="1" spcCol="1270" anchor="ctr" anchorCtr="0">
          <a:noAutofit/>
        </a:bodyPr>
        <a:lstStyle/>
        <a:p>
          <a:pPr marL="0" lvl="0" indent="0" algn="l" defTabSz="889000">
            <a:lnSpc>
              <a:spcPct val="90000"/>
            </a:lnSpc>
            <a:spcBef>
              <a:spcPct val="0"/>
            </a:spcBef>
            <a:spcAft>
              <a:spcPct val="35000"/>
            </a:spcAft>
            <a:buNone/>
          </a:pPr>
          <a:r>
            <a:rPr lang="es-GT" sz="2000" kern="1200" dirty="0">
              <a:solidFill>
                <a:schemeClr val="tx1"/>
              </a:solidFill>
            </a:rPr>
            <a:t>Demanda Civiles ejercidas por proveedores o contratistas del Estado</a:t>
          </a:r>
        </a:p>
      </dsp:txBody>
      <dsp:txXfrm>
        <a:off x="1012623" y="2617778"/>
        <a:ext cx="4934751" cy="965357"/>
      </dsp:txXfrm>
    </dsp:sp>
    <dsp:sp modelId="{ED5F0CD0-F6FE-4BDA-8E4F-16E32BA732D7}">
      <dsp:nvSpPr>
        <dsp:cNvPr id="0" name=""/>
        <dsp:cNvSpPr/>
      </dsp:nvSpPr>
      <dsp:spPr>
        <a:xfrm>
          <a:off x="566477" y="2614685"/>
          <a:ext cx="968829" cy="968829"/>
        </a:xfrm>
        <a:prstGeom prst="ellipse">
          <a:avLst/>
        </a:prstGeom>
        <a:solidFill>
          <a:schemeClr val="lt1">
            <a:hueOff val="0"/>
            <a:satOff val="0"/>
            <a:lumOff val="0"/>
            <a:alphaOff val="0"/>
          </a:schemeClr>
        </a:solidFill>
        <a:ln w="12700" cap="flat" cmpd="sng" algn="ctr">
          <a:solidFill>
            <a:srgbClr val="0D3964"/>
          </a:solidFill>
          <a:prstDash val="solid"/>
          <a:miter lim="800000"/>
        </a:ln>
        <a:effectLst/>
      </dsp:spPr>
      <dsp:style>
        <a:lnRef idx="2">
          <a:scrgbClr r="0" g="0" b="0"/>
        </a:lnRef>
        <a:fillRef idx="1">
          <a:scrgbClr r="0" g="0" b="0"/>
        </a:fillRef>
        <a:effectRef idx="0">
          <a:scrgbClr r="0" g="0" b="0"/>
        </a:effectRef>
        <a:fontRef idx="minor"/>
      </dsp:style>
    </dsp:sp>
    <dsp:sp modelId="{82DA917B-CADA-470A-B99E-18EB5EEFD213}">
      <dsp:nvSpPr>
        <dsp:cNvPr id="0" name=""/>
        <dsp:cNvSpPr/>
      </dsp:nvSpPr>
      <dsp:spPr>
        <a:xfrm>
          <a:off x="568261" y="3790217"/>
          <a:ext cx="5379113" cy="946074"/>
        </a:xfrm>
        <a:prstGeom prst="rect">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5207" tIns="50800" rIns="50800" bIns="50800" numCol="1" spcCol="1270" anchor="ctr" anchorCtr="0">
          <a:noAutofit/>
        </a:bodyPr>
        <a:lstStyle/>
        <a:p>
          <a:pPr marL="0" lvl="0" indent="0" algn="l" defTabSz="889000">
            <a:lnSpc>
              <a:spcPct val="90000"/>
            </a:lnSpc>
            <a:spcBef>
              <a:spcPct val="0"/>
            </a:spcBef>
            <a:spcAft>
              <a:spcPct val="35000"/>
            </a:spcAft>
            <a:buNone/>
          </a:pPr>
          <a:r>
            <a:rPr lang="es-GT" sz="2000" kern="1200" dirty="0">
              <a:solidFill>
                <a:schemeClr val="tx1"/>
              </a:solidFill>
            </a:rPr>
            <a:t>Arbitrajes internacionales</a:t>
          </a:r>
        </a:p>
      </dsp:txBody>
      <dsp:txXfrm>
        <a:off x="568261" y="3790217"/>
        <a:ext cx="5379113" cy="946074"/>
      </dsp:txXfrm>
    </dsp:sp>
    <dsp:sp modelId="{7C4B95D7-379B-4DA2-93B7-C008815FCFE1}">
      <dsp:nvSpPr>
        <dsp:cNvPr id="0" name=""/>
        <dsp:cNvSpPr/>
      </dsp:nvSpPr>
      <dsp:spPr>
        <a:xfrm>
          <a:off x="83846" y="3778839"/>
          <a:ext cx="968829" cy="968829"/>
        </a:xfrm>
        <a:prstGeom prst="ellipse">
          <a:avLst/>
        </a:prstGeom>
        <a:solidFill>
          <a:schemeClr val="lt1">
            <a:hueOff val="0"/>
            <a:satOff val="0"/>
            <a:lumOff val="0"/>
            <a:alphaOff val="0"/>
          </a:schemeClr>
        </a:solidFill>
        <a:ln w="12700" cap="flat" cmpd="sng" algn="ctr">
          <a:solidFill>
            <a:srgbClr val="0D3964"/>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0.37871</cdr:x>
      <cdr:y>0.13506</cdr:y>
    </cdr:from>
    <cdr:to>
      <cdr:x>0.96192</cdr:x>
      <cdr:y>0.87304</cdr:y>
    </cdr:to>
    <cdr:sp macro="" textlink="">
      <cdr:nvSpPr>
        <cdr:cNvPr id="2" name="Rectángulo 1">
          <a:extLst xmlns:a="http://schemas.openxmlformats.org/drawingml/2006/main">
            <a:ext uri="{FF2B5EF4-FFF2-40B4-BE49-F238E27FC236}">
              <a16:creationId xmlns:a16="http://schemas.microsoft.com/office/drawing/2014/main" id="{2CC89A01-511E-4E93-9C8D-15C2EADF638A}"/>
            </a:ext>
          </a:extLst>
        </cdr:cNvPr>
        <cdr:cNvSpPr/>
      </cdr:nvSpPr>
      <cdr:spPr>
        <a:xfrm xmlns:a="http://schemas.openxmlformats.org/drawingml/2006/main">
          <a:off x="1350054" y="363702"/>
          <a:ext cx="2079071" cy="1987324"/>
        </a:xfrm>
        <a:prstGeom xmlns:a="http://schemas.openxmlformats.org/drawingml/2006/main" prst="rect">
          <a:avLst/>
        </a:prstGeom>
        <a:solidFill xmlns:a="http://schemas.openxmlformats.org/drawingml/2006/main">
          <a:schemeClr val="accent3">
            <a:lumMod val="75000"/>
            <a:alpha val="14000"/>
          </a:schemeClr>
        </a:solidFill>
        <a:ln xmlns:a="http://schemas.openxmlformats.org/drawingml/2006/main">
          <a:noFill/>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s-GT" sz="1000"/>
        </a:p>
      </cdr:txBody>
    </cdr:sp>
  </cdr:relSizeAnchor>
  <cdr:relSizeAnchor xmlns:cdr="http://schemas.openxmlformats.org/drawingml/2006/chartDrawing">
    <cdr:from>
      <cdr:x>0</cdr:x>
      <cdr:y>0.91872</cdr:y>
    </cdr:from>
    <cdr:to>
      <cdr:x>0.66072</cdr:x>
      <cdr:y>1</cdr:y>
    </cdr:to>
    <cdr:sp macro="" textlink="">
      <cdr:nvSpPr>
        <cdr:cNvPr id="3" name="CuadroTexto 2">
          <a:extLst xmlns:a="http://schemas.openxmlformats.org/drawingml/2006/main">
            <a:ext uri="{FF2B5EF4-FFF2-40B4-BE49-F238E27FC236}">
              <a16:creationId xmlns:a16="http://schemas.microsoft.com/office/drawing/2014/main" id="{05945C9B-EA39-4C95-A1DF-47AB430A18EF}"/>
            </a:ext>
          </a:extLst>
        </cdr:cNvPr>
        <cdr:cNvSpPr txBox="1"/>
      </cdr:nvSpPr>
      <cdr:spPr>
        <a:xfrm xmlns:a="http://schemas.openxmlformats.org/drawingml/2006/main">
          <a:off x="0" y="2478986"/>
          <a:ext cx="2355384" cy="21888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GT" sz="900" dirty="0"/>
            <a:t>Fuente: Fondo Monetario Internacional, WEO julio 2021</a:t>
          </a:r>
        </a:p>
      </cdr:txBody>
    </cdr:sp>
  </cdr:relSizeAnchor>
</c:userShapes>
</file>

<file path=ppt/drawings/drawing10.xml><?xml version="1.0" encoding="utf-8"?>
<c:userShapes xmlns:c="http://schemas.openxmlformats.org/drawingml/2006/chart">
  <cdr:relSizeAnchor xmlns:cdr="http://schemas.openxmlformats.org/drawingml/2006/chartDrawing">
    <cdr:from>
      <cdr:x>0.14356</cdr:x>
      <cdr:y>0</cdr:y>
    </cdr:from>
    <cdr:to>
      <cdr:x>0.95767</cdr:x>
      <cdr:y>0.15612</cdr:y>
    </cdr:to>
    <cdr:sp macro="" textlink="">
      <cdr:nvSpPr>
        <cdr:cNvPr id="2" name="CuadroTexto 18">
          <a:extLst xmlns:a="http://schemas.openxmlformats.org/drawingml/2006/main">
            <a:ext uri="{FF2B5EF4-FFF2-40B4-BE49-F238E27FC236}">
              <a16:creationId xmlns:a16="http://schemas.microsoft.com/office/drawing/2014/main" id="{31FB33F4-036C-44C7-BA35-3E4BEA3C704E}"/>
            </a:ext>
          </a:extLst>
        </cdr:cNvPr>
        <cdr:cNvSpPr txBox="1"/>
      </cdr:nvSpPr>
      <cdr:spPr>
        <a:xfrm xmlns:a="http://schemas.openxmlformats.org/drawingml/2006/main">
          <a:off x="826906" y="0"/>
          <a:ext cx="4689273" cy="64633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s-GT" b="1" dirty="0">
              <a:solidFill>
                <a:srgbClr val="0D3964"/>
              </a:solidFill>
              <a:ea typeface="Times New Roman" panose="02020603050405020304" pitchFamily="18" charset="0"/>
            </a:rPr>
            <a:t>Escenarios del comportamiento de la Deuda Pública en el Largo Plazo </a:t>
          </a:r>
          <a:r>
            <a:rPr lang="es-GT" sz="1600" dirty="0">
              <a:solidFill>
                <a:srgbClr val="0D3964"/>
              </a:solidFill>
              <a:ea typeface="Times New Roman" panose="02020603050405020304" pitchFamily="18" charset="0"/>
            </a:rPr>
            <a:t>(</a:t>
          </a:r>
          <a:r>
            <a:rPr lang="es-GT" sz="1400" dirty="0">
              <a:solidFill>
                <a:srgbClr val="0D3964"/>
              </a:solidFill>
              <a:ea typeface="Times New Roman" panose="02020603050405020304" pitchFamily="18" charset="0"/>
            </a:rPr>
            <a:t> En porcentaje del PIB)</a:t>
          </a:r>
        </a:p>
      </cdr:txBody>
    </cdr:sp>
  </cdr:relSizeAnchor>
</c:userShapes>
</file>

<file path=ppt/drawings/drawing11.xml><?xml version="1.0" encoding="utf-8"?>
<c:userShapes xmlns:c="http://schemas.openxmlformats.org/drawingml/2006/chart">
  <cdr:relSizeAnchor xmlns:cdr="http://schemas.openxmlformats.org/drawingml/2006/chartDrawing">
    <cdr:from>
      <cdr:x>0.17257</cdr:x>
      <cdr:y>0.16169</cdr:y>
    </cdr:from>
    <cdr:to>
      <cdr:x>0.98197</cdr:x>
      <cdr:y>0.69027</cdr:y>
    </cdr:to>
    <cdr:sp macro="" textlink="">
      <cdr:nvSpPr>
        <cdr:cNvPr id="2" name="Rectángulo 1"/>
        <cdr:cNvSpPr/>
      </cdr:nvSpPr>
      <cdr:spPr>
        <a:xfrm xmlns:a="http://schemas.openxmlformats.org/drawingml/2006/main">
          <a:off x="1052009" y="540328"/>
          <a:ext cx="4934051" cy="1766454"/>
        </a:xfrm>
        <a:prstGeom xmlns:a="http://schemas.openxmlformats.org/drawingml/2006/main" prst="rect">
          <a:avLst/>
        </a:prstGeom>
        <a:solidFill xmlns:a="http://schemas.openxmlformats.org/drawingml/2006/main">
          <a:schemeClr val="accent6">
            <a:alpha val="10000"/>
          </a:schemeClr>
        </a:solidFill>
        <a:ln xmlns:a="http://schemas.openxmlformats.org/drawingml/2006/main">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s-GT"/>
        </a:p>
      </cdr:txBody>
    </cdr:sp>
  </cdr:relSizeAnchor>
  <cdr:relSizeAnchor xmlns:cdr="http://schemas.openxmlformats.org/drawingml/2006/chartDrawing">
    <cdr:from>
      <cdr:x>0.18185</cdr:x>
      <cdr:y>0.6811</cdr:y>
    </cdr:from>
    <cdr:to>
      <cdr:x>0.98197</cdr:x>
      <cdr:y>0.76801</cdr:y>
    </cdr:to>
    <cdr:sp macro="" textlink="">
      <cdr:nvSpPr>
        <cdr:cNvPr id="3" name="Rectángulo 2"/>
        <cdr:cNvSpPr/>
      </cdr:nvSpPr>
      <cdr:spPr>
        <a:xfrm xmlns:a="http://schemas.openxmlformats.org/drawingml/2006/main" flipV="1">
          <a:off x="1108569" y="2276111"/>
          <a:ext cx="4877491" cy="290444"/>
        </a:xfrm>
        <a:prstGeom xmlns:a="http://schemas.openxmlformats.org/drawingml/2006/main" prst="rect">
          <a:avLst/>
        </a:prstGeom>
        <a:solidFill xmlns:a="http://schemas.openxmlformats.org/drawingml/2006/main">
          <a:schemeClr val="accent4">
            <a:alpha val="10000"/>
          </a:schemeClr>
        </a:solidFill>
        <a:ln xmlns:a="http://schemas.openxmlformats.org/drawingml/2006/main">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s-GT"/>
        </a:p>
      </cdr:txBody>
    </cdr:sp>
  </cdr:relSizeAnchor>
  <cdr:relSizeAnchor xmlns:cdr="http://schemas.openxmlformats.org/drawingml/2006/chartDrawing">
    <cdr:from>
      <cdr:x>0.18977</cdr:x>
      <cdr:y>0.7693</cdr:y>
    </cdr:from>
    <cdr:to>
      <cdr:x>0.98197</cdr:x>
      <cdr:y>0.85516</cdr:y>
    </cdr:to>
    <cdr:sp macro="" textlink="">
      <cdr:nvSpPr>
        <cdr:cNvPr id="4" name="Rectángulo 3"/>
        <cdr:cNvSpPr/>
      </cdr:nvSpPr>
      <cdr:spPr>
        <a:xfrm xmlns:a="http://schemas.openxmlformats.org/drawingml/2006/main" flipV="1">
          <a:off x="1156854" y="2570883"/>
          <a:ext cx="4829206" cy="286905"/>
        </a:xfrm>
        <a:prstGeom xmlns:a="http://schemas.openxmlformats.org/drawingml/2006/main" prst="rect">
          <a:avLst/>
        </a:prstGeom>
        <a:solidFill xmlns:a="http://schemas.openxmlformats.org/drawingml/2006/main">
          <a:srgbClr val="FF0000">
            <a:alpha val="10000"/>
          </a:srgbClr>
        </a:solidFill>
        <a:ln xmlns:a="http://schemas.openxmlformats.org/drawingml/2006/main">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s-GT"/>
        </a:p>
      </cdr:txBody>
    </cdr:sp>
  </cdr:relSizeAnchor>
</c:userShapes>
</file>

<file path=ppt/drawings/drawing12.xml><?xml version="1.0" encoding="utf-8"?>
<c:userShapes xmlns:c="http://schemas.openxmlformats.org/drawingml/2006/chart">
  <cdr:relSizeAnchor xmlns:cdr="http://schemas.openxmlformats.org/drawingml/2006/chartDrawing">
    <cdr:from>
      <cdr:x>0.91508</cdr:x>
      <cdr:y>0</cdr:y>
    </cdr:from>
    <cdr:to>
      <cdr:x>0.91979</cdr:x>
      <cdr:y>0.83883</cdr:y>
    </cdr:to>
    <cdr:cxnSp macro="">
      <cdr:nvCxnSpPr>
        <cdr:cNvPr id="2" name="Conector recto 1">
          <a:extLst xmlns:a="http://schemas.openxmlformats.org/drawingml/2006/main">
            <a:ext uri="{FF2B5EF4-FFF2-40B4-BE49-F238E27FC236}">
              <a16:creationId xmlns:a16="http://schemas.microsoft.com/office/drawing/2014/main" id="{90A5A420-669E-4CEF-8F74-ABD0C90B8414}"/>
            </a:ext>
          </a:extLst>
        </cdr:cNvPr>
        <cdr:cNvCxnSpPr>
          <a:cxnSpLocks xmlns:a="http://schemas.openxmlformats.org/drawingml/2006/main"/>
        </cdr:cNvCxnSpPr>
      </cdr:nvCxnSpPr>
      <cdr:spPr>
        <a:xfrm xmlns:a="http://schemas.openxmlformats.org/drawingml/2006/main" flipH="1" flipV="1">
          <a:off x="5268535" y="0"/>
          <a:ext cx="27123" cy="2582703"/>
        </a:xfrm>
        <a:prstGeom xmlns:a="http://schemas.openxmlformats.org/drawingml/2006/main" prst="line">
          <a:avLst/>
        </a:prstGeom>
        <a:ln xmlns:a="http://schemas.openxmlformats.org/drawingml/2006/main" w="25400">
          <a:solidFill>
            <a:schemeClr val="tx1"/>
          </a:solidFill>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3.xml><?xml version="1.0" encoding="utf-8"?>
<c:userShapes xmlns:c="http://schemas.openxmlformats.org/drawingml/2006/chart">
  <cdr:relSizeAnchor xmlns:cdr="http://schemas.openxmlformats.org/drawingml/2006/chartDrawing">
    <cdr:from>
      <cdr:x>0.01944</cdr:x>
      <cdr:y>0.89635</cdr:y>
    </cdr:from>
    <cdr:to>
      <cdr:x>0.57222</cdr:x>
      <cdr:y>1</cdr:y>
    </cdr:to>
    <cdr:sp macro="" textlink="">
      <cdr:nvSpPr>
        <cdr:cNvPr id="2" name="Cuadro de texto 1"/>
        <cdr:cNvSpPr txBox="1"/>
      </cdr:nvSpPr>
      <cdr:spPr>
        <a:xfrm xmlns:a="http://schemas.openxmlformats.org/drawingml/2006/main">
          <a:off x="115137" y="3688304"/>
          <a:ext cx="3273955" cy="42649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GT" sz="1000" b="1" dirty="0">
              <a:latin typeface="Calibri" panose="020F0502020204030204" pitchFamily="34" charset="0"/>
              <a:cs typeface="Calibri" panose="020F0502020204030204" pitchFamily="34" charset="0"/>
            </a:rPr>
            <a:t>* Observado preliminar a junio</a:t>
          </a:r>
          <a:r>
            <a:rPr lang="es-GT" sz="1000" b="1" baseline="0" dirty="0">
              <a:latin typeface="Calibri" panose="020F0502020204030204" pitchFamily="34" charset="0"/>
              <a:cs typeface="Calibri" panose="020F0502020204030204" pitchFamily="34" charset="0"/>
            </a:rPr>
            <a:t> 2021</a:t>
          </a:r>
        </a:p>
        <a:p xmlns:a="http://schemas.openxmlformats.org/drawingml/2006/main">
          <a:r>
            <a:rPr lang="es-GT" sz="1000" b="1" baseline="0" dirty="0">
              <a:latin typeface="Calibri" panose="020F0502020204030204" pitchFamily="34" charset="0"/>
              <a:cs typeface="Calibri" panose="020F0502020204030204" pitchFamily="34" charset="0"/>
            </a:rPr>
            <a:t>Fuente: SICOIN</a:t>
          </a:r>
          <a:endParaRPr lang="es-GT" sz="1000" b="1" dirty="0">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0.82356</cdr:x>
      <cdr:y>0.06501</cdr:y>
    </cdr:from>
    <cdr:to>
      <cdr:x>0.91939</cdr:x>
      <cdr:y>0.11943</cdr:y>
    </cdr:to>
    <cdr:sp macro="" textlink="">
      <cdr:nvSpPr>
        <cdr:cNvPr id="3" name="Cuadro de texto 41"/>
        <cdr:cNvSpPr txBox="1"/>
      </cdr:nvSpPr>
      <cdr:spPr>
        <a:xfrm xmlns:a="http://schemas.openxmlformats.org/drawingml/2006/main">
          <a:off x="4877704" y="267517"/>
          <a:ext cx="567573" cy="223927"/>
        </a:xfrm>
        <a:prstGeom xmlns:a="http://schemas.openxmlformats.org/drawingml/2006/main" prst="rect">
          <a:avLst/>
        </a:prstGeom>
        <a:noFill xmlns:a="http://schemas.openxmlformats.org/drawingml/2006/main"/>
        <a:ln xmlns:a="http://schemas.openxmlformats.org/drawingml/2006/main" w="6350">
          <a:noFill/>
        </a:l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p xmlns:a="http://schemas.openxmlformats.org/drawingml/2006/main">
          <a:pPr algn="ctr">
            <a:lnSpc>
              <a:spcPct val="107000"/>
            </a:lnSpc>
            <a:spcAft>
              <a:spcPts val="800"/>
            </a:spcAft>
          </a:pPr>
          <a:r>
            <a:rPr lang="es-GT" sz="1400" b="1" dirty="0">
              <a:effectLst/>
              <a:ea typeface="Times New Roman" panose="02020603050405020304" pitchFamily="18" charset="0"/>
              <a:cs typeface="Times New Roman" panose="02020603050405020304" pitchFamily="18" charset="0"/>
            </a:rPr>
            <a:t>437</a:t>
          </a:r>
          <a:endParaRPr lang="es-GT" sz="2000" dirty="0">
            <a:effectLst/>
            <a:ea typeface="Times New Roman" panose="02020603050405020304" pitchFamily="18" charset="0"/>
            <a:cs typeface="Times New Roman" panose="02020603050405020304" pitchFamily="18"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0.90758</cdr:y>
    </cdr:from>
    <cdr:to>
      <cdr:x>0.65486</cdr:x>
      <cdr:y>1</cdr:y>
    </cdr:to>
    <cdr:sp macro="" textlink="">
      <cdr:nvSpPr>
        <cdr:cNvPr id="2" name="CuadroTexto 1">
          <a:extLst xmlns:a="http://schemas.openxmlformats.org/drawingml/2006/main">
            <a:ext uri="{FF2B5EF4-FFF2-40B4-BE49-F238E27FC236}">
              <a16:creationId xmlns:a16="http://schemas.microsoft.com/office/drawing/2014/main" id="{0C485A81-7056-42AB-9961-7C5E5F1F1C09}"/>
            </a:ext>
          </a:extLst>
        </cdr:cNvPr>
        <cdr:cNvSpPr txBox="1"/>
      </cdr:nvSpPr>
      <cdr:spPr>
        <a:xfrm xmlns:a="http://schemas.openxmlformats.org/drawingml/2006/main">
          <a:off x="-162377" y="1964540"/>
          <a:ext cx="2631980" cy="20005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MX" sz="700" dirty="0"/>
            <a:t> Fuente: Dirección de Análisis y Política Fiscal</a:t>
          </a:r>
          <a:endParaRPr lang="es-GT" sz="700" dirty="0"/>
        </a:p>
      </cdr:txBody>
    </cdr:sp>
  </cdr:relSizeAnchor>
</c:userShapes>
</file>

<file path=ppt/drawings/drawing3.xml><?xml version="1.0" encoding="utf-8"?>
<c:userShapes xmlns:c="http://schemas.openxmlformats.org/drawingml/2006/chart">
  <cdr:relSizeAnchor xmlns:cdr="http://schemas.openxmlformats.org/drawingml/2006/chartDrawing">
    <cdr:from>
      <cdr:x>0.01155</cdr:x>
      <cdr:y>0.87612</cdr:y>
    </cdr:from>
    <cdr:to>
      <cdr:x>0.98845</cdr:x>
      <cdr:y>1</cdr:y>
    </cdr:to>
    <cdr:sp macro="" textlink="">
      <cdr:nvSpPr>
        <cdr:cNvPr id="2" name="CuadroTexto 1">
          <a:extLst xmlns:a="http://schemas.openxmlformats.org/drawingml/2006/main">
            <a:ext uri="{FF2B5EF4-FFF2-40B4-BE49-F238E27FC236}">
              <a16:creationId xmlns:a16="http://schemas.microsoft.com/office/drawing/2014/main" id="{41638797-836D-44D0-BB4D-90D51397D9B8}"/>
            </a:ext>
          </a:extLst>
        </cdr:cNvPr>
        <cdr:cNvSpPr txBox="1"/>
      </cdr:nvSpPr>
      <cdr:spPr>
        <a:xfrm xmlns:a="http://schemas.openxmlformats.org/drawingml/2006/main">
          <a:off x="52806" y="2745465"/>
          <a:ext cx="4466387" cy="3881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MX" sz="900" dirty="0"/>
            <a:t>Fuente: Elaboración DAPF con información del crecimiento económico del FMI y del índice de rigor de </a:t>
          </a:r>
        </a:p>
        <a:p xmlns:a="http://schemas.openxmlformats.org/drawingml/2006/main">
          <a:r>
            <a:rPr lang="es-MX" sz="900" dirty="0"/>
            <a:t>OXFORD se obtuvo en HDX (</a:t>
          </a:r>
          <a:r>
            <a:rPr lang="es-MX" sz="900" dirty="0" err="1"/>
            <a:t>Humanitarian</a:t>
          </a:r>
          <a:r>
            <a:rPr lang="es-MX" sz="900" dirty="0"/>
            <a:t> Data Exchange)</a:t>
          </a:r>
          <a:endParaRPr lang="es-GT" sz="900" dirty="0"/>
        </a:p>
      </cdr:txBody>
    </cdr:sp>
  </cdr:relSizeAnchor>
</c:userShapes>
</file>

<file path=ppt/drawings/drawing4.xml><?xml version="1.0" encoding="utf-8"?>
<c:userShapes xmlns:c="http://schemas.openxmlformats.org/drawingml/2006/chart">
  <cdr:relSizeAnchor xmlns:cdr="http://schemas.openxmlformats.org/drawingml/2006/chartDrawing">
    <cdr:from>
      <cdr:x>0.0335</cdr:x>
      <cdr:y>0.65102</cdr:y>
    </cdr:from>
    <cdr:to>
      <cdr:x>0.22426</cdr:x>
      <cdr:y>1</cdr:y>
    </cdr:to>
    <cdr:sp macro="" textlink="">
      <cdr:nvSpPr>
        <cdr:cNvPr id="2" name="CuadroTexto 1">
          <a:extLst xmlns:a="http://schemas.openxmlformats.org/drawingml/2006/main">
            <a:ext uri="{FF2B5EF4-FFF2-40B4-BE49-F238E27FC236}">
              <a16:creationId xmlns:a16="http://schemas.microsoft.com/office/drawing/2014/main" id="{5BCDF5A8-C677-47B1-9D45-49C3FBEB25C6}"/>
            </a:ext>
          </a:extLst>
        </cdr:cNvPr>
        <cdr:cNvSpPr txBox="1"/>
      </cdr:nvSpPr>
      <cdr:spPr>
        <a:xfrm xmlns:a="http://schemas.openxmlformats.org/drawingml/2006/main">
          <a:off x="160582" y="212587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s-GT" sz="1100" dirty="0"/>
        </a:p>
      </cdr:txBody>
    </cdr:sp>
  </cdr:relSizeAnchor>
  <cdr:relSizeAnchor xmlns:cdr="http://schemas.openxmlformats.org/drawingml/2006/chartDrawing">
    <cdr:from>
      <cdr:x>0.12888</cdr:x>
      <cdr:y>0.63939</cdr:y>
    </cdr:from>
    <cdr:to>
      <cdr:x>0.31963</cdr:x>
      <cdr:y>0.98837</cdr:y>
    </cdr:to>
    <cdr:sp macro="" textlink="">
      <cdr:nvSpPr>
        <cdr:cNvPr id="3" name="CuadroTexto 2">
          <a:extLst xmlns:a="http://schemas.openxmlformats.org/drawingml/2006/main">
            <a:ext uri="{FF2B5EF4-FFF2-40B4-BE49-F238E27FC236}">
              <a16:creationId xmlns:a16="http://schemas.microsoft.com/office/drawing/2014/main" id="{40C74BE6-9024-49D3-9336-D9FA0CA77E58}"/>
            </a:ext>
          </a:extLst>
        </cdr:cNvPr>
        <cdr:cNvSpPr txBox="1"/>
      </cdr:nvSpPr>
      <cdr:spPr>
        <a:xfrm xmlns:a="http://schemas.openxmlformats.org/drawingml/2006/main">
          <a:off x="617782" y="167534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s-GT" sz="1100" dirty="0"/>
        </a:p>
      </cdr:txBody>
    </cdr:sp>
  </cdr:relSizeAnchor>
</c:userShapes>
</file>

<file path=ppt/drawings/drawing5.xml><?xml version="1.0" encoding="utf-8"?>
<c:userShapes xmlns:c="http://schemas.openxmlformats.org/drawingml/2006/chart">
  <cdr:relSizeAnchor xmlns:cdr="http://schemas.openxmlformats.org/drawingml/2006/chartDrawing">
    <cdr:from>
      <cdr:x>0.0335</cdr:x>
      <cdr:y>0.65102</cdr:y>
    </cdr:from>
    <cdr:to>
      <cdr:x>0.22426</cdr:x>
      <cdr:y>1</cdr:y>
    </cdr:to>
    <cdr:sp macro="" textlink="">
      <cdr:nvSpPr>
        <cdr:cNvPr id="2" name="CuadroTexto 1">
          <a:extLst xmlns:a="http://schemas.openxmlformats.org/drawingml/2006/main">
            <a:ext uri="{FF2B5EF4-FFF2-40B4-BE49-F238E27FC236}">
              <a16:creationId xmlns:a16="http://schemas.microsoft.com/office/drawing/2014/main" id="{5BCDF5A8-C677-47B1-9D45-49C3FBEB25C6}"/>
            </a:ext>
          </a:extLst>
        </cdr:cNvPr>
        <cdr:cNvSpPr txBox="1"/>
      </cdr:nvSpPr>
      <cdr:spPr>
        <a:xfrm xmlns:a="http://schemas.openxmlformats.org/drawingml/2006/main">
          <a:off x="160582" y="212587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s-GT" sz="1100" dirty="0"/>
        </a:p>
      </cdr:txBody>
    </cdr:sp>
  </cdr:relSizeAnchor>
  <cdr:relSizeAnchor xmlns:cdr="http://schemas.openxmlformats.org/drawingml/2006/chartDrawing">
    <cdr:from>
      <cdr:x>0.12888</cdr:x>
      <cdr:y>0.63939</cdr:y>
    </cdr:from>
    <cdr:to>
      <cdr:x>0.31963</cdr:x>
      <cdr:y>0.98837</cdr:y>
    </cdr:to>
    <cdr:sp macro="" textlink="">
      <cdr:nvSpPr>
        <cdr:cNvPr id="3" name="CuadroTexto 2">
          <a:extLst xmlns:a="http://schemas.openxmlformats.org/drawingml/2006/main">
            <a:ext uri="{FF2B5EF4-FFF2-40B4-BE49-F238E27FC236}">
              <a16:creationId xmlns:a16="http://schemas.microsoft.com/office/drawing/2014/main" id="{40C74BE6-9024-49D3-9336-D9FA0CA77E58}"/>
            </a:ext>
          </a:extLst>
        </cdr:cNvPr>
        <cdr:cNvSpPr txBox="1"/>
      </cdr:nvSpPr>
      <cdr:spPr>
        <a:xfrm xmlns:a="http://schemas.openxmlformats.org/drawingml/2006/main">
          <a:off x="617782" y="167534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s-GT" sz="1100" dirty="0"/>
        </a:p>
      </cdr:txBody>
    </cdr:sp>
  </cdr:relSizeAnchor>
</c:userShapes>
</file>

<file path=ppt/drawings/drawing6.xml><?xml version="1.0" encoding="utf-8"?>
<c:userShapes xmlns:c="http://schemas.openxmlformats.org/drawingml/2006/chart">
  <cdr:relSizeAnchor xmlns:cdr="http://schemas.openxmlformats.org/drawingml/2006/chartDrawing">
    <cdr:from>
      <cdr:x>0.02003</cdr:x>
      <cdr:y>0.85425</cdr:y>
    </cdr:from>
    <cdr:to>
      <cdr:x>0.45384</cdr:x>
      <cdr:y>0.93068</cdr:y>
    </cdr:to>
    <cdr:sp macro="" textlink="">
      <cdr:nvSpPr>
        <cdr:cNvPr id="2" name="CuadroTexto 12">
          <a:extLst xmlns:a="http://schemas.openxmlformats.org/drawingml/2006/main">
            <a:ext uri="{FF2B5EF4-FFF2-40B4-BE49-F238E27FC236}">
              <a16:creationId xmlns:a16="http://schemas.microsoft.com/office/drawing/2014/main" id="{ABF3D747-7A6F-4C08-82A6-8E464BA34375}"/>
            </a:ext>
          </a:extLst>
        </cdr:cNvPr>
        <cdr:cNvSpPr txBox="1"/>
      </cdr:nvSpPr>
      <cdr:spPr>
        <a:xfrm xmlns:a="http://schemas.openxmlformats.org/drawingml/2006/main">
          <a:off x="123262" y="2838083"/>
          <a:ext cx="2669298" cy="25392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GT" sz="1050" b="1" dirty="0"/>
            <a:t>Fuente: Dirección de Política y Análisis Fiscal</a:t>
          </a:r>
        </a:p>
      </cdr:txBody>
    </cdr:sp>
  </cdr:relSizeAnchor>
</c:userShapes>
</file>

<file path=ppt/drawings/drawing7.xml><?xml version="1.0" encoding="utf-8"?>
<c:userShapes xmlns:c="http://schemas.openxmlformats.org/drawingml/2006/chart">
  <cdr:relSizeAnchor xmlns:cdr="http://schemas.openxmlformats.org/drawingml/2006/chartDrawing">
    <cdr:from>
      <cdr:x>0.94471</cdr:x>
      <cdr:y>0.97574</cdr:y>
    </cdr:from>
    <cdr:to>
      <cdr:x>1</cdr:x>
      <cdr:y>1</cdr:y>
    </cdr:to>
    <cdr:sp macro="" textlink="">
      <cdr:nvSpPr>
        <cdr:cNvPr id="2" name="Rectángulo 1">
          <a:extLst xmlns:a="http://schemas.openxmlformats.org/drawingml/2006/main">
            <a:ext uri="{FF2B5EF4-FFF2-40B4-BE49-F238E27FC236}">
              <a16:creationId xmlns:a16="http://schemas.microsoft.com/office/drawing/2014/main" id="{1D9085FD-354A-4792-97B4-B9314E017E28}"/>
            </a:ext>
          </a:extLst>
        </cdr:cNvPr>
        <cdr:cNvSpPr/>
      </cdr:nvSpPr>
      <cdr:spPr>
        <a:xfrm xmlns:a="http://schemas.openxmlformats.org/drawingml/2006/main">
          <a:off x="5617030" y="5108213"/>
          <a:ext cx="328749" cy="126999"/>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s-G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es-GT" sz="500" b="1" dirty="0">
              <a:solidFill>
                <a:schemeClr val="accent5">
                  <a:lumMod val="60000"/>
                  <a:lumOff val="40000"/>
                </a:schemeClr>
              </a:solidFill>
            </a:rPr>
            <a:t>BM®</a:t>
          </a:r>
        </a:p>
      </cdr:txBody>
    </cdr:sp>
  </cdr:relSizeAnchor>
</c:userShapes>
</file>

<file path=ppt/drawings/drawing8.xml><?xml version="1.0" encoding="utf-8"?>
<c:userShapes xmlns:c="http://schemas.openxmlformats.org/drawingml/2006/chart">
  <cdr:relSizeAnchor xmlns:cdr="http://schemas.openxmlformats.org/drawingml/2006/chartDrawing">
    <cdr:from>
      <cdr:x>0.05772</cdr:x>
      <cdr:y>0.08431</cdr:y>
    </cdr:from>
    <cdr:to>
      <cdr:x>0.2513</cdr:x>
      <cdr:y>0.18005</cdr:y>
    </cdr:to>
    <cdr:sp macro="" textlink="">
      <cdr:nvSpPr>
        <cdr:cNvPr id="2" name="CuadroTexto 1">
          <a:extLst xmlns:a="http://schemas.openxmlformats.org/drawingml/2006/main">
            <a:ext uri="{FF2B5EF4-FFF2-40B4-BE49-F238E27FC236}">
              <a16:creationId xmlns:a16="http://schemas.microsoft.com/office/drawing/2014/main" id="{8ECFEC50-D79E-4CE3-9F3F-44BA5CC7CC66}"/>
            </a:ext>
          </a:extLst>
        </cdr:cNvPr>
        <cdr:cNvSpPr txBox="1"/>
      </cdr:nvSpPr>
      <cdr:spPr>
        <a:xfrm xmlns:a="http://schemas.openxmlformats.org/drawingml/2006/main">
          <a:off x="332458" y="318692"/>
          <a:ext cx="1115020" cy="36189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GT" sz="1100" dirty="0"/>
            <a:t>(Como</a:t>
          </a:r>
          <a:r>
            <a:rPr lang="es-GT" sz="1100" baseline="0" dirty="0"/>
            <a:t> porcentaje del PIB)</a:t>
          </a:r>
          <a:endParaRPr lang="es-GT" sz="1100" dirty="0"/>
        </a:p>
      </cdr:txBody>
    </cdr:sp>
  </cdr:relSizeAnchor>
  <cdr:relSizeAnchor xmlns:cdr="http://schemas.openxmlformats.org/drawingml/2006/chartDrawing">
    <cdr:from>
      <cdr:x>0.4138</cdr:x>
      <cdr:y>0.07213</cdr:y>
    </cdr:from>
    <cdr:to>
      <cdr:x>0.5</cdr:x>
      <cdr:y>0.16787</cdr:y>
    </cdr:to>
    <cdr:sp macro="" textlink="">
      <cdr:nvSpPr>
        <cdr:cNvPr id="3" name="CuadroTexto 1">
          <a:extLst xmlns:a="http://schemas.openxmlformats.org/drawingml/2006/main">
            <a:ext uri="{FF2B5EF4-FFF2-40B4-BE49-F238E27FC236}">
              <a16:creationId xmlns:a16="http://schemas.microsoft.com/office/drawing/2014/main" id="{508CF774-3693-4F56-A95F-FC8CC2C58EE5}"/>
            </a:ext>
          </a:extLst>
        </cdr:cNvPr>
        <cdr:cNvSpPr txBox="1"/>
      </cdr:nvSpPr>
      <cdr:spPr>
        <a:xfrm xmlns:a="http://schemas.openxmlformats.org/drawingml/2006/main">
          <a:off x="2383488" y="272660"/>
          <a:ext cx="496512" cy="36189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GT" sz="1200" dirty="0"/>
            <a:t>Proyección</a:t>
          </a:r>
        </a:p>
      </cdr:txBody>
    </cdr:sp>
  </cdr:relSizeAnchor>
  <cdr:relSizeAnchor xmlns:cdr="http://schemas.openxmlformats.org/drawingml/2006/chartDrawing">
    <cdr:from>
      <cdr:x>0.55035</cdr:x>
      <cdr:y>0.10527</cdr:y>
    </cdr:from>
    <cdr:to>
      <cdr:x>0.60416</cdr:x>
      <cdr:y>0.10527</cdr:y>
    </cdr:to>
    <cdr:cxnSp macro="">
      <cdr:nvCxnSpPr>
        <cdr:cNvPr id="5" name="Conector recto de flecha 4">
          <a:extLst xmlns:a="http://schemas.openxmlformats.org/drawingml/2006/main">
            <a:ext uri="{FF2B5EF4-FFF2-40B4-BE49-F238E27FC236}">
              <a16:creationId xmlns:a16="http://schemas.microsoft.com/office/drawing/2014/main" id="{4FA123A3-9CE3-4E54-8CAA-EF536972550C}"/>
            </a:ext>
          </a:extLst>
        </cdr:cNvPr>
        <cdr:cNvCxnSpPr/>
      </cdr:nvCxnSpPr>
      <cdr:spPr>
        <a:xfrm xmlns:a="http://schemas.openxmlformats.org/drawingml/2006/main">
          <a:off x="3169997" y="397931"/>
          <a:ext cx="309945" cy="0"/>
        </a:xfrm>
        <a:prstGeom xmlns:a="http://schemas.openxmlformats.org/drawingml/2006/main" prst="straightConnector1">
          <a:avLst/>
        </a:prstGeom>
        <a:ln xmlns:a="http://schemas.openxmlformats.org/drawingml/2006/main">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0.60893</cdr:x>
      <cdr:y>0.10081</cdr:y>
    </cdr:from>
    <cdr:to>
      <cdr:x>0.99295</cdr:x>
      <cdr:y>0.78352</cdr:y>
    </cdr:to>
    <cdr:sp macro="" textlink="">
      <cdr:nvSpPr>
        <cdr:cNvPr id="6" name="Rectángulo 5">
          <a:extLst xmlns:a="http://schemas.openxmlformats.org/drawingml/2006/main">
            <a:ext uri="{FF2B5EF4-FFF2-40B4-BE49-F238E27FC236}">
              <a16:creationId xmlns:a16="http://schemas.microsoft.com/office/drawing/2014/main" id="{00000000-0008-0000-0000-000003000000}"/>
            </a:ext>
          </a:extLst>
        </cdr:cNvPr>
        <cdr:cNvSpPr/>
      </cdr:nvSpPr>
      <cdr:spPr>
        <a:xfrm xmlns:a="http://schemas.openxmlformats.org/drawingml/2006/main">
          <a:off x="3507440" y="381075"/>
          <a:ext cx="2211943" cy="2580640"/>
        </a:xfrm>
        <a:prstGeom xmlns:a="http://schemas.openxmlformats.org/drawingml/2006/main" prst="rect">
          <a:avLst/>
        </a:prstGeom>
        <a:solidFill xmlns:a="http://schemas.openxmlformats.org/drawingml/2006/main">
          <a:schemeClr val="bg1">
            <a:lumMod val="50000"/>
            <a:alpha val="11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t"/>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es-GT" sz="1100"/>
        </a:p>
      </cdr:txBody>
    </cdr:sp>
  </cdr:relSizeAnchor>
</c:userShapes>
</file>

<file path=ppt/drawings/drawing9.xml><?xml version="1.0" encoding="utf-8"?>
<c:userShapes xmlns:c="http://schemas.openxmlformats.org/drawingml/2006/chart">
  <cdr:relSizeAnchor xmlns:cdr="http://schemas.openxmlformats.org/drawingml/2006/chartDrawing">
    <cdr:from>
      <cdr:x>0.33233</cdr:x>
      <cdr:y>0.30354</cdr:y>
    </cdr:from>
    <cdr:to>
      <cdr:x>0.42229</cdr:x>
      <cdr:y>0.36097</cdr:y>
    </cdr:to>
    <cdr:sp macro="" textlink="">
      <cdr:nvSpPr>
        <cdr:cNvPr id="2" name="CuadroTexto 1">
          <a:extLst xmlns:a="http://schemas.openxmlformats.org/drawingml/2006/main">
            <a:ext uri="{FF2B5EF4-FFF2-40B4-BE49-F238E27FC236}">
              <a16:creationId xmlns:a16="http://schemas.microsoft.com/office/drawing/2014/main" id="{047ED424-07F1-4548-AC89-6B29D2B0D6E7}"/>
            </a:ext>
          </a:extLst>
        </cdr:cNvPr>
        <cdr:cNvSpPr txBox="1"/>
      </cdr:nvSpPr>
      <cdr:spPr>
        <a:xfrm xmlns:a="http://schemas.openxmlformats.org/drawingml/2006/main">
          <a:off x="1914198" y="1256668"/>
          <a:ext cx="518170" cy="23776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GT" sz="1400" b="1" dirty="0"/>
            <a:t>34.8</a:t>
          </a:r>
        </a:p>
      </cdr:txBody>
    </cdr:sp>
  </cdr:relSizeAnchor>
  <cdr:relSizeAnchor xmlns:cdr="http://schemas.openxmlformats.org/drawingml/2006/chartDrawing">
    <cdr:from>
      <cdr:x>0.32527</cdr:x>
      <cdr:y>0.49556</cdr:y>
    </cdr:from>
    <cdr:to>
      <cdr:x>0.41523</cdr:x>
      <cdr:y>0.55299</cdr:y>
    </cdr:to>
    <cdr:sp macro="" textlink="">
      <cdr:nvSpPr>
        <cdr:cNvPr id="3" name="CuadroTexto 1">
          <a:extLst xmlns:a="http://schemas.openxmlformats.org/drawingml/2006/main">
            <a:ext uri="{FF2B5EF4-FFF2-40B4-BE49-F238E27FC236}">
              <a16:creationId xmlns:a16="http://schemas.microsoft.com/office/drawing/2014/main" id="{2DB9390F-326B-43D1-80CB-9B96DA4FE9B6}"/>
            </a:ext>
          </a:extLst>
        </cdr:cNvPr>
        <cdr:cNvSpPr txBox="1"/>
      </cdr:nvSpPr>
      <cdr:spPr>
        <a:xfrm xmlns:a="http://schemas.openxmlformats.org/drawingml/2006/main">
          <a:off x="1873558" y="2051617"/>
          <a:ext cx="518170" cy="23776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GT" sz="1400" b="1" dirty="0"/>
            <a:t>28.9</a:t>
          </a:r>
        </a:p>
      </cdr:txBody>
    </cdr:sp>
  </cdr:relSizeAnchor>
  <cdr:relSizeAnchor xmlns:cdr="http://schemas.openxmlformats.org/drawingml/2006/chartDrawing">
    <cdr:from>
      <cdr:x>0.43745</cdr:x>
      <cdr:y>0.28931</cdr:y>
    </cdr:from>
    <cdr:to>
      <cdr:x>0.52741</cdr:x>
      <cdr:y>0.34674</cdr:y>
    </cdr:to>
    <cdr:sp macro="" textlink="">
      <cdr:nvSpPr>
        <cdr:cNvPr id="4" name="CuadroTexto 1">
          <a:extLst xmlns:a="http://schemas.openxmlformats.org/drawingml/2006/main">
            <a:ext uri="{FF2B5EF4-FFF2-40B4-BE49-F238E27FC236}">
              <a16:creationId xmlns:a16="http://schemas.microsoft.com/office/drawing/2014/main" id="{2DB9390F-326B-43D1-80CB-9B96DA4FE9B6}"/>
            </a:ext>
          </a:extLst>
        </cdr:cNvPr>
        <cdr:cNvSpPr txBox="1"/>
      </cdr:nvSpPr>
      <cdr:spPr>
        <a:xfrm xmlns:a="http://schemas.openxmlformats.org/drawingml/2006/main">
          <a:off x="2519734" y="1197740"/>
          <a:ext cx="518170" cy="23776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GT" sz="1400" b="1" dirty="0"/>
            <a:t>36.1</a:t>
          </a:r>
        </a:p>
      </cdr:txBody>
    </cdr:sp>
  </cdr:relSizeAnchor>
  <cdr:relSizeAnchor xmlns:cdr="http://schemas.openxmlformats.org/drawingml/2006/chartDrawing">
    <cdr:from>
      <cdr:x>0.4364</cdr:x>
      <cdr:y>0.51651</cdr:y>
    </cdr:from>
    <cdr:to>
      <cdr:x>0.52636</cdr:x>
      <cdr:y>0.57394</cdr:y>
    </cdr:to>
    <cdr:sp macro="" textlink="">
      <cdr:nvSpPr>
        <cdr:cNvPr id="5" name="CuadroTexto 1">
          <a:extLst xmlns:a="http://schemas.openxmlformats.org/drawingml/2006/main">
            <a:ext uri="{FF2B5EF4-FFF2-40B4-BE49-F238E27FC236}">
              <a16:creationId xmlns:a16="http://schemas.microsoft.com/office/drawing/2014/main" id="{2DB9390F-326B-43D1-80CB-9B96DA4FE9B6}"/>
            </a:ext>
          </a:extLst>
        </cdr:cNvPr>
        <cdr:cNvSpPr txBox="1"/>
      </cdr:nvSpPr>
      <cdr:spPr>
        <a:xfrm xmlns:a="http://schemas.openxmlformats.org/drawingml/2006/main">
          <a:off x="2513638" y="2138333"/>
          <a:ext cx="518170" cy="23776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GT" sz="1400" b="1" dirty="0"/>
            <a:t>27.7</a:t>
          </a:r>
        </a:p>
      </cdr:txBody>
    </cdr:sp>
  </cdr:relSizeAnchor>
  <cdr:relSizeAnchor xmlns:cdr="http://schemas.openxmlformats.org/drawingml/2006/chartDrawing">
    <cdr:from>
      <cdr:x>0.82933</cdr:x>
      <cdr:y>0.23483</cdr:y>
    </cdr:from>
    <cdr:to>
      <cdr:x>0.91929</cdr:x>
      <cdr:y>0.29226</cdr:y>
    </cdr:to>
    <cdr:sp macro="" textlink="">
      <cdr:nvSpPr>
        <cdr:cNvPr id="6" name="CuadroTexto 1">
          <a:extLst xmlns:a="http://schemas.openxmlformats.org/drawingml/2006/main">
            <a:ext uri="{FF2B5EF4-FFF2-40B4-BE49-F238E27FC236}">
              <a16:creationId xmlns:a16="http://schemas.microsoft.com/office/drawing/2014/main" id="{2DB9390F-326B-43D1-80CB-9B96DA4FE9B6}"/>
            </a:ext>
          </a:extLst>
        </cdr:cNvPr>
        <cdr:cNvSpPr txBox="1"/>
      </cdr:nvSpPr>
      <cdr:spPr>
        <a:xfrm xmlns:a="http://schemas.openxmlformats.org/drawingml/2006/main">
          <a:off x="4776932" y="972188"/>
          <a:ext cx="518170" cy="23776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GT" sz="1400" b="1" dirty="0"/>
            <a:t>39.5</a:t>
          </a:r>
        </a:p>
      </cdr:txBody>
    </cdr:sp>
  </cdr:relSizeAnchor>
  <cdr:relSizeAnchor xmlns:cdr="http://schemas.openxmlformats.org/drawingml/2006/chartDrawing">
    <cdr:from>
      <cdr:x>0.81672</cdr:x>
      <cdr:y>0.57497</cdr:y>
    </cdr:from>
    <cdr:to>
      <cdr:x>0.90668</cdr:x>
      <cdr:y>0.6324</cdr:y>
    </cdr:to>
    <cdr:sp macro="" textlink="">
      <cdr:nvSpPr>
        <cdr:cNvPr id="7" name="CuadroTexto 1">
          <a:extLst xmlns:a="http://schemas.openxmlformats.org/drawingml/2006/main">
            <a:ext uri="{FF2B5EF4-FFF2-40B4-BE49-F238E27FC236}">
              <a16:creationId xmlns:a16="http://schemas.microsoft.com/office/drawing/2014/main" id="{2DB9390F-326B-43D1-80CB-9B96DA4FE9B6}"/>
            </a:ext>
          </a:extLst>
        </cdr:cNvPr>
        <cdr:cNvSpPr txBox="1"/>
      </cdr:nvSpPr>
      <cdr:spPr>
        <a:xfrm xmlns:a="http://schemas.openxmlformats.org/drawingml/2006/main">
          <a:off x="4704291" y="2380364"/>
          <a:ext cx="518170" cy="23776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GT" sz="1400" b="1" dirty="0"/>
            <a:t>25.0</a:t>
          </a:r>
        </a:p>
      </cdr:txBody>
    </cdr:sp>
  </cdr:relSizeAnchor>
  <cdr:relSizeAnchor xmlns:cdr="http://schemas.openxmlformats.org/drawingml/2006/chartDrawing">
    <cdr:from>
      <cdr:x>0.10041</cdr:x>
      <cdr:y>0.01506</cdr:y>
    </cdr:from>
    <cdr:to>
      <cdr:x>0.83631</cdr:x>
      <cdr:y>0.16374</cdr:y>
    </cdr:to>
    <cdr:sp macro="" textlink="">
      <cdr:nvSpPr>
        <cdr:cNvPr id="8" name="CuadroTexto 13">
          <a:extLst xmlns:a="http://schemas.openxmlformats.org/drawingml/2006/main">
            <a:ext uri="{FF2B5EF4-FFF2-40B4-BE49-F238E27FC236}">
              <a16:creationId xmlns:a16="http://schemas.microsoft.com/office/drawing/2014/main" id="{FF8EF48C-883D-4DEB-A516-D8987EBA2002}"/>
            </a:ext>
          </a:extLst>
        </cdr:cNvPr>
        <cdr:cNvSpPr txBox="1"/>
      </cdr:nvSpPr>
      <cdr:spPr>
        <a:xfrm xmlns:a="http://schemas.openxmlformats.org/drawingml/2006/main">
          <a:off x="578358" y="62351"/>
          <a:ext cx="4238784" cy="61553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ES_tradnl" sz="1800" b="1" dirty="0">
              <a:solidFill>
                <a:srgbClr val="0D3964"/>
              </a:solidFill>
              <a:effectLst/>
              <a:latin typeface="+mn-lt"/>
              <a:ea typeface="Times New Roman" panose="02020603050405020304" pitchFamily="18" charset="0"/>
            </a:rPr>
            <a:t>Trayectoria de la Deuda Pública - Fan chart</a:t>
          </a:r>
        </a:p>
        <a:p xmlns:a="http://schemas.openxmlformats.org/drawingml/2006/main">
          <a:pPr algn="ctr"/>
          <a:r>
            <a:rPr lang="es-ES_tradnl" sz="1600" dirty="0">
              <a:solidFill>
                <a:srgbClr val="0D3964"/>
              </a:solidFill>
              <a:latin typeface="+mn-lt"/>
            </a:rPr>
            <a:t>(En porcentaje del PIB)</a:t>
          </a:r>
          <a:endParaRPr lang="es-GT" sz="1600" dirty="0">
            <a:solidFill>
              <a:srgbClr val="0D3964"/>
            </a:solidFill>
            <a:latin typeface="+mn-lt"/>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GT"/>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EFA388-9459-496A-BA11-47806AF3F703}" type="datetimeFigureOut">
              <a:rPr lang="es-GT" smtClean="0"/>
              <a:t>23/08/21</a:t>
            </a:fld>
            <a:endParaRPr lang="es-GT"/>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GT"/>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GT"/>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C1A333-4B19-4656-B63B-D0F82C5DA642}" type="slidenum">
              <a:rPr lang="es-GT" smtClean="0"/>
              <a:t>‹Nº›</a:t>
            </a:fld>
            <a:endParaRPr lang="es-GT"/>
          </a:p>
        </p:txBody>
      </p:sp>
    </p:spTree>
    <p:extLst>
      <p:ext uri="{BB962C8B-B14F-4D97-AF65-F5344CB8AC3E}">
        <p14:creationId xmlns:p14="http://schemas.microsoft.com/office/powerpoint/2010/main" val="1067534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fld id="{0B1D4B6E-96FC-B844-8D73-82D109539DE3}" type="slidenum">
              <a:rPr lang="es-GT" smtClean="0"/>
              <a:t>4</a:t>
            </a:fld>
            <a:endParaRPr lang="es-GT"/>
          </a:p>
        </p:txBody>
      </p:sp>
    </p:spTree>
    <p:extLst>
      <p:ext uri="{BB962C8B-B14F-4D97-AF65-F5344CB8AC3E}">
        <p14:creationId xmlns:p14="http://schemas.microsoft.com/office/powerpoint/2010/main" val="2592813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20</a:t>
            </a:fld>
            <a:endParaRPr lang="zh-CN" altLang="en-US"/>
          </a:p>
        </p:txBody>
      </p:sp>
    </p:spTree>
    <p:extLst>
      <p:ext uri="{BB962C8B-B14F-4D97-AF65-F5344CB8AC3E}">
        <p14:creationId xmlns:p14="http://schemas.microsoft.com/office/powerpoint/2010/main" val="3603762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21</a:t>
            </a:fld>
            <a:endParaRPr lang="zh-CN" altLang="en-US"/>
          </a:p>
        </p:txBody>
      </p:sp>
    </p:spTree>
    <p:extLst>
      <p:ext uri="{BB962C8B-B14F-4D97-AF65-F5344CB8AC3E}">
        <p14:creationId xmlns:p14="http://schemas.microsoft.com/office/powerpoint/2010/main" val="2527233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22</a:t>
            </a:fld>
            <a:endParaRPr lang="zh-CN" altLang="en-US"/>
          </a:p>
        </p:txBody>
      </p:sp>
    </p:spTree>
    <p:extLst>
      <p:ext uri="{BB962C8B-B14F-4D97-AF65-F5344CB8AC3E}">
        <p14:creationId xmlns:p14="http://schemas.microsoft.com/office/powerpoint/2010/main" val="840674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24</a:t>
            </a:fld>
            <a:endParaRPr lang="zh-CN" altLang="en-US"/>
          </a:p>
        </p:txBody>
      </p:sp>
    </p:spTree>
    <p:extLst>
      <p:ext uri="{BB962C8B-B14F-4D97-AF65-F5344CB8AC3E}">
        <p14:creationId xmlns:p14="http://schemas.microsoft.com/office/powerpoint/2010/main" val="27950909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10">
            <a:extLst>
              <a:ext uri="{FF2B5EF4-FFF2-40B4-BE49-F238E27FC236}">
                <a16:creationId xmlns:a16="http://schemas.microsoft.com/office/drawing/2014/main" id="{A0470CB7-88CE-E04F-A5B8-EDFB714387C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432"/>
            <a:ext cx="12192000" cy="6858000"/>
          </a:xfrm>
          <a:prstGeom prst="rect">
            <a:avLst/>
          </a:prstGeom>
        </p:spPr>
      </p:pic>
      <p:sp>
        <p:nvSpPr>
          <p:cNvPr id="8" name="Rectángulo 7">
            <a:extLst>
              <a:ext uri="{FF2B5EF4-FFF2-40B4-BE49-F238E27FC236}">
                <a16:creationId xmlns:a16="http://schemas.microsoft.com/office/drawing/2014/main" id="{509BC60A-68CD-9B4B-80EA-06B9EE43905D}"/>
              </a:ext>
            </a:extLst>
          </p:cNvPr>
          <p:cNvSpPr/>
          <p:nvPr userDrawn="1"/>
        </p:nvSpPr>
        <p:spPr>
          <a:xfrm>
            <a:off x="0" y="5508702"/>
            <a:ext cx="12192000" cy="1349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2" name="Título 1">
            <a:extLst>
              <a:ext uri="{FF2B5EF4-FFF2-40B4-BE49-F238E27FC236}">
                <a16:creationId xmlns:a16="http://schemas.microsoft.com/office/drawing/2014/main" id="{70019CCA-32F1-473B-8334-F55DBC403F2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GT"/>
          </a:p>
        </p:txBody>
      </p:sp>
      <p:sp>
        <p:nvSpPr>
          <p:cNvPr id="3" name="Subtítulo 2">
            <a:extLst>
              <a:ext uri="{FF2B5EF4-FFF2-40B4-BE49-F238E27FC236}">
                <a16:creationId xmlns:a16="http://schemas.microsoft.com/office/drawing/2014/main" id="{6E631CD5-E8DF-4F89-B501-7E6111F85B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GT"/>
          </a:p>
        </p:txBody>
      </p:sp>
      <p:sp>
        <p:nvSpPr>
          <p:cNvPr id="4" name="Marcador de fecha 3">
            <a:extLst>
              <a:ext uri="{FF2B5EF4-FFF2-40B4-BE49-F238E27FC236}">
                <a16:creationId xmlns:a16="http://schemas.microsoft.com/office/drawing/2014/main" id="{3C1DDF4F-D813-4D1B-966D-60977893FE36}"/>
              </a:ext>
            </a:extLst>
          </p:cNvPr>
          <p:cNvSpPr>
            <a:spLocks noGrp="1"/>
          </p:cNvSpPr>
          <p:nvPr>
            <p:ph type="dt" sz="half" idx="10"/>
          </p:nvPr>
        </p:nvSpPr>
        <p:spPr/>
        <p:txBody>
          <a:bodyPr/>
          <a:lstStyle/>
          <a:p>
            <a:fld id="{745C0EE7-B709-42A2-99E5-A4E10CC4BFD4}" type="datetimeFigureOut">
              <a:rPr lang="es-GT" smtClean="0"/>
              <a:t>23/08/21</a:t>
            </a:fld>
            <a:endParaRPr lang="es-GT"/>
          </a:p>
        </p:txBody>
      </p:sp>
      <p:sp>
        <p:nvSpPr>
          <p:cNvPr id="5" name="Marcador de pie de página 4">
            <a:extLst>
              <a:ext uri="{FF2B5EF4-FFF2-40B4-BE49-F238E27FC236}">
                <a16:creationId xmlns:a16="http://schemas.microsoft.com/office/drawing/2014/main" id="{67932DEE-8187-45E7-A423-AA03C3AD1506}"/>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CB147F4F-4965-4B5D-B661-1C7046DA2F0A}"/>
              </a:ext>
            </a:extLst>
          </p:cNvPr>
          <p:cNvSpPr>
            <a:spLocks noGrp="1"/>
          </p:cNvSpPr>
          <p:nvPr>
            <p:ph type="sldNum" sz="quarter" idx="12"/>
          </p:nvPr>
        </p:nvSpPr>
        <p:spPr/>
        <p:txBody>
          <a:bodyPr/>
          <a:lstStyle/>
          <a:p>
            <a:fld id="{C8E8F757-C0F5-4898-B07E-BD3AFAAE9F3A}" type="slidenum">
              <a:rPr lang="es-GT" smtClean="0"/>
              <a:t>‹Nº›</a:t>
            </a:fld>
            <a:endParaRPr lang="es-GT"/>
          </a:p>
        </p:txBody>
      </p:sp>
      <p:pic>
        <p:nvPicPr>
          <p:cNvPr id="9" name="Imagen 8">
            <a:extLst>
              <a:ext uri="{FF2B5EF4-FFF2-40B4-BE49-F238E27FC236}">
                <a16:creationId xmlns:a16="http://schemas.microsoft.com/office/drawing/2014/main" id="{03C16CEE-D704-6642-961A-6BEC06F17A21}"/>
              </a:ext>
            </a:extLst>
          </p:cNvPr>
          <p:cNvPicPr>
            <a:picLocks noChangeAspect="1"/>
          </p:cNvPicPr>
          <p:nvPr userDrawn="1"/>
        </p:nvPicPr>
        <p:blipFill>
          <a:blip r:embed="rId3"/>
          <a:stretch>
            <a:fillRect/>
          </a:stretch>
        </p:blipFill>
        <p:spPr>
          <a:xfrm>
            <a:off x="7444745" y="5735637"/>
            <a:ext cx="4474050" cy="778485"/>
          </a:xfrm>
          <a:prstGeom prst="rect">
            <a:avLst/>
          </a:prstGeom>
        </p:spPr>
      </p:pic>
    </p:spTree>
    <p:extLst>
      <p:ext uri="{BB962C8B-B14F-4D97-AF65-F5344CB8AC3E}">
        <p14:creationId xmlns:p14="http://schemas.microsoft.com/office/powerpoint/2010/main" val="1093499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510C41-E016-436F-96DB-9E9B3C503783}"/>
              </a:ext>
            </a:extLst>
          </p:cNvPr>
          <p:cNvSpPr>
            <a:spLocks noGrp="1"/>
          </p:cNvSpPr>
          <p:nvPr>
            <p:ph type="title"/>
          </p:nvPr>
        </p:nvSpPr>
        <p:spPr/>
        <p:txBody>
          <a:bodyPr/>
          <a:lstStyle/>
          <a:p>
            <a:r>
              <a:rPr lang="es-ES"/>
              <a:t>Haga clic para modificar el estilo de título del patrón</a:t>
            </a:r>
            <a:endParaRPr lang="es-GT"/>
          </a:p>
        </p:txBody>
      </p:sp>
      <p:sp>
        <p:nvSpPr>
          <p:cNvPr id="3" name="Marcador de texto vertical 2">
            <a:extLst>
              <a:ext uri="{FF2B5EF4-FFF2-40B4-BE49-F238E27FC236}">
                <a16:creationId xmlns:a16="http://schemas.microsoft.com/office/drawing/2014/main" id="{8EE12460-A638-4637-BCE0-6F3D954D56C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a:extLst>
              <a:ext uri="{FF2B5EF4-FFF2-40B4-BE49-F238E27FC236}">
                <a16:creationId xmlns:a16="http://schemas.microsoft.com/office/drawing/2014/main" id="{7F302B70-A649-4AEB-B2DD-7FCD4B276600}"/>
              </a:ext>
            </a:extLst>
          </p:cNvPr>
          <p:cNvSpPr>
            <a:spLocks noGrp="1"/>
          </p:cNvSpPr>
          <p:nvPr>
            <p:ph type="dt" sz="half" idx="10"/>
          </p:nvPr>
        </p:nvSpPr>
        <p:spPr/>
        <p:txBody>
          <a:bodyPr/>
          <a:lstStyle/>
          <a:p>
            <a:fld id="{745C0EE7-B709-42A2-99E5-A4E10CC4BFD4}" type="datetimeFigureOut">
              <a:rPr lang="es-GT" smtClean="0"/>
              <a:t>23/08/21</a:t>
            </a:fld>
            <a:endParaRPr lang="es-GT"/>
          </a:p>
        </p:txBody>
      </p:sp>
      <p:sp>
        <p:nvSpPr>
          <p:cNvPr id="5" name="Marcador de pie de página 4">
            <a:extLst>
              <a:ext uri="{FF2B5EF4-FFF2-40B4-BE49-F238E27FC236}">
                <a16:creationId xmlns:a16="http://schemas.microsoft.com/office/drawing/2014/main" id="{C007F269-18B6-4B15-8ACC-8159BC504392}"/>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FCA6689A-EAFB-44AA-A76B-E45494810DC8}"/>
              </a:ext>
            </a:extLst>
          </p:cNvPr>
          <p:cNvSpPr>
            <a:spLocks noGrp="1"/>
          </p:cNvSpPr>
          <p:nvPr>
            <p:ph type="sldNum" sz="quarter" idx="12"/>
          </p:nvPr>
        </p:nvSpPr>
        <p:spPr/>
        <p:txBody>
          <a:bodyPr/>
          <a:lstStyle/>
          <a:p>
            <a:fld id="{C8E8F757-C0F5-4898-B07E-BD3AFAAE9F3A}" type="slidenum">
              <a:rPr lang="es-GT" smtClean="0"/>
              <a:t>‹Nº›</a:t>
            </a:fld>
            <a:endParaRPr lang="es-GT"/>
          </a:p>
        </p:txBody>
      </p:sp>
    </p:spTree>
    <p:extLst>
      <p:ext uri="{BB962C8B-B14F-4D97-AF65-F5344CB8AC3E}">
        <p14:creationId xmlns:p14="http://schemas.microsoft.com/office/powerpoint/2010/main" val="2179039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CA1246A-BA71-4068-8321-C714DF22B94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GT"/>
          </a:p>
        </p:txBody>
      </p:sp>
      <p:sp>
        <p:nvSpPr>
          <p:cNvPr id="3" name="Marcador de texto vertical 2">
            <a:extLst>
              <a:ext uri="{FF2B5EF4-FFF2-40B4-BE49-F238E27FC236}">
                <a16:creationId xmlns:a16="http://schemas.microsoft.com/office/drawing/2014/main" id="{2EEC978B-4B15-453F-B7D2-E4733A5C6E4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a:extLst>
              <a:ext uri="{FF2B5EF4-FFF2-40B4-BE49-F238E27FC236}">
                <a16:creationId xmlns:a16="http://schemas.microsoft.com/office/drawing/2014/main" id="{9FAEEDD2-DC4C-43DE-97CF-C9AB8EA1086C}"/>
              </a:ext>
            </a:extLst>
          </p:cNvPr>
          <p:cNvSpPr>
            <a:spLocks noGrp="1"/>
          </p:cNvSpPr>
          <p:nvPr>
            <p:ph type="dt" sz="half" idx="10"/>
          </p:nvPr>
        </p:nvSpPr>
        <p:spPr/>
        <p:txBody>
          <a:bodyPr/>
          <a:lstStyle/>
          <a:p>
            <a:fld id="{745C0EE7-B709-42A2-99E5-A4E10CC4BFD4}" type="datetimeFigureOut">
              <a:rPr lang="es-GT" smtClean="0"/>
              <a:t>23/08/21</a:t>
            </a:fld>
            <a:endParaRPr lang="es-GT"/>
          </a:p>
        </p:txBody>
      </p:sp>
      <p:sp>
        <p:nvSpPr>
          <p:cNvPr id="5" name="Marcador de pie de página 4">
            <a:extLst>
              <a:ext uri="{FF2B5EF4-FFF2-40B4-BE49-F238E27FC236}">
                <a16:creationId xmlns:a16="http://schemas.microsoft.com/office/drawing/2014/main" id="{3A45D475-DC3C-4691-8B8E-89E41D2B2654}"/>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D5D17CA8-AD1E-4503-ABDC-865AD6DF00E1}"/>
              </a:ext>
            </a:extLst>
          </p:cNvPr>
          <p:cNvSpPr>
            <a:spLocks noGrp="1"/>
          </p:cNvSpPr>
          <p:nvPr>
            <p:ph type="sldNum" sz="quarter" idx="12"/>
          </p:nvPr>
        </p:nvSpPr>
        <p:spPr/>
        <p:txBody>
          <a:bodyPr/>
          <a:lstStyle/>
          <a:p>
            <a:fld id="{C8E8F757-C0F5-4898-B07E-BD3AFAAE9F3A}" type="slidenum">
              <a:rPr lang="es-GT" smtClean="0"/>
              <a:t>‹Nº›</a:t>
            </a:fld>
            <a:endParaRPr lang="es-GT"/>
          </a:p>
        </p:txBody>
      </p:sp>
    </p:spTree>
    <p:extLst>
      <p:ext uri="{BB962C8B-B14F-4D97-AF65-F5344CB8AC3E}">
        <p14:creationId xmlns:p14="http://schemas.microsoft.com/office/powerpoint/2010/main" val="4104632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标题和内容">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6480977"/>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87B8CC-58BA-460E-A2C8-DB645A96BA8A}"/>
              </a:ext>
            </a:extLst>
          </p:cNvPr>
          <p:cNvSpPr>
            <a:spLocks noGrp="1"/>
          </p:cNvSpPr>
          <p:nvPr>
            <p:ph type="title"/>
          </p:nvPr>
        </p:nvSpPr>
        <p:spPr/>
        <p:txBody>
          <a:bodyPr/>
          <a:lstStyle/>
          <a:p>
            <a:r>
              <a:rPr lang="es-ES"/>
              <a:t>Haga clic para modificar el estilo de título del patrón</a:t>
            </a:r>
            <a:endParaRPr lang="es-GT"/>
          </a:p>
        </p:txBody>
      </p:sp>
      <p:sp>
        <p:nvSpPr>
          <p:cNvPr id="3" name="Marcador de contenido 2">
            <a:extLst>
              <a:ext uri="{FF2B5EF4-FFF2-40B4-BE49-F238E27FC236}">
                <a16:creationId xmlns:a16="http://schemas.microsoft.com/office/drawing/2014/main" id="{CC2D3A18-2914-40DC-91EA-3C72CEFE684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a:extLst>
              <a:ext uri="{FF2B5EF4-FFF2-40B4-BE49-F238E27FC236}">
                <a16:creationId xmlns:a16="http://schemas.microsoft.com/office/drawing/2014/main" id="{239774E5-64B7-48D4-A10D-95A0A257897B}"/>
              </a:ext>
            </a:extLst>
          </p:cNvPr>
          <p:cNvSpPr>
            <a:spLocks noGrp="1"/>
          </p:cNvSpPr>
          <p:nvPr>
            <p:ph type="dt" sz="half" idx="10"/>
          </p:nvPr>
        </p:nvSpPr>
        <p:spPr/>
        <p:txBody>
          <a:bodyPr/>
          <a:lstStyle/>
          <a:p>
            <a:fld id="{745C0EE7-B709-42A2-99E5-A4E10CC4BFD4}" type="datetimeFigureOut">
              <a:rPr lang="es-GT" smtClean="0"/>
              <a:t>23/08/21</a:t>
            </a:fld>
            <a:endParaRPr lang="es-GT"/>
          </a:p>
        </p:txBody>
      </p:sp>
      <p:sp>
        <p:nvSpPr>
          <p:cNvPr id="5" name="Marcador de pie de página 4">
            <a:extLst>
              <a:ext uri="{FF2B5EF4-FFF2-40B4-BE49-F238E27FC236}">
                <a16:creationId xmlns:a16="http://schemas.microsoft.com/office/drawing/2014/main" id="{BD518DF4-D216-4FF7-ACC0-3A35B29D30BC}"/>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EE5D9915-6BA4-4066-9693-87F1CD4C2276}"/>
              </a:ext>
            </a:extLst>
          </p:cNvPr>
          <p:cNvSpPr>
            <a:spLocks noGrp="1"/>
          </p:cNvSpPr>
          <p:nvPr>
            <p:ph type="sldNum" sz="quarter" idx="12"/>
          </p:nvPr>
        </p:nvSpPr>
        <p:spPr/>
        <p:txBody>
          <a:bodyPr/>
          <a:lstStyle/>
          <a:p>
            <a:fld id="{C8E8F757-C0F5-4898-B07E-BD3AFAAE9F3A}" type="slidenum">
              <a:rPr lang="es-GT" smtClean="0"/>
              <a:t>‹Nº›</a:t>
            </a:fld>
            <a:endParaRPr lang="es-GT"/>
          </a:p>
        </p:txBody>
      </p:sp>
    </p:spTree>
    <p:extLst>
      <p:ext uri="{BB962C8B-B14F-4D97-AF65-F5344CB8AC3E}">
        <p14:creationId xmlns:p14="http://schemas.microsoft.com/office/powerpoint/2010/main" val="923697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2FA131-69D5-47EE-9DDA-8C9995DDA18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GT"/>
          </a:p>
        </p:txBody>
      </p:sp>
      <p:sp>
        <p:nvSpPr>
          <p:cNvPr id="3" name="Marcador de texto 2">
            <a:extLst>
              <a:ext uri="{FF2B5EF4-FFF2-40B4-BE49-F238E27FC236}">
                <a16:creationId xmlns:a16="http://schemas.microsoft.com/office/drawing/2014/main" id="{DB6B1375-1152-4A35-B683-0B40792EFE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70524C3-570E-45C4-8B1C-5379D6125AE1}"/>
              </a:ext>
            </a:extLst>
          </p:cNvPr>
          <p:cNvSpPr>
            <a:spLocks noGrp="1"/>
          </p:cNvSpPr>
          <p:nvPr>
            <p:ph type="dt" sz="half" idx="10"/>
          </p:nvPr>
        </p:nvSpPr>
        <p:spPr/>
        <p:txBody>
          <a:bodyPr/>
          <a:lstStyle/>
          <a:p>
            <a:fld id="{745C0EE7-B709-42A2-99E5-A4E10CC4BFD4}" type="datetimeFigureOut">
              <a:rPr lang="es-GT" smtClean="0"/>
              <a:t>23/08/21</a:t>
            </a:fld>
            <a:endParaRPr lang="es-GT"/>
          </a:p>
        </p:txBody>
      </p:sp>
      <p:sp>
        <p:nvSpPr>
          <p:cNvPr id="5" name="Marcador de pie de página 4">
            <a:extLst>
              <a:ext uri="{FF2B5EF4-FFF2-40B4-BE49-F238E27FC236}">
                <a16:creationId xmlns:a16="http://schemas.microsoft.com/office/drawing/2014/main" id="{29AC097C-3C72-4869-A7E7-709078FF5EDD}"/>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BE44C5FA-2E49-4EA9-A04F-A487C55DD7CE}"/>
              </a:ext>
            </a:extLst>
          </p:cNvPr>
          <p:cNvSpPr>
            <a:spLocks noGrp="1"/>
          </p:cNvSpPr>
          <p:nvPr>
            <p:ph type="sldNum" sz="quarter" idx="12"/>
          </p:nvPr>
        </p:nvSpPr>
        <p:spPr/>
        <p:txBody>
          <a:bodyPr/>
          <a:lstStyle/>
          <a:p>
            <a:fld id="{C8E8F757-C0F5-4898-B07E-BD3AFAAE9F3A}" type="slidenum">
              <a:rPr lang="es-GT" smtClean="0"/>
              <a:t>‹Nº›</a:t>
            </a:fld>
            <a:endParaRPr lang="es-GT"/>
          </a:p>
        </p:txBody>
      </p:sp>
    </p:spTree>
    <p:extLst>
      <p:ext uri="{BB962C8B-B14F-4D97-AF65-F5344CB8AC3E}">
        <p14:creationId xmlns:p14="http://schemas.microsoft.com/office/powerpoint/2010/main" val="103072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E62270-04DC-425F-932C-A26175A41C4E}"/>
              </a:ext>
            </a:extLst>
          </p:cNvPr>
          <p:cNvSpPr>
            <a:spLocks noGrp="1"/>
          </p:cNvSpPr>
          <p:nvPr>
            <p:ph type="title"/>
          </p:nvPr>
        </p:nvSpPr>
        <p:spPr/>
        <p:txBody>
          <a:bodyPr/>
          <a:lstStyle/>
          <a:p>
            <a:r>
              <a:rPr lang="es-ES"/>
              <a:t>Haga clic para modificar el estilo de título del patrón</a:t>
            </a:r>
            <a:endParaRPr lang="es-GT"/>
          </a:p>
        </p:txBody>
      </p:sp>
      <p:sp>
        <p:nvSpPr>
          <p:cNvPr id="3" name="Marcador de contenido 2">
            <a:extLst>
              <a:ext uri="{FF2B5EF4-FFF2-40B4-BE49-F238E27FC236}">
                <a16:creationId xmlns:a16="http://schemas.microsoft.com/office/drawing/2014/main" id="{39935516-D5FB-4B66-80F7-7B5235E1578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contenido 3">
            <a:extLst>
              <a:ext uri="{FF2B5EF4-FFF2-40B4-BE49-F238E27FC236}">
                <a16:creationId xmlns:a16="http://schemas.microsoft.com/office/drawing/2014/main" id="{D345F916-9C58-4FC0-AB6C-8C8143654D5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5" name="Marcador de fecha 4">
            <a:extLst>
              <a:ext uri="{FF2B5EF4-FFF2-40B4-BE49-F238E27FC236}">
                <a16:creationId xmlns:a16="http://schemas.microsoft.com/office/drawing/2014/main" id="{44FBAEA7-A093-430D-86B2-FFA90BDA660C}"/>
              </a:ext>
            </a:extLst>
          </p:cNvPr>
          <p:cNvSpPr>
            <a:spLocks noGrp="1"/>
          </p:cNvSpPr>
          <p:nvPr>
            <p:ph type="dt" sz="half" idx="10"/>
          </p:nvPr>
        </p:nvSpPr>
        <p:spPr/>
        <p:txBody>
          <a:bodyPr/>
          <a:lstStyle/>
          <a:p>
            <a:fld id="{745C0EE7-B709-42A2-99E5-A4E10CC4BFD4}" type="datetimeFigureOut">
              <a:rPr lang="es-GT" smtClean="0"/>
              <a:t>23/08/21</a:t>
            </a:fld>
            <a:endParaRPr lang="es-GT"/>
          </a:p>
        </p:txBody>
      </p:sp>
      <p:sp>
        <p:nvSpPr>
          <p:cNvPr id="6" name="Marcador de pie de página 5">
            <a:extLst>
              <a:ext uri="{FF2B5EF4-FFF2-40B4-BE49-F238E27FC236}">
                <a16:creationId xmlns:a16="http://schemas.microsoft.com/office/drawing/2014/main" id="{84D3F75B-93DB-405A-87F1-1221AE5F77BB}"/>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0FA12695-306A-4386-97EB-561EFD3F2B72}"/>
              </a:ext>
            </a:extLst>
          </p:cNvPr>
          <p:cNvSpPr>
            <a:spLocks noGrp="1"/>
          </p:cNvSpPr>
          <p:nvPr>
            <p:ph type="sldNum" sz="quarter" idx="12"/>
          </p:nvPr>
        </p:nvSpPr>
        <p:spPr/>
        <p:txBody>
          <a:bodyPr/>
          <a:lstStyle/>
          <a:p>
            <a:fld id="{C8E8F757-C0F5-4898-B07E-BD3AFAAE9F3A}" type="slidenum">
              <a:rPr lang="es-GT" smtClean="0"/>
              <a:t>‹Nº›</a:t>
            </a:fld>
            <a:endParaRPr lang="es-GT"/>
          </a:p>
        </p:txBody>
      </p:sp>
    </p:spTree>
    <p:extLst>
      <p:ext uri="{BB962C8B-B14F-4D97-AF65-F5344CB8AC3E}">
        <p14:creationId xmlns:p14="http://schemas.microsoft.com/office/powerpoint/2010/main" val="833846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47FAA0-DDBC-46E0-B980-9196FD1684CF}"/>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GT"/>
          </a:p>
        </p:txBody>
      </p:sp>
      <p:sp>
        <p:nvSpPr>
          <p:cNvPr id="3" name="Marcador de texto 2">
            <a:extLst>
              <a:ext uri="{FF2B5EF4-FFF2-40B4-BE49-F238E27FC236}">
                <a16:creationId xmlns:a16="http://schemas.microsoft.com/office/drawing/2014/main" id="{ECE22118-E459-4753-8092-B4B39330A5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F7A8DD0-D4F1-4D7C-AEAC-68FC490398B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5" name="Marcador de texto 4">
            <a:extLst>
              <a:ext uri="{FF2B5EF4-FFF2-40B4-BE49-F238E27FC236}">
                <a16:creationId xmlns:a16="http://schemas.microsoft.com/office/drawing/2014/main" id="{A679A29E-8691-4878-B187-46A42C249E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89BE37E-3C06-4027-8BFC-51383D38DDA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7" name="Marcador de fecha 6">
            <a:extLst>
              <a:ext uri="{FF2B5EF4-FFF2-40B4-BE49-F238E27FC236}">
                <a16:creationId xmlns:a16="http://schemas.microsoft.com/office/drawing/2014/main" id="{70C7AF16-25DC-4B3B-82CC-9EB21095AC9D}"/>
              </a:ext>
            </a:extLst>
          </p:cNvPr>
          <p:cNvSpPr>
            <a:spLocks noGrp="1"/>
          </p:cNvSpPr>
          <p:nvPr>
            <p:ph type="dt" sz="half" idx="10"/>
          </p:nvPr>
        </p:nvSpPr>
        <p:spPr/>
        <p:txBody>
          <a:bodyPr/>
          <a:lstStyle/>
          <a:p>
            <a:fld id="{745C0EE7-B709-42A2-99E5-A4E10CC4BFD4}" type="datetimeFigureOut">
              <a:rPr lang="es-GT" smtClean="0"/>
              <a:t>23/08/21</a:t>
            </a:fld>
            <a:endParaRPr lang="es-GT"/>
          </a:p>
        </p:txBody>
      </p:sp>
      <p:sp>
        <p:nvSpPr>
          <p:cNvPr id="8" name="Marcador de pie de página 7">
            <a:extLst>
              <a:ext uri="{FF2B5EF4-FFF2-40B4-BE49-F238E27FC236}">
                <a16:creationId xmlns:a16="http://schemas.microsoft.com/office/drawing/2014/main" id="{22C755AE-A7CC-4676-B406-E6DF118E43BD}"/>
              </a:ext>
            </a:extLst>
          </p:cNvPr>
          <p:cNvSpPr>
            <a:spLocks noGrp="1"/>
          </p:cNvSpPr>
          <p:nvPr>
            <p:ph type="ftr" sz="quarter" idx="11"/>
          </p:nvPr>
        </p:nvSpPr>
        <p:spPr/>
        <p:txBody>
          <a:bodyPr/>
          <a:lstStyle/>
          <a:p>
            <a:endParaRPr lang="es-GT"/>
          </a:p>
        </p:txBody>
      </p:sp>
      <p:sp>
        <p:nvSpPr>
          <p:cNvPr id="9" name="Marcador de número de diapositiva 8">
            <a:extLst>
              <a:ext uri="{FF2B5EF4-FFF2-40B4-BE49-F238E27FC236}">
                <a16:creationId xmlns:a16="http://schemas.microsoft.com/office/drawing/2014/main" id="{EFA33250-FAD6-42AA-B8E8-23DF6D2999F8}"/>
              </a:ext>
            </a:extLst>
          </p:cNvPr>
          <p:cNvSpPr>
            <a:spLocks noGrp="1"/>
          </p:cNvSpPr>
          <p:nvPr>
            <p:ph type="sldNum" sz="quarter" idx="12"/>
          </p:nvPr>
        </p:nvSpPr>
        <p:spPr/>
        <p:txBody>
          <a:bodyPr/>
          <a:lstStyle/>
          <a:p>
            <a:fld id="{C8E8F757-C0F5-4898-B07E-BD3AFAAE9F3A}" type="slidenum">
              <a:rPr lang="es-GT" smtClean="0"/>
              <a:t>‹Nº›</a:t>
            </a:fld>
            <a:endParaRPr lang="es-GT"/>
          </a:p>
        </p:txBody>
      </p:sp>
    </p:spTree>
    <p:extLst>
      <p:ext uri="{BB962C8B-B14F-4D97-AF65-F5344CB8AC3E}">
        <p14:creationId xmlns:p14="http://schemas.microsoft.com/office/powerpoint/2010/main" val="11366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E2173F-CB82-41BE-8A40-A1E37D3B2176}"/>
              </a:ext>
            </a:extLst>
          </p:cNvPr>
          <p:cNvSpPr>
            <a:spLocks noGrp="1"/>
          </p:cNvSpPr>
          <p:nvPr>
            <p:ph type="title"/>
          </p:nvPr>
        </p:nvSpPr>
        <p:spPr/>
        <p:txBody>
          <a:bodyPr/>
          <a:lstStyle/>
          <a:p>
            <a:r>
              <a:rPr lang="es-ES"/>
              <a:t>Haga clic para modificar el estilo de título del patrón</a:t>
            </a:r>
            <a:endParaRPr lang="es-GT"/>
          </a:p>
        </p:txBody>
      </p:sp>
      <p:sp>
        <p:nvSpPr>
          <p:cNvPr id="3" name="Marcador de fecha 2">
            <a:extLst>
              <a:ext uri="{FF2B5EF4-FFF2-40B4-BE49-F238E27FC236}">
                <a16:creationId xmlns:a16="http://schemas.microsoft.com/office/drawing/2014/main" id="{A70375D7-5D67-487C-A4B5-5CA933EB4FE0}"/>
              </a:ext>
            </a:extLst>
          </p:cNvPr>
          <p:cNvSpPr>
            <a:spLocks noGrp="1"/>
          </p:cNvSpPr>
          <p:nvPr>
            <p:ph type="dt" sz="half" idx="10"/>
          </p:nvPr>
        </p:nvSpPr>
        <p:spPr/>
        <p:txBody>
          <a:bodyPr/>
          <a:lstStyle/>
          <a:p>
            <a:fld id="{745C0EE7-B709-42A2-99E5-A4E10CC4BFD4}" type="datetimeFigureOut">
              <a:rPr lang="es-GT" smtClean="0"/>
              <a:t>23/08/21</a:t>
            </a:fld>
            <a:endParaRPr lang="es-GT"/>
          </a:p>
        </p:txBody>
      </p:sp>
      <p:sp>
        <p:nvSpPr>
          <p:cNvPr id="4" name="Marcador de pie de página 3">
            <a:extLst>
              <a:ext uri="{FF2B5EF4-FFF2-40B4-BE49-F238E27FC236}">
                <a16:creationId xmlns:a16="http://schemas.microsoft.com/office/drawing/2014/main" id="{9E745B15-6C96-4183-A0FC-C5B6F6BC7D98}"/>
              </a:ext>
            </a:extLst>
          </p:cNvPr>
          <p:cNvSpPr>
            <a:spLocks noGrp="1"/>
          </p:cNvSpPr>
          <p:nvPr>
            <p:ph type="ftr" sz="quarter" idx="11"/>
          </p:nvPr>
        </p:nvSpPr>
        <p:spPr/>
        <p:txBody>
          <a:bodyPr/>
          <a:lstStyle/>
          <a:p>
            <a:endParaRPr lang="es-GT"/>
          </a:p>
        </p:txBody>
      </p:sp>
      <p:sp>
        <p:nvSpPr>
          <p:cNvPr id="5" name="Marcador de número de diapositiva 4">
            <a:extLst>
              <a:ext uri="{FF2B5EF4-FFF2-40B4-BE49-F238E27FC236}">
                <a16:creationId xmlns:a16="http://schemas.microsoft.com/office/drawing/2014/main" id="{D4D63F2E-E6AB-468C-B71E-6C17A1DF320C}"/>
              </a:ext>
            </a:extLst>
          </p:cNvPr>
          <p:cNvSpPr>
            <a:spLocks noGrp="1"/>
          </p:cNvSpPr>
          <p:nvPr>
            <p:ph type="sldNum" sz="quarter" idx="12"/>
          </p:nvPr>
        </p:nvSpPr>
        <p:spPr/>
        <p:txBody>
          <a:bodyPr/>
          <a:lstStyle/>
          <a:p>
            <a:fld id="{C8E8F757-C0F5-4898-B07E-BD3AFAAE9F3A}" type="slidenum">
              <a:rPr lang="es-GT" smtClean="0"/>
              <a:t>‹Nº›</a:t>
            </a:fld>
            <a:endParaRPr lang="es-GT"/>
          </a:p>
        </p:txBody>
      </p:sp>
    </p:spTree>
    <p:extLst>
      <p:ext uri="{BB962C8B-B14F-4D97-AF65-F5344CB8AC3E}">
        <p14:creationId xmlns:p14="http://schemas.microsoft.com/office/powerpoint/2010/main" val="2562530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9088E39-66E9-453F-9F25-EB8B32E07958}"/>
              </a:ext>
            </a:extLst>
          </p:cNvPr>
          <p:cNvSpPr>
            <a:spLocks noGrp="1"/>
          </p:cNvSpPr>
          <p:nvPr>
            <p:ph type="dt" sz="half" idx="10"/>
          </p:nvPr>
        </p:nvSpPr>
        <p:spPr/>
        <p:txBody>
          <a:bodyPr/>
          <a:lstStyle/>
          <a:p>
            <a:fld id="{745C0EE7-B709-42A2-99E5-A4E10CC4BFD4}" type="datetimeFigureOut">
              <a:rPr lang="es-GT" smtClean="0"/>
              <a:t>23/08/21</a:t>
            </a:fld>
            <a:endParaRPr lang="es-GT"/>
          </a:p>
        </p:txBody>
      </p:sp>
      <p:sp>
        <p:nvSpPr>
          <p:cNvPr id="3" name="Marcador de pie de página 2">
            <a:extLst>
              <a:ext uri="{FF2B5EF4-FFF2-40B4-BE49-F238E27FC236}">
                <a16:creationId xmlns:a16="http://schemas.microsoft.com/office/drawing/2014/main" id="{4DC74B1E-ABE9-497E-9C87-B98DF41BA97A}"/>
              </a:ext>
            </a:extLst>
          </p:cNvPr>
          <p:cNvSpPr>
            <a:spLocks noGrp="1"/>
          </p:cNvSpPr>
          <p:nvPr>
            <p:ph type="ftr" sz="quarter" idx="11"/>
          </p:nvPr>
        </p:nvSpPr>
        <p:spPr/>
        <p:txBody>
          <a:bodyPr/>
          <a:lstStyle/>
          <a:p>
            <a:endParaRPr lang="es-GT"/>
          </a:p>
        </p:txBody>
      </p:sp>
      <p:sp>
        <p:nvSpPr>
          <p:cNvPr id="4" name="Marcador de número de diapositiva 3">
            <a:extLst>
              <a:ext uri="{FF2B5EF4-FFF2-40B4-BE49-F238E27FC236}">
                <a16:creationId xmlns:a16="http://schemas.microsoft.com/office/drawing/2014/main" id="{2A1EE667-2D02-40EF-B61F-999E136DA888}"/>
              </a:ext>
            </a:extLst>
          </p:cNvPr>
          <p:cNvSpPr>
            <a:spLocks noGrp="1"/>
          </p:cNvSpPr>
          <p:nvPr>
            <p:ph type="sldNum" sz="quarter" idx="12"/>
          </p:nvPr>
        </p:nvSpPr>
        <p:spPr/>
        <p:txBody>
          <a:bodyPr/>
          <a:lstStyle/>
          <a:p>
            <a:fld id="{C8E8F757-C0F5-4898-B07E-BD3AFAAE9F3A}" type="slidenum">
              <a:rPr lang="es-GT" smtClean="0"/>
              <a:t>‹Nº›</a:t>
            </a:fld>
            <a:endParaRPr lang="es-GT"/>
          </a:p>
        </p:txBody>
      </p:sp>
    </p:spTree>
    <p:extLst>
      <p:ext uri="{BB962C8B-B14F-4D97-AF65-F5344CB8AC3E}">
        <p14:creationId xmlns:p14="http://schemas.microsoft.com/office/powerpoint/2010/main" val="3935284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pic>
        <p:nvPicPr>
          <p:cNvPr id="8" name="Picture 4">
            <a:extLst>
              <a:ext uri="{FF2B5EF4-FFF2-40B4-BE49-F238E27FC236}">
                <a16:creationId xmlns:a16="http://schemas.microsoft.com/office/drawing/2014/main" id="{77942CF1-8F1A-4B46-B803-18A36D63A2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Marcador de fecha 4">
            <a:extLst>
              <a:ext uri="{FF2B5EF4-FFF2-40B4-BE49-F238E27FC236}">
                <a16:creationId xmlns:a16="http://schemas.microsoft.com/office/drawing/2014/main" id="{F7B565AE-8E7F-4176-A09A-3B54019A6559}"/>
              </a:ext>
            </a:extLst>
          </p:cNvPr>
          <p:cNvSpPr>
            <a:spLocks noGrp="1"/>
          </p:cNvSpPr>
          <p:nvPr>
            <p:ph type="dt" sz="half" idx="10"/>
          </p:nvPr>
        </p:nvSpPr>
        <p:spPr/>
        <p:txBody>
          <a:bodyPr/>
          <a:lstStyle/>
          <a:p>
            <a:fld id="{745C0EE7-B709-42A2-99E5-A4E10CC4BFD4}" type="datetimeFigureOut">
              <a:rPr lang="es-GT" smtClean="0"/>
              <a:t>23/08/21</a:t>
            </a:fld>
            <a:endParaRPr lang="es-GT"/>
          </a:p>
        </p:txBody>
      </p:sp>
      <p:sp>
        <p:nvSpPr>
          <p:cNvPr id="6" name="Marcador de pie de página 5">
            <a:extLst>
              <a:ext uri="{FF2B5EF4-FFF2-40B4-BE49-F238E27FC236}">
                <a16:creationId xmlns:a16="http://schemas.microsoft.com/office/drawing/2014/main" id="{77D2EF86-D7D2-42AB-B56B-A46EB78AB288}"/>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1DE4F8DB-87D8-4675-B7BF-F9B72A20FFB8}"/>
              </a:ext>
            </a:extLst>
          </p:cNvPr>
          <p:cNvSpPr>
            <a:spLocks noGrp="1"/>
          </p:cNvSpPr>
          <p:nvPr>
            <p:ph type="sldNum" sz="quarter" idx="12"/>
          </p:nvPr>
        </p:nvSpPr>
        <p:spPr/>
        <p:txBody>
          <a:bodyPr/>
          <a:lstStyle/>
          <a:p>
            <a:fld id="{C8E8F757-C0F5-4898-B07E-BD3AFAAE9F3A}" type="slidenum">
              <a:rPr lang="es-GT" smtClean="0"/>
              <a:t>‹Nº›</a:t>
            </a:fld>
            <a:endParaRPr lang="es-GT"/>
          </a:p>
        </p:txBody>
      </p:sp>
    </p:spTree>
    <p:extLst>
      <p:ext uri="{BB962C8B-B14F-4D97-AF65-F5344CB8AC3E}">
        <p14:creationId xmlns:p14="http://schemas.microsoft.com/office/powerpoint/2010/main" val="2255143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F65615-48A7-42EE-A88F-299FDBA4B8C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GT"/>
          </a:p>
        </p:txBody>
      </p:sp>
      <p:sp>
        <p:nvSpPr>
          <p:cNvPr id="3" name="Marcador de posición de imagen 2">
            <a:extLst>
              <a:ext uri="{FF2B5EF4-FFF2-40B4-BE49-F238E27FC236}">
                <a16:creationId xmlns:a16="http://schemas.microsoft.com/office/drawing/2014/main" id="{BFDA0656-EEBF-4701-9B57-6BBD0BA84D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GT"/>
          </a:p>
        </p:txBody>
      </p:sp>
      <p:sp>
        <p:nvSpPr>
          <p:cNvPr id="4" name="Marcador de texto 3">
            <a:extLst>
              <a:ext uri="{FF2B5EF4-FFF2-40B4-BE49-F238E27FC236}">
                <a16:creationId xmlns:a16="http://schemas.microsoft.com/office/drawing/2014/main" id="{9F80F3EE-5BC0-4BE7-B14B-7C02079601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303E110-C11F-44E6-832A-301944622DFF}"/>
              </a:ext>
            </a:extLst>
          </p:cNvPr>
          <p:cNvSpPr>
            <a:spLocks noGrp="1"/>
          </p:cNvSpPr>
          <p:nvPr>
            <p:ph type="dt" sz="half" idx="10"/>
          </p:nvPr>
        </p:nvSpPr>
        <p:spPr/>
        <p:txBody>
          <a:bodyPr/>
          <a:lstStyle/>
          <a:p>
            <a:fld id="{745C0EE7-B709-42A2-99E5-A4E10CC4BFD4}" type="datetimeFigureOut">
              <a:rPr lang="es-GT" smtClean="0"/>
              <a:t>23/08/21</a:t>
            </a:fld>
            <a:endParaRPr lang="es-GT"/>
          </a:p>
        </p:txBody>
      </p:sp>
      <p:sp>
        <p:nvSpPr>
          <p:cNvPr id="6" name="Marcador de pie de página 5">
            <a:extLst>
              <a:ext uri="{FF2B5EF4-FFF2-40B4-BE49-F238E27FC236}">
                <a16:creationId xmlns:a16="http://schemas.microsoft.com/office/drawing/2014/main" id="{4906BB13-F134-4B6C-B755-5EFAC44463D8}"/>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E964F10D-F997-42D7-9337-C52A30346451}"/>
              </a:ext>
            </a:extLst>
          </p:cNvPr>
          <p:cNvSpPr>
            <a:spLocks noGrp="1"/>
          </p:cNvSpPr>
          <p:nvPr>
            <p:ph type="sldNum" sz="quarter" idx="12"/>
          </p:nvPr>
        </p:nvSpPr>
        <p:spPr/>
        <p:txBody>
          <a:bodyPr/>
          <a:lstStyle/>
          <a:p>
            <a:fld id="{C8E8F757-C0F5-4898-B07E-BD3AFAAE9F3A}" type="slidenum">
              <a:rPr lang="es-GT" smtClean="0"/>
              <a:t>‹Nº›</a:t>
            </a:fld>
            <a:endParaRPr lang="es-GT"/>
          </a:p>
        </p:txBody>
      </p:sp>
    </p:spTree>
    <p:extLst>
      <p:ext uri="{BB962C8B-B14F-4D97-AF65-F5344CB8AC3E}">
        <p14:creationId xmlns:p14="http://schemas.microsoft.com/office/powerpoint/2010/main" val="563669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BFE3442D-B16E-1249-BD98-3B8B9CF1D648}"/>
              </a:ext>
            </a:extLst>
          </p:cNvPr>
          <p:cNvSpPr/>
          <p:nvPr userDrawn="1"/>
        </p:nvSpPr>
        <p:spPr>
          <a:xfrm>
            <a:off x="0" y="-1"/>
            <a:ext cx="8036312" cy="1003610"/>
          </a:xfrm>
          <a:prstGeom prst="rect">
            <a:avLst/>
          </a:prstGeom>
          <a:solidFill>
            <a:srgbClr val="0D39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dirty="0"/>
          </a:p>
        </p:txBody>
      </p:sp>
      <p:sp>
        <p:nvSpPr>
          <p:cNvPr id="2" name="Marcador de título 1">
            <a:extLst>
              <a:ext uri="{FF2B5EF4-FFF2-40B4-BE49-F238E27FC236}">
                <a16:creationId xmlns:a16="http://schemas.microsoft.com/office/drawing/2014/main" id="{333514C1-2DC8-4ADA-8DA7-EB2EFE5B4C43}"/>
              </a:ext>
            </a:extLst>
          </p:cNvPr>
          <p:cNvSpPr>
            <a:spLocks noGrp="1"/>
          </p:cNvSpPr>
          <p:nvPr>
            <p:ph type="title"/>
          </p:nvPr>
        </p:nvSpPr>
        <p:spPr>
          <a:xfrm>
            <a:off x="288073" y="136526"/>
            <a:ext cx="7614425" cy="1003610"/>
          </a:xfrm>
          <a:prstGeom prst="rect">
            <a:avLst/>
          </a:prstGeom>
        </p:spPr>
        <p:txBody>
          <a:bodyPr vert="horz" lIns="91440" tIns="45720" rIns="91440" bIns="45720" rtlCol="0" anchor="ctr">
            <a:normAutofit/>
          </a:bodyPr>
          <a:lstStyle/>
          <a:p>
            <a:r>
              <a:rPr lang="es-ES" dirty="0"/>
              <a:t>Haga clic para modificar el estilo de título del patrón</a:t>
            </a:r>
            <a:endParaRPr lang="es-GT" dirty="0"/>
          </a:p>
        </p:txBody>
      </p:sp>
      <p:sp>
        <p:nvSpPr>
          <p:cNvPr id="3" name="Marcador de texto 2">
            <a:extLst>
              <a:ext uri="{FF2B5EF4-FFF2-40B4-BE49-F238E27FC236}">
                <a16:creationId xmlns:a16="http://schemas.microsoft.com/office/drawing/2014/main" id="{624EC9F6-17A8-4047-88B2-D58B0D0D8F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a:extLst>
              <a:ext uri="{FF2B5EF4-FFF2-40B4-BE49-F238E27FC236}">
                <a16:creationId xmlns:a16="http://schemas.microsoft.com/office/drawing/2014/main" id="{F2FDB4F0-9D0C-45E5-932A-4FC0FC9BED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5C0EE7-B709-42A2-99E5-A4E10CC4BFD4}" type="datetimeFigureOut">
              <a:rPr lang="es-GT" smtClean="0"/>
              <a:t>23/08/21</a:t>
            </a:fld>
            <a:endParaRPr lang="es-GT"/>
          </a:p>
        </p:txBody>
      </p:sp>
      <p:sp>
        <p:nvSpPr>
          <p:cNvPr id="5" name="Marcador de pie de página 4">
            <a:extLst>
              <a:ext uri="{FF2B5EF4-FFF2-40B4-BE49-F238E27FC236}">
                <a16:creationId xmlns:a16="http://schemas.microsoft.com/office/drawing/2014/main" id="{EEB64CDE-B95D-456C-9FF1-65380F0B13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Marcador de número de diapositiva 5">
            <a:extLst>
              <a:ext uri="{FF2B5EF4-FFF2-40B4-BE49-F238E27FC236}">
                <a16:creationId xmlns:a16="http://schemas.microsoft.com/office/drawing/2014/main" id="{4B4E641D-3D8B-4E14-B41A-CC6DC3F82C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E8F757-C0F5-4898-B07E-BD3AFAAE9F3A}" type="slidenum">
              <a:rPr lang="es-GT" smtClean="0"/>
              <a:t>‹Nº›</a:t>
            </a:fld>
            <a:endParaRPr lang="es-GT"/>
          </a:p>
        </p:txBody>
      </p:sp>
      <p:pic>
        <p:nvPicPr>
          <p:cNvPr id="8" name="Imagen 7">
            <a:extLst>
              <a:ext uri="{FF2B5EF4-FFF2-40B4-BE49-F238E27FC236}">
                <a16:creationId xmlns:a16="http://schemas.microsoft.com/office/drawing/2014/main" id="{2DCC8A96-E2A9-444C-AE64-A83D709B4E4C}"/>
              </a:ext>
            </a:extLst>
          </p:cNvPr>
          <p:cNvPicPr>
            <a:picLocks noChangeAspect="1"/>
          </p:cNvPicPr>
          <p:nvPr userDrawn="1"/>
        </p:nvPicPr>
        <p:blipFill>
          <a:blip r:embed="rId14"/>
          <a:stretch>
            <a:fillRect/>
          </a:stretch>
        </p:blipFill>
        <p:spPr>
          <a:xfrm>
            <a:off x="8275095" y="180771"/>
            <a:ext cx="3628832" cy="631417"/>
          </a:xfrm>
          <a:prstGeom prst="rect">
            <a:avLst/>
          </a:prstGeom>
        </p:spPr>
      </p:pic>
    </p:spTree>
    <p:extLst>
      <p:ext uri="{BB962C8B-B14F-4D97-AF65-F5344CB8AC3E}">
        <p14:creationId xmlns:p14="http://schemas.microsoft.com/office/powerpoint/2010/main" val="3108376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32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emf"/><Relationship Id="rId2" Type="http://schemas.openxmlformats.org/officeDocument/2006/relationships/chart" Target="../charts/chart7.xml"/><Relationship Id="rId1" Type="http://schemas.openxmlformats.org/officeDocument/2006/relationships/slideLayout" Target="../slideLayouts/slideLayout2.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11.xml.rels><?xml version="1.0" encoding="UTF-8" standalone="yes"?>
<Relationships xmlns="http://schemas.openxmlformats.org/package/2006/relationships"><Relationship Id="rId3" Type="http://schemas.openxmlformats.org/officeDocument/2006/relationships/image" Target="../media/image27.svg"/><Relationship Id="rId7" Type="http://schemas.openxmlformats.org/officeDocument/2006/relationships/chart" Target="../charts/chart8.xml"/><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emf"/><Relationship Id="rId5" Type="http://schemas.openxmlformats.org/officeDocument/2006/relationships/image" Target="../media/image29.sv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2.xml"/><Relationship Id="rId5" Type="http://schemas.openxmlformats.org/officeDocument/2006/relationships/chart" Target="../charts/chart20.xml"/><Relationship Id="rId4" Type="http://schemas.openxmlformats.org/officeDocument/2006/relationships/chart" Target="../charts/chart19.xml"/></Relationships>
</file>

<file path=ppt/slides/_rels/slide18.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2.xml"/><Relationship Id="rId4" Type="http://schemas.openxmlformats.org/officeDocument/2006/relationships/chart" Target="../charts/char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diagramDrawing" Target="../diagrams/drawing3.xml"/><Relationship Id="rId13" Type="http://schemas.openxmlformats.org/officeDocument/2006/relationships/image" Target="../media/image35.png"/><Relationship Id="rId3" Type="http://schemas.openxmlformats.org/officeDocument/2006/relationships/chart" Target="../charts/chart24.xml"/><Relationship Id="rId7" Type="http://schemas.openxmlformats.org/officeDocument/2006/relationships/diagramColors" Target="../diagrams/colors3.xml"/><Relationship Id="rId12" Type="http://schemas.openxmlformats.org/officeDocument/2006/relationships/image" Target="../media/image34.svg"/><Relationship Id="rId2" Type="http://schemas.openxmlformats.org/officeDocument/2006/relationships/notesSlide" Target="../notesSlides/notesSlide2.xml"/><Relationship Id="rId16" Type="http://schemas.openxmlformats.org/officeDocument/2006/relationships/image" Target="../media/image38.svg"/><Relationship Id="rId1" Type="http://schemas.openxmlformats.org/officeDocument/2006/relationships/slideLayout" Target="../slideLayouts/slideLayout12.xml"/><Relationship Id="rId6" Type="http://schemas.openxmlformats.org/officeDocument/2006/relationships/diagramQuickStyle" Target="../diagrams/quickStyle3.xml"/><Relationship Id="rId11" Type="http://schemas.openxmlformats.org/officeDocument/2006/relationships/image" Target="../media/image33.png"/><Relationship Id="rId5" Type="http://schemas.openxmlformats.org/officeDocument/2006/relationships/diagramLayout" Target="../diagrams/layout3.xml"/><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diagramData" Target="../diagrams/data3.xml"/><Relationship Id="rId9" Type="http://schemas.openxmlformats.org/officeDocument/2006/relationships/image" Target="../media/image31.png"/><Relationship Id="rId14" Type="http://schemas.openxmlformats.org/officeDocument/2006/relationships/image" Target="../media/image36.svg"/></Relationships>
</file>

<file path=ppt/slides/_rels/slide21.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chart" Target="../charts/chart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chart" Target="../charts/chart1.xml"/><Relationship Id="rId7" Type="http://schemas.openxmlformats.org/officeDocument/2006/relationships/diagramColors" Target="../diagrams/colors1.xml"/><Relationship Id="rId12" Type="http://schemas.openxmlformats.org/officeDocument/2006/relationships/image" Target="../media/image7.sv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image" Target="../media/image6.png"/><Relationship Id="rId5" Type="http://schemas.openxmlformats.org/officeDocument/2006/relationships/diagramLayout" Target="../diagrams/layout1.xml"/><Relationship Id="rId10" Type="http://schemas.openxmlformats.org/officeDocument/2006/relationships/image" Target="../media/image5.svg"/><Relationship Id="rId4" Type="http://schemas.openxmlformats.org/officeDocument/2006/relationships/diagramData" Target="../diagrams/data1.xml"/><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12.png"/><Relationship Id="rId2" Type="http://schemas.openxmlformats.org/officeDocument/2006/relationships/chart" Target="../charts/chart2.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11.svg"/><Relationship Id="rId5" Type="http://schemas.openxmlformats.org/officeDocument/2006/relationships/diagramQuickStyle" Target="../diagrams/quickStyle2.xml"/><Relationship Id="rId15" Type="http://schemas.openxmlformats.org/officeDocument/2006/relationships/image" Target="../media/image15.svg"/><Relationship Id="rId10" Type="http://schemas.openxmlformats.org/officeDocument/2006/relationships/image" Target="../media/image10.png"/><Relationship Id="rId4" Type="http://schemas.openxmlformats.org/officeDocument/2006/relationships/diagramLayout" Target="../diagrams/layout2.xml"/><Relationship Id="rId9" Type="http://schemas.openxmlformats.org/officeDocument/2006/relationships/image" Target="../media/image9.svg"/><Relationship Id="rId1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image" Target="../media/image17.svg"/><Relationship Id="rId7" Type="http://schemas.openxmlformats.org/officeDocument/2006/relationships/chart" Target="../charts/chart5.xm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image" Target="../media/image19.sv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E38E7ED9-3EE3-412E-9328-8A0EBA04A68F}"/>
              </a:ext>
            </a:extLst>
          </p:cNvPr>
          <p:cNvSpPr txBox="1"/>
          <p:nvPr/>
        </p:nvSpPr>
        <p:spPr>
          <a:xfrm>
            <a:off x="913490" y="1611747"/>
            <a:ext cx="7689079" cy="1938992"/>
          </a:xfrm>
          <a:prstGeom prst="rect">
            <a:avLst/>
          </a:prstGeom>
          <a:noFill/>
          <a:effectLst/>
        </p:spPr>
        <p:txBody>
          <a:bodyPr wrap="square" rtlCol="0">
            <a:spAutoFit/>
          </a:bodyPr>
          <a:lstStyle/>
          <a:p>
            <a:r>
              <a:rPr lang="es-GT" sz="4800" b="1" dirty="0">
                <a:solidFill>
                  <a:schemeClr val="bg1"/>
                </a:solidFill>
                <a:latin typeface="+mj-lt"/>
              </a:rPr>
              <a:t>Consideraciones sobre los </a:t>
            </a:r>
            <a:r>
              <a:rPr lang="es-GT" sz="7200" b="1" dirty="0">
                <a:solidFill>
                  <a:schemeClr val="bg1"/>
                </a:solidFill>
              </a:rPr>
              <a:t>Riesgos Fiscales</a:t>
            </a:r>
            <a:endParaRPr lang="es-GT" sz="4800" b="1" dirty="0">
              <a:solidFill>
                <a:schemeClr val="bg1"/>
              </a:solidFill>
            </a:endParaRPr>
          </a:p>
        </p:txBody>
      </p:sp>
      <p:sp>
        <p:nvSpPr>
          <p:cNvPr id="7" name="CuadroTexto 6">
            <a:extLst>
              <a:ext uri="{FF2B5EF4-FFF2-40B4-BE49-F238E27FC236}">
                <a16:creationId xmlns:a16="http://schemas.microsoft.com/office/drawing/2014/main" id="{197DC236-5C92-4B3D-9D6E-E5ED5F1A057A}"/>
              </a:ext>
            </a:extLst>
          </p:cNvPr>
          <p:cNvSpPr txBox="1"/>
          <p:nvPr/>
        </p:nvSpPr>
        <p:spPr>
          <a:xfrm>
            <a:off x="4927109" y="4953741"/>
            <a:ext cx="3506679" cy="369332"/>
          </a:xfrm>
          <a:prstGeom prst="rect">
            <a:avLst/>
          </a:prstGeom>
          <a:noFill/>
        </p:spPr>
        <p:txBody>
          <a:bodyPr wrap="square" rtlCol="0">
            <a:spAutoFit/>
          </a:bodyPr>
          <a:lstStyle/>
          <a:p>
            <a:r>
              <a:rPr lang="es-GT" b="1" dirty="0">
                <a:solidFill>
                  <a:schemeClr val="bg1"/>
                </a:solidFill>
              </a:rPr>
              <a:t>Guatemala, Agosto de 2021</a:t>
            </a:r>
          </a:p>
        </p:txBody>
      </p:sp>
    </p:spTree>
    <p:extLst>
      <p:ext uri="{BB962C8B-B14F-4D97-AF65-F5344CB8AC3E}">
        <p14:creationId xmlns:p14="http://schemas.microsoft.com/office/powerpoint/2010/main" val="2773263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EE63BF5B-DF3F-4DC1-B6D3-2455709C27A0}"/>
              </a:ext>
            </a:extLst>
          </p:cNvPr>
          <p:cNvGrpSpPr/>
          <p:nvPr/>
        </p:nvGrpSpPr>
        <p:grpSpPr>
          <a:xfrm>
            <a:off x="160024" y="4898660"/>
            <a:ext cx="6283008" cy="1878281"/>
            <a:chOff x="268084" y="4931494"/>
            <a:chExt cx="6283008" cy="1878281"/>
          </a:xfrm>
        </p:grpSpPr>
        <p:sp>
          <p:nvSpPr>
            <p:cNvPr id="20" name="Rectángulo 19">
              <a:extLst>
                <a:ext uri="{FF2B5EF4-FFF2-40B4-BE49-F238E27FC236}">
                  <a16:creationId xmlns:a16="http://schemas.microsoft.com/office/drawing/2014/main" id="{8AFF64FE-31B0-4756-A1E6-794FB9594256}"/>
                </a:ext>
              </a:extLst>
            </p:cNvPr>
            <p:cNvSpPr/>
            <p:nvPr/>
          </p:nvSpPr>
          <p:spPr>
            <a:xfrm>
              <a:off x="268084" y="4931494"/>
              <a:ext cx="6283008" cy="187828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GT" dirty="0"/>
            </a:p>
          </p:txBody>
        </p:sp>
        <p:sp>
          <p:nvSpPr>
            <p:cNvPr id="21" name="CuadroTexto 20">
              <a:extLst>
                <a:ext uri="{FF2B5EF4-FFF2-40B4-BE49-F238E27FC236}">
                  <a16:creationId xmlns:a16="http://schemas.microsoft.com/office/drawing/2014/main" id="{B155B5DD-C353-49C9-8795-65C5DED4864F}"/>
                </a:ext>
              </a:extLst>
            </p:cNvPr>
            <p:cNvSpPr txBox="1"/>
            <p:nvPr/>
          </p:nvSpPr>
          <p:spPr>
            <a:xfrm>
              <a:off x="1086383" y="5104176"/>
              <a:ext cx="5266668" cy="615553"/>
            </a:xfrm>
            <a:prstGeom prst="rect">
              <a:avLst/>
            </a:prstGeom>
            <a:noFill/>
          </p:spPr>
          <p:txBody>
            <a:bodyPr wrap="square" rtlCol="0">
              <a:spAutoFit/>
            </a:bodyPr>
            <a:lstStyle/>
            <a:p>
              <a:r>
                <a:rPr lang="es-GT" sz="1700" dirty="0"/>
                <a:t>Guatemala tiene una de las deudas más bajas del mundo, </a:t>
              </a:r>
            </a:p>
            <a:p>
              <a:r>
                <a:rPr lang="es-GT" sz="1700" dirty="0"/>
                <a:t>que ha sido resultado de la disciplina fiscal</a:t>
              </a:r>
            </a:p>
          </p:txBody>
        </p:sp>
        <p:sp>
          <p:nvSpPr>
            <p:cNvPr id="22" name="CuadroTexto 21">
              <a:extLst>
                <a:ext uri="{FF2B5EF4-FFF2-40B4-BE49-F238E27FC236}">
                  <a16:creationId xmlns:a16="http://schemas.microsoft.com/office/drawing/2014/main" id="{6116BA27-1B8C-462E-B6A6-54E933478398}"/>
                </a:ext>
              </a:extLst>
            </p:cNvPr>
            <p:cNvSpPr txBox="1"/>
            <p:nvPr/>
          </p:nvSpPr>
          <p:spPr>
            <a:xfrm>
              <a:off x="1095549" y="5817362"/>
              <a:ext cx="5266668" cy="869719"/>
            </a:xfrm>
            <a:prstGeom prst="rect">
              <a:avLst/>
            </a:prstGeom>
            <a:noFill/>
          </p:spPr>
          <p:txBody>
            <a:bodyPr wrap="square" rtlCol="0">
              <a:spAutoFit/>
            </a:bodyPr>
            <a:lstStyle/>
            <a:p>
              <a:r>
                <a:rPr lang="es-GT" sz="1700" dirty="0"/>
                <a:t>El EMBI de Guatemala es de los más bajos de la región y muestra la baja percepción de riesgo por parte de los inversionistas.</a:t>
              </a:r>
            </a:p>
          </p:txBody>
        </p:sp>
      </p:grpSp>
      <p:grpSp>
        <p:nvGrpSpPr>
          <p:cNvPr id="33" name="Grupo 32">
            <a:extLst>
              <a:ext uri="{FF2B5EF4-FFF2-40B4-BE49-F238E27FC236}">
                <a16:creationId xmlns:a16="http://schemas.microsoft.com/office/drawing/2014/main" id="{16647DD0-B5A9-4455-B7A2-206D13A987B6}"/>
              </a:ext>
            </a:extLst>
          </p:cNvPr>
          <p:cNvGrpSpPr/>
          <p:nvPr/>
        </p:nvGrpSpPr>
        <p:grpSpPr>
          <a:xfrm>
            <a:off x="6628879" y="1160409"/>
            <a:ext cx="5422634" cy="5682686"/>
            <a:chOff x="6622115" y="1037211"/>
            <a:chExt cx="5429398" cy="5805961"/>
          </a:xfrm>
        </p:grpSpPr>
        <p:graphicFrame>
          <p:nvGraphicFramePr>
            <p:cNvPr id="29" name="Gráfico 28">
              <a:extLst>
                <a:ext uri="{FF2B5EF4-FFF2-40B4-BE49-F238E27FC236}">
                  <a16:creationId xmlns:a16="http://schemas.microsoft.com/office/drawing/2014/main" id="{7C3B9B59-26FD-4A5B-AB65-7F726F5114D4}"/>
                </a:ext>
              </a:extLst>
            </p:cNvPr>
            <p:cNvGraphicFramePr/>
            <p:nvPr/>
          </p:nvGraphicFramePr>
          <p:xfrm>
            <a:off x="6706585" y="1621986"/>
            <a:ext cx="5344928" cy="4863257"/>
          </p:xfrm>
          <a:graphic>
            <a:graphicData uri="http://schemas.openxmlformats.org/drawingml/2006/chart">
              <c:chart xmlns:c="http://schemas.openxmlformats.org/drawingml/2006/chart" xmlns:r="http://schemas.openxmlformats.org/officeDocument/2006/relationships" r:id="rId2"/>
            </a:graphicData>
          </a:graphic>
        </p:graphicFrame>
        <p:sp>
          <p:nvSpPr>
            <p:cNvPr id="31" name="CuadroTexto 30">
              <a:extLst>
                <a:ext uri="{FF2B5EF4-FFF2-40B4-BE49-F238E27FC236}">
                  <a16:creationId xmlns:a16="http://schemas.microsoft.com/office/drawing/2014/main" id="{B5B8F28D-0D6B-4E94-B6FA-C79C849CB599}"/>
                </a:ext>
              </a:extLst>
            </p:cNvPr>
            <p:cNvSpPr txBox="1"/>
            <p:nvPr/>
          </p:nvSpPr>
          <p:spPr>
            <a:xfrm>
              <a:off x="6622115" y="1037211"/>
              <a:ext cx="5344928" cy="584775"/>
            </a:xfrm>
            <a:prstGeom prst="rect">
              <a:avLst/>
            </a:prstGeom>
            <a:noFill/>
          </p:spPr>
          <p:txBody>
            <a:bodyPr wrap="square" rtlCol="0">
              <a:spAutoFit/>
            </a:bodyPr>
            <a:lstStyle/>
            <a:p>
              <a:pPr algn="ctr"/>
              <a:r>
                <a:rPr lang="es-GT" sz="1600" b="1" dirty="0">
                  <a:solidFill>
                    <a:srgbClr val="0D3964"/>
                  </a:solidFill>
                </a:rPr>
                <a:t>Estimación del indicador deuda/PIB en 2021 para Latinoamérica  </a:t>
              </a:r>
              <a:r>
                <a:rPr lang="es-GT" sz="1600" dirty="0">
                  <a:solidFill>
                    <a:srgbClr val="0D3964"/>
                  </a:solidFill>
                </a:rPr>
                <a:t>(en porcentaje)</a:t>
              </a:r>
            </a:p>
          </p:txBody>
        </p:sp>
        <p:sp>
          <p:nvSpPr>
            <p:cNvPr id="32" name="CuadroTexto 31">
              <a:extLst>
                <a:ext uri="{FF2B5EF4-FFF2-40B4-BE49-F238E27FC236}">
                  <a16:creationId xmlns:a16="http://schemas.microsoft.com/office/drawing/2014/main" id="{F804D672-5BDB-42CC-845C-97D98F8D862C}"/>
                </a:ext>
              </a:extLst>
            </p:cNvPr>
            <p:cNvSpPr txBox="1"/>
            <p:nvPr/>
          </p:nvSpPr>
          <p:spPr>
            <a:xfrm>
              <a:off x="6626360" y="6444031"/>
              <a:ext cx="5269659" cy="399141"/>
            </a:xfrm>
            <a:prstGeom prst="rect">
              <a:avLst/>
            </a:prstGeom>
            <a:noFill/>
          </p:spPr>
          <p:txBody>
            <a:bodyPr wrap="square" rtlCol="0">
              <a:spAutoFit/>
            </a:bodyPr>
            <a:lstStyle/>
            <a:p>
              <a:r>
                <a:rPr lang="es-GT" sz="1000" b="1" dirty="0"/>
                <a:t>Fuente: Dirección de Análisis y Política Fiscal información el Fondo Monetario </a:t>
              </a:r>
            </a:p>
            <a:p>
              <a:r>
                <a:rPr lang="es-GT" sz="1000" b="1" dirty="0"/>
                <a:t>Internacional a excepción de Guatemala y Argentina.</a:t>
              </a:r>
            </a:p>
          </p:txBody>
        </p:sp>
      </p:grpSp>
      <p:pic>
        <p:nvPicPr>
          <p:cNvPr id="2" name="Gráfico 1">
            <a:extLst>
              <a:ext uri="{FF2B5EF4-FFF2-40B4-BE49-F238E27FC236}">
                <a16:creationId xmlns:a16="http://schemas.microsoft.com/office/drawing/2014/main" id="{FCAC5F1D-86C2-431D-ACD5-4DF8D1D05B3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0419" y="5045952"/>
            <a:ext cx="527779" cy="527779"/>
          </a:xfrm>
          <a:prstGeom prst="rect">
            <a:avLst/>
          </a:prstGeom>
        </p:spPr>
      </p:pic>
      <p:pic>
        <p:nvPicPr>
          <p:cNvPr id="3" name="Gráfico 2">
            <a:extLst>
              <a:ext uri="{FF2B5EF4-FFF2-40B4-BE49-F238E27FC236}">
                <a16:creationId xmlns:a16="http://schemas.microsoft.com/office/drawing/2014/main" id="{395880A9-A6AD-4D63-B1E7-18C12CA46A8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9585" y="5878530"/>
            <a:ext cx="527779" cy="527779"/>
          </a:xfrm>
          <a:prstGeom prst="rect">
            <a:avLst/>
          </a:prstGeom>
        </p:spPr>
      </p:pic>
      <p:pic>
        <p:nvPicPr>
          <p:cNvPr id="4" name="Imagen 3">
            <a:extLst>
              <a:ext uri="{FF2B5EF4-FFF2-40B4-BE49-F238E27FC236}">
                <a16:creationId xmlns:a16="http://schemas.microsoft.com/office/drawing/2014/main" id="{DCAC9864-8496-4CE4-A826-6FB66C4204A7}"/>
              </a:ext>
            </a:extLst>
          </p:cNvPr>
          <p:cNvPicPr>
            <a:picLocks noChangeAspect="1"/>
          </p:cNvPicPr>
          <p:nvPr/>
        </p:nvPicPr>
        <p:blipFill>
          <a:blip r:embed="rId7"/>
          <a:stretch>
            <a:fillRect/>
          </a:stretch>
        </p:blipFill>
        <p:spPr>
          <a:xfrm>
            <a:off x="127064" y="1160409"/>
            <a:ext cx="6367187" cy="3621008"/>
          </a:xfrm>
          <a:prstGeom prst="rect">
            <a:avLst/>
          </a:prstGeom>
          <a:ln>
            <a:noFill/>
          </a:ln>
        </p:spPr>
      </p:pic>
      <p:sp>
        <p:nvSpPr>
          <p:cNvPr id="5" name="CuadroTexto 4">
            <a:extLst>
              <a:ext uri="{FF2B5EF4-FFF2-40B4-BE49-F238E27FC236}">
                <a16:creationId xmlns:a16="http://schemas.microsoft.com/office/drawing/2014/main" id="{2E3BD160-4262-B548-BCBA-8C262312CE32}"/>
              </a:ext>
            </a:extLst>
          </p:cNvPr>
          <p:cNvSpPr txBox="1"/>
          <p:nvPr/>
        </p:nvSpPr>
        <p:spPr>
          <a:xfrm>
            <a:off x="307818" y="63374"/>
            <a:ext cx="7604911" cy="954107"/>
          </a:xfrm>
          <a:prstGeom prst="rect">
            <a:avLst/>
          </a:prstGeom>
          <a:noFill/>
        </p:spPr>
        <p:txBody>
          <a:bodyPr wrap="square" rtlCol="0">
            <a:spAutoFit/>
          </a:bodyPr>
          <a:lstStyle/>
          <a:p>
            <a:r>
              <a:rPr lang="es-GT" sz="2800" b="1" dirty="0">
                <a:solidFill>
                  <a:schemeClr val="bg1"/>
                </a:solidFill>
              </a:rPr>
              <a:t>Perfil de la deuda pública para 2021 y comparativo internacional</a:t>
            </a:r>
            <a:endParaRPr lang="es-GT" dirty="0"/>
          </a:p>
        </p:txBody>
      </p:sp>
    </p:spTree>
    <p:extLst>
      <p:ext uri="{BB962C8B-B14F-4D97-AF65-F5344CB8AC3E}">
        <p14:creationId xmlns:p14="http://schemas.microsoft.com/office/powerpoint/2010/main" val="4153183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o 13">
            <a:extLst>
              <a:ext uri="{FF2B5EF4-FFF2-40B4-BE49-F238E27FC236}">
                <a16:creationId xmlns:a16="http://schemas.microsoft.com/office/drawing/2014/main" id="{840DDB32-776D-45BB-86B0-4F5A7431B645}"/>
              </a:ext>
            </a:extLst>
          </p:cNvPr>
          <p:cNvGrpSpPr/>
          <p:nvPr/>
        </p:nvGrpSpPr>
        <p:grpSpPr>
          <a:xfrm>
            <a:off x="175870" y="4947344"/>
            <a:ext cx="5920130" cy="1794948"/>
            <a:chOff x="183905" y="4931494"/>
            <a:chExt cx="6568632" cy="1878281"/>
          </a:xfrm>
          <a:solidFill>
            <a:schemeClr val="accent5">
              <a:lumMod val="20000"/>
              <a:lumOff val="80000"/>
            </a:schemeClr>
          </a:solidFill>
        </p:grpSpPr>
        <p:sp>
          <p:nvSpPr>
            <p:cNvPr id="15" name="Rectángulo 14">
              <a:extLst>
                <a:ext uri="{FF2B5EF4-FFF2-40B4-BE49-F238E27FC236}">
                  <a16:creationId xmlns:a16="http://schemas.microsoft.com/office/drawing/2014/main" id="{6F643397-3D22-47FC-A591-336D6E85523F}"/>
                </a:ext>
              </a:extLst>
            </p:cNvPr>
            <p:cNvSpPr/>
            <p:nvPr/>
          </p:nvSpPr>
          <p:spPr>
            <a:xfrm>
              <a:off x="183905" y="4931494"/>
              <a:ext cx="6568632" cy="18782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GT" dirty="0"/>
            </a:p>
          </p:txBody>
        </p:sp>
        <p:sp>
          <p:nvSpPr>
            <p:cNvPr id="16" name="CuadroTexto 15">
              <a:extLst>
                <a:ext uri="{FF2B5EF4-FFF2-40B4-BE49-F238E27FC236}">
                  <a16:creationId xmlns:a16="http://schemas.microsoft.com/office/drawing/2014/main" id="{61CF6DF5-BC4E-447B-91E2-FEDC8F31561C}"/>
                </a:ext>
              </a:extLst>
            </p:cNvPr>
            <p:cNvSpPr txBox="1"/>
            <p:nvPr/>
          </p:nvSpPr>
          <p:spPr>
            <a:xfrm>
              <a:off x="912104" y="5019407"/>
              <a:ext cx="5717660" cy="1062817"/>
            </a:xfrm>
            <a:prstGeom prst="rect">
              <a:avLst/>
            </a:prstGeom>
            <a:grpFill/>
            <a:ln>
              <a:noFill/>
            </a:ln>
          </p:spPr>
          <p:txBody>
            <a:bodyPr wrap="square" rtlCol="0">
              <a:spAutoFit/>
            </a:bodyPr>
            <a:lstStyle/>
            <a:p>
              <a:pPr algn="just"/>
              <a:r>
                <a:rPr lang="es-GT" sz="1500" dirty="0"/>
                <a:t>Se estima que el ratio deuda/PIB se encuentre en 31.9% para 2021. Para 2022 se prevé que se encuentre en 31.7% y posteriormente se espera un leve aumento gradual hasta que se ubique en 31.9% para 2026.</a:t>
              </a:r>
            </a:p>
          </p:txBody>
        </p:sp>
        <p:sp>
          <p:nvSpPr>
            <p:cNvPr id="17" name="CuadroTexto 16">
              <a:extLst>
                <a:ext uri="{FF2B5EF4-FFF2-40B4-BE49-F238E27FC236}">
                  <a16:creationId xmlns:a16="http://schemas.microsoft.com/office/drawing/2014/main" id="{FEFB79B9-63A9-4FA2-AAB4-7D8E94E0CC76}"/>
                </a:ext>
              </a:extLst>
            </p:cNvPr>
            <p:cNvSpPr txBox="1"/>
            <p:nvPr/>
          </p:nvSpPr>
          <p:spPr>
            <a:xfrm>
              <a:off x="874472" y="6154460"/>
              <a:ext cx="5755293" cy="579718"/>
            </a:xfrm>
            <a:prstGeom prst="rect">
              <a:avLst/>
            </a:prstGeom>
            <a:grpFill/>
            <a:ln>
              <a:noFill/>
            </a:ln>
          </p:spPr>
          <p:txBody>
            <a:bodyPr wrap="square" rtlCol="0">
              <a:spAutoFit/>
            </a:bodyPr>
            <a:lstStyle/>
            <a:p>
              <a:pPr algn="just"/>
              <a:r>
                <a:rPr lang="es-GT" sz="1500" dirty="0"/>
                <a:t>A pesar de las simulaciones de choques la deuda tiende a ser estable en el mediano plazo.</a:t>
              </a:r>
            </a:p>
          </p:txBody>
        </p:sp>
      </p:grpSp>
      <p:grpSp>
        <p:nvGrpSpPr>
          <p:cNvPr id="29" name="Grupo 28">
            <a:extLst>
              <a:ext uri="{FF2B5EF4-FFF2-40B4-BE49-F238E27FC236}">
                <a16:creationId xmlns:a16="http://schemas.microsoft.com/office/drawing/2014/main" id="{DF624EC4-A338-46C2-BD6F-80C26A5A4CAF}"/>
              </a:ext>
            </a:extLst>
          </p:cNvPr>
          <p:cNvGrpSpPr/>
          <p:nvPr/>
        </p:nvGrpSpPr>
        <p:grpSpPr>
          <a:xfrm>
            <a:off x="6129442" y="1059625"/>
            <a:ext cx="4858733" cy="5676944"/>
            <a:chOff x="6044193" y="1244997"/>
            <a:chExt cx="4928102" cy="5493398"/>
          </a:xfrm>
        </p:grpSpPr>
        <p:sp>
          <p:nvSpPr>
            <p:cNvPr id="26" name="CuadroTexto 25">
              <a:extLst>
                <a:ext uri="{FF2B5EF4-FFF2-40B4-BE49-F238E27FC236}">
                  <a16:creationId xmlns:a16="http://schemas.microsoft.com/office/drawing/2014/main" id="{974935D5-BBAE-4D80-9669-8B34E19BD218}"/>
                </a:ext>
              </a:extLst>
            </p:cNvPr>
            <p:cNvSpPr txBox="1"/>
            <p:nvPr/>
          </p:nvSpPr>
          <p:spPr>
            <a:xfrm>
              <a:off x="7138382" y="1244997"/>
              <a:ext cx="3833913" cy="387174"/>
            </a:xfrm>
            <a:prstGeom prst="rect">
              <a:avLst/>
            </a:prstGeom>
            <a:noFill/>
          </p:spPr>
          <p:txBody>
            <a:bodyPr wrap="none" rtlCol="0">
              <a:spAutoFit/>
            </a:bodyPr>
            <a:lstStyle/>
            <a:p>
              <a:pPr algn="ctr"/>
              <a:r>
                <a:rPr lang="es-GT" sz="2000" b="1" dirty="0">
                  <a:solidFill>
                    <a:srgbClr val="0D3964"/>
                  </a:solidFill>
                </a:rPr>
                <a:t>Test de estrés de la Deuda Pública</a:t>
              </a:r>
              <a:endParaRPr lang="es-GT" sz="2000" dirty="0">
                <a:solidFill>
                  <a:srgbClr val="0D3964"/>
                </a:solidFill>
              </a:endParaRPr>
            </a:p>
          </p:txBody>
        </p:sp>
        <p:sp>
          <p:nvSpPr>
            <p:cNvPr id="28" name="CuadroTexto 27">
              <a:extLst>
                <a:ext uri="{FF2B5EF4-FFF2-40B4-BE49-F238E27FC236}">
                  <a16:creationId xmlns:a16="http://schemas.microsoft.com/office/drawing/2014/main" id="{E3C3D5EC-A84C-4E9E-AF3D-1A424B9D59E1}"/>
                </a:ext>
              </a:extLst>
            </p:cNvPr>
            <p:cNvSpPr txBox="1"/>
            <p:nvPr/>
          </p:nvSpPr>
          <p:spPr>
            <a:xfrm>
              <a:off x="6044193" y="6485243"/>
              <a:ext cx="4331695" cy="253152"/>
            </a:xfrm>
            <a:prstGeom prst="rect">
              <a:avLst/>
            </a:prstGeom>
            <a:noFill/>
          </p:spPr>
          <p:txBody>
            <a:bodyPr wrap="none" rtlCol="0">
              <a:spAutoFit/>
            </a:bodyPr>
            <a:lstStyle/>
            <a:p>
              <a:r>
                <a:rPr lang="es-GT" sz="1100" b="1" dirty="0"/>
                <a:t>Fuente: Dirección de Análisis y Política Fiscal con metodología del FMI</a:t>
              </a:r>
            </a:p>
          </p:txBody>
        </p:sp>
      </p:grpSp>
      <p:pic>
        <p:nvPicPr>
          <p:cNvPr id="3" name="Gráfico 2">
            <a:extLst>
              <a:ext uri="{FF2B5EF4-FFF2-40B4-BE49-F238E27FC236}">
                <a16:creationId xmlns:a16="http://schemas.microsoft.com/office/drawing/2014/main" id="{1E977706-90B0-4878-839F-BC45C42DB20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49169" y="5049324"/>
            <a:ext cx="489864" cy="489864"/>
          </a:xfrm>
          <a:prstGeom prst="rect">
            <a:avLst/>
          </a:prstGeom>
        </p:spPr>
      </p:pic>
      <p:pic>
        <p:nvPicPr>
          <p:cNvPr id="5" name="Gráfico 4">
            <a:extLst>
              <a:ext uri="{FF2B5EF4-FFF2-40B4-BE49-F238E27FC236}">
                <a16:creationId xmlns:a16="http://schemas.microsoft.com/office/drawing/2014/main" id="{7EE6253F-7617-4710-AD9F-CB2F4393BC8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5686" y="6047020"/>
            <a:ext cx="482140" cy="487497"/>
          </a:xfrm>
          <a:prstGeom prst="rect">
            <a:avLst/>
          </a:prstGeom>
        </p:spPr>
      </p:pic>
      <p:pic>
        <p:nvPicPr>
          <p:cNvPr id="4" name="Imagen 3">
            <a:extLst>
              <a:ext uri="{FF2B5EF4-FFF2-40B4-BE49-F238E27FC236}">
                <a16:creationId xmlns:a16="http://schemas.microsoft.com/office/drawing/2014/main" id="{F1B79D0D-5916-4890-8999-9C2E6D3B2723}"/>
              </a:ext>
            </a:extLst>
          </p:cNvPr>
          <p:cNvPicPr>
            <a:picLocks noChangeAspect="1"/>
          </p:cNvPicPr>
          <p:nvPr/>
        </p:nvPicPr>
        <p:blipFill>
          <a:blip r:embed="rId6"/>
          <a:stretch>
            <a:fillRect/>
          </a:stretch>
        </p:blipFill>
        <p:spPr>
          <a:xfrm>
            <a:off x="6129442" y="1441297"/>
            <a:ext cx="5713389" cy="4994832"/>
          </a:xfrm>
          <a:prstGeom prst="rect">
            <a:avLst/>
          </a:prstGeom>
        </p:spPr>
      </p:pic>
      <p:graphicFrame>
        <p:nvGraphicFramePr>
          <p:cNvPr id="22" name="Gráfico 21">
            <a:extLst>
              <a:ext uri="{FF2B5EF4-FFF2-40B4-BE49-F238E27FC236}">
                <a16:creationId xmlns:a16="http://schemas.microsoft.com/office/drawing/2014/main" id="{A01B1E31-375A-4336-941D-EE5128DA8447}"/>
              </a:ext>
            </a:extLst>
          </p:cNvPr>
          <p:cNvGraphicFramePr>
            <a:graphicFrameLocks/>
          </p:cNvGraphicFramePr>
          <p:nvPr>
            <p:extLst>
              <p:ext uri="{D42A27DB-BD31-4B8C-83A1-F6EECF244321}">
                <p14:modId xmlns:p14="http://schemas.microsoft.com/office/powerpoint/2010/main" val="3688840766"/>
              </p:ext>
            </p:extLst>
          </p:nvPr>
        </p:nvGraphicFramePr>
        <p:xfrm>
          <a:off x="188362" y="1122605"/>
          <a:ext cx="5760000" cy="3780000"/>
        </p:xfrm>
        <a:graphic>
          <a:graphicData uri="http://schemas.openxmlformats.org/drawingml/2006/chart">
            <c:chart xmlns:c="http://schemas.openxmlformats.org/drawingml/2006/chart" xmlns:r="http://schemas.openxmlformats.org/officeDocument/2006/relationships" r:id="rId7"/>
          </a:graphicData>
        </a:graphic>
      </p:graphicFrame>
      <p:sp>
        <p:nvSpPr>
          <p:cNvPr id="2" name="CuadroTexto 1">
            <a:extLst>
              <a:ext uri="{FF2B5EF4-FFF2-40B4-BE49-F238E27FC236}">
                <a16:creationId xmlns:a16="http://schemas.microsoft.com/office/drawing/2014/main" id="{7A1DE996-7F1A-9942-BB97-6CD2DF1407FB}"/>
              </a:ext>
            </a:extLst>
          </p:cNvPr>
          <p:cNvSpPr txBox="1"/>
          <p:nvPr/>
        </p:nvSpPr>
        <p:spPr>
          <a:xfrm>
            <a:off x="271604" y="271488"/>
            <a:ext cx="7523430" cy="523220"/>
          </a:xfrm>
          <a:prstGeom prst="rect">
            <a:avLst/>
          </a:prstGeom>
          <a:noFill/>
        </p:spPr>
        <p:txBody>
          <a:bodyPr wrap="square" rtlCol="0">
            <a:spAutoFit/>
          </a:bodyPr>
          <a:lstStyle/>
          <a:p>
            <a:r>
              <a:rPr lang="es-GT" sz="2800" b="1" dirty="0">
                <a:solidFill>
                  <a:schemeClr val="bg1"/>
                </a:solidFill>
              </a:rPr>
              <a:t>Flujos de creación de deuda y Pruebas de estrés</a:t>
            </a:r>
          </a:p>
        </p:txBody>
      </p:sp>
    </p:spTree>
    <p:extLst>
      <p:ext uri="{BB962C8B-B14F-4D97-AF65-F5344CB8AC3E}">
        <p14:creationId xmlns:p14="http://schemas.microsoft.com/office/powerpoint/2010/main" val="1244181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uadroTexto 16">
            <a:extLst>
              <a:ext uri="{FF2B5EF4-FFF2-40B4-BE49-F238E27FC236}">
                <a16:creationId xmlns:a16="http://schemas.microsoft.com/office/drawing/2014/main" id="{A0158E71-5DA0-43C1-B282-3BA22DF454E5}"/>
              </a:ext>
            </a:extLst>
          </p:cNvPr>
          <p:cNvSpPr txBox="1"/>
          <p:nvPr/>
        </p:nvSpPr>
        <p:spPr>
          <a:xfrm>
            <a:off x="325154" y="5132466"/>
            <a:ext cx="4087979" cy="253916"/>
          </a:xfrm>
          <a:prstGeom prst="rect">
            <a:avLst/>
          </a:prstGeom>
          <a:noFill/>
        </p:spPr>
        <p:txBody>
          <a:bodyPr wrap="none" rtlCol="0">
            <a:spAutoFit/>
          </a:bodyPr>
          <a:lstStyle/>
          <a:p>
            <a:r>
              <a:rPr lang="es-GT" sz="1050" b="1" dirty="0"/>
              <a:t>Fuente: Dirección de Análisis y Política Fiscal con metodología del FMI</a:t>
            </a:r>
          </a:p>
        </p:txBody>
      </p:sp>
      <p:grpSp>
        <p:nvGrpSpPr>
          <p:cNvPr id="21" name="Grupo 20">
            <a:extLst>
              <a:ext uri="{FF2B5EF4-FFF2-40B4-BE49-F238E27FC236}">
                <a16:creationId xmlns:a16="http://schemas.microsoft.com/office/drawing/2014/main" id="{1A398DF1-C7A5-4AB9-87E2-816CFC4DAF17}"/>
              </a:ext>
            </a:extLst>
          </p:cNvPr>
          <p:cNvGrpSpPr/>
          <p:nvPr/>
        </p:nvGrpSpPr>
        <p:grpSpPr>
          <a:xfrm>
            <a:off x="51633" y="5466836"/>
            <a:ext cx="5738573" cy="1243544"/>
            <a:chOff x="183905" y="4931494"/>
            <a:chExt cx="6367187" cy="1878281"/>
          </a:xfrm>
          <a:solidFill>
            <a:schemeClr val="accent5">
              <a:lumMod val="20000"/>
              <a:lumOff val="80000"/>
            </a:schemeClr>
          </a:solidFill>
          <a:effectLst/>
        </p:grpSpPr>
        <p:sp>
          <p:nvSpPr>
            <p:cNvPr id="22" name="Rectángulo 21">
              <a:extLst>
                <a:ext uri="{FF2B5EF4-FFF2-40B4-BE49-F238E27FC236}">
                  <a16:creationId xmlns:a16="http://schemas.microsoft.com/office/drawing/2014/main" id="{BC7D60C8-C00D-4528-B5E1-34C461D92D55}"/>
                </a:ext>
              </a:extLst>
            </p:cNvPr>
            <p:cNvSpPr/>
            <p:nvPr/>
          </p:nvSpPr>
          <p:spPr>
            <a:xfrm>
              <a:off x="183905" y="4931494"/>
              <a:ext cx="6367187" cy="18782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GT" dirty="0"/>
            </a:p>
          </p:txBody>
        </p:sp>
        <p:sp>
          <p:nvSpPr>
            <p:cNvPr id="23" name="CuadroTexto 22">
              <a:extLst>
                <a:ext uri="{FF2B5EF4-FFF2-40B4-BE49-F238E27FC236}">
                  <a16:creationId xmlns:a16="http://schemas.microsoft.com/office/drawing/2014/main" id="{38BB37E1-02F9-4E67-940A-D30FC28A5F76}"/>
                </a:ext>
              </a:extLst>
            </p:cNvPr>
            <p:cNvSpPr txBox="1"/>
            <p:nvPr/>
          </p:nvSpPr>
          <p:spPr>
            <a:xfrm>
              <a:off x="525308" y="4968687"/>
              <a:ext cx="5668609" cy="1813006"/>
            </a:xfrm>
            <a:prstGeom prst="rect">
              <a:avLst/>
            </a:prstGeom>
            <a:grpFill/>
            <a:ln>
              <a:noFill/>
            </a:ln>
          </p:spPr>
          <p:txBody>
            <a:bodyPr wrap="square" rtlCol="0">
              <a:spAutoFit/>
            </a:bodyPr>
            <a:lstStyle/>
            <a:p>
              <a:pPr algn="just"/>
              <a:r>
                <a:rPr lang="es-GT" dirty="0"/>
                <a:t>Para 2026 existe un 50% de probabilidad de que el ratio deuda/PIB se encuentre entre 29.0% y 34.9%. Con un 90% de probabilidad el ratio se encontrara en  25.0% y 39.5%.</a:t>
              </a:r>
            </a:p>
          </p:txBody>
        </p:sp>
      </p:grpSp>
      <p:sp>
        <p:nvSpPr>
          <p:cNvPr id="27" name="CuadroTexto 26">
            <a:extLst>
              <a:ext uri="{FF2B5EF4-FFF2-40B4-BE49-F238E27FC236}">
                <a16:creationId xmlns:a16="http://schemas.microsoft.com/office/drawing/2014/main" id="{0FBA8745-43E0-46A0-8F5D-3BD521DD0C44}"/>
              </a:ext>
            </a:extLst>
          </p:cNvPr>
          <p:cNvSpPr txBox="1"/>
          <p:nvPr/>
        </p:nvSpPr>
        <p:spPr>
          <a:xfrm>
            <a:off x="6697803" y="5946210"/>
            <a:ext cx="5271797" cy="338554"/>
          </a:xfrm>
          <a:prstGeom prst="rect">
            <a:avLst/>
          </a:prstGeom>
          <a:noFill/>
        </p:spPr>
        <p:txBody>
          <a:bodyPr wrap="square" rtlCol="0">
            <a:spAutoFit/>
          </a:bodyPr>
          <a:lstStyle/>
          <a:p>
            <a:pPr algn="just"/>
            <a:endParaRPr lang="es-GT" sz="1600" dirty="0"/>
          </a:p>
        </p:txBody>
      </p:sp>
      <p:grpSp>
        <p:nvGrpSpPr>
          <p:cNvPr id="6" name="Grupo 5">
            <a:extLst>
              <a:ext uri="{FF2B5EF4-FFF2-40B4-BE49-F238E27FC236}">
                <a16:creationId xmlns:a16="http://schemas.microsoft.com/office/drawing/2014/main" id="{AB9C4C42-C4D1-406C-8F9D-24B38F9CE16B}"/>
              </a:ext>
            </a:extLst>
          </p:cNvPr>
          <p:cNvGrpSpPr/>
          <p:nvPr/>
        </p:nvGrpSpPr>
        <p:grpSpPr>
          <a:xfrm>
            <a:off x="6162189" y="5486708"/>
            <a:ext cx="5738573" cy="1243544"/>
            <a:chOff x="183905" y="4931494"/>
            <a:chExt cx="6367187" cy="1878281"/>
          </a:xfrm>
          <a:solidFill>
            <a:schemeClr val="accent5">
              <a:lumMod val="20000"/>
              <a:lumOff val="80000"/>
            </a:schemeClr>
          </a:solidFill>
          <a:effectLst/>
        </p:grpSpPr>
        <p:sp>
          <p:nvSpPr>
            <p:cNvPr id="8" name="Rectángulo 7">
              <a:extLst>
                <a:ext uri="{FF2B5EF4-FFF2-40B4-BE49-F238E27FC236}">
                  <a16:creationId xmlns:a16="http://schemas.microsoft.com/office/drawing/2014/main" id="{33DBDB58-5A13-4F78-A52E-F98B6E514D04}"/>
                </a:ext>
              </a:extLst>
            </p:cNvPr>
            <p:cNvSpPr/>
            <p:nvPr/>
          </p:nvSpPr>
          <p:spPr>
            <a:xfrm>
              <a:off x="183905" y="4931494"/>
              <a:ext cx="6367187" cy="1878281"/>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GT" dirty="0"/>
            </a:p>
          </p:txBody>
        </p:sp>
        <p:sp>
          <p:nvSpPr>
            <p:cNvPr id="10" name="CuadroTexto 9">
              <a:extLst>
                <a:ext uri="{FF2B5EF4-FFF2-40B4-BE49-F238E27FC236}">
                  <a16:creationId xmlns:a16="http://schemas.microsoft.com/office/drawing/2014/main" id="{2E59040E-3B63-41AF-800E-D318761C8787}"/>
                </a:ext>
              </a:extLst>
            </p:cNvPr>
            <p:cNvSpPr txBox="1"/>
            <p:nvPr/>
          </p:nvSpPr>
          <p:spPr>
            <a:xfrm>
              <a:off x="519683" y="4996767"/>
              <a:ext cx="5695628" cy="1813008"/>
            </a:xfrm>
            <a:prstGeom prst="rect">
              <a:avLst/>
            </a:prstGeom>
            <a:noFill/>
            <a:ln>
              <a:noFill/>
            </a:ln>
          </p:spPr>
          <p:txBody>
            <a:bodyPr wrap="square" rtlCol="0">
              <a:spAutoFit/>
            </a:bodyPr>
            <a:lstStyle/>
            <a:p>
              <a:pPr algn="just"/>
              <a:r>
                <a:rPr lang="es-GT" dirty="0"/>
                <a:t>Se estima que el ratio PIB se encuentre en 32.9%, con un choque combinado podría llegar a 38.7% para 2041, sin embargo, se puede realizar un ajuste fiscal para disminuir el nivel del indicador.</a:t>
              </a:r>
            </a:p>
          </p:txBody>
        </p:sp>
      </p:grpSp>
      <p:graphicFrame>
        <p:nvGraphicFramePr>
          <p:cNvPr id="14" name="Gráfico 13">
            <a:extLst>
              <a:ext uri="{FF2B5EF4-FFF2-40B4-BE49-F238E27FC236}">
                <a16:creationId xmlns:a16="http://schemas.microsoft.com/office/drawing/2014/main" id="{00000000-0008-0000-0300-000003000000}"/>
              </a:ext>
            </a:extLst>
          </p:cNvPr>
          <p:cNvGraphicFramePr>
            <a:graphicFrameLocks/>
          </p:cNvGraphicFramePr>
          <p:nvPr>
            <p:extLst>
              <p:ext uri="{D42A27DB-BD31-4B8C-83A1-F6EECF244321}">
                <p14:modId xmlns:p14="http://schemas.microsoft.com/office/powerpoint/2010/main" val="2973550419"/>
              </p:ext>
            </p:extLst>
          </p:nvPr>
        </p:nvGraphicFramePr>
        <p:xfrm>
          <a:off x="258516" y="999921"/>
          <a:ext cx="5760000" cy="414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Chart 16">
            <a:extLst>
              <a:ext uri="{FF2B5EF4-FFF2-40B4-BE49-F238E27FC236}">
                <a16:creationId xmlns:a16="http://schemas.microsoft.com/office/drawing/2014/main" id="{1BB83C89-B0AE-4FB6-8777-D5EECA9D4329}"/>
              </a:ext>
            </a:extLst>
          </p:cNvPr>
          <p:cNvGraphicFramePr>
            <a:graphicFrameLocks/>
          </p:cNvGraphicFramePr>
          <p:nvPr>
            <p:extLst>
              <p:ext uri="{D42A27DB-BD31-4B8C-83A1-F6EECF244321}">
                <p14:modId xmlns:p14="http://schemas.microsoft.com/office/powerpoint/2010/main" val="2033268041"/>
              </p:ext>
            </p:extLst>
          </p:nvPr>
        </p:nvGraphicFramePr>
        <p:xfrm>
          <a:off x="6140762" y="1025818"/>
          <a:ext cx="5760000" cy="4140000"/>
        </p:xfrm>
        <a:graphic>
          <a:graphicData uri="http://schemas.openxmlformats.org/drawingml/2006/chart">
            <c:chart xmlns:c="http://schemas.openxmlformats.org/drawingml/2006/chart" xmlns:r="http://schemas.openxmlformats.org/officeDocument/2006/relationships" r:id="rId3"/>
          </a:graphicData>
        </a:graphic>
      </p:graphicFrame>
      <p:sp>
        <p:nvSpPr>
          <p:cNvPr id="2" name="CuadroTexto 1">
            <a:extLst>
              <a:ext uri="{FF2B5EF4-FFF2-40B4-BE49-F238E27FC236}">
                <a16:creationId xmlns:a16="http://schemas.microsoft.com/office/drawing/2014/main" id="{16CFC980-C273-BC47-ABE6-D6C5F4B8B82D}"/>
              </a:ext>
            </a:extLst>
          </p:cNvPr>
          <p:cNvSpPr txBox="1"/>
          <p:nvPr/>
        </p:nvSpPr>
        <p:spPr>
          <a:xfrm>
            <a:off x="359329" y="258950"/>
            <a:ext cx="7695445" cy="800219"/>
          </a:xfrm>
          <a:prstGeom prst="rect">
            <a:avLst/>
          </a:prstGeom>
          <a:noFill/>
        </p:spPr>
        <p:txBody>
          <a:bodyPr wrap="square" rtlCol="0">
            <a:spAutoFit/>
          </a:bodyPr>
          <a:lstStyle/>
          <a:p>
            <a:r>
              <a:rPr lang="es-GT" sz="2800" b="1" dirty="0">
                <a:solidFill>
                  <a:schemeClr val="bg1"/>
                </a:solidFill>
              </a:rPr>
              <a:t>Trayectoria de la deuda de mediano y largo plazo</a:t>
            </a:r>
          </a:p>
          <a:p>
            <a:endParaRPr lang="es-GT" dirty="0"/>
          </a:p>
        </p:txBody>
      </p:sp>
    </p:spTree>
    <p:extLst>
      <p:ext uri="{BB962C8B-B14F-4D97-AF65-F5344CB8AC3E}">
        <p14:creationId xmlns:p14="http://schemas.microsoft.com/office/powerpoint/2010/main" val="3447256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E38E7ED9-3EE3-412E-9328-8A0EBA04A68F}"/>
              </a:ext>
            </a:extLst>
          </p:cNvPr>
          <p:cNvSpPr txBox="1"/>
          <p:nvPr/>
        </p:nvSpPr>
        <p:spPr>
          <a:xfrm>
            <a:off x="934860" y="1719115"/>
            <a:ext cx="8688974" cy="2954655"/>
          </a:xfrm>
          <a:prstGeom prst="rect">
            <a:avLst/>
          </a:prstGeom>
          <a:noFill/>
          <a:effectLst/>
        </p:spPr>
        <p:txBody>
          <a:bodyPr wrap="square" rtlCol="0">
            <a:spAutoFit/>
          </a:bodyPr>
          <a:lstStyle/>
          <a:p>
            <a:r>
              <a:rPr lang="es-GT" sz="5400" dirty="0">
                <a:solidFill>
                  <a:schemeClr val="bg1"/>
                </a:solidFill>
              </a:rPr>
              <a:t>Riesgos asociados a </a:t>
            </a:r>
            <a:r>
              <a:rPr lang="es-GT" sz="6600" b="1" dirty="0">
                <a:solidFill>
                  <a:schemeClr val="bg1"/>
                </a:solidFill>
              </a:rPr>
              <a:t>Municipalidades y Empresas Públicas</a:t>
            </a:r>
            <a:endParaRPr lang="es-GT" sz="4800" b="1" dirty="0">
              <a:solidFill>
                <a:schemeClr val="bg1"/>
              </a:solidFill>
            </a:endParaRPr>
          </a:p>
        </p:txBody>
      </p:sp>
    </p:spTree>
    <p:extLst>
      <p:ext uri="{BB962C8B-B14F-4D97-AF65-F5344CB8AC3E}">
        <p14:creationId xmlns:p14="http://schemas.microsoft.com/office/powerpoint/2010/main" val="2041674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815F179E-8431-C444-AE47-54489752DEDE}"/>
              </a:ext>
            </a:extLst>
          </p:cNvPr>
          <p:cNvSpPr/>
          <p:nvPr/>
        </p:nvSpPr>
        <p:spPr>
          <a:xfrm>
            <a:off x="5413972" y="3935516"/>
            <a:ext cx="6778028" cy="292248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2" name="Título 1">
            <a:extLst>
              <a:ext uri="{FF2B5EF4-FFF2-40B4-BE49-F238E27FC236}">
                <a16:creationId xmlns:a16="http://schemas.microsoft.com/office/drawing/2014/main" id="{495C3288-D2A0-4AE6-BD28-AF546F37740C}"/>
              </a:ext>
            </a:extLst>
          </p:cNvPr>
          <p:cNvSpPr>
            <a:spLocks noGrp="1"/>
          </p:cNvSpPr>
          <p:nvPr>
            <p:ph type="title"/>
          </p:nvPr>
        </p:nvSpPr>
        <p:spPr>
          <a:xfrm>
            <a:off x="329072" y="95028"/>
            <a:ext cx="7302999" cy="847725"/>
          </a:xfrm>
          <a:noFill/>
        </p:spPr>
        <p:txBody>
          <a:bodyPr>
            <a:normAutofit fontScale="90000"/>
          </a:bodyPr>
          <a:lstStyle/>
          <a:p>
            <a:r>
              <a:rPr lang="es-GT" sz="4000" b="1" dirty="0">
                <a:solidFill>
                  <a:schemeClr val="bg1"/>
                </a:solidFill>
                <a:latin typeface="+mn-lt"/>
              </a:rPr>
              <a:t>Las Municipalidades</a:t>
            </a:r>
            <a:br>
              <a:rPr lang="es-GT" sz="4000" b="1" dirty="0">
                <a:solidFill>
                  <a:schemeClr val="bg1"/>
                </a:solidFill>
                <a:latin typeface="+mn-lt"/>
              </a:rPr>
            </a:br>
            <a:r>
              <a:rPr lang="es-GT" sz="2800" dirty="0">
                <a:solidFill>
                  <a:srgbClr val="FFFF00"/>
                </a:solidFill>
                <a:latin typeface="+mn-lt"/>
              </a:rPr>
              <a:t>Autonomía Financiera</a:t>
            </a:r>
          </a:p>
        </p:txBody>
      </p:sp>
      <p:graphicFrame>
        <p:nvGraphicFramePr>
          <p:cNvPr id="4" name="Marcador de contenido 3">
            <a:extLst>
              <a:ext uri="{FF2B5EF4-FFF2-40B4-BE49-F238E27FC236}">
                <a16:creationId xmlns:a16="http://schemas.microsoft.com/office/drawing/2014/main" id="{00000000-0008-0000-0E00-000004000000}"/>
              </a:ext>
            </a:extLst>
          </p:cNvPr>
          <p:cNvGraphicFramePr>
            <a:graphicFrameLocks noGrp="1"/>
          </p:cNvGraphicFramePr>
          <p:nvPr>
            <p:ph idx="1"/>
            <p:extLst>
              <p:ext uri="{D42A27DB-BD31-4B8C-83A1-F6EECF244321}">
                <p14:modId xmlns:p14="http://schemas.microsoft.com/office/powerpoint/2010/main" val="752548809"/>
              </p:ext>
            </p:extLst>
          </p:nvPr>
        </p:nvGraphicFramePr>
        <p:xfrm>
          <a:off x="122384" y="1158844"/>
          <a:ext cx="4621066" cy="544693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4">
            <a:extLst>
              <a:ext uri="{FF2B5EF4-FFF2-40B4-BE49-F238E27FC236}">
                <a16:creationId xmlns:a16="http://schemas.microsoft.com/office/drawing/2014/main" id="{00000000-0008-0000-0F00-000003000000}"/>
              </a:ext>
            </a:extLst>
          </p:cNvPr>
          <p:cNvGraphicFramePr>
            <a:graphicFrameLocks/>
          </p:cNvGraphicFramePr>
          <p:nvPr>
            <p:extLst>
              <p:ext uri="{D42A27DB-BD31-4B8C-83A1-F6EECF244321}">
                <p14:modId xmlns:p14="http://schemas.microsoft.com/office/powerpoint/2010/main" val="3767976968"/>
              </p:ext>
            </p:extLst>
          </p:nvPr>
        </p:nvGraphicFramePr>
        <p:xfrm>
          <a:off x="5260062" y="936215"/>
          <a:ext cx="6602865" cy="2922483"/>
        </p:xfrm>
        <a:graphic>
          <a:graphicData uri="http://schemas.openxmlformats.org/drawingml/2006/chart">
            <c:chart xmlns:c="http://schemas.openxmlformats.org/drawingml/2006/chart" xmlns:r="http://schemas.openxmlformats.org/officeDocument/2006/relationships" r:id="rId3"/>
          </a:graphicData>
        </a:graphic>
      </p:graphicFrame>
      <p:sp>
        <p:nvSpPr>
          <p:cNvPr id="6" name="Elipse 5">
            <a:extLst>
              <a:ext uri="{FF2B5EF4-FFF2-40B4-BE49-F238E27FC236}">
                <a16:creationId xmlns:a16="http://schemas.microsoft.com/office/drawing/2014/main" id="{70DA59DB-68CA-48B6-AFE8-577179CC8E7B}"/>
              </a:ext>
            </a:extLst>
          </p:cNvPr>
          <p:cNvSpPr/>
          <p:nvPr/>
        </p:nvSpPr>
        <p:spPr>
          <a:xfrm>
            <a:off x="3714751" y="2397457"/>
            <a:ext cx="1028699" cy="4208318"/>
          </a:xfrm>
          <a:prstGeom prst="ellipse">
            <a:avLst/>
          </a:prstGeom>
          <a:solidFill>
            <a:schemeClr val="accent3">
              <a:alpha val="3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GT"/>
          </a:p>
        </p:txBody>
      </p:sp>
      <p:sp>
        <p:nvSpPr>
          <p:cNvPr id="9" name="Rectángulo 8">
            <a:extLst>
              <a:ext uri="{FF2B5EF4-FFF2-40B4-BE49-F238E27FC236}">
                <a16:creationId xmlns:a16="http://schemas.microsoft.com/office/drawing/2014/main" id="{A9C15526-F858-4953-A472-9F55548553E6}"/>
              </a:ext>
            </a:extLst>
          </p:cNvPr>
          <p:cNvSpPr/>
          <p:nvPr/>
        </p:nvSpPr>
        <p:spPr>
          <a:xfrm>
            <a:off x="5821381" y="3984888"/>
            <a:ext cx="6184863" cy="281934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GT" sz="1400" dirty="0">
                <a:solidFill>
                  <a:schemeClr val="bg2">
                    <a:lumMod val="25000"/>
                  </a:schemeClr>
                </a:solidFill>
              </a:rPr>
              <a:t>La mayor parte de municipalidades tienen una fuerte dependencia de las transferencias que reciben para financiar su gasto público y por lo tanto, tienen un bajo nivel de autonomía financiera como grupo institucional.</a:t>
            </a:r>
          </a:p>
          <a:p>
            <a:pPr algn="just"/>
            <a:endParaRPr lang="es-GT" sz="800" dirty="0">
              <a:solidFill>
                <a:schemeClr val="bg2">
                  <a:lumMod val="25000"/>
                </a:schemeClr>
              </a:solidFill>
            </a:endParaRPr>
          </a:p>
          <a:p>
            <a:pPr algn="just"/>
            <a:r>
              <a:rPr lang="es-GT" sz="1400" dirty="0">
                <a:solidFill>
                  <a:schemeClr val="bg2">
                    <a:lumMod val="25000"/>
                  </a:schemeClr>
                </a:solidFill>
              </a:rPr>
              <a:t>A medida que las municipalidades fortalecen sus capacidades recaudatorias (especialmente en el IUSI y los ingresos por tasas) fortalecen su autonomía. </a:t>
            </a:r>
          </a:p>
          <a:p>
            <a:pPr algn="just"/>
            <a:endParaRPr lang="es-GT" sz="800" dirty="0">
              <a:solidFill>
                <a:schemeClr val="bg2">
                  <a:lumMod val="25000"/>
                </a:schemeClr>
              </a:solidFill>
            </a:endParaRPr>
          </a:p>
          <a:p>
            <a:pPr algn="just"/>
            <a:r>
              <a:rPr lang="es-GT" sz="1400" dirty="0">
                <a:solidFill>
                  <a:schemeClr val="bg2">
                    <a:lumMod val="25000"/>
                  </a:schemeClr>
                </a:solidFill>
              </a:rPr>
              <a:t>Las municipalidades que tienen mayor autonomía son:</a:t>
            </a:r>
          </a:p>
          <a:p>
            <a:pPr marL="342900" indent="-342900" algn="just">
              <a:buFont typeface="+mj-lt"/>
              <a:buAutoNum type="arabicPeriod"/>
            </a:pPr>
            <a:endParaRPr lang="es-GT" sz="700" b="1" dirty="0">
              <a:solidFill>
                <a:srgbClr val="0D3964"/>
              </a:solidFill>
            </a:endParaRPr>
          </a:p>
          <a:p>
            <a:pPr marL="800100" lvl="1" indent="-342900" algn="just">
              <a:buFont typeface="+mj-lt"/>
              <a:buAutoNum type="alphaLcParenR"/>
            </a:pPr>
            <a:r>
              <a:rPr lang="es-GT" sz="1400" b="1" dirty="0">
                <a:solidFill>
                  <a:srgbClr val="0D3964"/>
                </a:solidFill>
              </a:rPr>
              <a:t>Guatemala		82.6</a:t>
            </a:r>
          </a:p>
          <a:p>
            <a:pPr marL="800100" lvl="1" indent="-342900" algn="just">
              <a:buFont typeface="+mj-lt"/>
              <a:buAutoNum type="alphaLcParenR"/>
            </a:pPr>
            <a:r>
              <a:rPr lang="es-GT" sz="1400" b="1" dirty="0">
                <a:solidFill>
                  <a:srgbClr val="0D3964"/>
                </a:solidFill>
              </a:rPr>
              <a:t>Quetzaltenango	77.6</a:t>
            </a:r>
          </a:p>
          <a:p>
            <a:pPr marL="800100" lvl="1" indent="-342900" algn="just">
              <a:buFont typeface="+mj-lt"/>
              <a:buAutoNum type="alphaLcParenR"/>
            </a:pPr>
            <a:r>
              <a:rPr lang="es-GT" sz="1400" b="1" dirty="0">
                <a:solidFill>
                  <a:srgbClr val="0D3964"/>
                </a:solidFill>
              </a:rPr>
              <a:t>Mixco		74.0</a:t>
            </a:r>
          </a:p>
          <a:p>
            <a:pPr marL="800100" lvl="1" indent="-342900" algn="just">
              <a:buFont typeface="+mj-lt"/>
              <a:buAutoNum type="alphaLcParenR"/>
            </a:pPr>
            <a:r>
              <a:rPr lang="es-GT" sz="1400" b="1" dirty="0">
                <a:solidFill>
                  <a:srgbClr val="0D3964"/>
                </a:solidFill>
              </a:rPr>
              <a:t>Villa Nueva		66.8</a:t>
            </a:r>
          </a:p>
          <a:p>
            <a:pPr marL="800100" lvl="1" indent="-342900" algn="just">
              <a:buFont typeface="+mj-lt"/>
              <a:buAutoNum type="alphaLcParenR"/>
            </a:pPr>
            <a:r>
              <a:rPr lang="es-GT" sz="1400" b="1" dirty="0">
                <a:solidFill>
                  <a:srgbClr val="0D3964"/>
                </a:solidFill>
              </a:rPr>
              <a:t>Santa Catarina Pinula	63.9</a:t>
            </a:r>
          </a:p>
        </p:txBody>
      </p:sp>
      <p:sp>
        <p:nvSpPr>
          <p:cNvPr id="7" name="CuadroTexto 6">
            <a:extLst>
              <a:ext uri="{FF2B5EF4-FFF2-40B4-BE49-F238E27FC236}">
                <a16:creationId xmlns:a16="http://schemas.microsoft.com/office/drawing/2014/main" id="{58EBE516-B578-8840-9A4A-827C2ACE335B}"/>
              </a:ext>
            </a:extLst>
          </p:cNvPr>
          <p:cNvSpPr txBox="1"/>
          <p:nvPr/>
        </p:nvSpPr>
        <p:spPr>
          <a:xfrm>
            <a:off x="5585430" y="3986634"/>
            <a:ext cx="407406" cy="369332"/>
          </a:xfrm>
          <a:prstGeom prst="rect">
            <a:avLst/>
          </a:prstGeom>
          <a:noFill/>
        </p:spPr>
        <p:txBody>
          <a:bodyPr wrap="square" rtlCol="0">
            <a:spAutoFit/>
          </a:bodyPr>
          <a:lstStyle/>
          <a:p>
            <a:r>
              <a:rPr lang="es-GT" b="1" dirty="0"/>
              <a:t>1.</a:t>
            </a:r>
          </a:p>
        </p:txBody>
      </p:sp>
      <p:sp>
        <p:nvSpPr>
          <p:cNvPr id="10" name="CuadroTexto 9">
            <a:extLst>
              <a:ext uri="{FF2B5EF4-FFF2-40B4-BE49-F238E27FC236}">
                <a16:creationId xmlns:a16="http://schemas.microsoft.com/office/drawing/2014/main" id="{743B1C0C-CC3E-1041-8667-5BCC40764E6E}"/>
              </a:ext>
            </a:extLst>
          </p:cNvPr>
          <p:cNvSpPr txBox="1"/>
          <p:nvPr/>
        </p:nvSpPr>
        <p:spPr>
          <a:xfrm>
            <a:off x="5585425" y="4727044"/>
            <a:ext cx="407406" cy="369332"/>
          </a:xfrm>
          <a:prstGeom prst="rect">
            <a:avLst/>
          </a:prstGeom>
          <a:noFill/>
        </p:spPr>
        <p:txBody>
          <a:bodyPr wrap="square" rtlCol="0">
            <a:spAutoFit/>
          </a:bodyPr>
          <a:lstStyle/>
          <a:p>
            <a:r>
              <a:rPr lang="es-GT" b="1" dirty="0"/>
              <a:t>2.</a:t>
            </a:r>
          </a:p>
        </p:txBody>
      </p:sp>
      <p:sp>
        <p:nvSpPr>
          <p:cNvPr id="11" name="CuadroTexto 10">
            <a:extLst>
              <a:ext uri="{FF2B5EF4-FFF2-40B4-BE49-F238E27FC236}">
                <a16:creationId xmlns:a16="http://schemas.microsoft.com/office/drawing/2014/main" id="{AE1D82F9-6BA7-C845-9DF5-6907B58D9651}"/>
              </a:ext>
            </a:extLst>
          </p:cNvPr>
          <p:cNvSpPr txBox="1"/>
          <p:nvPr/>
        </p:nvSpPr>
        <p:spPr>
          <a:xfrm>
            <a:off x="5585425" y="5277796"/>
            <a:ext cx="407406" cy="369332"/>
          </a:xfrm>
          <a:prstGeom prst="rect">
            <a:avLst/>
          </a:prstGeom>
          <a:noFill/>
        </p:spPr>
        <p:txBody>
          <a:bodyPr wrap="square" rtlCol="0">
            <a:spAutoFit/>
          </a:bodyPr>
          <a:lstStyle/>
          <a:p>
            <a:r>
              <a:rPr lang="es-GT" b="1" dirty="0"/>
              <a:t>3.</a:t>
            </a:r>
          </a:p>
        </p:txBody>
      </p:sp>
    </p:spTree>
    <p:extLst>
      <p:ext uri="{BB962C8B-B14F-4D97-AF65-F5344CB8AC3E}">
        <p14:creationId xmlns:p14="http://schemas.microsoft.com/office/powerpoint/2010/main" val="1369192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38402F47-C4F9-F643-9C55-E4CF7481F218}"/>
              </a:ext>
            </a:extLst>
          </p:cNvPr>
          <p:cNvSpPr/>
          <p:nvPr/>
        </p:nvSpPr>
        <p:spPr>
          <a:xfrm>
            <a:off x="353086" y="4759469"/>
            <a:ext cx="11488847" cy="209853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2" name="Título 1">
            <a:extLst>
              <a:ext uri="{FF2B5EF4-FFF2-40B4-BE49-F238E27FC236}">
                <a16:creationId xmlns:a16="http://schemas.microsoft.com/office/drawing/2014/main" id="{495C3288-D2A0-4AE6-BD28-AF546F37740C}"/>
              </a:ext>
            </a:extLst>
          </p:cNvPr>
          <p:cNvSpPr>
            <a:spLocks noGrp="1"/>
          </p:cNvSpPr>
          <p:nvPr>
            <p:ph type="title"/>
          </p:nvPr>
        </p:nvSpPr>
        <p:spPr>
          <a:xfrm>
            <a:off x="463025" y="36727"/>
            <a:ext cx="7232422" cy="950083"/>
          </a:xfrm>
          <a:noFill/>
        </p:spPr>
        <p:txBody>
          <a:bodyPr>
            <a:normAutofit fontScale="90000"/>
          </a:bodyPr>
          <a:lstStyle/>
          <a:p>
            <a:r>
              <a:rPr lang="es-GT" sz="4000" b="1" dirty="0">
                <a:solidFill>
                  <a:schemeClr val="bg1"/>
                </a:solidFill>
                <a:latin typeface="+mn-lt"/>
              </a:rPr>
              <a:t>Las Municipalidades</a:t>
            </a:r>
            <a:br>
              <a:rPr lang="es-GT" sz="4000" b="1" dirty="0">
                <a:solidFill>
                  <a:schemeClr val="bg1"/>
                </a:solidFill>
                <a:latin typeface="+mn-lt"/>
              </a:rPr>
            </a:br>
            <a:r>
              <a:rPr lang="es-GT" sz="2800" dirty="0">
                <a:solidFill>
                  <a:srgbClr val="FFFF00"/>
                </a:solidFill>
                <a:latin typeface="+mn-lt"/>
              </a:rPr>
              <a:t>Y sus niveles de Liquidez</a:t>
            </a:r>
          </a:p>
        </p:txBody>
      </p:sp>
      <p:sp>
        <p:nvSpPr>
          <p:cNvPr id="9" name="Rectángulo 8">
            <a:extLst>
              <a:ext uri="{FF2B5EF4-FFF2-40B4-BE49-F238E27FC236}">
                <a16:creationId xmlns:a16="http://schemas.microsoft.com/office/drawing/2014/main" id="{A9C15526-F858-4953-A472-9F55548553E6}"/>
              </a:ext>
            </a:extLst>
          </p:cNvPr>
          <p:cNvSpPr/>
          <p:nvPr/>
        </p:nvSpPr>
        <p:spPr>
          <a:xfrm>
            <a:off x="633744" y="4401145"/>
            <a:ext cx="6084636" cy="2629761"/>
          </a:xfrm>
          <a:prstGeom prst="rect">
            <a:avLst/>
          </a:prstGeom>
          <a:noFill/>
          <a:ln cap="sq">
            <a:noFill/>
            <a:bevel/>
            <a:extLst>
              <a:ext uri="{C807C97D-BFC1-408E-A445-0C87EB9F89A2}">
                <ask:lineSketchStyleProps xmlns:ask="http://schemas.microsoft.com/office/drawing/2018/sketchyshapes">
                  <ask:type>
                    <ask:lineSketchNone/>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rabicPeriod"/>
            </a:pPr>
            <a:r>
              <a:rPr lang="es-GT" dirty="0">
                <a:solidFill>
                  <a:srgbClr val="0D3964"/>
                </a:solidFill>
              </a:rPr>
              <a:t>A nivel general las municipalidades cuentan con un nivel de liquidez financiera por lo que no existe evidencia que indique un riesgo de impago de sus pasivos de corto plazo</a:t>
            </a:r>
          </a:p>
          <a:p>
            <a:pPr marL="342900" indent="-342900" algn="just">
              <a:buFont typeface="+mj-lt"/>
              <a:buAutoNum type="arabicPeriod"/>
            </a:pPr>
            <a:endParaRPr lang="es-GT" sz="900" dirty="0">
              <a:solidFill>
                <a:srgbClr val="0D3964"/>
              </a:solidFill>
            </a:endParaRPr>
          </a:p>
          <a:p>
            <a:pPr marL="342900" indent="-342900" algn="just">
              <a:buFont typeface="+mj-lt"/>
              <a:buAutoNum type="arabicPeriod"/>
            </a:pPr>
            <a:r>
              <a:rPr lang="es-GT" dirty="0">
                <a:solidFill>
                  <a:srgbClr val="0D3964"/>
                </a:solidFill>
              </a:rPr>
              <a:t>Sin embargo, existen 3 municipalidades cuyo nivel de liquidez puede generar una alarma, para 2020, estas son:</a:t>
            </a:r>
          </a:p>
        </p:txBody>
      </p:sp>
      <p:graphicFrame>
        <p:nvGraphicFramePr>
          <p:cNvPr id="12" name="Marcador de contenido 11">
            <a:extLst>
              <a:ext uri="{FF2B5EF4-FFF2-40B4-BE49-F238E27FC236}">
                <a16:creationId xmlns:a16="http://schemas.microsoft.com/office/drawing/2014/main" id="{B2667629-37A0-463B-B03F-740E82BF7951}"/>
              </a:ext>
            </a:extLst>
          </p:cNvPr>
          <p:cNvGraphicFramePr>
            <a:graphicFrameLocks noGrp="1"/>
          </p:cNvGraphicFramePr>
          <p:nvPr>
            <p:ph idx="1"/>
            <p:extLst>
              <p:ext uri="{D42A27DB-BD31-4B8C-83A1-F6EECF244321}">
                <p14:modId xmlns:p14="http://schemas.microsoft.com/office/powerpoint/2010/main" val="1467632481"/>
              </p:ext>
            </p:extLst>
          </p:nvPr>
        </p:nvGraphicFramePr>
        <p:xfrm>
          <a:off x="109939" y="1355327"/>
          <a:ext cx="5154465" cy="2994314"/>
        </p:xfrm>
        <a:graphic>
          <a:graphicData uri="http://schemas.openxmlformats.org/drawingml/2006/chart">
            <c:chart xmlns:c="http://schemas.openxmlformats.org/drawingml/2006/chart" xmlns:r="http://schemas.openxmlformats.org/officeDocument/2006/relationships" r:id="rId2"/>
          </a:graphicData>
        </a:graphic>
      </p:graphicFrame>
      <p:sp>
        <p:nvSpPr>
          <p:cNvPr id="13" name="Elipse 12">
            <a:extLst>
              <a:ext uri="{FF2B5EF4-FFF2-40B4-BE49-F238E27FC236}">
                <a16:creationId xmlns:a16="http://schemas.microsoft.com/office/drawing/2014/main" id="{5943785B-CE97-4835-BB3C-B9D53780DE6B}"/>
              </a:ext>
            </a:extLst>
          </p:cNvPr>
          <p:cNvSpPr/>
          <p:nvPr/>
        </p:nvSpPr>
        <p:spPr>
          <a:xfrm>
            <a:off x="3887789" y="2098531"/>
            <a:ext cx="1055686" cy="2251110"/>
          </a:xfrm>
          <a:prstGeom prst="ellipse">
            <a:avLst/>
          </a:prstGeom>
          <a:solidFill>
            <a:schemeClr val="accent3">
              <a:alpha val="3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GT"/>
          </a:p>
        </p:txBody>
      </p:sp>
      <p:graphicFrame>
        <p:nvGraphicFramePr>
          <p:cNvPr id="14" name="Gráfico 13">
            <a:extLst>
              <a:ext uri="{FF2B5EF4-FFF2-40B4-BE49-F238E27FC236}">
                <a16:creationId xmlns:a16="http://schemas.microsoft.com/office/drawing/2014/main" id="{00000000-0008-0000-1800-000004000000}"/>
              </a:ext>
            </a:extLst>
          </p:cNvPr>
          <p:cNvGraphicFramePr>
            <a:graphicFrameLocks/>
          </p:cNvGraphicFramePr>
          <p:nvPr>
            <p:extLst>
              <p:ext uri="{D42A27DB-BD31-4B8C-83A1-F6EECF244321}">
                <p14:modId xmlns:p14="http://schemas.microsoft.com/office/powerpoint/2010/main" val="2253698876"/>
              </p:ext>
            </p:extLst>
          </p:nvPr>
        </p:nvGraphicFramePr>
        <p:xfrm>
          <a:off x="5347855" y="1075819"/>
          <a:ext cx="6567920" cy="3553331"/>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Conector recto de flecha 3">
            <a:extLst>
              <a:ext uri="{FF2B5EF4-FFF2-40B4-BE49-F238E27FC236}">
                <a16:creationId xmlns:a16="http://schemas.microsoft.com/office/drawing/2014/main" id="{04AC4C6E-7046-4ABB-9495-62E3126D46DD}"/>
              </a:ext>
            </a:extLst>
          </p:cNvPr>
          <p:cNvCxnSpPr>
            <a:cxnSpLocks/>
          </p:cNvCxnSpPr>
          <p:nvPr/>
        </p:nvCxnSpPr>
        <p:spPr>
          <a:xfrm>
            <a:off x="6858000" y="4042821"/>
            <a:ext cx="0" cy="716648"/>
          </a:xfrm>
          <a:prstGeom prst="straightConnector1">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Rectángulo 9">
            <a:extLst>
              <a:ext uri="{FF2B5EF4-FFF2-40B4-BE49-F238E27FC236}">
                <a16:creationId xmlns:a16="http://schemas.microsoft.com/office/drawing/2014/main" id="{D63FF99A-DB7F-AD43-832E-0779D3533703}"/>
              </a:ext>
            </a:extLst>
          </p:cNvPr>
          <p:cNvSpPr/>
          <p:nvPr/>
        </p:nvSpPr>
        <p:spPr>
          <a:xfrm>
            <a:off x="6718380" y="5020606"/>
            <a:ext cx="7550592" cy="2061804"/>
          </a:xfrm>
          <a:prstGeom prst="rect">
            <a:avLst/>
          </a:prstGeom>
          <a:noFill/>
          <a:ln cap="sq">
            <a:noFill/>
            <a:bevel/>
            <a:extLst>
              <a:ext uri="{C807C97D-BFC1-408E-A445-0C87EB9F89A2}">
                <ask:lineSketchStyleProps xmlns:ask="http://schemas.microsoft.com/office/drawing/2018/sketchyshapes">
                  <ask:type>
                    <ask:lineSketchNone/>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0100" lvl="1" indent="-342900" algn="just">
              <a:buFont typeface="+mj-lt"/>
              <a:buAutoNum type="alphaLcParenR"/>
            </a:pPr>
            <a:r>
              <a:rPr lang="es-GT" b="1" dirty="0">
                <a:solidFill>
                  <a:srgbClr val="018EC1"/>
                </a:solidFill>
              </a:rPr>
              <a:t>Cantel (Quetzaltenango)	0.7</a:t>
            </a:r>
          </a:p>
          <a:p>
            <a:pPr marL="800100" lvl="1" indent="-342900" algn="just">
              <a:buFont typeface="+mj-lt"/>
              <a:buAutoNum type="alphaLcParenR"/>
            </a:pPr>
            <a:r>
              <a:rPr lang="es-GT" b="1" dirty="0">
                <a:solidFill>
                  <a:srgbClr val="018EC1"/>
                </a:solidFill>
              </a:rPr>
              <a:t>Pastores (Sacatepéquez)	0.8</a:t>
            </a:r>
          </a:p>
          <a:p>
            <a:pPr marL="800100" lvl="1" indent="-342900" algn="just">
              <a:buFont typeface="+mj-lt"/>
              <a:buAutoNum type="alphaLcParenR"/>
            </a:pPr>
            <a:r>
              <a:rPr lang="es-GT" b="1" dirty="0">
                <a:solidFill>
                  <a:srgbClr val="018EC1"/>
                </a:solidFill>
              </a:rPr>
              <a:t>San José (Petén)  		1.0</a:t>
            </a:r>
          </a:p>
        </p:txBody>
      </p:sp>
    </p:spTree>
    <p:extLst>
      <p:ext uri="{BB962C8B-B14F-4D97-AF65-F5344CB8AC3E}">
        <p14:creationId xmlns:p14="http://schemas.microsoft.com/office/powerpoint/2010/main" val="1092475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5C3288-D2A0-4AE6-BD28-AF546F37740C}"/>
              </a:ext>
            </a:extLst>
          </p:cNvPr>
          <p:cNvSpPr>
            <a:spLocks noGrp="1"/>
          </p:cNvSpPr>
          <p:nvPr>
            <p:ph type="title"/>
          </p:nvPr>
        </p:nvSpPr>
        <p:spPr>
          <a:xfrm>
            <a:off x="526397" y="3202"/>
            <a:ext cx="6471931" cy="976891"/>
          </a:xfrm>
          <a:noFill/>
          <a:ln>
            <a:noFill/>
          </a:ln>
        </p:spPr>
        <p:txBody>
          <a:bodyPr>
            <a:normAutofit/>
          </a:bodyPr>
          <a:lstStyle/>
          <a:p>
            <a:r>
              <a:rPr lang="es-GT" sz="3600" b="1" dirty="0">
                <a:solidFill>
                  <a:schemeClr val="bg1"/>
                </a:solidFill>
                <a:latin typeface="+mn-lt"/>
              </a:rPr>
              <a:t>Las Municipalidades</a:t>
            </a:r>
            <a:br>
              <a:rPr lang="es-GT" sz="3600" dirty="0">
                <a:solidFill>
                  <a:schemeClr val="bg1"/>
                </a:solidFill>
                <a:latin typeface="+mn-lt"/>
              </a:rPr>
            </a:br>
            <a:r>
              <a:rPr lang="es-GT" sz="2400" dirty="0">
                <a:solidFill>
                  <a:srgbClr val="FFFF00"/>
                </a:solidFill>
                <a:latin typeface="+mn-lt"/>
              </a:rPr>
              <a:t>Obligaciones Financieras por pagar</a:t>
            </a:r>
          </a:p>
        </p:txBody>
      </p:sp>
      <p:graphicFrame>
        <p:nvGraphicFramePr>
          <p:cNvPr id="25" name="Marcador de contenido 24">
            <a:extLst>
              <a:ext uri="{FF2B5EF4-FFF2-40B4-BE49-F238E27FC236}">
                <a16:creationId xmlns:a16="http://schemas.microsoft.com/office/drawing/2014/main" id="{32E4A5A8-EAEA-4804-AD72-6EB67EA3717B}"/>
              </a:ext>
            </a:extLst>
          </p:cNvPr>
          <p:cNvGraphicFramePr>
            <a:graphicFrameLocks noGrp="1"/>
          </p:cNvGraphicFramePr>
          <p:nvPr>
            <p:ph idx="1"/>
            <p:extLst>
              <p:ext uri="{D42A27DB-BD31-4B8C-83A1-F6EECF244321}">
                <p14:modId xmlns:p14="http://schemas.microsoft.com/office/powerpoint/2010/main" val="1953698141"/>
              </p:ext>
            </p:extLst>
          </p:nvPr>
        </p:nvGraphicFramePr>
        <p:xfrm>
          <a:off x="109938" y="1016147"/>
          <a:ext cx="6132514" cy="302851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8" name="Gráfico 27">
            <a:extLst>
              <a:ext uri="{FF2B5EF4-FFF2-40B4-BE49-F238E27FC236}">
                <a16:creationId xmlns:a16="http://schemas.microsoft.com/office/drawing/2014/main" id="{F588F59B-1732-43E7-BC04-983090C211EB}"/>
              </a:ext>
            </a:extLst>
          </p:cNvPr>
          <p:cNvGraphicFramePr/>
          <p:nvPr>
            <p:extLst>
              <p:ext uri="{D42A27DB-BD31-4B8C-83A1-F6EECF244321}">
                <p14:modId xmlns:p14="http://schemas.microsoft.com/office/powerpoint/2010/main" val="3486135397"/>
              </p:ext>
            </p:extLst>
          </p:nvPr>
        </p:nvGraphicFramePr>
        <p:xfrm>
          <a:off x="131169" y="4343401"/>
          <a:ext cx="11929662" cy="2443306"/>
        </p:xfrm>
        <a:graphic>
          <a:graphicData uri="http://schemas.openxmlformats.org/drawingml/2006/chart">
            <c:chart xmlns:c="http://schemas.openxmlformats.org/drawingml/2006/chart" xmlns:r="http://schemas.openxmlformats.org/officeDocument/2006/relationships" r:id="rId3"/>
          </a:graphicData>
        </a:graphic>
      </p:graphicFrame>
      <p:sp>
        <p:nvSpPr>
          <p:cNvPr id="29" name="Elipse 28">
            <a:extLst>
              <a:ext uri="{FF2B5EF4-FFF2-40B4-BE49-F238E27FC236}">
                <a16:creationId xmlns:a16="http://schemas.microsoft.com/office/drawing/2014/main" id="{020C78C6-FB54-43FD-81F3-653710012D57}"/>
              </a:ext>
            </a:extLst>
          </p:cNvPr>
          <p:cNvSpPr/>
          <p:nvPr/>
        </p:nvSpPr>
        <p:spPr>
          <a:xfrm>
            <a:off x="5273781" y="1585551"/>
            <a:ext cx="968671" cy="2443306"/>
          </a:xfrm>
          <a:prstGeom prst="ellipse">
            <a:avLst/>
          </a:prstGeom>
          <a:solidFill>
            <a:schemeClr val="accent3">
              <a:alpha val="3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GT"/>
          </a:p>
        </p:txBody>
      </p:sp>
      <p:sp>
        <p:nvSpPr>
          <p:cNvPr id="31" name="Rectángulo 30">
            <a:extLst>
              <a:ext uri="{FF2B5EF4-FFF2-40B4-BE49-F238E27FC236}">
                <a16:creationId xmlns:a16="http://schemas.microsoft.com/office/drawing/2014/main" id="{581F800A-7B79-48D3-AFC0-0E26F1F6B2FF}"/>
              </a:ext>
            </a:extLst>
          </p:cNvPr>
          <p:cNvSpPr/>
          <p:nvPr/>
        </p:nvSpPr>
        <p:spPr>
          <a:xfrm>
            <a:off x="6394852" y="1000341"/>
            <a:ext cx="5401813" cy="30285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lgn="just">
              <a:buFont typeface="+mj-lt"/>
              <a:buAutoNum type="arabicPeriod"/>
            </a:pPr>
            <a:r>
              <a:rPr lang="es-GT" sz="1400" dirty="0">
                <a:solidFill>
                  <a:srgbClr val="0D3964"/>
                </a:solidFill>
              </a:rPr>
              <a:t> Las Obligaciones Financieras (incluye Endeudamiento por préstamos y  otras obligaciones) aumentaron levemente en 2020 respecto al valor observado en 2019, sin embargo, dos eventos son importantes de mencionar:</a:t>
            </a:r>
          </a:p>
          <a:p>
            <a:pPr marL="685800" lvl="1" indent="-228600" algn="just">
              <a:buFont typeface="+mj-lt"/>
              <a:buAutoNum type="alphaLcParenR"/>
            </a:pPr>
            <a:r>
              <a:rPr lang="es-GT" sz="1400" b="1" dirty="0">
                <a:solidFill>
                  <a:srgbClr val="0D3964"/>
                </a:solidFill>
              </a:rPr>
              <a:t>Se inició la administración 2020-2024 para los alcaldes electos.</a:t>
            </a:r>
          </a:p>
          <a:p>
            <a:pPr marL="685800" lvl="1" indent="-228600" algn="just">
              <a:buFont typeface="+mj-lt"/>
              <a:buAutoNum type="alphaLcParenR"/>
            </a:pPr>
            <a:r>
              <a:rPr lang="es-GT" sz="1400" b="1" dirty="0">
                <a:solidFill>
                  <a:srgbClr val="0D3964"/>
                </a:solidFill>
              </a:rPr>
              <a:t>Los efectos económicos y sociales provocados por pandemia del Covid-19</a:t>
            </a:r>
          </a:p>
          <a:p>
            <a:pPr marL="228600" indent="-228600" algn="just">
              <a:buFont typeface="+mj-lt"/>
              <a:buAutoNum type="arabicPeriod"/>
            </a:pPr>
            <a:endParaRPr lang="es-GT" sz="1400" b="1" dirty="0">
              <a:solidFill>
                <a:srgbClr val="0D3964"/>
              </a:solidFill>
            </a:endParaRPr>
          </a:p>
          <a:p>
            <a:pPr marL="228600" indent="-228600" algn="just">
              <a:buFont typeface="+mj-lt"/>
              <a:buAutoNum type="arabicPeriod"/>
            </a:pPr>
            <a:r>
              <a:rPr lang="es-GT" sz="1400" dirty="0">
                <a:solidFill>
                  <a:srgbClr val="0D3964"/>
                </a:solidFill>
              </a:rPr>
              <a:t>La Municipalidad de Guatemala es la que posee el mayor valor de las obligaciones financieras por pagar, tanto respecto a sus ingresos (87.5%) como del total del grupo institucional (53%). </a:t>
            </a:r>
          </a:p>
        </p:txBody>
      </p:sp>
      <p:sp>
        <p:nvSpPr>
          <p:cNvPr id="3" name="Rectángulo 2">
            <a:extLst>
              <a:ext uri="{FF2B5EF4-FFF2-40B4-BE49-F238E27FC236}">
                <a16:creationId xmlns:a16="http://schemas.microsoft.com/office/drawing/2014/main" id="{4A3A6F6B-0CF3-A343-BC70-345B4C5DB33F}"/>
              </a:ext>
            </a:extLst>
          </p:cNvPr>
          <p:cNvSpPr/>
          <p:nvPr/>
        </p:nvSpPr>
        <p:spPr>
          <a:xfrm>
            <a:off x="0" y="4136982"/>
            <a:ext cx="12192000" cy="45719"/>
          </a:xfrm>
          <a:prstGeom prst="rect">
            <a:avLst/>
          </a:prstGeom>
          <a:solidFill>
            <a:srgbClr val="0D39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Tree>
    <p:extLst>
      <p:ext uri="{BB962C8B-B14F-4D97-AF65-F5344CB8AC3E}">
        <p14:creationId xmlns:p14="http://schemas.microsoft.com/office/powerpoint/2010/main" val="3720842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ráfico 12">
            <a:extLst>
              <a:ext uri="{FF2B5EF4-FFF2-40B4-BE49-F238E27FC236}">
                <a16:creationId xmlns:a16="http://schemas.microsoft.com/office/drawing/2014/main" id="{0DD5FC3F-2320-4CB4-A6BC-4C831DB899AA}"/>
              </a:ext>
            </a:extLst>
          </p:cNvPr>
          <p:cNvGraphicFramePr>
            <a:graphicFrameLocks/>
          </p:cNvGraphicFramePr>
          <p:nvPr>
            <p:extLst>
              <p:ext uri="{D42A27DB-BD31-4B8C-83A1-F6EECF244321}">
                <p14:modId xmlns:p14="http://schemas.microsoft.com/office/powerpoint/2010/main" val="928981885"/>
              </p:ext>
            </p:extLst>
          </p:nvPr>
        </p:nvGraphicFramePr>
        <p:xfrm>
          <a:off x="6086947" y="4987197"/>
          <a:ext cx="6096000" cy="1828799"/>
        </p:xfrm>
        <a:graphic>
          <a:graphicData uri="http://schemas.openxmlformats.org/drawingml/2006/chart">
            <c:chart xmlns:c="http://schemas.openxmlformats.org/drawingml/2006/chart" xmlns:r="http://schemas.openxmlformats.org/officeDocument/2006/relationships" r:id="rId2"/>
          </a:graphicData>
        </a:graphic>
      </p:graphicFrame>
      <p:sp>
        <p:nvSpPr>
          <p:cNvPr id="2" name="Título 1">
            <a:extLst>
              <a:ext uri="{FF2B5EF4-FFF2-40B4-BE49-F238E27FC236}">
                <a16:creationId xmlns:a16="http://schemas.microsoft.com/office/drawing/2014/main" id="{B47E915B-00A5-4C00-AF85-225D76577A32}"/>
              </a:ext>
            </a:extLst>
          </p:cNvPr>
          <p:cNvSpPr>
            <a:spLocks noGrp="1"/>
          </p:cNvSpPr>
          <p:nvPr>
            <p:ph type="title"/>
          </p:nvPr>
        </p:nvSpPr>
        <p:spPr>
          <a:xfrm>
            <a:off x="128952" y="-687"/>
            <a:ext cx="7982953" cy="972238"/>
          </a:xfrm>
          <a:noFill/>
          <a:ln>
            <a:noFill/>
          </a:ln>
        </p:spPr>
        <p:txBody>
          <a:bodyPr>
            <a:normAutofit/>
          </a:bodyPr>
          <a:lstStyle/>
          <a:p>
            <a:r>
              <a:rPr lang="es-GT" b="1" dirty="0">
                <a:solidFill>
                  <a:schemeClr val="bg1"/>
                </a:solidFill>
                <a:latin typeface="+mn-lt"/>
              </a:rPr>
              <a:t>Empresas Públicas No Financieras Nacionales</a:t>
            </a:r>
          </a:p>
        </p:txBody>
      </p:sp>
      <p:graphicFrame>
        <p:nvGraphicFramePr>
          <p:cNvPr id="4" name="Gráfico 3">
            <a:extLst>
              <a:ext uri="{FF2B5EF4-FFF2-40B4-BE49-F238E27FC236}">
                <a16:creationId xmlns:a16="http://schemas.microsoft.com/office/drawing/2014/main" id="{00000000-0008-0000-0700-000007000000}"/>
              </a:ext>
            </a:extLst>
          </p:cNvPr>
          <p:cNvGraphicFramePr>
            <a:graphicFrameLocks/>
          </p:cNvGraphicFramePr>
          <p:nvPr>
            <p:extLst>
              <p:ext uri="{D42A27DB-BD31-4B8C-83A1-F6EECF244321}">
                <p14:modId xmlns:p14="http://schemas.microsoft.com/office/powerpoint/2010/main" val="3273983877"/>
              </p:ext>
            </p:extLst>
          </p:nvPr>
        </p:nvGraphicFramePr>
        <p:xfrm>
          <a:off x="128953" y="1217692"/>
          <a:ext cx="5529944" cy="26304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áfico 5">
            <a:extLst>
              <a:ext uri="{FF2B5EF4-FFF2-40B4-BE49-F238E27FC236}">
                <a16:creationId xmlns:a16="http://schemas.microsoft.com/office/drawing/2014/main" id="{00000000-0008-0000-0800-000002000000}"/>
              </a:ext>
            </a:extLst>
          </p:cNvPr>
          <p:cNvGraphicFramePr>
            <a:graphicFrameLocks/>
          </p:cNvGraphicFramePr>
          <p:nvPr>
            <p:extLst>
              <p:ext uri="{D42A27DB-BD31-4B8C-83A1-F6EECF244321}">
                <p14:modId xmlns:p14="http://schemas.microsoft.com/office/powerpoint/2010/main" val="3086738662"/>
              </p:ext>
            </p:extLst>
          </p:nvPr>
        </p:nvGraphicFramePr>
        <p:xfrm>
          <a:off x="6086947" y="1035393"/>
          <a:ext cx="6096000" cy="20573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Gráfico 6">
            <a:extLst>
              <a:ext uri="{FF2B5EF4-FFF2-40B4-BE49-F238E27FC236}">
                <a16:creationId xmlns:a16="http://schemas.microsoft.com/office/drawing/2014/main" id="{0EBC64F8-4140-410E-9908-30AA79AE8754}"/>
              </a:ext>
            </a:extLst>
          </p:cNvPr>
          <p:cNvGraphicFramePr>
            <a:graphicFrameLocks/>
          </p:cNvGraphicFramePr>
          <p:nvPr>
            <p:extLst>
              <p:ext uri="{D42A27DB-BD31-4B8C-83A1-F6EECF244321}">
                <p14:modId xmlns:p14="http://schemas.microsoft.com/office/powerpoint/2010/main" val="2099438696"/>
              </p:ext>
            </p:extLst>
          </p:nvPr>
        </p:nvGraphicFramePr>
        <p:xfrm>
          <a:off x="6086947" y="3087497"/>
          <a:ext cx="6096000" cy="1924048"/>
        </p:xfrm>
        <a:graphic>
          <a:graphicData uri="http://schemas.openxmlformats.org/drawingml/2006/chart">
            <c:chart xmlns:c="http://schemas.openxmlformats.org/drawingml/2006/chart" xmlns:r="http://schemas.openxmlformats.org/officeDocument/2006/relationships" r:id="rId5"/>
          </a:graphicData>
        </a:graphic>
      </p:graphicFrame>
      <p:cxnSp>
        <p:nvCxnSpPr>
          <p:cNvPr id="9" name="Conector recto 8">
            <a:extLst>
              <a:ext uri="{FF2B5EF4-FFF2-40B4-BE49-F238E27FC236}">
                <a16:creationId xmlns:a16="http://schemas.microsoft.com/office/drawing/2014/main" id="{BC093C58-3AB3-410C-84D5-37C295056067}"/>
              </a:ext>
            </a:extLst>
          </p:cNvPr>
          <p:cNvCxnSpPr>
            <a:cxnSpLocks/>
          </p:cNvCxnSpPr>
          <p:nvPr/>
        </p:nvCxnSpPr>
        <p:spPr>
          <a:xfrm flipV="1">
            <a:off x="11597840" y="3092791"/>
            <a:ext cx="0" cy="3752853"/>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7" name="Elipse 16">
            <a:extLst>
              <a:ext uri="{FF2B5EF4-FFF2-40B4-BE49-F238E27FC236}">
                <a16:creationId xmlns:a16="http://schemas.microsoft.com/office/drawing/2014/main" id="{3BD276F9-B1CC-4B30-8224-AF533D4E9361}"/>
              </a:ext>
            </a:extLst>
          </p:cNvPr>
          <p:cNvSpPr/>
          <p:nvPr/>
        </p:nvSpPr>
        <p:spPr>
          <a:xfrm>
            <a:off x="4735346" y="1337644"/>
            <a:ext cx="823966" cy="2390504"/>
          </a:xfrm>
          <a:prstGeom prst="ellipse">
            <a:avLst/>
          </a:prstGeom>
          <a:solidFill>
            <a:schemeClr val="accent3">
              <a:alpha val="3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GT"/>
          </a:p>
        </p:txBody>
      </p:sp>
      <p:sp>
        <p:nvSpPr>
          <p:cNvPr id="3" name="Abrir llave 2">
            <a:extLst>
              <a:ext uri="{FF2B5EF4-FFF2-40B4-BE49-F238E27FC236}">
                <a16:creationId xmlns:a16="http://schemas.microsoft.com/office/drawing/2014/main" id="{4879522E-31EB-427D-87E0-2594450DD0B2}"/>
              </a:ext>
            </a:extLst>
          </p:cNvPr>
          <p:cNvSpPr/>
          <p:nvPr/>
        </p:nvSpPr>
        <p:spPr>
          <a:xfrm>
            <a:off x="5741960" y="1047750"/>
            <a:ext cx="272708" cy="5801498"/>
          </a:xfrm>
          <a:prstGeom prst="leftBrace">
            <a:avLst>
              <a:gd name="adj1" fmla="val 107699"/>
              <a:gd name="adj2" fmla="val 44408"/>
            </a:avLst>
          </a:prstGeom>
          <a:ln w="38100">
            <a:solidFill>
              <a:srgbClr val="0D3964"/>
            </a:solidFill>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s-GT"/>
          </a:p>
        </p:txBody>
      </p:sp>
      <p:sp>
        <p:nvSpPr>
          <p:cNvPr id="14" name="Rectángulo 13">
            <a:extLst>
              <a:ext uri="{FF2B5EF4-FFF2-40B4-BE49-F238E27FC236}">
                <a16:creationId xmlns:a16="http://schemas.microsoft.com/office/drawing/2014/main" id="{21AB1265-4986-4F08-A1EA-8644A93424E5}"/>
              </a:ext>
            </a:extLst>
          </p:cNvPr>
          <p:cNvSpPr/>
          <p:nvPr/>
        </p:nvSpPr>
        <p:spPr>
          <a:xfrm>
            <a:off x="64476" y="3995203"/>
            <a:ext cx="5658898" cy="271039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rabicPeriod"/>
            </a:pPr>
            <a:r>
              <a:rPr lang="es-GT" sz="1300" dirty="0">
                <a:solidFill>
                  <a:srgbClr val="0D3964"/>
                </a:solidFill>
              </a:rPr>
              <a:t>Las empresas Públicas han tenido superávits en los últimos años que sugiere un buen comportamiento financiero como grupo institucional.</a:t>
            </a:r>
          </a:p>
          <a:p>
            <a:pPr marL="342900" indent="-342900" algn="just">
              <a:buFont typeface="+mj-lt"/>
              <a:buAutoNum type="arabicPeriod"/>
            </a:pPr>
            <a:endParaRPr lang="es-GT" sz="1300" dirty="0">
              <a:solidFill>
                <a:srgbClr val="0D3964"/>
              </a:solidFill>
            </a:endParaRPr>
          </a:p>
          <a:p>
            <a:pPr marL="342900" indent="-342900" algn="just">
              <a:buFont typeface="+mj-lt"/>
              <a:buAutoNum type="arabicPeriod"/>
            </a:pPr>
            <a:r>
              <a:rPr lang="es-GT" sz="1300" dirty="0">
                <a:solidFill>
                  <a:srgbClr val="0D3964"/>
                </a:solidFill>
              </a:rPr>
              <a:t>Durante el 2020 hubo aportes importantes de la Administración Central que apoyaron la situación financiera de algunas empresas, pero en buena medida esta situación se atribuye al apoyo otorgado por los efectos de la Pandemia del Covid-19.</a:t>
            </a:r>
          </a:p>
          <a:p>
            <a:pPr marL="342900" indent="-342900" algn="just">
              <a:buFont typeface="+mj-lt"/>
              <a:buAutoNum type="arabicPeriod"/>
            </a:pPr>
            <a:endParaRPr lang="es-GT" sz="1300" dirty="0">
              <a:solidFill>
                <a:srgbClr val="0D3964"/>
              </a:solidFill>
            </a:endParaRPr>
          </a:p>
          <a:p>
            <a:pPr marL="342900" indent="-342900" algn="just">
              <a:buFont typeface="+mj-lt"/>
              <a:buAutoNum type="arabicPeriod"/>
            </a:pPr>
            <a:r>
              <a:rPr lang="es-GT" sz="1300" dirty="0" err="1">
                <a:solidFill>
                  <a:srgbClr val="0D3964"/>
                </a:solidFill>
              </a:rPr>
              <a:t>Fegua</a:t>
            </a:r>
            <a:r>
              <a:rPr lang="es-GT" sz="1300" dirty="0">
                <a:solidFill>
                  <a:srgbClr val="0D3964"/>
                </a:solidFill>
              </a:rPr>
              <a:t> tiene una mayor dependencia de transferencias que le brinda la Administración Central, sin embargo, esta entidad no debería ser considerada como una empresa pública dado que no realiza operaciones de mercado en estos momentos y </a:t>
            </a:r>
            <a:r>
              <a:rPr lang="es-GT" sz="1300" u="sng" dirty="0">
                <a:solidFill>
                  <a:srgbClr val="0D3964"/>
                </a:solidFill>
              </a:rPr>
              <a:t>es un caso especial</a:t>
            </a:r>
          </a:p>
        </p:txBody>
      </p:sp>
      <p:sp>
        <p:nvSpPr>
          <p:cNvPr id="5" name="CuadroTexto 4">
            <a:extLst>
              <a:ext uri="{FF2B5EF4-FFF2-40B4-BE49-F238E27FC236}">
                <a16:creationId xmlns:a16="http://schemas.microsoft.com/office/drawing/2014/main" id="{44A52E5D-7487-E94F-9866-EEAB0EA00482}"/>
              </a:ext>
            </a:extLst>
          </p:cNvPr>
          <p:cNvSpPr txBox="1"/>
          <p:nvPr/>
        </p:nvSpPr>
        <p:spPr>
          <a:xfrm>
            <a:off x="5156854" y="-787651"/>
            <a:ext cx="184731" cy="369332"/>
          </a:xfrm>
          <a:prstGeom prst="rect">
            <a:avLst/>
          </a:prstGeom>
          <a:noFill/>
        </p:spPr>
        <p:txBody>
          <a:bodyPr wrap="none" rtlCol="0">
            <a:spAutoFit/>
          </a:bodyPr>
          <a:lstStyle/>
          <a:p>
            <a:endParaRPr lang="es-GT" dirty="0"/>
          </a:p>
        </p:txBody>
      </p:sp>
    </p:spTree>
    <p:extLst>
      <p:ext uri="{BB962C8B-B14F-4D97-AF65-F5344CB8AC3E}">
        <p14:creationId xmlns:p14="http://schemas.microsoft.com/office/powerpoint/2010/main" val="4002864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E900E9CD-FF6A-1549-89C2-922D9192F2E3}"/>
              </a:ext>
            </a:extLst>
          </p:cNvPr>
          <p:cNvSpPr/>
          <p:nvPr/>
        </p:nvSpPr>
        <p:spPr>
          <a:xfrm>
            <a:off x="6781046" y="1035969"/>
            <a:ext cx="5410954" cy="261739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2" name="Título 1">
            <a:extLst>
              <a:ext uri="{FF2B5EF4-FFF2-40B4-BE49-F238E27FC236}">
                <a16:creationId xmlns:a16="http://schemas.microsoft.com/office/drawing/2014/main" id="{B47E915B-00A5-4C00-AF85-225D76577A32}"/>
              </a:ext>
            </a:extLst>
          </p:cNvPr>
          <p:cNvSpPr>
            <a:spLocks noGrp="1"/>
          </p:cNvSpPr>
          <p:nvPr>
            <p:ph type="title"/>
          </p:nvPr>
        </p:nvSpPr>
        <p:spPr>
          <a:xfrm>
            <a:off x="162060" y="61694"/>
            <a:ext cx="7732561" cy="876300"/>
          </a:xfrm>
          <a:noFill/>
          <a:ln>
            <a:noFill/>
          </a:ln>
        </p:spPr>
        <p:txBody>
          <a:bodyPr>
            <a:noAutofit/>
          </a:bodyPr>
          <a:lstStyle/>
          <a:p>
            <a:r>
              <a:rPr lang="es-GT" sz="2800" b="1" dirty="0">
                <a:solidFill>
                  <a:schemeClr val="bg1"/>
                </a:solidFill>
                <a:latin typeface="+mn-lt"/>
              </a:rPr>
              <a:t>Empresas Públicas No Financieras Nacionales</a:t>
            </a:r>
          </a:p>
        </p:txBody>
      </p:sp>
      <p:sp>
        <p:nvSpPr>
          <p:cNvPr id="9" name="Rectángulo 8">
            <a:extLst>
              <a:ext uri="{FF2B5EF4-FFF2-40B4-BE49-F238E27FC236}">
                <a16:creationId xmlns:a16="http://schemas.microsoft.com/office/drawing/2014/main" id="{F28EB671-BE12-4B46-AB68-687598A1A55E}"/>
              </a:ext>
            </a:extLst>
          </p:cNvPr>
          <p:cNvSpPr/>
          <p:nvPr/>
        </p:nvSpPr>
        <p:spPr>
          <a:xfrm>
            <a:off x="6953320" y="1258062"/>
            <a:ext cx="4936642" cy="204621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rabicPeriod"/>
            </a:pPr>
            <a:r>
              <a:rPr lang="es-GT" sz="1400" dirty="0">
                <a:solidFill>
                  <a:srgbClr val="0D3964"/>
                </a:solidFill>
              </a:rPr>
              <a:t>GUATEL es la empresa que tiene el mayor nivel de obligaciones financieras a pagar con relación a sus ingresos totales.</a:t>
            </a:r>
          </a:p>
          <a:p>
            <a:pPr marL="342900" indent="-342900" algn="just">
              <a:buFont typeface="+mj-lt"/>
              <a:buAutoNum type="arabicPeriod"/>
            </a:pPr>
            <a:endParaRPr lang="es-GT" sz="1400" dirty="0">
              <a:solidFill>
                <a:srgbClr val="0D3964"/>
              </a:solidFill>
            </a:endParaRPr>
          </a:p>
          <a:p>
            <a:pPr marL="342900" indent="-342900" algn="just">
              <a:buFont typeface="+mj-lt"/>
              <a:buAutoNum type="arabicPeriod"/>
            </a:pPr>
            <a:r>
              <a:rPr lang="es-GT" sz="1400" dirty="0">
                <a:solidFill>
                  <a:srgbClr val="0D3964"/>
                </a:solidFill>
              </a:rPr>
              <a:t>A nivel de todo el Grupo institucional de empresas públicas,  el endeudamiento del INDE representa el 88% del total de las obligaciones financieras de las empresas públicas. </a:t>
            </a:r>
          </a:p>
          <a:p>
            <a:pPr marL="342900" indent="-342900" algn="just">
              <a:buFont typeface="+mj-lt"/>
              <a:buAutoNum type="arabicPeriod"/>
            </a:pPr>
            <a:endParaRPr lang="es-GT" sz="1400" dirty="0">
              <a:solidFill>
                <a:srgbClr val="0D3964"/>
              </a:solidFill>
            </a:endParaRPr>
          </a:p>
          <a:p>
            <a:pPr marL="342900" indent="-342900" algn="just">
              <a:buFont typeface="+mj-lt"/>
              <a:buAutoNum type="arabicPeriod"/>
            </a:pPr>
            <a:r>
              <a:rPr lang="es-GT" sz="1400" dirty="0">
                <a:solidFill>
                  <a:srgbClr val="0D3964"/>
                </a:solidFill>
              </a:rPr>
              <a:t>Sus activos financieros cubren sus obligaciones financieras</a:t>
            </a:r>
          </a:p>
        </p:txBody>
      </p:sp>
      <p:sp>
        <p:nvSpPr>
          <p:cNvPr id="12" name="Elipse 11">
            <a:extLst>
              <a:ext uri="{FF2B5EF4-FFF2-40B4-BE49-F238E27FC236}">
                <a16:creationId xmlns:a16="http://schemas.microsoft.com/office/drawing/2014/main" id="{85E1096F-12A6-47DD-A44E-1022B78C55F0}"/>
              </a:ext>
            </a:extLst>
          </p:cNvPr>
          <p:cNvSpPr/>
          <p:nvPr/>
        </p:nvSpPr>
        <p:spPr>
          <a:xfrm>
            <a:off x="5610225" y="1428750"/>
            <a:ext cx="837885" cy="2078572"/>
          </a:xfrm>
          <a:prstGeom prst="ellipse">
            <a:avLst/>
          </a:prstGeom>
          <a:solidFill>
            <a:schemeClr val="accent3">
              <a:alpha val="3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GT"/>
          </a:p>
        </p:txBody>
      </p:sp>
      <p:graphicFrame>
        <p:nvGraphicFramePr>
          <p:cNvPr id="8" name="Gráfico 7">
            <a:extLst>
              <a:ext uri="{FF2B5EF4-FFF2-40B4-BE49-F238E27FC236}">
                <a16:creationId xmlns:a16="http://schemas.microsoft.com/office/drawing/2014/main" id="{469504C1-AC17-4205-A94C-A0D28C4C81CF}"/>
              </a:ext>
            </a:extLst>
          </p:cNvPr>
          <p:cNvGraphicFramePr/>
          <p:nvPr>
            <p:extLst>
              <p:ext uri="{D42A27DB-BD31-4B8C-83A1-F6EECF244321}">
                <p14:modId xmlns:p14="http://schemas.microsoft.com/office/powerpoint/2010/main" val="2550787448"/>
              </p:ext>
            </p:extLst>
          </p:nvPr>
        </p:nvGraphicFramePr>
        <p:xfrm>
          <a:off x="302038" y="1035968"/>
          <a:ext cx="6207146" cy="249040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Gráfico 15">
            <a:extLst>
              <a:ext uri="{FF2B5EF4-FFF2-40B4-BE49-F238E27FC236}">
                <a16:creationId xmlns:a16="http://schemas.microsoft.com/office/drawing/2014/main" id="{BBF8FD53-7AB1-40C6-A3B3-3239603E86EB}"/>
              </a:ext>
            </a:extLst>
          </p:cNvPr>
          <p:cNvGraphicFramePr/>
          <p:nvPr>
            <p:extLst>
              <p:ext uri="{D42A27DB-BD31-4B8C-83A1-F6EECF244321}">
                <p14:modId xmlns:p14="http://schemas.microsoft.com/office/powerpoint/2010/main" val="3406330502"/>
              </p:ext>
            </p:extLst>
          </p:nvPr>
        </p:nvGraphicFramePr>
        <p:xfrm>
          <a:off x="6132514" y="3729442"/>
          <a:ext cx="5865831" cy="30789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Gráfico 16">
            <a:extLst>
              <a:ext uri="{FF2B5EF4-FFF2-40B4-BE49-F238E27FC236}">
                <a16:creationId xmlns:a16="http://schemas.microsoft.com/office/drawing/2014/main" id="{945EE802-E35E-4920-99C5-251A1B039336}"/>
              </a:ext>
            </a:extLst>
          </p:cNvPr>
          <p:cNvGraphicFramePr/>
          <p:nvPr>
            <p:extLst>
              <p:ext uri="{D42A27DB-BD31-4B8C-83A1-F6EECF244321}">
                <p14:modId xmlns:p14="http://schemas.microsoft.com/office/powerpoint/2010/main" val="731742998"/>
              </p:ext>
            </p:extLst>
          </p:nvPr>
        </p:nvGraphicFramePr>
        <p:xfrm>
          <a:off x="292461" y="3807962"/>
          <a:ext cx="5791264" cy="3000416"/>
        </p:xfrm>
        <a:graphic>
          <a:graphicData uri="http://schemas.openxmlformats.org/drawingml/2006/chart">
            <c:chart xmlns:c="http://schemas.openxmlformats.org/drawingml/2006/chart" xmlns:r="http://schemas.openxmlformats.org/officeDocument/2006/relationships" r:id="rId4"/>
          </a:graphicData>
        </a:graphic>
      </p:graphicFrame>
      <p:cxnSp>
        <p:nvCxnSpPr>
          <p:cNvPr id="15" name="Conector recto 14">
            <a:extLst>
              <a:ext uri="{FF2B5EF4-FFF2-40B4-BE49-F238E27FC236}">
                <a16:creationId xmlns:a16="http://schemas.microsoft.com/office/drawing/2014/main" id="{90A5A420-669E-4CEF-8F74-ABD0C90B8414}"/>
              </a:ext>
            </a:extLst>
          </p:cNvPr>
          <p:cNvCxnSpPr>
            <a:cxnSpLocks/>
          </p:cNvCxnSpPr>
          <p:nvPr/>
        </p:nvCxnSpPr>
        <p:spPr>
          <a:xfrm flipH="1" flipV="1">
            <a:off x="5610225" y="3900104"/>
            <a:ext cx="41531" cy="2392993"/>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1" name="Rectángulo 10">
            <a:extLst>
              <a:ext uri="{FF2B5EF4-FFF2-40B4-BE49-F238E27FC236}">
                <a16:creationId xmlns:a16="http://schemas.microsoft.com/office/drawing/2014/main" id="{17871D4A-0E50-A34E-9C6A-48FBB7C3A52F}"/>
              </a:ext>
            </a:extLst>
          </p:cNvPr>
          <p:cNvSpPr/>
          <p:nvPr/>
        </p:nvSpPr>
        <p:spPr>
          <a:xfrm>
            <a:off x="0" y="3653360"/>
            <a:ext cx="12192000" cy="45719"/>
          </a:xfrm>
          <a:prstGeom prst="rect">
            <a:avLst/>
          </a:prstGeom>
          <a:solidFill>
            <a:srgbClr val="0D39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Tree>
    <p:extLst>
      <p:ext uri="{BB962C8B-B14F-4D97-AF65-F5344CB8AC3E}">
        <p14:creationId xmlns:p14="http://schemas.microsoft.com/office/powerpoint/2010/main" val="671370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E38E7ED9-3EE3-412E-9328-8A0EBA04A68F}"/>
              </a:ext>
            </a:extLst>
          </p:cNvPr>
          <p:cNvSpPr txBox="1"/>
          <p:nvPr/>
        </p:nvSpPr>
        <p:spPr>
          <a:xfrm>
            <a:off x="1007288" y="2316163"/>
            <a:ext cx="8688974" cy="1754326"/>
          </a:xfrm>
          <a:prstGeom prst="rect">
            <a:avLst/>
          </a:prstGeom>
          <a:noFill/>
          <a:effectLst/>
        </p:spPr>
        <p:txBody>
          <a:bodyPr wrap="square" rtlCol="0">
            <a:spAutoFit/>
          </a:bodyPr>
          <a:lstStyle/>
          <a:p>
            <a:r>
              <a:rPr lang="es-GT" sz="4800" dirty="0">
                <a:solidFill>
                  <a:schemeClr val="bg1"/>
                </a:solidFill>
              </a:rPr>
              <a:t>Riesgos por Sentencias </a:t>
            </a:r>
            <a:r>
              <a:rPr lang="es-GT" sz="6000" b="1" dirty="0">
                <a:solidFill>
                  <a:schemeClr val="bg1"/>
                </a:solidFill>
              </a:rPr>
              <a:t>Judiciales Contra el Estado</a:t>
            </a:r>
            <a:endParaRPr lang="es-GT" sz="5400" dirty="0">
              <a:solidFill>
                <a:srgbClr val="FFFF00"/>
              </a:solidFill>
            </a:endParaRPr>
          </a:p>
        </p:txBody>
      </p:sp>
    </p:spTree>
    <p:extLst>
      <p:ext uri="{BB962C8B-B14F-4D97-AF65-F5344CB8AC3E}">
        <p14:creationId xmlns:p14="http://schemas.microsoft.com/office/powerpoint/2010/main" val="2416502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232DF768-40BD-4E11-A731-BB09936C8968}"/>
              </a:ext>
            </a:extLst>
          </p:cNvPr>
          <p:cNvSpPr txBox="1">
            <a:spLocks/>
          </p:cNvSpPr>
          <p:nvPr/>
        </p:nvSpPr>
        <p:spPr>
          <a:xfrm>
            <a:off x="1246381" y="1400909"/>
            <a:ext cx="9462723" cy="4251489"/>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14377" indent="-914377">
              <a:buFont typeface="+mj-lt"/>
              <a:buAutoNum type="arabicPeriod"/>
            </a:pPr>
            <a:r>
              <a:rPr lang="es-GT" sz="2667" b="1" dirty="0">
                <a:solidFill>
                  <a:schemeClr val="tx1">
                    <a:lumMod val="85000"/>
                    <a:lumOff val="15000"/>
                  </a:schemeClr>
                </a:solidFill>
                <a:latin typeface="+mn-lt"/>
              </a:rPr>
              <a:t>Riesgos Macroeconómicos</a:t>
            </a:r>
          </a:p>
          <a:p>
            <a:pPr marL="914377" indent="-914377">
              <a:buFont typeface="+mj-lt"/>
              <a:buAutoNum type="arabicPeriod"/>
            </a:pPr>
            <a:endParaRPr lang="es-GT" sz="933" b="1" dirty="0">
              <a:solidFill>
                <a:schemeClr val="tx1">
                  <a:lumMod val="85000"/>
                  <a:lumOff val="15000"/>
                </a:schemeClr>
              </a:solidFill>
              <a:latin typeface="+mn-lt"/>
            </a:endParaRPr>
          </a:p>
          <a:p>
            <a:pPr marL="914377" indent="-914377">
              <a:buFont typeface="+mj-lt"/>
              <a:buAutoNum type="arabicPeriod"/>
            </a:pPr>
            <a:r>
              <a:rPr lang="es-GT" sz="2667" b="1" dirty="0">
                <a:solidFill>
                  <a:schemeClr val="tx1">
                    <a:lumMod val="85000"/>
                    <a:lumOff val="15000"/>
                  </a:schemeClr>
                </a:solidFill>
                <a:latin typeface="+mn-lt"/>
              </a:rPr>
              <a:t>Riesgos por Rebrote COVID-19</a:t>
            </a:r>
          </a:p>
          <a:p>
            <a:pPr marL="914377" indent="-914377">
              <a:buFont typeface="+mj-lt"/>
              <a:buAutoNum type="arabicPeriod"/>
            </a:pPr>
            <a:endParaRPr lang="es-GT" sz="933" b="1" dirty="0">
              <a:solidFill>
                <a:schemeClr val="tx1">
                  <a:lumMod val="85000"/>
                  <a:lumOff val="15000"/>
                </a:schemeClr>
              </a:solidFill>
              <a:latin typeface="+mn-lt"/>
            </a:endParaRPr>
          </a:p>
          <a:p>
            <a:pPr marL="914377" indent="-914377">
              <a:buFont typeface="+mj-lt"/>
              <a:buAutoNum type="arabicPeriod"/>
            </a:pPr>
            <a:r>
              <a:rPr lang="es-GT" sz="2667" b="1" dirty="0">
                <a:solidFill>
                  <a:schemeClr val="tx1">
                    <a:lumMod val="85000"/>
                    <a:lumOff val="15000"/>
                  </a:schemeClr>
                </a:solidFill>
                <a:latin typeface="+mn-lt"/>
              </a:rPr>
              <a:t>Riesgos de Deuda pública y Sostenibilidad</a:t>
            </a:r>
          </a:p>
          <a:p>
            <a:pPr marL="914377" indent="-914377">
              <a:buFont typeface="+mj-lt"/>
              <a:buAutoNum type="arabicPeriod"/>
            </a:pPr>
            <a:endParaRPr lang="es-GT" sz="933" b="1" dirty="0">
              <a:solidFill>
                <a:schemeClr val="tx1">
                  <a:lumMod val="85000"/>
                  <a:lumOff val="15000"/>
                </a:schemeClr>
              </a:solidFill>
              <a:latin typeface="+mn-lt"/>
            </a:endParaRPr>
          </a:p>
          <a:p>
            <a:pPr marL="914377" indent="-914377">
              <a:buFont typeface="+mj-lt"/>
              <a:buAutoNum type="arabicPeriod"/>
            </a:pPr>
            <a:r>
              <a:rPr lang="es-GT" sz="2667" b="1" dirty="0">
                <a:solidFill>
                  <a:schemeClr val="tx1">
                    <a:lumMod val="85000"/>
                    <a:lumOff val="15000"/>
                  </a:schemeClr>
                </a:solidFill>
                <a:latin typeface="+mn-lt"/>
              </a:rPr>
              <a:t>Riesgos asociados a Municipalidades y Empresas Públicas</a:t>
            </a:r>
          </a:p>
          <a:p>
            <a:pPr marL="914377" indent="-914377">
              <a:buFont typeface="+mj-lt"/>
              <a:buAutoNum type="arabicPeriod"/>
            </a:pPr>
            <a:endParaRPr lang="es-GT" sz="933" b="1" dirty="0">
              <a:solidFill>
                <a:schemeClr val="tx1">
                  <a:lumMod val="85000"/>
                  <a:lumOff val="15000"/>
                </a:schemeClr>
              </a:solidFill>
              <a:latin typeface="+mn-lt"/>
            </a:endParaRPr>
          </a:p>
          <a:p>
            <a:pPr marL="914377" indent="-914377">
              <a:buFont typeface="+mj-lt"/>
              <a:buAutoNum type="arabicPeriod"/>
            </a:pPr>
            <a:r>
              <a:rPr lang="es-GT" sz="2667" b="1" dirty="0">
                <a:solidFill>
                  <a:schemeClr val="tx1">
                    <a:lumMod val="85000"/>
                    <a:lumOff val="15000"/>
                  </a:schemeClr>
                </a:solidFill>
                <a:latin typeface="+mn-lt"/>
              </a:rPr>
              <a:t>Riesgos por Sentencias Judiciales Contra el Estado</a:t>
            </a:r>
          </a:p>
          <a:p>
            <a:pPr marL="914377" indent="-914377">
              <a:buFont typeface="+mj-lt"/>
              <a:buAutoNum type="arabicPeriod"/>
            </a:pPr>
            <a:endParaRPr lang="es-GT" sz="933" dirty="0">
              <a:solidFill>
                <a:schemeClr val="tx1">
                  <a:lumMod val="85000"/>
                  <a:lumOff val="15000"/>
                </a:schemeClr>
              </a:solidFill>
              <a:latin typeface="+mn-lt"/>
            </a:endParaRPr>
          </a:p>
          <a:p>
            <a:pPr marL="914377" indent="-914377">
              <a:buFont typeface="+mj-lt"/>
              <a:buAutoNum type="arabicPeriod"/>
            </a:pPr>
            <a:r>
              <a:rPr lang="es-GT" sz="2667" b="1" dirty="0">
                <a:solidFill>
                  <a:schemeClr val="tx1">
                    <a:lumMod val="85000"/>
                    <a:lumOff val="15000"/>
                  </a:schemeClr>
                </a:solidFill>
                <a:latin typeface="+mn-lt"/>
              </a:rPr>
              <a:t>Riesgos de Desastres Provocados por Fenómenos Naturales</a:t>
            </a:r>
            <a:endParaRPr lang="es-GT" sz="2667" dirty="0">
              <a:solidFill>
                <a:schemeClr val="tx1">
                  <a:lumMod val="85000"/>
                  <a:lumOff val="15000"/>
                </a:schemeClr>
              </a:solidFill>
              <a:latin typeface="+mn-lt"/>
            </a:endParaRPr>
          </a:p>
        </p:txBody>
      </p:sp>
      <p:sp>
        <p:nvSpPr>
          <p:cNvPr id="3" name="CuadroTexto 2">
            <a:extLst>
              <a:ext uri="{FF2B5EF4-FFF2-40B4-BE49-F238E27FC236}">
                <a16:creationId xmlns:a16="http://schemas.microsoft.com/office/drawing/2014/main" id="{5A9011E9-BB47-4795-A94F-BFF9312FA6FE}"/>
              </a:ext>
            </a:extLst>
          </p:cNvPr>
          <p:cNvSpPr txBox="1"/>
          <p:nvPr/>
        </p:nvSpPr>
        <p:spPr>
          <a:xfrm>
            <a:off x="209293" y="1"/>
            <a:ext cx="4800600" cy="1015663"/>
          </a:xfrm>
          <a:prstGeom prst="rect">
            <a:avLst/>
          </a:prstGeom>
          <a:noFill/>
        </p:spPr>
        <p:txBody>
          <a:bodyPr wrap="square" rtlCol="0">
            <a:spAutoFit/>
          </a:bodyPr>
          <a:lstStyle/>
          <a:p>
            <a:pPr algn="ctr"/>
            <a:r>
              <a:rPr lang="es-GT" sz="6000" b="1" dirty="0">
                <a:solidFill>
                  <a:schemeClr val="bg1"/>
                </a:solidFill>
              </a:rPr>
              <a:t>Contenido</a:t>
            </a:r>
          </a:p>
        </p:txBody>
      </p:sp>
    </p:spTree>
    <p:extLst>
      <p:ext uri="{BB962C8B-B14F-4D97-AF65-F5344CB8AC3E}">
        <p14:creationId xmlns:p14="http://schemas.microsoft.com/office/powerpoint/2010/main" val="3363811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2"/>
          <p:cNvSpPr txBox="1"/>
          <p:nvPr/>
        </p:nvSpPr>
        <p:spPr>
          <a:xfrm>
            <a:off x="173292" y="279546"/>
            <a:ext cx="7601924" cy="677108"/>
          </a:xfrm>
          <a:prstGeom prst="rect">
            <a:avLst/>
          </a:prstGeom>
          <a:noFill/>
        </p:spPr>
        <p:txBody>
          <a:bodyPr wrap="square" rtlCol="0">
            <a:spAutoFit/>
          </a:bodyPr>
          <a:lstStyle/>
          <a:p>
            <a:r>
              <a:rPr lang="es-GT" altLang="zh-CN" sz="2400" b="1" dirty="0">
                <a:solidFill>
                  <a:schemeClr val="bg1"/>
                </a:solidFill>
                <a:ea typeface="inpin heiti" panose="00000500000000000000" pitchFamily="2" charset="-122"/>
                <a:sym typeface="inpin heiti" panose="00000500000000000000" pitchFamily="2" charset="-122"/>
              </a:rPr>
              <a:t>Comportamiento reciente de las sentencia judiciales</a:t>
            </a:r>
          </a:p>
          <a:p>
            <a:endParaRPr lang="es-GT" altLang="zh-CN" sz="1400" b="1" dirty="0">
              <a:solidFill>
                <a:schemeClr val="bg1"/>
              </a:solidFill>
              <a:ea typeface="inpin heiti" panose="00000500000000000000" pitchFamily="2" charset="-122"/>
              <a:sym typeface="inpin heiti" panose="00000500000000000000" pitchFamily="2" charset="-122"/>
            </a:endParaRPr>
          </a:p>
        </p:txBody>
      </p:sp>
      <p:graphicFrame>
        <p:nvGraphicFramePr>
          <p:cNvPr id="25" name="Gráfico 24">
            <a:extLst>
              <a:ext uri="{FF2B5EF4-FFF2-40B4-BE49-F238E27FC236}">
                <a16:creationId xmlns:a16="http://schemas.microsoft.com/office/drawing/2014/main" id="{0D5745A4-FDBF-4D53-9857-839F2ADD1825}"/>
              </a:ext>
            </a:extLst>
          </p:cNvPr>
          <p:cNvGraphicFramePr/>
          <p:nvPr>
            <p:extLst>
              <p:ext uri="{D42A27DB-BD31-4B8C-83A1-F6EECF244321}">
                <p14:modId xmlns:p14="http://schemas.microsoft.com/office/powerpoint/2010/main" val="17968026"/>
              </p:ext>
            </p:extLst>
          </p:nvPr>
        </p:nvGraphicFramePr>
        <p:xfrm>
          <a:off x="173292" y="2005731"/>
          <a:ext cx="5922708" cy="4474582"/>
        </p:xfrm>
        <a:graphic>
          <a:graphicData uri="http://schemas.openxmlformats.org/drawingml/2006/chart">
            <c:chart xmlns:c="http://schemas.openxmlformats.org/drawingml/2006/chart" xmlns:r="http://schemas.openxmlformats.org/officeDocument/2006/relationships" r:id="rId3"/>
          </a:graphicData>
        </a:graphic>
      </p:graphicFrame>
      <p:sp>
        <p:nvSpPr>
          <p:cNvPr id="2" name="CuadroTexto 1">
            <a:extLst>
              <a:ext uri="{FF2B5EF4-FFF2-40B4-BE49-F238E27FC236}">
                <a16:creationId xmlns:a16="http://schemas.microsoft.com/office/drawing/2014/main" id="{614B71E7-62EE-417F-BB05-D4B9A5AE50A8}"/>
              </a:ext>
            </a:extLst>
          </p:cNvPr>
          <p:cNvSpPr txBox="1"/>
          <p:nvPr/>
        </p:nvSpPr>
        <p:spPr>
          <a:xfrm>
            <a:off x="928005" y="1287051"/>
            <a:ext cx="3897491" cy="923330"/>
          </a:xfrm>
          <a:prstGeom prst="rect">
            <a:avLst/>
          </a:prstGeom>
          <a:noFill/>
        </p:spPr>
        <p:txBody>
          <a:bodyPr wrap="square" rtlCol="0">
            <a:spAutoFit/>
          </a:bodyPr>
          <a:lstStyle/>
          <a:p>
            <a:pPr algn="ctr"/>
            <a:r>
              <a:rPr lang="es-ES_tradnl" sz="2200" b="1" dirty="0">
                <a:solidFill>
                  <a:srgbClr val="0D3964"/>
                </a:solidFill>
                <a:effectLst/>
                <a:ea typeface="Times New Roman" panose="02020603050405020304" pitchFamily="18" charset="0"/>
              </a:rPr>
              <a:t>Gasto en Sentencias Judiciales</a:t>
            </a:r>
            <a:endParaRPr lang="es-GT" sz="2200" dirty="0">
              <a:solidFill>
                <a:srgbClr val="0D3964"/>
              </a:solidFill>
              <a:effectLst/>
              <a:ea typeface="Times New Roman" panose="02020603050405020304" pitchFamily="18" charset="0"/>
            </a:endParaRPr>
          </a:p>
          <a:p>
            <a:pPr algn="ctr"/>
            <a:r>
              <a:rPr lang="es-ES_tradnl" sz="1600" dirty="0">
                <a:effectLst/>
                <a:ea typeface="Times New Roman" panose="02020603050405020304" pitchFamily="18" charset="0"/>
              </a:rPr>
              <a:t>2010 – 2021*</a:t>
            </a:r>
            <a:endParaRPr lang="es-GT" sz="1600" dirty="0">
              <a:effectLst/>
              <a:ea typeface="Times New Roman" panose="02020603050405020304" pitchFamily="18" charset="0"/>
            </a:endParaRPr>
          </a:p>
          <a:p>
            <a:pPr algn="ctr"/>
            <a:r>
              <a:rPr lang="es-ES_tradnl" sz="1600" dirty="0">
                <a:effectLst/>
                <a:ea typeface="Times New Roman" panose="02020603050405020304" pitchFamily="18" charset="0"/>
              </a:rPr>
              <a:t>Millones de quetzales</a:t>
            </a:r>
            <a:endParaRPr lang="es-GT" sz="1600" dirty="0"/>
          </a:p>
        </p:txBody>
      </p:sp>
      <p:grpSp>
        <p:nvGrpSpPr>
          <p:cNvPr id="27" name="Grupo 26">
            <a:extLst>
              <a:ext uri="{FF2B5EF4-FFF2-40B4-BE49-F238E27FC236}">
                <a16:creationId xmlns:a16="http://schemas.microsoft.com/office/drawing/2014/main" id="{0AF31119-198D-451B-8956-8A64E2F3EB4B}"/>
              </a:ext>
            </a:extLst>
          </p:cNvPr>
          <p:cNvGrpSpPr/>
          <p:nvPr/>
        </p:nvGrpSpPr>
        <p:grpSpPr>
          <a:xfrm>
            <a:off x="6202847" y="1163919"/>
            <a:ext cx="6206098" cy="5466280"/>
            <a:chOff x="5753083" y="1158153"/>
            <a:chExt cx="6206098" cy="5466280"/>
          </a:xfrm>
        </p:grpSpPr>
        <p:graphicFrame>
          <p:nvGraphicFramePr>
            <p:cNvPr id="28" name="Diagrama 27">
              <a:extLst>
                <a:ext uri="{FF2B5EF4-FFF2-40B4-BE49-F238E27FC236}">
                  <a16:creationId xmlns:a16="http://schemas.microsoft.com/office/drawing/2014/main" id="{CA784241-77CA-4CE8-88CF-8EA4F8D59B7D}"/>
                </a:ext>
              </a:extLst>
            </p:cNvPr>
            <p:cNvGraphicFramePr/>
            <p:nvPr>
              <p:extLst>
                <p:ext uri="{D42A27DB-BD31-4B8C-83A1-F6EECF244321}">
                  <p14:modId xmlns:p14="http://schemas.microsoft.com/office/powerpoint/2010/main" val="3738702569"/>
                </p:ext>
              </p:extLst>
            </p:nvPr>
          </p:nvGraphicFramePr>
          <p:xfrm>
            <a:off x="5753083" y="1586316"/>
            <a:ext cx="6017947" cy="50381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35" name="Group 153">
              <a:extLst>
                <a:ext uri="{FF2B5EF4-FFF2-40B4-BE49-F238E27FC236}">
                  <a16:creationId xmlns:a16="http://schemas.microsoft.com/office/drawing/2014/main" id="{B1624354-89F6-44A2-8DDF-B56D52932DFD}"/>
                </a:ext>
              </a:extLst>
            </p:cNvPr>
            <p:cNvGrpSpPr/>
            <p:nvPr/>
          </p:nvGrpSpPr>
          <p:grpSpPr>
            <a:xfrm>
              <a:off x="6048765" y="5667124"/>
              <a:ext cx="98319" cy="227031"/>
              <a:chOff x="8358188" y="4521201"/>
              <a:chExt cx="260350" cy="176212"/>
            </a:xfr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p:grpSpPr>
          <p:sp>
            <p:nvSpPr>
              <p:cNvPr id="56" name="Rectangle 63">
                <a:extLst>
                  <a:ext uri="{FF2B5EF4-FFF2-40B4-BE49-F238E27FC236}">
                    <a16:creationId xmlns:a16="http://schemas.microsoft.com/office/drawing/2014/main" id="{9FD9A13C-4E6B-49FB-8C22-B953D82333F1}"/>
                  </a:ext>
                </a:extLst>
              </p:cNvPr>
              <p:cNvSpPr>
                <a:spLocks noChangeArrowheads="1"/>
              </p:cNvSpPr>
              <p:nvPr/>
            </p:nvSpPr>
            <p:spPr bwMode="auto">
              <a:xfrm>
                <a:off x="8358188" y="4633913"/>
                <a:ext cx="68263" cy="6350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 name="Rectangle 64">
                <a:extLst>
                  <a:ext uri="{FF2B5EF4-FFF2-40B4-BE49-F238E27FC236}">
                    <a16:creationId xmlns:a16="http://schemas.microsoft.com/office/drawing/2014/main" id="{12116B08-F9A5-40EF-BA47-9ADAE7CABC2F}"/>
                  </a:ext>
                </a:extLst>
              </p:cNvPr>
              <p:cNvSpPr>
                <a:spLocks noChangeArrowheads="1"/>
              </p:cNvSpPr>
              <p:nvPr/>
            </p:nvSpPr>
            <p:spPr bwMode="auto">
              <a:xfrm>
                <a:off x="8451851" y="4633913"/>
                <a:ext cx="68263" cy="6350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 name="Rectangle 67">
                <a:extLst>
                  <a:ext uri="{FF2B5EF4-FFF2-40B4-BE49-F238E27FC236}">
                    <a16:creationId xmlns:a16="http://schemas.microsoft.com/office/drawing/2014/main" id="{8EFE2915-A3AD-47F5-98AA-453272D1483E}"/>
                  </a:ext>
                </a:extLst>
              </p:cNvPr>
              <p:cNvSpPr>
                <a:spLocks noChangeArrowheads="1"/>
              </p:cNvSpPr>
              <p:nvPr/>
            </p:nvSpPr>
            <p:spPr bwMode="auto">
              <a:xfrm>
                <a:off x="8551863" y="4521201"/>
                <a:ext cx="66675" cy="66675"/>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36" name="CuadroTexto 18">
              <a:extLst>
                <a:ext uri="{FF2B5EF4-FFF2-40B4-BE49-F238E27FC236}">
                  <a16:creationId xmlns:a16="http://schemas.microsoft.com/office/drawing/2014/main" id="{5B6E4939-F359-487F-A4A7-0075B8300950}"/>
                </a:ext>
              </a:extLst>
            </p:cNvPr>
            <p:cNvSpPr txBox="1"/>
            <p:nvPr/>
          </p:nvSpPr>
          <p:spPr>
            <a:xfrm>
              <a:off x="6024102" y="1158153"/>
              <a:ext cx="5935079" cy="43088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GT" sz="2200" b="1" dirty="0">
                  <a:solidFill>
                    <a:srgbClr val="0D3964"/>
                  </a:solidFill>
                  <a:ea typeface="Times New Roman" panose="02020603050405020304" pitchFamily="18" charset="0"/>
                </a:rPr>
                <a:t>Causas principales de las demandas</a:t>
              </a:r>
            </a:p>
          </p:txBody>
        </p:sp>
      </p:grpSp>
      <p:pic>
        <p:nvPicPr>
          <p:cNvPr id="3" name="Gráfico 2">
            <a:extLst>
              <a:ext uri="{FF2B5EF4-FFF2-40B4-BE49-F238E27FC236}">
                <a16:creationId xmlns:a16="http://schemas.microsoft.com/office/drawing/2014/main" id="{659520C2-78BB-48E8-80F9-E7794B9EE95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546789" y="2129053"/>
            <a:ext cx="492561" cy="513085"/>
          </a:xfrm>
          <a:prstGeom prst="rect">
            <a:avLst/>
          </a:prstGeom>
        </p:spPr>
      </p:pic>
      <p:pic>
        <p:nvPicPr>
          <p:cNvPr id="4" name="Gráfico 3">
            <a:extLst>
              <a:ext uri="{FF2B5EF4-FFF2-40B4-BE49-F238E27FC236}">
                <a16:creationId xmlns:a16="http://schemas.microsoft.com/office/drawing/2014/main" id="{D0D7CD3A-A871-4D52-A616-3E9F8D7790E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524308" y="5542324"/>
            <a:ext cx="438505" cy="552517"/>
          </a:xfrm>
          <a:prstGeom prst="rect">
            <a:avLst/>
          </a:prstGeom>
        </p:spPr>
      </p:pic>
      <p:pic>
        <p:nvPicPr>
          <p:cNvPr id="5" name="Gráfico 4">
            <a:extLst>
              <a:ext uri="{FF2B5EF4-FFF2-40B4-BE49-F238E27FC236}">
                <a16:creationId xmlns:a16="http://schemas.microsoft.com/office/drawing/2014/main" id="{A97EF35F-69A6-4DFE-AC6A-CBFF1891E0E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825547" y="3277566"/>
            <a:ext cx="647804" cy="515299"/>
          </a:xfrm>
          <a:prstGeom prst="rect">
            <a:avLst/>
          </a:prstGeom>
        </p:spPr>
      </p:pic>
      <p:pic>
        <p:nvPicPr>
          <p:cNvPr id="6" name="Gráfico 5">
            <a:extLst>
              <a:ext uri="{FF2B5EF4-FFF2-40B4-BE49-F238E27FC236}">
                <a16:creationId xmlns:a16="http://schemas.microsoft.com/office/drawing/2014/main" id="{C7344790-F3F2-4E8A-84D3-1B58D18B7812}"/>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933903" y="4356246"/>
            <a:ext cx="650721" cy="650721"/>
          </a:xfrm>
          <a:prstGeom prst="rect">
            <a:avLst/>
          </a:prstGeom>
        </p:spPr>
      </p:pic>
    </p:spTree>
    <p:extLst>
      <p:ext uri="{BB962C8B-B14F-4D97-AF65-F5344CB8AC3E}">
        <p14:creationId xmlns:p14="http://schemas.microsoft.com/office/powerpoint/2010/main" val="1655427628"/>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2"/>
          <p:cNvSpPr txBox="1"/>
          <p:nvPr/>
        </p:nvSpPr>
        <p:spPr>
          <a:xfrm>
            <a:off x="340530" y="125896"/>
            <a:ext cx="5429092" cy="954107"/>
          </a:xfrm>
          <a:prstGeom prst="rect">
            <a:avLst/>
          </a:prstGeom>
          <a:noFill/>
        </p:spPr>
        <p:txBody>
          <a:bodyPr wrap="square" rtlCol="0">
            <a:spAutoFit/>
          </a:bodyPr>
          <a:lstStyle/>
          <a:p>
            <a:r>
              <a:rPr lang="es-GT" altLang="zh-CN" sz="3600" b="1" dirty="0">
                <a:solidFill>
                  <a:schemeClr val="bg1"/>
                </a:solidFill>
                <a:ea typeface="inpin heiti" panose="00000500000000000000" pitchFamily="2" charset="-122"/>
                <a:sym typeface="inpin heiti" panose="00000500000000000000" pitchFamily="2" charset="-122"/>
              </a:rPr>
              <a:t>Arbitraje internacional</a:t>
            </a:r>
          </a:p>
          <a:p>
            <a:endParaRPr lang="es-GT" altLang="zh-CN" sz="2000" b="1" dirty="0">
              <a:solidFill>
                <a:schemeClr val="bg1"/>
              </a:solidFill>
              <a:ea typeface="inpin heiti" panose="00000500000000000000" pitchFamily="2" charset="-122"/>
              <a:sym typeface="inpin heiti" panose="00000500000000000000" pitchFamily="2" charset="-122"/>
            </a:endParaRPr>
          </a:p>
        </p:txBody>
      </p:sp>
      <p:sp>
        <p:nvSpPr>
          <p:cNvPr id="7" name="CuadroTexto 6">
            <a:extLst>
              <a:ext uri="{FF2B5EF4-FFF2-40B4-BE49-F238E27FC236}">
                <a16:creationId xmlns:a16="http://schemas.microsoft.com/office/drawing/2014/main" id="{6072616F-74C7-402E-A0A2-70DB077CA3CD}"/>
              </a:ext>
            </a:extLst>
          </p:cNvPr>
          <p:cNvSpPr txBox="1"/>
          <p:nvPr/>
        </p:nvSpPr>
        <p:spPr>
          <a:xfrm>
            <a:off x="371962" y="1136964"/>
            <a:ext cx="5724037" cy="1477328"/>
          </a:xfrm>
          <a:prstGeom prst="rect">
            <a:avLst/>
          </a:prstGeom>
          <a:noFill/>
        </p:spPr>
        <p:txBody>
          <a:bodyPr wrap="square" rtlCol="0">
            <a:spAutoFit/>
          </a:bodyPr>
          <a:lstStyle/>
          <a:p>
            <a:pPr algn="just"/>
            <a:r>
              <a:rPr lang="es-MX" dirty="0">
                <a:effectLst/>
                <a:latin typeface="Calibri" panose="020F0502020204030204" pitchFamily="34" charset="0"/>
                <a:ea typeface="Times New Roman" panose="02020603050405020304" pitchFamily="18" charset="0"/>
                <a:cs typeface="Calibri" panose="020F0502020204030204" pitchFamily="34" charset="0"/>
              </a:rPr>
              <a:t>Es un método alternativo de resolución de conflictos mayormente usado para dilucidar disputas comerciales internacionales, en los mismos las partes deciden no someter su controversia a la jurisdicción de un país, sino a la tutela de un tribunal arbitral.</a:t>
            </a:r>
            <a:endParaRPr lang="es-GT" dirty="0">
              <a:latin typeface="Calibri" panose="020F0502020204030204" pitchFamily="34" charset="0"/>
              <a:cs typeface="Calibri" panose="020F0502020204030204" pitchFamily="34" charset="0"/>
            </a:endParaRPr>
          </a:p>
        </p:txBody>
      </p:sp>
      <p:graphicFrame>
        <p:nvGraphicFramePr>
          <p:cNvPr id="17" name="Gráfico 16">
            <a:extLst>
              <a:ext uri="{FF2B5EF4-FFF2-40B4-BE49-F238E27FC236}">
                <a16:creationId xmlns:a16="http://schemas.microsoft.com/office/drawing/2014/main" id="{2A6F1FEA-6EB8-4182-BFAD-B3EC60714F59}"/>
              </a:ext>
            </a:extLst>
          </p:cNvPr>
          <p:cNvGraphicFramePr/>
          <p:nvPr>
            <p:extLst>
              <p:ext uri="{D42A27DB-BD31-4B8C-83A1-F6EECF244321}">
                <p14:modId xmlns:p14="http://schemas.microsoft.com/office/powerpoint/2010/main" val="1735163775"/>
              </p:ext>
            </p:extLst>
          </p:nvPr>
        </p:nvGraphicFramePr>
        <p:xfrm>
          <a:off x="371963" y="3429000"/>
          <a:ext cx="5724037" cy="3303104"/>
        </p:xfrm>
        <a:graphic>
          <a:graphicData uri="http://schemas.openxmlformats.org/drawingml/2006/chart">
            <c:chart xmlns:c="http://schemas.openxmlformats.org/drawingml/2006/chart" xmlns:r="http://schemas.openxmlformats.org/officeDocument/2006/relationships" r:id="rId3"/>
          </a:graphicData>
        </a:graphic>
      </p:graphicFrame>
      <p:sp>
        <p:nvSpPr>
          <p:cNvPr id="8" name="CuadroTexto 7">
            <a:extLst>
              <a:ext uri="{FF2B5EF4-FFF2-40B4-BE49-F238E27FC236}">
                <a16:creationId xmlns:a16="http://schemas.microsoft.com/office/drawing/2014/main" id="{828EC7A1-2AAA-45CD-9388-2CB5B883D8D0}"/>
              </a:ext>
            </a:extLst>
          </p:cNvPr>
          <p:cNvSpPr txBox="1"/>
          <p:nvPr/>
        </p:nvSpPr>
        <p:spPr>
          <a:xfrm>
            <a:off x="398465" y="2984752"/>
            <a:ext cx="5313221" cy="646331"/>
          </a:xfrm>
          <a:prstGeom prst="rect">
            <a:avLst/>
          </a:prstGeom>
          <a:noFill/>
        </p:spPr>
        <p:txBody>
          <a:bodyPr wrap="square" rtlCol="0">
            <a:spAutoFit/>
          </a:bodyPr>
          <a:lstStyle/>
          <a:p>
            <a:pPr algn="ctr"/>
            <a:r>
              <a:rPr lang="es-MX" b="1" dirty="0">
                <a:solidFill>
                  <a:srgbClr val="0D3964"/>
                </a:solidFill>
                <a:effectLst/>
                <a:latin typeface="Calibri" panose="020F0502020204030204" pitchFamily="34" charset="0"/>
                <a:ea typeface="Times New Roman" panose="02020603050405020304" pitchFamily="18" charset="0"/>
                <a:cs typeface="Calibri" panose="020F0502020204030204" pitchFamily="34" charset="0"/>
              </a:rPr>
              <a:t>Casos administrados por CIADI a Nivel Mundial</a:t>
            </a:r>
            <a:endParaRPr lang="es-GT" dirty="0">
              <a:solidFill>
                <a:srgbClr val="0D3964"/>
              </a:solidFill>
              <a:effectLst/>
              <a:latin typeface="Calibri" panose="020F0502020204030204" pitchFamily="34" charset="0"/>
              <a:ea typeface="Times New Roman" panose="02020603050405020304" pitchFamily="18" charset="0"/>
              <a:cs typeface="Calibri" panose="020F0502020204030204" pitchFamily="34" charset="0"/>
            </a:endParaRPr>
          </a:p>
          <a:p>
            <a:pPr algn="ctr"/>
            <a:r>
              <a:rPr lang="es-MX" dirty="0">
                <a:effectLst/>
                <a:latin typeface="Calibri" panose="020F0502020204030204" pitchFamily="34" charset="0"/>
                <a:ea typeface="Times New Roman" panose="02020603050405020304" pitchFamily="18" charset="0"/>
                <a:cs typeface="Calibri" panose="020F0502020204030204" pitchFamily="34" charset="0"/>
              </a:rPr>
              <a:t>Número de casos</a:t>
            </a:r>
            <a:endParaRPr lang="es-GT" dirty="0">
              <a:latin typeface="Calibri" panose="020F0502020204030204" pitchFamily="34" charset="0"/>
              <a:cs typeface="Calibri" panose="020F0502020204030204" pitchFamily="34" charset="0"/>
            </a:endParaRPr>
          </a:p>
        </p:txBody>
      </p:sp>
      <p:sp>
        <p:nvSpPr>
          <p:cNvPr id="9" name="CuadroTexto 8">
            <a:extLst>
              <a:ext uri="{FF2B5EF4-FFF2-40B4-BE49-F238E27FC236}">
                <a16:creationId xmlns:a16="http://schemas.microsoft.com/office/drawing/2014/main" id="{18E15F18-8B6D-4FFE-951A-D79182146901}"/>
              </a:ext>
            </a:extLst>
          </p:cNvPr>
          <p:cNvSpPr txBox="1"/>
          <p:nvPr/>
        </p:nvSpPr>
        <p:spPr>
          <a:xfrm>
            <a:off x="6573081" y="1136964"/>
            <a:ext cx="5220454" cy="2585323"/>
          </a:xfrm>
          <a:prstGeom prst="rect">
            <a:avLst/>
          </a:prstGeom>
          <a:noFill/>
        </p:spPr>
        <p:txBody>
          <a:bodyPr wrap="square" rtlCol="0">
            <a:spAutoFit/>
          </a:bodyPr>
          <a:lstStyle/>
          <a:p>
            <a:pPr algn="just"/>
            <a:r>
              <a:rPr lang="es-MX" dirty="0">
                <a:effectLst/>
                <a:latin typeface="Calibri" panose="020F0502020204030204" pitchFamily="34" charset="0"/>
                <a:ea typeface="Times New Roman" panose="02020603050405020304" pitchFamily="18" charset="0"/>
                <a:cs typeface="Calibri" panose="020F0502020204030204" pitchFamily="34" charset="0"/>
              </a:rPr>
              <a:t>Guatemala al 30 de junio de 2021, ha sido objeto de 8 arbitrajes de inversión estado-inversionista, de los cuales 6 procesos están finalizados con laudo arbitral:</a:t>
            </a:r>
          </a:p>
          <a:p>
            <a:pPr marL="285750" indent="-285750" algn="just">
              <a:buFont typeface="Arial" panose="020B0604020202020204" pitchFamily="34" charset="0"/>
              <a:buChar char="•"/>
            </a:pPr>
            <a:r>
              <a:rPr lang="es-MX" b="1" u="sng" dirty="0">
                <a:effectLst/>
                <a:latin typeface="Calibri" panose="020F0502020204030204" pitchFamily="34" charset="0"/>
                <a:ea typeface="Times New Roman" panose="02020603050405020304" pitchFamily="18" charset="0"/>
                <a:cs typeface="Calibri" panose="020F0502020204030204" pitchFamily="34" charset="0"/>
              </a:rPr>
              <a:t>3 fueron a favor del Estado de Guatemala </a:t>
            </a:r>
          </a:p>
          <a:p>
            <a:pPr marL="285750" indent="-285750" algn="just">
              <a:buFont typeface="Arial" panose="020B0604020202020204" pitchFamily="34" charset="0"/>
              <a:buChar char="•"/>
            </a:pPr>
            <a:r>
              <a:rPr lang="es-MX" b="1" dirty="0">
                <a:effectLst/>
                <a:latin typeface="Calibri" panose="020F0502020204030204" pitchFamily="34" charset="0"/>
                <a:ea typeface="Times New Roman" panose="02020603050405020304" pitchFamily="18" charset="0"/>
                <a:cs typeface="Calibri" panose="020F0502020204030204" pitchFamily="34" charset="0"/>
              </a:rPr>
              <a:t>3 tienen laudo arbitral en contra, </a:t>
            </a:r>
          </a:p>
          <a:p>
            <a:pPr marL="742950" lvl="1" indent="-285750" algn="just">
              <a:buFont typeface="Arial" panose="020B0604020202020204" pitchFamily="34" charset="0"/>
              <a:buChar char="•"/>
            </a:pPr>
            <a:r>
              <a:rPr lang="es-MX" b="1" dirty="0">
                <a:latin typeface="Calibri" panose="020F0502020204030204" pitchFamily="34" charset="0"/>
                <a:ea typeface="Times New Roman" panose="02020603050405020304" pitchFamily="18" charset="0"/>
                <a:cs typeface="Calibri" panose="020F0502020204030204" pitchFamily="34" charset="0"/>
              </a:rPr>
              <a:t>2</a:t>
            </a:r>
            <a:r>
              <a:rPr lang="es-MX" b="1" dirty="0">
                <a:effectLst/>
                <a:latin typeface="Calibri" panose="020F0502020204030204" pitchFamily="34" charset="0"/>
                <a:ea typeface="Times New Roman" panose="02020603050405020304" pitchFamily="18" charset="0"/>
                <a:cs typeface="Calibri" panose="020F0502020204030204" pitchFamily="34" charset="0"/>
              </a:rPr>
              <a:t> se pagaron en 2013 y 2020, </a:t>
            </a:r>
          </a:p>
          <a:p>
            <a:pPr marL="742950" lvl="1" indent="-285750" algn="just">
              <a:buFont typeface="Arial" panose="020B0604020202020204" pitchFamily="34" charset="0"/>
              <a:buChar char="•"/>
            </a:pPr>
            <a:r>
              <a:rPr lang="es-MX" b="1" dirty="0">
                <a:effectLst/>
                <a:latin typeface="Calibri" panose="020F0502020204030204" pitchFamily="34" charset="0"/>
                <a:ea typeface="Times New Roman" panose="02020603050405020304" pitchFamily="18" charset="0"/>
                <a:cs typeface="Calibri" panose="020F0502020204030204" pitchFamily="34" charset="0"/>
              </a:rPr>
              <a:t>1 caso se impugnó mediante un proceso de anulación, que estaría pendiente que el tribunal de arbitraje emita su sentencia. </a:t>
            </a:r>
            <a:endParaRPr lang="es-GT" b="1" dirty="0">
              <a:latin typeface="Calibri" panose="020F0502020204030204" pitchFamily="34" charset="0"/>
              <a:cs typeface="Calibri" panose="020F0502020204030204" pitchFamily="34" charset="0"/>
            </a:endParaRPr>
          </a:p>
        </p:txBody>
      </p:sp>
      <p:graphicFrame>
        <p:nvGraphicFramePr>
          <p:cNvPr id="20" name="Gráfico 19">
            <a:extLst>
              <a:ext uri="{FF2B5EF4-FFF2-40B4-BE49-F238E27FC236}">
                <a16:creationId xmlns:a16="http://schemas.microsoft.com/office/drawing/2014/main" id="{A0518774-3548-4073-A917-7EE7973936AA}"/>
              </a:ext>
            </a:extLst>
          </p:cNvPr>
          <p:cNvGraphicFramePr/>
          <p:nvPr>
            <p:extLst>
              <p:ext uri="{D42A27DB-BD31-4B8C-83A1-F6EECF244321}">
                <p14:modId xmlns:p14="http://schemas.microsoft.com/office/powerpoint/2010/main" val="564084809"/>
              </p:ext>
            </p:extLst>
          </p:nvPr>
        </p:nvGraphicFramePr>
        <p:xfrm>
          <a:off x="6836430" y="4391657"/>
          <a:ext cx="5220454" cy="2321482"/>
        </p:xfrm>
        <a:graphic>
          <a:graphicData uri="http://schemas.openxmlformats.org/drawingml/2006/chart">
            <c:chart xmlns:c="http://schemas.openxmlformats.org/drawingml/2006/chart" xmlns:r="http://schemas.openxmlformats.org/officeDocument/2006/relationships" r:id="rId4"/>
          </a:graphicData>
        </a:graphic>
      </p:graphicFrame>
      <p:sp>
        <p:nvSpPr>
          <p:cNvPr id="22" name="CuadroTexto 21">
            <a:extLst>
              <a:ext uri="{FF2B5EF4-FFF2-40B4-BE49-F238E27FC236}">
                <a16:creationId xmlns:a16="http://schemas.microsoft.com/office/drawing/2014/main" id="{49708D29-1550-4F75-80EB-0C474C9E9620}"/>
              </a:ext>
            </a:extLst>
          </p:cNvPr>
          <p:cNvSpPr txBox="1"/>
          <p:nvPr/>
        </p:nvSpPr>
        <p:spPr>
          <a:xfrm>
            <a:off x="6836430" y="3853048"/>
            <a:ext cx="4969564" cy="1077218"/>
          </a:xfrm>
          <a:prstGeom prst="rect">
            <a:avLst/>
          </a:prstGeom>
          <a:noFill/>
        </p:spPr>
        <p:txBody>
          <a:bodyPr wrap="square">
            <a:spAutoFit/>
          </a:bodyPr>
          <a:lstStyle/>
          <a:p>
            <a:pPr algn="ctr"/>
            <a:r>
              <a:rPr lang="es-ES" b="1" dirty="0">
                <a:solidFill>
                  <a:srgbClr val="0D3964"/>
                </a:solidFill>
                <a:effectLst/>
                <a:latin typeface="Calibri" panose="020F0502020204030204" pitchFamily="34" charset="0"/>
                <a:ea typeface="Times New Roman" panose="02020603050405020304" pitchFamily="18" charset="0"/>
                <a:cs typeface="Calibri" panose="020F0502020204030204" pitchFamily="34" charset="0"/>
              </a:rPr>
              <a:t>Gastos del Ministerio de Economía en temas de controversias</a:t>
            </a:r>
            <a:endParaRPr lang="es-GT" dirty="0">
              <a:solidFill>
                <a:srgbClr val="0D3964"/>
              </a:solidFill>
              <a:effectLst/>
              <a:latin typeface="Calibri" panose="020F0502020204030204" pitchFamily="34" charset="0"/>
              <a:ea typeface="Times New Roman" panose="02020603050405020304" pitchFamily="18" charset="0"/>
              <a:cs typeface="Calibri" panose="020F0502020204030204" pitchFamily="34" charset="0"/>
            </a:endParaRPr>
          </a:p>
          <a:p>
            <a:pPr algn="ctr"/>
            <a:r>
              <a:rPr lang="es-ES" sz="1400" dirty="0">
                <a:effectLst/>
                <a:latin typeface="Calibri" panose="020F0502020204030204" pitchFamily="34" charset="0"/>
                <a:ea typeface="Times New Roman" panose="02020603050405020304" pitchFamily="18" charset="0"/>
                <a:cs typeface="Calibri" panose="020F0502020204030204" pitchFamily="34" charset="0"/>
              </a:rPr>
              <a:t>2009-2021*</a:t>
            </a:r>
            <a:endParaRPr lang="es-GT" sz="1400" dirty="0">
              <a:effectLst/>
              <a:latin typeface="Calibri" panose="020F0502020204030204" pitchFamily="34" charset="0"/>
              <a:ea typeface="Times New Roman" panose="02020603050405020304" pitchFamily="18" charset="0"/>
              <a:cs typeface="Calibri" panose="020F0502020204030204" pitchFamily="34" charset="0"/>
            </a:endParaRPr>
          </a:p>
          <a:p>
            <a:pPr algn="ctr"/>
            <a:r>
              <a:rPr lang="es-ES" sz="1400" dirty="0">
                <a:effectLst/>
                <a:latin typeface="Calibri" panose="020F0502020204030204" pitchFamily="34" charset="0"/>
                <a:ea typeface="Times New Roman" panose="02020603050405020304" pitchFamily="18" charset="0"/>
                <a:cs typeface="Calibri" panose="020F0502020204030204" pitchFamily="34" charset="0"/>
              </a:rPr>
              <a:t>Millones de quetzales</a:t>
            </a:r>
            <a:endParaRPr lang="es-GT" sz="14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547322506"/>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2"/>
          <p:cNvSpPr txBox="1"/>
          <p:nvPr/>
        </p:nvSpPr>
        <p:spPr>
          <a:xfrm>
            <a:off x="200786" y="243421"/>
            <a:ext cx="7945955" cy="892552"/>
          </a:xfrm>
          <a:prstGeom prst="rect">
            <a:avLst/>
          </a:prstGeom>
          <a:noFill/>
        </p:spPr>
        <p:txBody>
          <a:bodyPr wrap="square" rtlCol="0">
            <a:spAutoFit/>
          </a:bodyPr>
          <a:lstStyle/>
          <a:p>
            <a:r>
              <a:rPr lang="es-GT" altLang="zh-CN" sz="3200" b="1" dirty="0">
                <a:solidFill>
                  <a:schemeClr val="bg1"/>
                </a:solidFill>
                <a:ea typeface="inpin heiti" panose="00000500000000000000" pitchFamily="2" charset="-122"/>
                <a:sym typeface="inpin heiti" panose="00000500000000000000" pitchFamily="2" charset="-122"/>
              </a:rPr>
              <a:t>Inventario de demandas Contra el Estado</a:t>
            </a:r>
          </a:p>
          <a:p>
            <a:endParaRPr lang="es-GT" altLang="zh-CN" b="1" dirty="0">
              <a:solidFill>
                <a:schemeClr val="bg1"/>
              </a:solidFill>
              <a:ea typeface="inpin heiti" panose="00000500000000000000" pitchFamily="2" charset="-122"/>
              <a:sym typeface="inpin heiti" panose="00000500000000000000" pitchFamily="2" charset="-122"/>
            </a:endParaRPr>
          </a:p>
        </p:txBody>
      </p:sp>
      <p:graphicFrame>
        <p:nvGraphicFramePr>
          <p:cNvPr id="3" name="Tabla 2">
            <a:extLst>
              <a:ext uri="{FF2B5EF4-FFF2-40B4-BE49-F238E27FC236}">
                <a16:creationId xmlns:a16="http://schemas.microsoft.com/office/drawing/2014/main" id="{4458BE86-5DB6-499A-BCF3-209B4511E4C2}"/>
              </a:ext>
            </a:extLst>
          </p:cNvPr>
          <p:cNvGraphicFramePr>
            <a:graphicFrameLocks noGrp="1"/>
          </p:cNvGraphicFramePr>
          <p:nvPr>
            <p:extLst>
              <p:ext uri="{D42A27DB-BD31-4B8C-83A1-F6EECF244321}">
                <p14:modId xmlns:p14="http://schemas.microsoft.com/office/powerpoint/2010/main" val="1727706265"/>
              </p:ext>
            </p:extLst>
          </p:nvPr>
        </p:nvGraphicFramePr>
        <p:xfrm>
          <a:off x="325474" y="2023374"/>
          <a:ext cx="7821267" cy="4520382"/>
        </p:xfrm>
        <a:graphic>
          <a:graphicData uri="http://schemas.openxmlformats.org/drawingml/2006/table">
            <a:tbl>
              <a:tblPr firstRow="1" firstCol="1" bandRow="1"/>
              <a:tblGrid>
                <a:gridCol w="4841737">
                  <a:extLst>
                    <a:ext uri="{9D8B030D-6E8A-4147-A177-3AD203B41FA5}">
                      <a16:colId xmlns:a16="http://schemas.microsoft.com/office/drawing/2014/main" val="2948025372"/>
                    </a:ext>
                  </a:extLst>
                </a:gridCol>
                <a:gridCol w="1489765">
                  <a:extLst>
                    <a:ext uri="{9D8B030D-6E8A-4147-A177-3AD203B41FA5}">
                      <a16:colId xmlns:a16="http://schemas.microsoft.com/office/drawing/2014/main" val="1084385546"/>
                    </a:ext>
                  </a:extLst>
                </a:gridCol>
                <a:gridCol w="1489765">
                  <a:extLst>
                    <a:ext uri="{9D8B030D-6E8A-4147-A177-3AD203B41FA5}">
                      <a16:colId xmlns:a16="http://schemas.microsoft.com/office/drawing/2014/main" val="1578214904"/>
                    </a:ext>
                  </a:extLst>
                </a:gridCol>
              </a:tblGrid>
              <a:tr h="437937">
                <a:tc>
                  <a:txBody>
                    <a:bodyPr/>
                    <a:lstStyle/>
                    <a:p>
                      <a:pPr algn="ctr">
                        <a:lnSpc>
                          <a:spcPct val="115000"/>
                        </a:lnSpc>
                      </a:pPr>
                      <a:r>
                        <a:rPr lang="es-GT" sz="1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Tipo de Proceso</a:t>
                      </a:r>
                      <a:endParaRPr lang="es-GT" sz="16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3964"/>
                    </a:solidFill>
                  </a:tcPr>
                </a:tc>
                <a:tc>
                  <a:txBody>
                    <a:bodyPr/>
                    <a:lstStyle/>
                    <a:p>
                      <a:pPr algn="ctr">
                        <a:lnSpc>
                          <a:spcPct val="115000"/>
                        </a:lnSpc>
                      </a:pPr>
                      <a:r>
                        <a:rPr lang="es-GT" sz="1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Casos</a:t>
                      </a:r>
                      <a:endParaRPr lang="es-GT" sz="16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3964"/>
                    </a:solidFill>
                  </a:tcPr>
                </a:tc>
                <a:tc>
                  <a:txBody>
                    <a:bodyPr/>
                    <a:lstStyle/>
                    <a:p>
                      <a:pPr algn="ctr">
                        <a:lnSpc>
                          <a:spcPct val="115000"/>
                        </a:lnSpc>
                      </a:pPr>
                      <a:r>
                        <a:rPr lang="es-GT" sz="1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Monto demandado</a:t>
                      </a:r>
                      <a:endParaRPr lang="es-GT" sz="16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3964"/>
                    </a:solidFill>
                  </a:tcPr>
                </a:tc>
                <a:extLst>
                  <a:ext uri="{0D108BD9-81ED-4DB2-BD59-A6C34878D82A}">
                    <a16:rowId xmlns:a16="http://schemas.microsoft.com/office/drawing/2014/main" val="2834785033"/>
                  </a:ext>
                </a:extLst>
              </a:tr>
              <a:tr h="209831">
                <a:tc>
                  <a:txBody>
                    <a:bodyPr/>
                    <a:lstStyle/>
                    <a:p>
                      <a:pPr algn="ctr">
                        <a:lnSpc>
                          <a:spcPct val="115000"/>
                        </a:lnSpc>
                      </a:pPr>
                      <a:r>
                        <a:rPr lang="es-GT"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Total</a:t>
                      </a:r>
                      <a:endParaRPr lang="es-GT"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pPr>
                      <a:r>
                        <a:rPr lang="es-GT" sz="1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8,367</a:t>
                      </a:r>
                      <a:endParaRPr lang="es-GT" sz="160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pPr>
                      <a:r>
                        <a:rPr lang="es-GT" sz="1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11,280.0</a:t>
                      </a:r>
                      <a:endParaRPr lang="es-GT" sz="160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53288393"/>
                  </a:ext>
                </a:extLst>
              </a:tr>
              <a:tr h="209831">
                <a:tc>
                  <a:txBody>
                    <a:bodyPr/>
                    <a:lstStyle/>
                    <a:p>
                      <a:pPr>
                        <a:lnSpc>
                          <a:spcPct val="115000"/>
                        </a:lnSpc>
                      </a:pPr>
                      <a:r>
                        <a:rPr lang="es-GT"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Procesos en cortes nacionales</a:t>
                      </a:r>
                      <a:endParaRPr lang="es-GT"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r>
                        <a:rPr lang="es-GT" sz="1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8,192</a:t>
                      </a:r>
                      <a:endParaRPr lang="es-GT" sz="160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r>
                        <a:rPr lang="es-GT" sz="1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4,574.5</a:t>
                      </a:r>
                      <a:endParaRPr lang="es-GT" sz="160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26784022"/>
                  </a:ext>
                </a:extLst>
              </a:tr>
              <a:tr h="209831">
                <a:tc>
                  <a:txBody>
                    <a:bodyPr/>
                    <a:lstStyle/>
                    <a:p>
                      <a:pPr indent="254000">
                        <a:lnSpc>
                          <a:spcPct val="115000"/>
                        </a:lnSpc>
                      </a:pPr>
                      <a:r>
                        <a:rPr lang="es-GT"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Procesos Penales</a:t>
                      </a:r>
                      <a:endParaRPr lang="es-GT" sz="160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r>
                        <a:rPr lang="es-GT"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s-GT"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r>
                        <a:rPr lang="es-GT"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3.1</a:t>
                      </a:r>
                      <a:endParaRPr lang="es-GT" sz="160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85940514"/>
                  </a:ext>
                </a:extLst>
              </a:tr>
              <a:tr h="209831">
                <a:tc>
                  <a:txBody>
                    <a:bodyPr/>
                    <a:lstStyle/>
                    <a:p>
                      <a:pPr indent="254000">
                        <a:lnSpc>
                          <a:spcPct val="115000"/>
                        </a:lnSpc>
                      </a:pPr>
                      <a:r>
                        <a:rPr lang="es-GT"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Procesos Laborales</a:t>
                      </a:r>
                      <a:endParaRPr lang="es-GT" sz="160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r>
                        <a:rPr lang="es-GT"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7,957</a:t>
                      </a:r>
                      <a:endParaRPr lang="es-GT" sz="160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r>
                        <a:rPr lang="es-GT"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n.d.</a:t>
                      </a:r>
                      <a:endParaRPr lang="es-GT" sz="160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96031974"/>
                  </a:ext>
                </a:extLst>
              </a:tr>
              <a:tr h="209831">
                <a:tc>
                  <a:txBody>
                    <a:bodyPr/>
                    <a:lstStyle/>
                    <a:p>
                      <a:pPr indent="508000">
                        <a:lnSpc>
                          <a:spcPct val="115000"/>
                        </a:lnSpc>
                      </a:pPr>
                      <a:r>
                        <a:rPr lang="es-GT"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Procesos ordinarios</a:t>
                      </a:r>
                      <a:endParaRPr lang="es-GT"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r>
                        <a:rPr lang="es-GT"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7,732</a:t>
                      </a:r>
                      <a:endParaRPr lang="es-GT"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r>
                        <a:rPr lang="es-GT"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n.d.</a:t>
                      </a:r>
                      <a:endParaRPr lang="es-GT" sz="160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90010859"/>
                  </a:ext>
                </a:extLst>
              </a:tr>
              <a:tr h="209831">
                <a:tc>
                  <a:txBody>
                    <a:bodyPr/>
                    <a:lstStyle/>
                    <a:p>
                      <a:pPr indent="508000">
                        <a:lnSpc>
                          <a:spcPct val="115000"/>
                        </a:lnSpc>
                      </a:pPr>
                      <a:r>
                        <a:rPr lang="es-GT"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Procesos colectivos</a:t>
                      </a:r>
                      <a:endParaRPr lang="es-GT" sz="160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r>
                        <a:rPr lang="es-GT"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225</a:t>
                      </a:r>
                      <a:endParaRPr lang="es-GT" sz="160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r>
                        <a:rPr lang="es-GT"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n.d.</a:t>
                      </a:r>
                      <a:endParaRPr lang="es-GT" sz="160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66036197"/>
                  </a:ext>
                </a:extLst>
              </a:tr>
              <a:tr h="209831">
                <a:tc>
                  <a:txBody>
                    <a:bodyPr/>
                    <a:lstStyle/>
                    <a:p>
                      <a:pPr indent="254000">
                        <a:lnSpc>
                          <a:spcPct val="115000"/>
                        </a:lnSpc>
                      </a:pPr>
                      <a:r>
                        <a:rPr lang="es-GT"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Procesos en Materia Civil</a:t>
                      </a:r>
                      <a:endParaRPr lang="es-GT" sz="160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r>
                        <a:rPr lang="es-GT"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230</a:t>
                      </a:r>
                      <a:endParaRPr lang="es-GT"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r>
                        <a:rPr lang="es-GT"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4,571.4</a:t>
                      </a:r>
                      <a:endParaRPr lang="es-GT" sz="160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27406469"/>
                  </a:ext>
                </a:extLst>
              </a:tr>
              <a:tr h="209831">
                <a:tc>
                  <a:txBody>
                    <a:bodyPr/>
                    <a:lstStyle/>
                    <a:p>
                      <a:pPr indent="508000">
                        <a:lnSpc>
                          <a:spcPct val="115000"/>
                        </a:lnSpc>
                      </a:pPr>
                      <a:r>
                        <a:rPr lang="es-GT"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Arbitraje Nacional</a:t>
                      </a:r>
                      <a:endParaRPr lang="es-GT" sz="160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r>
                        <a:rPr lang="es-GT"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38</a:t>
                      </a:r>
                      <a:endParaRPr lang="es-GT" sz="160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r>
                        <a:rPr lang="es-GT"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732.6</a:t>
                      </a:r>
                      <a:endParaRPr lang="es-GT" sz="160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28192547"/>
                  </a:ext>
                </a:extLst>
              </a:tr>
              <a:tr h="209831">
                <a:tc>
                  <a:txBody>
                    <a:bodyPr/>
                    <a:lstStyle/>
                    <a:p>
                      <a:pPr indent="508000">
                        <a:lnSpc>
                          <a:spcPct val="115000"/>
                        </a:lnSpc>
                      </a:pPr>
                      <a:r>
                        <a:rPr lang="es-GT"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Sentencias</a:t>
                      </a:r>
                      <a:endParaRPr lang="es-GT" sz="160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r>
                        <a:rPr lang="es-GT"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26</a:t>
                      </a:r>
                      <a:endParaRPr lang="es-GT" sz="160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r>
                        <a:rPr lang="es-GT"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602.2</a:t>
                      </a:r>
                      <a:endParaRPr lang="es-GT"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69108260"/>
                  </a:ext>
                </a:extLst>
              </a:tr>
              <a:tr h="209831">
                <a:tc>
                  <a:txBody>
                    <a:bodyPr/>
                    <a:lstStyle/>
                    <a:p>
                      <a:pPr indent="508000">
                        <a:lnSpc>
                          <a:spcPct val="115000"/>
                        </a:lnSpc>
                      </a:pPr>
                      <a:r>
                        <a:rPr lang="es-GT"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Juicios ordinarios y sumarios</a:t>
                      </a:r>
                      <a:endParaRPr lang="es-GT" sz="160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r>
                        <a:rPr lang="es-GT"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105</a:t>
                      </a:r>
                      <a:endParaRPr lang="es-GT" sz="160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r>
                        <a:rPr lang="es-GT"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293.8</a:t>
                      </a:r>
                      <a:endParaRPr lang="es-GT"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581757399"/>
                  </a:ext>
                </a:extLst>
              </a:tr>
              <a:tr h="209831">
                <a:tc>
                  <a:txBody>
                    <a:bodyPr/>
                    <a:lstStyle/>
                    <a:p>
                      <a:pPr indent="508000">
                        <a:lnSpc>
                          <a:spcPct val="115000"/>
                        </a:lnSpc>
                      </a:pPr>
                      <a:r>
                        <a:rPr lang="es-GT"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Juicios económicos Coactivos</a:t>
                      </a:r>
                      <a:endParaRPr lang="es-GT" sz="160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r>
                        <a:rPr lang="es-GT"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61</a:t>
                      </a:r>
                      <a:endParaRPr lang="es-GT" sz="160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r>
                        <a:rPr lang="es-GT"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2,942.8</a:t>
                      </a:r>
                      <a:endParaRPr lang="es-GT"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4962693"/>
                  </a:ext>
                </a:extLst>
              </a:tr>
              <a:tr h="209831">
                <a:tc>
                  <a:txBody>
                    <a:bodyPr/>
                    <a:lstStyle/>
                    <a:p>
                      <a:pPr>
                        <a:lnSpc>
                          <a:spcPct val="115000"/>
                        </a:lnSpc>
                      </a:pPr>
                      <a:r>
                        <a:rPr lang="es-GT" sz="1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Procesos en cortes internacionales</a:t>
                      </a:r>
                      <a:endParaRPr lang="es-GT" sz="160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r>
                        <a:rPr lang="es-GT" sz="1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175</a:t>
                      </a:r>
                      <a:endParaRPr lang="es-GT" sz="160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r>
                        <a:rPr lang="es-GT"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6,705.5</a:t>
                      </a:r>
                      <a:endParaRPr lang="es-GT"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24479191"/>
                  </a:ext>
                </a:extLst>
              </a:tr>
              <a:tr h="209831">
                <a:tc>
                  <a:txBody>
                    <a:bodyPr/>
                    <a:lstStyle/>
                    <a:p>
                      <a:pPr indent="254000">
                        <a:lnSpc>
                          <a:spcPct val="115000"/>
                        </a:lnSpc>
                      </a:pPr>
                      <a:r>
                        <a:rPr lang="es-GT"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Arbitraje de Inversión (Arbitraje)</a:t>
                      </a:r>
                      <a:endParaRPr lang="es-GT"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r>
                        <a:rPr lang="es-GT"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es-GT" sz="160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r>
                        <a:rPr lang="es-GT"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6,705.5</a:t>
                      </a:r>
                      <a:endParaRPr lang="es-GT"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028702729"/>
                  </a:ext>
                </a:extLst>
              </a:tr>
              <a:tr h="437937">
                <a:tc>
                  <a:txBody>
                    <a:bodyPr/>
                    <a:lstStyle/>
                    <a:p>
                      <a:pPr indent="254000">
                        <a:lnSpc>
                          <a:spcPct val="115000"/>
                        </a:lnSpc>
                      </a:pPr>
                      <a:r>
                        <a:rPr lang="es-GT"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Procesos ante el Sistema Interamericano de Protección de Derechos Humanos</a:t>
                      </a:r>
                      <a:endParaRPr lang="es-GT"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s-GT"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172</a:t>
                      </a:r>
                      <a:endParaRPr lang="es-GT" sz="160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s-GT"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n.d</a:t>
                      </a:r>
                      <a:r>
                        <a:rPr lang="es-GT"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s-GT"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0626754"/>
                  </a:ext>
                </a:extLst>
              </a:tr>
            </a:tbl>
          </a:graphicData>
        </a:graphic>
      </p:graphicFrame>
      <p:sp>
        <p:nvSpPr>
          <p:cNvPr id="4" name="CuadroTexto 3">
            <a:extLst>
              <a:ext uri="{FF2B5EF4-FFF2-40B4-BE49-F238E27FC236}">
                <a16:creationId xmlns:a16="http://schemas.microsoft.com/office/drawing/2014/main" id="{A1406757-AC77-4F35-8BC5-496440C5A628}"/>
              </a:ext>
            </a:extLst>
          </p:cNvPr>
          <p:cNvSpPr txBox="1"/>
          <p:nvPr/>
        </p:nvSpPr>
        <p:spPr>
          <a:xfrm>
            <a:off x="325474" y="6538932"/>
            <a:ext cx="5846693" cy="461665"/>
          </a:xfrm>
          <a:prstGeom prst="rect">
            <a:avLst/>
          </a:prstGeom>
          <a:noFill/>
        </p:spPr>
        <p:txBody>
          <a:bodyPr wrap="square" rtlCol="0">
            <a:spAutoFit/>
          </a:bodyPr>
          <a:lstStyle/>
          <a:p>
            <a:r>
              <a:rPr lang="es-ES_tradnl" sz="1200" b="1" dirty="0">
                <a:effectLst/>
                <a:latin typeface="Calibri" panose="020F0502020204030204" pitchFamily="34" charset="0"/>
                <a:ea typeface="Times New Roman" panose="02020603050405020304" pitchFamily="18" charset="0"/>
                <a:cs typeface="Calibri" panose="020F0502020204030204" pitchFamily="34" charset="0"/>
              </a:rPr>
              <a:t>Fuente: Procuraduría General de la Nación.</a:t>
            </a:r>
            <a:endParaRPr lang="es-GT" sz="1200" b="1" dirty="0">
              <a:effectLst/>
              <a:latin typeface="Calibri" panose="020F0502020204030204" pitchFamily="34" charset="0"/>
              <a:ea typeface="Times New Roman" panose="02020603050405020304" pitchFamily="18" charset="0"/>
              <a:cs typeface="Calibri" panose="020F0502020204030204" pitchFamily="34" charset="0"/>
            </a:endParaRPr>
          </a:p>
          <a:p>
            <a:endParaRPr lang="es-GT" sz="1200" b="1" dirty="0"/>
          </a:p>
        </p:txBody>
      </p:sp>
      <p:sp>
        <p:nvSpPr>
          <p:cNvPr id="5" name="CuadroTexto 4">
            <a:extLst>
              <a:ext uri="{FF2B5EF4-FFF2-40B4-BE49-F238E27FC236}">
                <a16:creationId xmlns:a16="http://schemas.microsoft.com/office/drawing/2014/main" id="{CA6CD28D-2CA1-4EBC-9BF4-0159D5C36EDC}"/>
              </a:ext>
            </a:extLst>
          </p:cNvPr>
          <p:cNvSpPr txBox="1"/>
          <p:nvPr/>
        </p:nvSpPr>
        <p:spPr>
          <a:xfrm>
            <a:off x="325474" y="1146538"/>
            <a:ext cx="7023652" cy="1077218"/>
          </a:xfrm>
          <a:prstGeom prst="rect">
            <a:avLst/>
          </a:prstGeom>
          <a:noFill/>
        </p:spPr>
        <p:txBody>
          <a:bodyPr wrap="square" rtlCol="0">
            <a:spAutoFit/>
          </a:bodyPr>
          <a:lstStyle/>
          <a:p>
            <a:pPr algn="ctr"/>
            <a:r>
              <a:rPr lang="es-ES" sz="2000" b="1" dirty="0">
                <a:solidFill>
                  <a:srgbClr val="0D3964"/>
                </a:solidFill>
                <a:effectLst/>
                <a:latin typeface="Calibri" panose="020F0502020204030204" pitchFamily="34" charset="0"/>
                <a:ea typeface="Times New Roman" panose="02020603050405020304" pitchFamily="18" charset="0"/>
                <a:cs typeface="Calibri" panose="020F0502020204030204" pitchFamily="34" charset="0"/>
              </a:rPr>
              <a:t>Demandas Judiciales Contra del Estado de Guatemala</a:t>
            </a:r>
            <a:endParaRPr lang="es-GT" sz="2000" b="1" dirty="0">
              <a:solidFill>
                <a:srgbClr val="0D3964"/>
              </a:solidFill>
              <a:effectLst/>
              <a:latin typeface="Calibri" panose="020F0502020204030204" pitchFamily="34" charset="0"/>
              <a:ea typeface="Times New Roman" panose="02020603050405020304" pitchFamily="18" charset="0"/>
              <a:cs typeface="Calibri" panose="020F0502020204030204" pitchFamily="34" charset="0"/>
            </a:endParaRPr>
          </a:p>
          <a:p>
            <a:pPr algn="ctr"/>
            <a:r>
              <a:rPr lang="es-ES" sz="1400" b="1" dirty="0">
                <a:effectLst/>
                <a:latin typeface="Calibri" panose="020F0502020204030204" pitchFamily="34" charset="0"/>
                <a:ea typeface="Times New Roman" panose="02020603050405020304" pitchFamily="18" charset="0"/>
                <a:cs typeface="Calibri" panose="020F0502020204030204" pitchFamily="34" charset="0"/>
              </a:rPr>
              <a:t>Al 30 de junio de 2021</a:t>
            </a:r>
            <a:endParaRPr lang="es-GT" sz="1400" b="1" dirty="0">
              <a:effectLst/>
              <a:latin typeface="Calibri" panose="020F0502020204030204" pitchFamily="34" charset="0"/>
              <a:ea typeface="Times New Roman" panose="02020603050405020304" pitchFamily="18" charset="0"/>
              <a:cs typeface="Calibri" panose="020F0502020204030204" pitchFamily="34" charset="0"/>
            </a:endParaRPr>
          </a:p>
          <a:p>
            <a:pPr algn="ctr"/>
            <a:r>
              <a:rPr lang="es-ES" sz="1400" b="1" dirty="0">
                <a:effectLst/>
                <a:latin typeface="Calibri" panose="020F0502020204030204" pitchFamily="34" charset="0"/>
                <a:ea typeface="Times New Roman" panose="02020603050405020304" pitchFamily="18" charset="0"/>
                <a:cs typeface="Calibri" panose="020F0502020204030204" pitchFamily="34" charset="0"/>
              </a:rPr>
              <a:t>Número de Casos y Millones de quetzales</a:t>
            </a:r>
            <a:endParaRPr lang="es-GT" sz="1400" b="1" dirty="0">
              <a:effectLst/>
              <a:latin typeface="Calibri" panose="020F0502020204030204" pitchFamily="34" charset="0"/>
              <a:ea typeface="Times New Roman" panose="02020603050405020304" pitchFamily="18" charset="0"/>
              <a:cs typeface="Calibri" panose="020F0502020204030204" pitchFamily="34" charset="0"/>
            </a:endParaRPr>
          </a:p>
          <a:p>
            <a:endParaRPr lang="es-GT" sz="1600" dirty="0">
              <a:latin typeface="Calibri" panose="020F0502020204030204" pitchFamily="34" charset="0"/>
              <a:cs typeface="Calibri" panose="020F0502020204030204" pitchFamily="34" charset="0"/>
            </a:endParaRPr>
          </a:p>
        </p:txBody>
      </p:sp>
      <p:sp>
        <p:nvSpPr>
          <p:cNvPr id="6" name="CuadroTexto 5">
            <a:extLst>
              <a:ext uri="{FF2B5EF4-FFF2-40B4-BE49-F238E27FC236}">
                <a16:creationId xmlns:a16="http://schemas.microsoft.com/office/drawing/2014/main" id="{A90FD30C-A303-47FC-AFDC-B72E666D32EB}"/>
              </a:ext>
            </a:extLst>
          </p:cNvPr>
          <p:cNvSpPr txBox="1"/>
          <p:nvPr/>
        </p:nvSpPr>
        <p:spPr>
          <a:xfrm>
            <a:off x="8338213" y="2014617"/>
            <a:ext cx="3528313" cy="4093428"/>
          </a:xfrm>
          <a:prstGeom prst="rect">
            <a:avLst/>
          </a:prstGeom>
          <a:noFill/>
        </p:spPr>
        <p:txBody>
          <a:bodyPr wrap="square" rtlCol="0">
            <a:spAutoFit/>
          </a:bodyPr>
          <a:lstStyle/>
          <a:p>
            <a:pPr algn="just"/>
            <a:r>
              <a:rPr lang="es-ES_tradnl" sz="1600" dirty="0">
                <a:latin typeface="Calibri" panose="020F0502020204030204" pitchFamily="34" charset="0"/>
                <a:ea typeface="Times New Roman" panose="02020603050405020304" pitchFamily="18" charset="0"/>
                <a:cs typeface="Calibri" panose="020F0502020204030204" pitchFamily="34" charset="0"/>
              </a:rPr>
              <a:t>E</a:t>
            </a:r>
            <a:r>
              <a:rPr lang="es-ES_tradnl" sz="1600" dirty="0">
                <a:effectLst/>
                <a:latin typeface="Calibri" panose="020F0502020204030204" pitchFamily="34" charset="0"/>
                <a:ea typeface="Times New Roman" panose="02020603050405020304" pitchFamily="18" charset="0"/>
                <a:cs typeface="Calibri" panose="020F0502020204030204" pitchFamily="34" charset="0"/>
              </a:rPr>
              <a:t>l total de demandas en contra del Estado de Guatemala son de 8,367 casos implica un costo potencial de Q11,280 millones, equivalente a 1.8% del PIB estimado para 2021. </a:t>
            </a:r>
          </a:p>
          <a:p>
            <a:pPr algn="just"/>
            <a:endParaRPr lang="es-ES_tradnl" sz="1600" dirty="0">
              <a:latin typeface="Calibri" panose="020F0502020204030204" pitchFamily="34" charset="0"/>
              <a:ea typeface="Times New Roman" panose="02020603050405020304" pitchFamily="18" charset="0"/>
              <a:cs typeface="Calibri" panose="020F0502020204030204" pitchFamily="34" charset="0"/>
            </a:endParaRPr>
          </a:p>
          <a:p>
            <a:pPr algn="just"/>
            <a:r>
              <a:rPr lang="es-ES_tradnl" sz="1600" dirty="0">
                <a:effectLst/>
                <a:latin typeface="Calibri" panose="020F0502020204030204" pitchFamily="34" charset="0"/>
                <a:ea typeface="Times New Roman" panose="02020603050405020304" pitchFamily="18" charset="0"/>
                <a:cs typeface="Calibri" panose="020F0502020204030204" pitchFamily="34" charset="0"/>
              </a:rPr>
              <a:t>Dicha información es preliminar y está sujeta a cambios conforme evolucionen los casos en los juzgados o tribunales respectivos.</a:t>
            </a:r>
          </a:p>
          <a:p>
            <a:pPr algn="just"/>
            <a:endParaRPr lang="es-ES_tradnl" sz="1600" dirty="0">
              <a:latin typeface="Calibri" panose="020F0502020204030204" pitchFamily="34" charset="0"/>
              <a:ea typeface="Times New Roman" panose="02020603050405020304" pitchFamily="18" charset="0"/>
              <a:cs typeface="Calibri" panose="020F0502020204030204" pitchFamily="34" charset="0"/>
            </a:endParaRPr>
          </a:p>
          <a:p>
            <a:pPr algn="just"/>
            <a:r>
              <a:rPr lang="es-ES_tradnl" sz="1600" dirty="0">
                <a:latin typeface="Calibri" panose="020F0502020204030204" pitchFamily="34" charset="0"/>
                <a:ea typeface="Times New Roman" panose="02020603050405020304" pitchFamily="18" charset="0"/>
                <a:cs typeface="Calibri" panose="020F0502020204030204" pitchFamily="34" charset="0"/>
              </a:rPr>
              <a:t>Los casos pueden demorar muchos años en resolverse y están sujetos a amparos, apelaciones y anulaciones</a:t>
            </a:r>
            <a:endParaRPr lang="es-GT" sz="1600" dirty="0">
              <a:effectLst/>
              <a:latin typeface="Calibri" panose="020F0502020204030204" pitchFamily="34" charset="0"/>
              <a:ea typeface="Times New Roman" panose="02020603050405020304" pitchFamily="18" charset="0"/>
              <a:cs typeface="Calibri" panose="020F0502020204030204" pitchFamily="34" charset="0"/>
            </a:endParaRPr>
          </a:p>
          <a:p>
            <a:pPr algn="just"/>
            <a:r>
              <a:rPr lang="es-ES_tradnl" sz="1600" dirty="0">
                <a:effectLst/>
                <a:latin typeface="Calibri" panose="020F0502020204030204" pitchFamily="34" charset="0"/>
                <a:ea typeface="Times New Roman" panose="02020603050405020304" pitchFamily="18" charset="0"/>
                <a:cs typeface="Calibri" panose="020F0502020204030204" pitchFamily="34" charset="0"/>
              </a:rPr>
              <a:t> </a:t>
            </a:r>
            <a:endParaRPr lang="es-GT" sz="1600" dirty="0">
              <a:effectLst/>
              <a:latin typeface="Calibri" panose="020F0502020204030204" pitchFamily="34" charset="0"/>
              <a:ea typeface="Times New Roman" panose="02020603050405020304" pitchFamily="18" charset="0"/>
              <a:cs typeface="Calibri" panose="020F0502020204030204" pitchFamily="34" charset="0"/>
            </a:endParaRPr>
          </a:p>
          <a:p>
            <a:endParaRPr lang="es-GT"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20385275"/>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E38E7ED9-3EE3-412E-9328-8A0EBA04A68F}"/>
              </a:ext>
            </a:extLst>
          </p:cNvPr>
          <p:cNvSpPr txBox="1"/>
          <p:nvPr/>
        </p:nvSpPr>
        <p:spPr>
          <a:xfrm>
            <a:off x="1007288" y="2316163"/>
            <a:ext cx="8688974" cy="2431435"/>
          </a:xfrm>
          <a:prstGeom prst="rect">
            <a:avLst/>
          </a:prstGeom>
          <a:noFill/>
          <a:effectLst/>
        </p:spPr>
        <p:txBody>
          <a:bodyPr wrap="square" rtlCol="0">
            <a:spAutoFit/>
          </a:bodyPr>
          <a:lstStyle/>
          <a:p>
            <a:r>
              <a:rPr lang="es-GT" sz="4400" dirty="0">
                <a:solidFill>
                  <a:schemeClr val="bg1"/>
                </a:solidFill>
              </a:rPr>
              <a:t>Riesgos de Desastres </a:t>
            </a:r>
          </a:p>
          <a:p>
            <a:r>
              <a:rPr lang="es-GT" sz="5400" b="1" dirty="0">
                <a:solidFill>
                  <a:schemeClr val="bg1"/>
                </a:solidFill>
              </a:rPr>
              <a:t>Provocados por Fenómenos Naturales</a:t>
            </a:r>
            <a:endParaRPr lang="es-GT" sz="5400" dirty="0">
              <a:solidFill>
                <a:schemeClr val="bg1"/>
              </a:solidFill>
            </a:endParaRPr>
          </a:p>
        </p:txBody>
      </p:sp>
    </p:spTree>
    <p:extLst>
      <p:ext uri="{BB962C8B-B14F-4D97-AF65-F5344CB8AC3E}">
        <p14:creationId xmlns:p14="http://schemas.microsoft.com/office/powerpoint/2010/main" val="21528305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5">
            <a:extLst>
              <a:ext uri="{FF2B5EF4-FFF2-40B4-BE49-F238E27FC236}">
                <a16:creationId xmlns:a16="http://schemas.microsoft.com/office/drawing/2014/main" id="{AE7B5C45-2C54-4389-90FC-1EE388A343B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685" b="14526"/>
          <a:stretch/>
        </p:blipFill>
        <p:spPr bwMode="auto">
          <a:xfrm>
            <a:off x="-240780" y="1474905"/>
            <a:ext cx="7125766" cy="4035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文本框 2"/>
          <p:cNvSpPr txBox="1"/>
          <p:nvPr/>
        </p:nvSpPr>
        <p:spPr>
          <a:xfrm>
            <a:off x="143323" y="0"/>
            <a:ext cx="7196842" cy="1200329"/>
          </a:xfrm>
          <a:prstGeom prst="rect">
            <a:avLst/>
          </a:prstGeom>
          <a:noFill/>
        </p:spPr>
        <p:txBody>
          <a:bodyPr wrap="square" rtlCol="0">
            <a:spAutoFit/>
          </a:bodyPr>
          <a:lstStyle/>
          <a:p>
            <a:r>
              <a:rPr lang="es-GT" altLang="zh-CN" sz="2800" b="1" dirty="0">
                <a:solidFill>
                  <a:schemeClr val="bg1"/>
                </a:solidFill>
                <a:ea typeface="inpin heiti" panose="00000500000000000000" pitchFamily="2" charset="-122"/>
                <a:sym typeface="inpin heiti" panose="00000500000000000000" pitchFamily="2" charset="-122"/>
              </a:rPr>
              <a:t>Riesgos de Desastres Provocados Por Fenómenos Naturales</a:t>
            </a:r>
          </a:p>
          <a:p>
            <a:endParaRPr lang="es-GT" altLang="zh-CN" sz="1600" b="1" dirty="0">
              <a:solidFill>
                <a:schemeClr val="bg1"/>
              </a:solidFill>
              <a:ea typeface="inpin heiti" panose="00000500000000000000" pitchFamily="2" charset="-122"/>
              <a:sym typeface="inpin heiti" panose="00000500000000000000" pitchFamily="2" charset="-122"/>
            </a:endParaRPr>
          </a:p>
        </p:txBody>
      </p:sp>
      <p:sp>
        <p:nvSpPr>
          <p:cNvPr id="39" name="TextBox 59">
            <a:extLst>
              <a:ext uri="{FF2B5EF4-FFF2-40B4-BE49-F238E27FC236}">
                <a16:creationId xmlns:a16="http://schemas.microsoft.com/office/drawing/2014/main" id="{661D5A7A-063D-4ABC-9030-A88D7FDED238}"/>
              </a:ext>
            </a:extLst>
          </p:cNvPr>
          <p:cNvSpPr txBox="1"/>
          <p:nvPr/>
        </p:nvSpPr>
        <p:spPr>
          <a:xfrm>
            <a:off x="7787042" y="1185151"/>
            <a:ext cx="4071878" cy="1092607"/>
          </a:xfrm>
          <a:prstGeom prst="rect">
            <a:avLst/>
          </a:prstGeom>
          <a:noFill/>
        </p:spPr>
        <p:txBody>
          <a:bodyPr wrap="square" rtlCol="0">
            <a:spAutoFit/>
          </a:bodyPr>
          <a:lstStyle/>
          <a:p>
            <a:pPr algn="just"/>
            <a:r>
              <a:rPr lang="es-GT" sz="1300" dirty="0">
                <a:latin typeface="Calibri (Cuerpo)"/>
                <a:ea typeface="微软雅黑" panose="020B0503020204020204" pitchFamily="34" charset="-122"/>
                <a:sym typeface="Times New Roman" panose="02020603050405020304" pitchFamily="18" charset="0"/>
              </a:rPr>
              <a:t>Las pérdidas asociadas a desastres provocados por fenómenos naturales están aumentando en una tasa mucho mayor que el crecimiento económico en la mayoría de los países de América Latina y el Caribe.</a:t>
            </a:r>
          </a:p>
          <a:p>
            <a:pPr algn="just"/>
            <a:r>
              <a:rPr lang="en-US" sz="1300" dirty="0">
                <a:latin typeface="Calibri (Cuerpo)"/>
                <a:ea typeface="微软雅黑" panose="020B0503020204020204" pitchFamily="34" charset="-122"/>
                <a:sym typeface="Times New Roman" panose="02020603050405020304" pitchFamily="18" charset="0"/>
              </a:rPr>
              <a:t> </a:t>
            </a:r>
          </a:p>
        </p:txBody>
      </p:sp>
      <p:sp>
        <p:nvSpPr>
          <p:cNvPr id="43" name="TextBox 63">
            <a:extLst>
              <a:ext uri="{FF2B5EF4-FFF2-40B4-BE49-F238E27FC236}">
                <a16:creationId xmlns:a16="http://schemas.microsoft.com/office/drawing/2014/main" id="{12EFED7F-DE89-479E-B203-A212CDAFF794}"/>
              </a:ext>
            </a:extLst>
          </p:cNvPr>
          <p:cNvSpPr txBox="1"/>
          <p:nvPr/>
        </p:nvSpPr>
        <p:spPr>
          <a:xfrm>
            <a:off x="7787040" y="2293675"/>
            <a:ext cx="4071878" cy="1492716"/>
          </a:xfrm>
          <a:prstGeom prst="rect">
            <a:avLst/>
          </a:prstGeom>
          <a:noFill/>
        </p:spPr>
        <p:txBody>
          <a:bodyPr wrap="square" rtlCol="0">
            <a:spAutoFit/>
          </a:bodyPr>
          <a:lstStyle/>
          <a:p>
            <a:pPr algn="just"/>
            <a:r>
              <a:rPr lang="es-GT" sz="1300" dirty="0">
                <a:latin typeface="Calibri (Cuerpo)"/>
                <a:ea typeface="微软雅黑" panose="020B0503020204020204" pitchFamily="34" charset="-122"/>
                <a:sym typeface="Times New Roman" panose="02020603050405020304" pitchFamily="18" charset="0"/>
              </a:rPr>
              <a:t>Amenazas latentes en Guatemala: terremotos, lahares, erupciones volcánicas, deslizamiento de montañas, deslizamiento de tierra y hundimientos, tormentas tropicales, depresiones tropicales, inundaciones, movimientos de masa húmedos, temperaturas extremas, sequías, incendios forestales.</a:t>
            </a:r>
          </a:p>
          <a:p>
            <a:pPr algn="just"/>
            <a:endParaRPr lang="en-US" sz="1300" dirty="0">
              <a:latin typeface="Calibri (Cuerpo)"/>
              <a:ea typeface="微软雅黑" panose="020B0503020204020204" pitchFamily="34" charset="-122"/>
              <a:sym typeface="Times New Roman" panose="02020603050405020304" pitchFamily="18" charset="0"/>
            </a:endParaRPr>
          </a:p>
        </p:txBody>
      </p:sp>
      <p:sp>
        <p:nvSpPr>
          <p:cNvPr id="47" name="TextBox 67">
            <a:extLst>
              <a:ext uri="{FF2B5EF4-FFF2-40B4-BE49-F238E27FC236}">
                <a16:creationId xmlns:a16="http://schemas.microsoft.com/office/drawing/2014/main" id="{C67EF82A-7E44-4C9D-B622-930B6D335917}"/>
              </a:ext>
            </a:extLst>
          </p:cNvPr>
          <p:cNvSpPr txBox="1"/>
          <p:nvPr/>
        </p:nvSpPr>
        <p:spPr>
          <a:xfrm>
            <a:off x="7787040" y="3676991"/>
            <a:ext cx="4071877" cy="1492716"/>
          </a:xfrm>
          <a:prstGeom prst="rect">
            <a:avLst/>
          </a:prstGeom>
          <a:noFill/>
        </p:spPr>
        <p:txBody>
          <a:bodyPr wrap="square" rtlCol="0">
            <a:spAutoFit/>
          </a:bodyPr>
          <a:lstStyle/>
          <a:p>
            <a:pPr algn="just"/>
            <a:r>
              <a:rPr lang="es-GT" sz="1300" dirty="0">
                <a:latin typeface="Calibri (Cuerpo)"/>
                <a:ea typeface="微软雅黑" panose="020B0503020204020204" pitchFamily="34" charset="-122"/>
                <a:sym typeface="Times New Roman" panose="02020603050405020304" pitchFamily="18" charset="0"/>
              </a:rPr>
              <a:t>Guatemala  es uno de los países con mayor vulnerabilidad ante el cambio climático como lo indica el Índice de Riesgo Climático (</a:t>
            </a:r>
            <a:r>
              <a:rPr lang="es-GT" sz="1300" dirty="0" err="1">
                <a:latin typeface="Calibri (Cuerpo)"/>
                <a:ea typeface="微软雅黑" panose="020B0503020204020204" pitchFamily="34" charset="-122"/>
                <a:sym typeface="Times New Roman" panose="02020603050405020304" pitchFamily="18" charset="0"/>
              </a:rPr>
              <a:t>Germanwatch</a:t>
            </a:r>
            <a:r>
              <a:rPr lang="es-GT" sz="1300" dirty="0">
                <a:latin typeface="Calibri (Cuerpo)"/>
                <a:ea typeface="微软雅黑" panose="020B0503020204020204" pitchFamily="34" charset="-122"/>
                <a:sym typeface="Times New Roman" panose="02020603050405020304" pitchFamily="18" charset="0"/>
              </a:rPr>
              <a:t>), para 2020 el país se ubica en la posición 10 del mundo con 20.1% en nivel de exposición y vulnerabilidades a los fenómenos climáticos. </a:t>
            </a:r>
          </a:p>
          <a:p>
            <a:endParaRPr lang="en-US" sz="1300" dirty="0">
              <a:latin typeface="Calibri (Cuerpo)"/>
              <a:ea typeface="微软雅黑" panose="020B0503020204020204" pitchFamily="34" charset="-122"/>
              <a:sym typeface="Times New Roman" panose="02020603050405020304" pitchFamily="18" charset="0"/>
            </a:endParaRPr>
          </a:p>
        </p:txBody>
      </p:sp>
      <p:sp>
        <p:nvSpPr>
          <p:cNvPr id="51" name="TextBox 71">
            <a:extLst>
              <a:ext uri="{FF2B5EF4-FFF2-40B4-BE49-F238E27FC236}">
                <a16:creationId xmlns:a16="http://schemas.microsoft.com/office/drawing/2014/main" id="{C8223A38-B8CB-4CAA-BA6D-F4F7CCBD8740}"/>
              </a:ext>
            </a:extLst>
          </p:cNvPr>
          <p:cNvSpPr txBox="1"/>
          <p:nvPr/>
        </p:nvSpPr>
        <p:spPr>
          <a:xfrm>
            <a:off x="7787040" y="5168665"/>
            <a:ext cx="4071877" cy="1492716"/>
          </a:xfrm>
          <a:prstGeom prst="rect">
            <a:avLst/>
          </a:prstGeom>
          <a:noFill/>
        </p:spPr>
        <p:txBody>
          <a:bodyPr wrap="square" rtlCol="0">
            <a:spAutoFit/>
          </a:bodyPr>
          <a:lstStyle/>
          <a:p>
            <a:pPr algn="just"/>
            <a:r>
              <a:rPr lang="es-GT" sz="1300" dirty="0">
                <a:latin typeface="Calibri (Cuerpo)"/>
                <a:ea typeface="微软雅黑" panose="020B0503020204020204" pitchFamily="34" charset="-122"/>
                <a:sym typeface="Times New Roman" panose="02020603050405020304" pitchFamily="18" charset="0"/>
              </a:rPr>
              <a:t>El Índice de Gestión de Riesgos 2020 (INFORM), coloca a Guatemala en una posición alta con 5.7. Lo que quiere decir que el país ha tenido una mejora en la reducción de la vulnerabilidad socioeconómica y de grupos vulnerables, así como en la capacidad para afrontar un desastre tanto institucional como de infraestructura.  </a:t>
            </a:r>
          </a:p>
        </p:txBody>
      </p:sp>
      <p:sp>
        <p:nvSpPr>
          <p:cNvPr id="32" name="7 Rectángulo">
            <a:extLst>
              <a:ext uri="{FF2B5EF4-FFF2-40B4-BE49-F238E27FC236}">
                <a16:creationId xmlns:a16="http://schemas.microsoft.com/office/drawing/2014/main" id="{7E2E19C0-3535-465A-9C1A-41878A9F88C5}"/>
              </a:ext>
            </a:extLst>
          </p:cNvPr>
          <p:cNvSpPr/>
          <p:nvPr/>
        </p:nvSpPr>
        <p:spPr>
          <a:xfrm>
            <a:off x="179612" y="6085193"/>
            <a:ext cx="6384150" cy="600164"/>
          </a:xfrm>
          <a:prstGeom prst="rect">
            <a:avLst/>
          </a:prstGeom>
        </p:spPr>
        <p:txBody>
          <a:bodyPr wrap="square">
            <a:spAutoFit/>
          </a:bodyPr>
          <a:lstStyle/>
          <a:p>
            <a:pPr algn="just"/>
            <a:r>
              <a:rPr lang="es-GT" sz="1100" b="1" dirty="0">
                <a:latin typeface="Calibri (Cuerpo)"/>
                <a:ea typeface="微软雅黑" panose="020B0503020204020204" pitchFamily="34" charset="-122"/>
              </a:rPr>
              <a:t>El Índice está basado en datos disponibles sobre los impactos de los eventos climáticos extremos y los datos socio económicos asociados; e indica el nivel de exposición y la vulnerabilidad de los países a estos fenómenos. </a:t>
            </a:r>
          </a:p>
        </p:txBody>
      </p:sp>
      <p:sp>
        <p:nvSpPr>
          <p:cNvPr id="2" name="Rectángulo 1">
            <a:extLst>
              <a:ext uri="{FF2B5EF4-FFF2-40B4-BE49-F238E27FC236}">
                <a16:creationId xmlns:a16="http://schemas.microsoft.com/office/drawing/2014/main" id="{E46CC4D0-C543-4B4B-A479-5F0A14BD6E84}"/>
              </a:ext>
            </a:extLst>
          </p:cNvPr>
          <p:cNvSpPr/>
          <p:nvPr/>
        </p:nvSpPr>
        <p:spPr>
          <a:xfrm>
            <a:off x="143323" y="1206844"/>
            <a:ext cx="3703514" cy="400110"/>
          </a:xfrm>
          <a:prstGeom prst="rect">
            <a:avLst/>
          </a:prstGeom>
        </p:spPr>
        <p:txBody>
          <a:bodyPr wrap="none">
            <a:spAutoFit/>
          </a:bodyPr>
          <a:lstStyle/>
          <a:p>
            <a:pPr algn="ctr"/>
            <a:r>
              <a:rPr lang="es-ES" sz="2000" b="1" dirty="0">
                <a:solidFill>
                  <a:srgbClr val="0D3964"/>
                </a:solidFill>
                <a:latin typeface="Calibri" panose="020F0502020204030204" pitchFamily="34" charset="0"/>
                <a:ea typeface="Times New Roman" panose="02020603050405020304" pitchFamily="18" charset="0"/>
                <a:cs typeface="Calibri" panose="020F0502020204030204" pitchFamily="34" charset="0"/>
              </a:rPr>
              <a:t>Índice de Riesgo Climático Global</a:t>
            </a:r>
            <a:endParaRPr lang="es-GT" sz="2000" b="1" dirty="0">
              <a:solidFill>
                <a:srgbClr val="0D3964"/>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26" name="Rectángulo 25">
            <a:extLst>
              <a:ext uri="{FF2B5EF4-FFF2-40B4-BE49-F238E27FC236}">
                <a16:creationId xmlns:a16="http://schemas.microsoft.com/office/drawing/2014/main" id="{8D64D73A-5399-9D4E-A77A-F3FC6F10B3D9}"/>
              </a:ext>
            </a:extLst>
          </p:cNvPr>
          <p:cNvSpPr/>
          <p:nvPr/>
        </p:nvSpPr>
        <p:spPr>
          <a:xfrm>
            <a:off x="179612" y="5407731"/>
            <a:ext cx="4466287" cy="461665"/>
          </a:xfrm>
          <a:prstGeom prst="rect">
            <a:avLst/>
          </a:prstGeom>
        </p:spPr>
        <p:txBody>
          <a:bodyPr wrap="none">
            <a:spAutoFit/>
          </a:bodyPr>
          <a:lstStyle/>
          <a:p>
            <a:r>
              <a:rPr lang="es-ES" sz="1200" b="1" dirty="0">
                <a:solidFill>
                  <a:srgbClr val="0D3964"/>
                </a:solidFill>
                <a:latin typeface="Calibri" panose="020F0502020204030204" pitchFamily="34" charset="0"/>
                <a:ea typeface="Times New Roman" panose="02020603050405020304" pitchFamily="18" charset="0"/>
                <a:cs typeface="Calibri" panose="020F0502020204030204" pitchFamily="34" charset="0"/>
              </a:rPr>
              <a:t>ACTUALIZACIÓN 2021 DE PAISES CON MAYOR RIESGO DE DESATRES</a:t>
            </a:r>
          </a:p>
          <a:p>
            <a:r>
              <a:rPr lang="es-ES" sz="1200" b="1" dirty="0">
                <a:solidFill>
                  <a:srgbClr val="0D3964"/>
                </a:solidFill>
                <a:latin typeface="Calibri" panose="020F0502020204030204" pitchFamily="34" charset="0"/>
                <a:ea typeface="Times New Roman" panose="02020603050405020304" pitchFamily="18" charset="0"/>
                <a:cs typeface="Calibri" panose="020F0502020204030204" pitchFamily="34" charset="0"/>
              </a:rPr>
              <a:t>Fuente: CONRED, 2021</a:t>
            </a:r>
            <a:endParaRPr lang="es-GT" sz="1200" b="1" dirty="0">
              <a:solidFill>
                <a:srgbClr val="0D3964"/>
              </a:solidFill>
              <a:latin typeface="Calibri" panose="020F0502020204030204" pitchFamily="34" charset="0"/>
              <a:ea typeface="Times New Roman" panose="02020603050405020304" pitchFamily="18" charset="0"/>
              <a:cs typeface="Calibri" panose="020F0502020204030204" pitchFamily="34" charset="0"/>
            </a:endParaRPr>
          </a:p>
        </p:txBody>
      </p:sp>
      <p:pic>
        <p:nvPicPr>
          <p:cNvPr id="4" name="Imagen 3">
            <a:extLst>
              <a:ext uri="{FF2B5EF4-FFF2-40B4-BE49-F238E27FC236}">
                <a16:creationId xmlns:a16="http://schemas.microsoft.com/office/drawing/2014/main" id="{559EA8FB-7145-7149-81F6-B1CB7637B9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2822" y="1249845"/>
            <a:ext cx="714218" cy="714218"/>
          </a:xfrm>
          <a:prstGeom prst="rect">
            <a:avLst/>
          </a:prstGeom>
        </p:spPr>
      </p:pic>
      <p:pic>
        <p:nvPicPr>
          <p:cNvPr id="6" name="Imagen 5">
            <a:extLst>
              <a:ext uri="{FF2B5EF4-FFF2-40B4-BE49-F238E27FC236}">
                <a16:creationId xmlns:a16="http://schemas.microsoft.com/office/drawing/2014/main" id="{A0D171D3-E5AE-6445-BE54-7E7142185F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72822" y="2316796"/>
            <a:ext cx="714218" cy="714218"/>
          </a:xfrm>
          <a:prstGeom prst="rect">
            <a:avLst/>
          </a:prstGeom>
        </p:spPr>
      </p:pic>
      <p:pic>
        <p:nvPicPr>
          <p:cNvPr id="8" name="Imagen 7">
            <a:extLst>
              <a:ext uri="{FF2B5EF4-FFF2-40B4-BE49-F238E27FC236}">
                <a16:creationId xmlns:a16="http://schemas.microsoft.com/office/drawing/2014/main" id="{1951A75E-3D82-1C43-BE7C-CD02130585B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2822" y="3709131"/>
            <a:ext cx="714218" cy="714218"/>
          </a:xfrm>
          <a:prstGeom prst="rect">
            <a:avLst/>
          </a:prstGeom>
        </p:spPr>
      </p:pic>
      <p:pic>
        <p:nvPicPr>
          <p:cNvPr id="10" name="Imagen 9">
            <a:extLst>
              <a:ext uri="{FF2B5EF4-FFF2-40B4-BE49-F238E27FC236}">
                <a16:creationId xmlns:a16="http://schemas.microsoft.com/office/drawing/2014/main" id="{1438B983-E16F-B646-A187-7D31EFE08CC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72822" y="5251046"/>
            <a:ext cx="714218" cy="714218"/>
          </a:xfrm>
          <a:prstGeom prst="rect">
            <a:avLst/>
          </a:prstGeom>
        </p:spPr>
      </p:pic>
    </p:spTree>
    <p:extLst>
      <p:ext uri="{BB962C8B-B14F-4D97-AF65-F5344CB8AC3E}">
        <p14:creationId xmlns:p14="http://schemas.microsoft.com/office/powerpoint/2010/main" val="1820080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ángulo 27">
            <a:extLst>
              <a:ext uri="{FF2B5EF4-FFF2-40B4-BE49-F238E27FC236}">
                <a16:creationId xmlns:a16="http://schemas.microsoft.com/office/drawing/2014/main" id="{F91880DE-2DA1-7447-AD9E-955A2CEA8BEF}"/>
              </a:ext>
            </a:extLst>
          </p:cNvPr>
          <p:cNvSpPr/>
          <p:nvPr/>
        </p:nvSpPr>
        <p:spPr>
          <a:xfrm>
            <a:off x="-39354" y="3947311"/>
            <a:ext cx="12306800" cy="291068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2" name="Título 1">
            <a:extLst>
              <a:ext uri="{FF2B5EF4-FFF2-40B4-BE49-F238E27FC236}">
                <a16:creationId xmlns:a16="http://schemas.microsoft.com/office/drawing/2014/main" id="{C80D5BE6-E4F0-1743-ADE1-9DBD29AF938F}"/>
              </a:ext>
            </a:extLst>
          </p:cNvPr>
          <p:cNvSpPr>
            <a:spLocks noGrp="1"/>
          </p:cNvSpPr>
          <p:nvPr>
            <p:ph type="title"/>
          </p:nvPr>
        </p:nvSpPr>
        <p:spPr>
          <a:xfrm>
            <a:off x="338687" y="242753"/>
            <a:ext cx="7614425" cy="1003610"/>
          </a:xfrm>
        </p:spPr>
        <p:txBody>
          <a:bodyPr>
            <a:normAutofit fontScale="90000"/>
          </a:bodyPr>
          <a:lstStyle/>
          <a:p>
            <a:r>
              <a:rPr lang="es-ES" sz="3100" dirty="0">
                <a:latin typeface="+mn-lt"/>
                <a:ea typeface="inpin heiti" panose="00000500000000000000" pitchFamily="2" charset="-122"/>
              </a:rPr>
              <a:t>Desastres provocados por fenómenos naturales en Guatemala</a:t>
            </a:r>
            <a:br>
              <a:rPr lang="es-GT" dirty="0">
                <a:ea typeface="inpin heiti" panose="00000500000000000000" pitchFamily="2" charset="-122"/>
              </a:rPr>
            </a:br>
            <a:endParaRPr lang="es-GT" dirty="0"/>
          </a:p>
        </p:txBody>
      </p:sp>
      <p:sp>
        <p:nvSpPr>
          <p:cNvPr id="4" name="14 Rectángulo">
            <a:extLst>
              <a:ext uri="{FF2B5EF4-FFF2-40B4-BE49-F238E27FC236}">
                <a16:creationId xmlns:a16="http://schemas.microsoft.com/office/drawing/2014/main" id="{E1F2A46E-29CC-784E-B16E-39C97FE5F6C6}"/>
              </a:ext>
            </a:extLst>
          </p:cNvPr>
          <p:cNvSpPr/>
          <p:nvPr/>
        </p:nvSpPr>
        <p:spPr>
          <a:xfrm>
            <a:off x="4293297" y="1071658"/>
            <a:ext cx="7467154" cy="1015663"/>
          </a:xfrm>
          <a:prstGeom prst="rect">
            <a:avLst/>
          </a:prstGeom>
          <a:noFill/>
        </p:spPr>
        <p:txBody>
          <a:bodyPr wrap="square">
            <a:spAutoFit/>
          </a:bodyPr>
          <a:lstStyle/>
          <a:p>
            <a:pPr marL="285750" indent="-285750" algn="just">
              <a:buFont typeface="Arial" panose="020B0604020202020204" pitchFamily="34" charset="0"/>
              <a:buChar char="•"/>
            </a:pPr>
            <a:r>
              <a:rPr lang="es-ES" b="1" u="sng" dirty="0">
                <a:solidFill>
                  <a:srgbClr val="0D3964"/>
                </a:solidFill>
              </a:rPr>
              <a:t>Amanda </a:t>
            </a:r>
            <a:r>
              <a:rPr lang="es-ES" sz="1400" dirty="0"/>
              <a:t>tocó tierra en el sureste de Guatemala el 24 mayo 2020 y comenzó a extender fuertes lluvias hacia el interior.  Según las estimaciones de OCHA* se vieron afectadas más de 306 mil personas.  Se dieron inundaciones y deslizamientos, siendo los departamentos orientales de Chiquimula, El Progreso, Jalapa, Jutiapa y Santa Rosa los que registraron más daños.</a:t>
            </a:r>
            <a:endParaRPr lang="es-GT" sz="1400" dirty="0"/>
          </a:p>
        </p:txBody>
      </p:sp>
      <p:sp>
        <p:nvSpPr>
          <p:cNvPr id="5" name="15 Rectángulo">
            <a:extLst>
              <a:ext uri="{FF2B5EF4-FFF2-40B4-BE49-F238E27FC236}">
                <a16:creationId xmlns:a16="http://schemas.microsoft.com/office/drawing/2014/main" id="{E8066528-237B-D444-8FDF-D96DE7FA8771}"/>
              </a:ext>
            </a:extLst>
          </p:cNvPr>
          <p:cNvSpPr/>
          <p:nvPr/>
        </p:nvSpPr>
        <p:spPr>
          <a:xfrm>
            <a:off x="6044572" y="4168567"/>
            <a:ext cx="5664452" cy="2308324"/>
          </a:xfrm>
          <a:prstGeom prst="rect">
            <a:avLst/>
          </a:prstGeom>
          <a:noFill/>
        </p:spPr>
        <p:txBody>
          <a:bodyPr wrap="square">
            <a:spAutoFit/>
          </a:bodyPr>
          <a:lstStyle/>
          <a:p>
            <a:pPr marL="285750" indent="-285750" algn="just">
              <a:buFont typeface="Arial" panose="020B0604020202020204" pitchFamily="34" charset="0"/>
              <a:buChar char="•"/>
            </a:pPr>
            <a:r>
              <a:rPr lang="es-GT" sz="1600" b="1" u="sng" dirty="0">
                <a:solidFill>
                  <a:srgbClr val="0D3964"/>
                </a:solidFill>
              </a:rPr>
              <a:t>ETA e IOTA </a:t>
            </a:r>
            <a:r>
              <a:rPr lang="es-GT" sz="1400" dirty="0"/>
              <a:t>De acuerdo con el Informe de Evaluación de los efectos e impactos de las depresiones tropicales fueron de aproximadamente Q6,002 millones. Los daños representaron el 52% de la afectación, las pérdidas el 31% y los costos adicionales el 17%. </a:t>
            </a:r>
          </a:p>
          <a:p>
            <a:pPr marL="285750" indent="-285750" algn="just">
              <a:buFont typeface="Wingdings" pitchFamily="2" charset="2"/>
              <a:buChar char="Ø"/>
            </a:pPr>
            <a:endParaRPr lang="es-GT" sz="800" dirty="0"/>
          </a:p>
          <a:p>
            <a:pPr lvl="1" algn="just"/>
            <a:r>
              <a:rPr lang="es-GT" sz="1400" dirty="0"/>
              <a:t>Los efectos totales que tuvo el desastre en el sector público fueron de aproximadamente Q 1,477 millones, afectan principalmente la infraestructura vial y otras construcciones del Estado. </a:t>
            </a:r>
          </a:p>
          <a:p>
            <a:pPr lvl="1" algn="just"/>
            <a:endParaRPr lang="es-GT" sz="800" dirty="0"/>
          </a:p>
          <a:p>
            <a:pPr lvl="1" algn="just"/>
            <a:r>
              <a:rPr lang="es-GT" sz="1400" dirty="0"/>
              <a:t>En el sector privado afectó principalmente la vivienda y al sector agropecuario. </a:t>
            </a:r>
          </a:p>
        </p:txBody>
      </p:sp>
      <p:sp>
        <p:nvSpPr>
          <p:cNvPr id="24" name="CuadroTexto 23">
            <a:extLst>
              <a:ext uri="{FF2B5EF4-FFF2-40B4-BE49-F238E27FC236}">
                <a16:creationId xmlns:a16="http://schemas.microsoft.com/office/drawing/2014/main" id="{DACC564E-34DB-C840-8E60-63F0167F4F86}"/>
              </a:ext>
            </a:extLst>
          </p:cNvPr>
          <p:cNvSpPr txBox="1"/>
          <p:nvPr/>
        </p:nvSpPr>
        <p:spPr>
          <a:xfrm>
            <a:off x="589638" y="5846827"/>
            <a:ext cx="4639083" cy="430887"/>
          </a:xfrm>
          <a:prstGeom prst="rect">
            <a:avLst/>
          </a:prstGeom>
          <a:noFill/>
        </p:spPr>
        <p:txBody>
          <a:bodyPr wrap="square" rtlCol="0">
            <a:spAutoFit/>
          </a:bodyPr>
          <a:lstStyle/>
          <a:p>
            <a:r>
              <a:rPr lang="es-GT" sz="1100" b="1" dirty="0"/>
              <a:t>OCHA: </a:t>
            </a:r>
            <a:r>
              <a:rPr lang="es-ES" sz="1100" b="1" dirty="0"/>
              <a:t>la Oficina de Naciones Unidas para la Coordinación de Asuntos Humanitarios </a:t>
            </a:r>
            <a:endParaRPr lang="es-GT" sz="1100" b="1" dirty="0"/>
          </a:p>
        </p:txBody>
      </p:sp>
      <p:pic>
        <p:nvPicPr>
          <p:cNvPr id="26" name="Imagen 25">
            <a:extLst>
              <a:ext uri="{FF2B5EF4-FFF2-40B4-BE49-F238E27FC236}">
                <a16:creationId xmlns:a16="http://schemas.microsoft.com/office/drawing/2014/main" id="{60784D0B-AD86-E54B-9ACC-2773C30BDC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54" y="1246363"/>
            <a:ext cx="6032500" cy="4229100"/>
          </a:xfrm>
          <a:prstGeom prst="rect">
            <a:avLst/>
          </a:prstGeom>
        </p:spPr>
      </p:pic>
      <p:sp>
        <p:nvSpPr>
          <p:cNvPr id="27" name="14 Rectángulo">
            <a:extLst>
              <a:ext uri="{FF2B5EF4-FFF2-40B4-BE49-F238E27FC236}">
                <a16:creationId xmlns:a16="http://schemas.microsoft.com/office/drawing/2014/main" id="{9DBC974E-EB30-C648-860B-42C377698823}"/>
              </a:ext>
            </a:extLst>
          </p:cNvPr>
          <p:cNvSpPr/>
          <p:nvPr/>
        </p:nvSpPr>
        <p:spPr>
          <a:xfrm>
            <a:off x="5469460" y="2075268"/>
            <a:ext cx="6290991" cy="1785104"/>
          </a:xfrm>
          <a:prstGeom prst="rect">
            <a:avLst/>
          </a:prstGeom>
          <a:noFill/>
        </p:spPr>
        <p:txBody>
          <a:bodyPr wrap="square">
            <a:spAutoFit/>
          </a:bodyPr>
          <a:lstStyle/>
          <a:p>
            <a:pPr marL="285750" indent="-285750" algn="just">
              <a:buFont typeface="Arial" panose="020B0604020202020204" pitchFamily="34" charset="0"/>
              <a:buChar char="•"/>
            </a:pPr>
            <a:r>
              <a:rPr lang="es-ES" b="1" u="sng" dirty="0">
                <a:solidFill>
                  <a:srgbClr val="0D3964"/>
                </a:solidFill>
              </a:rPr>
              <a:t>Cristóbal</a:t>
            </a:r>
            <a:r>
              <a:rPr lang="es-ES" sz="1400" dirty="0">
                <a:solidFill>
                  <a:srgbClr val="0D3964"/>
                </a:solidFill>
              </a:rPr>
              <a:t> </a:t>
            </a:r>
            <a:r>
              <a:rPr lang="es-ES" sz="1400" dirty="0"/>
              <a:t>no entró directamente sobre Guatemala, pero sus lluvias tuvieron impacto en algunas áreas del país, como Huehuetenango, Sacatepéquez, San Marcos y Sololá. </a:t>
            </a:r>
          </a:p>
          <a:p>
            <a:pPr lvl="1" algn="just"/>
            <a:endParaRPr lang="es-ES" sz="800" dirty="0"/>
          </a:p>
          <a:p>
            <a:pPr lvl="1" algn="just"/>
            <a:r>
              <a:rPr lang="es-ES" sz="1400" dirty="0"/>
              <a:t>La CONRED informó que Amanda y Cristóbal afectó a más de 306,000 personas, damnificando a 881 personas y causando también dos muertes. No se cuenta con la cuantificación detallada de daños y pérdidas como lo hubo para otros fenómenos naturales. </a:t>
            </a:r>
            <a:endParaRPr lang="es-GT" sz="1400" dirty="0"/>
          </a:p>
        </p:txBody>
      </p:sp>
    </p:spTree>
    <p:extLst>
      <p:ext uri="{BB962C8B-B14F-4D97-AF65-F5344CB8AC3E}">
        <p14:creationId xmlns:p14="http://schemas.microsoft.com/office/powerpoint/2010/main" val="19582473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50939" y="218080"/>
            <a:ext cx="7870019" cy="830997"/>
          </a:xfrm>
          <a:prstGeom prst="rect">
            <a:avLst/>
          </a:prstGeom>
          <a:noFill/>
        </p:spPr>
        <p:txBody>
          <a:bodyPr wrap="square">
            <a:spAutoFit/>
          </a:bodyPr>
          <a:lstStyle/>
          <a:p>
            <a:r>
              <a:rPr lang="es-ES" sz="2800" b="1" dirty="0">
                <a:solidFill>
                  <a:schemeClr val="bg1"/>
                </a:solidFill>
                <a:ea typeface="inpin heiti" panose="00000500000000000000" pitchFamily="2" charset="-122"/>
              </a:rPr>
              <a:t>Estrategia Financiera ante el riesgo de desastres</a:t>
            </a:r>
          </a:p>
          <a:p>
            <a:endParaRPr lang="es-GT" sz="2000" b="1" dirty="0">
              <a:solidFill>
                <a:schemeClr val="bg1"/>
              </a:solidFill>
              <a:ea typeface="inpin heiti" panose="00000500000000000000" pitchFamily="2" charset="-122"/>
            </a:endParaRPr>
          </a:p>
        </p:txBody>
      </p:sp>
      <p:grpSp>
        <p:nvGrpSpPr>
          <p:cNvPr id="13" name="Group 16">
            <a:extLst>
              <a:ext uri="{FF2B5EF4-FFF2-40B4-BE49-F238E27FC236}">
                <a16:creationId xmlns:a16="http://schemas.microsoft.com/office/drawing/2014/main" id="{3366C135-9CDE-4437-A430-5962246BBECA}"/>
              </a:ext>
            </a:extLst>
          </p:cNvPr>
          <p:cNvGrpSpPr/>
          <p:nvPr/>
        </p:nvGrpSpPr>
        <p:grpSpPr>
          <a:xfrm>
            <a:off x="0" y="5154692"/>
            <a:ext cx="12191999" cy="1597233"/>
            <a:chOff x="3645695" y="3658694"/>
            <a:chExt cx="7472814" cy="1127760"/>
          </a:xfrm>
          <a:solidFill>
            <a:schemeClr val="tx2">
              <a:lumMod val="60000"/>
              <a:lumOff val="40000"/>
            </a:schemeClr>
          </a:solidFill>
        </p:grpSpPr>
        <p:sp>
          <p:nvSpPr>
            <p:cNvPr id="14" name="Rectangle 8">
              <a:extLst>
                <a:ext uri="{FF2B5EF4-FFF2-40B4-BE49-F238E27FC236}">
                  <a16:creationId xmlns:a16="http://schemas.microsoft.com/office/drawing/2014/main" id="{2012798C-F062-46E0-A15B-6CFDDE6128B2}"/>
                </a:ext>
              </a:extLst>
            </p:cNvPr>
            <p:cNvSpPr/>
            <p:nvPr/>
          </p:nvSpPr>
          <p:spPr>
            <a:xfrm>
              <a:off x="4212992" y="3658694"/>
              <a:ext cx="6905517" cy="1127760"/>
            </a:xfrm>
            <a:custGeom>
              <a:avLst/>
              <a:gdLst>
                <a:gd name="connsiteX0" fmla="*/ 0 w 6447099"/>
                <a:gd name="connsiteY0" fmla="*/ 0 h 1127760"/>
                <a:gd name="connsiteX1" fmla="*/ 6447099 w 6447099"/>
                <a:gd name="connsiteY1" fmla="*/ 0 h 1127760"/>
                <a:gd name="connsiteX2" fmla="*/ 6447099 w 6447099"/>
                <a:gd name="connsiteY2" fmla="*/ 1127760 h 1127760"/>
                <a:gd name="connsiteX3" fmla="*/ 0 w 6447099"/>
                <a:gd name="connsiteY3" fmla="*/ 1127760 h 1127760"/>
                <a:gd name="connsiteX4" fmla="*/ 0 w 6447099"/>
                <a:gd name="connsiteY4" fmla="*/ 0 h 1127760"/>
                <a:gd name="connsiteX0" fmla="*/ 289560 w 6736659"/>
                <a:gd name="connsiteY0" fmla="*/ 0 h 1127760"/>
                <a:gd name="connsiteX1" fmla="*/ 6736659 w 6736659"/>
                <a:gd name="connsiteY1" fmla="*/ 0 h 1127760"/>
                <a:gd name="connsiteX2" fmla="*/ 6736659 w 6736659"/>
                <a:gd name="connsiteY2" fmla="*/ 1127760 h 1127760"/>
                <a:gd name="connsiteX3" fmla="*/ 0 w 6736659"/>
                <a:gd name="connsiteY3" fmla="*/ 1123950 h 1127760"/>
                <a:gd name="connsiteX4" fmla="*/ 289560 w 6736659"/>
                <a:gd name="connsiteY4" fmla="*/ 0 h 112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6659" h="1127760">
                  <a:moveTo>
                    <a:pt x="289560" y="0"/>
                  </a:moveTo>
                  <a:lnTo>
                    <a:pt x="6736659" y="0"/>
                  </a:lnTo>
                  <a:lnTo>
                    <a:pt x="6736659" y="1127760"/>
                  </a:lnTo>
                  <a:lnTo>
                    <a:pt x="0" y="1123950"/>
                  </a:lnTo>
                  <a:lnTo>
                    <a:pt x="289560" y="0"/>
                  </a:lnTo>
                  <a:close/>
                </a:path>
              </a:pathLst>
            </a:custGeom>
            <a:grpFill/>
            <a:ln>
              <a:noFill/>
            </a:ln>
            <a:effectLst>
              <a:outerShdw blurRad="1270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5" name="Parallelogram 18">
              <a:extLst>
                <a:ext uri="{FF2B5EF4-FFF2-40B4-BE49-F238E27FC236}">
                  <a16:creationId xmlns:a16="http://schemas.microsoft.com/office/drawing/2014/main" id="{2CC5BC13-55CC-4511-9B63-9D5046593968}"/>
                </a:ext>
              </a:extLst>
            </p:cNvPr>
            <p:cNvSpPr/>
            <p:nvPr/>
          </p:nvSpPr>
          <p:spPr>
            <a:xfrm>
              <a:off x="4385469" y="3658694"/>
              <a:ext cx="2948393" cy="1127760"/>
            </a:xfrm>
            <a:prstGeom prst="parallelogram">
              <a:avLst>
                <a:gd name="adj" fmla="val 2611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6" name="Parallelogram 19">
              <a:extLst>
                <a:ext uri="{FF2B5EF4-FFF2-40B4-BE49-F238E27FC236}">
                  <a16:creationId xmlns:a16="http://schemas.microsoft.com/office/drawing/2014/main" id="{AE2605E6-EB1E-4B0D-8A77-3142686F1438}"/>
                </a:ext>
              </a:extLst>
            </p:cNvPr>
            <p:cNvSpPr/>
            <p:nvPr/>
          </p:nvSpPr>
          <p:spPr>
            <a:xfrm>
              <a:off x="3645695" y="3658694"/>
              <a:ext cx="2402356" cy="1127760"/>
            </a:xfrm>
            <a:prstGeom prst="parallelogram">
              <a:avLst>
                <a:gd name="adj" fmla="val 26119"/>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grpSp>
        <p:nvGrpSpPr>
          <p:cNvPr id="32" name="Grupo 31">
            <a:extLst>
              <a:ext uri="{FF2B5EF4-FFF2-40B4-BE49-F238E27FC236}">
                <a16:creationId xmlns:a16="http://schemas.microsoft.com/office/drawing/2014/main" id="{F7AC4BF6-7519-4F9F-893D-6B6716ADB081}"/>
              </a:ext>
            </a:extLst>
          </p:cNvPr>
          <p:cNvGrpSpPr/>
          <p:nvPr/>
        </p:nvGrpSpPr>
        <p:grpSpPr>
          <a:xfrm>
            <a:off x="695850" y="2447999"/>
            <a:ext cx="11496149" cy="1082815"/>
            <a:chOff x="253336" y="2662038"/>
            <a:chExt cx="9565909" cy="1103448"/>
          </a:xfrm>
        </p:grpSpPr>
        <p:grpSp>
          <p:nvGrpSpPr>
            <p:cNvPr id="5" name="Group 24">
              <a:extLst>
                <a:ext uri="{FF2B5EF4-FFF2-40B4-BE49-F238E27FC236}">
                  <a16:creationId xmlns:a16="http://schemas.microsoft.com/office/drawing/2014/main" id="{C7AE549A-084A-42AC-BD5C-EFF8523C3D54}"/>
                </a:ext>
              </a:extLst>
            </p:cNvPr>
            <p:cNvGrpSpPr/>
            <p:nvPr/>
          </p:nvGrpSpPr>
          <p:grpSpPr>
            <a:xfrm>
              <a:off x="253336" y="2662038"/>
              <a:ext cx="9565909" cy="1056462"/>
              <a:chOff x="4964913" y="724144"/>
              <a:chExt cx="7343441" cy="1138416"/>
            </a:xfrm>
            <a:solidFill>
              <a:schemeClr val="accent1">
                <a:lumMod val="50000"/>
              </a:schemeClr>
            </a:solidFill>
          </p:grpSpPr>
          <p:sp>
            <p:nvSpPr>
              <p:cNvPr id="6" name="Rectangle 8">
                <a:extLst>
                  <a:ext uri="{FF2B5EF4-FFF2-40B4-BE49-F238E27FC236}">
                    <a16:creationId xmlns:a16="http://schemas.microsoft.com/office/drawing/2014/main" id="{2220A692-58F0-4331-BBBE-D3ADFA448441}"/>
                  </a:ext>
                </a:extLst>
              </p:cNvPr>
              <p:cNvSpPr/>
              <p:nvPr/>
            </p:nvSpPr>
            <p:spPr>
              <a:xfrm>
                <a:off x="6064741" y="734799"/>
                <a:ext cx="6243613" cy="1127760"/>
              </a:xfrm>
              <a:custGeom>
                <a:avLst/>
                <a:gdLst>
                  <a:gd name="connsiteX0" fmla="*/ 0 w 6447099"/>
                  <a:gd name="connsiteY0" fmla="*/ 0 h 1127760"/>
                  <a:gd name="connsiteX1" fmla="*/ 6447099 w 6447099"/>
                  <a:gd name="connsiteY1" fmla="*/ 0 h 1127760"/>
                  <a:gd name="connsiteX2" fmla="*/ 6447099 w 6447099"/>
                  <a:gd name="connsiteY2" fmla="*/ 1127760 h 1127760"/>
                  <a:gd name="connsiteX3" fmla="*/ 0 w 6447099"/>
                  <a:gd name="connsiteY3" fmla="*/ 1127760 h 1127760"/>
                  <a:gd name="connsiteX4" fmla="*/ 0 w 6447099"/>
                  <a:gd name="connsiteY4" fmla="*/ 0 h 1127760"/>
                  <a:gd name="connsiteX0" fmla="*/ 289560 w 6736659"/>
                  <a:gd name="connsiteY0" fmla="*/ 0 h 1127760"/>
                  <a:gd name="connsiteX1" fmla="*/ 6736659 w 6736659"/>
                  <a:gd name="connsiteY1" fmla="*/ 0 h 1127760"/>
                  <a:gd name="connsiteX2" fmla="*/ 6736659 w 6736659"/>
                  <a:gd name="connsiteY2" fmla="*/ 1127760 h 1127760"/>
                  <a:gd name="connsiteX3" fmla="*/ 0 w 6736659"/>
                  <a:gd name="connsiteY3" fmla="*/ 1123950 h 1127760"/>
                  <a:gd name="connsiteX4" fmla="*/ 289560 w 6736659"/>
                  <a:gd name="connsiteY4" fmla="*/ 0 h 112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6659" h="1127760">
                    <a:moveTo>
                      <a:pt x="289560" y="0"/>
                    </a:moveTo>
                    <a:lnTo>
                      <a:pt x="6736659" y="0"/>
                    </a:lnTo>
                    <a:lnTo>
                      <a:pt x="6736659" y="1127760"/>
                    </a:lnTo>
                    <a:lnTo>
                      <a:pt x="0" y="1123950"/>
                    </a:lnTo>
                    <a:lnTo>
                      <a:pt x="289560" y="0"/>
                    </a:lnTo>
                    <a:close/>
                  </a:path>
                </a:pathLst>
              </a:custGeom>
              <a:grpFill/>
              <a:ln>
                <a:noFill/>
              </a:ln>
              <a:effectLst>
                <a:outerShdw blurRad="1270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 name="Parallelogram 26">
                <a:extLst>
                  <a:ext uri="{FF2B5EF4-FFF2-40B4-BE49-F238E27FC236}">
                    <a16:creationId xmlns:a16="http://schemas.microsoft.com/office/drawing/2014/main" id="{199AC265-577C-4670-A053-BA2CEEED29F9}"/>
                  </a:ext>
                </a:extLst>
              </p:cNvPr>
              <p:cNvSpPr/>
              <p:nvPr/>
            </p:nvSpPr>
            <p:spPr>
              <a:xfrm>
                <a:off x="5052943" y="734800"/>
                <a:ext cx="2948393" cy="1127760"/>
              </a:xfrm>
              <a:prstGeom prst="parallelogram">
                <a:avLst>
                  <a:gd name="adj" fmla="val 2611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 name="Parallelogram 27">
                <a:extLst>
                  <a:ext uri="{FF2B5EF4-FFF2-40B4-BE49-F238E27FC236}">
                    <a16:creationId xmlns:a16="http://schemas.microsoft.com/office/drawing/2014/main" id="{3A485205-2E26-46CD-A249-8C33F362873D}"/>
                  </a:ext>
                </a:extLst>
              </p:cNvPr>
              <p:cNvSpPr/>
              <p:nvPr/>
            </p:nvSpPr>
            <p:spPr>
              <a:xfrm>
                <a:off x="4964913" y="724144"/>
                <a:ext cx="2510683" cy="1127759"/>
              </a:xfrm>
              <a:prstGeom prst="parallelogram">
                <a:avLst>
                  <a:gd name="adj" fmla="val 26119"/>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sp>
          <p:nvSpPr>
            <p:cNvPr id="18" name="17 Rectángulo"/>
            <p:cNvSpPr/>
            <p:nvPr/>
          </p:nvSpPr>
          <p:spPr>
            <a:xfrm>
              <a:off x="578606" y="2718915"/>
              <a:ext cx="2804026" cy="923330"/>
            </a:xfrm>
            <a:prstGeom prst="rect">
              <a:avLst/>
            </a:prstGeom>
          </p:spPr>
          <p:txBody>
            <a:bodyPr wrap="square">
              <a:spAutoFit/>
            </a:bodyPr>
            <a:lstStyle/>
            <a:p>
              <a:pPr lvl="0" algn="ctr"/>
              <a:r>
                <a:rPr lang="es-ES" b="1" dirty="0">
                  <a:solidFill>
                    <a:schemeClr val="bg1"/>
                  </a:solidFill>
                </a:rPr>
                <a:t>Mecanismo de Seguro contra riesgos de catástrofes del caribe -CCRIF-</a:t>
              </a:r>
              <a:endParaRPr lang="es-GT" b="1" dirty="0">
                <a:solidFill>
                  <a:schemeClr val="bg1"/>
                </a:solidFill>
              </a:endParaRPr>
            </a:p>
          </p:txBody>
        </p:sp>
        <p:sp>
          <p:nvSpPr>
            <p:cNvPr id="19" name="18 Rectángulo"/>
            <p:cNvSpPr/>
            <p:nvPr/>
          </p:nvSpPr>
          <p:spPr>
            <a:xfrm>
              <a:off x="3593230" y="2718915"/>
              <a:ext cx="5768992" cy="1046571"/>
            </a:xfrm>
            <a:prstGeom prst="rect">
              <a:avLst/>
            </a:prstGeom>
          </p:spPr>
          <p:txBody>
            <a:bodyPr wrap="square">
              <a:spAutoFit/>
            </a:bodyPr>
            <a:lstStyle/>
            <a:p>
              <a:pPr algn="just"/>
              <a:r>
                <a:rPr lang="es-GT" sz="1500" dirty="0">
                  <a:solidFill>
                    <a:schemeClr val="bg1"/>
                  </a:solidFill>
                </a:rPr>
                <a:t>El 01 de junio 2021 se renovó la póliza para los años 2021-2022 la cual cubre Eventos de Precipitación Pluviales en una Zona Cubierta, según las definiciones y estimaciones técnicas establecidas.  El país tiene una cobertura mínima por US$750,000 y máxima de US$54.9 millones.</a:t>
              </a:r>
            </a:p>
          </p:txBody>
        </p:sp>
      </p:grpSp>
      <p:grpSp>
        <p:nvGrpSpPr>
          <p:cNvPr id="33" name="Grupo 32">
            <a:extLst>
              <a:ext uri="{FF2B5EF4-FFF2-40B4-BE49-F238E27FC236}">
                <a16:creationId xmlns:a16="http://schemas.microsoft.com/office/drawing/2014/main" id="{1A16E0E1-B7F4-49D9-8874-A2AD56C656FB}"/>
              </a:ext>
            </a:extLst>
          </p:cNvPr>
          <p:cNvGrpSpPr/>
          <p:nvPr/>
        </p:nvGrpSpPr>
        <p:grpSpPr>
          <a:xfrm>
            <a:off x="349047" y="3598513"/>
            <a:ext cx="11842954" cy="1425195"/>
            <a:chOff x="72657" y="3873853"/>
            <a:chExt cx="9891668" cy="1452352"/>
          </a:xfrm>
        </p:grpSpPr>
        <p:grpSp>
          <p:nvGrpSpPr>
            <p:cNvPr id="9" name="Group 20">
              <a:extLst>
                <a:ext uri="{FF2B5EF4-FFF2-40B4-BE49-F238E27FC236}">
                  <a16:creationId xmlns:a16="http://schemas.microsoft.com/office/drawing/2014/main" id="{3A9323B0-33D6-4C10-A6FB-2A7CA5AF0E27}"/>
                </a:ext>
              </a:extLst>
            </p:cNvPr>
            <p:cNvGrpSpPr/>
            <p:nvPr/>
          </p:nvGrpSpPr>
          <p:grpSpPr>
            <a:xfrm>
              <a:off x="72657" y="3873853"/>
              <a:ext cx="9891668" cy="1452352"/>
              <a:chOff x="4548658" y="2196747"/>
              <a:chExt cx="7524606" cy="1127760"/>
            </a:xfrm>
            <a:solidFill>
              <a:schemeClr val="accent1">
                <a:lumMod val="75000"/>
              </a:schemeClr>
            </a:solidFill>
          </p:grpSpPr>
          <p:sp>
            <p:nvSpPr>
              <p:cNvPr id="10" name="Rectangle 8">
                <a:extLst>
                  <a:ext uri="{FF2B5EF4-FFF2-40B4-BE49-F238E27FC236}">
                    <a16:creationId xmlns:a16="http://schemas.microsoft.com/office/drawing/2014/main" id="{ECB5701A-A33D-4F01-B470-E634E18775FC}"/>
                  </a:ext>
                </a:extLst>
              </p:cNvPr>
              <p:cNvSpPr/>
              <p:nvPr/>
            </p:nvSpPr>
            <p:spPr>
              <a:xfrm>
                <a:off x="4548658" y="2196747"/>
                <a:ext cx="7524606" cy="1127760"/>
              </a:xfrm>
              <a:custGeom>
                <a:avLst/>
                <a:gdLst>
                  <a:gd name="connsiteX0" fmla="*/ 0 w 6447099"/>
                  <a:gd name="connsiteY0" fmla="*/ 0 h 1127760"/>
                  <a:gd name="connsiteX1" fmla="*/ 6447099 w 6447099"/>
                  <a:gd name="connsiteY1" fmla="*/ 0 h 1127760"/>
                  <a:gd name="connsiteX2" fmla="*/ 6447099 w 6447099"/>
                  <a:gd name="connsiteY2" fmla="*/ 1127760 h 1127760"/>
                  <a:gd name="connsiteX3" fmla="*/ 0 w 6447099"/>
                  <a:gd name="connsiteY3" fmla="*/ 1127760 h 1127760"/>
                  <a:gd name="connsiteX4" fmla="*/ 0 w 6447099"/>
                  <a:gd name="connsiteY4" fmla="*/ 0 h 1127760"/>
                  <a:gd name="connsiteX0" fmla="*/ 289560 w 6736659"/>
                  <a:gd name="connsiteY0" fmla="*/ 0 h 1127760"/>
                  <a:gd name="connsiteX1" fmla="*/ 6736659 w 6736659"/>
                  <a:gd name="connsiteY1" fmla="*/ 0 h 1127760"/>
                  <a:gd name="connsiteX2" fmla="*/ 6736659 w 6736659"/>
                  <a:gd name="connsiteY2" fmla="*/ 1127760 h 1127760"/>
                  <a:gd name="connsiteX3" fmla="*/ 0 w 6736659"/>
                  <a:gd name="connsiteY3" fmla="*/ 1123950 h 1127760"/>
                  <a:gd name="connsiteX4" fmla="*/ 289560 w 6736659"/>
                  <a:gd name="connsiteY4" fmla="*/ 0 h 112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6659" h="1127760">
                    <a:moveTo>
                      <a:pt x="289560" y="0"/>
                    </a:moveTo>
                    <a:lnTo>
                      <a:pt x="6736659" y="0"/>
                    </a:lnTo>
                    <a:lnTo>
                      <a:pt x="6736659" y="1127760"/>
                    </a:lnTo>
                    <a:lnTo>
                      <a:pt x="0" y="1123950"/>
                    </a:lnTo>
                    <a:lnTo>
                      <a:pt x="289560" y="0"/>
                    </a:lnTo>
                    <a:close/>
                  </a:path>
                </a:pathLst>
              </a:custGeom>
              <a:grpFill/>
              <a:ln>
                <a:noFill/>
              </a:ln>
              <a:effectLst>
                <a:outerShdw blurRad="1270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Parallelogram 22">
                <a:extLst>
                  <a:ext uri="{FF2B5EF4-FFF2-40B4-BE49-F238E27FC236}">
                    <a16:creationId xmlns:a16="http://schemas.microsoft.com/office/drawing/2014/main" id="{B7D6BF0A-12D1-4AE4-8C33-EA77807C5FF5}"/>
                  </a:ext>
                </a:extLst>
              </p:cNvPr>
              <p:cNvSpPr/>
              <p:nvPr/>
            </p:nvSpPr>
            <p:spPr>
              <a:xfrm>
                <a:off x="4721135" y="2196747"/>
                <a:ext cx="2948393" cy="1127760"/>
              </a:xfrm>
              <a:prstGeom prst="parallelogram">
                <a:avLst>
                  <a:gd name="adj" fmla="val 2611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Parallelogram 23">
                <a:extLst>
                  <a:ext uri="{FF2B5EF4-FFF2-40B4-BE49-F238E27FC236}">
                    <a16:creationId xmlns:a16="http://schemas.microsoft.com/office/drawing/2014/main" id="{E02324ED-A778-4D58-B72F-8F2884638935}"/>
                  </a:ext>
                </a:extLst>
              </p:cNvPr>
              <p:cNvSpPr/>
              <p:nvPr/>
            </p:nvSpPr>
            <p:spPr>
              <a:xfrm>
                <a:off x="4553612" y="2196747"/>
                <a:ext cx="2503895" cy="1127760"/>
              </a:xfrm>
              <a:prstGeom prst="parallelogram">
                <a:avLst>
                  <a:gd name="adj" fmla="val 26119"/>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
          <p:nvSpPr>
            <p:cNvPr id="20" name="19 Rectángulo"/>
            <p:cNvSpPr/>
            <p:nvPr/>
          </p:nvSpPr>
          <p:spPr>
            <a:xfrm>
              <a:off x="448710" y="3961493"/>
              <a:ext cx="2606101" cy="1223201"/>
            </a:xfrm>
            <a:prstGeom prst="rect">
              <a:avLst/>
            </a:prstGeom>
          </p:spPr>
          <p:txBody>
            <a:bodyPr wrap="square">
              <a:spAutoFit/>
            </a:bodyPr>
            <a:lstStyle/>
            <a:p>
              <a:pPr algn="ctr"/>
              <a:r>
                <a:rPr lang="es-GT" b="1" dirty="0">
                  <a:solidFill>
                    <a:schemeClr val="bg1"/>
                  </a:solidFill>
                </a:rPr>
                <a:t>Operación en gestión  préstamo contingente para Emergencias por Desastres Naturales y de Salud Pública </a:t>
              </a:r>
            </a:p>
          </p:txBody>
        </p:sp>
        <p:sp>
          <p:nvSpPr>
            <p:cNvPr id="21" name="20 Rectángulo"/>
            <p:cNvSpPr/>
            <p:nvPr/>
          </p:nvSpPr>
          <p:spPr>
            <a:xfrm>
              <a:off x="3384238" y="3935953"/>
              <a:ext cx="6061816" cy="1348657"/>
            </a:xfrm>
            <a:prstGeom prst="rect">
              <a:avLst/>
            </a:prstGeom>
          </p:spPr>
          <p:txBody>
            <a:bodyPr wrap="square">
              <a:spAutoFit/>
            </a:bodyPr>
            <a:lstStyle/>
            <a:p>
              <a:pPr algn="just"/>
              <a:r>
                <a:rPr lang="es-GT" sz="1600" dirty="0">
                  <a:solidFill>
                    <a:schemeClr val="bg1"/>
                  </a:solidFill>
                </a:rPr>
                <a:t>MINFIN se encuentra realizando las gestiones para acceder a una facilidad de Crédito Contingente para Emergencias por Desastres Naturales y de Salud Pública (CCF) con el  BID. Tiene como objetivo proporcionar recursos líquidos inmediatos después de un desastre natural o evento de salud pública de magnitud severa o catastrófica para apoyar a desplegar asistencia humanitaria y restablecer servicios básicos. </a:t>
              </a:r>
            </a:p>
          </p:txBody>
        </p:sp>
      </p:grpSp>
      <p:sp>
        <p:nvSpPr>
          <p:cNvPr id="22" name="21 Rectángulo"/>
          <p:cNvSpPr/>
          <p:nvPr/>
        </p:nvSpPr>
        <p:spPr>
          <a:xfrm>
            <a:off x="799282" y="5466413"/>
            <a:ext cx="1995870" cy="1015663"/>
          </a:xfrm>
          <a:prstGeom prst="rect">
            <a:avLst/>
          </a:prstGeom>
        </p:spPr>
        <p:txBody>
          <a:bodyPr wrap="square">
            <a:spAutoFit/>
          </a:bodyPr>
          <a:lstStyle/>
          <a:p>
            <a:pPr algn="ctr"/>
            <a:r>
              <a:rPr lang="es-GT" sz="2000" b="1" dirty="0">
                <a:solidFill>
                  <a:schemeClr val="bg1"/>
                </a:solidFill>
              </a:rPr>
              <a:t>Programa de Reducción de Emisiones </a:t>
            </a:r>
          </a:p>
        </p:txBody>
      </p:sp>
      <p:sp>
        <p:nvSpPr>
          <p:cNvPr id="23" name="22 Rectángulo"/>
          <p:cNvSpPr/>
          <p:nvPr/>
        </p:nvSpPr>
        <p:spPr>
          <a:xfrm>
            <a:off x="5737850" y="4918500"/>
            <a:ext cx="5063229" cy="249168"/>
          </a:xfrm>
          <a:prstGeom prst="rect">
            <a:avLst/>
          </a:prstGeom>
        </p:spPr>
        <p:txBody>
          <a:bodyPr wrap="square">
            <a:spAutoFit/>
          </a:bodyPr>
          <a:lstStyle/>
          <a:p>
            <a:pPr algn="just"/>
            <a:endParaRPr lang="es-GT" sz="1050" dirty="0">
              <a:solidFill>
                <a:schemeClr val="bg1"/>
              </a:solidFill>
            </a:endParaRPr>
          </a:p>
        </p:txBody>
      </p:sp>
      <p:sp>
        <p:nvSpPr>
          <p:cNvPr id="24" name="23 Rectángulo"/>
          <p:cNvSpPr/>
          <p:nvPr/>
        </p:nvSpPr>
        <p:spPr>
          <a:xfrm>
            <a:off x="3919477" y="5169183"/>
            <a:ext cx="7996132" cy="1569660"/>
          </a:xfrm>
          <a:prstGeom prst="rect">
            <a:avLst/>
          </a:prstGeom>
        </p:spPr>
        <p:txBody>
          <a:bodyPr wrap="square">
            <a:spAutoFit/>
          </a:bodyPr>
          <a:lstStyle/>
          <a:p>
            <a:pPr algn="just"/>
            <a:r>
              <a:rPr lang="es-GT" sz="1600" dirty="0">
                <a:solidFill>
                  <a:schemeClr val="bg1"/>
                </a:solidFill>
              </a:rPr>
              <a:t>Guatemala es uno de los 20  países que implementará el Programa de Reducción y Remoción de Emisiones RDD+ (Reducción de las Emisiones Derivadas de la Deforestación y de la Degradación de los Bosques), con ello podrá vender hasta 10.5 toneladas y obtener cerca de 50 millones de dólares anuales. Actualmente se ha avanzado en la firma de los documentos oficiales que son pre requisitos para la firma de los contratos de Bonos de Carbono –ERPA-. Previo a su implementación. </a:t>
            </a:r>
          </a:p>
        </p:txBody>
      </p:sp>
      <p:grpSp>
        <p:nvGrpSpPr>
          <p:cNvPr id="31" name="Grupo 30">
            <a:extLst>
              <a:ext uri="{FF2B5EF4-FFF2-40B4-BE49-F238E27FC236}">
                <a16:creationId xmlns:a16="http://schemas.microsoft.com/office/drawing/2014/main" id="{D5C499EF-F753-4424-85BD-4F254735B6CD}"/>
              </a:ext>
            </a:extLst>
          </p:cNvPr>
          <p:cNvGrpSpPr/>
          <p:nvPr/>
        </p:nvGrpSpPr>
        <p:grpSpPr>
          <a:xfrm>
            <a:off x="939192" y="1244157"/>
            <a:ext cx="11252807" cy="1099279"/>
            <a:chOff x="77619" y="1638156"/>
            <a:chExt cx="8812284" cy="845820"/>
          </a:xfrm>
        </p:grpSpPr>
        <p:grpSp>
          <p:nvGrpSpPr>
            <p:cNvPr id="25" name="Group 24">
              <a:extLst>
                <a:ext uri="{FF2B5EF4-FFF2-40B4-BE49-F238E27FC236}">
                  <a16:creationId xmlns:a16="http://schemas.microsoft.com/office/drawing/2014/main" id="{2D348391-40F0-4A08-8EEC-D3C350AFA260}"/>
                </a:ext>
              </a:extLst>
            </p:cNvPr>
            <p:cNvGrpSpPr/>
            <p:nvPr/>
          </p:nvGrpSpPr>
          <p:grpSpPr>
            <a:xfrm>
              <a:off x="77619" y="1638156"/>
              <a:ext cx="8812284" cy="845820"/>
              <a:chOff x="4916623" y="734800"/>
              <a:chExt cx="6764907" cy="1127760"/>
            </a:xfrm>
            <a:solidFill>
              <a:schemeClr val="accent1">
                <a:lumMod val="50000"/>
              </a:schemeClr>
            </a:solidFill>
          </p:grpSpPr>
          <p:sp>
            <p:nvSpPr>
              <p:cNvPr id="26" name="Rectangle 8">
                <a:extLst>
                  <a:ext uri="{FF2B5EF4-FFF2-40B4-BE49-F238E27FC236}">
                    <a16:creationId xmlns:a16="http://schemas.microsoft.com/office/drawing/2014/main" id="{46E9FE1D-5E8E-4264-8127-D7151DC1CAFD}"/>
                  </a:ext>
                </a:extLst>
              </p:cNvPr>
              <p:cNvSpPr/>
              <p:nvPr/>
            </p:nvSpPr>
            <p:spPr>
              <a:xfrm>
                <a:off x="4986101" y="734800"/>
                <a:ext cx="6695429" cy="1127760"/>
              </a:xfrm>
              <a:custGeom>
                <a:avLst/>
                <a:gdLst>
                  <a:gd name="connsiteX0" fmla="*/ 0 w 6447099"/>
                  <a:gd name="connsiteY0" fmla="*/ 0 h 1127760"/>
                  <a:gd name="connsiteX1" fmla="*/ 6447099 w 6447099"/>
                  <a:gd name="connsiteY1" fmla="*/ 0 h 1127760"/>
                  <a:gd name="connsiteX2" fmla="*/ 6447099 w 6447099"/>
                  <a:gd name="connsiteY2" fmla="*/ 1127760 h 1127760"/>
                  <a:gd name="connsiteX3" fmla="*/ 0 w 6447099"/>
                  <a:gd name="connsiteY3" fmla="*/ 1127760 h 1127760"/>
                  <a:gd name="connsiteX4" fmla="*/ 0 w 6447099"/>
                  <a:gd name="connsiteY4" fmla="*/ 0 h 1127760"/>
                  <a:gd name="connsiteX0" fmla="*/ 289560 w 6736659"/>
                  <a:gd name="connsiteY0" fmla="*/ 0 h 1127760"/>
                  <a:gd name="connsiteX1" fmla="*/ 6736659 w 6736659"/>
                  <a:gd name="connsiteY1" fmla="*/ 0 h 1127760"/>
                  <a:gd name="connsiteX2" fmla="*/ 6736659 w 6736659"/>
                  <a:gd name="connsiteY2" fmla="*/ 1127760 h 1127760"/>
                  <a:gd name="connsiteX3" fmla="*/ 0 w 6736659"/>
                  <a:gd name="connsiteY3" fmla="*/ 1123950 h 1127760"/>
                  <a:gd name="connsiteX4" fmla="*/ 289560 w 6736659"/>
                  <a:gd name="connsiteY4" fmla="*/ 0 h 112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6659" h="1127760">
                    <a:moveTo>
                      <a:pt x="289560" y="0"/>
                    </a:moveTo>
                    <a:lnTo>
                      <a:pt x="6736659" y="0"/>
                    </a:lnTo>
                    <a:lnTo>
                      <a:pt x="6736659" y="1127760"/>
                    </a:lnTo>
                    <a:lnTo>
                      <a:pt x="0" y="1123950"/>
                    </a:lnTo>
                    <a:lnTo>
                      <a:pt x="289560" y="0"/>
                    </a:lnTo>
                    <a:close/>
                  </a:path>
                </a:pathLst>
              </a:custGeom>
              <a:grpFill/>
              <a:ln>
                <a:noFill/>
              </a:ln>
              <a:effectLst>
                <a:outerShdw blurRad="1270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7" name="Parallelogram 26">
                <a:extLst>
                  <a:ext uri="{FF2B5EF4-FFF2-40B4-BE49-F238E27FC236}">
                    <a16:creationId xmlns:a16="http://schemas.microsoft.com/office/drawing/2014/main" id="{6CC4521B-B1CE-4FBA-AADF-96C52B53D427}"/>
                  </a:ext>
                </a:extLst>
              </p:cNvPr>
              <p:cNvSpPr/>
              <p:nvPr/>
            </p:nvSpPr>
            <p:spPr>
              <a:xfrm>
                <a:off x="5052943" y="734800"/>
                <a:ext cx="2948393" cy="1127760"/>
              </a:xfrm>
              <a:prstGeom prst="parallelogram">
                <a:avLst>
                  <a:gd name="adj" fmla="val 2611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8" name="Parallelogram 27">
                <a:extLst>
                  <a:ext uri="{FF2B5EF4-FFF2-40B4-BE49-F238E27FC236}">
                    <a16:creationId xmlns:a16="http://schemas.microsoft.com/office/drawing/2014/main" id="{34BCD831-008B-40C9-8CA1-9CB3F98EC0EC}"/>
                  </a:ext>
                </a:extLst>
              </p:cNvPr>
              <p:cNvSpPr/>
              <p:nvPr/>
            </p:nvSpPr>
            <p:spPr>
              <a:xfrm>
                <a:off x="4916623" y="734800"/>
                <a:ext cx="2404479" cy="1127760"/>
              </a:xfrm>
              <a:prstGeom prst="parallelogram">
                <a:avLst>
                  <a:gd name="adj" fmla="val 26119"/>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
          <p:nvSpPr>
            <p:cNvPr id="29" name="CuadroTexto 28">
              <a:extLst>
                <a:ext uri="{FF2B5EF4-FFF2-40B4-BE49-F238E27FC236}">
                  <a16:creationId xmlns:a16="http://schemas.microsoft.com/office/drawing/2014/main" id="{5A0563E7-4E5A-471B-9AE4-B801CB20585C}"/>
                </a:ext>
              </a:extLst>
            </p:cNvPr>
            <p:cNvSpPr txBox="1"/>
            <p:nvPr/>
          </p:nvSpPr>
          <p:spPr>
            <a:xfrm>
              <a:off x="750013" y="1825728"/>
              <a:ext cx="1821225" cy="488008"/>
            </a:xfrm>
            <a:prstGeom prst="rect">
              <a:avLst/>
            </a:prstGeom>
            <a:noFill/>
          </p:spPr>
          <p:txBody>
            <a:bodyPr wrap="square">
              <a:spAutoFit/>
            </a:bodyPr>
            <a:lstStyle/>
            <a:p>
              <a:pPr algn="ctr"/>
              <a:r>
                <a:rPr lang="es-GT" b="1" dirty="0">
                  <a:solidFill>
                    <a:schemeClr val="bg1"/>
                  </a:solidFill>
                </a:rPr>
                <a:t>Formulación del Plan Operativo </a:t>
              </a:r>
            </a:p>
          </p:txBody>
        </p:sp>
        <p:sp>
          <p:nvSpPr>
            <p:cNvPr id="30" name="CuadroTexto 29">
              <a:extLst>
                <a:ext uri="{FF2B5EF4-FFF2-40B4-BE49-F238E27FC236}">
                  <a16:creationId xmlns:a16="http://schemas.microsoft.com/office/drawing/2014/main" id="{CEF40801-F87E-43AF-A0D2-0F67D11FF605}"/>
                </a:ext>
              </a:extLst>
            </p:cNvPr>
            <p:cNvSpPr txBox="1"/>
            <p:nvPr/>
          </p:nvSpPr>
          <p:spPr>
            <a:xfrm>
              <a:off x="3209806" y="1686296"/>
              <a:ext cx="5249975" cy="639395"/>
            </a:xfrm>
            <a:prstGeom prst="rect">
              <a:avLst/>
            </a:prstGeom>
            <a:noFill/>
          </p:spPr>
          <p:txBody>
            <a:bodyPr wrap="square">
              <a:spAutoFit/>
            </a:bodyPr>
            <a:lstStyle/>
            <a:p>
              <a:pPr algn="just"/>
              <a:r>
                <a:rPr lang="es-GT" sz="1600" dirty="0">
                  <a:solidFill>
                    <a:schemeClr val="bg1"/>
                  </a:solidFill>
                </a:rPr>
                <a:t>Se ha avanzado en donde se establecen seis líneas estratégicas se establecen actividades, productos,  responsables y plazos para la consecución de los objetivos establecidos.</a:t>
              </a:r>
            </a:p>
          </p:txBody>
        </p:sp>
      </p:grpSp>
    </p:spTree>
    <p:extLst>
      <p:ext uri="{BB962C8B-B14F-4D97-AF65-F5344CB8AC3E}">
        <p14:creationId xmlns:p14="http://schemas.microsoft.com/office/powerpoint/2010/main" val="42092935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1662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E38E7ED9-3EE3-412E-9328-8A0EBA04A68F}"/>
              </a:ext>
            </a:extLst>
          </p:cNvPr>
          <p:cNvSpPr txBox="1"/>
          <p:nvPr/>
        </p:nvSpPr>
        <p:spPr>
          <a:xfrm>
            <a:off x="913490" y="1611747"/>
            <a:ext cx="7689079" cy="3046988"/>
          </a:xfrm>
          <a:prstGeom prst="rect">
            <a:avLst/>
          </a:prstGeom>
          <a:noFill/>
          <a:effectLst/>
        </p:spPr>
        <p:txBody>
          <a:bodyPr wrap="square" rtlCol="0">
            <a:spAutoFit/>
          </a:bodyPr>
          <a:lstStyle/>
          <a:p>
            <a:r>
              <a:rPr lang="es-GT" sz="7200" b="1" dirty="0">
                <a:solidFill>
                  <a:schemeClr val="bg1"/>
                </a:solidFill>
              </a:rPr>
              <a:t>Riesgos Macroeconómicos</a:t>
            </a:r>
            <a:endParaRPr lang="es-GT" sz="7200" dirty="0">
              <a:solidFill>
                <a:srgbClr val="FFFF00"/>
              </a:solidFill>
            </a:endParaRPr>
          </a:p>
          <a:p>
            <a:endParaRPr lang="es-GT" sz="4800" b="1" dirty="0">
              <a:solidFill>
                <a:schemeClr val="bg1"/>
              </a:solidFill>
            </a:endParaRPr>
          </a:p>
        </p:txBody>
      </p:sp>
    </p:spTree>
    <p:extLst>
      <p:ext uri="{BB962C8B-B14F-4D97-AF65-F5344CB8AC3E}">
        <p14:creationId xmlns:p14="http://schemas.microsoft.com/office/powerpoint/2010/main" val="3687099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55F157-BC42-4244-A18B-8266A50A14FB}"/>
              </a:ext>
            </a:extLst>
          </p:cNvPr>
          <p:cNvSpPr>
            <a:spLocks noGrp="1"/>
          </p:cNvSpPr>
          <p:nvPr>
            <p:ph type="title"/>
          </p:nvPr>
        </p:nvSpPr>
        <p:spPr>
          <a:xfrm>
            <a:off x="173602" y="429012"/>
            <a:ext cx="7862709" cy="584775"/>
          </a:xfrm>
        </p:spPr>
        <p:txBody>
          <a:bodyPr>
            <a:noAutofit/>
          </a:bodyPr>
          <a:lstStyle/>
          <a:p>
            <a:r>
              <a:rPr lang="es-GT" dirty="0">
                <a:latin typeface="+mn-lt"/>
              </a:rPr>
              <a:t>Riesgos macroeconómicos del Sector Externo</a:t>
            </a:r>
            <a:br>
              <a:rPr lang="es-GT" dirty="0">
                <a:latin typeface="+mn-lt"/>
              </a:rPr>
            </a:br>
            <a:endParaRPr lang="es-GT" dirty="0">
              <a:latin typeface="+mn-lt"/>
            </a:endParaRPr>
          </a:p>
        </p:txBody>
      </p:sp>
      <p:grpSp>
        <p:nvGrpSpPr>
          <p:cNvPr id="4" name="Grupo 3">
            <a:extLst>
              <a:ext uri="{FF2B5EF4-FFF2-40B4-BE49-F238E27FC236}">
                <a16:creationId xmlns:a16="http://schemas.microsoft.com/office/drawing/2014/main" id="{5CC59E1B-1A96-D54D-A772-10A0D3C242D5}"/>
              </a:ext>
            </a:extLst>
          </p:cNvPr>
          <p:cNvGrpSpPr/>
          <p:nvPr/>
        </p:nvGrpSpPr>
        <p:grpSpPr>
          <a:xfrm>
            <a:off x="1" y="1251680"/>
            <a:ext cx="5327023" cy="5482804"/>
            <a:chOff x="-16215" y="599269"/>
            <a:chExt cx="7148638" cy="5964252"/>
          </a:xfrm>
          <a:effectLst/>
        </p:grpSpPr>
        <p:sp>
          <p:nvSpPr>
            <p:cNvPr id="5" name="Rectángulo 4">
              <a:extLst>
                <a:ext uri="{FF2B5EF4-FFF2-40B4-BE49-F238E27FC236}">
                  <a16:creationId xmlns:a16="http://schemas.microsoft.com/office/drawing/2014/main" id="{EF5C9288-4A7E-3E4C-A4A8-20D2F17E0CE5}"/>
                </a:ext>
              </a:extLst>
            </p:cNvPr>
            <p:cNvSpPr/>
            <p:nvPr/>
          </p:nvSpPr>
          <p:spPr>
            <a:xfrm>
              <a:off x="-16215" y="599269"/>
              <a:ext cx="7148638" cy="596425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dirty="0"/>
            </a:p>
          </p:txBody>
        </p:sp>
        <p:sp>
          <p:nvSpPr>
            <p:cNvPr id="6" name="CuadroTexto 5">
              <a:extLst>
                <a:ext uri="{FF2B5EF4-FFF2-40B4-BE49-F238E27FC236}">
                  <a16:creationId xmlns:a16="http://schemas.microsoft.com/office/drawing/2014/main" id="{5215E383-5F87-8649-8C7A-EF9DA8F64DF1}"/>
                </a:ext>
              </a:extLst>
            </p:cNvPr>
            <p:cNvSpPr txBox="1"/>
            <p:nvPr/>
          </p:nvSpPr>
          <p:spPr>
            <a:xfrm>
              <a:off x="322878" y="5133365"/>
              <a:ext cx="6398766" cy="1171809"/>
            </a:xfrm>
            <a:prstGeom prst="rect">
              <a:avLst/>
            </a:prstGeom>
            <a:noFill/>
          </p:spPr>
          <p:txBody>
            <a:bodyPr wrap="square" rtlCol="0">
              <a:spAutoFit/>
            </a:bodyPr>
            <a:lstStyle/>
            <a:p>
              <a:pPr algn="ctr"/>
              <a:r>
                <a:rPr lang="es-GT" sz="1600" dirty="0">
                  <a:solidFill>
                    <a:schemeClr val="bg1"/>
                  </a:solidFill>
                </a:rPr>
                <a:t>Se espera una recuperación económica en 2021 y en el 2022 en las diferentes regiones del mundo, posteriormente una normalización en el crecimiento económico a su tendencia de largo plazo.</a:t>
              </a:r>
            </a:p>
          </p:txBody>
        </p:sp>
        <p:graphicFrame>
          <p:nvGraphicFramePr>
            <p:cNvPr id="7" name="Gráfico 6">
              <a:extLst>
                <a:ext uri="{FF2B5EF4-FFF2-40B4-BE49-F238E27FC236}">
                  <a16:creationId xmlns:a16="http://schemas.microsoft.com/office/drawing/2014/main" id="{A21BFB92-E8F9-DF4A-A3FD-3D58E3EB687E}"/>
                </a:ext>
              </a:extLst>
            </p:cNvPr>
            <p:cNvGraphicFramePr/>
            <p:nvPr>
              <p:extLst>
                <p:ext uri="{D42A27DB-BD31-4B8C-83A1-F6EECF244321}">
                  <p14:modId xmlns:p14="http://schemas.microsoft.com/office/powerpoint/2010/main" val="2117697374"/>
                </p:ext>
              </p:extLst>
            </p:nvPr>
          </p:nvGraphicFramePr>
          <p:xfrm>
            <a:off x="343097" y="838892"/>
            <a:ext cx="6378548" cy="4294473"/>
          </p:xfrm>
          <a:graphic>
            <a:graphicData uri="http://schemas.openxmlformats.org/drawingml/2006/chart">
              <c:chart xmlns:c="http://schemas.openxmlformats.org/drawingml/2006/chart" xmlns:r="http://schemas.openxmlformats.org/officeDocument/2006/relationships" r:id="rId3"/>
            </a:graphicData>
          </a:graphic>
        </p:graphicFrame>
      </p:grpSp>
      <p:grpSp>
        <p:nvGrpSpPr>
          <p:cNvPr id="8" name="Grupo 7">
            <a:extLst>
              <a:ext uri="{FF2B5EF4-FFF2-40B4-BE49-F238E27FC236}">
                <a16:creationId xmlns:a16="http://schemas.microsoft.com/office/drawing/2014/main" id="{26D55219-1DB0-3E48-BE14-80D13D8A2D2E}"/>
              </a:ext>
            </a:extLst>
          </p:cNvPr>
          <p:cNvGrpSpPr/>
          <p:nvPr/>
        </p:nvGrpSpPr>
        <p:grpSpPr>
          <a:xfrm>
            <a:off x="5733215" y="1165587"/>
            <a:ext cx="6206099" cy="5466280"/>
            <a:chOff x="5753083" y="1158153"/>
            <a:chExt cx="6206098" cy="5466280"/>
          </a:xfrm>
        </p:grpSpPr>
        <p:graphicFrame>
          <p:nvGraphicFramePr>
            <p:cNvPr id="9" name="Diagrama 8">
              <a:extLst>
                <a:ext uri="{FF2B5EF4-FFF2-40B4-BE49-F238E27FC236}">
                  <a16:creationId xmlns:a16="http://schemas.microsoft.com/office/drawing/2014/main" id="{A498F66B-E766-844B-8F75-92C6FC82CA1F}"/>
                </a:ext>
              </a:extLst>
            </p:cNvPr>
            <p:cNvGraphicFramePr/>
            <p:nvPr>
              <p:extLst>
                <p:ext uri="{D42A27DB-BD31-4B8C-83A1-F6EECF244321}">
                  <p14:modId xmlns:p14="http://schemas.microsoft.com/office/powerpoint/2010/main" val="3463490811"/>
                </p:ext>
              </p:extLst>
            </p:nvPr>
          </p:nvGraphicFramePr>
          <p:xfrm>
            <a:off x="5753083" y="1586316"/>
            <a:ext cx="6017947" cy="50381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Gráfico 9" descr="Covid-19 con relleno sólido">
              <a:extLst>
                <a:ext uri="{FF2B5EF4-FFF2-40B4-BE49-F238E27FC236}">
                  <a16:creationId xmlns:a16="http://schemas.microsoft.com/office/drawing/2014/main" id="{F3583CB7-EC72-0145-A192-AF879246DA4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56167" y="1982562"/>
              <a:ext cx="678385" cy="688647"/>
            </a:xfrm>
            <a:prstGeom prst="rect">
              <a:avLst/>
            </a:prstGeom>
          </p:spPr>
        </p:pic>
        <p:pic>
          <p:nvPicPr>
            <p:cNvPr id="11" name="Gráfico 10" descr="Globo terráqueo: Europa y África con relleno sólido">
              <a:extLst>
                <a:ext uri="{FF2B5EF4-FFF2-40B4-BE49-F238E27FC236}">
                  <a16:creationId xmlns:a16="http://schemas.microsoft.com/office/drawing/2014/main" id="{47F2902E-0FAA-FB4A-BE8D-BA71952D8C1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376187" y="3129200"/>
              <a:ext cx="678385" cy="688647"/>
            </a:xfrm>
            <a:prstGeom prst="rect">
              <a:avLst/>
            </a:prstGeom>
          </p:spPr>
        </p:pic>
        <p:grpSp>
          <p:nvGrpSpPr>
            <p:cNvPr id="12" name="Group 105">
              <a:extLst>
                <a:ext uri="{FF2B5EF4-FFF2-40B4-BE49-F238E27FC236}">
                  <a16:creationId xmlns:a16="http://schemas.microsoft.com/office/drawing/2014/main" id="{79B64B5F-1AF9-E845-80CE-3D614AB8C5D2}"/>
                </a:ext>
              </a:extLst>
            </p:cNvPr>
            <p:cNvGrpSpPr/>
            <p:nvPr/>
          </p:nvGrpSpPr>
          <p:grpSpPr>
            <a:xfrm>
              <a:off x="6511185" y="4444534"/>
              <a:ext cx="556365" cy="521627"/>
              <a:chOff x="3573208" y="3774992"/>
              <a:chExt cx="928945" cy="753079"/>
            </a:xfrm>
            <a:solidFill>
              <a:schemeClr val="tx1"/>
            </a:solidFill>
          </p:grpSpPr>
          <p:sp>
            <p:nvSpPr>
              <p:cNvPr id="31" name="Freeform 34">
                <a:extLst>
                  <a:ext uri="{FF2B5EF4-FFF2-40B4-BE49-F238E27FC236}">
                    <a16:creationId xmlns:a16="http://schemas.microsoft.com/office/drawing/2014/main" id="{FEE0B9AA-24CD-5A46-89A1-06F8E9BF8C92}"/>
                  </a:ext>
                </a:extLst>
              </p:cNvPr>
              <p:cNvSpPr>
                <a:spLocks/>
              </p:cNvSpPr>
              <p:nvPr/>
            </p:nvSpPr>
            <p:spPr bwMode="auto">
              <a:xfrm>
                <a:off x="3573208" y="3774992"/>
                <a:ext cx="903542" cy="740328"/>
              </a:xfrm>
              <a:custGeom>
                <a:avLst/>
                <a:gdLst/>
                <a:ahLst/>
                <a:cxnLst>
                  <a:cxn ang="0">
                    <a:pos x="0" y="0"/>
                  </a:cxn>
                  <a:cxn ang="0">
                    <a:pos x="24" y="0"/>
                  </a:cxn>
                  <a:cxn ang="0">
                    <a:pos x="24" y="523"/>
                  </a:cxn>
                  <a:cxn ang="0">
                    <a:pos x="670" y="523"/>
                  </a:cxn>
                  <a:cxn ang="0">
                    <a:pos x="670" y="545"/>
                  </a:cxn>
                  <a:cxn ang="0">
                    <a:pos x="0" y="545"/>
                  </a:cxn>
                  <a:cxn ang="0">
                    <a:pos x="0" y="0"/>
                  </a:cxn>
                </a:cxnLst>
                <a:rect l="0" t="0" r="r" b="b"/>
                <a:pathLst>
                  <a:path w="670" h="545">
                    <a:moveTo>
                      <a:pt x="0" y="0"/>
                    </a:moveTo>
                    <a:lnTo>
                      <a:pt x="24" y="0"/>
                    </a:lnTo>
                    <a:lnTo>
                      <a:pt x="24" y="523"/>
                    </a:lnTo>
                    <a:lnTo>
                      <a:pt x="670" y="523"/>
                    </a:lnTo>
                    <a:lnTo>
                      <a:pt x="670" y="545"/>
                    </a:lnTo>
                    <a:lnTo>
                      <a:pt x="0" y="545"/>
                    </a:lnTo>
                    <a:lnTo>
                      <a:pt x="0" y="0"/>
                    </a:lnTo>
                    <a:close/>
                  </a:path>
                </a:pathLst>
              </a:custGeom>
              <a:solidFill>
                <a:srgbClr val="018EC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35">
                <a:extLst>
                  <a:ext uri="{FF2B5EF4-FFF2-40B4-BE49-F238E27FC236}">
                    <a16:creationId xmlns:a16="http://schemas.microsoft.com/office/drawing/2014/main" id="{9827CDD6-60E2-3341-ABFD-822A3756301B}"/>
                  </a:ext>
                </a:extLst>
              </p:cNvPr>
              <p:cNvSpPr>
                <a:spLocks/>
              </p:cNvSpPr>
              <p:nvPr/>
            </p:nvSpPr>
            <p:spPr bwMode="auto">
              <a:xfrm>
                <a:off x="3597621" y="3948037"/>
                <a:ext cx="844204" cy="580034"/>
              </a:xfrm>
              <a:custGeom>
                <a:avLst/>
                <a:gdLst/>
                <a:ahLst/>
                <a:cxnLst>
                  <a:cxn ang="0">
                    <a:pos x="604" y="0"/>
                  </a:cxn>
                  <a:cxn ang="0">
                    <a:pos x="626" y="18"/>
                  </a:cxn>
                  <a:cxn ang="0">
                    <a:pos x="385" y="316"/>
                  </a:cxn>
                  <a:cxn ang="0">
                    <a:pos x="221" y="227"/>
                  </a:cxn>
                  <a:cxn ang="0">
                    <a:pos x="22" y="427"/>
                  </a:cxn>
                  <a:cxn ang="0">
                    <a:pos x="0" y="405"/>
                  </a:cxn>
                  <a:cxn ang="0">
                    <a:pos x="216" y="191"/>
                  </a:cxn>
                  <a:cxn ang="0">
                    <a:pos x="376" y="278"/>
                  </a:cxn>
                  <a:cxn ang="0">
                    <a:pos x="604" y="0"/>
                  </a:cxn>
                </a:cxnLst>
                <a:rect l="0" t="0" r="r" b="b"/>
                <a:pathLst>
                  <a:path w="626" h="427">
                    <a:moveTo>
                      <a:pt x="604" y="0"/>
                    </a:moveTo>
                    <a:lnTo>
                      <a:pt x="626" y="18"/>
                    </a:lnTo>
                    <a:lnTo>
                      <a:pt x="385" y="316"/>
                    </a:lnTo>
                    <a:lnTo>
                      <a:pt x="221" y="227"/>
                    </a:lnTo>
                    <a:lnTo>
                      <a:pt x="22" y="427"/>
                    </a:lnTo>
                    <a:lnTo>
                      <a:pt x="0" y="405"/>
                    </a:lnTo>
                    <a:lnTo>
                      <a:pt x="216" y="191"/>
                    </a:lnTo>
                    <a:lnTo>
                      <a:pt x="376" y="278"/>
                    </a:lnTo>
                    <a:lnTo>
                      <a:pt x="604" y="0"/>
                    </a:lnTo>
                    <a:close/>
                  </a:path>
                </a:pathLst>
              </a:custGeom>
              <a:solidFill>
                <a:srgbClr val="018EC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36">
                <a:extLst>
                  <a:ext uri="{FF2B5EF4-FFF2-40B4-BE49-F238E27FC236}">
                    <a16:creationId xmlns:a16="http://schemas.microsoft.com/office/drawing/2014/main" id="{A631A4DB-0F30-414B-97BA-3AB170A0843E}"/>
                  </a:ext>
                </a:extLst>
              </p:cNvPr>
              <p:cNvSpPr>
                <a:spLocks/>
              </p:cNvSpPr>
              <p:nvPr/>
            </p:nvSpPr>
            <p:spPr bwMode="auto">
              <a:xfrm>
                <a:off x="3788836" y="4179834"/>
                <a:ext cx="152389" cy="153499"/>
              </a:xfrm>
              <a:custGeom>
                <a:avLst/>
                <a:gdLst/>
                <a:ahLst/>
                <a:cxnLst>
                  <a:cxn ang="0">
                    <a:pos x="57" y="0"/>
                  </a:cxn>
                  <a:cxn ang="0">
                    <a:pos x="78" y="4"/>
                  </a:cxn>
                  <a:cxn ang="0">
                    <a:pos x="96" y="16"/>
                  </a:cxn>
                  <a:cxn ang="0">
                    <a:pos x="109" y="35"/>
                  </a:cxn>
                  <a:cxn ang="0">
                    <a:pos x="113" y="56"/>
                  </a:cxn>
                  <a:cxn ang="0">
                    <a:pos x="109" y="78"/>
                  </a:cxn>
                  <a:cxn ang="0">
                    <a:pos x="96" y="96"/>
                  </a:cxn>
                  <a:cxn ang="0">
                    <a:pos x="78" y="109"/>
                  </a:cxn>
                  <a:cxn ang="0">
                    <a:pos x="57" y="113"/>
                  </a:cxn>
                  <a:cxn ang="0">
                    <a:pos x="35" y="109"/>
                  </a:cxn>
                  <a:cxn ang="0">
                    <a:pos x="17" y="96"/>
                  </a:cxn>
                  <a:cxn ang="0">
                    <a:pos x="4" y="78"/>
                  </a:cxn>
                  <a:cxn ang="0">
                    <a:pos x="0" y="56"/>
                  </a:cxn>
                  <a:cxn ang="0">
                    <a:pos x="4" y="35"/>
                  </a:cxn>
                  <a:cxn ang="0">
                    <a:pos x="17" y="16"/>
                  </a:cxn>
                  <a:cxn ang="0">
                    <a:pos x="35" y="4"/>
                  </a:cxn>
                  <a:cxn ang="0">
                    <a:pos x="57" y="0"/>
                  </a:cxn>
                </a:cxnLst>
                <a:rect l="0" t="0" r="r" b="b"/>
                <a:pathLst>
                  <a:path w="113" h="113">
                    <a:moveTo>
                      <a:pt x="57" y="0"/>
                    </a:moveTo>
                    <a:lnTo>
                      <a:pt x="78" y="4"/>
                    </a:lnTo>
                    <a:lnTo>
                      <a:pt x="96" y="16"/>
                    </a:lnTo>
                    <a:lnTo>
                      <a:pt x="109" y="35"/>
                    </a:lnTo>
                    <a:lnTo>
                      <a:pt x="113" y="56"/>
                    </a:lnTo>
                    <a:lnTo>
                      <a:pt x="109" y="78"/>
                    </a:lnTo>
                    <a:lnTo>
                      <a:pt x="96" y="96"/>
                    </a:lnTo>
                    <a:lnTo>
                      <a:pt x="78" y="109"/>
                    </a:lnTo>
                    <a:lnTo>
                      <a:pt x="57" y="113"/>
                    </a:lnTo>
                    <a:lnTo>
                      <a:pt x="35" y="109"/>
                    </a:lnTo>
                    <a:lnTo>
                      <a:pt x="17" y="96"/>
                    </a:lnTo>
                    <a:lnTo>
                      <a:pt x="4" y="78"/>
                    </a:lnTo>
                    <a:lnTo>
                      <a:pt x="0" y="56"/>
                    </a:lnTo>
                    <a:lnTo>
                      <a:pt x="4" y="35"/>
                    </a:lnTo>
                    <a:lnTo>
                      <a:pt x="17" y="16"/>
                    </a:lnTo>
                    <a:lnTo>
                      <a:pt x="35" y="4"/>
                    </a:lnTo>
                    <a:lnTo>
                      <a:pt x="57" y="0"/>
                    </a:lnTo>
                    <a:close/>
                  </a:path>
                </a:pathLst>
              </a:custGeom>
              <a:solidFill>
                <a:srgbClr val="018EC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37">
                <a:extLst>
                  <a:ext uri="{FF2B5EF4-FFF2-40B4-BE49-F238E27FC236}">
                    <a16:creationId xmlns:a16="http://schemas.microsoft.com/office/drawing/2014/main" id="{65EA07F7-7E98-A04E-88C2-96E74E7CF681}"/>
                  </a:ext>
                </a:extLst>
              </p:cNvPr>
              <p:cNvSpPr>
                <a:spLocks/>
              </p:cNvSpPr>
              <p:nvPr/>
            </p:nvSpPr>
            <p:spPr bwMode="auto">
              <a:xfrm>
                <a:off x="4010823" y="4287808"/>
                <a:ext cx="149691" cy="150783"/>
              </a:xfrm>
              <a:custGeom>
                <a:avLst/>
                <a:gdLst/>
                <a:ahLst/>
                <a:cxnLst>
                  <a:cxn ang="0">
                    <a:pos x="55" y="0"/>
                  </a:cxn>
                  <a:cxn ang="0">
                    <a:pos x="77" y="4"/>
                  </a:cxn>
                  <a:cxn ang="0">
                    <a:pos x="95" y="16"/>
                  </a:cxn>
                  <a:cxn ang="0">
                    <a:pos x="107" y="33"/>
                  </a:cxn>
                  <a:cxn ang="0">
                    <a:pos x="111" y="55"/>
                  </a:cxn>
                  <a:cxn ang="0">
                    <a:pos x="107" y="76"/>
                  </a:cxn>
                  <a:cxn ang="0">
                    <a:pos x="95" y="94"/>
                  </a:cxn>
                  <a:cxn ang="0">
                    <a:pos x="77" y="107"/>
                  </a:cxn>
                  <a:cxn ang="0">
                    <a:pos x="55" y="111"/>
                  </a:cxn>
                  <a:cxn ang="0">
                    <a:pos x="33" y="107"/>
                  </a:cxn>
                  <a:cxn ang="0">
                    <a:pos x="17" y="94"/>
                  </a:cxn>
                  <a:cxn ang="0">
                    <a:pos x="4" y="76"/>
                  </a:cxn>
                  <a:cxn ang="0">
                    <a:pos x="0" y="55"/>
                  </a:cxn>
                  <a:cxn ang="0">
                    <a:pos x="4" y="33"/>
                  </a:cxn>
                  <a:cxn ang="0">
                    <a:pos x="17" y="16"/>
                  </a:cxn>
                  <a:cxn ang="0">
                    <a:pos x="33" y="4"/>
                  </a:cxn>
                  <a:cxn ang="0">
                    <a:pos x="55" y="0"/>
                  </a:cxn>
                </a:cxnLst>
                <a:rect l="0" t="0" r="r" b="b"/>
                <a:pathLst>
                  <a:path w="111" h="111">
                    <a:moveTo>
                      <a:pt x="55" y="0"/>
                    </a:moveTo>
                    <a:lnTo>
                      <a:pt x="77" y="4"/>
                    </a:lnTo>
                    <a:lnTo>
                      <a:pt x="95" y="16"/>
                    </a:lnTo>
                    <a:lnTo>
                      <a:pt x="107" y="33"/>
                    </a:lnTo>
                    <a:lnTo>
                      <a:pt x="111" y="55"/>
                    </a:lnTo>
                    <a:lnTo>
                      <a:pt x="107" y="76"/>
                    </a:lnTo>
                    <a:lnTo>
                      <a:pt x="95" y="94"/>
                    </a:lnTo>
                    <a:lnTo>
                      <a:pt x="77" y="107"/>
                    </a:lnTo>
                    <a:lnTo>
                      <a:pt x="55" y="111"/>
                    </a:lnTo>
                    <a:lnTo>
                      <a:pt x="33" y="107"/>
                    </a:lnTo>
                    <a:lnTo>
                      <a:pt x="17" y="94"/>
                    </a:lnTo>
                    <a:lnTo>
                      <a:pt x="4" y="76"/>
                    </a:lnTo>
                    <a:lnTo>
                      <a:pt x="0" y="55"/>
                    </a:lnTo>
                    <a:lnTo>
                      <a:pt x="4" y="33"/>
                    </a:lnTo>
                    <a:lnTo>
                      <a:pt x="17" y="16"/>
                    </a:lnTo>
                    <a:lnTo>
                      <a:pt x="33" y="4"/>
                    </a:lnTo>
                    <a:lnTo>
                      <a:pt x="55" y="0"/>
                    </a:lnTo>
                    <a:close/>
                  </a:path>
                </a:pathLst>
              </a:custGeom>
              <a:solidFill>
                <a:srgbClr val="018EC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38">
                <a:extLst>
                  <a:ext uri="{FF2B5EF4-FFF2-40B4-BE49-F238E27FC236}">
                    <a16:creationId xmlns:a16="http://schemas.microsoft.com/office/drawing/2014/main" id="{EE8878FF-F402-0244-A73A-EEF1EBAA69AF}"/>
                  </a:ext>
                </a:extLst>
              </p:cNvPr>
              <p:cNvSpPr>
                <a:spLocks/>
              </p:cNvSpPr>
              <p:nvPr/>
            </p:nvSpPr>
            <p:spPr bwMode="auto">
              <a:xfrm>
                <a:off x="4349764" y="3892477"/>
                <a:ext cx="152389" cy="150783"/>
              </a:xfrm>
              <a:custGeom>
                <a:avLst/>
                <a:gdLst/>
                <a:ahLst/>
                <a:cxnLst>
                  <a:cxn ang="0">
                    <a:pos x="57" y="0"/>
                  </a:cxn>
                  <a:cxn ang="0">
                    <a:pos x="78" y="4"/>
                  </a:cxn>
                  <a:cxn ang="0">
                    <a:pos x="97" y="17"/>
                  </a:cxn>
                  <a:cxn ang="0">
                    <a:pos x="109" y="33"/>
                  </a:cxn>
                  <a:cxn ang="0">
                    <a:pos x="113" y="55"/>
                  </a:cxn>
                  <a:cxn ang="0">
                    <a:pos x="109" y="77"/>
                  </a:cxn>
                  <a:cxn ang="0">
                    <a:pos x="97" y="95"/>
                  </a:cxn>
                  <a:cxn ang="0">
                    <a:pos x="78" y="108"/>
                  </a:cxn>
                  <a:cxn ang="0">
                    <a:pos x="57" y="111"/>
                  </a:cxn>
                  <a:cxn ang="0">
                    <a:pos x="35" y="108"/>
                  </a:cxn>
                  <a:cxn ang="0">
                    <a:pos x="17" y="95"/>
                  </a:cxn>
                  <a:cxn ang="0">
                    <a:pos x="4" y="77"/>
                  </a:cxn>
                  <a:cxn ang="0">
                    <a:pos x="0" y="55"/>
                  </a:cxn>
                  <a:cxn ang="0">
                    <a:pos x="4" y="33"/>
                  </a:cxn>
                  <a:cxn ang="0">
                    <a:pos x="17" y="17"/>
                  </a:cxn>
                  <a:cxn ang="0">
                    <a:pos x="35" y="4"/>
                  </a:cxn>
                  <a:cxn ang="0">
                    <a:pos x="57" y="0"/>
                  </a:cxn>
                </a:cxnLst>
                <a:rect l="0" t="0" r="r" b="b"/>
                <a:pathLst>
                  <a:path w="113" h="111">
                    <a:moveTo>
                      <a:pt x="57" y="0"/>
                    </a:moveTo>
                    <a:lnTo>
                      <a:pt x="78" y="4"/>
                    </a:lnTo>
                    <a:lnTo>
                      <a:pt x="97" y="17"/>
                    </a:lnTo>
                    <a:lnTo>
                      <a:pt x="109" y="33"/>
                    </a:lnTo>
                    <a:lnTo>
                      <a:pt x="113" y="55"/>
                    </a:lnTo>
                    <a:lnTo>
                      <a:pt x="109" y="77"/>
                    </a:lnTo>
                    <a:lnTo>
                      <a:pt x="97" y="95"/>
                    </a:lnTo>
                    <a:lnTo>
                      <a:pt x="78" y="108"/>
                    </a:lnTo>
                    <a:lnTo>
                      <a:pt x="57" y="111"/>
                    </a:lnTo>
                    <a:lnTo>
                      <a:pt x="35" y="108"/>
                    </a:lnTo>
                    <a:lnTo>
                      <a:pt x="17" y="95"/>
                    </a:lnTo>
                    <a:lnTo>
                      <a:pt x="4" y="77"/>
                    </a:lnTo>
                    <a:lnTo>
                      <a:pt x="0" y="55"/>
                    </a:lnTo>
                    <a:lnTo>
                      <a:pt x="4" y="33"/>
                    </a:lnTo>
                    <a:lnTo>
                      <a:pt x="17" y="17"/>
                    </a:lnTo>
                    <a:lnTo>
                      <a:pt x="35" y="4"/>
                    </a:lnTo>
                    <a:lnTo>
                      <a:pt x="57" y="0"/>
                    </a:lnTo>
                    <a:close/>
                  </a:path>
                </a:pathLst>
              </a:custGeom>
              <a:solidFill>
                <a:srgbClr val="018EC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3" name="Group 153">
              <a:extLst>
                <a:ext uri="{FF2B5EF4-FFF2-40B4-BE49-F238E27FC236}">
                  <a16:creationId xmlns:a16="http://schemas.microsoft.com/office/drawing/2014/main" id="{B9EEE870-7396-D149-9887-FFAAF09A643D}"/>
                </a:ext>
              </a:extLst>
            </p:cNvPr>
            <p:cNvGrpSpPr/>
            <p:nvPr/>
          </p:nvGrpSpPr>
          <p:grpSpPr>
            <a:xfrm>
              <a:off x="5991225" y="5515767"/>
              <a:ext cx="707420" cy="599282"/>
              <a:chOff x="8205788" y="4403726"/>
              <a:chExt cx="1873250" cy="465138"/>
            </a:xfr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p:grpSpPr>
          <p:sp>
            <p:nvSpPr>
              <p:cNvPr id="15" name="Freeform 60">
                <a:extLst>
                  <a:ext uri="{FF2B5EF4-FFF2-40B4-BE49-F238E27FC236}">
                    <a16:creationId xmlns:a16="http://schemas.microsoft.com/office/drawing/2014/main" id="{D4C2ED85-F93F-414F-96FB-4466C5948490}"/>
                  </a:ext>
                </a:extLst>
              </p:cNvPr>
              <p:cNvSpPr>
                <a:spLocks/>
              </p:cNvSpPr>
              <p:nvPr/>
            </p:nvSpPr>
            <p:spPr bwMode="auto">
              <a:xfrm>
                <a:off x="8205788" y="4625976"/>
                <a:ext cx="1873250" cy="242888"/>
              </a:xfrm>
              <a:custGeom>
                <a:avLst/>
                <a:gdLst/>
                <a:ahLst/>
                <a:cxnLst>
                  <a:cxn ang="0">
                    <a:pos x="1172" y="0"/>
                  </a:cxn>
                  <a:cxn ang="0">
                    <a:pos x="1180" y="0"/>
                  </a:cxn>
                  <a:cxn ang="0">
                    <a:pos x="1149" y="23"/>
                  </a:cxn>
                  <a:cxn ang="0">
                    <a:pos x="1125" y="48"/>
                  </a:cxn>
                  <a:cxn ang="0">
                    <a:pos x="1105" y="69"/>
                  </a:cxn>
                  <a:cxn ang="0">
                    <a:pos x="1090" y="87"/>
                  </a:cxn>
                  <a:cxn ang="0">
                    <a:pos x="1079" y="101"/>
                  </a:cxn>
                  <a:cxn ang="0">
                    <a:pos x="1073" y="112"/>
                  </a:cxn>
                  <a:cxn ang="0">
                    <a:pos x="1071" y="115"/>
                  </a:cxn>
                  <a:cxn ang="0">
                    <a:pos x="1085" y="127"/>
                  </a:cxn>
                  <a:cxn ang="0">
                    <a:pos x="1094" y="136"/>
                  </a:cxn>
                  <a:cxn ang="0">
                    <a:pos x="1099" y="145"/>
                  </a:cxn>
                  <a:cxn ang="0">
                    <a:pos x="1099" y="153"/>
                  </a:cxn>
                  <a:cxn ang="0">
                    <a:pos x="39" y="153"/>
                  </a:cxn>
                  <a:cxn ang="0">
                    <a:pos x="0" y="63"/>
                  </a:cxn>
                  <a:cxn ang="0">
                    <a:pos x="113" y="67"/>
                  </a:cxn>
                  <a:cxn ang="0">
                    <a:pos x="218" y="69"/>
                  </a:cxn>
                  <a:cxn ang="0">
                    <a:pos x="315" y="70"/>
                  </a:cxn>
                  <a:cxn ang="0">
                    <a:pos x="407" y="69"/>
                  </a:cxn>
                  <a:cxn ang="0">
                    <a:pos x="489" y="67"/>
                  </a:cxn>
                  <a:cxn ang="0">
                    <a:pos x="565" y="64"/>
                  </a:cxn>
                  <a:cxn ang="0">
                    <a:pos x="632" y="61"/>
                  </a:cxn>
                  <a:cxn ang="0">
                    <a:pos x="690" y="57"/>
                  </a:cxn>
                  <a:cxn ang="0">
                    <a:pos x="742" y="52"/>
                  </a:cxn>
                  <a:cxn ang="0">
                    <a:pos x="783" y="49"/>
                  </a:cxn>
                  <a:cxn ang="0">
                    <a:pos x="817" y="46"/>
                  </a:cxn>
                  <a:cxn ang="0">
                    <a:pos x="840" y="43"/>
                  </a:cxn>
                  <a:cxn ang="0">
                    <a:pos x="855" y="40"/>
                  </a:cxn>
                  <a:cxn ang="0">
                    <a:pos x="859" y="40"/>
                  </a:cxn>
                  <a:cxn ang="0">
                    <a:pos x="925" y="31"/>
                  </a:cxn>
                  <a:cxn ang="0">
                    <a:pos x="981" y="23"/>
                  </a:cxn>
                  <a:cxn ang="0">
                    <a:pos x="1030" y="17"/>
                  </a:cxn>
                  <a:cxn ang="0">
                    <a:pos x="1070" y="12"/>
                  </a:cxn>
                  <a:cxn ang="0">
                    <a:pos x="1103" y="8"/>
                  </a:cxn>
                  <a:cxn ang="0">
                    <a:pos x="1129" y="5"/>
                  </a:cxn>
                  <a:cxn ang="0">
                    <a:pos x="1149" y="3"/>
                  </a:cxn>
                  <a:cxn ang="0">
                    <a:pos x="1163" y="2"/>
                  </a:cxn>
                  <a:cxn ang="0">
                    <a:pos x="1172" y="0"/>
                  </a:cxn>
                </a:cxnLst>
                <a:rect l="0" t="0" r="r" b="b"/>
                <a:pathLst>
                  <a:path w="1180" h="153">
                    <a:moveTo>
                      <a:pt x="1172" y="0"/>
                    </a:moveTo>
                    <a:lnTo>
                      <a:pt x="1180" y="0"/>
                    </a:lnTo>
                    <a:lnTo>
                      <a:pt x="1149" y="23"/>
                    </a:lnTo>
                    <a:lnTo>
                      <a:pt x="1125" y="48"/>
                    </a:lnTo>
                    <a:lnTo>
                      <a:pt x="1105" y="69"/>
                    </a:lnTo>
                    <a:lnTo>
                      <a:pt x="1090" y="87"/>
                    </a:lnTo>
                    <a:lnTo>
                      <a:pt x="1079" y="101"/>
                    </a:lnTo>
                    <a:lnTo>
                      <a:pt x="1073" y="112"/>
                    </a:lnTo>
                    <a:lnTo>
                      <a:pt x="1071" y="115"/>
                    </a:lnTo>
                    <a:lnTo>
                      <a:pt x="1085" y="127"/>
                    </a:lnTo>
                    <a:lnTo>
                      <a:pt x="1094" y="136"/>
                    </a:lnTo>
                    <a:lnTo>
                      <a:pt x="1099" y="145"/>
                    </a:lnTo>
                    <a:lnTo>
                      <a:pt x="1099" y="153"/>
                    </a:lnTo>
                    <a:lnTo>
                      <a:pt x="39" y="153"/>
                    </a:lnTo>
                    <a:lnTo>
                      <a:pt x="0" y="63"/>
                    </a:lnTo>
                    <a:lnTo>
                      <a:pt x="113" y="67"/>
                    </a:lnTo>
                    <a:lnTo>
                      <a:pt x="218" y="69"/>
                    </a:lnTo>
                    <a:lnTo>
                      <a:pt x="315" y="70"/>
                    </a:lnTo>
                    <a:lnTo>
                      <a:pt x="407" y="69"/>
                    </a:lnTo>
                    <a:lnTo>
                      <a:pt x="489" y="67"/>
                    </a:lnTo>
                    <a:lnTo>
                      <a:pt x="565" y="64"/>
                    </a:lnTo>
                    <a:lnTo>
                      <a:pt x="632" y="61"/>
                    </a:lnTo>
                    <a:lnTo>
                      <a:pt x="690" y="57"/>
                    </a:lnTo>
                    <a:lnTo>
                      <a:pt x="742" y="52"/>
                    </a:lnTo>
                    <a:lnTo>
                      <a:pt x="783" y="49"/>
                    </a:lnTo>
                    <a:lnTo>
                      <a:pt x="817" y="46"/>
                    </a:lnTo>
                    <a:lnTo>
                      <a:pt x="840" y="43"/>
                    </a:lnTo>
                    <a:lnTo>
                      <a:pt x="855" y="40"/>
                    </a:lnTo>
                    <a:lnTo>
                      <a:pt x="859" y="40"/>
                    </a:lnTo>
                    <a:lnTo>
                      <a:pt x="925" y="31"/>
                    </a:lnTo>
                    <a:lnTo>
                      <a:pt x="981" y="23"/>
                    </a:lnTo>
                    <a:lnTo>
                      <a:pt x="1030" y="17"/>
                    </a:lnTo>
                    <a:lnTo>
                      <a:pt x="1070" y="12"/>
                    </a:lnTo>
                    <a:lnTo>
                      <a:pt x="1103" y="8"/>
                    </a:lnTo>
                    <a:lnTo>
                      <a:pt x="1129" y="5"/>
                    </a:lnTo>
                    <a:lnTo>
                      <a:pt x="1149" y="3"/>
                    </a:lnTo>
                    <a:lnTo>
                      <a:pt x="1163" y="2"/>
                    </a:lnTo>
                    <a:lnTo>
                      <a:pt x="1172" y="0"/>
                    </a:lnTo>
                    <a:close/>
                  </a:path>
                </a:pathLst>
              </a:custGeom>
              <a:solidFill>
                <a:srgbClr val="018EC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Rectangle 61">
                <a:extLst>
                  <a:ext uri="{FF2B5EF4-FFF2-40B4-BE49-F238E27FC236}">
                    <a16:creationId xmlns:a16="http://schemas.microsoft.com/office/drawing/2014/main" id="{FEB7D2D3-7025-B545-8977-62ADE66E10CE}"/>
                  </a:ext>
                </a:extLst>
              </p:cNvPr>
              <p:cNvSpPr>
                <a:spLocks noChangeArrowheads="1"/>
              </p:cNvSpPr>
              <p:nvPr/>
            </p:nvSpPr>
            <p:spPr bwMode="auto">
              <a:xfrm>
                <a:off x="8318501" y="4592638"/>
                <a:ext cx="349250" cy="184150"/>
              </a:xfrm>
              <a:prstGeom prst="rect">
                <a:avLst/>
              </a:prstGeom>
              <a:solidFill>
                <a:srgbClr val="018EC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 name="Rectangle 62">
                <a:extLst>
                  <a:ext uri="{FF2B5EF4-FFF2-40B4-BE49-F238E27FC236}">
                    <a16:creationId xmlns:a16="http://schemas.microsoft.com/office/drawing/2014/main" id="{416208A0-99A3-A648-9D06-9145E6E38DF8}"/>
                  </a:ext>
                </a:extLst>
              </p:cNvPr>
              <p:cNvSpPr>
                <a:spLocks noChangeArrowheads="1"/>
              </p:cNvSpPr>
              <p:nvPr/>
            </p:nvSpPr>
            <p:spPr bwMode="auto">
              <a:xfrm>
                <a:off x="8410576" y="4500563"/>
                <a:ext cx="257175" cy="125413"/>
              </a:xfrm>
              <a:prstGeom prst="rect">
                <a:avLst/>
              </a:prstGeom>
              <a:solidFill>
                <a:srgbClr val="018EC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 name="Rectangle 63">
                <a:extLst>
                  <a:ext uri="{FF2B5EF4-FFF2-40B4-BE49-F238E27FC236}">
                    <a16:creationId xmlns:a16="http://schemas.microsoft.com/office/drawing/2014/main" id="{8DDE53DA-D9DA-574B-87A5-AFFEF7641849}"/>
                  </a:ext>
                </a:extLst>
              </p:cNvPr>
              <p:cNvSpPr>
                <a:spLocks noChangeArrowheads="1"/>
              </p:cNvSpPr>
              <p:nvPr/>
            </p:nvSpPr>
            <p:spPr bwMode="auto">
              <a:xfrm>
                <a:off x="8358188" y="4633913"/>
                <a:ext cx="68263" cy="6350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 name="Rectangle 64">
                <a:extLst>
                  <a:ext uri="{FF2B5EF4-FFF2-40B4-BE49-F238E27FC236}">
                    <a16:creationId xmlns:a16="http://schemas.microsoft.com/office/drawing/2014/main" id="{5C3E8CD2-7080-E74F-87EB-F4579581DCBD}"/>
                  </a:ext>
                </a:extLst>
              </p:cNvPr>
              <p:cNvSpPr>
                <a:spLocks noChangeArrowheads="1"/>
              </p:cNvSpPr>
              <p:nvPr/>
            </p:nvSpPr>
            <p:spPr bwMode="auto">
              <a:xfrm>
                <a:off x="8451851" y="4633913"/>
                <a:ext cx="68263" cy="6350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Rectangle 65">
                <a:extLst>
                  <a:ext uri="{FF2B5EF4-FFF2-40B4-BE49-F238E27FC236}">
                    <a16:creationId xmlns:a16="http://schemas.microsoft.com/office/drawing/2014/main" id="{EAF52272-3CB8-F345-A664-86CABE5C9B4A}"/>
                  </a:ext>
                </a:extLst>
              </p:cNvPr>
              <p:cNvSpPr>
                <a:spLocks noChangeArrowheads="1"/>
              </p:cNvSpPr>
              <p:nvPr/>
            </p:nvSpPr>
            <p:spPr bwMode="auto">
              <a:xfrm>
                <a:off x="8551863" y="4633913"/>
                <a:ext cx="66675" cy="6350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Rectangle 66">
                <a:extLst>
                  <a:ext uri="{FF2B5EF4-FFF2-40B4-BE49-F238E27FC236}">
                    <a16:creationId xmlns:a16="http://schemas.microsoft.com/office/drawing/2014/main" id="{0B5B2E09-5824-5F42-8651-65F537123774}"/>
                  </a:ext>
                </a:extLst>
              </p:cNvPr>
              <p:cNvSpPr>
                <a:spLocks noChangeArrowheads="1"/>
              </p:cNvSpPr>
              <p:nvPr/>
            </p:nvSpPr>
            <p:spPr bwMode="auto">
              <a:xfrm>
                <a:off x="8451851" y="4521201"/>
                <a:ext cx="68263" cy="66675"/>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 name="Rectangle 67">
                <a:extLst>
                  <a:ext uri="{FF2B5EF4-FFF2-40B4-BE49-F238E27FC236}">
                    <a16:creationId xmlns:a16="http://schemas.microsoft.com/office/drawing/2014/main" id="{B19D1450-2C21-A745-8B3D-C3FA37A20810}"/>
                  </a:ext>
                </a:extLst>
              </p:cNvPr>
              <p:cNvSpPr>
                <a:spLocks noChangeArrowheads="1"/>
              </p:cNvSpPr>
              <p:nvPr/>
            </p:nvSpPr>
            <p:spPr bwMode="auto">
              <a:xfrm>
                <a:off x="8551863" y="4521201"/>
                <a:ext cx="66675" cy="66675"/>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 name="Rectangle 68">
                <a:extLst>
                  <a:ext uri="{FF2B5EF4-FFF2-40B4-BE49-F238E27FC236}">
                    <a16:creationId xmlns:a16="http://schemas.microsoft.com/office/drawing/2014/main" id="{51B5C8F7-47BC-CE45-8B08-C86157A290FC}"/>
                  </a:ext>
                </a:extLst>
              </p:cNvPr>
              <p:cNvSpPr>
                <a:spLocks noChangeArrowheads="1"/>
              </p:cNvSpPr>
              <p:nvPr/>
            </p:nvSpPr>
            <p:spPr bwMode="auto">
              <a:xfrm>
                <a:off x="8723313" y="4657726"/>
                <a:ext cx="355600" cy="77788"/>
              </a:xfrm>
              <a:prstGeom prst="rect">
                <a:avLst/>
              </a:prstGeom>
              <a:solidFill>
                <a:srgbClr val="018EC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Rectangle 69">
                <a:extLst>
                  <a:ext uri="{FF2B5EF4-FFF2-40B4-BE49-F238E27FC236}">
                    <a16:creationId xmlns:a16="http://schemas.microsoft.com/office/drawing/2014/main" id="{AEAB1D64-63FE-DF48-8546-BAC683F5312A}"/>
                  </a:ext>
                </a:extLst>
              </p:cNvPr>
              <p:cNvSpPr>
                <a:spLocks noChangeArrowheads="1"/>
              </p:cNvSpPr>
              <p:nvPr/>
            </p:nvSpPr>
            <p:spPr bwMode="auto">
              <a:xfrm>
                <a:off x="9093201" y="4657726"/>
                <a:ext cx="355600" cy="77788"/>
              </a:xfrm>
              <a:prstGeom prst="rect">
                <a:avLst/>
              </a:prstGeom>
              <a:solidFill>
                <a:srgbClr val="018EC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 name="Rectangle 70">
                <a:extLst>
                  <a:ext uri="{FF2B5EF4-FFF2-40B4-BE49-F238E27FC236}">
                    <a16:creationId xmlns:a16="http://schemas.microsoft.com/office/drawing/2014/main" id="{594C5725-E662-1643-8C27-131261C34B36}"/>
                  </a:ext>
                </a:extLst>
              </p:cNvPr>
              <p:cNvSpPr>
                <a:spLocks noChangeArrowheads="1"/>
              </p:cNvSpPr>
              <p:nvPr/>
            </p:nvSpPr>
            <p:spPr bwMode="auto">
              <a:xfrm>
                <a:off x="9471026" y="4657726"/>
                <a:ext cx="358775" cy="77788"/>
              </a:xfrm>
              <a:prstGeom prst="rect">
                <a:avLst/>
              </a:prstGeom>
              <a:solidFill>
                <a:srgbClr val="018EC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 name="Rectangle 71">
                <a:extLst>
                  <a:ext uri="{FF2B5EF4-FFF2-40B4-BE49-F238E27FC236}">
                    <a16:creationId xmlns:a16="http://schemas.microsoft.com/office/drawing/2014/main" id="{1BA4BD70-DA76-414F-B8CF-2E9027CDFD4B}"/>
                  </a:ext>
                </a:extLst>
              </p:cNvPr>
              <p:cNvSpPr>
                <a:spLocks noChangeArrowheads="1"/>
              </p:cNvSpPr>
              <p:nvPr/>
            </p:nvSpPr>
            <p:spPr bwMode="auto">
              <a:xfrm>
                <a:off x="8720138" y="4562476"/>
                <a:ext cx="357188" cy="77788"/>
              </a:xfrm>
              <a:prstGeom prst="rect">
                <a:avLst/>
              </a:prstGeom>
              <a:solidFill>
                <a:srgbClr val="018EC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 name="Rectangle 72">
                <a:extLst>
                  <a:ext uri="{FF2B5EF4-FFF2-40B4-BE49-F238E27FC236}">
                    <a16:creationId xmlns:a16="http://schemas.microsoft.com/office/drawing/2014/main" id="{F136F5A1-20ED-4648-AB68-7CE0A9FE99BA}"/>
                  </a:ext>
                </a:extLst>
              </p:cNvPr>
              <p:cNvSpPr>
                <a:spLocks noChangeArrowheads="1"/>
              </p:cNvSpPr>
              <p:nvPr/>
            </p:nvSpPr>
            <p:spPr bwMode="auto">
              <a:xfrm>
                <a:off x="9093201" y="4468813"/>
                <a:ext cx="355600" cy="77788"/>
              </a:xfrm>
              <a:prstGeom prst="rect">
                <a:avLst/>
              </a:prstGeom>
              <a:solidFill>
                <a:srgbClr val="018EC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Rectangle 73">
                <a:extLst>
                  <a:ext uri="{FF2B5EF4-FFF2-40B4-BE49-F238E27FC236}">
                    <a16:creationId xmlns:a16="http://schemas.microsoft.com/office/drawing/2014/main" id="{BBE3DF5C-9925-4341-9400-2998F6BE1412}"/>
                  </a:ext>
                </a:extLst>
              </p:cNvPr>
              <p:cNvSpPr>
                <a:spLocks noChangeArrowheads="1"/>
              </p:cNvSpPr>
              <p:nvPr/>
            </p:nvSpPr>
            <p:spPr bwMode="auto">
              <a:xfrm>
                <a:off x="9093201" y="4562476"/>
                <a:ext cx="355600" cy="77788"/>
              </a:xfrm>
              <a:prstGeom prst="rect">
                <a:avLst/>
              </a:prstGeom>
              <a:solidFill>
                <a:srgbClr val="018EC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Rectangle 74">
                <a:extLst>
                  <a:ext uri="{FF2B5EF4-FFF2-40B4-BE49-F238E27FC236}">
                    <a16:creationId xmlns:a16="http://schemas.microsoft.com/office/drawing/2014/main" id="{3ABF3BF6-486D-3E4D-92DD-5CF7C8D3E02A}"/>
                  </a:ext>
                </a:extLst>
              </p:cNvPr>
              <p:cNvSpPr>
                <a:spLocks noChangeArrowheads="1"/>
              </p:cNvSpPr>
              <p:nvPr/>
            </p:nvSpPr>
            <p:spPr bwMode="auto">
              <a:xfrm>
                <a:off x="9471026" y="4562476"/>
                <a:ext cx="355600" cy="77788"/>
              </a:xfrm>
              <a:prstGeom prst="rect">
                <a:avLst/>
              </a:prstGeom>
              <a:solidFill>
                <a:srgbClr val="018EC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Rectangle 75">
                <a:extLst>
                  <a:ext uri="{FF2B5EF4-FFF2-40B4-BE49-F238E27FC236}">
                    <a16:creationId xmlns:a16="http://schemas.microsoft.com/office/drawing/2014/main" id="{B70C14DD-80D7-EC47-8917-56811408CA81}"/>
                  </a:ext>
                </a:extLst>
              </p:cNvPr>
              <p:cNvSpPr>
                <a:spLocks noChangeArrowheads="1"/>
              </p:cNvSpPr>
              <p:nvPr/>
            </p:nvSpPr>
            <p:spPr bwMode="auto">
              <a:xfrm>
                <a:off x="8539163" y="4403726"/>
                <a:ext cx="109538" cy="117475"/>
              </a:xfrm>
              <a:prstGeom prst="rect">
                <a:avLst/>
              </a:prstGeom>
              <a:solidFill>
                <a:srgbClr val="018EC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4" name="CuadroTexto 18">
              <a:extLst>
                <a:ext uri="{FF2B5EF4-FFF2-40B4-BE49-F238E27FC236}">
                  <a16:creationId xmlns:a16="http://schemas.microsoft.com/office/drawing/2014/main" id="{B6668113-3F2D-4546-9992-74FEB266C76A}"/>
                </a:ext>
              </a:extLst>
            </p:cNvPr>
            <p:cNvSpPr txBox="1"/>
            <p:nvPr/>
          </p:nvSpPr>
          <p:spPr>
            <a:xfrm>
              <a:off x="6024102" y="1158153"/>
              <a:ext cx="5935079" cy="70788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GT" sz="2000" b="1" dirty="0">
                  <a:solidFill>
                    <a:srgbClr val="113964"/>
                  </a:solidFill>
                  <a:ea typeface="Times New Roman" panose="02020603050405020304" pitchFamily="18" charset="0"/>
                </a:rPr>
                <a:t>Principales Riesgos Macroeconómicos </a:t>
              </a:r>
              <a:br>
                <a:rPr lang="es-GT" sz="2000" b="1" dirty="0">
                  <a:solidFill>
                    <a:srgbClr val="113964"/>
                  </a:solidFill>
                  <a:ea typeface="Times New Roman" panose="02020603050405020304" pitchFamily="18" charset="0"/>
                </a:rPr>
              </a:br>
              <a:r>
                <a:rPr lang="es-GT" sz="2000" b="1" dirty="0">
                  <a:solidFill>
                    <a:srgbClr val="113964"/>
                  </a:solidFill>
                  <a:ea typeface="Times New Roman" panose="02020603050405020304" pitchFamily="18" charset="0"/>
                </a:rPr>
                <a:t>del sector externo</a:t>
              </a:r>
              <a:endParaRPr lang="es-GT" sz="1800" b="1" dirty="0">
                <a:solidFill>
                  <a:srgbClr val="113964"/>
                </a:solidFill>
                <a:ea typeface="Times New Roman" panose="02020603050405020304" pitchFamily="18" charset="0"/>
              </a:endParaRPr>
            </a:p>
          </p:txBody>
        </p:sp>
      </p:grpSp>
    </p:spTree>
    <p:extLst>
      <p:ext uri="{BB962C8B-B14F-4D97-AF65-F5344CB8AC3E}">
        <p14:creationId xmlns:p14="http://schemas.microsoft.com/office/powerpoint/2010/main" val="2471998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 name="Gráfico 50">
            <a:extLst>
              <a:ext uri="{FF2B5EF4-FFF2-40B4-BE49-F238E27FC236}">
                <a16:creationId xmlns:a16="http://schemas.microsoft.com/office/drawing/2014/main" id="{5D2AE356-E453-49BC-BE06-63881EC0B2B6}"/>
              </a:ext>
            </a:extLst>
          </p:cNvPr>
          <p:cNvGraphicFramePr/>
          <p:nvPr>
            <p:extLst>
              <p:ext uri="{D42A27DB-BD31-4B8C-83A1-F6EECF244321}">
                <p14:modId xmlns:p14="http://schemas.microsoft.com/office/powerpoint/2010/main" val="4012108949"/>
              </p:ext>
            </p:extLst>
          </p:nvPr>
        </p:nvGraphicFramePr>
        <p:xfrm>
          <a:off x="216504" y="1074215"/>
          <a:ext cx="5358865" cy="2886123"/>
        </p:xfrm>
        <a:graphic>
          <a:graphicData uri="http://schemas.openxmlformats.org/drawingml/2006/chart">
            <c:chart xmlns:c="http://schemas.openxmlformats.org/drawingml/2006/chart" xmlns:r="http://schemas.openxmlformats.org/officeDocument/2006/relationships" r:id="rId2"/>
          </a:graphicData>
        </a:graphic>
      </p:graphicFrame>
      <p:sp>
        <p:nvSpPr>
          <p:cNvPr id="52" name="CuadroTexto 51">
            <a:extLst>
              <a:ext uri="{FF2B5EF4-FFF2-40B4-BE49-F238E27FC236}">
                <a16:creationId xmlns:a16="http://schemas.microsoft.com/office/drawing/2014/main" id="{1DA51708-21BA-44CA-9058-8956337396C4}"/>
              </a:ext>
            </a:extLst>
          </p:cNvPr>
          <p:cNvSpPr txBox="1"/>
          <p:nvPr/>
        </p:nvSpPr>
        <p:spPr>
          <a:xfrm>
            <a:off x="300249" y="4163494"/>
            <a:ext cx="5246831" cy="523220"/>
          </a:xfrm>
          <a:prstGeom prst="rect">
            <a:avLst/>
          </a:prstGeom>
          <a:noFill/>
        </p:spPr>
        <p:txBody>
          <a:bodyPr wrap="square" rtlCol="0">
            <a:spAutoFit/>
          </a:bodyPr>
          <a:lstStyle/>
          <a:p>
            <a:pPr algn="ctr"/>
            <a:r>
              <a:rPr lang="es-GT" sz="1400" b="1" dirty="0">
                <a:solidFill>
                  <a:srgbClr val="113964"/>
                </a:solidFill>
              </a:rPr>
              <a:t>Pronóstico de crecimiento para las principales variables macroeconómicas en 2021 (escenario bajo)</a:t>
            </a:r>
          </a:p>
        </p:txBody>
      </p:sp>
      <p:sp>
        <p:nvSpPr>
          <p:cNvPr id="54" name="CuadroTexto 53">
            <a:extLst>
              <a:ext uri="{FF2B5EF4-FFF2-40B4-BE49-F238E27FC236}">
                <a16:creationId xmlns:a16="http://schemas.microsoft.com/office/drawing/2014/main" id="{BC1263D5-01A6-4516-BC16-DAE231F54CA7}"/>
              </a:ext>
            </a:extLst>
          </p:cNvPr>
          <p:cNvSpPr txBox="1"/>
          <p:nvPr/>
        </p:nvSpPr>
        <p:spPr>
          <a:xfrm>
            <a:off x="51746" y="6500201"/>
            <a:ext cx="1592103" cy="235898"/>
          </a:xfrm>
          <a:prstGeom prst="rect">
            <a:avLst/>
          </a:prstGeom>
          <a:noFill/>
        </p:spPr>
        <p:txBody>
          <a:bodyPr wrap="none" rtlCol="0">
            <a:spAutoFit/>
          </a:bodyPr>
          <a:lstStyle/>
          <a:p>
            <a:r>
              <a:rPr lang="es-GT" sz="933" dirty="0"/>
              <a:t>Fuente: Banco de Guatemala</a:t>
            </a:r>
          </a:p>
        </p:txBody>
      </p:sp>
      <p:grpSp>
        <p:nvGrpSpPr>
          <p:cNvPr id="96" name="Grupo 95">
            <a:extLst>
              <a:ext uri="{FF2B5EF4-FFF2-40B4-BE49-F238E27FC236}">
                <a16:creationId xmlns:a16="http://schemas.microsoft.com/office/drawing/2014/main" id="{D45D7CCA-AAF1-494D-83B2-70041C6C1C05}"/>
              </a:ext>
            </a:extLst>
          </p:cNvPr>
          <p:cNvGrpSpPr/>
          <p:nvPr/>
        </p:nvGrpSpPr>
        <p:grpSpPr>
          <a:xfrm>
            <a:off x="6174056" y="1236203"/>
            <a:ext cx="6017945" cy="5446349"/>
            <a:chOff x="5962084" y="1132414"/>
            <a:chExt cx="6017946" cy="5446349"/>
          </a:xfrm>
        </p:grpSpPr>
        <p:graphicFrame>
          <p:nvGraphicFramePr>
            <p:cNvPr id="56" name="Diagrama 55">
              <a:extLst>
                <a:ext uri="{FF2B5EF4-FFF2-40B4-BE49-F238E27FC236}">
                  <a16:creationId xmlns:a16="http://schemas.microsoft.com/office/drawing/2014/main" id="{2753B007-F877-4AAC-A065-16D00AC07F51}"/>
                </a:ext>
              </a:extLst>
            </p:cNvPr>
            <p:cNvGraphicFramePr/>
            <p:nvPr>
              <p:extLst>
                <p:ext uri="{D42A27DB-BD31-4B8C-83A1-F6EECF244321}">
                  <p14:modId xmlns:p14="http://schemas.microsoft.com/office/powerpoint/2010/main" val="841538485"/>
                </p:ext>
              </p:extLst>
            </p:nvPr>
          </p:nvGraphicFramePr>
          <p:xfrm>
            <a:off x="6318933" y="1540646"/>
            <a:ext cx="5298631" cy="50381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7" name="Gráfico 56" descr="Covid-19 con relleno sólido">
              <a:extLst>
                <a:ext uri="{FF2B5EF4-FFF2-40B4-BE49-F238E27FC236}">
                  <a16:creationId xmlns:a16="http://schemas.microsoft.com/office/drawing/2014/main" id="{F2BDAC85-33CB-41F6-980A-630347B5C83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573292" y="1967288"/>
              <a:ext cx="599471" cy="608537"/>
            </a:xfrm>
            <a:prstGeom prst="rect">
              <a:avLst/>
            </a:prstGeom>
          </p:spPr>
        </p:pic>
        <p:sp>
          <p:nvSpPr>
            <p:cNvPr id="61" name="CuadroTexto 18">
              <a:extLst>
                <a:ext uri="{FF2B5EF4-FFF2-40B4-BE49-F238E27FC236}">
                  <a16:creationId xmlns:a16="http://schemas.microsoft.com/office/drawing/2014/main" id="{55354FE5-B63B-4436-BF3B-13D4FE228E91}"/>
                </a:ext>
              </a:extLst>
            </p:cNvPr>
            <p:cNvSpPr txBox="1"/>
            <p:nvPr/>
          </p:nvSpPr>
          <p:spPr>
            <a:xfrm>
              <a:off x="5962084" y="1132414"/>
              <a:ext cx="6017946" cy="6258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GT" sz="1867" b="1" dirty="0">
                  <a:solidFill>
                    <a:srgbClr val="113964"/>
                  </a:solidFill>
                  <a:ea typeface="Times New Roman" panose="02020603050405020304" pitchFamily="18" charset="0"/>
                </a:rPr>
                <a:t>Principales Riesgos Macroeconómicos </a:t>
              </a:r>
            </a:p>
            <a:p>
              <a:pPr algn="ctr"/>
              <a:r>
                <a:rPr lang="es-GT" sz="1600" b="1" dirty="0">
                  <a:solidFill>
                    <a:srgbClr val="113964"/>
                  </a:solidFill>
                  <a:ea typeface="Times New Roman" panose="02020603050405020304" pitchFamily="18" charset="0"/>
                </a:rPr>
                <a:t>de la economía nacional</a:t>
              </a:r>
              <a:endParaRPr lang="es-GT" sz="1467" b="1" dirty="0">
                <a:solidFill>
                  <a:srgbClr val="113964"/>
                </a:solidFill>
                <a:ea typeface="Times New Roman" panose="02020603050405020304" pitchFamily="18" charset="0"/>
              </a:endParaRPr>
            </a:p>
          </p:txBody>
        </p:sp>
        <p:pic>
          <p:nvPicPr>
            <p:cNvPr id="93" name="Gráfico 92" descr="Tornado con relleno sólido">
              <a:extLst>
                <a:ext uri="{FF2B5EF4-FFF2-40B4-BE49-F238E27FC236}">
                  <a16:creationId xmlns:a16="http://schemas.microsoft.com/office/drawing/2014/main" id="{74BC010D-DECF-4A91-A287-415C75D8CC7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969078" y="3142533"/>
              <a:ext cx="714016" cy="714016"/>
            </a:xfrm>
            <a:prstGeom prst="rect">
              <a:avLst/>
            </a:prstGeom>
          </p:spPr>
        </p:pic>
        <p:pic>
          <p:nvPicPr>
            <p:cNvPr id="94" name="Gráfico 93" descr="Estadísticas contorno">
              <a:extLst>
                <a:ext uri="{FF2B5EF4-FFF2-40B4-BE49-F238E27FC236}">
                  <a16:creationId xmlns:a16="http://schemas.microsoft.com/office/drawing/2014/main" id="{F586BD22-90BD-4790-B8EA-4C7579020B3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967290" y="4330122"/>
              <a:ext cx="714017" cy="714017"/>
            </a:xfrm>
            <a:prstGeom prst="rect">
              <a:avLst/>
            </a:prstGeom>
          </p:spPr>
        </p:pic>
        <p:pic>
          <p:nvPicPr>
            <p:cNvPr id="95" name="Gráfico 94" descr="Dinero con relleno sólido">
              <a:extLst>
                <a:ext uri="{FF2B5EF4-FFF2-40B4-BE49-F238E27FC236}">
                  <a16:creationId xmlns:a16="http://schemas.microsoft.com/office/drawing/2014/main" id="{4CCE327E-58E0-4D15-8825-54CE32F77DF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531840" y="5490820"/>
              <a:ext cx="640923" cy="640923"/>
            </a:xfrm>
            <a:prstGeom prst="rect">
              <a:avLst/>
            </a:prstGeom>
          </p:spPr>
        </p:pic>
      </p:grpSp>
      <p:sp>
        <p:nvSpPr>
          <p:cNvPr id="3" name="Rectángulo 2">
            <a:extLst>
              <a:ext uri="{FF2B5EF4-FFF2-40B4-BE49-F238E27FC236}">
                <a16:creationId xmlns:a16="http://schemas.microsoft.com/office/drawing/2014/main" id="{8E76F33D-FBC5-4AB0-99B8-4B0D758E68DA}"/>
              </a:ext>
            </a:extLst>
          </p:cNvPr>
          <p:cNvSpPr/>
          <p:nvPr/>
        </p:nvSpPr>
        <p:spPr>
          <a:xfrm>
            <a:off x="4376693" y="1393795"/>
            <a:ext cx="1086641" cy="175777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graphicFrame>
        <p:nvGraphicFramePr>
          <p:cNvPr id="15" name="Tabla 2">
            <a:extLst>
              <a:ext uri="{FF2B5EF4-FFF2-40B4-BE49-F238E27FC236}">
                <a16:creationId xmlns:a16="http://schemas.microsoft.com/office/drawing/2014/main" id="{9205093D-4766-445F-8E66-860814B4904A}"/>
              </a:ext>
            </a:extLst>
          </p:cNvPr>
          <p:cNvGraphicFramePr>
            <a:graphicFrameLocks noGrp="1"/>
          </p:cNvGraphicFramePr>
          <p:nvPr/>
        </p:nvGraphicFramePr>
        <p:xfrm>
          <a:off x="160659" y="4674025"/>
          <a:ext cx="5862685" cy="1905000"/>
        </p:xfrm>
        <a:graphic>
          <a:graphicData uri="http://schemas.openxmlformats.org/drawingml/2006/table">
            <a:tbl>
              <a:tblPr firstRow="1" bandRow="1">
                <a:effectLst/>
                <a:tableStyleId>{5C22544A-7EE6-4342-B048-85BDC9FD1C3A}</a:tableStyleId>
              </a:tblPr>
              <a:tblGrid>
                <a:gridCol w="1971995">
                  <a:extLst>
                    <a:ext uri="{9D8B030D-6E8A-4147-A177-3AD203B41FA5}">
                      <a16:colId xmlns:a16="http://schemas.microsoft.com/office/drawing/2014/main" val="1549435951"/>
                    </a:ext>
                  </a:extLst>
                </a:gridCol>
                <a:gridCol w="1046347">
                  <a:extLst>
                    <a:ext uri="{9D8B030D-6E8A-4147-A177-3AD203B41FA5}">
                      <a16:colId xmlns:a16="http://schemas.microsoft.com/office/drawing/2014/main" val="1207222805"/>
                    </a:ext>
                  </a:extLst>
                </a:gridCol>
                <a:gridCol w="1060487">
                  <a:extLst>
                    <a:ext uri="{9D8B030D-6E8A-4147-A177-3AD203B41FA5}">
                      <a16:colId xmlns:a16="http://schemas.microsoft.com/office/drawing/2014/main" val="2829346681"/>
                    </a:ext>
                  </a:extLst>
                </a:gridCol>
                <a:gridCol w="975649">
                  <a:extLst>
                    <a:ext uri="{9D8B030D-6E8A-4147-A177-3AD203B41FA5}">
                      <a16:colId xmlns:a16="http://schemas.microsoft.com/office/drawing/2014/main" val="3617695179"/>
                    </a:ext>
                  </a:extLst>
                </a:gridCol>
                <a:gridCol w="808207">
                  <a:extLst>
                    <a:ext uri="{9D8B030D-6E8A-4147-A177-3AD203B41FA5}">
                      <a16:colId xmlns:a16="http://schemas.microsoft.com/office/drawing/2014/main" val="2228007778"/>
                    </a:ext>
                  </a:extLst>
                </a:gridCol>
              </a:tblGrid>
              <a:tr h="579120">
                <a:tc>
                  <a:txBody>
                    <a:bodyPr/>
                    <a:lstStyle/>
                    <a:p>
                      <a:pPr algn="ctr"/>
                      <a:r>
                        <a:rPr lang="es-GT" sz="1400" dirty="0"/>
                        <a:t>Variable </a:t>
                      </a:r>
                    </a:p>
                  </a:txBody>
                  <a:tcPr anchor="ctr">
                    <a:solidFill>
                      <a:srgbClr val="113964"/>
                    </a:solidFill>
                  </a:tcPr>
                </a:tc>
                <a:tc>
                  <a:txBody>
                    <a:bodyPr/>
                    <a:lstStyle/>
                    <a:p>
                      <a:pPr algn="ctr"/>
                      <a:r>
                        <a:rPr lang="es-GT" sz="1400" dirty="0"/>
                        <a:t>Diciembre 2020</a:t>
                      </a:r>
                    </a:p>
                  </a:txBody>
                  <a:tcPr anchor="ctr">
                    <a:solidFill>
                      <a:srgbClr val="113964"/>
                    </a:solidFill>
                  </a:tcPr>
                </a:tc>
                <a:tc>
                  <a:txBody>
                    <a:bodyPr/>
                    <a:lstStyle/>
                    <a:p>
                      <a:pPr algn="ctr"/>
                      <a:r>
                        <a:rPr lang="es-GT" sz="1400" dirty="0"/>
                        <a:t>Marzo 2021</a:t>
                      </a:r>
                    </a:p>
                  </a:txBody>
                  <a:tcPr anchor="ctr">
                    <a:solidFill>
                      <a:srgbClr val="113964"/>
                    </a:solidFill>
                  </a:tcPr>
                </a:tc>
                <a:tc>
                  <a:txBody>
                    <a:bodyPr/>
                    <a:lstStyle/>
                    <a:p>
                      <a:pPr algn="ctr"/>
                      <a:r>
                        <a:rPr lang="es-GT" sz="1400" dirty="0"/>
                        <a:t>Abril 2021</a:t>
                      </a:r>
                    </a:p>
                  </a:txBody>
                  <a:tcPr anchor="ctr">
                    <a:solidFill>
                      <a:srgbClr val="113964"/>
                    </a:solidFill>
                  </a:tcPr>
                </a:tc>
                <a:tc>
                  <a:txBody>
                    <a:bodyPr/>
                    <a:lstStyle/>
                    <a:p>
                      <a:pPr algn="ctr"/>
                      <a:r>
                        <a:rPr lang="es-GT" sz="1400" dirty="0"/>
                        <a:t>Julio</a:t>
                      </a:r>
                    </a:p>
                    <a:p>
                      <a:pPr algn="ctr"/>
                      <a:r>
                        <a:rPr lang="es-GT" sz="1400" dirty="0"/>
                        <a:t>2021</a:t>
                      </a:r>
                    </a:p>
                  </a:txBody>
                  <a:tcPr anchor="ctr">
                    <a:solidFill>
                      <a:srgbClr val="113964"/>
                    </a:solidFill>
                  </a:tcPr>
                </a:tc>
                <a:extLst>
                  <a:ext uri="{0D108BD9-81ED-4DB2-BD59-A6C34878D82A}">
                    <a16:rowId xmlns:a16="http://schemas.microsoft.com/office/drawing/2014/main" val="1348127007"/>
                  </a:ext>
                </a:extLst>
              </a:tr>
              <a:tr h="314960">
                <a:tc>
                  <a:txBody>
                    <a:bodyPr/>
                    <a:lstStyle/>
                    <a:p>
                      <a:r>
                        <a:rPr lang="es-GT" sz="1500" dirty="0"/>
                        <a:t>PIB real</a:t>
                      </a:r>
                    </a:p>
                  </a:txBody>
                  <a:tcPr>
                    <a:solidFill>
                      <a:schemeClr val="accent5">
                        <a:lumMod val="40000"/>
                        <a:lumOff val="60000"/>
                      </a:schemeClr>
                    </a:solidFill>
                  </a:tcPr>
                </a:tc>
                <a:tc>
                  <a:txBody>
                    <a:bodyPr/>
                    <a:lstStyle/>
                    <a:p>
                      <a:pPr algn="ctr"/>
                      <a:r>
                        <a:rPr lang="es-GT" sz="1500" dirty="0"/>
                        <a:t>2.5</a:t>
                      </a:r>
                    </a:p>
                  </a:txBody>
                  <a:tcPr>
                    <a:solidFill>
                      <a:schemeClr val="accent5">
                        <a:lumMod val="40000"/>
                        <a:lumOff val="60000"/>
                      </a:schemeClr>
                    </a:solidFill>
                  </a:tcPr>
                </a:tc>
                <a:tc>
                  <a:txBody>
                    <a:bodyPr/>
                    <a:lstStyle/>
                    <a:p>
                      <a:pPr algn="ctr"/>
                      <a:r>
                        <a:rPr lang="es-GT" sz="1500" dirty="0"/>
                        <a:t>2.5</a:t>
                      </a:r>
                    </a:p>
                  </a:txBody>
                  <a:tcPr>
                    <a:solidFill>
                      <a:schemeClr val="accent5">
                        <a:lumMod val="40000"/>
                        <a:lumOff val="60000"/>
                      </a:schemeClr>
                    </a:solidFill>
                  </a:tcPr>
                </a:tc>
                <a:tc>
                  <a:txBody>
                    <a:bodyPr/>
                    <a:lstStyle/>
                    <a:p>
                      <a:pPr algn="ctr"/>
                      <a:r>
                        <a:rPr lang="es-GT" sz="1500" dirty="0"/>
                        <a:t>3.0</a:t>
                      </a:r>
                    </a:p>
                  </a:txBody>
                  <a:tcPr>
                    <a:solidFill>
                      <a:schemeClr val="accent5">
                        <a:lumMod val="40000"/>
                        <a:lumOff val="60000"/>
                      </a:schemeClr>
                    </a:solidFill>
                  </a:tcPr>
                </a:tc>
                <a:tc>
                  <a:txBody>
                    <a:bodyPr/>
                    <a:lstStyle/>
                    <a:p>
                      <a:pPr algn="ctr"/>
                      <a:r>
                        <a:rPr lang="es-GT" sz="1500" dirty="0"/>
                        <a:t>4.0</a:t>
                      </a:r>
                    </a:p>
                  </a:txBody>
                  <a:tcPr>
                    <a:solidFill>
                      <a:schemeClr val="accent5">
                        <a:lumMod val="40000"/>
                        <a:lumOff val="60000"/>
                      </a:schemeClr>
                    </a:solidFill>
                  </a:tcPr>
                </a:tc>
                <a:extLst>
                  <a:ext uri="{0D108BD9-81ED-4DB2-BD59-A6C34878D82A}">
                    <a16:rowId xmlns:a16="http://schemas.microsoft.com/office/drawing/2014/main" val="2965869717"/>
                  </a:ext>
                </a:extLst>
              </a:tr>
              <a:tr h="314960">
                <a:tc>
                  <a:txBody>
                    <a:bodyPr/>
                    <a:lstStyle/>
                    <a:p>
                      <a:r>
                        <a:rPr lang="es-GT" sz="1500" dirty="0"/>
                        <a:t>PIB nominal</a:t>
                      </a:r>
                    </a:p>
                  </a:txBody>
                  <a:tcPr>
                    <a:solidFill>
                      <a:schemeClr val="accent5">
                        <a:lumMod val="20000"/>
                        <a:lumOff val="80000"/>
                      </a:schemeClr>
                    </a:solidFill>
                  </a:tcPr>
                </a:tc>
                <a:tc>
                  <a:txBody>
                    <a:bodyPr/>
                    <a:lstStyle/>
                    <a:p>
                      <a:pPr algn="ctr"/>
                      <a:r>
                        <a:rPr lang="es-GT" sz="1500" dirty="0"/>
                        <a:t>5.2</a:t>
                      </a:r>
                    </a:p>
                  </a:txBody>
                  <a:tcPr>
                    <a:solidFill>
                      <a:schemeClr val="accent5">
                        <a:lumMod val="20000"/>
                        <a:lumOff val="80000"/>
                      </a:schemeClr>
                    </a:solidFill>
                  </a:tcPr>
                </a:tc>
                <a:tc>
                  <a:txBody>
                    <a:bodyPr/>
                    <a:lstStyle/>
                    <a:p>
                      <a:pPr algn="ctr"/>
                      <a:r>
                        <a:rPr lang="es-GT" sz="1500" dirty="0"/>
                        <a:t>5.2</a:t>
                      </a:r>
                    </a:p>
                  </a:txBody>
                  <a:tcPr>
                    <a:solidFill>
                      <a:schemeClr val="accent5">
                        <a:lumMod val="20000"/>
                        <a:lumOff val="80000"/>
                      </a:schemeClr>
                    </a:solidFill>
                  </a:tcPr>
                </a:tc>
                <a:tc>
                  <a:txBody>
                    <a:bodyPr/>
                    <a:lstStyle/>
                    <a:p>
                      <a:pPr algn="ctr"/>
                      <a:r>
                        <a:rPr lang="es-GT" sz="1500" dirty="0"/>
                        <a:t>6.2</a:t>
                      </a:r>
                    </a:p>
                  </a:txBody>
                  <a:tcPr>
                    <a:solidFill>
                      <a:schemeClr val="accent5">
                        <a:lumMod val="20000"/>
                        <a:lumOff val="80000"/>
                      </a:schemeClr>
                    </a:solidFill>
                  </a:tcPr>
                </a:tc>
                <a:tc>
                  <a:txBody>
                    <a:bodyPr/>
                    <a:lstStyle/>
                    <a:p>
                      <a:pPr algn="ctr"/>
                      <a:r>
                        <a:rPr lang="es-GT" sz="1500" dirty="0"/>
                        <a:t>7.7</a:t>
                      </a:r>
                    </a:p>
                  </a:txBody>
                  <a:tcPr>
                    <a:solidFill>
                      <a:schemeClr val="accent5">
                        <a:lumMod val="20000"/>
                        <a:lumOff val="80000"/>
                      </a:schemeClr>
                    </a:solidFill>
                  </a:tcPr>
                </a:tc>
                <a:extLst>
                  <a:ext uri="{0D108BD9-81ED-4DB2-BD59-A6C34878D82A}">
                    <a16:rowId xmlns:a16="http://schemas.microsoft.com/office/drawing/2014/main" val="4094674646"/>
                  </a:ext>
                </a:extLst>
              </a:tr>
              <a:tr h="314960">
                <a:tc>
                  <a:txBody>
                    <a:bodyPr/>
                    <a:lstStyle/>
                    <a:p>
                      <a:r>
                        <a:rPr lang="es-GT" sz="1500" dirty="0"/>
                        <a:t>Importaciones</a:t>
                      </a:r>
                    </a:p>
                  </a:txBody>
                  <a:tcPr>
                    <a:solidFill>
                      <a:schemeClr val="accent5">
                        <a:lumMod val="40000"/>
                        <a:lumOff val="60000"/>
                      </a:schemeClr>
                    </a:solidFill>
                  </a:tcPr>
                </a:tc>
                <a:tc>
                  <a:txBody>
                    <a:bodyPr/>
                    <a:lstStyle/>
                    <a:p>
                      <a:pPr algn="ctr"/>
                      <a:r>
                        <a:rPr lang="es-GT" sz="1500" dirty="0"/>
                        <a:t>8.0</a:t>
                      </a:r>
                    </a:p>
                  </a:txBody>
                  <a:tcPr>
                    <a:solidFill>
                      <a:schemeClr val="accent5">
                        <a:lumMod val="40000"/>
                        <a:lumOff val="60000"/>
                      </a:schemeClr>
                    </a:solidFill>
                  </a:tcPr>
                </a:tc>
                <a:tc>
                  <a:txBody>
                    <a:bodyPr/>
                    <a:lstStyle/>
                    <a:p>
                      <a:pPr algn="ctr"/>
                      <a:r>
                        <a:rPr lang="es-GT" sz="1500" dirty="0"/>
                        <a:t>8.0</a:t>
                      </a:r>
                    </a:p>
                  </a:txBody>
                  <a:tcPr>
                    <a:solidFill>
                      <a:schemeClr val="accent5">
                        <a:lumMod val="40000"/>
                        <a:lumOff val="60000"/>
                      </a:schemeClr>
                    </a:solidFill>
                  </a:tcPr>
                </a:tc>
                <a:tc>
                  <a:txBody>
                    <a:bodyPr/>
                    <a:lstStyle/>
                    <a:p>
                      <a:pPr algn="ctr"/>
                      <a:r>
                        <a:rPr lang="es-GT" sz="1500" dirty="0"/>
                        <a:t>9.5</a:t>
                      </a:r>
                    </a:p>
                  </a:txBody>
                  <a:tcPr>
                    <a:solidFill>
                      <a:schemeClr val="accent5">
                        <a:lumMod val="40000"/>
                        <a:lumOff val="60000"/>
                      </a:schemeClr>
                    </a:solidFill>
                  </a:tcPr>
                </a:tc>
                <a:tc>
                  <a:txBody>
                    <a:bodyPr/>
                    <a:lstStyle/>
                    <a:p>
                      <a:pPr algn="ctr"/>
                      <a:r>
                        <a:rPr lang="es-GT" sz="1500" dirty="0"/>
                        <a:t>18.5</a:t>
                      </a:r>
                    </a:p>
                  </a:txBody>
                  <a:tcPr>
                    <a:solidFill>
                      <a:schemeClr val="accent5">
                        <a:lumMod val="40000"/>
                        <a:lumOff val="60000"/>
                      </a:schemeClr>
                    </a:solidFill>
                  </a:tcPr>
                </a:tc>
                <a:extLst>
                  <a:ext uri="{0D108BD9-81ED-4DB2-BD59-A6C34878D82A}">
                    <a16:rowId xmlns:a16="http://schemas.microsoft.com/office/drawing/2014/main" val="584967230"/>
                  </a:ext>
                </a:extLst>
              </a:tr>
              <a:tr h="365760">
                <a:tc>
                  <a:txBody>
                    <a:bodyPr/>
                    <a:lstStyle/>
                    <a:p>
                      <a:r>
                        <a:rPr lang="es-GT" sz="1500" dirty="0"/>
                        <a:t>Exportaciones</a:t>
                      </a:r>
                    </a:p>
                  </a:txBody>
                  <a:tcPr>
                    <a:solidFill>
                      <a:schemeClr val="accent5">
                        <a:lumMod val="20000"/>
                        <a:lumOff val="80000"/>
                      </a:schemeClr>
                    </a:solidFill>
                  </a:tcPr>
                </a:tc>
                <a:tc>
                  <a:txBody>
                    <a:bodyPr/>
                    <a:lstStyle/>
                    <a:p>
                      <a:pPr algn="ctr"/>
                      <a:r>
                        <a:rPr lang="es-GT" sz="1500" dirty="0"/>
                        <a:t>7.5</a:t>
                      </a:r>
                    </a:p>
                  </a:txBody>
                  <a:tcPr>
                    <a:solidFill>
                      <a:schemeClr val="accent5">
                        <a:lumMod val="20000"/>
                        <a:lumOff val="80000"/>
                      </a:schemeClr>
                    </a:solidFill>
                  </a:tcPr>
                </a:tc>
                <a:tc>
                  <a:txBody>
                    <a:bodyPr/>
                    <a:lstStyle/>
                    <a:p>
                      <a:pPr algn="ctr"/>
                      <a:r>
                        <a:rPr lang="es-GT" sz="1500" dirty="0"/>
                        <a:t>7.5</a:t>
                      </a:r>
                    </a:p>
                  </a:txBody>
                  <a:tcPr>
                    <a:solidFill>
                      <a:schemeClr val="accent5">
                        <a:lumMod val="20000"/>
                        <a:lumOff val="80000"/>
                      </a:schemeClr>
                    </a:solidFill>
                  </a:tcPr>
                </a:tc>
                <a:tc>
                  <a:txBody>
                    <a:bodyPr/>
                    <a:lstStyle/>
                    <a:p>
                      <a:pPr algn="ctr"/>
                      <a:r>
                        <a:rPr lang="es-GT" sz="1500" dirty="0"/>
                        <a:t>8.5</a:t>
                      </a:r>
                    </a:p>
                  </a:txBody>
                  <a:tcPr>
                    <a:solidFill>
                      <a:schemeClr val="accent5">
                        <a:lumMod val="20000"/>
                        <a:lumOff val="80000"/>
                      </a:schemeClr>
                    </a:solidFill>
                  </a:tcPr>
                </a:tc>
                <a:tc>
                  <a:txBody>
                    <a:bodyPr/>
                    <a:lstStyle/>
                    <a:p>
                      <a:pPr algn="ctr"/>
                      <a:r>
                        <a:rPr lang="es-GT" sz="1500" dirty="0"/>
                        <a:t>10.5</a:t>
                      </a:r>
                    </a:p>
                  </a:txBody>
                  <a:tcPr>
                    <a:solidFill>
                      <a:schemeClr val="accent5">
                        <a:lumMod val="20000"/>
                        <a:lumOff val="80000"/>
                      </a:schemeClr>
                    </a:solidFill>
                  </a:tcPr>
                </a:tc>
                <a:extLst>
                  <a:ext uri="{0D108BD9-81ED-4DB2-BD59-A6C34878D82A}">
                    <a16:rowId xmlns:a16="http://schemas.microsoft.com/office/drawing/2014/main" val="1993365926"/>
                  </a:ext>
                </a:extLst>
              </a:tr>
            </a:tbl>
          </a:graphicData>
        </a:graphic>
      </p:graphicFrame>
      <p:sp>
        <p:nvSpPr>
          <p:cNvPr id="2" name="CuadroTexto 1">
            <a:extLst>
              <a:ext uri="{FF2B5EF4-FFF2-40B4-BE49-F238E27FC236}">
                <a16:creationId xmlns:a16="http://schemas.microsoft.com/office/drawing/2014/main" id="{025DF7F7-F308-E548-9C92-965C52ECF624}"/>
              </a:ext>
            </a:extLst>
          </p:cNvPr>
          <p:cNvSpPr txBox="1"/>
          <p:nvPr/>
        </p:nvSpPr>
        <p:spPr>
          <a:xfrm>
            <a:off x="474500" y="164758"/>
            <a:ext cx="7334971" cy="954107"/>
          </a:xfrm>
          <a:prstGeom prst="rect">
            <a:avLst/>
          </a:prstGeom>
          <a:noFill/>
        </p:spPr>
        <p:txBody>
          <a:bodyPr wrap="square" rtlCol="0">
            <a:spAutoFit/>
          </a:bodyPr>
          <a:lstStyle/>
          <a:p>
            <a:r>
              <a:rPr lang="es-GT" sz="3200" b="1" dirty="0">
                <a:solidFill>
                  <a:schemeClr val="bg1"/>
                </a:solidFill>
              </a:rPr>
              <a:t>Riesgos macroeconómicos internos</a:t>
            </a:r>
          </a:p>
          <a:p>
            <a:endParaRPr lang="es-GT" sz="2400" dirty="0"/>
          </a:p>
        </p:txBody>
      </p:sp>
    </p:spTree>
    <p:extLst>
      <p:ext uri="{BB962C8B-B14F-4D97-AF65-F5344CB8AC3E}">
        <p14:creationId xmlns:p14="http://schemas.microsoft.com/office/powerpoint/2010/main" val="1827986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E38E7ED9-3EE3-412E-9328-8A0EBA04A68F}"/>
              </a:ext>
            </a:extLst>
          </p:cNvPr>
          <p:cNvSpPr txBox="1"/>
          <p:nvPr/>
        </p:nvSpPr>
        <p:spPr>
          <a:xfrm>
            <a:off x="880539" y="2026933"/>
            <a:ext cx="7689079" cy="4031873"/>
          </a:xfrm>
          <a:prstGeom prst="rect">
            <a:avLst/>
          </a:prstGeom>
          <a:noFill/>
          <a:effectLst/>
        </p:spPr>
        <p:txBody>
          <a:bodyPr wrap="square" rtlCol="0">
            <a:spAutoFit/>
          </a:bodyPr>
          <a:lstStyle/>
          <a:p>
            <a:r>
              <a:rPr lang="es-GT" sz="5867" dirty="0">
                <a:solidFill>
                  <a:schemeClr val="bg1"/>
                </a:solidFill>
              </a:rPr>
              <a:t>Riesgos</a:t>
            </a:r>
            <a:r>
              <a:rPr lang="es-GT" sz="7200" b="1" dirty="0">
                <a:solidFill>
                  <a:schemeClr val="bg1"/>
                </a:solidFill>
              </a:rPr>
              <a:t> </a:t>
            </a:r>
          </a:p>
          <a:p>
            <a:r>
              <a:rPr lang="es-GT" sz="6400" b="1" dirty="0">
                <a:solidFill>
                  <a:schemeClr val="bg1"/>
                </a:solidFill>
              </a:rPr>
              <a:t>por rebrote COVID-19</a:t>
            </a:r>
          </a:p>
          <a:p>
            <a:endParaRPr lang="es-GT" sz="7200" dirty="0">
              <a:solidFill>
                <a:srgbClr val="FFFF00"/>
              </a:solidFill>
            </a:endParaRPr>
          </a:p>
          <a:p>
            <a:endParaRPr lang="es-GT" sz="4800" b="1" dirty="0">
              <a:solidFill>
                <a:schemeClr val="bg1"/>
              </a:solidFill>
            </a:endParaRPr>
          </a:p>
        </p:txBody>
      </p:sp>
    </p:spTree>
    <p:extLst>
      <p:ext uri="{BB962C8B-B14F-4D97-AF65-F5344CB8AC3E}">
        <p14:creationId xmlns:p14="http://schemas.microsoft.com/office/powerpoint/2010/main" val="2784342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Gráfico 9">
            <a:extLst>
              <a:ext uri="{FF2B5EF4-FFF2-40B4-BE49-F238E27FC236}">
                <a16:creationId xmlns:a16="http://schemas.microsoft.com/office/drawing/2014/main" id="{775B7CB0-072B-4142-9608-2B3F357806E6}"/>
              </a:ext>
            </a:extLst>
          </p:cNvPr>
          <p:cNvGraphicFramePr/>
          <p:nvPr>
            <p:extLst>
              <p:ext uri="{D42A27DB-BD31-4B8C-83A1-F6EECF244321}">
                <p14:modId xmlns:p14="http://schemas.microsoft.com/office/powerpoint/2010/main" val="2815848972"/>
              </p:ext>
            </p:extLst>
          </p:nvPr>
        </p:nvGraphicFramePr>
        <p:xfrm>
          <a:off x="-11077" y="932234"/>
          <a:ext cx="5979013" cy="4178196"/>
        </p:xfrm>
        <a:graphic>
          <a:graphicData uri="http://schemas.openxmlformats.org/drawingml/2006/chart">
            <c:chart xmlns:c="http://schemas.openxmlformats.org/drawingml/2006/chart" xmlns:r="http://schemas.openxmlformats.org/officeDocument/2006/relationships" r:id="rId2"/>
          </a:graphicData>
        </a:graphic>
      </p:graphicFrame>
      <p:grpSp>
        <p:nvGrpSpPr>
          <p:cNvPr id="16" name="Grupo 15">
            <a:extLst>
              <a:ext uri="{FF2B5EF4-FFF2-40B4-BE49-F238E27FC236}">
                <a16:creationId xmlns:a16="http://schemas.microsoft.com/office/drawing/2014/main" id="{8DF03987-077E-4853-BB9F-C321FE159E56}"/>
              </a:ext>
            </a:extLst>
          </p:cNvPr>
          <p:cNvGrpSpPr/>
          <p:nvPr/>
        </p:nvGrpSpPr>
        <p:grpSpPr>
          <a:xfrm>
            <a:off x="92730" y="5282815"/>
            <a:ext cx="5875207" cy="1515073"/>
            <a:chOff x="183904" y="4987926"/>
            <a:chExt cx="6373169" cy="1900814"/>
          </a:xfrm>
          <a:effectLst/>
        </p:grpSpPr>
        <p:sp>
          <p:nvSpPr>
            <p:cNvPr id="17" name="Rectángulo 16">
              <a:extLst>
                <a:ext uri="{FF2B5EF4-FFF2-40B4-BE49-F238E27FC236}">
                  <a16:creationId xmlns:a16="http://schemas.microsoft.com/office/drawing/2014/main" id="{1C80CBCE-C14D-4959-B047-B96F69B9D045}"/>
                </a:ext>
              </a:extLst>
            </p:cNvPr>
            <p:cNvSpPr/>
            <p:nvPr/>
          </p:nvSpPr>
          <p:spPr>
            <a:xfrm>
              <a:off x="183904" y="4987926"/>
              <a:ext cx="6373169" cy="1900814"/>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GT" b="1" dirty="0"/>
            </a:p>
          </p:txBody>
        </p:sp>
        <p:sp>
          <p:nvSpPr>
            <p:cNvPr id="18" name="CuadroTexto 17">
              <a:extLst>
                <a:ext uri="{FF2B5EF4-FFF2-40B4-BE49-F238E27FC236}">
                  <a16:creationId xmlns:a16="http://schemas.microsoft.com/office/drawing/2014/main" id="{320F2CE7-6208-4B85-90D5-9FBE17574A8E}"/>
                </a:ext>
              </a:extLst>
            </p:cNvPr>
            <p:cNvSpPr txBox="1"/>
            <p:nvPr/>
          </p:nvSpPr>
          <p:spPr>
            <a:xfrm>
              <a:off x="337086" y="5243284"/>
              <a:ext cx="5924548" cy="1351480"/>
            </a:xfrm>
            <a:prstGeom prst="rect">
              <a:avLst/>
            </a:prstGeom>
            <a:noFill/>
          </p:spPr>
          <p:txBody>
            <a:bodyPr wrap="square" rtlCol="0">
              <a:spAutoFit/>
            </a:bodyPr>
            <a:lstStyle/>
            <a:p>
              <a:pPr algn="just"/>
              <a:r>
                <a:rPr lang="es-MX" sz="1600" dirty="0">
                  <a:ea typeface="Times New Roman" panose="02020603050405020304" pitchFamily="18" charset="0"/>
                </a:rPr>
                <a:t>El índice de rigor de OXFORD (</a:t>
              </a:r>
              <a:r>
                <a:rPr lang="es-MX" sz="1600" dirty="0" err="1">
                  <a:ea typeface="Times New Roman" panose="02020603050405020304" pitchFamily="18" charset="0"/>
                </a:rPr>
                <a:t>stringency</a:t>
              </a:r>
              <a:r>
                <a:rPr lang="es-MX" sz="1600" dirty="0">
                  <a:ea typeface="Times New Roman" panose="02020603050405020304" pitchFamily="18" charset="0"/>
                </a:rPr>
                <a:t> índex) mide el nivel de rigurosidad en las medidas de respuesta para contener la propagación de la pandemia por parte de los gobiernos, mientras mayor es el índice más estrictas son las medidas. </a:t>
              </a:r>
              <a:endParaRPr lang="es-GT" sz="1600" dirty="0"/>
            </a:p>
          </p:txBody>
        </p:sp>
      </p:grpSp>
      <p:grpSp>
        <p:nvGrpSpPr>
          <p:cNvPr id="23" name="Grupo 22">
            <a:extLst>
              <a:ext uri="{FF2B5EF4-FFF2-40B4-BE49-F238E27FC236}">
                <a16:creationId xmlns:a16="http://schemas.microsoft.com/office/drawing/2014/main" id="{9EFE1664-45F5-450F-BB38-029A77F701D4}"/>
              </a:ext>
            </a:extLst>
          </p:cNvPr>
          <p:cNvGrpSpPr/>
          <p:nvPr/>
        </p:nvGrpSpPr>
        <p:grpSpPr>
          <a:xfrm>
            <a:off x="6178804" y="5282816"/>
            <a:ext cx="5875205" cy="1497114"/>
            <a:chOff x="183905" y="4931494"/>
            <a:chExt cx="6367187" cy="1878281"/>
          </a:xfrm>
          <a:noFill/>
          <a:effectLst/>
        </p:grpSpPr>
        <p:sp>
          <p:nvSpPr>
            <p:cNvPr id="24" name="Rectángulo 23">
              <a:extLst>
                <a:ext uri="{FF2B5EF4-FFF2-40B4-BE49-F238E27FC236}">
                  <a16:creationId xmlns:a16="http://schemas.microsoft.com/office/drawing/2014/main" id="{21282E34-A79E-4215-B73B-0A3ED8D6696C}"/>
                </a:ext>
              </a:extLst>
            </p:cNvPr>
            <p:cNvSpPr/>
            <p:nvPr/>
          </p:nvSpPr>
          <p:spPr>
            <a:xfrm>
              <a:off x="183905" y="4931494"/>
              <a:ext cx="6367187" cy="1878281"/>
            </a:xfrm>
            <a:prstGeom prst="rect">
              <a:avLst/>
            </a:prstGeom>
            <a:solidFill>
              <a:schemeClr val="accent5">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GT" dirty="0"/>
            </a:p>
          </p:txBody>
        </p:sp>
        <p:sp>
          <p:nvSpPr>
            <p:cNvPr id="25" name="CuadroTexto 24">
              <a:extLst>
                <a:ext uri="{FF2B5EF4-FFF2-40B4-BE49-F238E27FC236}">
                  <a16:creationId xmlns:a16="http://schemas.microsoft.com/office/drawing/2014/main" id="{462EFF5D-1883-4C01-9428-C623F7E54355}"/>
                </a:ext>
              </a:extLst>
            </p:cNvPr>
            <p:cNvSpPr txBox="1"/>
            <p:nvPr/>
          </p:nvSpPr>
          <p:spPr>
            <a:xfrm>
              <a:off x="437343" y="5096551"/>
              <a:ext cx="5860309" cy="1532079"/>
            </a:xfrm>
            <a:prstGeom prst="rect">
              <a:avLst/>
            </a:prstGeom>
            <a:grpFill/>
            <a:ln>
              <a:noFill/>
            </a:ln>
          </p:spPr>
          <p:txBody>
            <a:bodyPr wrap="square" rtlCol="0">
              <a:spAutoFit/>
            </a:bodyPr>
            <a:lstStyle/>
            <a:p>
              <a:pPr algn="just"/>
              <a:r>
                <a:rPr lang="es-MX" sz="1467" dirty="0">
                  <a:ea typeface="Times New Roman" panose="02020603050405020304" pitchFamily="18" charset="0"/>
                </a:rPr>
                <a:t>Con base al efecto negativo en cada actividad económica de Guatemala y sus socios por la pandemia, se estimaron parámetros para simular la reacción del gobierno ante un rebrote de una cepa que no se controle con vacunas. Los valores del índice de rigor para la simulación fueron 65.0 y 80.0 </a:t>
              </a:r>
              <a:endParaRPr lang="es-GT" sz="1467" dirty="0"/>
            </a:p>
          </p:txBody>
        </p:sp>
      </p:grpSp>
      <p:sp>
        <p:nvSpPr>
          <p:cNvPr id="29" name="CuadroTexto 28">
            <a:extLst>
              <a:ext uri="{FF2B5EF4-FFF2-40B4-BE49-F238E27FC236}">
                <a16:creationId xmlns:a16="http://schemas.microsoft.com/office/drawing/2014/main" id="{8D78C2CA-FA2B-4669-BD92-FD33D96E76B6}"/>
              </a:ext>
            </a:extLst>
          </p:cNvPr>
          <p:cNvSpPr txBox="1"/>
          <p:nvPr/>
        </p:nvSpPr>
        <p:spPr>
          <a:xfrm>
            <a:off x="6133516" y="997267"/>
            <a:ext cx="6096000" cy="584775"/>
          </a:xfrm>
          <a:prstGeom prst="rect">
            <a:avLst/>
          </a:prstGeom>
          <a:noFill/>
        </p:spPr>
        <p:txBody>
          <a:bodyPr wrap="square">
            <a:spAutoFit/>
          </a:bodyPr>
          <a:lstStyle/>
          <a:p>
            <a:pPr algn="ctr"/>
            <a:r>
              <a:rPr lang="es-GT" sz="1600" b="1" dirty="0">
                <a:solidFill>
                  <a:srgbClr val="113964"/>
                </a:solidFill>
              </a:rPr>
              <a:t>Respuesta de las actividades económica en base </a:t>
            </a:r>
          </a:p>
          <a:p>
            <a:pPr algn="ctr"/>
            <a:r>
              <a:rPr lang="es-GT" sz="1600" b="1" dirty="0">
                <a:solidFill>
                  <a:srgbClr val="113964"/>
                </a:solidFill>
              </a:rPr>
              <a:t>al índice de rigor en 2022 </a:t>
            </a:r>
          </a:p>
        </p:txBody>
      </p:sp>
      <p:graphicFrame>
        <p:nvGraphicFramePr>
          <p:cNvPr id="12" name="Tabla 11">
            <a:extLst>
              <a:ext uri="{FF2B5EF4-FFF2-40B4-BE49-F238E27FC236}">
                <a16:creationId xmlns:a16="http://schemas.microsoft.com/office/drawing/2014/main" id="{308145DE-4E6B-4120-94DD-ED3CDD9C5C7A}"/>
              </a:ext>
            </a:extLst>
          </p:cNvPr>
          <p:cNvGraphicFramePr>
            <a:graphicFrameLocks noGrp="1"/>
          </p:cNvGraphicFramePr>
          <p:nvPr>
            <p:extLst>
              <p:ext uri="{D42A27DB-BD31-4B8C-83A1-F6EECF244321}">
                <p14:modId xmlns:p14="http://schemas.microsoft.com/office/powerpoint/2010/main" val="1724747947"/>
              </p:ext>
            </p:extLst>
          </p:nvPr>
        </p:nvGraphicFramePr>
        <p:xfrm>
          <a:off x="6178804" y="1582327"/>
          <a:ext cx="5875206" cy="3553449"/>
        </p:xfrm>
        <a:graphic>
          <a:graphicData uri="http://schemas.openxmlformats.org/drawingml/2006/table">
            <a:tbl>
              <a:tblPr>
                <a:effectLst/>
                <a:tableStyleId>{7E9639D4-E3E2-4D34-9284-5A2195B3D0D7}</a:tableStyleId>
              </a:tblPr>
              <a:tblGrid>
                <a:gridCol w="3552771">
                  <a:extLst>
                    <a:ext uri="{9D8B030D-6E8A-4147-A177-3AD203B41FA5}">
                      <a16:colId xmlns:a16="http://schemas.microsoft.com/office/drawing/2014/main" val="3820502248"/>
                    </a:ext>
                  </a:extLst>
                </a:gridCol>
                <a:gridCol w="746496">
                  <a:extLst>
                    <a:ext uri="{9D8B030D-6E8A-4147-A177-3AD203B41FA5}">
                      <a16:colId xmlns:a16="http://schemas.microsoft.com/office/drawing/2014/main" val="431441507"/>
                    </a:ext>
                  </a:extLst>
                </a:gridCol>
                <a:gridCol w="746496">
                  <a:extLst>
                    <a:ext uri="{9D8B030D-6E8A-4147-A177-3AD203B41FA5}">
                      <a16:colId xmlns:a16="http://schemas.microsoft.com/office/drawing/2014/main" val="4032026907"/>
                    </a:ext>
                  </a:extLst>
                </a:gridCol>
                <a:gridCol w="829443">
                  <a:extLst>
                    <a:ext uri="{9D8B030D-6E8A-4147-A177-3AD203B41FA5}">
                      <a16:colId xmlns:a16="http://schemas.microsoft.com/office/drawing/2014/main" val="1753520432"/>
                    </a:ext>
                  </a:extLst>
                </a:gridCol>
              </a:tblGrid>
              <a:tr h="466251">
                <a:tc>
                  <a:txBody>
                    <a:bodyPr/>
                    <a:lstStyle/>
                    <a:p>
                      <a:pPr algn="ctr" fontAlgn="ctr"/>
                      <a:r>
                        <a:rPr lang="es-GT" sz="1100" b="1" u="none" strike="noStrike" dirty="0">
                          <a:effectLst/>
                        </a:rPr>
                        <a:t>Actividad económica</a:t>
                      </a:r>
                      <a:endParaRPr lang="es-GT" sz="1100" b="1" i="0" u="none" strike="noStrike" dirty="0">
                        <a:solidFill>
                          <a:srgbClr val="000000"/>
                        </a:solidFill>
                        <a:effectLst/>
                        <a:latin typeface="Calibri" panose="020F0502020204030204" pitchFamily="34" charset="0"/>
                      </a:endParaRPr>
                    </a:p>
                  </a:txBody>
                  <a:tcPr marL="0" marR="0" marT="0" marB="0" anchor="ctr">
                    <a:solidFill>
                      <a:schemeClr val="accent3">
                        <a:lumMod val="40000"/>
                        <a:lumOff val="60000"/>
                      </a:schemeClr>
                    </a:solidFill>
                  </a:tcPr>
                </a:tc>
                <a:tc>
                  <a:txBody>
                    <a:bodyPr/>
                    <a:lstStyle/>
                    <a:p>
                      <a:pPr algn="ctr" fontAlgn="ctr"/>
                      <a:r>
                        <a:rPr lang="es-GT" sz="1100" b="1" u="none" strike="noStrike" dirty="0">
                          <a:effectLst/>
                        </a:rPr>
                        <a:t>Escenario Base</a:t>
                      </a:r>
                      <a:endParaRPr lang="es-GT" sz="1100" b="1" i="0" u="none" strike="noStrike" dirty="0">
                        <a:solidFill>
                          <a:srgbClr val="000000"/>
                        </a:solidFill>
                        <a:effectLst/>
                        <a:latin typeface="Calibri" panose="020F0502020204030204" pitchFamily="34" charset="0"/>
                      </a:endParaRPr>
                    </a:p>
                  </a:txBody>
                  <a:tcPr marL="0" marR="0" marT="0" marB="0" anchor="ctr">
                    <a:solidFill>
                      <a:schemeClr val="accent3">
                        <a:lumMod val="40000"/>
                        <a:lumOff val="60000"/>
                      </a:schemeClr>
                    </a:solidFill>
                  </a:tcPr>
                </a:tc>
                <a:tc>
                  <a:txBody>
                    <a:bodyPr/>
                    <a:lstStyle/>
                    <a:p>
                      <a:pPr algn="ctr" fontAlgn="ctr"/>
                      <a:r>
                        <a:rPr lang="es-GT" sz="1100" b="1" u="none" strike="noStrike" dirty="0">
                          <a:effectLst/>
                        </a:rPr>
                        <a:t>Índice de Rigor = 65.0</a:t>
                      </a:r>
                      <a:endParaRPr lang="es-GT" sz="1100" b="1" i="0" u="none" strike="noStrike" dirty="0">
                        <a:solidFill>
                          <a:srgbClr val="000000"/>
                        </a:solidFill>
                        <a:effectLst/>
                        <a:latin typeface="Calibri" panose="020F0502020204030204" pitchFamily="34" charset="0"/>
                      </a:endParaRPr>
                    </a:p>
                  </a:txBody>
                  <a:tcPr marL="0" marR="0" marT="0" marB="0" anchor="ctr">
                    <a:solidFill>
                      <a:schemeClr val="accent3">
                        <a:lumMod val="40000"/>
                        <a:lumOff val="60000"/>
                      </a:schemeClr>
                    </a:solidFill>
                  </a:tcPr>
                </a:tc>
                <a:tc>
                  <a:txBody>
                    <a:bodyPr/>
                    <a:lstStyle/>
                    <a:p>
                      <a:pPr algn="ctr" fontAlgn="ctr"/>
                      <a:r>
                        <a:rPr lang="es-GT" sz="1100" b="1" u="none" strike="noStrike" dirty="0">
                          <a:effectLst/>
                        </a:rPr>
                        <a:t>Índice de Rigor = 80.0</a:t>
                      </a:r>
                      <a:endParaRPr lang="es-GT" sz="1100" b="1" i="0" u="none" strike="noStrike" dirty="0">
                        <a:solidFill>
                          <a:srgbClr val="000000"/>
                        </a:solidFill>
                        <a:effectLst/>
                        <a:latin typeface="Calibri" panose="020F0502020204030204" pitchFamily="34" charset="0"/>
                      </a:endParaRPr>
                    </a:p>
                  </a:txBody>
                  <a:tcPr marL="0" marR="0" marT="0" marB="0" anchor="ctr">
                    <a:solidFill>
                      <a:schemeClr val="accent3">
                        <a:lumMod val="40000"/>
                        <a:lumOff val="60000"/>
                      </a:schemeClr>
                    </a:solidFill>
                  </a:tcPr>
                </a:tc>
                <a:extLst>
                  <a:ext uri="{0D108BD9-81ED-4DB2-BD59-A6C34878D82A}">
                    <a16:rowId xmlns:a16="http://schemas.microsoft.com/office/drawing/2014/main" val="2273903304"/>
                  </a:ext>
                </a:extLst>
              </a:tr>
              <a:tr h="171511">
                <a:tc>
                  <a:txBody>
                    <a:bodyPr/>
                    <a:lstStyle/>
                    <a:p>
                      <a:pPr algn="l" fontAlgn="b"/>
                      <a:r>
                        <a:rPr lang="es-GT" sz="1100" u="none" strike="noStrike" dirty="0">
                          <a:effectLst/>
                        </a:rPr>
                        <a:t>Agricultura, ganadería, silvicultura y pesca</a:t>
                      </a:r>
                      <a:endParaRPr lang="es-GT"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s-GT" sz="1100" b="0" i="0" u="none" strike="noStrike" dirty="0">
                          <a:solidFill>
                            <a:srgbClr val="000000"/>
                          </a:solidFill>
                          <a:effectLst/>
                          <a:latin typeface="Calibri" panose="020F0502020204030204" pitchFamily="34" charset="0"/>
                        </a:rPr>
                        <a:t>1.00</a:t>
                      </a:r>
                    </a:p>
                  </a:txBody>
                  <a:tcPr marL="0" marR="0" marT="0" marB="0" anchor="b"/>
                </a:tc>
                <a:tc>
                  <a:txBody>
                    <a:bodyPr/>
                    <a:lstStyle/>
                    <a:p>
                      <a:pPr algn="ctr" fontAlgn="b"/>
                      <a:r>
                        <a:rPr lang="es-GT" sz="1100" b="0" i="0" u="none" strike="noStrike">
                          <a:solidFill>
                            <a:srgbClr val="000000"/>
                          </a:solidFill>
                          <a:effectLst/>
                          <a:latin typeface="Calibri" panose="020F0502020204030204" pitchFamily="34" charset="0"/>
                        </a:rPr>
                        <a:t>1.00</a:t>
                      </a:r>
                    </a:p>
                  </a:txBody>
                  <a:tcPr marL="0" marR="0" marT="0" marB="0" anchor="b"/>
                </a:tc>
                <a:tc>
                  <a:txBody>
                    <a:bodyPr/>
                    <a:lstStyle/>
                    <a:p>
                      <a:pPr algn="ctr" fontAlgn="b"/>
                      <a:r>
                        <a:rPr lang="es-GT" sz="1100" b="0" i="0" u="none" strike="noStrike">
                          <a:solidFill>
                            <a:srgbClr val="000000"/>
                          </a:solidFill>
                          <a:effectLst/>
                          <a:latin typeface="Calibri" panose="020F0502020204030204" pitchFamily="34" charset="0"/>
                        </a:rPr>
                        <a:t>1.01</a:t>
                      </a:r>
                    </a:p>
                  </a:txBody>
                  <a:tcPr marL="0" marR="0" marT="0" marB="0" anchor="b"/>
                </a:tc>
                <a:extLst>
                  <a:ext uri="{0D108BD9-81ED-4DB2-BD59-A6C34878D82A}">
                    <a16:rowId xmlns:a16="http://schemas.microsoft.com/office/drawing/2014/main" val="1721928804"/>
                  </a:ext>
                </a:extLst>
              </a:tr>
              <a:tr h="171511">
                <a:tc>
                  <a:txBody>
                    <a:bodyPr/>
                    <a:lstStyle/>
                    <a:p>
                      <a:pPr algn="l" fontAlgn="b"/>
                      <a:r>
                        <a:rPr lang="es-GT" sz="1100" u="none" strike="noStrike" dirty="0">
                          <a:effectLst/>
                        </a:rPr>
                        <a:t>Explotación de minas y canteras</a:t>
                      </a:r>
                      <a:endParaRPr lang="es-GT"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s-GT" sz="1100" b="0" i="0" u="none" strike="noStrike" dirty="0">
                          <a:solidFill>
                            <a:srgbClr val="000000"/>
                          </a:solidFill>
                          <a:effectLst/>
                          <a:latin typeface="Calibri" panose="020F0502020204030204" pitchFamily="34" charset="0"/>
                        </a:rPr>
                        <a:t>1.00</a:t>
                      </a:r>
                    </a:p>
                  </a:txBody>
                  <a:tcPr marL="0" marR="0" marT="0" marB="0" anchor="b"/>
                </a:tc>
                <a:tc>
                  <a:txBody>
                    <a:bodyPr/>
                    <a:lstStyle/>
                    <a:p>
                      <a:pPr algn="ctr" fontAlgn="b"/>
                      <a:r>
                        <a:rPr lang="es-GT" sz="1100" b="0" i="0" u="none" strike="noStrike">
                          <a:solidFill>
                            <a:srgbClr val="000000"/>
                          </a:solidFill>
                          <a:effectLst/>
                          <a:latin typeface="Calibri" panose="020F0502020204030204" pitchFamily="34" charset="0"/>
                        </a:rPr>
                        <a:t>0.99</a:t>
                      </a:r>
                    </a:p>
                  </a:txBody>
                  <a:tcPr marL="0" marR="0" marT="0" marB="0" anchor="b"/>
                </a:tc>
                <a:tc>
                  <a:txBody>
                    <a:bodyPr/>
                    <a:lstStyle/>
                    <a:p>
                      <a:pPr algn="ctr" fontAlgn="b"/>
                      <a:r>
                        <a:rPr lang="es-GT" sz="1100" b="0" i="0" u="none" strike="noStrike">
                          <a:solidFill>
                            <a:srgbClr val="000000"/>
                          </a:solidFill>
                          <a:effectLst/>
                          <a:latin typeface="Calibri" panose="020F0502020204030204" pitchFamily="34" charset="0"/>
                        </a:rPr>
                        <a:t>0.98</a:t>
                      </a:r>
                    </a:p>
                  </a:txBody>
                  <a:tcPr marL="0" marR="0" marT="0" marB="0" anchor="b"/>
                </a:tc>
                <a:extLst>
                  <a:ext uri="{0D108BD9-81ED-4DB2-BD59-A6C34878D82A}">
                    <a16:rowId xmlns:a16="http://schemas.microsoft.com/office/drawing/2014/main" val="1495337965"/>
                  </a:ext>
                </a:extLst>
              </a:tr>
              <a:tr h="171511">
                <a:tc>
                  <a:txBody>
                    <a:bodyPr/>
                    <a:lstStyle/>
                    <a:p>
                      <a:pPr algn="l" fontAlgn="b"/>
                      <a:r>
                        <a:rPr lang="es-GT" sz="1100" u="none" strike="noStrike" dirty="0">
                          <a:effectLst/>
                        </a:rPr>
                        <a:t>Industrias manufactureras</a:t>
                      </a:r>
                      <a:endParaRPr lang="es-GT"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s-GT" sz="1100" b="0" i="0" u="none" strike="noStrike" dirty="0">
                          <a:solidFill>
                            <a:srgbClr val="000000"/>
                          </a:solidFill>
                          <a:effectLst/>
                          <a:latin typeface="Calibri" panose="020F0502020204030204" pitchFamily="34" charset="0"/>
                        </a:rPr>
                        <a:t>1.00</a:t>
                      </a:r>
                    </a:p>
                  </a:txBody>
                  <a:tcPr marL="0" marR="0" marT="0" marB="0" anchor="b"/>
                </a:tc>
                <a:tc>
                  <a:txBody>
                    <a:bodyPr/>
                    <a:lstStyle/>
                    <a:p>
                      <a:pPr algn="ctr" fontAlgn="b"/>
                      <a:r>
                        <a:rPr lang="es-GT" sz="1100" b="0" i="0" u="none" strike="noStrike">
                          <a:solidFill>
                            <a:srgbClr val="000000"/>
                          </a:solidFill>
                          <a:effectLst/>
                          <a:latin typeface="Calibri" panose="020F0502020204030204" pitchFamily="34" charset="0"/>
                        </a:rPr>
                        <a:t>0.98</a:t>
                      </a:r>
                    </a:p>
                  </a:txBody>
                  <a:tcPr marL="0" marR="0" marT="0" marB="0" anchor="b"/>
                </a:tc>
                <a:tc>
                  <a:txBody>
                    <a:bodyPr/>
                    <a:lstStyle/>
                    <a:p>
                      <a:pPr algn="ctr" fontAlgn="b"/>
                      <a:r>
                        <a:rPr lang="es-GT" sz="1100" b="0" i="0" u="none" strike="noStrike">
                          <a:solidFill>
                            <a:srgbClr val="000000"/>
                          </a:solidFill>
                          <a:effectLst/>
                          <a:latin typeface="Calibri" panose="020F0502020204030204" pitchFamily="34" charset="0"/>
                        </a:rPr>
                        <a:t>0.95</a:t>
                      </a:r>
                    </a:p>
                  </a:txBody>
                  <a:tcPr marL="0" marR="0" marT="0" marB="0" anchor="b"/>
                </a:tc>
                <a:extLst>
                  <a:ext uri="{0D108BD9-81ED-4DB2-BD59-A6C34878D82A}">
                    <a16:rowId xmlns:a16="http://schemas.microsoft.com/office/drawing/2014/main" val="2952025375"/>
                  </a:ext>
                </a:extLst>
              </a:tr>
              <a:tr h="171511">
                <a:tc>
                  <a:txBody>
                    <a:bodyPr/>
                    <a:lstStyle/>
                    <a:p>
                      <a:pPr algn="l" fontAlgn="b"/>
                      <a:r>
                        <a:rPr lang="es-GT" sz="1100" u="none" strike="noStrike" dirty="0">
                          <a:effectLst/>
                        </a:rPr>
                        <a:t>Suministro de electricidad, agua y etc.</a:t>
                      </a:r>
                      <a:endParaRPr lang="es-GT"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s-GT" sz="1100" b="0" i="0" u="none" strike="noStrike">
                          <a:solidFill>
                            <a:srgbClr val="000000"/>
                          </a:solidFill>
                          <a:effectLst/>
                          <a:latin typeface="Calibri" panose="020F0502020204030204" pitchFamily="34" charset="0"/>
                        </a:rPr>
                        <a:t>1.00</a:t>
                      </a:r>
                    </a:p>
                  </a:txBody>
                  <a:tcPr marL="0" marR="0" marT="0" marB="0" anchor="b"/>
                </a:tc>
                <a:tc>
                  <a:txBody>
                    <a:bodyPr/>
                    <a:lstStyle/>
                    <a:p>
                      <a:pPr algn="ctr" fontAlgn="b"/>
                      <a:r>
                        <a:rPr lang="es-GT" sz="1100" b="0" i="0" u="none" strike="noStrike" dirty="0">
                          <a:solidFill>
                            <a:srgbClr val="000000"/>
                          </a:solidFill>
                          <a:effectLst/>
                          <a:latin typeface="Calibri" panose="020F0502020204030204" pitchFamily="34" charset="0"/>
                        </a:rPr>
                        <a:t>1.00</a:t>
                      </a:r>
                    </a:p>
                  </a:txBody>
                  <a:tcPr marL="0" marR="0" marT="0" marB="0" anchor="b"/>
                </a:tc>
                <a:tc>
                  <a:txBody>
                    <a:bodyPr/>
                    <a:lstStyle/>
                    <a:p>
                      <a:pPr algn="ctr" fontAlgn="b"/>
                      <a:r>
                        <a:rPr lang="es-GT" sz="1100" b="0" i="0" u="none" strike="noStrike">
                          <a:solidFill>
                            <a:srgbClr val="000000"/>
                          </a:solidFill>
                          <a:effectLst/>
                          <a:latin typeface="Calibri" panose="020F0502020204030204" pitchFamily="34" charset="0"/>
                        </a:rPr>
                        <a:t>0.99</a:t>
                      </a:r>
                    </a:p>
                  </a:txBody>
                  <a:tcPr marL="0" marR="0" marT="0" marB="0" anchor="b"/>
                </a:tc>
                <a:extLst>
                  <a:ext uri="{0D108BD9-81ED-4DB2-BD59-A6C34878D82A}">
                    <a16:rowId xmlns:a16="http://schemas.microsoft.com/office/drawing/2014/main" val="1490755601"/>
                  </a:ext>
                </a:extLst>
              </a:tr>
              <a:tr h="171511">
                <a:tc>
                  <a:txBody>
                    <a:bodyPr/>
                    <a:lstStyle/>
                    <a:p>
                      <a:pPr algn="l" fontAlgn="b"/>
                      <a:r>
                        <a:rPr lang="es-GT" sz="1100" u="none" strike="noStrike" dirty="0">
                          <a:effectLst/>
                        </a:rPr>
                        <a:t>Construcción</a:t>
                      </a:r>
                      <a:endParaRPr lang="es-GT" sz="1100" b="0" i="0" u="none" strike="noStrike" dirty="0">
                        <a:solidFill>
                          <a:srgbClr val="000000"/>
                        </a:solidFill>
                        <a:effectLst/>
                        <a:latin typeface="Calibri" panose="020F0502020204030204" pitchFamily="34" charset="0"/>
                      </a:endParaRPr>
                    </a:p>
                  </a:txBody>
                  <a:tcPr marL="0" marR="0" marT="0" marB="0" anchor="b">
                    <a:solidFill>
                      <a:schemeClr val="accent5">
                        <a:lumMod val="40000"/>
                        <a:lumOff val="60000"/>
                      </a:schemeClr>
                    </a:solidFill>
                  </a:tcPr>
                </a:tc>
                <a:tc>
                  <a:txBody>
                    <a:bodyPr/>
                    <a:lstStyle/>
                    <a:p>
                      <a:pPr algn="ctr" fontAlgn="b"/>
                      <a:r>
                        <a:rPr lang="es-GT" sz="1100" b="0" i="0" u="none" strike="noStrike" dirty="0">
                          <a:solidFill>
                            <a:srgbClr val="000000"/>
                          </a:solidFill>
                          <a:effectLst/>
                          <a:latin typeface="Calibri" panose="020F0502020204030204" pitchFamily="34" charset="0"/>
                        </a:rPr>
                        <a:t>1.00</a:t>
                      </a:r>
                    </a:p>
                  </a:txBody>
                  <a:tcPr marL="0" marR="0" marT="0" marB="0" anchor="b">
                    <a:solidFill>
                      <a:schemeClr val="accent5">
                        <a:lumMod val="40000"/>
                        <a:lumOff val="60000"/>
                      </a:schemeClr>
                    </a:solidFill>
                  </a:tcPr>
                </a:tc>
                <a:tc>
                  <a:txBody>
                    <a:bodyPr/>
                    <a:lstStyle/>
                    <a:p>
                      <a:pPr algn="ctr" fontAlgn="b"/>
                      <a:r>
                        <a:rPr lang="es-GT" sz="1100" b="0" i="0" u="none" strike="noStrike" dirty="0">
                          <a:solidFill>
                            <a:srgbClr val="000000"/>
                          </a:solidFill>
                          <a:effectLst/>
                          <a:latin typeface="Calibri" panose="020F0502020204030204" pitchFamily="34" charset="0"/>
                        </a:rPr>
                        <a:t>0.94</a:t>
                      </a:r>
                    </a:p>
                  </a:txBody>
                  <a:tcPr marL="0" marR="0" marT="0" marB="0" anchor="b">
                    <a:solidFill>
                      <a:schemeClr val="accent5">
                        <a:lumMod val="40000"/>
                        <a:lumOff val="60000"/>
                      </a:schemeClr>
                    </a:solidFill>
                  </a:tcPr>
                </a:tc>
                <a:tc>
                  <a:txBody>
                    <a:bodyPr/>
                    <a:lstStyle/>
                    <a:p>
                      <a:pPr algn="ctr" fontAlgn="b"/>
                      <a:r>
                        <a:rPr lang="es-GT" sz="1100" b="0" i="0" u="none" strike="noStrike" dirty="0">
                          <a:solidFill>
                            <a:srgbClr val="000000"/>
                          </a:solidFill>
                          <a:effectLst/>
                          <a:latin typeface="Calibri" panose="020F0502020204030204" pitchFamily="34" charset="0"/>
                        </a:rPr>
                        <a:t>0.85</a:t>
                      </a:r>
                    </a:p>
                  </a:txBody>
                  <a:tcPr marL="0" marR="0" marT="0" marB="0" anchor="b">
                    <a:solidFill>
                      <a:schemeClr val="accent5">
                        <a:lumMod val="40000"/>
                        <a:lumOff val="60000"/>
                      </a:schemeClr>
                    </a:solidFill>
                  </a:tcPr>
                </a:tc>
                <a:extLst>
                  <a:ext uri="{0D108BD9-81ED-4DB2-BD59-A6C34878D82A}">
                    <a16:rowId xmlns:a16="http://schemas.microsoft.com/office/drawing/2014/main" val="887961413"/>
                  </a:ext>
                </a:extLst>
              </a:tr>
              <a:tr h="171511">
                <a:tc>
                  <a:txBody>
                    <a:bodyPr/>
                    <a:lstStyle/>
                    <a:p>
                      <a:pPr algn="l" fontAlgn="b"/>
                      <a:r>
                        <a:rPr lang="es-GT" sz="1100" u="none" strike="noStrike" dirty="0">
                          <a:effectLst/>
                        </a:rPr>
                        <a:t>Comercio al por mayor y al por menor ( y </a:t>
                      </a:r>
                      <a:r>
                        <a:rPr lang="es-GT" sz="1100" u="none" strike="noStrike" dirty="0" err="1">
                          <a:effectLst/>
                        </a:rPr>
                        <a:t>rep.</a:t>
                      </a:r>
                      <a:r>
                        <a:rPr lang="es-GT" sz="1100" u="none" strike="noStrike" dirty="0">
                          <a:effectLst/>
                        </a:rPr>
                        <a:t> de vehículos)</a:t>
                      </a:r>
                      <a:endParaRPr lang="es-GT"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s-GT" sz="1100" b="0" i="0" u="none" strike="noStrike">
                          <a:solidFill>
                            <a:srgbClr val="000000"/>
                          </a:solidFill>
                          <a:effectLst/>
                          <a:latin typeface="Calibri" panose="020F0502020204030204" pitchFamily="34" charset="0"/>
                        </a:rPr>
                        <a:t>1.00</a:t>
                      </a:r>
                    </a:p>
                  </a:txBody>
                  <a:tcPr marL="0" marR="0" marT="0" marB="0" anchor="b"/>
                </a:tc>
                <a:tc>
                  <a:txBody>
                    <a:bodyPr/>
                    <a:lstStyle/>
                    <a:p>
                      <a:pPr algn="ctr" fontAlgn="b"/>
                      <a:r>
                        <a:rPr lang="es-GT" sz="1100" b="0" i="0" u="none" strike="noStrike">
                          <a:solidFill>
                            <a:srgbClr val="000000"/>
                          </a:solidFill>
                          <a:effectLst/>
                          <a:latin typeface="Calibri" panose="020F0502020204030204" pitchFamily="34" charset="0"/>
                        </a:rPr>
                        <a:t>0.98</a:t>
                      </a:r>
                    </a:p>
                  </a:txBody>
                  <a:tcPr marL="0" marR="0" marT="0" marB="0" anchor="b"/>
                </a:tc>
                <a:tc>
                  <a:txBody>
                    <a:bodyPr/>
                    <a:lstStyle/>
                    <a:p>
                      <a:pPr algn="ctr" fontAlgn="b"/>
                      <a:r>
                        <a:rPr lang="es-GT" sz="1100" b="0" i="0" u="none" strike="noStrike" dirty="0">
                          <a:solidFill>
                            <a:srgbClr val="000000"/>
                          </a:solidFill>
                          <a:effectLst/>
                          <a:latin typeface="Calibri" panose="020F0502020204030204" pitchFamily="34" charset="0"/>
                        </a:rPr>
                        <a:t>0.94</a:t>
                      </a:r>
                    </a:p>
                  </a:txBody>
                  <a:tcPr marL="0" marR="0" marT="0" marB="0" anchor="b"/>
                </a:tc>
                <a:extLst>
                  <a:ext uri="{0D108BD9-81ED-4DB2-BD59-A6C34878D82A}">
                    <a16:rowId xmlns:a16="http://schemas.microsoft.com/office/drawing/2014/main" val="3462552052"/>
                  </a:ext>
                </a:extLst>
              </a:tr>
              <a:tr h="171511">
                <a:tc>
                  <a:txBody>
                    <a:bodyPr/>
                    <a:lstStyle/>
                    <a:p>
                      <a:pPr algn="l" fontAlgn="b"/>
                      <a:r>
                        <a:rPr lang="es-GT" sz="1100" u="none" strike="noStrike" dirty="0">
                          <a:effectLst/>
                        </a:rPr>
                        <a:t>Transporte y almacenamiento</a:t>
                      </a:r>
                      <a:endParaRPr lang="es-GT" sz="1100" b="0" i="0" u="none" strike="noStrike" dirty="0">
                        <a:solidFill>
                          <a:srgbClr val="000000"/>
                        </a:solidFill>
                        <a:effectLst/>
                        <a:latin typeface="Calibri" panose="020F0502020204030204" pitchFamily="34" charset="0"/>
                      </a:endParaRPr>
                    </a:p>
                  </a:txBody>
                  <a:tcPr marL="0" marR="0" marT="0" marB="0" anchor="b">
                    <a:solidFill>
                      <a:schemeClr val="accent5">
                        <a:lumMod val="40000"/>
                        <a:lumOff val="60000"/>
                      </a:schemeClr>
                    </a:solidFill>
                  </a:tcPr>
                </a:tc>
                <a:tc>
                  <a:txBody>
                    <a:bodyPr/>
                    <a:lstStyle/>
                    <a:p>
                      <a:pPr algn="ctr" fontAlgn="b"/>
                      <a:r>
                        <a:rPr lang="es-GT" sz="1100" b="0" i="0" u="none" strike="noStrike" dirty="0">
                          <a:solidFill>
                            <a:srgbClr val="000000"/>
                          </a:solidFill>
                          <a:effectLst/>
                          <a:latin typeface="Calibri" panose="020F0502020204030204" pitchFamily="34" charset="0"/>
                        </a:rPr>
                        <a:t>1.00</a:t>
                      </a:r>
                    </a:p>
                  </a:txBody>
                  <a:tcPr marL="0" marR="0" marT="0" marB="0" anchor="b">
                    <a:solidFill>
                      <a:schemeClr val="accent5">
                        <a:lumMod val="40000"/>
                        <a:lumOff val="60000"/>
                      </a:schemeClr>
                    </a:solidFill>
                  </a:tcPr>
                </a:tc>
                <a:tc>
                  <a:txBody>
                    <a:bodyPr/>
                    <a:lstStyle/>
                    <a:p>
                      <a:pPr algn="ctr" fontAlgn="b"/>
                      <a:r>
                        <a:rPr lang="es-GT" sz="1100" b="0" i="0" u="none" strike="noStrike" dirty="0">
                          <a:solidFill>
                            <a:srgbClr val="000000"/>
                          </a:solidFill>
                          <a:effectLst/>
                          <a:latin typeface="Calibri" panose="020F0502020204030204" pitchFamily="34" charset="0"/>
                        </a:rPr>
                        <a:t>0.90</a:t>
                      </a:r>
                    </a:p>
                  </a:txBody>
                  <a:tcPr marL="0" marR="0" marT="0" marB="0" anchor="b">
                    <a:solidFill>
                      <a:schemeClr val="accent5">
                        <a:lumMod val="40000"/>
                        <a:lumOff val="60000"/>
                      </a:schemeClr>
                    </a:solidFill>
                  </a:tcPr>
                </a:tc>
                <a:tc>
                  <a:txBody>
                    <a:bodyPr/>
                    <a:lstStyle/>
                    <a:p>
                      <a:pPr algn="ctr" fontAlgn="b"/>
                      <a:r>
                        <a:rPr lang="es-GT" sz="1100" b="0" i="0" u="none" strike="noStrike" dirty="0">
                          <a:solidFill>
                            <a:srgbClr val="000000"/>
                          </a:solidFill>
                          <a:effectLst/>
                          <a:latin typeface="Calibri" panose="020F0502020204030204" pitchFamily="34" charset="0"/>
                        </a:rPr>
                        <a:t>0.76</a:t>
                      </a:r>
                    </a:p>
                  </a:txBody>
                  <a:tcPr marL="0" marR="0" marT="0" marB="0" anchor="b">
                    <a:solidFill>
                      <a:schemeClr val="accent5">
                        <a:lumMod val="40000"/>
                        <a:lumOff val="60000"/>
                      </a:schemeClr>
                    </a:solidFill>
                  </a:tcPr>
                </a:tc>
                <a:extLst>
                  <a:ext uri="{0D108BD9-81ED-4DB2-BD59-A6C34878D82A}">
                    <a16:rowId xmlns:a16="http://schemas.microsoft.com/office/drawing/2014/main" val="1650077408"/>
                  </a:ext>
                </a:extLst>
              </a:tr>
              <a:tr h="171511">
                <a:tc>
                  <a:txBody>
                    <a:bodyPr/>
                    <a:lstStyle/>
                    <a:p>
                      <a:pPr algn="l" fontAlgn="b"/>
                      <a:r>
                        <a:rPr lang="es-GT" sz="1100" u="none" strike="noStrike" dirty="0">
                          <a:effectLst/>
                        </a:rPr>
                        <a:t>Actividades de alojamiento y de servicio de comidas</a:t>
                      </a:r>
                      <a:endParaRPr lang="es-GT" sz="1100" b="0" i="0" u="none" strike="noStrike" dirty="0">
                        <a:solidFill>
                          <a:srgbClr val="000000"/>
                        </a:solidFill>
                        <a:effectLst/>
                        <a:latin typeface="Calibri" panose="020F0502020204030204" pitchFamily="34" charset="0"/>
                      </a:endParaRPr>
                    </a:p>
                  </a:txBody>
                  <a:tcPr marL="0" marR="0" marT="0" marB="0" anchor="b">
                    <a:solidFill>
                      <a:schemeClr val="accent5">
                        <a:lumMod val="40000"/>
                        <a:lumOff val="60000"/>
                      </a:schemeClr>
                    </a:solidFill>
                  </a:tcPr>
                </a:tc>
                <a:tc>
                  <a:txBody>
                    <a:bodyPr/>
                    <a:lstStyle/>
                    <a:p>
                      <a:pPr algn="ctr" fontAlgn="b"/>
                      <a:r>
                        <a:rPr lang="es-GT" sz="1100" b="0" i="0" u="none" strike="noStrike" dirty="0">
                          <a:solidFill>
                            <a:srgbClr val="000000"/>
                          </a:solidFill>
                          <a:effectLst/>
                          <a:latin typeface="Calibri" panose="020F0502020204030204" pitchFamily="34" charset="0"/>
                        </a:rPr>
                        <a:t>1.00</a:t>
                      </a:r>
                    </a:p>
                  </a:txBody>
                  <a:tcPr marL="0" marR="0" marT="0" marB="0" anchor="b">
                    <a:solidFill>
                      <a:schemeClr val="accent5">
                        <a:lumMod val="40000"/>
                        <a:lumOff val="60000"/>
                      </a:schemeClr>
                    </a:solidFill>
                  </a:tcPr>
                </a:tc>
                <a:tc>
                  <a:txBody>
                    <a:bodyPr/>
                    <a:lstStyle/>
                    <a:p>
                      <a:pPr algn="ctr" fontAlgn="b"/>
                      <a:r>
                        <a:rPr lang="es-GT" sz="1100" b="0" i="0" u="none" strike="noStrike" dirty="0">
                          <a:solidFill>
                            <a:srgbClr val="000000"/>
                          </a:solidFill>
                          <a:effectLst/>
                          <a:latin typeface="Calibri" panose="020F0502020204030204" pitchFamily="34" charset="0"/>
                        </a:rPr>
                        <a:t>0.83</a:t>
                      </a:r>
                    </a:p>
                  </a:txBody>
                  <a:tcPr marL="0" marR="0" marT="0" marB="0" anchor="b">
                    <a:solidFill>
                      <a:schemeClr val="accent5">
                        <a:lumMod val="40000"/>
                        <a:lumOff val="60000"/>
                      </a:schemeClr>
                    </a:solidFill>
                  </a:tcPr>
                </a:tc>
                <a:tc>
                  <a:txBody>
                    <a:bodyPr/>
                    <a:lstStyle/>
                    <a:p>
                      <a:pPr algn="ctr" fontAlgn="b"/>
                      <a:r>
                        <a:rPr lang="es-GT" sz="1100" b="0" i="0" u="none" strike="noStrike" dirty="0">
                          <a:solidFill>
                            <a:srgbClr val="000000"/>
                          </a:solidFill>
                          <a:effectLst/>
                          <a:latin typeface="Calibri" panose="020F0502020204030204" pitchFamily="34" charset="0"/>
                        </a:rPr>
                        <a:t>0.58</a:t>
                      </a:r>
                    </a:p>
                  </a:txBody>
                  <a:tcPr marL="0" marR="0" marT="0" marB="0" anchor="b">
                    <a:solidFill>
                      <a:schemeClr val="accent5">
                        <a:lumMod val="40000"/>
                        <a:lumOff val="60000"/>
                      </a:schemeClr>
                    </a:solidFill>
                  </a:tcPr>
                </a:tc>
                <a:extLst>
                  <a:ext uri="{0D108BD9-81ED-4DB2-BD59-A6C34878D82A}">
                    <a16:rowId xmlns:a16="http://schemas.microsoft.com/office/drawing/2014/main" val="3176212722"/>
                  </a:ext>
                </a:extLst>
              </a:tr>
              <a:tr h="171511">
                <a:tc>
                  <a:txBody>
                    <a:bodyPr/>
                    <a:lstStyle/>
                    <a:p>
                      <a:pPr algn="l" fontAlgn="b"/>
                      <a:r>
                        <a:rPr lang="es-GT" sz="1100" u="none" strike="noStrike" dirty="0">
                          <a:effectLst/>
                        </a:rPr>
                        <a:t>Información y comunicaciones</a:t>
                      </a:r>
                      <a:endParaRPr lang="es-GT"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s-GT" sz="1100" b="0" i="0" u="none" strike="noStrike" dirty="0">
                          <a:solidFill>
                            <a:srgbClr val="000000"/>
                          </a:solidFill>
                          <a:effectLst/>
                          <a:latin typeface="Calibri" panose="020F0502020204030204" pitchFamily="34" charset="0"/>
                        </a:rPr>
                        <a:t>1.00</a:t>
                      </a:r>
                    </a:p>
                  </a:txBody>
                  <a:tcPr marL="0" marR="0" marT="0" marB="0" anchor="b"/>
                </a:tc>
                <a:tc>
                  <a:txBody>
                    <a:bodyPr/>
                    <a:lstStyle/>
                    <a:p>
                      <a:pPr algn="ctr" fontAlgn="b"/>
                      <a:r>
                        <a:rPr lang="es-GT" sz="1100" b="0" i="0" u="none" strike="noStrike" dirty="0">
                          <a:solidFill>
                            <a:srgbClr val="000000"/>
                          </a:solidFill>
                          <a:effectLst/>
                          <a:latin typeface="Calibri" panose="020F0502020204030204" pitchFamily="34" charset="0"/>
                        </a:rPr>
                        <a:t>0.98</a:t>
                      </a:r>
                    </a:p>
                  </a:txBody>
                  <a:tcPr marL="0" marR="0" marT="0" marB="0" anchor="b"/>
                </a:tc>
                <a:tc>
                  <a:txBody>
                    <a:bodyPr/>
                    <a:lstStyle/>
                    <a:p>
                      <a:pPr algn="ctr" fontAlgn="b"/>
                      <a:r>
                        <a:rPr lang="es-GT" sz="1100" b="0" i="0" u="none" strike="noStrike" dirty="0">
                          <a:solidFill>
                            <a:srgbClr val="000000"/>
                          </a:solidFill>
                          <a:effectLst/>
                          <a:latin typeface="Calibri" panose="020F0502020204030204" pitchFamily="34" charset="0"/>
                        </a:rPr>
                        <a:t>0.96</a:t>
                      </a:r>
                    </a:p>
                  </a:txBody>
                  <a:tcPr marL="0" marR="0" marT="0" marB="0" anchor="b"/>
                </a:tc>
                <a:extLst>
                  <a:ext uri="{0D108BD9-81ED-4DB2-BD59-A6C34878D82A}">
                    <a16:rowId xmlns:a16="http://schemas.microsoft.com/office/drawing/2014/main" val="1966758442"/>
                  </a:ext>
                </a:extLst>
              </a:tr>
              <a:tr h="171511">
                <a:tc>
                  <a:txBody>
                    <a:bodyPr/>
                    <a:lstStyle/>
                    <a:p>
                      <a:pPr algn="l" fontAlgn="b"/>
                      <a:r>
                        <a:rPr lang="es-GT" sz="1100" u="none" strike="noStrike" dirty="0">
                          <a:effectLst/>
                        </a:rPr>
                        <a:t>Actividades financieras y de seguros</a:t>
                      </a:r>
                      <a:endParaRPr lang="es-GT"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s-GT" sz="1100" b="0" i="0" u="none" strike="noStrike">
                          <a:solidFill>
                            <a:srgbClr val="000000"/>
                          </a:solidFill>
                          <a:effectLst/>
                          <a:latin typeface="Calibri" panose="020F0502020204030204" pitchFamily="34" charset="0"/>
                        </a:rPr>
                        <a:t>1.00</a:t>
                      </a:r>
                    </a:p>
                  </a:txBody>
                  <a:tcPr marL="0" marR="0" marT="0" marB="0" anchor="b"/>
                </a:tc>
                <a:tc>
                  <a:txBody>
                    <a:bodyPr/>
                    <a:lstStyle/>
                    <a:p>
                      <a:pPr algn="ctr" fontAlgn="b"/>
                      <a:r>
                        <a:rPr lang="es-GT" sz="1100" b="0" i="0" u="none" strike="noStrike">
                          <a:solidFill>
                            <a:srgbClr val="000000"/>
                          </a:solidFill>
                          <a:effectLst/>
                          <a:latin typeface="Calibri" panose="020F0502020204030204" pitchFamily="34" charset="0"/>
                        </a:rPr>
                        <a:t>0.98</a:t>
                      </a:r>
                    </a:p>
                  </a:txBody>
                  <a:tcPr marL="0" marR="0" marT="0" marB="0" anchor="b"/>
                </a:tc>
                <a:tc>
                  <a:txBody>
                    <a:bodyPr/>
                    <a:lstStyle/>
                    <a:p>
                      <a:pPr algn="ctr" fontAlgn="b"/>
                      <a:r>
                        <a:rPr lang="es-GT" sz="1100" b="0" i="0" u="none" strike="noStrike">
                          <a:solidFill>
                            <a:srgbClr val="000000"/>
                          </a:solidFill>
                          <a:effectLst/>
                          <a:latin typeface="Calibri" panose="020F0502020204030204" pitchFamily="34" charset="0"/>
                        </a:rPr>
                        <a:t>0.96</a:t>
                      </a:r>
                    </a:p>
                  </a:txBody>
                  <a:tcPr marL="0" marR="0" marT="0" marB="0" anchor="b"/>
                </a:tc>
                <a:extLst>
                  <a:ext uri="{0D108BD9-81ED-4DB2-BD59-A6C34878D82A}">
                    <a16:rowId xmlns:a16="http://schemas.microsoft.com/office/drawing/2014/main" val="1551084129"/>
                  </a:ext>
                </a:extLst>
              </a:tr>
              <a:tr h="171511">
                <a:tc>
                  <a:txBody>
                    <a:bodyPr/>
                    <a:lstStyle/>
                    <a:p>
                      <a:pPr algn="l" fontAlgn="b"/>
                      <a:r>
                        <a:rPr lang="es-GT" sz="1100" u="none" strike="noStrike" dirty="0">
                          <a:effectLst/>
                        </a:rPr>
                        <a:t>Actividades inmobiliarias</a:t>
                      </a:r>
                      <a:endParaRPr lang="es-GT"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s-GT" sz="1100" b="0" i="0" u="none" strike="noStrike">
                          <a:solidFill>
                            <a:srgbClr val="000000"/>
                          </a:solidFill>
                          <a:effectLst/>
                          <a:latin typeface="Calibri" panose="020F0502020204030204" pitchFamily="34" charset="0"/>
                        </a:rPr>
                        <a:t>1.00</a:t>
                      </a:r>
                    </a:p>
                  </a:txBody>
                  <a:tcPr marL="0" marR="0" marT="0" marB="0" anchor="b"/>
                </a:tc>
                <a:tc>
                  <a:txBody>
                    <a:bodyPr/>
                    <a:lstStyle/>
                    <a:p>
                      <a:pPr algn="ctr" fontAlgn="b"/>
                      <a:r>
                        <a:rPr lang="es-GT" sz="1100" b="0" i="0" u="none" strike="noStrike">
                          <a:solidFill>
                            <a:srgbClr val="000000"/>
                          </a:solidFill>
                          <a:effectLst/>
                          <a:latin typeface="Calibri" panose="020F0502020204030204" pitchFamily="34" charset="0"/>
                        </a:rPr>
                        <a:t>0.99</a:t>
                      </a:r>
                    </a:p>
                  </a:txBody>
                  <a:tcPr marL="0" marR="0" marT="0" marB="0" anchor="b"/>
                </a:tc>
                <a:tc>
                  <a:txBody>
                    <a:bodyPr/>
                    <a:lstStyle/>
                    <a:p>
                      <a:pPr algn="ctr" fontAlgn="b"/>
                      <a:r>
                        <a:rPr lang="es-GT" sz="1100" b="0" i="0" u="none" strike="noStrike">
                          <a:solidFill>
                            <a:srgbClr val="000000"/>
                          </a:solidFill>
                          <a:effectLst/>
                          <a:latin typeface="Calibri" panose="020F0502020204030204" pitchFamily="34" charset="0"/>
                        </a:rPr>
                        <a:t>0.99</a:t>
                      </a:r>
                    </a:p>
                  </a:txBody>
                  <a:tcPr marL="0" marR="0" marT="0" marB="0" anchor="b"/>
                </a:tc>
                <a:extLst>
                  <a:ext uri="{0D108BD9-81ED-4DB2-BD59-A6C34878D82A}">
                    <a16:rowId xmlns:a16="http://schemas.microsoft.com/office/drawing/2014/main" val="2987199449"/>
                  </a:ext>
                </a:extLst>
              </a:tr>
              <a:tr h="171511">
                <a:tc>
                  <a:txBody>
                    <a:bodyPr/>
                    <a:lstStyle/>
                    <a:p>
                      <a:pPr algn="l" fontAlgn="b"/>
                      <a:r>
                        <a:rPr lang="es-GT" sz="1100" u="none" strike="noStrike" dirty="0">
                          <a:effectLst/>
                        </a:rPr>
                        <a:t>Actividades profesionales, científicas y técnicas</a:t>
                      </a:r>
                      <a:endParaRPr lang="es-GT" sz="1100" b="0" i="0" u="none" strike="noStrike" dirty="0">
                        <a:solidFill>
                          <a:srgbClr val="000000"/>
                        </a:solidFill>
                        <a:effectLst/>
                        <a:latin typeface="Calibri" panose="020F0502020204030204" pitchFamily="34" charset="0"/>
                      </a:endParaRPr>
                    </a:p>
                  </a:txBody>
                  <a:tcPr marL="0" marR="0" marT="0" marB="0" anchor="b">
                    <a:solidFill>
                      <a:schemeClr val="accent5">
                        <a:lumMod val="40000"/>
                        <a:lumOff val="60000"/>
                      </a:schemeClr>
                    </a:solidFill>
                  </a:tcPr>
                </a:tc>
                <a:tc>
                  <a:txBody>
                    <a:bodyPr/>
                    <a:lstStyle/>
                    <a:p>
                      <a:pPr algn="ctr" fontAlgn="b"/>
                      <a:r>
                        <a:rPr lang="es-GT" sz="1100" b="0" i="0" u="none" strike="noStrike" dirty="0">
                          <a:solidFill>
                            <a:srgbClr val="000000"/>
                          </a:solidFill>
                          <a:effectLst/>
                          <a:latin typeface="Calibri" panose="020F0502020204030204" pitchFamily="34" charset="0"/>
                        </a:rPr>
                        <a:t>1.00</a:t>
                      </a:r>
                    </a:p>
                  </a:txBody>
                  <a:tcPr marL="0" marR="0" marT="0" marB="0" anchor="b">
                    <a:solidFill>
                      <a:schemeClr val="accent5">
                        <a:lumMod val="40000"/>
                        <a:lumOff val="60000"/>
                      </a:schemeClr>
                    </a:solidFill>
                  </a:tcPr>
                </a:tc>
                <a:tc>
                  <a:txBody>
                    <a:bodyPr/>
                    <a:lstStyle/>
                    <a:p>
                      <a:pPr algn="ctr" fontAlgn="b"/>
                      <a:r>
                        <a:rPr lang="es-GT" sz="1100" b="0" i="0" u="none" strike="noStrike" dirty="0">
                          <a:solidFill>
                            <a:srgbClr val="000000"/>
                          </a:solidFill>
                          <a:effectLst/>
                          <a:latin typeface="Calibri" panose="020F0502020204030204" pitchFamily="34" charset="0"/>
                        </a:rPr>
                        <a:t>0.97</a:t>
                      </a:r>
                    </a:p>
                  </a:txBody>
                  <a:tcPr marL="0" marR="0" marT="0" marB="0" anchor="b">
                    <a:solidFill>
                      <a:schemeClr val="accent5">
                        <a:lumMod val="40000"/>
                        <a:lumOff val="60000"/>
                      </a:schemeClr>
                    </a:solidFill>
                  </a:tcPr>
                </a:tc>
                <a:tc>
                  <a:txBody>
                    <a:bodyPr/>
                    <a:lstStyle/>
                    <a:p>
                      <a:pPr algn="ctr" fontAlgn="b"/>
                      <a:r>
                        <a:rPr lang="es-GT" sz="1100" b="0" i="0" u="none" strike="noStrike" dirty="0">
                          <a:solidFill>
                            <a:srgbClr val="000000"/>
                          </a:solidFill>
                          <a:effectLst/>
                          <a:latin typeface="Calibri" panose="020F0502020204030204" pitchFamily="34" charset="0"/>
                        </a:rPr>
                        <a:t>0.92</a:t>
                      </a:r>
                    </a:p>
                  </a:txBody>
                  <a:tcPr marL="0" marR="0" marT="0" marB="0" anchor="b">
                    <a:solidFill>
                      <a:schemeClr val="accent5">
                        <a:lumMod val="40000"/>
                        <a:lumOff val="60000"/>
                      </a:schemeClr>
                    </a:solidFill>
                  </a:tcPr>
                </a:tc>
                <a:extLst>
                  <a:ext uri="{0D108BD9-81ED-4DB2-BD59-A6C34878D82A}">
                    <a16:rowId xmlns:a16="http://schemas.microsoft.com/office/drawing/2014/main" val="259885996"/>
                  </a:ext>
                </a:extLst>
              </a:tr>
              <a:tr h="171511">
                <a:tc>
                  <a:txBody>
                    <a:bodyPr/>
                    <a:lstStyle/>
                    <a:p>
                      <a:pPr algn="l" fontAlgn="b"/>
                      <a:r>
                        <a:rPr lang="es-GT" sz="1100" u="none" strike="noStrike" dirty="0">
                          <a:effectLst/>
                        </a:rPr>
                        <a:t>Actividades de servicios administrativos y de apoyo</a:t>
                      </a:r>
                      <a:endParaRPr lang="es-GT"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s-GT" sz="1100" b="0" i="0" u="none" strike="noStrike">
                          <a:solidFill>
                            <a:srgbClr val="000000"/>
                          </a:solidFill>
                          <a:effectLst/>
                          <a:latin typeface="Calibri" panose="020F0502020204030204" pitchFamily="34" charset="0"/>
                        </a:rPr>
                        <a:t>1.00</a:t>
                      </a:r>
                    </a:p>
                  </a:txBody>
                  <a:tcPr marL="0" marR="0" marT="0" marB="0" anchor="b"/>
                </a:tc>
                <a:tc>
                  <a:txBody>
                    <a:bodyPr/>
                    <a:lstStyle/>
                    <a:p>
                      <a:pPr algn="ctr" fontAlgn="b"/>
                      <a:r>
                        <a:rPr lang="es-GT" sz="1100" b="0" i="0" u="none" strike="noStrike" dirty="0">
                          <a:solidFill>
                            <a:srgbClr val="000000"/>
                          </a:solidFill>
                          <a:effectLst/>
                          <a:latin typeface="Calibri" panose="020F0502020204030204" pitchFamily="34" charset="0"/>
                        </a:rPr>
                        <a:t>0.98</a:t>
                      </a:r>
                    </a:p>
                  </a:txBody>
                  <a:tcPr marL="0" marR="0" marT="0" marB="0" anchor="b"/>
                </a:tc>
                <a:tc>
                  <a:txBody>
                    <a:bodyPr/>
                    <a:lstStyle/>
                    <a:p>
                      <a:pPr algn="ctr" fontAlgn="b"/>
                      <a:r>
                        <a:rPr lang="es-GT" sz="1100" b="0" i="0" u="none" strike="noStrike" dirty="0">
                          <a:solidFill>
                            <a:srgbClr val="000000"/>
                          </a:solidFill>
                          <a:effectLst/>
                          <a:latin typeface="Calibri" panose="020F0502020204030204" pitchFamily="34" charset="0"/>
                        </a:rPr>
                        <a:t>0.95</a:t>
                      </a:r>
                    </a:p>
                  </a:txBody>
                  <a:tcPr marL="0" marR="0" marT="0" marB="0" anchor="b"/>
                </a:tc>
                <a:extLst>
                  <a:ext uri="{0D108BD9-81ED-4DB2-BD59-A6C34878D82A}">
                    <a16:rowId xmlns:a16="http://schemas.microsoft.com/office/drawing/2014/main" val="3341055730"/>
                  </a:ext>
                </a:extLst>
              </a:tr>
              <a:tr h="171511">
                <a:tc>
                  <a:txBody>
                    <a:bodyPr/>
                    <a:lstStyle/>
                    <a:p>
                      <a:pPr algn="l" fontAlgn="b"/>
                      <a:r>
                        <a:rPr lang="es-GT" sz="1100" u="none" strike="noStrike" dirty="0">
                          <a:effectLst/>
                        </a:rPr>
                        <a:t>Administración pública y defensa</a:t>
                      </a:r>
                      <a:endParaRPr lang="es-GT"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s-GT" sz="1100" b="0" i="0" u="none" strike="noStrike">
                          <a:solidFill>
                            <a:srgbClr val="000000"/>
                          </a:solidFill>
                          <a:effectLst/>
                          <a:latin typeface="Calibri" panose="020F0502020204030204" pitchFamily="34" charset="0"/>
                        </a:rPr>
                        <a:t>1.00</a:t>
                      </a:r>
                    </a:p>
                  </a:txBody>
                  <a:tcPr marL="0" marR="0" marT="0" marB="0" anchor="b"/>
                </a:tc>
                <a:tc>
                  <a:txBody>
                    <a:bodyPr/>
                    <a:lstStyle/>
                    <a:p>
                      <a:pPr algn="ctr" fontAlgn="b"/>
                      <a:r>
                        <a:rPr lang="es-GT" sz="1100" b="0" i="0" u="none" strike="noStrike" dirty="0">
                          <a:solidFill>
                            <a:srgbClr val="000000"/>
                          </a:solidFill>
                          <a:effectLst/>
                          <a:latin typeface="Calibri" panose="020F0502020204030204" pitchFamily="34" charset="0"/>
                        </a:rPr>
                        <a:t>0.99</a:t>
                      </a:r>
                    </a:p>
                  </a:txBody>
                  <a:tcPr marL="0" marR="0" marT="0" marB="0" anchor="b"/>
                </a:tc>
                <a:tc>
                  <a:txBody>
                    <a:bodyPr/>
                    <a:lstStyle/>
                    <a:p>
                      <a:pPr algn="ctr" fontAlgn="b"/>
                      <a:r>
                        <a:rPr lang="es-GT" sz="1100" b="0" i="0" u="none" strike="noStrike">
                          <a:solidFill>
                            <a:srgbClr val="000000"/>
                          </a:solidFill>
                          <a:effectLst/>
                          <a:latin typeface="Calibri" panose="020F0502020204030204" pitchFamily="34" charset="0"/>
                        </a:rPr>
                        <a:t>0.97</a:t>
                      </a:r>
                    </a:p>
                  </a:txBody>
                  <a:tcPr marL="0" marR="0" marT="0" marB="0" anchor="b"/>
                </a:tc>
                <a:extLst>
                  <a:ext uri="{0D108BD9-81ED-4DB2-BD59-A6C34878D82A}">
                    <a16:rowId xmlns:a16="http://schemas.microsoft.com/office/drawing/2014/main" val="2932739347"/>
                  </a:ext>
                </a:extLst>
              </a:tr>
              <a:tr h="171511">
                <a:tc>
                  <a:txBody>
                    <a:bodyPr/>
                    <a:lstStyle/>
                    <a:p>
                      <a:pPr algn="l" fontAlgn="b"/>
                      <a:r>
                        <a:rPr lang="es-GT" sz="1100" u="none" strike="noStrike" dirty="0">
                          <a:effectLst/>
                        </a:rPr>
                        <a:t>Enseñanza</a:t>
                      </a:r>
                      <a:endParaRPr lang="es-GT"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s-GT" sz="1100" b="0" i="0" u="none" strike="noStrike">
                          <a:solidFill>
                            <a:srgbClr val="000000"/>
                          </a:solidFill>
                          <a:effectLst/>
                          <a:latin typeface="Calibri" panose="020F0502020204030204" pitchFamily="34" charset="0"/>
                        </a:rPr>
                        <a:t>1.00</a:t>
                      </a:r>
                    </a:p>
                  </a:txBody>
                  <a:tcPr marL="0" marR="0" marT="0" marB="0" anchor="b"/>
                </a:tc>
                <a:tc>
                  <a:txBody>
                    <a:bodyPr/>
                    <a:lstStyle/>
                    <a:p>
                      <a:pPr algn="ctr" fontAlgn="b"/>
                      <a:r>
                        <a:rPr lang="es-GT" sz="1100" b="0" i="0" u="none" strike="noStrike">
                          <a:solidFill>
                            <a:srgbClr val="000000"/>
                          </a:solidFill>
                          <a:effectLst/>
                          <a:latin typeface="Calibri" panose="020F0502020204030204" pitchFamily="34" charset="0"/>
                        </a:rPr>
                        <a:t>0.98</a:t>
                      </a:r>
                    </a:p>
                  </a:txBody>
                  <a:tcPr marL="0" marR="0" marT="0" marB="0" anchor="b"/>
                </a:tc>
                <a:tc>
                  <a:txBody>
                    <a:bodyPr/>
                    <a:lstStyle/>
                    <a:p>
                      <a:pPr algn="ctr" fontAlgn="b"/>
                      <a:r>
                        <a:rPr lang="es-GT" sz="1100" b="0" i="0" u="none" strike="noStrike">
                          <a:solidFill>
                            <a:srgbClr val="000000"/>
                          </a:solidFill>
                          <a:effectLst/>
                          <a:latin typeface="Calibri" panose="020F0502020204030204" pitchFamily="34" charset="0"/>
                        </a:rPr>
                        <a:t>0.94</a:t>
                      </a:r>
                    </a:p>
                  </a:txBody>
                  <a:tcPr marL="0" marR="0" marT="0" marB="0" anchor="b"/>
                </a:tc>
                <a:extLst>
                  <a:ext uri="{0D108BD9-81ED-4DB2-BD59-A6C34878D82A}">
                    <a16:rowId xmlns:a16="http://schemas.microsoft.com/office/drawing/2014/main" val="93239127"/>
                  </a:ext>
                </a:extLst>
              </a:tr>
              <a:tr h="171511">
                <a:tc>
                  <a:txBody>
                    <a:bodyPr/>
                    <a:lstStyle/>
                    <a:p>
                      <a:pPr algn="l" fontAlgn="b"/>
                      <a:r>
                        <a:rPr lang="es-GT" sz="1100" u="none" strike="noStrike" dirty="0">
                          <a:effectLst/>
                        </a:rPr>
                        <a:t>Actividades de atención de la salud humana </a:t>
                      </a:r>
                      <a:endParaRPr lang="es-GT" sz="1100" b="0" i="0" u="none" strike="noStrike" dirty="0">
                        <a:solidFill>
                          <a:srgbClr val="000000"/>
                        </a:solidFill>
                        <a:effectLst/>
                        <a:latin typeface="Calibri" panose="020F0502020204030204" pitchFamily="34" charset="0"/>
                      </a:endParaRPr>
                    </a:p>
                  </a:txBody>
                  <a:tcPr marL="0" marR="0" marT="0" marB="0" anchor="b">
                    <a:solidFill>
                      <a:schemeClr val="accent5">
                        <a:lumMod val="40000"/>
                        <a:lumOff val="60000"/>
                      </a:schemeClr>
                    </a:solidFill>
                  </a:tcPr>
                </a:tc>
                <a:tc>
                  <a:txBody>
                    <a:bodyPr/>
                    <a:lstStyle/>
                    <a:p>
                      <a:pPr algn="ctr" fontAlgn="b"/>
                      <a:r>
                        <a:rPr lang="es-GT" sz="1100" b="0" i="0" u="none" strike="noStrike" dirty="0">
                          <a:solidFill>
                            <a:srgbClr val="000000"/>
                          </a:solidFill>
                          <a:effectLst/>
                          <a:latin typeface="Calibri" panose="020F0502020204030204" pitchFamily="34" charset="0"/>
                        </a:rPr>
                        <a:t>1.00</a:t>
                      </a:r>
                    </a:p>
                  </a:txBody>
                  <a:tcPr marL="0" marR="0" marT="0" marB="0" anchor="b">
                    <a:solidFill>
                      <a:schemeClr val="accent5">
                        <a:lumMod val="40000"/>
                        <a:lumOff val="60000"/>
                      </a:schemeClr>
                    </a:solidFill>
                  </a:tcPr>
                </a:tc>
                <a:tc>
                  <a:txBody>
                    <a:bodyPr/>
                    <a:lstStyle/>
                    <a:p>
                      <a:pPr algn="ctr" fontAlgn="b"/>
                      <a:r>
                        <a:rPr lang="es-GT" sz="1100" b="0" i="0" u="none" strike="noStrike" dirty="0">
                          <a:solidFill>
                            <a:srgbClr val="000000"/>
                          </a:solidFill>
                          <a:effectLst/>
                          <a:latin typeface="Calibri" panose="020F0502020204030204" pitchFamily="34" charset="0"/>
                        </a:rPr>
                        <a:t>0.97</a:t>
                      </a:r>
                    </a:p>
                  </a:txBody>
                  <a:tcPr marL="0" marR="0" marT="0" marB="0" anchor="b">
                    <a:solidFill>
                      <a:schemeClr val="accent5">
                        <a:lumMod val="40000"/>
                        <a:lumOff val="60000"/>
                      </a:schemeClr>
                    </a:solidFill>
                  </a:tcPr>
                </a:tc>
                <a:tc>
                  <a:txBody>
                    <a:bodyPr/>
                    <a:lstStyle/>
                    <a:p>
                      <a:pPr algn="ctr" fontAlgn="b"/>
                      <a:r>
                        <a:rPr lang="es-GT" sz="1100" b="0" i="0" u="none" strike="noStrike" dirty="0">
                          <a:solidFill>
                            <a:srgbClr val="000000"/>
                          </a:solidFill>
                          <a:effectLst/>
                          <a:latin typeface="Calibri" panose="020F0502020204030204" pitchFamily="34" charset="0"/>
                        </a:rPr>
                        <a:t>0.92</a:t>
                      </a:r>
                    </a:p>
                  </a:txBody>
                  <a:tcPr marL="0" marR="0" marT="0" marB="0" anchor="b">
                    <a:solidFill>
                      <a:schemeClr val="accent5">
                        <a:lumMod val="40000"/>
                        <a:lumOff val="60000"/>
                      </a:schemeClr>
                    </a:solidFill>
                  </a:tcPr>
                </a:tc>
                <a:extLst>
                  <a:ext uri="{0D108BD9-81ED-4DB2-BD59-A6C34878D82A}">
                    <a16:rowId xmlns:a16="http://schemas.microsoft.com/office/drawing/2014/main" val="2141950832"/>
                  </a:ext>
                </a:extLst>
              </a:tr>
              <a:tr h="171511">
                <a:tc>
                  <a:txBody>
                    <a:bodyPr/>
                    <a:lstStyle/>
                    <a:p>
                      <a:pPr algn="l" fontAlgn="b"/>
                      <a:r>
                        <a:rPr lang="es-GT" sz="1100" u="none" strike="noStrike" dirty="0">
                          <a:effectLst/>
                        </a:rPr>
                        <a:t>Otras actividades de servicios</a:t>
                      </a:r>
                      <a:endParaRPr lang="es-GT" sz="1100" b="0" i="0" u="none" strike="noStrike" dirty="0">
                        <a:solidFill>
                          <a:srgbClr val="000000"/>
                        </a:solidFill>
                        <a:effectLst/>
                        <a:latin typeface="Calibri" panose="020F0502020204030204" pitchFamily="34" charset="0"/>
                      </a:endParaRPr>
                    </a:p>
                  </a:txBody>
                  <a:tcPr marL="0" marR="0" marT="0" marB="0" anchor="b">
                    <a:solidFill>
                      <a:schemeClr val="accent5">
                        <a:lumMod val="40000"/>
                        <a:lumOff val="60000"/>
                      </a:schemeClr>
                    </a:solidFill>
                  </a:tcPr>
                </a:tc>
                <a:tc>
                  <a:txBody>
                    <a:bodyPr/>
                    <a:lstStyle/>
                    <a:p>
                      <a:pPr algn="ctr" fontAlgn="b"/>
                      <a:r>
                        <a:rPr lang="es-GT" sz="1100" b="0" i="0" u="none" strike="noStrike" dirty="0">
                          <a:solidFill>
                            <a:srgbClr val="000000"/>
                          </a:solidFill>
                          <a:effectLst/>
                          <a:latin typeface="Calibri" panose="020F0502020204030204" pitchFamily="34" charset="0"/>
                        </a:rPr>
                        <a:t>1.00</a:t>
                      </a:r>
                    </a:p>
                  </a:txBody>
                  <a:tcPr marL="0" marR="0" marT="0" marB="0" anchor="b">
                    <a:solidFill>
                      <a:schemeClr val="accent5">
                        <a:lumMod val="40000"/>
                        <a:lumOff val="60000"/>
                      </a:schemeClr>
                    </a:solidFill>
                  </a:tcPr>
                </a:tc>
                <a:tc>
                  <a:txBody>
                    <a:bodyPr/>
                    <a:lstStyle/>
                    <a:p>
                      <a:pPr algn="ctr" fontAlgn="b"/>
                      <a:r>
                        <a:rPr lang="es-GT" sz="1100" b="0" i="0" u="none" strike="noStrike" dirty="0">
                          <a:solidFill>
                            <a:srgbClr val="000000"/>
                          </a:solidFill>
                          <a:effectLst/>
                          <a:latin typeface="Calibri" panose="020F0502020204030204" pitchFamily="34" charset="0"/>
                        </a:rPr>
                        <a:t>0.93</a:t>
                      </a:r>
                    </a:p>
                  </a:txBody>
                  <a:tcPr marL="0" marR="0" marT="0" marB="0" anchor="b">
                    <a:solidFill>
                      <a:schemeClr val="accent5">
                        <a:lumMod val="40000"/>
                        <a:lumOff val="60000"/>
                      </a:schemeClr>
                    </a:solidFill>
                  </a:tcPr>
                </a:tc>
                <a:tc>
                  <a:txBody>
                    <a:bodyPr/>
                    <a:lstStyle/>
                    <a:p>
                      <a:pPr algn="ctr" fontAlgn="b"/>
                      <a:r>
                        <a:rPr lang="es-GT" sz="1100" b="0" i="0" u="none" strike="noStrike" dirty="0">
                          <a:solidFill>
                            <a:srgbClr val="000000"/>
                          </a:solidFill>
                          <a:effectLst/>
                          <a:latin typeface="Calibri" panose="020F0502020204030204" pitchFamily="34" charset="0"/>
                        </a:rPr>
                        <a:t>0.82</a:t>
                      </a:r>
                    </a:p>
                  </a:txBody>
                  <a:tcPr marL="0" marR="0" marT="0" marB="0" anchor="b">
                    <a:solidFill>
                      <a:schemeClr val="accent5">
                        <a:lumMod val="40000"/>
                        <a:lumOff val="60000"/>
                      </a:schemeClr>
                    </a:solidFill>
                  </a:tcPr>
                </a:tc>
                <a:extLst>
                  <a:ext uri="{0D108BD9-81ED-4DB2-BD59-A6C34878D82A}">
                    <a16:rowId xmlns:a16="http://schemas.microsoft.com/office/drawing/2014/main" val="1084199426"/>
                  </a:ext>
                </a:extLst>
              </a:tr>
              <a:tr h="171511">
                <a:tc>
                  <a:txBody>
                    <a:bodyPr/>
                    <a:lstStyle/>
                    <a:p>
                      <a:pPr algn="l" fontAlgn="b"/>
                      <a:r>
                        <a:rPr lang="es-GT" sz="1100" b="1" u="none" strike="noStrike" dirty="0">
                          <a:solidFill>
                            <a:schemeClr val="bg1"/>
                          </a:solidFill>
                          <a:effectLst/>
                        </a:rPr>
                        <a:t>Crecimiento del PIB</a:t>
                      </a:r>
                      <a:endParaRPr lang="es-GT" sz="1100" b="1" i="0" u="none" strike="noStrike" dirty="0">
                        <a:solidFill>
                          <a:schemeClr val="bg1"/>
                        </a:solidFill>
                        <a:effectLst/>
                        <a:latin typeface="Calibri" panose="020F0502020204030204" pitchFamily="34" charset="0"/>
                      </a:endParaRPr>
                    </a:p>
                  </a:txBody>
                  <a:tcPr marL="0" marR="0" marT="0" marB="0" anchor="b">
                    <a:solidFill>
                      <a:srgbClr val="0D3964"/>
                    </a:solidFill>
                  </a:tcPr>
                </a:tc>
                <a:tc>
                  <a:txBody>
                    <a:bodyPr/>
                    <a:lstStyle/>
                    <a:p>
                      <a:pPr algn="ctr" fontAlgn="b"/>
                      <a:r>
                        <a:rPr lang="es-GT" sz="1100" b="1" i="0" u="none" strike="noStrike" dirty="0">
                          <a:solidFill>
                            <a:schemeClr val="bg1"/>
                          </a:solidFill>
                          <a:effectLst/>
                          <a:latin typeface="Calibri" panose="020F0502020204030204" pitchFamily="34" charset="0"/>
                        </a:rPr>
                        <a:t>3.5%</a:t>
                      </a:r>
                    </a:p>
                  </a:txBody>
                  <a:tcPr marL="0" marR="0" marT="0" marB="0" anchor="b">
                    <a:solidFill>
                      <a:srgbClr val="0D3964"/>
                    </a:solidFill>
                  </a:tcPr>
                </a:tc>
                <a:tc>
                  <a:txBody>
                    <a:bodyPr/>
                    <a:lstStyle/>
                    <a:p>
                      <a:pPr algn="ctr" fontAlgn="b"/>
                      <a:r>
                        <a:rPr lang="es-GT" sz="1100" b="1" i="0" u="none" strike="noStrike" dirty="0">
                          <a:solidFill>
                            <a:schemeClr val="bg1"/>
                          </a:solidFill>
                          <a:effectLst/>
                          <a:latin typeface="Calibri" panose="020F0502020204030204" pitchFamily="34" charset="0"/>
                        </a:rPr>
                        <a:t>0.5%</a:t>
                      </a:r>
                    </a:p>
                  </a:txBody>
                  <a:tcPr marL="0" marR="0" marT="0" marB="0" anchor="b">
                    <a:solidFill>
                      <a:srgbClr val="0D3964"/>
                    </a:solidFill>
                  </a:tcPr>
                </a:tc>
                <a:tc>
                  <a:txBody>
                    <a:bodyPr/>
                    <a:lstStyle/>
                    <a:p>
                      <a:pPr algn="ctr" fontAlgn="b"/>
                      <a:r>
                        <a:rPr lang="es-GT" sz="1100" b="1" i="0" u="none" strike="noStrike" dirty="0">
                          <a:solidFill>
                            <a:schemeClr val="bg1"/>
                          </a:solidFill>
                          <a:effectLst/>
                          <a:latin typeface="Calibri" panose="020F0502020204030204" pitchFamily="34" charset="0"/>
                        </a:rPr>
                        <a:t>-3.9%</a:t>
                      </a:r>
                    </a:p>
                  </a:txBody>
                  <a:tcPr marL="0" marR="0" marT="0" marB="0" anchor="b">
                    <a:solidFill>
                      <a:srgbClr val="0D3964"/>
                    </a:solidFill>
                  </a:tcPr>
                </a:tc>
                <a:extLst>
                  <a:ext uri="{0D108BD9-81ED-4DB2-BD59-A6C34878D82A}">
                    <a16:rowId xmlns:a16="http://schemas.microsoft.com/office/drawing/2014/main" val="406730137"/>
                  </a:ext>
                </a:extLst>
              </a:tr>
            </a:tbl>
          </a:graphicData>
        </a:graphic>
      </p:graphicFrame>
      <p:sp>
        <p:nvSpPr>
          <p:cNvPr id="2" name="CuadroTexto 1">
            <a:extLst>
              <a:ext uri="{FF2B5EF4-FFF2-40B4-BE49-F238E27FC236}">
                <a16:creationId xmlns:a16="http://schemas.microsoft.com/office/drawing/2014/main" id="{4618998B-48A8-1F4E-B177-EB7C3F1DC917}"/>
              </a:ext>
            </a:extLst>
          </p:cNvPr>
          <p:cNvSpPr txBox="1"/>
          <p:nvPr/>
        </p:nvSpPr>
        <p:spPr>
          <a:xfrm>
            <a:off x="322924" y="144986"/>
            <a:ext cx="7341561" cy="830997"/>
          </a:xfrm>
          <a:prstGeom prst="rect">
            <a:avLst/>
          </a:prstGeom>
          <a:noFill/>
        </p:spPr>
        <p:txBody>
          <a:bodyPr wrap="square" rtlCol="0">
            <a:spAutoFit/>
          </a:bodyPr>
          <a:lstStyle/>
          <a:p>
            <a:r>
              <a:rPr lang="es-GT" sz="2400" b="1" dirty="0">
                <a:solidFill>
                  <a:schemeClr val="bg1"/>
                </a:solidFill>
              </a:rPr>
              <a:t>Efecto de las restricciones sanitarias derivadas del COVID-19 en la economía</a:t>
            </a:r>
          </a:p>
        </p:txBody>
      </p:sp>
    </p:spTree>
    <p:extLst>
      <p:ext uri="{BB962C8B-B14F-4D97-AF65-F5344CB8AC3E}">
        <p14:creationId xmlns:p14="http://schemas.microsoft.com/office/powerpoint/2010/main" val="620066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upo 26">
            <a:extLst>
              <a:ext uri="{FF2B5EF4-FFF2-40B4-BE49-F238E27FC236}">
                <a16:creationId xmlns:a16="http://schemas.microsoft.com/office/drawing/2014/main" id="{7D105B76-32C0-4E40-A795-CBCE0F776721}"/>
              </a:ext>
            </a:extLst>
          </p:cNvPr>
          <p:cNvGrpSpPr/>
          <p:nvPr/>
        </p:nvGrpSpPr>
        <p:grpSpPr>
          <a:xfrm>
            <a:off x="5710211" y="4273236"/>
            <a:ext cx="6253751" cy="2324947"/>
            <a:chOff x="5536648" y="4468073"/>
            <a:chExt cx="6253751" cy="2324947"/>
          </a:xfrm>
          <a:effectLst/>
        </p:grpSpPr>
        <p:sp>
          <p:nvSpPr>
            <p:cNvPr id="20" name="Rectángulo 19">
              <a:extLst>
                <a:ext uri="{FF2B5EF4-FFF2-40B4-BE49-F238E27FC236}">
                  <a16:creationId xmlns:a16="http://schemas.microsoft.com/office/drawing/2014/main" id="{5E5B2238-1EFF-4B72-B0B7-D929818F417B}"/>
                </a:ext>
              </a:extLst>
            </p:cNvPr>
            <p:cNvSpPr/>
            <p:nvPr/>
          </p:nvSpPr>
          <p:spPr>
            <a:xfrm>
              <a:off x="5536648" y="4468073"/>
              <a:ext cx="6253751" cy="2324947"/>
            </a:xfrm>
            <a:prstGeom prst="rect">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dirty="0"/>
            </a:p>
          </p:txBody>
        </p:sp>
        <p:sp>
          <p:nvSpPr>
            <p:cNvPr id="23" name="CuadroTexto 22">
              <a:extLst>
                <a:ext uri="{FF2B5EF4-FFF2-40B4-BE49-F238E27FC236}">
                  <a16:creationId xmlns:a16="http://schemas.microsoft.com/office/drawing/2014/main" id="{B9673AB0-2E83-4C4D-AEE0-6929E451B50E}"/>
                </a:ext>
              </a:extLst>
            </p:cNvPr>
            <p:cNvSpPr txBox="1"/>
            <p:nvPr/>
          </p:nvSpPr>
          <p:spPr>
            <a:xfrm>
              <a:off x="6553199" y="4756110"/>
              <a:ext cx="4870727" cy="1138773"/>
            </a:xfrm>
            <a:prstGeom prst="rect">
              <a:avLst/>
            </a:prstGeom>
            <a:noFill/>
            <a:ln>
              <a:noFill/>
            </a:ln>
          </p:spPr>
          <p:txBody>
            <a:bodyPr wrap="square" rtlCol="0">
              <a:spAutoFit/>
            </a:bodyPr>
            <a:lstStyle/>
            <a:p>
              <a:pPr algn="just"/>
              <a:r>
                <a:rPr lang="es-GT" sz="1700" b="1" dirty="0">
                  <a:solidFill>
                    <a:srgbClr val="0D3964"/>
                  </a:solidFill>
                </a:rPr>
                <a:t>Para cada escenario de índice de rigor se obtuvo un valor del PIB real, posteriormente se procedió a estimar el impacto en las principales variables que afectan la recaudación.</a:t>
              </a:r>
            </a:p>
          </p:txBody>
        </p:sp>
        <p:sp>
          <p:nvSpPr>
            <p:cNvPr id="24" name="CuadroTexto 23">
              <a:extLst>
                <a:ext uri="{FF2B5EF4-FFF2-40B4-BE49-F238E27FC236}">
                  <a16:creationId xmlns:a16="http://schemas.microsoft.com/office/drawing/2014/main" id="{6B1E1BD1-CBD7-4174-A66E-7A7D57C0E78B}"/>
                </a:ext>
              </a:extLst>
            </p:cNvPr>
            <p:cNvSpPr txBox="1"/>
            <p:nvPr/>
          </p:nvSpPr>
          <p:spPr>
            <a:xfrm>
              <a:off x="6553199" y="6049110"/>
              <a:ext cx="4870727" cy="615553"/>
            </a:xfrm>
            <a:prstGeom prst="rect">
              <a:avLst/>
            </a:prstGeom>
            <a:noFill/>
            <a:ln>
              <a:noFill/>
            </a:ln>
          </p:spPr>
          <p:txBody>
            <a:bodyPr wrap="square" rtlCol="0">
              <a:spAutoFit/>
            </a:bodyPr>
            <a:lstStyle/>
            <a:p>
              <a:pPr algn="just"/>
              <a:r>
                <a:rPr lang="es-GT" sz="1700" b="1" dirty="0">
                  <a:solidFill>
                    <a:srgbClr val="0D3964"/>
                  </a:solidFill>
                </a:rPr>
                <a:t>Posteriormente se estimo la carga tributaria para cada escenario.</a:t>
              </a:r>
            </a:p>
          </p:txBody>
        </p:sp>
      </p:grpSp>
      <p:pic>
        <p:nvPicPr>
          <p:cNvPr id="8" name="Gráfico 7">
            <a:extLst>
              <a:ext uri="{FF2B5EF4-FFF2-40B4-BE49-F238E27FC236}">
                <a16:creationId xmlns:a16="http://schemas.microsoft.com/office/drawing/2014/main" id="{F4FE0AFE-B9E4-4954-A4F6-E4E686C909C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20517" y="4629747"/>
            <a:ext cx="782983" cy="782983"/>
          </a:xfrm>
          <a:prstGeom prst="rect">
            <a:avLst/>
          </a:prstGeom>
        </p:spPr>
      </p:pic>
      <p:pic>
        <p:nvPicPr>
          <p:cNvPr id="9" name="Gráfico 8">
            <a:extLst>
              <a:ext uri="{FF2B5EF4-FFF2-40B4-BE49-F238E27FC236}">
                <a16:creationId xmlns:a16="http://schemas.microsoft.com/office/drawing/2014/main" id="{1AEC623B-0829-43C2-9E7A-37894C3FD24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33102" y="5819635"/>
            <a:ext cx="612714" cy="612714"/>
          </a:xfrm>
          <a:prstGeom prst="rect">
            <a:avLst/>
          </a:prstGeom>
        </p:spPr>
      </p:pic>
      <p:grpSp>
        <p:nvGrpSpPr>
          <p:cNvPr id="28" name="Grupo 27">
            <a:extLst>
              <a:ext uri="{FF2B5EF4-FFF2-40B4-BE49-F238E27FC236}">
                <a16:creationId xmlns:a16="http://schemas.microsoft.com/office/drawing/2014/main" id="{821B0ED0-AAE0-4B55-91FF-C9C048B27565}"/>
              </a:ext>
            </a:extLst>
          </p:cNvPr>
          <p:cNvGrpSpPr/>
          <p:nvPr/>
        </p:nvGrpSpPr>
        <p:grpSpPr>
          <a:xfrm>
            <a:off x="171240" y="1083095"/>
            <a:ext cx="5198534" cy="5774905"/>
            <a:chOff x="135665" y="1064677"/>
            <a:chExt cx="5198534" cy="5774905"/>
          </a:xfrm>
        </p:grpSpPr>
        <p:graphicFrame>
          <p:nvGraphicFramePr>
            <p:cNvPr id="29" name="Gráfico 28">
              <a:extLst>
                <a:ext uri="{FF2B5EF4-FFF2-40B4-BE49-F238E27FC236}">
                  <a16:creationId xmlns:a16="http://schemas.microsoft.com/office/drawing/2014/main" id="{3B911A20-83FB-47F5-A863-7A3D0E16BFCF}"/>
                </a:ext>
              </a:extLst>
            </p:cNvPr>
            <p:cNvGraphicFramePr/>
            <p:nvPr>
              <p:extLst>
                <p:ext uri="{D42A27DB-BD31-4B8C-83A1-F6EECF244321}">
                  <p14:modId xmlns:p14="http://schemas.microsoft.com/office/powerpoint/2010/main" val="3459752357"/>
                </p:ext>
              </p:extLst>
            </p:nvPr>
          </p:nvGraphicFramePr>
          <p:xfrm>
            <a:off x="323481" y="1694936"/>
            <a:ext cx="4793542" cy="2397939"/>
          </p:xfrm>
          <a:graphic>
            <a:graphicData uri="http://schemas.openxmlformats.org/drawingml/2006/chart">
              <c:chart xmlns:c="http://schemas.openxmlformats.org/drawingml/2006/chart" xmlns:r="http://schemas.openxmlformats.org/officeDocument/2006/relationships" r:id="rId6"/>
            </a:graphicData>
          </a:graphic>
        </p:graphicFrame>
        <p:sp>
          <p:nvSpPr>
            <p:cNvPr id="30" name="CuadroTexto 1">
              <a:extLst>
                <a:ext uri="{FF2B5EF4-FFF2-40B4-BE49-F238E27FC236}">
                  <a16:creationId xmlns:a16="http://schemas.microsoft.com/office/drawing/2014/main" id="{6E4C2F45-A6DD-48FC-9BB4-C58D09975CC8}"/>
                </a:ext>
              </a:extLst>
            </p:cNvPr>
            <p:cNvSpPr txBox="1"/>
            <p:nvPr/>
          </p:nvSpPr>
          <p:spPr>
            <a:xfrm>
              <a:off x="496253" y="5955030"/>
              <a:ext cx="3124200" cy="20574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GT" sz="1100" dirty="0"/>
                <a:t>Fuente: Dirección de Análisis y Política Fiscal</a:t>
              </a:r>
            </a:p>
          </p:txBody>
        </p:sp>
        <p:graphicFrame>
          <p:nvGraphicFramePr>
            <p:cNvPr id="31" name="Gráfico 30">
              <a:extLst>
                <a:ext uri="{FF2B5EF4-FFF2-40B4-BE49-F238E27FC236}">
                  <a16:creationId xmlns:a16="http://schemas.microsoft.com/office/drawing/2014/main" id="{F1843312-58DE-4223-8729-6FFA8E4427CE}"/>
                </a:ext>
              </a:extLst>
            </p:cNvPr>
            <p:cNvGraphicFramePr/>
            <p:nvPr>
              <p:extLst>
                <p:ext uri="{D42A27DB-BD31-4B8C-83A1-F6EECF244321}">
                  <p14:modId xmlns:p14="http://schemas.microsoft.com/office/powerpoint/2010/main" val="2980777698"/>
                </p:ext>
              </p:extLst>
            </p:nvPr>
          </p:nvGraphicFramePr>
          <p:xfrm>
            <a:off x="323481" y="4132885"/>
            <a:ext cx="4793542" cy="2397939"/>
          </p:xfrm>
          <a:graphic>
            <a:graphicData uri="http://schemas.openxmlformats.org/drawingml/2006/chart">
              <c:chart xmlns:c="http://schemas.openxmlformats.org/drawingml/2006/chart" xmlns:r="http://schemas.openxmlformats.org/officeDocument/2006/relationships" r:id="rId7"/>
            </a:graphicData>
          </a:graphic>
        </p:graphicFrame>
        <p:sp>
          <p:nvSpPr>
            <p:cNvPr id="32" name="CuadroTexto 31">
              <a:extLst>
                <a:ext uri="{FF2B5EF4-FFF2-40B4-BE49-F238E27FC236}">
                  <a16:creationId xmlns:a16="http://schemas.microsoft.com/office/drawing/2014/main" id="{D45E3247-7827-4B0D-AB5E-272995806DAE}"/>
                </a:ext>
              </a:extLst>
            </p:cNvPr>
            <p:cNvSpPr txBox="1"/>
            <p:nvPr/>
          </p:nvSpPr>
          <p:spPr>
            <a:xfrm>
              <a:off x="323481" y="6577972"/>
              <a:ext cx="2712602" cy="261610"/>
            </a:xfrm>
            <a:prstGeom prst="rect">
              <a:avLst/>
            </a:prstGeom>
            <a:noFill/>
          </p:spPr>
          <p:txBody>
            <a:bodyPr wrap="none" rtlCol="0">
              <a:spAutoFit/>
            </a:bodyPr>
            <a:lstStyle/>
            <a:p>
              <a:r>
                <a:rPr lang="es-GT" sz="1100" dirty="0"/>
                <a:t>Fuente: Dirección de Política y Análisis Fiscal</a:t>
              </a:r>
            </a:p>
          </p:txBody>
        </p:sp>
        <p:sp>
          <p:nvSpPr>
            <p:cNvPr id="33" name="CuadroTexto 32">
              <a:extLst>
                <a:ext uri="{FF2B5EF4-FFF2-40B4-BE49-F238E27FC236}">
                  <a16:creationId xmlns:a16="http://schemas.microsoft.com/office/drawing/2014/main" id="{614BD05C-69D6-4BD0-B1D3-D4B5F1AE2C1C}"/>
                </a:ext>
              </a:extLst>
            </p:cNvPr>
            <p:cNvSpPr txBox="1"/>
            <p:nvPr/>
          </p:nvSpPr>
          <p:spPr>
            <a:xfrm>
              <a:off x="135665" y="1064677"/>
              <a:ext cx="5198534" cy="569387"/>
            </a:xfrm>
            <a:prstGeom prst="rect">
              <a:avLst/>
            </a:prstGeom>
            <a:noFill/>
          </p:spPr>
          <p:txBody>
            <a:bodyPr wrap="square">
              <a:spAutoFit/>
            </a:bodyPr>
            <a:lstStyle/>
            <a:p>
              <a:pPr algn="ctr"/>
              <a:r>
                <a:rPr lang="es-GT" sz="1550" b="1" dirty="0">
                  <a:solidFill>
                    <a:srgbClr val="0D3964"/>
                  </a:solidFill>
                </a:rPr>
                <a:t>Escenarios del crecimiento de las variables macroeconómicas ante un rebrote de Pandemia en 2022 </a:t>
              </a:r>
              <a:r>
                <a:rPr lang="es-GT" sz="1550" dirty="0">
                  <a:solidFill>
                    <a:srgbClr val="0D3964"/>
                  </a:solidFill>
                </a:rPr>
                <a:t>(en porcentaje)</a:t>
              </a:r>
            </a:p>
          </p:txBody>
        </p:sp>
      </p:grpSp>
      <p:graphicFrame>
        <p:nvGraphicFramePr>
          <p:cNvPr id="34" name="Gráfico 33">
            <a:extLst>
              <a:ext uri="{FF2B5EF4-FFF2-40B4-BE49-F238E27FC236}">
                <a16:creationId xmlns:a16="http://schemas.microsoft.com/office/drawing/2014/main" id="{EE387EE4-C846-4F03-9C69-975B1DFF8520}"/>
              </a:ext>
            </a:extLst>
          </p:cNvPr>
          <p:cNvGraphicFramePr/>
          <p:nvPr>
            <p:extLst>
              <p:ext uri="{D42A27DB-BD31-4B8C-83A1-F6EECF244321}">
                <p14:modId xmlns:p14="http://schemas.microsoft.com/office/powerpoint/2010/main" val="3966390472"/>
              </p:ext>
            </p:extLst>
          </p:nvPr>
        </p:nvGraphicFramePr>
        <p:xfrm>
          <a:off x="5586949" y="1046179"/>
          <a:ext cx="6153150" cy="3227057"/>
        </p:xfrm>
        <a:graphic>
          <a:graphicData uri="http://schemas.openxmlformats.org/drawingml/2006/chart">
            <c:chart xmlns:c="http://schemas.openxmlformats.org/drawingml/2006/chart" xmlns:r="http://schemas.openxmlformats.org/officeDocument/2006/relationships" r:id="rId8"/>
          </a:graphicData>
        </a:graphic>
      </p:graphicFrame>
      <p:sp>
        <p:nvSpPr>
          <p:cNvPr id="2" name="CuadroTexto 1">
            <a:extLst>
              <a:ext uri="{FF2B5EF4-FFF2-40B4-BE49-F238E27FC236}">
                <a16:creationId xmlns:a16="http://schemas.microsoft.com/office/drawing/2014/main" id="{47474882-E827-D246-9FC0-6E7DD04CDA7E}"/>
              </a:ext>
            </a:extLst>
          </p:cNvPr>
          <p:cNvSpPr txBox="1"/>
          <p:nvPr/>
        </p:nvSpPr>
        <p:spPr>
          <a:xfrm>
            <a:off x="171240" y="143309"/>
            <a:ext cx="7748704" cy="1107996"/>
          </a:xfrm>
          <a:prstGeom prst="rect">
            <a:avLst/>
          </a:prstGeom>
          <a:noFill/>
        </p:spPr>
        <p:txBody>
          <a:bodyPr wrap="square" rtlCol="0">
            <a:spAutoFit/>
          </a:bodyPr>
          <a:lstStyle/>
          <a:p>
            <a:r>
              <a:rPr lang="es-GT" sz="2200" b="1" dirty="0">
                <a:solidFill>
                  <a:schemeClr val="bg1"/>
                </a:solidFill>
              </a:rPr>
              <a:t>Simulación de la propagación de alguna variante de COVID-19 en el 2022 y sus efectos en la economía y en los ingresos fiscales</a:t>
            </a:r>
          </a:p>
          <a:p>
            <a:endParaRPr lang="es-GT" sz="2200" dirty="0"/>
          </a:p>
        </p:txBody>
      </p:sp>
    </p:spTree>
    <p:extLst>
      <p:ext uri="{BB962C8B-B14F-4D97-AF65-F5344CB8AC3E}">
        <p14:creationId xmlns:p14="http://schemas.microsoft.com/office/powerpoint/2010/main" val="2839559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E38E7ED9-3EE3-412E-9328-8A0EBA04A68F}"/>
              </a:ext>
            </a:extLst>
          </p:cNvPr>
          <p:cNvSpPr txBox="1"/>
          <p:nvPr/>
        </p:nvSpPr>
        <p:spPr>
          <a:xfrm>
            <a:off x="880539" y="2026933"/>
            <a:ext cx="8688974" cy="3970318"/>
          </a:xfrm>
          <a:prstGeom prst="rect">
            <a:avLst/>
          </a:prstGeom>
          <a:noFill/>
          <a:effectLst/>
        </p:spPr>
        <p:txBody>
          <a:bodyPr wrap="square" rtlCol="0">
            <a:spAutoFit/>
          </a:bodyPr>
          <a:lstStyle/>
          <a:p>
            <a:r>
              <a:rPr lang="es-GT" sz="5867" dirty="0">
                <a:solidFill>
                  <a:schemeClr val="bg1"/>
                </a:solidFill>
              </a:rPr>
              <a:t>Riesgos de deuda</a:t>
            </a:r>
          </a:p>
          <a:p>
            <a:r>
              <a:rPr lang="es-GT" sz="6600" b="1" dirty="0">
                <a:solidFill>
                  <a:schemeClr val="bg1"/>
                </a:solidFill>
              </a:rPr>
              <a:t>pública y sostenibilidad</a:t>
            </a:r>
          </a:p>
          <a:p>
            <a:endParaRPr lang="es-GT" sz="7200" dirty="0">
              <a:solidFill>
                <a:srgbClr val="FFFF00"/>
              </a:solidFill>
            </a:endParaRPr>
          </a:p>
          <a:p>
            <a:endParaRPr lang="es-GT" sz="4800" b="1" dirty="0">
              <a:solidFill>
                <a:schemeClr val="bg1"/>
              </a:solidFill>
            </a:endParaRPr>
          </a:p>
        </p:txBody>
      </p:sp>
    </p:spTree>
    <p:extLst>
      <p:ext uri="{BB962C8B-B14F-4D97-AF65-F5344CB8AC3E}">
        <p14:creationId xmlns:p14="http://schemas.microsoft.com/office/powerpoint/2010/main" val="214776882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611" row="4">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15BEE6E-35A8-4B87-9582-E53F0D7E8A5E}">
  <we:reference id="wa200001396" version="3.2.2.0" store="en-US" storeType="OMEX"/>
  <we:alternateReferences>
    <we:reference id="wa200001396" version="3.2.2.0" store="wa200001396"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2392</TotalTime>
  <Words>2952</Words>
  <Application>Microsoft Macintosh PowerPoint</Application>
  <PresentationFormat>Panorámica</PresentationFormat>
  <Paragraphs>430</Paragraphs>
  <Slides>27</Slides>
  <Notes>5</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27</vt:i4>
      </vt:variant>
    </vt:vector>
  </HeadingPairs>
  <TitlesOfParts>
    <vt:vector size="33" baseType="lpstr">
      <vt:lpstr>Arial</vt:lpstr>
      <vt:lpstr>Calibri</vt:lpstr>
      <vt:lpstr>Calibri (Cuerpo)</vt:lpstr>
      <vt:lpstr>Calibri Light</vt:lpstr>
      <vt:lpstr>Wingdings</vt:lpstr>
      <vt:lpstr>Tema de Office</vt:lpstr>
      <vt:lpstr>Presentación de PowerPoint</vt:lpstr>
      <vt:lpstr>Presentación de PowerPoint</vt:lpstr>
      <vt:lpstr>Presentación de PowerPoint</vt:lpstr>
      <vt:lpstr>Riesgos macroeconómicos del Sector Externo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Las Municipalidades Autonomía Financiera</vt:lpstr>
      <vt:lpstr>Las Municipalidades Y sus niveles de Liquidez</vt:lpstr>
      <vt:lpstr>Las Municipalidades Obligaciones Financieras por pagar</vt:lpstr>
      <vt:lpstr>Empresas Públicas No Financieras Nacionales</vt:lpstr>
      <vt:lpstr>Empresas Públicas No Financieras Nacionales</vt:lpstr>
      <vt:lpstr>Presentación de PowerPoint</vt:lpstr>
      <vt:lpstr>Presentación de PowerPoint</vt:lpstr>
      <vt:lpstr>Presentación de PowerPoint</vt:lpstr>
      <vt:lpstr>Presentación de PowerPoint</vt:lpstr>
      <vt:lpstr>Presentación de PowerPoint</vt:lpstr>
      <vt:lpstr>Presentación de PowerPoint</vt:lpstr>
      <vt:lpstr>Desastres provocados por fenómenos naturales en Guatemala </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Carlos Herrera</dc:creator>
  <cp:lastModifiedBy>Microsoft Office User</cp:lastModifiedBy>
  <cp:revision>53</cp:revision>
  <cp:lastPrinted>2021-08-23T23:49:12Z</cp:lastPrinted>
  <dcterms:created xsi:type="dcterms:W3CDTF">2021-08-06T15:16:37Z</dcterms:created>
  <dcterms:modified xsi:type="dcterms:W3CDTF">2021-08-24T01:45:13Z</dcterms:modified>
</cp:coreProperties>
</file>