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7" r:id="rId5"/>
    <p:sldMasterId id="2147483704" r:id="rId6"/>
  </p:sldMasterIdLst>
  <p:notesMasterIdLst>
    <p:notesMasterId r:id="rId16"/>
  </p:notesMasterIdLst>
  <p:handoutMasterIdLst>
    <p:handoutMasterId r:id="rId17"/>
  </p:handoutMasterIdLst>
  <p:sldIdLst>
    <p:sldId id="257" r:id="rId7"/>
    <p:sldId id="4202" r:id="rId8"/>
    <p:sldId id="320" r:id="rId9"/>
    <p:sldId id="4203" r:id="rId10"/>
    <p:sldId id="4205" r:id="rId11"/>
    <p:sldId id="3446" r:id="rId12"/>
    <p:sldId id="4199" r:id="rId13"/>
    <p:sldId id="4198" r:id="rId14"/>
    <p:sldId id="477" r:id="rId15"/>
  </p:sldIdLst>
  <p:sldSz cx="12192000" cy="6858000"/>
  <p:notesSz cx="9296400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24">
          <p15:clr>
            <a:srgbClr val="A4A3A4"/>
          </p15:clr>
        </p15:guide>
        <p15:guide id="4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Gabriela Conde Toledo" initials="LGCT" lastIdx="9" clrIdx="0"/>
  <p:cmAuthor id="2" name="Samuel Batz" initials="SB" lastIdx="2" clrIdx="1">
    <p:extLst>
      <p:ext uri="{19B8F6BF-5375-455C-9EA6-DF929625EA0E}">
        <p15:presenceInfo xmlns:p15="http://schemas.microsoft.com/office/powerpoint/2012/main" userId="9b35255c42a3a75d" providerId="Windows Live"/>
      </p:ext>
    </p:extLst>
  </p:cmAuthor>
  <p:cmAuthor id="3" name="Silvia Nohemi Xicay Per" initials="SNXP" lastIdx="1" clrIdx="2">
    <p:extLst>
      <p:ext uri="{19B8F6BF-5375-455C-9EA6-DF929625EA0E}">
        <p15:presenceInfo xmlns:p15="http://schemas.microsoft.com/office/powerpoint/2012/main" userId="S-1-5-21-489378211-200756079-1850952788-26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33CC"/>
    <a:srgbClr val="33CC33"/>
    <a:srgbClr val="2E74B0"/>
    <a:srgbClr val="7BCBEF"/>
    <a:srgbClr val="0A93D2"/>
    <a:srgbClr val="101827"/>
    <a:srgbClr val="0C2862"/>
    <a:srgbClr val="5E22B6"/>
    <a:srgbClr val="E32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3481" autoAdjust="0"/>
  </p:normalViewPr>
  <p:slideViewPr>
    <p:cSldViewPr snapToGrid="0" snapToObjects="1">
      <p:cViewPr varScale="1">
        <p:scale>
          <a:sx n="65" d="100"/>
          <a:sy n="65" d="100"/>
        </p:scale>
        <p:origin x="164" y="48"/>
      </p:cViewPr>
      <p:guideLst>
        <p:guide orient="horz" pos="2160"/>
        <p:guide pos="3840"/>
        <p:guide orient="horz" pos="402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# de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proyectos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FB-42C3-BD10-53991A2E6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FB-42C3-BD10-53991A2E6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FB-42C3-BD10-53991A2E6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FB-42C3-BD10-53991A2E6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FB-42C3-BD10-53991A2E63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FB-42C3-BD10-53991A2E6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5FB-42C3-BD10-53991A2E63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5FB-42C3-BD10-53991A2E63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5FB-42C3-BD10-53991A2E632E}"/>
              </c:ext>
            </c:extLst>
          </c:dPt>
          <c:dLbls>
            <c:dLbl>
              <c:idx val="0"/>
              <c:layout>
                <c:manualLayout>
                  <c:x val="4.6233897486952065E-2"/>
                  <c:y val="9.35432817632935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FB-42C3-BD10-53991A2E63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994661381613013E-2"/>
                  <c:y val="7.331146886426463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FB-42C3-BD10-53991A2E632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531683539557555E-2"/>
                  <c:y val="9.00605394594614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FB-42C3-BD10-53991A2E632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'solo esta hoja'!$B$4:$B$11</c:f>
              <c:strCache>
                <c:ptCount val="8"/>
                <c:pt idx="0">
                  <c:v>AGROPECUARIO</c:v>
                </c:pt>
                <c:pt idx="1">
                  <c:v>AGUA Y SANEAMIENTO</c:v>
                </c:pt>
                <c:pt idx="2">
                  <c:v>EDUCACION</c:v>
                </c:pt>
                <c:pt idx="3">
                  <c:v>ENERGIA</c:v>
                </c:pt>
                <c:pt idx="4">
                  <c:v>SALUD Y ASISTENCIA SOCIAL</c:v>
                </c:pt>
                <c:pt idx="5">
                  <c:v>SEGURIDAD INTERNA</c:v>
                </c:pt>
                <c:pt idx="6">
                  <c:v>TRANSPORTE</c:v>
                </c:pt>
                <c:pt idx="7">
                  <c:v>OTROS</c:v>
                </c:pt>
              </c:strCache>
            </c:strRef>
          </c:cat>
          <c:val>
            <c:numRef>
              <c:f>'solo esta hoja'!$N$4:$N$11</c:f>
              <c:numCache>
                <c:formatCode>General</c:formatCode>
                <c:ptCount val="8"/>
                <c:pt idx="0">
                  <c:v>12</c:v>
                </c:pt>
                <c:pt idx="1">
                  <c:v>832</c:v>
                </c:pt>
                <c:pt idx="2">
                  <c:v>658</c:v>
                </c:pt>
                <c:pt idx="3">
                  <c:v>4</c:v>
                </c:pt>
                <c:pt idx="4">
                  <c:v>205</c:v>
                </c:pt>
                <c:pt idx="5">
                  <c:v>8</c:v>
                </c:pt>
                <c:pt idx="6">
                  <c:v>775</c:v>
                </c:pt>
                <c:pt idx="7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5FB-42C3-BD10-53991A2E6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 dirty="0">
                <a:effectLst/>
              </a:rPr>
              <a:t>En millones de Quetzales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4861995258927266"/>
          <c:y val="2.0802615123501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26-4013-B38A-876F371FAB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26-4013-B38A-876F371FAB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26-4013-B38A-876F371FAB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26-4013-B38A-876F371FAB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26-4013-B38A-876F371FAB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26-4013-B38A-876F371FAB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26-4013-B38A-876F371FAB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F26-4013-B38A-876F371FAB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F26-4013-B38A-876F371FABD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304272259570759E-2"/>
                  <c:y val="-9.5278437653354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F26-4013-B38A-876F371FAB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'solo esta hoja'!$B$4:$B$11</c:f>
              <c:strCache>
                <c:ptCount val="8"/>
                <c:pt idx="0">
                  <c:v>AGROPECUARIO</c:v>
                </c:pt>
                <c:pt idx="1">
                  <c:v>AGUA Y SANEAMIENTO</c:v>
                </c:pt>
                <c:pt idx="2">
                  <c:v>EDUCACION</c:v>
                </c:pt>
                <c:pt idx="3">
                  <c:v>ENERGIA</c:v>
                </c:pt>
                <c:pt idx="4">
                  <c:v>SALUD Y ASISTENCIA SOCIAL</c:v>
                </c:pt>
                <c:pt idx="5">
                  <c:v>SEGURIDAD INTERNA</c:v>
                </c:pt>
                <c:pt idx="6">
                  <c:v>TRANSPORTE</c:v>
                </c:pt>
                <c:pt idx="7">
                  <c:v>OTROS</c:v>
                </c:pt>
              </c:strCache>
            </c:strRef>
          </c:cat>
          <c:val>
            <c:numRef>
              <c:f>'solo esta hoja'!$O$4:$O$11</c:f>
              <c:numCache>
                <c:formatCode>0.00</c:formatCode>
                <c:ptCount val="8"/>
                <c:pt idx="0">
                  <c:v>83.052412689999997</c:v>
                </c:pt>
                <c:pt idx="1">
                  <c:v>1740.1464201800002</c:v>
                </c:pt>
                <c:pt idx="2">
                  <c:v>1287.3382603699997</c:v>
                </c:pt>
                <c:pt idx="3">
                  <c:v>219.03952831999999</c:v>
                </c:pt>
                <c:pt idx="4">
                  <c:v>1314.8676192400001</c:v>
                </c:pt>
                <c:pt idx="5">
                  <c:v>1151.6106398700001</c:v>
                </c:pt>
                <c:pt idx="6">
                  <c:v>6156.5037496799987</c:v>
                </c:pt>
                <c:pt idx="7">
                  <c:v>256.45250461999996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F26-4013-B38A-876F371FA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1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F2D3-CBE9-4961-866E-D53BB6BB5148}" type="datetimeFigureOut">
              <a:rPr lang="es-GT" smtClean="0"/>
              <a:pPr/>
              <a:t>25/08/2021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1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83E5-F8A6-49C5-9C55-C57964AB21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027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1" y="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08C4-7DF2-488F-B08F-58D4BEDCED3D}" type="datetimeFigureOut">
              <a:rPr lang="es-GT" smtClean="0"/>
              <a:pPr/>
              <a:t>25/08/2021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523B-C39F-4C73-B7E3-D0367327B2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4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20:notes"/>
          <p:cNvSpPr txBox="1">
            <a:spLocks noGrp="1"/>
          </p:cNvSpPr>
          <p:nvPr>
            <p:ph type="body" idx="1"/>
          </p:nvPr>
        </p:nvSpPr>
        <p:spPr>
          <a:xfrm>
            <a:off x="929641" y="3373754"/>
            <a:ext cx="7437000" cy="27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9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xmlns="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xmlns="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1039133" y="6423499"/>
            <a:ext cx="314668" cy="2308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49752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67C1042-C4F8-4FDF-893E-8A96C22E95AF}" type="datetimeFigureOut">
              <a:rPr lang="es-GT" smtClean="0"/>
              <a:t>25/08/2021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990564" y="6400416"/>
            <a:ext cx="363237" cy="276995"/>
          </a:xfrm>
        </p:spPr>
        <p:txBody>
          <a:bodyPr/>
          <a:lstStyle/>
          <a:p>
            <a:fld id="{7836313D-635D-439B-9313-3BDFEA01C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87811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83CD04-3B6C-FF45-9BAB-948A5E3D06CF}" type="datetimeFigureOut">
              <a:rPr lang="es-ES_tradnl" smtClean="0"/>
              <a:pPr/>
              <a:t>25/08/2021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8599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3533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5687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96465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50812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89112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3323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0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8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4" y="1917047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4311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95572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2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7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3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29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05504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xmlns="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xmlns="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xmlns="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0990564" y="6400416"/>
            <a:ext cx="363237" cy="2769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752282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042-C4F8-4FDF-893E-8A96C22E95AF}" type="datetimeFigureOut">
              <a:rPr lang="es-GT" smtClean="0"/>
              <a:t>25/08/2021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313D-635D-439B-9313-3BDFEA01C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1852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13330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719" r:id="rId16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4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990564" y="6400416"/>
            <a:ext cx="363237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5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1" r:id="rId5"/>
    <p:sldLayoutId id="2147483712" r:id="rId6"/>
    <p:sldLayoutId id="2147483714" r:id="rId7"/>
    <p:sldLayoutId id="2147483715" r:id="rId8"/>
    <p:sldLayoutId id="2147483716" r:id="rId9"/>
    <p:sldLayoutId id="2147483717" r:id="rId10"/>
    <p:sldLayoutId id="2147483720" r:id="rId11"/>
    <p:sldLayoutId id="2147483721" r:id="rId12"/>
    <p:sldLayoutId id="2147483722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://www.pnd.g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1043109" y="1682496"/>
            <a:ext cx="4948567" cy="163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Foro público:</a:t>
            </a:r>
          </a:p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Mejorando el Desempeño de la Infraestructura en Guatemala </a:t>
            </a:r>
          </a:p>
          <a:p>
            <a:pPr>
              <a:lnSpc>
                <a:spcPct val="90000"/>
              </a:lnSpc>
              <a:defRPr/>
            </a:pPr>
            <a:endParaRPr lang="es-GT" sz="2800" b="1" kern="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Plan de Inversión</a:t>
            </a:r>
            <a:endParaRPr lang="es-GT" sz="2800" b="1" kern="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A0A5826-7746-4396-AB35-6B56DB40C2FD}"/>
              </a:ext>
            </a:extLst>
          </p:cNvPr>
          <p:cNvSpPr txBox="1">
            <a:spLocks/>
          </p:cNvSpPr>
          <p:nvPr/>
        </p:nvSpPr>
        <p:spPr>
          <a:xfrm>
            <a:off x="1221024" y="5297384"/>
            <a:ext cx="4748475" cy="56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1800" b="1" kern="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GUATEMALA, AGOSTO 2021</a:t>
            </a:r>
          </a:p>
        </p:txBody>
      </p:sp>
    </p:spTree>
    <p:extLst>
      <p:ext uri="{BB962C8B-B14F-4D97-AF65-F5344CB8AC3E}">
        <p14:creationId xmlns:p14="http://schemas.microsoft.com/office/powerpoint/2010/main" val="86381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CCFB798-C0B4-440C-8E6C-3C3A6C79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" y="291901"/>
            <a:ext cx="12016520" cy="65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3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9DD81215-7B11-DC46-9941-7A8E0EF9ED7A}"/>
              </a:ext>
            </a:extLst>
          </p:cNvPr>
          <p:cNvSpPr/>
          <p:nvPr/>
        </p:nvSpPr>
        <p:spPr>
          <a:xfrm>
            <a:off x="409426" y="491633"/>
            <a:ext cx="8829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s-G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PRIORIDADES NACIONALES DE DESARROLLO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9AC20B6-EECB-EC4F-8486-85027BC60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7" y="1249426"/>
            <a:ext cx="1435100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E11C24-5D35-3B42-BD4E-D04FAFEAE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11" y="1135670"/>
            <a:ext cx="1435100" cy="1943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045AF3B-E784-C34F-8341-1FED40053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325" y="3440708"/>
            <a:ext cx="1435100" cy="1943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34DDE9C-EC2F-114D-A501-40D872A15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0074"/>
            <a:ext cx="1435100" cy="1943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3C47763-EA19-A848-997D-EBED062BFA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136" y="3440708"/>
            <a:ext cx="1435100" cy="1943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46E72EA-766F-0E4E-A886-D0FD137713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325" y="1249426"/>
            <a:ext cx="1435100" cy="19431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81A70DB-49F2-2744-AD31-5EC429FB7E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7" y="3241156"/>
            <a:ext cx="1435100" cy="1943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FA3C237-1FE7-4145-9653-CB2B784A6D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11" y="3335855"/>
            <a:ext cx="1435100" cy="1943100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A128D2A0-6132-984F-8757-69B5F492C21A}"/>
              </a:ext>
            </a:extLst>
          </p:cNvPr>
          <p:cNvSpPr txBox="1"/>
          <p:nvPr/>
        </p:nvSpPr>
        <p:spPr>
          <a:xfrm>
            <a:off x="1811611" y="1825837"/>
            <a:ext cx="1350686" cy="634016"/>
          </a:xfrm>
          <a:prstGeom prst="rect">
            <a:avLst/>
          </a:prstGeom>
          <a:solidFill>
            <a:srgbClr val="298CBB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298CBB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5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298CBB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298CBB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C1617DB9-DE05-7043-812E-75247319B85A}"/>
              </a:ext>
            </a:extLst>
          </p:cNvPr>
          <p:cNvSpPr txBox="1"/>
          <p:nvPr/>
        </p:nvSpPr>
        <p:spPr>
          <a:xfrm>
            <a:off x="4658061" y="1825837"/>
            <a:ext cx="1350686" cy="634016"/>
          </a:xfrm>
          <a:prstGeom prst="rect">
            <a:avLst/>
          </a:prstGeom>
          <a:solidFill>
            <a:srgbClr val="1763A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1763A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4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1763A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1763A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7B00A352-21E9-504C-B099-1554116DAB42}"/>
              </a:ext>
            </a:extLst>
          </p:cNvPr>
          <p:cNvSpPr txBox="1"/>
          <p:nvPr/>
        </p:nvSpPr>
        <p:spPr>
          <a:xfrm>
            <a:off x="7519225" y="1825837"/>
            <a:ext cx="1350686" cy="634016"/>
          </a:xfrm>
          <a:prstGeom prst="rect">
            <a:avLst/>
          </a:prstGeom>
          <a:solidFill>
            <a:srgbClr val="7FA63F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7FA63F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10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7FA63F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7FA63F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B1776854-A811-694A-A872-6DAC3372AC9B}"/>
              </a:ext>
            </a:extLst>
          </p:cNvPr>
          <p:cNvSpPr txBox="1"/>
          <p:nvPr/>
        </p:nvSpPr>
        <p:spPr>
          <a:xfrm>
            <a:off x="10375667" y="1825837"/>
            <a:ext cx="1350686" cy="634016"/>
          </a:xfrm>
          <a:prstGeom prst="rect">
            <a:avLst/>
          </a:prstGeom>
          <a:solidFill>
            <a:srgbClr val="D06D3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D06D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4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D06D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D06D3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391AF498-B69C-BE4C-9EF1-0DD7DA173C9A}"/>
              </a:ext>
            </a:extLst>
          </p:cNvPr>
          <p:cNvSpPr txBox="1"/>
          <p:nvPr/>
        </p:nvSpPr>
        <p:spPr>
          <a:xfrm>
            <a:off x="1825369" y="4034406"/>
            <a:ext cx="1350686" cy="634016"/>
          </a:xfrm>
          <a:prstGeom prst="rect">
            <a:avLst/>
          </a:prstGeom>
          <a:solidFill>
            <a:srgbClr val="C4443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C444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5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C444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C4443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22496AAB-31EC-6C4A-B3F0-A6737ED0EF60}"/>
              </a:ext>
            </a:extLst>
          </p:cNvPr>
          <p:cNvSpPr txBox="1"/>
          <p:nvPr/>
        </p:nvSpPr>
        <p:spPr>
          <a:xfrm>
            <a:off x="4671819" y="4034406"/>
            <a:ext cx="1350686" cy="634016"/>
          </a:xfrm>
          <a:prstGeom prst="rect">
            <a:avLst/>
          </a:prstGeom>
          <a:solidFill>
            <a:srgbClr val="BB4C77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BB4C77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1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BB4C77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BB4C77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6E4D7F3F-F67D-7543-BABC-ADDE66073AE6}"/>
              </a:ext>
            </a:extLst>
          </p:cNvPr>
          <p:cNvSpPr txBox="1"/>
          <p:nvPr/>
        </p:nvSpPr>
        <p:spPr>
          <a:xfrm>
            <a:off x="7532983" y="4034406"/>
            <a:ext cx="1350686" cy="634016"/>
          </a:xfrm>
          <a:prstGeom prst="rect">
            <a:avLst/>
          </a:prstGeom>
          <a:solidFill>
            <a:srgbClr val="E1B82E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E1B82E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3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E1B82E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E1B82E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E9D73F27-781A-8F45-B99F-993F3E92FD93}"/>
              </a:ext>
            </a:extLst>
          </p:cNvPr>
          <p:cNvSpPr txBox="1"/>
          <p:nvPr/>
        </p:nvSpPr>
        <p:spPr>
          <a:xfrm>
            <a:off x="10389425" y="4034406"/>
            <a:ext cx="1350686" cy="634016"/>
          </a:xfrm>
          <a:prstGeom prst="rect">
            <a:avLst/>
          </a:prstGeom>
          <a:solidFill>
            <a:srgbClr val="65A89C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65A89C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6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65A89C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65A89C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9B67BF0-4F0F-40D3-920F-8299B6F0901B}"/>
              </a:ext>
            </a:extLst>
          </p:cNvPr>
          <p:cNvSpPr txBox="1"/>
          <p:nvPr/>
        </p:nvSpPr>
        <p:spPr>
          <a:xfrm>
            <a:off x="2678045" y="5324102"/>
            <a:ext cx="6094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GT" sz="3600" dirty="0">
                <a:hlinkClick r:id="rId10"/>
              </a:rPr>
              <a:t>https://pnd.gt/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8734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DD81215-7B11-DC46-9941-7A8E0EF9ED7A}"/>
              </a:ext>
            </a:extLst>
          </p:cNvPr>
          <p:cNvSpPr/>
          <p:nvPr/>
        </p:nvSpPr>
        <p:spPr>
          <a:xfrm>
            <a:off x="409426" y="383875"/>
            <a:ext cx="10078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INTERVENCIONES PARA MEJORAR EL  DESEMPEÑO DE LA INFRAESTRUCTURA</a:t>
            </a:r>
            <a:endParaRPr lang="es-G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3EB562A-E9F8-4141-9089-6FE55FD5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5" y="1337982"/>
            <a:ext cx="3783931" cy="7315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0BE1C55-DADD-440B-905A-484FF880EBEF}"/>
              </a:ext>
            </a:extLst>
          </p:cNvPr>
          <p:cNvSpPr txBox="1"/>
          <p:nvPr/>
        </p:nvSpPr>
        <p:spPr>
          <a:xfrm>
            <a:off x="859677" y="1284746"/>
            <a:ext cx="304358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80000"/>
              </a:lnSpc>
              <a:buClr>
                <a:srgbClr val="00B0F0"/>
              </a:buClr>
            </a:pPr>
            <a:r>
              <a:rPr lang="es-GT" sz="2400" b="1" dirty="0">
                <a:solidFill>
                  <a:srgbClr val="0070C0"/>
                </a:solidFill>
                <a:latin typeface="Helvetica" pitchFamily="2" charset="0"/>
                <a:cs typeface="Arial" panose="020B0604020202020204" pitchFamily="34" charset="0"/>
              </a:rPr>
              <a:t>ADMINISTRATIVAS</a:t>
            </a:r>
            <a:endParaRPr lang="es-ES_tradnl" sz="2400" b="1" dirty="0">
              <a:solidFill>
                <a:srgbClr val="0070C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8440BD3-C47F-44F3-8EAC-ED93A196719C}"/>
              </a:ext>
            </a:extLst>
          </p:cNvPr>
          <p:cNvSpPr txBox="1"/>
          <p:nvPr/>
        </p:nvSpPr>
        <p:spPr>
          <a:xfrm>
            <a:off x="501952" y="2138258"/>
            <a:ext cx="3295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Ley de simplificación de trámites</a:t>
            </a:r>
          </a:p>
          <a:p>
            <a:pPr marL="342900" indent="-34290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Ventanilla ágil de la construcción</a:t>
            </a:r>
          </a:p>
          <a:p>
            <a:pPr marL="342900" indent="-34290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Reformas al reglamento de la Ley de Contrataciones del Estado</a:t>
            </a:r>
          </a:p>
          <a:p>
            <a:pPr marL="342900" indent="-34290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SIPROCODE</a:t>
            </a:r>
          </a:p>
          <a:p>
            <a:pPr marL="342900" indent="-34290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Vinculación </a:t>
            </a:r>
            <a:r>
              <a:rPr lang="es-ES" dirty="0" smtClean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SIPLAN-SINIP-SICOIN</a:t>
            </a:r>
            <a:endParaRPr lang="es-ES_tradnl" dirty="0">
              <a:solidFill>
                <a:srgbClr val="00206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2CD28D6-CD8B-47E3-966E-34FCB5E4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015" y="1341500"/>
            <a:ext cx="4386542" cy="8993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B87AEBC-2563-4C36-9869-CD5D3DC6E7DA}"/>
              </a:ext>
            </a:extLst>
          </p:cNvPr>
          <p:cNvSpPr txBox="1"/>
          <p:nvPr/>
        </p:nvSpPr>
        <p:spPr>
          <a:xfrm>
            <a:off x="5913199" y="1591111"/>
            <a:ext cx="38880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B0F0"/>
              </a:buClr>
            </a:pPr>
            <a:r>
              <a:rPr lang="es-GT" sz="2000" b="1" dirty="0">
                <a:solidFill>
                  <a:srgbClr val="EC5E38"/>
                </a:solidFill>
                <a:latin typeface="Helvetica" pitchFamily="2" charset="0"/>
                <a:cs typeface="Arial" panose="020B0604020202020204" pitchFamily="34" charset="0"/>
              </a:rPr>
              <a:t>ESTRATÉGICAS</a:t>
            </a:r>
            <a:endParaRPr lang="es-ES_tradnl" sz="2000" b="1" dirty="0">
              <a:solidFill>
                <a:srgbClr val="EC5E38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2F242E6-732B-4CDA-B07E-5E08A69E5144}"/>
              </a:ext>
            </a:extLst>
          </p:cNvPr>
          <p:cNvSpPr txBox="1"/>
          <p:nvPr/>
        </p:nvSpPr>
        <p:spPr>
          <a:xfrm>
            <a:off x="4804012" y="2308928"/>
            <a:ext cx="6264322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Promoción de cumplimiento de requisitos legales para garantizar la calidad en la inversión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Infraestructura resiliente (actualización y mejora de la AGRIP)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Infraestructura priorizada en la planificación estratégica PND/PGG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Actualización de PDD y PDM-OT que diagnostica las necesidades a nivel territorial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Política de Pre inversión para fortalecer la formulación de proyectos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Coordinación entre gobiernos locales e instituciones de la administración central</a:t>
            </a:r>
          </a:p>
          <a:p>
            <a:pPr marL="342900" indent="-342900" algn="just">
              <a:buClr>
                <a:srgbClr val="EE5D2F"/>
              </a:buClr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SNIP GT como plataforma para el registro, seguimiento y cierre de proyectos</a:t>
            </a:r>
          </a:p>
        </p:txBody>
      </p:sp>
    </p:spTree>
    <p:extLst>
      <p:ext uri="{BB962C8B-B14F-4D97-AF65-F5344CB8AC3E}">
        <p14:creationId xmlns:p14="http://schemas.microsoft.com/office/powerpoint/2010/main" val="3817716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1473993-8423-4789-8D3B-C7C76FAB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260" y="3542284"/>
            <a:ext cx="3598467" cy="18466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DF8084-F714-46DA-8DCC-3746DD9E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1" y="1203647"/>
            <a:ext cx="3598467" cy="22894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29682" y="1471685"/>
            <a:ext cx="9097207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E38"/>
              </a:buClr>
              <a:buSzTx/>
              <a:tabLst/>
            </a:pPr>
            <a:r>
              <a:rPr lang="es-MX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En el proceso del </a:t>
            </a:r>
            <a:r>
              <a:rPr lang="es-MX" sz="20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Sistema Nacional de Planificación</a:t>
            </a:r>
            <a:r>
              <a:rPr lang="es-MX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, el Marco Programático de País desarrolla  la orientación estratégica de las intervenciones públicas, y con ello busca contribuir a la promoción y desarrollo de la inversión privada, para que conjuntamente lleven al desarrollo del país y el cumplimiento de las PND. 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dirty="0">
              <a:solidFill>
                <a:srgbClr val="000000"/>
              </a:solidFill>
              <a:latin typeface="+mj-lt"/>
              <a:ea typeface="+mj-ea"/>
              <a:cs typeface="+mj-cs"/>
              <a:sym typeface="Lucida Grande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dirty="0">
              <a:solidFill>
                <a:srgbClr val="000000"/>
              </a:solidFill>
              <a:latin typeface="+mj-lt"/>
              <a:ea typeface="+mj-ea"/>
              <a:cs typeface="+mj-cs"/>
              <a:sym typeface="Lucida Grande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dirty="0">
              <a:solidFill>
                <a:srgbClr val="000000"/>
              </a:solidFill>
              <a:latin typeface="+mj-lt"/>
              <a:ea typeface="+mj-ea"/>
              <a:cs typeface="+mj-cs"/>
              <a:sym typeface="Lucida Grande"/>
            </a:endParaRPr>
          </a:p>
          <a:p>
            <a:pPr algn="just">
              <a:buClr>
                <a:srgbClr val="EC5E38"/>
              </a:buClr>
            </a:pPr>
            <a:r>
              <a:rPr lang="es-MX" sz="2000" b="1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Plan Nacional de Inversión: </a:t>
            </a:r>
            <a:r>
              <a:rPr lang="es-MX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Es el instrumento operativo de mediano plazo que contiene la inversión estratégica para el cumplimiento de la Política General de Gobierno y el Plan Nacional de Desarrollo </a:t>
            </a:r>
            <a:r>
              <a:rPr lang="es-MX" sz="2000" dirty="0" err="1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K’atun</a:t>
            </a:r>
            <a:r>
              <a:rPr lang="es-MX" sz="20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  <a:sym typeface="Lucida Grande"/>
              </a:rPr>
              <a:t>, Nuestra Guatemala 2032, de conformidad con el Marco Programático de País.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0716FD-4D3F-408E-8A05-EA8866FB6E13}"/>
              </a:ext>
            </a:extLst>
          </p:cNvPr>
          <p:cNvSpPr txBox="1"/>
          <p:nvPr/>
        </p:nvSpPr>
        <p:spPr>
          <a:xfrm>
            <a:off x="2036929" y="449955"/>
            <a:ext cx="611078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¿EN QUÉ ESTAMOS?</a:t>
            </a:r>
          </a:p>
        </p:txBody>
      </p:sp>
    </p:spTree>
    <p:extLst>
      <p:ext uri="{BB962C8B-B14F-4D97-AF65-F5344CB8AC3E}">
        <p14:creationId xmlns:p14="http://schemas.microsoft.com/office/powerpoint/2010/main" val="32243883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4D962BA-2435-4ECB-903D-0A162A5D9F4D}"/>
              </a:ext>
            </a:extLst>
          </p:cNvPr>
          <p:cNvGrpSpPr/>
          <p:nvPr/>
        </p:nvGrpSpPr>
        <p:grpSpPr>
          <a:xfrm>
            <a:off x="340941" y="1210131"/>
            <a:ext cx="1966219" cy="4854910"/>
            <a:chOff x="174742" y="1027134"/>
            <a:chExt cx="1966219" cy="485491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14EBEF9E-5093-9B42-A0C1-73BC9F6F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85" y="4779269"/>
              <a:ext cx="818685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EFFDB82C-75B8-F247-B4F3-E8B0502B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1" y="1544932"/>
              <a:ext cx="1635940" cy="761660"/>
            </a:xfrm>
            <a:custGeom>
              <a:avLst/>
              <a:gdLst>
                <a:gd name="T0" fmla="*/ 0 w 3669"/>
                <a:gd name="T1" fmla="*/ 0 h 1155"/>
                <a:gd name="T2" fmla="*/ 3668 w 3669"/>
                <a:gd name="T3" fmla="*/ 0 h 1155"/>
                <a:gd name="T4" fmla="*/ 3668 w 3669"/>
                <a:gd name="T5" fmla="*/ 1154 h 1155"/>
                <a:gd name="T6" fmla="*/ 134 w 3669"/>
                <a:gd name="T7" fmla="*/ 1154 h 1155"/>
                <a:gd name="T8" fmla="*/ 134 w 3669"/>
                <a:gd name="T9" fmla="*/ 1154 h 1155"/>
                <a:gd name="T10" fmla="*/ 0 w 3669"/>
                <a:gd name="T11" fmla="*/ 1020 h 1155"/>
                <a:gd name="T12" fmla="*/ 0 w 3669"/>
                <a:gd name="T13" fmla="*/ 1020 h 1155"/>
                <a:gd name="T14" fmla="*/ 0 w 3669"/>
                <a:gd name="T1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9" h="1155">
                  <a:moveTo>
                    <a:pt x="0" y="0"/>
                  </a:moveTo>
                  <a:lnTo>
                    <a:pt x="3668" y="0"/>
                  </a:lnTo>
                  <a:lnTo>
                    <a:pt x="3668" y="1154"/>
                  </a:lnTo>
                  <a:lnTo>
                    <a:pt x="134" y="1154"/>
                  </a:lnTo>
                  <a:lnTo>
                    <a:pt x="134" y="1154"/>
                  </a:lnTo>
                  <a:cubicBezTo>
                    <a:pt x="60" y="1154"/>
                    <a:pt x="0" y="1094"/>
                    <a:pt x="0" y="1020"/>
                  </a:cubicBezTo>
                  <a:lnTo>
                    <a:pt x="0" y="102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EB9CA03-5EF4-574E-9F6E-DF251B0701D8}"/>
                </a:ext>
              </a:extLst>
            </p:cNvPr>
            <p:cNvSpPr/>
            <p:nvPr/>
          </p:nvSpPr>
          <p:spPr>
            <a:xfrm>
              <a:off x="248639" y="1501507"/>
              <a:ext cx="1799534" cy="434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Light" panose="020B0306030504020204" pitchFamily="34" charset="0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6AAFBA6-A854-B746-AC6B-A372A01698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334" y="4920420"/>
              <a:ext cx="1100373" cy="8204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67F25BB8-AA05-6E4E-9435-C00F689F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42" y="1055085"/>
              <a:ext cx="1966219" cy="1074465"/>
            </a:xfrm>
            <a:custGeom>
              <a:avLst/>
              <a:gdLst>
                <a:gd name="T0" fmla="*/ 379 w 3669"/>
                <a:gd name="T1" fmla="*/ 0 h 1481"/>
                <a:gd name="T2" fmla="*/ 3091 w 3669"/>
                <a:gd name="T3" fmla="*/ 0 h 1481"/>
                <a:gd name="T4" fmla="*/ 3091 w 3669"/>
                <a:gd name="T5" fmla="*/ 0 h 1481"/>
                <a:gd name="T6" fmla="*/ 3668 w 3669"/>
                <a:gd name="T7" fmla="*/ 577 h 1481"/>
                <a:gd name="T8" fmla="*/ 3668 w 3669"/>
                <a:gd name="T9" fmla="*/ 577 h 1481"/>
                <a:gd name="T10" fmla="*/ 3668 w 3669"/>
                <a:gd name="T11" fmla="*/ 577 h 1481"/>
                <a:gd name="T12" fmla="*/ 3091 w 3669"/>
                <a:gd name="T13" fmla="*/ 1154 h 1481"/>
                <a:gd name="T14" fmla="*/ 3091 w 3669"/>
                <a:gd name="T15" fmla="*/ 1154 h 1481"/>
                <a:gd name="T16" fmla="*/ 602 w 3669"/>
                <a:gd name="T17" fmla="*/ 1154 h 1481"/>
                <a:gd name="T18" fmla="*/ 397 w 3669"/>
                <a:gd name="T19" fmla="*/ 1154 h 1481"/>
                <a:gd name="T20" fmla="*/ 327 w 3669"/>
                <a:gd name="T21" fmla="*/ 1154 h 1481"/>
                <a:gd name="T22" fmla="*/ 327 w 3669"/>
                <a:gd name="T23" fmla="*/ 1154 h 1481"/>
                <a:gd name="T24" fmla="*/ 0 w 3669"/>
                <a:gd name="T25" fmla="*/ 1480 h 1481"/>
                <a:gd name="T26" fmla="*/ 0 w 3669"/>
                <a:gd name="T27" fmla="*/ 1480 h 1481"/>
                <a:gd name="T28" fmla="*/ 0 w 3669"/>
                <a:gd name="T29" fmla="*/ 379 h 1481"/>
                <a:gd name="T30" fmla="*/ 0 w 3669"/>
                <a:gd name="T31" fmla="*/ 379 h 1481"/>
                <a:gd name="T32" fmla="*/ 379 w 3669"/>
                <a:gd name="T33" fmla="*/ 0 h 1481"/>
                <a:gd name="T34" fmla="*/ 379 w 3669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9" h="1481">
                  <a:moveTo>
                    <a:pt x="379" y="0"/>
                  </a:moveTo>
                  <a:lnTo>
                    <a:pt x="3091" y="0"/>
                  </a:lnTo>
                  <a:lnTo>
                    <a:pt x="3091" y="0"/>
                  </a:lnTo>
                  <a:cubicBezTo>
                    <a:pt x="3410" y="0"/>
                    <a:pt x="3668" y="258"/>
                    <a:pt x="3668" y="577"/>
                  </a:cubicBezTo>
                  <a:lnTo>
                    <a:pt x="3668" y="577"/>
                  </a:lnTo>
                  <a:lnTo>
                    <a:pt x="3668" y="577"/>
                  </a:lnTo>
                  <a:cubicBezTo>
                    <a:pt x="3668" y="895"/>
                    <a:pt x="3410" y="1154"/>
                    <a:pt x="3091" y="1154"/>
                  </a:cubicBezTo>
                  <a:lnTo>
                    <a:pt x="3091" y="1154"/>
                  </a:lnTo>
                  <a:lnTo>
                    <a:pt x="602" y="1154"/>
                  </a:lnTo>
                  <a:lnTo>
                    <a:pt x="397" y="1154"/>
                  </a:lnTo>
                  <a:lnTo>
                    <a:pt x="327" y="1154"/>
                  </a:lnTo>
                  <a:lnTo>
                    <a:pt x="327" y="1154"/>
                  </a:lnTo>
                  <a:cubicBezTo>
                    <a:pt x="147" y="1154"/>
                    <a:pt x="0" y="1300"/>
                    <a:pt x="0" y="1480"/>
                  </a:cubicBezTo>
                  <a:lnTo>
                    <a:pt x="0" y="1480"/>
                  </a:lnTo>
                  <a:lnTo>
                    <a:pt x="0" y="379"/>
                  </a:lnTo>
                  <a:lnTo>
                    <a:pt x="0" y="379"/>
                  </a:lnTo>
                  <a:cubicBezTo>
                    <a:pt x="0" y="169"/>
                    <a:pt x="170" y="0"/>
                    <a:pt x="379" y="0"/>
                  </a:cubicBezTo>
                  <a:lnTo>
                    <a:pt x="37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F76E882-30C9-6B4A-8183-4688DC80E4AE}"/>
                </a:ext>
              </a:extLst>
            </p:cNvPr>
            <p:cNvSpPr txBox="1"/>
            <p:nvPr/>
          </p:nvSpPr>
          <p:spPr>
            <a:xfrm>
              <a:off x="244070" y="1027134"/>
              <a:ext cx="1675693" cy="83099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Calibri Light"/>
                </a:rPr>
                <a:t>Economía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Calibri Light"/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Calibri Light"/>
                </a:rPr>
                <a:t>competitividad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Calibri Light"/>
                </a:rPr>
                <a:t> y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Calibri Light"/>
                </a:rPr>
                <a:t>desarrollo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endParaRP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xmlns="" id="{08899657-FEA5-F741-8CE7-5870930C3784}"/>
                </a:ext>
              </a:extLst>
            </p:cNvPr>
            <p:cNvSpPr txBox="1">
              <a:spLocks/>
            </p:cNvSpPr>
            <p:nvPr/>
          </p:nvSpPr>
          <p:spPr>
            <a:xfrm>
              <a:off x="329189" y="2314085"/>
              <a:ext cx="1531736" cy="248042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Subestaciones eléctricas y de transmisión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Centros turísticos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Infraestructura aeroportuaria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Red Vial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Centros de capacitación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xmlns="" id="{72F65452-D817-46B0-8175-DB892F8E0D5E}"/>
              </a:ext>
            </a:extLst>
          </p:cNvPr>
          <p:cNvGrpSpPr/>
          <p:nvPr/>
        </p:nvGrpSpPr>
        <p:grpSpPr>
          <a:xfrm>
            <a:off x="2793969" y="1269241"/>
            <a:ext cx="1966219" cy="4826959"/>
            <a:chOff x="174742" y="1055085"/>
            <a:chExt cx="1966219" cy="4826959"/>
          </a:xfrm>
        </p:grpSpPr>
        <p:sp>
          <p:nvSpPr>
            <p:cNvPr id="68" name="Freeform 3">
              <a:extLst>
                <a:ext uri="{FF2B5EF4-FFF2-40B4-BE49-F238E27FC236}">
                  <a16:creationId xmlns:a16="http://schemas.microsoft.com/office/drawing/2014/main" xmlns="" id="{31668D7D-47BA-419A-928C-391BAAA8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85" y="4779269"/>
              <a:ext cx="818685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69" name="Freeform 4">
              <a:extLst>
                <a:ext uri="{FF2B5EF4-FFF2-40B4-BE49-F238E27FC236}">
                  <a16:creationId xmlns:a16="http://schemas.microsoft.com/office/drawing/2014/main" xmlns="" id="{337BA289-FD1E-479B-AD0B-1D81AB65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1" y="1544932"/>
              <a:ext cx="1635940" cy="761660"/>
            </a:xfrm>
            <a:custGeom>
              <a:avLst/>
              <a:gdLst>
                <a:gd name="T0" fmla="*/ 0 w 3669"/>
                <a:gd name="T1" fmla="*/ 0 h 1155"/>
                <a:gd name="T2" fmla="*/ 3668 w 3669"/>
                <a:gd name="T3" fmla="*/ 0 h 1155"/>
                <a:gd name="T4" fmla="*/ 3668 w 3669"/>
                <a:gd name="T5" fmla="*/ 1154 h 1155"/>
                <a:gd name="T6" fmla="*/ 134 w 3669"/>
                <a:gd name="T7" fmla="*/ 1154 h 1155"/>
                <a:gd name="T8" fmla="*/ 134 w 3669"/>
                <a:gd name="T9" fmla="*/ 1154 h 1155"/>
                <a:gd name="T10" fmla="*/ 0 w 3669"/>
                <a:gd name="T11" fmla="*/ 1020 h 1155"/>
                <a:gd name="T12" fmla="*/ 0 w 3669"/>
                <a:gd name="T13" fmla="*/ 1020 h 1155"/>
                <a:gd name="T14" fmla="*/ 0 w 3669"/>
                <a:gd name="T1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9" h="1155">
                  <a:moveTo>
                    <a:pt x="0" y="0"/>
                  </a:moveTo>
                  <a:lnTo>
                    <a:pt x="3668" y="0"/>
                  </a:lnTo>
                  <a:lnTo>
                    <a:pt x="3668" y="1154"/>
                  </a:lnTo>
                  <a:lnTo>
                    <a:pt x="134" y="1154"/>
                  </a:lnTo>
                  <a:lnTo>
                    <a:pt x="134" y="1154"/>
                  </a:lnTo>
                  <a:cubicBezTo>
                    <a:pt x="60" y="1154"/>
                    <a:pt x="0" y="1094"/>
                    <a:pt x="0" y="1020"/>
                  </a:cubicBezTo>
                  <a:lnTo>
                    <a:pt x="0" y="102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xmlns="" id="{6DD254D5-15BE-461C-8433-C0CFC57C1011}"/>
                </a:ext>
              </a:extLst>
            </p:cNvPr>
            <p:cNvSpPr/>
            <p:nvPr/>
          </p:nvSpPr>
          <p:spPr>
            <a:xfrm>
              <a:off x="248639" y="1501507"/>
              <a:ext cx="1799534" cy="434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Light" panose="020B0306030504020204" pitchFamily="34" charset="0"/>
              </a:endParaRPr>
            </a:p>
          </p:txBody>
        </p:sp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xmlns="" id="{A4ED16D9-D8F6-4AD5-88CD-5931753628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334" y="4920420"/>
              <a:ext cx="1100373" cy="820472"/>
            </a:xfrm>
            <a:prstGeom prst="rtTriangle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xmlns="" id="{F85C1C4A-AA5F-4524-97EF-AD564DCC2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42" y="1055085"/>
              <a:ext cx="1966219" cy="1074465"/>
            </a:xfrm>
            <a:custGeom>
              <a:avLst/>
              <a:gdLst>
                <a:gd name="T0" fmla="*/ 379 w 3669"/>
                <a:gd name="T1" fmla="*/ 0 h 1481"/>
                <a:gd name="T2" fmla="*/ 3091 w 3669"/>
                <a:gd name="T3" fmla="*/ 0 h 1481"/>
                <a:gd name="T4" fmla="*/ 3091 w 3669"/>
                <a:gd name="T5" fmla="*/ 0 h 1481"/>
                <a:gd name="T6" fmla="*/ 3668 w 3669"/>
                <a:gd name="T7" fmla="*/ 577 h 1481"/>
                <a:gd name="T8" fmla="*/ 3668 w 3669"/>
                <a:gd name="T9" fmla="*/ 577 h 1481"/>
                <a:gd name="T10" fmla="*/ 3668 w 3669"/>
                <a:gd name="T11" fmla="*/ 577 h 1481"/>
                <a:gd name="T12" fmla="*/ 3091 w 3669"/>
                <a:gd name="T13" fmla="*/ 1154 h 1481"/>
                <a:gd name="T14" fmla="*/ 3091 w 3669"/>
                <a:gd name="T15" fmla="*/ 1154 h 1481"/>
                <a:gd name="T16" fmla="*/ 602 w 3669"/>
                <a:gd name="T17" fmla="*/ 1154 h 1481"/>
                <a:gd name="T18" fmla="*/ 397 w 3669"/>
                <a:gd name="T19" fmla="*/ 1154 h 1481"/>
                <a:gd name="T20" fmla="*/ 327 w 3669"/>
                <a:gd name="T21" fmla="*/ 1154 h 1481"/>
                <a:gd name="T22" fmla="*/ 327 w 3669"/>
                <a:gd name="T23" fmla="*/ 1154 h 1481"/>
                <a:gd name="T24" fmla="*/ 0 w 3669"/>
                <a:gd name="T25" fmla="*/ 1480 h 1481"/>
                <a:gd name="T26" fmla="*/ 0 w 3669"/>
                <a:gd name="T27" fmla="*/ 1480 h 1481"/>
                <a:gd name="T28" fmla="*/ 0 w 3669"/>
                <a:gd name="T29" fmla="*/ 379 h 1481"/>
                <a:gd name="T30" fmla="*/ 0 w 3669"/>
                <a:gd name="T31" fmla="*/ 379 h 1481"/>
                <a:gd name="T32" fmla="*/ 379 w 3669"/>
                <a:gd name="T33" fmla="*/ 0 h 1481"/>
                <a:gd name="T34" fmla="*/ 379 w 3669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9" h="1481">
                  <a:moveTo>
                    <a:pt x="379" y="0"/>
                  </a:moveTo>
                  <a:lnTo>
                    <a:pt x="3091" y="0"/>
                  </a:lnTo>
                  <a:lnTo>
                    <a:pt x="3091" y="0"/>
                  </a:lnTo>
                  <a:cubicBezTo>
                    <a:pt x="3410" y="0"/>
                    <a:pt x="3668" y="258"/>
                    <a:pt x="3668" y="577"/>
                  </a:cubicBezTo>
                  <a:lnTo>
                    <a:pt x="3668" y="577"/>
                  </a:lnTo>
                  <a:lnTo>
                    <a:pt x="3668" y="577"/>
                  </a:lnTo>
                  <a:cubicBezTo>
                    <a:pt x="3668" y="895"/>
                    <a:pt x="3410" y="1154"/>
                    <a:pt x="3091" y="1154"/>
                  </a:cubicBezTo>
                  <a:lnTo>
                    <a:pt x="3091" y="1154"/>
                  </a:lnTo>
                  <a:lnTo>
                    <a:pt x="602" y="1154"/>
                  </a:lnTo>
                  <a:lnTo>
                    <a:pt x="397" y="1154"/>
                  </a:lnTo>
                  <a:lnTo>
                    <a:pt x="327" y="1154"/>
                  </a:lnTo>
                  <a:lnTo>
                    <a:pt x="327" y="1154"/>
                  </a:lnTo>
                  <a:cubicBezTo>
                    <a:pt x="147" y="1154"/>
                    <a:pt x="0" y="1300"/>
                    <a:pt x="0" y="1480"/>
                  </a:cubicBezTo>
                  <a:lnTo>
                    <a:pt x="0" y="1480"/>
                  </a:lnTo>
                  <a:lnTo>
                    <a:pt x="0" y="379"/>
                  </a:lnTo>
                  <a:lnTo>
                    <a:pt x="0" y="379"/>
                  </a:lnTo>
                  <a:cubicBezTo>
                    <a:pt x="0" y="169"/>
                    <a:pt x="170" y="0"/>
                    <a:pt x="379" y="0"/>
                  </a:cubicBezTo>
                  <a:lnTo>
                    <a:pt x="379" y="0"/>
                  </a:lnTo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3" name="TextBox 33">
              <a:extLst>
                <a:ext uri="{FF2B5EF4-FFF2-40B4-BE49-F238E27FC236}">
                  <a16:creationId xmlns:a16="http://schemas.microsoft.com/office/drawing/2014/main" xmlns="" id="{BF801E64-8CD9-47F0-B629-69A1A8295E55}"/>
                </a:ext>
              </a:extLst>
            </p:cNvPr>
            <p:cNvSpPr txBox="1"/>
            <p:nvPr/>
          </p:nvSpPr>
          <p:spPr>
            <a:xfrm>
              <a:off x="244070" y="1150246"/>
              <a:ext cx="16756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Desarrollo social</a:t>
              </a:r>
            </a:p>
          </p:txBody>
        </p:sp>
        <p:sp>
          <p:nvSpPr>
            <p:cNvPr id="74" name="Subtitle 2">
              <a:extLst>
                <a:ext uri="{FF2B5EF4-FFF2-40B4-BE49-F238E27FC236}">
                  <a16:creationId xmlns:a16="http://schemas.microsoft.com/office/drawing/2014/main" xmlns="" id="{0D77EF2A-0E0B-4503-B97A-4131594AFB5F}"/>
                </a:ext>
              </a:extLst>
            </p:cNvPr>
            <p:cNvSpPr txBox="1">
              <a:spLocks/>
            </p:cNvSpPr>
            <p:nvPr/>
          </p:nvSpPr>
          <p:spPr>
            <a:xfrm>
              <a:off x="329189" y="1981922"/>
              <a:ext cx="1531736" cy="376077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Escuelas preprimaria y primaria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Institutos básicos y diversificado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Centros de atención permanente y materno infantil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Centros y puestos de salud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Hospitales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Sistemas de agua pluviales, alcantarillado sanitario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xmlns="" id="{4F29E3F1-14DD-4D72-A6D0-337EA3D89F44}"/>
              </a:ext>
            </a:extLst>
          </p:cNvPr>
          <p:cNvGrpSpPr/>
          <p:nvPr/>
        </p:nvGrpSpPr>
        <p:grpSpPr>
          <a:xfrm>
            <a:off x="5332908" y="1256298"/>
            <a:ext cx="1966219" cy="4826959"/>
            <a:chOff x="174742" y="1055085"/>
            <a:chExt cx="1966219" cy="4826959"/>
          </a:xfrm>
        </p:grpSpPr>
        <p:sp>
          <p:nvSpPr>
            <p:cNvPr id="76" name="Freeform 3">
              <a:extLst>
                <a:ext uri="{FF2B5EF4-FFF2-40B4-BE49-F238E27FC236}">
                  <a16:creationId xmlns:a16="http://schemas.microsoft.com/office/drawing/2014/main" xmlns="" id="{6029B481-B158-49CE-82C9-AC6C78C42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85" y="4779269"/>
              <a:ext cx="818685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7" name="Freeform 4">
              <a:extLst>
                <a:ext uri="{FF2B5EF4-FFF2-40B4-BE49-F238E27FC236}">
                  <a16:creationId xmlns:a16="http://schemas.microsoft.com/office/drawing/2014/main" xmlns="" id="{BF1C4D94-8163-4807-9C3F-B38C4F307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1" y="1544932"/>
              <a:ext cx="1635940" cy="761660"/>
            </a:xfrm>
            <a:custGeom>
              <a:avLst/>
              <a:gdLst>
                <a:gd name="T0" fmla="*/ 0 w 3669"/>
                <a:gd name="T1" fmla="*/ 0 h 1155"/>
                <a:gd name="T2" fmla="*/ 3668 w 3669"/>
                <a:gd name="T3" fmla="*/ 0 h 1155"/>
                <a:gd name="T4" fmla="*/ 3668 w 3669"/>
                <a:gd name="T5" fmla="*/ 1154 h 1155"/>
                <a:gd name="T6" fmla="*/ 134 w 3669"/>
                <a:gd name="T7" fmla="*/ 1154 h 1155"/>
                <a:gd name="T8" fmla="*/ 134 w 3669"/>
                <a:gd name="T9" fmla="*/ 1154 h 1155"/>
                <a:gd name="T10" fmla="*/ 0 w 3669"/>
                <a:gd name="T11" fmla="*/ 1020 h 1155"/>
                <a:gd name="T12" fmla="*/ 0 w 3669"/>
                <a:gd name="T13" fmla="*/ 1020 h 1155"/>
                <a:gd name="T14" fmla="*/ 0 w 3669"/>
                <a:gd name="T1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9" h="1155">
                  <a:moveTo>
                    <a:pt x="0" y="0"/>
                  </a:moveTo>
                  <a:lnTo>
                    <a:pt x="3668" y="0"/>
                  </a:lnTo>
                  <a:lnTo>
                    <a:pt x="3668" y="1154"/>
                  </a:lnTo>
                  <a:lnTo>
                    <a:pt x="134" y="1154"/>
                  </a:lnTo>
                  <a:lnTo>
                    <a:pt x="134" y="1154"/>
                  </a:lnTo>
                  <a:cubicBezTo>
                    <a:pt x="60" y="1154"/>
                    <a:pt x="0" y="1094"/>
                    <a:pt x="0" y="1020"/>
                  </a:cubicBezTo>
                  <a:lnTo>
                    <a:pt x="0" y="102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xmlns="" id="{E957EE93-BA86-4DB6-8366-821C001782E1}"/>
                </a:ext>
              </a:extLst>
            </p:cNvPr>
            <p:cNvSpPr/>
            <p:nvPr/>
          </p:nvSpPr>
          <p:spPr>
            <a:xfrm>
              <a:off x="248639" y="1501507"/>
              <a:ext cx="1799534" cy="434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Light" panose="020B0306030504020204" pitchFamily="34" charset="0"/>
              </a:endParaRPr>
            </a:p>
          </p:txBody>
        </p:sp>
        <p:sp>
          <p:nvSpPr>
            <p:cNvPr id="79" name="Freeform 3">
              <a:extLst>
                <a:ext uri="{FF2B5EF4-FFF2-40B4-BE49-F238E27FC236}">
                  <a16:creationId xmlns:a16="http://schemas.microsoft.com/office/drawing/2014/main" xmlns="" id="{AB0B6C09-CEF2-4233-9FB5-7702E91BDB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334" y="4920420"/>
              <a:ext cx="1100373" cy="820472"/>
            </a:xfrm>
            <a:prstGeom prst="rt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68CD15D4-BF8A-443A-AA5D-6E05B786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42" y="1055085"/>
              <a:ext cx="1966219" cy="1074465"/>
            </a:xfrm>
            <a:custGeom>
              <a:avLst/>
              <a:gdLst>
                <a:gd name="T0" fmla="*/ 379 w 3669"/>
                <a:gd name="T1" fmla="*/ 0 h 1481"/>
                <a:gd name="T2" fmla="*/ 3091 w 3669"/>
                <a:gd name="T3" fmla="*/ 0 h 1481"/>
                <a:gd name="T4" fmla="*/ 3091 w 3669"/>
                <a:gd name="T5" fmla="*/ 0 h 1481"/>
                <a:gd name="T6" fmla="*/ 3668 w 3669"/>
                <a:gd name="T7" fmla="*/ 577 h 1481"/>
                <a:gd name="T8" fmla="*/ 3668 w 3669"/>
                <a:gd name="T9" fmla="*/ 577 h 1481"/>
                <a:gd name="T10" fmla="*/ 3668 w 3669"/>
                <a:gd name="T11" fmla="*/ 577 h 1481"/>
                <a:gd name="T12" fmla="*/ 3091 w 3669"/>
                <a:gd name="T13" fmla="*/ 1154 h 1481"/>
                <a:gd name="T14" fmla="*/ 3091 w 3669"/>
                <a:gd name="T15" fmla="*/ 1154 h 1481"/>
                <a:gd name="T16" fmla="*/ 602 w 3669"/>
                <a:gd name="T17" fmla="*/ 1154 h 1481"/>
                <a:gd name="T18" fmla="*/ 397 w 3669"/>
                <a:gd name="T19" fmla="*/ 1154 h 1481"/>
                <a:gd name="T20" fmla="*/ 327 w 3669"/>
                <a:gd name="T21" fmla="*/ 1154 h 1481"/>
                <a:gd name="T22" fmla="*/ 327 w 3669"/>
                <a:gd name="T23" fmla="*/ 1154 h 1481"/>
                <a:gd name="T24" fmla="*/ 0 w 3669"/>
                <a:gd name="T25" fmla="*/ 1480 h 1481"/>
                <a:gd name="T26" fmla="*/ 0 w 3669"/>
                <a:gd name="T27" fmla="*/ 1480 h 1481"/>
                <a:gd name="T28" fmla="*/ 0 w 3669"/>
                <a:gd name="T29" fmla="*/ 379 h 1481"/>
                <a:gd name="T30" fmla="*/ 0 w 3669"/>
                <a:gd name="T31" fmla="*/ 379 h 1481"/>
                <a:gd name="T32" fmla="*/ 379 w 3669"/>
                <a:gd name="T33" fmla="*/ 0 h 1481"/>
                <a:gd name="T34" fmla="*/ 379 w 3669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9" h="1481">
                  <a:moveTo>
                    <a:pt x="379" y="0"/>
                  </a:moveTo>
                  <a:lnTo>
                    <a:pt x="3091" y="0"/>
                  </a:lnTo>
                  <a:lnTo>
                    <a:pt x="3091" y="0"/>
                  </a:lnTo>
                  <a:cubicBezTo>
                    <a:pt x="3410" y="0"/>
                    <a:pt x="3668" y="258"/>
                    <a:pt x="3668" y="577"/>
                  </a:cubicBezTo>
                  <a:lnTo>
                    <a:pt x="3668" y="577"/>
                  </a:lnTo>
                  <a:lnTo>
                    <a:pt x="3668" y="577"/>
                  </a:lnTo>
                  <a:cubicBezTo>
                    <a:pt x="3668" y="895"/>
                    <a:pt x="3410" y="1154"/>
                    <a:pt x="3091" y="1154"/>
                  </a:cubicBezTo>
                  <a:lnTo>
                    <a:pt x="3091" y="1154"/>
                  </a:lnTo>
                  <a:lnTo>
                    <a:pt x="602" y="1154"/>
                  </a:lnTo>
                  <a:lnTo>
                    <a:pt x="397" y="1154"/>
                  </a:lnTo>
                  <a:lnTo>
                    <a:pt x="327" y="1154"/>
                  </a:lnTo>
                  <a:lnTo>
                    <a:pt x="327" y="1154"/>
                  </a:lnTo>
                  <a:cubicBezTo>
                    <a:pt x="147" y="1154"/>
                    <a:pt x="0" y="1300"/>
                    <a:pt x="0" y="1480"/>
                  </a:cubicBezTo>
                  <a:lnTo>
                    <a:pt x="0" y="1480"/>
                  </a:lnTo>
                  <a:lnTo>
                    <a:pt x="0" y="379"/>
                  </a:lnTo>
                  <a:lnTo>
                    <a:pt x="0" y="379"/>
                  </a:lnTo>
                  <a:cubicBezTo>
                    <a:pt x="0" y="169"/>
                    <a:pt x="170" y="0"/>
                    <a:pt x="379" y="0"/>
                  </a:cubicBezTo>
                  <a:lnTo>
                    <a:pt x="379" y="0"/>
                  </a:lnTo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1" name="TextBox 33">
              <a:extLst>
                <a:ext uri="{FF2B5EF4-FFF2-40B4-BE49-F238E27FC236}">
                  <a16:creationId xmlns:a16="http://schemas.microsoft.com/office/drawing/2014/main" xmlns="" id="{D7C4E880-FF58-446A-B946-1C23054423B1}"/>
                </a:ext>
              </a:extLst>
            </p:cNvPr>
            <p:cNvSpPr txBox="1"/>
            <p:nvPr/>
          </p:nvSpPr>
          <p:spPr>
            <a:xfrm>
              <a:off x="244070" y="1150246"/>
              <a:ext cx="16756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Gobernabilidad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seguridad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Subtitle 2">
              <a:extLst>
                <a:ext uri="{FF2B5EF4-FFF2-40B4-BE49-F238E27FC236}">
                  <a16:creationId xmlns:a16="http://schemas.microsoft.com/office/drawing/2014/main" xmlns="" id="{9D824D5D-EDB2-4F61-9234-6859935F1E7C}"/>
                </a:ext>
              </a:extLst>
            </p:cNvPr>
            <p:cNvSpPr txBox="1">
              <a:spLocks/>
            </p:cNvSpPr>
            <p:nvPr/>
          </p:nvSpPr>
          <p:spPr>
            <a:xfrm>
              <a:off x="329189" y="2314085"/>
              <a:ext cx="1531736" cy="1520160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Juzgados de paz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Centros de cumplimiento de condena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Estaciones PNC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7B8949A3-B3FE-4419-A5FA-FDEEEB9C490A}"/>
              </a:ext>
            </a:extLst>
          </p:cNvPr>
          <p:cNvGrpSpPr/>
          <p:nvPr/>
        </p:nvGrpSpPr>
        <p:grpSpPr>
          <a:xfrm>
            <a:off x="7840449" y="1257519"/>
            <a:ext cx="1966219" cy="4826959"/>
            <a:chOff x="174742" y="1055085"/>
            <a:chExt cx="1966219" cy="4826959"/>
          </a:xfrm>
        </p:grpSpPr>
        <p:sp>
          <p:nvSpPr>
            <p:cNvPr id="84" name="Freeform 3">
              <a:extLst>
                <a:ext uri="{FF2B5EF4-FFF2-40B4-BE49-F238E27FC236}">
                  <a16:creationId xmlns:a16="http://schemas.microsoft.com/office/drawing/2014/main" xmlns="" id="{71B4DC5A-5851-4BA3-84E0-0C9A3F57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85" y="4779269"/>
              <a:ext cx="818685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5" name="Freeform 4">
              <a:extLst>
                <a:ext uri="{FF2B5EF4-FFF2-40B4-BE49-F238E27FC236}">
                  <a16:creationId xmlns:a16="http://schemas.microsoft.com/office/drawing/2014/main" xmlns="" id="{6996CEE7-CA40-4A4C-B4A5-E8FAFDE02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1" y="1544932"/>
              <a:ext cx="1635940" cy="761660"/>
            </a:xfrm>
            <a:custGeom>
              <a:avLst/>
              <a:gdLst>
                <a:gd name="T0" fmla="*/ 0 w 3669"/>
                <a:gd name="T1" fmla="*/ 0 h 1155"/>
                <a:gd name="T2" fmla="*/ 3668 w 3669"/>
                <a:gd name="T3" fmla="*/ 0 h 1155"/>
                <a:gd name="T4" fmla="*/ 3668 w 3669"/>
                <a:gd name="T5" fmla="*/ 1154 h 1155"/>
                <a:gd name="T6" fmla="*/ 134 w 3669"/>
                <a:gd name="T7" fmla="*/ 1154 h 1155"/>
                <a:gd name="T8" fmla="*/ 134 w 3669"/>
                <a:gd name="T9" fmla="*/ 1154 h 1155"/>
                <a:gd name="T10" fmla="*/ 0 w 3669"/>
                <a:gd name="T11" fmla="*/ 1020 h 1155"/>
                <a:gd name="T12" fmla="*/ 0 w 3669"/>
                <a:gd name="T13" fmla="*/ 1020 h 1155"/>
                <a:gd name="T14" fmla="*/ 0 w 3669"/>
                <a:gd name="T1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9" h="1155">
                  <a:moveTo>
                    <a:pt x="0" y="0"/>
                  </a:moveTo>
                  <a:lnTo>
                    <a:pt x="3668" y="0"/>
                  </a:lnTo>
                  <a:lnTo>
                    <a:pt x="3668" y="1154"/>
                  </a:lnTo>
                  <a:lnTo>
                    <a:pt x="134" y="1154"/>
                  </a:lnTo>
                  <a:lnTo>
                    <a:pt x="134" y="1154"/>
                  </a:lnTo>
                  <a:cubicBezTo>
                    <a:pt x="60" y="1154"/>
                    <a:pt x="0" y="1094"/>
                    <a:pt x="0" y="1020"/>
                  </a:cubicBezTo>
                  <a:lnTo>
                    <a:pt x="0" y="102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0099FF">
                    <a:shade val="30000"/>
                    <a:satMod val="115000"/>
                  </a:srgbClr>
                </a:gs>
                <a:gs pos="50000">
                  <a:srgbClr val="0099FF">
                    <a:shade val="67500"/>
                    <a:satMod val="115000"/>
                  </a:srgbClr>
                </a:gs>
                <a:gs pos="100000">
                  <a:srgbClr val="00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6" name="Rectangle 6">
              <a:extLst>
                <a:ext uri="{FF2B5EF4-FFF2-40B4-BE49-F238E27FC236}">
                  <a16:creationId xmlns:a16="http://schemas.microsoft.com/office/drawing/2014/main" xmlns="" id="{3846F175-79B9-4C3B-BA9D-967568FAFD49}"/>
                </a:ext>
              </a:extLst>
            </p:cNvPr>
            <p:cNvSpPr/>
            <p:nvPr/>
          </p:nvSpPr>
          <p:spPr>
            <a:xfrm>
              <a:off x="248639" y="1501507"/>
              <a:ext cx="1799534" cy="434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Light" panose="020B0306030504020204" pitchFamily="34" charset="0"/>
              </a:endParaRPr>
            </a:p>
          </p:txBody>
        </p:sp>
        <p:sp>
          <p:nvSpPr>
            <p:cNvPr id="87" name="Freeform 3">
              <a:extLst>
                <a:ext uri="{FF2B5EF4-FFF2-40B4-BE49-F238E27FC236}">
                  <a16:creationId xmlns:a16="http://schemas.microsoft.com/office/drawing/2014/main" xmlns="" id="{D14D0D21-50D6-407D-9F27-1D9774CE1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334" y="4920420"/>
              <a:ext cx="1100373" cy="820472"/>
            </a:xfrm>
            <a:prstGeom prst="rtTriangle">
              <a:avLst/>
            </a:prstGeom>
            <a:gradFill flip="none" rotWithShape="1">
              <a:gsLst>
                <a:gs pos="0">
                  <a:srgbClr val="0099FF">
                    <a:shade val="30000"/>
                    <a:satMod val="115000"/>
                  </a:srgbClr>
                </a:gs>
                <a:gs pos="50000">
                  <a:srgbClr val="0099FF">
                    <a:shade val="67500"/>
                    <a:satMod val="115000"/>
                  </a:srgbClr>
                </a:gs>
                <a:gs pos="100000">
                  <a:srgbClr val="00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xmlns="" id="{2D85A320-D940-4ECC-A5B9-019FC5A6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42" y="1055085"/>
              <a:ext cx="1966219" cy="1074465"/>
            </a:xfrm>
            <a:custGeom>
              <a:avLst/>
              <a:gdLst>
                <a:gd name="T0" fmla="*/ 379 w 3669"/>
                <a:gd name="T1" fmla="*/ 0 h 1481"/>
                <a:gd name="T2" fmla="*/ 3091 w 3669"/>
                <a:gd name="T3" fmla="*/ 0 h 1481"/>
                <a:gd name="T4" fmla="*/ 3091 w 3669"/>
                <a:gd name="T5" fmla="*/ 0 h 1481"/>
                <a:gd name="T6" fmla="*/ 3668 w 3669"/>
                <a:gd name="T7" fmla="*/ 577 h 1481"/>
                <a:gd name="T8" fmla="*/ 3668 w 3669"/>
                <a:gd name="T9" fmla="*/ 577 h 1481"/>
                <a:gd name="T10" fmla="*/ 3668 w 3669"/>
                <a:gd name="T11" fmla="*/ 577 h 1481"/>
                <a:gd name="T12" fmla="*/ 3091 w 3669"/>
                <a:gd name="T13" fmla="*/ 1154 h 1481"/>
                <a:gd name="T14" fmla="*/ 3091 w 3669"/>
                <a:gd name="T15" fmla="*/ 1154 h 1481"/>
                <a:gd name="T16" fmla="*/ 602 w 3669"/>
                <a:gd name="T17" fmla="*/ 1154 h 1481"/>
                <a:gd name="T18" fmla="*/ 397 w 3669"/>
                <a:gd name="T19" fmla="*/ 1154 h 1481"/>
                <a:gd name="T20" fmla="*/ 327 w 3669"/>
                <a:gd name="T21" fmla="*/ 1154 h 1481"/>
                <a:gd name="T22" fmla="*/ 327 w 3669"/>
                <a:gd name="T23" fmla="*/ 1154 h 1481"/>
                <a:gd name="T24" fmla="*/ 0 w 3669"/>
                <a:gd name="T25" fmla="*/ 1480 h 1481"/>
                <a:gd name="T26" fmla="*/ 0 w 3669"/>
                <a:gd name="T27" fmla="*/ 1480 h 1481"/>
                <a:gd name="T28" fmla="*/ 0 w 3669"/>
                <a:gd name="T29" fmla="*/ 379 h 1481"/>
                <a:gd name="T30" fmla="*/ 0 w 3669"/>
                <a:gd name="T31" fmla="*/ 379 h 1481"/>
                <a:gd name="T32" fmla="*/ 379 w 3669"/>
                <a:gd name="T33" fmla="*/ 0 h 1481"/>
                <a:gd name="T34" fmla="*/ 379 w 3669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9" h="1481">
                  <a:moveTo>
                    <a:pt x="379" y="0"/>
                  </a:moveTo>
                  <a:lnTo>
                    <a:pt x="3091" y="0"/>
                  </a:lnTo>
                  <a:lnTo>
                    <a:pt x="3091" y="0"/>
                  </a:lnTo>
                  <a:cubicBezTo>
                    <a:pt x="3410" y="0"/>
                    <a:pt x="3668" y="258"/>
                    <a:pt x="3668" y="577"/>
                  </a:cubicBezTo>
                  <a:lnTo>
                    <a:pt x="3668" y="577"/>
                  </a:lnTo>
                  <a:lnTo>
                    <a:pt x="3668" y="577"/>
                  </a:lnTo>
                  <a:cubicBezTo>
                    <a:pt x="3668" y="895"/>
                    <a:pt x="3410" y="1154"/>
                    <a:pt x="3091" y="1154"/>
                  </a:cubicBezTo>
                  <a:lnTo>
                    <a:pt x="3091" y="1154"/>
                  </a:lnTo>
                  <a:lnTo>
                    <a:pt x="602" y="1154"/>
                  </a:lnTo>
                  <a:lnTo>
                    <a:pt x="397" y="1154"/>
                  </a:lnTo>
                  <a:lnTo>
                    <a:pt x="327" y="1154"/>
                  </a:lnTo>
                  <a:lnTo>
                    <a:pt x="327" y="1154"/>
                  </a:lnTo>
                  <a:cubicBezTo>
                    <a:pt x="147" y="1154"/>
                    <a:pt x="0" y="1300"/>
                    <a:pt x="0" y="1480"/>
                  </a:cubicBezTo>
                  <a:lnTo>
                    <a:pt x="0" y="1480"/>
                  </a:lnTo>
                  <a:lnTo>
                    <a:pt x="0" y="379"/>
                  </a:lnTo>
                  <a:lnTo>
                    <a:pt x="0" y="379"/>
                  </a:lnTo>
                  <a:cubicBezTo>
                    <a:pt x="0" y="169"/>
                    <a:pt x="170" y="0"/>
                    <a:pt x="379" y="0"/>
                  </a:cubicBezTo>
                  <a:lnTo>
                    <a:pt x="379" y="0"/>
                  </a:lnTo>
                </a:path>
              </a:pathLst>
            </a:custGeom>
            <a:gradFill flip="none" rotWithShape="1">
              <a:gsLst>
                <a:gs pos="0">
                  <a:srgbClr val="0099FF">
                    <a:shade val="30000"/>
                    <a:satMod val="115000"/>
                  </a:srgbClr>
                </a:gs>
                <a:gs pos="50000">
                  <a:srgbClr val="0099FF">
                    <a:shade val="67500"/>
                    <a:satMod val="115000"/>
                  </a:srgbClr>
                </a:gs>
                <a:gs pos="100000">
                  <a:srgbClr val="00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9" name="TextBox 33">
              <a:extLst>
                <a:ext uri="{FF2B5EF4-FFF2-40B4-BE49-F238E27FC236}">
                  <a16:creationId xmlns:a16="http://schemas.microsoft.com/office/drawing/2014/main" xmlns="" id="{EC4FF9CD-6138-4E2B-AADD-1CDDF52006C0}"/>
                </a:ext>
              </a:extLst>
            </p:cNvPr>
            <p:cNvSpPr txBox="1"/>
            <p:nvPr/>
          </p:nvSpPr>
          <p:spPr>
            <a:xfrm>
              <a:off x="244070" y="1119468"/>
              <a:ext cx="1807752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Estado responsible, </a:t>
              </a:r>
              <a:r>
                <a:rPr lang="en-U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transparente</a:t>
              </a: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efectivo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Subtitle 2">
              <a:extLst>
                <a:ext uri="{FF2B5EF4-FFF2-40B4-BE49-F238E27FC236}">
                  <a16:creationId xmlns:a16="http://schemas.microsoft.com/office/drawing/2014/main" xmlns="" id="{F08C1FB9-91D2-4117-B349-3FA61F012B14}"/>
                </a:ext>
              </a:extLst>
            </p:cNvPr>
            <p:cNvSpPr txBox="1">
              <a:spLocks/>
            </p:cNvSpPr>
            <p:nvPr/>
          </p:nvSpPr>
          <p:spPr>
            <a:xfrm>
              <a:off x="329189" y="2314085"/>
              <a:ext cx="1531736" cy="175740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Instalaciones deportivas y recreativas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Canchas polideportivas</a:t>
              </a:r>
              <a:endParaRPr lang="es-GT" sz="1200" dirty="0">
                <a:solidFill>
                  <a:schemeClr val="tx1"/>
                </a:solidFill>
              </a:endParaRPr>
            </a:p>
            <a:p>
              <a:pPr marL="171450" lvl="0" indent="-1714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Aduanas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xmlns="" id="{498CFF0B-49A2-4716-B01D-3A28190B966D}"/>
              </a:ext>
            </a:extLst>
          </p:cNvPr>
          <p:cNvGrpSpPr/>
          <p:nvPr/>
        </p:nvGrpSpPr>
        <p:grpSpPr>
          <a:xfrm>
            <a:off x="10023761" y="1266042"/>
            <a:ext cx="1966219" cy="4826959"/>
            <a:chOff x="174742" y="1055085"/>
            <a:chExt cx="1966219" cy="4826959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xmlns="" id="{524E1A87-1D90-46C0-B5E2-F36590DA1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85" y="4779269"/>
              <a:ext cx="818685" cy="1102775"/>
            </a:xfrm>
            <a:custGeom>
              <a:avLst/>
              <a:gdLst>
                <a:gd name="T0" fmla="*/ 0 w 2018"/>
                <a:gd name="T1" fmla="*/ 3 h 2023"/>
                <a:gd name="T2" fmla="*/ 0 w 2018"/>
                <a:gd name="T3" fmla="*/ 2022 h 2023"/>
                <a:gd name="T4" fmla="*/ 2017 w 2018"/>
                <a:gd name="T5" fmla="*/ 2022 h 2023"/>
                <a:gd name="T6" fmla="*/ 2017 w 2018"/>
                <a:gd name="T7" fmla="*/ 0 h 2023"/>
                <a:gd name="T8" fmla="*/ 0 w 2018"/>
                <a:gd name="T9" fmla="*/ 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23">
                  <a:moveTo>
                    <a:pt x="0" y="3"/>
                  </a:moveTo>
                  <a:lnTo>
                    <a:pt x="0" y="2022"/>
                  </a:lnTo>
                  <a:lnTo>
                    <a:pt x="2017" y="2022"/>
                  </a:lnTo>
                  <a:lnTo>
                    <a:pt x="2017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3" name="Freeform 4">
              <a:extLst>
                <a:ext uri="{FF2B5EF4-FFF2-40B4-BE49-F238E27FC236}">
                  <a16:creationId xmlns:a16="http://schemas.microsoft.com/office/drawing/2014/main" xmlns="" id="{522546D3-77C0-4256-B52B-E2D6765F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1" y="1544932"/>
              <a:ext cx="1635940" cy="761660"/>
            </a:xfrm>
            <a:custGeom>
              <a:avLst/>
              <a:gdLst>
                <a:gd name="T0" fmla="*/ 0 w 3669"/>
                <a:gd name="T1" fmla="*/ 0 h 1155"/>
                <a:gd name="T2" fmla="*/ 3668 w 3669"/>
                <a:gd name="T3" fmla="*/ 0 h 1155"/>
                <a:gd name="T4" fmla="*/ 3668 w 3669"/>
                <a:gd name="T5" fmla="*/ 1154 h 1155"/>
                <a:gd name="T6" fmla="*/ 134 w 3669"/>
                <a:gd name="T7" fmla="*/ 1154 h 1155"/>
                <a:gd name="T8" fmla="*/ 134 w 3669"/>
                <a:gd name="T9" fmla="*/ 1154 h 1155"/>
                <a:gd name="T10" fmla="*/ 0 w 3669"/>
                <a:gd name="T11" fmla="*/ 1020 h 1155"/>
                <a:gd name="T12" fmla="*/ 0 w 3669"/>
                <a:gd name="T13" fmla="*/ 1020 h 1155"/>
                <a:gd name="T14" fmla="*/ 0 w 3669"/>
                <a:gd name="T1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9" h="1155">
                  <a:moveTo>
                    <a:pt x="0" y="0"/>
                  </a:moveTo>
                  <a:lnTo>
                    <a:pt x="3668" y="0"/>
                  </a:lnTo>
                  <a:lnTo>
                    <a:pt x="3668" y="1154"/>
                  </a:lnTo>
                  <a:lnTo>
                    <a:pt x="134" y="1154"/>
                  </a:lnTo>
                  <a:lnTo>
                    <a:pt x="134" y="1154"/>
                  </a:lnTo>
                  <a:cubicBezTo>
                    <a:pt x="60" y="1154"/>
                    <a:pt x="0" y="1094"/>
                    <a:pt x="0" y="1020"/>
                  </a:cubicBezTo>
                  <a:lnTo>
                    <a:pt x="0" y="102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rgbClr val="33CC33">
                    <a:shade val="30000"/>
                    <a:satMod val="115000"/>
                  </a:srgbClr>
                </a:gs>
                <a:gs pos="50000">
                  <a:srgbClr val="33CC33">
                    <a:shade val="67500"/>
                    <a:satMod val="115000"/>
                  </a:srgbClr>
                </a:gs>
                <a:gs pos="100000">
                  <a:srgbClr val="33CC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4" name="Rectangle 6">
              <a:extLst>
                <a:ext uri="{FF2B5EF4-FFF2-40B4-BE49-F238E27FC236}">
                  <a16:creationId xmlns:a16="http://schemas.microsoft.com/office/drawing/2014/main" xmlns="" id="{6428FE44-1563-4C0B-A021-764A01906175}"/>
                </a:ext>
              </a:extLst>
            </p:cNvPr>
            <p:cNvSpPr/>
            <p:nvPr/>
          </p:nvSpPr>
          <p:spPr>
            <a:xfrm>
              <a:off x="248639" y="1501507"/>
              <a:ext cx="1799534" cy="434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Light" panose="020B0306030504020204" pitchFamily="34" charset="0"/>
              </a:endParaRPr>
            </a:p>
          </p:txBody>
        </p:sp>
        <p:sp>
          <p:nvSpPr>
            <p:cNvPr id="95" name="Freeform 3">
              <a:extLst>
                <a:ext uri="{FF2B5EF4-FFF2-40B4-BE49-F238E27FC236}">
                  <a16:creationId xmlns:a16="http://schemas.microsoft.com/office/drawing/2014/main" xmlns="" id="{9BA7D9FB-9EE2-4D00-9C20-861600EDA4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334" y="4920420"/>
              <a:ext cx="1100373" cy="820472"/>
            </a:xfrm>
            <a:prstGeom prst="rtTriangle">
              <a:avLst/>
            </a:prstGeom>
            <a:gradFill flip="none" rotWithShape="1">
              <a:gsLst>
                <a:gs pos="0">
                  <a:srgbClr val="33CC33">
                    <a:shade val="30000"/>
                    <a:satMod val="115000"/>
                  </a:srgbClr>
                </a:gs>
                <a:gs pos="50000">
                  <a:srgbClr val="33CC33">
                    <a:shade val="67500"/>
                    <a:satMod val="115000"/>
                  </a:srgbClr>
                </a:gs>
                <a:gs pos="100000">
                  <a:srgbClr val="33CC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xmlns="" id="{88860ACE-7722-43F3-A083-7585360DB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42" y="1055085"/>
              <a:ext cx="1966219" cy="1074465"/>
            </a:xfrm>
            <a:custGeom>
              <a:avLst/>
              <a:gdLst>
                <a:gd name="T0" fmla="*/ 379 w 3669"/>
                <a:gd name="T1" fmla="*/ 0 h 1481"/>
                <a:gd name="T2" fmla="*/ 3091 w 3669"/>
                <a:gd name="T3" fmla="*/ 0 h 1481"/>
                <a:gd name="T4" fmla="*/ 3091 w 3669"/>
                <a:gd name="T5" fmla="*/ 0 h 1481"/>
                <a:gd name="T6" fmla="*/ 3668 w 3669"/>
                <a:gd name="T7" fmla="*/ 577 h 1481"/>
                <a:gd name="T8" fmla="*/ 3668 w 3669"/>
                <a:gd name="T9" fmla="*/ 577 h 1481"/>
                <a:gd name="T10" fmla="*/ 3668 w 3669"/>
                <a:gd name="T11" fmla="*/ 577 h 1481"/>
                <a:gd name="T12" fmla="*/ 3091 w 3669"/>
                <a:gd name="T13" fmla="*/ 1154 h 1481"/>
                <a:gd name="T14" fmla="*/ 3091 w 3669"/>
                <a:gd name="T15" fmla="*/ 1154 h 1481"/>
                <a:gd name="T16" fmla="*/ 602 w 3669"/>
                <a:gd name="T17" fmla="*/ 1154 h 1481"/>
                <a:gd name="T18" fmla="*/ 397 w 3669"/>
                <a:gd name="T19" fmla="*/ 1154 h 1481"/>
                <a:gd name="T20" fmla="*/ 327 w 3669"/>
                <a:gd name="T21" fmla="*/ 1154 h 1481"/>
                <a:gd name="T22" fmla="*/ 327 w 3669"/>
                <a:gd name="T23" fmla="*/ 1154 h 1481"/>
                <a:gd name="T24" fmla="*/ 0 w 3669"/>
                <a:gd name="T25" fmla="*/ 1480 h 1481"/>
                <a:gd name="T26" fmla="*/ 0 w 3669"/>
                <a:gd name="T27" fmla="*/ 1480 h 1481"/>
                <a:gd name="T28" fmla="*/ 0 w 3669"/>
                <a:gd name="T29" fmla="*/ 379 h 1481"/>
                <a:gd name="T30" fmla="*/ 0 w 3669"/>
                <a:gd name="T31" fmla="*/ 379 h 1481"/>
                <a:gd name="T32" fmla="*/ 379 w 3669"/>
                <a:gd name="T33" fmla="*/ 0 h 1481"/>
                <a:gd name="T34" fmla="*/ 379 w 3669"/>
                <a:gd name="T35" fmla="*/ 0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9" h="1481">
                  <a:moveTo>
                    <a:pt x="379" y="0"/>
                  </a:moveTo>
                  <a:lnTo>
                    <a:pt x="3091" y="0"/>
                  </a:lnTo>
                  <a:lnTo>
                    <a:pt x="3091" y="0"/>
                  </a:lnTo>
                  <a:cubicBezTo>
                    <a:pt x="3410" y="0"/>
                    <a:pt x="3668" y="258"/>
                    <a:pt x="3668" y="577"/>
                  </a:cubicBezTo>
                  <a:lnTo>
                    <a:pt x="3668" y="577"/>
                  </a:lnTo>
                  <a:lnTo>
                    <a:pt x="3668" y="577"/>
                  </a:lnTo>
                  <a:cubicBezTo>
                    <a:pt x="3668" y="895"/>
                    <a:pt x="3410" y="1154"/>
                    <a:pt x="3091" y="1154"/>
                  </a:cubicBezTo>
                  <a:lnTo>
                    <a:pt x="3091" y="1154"/>
                  </a:lnTo>
                  <a:lnTo>
                    <a:pt x="602" y="1154"/>
                  </a:lnTo>
                  <a:lnTo>
                    <a:pt x="397" y="1154"/>
                  </a:lnTo>
                  <a:lnTo>
                    <a:pt x="327" y="1154"/>
                  </a:lnTo>
                  <a:lnTo>
                    <a:pt x="327" y="1154"/>
                  </a:lnTo>
                  <a:cubicBezTo>
                    <a:pt x="147" y="1154"/>
                    <a:pt x="0" y="1300"/>
                    <a:pt x="0" y="1480"/>
                  </a:cubicBezTo>
                  <a:lnTo>
                    <a:pt x="0" y="1480"/>
                  </a:lnTo>
                  <a:lnTo>
                    <a:pt x="0" y="379"/>
                  </a:lnTo>
                  <a:lnTo>
                    <a:pt x="0" y="379"/>
                  </a:lnTo>
                  <a:cubicBezTo>
                    <a:pt x="0" y="169"/>
                    <a:pt x="170" y="0"/>
                    <a:pt x="379" y="0"/>
                  </a:cubicBezTo>
                  <a:lnTo>
                    <a:pt x="379" y="0"/>
                  </a:lnTo>
                </a:path>
              </a:pathLst>
            </a:custGeom>
            <a:gradFill flip="none" rotWithShape="1">
              <a:gsLst>
                <a:gs pos="0">
                  <a:srgbClr val="33CC33">
                    <a:shade val="30000"/>
                    <a:satMod val="115000"/>
                  </a:srgbClr>
                </a:gs>
                <a:gs pos="50000">
                  <a:srgbClr val="33CC33">
                    <a:shade val="67500"/>
                    <a:satMod val="115000"/>
                  </a:srgbClr>
                </a:gs>
                <a:gs pos="100000">
                  <a:srgbClr val="33CC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7" name="TextBox 33">
              <a:extLst>
                <a:ext uri="{FF2B5EF4-FFF2-40B4-BE49-F238E27FC236}">
                  <a16:creationId xmlns:a16="http://schemas.microsoft.com/office/drawing/2014/main" xmlns="" id="{6623BD0E-C043-4DF3-8510-566AEBB7E3F6}"/>
                </a:ext>
              </a:extLst>
            </p:cNvPr>
            <p:cNvSpPr txBox="1"/>
            <p:nvPr/>
          </p:nvSpPr>
          <p:spPr>
            <a:xfrm>
              <a:off x="244070" y="1150246"/>
              <a:ext cx="167569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Relaciones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mundo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Subtitle 2">
              <a:extLst>
                <a:ext uri="{FF2B5EF4-FFF2-40B4-BE49-F238E27FC236}">
                  <a16:creationId xmlns:a16="http://schemas.microsoft.com/office/drawing/2014/main" xmlns="" id="{9C18A0D0-9E1C-4E89-91DC-BA10388D1845}"/>
                </a:ext>
              </a:extLst>
            </p:cNvPr>
            <p:cNvSpPr txBox="1">
              <a:spLocks/>
            </p:cNvSpPr>
            <p:nvPr/>
          </p:nvSpPr>
          <p:spPr>
            <a:xfrm>
              <a:off x="329189" y="2314085"/>
              <a:ext cx="1531736" cy="695319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tx1"/>
                  </a:solidFill>
                </a:rPr>
                <a:t>Sedes diplomáticas en el exterior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D1F55DEC-5168-4F78-BFC7-DA1910EB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14" y="5818390"/>
            <a:ext cx="979648" cy="97749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7210E596-92EE-4B19-A96F-2EC01BC1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03" y="5957680"/>
            <a:ext cx="839470" cy="838200"/>
          </a:xfrm>
          <a:prstGeom prst="rect">
            <a:avLst/>
          </a:prstGeom>
        </p:spPr>
      </p:pic>
      <p:sp>
        <p:nvSpPr>
          <p:cNvPr id="99" name="Título 3">
            <a:extLst>
              <a:ext uri="{FF2B5EF4-FFF2-40B4-BE49-F238E27FC236}">
                <a16:creationId xmlns:a16="http://schemas.microsoft.com/office/drawing/2014/main" xmlns="" id="{3F941000-36ED-43D2-8FB7-1C0D2F8362E2}"/>
              </a:ext>
            </a:extLst>
          </p:cNvPr>
          <p:cNvSpPr txBox="1">
            <a:spLocks/>
          </p:cNvSpPr>
          <p:nvPr/>
        </p:nvSpPr>
        <p:spPr>
          <a:xfrm>
            <a:off x="352926" y="370283"/>
            <a:ext cx="10871832" cy="5946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s-GT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Inversiones estratégicas para cumplir con los pilares de la PGG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38A2B507-C217-4D26-AF34-98D430956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7" y="6003331"/>
            <a:ext cx="792549" cy="79254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3DAE6138-1342-44FA-977B-32240229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764" y="5800085"/>
            <a:ext cx="995795" cy="995795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FC7F90A1-12AB-4A27-930C-B655B22F9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104" y="5351003"/>
            <a:ext cx="143878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FB46C35-CC23-417A-8236-5373ADB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2" y="356992"/>
            <a:ext cx="9201023" cy="65010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2824C69-7E0C-43C4-B41C-4F8BF9977799}"/>
              </a:ext>
            </a:extLst>
          </p:cNvPr>
          <p:cNvSpPr txBox="1"/>
          <p:nvPr/>
        </p:nvSpPr>
        <p:spPr>
          <a:xfrm>
            <a:off x="1129552" y="356992"/>
            <a:ext cx="6813445" cy="7078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PLAN DE INVERSIÓN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A9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EJERCICIO FISCAL 2022</a:t>
            </a:r>
            <a:endParaRPr lang="es-GT" sz="2000" b="1" dirty="0">
              <a:solidFill>
                <a:srgbClr val="0A9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Lucida Grand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A13CAA-3387-4890-9AFB-093305295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73278" y="4016941"/>
            <a:ext cx="1830139" cy="2127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47C6DD8-C249-4A1A-BBA0-E23DFFF95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73278" y="2308402"/>
            <a:ext cx="1830139" cy="2127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1564C2-18F5-43C0-897F-5B559029BE15}"/>
              </a:ext>
            </a:extLst>
          </p:cNvPr>
          <p:cNvSpPr/>
          <p:nvPr/>
        </p:nvSpPr>
        <p:spPr>
          <a:xfrm>
            <a:off x="9191820" y="3217188"/>
            <a:ext cx="931025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/>
              <a:t>2,562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2B2E9FB-9AB6-424F-84DF-70486ACADC35}"/>
              </a:ext>
            </a:extLst>
          </p:cNvPr>
          <p:cNvSpPr/>
          <p:nvPr/>
        </p:nvSpPr>
        <p:spPr>
          <a:xfrm>
            <a:off x="10325320" y="2900488"/>
            <a:ext cx="1244090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 err="1"/>
              <a:t>proyectos</a:t>
            </a:r>
            <a:endParaRPr lang="en-US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8FC9E82-594A-4464-959A-4B5349998B37}"/>
              </a:ext>
            </a:extLst>
          </p:cNvPr>
          <p:cNvSpPr/>
          <p:nvPr/>
        </p:nvSpPr>
        <p:spPr>
          <a:xfrm>
            <a:off x="8836192" y="4895539"/>
            <a:ext cx="1496291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Q12,209</a:t>
            </a:r>
            <a:endParaRPr lang="en-US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94713C5-53D1-4AF9-990A-0029588290E3}"/>
              </a:ext>
            </a:extLst>
          </p:cNvPr>
          <p:cNvSpPr/>
          <p:nvPr/>
        </p:nvSpPr>
        <p:spPr>
          <a:xfrm>
            <a:off x="10325320" y="4684691"/>
            <a:ext cx="1244090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</a:rPr>
              <a:t>millones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85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6596" y="6216848"/>
            <a:ext cx="7892094" cy="646331"/>
          </a:xfrm>
        </p:spPr>
        <p:txBody>
          <a:bodyPr>
            <a:noAutofit/>
          </a:bodyPr>
          <a:lstStyle/>
          <a:p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CODEDE, ADMINISTRACIÓN CENTRAL Y DESCENTRALIZADAS</a:t>
            </a:r>
            <a:b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NÚMERO DE PROYECTOS Y MONTOS PLANIFICADOS PARA 2022</a:t>
            </a:r>
            <a:endParaRPr lang="es-G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7C0C92A-F7B0-4838-89CB-8F7805686D64}"/>
              </a:ext>
            </a:extLst>
          </p:cNvPr>
          <p:cNvSpPr txBox="1"/>
          <p:nvPr/>
        </p:nvSpPr>
        <p:spPr>
          <a:xfrm>
            <a:off x="1934126" y="5027260"/>
            <a:ext cx="26752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GT" sz="1800" b="1" dirty="0">
                <a:latin typeface="Arial" panose="020B0604020202020204" pitchFamily="34" charset="0"/>
              </a:rPr>
              <a:t>T</a:t>
            </a:r>
            <a:r>
              <a:rPr lang="en-US" sz="1800" b="1" dirty="0" err="1">
                <a:latin typeface="Arial" panose="020B0604020202020204" pitchFamily="34" charset="0"/>
              </a:rPr>
              <a:t>otal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proyectos</a:t>
            </a:r>
            <a:r>
              <a:rPr lang="en-US" sz="1800" b="1" dirty="0"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</a:rPr>
              <a:t>2,562</a:t>
            </a:r>
            <a:endParaRPr lang="en-US" sz="18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D5F58DC0-FDA0-4CB8-9642-C6A0B11F5860}"/>
              </a:ext>
            </a:extLst>
          </p:cNvPr>
          <p:cNvSpPr txBox="1"/>
          <p:nvPr/>
        </p:nvSpPr>
        <p:spPr>
          <a:xfrm>
            <a:off x="7951574" y="4982389"/>
            <a:ext cx="26752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GT" sz="1800" b="1" dirty="0">
                <a:latin typeface="Arial" panose="020B0604020202020204" pitchFamily="34" charset="0"/>
              </a:rPr>
              <a:t>T</a:t>
            </a:r>
            <a:r>
              <a:rPr lang="en-US" sz="1800" b="1" dirty="0" err="1">
                <a:latin typeface="Arial" panose="020B0604020202020204" pitchFamily="34" charset="0"/>
              </a:rPr>
              <a:t>otal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Techo</a:t>
            </a:r>
            <a:r>
              <a:rPr lang="en-US" sz="1800" b="1" dirty="0"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</a:rPr>
              <a:t>Q 12,209.01</a:t>
            </a:r>
            <a:endParaRPr lang="en-US" sz="1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CBA27A8-82C2-41BB-844D-DF42E3F73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65" b="3939"/>
          <a:stretch/>
        </p:blipFill>
        <p:spPr>
          <a:xfrm>
            <a:off x="271522" y="5513339"/>
            <a:ext cx="11808975" cy="800361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B043A6ED-DD36-4620-993E-A866B739590B}"/>
              </a:ext>
            </a:extLst>
          </p:cNvPr>
          <p:cNvGraphicFramePr>
            <a:graphicFrameLocks/>
          </p:cNvGraphicFramePr>
          <p:nvPr/>
        </p:nvGraphicFramePr>
        <p:xfrm>
          <a:off x="-208232" y="766930"/>
          <a:ext cx="7000875" cy="444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CC3ADA01-21F6-4553-A2FF-9761EFAECB59}"/>
              </a:ext>
            </a:extLst>
          </p:cNvPr>
          <p:cNvGraphicFramePr>
            <a:graphicFrameLocks/>
          </p:cNvGraphicFramePr>
          <p:nvPr/>
        </p:nvGraphicFramePr>
        <p:xfrm>
          <a:off x="6791268" y="810923"/>
          <a:ext cx="4908820" cy="435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2824C69-7E0C-43C4-B41C-4F8BF9977799}"/>
              </a:ext>
            </a:extLst>
          </p:cNvPr>
          <p:cNvSpPr txBox="1"/>
          <p:nvPr/>
        </p:nvSpPr>
        <p:spPr>
          <a:xfrm>
            <a:off x="6605900" y="307968"/>
            <a:ext cx="3659618" cy="7078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PLAN DE INVERSIÓN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A9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EJERCICIO FISCAL 2022</a:t>
            </a:r>
            <a:endParaRPr lang="es-GT" sz="2000" b="1" dirty="0">
              <a:solidFill>
                <a:srgbClr val="0A9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612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3A453F7-E55B-C445-B14E-849F2F299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33" y="5268842"/>
            <a:ext cx="9471133" cy="77157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F1562C13-5419-5F4A-8A4F-13EC274A2EBD}"/>
              </a:ext>
            </a:extLst>
          </p:cNvPr>
          <p:cNvGrpSpPr/>
          <p:nvPr/>
        </p:nvGrpSpPr>
        <p:grpSpPr>
          <a:xfrm>
            <a:off x="1684263" y="1298523"/>
            <a:ext cx="8512188" cy="3628523"/>
            <a:chOff x="1649067" y="1245515"/>
            <a:chExt cx="8512188" cy="36285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3BFE880-0A12-CB4B-A3CF-C2A73044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7564" y="2174780"/>
              <a:ext cx="5933691" cy="176999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4F1392E0-BCE8-E040-81E7-2958A51C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067" y="1245515"/>
              <a:ext cx="2141054" cy="3628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017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Props1.xml><?xml version="1.0" encoding="utf-8"?>
<ds:datastoreItem xmlns:ds="http://schemas.openxmlformats.org/officeDocument/2006/customXml" ds:itemID="{FA2B5FAE-BE13-4732-9BB6-479C6F56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873F990-5A8E-454D-A272-8B61EDFA3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0448CA-D19C-4B10-BE71-C1232F84DA7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16c224f2-5dbc-411b-a650-939e82d935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</TotalTime>
  <Words>389</Words>
  <Application>Microsoft Office PowerPoint</Application>
  <PresentationFormat>Panorámica</PresentationFormat>
  <Paragraphs>83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Avenir Next</vt:lpstr>
      <vt:lpstr>Avenir Next Demi Bold</vt:lpstr>
      <vt:lpstr>Batang</vt:lpstr>
      <vt:lpstr>Calibri</vt:lpstr>
      <vt:lpstr>Calibri Light</vt:lpstr>
      <vt:lpstr>Gill Sans</vt:lpstr>
      <vt:lpstr>Helvetica</vt:lpstr>
      <vt:lpstr>Lucida Grande</vt:lpstr>
      <vt:lpstr>Open Sans Light</vt:lpstr>
      <vt:lpstr>Wingdings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CODEDE, ADMINISTRACIÓN CENTRAL Y DESCENTRALIZADAS NÚMERO DE PROYECTOS Y MONTOS PLANIFICADOS PARA 2022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DELL</cp:lastModifiedBy>
  <cp:revision>501</cp:revision>
  <cp:lastPrinted>2021-07-27T13:53:34Z</cp:lastPrinted>
  <dcterms:created xsi:type="dcterms:W3CDTF">2018-01-11T17:54:19Z</dcterms:created>
  <dcterms:modified xsi:type="dcterms:W3CDTF">2021-08-26T02:59:58Z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