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7" r:id="rId3"/>
    <p:sldId id="421" r:id="rId4"/>
    <p:sldId id="258" r:id="rId5"/>
    <p:sldId id="423" r:id="rId6"/>
    <p:sldId id="424" r:id="rId7"/>
    <p:sldId id="425" r:id="rId8"/>
    <p:sldId id="426" r:id="rId9"/>
    <p:sldId id="439" r:id="rId10"/>
    <p:sldId id="430" r:id="rId11"/>
    <p:sldId id="420" r:id="rId12"/>
    <p:sldId id="431" r:id="rId13"/>
    <p:sldId id="432" r:id="rId14"/>
    <p:sldId id="433" r:id="rId15"/>
    <p:sldId id="428" r:id="rId16"/>
    <p:sldId id="429" r:id="rId17"/>
    <p:sldId id="434" r:id="rId18"/>
    <p:sldId id="435" r:id="rId19"/>
    <p:sldId id="440" r:id="rId20"/>
    <p:sldId id="419" r:id="rId21"/>
    <p:sldId id="438" r:id="rId22"/>
    <p:sldId id="437" r:id="rId23"/>
    <p:sldId id="263" r:id="rId24"/>
    <p:sldId id="270" r:id="rId2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10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c:style val="2"/>
  <c:chart>
    <c:autoTitleDeleted val="1"/>
    <c:plotArea>
      <c:layout>
        <c:manualLayout>
          <c:xMode val="edge"/>
          <c:yMode val="edge"/>
          <c:x val="0.10249999999999999"/>
          <c:y val="0.19925000000000001"/>
          <c:w val="0.77475000000000005"/>
          <c:h val="0.6407500000000000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en-us" sz="1000" b="0" i="0" u="none" strike="noStrike" kern="100">
          <a:solidFill>
            <a:srgbClr val="000000"/>
          </a:solidFill>
          <a:latin typeface="Calibri" charset="0"/>
        </a:defRPr>
      </a:pPr>
      <a:endParaRPr lang="es-GT"/>
    </a:p>
  </c:txPr>
  <c:extLst>
    <c:ext xmlns:sm="smo" uri="smo">
      <sm:colorScheme xmlns:sm="smo" id="1603404468" val="15"/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c:style val="2"/>
  <c:chart>
    <c:autoTitleDeleted val="1"/>
    <c:plotArea>
      <c:layout>
        <c:manualLayout>
          <c:xMode val="edge"/>
          <c:yMode val="edge"/>
          <c:x val="0.10249999999999999"/>
          <c:y val="0.19925000000000001"/>
          <c:w val="0.77475000000000005"/>
          <c:h val="0.6407500000000000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en-us" sz="1000" b="0" i="0" u="none" strike="noStrike" kern="100">
          <a:solidFill>
            <a:srgbClr val="000000"/>
          </a:solidFill>
          <a:latin typeface="Calibri" charset="0"/>
        </a:defRPr>
      </a:pPr>
      <a:endParaRPr lang="es-GT"/>
    </a:p>
  </c:txPr>
  <c:extLst>
    <c:ext xmlns:sm="smo" uri="smo">
      <sm:colorScheme xmlns:sm="smo" id="1603404468" val="15"/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c:style val="2"/>
  <c:chart>
    <c:autoTitleDeleted val="1"/>
    <c:plotArea>
      <c:layout>
        <c:manualLayout>
          <c:xMode val="edge"/>
          <c:yMode val="edge"/>
          <c:x val="0.10249999999999999"/>
          <c:y val="0.19925000000000001"/>
          <c:w val="0.77475000000000005"/>
          <c:h val="0.6407500000000000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en-us" sz="1000" b="0" i="0" u="none" strike="noStrike" kern="100">
          <a:solidFill>
            <a:srgbClr val="000000"/>
          </a:solidFill>
          <a:latin typeface="Calibri" charset="0"/>
        </a:defRPr>
      </a:pPr>
      <a:endParaRPr lang="es-GT"/>
    </a:p>
  </c:txPr>
  <c:extLst>
    <c:ext xmlns:sm="smo" uri="smo">
      <sm:colorScheme xmlns:sm="smo" id="1603404468" val="15"/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c:style val="2"/>
  <c:chart>
    <c:autoTitleDeleted val="1"/>
    <c:plotArea>
      <c:layout>
        <c:manualLayout>
          <c:xMode val="edge"/>
          <c:yMode val="edge"/>
          <c:x val="0.10249999999999999"/>
          <c:y val="0.19925000000000001"/>
          <c:w val="0.77475000000000005"/>
          <c:h val="0.6407500000000000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en-us" sz="1000" b="0" i="0" u="none" strike="noStrike" kern="100">
          <a:solidFill>
            <a:srgbClr val="000000"/>
          </a:solidFill>
          <a:latin typeface="Calibri" charset="0"/>
        </a:defRPr>
      </a:pPr>
      <a:endParaRPr lang="es-GT"/>
    </a:p>
  </c:txPr>
  <c:extLst>
    <c:ext xmlns:sm="smo" uri="smo">
      <sm:colorScheme xmlns:sm="smo" id="1603404468" val="15"/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c:style val="2"/>
  <c:chart>
    <c:autoTitleDeleted val="1"/>
    <c:plotArea>
      <c:layout>
        <c:manualLayout>
          <c:xMode val="edge"/>
          <c:yMode val="edge"/>
          <c:x val="0.10249999999999999"/>
          <c:y val="0.19925000000000001"/>
          <c:w val="0.77475000000000005"/>
          <c:h val="0.6407500000000000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en-us" sz="1000" b="0" i="0" u="none" strike="noStrike" kern="100">
          <a:solidFill>
            <a:srgbClr val="000000"/>
          </a:solidFill>
          <a:latin typeface="Calibri" charset="0"/>
        </a:defRPr>
      </a:pPr>
      <a:endParaRPr lang="es-GT"/>
    </a:p>
  </c:txPr>
  <c:extLst>
    <c:ext xmlns:sm="smo" uri="smo">
      <sm:colorScheme xmlns:sm="smo" id="1603404468" val="15"/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c:style val="2"/>
  <c:chart>
    <c:autoTitleDeleted val="1"/>
    <c:plotArea>
      <c:layout>
        <c:manualLayout>
          <c:xMode val="edge"/>
          <c:yMode val="edge"/>
          <c:x val="0.10249999999999999"/>
          <c:y val="0.19925000000000001"/>
          <c:w val="0.77475000000000005"/>
          <c:h val="0.6407500000000000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en-us" sz="1000" b="0" i="0" u="none" strike="noStrike" kern="100">
          <a:solidFill>
            <a:srgbClr val="000000"/>
          </a:solidFill>
          <a:latin typeface="Calibri" charset="0"/>
        </a:defRPr>
      </a:pPr>
      <a:endParaRPr lang="es-GT"/>
    </a:p>
  </c:txPr>
  <c:extLst>
    <c:ext xmlns:sm="smo" uri="smo">
      <sm:colorScheme xmlns:sm="smo" id="1603404468" val="15"/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c:style val="2"/>
  <c:chart>
    <c:autoTitleDeleted val="1"/>
    <c:plotArea>
      <c:layout>
        <c:manualLayout>
          <c:xMode val="edge"/>
          <c:yMode val="edge"/>
          <c:x val="0.10249999999999999"/>
          <c:y val="0.19925000000000001"/>
          <c:w val="0.77475000000000005"/>
          <c:h val="0.6407500000000000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en-us" sz="1000" b="0" i="0" u="none" strike="noStrike" kern="100">
          <a:solidFill>
            <a:srgbClr val="000000"/>
          </a:solidFill>
          <a:latin typeface="Calibri" charset="0"/>
        </a:defRPr>
      </a:pPr>
      <a:endParaRPr lang="es-GT"/>
    </a:p>
  </c:txPr>
  <c:extLst>
    <c:ext xmlns:sm="smo" uri="smo">
      <sm:colorScheme xmlns:sm="smo" id="1603404468" val="15"/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c:style val="2"/>
  <c:chart>
    <c:autoTitleDeleted val="1"/>
    <c:plotArea>
      <c:layout>
        <c:manualLayout>
          <c:xMode val="edge"/>
          <c:yMode val="edge"/>
          <c:x val="0.10249999999999999"/>
          <c:y val="0.19925000000000001"/>
          <c:w val="0.77475000000000005"/>
          <c:h val="0.6407500000000000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en-us" sz="1000" b="0" i="0" u="none" strike="noStrike" kern="100">
          <a:solidFill>
            <a:srgbClr val="000000"/>
          </a:solidFill>
          <a:latin typeface="Calibri" charset="0"/>
        </a:defRPr>
      </a:pPr>
      <a:endParaRPr lang="es-GT"/>
    </a:p>
  </c:txPr>
  <c:extLst>
    <c:ext xmlns:sm="smo" uri="smo">
      <sm:colorScheme xmlns:sm="smo" id="1603404468" val="15"/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c:style val="2"/>
  <c:chart>
    <c:autoTitleDeleted val="1"/>
    <c:plotArea>
      <c:layout>
        <c:manualLayout>
          <c:xMode val="edge"/>
          <c:yMode val="edge"/>
          <c:x val="0.10249999999999999"/>
          <c:y val="0.19925000000000001"/>
          <c:w val="0.77475000000000005"/>
          <c:h val="0.6407500000000000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en-us" sz="1000" b="0" i="0" u="none" strike="noStrike" kern="100">
          <a:solidFill>
            <a:srgbClr val="000000"/>
          </a:solidFill>
          <a:latin typeface="Calibri" charset="0"/>
        </a:defRPr>
      </a:pPr>
      <a:endParaRPr lang="es-GT"/>
    </a:p>
  </c:txPr>
  <c:extLst>
    <c:ext xmlns:sm="smo" uri="smo">
      <sm:colorScheme xmlns:sm="smo" id="1603404468" val="15"/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c:style val="2"/>
  <c:chart>
    <c:autoTitleDeleted val="1"/>
    <c:plotArea>
      <c:layout>
        <c:manualLayout>
          <c:xMode val="edge"/>
          <c:yMode val="edge"/>
          <c:x val="0.10249999999999999"/>
          <c:y val="0.19925000000000001"/>
          <c:w val="0.77475000000000005"/>
          <c:h val="0.6407500000000000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en-us" sz="1000" b="0" i="0" u="none" strike="noStrike" kern="100">
          <a:solidFill>
            <a:srgbClr val="000000"/>
          </a:solidFill>
          <a:latin typeface="Calibri" charset="0"/>
        </a:defRPr>
      </a:pPr>
      <a:endParaRPr lang="es-GT"/>
    </a:p>
  </c:txPr>
  <c:userShapes r:id="rId1"/>
  <c:extLst>
    <c:ext xmlns:sm="smo" uri="smo">
      <sm:colorScheme xmlns:sm="smo" id="1603404468" val="15"/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c:style val="2"/>
  <c:chart>
    <c:autoTitleDeleted val="1"/>
    <c:plotArea>
      <c:layout>
        <c:manualLayout>
          <c:xMode val="edge"/>
          <c:yMode val="edge"/>
          <c:x val="0.10249999999999999"/>
          <c:y val="0.19925000000000001"/>
          <c:w val="0.77475000000000005"/>
          <c:h val="0.6407500000000000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en-us" sz="1000" b="0" i="0" u="none" strike="noStrike" kern="100">
          <a:solidFill>
            <a:srgbClr val="000000"/>
          </a:solidFill>
          <a:latin typeface="Calibri" charset="0"/>
        </a:defRPr>
      </a:pPr>
      <a:endParaRPr lang="es-GT"/>
    </a:p>
  </c:txPr>
  <c:userShapes r:id="rId1"/>
  <c:extLst>
    <c:ext xmlns:sm="smo" uri="smo">
      <sm:colorScheme xmlns:sm="smo" id="1603404468" val="15"/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c:style val="2"/>
  <c:chart>
    <c:autoTitleDeleted val="1"/>
    <c:plotArea>
      <c:layout>
        <c:manualLayout>
          <c:xMode val="edge"/>
          <c:yMode val="edge"/>
          <c:x val="0.10249999999999999"/>
          <c:y val="0.19925000000000001"/>
          <c:w val="0.77475000000000005"/>
          <c:h val="0.6407500000000000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en-us" sz="1000" b="0" i="0" u="none" strike="noStrike" kern="100">
          <a:solidFill>
            <a:srgbClr val="000000"/>
          </a:solidFill>
          <a:latin typeface="Calibri" charset="0"/>
        </a:defRPr>
      </a:pPr>
      <a:endParaRPr lang="es-GT"/>
    </a:p>
  </c:txPr>
  <c:extLst>
    <c:ext xmlns:sm="smo" uri="smo">
      <sm:colorScheme xmlns:sm="smo" id="1603404468" val="15"/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c:style val="2"/>
  <c:chart>
    <c:autoTitleDeleted val="1"/>
    <c:plotArea>
      <c:layout>
        <c:manualLayout>
          <c:xMode val="edge"/>
          <c:yMode val="edge"/>
          <c:x val="0.10249999999999999"/>
          <c:y val="0.19925000000000001"/>
          <c:w val="0.77475000000000005"/>
          <c:h val="0.6407500000000000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en-us" sz="1000" b="0" i="0" u="none" strike="noStrike" kern="100">
          <a:solidFill>
            <a:srgbClr val="000000"/>
          </a:solidFill>
          <a:latin typeface="Calibri" charset="0"/>
        </a:defRPr>
      </a:pPr>
      <a:endParaRPr lang="es-GT"/>
    </a:p>
  </c:txPr>
  <c:extLst>
    <c:ext xmlns:sm="smo" uri="smo">
      <sm:colorScheme xmlns:sm="smo" id="1603404468" val="15"/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c:style val="2"/>
  <c:chart>
    <c:autoTitleDeleted val="1"/>
    <c:plotArea>
      <c:layout>
        <c:manualLayout>
          <c:xMode val="edge"/>
          <c:yMode val="edge"/>
          <c:x val="0.10249999999999999"/>
          <c:y val="0.19925000000000001"/>
          <c:w val="0.77475000000000005"/>
          <c:h val="0.6407500000000000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en-us" sz="1000" b="0" i="0" u="none" strike="noStrike" kern="100">
          <a:solidFill>
            <a:srgbClr val="000000"/>
          </a:solidFill>
          <a:latin typeface="Calibri" charset="0"/>
        </a:defRPr>
      </a:pPr>
      <a:endParaRPr lang="es-GT"/>
    </a:p>
  </c:txPr>
  <c:extLst>
    <c:ext xmlns:sm="smo" uri="smo">
      <sm:colorScheme xmlns:sm="smo" id="1603404468" val="15"/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c:style val="2"/>
  <c:chart>
    <c:autoTitleDeleted val="1"/>
    <c:plotArea>
      <c:layout>
        <c:manualLayout>
          <c:xMode val="edge"/>
          <c:yMode val="edge"/>
          <c:x val="0.10249999999999999"/>
          <c:y val="0.19925000000000001"/>
          <c:w val="0.77475000000000005"/>
          <c:h val="0.6407500000000000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9525">
          <a:noFill/>
        </a:ln>
      </c:spPr>
    </c:plotArea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en-us" sz="1000" b="0" i="0" u="none" strike="noStrike" kern="100">
          <a:solidFill>
            <a:srgbClr val="000000"/>
          </a:solidFill>
          <a:latin typeface="Calibri" charset="0"/>
        </a:defRPr>
      </a:pPr>
      <a:endParaRPr lang="es-GT"/>
    </a:p>
  </c:txPr>
  <c:extLst>
    <c:ext xmlns:sm="smo" uri="smo">
      <sm:colorScheme xmlns:sm="smo" id="1603404468" val="15"/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AC688-1512-4307-B646-F41CAC1BFC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27E28654-6B95-4D7B-B023-1CFDEA1728B8}">
      <dgm:prSet phldrT="[Texto]" custT="1"/>
      <dgm:spPr/>
      <dgm:t>
        <a:bodyPr/>
        <a:lstStyle/>
        <a:p>
          <a:r>
            <a:rPr lang="es-GT" sz="2400" noProof="0" dirty="0"/>
            <a:t>Informes presupuestarios y notas fiscales</a:t>
          </a:r>
        </a:p>
      </dgm:t>
    </dgm:pt>
    <dgm:pt modelId="{20336F9F-ABD9-4AEC-9571-B366EE78EE35}" type="parTrans" cxnId="{7F9C0874-D20F-4962-AC69-C461378623C1}">
      <dgm:prSet/>
      <dgm:spPr/>
      <dgm:t>
        <a:bodyPr/>
        <a:lstStyle/>
        <a:p>
          <a:endParaRPr lang="es-419" sz="2400"/>
        </a:p>
      </dgm:t>
    </dgm:pt>
    <dgm:pt modelId="{F66823FA-18AB-435D-A048-BA33D8B6A63B}" type="sibTrans" cxnId="{7F9C0874-D20F-4962-AC69-C461378623C1}">
      <dgm:prSet/>
      <dgm:spPr/>
      <dgm:t>
        <a:bodyPr/>
        <a:lstStyle/>
        <a:p>
          <a:endParaRPr lang="es-419" sz="2400"/>
        </a:p>
      </dgm:t>
    </dgm:pt>
    <dgm:pt modelId="{B9180575-F717-4D96-8ACF-344C8E64A6A7}">
      <dgm:prSet phldrT="[Texto]" custT="1"/>
      <dgm:spPr/>
      <dgm:t>
        <a:bodyPr/>
        <a:lstStyle/>
        <a:p>
          <a:r>
            <a:rPr lang="en-US" sz="2400" dirty="0"/>
            <a:t>Portales de </a:t>
          </a:r>
          <a:r>
            <a:rPr lang="es-GT" sz="2400" noProof="0" dirty="0"/>
            <a:t>Transparencia</a:t>
          </a:r>
        </a:p>
      </dgm:t>
    </dgm:pt>
    <dgm:pt modelId="{38475FB4-671C-4486-BFD3-604D58034C46}" type="parTrans" cxnId="{B4FD3773-C8AB-486C-9232-1DD1DA4041A5}">
      <dgm:prSet/>
      <dgm:spPr/>
      <dgm:t>
        <a:bodyPr/>
        <a:lstStyle/>
        <a:p>
          <a:endParaRPr lang="es-419" sz="2400"/>
        </a:p>
      </dgm:t>
    </dgm:pt>
    <dgm:pt modelId="{DE6A35EE-7524-431E-A8B3-9413DF60EEE3}" type="sibTrans" cxnId="{B4FD3773-C8AB-486C-9232-1DD1DA4041A5}">
      <dgm:prSet/>
      <dgm:spPr/>
      <dgm:t>
        <a:bodyPr/>
        <a:lstStyle/>
        <a:p>
          <a:endParaRPr lang="es-419" sz="2400"/>
        </a:p>
      </dgm:t>
    </dgm:pt>
    <dgm:pt modelId="{5E0AB588-C7CA-4B84-8D33-555FAE9F0C8A}">
      <dgm:prSet phldrT="[Texto]" custT="1"/>
      <dgm:spPr/>
      <dgm:t>
        <a:bodyPr/>
        <a:lstStyle/>
        <a:p>
          <a:r>
            <a:rPr lang="es-GT" sz="2400" noProof="0" dirty="0"/>
            <a:t>Participación ciudadana en formulación de política fiscal</a:t>
          </a:r>
        </a:p>
      </dgm:t>
    </dgm:pt>
    <dgm:pt modelId="{F33A9783-9586-4CFE-B5C7-A515EF8F8A24}" type="parTrans" cxnId="{6D028936-3974-4BA9-966B-A5EDECAEB01A}">
      <dgm:prSet/>
      <dgm:spPr/>
      <dgm:t>
        <a:bodyPr/>
        <a:lstStyle/>
        <a:p>
          <a:endParaRPr lang="es-419" sz="2400"/>
        </a:p>
      </dgm:t>
    </dgm:pt>
    <dgm:pt modelId="{C6323B08-AD99-4F5D-B349-8918BD1FF2EE}" type="sibTrans" cxnId="{6D028936-3974-4BA9-966B-A5EDECAEB01A}">
      <dgm:prSet/>
      <dgm:spPr/>
      <dgm:t>
        <a:bodyPr/>
        <a:lstStyle/>
        <a:p>
          <a:endParaRPr lang="es-419" sz="2400"/>
        </a:p>
      </dgm:t>
    </dgm:pt>
    <dgm:pt modelId="{980335C9-2A6F-4707-BE07-5A4AAB9059EF}" type="pres">
      <dgm:prSet presAssocID="{32FAC688-1512-4307-B646-F41CAC1BFCC6}" presName="linear" presStyleCnt="0">
        <dgm:presLayoutVars>
          <dgm:dir/>
          <dgm:animLvl val="lvl"/>
          <dgm:resizeHandles val="exact"/>
        </dgm:presLayoutVars>
      </dgm:prSet>
      <dgm:spPr/>
    </dgm:pt>
    <dgm:pt modelId="{FD576149-3445-4564-8B44-12873227D71A}" type="pres">
      <dgm:prSet presAssocID="{27E28654-6B95-4D7B-B023-1CFDEA1728B8}" presName="parentLin" presStyleCnt="0"/>
      <dgm:spPr/>
    </dgm:pt>
    <dgm:pt modelId="{4C1EF723-7F17-4720-9AD5-5DA9F6D02142}" type="pres">
      <dgm:prSet presAssocID="{27E28654-6B95-4D7B-B023-1CFDEA1728B8}" presName="parentLeftMargin" presStyleLbl="node1" presStyleIdx="0" presStyleCnt="3"/>
      <dgm:spPr/>
    </dgm:pt>
    <dgm:pt modelId="{7126813A-9F8B-4CA2-B717-84D3F9FB9FAB}" type="pres">
      <dgm:prSet presAssocID="{27E28654-6B95-4D7B-B023-1CFDEA1728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6B86E9-05D9-4352-9B41-AD15D3F1A6AA}" type="pres">
      <dgm:prSet presAssocID="{27E28654-6B95-4D7B-B023-1CFDEA1728B8}" presName="negativeSpace" presStyleCnt="0"/>
      <dgm:spPr/>
    </dgm:pt>
    <dgm:pt modelId="{39F315C3-A8C8-4D3A-8EDC-527B49A22000}" type="pres">
      <dgm:prSet presAssocID="{27E28654-6B95-4D7B-B023-1CFDEA1728B8}" presName="childText" presStyleLbl="conFgAcc1" presStyleIdx="0" presStyleCnt="3">
        <dgm:presLayoutVars>
          <dgm:bulletEnabled val="1"/>
        </dgm:presLayoutVars>
      </dgm:prSet>
      <dgm:spPr/>
    </dgm:pt>
    <dgm:pt modelId="{AF5F5436-B1BB-455D-AB3C-C10C4DBADE1D}" type="pres">
      <dgm:prSet presAssocID="{F66823FA-18AB-435D-A048-BA33D8B6A63B}" presName="spaceBetweenRectangles" presStyleCnt="0"/>
      <dgm:spPr/>
    </dgm:pt>
    <dgm:pt modelId="{856DD325-E312-4BB4-94EB-7297BE28C06F}" type="pres">
      <dgm:prSet presAssocID="{B9180575-F717-4D96-8ACF-344C8E64A6A7}" presName="parentLin" presStyleCnt="0"/>
      <dgm:spPr/>
    </dgm:pt>
    <dgm:pt modelId="{34BD1BCD-9CA3-4E24-927E-D465B8B1064B}" type="pres">
      <dgm:prSet presAssocID="{B9180575-F717-4D96-8ACF-344C8E64A6A7}" presName="parentLeftMargin" presStyleLbl="node1" presStyleIdx="0" presStyleCnt="3"/>
      <dgm:spPr/>
    </dgm:pt>
    <dgm:pt modelId="{7FE2D178-65C5-4A64-BF3A-3FCC27C57652}" type="pres">
      <dgm:prSet presAssocID="{B9180575-F717-4D96-8ACF-344C8E64A6A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8D82D1-55ED-403D-B8D9-35CDEB016B1C}" type="pres">
      <dgm:prSet presAssocID="{B9180575-F717-4D96-8ACF-344C8E64A6A7}" presName="negativeSpace" presStyleCnt="0"/>
      <dgm:spPr/>
    </dgm:pt>
    <dgm:pt modelId="{C9DF6747-1E41-43A8-9011-861FF34372CD}" type="pres">
      <dgm:prSet presAssocID="{B9180575-F717-4D96-8ACF-344C8E64A6A7}" presName="childText" presStyleLbl="conFgAcc1" presStyleIdx="1" presStyleCnt="3">
        <dgm:presLayoutVars>
          <dgm:bulletEnabled val="1"/>
        </dgm:presLayoutVars>
      </dgm:prSet>
      <dgm:spPr/>
    </dgm:pt>
    <dgm:pt modelId="{376974CF-59F6-45A6-9382-7384352F43CF}" type="pres">
      <dgm:prSet presAssocID="{DE6A35EE-7524-431E-A8B3-9413DF60EEE3}" presName="spaceBetweenRectangles" presStyleCnt="0"/>
      <dgm:spPr/>
    </dgm:pt>
    <dgm:pt modelId="{DF542543-E070-4563-8A75-1A327E1E2177}" type="pres">
      <dgm:prSet presAssocID="{5E0AB588-C7CA-4B84-8D33-555FAE9F0C8A}" presName="parentLin" presStyleCnt="0"/>
      <dgm:spPr/>
    </dgm:pt>
    <dgm:pt modelId="{E953B976-68E1-4923-ABD2-73170B0B7B71}" type="pres">
      <dgm:prSet presAssocID="{5E0AB588-C7CA-4B84-8D33-555FAE9F0C8A}" presName="parentLeftMargin" presStyleLbl="node1" presStyleIdx="1" presStyleCnt="3"/>
      <dgm:spPr/>
    </dgm:pt>
    <dgm:pt modelId="{7A21C2D3-ABE0-439C-8AE8-52B3D856D829}" type="pres">
      <dgm:prSet presAssocID="{5E0AB588-C7CA-4B84-8D33-555FAE9F0C8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C5A84D8-A6CA-4DB2-8D41-2A0318756525}" type="pres">
      <dgm:prSet presAssocID="{5E0AB588-C7CA-4B84-8D33-555FAE9F0C8A}" presName="negativeSpace" presStyleCnt="0"/>
      <dgm:spPr/>
    </dgm:pt>
    <dgm:pt modelId="{D2108707-5E7E-49A8-B07D-D65B051281AA}" type="pres">
      <dgm:prSet presAssocID="{5E0AB588-C7CA-4B84-8D33-555FAE9F0C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489DF2D-937E-4A40-B1CD-069C963322CA}" type="presOf" srcId="{B9180575-F717-4D96-8ACF-344C8E64A6A7}" destId="{34BD1BCD-9CA3-4E24-927E-D465B8B1064B}" srcOrd="0" destOrd="0" presId="urn:microsoft.com/office/officeart/2005/8/layout/list1"/>
    <dgm:cxn modelId="{6D028936-3974-4BA9-966B-A5EDECAEB01A}" srcId="{32FAC688-1512-4307-B646-F41CAC1BFCC6}" destId="{5E0AB588-C7CA-4B84-8D33-555FAE9F0C8A}" srcOrd="2" destOrd="0" parTransId="{F33A9783-9586-4CFE-B5C7-A515EF8F8A24}" sibTransId="{C6323B08-AD99-4F5D-B349-8918BD1FF2EE}"/>
    <dgm:cxn modelId="{B4FD3773-C8AB-486C-9232-1DD1DA4041A5}" srcId="{32FAC688-1512-4307-B646-F41CAC1BFCC6}" destId="{B9180575-F717-4D96-8ACF-344C8E64A6A7}" srcOrd="1" destOrd="0" parTransId="{38475FB4-671C-4486-BFD3-604D58034C46}" sibTransId="{DE6A35EE-7524-431E-A8B3-9413DF60EEE3}"/>
    <dgm:cxn modelId="{7F9C0874-D20F-4962-AC69-C461378623C1}" srcId="{32FAC688-1512-4307-B646-F41CAC1BFCC6}" destId="{27E28654-6B95-4D7B-B023-1CFDEA1728B8}" srcOrd="0" destOrd="0" parTransId="{20336F9F-ABD9-4AEC-9571-B366EE78EE35}" sibTransId="{F66823FA-18AB-435D-A048-BA33D8B6A63B}"/>
    <dgm:cxn modelId="{3307F5AE-2468-4421-A003-478641C0E63D}" type="presOf" srcId="{5E0AB588-C7CA-4B84-8D33-555FAE9F0C8A}" destId="{E953B976-68E1-4923-ABD2-73170B0B7B71}" srcOrd="0" destOrd="0" presId="urn:microsoft.com/office/officeart/2005/8/layout/list1"/>
    <dgm:cxn modelId="{B8B625B5-5CC0-4A29-85A7-8F6FF8CF4949}" type="presOf" srcId="{B9180575-F717-4D96-8ACF-344C8E64A6A7}" destId="{7FE2D178-65C5-4A64-BF3A-3FCC27C57652}" srcOrd="1" destOrd="0" presId="urn:microsoft.com/office/officeart/2005/8/layout/list1"/>
    <dgm:cxn modelId="{74CF66BC-497E-4BE4-8E37-D34BA714F3D7}" type="presOf" srcId="{27E28654-6B95-4D7B-B023-1CFDEA1728B8}" destId="{7126813A-9F8B-4CA2-B717-84D3F9FB9FAB}" srcOrd="1" destOrd="0" presId="urn:microsoft.com/office/officeart/2005/8/layout/list1"/>
    <dgm:cxn modelId="{0ED21BDF-F500-46CC-8812-9E0906630F37}" type="presOf" srcId="{27E28654-6B95-4D7B-B023-1CFDEA1728B8}" destId="{4C1EF723-7F17-4720-9AD5-5DA9F6D02142}" srcOrd="0" destOrd="0" presId="urn:microsoft.com/office/officeart/2005/8/layout/list1"/>
    <dgm:cxn modelId="{C0770AEF-857E-48CF-A48F-41D448D40D67}" type="presOf" srcId="{5E0AB588-C7CA-4B84-8D33-555FAE9F0C8A}" destId="{7A21C2D3-ABE0-439C-8AE8-52B3D856D829}" srcOrd="1" destOrd="0" presId="urn:microsoft.com/office/officeart/2005/8/layout/list1"/>
    <dgm:cxn modelId="{364DA4F4-3DC0-4A7A-B946-A8849927D2B5}" type="presOf" srcId="{32FAC688-1512-4307-B646-F41CAC1BFCC6}" destId="{980335C9-2A6F-4707-BE07-5A4AAB9059EF}" srcOrd="0" destOrd="0" presId="urn:microsoft.com/office/officeart/2005/8/layout/list1"/>
    <dgm:cxn modelId="{38DADD5C-097D-43DB-9EB4-CAE3F937E396}" type="presParOf" srcId="{980335C9-2A6F-4707-BE07-5A4AAB9059EF}" destId="{FD576149-3445-4564-8B44-12873227D71A}" srcOrd="0" destOrd="0" presId="urn:microsoft.com/office/officeart/2005/8/layout/list1"/>
    <dgm:cxn modelId="{CA526AD0-CAE5-4B61-BED6-3C1986AACA50}" type="presParOf" srcId="{FD576149-3445-4564-8B44-12873227D71A}" destId="{4C1EF723-7F17-4720-9AD5-5DA9F6D02142}" srcOrd="0" destOrd="0" presId="urn:microsoft.com/office/officeart/2005/8/layout/list1"/>
    <dgm:cxn modelId="{AC143418-BF64-4E50-91E6-1E626DC8D35A}" type="presParOf" srcId="{FD576149-3445-4564-8B44-12873227D71A}" destId="{7126813A-9F8B-4CA2-B717-84D3F9FB9FAB}" srcOrd="1" destOrd="0" presId="urn:microsoft.com/office/officeart/2005/8/layout/list1"/>
    <dgm:cxn modelId="{1D1E70A8-915E-4BAB-B78F-A7E3DBBC10A4}" type="presParOf" srcId="{980335C9-2A6F-4707-BE07-5A4AAB9059EF}" destId="{DE6B86E9-05D9-4352-9B41-AD15D3F1A6AA}" srcOrd="1" destOrd="0" presId="urn:microsoft.com/office/officeart/2005/8/layout/list1"/>
    <dgm:cxn modelId="{656DC820-E831-4C42-9382-91D34A228F19}" type="presParOf" srcId="{980335C9-2A6F-4707-BE07-5A4AAB9059EF}" destId="{39F315C3-A8C8-4D3A-8EDC-527B49A22000}" srcOrd="2" destOrd="0" presId="urn:microsoft.com/office/officeart/2005/8/layout/list1"/>
    <dgm:cxn modelId="{A7E62621-CEAC-4171-99AC-BCF153DC40E9}" type="presParOf" srcId="{980335C9-2A6F-4707-BE07-5A4AAB9059EF}" destId="{AF5F5436-B1BB-455D-AB3C-C10C4DBADE1D}" srcOrd="3" destOrd="0" presId="urn:microsoft.com/office/officeart/2005/8/layout/list1"/>
    <dgm:cxn modelId="{78B4C3BA-78B8-4FE2-8433-118995ED6324}" type="presParOf" srcId="{980335C9-2A6F-4707-BE07-5A4AAB9059EF}" destId="{856DD325-E312-4BB4-94EB-7297BE28C06F}" srcOrd="4" destOrd="0" presId="urn:microsoft.com/office/officeart/2005/8/layout/list1"/>
    <dgm:cxn modelId="{5C144FA1-4EA9-4B69-8436-47E0F54631C2}" type="presParOf" srcId="{856DD325-E312-4BB4-94EB-7297BE28C06F}" destId="{34BD1BCD-9CA3-4E24-927E-D465B8B1064B}" srcOrd="0" destOrd="0" presId="urn:microsoft.com/office/officeart/2005/8/layout/list1"/>
    <dgm:cxn modelId="{E5B747BF-AF16-4CC5-9FDF-C33960BCB7ED}" type="presParOf" srcId="{856DD325-E312-4BB4-94EB-7297BE28C06F}" destId="{7FE2D178-65C5-4A64-BF3A-3FCC27C57652}" srcOrd="1" destOrd="0" presId="urn:microsoft.com/office/officeart/2005/8/layout/list1"/>
    <dgm:cxn modelId="{AD428AB5-5EBF-49BB-A638-EB26E9FFB14F}" type="presParOf" srcId="{980335C9-2A6F-4707-BE07-5A4AAB9059EF}" destId="{888D82D1-55ED-403D-B8D9-35CDEB016B1C}" srcOrd="5" destOrd="0" presId="urn:microsoft.com/office/officeart/2005/8/layout/list1"/>
    <dgm:cxn modelId="{A7C1694C-E623-42CA-8B63-EAF3ADC08CBE}" type="presParOf" srcId="{980335C9-2A6F-4707-BE07-5A4AAB9059EF}" destId="{C9DF6747-1E41-43A8-9011-861FF34372CD}" srcOrd="6" destOrd="0" presId="urn:microsoft.com/office/officeart/2005/8/layout/list1"/>
    <dgm:cxn modelId="{879784E0-44BE-4D00-A773-D597D2165075}" type="presParOf" srcId="{980335C9-2A6F-4707-BE07-5A4AAB9059EF}" destId="{376974CF-59F6-45A6-9382-7384352F43CF}" srcOrd="7" destOrd="0" presId="urn:microsoft.com/office/officeart/2005/8/layout/list1"/>
    <dgm:cxn modelId="{188AFB47-0C1B-4C3B-842D-6A0A6FFB72CF}" type="presParOf" srcId="{980335C9-2A6F-4707-BE07-5A4AAB9059EF}" destId="{DF542543-E070-4563-8A75-1A327E1E2177}" srcOrd="8" destOrd="0" presId="urn:microsoft.com/office/officeart/2005/8/layout/list1"/>
    <dgm:cxn modelId="{BB9531FA-331E-47C2-BEF5-8DDE86638823}" type="presParOf" srcId="{DF542543-E070-4563-8A75-1A327E1E2177}" destId="{E953B976-68E1-4923-ABD2-73170B0B7B71}" srcOrd="0" destOrd="0" presId="urn:microsoft.com/office/officeart/2005/8/layout/list1"/>
    <dgm:cxn modelId="{CC175FA3-9CF5-4F23-8244-65E4D51AEBDE}" type="presParOf" srcId="{DF542543-E070-4563-8A75-1A327E1E2177}" destId="{7A21C2D3-ABE0-439C-8AE8-52B3D856D829}" srcOrd="1" destOrd="0" presId="urn:microsoft.com/office/officeart/2005/8/layout/list1"/>
    <dgm:cxn modelId="{F8AB7B2B-A129-494A-B41F-681A04B650BA}" type="presParOf" srcId="{980335C9-2A6F-4707-BE07-5A4AAB9059EF}" destId="{EC5A84D8-A6CA-4DB2-8D41-2A0318756525}" srcOrd="9" destOrd="0" presId="urn:microsoft.com/office/officeart/2005/8/layout/list1"/>
    <dgm:cxn modelId="{B498C9B4-50DB-4520-93A2-A2D4C79AA1EA}" type="presParOf" srcId="{980335C9-2A6F-4707-BE07-5A4AAB9059EF}" destId="{D2108707-5E7E-49A8-B07D-D65B051281A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26D99-3FFA-4811-9B74-C890A9274E7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0FFB47B4-A8BD-4F02-AC5E-6E746763BCDB}">
      <dgm:prSet phldrT="[Texto]" custT="1"/>
      <dgm:spPr/>
      <dgm:t>
        <a:bodyPr/>
        <a:lstStyle/>
        <a:p>
          <a:r>
            <a:rPr lang="es-419" sz="1600" dirty="0"/>
            <a:t>Semana de formación fiscal </a:t>
          </a:r>
        </a:p>
      </dgm:t>
    </dgm:pt>
    <dgm:pt modelId="{71E42229-C6D6-43BB-AEC7-03BF8C5A83BB}" type="parTrans" cxnId="{A19D0E7D-E584-4F14-A3BC-EBB62D0E2AC4}">
      <dgm:prSet/>
      <dgm:spPr/>
      <dgm:t>
        <a:bodyPr/>
        <a:lstStyle/>
        <a:p>
          <a:endParaRPr lang="es-419" sz="2400"/>
        </a:p>
      </dgm:t>
    </dgm:pt>
    <dgm:pt modelId="{66D66BEF-721B-4B1B-8F34-E45BFD7A2A2B}" type="sibTrans" cxnId="{A19D0E7D-E584-4F14-A3BC-EBB62D0E2AC4}">
      <dgm:prSet custT="1"/>
      <dgm:spPr/>
      <dgm:t>
        <a:bodyPr/>
        <a:lstStyle/>
        <a:p>
          <a:endParaRPr lang="es-419" sz="4400"/>
        </a:p>
      </dgm:t>
    </dgm:pt>
    <dgm:pt modelId="{65A22F77-9CF2-4D82-B638-461894690CEF}">
      <dgm:prSet phldrT="[Texto]" custT="1"/>
      <dgm:spPr/>
      <dgm:t>
        <a:bodyPr/>
        <a:lstStyle/>
        <a:p>
          <a:r>
            <a:rPr lang="es-419" sz="1050" dirty="0"/>
            <a:t>Con el objetivo de preparar a los participantes en los términos a utilizarse en los foros, talleres y exposiciones. </a:t>
          </a:r>
        </a:p>
      </dgm:t>
    </dgm:pt>
    <dgm:pt modelId="{C025D84B-7782-45CD-87BB-3E404C830A31}" type="parTrans" cxnId="{3A190B16-C96D-4633-98A7-8CE65D18A358}">
      <dgm:prSet/>
      <dgm:spPr/>
      <dgm:t>
        <a:bodyPr/>
        <a:lstStyle/>
        <a:p>
          <a:endParaRPr lang="es-419" sz="2400"/>
        </a:p>
      </dgm:t>
    </dgm:pt>
    <dgm:pt modelId="{32DB72C2-FF8F-4CC0-B780-B47155267642}" type="sibTrans" cxnId="{3A190B16-C96D-4633-98A7-8CE65D18A358}">
      <dgm:prSet/>
      <dgm:spPr/>
      <dgm:t>
        <a:bodyPr/>
        <a:lstStyle/>
        <a:p>
          <a:endParaRPr lang="es-419" sz="2400"/>
        </a:p>
      </dgm:t>
    </dgm:pt>
    <dgm:pt modelId="{F6DE2501-677C-43F6-AB7E-52FE03EC2138}">
      <dgm:prSet phldrT="[Texto]" custT="1"/>
      <dgm:spPr/>
      <dgm:t>
        <a:bodyPr/>
        <a:lstStyle/>
        <a:p>
          <a:r>
            <a:rPr lang="es-419" sz="1600" dirty="0"/>
            <a:t>Según OBI, Guatemala tiene 35 puntos sobre 100 en participación ciudadana</a:t>
          </a:r>
        </a:p>
      </dgm:t>
    </dgm:pt>
    <dgm:pt modelId="{44DF04EF-F7BB-40D4-B84D-5F2C6A909245}" type="parTrans" cxnId="{8CDF38FA-B761-459E-8C34-8D6C0F940437}">
      <dgm:prSet/>
      <dgm:spPr/>
      <dgm:t>
        <a:bodyPr/>
        <a:lstStyle/>
        <a:p>
          <a:endParaRPr lang="es-419" sz="2400"/>
        </a:p>
      </dgm:t>
    </dgm:pt>
    <dgm:pt modelId="{25866273-39A2-4802-963F-F1C316FA2B90}" type="sibTrans" cxnId="{8CDF38FA-B761-459E-8C34-8D6C0F940437}">
      <dgm:prSet custT="1"/>
      <dgm:spPr/>
      <dgm:t>
        <a:bodyPr/>
        <a:lstStyle/>
        <a:p>
          <a:endParaRPr lang="es-419" sz="4400"/>
        </a:p>
      </dgm:t>
    </dgm:pt>
    <dgm:pt modelId="{AF59E1D6-50C6-41DE-AE5C-D504429CDBAF}">
      <dgm:prSet phldrT="[Texto]" custT="1"/>
      <dgm:spPr/>
      <dgm:t>
        <a:bodyPr/>
        <a:lstStyle/>
        <a:p>
          <a:r>
            <a:rPr lang="es-419" sz="1050" dirty="0"/>
            <a:t>El promedio de los países que forman parte de OCDE fue de 27 puntos. Guatemala se ubica por arriba de este promedio.</a:t>
          </a:r>
        </a:p>
        <a:p>
          <a:r>
            <a:rPr lang="es-419" sz="1050" dirty="0"/>
            <a:t>Los talleres de Presupuesto Abierto constituyen un caso de estudio en materia de participación ciudadana en publicaciones de GIFT. </a:t>
          </a:r>
        </a:p>
      </dgm:t>
    </dgm:pt>
    <dgm:pt modelId="{3B8F15E1-1830-458B-A8C4-245E3CDAC636}" type="parTrans" cxnId="{A8AC845A-E9BB-477E-98F7-31CF8072A0EE}">
      <dgm:prSet/>
      <dgm:spPr/>
      <dgm:t>
        <a:bodyPr/>
        <a:lstStyle/>
        <a:p>
          <a:endParaRPr lang="es-419" sz="2400"/>
        </a:p>
      </dgm:t>
    </dgm:pt>
    <dgm:pt modelId="{4B1BA7E3-FE5E-404A-8F49-EDAB569D0908}" type="sibTrans" cxnId="{A8AC845A-E9BB-477E-98F7-31CF8072A0EE}">
      <dgm:prSet/>
      <dgm:spPr/>
      <dgm:t>
        <a:bodyPr/>
        <a:lstStyle/>
        <a:p>
          <a:endParaRPr lang="es-419" sz="2400"/>
        </a:p>
      </dgm:t>
    </dgm:pt>
    <dgm:pt modelId="{C6BF70ED-7946-4401-8AA1-E100512F899A}">
      <dgm:prSet phldrT="[Texto]" custT="1"/>
      <dgm:spPr/>
      <dgm:t>
        <a:bodyPr/>
        <a:lstStyle/>
        <a:p>
          <a:r>
            <a:rPr lang="es-419" sz="1600" dirty="0"/>
            <a:t>Foros y exposiciones de temas relacionados con el presupuesto público</a:t>
          </a:r>
        </a:p>
      </dgm:t>
    </dgm:pt>
    <dgm:pt modelId="{FB2B006A-4301-4377-9EB1-0B3D64E25171}" type="parTrans" cxnId="{A63DAF76-BF87-4B85-A8BB-BE40F5851CA2}">
      <dgm:prSet/>
      <dgm:spPr/>
      <dgm:t>
        <a:bodyPr/>
        <a:lstStyle/>
        <a:p>
          <a:endParaRPr lang="es-419" sz="2400"/>
        </a:p>
      </dgm:t>
    </dgm:pt>
    <dgm:pt modelId="{9302DD1B-E151-4FB8-998E-43A317F155E3}" type="sibTrans" cxnId="{A63DAF76-BF87-4B85-A8BB-BE40F5851CA2}">
      <dgm:prSet custT="1"/>
      <dgm:spPr/>
      <dgm:t>
        <a:bodyPr/>
        <a:lstStyle/>
        <a:p>
          <a:endParaRPr lang="es-419" sz="4400"/>
        </a:p>
      </dgm:t>
    </dgm:pt>
    <dgm:pt modelId="{4D108954-2789-4478-A67C-1A31D031B55E}">
      <dgm:prSet phldrT="[Texto]" custT="1"/>
      <dgm:spPr/>
      <dgm:t>
        <a:bodyPr/>
        <a:lstStyle/>
        <a:p>
          <a:r>
            <a:rPr lang="es-419" sz="1050" dirty="0"/>
            <a:t>Con metodología basada en principios de participación de GIFT. </a:t>
          </a:r>
        </a:p>
        <a:p>
          <a:r>
            <a:rPr lang="es-419" sz="1050" dirty="0"/>
            <a:t>La participación del público fortalece el proyecto de presupuesto, previo a su presentación al Congreso de la República. </a:t>
          </a:r>
        </a:p>
      </dgm:t>
    </dgm:pt>
    <dgm:pt modelId="{32794196-4313-42A5-B1DB-1B41F814E8D3}" type="parTrans" cxnId="{193219FF-BD3A-46F3-B27A-701CEC17B542}">
      <dgm:prSet/>
      <dgm:spPr/>
      <dgm:t>
        <a:bodyPr/>
        <a:lstStyle/>
        <a:p>
          <a:endParaRPr lang="es-419" sz="2400"/>
        </a:p>
      </dgm:t>
    </dgm:pt>
    <dgm:pt modelId="{DC406109-902F-4365-BC37-83B101D681A7}" type="sibTrans" cxnId="{193219FF-BD3A-46F3-B27A-701CEC17B542}">
      <dgm:prSet/>
      <dgm:spPr/>
      <dgm:t>
        <a:bodyPr/>
        <a:lstStyle/>
        <a:p>
          <a:endParaRPr lang="es-419" sz="2400"/>
        </a:p>
      </dgm:t>
    </dgm:pt>
    <dgm:pt modelId="{6A1FE441-3B2D-4D08-A48F-4744A48380D1}" type="pres">
      <dgm:prSet presAssocID="{47A26D99-3FFA-4811-9B74-C890A9274E79}" presName="Name0" presStyleCnt="0">
        <dgm:presLayoutVars>
          <dgm:chMax/>
          <dgm:chPref/>
          <dgm:dir/>
          <dgm:animLvl val="lvl"/>
        </dgm:presLayoutVars>
      </dgm:prSet>
      <dgm:spPr/>
    </dgm:pt>
    <dgm:pt modelId="{2B7A25E0-A18E-4A8D-9ECA-F73804ECAEF4}" type="pres">
      <dgm:prSet presAssocID="{0FFB47B4-A8BD-4F02-AC5E-6E746763BCDB}" presName="composite" presStyleCnt="0"/>
      <dgm:spPr/>
    </dgm:pt>
    <dgm:pt modelId="{13BB2E27-8D1E-441F-87DD-CC10FF32EAAA}" type="pres">
      <dgm:prSet presAssocID="{0FFB47B4-A8BD-4F02-AC5E-6E746763BCD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AB3D0B7-9974-4734-B30B-128F67D50840}" type="pres">
      <dgm:prSet presAssocID="{0FFB47B4-A8BD-4F02-AC5E-6E746763BCD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5BE5789-FA6D-435E-8C6D-39CFD62F5B77}" type="pres">
      <dgm:prSet presAssocID="{0FFB47B4-A8BD-4F02-AC5E-6E746763BCDB}" presName="BalanceSpacing" presStyleCnt="0"/>
      <dgm:spPr/>
    </dgm:pt>
    <dgm:pt modelId="{B4EAC10D-4348-4BD9-A7D7-4C2296CC7232}" type="pres">
      <dgm:prSet presAssocID="{0FFB47B4-A8BD-4F02-AC5E-6E746763BCDB}" presName="BalanceSpacing1" presStyleCnt="0"/>
      <dgm:spPr/>
    </dgm:pt>
    <dgm:pt modelId="{44F3E3A3-1282-40A1-A52F-05630224CA3C}" type="pres">
      <dgm:prSet presAssocID="{66D66BEF-721B-4B1B-8F34-E45BFD7A2A2B}" presName="Accent1Text" presStyleLbl="node1" presStyleIdx="1" presStyleCnt="6"/>
      <dgm:spPr/>
    </dgm:pt>
    <dgm:pt modelId="{6009109D-39BE-471E-81EB-F868FD42CB00}" type="pres">
      <dgm:prSet presAssocID="{66D66BEF-721B-4B1B-8F34-E45BFD7A2A2B}" presName="spaceBetweenRectangles" presStyleCnt="0"/>
      <dgm:spPr/>
    </dgm:pt>
    <dgm:pt modelId="{C1348B3B-1009-4C7E-AC8B-53C5B90F3CD0}" type="pres">
      <dgm:prSet presAssocID="{F6DE2501-677C-43F6-AB7E-52FE03EC2138}" presName="composite" presStyleCnt="0"/>
      <dgm:spPr/>
    </dgm:pt>
    <dgm:pt modelId="{25F481D6-0D49-4D61-B654-CAB48C6D06B0}" type="pres">
      <dgm:prSet presAssocID="{F6DE2501-677C-43F6-AB7E-52FE03EC213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95EE4BB-6D89-4554-8615-3E765ABA8BB7}" type="pres">
      <dgm:prSet presAssocID="{F6DE2501-677C-43F6-AB7E-52FE03EC213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B0460DB-5BF0-4A7F-AF13-792EC000532F}" type="pres">
      <dgm:prSet presAssocID="{F6DE2501-677C-43F6-AB7E-52FE03EC2138}" presName="BalanceSpacing" presStyleCnt="0"/>
      <dgm:spPr/>
    </dgm:pt>
    <dgm:pt modelId="{89CB20EC-D6D9-4257-8462-C3947CC4897F}" type="pres">
      <dgm:prSet presAssocID="{F6DE2501-677C-43F6-AB7E-52FE03EC2138}" presName="BalanceSpacing1" presStyleCnt="0"/>
      <dgm:spPr/>
    </dgm:pt>
    <dgm:pt modelId="{FFD0FC5E-5C4C-4FD7-97A6-74FA0C9EA7BD}" type="pres">
      <dgm:prSet presAssocID="{25866273-39A2-4802-963F-F1C316FA2B90}" presName="Accent1Text" presStyleLbl="node1" presStyleIdx="3" presStyleCnt="6"/>
      <dgm:spPr/>
    </dgm:pt>
    <dgm:pt modelId="{2BEFEB8E-975E-43DC-9DB9-0A0ACC4DD277}" type="pres">
      <dgm:prSet presAssocID="{25866273-39A2-4802-963F-F1C316FA2B90}" presName="spaceBetweenRectangles" presStyleCnt="0"/>
      <dgm:spPr/>
    </dgm:pt>
    <dgm:pt modelId="{C6B50ED3-D4E6-49B3-BC5B-7EA18CB5FBE7}" type="pres">
      <dgm:prSet presAssocID="{C6BF70ED-7946-4401-8AA1-E100512F899A}" presName="composite" presStyleCnt="0"/>
      <dgm:spPr/>
    </dgm:pt>
    <dgm:pt modelId="{DD92305C-90C9-4065-8F0B-419FE1E073EE}" type="pres">
      <dgm:prSet presAssocID="{C6BF70ED-7946-4401-8AA1-E100512F899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18010B3-FCFE-4093-BA99-0A574B202216}" type="pres">
      <dgm:prSet presAssocID="{C6BF70ED-7946-4401-8AA1-E100512F899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7EEA473-B182-47C5-9BD3-E8B91DF4AC8D}" type="pres">
      <dgm:prSet presAssocID="{C6BF70ED-7946-4401-8AA1-E100512F899A}" presName="BalanceSpacing" presStyleCnt="0"/>
      <dgm:spPr/>
    </dgm:pt>
    <dgm:pt modelId="{131E7A32-53B0-4BB6-9ECD-7D689675BD5D}" type="pres">
      <dgm:prSet presAssocID="{C6BF70ED-7946-4401-8AA1-E100512F899A}" presName="BalanceSpacing1" presStyleCnt="0"/>
      <dgm:spPr/>
    </dgm:pt>
    <dgm:pt modelId="{522B75F6-B06C-44C7-B229-E69629643953}" type="pres">
      <dgm:prSet presAssocID="{9302DD1B-E151-4FB8-998E-43A317F155E3}" presName="Accent1Text" presStyleLbl="node1" presStyleIdx="5" presStyleCnt="6"/>
      <dgm:spPr/>
    </dgm:pt>
  </dgm:ptLst>
  <dgm:cxnLst>
    <dgm:cxn modelId="{58F81808-1130-4DFA-AEC8-B40E5697A18B}" type="presOf" srcId="{0FFB47B4-A8BD-4F02-AC5E-6E746763BCDB}" destId="{13BB2E27-8D1E-441F-87DD-CC10FF32EAAA}" srcOrd="0" destOrd="0" presId="urn:microsoft.com/office/officeart/2008/layout/AlternatingHexagons"/>
    <dgm:cxn modelId="{3A190B16-C96D-4633-98A7-8CE65D18A358}" srcId="{0FFB47B4-A8BD-4F02-AC5E-6E746763BCDB}" destId="{65A22F77-9CF2-4D82-B638-461894690CEF}" srcOrd="0" destOrd="0" parTransId="{C025D84B-7782-45CD-87BB-3E404C830A31}" sibTransId="{32DB72C2-FF8F-4CC0-B780-B47155267642}"/>
    <dgm:cxn modelId="{B5597B1D-EDE1-4A27-848A-C912393003F4}" type="presOf" srcId="{4D108954-2789-4478-A67C-1A31D031B55E}" destId="{318010B3-FCFE-4093-BA99-0A574B202216}" srcOrd="0" destOrd="0" presId="urn:microsoft.com/office/officeart/2008/layout/AlternatingHexagons"/>
    <dgm:cxn modelId="{404A6B28-EBF6-4B53-A2C6-8D9D4A835CDC}" type="presOf" srcId="{AF59E1D6-50C6-41DE-AE5C-D504429CDBAF}" destId="{E95EE4BB-6D89-4554-8615-3E765ABA8BB7}" srcOrd="0" destOrd="0" presId="urn:microsoft.com/office/officeart/2008/layout/AlternatingHexagons"/>
    <dgm:cxn modelId="{A63DAF76-BF87-4B85-A8BB-BE40F5851CA2}" srcId="{47A26D99-3FFA-4811-9B74-C890A9274E79}" destId="{C6BF70ED-7946-4401-8AA1-E100512F899A}" srcOrd="2" destOrd="0" parTransId="{FB2B006A-4301-4377-9EB1-0B3D64E25171}" sibTransId="{9302DD1B-E151-4FB8-998E-43A317F155E3}"/>
    <dgm:cxn modelId="{DCE6C876-4D90-4AE9-9883-502F41EE3C67}" type="presOf" srcId="{65A22F77-9CF2-4D82-B638-461894690CEF}" destId="{3AB3D0B7-9974-4734-B30B-128F67D50840}" srcOrd="0" destOrd="0" presId="urn:microsoft.com/office/officeart/2008/layout/AlternatingHexagons"/>
    <dgm:cxn modelId="{A8AC845A-E9BB-477E-98F7-31CF8072A0EE}" srcId="{F6DE2501-677C-43F6-AB7E-52FE03EC2138}" destId="{AF59E1D6-50C6-41DE-AE5C-D504429CDBAF}" srcOrd="0" destOrd="0" parTransId="{3B8F15E1-1830-458B-A8C4-245E3CDAC636}" sibTransId="{4B1BA7E3-FE5E-404A-8F49-EDAB569D0908}"/>
    <dgm:cxn modelId="{A19D0E7D-E584-4F14-A3BC-EBB62D0E2AC4}" srcId="{47A26D99-3FFA-4811-9B74-C890A9274E79}" destId="{0FFB47B4-A8BD-4F02-AC5E-6E746763BCDB}" srcOrd="0" destOrd="0" parTransId="{71E42229-C6D6-43BB-AEC7-03BF8C5A83BB}" sibTransId="{66D66BEF-721B-4B1B-8F34-E45BFD7A2A2B}"/>
    <dgm:cxn modelId="{CD921581-842E-4CEE-B806-999CABF27C52}" type="presOf" srcId="{25866273-39A2-4802-963F-F1C316FA2B90}" destId="{FFD0FC5E-5C4C-4FD7-97A6-74FA0C9EA7BD}" srcOrd="0" destOrd="0" presId="urn:microsoft.com/office/officeart/2008/layout/AlternatingHexagons"/>
    <dgm:cxn modelId="{F3063894-6BB4-4FA0-B86B-2B301012F605}" type="presOf" srcId="{47A26D99-3FFA-4811-9B74-C890A9274E79}" destId="{6A1FE441-3B2D-4D08-A48F-4744A48380D1}" srcOrd="0" destOrd="0" presId="urn:microsoft.com/office/officeart/2008/layout/AlternatingHexagons"/>
    <dgm:cxn modelId="{CA0527CD-0C16-4C03-9BF2-9B1408C61995}" type="presOf" srcId="{F6DE2501-677C-43F6-AB7E-52FE03EC2138}" destId="{25F481D6-0D49-4D61-B654-CAB48C6D06B0}" srcOrd="0" destOrd="0" presId="urn:microsoft.com/office/officeart/2008/layout/AlternatingHexagons"/>
    <dgm:cxn modelId="{2A2831EB-8DA4-4AE7-B2C8-F4D72095A910}" type="presOf" srcId="{66D66BEF-721B-4B1B-8F34-E45BFD7A2A2B}" destId="{44F3E3A3-1282-40A1-A52F-05630224CA3C}" srcOrd="0" destOrd="0" presId="urn:microsoft.com/office/officeart/2008/layout/AlternatingHexagons"/>
    <dgm:cxn modelId="{0CC08BEE-AC50-414C-8FA1-0702F29A6AEF}" type="presOf" srcId="{9302DD1B-E151-4FB8-998E-43A317F155E3}" destId="{522B75F6-B06C-44C7-B229-E69629643953}" srcOrd="0" destOrd="0" presId="urn:microsoft.com/office/officeart/2008/layout/AlternatingHexagons"/>
    <dgm:cxn modelId="{135D16F5-4505-4AA4-AEE9-AD779527F577}" type="presOf" srcId="{C6BF70ED-7946-4401-8AA1-E100512F899A}" destId="{DD92305C-90C9-4065-8F0B-419FE1E073EE}" srcOrd="0" destOrd="0" presId="urn:microsoft.com/office/officeart/2008/layout/AlternatingHexagons"/>
    <dgm:cxn modelId="{8CDF38FA-B761-459E-8C34-8D6C0F940437}" srcId="{47A26D99-3FFA-4811-9B74-C890A9274E79}" destId="{F6DE2501-677C-43F6-AB7E-52FE03EC2138}" srcOrd="1" destOrd="0" parTransId="{44DF04EF-F7BB-40D4-B84D-5F2C6A909245}" sibTransId="{25866273-39A2-4802-963F-F1C316FA2B90}"/>
    <dgm:cxn modelId="{193219FF-BD3A-46F3-B27A-701CEC17B542}" srcId="{C6BF70ED-7946-4401-8AA1-E100512F899A}" destId="{4D108954-2789-4478-A67C-1A31D031B55E}" srcOrd="0" destOrd="0" parTransId="{32794196-4313-42A5-B1DB-1B41F814E8D3}" sibTransId="{DC406109-902F-4365-BC37-83B101D681A7}"/>
    <dgm:cxn modelId="{765F79A4-235A-4696-8167-A6A53D66AA1F}" type="presParOf" srcId="{6A1FE441-3B2D-4D08-A48F-4744A48380D1}" destId="{2B7A25E0-A18E-4A8D-9ECA-F73804ECAEF4}" srcOrd="0" destOrd="0" presId="urn:microsoft.com/office/officeart/2008/layout/AlternatingHexagons"/>
    <dgm:cxn modelId="{74BD39ED-B2FF-446F-88E8-4D41CC3EDAB3}" type="presParOf" srcId="{2B7A25E0-A18E-4A8D-9ECA-F73804ECAEF4}" destId="{13BB2E27-8D1E-441F-87DD-CC10FF32EAAA}" srcOrd="0" destOrd="0" presId="urn:microsoft.com/office/officeart/2008/layout/AlternatingHexagons"/>
    <dgm:cxn modelId="{73FE0067-BCC1-4A38-B963-99C9595A80B3}" type="presParOf" srcId="{2B7A25E0-A18E-4A8D-9ECA-F73804ECAEF4}" destId="{3AB3D0B7-9974-4734-B30B-128F67D50840}" srcOrd="1" destOrd="0" presId="urn:microsoft.com/office/officeart/2008/layout/AlternatingHexagons"/>
    <dgm:cxn modelId="{82235C3B-91A3-4BD7-B52D-F84BC48813A6}" type="presParOf" srcId="{2B7A25E0-A18E-4A8D-9ECA-F73804ECAEF4}" destId="{35BE5789-FA6D-435E-8C6D-39CFD62F5B77}" srcOrd="2" destOrd="0" presId="urn:microsoft.com/office/officeart/2008/layout/AlternatingHexagons"/>
    <dgm:cxn modelId="{E842C2A9-6282-4739-958E-41C65C88E619}" type="presParOf" srcId="{2B7A25E0-A18E-4A8D-9ECA-F73804ECAEF4}" destId="{B4EAC10D-4348-4BD9-A7D7-4C2296CC7232}" srcOrd="3" destOrd="0" presId="urn:microsoft.com/office/officeart/2008/layout/AlternatingHexagons"/>
    <dgm:cxn modelId="{8B0BA8ED-DEB4-4943-8CF4-6550656768F3}" type="presParOf" srcId="{2B7A25E0-A18E-4A8D-9ECA-F73804ECAEF4}" destId="{44F3E3A3-1282-40A1-A52F-05630224CA3C}" srcOrd="4" destOrd="0" presId="urn:microsoft.com/office/officeart/2008/layout/AlternatingHexagons"/>
    <dgm:cxn modelId="{7DB12B5E-A7C5-4910-94A7-331E9C3E4F02}" type="presParOf" srcId="{6A1FE441-3B2D-4D08-A48F-4744A48380D1}" destId="{6009109D-39BE-471E-81EB-F868FD42CB00}" srcOrd="1" destOrd="0" presId="urn:microsoft.com/office/officeart/2008/layout/AlternatingHexagons"/>
    <dgm:cxn modelId="{2507D3E5-D780-4C04-9F69-14D9E47C99E3}" type="presParOf" srcId="{6A1FE441-3B2D-4D08-A48F-4744A48380D1}" destId="{C1348B3B-1009-4C7E-AC8B-53C5B90F3CD0}" srcOrd="2" destOrd="0" presId="urn:microsoft.com/office/officeart/2008/layout/AlternatingHexagons"/>
    <dgm:cxn modelId="{85805F85-DE2E-4CDA-907A-9EB803081ED9}" type="presParOf" srcId="{C1348B3B-1009-4C7E-AC8B-53C5B90F3CD0}" destId="{25F481D6-0D49-4D61-B654-CAB48C6D06B0}" srcOrd="0" destOrd="0" presId="urn:microsoft.com/office/officeart/2008/layout/AlternatingHexagons"/>
    <dgm:cxn modelId="{D48105B6-136E-4553-ABB3-0E3B661873F7}" type="presParOf" srcId="{C1348B3B-1009-4C7E-AC8B-53C5B90F3CD0}" destId="{E95EE4BB-6D89-4554-8615-3E765ABA8BB7}" srcOrd="1" destOrd="0" presId="urn:microsoft.com/office/officeart/2008/layout/AlternatingHexagons"/>
    <dgm:cxn modelId="{510541E5-26A7-4270-96E8-F555DF0FF613}" type="presParOf" srcId="{C1348B3B-1009-4C7E-AC8B-53C5B90F3CD0}" destId="{0B0460DB-5BF0-4A7F-AF13-792EC000532F}" srcOrd="2" destOrd="0" presId="urn:microsoft.com/office/officeart/2008/layout/AlternatingHexagons"/>
    <dgm:cxn modelId="{755B48B8-EEBB-4265-B886-6B770BA9B015}" type="presParOf" srcId="{C1348B3B-1009-4C7E-AC8B-53C5B90F3CD0}" destId="{89CB20EC-D6D9-4257-8462-C3947CC4897F}" srcOrd="3" destOrd="0" presId="urn:microsoft.com/office/officeart/2008/layout/AlternatingHexagons"/>
    <dgm:cxn modelId="{1A8E813C-5B20-4F77-97C1-EC82301BD270}" type="presParOf" srcId="{C1348B3B-1009-4C7E-AC8B-53C5B90F3CD0}" destId="{FFD0FC5E-5C4C-4FD7-97A6-74FA0C9EA7BD}" srcOrd="4" destOrd="0" presId="urn:microsoft.com/office/officeart/2008/layout/AlternatingHexagons"/>
    <dgm:cxn modelId="{EBF09AA4-1572-4AB9-AC12-B96065EC9FAB}" type="presParOf" srcId="{6A1FE441-3B2D-4D08-A48F-4744A48380D1}" destId="{2BEFEB8E-975E-43DC-9DB9-0A0ACC4DD277}" srcOrd="3" destOrd="0" presId="urn:microsoft.com/office/officeart/2008/layout/AlternatingHexagons"/>
    <dgm:cxn modelId="{E21AEDE5-FD13-471E-AE50-6B825E9E7109}" type="presParOf" srcId="{6A1FE441-3B2D-4D08-A48F-4744A48380D1}" destId="{C6B50ED3-D4E6-49B3-BC5B-7EA18CB5FBE7}" srcOrd="4" destOrd="0" presId="urn:microsoft.com/office/officeart/2008/layout/AlternatingHexagons"/>
    <dgm:cxn modelId="{FD03D441-DD62-4532-87AD-889A1E3E9209}" type="presParOf" srcId="{C6B50ED3-D4E6-49B3-BC5B-7EA18CB5FBE7}" destId="{DD92305C-90C9-4065-8F0B-419FE1E073EE}" srcOrd="0" destOrd="0" presId="urn:microsoft.com/office/officeart/2008/layout/AlternatingHexagons"/>
    <dgm:cxn modelId="{F534B8C9-7A7A-446A-B56E-99EDD6994B12}" type="presParOf" srcId="{C6B50ED3-D4E6-49B3-BC5B-7EA18CB5FBE7}" destId="{318010B3-FCFE-4093-BA99-0A574B202216}" srcOrd="1" destOrd="0" presId="urn:microsoft.com/office/officeart/2008/layout/AlternatingHexagons"/>
    <dgm:cxn modelId="{41BCD5E9-783E-4FB4-B183-7E7992794E04}" type="presParOf" srcId="{C6B50ED3-D4E6-49B3-BC5B-7EA18CB5FBE7}" destId="{67EEA473-B182-47C5-9BD3-E8B91DF4AC8D}" srcOrd="2" destOrd="0" presId="urn:microsoft.com/office/officeart/2008/layout/AlternatingHexagons"/>
    <dgm:cxn modelId="{D1F9C8E8-CFF7-4139-9985-F09C66E9C359}" type="presParOf" srcId="{C6B50ED3-D4E6-49B3-BC5B-7EA18CB5FBE7}" destId="{131E7A32-53B0-4BB6-9ECD-7D689675BD5D}" srcOrd="3" destOrd="0" presId="urn:microsoft.com/office/officeart/2008/layout/AlternatingHexagons"/>
    <dgm:cxn modelId="{D98143BA-7B03-4E0D-AAEE-A6D958C9263D}" type="presParOf" srcId="{C6B50ED3-D4E6-49B3-BC5B-7EA18CB5FBE7}" destId="{522B75F6-B06C-44C7-B229-E6962964395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315C3-A8C8-4D3A-8EDC-527B49A22000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6813A-9F8B-4CA2-B717-84D3F9FB9FAB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noProof="0" dirty="0"/>
            <a:t>Informes presupuestarios y notas fiscales</a:t>
          </a:r>
        </a:p>
      </dsp:txBody>
      <dsp:txXfrm>
        <a:off x="573335" y="67003"/>
        <a:ext cx="7265810" cy="879050"/>
      </dsp:txXfrm>
    </dsp:sp>
    <dsp:sp modelId="{C9DF6747-1E41-43A8-9011-861FF34372CD}">
      <dsp:nvSpPr>
        <dsp:cNvPr id="0" name=""/>
        <dsp:cNvSpPr/>
      </dsp:nvSpPr>
      <dsp:spPr>
        <a:xfrm>
          <a:off x="0" y="200340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2D178-65C5-4A64-BF3A-3FCC27C57652}">
      <dsp:nvSpPr>
        <dsp:cNvPr id="0" name=""/>
        <dsp:cNvSpPr/>
      </dsp:nvSpPr>
      <dsp:spPr>
        <a:xfrm>
          <a:off x="525780" y="1516328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Portales de </a:t>
          </a:r>
          <a:r>
            <a:rPr lang="es-GT" sz="2400" kern="1200" noProof="0" dirty="0"/>
            <a:t>Transparencia</a:t>
          </a:r>
        </a:p>
      </dsp:txBody>
      <dsp:txXfrm>
        <a:off x="573335" y="1563883"/>
        <a:ext cx="7265810" cy="879050"/>
      </dsp:txXfrm>
    </dsp:sp>
    <dsp:sp modelId="{D2108707-5E7E-49A8-B07D-D65B051281AA}">
      <dsp:nvSpPr>
        <dsp:cNvPr id="0" name=""/>
        <dsp:cNvSpPr/>
      </dsp:nvSpPr>
      <dsp:spPr>
        <a:xfrm>
          <a:off x="0" y="350028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1C2D3-ABE0-439C-8AE8-52B3D856D829}">
      <dsp:nvSpPr>
        <dsp:cNvPr id="0" name=""/>
        <dsp:cNvSpPr/>
      </dsp:nvSpPr>
      <dsp:spPr>
        <a:xfrm>
          <a:off x="525780" y="3013208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noProof="0" dirty="0"/>
            <a:t>Participación ciudadana en formulación de política fiscal</a:t>
          </a:r>
        </a:p>
      </dsp:txBody>
      <dsp:txXfrm>
        <a:off x="573335" y="3060763"/>
        <a:ext cx="726581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B2E27-8D1E-441F-87DD-CC10FF32EAAA}">
      <dsp:nvSpPr>
        <dsp:cNvPr id="0" name=""/>
        <dsp:cNvSpPr/>
      </dsp:nvSpPr>
      <dsp:spPr>
        <a:xfrm rot="5400000">
          <a:off x="5146371" y="135440"/>
          <a:ext cx="2059781" cy="17920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Semana de formación fiscal </a:t>
          </a:r>
        </a:p>
      </dsp:txBody>
      <dsp:txXfrm rot="-5400000">
        <a:off x="5559512" y="322538"/>
        <a:ext cx="1233499" cy="1417816"/>
      </dsp:txXfrm>
    </dsp:sp>
    <dsp:sp modelId="{3AB3D0B7-9974-4734-B30B-128F67D50840}">
      <dsp:nvSpPr>
        <dsp:cNvPr id="0" name=""/>
        <dsp:cNvSpPr/>
      </dsp:nvSpPr>
      <dsp:spPr>
        <a:xfrm>
          <a:off x="7126644" y="413511"/>
          <a:ext cx="2298715" cy="1235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050" kern="1200" dirty="0"/>
            <a:t>Con el objetivo de preparar a los participantes en los términos a utilizarse en los foros, talleres y exposiciones. </a:t>
          </a:r>
        </a:p>
      </dsp:txBody>
      <dsp:txXfrm>
        <a:off x="7126644" y="413511"/>
        <a:ext cx="2298715" cy="1235868"/>
      </dsp:txXfrm>
    </dsp:sp>
    <dsp:sp modelId="{44F3E3A3-1282-40A1-A52F-05630224CA3C}">
      <dsp:nvSpPr>
        <dsp:cNvPr id="0" name=""/>
        <dsp:cNvSpPr/>
      </dsp:nvSpPr>
      <dsp:spPr>
        <a:xfrm rot="5400000">
          <a:off x="3211000" y="135440"/>
          <a:ext cx="2059781" cy="17920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4400" kern="1200"/>
        </a:p>
      </dsp:txBody>
      <dsp:txXfrm rot="-5400000">
        <a:off x="3624141" y="322538"/>
        <a:ext cx="1233499" cy="1417816"/>
      </dsp:txXfrm>
    </dsp:sp>
    <dsp:sp modelId="{25F481D6-0D49-4D61-B654-CAB48C6D06B0}">
      <dsp:nvSpPr>
        <dsp:cNvPr id="0" name=""/>
        <dsp:cNvSpPr/>
      </dsp:nvSpPr>
      <dsp:spPr>
        <a:xfrm rot="5400000">
          <a:off x="4174978" y="1883783"/>
          <a:ext cx="2059781" cy="17920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Según OBI, Guatemala tiene 35 puntos sobre 100 en participación ciudadana</a:t>
          </a:r>
        </a:p>
      </dsp:txBody>
      <dsp:txXfrm rot="-5400000">
        <a:off x="4588119" y="2070881"/>
        <a:ext cx="1233499" cy="1417816"/>
      </dsp:txXfrm>
    </dsp:sp>
    <dsp:sp modelId="{E95EE4BB-6D89-4554-8615-3E765ABA8BB7}">
      <dsp:nvSpPr>
        <dsp:cNvPr id="0" name=""/>
        <dsp:cNvSpPr/>
      </dsp:nvSpPr>
      <dsp:spPr>
        <a:xfrm>
          <a:off x="2010148" y="2161853"/>
          <a:ext cx="2224563" cy="1235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050" kern="1200" dirty="0"/>
            <a:t>El promedio de los países que forman parte de OCDE fue de 27 puntos. Guatemala se ubica por arriba de este promedio.</a:t>
          </a:r>
        </a:p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050" kern="1200" dirty="0"/>
            <a:t>Los talleres de Presupuesto Abierto constituyen un caso de estudio en materia de participación ciudadana en publicaciones de GIFT. </a:t>
          </a:r>
        </a:p>
      </dsp:txBody>
      <dsp:txXfrm>
        <a:off x="2010148" y="2161853"/>
        <a:ext cx="2224563" cy="1235868"/>
      </dsp:txXfrm>
    </dsp:sp>
    <dsp:sp modelId="{FFD0FC5E-5C4C-4FD7-97A6-74FA0C9EA7BD}">
      <dsp:nvSpPr>
        <dsp:cNvPr id="0" name=""/>
        <dsp:cNvSpPr/>
      </dsp:nvSpPr>
      <dsp:spPr>
        <a:xfrm rot="5400000">
          <a:off x="6110348" y="1883783"/>
          <a:ext cx="2059781" cy="17920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4400" kern="1200"/>
        </a:p>
      </dsp:txBody>
      <dsp:txXfrm rot="-5400000">
        <a:off x="6523489" y="2070881"/>
        <a:ext cx="1233499" cy="1417816"/>
      </dsp:txXfrm>
    </dsp:sp>
    <dsp:sp modelId="{DD92305C-90C9-4065-8F0B-419FE1E073EE}">
      <dsp:nvSpPr>
        <dsp:cNvPr id="0" name=""/>
        <dsp:cNvSpPr/>
      </dsp:nvSpPr>
      <dsp:spPr>
        <a:xfrm rot="5400000">
          <a:off x="5146371" y="3632125"/>
          <a:ext cx="2059781" cy="17920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Foros y exposiciones de temas relacionados con el presupuesto público</a:t>
          </a:r>
        </a:p>
      </dsp:txBody>
      <dsp:txXfrm rot="-5400000">
        <a:off x="5559512" y="3819223"/>
        <a:ext cx="1233499" cy="1417816"/>
      </dsp:txXfrm>
    </dsp:sp>
    <dsp:sp modelId="{318010B3-FCFE-4093-BA99-0A574B202216}">
      <dsp:nvSpPr>
        <dsp:cNvPr id="0" name=""/>
        <dsp:cNvSpPr/>
      </dsp:nvSpPr>
      <dsp:spPr>
        <a:xfrm>
          <a:off x="7126644" y="3910196"/>
          <a:ext cx="2298715" cy="1235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050" kern="1200" dirty="0"/>
            <a:t>Con metodología basada en principios de participación de GIFT.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050" kern="1200" dirty="0"/>
            <a:t>La participación del público fortalece el proyecto de presupuesto, previo a su presentación al Congreso de la República. </a:t>
          </a:r>
        </a:p>
      </dsp:txBody>
      <dsp:txXfrm>
        <a:off x="7126644" y="3910196"/>
        <a:ext cx="2298715" cy="1235868"/>
      </dsp:txXfrm>
    </dsp:sp>
    <dsp:sp modelId="{522B75F6-B06C-44C7-B229-E69629643953}">
      <dsp:nvSpPr>
        <dsp:cNvPr id="0" name=""/>
        <dsp:cNvSpPr/>
      </dsp:nvSpPr>
      <dsp:spPr>
        <a:xfrm rot="5400000">
          <a:off x="3211000" y="3632125"/>
          <a:ext cx="2059781" cy="17920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4400" kern="1200"/>
        </a:p>
      </dsp:txBody>
      <dsp:txXfrm rot="-5400000">
        <a:off x="3624141" y="3819223"/>
        <a:ext cx="1233499" cy="1417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0.97286</cdr:x>
      <cdr:y>1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EB5E02BE-1E93-4EFF-A072-6E0A247898B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533333" cy="473987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0.07162</cdr:x>
      <cdr:y>0</cdr:y>
    </cdr:from>
    <cdr:to>
      <cdr:x>0.97553</cdr:x>
      <cdr:y>0.95528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B01DF819-30A7-4BD1-A290-B4B9C59C1D3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01848" y="0"/>
          <a:ext cx="8857673" cy="434109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5EA308B-5D3E-3148-B804-DC5BC77D9E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74D8A8-4414-B940-874C-CB13114048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651BE-E92E-6742-83E7-ACA577671236}" type="datetimeFigureOut">
              <a:rPr lang="es-GT" smtClean="0"/>
              <a:t>23/08/2021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87D841-79EB-9243-A403-DFD63CBA8D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951CEA-A8D4-414E-816B-1F35607AAF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7C047-0F77-E14A-8295-9FA69CCBAF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397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174EB-1B53-4BBE-8F19-FE01CC3C1C6C}" type="datetimeFigureOut">
              <a:rPr lang="es-419" smtClean="0"/>
              <a:t>23/8/2021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403B8-F5B9-49A9-A9E5-B4FD3A0E648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1254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403B8-F5B9-49A9-A9E5-B4FD3A0E648C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2030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403B8-F5B9-49A9-A9E5-B4FD3A0E648C}" type="slidenum">
              <a:rPr lang="es-419" smtClean="0"/>
              <a:t>21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785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7EDD86B-402B-6844-9045-90D43060C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49"/>
            <a:ext cx="12192000" cy="68571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1DD2F5D-2C99-4240-9F8D-C07BA9AAE1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428"/>
            <a:ext cx="12174984" cy="68475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BD964D-7ADD-724D-9E71-EDBD81BDF8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051" y="6348"/>
            <a:ext cx="3407143" cy="684165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F4A1CB-EA46-514A-BEA7-D2A1B500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D128-2BB6-F545-B8EE-96E81090806B}" type="datetimeFigureOut">
              <a:rPr lang="es-GT" smtClean="0"/>
              <a:t>23/08/2021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FB7769-92CC-774A-B005-FAC9AFB7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D6253F-6C5C-6D43-8115-72687E3E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1BEE-128C-064C-9006-E1B4A3B46BF1}" type="slidenum">
              <a:rPr lang="es-GT" smtClean="0"/>
              <a:t>‹Nº›</a:t>
            </a:fld>
            <a:endParaRPr lang="es-GT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8B59FD2-29F5-9B4E-A5E4-366D6E4F49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06682" y="253809"/>
            <a:ext cx="4343400" cy="1206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FC5C098-03A6-AD46-9DE2-98FCB3D5A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7898" y="4847480"/>
            <a:ext cx="6471385" cy="1288425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s-MX" dirty="0"/>
              <a:t>Haz clic para modificar el estilo de título del patrón</a:t>
            </a:r>
            <a:endParaRPr lang="es-GT" dirty="0"/>
          </a:p>
        </p:txBody>
      </p:sp>
      <p:pic>
        <p:nvPicPr>
          <p:cNvPr id="11" name="Picture 10" descr="A screenshot of a logo&#10;&#10;Description automatically generated with low confidence">
            <a:extLst>
              <a:ext uri="{FF2B5EF4-FFF2-40B4-BE49-F238E27FC236}">
                <a16:creationId xmlns:a16="http://schemas.microsoft.com/office/drawing/2014/main" id="{82707A48-B0A5-4887-8A3E-2B77B0B5AB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79632" y="1833100"/>
            <a:ext cx="6970005" cy="101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57047-A401-3440-B4B7-17830BE8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22F162-4F49-7745-80FB-D3526AEFF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5CF97-BD7A-454E-BC39-A5CBC2893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D128-2BB6-F545-B8EE-96E81090806B}" type="datetimeFigureOut">
              <a:rPr lang="es-GT" smtClean="0"/>
              <a:t>23/08/2021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62EE7E-8517-F44A-A896-220B7A15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E7C3D-5EC1-0B43-8AC9-C50B91A5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1BEE-128C-064C-9006-E1B4A3B46B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073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B01C99-430C-4A41-B59F-CBF2984B8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37CECD-E93D-DB48-96C5-DF2DD3FA3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F857C1-354C-0C43-B6E5-66FB27F1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D128-2BB6-F545-B8EE-96E81090806B}" type="datetimeFigureOut">
              <a:rPr lang="es-GT" smtClean="0"/>
              <a:t>23/08/2021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14697F-D2FC-B244-BAC6-9436C27A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EA54B0-5423-994E-8508-664D35AE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1BEE-128C-064C-9006-E1B4A3B46B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89835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78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D98E5-B811-A94A-8649-F7822AA0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3E040-7968-974A-BE80-B08BE2FA9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92F357-B8FE-DD41-B72C-8161E78E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D128-2BB6-F545-B8EE-96E81090806B}" type="datetimeFigureOut">
              <a:rPr lang="es-GT" smtClean="0"/>
              <a:t>23/08/2021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5CFC1B-9DB7-4941-A02B-D7C03C5F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D983C6-9F0A-F04C-8D14-7C215C02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1BEE-128C-064C-9006-E1B4A3B46B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77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1E70A-8938-3D43-8609-3B13BA24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71A836-5FC5-A148-A8B4-93A608CEC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AE928-1800-7F44-BAF7-2AFE7935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D128-2BB6-F545-B8EE-96E81090806B}" type="datetimeFigureOut">
              <a:rPr lang="es-GT" smtClean="0"/>
              <a:t>23/08/2021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6F5647-369A-FD4D-AC03-DC51843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C73754-1897-ED46-9701-2376B020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1BEE-128C-064C-9006-E1B4A3B46B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5747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BA1EE-954B-0D41-8B82-09D0B902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8B881E-E6B7-E84F-8365-CF42FD9C5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051236-0503-0B4C-9238-9405FC0D1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B80B64-40E7-F04B-8BD8-D7FF48BB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D128-2BB6-F545-B8EE-96E81090806B}" type="datetimeFigureOut">
              <a:rPr lang="es-GT" smtClean="0"/>
              <a:t>23/08/2021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9AAE02-8EE6-6E45-9A9A-DD7C3C36D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12B594-7B7C-B949-8392-B4048677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1BEE-128C-064C-9006-E1B4A3B46B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816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27323-B371-B940-B3E9-F2A9EDFB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0FDD9F-B717-354E-8F80-66B6D143D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76AAAE-34FB-F247-ABCE-736C58DC3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890D54-9B88-8245-A6C0-0D01451AA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CC05F5-CEA4-B048-9411-532A43337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28FF83-C2A3-3D4F-940D-4CBFA0FD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D128-2BB6-F545-B8EE-96E81090806B}" type="datetimeFigureOut">
              <a:rPr lang="es-GT" smtClean="0"/>
              <a:t>23/08/2021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2B2418-64A5-1C4E-93DB-93068814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5F50FC-EC1D-E14C-B311-9F758D25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1BEE-128C-064C-9006-E1B4A3B46B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566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31476-CA74-DB4E-8175-5EFA2133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697388-A922-4E49-9342-A2AF80BA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D128-2BB6-F545-B8EE-96E81090806B}" type="datetimeFigureOut">
              <a:rPr lang="es-GT" smtClean="0"/>
              <a:t>23/08/2021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9548FC-C9B0-4943-9900-A4EA0436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D31416-0C7E-B447-9DD4-ABF9C8FA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1BEE-128C-064C-9006-E1B4A3B46B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439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1C5410-3C4B-BC4F-AA34-19BD125C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D128-2BB6-F545-B8EE-96E81090806B}" type="datetimeFigureOut">
              <a:rPr lang="es-GT" smtClean="0"/>
              <a:t>23/08/2021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D7AA4A-BC7E-AC4F-A49A-A052C0A0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2C68A4-3380-E248-A598-A8B97D75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1BEE-128C-064C-9006-E1B4A3B46B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292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CB0EF-3A7A-A84C-AB36-9D3A7981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B27750-FD6D-324B-9637-C0B4A803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DBBA61-1D6A-684A-A590-B5952CA50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AFA8B6-F31E-DE4B-BC0F-86FEA145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D128-2BB6-F545-B8EE-96E81090806B}" type="datetimeFigureOut">
              <a:rPr lang="es-GT" smtClean="0"/>
              <a:t>23/08/2021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AA69D6-F933-C14C-B644-379895BB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EC3BDA-E51A-A546-B14C-7DC63DC4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1BEE-128C-064C-9006-E1B4A3B46B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035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90766-B6DD-3E48-95F1-C0979CB0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BEB08B-ADF1-9146-ADD9-6EA975538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9D7913-030C-7A42-BC3C-4676B81C7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3FE1A-B0F6-7344-88BD-9C42915D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D128-2BB6-F545-B8EE-96E81090806B}" type="datetimeFigureOut">
              <a:rPr lang="es-GT" smtClean="0"/>
              <a:t>23/08/2021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8F1F55-18F9-F54A-A8D6-0F89383D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C6D4CC-0105-2942-AF67-DFDFC955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1BEE-128C-064C-9006-E1B4A3B46B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367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2A0F55B-6EAE-DC4D-969A-467470F8F9D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0674"/>
            <a:ext cx="12192000" cy="68571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8CD880C-BDE8-374C-90E4-F478F322C32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635958" y="88911"/>
            <a:ext cx="2556042" cy="7156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5BA5E26-F213-A048-90B7-72CD898FA15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557" y="-1"/>
            <a:ext cx="9893701" cy="10795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3B8FBE-ABB0-F24F-B401-19DF600E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50" y="136525"/>
            <a:ext cx="7340868" cy="825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Haz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822E57-BCEC-0748-ABF3-69013279F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447" y="14048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9CBD84-237D-B84F-B10D-A6E527EAD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D128-2BB6-F545-B8EE-96E81090806B}" type="datetimeFigureOut">
              <a:rPr lang="es-GT" smtClean="0"/>
              <a:t>23/08/2021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922384-2C87-7242-BD31-A17F4284E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14D812-27C5-2945-A405-308C836A1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1BEE-128C-064C-9006-E1B4A3B46B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570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7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3B2E388-D65B-6D4B-A6D2-68D17625F6EF}"/>
              </a:ext>
            </a:extLst>
          </p:cNvPr>
          <p:cNvSpPr txBox="1">
            <a:spLocks/>
          </p:cNvSpPr>
          <p:nvPr/>
        </p:nvSpPr>
        <p:spPr>
          <a:xfrm>
            <a:off x="5269238" y="6107215"/>
            <a:ext cx="5932162" cy="1209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419" sz="5400" dirty="0"/>
              <a:t>Transparencia y calidad del gasto público</a:t>
            </a:r>
          </a:p>
          <a:p>
            <a:endParaRPr lang="es-GT" sz="6000" dirty="0"/>
          </a:p>
        </p:txBody>
      </p:sp>
    </p:spTree>
    <p:extLst>
      <p:ext uri="{BB962C8B-B14F-4D97-AF65-F5344CB8AC3E}">
        <p14:creationId xmlns:p14="http://schemas.microsoft.com/office/powerpoint/2010/main" val="64677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htIncomePct" descr="Gráfico de anillos que muestra el porcentaje de ingresos."/>
          <p:cNvGraphicFramePr>
            <a:extLst>
              <a:ext uri="smNativeData">
                <pr:smNativeData xmlns="" xmlns:p14="http://schemas.microsoft.com/office/powerpoint/2010/main" xmlns:pr="smNativeData" val="SMDATA_8_tAKSXxMAAAAlAAAAEwAAAA0AAAAAkAAAAEgAAACQAAAASAAAAAAAAAAAAAAAAAAAABcAAAAUAAAAAAAAAAAAAAD/fwAA/38AAAAAAAAJAAAABAAAAAAAAAAMAAAAEAAAAAAAAAAAAAAAA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MwEAAAAAAAAAAAAAAAAAAAAAAAAAAAAAAAAAAAAAAAAAAAAA/////8gABIAyMgAAAABDAGEAbABpAGIAcgBpAAAAbgBzAAAAAAAAAAAAAAAAAAAAAAAAAAAAAAAAAAAAAAAAAAAAAAAAAAAAAAAAAAAAAQAAAAAAAAAAAAAAAQAAAAAAAAAAAAAAAAAAAAAAAQAAAAEAAAAAAAAAAAAAAAAAAAABAAAAAQAAAP///wAAAAAAAAAAAAAAAAAAAAAAAAAAAAAAAAAAADwAAAA8AAAAPAAAAKAPAADQBwAAAAAAAAAAAAAAAAAAAAAAAAAAAAAAAAAAAAAAAKAPAADQBwAAAAAAAAMAAAD/////yAAEgDIyAAAAAEMAYQBsAGkAYgByAGkAAABuAHMAAAAAAAAAAAAAAAAAAAAAAAAAAAAAAAAAAAAAAAAAAAAAAAAAAAAAAAAAAAABAAAAAAAAAAAAAAABAAAAAAAAAAAAAAAAAAAAAAAAAAAAAAAAAAAAAAABAAAAAAAAAAAAAAAAAAAA////AAAAAAAAAAAAAAAAAAAAAAAAAAAAAAAAAAAAPAAAADwAAAA8AAAAmgEAAB0DAAAbDAAAAwoAAAEAAAAAAAAAAAAAAAAAAAAAAAAAmgEAAB0DAAABAAAAFAAAAA8AAAAeAAAAZAAAAGQAAAABAAAAAAAAAAAAAAAPAAAAZAAAAAAAAABLAAAAAAAAAAAAAAAEAAAACgAAAAAAAAAAAAAAAAAAAEsAAABkAAAAAAAAAAAAAAAAAAAAAAAAAAAAAAAAAAAAAQAAAAEAAAAAAAAACQAAAAEAAAAAAAAAZAAAAAAAAAAA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A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GBAAAbAkAAK4XAAAgHgAAEAAAACYAAAAIAAAA/////wAAAAA="/>
              </a:ext>
            </a:extLst>
          </p:cNvGraphicFramePr>
          <p:nvPr/>
        </p:nvGraphicFramePr>
        <p:xfrm>
          <a:off x="775970" y="1531620"/>
          <a:ext cx="307340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D3F71EB3-8D01-4827-99B8-AEB43623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Portales de Transparencia Fiscal</a:t>
            </a:r>
          </a:p>
        </p:txBody>
      </p:sp>
      <p:pic>
        <p:nvPicPr>
          <p:cNvPr id="6" name="Marcador de contenido 4"/>
          <p:cNvPicPr>
            <a:picLocks noGrp="1" noChangeAspect="1" noChangeArrowheads="1"/>
            <a:extLst>
              <a:ext uri="smNativeData">
                <pr:smNativeData xmlns="" xmlns:p14="http://schemas.microsoft.com/office/powerpoint/2010/main" xmlns:pr="smNativeData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8DEAACYTAACRRQAAQBcAABAAAAAmAAAACAAAAAGBAAAAAAAA"/>
              </a:ext>
            </a:extLst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65625" y="3247231"/>
            <a:ext cx="3190875" cy="666750"/>
          </a:xfrm>
          <a:prstGeom prst="rect">
            <a:avLst/>
          </a:prstGeom>
        </p:spPr>
      </p:pic>
      <p:pic>
        <p:nvPicPr>
          <p:cNvPr id="7" name="Imagen 7" descr="Imagen que contiene dibujo&#10;&#10;Descripción generada automáticamente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AgUAAHMSAABpFQAA1hc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4070" y="2999105"/>
            <a:ext cx="2666365" cy="8756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Imagen 24" descr="Imagen que contiene firmar, foto, dibujo, gente&#10;&#10;Descripción generada automáticamente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lRG9j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tAUAAJweAAAdGQAAHSM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927100" y="4975860"/>
            <a:ext cx="3155315" cy="7321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Imagen 26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dBcAAAAAAAAAAAAAyAgAAAAAAABkAAAAZAAAAAAAAAAjAAAABAAAAGQAAAAXAAAAFAAAAAAAAAAAAAAA/38AAP9/AAAAAAAACQAAAAQAAABwricF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ES4AANkIAAApSgAAew8AABAAAAAmAAAACAAAAP//////////"/>
              </a:ext>
            </a:extLst>
          </p:cNvPicPr>
          <p:nvPr/>
        </p:nvPicPr>
        <p:blipFill rotWithShape="1">
          <a:blip r:embed="rId7"/>
          <a:srcRect l="60040" r="8261" b="22480"/>
          <a:stretch/>
        </p:blipFill>
        <p:spPr>
          <a:xfrm>
            <a:off x="4385137" y="4671695"/>
            <a:ext cx="3622790" cy="10782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Imagen 32" descr="Imagen que contiene dibujo&#10;&#10;Descripción generada automáticamente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gICAg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tAUAAGQJAAAuEwAAuQ4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8469082" y="1510882"/>
            <a:ext cx="2190750" cy="8667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Imagen 34" descr="Imagen que contiene interior, pantalla, monitor, televisión&#10;&#10;Descripción generada automáticamente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y2QYh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th4AAGkIAAAVKQAAyw8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8628063" y="2916714"/>
            <a:ext cx="1685925" cy="1200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Picture 2" descr="ONG">
            <a:extLst>
              <a:ext uri="{FF2B5EF4-FFF2-40B4-BE49-F238E27FC236}">
                <a16:creationId xmlns:a16="http://schemas.microsoft.com/office/drawing/2014/main" id="{3516EAC5-101B-481E-BD17-056D45205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370" y="1568131"/>
            <a:ext cx="46577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G">
            <a:extLst>
              <a:ext uri="{FF2B5EF4-FFF2-40B4-BE49-F238E27FC236}">
                <a16:creationId xmlns:a16="http://schemas.microsoft.com/office/drawing/2014/main" id="{A5E97600-E6AA-466E-8A05-987896437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386205"/>
            <a:ext cx="34861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03E1DEA-8287-4BDF-B764-DA900B8ED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90"/>
          <a:stretch/>
        </p:blipFill>
        <p:spPr bwMode="auto">
          <a:xfrm>
            <a:off x="4284604" y="2918147"/>
            <a:ext cx="3622791" cy="95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6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htIncomePct" descr="Gráfico de anillos que muestra el porcentaje de ingresos."/>
          <p:cNvGraphicFramePr>
            <a:extLst>
              <a:ext uri="smNativeData">
                <pr:smNativeData xmlns:pr="smNativeData" xmlns:p14="http://schemas.microsoft.com/office/powerpoint/2010/main" xmlns="" val="SMDATA_8_tAKSXxMAAAAlAAAAEwAAAA0AAAAAkAAAAEgAAACQAAAASAAAAAAAAAAAAAAAAAAAABcAAAAUAAAAAAAAAAAAAAD/fwAA/38AAAAAAAAJAAAABAAAAAAAAAAMAAAAEAAAAAAAAAAAAAAAA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MwEAAAAAAAAAAAAAAAAAAAAAAAAAAAAAAAAAAAAAAAAAAAAA/////8gABIAyMgAAAABDAGEAbABpAGIAcgBpAAAAbgBzAAAAAAAAAAAAAAAAAAAAAAAAAAAAAAAAAAAAAAAAAAAAAAAAAAAAAAAAAAAAAQAAAAAAAAAAAAAAAQAAAAAAAAAAAAAAAAAAAAAAAQAAAAEAAAAAAAAAAAAAAAAAAAABAAAAAQAAAP///wAAAAAAAAAAAAAAAAAAAAAAAAAAAAAAAAAAADwAAAA8AAAAPAAAAKAPAADQBwAAAAAAAAAAAAAAAAAAAAAAAAAAAAAAAAAAAAAAAKAPAADQBwAAAAAAAAMAAAD/////yAAEgDIyAAAAAEMAYQBsAGkAYgByAGkAAABuAHMAAAAAAAAAAAAAAAAAAAAAAAAAAAAAAAAAAAAAAAAAAAAAAAAAAAAAAAAAAAABAAAAAAAAAAAAAAABAAAAAAAAAAAAAAAAAAAAAAAAAAAAAAAAAAAAAAABAAAAAAAAAAAAAAAAAAAA////AAAAAAAAAAAAAAAAAAAAAAAAAAAAAAAAAAAAPAAAADwAAAA8AAAAmgEAAB0DAAAbDAAAAwoAAAEAAAAAAAAAAAAAAAAAAAAAAAAAmgEAAB0DAAABAAAAFAAAAA8AAAAeAAAAZAAAAGQAAAABAAAAAAAAAAAAAAAPAAAAZAAAAAAAAABLAAAAAAAAAAAAAAAEAAAACgAAAAAAAAAAAAAAAAAAAEsAAABkAAAAAAAAAAAAAAAAAAAAAAAAAAAAAAAAAAAAAQAAAAEAAAAAAAAACQAAAAEAAAAAAAAAZAAAAAAAAAAA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A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GBAAAbAkAAK4XAAAgHgAAEAAAACYAAAAIAAAA/////wAAAAA="/>
              </a:ext>
            </a:extLst>
          </p:cNvGraphicFramePr>
          <p:nvPr/>
        </p:nvGraphicFramePr>
        <p:xfrm>
          <a:off x="775970" y="1531620"/>
          <a:ext cx="307340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0F920517-DC2B-4B57-B321-08603F12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Portal de Préstamos Externos</a:t>
            </a:r>
          </a:p>
        </p:txBody>
      </p:sp>
      <p:pic>
        <p:nvPicPr>
          <p:cNvPr id="24" name="Marcador de contenido 23">
            <a:extLst>
              <a:ext uri="{FF2B5EF4-FFF2-40B4-BE49-F238E27FC236}">
                <a16:creationId xmlns:a16="http://schemas.microsoft.com/office/drawing/2014/main" id="{0270E4AC-89F1-48AC-97FE-37C405EFB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38378" y="1404938"/>
            <a:ext cx="6045369" cy="4351337"/>
          </a:xfrm>
        </p:spPr>
      </p:pic>
    </p:spTree>
    <p:extLst>
      <p:ext uri="{BB962C8B-B14F-4D97-AF65-F5344CB8AC3E}">
        <p14:creationId xmlns:p14="http://schemas.microsoft.com/office/powerpoint/2010/main" val="409236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htIncomePct" descr="Gráfico de anillos que muestra el porcentaje de ingresos."/>
          <p:cNvGraphicFramePr>
            <a:extLst>
              <a:ext uri="smNativeData">
                <pr:smNativeData xmlns="" xmlns:p14="http://schemas.microsoft.com/office/powerpoint/2010/main" xmlns:pr="smNativeData" val="SMDATA_8_tAKSXxMAAAAlAAAAEwAAAA0AAAAAkAAAAEgAAACQAAAASAAAAAAAAAAAAAAAAAAAABcAAAAUAAAAAAAAAAAAAAD/fwAA/38AAAAAAAAJAAAABAAAAAAAAAAMAAAAEAAAAAAAAAAAAAAAA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MwEAAAAAAAAAAAAAAAAAAAAAAAAAAAAAAAAAAAAAAAAAAAAA/////8gABIAyMgAAAABDAGEAbABpAGIAcgBpAAAAbgBzAAAAAAAAAAAAAAAAAAAAAAAAAAAAAAAAAAAAAAAAAAAAAAAAAAAAAAAAAAAAAQAAAAAAAAAAAAAAAQAAAAAAAAAAAAAAAAAAAAAAAQAAAAEAAAAAAAAAAAAAAAAAAAABAAAAAQAAAP///wAAAAAAAAAAAAAAAAAAAAAAAAAAAAAAAAAAADwAAAA8AAAAPAAAAKAPAADQBwAAAAAAAAAAAAAAAAAAAAAAAAAAAAAAAAAAAAAAAKAPAADQBwAAAAAAAAMAAAD/////yAAEgDIyAAAAAEMAYQBsAGkAYgByAGkAAABuAHMAAAAAAAAAAAAAAAAAAAAAAAAAAAAAAAAAAAAAAAAAAAAAAAAAAAAAAAAAAAABAAAAAAAAAAAAAAABAAAAAAAAAAAAAAAAAAAAAAAAAAAAAAAAAAAAAAABAAAAAAAAAAAAAAAAAAAA////AAAAAAAAAAAAAAAAAAAAAAAAAAAAAAAAAAAAPAAAADwAAAA8AAAAmgEAAB0DAAAbDAAAAwoAAAEAAAAAAAAAAAAAAAAAAAAAAAAAmgEAAB0DAAABAAAAFAAAAA8AAAAeAAAAZAAAAGQAAAABAAAAAAAAAAAAAAAPAAAAZAAAAAAAAABLAAAAAAAAAAAAAAAEAAAACgAAAAAAAAAAAAAAAAAAAEsAAABkAAAAAAAAAAAAAAAAAAAAAAAAAAAAAAAAAAAAAQAAAAEAAAAAAAAACQAAAAEAAAAAAAAAZAAAAAAAAAAA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A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GBAAAbAkAAK4XAAAgHgAAEAAAACYAAAAIAAAA/////wAAAAA="/>
              </a:ext>
            </a:extLst>
          </p:cNvGraphicFramePr>
          <p:nvPr/>
        </p:nvGraphicFramePr>
        <p:xfrm>
          <a:off x="775970" y="1531620"/>
          <a:ext cx="307340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7BBF2409-F079-4961-9CE4-609C52DDE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947" y="1285528"/>
            <a:ext cx="8854106" cy="495825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AB9BBF1-7C5D-41D8-A4EC-722CE719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Portal de Préstamos Externos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94210D-6376-498F-9655-A11E72D61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65739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htIncomePct" descr="Gráfico de anillos que muestra el porcentaje de ingresos."/>
          <p:cNvGraphicFramePr>
            <a:extLst>
              <a:ext uri="smNativeData">
                <pr:smNativeData xmlns:pr="smNativeData" xmlns:p14="http://schemas.microsoft.com/office/powerpoint/2010/main" xmlns="" val="SMDATA_8_tAKSXxMAAAAlAAAAEwAAAA0AAAAAkAAAAEgAAACQAAAASAAAAAAAAAAAAAAAAAAAABcAAAAUAAAAAAAAAAAAAAD/fwAA/38AAAAAAAAJAAAABAAAAAAAAAAMAAAAEAAAAAAAAAAAAAAAA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MwEAAAAAAAAAAAAAAAAAAAAAAAAAAAAAAAAAAAAAAAAAAAAA/////8gABIAyMgAAAABDAGEAbABpAGIAcgBpAAAAbgBzAAAAAAAAAAAAAAAAAAAAAAAAAAAAAAAAAAAAAAAAAAAAAAAAAAAAAAAAAAAAAQAAAAAAAAAAAAAAAQAAAAAAAAAAAAAAAAAAAAAAAQAAAAEAAAAAAAAAAAAAAAAAAAABAAAAAQAAAP///wAAAAAAAAAAAAAAAAAAAAAAAAAAAAAAAAAAADwAAAA8AAAAPAAAAKAPAADQBwAAAAAAAAAAAAAAAAAAAAAAAAAAAAAAAAAAAAAAAKAPAADQBwAAAAAAAAMAAAD/////yAAEgDIyAAAAAEMAYQBsAGkAYgByAGkAAABuAHMAAAAAAAAAAAAAAAAAAAAAAAAAAAAAAAAAAAAAAAAAAAAAAAAAAAAAAAAAAAABAAAAAAAAAAAAAAABAAAAAAAAAAAAAAAAAAAAAAAAAAAAAAAAAAAAAAABAAAAAAAAAAAAAAAAAAAA////AAAAAAAAAAAAAAAAAAAAAAAAAAAAAAAAAAAAPAAAADwAAAA8AAAAmgEAAB0DAAAbDAAAAwoAAAEAAAAAAAAAAAAAAAAAAAAAAAAAmgEAAB0DAAABAAAAFAAAAA8AAAAeAAAAZAAAAGQAAAABAAAAAAAAAAAAAAAPAAAAZAAAAAAAAABLAAAAAAAAAAAAAAAEAAAACgAAAAAAAAAAAAAAAAAAAEsAAABkAAAAAAAAAAAAAAAAAAAAAAAAAAAAAAAAAAAAAQAAAAEAAAAAAAAACQAAAAEAAAAAAAAAZAAAAAAAAAAA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A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GBAAAbAkAAK4XAAAgHgAAEAAAACYAAAAIAAAA/////wAAAAA="/>
              </a:ext>
            </a:extLst>
          </p:cNvGraphicFramePr>
          <p:nvPr/>
        </p:nvGraphicFramePr>
        <p:xfrm>
          <a:off x="775970" y="1531620"/>
          <a:ext cx="307340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77E11A41-0428-4A22-B86A-BCF3DAB34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36" y="1264093"/>
            <a:ext cx="7998691" cy="520632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2BD403D-A466-4AA1-92CD-5569F7E6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Portal de Fideicomisos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27C0A9-BDE6-4907-A087-A487F10A0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8513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htIncomePct" descr="Gráfico de anillos que muestra el porcentaje de ingresos."/>
          <p:cNvGraphicFramePr>
            <a:extLst>
              <a:ext uri="smNativeData">
                <pr:smNativeData xmlns="" xmlns:p14="http://schemas.microsoft.com/office/powerpoint/2010/main" xmlns:pr="smNativeData" val="SMDATA_8_tAKSXxMAAAAlAAAAEwAAAA0AAAAAkAAAAEgAAACQAAAASAAAAAAAAAAAAAAAAAAAABcAAAAUAAAAAAAAAAAAAAD/fwAA/38AAAAAAAAJAAAABAAAAAAAAAAMAAAAEAAAAAAAAAAAAAAAA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MwEAAAAAAAAAAAAAAAAAAAAAAAAAAAAAAAAAAAAAAAAAAAAA/////8gABIAyMgAAAABDAGEAbABpAGIAcgBpAAAAbgBzAAAAAAAAAAAAAAAAAAAAAAAAAAAAAAAAAAAAAAAAAAAAAAAAAAAAAAAAAAAAAQAAAAAAAAAAAAAAAQAAAAAAAAAAAAAAAAAAAAAAAQAAAAEAAAAAAAAAAAAAAAAAAAABAAAAAQAAAP///wAAAAAAAAAAAAAAAAAAAAAAAAAAAAAAAAAAADwAAAA8AAAAPAAAAKAPAADQBwAAAAAAAAAAAAAAAAAAAAAAAAAAAAAAAAAAAAAAAKAPAADQBwAAAAAAAAMAAAD/////yAAEgDIyAAAAAEMAYQBsAGkAYgByAGkAAABuAHMAAAAAAAAAAAAAAAAAAAAAAAAAAAAAAAAAAAAAAAAAAAAAAAAAAAAAAAAAAAABAAAAAAAAAAAAAAABAAAAAAAAAAAAAAAAAAAAAAAAAAAAAAAAAAAAAAABAAAAAAAAAAAAAAAAAAAA////AAAAAAAAAAAAAAAAAAAAAAAAAAAAAAAAAAAAPAAAADwAAAA8AAAAmgEAAB0DAAAbDAAAAwoAAAEAAAAAAAAAAAAAAAAAAAAAAAAAmgEAAB0DAAABAAAAFAAAAA8AAAAeAAAAZAAAAGQAAAABAAAAAAAAAAAAAAAPAAAAZAAAAAAAAABLAAAAAAAAAAAAAAAEAAAACgAAAAAAAAAAAAAAAAAAAEsAAABkAAAAAAAAAAAAAAAAAAAAAAAAAAAAAAAAAAAAAQAAAAEAAAAAAAAACQAAAAEAAAAAAAAAZAAAAAAAAAAA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A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GBAAAbAkAAK4XAAAgHgAAEAAAACYAAAAIAAAA/////wAAAAA="/>
              </a:ext>
            </a:extLst>
          </p:cNvGraphicFramePr>
          <p:nvPr/>
        </p:nvGraphicFramePr>
        <p:xfrm>
          <a:off x="775970" y="1531620"/>
          <a:ext cx="307340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63C203A-18CE-46AB-8A5F-E97094495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61" y="1146359"/>
            <a:ext cx="11453610" cy="525889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F81263A-E855-4D31-8D95-E54E0F9B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Portal de Fideicomisos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22BF42-3A18-4B6D-9298-529474881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35594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htIncomePct" descr="Gráfico de anillos que muestra el porcentaje de ingresos."/>
          <p:cNvGraphicFramePr>
            <a:extLst>
              <a:ext uri="smNativeData">
                <pr:smNativeData xmlns="" xmlns:p14="http://schemas.microsoft.com/office/powerpoint/2010/main" xmlns:pr="smNativeData" val="SMDATA_8_tAKSXxMAAAAlAAAAEwAAAA0AAAAAkAAAAEgAAACQAAAASAAAAAAAAAAAAAAAAAAAABcAAAAUAAAAAAAAAAAAAAD/fwAA/38AAAAAAAAJAAAABAAAAAAAAAAMAAAAEAAAAAAAAAAAAAAAA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MwEAAAAAAAAAAAAAAAAAAAAAAAAAAAAAAAAAAAAAAAAAAAAA/////8gABIAyMgAAAABDAGEAbABpAGIAcgBpAAAAbgBzAAAAAAAAAAAAAAAAAAAAAAAAAAAAAAAAAAAAAAAAAAAAAAAAAAAAAAAAAAAAAQAAAAAAAAAAAAAAAQAAAAAAAAAAAAAAAAAAAAAAAQAAAAEAAAAAAAAAAAAAAAAAAAABAAAAAQAAAP///wAAAAAAAAAAAAAAAAAAAAAAAAAAAAAAAAAAADwAAAA8AAAAPAAAAKAPAADQBwAAAAAAAAAAAAAAAAAAAAAAAAAAAAAAAAAAAAAAAKAPAADQBwAAAAAAAAMAAAD/////yAAEgDIyAAAAAEMAYQBsAGkAYgByAGkAAABuAHMAAAAAAAAAAAAAAAAAAAAAAAAAAAAAAAAAAAAAAAAAAAAAAAAAAAAAAAAAAAABAAAAAAAAAAAAAAABAAAAAAAAAAAAAAAAAAAAAAAAAAAAAAAAAAAAAAABAAAAAAAAAAAAAAAAAAAA////AAAAAAAAAAAAAAAAAAAAAAAAAAAAAAAAAAAAPAAAADwAAAA8AAAAmgEAAB0DAAAbDAAAAwoAAAEAAAAAAAAAAAAAAAAAAAAAAAAAmgEAAB0DAAABAAAAFAAAAA8AAAAeAAAAZAAAAGQAAAABAAAAAAAAAAAAAAAPAAAAZAAAAAAAAABLAAAAAAAAAAAAAAAEAAAACgAAAAAAAAAAAAAAAAAAAEsAAABkAAAAAAAAAAAAAAAAAAAAAAAAAAAAAAAAAAAAAQAAAAEAAAAAAAAACQAAAAEAAAAAAAAAZAAAAAAAAAAA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A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GBAAAbAkAAK4XAAAgHgAAEAAAACYAAAAIAAAA/////wAAAAA="/>
              </a:ext>
            </a:extLst>
          </p:cNvGraphicFramePr>
          <p:nvPr/>
        </p:nvGraphicFramePr>
        <p:xfrm>
          <a:off x="775970" y="1531620"/>
          <a:ext cx="307340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F38CE4AD-3D49-406E-AE3E-3B0DC234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Uso de Portales de Transparencia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2FF57616-5ED5-4157-8E9C-CF35840909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95326" y="1937336"/>
            <a:ext cx="2336006" cy="1796113"/>
          </a:xfrm>
        </p:spPr>
      </p:pic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B7294AA5-4862-4000-BE2A-F98FC56AA8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419" sz="2400" dirty="0"/>
              <a:t>Los portales de transparencia resultan de utilidad en la medida en que son utilizados y aprovechados por la población. Durante el primer semestre del 2021, el sitio web del MINFIN registró  314,000 visitas. </a:t>
            </a:r>
          </a:p>
          <a:p>
            <a:pPr marL="0" indent="0">
              <a:buNone/>
            </a:pPr>
            <a:endParaRPr lang="es-419" sz="2400" dirty="0"/>
          </a:p>
          <a:p>
            <a:pPr marL="0" indent="0">
              <a:buNone/>
            </a:pPr>
            <a:r>
              <a:rPr lang="es-419" sz="2400" dirty="0"/>
              <a:t>Las visitas a los distintos portales de transparencia en el mismo período de tiempo fueron de alrededor de 15,000.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C8909D0-FC70-4FC4-89FB-DF6F55121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812" y="1894072"/>
            <a:ext cx="2366409" cy="183937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767F099-D84D-49A8-A636-D98FD2127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77" y="3811236"/>
            <a:ext cx="2347506" cy="1788903"/>
          </a:xfrm>
          <a:prstGeom prst="rect">
            <a:avLst/>
          </a:prstGeom>
        </p:spPr>
      </p:pic>
      <p:pic>
        <p:nvPicPr>
          <p:cNvPr id="25" name="Imagen 24" descr="Interfaz de usuario gráfica, Gráfico, Aplicación, Histograma&#10;&#10;Descripción generada automáticamente">
            <a:extLst>
              <a:ext uri="{FF2B5EF4-FFF2-40B4-BE49-F238E27FC236}">
                <a16:creationId xmlns:a16="http://schemas.microsoft.com/office/drawing/2014/main" id="{3634536E-CC57-4492-B11C-C07F533C1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126" y="3877453"/>
            <a:ext cx="2259558" cy="169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htIncomePct" descr="Gráfico de anillos que muestra el porcentaje de ingresos."/>
          <p:cNvGraphicFramePr>
            <a:extLst>
              <a:ext uri="smNativeData">
                <pr:smNativeData xmlns:pr="smNativeData" xmlns:p14="http://schemas.microsoft.com/office/powerpoint/2010/main" xmlns="" val="SMDATA_8_tAKSXxMAAAAlAAAAEwAAAA0AAAAAkAAAAEgAAACQAAAASAAAAAAAAAAAAAAAAAAAABcAAAAUAAAAAAAAAAAAAAD/fwAA/38AAAAAAAAJAAAABAAAAAAAAAAMAAAAEAAAAAAAAAAAAAAAA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MwEAAAAAAAAAAAAAAAAAAAAAAAAAAAAAAAAAAAAAAAAAAAAA/////8gABIAyMgAAAABDAGEAbABpAGIAcgBpAAAAbgBzAAAAAAAAAAAAAAAAAAAAAAAAAAAAAAAAAAAAAAAAAAAAAAAAAAAAAAAAAAAAAQAAAAAAAAAAAAAAAQAAAAAAAAAAAAAAAAAAAAAAAQAAAAEAAAAAAAAAAAAAAAAAAAABAAAAAQAAAP///wAAAAAAAAAAAAAAAAAAAAAAAAAAAAAAAAAAADwAAAA8AAAAPAAAAKAPAADQBwAAAAAAAAAAAAAAAAAAAAAAAAAAAAAAAAAAAAAAAKAPAADQBwAAAAAAAAMAAAD/////yAAEgDIyAAAAAEMAYQBsAGkAYgByAGkAAABuAHMAAAAAAAAAAAAAAAAAAAAAAAAAAAAAAAAAAAAAAAAAAAAAAAAAAAAAAAAAAAABAAAAAAAAAAAAAAABAAAAAAAAAAAAAAAAAAAAAAAAAAAAAAAAAAAAAAABAAAAAAAAAAAAAAAAAAAA////AAAAAAAAAAAAAAAAAAAAAAAAAAAAAAAAAAAAPAAAADwAAAA8AAAAmgEAAB0DAAAbDAAAAwoAAAEAAAAAAAAAAAAAAAAAAAAAAAAAmgEAAB0DAAABAAAAFAAAAA8AAAAeAAAAZAAAAGQAAAABAAAAAAAAAAAAAAAPAAAAZAAAAAAAAABLAAAAAAAAAAAAAAAEAAAACgAAAAAAAAAAAAAAAAAAAEsAAABkAAAAAAAAAAAAAAAAAAAAAAAAAAAAAAAAAAAAAQAAAAEAAAAAAAAACQAAAAEAAAAAAAAAZAAAAAAAAAAA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A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GBAAAbAkAAK4XAAAgHgAAEAAAACYAAAAIAAAA/////wAAAAA="/>
              </a:ext>
            </a:extLst>
          </p:cNvGraphicFramePr>
          <p:nvPr/>
        </p:nvGraphicFramePr>
        <p:xfrm>
          <a:off x="775970" y="1531620"/>
          <a:ext cx="307340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E459D3E-D2FB-47F4-8FEA-0BF92F59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Mejoras en portales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CD9AECB-3E1C-4CA4-9FEC-260BDC22B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47" y="1856498"/>
            <a:ext cx="10515600" cy="4351338"/>
          </a:xfrm>
        </p:spPr>
        <p:txBody>
          <a:bodyPr>
            <a:normAutofit/>
          </a:bodyPr>
          <a:lstStyle/>
          <a:p>
            <a:r>
              <a:rPr lang="es-419" sz="2400" dirty="0"/>
              <a:t>Desarrollo de versión web móvil para el Portal de Transparencia Presupuestaria</a:t>
            </a:r>
          </a:p>
          <a:p>
            <a:r>
              <a:rPr lang="es-419" sz="2400" dirty="0"/>
              <a:t>Mejoras de líneas gráficas y navegabilidad en los portales. </a:t>
            </a:r>
          </a:p>
          <a:p>
            <a:r>
              <a:rPr lang="es-419" sz="2400" dirty="0"/>
              <a:t>Proyecto de adición de funcionalidades importantes al Portal de Datos Abiertos para mantener historial de conjuntos de datos y nuevas herramientas de visualización de los datos. </a:t>
            </a:r>
          </a:p>
          <a:p>
            <a:r>
              <a:rPr lang="es-419" sz="2400" dirty="0"/>
              <a:t>Mejoras y adiciones al Sistema de Transferencias, Subsidios y Subvenciones que permitirán una mejor alimentación del Portal de las ONG. </a:t>
            </a:r>
          </a:p>
        </p:txBody>
      </p:sp>
    </p:spTree>
    <p:extLst>
      <p:ext uri="{BB962C8B-B14F-4D97-AF65-F5344CB8AC3E}">
        <p14:creationId xmlns:p14="http://schemas.microsoft.com/office/powerpoint/2010/main" val="2125637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htIncomePct" descr="Gráfico de anillos que muestra el porcentaje de ingresos."/>
          <p:cNvGraphicFramePr>
            <a:extLst>
              <a:ext uri="smNativeData">
                <pr:smNativeData xmlns="" xmlns:p14="http://schemas.microsoft.com/office/powerpoint/2010/main" xmlns:pr="smNativeData" val="SMDATA_8_tAKSXxMAAAAlAAAAEwAAAA0AAAAAkAAAAEgAAACQAAAASAAAAAAAAAAAAAAAAAAAABcAAAAUAAAAAAAAAAAAAAD/fwAA/38AAAAAAAAJAAAABAAAAAAAAAAMAAAAEAAAAAAAAAAAAAAAA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MwEAAAAAAAAAAAAAAAAAAAAAAAAAAAAAAAAAAAAAAAAAAAAA/////8gABIAyMgAAAABDAGEAbABpAGIAcgBpAAAAbgBzAAAAAAAAAAAAAAAAAAAAAAAAAAAAAAAAAAAAAAAAAAAAAAAAAAAAAAAAAAAAAQAAAAAAAAAAAAAAAQAAAAAAAAAAAAAAAAAAAAAAAQAAAAEAAAAAAAAAAAAAAAAAAAABAAAAAQAAAP///wAAAAAAAAAAAAAAAAAAAAAAAAAAAAAAAAAAADwAAAA8AAAAPAAAAKAPAADQBwAAAAAAAAAAAAAAAAAAAAAAAAAAAAAAAAAAAAAAAKAPAADQBwAAAAAAAAMAAAD/////yAAEgDIyAAAAAEMAYQBsAGkAYgByAGkAAABuAHMAAAAAAAAAAAAAAAAAAAAAAAAAAAAAAAAAAAAAAAAAAAAAAAAAAAAAAAAAAAABAAAAAAAAAAAAAAABAAAAAAAAAAAAAAAAAAAAAAAAAAAAAAAAAAAAAAABAAAAAAAAAAAAAAAAAAAA////AAAAAAAAAAAAAAAAAAAAAAAAAAAAAAAAAAAAPAAAADwAAAA8AAAAmgEAAB0DAAAbDAAAAwoAAAEAAAAAAAAAAAAAAAAAAAAAAAAAmgEAAB0DAAABAAAAFAAAAA8AAAAeAAAAZAAAAGQAAAABAAAAAAAAAAAAAAAPAAAAZAAAAAAAAABLAAAAAAAAAAAAAAAEAAAACgAAAAAAAAAAAAAAAAAAAEsAAABkAAAAAAAAAAAAAAAAAAAAAAAAAAAAAAAAAAAAAQAAAAEAAAAAAAAACQAAAAEAAAAAAAAAZAAAAAAAAAAA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A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GBAAAbAkAAK4XAAAgHgAAEAAAACYAAAAIAAAA/////wAAAAA="/>
              </a:ext>
            </a:extLst>
          </p:cNvGraphicFramePr>
          <p:nvPr/>
        </p:nvGraphicFramePr>
        <p:xfrm>
          <a:off x="775970" y="1531620"/>
          <a:ext cx="307340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40BBB3C-188E-435B-9698-BD339FDD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Retos a enfrentar en materia de portales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CD9AECB-3E1C-4CA4-9FEC-260BDC22B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sz="2400" dirty="0"/>
              <a:t>Mantener la información siempre actualizada, principalmente la de aquellos portales cuyos datos provienen de fuentes en papel (desarrollo de sistemas transaccionales).</a:t>
            </a:r>
          </a:p>
          <a:p>
            <a:r>
              <a:rPr lang="es-419" sz="2400" dirty="0"/>
              <a:t>Promoción de las herramientas web desarrolladas, que permitan dar paso a una auditoría social responsable e informada.</a:t>
            </a:r>
          </a:p>
          <a:p>
            <a:r>
              <a:rPr lang="es-419" sz="2400" dirty="0"/>
              <a:t>Desarrollo de visualizaciones ciudadanas que permitan conocer la información de manera amigable. </a:t>
            </a:r>
          </a:p>
          <a:p>
            <a:r>
              <a:rPr lang="es-419" sz="2400" dirty="0"/>
              <a:t>Ampliar cobertura de información de los portales a todo el sector público no financiero.</a:t>
            </a:r>
          </a:p>
          <a:p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165997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htIncomePct" descr="Gráfico de anillos que muestra el porcentaje de ingresos."/>
          <p:cNvGraphicFramePr>
            <a:extLst>
              <a:ext uri="smNativeData">
                <pr:smNativeData xmlns:pr="smNativeData" xmlns:p14="http://schemas.microsoft.com/office/powerpoint/2010/main" xmlns="" val="SMDATA_8_tAKSXxMAAAAlAAAAEwAAAA0AAAAAkAAAAEgAAACQAAAASAAAAAAAAAAAAAAAAAAAABcAAAAUAAAAAAAAAAAAAAD/fwAA/38AAAAAAAAJAAAABAAAAAAAAAAMAAAAEAAAAAAAAAAAAAAAA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MwEAAAAAAAAAAAAAAAAAAAAAAAAAAAAAAAAAAAAAAAAAAAAA/////8gABIAyMgAAAABDAGEAbABpAGIAcgBpAAAAbgBzAAAAAAAAAAAAAAAAAAAAAAAAAAAAAAAAAAAAAAAAAAAAAAAAAAAAAAAAAAAAAQAAAAAAAAAAAAAAAQAAAAAAAAAAAAAAAAAAAAAAAQAAAAEAAAAAAAAAAAAAAAAAAAABAAAAAQAAAP///wAAAAAAAAAAAAAAAAAAAAAAAAAAAAAAAAAAADwAAAA8AAAAPAAAAKAPAADQBwAAAAAAAAAAAAAAAAAAAAAAAAAAAAAAAAAAAAAAAKAPAADQBwAAAAAAAAMAAAD/////yAAEgDIyAAAAAEMAYQBsAGkAYgByAGkAAABuAHMAAAAAAAAAAAAAAAAAAAAAAAAAAAAAAAAAAAAAAAAAAAAAAAAAAAAAAAAAAAABAAAAAAAAAAAAAAABAAAAAAAAAAAAAAAAAAAAAAAAAAAAAAAAAAAAAAABAAAAAAAAAAAAAAAAAAAA////AAAAAAAAAAAAAAAAAAAAAAAAAAAAAAAAAAAAPAAAADwAAAA8AAAAmgEAAB0DAAAbDAAAAwoAAAEAAAAAAAAAAAAAAAAAAAAAAAAAmgEAAB0DAAABAAAAFAAAAA8AAAAeAAAAZAAAAGQAAAABAAAAAAAAAAAAAAAPAAAAZAAAAAAAAABLAAAAAAAAAAAAAAAEAAAACgAAAAAAAAAAAAAAAAAAAEsAAABkAAAAAAAAAAAAAAAAAAAAAAAAAAAAAAAAAAAAAQAAAAEAAAAAAAAACQAAAAEAAAAAAAAAZAAAAAAAAAAA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A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GBAAAbAkAAK4XAAAgHgAAEAAAACYAAAAIAAAA/////wAAAAA="/>
              </a:ext>
            </a:extLst>
          </p:cNvGraphicFramePr>
          <p:nvPr/>
        </p:nvGraphicFramePr>
        <p:xfrm>
          <a:off x="775970" y="1531620"/>
          <a:ext cx="307340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B438EAB0-34A8-448E-A234-A8B13B73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Proyectos de nuevos portales de transparencia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CD9AECB-3E1C-4CA4-9FEC-260BDC22B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sz="2400" dirty="0"/>
              <a:t>Portal de gasto y ejecución en programa de seguridad alimentaria.</a:t>
            </a:r>
          </a:p>
          <a:p>
            <a:r>
              <a:rPr lang="es-419" sz="2400" dirty="0"/>
              <a:t>Portal de desembolsos, gasto y seguimiento a proyectos de Consejos de Desarrollo Departamentales.</a:t>
            </a:r>
          </a:p>
          <a:p>
            <a:endParaRPr lang="es-419" sz="2400" dirty="0"/>
          </a:p>
          <a:p>
            <a:pPr marL="0" indent="0" algn="just">
              <a:buNone/>
            </a:pPr>
            <a:r>
              <a:rPr lang="es-419" sz="2400" dirty="0"/>
              <a:t>Estos proyectos están en fase de análisis y responden a las demandas ciudadanas de información. Su desarrollo depende de la disponibilidad de fuentes confiables de información. </a:t>
            </a:r>
          </a:p>
          <a:p>
            <a:endParaRPr lang="es-419" sz="2400" dirty="0"/>
          </a:p>
          <a:p>
            <a:endParaRPr lang="es-419" sz="2400" dirty="0"/>
          </a:p>
          <a:p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3971301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93" b="94560" l="2344" r="89974">
                        <a14:foregroundMark x1="11784" y1="5208" x2="11784" y2="5208"/>
                        <a14:foregroundMark x1="8724" y1="16435" x2="8724" y2="16435"/>
                        <a14:foregroundMark x1="6510" y1="12269" x2="6510" y2="12269"/>
                        <a14:foregroundMark x1="2344" y1="14468" x2="2344" y2="14468"/>
                        <a14:foregroundMark x1="14388" y1="70602" x2="14388" y2="70602"/>
                        <a14:foregroundMark x1="9245" y1="94560" x2="9245" y2="94560"/>
                        <a14:foregroundMark x1="27474" y1="25926" x2="27474" y2="259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1814" y="1157341"/>
            <a:ext cx="6730186" cy="3451586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lang="es-419" sz="6000" dirty="0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Participación ciudadana en formulación de política fiscal</a:t>
            </a:r>
            <a:endParaRPr lang="es-ES" sz="6000" dirty="0">
              <a:solidFill>
                <a:schemeClr val="accent5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344EB93-8BEF-43F8-A6CF-B970B29F2EDC}"/>
              </a:ext>
            </a:extLst>
          </p:cNvPr>
          <p:cNvSpPr txBox="1">
            <a:spLocks/>
          </p:cNvSpPr>
          <p:nvPr/>
        </p:nvSpPr>
        <p:spPr>
          <a:xfrm>
            <a:off x="5339010" y="4608927"/>
            <a:ext cx="6669375" cy="1655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«</a:t>
            </a:r>
            <a:r>
              <a:rPr lang="es-ES" sz="1600" dirty="0"/>
              <a:t>Querer informarse sin esfuerzo es una ilusión que tiene que ver con el mito publicitario más que con la movilización cívica. Informarse cansa y a este precio el ciudadano adquiere el derecho de participar inteligentemente en la vida democrática.</a:t>
            </a:r>
            <a:r>
              <a:rPr lang="es-419" sz="1600" dirty="0"/>
              <a:t>»  Ignacio Ramonet</a:t>
            </a:r>
          </a:p>
          <a:p>
            <a:pPr marL="0" indent="0">
              <a:buNone/>
            </a:pPr>
            <a:endParaRPr lang="es-419" sz="1800" dirty="0"/>
          </a:p>
        </p:txBody>
      </p:sp>
      <p:pic>
        <p:nvPicPr>
          <p:cNvPr id="7" name="Picture 6" descr="A screenshot of a logo&#10;&#10;Description automatically generated with low confidence">
            <a:extLst>
              <a:ext uri="{FF2B5EF4-FFF2-40B4-BE49-F238E27FC236}">
                <a16:creationId xmlns:a16="http://schemas.microsoft.com/office/drawing/2014/main" id="{BD5D4174-D2F1-40A5-A8DE-457D3A912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389" y="6264372"/>
            <a:ext cx="2684611" cy="3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0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htIncomePct" descr="Gráfico de anillos que muestra el porcentaje de ingresos."/>
          <p:cNvGraphicFramePr>
            <a:extLst>
              <a:ext uri="smNativeData">
                <pr:smNativeData xmlns="" xmlns:p14="http://schemas.microsoft.com/office/powerpoint/2010/main" xmlns:pr="smNativeData" val="SMDATA_8_tAKSXxMAAAAlAAAAEwAAAA0AAAAAkAAAAEgAAACQAAAASAAAAAAAAAAAAAAAAAAAABcAAAAUAAAAAAAAAAAAAAD/fwAA/38AAAAAAAAJAAAABAAAAAAAAAAMAAAAEAAAAAAAAAAAAAAAA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MwEAAAAAAAAAAAAAAAAAAAAAAAAAAAAAAAAAAAAAAAAAAAAA/////8gABIAyMgAAAABDAGEAbABpAGIAcgBpAAAAbgBzAAAAAAAAAAAAAAAAAAAAAAAAAAAAAAAAAAAAAAAAAAAAAAAAAAAAAAAAAAAAAQAAAAAAAAAAAAAAAQAAAAAAAAAAAAAAAAAAAAAAAQAAAAEAAAAAAAAAAAAAAAAAAAABAAAAAQAAAP///wAAAAAAAAAAAAAAAAAAAAAAAAAAAAAAAAAAADwAAAA8AAAAPAAAAKAPAADQBwAAAAAAAAAAAAAAAAAAAAAAAAAAAAAAAAAAAAAAAKAPAADQBwAAAAAAAAMAAAD/////yAAEgDIyAAAAAEMAYQBsAGkAYgByAGkAAABuAHMAAAAAAAAAAAAAAAAAAAAAAAAAAAAAAAAAAAAAAAAAAAAAAAAAAAAAAAAAAAABAAAAAAAAAAAAAAABAAAAAAAAAAAAAAAAAAAAAAAAAAAAAAAAAAAAAAABAAAAAAAAAAAAAAAAAAAA////AAAAAAAAAAAAAAAAAAAAAAAAAAAAAAAAAAAAPAAAADwAAAA8AAAAmgEAAB0DAAAbDAAAAwoAAAEAAAAAAAAAAAAAAAAAAAAAAAAAmgEAAB0DAAABAAAAFAAAAA8AAAAeAAAAZAAAAGQAAAABAAAAAAAAAAAAAAAPAAAAZAAAAAAAAABLAAAAAAAAAAAAAAAEAAAACgAAAAAAAAAAAAAAAAAAAEsAAABkAAAAAAAAAAAAAAAAAAAAAAAAAAAAAAAAAAAAAQAAAAEAAAAAAAAACQAAAAEAAAAAAAAAZAAAAAAAAAAA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A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GBAAAbAkAAK4XAAAgHgAAEAAAACYAAAAIAAAA/////wAAAAA="/>
              </a:ext>
            </a:extLst>
          </p:cNvGraphicFramePr>
          <p:nvPr/>
        </p:nvGraphicFramePr>
        <p:xfrm>
          <a:off x="775970" y="1531620"/>
          <a:ext cx="307340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44E26FD6-27FE-4E81-BBDC-FF8F4A49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Transparencia Fiscal</a:t>
            </a:r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C1F00470-47A3-4D0F-A763-A581395CA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s-GT" sz="2400" dirty="0"/>
              <a:t>La transparencia fiscal, según el Fondo Monetario Internacional, se define  como «la claridad, confiabilidad, frecuencia, puntualidad y pertinencia de los informes fiscales públicos y la apertura al público del proceso de formulación de la política fiscal del gobierno.»</a:t>
            </a:r>
          </a:p>
          <a:p>
            <a:pPr marL="0" indent="0" algn="just">
              <a:buNone/>
            </a:pPr>
            <a:endParaRPr lang="es-GT" sz="2400" dirty="0"/>
          </a:p>
          <a:p>
            <a:pPr marL="0" indent="0" algn="just">
              <a:buNone/>
            </a:pPr>
            <a:r>
              <a:rPr lang="es-GT" sz="2400" dirty="0"/>
              <a:t>Así, se considera que todas las decisiones gubernamentales y administrativas deberán estar al alcance del público en forma clara, accesible y veraz, por lo que el presupuesto gubernamental estará bajo constante escrutinio.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  <a:endParaRPr lang="es-419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851494F8-C988-4761-9E2F-C0D1341D62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97527" y="1069571"/>
            <a:ext cx="9705397" cy="543155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28C0126-F9C7-4AA8-B896-2411E7EA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Principios de participación pública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F8B29-0DC0-4692-AC62-C0557A32F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95F582D-5BDD-4967-9666-D05B4144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Proceso de presupuesto abierto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20D77959-2F46-420D-BD84-255322ED5F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74187"/>
              </p:ext>
            </p:extLst>
          </p:nvPr>
        </p:nvGraphicFramePr>
        <p:xfrm>
          <a:off x="154236" y="1186029"/>
          <a:ext cx="11435509" cy="555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9343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03CB910-2316-49AB-8A91-1878BACD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Retos del proceso de presupuesto abierto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24F7B120-EFA1-4DE4-9D7A-C2917730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47" y="1768364"/>
            <a:ext cx="10515600" cy="4351338"/>
          </a:xfrm>
        </p:spPr>
        <p:txBody>
          <a:bodyPr>
            <a:normAutofit/>
          </a:bodyPr>
          <a:lstStyle/>
          <a:p>
            <a:r>
              <a:rPr lang="es-419" sz="2400" dirty="0"/>
              <a:t>Institucionalizar una metodología para la realización, siempre siguiendo los diez principios de participación de GIFT. </a:t>
            </a:r>
          </a:p>
          <a:p>
            <a:r>
              <a:rPr lang="es-419" sz="2400" dirty="0"/>
              <a:t>Aumentar la cobertura de los talleres, de tal forma que permitan la participación de representantes de todos los sectores de la sociedad.</a:t>
            </a:r>
          </a:p>
          <a:p>
            <a:r>
              <a:rPr lang="es-419" sz="2400" dirty="0"/>
              <a:t>Poner en práctica mecanismos piloto para monitorear la implementación del presupuesto.</a:t>
            </a:r>
          </a:p>
        </p:txBody>
      </p:sp>
    </p:spTree>
    <p:extLst>
      <p:ext uri="{BB962C8B-B14F-4D97-AF65-F5344CB8AC3E}">
        <p14:creationId xmlns:p14="http://schemas.microsoft.com/office/powerpoint/2010/main" val="4150079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4557" y="3245677"/>
            <a:ext cx="6821170" cy="76367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lang="es-ES" sz="4800" spc="229" dirty="0">
                <a:solidFill>
                  <a:srgbClr val="FFFFFF"/>
                </a:solidFill>
              </a:rPr>
              <a:t>Sub títulos</a:t>
            </a:r>
            <a:endParaRPr sz="4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3B2E388-D65B-6D4B-A6D2-68D17625F6EF}"/>
              </a:ext>
            </a:extLst>
          </p:cNvPr>
          <p:cNvSpPr txBox="1">
            <a:spLocks/>
          </p:cNvSpPr>
          <p:nvPr/>
        </p:nvSpPr>
        <p:spPr>
          <a:xfrm>
            <a:off x="5345722" y="3974123"/>
            <a:ext cx="5334000" cy="1090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GT" sz="5400" dirty="0"/>
              <a:t>¡Muchas Gracias!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6C0A4D-B354-BA46-B081-CA8A60AFC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029" y="719322"/>
            <a:ext cx="2411385" cy="5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2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htIncomePct" descr="Gráfico de anillos que muestra el porcentaje de ingresos."/>
          <p:cNvGraphicFramePr>
            <a:extLst>
              <a:ext uri="smNativeData">
                <pr:smNativeData xmlns:pr="smNativeData" xmlns:p14="http://schemas.microsoft.com/office/powerpoint/2010/main" xmlns="" val="SMDATA_8_tAKSXxMAAAAlAAAAEwAAAA0AAAAAkAAAAEgAAACQAAAASAAAAAAAAAAAAAAAAAAAABcAAAAUAAAAAAAAAAAAAAD/fwAA/38AAAAAAAAJAAAABAAAAAAAAAAMAAAAEAAAAAAAAAAAAAAAA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MwEAAAAAAAAAAAAAAAAAAAAAAAAAAAAAAAAAAAAAAAAAAAAA/////8gABIAyMgAAAABDAGEAbABpAGIAcgBpAAAAbgBzAAAAAAAAAAAAAAAAAAAAAAAAAAAAAAAAAAAAAAAAAAAAAAAAAAAAAAAAAAAAAQAAAAAAAAAAAAAAAQAAAAAAAAAAAAAAAAAAAAAAAQAAAAEAAAAAAAAAAAAAAAAAAAABAAAAAQAAAP///wAAAAAAAAAAAAAAAAAAAAAAAAAAAAAAAAAAADwAAAA8AAAAPAAAAKAPAADQBwAAAAAAAAAAAAAAAAAAAAAAAAAAAAAAAAAAAAAAAKAPAADQBwAAAAAAAAMAAAD/////yAAEgDIyAAAAAEMAYQBsAGkAYgByAGkAAABuAHMAAAAAAAAAAAAAAAAAAAAAAAAAAAAAAAAAAAAAAAAAAAAAAAAAAAAAAAAAAAABAAAAAAAAAAAAAAABAAAAAAAAAAAAAAAAAAAAAAAAAAAAAAAAAAAAAAABAAAAAAAAAAAAAAAAAAAA////AAAAAAAAAAAAAAAAAAAAAAAAAAAAAAAAAAAAPAAAADwAAAA8AAAAmgEAAB0DAAAbDAAAAwoAAAEAAAAAAAAAAAAAAAAAAAAAAAAAmgEAAB0DAAABAAAAFAAAAA8AAAAeAAAAZAAAAGQAAAABAAAAAAAAAAAAAAAPAAAAZAAAAAAAAABLAAAAAAAAAAAAAAAEAAAACgAAAAAAAAAAAAAAAAAAAEsAAABkAAAAAAAAAAAAAAAAAAAAAAAAAAAAAAAAAAAAAQAAAAEAAAAAAAAACQAAAAEAAAAAAAAAZAAAAAAAAAAA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A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GBAAAbAkAAK4XAAAgHgAAEAAAACYAAAAIAAAA/////wAAAAA="/>
              </a:ext>
            </a:extLst>
          </p:cNvGraphicFramePr>
          <p:nvPr/>
        </p:nvGraphicFramePr>
        <p:xfrm>
          <a:off x="775970" y="1531620"/>
          <a:ext cx="307340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391BDFA0-31F5-46FD-B395-6229293F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Áreas de trabajo abordado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86B4440B-0D4C-43FA-A32E-AEE5C03AE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631483"/>
              </p:ext>
            </p:extLst>
          </p:nvPr>
        </p:nvGraphicFramePr>
        <p:xfrm>
          <a:off x="703263" y="1404938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513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93" b="94560" l="2344" r="89974">
                        <a14:foregroundMark x1="11784" y1="5208" x2="11784" y2="5208"/>
                        <a14:foregroundMark x1="8724" y1="16435" x2="8724" y2="16435"/>
                        <a14:foregroundMark x1="6510" y1="12269" x2="6510" y2="12269"/>
                        <a14:foregroundMark x1="2344" y1="14468" x2="2344" y2="14468"/>
                        <a14:foregroundMark x1="14388" y1="70602" x2="14388" y2="70602"/>
                        <a14:foregroundMark x1="9245" y1="94560" x2="9245" y2="94560"/>
                        <a14:foregroundMark x1="27474" y1="25926" x2="27474" y2="259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2947" y="2824464"/>
            <a:ext cx="6003072" cy="1784463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lang="es-ES" sz="6000" dirty="0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Informes Presupuestarios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344EB93-8BEF-43F8-A6CF-B970B29F2EDC}"/>
              </a:ext>
            </a:extLst>
          </p:cNvPr>
          <p:cNvSpPr txBox="1">
            <a:spLocks/>
          </p:cNvSpPr>
          <p:nvPr/>
        </p:nvSpPr>
        <p:spPr>
          <a:xfrm>
            <a:off x="4556813" y="4608927"/>
            <a:ext cx="8435248" cy="1655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«Guatemala</a:t>
            </a:r>
            <a:r>
              <a:rPr lang="es-419" sz="2000" dirty="0"/>
              <a:t>: Una nueva cultura de gobierno y presupuesto abierto»</a:t>
            </a:r>
          </a:p>
          <a:p>
            <a:pPr marL="0" indent="0">
              <a:buNone/>
            </a:pPr>
            <a:r>
              <a:rPr lang="es-419" sz="2000" dirty="0"/>
              <a:t> Informe del Índice de Presupuesto Abierto - 2019</a:t>
            </a:r>
          </a:p>
        </p:txBody>
      </p:sp>
      <p:pic>
        <p:nvPicPr>
          <p:cNvPr id="7" name="Picture 6" descr="A screenshot of a logo&#10;&#10;Description automatically generated with low confidence">
            <a:extLst>
              <a:ext uri="{FF2B5EF4-FFF2-40B4-BE49-F238E27FC236}">
                <a16:creationId xmlns:a16="http://schemas.microsoft.com/office/drawing/2014/main" id="{BD5D4174-D2F1-40A5-A8DE-457D3A912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389" y="6264372"/>
            <a:ext cx="2684611" cy="3923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htIncomePct" descr="Gráfico de anillos que muestra el porcentaje de ingresos."/>
          <p:cNvGraphicFramePr>
            <a:extLst>
              <a:ext uri="smNativeData">
                <pr:smNativeData xmlns="" xmlns:p14="http://schemas.microsoft.com/office/powerpoint/2010/main" xmlns:pr="smNativeData" val="SMDATA_8_tAKSXxMAAAAlAAAAEwAAAA0AAAAAkAAAAEgAAACQAAAASAAAAAAAAAAAAAAAAAAAABcAAAAUAAAAAAAAAAAAAAD/fwAA/38AAAAAAAAJAAAABAAAAAAAAAAMAAAAEAAAAAAAAAAAAAAAA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MwEAAAAAAAAAAAAAAAAAAAAAAAAAAAAAAAAAAAAAAAAAAAAA/////8gABIAyMgAAAABDAGEAbABpAGIAcgBpAAAAbgBzAAAAAAAAAAAAAAAAAAAAAAAAAAAAAAAAAAAAAAAAAAAAAAAAAAAAAAAAAAAAAQAAAAAAAAAAAAAAAQAAAAAAAAAAAAAAAAAAAAAAAQAAAAEAAAAAAAAAAAAAAAAAAAABAAAAAQAAAP///wAAAAAAAAAAAAAAAAAAAAAAAAAAAAAAAAAAADwAAAA8AAAAPAAAAKAPAADQBwAAAAAAAAAAAAAAAAAAAAAAAAAAAAAAAAAAAAAAAKAPAADQBwAAAAAAAAMAAAD/////yAAEgDIyAAAAAEMAYQBsAGkAYgByAGkAAABuAHMAAAAAAAAAAAAAAAAAAAAAAAAAAAAAAAAAAAAAAAAAAAAAAAAAAAAAAAAAAAABAAAAAAAAAAAAAAABAAAAAAAAAAAAAAAAAAAAAAAAAAAAAAAAAAAAAAABAAAAAAAAAAAAAAAAAAAA////AAAAAAAAAAAAAAAAAAAAAAAAAAAAAAAAAAAAPAAAADwAAAA8AAAAmgEAAB0DAAAbDAAAAwoAAAEAAAAAAAAAAAAAAAAAAAAAAAAAmgEAAB0DAAABAAAAFAAAAA8AAAAeAAAAZAAAAGQAAAABAAAAAAAAAAAAAAAPAAAAZAAAAAAAAABLAAAAAAAAAAAAAAAEAAAACgAAAAAAAAAAAAAAAAAAAEsAAABkAAAAAAAAAAAAAAAAAAAAAAAAAAAAAAAAAAAAAQAAAAEAAAAAAAAACQAAAAEAAAAAAAAAZAAAAAAAAAAA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A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GBAAAbAkAAK4XAAAgHgAAEAAAACYAAAAIAAAA/////wAAAAA="/>
              </a:ext>
            </a:extLst>
          </p:cNvGraphicFramePr>
          <p:nvPr/>
        </p:nvGraphicFramePr>
        <p:xfrm>
          <a:off x="775970" y="1531620"/>
          <a:ext cx="979932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688A2E9-3F1D-4122-ACB2-A8722ED8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Informes presupuestarios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2706F057-850E-4E3A-B65F-E7E2C9463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419" sz="2400" dirty="0"/>
              <a:t>La transparencia presupuestaria es medida a nivel mundial por la Alianza Internacional del Presupuesto Abierto. La última evaluación fue realizada en el 2019.</a:t>
            </a:r>
          </a:p>
          <a:p>
            <a:pPr marL="0" indent="0" algn="just">
              <a:buNone/>
            </a:pPr>
            <a:endParaRPr lang="es-419" sz="2400" dirty="0"/>
          </a:p>
          <a:p>
            <a:pPr marL="0" indent="0" algn="just">
              <a:buNone/>
            </a:pPr>
            <a:endParaRPr lang="es-419" sz="2400" dirty="0"/>
          </a:p>
        </p:txBody>
      </p:sp>
      <p:pic>
        <p:nvPicPr>
          <p:cNvPr id="15" name="Marcador de contenido 9">
            <a:extLst>
              <a:ext uri="{FF2B5EF4-FFF2-40B4-BE49-F238E27FC236}">
                <a16:creationId xmlns:a16="http://schemas.microsoft.com/office/drawing/2014/main" id="{5E7E0179-2B65-480E-8ACE-E9AE7920F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6" y="2579898"/>
            <a:ext cx="10515600" cy="351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5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htIncomePct" descr="Gráfico de anillos que muestra el porcentaje de ingresos."/>
          <p:cNvGraphicFramePr>
            <a:extLst>
              <a:ext uri="smNativeData">
                <pr:smNativeData xmlns:pr="smNativeData" xmlns:p14="http://schemas.microsoft.com/office/powerpoint/2010/main" xmlns="" val="SMDATA_8_tAKSXxMAAAAlAAAAEwAAAA0AAAAAkAAAAEgAAACQAAAASAAAAAAAAAAAAAAAAAAAABcAAAAUAAAAAAAAAAAAAAD/fwAA/38AAAAAAAAJAAAABAAAAAAAAAAMAAAAEAAAAAAAAAAAAAAAA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MwEAAAAAAAAAAAAAAAAAAAAAAAAAAAAAAAAAAAAAAAAAAAAA/////8gABIAyMgAAAABDAGEAbABpAGIAcgBpAAAAbgBzAAAAAAAAAAAAAAAAAAAAAAAAAAAAAAAAAAAAAAAAAAAAAAAAAAAAAAAAAAAAAQAAAAAAAAAAAAAAAQAAAAAAAAAAAAAAAAAAAAAAAQAAAAEAAAAAAAAAAAAAAAAAAAABAAAAAQAAAP///wAAAAAAAAAAAAAAAAAAAAAAAAAAAAAAAAAAADwAAAA8AAAAPAAAAKAPAADQBwAAAAAAAAAAAAAAAAAAAAAAAAAAAAAAAAAAAAAAAKAPAADQBwAAAAAAAAMAAAD/////yAAEgDIyAAAAAEMAYQBsAGkAYgByAGkAAABuAHMAAAAAAAAAAAAAAAAAAAAAAAAAAAAAAAAAAAAAAAAAAAAAAAAAAAAAAAAAAAABAAAAAAAAAAAAAAABAAAAAAAAAAAAAAAAAAAAAAAAAAAAAAAAAAAAAAABAAAAAAAAAAAAAAAAAAAA////AAAAAAAAAAAAAAAAAAAAAAAAAAAAAAAAAAAAPAAAADwAAAA8AAAAmgEAAB0DAAAbDAAAAwoAAAEAAAAAAAAAAAAAAAAAAAAAAAAAmgEAAB0DAAABAAAAFAAAAA8AAAAeAAAAZAAAAGQAAAABAAAAAAAAAAAAAAAPAAAAZAAAAAAAAABLAAAAAAAAAAAAAAAEAAAACgAAAAAAAAAAAAAAAAAAAEsAAABkAAAAAAAAAAAAAAAAAAAAAAAAAAAAAAAAAAAAAQAAAAEAAAAAAAAACQAAAAEAAAAAAAAAZAAAAAAAAAAA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A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GBAAAbAkAAK4XAAAgHgAAEAAAACYAAAAIAAAA/////wAAAAA="/>
              </a:ext>
            </a:extLst>
          </p:cNvGraphicFramePr>
          <p:nvPr/>
        </p:nvGraphicFramePr>
        <p:xfrm>
          <a:off x="775970" y="1727200"/>
          <a:ext cx="9799320" cy="454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5C57A4D-A8C1-4FC6-88BE-6FD288AE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Transparencia del país comparadas con pares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2706F057-850E-4E3A-B65F-E7E2C9463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44079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htIncomePct" descr="Gráfico de anillos que muestra el porcentaje de ingresos."/>
          <p:cNvGraphicFramePr>
            <a:extLst>
              <a:ext uri="smNativeData">
                <pr:smNativeData xmlns="" xmlns:p14="http://schemas.microsoft.com/office/powerpoint/2010/main" xmlns:pr="smNativeData" val="SMDATA_8_tAKSXxMAAAAlAAAAEwAAAA0AAAAAkAAAAEgAAACQAAAASAAAAAAAAAAAAAAAAAAAABcAAAAUAAAAAAAAAAAAAAD/fwAA/38AAAAAAAAJAAAABAAAAAAAAAAMAAAAEAAAAAAAAAAAAAAAA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MwEAAAAAAAAAAAAAAAAAAAAAAAAAAAAAAAAAAAAAAAAAAAAA/////8gABIAyMgAAAABDAGEAbABpAGIAcgBpAAAAbgBzAAAAAAAAAAAAAAAAAAAAAAAAAAAAAAAAAAAAAAAAAAAAAAAAAAAAAAAAAAAAAQAAAAAAAAAAAAAAAQAAAAAAAAAAAAAAAAAAAAAAAQAAAAEAAAAAAAAAAAAAAAAAAAABAAAAAQAAAP///wAAAAAAAAAAAAAAAAAAAAAAAAAAAAAAAAAAADwAAAA8AAAAPAAAAKAPAADQBwAAAAAAAAAAAAAAAAAAAAAAAAAAAAAAAAAAAAAAAKAPAADQBwAAAAAAAAMAAAD/////yAAEgDIyAAAAAEMAYQBsAGkAYgByAGkAAABuAHMAAAAAAAAAAAAAAAAAAAAAAAAAAAAAAAAAAAAAAAAAAAAAAAAAAAAAAAAAAAABAAAAAAAAAAAAAAABAAAAAAAAAAAAAAAAAAAAAAAAAAAAAAAAAAAAAAABAAAAAAAAAAAAAAAAAAAA////AAAAAAAAAAAAAAAAAAAAAAAAAAAAAAAAAAAAPAAAADwAAAA8AAAAmgEAAB0DAAAbDAAAAwoAAAEAAAAAAAAAAAAAAAAAAAAAAAAAmgEAAB0DAAABAAAAFAAAAA8AAAAeAAAAZAAAAGQAAAABAAAAAAAAAAAAAAAPAAAAZAAAAAAAAABLAAAAAAAAAAAAAAAEAAAACgAAAAAAAAAAAAAAAAAAAEsAAABkAAAAAAAAAAAAAAAAAAAAAAAAAAAAAAAAAAAAAQAAAAEAAAAAAAAACQAAAAEAAAAAAAAAZAAAAAAAAAAA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A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GBAAAbAkAAK4XAAAgHgAAEAAAACYAAAAIAAAA/////wAAAAA="/>
              </a:ext>
            </a:extLst>
          </p:cNvGraphicFramePr>
          <p:nvPr/>
        </p:nvGraphicFramePr>
        <p:xfrm>
          <a:off x="775970" y="1505527"/>
          <a:ext cx="9799320" cy="491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54088F5-F978-47FF-8BC1-C1545AA7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Evolución del país en el OBI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2706F057-850E-4E3A-B65F-E7E2C9463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09198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tAKS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10EAAG0kAACbSg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5" y="5921375"/>
            <a:ext cx="1424940" cy="82423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chtIncomePct" descr="Gráfico de anillos que muestra el porcentaje de ingresos."/>
          <p:cNvGraphicFramePr>
            <a:extLst>
              <a:ext uri="smNativeData">
                <pr:smNativeData xmlns:pr="smNativeData" xmlns:p14="http://schemas.microsoft.com/office/powerpoint/2010/main" xmlns="" val="SMDATA_8_tAKSXxMAAAAlAAAAEwAAAA0AAAAAkAAAAEgAAACQAAAASAAAAAAAAAAAAAAAAAAAABcAAAAUAAAAAAAAAAAAAAD/fwAA/38AAAAAAAAJAAAABAAAAAAAAAAMAAAAEAAAAAAAAAAAAAAAA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MwEAAAAAAAAAAAAAAAAAAAAAAAAAAAAAAAAAAAAAAAAAAAAA/////8gABIAyMgAAAABDAGEAbABpAGIAcgBpAAAAbgBzAAAAAAAAAAAAAAAAAAAAAAAAAAAAAAAAAAAAAAAAAAAAAAAAAAAAAAAAAAAAAQAAAAAAAAAAAAAAAQAAAAAAAAAAAAAAAAAAAAAAAQAAAAEAAAAAAAAAAAAAAAAAAAABAAAAAQAAAP///wAAAAAAAAAAAAAAAAAAAAAAAAAAAAAAAAAAADwAAAA8AAAAPAAAAKAPAADQBwAAAAAAAAAAAAAAAAAAAAAAAAAAAAAAAAAAAAAAAKAPAADQBwAAAAAAAAMAAAD/////yAAEgDIyAAAAAEMAYQBsAGkAYgByAGkAAABuAHMAAAAAAAAAAAAAAAAAAAAAAAAAAAAAAAAAAAAAAAAAAAAAAAAAAAAAAAAAAAABAAAAAAAAAAAAAAABAAAAAAAAAAAAAAAAAAAAAAAAAAAAAAAAAAAAAAABAAAAAAAAAAAAAAAAAAAA////AAAAAAAAAAAAAAAAAAAAAAAAAAAAAAAAAAAAPAAAADwAAAA8AAAAmgEAAB0DAAAbDAAAAwoAAAEAAAAAAAAAAAAAAAAAAAAAAAAAmgEAAB0DAAABAAAAFAAAAA8AAAAeAAAAZAAAAGQAAAABAAAAAAAAAAAAAAAPAAAAZAAAAAAAAABLAAAAAAAAAAAAAAAEAAAACgAAAAAAAAAAAAAAAAAAAEsAAABkAAAAAAAAAAAAAAAAAAAAAAAAAAAAAAAAAAAAAQAAAAEAAAAAAAAACQAAAAEAAAAAAAAAZAAAAAAAAAAA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AAAAAAQAAAAEAAAAAAAAAAAAAAAAAAAABAAAAAQAAAP///wAAAAAAAAAAAAAAAAAAAAEAAAABAAAAAAAAAAAAAAAAAAAAAQAAAAEAAAD///8AAAAAAAAAAAAAAAAAAAAAAAAADwAAAAAAAAABAAAAHwAAAFQAAAAAAAAAAAAAAAAAAAAAAAAAAAAAAAAAAAAAAAAAAAAAAAAAAAAAAAAAAAAAAAAAAAAAAAAAAAAAAAAAAAAAAAAAAAAAAAAAAAAAAAAAAAAAAAAAAAAhAAAAGAAAABQAAADGBAAAbAkAAK4XAAAgHgAAEAAAACYAAAAIAAAA/////wAAAAA="/>
              </a:ext>
            </a:extLst>
          </p:cNvGraphicFramePr>
          <p:nvPr/>
        </p:nvGraphicFramePr>
        <p:xfrm>
          <a:off x="775970" y="1505527"/>
          <a:ext cx="9799320" cy="491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52209B6A-B8E4-4607-889B-ED23B3EA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Realización de nuevos informes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4570CAB-2342-4CD8-A621-9B0D20DDA5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51481" y="1825625"/>
            <a:ext cx="4155037" cy="4351338"/>
          </a:xfrm>
        </p:spPr>
      </p:pic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B7C03585-C8D8-4C47-AFD9-6DA68227CC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419" sz="2400" dirty="0"/>
              <a:t>Informe de riesgos macroeconómicos</a:t>
            </a:r>
          </a:p>
          <a:p>
            <a:r>
              <a:rPr lang="es-419" sz="2400" dirty="0"/>
              <a:t>Informe de Riesgos fiscales específicos</a:t>
            </a:r>
          </a:p>
          <a:p>
            <a:r>
              <a:rPr lang="es-419" sz="2400" dirty="0"/>
              <a:t>Versiones ciudadanas de documentos clave, como el proyecto de presupuesto.</a:t>
            </a:r>
          </a:p>
          <a:p>
            <a:r>
              <a:rPr lang="es-419" sz="2400" dirty="0"/>
              <a:t>Cuenta económica consolidada del sector público no financiero.</a:t>
            </a:r>
          </a:p>
          <a:p>
            <a:endParaRPr lang="es-419" sz="2400" dirty="0"/>
          </a:p>
          <a:p>
            <a:endParaRPr lang="es-419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FB139A-503E-4502-856B-F90631D9F9A3}"/>
              </a:ext>
            </a:extLst>
          </p:cNvPr>
          <p:cNvSpPr txBox="1"/>
          <p:nvPr/>
        </p:nvSpPr>
        <p:spPr>
          <a:xfrm>
            <a:off x="520700" y="6177280"/>
            <a:ext cx="5347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b="1" dirty="0"/>
              <a:t>Evaluación de Transparencia Fiscal del Fondo Monetario Internacional, Año 2016</a:t>
            </a:r>
          </a:p>
        </p:txBody>
      </p:sp>
    </p:spTree>
    <p:extLst>
      <p:ext uri="{BB962C8B-B14F-4D97-AF65-F5344CB8AC3E}">
        <p14:creationId xmlns:p14="http://schemas.microsoft.com/office/powerpoint/2010/main" val="147032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93" b="94560" l="2344" r="89974">
                        <a14:foregroundMark x1="11784" y1="5208" x2="11784" y2="5208"/>
                        <a14:foregroundMark x1="8724" y1="16435" x2="8724" y2="16435"/>
                        <a14:foregroundMark x1="6510" y1="12269" x2="6510" y2="12269"/>
                        <a14:foregroundMark x1="2344" y1="14468" x2="2344" y2="14468"/>
                        <a14:foregroundMark x1="14388" y1="70602" x2="14388" y2="70602"/>
                        <a14:foregroundMark x1="9245" y1="94560" x2="9245" y2="94560"/>
                        <a14:foregroundMark x1="27474" y1="25926" x2="27474" y2="259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2947" y="2824464"/>
            <a:ext cx="6003072" cy="1784463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lang="es-ES" sz="6000" dirty="0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Portales de Transparencia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344EB93-8BEF-43F8-A6CF-B970B29F2EDC}"/>
              </a:ext>
            </a:extLst>
          </p:cNvPr>
          <p:cNvSpPr txBox="1">
            <a:spLocks/>
          </p:cNvSpPr>
          <p:nvPr/>
        </p:nvSpPr>
        <p:spPr>
          <a:xfrm>
            <a:off x="5217825" y="4612803"/>
            <a:ext cx="5898194" cy="1655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«</a:t>
            </a:r>
            <a:r>
              <a:rPr lang="es-ES" sz="1800" dirty="0"/>
              <a:t>Lo que no se define, no se puede medir. Lo que no se mide, no se puede mejorar. Lo que no se mejora, se degrada siempre</a:t>
            </a:r>
            <a:r>
              <a:rPr lang="es-419" sz="1800" dirty="0"/>
              <a:t>»  Lord Kelvin.</a:t>
            </a:r>
          </a:p>
        </p:txBody>
      </p:sp>
      <p:pic>
        <p:nvPicPr>
          <p:cNvPr id="7" name="Picture 6" descr="A screenshot of a logo&#10;&#10;Description automatically generated with low confidence">
            <a:extLst>
              <a:ext uri="{FF2B5EF4-FFF2-40B4-BE49-F238E27FC236}">
                <a16:creationId xmlns:a16="http://schemas.microsoft.com/office/drawing/2014/main" id="{BD5D4174-D2F1-40A5-A8DE-457D3A912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389" y="6264372"/>
            <a:ext cx="2684611" cy="3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24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793</Words>
  <Application>Microsoft Office PowerPoint</Application>
  <PresentationFormat>Panorámica</PresentationFormat>
  <Paragraphs>71</Paragraphs>
  <Slides>24</Slides>
  <Notes>2</Notes>
  <HiddenSlides>1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de Office</vt:lpstr>
      <vt:lpstr>Presentación de PowerPoint</vt:lpstr>
      <vt:lpstr>Transparencia Fiscal</vt:lpstr>
      <vt:lpstr>Áreas de trabajo abordado</vt:lpstr>
      <vt:lpstr>Informes Presupuestarios</vt:lpstr>
      <vt:lpstr>Informes presupuestarios</vt:lpstr>
      <vt:lpstr>Transparencia del país comparadas con pares</vt:lpstr>
      <vt:lpstr>Evolución del país en el OBI</vt:lpstr>
      <vt:lpstr>Realización de nuevos informes</vt:lpstr>
      <vt:lpstr>Portales de Transparencia</vt:lpstr>
      <vt:lpstr>Portales de Transparencia Fiscal</vt:lpstr>
      <vt:lpstr>Portal de Préstamos Externos</vt:lpstr>
      <vt:lpstr>Portal de Préstamos Externos</vt:lpstr>
      <vt:lpstr>Portal de Fideicomisos</vt:lpstr>
      <vt:lpstr>Portal de Fideicomisos</vt:lpstr>
      <vt:lpstr>Uso de Portales de Transparencia</vt:lpstr>
      <vt:lpstr>Mejoras en portales</vt:lpstr>
      <vt:lpstr>Retos a enfrentar en materia de portales</vt:lpstr>
      <vt:lpstr>Proyectos de nuevos portales de transparencia</vt:lpstr>
      <vt:lpstr>Participación ciudadana en formulación de política fiscal</vt:lpstr>
      <vt:lpstr>Principios de participación pública</vt:lpstr>
      <vt:lpstr>Proceso de presupuesto abierto</vt:lpstr>
      <vt:lpstr>Retos del proceso de presupuesto abierto</vt:lpstr>
      <vt:lpstr>Sub títulos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Violeta Luna de Castillo</cp:lastModifiedBy>
  <cp:revision>24</cp:revision>
  <dcterms:created xsi:type="dcterms:W3CDTF">2021-07-12T21:58:35Z</dcterms:created>
  <dcterms:modified xsi:type="dcterms:W3CDTF">2021-08-23T13:25:34Z</dcterms:modified>
</cp:coreProperties>
</file>