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7" r:id="rId2"/>
    <p:sldId id="348" r:id="rId3"/>
    <p:sldId id="349" r:id="rId4"/>
    <p:sldId id="340" r:id="rId5"/>
    <p:sldId id="346" r:id="rId6"/>
    <p:sldId id="263" r:id="rId7"/>
    <p:sldId id="33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00"/>
    <a:srgbClr val="800000"/>
    <a:srgbClr val="FFD10D"/>
    <a:srgbClr val="2179B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 autoAdjust="0"/>
    <p:restoredTop sz="92943" autoAdjust="0"/>
  </p:normalViewPr>
  <p:slideViewPr>
    <p:cSldViewPr snapToGrid="0" snapToObjects="1">
      <p:cViewPr>
        <p:scale>
          <a:sx n="115" d="100"/>
          <a:sy n="115" d="100"/>
        </p:scale>
        <p:origin x="-185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8BCF-44C2-43D6-8AED-6F6402B4D705}" type="datetimeFigureOut">
              <a:rPr lang="es-GT" smtClean="0"/>
              <a:t>12/08/2021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9FD2F-7743-49ED-A7E8-34F5360A22B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529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37D6-6CC3-42D7-92A9-7B1446B2F4D2}" type="slidenum">
              <a:rPr lang="es-GT" smtClean="0"/>
              <a:t>1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6830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9FD2F-7743-49ED-A7E8-34F5360A22B3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971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9FD2F-7743-49ED-A7E8-34F5360A22B3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971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  <p:pic>
        <p:nvPicPr>
          <p:cNvPr id="1026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0570BABF-364E-46DC-8E2E-A1858D5FA43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883230" y="0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4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5477-636C-0548-9254-2CDA8F16B32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ADE1-5069-5743-9B9E-5F1DA8A610A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A35C1771-698C-4F04-8787-7397DE2A6E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883230" y="0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18C9F8A6-828D-4F6C-86B5-96430F551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6"/>
          <a:stretch/>
        </p:blipFill>
        <p:spPr>
          <a:xfrm>
            <a:off x="0" y="-27709"/>
            <a:ext cx="9144000" cy="73866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AC9E96-A1B7-4112-877A-0D9CA792C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45" y="3519873"/>
            <a:ext cx="8476673" cy="1582765"/>
          </a:xfrm>
        </p:spPr>
        <p:txBody>
          <a:bodyPr>
            <a:noAutofit/>
          </a:bodyPr>
          <a:lstStyle/>
          <a:p>
            <a:r>
              <a:rPr lang="es-G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Ministerio de Agricultura, Ganadería y Alimentación –MAGA-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9A57D1D-B660-4DF6-B861-C5843F29B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97975"/>
            <a:ext cx="6858000" cy="692402"/>
          </a:xfrm>
        </p:spPr>
        <p:txBody>
          <a:bodyPr>
            <a:normAutofit/>
          </a:bodyPr>
          <a:lstStyle/>
          <a:p>
            <a:r>
              <a:rPr lang="es-GT" sz="352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Temática: Seguridad Alimentaria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AEF9B253-E64A-4BB7-B749-34113DC14AD7}"/>
              </a:ext>
            </a:extLst>
          </p:cNvPr>
          <p:cNvSpPr txBox="1">
            <a:spLocks/>
          </p:cNvSpPr>
          <p:nvPr/>
        </p:nvSpPr>
        <p:spPr>
          <a:xfrm>
            <a:off x="858982" y="5684982"/>
            <a:ext cx="7583054" cy="1128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Anteproyecto de Presupuesto 2022</a:t>
            </a:r>
          </a:p>
        </p:txBody>
      </p:sp>
    </p:spTree>
    <p:extLst>
      <p:ext uri="{BB962C8B-B14F-4D97-AF65-F5344CB8AC3E}">
        <p14:creationId xmlns:p14="http://schemas.microsoft.com/office/powerpoint/2010/main" val="186237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E8B1E19-0BA0-4243-A4D3-442B25F4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5902D0-808F-D14E-9059-97F0C40DE831}"/>
              </a:ext>
            </a:extLst>
          </p:cNvPr>
          <p:cNvSpPr/>
          <p:nvPr/>
        </p:nvSpPr>
        <p:spPr>
          <a:xfrm>
            <a:off x="509440" y="5815189"/>
            <a:ext cx="1887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b="1" dirty="0">
                <a:solidFill>
                  <a:srgbClr val="002060"/>
                </a:solidFill>
              </a:rPr>
              <a:t>ADAPTACIÓN AL CAMBIO CLIMÁTICO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2DE68D-E4F5-3448-A8D2-EBF9C6B3F5F1}"/>
              </a:ext>
            </a:extLst>
          </p:cNvPr>
          <p:cNvSpPr/>
          <p:nvPr/>
        </p:nvSpPr>
        <p:spPr>
          <a:xfrm>
            <a:off x="2571581" y="5938299"/>
            <a:ext cx="2000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1600" b="1" dirty="0">
                <a:solidFill>
                  <a:srgbClr val="002060"/>
                </a:solidFill>
              </a:rPr>
              <a:t>INTERCULTURALIDAD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CEA170-F4F2-0247-992B-BCC214E0F8F3}"/>
              </a:ext>
            </a:extLst>
          </p:cNvPr>
          <p:cNvSpPr/>
          <p:nvPr/>
        </p:nvSpPr>
        <p:spPr>
          <a:xfrm>
            <a:off x="5138693" y="5943118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1600" b="1" dirty="0">
                <a:solidFill>
                  <a:srgbClr val="002060"/>
                </a:solidFill>
              </a:rPr>
              <a:t>JUVENTUD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A59A92-F932-F245-AC63-1FB973ED9CD4}"/>
              </a:ext>
            </a:extLst>
          </p:cNvPr>
          <p:cNvSpPr/>
          <p:nvPr/>
        </p:nvSpPr>
        <p:spPr>
          <a:xfrm>
            <a:off x="7408238" y="5951344"/>
            <a:ext cx="902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1600" b="1" dirty="0">
                <a:solidFill>
                  <a:srgbClr val="002060"/>
                </a:solidFill>
              </a:rPr>
              <a:t>GÉNERO</a:t>
            </a:r>
          </a:p>
        </p:txBody>
      </p:sp>
      <p:sp>
        <p:nvSpPr>
          <p:cNvPr id="18" name="CuadroTexto 22">
            <a:extLst>
              <a:ext uri="{FF2B5EF4-FFF2-40B4-BE49-F238E27FC236}">
                <a16:creationId xmlns:a16="http://schemas.microsoft.com/office/drawing/2014/main" xmlns="" id="{356B4471-71F9-5946-AEB1-528EE908A6C8}"/>
              </a:ext>
            </a:extLst>
          </p:cNvPr>
          <p:cNvSpPr txBox="1"/>
          <p:nvPr/>
        </p:nvSpPr>
        <p:spPr>
          <a:xfrm>
            <a:off x="5063387" y="1445957"/>
            <a:ext cx="1475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PRODUCCIÓN</a:t>
            </a:r>
          </a:p>
        </p:txBody>
      </p:sp>
      <p:sp>
        <p:nvSpPr>
          <p:cNvPr id="19" name="CuadroTexto 23">
            <a:extLst>
              <a:ext uri="{FF2B5EF4-FFF2-40B4-BE49-F238E27FC236}">
                <a16:creationId xmlns:a16="http://schemas.microsoft.com/office/drawing/2014/main" xmlns="" id="{691E3BA7-63A0-C94D-87C1-7A2CDA4E18E2}"/>
              </a:ext>
            </a:extLst>
          </p:cNvPr>
          <p:cNvSpPr txBox="1"/>
          <p:nvPr/>
        </p:nvSpPr>
        <p:spPr>
          <a:xfrm>
            <a:off x="6274399" y="2250063"/>
            <a:ext cx="134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MERCADO</a:t>
            </a:r>
          </a:p>
        </p:txBody>
      </p:sp>
      <p:sp>
        <p:nvSpPr>
          <p:cNvPr id="20" name="CuadroTexto 24">
            <a:extLst>
              <a:ext uri="{FF2B5EF4-FFF2-40B4-BE49-F238E27FC236}">
                <a16:creationId xmlns:a16="http://schemas.microsoft.com/office/drawing/2014/main" xmlns="" id="{E3D9978B-A215-4649-A14D-2CDFB6AD2676}"/>
              </a:ext>
            </a:extLst>
          </p:cNvPr>
          <p:cNvSpPr txBox="1"/>
          <p:nvPr/>
        </p:nvSpPr>
        <p:spPr>
          <a:xfrm>
            <a:off x="6597345" y="3584297"/>
            <a:ext cx="159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ORGANIZACIÓN</a:t>
            </a:r>
          </a:p>
        </p:txBody>
      </p:sp>
      <p:sp>
        <p:nvSpPr>
          <p:cNvPr id="21" name="CuadroTexto 25">
            <a:extLst>
              <a:ext uri="{FF2B5EF4-FFF2-40B4-BE49-F238E27FC236}">
                <a16:creationId xmlns:a16="http://schemas.microsoft.com/office/drawing/2014/main" xmlns="" id="{AB7BC271-1A9D-464A-A35B-0ADC7616413E}"/>
              </a:ext>
            </a:extLst>
          </p:cNvPr>
          <p:cNvSpPr txBox="1"/>
          <p:nvPr/>
        </p:nvSpPr>
        <p:spPr>
          <a:xfrm>
            <a:off x="5903265" y="4781567"/>
            <a:ext cx="185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INFRAESTRUCTURA</a:t>
            </a:r>
          </a:p>
        </p:txBody>
      </p:sp>
      <p:sp>
        <p:nvSpPr>
          <p:cNvPr id="22" name="CuadroTexto 26">
            <a:extLst>
              <a:ext uri="{FF2B5EF4-FFF2-40B4-BE49-F238E27FC236}">
                <a16:creationId xmlns:a16="http://schemas.microsoft.com/office/drawing/2014/main" xmlns="" id="{AF9F3F2A-2DF4-8642-B1E0-4236F3AD81A1}"/>
              </a:ext>
            </a:extLst>
          </p:cNvPr>
          <p:cNvSpPr txBox="1"/>
          <p:nvPr/>
        </p:nvSpPr>
        <p:spPr>
          <a:xfrm>
            <a:off x="2057615" y="4666222"/>
            <a:ext cx="1753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NORMATIVA Y SANIDAD AGROPECUARIA</a:t>
            </a:r>
            <a:endParaRPr lang="es-GT" sz="1400" b="1" dirty="0">
              <a:solidFill>
                <a:schemeClr val="bg1"/>
              </a:solidFill>
            </a:endParaRPr>
          </a:p>
        </p:txBody>
      </p:sp>
      <p:sp>
        <p:nvSpPr>
          <p:cNvPr id="23" name="CuadroTexto 28">
            <a:extLst>
              <a:ext uri="{FF2B5EF4-FFF2-40B4-BE49-F238E27FC236}">
                <a16:creationId xmlns:a16="http://schemas.microsoft.com/office/drawing/2014/main" xmlns="" id="{8ECBC7E8-B504-5040-8D29-B6CEA6174222}"/>
              </a:ext>
            </a:extLst>
          </p:cNvPr>
          <p:cNvSpPr txBox="1"/>
          <p:nvPr/>
        </p:nvSpPr>
        <p:spPr>
          <a:xfrm>
            <a:off x="1508977" y="2034620"/>
            <a:ext cx="175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FORTALECIMIENTO</a:t>
            </a:r>
          </a:p>
          <a:p>
            <a:pPr algn="ctr"/>
            <a:r>
              <a:rPr lang="es-GT" sz="1400" b="1" dirty="0">
                <a:solidFill>
                  <a:schemeClr val="bg1"/>
                </a:solidFill>
              </a:rPr>
              <a:t>INSTITUCIONAL</a:t>
            </a:r>
          </a:p>
        </p:txBody>
      </p:sp>
      <p:sp>
        <p:nvSpPr>
          <p:cNvPr id="24" name="CuadroTexto 27">
            <a:extLst>
              <a:ext uri="{FF2B5EF4-FFF2-40B4-BE49-F238E27FC236}">
                <a16:creationId xmlns:a16="http://schemas.microsoft.com/office/drawing/2014/main" xmlns="" id="{A8EAED21-A26F-DF4F-9D91-8B5FE012F1E1}"/>
              </a:ext>
            </a:extLst>
          </p:cNvPr>
          <p:cNvSpPr txBox="1"/>
          <p:nvPr/>
        </p:nvSpPr>
        <p:spPr>
          <a:xfrm>
            <a:off x="1213142" y="3314463"/>
            <a:ext cx="1753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ACCESO Y</a:t>
            </a:r>
          </a:p>
          <a:p>
            <a:pPr algn="ctr"/>
            <a:r>
              <a:rPr lang="es-GT" sz="1400" b="1" dirty="0">
                <a:solidFill>
                  <a:schemeClr val="bg1"/>
                </a:solidFill>
              </a:rPr>
              <a:t>DISPONIBILIDAD</a:t>
            </a:r>
          </a:p>
          <a:p>
            <a:pPr algn="ctr"/>
            <a:r>
              <a:rPr lang="es-GT" sz="1400" b="1" dirty="0">
                <a:solidFill>
                  <a:schemeClr val="bg1"/>
                </a:solidFill>
              </a:rPr>
              <a:t>ALIMENTARIA</a:t>
            </a:r>
          </a:p>
        </p:txBody>
      </p:sp>
      <p:pic>
        <p:nvPicPr>
          <p:cNvPr id="14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0767E514-4B4E-4A08-B9C5-7944E883D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883230" y="13063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4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E42738-4B7F-E14C-8960-8CF65939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46993" y="1168835"/>
            <a:ext cx="3250014" cy="1784173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Prioridades</a:t>
            </a:r>
            <a:br>
              <a:rPr lang="es-ES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estratégicas</a:t>
            </a:r>
            <a:br>
              <a:rPr lang="es-ES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2022</a:t>
            </a:r>
            <a:endParaRPr lang="es-GT" sz="3200" b="1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6771F6-237A-9642-A293-981FF8D17AF1}"/>
              </a:ext>
            </a:extLst>
          </p:cNvPr>
          <p:cNvSpPr/>
          <p:nvPr/>
        </p:nvSpPr>
        <p:spPr>
          <a:xfrm>
            <a:off x="81659" y="4599126"/>
            <a:ext cx="1468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Estipendios</a:t>
            </a:r>
          </a:p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Acciones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1190F5-1294-9949-9A48-85369A34198F}"/>
              </a:ext>
            </a:extLst>
          </p:cNvPr>
          <p:cNvSpPr/>
          <p:nvPr/>
        </p:nvSpPr>
        <p:spPr>
          <a:xfrm>
            <a:off x="6702997" y="5223342"/>
            <a:ext cx="1704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del Seguro Agropecuario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FB961E-BF50-B849-AB5E-9F11CBC62D6E}"/>
              </a:ext>
            </a:extLst>
          </p:cNvPr>
          <p:cNvSpPr/>
          <p:nvPr/>
        </p:nvSpPr>
        <p:spPr>
          <a:xfrm>
            <a:off x="2813598" y="6171085"/>
            <a:ext cx="3516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Familiar Vinculada al Programa de Alimentación Escolar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60809A-A23D-9747-9C7D-13AC8D27BA22}"/>
              </a:ext>
            </a:extLst>
          </p:cNvPr>
          <p:cNvSpPr/>
          <p:nvPr/>
        </p:nvSpPr>
        <p:spPr>
          <a:xfrm>
            <a:off x="7718612" y="3600690"/>
            <a:ext cx="1376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Reservas Estratégicas de Alimentos</a:t>
            </a:r>
            <a:endParaRPr lang="es-GT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5544762E-5411-46C7-8532-40143C75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883230" y="0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6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BA0533-3E96-0C44-8351-7570F7A4F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434F3DF-4B1D-3C45-9D2D-F5DC92BAA69A}"/>
              </a:ext>
            </a:extLst>
          </p:cNvPr>
          <p:cNvSpPr/>
          <p:nvPr/>
        </p:nvSpPr>
        <p:spPr>
          <a:xfrm>
            <a:off x="2734887" y="-18979"/>
            <a:ext cx="5148343" cy="95408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es-GT" sz="2800" b="1" dirty="0">
                <a:solidFill>
                  <a:schemeClr val="bg1"/>
                </a:solidFill>
                <a:latin typeface="Gill Sans MT" pitchFamily="34" charset="0"/>
                <a:cs typeface="Arial"/>
              </a:rPr>
              <a:t>TECHO PRESUPUESTARIO POR PROGRAMA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30974"/>
              </p:ext>
            </p:extLst>
          </p:nvPr>
        </p:nvGraphicFramePr>
        <p:xfrm>
          <a:off x="160906" y="1090691"/>
          <a:ext cx="8850089" cy="560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2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9727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>
                          <a:latin typeface="+mn-lt"/>
                        </a:rPr>
                        <a:t>Programa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>
                          <a:latin typeface="+mn-lt"/>
                        </a:rPr>
                        <a:t>2022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528">
                <a:tc>
                  <a:txBody>
                    <a:bodyPr/>
                    <a:lstStyle/>
                    <a:p>
                      <a:pPr algn="l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01 “Actividades Centrales”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192024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384048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576072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768096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960120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1152144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1344168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1536192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r" fontAlgn="b"/>
                      <a:r>
                        <a:rPr lang="es-GT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Q193,934,955.00</a:t>
                      </a:r>
                      <a:endParaRPr lang="es-GT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54">
                <a:tc>
                  <a:txBody>
                    <a:bodyPr/>
                    <a:lstStyle/>
                    <a:p>
                      <a:pPr algn="l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11 “Acceso</a:t>
                      </a:r>
                      <a:r>
                        <a:rPr lang="es-GT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 y Disponibilidad Alimentaria”</a:t>
                      </a:r>
                      <a:endParaRPr lang="es-GT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Q267,100,063.00</a:t>
                      </a:r>
                      <a:endParaRPr lang="es-GT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8054">
                <a:tc>
                  <a:txBody>
                    <a:bodyPr/>
                    <a:lstStyle/>
                    <a:p>
                      <a:pPr algn="l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12 “Investigación, Conservación y Restauración de Suelos”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192024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384048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576072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768096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960120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1152144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1344168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1536192" algn="r" defTabSz="384048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r" fontAlgn="b"/>
                      <a:r>
                        <a:rPr lang="es-GT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Q73,416,251.00</a:t>
                      </a:r>
                      <a:endParaRPr lang="es-GT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054">
                <a:tc>
                  <a:txBody>
                    <a:bodyPr/>
                    <a:lstStyle/>
                    <a:p>
                      <a:pPr algn="l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13 “Apoyo a la Producción Agrícola, Pecuaria e Hidrobiológica”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Q602,081,572.00</a:t>
                      </a:r>
                      <a:endParaRPr lang="es-GT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8054">
                <a:tc>
                  <a:txBody>
                    <a:bodyPr/>
                    <a:lstStyle/>
                    <a:p>
                      <a:pPr algn="l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14 “Apoyo a la Protección y Bienestar Animal”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Q9,559,000.00</a:t>
                      </a:r>
                      <a:endParaRPr lang="es-GT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8054">
                <a:tc>
                  <a:txBody>
                    <a:bodyPr/>
                    <a:lstStyle/>
                    <a:p>
                      <a:pPr algn="l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99 “Partidas no Asignables a Programas”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ill Sans MT" pitchFamily="34" charset="0"/>
                        </a:rPr>
                        <a:t>Q249,386,659.00</a:t>
                      </a:r>
                      <a:endParaRPr lang="es-GT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528">
                <a:tc>
                  <a:txBody>
                    <a:bodyPr/>
                    <a:lstStyle/>
                    <a:p>
                      <a:pPr algn="ctr"/>
                      <a:r>
                        <a:rPr lang="es-GT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ill Sans MT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Gill Sans MT" pitchFamily="34" charset="0"/>
                          <a:ea typeface="+mn-ea"/>
                          <a:cs typeface="+mn-cs"/>
                          <a:sym typeface="Calibri"/>
                        </a:rPr>
                        <a:t>Q1,395,478,500.00</a:t>
                      </a:r>
                      <a:endParaRPr lang="es-GT" sz="1800" b="1" i="0" u="none" strike="noStrike" cap="none" spc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Gill Sans MT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544815"/>
                  </a:ext>
                </a:extLst>
              </a:tr>
            </a:tbl>
          </a:graphicData>
        </a:graphic>
      </p:graphicFrame>
      <p:pic>
        <p:nvPicPr>
          <p:cNvPr id="5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FBA11CD6-90CC-40D1-8EEC-2468B001D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883230" y="0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ED355CDF-7569-4E34-98DE-47EC33392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14055" r="11281"/>
          <a:stretch/>
        </p:blipFill>
        <p:spPr>
          <a:xfrm>
            <a:off x="0" y="800516"/>
            <a:ext cx="9154274" cy="605748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AB39F9A1-AC4E-4FBE-AA76-73209E35F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744"/>
          <a:stretch/>
        </p:blipFill>
        <p:spPr>
          <a:xfrm>
            <a:off x="-10274" y="10274"/>
            <a:ext cx="9144000" cy="9777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53773FA-A1D0-43BC-AB5A-A70D8EC94F84}"/>
              </a:ext>
            </a:extLst>
          </p:cNvPr>
          <p:cNvSpPr txBox="1"/>
          <p:nvPr/>
        </p:nvSpPr>
        <p:spPr>
          <a:xfrm>
            <a:off x="144333" y="1351508"/>
            <a:ext cx="6004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Vinculado a la Política Nacional de Desarrollo Rural Integral, que está orientada a atender al sujeto priorizado, siendo “la población rural en situación de pobreza y extrema pobreza, con prioridad en los pueblos y comunidades indígenas y campesinas con tierra insuficiente, improductiva o sin tierra; mujeres indígenas y campesinas; pequeños productores rurales”.</a:t>
            </a:r>
            <a:endParaRPr lang="es-GT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F676AC9-F485-48BB-A3FB-59061BF75903}"/>
              </a:ext>
            </a:extLst>
          </p:cNvPr>
          <p:cNvSpPr txBox="1"/>
          <p:nvPr/>
        </p:nvSpPr>
        <p:spPr>
          <a:xfrm>
            <a:off x="330415" y="5649981"/>
            <a:ext cx="8765176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G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Techo presupuestario:  </a:t>
            </a:r>
          </a:p>
          <a:p>
            <a:pPr algn="r"/>
            <a:r>
              <a:rPr lang="es-G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Q. </a:t>
            </a:r>
            <a:r>
              <a:rPr lang="es-GT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267,100,063.00</a:t>
            </a:r>
            <a:endParaRPr lang="es-G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r"/>
            <a:endParaRPr lang="es-G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10CDBD14-F376-4F22-A0FC-9F7A9086E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905409" y="26791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DE8AA31-F8A7-4ABC-BC48-208D0F59540E}"/>
              </a:ext>
            </a:extLst>
          </p:cNvPr>
          <p:cNvSpPr txBox="1"/>
          <p:nvPr/>
        </p:nvSpPr>
        <p:spPr>
          <a:xfrm>
            <a:off x="2638696" y="92630"/>
            <a:ext cx="525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PROGRAMA 11: “ACCESO Y DISPONIBILIDAD ALIMENTARIA”</a:t>
            </a:r>
            <a:endParaRPr lang="es-GT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1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2C5139D-8B8F-4836-AA27-ADD8083F2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0951" t="3077" r="1104" b="21479"/>
          <a:stretch/>
        </p:blipFill>
        <p:spPr>
          <a:xfrm>
            <a:off x="-32520" y="915936"/>
            <a:ext cx="9176520" cy="5849435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18B57ED4-218F-4C39-9B9C-AC87C83EED28}"/>
              </a:ext>
            </a:extLst>
          </p:cNvPr>
          <p:cNvSpPr txBox="1">
            <a:spLocks/>
          </p:cNvSpPr>
          <p:nvPr/>
        </p:nvSpPr>
        <p:spPr>
          <a:xfrm>
            <a:off x="-32520" y="5519431"/>
            <a:ext cx="4869963" cy="1029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18" tIns="45709" rIns="91418" bIns="4570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00">
              <a:spcBef>
                <a:spcPts val="0"/>
              </a:spcBef>
            </a:pPr>
            <a:r>
              <a:rPr lang="es-G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anose="020B0604020202020204" pitchFamily="34" charset="0"/>
              </a:rPr>
              <a:t>Techo presupuestario:</a:t>
            </a:r>
          </a:p>
          <a:p>
            <a:pPr defTabSz="914200">
              <a:spcBef>
                <a:spcPts val="0"/>
              </a:spcBef>
            </a:pPr>
            <a:r>
              <a:rPr lang="es-G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anose="020B0604020202020204" pitchFamily="34" charset="0"/>
              </a:rPr>
              <a:t> </a:t>
            </a:r>
            <a:r>
              <a:rPr lang="es-G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anose="020B0604020202020204" pitchFamily="34" charset="0"/>
              </a:rPr>
              <a:t>Q.145,392,341.00 </a:t>
            </a:r>
            <a:endParaRPr lang="es-G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anose="020B0604020202020204" pitchFamily="34" charset="0"/>
            </a:endParaRPr>
          </a:p>
          <a:p>
            <a:pPr defTabSz="914200">
              <a:spcBef>
                <a:spcPts val="0"/>
              </a:spcBef>
            </a:pPr>
            <a:endParaRPr lang="es-G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anose="020B0604020202020204" pitchFamily="34" charset="0"/>
            </a:endParaRPr>
          </a:p>
          <a:p>
            <a:pPr defTabSz="914200">
              <a:spcBef>
                <a:spcPts val="0"/>
              </a:spcBef>
            </a:pPr>
            <a:endParaRPr lang="es-G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55CC8A1-EAC6-41B7-9CF0-D4C91B48EABB}"/>
              </a:ext>
            </a:extLst>
          </p:cNvPr>
          <p:cNvSpPr txBox="1"/>
          <p:nvPr/>
        </p:nvSpPr>
        <p:spPr>
          <a:xfrm>
            <a:off x="2638696" y="92630"/>
            <a:ext cx="525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PROGRAMA 11: “ACCESO Y DISPONIBILIDAD ALIMENTARIA”</a:t>
            </a:r>
            <a:endParaRPr lang="es-GT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F3E822C-E2F0-4E2A-845B-92581D3AB849}"/>
              </a:ext>
            </a:extLst>
          </p:cNvPr>
          <p:cNvSpPr txBox="1"/>
          <p:nvPr/>
        </p:nvSpPr>
        <p:spPr>
          <a:xfrm>
            <a:off x="4837443" y="1800902"/>
            <a:ext cx="4129943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chemeClr val="bg1"/>
                </a:solidFill>
                <a:latin typeface="Gill Sans MT" panose="020B0502020104020203" pitchFamily="34" charset="0"/>
              </a:rPr>
              <a:t>Orientado al acceso alimentario de la población vulnerable por pérdida de cosechas, urgencia o gravedad, asimismo, fortaleciendo capacidades técnicas para la producción de alimentos de autoconsumo, y restauración de sistemas productivos a los productores que se encuentren en condición de vulnerabilidad. </a:t>
            </a:r>
            <a:endParaRPr lang="es-GT" sz="2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066BC76-5A2B-4A8C-AD2C-900A956EA2CD}"/>
              </a:ext>
            </a:extLst>
          </p:cNvPr>
          <p:cNvSpPr txBox="1"/>
          <p:nvPr/>
        </p:nvSpPr>
        <p:spPr>
          <a:xfrm>
            <a:off x="1060727" y="1019782"/>
            <a:ext cx="790665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Subprograma 1: Servicios de atención para el acceso alimentario </a:t>
            </a:r>
            <a:endParaRPr lang="es-G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20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919F1D56-7371-4209-AE2A-5CA1EEED2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910124" y="29569"/>
            <a:ext cx="1126299" cy="8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6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uede ser una imagen de 2 personas, personas de pie y al aire libre">
            <a:extLst>
              <a:ext uri="{FF2B5EF4-FFF2-40B4-BE49-F238E27FC236}">
                <a16:creationId xmlns:a16="http://schemas.microsoft.com/office/drawing/2014/main" xmlns="" id="{F539D56C-1E2A-4905-A15A-82D59204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4" y="974420"/>
            <a:ext cx="4424471" cy="58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D321F6-DF09-C840-BE0F-DCDB84737727}"/>
              </a:ext>
            </a:extLst>
          </p:cNvPr>
          <p:cNvSpPr txBox="1"/>
          <p:nvPr/>
        </p:nvSpPr>
        <p:spPr>
          <a:xfrm>
            <a:off x="4644008" y="1844824"/>
            <a:ext cx="4025352" cy="52319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r>
              <a:rPr lang="es-GT" sz="2800" dirty="0">
                <a:solidFill>
                  <a:srgbClr val="FFFFFF"/>
                </a:solidFill>
                <a:latin typeface="Gill Sans MT" pitchFamily="34" charset="0"/>
                <a:cs typeface="Arial"/>
              </a:rPr>
              <a:t>Monto de inversión</a:t>
            </a:r>
            <a:r>
              <a:rPr lang="es-GT"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76C84A-987E-8549-AFAD-7894A26D3FFE}"/>
              </a:ext>
            </a:extLst>
          </p:cNvPr>
          <p:cNvSpPr txBox="1"/>
          <p:nvPr/>
        </p:nvSpPr>
        <p:spPr>
          <a:xfrm>
            <a:off x="3995936" y="2204864"/>
            <a:ext cx="4712564" cy="101564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r>
              <a:rPr lang="es-GT" sz="3600" b="1" dirty="0">
                <a:solidFill>
                  <a:schemeClr val="bg1"/>
                </a:solidFill>
                <a:latin typeface="Gill Sans MT" pitchFamily="34" charset="0"/>
                <a:cs typeface="Arial"/>
              </a:rPr>
              <a:t>Q. 50 millones</a:t>
            </a:r>
          </a:p>
          <a:p>
            <a:pPr algn="r"/>
            <a:r>
              <a:rPr lang="es-GT" sz="2400" b="1" dirty="0">
                <a:solidFill>
                  <a:schemeClr val="bg1"/>
                </a:solidFill>
                <a:latin typeface="Gill Sans MT" pitchFamily="34" charset="0"/>
                <a:cs typeface="Arial"/>
              </a:rPr>
              <a:t>($6.5 millones)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60A38D-A8FC-B548-8938-51E93CFB97CA}"/>
              </a:ext>
            </a:extLst>
          </p:cNvPr>
          <p:cNvSpPr txBox="1"/>
          <p:nvPr/>
        </p:nvSpPr>
        <p:spPr>
          <a:xfrm>
            <a:off x="2922878" y="5723241"/>
            <a:ext cx="7590276" cy="52319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G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/>
              </a:rPr>
              <a:t>Techo presupuestario</a:t>
            </a:r>
            <a:r>
              <a:rPr lang="es-G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EA7970-BC6A-9A4B-AB26-7DE6362988E1}"/>
              </a:ext>
            </a:extLst>
          </p:cNvPr>
          <p:cNvSpPr txBox="1"/>
          <p:nvPr/>
        </p:nvSpPr>
        <p:spPr>
          <a:xfrm>
            <a:off x="3157537" y="6122973"/>
            <a:ext cx="7120957" cy="64630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s-G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/>
              </a:rPr>
              <a:t> </a:t>
            </a:r>
            <a:r>
              <a:rPr lang="es-G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/>
              </a:rPr>
              <a:t>Q.121,707,722.00 </a:t>
            </a:r>
            <a:endParaRPr lang="es-G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/>
            </a:endParaRPr>
          </a:p>
        </p:txBody>
      </p:sp>
      <p:pic>
        <p:nvPicPr>
          <p:cNvPr id="16" name="Picture 2" descr="Ceremonia del bicentenario - transmitido en vivo - video - Gobernación  Departamental de Escuintla, Guatemala, C.A">
            <a:extLst>
              <a:ext uri="{FF2B5EF4-FFF2-40B4-BE49-F238E27FC236}">
                <a16:creationId xmlns:a16="http://schemas.microsoft.com/office/drawing/2014/main" xmlns="" id="{F91F887A-12F1-44DC-B242-310CFA3C6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149"/>
          <a:stretch/>
        </p:blipFill>
        <p:spPr bwMode="auto">
          <a:xfrm>
            <a:off x="7915683" y="0"/>
            <a:ext cx="1228317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43657FD-AD6C-47C7-8058-68E58D1B427D}"/>
              </a:ext>
            </a:extLst>
          </p:cNvPr>
          <p:cNvSpPr txBox="1"/>
          <p:nvPr/>
        </p:nvSpPr>
        <p:spPr>
          <a:xfrm>
            <a:off x="2638696" y="92630"/>
            <a:ext cx="525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PROGRAMA 11: “ACCESO Y DISPONIBILIDAD ALIMENTARIA”</a:t>
            </a:r>
            <a:endParaRPr lang="es-GT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605B4BF-DA28-49C1-8830-EE23B5E2247B}"/>
              </a:ext>
            </a:extLst>
          </p:cNvPr>
          <p:cNvSpPr txBox="1"/>
          <p:nvPr/>
        </p:nvSpPr>
        <p:spPr>
          <a:xfrm>
            <a:off x="4572000" y="1519444"/>
            <a:ext cx="4424471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Subprograma 2: </a:t>
            </a:r>
          </a:p>
          <a:p>
            <a:pPr algn="ctr"/>
            <a:r>
              <a:rPr lang="es-G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Disponibilidad Alimentaria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27A05BE-F09C-4949-9685-FC060A42E6DB}"/>
              </a:ext>
            </a:extLst>
          </p:cNvPr>
          <p:cNvSpPr txBox="1"/>
          <p:nvPr/>
        </p:nvSpPr>
        <p:spPr>
          <a:xfrm>
            <a:off x="4446471" y="2473310"/>
            <a:ext cx="4632399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 orienta a la disponibilidad alimentaria mediante prácticas de agricultura sostenible, para producción y almacenamiento de alimentos, a través de la implementación de Huertos Familiares y Escolares Pedagógicos; y manejo postcosecha de granos básicos, proporcionando la asistencia técnica y los  insumos necesarios.</a:t>
            </a:r>
            <a:endParaRPr lang="es-G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1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5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351</Words>
  <Application>Microsoft Office PowerPoint</Application>
  <PresentationFormat>Presentación en pantalla (4:3)</PresentationFormat>
  <Paragraphs>61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Ministerio de Agricultura, Ganadería y Alimentación –MAGA-</vt:lpstr>
      <vt:lpstr>Presentación de PowerPoint</vt:lpstr>
      <vt:lpstr>Prioridades estratégicas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Claudia Violeta Soberanis Castillo</cp:lastModifiedBy>
  <cp:revision>260</cp:revision>
  <cp:lastPrinted>2020-09-24T14:37:32Z</cp:lastPrinted>
  <dcterms:created xsi:type="dcterms:W3CDTF">2020-01-21T18:24:59Z</dcterms:created>
  <dcterms:modified xsi:type="dcterms:W3CDTF">2021-08-12T22:02:32Z</dcterms:modified>
</cp:coreProperties>
</file>