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40" r:id="rId2"/>
    <p:sldId id="469" r:id="rId3"/>
    <p:sldId id="576" r:id="rId4"/>
    <p:sldId id="577" r:id="rId5"/>
    <p:sldId id="578" r:id="rId6"/>
    <p:sldId id="579" r:id="rId7"/>
    <p:sldId id="603" r:id="rId8"/>
    <p:sldId id="604" r:id="rId9"/>
    <p:sldId id="605" r:id="rId10"/>
    <p:sldId id="606" r:id="rId11"/>
    <p:sldId id="607" r:id="rId12"/>
    <p:sldId id="608" r:id="rId13"/>
    <p:sldId id="609" r:id="rId14"/>
    <p:sldId id="610" r:id="rId15"/>
    <p:sldId id="584" r:id="rId16"/>
    <p:sldId id="585" r:id="rId17"/>
    <p:sldId id="586" r:id="rId18"/>
    <p:sldId id="587" r:id="rId19"/>
    <p:sldId id="588" r:id="rId20"/>
    <p:sldId id="589" r:id="rId21"/>
    <p:sldId id="590" r:id="rId22"/>
    <p:sldId id="591" r:id="rId23"/>
    <p:sldId id="617" r:id="rId24"/>
    <p:sldId id="621" r:id="rId25"/>
    <p:sldId id="624" r:id="rId26"/>
    <p:sldId id="623" r:id="rId27"/>
    <p:sldId id="415" r:id="rId28"/>
  </p:sldIdLst>
  <p:sldSz cx="9144000" cy="6858000" type="screen4x3"/>
  <p:notesSz cx="7102475" cy="9388475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1" autoAdjust="0"/>
    <p:restoredTop sz="86480" autoAdjust="0"/>
  </p:normalViewPr>
  <p:slideViewPr>
    <p:cSldViewPr>
      <p:cViewPr varScale="1">
        <p:scale>
          <a:sx n="77" d="100"/>
          <a:sy n="77" d="100"/>
        </p:scale>
        <p:origin x="159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7A6AD-BB8F-4851-919A-7E36BFE4BB86}" type="datetimeFigureOut">
              <a:rPr lang="es-GT" smtClean="0"/>
              <a:pPr/>
              <a:t>27/07/2021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918576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CF8FF-AC12-4CDB-81FA-EC8BE8451742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00410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7ED8657-861F-486F-93A1-E7343507FAA9}" type="datetimeFigureOut">
              <a:rPr lang="es-GT" smtClean="0"/>
              <a:pPr/>
              <a:t>27/07/2021</a:t>
            </a:fld>
            <a:endParaRPr lang="es-GT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GT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C2AA83B-4377-4E0A-8195-F53CFCB093F4}" type="slidenum">
              <a:rPr lang="es-GT" smtClean="0"/>
              <a:pPr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4451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1354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431925" y="1169988"/>
            <a:ext cx="4213225" cy="31591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9B5F42-48E4-2641-ACFC-8AC5ECF88885}" type="slidenum">
              <a:rPr lang="es-GT" smtClean="0"/>
              <a:pPr/>
              <a:t>24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87621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AE55-9AC5-416C-A20C-70CEB48A6E0E}" type="datetime1">
              <a:rPr lang="es-GT" smtClean="0"/>
              <a:pPr/>
              <a:t>27/07/2021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94370-E77B-45A6-B5E6-BBAB05971764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9D6F3-0DFD-46E2-85E2-2FF5FB840E35}" type="datetime1">
              <a:rPr lang="es-GT" smtClean="0"/>
              <a:pPr/>
              <a:t>27/07/2021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94370-E77B-45A6-B5E6-BBAB05971764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68D7D-79FA-4C6E-BFC1-82A78C322101}" type="datetime1">
              <a:rPr lang="es-GT" smtClean="0"/>
              <a:pPr/>
              <a:t>27/07/2021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94370-E77B-45A6-B5E6-BBAB05971764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29EAE-ED8F-4BF3-9DCA-70D1DCAA7596}" type="datetime1">
              <a:rPr lang="es-GT" smtClean="0"/>
              <a:pPr/>
              <a:t>27/07/2021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94370-E77B-45A6-B5E6-BBAB05971764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F1153-49E7-4307-AAFC-E017C695AA95}" type="datetime1">
              <a:rPr lang="es-GT" smtClean="0"/>
              <a:pPr/>
              <a:t>27/07/2021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94370-E77B-45A6-B5E6-BBAB05971764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63E5-21FE-452A-8313-4E8B7EA8694B}" type="datetime1">
              <a:rPr lang="es-GT" smtClean="0"/>
              <a:pPr/>
              <a:t>27/07/2021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94370-E77B-45A6-B5E6-BBAB05971764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C3E0-027C-44C6-ABBA-DEF903184007}" type="datetime1">
              <a:rPr lang="es-GT" smtClean="0"/>
              <a:pPr/>
              <a:t>27/07/2021</a:t>
            </a:fld>
            <a:endParaRPr lang="es-GT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94370-E77B-45A6-B5E6-BBAB05971764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10B2-3259-40DE-9448-E8814809AFF8}" type="datetime1">
              <a:rPr lang="es-GT" smtClean="0"/>
              <a:pPr/>
              <a:t>27/07/2021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94370-E77B-45A6-B5E6-BBAB05971764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2BBBA-30E2-481C-9E88-B8B8E330DCB3}" type="datetime1">
              <a:rPr lang="es-GT" smtClean="0"/>
              <a:pPr/>
              <a:t>27/07/2021</a:t>
            </a:fld>
            <a:endParaRPr lang="es-GT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94370-E77B-45A6-B5E6-BBAB05971764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29526-CD03-461D-9A2C-E83851C765DB}" type="datetime1">
              <a:rPr lang="es-GT" smtClean="0"/>
              <a:pPr/>
              <a:t>27/07/2021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94370-E77B-45A6-B5E6-BBAB05971764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20BC-ED8C-46DA-96D4-171C3ADF481E}" type="datetime1">
              <a:rPr lang="es-GT" smtClean="0"/>
              <a:pPr/>
              <a:t>27/07/2021</a:t>
            </a:fld>
            <a:endParaRPr lang="es-GT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94370-E77B-45A6-B5E6-BBAB05971764}" type="slidenum">
              <a:rPr lang="es-GT" smtClean="0"/>
              <a:pPr/>
              <a:t>‹Nº›</a:t>
            </a:fld>
            <a:endParaRPr lang="es-G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0382A-207B-464B-9121-7AFC47438297}" type="datetime1">
              <a:rPr lang="es-GT" smtClean="0"/>
              <a:pPr/>
              <a:t>27/07/2021</a:t>
            </a:fld>
            <a:endParaRPr lang="es-GT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94370-E77B-45A6-B5E6-BBAB05971764}" type="slidenum">
              <a:rPr lang="es-GT" smtClean="0"/>
              <a:pPr/>
              <a:t>‹Nº›</a:t>
            </a:fld>
            <a:endParaRPr lang="es-G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-1" y="857251"/>
            <a:ext cx="9143995" cy="51445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uadroTexto 1"/>
          <p:cNvSpPr txBox="1">
            <a:spLocks noChangeArrowheads="1"/>
          </p:cNvSpPr>
          <p:nvPr/>
        </p:nvSpPr>
        <p:spPr bwMode="auto">
          <a:xfrm>
            <a:off x="395536" y="692696"/>
            <a:ext cx="8407400" cy="5142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742950" indent="-742950" algn="just">
              <a:buFontTx/>
              <a:buAutoNum type="arabicPeriod" startAt="5"/>
            </a:pPr>
            <a:r>
              <a:rPr lang="es-GT" altLang="es-GT" sz="3600" b="1" dirty="0"/>
              <a:t>Los Consejos Departamentales de 	Desarrollo </a:t>
            </a:r>
            <a:r>
              <a:rPr lang="es-GT" altLang="es-GT" sz="3600" dirty="0"/>
              <a:t>deberán conocer, 	analizar y 	aprobar la propuesta	de inversión 	departamental, 	dejando constancia 	en 	acta, 	previo a su traslado al 	Consejo 	Regional de Desarrollo 	Urbano y 	Rural correspondiente, </a:t>
            </a:r>
            <a:r>
              <a:rPr lang="es-GT" altLang="es-GT" sz="3600" b="1" u="sng" dirty="0"/>
              <a:t>a más </a:t>
            </a:r>
          </a:p>
          <a:p>
            <a:pPr lvl="2" algn="just">
              <a:buNone/>
            </a:pPr>
            <a:r>
              <a:rPr lang="es-GT" altLang="es-GT" sz="3600" b="1" u="sng" dirty="0"/>
              <a:t>tardar el 15</a:t>
            </a:r>
            <a:r>
              <a:rPr lang="es-GT" altLang="es-GT" sz="3600" b="1" dirty="0"/>
              <a:t> </a:t>
            </a:r>
            <a:r>
              <a:rPr lang="es-GT" altLang="es-GT" sz="3600" b="1" u="sng" dirty="0"/>
              <a:t>de abril de cada año</a:t>
            </a:r>
            <a:r>
              <a:rPr lang="es-GT" altLang="es-GT" sz="3600" dirty="0"/>
              <a:t>, para ser incorporada en la propuesta de inversión de la región;</a:t>
            </a:r>
          </a:p>
        </p:txBody>
      </p:sp>
    </p:spTree>
    <p:extLst>
      <p:ext uri="{BB962C8B-B14F-4D97-AF65-F5344CB8AC3E}">
        <p14:creationId xmlns:p14="http://schemas.microsoft.com/office/powerpoint/2010/main" val="367175309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uadroTexto 1"/>
          <p:cNvSpPr txBox="1">
            <a:spLocks noChangeArrowheads="1"/>
          </p:cNvSpPr>
          <p:nvPr/>
        </p:nvSpPr>
        <p:spPr bwMode="auto">
          <a:xfrm>
            <a:off x="666750" y="266700"/>
            <a:ext cx="7810500" cy="598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 typeface="Arial" panose="020B0604020202020204" pitchFamily="34" charset="0"/>
              <a:buNone/>
            </a:pPr>
            <a:r>
              <a:rPr lang="es-GT" altLang="es-GT" sz="3200" dirty="0"/>
              <a:t>	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s-GT" altLang="es-GT" sz="3200" dirty="0"/>
              <a:t>6.	</a:t>
            </a:r>
            <a:r>
              <a:rPr lang="es-GT" altLang="es-GT" sz="3200" b="1" dirty="0"/>
              <a:t>Los Consejos Regionales de Desarrollo 	Urbano 	y Rural </a:t>
            </a:r>
            <a:r>
              <a:rPr lang="es-GT" altLang="es-GT" sz="3200" dirty="0"/>
              <a:t>con el apoyo de su 	Unidad Técnica, 	integran la propuesta 	regional de inversión y	verifican la 	pertinencia de la misma con el	Plan 	Regional y el Plan Nacional de 	Desarrollo, dejando constancia en 	acta y la elevarán al	Pleno del Consejo 	Nacional de Desarrollo	Urbano y 	Rural, por conducto de los	Presidentes 	Regionales, </a:t>
            </a:r>
            <a:r>
              <a:rPr lang="es-GT" altLang="es-GT" sz="3200" b="1" u="sng" dirty="0"/>
              <a:t>a más tardar el 30 de </a:t>
            </a:r>
            <a:r>
              <a:rPr lang="es-GT" altLang="es-GT" sz="3200" b="1" dirty="0"/>
              <a:t>	</a:t>
            </a:r>
            <a:r>
              <a:rPr lang="es-GT" altLang="es-GT" sz="3200" b="1" u="sng" dirty="0"/>
              <a:t>abril de cada año</a:t>
            </a:r>
            <a:r>
              <a:rPr lang="es-GT" altLang="es-GT" sz="3200" b="1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8201937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uadroTexto 1"/>
          <p:cNvSpPr txBox="1">
            <a:spLocks noChangeArrowheads="1"/>
          </p:cNvSpPr>
          <p:nvPr/>
        </p:nvSpPr>
        <p:spPr bwMode="auto">
          <a:xfrm>
            <a:off x="683568" y="1196752"/>
            <a:ext cx="78105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 typeface="Arial" panose="020B0604020202020204" pitchFamily="34" charset="0"/>
              <a:buNone/>
            </a:pPr>
            <a:r>
              <a:rPr lang="es-GT" altLang="es-GT" sz="2000" dirty="0">
                <a:latin typeface="Arial" panose="020B0604020202020204" pitchFamily="34" charset="0"/>
              </a:rPr>
              <a:t> 7.	</a:t>
            </a:r>
            <a:r>
              <a:rPr lang="es-GT" altLang="es-GT" sz="2400" b="1" dirty="0"/>
              <a:t>El Consejo Nacional de Desarrollo Urbano y 	Rural</a:t>
            </a:r>
            <a:r>
              <a:rPr lang="es-GT" altLang="es-GT" sz="2400" dirty="0"/>
              <a:t>, a través de la Comisión de Análisis de 	Presupuesto y Política Fiscal, analiza las 	propuestas de inversión de las regiones y sus 	departamentos y emite la opinión correspondiente. 	En caso de existir	observaciones, las traslada a 	los Consejos Regionales de	Desarrollo Urbano y 	Rural para que sean	atendidas	</a:t>
            </a:r>
            <a:r>
              <a:rPr lang="es-GT" altLang="es-GT" sz="2400" b="1" u="sng" dirty="0"/>
              <a:t>antes  del 15 </a:t>
            </a:r>
            <a:r>
              <a:rPr lang="es-GT" altLang="es-GT" sz="2400" b="1" dirty="0"/>
              <a:t>	</a:t>
            </a:r>
            <a:r>
              <a:rPr lang="es-GT" altLang="es-GT" sz="2400" b="1" u="sng" dirty="0"/>
              <a:t>de Mayo de cada año</a:t>
            </a:r>
            <a:r>
              <a:rPr lang="es-GT" altLang="es-GT" sz="2400" b="1" dirty="0"/>
              <a:t>; </a:t>
            </a:r>
            <a:r>
              <a:rPr lang="es-GT" altLang="es-GT" sz="2400" dirty="0"/>
              <a:t>Una vez corregidas 	en los 	respectivos niveles, el COREDUR devolverá la 	propuesta de inversión al CONADUR, 	trasladando las actas a la	Coordinación de la 	Comisión de Análisis de	Presupuesto y Política	Fiscal, para verificar las correcciones y su posterior 	traslado mediante dictamen al CONADUR</a:t>
            </a:r>
            <a:endParaRPr lang="es-GT" altLang="es-GT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882313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uadroTexto 1"/>
          <p:cNvSpPr txBox="1">
            <a:spLocks noChangeArrowheads="1"/>
          </p:cNvSpPr>
          <p:nvPr/>
        </p:nvSpPr>
        <p:spPr bwMode="auto">
          <a:xfrm>
            <a:off x="251520" y="764704"/>
            <a:ext cx="8185150" cy="546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 typeface="Arial" panose="020B0604020202020204" pitchFamily="34" charset="0"/>
              <a:buNone/>
            </a:pPr>
            <a:r>
              <a:rPr lang="es-GT" altLang="es-GT" sz="3600" dirty="0"/>
              <a:t>8.	</a:t>
            </a:r>
            <a:r>
              <a:rPr lang="es-GT" altLang="es-GT" sz="3200" dirty="0"/>
              <a:t>El Consejo Nacional de Desarrollo 	Urbano y Rural, </a:t>
            </a:r>
            <a:r>
              <a:rPr lang="es-GT" altLang="es-GT" sz="3200" b="1" u="sng" dirty="0"/>
              <a:t>conocerá  y 	aprobará </a:t>
            </a:r>
            <a:r>
              <a:rPr lang="es-GT" altLang="es-GT" sz="3200" b="1" dirty="0"/>
              <a:t>	</a:t>
            </a:r>
            <a:r>
              <a:rPr lang="es-GT" altLang="es-GT" sz="3200" b="1" u="sng" dirty="0"/>
              <a:t>a más tardar el último día hábil del </a:t>
            </a:r>
            <a:r>
              <a:rPr lang="es-GT" altLang="es-GT" sz="3200" b="1" dirty="0"/>
              <a:t>	</a:t>
            </a:r>
            <a:r>
              <a:rPr lang="es-GT" altLang="es-GT" sz="3200" b="1" u="sng" dirty="0"/>
              <a:t>mes de junio de cada año</a:t>
            </a:r>
            <a:r>
              <a:rPr lang="es-GT" altLang="es-GT" sz="3200" dirty="0"/>
              <a:t>, las 	propuestas de inversión  ajustadas a los 	techos presupuestarios definitivos, 	presentadas por los Consejos 	Departamentales de Desarrollo a 	través de los Consejos Regionales de 	Desarrollo Urbano y 	Rural, y 	presentará la propuesta a la 	Presidencia de la República;</a:t>
            </a:r>
          </a:p>
        </p:txBody>
      </p:sp>
    </p:spTree>
    <p:extLst>
      <p:ext uri="{BB962C8B-B14F-4D97-AF65-F5344CB8AC3E}">
        <p14:creationId xmlns:p14="http://schemas.microsoft.com/office/powerpoint/2010/main" val="1953796280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uadroTexto 1"/>
          <p:cNvSpPr txBox="1">
            <a:spLocks noChangeArrowheads="1"/>
          </p:cNvSpPr>
          <p:nvPr/>
        </p:nvSpPr>
        <p:spPr bwMode="auto">
          <a:xfrm>
            <a:off x="395536" y="908720"/>
            <a:ext cx="802005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FontTx/>
              <a:buNone/>
            </a:pPr>
            <a:r>
              <a:rPr lang="es-MX" altLang="es-GT" sz="3600" dirty="0">
                <a:latin typeface="Arial" panose="020B0604020202020204" pitchFamily="34" charset="0"/>
              </a:rPr>
              <a:t>9.	</a:t>
            </a:r>
            <a:r>
              <a:rPr lang="es-GT" altLang="es-GT" sz="3600" dirty="0"/>
              <a:t>Los Consejos Regionales de 	Desarrollo 	trasladarán las actas 	que contienen la 	aprobación de 	las propuestas de 	inversión 	regional, a la Dirección 	Financiera 	del Ministerio de Finanzas 	Públicas </a:t>
            </a:r>
            <a:r>
              <a:rPr lang="es-GT" altLang="es-GT" sz="3600" b="1" u="sng" dirty="0"/>
              <a:t>a más tardar el 08 de julio </a:t>
            </a:r>
            <a:r>
              <a:rPr lang="es-GT" altLang="es-GT" sz="3600" b="1" dirty="0"/>
              <a:t>	</a:t>
            </a:r>
            <a:r>
              <a:rPr lang="es-GT" altLang="es-GT" sz="3600" b="1" u="sng" dirty="0"/>
              <a:t>de 	cada año</a:t>
            </a:r>
            <a:r>
              <a:rPr lang="es-GT" altLang="es-GT" sz="3600" dirty="0"/>
              <a:t>, para su integración 	al 	Anteproyecto de Presupuesto 	del 	ejercicio fiscal 	correspondiente.</a:t>
            </a:r>
            <a:endParaRPr lang="es-GT" altLang="es-GT" dirty="0"/>
          </a:p>
        </p:txBody>
      </p:sp>
    </p:spTree>
    <p:extLst>
      <p:ext uri="{BB962C8B-B14F-4D97-AF65-F5344CB8AC3E}">
        <p14:creationId xmlns:p14="http://schemas.microsoft.com/office/powerpoint/2010/main" val="793354875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00063" y="1857375"/>
            <a:ext cx="78898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GT" sz="5400" b="1">
                <a:solidFill>
                  <a:schemeClr val="tx2"/>
                </a:solidFill>
                <a:latin typeface="Arial" panose="020B0604020202020204" pitchFamily="34" charset="0"/>
              </a:rPr>
              <a:t>TIPO DE PROYECTOS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GT" sz="5400" b="1">
                <a:solidFill>
                  <a:schemeClr val="tx2"/>
                </a:solidFill>
                <a:latin typeface="Arial" panose="020B0604020202020204" pitchFamily="34" charset="0"/>
              </a:rPr>
              <a:t>PRIORITARIOS 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altLang="es-GT" sz="5400" b="1">
                <a:solidFill>
                  <a:schemeClr val="tx2"/>
                </a:solidFill>
                <a:latin typeface="Arial" panose="020B0604020202020204" pitchFamily="34" charset="0"/>
              </a:rPr>
              <a:t>FINANCIAR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" altLang="es-GT" sz="18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685800" y="464820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es-GT" altLang="es-GT" sz="240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2446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  <p:bldP spid="308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600" b="1" dirty="0">
                <a:solidFill>
                  <a:schemeClr val="tx1"/>
                </a:solidFill>
              </a:rPr>
              <a:t>Tipo de proyectos a financiar</a:t>
            </a:r>
            <a:endParaRPr lang="es-GT" sz="3600" b="1" dirty="0">
              <a:solidFill>
                <a:schemeClr val="tx1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457200" y="1179513"/>
            <a:ext cx="8229600" cy="8096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2800" b="1" dirty="0">
                <a:solidFill>
                  <a:schemeClr val="tx1"/>
                </a:solidFill>
              </a:rPr>
              <a:t>PROYECTOS EDUCATIVOS</a:t>
            </a:r>
            <a:endParaRPr lang="es-GT" sz="28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79388" y="2276475"/>
            <a:ext cx="2984500" cy="374491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3200" dirty="0"/>
              <a:t> </a:t>
            </a:r>
          </a:p>
          <a:p>
            <a:pPr algn="ctr" eaLnBrk="1" hangingPunct="1">
              <a:defRPr/>
            </a:pPr>
            <a:r>
              <a:rPr lang="es-MX" sz="3200" b="1" u="sng" dirty="0">
                <a:solidFill>
                  <a:schemeClr val="tx1"/>
                </a:solidFill>
              </a:rPr>
              <a:t>ESCUELAS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§"/>
              <a:defRPr/>
            </a:pPr>
            <a:r>
              <a:rPr lang="es-MX" sz="2800" b="1" dirty="0">
                <a:solidFill>
                  <a:schemeClr val="tx1"/>
                </a:solidFill>
              </a:rPr>
              <a:t>Preprimaria</a:t>
            </a:r>
            <a:endParaRPr lang="es-GT" sz="2800" b="1" dirty="0">
              <a:solidFill>
                <a:schemeClr val="tx1"/>
              </a:solidFill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§"/>
              <a:defRPr/>
            </a:pPr>
            <a:r>
              <a:rPr lang="es-MX" sz="2400" b="1" dirty="0">
                <a:solidFill>
                  <a:schemeClr val="tx1"/>
                </a:solidFill>
              </a:rPr>
              <a:t>Preprimaria bilingüe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§"/>
              <a:defRPr/>
            </a:pPr>
            <a:r>
              <a:rPr lang="es-MX" sz="2800" b="1" dirty="0">
                <a:solidFill>
                  <a:schemeClr val="tx1"/>
                </a:solidFill>
              </a:rPr>
              <a:t>Primaria</a:t>
            </a:r>
            <a:endParaRPr lang="es-GT" sz="2800" b="1" dirty="0">
              <a:solidFill>
                <a:schemeClr val="tx1"/>
              </a:solidFill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§"/>
              <a:defRPr/>
            </a:pPr>
            <a:r>
              <a:rPr lang="es-MX" sz="2800" b="1" dirty="0">
                <a:solidFill>
                  <a:schemeClr val="tx1"/>
                </a:solidFill>
              </a:rPr>
              <a:t>Primaria Bilingüe</a:t>
            </a:r>
            <a:endParaRPr lang="es-GT" sz="28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GT" sz="3200" b="1" dirty="0"/>
          </a:p>
          <a:p>
            <a:pPr algn="ctr" eaLnBrk="1" hangingPunct="1">
              <a:defRPr/>
            </a:pPr>
            <a:endParaRPr lang="es-GT" sz="32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3290888" y="2276475"/>
            <a:ext cx="3225328" cy="374491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MX" sz="32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MX" sz="32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s-MX" sz="3200" b="1" u="sng" dirty="0">
                <a:solidFill>
                  <a:schemeClr val="tx1"/>
                </a:solidFill>
              </a:rPr>
              <a:t>INSTITUTOS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§"/>
              <a:defRPr/>
            </a:pPr>
            <a:r>
              <a:rPr lang="es-MX" sz="2800" b="1" dirty="0">
                <a:solidFill>
                  <a:schemeClr val="tx1"/>
                </a:solidFill>
              </a:rPr>
              <a:t>Básico</a:t>
            </a:r>
            <a:endParaRPr lang="es-GT" sz="2800" b="1" dirty="0">
              <a:solidFill>
                <a:schemeClr val="tx1"/>
              </a:solidFill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§"/>
              <a:defRPr/>
            </a:pPr>
            <a:r>
              <a:rPr lang="es-MX" sz="2800" b="1" dirty="0">
                <a:solidFill>
                  <a:schemeClr val="tx1"/>
                </a:solidFill>
              </a:rPr>
              <a:t>Telesecundaria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§"/>
              <a:defRPr/>
            </a:pPr>
            <a:r>
              <a:rPr lang="es-MX" sz="2800" b="1" dirty="0">
                <a:solidFill>
                  <a:schemeClr val="tx1"/>
                </a:solidFill>
              </a:rPr>
              <a:t>Diversificado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§"/>
              <a:defRPr/>
            </a:pPr>
            <a:r>
              <a:rPr lang="es-MX" sz="2800" b="1" dirty="0">
                <a:solidFill>
                  <a:schemeClr val="tx1"/>
                </a:solidFill>
              </a:rPr>
              <a:t>Experimental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§"/>
              <a:defRPr/>
            </a:pPr>
            <a:r>
              <a:rPr lang="es-MX" sz="2800" b="1" dirty="0">
                <a:solidFill>
                  <a:schemeClr val="tx1"/>
                </a:solidFill>
              </a:rPr>
              <a:t>Tecnológico</a:t>
            </a:r>
          </a:p>
          <a:p>
            <a:pPr algn="just" eaLnBrk="1" hangingPunct="1">
              <a:defRPr/>
            </a:pPr>
            <a:endParaRPr lang="es-GT" sz="3200" b="1" dirty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es-GT" sz="32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GT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GT" dirty="0"/>
          </a:p>
        </p:txBody>
      </p:sp>
      <p:sp>
        <p:nvSpPr>
          <p:cNvPr id="7" name="Rectángulo redondeado 6"/>
          <p:cNvSpPr/>
          <p:nvPr/>
        </p:nvSpPr>
        <p:spPr>
          <a:xfrm>
            <a:off x="6660232" y="2276475"/>
            <a:ext cx="2255168" cy="374491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3200" b="1" u="sng" dirty="0"/>
              <a:t>OTROS</a:t>
            </a:r>
          </a:p>
          <a:p>
            <a:pPr algn="ctr" eaLnBrk="1" hangingPunct="1">
              <a:defRPr/>
            </a:pPr>
            <a:endParaRPr lang="es-MX" sz="3200" b="1" dirty="0"/>
          </a:p>
          <a:p>
            <a:pPr algn="just" eaLnBrk="1" hangingPunct="1">
              <a:defRPr/>
            </a:pPr>
            <a:r>
              <a:rPr lang="es-MX" sz="2800" b="1" dirty="0"/>
              <a:t>Bibliotecas</a:t>
            </a:r>
          </a:p>
          <a:p>
            <a:pPr algn="just" eaLnBrk="1" hangingPunct="1">
              <a:defRPr/>
            </a:pPr>
            <a:r>
              <a:rPr lang="es-MX" sz="2800" b="1" dirty="0"/>
              <a:t>Escolares</a:t>
            </a:r>
            <a:endParaRPr lang="es-GT" sz="2800" b="1" dirty="0"/>
          </a:p>
          <a:p>
            <a:pPr algn="ctr" eaLnBrk="1" hangingPunct="1">
              <a:defRPr/>
            </a:pPr>
            <a:endParaRPr lang="es-GT" sz="3200" b="1" dirty="0"/>
          </a:p>
          <a:p>
            <a:pPr algn="ctr" eaLnBrk="1" hangingPunct="1">
              <a:defRPr/>
            </a:pPr>
            <a:endParaRPr lang="es-GT" sz="3200" dirty="0"/>
          </a:p>
        </p:txBody>
      </p:sp>
    </p:spTree>
    <p:extLst>
      <p:ext uri="{BB962C8B-B14F-4D97-AF65-F5344CB8AC3E}">
        <p14:creationId xmlns:p14="http://schemas.microsoft.com/office/powerpoint/2010/main" val="5143659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6"/>
          <p:cNvSpPr/>
          <p:nvPr/>
        </p:nvSpPr>
        <p:spPr>
          <a:xfrm>
            <a:off x="147638" y="2249488"/>
            <a:ext cx="4137025" cy="7239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3200" dirty="0"/>
              <a:t> Puestos de Salud</a:t>
            </a:r>
            <a:endParaRPr lang="es-GT" sz="3200" dirty="0"/>
          </a:p>
        </p:txBody>
      </p:sp>
      <p:sp>
        <p:nvSpPr>
          <p:cNvPr id="5" name="Rectángulo redondeado 7"/>
          <p:cNvSpPr/>
          <p:nvPr/>
        </p:nvSpPr>
        <p:spPr>
          <a:xfrm>
            <a:off x="201613" y="3475038"/>
            <a:ext cx="4083050" cy="7239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3200" dirty="0"/>
              <a:t> Centros de Salud</a:t>
            </a:r>
            <a:endParaRPr lang="es-GT" sz="3200" dirty="0"/>
          </a:p>
        </p:txBody>
      </p:sp>
      <p:sp>
        <p:nvSpPr>
          <p:cNvPr id="6" name="Rectángulo redondeado 8"/>
          <p:cNvSpPr/>
          <p:nvPr/>
        </p:nvSpPr>
        <p:spPr>
          <a:xfrm>
            <a:off x="246063" y="4706938"/>
            <a:ext cx="4038600" cy="8763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3200" dirty="0"/>
              <a:t> Centro Comunitario de Salud</a:t>
            </a:r>
            <a:endParaRPr lang="es-GT" sz="3200" dirty="0"/>
          </a:p>
        </p:txBody>
      </p:sp>
      <p:sp>
        <p:nvSpPr>
          <p:cNvPr id="8" name="Rectángulo redondeado 10"/>
          <p:cNvSpPr/>
          <p:nvPr/>
        </p:nvSpPr>
        <p:spPr>
          <a:xfrm>
            <a:off x="4572000" y="2062163"/>
            <a:ext cx="4205288" cy="1879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3200" dirty="0"/>
              <a:t> </a:t>
            </a:r>
            <a:r>
              <a:rPr lang="es-MX" sz="3200" b="1" dirty="0">
                <a:solidFill>
                  <a:schemeClr val="tx1"/>
                </a:solidFill>
              </a:rPr>
              <a:t>Ampliación o mejoramiento de hospitales</a:t>
            </a:r>
            <a:endParaRPr lang="es-GT" sz="3200" b="1" dirty="0">
              <a:solidFill>
                <a:schemeClr val="tx1"/>
              </a:solidFill>
            </a:endParaRPr>
          </a:p>
        </p:txBody>
      </p:sp>
      <p:sp>
        <p:nvSpPr>
          <p:cNvPr id="9" name="Rectángulo redondeado 11"/>
          <p:cNvSpPr/>
          <p:nvPr/>
        </p:nvSpPr>
        <p:spPr>
          <a:xfrm>
            <a:off x="4562475" y="4181475"/>
            <a:ext cx="4205288" cy="18669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3200" dirty="0"/>
              <a:t> </a:t>
            </a:r>
            <a:r>
              <a:rPr lang="es-MX" sz="3200" b="1" dirty="0">
                <a:solidFill>
                  <a:schemeClr val="tx1"/>
                </a:solidFill>
              </a:rPr>
              <a:t>Centro de Atención Integral Materno Infantil (CAIMI)</a:t>
            </a:r>
            <a:endParaRPr lang="es-GT" sz="3200" b="1" dirty="0">
              <a:solidFill>
                <a:schemeClr val="tx1"/>
              </a:solidFill>
            </a:endParaRPr>
          </a:p>
        </p:txBody>
      </p:sp>
      <p:sp>
        <p:nvSpPr>
          <p:cNvPr id="12" name="Rectángulo redondeado 5"/>
          <p:cNvSpPr/>
          <p:nvPr/>
        </p:nvSpPr>
        <p:spPr>
          <a:xfrm>
            <a:off x="34925" y="404813"/>
            <a:ext cx="9055100" cy="10795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3200" b="1" dirty="0">
                <a:solidFill>
                  <a:schemeClr val="tx1"/>
                </a:solidFill>
              </a:rPr>
              <a:t>PROYECTOS  DE SALUD</a:t>
            </a:r>
            <a:endParaRPr lang="es-GT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0474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7950" y="188913"/>
            <a:ext cx="8915400" cy="787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200" b="1" dirty="0">
                <a:solidFill>
                  <a:schemeClr val="tx1"/>
                </a:solidFill>
              </a:rPr>
              <a:t> PROYECTOS DE INFRAESTRUCTURA</a:t>
            </a:r>
            <a:endParaRPr lang="es-GT" sz="3200" b="1" dirty="0">
              <a:solidFill>
                <a:schemeClr val="tx1"/>
              </a:solidFill>
            </a:endParaRPr>
          </a:p>
        </p:txBody>
      </p:sp>
      <p:sp>
        <p:nvSpPr>
          <p:cNvPr id="6" name="Rectángulo redondeado 20"/>
          <p:cNvSpPr/>
          <p:nvPr/>
        </p:nvSpPr>
        <p:spPr>
          <a:xfrm>
            <a:off x="568325" y="1412875"/>
            <a:ext cx="8031163" cy="466407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tx1"/>
                </a:solidFill>
              </a:rPr>
              <a:t> </a:t>
            </a:r>
            <a:endParaRPr lang="es-MX" sz="3600" b="1" u="sng" dirty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 Caminos Rurales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 Calles Área Rural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Puentes Peatonales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Puentes Vehiculares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Muros de Contención</a:t>
            </a:r>
            <a:endParaRPr lang="es-GT" sz="2400" b="1" dirty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Gaviones</a:t>
            </a:r>
            <a:endParaRPr lang="es-GT" sz="2400" b="1" dirty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Revestimientos de Talud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Centro de Atención y Restitución de Derechos a Mujeres Víctimas de Violencia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Infraestructura para Formación Superior Pública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Infraestructura para el Aprendizaje de Lenguas Mayas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es-G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0473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7950" y="188913"/>
            <a:ext cx="8915400" cy="787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200" b="1" dirty="0">
                <a:solidFill>
                  <a:schemeClr val="tx1"/>
                </a:solidFill>
              </a:rPr>
              <a:t>INFRAESTRUCTURA DE FOMENTO PARA LA PRODUCCIÓN</a:t>
            </a:r>
            <a:endParaRPr lang="es-GT" sz="32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5"/>
          <p:cNvSpPr/>
          <p:nvPr/>
        </p:nvSpPr>
        <p:spPr>
          <a:xfrm>
            <a:off x="287338" y="1482725"/>
            <a:ext cx="8364537" cy="459422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MX" sz="20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MX" sz="20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MX" sz="20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MX" sz="2800" b="1" u="sng" dirty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800" b="1" dirty="0">
                <a:solidFill>
                  <a:schemeClr val="tx1"/>
                </a:solidFill>
              </a:rPr>
              <a:t>Beneficios</a:t>
            </a:r>
            <a:endParaRPr lang="es-GT" sz="2800" b="1" dirty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800" b="1" dirty="0">
                <a:solidFill>
                  <a:schemeClr val="tx1"/>
                </a:solidFill>
              </a:rPr>
              <a:t>Invernaderos</a:t>
            </a:r>
            <a:endParaRPr lang="es-GT" sz="2800" b="1" dirty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800" b="1" dirty="0">
                <a:solidFill>
                  <a:schemeClr val="tx1"/>
                </a:solidFill>
              </a:rPr>
              <a:t>Obras de captación, almacenamiento y conducción de agua para riego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800" b="1" dirty="0">
                <a:solidFill>
                  <a:schemeClr val="tx1"/>
                </a:solidFill>
              </a:rPr>
              <a:t>Construcción y equipamiento de estanques para actividades piscícolas</a:t>
            </a:r>
            <a:endParaRPr lang="es-GT" sz="2800" b="1" dirty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800" b="1" dirty="0">
                <a:solidFill>
                  <a:schemeClr val="tx1"/>
                </a:solidFill>
              </a:rPr>
              <a:t>Centros de Acopio y equipamiento para procesamiento de productos apícolas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800" b="1" dirty="0">
                <a:solidFill>
                  <a:schemeClr val="tx1"/>
                </a:solidFill>
              </a:rPr>
              <a:t>Centros de acopio y/o de Agro industrialización</a:t>
            </a:r>
          </a:p>
          <a:p>
            <a:pPr algn="just" eaLnBrk="1" hangingPunct="1">
              <a:defRPr/>
            </a:pPr>
            <a:endParaRPr lang="es-MX" sz="2000" b="1" dirty="0">
              <a:solidFill>
                <a:schemeClr val="tx1"/>
              </a:solidFill>
            </a:endParaRPr>
          </a:p>
          <a:p>
            <a:pPr algn="just" eaLnBrk="1" hangingPunct="1">
              <a:defRPr/>
            </a:pPr>
            <a:endParaRPr lang="es-GT" sz="20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GT" sz="20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GT" sz="20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G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609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LOGO_VERTICAL.JPG">
            <a:extLst>
              <a:ext uri="{FF2B5EF4-FFF2-40B4-BE49-F238E27FC236}">
                <a16:creationId xmlns:a16="http://schemas.microsoft.com/office/drawing/2014/main" id="{1050B1A7-11BC-4103-8B3C-63065A269C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591" y="-25540"/>
            <a:ext cx="1329409" cy="126316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95536" y="1700808"/>
            <a:ext cx="8208912" cy="2513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85800">
              <a:lnSpc>
                <a:spcPct val="90000"/>
              </a:lnSpc>
              <a:spcBef>
                <a:spcPts val="750"/>
              </a:spcBef>
              <a:defRPr/>
            </a:pPr>
            <a:endParaRPr lang="es-GT" sz="4000" b="1" dirty="0">
              <a:solidFill>
                <a:schemeClr val="tx2"/>
              </a:solidFill>
            </a:endParaRPr>
          </a:p>
          <a:p>
            <a:pPr lvl="0" algn="ctr" defTabSz="685800">
              <a:lnSpc>
                <a:spcPct val="90000"/>
              </a:lnSpc>
              <a:spcBef>
                <a:spcPts val="750"/>
              </a:spcBef>
              <a:defRPr/>
            </a:pPr>
            <a:r>
              <a:rPr lang="es-GT" sz="4000" b="1" dirty="0">
                <a:solidFill>
                  <a:schemeClr val="tx2"/>
                </a:solidFill>
              </a:rPr>
              <a:t>PLANIFICACIÓN Y APROBACIÓN DE</a:t>
            </a:r>
          </a:p>
          <a:p>
            <a:pPr lvl="0" algn="ctr" defTabSz="685800">
              <a:lnSpc>
                <a:spcPct val="90000"/>
              </a:lnSpc>
              <a:spcBef>
                <a:spcPts val="750"/>
              </a:spcBef>
              <a:defRPr/>
            </a:pPr>
            <a:r>
              <a:rPr lang="es-GT" sz="4000" b="1" dirty="0">
                <a:solidFill>
                  <a:schemeClr val="tx2"/>
                </a:solidFill>
              </a:rPr>
              <a:t>PROYECTOS FINANCIADOS CON RECURSOS ASIGNADOS A </a:t>
            </a:r>
            <a:r>
              <a:rPr lang="es-GT" sz="4000" b="1" dirty="0" err="1">
                <a:solidFill>
                  <a:schemeClr val="tx2"/>
                </a:solidFill>
              </a:rPr>
              <a:t>CODEDE´s</a:t>
            </a:r>
            <a:endParaRPr lang="es-GT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995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20713" y="265113"/>
            <a:ext cx="7513637" cy="99218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200" b="1" dirty="0">
                <a:solidFill>
                  <a:schemeClr val="tx1"/>
                </a:solidFill>
              </a:rPr>
              <a:t> INTRODUCCIÓN Y DISTRIBUCIÓN DE SERVICIOS DE  AGUA POTABLE</a:t>
            </a:r>
            <a:endParaRPr lang="es-GT" sz="32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5"/>
          <p:cNvSpPr/>
          <p:nvPr/>
        </p:nvSpPr>
        <p:spPr>
          <a:xfrm>
            <a:off x="166688" y="1785938"/>
            <a:ext cx="7967662" cy="384968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s-MX" sz="24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s-MX" sz="2400" b="1" dirty="0">
              <a:solidFill>
                <a:schemeClr val="tx1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s-MX" sz="3200" b="1" dirty="0">
                <a:solidFill>
                  <a:schemeClr val="tx1"/>
                </a:solidFill>
              </a:rPr>
              <a:t> Sistemas de Agua Potable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s-MX" sz="3200" b="1" dirty="0">
                <a:solidFill>
                  <a:schemeClr val="tx1"/>
                </a:solidFill>
              </a:rPr>
              <a:t>Perforación y equipamiento de Pozos</a:t>
            </a:r>
            <a:endParaRPr lang="es-GT" sz="3200" b="1" dirty="0">
              <a:solidFill>
                <a:schemeClr val="tx1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s-MX" sz="3200" b="1" dirty="0">
                <a:solidFill>
                  <a:schemeClr val="tx1"/>
                </a:solidFill>
              </a:rPr>
              <a:t> Tanques de almacenamiento/captación de agua</a:t>
            </a:r>
            <a:endParaRPr lang="es-GT" sz="3200" b="1" dirty="0">
              <a:solidFill>
                <a:schemeClr val="tx1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s-MX" sz="3200" b="1" dirty="0">
                <a:solidFill>
                  <a:schemeClr val="tx1"/>
                </a:solidFill>
              </a:rPr>
              <a:t>Tratamiento de agua potable (plantas de tratamiento, sistemas de cloración)</a:t>
            </a:r>
            <a:endParaRPr lang="es-GT" sz="32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s-MX" sz="2400" b="1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s-G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27548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2263" y="260350"/>
            <a:ext cx="8505825" cy="787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200" b="1" dirty="0">
                <a:solidFill>
                  <a:schemeClr val="tx1"/>
                </a:solidFill>
              </a:rPr>
              <a:t> PROYECTOS DE ELECTRICIDAD</a:t>
            </a:r>
            <a:endParaRPr lang="es-GT" sz="32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5"/>
          <p:cNvSpPr/>
          <p:nvPr/>
        </p:nvSpPr>
        <p:spPr>
          <a:xfrm>
            <a:off x="322263" y="3709988"/>
            <a:ext cx="8505825" cy="2311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tx1"/>
                </a:solidFill>
              </a:rPr>
              <a:t> 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Sistemas de alcantarillado sanitario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Sistemas de tratamiento de aguas residuales (plantas de tratamiento)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MX" sz="2400" b="1" dirty="0">
                <a:solidFill>
                  <a:schemeClr val="tx1"/>
                </a:solidFill>
              </a:rPr>
              <a:t>Sistemas de aguas pluviales</a:t>
            </a:r>
            <a:endParaRPr lang="es-GT" sz="24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GT" sz="24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s-GT" sz="2400" b="1" dirty="0">
              <a:solidFill>
                <a:schemeClr val="tx1"/>
              </a:solidFill>
            </a:endParaRPr>
          </a:p>
        </p:txBody>
      </p:sp>
      <p:sp>
        <p:nvSpPr>
          <p:cNvPr id="7" name="Rectángulo redondeado 12"/>
          <p:cNvSpPr/>
          <p:nvPr/>
        </p:nvSpPr>
        <p:spPr>
          <a:xfrm>
            <a:off x="658813" y="1128713"/>
            <a:ext cx="7623175" cy="143033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tx1"/>
                </a:solidFill>
              </a:rPr>
              <a:t>   Sistemas aislados de fuentes de abastecimiento de energía (generadores eólicos o solares)</a:t>
            </a:r>
            <a:endParaRPr lang="es-GT" sz="2400" b="1" dirty="0">
              <a:solidFill>
                <a:schemeClr val="tx1"/>
              </a:solidFill>
            </a:endParaRPr>
          </a:p>
        </p:txBody>
      </p:sp>
      <p:sp>
        <p:nvSpPr>
          <p:cNvPr id="8" name="Título 3"/>
          <p:cNvSpPr txBox="1">
            <a:spLocks/>
          </p:cNvSpPr>
          <p:nvPr/>
        </p:nvSpPr>
        <p:spPr bwMode="auto">
          <a:xfrm>
            <a:off x="322263" y="2803525"/>
            <a:ext cx="8505825" cy="787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57150" cap="flat" cmpd="sng" algn="ctr">
            <a:solidFill>
              <a:schemeClr val="accent4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200" b="1" dirty="0">
                <a:solidFill>
                  <a:schemeClr val="tx1"/>
                </a:solidFill>
              </a:rPr>
              <a:t> PROYECTOS DE DRENAJES</a:t>
            </a:r>
            <a:endParaRPr lang="es-GT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7385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7950" y="188913"/>
            <a:ext cx="8915400" cy="787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200" b="1" dirty="0">
                <a:solidFill>
                  <a:schemeClr val="tx1"/>
                </a:solidFill>
              </a:rPr>
              <a:t>PROYECTOS DE MANEJO DE DESECHOS</a:t>
            </a:r>
            <a:endParaRPr lang="es-GT" sz="32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5"/>
          <p:cNvSpPr/>
          <p:nvPr/>
        </p:nvSpPr>
        <p:spPr>
          <a:xfrm>
            <a:off x="287338" y="1122363"/>
            <a:ext cx="8364537" cy="210502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MX" sz="2000" b="1" dirty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s-GT" sz="3600" b="1" dirty="0">
                <a:solidFill>
                  <a:schemeClr val="tx1"/>
                </a:solidFill>
              </a:rPr>
              <a:t>Infraestructura para recolección, clasificación, tratamiento y disposición final de desechos sólidos</a:t>
            </a:r>
            <a:endParaRPr lang="es-GT" sz="2000" b="1" dirty="0">
              <a:solidFill>
                <a:schemeClr val="tx1"/>
              </a:solidFill>
            </a:endParaRPr>
          </a:p>
        </p:txBody>
      </p:sp>
      <p:sp>
        <p:nvSpPr>
          <p:cNvPr id="49157" name="CuadroTexto 2"/>
          <p:cNvSpPr txBox="1">
            <a:spLocks noChangeArrowheads="1"/>
          </p:cNvSpPr>
          <p:nvPr/>
        </p:nvSpPr>
        <p:spPr bwMode="auto">
          <a:xfrm>
            <a:off x="706438" y="3411538"/>
            <a:ext cx="7731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altLang="es-GT" sz="1800" b="1" dirty="0">
                <a:solidFill>
                  <a:srgbClr val="FF0000"/>
                </a:solidFill>
                <a:latin typeface="Arial" panose="020B0604020202020204" pitchFamily="34" charset="0"/>
              </a:rPr>
              <a:t>TODO PROYECTO DE INFRAESTRUCTURA DEBE CONSTRUIRSE EN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altLang="es-GT" sz="1800" b="1" dirty="0">
                <a:solidFill>
                  <a:srgbClr val="FF0000"/>
                </a:solidFill>
                <a:latin typeface="Arial" panose="020B0604020202020204" pitchFamily="34" charset="0"/>
              </a:rPr>
              <a:t>INMUEBLES CUYA PROPIEDAD O POSESIÓN SEA DEL ESTADO,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altLang="es-GT" sz="1800" b="1" dirty="0">
                <a:solidFill>
                  <a:srgbClr val="FF0000"/>
                </a:solidFill>
                <a:latin typeface="Arial" panose="020B0604020202020204" pitchFamily="34" charset="0"/>
              </a:rPr>
              <a:t>CONFORME LO ESTABLECE EL ARTÍCULO 30 BIS DE LA LEY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altLang="es-GT" sz="1800" b="1" dirty="0">
                <a:solidFill>
                  <a:srgbClr val="FF0000"/>
                </a:solidFill>
                <a:latin typeface="Arial" panose="020B0604020202020204" pitchFamily="34" charset="0"/>
              </a:rPr>
              <a:t>ORGÁNICA DEL PRESUPUESTO</a:t>
            </a:r>
          </a:p>
        </p:txBody>
      </p:sp>
      <p:sp>
        <p:nvSpPr>
          <p:cNvPr id="49158" name="Rectángulo 5"/>
          <p:cNvSpPr>
            <a:spLocks noChangeArrowheads="1"/>
          </p:cNvSpPr>
          <p:nvPr/>
        </p:nvSpPr>
        <p:spPr bwMode="auto">
          <a:xfrm>
            <a:off x="457200" y="4611688"/>
            <a:ext cx="7777163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altLang="es-GT" sz="1800" b="1" dirty="0">
                <a:latin typeface="Arial" panose="020B0604020202020204" pitchFamily="34" charset="0"/>
              </a:rPr>
              <a:t>DENTRO DE LA PROPUESTA DE INVERSIÓN DE LOS CONSEJOS DEPARTAMENTALES DE DESARROLLO, </a:t>
            </a:r>
            <a:r>
              <a:rPr lang="es-GT" altLang="es-GT" sz="1800" b="1" u="sng" dirty="0">
                <a:latin typeface="Arial" panose="020B0604020202020204" pitchFamily="34" charset="0"/>
              </a:rPr>
              <a:t>DEBERÁN PRIORIZARSE LOS PROGRAMAS Y PROYECTOS ORIENTADOS A LAS TIPOLOGÍAS DE: AGUA, SANEAMIENTO, SALUD, EDUCACIÓN E INFRAESTRUCTURA DE FOMENTO PARA LA PRODUCCIÓN</a:t>
            </a:r>
          </a:p>
        </p:txBody>
      </p:sp>
    </p:spTree>
    <p:extLst>
      <p:ext uri="{BB962C8B-B14F-4D97-AF65-F5344CB8AC3E}">
        <p14:creationId xmlns:p14="http://schemas.microsoft.com/office/powerpoint/2010/main" val="13497278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uadroTexto 1"/>
          <p:cNvSpPr txBox="1">
            <a:spLocks noChangeArrowheads="1"/>
          </p:cNvSpPr>
          <p:nvPr/>
        </p:nvSpPr>
        <p:spPr bwMode="auto">
          <a:xfrm>
            <a:off x="309563" y="1289050"/>
            <a:ext cx="8232775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GT" altLang="es-GT" b="1" dirty="0"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altLang="es-GT" b="1" dirty="0">
                <a:latin typeface="Arial" panose="020B0604020202020204" pitchFamily="34" charset="0"/>
              </a:rPr>
              <a:t>PROPUESTA DE INVERSIÓN APROBADA POR EL CONSEJO NACIONAL DE DESARROLLO URBANO Y RURAL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altLang="es-GT" b="1" dirty="0">
                <a:latin typeface="Arial" panose="020B0604020202020204" pitchFamily="34" charset="0"/>
              </a:rPr>
              <a:t>(CONADUR)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GT" altLang="es-GT" b="1" dirty="0"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altLang="es-GT" b="1" dirty="0">
                <a:latin typeface="Arial" panose="020B0604020202020204" pitchFamily="34" charset="0"/>
              </a:rPr>
              <a:t>EJERCICIO FISCAL 2022</a:t>
            </a:r>
          </a:p>
        </p:txBody>
      </p:sp>
    </p:spTree>
    <p:extLst>
      <p:ext uri="{BB962C8B-B14F-4D97-AF65-F5344CB8AC3E}">
        <p14:creationId xmlns:p14="http://schemas.microsoft.com/office/powerpoint/2010/main" val="1686223715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FD9C3A7C-7BD6-4A7A-B5DE-20289D5F87C7}"/>
              </a:ext>
            </a:extLst>
          </p:cNvPr>
          <p:cNvSpPr txBox="1">
            <a:spLocks/>
          </p:cNvSpPr>
          <p:nvPr/>
        </p:nvSpPr>
        <p:spPr>
          <a:xfrm>
            <a:off x="1397977" y="808753"/>
            <a:ext cx="6497516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3300" b="1" dirty="0">
                <a:solidFill>
                  <a:schemeClr val="bg1"/>
                </a:solidFill>
                <a:latin typeface="+mn-lt"/>
                <a:cs typeface="Kalinga" panose="020B0502040204020203" pitchFamily="34" charset="0"/>
              </a:rPr>
              <a:t>Resumen General</a:t>
            </a:r>
            <a:endParaRPr lang="es-ES" sz="3300" dirty="0">
              <a:solidFill>
                <a:schemeClr val="bg1"/>
              </a:solidFill>
              <a:latin typeface="+mn-lt"/>
              <a:cs typeface="Kalinga" panose="020B0502040204020203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8441D39-A9A3-418D-B7B1-FE4A757F92ED}"/>
              </a:ext>
            </a:extLst>
          </p:cNvPr>
          <p:cNvGrpSpPr/>
          <p:nvPr/>
        </p:nvGrpSpPr>
        <p:grpSpPr>
          <a:xfrm>
            <a:off x="334736" y="2453977"/>
            <a:ext cx="3337151" cy="2601098"/>
            <a:chOff x="1745779" y="2289400"/>
            <a:chExt cx="3812060" cy="3468130"/>
          </a:xfrm>
        </p:grpSpPr>
        <p:sp>
          <p:nvSpPr>
            <p:cNvPr id="4" name="Google Shape;1173;p27">
              <a:extLst>
                <a:ext uri="{FF2B5EF4-FFF2-40B4-BE49-F238E27FC236}">
                  <a16:creationId xmlns:a16="http://schemas.microsoft.com/office/drawing/2014/main" id="{2D6EC5BB-44B5-44F9-8BBF-3835135FBFDD}"/>
                </a:ext>
              </a:extLst>
            </p:cNvPr>
            <p:cNvSpPr txBox="1">
              <a:spLocks/>
            </p:cNvSpPr>
            <p:nvPr/>
          </p:nvSpPr>
          <p:spPr>
            <a:xfrm>
              <a:off x="1771651" y="5145594"/>
              <a:ext cx="2957512" cy="61193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spcFirstLastPara="1" vert="horz" wrap="square" lIns="0" tIns="0" rIns="0" bIns="0" rtlCol="0" anchor="t" anchorCtr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600"/>
                </a:spcBef>
                <a:buNone/>
              </a:pPr>
              <a:r>
                <a:rPr lang="es-GT" sz="2400" b="1" dirty="0">
                  <a:solidFill>
                    <a:schemeClr val="accent1">
                      <a:lumMod val="50000"/>
                    </a:schemeClr>
                  </a:solidFill>
                </a:rPr>
                <a:t> Total de Obras</a:t>
              </a: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F3DFFB46-9BE3-4FB4-9C5B-9FA738CBB2C2}"/>
                </a:ext>
              </a:extLst>
            </p:cNvPr>
            <p:cNvSpPr txBox="1"/>
            <p:nvPr/>
          </p:nvSpPr>
          <p:spPr>
            <a:xfrm>
              <a:off x="1757362" y="4286252"/>
              <a:ext cx="1671639" cy="83099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GT" sz="3450" b="1" dirty="0">
                  <a:solidFill>
                    <a:schemeClr val="bg1"/>
                  </a:solidFill>
                </a:rPr>
                <a:t>2,109</a:t>
              </a:r>
            </a:p>
          </p:txBody>
        </p:sp>
        <p:sp>
          <p:nvSpPr>
            <p:cNvPr id="7" name="Google Shape;1173;p27">
              <a:extLst>
                <a:ext uri="{FF2B5EF4-FFF2-40B4-BE49-F238E27FC236}">
                  <a16:creationId xmlns:a16="http://schemas.microsoft.com/office/drawing/2014/main" id="{38F81832-99AD-4CB2-8D01-56C50A9A9EA5}"/>
                </a:ext>
              </a:extLst>
            </p:cNvPr>
            <p:cNvSpPr txBox="1">
              <a:spLocks/>
            </p:cNvSpPr>
            <p:nvPr/>
          </p:nvSpPr>
          <p:spPr>
            <a:xfrm>
              <a:off x="1745779" y="3143819"/>
              <a:ext cx="2957512" cy="61193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spcFirstLastPara="1" vert="horz" wrap="square" lIns="0" tIns="0" rIns="0" bIns="0" rtlCol="0" anchor="t" anchorCtr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600"/>
                </a:spcBef>
                <a:buNone/>
              </a:pPr>
              <a:r>
                <a:rPr lang="es-GT" sz="2400" b="1" dirty="0">
                  <a:solidFill>
                    <a:schemeClr val="accent1">
                      <a:lumMod val="50000"/>
                    </a:schemeClr>
                  </a:solidFill>
                </a:rPr>
                <a:t>Total Fuente 21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6CC51861-265D-4675-A861-11BCA33AD31B}"/>
                </a:ext>
              </a:extLst>
            </p:cNvPr>
            <p:cNvSpPr txBox="1"/>
            <p:nvPr/>
          </p:nvSpPr>
          <p:spPr>
            <a:xfrm>
              <a:off x="1757363" y="2289400"/>
              <a:ext cx="3800476" cy="83099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GT" sz="3450" b="1" dirty="0">
                  <a:solidFill>
                    <a:schemeClr val="bg1"/>
                  </a:solidFill>
                </a:rPr>
                <a:t>Q.2,758,192,000</a:t>
              </a:r>
            </a:p>
          </p:txBody>
        </p:sp>
      </p:grpSp>
      <p:sp>
        <p:nvSpPr>
          <p:cNvPr id="3" name="AutoShape 2" descr="Vista previa de imagen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GT" sz="135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661" y="1853230"/>
            <a:ext cx="4997854" cy="4147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5076825" y="5148262"/>
            <a:ext cx="285750" cy="20774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GT" sz="750" dirty="0"/>
              <a:t>76</a:t>
            </a:r>
          </a:p>
        </p:txBody>
      </p:sp>
    </p:spTree>
    <p:extLst>
      <p:ext uri="{BB962C8B-B14F-4D97-AF65-F5344CB8AC3E}">
        <p14:creationId xmlns:p14="http://schemas.microsoft.com/office/powerpoint/2010/main" val="2993181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F996831-9E2A-4F82-958F-E03249AA9FB8}"/>
              </a:ext>
            </a:extLst>
          </p:cNvPr>
          <p:cNvGraphicFramePr>
            <a:graphicFrameLocks noGrp="1"/>
          </p:cNvGraphicFramePr>
          <p:nvPr/>
        </p:nvGraphicFramePr>
        <p:xfrm>
          <a:off x="348344" y="1001486"/>
          <a:ext cx="8140627" cy="5343525"/>
        </p:xfrm>
        <a:graphic>
          <a:graphicData uri="http://schemas.openxmlformats.org/drawingml/2006/table">
            <a:tbl>
              <a:tblPr/>
              <a:tblGrid>
                <a:gridCol w="1036319">
                  <a:extLst>
                    <a:ext uri="{9D8B030D-6E8A-4147-A177-3AD203B41FA5}">
                      <a16:colId xmlns:a16="http://schemas.microsoft.com/office/drawing/2014/main" val="3052490159"/>
                    </a:ext>
                  </a:extLst>
                </a:gridCol>
                <a:gridCol w="4394049">
                  <a:extLst>
                    <a:ext uri="{9D8B030D-6E8A-4147-A177-3AD203B41FA5}">
                      <a16:colId xmlns:a16="http://schemas.microsoft.com/office/drawing/2014/main" val="3441631058"/>
                    </a:ext>
                  </a:extLst>
                </a:gridCol>
                <a:gridCol w="1882775">
                  <a:extLst>
                    <a:ext uri="{9D8B030D-6E8A-4147-A177-3AD203B41FA5}">
                      <a16:colId xmlns:a16="http://schemas.microsoft.com/office/drawing/2014/main" val="2631754915"/>
                    </a:ext>
                  </a:extLst>
                </a:gridCol>
                <a:gridCol w="827484">
                  <a:extLst>
                    <a:ext uri="{9D8B030D-6E8A-4147-A177-3AD203B41FA5}">
                      <a16:colId xmlns:a16="http://schemas.microsoft.com/office/drawing/2014/main" val="2442327020"/>
                    </a:ext>
                  </a:extLst>
                </a:gridCol>
              </a:tblGrid>
              <a:tr h="29536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REPÚBLICA DE GUATEMALA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778897"/>
                  </a:ext>
                </a:extLst>
              </a:tr>
              <a:tr h="29536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 LOS CONSEJOS DEPAPARTAMENTALES DE DESARROLLO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301325"/>
                  </a:ext>
                </a:extLst>
              </a:tr>
              <a:tr h="29536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ANTEPROYECTO DE PRESUPUESTO DE INVERSIÓN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579079"/>
                  </a:ext>
                </a:extLst>
              </a:tr>
              <a:tr h="29536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EJERCICIO FISCAL 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084269"/>
                  </a:ext>
                </a:extLst>
              </a:tr>
              <a:tr h="307174"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G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766577"/>
                  </a:ext>
                </a:extLst>
              </a:tr>
              <a:tr h="295360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155132"/>
                  </a:ext>
                </a:extLst>
              </a:tr>
              <a:tr h="295360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SOLICITADA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037444"/>
                  </a:ext>
                </a:extLst>
              </a:tr>
              <a:tr h="307174"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035881"/>
                  </a:ext>
                </a:extLst>
              </a:tr>
              <a:tr h="295360"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550021"/>
                  </a:ext>
                </a:extLst>
              </a:tr>
              <a:tr h="295360"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772,609,830.13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268644"/>
                  </a:ext>
                </a:extLst>
              </a:tr>
              <a:tr h="295360"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SANEAMIENTO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607,485,304.00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957858"/>
                  </a:ext>
                </a:extLst>
              </a:tr>
              <a:tr h="295360"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 Y ASISTENCIA SOCIAL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196,679,582.72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69535"/>
                  </a:ext>
                </a:extLst>
              </a:tr>
              <a:tr h="295360"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571,956,409.87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463667"/>
                  </a:ext>
                </a:extLst>
              </a:tr>
              <a:tr h="295360"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PRODUCTIVA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22,712,311.00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376246"/>
                  </a:ext>
                </a:extLst>
              </a:tr>
              <a:tr h="295360"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VIAL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G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586,748,562.28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G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538151"/>
                  </a:ext>
                </a:extLst>
              </a:tr>
              <a:tr h="307174"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51032"/>
                  </a:ext>
                </a:extLst>
              </a:tr>
              <a:tr h="307174"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GT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2,758,192,000.00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G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82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367857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04664"/>
            <a:ext cx="8784976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41189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5">
            <a:extLst>
              <a:ext uri="{FF2B5EF4-FFF2-40B4-BE49-F238E27FC236}">
                <a16:creationId xmlns:a16="http://schemas.microsoft.com/office/drawing/2014/main" id="{CF6E35FD-8DF9-1943-BE64-C364E8F4E799}"/>
              </a:ext>
            </a:extLst>
          </p:cNvPr>
          <p:cNvSpPr/>
          <p:nvPr/>
        </p:nvSpPr>
        <p:spPr>
          <a:xfrm>
            <a:off x="539552" y="265206"/>
            <a:ext cx="144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38B1A95-65BE-0E49-B48F-EA28A8F4B5BF}"/>
              </a:ext>
            </a:extLst>
          </p:cNvPr>
          <p:cNvGrpSpPr/>
          <p:nvPr/>
        </p:nvGrpSpPr>
        <p:grpSpPr>
          <a:xfrm>
            <a:off x="6686111" y="5805264"/>
            <a:ext cx="2441368" cy="720000"/>
            <a:chOff x="9948387" y="5725361"/>
            <a:chExt cx="2203782" cy="720000"/>
          </a:xfrm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8DF35E87-EDCC-074A-9B18-2F90D19684B7}"/>
                </a:ext>
              </a:extLst>
            </p:cNvPr>
            <p:cNvSpPr/>
            <p:nvPr/>
          </p:nvSpPr>
          <p:spPr>
            <a:xfrm>
              <a:off x="9948387" y="5941385"/>
              <a:ext cx="220378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GT" sz="1000" b="1" dirty="0">
                  <a:solidFill>
                    <a:schemeClr val="bg1"/>
                  </a:solidFill>
                  <a:latin typeface="Montserrat SemiBold" pitchFamily="2" charset="77"/>
                </a:rPr>
                <a:t>SECRETARÍA DE COORDINACIÓN</a:t>
              </a:r>
            </a:p>
            <a:p>
              <a:r>
                <a:rPr lang="es-GT" sz="1000" b="1" dirty="0">
                  <a:solidFill>
                    <a:schemeClr val="bg1"/>
                  </a:solidFill>
                  <a:latin typeface="Montserrat SemiBold" pitchFamily="2" charset="77"/>
                </a:rPr>
                <a:t>EJECUTIVA DE LA PRESIDENCIA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676DC667-CBEA-BA47-A8E5-A8409307C3A5}"/>
                </a:ext>
              </a:extLst>
            </p:cNvPr>
            <p:cNvSpPr/>
            <p:nvPr/>
          </p:nvSpPr>
          <p:spPr>
            <a:xfrm>
              <a:off x="9948387" y="5725361"/>
              <a:ext cx="144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  <p:sp>
        <p:nvSpPr>
          <p:cNvPr id="21" name="20 Rectángulo"/>
          <p:cNvSpPr/>
          <p:nvPr/>
        </p:nvSpPr>
        <p:spPr>
          <a:xfrm>
            <a:off x="6444208" y="0"/>
            <a:ext cx="2699792" cy="2564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2" name="CuadroTexto 1"/>
          <p:cNvSpPr txBox="1"/>
          <p:nvPr/>
        </p:nvSpPr>
        <p:spPr>
          <a:xfrm>
            <a:off x="553952" y="2564904"/>
            <a:ext cx="4954152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GT" sz="2800" b="1" dirty="0"/>
          </a:p>
          <a:p>
            <a:pPr algn="ctr"/>
            <a:r>
              <a:rPr lang="es-GT" sz="2800" b="1" dirty="0"/>
              <a:t>GRACIAS POR SU ATENCIÓN</a:t>
            </a:r>
          </a:p>
          <a:p>
            <a:pPr algn="ctr"/>
            <a:endParaRPr lang="es-GT" sz="2800" b="1" dirty="0"/>
          </a:p>
        </p:txBody>
      </p:sp>
      <p:pic>
        <p:nvPicPr>
          <p:cNvPr id="3" name="Imagen 2" descr="LOGO_VERTICAL.JPG">
            <a:extLst>
              <a:ext uri="{FF2B5EF4-FFF2-40B4-BE49-F238E27FC236}">
                <a16:creationId xmlns:a16="http://schemas.microsoft.com/office/drawing/2014/main" id="{58D5BCB7-9605-418A-BF6B-0D5087CF7D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308" y="72008"/>
            <a:ext cx="2557741" cy="2564904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862CCF9F-59D4-4066-9214-B1B4B5CA6927}"/>
              </a:ext>
            </a:extLst>
          </p:cNvPr>
          <p:cNvSpPr/>
          <p:nvPr/>
        </p:nvSpPr>
        <p:spPr>
          <a:xfrm>
            <a:off x="6584924" y="2636912"/>
            <a:ext cx="2559076" cy="4221088"/>
          </a:xfrm>
          <a:prstGeom prst="rect">
            <a:avLst/>
          </a:prstGeom>
          <a:solidFill>
            <a:srgbClr val="0D2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 dirty="0"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17320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uadroTexto 1"/>
          <p:cNvSpPr txBox="1">
            <a:spLocks noChangeArrowheads="1"/>
          </p:cNvSpPr>
          <p:nvPr/>
        </p:nvSpPr>
        <p:spPr bwMode="auto">
          <a:xfrm>
            <a:off x="596900" y="393700"/>
            <a:ext cx="7791524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es-GT" altLang="es-GT" sz="3200" dirty="0">
              <a:latin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endParaRPr lang="es-GT" altLang="es-GT" sz="3200" dirty="0">
              <a:latin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s-GT" altLang="es-GT" sz="3200" dirty="0">
                <a:latin typeface="Arial" panose="020B0604020202020204" pitchFamily="34" charset="0"/>
              </a:rPr>
              <a:t>MINFIN Y SEGEPLAN, CON EL APOYO DE SCEP, ELABORAN Y DAN A CONOCER AL SISTEMA DE CONSEJOS DE DESARROLLO, LA </a:t>
            </a:r>
            <a:r>
              <a:rPr lang="es-GT" altLang="es-GT" sz="3200" b="1" dirty="0">
                <a:latin typeface="Arial" panose="020B0604020202020204" pitchFamily="34" charset="0"/>
              </a:rPr>
              <a:t>ESTRATEGIA DE FORMULACIÓN DEL ANTEPROYECTO DE PRESUPUESTO</a:t>
            </a:r>
            <a:r>
              <a:rPr lang="es-GT" altLang="es-GT" sz="3200" dirty="0">
                <a:latin typeface="Arial" panose="020B0604020202020204" pitchFamily="34" charset="0"/>
              </a:rPr>
              <a:t>, PARA EL EJERCICIO FISCAL </a:t>
            </a:r>
            <a:r>
              <a:rPr lang="es-GT" altLang="es-GT" sz="2400" dirty="0">
                <a:latin typeface="Arial" panose="020B0604020202020204" pitchFamily="34" charset="0"/>
              </a:rPr>
              <a:t>(EN LOS MESES DE FEBRERO Y MARZO) </a:t>
            </a:r>
            <a:r>
              <a:rPr lang="es-GT" altLang="es-GT" sz="3200" dirty="0">
                <a:latin typeface="Arial" panose="020B0604020202020204" pitchFamily="34" charset="0"/>
              </a:rPr>
              <a:t>SIGUIENTE. </a:t>
            </a:r>
            <a:endParaRPr lang="es-GT" altLang="es-GT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097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uadroTexto 1"/>
          <p:cNvSpPr txBox="1">
            <a:spLocks noChangeArrowheads="1"/>
          </p:cNvSpPr>
          <p:nvPr/>
        </p:nvSpPr>
        <p:spPr bwMode="auto">
          <a:xfrm>
            <a:off x="293688" y="379413"/>
            <a:ext cx="8408987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ES_tradnl" altLang="es-GT" sz="3600" b="1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_tradnl" altLang="es-GT" sz="3600" b="1" dirty="0">
                <a:latin typeface="Arial" panose="020B0604020202020204" pitchFamily="34" charset="0"/>
              </a:rPr>
              <a:t>Destino</a:t>
            </a:r>
            <a:r>
              <a:rPr lang="es-ES_tradnl" altLang="es-GT" sz="3600" dirty="0">
                <a:latin typeface="Arial" panose="020B0604020202020204" pitchFamily="34" charset="0"/>
              </a:rPr>
              <a:t>. Con el aporte administrado por los CODEDE, </a:t>
            </a:r>
            <a:r>
              <a:rPr lang="es-ES_tradnl" altLang="es-GT" sz="3600" b="1" dirty="0">
                <a:latin typeface="Arial" panose="020B0604020202020204" pitchFamily="34" charset="0"/>
              </a:rPr>
              <a:t>se financian programas y proyectos priorizados por el Sistema de Consejos de Desarrollo</a:t>
            </a:r>
            <a:r>
              <a:rPr lang="es-ES_tradnl" altLang="es-GT" sz="3600" dirty="0">
                <a:latin typeface="Arial" panose="020B0604020202020204" pitchFamily="34" charset="0"/>
              </a:rPr>
              <a:t>, que deben estar contenidos en los </a:t>
            </a:r>
            <a:r>
              <a:rPr lang="es-ES_tradnl" altLang="es-GT" sz="3600" b="1" dirty="0">
                <a:latin typeface="Arial" panose="020B0604020202020204" pitchFamily="34" charset="0"/>
              </a:rPr>
              <a:t>planes de desarrollo </a:t>
            </a:r>
            <a:r>
              <a:rPr lang="es-ES_tradnl" altLang="es-GT" sz="3600" dirty="0">
                <a:latin typeface="Arial" panose="020B0604020202020204" pitchFamily="34" charset="0"/>
              </a:rPr>
              <a:t>en sus niveles: comunitario, municipal, departamental y en los planes sectoriales/institucionales.</a:t>
            </a:r>
            <a:endParaRPr lang="es-GT" altLang="es-GT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75798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10"/>
          <p:cNvSpPr/>
          <p:nvPr/>
        </p:nvSpPr>
        <p:spPr>
          <a:xfrm>
            <a:off x="5097463" y="561975"/>
            <a:ext cx="3384550" cy="6985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tx1"/>
                </a:solidFill>
              </a:rPr>
              <a:t>ENTES RECTORES</a:t>
            </a:r>
            <a:endParaRPr lang="es-GT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11"/>
          <p:cNvSpPr/>
          <p:nvPr/>
        </p:nvSpPr>
        <p:spPr>
          <a:xfrm>
            <a:off x="5097463" y="1560513"/>
            <a:ext cx="3435350" cy="6985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tx1"/>
                </a:solidFill>
              </a:rPr>
              <a:t>INSTITUCIONES PUBLICAS</a:t>
            </a:r>
            <a:endParaRPr lang="es-GT" b="1" dirty="0">
              <a:solidFill>
                <a:schemeClr val="tx1"/>
              </a:solidFill>
            </a:endParaRPr>
          </a:p>
        </p:txBody>
      </p:sp>
      <p:sp>
        <p:nvSpPr>
          <p:cNvPr id="6" name="Rectángulo redondeado 12"/>
          <p:cNvSpPr/>
          <p:nvPr/>
        </p:nvSpPr>
        <p:spPr>
          <a:xfrm>
            <a:off x="5097463" y="2441575"/>
            <a:ext cx="3435350" cy="6985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tx1"/>
                </a:solidFill>
              </a:rPr>
              <a:t>INSTITUCIONES PRIVADAS</a:t>
            </a:r>
            <a:endParaRPr lang="es-GT" b="1" dirty="0">
              <a:solidFill>
                <a:schemeClr val="tx1"/>
              </a:solidFill>
            </a:endParaRPr>
          </a:p>
        </p:txBody>
      </p:sp>
      <p:sp>
        <p:nvSpPr>
          <p:cNvPr id="7" name="Rectángulo redondeado 13"/>
          <p:cNvSpPr/>
          <p:nvPr/>
        </p:nvSpPr>
        <p:spPr>
          <a:xfrm>
            <a:off x="5097463" y="3440113"/>
            <a:ext cx="3435350" cy="6985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tx1"/>
                </a:solidFill>
              </a:rPr>
              <a:t>FONDOS SOCIALES</a:t>
            </a:r>
            <a:endParaRPr lang="es-GT" b="1" dirty="0">
              <a:solidFill>
                <a:schemeClr val="tx1"/>
              </a:solidFill>
            </a:endParaRPr>
          </a:p>
        </p:txBody>
      </p:sp>
      <p:sp>
        <p:nvSpPr>
          <p:cNvPr id="8" name="Rectángulo redondeado 14"/>
          <p:cNvSpPr/>
          <p:nvPr/>
        </p:nvSpPr>
        <p:spPr>
          <a:xfrm>
            <a:off x="5097463" y="4356100"/>
            <a:ext cx="3435350" cy="6985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tx1"/>
                </a:solidFill>
              </a:rPr>
              <a:t>COOPERACION NACIONAL</a:t>
            </a:r>
            <a:endParaRPr lang="es-GT" b="1" dirty="0">
              <a:solidFill>
                <a:schemeClr val="tx1"/>
              </a:solidFill>
            </a:endParaRPr>
          </a:p>
        </p:txBody>
      </p:sp>
      <p:sp>
        <p:nvSpPr>
          <p:cNvPr id="9" name="Rectángulo redondeado 15"/>
          <p:cNvSpPr/>
          <p:nvPr/>
        </p:nvSpPr>
        <p:spPr>
          <a:xfrm>
            <a:off x="5097463" y="5222875"/>
            <a:ext cx="3435350" cy="6985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tx1"/>
                </a:solidFill>
              </a:rPr>
              <a:t>COOPERACIÓN INTERNACIONAL</a:t>
            </a:r>
            <a:endParaRPr lang="es-GT" b="1" dirty="0">
              <a:solidFill>
                <a:schemeClr val="tx1"/>
              </a:solidFill>
            </a:endParaRPr>
          </a:p>
        </p:txBody>
      </p:sp>
      <p:sp>
        <p:nvSpPr>
          <p:cNvPr id="10" name="Rectángulo redondeado 17"/>
          <p:cNvSpPr/>
          <p:nvPr/>
        </p:nvSpPr>
        <p:spPr>
          <a:xfrm>
            <a:off x="323528" y="549275"/>
            <a:ext cx="3240410" cy="537210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s-MX" sz="3000" b="1" dirty="0">
                <a:solidFill>
                  <a:schemeClr val="tx1"/>
                </a:solidFill>
              </a:rPr>
              <a:t>COORDINACION</a:t>
            </a:r>
          </a:p>
          <a:p>
            <a:pPr algn="ctr" eaLnBrk="1" hangingPunct="1">
              <a:defRPr/>
            </a:pPr>
            <a:endParaRPr lang="es-MX" sz="32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s-MX" sz="3200" b="1" dirty="0">
                <a:solidFill>
                  <a:schemeClr val="tx1"/>
                </a:solidFill>
              </a:rPr>
              <a:t>PARA</a:t>
            </a:r>
          </a:p>
          <a:p>
            <a:pPr algn="ctr" eaLnBrk="1" hangingPunct="1">
              <a:defRPr/>
            </a:pPr>
            <a:endParaRPr lang="es-MX" sz="32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s-MX" sz="3200" b="1" dirty="0">
                <a:solidFill>
                  <a:schemeClr val="tx1"/>
                </a:solidFill>
              </a:rPr>
              <a:t> EVITAR LA DUPLICIDAD</a:t>
            </a:r>
          </a:p>
        </p:txBody>
      </p:sp>
      <p:cxnSp>
        <p:nvCxnSpPr>
          <p:cNvPr id="11" name="Conector recto de flecha 2"/>
          <p:cNvCxnSpPr/>
          <p:nvPr/>
        </p:nvCxnSpPr>
        <p:spPr>
          <a:xfrm flipV="1">
            <a:off x="3614738" y="947738"/>
            <a:ext cx="1389062" cy="1617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4"/>
          <p:cNvCxnSpPr/>
          <p:nvPr/>
        </p:nvCxnSpPr>
        <p:spPr>
          <a:xfrm>
            <a:off x="3635375" y="4572000"/>
            <a:ext cx="1406525" cy="949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6"/>
          <p:cNvCxnSpPr/>
          <p:nvPr/>
        </p:nvCxnSpPr>
        <p:spPr>
          <a:xfrm flipV="1">
            <a:off x="3614738" y="2074863"/>
            <a:ext cx="1389062" cy="1065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8"/>
          <p:cNvCxnSpPr/>
          <p:nvPr/>
        </p:nvCxnSpPr>
        <p:spPr>
          <a:xfrm flipV="1">
            <a:off x="3614738" y="2867025"/>
            <a:ext cx="1389062" cy="755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6"/>
          <p:cNvCxnSpPr/>
          <p:nvPr/>
        </p:nvCxnSpPr>
        <p:spPr>
          <a:xfrm flipV="1">
            <a:off x="3614738" y="3851275"/>
            <a:ext cx="1389062" cy="122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9"/>
          <p:cNvCxnSpPr/>
          <p:nvPr/>
        </p:nvCxnSpPr>
        <p:spPr>
          <a:xfrm>
            <a:off x="3597275" y="4365625"/>
            <a:ext cx="1406525" cy="392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39181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uadroTexto 1"/>
          <p:cNvSpPr txBox="1">
            <a:spLocks noChangeArrowheads="1"/>
          </p:cNvSpPr>
          <p:nvPr/>
        </p:nvSpPr>
        <p:spPr bwMode="auto">
          <a:xfrm>
            <a:off x="309563" y="603250"/>
            <a:ext cx="8232775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altLang="es-GT" b="1" dirty="0">
                <a:latin typeface="Arial" panose="020B0604020202020204" pitchFamily="34" charset="0"/>
              </a:rPr>
              <a:t>FUENTE DE RECURSOS DEL APORTE A </a:t>
            </a:r>
            <a:r>
              <a:rPr lang="es-GT" altLang="es-GT" b="1" dirty="0" err="1">
                <a:latin typeface="Arial" panose="020B0604020202020204" pitchFamily="34" charset="0"/>
              </a:rPr>
              <a:t>CODEDE´s</a:t>
            </a:r>
            <a:endParaRPr lang="es-GT" altLang="es-GT" b="1" dirty="0"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s-GT" altLang="es-GT" b="1" dirty="0">
              <a:latin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GT" altLang="es-GT" sz="2400" dirty="0">
                <a:latin typeface="Arial" panose="020B0604020202020204" pitchFamily="34" charset="0"/>
              </a:rPr>
              <a:t>Establecido en el Artículo 10 de la Ley del Impuesto al Valor Agregado (IVA), Decreto Número 27-92 del Congreso de la República de Guatemala, en el Numeral 2 se establece un punto porcentual (1%) para los programas y proyectos de infraestructura de los CODEDE. Estos serán los responsables de la administración de los recursos, por lo que el Ministerio de Finanzas Públicas deberá trasladárselos directamente, a través del Banco de Guatemala.</a:t>
            </a:r>
          </a:p>
        </p:txBody>
      </p:sp>
    </p:spTree>
    <p:extLst>
      <p:ext uri="{BB962C8B-B14F-4D97-AF65-F5344CB8AC3E}">
        <p14:creationId xmlns:p14="http://schemas.microsoft.com/office/powerpoint/2010/main" val="371081128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uadroTexto 1"/>
          <p:cNvSpPr txBox="1">
            <a:spLocks noChangeArrowheads="1"/>
          </p:cNvSpPr>
          <p:nvPr/>
        </p:nvSpPr>
        <p:spPr bwMode="auto">
          <a:xfrm>
            <a:off x="179512" y="457200"/>
            <a:ext cx="8640960" cy="512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s-GT" altLang="es-GT" sz="3200" b="1" dirty="0">
                <a:latin typeface="Arial" panose="020B0604020202020204" pitchFamily="34" charset="0"/>
              </a:rPr>
              <a:t> “</a:t>
            </a:r>
            <a:r>
              <a:rPr lang="es-GT" altLang="es-GT" sz="2400" b="1" dirty="0">
                <a:latin typeface="Arial" panose="020B0604020202020204" pitchFamily="34" charset="0"/>
              </a:rPr>
              <a:t>PROCESO DE APROBACIÓN DE LOS PROYECTOS DE INVERSION DE LOS CODEDES”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s-GT" altLang="es-GT" sz="3200" dirty="0"/>
              <a:t>	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s-GT" altLang="es-GT" sz="3200" dirty="0"/>
              <a:t>1.	La propuesta de inversión deberá ser 	identificada y priorizada por la 	población, a 	través de los </a:t>
            </a:r>
            <a:r>
              <a:rPr lang="es-GT" altLang="es-GT" sz="3200" u="sng" dirty="0"/>
              <a:t>Consejos </a:t>
            </a:r>
            <a:r>
              <a:rPr lang="es-GT" altLang="es-GT" sz="3200" dirty="0"/>
              <a:t>	</a:t>
            </a:r>
            <a:r>
              <a:rPr lang="es-GT" altLang="es-GT" sz="3200" u="sng" dirty="0"/>
              <a:t>Comunitarios de </a:t>
            </a:r>
            <a:r>
              <a:rPr lang="es-GT" altLang="es-GT" sz="3200" dirty="0"/>
              <a:t>	</a:t>
            </a:r>
            <a:r>
              <a:rPr lang="es-GT" altLang="es-GT" sz="3200" u="sng" dirty="0"/>
              <a:t>Desarrollo</a:t>
            </a:r>
            <a:r>
              <a:rPr lang="es-GT" altLang="es-GT" sz="3200" dirty="0"/>
              <a:t>, legalmente 	organizados, la 	que deberá constar en 	acta;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es-GT" altLang="es-GT" sz="1400" dirty="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s-GT" altLang="es-GT" sz="3200" dirty="0"/>
              <a:t>	Y LA TRASLADAN AL CONSEJO 	MUNICIPAL 	DE DESARROLLO</a:t>
            </a:r>
            <a:r>
              <a:rPr lang="es-MX" altLang="es-GT" sz="3200" dirty="0">
                <a:latin typeface="Arial" panose="020B0604020202020204" pitchFamily="34" charset="0"/>
              </a:rPr>
              <a:t>.</a:t>
            </a:r>
            <a:endParaRPr lang="es-GT" altLang="es-GT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64469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uadroTexto 1"/>
          <p:cNvSpPr txBox="1">
            <a:spLocks noChangeArrowheads="1"/>
          </p:cNvSpPr>
          <p:nvPr/>
        </p:nvSpPr>
        <p:spPr bwMode="auto">
          <a:xfrm>
            <a:off x="395536" y="476672"/>
            <a:ext cx="8496944" cy="5591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/>
            </a:pPr>
            <a:r>
              <a:rPr lang="es-GT" altLang="es-GT" sz="2400" dirty="0">
                <a:latin typeface="Arial" charset="0"/>
                <a:cs typeface="Arial" charset="0"/>
              </a:rPr>
              <a:t> </a:t>
            </a:r>
            <a:endParaRPr lang="es-GT" altLang="es-GT" dirty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/>
            </a:pPr>
            <a:r>
              <a:rPr lang="es-GT" altLang="es-GT" sz="2400" dirty="0">
                <a:latin typeface="Calibri" pitchFamily="34" charset="0"/>
                <a:cs typeface="Arial" charset="0"/>
              </a:rPr>
              <a:t>	</a:t>
            </a:r>
          </a:p>
          <a:p>
            <a:pPr marL="514350" indent="-514350" algn="just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AutoNum type="arabicPeriod" startAt="2"/>
              <a:defRPr/>
            </a:pPr>
            <a:r>
              <a:rPr lang="es-GT" altLang="es-GT" sz="3200" u="sng" dirty="0">
                <a:latin typeface="Calibri" pitchFamily="34" charset="0"/>
                <a:cs typeface="Arial" charset="0"/>
              </a:rPr>
              <a:t>Los Consejos Municipales de Desarrollo</a:t>
            </a:r>
            <a:r>
              <a:rPr lang="es-GT" altLang="es-GT" sz="3200" dirty="0">
                <a:latin typeface="Calibri" pitchFamily="34" charset="0"/>
                <a:cs typeface="Arial" charset="0"/>
              </a:rPr>
              <a:t>, priorizan y 	aprueban los programas y proyectos priorizados por 	los Consejos Comunitarios de Desarrollo, propuesta que consta en acta. </a:t>
            </a:r>
          </a:p>
          <a:p>
            <a:pPr lvl="1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s-GT" altLang="es-GT" sz="3200" u="sng" dirty="0">
                <a:latin typeface="Calibri" pitchFamily="34" charset="0"/>
                <a:cs typeface="Arial" charset="0"/>
              </a:rPr>
              <a:t>Los COCODES deben estar integrados, vigentes y </a:t>
            </a:r>
            <a:r>
              <a:rPr lang="es-GT" altLang="es-GT" sz="3200" dirty="0">
                <a:latin typeface="Calibri" pitchFamily="34" charset="0"/>
                <a:cs typeface="Arial" charset="0"/>
              </a:rPr>
              <a:t>	</a:t>
            </a:r>
            <a:r>
              <a:rPr lang="es-GT" altLang="es-GT" sz="3200" u="sng" dirty="0">
                <a:latin typeface="Calibri" pitchFamily="34" charset="0"/>
                <a:cs typeface="Arial" charset="0"/>
              </a:rPr>
              <a:t>funcionando de acuerdo con la Ley de los Consejos de Desarrollo Urbano y Rural y su Reglamento</a:t>
            </a:r>
            <a:endParaRPr lang="es-GT" altLang="es-GT" sz="3200" dirty="0">
              <a:latin typeface="Calibri" pitchFamily="34" charset="0"/>
              <a:cs typeface="Arial" charset="0"/>
            </a:endParaRPr>
          </a:p>
          <a:p>
            <a:pPr marL="457200" indent="-457200" algn="just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AutoNum type="arabicPeriod" startAt="2"/>
              <a:defRPr/>
            </a:pPr>
            <a:endParaRPr lang="es-GT" altLang="es-GT" sz="2400" dirty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73288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uadroTexto 1"/>
          <p:cNvSpPr txBox="1">
            <a:spLocks noChangeArrowheads="1"/>
          </p:cNvSpPr>
          <p:nvPr/>
        </p:nvSpPr>
        <p:spPr bwMode="auto">
          <a:xfrm>
            <a:off x="323528" y="692696"/>
            <a:ext cx="8496944" cy="407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/>
            </a:pPr>
            <a:endParaRPr lang="es-MX" altLang="es-GT" dirty="0">
              <a:latin typeface="Arial" charset="0"/>
              <a:cs typeface="Arial" charset="0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s-GT" altLang="es-GT" sz="2800" dirty="0">
                <a:latin typeface="Calibri" pitchFamily="34" charset="0"/>
                <a:cs typeface="Arial" charset="0"/>
              </a:rPr>
              <a:t>3. </a:t>
            </a:r>
            <a:r>
              <a:rPr lang="es-GT" altLang="es-G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Los Consejos Municipales de Desarrollo </a:t>
            </a:r>
            <a:r>
              <a:rPr lang="es-GT" altLang="es-GT" sz="2800" dirty="0">
                <a:latin typeface="Calibri" pitchFamily="34" charset="0"/>
                <a:cs typeface="Arial" charset="0"/>
              </a:rPr>
              <a:t>	presentan al CODEDE correspondiente, </a:t>
            </a:r>
            <a:r>
              <a:rPr lang="es-GT" altLang="es-GT" sz="2800" b="1" u="sng" dirty="0">
                <a:latin typeface="Calibri" pitchFamily="34" charset="0"/>
                <a:cs typeface="Arial" charset="0"/>
              </a:rPr>
              <a:t>a más tardar el</a:t>
            </a:r>
            <a:r>
              <a:rPr lang="es-GT" altLang="es-GT" sz="2800" b="1" dirty="0">
                <a:latin typeface="Calibri" pitchFamily="34" charset="0"/>
                <a:cs typeface="Arial" charset="0"/>
              </a:rPr>
              <a:t> </a:t>
            </a:r>
            <a:r>
              <a:rPr lang="es-GT" altLang="es-GT" sz="2800" b="1" u="sng" dirty="0">
                <a:latin typeface="Calibri" pitchFamily="34" charset="0"/>
                <a:cs typeface="Arial" charset="0"/>
              </a:rPr>
              <a:t>30 de marzo</a:t>
            </a:r>
            <a:r>
              <a:rPr lang="es-GT" altLang="es-GT" sz="2800" dirty="0">
                <a:latin typeface="Calibri" pitchFamily="34" charset="0"/>
                <a:cs typeface="Arial" charset="0"/>
              </a:rPr>
              <a:t> de cada año, los programas y	proyectos	priorizados y aprobados según el acta 	correspondiente;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/>
            </a:pPr>
            <a:endParaRPr lang="es-GT" altLang="es-GT" dirty="0">
              <a:latin typeface="Calibri" pitchFamily="34" charset="0"/>
              <a:cs typeface="Arial" charset="0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s-GT" altLang="es-GT" sz="2800" dirty="0">
                <a:latin typeface="Calibri" pitchFamily="34" charset="0"/>
                <a:cs typeface="Arial" charset="0"/>
              </a:rPr>
              <a:t>4. </a:t>
            </a:r>
            <a:r>
              <a:rPr lang="es-GT" altLang="es-GT" sz="2800" b="1" dirty="0">
                <a:latin typeface="Calibri" pitchFamily="34" charset="0"/>
                <a:cs typeface="Arial" charset="0"/>
              </a:rPr>
              <a:t>Las Unidades Técnicas Departamentales </a:t>
            </a:r>
            <a:r>
              <a:rPr lang="es-GT" altLang="es-GT" sz="2800" dirty="0">
                <a:latin typeface="Calibri" pitchFamily="34" charset="0"/>
                <a:cs typeface="Arial" charset="0"/>
              </a:rPr>
              <a:t>con 	su dictamen favorable, elevan al pleno del CODEDE la propuesta de inversión departamental, para su análisis y aprobación;</a:t>
            </a:r>
            <a:endParaRPr lang="es-GT" altLang="es-GT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23802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18487</TotalTime>
  <Words>1319</Words>
  <Application>Microsoft Office PowerPoint</Application>
  <PresentationFormat>Presentación en pantalla (4:3)</PresentationFormat>
  <Paragraphs>189</Paragraphs>
  <Slides>27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3" baseType="lpstr">
      <vt:lpstr>Arial</vt:lpstr>
      <vt:lpstr>Calibri</vt:lpstr>
      <vt:lpstr>Montserrat SemiBold</vt:lpstr>
      <vt:lpstr>Verdana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Tipo de proyectos a financiar</vt:lpstr>
      <vt:lpstr>Presentación de PowerPoint</vt:lpstr>
      <vt:lpstr> PROYECTOS DE INFRAESTRUCTURA</vt:lpstr>
      <vt:lpstr>INFRAESTRUCTURA DE FOMENTO PARA LA PRODUCCIÓN</vt:lpstr>
      <vt:lpstr> INTRODUCCIÓN Y DISTRIBUCIÓN DE SERVICIOS DE  AGUA POTABLE</vt:lpstr>
      <vt:lpstr> PROYECTOS DE ELECTRICIDAD</vt:lpstr>
      <vt:lpstr>PROYECTOS DE MANEJO DE DESECHOS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jcermeno</dc:creator>
  <cp:lastModifiedBy>Myriam Adelaida Galvez García</cp:lastModifiedBy>
  <cp:revision>1049</cp:revision>
  <cp:lastPrinted>2021-07-26T12:01:53Z</cp:lastPrinted>
  <dcterms:created xsi:type="dcterms:W3CDTF">2019-08-19T16:27:05Z</dcterms:created>
  <dcterms:modified xsi:type="dcterms:W3CDTF">2021-07-27T19:30:10Z</dcterms:modified>
</cp:coreProperties>
</file>