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AECE29-3A79-4A9A-8166-3916091892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Presupuesto abierto, sector justicia</a:t>
            </a:r>
            <a:endParaRPr lang="es-GT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05DF668-1E89-4700-9FD0-FD70CC9427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Álvaro Ferrandino, agosto 2021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xmlns="" val="15257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6B0180-536F-45A5-BC0C-38BCDF44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Integración gradual del sector justicia</a:t>
            </a: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3495554-675C-4EA3-96AB-45119B63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8073"/>
            <a:ext cx="9905999" cy="4364182"/>
          </a:xfrm>
        </p:spPr>
        <p:txBody>
          <a:bodyPr>
            <a:normAutofit fontScale="70000" lnSpcReduction="20000"/>
          </a:bodyPr>
          <a:lstStyle/>
          <a:p>
            <a:pPr marL="114300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s-ES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Organismo Judicial</a:t>
            </a:r>
            <a:endParaRPr lang="es-G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s-ES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Ministerio Público</a:t>
            </a:r>
            <a:r>
              <a:rPr lang="es-ES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1994 (Creado por el Decreto 51-92, Ley Orgánica del Ministerio Público)</a:t>
            </a:r>
            <a:endParaRPr lang="es-G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s-ES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Instituto de la Defensa Pública Penal</a:t>
            </a:r>
            <a:r>
              <a:rPr lang="es-ES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1998 (Creado por la Ley del Servicio Público de Defensa Penal Decreto 129-97)</a:t>
            </a:r>
            <a:endParaRPr lang="es-G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s-ES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Instituto Nacional de Ciencias Forenses</a:t>
            </a:r>
            <a:r>
              <a:rPr lang="es-ES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2008 (Creado por la Ley </a:t>
            </a:r>
            <a:r>
              <a:rPr lang="es-ES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Orgáncia</a:t>
            </a:r>
            <a:r>
              <a:rPr lang="es-ES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 Instituto Nacional de Ciencias Forenses, Decreto 32-2006)</a:t>
            </a:r>
            <a:endParaRPr lang="es-G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s-ES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Instituto de Atención y Asistencia a la Víctima, 2018 (Creado por la Ley Orgánica del Instituto para la Asistencia y Atención a la Víctima, Decreto 21-2016)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s-ES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Otras instituciones: Procuraduría General de la Nación.</a:t>
            </a:r>
            <a:endParaRPr lang="es-G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xmlns="" val="402602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364446-CE71-4B48-8B36-D976D96C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Elementos de la integración gradual del sector justicia</a:t>
            </a: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05E1D11-986E-4D33-BB25-1851420CE3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 lnSpcReduction="10000"/>
          </a:bodyPr>
          <a:lstStyle/>
          <a:p>
            <a:pPr algn="ctr"/>
            <a:r>
              <a:rPr lang="es-ES" dirty="0"/>
              <a:t>Evolución de un sistema inquisitivo a un sistema acusatorio</a:t>
            </a:r>
            <a:endParaRPr lang="es-GT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6C5C60A-7792-4928-A423-6929A23DDB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 lnSpcReduction="10000"/>
          </a:bodyPr>
          <a:lstStyle/>
          <a:p>
            <a:r>
              <a:rPr lang="es-ES" dirty="0"/>
              <a:t>Aparición de las instituciones, a través de 3 décadas</a:t>
            </a:r>
          </a:p>
          <a:p>
            <a:pPr lvl="1"/>
            <a:r>
              <a:rPr lang="es-ES" dirty="0"/>
              <a:t>MP e IDPP, en la década de los 90s</a:t>
            </a:r>
          </a:p>
          <a:p>
            <a:pPr lvl="1"/>
            <a:r>
              <a:rPr lang="es-ES" dirty="0"/>
              <a:t>INACIF, en la primera década del siglo XXI</a:t>
            </a:r>
          </a:p>
          <a:p>
            <a:pPr lvl="1"/>
            <a:r>
              <a:rPr lang="es-ES" dirty="0"/>
              <a:t>Instituto de atención y asistencia a la víctima, en la segunda década del siglo XXI.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xmlns="" val="16853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787931-A6C8-44BD-9D94-629AF16EB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Experiencia de integración del presupuesto del sector justicia en costa rica</a:t>
            </a: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8BE0B52-19C6-4BFF-A8B9-5CCA3DE5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Integración del presupuesto del sector justicia, tomando en cuenta la demanda del servicio de justicia y la mejora continua del servicio prestado por las instituciones del sector a las personas.</a:t>
            </a:r>
          </a:p>
          <a:p>
            <a:r>
              <a:rPr lang="es-ES" dirty="0"/>
              <a:t>Necesidad de alcanzar todas las regiones del país.</a:t>
            </a:r>
          </a:p>
          <a:p>
            <a:r>
              <a:rPr lang="es-ES" dirty="0"/>
              <a:t>Un presupuesto del sector justicia que permita alcanzar el objetivo de desarrollo sostenible 16 (ODS16): “Promover sociedades pacíficas e inclusivas para el desarrollo sostenible, facilitar el acceso a la justicia para todos y crear instituciones eficaces, responsables e inclusivas a todos los niveles.”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xmlns="" val="333134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>
            <a:extLst>
              <a:ext uri="{FF2B5EF4-FFF2-40B4-BE49-F238E27FC236}">
                <a16:creationId xmlns:a16="http://schemas.microsoft.com/office/drawing/2014/main" xmlns="" id="{9ACD3AF8-B16E-4174-8C1A-41F683C4AF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35" name="Group 134">
            <a:extLst>
              <a:ext uri="{FF2B5EF4-FFF2-40B4-BE49-F238E27FC236}">
                <a16:creationId xmlns:a16="http://schemas.microsoft.com/office/drawing/2014/main" xmlns="" id="{FF5EAD09-B81D-415F-8BCF-73C81AE05F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36" name="Rectangle 5">
              <a:extLst>
                <a:ext uri="{FF2B5EF4-FFF2-40B4-BE49-F238E27FC236}">
                  <a16:creationId xmlns:a16="http://schemas.microsoft.com/office/drawing/2014/main" xmlns="" id="{CFB79010-8ED4-49EF-AFD2-F4D8C80B6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7" name="Freeform 6">
              <a:extLst>
                <a:ext uri="{FF2B5EF4-FFF2-40B4-BE49-F238E27FC236}">
                  <a16:creationId xmlns:a16="http://schemas.microsoft.com/office/drawing/2014/main" xmlns="" id="{4649B869-006E-42B5-9DDC-21049B130E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8" name="Freeform 7">
              <a:extLst>
                <a:ext uri="{FF2B5EF4-FFF2-40B4-BE49-F238E27FC236}">
                  <a16:creationId xmlns:a16="http://schemas.microsoft.com/office/drawing/2014/main" xmlns="" id="{443096BD-333F-48B6-8220-D1F9793E40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9" name="Rectangle 8">
              <a:extLst>
                <a:ext uri="{FF2B5EF4-FFF2-40B4-BE49-F238E27FC236}">
                  <a16:creationId xmlns:a16="http://schemas.microsoft.com/office/drawing/2014/main" xmlns="" id="{1A45BB9A-7E84-4B9B-923A-270A97F852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40" name="Freeform 9">
              <a:extLst>
                <a:ext uri="{FF2B5EF4-FFF2-40B4-BE49-F238E27FC236}">
                  <a16:creationId xmlns:a16="http://schemas.microsoft.com/office/drawing/2014/main" xmlns="" id="{D7D7C768-2F76-4DE2-A807-1B9FFF816C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1" name="Freeform 10">
              <a:extLst>
                <a:ext uri="{FF2B5EF4-FFF2-40B4-BE49-F238E27FC236}">
                  <a16:creationId xmlns:a16="http://schemas.microsoft.com/office/drawing/2014/main" xmlns="" id="{1870B32E-EE42-470E-B543-CA55AEC8CA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2" name="Freeform 11">
              <a:extLst>
                <a:ext uri="{FF2B5EF4-FFF2-40B4-BE49-F238E27FC236}">
                  <a16:creationId xmlns:a16="http://schemas.microsoft.com/office/drawing/2014/main" xmlns="" id="{EEF09120-11AA-4DB5-98A8-EC4923002C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3" name="Freeform 12">
              <a:extLst>
                <a:ext uri="{FF2B5EF4-FFF2-40B4-BE49-F238E27FC236}">
                  <a16:creationId xmlns:a16="http://schemas.microsoft.com/office/drawing/2014/main" xmlns="" id="{39CC463D-589C-461C-A234-0460EB06B8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4" name="Freeform 13">
              <a:extLst>
                <a:ext uri="{FF2B5EF4-FFF2-40B4-BE49-F238E27FC236}">
                  <a16:creationId xmlns:a16="http://schemas.microsoft.com/office/drawing/2014/main" xmlns="" id="{B6516153-269A-421E-A021-CB3F3C5E1D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5" name="Freeform 14">
              <a:extLst>
                <a:ext uri="{FF2B5EF4-FFF2-40B4-BE49-F238E27FC236}">
                  <a16:creationId xmlns:a16="http://schemas.microsoft.com/office/drawing/2014/main" xmlns="" id="{45E14300-6C4A-4F77-915F-F3B25B0237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6" name="Freeform 15">
              <a:extLst>
                <a:ext uri="{FF2B5EF4-FFF2-40B4-BE49-F238E27FC236}">
                  <a16:creationId xmlns:a16="http://schemas.microsoft.com/office/drawing/2014/main" xmlns="" id="{993E312A-E6A6-4B52-ADE6-618ADC89BA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7" name="Freeform 16">
              <a:extLst>
                <a:ext uri="{FF2B5EF4-FFF2-40B4-BE49-F238E27FC236}">
                  <a16:creationId xmlns:a16="http://schemas.microsoft.com/office/drawing/2014/main" xmlns="" id="{2F0F3026-2480-472B-8C52-36812C81EF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8" name="Freeform 17">
              <a:extLst>
                <a:ext uri="{FF2B5EF4-FFF2-40B4-BE49-F238E27FC236}">
                  <a16:creationId xmlns:a16="http://schemas.microsoft.com/office/drawing/2014/main" xmlns="" id="{34E1C992-559D-4827-9F30-31A3CA7A2B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9" name="Freeform 18">
              <a:extLst>
                <a:ext uri="{FF2B5EF4-FFF2-40B4-BE49-F238E27FC236}">
                  <a16:creationId xmlns:a16="http://schemas.microsoft.com/office/drawing/2014/main" xmlns="" id="{D9F2FB98-F443-498F-AAD9-6945825681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0" name="Freeform 19">
              <a:extLst>
                <a:ext uri="{FF2B5EF4-FFF2-40B4-BE49-F238E27FC236}">
                  <a16:creationId xmlns:a16="http://schemas.microsoft.com/office/drawing/2014/main" xmlns="" id="{75DBF6EC-ED50-43E4-8A8B-64CE86A880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1" name="Freeform 20">
              <a:extLst>
                <a:ext uri="{FF2B5EF4-FFF2-40B4-BE49-F238E27FC236}">
                  <a16:creationId xmlns:a16="http://schemas.microsoft.com/office/drawing/2014/main" xmlns="" id="{FD854F40-AC43-4F21-9C62-2CE35CFD2B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2" name="Freeform 21">
              <a:extLst>
                <a:ext uri="{FF2B5EF4-FFF2-40B4-BE49-F238E27FC236}">
                  <a16:creationId xmlns:a16="http://schemas.microsoft.com/office/drawing/2014/main" xmlns="" id="{62CCB560-494A-4F74-9DE4-068806A893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3" name="Freeform 22">
              <a:extLst>
                <a:ext uri="{FF2B5EF4-FFF2-40B4-BE49-F238E27FC236}">
                  <a16:creationId xmlns:a16="http://schemas.microsoft.com/office/drawing/2014/main" xmlns="" id="{6F9A05F2-B5D2-4D8A-9A78-14E45C13FE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4" name="Freeform 23">
              <a:extLst>
                <a:ext uri="{FF2B5EF4-FFF2-40B4-BE49-F238E27FC236}">
                  <a16:creationId xmlns:a16="http://schemas.microsoft.com/office/drawing/2014/main" xmlns="" id="{A6373189-19BB-4BEC-84A3-432253E05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5" name="Freeform 24">
              <a:extLst>
                <a:ext uri="{FF2B5EF4-FFF2-40B4-BE49-F238E27FC236}">
                  <a16:creationId xmlns:a16="http://schemas.microsoft.com/office/drawing/2014/main" xmlns="" id="{71AB3122-947A-44DB-B190-A2601C6C95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6" name="Freeform 25">
              <a:extLst>
                <a:ext uri="{FF2B5EF4-FFF2-40B4-BE49-F238E27FC236}">
                  <a16:creationId xmlns:a16="http://schemas.microsoft.com/office/drawing/2014/main" xmlns="" id="{74B4109D-3AFC-4D44-87B1-0CDED3E638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7" name="Freeform 26">
              <a:extLst>
                <a:ext uri="{FF2B5EF4-FFF2-40B4-BE49-F238E27FC236}">
                  <a16:creationId xmlns:a16="http://schemas.microsoft.com/office/drawing/2014/main" xmlns="" id="{44AAD39F-F7C9-4D00-95E0-0465B4E858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8" name="Freeform 27">
              <a:extLst>
                <a:ext uri="{FF2B5EF4-FFF2-40B4-BE49-F238E27FC236}">
                  <a16:creationId xmlns:a16="http://schemas.microsoft.com/office/drawing/2014/main" xmlns="" id="{C1DCAB8D-6EF6-4A84-8D0C-AA9226DEC9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9" name="Freeform 28">
              <a:extLst>
                <a:ext uri="{FF2B5EF4-FFF2-40B4-BE49-F238E27FC236}">
                  <a16:creationId xmlns:a16="http://schemas.microsoft.com/office/drawing/2014/main" xmlns="" id="{C407F97F-83CF-4703-B9E0-6335530E32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0" name="Freeform 29">
              <a:extLst>
                <a:ext uri="{FF2B5EF4-FFF2-40B4-BE49-F238E27FC236}">
                  <a16:creationId xmlns:a16="http://schemas.microsoft.com/office/drawing/2014/main" xmlns="" id="{0D8D2363-5D84-4CFF-89AA-3C93C859DB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1" name="Freeform 30">
              <a:extLst>
                <a:ext uri="{FF2B5EF4-FFF2-40B4-BE49-F238E27FC236}">
                  <a16:creationId xmlns:a16="http://schemas.microsoft.com/office/drawing/2014/main" xmlns="" id="{0435A35C-AC99-4E12-8CB0-9C640DAA94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2" name="Freeform 31">
              <a:extLst>
                <a:ext uri="{FF2B5EF4-FFF2-40B4-BE49-F238E27FC236}">
                  <a16:creationId xmlns:a16="http://schemas.microsoft.com/office/drawing/2014/main" xmlns="" id="{F20392CF-2256-4527-836B-2E6F88596E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3" name="Freeform 32">
              <a:extLst>
                <a:ext uri="{FF2B5EF4-FFF2-40B4-BE49-F238E27FC236}">
                  <a16:creationId xmlns:a16="http://schemas.microsoft.com/office/drawing/2014/main" xmlns="" id="{C52C3AD3-122C-4010-9C55-B0247F8CCA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4" name="Rectangle 33">
              <a:extLst>
                <a:ext uri="{FF2B5EF4-FFF2-40B4-BE49-F238E27FC236}">
                  <a16:creationId xmlns:a16="http://schemas.microsoft.com/office/drawing/2014/main" xmlns="" id="{EFCB53ED-09C0-4AD7-9BBC-366833D5FE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5" name="Freeform 34">
              <a:extLst>
                <a:ext uri="{FF2B5EF4-FFF2-40B4-BE49-F238E27FC236}">
                  <a16:creationId xmlns:a16="http://schemas.microsoft.com/office/drawing/2014/main" xmlns="" id="{6F309F52-BFCF-47D9-8089-BC049540DB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6" name="Freeform 35">
              <a:extLst>
                <a:ext uri="{FF2B5EF4-FFF2-40B4-BE49-F238E27FC236}">
                  <a16:creationId xmlns:a16="http://schemas.microsoft.com/office/drawing/2014/main" xmlns="" id="{5F9AE85F-C7AA-4761-B468-2E100829BC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7" name="Freeform 36">
              <a:extLst>
                <a:ext uri="{FF2B5EF4-FFF2-40B4-BE49-F238E27FC236}">
                  <a16:creationId xmlns:a16="http://schemas.microsoft.com/office/drawing/2014/main" xmlns="" id="{2C81C778-91E5-4AE9-AACB-8566E7A28B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8" name="Freeform 37">
              <a:extLst>
                <a:ext uri="{FF2B5EF4-FFF2-40B4-BE49-F238E27FC236}">
                  <a16:creationId xmlns:a16="http://schemas.microsoft.com/office/drawing/2014/main" xmlns="" id="{6C56E0B4-58A0-4B2B-BD56-54121BB8DB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9" name="Freeform 38">
              <a:extLst>
                <a:ext uri="{FF2B5EF4-FFF2-40B4-BE49-F238E27FC236}">
                  <a16:creationId xmlns:a16="http://schemas.microsoft.com/office/drawing/2014/main" xmlns="" id="{88A29CFE-13A6-4509-946F-5C074F856E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0" name="Freeform 39">
              <a:extLst>
                <a:ext uri="{FF2B5EF4-FFF2-40B4-BE49-F238E27FC236}">
                  <a16:creationId xmlns:a16="http://schemas.microsoft.com/office/drawing/2014/main" xmlns="" id="{00235A0A-018B-4499-AC16-AF83457BF4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1" name="Freeform 40">
              <a:extLst>
                <a:ext uri="{FF2B5EF4-FFF2-40B4-BE49-F238E27FC236}">
                  <a16:creationId xmlns:a16="http://schemas.microsoft.com/office/drawing/2014/main" xmlns="" id="{861DF9B7-50DC-4EBE-8B23-97FE92DBBB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2" name="Freeform 41">
              <a:extLst>
                <a:ext uri="{FF2B5EF4-FFF2-40B4-BE49-F238E27FC236}">
                  <a16:creationId xmlns:a16="http://schemas.microsoft.com/office/drawing/2014/main" xmlns="" id="{69673907-73D7-4729-A911-9BD078EC2E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3" name="Freeform 42">
              <a:extLst>
                <a:ext uri="{FF2B5EF4-FFF2-40B4-BE49-F238E27FC236}">
                  <a16:creationId xmlns:a16="http://schemas.microsoft.com/office/drawing/2014/main" xmlns="" id="{4DC844D3-8053-4EE7-A286-50157B6FD8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4" name="Freeform 43">
              <a:extLst>
                <a:ext uri="{FF2B5EF4-FFF2-40B4-BE49-F238E27FC236}">
                  <a16:creationId xmlns:a16="http://schemas.microsoft.com/office/drawing/2014/main" xmlns="" id="{D67575A0-A45A-4773-874C-16370E3670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5" name="Freeform 44">
              <a:extLst>
                <a:ext uri="{FF2B5EF4-FFF2-40B4-BE49-F238E27FC236}">
                  <a16:creationId xmlns:a16="http://schemas.microsoft.com/office/drawing/2014/main" xmlns="" id="{4327252B-B62B-4DE0-A924-B7F6E40AD9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6" name="Rectangle 45">
              <a:extLst>
                <a:ext uri="{FF2B5EF4-FFF2-40B4-BE49-F238E27FC236}">
                  <a16:creationId xmlns:a16="http://schemas.microsoft.com/office/drawing/2014/main" xmlns="" id="{778BC6A7-AC19-497B-A7C6-E447B2EBDA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77" name="Freeform 46">
              <a:extLst>
                <a:ext uri="{FF2B5EF4-FFF2-40B4-BE49-F238E27FC236}">
                  <a16:creationId xmlns:a16="http://schemas.microsoft.com/office/drawing/2014/main" xmlns="" id="{4E79A87B-BF1F-437A-9FED-BE93025E50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8" name="Freeform 47">
              <a:extLst>
                <a:ext uri="{FF2B5EF4-FFF2-40B4-BE49-F238E27FC236}">
                  <a16:creationId xmlns:a16="http://schemas.microsoft.com/office/drawing/2014/main" xmlns="" id="{DFAAF3CC-B4E0-45C8-AC2D-EF0D6D823D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9" name="Freeform 48">
              <a:extLst>
                <a:ext uri="{FF2B5EF4-FFF2-40B4-BE49-F238E27FC236}">
                  <a16:creationId xmlns:a16="http://schemas.microsoft.com/office/drawing/2014/main" xmlns="" id="{A5A12C87-1E4A-4664-B2F4-A1C8B656F9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0" name="Freeform 49">
              <a:extLst>
                <a:ext uri="{FF2B5EF4-FFF2-40B4-BE49-F238E27FC236}">
                  <a16:creationId xmlns:a16="http://schemas.microsoft.com/office/drawing/2014/main" xmlns="" id="{B3AF8230-4630-4505-ADDB-16A9B6B377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1" name="Freeform 50">
              <a:extLst>
                <a:ext uri="{FF2B5EF4-FFF2-40B4-BE49-F238E27FC236}">
                  <a16:creationId xmlns:a16="http://schemas.microsoft.com/office/drawing/2014/main" xmlns="" id="{33F93F6D-724D-42F3-AF1D-3081EAB5D1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2" name="Freeform 51">
              <a:extLst>
                <a:ext uri="{FF2B5EF4-FFF2-40B4-BE49-F238E27FC236}">
                  <a16:creationId xmlns:a16="http://schemas.microsoft.com/office/drawing/2014/main" xmlns="" id="{F5DD7A8F-FB67-4E79-80DB-0FAF3A0989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3" name="Freeform 52">
              <a:extLst>
                <a:ext uri="{FF2B5EF4-FFF2-40B4-BE49-F238E27FC236}">
                  <a16:creationId xmlns:a16="http://schemas.microsoft.com/office/drawing/2014/main" xmlns="" id="{7B140A84-E89E-4A80-9DF8-7BCA45F908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4" name="Freeform 53">
              <a:extLst>
                <a:ext uri="{FF2B5EF4-FFF2-40B4-BE49-F238E27FC236}">
                  <a16:creationId xmlns:a16="http://schemas.microsoft.com/office/drawing/2014/main" xmlns="" id="{279E1D6A-EFE2-44C6-A5BF-DFADF0DC91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5" name="Freeform 54">
              <a:extLst>
                <a:ext uri="{FF2B5EF4-FFF2-40B4-BE49-F238E27FC236}">
                  <a16:creationId xmlns:a16="http://schemas.microsoft.com/office/drawing/2014/main" xmlns="" id="{C9FA2204-561F-4ABB-988C-03053820F1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6" name="Freeform 55">
              <a:extLst>
                <a:ext uri="{FF2B5EF4-FFF2-40B4-BE49-F238E27FC236}">
                  <a16:creationId xmlns:a16="http://schemas.microsoft.com/office/drawing/2014/main" xmlns="" id="{8BD7D04E-AC0A-424F-BC40-28842DAFFA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7" name="Freeform 56">
              <a:extLst>
                <a:ext uri="{FF2B5EF4-FFF2-40B4-BE49-F238E27FC236}">
                  <a16:creationId xmlns:a16="http://schemas.microsoft.com/office/drawing/2014/main" xmlns="" id="{32B616A2-FE09-47DD-B58C-12EE58B7CA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8" name="Freeform 57">
              <a:extLst>
                <a:ext uri="{FF2B5EF4-FFF2-40B4-BE49-F238E27FC236}">
                  <a16:creationId xmlns:a16="http://schemas.microsoft.com/office/drawing/2014/main" xmlns="" id="{08C5EAF5-6064-484E-BA05-80D09D84EA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9" name="Freeform 58">
              <a:extLst>
                <a:ext uri="{FF2B5EF4-FFF2-40B4-BE49-F238E27FC236}">
                  <a16:creationId xmlns:a16="http://schemas.microsoft.com/office/drawing/2014/main" xmlns="" id="{F11D90DF-D275-4725-884C-77E5E01D8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xmlns="" id="{82EEA7F3-64E0-47B1-9B06-0677EA6FD7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92" name="Rectangle 191">
              <a:extLst>
                <a:ext uri="{FF2B5EF4-FFF2-40B4-BE49-F238E27FC236}">
                  <a16:creationId xmlns:a16="http://schemas.microsoft.com/office/drawing/2014/main" xmlns="" id="{F0787433-E8FF-45C5-A1C3-70BC1491B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3" name="Picture 2">
              <a:extLst>
                <a:ext uri="{FF2B5EF4-FFF2-40B4-BE49-F238E27FC236}">
                  <a16:creationId xmlns:a16="http://schemas.microsoft.com/office/drawing/2014/main" xmlns="" id="{A649E977-62EB-4D2F-9AF9-947B5E73CA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:p14="http://schemas.microsoft.com/office/powerpoint/2010/main" xmlns:a16="http://schemas.microsoft.com/office/drawing/2014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6AF944C-928A-482B-AD37-7CB6C8E5C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03300"/>
            <a:ext cx="7035800" cy="4038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600" dirty="0" err="1"/>
              <a:t>agradecimiento</a:t>
            </a:r>
            <a:r>
              <a:rPr lang="en-US" sz="4600" dirty="0"/>
              <a:t> por la </a:t>
            </a:r>
            <a:r>
              <a:rPr lang="en-US" sz="4600" dirty="0" err="1"/>
              <a:t>invitación</a:t>
            </a:r>
            <a:r>
              <a:rPr lang="en-US" sz="4600" dirty="0"/>
              <a:t> a la mesa de </a:t>
            </a:r>
            <a:r>
              <a:rPr lang="en-US" sz="4600" dirty="0" err="1"/>
              <a:t>presupuesto</a:t>
            </a:r>
            <a:r>
              <a:rPr lang="en-US" sz="4600" dirty="0"/>
              <a:t> </a:t>
            </a:r>
            <a:r>
              <a:rPr lang="en-US" sz="4600" dirty="0" err="1"/>
              <a:t>abierto</a:t>
            </a:r>
            <a:r>
              <a:rPr lang="en-US" sz="4600" dirty="0"/>
              <a:t> del sector </a:t>
            </a:r>
            <a:r>
              <a:rPr lang="en-US" sz="4600" dirty="0" err="1"/>
              <a:t>justicia</a:t>
            </a:r>
            <a:r>
              <a:rPr lang="en-US" sz="4600" dirty="0"/>
              <a:t/>
            </a:r>
            <a:br>
              <a:rPr lang="en-US" sz="4600" dirty="0"/>
            </a:br>
            <a:r>
              <a:rPr lang="en-US" sz="4600" dirty="0"/>
              <a:t>Álvaro </a:t>
            </a:r>
            <a:r>
              <a:rPr lang="en-US" sz="4600" dirty="0" err="1"/>
              <a:t>ferrandino</a:t>
            </a:r>
            <a:r>
              <a:rPr lang="en-US" sz="4600" dirty="0"/>
              <a:t>, Agosto 2021</a:t>
            </a:r>
          </a:p>
        </p:txBody>
      </p:sp>
    </p:spTree>
    <p:extLst>
      <p:ext uri="{BB962C8B-B14F-4D97-AF65-F5344CB8AC3E}">
        <p14:creationId xmlns:p14="http://schemas.microsoft.com/office/powerpoint/2010/main" xmlns="" val="414020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31</TotalTime>
  <Words>295</Words>
  <Application>Microsoft Office PowerPoint</Application>
  <PresentationFormat>Personalizado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Circuito</vt:lpstr>
      <vt:lpstr>Presupuesto abierto, sector justicia</vt:lpstr>
      <vt:lpstr>Integración gradual del sector justicia</vt:lpstr>
      <vt:lpstr>Elementos de la integración gradual del sector justicia</vt:lpstr>
      <vt:lpstr>Experiencia de integración del presupuesto del sector justicia en costa rica</vt:lpstr>
      <vt:lpstr>agradecimiento por la invitación a la mesa de presupuesto abierto del sector justicia Álvaro ferrandino, Agosto 2021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abierto, sector justicia</dc:title>
  <dc:creator>Alejandro Sanchez</dc:creator>
  <cp:lastModifiedBy>cosorio</cp:lastModifiedBy>
  <cp:revision>2</cp:revision>
  <dcterms:created xsi:type="dcterms:W3CDTF">2021-08-03T07:36:38Z</dcterms:created>
  <dcterms:modified xsi:type="dcterms:W3CDTF">2021-08-03T13:14:48Z</dcterms:modified>
</cp:coreProperties>
</file>