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5"/>
  </p:notesMasterIdLst>
  <p:sldIdLst>
    <p:sldId id="256" r:id="rId2"/>
    <p:sldId id="262" r:id="rId3"/>
    <p:sldId id="275" r:id="rId4"/>
    <p:sldId id="276" r:id="rId5"/>
    <p:sldId id="277" r:id="rId6"/>
    <p:sldId id="386" r:id="rId7"/>
    <p:sldId id="278" r:id="rId8"/>
    <p:sldId id="269" r:id="rId9"/>
    <p:sldId id="280" r:id="rId10"/>
    <p:sldId id="279" r:id="rId11"/>
    <p:sldId id="281" r:id="rId12"/>
    <p:sldId id="282" r:id="rId13"/>
    <p:sldId id="261" r:id="rId14"/>
  </p:sldIdLst>
  <p:sldSz cx="12192000" cy="6858000"/>
  <p:notesSz cx="6858000" cy="8891588"/>
  <p:custDataLst>
    <p:tags r:id="rId16"/>
  </p:custDataLst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83B"/>
    <a:srgbClr val="000000"/>
    <a:srgbClr val="C7455E"/>
    <a:srgbClr val="FA7E6B"/>
    <a:srgbClr val="FFFFFF"/>
    <a:srgbClr val="EEF7F8"/>
    <a:srgbClr val="ADCDD8"/>
    <a:srgbClr val="6F6F6F"/>
    <a:srgbClr val="43798C"/>
    <a:srgbClr val="7D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49570522984165E-2"/>
          <c:y val="3.8469881686844919E-2"/>
          <c:w val="0.89596925290555129"/>
          <c:h val="0.80132107591739843"/>
        </c:manualLayout>
      </c:layout>
      <c:lineChart>
        <c:grouping val="standard"/>
        <c:varyColors val="0"/>
        <c:ser>
          <c:idx val="6"/>
          <c:order val="0"/>
          <c:tx>
            <c:strRef>
              <c:f>Tendencias!$G$3</c:f>
              <c:strCache>
                <c:ptCount val="1"/>
                <c:pt idx="0">
                  <c:v> Costa Rica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2.7462836323375914E-2"/>
                  <c:y val="2.6640189627806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05-4FF7-B3D3-23CCD793B0E6}"/>
                </c:ext>
              </c:extLst>
            </c:dLbl>
            <c:dLbl>
              <c:idx val="1"/>
              <c:layout>
                <c:manualLayout>
                  <c:x val="-5.9701818094295414E-3"/>
                  <c:y val="1.998014222085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05-4FF7-B3D3-23CCD793B0E6}"/>
                </c:ext>
              </c:extLst>
            </c:dLbl>
            <c:dLbl>
              <c:idx val="4"/>
              <c:layout>
                <c:manualLayout>
                  <c:x val="-1.1940363618859085E-3"/>
                  <c:y val="2.220015802317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05-4FF7-B3D3-23CCD793B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Tendencias!$B$4:$B$11</c:f>
              <c:strCache>
                <c:ptCount val="8"/>
                <c:pt idx="0">
                  <c:v>1965-1979</c:v>
                </c:pt>
                <c:pt idx="1">
                  <c:v>1980-1984</c:v>
                </c:pt>
                <c:pt idx="2">
                  <c:v>1985-1989</c:v>
                </c:pt>
                <c:pt idx="3">
                  <c:v>1990-1994</c:v>
                </c:pt>
                <c:pt idx="4">
                  <c:v>1995-1999</c:v>
                </c:pt>
                <c:pt idx="5">
                  <c:v>2000-2004</c:v>
                </c:pt>
                <c:pt idx="6">
                  <c:v>2004-2009</c:v>
                </c:pt>
                <c:pt idx="7">
                  <c:v>2010-2014</c:v>
                </c:pt>
              </c:strCache>
            </c:strRef>
          </c:cat>
          <c:val>
            <c:numRef>
              <c:f>Tendencias!$G$4:$G$11</c:f>
              <c:numCache>
                <c:formatCode>General</c:formatCode>
                <c:ptCount val="8"/>
                <c:pt idx="0">
                  <c:v>28.9</c:v>
                </c:pt>
                <c:pt idx="1">
                  <c:v>8.5</c:v>
                </c:pt>
                <c:pt idx="4">
                  <c:v>7.6</c:v>
                </c:pt>
                <c:pt idx="6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05-4FF7-B3D3-23CCD793B0E6}"/>
            </c:ext>
          </c:extLst>
        </c:ser>
        <c:ser>
          <c:idx val="3"/>
          <c:order val="1"/>
          <c:tx>
            <c:strRef>
              <c:f>Tendencias!$D$3</c:f>
              <c:strCache>
                <c:ptCount val="1"/>
                <c:pt idx="0">
                  <c:v>El Salvador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circle"/>
            <c:size val="3"/>
            <c:spPr>
              <a:solidFill>
                <a:srgbClr val="00B0F0"/>
              </a:solidFill>
              <a:ln w="38100"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5.9701818094295631E-3"/>
                  <c:y val="-8.880063209268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05-4FF7-B3D3-23CCD793B0E6}"/>
                </c:ext>
              </c:extLst>
            </c:dLbl>
            <c:dLbl>
              <c:idx val="2"/>
              <c:layout>
                <c:manualLayout>
                  <c:x val="-3.5821090856576806E-3"/>
                  <c:y val="-1.11000790115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05-4FF7-B3D3-23CCD793B0E6}"/>
                </c:ext>
              </c:extLst>
            </c:dLbl>
            <c:dLbl>
              <c:idx val="3"/>
              <c:layout>
                <c:manualLayout>
                  <c:x val="-2.3880727237718165E-3"/>
                  <c:y val="-1.998014222085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05-4FF7-B3D3-23CCD793B0E6}"/>
                </c:ext>
              </c:extLst>
            </c:dLbl>
            <c:dLbl>
              <c:idx val="4"/>
              <c:layout>
                <c:manualLayout>
                  <c:x val="0"/>
                  <c:y val="-8.880063209268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05-4FF7-B3D3-23CCD793B0E6}"/>
                </c:ext>
              </c:extLst>
            </c:dLbl>
            <c:dLbl>
              <c:idx val="5"/>
              <c:layout>
                <c:manualLayout>
                  <c:x val="0"/>
                  <c:y val="-1.332009481390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05-4FF7-B3D3-23CCD793B0E6}"/>
                </c:ext>
              </c:extLst>
            </c:dLbl>
            <c:dLbl>
              <c:idx val="6"/>
              <c:layout>
                <c:manualLayout>
                  <c:x val="-3.5821090856577248E-3"/>
                  <c:y val="-4.440031604634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05-4FF7-B3D3-23CCD793B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Tendencias!$B$4:$B$11</c:f>
              <c:strCache>
                <c:ptCount val="8"/>
                <c:pt idx="0">
                  <c:v>1965-1979</c:v>
                </c:pt>
                <c:pt idx="1">
                  <c:v>1980-1984</c:v>
                </c:pt>
                <c:pt idx="2">
                  <c:v>1985-1989</c:v>
                </c:pt>
                <c:pt idx="3">
                  <c:v>1990-1994</c:v>
                </c:pt>
                <c:pt idx="4">
                  <c:v>1995-1999</c:v>
                </c:pt>
                <c:pt idx="5">
                  <c:v>2000-2004</c:v>
                </c:pt>
                <c:pt idx="6">
                  <c:v>2004-2009</c:v>
                </c:pt>
                <c:pt idx="7">
                  <c:v>2010-2014</c:v>
                </c:pt>
              </c:strCache>
            </c:strRef>
          </c:cat>
          <c:val>
            <c:numRef>
              <c:f>Tendencias!$D$4:$D$11</c:f>
              <c:numCache>
                <c:formatCode>General</c:formatCode>
                <c:ptCount val="8"/>
                <c:pt idx="0">
                  <c:v>56.7</c:v>
                </c:pt>
                <c:pt idx="2">
                  <c:v>36.6</c:v>
                </c:pt>
                <c:pt idx="3">
                  <c:v>31.4</c:v>
                </c:pt>
                <c:pt idx="4">
                  <c:v>32.299999999999997</c:v>
                </c:pt>
                <c:pt idx="5">
                  <c:v>26.3</c:v>
                </c:pt>
                <c:pt idx="6">
                  <c:v>20.6</c:v>
                </c:pt>
                <c:pt idx="7" formatCode="0.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105-4FF7-B3D3-23CCD793B0E6}"/>
            </c:ext>
          </c:extLst>
        </c:ser>
        <c:ser>
          <c:idx val="1"/>
          <c:order val="2"/>
          <c:tx>
            <c:strRef>
              <c:f>Tendencias!$C$3</c:f>
              <c:strCache>
                <c:ptCount val="1"/>
                <c:pt idx="0">
                  <c:v>Guatemala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7.1642181713154705E-3"/>
                  <c:y val="-1.998014222085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05-4FF7-B3D3-23CCD793B0E6}"/>
                </c:ext>
              </c:extLst>
            </c:dLbl>
            <c:dLbl>
              <c:idx val="2"/>
              <c:layout>
                <c:manualLayout>
                  <c:x val="1.1940363618859523E-3"/>
                  <c:y val="-2.220015802317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05-4FF7-B3D3-23CCD793B0E6}"/>
                </c:ext>
              </c:extLst>
            </c:dLbl>
            <c:dLbl>
              <c:idx val="4"/>
              <c:layout>
                <c:manualLayout>
                  <c:x val="-1.1940363618859085E-3"/>
                  <c:y val="1.998014222085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05-4FF7-B3D3-23CCD793B0E6}"/>
                </c:ext>
              </c:extLst>
            </c:dLbl>
            <c:dLbl>
              <c:idx val="5"/>
              <c:layout>
                <c:manualLayout>
                  <c:x val="-7.164218171315447E-3"/>
                  <c:y val="-1.998014222085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05-4FF7-B3D3-23CCD793B0E6}"/>
                </c:ext>
              </c:extLst>
            </c:dLbl>
            <c:dLbl>
              <c:idx val="6"/>
              <c:layout>
                <c:manualLayout>
                  <c:x val="0"/>
                  <c:y val="-2.4420173825489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05-4FF7-B3D3-23CCD793B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Tendencias!$B$4:$B$11</c:f>
              <c:strCache>
                <c:ptCount val="8"/>
                <c:pt idx="0">
                  <c:v>1965-1979</c:v>
                </c:pt>
                <c:pt idx="1">
                  <c:v>1980-1984</c:v>
                </c:pt>
                <c:pt idx="2">
                  <c:v>1985-1989</c:v>
                </c:pt>
                <c:pt idx="3">
                  <c:v>1990-1994</c:v>
                </c:pt>
                <c:pt idx="4">
                  <c:v>1995-1999</c:v>
                </c:pt>
                <c:pt idx="5">
                  <c:v>2000-2004</c:v>
                </c:pt>
                <c:pt idx="6">
                  <c:v>2004-2009</c:v>
                </c:pt>
                <c:pt idx="7">
                  <c:v>2010-2014</c:v>
                </c:pt>
              </c:strCache>
            </c:strRef>
          </c:cat>
          <c:val>
            <c:numRef>
              <c:f>Tendencias!$C$4:$C$11</c:f>
              <c:numCache>
                <c:formatCode>General</c:formatCode>
                <c:ptCount val="8"/>
                <c:pt idx="0">
                  <c:v>63.5</c:v>
                </c:pt>
                <c:pt idx="2">
                  <c:v>62.2</c:v>
                </c:pt>
                <c:pt idx="4">
                  <c:v>52.8</c:v>
                </c:pt>
                <c:pt idx="5">
                  <c:v>54.5</c:v>
                </c:pt>
                <c:pt idx="6">
                  <c:v>49.8</c:v>
                </c:pt>
                <c:pt idx="7">
                  <c:v>46.5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105-4FF7-B3D3-23CCD793B0E6}"/>
            </c:ext>
          </c:extLst>
        </c:ser>
        <c:ser>
          <c:idx val="4"/>
          <c:order val="3"/>
          <c:tx>
            <c:strRef>
              <c:f>Tendencias!$E$3</c:f>
              <c:strCache>
                <c:ptCount val="1"/>
                <c:pt idx="0">
                  <c:v>Honduras</c:v>
                </c:pt>
              </c:strCache>
            </c:strRef>
          </c:tx>
          <c:spPr>
            <a:ln w="38100">
              <a:solidFill>
                <a:srgbClr val="FA7E6B"/>
              </a:solidFill>
            </a:ln>
          </c:spPr>
          <c:marker>
            <c:symbol val="circle"/>
            <c:size val="5"/>
            <c:spPr>
              <a:solidFill>
                <a:srgbClr val="FA7E6B"/>
              </a:solidFill>
              <a:ln>
                <a:solidFill>
                  <a:srgbClr val="FA7E6B"/>
                </a:solidFill>
              </a:ln>
            </c:spPr>
          </c:marker>
          <c:dLbls>
            <c:dLbl>
              <c:idx val="0"/>
              <c:layout>
                <c:manualLayout>
                  <c:x val="-7.1643121899266429E-3"/>
                  <c:y val="-1.776012641853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05-4FF7-B3D3-23CCD793B0E6}"/>
                </c:ext>
              </c:extLst>
            </c:dLbl>
            <c:dLbl>
              <c:idx val="3"/>
              <c:layout>
                <c:manualLayout>
                  <c:x val="-3.5821090856577248E-3"/>
                  <c:y val="-1.554011061622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05-4FF7-B3D3-23CCD793B0E6}"/>
                </c:ext>
              </c:extLst>
            </c:dLbl>
            <c:dLbl>
              <c:idx val="5"/>
              <c:layout>
                <c:manualLayout>
                  <c:x val="-7.164218171315447E-3"/>
                  <c:y val="2.4420173825489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05-4FF7-B3D3-23CCD793B0E6}"/>
                </c:ext>
              </c:extLst>
            </c:dLbl>
            <c:dLbl>
              <c:idx val="6"/>
              <c:layout>
                <c:manualLayout>
                  <c:x val="-1.1940363618859083E-2"/>
                  <c:y val="1.776012641853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105-4FF7-B3D3-23CCD793B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Tendencias!$B$4:$B$11</c:f>
              <c:strCache>
                <c:ptCount val="8"/>
                <c:pt idx="0">
                  <c:v>1965-1979</c:v>
                </c:pt>
                <c:pt idx="1">
                  <c:v>1980-1984</c:v>
                </c:pt>
                <c:pt idx="2">
                  <c:v>1985-1989</c:v>
                </c:pt>
                <c:pt idx="3">
                  <c:v>1990-1994</c:v>
                </c:pt>
                <c:pt idx="4">
                  <c:v>1995-1999</c:v>
                </c:pt>
                <c:pt idx="5">
                  <c:v>2000-2004</c:v>
                </c:pt>
                <c:pt idx="6">
                  <c:v>2004-2009</c:v>
                </c:pt>
                <c:pt idx="7">
                  <c:v>2010-2014</c:v>
                </c:pt>
              </c:strCache>
            </c:strRef>
          </c:cat>
          <c:val>
            <c:numRef>
              <c:f>Tendencias!$E$4:$E$11</c:f>
              <c:numCache>
                <c:formatCode>General</c:formatCode>
                <c:ptCount val="8"/>
                <c:pt idx="0">
                  <c:v>51.4</c:v>
                </c:pt>
                <c:pt idx="3">
                  <c:v>42.7</c:v>
                </c:pt>
                <c:pt idx="5">
                  <c:v>34.299999999999997</c:v>
                </c:pt>
                <c:pt idx="6">
                  <c:v>29.3</c:v>
                </c:pt>
                <c:pt idx="7">
                  <c:v>22.4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1105-4FF7-B3D3-23CCD793B0E6}"/>
            </c:ext>
          </c:extLst>
        </c:ser>
        <c:ser>
          <c:idx val="5"/>
          <c:order val="4"/>
          <c:tx>
            <c:strRef>
              <c:f>Tendencias!$F$3</c:f>
              <c:strCache>
                <c:ptCount val="1"/>
                <c:pt idx="0">
                  <c:v>Nicaragua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circl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3"/>
              <c:layout>
                <c:manualLayout>
                  <c:x val="-3.5821090856577248E-3"/>
                  <c:y val="1.776012641853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05-4FF7-B3D3-23CCD793B0E6}"/>
                </c:ext>
              </c:extLst>
            </c:dLbl>
            <c:dLbl>
              <c:idx val="4"/>
              <c:layout>
                <c:manualLayout>
                  <c:x val="-1.1940363618859085E-3"/>
                  <c:y val="1.9980142220854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05-4FF7-B3D3-23CCD793B0E6}"/>
                </c:ext>
              </c:extLst>
            </c:dLbl>
            <c:dLbl>
              <c:idx val="5"/>
              <c:layout>
                <c:manualLayout>
                  <c:x val="-1.1940363618859085E-3"/>
                  <c:y val="8.88006320926883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1105-4FF7-B3D3-23CCD793B0E6}"/>
                </c:ext>
              </c:extLst>
            </c:dLbl>
            <c:dLbl>
              <c:idx val="6"/>
              <c:layout>
                <c:manualLayout>
                  <c:x val="0"/>
                  <c:y val="1.776012641853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05-4FF7-B3D3-23CCD793B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Tendencias!$B$4:$B$11</c:f>
              <c:strCache>
                <c:ptCount val="8"/>
                <c:pt idx="0">
                  <c:v>1965-1979</c:v>
                </c:pt>
                <c:pt idx="1">
                  <c:v>1980-1984</c:v>
                </c:pt>
                <c:pt idx="2">
                  <c:v>1985-1989</c:v>
                </c:pt>
                <c:pt idx="3">
                  <c:v>1990-1994</c:v>
                </c:pt>
                <c:pt idx="4">
                  <c:v>1995-1999</c:v>
                </c:pt>
                <c:pt idx="5">
                  <c:v>2000-2004</c:v>
                </c:pt>
                <c:pt idx="6">
                  <c:v>2004-2009</c:v>
                </c:pt>
                <c:pt idx="7">
                  <c:v>2010-2014</c:v>
                </c:pt>
              </c:strCache>
            </c:strRef>
          </c:cat>
          <c:val>
            <c:numRef>
              <c:f>Tendencias!$F$4:$F$11</c:f>
              <c:numCache>
                <c:formatCode>General</c:formatCode>
                <c:ptCount val="8"/>
                <c:pt idx="0">
                  <c:v>40.200000000000003</c:v>
                </c:pt>
                <c:pt idx="3">
                  <c:v>29.3</c:v>
                </c:pt>
                <c:pt idx="4">
                  <c:v>27.2</c:v>
                </c:pt>
                <c:pt idx="5">
                  <c:v>25</c:v>
                </c:pt>
                <c:pt idx="6">
                  <c:v>20.5</c:v>
                </c:pt>
                <c:pt idx="7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1105-4FF7-B3D3-23CCD793B0E6}"/>
            </c:ext>
          </c:extLst>
        </c:ser>
        <c:ser>
          <c:idx val="2"/>
          <c:order val="5"/>
          <c:tx>
            <c:strRef>
              <c:f>Tendencias!$H$3</c:f>
              <c:strCache>
                <c:ptCount val="1"/>
                <c:pt idx="0">
                  <c:v>Panamá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7.1643121899266429E-3"/>
                  <c:y val="-1.7760126418537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105-4FF7-B3D3-23CCD793B0E6}"/>
                </c:ext>
              </c:extLst>
            </c:dLbl>
            <c:dLbl>
              <c:idx val="5"/>
              <c:layout>
                <c:manualLayout>
                  <c:x val="-1.3134399980744985E-2"/>
                  <c:y val="2.886020543012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105-4FF7-B3D3-23CCD793B0E6}"/>
                </c:ext>
              </c:extLst>
            </c:dLbl>
            <c:dLbl>
              <c:idx val="6"/>
              <c:layout>
                <c:manualLayout>
                  <c:x val="-3.2238981770919523E-2"/>
                  <c:y val="1.5539935811826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105-4FF7-B3D3-23CCD793B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Tendencias!$B$4:$B$11</c:f>
              <c:strCache>
                <c:ptCount val="8"/>
                <c:pt idx="0">
                  <c:v>1965-1979</c:v>
                </c:pt>
                <c:pt idx="1">
                  <c:v>1980-1984</c:v>
                </c:pt>
                <c:pt idx="2">
                  <c:v>1985-1989</c:v>
                </c:pt>
                <c:pt idx="3">
                  <c:v>1990-1994</c:v>
                </c:pt>
                <c:pt idx="4">
                  <c:v>1995-1999</c:v>
                </c:pt>
                <c:pt idx="5">
                  <c:v>2000-2004</c:v>
                </c:pt>
                <c:pt idx="6">
                  <c:v>2004-2009</c:v>
                </c:pt>
                <c:pt idx="7">
                  <c:v>2010-2014</c:v>
                </c:pt>
              </c:strCache>
            </c:strRef>
          </c:cat>
          <c:val>
            <c:numRef>
              <c:f>Tendencias!$H$4:$H$11</c:f>
              <c:numCache>
                <c:formatCode>General</c:formatCode>
                <c:ptCount val="8"/>
                <c:pt idx="0">
                  <c:v>29.4</c:v>
                </c:pt>
                <c:pt idx="4">
                  <c:v>16.8</c:v>
                </c:pt>
                <c:pt idx="5">
                  <c:v>23.7</c:v>
                </c:pt>
                <c:pt idx="6">
                  <c:v>19.2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1105-4FF7-B3D3-23CCD793B0E6}"/>
            </c:ext>
          </c:extLst>
        </c:ser>
        <c:ser>
          <c:idx val="7"/>
          <c:order val="6"/>
          <c:tx>
            <c:strRef>
              <c:f>Tendencias!$J$3</c:f>
              <c:strCache>
                <c:ptCount val="1"/>
                <c:pt idx="0">
                  <c:v>Belice</c:v>
                </c:pt>
              </c:strCache>
            </c:strRef>
          </c:tx>
          <c:spPr>
            <a:ln w="28575">
              <a:solidFill>
                <a:srgbClr val="92D050"/>
              </a:solidFill>
            </a:ln>
          </c:spPr>
          <c:marker>
            <c:symbol val="circle"/>
            <c:size val="5"/>
            <c:spPr>
              <a:solidFill>
                <a:srgbClr val="B3C83B"/>
              </a:solidFill>
              <a:ln>
                <a:solidFill>
                  <a:srgbClr val="B3C83B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Tendencias!$B$4:$B$11</c:f>
              <c:strCache>
                <c:ptCount val="8"/>
                <c:pt idx="0">
                  <c:v>1965-1979</c:v>
                </c:pt>
                <c:pt idx="1">
                  <c:v>1980-1984</c:v>
                </c:pt>
                <c:pt idx="2">
                  <c:v>1985-1989</c:v>
                </c:pt>
                <c:pt idx="3">
                  <c:v>1990-1994</c:v>
                </c:pt>
                <c:pt idx="4">
                  <c:v>1995-1999</c:v>
                </c:pt>
                <c:pt idx="5">
                  <c:v>2000-2004</c:v>
                </c:pt>
                <c:pt idx="6">
                  <c:v>2004-2009</c:v>
                </c:pt>
                <c:pt idx="7">
                  <c:v>2010-2014</c:v>
                </c:pt>
              </c:strCache>
            </c:strRef>
          </c:cat>
          <c:val>
            <c:numRef>
              <c:f>Tendencias!$J$4:$J$11</c:f>
              <c:numCache>
                <c:formatCode>General</c:formatCode>
                <c:ptCount val="8"/>
                <c:pt idx="6">
                  <c:v>22.6</c:v>
                </c:pt>
                <c:pt idx="7">
                  <c:v>24.7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1105-4FF7-B3D3-23CCD793B0E6}"/>
            </c:ext>
          </c:extLst>
        </c:ser>
        <c:ser>
          <c:idx val="0"/>
          <c:order val="7"/>
          <c:tx>
            <c:strRef>
              <c:f>Tendencias!$I$3</c:f>
              <c:strCache>
                <c:ptCount val="1"/>
                <c:pt idx="0">
                  <c:v>República Dominicana</c:v>
                </c:pt>
              </c:strCache>
            </c:strRef>
          </c:tx>
          <c:spPr>
            <a:ln w="22225">
              <a:solidFill>
                <a:srgbClr val="C7455E"/>
              </a:solidFill>
            </a:ln>
          </c:spPr>
          <c:marker>
            <c:spPr>
              <a:solidFill>
                <a:srgbClr val="C7455E"/>
              </a:solidFill>
              <a:ln>
                <a:solidFill>
                  <a:srgbClr val="C7455E"/>
                </a:solidFill>
              </a:ln>
            </c:spPr>
          </c:marker>
          <c:dLbls>
            <c:dLbl>
              <c:idx val="2"/>
              <c:layout>
                <c:manualLayout>
                  <c:x val="-1.1903307186281954E-2"/>
                  <c:y val="7.28682173507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105-4FF7-B3D3-23CCD793B0E6}"/>
                </c:ext>
              </c:extLst>
            </c:dLbl>
            <c:dLbl>
              <c:idx val="5"/>
              <c:layout>
                <c:manualLayout>
                  <c:x val="-5.9516535931409768E-3"/>
                  <c:y val="-1.4573643470156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105-4FF7-B3D3-23CCD793B0E6}"/>
                </c:ext>
              </c:extLst>
            </c:dLbl>
            <c:dLbl>
              <c:idx val="6"/>
              <c:layout>
                <c:manualLayout>
                  <c:x val="-1.1903307186281954E-2"/>
                  <c:y val="-2.18604652052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105-4FF7-B3D3-23CCD793B0E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Tendencias!$I$4:$I$11</c:f>
              <c:numCache>
                <c:formatCode>General</c:formatCode>
                <c:ptCount val="8"/>
                <c:pt idx="2">
                  <c:v>22.3</c:v>
                </c:pt>
                <c:pt idx="3">
                  <c:v>21.3</c:v>
                </c:pt>
                <c:pt idx="4">
                  <c:v>13.8</c:v>
                </c:pt>
                <c:pt idx="5">
                  <c:v>11.8</c:v>
                </c:pt>
                <c:pt idx="6" formatCode="0.0">
                  <c:v>10</c:v>
                </c:pt>
                <c:pt idx="7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1105-4FF7-B3D3-23CCD793B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47712"/>
        <c:axId val="185778560"/>
      </c:lineChart>
      <c:catAx>
        <c:axId val="1857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778560"/>
        <c:crosses val="autoZero"/>
        <c:auto val="1"/>
        <c:lblAlgn val="ctr"/>
        <c:lblOffset val="100"/>
        <c:noMultiLvlLbl val="0"/>
      </c:catAx>
      <c:valAx>
        <c:axId val="1857785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>
            <c:manualLayout>
              <c:xMode val="edge"/>
              <c:yMode val="edge"/>
              <c:x val="8.5021140214748471E-4"/>
              <c:y val="0.32704977243504346"/>
            </c:manualLayout>
          </c:layout>
          <c:overlay val="0"/>
          <c:spPr>
            <a:noFill/>
            <a:ln w="37406">
              <a:noFill/>
            </a:ln>
          </c:spPr>
        </c:title>
        <c:numFmt formatCode="#,##0.0" sourceLinked="0"/>
        <c:majorTickMark val="out"/>
        <c:minorTickMark val="none"/>
        <c:tickLblPos val="nextTo"/>
        <c:crossAx val="18574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698856884117924E-2"/>
          <c:y val="0.86517027351592213"/>
          <c:w val="0.92730113715245943"/>
          <c:h val="0.1348297264840779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413462961324485E-2"/>
          <c:y val="3.8469881686844946E-2"/>
          <c:w val="0.9053389848151443"/>
          <c:h val="0.7314241146330485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Tendencias!$C$3</c:f>
              <c:strCache>
                <c:ptCount val="1"/>
                <c:pt idx="0">
                  <c:v>2008/09</c:v>
                </c:pt>
              </c:strCache>
            </c:strRef>
          </c:tx>
          <c:spPr>
            <a:solidFill>
              <a:srgbClr val="006600"/>
            </a:solidFill>
            <a:ln w="38100">
              <a:solidFill>
                <a:srgbClr val="0066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Tendencias!$B$4:$B$8</c:f>
              <c:strCache>
                <c:ptCount val="5"/>
                <c:pt idx="0">
                  <c:v>Inferior</c:v>
                </c:pt>
                <c:pt idx="1">
                  <c:v>Segundo</c:v>
                </c:pt>
                <c:pt idx="2">
                  <c:v>Intermedio</c:v>
                </c:pt>
                <c:pt idx="3">
                  <c:v>Cuarto</c:v>
                </c:pt>
                <c:pt idx="4">
                  <c:v>Superior </c:v>
                </c:pt>
              </c:strCache>
            </c:strRef>
          </c:cat>
          <c:val>
            <c:numRef>
              <c:f>Tendencias!$C$4:$C$8</c:f>
              <c:numCache>
                <c:formatCode>General</c:formatCode>
                <c:ptCount val="5"/>
                <c:pt idx="0">
                  <c:v>70.2</c:v>
                </c:pt>
                <c:pt idx="1">
                  <c:v>59.7</c:v>
                </c:pt>
                <c:pt idx="2">
                  <c:v>43.8</c:v>
                </c:pt>
                <c:pt idx="3">
                  <c:v>25.5</c:v>
                </c:pt>
                <c:pt idx="4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6-4527-9616-48443AB9162D}"/>
            </c:ext>
          </c:extLst>
        </c:ser>
        <c:ser>
          <c:idx val="0"/>
          <c:order val="1"/>
          <c:tx>
            <c:strRef>
              <c:f>Tendencias!$D$3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rgbClr val="66FF33"/>
            </a:solidFill>
            <a:ln w="38100">
              <a:solidFill>
                <a:srgbClr val="66FF3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Tendencias!$B$4:$B$8</c:f>
              <c:strCache>
                <c:ptCount val="5"/>
                <c:pt idx="0">
                  <c:v>Inferior</c:v>
                </c:pt>
                <c:pt idx="1">
                  <c:v>Segundo</c:v>
                </c:pt>
                <c:pt idx="2">
                  <c:v>Intermedio</c:v>
                </c:pt>
                <c:pt idx="3">
                  <c:v>Cuarto</c:v>
                </c:pt>
                <c:pt idx="4">
                  <c:v>Superior </c:v>
                </c:pt>
              </c:strCache>
            </c:strRef>
          </c:cat>
          <c:val>
            <c:numRef>
              <c:f>Tendencias!$D$4:$D$8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57.1</c:v>
                </c:pt>
                <c:pt idx="2">
                  <c:v>43.8</c:v>
                </c:pt>
                <c:pt idx="3">
                  <c:v>28.9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6-4527-9616-48443AB91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784896"/>
        <c:axId val="218786432"/>
      </c:barChart>
      <c:catAx>
        <c:axId val="21878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s-GT"/>
          </a:p>
        </c:txPr>
        <c:crossAx val="218786432"/>
        <c:crosses val="autoZero"/>
        <c:auto val="1"/>
        <c:lblAlgn val="ctr"/>
        <c:lblOffset val="100"/>
        <c:noMultiLvlLbl val="0"/>
      </c:catAx>
      <c:valAx>
        <c:axId val="218786432"/>
        <c:scaling>
          <c:orientation val="minMax"/>
          <c:min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 err="1">
                    <a:latin typeface="Arial" pitchFamily="34" charset="0"/>
                    <a:cs typeface="Arial" pitchFamily="34" charset="0"/>
                  </a:rPr>
                  <a:t>Porcentaje</a:t>
                </a:r>
                <a:endParaRPr lang="en-US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9.1614220246040243E-3"/>
              <c:y val="0.32947868661569868"/>
            </c:manualLayout>
          </c:layout>
          <c:overlay val="0"/>
          <c:spPr>
            <a:noFill/>
            <a:ln w="37406">
              <a:noFill/>
            </a:ln>
          </c:spPr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s-GT"/>
          </a:p>
        </c:txPr>
        <c:crossAx val="21878489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8.6505451972714989E-2"/>
          <c:y val="0.81929813987281197"/>
          <c:w val="0.88778927662962148"/>
          <c:h val="7.0108973059146942E-2"/>
        </c:manualLayout>
      </c:layout>
      <c:overlay val="0"/>
      <c:txPr>
        <a:bodyPr/>
        <a:lstStyle/>
        <a:p>
          <a:pPr>
            <a:defRPr sz="1200" b="1">
              <a:latin typeface="Arial" pitchFamily="34" charset="0"/>
              <a:cs typeface="Arial" pitchFamily="34" charset="0"/>
            </a:defRPr>
          </a:pPr>
          <a:endParaRPr lang="es-GT"/>
        </a:p>
      </c:txPr>
    </c:legend>
    <c:plotVisOnly val="1"/>
    <c:dispBlanksAs val="span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10996238874881E-2"/>
          <c:y val="5.8755082585941913E-2"/>
          <c:w val="0.93152741482830415"/>
          <c:h val="0.8674239800782085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Overview!$H$4</c:f>
              <c:strCache>
                <c:ptCount val="1"/>
                <c:pt idx="0">
                  <c:v>% Non-Affordability of SNUT no FBF (Avg. Actual Expenditure 48.3%)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DC-43AB-AA62-58FDA5F094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D8-42F8-98CC-99D6A7188B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BD8-42F8-98CC-99D6A7188BF3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BD8-42F8-98CC-99D6A7188BF3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D8-42F8-98CC-99D6A7188BF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s-G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3DC-43AB-AA62-58FDA5F09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Overview!$A$5:$A$9</c:f>
              <c:strCache>
                <c:ptCount val="5"/>
                <c:pt idx="0">
                  <c:v>Z1: Huehue, Quetz, Quiche, Smarcos, Toto</c:v>
                </c:pt>
                <c:pt idx="1">
                  <c:v>Z2: Chimaltenango, Sacatepquez &amp; Solola </c:v>
                </c:pt>
                <c:pt idx="2">
                  <c:v>Z3. Suchitepequez</c:v>
                </c:pt>
                <c:pt idx="3">
                  <c:v>Z4. Chiquimula, Jutialpa, Jalapa, Zacapa</c:v>
                </c:pt>
                <c:pt idx="4">
                  <c:v>Z.5 Alta Verapaz, Baja Verapaz </c:v>
                </c:pt>
              </c:strCache>
            </c:strRef>
          </c:cat>
          <c:val>
            <c:numRef>
              <c:f>Overview!$H$5:$H$9</c:f>
              <c:numCache>
                <c:formatCode>0.0%</c:formatCode>
                <c:ptCount val="5"/>
                <c:pt idx="0">
                  <c:v>0.56899999999999995</c:v>
                </c:pt>
                <c:pt idx="1">
                  <c:v>0.31500000000000017</c:v>
                </c:pt>
                <c:pt idx="2">
                  <c:v>0.60200000000000031</c:v>
                </c:pt>
                <c:pt idx="3">
                  <c:v>0.69199999999999995</c:v>
                </c:pt>
                <c:pt idx="4">
                  <c:v>0.70600000000000029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C-43AB-AA62-58FDA5F094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1097344"/>
        <c:axId val="911319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Overview!$D$4</c15:sqref>
                        </c15:formulaRef>
                      </c:ext>
                    </c:extLst>
                    <c:strCache>
                      <c:ptCount val="1"/>
                      <c:pt idx="0">
                        <c:v>% Non-Affordability of SNUT with FBF (Assumed Expenditure)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G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Overview!$A$5:$A$9</c15:sqref>
                        </c15:formulaRef>
                      </c:ext>
                    </c:extLst>
                    <c:strCache>
                      <c:ptCount val="5"/>
                      <c:pt idx="0">
                        <c:v>Z1: Huehue, Quetz, Quiche, Smarcos, Toto</c:v>
                      </c:pt>
                      <c:pt idx="1">
                        <c:v>Z2: Chimaltenango, Sacatepquez &amp; Solola </c:v>
                      </c:pt>
                      <c:pt idx="2">
                        <c:v>Z3. Suchitepequez</c:v>
                      </c:pt>
                      <c:pt idx="3">
                        <c:v>Z4. Chiquimula, Jutialpa, Jalapa, Zacapa</c:v>
                      </c:pt>
                      <c:pt idx="4">
                        <c:v>Z.5 Alta Verapaz, Baja Verapaz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Overview!$D$5:$D$9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9.5000000000000001E-2</c:v>
                      </c:pt>
                      <c:pt idx="1">
                        <c:v>6.8000000000000005E-2</c:v>
                      </c:pt>
                      <c:pt idx="2">
                        <c:v>7.8E-2</c:v>
                      </c:pt>
                      <c:pt idx="3">
                        <c:v>8.5999999999999993E-2</c:v>
                      </c:pt>
                      <c:pt idx="4">
                        <c:v>0.127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13DC-43AB-AA62-58FDA5F094E4}"/>
                  </c:ext>
                </c:extLst>
              </c15:ser>
            </c15:filteredBarSeries>
            <c15:filteredBar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Overview!$F$4</c15:sqref>
                        </c15:formulaRef>
                      </c:ext>
                    </c:extLst>
                    <c:strCache>
                      <c:ptCount val="1"/>
                      <c:pt idx="0">
                        <c:v>% Non-Affordability of SNUT with FBF (Actual Food Expenditure)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G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Overview!$A$5:$A$9</c15:sqref>
                        </c15:formulaRef>
                      </c:ext>
                    </c:extLst>
                    <c:strCache>
                      <c:ptCount val="5"/>
                      <c:pt idx="0">
                        <c:v>Z1: Huehue, Quetz, Quiche, Smarcos, Toto</c:v>
                      </c:pt>
                      <c:pt idx="1">
                        <c:v>Z2: Chimaltenango, Sacatepquez &amp; Solola </c:v>
                      </c:pt>
                      <c:pt idx="2">
                        <c:v>Z3. Suchitepequez</c:v>
                      </c:pt>
                      <c:pt idx="3">
                        <c:v>Z4. Chiquimula, Jutialpa, Jalapa, Zacapa</c:v>
                      </c:pt>
                      <c:pt idx="4">
                        <c:v>Z.5 Alta Verapaz, Baja Verapaz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Overview!$F$5:$F$9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0.436</c:v>
                      </c:pt>
                      <c:pt idx="1">
                        <c:v>9.9000000000000005E-2</c:v>
                      </c:pt>
                      <c:pt idx="2">
                        <c:v>0.13700000000000001</c:v>
                      </c:pt>
                      <c:pt idx="3">
                        <c:v>0.22800000000000001</c:v>
                      </c:pt>
                      <c:pt idx="4">
                        <c:v>0.40699999999999997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3DC-43AB-AA62-58FDA5F094E4}"/>
                  </c:ext>
                </c:extLst>
              </c15:ser>
            </c15:filteredBarSeries>
            <c15:filteredBar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Overview!$G$4</c15:sqref>
                        </c15:formulaRef>
                      </c:ext>
                    </c:extLst>
                    <c:strCache>
                      <c:ptCount val="1"/>
                      <c:pt idx="0">
                        <c:v>% Non-Affordability of SNUT no FBF (Actual Food Expenditure)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G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Overview!$A$5:$A$9</c15:sqref>
                        </c15:formulaRef>
                      </c:ext>
                    </c:extLst>
                    <c:strCache>
                      <c:ptCount val="5"/>
                      <c:pt idx="0">
                        <c:v>Z1: Huehue, Quetz, Quiche, Smarcos, Toto</c:v>
                      </c:pt>
                      <c:pt idx="1">
                        <c:v>Z2: Chimaltenango, Sacatepquez &amp; Solola </c:v>
                      </c:pt>
                      <c:pt idx="2">
                        <c:v>Z3. Suchitepequez</c:v>
                      </c:pt>
                      <c:pt idx="3">
                        <c:v>Z4. Chiquimula, Jutialpa, Jalapa, Zacapa</c:v>
                      </c:pt>
                      <c:pt idx="4">
                        <c:v>Z.5 Alta Verapaz, Baja Verapaz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Overview!$G$5:$G$9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0.69599999999999995</c:v>
                      </c:pt>
                      <c:pt idx="1">
                        <c:v>0.376</c:v>
                      </c:pt>
                      <c:pt idx="2">
                        <c:v>0.51</c:v>
                      </c:pt>
                      <c:pt idx="3">
                        <c:v>0.74399999999999999</c:v>
                      </c:pt>
                      <c:pt idx="4">
                        <c:v>0.82099999999999995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3DC-43AB-AA62-58FDA5F094E4}"/>
                  </c:ext>
                </c:extLst>
              </c15:ser>
            </c15:filteredBarSeries>
            <c15:filteredBar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Overview!$E$4</c15:sqref>
                        </c15:formulaRef>
                      </c:ext>
                    </c:extLst>
                    <c:strCache>
                      <c:ptCount val="1"/>
                      <c:pt idx="0">
                        <c:v>% Non-Affordability of SNUT no FBF (70% Assumed Expenditure)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G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Overview!$A$5:$A$9</c15:sqref>
                        </c15:formulaRef>
                      </c:ext>
                    </c:extLst>
                    <c:strCache>
                      <c:ptCount val="5"/>
                      <c:pt idx="0">
                        <c:v>Z1: Huehue, Quetz, Quiche, Smarcos, Toto</c:v>
                      </c:pt>
                      <c:pt idx="1">
                        <c:v>Z2: Chimaltenango, Sacatepquez &amp; Solola </c:v>
                      </c:pt>
                      <c:pt idx="2">
                        <c:v>Z3. Suchitepequez</c:v>
                      </c:pt>
                      <c:pt idx="3">
                        <c:v>Z4. Chiquimula, Jutialpa, Jalapa, Zacapa</c:v>
                      </c:pt>
                      <c:pt idx="4">
                        <c:v>Z.5 Alta Verapaz, Baja Verapaz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Overview!$E$5:$E$9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0.27400000000000002</c:v>
                      </c:pt>
                      <c:pt idx="1">
                        <c:v>9.7000000000000003E-2</c:v>
                      </c:pt>
                      <c:pt idx="2">
                        <c:v>0.23400000000000001</c:v>
                      </c:pt>
                      <c:pt idx="3">
                        <c:v>0.46600000000000003</c:v>
                      </c:pt>
                      <c:pt idx="4">
                        <c:v>0.51700000000000002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3DC-43AB-AA62-58FDA5F094E4}"/>
                  </c:ext>
                </c:extLst>
              </c15:ser>
            </c15:filteredBarSeries>
          </c:ext>
        </c:extLst>
      </c:barChart>
      <c:catAx>
        <c:axId val="9109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es-GT"/>
          </a:p>
        </c:txPr>
        <c:crossAx val="91131904"/>
        <c:crosses val="autoZero"/>
        <c:auto val="1"/>
        <c:lblAlgn val="ctr"/>
        <c:lblOffset val="100"/>
        <c:noMultiLvlLbl val="0"/>
      </c:catAx>
      <c:valAx>
        <c:axId val="91131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solidFill>
                  <a:schemeClr val="tx1"/>
                </a:solidFill>
              </a:defRPr>
            </a:pPr>
            <a:endParaRPr lang="es-GT"/>
          </a:p>
        </c:txPr>
        <c:crossAx val="9109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G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del PIB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C4D-4550-AAF3-9DFC8DADF3B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4D-4550-AAF3-9DFC8DADF3BA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C4D-4550-AAF3-9DFC8DADF3BA}"/>
              </c:ext>
            </c:extLst>
          </c:dPt>
          <c:dPt>
            <c:idx val="3"/>
            <c:invertIfNegative val="0"/>
            <c:bubble3D val="0"/>
            <c:spPr>
              <a:solidFill>
                <a:srgbClr val="FA7E6B"/>
              </a:solidFill>
              <a:ln>
                <a:solidFill>
                  <a:srgbClr val="FA7E6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4D-4550-AAF3-9DFC8DADF3BA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AC4D-4550-AAF3-9DFC8DADF3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4D-4550-AAF3-9DFC8DADF3BA}"/>
              </c:ext>
            </c:extLst>
          </c:dPt>
          <c:dPt>
            <c:idx val="6"/>
            <c:invertIfNegative val="0"/>
            <c:bubble3D val="0"/>
            <c:spPr>
              <a:solidFill>
                <a:srgbClr val="C7455E"/>
              </a:solidFill>
              <a:ln>
                <a:solidFill>
                  <a:srgbClr val="C745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AC4D-4550-AAF3-9DFC8DADF3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  <c:pt idx="5">
                  <c:v>Panamá</c:v>
                </c:pt>
                <c:pt idx="6">
                  <c:v>República Dominicana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1.7</c:v>
                </c:pt>
                <c:pt idx="1">
                  <c:v>7.4</c:v>
                </c:pt>
                <c:pt idx="2">
                  <c:v>11.4</c:v>
                </c:pt>
                <c:pt idx="3">
                  <c:v>10.6</c:v>
                </c:pt>
                <c:pt idx="4">
                  <c:v>5.8</c:v>
                </c:pt>
                <c:pt idx="5">
                  <c:v>2.2999999999999998</c:v>
                </c:pt>
                <c:pt idx="6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D-4550-AAF3-9DFC8DADF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441040"/>
        <c:axId val="634437296"/>
      </c:barChart>
      <c:catAx>
        <c:axId val="6344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GT"/>
          </a:p>
        </c:txPr>
        <c:crossAx val="634437296"/>
        <c:crosses val="autoZero"/>
        <c:auto val="1"/>
        <c:lblAlgn val="ctr"/>
        <c:lblOffset val="100"/>
        <c:noMultiLvlLbl val="0"/>
      </c:catAx>
      <c:valAx>
        <c:axId val="634437296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GT"/>
          </a:p>
        </c:txPr>
        <c:crossAx val="63444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del PIB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63-4837-9B42-7EC06C4538EC}"/>
              </c:ext>
            </c:extLst>
          </c:dPt>
          <c:dPt>
            <c:idx val="2"/>
            <c:invertIfNegative val="0"/>
            <c:bubble3D val="0"/>
            <c:spPr>
              <a:solidFill>
                <a:srgbClr val="FA7E6B"/>
              </a:solidFill>
              <a:ln>
                <a:solidFill>
                  <a:srgbClr val="FA7E6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663-4DD1-8B34-E34C987FC759}"/>
              </c:ext>
            </c:extLst>
          </c:dPt>
          <c:dPt>
            <c:idx val="3"/>
            <c:invertIfNegative val="0"/>
            <c:bubble3D val="0"/>
            <c:spPr>
              <a:solidFill>
                <a:srgbClr val="C7455E"/>
              </a:solidFill>
              <a:ln>
                <a:solidFill>
                  <a:srgbClr val="C7455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63-4DD1-8B34-E34C987FC7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El Salvador</c:v>
                </c:pt>
                <c:pt idx="1">
                  <c:v>Guatemala</c:v>
                </c:pt>
                <c:pt idx="2">
                  <c:v>Honduras</c:v>
                </c:pt>
                <c:pt idx="3">
                  <c:v>República Dominicana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10.3</c:v>
                </c:pt>
                <c:pt idx="1">
                  <c:v>16.3</c:v>
                </c:pt>
                <c:pt idx="2">
                  <c:v>10.199999999999999</c:v>
                </c:pt>
                <c:pt idx="3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3-4DD1-8B34-E34C987FC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441040"/>
        <c:axId val="634437296"/>
      </c:barChart>
      <c:catAx>
        <c:axId val="6344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GT"/>
          </a:p>
        </c:txPr>
        <c:crossAx val="634437296"/>
        <c:crosses val="autoZero"/>
        <c:auto val="1"/>
        <c:lblAlgn val="ctr"/>
        <c:lblOffset val="100"/>
        <c:noMultiLvlLbl val="0"/>
      </c:catAx>
      <c:valAx>
        <c:axId val="634437296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GT"/>
          </a:p>
        </c:txPr>
        <c:crossAx val="63444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2E42C-E8DD-46B7-A059-A4BF41A8D8C3}" type="datetimeFigureOut">
              <a:rPr lang="es-GT" smtClean="0"/>
              <a:t>1/08/2021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278313"/>
            <a:ext cx="5486400" cy="35020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7BC06-3014-4BAD-9EAE-2652FB321C6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179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" y="-3048"/>
            <a:ext cx="12181182" cy="6864096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253834" y="1362686"/>
            <a:ext cx="6732000" cy="1588457"/>
          </a:xfrm>
          <a:prstGeom prst="rect">
            <a:avLst/>
          </a:prstGeom>
          <a:noFill/>
        </p:spPr>
        <p:txBody>
          <a:bodyPr anchor="b" anchorCtr="0"/>
          <a:lstStyle>
            <a:lvl1pPr algn="l">
              <a:defRPr sz="2800">
                <a:solidFill>
                  <a:srgbClr val="6F6F6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cxnSp>
        <p:nvCxnSpPr>
          <p:cNvPr id="120" name="Conector recto 119"/>
          <p:cNvCxnSpPr/>
          <p:nvPr/>
        </p:nvCxnSpPr>
        <p:spPr>
          <a:xfrm>
            <a:off x="253834" y="3094681"/>
            <a:ext cx="6732000" cy="0"/>
          </a:xfrm>
          <a:prstGeom prst="line">
            <a:avLst/>
          </a:prstGeom>
          <a:ln w="19050">
            <a:solidFill>
              <a:srgbClr val="CCE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15790" r="19177" b="-1"/>
          <a:stretch/>
        </p:blipFill>
        <p:spPr>
          <a:xfrm>
            <a:off x="7968343" y="0"/>
            <a:ext cx="4223657" cy="4419614"/>
          </a:xfrm>
          <a:prstGeom prst="rect">
            <a:avLst/>
          </a:prstGeom>
        </p:spPr>
      </p:pic>
      <p:pic>
        <p:nvPicPr>
          <p:cNvPr id="14" name="Imagen" descr="Imagen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08" y="4269894"/>
            <a:ext cx="12192000" cy="258810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Forma libre 24"/>
          <p:cNvSpPr/>
          <p:nvPr userDrawn="1"/>
        </p:nvSpPr>
        <p:spPr>
          <a:xfrm flipH="1">
            <a:off x="7237186" y="5676900"/>
            <a:ext cx="4940300" cy="1181100"/>
          </a:xfrm>
          <a:custGeom>
            <a:avLst/>
            <a:gdLst>
              <a:gd name="connsiteX0" fmla="*/ 1909133 w 5989624"/>
              <a:gd name="connsiteY0" fmla="*/ 0 h 1265319"/>
              <a:gd name="connsiteX1" fmla="*/ 5763150 w 5989624"/>
              <a:gd name="connsiteY1" fmla="*/ 1070561 h 1265319"/>
              <a:gd name="connsiteX2" fmla="*/ 5989624 w 5989624"/>
              <a:gd name="connsiteY2" fmla="*/ 1265319 h 1265319"/>
              <a:gd name="connsiteX3" fmla="*/ 0 w 5989624"/>
              <a:gd name="connsiteY3" fmla="*/ 1265319 h 1265319"/>
              <a:gd name="connsiteX4" fmla="*/ 0 w 5989624"/>
              <a:gd name="connsiteY4" fmla="*/ 215987 h 1265319"/>
              <a:gd name="connsiteX5" fmla="*/ 100005 w 5989624"/>
              <a:gd name="connsiteY5" fmla="*/ 190819 h 1265319"/>
              <a:gd name="connsiteX6" fmla="*/ 1909133 w 5989624"/>
              <a:gd name="connsiteY6" fmla="*/ 0 h 126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89624" h="1265319">
                <a:moveTo>
                  <a:pt x="1909133" y="0"/>
                </a:moveTo>
                <a:cubicBezTo>
                  <a:pt x="3513446" y="0"/>
                  <a:pt x="4927909" y="424661"/>
                  <a:pt x="5763150" y="1070561"/>
                </a:cubicBezTo>
                <a:lnTo>
                  <a:pt x="5989624" y="1265319"/>
                </a:lnTo>
                <a:lnTo>
                  <a:pt x="0" y="1265319"/>
                </a:lnTo>
                <a:lnTo>
                  <a:pt x="0" y="215987"/>
                </a:lnTo>
                <a:lnTo>
                  <a:pt x="100005" y="190819"/>
                </a:lnTo>
                <a:cubicBezTo>
                  <a:pt x="656059" y="67946"/>
                  <a:pt x="1267408" y="0"/>
                  <a:pt x="19091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04" y="4139044"/>
            <a:ext cx="4142984" cy="2754195"/>
          </a:xfrm>
          <a:prstGeom prst="rect">
            <a:avLst/>
          </a:prstGeom>
          <a:noFill/>
        </p:spPr>
      </p:pic>
      <p:sp>
        <p:nvSpPr>
          <p:cNvPr id="20" name="Rectángulo 19"/>
          <p:cNvSpPr/>
          <p:nvPr userDrawn="1"/>
        </p:nvSpPr>
        <p:spPr>
          <a:xfrm>
            <a:off x="253834" y="6376102"/>
            <a:ext cx="6111408" cy="481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GT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Instituto de</a:t>
            </a:r>
            <a:r>
              <a:rPr lang="es-GT" sz="2000" b="1" baseline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Nutrición de Centro América y Panamá -INCAP-</a:t>
            </a:r>
            <a:endParaRPr lang="es-GT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95799" y="6065531"/>
            <a:ext cx="3780093" cy="621142"/>
          </a:xfrm>
          <a:prstGeom prst="rect">
            <a:avLst/>
          </a:prstGeom>
        </p:spPr>
      </p:pic>
      <p:grpSp>
        <p:nvGrpSpPr>
          <p:cNvPr id="16" name="Grupo 15"/>
          <p:cNvGrpSpPr/>
          <p:nvPr userDrawn="1"/>
        </p:nvGrpSpPr>
        <p:grpSpPr>
          <a:xfrm>
            <a:off x="7039173" y="-31121"/>
            <a:ext cx="5162984" cy="5197653"/>
            <a:chOff x="4036215" y="-31121"/>
            <a:chExt cx="5162984" cy="5197653"/>
          </a:xfrm>
        </p:grpSpPr>
        <p:grpSp>
          <p:nvGrpSpPr>
            <p:cNvPr id="18" name="Rectángulo 1"/>
            <p:cNvGrpSpPr/>
            <p:nvPr/>
          </p:nvGrpSpPr>
          <p:grpSpPr>
            <a:xfrm>
              <a:off x="4728795" y="1937655"/>
              <a:ext cx="4470404" cy="1013489"/>
              <a:chOff x="-1" y="-1"/>
              <a:chExt cx="4470403" cy="1013488"/>
            </a:xfrm>
          </p:grpSpPr>
          <p:sp>
            <p:nvSpPr>
              <p:cNvPr id="21" name="Rectángulo"/>
              <p:cNvSpPr/>
              <p:nvPr/>
            </p:nvSpPr>
            <p:spPr>
              <a:xfrm>
                <a:off x="-1" y="-1"/>
                <a:ext cx="4470403" cy="101348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ADCDD8"/>
                    </a:solidFill>
                  </a:defRPr>
                </a:pPr>
                <a:endParaRPr/>
              </a:p>
            </p:txBody>
          </p:sp>
          <p:sp>
            <p:nvSpPr>
              <p:cNvPr id="22" name="AÑO INTERNACIONAL DE…"/>
              <p:cNvSpPr txBox="1"/>
              <p:nvPr/>
            </p:nvSpPr>
            <p:spPr>
              <a:xfrm>
                <a:off x="-1" y="275910"/>
                <a:ext cx="4470403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>
                    <a:solidFill>
                      <a:srgbClr val="ADCDD8"/>
                    </a:solidFill>
                  </a:defRPr>
                </a:pPr>
                <a:r>
                  <a:rPr sz="1200" dirty="0"/>
                  <a:t>          </a:t>
                </a:r>
                <a:r>
                  <a:rPr sz="1200" dirty="0">
                    <a:solidFill>
                      <a:srgbClr val="ADCDD8">
                        <a:alpha val="73000"/>
                      </a:srgbClr>
                    </a:solidFill>
                  </a:rPr>
                  <a:t>AÑO INTERNACIONAL DE </a:t>
                </a:r>
              </a:p>
              <a:p>
                <a:pPr algn="ctr">
                  <a:defRPr>
                    <a:solidFill>
                      <a:srgbClr val="ADCDD8"/>
                    </a:solidFill>
                  </a:defRPr>
                </a:pPr>
                <a:r>
                  <a:rPr sz="1200" dirty="0">
                    <a:solidFill>
                      <a:srgbClr val="ADCDD8">
                        <a:alpha val="73000"/>
                      </a:srgbClr>
                    </a:solidFill>
                  </a:rPr>
                  <a:t>           LAS FRUTAS Y VERDURAS 2021</a:t>
                </a:r>
              </a:p>
            </p:txBody>
          </p:sp>
        </p:grpSp>
        <p:pic>
          <p:nvPicPr>
            <p:cNvPr id="19" name="Imagen 3" descr="Imagen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6215" y="-31121"/>
              <a:ext cx="5140599" cy="519765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53834" y="3238219"/>
            <a:ext cx="6732000" cy="737166"/>
          </a:xfrm>
          <a:noFill/>
        </p:spPr>
        <p:txBody>
          <a:bodyPr/>
          <a:lstStyle>
            <a:lvl1pPr marL="0" indent="0" algn="l">
              <a:buNone/>
              <a:defRPr sz="2400" b="1">
                <a:solidFill>
                  <a:srgbClr val="43798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GT" dirty="0"/>
          </a:p>
        </p:txBody>
      </p:sp>
      <p:sp>
        <p:nvSpPr>
          <p:cNvPr id="125" name="Marcador de texto 124"/>
          <p:cNvSpPr>
            <a:spLocks noGrp="1"/>
          </p:cNvSpPr>
          <p:nvPr userDrawn="1">
            <p:ph type="body" sz="quarter" idx="10"/>
          </p:nvPr>
        </p:nvSpPr>
        <p:spPr>
          <a:xfrm>
            <a:off x="253834" y="4801652"/>
            <a:ext cx="3767393" cy="396000"/>
          </a:xfrm>
        </p:spPr>
        <p:txBody>
          <a:bodyPr anchor="ctr" anchorCtr="0"/>
          <a:lstStyle>
            <a:lvl1pPr algn="l">
              <a:defRPr b="1">
                <a:solidFill>
                  <a:srgbClr val="6F6F6F"/>
                </a:solidFill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73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" y="0"/>
            <a:ext cx="12181182" cy="6864096"/>
          </a:xfrm>
          <a:prstGeom prst="rect">
            <a:avLst/>
          </a:prstGeom>
        </p:spPr>
      </p:pic>
      <p:sp>
        <p:nvSpPr>
          <p:cNvPr id="10" name="Marcador de texto 9"/>
          <p:cNvSpPr>
            <a:spLocks noGrp="1"/>
          </p:cNvSpPr>
          <p:nvPr>
            <p:ph type="body" sz="quarter" idx="10"/>
          </p:nvPr>
        </p:nvSpPr>
        <p:spPr>
          <a:xfrm>
            <a:off x="2743200" y="2308000"/>
            <a:ext cx="6705600" cy="769030"/>
          </a:xfrm>
        </p:spPr>
        <p:txBody>
          <a:bodyPr anchor="ctr" anchorCtr="0"/>
          <a:lstStyle>
            <a:lvl1pPr algn="ctr">
              <a:defRPr sz="2400">
                <a:solidFill>
                  <a:srgbClr val="43798C"/>
                </a:solidFill>
                <a:latin typeface="+mj-lt"/>
              </a:defRPr>
            </a:lvl1pPr>
            <a:lvl2pPr>
              <a:defRPr>
                <a:solidFill>
                  <a:srgbClr val="43798C"/>
                </a:solidFill>
                <a:latin typeface="+mj-lt"/>
              </a:defRPr>
            </a:lvl2pPr>
            <a:lvl3pPr>
              <a:defRPr>
                <a:solidFill>
                  <a:srgbClr val="43798C"/>
                </a:solidFill>
                <a:latin typeface="+mj-lt"/>
              </a:defRPr>
            </a:lvl3pPr>
            <a:lvl4pPr>
              <a:defRPr>
                <a:solidFill>
                  <a:srgbClr val="43798C"/>
                </a:solidFill>
                <a:latin typeface="+mj-lt"/>
              </a:defRPr>
            </a:lvl4pPr>
            <a:lvl5pPr>
              <a:defRPr>
                <a:solidFill>
                  <a:srgbClr val="43798C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6" y="3784568"/>
            <a:ext cx="4572009" cy="2081788"/>
          </a:xfrm>
          <a:prstGeom prst="rect">
            <a:avLst/>
          </a:prstGeom>
        </p:spPr>
      </p:pic>
      <p:pic>
        <p:nvPicPr>
          <p:cNvPr id="7" name="Imagen" descr="Imagen"/>
          <p:cNvPicPr>
            <a:picLocks noChangeAspect="1"/>
          </p:cNvPicPr>
          <p:nvPr userDrawn="1"/>
        </p:nvPicPr>
        <p:blipFill rotWithShape="1">
          <a:blip r:embed="rId5"/>
          <a:srcRect b="17298"/>
          <a:stretch/>
        </p:blipFill>
        <p:spPr>
          <a:xfrm>
            <a:off x="-5408" y="4727094"/>
            <a:ext cx="12192000" cy="2140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" descr="Imagen"/>
          <p:cNvPicPr>
            <a:picLocks noChangeAspect="1"/>
          </p:cNvPicPr>
          <p:nvPr userDrawn="1"/>
        </p:nvPicPr>
        <p:blipFill rotWithShape="1">
          <a:blip r:embed="rId5"/>
          <a:srcRect b="12514"/>
          <a:stretch/>
        </p:blipFill>
        <p:spPr>
          <a:xfrm flipH="1" flipV="1">
            <a:off x="0" y="0"/>
            <a:ext cx="12192000" cy="2264256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26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i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" y="-3048"/>
            <a:ext cx="12181182" cy="6864096"/>
          </a:xfrm>
          <a:prstGeom prst="rect">
            <a:avLst/>
          </a:prstGeom>
        </p:spPr>
      </p:pic>
      <p:pic>
        <p:nvPicPr>
          <p:cNvPr id="4" name="Imagen" descr="Imagen"/>
          <p:cNvPicPr>
            <a:picLocks noChangeAspect="1"/>
          </p:cNvPicPr>
          <p:nvPr userDrawn="1"/>
        </p:nvPicPr>
        <p:blipFill rotWithShape="1">
          <a:blip r:embed="rId5"/>
          <a:srcRect b="17298"/>
          <a:stretch/>
        </p:blipFill>
        <p:spPr>
          <a:xfrm>
            <a:off x="-5408" y="4727094"/>
            <a:ext cx="12192000" cy="2140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" descr="Imagen"/>
          <p:cNvPicPr>
            <a:picLocks noChangeAspect="1"/>
          </p:cNvPicPr>
          <p:nvPr userDrawn="1"/>
        </p:nvPicPr>
        <p:blipFill rotWithShape="1">
          <a:blip r:embed="rId5"/>
          <a:srcRect b="12514"/>
          <a:stretch/>
        </p:blipFill>
        <p:spPr>
          <a:xfrm flipH="1" flipV="1">
            <a:off x="0" y="0"/>
            <a:ext cx="12192000" cy="226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89" y="2386670"/>
            <a:ext cx="4571622" cy="20846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00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" y="-3048"/>
            <a:ext cx="12181182" cy="6864096"/>
          </a:xfrm>
          <a:prstGeom prst="rect">
            <a:avLst/>
          </a:prstGeom>
        </p:spPr>
      </p:pic>
      <p:pic>
        <p:nvPicPr>
          <p:cNvPr id="8" name="Imagen" descr="Imagen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5408" y="5016954"/>
            <a:ext cx="12192000" cy="18505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GT"/>
          </a:p>
        </p:txBody>
      </p:sp>
      <p:cxnSp>
        <p:nvCxnSpPr>
          <p:cNvPr id="7" name="Conector recto 6"/>
          <p:cNvCxnSpPr/>
          <p:nvPr/>
        </p:nvCxnSpPr>
        <p:spPr>
          <a:xfrm>
            <a:off x="1524000" y="3557940"/>
            <a:ext cx="9144000" cy="0"/>
          </a:xfrm>
          <a:prstGeom prst="line">
            <a:avLst/>
          </a:prstGeom>
          <a:ln w="12700">
            <a:solidFill>
              <a:srgbClr val="CCE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99700" y="160741"/>
            <a:ext cx="3067202" cy="50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01" y="6219422"/>
            <a:ext cx="1755503" cy="609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9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7176" y="230307"/>
            <a:ext cx="7380503" cy="1224000"/>
          </a:xfrm>
          <a:prstGeom prst="rect">
            <a:avLst/>
          </a:prstGeom>
          <a:solidFill>
            <a:srgbClr val="B3C83B"/>
          </a:solidFill>
        </p:spPr>
        <p:txBody>
          <a:bodyPr vert="horz" lIns="180000" tIns="45720" rIns="1008000" bIns="45720" rtlCol="0" anchor="ctr" anchorCtr="0">
            <a:noAutofit/>
          </a:bodyPr>
          <a:lstStyle>
            <a:lvl1pPr>
              <a:def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12925"/>
            <a:ext cx="10515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0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7679" y="230307"/>
            <a:ext cx="7380000" cy="1224000"/>
          </a:xfrm>
          <a:prstGeom prst="rect">
            <a:avLst/>
          </a:prstGeom>
          <a:solidFill>
            <a:srgbClr val="B3C83B"/>
          </a:solidFill>
        </p:spPr>
        <p:txBody>
          <a:bodyPr vert="horz" lIns="180000" tIns="45720" rIns="1008000" bIns="45720" rtlCol="0" anchor="ctr" anchorCtr="0">
            <a:noAutofit/>
          </a:bodyPr>
          <a:lstStyle>
            <a:lvl1pPr>
              <a:defRPr lang="es-GT" dirty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98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Dos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7679" y="230307"/>
            <a:ext cx="7380000" cy="1224000"/>
          </a:xfrm>
          <a:prstGeom prst="rect">
            <a:avLst/>
          </a:prstGeom>
          <a:solidFill>
            <a:srgbClr val="B3C83B"/>
          </a:solidFill>
        </p:spPr>
        <p:txBody>
          <a:bodyPr vert="horz" lIns="180000" tIns="45720" rIns="1008000" bIns="45720" rtlCol="0" anchor="ctr" anchorCtr="0">
            <a:noAutofit/>
          </a:bodyPr>
          <a:lstStyle>
            <a:lvl1pPr>
              <a:defRPr lang="es-G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79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3798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66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7679" y="230307"/>
            <a:ext cx="7380000" cy="1224000"/>
          </a:xfrm>
          <a:prstGeom prst="rect">
            <a:avLst/>
          </a:prstGeom>
          <a:solidFill>
            <a:srgbClr val="B3C83B"/>
          </a:solidFill>
        </p:spPr>
        <p:txBody>
          <a:bodyPr vert="horz" lIns="180000" tIns="45720" rIns="1008000" bIns="45720" rtlCol="0" anchor="ctr" anchorCtr="0">
            <a:noAutofit/>
          </a:bodyPr>
          <a:lstStyle>
            <a:lvl1pPr>
              <a:defRPr lang="es-GT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G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33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n contenido VISIBI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42150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celeste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025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negro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844" y="-29028"/>
            <a:ext cx="12195843" cy="690743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95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grpSp>
        <p:nvGrpSpPr>
          <p:cNvPr id="4" name="Grupo 3"/>
          <p:cNvGrpSpPr/>
          <p:nvPr userDrawn="1"/>
        </p:nvGrpSpPr>
        <p:grpSpPr>
          <a:xfrm>
            <a:off x="0" y="6585527"/>
            <a:ext cx="12192000" cy="281998"/>
            <a:chOff x="0" y="5869668"/>
            <a:chExt cx="12192000" cy="997857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9" b="37642"/>
            <a:stretch/>
          </p:blipFill>
          <p:spPr>
            <a:xfrm flipH="1">
              <a:off x="0" y="5869668"/>
              <a:ext cx="4252686" cy="99785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9" b="37642"/>
            <a:stretch/>
          </p:blipFill>
          <p:spPr>
            <a:xfrm>
              <a:off x="7939314" y="5869668"/>
              <a:ext cx="4252686" cy="997857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5000572" y="6416537"/>
              <a:ext cx="2190856" cy="360000"/>
            </a:xfrm>
            <a:prstGeom prst="rect">
              <a:avLst/>
            </a:prstGeom>
          </p:spPr>
        </p:pic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A7BB5B4A-CE35-40A0-A18D-18ED53326BAA}"/>
              </a:ext>
            </a:extLst>
          </p:cNvPr>
          <p:cNvSpPr/>
          <p:nvPr userDrawn="1"/>
        </p:nvSpPr>
        <p:spPr>
          <a:xfrm>
            <a:off x="4821382" y="6585527"/>
            <a:ext cx="2503054" cy="27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bg1"/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81911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12" r:id="rId8"/>
    <p:sldLayoutId id="2147483697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rgbClr val="43798C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02DC2A-2421-4583-A0A5-B2A3CFC8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474" y="819986"/>
            <a:ext cx="9144000" cy="2387600"/>
          </a:xfrm>
        </p:spPr>
        <p:txBody>
          <a:bodyPr>
            <a:normAutofit/>
          </a:bodyPr>
          <a:lstStyle/>
          <a:p>
            <a:r>
              <a:rPr lang="es-GT" sz="5000" b="1" dirty="0">
                <a:latin typeface="Calibri" panose="020F0502020204030204" pitchFamily="34" charset="0"/>
                <a:cs typeface="Calibri" panose="020F0502020204030204" pitchFamily="34" charset="0"/>
              </a:rPr>
              <a:t>Taller temático sobre Seguridad Alimentaria y Nutricional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4301F9-7655-4B2B-B3BF-8C12265E2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9226"/>
            <a:ext cx="9144000" cy="2615882"/>
          </a:xfrm>
        </p:spPr>
        <p:txBody>
          <a:bodyPr>
            <a:noAutofit/>
          </a:bodyPr>
          <a:lstStyle/>
          <a:p>
            <a:r>
              <a:rPr lang="es-MX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Presupuesto Abierto 2022-2026</a:t>
            </a:r>
          </a:p>
          <a:p>
            <a:r>
              <a:rPr lang="es-MX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Finanzas Públicas</a:t>
            </a:r>
          </a:p>
          <a:p>
            <a:endParaRPr lang="es-MX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5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Mireya Palmieri Santisteban, INCAP</a:t>
            </a:r>
          </a:p>
          <a:p>
            <a:r>
              <a:rPr lang="es-MX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Guatemala, 02 de agosto de 2021</a:t>
            </a:r>
            <a:endParaRPr lang="es-GT" sz="2200" dirty="0"/>
          </a:p>
        </p:txBody>
      </p:sp>
    </p:spTree>
    <p:extLst>
      <p:ext uri="{BB962C8B-B14F-4D97-AF65-F5344CB8AC3E}">
        <p14:creationId xmlns:p14="http://schemas.microsoft.com/office/powerpoint/2010/main" val="62626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D59464A-14E6-4800-AE9D-CBDFFED5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</p:spPr>
        <p:txBody>
          <a:bodyPr/>
          <a:lstStyle/>
          <a:p>
            <a:r>
              <a:rPr lang="es-ES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¿Qué hacer?</a:t>
            </a:r>
            <a:endParaRPr lang="es-GT" sz="3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21D020F0-6C1F-4E8B-9E81-67DAFA06A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311" y="1378547"/>
            <a:ext cx="10515600" cy="4351338"/>
          </a:xfrm>
        </p:spPr>
        <p:txBody>
          <a:bodyPr/>
          <a:lstStyle/>
          <a:p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Correcta definición de los problemas nutricionales y diseño de estrategias que funcionan: </a:t>
            </a:r>
          </a:p>
          <a:p>
            <a:pPr marL="541338" indent="-447675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Problemas tienen origen social y económico</a:t>
            </a:r>
          </a:p>
          <a:p>
            <a:pPr marL="541338" indent="-447675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Factores explicativos son estructurales</a:t>
            </a:r>
          </a:p>
          <a:p>
            <a:pPr marL="541338" indent="-447675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Enfoque de solución promocional y preventivo dirigido a grupos según Curso de la Vida</a:t>
            </a:r>
          </a:p>
          <a:p>
            <a:pPr marL="541338" indent="-447675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Estudiar lecciones de experiencias exitosas documentadas a nivel territorial y nacional: </a:t>
            </a:r>
          </a:p>
          <a:p>
            <a:pPr marL="1082675" indent="-547688">
              <a:buSzPct val="80000"/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Salario mínimo territorial y nacional</a:t>
            </a:r>
          </a:p>
          <a:p>
            <a:pPr marL="1082675" indent="-547688">
              <a:buSzPct val="80000"/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Combate a la pobreza</a:t>
            </a:r>
          </a:p>
          <a:p>
            <a:pPr marL="1082675" indent="-547688">
              <a:buSzPct val="80000"/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Educación de la mujer</a:t>
            </a:r>
          </a:p>
          <a:p>
            <a:pPr marL="1082675" indent="-547688">
              <a:buSzPct val="80000"/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Proyectos comunitarios integrales</a:t>
            </a:r>
          </a:p>
          <a:p>
            <a:pPr marL="1519238" indent="-801688">
              <a:buFont typeface="Arial Nova" panose="020B0504020202020204" pitchFamily="34" charset="0"/>
              <a:buChar char="­"/>
            </a:pPr>
            <a:endParaRPr lang="es-GT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indent="801688">
              <a:buFont typeface="Arial Nova" panose="020B0504020202020204" pitchFamily="34" charset="0"/>
              <a:buChar char="­"/>
            </a:pPr>
            <a:endParaRPr lang="es-GT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5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D59464A-14E6-4800-AE9D-CBDFFED5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</p:spPr>
        <p:txBody>
          <a:bodyPr/>
          <a:lstStyle/>
          <a:p>
            <a:r>
              <a:rPr lang="es-ES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¿Qué hacer?</a:t>
            </a:r>
            <a:endParaRPr lang="es-GT" sz="3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A79D3D-DD45-40A0-854A-19BF634ED780}"/>
              </a:ext>
            </a:extLst>
          </p:cNvPr>
          <p:cNvSpPr txBox="1">
            <a:spLocks/>
          </p:cNvSpPr>
          <p:nvPr/>
        </p:nvSpPr>
        <p:spPr>
          <a:xfrm>
            <a:off x="534572" y="1347319"/>
            <a:ext cx="11085342" cy="466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Decisiones de consenso en plazos diferentes: no volver permanentes las emergencias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Estrategias nacionales deben incluir acciones focalizadas en plataformas sectoriales</a:t>
            </a:r>
          </a:p>
          <a:p>
            <a:pPr marL="1082675" indent="-717550">
              <a:lnSpc>
                <a:spcPct val="100000"/>
              </a:lnSpc>
              <a:spcBef>
                <a:spcPts val="0"/>
              </a:spcBef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Protección social</a:t>
            </a:r>
          </a:p>
          <a:p>
            <a:pPr marL="1082675" indent="-717550">
              <a:lnSpc>
                <a:spcPct val="100000"/>
              </a:lnSpc>
              <a:spcBef>
                <a:spcPts val="0"/>
              </a:spcBef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Desarrollo agrícola</a:t>
            </a:r>
          </a:p>
          <a:p>
            <a:pPr marL="1082675" indent="-717550">
              <a:lnSpc>
                <a:spcPct val="100000"/>
              </a:lnSpc>
              <a:spcBef>
                <a:spcPts val="0"/>
              </a:spcBef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Salud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POLSAN y Ley de SINASAN</a:t>
            </a:r>
          </a:p>
          <a:p>
            <a:pPr marL="1082675" indent="-717550">
              <a:lnSpc>
                <a:spcPct val="100000"/>
              </a:lnSpc>
              <a:spcBef>
                <a:spcPts val="0"/>
              </a:spcBef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Arquitectura institucional</a:t>
            </a:r>
          </a:p>
          <a:p>
            <a:pPr marL="1082675" indent="-717550">
              <a:lnSpc>
                <a:spcPct val="100000"/>
              </a:lnSpc>
              <a:spcBef>
                <a:spcPts val="0"/>
              </a:spcBef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Actualización de prioridades y acciones</a:t>
            </a:r>
          </a:p>
          <a:p>
            <a:pPr marL="1082675" indent="-717550">
              <a:lnSpc>
                <a:spcPct val="100000"/>
              </a:lnSpc>
              <a:spcBef>
                <a:spcPts val="0"/>
              </a:spcBef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Fortalecimiento: Inclusión de metas, indicadores y modelo de análisis y evaluación</a:t>
            </a:r>
          </a:p>
          <a:p>
            <a:pPr marL="1082675" indent="-717550">
              <a:lnSpc>
                <a:spcPct val="100000"/>
              </a:lnSpc>
              <a:spcBef>
                <a:spcPts val="0"/>
              </a:spcBef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Aumento de capacidades de gobernabilidad institucional</a:t>
            </a:r>
          </a:p>
          <a:p>
            <a:pPr marL="1168400" indent="-717550">
              <a:buFont typeface="Arial Nova" panose="020B0504020202020204" pitchFamily="34" charset="0"/>
              <a:buChar char="­"/>
            </a:pPr>
            <a:endParaRPr lang="es-GT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9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D59464A-14E6-4800-AE9D-CBDFFED5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1176796"/>
          </a:xfrm>
        </p:spPr>
        <p:txBody>
          <a:bodyPr/>
          <a:lstStyle/>
          <a:p>
            <a:r>
              <a:rPr lang="es-ES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Gran Cruzada Nacional por la Nutrición: retos a encarar</a:t>
            </a:r>
            <a:endParaRPr lang="es-GT" sz="3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9A79D3D-DD45-40A0-854A-19BF634ED780}"/>
              </a:ext>
            </a:extLst>
          </p:cNvPr>
          <p:cNvSpPr txBox="1">
            <a:spLocks/>
          </p:cNvSpPr>
          <p:nvPr/>
        </p:nvSpPr>
        <p:spPr>
          <a:xfrm>
            <a:off x="602480" y="1719564"/>
            <a:ext cx="11087772" cy="466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Desfases por efectos de COVID-19 en el quehacer del nuevo gobierno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Impactos en gobernabilidad institucional de la crisis económica provocada por COVID-19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Financiamiento suficiente y estable para apoyar programas de Líneas de Acción en municipios priorizados: </a:t>
            </a:r>
          </a:p>
          <a:p>
            <a:pPr marL="714375" indent="-357188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Salud y nutrición</a:t>
            </a:r>
          </a:p>
          <a:p>
            <a:pPr marL="714375" indent="-357188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Disponibilidad y acceso a alimentación saludable</a:t>
            </a:r>
          </a:p>
          <a:p>
            <a:pPr marL="714375" indent="-357188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Protección social</a:t>
            </a:r>
          </a:p>
          <a:p>
            <a:pPr marL="714375" indent="-357188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Agua segura, saneamiento e higiene</a:t>
            </a:r>
          </a:p>
          <a:p>
            <a:pPr marL="714375" indent="-357188">
              <a:buFont typeface="Arial Nova" panose="020B0504020202020204" pitchFamily="34" charset="0"/>
              <a:buChar char="­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Comunicación para el cambio social y de comportamiento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GT" sz="2500" dirty="0">
                <a:latin typeface="Calibri" panose="020F0502020204030204" pitchFamily="34" charset="0"/>
                <a:cs typeface="Calibri" panose="020F0502020204030204" pitchFamily="34" charset="0"/>
              </a:rPr>
              <a:t>Abogacía para lograr continuidad en diferentes períodos gubernamentales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G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68400" indent="-717550">
              <a:buFont typeface="Arial Nova" panose="020B0504020202020204" pitchFamily="34" charset="0"/>
              <a:buChar char="­"/>
            </a:pPr>
            <a:endParaRPr lang="es-GT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04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883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6C09-A7F7-475A-BCE2-F3A9F74E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4"/>
            <a:ext cx="7380503" cy="665432"/>
          </a:xfrm>
        </p:spPr>
        <p:txBody>
          <a:bodyPr/>
          <a:lstStyle/>
          <a:p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8EA8F-4862-442B-A8BB-F4C8266C5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988" y="1825625"/>
            <a:ext cx="8566362" cy="4351338"/>
          </a:xfrm>
        </p:spPr>
        <p:txBody>
          <a:bodyPr/>
          <a:lstStyle/>
          <a:p>
            <a:pPr marL="541338" indent="-541338">
              <a:buFont typeface="+mj-lt"/>
              <a:buAutoNum type="arabicPeriod"/>
            </a:pPr>
            <a:r>
              <a:rPr lang="es-GT" sz="2800" dirty="0">
                <a:latin typeface="Calibri" panose="020F0502020204030204" pitchFamily="34" charset="0"/>
                <a:cs typeface="Calibri" panose="020F0502020204030204" pitchFamily="34" charset="0"/>
              </a:rPr>
              <a:t>Concepto</a:t>
            </a:r>
          </a:p>
          <a:p>
            <a:pPr marL="541338" indent="-541338">
              <a:buFont typeface="+mj-lt"/>
              <a:buAutoNum type="arabicPeriod"/>
            </a:pPr>
            <a:r>
              <a:rPr lang="es-GT" sz="2800" dirty="0">
                <a:latin typeface="Calibri" panose="020F0502020204030204" pitchFamily="34" charset="0"/>
                <a:cs typeface="Calibri" panose="020F0502020204030204" pitchFamily="34" charset="0"/>
              </a:rPr>
              <a:t>Medición y diagnóstico</a:t>
            </a:r>
          </a:p>
          <a:p>
            <a:pPr marL="541338" indent="-541338">
              <a:buFont typeface="+mj-lt"/>
              <a:buAutoNum type="arabicPeriod"/>
            </a:pPr>
            <a:r>
              <a:rPr lang="es-GT" sz="2800" dirty="0">
                <a:latin typeface="Calibri" panose="020F0502020204030204" pitchFamily="34" charset="0"/>
                <a:cs typeface="Calibri" panose="020F0502020204030204" pitchFamily="34" charset="0"/>
              </a:rPr>
              <a:t>Situación y tendencias</a:t>
            </a:r>
          </a:p>
          <a:p>
            <a:pPr marL="541338" indent="-541338">
              <a:buFont typeface="+mj-lt"/>
              <a:buAutoNum type="arabicPeriod"/>
            </a:pPr>
            <a:r>
              <a:rPr lang="es-GT" sz="2800" dirty="0">
                <a:latin typeface="Calibri" panose="020F0502020204030204" pitchFamily="34" charset="0"/>
                <a:cs typeface="Calibri" panose="020F0502020204030204" pitchFamily="34" charset="0"/>
              </a:rPr>
              <a:t>Consecuencias de los problemas nutricionales</a:t>
            </a:r>
          </a:p>
          <a:p>
            <a:pPr marL="541338" indent="-541338">
              <a:buFont typeface="+mj-lt"/>
              <a:buAutoNum type="arabicPeriod"/>
            </a:pPr>
            <a:r>
              <a:rPr lang="es-GT" sz="2800" dirty="0">
                <a:latin typeface="Calibri" panose="020F0502020204030204" pitchFamily="34" charset="0"/>
                <a:cs typeface="Calibri" panose="020F0502020204030204" pitchFamily="34" charset="0"/>
              </a:rPr>
              <a:t>¿Qué hacer?</a:t>
            </a:r>
          </a:p>
        </p:txBody>
      </p:sp>
    </p:spTree>
    <p:extLst>
      <p:ext uri="{BB962C8B-B14F-4D97-AF65-F5344CB8AC3E}">
        <p14:creationId xmlns:p14="http://schemas.microsoft.com/office/powerpoint/2010/main" val="39465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6C09-A7F7-475A-BCE2-F3A9F74E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1259672"/>
          </a:xfrm>
        </p:spPr>
        <p:txBody>
          <a:bodyPr/>
          <a:lstStyle/>
          <a:p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Concepto de seguridad alimentaria y nutricional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8EA8F-4862-442B-A8BB-F4C8266C5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317" y="1825625"/>
            <a:ext cx="9032033" cy="3194244"/>
          </a:xfrm>
        </p:spPr>
        <p:txBody>
          <a:bodyPr/>
          <a:lstStyle/>
          <a:p>
            <a:pPr algn="just"/>
            <a:r>
              <a:rPr lang="es-GT" sz="2800" i="1" dirty="0">
                <a:latin typeface="Calibri" panose="020F0502020204030204" pitchFamily="34" charset="0"/>
                <a:cs typeface="Calibri" panose="020F0502020204030204" pitchFamily="34" charset="0"/>
              </a:rPr>
              <a:t>“...la Seguridad Alimentaria y 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Nutricional, entendida como el derecho de la población a tener, en todo momento, </a:t>
            </a:r>
            <a:r>
              <a:rPr lang="es-E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acceso físico y económico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a suficientes alimentos inocuos y nutritivos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para satisfacer sus </a:t>
            </a:r>
            <a:r>
              <a:rPr lang="es-E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necesidades nutricionales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, de acuerdo a sus </a:t>
            </a:r>
            <a:r>
              <a:rPr lang="es-E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valores culturales 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y con equidad de género, a fin </a:t>
            </a:r>
            <a:r>
              <a:rPr lang="es-E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de llevar una vida activa y sana 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s-ES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contribuir al 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desarrollo humano, sostenible, y el crecimiento económico y social de Guatemala…”</a:t>
            </a:r>
            <a:endParaRPr lang="es-GT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17B3D2-C664-4E59-ADDE-CF83DFA1EFC9}"/>
              </a:ext>
            </a:extLst>
          </p:cNvPr>
          <p:cNvSpPr txBox="1"/>
          <p:nvPr/>
        </p:nvSpPr>
        <p:spPr>
          <a:xfrm>
            <a:off x="1194317" y="5641320"/>
            <a:ext cx="930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Fuente: Secretaría de Seguridad Alimentaria y Nutricional [SESAN] (2005). Política de Seguridad Alimentaria y Nutricional. Gobierno de Guatemala.</a:t>
            </a:r>
            <a:endParaRPr lang="es-G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8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C7ED6D5-C4ED-4321-BF57-9FDF41C8D9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5" t="14610" r="33457" b="5106"/>
          <a:stretch/>
        </p:blipFill>
        <p:spPr>
          <a:xfrm rot="19892735">
            <a:off x="330333" y="2076594"/>
            <a:ext cx="3328851" cy="4351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Imagen 8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BD77C3D0-97F0-43F3-BC12-8A14CD0CD8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49" t="15783" r="33342" b="5170"/>
          <a:stretch/>
        </p:blipFill>
        <p:spPr>
          <a:xfrm rot="20629253">
            <a:off x="1666614" y="1606771"/>
            <a:ext cx="3379590" cy="43927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n 1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6AB0D18-B3E2-4B00-99C5-27EAE8877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61" t="14678" r="34796" b="4898"/>
          <a:stretch/>
        </p:blipFill>
        <p:spPr>
          <a:xfrm rot="21411467">
            <a:off x="3396467" y="1310702"/>
            <a:ext cx="3322570" cy="4351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Imagen 10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C069B40-B929-4C9C-8B72-84CACE0CD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78" t="14679" r="44285" b="5441"/>
          <a:stretch/>
        </p:blipFill>
        <p:spPr>
          <a:xfrm rot="221503">
            <a:off x="5294231" y="1317654"/>
            <a:ext cx="3083133" cy="4351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D86C09-A7F7-475A-BCE2-F3A9F74E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</p:spPr>
        <p:txBody>
          <a:bodyPr/>
          <a:lstStyle/>
          <a:p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Medición y diagnóstico</a:t>
            </a:r>
          </a:p>
        </p:txBody>
      </p:sp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3B5FC6E-1066-4527-917B-198DA06BCC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301" t="15956" r="27336" b="6921"/>
          <a:stretch/>
        </p:blipFill>
        <p:spPr>
          <a:xfrm rot="946698">
            <a:off x="6664933" y="1432067"/>
            <a:ext cx="3097978" cy="44264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Imagen 3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E4AED663-5749-4407-9521-9C936C2463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10010">
            <a:off x="7894317" y="2668788"/>
            <a:ext cx="4393953" cy="31681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3789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6C09-A7F7-475A-BCE2-F3A9F74E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  <a:solidFill>
            <a:srgbClr val="B3C83B"/>
          </a:solidFill>
        </p:spPr>
        <p:txBody>
          <a:bodyPr/>
          <a:lstStyle/>
          <a:p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Situación y tendencias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1B842F6-6256-4899-B17A-842433C6D854}"/>
              </a:ext>
            </a:extLst>
          </p:cNvPr>
          <p:cNvSpPr txBox="1">
            <a:spLocks/>
          </p:cNvSpPr>
          <p:nvPr/>
        </p:nvSpPr>
        <p:spPr>
          <a:xfrm>
            <a:off x="375291" y="1166326"/>
            <a:ext cx="11587799" cy="335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de la desnutrición crónica en niños y niñas menores de 5 años de Centroamérica </a:t>
            </a: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C33235CF-7F75-4BF3-A990-1A81925F2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13669"/>
              </p:ext>
            </p:extLst>
          </p:nvPr>
        </p:nvGraphicFramePr>
        <p:xfrm>
          <a:off x="228909" y="1306217"/>
          <a:ext cx="10124913" cy="522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9 Rectángulo">
            <a:extLst>
              <a:ext uri="{FF2B5EF4-FFF2-40B4-BE49-F238E27FC236}">
                <a16:creationId xmlns:a16="http://schemas.microsoft.com/office/drawing/2014/main" id="{0FD606D7-43A7-4EF9-92D3-B0E9D73371BE}"/>
              </a:ext>
            </a:extLst>
          </p:cNvPr>
          <p:cNvSpPr/>
          <p:nvPr/>
        </p:nvSpPr>
        <p:spPr>
          <a:xfrm>
            <a:off x="338059" y="6211669"/>
            <a:ext cx="8690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2083" fontAlgn="base">
              <a:spcBef>
                <a:spcPct val="0"/>
              </a:spcBef>
              <a:spcAft>
                <a:spcPct val="0"/>
              </a:spcAft>
            </a:pPr>
            <a:r>
              <a:rPr lang="es-GT" sz="1200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Fuente: </a:t>
            </a:r>
            <a:r>
              <a:rPr lang="es-GT" sz="1200" dirty="0" err="1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Palmieri</a:t>
            </a:r>
            <a:r>
              <a:rPr lang="es-GT" sz="1200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 M, et al. (2015) La evolución de la nutrición en Centroamérica y República Dominicana: temas de la agenda pendiente y problemas emergentes. Guatemala: INCAP ME/166.</a:t>
            </a:r>
          </a:p>
        </p:txBody>
      </p:sp>
      <p:sp>
        <p:nvSpPr>
          <p:cNvPr id="19" name="9 Rectángulo">
            <a:extLst>
              <a:ext uri="{FF2B5EF4-FFF2-40B4-BE49-F238E27FC236}">
                <a16:creationId xmlns:a16="http://schemas.microsoft.com/office/drawing/2014/main" id="{E50F11A8-9CE8-4C7A-BBFA-7A0F33647881}"/>
              </a:ext>
            </a:extLst>
          </p:cNvPr>
          <p:cNvSpPr/>
          <p:nvPr/>
        </p:nvSpPr>
        <p:spPr>
          <a:xfrm>
            <a:off x="10142806" y="1642120"/>
            <a:ext cx="20491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2083" fontAlgn="base">
              <a:spcBef>
                <a:spcPct val="0"/>
              </a:spcBef>
              <a:spcAft>
                <a:spcPct val="0"/>
              </a:spcAft>
            </a:pPr>
            <a:r>
              <a:rPr lang="es-GT" b="1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Al ritmo de reducción presente (17 puntos en 50 años), y si ambos países no cambian, Guatemala:</a:t>
            </a:r>
          </a:p>
          <a:p>
            <a:pPr marL="342900" indent="-342900" defTabSz="103208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GT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Alcanzará a El Salvador en 90 años.</a:t>
            </a:r>
          </a:p>
          <a:p>
            <a:pPr marL="342900" indent="-342900" defTabSz="103208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GT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Alcanzará a Honduras en 63 años.</a:t>
            </a:r>
          </a:p>
        </p:txBody>
      </p:sp>
    </p:spTree>
    <p:extLst>
      <p:ext uri="{BB962C8B-B14F-4D97-AF65-F5344CB8AC3E}">
        <p14:creationId xmlns:p14="http://schemas.microsoft.com/office/powerpoint/2010/main" val="813378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6C09-A7F7-475A-BCE2-F3A9F74E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  <a:solidFill>
            <a:srgbClr val="B3C83B"/>
          </a:solidFill>
        </p:spPr>
        <p:txBody>
          <a:bodyPr/>
          <a:lstStyle/>
          <a:p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Situación y tendencias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D478139-82D1-4247-927C-C88B73B10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89092"/>
              </p:ext>
            </p:extLst>
          </p:nvPr>
        </p:nvGraphicFramePr>
        <p:xfrm>
          <a:off x="278074" y="1807948"/>
          <a:ext cx="11391412" cy="540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5 Rectángulo">
            <a:extLst>
              <a:ext uri="{FF2B5EF4-FFF2-40B4-BE49-F238E27FC236}">
                <a16:creationId xmlns:a16="http://schemas.microsoft.com/office/drawing/2014/main" id="{0C1E2CFC-BE02-4CDD-A9D8-A01C94479728}"/>
              </a:ext>
            </a:extLst>
          </p:cNvPr>
          <p:cNvSpPr/>
          <p:nvPr/>
        </p:nvSpPr>
        <p:spPr>
          <a:xfrm>
            <a:off x="278074" y="6410878"/>
            <a:ext cx="6659056" cy="29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47" dirty="0">
                <a:latin typeface="Arial Narrow" pitchFamily="34" charset="0"/>
              </a:rPr>
              <a:t>Fuente: ENSMI 2008/09 y 2014/15</a:t>
            </a:r>
            <a:endParaRPr lang="es-GT" sz="1347" dirty="0">
              <a:latin typeface="Arial Narrow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0F415B-A6DE-4EB2-B7FA-A14AD8B8F724}"/>
              </a:ext>
            </a:extLst>
          </p:cNvPr>
          <p:cNvSpPr txBox="1"/>
          <p:nvPr/>
        </p:nvSpPr>
        <p:spPr>
          <a:xfrm>
            <a:off x="801858" y="1263814"/>
            <a:ext cx="103678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2200" b="1" dirty="0">
                <a:latin typeface="Calibri" panose="020F0502020204030204" pitchFamily="34" charset="0"/>
                <a:cs typeface="Calibri" panose="020F0502020204030204" pitchFamily="34" charset="0"/>
              </a:rPr>
              <a:t>Desnutrición crónica en niños menores de cinco años, según quintil de ingresos, 2008/09 y 2014/15</a:t>
            </a:r>
          </a:p>
        </p:txBody>
      </p:sp>
    </p:spTree>
    <p:extLst>
      <p:ext uri="{BB962C8B-B14F-4D97-AF65-F5344CB8AC3E}">
        <p14:creationId xmlns:p14="http://schemas.microsoft.com/office/powerpoint/2010/main" val="55818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D86C09-A7F7-475A-BCE2-F3A9F74E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</p:spPr>
        <p:txBody>
          <a:bodyPr/>
          <a:lstStyle/>
          <a:p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Situación y tendencias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52A9FFF-3EF6-4468-A191-827F10AA7EFF}"/>
              </a:ext>
            </a:extLst>
          </p:cNvPr>
          <p:cNvSpPr txBox="1">
            <a:spLocks/>
          </p:cNvSpPr>
          <p:nvPr/>
        </p:nvSpPr>
        <p:spPr>
          <a:xfrm>
            <a:off x="707570" y="1476879"/>
            <a:ext cx="10515600" cy="746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Situación de Inseguridad Alimentaria de Guatemala en el contexto de otros países de Centroamérica</a:t>
            </a:r>
            <a:endParaRPr lang="es-G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10">
            <a:extLst>
              <a:ext uri="{FF2B5EF4-FFF2-40B4-BE49-F238E27FC236}">
                <a16:creationId xmlns:a16="http://schemas.microsoft.com/office/drawing/2014/main" id="{E9442295-D11C-46B9-861E-22D8DB885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63622"/>
              </p:ext>
            </p:extLst>
          </p:nvPr>
        </p:nvGraphicFramePr>
        <p:xfrm>
          <a:off x="789213" y="2223486"/>
          <a:ext cx="10613575" cy="29870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516225">
                  <a:extLst>
                    <a:ext uri="{9D8B030D-6E8A-4147-A177-3AD203B41FA5}">
                      <a16:colId xmlns:a16="http://schemas.microsoft.com/office/drawing/2014/main" val="2112112"/>
                    </a:ext>
                  </a:extLst>
                </a:gridCol>
                <a:gridCol w="1516225">
                  <a:extLst>
                    <a:ext uri="{9D8B030D-6E8A-4147-A177-3AD203B41FA5}">
                      <a16:colId xmlns:a16="http://schemas.microsoft.com/office/drawing/2014/main" val="3582051496"/>
                    </a:ext>
                  </a:extLst>
                </a:gridCol>
                <a:gridCol w="1516225">
                  <a:extLst>
                    <a:ext uri="{9D8B030D-6E8A-4147-A177-3AD203B41FA5}">
                      <a16:colId xmlns:a16="http://schemas.microsoft.com/office/drawing/2014/main" val="1434574588"/>
                    </a:ext>
                  </a:extLst>
                </a:gridCol>
                <a:gridCol w="1516225">
                  <a:extLst>
                    <a:ext uri="{9D8B030D-6E8A-4147-A177-3AD203B41FA5}">
                      <a16:colId xmlns:a16="http://schemas.microsoft.com/office/drawing/2014/main" val="1094011999"/>
                    </a:ext>
                  </a:extLst>
                </a:gridCol>
                <a:gridCol w="1516225">
                  <a:extLst>
                    <a:ext uri="{9D8B030D-6E8A-4147-A177-3AD203B41FA5}">
                      <a16:colId xmlns:a16="http://schemas.microsoft.com/office/drawing/2014/main" val="3337786907"/>
                    </a:ext>
                  </a:extLst>
                </a:gridCol>
                <a:gridCol w="1516225">
                  <a:extLst>
                    <a:ext uri="{9D8B030D-6E8A-4147-A177-3AD203B41FA5}">
                      <a16:colId xmlns:a16="http://schemas.microsoft.com/office/drawing/2014/main" val="16603202"/>
                    </a:ext>
                  </a:extLst>
                </a:gridCol>
                <a:gridCol w="1516225">
                  <a:extLst>
                    <a:ext uri="{9D8B030D-6E8A-4147-A177-3AD203B41FA5}">
                      <a16:colId xmlns:a16="http://schemas.microsoft.com/office/drawing/2014/main" val="585578517"/>
                    </a:ext>
                  </a:extLst>
                </a:gridCol>
              </a:tblGrid>
              <a:tr h="82793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Países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Prevalencia de subalimentación en la población total</a:t>
                      </a:r>
                      <a:r>
                        <a:rPr lang="es-ES" sz="20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GT" sz="20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Prevalencia severa de la inseguridad alimentaria en la población total</a:t>
                      </a:r>
                      <a:r>
                        <a:rPr lang="es-ES" sz="20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GT" sz="20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Prevalencia moderada de la inseguridad alimentaria en la población total</a:t>
                      </a:r>
                      <a:r>
                        <a:rPr lang="es-ES" sz="20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181332"/>
                  </a:ext>
                </a:extLst>
              </a:tr>
              <a:tr h="395556">
                <a:tc>
                  <a:txBody>
                    <a:bodyPr/>
                    <a:lstStyle/>
                    <a:p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2004-06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2014-16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2014-16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2018-20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3012249"/>
                  </a:ext>
                </a:extLst>
              </a:tr>
              <a:tr h="395556">
                <a:tc>
                  <a:txBody>
                    <a:bodyPr/>
                    <a:lstStyle/>
                    <a:p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kumimoji="0" lang="es-G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kumimoji="0" lang="es-G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kumimoji="0" lang="es-G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kumimoji="0" lang="es-G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  <a:endParaRPr kumimoji="0" lang="es-G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733476"/>
                  </a:ext>
                </a:extLst>
              </a:tr>
              <a:tr h="39555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Costa Rica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4.4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3.1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</a:t>
                      </a:r>
                      <a:endParaRPr lang="es-GT" sz="20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</a:t>
                      </a:r>
                      <a:endParaRPr lang="es-GT" sz="20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12.2</a:t>
                      </a:r>
                      <a:endParaRPr lang="es-GT" sz="20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15.3</a:t>
                      </a:r>
                      <a:endParaRPr lang="es-GT" sz="2000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626551"/>
                  </a:ext>
                </a:extLst>
              </a:tr>
              <a:tr h="39555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Salvador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9.1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13.8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13.8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42.2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47.1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163688"/>
                  </a:ext>
                </a:extLst>
              </a:tr>
              <a:tr h="395556">
                <a:tc>
                  <a:txBody>
                    <a:bodyPr/>
                    <a:lstStyle/>
                    <a:p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Guatemala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18.9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16.8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16.1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19.2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42.7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49.7</a:t>
                      </a:r>
                      <a:endParaRPr lang="es-GT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9515351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EB3F9323-C769-44D7-BB2E-5A8E7FAAC790}"/>
              </a:ext>
            </a:extLst>
          </p:cNvPr>
          <p:cNvSpPr txBox="1"/>
          <p:nvPr/>
        </p:nvSpPr>
        <p:spPr>
          <a:xfrm>
            <a:off x="658583" y="6212682"/>
            <a:ext cx="106135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Fuente: FAO, IFAD, UNICEF, WFP and WHO. 2021. </a:t>
            </a:r>
            <a:r>
              <a:rPr lang="en-US" sz="12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State of Food Security and Nutrition in the World 2021</a:t>
            </a:r>
            <a:r>
              <a:rPr lang="en-US" sz="1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b="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Transforming food systems for food security, improved nutrition and affordable healthy diets for all</a:t>
            </a:r>
            <a:r>
              <a:rPr lang="en-US" sz="1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. Rome, FAO. </a:t>
            </a:r>
            <a:r>
              <a:rPr lang="es-GT" sz="1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https://doi.org/10.4060/cb4474en</a:t>
            </a:r>
            <a:endParaRPr lang="es-GT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3A32A05-FB44-4B11-9ECC-36217F2281C4}"/>
              </a:ext>
            </a:extLst>
          </p:cNvPr>
          <p:cNvSpPr txBox="1"/>
          <p:nvPr/>
        </p:nvSpPr>
        <p:spPr>
          <a:xfrm>
            <a:off x="707570" y="5210526"/>
            <a:ext cx="10901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1 Subalimentación se refiere al porcentaje de población cuya ingesta no alcanza a satisfacer necesidades mínimas de energía alimentaria. </a:t>
            </a:r>
          </a:p>
          <a:p>
            <a:pPr algn="l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2 Inseguridad alimentaria severa es la probabilidad que hogares tengan escasez de alimentos, experimenten hambre y hayan pasado días sin comer.</a:t>
            </a:r>
          </a:p>
          <a:p>
            <a:pPr algn="l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3 Inseguridad alimentaria moderada es la situación en que los hogares enfrentan incertidumbre sobre su habilidad para obtener comida y han tenido que reducir la calidad y cantidad de alimentos por falta de recursos o dinero.</a:t>
            </a:r>
            <a:endParaRPr lang="es-GT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1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CADB5E-25E4-4117-BB9B-2B0F8390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34" y="1166326"/>
            <a:ext cx="10515600" cy="5784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Porcentaje de hogares de 5 personas que </a:t>
            </a:r>
            <a:r>
              <a:rPr lang="es-ES" sz="2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tienen acceso </a:t>
            </a:r>
            <a:r>
              <a:rPr lang="es-E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una dieta adecuada (costo de dieta es </a:t>
            </a:r>
            <a:r>
              <a:rPr lang="en-US" sz="22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s-GT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gasto promedio en alimentos) por zona geográfica</a:t>
            </a:r>
            <a:endParaRPr lang="es-GT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ráfico 1">
            <a:extLst>
              <a:ext uri="{FF2B5EF4-FFF2-40B4-BE49-F238E27FC236}">
                <a16:creationId xmlns:a16="http://schemas.microsoft.com/office/drawing/2014/main" id="{E854E607-32DE-429A-B87F-59019380C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484291"/>
              </p:ext>
            </p:extLst>
          </p:nvPr>
        </p:nvGraphicFramePr>
        <p:xfrm>
          <a:off x="1207256" y="1816379"/>
          <a:ext cx="8700724" cy="4552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2D59464A-14E6-4800-AE9D-CBDFFED5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</p:spPr>
        <p:txBody>
          <a:bodyPr/>
          <a:lstStyle/>
          <a:p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Situación y tendencias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55925E-C0C9-4EBA-AA2F-80B034F86293}"/>
              </a:ext>
            </a:extLst>
          </p:cNvPr>
          <p:cNvSpPr txBox="1"/>
          <p:nvPr/>
        </p:nvSpPr>
        <p:spPr>
          <a:xfrm>
            <a:off x="1207256" y="6368645"/>
            <a:ext cx="8700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S" sz="1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Mundial de Alimentos [PMA] (</a:t>
            </a:r>
            <a:r>
              <a:rPr lang="es-E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2016). El análisis “Cerrar la brecha de nutrientes”; presentación de resultados preliminares, noviembre de 2016. Guatemala. </a:t>
            </a:r>
            <a:endParaRPr lang="es-GT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8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D59464A-14E6-4800-AE9D-CBDFFED5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51" y="183653"/>
            <a:ext cx="7380503" cy="982673"/>
          </a:xfrm>
        </p:spPr>
        <p:txBody>
          <a:bodyPr/>
          <a:lstStyle/>
          <a:p>
            <a:r>
              <a:rPr lang="es-ES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GT" sz="3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onsecuencias de la falta de inversión en nutrición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341F127-3A75-4CD3-923B-90DD5FDA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064144"/>
              </p:ext>
            </p:extLst>
          </p:nvPr>
        </p:nvGraphicFramePr>
        <p:xfrm>
          <a:off x="248763" y="1577626"/>
          <a:ext cx="5895286" cy="349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9776A82E-A200-4030-B442-7786E0FD06AD}"/>
              </a:ext>
            </a:extLst>
          </p:cNvPr>
          <p:cNvSpPr txBox="1">
            <a:spLocks/>
          </p:cNvSpPr>
          <p:nvPr/>
        </p:nvSpPr>
        <p:spPr>
          <a:xfrm>
            <a:off x="530491" y="1323741"/>
            <a:ext cx="5331830" cy="578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Costo de la desnutrición</a:t>
            </a:r>
          </a:p>
          <a:p>
            <a:pPr algn="ctr">
              <a:spcBef>
                <a:spcPts val="0"/>
              </a:spcBef>
            </a:pPr>
            <a:r>
              <a:rPr lang="es-E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de pérdida del PIB) - 2004</a:t>
            </a:r>
            <a:endParaRPr lang="es-GT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A3C325C-68E3-4ED6-B0D4-EF0D96474A51}"/>
              </a:ext>
            </a:extLst>
          </p:cNvPr>
          <p:cNvSpPr txBox="1"/>
          <p:nvPr/>
        </p:nvSpPr>
        <p:spPr>
          <a:xfrm>
            <a:off x="521702" y="4926012"/>
            <a:ext cx="56263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ES" sz="800" dirty="0">
                <a:latin typeface="Calibri" panose="020F0502020204030204" pitchFamily="34" charset="0"/>
                <a:cs typeface="Calibri" panose="020F0502020204030204" pitchFamily="34" charset="0"/>
              </a:rPr>
              <a:t>Comisión Económica para América Latina y el Caribe [CEPAL] (2004). El costo del hambre: impacto social y económico de la desnutrición infantil en Centroamérica y República Dominicana</a:t>
            </a:r>
            <a:endParaRPr lang="es-GT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6644651-5334-46CB-B1E5-DC488619A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920301"/>
              </p:ext>
            </p:extLst>
          </p:nvPr>
        </p:nvGraphicFramePr>
        <p:xfrm>
          <a:off x="6144049" y="1608822"/>
          <a:ext cx="5785119" cy="3499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C736620B-E623-48C2-908E-652219CA0E0D}"/>
              </a:ext>
            </a:extLst>
          </p:cNvPr>
          <p:cNvSpPr txBox="1"/>
          <p:nvPr/>
        </p:nvSpPr>
        <p:spPr>
          <a:xfrm>
            <a:off x="6252183" y="5134360"/>
            <a:ext cx="5626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Fuente: a) </a:t>
            </a:r>
            <a:r>
              <a:rPr lang="es-ES" sz="800" dirty="0">
                <a:latin typeface="Calibri" panose="020F0502020204030204" pitchFamily="34" charset="0"/>
                <a:cs typeface="Calibri" panose="020F0502020204030204" pitchFamily="34" charset="0"/>
              </a:rPr>
              <a:t>CEPAL, PMA, INCAP, Gobierno de El Salvador (2019). El Costo de la Doble Carga de la Malnutrición: Impacto Social y Económico en El Salvador; b</a:t>
            </a:r>
            <a:r>
              <a:rPr lang="en-US" sz="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800" dirty="0">
                <a:latin typeface="Calibri" panose="020F0502020204030204" pitchFamily="34" charset="0"/>
                <a:cs typeface="Calibri" panose="020F0502020204030204" pitchFamily="34" charset="0"/>
              </a:rPr>
              <a:t>CEPAL, PMA, INCAP, Gobierno de Guatemala (2020). El Costo de la Doble Carga de la Malnutrición: Impacto Social y Económico en Guatemala; c</a:t>
            </a:r>
            <a:r>
              <a:rPr lang="en-US" sz="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800" dirty="0">
                <a:latin typeface="Calibri" panose="020F0502020204030204" pitchFamily="34" charset="0"/>
                <a:cs typeface="Calibri" panose="020F0502020204030204" pitchFamily="34" charset="0"/>
              </a:rPr>
              <a:t>CEPAL, PMA, INCAP, Gobierno de Honduras (2020). El Costo de la Doble Carga de la Malnutrición: Impacto Social y Económico en Honduras; d</a:t>
            </a:r>
            <a:r>
              <a:rPr lang="en-US" sz="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s-ES" sz="800" dirty="0">
                <a:latin typeface="Calibri" panose="020F0502020204030204" pitchFamily="34" charset="0"/>
                <a:cs typeface="Calibri" panose="020F0502020204030204" pitchFamily="34" charset="0"/>
              </a:rPr>
              <a:t>CEPAL, PMA, INCAP, Gobierno de la República Dominicana (2020). El Costo de la Doble Carga de la Malnutrición: Impacto Social y Económico en República Dominicana.</a:t>
            </a:r>
            <a:endParaRPr lang="es-GT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03BE911A-43B4-482F-8970-8BBF572CEC40}"/>
              </a:ext>
            </a:extLst>
          </p:cNvPr>
          <p:cNvSpPr txBox="1">
            <a:spLocks/>
          </p:cNvSpPr>
          <p:nvPr/>
        </p:nvSpPr>
        <p:spPr>
          <a:xfrm>
            <a:off x="6399448" y="1323741"/>
            <a:ext cx="5331830" cy="578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Costo de la Doble Carga de Malnutrición</a:t>
            </a:r>
          </a:p>
          <a:p>
            <a:pPr algn="ctr">
              <a:spcBef>
                <a:spcPts val="0"/>
              </a:spcBef>
            </a:pPr>
            <a:r>
              <a:rPr lang="es-E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de pérdida del PIB) – 2017/2018</a:t>
            </a:r>
            <a:endParaRPr lang="es-GT" sz="1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9 Rectángulo">
            <a:extLst>
              <a:ext uri="{FF2B5EF4-FFF2-40B4-BE49-F238E27FC236}">
                <a16:creationId xmlns:a16="http://schemas.microsoft.com/office/drawing/2014/main" id="{38B5C97A-AA28-416F-8F9A-2CD766357713}"/>
              </a:ext>
            </a:extLst>
          </p:cNvPr>
          <p:cNvSpPr/>
          <p:nvPr/>
        </p:nvSpPr>
        <p:spPr>
          <a:xfrm>
            <a:off x="2402496" y="5488303"/>
            <a:ext cx="8280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2083" fontAlgn="base">
              <a:spcBef>
                <a:spcPct val="0"/>
              </a:spcBef>
              <a:spcAft>
                <a:spcPct val="0"/>
              </a:spcAft>
            </a:pPr>
            <a:r>
              <a:rPr lang="es-GT" b="1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Tipo de recomendaciones:</a:t>
            </a:r>
          </a:p>
          <a:p>
            <a:pPr marL="342900" indent="-342900" defTabSz="1032083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–"/>
            </a:pPr>
            <a:r>
              <a:rPr lang="es-GT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Marco político</a:t>
            </a:r>
          </a:p>
          <a:p>
            <a:pPr marL="342900" indent="-342900" defTabSz="1032083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–"/>
            </a:pPr>
            <a:r>
              <a:rPr lang="es-GT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Fortalecimiento institucional para abordar determinantes</a:t>
            </a:r>
          </a:p>
          <a:p>
            <a:pPr marL="342900" indent="-342900" defTabSz="1032083" fontAlgn="base">
              <a:spcBef>
                <a:spcPct val="0"/>
              </a:spcBef>
              <a:spcAft>
                <a:spcPct val="0"/>
              </a:spcAft>
              <a:buFont typeface="Calibri" panose="020F0502020204030204" pitchFamily="34" charset="0"/>
              <a:buChar char="–"/>
            </a:pPr>
            <a:r>
              <a:rPr lang="es-ES_tradnl" dirty="0">
                <a:latin typeface="Calibri" panose="020F0502020204030204" pitchFamily="34" charset="0"/>
                <a:ea typeface="Arimo" pitchFamily="34" charset="0"/>
                <a:cs typeface="Calibri" panose="020F0502020204030204" pitchFamily="34" charset="0"/>
              </a:rPr>
              <a:t>Inversión oportuna y suficiente y aumento de gasto público social</a:t>
            </a:r>
            <a:endParaRPr lang="es-GT" sz="2000" dirty="0">
              <a:latin typeface="Calibri" panose="020F0502020204030204" pitchFamily="34" charset="0"/>
              <a:ea typeface="Arimo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60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NSTITUCIONAL 2020" val="o2CdGRs6"/>
  <p:tag name="ARTICULATE_SLIDE_COUNT" val="6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nstitucional 2020">
  <a:themeElements>
    <a:clrScheme name="INCAP 2021">
      <a:dk1>
        <a:srgbClr val="3F3F3F"/>
      </a:dk1>
      <a:lt1>
        <a:sysClr val="window" lastClr="FFFFFF"/>
      </a:lt1>
      <a:dk2>
        <a:srgbClr val="43798C"/>
      </a:dk2>
      <a:lt2>
        <a:srgbClr val="E7E6E6"/>
      </a:lt2>
      <a:accent1>
        <a:srgbClr val="5B9BD5"/>
      </a:accent1>
      <a:accent2>
        <a:srgbClr val="ED7D31"/>
      </a:accent2>
      <a:accent3>
        <a:srgbClr val="6F6F6F"/>
      </a:accent3>
      <a:accent4>
        <a:srgbClr val="FFC000"/>
      </a:accent4>
      <a:accent5>
        <a:srgbClr val="4472C4"/>
      </a:accent5>
      <a:accent6>
        <a:srgbClr val="B3C83B"/>
      </a:accent6>
      <a:hlink>
        <a:srgbClr val="0563C1"/>
      </a:hlink>
      <a:folHlink>
        <a:srgbClr val="954F72"/>
      </a:folHlink>
    </a:clrScheme>
    <a:fontScheme name="Institucional 2020">
      <a:majorFont>
        <a:latin typeface="Arial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titucional 2020" id="{FF335ECD-32FC-42D3-9F40-353BA2D1F2D1}" vid="{DC7E493A-7C25-4D59-8B0F-E2E78C4B8AD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Institucional 2020</Template>
  <TotalTime>408</TotalTime>
  <Words>1013</Words>
  <Application>Microsoft Office PowerPoint</Application>
  <PresentationFormat>Panorámica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Narrow</vt:lpstr>
      <vt:lpstr>Arial Nova</vt:lpstr>
      <vt:lpstr>Calibri</vt:lpstr>
      <vt:lpstr>Segoe UI</vt:lpstr>
      <vt:lpstr>Institucional 2020</vt:lpstr>
      <vt:lpstr>Taller temático sobre Seguridad Alimentaria y Nutricional</vt:lpstr>
      <vt:lpstr>Contenido</vt:lpstr>
      <vt:lpstr>Concepto de seguridad alimentaria y nutricional</vt:lpstr>
      <vt:lpstr>Medición y diagnóstico</vt:lpstr>
      <vt:lpstr>Situación y tendencias</vt:lpstr>
      <vt:lpstr>Situación y tendencias</vt:lpstr>
      <vt:lpstr>Situación y tendencias</vt:lpstr>
      <vt:lpstr>Situación y tendencias</vt:lpstr>
      <vt:lpstr>Consecuencias de la falta de inversión en nutrición </vt:lpstr>
      <vt:lpstr>¿Qué hacer?</vt:lpstr>
      <vt:lpstr>¿Qué hacer?</vt:lpstr>
      <vt:lpstr>Gran Cruzada Nacional por la Nutrición: retos a encarar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Arroyo</dc:creator>
  <cp:lastModifiedBy>Mireya Palmieri</cp:lastModifiedBy>
  <cp:revision>54</cp:revision>
  <dcterms:created xsi:type="dcterms:W3CDTF">2021-01-25T15:23:03Z</dcterms:created>
  <dcterms:modified xsi:type="dcterms:W3CDTF">2021-08-02T02:34:55Z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F6619116-3B7C-4488-8EC4-1BF44755E5A0</vt:lpwstr>
  </property>
  <property fmtid="{D5CDD505-2E9C-101B-9397-08002B2CF9AE}" pid="3" name="ArticulatePath">
    <vt:lpwstr>Presentación3</vt:lpwstr>
  </property>
</Properties>
</file>