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Ex2.xml" ContentType="application/vnd.ms-office.chartex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charts/style50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Default Extension="tiff" ContentType="image/tiff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Ex3.xml" ContentType="application/vnd.ms-office.chartex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chartEx1.xml" ContentType="application/vnd.ms-office.chartex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olors5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5" r:id="rId1"/>
    <p:sldMasterId id="2147484557" r:id="rId2"/>
  </p:sldMasterIdLst>
  <p:notesMasterIdLst>
    <p:notesMasterId r:id="rId28"/>
  </p:notesMasterIdLst>
  <p:sldIdLst>
    <p:sldId id="396" r:id="rId3"/>
    <p:sldId id="468" r:id="rId4"/>
    <p:sldId id="370" r:id="rId5"/>
    <p:sldId id="442" r:id="rId6"/>
    <p:sldId id="476" r:id="rId7"/>
    <p:sldId id="472" r:id="rId8"/>
    <p:sldId id="336" r:id="rId9"/>
    <p:sldId id="473" r:id="rId10"/>
    <p:sldId id="444" r:id="rId11"/>
    <p:sldId id="460" r:id="rId12"/>
    <p:sldId id="454" r:id="rId13"/>
    <p:sldId id="469" r:id="rId14"/>
    <p:sldId id="450" r:id="rId15"/>
    <p:sldId id="451" r:id="rId16"/>
    <p:sldId id="452" r:id="rId17"/>
    <p:sldId id="475" r:id="rId18"/>
    <p:sldId id="477" r:id="rId19"/>
    <p:sldId id="474" r:id="rId20"/>
    <p:sldId id="479" r:id="rId21"/>
    <p:sldId id="480" r:id="rId22"/>
    <p:sldId id="481" r:id="rId23"/>
    <p:sldId id="482" r:id="rId24"/>
    <p:sldId id="483" r:id="rId25"/>
    <p:sldId id="484" r:id="rId26"/>
    <p:sldId id="478" r:id="rId27"/>
  </p:sldIdLst>
  <p:sldSz cx="122047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707E2D86-79D9-4DE8-BD6D-DCC282FEAE0A}">
          <p14:sldIdLst/>
        </p14:section>
        <p14:section name="SITUACION FINANCIERA" id="{224970C4-CF1E-4661-A63A-EC390B5CA117}">
          <p14:sldIdLst>
            <p14:sldId id="396"/>
            <p14:sldId id="468"/>
            <p14:sldId id="370"/>
            <p14:sldId id="442"/>
            <p14:sldId id="476"/>
            <p14:sldId id="472"/>
            <p14:sldId id="336"/>
            <p14:sldId id="473"/>
            <p14:sldId id="444"/>
            <p14:sldId id="460"/>
            <p14:sldId id="454"/>
            <p14:sldId id="469"/>
            <p14:sldId id="450"/>
            <p14:sldId id="451"/>
            <p14:sldId id="452"/>
            <p14:sldId id="475"/>
            <p14:sldId id="477"/>
            <p14:sldId id="474"/>
            <p14:sldId id="479"/>
            <p14:sldId id="480"/>
            <p14:sldId id="481"/>
            <p14:sldId id="482"/>
            <p14:sldId id="483"/>
            <p14:sldId id="484"/>
            <p14:sldId id="4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gt igz1" initials="xi" lastIdx="1" clrIdx="0">
    <p:extLst>
      <p:ext uri="{19B8F6BF-5375-455C-9EA6-DF929625EA0E}">
        <p15:presenceInfo xmlns:p15="http://schemas.microsoft.com/office/powerpoint/2012/main" xmlns="" userId="S::igz1@mailbalam.xyz::f4e314ed-0301-42ab-b262-0413f585ee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AF"/>
    <a:srgbClr val="FFFFDD"/>
    <a:srgbClr val="FFFF8F"/>
    <a:srgbClr val="FFFFC5"/>
    <a:srgbClr val="FFFFAB"/>
    <a:srgbClr val="FFFF8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5245" autoAdjust="0"/>
  </p:normalViewPr>
  <p:slideViewPr>
    <p:cSldViewPr>
      <p:cViewPr varScale="1">
        <p:scale>
          <a:sx n="69" d="100"/>
          <a:sy n="69" d="100"/>
        </p:scale>
        <p:origin x="-702" y="-108"/>
      </p:cViewPr>
      <p:guideLst>
        <p:guide orient="horz" pos="2160"/>
        <p:guide pos="3840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carlos.wannan\Desktop\DANY_R\Varios\2021\SIIGSS_PATRONOS\2020\IGSS.%20DAE%20(24.05.21)%20Afiliados%20y%20patronos%20por%20departamento%20enero%20a%20marzo%202021%20(002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.wannan\Desktop\PPT_SF\2021\Situacion%20Financiera\DIALOGO_NAC_IGSS\FINANCIERA_IGSS202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carlos.wannan\Desktop\DANY_R\Varios\2021\SIIGSS_PATRONOS\2021\JuniorptCuboAcumuladoDeIngres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chartUserShapes" Target="../drawings/drawing1.xml"/><Relationship Id="rId3" Type="http://schemas.openxmlformats.org/officeDocument/2006/relationships/image" Target="../media/image17.png"/><Relationship Id="rId7" Type="http://schemas.openxmlformats.org/officeDocument/2006/relationships/oleObject" Target="file:///E:\INFRAIGSS\INGRAIGSS%20(version%201).xlsx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oleObject" Target="file:///E:\INFRAIGSS\INGRAIGSS%20(version%201).xlsx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7.png"/><Relationship Id="rId6" Type="http://schemas.microsoft.com/office/2011/relationships/chartStyle" Target="style1.xml"/><Relationship Id="rId5" Type="http://schemas.microsoft.com/office/2011/relationships/chartColorStyle" Target="colors1.xml"/><Relationship Id="rId4" Type="http://schemas.openxmlformats.org/officeDocument/2006/relationships/oleObject" Target="file:///C:\Users\carlos.wannan\Desktop\PPT_SF\2021\boletigss\MAYO%202021\06_juno_2021-INFOIGSS%20-%20copi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INFRAIGSS\INGRAIGSS%20(version%20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carlos.wannan\Desktop\DANY_R\Varios\2021\SIIGSS_PATRONOS\2020\IGSS.%20DAE%20(24.05.21)%20Afiliados%20y%20patronos%20por%20departamento%20enero%20a%20marzo%202021%20(002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carlos.wannan\Desktop\DANY_R\Varios\2021\SIIGSS_PATRONOS\2020\IGSS.%20DAE%20(24.05.21)%20Afiliados%20y%20patronos%20por%20departamento%20enero%20a%20marzo%202021%20(002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carlos.wannan\Desktop\DANY_R\Varios\2021\SIIGSS_PATRONOS\2020\IGSS.%20DAE%20(24.05.21)%20Afiliados%20y%20patronos%20por%20departamento%20enero%20a%20marzo%202021%20(002)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microsoft.com/office/2011/relationships/chartStyle" Target="style50.xml"/><Relationship Id="rId1" Type="http://schemas.openxmlformats.org/officeDocument/2006/relationships/oleObject" Target="file:///C:\Users\carlos.wannan\Desktop\DANY_R\Varios\2021\SIIGSS_PATRONOS\2020\IGSS.%20DAE%20(24.05.21)%20Afiliados%20y%20patronos%20por%20departamento%20enero%20a%20marzo%202021%20(002)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carlos.wannan\Desktop\DANY_R\Varios\2021\SIIGSS_PATRONOS\2020\IGSS.%20DAE%20(24.05.21)%20Afiliados%20y%20patronos%20por%20departamento%20enero%20a%20marzo%202021%20(002)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carlos.wannan\Desktop\DANY_R\Varios\2021\SIIGSS_PATRONOS\2021\JuniorptCuboAcumuladoDeIngres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847367843818244E-2"/>
          <c:y val="9.2121180356718679E-2"/>
          <c:w val="0.93404610214893613"/>
          <c:h val="0.87903888539376962"/>
        </c:manualLayout>
      </c:layout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B1-4A22-A3FF-545A29B146B4}"/>
            </c:ext>
          </c:extLst>
        </c:ser>
        <c:overlap val="100"/>
        <c:axId val="93997696"/>
        <c:axId val="97431936"/>
      </c:barChart>
      <c:catAx>
        <c:axId val="9399769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7431936"/>
        <c:crosses val="autoZero"/>
        <c:auto val="1"/>
        <c:lblAlgn val="ctr"/>
        <c:lblOffset val="100"/>
      </c:catAx>
      <c:valAx>
        <c:axId val="97431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93997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>
        <c:manualLayout>
          <c:layoutTarget val="inner"/>
          <c:xMode val="edge"/>
          <c:yMode val="edge"/>
          <c:x val="0.10545557599230941"/>
          <c:y val="2.1626856685771682E-2"/>
          <c:w val="0.86874699237048525"/>
          <c:h val="0.9327635422902574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fld id="{A66138A8-AC64-4CA9-8D4B-C52E200135B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55EEC90-5F20-456B-B82F-C4ABDF24E832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0119C0-F467-4FC7-B327-57E949461C0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6A1BDD4-8088-442B-A451-7B0C19DE9C12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18C5C9-E37E-49CE-918A-4CB7578FC03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42D7F07-7874-49F6-A391-63BF4ABC060E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BFB547-FA16-45E0-A531-0E187BF10C7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C895DCF-3138-4B87-BE0B-69C0DA723F54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FC66121-0EDE-4A66-9944-C964B11059C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776A71F-F759-472D-8765-90617AB19B1F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3E914AE-F454-4845-9694-41D123F59B9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30F8BB1-7B66-4AAC-8A85-E932879F035E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386C0EE-9943-4D19-893D-746C285D6F0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5B14655-BF81-49AE-BA0E-9450431D9C99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984B434-DEFD-442C-B455-5E11DD64522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E30B5AE-43DF-46A0-A38F-5CFC0F37C6A3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ACA-4A41-8473-CC93CF514F1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AF!$B$5:$B$12</c:f>
              <c:strCache>
                <c:ptCount val="8"/>
                <c:pt idx="0">
                  <c:v>SERVICIOS</c:v>
                </c:pt>
                <c:pt idx="1">
                  <c:v>COMERCIO</c:v>
                </c:pt>
                <c:pt idx="2">
                  <c:v>INDUSTRIA</c:v>
                </c:pt>
                <c:pt idx="3">
                  <c:v>AGRICULTURA</c:v>
                </c:pt>
                <c:pt idx="4">
                  <c:v>TRANSPORTES</c:v>
                </c:pt>
                <c:pt idx="5">
                  <c:v>MINAS</c:v>
                </c:pt>
                <c:pt idx="6">
                  <c:v>ELECTRICIDAD</c:v>
                </c:pt>
                <c:pt idx="7">
                  <c:v>CONSTRUCCION</c:v>
                </c:pt>
              </c:strCache>
            </c:strRef>
          </c:cat>
          <c:val>
            <c:numRef>
              <c:f>AF!$Q$5:$Q$12</c:f>
              <c:numCache>
                <c:formatCode>_(* #,##0_);_(* \(#,##0\);_(* "-"??_);_(@_)</c:formatCode>
                <c:ptCount val="8"/>
                <c:pt idx="0">
                  <c:v>730328.06717552431</c:v>
                </c:pt>
                <c:pt idx="1">
                  <c:v>302477.90233910165</c:v>
                </c:pt>
                <c:pt idx="2">
                  <c:v>179673.68278489067</c:v>
                </c:pt>
                <c:pt idx="3">
                  <c:v>108417.08885237701</c:v>
                </c:pt>
                <c:pt idx="4">
                  <c:v>53708.638833508019</c:v>
                </c:pt>
                <c:pt idx="5">
                  <c:v>47596.087606864559</c:v>
                </c:pt>
                <c:pt idx="6">
                  <c:v>12258.598665588344</c:v>
                </c:pt>
                <c:pt idx="7">
                  <c:v>10394.991217544944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CA-4A41-8473-CC93CF514F10}"/>
            </c:ext>
            <c:ext xmlns:c15="http://schemas.microsoft.com/office/drawing/2012/chart" uri="{02D57815-91ED-43cb-92C2-25804820EDAC}">
              <c15:datalabelsRange>
                <c15:f>AF!$S$5:$S$12</c15:f>
                <c15:dlblRangeCache>
                  <c:ptCount val="8"/>
                  <c:pt idx="0">
                    <c:v>50.5%</c:v>
                  </c:pt>
                  <c:pt idx="1">
                    <c:v>20.9%</c:v>
                  </c:pt>
                  <c:pt idx="2">
                    <c:v>12.4%</c:v>
                  </c:pt>
                  <c:pt idx="3">
                    <c:v>7.5%</c:v>
                  </c:pt>
                  <c:pt idx="4">
                    <c:v>3.7%</c:v>
                  </c:pt>
                  <c:pt idx="5">
                    <c:v>3.3%</c:v>
                  </c:pt>
                  <c:pt idx="6">
                    <c:v>0.8%</c:v>
                  </c:pt>
                  <c:pt idx="7">
                    <c:v>0.7%</c:v>
                  </c:pt>
                </c15:dlblRangeCache>
              </c15:datalabelsRange>
            </c:ext>
          </c:extLst>
        </c:ser>
        <c:dLbls>
          <c:showVal val="1"/>
        </c:dLbls>
        <c:gapWidth val="50"/>
        <c:axId val="84348928"/>
        <c:axId val="84350464"/>
      </c:barChart>
      <c:catAx>
        <c:axId val="8434892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350464"/>
        <c:crosses val="autoZero"/>
        <c:auto val="1"/>
        <c:lblAlgn val="ctr"/>
        <c:lblOffset val="100"/>
      </c:catAx>
      <c:valAx>
        <c:axId val="84350464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34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autoTitleDeleted val="1"/>
    <c:plotArea>
      <c:layout>
        <c:manualLayout>
          <c:layoutTarget val="inner"/>
          <c:xMode val="edge"/>
          <c:yMode val="edge"/>
          <c:x val="7.6557076727648263E-2"/>
          <c:y val="8.9069674141517757E-2"/>
          <c:w val="0.91169300361673833"/>
          <c:h val="0.80692239470140559"/>
        </c:manualLayout>
      </c:layout>
      <c:lineChart>
        <c:grouping val="standard"/>
        <c:ser>
          <c:idx val="1"/>
          <c:order val="0"/>
          <c:tx>
            <c:strRef>
              <c:f>INGRESOS_COMPARATIVO!$P$19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dash"/>
            </a:ln>
          </c:spPr>
          <c:marker>
            <c:symbol val="circle"/>
            <c:size val="9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  <a:prstDash val="dash"/>
              </a:ln>
            </c:spPr>
          </c:marker>
          <c:dLbls>
            <c:dLbl>
              <c:idx val="0"/>
              <c:layout>
                <c:manualLayout>
                  <c:x val="-2.5600861613978367E-2"/>
                  <c:y val="3.826123184851451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303982127906111E-2"/>
                  <c:y val="4.000214013233153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945957619351051E-2"/>
                  <c:y val="-4.043616696965762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9143488255044869E-2"/>
                  <c:y val="-4.043616696965762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871884093685723E-2"/>
                  <c:y val="4.000214013233147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106451492212334E-2"/>
                  <c:y val="-4.6786559635604116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624969873628557E-2"/>
                  <c:y val="3.365174746638502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6421571420620224E-2"/>
                  <c:y val="-3.8319369414342136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63E-49E4-8412-4D3F1447CEB4}"/>
                </c:ext>
                <c:ext xmlns:c15="http://schemas.microsoft.com/office/drawing/2012/chart" uri="{CE6537A1-D6FC-4f65-9D91-7224C49458BB}"/>
              </c:extLst>
            </c:dLbl>
            <c:numFmt formatCode="_(&quot;Q&quot;* #,##0.00_);_(&quot;Q&quot;* \(#,##0.00\);_(&quot;Q&quot;* &quot;-&quot;??_);_(@_)" sourceLinked="0"/>
            <c:spPr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INGRESOS_COMPARATIVO!$C$1:$N$1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INGRESOS_COMPARATIVO!$C$30:$H$30</c:f>
              <c:numCache>
                <c:formatCode>_(* #,##0.00_);_(* \(#,##0.00\);_(* "-"??_);_(@_)</c:formatCode>
                <c:ptCount val="6"/>
                <c:pt idx="0">
                  <c:v>850263794.62</c:v>
                </c:pt>
                <c:pt idx="1">
                  <c:v>865056545.33999968</c:v>
                </c:pt>
                <c:pt idx="2">
                  <c:v>881079856.57000005</c:v>
                </c:pt>
                <c:pt idx="3">
                  <c:v>883340199.73000002</c:v>
                </c:pt>
                <c:pt idx="4">
                  <c:v>910559897.03999996</c:v>
                </c:pt>
                <c:pt idx="5">
                  <c:v>879415034.17999995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63E-49E4-8412-4D3F1447CEB4}"/>
            </c:ext>
          </c:extLst>
        </c:ser>
        <c:ser>
          <c:idx val="0"/>
          <c:order val="1"/>
          <c:tx>
            <c:strRef>
              <c:f>INGRESOS_COMPARATIVO!$P$23</c:f>
              <c:strCache>
                <c:ptCount val="1"/>
                <c:pt idx="0">
                  <c:v>2020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9"/>
            <c:spPr>
              <a:solidFill>
                <a:schemeClr val="bg1">
                  <a:lumMod val="5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6.4508242517135161E-2"/>
                  <c:y val="1.3460332917804194E-3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17343873352921E-2"/>
                  <c:y val="3.576854502170051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289027549153828E-2"/>
                  <c:y val="3.576854502170043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659926178624815E-2"/>
                  <c:y val="3.365174746638502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464476000767332E-2"/>
                  <c:y val="2.095096213449190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065343190765818E-2"/>
                  <c:y val="-3.8319369414342136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334101889073874E-2"/>
                  <c:y val="3.7885342577016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585953727215508E-2"/>
                  <c:y val="-4.4669762080288632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63E-49E4-8412-4D3F1447CEB4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4339182421507303E-3"/>
                  <c:y val="2.095096213449198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F63E-49E4-8412-4D3F1447CEB4}"/>
                </c:ext>
                <c:ext xmlns:c15="http://schemas.microsoft.com/office/drawing/2012/chart" uri="{CE6537A1-D6FC-4f65-9D91-7224C49458BB}"/>
              </c:extLst>
            </c:dLbl>
            <c:numFmt formatCode="_(&quot;Q&quot;* #,##0.00_);_(&quot;Q&quot;* \(#,##0.00\);_(&quot;Q&quot;* &quot;-&quot;??_);_(@_)" sourceLinked="0"/>
            <c:spPr>
              <a:solidFill>
                <a:schemeClr val="bg1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INGRESOS_COMPARATIVO!$C$1:$N$1</c:f>
              <c:strCache>
                <c:ptCount val="12"/>
                <c:pt idx="0">
                  <c:v> ENERO </c:v>
                </c:pt>
                <c:pt idx="1">
                  <c:v> FEBRERO </c:v>
                </c:pt>
                <c:pt idx="2">
                  <c:v> MARZO </c:v>
                </c:pt>
                <c:pt idx="3">
                  <c:v> ABRIL </c:v>
                </c:pt>
                <c:pt idx="4">
                  <c:v> MAYO </c:v>
                </c:pt>
                <c:pt idx="5">
                  <c:v> JUNIO </c:v>
                </c:pt>
                <c:pt idx="6">
                  <c:v> JULIO </c:v>
                </c:pt>
                <c:pt idx="7">
                  <c:v> AGOSTO </c:v>
                </c:pt>
                <c:pt idx="8">
                  <c:v> SEPTIEMBRE </c:v>
                </c:pt>
                <c:pt idx="9">
                  <c:v> OCTUBRE </c:v>
                </c:pt>
                <c:pt idx="10">
                  <c:v> NOVIEMBRE </c:v>
                </c:pt>
                <c:pt idx="11">
                  <c:v> DICIEMBRE </c:v>
                </c:pt>
              </c:strCache>
            </c:strRef>
          </c:cat>
          <c:val>
            <c:numRef>
              <c:f>INGRESOS_COMPARATIVO!$C$31:$H$31</c:f>
              <c:numCache>
                <c:formatCode>_(* #,##0.00_);_(* \(#,##0.00\);_(* "-"??_);_(@_)</c:formatCode>
                <c:ptCount val="6"/>
                <c:pt idx="0">
                  <c:v>853894844.58000004</c:v>
                </c:pt>
                <c:pt idx="1">
                  <c:v>947815995.70000005</c:v>
                </c:pt>
                <c:pt idx="2">
                  <c:v>852851055.25</c:v>
                </c:pt>
                <c:pt idx="3">
                  <c:v>744820747.57000005</c:v>
                </c:pt>
                <c:pt idx="4">
                  <c:v>696201279.09000003</c:v>
                </c:pt>
                <c:pt idx="5">
                  <c:v>755971640.04999959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63E-49E4-8412-4D3F1447CEB4}"/>
            </c:ext>
          </c:extLst>
        </c:ser>
        <c:ser>
          <c:idx val="2"/>
          <c:order val="2"/>
          <c:tx>
            <c:strRef>
              <c:f>INGRESOS_COMPARATIVO!$B$32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9"/>
            <c:spPr>
              <a:solidFill>
                <a:schemeClr val="accent1">
                  <a:lumMod val="5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60085313483494E-2"/>
                  <c:y val="-4.767449233264982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377907192782571E-2"/>
                  <c:y val="3.588993422516577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63E-49E4-8412-4D3F1447CE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_(&quot;Q&quot;* #,##0.00_);_(&quot;Q&quot;* \(#,##0.00\);_(&quot;Q&quot;* &quot;-&quot;??_);_(@_)" sourceLinked="0"/>
            <c:spPr>
              <a:solidFill>
                <a:schemeClr val="accent1">
                  <a:lumMod val="50000"/>
                  <a:alpha val="2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INGRESOS_COMPARATIVO!$C$32:$H$32</c:f>
              <c:numCache>
                <c:formatCode>_(* #,##0.00_);_(* \(#,##0.00\);_(* "-"??_);_(@_)</c:formatCode>
                <c:ptCount val="6"/>
                <c:pt idx="0">
                  <c:v>862687605.12</c:v>
                </c:pt>
                <c:pt idx="1">
                  <c:v>935380051.51999998</c:v>
                </c:pt>
                <c:pt idx="2">
                  <c:v>1003461975.9299996</c:v>
                </c:pt>
                <c:pt idx="3">
                  <c:v>972069443.89999998</c:v>
                </c:pt>
                <c:pt idx="4">
                  <c:v>962272429.20000005</c:v>
                </c:pt>
                <c:pt idx="5">
                  <c:v>984484445.07000005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63E-49E4-8412-4D3F1447CEB4}"/>
            </c:ext>
          </c:extLst>
        </c:ser>
        <c:marker val="1"/>
        <c:axId val="83286272"/>
        <c:axId val="84557824"/>
      </c:lineChart>
      <c:catAx>
        <c:axId val="832862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ES"/>
            </a:pPr>
            <a:endParaRPr lang="es-GT"/>
          </a:p>
        </c:txPr>
        <c:crossAx val="84557824"/>
        <c:crosses val="autoZero"/>
        <c:auto val="1"/>
        <c:lblAlgn val="ctr"/>
        <c:lblOffset val="100"/>
      </c:catAx>
      <c:valAx>
        <c:axId val="84557824"/>
        <c:scaling>
          <c:orientation val="minMax"/>
          <c:max val="1050000000"/>
          <c:min val="600000000"/>
        </c:scaling>
        <c:axPos val="l"/>
        <c:majorGridlines/>
        <c:numFmt formatCode="_(&quot;Q&quot;* #,##0.00_);_(&quot;Q&quot;* \(#,##0.00\);_(&quot;Q&quot;* &quot;-&quot;??_);_(@_)" sourceLinked="0"/>
        <c:tickLblPos val="nextTo"/>
        <c:txPr>
          <a:bodyPr/>
          <a:lstStyle/>
          <a:p>
            <a:pPr>
              <a:defRPr lang="es-ES"/>
            </a:pPr>
            <a:endParaRPr lang="es-GT"/>
          </a:p>
        </c:txPr>
        <c:crossAx val="832862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6999678622455229E-2"/>
                <c:y val="9.542006680746426E-2"/>
              </c:manualLayout>
            </c:layout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</c:dispUnitsLbl>
        </c:dispUnits>
      </c:valAx>
    </c:plotArea>
    <c:legend>
      <c:legendPos val="b"/>
      <c:txPr>
        <a:bodyPr/>
        <a:lstStyle/>
        <a:p>
          <a:pPr>
            <a:defRPr lang="es-ES"/>
          </a:pPr>
          <a:endParaRPr lang="es-GT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autoTitleDeleted val="1"/>
    <c:plotArea>
      <c:layout>
        <c:manualLayout>
          <c:layoutTarget val="inner"/>
          <c:xMode val="edge"/>
          <c:yMode val="edge"/>
          <c:x val="0.10545557599230941"/>
          <c:y val="2.1626856685771682E-2"/>
          <c:w val="0.86874699237048525"/>
          <c:h val="0.9327635422902574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fld id="{C8573881-C069-4FB3-A656-5E9C4E45DFC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79774663-5D6D-48AB-805D-55ACE3FAE8C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A4335A-A165-465E-929A-7CCF9864C8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F788513-DE39-4803-B92F-8B1DD8AD7D06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0FE10F4-B41C-405E-8544-B60FA8416D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FB995661-F277-4FD5-B59A-954985B1080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55AD37-B669-4A51-AC7A-2F38BA7EBB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5E715501-C4CE-4E0F-B3C8-95E89F4D5DC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81123B-6097-4DE7-AF3E-165CB0AAD8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E3EFD95B-3BE9-477F-94E9-58276DAFF72C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1EEB8A-EBDF-416F-A5B3-94639AB5DF1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6EBF88A6-BB6D-4D88-AE11-5B517421748D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BFCE32F-0348-441F-84BB-C09E4EF63D8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0883CCE5-DD70-43F6-A828-7AEFF891B33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DA14191-A3E9-42FB-BF69-DB6ABEB2774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
</a:t>
                    </a:r>
                    <a:fld id="{B5FC7A6C-6243-4CA4-A368-0D3AC0AEEA9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dLblPos val="outEnd"/>
              <c:showVal val="1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Hoja3!$A$18:$A$25</c:f>
              <c:strCache>
                <c:ptCount val="8"/>
                <c:pt idx="0">
                  <c:v>SERVICIOS</c:v>
                </c:pt>
                <c:pt idx="1">
                  <c:v>COMERCIO</c:v>
                </c:pt>
                <c:pt idx="2">
                  <c:v>INDUSTRIA</c:v>
                </c:pt>
                <c:pt idx="3">
                  <c:v>AGRICULTURA</c:v>
                </c:pt>
                <c:pt idx="4">
                  <c:v>TRANSPORTES</c:v>
                </c:pt>
                <c:pt idx="5">
                  <c:v>MINAS</c:v>
                </c:pt>
                <c:pt idx="6">
                  <c:v>ELECTRICIDAD</c:v>
                </c:pt>
                <c:pt idx="7">
                  <c:v>CONSTRUCCION</c:v>
                </c:pt>
              </c:strCache>
            </c:strRef>
          </c:cat>
          <c:val>
            <c:numRef>
              <c:f>Hoja3!$B$18:$B$25</c:f>
              <c:numCache>
                <c:formatCode>_("Q"* #,##0.00_);_("Q"* \(#,##0.00\);_("Q"* "-"??_);_(@_)</c:formatCode>
                <c:ptCount val="8"/>
                <c:pt idx="0">
                  <c:v>2588.6238379100105</c:v>
                </c:pt>
                <c:pt idx="1">
                  <c:v>1403.239801750015</c:v>
                </c:pt>
                <c:pt idx="2">
                  <c:v>856.06025790999547</c:v>
                </c:pt>
                <c:pt idx="3">
                  <c:v>328.4434975399995</c:v>
                </c:pt>
                <c:pt idx="4">
                  <c:v>269.93273510000029</c:v>
                </c:pt>
                <c:pt idx="5">
                  <c:v>149.5358430600001</c:v>
                </c:pt>
                <c:pt idx="6">
                  <c:v>84.617074920000093</c:v>
                </c:pt>
                <c:pt idx="7">
                  <c:v>39.902902549999979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C8-4EAA-9C6B-907AB1916B1E}"/>
            </c:ext>
            <c:ext xmlns:c15="http://schemas.microsoft.com/office/drawing/2012/chart" uri="{02D57815-91ED-43cb-92C2-25804820EDAC}">
              <c15:datalabelsRange>
                <c15:f>Hoja3!$C$18:$C$25</c15:f>
                <c15:dlblRangeCache>
                  <c:ptCount val="8"/>
                  <c:pt idx="0">
                    <c:v>45.3%</c:v>
                  </c:pt>
                  <c:pt idx="1">
                    <c:v>24.5%</c:v>
                  </c:pt>
                  <c:pt idx="2">
                    <c:v>15.0%</c:v>
                  </c:pt>
                  <c:pt idx="3">
                    <c:v>5.7%</c:v>
                  </c:pt>
                  <c:pt idx="4">
                    <c:v>4.7%</c:v>
                  </c:pt>
                  <c:pt idx="5">
                    <c:v>2.6%</c:v>
                  </c:pt>
                  <c:pt idx="6">
                    <c:v>1.5%</c:v>
                  </c:pt>
                  <c:pt idx="7">
                    <c:v>0.7%</c:v>
                  </c:pt>
                </c15:dlblRangeCache>
              </c15:datalabelsRange>
            </c:ext>
          </c:extLst>
        </c:ser>
        <c:dLbls>
          <c:showVal val="1"/>
        </c:dLbls>
        <c:gapWidth val="50"/>
        <c:axId val="84902272"/>
        <c:axId val="84903808"/>
      </c:barChart>
      <c:catAx>
        <c:axId val="8490227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903808"/>
        <c:crosses val="autoZero"/>
        <c:auto val="1"/>
        <c:lblAlgn val="ctr"/>
        <c:lblOffset val="100"/>
      </c:catAx>
      <c:valAx>
        <c:axId val="84903808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90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Hoja7!$C$17:$C$18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DB-46E0-99EF-238059787BD2}"/>
            </c:ext>
          </c:extLst>
        </c:ser>
        <c:overlap val="100"/>
        <c:axId val="100509184"/>
        <c:axId val="100510720"/>
      </c:barChart>
      <c:catAx>
        <c:axId val="100509184"/>
        <c:scaling>
          <c:orientation val="minMax"/>
        </c:scaling>
        <c:delete val="1"/>
        <c:axPos val="l"/>
        <c:majorTickMark val="none"/>
        <c:tickLblPos val="nextTo"/>
        <c:crossAx val="100510720"/>
        <c:crosses val="autoZero"/>
        <c:auto val="1"/>
        <c:lblAlgn val="ctr"/>
        <c:lblOffset val="100"/>
      </c:catAx>
      <c:valAx>
        <c:axId val="1005107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0050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autoTitleDeleted val="1"/>
    <c:pivotFmts>
      <c:pivotFmt>
        <c:idx val="0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34E-3"/>
              <c:y val="-1.678656757367637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16E-2"/>
              <c:y val="-1.1202524254995197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88E-3"/>
              <c:y val="-6.4938288093171245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41E-2"/>
              <c:y val="-5.7423158739743742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GT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34E-3"/>
              <c:y val="-1.678656757367637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16E-2"/>
              <c:y val="-1.1202524254995197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88E-3"/>
              <c:y val="-6.4938288093171245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41E-2"/>
              <c:y val="-5.7423158739743742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34E-3"/>
              <c:y val="-1.678656757367637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16E-2"/>
              <c:y val="-1.1202524254995197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88E-3"/>
              <c:y val="-6.4938288093171245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41E-2"/>
              <c:y val="-5.7423158739743742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34E-3"/>
              <c:y val="-1.678656757367637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16E-2"/>
              <c:y val="-1.1202524254995197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88E-3"/>
              <c:y val="-6.4938288093171245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41E-2"/>
              <c:y val="-5.7423158739743742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34E-3"/>
              <c:y val="-1.678656757367637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16E-2"/>
              <c:y val="-1.1202524254995197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88E-3"/>
              <c:y val="-6.4938288093171245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41E-2"/>
              <c:y val="-5.7423158739743742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  <c:marker>
          <c:symbol val="none"/>
        </c:marker>
        <c:dLbl>
          <c:idx val="0"/>
          <c:numFmt formatCode="_(&quot;Q&quot;* #,##0.00_);_(&quot;Q&quot;* \(#,##0.00\);_(&quot;Q&quot;* &quot;-&quot;??_);_(@_)" sourceLinked="0"/>
          <c:spPr/>
          <c:txPr>
            <a:bodyPr/>
            <a:lstStyle/>
            <a:p>
              <a:pPr>
                <a:defRPr sz="1200" b="1"/>
              </a:pPr>
              <a:endParaRPr lang="es-GT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3"/>
        <c:spPr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4"/>
        <c:spPr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5"/>
        <c:spPr>
          <a:blipFill>
            <a:blip xmlns:r="http://schemas.openxmlformats.org/officeDocument/2006/relationships" r:embed="rId4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6"/>
        <c:spPr>
          <a:blipFill>
            <a:blip xmlns:r="http://schemas.openxmlformats.org/officeDocument/2006/relationships" r:embed="rId5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7"/>
        <c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  <c:marker>
          <c:symbol val="none"/>
        </c:marker>
        <c:dLbl>
          <c:idx val="0"/>
          <c:numFmt formatCode="_(&quot;Q&quot;* #,##0.00_);_(&quot;Q&quot;* \(#,##0.00\);_(&quot;Q&quot;* &quot;-&quot;??_);_(@_)" sourceLinked="0"/>
          <c:spPr/>
          <c:txPr>
            <a:bodyPr/>
            <a:lstStyle/>
            <a:p>
              <a:pPr>
                <a:defRPr sz="1200" b="1"/>
              </a:pPr>
              <a:endParaRPr lang="es-GT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spPr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9"/>
        <c:spPr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40"/>
        <c:spPr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41"/>
        <c:spPr>
          <a:blipFill>
            <a:blip xmlns:r="http://schemas.openxmlformats.org/officeDocument/2006/relationships" r:embed="rId4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42"/>
        <c:spPr>
          <a:blipFill>
            <a:blip xmlns:r="http://schemas.openxmlformats.org/officeDocument/2006/relationships" r:embed="rId5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</c:pivotFmts>
    <c:view3D>
      <c:rotX val="0"/>
      <c:rotY val="0"/>
      <c:depthPercent val="60"/>
      <c:perspective val="10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633169060266953E-2"/>
          <c:y val="2.4416625184669534E-2"/>
          <c:w val="0.93036687112626038"/>
          <c:h val="0.88608856532627522"/>
        </c:manualLayout>
      </c:layout>
      <c:bar3DChart>
        <c:barDir val="col"/>
        <c:grouping val="clustered"/>
        <c:ser>
          <c:idx val="0"/>
          <c:order val="0"/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c:spPr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CF-4D8B-BFD7-DE51EED0DE4D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CF-4D8B-BFD7-DE51EED0DE4D}"/>
              </c:ext>
            </c:extLst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CF-4D8B-BFD7-DE51EED0DE4D}"/>
              </c:ext>
            </c:extLst>
          </c:dPt>
          <c:dPt>
            <c:idx val="3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CF-4D8B-BFD7-DE51EED0DE4D}"/>
              </c:ext>
            </c:extLst>
          </c:dPt>
          <c:dPt>
            <c:idx val="4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CF-4D8B-BFD7-DE51EED0DE4D}"/>
              </c:ext>
            </c:extLst>
          </c:dPt>
          <c:dPt>
            <c:idx val="5"/>
            <c:spPr>
              <a:blipFill dpi="0" rotWithShape="1">
                <a:blip xmlns:r="http://schemas.openxmlformats.org/officeDocument/2006/relationships" r:embed="rId6"/>
                <a:srcRect/>
                <a:stretch>
                  <a:fillRect l="-10000" t="-5000" r="-3000" b="-6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CCF-4D8B-BFD7-DE51EED0DE4D}"/>
              </c:ext>
            </c:extLst>
          </c:dPt>
          <c:dLbls>
            <c:numFmt formatCode="_(&quot;Q&quot;* #,##0.00_);_(&quot;Q&quot;* \(#,##0.00\);_(&quot;Q&quot;* &quot;-&quot;??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G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reserva!$B$7:$B$12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reserva!$G$7:$G$12</c:f>
              <c:numCache>
                <c:formatCode>_-* #,##0_-;\-* #,##0_-;_-* "-"??_-;_-@_-</c:formatCode>
                <c:ptCount val="6"/>
                <c:pt idx="0">
                  <c:v>11689943928.640003</c:v>
                </c:pt>
                <c:pt idx="1">
                  <c:v>12508291115.370001</c:v>
                </c:pt>
                <c:pt idx="2">
                  <c:v>13045633834.230005</c:v>
                </c:pt>
                <c:pt idx="3">
                  <c:v>13735856622.260002</c:v>
                </c:pt>
                <c:pt idx="4">
                  <c:v>13231212437.510002</c:v>
                </c:pt>
                <c:pt idx="5">
                  <c:v>15300765929.802486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CCF-4D8B-BFD7-DE51EED0DE4D}"/>
            </c:ext>
          </c:extLst>
        </c:ser>
        <c:dLbls>
          <c:showVal val="1"/>
        </c:dLbls>
        <c:gapWidth val="40"/>
        <c:gapDepth val="75"/>
        <c:shape val="box"/>
        <c:axId val="77221888"/>
        <c:axId val="77223424"/>
        <c:axId val="0"/>
      </c:bar3DChart>
      <c:catAx>
        <c:axId val="772218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ES"/>
            </a:pPr>
            <a:endParaRPr lang="es-GT"/>
          </a:p>
        </c:txPr>
        <c:crossAx val="77223424"/>
        <c:crosses val="autoZero"/>
        <c:auto val="1"/>
        <c:lblAlgn val="ctr"/>
        <c:lblOffset val="100"/>
      </c:catAx>
      <c:valAx>
        <c:axId val="77223424"/>
        <c:scaling>
          <c:orientation val="minMax"/>
          <c:min val="8000000000"/>
        </c:scaling>
        <c:axPos val="l"/>
        <c:majorGridlines/>
        <c:numFmt formatCode="_-* #,##0_-;\-* #,##0_-;_-* &quot;-&quot;??_-;_-@_-" sourceLinked="1"/>
        <c:tickLblPos val="nextTo"/>
        <c:txPr>
          <a:bodyPr/>
          <a:lstStyle/>
          <a:p>
            <a:pPr>
              <a:defRPr lang="es-ES"/>
            </a:pPr>
            <a:endParaRPr lang="es-GT"/>
          </a:p>
        </c:txPr>
        <c:crossAx val="77221888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</c:dispUnitsLbl>
        </c:dispUnits>
      </c:valAx>
      <c:spPr>
        <a:ln w="25400">
          <a:noFill/>
        </a:ln>
      </c:spPr>
    </c:plotArea>
    <c:plotVisOnly val="1"/>
    <c:dispBlanksAs val="gap"/>
  </c:chart>
  <c:spPr>
    <a:noFill/>
    <a:ln w="0">
      <a:noFill/>
    </a:ln>
    <a:scene3d>
      <a:camera prst="orthographicFront"/>
      <a:lightRig rig="threePt" dir="t"/>
    </a:scene3d>
    <a:sp3d/>
  </c:spPr>
  <c:externalData r:id="rId7"/>
  <c:userShapes r:id="rId8"/>
  <c:extLst xmlns:c16r2="http://schemas.microsoft.com/office/drawing/2015/06/chart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autoTitleDeleted val="1"/>
    <c:pivotFmts>
      <c:pivotFmt>
        <c:idx val="0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26E-3"/>
              <c:y val="-1.678656757367636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09E-2"/>
              <c:y val="-1.1202524254995194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75E-3"/>
              <c:y val="-6.4938288093171223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37E-2"/>
              <c:y val="-5.7423158739743725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GT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26E-3"/>
              <c:y val="-1.678656757367636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09E-2"/>
              <c:y val="-1.1202524254995194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75E-3"/>
              <c:y val="-6.4938288093171223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37E-2"/>
              <c:y val="-5.7423158739743725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26E-3"/>
              <c:y val="-1.678656757367636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09E-2"/>
              <c:y val="-1.1202524254995194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75E-3"/>
              <c:y val="-6.4938288093171223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37E-2"/>
              <c:y val="-5.7423158739743725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0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26E-3"/>
              <c:y val="-1.678656757367636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1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09E-2"/>
              <c:y val="-1.1202524254995194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2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75E-3"/>
              <c:y val="-6.4938288093171223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3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4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37E-2"/>
              <c:y val="-5.7423158739743725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5"/>
        <c:spPr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600" b="1"/>
              </a:pPr>
              <a:endParaRPr lang="es-GT"/>
            </a:p>
          </c:txPr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spPr>
          <a:blipFill>
            <a:blip xmlns:r="http://schemas.openxmlformats.org/officeDocument/2006/relationships" r:embed="rId1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7.1855887600074326E-3"/>
              <c:y val="-1.6786567573676366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spPr>
          <a:blipFill>
            <a:blip xmlns:r="http://schemas.openxmlformats.org/officeDocument/2006/relationships" r:embed="rId2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1.0998823352728709E-2"/>
              <c:y val="-1.1202524254995194E-2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spPr>
          <a:blipFill>
            <a:blip xmlns:r="http://schemas.openxmlformats.org/officeDocument/2006/relationships" r:embed="rId3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2.7266527406992975E-3"/>
              <c:y val="-6.4938288093171223E-4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spPr>
          <a:blipFill>
            <a:blip xmlns:r="http://schemas.openxmlformats.org/officeDocument/2006/relationships" r:embed="rId4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4.2283513702127814E-3"/>
              <c:y val="-2.0404584996666477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spPr>
          <a:blipFill>
            <a:blip xmlns:r="http://schemas.openxmlformats.org/officeDocument/2006/relationships" r:embed="rId5"/>
            <a:stretch>
              <a:fillRect/>
            </a:stretch>
          </a:blipFill>
          <a:ln w="6350"/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6350" prst="artDeco"/>
          </a:sp3d>
        </c:spPr>
        <c:dLbl>
          <c:idx val="0"/>
          <c:layout>
            <c:manualLayout>
              <c:x val="-1.5411599502804537E-2"/>
              <c:y val="-5.7423158739743725E-3"/>
            </c:manualLayout>
          </c:layout>
          <c:showVal val="1"/>
          <c:separator>
</c:separator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  <c:marker>
          <c:symbol val="none"/>
        </c:marker>
        <c:dLbl>
          <c:idx val="0"/>
          <c:numFmt formatCode="_(&quot;Q&quot;* #,##0.00_);_(&quot;Q&quot;* \(#,##0.00\);_(&quot;Q&quot;* &quot;-&quot;??_);_(@_)" sourceLinked="0"/>
          <c:spPr/>
          <c:txPr>
            <a:bodyPr/>
            <a:lstStyle/>
            <a:p>
              <a:pPr>
                <a:defRPr sz="1200" b="1"/>
              </a:pPr>
              <a:endParaRPr lang="es-GT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spPr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3"/>
        <c:spPr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4"/>
        <c:spPr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5"/>
        <c:spPr>
          <a:blipFill>
            <a:blip xmlns:r="http://schemas.openxmlformats.org/officeDocument/2006/relationships" r:embed="rId4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6"/>
        <c:spPr>
          <a:blipFill>
            <a:blip xmlns:r="http://schemas.openxmlformats.org/officeDocument/2006/relationships" r:embed="rId5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7"/>
        <c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  <c:marker>
          <c:symbol val="none"/>
        </c:marker>
        <c:dLbl>
          <c:idx val="0"/>
          <c:numFmt formatCode="_(&quot;Q&quot;* #,##0.00_);_(&quot;Q&quot;* \(#,##0.00\);_(&quot;Q&quot;* &quot;-&quot;??_);_(@_)" sourceLinked="0"/>
          <c:spPr/>
          <c:txPr>
            <a:bodyPr/>
            <a:lstStyle/>
            <a:p>
              <a:pPr>
                <a:defRPr sz="1200" b="1"/>
              </a:pPr>
              <a:endParaRPr lang="es-GT"/>
            </a:p>
          </c:txPr>
          <c:showVal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spPr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39"/>
        <c:spPr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40"/>
        <c:spPr>
          <a:blipFill>
            <a:blip xmlns:r="http://schemas.openxmlformats.org/officeDocument/2006/relationships" r:embed="rId3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41"/>
        <c:spPr>
          <a:blipFill>
            <a:blip xmlns:r="http://schemas.openxmlformats.org/officeDocument/2006/relationships" r:embed="rId4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  <c:pivotFmt>
        <c:idx val="42"/>
        <c:spPr>
          <a:blipFill>
            <a:blip xmlns:r="http://schemas.openxmlformats.org/officeDocument/2006/relationships" r:embed="rId5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c:spPr>
      </c:pivotFmt>
    </c:pivotFmts>
    <c:plotArea>
      <c:layout>
        <c:manualLayout>
          <c:layoutTarget val="inner"/>
          <c:xMode val="edge"/>
          <c:yMode val="edge"/>
          <c:x val="6.9633128873738931E-2"/>
          <c:y val="2.6624742418712159E-2"/>
          <c:w val="0.93036687112626038"/>
          <c:h val="0.88608856532627489"/>
        </c:manualLayout>
      </c:layout>
      <c:barChart>
        <c:barDir val="col"/>
        <c:grouping val="clustered"/>
        <c:ser>
          <c:idx val="0"/>
          <c:order val="0"/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/>
            </a:sp3d>
          </c:spPr>
          <c:dPt>
            <c:idx val="0"/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14-4525-B342-EF5FEAD3F380}"/>
              </c:ext>
            </c:extLst>
          </c:dPt>
          <c:dLbls>
            <c:delete val="1"/>
          </c:dLbls>
          <c:cat>
            <c:numRef>
              <c:f>reserva!$B$7:$B$12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reserva!$G$7:$G$12</c:f>
              <c:numCache>
                <c:formatCode>_-* #,##0_-;\-* #,##0_-;_-* "-"??_-;_-@_-</c:formatCode>
                <c:ptCount val="6"/>
                <c:pt idx="0">
                  <c:v>11689943928.640003</c:v>
                </c:pt>
                <c:pt idx="1">
                  <c:v>12508291115.370001</c:v>
                </c:pt>
                <c:pt idx="2">
                  <c:v>13045633834.230005</c:v>
                </c:pt>
                <c:pt idx="3">
                  <c:v>13735856622.260002</c:v>
                </c:pt>
                <c:pt idx="4">
                  <c:v>13231212437.510002</c:v>
                </c:pt>
                <c:pt idx="5">
                  <c:v>15300765929.802486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14-4525-B342-EF5FEAD3F380}"/>
            </c:ext>
          </c:extLst>
        </c:ser>
        <c:dLbls>
          <c:showVal val="1"/>
        </c:dLbls>
        <c:gapWidth val="40"/>
        <c:axId val="83165568"/>
        <c:axId val="83167104"/>
      </c:barChart>
      <c:lineChart>
        <c:grouping val="standard"/>
        <c:ser>
          <c:idx val="1"/>
          <c:order val="1"/>
          <c:spPr>
            <a:ln w="5715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 w="57150">
                <a:solidFill>
                  <a:schemeClr val="accent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2820857437115299E-2"/>
                  <c:y val="-3.21713590127766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414-4525-B342-EF5FEAD3F3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102943180826828E-2"/>
                  <c:y val="2.57370872102213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414-4525-B342-EF5FEAD3F3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92514462269262E-2"/>
                  <c:y val="3.21713590127766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414-4525-B342-EF5FEAD3F3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974600205980703E-2"/>
                  <c:y val="-4.289514535036889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414-4525-B342-EF5FEAD3F3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410428718556819E-3"/>
                  <c:y val="1.930281540766586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414-4525-B342-EF5FEAD3F3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G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reserva!$I$7:$I$12</c:f>
              <c:numCache>
                <c:formatCode>0%</c:formatCode>
                <c:ptCount val="6"/>
                <c:pt idx="0">
                  <c:v>0.1114022505148573</c:v>
                </c:pt>
                <c:pt idx="1">
                  <c:v>7.0004372281468288E-2</c:v>
                </c:pt>
                <c:pt idx="2">
                  <c:v>4.2958923317648202E-2</c:v>
                </c:pt>
                <c:pt idx="3">
                  <c:v>5.29083367508714E-2</c:v>
                </c:pt>
                <c:pt idx="4">
                  <c:v>-3.6739185522087235E-2</c:v>
                </c:pt>
                <c:pt idx="5" formatCode="0.0%">
                  <c:v>0.15641450109480318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14-4525-B342-EF5FEAD3F380}"/>
            </c:ext>
          </c:extLst>
        </c:ser>
        <c:dLbls>
          <c:showVal val="1"/>
        </c:dLbls>
        <c:marker val="1"/>
        <c:axId val="83183104"/>
        <c:axId val="83181568"/>
      </c:lineChart>
      <c:catAx>
        <c:axId val="83165568"/>
        <c:scaling>
          <c:orientation val="minMax"/>
        </c:scaling>
        <c:delete val="1"/>
        <c:axPos val="b"/>
        <c:numFmt formatCode="General" sourceLinked="0"/>
        <c:tickLblPos val="nextTo"/>
        <c:crossAx val="83167104"/>
        <c:crosses val="autoZero"/>
        <c:auto val="1"/>
        <c:lblAlgn val="ctr"/>
        <c:lblOffset val="100"/>
      </c:catAx>
      <c:valAx>
        <c:axId val="83167104"/>
        <c:scaling>
          <c:orientation val="minMax"/>
          <c:min val="8000000000"/>
        </c:scaling>
        <c:axPos val="l"/>
        <c:numFmt formatCode="_-* #,##0_-;\-* #,##0_-;_-* &quot;-&quot;??_-;_-@_-" sourceLinked="1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es-ES">
                <a:ln>
                  <a:noFill/>
                </a:ln>
                <a:noFill/>
              </a:defRPr>
            </a:pPr>
            <a:endParaRPr lang="es-GT"/>
          </a:p>
        </c:txPr>
        <c:crossAx val="83165568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</c:dispUnitsLbl>
        </c:dispUnits>
      </c:valAx>
      <c:valAx>
        <c:axId val="83181568"/>
        <c:scaling>
          <c:orientation val="minMax"/>
        </c:scaling>
        <c:axPos val="r"/>
        <c:numFmt formatCode="0%" sourceLinked="1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lang="es-ES">
                <a:ln>
                  <a:noFill/>
                </a:ln>
                <a:noFill/>
              </a:defRPr>
            </a:pPr>
            <a:endParaRPr lang="es-GT"/>
          </a:p>
        </c:txPr>
        <c:crossAx val="83183104"/>
        <c:crosses val="max"/>
        <c:crossBetween val="between"/>
      </c:valAx>
      <c:catAx>
        <c:axId val="83183104"/>
        <c:scaling>
          <c:orientation val="minMax"/>
        </c:scaling>
        <c:delete val="1"/>
        <c:axPos val="b"/>
        <c:tickLblPos val="nextTo"/>
        <c:crossAx val="8318156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plotVisOnly val="1"/>
    <c:dispBlanksAs val="gap"/>
  </c:chart>
  <c:spPr>
    <a:noFill/>
    <a:ln w="0">
      <a:noFill/>
    </a:ln>
    <a:scene3d>
      <a:camera prst="orthographicFront"/>
      <a:lightRig rig="threePt" dir="t"/>
    </a:scene3d>
    <a:sp3d/>
  </c:spPr>
  <c:externalData r:id="rId6"/>
  <c:extLst xmlns:c16r2="http://schemas.microsoft.com/office/drawing/2015/06/chart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plotArea>
      <c:layout/>
      <c:barChart>
        <c:barDir val="col"/>
        <c:grouping val="clustered"/>
        <c:ser>
          <c:idx val="1"/>
          <c:order val="0"/>
          <c:tx>
            <c:v>PRESUPUESTO</c:v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dLbls>
            <c:delete val="1"/>
          </c:dLbls>
          <c:cat>
            <c:strRef>
              <c:f>'RESUMEN FINANCIERO'!$B$5:$B$6</c:f>
              <c:strCache>
                <c:ptCount val="2"/>
                <c:pt idx="0">
                  <c:v>INGRESOS</c:v>
                </c:pt>
                <c:pt idx="1">
                  <c:v>EGRESOS</c:v>
                </c:pt>
              </c:strCache>
            </c:strRef>
          </c:cat>
          <c:val>
            <c:numRef>
              <c:f>('RESUMEN FINANCIERO'!$C$3,'RESUMEN FINANCIERO'!$C$3)</c:f>
              <c:numCache>
                <c:formatCode>_("Q"* #,##0.00_);_("Q"* \(#,##0.00\);_("Q"* "-"??_);_(@_)</c:formatCode>
                <c:ptCount val="2"/>
                <c:pt idx="0">
                  <c:v>13742.238300999999</c:v>
                </c:pt>
                <c:pt idx="1">
                  <c:v>13742.238300999999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B-4024-801D-08583EE46788}"/>
            </c:ext>
          </c:extLst>
        </c:ser>
        <c:ser>
          <c:idx val="0"/>
          <c:order val="1"/>
          <c:tx>
            <c:v>EJECUCION</c:v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EB-4024-801D-08583EE46788}"/>
              </c:ext>
            </c:extLst>
          </c:dPt>
          <c:dPt>
            <c:idx val="1"/>
            <c:spPr>
              <a:blipFill dpi="0" rotWithShape="1">
                <a:blip xmlns:r="http://schemas.openxmlformats.org/officeDocument/2006/relationships" r:embed="rId3"/>
                <a:srcRect/>
                <a:stretch>
                  <a:fillRect l="-3000" t="-2000" r="-3000" b="-2000"/>
                </a:stretch>
              </a:blip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3EB-4024-801D-08583EE46788}"/>
              </c:ext>
            </c:extLst>
          </c:dPt>
          <c:dLbls>
            <c:dLbl>
              <c:idx val="0"/>
              <c:layout>
                <c:manualLayout>
                  <c:x val="4.4131178712509354E-3"/>
                  <c:y val="-1.111111111111112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EB-4024-801D-08583EE46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443110393275616E-3"/>
                  <c:y val="-0.11055363079615049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EB-4024-801D-08583EE4678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'RESUMEN FINANCIERO'!$B$5:$B$6</c:f>
              <c:strCache>
                <c:ptCount val="2"/>
                <c:pt idx="0">
                  <c:v>INGRESOS</c:v>
                </c:pt>
                <c:pt idx="1">
                  <c:v>EGRESOS</c:v>
                </c:pt>
              </c:strCache>
            </c:strRef>
          </c:cat>
          <c:val>
            <c:numRef>
              <c:f>'RESUMEN FINANCIERO'!$C$5:$C$6</c:f>
              <c:numCache>
                <c:formatCode>_("Q"* #,##0.00_);_("Q"* \(#,##0.00\);_("Q"* "-"??_);_(@_)</c:formatCode>
                <c:ptCount val="2"/>
                <c:pt idx="0">
                  <c:v>7103.0320537399994</c:v>
                </c:pt>
                <c:pt idx="1">
                  <c:v>5466.6413571199992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EB-4024-801D-08583EE46788}"/>
            </c:ext>
          </c:extLst>
        </c:ser>
        <c:dLbls>
          <c:showVal val="1"/>
        </c:dLbls>
        <c:gapWidth val="50"/>
        <c:overlap val="100"/>
        <c:axId val="83881344"/>
        <c:axId val="83756160"/>
      </c:barChart>
      <c:catAx>
        <c:axId val="8388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756160"/>
        <c:crosses val="autoZero"/>
        <c:auto val="1"/>
        <c:lblAlgn val="ctr"/>
        <c:lblOffset val="100"/>
      </c:catAx>
      <c:valAx>
        <c:axId val="83756160"/>
        <c:scaling>
          <c:orientation val="minMax"/>
          <c:max val="138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881344"/>
        <c:crosses val="autoZero"/>
        <c:crossBetween val="between"/>
        <c:majorUnit val="4600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autoTitleDeleted val="1"/>
    <c:plotArea>
      <c:layout>
        <c:manualLayout>
          <c:layoutTarget val="inner"/>
          <c:xMode val="edge"/>
          <c:yMode val="edge"/>
          <c:x val="7.6830708661417321E-2"/>
          <c:y val="2.536016331291923E-2"/>
          <c:w val="0.91141715458644557"/>
          <c:h val="0.91544894851106551"/>
        </c:manualLayout>
      </c:layout>
      <c:lineChart>
        <c:grouping val="standard"/>
        <c:ser>
          <c:idx val="0"/>
          <c:order val="0"/>
          <c:tx>
            <c:strRef>
              <c:f>reserva!$N$2</c:f>
              <c:strCache>
                <c:ptCount val="1"/>
                <c:pt idx="0">
                  <c:v>Reserva sin Rentas de la Propiedad</c:v>
                </c:pt>
              </c:strCache>
            </c:strRef>
          </c:tx>
          <c:spPr>
            <a:ln w="571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57150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0144272831280711E-2"/>
                  <c:y val="3.842600693431837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19-4B4F-BDAF-5DE59A8DE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392136079143951E-2"/>
                  <c:y val="2.813794109069699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19-4B4F-BDAF-5DE59A8DE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275169930681743E-2"/>
                  <c:y val="-2.741761446485864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B19-4B4F-BDAF-5DE59A8DE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740426677434551E-2"/>
                  <c:y val="-4.7993746152101439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19-4B4F-BDAF-5DE59A8DE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125042062050011E-2"/>
                  <c:y val="-2.947522763358289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B19-4B4F-BDAF-5DE59A8DE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5523924894005208E-3"/>
                  <c:y val="-2.947522763358281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19-4B4F-BDAF-5DE59A8DE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249528905040869E-2"/>
                  <c:y val="5.282929911538839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B19-4B4F-BDAF-5DE59A8DE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Q&quot;#,##0.00_ ;[Red]\-&quot;Q&quot;#,##0.00\ " sourceLinked="0"/>
            <c:spPr>
              <a:solidFill>
                <a:schemeClr val="accent1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reserva!$B$3:$B$12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reserva!$N$3:$N$12</c:f>
              <c:numCache>
                <c:formatCode>_-* #,##0_-;\-* #,##0_-;_-* "-"??_-;_-@_-</c:formatCode>
                <c:ptCount val="10"/>
                <c:pt idx="0">
                  <c:v>471260637.79000074</c:v>
                </c:pt>
                <c:pt idx="1">
                  <c:v>293461235.93999839</c:v>
                </c:pt>
                <c:pt idx="2">
                  <c:v>-70960935.099998519</c:v>
                </c:pt>
                <c:pt idx="3">
                  <c:v>-264395922.20000067</c:v>
                </c:pt>
                <c:pt idx="4">
                  <c:v>910501406.59999847</c:v>
                </c:pt>
                <c:pt idx="5">
                  <c:v>1317887340.7300014</c:v>
                </c:pt>
                <c:pt idx="6">
                  <c:v>1436518844.1399994</c:v>
                </c:pt>
                <c:pt idx="7">
                  <c:v>1135612658.6200006</c:v>
                </c:pt>
                <c:pt idx="8">
                  <c:v>97978070.400001526</c:v>
                </c:pt>
                <c:pt idx="9">
                  <c:v>1803756158.1065807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19-4B4F-BDAF-5DE59A8DE41F}"/>
            </c:ext>
          </c:extLst>
        </c:ser>
        <c:dLbls>
          <c:showVal val="1"/>
        </c:dLbls>
        <c:marker val="1"/>
        <c:axId val="83726720"/>
        <c:axId val="83758464"/>
      </c:lineChart>
      <c:catAx>
        <c:axId val="837267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758464"/>
        <c:crosses val="autoZero"/>
        <c:auto val="1"/>
        <c:lblAlgn val="ctr"/>
        <c:lblOffset val="100"/>
      </c:catAx>
      <c:valAx>
        <c:axId val="8375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_);_(&quot;Q&quot;* \(#,##0\);_(&quot;Q&quot;* &quot;-&quot;_);_(@_)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7267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4871794871794893E-2"/>
                <c:y val="4.5936295000162032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lang="es-E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plotArea>
      <c:layout/>
      <c:lineChart>
        <c:grouping val="standard"/>
        <c:ser>
          <c:idx val="0"/>
          <c:order val="0"/>
          <c:tx>
            <c:strRef>
              <c:f>Hoja1!$B$16</c:f>
              <c:strCache>
                <c:ptCount val="1"/>
                <c:pt idx="0">
                  <c:v>AÑO 2019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2857593163795891E-2"/>
                  <c:y val="3.522160204657964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747-4012-AF04-23466031F0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Hoja1!$C$15:$H$15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Hoja1!$C$16:$H$16</c:f>
              <c:numCache>
                <c:formatCode>_(* #,##0_);_(* \(#,##0\);_(* "-"??_);_(@_)</c:formatCode>
                <c:ptCount val="6"/>
                <c:pt idx="0">
                  <c:v>26377</c:v>
                </c:pt>
                <c:pt idx="1">
                  <c:v>26059</c:v>
                </c:pt>
                <c:pt idx="2">
                  <c:v>26593</c:v>
                </c:pt>
                <c:pt idx="3">
                  <c:v>25710</c:v>
                </c:pt>
                <c:pt idx="4">
                  <c:v>26830</c:v>
                </c:pt>
                <c:pt idx="5">
                  <c:v>26247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7-4012-AF04-23466031F022}"/>
            </c:ext>
          </c:extLst>
        </c:ser>
        <c:ser>
          <c:idx val="1"/>
          <c:order val="1"/>
          <c:tx>
            <c:strRef>
              <c:f>Hoja1!$B$17</c:f>
              <c:strCache>
                <c:ptCount val="1"/>
                <c:pt idx="0">
                  <c:v>AÑO 2020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spPr>
              <a:solidFill>
                <a:schemeClr val="accent2">
                  <a:lumMod val="75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Hoja1!$C$15:$H$15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Hoja1!$C$17:$H$17</c:f>
              <c:numCache>
                <c:formatCode>_(* #,##0_);_(* \(#,##0\);_(* "-"??_);_(@_)</c:formatCode>
                <c:ptCount val="6"/>
                <c:pt idx="0">
                  <c:v>27055</c:v>
                </c:pt>
                <c:pt idx="1">
                  <c:v>26844</c:v>
                </c:pt>
                <c:pt idx="2">
                  <c:v>24188</c:v>
                </c:pt>
                <c:pt idx="3">
                  <c:v>23295</c:v>
                </c:pt>
                <c:pt idx="4">
                  <c:v>23382</c:v>
                </c:pt>
                <c:pt idx="5">
                  <c:v>23977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7-4012-AF04-23466031F022}"/>
            </c:ext>
          </c:extLst>
        </c:ser>
        <c:ser>
          <c:idx val="2"/>
          <c:order val="2"/>
          <c:tx>
            <c:strRef>
              <c:f>Hoja1!$B$18</c:f>
              <c:strCache>
                <c:ptCount val="1"/>
                <c:pt idx="0">
                  <c:v>AÑO 2021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32862072039806E-2"/>
                  <c:y val="3.733130668792988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747-4012-AF04-23466031F0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81248622576337E-2"/>
                  <c:y val="2.678278348117875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47-4012-AF04-23466031F0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Hoja1!$C$15:$H$15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Hoja1!$C$18:$H$18</c:f>
              <c:numCache>
                <c:formatCode>_(* #,##0_);_(* \(#,##0\);_(* "-"??_);_(@_)</c:formatCode>
                <c:ptCount val="6"/>
                <c:pt idx="0">
                  <c:v>26203</c:v>
                </c:pt>
                <c:pt idx="1">
                  <c:v>26013</c:v>
                </c:pt>
                <c:pt idx="2">
                  <c:v>26986</c:v>
                </c:pt>
                <c:pt idx="3">
                  <c:v>26937</c:v>
                </c:pt>
                <c:pt idx="4">
                  <c:v>27271</c:v>
                </c:pt>
                <c:pt idx="5">
                  <c:v>27440.657034218511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47-4012-AF04-23466031F022}"/>
            </c:ext>
          </c:extLst>
        </c:ser>
        <c:dLbls>
          <c:showVal val="1"/>
        </c:dLbls>
        <c:marker val="1"/>
        <c:axId val="83809408"/>
        <c:axId val="83810944"/>
      </c:lineChart>
      <c:catAx>
        <c:axId val="83809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810944"/>
        <c:crosses val="autoZero"/>
        <c:auto val="1"/>
        <c:lblAlgn val="ctr"/>
        <c:lblOffset val="100"/>
      </c:catAx>
      <c:valAx>
        <c:axId val="83810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38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GT"/>
  <c:chart>
    <c:autoTitleDeleted val="1"/>
    <c:plotArea>
      <c:layout>
        <c:manualLayout>
          <c:layoutTarget val="inner"/>
          <c:xMode val="edge"/>
          <c:yMode val="edge"/>
          <c:x val="0.10545557599230941"/>
          <c:y val="2.1626856685771682E-2"/>
          <c:w val="0.86874699237048525"/>
          <c:h val="0.9327635422902574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fld id="{9C110D1C-5230-458B-B8B2-5C8F55F1EAC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0B0A730-ABBE-4F2E-A7F5-C3FB4031C050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100-40D1-8E67-C7144872645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7B286DD-FC8F-4C85-8D6D-49DA49DA473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CD915B00-B442-464D-AF1D-179E1D4154A6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00-40D1-8E67-C7144872645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799B32A-991E-43BA-9BF9-469F3FDD852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E5B19C3-2D31-4388-97A2-96E6CC1C4132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100-40D1-8E67-C7144872645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5469AA-7CFD-4241-BA95-9D067C18CD3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1291E89-7595-4F58-944D-1438793DC151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00-40D1-8E67-C7144872645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0D51A15-A606-4D8C-AA76-C55D4E5D48D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BAB83CF-D41C-4862-A3BA-90243ED61CB3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100-40D1-8E67-C7144872645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384336D-5F35-4C88-B061-33F0BD5C4B6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1E5D4F5-CB63-4647-80CA-14125962B5CF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00-40D1-8E67-C7144872645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6589DC-2337-4287-86C5-816E440DCD9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F5E5FD2-C72D-4ED7-A3B2-EA3C1768CF76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100-40D1-8E67-C7144872645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3B09C9C-249F-4AC8-A188-8B802FC0A97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97099C7-6BBD-422A-AD7B-F4C3D2D8CFD3}" type="VALUE">
                      <a:rPr lang="en-US"/>
                      <a:pPr/>
                      <a:t>[VALOR]</a:t>
                    </a:fld>
                    <a:endParaRPr lang="es-GT"/>
                  </a:p>
                </c:rich>
              </c:tx>
              <c:dLblPos val="outEnd"/>
              <c:showVal val="1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9-4A2C-94C8-35EED959DDE5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Val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Hoja1!$B$5:$B$12</c:f>
              <c:strCache>
                <c:ptCount val="8"/>
                <c:pt idx="0">
                  <c:v>SERVICIOS</c:v>
                </c:pt>
                <c:pt idx="1">
                  <c:v>COMERCIO</c:v>
                </c:pt>
                <c:pt idx="2">
                  <c:v>INDUSTRIA</c:v>
                </c:pt>
                <c:pt idx="3">
                  <c:v>TRANSPORTES</c:v>
                </c:pt>
                <c:pt idx="4">
                  <c:v>AGRICULTURA</c:v>
                </c:pt>
                <c:pt idx="5">
                  <c:v>CONSTRUCCION</c:v>
                </c:pt>
                <c:pt idx="6">
                  <c:v>MINAS</c:v>
                </c:pt>
                <c:pt idx="7">
                  <c:v>ELECTRICIDAD</c:v>
                </c:pt>
              </c:strCache>
            </c:strRef>
          </c:cat>
          <c:val>
            <c:numRef>
              <c:f>Hoja1!$Q$5:$Q$12</c:f>
              <c:numCache>
                <c:formatCode>_(* #,##0_);_(* \(#,##0\);_(* "-"??_);_(@_)</c:formatCode>
                <c:ptCount val="8"/>
                <c:pt idx="0">
                  <c:v>11548.400160673449</c:v>
                </c:pt>
                <c:pt idx="1">
                  <c:v>9042.9094923736484</c:v>
                </c:pt>
                <c:pt idx="2">
                  <c:v>3070.9869556831395</c:v>
                </c:pt>
                <c:pt idx="3">
                  <c:v>1500.2757375241031</c:v>
                </c:pt>
                <c:pt idx="4">
                  <c:v>1081.6877383222068</c:v>
                </c:pt>
                <c:pt idx="5">
                  <c:v>503.1105759638171</c:v>
                </c:pt>
                <c:pt idx="6">
                  <c:v>394.43869155563243</c:v>
                </c:pt>
                <c:pt idx="7">
                  <c:v>298.84768212250748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100-40D1-8E67-C71448726454}"/>
            </c:ext>
            <c:ext xmlns:c15="http://schemas.microsoft.com/office/drawing/2012/chart" uri="{02D57815-91ED-43cb-92C2-25804820EDAC}">
              <c15:datalabelsRange>
                <c15:f>Hoja1!$S$5:$S$12</c15:f>
                <c15:dlblRangeCache>
                  <c:ptCount val="8"/>
                  <c:pt idx="0">
                    <c:v>42.1%</c:v>
                  </c:pt>
                  <c:pt idx="1">
                    <c:v>33.0%</c:v>
                  </c:pt>
                  <c:pt idx="2">
                    <c:v>11.2%</c:v>
                  </c:pt>
                  <c:pt idx="3">
                    <c:v>5.5%</c:v>
                  </c:pt>
                  <c:pt idx="4">
                    <c:v>3.9%</c:v>
                  </c:pt>
                  <c:pt idx="5">
                    <c:v>1.8%</c:v>
                  </c:pt>
                  <c:pt idx="6">
                    <c:v>1.4%</c:v>
                  </c:pt>
                  <c:pt idx="7">
                    <c:v>1.1%</c:v>
                  </c:pt>
                </c15:dlblRangeCache>
              </c15:datalabelsRange>
            </c:ext>
          </c:extLst>
        </c:ser>
        <c:dLbls>
          <c:showVal val="1"/>
        </c:dLbls>
        <c:gapWidth val="50"/>
        <c:axId val="84011648"/>
        <c:axId val="84013440"/>
      </c:barChart>
      <c:catAx>
        <c:axId val="8401164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013440"/>
        <c:crosses val="autoZero"/>
        <c:auto val="1"/>
        <c:lblAlgn val="ctr"/>
        <c:lblOffset val="100"/>
      </c:catAx>
      <c:valAx>
        <c:axId val="84013440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01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plotArea>
      <c:layout/>
      <c:lineChart>
        <c:grouping val="standard"/>
        <c:ser>
          <c:idx val="0"/>
          <c:order val="0"/>
          <c:tx>
            <c:strRef>
              <c:f>AF!$B$16</c:f>
              <c:strCache>
                <c:ptCount val="1"/>
                <c:pt idx="0">
                  <c:v>AÑO 2019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758108776404155E-2"/>
                  <c:y val="1.789103040909732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F75-4F25-985B-5861C2AE4A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857593163795891E-2"/>
                  <c:y val="3.522160204657964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75-4F25-985B-5861C2AE4A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AF!$C$15:$H$15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AF!$C$16:$H$16</c:f>
              <c:numCache>
                <c:formatCode>_(* #,##0_);_(* \(#,##0\);_(* "-"??_);_(@_)</c:formatCode>
                <c:ptCount val="6"/>
                <c:pt idx="0">
                  <c:v>1371525</c:v>
                </c:pt>
                <c:pt idx="1">
                  <c:v>1358163</c:v>
                </c:pt>
                <c:pt idx="2">
                  <c:v>1396917</c:v>
                </c:pt>
                <c:pt idx="3">
                  <c:v>1382001</c:v>
                </c:pt>
                <c:pt idx="4">
                  <c:v>1396350</c:v>
                </c:pt>
                <c:pt idx="5">
                  <c:v>1386510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75-4F25-985B-5861C2AE4A32}"/>
            </c:ext>
          </c:extLst>
        </c:ser>
        <c:ser>
          <c:idx val="1"/>
          <c:order val="1"/>
          <c:tx>
            <c:strRef>
              <c:f>AF!$B$17</c:f>
              <c:strCache>
                <c:ptCount val="1"/>
                <c:pt idx="0">
                  <c:v>AÑO 2020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6736604583574965E-2"/>
                  <c:y val="3.229432492374274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F75-4F25-985B-5861C2AE4A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736604583575048E-2"/>
                  <c:y val="3.435193842583496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F75-4F25-985B-5861C2AE4A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75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AF!$C$15:$H$15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AF!$C$17:$H$17</c:f>
              <c:numCache>
                <c:formatCode>_(* #,##0_);_(* \(#,##0\);_(* "-"??_);_(@_)</c:formatCode>
                <c:ptCount val="6"/>
                <c:pt idx="0">
                  <c:v>1391073</c:v>
                </c:pt>
                <c:pt idx="1">
                  <c:v>1396491</c:v>
                </c:pt>
                <c:pt idx="2">
                  <c:v>1362044</c:v>
                </c:pt>
                <c:pt idx="3">
                  <c:v>1376568</c:v>
                </c:pt>
                <c:pt idx="4">
                  <c:v>1323322</c:v>
                </c:pt>
                <c:pt idx="5">
                  <c:v>1353508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75-4F25-985B-5861C2AE4A32}"/>
            </c:ext>
          </c:extLst>
        </c:ser>
        <c:ser>
          <c:idx val="2"/>
          <c:order val="2"/>
          <c:tx>
            <c:strRef>
              <c:f>AF!$B$18</c:f>
              <c:strCache>
                <c:ptCount val="1"/>
                <c:pt idx="0">
                  <c:v>AÑO 2021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932862072039806E-2"/>
                  <c:y val="3.733130668792988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75-4F25-985B-5861C2AE4A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81248622576337E-2"/>
                  <c:y val="2.678278348117875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75-4F25-985B-5861C2AE4A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50000"/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AF!$C$15:$H$15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AF!$C$18:$H$18</c:f>
              <c:numCache>
                <c:formatCode>_(* #,##0_);_(* \(#,##0\);_(* "-"??_);_(@_)</c:formatCode>
                <c:ptCount val="6"/>
                <c:pt idx="0">
                  <c:v>1353179</c:v>
                </c:pt>
                <c:pt idx="1">
                  <c:v>1391848</c:v>
                </c:pt>
                <c:pt idx="2">
                  <c:v>1407718</c:v>
                </c:pt>
                <c:pt idx="3">
                  <c:v>1417932</c:v>
                </c:pt>
                <c:pt idx="4">
                  <c:v>1423451</c:v>
                </c:pt>
                <c:pt idx="5">
                  <c:v>1444855.0574754002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75-4F25-985B-5861C2AE4A32}"/>
            </c:ext>
          </c:extLst>
        </c:ser>
        <c:dLbls>
          <c:showVal val="1"/>
        </c:dLbls>
        <c:marker val="1"/>
        <c:axId val="84179200"/>
        <c:axId val="84201472"/>
      </c:lineChart>
      <c:catAx>
        <c:axId val="84179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201472"/>
        <c:crosses val="autoZero"/>
        <c:auto val="1"/>
        <c:lblAlgn val="ctr"/>
        <c:lblOffset val="100"/>
      </c:catAx>
      <c:valAx>
        <c:axId val="84201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417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1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Patronos!$D$79:$D$100</cx:f>
        <cx:nf>Patronos!$D$78</cx:nf>
        <cx:lvl ptCount="22" name="DEPARTAMENTO">
          <cx:pt idx="0">GUATEMALA</cx:pt>
          <cx:pt idx="1">QUETZALTENANGO</cx:pt>
          <cx:pt idx="2">ESCUINTLA</cx:pt>
          <cx:pt idx="3">SACATEPÉQUEZ</cx:pt>
          <cx:pt idx="4">IZABAL</cx:pt>
          <cx:pt idx="5">SUCHITEPÉQUEZ</cx:pt>
          <cx:pt idx="6">HUEHUETENANGO</cx:pt>
          <cx:pt idx="7">ALTA VERAPAZ</cx:pt>
          <cx:pt idx="8">CHIMALTENANGO</cx:pt>
          <cx:pt idx="9">SAN MARCOS</cx:pt>
          <cx:pt idx="10">PETÉN</cx:pt>
          <cx:pt idx="11">CHIQUIMULA</cx:pt>
          <cx:pt idx="12">RETALHULEU</cx:pt>
          <cx:pt idx="13">ZACAPA</cx:pt>
          <cx:pt idx="14">SANTA ROSA</cx:pt>
          <cx:pt idx="15">JUTIAPA</cx:pt>
          <cx:pt idx="16">QUICHÉ</cx:pt>
          <cx:pt idx="17">EL PROGRESO</cx:pt>
          <cx:pt idx="18">SOLOLÁ</cx:pt>
          <cx:pt idx="19">JALAPA</cx:pt>
          <cx:pt idx="20">BAJA VERAPAZ</cx:pt>
          <cx:pt idx="21">TOTONICAPÁN</cx:pt>
        </cx:lvl>
      </cx:strDim>
      <cx:numDim type="colorVal">
        <cx:f>Patronos!$E$79:$E$100</cx:f>
        <cx:nf>Patronos!$E$78</cx:nf>
        <cx:lvl ptCount="22" formatCode="_(* #,##0_);_(* \(#,##0\);_(* &quot;-&quot;??_);_(@_)" name=" PATRONOS ">
          <cx:pt idx="0">18464.696968884116</cx:pt>
          <cx:pt idx="1">1235.3540675175502</cx:pt>
          <cx:pt idx="2">974.13201194857118</cx:pt>
          <cx:pt idx="3">811.22817886933365</cx:pt>
          <cx:pt idx="4">539.72179040393803</cx:pt>
          <cx:pt idx="5">538.28198379843968</cx:pt>
          <cx:pt idx="6">505.98917850369196</cx:pt>
          <cx:pt idx="7">500.22995208169863</cx:pt>
          <cx:pt idx="8">461.97223370702926</cx:pt>
          <cx:pt idx="9">420.62921546343495</cx:pt>
          <cx:pt idx="10">400.88329630231527</cx:pt>
          <cx:pt idx="11">394.30132324860864</cx:pt>
          <cx:pt idx="12">356.24929153186758</cx:pt>
          <cx:pt idx="13">291.86936760030034</cx:pt>
          <cx:pt idx="14">287.75563444173372</cx:pt>
          <cx:pt idx="15">277.4713015453172</cx:pt>
          <cx:pt idx="16">223.37571051016641</cx:pt>
          <cx:pt idx="17">208.36058448139835</cx:pt>
          <cx:pt idx="18">199.1046848746235</cx:pt>
          <cx:pt idx="19">152.41381352489256</cx:pt>
          <cx:pt idx="20">104.28313556966334</cx:pt>
          <cx:pt idx="21">92.353309409820184</cx:pt>
        </cx:lvl>
      </cx:numDim>
    </cx:data>
  </cx:chartData>
  <cx:chart>
    <cx:plotArea>
      <cx:plotAreaRegion>
        <cx:series layoutId="regionMap" uniqueId="{11F1AD03-1203-461D-A222-2575F4260B93}">
          <cx:tx>
            <cx:txData>
              <cx:f/>
              <cx:v>Patronos</cx:v>
            </cx:txData>
          </cx:tx>
          <cx:dataLabels>
            <cx:visibility seriesName="0" categoryName="0" value="1"/>
          </cx:dataLabels>
          <cx:dataId val="0"/>
          <cx:layoutPr>
            <cx:regionLabelLayout val="bestFitOnly"/>
            <cx:geography viewedRegionType="countryRegion" cultureLanguage="es-ES" cultureRegion="GT" attribution="Con tecnología de Bing">
              <cx:geoCache provider="{E9337A44-BEBE-4D9F-B70C-5C5E7DAFC167}">
                <cx:binary>1HzJktw4tuWvyLRuKgESAImyyjITODrdPUaFQtKGFgqFOAOcp91b1me8ZX1H/ti7CGVkSS6lujM7
q61llmkeThIkiDudcy5cf79f/nZfPdx1z5a6kv3f7pefn2fD0Pztp5/6++yhvutf1Pl9p3r1cXhx
r+qf1MeP+f3DTx+6uzmX6U8mwuSn++yuGx6W5//4O9wtfVAHdX835Epejg/devXQj9XQf+fcN089
u/tQ59LL+6HL7wf883P/2r3Znb06vHz+7EEO+bC+WpuHn59/cdnzZz+d3uyrBz+rYG7D+AHGYvIC
M5MhG3OTcwsz8vxZpWT662mD4xcIcexQm2OEKTPp07PP7moY7/f3Yy6H6u7p8Lem9Dihuw8fuoe+
h5d6/Pxi6BdvoN/z+bN7NcpBL10Kq/jz83C8G8AU+jl5r9xPJ12lXyF89fjOP3258P/4+8kBWIWT
I5/Z5nTJ/nenvjJNdOPDf6/8s5dn4fn31uIPmoe+YIQz4jDGLAc7FvvKPJRh27IRQ5Qwxz4xTzQ+
ZOPD8CDvZKq+N61vm+hk+ImZopsfzkzhzctX/vHlXxxBzCScIMc2IYgsxzoxEXpBOIUkgTFyLO4Q
iLBP0fspgj7z7N8P6m+b57OhJ6YJfzzTXEL4vHt5+OtDiLywHWbZFrYcYtq29XWGs7Flc+Rwi+oY
cr60D6SCYbur/nQMnY4/sdTlj2ep65cuRNHFL/8Ek717Wqxv5f0/mOvIC/qY60yHcGxixL8KJJuA
+Qi3kY0sfFqKru+g5D40D+34sH1vVt+OpS9HnxjpGiruD1aQrm/caPefsZJlOxxzBrCHIHKa7fAL
YiHCKOOOSUx8Gk3X432Wg5V++defNNPJ+FND/XjRtHv3Urw8fM9h/2AY0ReQxnT8YJtQgAX0yzBy
OCA6ZkLOY6a21KmFdtvd+7vqe/P5dgA9jTuxyA4yxA8WOlCEXj577V+9vHj5V6Y3gHIADihHv4bG
1+kNTGYBxqPcOsVxL6vh7tnrh+6uufsTue3L0ScGevn6hzMQZDbAcP8JpMAAx2GTEQxWsi1AAl9w
IfSCmyYBtMcsnQMRgPHPkZyb5cBQ/jRQOBl+YiY3+uHMdP3y7Nnx5ZV7DnTu96HtH85ukNcAajsY
WYDq7BMT4RdAYjU2YHCeAmF9evQnsH19J58d77p71T8d/xZu+XaC+3zsiXGujz+ccS78V7/88+x7
q/AHDcNecBtUBJsRG3Fim6eWQS8QgAbTdJAJIO6rDHfxMPzyL/m9+XzbKk/jTixy4f9wFoGsdnmz
O9781eQUyA/AAVBwAAqwE/0AwAAxKRgLaClQV4iqJwt8ihfISe2Y1+Of0Xc+H3tiHXf3w1nnyn/1
8hDdHHxAmH9ZMiMvCLEIR4CVH43zNTWFaIFg4tzRSO0UFVw9DHdVNlYP4/fm9O24+XzsiXWufrzY
eQeU9AJI2l9mGfoCyguioBgAYLMs88syA2FDEdgMU/6JqZ5oOu+AijYgVf7+dL5tlKdxJwZ59wPS
z5dnAKKvzjVz/v1V+IMlBrRqyGCgV4M28FhATtCZRRkBo9mQ7QCcATP99OTfSj9g6CvV/wm7QOn/
beyJba6vfrhUdn1+OD/88l9Py/MtBPSHDWNjSmwgNtwGC/Cv85gJRQjiBZHHTAbU5wvTqEpVv/z3
08FvTejb8XL9NPDUKCDB/2CkM755tftrUxh5YSLHoYw6mtAw9HUOczgn1DQf4RooNk/r/yle4nHI
/1QS+23giVFiqJw/mFEAj7nRL/98WphvOeYfjBT6Qq84NzXcMrH9FX8BigniJwUkTZyvQfLlmN9n
v/zre/P5dqD8NvDEJpc/HhATL+P/jDqDMYX8xGwK5uEMUtRpdXEIRBID3fPrNqi4K/4v9JkvR5+Y
SLz+4cLGPzy7uDoPr/zrv7IVSl5wBLwSOmjA8HVP9CsLQX8NGtQ2twiQHQs/hcmnfOZXzy46lUIP
+k80Qr8YfGKgix8PAcTQAf1L4TJ5waD3SWDlLdBm0An3B7gMJIbZNsPflJxj6Ov/Gbj8NO7EIPHL
Hy5iXp2/Oj/bAYf55b/+Sk0GWAzI/LrtadoAnPHXzRpQ0ECOoZQ/RswJZH6lBiVzoDK//PefUGa+
HH1io1f//yO038cqnxOaL676o5tvoCXAdUOAWaABaCb5VUqzwC6gp4FspsXME/t81v///Sl9GxB8
NvSLN/h/sNPm93fh/LZRybsb7vzHHU7QPf9q/9Q3zz6+Jmy8Ojn5PfL5ac12H2AXFNIBwNFn9tP3
+ZKkfMYBvzXy4a4ffn5ucNA5KTIpYAUN76Bd/fzZ/PB0imn503EYCKGf+gdSdUP2uA2LYt1V5QQS
JTSBYFSvxsdTlt6/ABIQ9FUdYmPm/LbJ7EJVa6rkb8v26/dncqwvFOzK6n9+7thQJptP1+k3pZiB
RIughQFYBiGHasWvub+7gp1scDn+Xz3rzWHK7TJMuKl8wopwrNNKGLOKpU38OanjdsShzYoAk8NC
zVCfqjEcspIQExlPcvYzMsa9wJMKaKp2uJM7Jteor4rQQHM05kY41zziNg93MiFRKnkkW+Yv5Tme
Jl8mW1xkS9CtW4h6vE96Iyzr10Q1HmrWCE3Ne7bh8Omh1bYv5zTIlNy15pu+Zp6Ry121zVE+qd1s
TsGC7Ag5ediOU4gLN8/x3kQobAy4CREqQxc9q63Yya1e5L0UtePPnT1EW722wp4Kz8rQJkyUU7cl
6qKaO5Fb/JA69E3htEx0RXfZN+NtJd9aMwl6vl2PvSWSlUet44QzfJYW3g+OE9UykkXv5069M1c7
AtHV39IItZNf5ezQwcr0ph3JmgbjmMWXaGRBMskYZQRekAb6IgLTlkfly6MkYulWrxqdcEo7tyxn
4cDFivBQMixkK73MWCK6onAZ5M4aUDhVTkQTuR/6aueuKQ5VL2MjpwGvWJQ7OMS24WEmj02p9kZ/
bqaZpydaGQlYGoX6Xk25xkkWVBkN+nwOklq5a2uL0XFZJoPGlLu8g5W1eWQ6dbwQEiC6BvpvozMi
Y05CWzXRclgdeFvHEc5H45xmo9COxSpTmLxxU4MGdWEf5h6HfcqClBthynvfsS7VOAd8caJBymNt
gyv1c9BSIzQt8E2bBmrI/X66QRUOHbbGdTkHuNArL+MtVftp6fyt9fTp2sF749yebC9X+2VdAntE
+w4Rf6vkUc8AtKQQTZafFShSWXpItnd4cNy+rkPeefpNUs4jGybjJDzSb9oMEA05CxxWx/WMwwnd
MrP0sWWGsJszVmkatcTy176JaZ6Ekz14HY2M3Aw3qu0ud3SRsUlRmM5OWGVmONA5pmwJrKX1NjWJ
khZhjteompLQTJPIwElobfB+EIM62vQnQfWONygaHPODXB6g0e/q248m3LYUuWMGDjheit5Umdyp
0giT7h3aRg+Dm7FExfrZSbpGjQFu+hgp9Y6C281LtbOV5yjpDfS40Hedqdy2WmMdYRh8tTequASX
68GR9c0ksaNO+yu4JGl6HyWdaIw5SJdXadnBam2htSRRwXio/+7geQOfA5Q28dqwKF1QSMa3mObe
hLd46exd1UBEgK+qxIGwqXYtOLW0zldj1ySLu0w8zCwwPKriqZVxDT7KZztK8ntU934BDq5ftxrK
eBkh7tAUNDA1A8l4Ni3/yT+L6gDd3ICQNeo2FDeFdvwkzMBFHKz8juUQXM6OrZafhIqt4bjlAc2v
OriINM0uMddHr6BTHvJtCcza3FvmJ+9QtPXV4s1Dv7dsEminR2p7NLH2CNUY4ThbYTWKyuBhbaDH
RJcs4MUz2vfg6CTLXAN1olf1TntCNyRhZ7k9n/3WYZFUKp46mO2wBEOt4m6VLuV3k/7T2cKiMqKq
AY+F2OglhI5Jg2Ss4/y9KVWk00HHk3DpZ99oy6NOCTr+FVgmWTe3SVIoBigcYXGTeQ2aCeYEyZjn
S9AP487qskFUDfZoYt0Y9vKxlu8ZgswuvTnNrjAyrvUnH/LXy7B9tAczyM3GoywTw1a/Z8v8UX9m
s/mBVFHX1G/Lova2pN3LrkyF5RRXirO3lmH5lWw3kVTDrVEx31pSJqQ+glC9iR7SYl+iyxWnLkmK
+dPRarJMkeZ8EtwWJFlKMa2FUGOBREeP7WDDw4ybksv3sOlZmMN2lo/LjdVU78vOCBvLPBaD6ab9
fNt29O3c0LcFQRcbv9V/6kNp61zRdTdI+7WZHzKyPl5YpeNtPgzvUiXmFN0saLszrPXxUOFcT/KM
Ndnh6Y4pXIjHTZRtcdTHyFS80Z+TNfqJXOKWoBC+B9plk3IIIQATaYSt4lGGZZynkK3gs+OW7yRo
Lxfigf9Lti8hX2BIkUk9BUXCItidtQNMGWTM3FMJlXYsoAj4PbiIOcl9N6X+2IHLZHb0djOskIMH
Fku961JdYWjUZ5BMOghCVoIXKo9YH+sGkgocWhcSJM0xaeEs/FmtddxAHbTAj9A0BCa5XhwxjYM/
4CTqWhJMKeSvXz1dV3+VsfA8W7fHCo6bLZxt8Od5DTNaxzOk2WFNvNzOBWkLrzeOSi5RV9S7Cs8B
Hdd9DU8tCJSntopZ70TLmgfpGEOZDRZAMAkkbmWb4dQLp0ZhmVa71ASfh1MNFJes5WExz8E2VUdE
i6CAwpVAMbCLuOI00Je0LT3AZpBAtEm5I2oKeDLFjcl302gFTXWdz5XfQiFZVRXrxc7XJUbp7OtH
MSgXig1uM1UubFPwudH7a/d25SRIZbUrWxSuJVTbBQpUX8XbsH1AeeKidZgEdgpbwKAP/ZSeD0OZ
HGwbgNPQtBh8GRKnUxDXaZMtXNPSHwfrGi0sXrY6BfiCbrbcnoWxzeD0HRFjOddQ1MtabPZ6u45m
iNMOu113n8i0cnk/1W4x2kj0o4NcMx3gGTPbGSZ1i4nMbr2htwXtVjFVcd0s2dlcHmZpnCd2F1V1
kwedbbzjBSCe0jfmV4xYoikAFIAb9CYPOaSRei49a3nTrvahaJyQ1IabbJXQpzRiySGV50b+3nbS
qBxzSL6vFraFTt7sdOrSaWwrVaw/bVqGg+w9JR8WKOgGWsRQg9NAMWqyB7tfvTQj/gQVsIUCi6HA
liba5xV8BxPWoxM1sxVUhR2tudiKxH/0G2fdk5KIKX0DuxcOTm/6DJFAx4QD7p9M49k8GF5WmHuC
Wrc0jjUsvTY4V7nIp9YztjpOaxMqj9p3Cw/XGu0JcSIrG7yyjzdAIQ3kbKPkIR2qo3YlZ8le9000
qDU0axJoRJcDGs6hRpYbBH1igWsJ1m/h4sgjhvKsl6uESj52W2gUfrLJwJicMIUASrJqp19Sv5h2
e/2ZbiSgZbNfsgzQZuej9tIwZdQf1va4jamv30GnAdvAe32tXomGrKF2Yh0XVgM+NjSCr/VO3xL8
d1tpoBODCUDEhKqmkkqM1uCPYAIE4Cvp9CztCGBq6upcIEdAMAVUfZN4UPZ2GbJFOpPp2HX8upRo
87GRXaF0SF1EF392Ep+W4+bbzRyvPBd1j81jleZXRlqU7mBTwW4tZJqisiR227UUY7ZUwcYWW1Ab
AH02WIawVWJ4C5suuqWD5J8qEi+qP0xLYh3UAlWuq9PLqiwvmim7Vywfg7rEsNaFYlFrtdmZtSVQ
NDevp8t2kXU4D2XtTB5S1ug1ym4FZlYiKlkOwoGtEyGb8rMxbwF+pSOEsORv8xHvko1McV71b4xF
jp401RDaXpSbVX6AzLUJY5rE579q+YLp3atm7fI0+/UXRb99/cfx6WdKj790+fdx/Zukf397pWr4
77uX/O6NNHf/7U7//kWNJsu//bzmhIF/+vHT79Dz7578P+XuGH69REEa+e2HT19x9y83QH7O3p/G
/sre9X4YxKCVCT8EsIB1Y2gD/Ju9ww9wgH4z2CJofTr1xN7ZC6Dm0PyEgSBQEw6ttif2TqFnDS1p
3WijmGjV+mkpvrApKBffYO8YWkBf0ndKLRMkbgd6FbDRDQRxeO/P6bvCPZejZApoLuQYLuOhMSAl
nq3lFuIWxX0OaJMAsM6aXVVC0bXHHb/ORurVVhNjKJt0NkOnro6mPUOuW9yyU67mSgzXcebsyKL8
VNY72X0ClwOSuzTloQaa3Jp8vMldaXvrWISa/upsrcFlzepdkzuRJH04uo3KD2SQwcjrXQthpz8J
QBC7UztjhhptH9apjYmZ/kZLzWnbW+3sf0AG3SsGZaHAXm9LoUk1WCugHMDGAMlt3uJhBcS2APlG
xuPb6plo6CsXudPvhWQuynSBHHp4PCWdx0tLwClopD41yKFok3BI/bRMgzmrdwWsVZJBrtbvkCSR
aVQ7c+lCUwIbSetj6li+TaEMbjysyBKRoRdljr1iAubQtXs9fqY00J+6WiUz9Qt+rhd2hMnVFaBr
QNOwqrEBddhZ2E5fDsrLbKShWvhOX7LqaqGSUNc8TeSXlfhqXY/11rtOmbsFEIYZKpxZfhJXkhbS
VtnECvDiUpBA08o857ueXtME+yAuRJmkXmcfNSerWx6lI5ACDrka4DxiKdSmI12WSGs7mqgYCVgX
WO2qzL25ja4NsF3LQhZGe5smPpmgVlrc5cDhtMKjeaSeTAV1y4JHMLns2qOWZ/QDuqbcaeZbDjQY
bDtq6zouauKPI97DDbid+PrmRefD5oEASFickBYEC+BSjgkILSQO9YcUed38xqlYoMn1oxoF/HsF
LGeh1U2sUWiWrM9rlDnbUCoroG39slvP7BL49XBbNEUAANDFpTtbVmSbIImkwORAs8qd6pFRW6Bh
FYDMEl3z8iTKAC9aUMe1Apbl4FEyKHGEjcHXXK+AiqsVAS1PSCCPOagXdVvvtJ7QvnayfjdbRpil
oMdA3KA+9zfsmRZgy6Xdt3QBlguIZlyCUYL8ATRvQmZIAB+0FrhnH21b5tHyoMUGvUIYqu420IP+
W5uJg5kIyC2KiQQA67hYfkOtvZ6JVjU09dTUtSmLy5V4DCQdbSxr7YVChdtwQDcOCu0S7qICdbQ8
2wBU4FRxnoBbAOluhoeStN5E8COob7dq1wMBWcGQtiHF1mJPk5IKAZeomkc5o8YaZEM0JLXf5q81
F9AP1v9r1m9llb81cQfYTMuCWq3QrqHdQt8JGFFYlgyeeMcsFPbwQGg2CUtKV/EF0gogCUgx02RH
S8uCrMzvrNoaRJJUwP0mftkNXcznbhTZxbyyQdAln8UEY8TWXSpk9J+OlMVaCQn0PnWmTWwgSpld
8YEAQf90/vF+qZEdjbQGmov8x/vwCW726VS/poLOWDCbwaF5O0IOikla/3reoh8kAs4pmx5ub+SD
IGqIxkFejyAYjQpfOskIzJ8B1s9N+7WzAjYEEpOkBeCtsjp3mg7GdK0hckjMOU49ZVup2Gp6HBeK
xcb60QWhIBd93dznaOkCa6x8RqcoZ3kmagLhIvHRnKcj7reLcUoGL+2WS5rcDOV2njjsOI7Jga59
0A050GXsNIE5FWLkuXI3NqGoyPzBdCa/U50pOJ0sgVqYdF4J3IWk9K2EES9Z0PXEKsMlBi/Elt/S
uUqjnALgL4zJrbb8OJdp560p/8DafBXlPLlZbUxeZ5E7ksrClYMlepQhMZj5njBWeuM8h+PYhXYD
3CADRWRbonLF+xJ4nz62bKlYORVaA+O2jHXeGrIcFCteAdldAjZrscMRrF29BFBzA6KghuUDgewq
2zCxVDwPSCTL5PYGqDNVFRsGi0AyDwYttzRLpBmuRDJyWh4YRWyaVawvLSHVmyner9j0O9OEDGZH
QkI90K7egKyiXX3lVazl77SgwQaaWZU3ITF2dgfMmDkRU9WOgKCluWwLBUuz53y3IbTTE9G4vAOB
c1b00E6G1013RUVcTeolJBdNO6hzhtPN1+MGxiLcbns9t2Jt9vr+pHhvJpaXQs3M8KeZbRBCpLCE
AslZpXw3ADPTEmQJavMwiE1toOh2Ybdd6cryeBb0vGQdvax8NdX1kUygFAFH0bkefGVfMnfsRn/O
IP2BaPw4Amq7XoGJNnuGDF+vBBAIdyuwQAagkML0luW+rNUepSCoqOWMOuXNxsnFwmdP9fmdSZa7
vixGn0hVic6q3W3D71oQTjZnIe5KapC6q3fJbIcdznp3StdOjBM5VsviTlv+YZtk67aFbzu3GYCg
TOVen2yd2NB0lzvqlVmkoKrl1GOWurWawnTNcRVOSv0uM+OC9VwM5ZCLCSg6Tc1Ls23O0zz1J74q
gXDi2TClATT50jkIVWyTW/D5rCqaM6MG3Sy1LE/O0BNIp5iNdtxUoyXqrvLyevVy1Foiq6dF8Nrs
3Zluu9SdTclFNszUtezRA6XkDQM9DlhND94rZELfN5YTlOZ80+HuIm+Gt1sxQI3DlWuwLTbadRQJ
JJSVvs2s7qBLkFMkkc7VWgbV7llAF0LbQqu3WmrV8k7Fqp1mxymISCXk7wV6BJbiIZYw1pyB4IzQ
BJkC4llelwdLfwXSjydL7jqgaxRzJTJ4TS0KNSAstsD3GS08EGCErivpvLOhtOfpFEjjQoqVfLCG
SmhtarTKxziolQIdB5Bks3ssslDqMU0eK5RkIG4BdVIO9RzrjC84eHJjHX2aSGvtRpNQI4XSA581
ApW8OxJPeSkI6Etdw12pK7ESTkmDtSgvYN9ilD6wQwOocmPJfenM51aN3XUoQWAiywenlO/rTb3K
0wL6LcvHql0+JkWVinRr3lTY38i7tVa3eEEf7Al9cKbxowkKS50/DKR5L83u09VjcjVU2a1+BCXj
ve0OMk9FWRvCod3llWnwIM2WXZ7DnfUjq2kMnJbsHw8wmId+NtmayMymaLaA+jfjzVA3b4fMuWFG
qFrzdm75VdPt03W55XP6mnkdnNffjLXfFXnn66N9vrfYetUU8s2IktfKLN9YiRKDUZ0tLDkSOT4+
X9LkHn6xESwqBWK83jVr+nqVyU1tUYBAqWfBdz2FEZVvDKc/Wn0Kwk36epL5myLZbkFiOgem0C/s
7dwXt8bIr/WjBMgIt6SFFg/tQBvbbi1o+aymobx+mVJRFdt1UnajK+cqNFJUiCnHlWiGMc4msxSE
n0mIgx7XZ+V4a45ZL+p0TN3JYLlXU566/VicFSgBWGt2LqrJ29mBsmBtwyxoMUQqN+qgr/iZ3aJB
zMzyyhHfrhU9lN1WCDqp92iC6rMUyyV5UzasAS22py6eQDbDPIWXbDsXN837ut8gEEnyZpoRPzB4
HRCmesEzJ2R8zAQuRiIyc05cZTS5mGcEHQUnZi3g2lK+mexX8I9n3IyOc8WKxbVW8IZ+yBQ8DpRZ
BEI7dtKbKaUfbJb3rrT7S9LT3LVREUMU+uMmL9tl9ViV7pqlvjEGY1egBbl4TQfRJxVMzp4vcnDN
BZG3pE0+QCNIibGDgCu22Kz6XBgclLEMcna/qYCozQIS2LxvsxIa8FjucbrWYk3wh5IlF3jpDNGW
8rboEQfpVYo2rd/XI04FSVMcWWzcdW2xw+V81neqcFs57tNxUH659neWbIAsJNV+Bj7a5+mFk2Tu
Kudzh2/wHCMTZr6dD8X2SmV9RI8UORdFib1SFTfUHDySpWXYG9jVfl46VSMy2k7CnKsYKqzgW1sL
0rDrcYZT49bDi0pAHg0d99CgWzxWv6mBiYseni3mdbsBKK+E0S4ddB4wDXk/nsM/OQKpS/qzrDJP
zWz2DLK42Vi+UqUT9A27opa8HNp2FXRDlQudmI9yMXPB4R8QiJKEAijcmNdmmxL9RIK5r/yMdr3Y
pHo/G3YTrbU7DWmgevDpNIF8mhX4DZmLUaRmGsm1mISdttD7LB2xjaQCLSkBJTNHFYBwdcbhm7vl
pbtUzc5pU+C/W7+fWyjSlXNp98VHEwI+J00LWrIYEsMQBUuPhJT3IG9CSz5v3me8MFyLzgezPGAF
PU77Wg1jKWADV2iYSIp0BeKQyexVYhWdu5oJEo7K47Iybu/ktN2rrHpbGx4j1aWRA2prZj64NTW4
P4/Qg6qgoRqZE+nE0iY6CqYkkoMD6LAYZjehy9siVdAx3GooDUcEMa9olouVFlflNIasBeeiSM5e
wZsycjZo1TnyTo0GNIzVeZd01/bWLW5ik5vEhM4PBXA6t607dwYAYQB3q9ke5pz0Xj4sSmAFhjI3
lQoGXfR4qM5wVq3uMMvMI2t7waR533GoahtGu67KxGZliUC9fWmUsAUC2+p1YnVXqF0st5ZmYDnp
pdNn7xN7KTyatVd2WZwvzVZ7KXKueN6FxoSbM/Vmmgg0i8wpddupPLdsV25WfzCbibuygNUxwCpi
StYjt3t0kBM/rnIYvYWuZmThHqp3Ud5TJsOqYtw1S2vymsKrBydxu9kG/DrV0E23rIuSk8EtUxA1
Emu7683zYuMgW9AkFxZdr/s8scPFVoOQlsFFw8x7ap1JUEuDDLRV6IUdpgY5fpuuAHroOru2c1ip
cmHnx9sVXMkrnC6YJuyP+dXC8UfG6OK1oPAHq5EcCy6P2UiaINvq0s/yNHd7sjkeBQALC1xFDiCZ
kLGxds1sjo3VckRjNwq2LeCbvMEfkKVcM6kLb2qTs5INdbQonokmb9yiaSof2kcLID4mxaIQ4Mt+
8vngVW1uA2Wu7iqexM6c+zao1HqngG7Uan2g67LIvNO9+U7TZDkJBH1TnmXRWulGCd5bBBpLqxEa
0KeqJhXj1g4eW7Is9fq5crWeoMfr42QgEYBO3YbVh7W8YFidgC2NriYZT/tRyq7ZYeglVAA7dBMY
fB/ap36Lk8Ax1njU/VYEOwbY5DEIOz+fJijLa6x3YozApvW+EK2E6c9iiVPQ9KvWlVPv0iH5H/bO
a7ttLdmiX4QzkMMrAqOSJVuS/YLhiJwzvv7O4mn36e4bxu33frAsk6JIgsDeVWvNVQ5Suga1dW7k
iBi18m/RwhY2smIxqcswr4Bbdlp0sU6SYb8q9YqsFAe51vmKaEbYKrrTHVOEumbGjUF1SLwqMpQ0
yHZq/njFBCvP8rjULC8Cfhj4gqv+cvN9ubblqUXocikhW7xiMXT6YojG+YP8yO2129Y5bpPT6kTi
JsvNQpzI2xShTp5E0JE2QW7K9lNbu8e2FB/KCtkBL/IGRCoTkUv+PanWIe1PuzLdPJ8aDQyLzC9j
3jddz7DkR1FM9tW9ww4IPe9ePleRLP8U27ZD0/5Jg4ggKZ9As59fM7U4qAsASQrlwCGplOZsWtuP
DOlQ53bHcxBAjGh1qnt18U5ySIxyvdBUYyJ5x5kWZ4aIMEp8Epd3Q2mdpF5o9m/iM8ldwuooGn1f
PAVmpflO5gE7zIcRTaNxFgqG9TA7HBwkrxbn33OdQ/yWNCgfnX7t8vI8ZnNkICndnKlFZ3XlSVUn
KB2kNoQdKrmrC2IgzqL4UmLyiMXb0pZ7CyIPbqU8dtful0aJ5FsxUGe4mkm3TulQnSt0ITEzd9s+
111Kc6oed+c9h2uo9fw49PdrMkdO5YF9cUT/9hvEihUTTB6dogXGq8aOXF2Kury4RhwI8SRHb/Aa
jgomjZytm9Gi3lbnna6PQFAkp5J1VrrhJAfUwbC25/74H+/jT5Pif0yc/OVfQBKapgz4+N+tj/82
oE0owL8/7i9o0cLTADu0ZYLVLQb82/bQ/rBwQv4GLMrMnd+mB+FViEXDI1XsAiZKtPi36WGA6nuu
5dlEi0mtev+W6QEH+8+ehyCLRP4YKoMKbDEDiGf6R89jH/pxb2SfXBP33jZn42r0kas63TWWL9tu
xYHVjGkAHjJfDPvco1S7EAb9XBq+bVeRM095oH9JC9qIqmOJDSYLRHBTvuNfXvZqGULH8H4Vtj5e
HW0coXBa39Hq6dJtASRgf9m2NcVQXp/sQRWhFb+7HwMLRMV33ibcySQvi6DNiud1tPX7bkICdNZL
XK57tOJtanicTkKpYKXFc98YO79AeVFmb773WtfXwJtGzQpbIX3s/STOtibeqCzBsqjK8iRLVmWh
kMyVLwjaDQ4DzhTp20qmKKlOwocVSef3BaqCttL+YpZwDduWd7Mnal78zZNAdjamNNrU++Ihz9pT
oX9wjSHC1cbe6K7iTaQL3TX6tvwtorM+01rjOIsOpOBAwx/M+NFCmInSJhjZhl/t4Fv3qq/gYosr
IOSXsJ4eCpKB2z3heo/tadezV+H8NEA82UNlGb8ZI+qlV8ZQNi6I9uttFZ672zojpkg39NRPdDXs
6DfpnDps7IPRMK4Lbo7eLQ8FaGLNDi2koKB9tBl3+fSe2KYvfJUcibpWImRgeWMay6KAjBnLpLzJ
gVVZXBTRqUUPS2EKXDqoLv2ZCWmAs8278cvFhof5kXZ9SEl/EyYEBBCBwk1x+DHNxnU7Du3HoksP
M3vVpKXfcrbsXRcnSOUIlr4FDVFARfTQEeb6XiOdyl2iqImmKNqKgwgOS9cUUQxnoSCUpducYRuM
p6VMn5Lprlqc9CGfLkY3b36X5mfF/Ap5FSrjdfIaWFXEf4c3Aj07LYjNtRll60nXZzbtNZzK72Iq
rct+NDGRxCISSb5Qm7PcJt/Piw0REGpNflj76l7oRlFZixotUaRXOefiPDmlFB791lzkTrtP/Xik
p4vZJu36In8L/Ca6rdC+y/Z57wzqTkgw9kJRjkQDqsGLM9f9LJixYEPy96rZh36fI8X+UnXGcWnv
vGUJRG10EyhBHJFS56pvim9Dcai4bjaKmh2I8CbL4jyIJCuI4oxBJriipbgHq7qX30/NHa1e5ct7
atMB7BLQltdzM4U4FHr6Uy2zQI4fYxaCDapJzAoxU1LO69GoD+BvZfOuJnnm27PzaJhOtCE1+nac
ZRgI+ec96f0kVZ+3rQj2eP51u9egIvPLyXq3tI9yo9Jaha+lD7+NPaOAtjNhMXGqJmM+UvmnRiRW
i9yaZb/syoFaaC+3N2TA2yACi3x8I1UmPdJwh2Qj92BnpWoQ/qRp7x2kgVIzfQuouVSSUKRxOYzC
ismJu+g/vbg67MXLqiAAg72sznSrDASgkVpCiCspS1ouFgGmhK8qH9wOJLRxz2kpR+WjuqS3B4mS
Ls+cAzEKOCUyoPx7q9wbSIVoqE8ssqx6ivW+l14gTyMFhsaVm4tdOwOzTWjrA4wVtLfg4451b6Ba
JxAgfA605G7cBYwyxRHwjlNRXW5nMECfXMhGYUYpZ2BtamfjZHJuarGDcA1UyqnD2nhxnOVGrm/Z
SE9xc6JSNPPK7Hyz5tDASmeOHhGWoXK3TwZiuapTaPGqhtg9D6aBBfIsDpXI6rL8nTFBLq6lRMkI
dsz5a+C5pGxSfBAtf1a8wTqZDrOLaaOHkafbZ0GPJrxCOUwi+As7Ix9oS107uQX2m3vWky0y0kCw
O/EDtnI+DJUSmeWN9/P68l7wtdqbubzNg9RyUgk21G/alkWNlfjOiCDcbBHutZcvl3zsj8b4p6Ba
leW5aVjHEVVBHHw8dt+m1VJZNKdsiQRVk4/XE/SVUlHKQiGrmmW9FE+0zfXOpssewIouP2fE0w2x
uinF9DCyvDQYwL+XAjFXpbOS3UuWDfm7VpvLaIHTflqGGCzPjJLUPhf0Tz1X6NCuF/mtDfzr7Zlz
itDxPfmx1+kRouMs6JaccqyppzSORseLKsTS3TUOAgUbk3NOcwzu3IpiSHp8RgsLVG420+ZYvuQs
9jsOhxDDaD0ofqDyyOLi1ng49tuUhhqmWyswYnr7eEq6E3k6eZcjmypH59iBG0AB+akBgoeHvm0n
K6PlY13qEz+jSjbzUB3Gw0gSAAX/2sQ63DtrdH9Mh9VfSvTTFv63n7L+BImkHIp1C4rFavxeZwdM
dSdKdb32e3M4JfZXr94uBsKPo3gxLsnwVmas0TGUrDLlaDa1FZTPbdzGSDrdQ2ZsH9aysfzYNOgs
EGm8cj2bQ/zUpgoOHeIl3ZhpO/dm3H1vU9QXGiI4BeWDSLyiABtr+sE0wtbdb6pvlybPtbK92nfb
01g6zyoQcLEtn+THs/S1bswHeVShzR/SOXnNHcxNNb3K3fIr5OGtXUS0aIdNtfxaVe/2B4fnmFCe
V52eF62xHgDLaPTFdr8FBkrnlGV0oBqBB5y/fnODzFJ8jw1OwAdZLMVVlm0grTHOzHDGMZvpYMzN
OiUmP8apLchoTUbBy9LASJbLbZ3rl8M0rTh/OGsa51VNW8ZiJKukgG62UlwMrb05gbIRmU55IZYa
ic/tJtspabeLfLZpvh7wmSwW851FR16tSaeXbNQZMeSKsp12rwyS/bNcHKNDQ4jx0mR4C1kVCUEh
NrlcGDfagXqudqtwHd9b5b4DZszi9lLIFY+eLPaPDmwqu/E4umcv9w5j+ehZX906C9QMC5GQwNJh
42L8iXlnTir9XBbKEqtRWsJoHj2vuWZ1dqMDx8m4I3jCtRzIYtTpUC4jBGWxwMSFZs5uAfwq11uS
CH/oHfEszvp7h06jUD/KUZalShYDIQxlOzI4wyz1USkQEFlnnJ6esKJ3hS6kLTnZYvFS7daLdq0b
O2wsLk0u0RhYowIvMTrt2qdSAoa94AgcHZUSQfpa2VZk05hG9cY0ill6e21Gf+LSZJ8TKkV2bqlP
agqOjV1d/i3HWHYOiTRUAaQ0SE1zLRU99AZ/KNODW/tAOe/22sEIzOXBsrRPmjliMOnmXRaPD1Wn
zSetsqLUATnXEyssaweNuj+S6vqR8zEFQ4WnbsU2USX9czpn35ul/+FNz6vV5L7ibFGKAqjjhrv6
p2IOEo8gTTGbCJ/IKH5i6V9d4y7F53gAMPV3fW79pmFhqIv21VIR3mOFOmNbiiWsra07jZb3rTAK
9u9PLAhtOGfDEML/+0P2qA15F7jGnp3aaZufZ63L7p3NfDSswAQHfWnW3nppiuop8danJYFNKvUm
/TCXQ1QYBqDuiEgf2/N22c1s8Puutp5JUZw0M71q4wwvXeG2W6b5pdHXQfP73fZ4VZ0VkD1rgyaD
qO2Scb/764tOZzXp3X5k55wowKfHqveAJguTld+FB9gJrVR60YVGoSz+SkNa+lmHgbZV1ce0UKz/
aAr/X57yloX8P3nKv4+T+EuK+FuEUhKqfw9CmkziY9tV6dpVkMW/UErtD0YqQTBaf07x/a0ogFGS
RvY8ySZqzm127G9FwfzDJSbreUxnoLHn3n8LoySb/q+Sgot24ToGI1KYkELk8p8lhUotamZw5AMU
PeTjFjjNcMOwmvI0eNst+CXdIZLXscAz/x3Dyhv1BF1yUKxIWzMSTc1lKHqScKyetH5WraLgj77Y
68s6RytdlK4XYau9p1B5LouM8IIzmD26Z1PQU2skH1Pz9O7QMdq5CRTuzyNIXDs97GMaSVssfW7C
ruVZ1CrsAWp679n5qdT5MQG/UaLHpA4nIGRZ/LvdiAThW1EGehtshe9FtY5V47CXdxLwbPf0YFDq
VZ53Tgr7IPGkjma8ms1T50uOb2J7mjkAiuqEsfooIT0h0+SY6CnblAMNzn5gsBBXvlFkl0StLvIe
CHccqTmL2It+Q5mixm5b4FoLgTS2oZXemEI3ro6ow5G5bYd+SUO27689iG0Qt3hNG71j22PP29lq
svqCUGjgA7bjkN55aIqRBIb3Yq9Z57vOwBGnfw9W6qq28ZtlqYItNwc/Lj70TbMHiF5OqBbedVXb
9e72Ja6z9wkI/Lil5svYqDB66ubnjUvachzuXDN/nPrqY2FNVaRVREYXT5/D1eif6P9Sx5nDOm48
X6uwc8epIaultz1gldEADXgNCm1zKjTzpI+bE05e2gTlNvxUVrsMbW04lV6mRf1S/dK2u7xQUKg8
g1VOr9+XtWN/nHFBDWyttq8+z2p/jOslQU9NrWDWTPVFzZqnLX/oliB9zB/LZPk6KF4BNjJ8GlIr
qm2dnFB5bQ2j9gtb5SBZuNyoB88bncztlmXDCHQr2JmB/N3cfnaMHiKK30IAqfPzShv9nJvHBFIl
ByxztjsjwcbEzdX93k4WPNbCJq0ouE8eeIl2pyvctWWEmwAud3/CAck286oXA7vi0vj5JIEuF2sZ
wSxfnMTvK+950nQ8UazhlO3dn1QIk4ZuD9Jav1TF2gRjmfwsGq0MC7eagPdGwP7+rV+0H53Wmrho
HQWT4S4nQryflP4t65o0sCskbcNUH6cJwmbGObRiMr7Jbg1RY7v4G+UbR56oqqO/q0Ns+8wUSYIR
kGTRi8DIh6etnEZfqaZ3vWXPrSAsw6WBNhhGPUyndQo3o96CCeGCqmExwnF1oAjy7b1qnTJS0x1+
EezTygC2tK7csWhe894kuzGYfmLvJNc8BI3EuHfjYvM9vf/pKbXj12sOHaEX2aFV4muZ1Kd2xn2p
4ge833PaDvNFbwsXmlWzw6XUWz+hIQ27jYObTOXRdFifhsZ4zUbH8PvNe91KZQ01w/xVTc/5pkd1
Oh42bwLwxAHccQJd9w4ncQl6sQgXMQtj567M9ZUDi41oGw8drmIj9qI3l5gymu4csVJeVjEhC7Ej
R/1xKtevvFx0DzEsE9N4UsTCHMTMxCCOwbPYv7E5KzE8bRRdBQfUFCt0szBFd7FHkf7uYzFMF5zT
xMJCzUcH1KtQvcAp0vFuT8Ktrx4VDTV1Lzw9ML/EYsi2/XA0jfhZ62HFlKR8HIvhmYRiHhZJ8c1x
sw8T5euQ6Eag2+PzWvaveeI20TB5HwytjH1DS1nL9PPcK1NAWus7hdTTJDayLobyVD44YjAbYjXr
YjrnYj+vYkTvONIqzjQARYIr3gW5BQRa2U4UF86nulhW0LPpJbO6x/bmc9dfPXzvQgxwW6xwWBXP
Bwg62g6tmtjlvD0fpWMTG32eaT66+bMuBnsjVrsupvsm9rshRnwllvwq5nxtYdN3Ytj3aj8HDh5+
rYQtjj4s9HdWgjV9J2F8yfqMBGTW9MTA8o+pEAGJwZJg0PvC4hS+qzkvenOoprt82e5Kq1ECOMFv
9B2gtOAGBdgB24QCSOB3dd4dDMAEF0ChA1RYARZS4BB3ymtf27uzYhWBZWZbUNvdg5VbZdia6UbS
lDqusl3fkKo8TzBxUzAJS3gJzK13c4SyXQST6Nf0YHcB/HJ3qp3uG9QBNPNYRWQlDh0RG39lpdUz
dDVEWnZXoTYs8A1bOI5JiA4btMMtzefFsw8ZyMfOrtTYCvxh2aWh6jTRqsB9tMvjqrjWESqT085k
R1mBSUahSmrhS5zqHRIOgxzwZBYCpQIp8iujoSSf3ZfUGPE5G9ev0vpS1tPsAw21xIn1N1TIwBDK
xQR3ycFeMvAXTQW8eTSH8UTG76PBOqgLK+MBzWzF9ugA0ZAGejKz9gFRmqDBkPpDMX9NhbvJnPna
C4mzKuuDwg7Zt8u5cWrtpLcmIuTefDPAeDLheey5faORV9gRkg+2Zv5Qhf2phAJqwYFUsKAmd41L
DyhEVRDEQg7FNWCTuq4EPArYC6i6Znd+LOBGKdhRb29PYMidrwqRBIysBnmMLNwWn6wbtLSFIxDT
Cktcw7caQjfl7vRhruoBW935oQJAmUJC4SadGZXR+LpQUha4VJUoz1PXfpqcjxUwVVdDn1TOBRQL
spAXpa1aHKyouIjeHJLUtI+O0FmWUGdt7N3tVfpZV/UOLrH/tuZD0JrosqpQXrnwXrmQX81Xrdg/
uFufB2Pef8uFENtc+26wjbfFMkNFN1jtUuWhFqpsnKdTnq/SgECcaaBngzBoyq6EQ1M+VDYAwh4r
WYhSlwSxWQyIvG8jKFsD0tbsD+W0F37pDghByGvIwuxcgsEJD1cJGLfESKENXkkJaIXKbcv1biSl
n1vYH1mN6hbdvr19SeXG2q7d0O2NAnyioNrZKxnocbvLLF0gAiVW9siu7DZwa+mcg2xDre6Ulraq
eyyqmQ3XrtGjFTXowAD6fI0Sx37BIEr8SoUzwul+qNwcawCZuotdToUN+WnsHooiflW6Hzl9/b55
H0jx1L6ZEtwdVCw0s31cJ+vr4vKI21237xzVPj5MEmdoFzSstcp8l9MEXGp8AYMOb8+S7vIEKl9a
O6ZfTx+6j4jmuf8vr0EeIA+83Xx7jq5br0zfY+SBdr+mC7FP1oS55nKYcrHG0uLnuH7662lzfb52
c3/R1CSjZvkxK+P32+u8HSbHcVu/kzp7Le9vN1fN8lx3XnB7cYpRflypWjvL4q3I4bm9BsNTCl8N
VaLp7Ov2s7nlkV5oxA50Dudqwp949bO6wxc6JOJv33Rmfl/xuu1s/zK2nKlyr7mkIxf3TNU6vAKK
PmbrpkWdrpnUFmg73XpvKl9Jfr2QHb9vWFw3oxzosXVGUKzHVsO4n4f8OjVu0HbEYqZjUStvqlq+
7NMaB26afeUGPjQWar1pDuXYQS4xAo9RD4RNC4/UfWu6RIv6O3Qw09931fXrMhTdmOc8tFVyJ5pN
SZ+xK9uRReKo7VQUqEmA9T1+m4ii4h2siFyZdhAsQewDoR8kbuqUzbeVZMmA2bT2CDKoQXJ7vFYn
FvSoKu8M1F2DvkTgh177W4zXWA+LoV7lx1U+YrVUQgOfSUdus/FNCM0QGGb0xbDDocWRg11iWG9d
7oR56Z1k4opC4TrgJgnFIXnb2EruGPoBgIdIiJivEW2KkY0U3NxpPHgCdXgekTMS8gTFJB9bqs7n
HK/BcZmZIPl8cdPaZ7oD3Mc5qjb0EmzQvdxQMx56W4loRk4ujLTcnIiLxEgNnLmD3C5Yic00g3iZ
b5NdvJY4A05qmz95CIslQq+AKAlsv4w7kV5qCuxhO0lMz2o5IITNnD69qxiKoq/tpWy4aqawtIjX
pMNVcdyTRNwEzxDCZ2RaSEoUQggfj3ibDIqJcVIEbVmAxgkonm7ky2xelrcSObBgYomil+cUGc5K
f00JMUTOBBcmVmLIwojPtJgiq6IYHizjEs9GoGlnJE5oRKAaxnCwT54lAu+h/8m5oxO+WjTsxm47
OOhKQs1sNM6TRlncd9HUnvW6ZQ27l3OkQQlUGaQyYvXIJyQfeIOgJ2S7nAzymmadLNVeXEEB793M
/khsF8asGj8rWVpTh65z2LkQ+rbB4mNPc+jOoxd2I47w5p1zrwRn75PhQLFjDvShqdJ9LRpiu2aX
/cp27Q1Pxl9GF/53GIguV/azN2UNy27HQBD7U5YmOcNQuKag8pQlw+ft3yg7PUS4MtRjgiP7W+LQ
59mbMIydcT/YR28ZJ79RTb/U01+qkpLeKtSzl5hOYPZXSx2eU6sZLrpd0us411zHbS23OBhcSs7O
jRVfmVTAatXflETBdpo+qPNOTUX/Vu7Fk7aMb5k14hO7Re83suvIAetHTnNNg8pEixVwSMLh4qqK
q2gbXahZkz/FxUXE7xWYagGy2kUQtwbGPGRsgGBBeHsEf3Ct8ZGKJbImaCeFwN+AnY+S6lV87mt5
MbGB5TMvFprHipgbxJQqEyCm+GS1nxy3gxDzbjONdk2J6v19xcAtHfdc6Z8kCjIz8Knh4pxi46Ck
OKIo7SpC/8acJXkSufbd/LArSqRWTOWxwDGZpQR+bn1tSw8NGFsJN7zilJkM58xSWtSMMCIouXyz
cP0oY34MGq3z6tEOb0ZW+MqP1qh/yor7tY7zb3s/gVAfNb7FL/luJQVG1PJYed11l+kkvUlEKdEK
v5KBJXWKxruuOQUw/bEyweap60dUIGubDwLTyRsc8A8m0jbrukQiFIm+rQATM3yBWJbZmpEsjflY
XWwyjf1+cfs+EqJM3nodDaMblczeWbwEG6IkGQgOtzgngfIEayMaiYp87WkdhMkTEs4R+xzOQm2w
V0EOhm5l67aodrjCCW4V28+UtGhhrJdZKiFlCErw6VYz7jpn8FUQelnJrRG9qWsuYjeKASdyv+j7
ch6pfO42I7Ymy3qQ7IndWeFGyFJ0fXntjixvzXScBgqPhVURVo2I73/wsH/Ew77/43+V+XvoqWBe
Hun1/50M+4cRgH/JuPKQ31l49w+qCI99WsLtf071/g2F6X/oOrKp41gMmGOAIfLpbxHX+YOQPKeL
qeKZqKrBL/wt4jLJjvGgLsSYa2qqbVr/joirI7/8q4jLKDteh8OLY54ys67/WcRluEkxG3tNO9Wt
WVS3ALAkPvCYlmfF+1XFVelDAZuY/Q19jhD7LhdDXn9aWsz0uOOcTKZH2+4fsi+14mVMpiIfWT6s
eHXNVt0pRfWNCvrFVfBNGPbweX6ME/et1nLdjylMq2J8zev6IS9oWxsH/kiJx5RNi0SBUO/pGLuR
sxpcjLpNJeeG+3qNi9cy0X+WlXYPeH8ArI6qdMnCZs1mZGEjSLs5D/qmpYSvV2o/81OSNKcSdgyP
ck1ZW+gIjdk6lnXz0d6sp117yVEY/WIaCMBomhPETJSpMakVmiu7xmqyvxRZvISCFmmDryjw8mP8
7LYUvM2Yd/5SlW9qMlw7m9F+cbswtWMHadObb1tm+zvOa7x6Veia27PVEqrYJWZiMhLOdLossAwr
nBIDlD4hVOoaCtjW9HMiLIKWa4SbpTElz/yh1ANUq00kr8+t5w2nzNG6z1kzv8U5jUbnbc/Tpp4Z
rEcKIrUezTqPLxoJ2j2L3SCd1V/8JxpXpjtRei/qR/NBGcfdn4uM4MHk/oCb0B26/DVPl7M7Nve1
qvt4p+t16l+1hXpHLbQ7xuYNPltUHsZuQjCW7JHf7kb31FnlSG8K42I6vzQ9P5TOGNnTKpGUsjlp
owneZ9OvT52a+q76uUE+ZsCAqYST3ixBXbJx5UOdHsZWIz7EVn5WXC9lJghB4/aOPDYCSr5eFdiY
mEGEIZqQXcTsLbXnfUoZchc2MQP/Kn27X0ud9OLQvY8fZ9de/UHz3ksz3cPUnt8IUTG4bw/zrKKv
qQblYDGUaUnCJUaSyscz8BXdT7e2RPTb50xtHywStrBnS/3DdANvon9djEBJ6+PepOkd/wdJFLf9
AZkXSrA7DLtKF+nkX7TSGUJ7Xu48Jz2n8TyEvUeKyiR56a3Gy2SBLpvVSE+v9Q9r7T4a6ROtsDY0
YbsNj/1igCtZUdPvQYeqaxk7ygg70LJW6UOijla4H7pXdFmUHAWhb0z0LIpXWpaexGFMF9moYyEA
5o+qH+GU0+d4ys9jF2uAIO0xNQm8dVr+WY1zVyY13fdN8dTZ2cOLZWd3k9XTLlKzwm4l/szUhhix
42K2ymGK1ReXxh3eM+7Hz0mV3SOjkSbLF/XSVSBIaMqjpjxmroInPI7nnE7cHtiviny2fMwIL2BG
S3k358/ZSO/EryIgMmWYqnn/OU4J8Bu2ea+kHeXtNnah2e5vVTuGJD7VkAE3iqGPJzvRZjSt9rnS
hjKwe3cKjH7IP/Ra4gZzacKeZezaeboFNs3J1dbxnxeFGVH5kFSHbLGpLJRq4aTjunJ1sFMd7pSh
SXR0VmH4jrvGd/fFOH/V9uZlAPTApTnETvW9pOYiNU7a0Mku7mr8mEuNAAEpkq1IJ/zhpL562RTp
k/d138hw1oWZwV8tE72iu0Z6v86ESFu/TeM8SMetexSGJdPTlnR1HIdD76CWVPPRnbZHO0leY9tb
fZ2LLYRci0MvJtStelPUwaglW/psWUoTGJNy7mMD37eYmbDUOcyepMNsZPZIzIRMhjJs50zCmWU5
0oh6xU+wvO+sQxTyCcMsa2Bh4o3aFPZbSoE/IHlDYIRrmbphoYDPmnsdVcyIc/eYRW5pa5o79ZLx
FumS9/vESO/HQS3urVSbH9JMifhvs5cPbdZsPhHy+TyxH5FKb5NgozergqJkEpV2PzFw7vPcV1rQ
Jony1KqFcdzarD6Q8nuZcm+/L6tGaE77Weky6zUrdhZdpf05Lgx/0hXOCs+0UTu7XwDMxZVcBUPU
IISSPn/HbNquTQGZVRD/XfWBAQUFqAzreuCMNviru8Qfu74PNW/zK2U3f9aORtyzth/VYunQmjYF
bays39gndX811IJmG/Fkm8CCoMMjZbJ0al+d1t2eDhCU/R3H+cTVCeQ6kSWzqy1FTKiyZ5Ti+djU
XoCS25NW6Jn+yX+s57eYCGGijd7bsJYfB3IWP9fFCZk0+2Vb3Pa5SHs9jIfCvFMGy7nPQKLgivTX
2FKZjKRXd/1elFC09ces/ZW6Vc26kAc70IW/qtMYqgCJM5e6AnQcra0XbfVwmLLtwz4jmOg2S2tW
0qbUy9GuusvKcCd/LZlqq2xBp97XQFpGPNaQFjmlcsX41Cw12LvIAvYco27s0Ho06zGrvJdkLnyr
16somYzXaSPr9AiCi5pWfVCgJoaZwVZVjliSGpAXu0s8vIDHaQvrRXP04brulstMkwovqdaN66ak
yclw0vWuq/kg4jgNc7twXwvWzWis1LfOTvNQc5Lti0dgbtSaL40YVoO6DkG8uVOoe4nxSXe3mgkY
Mo1q0r+Yu+E9z2nxMmrMMtzL5avhDpTjXpw97BjZoOPlEpSGi33VudtL6SavWl09zVzn91ZnAOUU
yRSaXuxDnByHlG0dMTO+rLSs5L2Sh0xP7tptHhmM2N9vzpYjejBNsSWkj4TlbUf2LPQUBYem6XF4
5sxlgkOzA0wz/LRJjXPXVK+rkXdRmXKGKPb6uZ9Jc9W0LfrWPu6mkTzo3qKh0Qxf08Kprm5m7dgP
mXpokGXTLik+3vS0ZJiHh3LE7+r7fj6PibEjriG5OY1CDmoyviugeU8UYryJtH6yne1h3bNfu629
Of0+nTNibsxNm++NMb/2G34BY1ey916PC3zVmrkbhtUy6S/NP+ij2kL77OvXerOoI2dl+RB3RXKn
sauwzkO8KMV4r5aL9TRlr+OwMfxm0cggYFvfpQMbTtkn2ZUL9CPXznBOqq05JXn3harRvGMQg0Hy
UfvhlTkWfOFexjzYHK1FFLtaMxssxxqC3yRVTAbv6GzpQ22qX7M2fegn+vtiLT6WPfNYtRKh0cuf
LI3Jf1qcwjVXWVSa+8XJZtbyasSnm4Mxs68ewEGLkLqXLrPy1qPVt59Uq39k7uVFM8oaSNKJak98
mHdqEgTzmppq5XUvq3Xfdkqw2d23pjMjx46DtmQ20FS0i78XMV777lEauY+rrT9mqevnufmt0rhq
FL01InU3Qn1maIn+X+yd147kSrqdX0XQPQf0QQI65yKTTMN05buqb4i29N7z6fVF7tmzexoHgkaC
gAPhAN1V6SoNkwxG/P9a36otx6uahiFTRxIl2uch7F6AXVEls6ApaQdgCv1WXa4sLjy7djmARUu1
P+Wo6Co6bVX1kZcpjQKtiWgNqi/JUP2YrBITrdG0+2HsHzPQCGd9soa924dva2vHZzsszjjj+n0S
vzhRNp3uP9xKoyIc9kPOIYav7Jcb7xfjyqQa+PvFP/6qXXmPss78y4P+uOf3x1dhwqvoRjIEq/P9
fu8fN9VFP51++fNfbr0/ql1SyhMMutXSdEEjf6Ru3AX3q/dLa7n+ettvD0niYqZzIP/kr7+7P+b+
DKsue+2//c1fT/u/dfekVc0u61IBxQ+NytjBQM7WivGWhhlAEPnjr3vut8Up9aIoPLYIdDIkqs2v
j7g/9n7bkJtAscot1DWqMLpb9r5rpd/uz3j/UeljsnI+4hXsYuIxDMkUeXLaMwV1d7n40783bd34
mWMASoMGiCh7oDei6J+jKaqP40IJ9v4Eg3wX90uha38amxEv5cLBV01YDN1iBrUkLykJpc0qjKxt
VoEB1BRDC+4/zNJNdtPY4lvnpYo2DOn+UF5s5Yve+zn3O5Q86jz6CwPn2bYO4q6UcwdR50yO3aQO
osaugvul+/36anL//cb7dTFY02FwOO3KB//yFPfrvzzPX/dX3TofuzQP/Yb+H8ZPsw6GJG6CtJ2A
OUblHlgSpcxMboDe0eJ1m9dCwPtGiIsLqKBTpXB/KTfz/fr9Em3u0XPXvPvjMfc7zAbxksEo7xX3
r8OsHM0zRpeF8qKPh9ZGv8HGuf9I/nHpfvW+mepio+f9jGwyowckN9z9x/2+v67eH08z9O/31qvs
tNyv3++5PxC7gbsNtWsI+yGMUIIjf7C3hTHs3JYOZEEpbFkTFCjGs4vYx86Ky9SEN1P7krjaoVzH
c2PzFZUarlEom5TXWUse1JClTKbskOp4JefXpbxwAr/G08gQoD1pQ3doy+pBtfRTmbyJTPWQLOwx
9Qd1DMDBrL6kj6qin9pkOUAT2NvYwuK2R6rZ7nqz2gsNx5qK2Bl3RrZrS5YaNU5oVb21oLiE/jMq
f3ZgqAszOi6W7sEKxC40XetI0uFz+UXul3jYNZm2E8znSrTfuXvTDSRNfFh8Mu2Csgq9TO8r814C
qyI/HqKHpVTe+7b5MF3rcZzfQzXaJSx5s7w8o43flWjjKDB45dhsbbM4VW59Othpf6Kn+tBD3K+Q
LmWqeRRFyodgBVN+miIzEAPgAsM6rGEXkEh+qEznbHfzwe71Q5hq3+ZieRlC9DQJjJ/2izHMWNfi
s6ZnV05ot6FYWRHMp7EzOb7FMUXqYxA9gG3jPCz9QUMw0lZIpOl6DOC+p1kuCa7jyKlE2c5a9oT1
F6lNxTxAPIWr8wqK7RHyIU6fhsJvWENdGJ+ZB1+yYr3JD2DOb32GOig/rPA+hlkcq2L6keXaM4nQ
r62r3spEfdBDfdtmrMBggKZx/zSU/ak0jO9zFB3VLjrl2cDv8lY7w6VOaM9IKILQHtANqlV8nPsG
TwX7JK0WYfh0f7YVBmDQOvq6cy7zaASAYs+50h/RIO9r0WD4iLDPTF5o9IHo67domE/VmvqEIXom
iFIdxP4yI9FJT0mqozG30TFpVFTmx1Cvr1B+Ag2426qUF3fm1c315Hxy+mxfMQsobREo1qe4XHap
ovumE14UUFE9/QWjM54zu8MWUu8zehlKtJxY8VwWyN9jBjpPP0Hne2jAig1p6s+RzYfVfdnjK7/E
ybRPF+hKKmKkgbiJ1bNnvhi12zJtdF3lsJphMFjibOEabI38XDr60R6SS+ZAgBQvi7ncQpr1diRw
8VBu6JDswdeZU6RaDDUYVI6DqZ8yUw/qqj032Dwc8VEqhscxSMfObCa0DmvQTtQClG0fitMIW0+Y
0VOli2M2vJnzV30xjknXn0US7eMZYkLN4NMNXrSAdEKx1HQPahkxZiLZTowrkKld5tjHPnzN2uKo
Tg6HAVPNeTlZsro39sFkUKEwT+okntJhQG03Htc0+jzr49XiGSgfBDzzhzXnT6yoN8Y8nUOqgExe
tlm8PiqdE2RmeoVp6/Vp9Dg2oBGRi9btcUTTqM8AArXm6rT9m1o7+BfE01qbQRqBQgF3i1bqUXHi
5yEaDutUMtc61FRVUNZf7DLaM0KxKB0e4iW7ZuX0RcQ/1147pU31qNFZGrItm/agsPOhT3uMh/Gj
ybqTLnJPa5AR9bQeSvUtMfWPXJ8PaqJepnXdtg5FPa16Qov62sTLY5Van9yi/EiRiulrKFHHn9Qx
21O23I6IRBDOHlsxn7IygqRAhW6m5Bj5odPflBY+DuJCEX6jMfnmFP0r64aDVof7LHGCUjsL3TrG
TnXup+Uyiugp7K1jRy3EbM8l5AZjynZlbhwzaw3cmtE9NV8ypX/QC+ak63kO2cRq+VqzOMiowLjW
+qCwiSudPUnRHkQK2FSD1FLb6Pv6IDdiWNfuJVF6ZNGlnw32xjBSL26yK+SjG6a/J6avD6HmvI1h
+GLiFhBI9qq1P0SKdgghaIyZ8mJl2aZqsE+GBCXosbeit40A+mSF69eGSpdXoOUqswvtPPsJodkB
R3NQKfNDE48URrVjXEbEuDhXuvCHNU88yEhYkChIYvJnyq+mcEjW+Yqc4YqP8TqEySWdskOOlGly
aStaAPmm9LSY9k1RylcjTqmK5/jE9FNlZVCKay9+Mpq3ZGq8DoGxi+AXncAOSivkm/ygrtWhNNxz
Pn8oLYCq4hEMeVDrJEmMK+cndXffxY3sbUniW14jJ83HLbhpdsmjXg2MMp1vE7aSaz1svOWisReE
43JU09Wzuo/QiV+SFfskeEwK6TQsy6cqGY9GhZrasj1L6Y79c5pbh7QsturKuIkmrYhKP/Sroj9N
3XMxTCcs5E9NbF5se6JZ3x+yaiHUQN32VhdoOevysTjnZbTLUC2bU+mnffhuueZ3M8re7VgEYVce
ETydCoHoTKsZuounNaleUyqKmUOf0GkuZY7RC3rDi2rtkzVEqvbofBXt65TdGgkC2aJ1tmqUioav
9Z/BCIppTzlNF1dTxVVn6LfSfbJIgOg07VYN9lPmVo9Nl78kc4ShrmBJontaejWmrWvUeJVipvGy
4jrGr7VTfapqWKYFTsBYP2MtCyxHwc2eXhzGk2UZaMoWHahxa1uVwhdqsZ+Af1joUaH3UmVGm2fB
bBpGknJ0n3cszPqzs5a3qElwZMO8zighKjvdno8hs4kQdHl1TixgrMdS2H4TXfIBbYo9PGkCgbjB
FBNqG730m2U+tfq0XZ0OXHbm55m5N2fdn3Q4SUrpzd18ZD2G5pHOguVJnkkfM+r3xRkZXJ5ZYD+C
BKtdNdZPhg6BrcgfTOfZbZ0f4HTN3ropnRqYgD2c1vGAjOn17If5+zKD9IEk6RYtWoTJ64r5RGF6
KRYG4HU7wcgPS04B+hEw+aVuzaCZ6o8ubL6was6hhKP9tBI4SHgaO+SCcgxf/IUzWuj2O3uMAjyh
p6XhFN8oX1hNIr17zPJu1zjdcahL6uDzLp8PuZbvw8Sknk650pm3VRbvGzqilpnuSpPpV3QcYga7
ofI0vT64gH3L8quDfj/VEr+gem7rlmcY2YUkFfDwk+c64a7KV+mwFF5fW48QCE6CHk1lhcey5I2G
LJwjNHvFHt3sA4CB01zRfFjmb0O6Ptm0eleExxkQAwDH2bC8JPZ6th0Ks9Qx7dRG7KyeYjxtrelS
CLCOedT4xip2k75CupRl5itEc4jOn8q+PoMjZTzKWEuAgiowv7IwWqhyh8p8rDg1tuDhOQmJUkX0
SBUbNk2UWHRx+s3c36ZV22lQZ5V4wc6++iH2hSTM9rqNp0xh+MZ6XGB4UMIjyrNL3jD5RmpCwel1
MFvosiXusPqWVxz98eta9bfZrN9nNX52QkG9M97R3fMcITb18LlDs0+QATbfJmg4L+LrU8IlsOLV
H53EV1RmyowcGvIUB1NXmy5bRJEbsda8cHio3jV9OJoh0ntT7G3jJ9U8z1CL85LGJyNdnuK+3q3R
fOYJaaVEJEBwqGReVmJVWKd9V9ASbEnkodMwdrgYI4lp8iaQlz1CvMEGshDrW0o4PnuZt1o1NbXV
L1LXW4CyNsNDTi2/yAAE2YpnGfNJdboT+MLdkFme1SubvEi8DEotRhym8oU/mglduOa14mQEeSLp
cPmTm2L3wDPw5xrp7NUiY0+yz+mcnPSedlWJ0yNHv9DtRlXdqatg9ho/o0PAl8E5qiv3AvxOgrzV
1OwH5TVPWaM4mnR+U7ameW/RgTKY43dHhm+KvSGqUcNT5qCvlE0/jvvVUP3S0ej7NB4QW69cl90E
xUGvPjK99g3s5MI5WdDqkCD6GUqf0HKBAWxGzAyMxwGVyt1Mf83MEAHxBmPp7ZzAzjh9sM7QqEO4
PdquM7RzYq47+bHz2aTxAGlS7YPiRzIVu7C7hW6zpRO273qywRqE8u0hVsbnWIvfq4oya63egFoF
LpNbYnq2FqvGOlP8ZkE4h7ew7+bdrPV+bnV8jnynLS+zEOic6AV17Wbs6KOlynkoWOC0fAgZU0GT
ccANsDTo8t3L0vZHlHYPWEouobneQP3tRxxERi4glXf73HqJyvlrGK5v2eAGatt+qouHQS6PVOM5
ZwI/9NS13SEI1eU2uQQi2S11SvNW4ViJEvvBjhWvhB5spBxAaXqpRjAlc+0VXczQ3p1Mw/iswPCz
Nw31c7R0iN7ABswkt2FGoOO8mcMRUTmTKAgqMHsZxmyPCj8wUfWi2C41DTwsCrOknrGdEbBMbS81
En9ZYjTf0bk1T1pb+SOuQqum46uNm0XTaAvYftWM+87t0Hnt40RHpNXuaxPhc5cF2tLuZ1f31qX2
kijaR3m0d/SZhYv9RC3gYJa4popkWzI0G/HyYko8hKbuhjzfDfiVy87dFNPnUBhgWqAA2MBhkcnj
XJgYfkvlMqwmur/Pjm4cJ05YsPewLEB3gRrb2lRldONg5kgBymqX1lRQ29mXX16BWbFyp601wn/C
Z+nyzEKWd8YhSEZqtMpDVOsYyF1OqD1YBHVnKeVeY6b//1jMm0CV3Q5mBS63jEBpL6Bx7+WP36oh
f932H1VRkjH+0hGQ5CsOGvqMZj1k506lKZcR/qVnkmWw+au00lCXB0XHQGmNlJK0pT4ypZn3XQdy
ShnE/o8Km9l1lGXupRt3iC9pVUGy/UfN5377aLF4t0XZEq6h+D3iRdpK1rUH2niM2s5hsVFM75FQ
tU0u6vUyjan9GuGDd5VmfI8r1zniP4YmnY/Fo2H1bwXZHxR2mBIZtdp9SusT07bwvE7C2QxK0mCz
j9VtYY/te1Io7JhRKZC1czWmeZTFtvbWDDMSw7izOABcbk9dibkDjHB/WB+Ze3uWAWBVvZ3jYdi1
6o2FtXZbp/7DNVmwKbkGqiF0UuSZqBJnulDvYrX3Swsbg9Ugcv4peVWMyBO1tR5EB4AwBz937MaV
QDfWFi3JV08ZrIU5hHfaR1N4HB0129pamJzrdDwuVAKewdHnD3lUf03Kif7N6nJQFFO8h7Azc4q7
WlaV7ag2ZnuNKkWeqITv8QkftaZ4hiOAVZ0SAS7MXTbPyoux9D/0aekusVbpMFYLNLZh+IHmbvTS
Nn2bcod4vFxbT3MxCjruGZJrlqu9Vnu9Hp4H02SeGno1aZIFA59FgTPWKI3iElneRliOkUuv6qxJ
SUpQqWBFz4uKK2E/Jsex3FMpKFnvyErpdqz8UKN5esPDMTUESFk0uHfLdLbKnNJVhLSZpDGKHzWq
gkrh1GMyYLj6PqrL/VTpz6u97MhUDVy1p3/J5x6tIwbHh6wuKZUtx6W9jCgy8jYFo4cOU8py0tU3
h/6YFNWuR31QWnT9hAmIdNzXTQOL4zEPKxrHqWfmE8S+0stH9gVX2VWQ++x8OGqKSYMO2XMX+yrQ
BoKyVp3Yp4HpinZwZ5ZrZYmdE8kJ5stMGMHUxQeFyk0iHH9V4S/SU6FYSylwORRjtxc/bFbj9Fau
1fQWcnxbfffg4PUp18oXRUsyWu5VmbuzE9xVbeSlaoFMNTnOWbwdaoKSos9mPx8M3HBoWHHBa+62
g1eFbqCLGSG35WeIqn2LYOGzYTxQ5LA+ivADj7WN7LZPgoWzqopmz9iSuBVpVAGTwpt0Mo/qV03H
XXgJ3ZavNlAWf6Yfm9AcjXdmQZFtV6HAVF/SxUvjl9Z+4L2wGbrsdXbf9faFE2Ij3aQU0ZR6uwzP
PYyCUntPE6lgsXyHJLXcFrse9Ha4fKfDus0VbFjmFy5pr8yl85ZbrpP5qluBQOjVRp8sjqsgqeJD
DTF1gfpU6otnVAJ1kK1sdOnM3a6uYKZubpa5P861+XV2loC69U8WVBDSHSyMhvuaXyfDOVsm1tz6
Ns2p32n9O3Mk6iuUGBugAKgruvC1125EfG1619mI9mFBFtQ7yKKKz3UGIepgTeg2q/dKapiZ5hNZ
wEY1dkLRWQWaQIcyY9u32qFPp8NK9wqlWSt4lYpSrZKbnpMOjxmi6IqKm128RzrGwVB5MMVnlblK
NQLK7FgZTJulzrYDq1ADlW+ZiBdn0Y9F1EpqYODYzeMC0GEFOzOmSMziBYAKVVnHPFZ039WlYAJn
4CiuXszKYMGdQ8xq9vmqPkb6dFC7k0wbXZEhr+z+Q5Md3cL9lLbI+Pv5lMz9Ja6WQ7vVnd6zI5fg
TsyceD1tVsa1xzCTmYeUKZ+9BdeZoJGhh16srK6xiKzP4/C1JhkTGmL7NjKYRo/y0Nb0PSlPm9GR
CQ4/Y/VForiRJ9dXoVxDcyYN4ZrbHgqy5JtNpMdzjb1u8s36YGnH3jgp9qaKQFu9Js6Hk36M2Y+U
46NTdb8uiz1x2LcSn2+J+ylhxbGQB7WZ3Ow4Mv9etPFlYY6e9vk2H16NcQoIjPUpbCEQHndjr9Ml
QfQd3dp5vQy6c87tDari/aiEuy7BE06pQTGt9wLGWAbOuszs61gPvvVhER7VYtFMESbB59XtS6T3
l3ByjljPbm7SfAHXo75qov2MGpP+aHetxXo1MvVcmeqJag0uN38c2ucWipMBsYPlx2U2Sq/BG6fB
LoH6xt6cXge0DCN6BPr+Xp1oB3xRu8F5ytPLUDCQd+ODSSd+FK/1onuZ4b4Mdh95DI7fw6V1nxxj
6qAijTNDmKV+EZRgO6c4mMqwsMjTJy9vC+tcDJSWC3vFdT6K/BuQ2cJJkq/Q7AD7ygdMGrOnuTJP
Cr4oj2GYYmt+QRyvf9MUpi6Tq2i0itvoFFapjWhBxO9O5gb3R9gNcpzWNWtoFBwrTq3G28nMxakY
EGMJPcLaMArh93TpWKJj3x27ULw0jq5eDXd5tqfkmusGqvy2q/Cu2w7t+br5qPrwuKRu+0KxPL9E
qsq4MxrNR5YPNfTfSjuvnR69ihWb/iLqj7hvnh3bHvYid76VSR49Rb2lPFK4tX0sCNUSq+zRSo5p
qsST3p3UOW6e7rdYKvlo0GlU/35fPtrOuc6jB5UzSqiJJlgEVtdSz1kWyEss1FxMAGRnLIr1hQ7U
V7IAIP7na1rLUV/+VJEsnbpFJPvUSV4cBRHYJmyzCTU4P+6XIiW7GlbjHgalBPCGOfFnu0R0J1Pb
CGwZnWDWLqIzo/pRlxThFlVBbmro51r+uF9aABJt8ign3bmtbNb+FqLAHuegaFu0IYl7Yb+gsmBi
1WCSy1C29kQJOmGHZS0vZjoDNAu6eXkSQ2QeMxr/cBen9qUkHYETjbJnate+3G9iAngc07m9pemp
TuvuZTYESJwkXo73q7qiubtidgXjN/fWSf/yr8vDCUTj3/9ZJtqvkWj/vv9RXb8UP7rfn+o/ZXDa
HfTxv6SHBkOffKm//Coq/zvogz/7UydOZhp4UFW1bM3SCeUhcfxPnbj6Nx0Bua7SOaQXBV30L524
+TdLSsfh3Rr8tan+kpkmdeKIyl0X8CgQ0X8t8ZxEN6kD/z3yXCeUEIO7aTmG+A32kdaCeYqb0374
L2X4fynD/3Mrw5Wie+q7q4GQkxSSzdzhH5Wd6jnZ6iwt1vDdoOlhgG9UKlYZzIJbdIvlwsyfvKb6
Y2i/g8PYpvKkPbSevSa+3kmwCVkR6Yde3ggkjtMXAC6Uy4+uE4wCmocuPndouPJO+EiKN4Z4L0yC
GUzknkPid/BAYuqRCFG92vwiJpwItr3plYRXJGQv/a6nme9Ib5C5bHRgjMWP1hIb1GI4GjBWN80m
wUQln69g6hpx8nd42xrhUUJPtsncbmPd8LBJEOsqg1X43WrbHK1G6YbbIV02OfUVcytihUCPhimy
se9X5NpmszXnWXa6QejCqUuTbbt8X8MXx7rK7efyFNh6Wd1ZKFRjsl6Nfcq8pVfeE+BaVTf468Tm
YZO1Fa00liGQsjC6zpsoXzaGhuZNq0ADUS7LwSys7tc8J2fYbVDgUdXF0I9VitQsjXUKIkpU+Amf
qI5550xBY6IdXFawCZu/EPFWjKoXCCfa/H+o61em733N6mvKQrpzYX5r4vrSIEFsuv7bYgtUX3PV
eG62/IwX/ISNVIvg0d6Y8/S5l90TBZowiVSatZ4GPdI9jHr9Nk+UTemsO2OMgaEtpH4DtJWAT8n3
G+BkGHa7HUC3qfCHZXy9zJuS+fGdCbdkfOwAbNrlmYI52XvRuevUPSL/Y9PZH5iF/MF4UoYikEZH
qiUejVRiG4xdASJXknpFClAAPI3LY6h37soBgnpCutSCcI0/wSM5oUlpJ56CfvgoH4ZHMkW2rQAm
pRPkSYpls4CDgD1h0A13WFuhgpr4JPlDiKFgDOuT5M/JYHidHDpzKrY0cNnp3IPD/ZLdh3l2l8eo
QarikqLTXyBOVBMV7AUkqooAqjc3EpOawfZDs3PfCNHKCoTELYkTpqQeI6NIMRuWxhLMU/gNSsYe
S8xevOoKf0B4mLxH/i4ik0Wt8b2am9cZRQ0XZ5MlmJuNP8sRfL4TDJrxlIbIiiKXj4mos9yolnJZ
YSRU4VJuwg7NmAn2oqnnL33MYJGYB7nauINy6w5PvdWi3E3m6r3goYbk4Tryj2YTyWKvaj+d8gYh
xYr6B5UoJXRpjAjrtULBUsKugaa3EOXCdy5zzXqK9vk6gdSC8gnApwETrHpF/cXArS2ZujKcUD5Y
coBN6DsNPhgJrpb56D35BBLWfGb5EiiKA78qYbDUN7QQlajEAAtdYlpJ3MlB8RVAQcaO4fV+E52y
kdgw7XG1Oyb1m+5cefxaieZaLPfNEbOOcRa3JNFMyJ0dskSQHNj6G0PtT2neEBiFiVOcWNO5zzIR
uVDXY2WwCBfuo9pOr4LfrpY/xLrSghYMbOkhXQAAbO6X7j/C9KqW62YK689qS336fiOE8LMkp1Ks
hdlEdjXksVXJL3K/TYhecIBa1uy3WUWpCtcDHEdp35TcRAmXlZEEJmHVklnrDtW2gIOi4cCX7F9J
cpRmb3T5lxrcWMprRthBJX1W8hc5DeztjD00JgQKNmQbu4Q74jonmLYF5Oo4OURXfV6DFWsAkYbx
0zqxHcqWFLsCtICdfpAA4Zrr9zjKviZm/1P+7pt4k1iVRwA0wYDTzzmL3iSVVAc3Kn8vWekJ1c9L
Gd3y0wyN16wmdbON+03bD0dpKs8wn+aC/HjSbUcUj9EsIbboxUlwq2VKJT54GZ4WtQgxusnvyLaQ
hE+jrA7pV2mBtkn9kaRkCaO9B3sb8MRXzP0yi2L8MtrYhbjYEwQiP/YKyncZrUMnoFEt5MK4lEUQ
zuBEaBPA0KRlS+M0dajT0BGMizGaHtg+gyKQDZt+oiXDsCA905K1IL24csNLBEJkNyfUpJFZ+/J7
wWy1wz53oitLkGF8t+DiATuYAigbtvvceEQ9gHF63us0dPnOgWYacFRgldPYgsQuH2QvTJLXwESm
p7myT3gSoH6ZPx/Y7ejVwj2Q1SAV9ucgQZBZUHLIJWyxteh8N/kmPcd5zG7Axs0wK0fYzqhhUsSi
VaUcC+NWE38o4z/KEIAC43QGqntqxXHQVpTCiWcMHzJNZK7tw8oqv4OU0PDNVD0EXWgJ+kxflstK
ipZ/epEsgBXfs1EDyOKtNRzgBZBvSXdoOSukQNulHxoi7G5SwS+z5zV6tZ2sz511EVXp2ZX3Z5BH
xevIuHX5W+IW8ArQcCa/lSdb18Fz28/y48okdmV9F47ux46+Aw7Rg22QMFJWQtti/oER4LuF+yIi
SlB+o5ITIX9L1KlEnnISuFNR73sCHMFSG7BU1rRNoX5bU3B3YPPaGhxBiaEoqDTIp5dV4MY6DAKw
unTRdzXaZMMn2ZbNgm9GMjX01E/LT2FBhiqkbhnVLveOfEEbB5pBGrMjvJDyW7UKT6XxDjZpq+ef
qy48wek4SA61tG5PUPxI7rvI490ggkSCxBMF/A7NvmtYqifJCKATmFKkV6PqVIKjsHSwu+FwPzbk
3WryGgExlMNKAdM7YUeH8LSTEA85dMQQfOUQ03WPk2h9cwEGbf3Bqy466ke8gyGvmR5qRI/CsIbG
ll6z7x363YbHugH51/dPIvdPiaem4LmTn1RelhxfGxx1T6hn4+bQNba2SlzuUG4l8LZgH6VY3WTL
PbZTjgMyzFIe/wZ2oKi/SQisZH/rQoFTj7yBfVWmesrhQJ7jdwPWejssT3JUk5mecr4gwxZlTkCF
tQgLPhNidy+TD4DmbiYmirwrekGLV5mbSmYWXiy5vzJSSyivxm4mgzapV++exgH1lzy1QTe4k2l5
kNaMbOuDyY73x0DFYZF2flkiCmdAT9QTnZqD5PiG/B4MeLLm/Nw2xq623lW3/QQk+hHbJ6P1YLzH
aLmyqeU9Vg+amlhbMUwrVJnEQzXDzL0VPeIxH5E6Zyk4GK1dGEEZqw85b563LY8UGUYkE4VRAa9O
Qk4RVWbwDDGk9ozzsWSntIXt1fq7JC7QFPRjqJH9H9QPSQKQ7Je1Xg7Qs5gpvblkA6wduQ8LRzup
ERDQA4lRQVhVNFjUwPUWoXk4SELCyJWeQzxUp0Obp3uLNGcVkIg82uK23LFyKlBj6mwzeC1/vmgb
8W1MzODGs6EnCJ1JwhygUgBYkHcVOUaCak0Q8RCE3rn606pMN4zSH6NLhq2TdTs3k60AcU4UvkgC
WhjFB2b0YUnapdrA+85IqzPZSxCuElSQTt2GMW+rJCYzQPa+Dg322nZv+ax/UtzlqqDejDAN9rjM
5wG57z+c7L/Y+/+D9HjqML+WQZCDG5pj6ZpQBZ4J6o7/bJd3nKnB3Zpk+wGhSGSl+xnfbUnOYIfT
ma8dn8vHv15auyTf2qqrfva/l8T+qW72f1OA+09YW5MBO/cN/C/iF/7xd39BdHUIta6l/0la+LW2
RpVMvoruCsfSLFJx/mQwmH9zkWk5rgmgQVbSKHj9yWAw/6Zbts5djq7BaYD38O//g28i+lH9fQ/q
frv+38qheKCn2nf/9t9tU0bv/FNpzXFdTYUJqNuU+CxT/PM+1fWrFVOOLvd6YnwooUO0HJoZsIpH
XSMk24ljjQW1gmFwXQlX6zCvjva3WYV7k5jGnpncJ7GCHgtzo9iXLTDPdSIQdAHPP7j6az/QmXdS
3HG98TwTOOOsHK/OUpnblEZ3jZ8b/isDAwaA8Iy84QYC/bvu4I92IhpRGUINiI7cwgRJ/JEz260s
AVSSngHfEp1LH9+fDdN3i2Jb0fu1OZc4pCSoyezL9BwFgnliFUiQLN+eCr+fnwXns7xQjjXJBzLD
RmbHeAVz3yYWZ5dzkJXimuActOaC1VjgMJMay/Ii4b2S1isfIuPoZM6cfKmM4UhAFkIrKUnC8q4M
5RWydskhoER6cGCrELrNSczauQzzkugi2U/VypBXX6My82y87vWieDL/XcMdI4lPoyC+AZu3HI5x
vBwYvW2ZWhD8Oc2UpKQGIU2nhYcB9cpEEpH5vI79TgKhesJUrIQ3Y0JpYZobrpeEi5HJxdYgqJkw
A9Q6Mr5e3qaiAYw4pSsTjXwC6mf4XGVt7Svs1SwqnToYR4k+YI6fkxJHhNOS7WQWXmSz1GAhpmkO
SWGcuJhq1KgBOouTQXqe0mOz8FoN8NEU1mASH5FPwonCBnyWcHy3Vu/BR+nsIEZhhSszYUiSkPfJ
b1s+p/yP/yNQ2YIxSx257XPd3uFCTTKasutK04Lg5zoMfTMmfYa9peS7kvGANqGDqltdJP14Nc7A
0L0O0ISB639iz4jN8v75F5Z4Msoo5bpMo2tJNamBJLeq6UuG84BSNiZYTvk04s6RCOR5Mf0srk/y
zelFdN+yKF8OGRFGwM/81niTmw66xWFl7t5CLYlJVo/GvXxLdsH6aaUrr8RniwAExSAYz3ydR1A+
fHMysIJMD3o2CCtFGIBBzSEwMX8d4GbJgoMsKMjIkpy0E469s1wQy+mGXAhZLdUqU7DRf/YgVmdO
7HJuI/8rERoZQ79Ha8j4cw1KpB0jCl4CjqmDXDLdl1X8LgvzLOdOyWVom33oQAni+1ZnAWYOm3a6
BD0KYFmxURxUg5QLOICAALXAgGQ548+6jgxXkaUSGT8ug3fkuweZC6aScqDAC2MGQomRRUBZ8sZO
+Z6ldDDb56oQr4pivmCKtigrokqzrec2Tox9qzuXAefGhqiap9BZWNOmHs9Bqg6JlCq+BeRQqEN6
48kUxD33pOK4Cv628n+ydx7ZjaTZkt5KL6C9jmsxhSJIBkUwdE78RIZwCdd6Nz3sdbyN9WeIjJfi
9auuOqeHOcgkAyQAJ9z9/+81s2vWEXvaYL8ftphNlqHxiBtYvMvmtGWaC+tSdA4tnR8XvX3bUtjP
A740G5N2TCYsn6OkPTRzcIurxnEp3BgSe5tJEg+ot6x6vzlxi8Qg+TwV0b0/uPdbEz2VU9YdsoCp
X980X6Jh4pKz9Zq3YXx5sOLSwiN8uL24GACP+fChDRuQlT49LDMqi5noQRCLGonNmh7weU0O8eiQ
7Ec2Kd4dO9c039aJj9Y/9p+94aXajAHPySnBMPjC+Hlo3M4bypD0wFgf9L3b7d2qqw7T3uj8r1YM
7LstXfXKM/fYI56TkjU5yatpj5T1aWKNtdePgHgvhhv9iglvuCfsWEsCHgOzM99e8rw4BaE7kuAT
e3sko/a9Y1Pm4Rm65TOtSTMfHbN+j+8sKaNp9j7Ox3S/RO1GgvNzRYkcUzOrEPS4OCEPWW9ptz65
dXwuUaUp7FGhkH4anvKLsmzk+H7eMpsZu/C80pepWdWCp/JVTWTRbKdqnxvZzcVBGmzUHb7OZgC/
3+PvyR2ULMVdOlq4c83jzWXGp9Eut++yUtOKqiI2ZTGRUZcK2ciqb+VbZ2c4xKTfVbsqzKIh3ksd
HpMid69lqWfizKH+UlUzm+pt4BBQszVcc6gGPCRT6J/TC0gnfYJacVmETQGdJ/21OvbG+7StGR0Z
gZBogNaEPoOQnggl78LcquriigCerg7YFL/m5He1+MOrWRL409MsCfwRwKEWUQVzxjWWfTK35Syn
Pp+0HibYb9RvIsdAI4HbCA0mnCyec8rgZY1Fba0kIb2Znnc9Np9cs+1bSaCHzaxfrmXIA3KkKr+2
AF117nFxZswjBzFgWPXqHyesQ4ctWCTx0eGHOBcF6xXY+NnK+qzOeUvXz9/hmtV9j6V41KGE4djV
IVtgxJlPGnb9EVSoJ64Ljv3aOMjKcSHOKyDWS58hAzV7K/1Wwpvr1I2EgKVgsDUzNmqxZSFqERam
zdK9YLkZMoaJfRyRYkIcZOAm0EAX0QqeAVx6NyLQCFskTOWvS7UAqXjHq+MajUGI5eTUvCqJM4v9
X1rCzWZCovR56PX1Va6SF30+gk4ienaOp+eVVkLTpvWTrjDt4fobZXk5+jQ4+jr3h5XPwMNM2WEX
S4hku/rwcTb8ifkLnXT98Po3daSeEurG3I/sJ3WFzkS+5YQW6Ht9FA6wsx6TqeVQfonRE2DWjlr4
jFPRcSBOTm2dPj+GI28G4uZi5nAIn4vdzw1RdH+3E9+qIRvW/0fO5w/OPYQ9/+/7iTd1WZf/8b/+
K1Wvp/1sJ6x/gN+Hnmfj9w8X7vwpk8MlwzOKQpuCnm7iD5ZuaidMGgkfD7bAI7bjj+0Er8WCZfm8
IN2I+++0E16kduEv7YRL4+LSSASmGbh/aVGzJSdTNEsY8wBcO7Bi3xvlEKMdYuArCQiR6hoo0RRY
L/c/rRm7dJ4bMYtvSIQ3U6PFhAQz2Iyn1RhJCohw3+2iDQMl12h2s53fxUv3y4hzxW4Br2KzRMiX
uYG1tz91OV3KNM+7FhTNKk+k5IH8rycLLRWm4vQ1IU6J293PKJDIQSWsODmDmY+5au46QRa2Mpyx
4seyMeLxgbr6ylXBF7HS7GbulNTiNgeuWPn+UnxtN3OPOeO5M+tzEMxnKwM6wRipL+Izscz7lKEm
JScq1mocLSyZMDv12VyYE7S2nVB9VUMZ+SKt9dHBNHVVdiPpI2h0cBMZdj6pJIKgBbsVYXMjPLDB
vTJg0qQOTqyp/wlKau3F2Z4wJ4BKIMKC2AD2Q6HVRC7cAG4I+aoGKAH2WFVpyF8NDBzFU7UA1Q3r
uqKyB987qAcgoPVRxKk5D7i92ddyuqRGhn8+TR0luq9BDizweMMQG6kWjK8E+2swYg9g/zbXQx6+
3WUYUZbrt4RJoGvVik3lAL1LRsSNhX2lS5ZciJ3lhZ5IdaiBv4g7oe8NdiWfpZC6aKawxRQTNzfm
JxLSFLodOVlH96iQMB17hKFmj20Ku3ZfsvR2APt0EjPnUrkRl70IOX3WKxadE1adcGRHhUuKVfOx
8hRBmERPGC0cxXrMpPbJt1isyEpSlgD2ZmYGj4qJ2ZkbofLa9GpGc7Vnmx2GpXiqILNB0YdXiHmb
uXsUuEYGG82OrBfMaQ3sC0Fy+GbVNnXC4p2zlnQscleEyiaghUtzLMvLNYBUxqwEbR7zOCQBGjyY
kE1hldGw3YscCg2SWflkLp6NbSjJpOl4y2xhBs4pemQraCJTHuasi+xobMxiE2IiAAqVdqd3V+3g
BAbp1tw30aPXwhXBnoofUdmewGiuhkFxDwPPFTmD2ukrLmw3G5i2ynmRN2UfviEcKnHW12js3+if
l3b+4Bqvs0v+WCcXpANOSPIVnl12DK2GidXm30/NVzgUkkyQEu2mcLkdtuE9P4522Vu7LAnTgzOc
THSv/fbbs1uHgBmwgQsVOHtokGKy0H7LfMZogQRUcsQTU1ckauh7BEq3fmMcmQa9VNmtzoPuDAHs
DdSYbirB+qqeZFBtk71JosDFKE9L82hTfgmI1qkXqabc7ohQrhX+RSmGQh+Vwo0zWYssG6efNz52
qiruhm0+Rg0WvCwhsnhVsadtWFa1gljyFU4JGg52WV9leqtCwdx+7OTtwMXMPb9+hSw5OLlzvOCF
a3nZK5UWqtpaXB39bD44KI6x6w2AGPSH6crs+MPEFLR0rioPcwAO/K93AZMUxbrcXa9WsvG8orln
eOvUBPCCQ7GLAwQdvI6tK5mrOEfQadPOwner6JWZ9cw8bn8qAbNDqnYROqra8XU7+T6NcMb1NXOy
8kbw+Y2y7K3MP4+YzmWouYlhu0mL/gbe6oa5H/0YRYBPq9SPp8qD4lF6PU8EfboaZas16Fkk7JUp
Maye1Ydr3dFqnrifkqlDtUizQZqy0IOIhXhC6H4xqLzt+uwoiwzCI1vuZuZMG+5UYUXNBNLuUORz
6etrYA17d3pnb1Ah1muTAbOqI/s5tW5yWM+eMDQVhmK1GsIYIhQJ2YBzAvOe3CBysNan09J5y3dc
J15dgP7tJfwbM+QW+XQ144LFMlcFNOft/URKlMCZdCPQkrJ9wRatDfO9yd3eLAy7mNV5StEW05QM
rH9y/M6G5RCXQlCWk7gkErD2vfVF1aPqONVwsjdXVpUq24l3Vr1c0InrSB2M0/LuCDV+sMnoLa37
nhXwZ+Ok39Z51LEbOWQFNzm4f888pJyWu+6xTKDtWFVLrGQKsH/1S5vB7UXCSZ/+mvvLXibBKlhl
5V3160kW3wGulEWNw/KKABcCeeKkl7Q4DR9G1lwRI/xnTtkW3U7LPa6ozBZyOUHCCrTSObJJ2bIw
2RMApKd53rwP3WkH+zl08/XVctbQgrZTGdtbYHyZiTh0goXED58RSPTqvnPURziv852mliumWdfh
sTO+ZngUZTarA1YUSegcf1qn67pWVxrkfE6cS5GkpfsmvDAASp8pEjFhktNrgU3CbadGb6rg0fC8
XnC/rJ1f1SAaMJRx+6FKiMfY8GSnBYyK57lsjn/X1v9SbU05HAGb/LPS+vX4bdg+l8O36nOV1H+s
sP/zyb8X2K4dOj4JdW7gotJ3f8fr7X9YEDBW4AcUr5ZNEf0TrvcwWrbQ4pumi1g2tP4E13uWaXOE
NnU5iH7479TXvMt/qa+Rv3o22a2QAKh2/6KEtbex6xt8yK4L68XBD2qC9oKpvYTWPUZzN53zAzUm
2umr49UUAPSf/Xz2enM3WwEpN9a91rUeEOUnPKzpSyProVVxdyWPRHecwaSsINwZJtncfikXBkNA
vS02jWtoKeWOwvOEwSuvLr/E3AT3a/XFv3T7mmltYeIb1HgSQsNrj2XB1jP1Ch6xVLioMGISnRtF
RwOf4q57o2XPrJ7JMDtYX3TP6143RizgqcDMC9sLFanwcafEgqRi9Iq3l7tEcI3NA71e4eoj8045
qiupxCN2MAappzWDJR4ubMTEhvIqjdiKAX4n4Fu3uB6eIGsDZRDhlAf9zd4K+AAKr2ZCh2+jptEH
UCQD/CD52z24LUVAUb1pLwvuLM193De3DghKxAbcT4DBBrmbINAYjObWIpIYUQWvwo9VSYvSEM+g
alpYcpd8bi0sREN+LWeUsL8hZQw150qJbt6NyFH01XPxy4wee9KLtTheApZWNo8oTc8BFYwNhC8K
QjA2XrQ3dXUTVs0toBxFxr1FJVOp5iy6G33e+q264fMA/F+SClsg46ai9LOiu27pmOKBhWfb0EIo
kKTHdkiwkMqklsmwq2oFe8qufRzIVkEwcSMCX4WH8J1lzW89IG5bGNXX2kFVWr4SVdtMkDcUTg5f
/WE6FfaPDBCyT7EXQdZAd8LbKJRDldHFR9uSc+QIksbUprwmFpsNQjEYJZ7AWqOlEMnZu7R/Zbl9
7vs9iTT33gwKxNWsP1QUzOLZAIzVrYiAzkPWp7MLNIsZQ9d68E8BCp0nbYheDatUW1jhfYFzZQYq
ebUgJ0ooT1qjZvoJTc+AbpFMpPhJNFHH3eBNGTEpYPwrg7GocGquDPFDut4CRqKd9CgWRWdcJ0v0
iEnJ0aQvwyV7pTAB7VBCQIVB6TD0/VQPp/YcUXxIj6Ob1mWAX7vlspjX7RB0fFdSFOe8KJEX9ehQ
OrKJc1uJjdBtJspLtVNxyV/92HiBvMt0J/Q0p4/Qm/uMQMKi7fTGgmBV74xk4V68B+FjOiYyD3TD
4jZ0J5ZkQxSla1cMkjwy2KLDGNGV+VCmzXXn9muYEC5Ua4GkoldUvKS4Fb1KaFj3y4mW8IadtS3T
t36B125KfcL1xplJvOZOiwu5fWir5pPeUfelLvqYezTaqM8rciyZ5WcglhMgBku34JWF42K/sAjp
7tUJsM0cIJg9PzkpXlkk3cXGsojuWd8zwwshQ36N/83JgUAtPqt6Odb9s9ms19j5PiLsgTa2Jhmm
s14EBUjVqR5IpIzUiYZFI9EQfQw6LOqjTonL5A7Czytk/DFO7gqCa9SnNSigpGXc7O1enVSMvlko
QhaGn5jTvxOCgF84CXXVfkKgikHrOWjID3XfYemDDUtxqyZMva5ikUXvbIZsOj9OpGr41JluwV2F
skWdbE3ZrfbPH8aza39LcZQzOSFt97Gb3MMKusnfjOcH7QcXYNhjDVYcs5xgz+bH+7jkNgu4wIYP
cyRZd+HnRjPzA6JgHSLXRh20nu5BBeS4ssdcPmRcJkv+1ZtJZ52HV4b5mK3OpxBdYL+g1K1w2snH
7GWt0IphkW0m8bdLlL8e2xhf8KwI7oa4D+46/c9kWpJAKX17/UlWO48Y8PUsjPKWWuPy0OGlPM7e
D7Kukw/2cFihKlUbNqx7qg8TEkxXYvYUpHOB2KA0zornnqS0+jLd3aI2ORWVdT9gzUpamy76M4Zk
R8wmpjk+62RLD2wB7YqyW+Jfm3Q9BADrYR6fpyVHodQTveo+zLTgWzkdMTNxw+12DDklZIPZ127o
brwMiDj9c9nEt8TN34h06z3oz3K5S+YPaQ1msXJqDMwuCwR7ZGGaJHpkhDSz+howAurTapc5UPYT
yJ6TVlatzMxB2kOPXUR5TXSp8eeAGZdGUcrOC3PNuHQzB46qKg9vO8IGB1LVRRq00UNaWMc5uDzo
KLE+vhUXKdjBCIqz+SSU5gItLaFUX3X3fnZs4o6dGTM337TJ7MQoe02359kY8RvL+/sqUp4e6VMU
67gLpNiAGuPOQXHUEbIn9FtAvZKDBGoPef1QHg0Ma9R7iOfeyIF3Q0zU3WEnQV8WMvgMNGb1YEQN
7DOjDDP/FksjriCM0hvh3urDrqg2TTfgTPpmyMt9SxXAu4QJ6jVu3m4ADWpIIKppboC8VusRBu0o
RKfkIT2sbUiYgr95t9L26d8Wi4ZFkNiLTsIY/AAd1HgrEwnbnqauThe2/SKBjWZLlKhPcJzOjX4t
Cqpz9UiW+yFHDk6j3tF8w/D5rNBFOdHrke8WEYphkls5VgCS82T4h6RaPnNnMcm5tqzW7EnORD+c
rw7C7Sg+ohDGanUej06ND24+w6z2ef46jOMd8NarKPE89qEv7epiOmSA6cxjNT4HtkERBaaVL817
a0Qo38GndCOfshe8vsz+19ZN0t2c9i9RYbyscRdwa2A61PXZkSPFoGNpb9c6f8Y3CYzVZPgXUpJs
BpL6nM7e2EAK9sIeapWU5tAuE+4zWq/QbmeQuRI8iOHlHKf4Aqs++Ag/GKM9PVw1QGBbU/ocbo+Y
hX7Ey70hpXV5Xbvbek7tvMFNOMcHfojXvV14zLgPIa5u5fi2XJka7etPppvups2+7zcHCcTyEBox
XONirztreBkc7Cgnmu0Dit9XZhZ92wYDJzLWC6q58NaZMjJeozJ9VeTOt7Fn8iHr4RN9vJ9CO3u9
DqStxqa1frCW9ejYPXb4+P5nFAgwBhuJsOFChiOjwdZtw4mnf7Sk0C8/imEUEKTaxs2iQ82QcYrR
2ET+vHwcIQj1I13Gq4V9MFWoEFaVPdrRtXtrIZsoBC6Q4ukJPP7IVcoGgCqVVaeGodIeru8z1jcA
VaS7KQpVCkQeFxzApDHiYCSdbL0+kcpxflSF0fXtTUZ08W+vUBogvexWqgD1zA3d8NRlr9DKHY3o
RdKUv7vYf7mLdUzolH9CEH3+8nn41nxrx2/bX3vY61N/9rDmP3wLw3/Xh4phZjP80zwnsenYpf6k
j/5EEgWe6yFVs3wUZ4GmQH/XnLmmQyQQScFXqZr/7zSxrgVJ9VeSyHc5gsjj9Ww3pMduvnzG+jBB
omb9T6fA5DafhoYmdD45QGCS0Zjo7FXYwcbsg+qTWpHYmO4I2VTpikPTrYp4lbX6NyrWa1GvzkUF
XoghfVq8U2Vd4DodooNOn9WCSsVl4fEtDY86AGWwX9+GJw0R1avj3PP14Mxvlrw+1Zfv14ICIZO4
3nYRhZIcXMb1lpa0hgisdWO5QhlDeblQ56uVUCc8U4LqxVRkC7JzCd4Tw+zlzR0dDQlu3zu3vNUm
FaXOEasJBxUQoK8etbGaEYQoKHENH/KOOZrJXb8PGW6BwcetACBvl4syUNbvWYtxYmGj88A4yik/
tSFjPNef5mF4XIfoqYjlFwxtrhErcU+qTxrmsMwu3SV1cy/1kcRR0sqpMReEqq+Ko4+Z+EqUQcT2
psJY7I0amQJkT7SKeuyBjAlIfxFFqoREGkmbhH/FqwsiAWP75iEZIFf7xjTWq7QrZucUAiv2LYAM
JJwHlsE/GcTvkh+L10lyrrsOGixhcf/xvPVzllmIKH7U7y3Uhda/q0qN067+WX9HASPuIipHFFEj
jvCAAnTYEq+pkffj9ZAyuSftnjPmh6H6xcWgRcemCl6UEG6id5JuYyp0s4HPGUg1kLURvotICAmH
il0V2aryLSQeiVPevjSIPn5Wvyr3xSsV6XcHiYgIwxjJiAhFFejSpV2LQhZ+SdqYiP9uXwVAiE8y
qVBS5Cgmrz5In2IjVEkaFCuVtCsFIhay5yVooZFQnS/luLgdcToTpRvuQqesuxZmBi62WeCfNA2l
ESFNwnnIaBAc0M+5rPfSf6kzkUxd6vQ1f7aHMYYZqB+9S/HecZHJVezM/bckmpZ9ExhEuo+M+yUE
xVi3vQhJYzawBOtwaAdjbdYv2qrEY+grPrXYe/GB4m7JPrqrKaekN9EwgMog/ScOTMMNRDBe+bAF
H5keX5+JOo8BJn+9KSI+7pHhpXKm2KXVI4fQvIyHtntbtE8Ep2Aixe1JE4mw9XYaXtJgJECMSRMe
wu/pTkIYUWr4WMFO3VmYv8VcPMq2G8LpXNs7K8UBp7WO1zkDumTVZhRa1/pafMm6fmBuaS8kQ0dk
KbF4CnAuae4D7OSKxbwXG3QtrK9/Bw1bDr3AgXS0wzG+q7OBk6CJHyqdDsfmrik5qOuVULKBwURF
pbwTFk442QmVCJSSgvR8Oc/JvceV66UkVARXkbvEOY6VMzAg7g0umVmhrLycbHevFkBqGyLPUUuF
twLhVb7qs98whIPXwCgWylm3ElyBkhJxL5FmBXvt+8Azju5c3J2VoHodV+FKc4wXJr32XRziswyR
aJN7itubQ6dWYfuaBvbRYrhC/y5dPImQIIrlIsBhyYYbyfn9YBardlXmayTKjLl2qb9t1kXrVsdh
F3RSVPo/kR6RBVoGFWAaMIWcMJoo9uQ7U5XIaB80SCAprNf7ZxU2f9ce/2Lt4SMyB8/+72uP2+3z
r5/LP1cdvz3pt6ojJG3QNplLCNnWkZj8QZoSRv/w/T8UHX+GziM/sHCKsL0f9hO/Vx0eWhfXwn9C
WYTXguQvyvZ/pnRH76Ky4g/aFMYn7MDx0KQ4vuP+V23KVjlJEddrefN3dNTf0VH/n6KjQrLrum1A
3Gt/jNr+ZM+1dSTg6DZN8LAaL0m2p6op92vl2q8TG8tr0+ket8ALn/oYq2Bj+yV02+4X23tmBjXY
TylZbuZwyT9Y2ZOR5Kc1zPIXSJmDsXaXNxtoLOOwrojgDbP5NniYbOKQ06lxf2nwT/DJr7j0w/LB
Gopml3bmQz72/stS2PDLSErdsCufgzF4qJdo2JNaj0lXEOB70A7pru+X+jb0cxTHSQbrDn0gyG2y
3Y8XnIr2DSqMfGCQbDVADYO8dg7+4j5ag0URuwvkLFiy/xL1s97PyfoanfnlsEzu69YwPicbvsHg
IruwWp/7YnizbRhi9WtFogDOkZcGa227eCh663mu1vdls3yZ1+k2ratfcax6GR1iFvrYe8yyHuMJ
e7kP++9RiGMeCad8qiUHijEpY4rZ5zxZ3+f29NabISXaGLvyt7mNqBTgggjp8qFuHzbfuC+27tHB
wG4eCKlEnsI4L4nBuXtODRLlFsEPm/WtszC4m/3iIYpNjip4HDcPLr8mXrAn2NFrPJTz+FQx0u0/
lQN2XfZ7Ix2LXbOg+F8YzM4nXArrmmdlbYWLfnoczWfDBFw0+vWejOs7zt5HN/s8zfaLZ2LSNuXG
t74fTnidYaGvWHfvvNay8RzH57BMPm1Nk+ECxfG6/fS26XOiIXCo8Ob1PbH0DhZlDLqnzvh5dRdC
ILb37pQ/mMn84m/+p6JPbupxOIV41Xd99RBfiu/FgApn/GLV81uIuTPF9OOov7moHjygWILjboZk
fYwb0q4P/Zg9VuHXOo1vHcv/6BH+zSWx3js6zMv0YgdE99mkvU2Eua44rJf5hdyDAbV1AGJjOIwP
RIZMD2rsRsjtIjfbR/d8ac3mfiQmIy8S/3W6rM9cbCCU7odyGN960fCyecX3drPPfkholuecpwif
DiSPH/tqfcFXbh/SvHj25b0/+zemWzzUeE5sSZg/NVaDd2/2CgyHNKyOrAirmJ7Q9GKO7njvBiLH
xrhxGLTnqnbI7Zuz+cVp0hE/z0+IUw6LbZJpMHNiu7V8i60Ww1DHKl74wLPPW2J+MZf8oXYzJMOM
LJXdOfCGBWt+fPco0p/i8SlLAh8RpP/Jqdzy+HeAGEPX/x8CxIYFdwBvY8wYa0ffb0+z7z4Flmft
MO97kzANVMTmZd+Elzd913L2yCroEpwbi9GWjeR4dpwnYiDNfd75mHxE67NjT2+yqPtSWjgsMBJ2
H4+oSivjKZho5K2AOy2Edo+q8qFcluqQgGXfFhnusyY2/1OyH30sfQnMDIkgwj6nIYV4xfmwfyZi
6K4s8Uw22miHmh2bjqrHti55cZv2Ie7XN3bsuwenAOynFd5hUzMiHoXem9aKzEebWVg8qbFTNrn2
0TU6E54qWHCfHAfXCmvoThecL+3ce+jJdImWd9hbvB6meDgsw/KMHcvDNG6Yv22HLDaY/hoJ+ByL
I5NPRBhdmi8gGvingAuR8sFHOA0OUnmT0S3P2GdbtZ/7CyZyDdyKV5PwgzU9Gr78Llhpxjrvfdrj
phEu3YjUbnsdN/DHTfmmjrpzZRo9WC+4c2ByzF37NZ5Yo9yF//lpDM+8PPB3zgzkmKhyyUq+/jzF
FQm9Ff+DST5umHXOVfJw/dH1UdwuGZmxkq8T6ra66bfdRp9WpPzi9edJw9BBlbwOGE/88Uh9cVCo
PqZFPSI3hDEYgtfX19t8HEKG1fhlbmHggXFrnzBzOqEqAsilvbFd4sCQ8HhAAqP7Gc+MgzqeiEEE
4bXSY2nG/yoFuzJHd3aKTepv8OlPCLXJ3ruEDxgWLAOeJmp/hAkR8XN9pbW1qArYfgaEdGATDW8o
5HV0obFIkaqHb/JewJfoVJII5BvJsT7QhtUnyNPbIJQADAQagsVelSIRnfXG6JEYKHkt1wi5Tvzs
sqVklN5xdNzTbGOmVN6ltI7i5tVhOrbzSmS8vhfrNAT3DsbHZXnVFSZ2DlAF2IW2WJ22OlxxjGs7
30YRFDkEY0WOA6ZXstaI7PUG70YR3rfZWxkUqPtHBH3VT0qFqU5b8yFqbFMW157oj/xyGsKDxr1r
2P6IGZbZgoOilzXQorHxXG0ZNPDhMDwew+wIUpsc54zjsmEhhG1ynA8/aJLHeogIr9DwipghofDS
r6mttnHqyINln0GhSVmpOXJhFvq5k31Ms+2A4v1o1DfiiRLXvI/c9oZG/M4hNIUIY31CYQAJg3UH
Em9hIQ1YlC6LnBN5tX2ASZWBiWaDmgeIjFsb1EjKSoF+MqrQyQoxyxidiPvaRR0TH7dU9LB7nHBO
sf2BDFTzXt2+OvyrhGKAUCrncx1S0iQ3egOJAI0BtTVgjMw1qBET+v0rkxZbx857I3mgrrsZiWAF
g90UYJKtf71ydTCTLQ8EXEOKbF8q32JdHxb7azA1VDqwdKlx1ZwkSLRr55R5652UR24u445TXfs3
/swkym930GrTy0cBtBgOKPnd5C6Hq1Ypam8GkyuW/1a+7xECSiNQI4EJx89XSRPyppYLyrbrB0dp
CyCrIkE0aCkhYH90lxXzV0Be6qlgOUi75MFjOhMR0HV3IGdYLz8u3SlCX4mWMk3SqxJhXKOzxsg0
14Pt9FUl5VrNvdSeur0ksojKHvU9IvmYRWfkXueNpHWQbhPSZMU8XVTMVcyAUIq4AhQ/H3ICaJfl
w9aZV/EJlTQmsqBjsXVfYlnjNQhPpXU0aENRGknGwpP12jp6ojauZLWeoo8gLcPb5SRF6GB/D3qg
RQmFGHrTO0vJo/OhXxyWnNSaq7Kj83FD4s82GJm7KsL4dZ2bGTObuX7UM/Qn6CToYXHj+l6HUHGO
HjrQM9VgW34S0q5PvTKdewk32AVuhKlKiEEyyO0FRXT92DkNISMIWjl4fRoFxuJzjacKxxoW5PT8
xrrH3nwwvF993lSa10lOFxyMxvv0J+mzHo1XVmoC1CNsJ4GnxeEqHlk7sBj26+0++bXFEF3M/YjI
QSSV/pOa0+tDvJHg1UAp62o76PsrbIX3RxC8WjD1nxciZlfjWDfbWXKWWLead3W9aJf56nQhsbFW
fA335fnlTjcB81UBVsVaViQ2lz+FvooJ1uzblLQ7p3Uh61GohTgLTR/1LWG7V0RO3wd5iuH+o9+9
wQ0bpMwwv9ImrjsMX6Mj0RInFG4Mx23bO1+QZ3IxXsHeMkmf1QcvH77F/kxgqPGVad5lbzJ6mifZ
09jhALyW8XPqTifL9DExLz6F04VXW9jZqHJfGuwt2FujV3N2yFBylMUJv4ywISV9a6ryXMiTnsbF
x29s51ysp7/htH8JTmP6ClLXQ7r53+Npu8/55//x/luHN+ufuLzfn/sTVouY3XIDm9CgwIEUsBgG
+92cNQwshrcgBEzH+jOqBlEXQLC5vmeG2LT+jqq5/wjh9xwAOqbIEJJa/w6XB5P8Z1DN8kMAdsF9
bmRFjJfJs+QPXN42MbxsTmMjwT6Z0Ax+ZDHIbbnguZZ04Z1CHseSCzmNKark/1UNJKMUn/OU4OEm
XlCDZJNJafiuxtYmJtiLDJl3TWu8wXrtKzMfn5Zh+14V0dE0LUgq++u2XH7VY2nRPa601kvoH63R
e9WV4y/6WcNaVONyv8MaMqr6HaY4WL8VkPGUoOFACVrI9G2sfarY/uiRWxQX6S+DzOGuD1YV3wV4
yJFJz+zvrnhMyBtEbWPj1V6XzTO3Ga5svMYc9Xsns79enzF1xKfM2QcyZvEK2jDBX3tCvD/2ZEzv
cEUzsdnjCOykR3njvI1sZBBlaHNsPmbjNimrobKZsLDXrxUrYdvXH48h9EZiItyqoK2SN6FeL204
Rpa19yvyuetRX3xiX/xpeA8Vgo2D8wkhxSHT33491AURPEV0/L0wK5wGBwgcgqt4kXhNF+y5Mb7P
27fXt76+6zBMK3Y4y9421i/BbuibgZF0Przrr5D0OGA9/xT2rzaD8a3Ls/hbSRUQyjIARmwc+4Rs
EPSYJLviSTW4IbZ2yNAIWg9BVNxI6zc1n2p+W2rh664SMYXNv69ULWyRxLI/X6Huk5NjXI0cpMb1
NoZYWSqlDpTmT6RsSDNmeuspGM2rc8MyE101hfumNs5SE+pA8sC5b1CbZpRRXuwQ4YyM7kMcBtcZ
OE3piRuU4K0JZrS3WIb50ynMqKYvmAPG4z6hRpL1kwwrZ33ffUjT6NBSrqdUgS6zFdcfwV50kMjW
0kFBT3caZjNz5onkXX6xiXj1b0eKDZF19bh81fzbuDU37kYKCY+Ttnd6TjpJxM4i9TSUJUGf7O9U
bIvqkrjP2x7cC8CR77/Sw2GdXUe7SKdlHBLXDabH9HjlD4iszppz82YGy5AHVo4PpUpXw79BUg5t
iRs4gjSZKmoSD87lNMbLnSSFYhw1iid3CAnW1uBoNMm58L1bNEbXh0cMO4v+6m7V8hsaTZPFhDy3
JipCPXO137hReZRbV8aYtT6SdmRimzdZGfd3SbpLo8tR/YMEZ5qE00ci0VnuYTeHG0NNJJmex0zY
fe6wK/MHwBUzJgpnPbu4XQw7zQpqDE5vLcrUaoJb/dsfYrIX+v1UtntGOAqmoTh2D1sLfZ3os/Rn
arYun6ZbJHjTGyOEeeQMxLINHBdE4dGJbBAJ8+TQlzLALpdFkZaqDVQXaIB9ZS61Y3ZSbYXaCQ3C
49JUp851UE06aT0cusV+jfFwxxNQYjMNrYm+1HndJs55DdGXYC2IJCJsE8ZjWTNpx/T8yycD4lxd
iSbUZL5mQGFiiXG8RPGd45SfL22Gbclw4J48rjUAW+/4CnS+LLuiwSmjZNwPsWMKeDJcCGyJH52Y
K8ly6n3eWF8vo/UucsCf0XKRwjOPd6vZXhCa2RW68PLsE7d1GNwtPMDc4wS8XRCOjm5z4sPATTSm
nLw0mOcE71emK4DXzPe1RQ4hqY8lsXErRmSwpFiOUjZvk3+4zAT7DGs+3dkUmfb2GC3gj/w2suv4
HqlURj2FvwVpnMEOa79v5sBo7lxZD7WJ1pvM030yuLuicwnbqN57brIxJJdsx5zGAnTCgYklvCS1
p4/sj9DILgowePwY546KMKlxAerrCW8k9+AT5jeAgc3FhN4cP24lGINLZHIz2+R1kO9hKsykj7Fy
HsyPlQW7Wm3lh8YPGepSVGZsIrMDZpkQpe5d13xC5zpioFYT/Nh9SMztHcUgpWdR5Tgg48rW4js4
Jt2HC1sTV+PImOlcYjObfCuLpd4j0bHvKsjPQbnvidOiGsy2p4GRfnbR4GUyXVR3gbeLQsYnx3bb
kbG2s4oegdnq3g9+8IZ+eNst2ciPDHxIw8RCd47dNBTwtOIC2voJe1/Ej+yE7B1/fTXlpJL0SbLP
WKezi8Wd5eInjXC0oHTEwpmHx378FFyW/bRqc/H58QI/HPfZC3MszY9Hasep0LmVTGLZdx25cF7b
v7u+Cmmxn7On5KmZ90v+SObT82i55hvLTDk/1ZycR9AwK8w/VY5ZktuFI9XSmk+U5B/9yAEoK4zL
0VxftfPlexFlFvG6PdG5VnlI/eYbJVW1N8qGdDjsTrrD3BKqm2GCUsoNBYaizsNPnVxS2MJ2c2sm
hy0pxr3lvZAD9exeEjShgf0WxS4VAaYrpMffIRVJDp2hGFizuZnk0DLLqyWrs4OPfno35MOHC/fM
LrYYyPUG64wdzYOBnA8AhnTQ6Y4I3hcqH4bDTSK0JuBFD7uYEduYAvuYVT4yoxxlMqxlZnnMzHKb
8bCdqekBQmxouJq+jt3l7eJ5JF6u5eu/C/h/qYBnKCxgCOyf1e9vxi9phhjvP/73/0WN9+PJP9V4
WDZQIju+ZYaMd/4pXcGCF8fFIbKxc8Cx4Y8VvPsPiGosGzzP/G3Y7Hcxnol2jEky3/FwqbP/LTFe
qPf4IyuO2M/nrX3ePyBYIfL+YgA3MXlS9R5wlu1RATZLf8iMnhidd4Ux2PfpmHzpRr89Z34zH+K6
6Hbl0qcUkN17t3SNE1EtDQlY5s7K4uTRTB8Yifg8B1So4Rgg7Qo3g5HmfT83zjvC0SKcOfFqWkGP
d57/wrL6NZuyL6tpfxo9/NEGGAGny0hMd52vU0cIW4B9DqxnFvwf9s4jy3FtybJTqQngLWjRpdZO
p+voYHkoaK0xoxxHTay2MX5kvPyVWSt/O6sR4SQo3QkCds3O2WdMFjoKWT/0+l3stxeUhSfdFOW5
pb1oCsSHineHOvuDH03JSpciWiE1Cgwoaq5dyoCPEyjyEunSSrNNRODibBVRuFy/Y3so1tTDEJH9
LNJCJEPSo9HRColI8S78o/EhojexAoh6bLJWDVQDcUiIDkxoEhatWNHE0QuDZa0dxUwi5g2xCIgA
TCwqNCe3dzEcXU9Neag9ZSmVqXh1RMUonpmBU/kcUJOyLfsc0hLXyK8Wi7w3xDEHMW8RNBC247af
wV2UzVHu0qKh9GNQudZJ2jpTF9+tddJOCZ0AGimWrzuoF2AGBaqYpnoGDRnwWxHOO0D0XeuzSR/c
2NuIf166HQin19KuFeywinqpEvtfpcPZOHvKG2DqO7dIah1petw74dTPeZSt8wiyHW2KhqBqo0bF
N31AXSAAetwliBBFcD/Q8xV10oRGyEQMGenLIIalq+O6LqaDg/RfGukc7teiWpa2j59hXaZnx1H/
IC4mgc+JnxrCztpIaE6xjPCVCe00FFKEpTG+dzEB1pO3SLAvujS/Awe8Fn9l8TNJDwqtKkL7nTTc
pbUvjXnpm7qgOybB2BvIIrEBiLZK3u3dfkHNJZ1raZDPmkKSNG4FnT6wmrzbY/g4PmSqehpVi8FR
Bfgjwe7FctKd3/zOewqJNIgcUg/74DXW+kd3CF6zwryE4avcHE/Dy6wqT03q3Marfs6U6VUeLrfJ
UxjULryGPEo2DUF4o/peaAFSgEBtv1m2cwYag0FGWXuSat341yrrRrhjIGdb6wj9y4Klrj5Wc3NJ
p54IwOexyy2U+mq8dvx5kUXGmiPCmwvdiyKw/upj9Qntz8Zs4KCDjW8tl2zYsV41OmtIF6qXq8uB
Ia7q3TAbNf6MGTWDc8gHaGDjXuvUacvq/z3IyEIMp68FhV3ooIatQqqaTPNuaeBQb1cnq7WwVRHH
Vup0CIrghxfqaxqQV7N6jQmlgIKFPaqiAnZgXox4qv3kOqLgbFiGMWDFWv5Ge3dVxbTC8WNjqClw
Zw+4tEXbGePatnFvy4JN0HkirvRwd2fmkzDvhKTn4v0WuaTIJuVmWdOFrrFGznGM8YzHeMeh1c3t
pWA1L8uPEX+5uKBy/OayPIGQvaFxB68GLQTUflntJWJrhVMvVb3ldvv2Z5NCoYfLIYs0mZaEBB13
9FNT1gGiW5R1XsA3fIzwuxUEl7t7uSrLBPDfe3mYPFkf0pDFupOiycRwLwvWDk1dgRE/w5Dvx8FO
LLTGPC2T4Svs412OaeU3ZtGaWKo3zJxK1i/aJefQ2GL+r/R3CmRCkO2TKGAFdEwvefdbiioQFZ3l
ruF+FIAFDAADJjhC2qjirbrTQbh3z6xBEDcleAIJgEDXwVwcSob2DQ3NUmF4FgM1UIAbxEAO5C8o
K01h3TtwEIsyg1hTHIV5HzFS1VoUo7BLZHGYTr8QKa1ZHD3gCiYrVXQMNciFjle2A4hpfJTy3jvQ
DJLGINdFsCvJAvJOO1AOcXtkTrOqADzIKlWWjK0JNoP1sW4i5LV6eOg63e3HbirXQfyiuIT4cbSV
z+j+05mOoFYBjALdhqIWAZ0IK5Bp3dEERSESSGkLuwGNkNDZy6BJDhx0qpZB9SGrObF0ySitzKNF
BuJAgh9EqCs7qAEQQ5a0I6to2accgBmOd5ynlSyMGRXVUbjlEMPbcbe2wZTFQ/jJviA3/1oLQ/oE
zSEIbAdUh3yOslvHNiMkaXyD9EhBe4AGA/Mhfx2JuZBTltG9u6q96jCZSQdHZwY4+wmcNjGBouo1
q2PCwVYU1qoAV0cihhFOKEjtRaQt4FURl0tzRiT50gGS5xFRucPpOxhXES1yUYOL+1EHcZKDOjFj
nJ+gT5Tpe2vtanAoLeM0DTxKyY7p0I+X62LGk59JzCjIXqbAVcSXKCdmwQIJv4kk94N88CLzjmp9
rXZb0yy3LTN29ZjGEG5oqMTatFVpVZW1sZEv3KTM9w82pOnWVGfX7QkUZs7wa95p8RU1LBTHDEB6
zsPyLLCcJuyw0hSI6mg7Dyu5111RTGus74xN7fDNyaLDmsborkJyLDPRuHMuumauHZr12uSvbNbu
dXdz6GJ1Ic2SjA5jZ9Dq75FPM8EhFbFZNkG3ECG1jFHFZybwGrI5/RkD05wso9ZayC8lo9kkHF6E
spevxWotp+ea079bljuZqI41BQyIgFl/b9NgnfdUHSS5CIpONrsO4xVxeg83DE65U6wjB+dCpNwH
kb1lrnqaFRnvQIgycgqsa7x+nAZ4RXmDGe29ubz4ChGpWBhFLC1MelE/38eXqKEVLLz2eJR9v4TF
KzNp/IkSaiBoeU/+DhQHYzSusHGoFX2Q7qvpwgaHl+u5+U5I4YK9ImJ8JzBy8VKk1W3o55X8hvK1
k6aMNQ9kJzDfpfZq3O8l8vT7aZu2yWAIVBJaD+NlgWdV2nhILLpDsnzjdF9mwUlqRHk6+cuIXLm2
SBOYHmVEP+sBw8IJH0p0Z6bIaFXKzEggLexzqkfn+9KqDYI97OfUiXZqreRnyS7u5BqdmGx8yrzy
w55BaI2BwmCqOht+c9AkCZw+grfuw3mVjVOysqq6W2n2Qu3tr3HVFUjQtJdWj8ErzcqSlIhBR+Fg
GDXBN3H9xVIDUinjqw3xAsMl7YRJtQ+BZZ4UiUAiQynyes4M0NRMpmfLzMxwill6uowK0bhMjL38
xUShvQlanwaIlu3SnITT1AN7NE90j0ioqWM0MY754me1utQN970a/Fe7F2oatOAE5b5hkxGStOO+
N0DvYjDEGHMewpywUWMMHxqvuwFFJq69VEAAkDhzzmMLvKNDUnXY5uwUBlgIBZV5Gvn7KSFfs00d
yKZo0rXw6V9f+j7/z40UBBL+X4+uDp/pf54oyKP+DK1s/L4mchMk16xWWXT+GVrprg1FBTm2o6kk
BP7BqDCachzHQgxugOwjNfDvBjRD13XPY30KSd3416Dn+n9iQHOZm6kQWwzoLPe8wb8Nrdxk7mI3
bbKtJdIK5tDJSIXyj/H1YCFyJNSm5Zgq6z5hdBR8LQ3LXqQ6ZxtA4EInkNWauMrE/JVxHgvzcqlx
iis4iMl8QYbksn4UUp6s1wzv7LI08QLBFFBT85LiE8PhjUIUJz8JP3EQkzOEdINTsSUxQbOEAREv
9WXGjuTFl/vG+3+jBAjdL2kBzWWFFAjIKYZHsqk6vWj8DEx66LG2t8LkRo/1qe+np97DljvUhDQx
CBpT67Uful2n+7e+arZ/xk5TErwpVKQ6Meqr5CI/6u5gcWwpZXB0nw/VDWxGPyNLWcZR901VES1m
Mkc7m19eXwwlv41Qmeb48C4A34aRgmDChZxUkt9kSI6TMBDwpd61UFRj7APbtPzsSX/KBzQ2K6FR
SRIFcSQHYQXLnRuSo0YSpFySpHDcPFTaUjOWlDc/NaW75u2BydTYmT81WwUd2xFkf3fQdSTSVn71
7klMlTdDlLwb5ZhVrkJEr6HMwp35MyDbKpMHBTFDOagjMMjDi94RiWpKypXh8Hv2GvlZ7qEgTcsn
VWuSeK2BnK0pvUCxeem4aPo6K0bYZ0m/jOnwSuUfIzaR6jLmT/CbFxPjVnNYydFNr7xpQw/1OAnN
+R+8mxp8ipI5G8ep6OB+z9z3oX6Vekp2Qgq8jdahs+A0KSY+Me2RYp8AuVDIFfKraCGbCpLc7tyZ
AuUt8iExyUnzoYa2oepni8pNKjWpyqQMyyZ7axS4n+mAUKxJYSd0jZocF2UOVyjXt7KClmcQX98d
gy/LHM6NHgqH1PJoP2DYpBCbkD9JMaZbPWJYVu2dtZHuiavtfSfeCp/R5bQrX5iaE/iE10s6I7ZR
rsJpWHi6IDEocFgyzPQG5Cd5LusMcZM/fpSlsRLyY/GjQL8krzPE8VYKvxzrpfA1xKunYCeSKZDw
FmwfYHY80o2XcU68nIxvgliUFZnN2kLWXjMtE52S066ZB4TZUpKgGKxRnbNUHNCnMaiaYaHwXTr2
iwjrO0s9mT7JB6vyVZZRmdxJSvVa/VTTaSWzryYr9i2iI8ShDLuSQz0bzUpYjmLmKzGgpvk+al78
sd34jnWmi8KHxx0Xreb8KBKWq4zP8xRZaBqwB1r++NMK3aU/aLesb5/dXLSn8PSj75YbvJYJnfqY
C5mBSU1a8mY3fNFC9CqRLmPoOkTqzVTQZWjBgI6lhcPiSd6cJAENfF8lYi+JoG1W0cYY1x4y1Dwx
yUz8tXLFGXiUClMWoeKvU0xmUjRTpMjj+FnrTHnolQmLUOpkE1whBclCBIeiNJRqUYSI4oILUIqO
mPOlZJz55ysKRv0jE37mQ4wZKATl7jL1kpsDzX8KmuGNMOUniz55bIwPfuS95BmdhnT+Rprdqrbo
8/TG86AQ232XiZaIZIRKaTbes0p6ZTilR3Tx70HTUyH7T7WhLq9VEmHj9IjNa1/uCMuy2qTEHMgd
oqJ9UpQ31lC2Armgdsi/m4b6O7FlC8jpINsLisJRv2Uqft0kQ4SqzljvYjL4Stvf5B4P6OclRJTr
pBHapXJ8AQr8068foymOmOf7stIPiMUrbhzyN3QaW76ImYXc3WHosZg8pi5R8TFOi6QfvttJ+7NQ
2CNmv//Zx29uH38ZvfHWlO5SNk06x/vadBdTXL+oAS/x74+YlGQ19ySUq+cq8JEeATlyu107j481
SXYxi9tfD6jAE2SN/kkuh9+lpI4lj/LUPmEFUhwzAD6B1L8XzULxHo12q9GZgZtq1ME9fe7XHvCa
jena5aQqSyJZAfmRAtaUBkabH2X/keVSrRLSMb7pVrn1tZWshSW+yiNyQoLXZE0ju5KssSq7JOSN
+p7rsvvEE24SuGLy2SvtSfYkNeVMLUdPltYCGRcjqSwB/ASppmhGbUIjQsIjYPEkREnIMFYW81TF
GzkQyJuTf79Rh6QN3M2MkgomK3jpikpKmPQ7Z/fY03gr800Y7qOyWpSEXXgJlu16sFaOrx4r+iQB
6GBBPcjPkqOVaIcZ8XhJSwgSm2iOMlyDvTEdaqtnseV8mG76Lj/dkLytGG20138Bvv4h2yIlOjnj
pS+ebbbGifaW5vpnUaKlqReyKeRLIndMuSlrTuXkvVIzm61/k63yNHn93hv69fczBub01ufGsh1M
xL3EWZbp17AbX7R2vsxIYWIv/wqx+aVsnY/KOucd76ij2Wj4tOddZ6HQnWfPJLhqVjOyqPwYlYoW
LOtEZbeiVyFbs5zJpD4GIvex117aviX3LWB2cg8stEQKVhIu6EjM4L9e2f+PTDTCEEnxLDzD/7q0
v/5o//e/5X93ef551J/SXjMtR7V/cxAZk/0u7bW/mGEL18EwLO9e9P8GJDp/uWQViY+TvhFF99/0
aNZfEA3FAarBenYMiIb/issTo9x/nGexrGDhoWL6MgyeTFf/CS6BLKWw8totcfdzhCvLhJ4h0qta
aC5JHS/zyvls+wSB69AvrYpIsDHwvvcJ0cjJHEnjbjlZWrJqg5Zmaf9mKpB0Opuk4yBqzn59G4eh
XNbi3dBcpDVjS+WMrcPwu2vhXarsqyaeD9sF55rhtiM1blmLL0RtjNei0wAKcdhfWUp2dieG4DF2
Nlt8JQDQrjqg6Eh3j4k4T0IsKLMzPnUu8mbCFhejuFR046GSCZi4V1DDGssKQ4tbA+/VgvIpFq+L
GQaw1rInBn9YOLDDJOKL+WmKSaYRu0zcqs9RV/wYkKHDocCz3fXtY1JN3UkfrA64tP8613Z4sv3s
NLZ5Sy/j2Q2S4Xj/zys0qgi/7RjGT8CG/rbxfjEszMEnjIz7/+3ir0fV88Tkjk7O/3XLP9+/8CNe
RQd2eZjd7/dbf20qs/Y/PPHftt7vVU8xY/YJ3ONUNYdK/ou9sEFD+/sSp9a/b/unu1DzjXT25SF/
Hne/z/0ZZoxgrCP+/cn+6Wn/WzcPWlFtkiZ2lqpF+7BvBKg7F8q0bOXi/fqfW+7bqFWVOfD3teY6
oJ0UasY/97hfum/rUvAnDCWQhlIp6F7erj0r/nZ/xvt/hd5H8/J+0c4G7tP0EoeUjiTjmj5IB9XV
v1d1Wa0T16DHitcILXaH2F/RvxCPXe77ib7w/Qk6eRf3S75nv/VVX5HDim6SmSei7Wxk8iCXEERy
CdnEMikM7KGKoR3u/5m5F0F8rt/uL5XVhH35Js3OWl5UKWhK329QUmJSe6XtFupYlwfyDBMShp2S
bCSL0uAQVDbCf7l0v12fTW6/b7xfdzpr2HWut/xzl19Pcb/+t+f5c3vRzOOepqK/hgUPZBVBE1FG
UE3jeqCDGOTbyW4p+BL5A7SuBqgPa6izRPllLRgYU8gECrfn8mner98v1UrQr7w5bX7d536DyRx1
YaQh1c794zALV1sZvScaLb3f1fbq/je4/xfJJ/Ln6v3PVMJrTNsRrUiSru6f1v2/+21/rt4fZMLR
+vWBlrNHWX2/fr/lfkda4KzbtItvG5AKQ3+dQvtbZka38WpS2AntJIIMrsxgPHktEetJdkYu9mBq
n5GnofLrT5XNR5RrjDZcOJQTNiR9p/qWZFYxqzBWeXSZp/xsJ+4lHEghKbQbjjjU/8VVtfRjHr06
ibpKVKwnCq34MKBNUHzGjyqRQnU07TyV0QbMP2SNTKZwrJkFKFUbZSVSwIVVJQQCWZuk7NechB5q
7FKO/jPIfzZzRNpLQASrvuIEsvKH4VIGLuL9VD7I7RR2iAe0DacnFJkxrc0HHUSiQHToc7IMJPDR
j9u1Mm7Ry/rBGlnEFefye1tXH6ZnPfbju68GtLSLXZLmJwT1m7wAEIsCN++rpW1mx8IrjzubIdOI
gqwlbrNAuZSo5t6RGHWtWxr52xAQg9U1x8GwdjPdX9XWd4XpnuxmBN2o7/xY+zZm03Pnmx8DrJ25
/jQY5iZBeNL05KJ6WPKy+WZZI8WoebAzvAKluTDgR7LQPnVTuxM9dl2Mm7kcN2TuHYYRvTUR4b2x
S3Bia8lNHRShglxtx7n5s/uC1ebRzVLG1hWJpER8tVH/ZKhYtbP5QX4Bc3xtkzWRFuDBvFM3onvI
hh9Jqj3ZhvGCHekhj9Sr7utUgditE84/YXvr8vaYGwSTB8FebYJjmnT8zB9KtzuXETF+LXg1R7t2
7kYtwv3YVlt1YJ+MmF4xY8MNXqyNDCmvzjLpPPbGwWrTU6q0+1SBq0cKp18FO5R3K99oD05bvgbd
SNBYvLZVa2VqEQDehTuNl8qOj1Gs70wgna2pIcQbH329vODIY42KmkHJiSzn1aHfum9um0D1HLe5
7RwE1pZPzJv0ten6Z4XuVKvikWuMp8RuUH+U28TPF0owHX3fgK77ovSQNV0ddLzKSnN+6OJ4TR3M
L6uvaQ1s8s8wGrYxdYEshJoOEsq8skc+GKYH9Ns9TyGD2z8A5ztZbn6ujfSEFHtvd9E5IT6lcJ4n
c3rwiWAku3RrJMZT10TvXRq+jUSVqxxqiDPad0yvE9IJy6I+VS7BwqwDFGPFdzBe5GY1LBJ7PtSM
Mzpl2frOsbeanWMGiODhPHWv5vhVnwx6Fe3JwUgdjlCWSw4+uKQhzQWGD8kPbGoecMyMvhWRcelz
TneuvW/9l6RGnj24fA3yqw2uyJrHo98T82rs28o84m+5xV23Rm+9n+Pgy6j3F4tnwJVOFLX/YY3p
LeEUY4zDye/wKGI2SsL5UWlcGH/xxaH71cbBY1+pm5LOblkj6aXbMVJqadWFQulVLd2jWjm3mdhW
6biWhckosX5U3PCpCzqUg0T/VrtSj9bAjM52Hmw5Qm2nsruGU3JJ8uHTCX/OrXZENvKoFc2hS5b8
aRnptywpg8ew6z+qpDnqDhDMSlmVjI3rXH1F8feR6uNOjdTzMM/L2q0XKPxuQKJfqnB6LGLrzcvy
j5hYHH0meKaYwAUkW6O3UDxCvIa7UzvjMcmJPlTHYzfCIoRg67YPSl0g80e56X+DGPDqZu1LqOlo
nmm/Ru4h106ObqFcKE7tMJ17BwlJa6Ew3yCEPOUIKIwh2eSpsU+sGbsVR/fYfEYBdtWzRRzP8AH5
E6v5S+lMl0Rvd541XxX+xIXOnqRoV4e2m68Fu7y0VxPft9QId2nmnSOlfeyifJ2g/TIM8IxVcmlG
+8HunZvmGVdfc1973382aa46KG+IUtsFikYDyD/3ifKMzHdRVNm58r2tKWpLmutBq+yTzFuXhrrx
feaRRk7Wu7+0b44aMokndlkZr1XY37pJ24d5AHnOvdDd281ptOoIBMvoLXQ0fLNorcbBsprHC7yI
C4DGS+dHZLkk5CZb28HrFoUVnYchPk6m/aAo+YsRQq3IUhoE+rFAHJETvhXejOo1GqpVY8c7j2k3
hF7CP4Od76eI3wo09t4pHT+Uume6+ljBNS11nG1MKB38o/dd3Ehepyh8SMt6iRZk2QVMtWuifDqO
MiiJ+xiKRUvzezpr7AV+P+0Zta+s5sN3w+dodpDUjXuF+RxD+1sR9XvBog9EX1hKs2+f4tTaxWDX
VAgkRaHgOGdSvC4ywr6ap6wbjqrl3KrQPNvwLQsP520xLUuWG63FEDJtjmOfnfDmbJIkOphDjlrC
f7c887sZIHMKnYPf5Ht1HAFj0xiD1Ok72Q0l70tsR6cEX5zqVmcU356OduUZJEQ0+0ilHt2vTv1C
NnTlY19cYvmzytNMg0Rrv1TexhmIG+drdDHp47PYe8i9m5XibtO0h6Kzb4lXPFZN+hyNwb4YCKFF
t63FF2MgKqREwMeqKx45BPYhGL3irUAkJFgyP9RPVjQfLFc56lN8djmeTFMndunmbBbWssidtaNm
gMPCpTUT+DNzRPDnTWgV7Mn9MorgAvgbxyy/uHP+ENAf1VLMK8m4m5WNbo97n2oCHWBbnCLE7i2J
pva6Cs5pRxvW7m6agybfoMQ0+4NtRA+Weav1YTm7DQkpyTolSNZEbjfoKNUJfRubcc96bGerX6cI
iwYyozbkqN8CLvWvaWIxrD9EIpPpy5uhB4sgS6+m++TV7o/YezBb60GBHW+qycatSaoplzooPj99
n0Z/oYYqOdvoUkLM2tl4bKMl8eEcgGewJ3Rlc04BOukx07mszUM1lB+NX30OCy01D6NG2RWpC3db
+UiQKzmGo+7kjOZ77cbug0OY58ep4hRfKZ+sJmlpPSZps6ncZt+VjPgRG6TjjukPoYnmGqkGh7MR
vGEIxQ1XhRmDvaP8ChBDcLDripWmlztPTMn5VzcgD0+L1tkMSUdnpG4kZ9WvYfUPYPT9TZHOVx3K
6aotrUe7UY8OnPfCgn+b80Z94m0ChtrZ1neaK1Oy4wi9V5nGb1083yAb7GftNU7qwxQisuim58ie
T7bbb10V/m1sL40Yn7pCH9/0QExa+zSoSOF2NoM+44fl0Dpc/Nk8me1b3oqxK+B4lIjGYZ1mxpI5
OlJFzCbKuC84NdbIgTgJObm6wAS1ZBpJwwHnErKysX0YgOdoZkHiPTqDZiZgCPOMn2x1zGt0KHZG
8jRmTDsUf0/v+ZxWFN+IUsu8eOnQw1l+vs2H8iEt+PaHL3PRPoxm+T6q4ZPrO5fRDjcDnGrGs4uy
+9Lo/UoETC0LnorzIroXxZ8OVjivezdCR0OlzJFDg06IrvmlZkKvBkz655IX9nfFu6Z3e9MP0E05
THJ+xlmyMtTsNMXh0YinW9iWmzkYTzzhFlXfAeo3kllQefAA5mHbZMFaqdGb1UulbzZhEWxHh8wV
b1i1YgO3MZOF+lJLkzV72Wq2GPx5RKHF3mpyS7xE19QZd1lCDrutrCxjPKpuc0xcFHWJtbJaZZFm
0Sop1bWhWZTy2bo3ozUtjZeCk9E4r6Om3yp0J+02xyE+r414XJVOwp5kn+IxOuptuOGmnsTMpG02
aPg36kwcZhM+jQzbakZjAVGnzhAjlitRTNhX5SUFsB662gH3PurWjh6vsrEMavxmz+F75enE5+bG
ShkPbaEs2r7fzoaKsBJjwVgBuLdWAKIIxomgAX1A/FiT27R23KPVMA9SVIIoGPdZ0CqgGmOu4HiM
8MrdjG61MpNybfMGQ+SsGEJIrWkPM3FKnk+QhrZpsBxG5kwKdr/Fxb51OwiaanvIfkRDtvGbB5/R
dEsmUtMKuGRrOvUOLMdTqIXvRYGtolQfcAEdPIrbouQoLiqORIHJDXORvn5LlMiotevUavg90o02
PY8OqmbdW0ZNvegbb+3HyqnLWODU/BIATpSgXeGMXk9VujU9wD3tHrbiVeP47Jvzg6PG254MCyN1
Tv7UbFPrGTz2V9+fsZZ6B7Wu38rs2snySDWeUgr4rq0Oo9cdfCbDgzcuRxt26mg+FGb8EET21Q6V
lUhtjJgvUAzIp8diNJarrAk5tDdH0zC+KFW8xyBTemucWlvfwp4/xlvFM7Y5jMUR96XRU0SFNsNR
OYyBDKinHTD/s2KjiOvTla1QJbUc2zkC5jGxVEa0niZco3lwqs2jRrxxX0Vnq3Rwt2HQ1LRVoNnr
ourRTDZblkBhpINnACBjtruySbDXwlv09NVMjHdEwkSQAoHQRxYu9o0mys7M6QBmEV1PAyrn9GwS
T6pp6qYjfEtiX/LGW2TDF98xmICQKw2zjKkVdobLwOE3V87dDKc8/eLqxn7ghDV35qbVmYvm1bK2
6croxs5M60tEaFNcRiyWx7V8eFmLqcsbllYPFKQMmYSQGyDtnb47RP20NJRrUOp7M/Q4obbrEn++
peRbjUpfbaZgMdlJuZptfRH585ti1geDk1Y4jW8UXMm7aJ37Jn6rR/sDjn1emw9yvy6P3kUKrTfQ
Y9zmLBJstexe9Cl47SPAJRykx9x/Kbie19PnUAQ7PNKbzPK/OUn+1cgJe7b9c6OkF90n4piXalX/
Fcz4u25Ptzo6ytNHAD/Y6/YKnIcqKz+slWyVa0V97Cvvllf6G6SEJnRfGm6Xt9Ab+VkL+50xl7uh
ZnBrjt/DiEmfw5on6ZFy8vr3DUqARFrxNo+OVT/G0HaaPAoW5co0u2+T7X9rWMsxv/FiHpzp9c/G
LL/mWfRDY33Xdz/tXv2ujur3MSveJvMLOH9lKt/v906q8ae8dsiaJ52L5/uvzPsY24SDSqYtY3d4
kJe456+dle8Wc2yocVcHVnidl9RrrJBRGxddvTJWBer7c4cUQGQAMZZH+Sl5N8KmEEWLqOgDDVfi
KJ0ViGEWJ+LxIEFc4rYQfaEYF0V1p5ZEZqKwLIq9pLpkqHqF9ByTfhAVP4CuVo+SGGaDbFD6vRBu
hokJuBWvJGJLInMaSSDBQdeH2UKEELPiSYMAa+KN6qzg3YoDQbW7Zanjxs6hEONlEGNGCnlHIj1F
4ywiaRFIS/KJZHxZ6GMjXKHu8Cv+S2g8LpIE8UGkYXWa6g8d0JHjEVbqs2aOmdQueyIRIrv6MPTy
GuvDC6mHm8y3vjKHbsMRVV6VnK04/JitfhW04gyca29hLnuLPPBMb5YaYXeLEJHQIszoQtXpqkjp
ilqdc/CC/lDzawa6GBUmErS96hJ5wyWP5365yhL3ZGjp2cDAQb7zbPQFIznyCqrywQx09qmY8B98
bJHNFz+Hi+8E1pqClZrd15aWUbz5FJhaHODBdYvnSe0/6dli+kkgJ9c6UoX3Ml5PrOeX9F+/k322
1Av73AVTTZ8DrapvYx3uiy+VlnPCgk07+dHJSMwveQ89qmQeUidxt0Ym+Bn4yacGtoWZ31VL8pep
GC+A1K5xVuCd/pYiJheMxxRrC9o3S/ksLFVZd1Z5FP8Hnp6tJAMKo15cLG3dranKVBLmhaYjLA8D
s1xHzmeQPHtTR6EEdphHCN+mmulmkIIEWLahIYUWWsC3cqsktYnQiMjFxSTYp3/sxoId0Xz8oPHX
2UaVMiFsZPCrVvORKKpdYlKWxCrysAdRfYn6S8guhoJgwvus+mCN0eREPv2dqCIcGyPW9xNNCzRg
wl4Z0eUjBtEVov54fvkeGCx0o3I7sSdKsKIEHQm5RP4S8heQd5ah3eD4QyoRK3GxxGgBfQm+ffLe
JMCJSYc7+ptaKe6Opkib6Gxge/booyFBljcid/XGftm3rAQM0Nk5PB6TfBC8UAVaEAkG4JNeeZ27
sNDBytjf8RifSyC1GJ1FJiwa29Gj+z0HC9ome1EZx5N2tPJhF4Z8d9lW2tjM8v7/Zwb8r/+WT/Ef
w9n/Z2jArvsRdj/+k+S7Pw/+bVRU//I8G9KuZVnaPeLuz2SX6DuYJv/A8P4KuPs92rX/UgGTwP5A
tqnJw/+oNq2/cHK76DlN2hjYHP+Vya5jSXT03/C96EERh7KmcGioAwv+Z9KIphRqohkKPdFYo0a1
WXVaVreJGTXMdfDgZlO7QWJHRWWY5jGejewYpOGh0pWLqdBU6yFW6BN9JjfMifNtXx29QCE0kUQL
r3ynTE62iLQn6H5vZtVAiwuKi+4GIUpt/FlFByWu32sInBe2nqlLlN/NukU+afvzpQpQfDRahTjQ
8BgFl+soSF3GQdpVMdV+h18psxcazeCYsy8affslsqptqaY0ZCv3FjSNdGMCknFFo6gYb0GS/oyL
HruGUn0aDWdoxl9FTbqXYSP+GiNlX9lkv8Wzt3JjtV9NOCqnmTSYMh77lR9Bhe21/kO1DVKWIxuT
MF20LDvWXX6WoCkx/cjpruRkaiCZFyuMeIW0jO8pPkYxVRAEZLCs6Evyg6t1r01gWpKVYDHcfjp0
1URdP28NkEhyIhVsv2D1A3LvanBpEtVlRs4JTGgHIUkLjpVTb0Q4KIpHOUmLglHUf4L4l/dkhz8j
Vq2i2UuRykNm31Ji9ebdAIOe+O45EguWKPrEx+JbZB5xFIw4ehE0wxmNWoJzhiRZBS5ZAW11FMle
obQry3nyGSvqfrcxdOU40BxOE/xaFJBYUHbRsgZAJdK3kJpFHDeSaeWL8TC+Kj5LGVwxkTKiiOxh
30J44Sxi8J76AVwg8XPidBLHjEeRItsbW1m7DGXS6b45nwJUcv1a0sOm8ibaSMinB9eFNYHQRpwv
osokK2l3j1RAB+ujDhJQK7+YxA/IJ2RxkhIDUzD6S4kpcCC2C4akHYZlMOOLCiVECOZI7ICse3Nj
omfwBtEy2AnFBPPDVlSY8oGLWlNLlZWGpFV2BrOmN4f+VHTNBs0I4ancVZ+Fu9e7U5b5rGlyEPR8
+tx9wjki+4gIPEEAfJXtglORsA0JAx8LfdNijMAEFCLb6jNlB6Rr52ZoDTklci/pUI4E8sm+0zrh
ySJPS/YEM/8/7J3HdtsItq5f5bwAaiGHKcEoksqSJU2wHJFzxtPfb8PtW+4+1b1OzXtQZZsUxQzs
/cftvKicagokDvrQXZJMcfeOEjobtQQwwUgNZto1mx4cYdTI/SXtCqVd+pnBG92BWTy5S/SGhSgj
50xPPLJoknOpLb0/4/IhoHe3GJhoTLW91cPlag3609h/AU+9Lrn72e4tsvdUUwPiy+9mtX0l7vhS
IlNCIEeq0GRxglu0Dz00D9gp4F240GiWH+tfXKV67FRcznZSkOAlZPiS7ibbfVTNKN2oFLkhHexF
+TeIZLDmNd10Jn3QQfFcWfgplyzw82Z+NIWijSAgZr4lQ4IWYmaTQ//FxY46fg2q75GIBuuwowoL
kGPmdyo98ZdV8FJY+fdcTBlJ4kDwiR6x63B2pcY1j0zQuvm8PoZJHgOukCc7yreDwd1T9Y08XC5G
B80h5TUxktsuCg/rgwPdJptSrpUbyA3/vFunW4pNnzqXDyNwWNv5Pet9rH/rIvfzqN6RVUVAW4gI
9+dLoCoPBsAvwQzpEH6y1Nt/eQxBDqvYFLc56/+GMjpE1iG7XwbIqJtPlUVVkcdRF7Qa8evYErDB
TCcvE3RZAWYSx2pNVEdJHmsRSkDn6EhZWnnzL9z3n5f9FWceD9HnFqnbTiHEgWQmS9sGU6vu6jb9
aHQ9PVkjWoD/L5eoXS0m8Q1YjDRCIJe5OgFgT4eWdBtK0BxyWkRPYbYtL9FK1Ht9dE3K0oUk+8Xw
r5cPFlSt7ZAPodLg2VkEZYeGddvNSIlDqh2hlvLxLXRUbZM51XIdh8R+CaeZdox6eItKzz2NZTZs
m2zIHwyrw1sccDKbAcCNSm0/JdUZkD64LCPF4L0SE5wVRKqf20PzRsQFMERYOGxs/DOqQnJVbUJu
+ym/tlGLKWDwuDzx3K2FavW0/ljHtwKtLPmhZeVPUd/vG/UOGlW7W8bu3TOh55RMI9yIhjDc/RyH
Jjuv35zFPswNAY1wf3dOMMYvCi5Dp7KWo9Pq5S6jnvHUDixIibF1tPlzzi2DYERnEX9blOlblhnf
FFcFz6eHi4xpRlQyFsm2FnNq+k2maqP2Tq2b0OX81UsVJPofkbpc0p7K9jZ61UnA6brHsg2e5KLQ
Vj/FeQUUEnDSDx/l33J5G0+HMve2Qxg94sl7yfvodU7ra15e+2J4cebp0U6Tt2CBzmto+mwfinJ4
spbwuVW8B4ECIvui9smdkQUv8k/xbOeTiCdbgAfvAdX7i8V1crmrpKiNmRwyNbbZGzsEmBhM7OKY
R9mnJZ2JBLYxcGsLVwemuiVZJmTIqbbhQqJPyVqzyehEHscXDRf5aFdbz0CuhnO8q/snuYu4Wa6B
ZfmJgR2i7TmUuU0MWju8G56QLuXteuGa/FVpv37GplydHj89pVm+JQhdbrfuy1n4VhTqtoutHVqR
t0j12g1a0g7RT03ccIM+FyvZpo/QEYQudHM9f1WjhgPocFx/WDODJ7XrvnaO9i2YJn/srTtqTy+1
M27XoiO5Ihsx4OrTiR7Bn5VIcmFU5iQ6LBhF4m9aFn4zh+jWjUx/9MIdx2Esw1jl2JxkX5QMAcKD
btaqb/Bx2f+kKF2WRod43/EYx+8K8iyxpUhcqqQB9JzopaFEAyiQGAMR8c6EQMwAz5Py2ishpy+c
zQRHSuhrwmlYdz6UnJlHR7NCuZDspjF3o84B1jty9Lm1/FvyJgXIkPAFeRnVnvOr5azrp/yaiFFD
HvoaUMEYO9sNLzGn84FIS42TK+uvhDg0neXX3E5lCpDfl+GVWR8G3mF5aHGeHLt6s0xg+zyRoUJj
gKpBwbwYM49IYqzBfqfmZF5OzySyFiUoD5OIPf186vJL5UFI8du6heIaaEivlnjWDPPg6H0qDdEu
I/v3qJwiRyyl4FLK6ToKL7uRpH0bDyURFUxnBrWYZUmyOqHWDHO9SUAvAaNqZFMPyNVslhnQuzaQ
OYC1GNeIBOvKi9aPOE9qXjdjN1HQWcvqTmFnQnHnQIHnsaDKs6HSM0rvJQU0m9/+qyL+v6+c2Ob+
k4rYj+L8L8vW15VzvfGfK6etuaYKuUz2jGrav4Vban9o9MmwwhHvRyqYNJ3/WjnNPxgzbNZKStW5
RiJt/gzHMQgT1hASm5qnuZ71d3ZOS/sXMbGkW9rYA2mC5164PzES/mYULDUSErXCq/CTsyVYfEND
2Dv8LbNXXlPSDcE9d0gsHqnqvYmpcuoxZItlCiRojXERV1WfTiwC+jn2FEyvtJ6ypAlWOmJHEPuU
/H3dgLT2UGE9tjAVNbBONEKNQOcRkiUyL9YIxNWgBXKTVBPFcs7eSoqroE3Y9tMa/RlMnQBPEh5D
KUYQL7tU5KBYJNB9HSTKV+JhBJdyiPbNCVhWIWim3D1dZ2eLLgyJBJ5rysSznj2E/wIXzpz46Mjm
20c3mzzgnB3YIDJbnsCkEWUBYmojTcVfhVZrWavfe8+fMUPo1KaLx0ueAH1h63OVra9t3b3WXDPk
TWN1Nilk83ACe5m7MSuwYHteFwcxoEmMi8S3ODhHwjK5OP20rynfUCttR/vrrodKAc+SLj/TISha
0l54vgIfSypkm5E5g70eF9B54tdXNl1cmNJl/Yyn3o/DN8kpEBMn89Rqd5P3We7Ra9Fg68YZJrDi
lfmVyiM5QGPJPtGtL6i8/AKiSWGhPDaPpIDGepTXVC6SnccMyFMhr8x4btOBEBDuymE5obDLxJSe
NhxneUQScWmno+9S8e3STMpixPOQzkL5u2xl8p/8lPjt5LW3FTThniTa8H4Cr4kpTvIQ5E+TWjZi
zrqc/kSFlE9XyzkJe6ey3QSO24PlJzg0O/I90SN8B8pwxvrajflrode3ecsJimV1od8cHXXdpK+j
tRQ48OrXIANUVdzRzyn6JorvaI0lr1Egz9Gl+TkfqeUtc6K3I9ISizAvN4NeYEfqwq9RHj2hs3xr
IqIJtLtxovEttEcoKs4GpuornFIv1UjwaJiT12ZQvIfsxTwqeUmih14eSFEAMNGr5tr3WFzojyg3
LNSE3TnOsC2Vw2w09/BhAzUsdLioSgm5S0KaB82Xo1lNS5cwg1adKQmZCRfXngJGpoMCcTSr1XRZ
/0cE+jnQkQ20ZbnQkfMwsyluqnHM/TIQwGan81UnQEUSUWtGInt8Qo2ZsQrdAmG9JJqRnupy3s41
SYS8eHzi5q7bKlXntxyy/HZ2Pw/EzIUUhGS8igFMMJ8gwR/GJLtxDZw/vS+Bk1C+hwCgQrXdXYjS
kPVVAa+Qn1rw9X+SimgFcxTrKmpOSbMACMaTXPJ5yuu7RbO34peTOmLpg/6sx8ZRzHQpn72Rsri+
c0+LQrfLP/qjC/eMPU+yG2EiiJFfDIpa6GTj7zPdAWsM1GBg48tRcnkkcbNOE6lajfHRNS6SARFx
EGTl+BljQirNQAD60JODi+W5AtoydN7N/HRRkQZLwE3ooAEghhSwCLoedgVwqSN/VSKXpB46RJ2i
ExbVGritgZQtlQOxM/Isy6NE+FeL6jPfS5RXReeczGSS7m/bqHZIH5AE/pYMEBeJQUVfRpgoW3Aq
X/qih6IC32EYZOSpHdo9HaAoiYeQV0c8Y0ShooEi3mwmaZb8DkKUJLTCcQf2bIk8e49MIj4Z/Niu
E0yAXZVBoEbVBxXHN8bIqqsstXVuPIdFeqYVQ9G8O1LC+V71i3UObOu1wIsGmofib1iMd4KWpcu0
4Yb2bU0Btx9kHaF/kXvuOkPfDhxWY2C2xSuJ2Eny2je9l7Jb7l2CkWYCkvB+qWQdpx8iIZqn8pIS
pZQRqVRJtlLoGAOkbnCeiF0aDdQuS/425R0I1TGB0vfJyiUBaCK5GUwOr13Ae15qbEzYMukjEgEf
g5rFSYng1sZYDkqwcErAtWCRRKlvapVBFLTHGvX1lJkS/R41uGE58xiEKQv7YJlf5zreShy/cB5C
xVmWwtZmXUoTw7DMyJG5S5+MqMRZg11Nii14NN4ImmGRvAMUxsViDJ8RryKZQ4YTMNH+TJrHal87
kCXAVkofH8wfrv1G8TpaA4yCFoFenMJdrLwW3n8x26P0OMlcObTBXnuRmJAFn98CJyI1luufDKKS
/SGfR8n/KKh2kAVAeNL/zpX/97nS8Ziv/r077elz8T/Xz83Xsv0Lhxq3/DVUan9AOqiaSfAE0eQM
g7/zGEQtknRIgqKY2KSj8NdQaf1hkgUBpc0kamqG+ptFzfyD3DePnDtVJzTdIyLx71jU1P8duei6
mm7a5DrCt+ikTf7zVLlosZKni9uTCZhtZTKSoSzkcysVEDlJ0bkJu2ztheuTNU/0fiNRYiLYkIS7
VAcvdrZOhA+eBhv0sXRcGDuZSGQOTapy39ls9oxZIkPgyyDUo4Gh1LS3HfUQPW72Li7PAU03Qu7L
HQmZmDgEgA37RFd3wry28H8gl1CLHCBJ2ZNvt8cxO6ruqlLdyWQmRcuS+SR5BGtON6oRmZ9krJRn
Q1TxUHp7FIjED70sOSnsj+sC7hU3domAqUEenXxIhYX8+NgZm3a0t/IFlvF6of9cphkBmsGjKC/9
NJIBGaMQrbAlW7Sny1UrmM7JwPTytzgmsIqDeH3DR+NkVCcPQSGqYCrZE0z4gZS0m4QZ6bS2o2Sb
Py1S5F5LpXuB9nVekkOP2QAtnPXdrAZMFkVOT5TlnXq90XZFmZU71VG+J2N5afDCbCfaNACFHwNa
YhHOA42743JtM4vQKcTR4LGWU7+zezxqzfjcd1FK96pn+BzYZ1gkCtFo0qnQ3S8MweXykDUEkNR6
/dYGt1aX3OcdTXQDxzp98fyqHvEkE8WLYlW3jOsAmOzo9bgzMaxv3KVmqmhsgMcIcipMEQx71OQY
2JCTtN8OrZXsKqfKfRuBaKA0p6rvs80cz7RnmyQelJpztsroqUz7x1pNiBsYSZxwvAcDv0RrGz7T
ASc/u3mtHXSxnNwx2c39vTMRLl9HkcJ8iZ4kwvvNuafVaJxOsod0hMFwyhLD+NjvPK8mMy9BIFag
VUt6BnJzHlWyCef6BpUL3igyOKLM2UIjyPIRbXEdp4cIyF6tyQrns0FRG4r3G1lSBg8VCVLO+6io
1vFdOAuZlIWIkKwLicYQmYrXlvuR3lnYKdnQABT3OTmOi/REl0/zraVHO2FghIaoxUHID8i/ZcOJ
+E96r93I5cN3Z7j6uvgEFR0/HVIWJg6PScIewWCqY58gDORFvK6BFFwnjI18jD0vOkgltxRDT9Ow
s0akuriW9HYGihp2iRsdhHGagMgsl2Y7sifpXVmlKaGR7/Ndn5RXuRfh3QZC66XcO0Wjb1L41DcJ
/YzuBPBHWMwsnEmsPFVGdzZDFfFZqN3bYfI063bkty3B0GQU71EYN0VzxuR5kkKckgAw9cHJ8+Oq
HUCik3GOFtBmXMqrRmL9XNzK8UAkDwoG/njxTqIJypb6HDSArSTmrLtX7Y9GvZO/yg6cNx0ppSd5
b0bMgNUSQQSy02bwZ7yR8ibICtb22tEdtzSDrVGr8Ekb1KCPFSdaiarTgJ2ECZM8R+EqSQbcG8BT
JTBVUp3c6VkDujJ5feTVlqNCmM9H0snPI1CX3EIF+kKDnQCEuYwUEqondBkRnXT9eEehzxoAtBYg
7VfOYSg8H0Bbz5F4EeANAE4ehDygmOvk9gs6EfJgNxrAneQiyhsuv08CYSVfT7Jiyc2VgDfCsD3C
rBlyOJ5lAINh0aAs/ZBfkwIbxsCH8tAG4MRZeV0AF+XWolAymTlEpSRPRFhHyTmRTMUckDJMHT+J
36f1aa2ZgdxNCiYocZhCmdrAnVIALrH78tB14NAEWHQCHm1x/JMhhIvK+0pkwTeqH46Zlx6rdPkm
WQ8JXXbU6ownypd3ciEpKhBP3rBVjfQSTsZdj21armjN+mu0uE+xAL/mwAsKttvMXyPBegdBfWvB
fxOAYF0Q4V6w4fWHF+DiHti4BD62gZHlZXT5VNFGBw3FNo2srN/McI9cpnXM1rOVLjCX/HMOrouD
Z3fJOjpwou164TDwMznym3qerqOiPPRA3kCOnwIg8AkoXAcSL4HG8+JzWack5ul0luhauaUh4Edv
466wAgvJFiD60Pc6Sd7xp3LIcTUePa3SgBK4euS7QVxH/EnuwQa3j8HvO3B8Dzy/ANeXyzVwfpPr
NHB/op3kn/IjeIWeS9iBHJagam4UOAMH7gBT2uMAl1CU1wVmoYBhAJV5GaP4sYJ56GAgMpiICEZC
h5kwYCgSmAr5t1xewWDkMBk8GQdeQy6K4TkG7yOA9ej0rx0ciAkXIlEvBrsTRSOwknQZUqgQwJ3g
fAw99ZzDqKgwKy0MiwLTIlyNC/PiwcB4FX6exlCMx5S1cgrsGL/8GJyoopdSISRfVUK469DDDxZF
dg82/CUuRiRYi4cQNR+jg0HjH7LyW8sqU2I/6XXScAZmsdpvanimB8QUT+loGbsG0SFz3j6dJuXZ
mLvv+ji310gr9W1u5QeEa8F7xk62TZrkFVZfPZaZtpynnDraGiN/GGAR67SKL25w6U0Tbwgptzbs
E2JjC1VFpGFHTr+m8+vQTH7ofZjLRZuOSnhTqrCrgAIUnxyG+DQUEL6HAo+RuJN9vguBdo/4GfBi
rHedZm0mZT+PF4skHqJW/TIutiPoXdUsfkmijWUi0vUoM6kKmrj0p8We91T73Hhqd4kJ268H6wR+
dp9WBfbU+TQ3VzCYTdYk54Wem2J02eaXndl3LCzMeBDa8Ly70DF9kQhXdU0Q5UMWlDuTElkzG099
VmyzAUbOU/bSeWFnPeJSc6t7pPRSzKc2x7aCDqfMYu6xCGhHb8IiVRS7rOogkThKO8bN2EZHBbdk
7JDiqDaEIQU+Bmnst/ORz+7B+W7jgFvS4LYcX8lQxffS3rtmgxyj3DmAhUGGhDH19nY8b4sm3CbU
9kZKfJpoJO6rdluGHybstAEWAyvaUPHh+W1BVVa+byMOd37xAcnbNUdGRcO4x1hovefBe1pvbTQp
XXwzo2RXT3ZtEIN/DsFRkzjfjnoN5vKi6efKuAZew1t7o8y7qdhN8U2kRHszx9i6L91krz4TcplE
z419z2PhZSBMc/Le9OYZETqx/tGIcVWp/Ll/6gjHLrS3JM582UbdsNxktrOn2osmnW8RjRCZEm11
87N0Q7zgX8loGlBuR/NFt24c4Lgm/GTBbt7EZQR60Z5n1b0U0JZGuZ4/lA2R5UnnL56DO0YaSrvT
VJlfJne+wSv+AxOTscEjftEN7yW7Han7tEzyuCrgtGTXat0bvgQAS1j/mnA2UIk2eOm0uwpdd+cR
qNjczyoZnmQ1myQrp9MmEwjPN8u3khdTrDWRqI1iA8mFjvPKpA+GmImu0Y5dMh4XEiMy96lxuJcS
e7SSUYSR9A8pE0mJy9XO30Kd7o1AuTedDxV/QDmc07bFjTNu5oriDJxfBpUSRew8u7N+ysPm7C7T
jWsj8i0ITo2YCZJ4IJ+p35U4oV3zVJrkEsw5pgnj6tnlM72DmNyynaWSd7uoD6E+HtX2LPjBkqqn
hY9/X6cnL/c+UVEJzDWd46m7RuV8bHzd7RiGPJE8bhzGIBs3WrXlMJOaxwSbhe030RHkdAsMkC84
2lATLE9DT7EUOamHrnkdoLTDB/lqa4LjipRj3AzVj0h9RpWN5nlTUfd6SyHxZslvaY/jPBB/tVN/
fKomX2Far46WduqMs2KjhiDS9SV23ym4GNLvCd+PVtV3FeXPbKN3BYhlQbZRjMtnzrBDjl5K5iwJ
/drwPOOLSbrMz/oXtK4wEHxx1WCvFsN+6HSSCUwaN+6aabn2unsBnKrYzwYl2LdxfBB7n2JadE8p
dBQinkrt26Hqd9Y7SmWtIfs0ufT0vrJlX0O9uwaje1Kd8s6L688kd6kvmtN82CpBnHp7WznLrZGq
QDjqGY6jgLMf+uaJ7vONMSoHLD/XySCJe8JPEULbpxaf5uS2H2sKyHPfcFUgW/q94mrfu49Zcu1z
DuTtcE+QoDI4L9Wsb1PDex6gOkIka0GiP9jFdOu0mFVy4/AQYlzw09iFHc2jF7zgfAGaBlk5Rjy2
TKIa/CSzX0onHSjjppVnISTCwdpK7fPJattL5BYP/0Vz/g6aA4Ty79EcWMK6j/M++/wXaA63/C1v
yDCwqximahDnI5DNP/KGXO8PyQuCmhPCT7ctpKe/0BwoQhSiKspT9nSPiPt/ogiBcDxVU1WVa7jV
30BzLPlNv8tSiYswSC5yTVc3TVdzPLn+N4qwssw0D5o2pUiSrJ8pj25DtaNudV+/WgG8QamYJPiF
mMmDiRN2Y26LgCNKqXbkNBveNzajQ9tERPonmCcDTdSjh8jEY1JrybsaECNUBxS1l+l9bce3TxaG
2t4i+7hDHcnLJgIIhF2d7AcVwcGB+uRinNNJM2+69zCPiTSi8VFNRkpR8yNJW9yUwonYVXLf6rpT
Yo++3SJuTPHYb+AugJhZv+n9eYw7VFf8qnwb4uTn7Nu8BxEBkIZtXpUI86I+g5SY1fIpZ1yIulFF
HLpB29eRuq4NPnVTj7nWZr7duARcNEAvjRZibsxYPMYYZDyJZp8xOjzb+pABUyWcZ1tO+/FoJ0xT
OTrUammQA/TJRi8c+ElOaKaVGhsHVfvlmnbDZ20pKUiYpOuVr3r+NWNLtK2hQn0Ro32nRyQjtzIr
OTKkUe+7Bp5iL+53eu99Xmb0toQaxidtGHuSId1ppzfTAJFQbaqI2Neom+s7WchiPaoI0wyCbds4
1GbnOEH7+Y7V6DWwPfaZxWAeSaoAKJtJWvV69GH8GXibkL1uYb+XlVC2UsEFOPVjux03lrqcf+lv
F66TJPypNPey8MmK6EXW8ST7pMg8ZRdl6tiQurSpcABIyYDV0IWCRXWoCLIDIRwT6zJW8lBJASJg
3KMDI4YvluhzDs+EAhBH3sBnxwD1LhynEEhG+8Va9K0Oe0qC2405KQ9roiGYSEpuJWk7RBcWk/Ki
ik4q6Z8Nd/gRjd7XurHeU5tRDm2z07HfNVIgNSXej7JDTBiwBso+iEr0lqET0Yj2A/mjOf9QHHbK
OTQe3KlmOmaftBruQ9bNVsr0QnTWafczwVCpuCYyXqSkYUTfYSvHqlr2Olu7pPfLqigrr/xd1MCi
AJbiOZh93Bpvg5efpoZoSxsCwobIRSTcOSStK6Tssw1L3RsqhW3lhT41wo/1+CkhnLeaky9totJf
gVuyWVxoKKTi6/+KwrrJ7OFp+uFJnWQ/sgOiMDOpJCjvYsu4c7zbKJ4eMhR92UgoNkOTG7NiWiCE
JWys3V3nkjFAdF7sh7KJ2rPytBTtk5bbhe8kxaVWR8TfYeoT8v1S9/iwRfRL7iyZtFKllcz9i1N2
fmm733LvtXNt1KTSzJVHxhdKZyr5oW798YCrGrl+4PE4KrlQlPYsmfopCeUdk2tsyt09gAU2sO6h
i7R7M8AoG6TY5VtSaApX+7HUZKjV0W4g8pHxlP/RHbQTEVxQNo82yBybp+jklCl8FjGca72YhnpV
R/W8Rl0mc/e+qB+LHqE5xTUielH0r4RoGi15ofIRKy1UtkX0XlSoksctBWiErM6ErXbkqWZYLgd8
7NLUEsGdEqvjzxlkGnA2HbpojH+2vwjrJGiynX/LrYT5E1kTka8WqlNRIol1JkBAruiExvOlyomK
FX3XQIYFqv5jQZRs8b2SWFniZb3pXXRRGqGz0qwtBTXyp8RHRjUVEdg+bbvcCndYl8A2XGYgegAp
RANp7no1PqjdScRLHtG3dJahHxv2cj+ToD184z2iclPL812ic4VeEspJoiil5VzoSMm8l56cxAy3
zElr959QrU4OvgXQufCFKi1icTGQoxYQojfjahX8QQt38hv+EVR5KMj2JbCS54UjljLCHpGgY5S7
FmZT17dykQuQL40CkeT6uz9T+oULHYOXvn+Lmm9DWZ2b0N4LN5yg924XDP6GuWuQFM/AeACSiglT
ye0duuMBFE54EVZHHZT8jc4wqBgczD1CkaX0EiiXtreNWJ6cUr2RP/sBB9Zb4GSHLofrdJSvco34
8EJCbfJqJzYtcYlJnbMQFUIHioQvRutlgMarfMSNuTxJgvSEBS7mBFCW+XXN3wdEWzicoi1d3wWg
XRjg3Nf4Ihe855Lcz0h49uT67D4ZZ3IBedNEOZ8Zm+yhmtmE4Qu92NwGFoM5rIL0DyX0oDakuyio
i0fc8xPd4qsJi8JQnHPSgS4EzsSPdUTsGHqLsR/RRg/WhjBY03F1uOlWbkLk0E2fPGET3+Wq897O
06lp8XxN4aWDrrGKSxOTZDU8UAK99zI6PngRRMso4dirMNAG8ohiMhqqG6HA5RM7zPMWTWRCMO+8
t5pAcPYO956jbVVrOeOCS5UGSx2JDGHUf9hBA8RFNpWW6nwN0/lH0iWc4HQD+sGov5LggBeajscg
uxvSIPfbioXWKPtv/x2i/84Q/R9rpB+/d5+zqM++938xRHPL3yhRuE0H1pP0Pmbo30I7sXbRQWfb
LjMx7dP/PEQ75r/roNOIGWSA5qBiW67+d0Zo25OKuX92djGnYi9zIGDpybP/JbKzqjvc2oiBSI0m
Ytpz6mtfUspRz5ui05jr3ORRbSm9UGaUAdm8qZ3wU5Apb4E1qL6bshwuOb4MokuwdPnUdR6mlkOv
if99tCiiWaS8YqbFQqqrElotCsXO/F5FXEcWPpUXJZ0/CS0Y+CjpzWo2Ee0Ydu7ehCkdkvWCH8TU
s3uP6JtO7T6amKRfjE1wNPGjnpqK39O+YdPCkUodh0YvB7Eq3gzcqU+kJDsKOT9S4REVvbJxcMDr
U3vViJVypO4DeeF7Rv+HK0UgFEPvpEnOoSFE/hQbVE/21zDcat5eGmykJWmtLoIIEDIgnOJLgIBX
pYVE5spgfmjpJhFPkTh8xE8khNEvg01Xq5KiCAG43ARoyMS0JQJFcf+IYUt0cRmaMrf5LrpEEwlE
ZyGpw6OTKz9/3URuUV4/ytAqxp86DUhMRmE4lGR1AGzQzWISR9p5X1LxekG1hfNWhIAWikZpR3A1
6Jr5TLnqWUqchQCKnfNSlnsR+Yk8UKjlhfRmoY+EDOoTPEzLbQ9XLtSePMiwRVXlrayRgfUogOUT
W9liWljh9HNEoe7cxAw3JEpM28l9nClQ8TCqikVNXpmJAx0D2LGn90bV3+TiGU+TvGBUDPPfuJ85
idUIQkyqXOHFqvlFdKBlRaUeE1/fILFUSQSaXlR2IeEZhQKXB6jCe+ck4ow7ofZFlukk0nXQ+jo/
KcrOAoJ+infTrGwVZd7oprUzKqZGZnKp+xM1wNXUkxsxDCNn2ItmUwSKHTOOom3nOTlIGeHsjbuF
8Yg+vZvCwthnbSWF3mPklUk4yHPkf+bWnhkh0LrIqGur5Iu3QFSos9wxuqwh26ibbH67RHOvidf8
6pF9Ycz2ioHGi6fikuksN5F1QurHSnx0FeHxtJHfBKN6oOyt7Gg6+2nIk8ckf5dRXO68z+OLpj20
NGdJPLxh0h0DFNXz1ifu1rCCNQZeBo+SWu56nG46didm2lOHPm9tOw4wLC93AfdMvHgAgwvadY7k
5NuiyTXDSwqJTPj7XGpIC3poDDg3mKnB2SOtutThcHDyrQi4CK3YiVLO4R3LYCHbOkPvhdicrO8O
pZLXLeeuBd7Vj0ICCotGJARhdgqz4vTTXEj5mnSy6a0GvVUgJ2RmZAQWNYJ89YQ4ZmQ4xsaBPqWd
GObaGn+dqIsQ18lnPONP4ULx1plD4wc/8ogx11RvMl4F+YSLpkKlyFxI7IozraFSzQzNBk8qn2Xh
UuVuhN6UpgMh9WQD0jF9K0MNNso4Mhw5uBIxTts4MiwzGQhDZ1DlspSIZNkC1+JqYvjSYOcihCVs
x1i6g/yUvMZSQSVv1oSUVfrWsGSufXSpS0D/fKstDTMnnyuknvJnnE7HBKXfFBEp7GA0l4mXCq/p
QwSO8o5nfLNlQpXmKhlFcx3PDpNr0Y4HurFFVVhSSac2yk6u/jVC4m0713wyUkqOOw2tF+EvdDm3
ResTqLTv6cyQcVje3Yj0VSnDFg0k5VfbJoaAyHl8XM/FC8qUGYGiTM4tOGmJ2NaLI1/B26g15MyX
2t5eaB8Agm2XGymnjAm3UNA9i1JyRjXZTQ4wOvFYtBf8GoGl0UqKI+Qr0otG5vOC0EN176S1Tl5v
+VpJgZd8zQzOKLho0ZQae+JfV7Hhz2l+YvuIDqK3HJEJW3njT8VXez6jaLkRBabcvQafLjuB3FJ+
g7wAVe0idf6Q57yu91RWyKd5rbYI4BygwAie2UtVnnxpSfk7SKldENOspTkbu1XBE8YjBPDBtKhm
o4p+dEhligH1qSEPCvUsWtSuNQhU4ChLp5yQ8WHwyGK6G5sYQeewl6+cfAwbBZG42Gz4t8AUiYbg
oOYDJfsTtZLTRfoV5fjQMs5KTaD8JOPGYVYiCJLZT7gsRmr46zfI3+VYgsT8aLuU7kR74jEaeSqk
jciLLq+vfCOtjt5FPgIun1yRxaZYU0YBkWn5kKeQaeTwBdsYKUOXAfDLw3xUESbF0QvpOLslcvcF
YRb8uIAj8naFjsPeycLIHpTSIurW01Heby9bdh0MZsQ3ipXUJgvMHsz9zArTIZ2Sx5sipeK7kSKs
kqcih2mXp6wgvOoRYOnUjFQsAKW2dYweWbl1IV1sL4dIm8c/9Y9DWuxLDoeYBRFDckR205McNYvA
280awd8oNHhT5c1Fg3OWBko5Tskd5UjICpNgiQYhL5ZhDgDyAZTPiOqk2whkyzfsOAfzQ/NVpx4F
1PH3Ue9fSCIk0GiCcNOi8YF9lG63EMqz83YjVZeFnXxqJ9M4ReVEPIa5bJIsMp8VTXtVuuZaDKa3
KQHqL5Q5cs5KdnU9fFkc4qD6NvI9t0m2sUa+oDLyoWtIeLtWbaviH2S5XQznKQqiO6yVX/vIso6M
s2Scx/uIWQ9z4rxr5Q5jQfsDq0+32Gu3xsJg59FBaVZxc7HCG+S+DoR4MdMpGvfHgeS02bpCA1TP
eL7vp9Aiv85sGBE6KwI3cp6UyPrIIspWoqFBkb1kyk6tA8gKO3jOvP6q2oN31pNnq2ri18TSNmb2
FvZFdPKSWd2WpRZtnbr8XA7E1LioVvAEbv67CP2NRcj9jzEXH5+//mUpmdzqNybBMl2DggJdJUbi
N10oTALGY9XGJ0tvGTvQb2Yj6w+MSSbF2CxJqPcNlpM/zUYOS4vqoShdaw3Mv7MGOeua89saBJPA
lCd94LZrs4zpPIjfmYQ+xdaYtDqxk6RrIilXwf/Lufd/+sQ9cIzVm70arsvsaOiQgUr8uYjG99Wb
LR4j2hGunvUi8pFwDp9FE0JR15NDbhIYnchImMR2iodwz1H4H9GsA2AGmAA66dw85nlNbn4wKRsr
NO6jZHggcSDf2E2JRBKYMBbAcAY5xNS8SQVKJJ95vSYXkLEVuLEU4HGQ3cX4QpsJwRhyy8x7LUAq
bRDLGOQylx/q5ccR4/kEPFJ0D84ZRknqVyCf2OcvQ+0W/gwmqmvh82pgxbAqvtkJ7NTqrqkBpdzp
WGcLgjMMyl8o7okGjxqh5WEo71BI3rldfacbhGD3NT7aKUSnSPxRpExPjWXfBIuGrkf+V5DStCl1
Kl5JO9Ky/EsRBEcb+lhZHjM1IlbI3ArKI+JVC+C4BUBOAZIjAGUoGaZl4B2mbj1504CdJZFnRaY4
6OcMZWIsFWen/B1iCgRu2VvKUcyK0oYWGi9JAxBaTyg1ZyBwct02adZ/GkDKPakrowaGO+U0HsfW
wyK1Pj1QurXxWvNHkGsw2M6teGcnQdwLoPcRCL4WLB41U7UZJXoEmF5qXzIUXos+/7Cq8TmlaXax
o9fV0q9OVbnpCeVcw+GX6LHrp5setEibje3ifGn0+izC3poFSDxXspOYkOZvNudckfZPk0q9DT7V
Cj0Bxe2jbV8iB40xZ8UKDMyEqpD4L0FgCRajO8vCEvH/2DuT5bitZYv+isNz6KFvboRvxKuOLDYS
O3WeICiRAlDo2wLwN3fo7/CPvZUgaTaSaculAePFHcgmWSgAdergnJ2ZO/dW90SYSXJy+y7FDmmU
lTaOLUUQIZMMCkOG9IVOvGlSLHEpmuQUTySFKulT6UkdKK4oNTGjFFuG8Myy4OcYrbKufMOk2Axd
NiqdHGHTACUH+mt8WF0CbNeR6KglSePOMi++Hnr3s1NSi3ADhF+yZsTJNNbaRTWEBiCpPdtYMcFk
EmKxprTQbDBcNVPtDZs3kFDDQC5BCrrIkn2voOhmRKu6SOLVZoWkdGT5R570Nrlxeeb4dIN4XZrA
v/6oqzhTRciTIf1w0pHTQ8o5eqNtnbWLc/S8GJQrxd4eIB5/rUT0ywYxZf1UQYwUzOUbgfq2Koy5
r6SrrNG9ZRrVAzNcvWoHMspOdV6Xrw04nxKESHteBz9m+tn7EG9gK/PnKrHmzoARCXpsElNIuK/d
yrqIXgjHQEpZSe0q3oCjoDVKqCFFF6FCVv12X3Wjvc7aU1A/EfBBfWY/GJVl34+HA+p+rnMEa3oh
WE9wUZGNqK8Wsyk+rN09wS2CFOVf5xsrEW+p4ISFn5x8PMy4HXFMKwe0E/j2amTkCqg8unY0oCUg
5mwRuWQBX9JLJKbQA/5lG8zKaQuTbilBiTF8eQlDTCMiBYLpMjO1ArtJ/Uv4CtujFnAl9vbiMSUw
KQKHSc+VOJ3dhcn0lKzSaqGomwPcq9w9fAkneCyuaGKaJlBZmp3kZnL/eGs405/lHgVJOz3BFA1Q
6OlOsDXWj4omWgkylXdIRCZoVg6XezW6YtGnX8T2uoFhxq1xoHwYudx08yA7uQVB/eII7peL0oiR
RBKdx4GWR1HeUqGhw1FDk1HC284YUNt/r9BKt+3fW6Wxmt7MaMiV7Qx/ynZPPoLcgJw776yFUsMT
Z6zRm+MwFyPeZLLGtrTiUKIGhEoOEr07SIks2kl3ndNqlC97ex3ScVCXq6lzrVxHVbnYICfbUK8U
XOqg67opTlAQRRez368XYr0l3mCC5mXUpclN99PjAY9GCT5kCOrg0iSwLHBrrmEfl1oxNcbJyOb8
LF9CZVM/ctZih5219nrUCc5sKoFkDBxW561vQvRfyVcm38tAtn4b6auAVZY4t6DVQb4Po0V7IrvS
WPVkZsn9ygnlZlu6/LY0MeWY3fMuGfE6stYSBIpXeFphsMAhMhgyiBmy/MjRyBBnmELK4fL/BtPy
GLm2JNIW0ObwYCEEZF9xUTYKMZpHVA8NJmjOoHghbEplUtSNJHqT95tjTMzOxLbJI7l7Xm4cqZW5
xHDoIMJ7U+aRNBCWmyMo37NYGK70gVQidcQwyktuZe3LoTFPkJHHn8ItvgcNgZznsrMZ0HEIZxy2
j40GbZJ1QbEOr01aDoQULXEcJl77lh6sxq48GBzowFSRKnj06PNJ6bXq4XPxf6vJVjiEHkXz3IQz
yGfI+DrksW54JuROIthfKsPA4xtS+pDpF+jO9LjIzyNzGcn1tciPa+NapocMLNWZOeoQc/lcVqSV
FEEzKtBK9s7oWXc6vMZsHy4jhf7pl8rDgoyNop45dKrWXb8InWidFfH25q/T666/eVOlyeHWZAdF
cehNX7Xr6e1eaf0qYvywlmAfy9kzHw5zqfZHTukdq4d1ZxL2yEWmVy2XV4W/piBaKo6CSeOdV+Wn
De6DUvt183BZdANa48qp0xFP2fl+VLTToVIfHtVh4dgEXrxu0TEz7enTmceU1IAOkVNuwiSAV/hM
qT6si0W+UK70eDiZXpr+46GGUBSXpEQv7s/QoJUxQxIX1T/9SOmr4+m2q5DHzkCmB9lJTGCtXv0i
W2ZsUFOmCy5KkXrmT6QOBOE4R44J/Ik/pEawCtGrHKLNGTxTqF98zqa8mOtZex53yjnJ/2UZBmd3
g0C+8FxsFaXy7Q7FXkr1q/PdU/ndGN4kNGSSsgmD7blmR4elLvmsfOmNiJhIHlhMLKcSco0h78ZL
5+jHUhU4t6UyFdqQvwO/+XUjzpcJAW6EFWYe44lp8oODSWaLehZE3aRrLrytRge/Ozex1IwD5NVS
cdmMJr9NAbXOtSc+nIM4cnpYc3p9Q6PrW/oSc2N73pZSdaTpMUUQ12/J6CE2YwF3KlR6SD9SoB0W
pXq55UcpY4us6sgjLyKjIbahMYgo3Jz8N1r8jmjRQ8nhz7lny+SnkyoPqus6/0bdjLfeh4yEaXQK
OqoO0exhyOipr6C+OhZ+xS4vwDK7J5+J7qHnmJ4HPDM1XYOydh8y2o5BCZkyqTQZut9HPtO/rpwR
fLqeRewKlU19anbXOX2Vl0Wc70k3LcY9sF8p4ZhvJWxQ7PRU71KEwa9937xEJwiNKp8oQlEbUi/K
ea+Opy7qnHakodUQvGv846xsX2O3u5iiDYlDpjfYVfOWzuOb6EROrcIR0wL1LA7SX53tFKTcvyMd
rxJ0m/WPvXiV2uJamoh/qSpOps56wNZ0xN4U9y7EvDA8neS6WuO0D/MvUxw78JSTRznZmPNK2CEi
PpahATbpq8Wi9DWpgRWayTrTLaZopUT7rMzaq5tYOYRmHbDINx/sujsfjOCi15NV2lYri/XGa7q3
dam8tavN3ruu58NzwFbt3/IZPiRJdhhjKZurmI9wcEKN3AQ1wx/w6BuK3yq67uEDnqMIr32uBvHV
VN5m6vim6atZbQUXgTm8N+3goiPBLDl6ydeXpGi3EKY1vZqlzmGahXvyspSKksRZbclXitaFiDvI
4SYZXunobDh8uwnnoumRSeadLsTOspe+XAm5CXKTI5ZeokghMhRSnMpU41CkksV42/FNWJgmFI8l
nScrlTyh0AlM9DNTdA5lmbKx/JU2ZpGRFbIFFcZ5reTHU5KhCTfNrNApaaFA3xmIWhIgoxZ96MXD
ufTQRSgzY5VFdI7d2aluJovYQeGV32VI86Y7VzocehlGvLzOelgirhpeIMtxvjLG+kIm4VCyvG/i
M3aVRcYO0scfsOPYc48kMrBg8yvxF/rvCWNoB2LLEWBgsyMxfdBbh0vJRlWHB7XstwENE77sZOxo
rWxtnuyMEyFtlH2vuPTZBac/Tv8x2CGDa/TE5vDvoQKxfVoo4MqbHPZVlf31/gwaqEoEs3CrQVJ7
XEgeQj5ZW3XnflLud8Uwl9cpxwDQo+nYjMmUWZ/uBkFkywuQAAns5uYy0203AhhQPAA9VKCIXODE
dN2tQIwtWMMHc0x/QUNgrQgaEVhSg088cMp0EmiGcE0FxESgmQZU44Jupr9Or09vDwUEkbiYfjFB
RwMoqRK4xBpQ4tu6OZYAQVC1AG2vNRfWqV4362JCrIhCgBWldhBiUDvG5P+94x7CoyTSpQLmdNiI
YHVb9TCTqnrfXks8Z6jacor5gHujQeMbufyJ2FZ3ZD7Iw8v3Wiv49LJ31psjN3uzIc08a/HluGny
sgLESzDEK7efI5Ce5VQEuH8cYnjn6sai/SLyt5gdCyFrpihFN8N8b9bUzg1JLx5SdHXiLSfq3MVW
Uz82Q7NnJ9W7tnK6WerS1ldaxV5CH1BicxISLrAzNf/MrFIcR4Z93arOpqu6DkTA6e6yUMW3ID9q
I6hsav1hermvQCalq160Qwm+5UPEIyoWtZxP8d/TIvd6u0V7YLTxN4+D9yO2OtNtwzK8MuN6Pt3q
huKvmWYnecbbTLBucCIGvrNuE+5lQJTpHdNd9zp3iyHIx8RPFl5KTzgfZTpH7dAhN90BEVs7ffYx
rme0YWV0zWGYeJj5m0+GWv0Ky/mowamGFm9MjAsKe9sv02s2PX25uu8ELph7+0Xd2B8N/kZC5pxy
eFqhyGj2EFL1t3rUqbOkRwldIeok6RfiC1i+6zpcy+3QX3UJa2aq7ZNnPShUWlCG0S7nY+We+9jU
L7shOR0sC6pDlV6MmX1V+e0l9ex0n4IfnuVRSweOui4IemcJ4iFBFbB+hiWrgYWamqu8dsqCDsst
iUkdQ+qZq8DFaPx0ZTjtl7QxziCH+NIiOBvKdKnEvj0Ls4he7H6ptnQHSspVce1jKgbGnmWdbys6
vetxBIaa+kXumWwY55sNbl+1cmX3/QYCaZgvs9E86GznUNnwZdKeCH0ssCn+0OEpFDJJ+N2xsoSe
VpIqcYmGCufIg6Pr+gsB0TXpDwoJZB/jg7F3Vjaxk+di1liVe+FxRJCVpuZR4bFAAxpFWk2IjPSI
HXg2XVzDQtZvEcKoDH3pEzKKOJv8k5xj7enzQvlim87MpJU8pzgngh6Sd0wr8yimd1W0z4UcJ3ff
0F0q2hqbhKTewnD8A7tKFwlmm/9FqN+BUN1nESqbIw82NY3f//MNP2Z57z21S4N9blKiMKwb0+V7
O2bLos6hGqYHCKUX4iFC1fmjA0BVVSofortxj1DpYjBRaXPpaoDf9V1+zOakyv2gqCGq3XRimIBe
tGuoa9DZ8bCoEbq4iRoIIdEqMCu3FDOEK61Jst0kqCREe+1rObynd3qHSUrvde+qalyrOq21QUf3
gWNeKZsj3uOrZOmnd/sxYqUB3F80tl9vqzNC3veyE0+Yw1RPoRDLr7IZy5M40D1tQOwU2UbxnZD/
y5PZK1BvMtzIeUJduAtCxGRJnBf5GxFLc6DGBLBwWCfoj0OtOIZ5a+Es5tpIzmBLQDGgYgMb2AYl
AhRhnNyfe2ELkoBXYrGvkWZylH4lKjNEqocSJNotdwJDIyPn1JEPEp5yTw4qHJHCGUrUbdapqx2K
YE6p0tbH1fMYgTClW6ak+EQKTPQ+BC06FDygDtsu3IX1ENH+hdxTDOepRs1JOFF5WByLakEFr0u6
7S2IRg0sdeF5RUBOUZCrkMmREwqpqXS3yyA/EZaqRolV7S+CrtyzzVGnCxEedYjEeCZO7VmgERab
FkRbEIq+xV2pJGA343niBlfhkH4q0epStp/Gnh/pgXMvSyO7Dq5HIyKMlrhgIqZrGJXYgJ8ez2wE
JDNzheJzZ6Dt49HxnmfrHp4tPmDrxrrEcOQY5h48aVQIqK0rSw+VSnLTpUlubkRcGwp3w7oW4AMs
KeSCNU2aBbzeBN+9TR0GicR0Pn5QNWUpNIU29PZd/JHs4m1PICKEBjuC/paGi2RrzyQJLvoKwoGT
i+RgB6NoFyLgRnvvfg6xB4WCtQIdQOD4pHeC9TeAaZZtQPHg7EZmCDNF0gKq1c4sekSE4TuRgyVT
CGFMeEKWangzkZKQbHwRVzQKuXE121gN3LBt8z4d45OIpkmtG2latOrTUQlo6d2qPCUqpbkomNcp
TrNOgo5WrEOoEyNSLFkjC39KW63PrOrQD0xnPpo0SGpKeBp6/nWgGDN/27SzBkXXDRVyJKPkjNoc
RtF7HdPfOF34zegt2Fze58o2QpRtRi88slNV2MAuqsaTjUjdm2jeV4l7UA+UC0uTyr+9QVMjbva7
0qiXURypuMtuIFagoh+ipm+K25JLlQVR9teWCO53CBKX4UUwIsTPmO9XrtT29NyjIla+q71kBV2C
PToCGwZ98rFC2T9E4V/p25QaQ2ce8i9axmrVIJFH36OhwmYe2xUSkoiI8ZBJVWFwuuVdRaAhYJKs
qaRzowx3KpxCJePc8mAqKX1QUYKyKxw3KByoqoW58bqIYueg9msH/FvX0r/Aj9Pv0yt0cFXYB29O
seq+Hmhu6jNqE210NgbK3B2R63bD/mqItI9j+bq2q6Mmr/aIFq/6zWux2YgimAWo6AkosODNJRAb
pMAli5YUu+qBPhZajv0ejVSk0gw4ovIaSQC0kxFvj5dOHU+lR8nVVbj8RmD1rkUK2/oQmxBBNSQX
0y+D1e3LMrYdpM2BogD518DCroPkVMvTM44fBtRVBT+I4KuNO5RcZ1tTIUFMRAcNoTgYKSTSkW+N
mmxuYIItCm2ETwcJYaaos0nLg6y9aNccSqsFUmV7sjqKKK0XHDh0SidYTLMCZ2E6aR2JFG5VaIe+
Rt5M+ntE5UtWcGj7ncMH1c4yFPTDFpVZD8YR1NaxGGi5+P+WP/ufz/2/0HNbXDaXy6yJmuG0vUYV
/rpuk6a+62iUV0+QGWguAKL/5KDnT/TIpuRz3maN3EEQ5Y8wi/e0D3S6o+l2nztBcskNt1fXv/ys
Wa9s5LdURPs81RMw8/NPSZ4Fty8r5OIM1LxgYqDuZd3QN0j+PRihPxuD5z/ezWA+f8yjT3B5lSLp
gO9xFX1uHmYWXdc2Nfepau6fjMOTszwYB/OVDW4DZDliuGK4MESejAMyZUJu0VTXANyB+F7cOPAV
kip9lJv97nGwXlmWJFZVkKqFXTcnfDgO0HlU1nSpt+uiKnwLtV/QfBChOem32H0gGAIB6tI4YTik
hx+Og6chlKwZmm7ZvC4PxsubD6Kq9wOeC4cOEtpHDNfUbzhaT8aBuUDLt4tuNBn7FzsfnoaE3/1g
0PZOrKXz6DMWiAtywkcDob5iYUDK2vH+0D98cQsE9ZadFwiTpibdVinY3NpSPRkHjQUCefC7lidR
aHxp40Awrz6lPP6D+WCZMg3QJ7jJATwZB/WVQ2humrAYRQ3z5Y3D7UJ5s5HdI57vHgj7lYd5GDUy
E5TAE/J0peTBQIwT+CAZD9OQat6LmxAs82z4u+2c5itD0j0suppJ/fIpgNAQQWXDtOB26KauvdCF
crIQ2HUcbHCUpgPLwJVkp756MMCS+AtQ3pUBU1/cznn7YOy8QgCtpxXCBlxTSjb4oI92DMR0bQ13
BhWYxc758h4MQCDrvLXzk8FAAKglyriZ+wQtjwZCfcWVEKK5y7K+rOXhdjr8zUjr2QgDJAW2Zm8E
V9tPpgPI2gQ96A6xBfEHuPOlrZO3A/G0a/q7Nww0n+mWJtykX1rGgR3o0XTQXrFVsJNA8pAI4yU+
FxJiSP/Dbiul9YrQQoWlhgGKKDA9HgcmBDpLhJzWFJdPRYYX+WT8gPXBtKB26DLxdY1OkMcDQQ7C
A2NBFdIQC3+BAOL2wfgBsRZxJE36UlGaPuajx0IyMbbJfCFxfeva8yKnww+IMDAnopUI8QMwBMrw
j6eDdBRhUMSMmeAmiOplLpTuD9gx2H1Nh10Typs9LQCPZoT2CuqcyQqhmtNSeXPBl5eLufmCdggx
SM4RblK1NCH46RK7PRwHJgS7BR1ktvZic1ITkNp554T9qFl827ZjsVx64un1cCAkWStqeQBO6bR7
qSHnbeizw3xg4yQBKQkpHf1BTTRXHo2DRijGS2Sk2KcJvm92qL/1YPyNg/4oAcDwS66m5H90XX+r
RvBnB9zlvb9+/Tbnvb765Wdy+4+OuxiK65tLX0/1Bvn934/g5pSWf/DiXZp+uszt228/39dXfnSt
uw9198f96LrCHoQW4OnSt3f5+jKlhHDefg6j5rr4/beyvR4fp+bBsxJY39/TLz8/uuMHCOrZS9CC
+mdXuMnl7HoFvr1m/KazHjvRTR5110usx8tPl8ndYMg3TOniJmW/66n3WoYHY8DLJ2e/KYzsevZl
/bmlzvX12ads4q5nn11uLn96x/QqLh9NntvgkzVz1yv8b9I8d4UfMD+fbZH+42H9Z3P/b9CVdrzC
Ob4qye//uRtomZk3iFYQzK6Dj7MQo4+376O5eY+Yf8D5n3cu2nFw/lIGbMfzn7bR5/D33+4G+n7w
vR8wL0+um99/e1Qwvh14Qu5dB/6gbaJv6gJ4BAA7n5y1rPjWjAFK7nru/fY6ZLW/xpw5+FaPCuhy
10v8dRPMjrOG7ft5hefdz/+XPrPPXuJbMOMP2sDX4OOODvCttz0GVnLE5+T6svr3/wEAAP//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idColor>
              <a:schemeClr val="accent1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>
            <cx:minPosition>
              <cx:percent val="0"/>
            </cx:minPosition>
            <cx:midPosition>
              <cx:percent val="1.5"/>
            </cx:midPosition>
            <cx:maxPosition>
              <cx:percent val="50"/>
            </cx:maxPosition>
          </cx:valueColorPositions>
        </cx:series>
      </cx:plotAreaRegion>
    </cx:plotArea>
    <cx:legend pos="r" align="min" overlay="1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'Afiliados '!$D$80:$D$101</cx:f>
        <cx:lvl ptCount="22">
          <cx:pt idx="0">GUATEMALA</cx:pt>
          <cx:pt idx="1">ESCUINTLA</cx:pt>
          <cx:pt idx="2">QUETZALTENANGO</cx:pt>
          <cx:pt idx="3">SACATEPÉQUEZ</cx:pt>
          <cx:pt idx="4"> SUCHITEPÉQUEZ </cx:pt>
          <cx:pt idx="5">ZACAPA</cx:pt>
          <cx:pt idx="6">SAN MARCOS</cx:pt>
          <cx:pt idx="7">IZABAL</cx:pt>
          <cx:pt idx="8">PETÉN</cx:pt>
          <cx:pt idx="9">ALTA VERAPAZ</cx:pt>
          <cx:pt idx="10">CHIMALTENANGO</cx:pt>
          <cx:pt idx="11">RETALHULEU</cx:pt>
          <cx:pt idx="12">HUEHUETENANGO</cx:pt>
          <cx:pt idx="13">CHIQUIMULA</cx:pt>
          <cx:pt idx="14">QUICHÉ</cx:pt>
          <cx:pt idx="15">SANTA ROSA</cx:pt>
          <cx:pt idx="16">SOLOLÁ</cx:pt>
          <cx:pt idx="17">EL PROGRESO</cx:pt>
          <cx:pt idx="18">JALAPA</cx:pt>
          <cx:pt idx="19">JUTIAPA</cx:pt>
          <cx:pt idx="20">TOTONICAPÁN</cx:pt>
          <cx:pt idx="21">BAJA VERAPAZ</cx:pt>
        </cx:lvl>
      </cx:strDim>
      <cx:numDim type="colorVal">
        <cx:f>'Afiliados '!$E$80:$E$101</cx:f>
        <cx:lvl ptCount="22" formatCode="_(* #,##0_);_(* \(#,##0\);_(* &quot;-&quot;??_);_(@_)">
          <cx:pt idx="0">1156254.156781977</cx:pt>
          <cx:pt idx="1">96618.007331470697</cx:pt>
          <cx:pt idx="2">30608.303772235802</cx:pt>
          <cx:pt idx="3">21366.482532150269</cx:pt>
          <cx:pt idx="4">14791.004291054029</cx:pt>
          <cx:pt idx="5">14412.341029479119</cx:pt>
          <cx:pt idx="6">12811.130478214996</cx:pt>
          <cx:pt idx="7">11357.418873358125</cx:pt>
          <cx:pt idx="8">11292.345808766691</cx:pt>
          <cx:pt idx="9">10314.390609478296</cx:pt>
          <cx:pt idx="10">9982.6212706407059</cx:pt>
          <cx:pt idx="11">9675.6416706950877</cx:pt>
          <cx:pt idx="12">7683.1664072526346</cx:pt>
          <cx:pt idx="13">6040.6396245018905</cx:pt>
          <cx:pt idx="14">5450.0240954005976</cx:pt>
          <cx:pt idx="15">5245.9219118566743</cx:pt>
          <cx:pt idx="16">4303.4986716467756</cx:pt>
          <cx:pt idx="17">4271.8917545595086</cx:pt>
          <cx:pt idx="18">4088.8608490737638</cx:pt>
          <cx:pt idx="19">4055.6012827270315</cx:pt>
          <cx:pt idx="20">2205.2538555985666</cx:pt>
          <cx:pt idx="21">2026.3545732614837</cx:pt>
        </cx:lvl>
      </cx:numDim>
    </cx:data>
  </cx:chartData>
  <cx:chart>
    <cx:plotArea>
      <cx:plotAreaRegion>
        <cx:series layoutId="regionMap" uniqueId="{D6DA7C00-92CD-4042-B2DD-B881888F964A}">
          <cx:tx>
            <cx:txData>
              <cx:f>'Afiliados '!$E$79</cx:f>
              <cx:v> AFILIADOS </cx:v>
            </cx:txData>
          </cx:tx>
          <cx:dataLabels>
            <cx:visibility seriesName="0" categoryName="0" value="1"/>
          </cx:dataLabels>
          <cx:dataId val="0"/>
          <cx:layoutPr>
            <cx:regionLabelLayout val="bestFitOnly"/>
            <cx:geography viewedRegionType="countryRegion" cultureLanguage="es-ES" cultureRegion="GT" attribution="Con tecnología de Bing">
              <cx:geoCache provider="{E9337A44-BEBE-4D9F-B70C-5C5E7DAFC167}">
                <cx:binary>1HzJktw4lu2vyLR+VILEQKKssswEjk53jzkUkja0UCjEGeA87XpZn9HL+o78sb4IZaikkFLdmU/9
7MlMaR5OEiSIO51zLjz/frf87a66v+2eLXUl+7/dLb8+z4ah+dsvv/R32X1927+o87tO9erD8OJO
1b+oDx/yu/tf3ne3cy7TXyxkkl/usttuuF+e/+PvcLf0Xh3U3e2QK3k+3nfrxX0/VkP/nXPfPPXs
9n2dSy/vhy6/G8xfnz+7vHaj3ZV/9ts/z6/9t8+eP7uXQz6sV2tz/+vzL65+/uyXp/f86vnPKpji
ML6HsSZ5gW2Hm5zByxBE8PNnlZLp72cNbr4gGBFGGXcsYpmO8/jok9sahl+Od1k+3De//asd77fH
c9+a1sOkbt+/7+77Ht7v4fPr8V+8Cpy+fv7sTo1y0EuZwqr++jwcbwcwTXX7/FneK/fjSVfpdwmv
Hl7+ly8N8Y+/PzkAy/HkyGe2erp2/92pr0x1+fLk2fHlhXt6+b3V+JNGoi+QaTu25ZgIM2zbXxmJ
YxObFmVwnpqUPT76dyPdymfH2+5O9Y/H/4SBPhv71DjHn8440bUP/678k5cn4en3FuNP24cRzojD
GMOO6WAwwJMoAtPY2EYMUcIcmz4++6OBovE+G++He3krU/V46n9uoyfDn5gp+vliyL90r3cnV4eX
31uLP2ki8sJkFkO2yS0O0cLIVyZCiJsOtbmJIIKsJyby+7sxl4NOO3+cer+d4z4b+sQ0PuSInyy9
hdcvr/zjyx9sGmYRThAkOLAOdp7WIPSCcArF1jSRg7lDwHQfbfAxej6rCH/WNJ8NfWKa8OeLmrcv
3ZdnPzJkoOpgSFgOsShHGFtfRozDX1DkgFko56ZlIv7ELG9v726bvxAuj+OeGOQtvNlPFisA1a7e
vjz8+HJDXtgOwACo+WAb28Zf5zLbxDZHDsdU15snoA0wzbDdVn+53jwd/8RS5z9f6FxC6HxC14/Z
5VsF+E8XHfqACyyHfIyRL0OIoxc2AfMRbiMbaQD3+OxH4AZc4r65b/8atoYA/PfoJ0a6/PnCaff2
pXh5eFyhH2Ad+gKiQ6cu0yYUEh2s/ueoDRIcQsyCUGKW5kBPw2i33b67rb43n2/jgcdxTyyye/vT
Jbgz/+q3f558bwX+ZLywF9wGhGYzYkM9sa2nRAcBD+LMshxkQdjgpzj67H747V/ye/P5tkUexz2x
yJn/01kEqs3LZ6/8CwAC4E5/DIf+pF3oC+A1GFDA7zIA/zJSII9BEGEgPpR/ZZSX1XD77NV9B2Dg
LwgEX45+YqCXr346A4GMA+j5fwMSMEDQpsWICVayMZT8z3MZWIhbFgGczbDWe9ATicDNctBU/jIi
eDL8iZnc6Kcz04V/9fIQXR98wDI/LIrIC0Iw4QikNCg27BsUFPIapD3OHV1unma3i/vhtsrG6n78
3py+neE+H/vEOhc/X5aDIDq/3h2vfzQLBVANeAA0gAfzfBlBgAaAB0FJAv4JHBWkuEcrfMRqEALt
mNfjX1EIPh/7xDru7qeLHTCNG/32z8fl+SFAjVDL4pZeecu0v9I/IbkBvqYAHYjzNSo4H/O77Ld/
fW8+3w6aTwOf2OT857MJqNIADC5ONez/gfkMhDIGshqQ/4ey/6TiYMoIwGobQgoKDqg6H5/8yG0k
4IIL1d8+Hv+Wo3zbMJe3/x77xDaXFz9dvMTXV7sfK9yQFxZyHMqoo/EAQ18rNw7nOqQeQDY0dx5N
8NE08Tjkf0m6+TTwiVFiqKI/mXZzeXo4Pfz2H48L8y3f/JMYGkQbkxIbEDS3ISy0XPZFvJgvLCg/
oKch8lD/+eOzf48XVanqt/98PPitCf1BsDwOfGKUS2iA/GRGES/j/x12Y5oUlp3ZFIoMZ7DyX1gG
vQCdDUKJQY/0686AuC3+L/jNl6OfmEj8fPzGPzw7uzgNL3ztXj+w0nAEcgBo/6B56kbbVxaCzgD0
bGyOCaA3bD4++2Ps+NWzs06l0Hr+C921LwY/MdDZT1htoHfzQ7sE5AWDrg2BlcfQwEFPJBuAzcBo
mG0z85siWgyd/L/SJXgc98Qg8cufLqldnV6dnuygdfPbf/xIKU1vGcBM9wcsG0Ca+bSpZsK+DzgF
DQL+EDFP4NmVGpTMoYPz23/+BUHty9FPbHT1/3/h+eO6+HlK++KqP7vvBiQ1rgU1hkEQ0M2Br1Ia
BruADApqp97S8cQ+n3Uu/3hK3wYEnw394g3+H+yt+eN9N5/2KHm3w63/sLnps6033z/78Jqw9erJ
0O+Vn49rtnsPG6CQDgCOPrOfvs9/w1W+HHl/2w+/PjdAZEMUWRSwgiap0Nd5/my+fzzFtGrtOAz0
64/6m1TdkD3swKKm3oHFCSRKEFFhVK/Gh1NYN/pAD4I9WA6xTeZ82mZ2pqo1VfLTwvz+/Zkc6zMF
GxX6X587NpTJ5uN1er7UZKCsI5AAAcsg5FAtYTR3txewlw0uN/9Pz3prmHK7DBNuKZ+wIhzrtBLG
rGJpE39O6rgdzdBmRWCSw0KtUJ+qTTiEk9AkMp7k7GdkjHthTiqgqdqZndwxuUZ9VYQGmqMxN8K5
5hG3ebiTCYlSySPZMn8pT81p8mWyxUW2BN26hag390lvhGX9iqjGQ80aoal5xzYzfHxote3LOQ0y
JXet9bqvmWfkcldtc5RPajdbU7AgO0JOHrbjFJqFm+fm3kIobAy4CREqQ2c9q3Hs5LgXeS9F7fhz
Zw/RVq+tsKfCwxnahIVy6rZEnVVzJ3LMD6lDXxdOy0RXdOd9M95U8g2eSdDz7XLssUhWHrWOE87w
WWJzPzhOVMtIFr2fO/XOWu0IVCR/SyPUTn6Vs0MHK9NbdiRrGoxjFp+jkQXJJGOUEXhBGuiLCExb
HpUvj5KIpVu9anTCKe3cspyFAxcrwkPJTCFb6WXGEtEVhcsgd3hA4VQ5EU3kfuirnbumZqh6GRs5
DXjFotwxQ9M2PJPJY1OqvdGfWmnm6YlWRgKWRqG+V1OucZIFVUaDPp+DpFbu2tpidFyWyaCx5C7v
YGVtHllOHS+EBIiugf7b6IzImJPQVk20HFYH3tZxhPPBOKXZKLRjscoSFm/c1KBBXdiHuTfDPmVB
yo0w5b3v4HM1zgFfnGiQ8ljb4Er9HLTUCC0MvmnTQA2530/XqDJDh61xXc6BWeiVl/GWqv20dP7W
evp07Zh749SebC9X+2VdAntE+w4Rf6vkUc8AdIsQTdjPChSpLD0k21tzcNy+rkPeefpNUs4jGybj
JDzSb9oMEA05CxxWx/VshhO6YVbpm9gKYT9nrNI0agn2176JaZ6Ekz14HY2M3Ao3qu0ud3SRsUVR
mM5OWGVWONA5pmwJ8NJ6m5pESYswN9eompLQSpPIMJMQb/B+EIM62vQnQfWONygaHOu9XO6hdenq
248W3LYUuWMFDjheil5Xmdyp0giT7i3aRs8EN2OJivWzk3SNGgPc9CFS6h0Ft5uXamcrz1HSG+hx
oW87S7lttcY6wkzw1d6o4hJcrgdH1jeTxI467a/gkqTpfZR0ojHmIF2u0rKD1dpCvCRRwXio/+7g
eQOfA5Q28dqwKF1QSMY3Js29ydzipbN3VQMRAb6qEgfCptq14NQSn67GrkkWd5l4mGEwPKriqZVx
DT7KZztK8jtU934BDq5ftxrKeBkh7tAUNDA1A8l4trD/6J9FdYBuSEDIGnUbiptCO34SZuAijqn8
juUQXM6OrdhPQsXWcNzygOYXHVxEmmaXWOuDV9ApD/m2BFZt7bH10TsUbX21ePPQ77FNAu30SG0P
JtYeoRojHGccVqOoDB7WBnpIdMkCXjyjfQ+OTrLMNVAnelXvtCd0QxJ22O357LcOi6RS8dTBbIcl
GGoVd6t0Kb+d9J/OFhaVEVUNeCzERi8hdCwaJGMd5+8sqSKdDjqehEs/+0ZbHnVK0PGvwDLJurlN
kkIxQOEIi5vMa9BMMCdIxjxfgn4Yd7jLBlE1pkcTfG3Yy4davmMIMrv05jS7MJFxqT/5kL9ahu2D
PVhBbjUeZZkYtvodW+YP+jObrfekirqmflMWtbcl7V52ZSqwU1wozt5gA/uVbDeRVMONUTEfLykT
Uh9BqN5ED2mxL9H5aqYuSYr549FqwpZIcz4JbguSLKWY1kKosUCio8d2sOFhxnXJ5TvYByisYTvJ
x+UaN9W7sjPCBlvHYrDctJ9v2o6+mRv6piDobOM3+k99KG2dC7ruBmm/svJDRtaHC6t0vMmH4W2q
xJyi6wVttwZeHw4VzuUkT1iTHR7vmMKF5riJsi2O+hiZitf6c8Kjn8glbgkK4XugXTYphxACMJFG
2CoeZaaM8xSyFXx2HPtOgvZyIR74v2T7EvKFCSkyqaegSFgEO7l3gCmDjFl7KqHSjgUUAb8HF7Em
ue+m1B87cJnMjt5sBg45eGCx1Lsu1RWGRn0GyaSDIGQleKHyCP5QN5BU4NC6kCBpjkkLZ+HPaq3j
BuogBj9C0xBY5HJxxDQO/mAmUdeSYEohf/3u6br6q4yFp9m6PVRws9nC2QZ/ntcwo3U8Q5od1sTL
7VyQtvB646jkEnVFvavMOaDjuq/hqQWB8tRWMeudaFnzIB1jKLPBAggmgcStbCuceuHUKCzTapda
4PNwqoHikrU8LOY52KbqiGgRFFC4EigGdhFXnAb6kralB2imBqJNyh1RU8CTKW4svptGHDTVZT5X
fguFZFVVrBc7X5cYpbOvH8WgXCg2uM1UubBZ2+dG76/dm5WTIJXVrmxRuJZQbRcoUH0Vb8P2HuWJ
i9ZhEqZT2AIGve+n9HQYyuRg2wCchqY1wZchcToFcZ022cI1Lf1xwJdoYfGy1SnAF3S95fYsjG0G
p++IGMu5hqJe1mKz15t1tEIz7Uy36+4SmVYu76faLUYbiX50kGulAzxjZjvDom4xkdmtN/SmoN0q
piqumyU7mcvDLI3TxO6iqm7yoLONt7wAxFP6xnzFCBZNAaAA3KC3eMghjdRz6eHldbvah6JxQlIb
brJVQp/SiCWHVJ4b+TvbSaNyzCH5Xi1sC5282enUpdPYVqpYf9q0DAfZe0reL1DQDbSIoQangWLU
ZPd2v3ppRvwJKmALBdaEAltaaJ9X8B1MWI9O1Mw4qAo7WnOxFYn/4DfOuiclEVP6GjadHJze8hki
gY4JB9w/mcaTeTC8rLD2BLVuaRxrWHptcK5ykU+tZ2x1nNYWVB617xYerjXaE+JEOBu8so83QCEN
5Gyj5CEdqqN2JWfJXvVNNKg1tGoSaESXAxrOoUaWGwR9gsG1BOu3cHHk0YTyrJerhEo+dltoFH6y
ycCYnDCFAEqyaqdfUr+Ydnv9mW4koGWzX7IM0Gbno/bcsGTUH9b2uI2pr99BpwHbMPf6Wr0SDVlD
7cQ6LnADPjY0gq/1Tt8S/HdbaaATgwVAxIKqppJKjHjwRzABAvCVdHqWdgQwNXV1LpAjIJgCqr5F
PCh7uwzZIp3JdOw6fllKtPmmkV2gdEhdRBd/dhKfluPm280crzwXdW9axyrNL4y0KN3BpoLdYGRZ
osLSdNu1FGO2VMHGFltQGwB9NmBD2CoxvIVNZ93SQfJPFYkX1R+mJcEHtUCV6+r0vCrLs2bK7hTL
x6AuTVjrQrGoxW12grcEiubm9XTZzrLOzENZO5OHFB69RtmtMBlORCXLQTjQCw7ZlJ+MeQvwKx0h
hCV/k4/mLtnIFOdV/9pY5OhJSw2h7UW5VeUHyFybMKZJfP47li+Y3p1q1i5Ps99/U/Tp6z+Ojz9U
evhty7+P618l/fvblarh33cv+cMbae7+6U7//g2NJsufflDzhIF//PnTH9Dz7578n3J3Ezb0U5BG
Pv3m6Svu/uUGos95/+PY39m7bvAjBh0a2DGLgXWb0Ab4N3uHX3UA/WawxQZ/PPXI3tkLoObQ04GB
IFATDr22R/ZOX0CmAW0BOm3UJFq1flyKL2wKysU32LsJjewv6Tul2AKJ24FeBfyAAQRxeO/P6bsy
ey5HyRTQXMgxXMZDY0BKPFnLLTRbFPc5oE0CwDprdlUJRdced/wyG6lX4yY2oWzS2Qqdujpa9gy5
bnHLTrmaKzGzjjNnRxblp7Leye4juByQ3KUpDzXQ5HjyzU3uSttbxyLU9Fdnaw0ua1bvmtyJJOnD
0W1UfiCDDEZe71oIO/1JAILYndoZM9Ro+7BObUys9BMttaZtj9vZf48MulcMykJher0thSbVYK2A
cgAbAyS3eYuHFRDbAuQbGQ9vq2eioa9c5E6/F5K5KNMFcujh4ZR0Hi4tAaegkfrUIIeiTcIh9dMy
Deas3hWwVkkGuVq/Q5JEllHtrKULLQlsJK2PqYN9m0IZ3HhYkSUiQy/K3PSKCZhD1+71+JnSQH/q
apXM1C/4qV7YESZXV4CuAU3DqsYG1GFnYTt9OSgvs5GGauE7fcmqq4VKQl3zNJFfVuKrdT3WW+86
Ze4WQBhmqHBW+VFcSVpIW2UTK8CLS0ECTSvznO96ekkT0wdxIcok9Tr7qDlZ3fIoHYEUcMjVAOcR
S6E2HemyRFrb0UTFSMC6wGpXZe2tbXRtgO1aFsIm2ts08ckEtRJzlwOH0wqP5pF6MhXULQyPYHLZ
tUctz+gHdE2508y3HGgw2HbU1nVc1MQfR3MPN+B24uubF50PPdEASFickBYEC+BSjgUILSQO9YcU
ed382qlYoMn1gxoF/HsFLIfR6iZ4FJol6/MaZc42lMoKaFu/7NYTuwR+PdwUTREAAHTN0p0xjmwL
JJEUmBxoVrlTPTBqDBpWAcgs0TUvT6IM8CKGOq4VsCwHj5JBaUamMfia6xVQcbUioOUJCeQxB/Wi
buud1hPaV07W72ZshFkKegzEDepzfzM9CwO2XNp9SxdguYBoxiUYJcgfQPMmZIUE8EGLwT37aNsy
j5YHLTboFTKh6m4DPei/tZk4mImA3KKYSACwjgv2G4r3eiZa1dDUU1PXpizOV+IxkHS0sfDaC4UK
t+GAbhwU2iXcRQXqiD3bAFTgVHGegFsA6W6G+5K03kTMB1DfbtWuBwKygiFtQ4qtNT1NSioEXKJq
HuSM2tQgG6Ihqf02f6W5gH6w/k+zfpxV/tbEHWAzLQtqtUK7hnYLfSdgRGFZMnjiLcMo7OGB0GwS
WEpX8QXSCiAJSDHTZEdLy4KszG9xjQeRJBVwv4mfd0MX87kbRXY2r2wQdMlnMcEYsXXnChn9xyNl
sVZCAr1PnWkTG4hSVle8J0DQP55/uF9qZEcjrYHmIv/hPnyCm3081a+poLMpmM3g0LwdIQfFJK1/
P4/pe4mAc8qmh9sb+SCIGqJxkJcjCEajMs+dZATmzwDr55b9ylkBGwKJSdIC8FZZnTpNB2O61hA5
JObcTD1l41RsNT2OCzXFxvrRBaEgF33d3OVo6QI8Vj6jU5SzPBM1gXCR5tGap6PZb2fjlAxe2i3n
NLkeyu00cdhxHJMDXfugG3Kgy6bTBNZUiJHnyt3YhKIi8wfLmfxOdZbgdMICtTDpvBJmF5LSxwkj
XrKgy4lVhksMXogtv6FzlUY5BcBfGJNbbflxLtPOW1P+nrX5Ksp5crPamLwOk1uSysKVAxY9ypAY
rHxPGCu9cZ7DcexCuwFukIEisi1RuZr7EnifPrZsqVg5FVoD47aMdd4ashwUK14B2V0CNmuxwxGs
Xb0EUHMDoqCG5QOB7CrbMMEqngckkmVyewPUmaqKDYNFIJkHg5ZbmiXSDFciGTktD4witqwq1peW
kOqt1NyvpuV3lgUZzI6EhHqgXb0BWUW7+sqrWMvfaUGDDTSzKm9CYuzsDpgxcyKmqh0BQUtz2RYK
lmbP+W5DaKcnonF5BwLnrOihnQyvm26Liria1EtILpp2UOfETDdfjxsYi8x22+u5FWuz1/cnxTsr
wV4KNTMzP85sgxAiBRYKJGeV8t0AzExLkCWozcMgNrWBotuF3XahK8vDWdDzknX0svJqqusjmUAp
Ao6icz34yr5k7tiN/pxB+gPR+GEE1Ha9AhNt9gwZvl4JIBDuVpgCGYBCCstblruyVnuUgqCilhPq
lNcbJ2cLnz3V57cWWW77shh9IlUlOly722a+bUE42ZyFuCupQequ3iazHXZm1rtTunZinMixWhZ3
2vL32yRbty1827nJAARlKvf6ZOvEhqbb3FFXVpGCqpZTj2F1g5vCcq1xFU5K/S6z4oL1XAzlkIsJ
KDpNrXOrbU7TPPUnviqBzMSzYUoDaPKlcxCq2Ca34PNJVTQnRg26WYqxJ2foCaRTzEY7bqoRi7qr
vLxevRy1WGT1tAheW707022XurMluciGmbrYHj1QSl4z0OOA1fTgvUIm9F2DnaC05uvO7M7yZniz
FQPUOLNyDbbFRruOIoGEstI3Ge4OugQ5RRLpXK1lUO2eBXQhtC20equlVi3vVKzaaXacgohUQv5e
oEeAFQ9NCWOtGQjOCE2QKSAe9ro8WPoLkH48WXLXAV2jmCuRwWtqUagBYbEFvs9o4YEAI3RdSeed
DaU9T6dAGmdSrOQ9HiqhtakRlw9xUCsFOg4gyWb3UGSh1Js0eahQkoG4BdRJOdRz8AlfzODRjXX0
aSKttRtNQo0USg981ghU8u5IPOWlIKAvdQ13pa40lXBKGqxFeQbbsaL0nh0aQJUbS+5KZz7Ftemu
QwkCE1neO6V8V2/qKk8L6LcsH6p2+ZAUVSrSrXldmf5G3q61ujEX9N6e0HtnGj9YoLDU+f1AmnfS
6j5ePSYXQ5Xd6EdQMt7Z7iDzVJS1IRzanV9YBg/SbNnlOdxZP7KaxsBpyf7hAIN56GeTrYmsbIpm
DNS/Ga+HunkzZM41M0LVWjdzyy+abp+uyw2f01fM6+C8/mas/a7IO18f7fM9ZutFU8jXI0peKat8
jRMlBqM6WVhyJHJ8eL6kyR380CZYVArEeL1t1vTVKpPrGlOAQKmH4buewojK14bTH3GfgnCTvppk
/rpIthuQmE6BKfQLezP3xY0x8kv9KAEywg1pocVDO9DGthsMLZ/VMpTXL1MqqmK7TMpudOVchUaK
CjHlZiWaYYyzySoF4ScS4qA365NyvLHGrBd1OqbuZLDcqylP3X4sTgqUAKy1OhfV5M3sQFnA2zAL
WgyRyo066Ct+YrdoEDPDXjmaN2tFD2W3FYJO6h2aoPosxXJOXpcNa0CL7alrTiCbmTyFl2w712ya
d3W/QSCS5PU0I35g8DogTPWCZ07I+JgJsxiJyKw5cZXR5GKeEXQUnJi1gGtL+Xqyr+D35Nej41yw
YnHxCt7QD5mCx4Eyi0BoN530ekrpe5vlvSvt/pz0NHdtVMQQhf64yfN2WT1Wpbtmqa+NwdgVaEGu
uaaD6JMKJmfPZzm45oLIG9Im76ERpMTYQcAVW2xVfS4MDspYBjm731RA1IaBBDbv2qyEBrwp92a6
1mJNzPclS87MpTNEW8qbokccpFcp2rR+V49mKkiamhFm465ri51Zzid9pwq3leM+HQfll2t/i2UD
ZCGp9jPw0T5Pz5wkc1c5nzp8g+cYmbDy7XQotiuV9RE9UuScFaXplaq4ptbgkSwtw94wXe3npVM1
IqPtJKy5iqHCCr61tSANuxxnODVuPbyoBOTR0HEPDbrFY/XrGpi46OHZYl63a4DyShjt0kHnwaQh
78dT+J+MQOqS/iyrzFMzmz2DLG42lleqdIK+YRcUy/OhbVdBN1S50In5IBcrFxx+aRslCQVQuDGv
zTYl+okEc1/5Ge16sUn1bjbsJlprdxrSQPXg02kC+TQrzNdkLkaRWmkk12ISdtpC77N0xDaSCrSk
BJTMHFUAwtUJh2/ulpfuUjU7p02B/279fm6hSFfOud0XHywI+Jw0LWjJYkgMQxQsPRJS3oG8CS35
vHmX8cJwMZ0PVnkwFfQ47Us1jKWADVyhYSEp0hWIQyazqwQXnbtaCRKOyuOyMm5u5bTdqax6Uxse
I9W5kQNqa2Y+uDU1uD+P0IOqoKEaWRPpxNImOgqmJJKDA+iwGGY3ocubIlXQMdxqKA1HBDGvaJaL
lRYX5TSGrAXnokjOXsGbMnI2aNU58laNBjSM1WmXdJf21i1uYpPrxILODwVwOretO3cGAGEAd6vV
Huac9F4+LEqYCgxlbSoVDLro8VCdmFm1usMsM4+s7RmT1l3HoaptJtp1VSY2nCUC9fa5UcIWCNNW
rxLcXaB2wW4trQA76bnTZ+8Seyk8mrUXdlmcLs1WeylyLnjehcZkNifq9TQRaBZZU+q2U3mKbVdu
uD9YzcRdWcDqGGAVMSXrkds9OsiJH1c5jN5CVyvCZg/VuyjvKJNhVTHuWiWevKbw6sFJ3G62Ab9O
NXTTMT4rORncMgVRI8HbbW+dFhsH2YImucB0vezzxA4XWw1CYoOLhll3FJ9IUEuDDLRV6IUdpgY5
fpuuAHroOru2c1ipcmHnx5sVXMkrnC6YJtMf84uFmx8Yo4vXgsIfrEZyLLg8ZiNpgmyrSz/L09zt
yeZ4FAAsLHAVOYBkQsbG2rWyOTZW7IjGbhRsWzCv88Z8j7ByraQuvKlNTko21NGieCaavHGLpql8
aB8tgPiYFItCgC/7yeeDV7W5DZS5uq14Ejtz7tugUuudArpRq/WBrssi61b35jtNk+UkEPRNeZZF
a6UbJeYeE2gsrUZoQJ+qmlRstnbw0JJlqdfPlav1BD1eHycDiQB06jasPqzlBQN3ArY0uppkPO5H
KbtmZ0IvoQLYoZvA4PvQPvVbMwkcY41H3W9FsGOATR6DsPPzaYKyvMZ6J8YIbFrvC9FKmP4sljgF
Tb9q3f9i77y229aybftF2A05vCIwKlmyJdkvaI7IOePrb5/c27Wrqt1z2qn3erAsk6JIgsBac47R
x3Q9D4E1xkFK16C2zo0cEaNW/i1a2MJGViwmdRnmFXDLTosu1kky7FelXpGV4iDXOl8RzQhbRXe6
Y4pQ18y4MagOiVdFhpIG2U7NH6+YYOVZHpea5UXADwNfcNVfbr4v17Y8tQhdLiVki1cshk5fDNE4
f5Afub122zrHbXJanUjcZLlZiBN5myLUyZMIOtImyE3Zfmpr99iW4kNZITvgRd6ASGUicsm/J9U6
pP1pV6ab51OjgWGR+WXM+6brGZb8KIrJvrp32AGh593L5yqS5Z9i23Zo2j9pEBEk5RNo9vNrphYH
dQEgSaEcOCSV0pxNa/uRIR3q3O54DgKIEa1Oda8u3kkOiVGuF5pqTCTvONPizBARRolP4vJuKK2T
1AvN/k18JrlLWB1Fo++Lp8CsNN/JPGCH+TCiaTTOQsGwHmaHg4Pk1eL8e65ziN+SBuWj069dXp7H
bI4MJKWbM7XorK48qeoEpYPUhrBDJXd1QQzEWRRfSkwesXhb2nJvQeTBrZTH7tr90iiRfCsG6gxX
M+nWKR2qc4UuJGbmbtvnuktpTtXj7rzncA21nh+H/n5N5sipPLAvjuhfv0GsWDHB5NEpWmC8auzI
1aWoy4trxIEQT3L0Bq/hqGDSyNm6GS3qbXXe6frIOURyKllnpRtOckAdDGt77o//9T7+NCn+fwmP
v2wRofkgCU1TRhb8z9bHPw0e+tv3+Mfj/oYWLTwNsENbZu/cco2/bQ/tDwsn5C9gUYZT/DY9SLJC
LBoeKVYXMNEmQPTb9DD+kICr5dlkJYmwev+R6QEH+6+ehyCLxMsYQIcKbDEsg2f6Z89jH/pxb2Sf
XBP33jZn42r0kas63TWWL9tuxYHVjGkAHjJfDPvco1S7EAb9XBq+bVeRM095oH9JC9qIqmOJDSYL
RHBTvuNfXvZqGULH8H4Vtj5eHW0coXBa39Hq6dJtASRgf9m2NcVQXp/sQRWhFb+7HwMLRMV33ibc
ySQvi6DNiud1tPX7bkICdNZLXK57tOJtanicTkKpYKXFc98YO79AeVFmb773WtfXwJtGzQpbIX3s
/STOtibeqCzBsqjK8iRLVmWhkMyVLwjaDQ4DzhTp20qmKKlOwocVSef3BaqCttL+YpZwDduWd7Mn
al78zZNAdjamNNrU++Ihz9pToX9wjSHC1cbe6K7iTaQL3TX6tvwtorM+01rjOIsOpOBAwx/M+NFC
mInSJhjZhl/t4Fv3qq/gYosrIOSXsJ4eCpKB2z3heo/tadezV+H8NEA82UNlGb8ZI+qlV8ZQNi6I
9uttFZ672zojpkg39NRPdDXs6DfpnDps7IPRMK4Lbo7eLQ8FaGLNDi2koKB9tBl3+fSe2KYvfJUc
ibpWImRgeWMay6KAjBnLpLzJgVVZXBTRqUUPS2EKXDqoLv2ZCWmAs8278cvFhof5kXZ9SEl/EyYE
BBCBwk1x+DHNxnU7Du3HoksPM3vVpKXfcrbsXRcnSOUIlr4FDVFARfTQEeb6XiOdyl2iqImmKNqK
gwgOS9cUUQxnoSCUpducYRuMp6VMn5Lprlqc9CGfLkY3b36X5mfF/Ap5FSrjdfIaWFXEf4c3Aj07
LYjNtRll60nXZzbtNZzK72Iqrct+NDGRxCISSb5Qm7PcJt/Piw0REGpNflj76l7oRlFZixotUaRX
OefiPDmlFB791lzkTrtP/Xikp4vZJu36In8L/Ca6rdC+y/Z57wzqTkgw9kJRjkQDqsGLM9f9LJix
YEPy96rZh36fI8X+UnXGcWnvvGUJRG10EyhBHJFS56pvim9Dcai4bjaKmh2I8CbL4jyIJCuI4oxB
JriipbgHq7qX30/NHa1e5ct7atMB7BLQltdzM4U4FHr6Uy2zQI4fufFgg2oSs0LMlJTzejTqA/hb
2byrSZ759uw8GqYTbUiNvh1nGQZC/nlPej9J1edtK4I9nn/d7jWoyPxyst4t7aPcqLRW4Wvpw29j
zyig7UxYTJyqyZiPVP6pEYnVIrdm2S+7cqAW2svtDRnwNojAIh/fSJVJjzTcIdnIPdhZqRqEP2na
ewdpoNRM3wJqLpUkFGlcDqOwYnLiLvpPL64Oe/GyKgjAYC+rM90qAwFopJYQ4krKkpaLRYAp4avK
B7cDCW3cc1rKUfmoLuntQaKkyzPnQIwCTokMKP/eKvcGUiEa6hOLLKueYr3vpRfI00iBoXHl5mLX
zsBsE9r6AGMF7S34uGPdG6jWCQQInwMtuRt3AWNMcQS841RUl9sZDNAnF7JRmFHKGVib2tk4mZyb
WuwgXAOVcuqwNl4cZ7mR61s20lPcnKgUzbwyO9+sOTSw0pmjR4RlqNztk4FYruoUWryqIXbPg2lg
gTyLQyWyuix/Z0yQi2spUTKCHXP+GnguKZsUH0TLnxVvsE6mw+xi2uhh5On2WdCjCa9QDpMI/sLO
yAfaUtdOboH95p71ZIuMNBDsTvyArZwPQ6VEZnnj/by+vBd8rfZmLm/zILWcVIIN9Zu2ZVFjJb4z
Igg3W4R77eXLJR/7ozH+KahWZXluGtZxRFUQBx+P3bdptVQWzSlbIkHV5OP1BH2lVJSyUMiqZlkv
xRNtc72z6bIHsKLLzxnxdEOsbkoxPYwsLw0G8O+lQMxV6axk95JlQ/6u1eYyWuC0n5YhBsszoyS1
zwX9U88VOrTrRX5rA/96e+acInR8T37sdXqE6DgLuiWnHGvqKY2j0fGiCrF0d42DQMHG5JzTHIM7
t6IYkh6f0cIClZvNtDmWLzmL/Y7DIcQwWg+KH6g8sri4NR6O/TaloYbp1gqMmN4+npLuRJ5O3uXI
psrROXbgBlBAfmqA4OGhb9vJymj5WJf6xM+oks08VIfxMJIEQMG/NrEO984a3R/TYfWXEv20hf/t
p6w/QSIph2LdgmKxGr/X2QFT3YlSXa/93hxOif3Vq7eLgfDjKF6MSzK8lRlrdAwlq0w5mk1tBeVz
G7cxkk73kBnbh7VsLD82DToLRBqvXM/mED+1qYJDh3hJN2bazr0Zd9/bFPWFhghOQfkgEq8owMaa
fjCNsHX3m+rbpclzrWyv9t32NJbOswoEXGzLJ/nxLH2tG/NBHlVo84d0Tl5zB3NTTa9yt/wKeXhr
FxEt2mFTLb9W1bv9weE5JpTnVafnRWusB8AyGn2x3W+BgdI5ZRkdqEbgAeev39wgsxTfY4MT8EEW
S3GVZRtIa4wzM5xxzGY6GHOzTonJj3FqCzJak1HwsjQwkuVyW+f65TBNK84fzprGeVXTlrEYySop
oJutFBdDa29OoGxEplNeiKVG4nO7yXZK2u0in22arwd8JovFfGfRkVdr0uklG3VGDLmibKfdK4Nk
/ywXx+jQEGK8NBneQlZFQlCITS4Xxo12oJ6r3Spcx/dWue+AGbO4vRRyxaMni/2jA5vKbjyO7tnL
vcNYPnrWV7fOAjXDQiQksHTYuBh/Yt6Zk0o/l4WyxGqUljCaR89rrlmd3ejAcTLuCJ5wLQeyGHU6
lMsIQVksMHGhmbNbAL/K9ZYkwh96RzyLs/7eodMo1I9ylGWpksVACEPZjgzOMEt9VAoERNYZp6cn
rOhdoQtpS062WLxUu/WiXevGDhuLS5NLNAbWqMBLjE679qmUgGEvOAJHR6VEkL5WthXZNKZRvTGN
YpbeXpvRn7g02eeESpGdW+qTmoJjY1eXf8sxlp1DIg1VACkNUtNcS0UPvcEfyvTg1j5Qzru9djAC
c3mwLO2TZo4YTLp5l8XjQ9Vp80mrrCh1QM71xArL2kGj7o+kun7kfEzBUOGpW7FNVEn/nM7Z92bp
f3jT82o1ua84W5SiAOq44a7+qZiDxCNIU8wmwicyip9Y+lfXuEvxOR4ATP1dn1u/aVgY6qJ9tVSE
91ihztiWYglra+tOo+V9K4yC/fsTC0IbztkwhPD//pA9akPeBa6xZ6d22ubnWeuye2czHw0rMMFB
X5q1t16aonpKvPVpSWCTSr1JP8zlEBWGAag7ItLH9rxddjMb/L6rrWdSFCfNTK/aOMNLV7jtlml+
afR10Px+tz1eVWcFZM/aoMkgartk3O/+/qLTWU16tx/ZOScK8Omx6j2gycJk5XfhAXZCK5VedKFR
KIu/0pCWftZhoG1V9TEtFOu/msL/lae8ZSH/V57yH0Nx/pYU/opQSkL1H0FIk3FwbLsqXbsKsvg3
Sknu2NAhGK0/x13+VhTAKEkje55kEzXnNmf+t6Jg/uESk/U8pjPQ2HPvf4RRkk3/d0nBRbtwHYMZ
KYxIIXL5r5JCpRY1k4TyAYoe8nELnGa4YVhNeRq87Rb8ku4QyetY4Jn/jmHljXqCLjkoVqStGYmm
5jIUPUk4Vk9aP6tWUfBHX+z1ZZ2jlS5K14uw1d5TqDyXRUZ4wRnMHt2zKeipNZKPqXl6d+gY7dwE
CvfnESSunR72MY2kLZY+N2HX8ixqFfYANb337PxU6vyYgN8o0WNShxMQsiz+3W5EgvCtKAO9DbbC
96Jax6px2Ms7CXi2e3owKPUqzzsnhX2QeFJHM17N5qnzJcc3sT3NHABFdcJYfZSQnpBpckz0lG3K
gQZnPzBYiCvfKLJLolYXeQ+EO47UnEXsRb+hTFFjty1wrYVAGtvQSm9MoRtXR9ThyNy2Q7+kIdv3
1x7ENohbvKaN3rHtseftbDVZfUEoNPAB23FI7zw0xUgCw3ux16zzXWfgiNO/Byt1Vdv4zbJUwZab
gx8XH/qm2QNELydUC++6qu16d/sS19n7BAR+3FLzZWxUGD118/PGJW05DneumT9OffWxsKYq0ioi
o4unz+Fq9E/0f6njzGEdN56vVdi549SQ1dLbHrDKaIAGvAaFtjkVmnnSx80JJy9tgnIbfiqrXYa2
NpxKL9Oifql+adtdXigoVJ7BKqfX78vasT/OuKAGtlbbV59ntT/G9ZKgp6ZWMGum+qJmzdOWP3RL
kD7mj2WyfB0UrwAbGT4NqRXVtk5OqLy2hlH7ha1ykCxcbtSD541O5nbLsmEEuhXszED+bm4/O0YP
EcVvIYDU+XmljX7OzWMCqZIDljnbnZFgY+Lm6n5vJwsea2GTVhTcJw+8RLvTFe7aMsJNAJe7P+GA
ZJt51YuBXXFp/HySQJeLtYxgli9O4veV9zxpOp4o1nDK9u5PKoRJQ7cHaa1fqmJtgrFMfhaNVoaF
W03AeyNgf//WL9qPTmtNXLSOgslwlxMh3k9K/5Z1TRrYFZK2YaqP0wRhM+McWjEZ32S3hqixXfyN
8o0jT1TV0d/VIbZ9ZookwQhIsuhFYOTD01ZOo69U07vesudWEJbh0kAbDKMeptM6hZtRb8GEcEHV
sBjhuDpQBPn2XrVOGanpDr8I9mllAFtaV+5YNK95b5LdGEw/sXeSax6CRmLcu3Gx+Z7e//SU2vHr
NYeO0Ivs0CrxtUzqUzvjvlTxA97vOW2H+aK3hQvNqtnhUuqtn9CQht3GwU2m8mg6rE9DY7xmo2P4
/ea9bqWyhpph/qqm53zTozodD5s3AXjiAO44ga57h5O4BL1YhIuYhbFzV+b6yoHFRrSNhw5XsRF7
0ZtLTBlNd45YKS+rmJCF2JGj/jiV61deLrqHGJaJaTwpYmEOYmZiEMfgWezf2JyVGJ42iq6CA2qK
FbpZmKK72KNIf/exGKYLzmliYaHmowPqVahe4BTpeLcn4dZXj4qGmroXnh6YX2IxZNt+OJpG/Kz1
sGJKUj6OxfBMQjEPi6T45rjZh4nydUh0I9Dt8Xkt+9c8cZtomLwPhlbGvqGlrGX6ee6VKSCt9Z1C
6mkSG1kXQ3kqHxwxmA2xmnUxnXOxn1cxonccaRVnGoAiwRXvgtwCAq1sJ4oL51NdLCvo2fSSWd1j
e/O5668evnchBrgtVjisiucDBB1th1ZN7HLeno/SsYmNPs80H938WReDvRGrXRfTfRP73RAjvhJL
fhVzvraw6Tsx7Hu1nwMHD79WwhZHHxb6OyvBmr6TML5kfUYCMmt6YmD5x1SIgMRgSTDofWFxCt/V
nBe9OVTTXb5sd6XVKAGc4Df6DlBacIMC7IBtQgEk8Ls67w4GYIILoNABKqwACylwiDvlta/t3Vmx
isAysy2o7e7Byq0ybM10I2lKHVfZrm9IVZ4nmLgpmIQlvATm1rs5Qtkugkn0a3qwuwB+uTvVTvcN
6gCaeawishKHjoiNv7LS6hm6GiItu6tQGxb4hi0cxyREhw3a4Zbm8+LZhwzkY2dXamwF/rDs0lB1
mmhV4D7a5XFVXOsIlclpZ7KjrMAko1AltfAlTvUOCYdBDngyC4FSgRT5ldFQks/uS2qM+JyN61dp
fSnrafaBhlrixPobKmRgCOVigrvkYC8Z+IumAt48msN4IuP30WAd1IWV8YBmtmJ7dIBoSAM9mVn7
gChN0GBI/aGYv6bC3WTOfO2FxFmV9UFhh+zb5dw4tXbSWxMRcm++GWA8mfA89ty+0cgr7AjJB1sz
f6jC/lRCAbXgQCpYUJO7xqUHFKIqCGIhh+IasEldVwIeBewFVF2zOz8WcKMU7Ki3tycw5M5XhUgC
RlaDPEYWbotP1g1a2sIRiGmFJa7hWw2hm3J3+jBX9YCt7vxQAaBMIaFwk86Mymh8XSgpC1yqSpTn
qWs/Tc7HCpiqq6FPKucCigVZyIvSVi0OVlRcRG8OSWraR0foLEuoszb27vYq/ayregeX2H9b8yFo
TXRZVSivXHivXMiv5qtW7B/crc+DMe+/5UKIba59N9jG22KZoaIbrHap8lALVTbO0ynPV2lAIM40
0LNBGDRlV8KhKR8qGwBhj5UsRKlLgtgsBkTetxGUrQFpa/aHctoLv3QHhCDkNWRhdi7B4ISHqwSM
W2Kk0AavpAS0QuW25Xo3ktLPLeyPrEZ1i27f3r6kcmNt127o9kYBPlFQ7eyVDPS43WWWLhCBEit7
ZFd2G7i1dM5BtqFWd0pLW9U9FtXMhmvX6NGKGnRgAH2+Roljv2AQJX6lwhnhdD9Ubo41gEzdxS6n
wob8NHYPRRG/Kt2PnL5+37wPpHhq30wJ7g4qFprZPq6T9XVxecTtrtt3jmofHyaJM7QLGtZaZb7L
aQIuNb6AQYe3Z0l3eQKVL60d06+nD91HRPPc/7fXIA+QB95uvj1H161XZogy8kC7X9OF2Cdrwlxz
OUy5WGNp8XNcP/39tLk+X7u5v2hqklGz/JiV8fvtdd4Ok+O4rd9Jnb2W97ebq2Z5rjsvuL04xSg/
rlStnWXxVuTw3F6D4SmFr4Yq0XT2dfvZ3PJILzRiBzqHczXhT7z6Wd3hCx0S8bdvOjO/r3jddrZ/
GVvOVLnXXNKRi3umah1eAUUfs3XTok7XTGoLtJ1uvTeVryS/XsiO3zcsrptRDvTYOiMo1mOrYdzP
Q36dGjdoO2Ix07GolTdVLV/2aY0DN82+cgMfGgu13jSHcuwglxiBx6gHwqaFR+q+NV2iRf0dOpjp
77vq+nUZim7Mcx7aKrkTzaakz9iV7cgicdR2KgrUJMD6Hr9NRFHxDlZErkw7CJYg9oHQDxI3dcrm
20qyZMBsWnsEGdQguT1eqxMLelSVdwbqrkFfIvBDr/0V4zXWw2KoV/lxlY9YLZXQwGfSkdtsfBNC
MwSGGX0x7HBoceRglxjWW5c7YV56J5m4olC4DrhJQnFI3ja2kjuGfgDgIRIi5mtEm2JkIwU3dxoP
nkAdnkfkjIQ8QTHJx5aq8znHa3BcZiZIPl/ctPaZ7gD3cY6qDb0EG3QvN9SMh95WIpqRkwsjLTcn
4iIxUgNn7iC3C1ZiM80gXubbZBevJc6Ak9rmTx7CYonQKyBKAtsv406kl5oCe9hOEtOzWg4IYTOn
T+8qhqLoa3spG66aKSwt4jXpcFUc9yQRN8EzhPAZmRaSEoUQwscj3iaDYmKcFEFbFqBxAoqnG/ky
m5flrUQOLJhYoujlOUWGs9JfU0IMkTPBhYmVGLIw4jMtpsiqKIYHy7jEsxFo2hmJExoRqIYxHOyT
Z4nAe+h/cu7ohK8WDbux2w4OupJQMxuN86RRFvddNLVnvW5Zw+7lHGlQAlUGqYxYPfIJyQfeIOgJ
2S4ng7ymWSdLtRdXUMB7N7M/EtuFMavGz0qW1tSh6xx2LoS+bbD42NMcuvPohd2II7x559wrwdn7
ZDhQ7JgDfWiqdF+Lhtiu2WW/sl17w5Pxl9GF/x0GosuV/exNWcOy2zEQxP6UpUnOMBSuKag8Zcnw
efs3yk4PEa4M9ZjgyP6WOPR59iYMY2fcD/bRW8bJb1TTL/X0l6qkpLcK9ewlphOY/dVSh+fUaoaL
bpf0Os4113Fbyy0OBpeSs3NjxVcmFbBa9TclUbCdpg/qvFNT0b+Ve/GkLeNbZo34xG7R+43sOnLA
+pHTXNOgMtFiBRyScLi4quIq2kYXatbkT3FxEfF7BaZagKx2EcStgTEPGRsgWBDeHsEfXGt8pGKJ
rAnaSSHwN2Dno6R6FZ/7Wl5MbGD5zIuF5rEi5gYxpcoEiCk+We0nx+0gxLzbTKNdU6J6f18xcEvH
PVf6J4mCzAx8arg4p9g4KCmOKEq7itC/MWdJnkSufTc/7IoSqRVTeSxwTGYpgZ9bX9vSQwPGVsIN
rzhlJsM5s5QWNSOMCEou3yxcP8qYH4NG67x6tMObkRW+8qM16p+y4n6t4/zb3k8g1EeNb/FLvltJ
gRG1PFZed91lOklvElFKtMKvZGBJnaLxrmtOAUx/rEyweer6ERXI2uaDwHTyBgf8g4m0zboukQhF
om8rwMQMXyCWZbZmJEtjPlYXm0xjv1/cvo+EKJO3XkfD6EYls3cWL8GGKEkGgsMtzkmgPMHaiEai
Il97Wgdh8oSEc8Q+h7NQG+xVkIOhW9m6LaodrnCCW8X2MyUtWhjrZZZKSBmCEny61Yy7zhl8FYRe
VnJrRG/qmovYjWLAidwv+r6cRyqfu82IrcmyHiR7YndWuBGyFF1fXrsjy1szHaeBwmNhVYRVI+L7
Xzzsn/Gw7//8n2P+HnoqeJhHev1/JsP+aQTg3zKuPOR3Ft79gyrCY5+WcPufw4p/Q2H6H7qObOo4
FgPmGGCIfPpbxHX+ICTP6WKqeCaqavALf4u4TLJjPKgLMeaammqb1n8i4urIL/8u4jLKjtfh8OKY
Cs+w638VcRluUszGXtNOdWsW1S0ALIkPPKblWfF+VXFV+lDAJmZ/Q58jxL7LxZDXn5YWMz3uOCeT
6dG2+4fsS614GZOpyEeWDyteXbNVd0pRfaOCfnEVfBOGPXyeH+PEfau1XPdjCtOqGF/zun7IC9rW
xoE/UuIxZdMiUSDUezrGbuSsBhejblPJueG+XuPitUz0n2Wl3QPeHwCroypdsrBZsxlZ2AjSbs6D
vmkp4euV2s/8lCTNqYQdw6NcU9YWOkJjto5l3Xy0N+tp115yFEa/mAYCMJrmBDETZWpMaoXmyq6x
muwvRRYvoaBF2uArCrz8GD+7LQVvM+adv1Tlm5oM185mtF/cLkzt2EHa9Obbltn+jvMar14Vuub2
bLWEKnaJmZiMhDOdLgsswwqnxAClTwiVuoYCtjX9nAiLoOUa4WZpTMkzfyj1ANVqE8nrc+t5wylz
tO5z1sxvcU6j0Xnb87SpZwbrkYJIrUezzuOLRoJ2z2I3SGf1F/9lw5XpTpTei/rRfFDGcffnIiN4
MLk/4CZ0hy5/zdPl7I7Nfa3qPt7pep36V22h3lEL7Y6xeYPPFpWHsZsQjCV75Le70T11VjnSm8K4
mM4vTc8PpTNG9rRKJKVsTtpogvfZ9OtTp6a+q35ukI8ZMGAq4aQ3S1CXbFz5UKeHsdWID7GVnxXX
S5kJQtC4vSOPjYCSr1cFNiZmEGGIJmQXMXtL7XmfUobchU3MwL9K3+7XUie9OHTv48fZtVd/0Lz3
0kz3MLXnN0JUDO7bwzyr6GuqQTlYDGVaknCJkaTy8Qx8RffTrS0R/fY5U9sHi4Qt7NlS/zDdwJvo
XxcjUNL6uDdpesd/SBLFbX9A5oUS7A7DrtJFOvkXrXSG0J6XO89Jz2k8D2HvkaIySV56q/EyWaDL
ZjXS02v9w1q7j0b6RCusDU3YbsNjvxjgSlbU9HvQoepaxo4ywg60rFX6kKijFe6H7hVdFiVHQegb
Ez2L4pWWpSdxGNNFNupYCID5o+pHOOX0OZ7y89jFGiBIe0xNAm+dln9W49yVSU33fVM8dXb28GLZ
2d1k9bSL1KywW4k/M7UhRuy4mK1ymGL1xaVxh/eM+/FzUmX3yGikyfJFvXQVCBKa8qgpj5mr4AmP
4zmnE7cH9qsiny0fM8ILmNFS3s35czbSO/GrCIhMGaZq3n+OUwL8hm3eK2lHebuNXWi2+1vVjiGJ
TzVkwI1i6OPJTrQZTat9rrShDOzenQKjH/IPvZa4wVyasGcZu3aeboFNc3K1dfznRWFGVD4k1SFb
bCoLpVo46biuXB3sVIc7ZWgSHZ1VGL7jrvHdfTHOX7W9eRkAPXBpDrFTfS+puUiNkzZ0sou7Gj/m
UiNAQIpkK9IJfzipr142Rfrkfd03Mpx1YWbwV8tEr+iukd6vMyHS1m/TOA/ScesehWHJ9LQlXR3H
4dA7qCXVfHSn7dFOktfY9lZf52ILIdfi0IsJdaveFHUwasmWPluW0gTGpJz72MD3LWYmLHUOsyfp
MBuZPRIzIZOhDNs5k3BmWY40ol7xEyzvO+sQhXzCMMsaWJh4ozaF/ZZS4A9I3hAY4Vqmblgo4LPm
XkcVM+LcPWaRW9qa5k69ZLxFuuT9PjHS+3FQi3sr1eaHNFMi/ifZ5UObNZtPhHw+T+xHpNLbJNjo
zaqgKJlEpd1PDJz7PPeVFrRJojy1amEctzarD6T8Xqbc2+/LqhGa035Wusx6zYqdRVdpf44Lw590
hbPCM23Uzu4XAHNxJVfBEDUIoaTP3zGbtmtTQGYVxH9XfWBAQQEqw7oeOKMN/uou8ceu70PN2/xK
2c2ftaMR96ztR7VYOrSmTUEbK+s39kndXw21oNlGPNkmsCDo8EiZLJ3aV6d1t6cDBGV/x3E+cXUC
uU5kyexqSxETquwZpXg+NrUXoOT2pBV6pn/yH1P5LSZCmGij9zas5ceBnMXPdXFCJs1+2Ra3fS7S
Xg/joTDvlMFy7jOQKLgi/TW2VCYj6dVdvxclFG39MWt/pW5Vsy7kwQ504a/qNIYqQOLMpa4AHUdr
60VbPRymbPuwzwgmus3SmpW0KfVytKvusjLcyV9LptoqW9Cp9zWQlhGPNaRFTqlcMT41Sw32LrKA
PceoGzu0Hs16zCrvJZkL3+r1Kkom43XayDo9guCiplUfFKiJYWawVZUjlqQG5MXuEg8v4HHawnrR
HH24rrvlMtOkwkuqdeO6KWlyMpx0vetqPog4TsPcLtzXgnUzGiv1rbPTPNScZPviEZgbteZLI4bV
oK5DEG/uFOpeYnzS3a1mAoZMo5r0L+ZueM9zWryMGrMM93L5argD5bgXZw87RjboeLkEpeFiX3Xu
9lK6yatWV08z1/m91RlAOUUyhaYX+xAnxyFlW0fMjC8rLSt5r+Qh05O7dptHBiP295uz5YgeTFNs
CekjYXnbkT0LPUXBoWl6HJ45c5ng0OwA0ww/bVLj3DXV62rkXVSmnCGKvX7uZ9JcNW2LvrWPu2kk
D7q3aGg0w9e0cKqrm1k79kOmHhpk2bRLio83PS0Z5uGhHPG7+r6fz2Ni7IhrSG5Oo5CDmozvCmje
E4UYbyKtn2xne1j37Ndua29Ov0/njJgbc9Pme2PMr/2GX8DYley91+MCX7Vm7oZhtUz6S/MP+qi2
0D77+rXeLOrIWVk+xF2R3GnsKqzzEC9KMd6r5WI9TdnrOGwMv1k0MgjY1nfpwIZT9kl25QL9yLUz
nJNqa05J3n2hajTvGMRgkHzUfnhljgVfuJcxDzZHaxHFrtbMBsuxhuA3SRWTwTs6W/pQm+rXrE0f
+on+vliLj2XPPFatRGj08idLY/KfFqdwzVUWleZ+cbKZtbwa8enmYMzsqwdw0CKk7qXLrLz1aPXt
J9XqH5l7edGMsgaSdKLaEx/mnZoEwbymplp53ctq3bedEmx2963pzMix46AtmQ00Fe3i70WM1757
lEbu42rrj1nq+nlufqs0rhpFb43o/7F3XjuSK+l2fhVB9xzQBwnonItMMg3Tle+qviHa0nvPp9cX
uWfP7mkcCBoJAg6EA3RXpas0TDIY8f9rfUtdDU8fgZboteV4VdMwZOpIokT7PITdC7ArqmQWNCXt
AEyh36rLlcWFZ9cuB7BoqfanHBVdRaetqj7yMqVRoDURrUH1JRmqH5NVYqI1mnY/jP1jBhrhrE/W
sHf78G1t7fhsh8UZZ1y/T+IXJ8qm0/2HW2lUhMN+yDnE8JX9cuP9YlyZVAN/v/jHX7Ur71HWmX95
0B/3/P74Kkx4Fd1IhmB1vt/v/eOmuuin0y9//sut90e1S0p5gkG3WpouaOSP1I274H71fmkt119v
++0hSVzMdA7kn/z1d/fH3J9h1WWv/be/+etp/7funrSq2WVdKqD4oVEZOxjI2Vox3tIwAwgif/x1
z/22OKVeFIXHFoFOhkS1+fUR98febxtyEyhWuYW6RhVGd8ved6302/0Z7z8qfUxWzke8gl1MPIYh
mSJPTnumoO4uF3/696atGz9zDEBp0AARZQ/0RhT9czRF9XFcKMHen2CQ7+J+KXTtT2Mz4qVcOPiq
CYuhW8ygluQlJaG0WYWRtc0qMICaYmjB/YdZusluGlt867xU0YYh3R/Ki6180Xs/536HkkedR39h
4Dzb1kHclXLuIOqcybGb1EHU2FVwv3S/X19N7r/feL8uBms6DA6nXfngX57ifv2X5/nr/qpb52OX
5qHf0P/D+GnWwZDETZC2EzDHqNwDS6KUmckN0DtavG7zWgh43whxcQEVdKoU7i/lZr5fv1+izT16
7pp3fzzmfofZIF4yGOW94v51mJWjecboslBe9PHQ2ug32Dj3H8k/Lt2v3jdTXWz0vJ+RTWb0gOSG
u/+43/fX1fvjaYb+/d56lZ2W+/X7PfcHYjdwt6F2DWE/hBFKcOQP9rYwhp3b0oEsKIUta4ICxXh2
EfvYWXGZmvBmal8SVzuU63hubL6iUsM1CmWT8jpryYMaspTJlB1SHa/k/LqUF07g13gaGQK0J23o
Dm1ZPaiWfiqTN5GpHpKFPab+oI4BOJjVl/RRVfRTmywHaAJ7G1tY3PZINdtdb1Z7oeFYUxE7487I
dm3JUqPGCa2qtxYUl9B/RuXPDgx1YUbHxdI9WIHYhaZrHUk6fC6/yP0SD7sm03aC+VyJ9jt3b7qB
pIkPi0+mXVBWoZfpfWXeS2BV5MdD9LCUynvfNh+maz2O83uoRruEJW+Wl2e08bsSbRwFBq8cm61t
FqfKrU8HO+1P9FQfeoj7FdKlTDWPokj5EKxgyk9TZAZiAFxgWIc17AIylg+V6Zztbj7YvX4IU+3b
XCwvQ4ieJoHx034xhhnrWnzW9OzKCe02FCsrgvk0dibHtzimSH0MogewbZyHpT9oCEbaCok0XY8B
3Pc0yyXBdRw5lSjbWcuesP4itamYB4incHVeQbE9Qj7E6dNQ+A1rqAvjM/PgS1asN/kBzPmtz1AH
5YcV3scwi2NVTD+yXHsmUfW1ddVbmagPeqhv24wVGAzQNO6fhrI/lYbxfY6io9pFpzwb+F3eame4
1AntGQlFENoDukG1io9z3+CpYJ+k1SIMn+7PtsIADFpHX3fOZR6NAFDsOVf6IxrkfS0aDB8R9pnJ
C40+EH39Fg3zqVpTn+A9zwRRqoPYX2YkOukpSXU05jY6Jo2KyvwY6vUVyk+gAXdblfLizry6uZ6c
T06f7StmAaUtAsX6FJfLLlV033TCiwIqqqe/YHTGc2Z32ELqfUYvQ4mWEyueywL5e8xA5+kn6HwP
DVixIU39ObL5sLove3zllziZ9ukCXUlFjDQQN7F69swXo3Zbpo2uqxxWMwwGS5wtXIOtkZ9LRz/a
Q3LJHAiQ4mUxl1tIs96OBC4eyg0dkj34OnOKVIuhBoPKcTD1U2bqQV215wabhyM+SsXwOAbp2JnN
hNZhDdqJWoCy7UNxGmHrCTN6qnRxzIY3c/6qL8Yx6fqzSKJ9PENMqBl8usGLFpBOKJaa7kEtI8ZM
JNuJcQUytcsc+9iHr1lbHNXJ4TBgqjkvJ0tW98Y+mAwqFOZJncRTOgyo7cbjmkafZ328WjwD5YOA
Z/6w5vyJFfXGmKdzSBWQycs2i9dHpXOCzEyvMG29Po0exwY0InLRuj2OaBr1GUCg1lydtn9Tawf/
gnhaazNII1Ao4G7RSj0qTvw8RMNhnUrmWoeaqgrK+otdRntGKBalw0O8ZNesnL6I+Ofaa6e0qR41
OktDtmXTHhR2PvRpj/EwfjRZd9JF7mkNMqKe1kOpviWm/pHr80FN1Mu0rtvWoainVU9oUV+beHms
UuuTW5QfKVIxfQ0l6viTOmZ7ypbbEZEIwtljK+ZTVkaQFKjQzZQcIz90+pvSwsdBXCjCbzQm35yi
f2XdcNDqcJ8lTlBqZ6Fbx9ipzv20XEYRPYW9deyohZjtuYTcYEzZrsyNY2atgVszuqfmS6b0D3rB
nHQ9zyGbWC1faxYHGRUY11ofFDZxpbMnKdqDSAGbapBaaht9Xx/kRgzr2r0kSo8suvSzwd4YRurF
TXaFfHTD9PfE9PUh1Jy3MQxfTNwCAsletfaHSNEOIQSNMVNerCzbVA32yZCgBD32VvS2EUCfrHD9
2lDp8gq0XGV2oZ1nPyE0O+BoDiplfmjikcKodozLiBgX50oX/rDmiQcZCQsSBUlM/kz51RQOyTpf
kTNc8TFehzC5pFN2yJEyTS5tRQsg35SeFtO+KUr5asQpVfEcn5h+qqwMSnHtxU9G85ZMjdchMHYR
/KIT2EFphXyTH9S1OpSGe87nD6UFUFU8giEPap0kiXHl/KTu7ru4kb0tSXzLa+Sk+bgFN80uedSr
gVGm823CVnKth423XDT2gnBcjmq6elb3ETrxS7JinwSPSSGdhmX5VCXj0ahQU1u2ZyndsX9Oc+uQ
lsVWXRk30aQVUemHflX0p6l7LobphIX8qYnNi21PNOv7Q1YthBqo297qAi1nXT4W57yMdhmqZXMq
/bQP3y3X/G5G2bsdiyDsyiOCp1MhEJ1pNUN38bQm1WtKRTFz6BM6zaXMMXpBb3hRrX2yhkjVHp2v
on2dslsjQSBbtM5WjVLR8LX+MxhBMe0pp+niaqq46gz9VrpPFgkQnabdqsF+ytzqsenyl2SOMNQV
LEl0T0uvxrR1jRqvUsw0XlZcx/i1dqpPVQ3LtMAJGOtnrGWB5Si42dOLw3iyLANN2aIDNW5tq1L4
Qi32E/APCz0q9F6qzGjzLJhNw0hSju7zjoVZf3bW8hY1CY5smNcZJURlp9vzMWQ2EYIur86JBYz1
WArbb6JLPqBNsYcnTSAQN5hiQm2jl36zzKdWn7ar04HLzvw8M/fmrPuTDidJKb25m4+sx9A80lmw
PMkz6WNG/b44I4PLMwvsR5BgtavG+snQIbAV+YPpPLut8wOcrtlbN6VTAxOwh9M6HpAxvZ79MH9f
ZpA+kCTdokWLMHldMZ8oTC/FwgC8bicY+WHJKUA/Aia/1K0ZNFP90YXNF1bNOZRwtJ9WAgcJT2OH
XFCO4Yu/cEYL3X5nj1GAJ/S0NJziG+ULq0mkd49Z3u0apzsOdUkdfN7l8yHX8n2YmNTTKVc687bK
4n1DR9Qy011pMv2KjkPMYDdUnqbXBxewb1l+ddDvp1riF1TPbd3yDCO7kKQCHn7yXCfcVfkqHZbC
62vrEQLBSdCjqazwWJa80ZCFc4Rmr9ijm30AMHCaK5oPy/xtSNcnm1bvivA4A2IA4DgblpfEXs+2
Q2GWOqad2oid1VOMp601XQoB1jGPGt9YxW7SV0iXssx8hWgO0flT2ddncKSMRxlrCVBQBeZXFkYL
Ve5QmY8Vp8YWPDwnIVGqiB6pYsOmiRKLLk6/mfvbtGo7DeqsEi/Y2Vc/xL6QhNlet/GUKQzfWI8L
DA9KeER5dskbJt9ITSg4vQ5mC122xB1W3/KKoz9+Xav+Npv1+6zGz04oqHfGO7p7niPEph4+d2j2
CTLA5tsEDedFfH1KuARWvPqjk/iKykyZkUNDnuJg6mrTZYsociPWmhcOD9W7pg9HM0R6b4q9bfyk
mucZanFe0vhkpMtT3Ne7NZrPPCGtlIgECA6VzMtKrArrtO8KWoItiTx0GsYOF2MkMU3eBPKyR4g3
2EAWYn1LCcdnL/NWq6amtvpF6noLUNZmeMip5RcZgCBb8SxjPqlOdwJfuBsyy7N6ZZMXiZdBqcWI
w1S+8EczoQvXvFacjCBPJB0uf3JT7B54Bv5cI529WmTsSfY5nZOT3tOuKnF65OgXut2oqjt1Fcxe
42d0CPgyOEd15V6A30mQt5qa/aC85ilrFEeTzm/K1jTvLTpQBnP87sjwTbE3RDVqeMoc9JWy6cdx
vxqqXzoafZ/GA2Lrleuym6A46NVHpte+gZ1cOCcLWh0SRD9D6RNaLjCAzYiZgfE4oFK5m+mvmRki
IN5gLL2dE9gZpw/WGRp1CLdH23WGdk7MdSc/dj6bNB4gTap9UPxIpmIXdrfQbbZ0wvZdTzZYg1C+
PcTK+Bxr8XtVUWat1RtQq8BlcktMz9Zi1Vhnit8sCOfwFvbdvJu13s+tjs+R77TlZRYCnRO9oK7d
jB19tFQ5DwULnJYPIWMqaDIOuAGWBl2+e1na/ojS7gFLySU01xuov/2Ig8jIBaTybp9bL1E5fw3D
9S0b3EBt20918TDI5ZFqPOdM4IeeurY7BKG63CaXQCS7pU5p3iocK1FiP9ix4pXQg42UAyhNL9UI
pmSuvaKLGdq7k2kYnxUYfvamoX6Olg7RG9iAmeQ2zAh0nDdzOCIqZxIFQQVmL8OY7VHhByaqXhTb
paaBh0VhltQztjMClqntpUbiL0uM5js6t+ZJayt/xFVo1XR8tXGzaBptAduvmnHfuR06r32c6Ii0
2n1tInzuskBb2v3s6t661F4SRfsoj/aOPrNwsZ+oBRzMEtdUkWxLhmYjXl5MiYfQ1N2Q57sBv3LZ
uZti+hwKA0wLFAAbOCwyeZwLE8NvqVyG1UT399nRjePECQv2HpYF6C5QY1ubqoxuHMwcKUBZ7dKa
Cmo7+/LLKzArVu60tUb4T/gsXZ5ZyPLOOATJSI1WeYhqHQO5ywm1B4ug7iyl3GvM9P8fi3kTqLLb
wazA5ZYRKO0FNO69/PFbNeSv2/6jKkoyxl86ApJ8xUFDn9Gsh+zcqTTlMsK/9EyyDDZ/lVYa6vKg
6BgorZFSkrbUR6Y0877rQE4pg9j/UWEzu46yzL104w7xJa0qSLb/qPncbx8tFu+2KFvCNRS/R7xI
W8m69kAbj1HbOSw2iuk9Eqq2yUW9XqYxtV8jfPCu0ozvceU6R/zH0KTzsXg0rP6tIPuDwg5TIqNW
u09pfWLaFp7XSTibQUkabPaxui3ssX1PCoUdMyoFsnauxjSPstjW3pphRmIYdxYHgMvtqSsxd4AR
7g/rI3NvzzIArKq3czwMu1a9sbDWbuvUf7gmCzYl10A1hE6KPBNV4kwX6l2s9n5pYWOwGkTOPyWv
ihF5orbWg+gAEObg547duBLoxtqiJfnqKYO1MIfwTvtoCo+jo2ZbWwuTc52Ox4VKwDM4+vwhj+qv
STnRv1ldDopiivcQdmZOcVfLqrId1cZsr1GlyBOV8D0+4aPWFM9wBLCqUyLAhbnL5ll5MZb+hz4t
3SXWKh3GaoHGNgw/0NyNXtqmb1PuEI+Xa+tpLkZBxz1Dcs1ytddqr9fD82CazFNDryZNsmDgsyhw
xhqlUVwiy9sIyzFy6VWdNSlJCSoVrOh5UXEl7MfkOJZ7KgUl6x1ZKd2OlR9qNE9veDimhgApiwb3
bpnOVplTuoqQNpM0RvGjRlVQKZx6TAYMV99HdbmfKv15tZcdmaqBq/b0L/nco3XE4PiQ1SWlsuW4
tJcRRUbepmD00GFKWU66+ubQH5Oi2vWoD0qLrp8wAZGO+7ppYHE85mFF4zj1zHyC2Fd6+ci+4Cq7
CnKfnQ9HTTFp0CF77mJfBdpAUNaqE/s0MF3RDu7Mcq0ssXMiOcF8mQkjmLr4oFC5SYTjryr8RXoq
FGspBS6HYuz24ofNapzeyrWa3kKOb6vvHhy8PuVa+aJoSUbLvSpzd3aCu6qNvFQtkKkmxzmLt0NN
UFL02ezng4EbDg0rLnjN3XbwqtANdDEj5Lb8DFG1bxEsfDaMB4oc1kcRfuCxtpHd9kmwcFZV0ewZ
WxK3Io0qYFJ4k07mUf2q6bgLL6Hb8tUGyuLP9GMTmqPxziwosu0qFJjqS7p4afzS2g+8FzZDl73O
7rvevnBCbKSblCKaUm+X4bmHUVBq72kiFSyW75Ckltti14PeDpfvdFi3uYINy/zCJe2VuXTecst1
Ml91KxAIvdrok8VxFSRVfKghpi5Qn0p98YxKoA6ylY0unbnb1RXM1M3NMvfHuTa/zs4SULf+yYIK
QrqDhdFwX/PrZDhny8SaW9+mOfU7rX9njkR9hRJjAxQAdUUXvvbajYivTe86G9E+LMiCegdZVPG5
ziBEHawJ3Wb1XkkNM9N8IgvYqMZOKDqrQBPoUGZs+1Y79Ol0WOleoTRrBa9SUapVctNz0uExQxRd
UXGzi/dIxzgYKg+m+KwyV6lGQJkdK4Nps9TZdmAVaqDyLRPx4iz6sYhaSQ0MHLt5XAA6rGBnxhSJ
WbwAUKEq65jHiu67uhRM4AwcxdWLWRksuHOIWc0+X9XHSJ8OaneSaaMrMuSV3X9osqNbuJ/SFhl/
P5+Sub/E1XJot7rTe3bkEtyJmROvp83KuPYYZjLzkDLls7fgOhM0MvTQi5XVNRaR9XkcvtYkY0JD
bN9GBtPoUR7amr4n5WkzOjLB4WesvkgUN/Lk+iqUa2jOpCFcc9tDQZZ8s4n0eK6x102+WR8s7dgb
J8XeVBFoq9fE+XDSjzH7kXJ8dKru12WxJw77VuLzLXE/Jaw4FvKgNpObHUfm34s2vizM0dM+3+bD
qzFOAYGxPoUtBMLjbux1uiSIvqNbO6+XQXfOub1BVbwflXDXJXjCKTUopvVewBjLwFmXmX0d68G3
PizCo1osminCJPi8un2J9P4STs4R69nNTZov4HrUV020n1Fj0h/trrVYr0amnitTPVGtweXmj0P7
3EJxMiB2sPy4zEbpNXjjNNglUN/Ym9PrgJZhRI9A39+rE+2AL2o3OE95ehkKBvJufDDpxI/itV50
LzPcl8HuI4/B8Xu4tO6TY0wdVKRxZgiz1C+CEmznFAdTGRYWefrk5W1hnYuB0nJhr7jOR5F/AzJb
OEnyFZodYF/5gElj9jRX5knBF+UxDFNszS+I4/VvmsLUZXIVjVZxG53CKrURLYj43cnc4P4Iu0GO
07pmDY2CY8Wp1Xg7mbk4FQNiLKFHWBtGIfyeLh1LdOy7YxeKl8bR1avhLs/2lFxz3UCV33YV3nXb
oT1fNx9VHx6X1G1fKJbnl0hVGXdGo/nI8qGG/ltp57XTo1exYtNfRP0R982zY9vDXuTOtzLJo6eo
t5RHCre2jwWhWmKVPVrJMU2VeNK7kzrHzdP9FkslHw06jerf78tH2znXefSgckYJNdEEi8DqWuo5
ywJ5iYWaiwmA7IxFsb7QgfpKFgDE/3xNaznqy58qkqVTt4hknzrJi6MgAtuEbTahBufH/VKkZFfD
atzDoJQA3jAn/myXiO5kahuBLaMTzNpFdGZUP+qSItyiKshNDf1cyx/3SwtAok0e5aQ7t5XN2t9C
FNjjHBRtizYkcS/sF1QWTKwaTHIZytaeKEEn7LCs5cVMZ4BmQTcvT2KIzGNG4x/u4tS+lKQjcKJR
9kzt2pf7TUwAj2M6t7c0PdVp3b3MhgCJk8TL8X5VVzR3V8yuYPzm3jrpX/51eTiBaPz7P8tE+zUS
7d/3P6rrl+JH9/tT/acMTruDPv6X9NBg6JMv9ZdfReV/B33wZ3/qxMlMAw+qqpatWTqhPCSO/6kT
V/+mIyDXVTqH9KKgi/6lEzf/ZknpOLxbg7821V8y06ROHFG56wIeBSL6ryWek+gmdeC/R57rhBJi
cDctxxC/wT7SWjBPcXPaD/+lDP8vZfh/bmW4UnRPfXc1EHKSQrKZO/yjslM9J1udpcUavhs0PQzw
jUrFKoNZcItusVyY+ZPXVH8M7XdwGNtUnrSH1rPXxNc7CTYhKyL90MsbgcRx+gLAhXL50XWCUUDz
0MXnDg1X3gkfSfHGEO+FSTCDidxzSPwOHkhMPRIhqlebX8SEE8G2N72S8IqE7KXf9TTzHekNMpeN
Doyx+NFaYoNaDEcDxuqm2SSYqOTzFUxdI07+Dm9bIzxK6Mk2mdttrBseNgliXWWwCr9bbZuj1Sjd
cDukyyanvmJuRawQ6NEwRTb2/Ypc22y25jzLTjcIXTh1abJtl+9r+OJYV7n9XJ4CWy+rOwuFakzW
q7FPmbf0ynsCXKvqBn+d2DxssrailcYyBFIWRtd5E+XLxtDQvGkVaCDKZTmYhdX9mufkDLsNCjyq
uhj6sUqRmqWxTkFEiQo/4RPVMe+cKWhMtIPLCjZh8xci3opR9QLhRJv/D3X9yvS9r1l9TVlIdy7M
b01cXxokiE3Xf1tsgeprrhrPzZaf8YKfsJFqETzaG3OePveye6JAEyaRSrPW06BHuodRr9/mibIp
nXVnjDEwtIXUb4C2EvAp+X4DnAzDbrcD6DYV/rCMr5d5UzI/vjPhloyPHYBNuzxTMCd7Lzp3nbpH
5H9sOvsDs5A/GE/KUATS6Ei1xKORSmyDsStA5EpSr0gBCoCncXkM9c5dOUBQT0iXWhCu8Sd4JCc0
Ke3EU9APH+XD8EimyLYVwKR0gjxJsWwWcBCwJwy64Q5rK1RQE58kfwgxFIxhfZL8ORkMr5NDZ07F
lgYuO517cLhfsvswz+7yGDVIVVxSdPoLxIlqooK9gERVEUD15kZiUjPYfmh27hshWlmBkLglccKU
1GNkFClmw9JYgnkKv0HJ2GOJ2YtXXeEPCA+T98jfRWSyqDW+V3PzOqOo4eJssgRzs/FnOYLPd4JB
M57SEFlR5PIxEXWWG9VSLiuMhCpcyk3YoRkzwV409fyljxksEvMgVxt3UG7d4am3WpS7yVy9FzzU
kDxcR/7RbCJZ7FXtp1PeIKRYUf+gEqWELo0RYb1WKFhK2DXQ9BaiXPjOZa5ZT9E+XyeQWlA+Afg0
YIJVr6i/GLi1JVNXhhPKB0sOsAl9p8EHI8HVMh+9J59AwprPLF8CRXHgVyUMlvqGFqISlRhgoUtM
K4k7OSi+AijI2DG83m+iUzYSG6Y9rnbHpH7TnSuPXyvRXIvlvjli1jHO4pYkmgm5s0OWCJIDW39j
qP0pzRsCozBxihNrOvdZJiIX6nqsDBbhwn1U2+lV8NvV8odYV1rQgoEtPaQLAIDN/dL9R5he1XLd
TGH9WW2pT99vhBB+luRUirUwm8iuhjy2KvlF7rcJ0QsOUMua/TarKFXheoDjKO2bkpso4bIyksAk
rFoya92h2hZwUDQc+JL9K0mO0uyNLv9SgxtLec0IO6ikz0r+IqeBvZ2xh8aEQMGGbGOXcEdc5wTT
toBcHSeH6KrPa7BiDSDSMH5aJ7ZD2ZJiV4AWsNMPEiBcc/0eR9nXxOx/yt99E28Sq/IIgCYYcPo5
Z9GbpJLq4Ebl7yUrPaH6eSmjW36aofGa1aRutnG/afvhKE3lGebTXJAfT7rtiOIxmiXEFr04CW61
TKnEBy/D06IWIUY3+R3ZFpLwaZTVIf0qLdA2qT+SlCxhtPdgbwOe+Iq5X2ZRjF9GG7sQF3uCQOTH
XkH5LqN16AQ0qoVcGJeyCMIZnAhtAhiatGxpnKYOdRo6gnExRtMD22dQBLJh00+0ZBgWpGdashak
F1dueIlAiOzmhJo0Mmtffi+YrXbY5050ZQkyjO8WXDxgB1MAZcN2nxuPqAcwTs97nYYu3znQTAOO
CqxyGluQ2OWD7IVJ8hqYyPQ0V/YJTwLUL/PnA7sdvVq4B7IapML+HCQIMgtKDrmELbYWne8m36Tn
OI/ZDdi4GWblCNsZNUyKWLSqlGNh3GriD2X8RxkCUGCczkB1T604DtqKUjjxjOFDponMtX1YWeV3
kBIavpmqh6ALLUGf6ctyWUnR8k8vkgWw4ns2agBZvLWGA7wA8i3pDi1nhRRou/RDQ4TdTSr4Zfa8
Rq+2k/W5sy6iKj278v4M8qh4HRm3Ln9L3AJeARrO5LfyZOs6eG77WX5cmcSurO/C0f3Y0XfAIXqw
DRJGykpoW8w/MAJ8t3BfREQJym9UciLkb4k6lchTTgJ3Kup9T4AjWGoDlsqatinUb2sK7g5sXluD
IygxFAWVBvn0sgrcWIdBAFaXLvquRpts+CTbslnwzUimhp76afkpLMhQhdQto9rl3pEvaONAM0hj
doQXUn6rVuGpNN7BJm31/HPVhSc4HQfJoZbW7QmKH8l9F3m8G0SQSJB4ooDfodl3DUv1JBkBdAJT
ivRqVJ1KcBSWDnY3HO7HhrxbTV4jIIZyWClgeifs6BCedhLiIYeOGIKvHGK67nESrW8uwKCtP3jV
RUf9iHcw5DXTQ43oURjW0NjSa/a9Q7/b8Fg3IP/6/knk/inx1BQ8d/KTysuS42uDo+4J9WzcHLrG
1laJyx3KrQTeFuyjFKubbLnHdspxQIZZyuPfwA4U9TcJgZXsb10ocOqRN7CvylRPORzIc/xuwFpv
h+VJjmoy01POF2TYoswJqLAWYcFnQuzuZfIB0NzNxESRd0UvaPEqc1PJzMKLJfdXRmoJ5dXYzWTQ
JvXq3dM4oP6SpzboBncyLQ/SmpFtfTDZ8f4YqDgs0s4vS0ThDOiJeqJTc5Ac35DfgwFP1pyf28bY
1da76rafgEQ/YvtktB6M9xgtVza1vMfqQVMTayuGaYUqk3ioZpi5t6JHPOYjUucsBQejtQsjKGP1
IefN87blkSLDiGSiMCrg1UnIKaLKDJ4hhtSecT6W7JS2sL1af5fEBZqCfgw1sv+D+iFJAJL9stbL
AXoWM6U3l2yAtSP3YeFoJzUCAnogMSoIq4oGixq43iI0DwdJSBi50nOIh+p0aPN0b5HmrAISkUdb
3JY7Vk4FakydbQav5c8XbSO+jYkZ3Hg29AShM0mYA1QKAAvyriLHSFCtCSIegtA7V39alemGUfpj
dMmwdbJu52ayFSDOicIXSUALo/jAjD4sSbtUG3jfGWl1JnsJwlWCCtKp2zDmbZXEZAbI3tehwV7b
7i2f9U+Ku1wV1JsRpsEel/k8IPf9h5P9F3v/f5AeTx3m1zIIcnBDcyxdE6rAM0Hd8Z/t8o4zNbhb
k2w/IBSJrHQ/47styRnscDrzteNz+fjXS2uX5FtbddXP/veS2D/Vzf5vCnD/CWtrMmDnvoH/RfzC
P/7uL4iuDqHWtfQ/SQu/1taokslX0V3hWJpFKs6fDAbzby4yLcc1ATTIShoFrz8ZDObfdMvWucvR
NTgN8B7+/X/wTUQ/qr/vQd1v1/9bORQP9FT77t/+u23K6J1/Kq05rqupMAF1mxKfZYp/3qe6frVi
ytHlXk+MDyV0iJZDMwNW8ahrhGQ7cayxoFYwDK4r4Wod5tXR/jarcG8S09gzk/skVtBjYW4U+7IF
5rlOBIIu4PkHV3/tBzrzToo7rjeeZwJnnJXj1Vkqc5vS6K7xc8N/ZWDAABCekTfcQKB/1x380U5E
IypDqAHRkVuYIIk/cma7lSWAStIz4Fuic+nj+7Nh+m5RbCt6vzbnEoeUBDWZfZmeo0AwT6wCCZLl
21Ph9/Oz4HyWF8qxJvlAZtjI7BivYO7bxOLscg6yUlwTnIPWXLAaCxxmUmNZXiS8V9J65UNkHJ3M
mZMvlTEcCchCaCUlSVjelaG8QtYuOQSUSA8ObBVCtzmJWTuXYV4SXST7qVoZ8uprVGaejde9XhRP
5r9ruGMk8WkUxDdg85bDMY6XA6O3LVMLgj+nmZKU1CCk6bTwMKBemUgiMp/Xsd9JIFRPmIqV8GZM
KC1Mc8P1knAxMrnYGgQ1E2aAWkfG18vbVDSAEad0ZaKRT0D9DJ+rrK19hb2aRaVTB+Mo0QfM8XNS
4ohwWrKdzMKLbJYaLMQ0zSEpjBMXU40aNUBncTJIz1N6bBZeqwE+msIaTOIj8kk4UdiAzxKO79bq
PfgonR3EKKxwZSYMSRLyPvlty+eU//F/BCpbMGapI7d9rts7XKhJRlN2XWlaEPxch6FvxqTPsLeU
fFcyHtAmdFB1q4ukH6/GGRi61wGaMHD9T+wZsVneP//CEk9GGaVcl2l0LakmNZDkVjV9yXAeUMrG
BMspn0bcORKBPC+mn8X1Sb45vYjuWxblyyEjwgj4md8ab3LTQbc4rMzdW6glMcnq0biXb8kuWD+t
dOWV+GwRgKAYBOOZr/MIyodvTgZWkOlBzwZhpQgDMKg5BCbmrwPcLFlwkAUFGVmSk3bCsXeWC2I5
3ZALIaulWmUKNvrPHsTqzIldzm3kfyVCI2Po92gNGX+uQYm0Y0TBS8AxdZBLpvuyit9lYZ7l3Cm5
DG2zDx0oQXzf6izAzGHTTpegRwEsKzaKg2qQcgEHEBCgFhiQLGf8WdeR4SqyVCLjx2Xwjnz3IHPB
VFIOFHhhzEAoMbIIKEve2Cnfs5QOZvtcFeJVUcwXTNEWZUVUabb13MaJsW915zLg3NgQVfMUOgtr
2tTjOUjVIZFSxbeAHAp1SG88mf+TvfNIkxzLsvNWuAAiP2gxNeXmIrTOCb7IENAGLXfDIdfRG+N/
EBmdopvFqglHNch0D3M3MzgMeO/ec48IiHseSMWJDPRtt47Y0wb7/bDFbLIMjee4gcWHbE5b1FxY
l8JzaOn8uOjt+5bCfh7wpdlQ2qFMWD5HSXtq5uAeV43zUrgxQ+xtJkk8oN6y6uPmxC0Ug+TzVESP
/uA+bk30opyy7pQFqH5903wdDROXnK3XvA/j6pkVlxYe4cN95WIAPObDhzZsQFb69LTMsCxmogdB
LGooNmt6wuc1OcWjQ7If2aR4dxxc03xbJz5c/9h/6Q2vb5sx4Dk5JRgGV8jPQ+N+3mCGpCdkfYzv
3e7o3rrbaToanf/VioF9t6W7PXnmEXvEa1KyJif5bTpCZX0xscba60dAvNeGG/2GCW94JOxYSwIe
A7Mz31d5XlyC0B1J8Im9I5RR+9GxKfPwDN3ymdakmc+OWb/Hd5aU0TR7H+djelyidiPB+eWNEjmm
ZlYh6HFxMjxkvaXd+uTW8bWElaawR4VC+ml4yStl2cjx/bplNhq78LrSl6lZ1YKn8lVNZNFsl9sx
N7K7yoEabNQdvs5mwHy/x9+TOyhZiod0tHDnmse7asan0S6377JS04qqIjZlMZFRlwrZyKrv5Vtn
ZzjEpN9VuyrMoiHeSx0eSpGHV7LUM3HmUH+pqplN9T5wCKjZGq45WAMelCn4z2kF0kmfoFZcFmFT
QOdJf62OvfE+bWtGR0YgJBygNaHPIKQngsm7oFtVXXwjgKerAzbFrzn5XS3+8GqWBP70NEsCfwRw
qEVUwZxxjWWfzG25yqnPJ60HBfud+k3oGHAkcBuhwWQmi+ecMnhZY2FbK0lIb6bn7cfmk2u2fSsJ
9LDR+uVahjwgR6ryvQXobtceF2dkHjmIAWLV3T9OWIcOW7BI4sPDD3EuCtYd2PjZyvqsznlL18/f
4Zq3xx5L8aiDCcOxq0O2wIgznzTs+iOoUE9cFzP2vXGQleNCnFdArJfOIYKao5V+K5mb66MbCQFL
wWBrNDZqsWUhahEWps3SrbDcDJFhYh9HpJgQBxm4CTTQRbSCZwCXPowQNMIWClP523JbgFS88+64
RmMQYjk5NU8lcWax/2tLuNlMSJTOh15fX+UqWen8CDqJ6Nk5np5XWglNm9ZPusK0h+tvlOXl6NPg
6Ovcn1bOgYeZssMulhDJtvvw8Wn4E/oLfej64f43daSeEuqG7kf2k7pCZyLfckIL9L1OhQPsrMdk
ajmUX2L4BJi1wxa+4lR0HoiTU1un84c48m4gbi5Gh0P4XOx+boii+3c78e02ZMP6/8j5/DFzD5me
/9/7iTd1WZf/8b/+66heT/vZTli/gN+Hnmfj988s3PlLJodLhmcUhTYFPd3Enyzd1E6YNBI+HmyB
R2zHn9sJXosFy/J5QboR919pJ7xI7cLf2gmXxsWlkQhMM3D/1qJmS06maJYg8wBcO7FiPxrlEMMd
QvCVBIRIdQ0j0RRYL/c/rRm7dJ4bMYtvSIQ3qtFigoIZbMaL1RhJCohw3+2iDQMl12gOs50/xEv3
64hzxWEBr2KzhMiXuYF1tD91OV3KNM+HFhTNKi+k5IH8rxcLLhWm4vQ1IU6J28PPKJDIgSWsODkD
zcd8ax46QRa2Mpyx4seyMeLxgbp6n1UxL2KlOczcKanFbQ5csfJ9VXxtN/OIOeO1M+trEMxXKwM6
wRipL+IrsczHFFGTkhMVazWOFpZMmJ36bC7oBK3tIFRf1VBGvkhrfXQwTV2V3Uj6CBwd3ESGg08q
iSBowW5F2NwJD2xwrwxQmtTBhTX1P0FJrb042xPmBFAJRFgQG8B+KLSayIU7wA0hX7eBkQB7rKo0
6K8GBo6aU7UA1Q3ruqKyB987qQcgoPW5BqfmPOD2Zu/ldEmNzPz5MnWU6L6EHFjg8YYhNlItGF8J
9tdgxB4w/dtcD3r49pBhRFmu3xKUQHvVik3lwHiXjIg7C/tKlyy5EDvLip5IdaiBv4g7we8NDiXn
UkhdNFPYYoqJmxv6iYQ0he5ATtbZPSskTMceYajZY5vCrt2XLL0dwD6dxMxnqdyI6qiBnM71ikXn
hFUnM7KzwiU1VfOx8tSAMIleYLRw1tRjJrVPvsWaiqwkZQlgb2Y0eFRMaGfuhMpr06uR5mrPNjsM
S/FUgWYDow+vEPM+c48wcI2MaTQ7sl4wpzWwK4Lk8M2qbeqExbtmLelY5K4IlU1AC5fmXJbVHkAq
Y1aCNs95HJIADR5MyKawymjYHjUcCg2SWTkzlWdjG0oyaTreoy3MwDk1HtkKmsiUh/nUNexobMxi
E2IiAAqVdqd3V+3gBAbp1tw30XOvZVbE9FTzEZXtCRPN1TAo7pnAc0XOoHb6igvb3QamrXJew5uy
D98QDpU46ys49m/0z6qdP7jGq6zKn9dJBXXACUm+wrPLjhmrYWK1+Y9T85UZCkkmUIkOU7jcD9vw
nh9Hh+ytXZaE6TEznEx4r/32+7Nbh4AZsIGKCpw9NEgxWWi/ZT4yWiABlRzxhOqKRA19D0Hp3m+M
M2rQ6pbd63PQnSGAvWE0pptKsL6qJxlU22RvkihQGeVlaZ7blF8CovXRa6im3O6IUK6V+YtSDIU+
KoUbZ7IWWjZOP2987FRV3A3bfI4aLHhZQmTxqmJP27CsagWx5CszJcZwTJf1Vaa3KhTM7cdO3g5c
zNzz61eGJScnd84VXriWlz2ptFDV1uLq6GfzyYFxjF1vAMSgP0xXZscfpklBS+eq8jAH4MD/+hCg
pCjW5WG/WsnG84rmEfHWpQmYCw7FIQ4gdPA6tq5kruIcQqdNO8u8W0WvzKxn9Lj9pQTMDqnaNdBR
1Y6v28X3aYQzrq+ZDytvBJ/fKcveyvzriOlcBpubGLa7tOjvmFvdofvRj2EE+LRK/Xi5eYx4lF7P
E0GfdqNstQY9i4S9ohLD6ll9uNYdreaJ+ymZOliLNBukKQs9iFiIJ4julUHlbddXR1lkDDyy5WFG
Z9pwpworaiaQdocin0tfXwNrOLrTO3tjFGK9MhGY3Tqyn1PrLmfq2ROGpsJQU62GMIYIRkI24JyA
3pMbRA7WOjstnbd8x/XBqwvQv72Ef2OG3EKfvs24YLHM3QKa8/ZxIiVK4Ey6EWhJ2b5gi9aG+dHk
bm8WxC7m7TqlcItpSgbWPzl+Z8NyikshKMtFsyQSsI699UXVo+o41XCyN1dWlSrbiXdWvVzQietI
HYzT8u7MaPxkk9FbWo89K+DPxkm/rc9Rx27kDCu4ycH9e/SQclruuudlwtiOVbXESqYA+1e/tBnc
XiSc9Olvub8cZRKsglVW3rd+vcjiO8CVsqhxWF4h4DJAnvjQS1qchpORNTtihP/MJdui+2l5xBUV
bSGXE0NYgVb6jGxStixM9gQA6WmeNx9Ddzow/Ry6eX+1nDW0oO1UxvYWGF9mIg6dYCHxw0cCCV/d
d846hfM6P0i1fEPNug7PO+NrhkdRZrM6YEWRhM75p3W6rmt1pUHOeeKz1JC0dN+EFQJQ+kwNEROU
nF4LbBJuBzV60405Gp7XC+6XtfObGkSDCWXcfrglxGNseLLTAkbFy7lszv+urf+p2ppyOAI2+Uel
9avx27B9Lodvt8+3pP5zhf2fT/6jwHbt0PFJqHMDF5a++wdeb/9iMYCxAj+geLVsiuifcL2H0bIF
F980XciyofUXuN6zTJsjtKnLQfTDf6W+5l3+S30N/dWzyW5lCABr929MWHsbu77Bh2xfWCsHP6iJ
sReT2iq0HjGau+ucH6gx0U5fHa+mAKD/7Oer15uH2QpIubEeta71gCg/4WGpL42sZ6yKuyt5JLrj
DJSygnBnJsnm9mu5IAwB9bbYNPbQUsodhecJg1deXV7F3ASP6+2LX3XHGrW2MPGN0XgSMobXHsuC
rWfqFTxiqXBRQWISXRtFRwOf4q57p2XPvL0kw+xkfdE9r3vdGLGApwIzK7YXKlLh406JBckN6RVv
L3eJYI/NA71emdVH5oNyVFdSiUfsYAxST2uEJR4ubMTEhvIqjdiKAX4n4Fu32A9PkLUBM4hwypP+
Zm8FfACFVzOhw7dh0+gEFMnAfJD87R7cliKguL1pqwV3luYx7pt7BwQlYgPuJ8Bgg9xNEGgMRnNr
0ZAYUgWvwo9VSWukoTmDqmlhyV3yubWwEA35tRwpYX9HyhhszpUS3XwYoaPoq+filxk970kv1uJY
BSytbB5Rml4DKhgbCF8jCMHYeNHe1be78NbcA8pRZDxaVDI31ZxFd6fzrd+qG84H4P+S3LAFMu5u
lH5W9NAtHSoepvBsG1oIBZL02A4JFlKZ1KIM21kr2FN27fOBbBUIE3ca4KvwEL6zrPm9B8RtC6P6
WjuwSssnjWqbieENhZPDV3+YLoX9IwOE7FPsRaA10J3wNgrlUGVU+XBbco4cQtKY2pTXxGKzQSgG
o8QTWGu0GCI5e5f2ryy3r31/JJHm0ZtBgbia9YdqBLN4NgDj7V6DgM6D1qdPF2gWM4au9Zg/BTB0
XmhD9GqmSrWFFd4XZq5ooJKnBTpRQnnSGjXqJzg9A7xFMpHiFxoTddwN3pQRkwLGvyKMhYVTc2Vo
PqTrLUAS7aRnTVH0ievD0njEpORo0tdDlT0pTEA7lBBQYVA6DH0/1cOlvUYUH+Lj6KZ1EfBrt1wW
c98OQccPJUVxzosSeVGPDqUjmzi3laYRus008lLtVFT504+NF8i7TA9CT3P6CL25jwSSKdpBbywI
VvXOSBZu5T0TPqZjIvNANyxuQw+akmyQonTtaoIkjwy26DCGdGU+K9Nm37n9mkkIF6q1MKSiV1S8
pGYrepXQsB6XCy3hHTtrW6Zv/QKv3ZT6hOuNTybxmgctLuT2wa2aL3pH3Ze66GPu0WijPr+RY4mW
H0EsH4AmWLoF9ykcF3vFIqS7Vx+AbeYAwez5yUXxyhrSVTaWRXTP+h4NLwMZ8mv8b04OBGpxrurl
XPcvzWbdY+f7iLAH2tiaZJjOei0oQKxO9UAayoidaFg0Eg3Rx6DDGn3UKXGZ3EH4eYXIH+PkoSC4
Rn1aAwNKXMbN3h7VScXwm4UiZGH4CZ3+gxAE/MJJqLsdJwiqGLReg4b8UPcdlj7YsBT3asLU6yoW
WeOdzZBN58eJVA2fOtMtuKtgtqiTrSm71f75w3h17W8pjnImH0jbfewm97SCbvI34/lB+8EFGPZY
gxXnLCfYs/nxPi65zQIusOHDHEnWXfi50cz8gChYh8i1UQetp3uMAnJc2WMuHzIukyX/6s2ks87D
k2E+z1bnUwgvsF9g6t5w2snH7PV6gyuGRbaZxN+qKH81tjG+4FkRPAxxHzx0+p+JWpJAKX27/ySr
necY8PUsjPKWWuPy1OGlPM7ej2FdJx/s4bQyqlRt2LDuqT5MSDBdidlTkE7FYIPSOCte9iSl1dX0
cA/b5FLcrMcBa1bS2nTRXzEkO2M2Mc3xVR+2+MAW0K5Gdkv8W5OupwBgPczj67TkMJR6olfdZzMt
+FZOZ8xM3HC7H0M+ErLB7L0behirARKnfy2b+J64+TsN3XqP8We5PCTzh7QGs1j5aAzMLgsIe2Rh
miR6ZIQ0s/oaTATUp9UuOlD2E4Y9F62sWpnRQdpDj11EuSe61PhzMBkXR1HMzgpdMy7d6MBhVeXh
fUfY4ECquoYGbfQsLazzHFTPdJRYH99rFinYwQiKq/lCKE3FWFpEqf7WPfrZuYk7dmbM3HzTJrMT
o+w13V7OxojfWN4/3iLl6ZE+RbGOu0CKDagxHhwYRx0he0K/BdQrOUig9pDXz8qzgWGNeg/NuTdy
4N0QE3V3OIjQl4UIn4HGrB6MqGH6jJRh5t+a0mhWEEbpnXBv9WE7qk3TDTiTvhny8thSBfAuYQJ7
jZu3G0CDGhKIapobIK/Ves4E7SxEp+QhPaxtSJiCv3n34vbp3xaLhkWQ2Gt9CGPwA3RQ461MJGx7
mvp2qdj2i4RpNFuiSH2C4/TZ6Nei4Ha9PSfL/ZRDB6dR72i+mfD5rNBFOdHrke8WEYphkls53gAk
58nwT8lt+cydhZJzbVmt2ZOciX44Xx2I21F8hiGM1eo8np0aH9x8ZrLa5/mrMI4PwFtPUeJ57ENf
2tXFdMgA05nH2/gysA2KKDCtfGneWyNE+Y55Sjdylr3gVTX7X1s3SQ9z2r+OCuP1GncBtwamQ12f
nTlSDDqW9n6t85f4JoGxmoh/GUqSzUBSn9PZGxtIwV7YM1olpTm0y4T7jNYrtNsZZK4ED0K8nOMU
X2DVxzzCD8boSA93GxhgW1P6MtyeYxb6ES/3hpTW5VXtbus1tfMGN+EcH/ghXo924aFxH0Jc3crx
bbmiGu3rT6abHqbNfuw3BwrE8iw0YmaNi70erOH14GBHOdFsn2D8PplZ9G0bDJzIWC+o5sJ7Z8rI
eI3K9KnInW9jj/Ih65kn+ng/hXb2ah1IW41Na/1gLevZsXvs8PH9zygQmBhsJMKGCxmOSIOt+4YP
nv7REkO//KgJo4Ag1TZuFp1qRMYpRmMT+fPycWRAqB/pMl4t7IOpQoWwquzRjq7dWwvZRCFQMRRP
L+DxZ65SNgBYqaw6NRMq7eH6PmN9A1CFupvCUKVA5HHBASiNIQdD6WTr9YlUjvOzKoyub+8yoot/
f4XSAOllt1IFqGdu8IanLnuCK3c2oteipvy7i/2nu1jHZJzyDwZEn798Hr4139rx2/b3HnZ/6s8e
1vzFtzD8d31GMWg2w7/oOYlNxy715/joL0OiwHM9qGqWD+MskAr0D86ZazpEApEUvFPV/H+liXUt
hlR/HxL5LkcQebye7Yb02M2Xz1gfJlDUrP/pFJjc5tPQ0ITOFwcITDQaE569CjumMcfg9kmtSGxM
D4RsqnTFoeleRbzKWv0bFute1KtzUYEXYkifFu9UWRe4TofwoNOXakHF4rLw+BaHRx2AMtj3t+FJ
Q0T16jiPfD0585slry919X0vKCAyadbbLhqhJCcXud7SktYQgbVuLFcwYygvF+p8tRLqhGdKUL2Y
imxBdi7Be5owe3nzQEdDgtv3zi3vtUlFqXPGasKBBQToq0dtrGYEIQpKXMNneYeOZnLX70OGW2Dw
cSsAyNulUgbK+j1rMU4sbHgeGEc55ac2RMaz/zQPw/M6RC+KWH7BjM0lsdLsSfVJgw7L7NJDUjeP
Yh+JHCWunBpzQaj6qjj6GMVXogwitjcVxpreqJEpQPY0VlGPPZAxwdBfgyJVQhoaiZuEf8VTBUnA
2L55UAbI1b4zjXWndsXsnEJgNX0LGAYSzsOUwb8YxO+SH4vXSXKtu44xWMLi/uN56+cssyBR/Kjf
W0YXWv92lhofu/pn/R0FE3EXUjmkiBpyhAcUoMMWeU2NvB+vpxTlnrh7zpifhtuvLgYtOjZV8BoJ
4Sb6IOo2pkJ3G/icAVUDWhvhu5CEoHCo2FWRrSrfguKROOX96wbSx8/qV+W+5kpF+t2BIqKBYQxl
RANFFejipe1FIQu/KG0o4r/bOwEI8kkmFkoKHcXk1QfxU2yIKkkDY+Um7koBiYXseRFaaCRU54s5
rtmOZjoTpRvuQpes2wszAxfbLPAvUkNJIiQlnAeNBsIB/ZzLei/+lzoT0dTFTl/zl/YwxkwG6ude
Vbx3XGhyN3bm/lsSTcuxCQwi3UfkfglBMdZ9r4GkMRtYgnU4tIOxNusXbVWaY+grPrXYe3FCcbdk
Hz3UlFPim0gMoDJI/2kGJnEDEYz7PGzBR6bH12eizkPA5K93RcTpHhEvlTPFLq0eOYRmNZ7a7m3R
viA4BRMpbk+aSIit99PwOg1GAsRQmvAQfk8PIsJopIaPFdOpBwvzt5iLR9l2Qzhda/tgpTjgtNZ5
1xnQJas2o9Da62vNS9b1A7qlo5AMHZGlxOIpwLmkeQywkysW81HToL2w3v8OGrac8QIH0tEOx/iu
zgZOgiZ+qHQ6HJu7puSgrvtAyQYG0ygq5Z2wcMLJTqhEoJQUqOfLdU4ePa5cLyWhIthJ7iLnOFaO
YECzN2bJaIWysrrY7lEtgNg2RJ7DlgrvBcKrfNW53zCEY66BUSwjZ91KzAqUlIh7iTgr2Gs/Bp5x
dufi4aoE1V2uwpXmGK9Reh27OMRnmUGiTe4pbm8OndoN29c0sM8W4gr9u3TxJIKCqCkXAQ5LNtyJ
zu8Hs6ZqOzNfkigz5tql/rZZF617HYdd0ElR6f9EejQs0DKoANMAFXKCNFHTk++oKqHRPpOQQFRY
r/evKmz+XXv8U7XH7+yUf1h8/Erx8d/5SIQ86/e6I4x+sTw3hKaBmQQ4uQVv5XcfCX5EbiBVhQll
/W/kFO8Xh/Q/B0UDqHYQOFQDf9QdQRAFWExYME0i0PV/pe4IfNUVfyKnoJ+w3Z024zNLDoj2+Gvd
MRbl3OS9jZkunsHsqCbBY/VKvLLSrdsIRS5zbsJYVqIB6/IKFYNst+zzLZ0/NUqHDhn8eo75LPLe
TbfpHQnhb1Pf/ND18ZsA9LjuXtPvvxuxcjaiITkGBv/DcHpiaUSh734PK6IMqxYcOl5IEEqcl2k+
vYLAWx38rib+lYT2LIFEu5bmB4z5DkWAMhjX+f0nVcyP91TT2pG3kvVYpoyYXLT9vZ5ZRu9vfvjV
rwfiwcd3lX4JlS8+LiSgYFtbH7N2fJekOTF45ozo//Y0teHtSALTG9tK3loSYSYYSJfxu6XG/nh4
VjiYUw2E8AU3ZvYOqH1K0N0UsZBvr6b6xWp7L8KhJaGAXmpsK4okRm1IhTEzQLbk+Q/xRmTQ/j/m
YWwGNppCp8M4oPrtFsdXHyMqY8N1nJS9ELQDMFIth2fgLRXEpwJycuovV89HmSSFIZuYnX+0Au8k
maL6HXUlwqg1J/7J/twVgGyYnrFrmfZBnfNuL6r2MmmNp++4VR6wDPqggiratc6qono88bLMe7XZ
tK9Ydn/3DlHvfo8rGNBN8Nxy4zdLTCTqbYA5nkffWx+jc3/gI5tx18dg+j4Lgk9llXzd7PW718xv
i1smeez7RdeYuaDBHbEa3iMvNmDfcXkYbThKq3Pagt86yOYmO1ULQCqcXgMYRAXXj+IUZNZ6FeCb
JtRoDc5kAe/q+08p+30AetN0NnjkgKMT7Ez6tyXnasq9g2GxXwhpBBK5hqm8xuG/wmGaa1ioDJFX
etGfKcyuSbJANVPkIhejNFKfqinmCsZC4hdKzUgOjf9fk97cynoRoImHf+T4hxKD++ZWgtyQ9udk
SBXL4pJfMMrPvPgpmidpvNrXGBOMh2iqyktQfLJNv0euArxexi+nDu+sIsleWLC4QzegxlmNr4Y/
P/j58M3I6tOSMODhLGGxTL8bO4n5rmucY4w2/oYW/1xlGHKkhvl1XLGFgKXet88dPz2qtlO1LALC
/n30scj9i77tStR5aPJUMatCFbxsdbQifA1oAvgd7JEuglSLHMyYglLlnqo0VZ4iapnI8wgNNZDT
irPUNNtVBgHLsj2ueJaGwZOJ0FF4pkDY5ka+JCWbvsf8665j5C3ho/4TQpyEzAZwl0x/C+qNmTUc
arTRUh6G5PTt2mhMAW3racUPU1WmykmBhIKURU5aYWTnHULt6TTnQI1CJVKDZAO8DsClzIXtmytV
EmpCvR7lfDY/qeCTbFlUGtUxEpTmFtprJgGq1iYyQI2RhJROPiIPO+tJOlQRoyTsV2y1vhcjSgdT
x89mJ9gf1jEK5g4ofQVu4hJ+FeRd4Is1ZBcpvPUMlWZ6WL+uY3Wm5rRUeBWQenEeLA6NX9Qfo7fb
Dx4Clg4BLv1DsnHHtKfWKe70rWWtjwtEBr8xH/WUGadZkaomZyVD5IPh1GCTHzzUm/uTORs7Bn+j
pxpRUDv7ydJr1xNku77EZbcgSrrl18I7UwprRwfZ4HjPOthAKsatQvjruKdJSG8D6Q2VSLohuWkv
Bn/23N5nHSx1TLKHhpPJ0Qe4VefNS3yRcfuF13UK+LtjUhFVJ+usC2i2ESKIYzgyzdEp6JPPrr2d
ms659CacPKu508vrzNZ8rw+h82ecke9LmGly1dhspjq+IGMmFazOc+wC1V70kelz0ZBhhrJPYq1I
Z41Jq8Dn4Yz4p96+qj7XlaXj1QvqYEenuJ8hwNSuoWfpjPeZd78B6AceJwIHAP2KToZO4o2wESg1
OsU6b/p1fR3cGlYpkG5mnbyhh+WxIPeHJuWVDylsD4lhKGIvztLd+XVJ7UwrzCDEdnlJnu9uxX2d
cGHT1nJJRLXzZHbAFSnYGWMFXUfS6rY5ziSklWA1YXsY+YCd6zTqR2H3g+EnAwWnLn7Dd+LBgoGp
IQ00Xoz9QjimbB+5hQEr64LhPX5zgUedaXv8KVz27OSyTbKce0IXh3c+VTBKnIkdsVvoB/nqDbdL
W2dP2bF2cR/lb7jxcei2VjuoI8nwkTQ5Ddy+qY2jIddBYgf77aLviR+8ECRxr1AFa7vX5aETC/vr
2CKE1d/lZcpodm8E0Bq3987CujMRkO7HuKLi97f/o4sIUGej6A8BCH0/LfTf2f2tQUG9P7r/HK7o
i64qH2eXHTT2/BdLh8GDXitqvV8VMYL/ISGCeuQWg/635vIUMKFAtz7Rb/x4Ef0U9HM4yAnTGKOd
dVgOEZLp3/KVV4eXGNYpfK915ygGdLS2X1+zZtx/1aXWIcjiFPjRWb/r1Wy+2tP3990q6Aw2lrB6
GxcJpMHfRLrvPdy2k/HVLtaX+4/2/0VMkJrm89plb/94haEPswNG34cIZz5j6Z7th92l3HZOc6hP
dVlOmH+b3yMW3QJqhmbaGfLigIcy1jlW7+ApcCl/io+Vk1zSaj2tWf4ax9rdcKQb2rdH+za+KSbj
DTrPc5smr0W91EmY6+GNqJj+arwJ1waOSHGa4vCV/u2sL0rvoJ43TeY3lp89traJpUd9jrbmFAGc
4FfSHxii45SK9DGHQY0rdlwab3wSEw6pjwNMEg+/5j4FaOkwGiWasi4sMhj5Jiizr2PyFGD5W07D
W9IhX7tpeCRg9XuR1BndKGmvWYgfyE1FbfAt4jol+YJOOQo8LGKGS9q/KwABAOak7nHgvHoVNt/x
CD3RYLRCudPhND2y3GzlemrNz+IODvEC41NyO6ax8w99e0FFlOYv/90t/pPdIkopjAL/EVR9+Jx/
/h/vv3W0jH+BqhEm/P7cP3rGCKaVTSZGQHdm/6lnjEx6RgttAniX6fydbxUF3JOA256pQPo/t4wh
8DXdJNA3GIpv/SstI0vFX1tGyw/BjxBMIJC2ItQTkuT/CareJrR55jQ24qMSecrNlMUAE+XCOp90
4YMyzMayBqeJL+Mke5vbgPF/8TlPydVs4oVhZzaZTLne1bg2xOTWEJHwrmmNNzgLfYXS/GkZtu+3
IjqbpgUGa3/dluo3PZYW3fMVf+sl9M/W6D115firfiZFaj0jH8T5LLr1BzwfcDYqmDXt9yuTvUKe
RmPtD7CU2LeqU1ykvw7yPtofvN34jjXlQOQy0rZD8TwhTothsk23V5fNS6pmTId4jZkIUSezv+7P
mDrSAebsAxGKWGFseDyvPRm1H3siVA9mVZq4SHEEdtIzWHbeRjZTvjK0OTYfL11aaqgvRI/g0Kxf
K1Yaw/3HYwh6l5jwEm6gssmbUK+XNhzjMprvV9gh+1FXPqkG/jS8B+lDpex8Yk54yvS374e6N55e
FX8vTHbScQCfJJeFF4nXdMF9Fl/nvH27v/X+rsNAo7CabAfG+iU4DH0zoLjk5O2/QpDZAA7wIuyf
NgN1QvVS4wlN4uCBoW8gFYkVUipfPSZGmsYA4iVrGDFkUGCsZ0FU3InKMjWfan5bZDjiVO7FZdOz
90kEYKi4YD9foe6Ti2PsOmWRzbwNjRa9iMgvorRo5iA+kemtl2CkAmOoscwks0zhsamNq8gyOpA8
cB7Zbs8ZOKAXOySUwhL5EIfBLvGQCEXQt/gcTTBDLcMRx6emyKKrV+F9FY/HxGa5pWmUH9us77sP
aRqdWhisaQiSCXV4/xHgXLfQPlI8deb0IK2GmUOXlzVvZZNg6N+PzCnVPNTj8lXyjnFr7lRUSeJM
mNTlZdKJAbE7eKnvUNeg2k6FnEoQFY/e9sytEAbT7urhsM525QLhi6h9EJVTMe51nz/AISAkHorh
TD1DQakSTqW0/o026tSWmN3Ct5BnmIQmQIpkyS8PKsYEqEtpIvGz+BhrcDaa5Fr43j0j9P3hET+6
ot/NW1p+Q8oLFZN7V8Xuo2eu9hs3Ks8yoyEdez8l7YggkTdZUbO6BDmlUXWu4N+IT6FeSqdEnIrc
o1+hwKpJ3NGpRPLwmDvMk/gDGIWggmIkM7uIuYeDKkXa+72p00TAagJS1aFNDzHW4j3Z8+0RhnIB
2Z9jV62or5MLHYs/U9KRfJruwVymNwbZ1PoEYrligUhwSi9Y34t3IgOqFH2mTMSEyS8gNJJ8Sp+5
IrvqkAZlEE+E8I/oPDEhITJ612GIBqiHQ7cgZh2LYiyvxKWQJkPovD7Xjbqsr8GxE5yzmPiFLbDZ
xprJbEfPrz4ZzIVEzpAAQ95CBgg9iu9zFcUPjlN+rtoMVf5w4p48r7XZPPaOr7zSajkUDULwEjUL
XJ4UN/qhIo8gfu7EXEmWUx/zxvpajda7yCnqE1QFQibm8WE12woehX2D9lheqXW20+Bu4YnBFEaX
WwUvanSbCycDs7z4WVdWDd4QwfsV8jA2beb72iJmi1CzklSkFZ8dhgA46iF72yb/VM3kVgxrPj3Y
kNns7Xm0wHTit2EVxo8wAbJLkCPfJmwuIGO8/mYOKM/mm/WsNqEyEul3THAKLDoXL/nbe89NNjQg
yXbOoY727eQwaMCbP7Wnj+yPTElcCA6MqWKE6TeyUsZlhDtGNhm23p/wdnCY31Qm6P34cSsRiLgk
gjazjR099vWmvPp7nLmNwfx4sxge3LbyQ+OHaBaUBKd089lgKAnn6ui65gtoXCP+QDW5Zt2HxNze
JYaJh1Bxy4FXMR1qsdUak+5DxdbE1TiioppJIS+Tb2Wx1Ecm0PbDradnU6xx4rSQYrLtxYBilV00
eD2ZLqSSAEwuRB00UpQTIYSqt4c/sbqPgx+8yZp8OyzZyI8MbPbCxIJWiZsqE45pxeRuL82DiB/Z
CdES/vqEp3566BOQWtbprKJ+3SFVeFHFwXdwKOXhsR8/BdVynFZtLip4F8YfcZ+9hqbd/HhkB2XT
pERoYD90xB55bf9ufxXCED9nL5IXzXxc8udEmrwcLdekWk/5fG5zch3NDk1f/unmmMRY46wyLa35
gtnwRz9yGIkWRnU216d2rr4XUWbRt/UkQ1rlKfWbb5RUt6NRNoQfoebvTnMrKAyNfymxf1Wd6jz8
1MkEgC3sMLdmctqSYjxa3mtiTl66VQLlKbDfQkijIsBTgHDkByahyakzlHJoNneTDAhmWRFkdXby
oQceBlwKKu6ZQ2yhN/MG64rbwjNsKC1c7Qi/mx5ImHxN5YP20SQhZroZLzzcEEZcEQrcEVbZJIwy
TMhwTphloTDLTIGQnnMtXA6XBa6mr2NXvV08j0C3tXz17wL+nyrg0TwEaBz+Uf3+ZvySZnBN/uN/
/zdkkx9P/kk2QZFMiez4lhmiXvqLebj1iy+RcmSjVkaQ/GfFhPsL2mAUyZ5n/q6l+GPmY0KNQCjh
Ox4mTPa/xDUJ9R5/nvnAZUFt6fu8f4BveOQxrvpzAT9BrL71ntvCVKUCbJb+lBk9KRHvCmOwH9Mx
+dKNfnvN/GY+xXXRHcqlTykgu/duCe5EEkFDwIt5sLI4eW6mz2D8fp4DKtRwDGAuhJuBYu/Yz43z
juyfCOM5rEhWr84Pnv+aZfVrNmVfVtP+NHrY/wxVena6jEBg1/k6dWQMAeI7UKyzYCEiHQJYnEbT
NY8HkundJ9sVsdKz3lkGguaWo4N8+IkvfZNdaMILg1AUXO4gK1zLo9wSNT2V0aCs1cRxlHBLnEf9
e3eloFgzweGINhVzhom4mPQ2o3BxcHZeCyWqOB1iuoocsXqnHtGuCMBCpSWW9ujLRfmooXqQqv64
g9iM/cWAFdgtBrZhQXUV14PxuWW86CLjqMpUVHSRdEQJn9nKt4SalMeqzyiiIEVLjwDxm2NL0GdI
m4CPdjosdxNwnt/0j/qVAYpQnOME6T3JiGgd81050oKapkGC2R6Kht2HEj04Bao0AVM7YvzqHjUE
CfCIDr3PffkizKOL5KGidcILPCPJvhM8bTKcb6VuaW1k5M8i4wO+q3AqYd1T60j1pnMsO9JbVp1v
GcZNDBd6clgdCOHG+gmAnnzT5VrAsRGfdGZWr+H7ygjcheuT2cckxyrSRlRYrw8BzFbR7FjuzyLl
aXwTY1phg/2y6j9oLiZvJckFMZA4O8WPNiI2VqiBmOzBm8qRdUrj0q3RoeBINaxMAtxjOMui63cU
eFCx4JHuMzPN6sVF2iDYhijTV7k0O7B+YLmKOqCj3dnF1FyiQIh1vFkGQamQcW0cSs3io7+kr5YX
lWk+LWTNE4iBrr1AzUA7GW4fYuC4FMfuLCDUa0re59b0KpwTUr7c52n6Xj/O1xn4zXjTl8Hr5aX9
rDLW93q6fqaXcKhdeA89Sw9pOkn1fbASnMITc/ji+cEzPBHgfxvnSKGtffyyrcYFWx0cFQfvEXMb
D7jSfNVu/fNynUi4eruMNw8iqpmfg3g7VBmTNaP/EGJeQxHIQAMme+p/7t0em1+GvoMXEn24dKf+
/7B3JtuNY0m2/ZX6AeRC30xJsBcpiep9giXv0Pc9vr620cNfROarylUxrhq4S6IkkiIB3Gtm5+yj
U0O6QGtcXS4MSd3sx4VZ5jgtb1rsHIsR2M100Hp13lH9v4c5UV/R/LVkYxc5iL3qiF1NrnnXLHTY
b9d3VmfhGiBtqNLpEJThDy8iaLXVHsz6NYG5DuQF9X/NDtjB0j1hGQzShwmBUksZVmIoVOo3QrP8
mgFdid2QNn6J+XDEhCjSpQRToo05UQo2IUOJdsjDvJibT9JVFlCUi7VR1ECiCpJvS00nTfECK2SC
JTLBGgmMaekuJdW8lB8T9kmZKRXSU6M8AQC7ZYYGjiGHVhR8k2rv9/hEdvWW2x+6ny1tTpLQ1lKk
yfQhIsezb4JdRh0gshyp86RhP8XYOUpyed2DfCllAnTb28BG7myImD6gTM+QHOEnlYK1RzJS4jPN
8ZsGSbgXh5ixzOt0/Arac1+gyZZLklDErJlSvcVxVlG/aJeCS2OHt7XW30XHFab2nQi8hOM5ctX4
rbQSRoBOuWu4HyW+WQP/rAlty4S+xagtsr2d/PSQoLzBdVvhvhW+eYQbd0Dh0mnfXDy6CmPWBM+u
gnc3wcMrr6BUmoJyhrcHbSwHyFCeZAwVA9xnPHCbkkhxmM2ceZz0Msjw8A6bVKrl+NzgKO55ZDsE
CMRbKc+9x3kssHH5WvRoAs6WZ9rjVE66E8Nev8a/LFWqlIwdvmapj2XUIROVlHDwtH7s52oTJi+K
S0YVV1t5j24fnfkkHWaxegkkKMZTHdUQgfqTidNaFD5Jh5UnpBESOQdxqMuFg07VOqw/pJoTx4LM
mypm4jkOXuGay4RTDlADv7eUtDI9kmPKwQ/ueKdl9qUwtoJNE0c7LjE8HXdnGxOWZHRNHAvy7V+1
MCA7nOdCeHVwosv7KId1wjskAFfEhncZznXIN7jY5dURirssWUb/jnTF7/FQSAdHJ9tvoRnt8Xki
ojWzPqX0bERASNA1cjQSNKN+paAkFQ2icAVllZPmjChOpQMk9yOaSYflO5z8OCE3AbGjmHt0HPwF
Tn4zwdiEs1+Zv3fWvsHtL7JBDfd/xYEpM2H5Wrwm8jFN5v1srzPYATIjloVZqBeCJyGo+ChvvKgY
40bfMFs0zWrXbdRGPWUJAAcaKjJkVWlVyTxPTrhZWW5vbETTra3PrjuQl4mXmV4DqJDbYNRCUMeY
dmAdlnvRoEDg9pKmQNzEu2X05adugjlaYzK4bRzOnDw+bmiM7msUdZ7OlbB3LrpmbhyYGdoc+Da1
e9NfHbpYfUSzJKfD2BsoXgZEJZxLhH616zbsV6ITHKTJho1C2AxEzwUL+vwlXcedtZI/Sp5qGo0v
ApEqNuIklOW5Yfl3q2pfMkqZGjYwOGAX/b3Lwk0xsOsgqEBIS3Izupbjzcg4XtHvF05JJjTC3FhZ
16p6GiyTcQmHLM9A1n5ZApsGKwvLAI8oTzCnvbdUl0AhARCHjmgBBblMY/om2ROxn4JDzZ5OcuxX
oCY9lmXsN8LsFnKyJ68Dm4MpnnxUympNH6T/arqgb8FBem6Bia7YCtWFBN29sHZFKpzV15HEdvkL
5bSTpoy1MLsDIS0qwdb9XqG+vC3btE1GQ5hpwCgarghsRmptOqYW3SEp31juqzy8kz2i3J28MqLG
ayxg2fOjSEAWPdx52YzMOr4hAUSwJ9vMWBgEHHOqR+f70qntWqjXFO0nOyMAm48Vh7hTaHRi8ukp
96oPe4EQM4XKtrfqsxEQ5y5Bt/QRvM0QLX4+zalv1U3va/ZKHeyvSd2XK6vSXjo9gR6yKGsg6KNu
dCvDaMh1SJovlhoSupY82Bi68RPRTphV+xha5p0iCR9EhMTewMoALMiMQxLCzBwjhKVn67iEGcpi
P4XBamajvQ07MuvJwt5nBQF+GdadaJnpHhHA0CQ1IijzJcgbda0b7ns9Bq/2IFAgYJgpwlT0H9cl
7abDYECWxD+D7vs8RgVZesYU3bdef4X5SRpxpeBwJVDhXCQW9DKHINaoKzgoDFzPCiLKLA4Oc0p8
XJc5gPuQXGrR098vfZ//9yZm4Uf4dy6L4j/On823sv2rx+KXRNLjN/+sey3XUjWTvCwmRH8VO3r6
P6h4KTgpZE3+F0jXn6QA05D7wsVvEGel/tPkiu23JywDILDYMJy/M7kSxsC/Vr4u+AAkla7mUUZT
9P9z5btosZKnCx5wp8pulnYpnaSyEot/TsM+NwGIWlux9oqFWqAYIzs6oQHcoLE6myHHJ7HnZlou
WQvEZltq3Q5j6jGpiFq1r7FIuTFltHLxV+w7A5GAafudjSQFaUQXl6egZjnHbiQPJHK9xGEfNmwT
Xb0BOVpK0onQEtH3S7FTowwBAYjg5b4qVRq9OPawc8jSK8vsbVyCilsqSdHKyV9Dx3gova3ZQfjt
XujR7vWr6AjByx9tRvpOo6Cu+iKcBPnxsTNWLRh8YVjJDGfBZZUjXZeFls4XEum3kVI8xpNV4c2y
8Gjd1mIWXrHoml7+HsfsG7jU1kcOjYNRHTyxe5Vi/JLomECsYCZrio43TBGT2CJ2McIN48cCB9m8
JGhjupqYe+uHWQ3RHQxlQk0tuC16o20KWHEb5Fw/krG8a5LR8CdwMavJugZo0VepzQ7JHZdzm1ms
/Trqo3hlOfWHpblXrRmf+y5KUXh7xhr62kwyEka5UCxzhZjnvHJ5zBqrWtd6/d6SNdwlD7nY7QaF
6cXirSsx4iV0ROMVEk/jPODTc8SwR7QL1r2lDv1Q7Hygozcd/r5F9ZadbuBPSdIefKtFuK9T5Ws7
JyBHaaD99oib4hmPDoZVLOHOySqjpzLtr7WaoAHAZ0gN+2hozHXwH8Jggg1sN6+1sxirARltOc+Y
FSfEpXUUKYey/T5xDT0YU3nXUpWqSfaYiuXRKUtQlbggPbFDtgnZ7wUx9Elvw0kV06Ql9kkTH+Vo
LZ8hAQY+5DJAbHgtEzFdRmw/1BofAcdGZawUNnIZGzsEWM0CD+khKqqb4Ujc5tLQEG+REB1kLNcH
yLFa6DWo22E/yEZQXOUw2qAOo4Qqn+aLpUcbEQBamIfrhH4pPyBfTxpeAP6Ju8aNXA6+e8PVd3Jz
gEe17djI0M8RJp3NWt1UoCszVtyn8iybQZnnyc5fDmPPi3Zi/BH7iWDkLDyyYZ0y0pmPA18neGgD
Og4TuhkLb61KCwBb/s3NEhr5Nt/0+HDlUSZ8uQOzQ7EQpTp+XXy7fZMMlJZThEZ05c1wNJ1YeaqM
7mSGGNPtUHuww+Rp1hFEoojCKp4Ao842DX5hwT0JvbVkH6Y+Onm+F8SEIEqy6RcnalzKs8bgcC4u
cj2A8bFXUKoJ7KCjEMyW+iTkamlYyVWnJ4TUqG+wA9mK501Hs+gg7w2hlsdKgprZkQvTWnbk8iaI
VavtaVeP/sCeSDpeTElXbR5epYqQikHD1SiiSymrpbykQKMPiL+3LDdJdXCnZy1PMHdYW3m1ZTse
5jPF1HIaK7zn/IYKX66n0suTvfiHpLYR3z+dEnh+7NzxGkm8WttZ7EJ+lZsycBW9l1Tji934HQNo
eRLyhGK+J7+/4LGgLbeSeAkpT+UNl/uTvpyUOdKyo30p+2xmEmzZgS3L9SzTg01YNPg9v8jdpJ0w
MnBa8NQGJQRa9rokni+/LWhDYRpIQSx/yDDSXKHOkNJWEpjC1MHa/zHd/qxb6cbDSGSVdCWkeWAH
KJbpYMn0U566TgMzIeBVgH1tYTBXVs7T4H1LkUgzgd8T1rCv0oXAt+FnYofhqizGAxaPjdxoB4iE
0OX7qpGiejPue5MWAt9ozfpbtLhPsYogyxx4QQmja+ZvhLnAno+QY2NzZsTUTCtdqVFyi3389sPL
Er/3sbUpQSraWfguL6PLUUXYaZWgUDjgriX5Cc0ut2kdGqfZSpGhyZdzcF4csq2WrPtwh8i/3TgM
/EyumOt6ns4iIevr/smQ9pfRsqxVvmQbleP4khefZZ1SuOgiEdRKn0Htz95efMsCiNfRpGSO1iOW
1+K3csj3hbr3tArchs23RxhqZGXFb/IINqK1mM5ZpxAs5bTngtax3K5V/YsI2rQ+uafYlS/lR5gZ
Ppfl8EQk+WPVHJVlfnTS5N2dp6u4GIryvKT1ueijV3EvjFF8rXIWvHiiwRE8icFBD8KrYQeHJK/Q
falvcnuF6SHvuit/jNNGr3JTrC53g/clSBX2698wY5/M2juIptLI0u/oPYBYZGeZawfYh0FQhB48
gsz4rirT9zaMvyvBSBoRTkht/vQSw/cqWuqNoRjXFBfnFNixTxMpOGB4S9e2FsR3VUKPbejHJ7Uo
socsrL7Gxdj75uIZ5F+NEewdUgYUljirTOm+IHjWUmQpMS6rOo3sR63On9LRgh5i046wtS1eLOXZ
mLsf+ji350grdfAn+a7RguAjc9yBZOTklZAWUpgzbQGjMDibWkv9MMA60GkVJ25w15smsDqajXaC
lKHCStGvIk07aum3dH4dmmkdel/M5U6bsLseS3VVw4ZW0Z/shvgwFLt4hPVNS++olGvOhUB7qNR7
l15KjUTZQnq5ncc7C20dHa810Q++ZG5XzbIuFWVrmZUfe2hKqmI3lvrTYs9bFFZHT+3uYmae5Dgf
UKk/pFVxITEa2915GJZV1iTIqgGmj66/JMvG7LtDnLPHI1KhsMgbccx1WQ+7ivDjLHnMgnJjkidu
ZiMK3MLPBnNne8pWpAeIEw8aLBkdlqtL5qXaAEUhrwpNwdwXhCXtvSkGbUAqd9UhHOUq7RiQpqK9
osN0ciim1WY72MG6RQTT4dbk2N05P2wi71ksLuX4SiuLKqp9cAlvKRa48XmDuCrzy9Tb2jHR4MSF
J2qOSj8+TKC0+6rFYvrF7Ka9wXx6ZbYNSgtv3RZY1/JtC+8gXRdfavxmDeCLL4ZByvHR+siDj7T2
bRLgu/g4B1tgnnYNamA+hYj8kzj36W/5SvWiYSY0zsTU8tYeUc5PxWaKjxEJRSa5gYTquclWfQaa
lETPjf3Ac+FloKcxee9688zInumq+P8SpVrP/VPHjKLQ3pM4AxSJ1ArkSmY7sKhLBE3fIwbzGTwZ
3fyUEf2LmWwzBr7KZTRfdAvYAMnb4Zv1ohjHmEDHamlPs+reFQAYjfK2figrJkcJeFbP2Ziy85y6
w1SZX4kxO5p197OsAmNVuoi1DO8lu4yGe2eZyISq+3FKNq3WvQ80s6sSNVvdoj5DJBq8dNp9NZD9
51HXNg+zSiuFlrlJgzudVhlzKEwr5XvJi+kt7TpKgffFJDco+sVUiQivUwOphrbvknG/TKsuc58a
h0cpqcaVDD1C0j+m7EjKwDjb+XuoI4EIlAfT+aKSSVoOJwAx25LR3FyhX1iAiDPZL2Ln2Z31Qx42
J3eZ4NXWjzMy6AVBC6N/SJUzHFYDjIqJ0DxD9JWDvjDOnl0+m6VxLWOS/FTajov6GOq4MNrTLUAt
VQ8Lh39fpwcvx8XUaNu+m07x1J2jct43a93t2AxBTSPFxGEbZFtYiHwuM/h5Esune9tE8Bzh8dOb
BE/ooItfnoYefR/tql3XvA7qvRY+yqmNQiwTy5c7robqZ6Q+k+UYat6qujjKJTAnTKkXDCSsA/E3
O12PT9W0VtitwzvRDp1xUuwVWaZ99hK7H+gMhvRHwvnRquQHFvmOavS+cDln5nwVK+F+zvC9jWBk
BotBqTY8z04JKj5bZ/2LMYzHuOXEVYOtWtCR7/Rj5+KWCe+baTn3unsHm7miPhuUALl+vKsCkpNM
CwkgYZZUU0VqX4YK8fmHxQrb0IJK7nqLRFwMqaHenYMR5KVT3ntx/UlnR33RnOYLoD58aO2lcpaL
kap3pameknwlppKhb1BCZysDZkjUVeA9GYhM0VYLR4FccDQnl34kDcvJ1yD8/CpGZhlXqO6vWXLu
cy7k7fCAJUgZnBcJuEwN73mgURzShg0S/ZEo2YvTYirPjd1j2A/sumMXtlAevVg0FblwNvCetW1A
lclEdp1k9kvppAPOZ8RRS0rplCx3fVBhW23vIrf4Px3Df/wPdQw22Ui0Nf77Zs5h+fz6mf21kQNG
+Ncv/RYguzRrVJTELjQKEfrSrPnTtGrbf2Fl/FW/YP3Ds+n5INu3fqWm/6lAtkC0mxqx6bpn/uJo
/Esg078LaKI39C8SZHGtOoaFXMKwDfP/R6ovhRGmQTlnzPIHam92g+FYFeRvqMcYy0XPoPQcGtG5
a9X0DCVnuERUTJptjo9VXCJyLerh0EMX2qdzFSLFCwASclR2uXbuEeR/DE1OeFkYKuwySFeeK4Zw
GiCnPvGWcwa0mYGRfVXq2HqN0+VNDZXqR8fUOdYVcIWeaYMSqn82VpCeGtognGl7gqaT96D05lOZ
0i8hNEqZ9PasYNznAgCly+ls4zS6Y/BcM+DXvJk99GL+KBztMtmFfa+mnLJhNGOTtbLirdJqfTUZ
akpHn1V+7hkkYAbcKL2lYzWDRuGSRrJUdsMWJ9sHatv4xLekd3Y+09Zo8/gaGuoADtFbW4nV7Ae1
mcmTRoNcGRY7Ua3z3tope24JG/kxjY5PrOmXeXSraxrBlyP3ioZyaznnGE0nu239NbDU+C7X87uG
U/xYucVzzKXZzbEOK8l6IR5RvPydryb6aQDtqzCC3UyVR2kLwTGeH5eBaCxd5iFxRpROMe7svD5O
eaqtpgxquTIzhTgXzDiMgDGwDrl3NebEEsaR4fdEHJYNr1Hd1VQ7mnUf595TONCtanQ2a73x2s9I
F+/pfLMLyR+Vebi2g27S7qibFTPJj2bpkJ3o717dbvWx1DYdtKIoZK3oc6SOwDgyvMGmzrK3oGYw
msviWO59Gyi+rSxfXLNuvujWAy4nZ83ALz6qXZ4wCb9XwmQ7u5hU6LUx3mrypwWFCymuJuvdtNC0
qJ3zoEfFOhoq80vFMN8uyoe87aY3rUupMRr1nPStfZ1SHSwy2zfTbbIHp3fO5eR1ayVtWAwdh7ju
ukO8107lwbUTgnLC+NjqUC+FFMcf+567SovbmYZFR/7hrAC7c5LS8O3JvGiddiSvzJEdfAY2YqUl
82kM50ccYcyyB/OxVpTPcFk0wXmt3GJ+aNPuaVlYeNq5UNZTNV1zXMGmnp5TpvZjMb9m1fRtnIcD
89+vij5ee0PJ1m1gXeK4ZbnTp5Pb/vRcdqaW6/CqZjzR1mtJ14w/k3B+TfTh2RphadaBn2nPiU4W
StewwjfZuazPi62c0qW5GGwUx+6oxVDVSaEtVlNi7iOFy8Ik1KxF+9FobCRHOz17gcqzci79YoGg
LusEPf7EUMWKNrWOn3au7fusY1nUX5WoT1fVRFDVRJ5wMlANlCW/FdfFm0ryV68+KCpMPKWdTzXR
zrx772b8OYz61VLZDA2J8qNtuy17imgaipVeWvu5HMmN7/sHNws/lqqK12bF8zXb4blqk+Oi4KC1
xvm19QqDrQCC/cjoP2dzOhnt8moOyVkNx6u92B9pG+7Kvtu6RXpu2uIc5OnPtAMe33/TmIfDk0Wv
xN8pf3NanC10tZz9iIXmS1CtbdK6+/hSuN/LKDgYmv1u6TyPWZlPhjzNfLjqTo8ChFN2ULv9rFq7
LMnxM3SEBDn0TxVjckiQkqzu0pxXg1bYO88mrievkR33PSbLNLQfo2l+4GADrGe+ZV3/bHnddbHS
n/Wi72034wQ19oNHvDxq9Pe2mK/s33CY0YrT81d7tHeqmZ5LotKX0E3uK606Yym7Az1W7scmDqlf
h3uiaNhvGNZL19HcCOhTuvgSfYOL7xiPV6NiPN0YH3aL2FfH6++MvLHNnD1bYAYC8kaDiRc8/lxC
9Zs6JecSg5lbk7SXNXvH6qato7O/RW1/H/T3cejYZHfYH0ZhZhtkJ8beXbTvXpbQDkrdY5fw+mAJ
rZOTNeCqn50Z2A72EnDE2HHn6FKY6mdcRZemJwErndLnDLhiq/FaqF7yYGnOuNKC6NzUkBMykzZ/
zMsx58wZrGHdxfbJS7GWetFlyVw/jCbcCNWLajX3lUHCnpEV2zJ1NgWDgiR8LzxMK1VhbGm985JN
1hmzzXq2669lzRiaopL0kGjVp/hzKCZb6AQe23j3frL1+zhysWGaX3ONa6eiVwLURIM0qPGKiHTX
L2tyKTodFR+u7z5onzVejVQaw4MGTXLp1up8AWTh2xXGmslpYMYkXgiprvWXsvxgsljS/KEl1U2E
WlsL6bjsIG273o62eY/tCjuOnj6FhNilgZojmMmf2qbm3UsWH7+2sU57Xcq1fm8Y96zl6jppbLLp
vfnB0Ien2Gu+ZRoqEpIMT0FPGArCW2eAP6U5nGkutGivoAkzTQUtfHrWaay91phZV0O47unVoFcI
3ZVaIEKp8q/mTIXRPmh9e8yyZlcptbcihIl0+aJllhpezao+B+38pAe26RsppT69Qt5W5HZWDJV2
mAsWbp0I18Hxh7BUOfaJ4zCGBNGvXm0Ng7B1rWu2ORWmnljnNl3uvekF99FjN6Drn7rpITe789Av
Z91a/DhAcB73/T7pU0RrTYOmsvoGiCumhVfC8ph4CYfOIOFJJXGQwiLGvjq2ucKoFrsIysz73oYD
u9jJ0ZmxmDTWa4Rynpk+xIC8WB6Div5llT2VXkMXDq/SAn5m5ag856b+HtA2XpkT/9lRAB55OvN3
jliZVMJkhnB1+z4zioGYAP4DgLxZ2AuMRXi+fet2K1UlSW9a+H1Ac19WjDUWJjhpxA/evh9WqDuL
8NEhVfPXLWXO1Du7RGnJrAuGsNs5j7f7W2wsUN2sfBkZs4kZssT0K0SMwpv2Oh1j3TRWQp6HXLLr
zc8ktX0R/3m4fgQzKJ2Um5qRkX59A54e9Yh2BHJEiwau/JOhXRW/mkG+EZgEpMeDiABEPpiqv+5p
rjV2BSw/9JZFNFDxgPJrPX6TxKz9svshkeFRgHjBhUKlhJvShx5UbmH+HhxXcguw0jBf0OeWWDuc
SDwwGH1y0B5jONvIyvEK/4JDiYZCYjp6w9yO+qqkORhNv5DSAkYydONOGNLyuWg2OudkoOnJsr3E
YTAGg6/2S+ciYiQBM4ksba7Hg0iwxJdTjH5L30qUaqJhEfUTnOZD/CyCFGEYiFBUoFASHiIyC4VY
sx4ZR8TFte1Q6+TbzvUlpVhEFSK8GBnkCIJJIUKBhedmpJGcMlwZ7JZpliP4GQxjT2cT6ewaH8O2
7d4kgA79aTsdJHNNgKYCjxQBqug8dALmE/gVonoRuVVD/LE4buT7RvwexYtPUNNGKZldiahWPWEH
2cFdOBq6IMNoEADFc2CHoufEFCYIrwqEmhwWCW+kHBo1AGARuop4uDrD3zzoTBskEESQIZKvLm+W
C5SiNzzOa5NGR7BZIqEamxtxROp2d5PTCKQq+eNtEvuQl4370mVLE+7kASS7QukICWKmgmmGAdw5
BFMl+lQz0DaN9RQxhJDjbkRrVzCkqNLq6NUoBDly5ckMjEmEV+Kk8TqjwVTM8xk/pTNU7HSAy0bK
DZUekixUGtvYmo8CzDcTyZvfomVmsIYC8o8zaNahDHgOCBbEyslxMFGcuZjeoDPIIMrh38znLfkV
grYusd+4/eeNxA+VH2DPXscQYUwWfU7GShxJkg8q+RUtU1TEXAiXC/ZTzuTLSNoSFMKgHusSqfV8
u/t+arYesSAQEKIw2suj9DMTKeZnEkdHe/c2OTPRCEtIiZxewgb3spalGCpAwEWn51zngQTRzfx4
g+pzNuGPw6q4MbjpMGfcbai8JVQR0/S2IBkTZjo7aZo14F8CKEN48ayKvBSE4rFCGQogX+jr/LLc
tzz7gXH97/wNeQmizD0glhPRov7TaSHi8QREgCyPLGAbeT/kB7sp2brKDUjeoBiQV1aBFyHvy02v
zHuDupI29m0aKH+CvAnylsnDyefyFAreI4xYktjnJ0uyRZhxY50XqnES3jirwE5QgMIPvzkwhT5y
aYxqI8AdefLyaqQ08Ed0+/Jc3TTcyt8fAosOrNFXrK82DypRLYPAHnj6kkopz1Fe61650yJ149rz
0bXGjQjRxabu0cqzoauEX2sGDwKc7iGviLhb/onewoLMIh5/lElMvhZfPr/R1iC5OM4dBtgt8uKT
MiubEt6LKCgCOdWsW1h7PY03Ub+wj+SKL5mUCYM9OQmIBXRoCcplReRhEqsuH0XpLv69IaxXRo0e
nksF5CUoDu/yaYKAU0By8rmDaDENL3bzRNeZYhzeDWXivGrS0dv0TgaoRSfTcVlebCH1hfBymMAT
AA1Bx4KkE0DUKSHrOMiD1yqeniSM73uB78xQeCIE85pgeeyUYRqYHmViZWOXe61IZWdt9e7G2I8Z
dIP3IebdFdzPIuCfVGY/FC620TsrAzbQ39dG/a+MPP9D4kRA+H/fTzt+Zv8lBc7jt3431DxcPxgk
WLPpW2HloUH3R0MNR7/u2hp4LstwNNUTxOxvYZSJ2d9xLDpqhulgu/+zn2b+A4WVrnsekijdwTP0
d3RRtk4/758NQViLgAqopLWgxOIO/1kW5aZLn7hZm+8sWZ84mVNO5N/XgBFRjK2jWUBwKhoDyeco
0SwaFuApHSkuJIy650KA8kPM16ImyBH5ogpZa8hEShSeYr6WK42Ya0RFIpIrwzu7XA29kGsmH+Xa
IYxY6O6U2VD8vZrI9WQlQQySrGWZGBSXBr/iEFRfFlCkXnK53Xj7b6p1bXX7TAtZ8JVmVZGaYnjK
Y6rOLxofQxODcaIdrCi9YkB9Gob5afBgmo1NuppwyU+Z9TqM/b7Xg+tQt7ub6/3myZ/T8E1Brq9b
K8NPL/Kh6Y8WwstKXPU38zzEu2QVUBy34tW/3QR4hsF4ue1t/nh9BWgPvz2qkSU5vkt4b4vfWiLC
BcZWme7aaLGDCpUMTcRtQ8kCzjGwy6rPoVL9YmSj4ksSFdZAwfscJSdYfrid59XkRRt3Imv3PN3X
2loz1mi/f2pK/1B0R2z7U2/+1GyV2Ngent+NntvTKq2D+v3GevMW0iRvkFxADn5E5yCSC4qDIkim
+fJLYaLTY01LnAPRRe9dWhYhEbKGw985aMaVSPtymL8H6fBzNpkCjJ7xfc4uJNi89HxqBjp2GnLP
0mGdYH8VW0TCii3S+4SX4HdWTAKp1sHmgtW49ubtwB5yliTnP7JuGhvHc+5sHafG3vo9d9/H5lVU
cHIQon5HnMFiRRknAF8B9uaunxJwoZh4RWrQM9xURtX5ljlT0r5gDyZqI3FmNSRtqPrZQtYu2hkR
yIhGPZ/tHeAqScwQAZOo3kVP00zaSlkin/bfTuxFcg/C9BVurxgsTITDHstEZnl4s4A1swbN7CFF
nAQ4iI4Clqbe2oq1zNUOgZPsCrIZXbbGcsI0qJtnOK9iG7ONyo/mceXpLIxskcVPsWCcko+6gxqR
HSJt66oy/JrkjPJHySbwJoJKkp2oVQqwy5KtIZxeBZSouPMlawE9CQbnCauyeN1pWxjfhDcldhWb
klm2+wKX0tHj2w1m6ShfdxK7g47RYWmPRjb5uPhpM285l04DeL2HDB9MjDVf3liVU1k4AvJD4mNo
1E8VMs3Apy2kmo6dm6ghhMjULEbrS46jgHwrGDdZcYjbl2DqmCNZZ9Zf3jxB4nSwccoUwZWgcgSa
kwk+x4KjY8HTCUbtmg/ds4sWYAjvXKg7FvSdSjA8CZ/kcHlSG7+y2Y9ftIhFn6Y9Pa0mol8GMgFy
1wK9AOGTg7NEnhypqkdBdtUtHbcY1UUdb41p41HLF6m5FgSWOHEE2Cbye3HoaKgwFRPDPk4zUcBz
/Wx0LPAYCRumrGIiMIkqRK29kqpNyjUpy6SaEwJuSLk9BRbyf2Ry/AvQMATTCfwJnXQ82Kjk5ccF
CSDfDrXgKWzHN3UJnqwAkZUx3Qex91Lky5uWLd8qq/AbCxPcYDyPCjPGW61dsdMQLJLZes8qYqEI
OBTNxfewHbAPBE+Noa4f6jQG4ey9IHJ8kR/Oq3qbzcQXCPYFlpKivGEwsRXUkI1jgSsam+8zo29S
05m8lijmJ/2aq5BF05xKXl0QDSUTFwU72NKdAum9rElDeZi1YtOpXF8IBP4ZNI/xnMSrqQ/EBhUi
8ymvXPK32DA7TsTcok/m4AhfzR6W9Lj8mBCADuN3O2VMr3BEiHZqSN7cIfkyedO1rdy13DQLw7Ix
3dWcNC9qyEP8v9+YldRfBsap6rkOA/ZvBBy5/b5bpsemwZaH8+fXL9QMbPNW/1SN70GfbRY7fZS7
DgxEljgHoGPcFU1zcxTUXKomo9tp2NbITDWacCvQiF9HwGs+ZRuXRVX8ImIPEfzczd3VFSc5fsRL
0qjId6c33QIvp/k3HCB6Y0/ggThDxPAhh5IYUGq72sm9ZHwth0/C5LqFTirvvdLdyZGkZqzUcvXE
d5QAsBCItPgjgpR6Vwpve1nAVBjoW5A2EhFI3SxOJywDW7kQyJOTf79jDifmKFLRwnU4MO24WUZJ
97jV4ot7GlDdVcU2ig5xVa8Aha08JG6rZrR8J1BPNSYyQW5KzIN8rLgqSgMG/7uXdjuxUQD83kIe
QHwwHxtE1AISNd3sXT66UXaOEhpM3vCF4PUPuS1W4jtnugzls82tSaq9ZYX+WVaAhpqV3BRxksgP
Znwrb++q2XvFUGB2wVVulbspmvfB0B9+32Nozm8DGr1uNOmQKOwJsq9RP71o3XJZaGeij/1KWvNL
1TkftYVijGfUM7wxAoQHrrNSsC5zZBpsXVTQbUaQgPDRwnWTqhxWGLnk1rwA26BPobCQ7I2XdW/p
7RYidgqPSGjmbgTDTjSB3Wz+P8Dz/2xS/sfW/t8Cnvf9j6j/8V9EJP75y7+tD+o/PCwFqm1Z9OYt
DAZ/7vDJSITw9cfgGxMElIHfO3z7HyqILyha7PGZPquUDL89/xbgaNwUzIodXQUY8Hd2+I4lGeN/
wTxTPFBJaJQZuCkYz/8rs0tTSjXVDKWnb4OWmsn3yrWsfpu4QDub8N7N527LfizezIZpnpLFyE9h
Fh1rXbmYSvGRDEhv9ZkdnxsV5D53r45espzMk74CbL9XZgedjPZEP/3NrFv6s2F50V0GsgZmprDs
6csOBw2r0MrWcxXxvYdKnr22HSyXOuTy0KI6xMHkER1XIfTO3DXt0wfFVIc9zl8oyprAhKMwwe1m
v8QWQFA1oyip3WvYtsGmzENwzLKhVYy3MM1+JuWA8VGpP41WRFU9ACFi4AybncIUK4faRvSbMOZw
E3XwZ3oc80JsUJVMgx/EzGEHbfhQbYM47tgGt5Gf6zw/NX1xFruD7O7EXVvRoDVQZ4qpVLTBWs5O
no5DR7eQxCijqDZDRdB0vRlQeC3kmHu09dxhPvb1fJOSGzQhhBUg+Q6SvyAieUnhk0w3M3buGMz1
9CS08FQ7Dcptaim2x7K1le2ubBUlC0Kekx39jIESyAYvi4iH7N3d9FYP5s1KSvF5c++KHlm2f+II
DSzCsehHxxPoLnwCsu0RE65QMgWFq3b1SfZ3pdL5lvMUUKjpQb81dOU/2Tuv5MjRJOuuCG3Q4jW0
JhlMiswXGFNBa40dzTr+jf3HkVOV1WUzY93v/ZBMMnQgEIB/7veee0bseUgTnM+gTzFzHqJ1TctH
6qRQg55I71TCz0RQX8WPik/OAP7SSEHaOfRMm2GlibSb19Qjpu7IKRTPsHhPPTo5cnljK1s3uVEq
LhfnU0BJ1W8lZm4q71JIM2s8uS4icI7K4iGVEt6giJViWhzHPqcSGY3yxkQzLp8QVPGT6MOD0V9L
noUD2l+AXu0wrIMZh3EoaVO0sGKHJvGbG5NRRONWafDt8Gi0lxcusXzgUtprqYJKI0MITalf65zQ
pgV5ZtB2FjLZskQo3KPeXbLM3/oYF2XlIDef8GDKPiKrAWA6X+VyAZOJc0JS48dC37VYDLHThpzj
+0whrJTdLqMwpeDkVpLwOZLcKPtO64QXC++E7Almvplm1V1ZOSMxvW8vcSp2BCVwVqrEDoIk2Y16
W6+6tsSUwaSd/hJlWfKRV8RquWb+7M7hO2bclM6iHntQ3eJzoaF4nfDLMhLfzgZ+EFNtbnowX61e
fx66rziRrnPmftidRbdbNbVt5WcPk9q8IjC4FJzTqKbg841WILznL3pgouhNr8uFRj3/XH5xlfLe
qvBCALHTM2NeWszJFiPUndgqJqOIpakzOykTf/Hp2aar1iQ43M8/LTh6YNbrrJ7uptDEwQNfJ74l
fUyRP/Vk6y0XO+rwzS9/hFJhVkFLZtp4Xvj2SsfAqfRfkPb+yMTeGMcOk0gpXltEsn5iXLPQ3Ff+
hCGM17Dwy/FXPtthtukNwAgLK3+5mEUzh5TX2IhvbRjslxfnyU2Wa+UOcsffT+sIVLRLnMsXw3f2
y+tcnmP5rQ3djwG1s8NKvAhYsf3aBKryZEB4AHGU9Ehb1dvfXoOfpYe5zm8ZGRyrukxYkQfec59O
20k3n0uLTCuPo26CkGrVDw2oKiJQZTM1MJjo0keRWgG9QrPH3E1GYoOzJ1UPNwPhY6fENfBjy5+/
L/v953LtcruoDz8a6qKtAg4JxqGlbfyxUbdVk3ypdR1ntagh/nywytUieqxYQOn/E407lUdTTcd9
AyeOtDwH4lkn44qm4ROu5em9LrzGReHulgdZfiyX91ZB5KgDaUkl6rW1kKYEhnVrJ9adARmgm7LN
hvfAUbVV6pTzdehj+yUYJ2JUqv49LDz3OBRpv6nTPnsyrBZKh8/JbAr1i1GqzVtcngFX+Zd5IEG+
UyIQlH6orjO7r9+xmDjrNMid0/JniKwJaT1j5W7Mrk3Y0EHqvfo9jD0Xdy8zsOVmLd8KFlZEmRTl
egy7blejd3VT7WEe2s+eSSdDSeFhA6lCRC+2gBF91Lsz2/upZiQSd92D4w8RIudg45TWfHAa5KAp
hqpj08/AaIyNg5Eg454+xoIag8GM0SDFcKC46hkttCcpZixjmGqgJhHMQ/Jd0LIGtoUG+0Kjf/Mw
M3TelxBrQ4LFwcbqoMOSa9t7gQFCLgowREQYI3QMEhpGCflbLkdJti8wUvRBeMfd/pJhsJiS6poV
1w7bhYP9wk4QyWHHKGoiYZunHJOGhVmjwbShYt4I7YuKlUPyGORPoZ9kS6XdXOUmtEheLK6Ty10l
YWlK5ZCqGEWsqqVapxtp54csTN/mZGIIb4NC0Wau9k11gwYe8dlUor5HDFEQnbtKCc/Gp7LEQOBb
8fCv6PhY2qpbwCtRPV99y1rHBr2zpuP45tbRBlHdZ/SWyAaK23JhJAzNEvHRr9vYe0tXupWenOKm
QXok95OYBgvvTY4Hp8WLM+HJCcXJw8KjXWkK6ogI504pFp5OzDyB2Hqq6ZsqNh+jPyw3liwGtW2/
tY723R/H9dBZD+TjXipn2CyJWHIFgR8MfMcjgZO/srPkwrDIYCPNdBWj71oafDf78OaG5nrAo8Rx
GPgGpnOmz4uDFC8TGD58c+kS3S4ZwwHnbxm5OAzUh0MUfVZi9n+G4jKglNF6x4leomxkWGmwrJMV
n4zYJ1xWo/La4bmS+4aMamTMGnMa1p0vSkbNg1NL4hlUcW7xNCpOrgRHl9xb/pYJj8QxCMZINiPW
PUERofHM0R2DOqLUkJe+oJ4oYydxkuEo03GWyei+D3/hkGqcZxX3U6kC5PFSGqvLy8CpJi8twrnW
VqsZH5u8kR5fm4Q/K2AAZLgkM1oD/5uKD84ZET4ec7xx0r618crJPeRB5UVIQqC8oIIWU41eRAai
2HTY1m+FIQtdekQe2WQQOROSUOFDHlqSUdsBbZsNjQDYE9UZfipgU2iZkJFQzHUmI3FGempokyPJ
1UyT03jcaD30HuaOVEUyypaN1g20KSu2m4H2ErEHVVGD+Cgm4bUn6fWQk/laQ+4Ok0eZu6XT+3+m
Sf+SOPu/V42Imf/3adLjj/b//Vf+V3X273v9niZp4qHHYU/kPUtNFpR/TJO0f8CUdC1czIblLXOm
P5aazj9ccoZEf+05qK0YGf1lqYn1XpTbmkOWoWEb/85ak9WuAKD/sthkksWsS0WsaRg8GKvXfx4n
gYktrLx2y/3g0FQrywSGDyjkWsJDkzpe55Xz0fYJg+mhX1tVxPAi8L73SUCY7xwJSGdNlZBgbGuB
F/VvJhrpVWenyjqImqtf38dhKNe1aK40F9Tt2HJYRo5l+N1j4d2q7KsmWi3bRWKcoZKl7FnXoudS
G+O16DRI/5RvG0vJru4ElDJGhmqLHoy87Uc9GmkIu+dEFGMh0jH8jc+diywhR0o4irpMNx5wYB5i
UZ0xxTbWFUI0t26TlRaUz7Fo1Mww2DV29gyID+kVMrZE9Gw/TRG3NSJzi1v1U9QVPwbkI6vWqCA6
9+1TUk3dRR+sbu+1/utc2+HF9rMLHuEWtsgnN0iG8/LDKzRqWr/tgGNOZNv+5cLl17AwSTj6+6+/
7lXP6PFILgLI9OeNfl3z99sXfsSz6EbUnWb3+3Ltr4vKrB0gKP95979cutyqnsTGjcy8mKqGBBV+
xF7YMPv+4ze6uX+97G83YcyAqXS5y+/7LbdZHmFGwMlK/88H+9vD/ktXD1pR7ZKG05RqgfPpmygn
2L5AYd7Kr8vfv69ZLmM8osyBf6w114HQr1QsJ/+87/LbclmXkrYJJAyDBc1p3cvbrWfF35ZHXH4U
eh/NKPB5GjvDVLRChF6AfB0Hkjh8EgRVV/9e1WW1/V0W/6p6Ff1LMATlsZ9YKy8P0MmrWH7zPfut
r3psu5MsnAYatl42QgKT3wCU8xsY03VSGMi6FQPnpfwwcy/aDX39tjxVVvtgBE3gQ0sFrRSc0pcr
sIk2m16hjaKOdXkKm1zcElA00pVFN/oUVDaCHfltuV6fTa5fLlz+djprOHQuRoM/b/LrIZa///I4
v68v8Dkemzj1t5Xdl6eyYzHQRWF1iusBok+Q7ye7ZcaQyAZoXY1ceCTdDm0juHuIceidBwrX57KZ
l7+X32ol6DfenDa/brNcgbmvWBlpSIN9+ThMTH4b6nNhJuv9obY3yzZYfkSyUPn957KZyoxQ0XaE
3Zqkm99LoOW6338ud1pWRMtl5SxL1L+tpEBSMSrUbr5tbPwg9Lcp4fLrzOh2Xm1F68xl+TETYzoY
z17bXOwku4JvfjC1j8jToG73l8rmI8o1UGO09poJ+aB+UH3M3YkCO8zY5NFtnvKrnbi3cOg5BGh3
lKyodopH1dLPefTqJOomUekrKaCxwoDJdPERP6mKfq4jOBkqqDEi5sGMQ4pDaWoWe7QLkM5Bc1Nl
J7s6hyBS9ltOQg81MkdH/xnkP5uZBCMzOE6WvuEEAo9iuJUBSrkglQ9yP4UdME+NItCGkB6DGiJB
bdpIZivcISaPBID4cbtVxj38ej/Ygil9xHHw3tbVZ5qeT/347qsBiKnikKT5BSHMLi+wo0LEz/tq
bZvZufDK88EG+jZCdG47rC+QhBPVPDpZzJvo1kb+NgTmyema84D9cYbGpNr6oTDdi92MB7vVcb9p
38Zs+tT55ueBaNe5/jCAKyZBeNF0GlYeUtpsvlvWyPzD5PuNxqc0V0Y+bJntXrqpPUg+Qs3SdC4J
62mT0zDSZEhvfY9sGgeFltzVQZEQykfbce7+7L4gkXtysxSMZHXoaJDiEe2fcf5ck2x+kDdgjq9t
si1s1vuqd+lGOKTZ8CNJtWfbMF6QET7kkfqo+zqDB2wS2L3jsL13eXvODeP7GARHtQnIZ+r4P3/A
7n8to25tt6R5O9ojaXtqER7HttqrA/tkhBAKGRsujmJrZKD1dSZzIAyME+a/S6q0x1Qhxt0B6VoF
hx4Fmm+0J6ctX4NuPBeYN23V2piATbA247m/VXZ8jmL9YGY4zk0NvsH45OvlDSUtY1FoGEpO/AnP
Tr3tvrltsi9QvOe2c5Js8HzaxYq+NV3/qiCIaFW0rY3xnNgNBXK5T2gcK8F0xuN1nYwXpU+YoOvn
NlAZbs4PXRxvGb3wZkm7irRd/hFiNY+pC2T21tAx92a8MXww0Ly8ae95ymE2/RNZ8BfLza+1kV6I
RjjaXUQ3yzoXzqfJJHZpwMETOHsjMZ67BsBCGr6NMYppDjXtxMAbmmRi6ky96kvlGkSVfc4VY8N3
MAZIU5GaZM+nGrxYp6xb3wG81hwcMyCUgljh7tUcv+qTwXi8vTgYIMJR34UgjVrcDQSbB4ZPcHzz
qOLX7qLoWxEZtz7ndOfax9Z/SWriEgaXr0H+aJOOa83j2e/b02Ac28o8o0u700nYkn9wnOPgC0uM
m8Uj4CY58cifrTG9J5xijHG4+B3aYkSCSTg/KY1LpHx8c2hTtHHw1FfqrqRRXNYg9hmwj5RaWnWj
UHpVS/esVs59Ls2TiHzKwkSSXD8pbvjcBR0k7xxfwaHUo61NE8/OA7SPBTa87jGckluSDx9O+HNu
tTMY1yetaE5Y1dm0JJS1TDGDp7DrP1dJc9addKNVkI7AONa5+gqB+3Oqj2BC1Oswz+varVcQt+94
d1+qkLZDbL15GQMPmD767B/aYsLmk4AhsZDRq2vETcfaGc9JHrBAHM/dOOzLgN5u+wAWh9gNjCX+
N5w+r27WvoSaftBKFD+Re8q1i6Nbx9AtLu0wXXsnuPutReLDDjD5JUcyYgzJLk+NY2LNyCQ5usfm
p0RpH4HMxLhlR59NrOYvpTPdEr09eNb8qLCJC509SdEeHZQevhYc8tLeTHzfUiM8pJl3jZT2qSNy
MwEcYRjxJqySWzPaD3bv3LFqPPqa+9r7/ieTXqoDCbeYASErGpoD/9onyiew+ytAV9fK9/am0M/R
cwWtckwyb1saKo0k+IBGnlwnf23fHTUE+RSeCmV8rML+TmDkMcwDgs7dG4ISYomgHITNPmOc3Unu
YrSlD7Gu5vGGz+sWae6t86NrPCSH1LX2g8fgxoquwxCfJ9N+UJT8xaBJQFgSM2n9TDTXJtfRxtyN
6jUaqk1jxwf6rCTHkDWsB1CnUmDUBZkX3iUdPyt1D+3wqQLtU+ooUiEGMn6jI84ubiSvUxQ+pGW9
hs3KSATKZH3Ui46jDGT/PsZ91qK3mq50Q45+Px3pem+s5rPvhp+i2WFxPR4VeHkMMu5F1B+lRz+Q
kWYpzbF9jlPrEJPyreIcLAoFpwjkRuZW7XlonrNuOKuWc69C82oDwyo8FPPFtBaneGsBBUyb89hn
F7JydkkSnSSOLG79d8szv5sB2OHQOfkNvYVxxDaPFkMrOXRndxqUL0RwXhL0rKoL0iQlHBqW7Ces
XBE4AG94cr869cuQPFQ+suM1Ul2rvMzM5LX2S+XtnGEf5HyNwBHQ0DL0h9y7WymqVE17KDr7nnjF
U9Wkn6IxOBZDxpJE32jxzRiAfZQAtVl1xSOHwD58IW/mDYbCWlKwfZqoVjSfLFeh6xhfXY4n4KzE
5tBczcJaF7mzdVRiaYkGsQBeaTNHBH/ehVbBntyTSIqfx985ZvnFnfOHAEmOlhImk4yHWdnp9nj0
qSbgcrfFJSJ8oj3mjr2tgmsKhMi0u7vmkJFhUGKa/ck2ogfLvNf6sJ7dZlMWyTZNzL0J/noA0xQq
OQER45H12MFWv04RkSkIlduQoz7dNdV/TBMLeOYpGsHW9uXd0GERwPky3Wevdn/E3gMYtgelIfdZ
TcipcxFprXWS3/30fRp9Wk7qysvgxIaYLLLx3EbrKZs4AM/YFREC5ZwC9CPpjdeyNk/VUH5u/OoD
h1hqnkaNsitinstcgkiASo7hNPg5o/leu7P74BTm+XmqOMVXygerSVQUT0na7EgsO3YlyE3gn+l4
oFlHi8xkUtdzOBvXRRISGk7KCSCN3KT8Co5dyMGuKzaaXh48MRPkX90g38RatM1mHLA6iEsjuap+
vddRxHuuD3piftR3hrNpS+vJbtSzU7JzWz6zQl6oj0ksADKZ7X2neUSYeR6L9qhM47cunu84ko6z
9hon9WkK0aJ306fIngkg7feualLI2Wsjxl+iIB0zPUxv1jENqq0xO7tBn9Gxc2gdbv5sXsz2LW8l
aCngeJSwlhi2kAvWcC1BhzMUU8ZjwamxZnDHScjJ1RWS+DUCWBoOJAmBeR7bhwHTq2YWOyWcDowE
tz4c88hP9jphUnQomAM/jxmTVcU/MjG6phXFN/PYMi9eOkhQlg/lZSgf0oJvf/gyF+3DaJbAlsJn
13dweIe7oSyA3zmrsvvS6P2GPsi2ZcFTcV6EQ6sQX2mF87Z3I8Hn7RyOHEz8j66lvdSMS9QA8uZc
8sT+oXjX9O5o+gEcYwfx4M84S+hLZ5cpDs9GPN2hQuzmYLzwgHso2ycVuw2H0iTHxzMPe9BfW6WG
/1yvlb7ZhUWwHwFeDKRmtmLfsAl3CvU1dsUtexmYLLSm3oy81ttMbrmrusfUGQ9ZUq1zW9lYxnhW
3eacMBfuEmtjtcoqzaJNUqpbQ4Px0mXb3oy2tDReCk5G47yNmn6vIIix2xxnx7w1aGWWTsKeZF/i
MTrrbbjjKoAr66RtdmRq7NTZoXoNn0f0nTVz8qDJ984QA68uIZjaj8pLGrNGcbUTrhuM+h2yIshA
BjV+c+Twjb3dR8FlbJTx1BbKqu37/WyogM4J+hirTccbx9i9G5Ah6sVnnHpbAy2W456tBgmiom4T
xv2+hcvMXPWEnXA8PkGo3Y1utTGTcmvzAkP8YQS0HAO3Pc3j2vPA56TarjG0S2TOO3nbuE9QaMDW
UNtT9iMasp3fPPiooVvd2DetGA73plMfsNM9h1r4XgB68WEhkcpz8ihui5KjuFBV4fxVE6N3pGRt
w6hIa7ep1fA+0p02fRodUgZ0bx019apvvK0fK5cuY4EDm8nHmKgELUmm6XaqUsaRGG7bI2PER43j
s2/OD44a7/sEEGvqXPyp2afWpyAfv/r+TNSbd1Lr+q3MHjtZHqnGc0oB37U4+b3uRPTjw+CNa4Yv
xDyaD4UZPwSR/WiHykbQt0bMFyjGgNsT+TOWm6wBXMLpzzSML0oVHwmsgRhAchLDbGw1Y7xXPGOf
j3xJfTJxeoqo0EaPK4cxrD71dIhd9arYEKp7WHwKVVLLsZ0jYB7bm9iIttNEilseXGrzrNXQU6ro
apUyviAwTdMAIdhboTzhSd+zBAojHVsVxk+zPZRNwoSy3o+evpmZHEVBAFkP85Y+snCx74wnD2ZO
BzADXcSh2QinT2YlKbnqrkvTXQdXNG+8VTZ88R1jj7OtQ+AOT4XRmXEbOPzmyrWbzU2cfnF14zhw
wpo7c9fqSHHzitEvXRndOJhpfYvyYheXuIXrkQDXdpORvFt4A2NU5iNliPjOpjalvdN3p6jHj6w8
BqV+NEOPE2q7LfHVWKRZalT6ajMFzEmScjPb+iry5zfFrE8GJ61wGt8ouJJ3yR7om/itHu3PiEDy
2nyQ23V59C7RBHqD69Ntrq2avMugTp+C1z7CcMhBesz9l4K/83r6GIrgYOn6LrP8b06SfzVyKJS2
zzAvvel+Ac0meW9V/xVY57tuT/c6OsvDRxj12OuOCv6sKis/W2SfB6/yV1Gf+8q7I2Z4w+HUhO5L
w/XyEnojv2phD6K0xDWOVtgcv4cR4lKHNU/Sg1bn+ZcLlGCE1eXtnhyrfopxyTZ5FKzKDYjMb5Pt
f2tYyyEZ9GLunOn1z8Ysv+ZZ9ENjfdd3P+1e/a6O6vcxK94m80uibZWpfF9unVTjT3ludExUicWn
5S3zOsYWjZIOciR2hwd5CpkN6Vflu8R2Qnt4FFZsnZfUa6yQcYQVXb0xNsyX4JWgPhfleYyFSf5n
KYNjgFU5ymuxmwJFwo8pnRWc/hYn4pGZNMZJLIrC+xYbpIeMSC0h9kA8L4qjBK5mUPaFJgmeDn3t
D2c1w4iSXGcEOkp/FGfqMCG6tmKYWQg3XdzrxEinJFr1IZoYBEqz4kmDgKiwO9UZwa5bSQRR7W5d
6qQj5gShIHISAUuKY1YwizrDQZFVSWCBBJUuU1EmZZGLmn9g3IdZT1y0MuASu2kaVpep/qxjUHa8
rlv5rJljxMHr3q93kV19NvTyMdaHl4LDcOZbX5E+tyGzQ/pUVysOP89WvwlaSeqaa29lrnuLIXmm
N2tNn8ZViC+FzHO6UDUUtZSuqNU5Jy9gPMbbDACHBPk0w3GsbpE33PJ47tebLHEvhpZeDQJVNAiS
Rl+gAg22WlU+mIHOPhUfYWaQ9Grzxc9n4+QE1paClZrd19aWUbz5FJhaHJCJ5xafJrX/oGdLCE8S
b9paRx3/XsbbifX8mv7rd6ua1nphX7sAzgCYDk4GNlF+ffGl0nJOWLoJ3ia6GIn5Je9xfZfMQ+ok
7rZguz8CP/nQsFsiM33UkvxlKsYbAITHOCvIMvyWEu4g9rsp1la0b9YytbRUZdtZ5VnsemTs7Bud
QSNQAxmjtnW3pSqTSa24YGUgDBxr22XZNUg+eVNHoQQamXuIL7Wa6WagOClmbL0rmSKbMork2pwc
D/G2GDEUfLFr//duLHZBzQfqEH+doSNHE6BxLENqNZ+FipqYlCUITdr8QcFoJIYjcWQakCgV76Pq
g63QmJXQWZyQ4j81Yv040bTAdiSeSYCrBv4D0TvI48v3wGChG5X7icGyQt9LBsfiOFzmt2wBeWUZ
ujmOPw4WSP0smgktoC/Bt09e2wJzbU7u6O9qpVgShiJtorNBDKFHHw1Vl7wQuSlUtHXfshIwitOY
46M1s2MFCLpAVufxbeCT3ngd0i6mzDLTdTwU2z1rE5n1CrZfzIyjR/d7RmRV5keh/seTdrby4RCG
ksnOBrGrvZ73+/+MdP/1kS62uf9rpLsOo+wj/d9UxMudf6uIbc01VVb6sNBV02ZI+3uyqwHlQpXr
aDqRiQxp/1QRm/+go2ELVWq5Rphcf6iIzX8YOLI1prqm5mmuZ/07o11L+9tkFxmxZ2MPdEwmybQW
SBL+p+SwQiM+Vsu9krANhJ8Wx/iApRT+lskrroIN5yS0pd9FsPUMEw8XMBZjsUzxtVwyrsRV1SUj
2k79HHkKiQAQlNHdyolrwI4g9in5fRG1QpMsyWWwMBXVLAGc/DhQx4T0j8W5LPmwi0GLr1Fcjgfx
JVpxfpWvPqi6pGIYwLJJjgKSrAVZyI/mbSKzOSwSNOH34kIXALwcJBz80RkudZVqeYR5e52cDU16
+lUEUoR00joOPfzzXQFjW5vQRlAR0V/iBWfImg24A/IGBE4tpy+bOSH+Khrn8ykZICR46wkzhJ4x
Y8HjJW+gjuFB8F5FyNs07k6rrym95qE8m+A9PWISvNRdmSUnZpu+M1pQMaAJ+12yrRycI0ERX5wO
aDYEI7XUtuYQbDvqWg4urQdz3sFtL1FYvN+FDE1kbpMSyEX2CC6g88jDl0DAJZBXTtjR2K2j4F1C
XMTEiURusbvJ5yzP6DUMxHXjzLKsZMv8EVkmIWlDgUS0XTaobH45ok1El8pr84hRqa27bFO5SGSs
pk/YFGGOxqcm6UlI4qkcoTmOJ5PEjqRGOsMrks/XToY1NB3mXr2K1pX34ZIZIr+L21T+ya3Ebyfb
3lYY0HsS98XnybFOTHESFiP/m+X0DUxYCwbUUQCVuFqGrsqDmr7yHfDG3hDj0GwJP6Y59AN1ujNU
13bIXnO9umUNmiP0x/O6SxlqV3XyCio9x4FXvfopZzjFHdaZP2zJKT2A9GQb+fIeXbNbZ0OZ7IoM
fkFIlGweZAUUrhw7Uht8C7PwmaHXex2S26KBEa37dWAPrBcQ+JgwIlFJXcqBVOYgI8zSaNkpU808
KFlB3JFe7PsONxSMsvradVhcgPAUKzTSJIE6Tr8pQNcb9SOLkx6WFSAsVSlYadfZJ481V8YAMSnc
aaM16gRpaYLQoD37qOD2ClX8pJYjAF5+wJE4+zo9nKYoZkBjTxPi31U5DNm68EWDv9X5qpMuVQKU
rlC52cMzo7H0Ge4ProSXWDOSY1VMm6mC18/GY4+b2hZCbLtuOGStm8n96MngDKAspWxFn2U5e5BI
yoc4hcmN86dbSxov6++9z0hBtd1twNgHRbLC6kNuNRN68jYT96VgjkKBzGhNon44K+NJhu/B3vMw
azYcX87YlMgZlrsPPTJA7+MHZN8bPLmPe5wVAFnkHgVdespdgapIsC1lISyO2YB2BSWc3ycALEtG
Xm9g48toq3vgDFBIkzddDhE08IsE5IQcBFGR/sp4goABuB88Z3ObsTyXaBgMnU8zO15U5rSS/hU4
NGRMG9SLT++EUhe/gHBIJI/OjLieVqFOkl5j4Lbm/G6pHIidgXdZHISDUs7qGsmm5ByWabwXmZ0g
UmybFirRLIIxaQhIcun3QEIkcU/ZYD2A1A3VPi+R7GNvpb6onMoCWEs4zkxdxdYRzxg50TSkyX6c
oF8QbkTCXJTi1HYJJugkD/JzaJJ/jJYPwXSMCbAFK7XqwvJLQQSSMaBeVubKgojooI2eQAspmvcA
aoHvFSi2s29brzleNAwajF/62fgMnBKYzFBzR/tWlXG29glvIFnePbetoW96DqsRzonZK8gfi7Nq
bXovRTs/uqTGTaTH4f1SQfEmX6SfO5GMkATyFfLupQTPBY7Rs8L2zyOZdINB63HO3sesxXRwiOmv
rMeBkVczroIamwVeO5/PvNAQwWLLBOom0xS0dxYnJZOQJQNGvj9zSkBCYhHTq68kt0ME/MIPkVNm
Aj8jrHHDcuYxqmgvpaBlfpuqaCNMEylAZV1kWQpCXAukK4ZhkT2G5jZ5NsICmRN2NaED8Wq8gbmQ
RSwZ7gYuFmP4xCSR+QU9UR+R4i9cB1b7yqFyxYmgdNHe/Ona7yZ9ADk9BxZph5zCXay8Fk4+MdvT
dgNyDQeg8Xfai2Qozfj8ZgpUnD6//qfeFIaP7I8SjpTDxxFNpyxa/1NX/ut1pePp/1ddef/RfqRh
l/7o/ge5IPf8o6jU/mGhIXQI3kE3BODhL3JBrGmk0dq2azmephIK+9ei0kHD9z+n0WoInFSOSNSB
lqv/OyWl7UnY7F/EgpSU0GexxzmQJwybl/PPJWUJZdJtOPNhkcZP7TnVtSuI56qmVd5q49Fx4zvk
0g5oJl+DdFpVTvDmp8q7b/Xq2k3gE88ZvhKGJljS4LNhi2nYk006b4MF82+WGKuJPCsJsYzJt8oV
O113KpUk4AeAbQXpfzF5WKzgSNCsVyE5WXbmnoKENOlqxs9i6umjx9CtVdsvdYStFWMW1LToriem
su7I4bLJ40okmEsjoYuBjjdB3NdHLMGOwoRRwrzCvAO3Ru9NH5urxkDbkeAvaunPKUlgrkSCVWSD
SaasQ1aY/C82rg7VQd/fNG8nWXYx+WLIO/fSKJF/wRhdfATIKnlk4vb3p6eGlDLxRIlDSfxQNkfz
PwxCbaWKfosMmvnkUzCJ6UyqcXEvieFMisCUAsqtf0hhavJ9by3qR1o0mfLr4UYmpll1Fw+UGJeq
xMceTDndF0wJYGuT0mYihGy9r4l41TC1BdNGql6L8l1QIK5GYsh0Li3j7EGylwo+cs6AAHdS0Uot
LBXujFVZSlbAciSv4MGab7KUkIpPXmQACW7yluASsU750B7EFjebFlY+HeQYdEM4g2hQt/64Gd37
RJSaxxJZLHayZUaGXuRCHDoS8FT9XS6e8GTJBku0in/DbkIxV3H0Mwl19w5qOb3IEVyoSBOGgQ4S
rK8yixxfVEZIwptg4ba8QJXopYxZ3AAKhRERaxAnFrBHs9a5pSxjcjKixmg7TspGUaaVblpbo/Ru
cqaQ4N+AQ/bV1OOTtCpkYSILFKnGBcOkaJtpivcS0jJ5w3YGvECy7im3MCZaG0EueF52FF+fn2XU
uubGnihwOLD7NXUAAECVvpPQ3dwhvCyOck7lNo8uPvTF3s1DD4QmDgCIDAoa3oqLgVnu4hGuK0Gk
hd8BiHOZw+EeH9Q9sa9FS+bpL0OhvCb5XcyE8uRdFl007akhQ1NYCJIAGNLa7vjoY3djWP7CPJBQ
wyKBFDWMp5aVSitiFYpRgRwosBCc+cHnmfHSC2EO4Po5BCIxNSxAzeCSkGME6WAqNNKtOpI0iH0h
HKV3dtQRlyro9062kWqFdvlWykKHT0xgdE2VUtzQw8LY3nJa9tr53DYkDOgHyaFJ+EczGhmNAhJt
PCzmSGJYJZ1VbzQIojm1M2FB9i/Xp3z1xIqoUTdFxp5kxa0Y/pqKqbucSqkkZR9P+V/iePAGmn29
9n9mISYBUz2lbAXZwwVoolrTQicpkcAY6s3wSXphXSb7sngL5WkkYUewHpIrI6mmOtlBSl9tLfVU
I13k4IqfPr0KGMCMe5z/gAK4LEGcXbM3C40gQQCUwLtj1ceYz5jbvdxKtrGEUcqHNbJua0brgKV0
SaZNXGgU002ba1JF2a9Y18j/UTLShGb5HCJmho4IEMzWQYaOX6Sal088lbUrdbcgAwEF7DMdzxFD
17wZ9nO0lhK6IJxWrZWtXO0ALCQW5Tjp+bliz0ice9/CZJaxU09cWQ7UlCNKByDGwRkpn26I7lMj
31EK/oRpeh2RgZHx+riei2dW9xPVeMBxpMl71mUuKMlwreDN1GqgCoW2s2dQG6QANPPJRMAR0VZX
WOTLsmBiidCODoUxg3kBL3Lka2bkEWRbCiVFviJSxIcfM1ljqvsg8ETZ3vK1kihP+ZoZnFFwAbOA
MnYIT5fKWl5eMIyHvAr3srgYWBNbWb0e82/2dCZU7STLDXl6wX6oJGLKPeURZAOUlcu6/ou8Z43c
0Ro+i+zNC8cF4l2NPouRF9gOPCh8adEX7SXe1o/I2NScFWP5VdkMBzKIoMsS0tqN3weHeXBEroSg
/nL1LAuvtjFo5XKUJV1W8qAC/97hFoPAy+ql38lXTnbDWqEjQkNY/i5pkcYamVcVOxRrJp+A6fES
uxoTzPTUMNSQwGC5JeXGflJCMjqmdcxlEXX1H48gv8uxZOHVuBCmwh2N+VreCnMO2eiyfeUbabUk
MLMLuOy5sgZMmNkOkmMA0kbeQqqhAPI3EWlabQogTl7m/f+zdybLcWNJFv2Vslo31JiHNqsy6xg4
z4OmDSzEAXNgRgD4m1rWd+SP9XGQTJGUUlXK0ILWVotMikQEgHjx8J779ev3qnjjReE1dTk0Gl1k
FKeXu6Ad8nUFjrMr81USoGTALKNEQpTv20vHZYOJTsgTRWZqw0KwESwcwI2bnnIK95vg5sezkThg
0HxEWaZdPrIioqRRTg3b2ivaYS/XFo7RgqFYR/AadmSJtLn/vr3oEmR8WQ5pdiTyZ0VGZlNWzbXv
LQeNlgNKIHyp8uViA3coXtSyTsmFMlwM1yaQdkXWSsszC4BMQJkjqpMswrChAmhH2UxDDicuE+/U
aqK7jd5ew4GilNrj+aKFm3PiflxeA1x3Gm+5wfR6bccf6t409sO8B5g3x1mchuaVomnvlaY6Xnem
N8u7vD7C1pk9K16WZfdldChEt3U499wqXkQazCZlw6Sr4JYcF3Wt0v+IWOxoOJehH57SGnrThpa1
RzhLd0W0ExLr0Vw5LGu5YCSGE77VJgvagxfGSGDn4UZtFlF1ZAUH5LYOnkzrAXfxqN3r4GwM1rFT
KcUVPetnfWDBnDErQoTGCg8QRrpUQutzGqIsFHYV8MOYKku19Ck72/5V6rXHqt15h3p8ZRVV9D6m
o8NMPwbtOtz34kFd5LkWLpwyX+UdBTJXlNCTcvafROhnEiGA8D/umQJgL9soa9PVdxIh3vmsb8ow
KLuTCBm0Jb20tZC+J1Btwcp1+2Ui5Fko46HD4TqW59jPNDpA1z0yJ1VjdeII7/oJWwtLzvQ8FYL2
btCB5Zqubpqu5oiAYHGzghoZ1H/7q/ZfhWUmmV/VCUKW9Cz1WXgSqA1yrzvle8sHcssVk8g6gBTr
9/TjV+Zi7WORk6sN/s+Gd4vV325dhRd+G0MC8zXR0tgNTWrlJd4Gqk87VOkjFJ8nZ6UdnVxaEANb
C0/lBq0Ihk3aQWlzb8CMzAJDYl+9dCEA6bikV82nIJPWLBQn1XiDKGu2h0gNb9WU08hVsrnVNPux
vZnbNVIPCVxhVpYEdCYI06MuvogaetA5VbYIYCTvFXH1yQ/RTjNs81gJiYv1AetPsxg/ZPhfhc0G
Gw3kqw2IrnagdfNcLS4yrU7nduVC1K/wEq20AJJWSnfqJgJUisNhji9ccGjrXbqzoQF1Ftf4WEUb
O8YeLCM+K0ZsHvQ2nulrB2gfhMq0EmPmUJ07Ok6abqWN+SV9OKI1i+ZYdpOyzdlWV9CLGlHDM267
FMm3NKeLNAlbwmK4kV7ULvXWW40D6iPogUUkQ5sWUTW3X+pV34HBFbMiJNljzS1PXWkl1cMCHTrf
X9SVg2x3BqOtHU6RGX/v2x4GfaOBwVZc+KBAZCKq19Itz0/fmwU0x2KksSwpuosMhmR9eFlBH9zM
LHU8fFIjofiOYSNmmbm5I6V1GtJ3vdDa2xcBDBG9CKjAAh/N6B5jIV4frOEEWFVz4oUIJhRoQEFN
2cTW0aaQW6WbCdFnCf+jot8TS3XAKcjNEm4QR0ZkLrJhCvZq1F+sUV/oFB4QPzowe+V8EgPD5DNB
8o2uIVS/1r1yrUrXeNxeGW53H268G1THPyV2tA/fkWozOGNlQ6fuY+8+b5BW8OmGFoNDVu0TXNRo
odXuEYMwh3vFwSRxCIxzty+xe0P+y6q4hqhy1Vb1ISSpt5PmQfxLKTgSGtc4j+xv6Ha1lb2iGHd0
wg+Jn8X7UDwc5d9TWMI27lHapShG1fljR2rVV6jC2WB3NjUQSr+Ng/GKEmHWQqhEikWBb1F4wRwZ
44ty8yFG1xI7jy91rOJVAuurGl0QXIRzpv+t19ZBaneX/b3X0CXebsgtqT+bMww8TiPLOHXIC6P+
PEXfIN1gto0LmBthGWOheJZTyLCbY/wklmJyuMHwUMda0R6Uy3FdX2qZvZ5j03BU4ncQ0EQ5xzz8
uiRoQ3LNR+EG/yz6P4A/hvbayZt5bru3mfeezCuZlSYSeVlofNlgWi4vaqaX+xyq5HjH/TgYP9Aw
j8il+iEO5BuTIzbi8l6bZFgKNudNqJ2ZPoQ/P4H2W9NNA5/ufizpBS3DZYdaGn5r/K+BCC6SAH5e
XZBKlSgJBKgGKH1wJdIArnVtGuqxulEPJ5W4eGg+jernUUcWhK/KFfWM0qfdazBqpPZkiuUWmiPr
8NO6QKNls2hnLvqEA6lp4/cHKTFwBx9X1IpDyg60B82HFBwaXUM0fFFcIc8ilxHAVtSc7ew2s2IM
1cAIUEu00OCQvmwhQfjI6Sg6ZvQ8VBkqi9Lt3sHFR+OIeJ7M8K4QRUaUGb3+k3SJa+g1irL3gH6j
/BTltbB09hroa7adLwR2L8k8Ov5mgJy4obtrAmm1arSrNvvSyu2hGikyxhoqknIdkZiXJnQPlcnE
8uYuqpOCzApqKypuorIuSL5kDgnFj9gMFhh/zSS3lirFQ/7hUu3EO8lCURIiLIU2ydVSDqv18VoL
lnIGKXlIbrZGFlN+5uSmbU2Oj2SCY+TLmqKAri/kTyICL0l9SJ6bwT+X/Eyi6I1/3bYfw+q2y4vD
KrB3pKzylEqhP7WsEFgZ8KUFXlZMQH7e/5QKosw0MYOoZh3ouJspBou5h54oat8MMf4BJi4GaBjl
6oH8bDuYJB99J0XvmzKBo9zIEeETBTTnZMVS6CbCdhE5aaG6CJIuVJRI8hLKVSpT3BjyfRFf7aHy
RGwAeZ4dJ2BzgnmL6gBKG9O3EGouxZNsrvEgr/nORYQdJ5JDT46nZ/FmoL+ZL010hFJjlp4XA9aO
QO1eZC58CwUtATQgccTKmvQdtSTUTTawgHu0zScyiYYCro40rrMvzMGelzW0Chl6DUGZeifJRIpM
iqajceWSgPLt0zp10MaX0F2Xmep8qod+v6rRHuiDo4ZcxFofVREded05ItTkNDasLZCgHgIMK6Kw
XXQbD88Qzw6Yq1I9khnbDcMChQi8H/Rhx8KOh2poAwvJ0RaqNR7C5kmUCmoQIFsQtp9tv8KzlR47
LdF5DJPhPm5iNjjdwE/bKG9gosPpXB+PfnraJX42rwscGo28vf1PEP0zQTRsjj8OopfpX86qPKju
6vw7UTRv/RpFO9QMLMdR4aDaxMtfOSrqO1M1HQvNYpcDhMtfywkWcnaeY3qeazo4wWkwR75yVGzH
4Fng+zY1Q3V/LorWvy0oeK4wXVyVYoOtvlYf6Jy+ynFoyHelokYnJWr8INvmdSeRgp2d610GU/vO
980V8i80EPs0mSoqFlqIQvfqeO5Cl7IjDb5G8L7xj9dle4Lk7gLhSXpUiCmmN9hVc031cVb2SFrK
qVWCXS1QL5Ig++xsPsifvr4jG29TiLT6p170Sm1RLk1Fw1QVNVNnf0DadETilHZqNJoQPZ1UmFrj
vA/z+8ISYSlkfEgvz2JzXsk2J5pSa6SdJtksGoVSOscJsAvNvLCRLJpUo0okqsp1e/sglRXCfAjw
VGk+2nV3ORjBVa+nO1lb7VhIuXpNd12XyrVdxbvvu54Pzws2an/NZ/iYpuvDBFnZXKUbjBenPOwm
xBYWQg+RrORa0XUPLfAcir52Uw2iralcr9XxtOmrWW0FVyKjadrBVQfuJtClwJglyNWGIqymV7PM
OczWIXT+B1JHmtLCAYwjfBcheMjLTbaqFr59w8s3yPALr2ctgKTlYcppL325EpQTIJsRdSphpQgV
RTB78TwQ7qqIbzu+STqJxRk0vRb7WeATWRfNmM0bnp1Q/2xkf6WUKbw+2TUovMxrJT+exLqaMG5m
hQ7ST0tAh11ClOsH0HfxYxouhekUQZWld1kLrug/P9fNdJE4UO74XYY0b7pLpUOll2GkufqiZ7tz
1fCqrTeXO8ZYX8kkxHblUouTiwjqKU6HO33ykf6oXfdIQCULn10luacGDwzp7LmAeCGLu92r90wf
CPAkhQZKQ+FB7aEtCiv02Df0IwWOR4u6z8zrEBudIuuxiq7KYoVV0WL64/Q/IxnOgjtkouY44xLT
EHRbUBLlTY4+ztVsffP1DFoF9QepJdoH4TiPC5Flkk/WVt2ln5Z7XTHM5TgoNVBdNL12zWRaW1+e
BkF45AX2gbaLstF05um2m87EGu7QLb3jSu2Pcv/p6MbhQ23oxPRL6/P0engE+4pl001DtlBn6aHn
x6fTSciXSJqLZAMdJtpvun7hwsWZ/jodn94ejqRthPDTL2av7gzK+n1lromsI61EuzU+lrJAURnU
MURszFxY53rd7BdImQeYX7iVtSeQaohI7ZgAi3rHPZmb4ItSGHA6+rqQu60ABVEd27P3JdsyVG0p
32aBMdFoUOEH4pwi9LqD5gU8Kd9rraDV2+I9Ex+569MY9A1jM0eUj7BftwIITCgUlJubyIHl7+AQ
Ef7+EsO7VGMLY+TI3yB4LJHlTFGKDjcJIvnaecg2EizeZlGy4USdu9ho6qdmaHbttHrfVk43y1zk
kkqr2E0TXPxsTsISSJqp+RdmldECNuzpVnUxXdV1yGimu1uHKo0k+VGLyRS1po/T4b5CYrt01at2
KBH75kMkI0yWWs6n+B9qszzZbOAfjDYa56jtj/Q5TrdNunRrJvV8utWYmpiZrc/yNW8zwXuDMxHx
nXVxiOEJ9T75oNNd9zr/okPrU+qnCw/hf/ko0zlqh8Gb7gD8uJ0++5jUs3YBmbkEmKcI4MdfDLX6
DFxz1NA6CIkDIeOCesfmfjpmj7c1rl1O4C7lb2psfzL4GzypS6qEWYXQntmTWevXetSps7SHmq70
uALUbohQQ/m+Ew8gO/R3upQ1M9P2qNEfFCrm0MNol/Oxci99pOqX3ZCeD5ZFBRjO1ri2byu/XVHm
y6ARMTejCK8jRd0vqpDlFwJRUAWQ4sKS1cBCJMtVTpyyQIV5Q46mI0o9czH50ho/o4+qvc8a44Ka
uU/6Bp5RYmSV+Da2DdECNvpSbZXztoHJo7j2MUCqsWtZl5sqJcQfR7hBpn6VeyYbxmUc035dK7d2
38dkwmG+XI/mQWc7h0rMlznsSBwsAmHCC5dYWHxZnsJLibPFs8Ulsy6cIw+wwfUn0nkNmg2+epAg
kTD2zo4N2dxzURus6ME5llaALDOPCo8FWiqQ/JSMDPf2A89GxX9YyPotZJjK0Jd+kB1P7HUKFNJV
UHv6vFDubdOZmbhD5tQshNQjTgxZZR4lkM6FjC5Rvtx9g3yX8GtiHKcQeHP8A7vKFinqJ/+JUH8i
QnV/GKGyOfJg36yK3/7xHYEsee9XxosGjGaatIQ9qmB9ZVGjz6w5qmF6BKGAus8jVJ0/OgSoqoqS
pvciQgWONWFqu8Cz0F5+SiDLnMSWX1JeHCBlk6AX/poLffYlzhu6yLsYkCHBPGflBn8+AX00elSA
MgxEi/0TX8uhg7zXO7rWeq97X1XjvqqLzXFHlOeYt0p8xHt8Meud3u0naFDicALeijN9dZHpwwfZ
iaeYw1TPwULkV9mM5UkcLKAFMlQNDok0AslPeTJ7BUYC1iryhAonTDJKlsR5kZ8KYdqBMRBATmCd
gOZKApwAIVi0ers2tDP6RMhdKzawgW2wLREDZlfL/bkXtkQSlNst9jXANEfpd4RpBmpzKP0Wdsud
ULgWz6oO1VkBXMQfRayl1KGE4bYvtlZCmitVrDa4ep5AEla6ZQYAKXRgBAomdrSD4j0YiO1S0t0f
IozZoXwmUEFqGJ1CFcnD4jgYuE3oLsLLtuBfNMBtQn+JCDmFRV5BlZMTCtejdDfLID+TdFuj8qT2
V0FX7tpiRjP0AEIhytFrUWtfBxpCTqYFYkCEom9ody2H09RM5qkb3IZD9qWEr6tsvow9/8Sd3l2V
xvouuBuNCNhK8oIJYdPoHLMJfnpEzNAFXJs7qIx1Bvw+z9nDQne/BzCgMXu/sVZ0gB1DaALw0RDs
VRVl6SE+CC5UmsZyHNFMBotqWNcChJk6fLYK1jRBPb3eJL67zhwGiWJhPn5UNWUp1duWNh6XhlW7
uBb3Banz2hGsoCzEus+eCRXIiuDQQA2Si+TEDkaBpSoFaz8O9nL4DhFVcYUqqYTj8lWOaLERMEEz
J4onzm5khjBTxA5MtTDFBOwWqGJCOaiiC49G6BMWInazuuF+IFAUSUXFw8UAI7YaKDOb5kM2JmdR
FMK5GruZY9XnoxIo1EtVnhJ1XrpRMK8zpH+cFC5tosMzEmUYNHIiC8EQW60vrOrQD0xnPpqJSsdf
eB56/l2gYLq7adpZg1BnTOEQ2qicUZtDtPigo8KUZAu/Gb0Fm8sHbPkiiNmzVufhva7CBtJFNZ7F
AQrmJlLmVeoe4IyczUqTgqgdDydW0ux1pVEvoyRSkfuJqTcjjh4ikm5K+6uopqO1fWKJjnqn1h/K
8CoY0VdnzPcqt9EpYcDwHuCe1166QxWZPToiNgz69FOFYHuIcLvSt9nh0HbmIf9Fy0StGmjyYXBK
9aHOxpY2PIixOg+ZKH0PTrcUDrWU0xsSJnE0oZ14N1rTLox0i7CEWh5MJaOgE6UIdlIvorINszrM
jZMiSpyD2q8d4l9xmUaI4PH36QilqAo9p/gc7bS7gSpNv7b3oja6GANl7o6oMLthfztE2qexPKnt
6qjJq12yxds+PpG+pyii4AqTXpApCzpRSr1Xeg5l0RLQsx4A5ANi3R7pS+jSBtQ5OSY2jWGMJney
dOpkArako6tCdikiVu9aFI6tjwnNX41G20V2P1jd5MYnVnvy7IsTVmDRP+UBJPL0jOPHAdFMiR9E
x9MWI0qus6kT0LJ0oRMN0XUQKUCcqHJGGJQbqJIJS5v06SAlzRSGtmC3svYO+ngomDF05V1ZHUVr
1AsOHIUnDc0vVuB1iFGn8I5QOK0K7dDXoB1LoUKYvrKCgz8KubvULtYIo4ct4qEeRAwYf2MxgB2f
/T+LTv77pv8fON2LVbNarpuoGc7bO8S+7+o2beqn0qwcPcujdXNFIPpnXvTjE71wn7jJ23UjdxBE
+YuYxXtd0J7uaLrdH50gXXHD7e0d5WDrne1Z9IHZSAmj3Cmebmm+Dh4PK576zrAc1VE9XUcBwpJ+
McC/ZyP0R2Pw44/3MJg/fs2LT7C6zSIaa+qmim6a58givF9Tc193zv3BOLw6y7NxMN/ZxG0EWY6O
j4bh8jlfjQPqb7qKEobqGgR3RHxvaxzgZguJ4HXo+ycGwiOm1PmIULzxIuGErwaCAaBtD5U/UY8V
9sPbGgiZEKYFZvwCpP4T46DZuq0CTD+6qrwaB+0dZA3td8a7dEu+tXGwPHDr7cfBgbMBrd5wTd1x
DCb+i/mgvXM0mkNVl+ZRIPvH3OsNLRCPD8bDPP26sv/0hLDeqRrcHZx3aDAwHOoFr8YB7x1D0y2b
47JSvsX5QIfE9vMBvVmWBQhGD7nvq3FQ3zmkpKbpya4h4/HWxuFxPjws4FvMB/ud5wjNC3BHWF1S
QHoxIVTmC8Woh0z/waz1zS0QzOaHDX2LcZDecGAO1hrNpG73euNESlxa0Gksh4+ma291fXC3fjBY
HwwER1kliacgBr6cDq73DvofAYQ1RVkTZPTWpoPEgFvvm9Y7tgEBxYC6LMaDEz5/LBgHlaSQPYM6
LfPiLc4HbNY0a+vngsiaMFJi64eZT6j+fCCIrBkjeKRP2OLbmg2Pq+QveCrsabuwyTCopxtsiy9G
ga5CDAgMR2WqMBuk1v8GB2JS1+C+tlombdILTSdbYUoA2r4aCJz/4PuThADasp6Kh98bHIhve0l/
Oo4y8ZYAN1d5KlgdbOnUfDUjwMbZUOF4yPrwRmcEt7d9JGULiRwdFvIoGYmXA8FKyVZCXEGySUJK
3PlGZ8QvSDEIl+nZlUrKZDbyYj4IAmGbLA8Ato+KNW/ywfgFG4ZpwXCBta9j5omkxcv5wIbhEXLD
mNJMkvO3+ly4v+C5YPs1HbZNmF72FCm9mBDaOxhjJqGUak5LxMMF317G+bCCb7dlgD5QrDPhtemS
uj0fB9YHVkm0+23tzUZSEyS1dUhpvkOxCjciRALYPW3129DaRbWKZ2fKw6aum7e4QjyGultMCIEg
DChMOrsCC6ZIMDyfEZ5GKsYhgBigQJLvhyXpTT0ZU2zNF7hdMAUNFMcjwgPHYsH0RODsxUCwZ0j/
E0GnqFH8DAbxbwzW7yUAGH7p7QT+R3f192oEf/SCp0Dy2+OPmPf+7d/+SoDx4nVXQ3H3cOm7qd4g
v//9BaA9wfLPDj7B9NNlHt/++Pm+vfKLaz19qKc/7kV31aq6oTNyuvTjXZ6sMkoIl+1NGDV3xW//
LNu78SU0T/giAMPXe/rbX1/c8bN58MNLrG5Wf3QFb8K0tr0C314zflddj4XnAUbd9hL74+rLKn0a
DPmGRbJkyri3PfVuy/AgDrh6dfaHwsi2Z1/WNxg7NN+efULZtz37bBWv/vKe6VWsXkwekmNJw1kq
tr3C/6bNj67wC+bnZ+Zn8WLwH9JnAZW2vft/g670+3LwJ5+uPM3T3/7xdKsyMx9vn2V129u/XK0Z
fSxbvzM8HpnDLzj/X45ZmvL66Vxf71+4V9ue/1+qI205+Him3IS//fPpRp/d/C+Ylz90gdzyxg/a
JvrupPeI97Yd9QPWsu89UNLLvO2599q7kNX+Ds/d4Hs9Kr/gmf3XTTBbDj7b949b1bc//7/Umv3h
Jb4XZvxOG/g2+HiiA3zvbS8DK3nFTXq3qv7+fwAAAP//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idColor>
              <a:schemeClr val="accent1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>
            <cx:minPosition>
              <cx:percent val="0"/>
            </cx:minPosition>
            <cx:midPosition>
              <cx:percent val="1.8"/>
            </cx:midPosition>
            <cx:maxPosition>
              <cx:percent val="50"/>
            </cx:maxPosition>
          </cx:valueColorPositions>
        </cx:series>
      </cx:plotAreaRegion>
    </cx:plotArea>
    <cx:legend pos="r" align="min" overlay="1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Hoja1!$D$4:$D$25</cx:f>
        <cx:nf>Hoja1!$D$3</cx:nf>
        <cx:lvl ptCount="22" name="DEPARTAMENTO">
          <cx:pt idx="0">GUATEMALA</cx:pt>
          <cx:pt idx="1">ESCUINTLA</cx:pt>
          <cx:pt idx="2">QUETZALTENANGO</cx:pt>
          <cx:pt idx="3">SACATEPÉQUEZ</cx:pt>
          <cx:pt idx="4">ZACAPA</cx:pt>
          <cx:pt idx="5">IZABAL</cx:pt>
          <cx:pt idx="6">PETÉN</cx:pt>
          <cx:pt idx="7">SAN MARCOS</cx:pt>
          <cx:pt idx="8">SUCHITEPÉQUEZ</cx:pt>
          <cx:pt idx="9">CHIMALTENANGO</cx:pt>
          <cx:pt idx="10">ALTA VERAPAZ</cx:pt>
          <cx:pt idx="11">RETALHULEU</cx:pt>
          <cx:pt idx="12">HUEHUETENANGO</cx:pt>
          <cx:pt idx="13">CHIQUIMULA</cx:pt>
          <cx:pt idx="14">QUICHÉ</cx:pt>
          <cx:pt idx="15">EL PROGRESO</cx:pt>
          <cx:pt idx="16">SANTA ROSA</cx:pt>
          <cx:pt idx="17">JUTIAPA</cx:pt>
          <cx:pt idx="18">SOLOLÁ</cx:pt>
          <cx:pt idx="19">JALAPA</cx:pt>
          <cx:pt idx="20">TOTONICAPÁN</cx:pt>
          <cx:pt idx="21">BAJA VERAPAZ</cx:pt>
        </cx:lvl>
      </cx:strDim>
      <cx:numDim type="colorVal">
        <cx:f>Hoja1!$E$4:$E$25</cx:f>
        <cx:nf>Hoja1!$E$3</cx:nf>
        <cx:lvl ptCount="22" formatCode="_-&quot;Q&quot;* #,##0.00_-;\-&quot;Q&quot;* #,##0.00_-;_-&quot;Q&quot;* &quot;-&quot;??_-;_-@_-" name=" CONTRIBUCION A &#10;LA SEGURIDAD &#10;SOCIAL ">
          <cx:pt idx="0">4781.0655985500498</cx:pt>
          <cx:pt idx="1">319.72286325999949</cx:pt>
          <cx:pt idx="2">96.627308870000064</cx:pt>
          <cx:pt idx="3">70.499439220000042</cx:pt>
          <cx:pt idx="4">46.893825130000046</cx:pt>
          <cx:pt idx="5">46.70833207999997</cx:pt>
          <cx:pt idx="6">37.510980919999994</cx:pt>
          <cx:pt idx="7">33.21868635000002</cx:pt>
          <cx:pt idx="8">32.28388946000004</cx:pt>
          <cx:pt idx="9">31.010927530000011</cx:pt>
          <cx:pt idx="10">30.882481790000007</cx:pt>
          <cx:pt idx="11">29.984582200000027</cx:pt>
          <cx:pt idx="12">26.998034140000026</cx:pt>
          <cx:pt idx="13">21.562128470000012</cx:pt>
          <cx:pt idx="14">19.716313330000027</cx:pt>
          <cx:pt idx="15">17.584271750000013</cx:pt>
          <cx:pt idx="16">16.538738840000001</cx:pt>
          <cx:pt idx="17">16.033795870000013</cx:pt>
          <cx:pt idx="18">15.475599739999994</cx:pt>
          <cx:pt idx="19">14.266654900000002</cx:pt>
          <cx:pt idx="20">8.5237550000000013</cx:pt>
          <cx:pt idx="21">7.2477433399999978</cx:pt>
        </cx:lvl>
      </cx:numDim>
    </cx:data>
  </cx:chartData>
  <cx:chart>
    <cx:plotArea>
      <cx:plotAreaRegion>
        <cx:series layoutId="regionMap" uniqueId="{82CD70CD-20DF-4C07-872B-396EF038FB50}">
          <cx:tx>
            <cx:txData>
              <cx:f>Hoja1!$E$3</cx:f>
              <cx:v> CONTRIBUCION A 
LA SEGURIDAD 
SOCIAL </cx:v>
            </cx:txData>
          </cx:tx>
          <cx:dataLabels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85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 Q4,781.07 </a:t>
                  </a:r>
                </a:p>
              </cx:txPr>
            </cx:dataLabel>
          </cx:dataLabels>
          <cx:dataId val="0"/>
          <cx:layoutPr>
            <cx:regionLabelLayout val="bestFitOnly"/>
            <cx:geography cultureLanguage="es-ES" cultureRegion="GT" attribution="Con tecnología de Bing">
              <cx:geoCache provider="{E9337A44-BEBE-4D9F-B70C-5C5E7DAFC167}">
                <cx:binary>1HzJktw4tuWvyLRuKkESAImyyjITONPdYw6FpA0tFBHiDHCedm9Zn/GW9R36sb4IZWQpXEr1y2xV
W8tMaR5OEiSIO51zLjz/frf87a56uO1eLHUl+r/dLb++zIah+dsvv/R32UN927+q87tO9vLj8OpO
1r/Ijx/zu4df7rvbORfpLwbS8S932W03PCwv//F3uFv6IPfy7nbIpTgfH7r14qEfq6H/zrlvnnpx
e1/nws37ocvvBv3Xl5evT14cXl84p5cvXzyIIR/Wq7V5+PXls+tevvjl+G5fPflFBZMbxnsYq5NX
SLdsy7B1ZFLTsl6+qKRIfzurMf0VM3VTNwiF80Qn9OnRJ7c1DL+8FS8Ot92d7J+Of2tKjxO6vb/v
Hvoe3urx8/nYZ68Apw4vX9zJUQxq8VJYx19fBuPtAMaobl++yHvpfD7pSPUOwdXjS//yfOn/8fej
A7AMR0e+sM7xmv2fTn1lnPDag39X3snrk+D0e4vxp+1DMaPYppSatm6bYIAjA4FpLNNCFBFMbYs8
PfuzgcLxIRsfhgdxK1L5dOp/bqOj4UdmCq9/OjN5l851dHK1f/29tfiTJsKvdGpQZOnMYBAtFH9l
IoSYbhOL6QgiyDgykdffjbkYlGf/cVR/O4S+GHpkGg9yxE8WQcH16yvv8PoHm4YamGEECQ6sY9rm
kWnQK8wIZHBdR7bJbAym+2yDz9HzRdL5s6b5YuiRaYKfL2rev3Zen/3IkIGqY0LCsrFBGDJN47lZ
bPaKIBvMQhjTDR2xI7O8v727bf5CuDyNOzLIe3iznyxWzqHUvH+9//HlBr+ybIABUPPBNpZlfp3L
LN20GLKZSVS9sZ8HDJTNYbut/nK9OR5/ZKnzny90Lq+dMLryzj79E2z2/mm1vlWB/3TVMS2b6YwC
/sQIH2c2/RU2EaaEMtvAhn5sqMvxLsuHh+bTv9rxYfvetL5deY7HHxnq8ic0FOS4/4ydyCOAM2z8
OZk9z3UMvbIwxBlmFrKQQtpPxnhC2MAkHpqHv2gmyJT/Hn1spJ8v70XvX/PX+6cV+gFRRF5BGlM1
RrcwgYoEq/8lvIZKhBA1IOdRQ4XTcRhF2+2H2+p78/l2+DyNO7JIBAniJ6tEZ97Vp3+efG8F/mRe
o6+YBVDaotiCwm8Zx4wUAWFl1DBsZEDYmMeE5+xh+PQv8b35fNsiT+OOLHLm/XQWgXoDKPo/AQ0o
IGndoFhniFomlP4vQwUSGTMMDHibmqoyoSOpwMlyoO9/GRkcDT8ykxP+dGYCE71+8ca7AGD9I2EB
eQU6gQmo+rfCz76yEuQ6E4QEwr6KndfVcPvizUMH4PovQILno48M9PrNT2egC+/q9T683nuAZf6Y
/f3J7IZfYWxihgCVQbGh39AKIK9B2mPMVuXmOLtdPAy3VTZWD+P35vTtDPfl2CPrXPyUWe78Ojpc
/2i5ANgP4AEQax7N8zx4AA0AYYWSBEIBiAmgmT5Z4TNWgxzVjnk9/hUp58uxR9Zxop8udsA0Tvjp
n0/L80OAGiaGwQy18oZufSVUQ/UBfE0AOmD7a1RwPuZ32ad/fW8+3w6a3wce2eT857MJfx3/ZwqO
rhMdkpVFwDyMsucxA7AApATbAP36W+Invy3+L0rO89FHJuI/X8nx9i/OLk6DC+/yR7YQ8CuGAEiD
vAmyjuolfGUhED9BlraYiSHvmUdZzatenHUyhebNX2ggPBt8ZKCzi58ur0ELDlDbxeklUOcfiAmg
K0ChhwBK5yMmO4LVJqEYqKkFZQlgHQg9X0rU0IED0HYh+9un499Ktt9Obl+OPbLN5U9om9P96f7T
f31vGf40WLN0gi1A0swCCygZ+plp9FcGoAXQqRF+hGuQ+p6ZRlay+vTfTwf/hF2eBh4bBbLCTyYP
xNdX0Y9tHeBXBrJtQgnUFKxT9HXvwGZMYYVH9QAE0Kf1/4zR4nHI/1Lz4PeBR0aJgR78bEaBJtsP
befgVxTaaxjqhwmdNnQk2QBsBkZDLYvq3xTRYujq/5V2ztO4Y4NAbv7JDHJ1enV6EkGP7dN//Ugp
Te3tMKlq5BgWFBj96x4BbPgAFY0Q9lj3j0rLlRykyKHV9um//4Kg9nz0kY2u/v/PZH/sQl8W/mdX
/fm9N5QppYaaIAio5sBRfQHoDHYBGRTUTrX35sg+X7SY/3hK3678Xwx99gb/D/bZ/PEenN/3Kbm3
w633uMEJ+oFf7Z/65tnH14SNV0cnvwfSPq9ZdA+boJAKAIa+sJ+6z/Ni/hXOej7y4bYffn2pAd1B
BBkEGI8iqdDXeflifng6RZVqbdsU9OvPAqmQ3ZDBBPAroqtmHsOQKEGdg1G9HB9PmaojC3oQtPNs
bOnU/n2T2Zms1lSK35ftt+8vxFifSdhR0v/60rYA7Defr1PzJToFZR2BRgvVEyGbKAmjubu9gJ1s
cLn+v3raG8OUW2WQMEN6mBbBWKcV12YZCwt7c1LH7agHFi18He8XYgTqVK3DITMJdCziScxehse4
5/okfZLKSO9ERMUa9lURaGgOx1wL5pqFzGJBJBIcpoKFoqXeUp7q0+SJZIuLbPG7dQtQr++SXgvK
+g2WjYuaNURT84FuevD00GrblXPqZ1JErfG2r6mr5SKqtjnMJxnNxuQvyAqRnQftOAV64eS5vjMQ
ChoNboK5zNBZT2sztnOz53kveG17c2cN4VavLbemwjUztHED5cRpsTyr5o7nJtunNnlb2C3lXdGd
9814U4l35oz9nm2XY2/yZGVha9vBDJ+lqe8G2w5rEYqi93K7jozVCkFF8rY0RO3kVTndd7AyvWGF
oib+OGbxORqpn0wiRhmGFyS+ugjDtMVBeuIgMF+61a1GO5jSzinLmdtwscQsEFTnohVupi0hWVGw
DCIyBxRMlR2SROyGvoqcNdUD2YtYy4nPKhrmth7olubqVByaUu60/tRIM1dNtNISsDQK1L2aco2T
zK8y4vf57Ce1dNbW4qPt0Ez4jSGivIOVtVho2HW8YOwjsvrqb63TQm1OAks24bJfbXhb2+b2R+2U
ZCNXjkUrgxuscVKN+HVh7edeD/qU+inTgpT1nm2ey3H22WKHgxCH2gJX6me/JVpgmOCbFvHlkHv9
dI0qPbDpGtfl7OuFWnkRb6ncTUvnba2rTte2vtNOrclyc7lb1sW3RrTrEPa2ShzUDIBzBWgyvaxA
oczSfbK91wfb6es6YJ2r3iRlLLRgMnbCQvWmzQDRkFPfpnVcz3owoRtqlJ5uGgHs5oxlmoYtNr21
b2KSJ8FkDW5HQi03go0ou4uILCI2CArS2Q6qzAgGMseELr65tO4mJ16SIsj1NaymJDDSJNT0JDA3
eD+IQRVt6hOjOmINCgfbuBfLA7QuHXX70YDbljy3Dd8Gx0vR2yoTkSy1IOneo210dXAzmshYPTtJ
17DRwE0fI6WOCLjdvFSRJV1bCncgh4W87wzptNUaqwjTwVd7rYpLcLkeHFndTGAr7JS/gkvipvdQ
0vFGm/10uUrLDlZrC8wlCQvKAvV3B88b2OyjtInXhobpggI8vtNJ7k76Fi+dFVUNRAT4qkxsCJsq
asGphXm6alGTLM4ysSAzwfCoiqdWxDX4KJutMMnvUN17BTi4et1qKONlhLhDk9/A1DQk4tkwvSf/
LKo9tKt8jNew21DcFMrxkyADF7F16XU0h+CyI7qaXhJIugbjlvskv+jgItw0UWKsj15Bpjxg2+Ib
tbEzjc/eIUnrycWdh35nWthXTo/k9mhi5RGy0YJxNoNq5JXGglpDj4kuWcCLZ7TrwdFxljka6ngv
60h5QjckQWc6PZu91qahkDKeOpjtsPhDLeNuFQ5ht5P6096CotLCqgGPhdjoBYSOQfxkrOP8gyFk
qNJBx5Jg6WdPa8uDSgkq/iVYJlk3p0lSKAYoGGFxk3n1mwnmBMmY5YvfD2NkdtnAq0Z3SWJea9by
sRYfKILMLtw5zS50pF2qTzbkb5Zh+2gNhp8bjUtoxoet/kCX+aP6zGbjHldh19TvyqJ2t6Tdia5M
uWkXF5LRd6ZmepVoN55Uw41WUc9cUsqFOoJQvfEe0mJfovNVTx2cFPPno9VkGjzN2cSZxXGylHxa
Cy7HAvGOHNrBgodp1yUTH2DDJjeG7SQfl2uzqT6UnRY0pnEoBsNJ+/mm7ci7uSHvCozONnaj/lSH
0ta+IGs0COuNke8zvD5eWKXjTT4M71PJ5xRdL2i71cz18VBhX07ihDbZ/umOKVyojxsv2+KgjuGp
eKs+J3P0ErHELUYBfPeVyyblEEAAJkILWsnCTBdxnkK2gs+OmZ6doJ1YsAv+L+iuhHyhQ4pM6skv
EhrCpqAIMKWfUWNHBFTasYAi4PXgIsYkdt2UemMHLpNZ4btNMwMGHlgsddSlqsKQsM8gmXQQhLQE
L5QuNj/WDSQVOLQu2E+aQ9LCWfizWuu4gTpogh+hafANfLnYfBoHb9CTsGuxP6WQv37zdFX9ZUaD
02zdHiu43mzBbIE/z2uQkTqeIc0Oa+LmVs5xW7i9dpBiCbuijip99sm47mp4aoGhPLVVTHs7XNbc
T8cYyqy/AIJJIHFLywimnts1Csq0ilIDfB5ONVBcspYFxTz721QdECn8AgpXAsXAKuKKEV9d0rZk
D91un7dJGWE5+SyZ4sZg0TSaflNd5nPltVBIVlnFarHzdYlROnvqURTKhaSD00yVA7vqPab13tq9
Wxn2U1FFZYuCtYRqu0CB6qt4G7Z7lCcOWoeJ63ZhcRh030/p6TCUyd6yADgNTauDL0PitAvs2G2y
BWtaeuNgXqKFxstWpwBf0PWWWzPXthmcvsN8LOcainpZ881ab9bRCPS0052uu0tEWjmsn2qnGC3E
+9FGjpEO8IyZRppBnGLCs1Nv6F1BupVPVVw3S3Yyl/tZaKeJ1YVV3eR+Z2nvWQGIp/S0+YpikzcF
gAJwg95gAYM0Us+lay5v29XaF40d4Fpzkq3i6pRCLDmk8lzLP1h2GpZjDsn3aqFbYOdNpFKXSmNb
KWP1aZEyGETvSvGwQEHX0MKHGpwGilGTPVj96qYZ9iaogC0UWB0KbGmgXV7BdzBhPdphM5t+VVjh
mvOtSLxHv7HXHS4xn9K3sOlkb/eGRxH2VUzY4P7JNJ7Mg+ZmhbHDqHVK7VDD0iuDM5nzfGpdbavj
tDag8shdt7BgrdEOYzs0s8Et+3gDFNJAztZKFpChOihXspfsTd+Eg1wDo8a+QnQ5oOEcamS5QdAn
JrgWp/0WLLY46FCe1XKVUMnHbgu0wks24WuTHaQQQElWReol1Yspt1ef6YZ9Uja7JcsAbXYeas81
Q4T9fm0P25h66h1UGrA0faeuVSvR4DVQTqziwmzAx4aGs7WO1C3Bf7eV+CoxGABEDKhqMqn4aA7e
CCZAAL6STs3SCgGmpo7KBWIEBFNA1TewC2UvypDF0xlPh65jl6VAm6dr2QVKh9RBZPFmO/FIOW6e
1czxynJe97pxqNL8QkuL0hkswumNiQyDV6bQnXYt+Zgtlb/RxeLEAkCfDabGLZlo7kKns27pIPmn
EseL7PfTkph7uUCV6+r0vCrLs2bK7iTNR78udVjrQtKwNdvsxNwSKJqb25NlO8s6PQ9EbU8ukubo
NtJquU7NhFeiHLgNveCATvnJmLcAv9IRQliwd/moR8mGpziv+rfaIkZXGHIILDfMjSrfQ+bauDZN
/MvftDxjeneyWbs8zX77RdHvX/9xePqZ0uPvXP59XP0m6d/frmQN/757yR/eSHH33+/079/TKLL8
+49rjhj45x8//QE9/+7J/yl31+GXFwSkkd9/9/QVd3++M+VL3v809jf2rhr8iILkD1ubTWDdOij6
/2bv8PMboN8U9kCZn089sXf6Cqg5NAlgILTZMANJ+om9k1eQaUBbAEGa6Fj13p6W4plNQbn4BnvX
oZH9nL4TYhrQqLOh4wq/NIG2Hrz3l/Rd6j0To6ASaC7kGCbiodEgJZ6s5RboLYr7HNAmBmCdNVFV
QtG1xohdZiNxa7OJdSibZDYCu64OhjVDrlucspOO4kpUr+PMjvAivVTUkeg+g8sBiShNWaCAJjMn
T99EVFruOhaBor8qWytwWdM6anI7FLgPRqeR+R4Pwh9ZHbUQduoTAwSxOhlpM9Roa79ObYyN9Hda
akzbzmxn7x5pZCcplIVCd3tLcEWqwVo+YQA2Bkhu8xYPKyC2Bcg30h7fVs1EQV+xiEi9FxI5L9MF
cuj+8ZSwHy8tAaegkXhEw/uiTYIh9dIy9eesjgpYqySDXK3eIUlCQ6siY+kCQwAbSetDapueRaAM
biyo8BLioedlrrvFBMyha3dq/EyIrz5VtUpm4hXsVC3sCJOrK0DXgKZhVWMN6rC90EhdDsrLrKWB
XFikLllVtZBJoGqeIvLLij25rod66x27zJ0CCMMMFc4oP4srSQtpq2xiCXhxKbCvaGWes6gnlyTR
PRAXwkwQt7MOipPVLQvTEUgBg1wNcB7RFGrTgSxLqLQdRVS0BKwLrHaVxs7YRscC2K5kIVNHO4sk
Hp6gVprMYcDhlMKjeKSaTAV1y4RHULFE7UHJM+oBXVNGivmWA/EHywrbuo6LGnvjqO/gBsxKPHXz
ovOgyeYDCYsT3IJgAVzKNgChBdgm3pAit5vf2hX1Fbl+VKOAf6+A5Uy0Ook5csWS1XmFMmcLSmUF
tK1fovXEKoFfDzdFU/gAAB29dGbTDC0DJJEUmBxoVrldPTJqEzSsApBZompenoQZ4EUT6rhSwLIc
PEr4pR7q2uAprldAxVWKgJInBJDHHNSLuq0jpSe0b+ysj2ZTC7IU9BiIG9Tn3qa7hgnYcml3LVmA
5QKiGRd/FCB/AM2bkBFgwAetCe7Zh9uWuaTcK7FBrZAOVXcbyF79rczEwEwY5BZJeQKAdVxMryHm
Ts1EqRqKeirq2pTF+YpdCpKOMpa59lyiwmkYoBsbBVYJd5G+PJiupQEqsKs4T8AtgHQ3w0OJW3fC
+iOob7cq6oGArGBISxN8a3VXkZIKAZeomkc5o9YVyIZoSGqvzd8oLqAerP5TrN/MKm9r4g6wmZIF
lVqhXEO5hboTMKKgLCk88ZaaKOjhgdBs4qYQjmQLpBVAEpBipskKl5b6WZnfmrU58CSpgPtN7Lwb
upjN3cizs3mlAydLPvMJxvCtO5dI6z8fKYu14gLofWpPG99AlDK64h4DQf98/vF+qZYdtLQGmou8
x/uwCW72+VS/ppzMOqcWhUPzdoAcFOO0/u28Se4FAs4pmh5ur+UDx3IIx0FcjiAYjVI/t5MRmD8F
rJ8b1ht7BWwIJCZJC8BbZXVqNx2M6VqN55CYcz11pWWmfKvJYVyIzjfajw4IBTnv6+YuR0vnm2Pl
UTKFOc0zXmMIF6EfjHk66P12Nk7J4Kbdck6S66HcThObHsYx2ZO197shB7qs241vTAUfWS6djU4o
LDJvMOzJ62RncEYmk6MWJp1XXO8CXHpmQrGbLOhyopXmYI0VfMtvyFylYU4A8Bfa5FRbfpjLtHPX
lN3TNl95OU9OVmuT25n4FqeicMRg8h5liA9GvsOUlu44z8E4doHVADfIQBHZlrBc9V0JvE8dW7aU
r4xwpYExS8Qqbw1ZDooVq4DsLj6dldhhc9qubgKouQFRUMHyAUN2FW2QmDKeB8STZXJ6DdSZqoo1
jYYgmfuDkluaJVQMVyAR2i3ztSI2jCpWl5aQ6o1U36264XWGARnMCrmAeqBcvQFZRbn6yqpYyd9p
QfwNNLMqbwKsRVYHzJjaIZVVhEHQUly2hYKl2HMebQhFaiIKl3cgcM6S7NtJc7vptqiwo0i9gOSi
aAexT/R089S4gdJQb7edmluxNjt1f1x8MBLTTaFmZvrnmW0QQrgwuQTJWaYsGoCZKQmyBLV5GPgm
N1B0u6DbLlRleTwLel6yjm5WXk11fcATKEXAUVSuB1/ZldQZu9GbM0h/IBo/joDarlZgIs2OIs1T
KwEEwtkKnSMNUEhhuMtyV9Zyh1IQVORyQuzyemP4bGGzK/v81sDLbV8Wo4eFrHhn1s626e9bEE42
e8HOimuQuqv3yWwFnZ71zpSuHR8nfKiWxZm2/H6bROu0hWfZNxmAoEzmbp9sHd/QdJvb8sooUlDV
cuJSU96YTWE4xrhyOyVelxlxQXvGh3LI+QQUnaTGudE2p2meehNbJUd64lowpQE0+dLec1lsk1Ow
+aQqmhOtBt0sNU1XzNATSKeYjlbcVKPJ665y83p1c9SaPKunhbPa6J2ZbFHqzIZgPBtm4pjW6IJS
8paCHgespgfv5SIhHxrT9ktjvu707ixvhndbMUCN0ytHo1ustevIE0goK3mXmd1elSC7SEKVq5UM
qtyzgC6EsoVSb5XUquSdilaRYscpiEgl5O8FegSmZIEuYKwxA8EZoQky+dg13S73l/4CpB9XlMyx
Qdco5opn8JpKFGpAWGyB71NSuCDAcFVX0jmyoLTn6eQL7UzwFd+bQ8WVNjWa5WMc1FKCjgNIsoke
iyyUep0kjxVKUBC3gDpJm7i2ecIW3X9yYxV9ikgr7UaRUC2F0gOfNQKVvDtgV7opCOhLXcNdiSN0
ye2S+GtRnsH+njB9oPsGUOVGk7vSnk/NWnfWoQSBCS/3dik+1Ju8ytMC+i3Lx6pdPiZFlfJ0a95W
urfh92stb/QF3VsTuren8aMBCkudPwy4+SCM7vPVY3IxVNmNegTB453lDCJPeVlr3Cbd+YWhMT/N
lijP4c7qkdU0+naLd48HKMxDPRtvTWhkUzibQP2b8Xqom3dDZl9TLZCtcTO37KLpdum63LA5fUPd
Ds6rb9raR0Xeeepon+9Mul40hXg7ouSNNMq3ZiL5oFUnC00OWIyPzxckuYMf2viLTIEYr7fNmr5Z
RXJdmwQgUOqa8F1NYUTlW83uD2afgnCTvplE/rZIthuQmE6BKfQLfTf3xY02skv1KA4ywg1uocVD
OtDGthsTWj6roUm3X6aUV8V2mZTd6Ii5CrQUFXzK9Yo3wxhnk1FyzE4ExEGv1yfleGOMWc/rdEyd
SaO5WxOWOv1YnBQoAVhrdA6q8bvZhrJgbsPMSTGEMtdqv6/YidWigc/UdMtRv1krsi+7reBkkh/Q
BNVnKZZz/LZsaANabE8cfQLZTGcpvGTbOXrTfKj7DQIRJ2+nGbE9hdcBYarnLLMDysaM68WIeWbM
iSO1JufzjKCjYMe0BVxbireTdQU//L8ebfuCFotjruAN/ZBJeBwoswiEdt1Or6eU3Fs07x1h9ee4
J7ljoSKGKPTGTZy3y+rSKo2apb7WBi0q0IIcfU0H3icVTM6az3JwzQXhd7hN7qERJPnYQcAVW2xU
fc41BspYBjm736SP5WYCCWw+tFkJDXhd7PR0rfma6PclTc70pdN4W4qbokcMpFfB27T+UI96ynGa
6qFJx6hri0gv55O+k4XTinGXjoP0yrW/NUUDZCGpdjPw0T5Pz+wkc1Yxn9psg+doGTfy7XQotiuZ
9SE5EGSfFaXulrK4Jsbg4iwtg17THeXnpV01PCPtxI25iqHCcra1NccNvRxnODVuPbyoAOTRkHEH
DbrFpfXbGpg47+HZfF63a4Dykmvt0kHnQScB68dT+B+OQOoS3iyqzJUznV0NL042lleytP2+oRfE
FOdD266cbKhyoBPzUSxGzhn8JDpMEgKgcKNum22S9xP2577yMtL1fBPyw6xZTbjWzjSkvuzBp9ME
8mlW6G/xXIw8NdJQrMXErbSF3mdp823EFWhJCSiZOaoAhMsTBt+cLS+dpWoiu02B/279bm6hSFf2
udUXHw0I+Bw3LWjJfEg0jRc0PWBc3oG8CS35vPmQsUJzTDLvjXKvS+hxWpdyGEsOG7gCzUCCpysQ
h0xkV4lZdM5qJIjbMo/LSru5FdN2J7PqXa25FFfnWg6orZnZ4NREY948Qg+qgoZqaEy440ubqCiY
klAMNqDDYpidhCzvilRCx3CroTQcEMS8JFnOV1JclNMY0BaciyAxuwVrytDeoFVni1s5atAwlqdd
0l1aW7c4iYWvEwM6PwTA6dy2ztxpAIQB3K1Gu59z3Lv5sEiuSzCUscmUU+iix0N1omfV6gyzyFy8
tmdUGHcdg6q26SjqqoxvZpZw1FvnWglbIHRLvknM7gK1i+nUwvBNOz23++xDYi2FS7L2wiqL06XZ
ajdF9gXLu0Cb9OZEvp0mDM0iY0qddipPTcsRm9nvjWZijihgdTSwCp+S9cCsHu3FxA6rGEZ3IasR
mnoP1bso7wgVQVVR5hilOblN4daDnTjdbAF+nWroppvmWcnw4JQpiBqJud32xmmxMZAtSJJzk6yX
fZ5YwWLJgQtTY7yhxh0xTwSopX4G2ir0wvZTg2yvTVcAPWSdHcver0Q6sPPj3Qqu5BZ250+T7o35
xcL0j5SSxW1B4fdXLTkUTByyETd+ttWll+Vp7vR4s10CABYWuAptQDIBpWPtGNkca6tp88ZqJGxb
0K/zRr9HpnSMpC7cqU1OSjrU4SJZxpu8cYqmqTxoHy2A+Kjgi0SAL/vJY4NbtbkFlLm6rVgS23Pu
WaBSq50CqlGr9IGuy0LjVvXmO0WTxcQR9E1ZloVrpRol+s7E0FhatUCDPlU1yVhvLf+xJUtTt58r
R+kJarw6jgccAuhUbVh1WMkLmtlx2NLoKJLxtB+l7JpIh15CBbBDNYHB96F96rV64tvaGo+q34pg
xwCdXAph5+XTBGV5jdVOjBHYtNoXopQw9VkscQqaftU6YuodMiROBqwBNdbjzpH/zd55bbetZdv2
i7AbcnhFYFSyZEuyX9AckXPG198+ubdrV1W757RT7/VgWyZFkQSBteYco48pMWrl/6KFLWxkxWJS
l2FeAbfstOhinSTDflXqFVkpDnKt8xXRjLBVdKc7pgh1zYwbg+qQeFVkKGmQ7dT88YoJVp7lcalZ
XgT8MPAFV/3l5vtybctTi9DlUkK2eMVi6PTFEI3zB/mW22u3rXPcJqfVicRNlpuFOJG3KUKdPImg
I22C3JTtp7Z2j20pPpQVsgNe5A2IVCYil/x/Uq1D2p92Zbp5PjUaGBaZX8a8b7qeYcmPopjsq3uH
HRB63r18riJZ/im2bYem/ZMGEUFSPoFmP79manFQFwCSFMqBQ1Ipzdm0th8Z0qHO7Y7nIIAY0epU
9+rineSQGOV6oanGRPKOMy3ODBFhlPgkLu+G0jpJvdDs38RnkruE1VE0+r54CsxK853MA3aYDyOa
RuMsFAzrYXY4OEheLc6/5zqH+C1pUD46/drl5XnM5shAUro5U4vO6sqTqk5QOkhtCDtUclcXxECc
RfGlxOQRi7elLfcWRB7cSnnsrt0vjRLJl2KgznA1k26d0qE6V+hCYmbutn2uu5TmVD3uznsO11Dr
+XHo79dkjpzKA/viiP71E8SKFRNMHp2iBcarxo5cXYq6vLhGHAjxJEdv8BqOCiaNnK2b0aLeVued
rg9wPpJTyTor3XCSA+pgWNtzf/yv9/GnSfH/iwz8ZYsIzQdJaJoysuB/tj7+aULU377HPx73N7Ro
4WmAHdoyJOmWa/xte2h/WDghfwGLMpzit+lBkhVi0fBIsbqAiTac/W/TwyBw5LmWZ5OVJMLq/Uem
Bxzsv3oegiwSjWGWCSqwxbAMnumfPY996Me9kX1yTdx725yNq9FHrup011j+2nYrDqxmTAPwkPli
2OcepdqFMOjn0vBtu4qcecoD/Uta0EZUHUtsMFkggpvyHf/yslfLEDqG96uw9fHqaOMIhdP6jlZP
l24LIAH7y7atKYby+mQPqgit+N39GFggKr7zNuFOJnlZBG1WPK+jrd93ExKgs17ict2jFW9Tw+N0
EkoFKy2e+8bY+QHKizJ7873Xur4G3jRqVtgK6WPvJ3G2NfFGZQmWRVWWJ1myKguFZK58QdBucBhw
pkjfVjJFSXUSPqxIOr8vUBW0lfYXs4Rr2La8mz1R8+JvngSyszGl0abeFw951p4K/YNrDBGuNvZG
dxVvIl3ortG35V8RnfWZ1hrHWXQgBQca/mDGjxbCTJQ2wcg2/GoH37pXfQUXW1wBIb+E9fRQkAzc
7gnXe2xPu569CuenAeLJHirL+M0YUS+9MoaycUG0X2+r8Nzd1hkxRbqhp36iq2FHv0nn1GFjH4yG
cV1wc/RueShAE2t2aCEFBe2jzbjLp/fENn3hq+RI1LUSIQPLG9NYFgVkzFgm5U0OrMrioohOLXpY
ClPg0kF16c9MSAOcbd6NXy42PMyPtOtDSvqbMCEggAgUborDj2k2rttxaD8WXXqY2asmLf2Ws2Xv
ujhBKkew9C1oiAIqooeOMNf3GulU7hJFTTRF0VYcRHBYuqaIYjgLBaEs3eYM22A8LWX6lEx31eKk
D/l0Mbp587s0PyvmV8irUBmvk9fAqiL+O7wR6NlpQWyuzShbT7o+s2mv4VR+F1NpXfajiYkkFpFI
8oXanOU2+XpebIiAUGvyw9pX90I3ispa1GiJIr3KORfnySml8Oi35iJ32n3qxyM9Xcw2adcX+Vfg
N9FthfZdts97Z1B3QoKxF4pyJBpQDV6cue5nwYwFG5J/V80+9PscKfaXqjOOS3vnLUsgaqObQAni
iJQ6V31TfBuKQ8V1s1HU7ECEN1kW50EkWUEUZwwywRUtxT1Y1b38fGruaPUqX95Tmw5gl4C2vJ6b
KcSh0NOfapkFcvzIjQcbVJOYFWKmpJzXo1EfwN/K5l1N8sy3Z+fRMJ1oQ2r07TjLMBDyz3vS+0mq
Pm9bEezx/Ot2r0FF5peT9W5pH+VGpbUKX0sffht7RgFtZ8Ji4lRNxnyk8k+NSKwWuTXLftmVA7XQ
Xm5vyIC3QQQW+fhGqkx6pOEOyUbuwc5K1SD8SdPeO0gDpWb6FlBzqSShSONyGIUVkxN30X96cXXY
i5dVQQAGe1md6VYZCEAjtYQQV1KWtFwsAkwJX1U+uB1IaOOe01KOykd1SW8PEiVdnjkHYhRwSmRA
+f9WuTeQCtFQn1hkWfUU630vvUCeRgoMjSs3F7t2Bmab0NYHGCtob8HHHeveQLVOIED4HGjJ3bgL
GGWKI+Adp6K63M5ggD65kI3CjFLOwNrUzsbJ5NzUYgfhGqiUU4e18eI4y41c37KRnuLmRKVo5pXZ
+WbNoYGVzhw9IixD5W6fDMRyVafQ4lUNsXseTAML5FkcKpHVZfk7Y4JcXEuJkhHsmPPXwHNJ2aT4
IFr+rHiDdTIdZhfTRg8jT7fPgh5NeIVymETwF3ZGPtCWunZyC+w396wnW2SkgWB34gds5XwYKiUy
yxvv5/XlveBrtTdzeZsHqeWkEmyo37Qtixor8Z0RQbjZItxrL18u+dgfjfFPQbUqy3PTsI4jqoI4
+Hjsvk2rpbJoTtkSCaomH68n6CulopSFQlY1y3opnmib651Nlz2AFV2+z4inG2J1U4rpYWR5aTCA
fy8FYq5KZyW7lywb8m+tNpfRAqf9tAwxWJ4ZJal9Luifeq7QoV0v8lMb+NfbM+cUoeN78mOv0yNE
x1nQLTnlWFNPaRyNjhdViKW7axwECjYm55zmGNy5FcWQ9PiMFhao3GymzbF8yVnsdxwOIYbRelD8
QOWRxcWt8XDstykNNUy3VmDE9PbxlHQn8nTyLkc2VY7OsQM3gALyUwMEDw99205WRsvHutQnfkaV
bOahOoyHkSQACv61iXW4d9bo/pgOq7+U6Kct/G8/Zf0JEkk5FOsWFIvV+L3ODpjqTpTqeu335nBK
7K9evV0MhB9H8WJckuGtzFijYyhZZcrRbGorKJ/buI2RdLqHzNg+rGVj+bFp0Fkg0njlejaH+KlN
FRw6xEu6MdN27s24+96mqC80RHAKygeReEUBNtb0g2mErbvfVN8uTZ5rZXu177ansXSeVSDgYls+
ybdn6WvdmA/yqEKbP6Rz8po7mJtqepW75UfIw1u7iGjRDptq+bWq3u0PDs8xoTyvOj0vWmM9AJbR
6IvtfgsMlM4py+hANQIPOH/95gaZpfgeG5yAD7JYiqss20BaY5yZ4YxjNtPBmJt1Sky+jVNbkNGa
jIKXpYGRLJfbOtcvh2lacf5w1jTOq5q2jMVIVkkB3WyluBhae3MCZSMynfJCuD4Sn9tNtlPSbhf5
bNN8PeAzWSzmO4uOvFqTTi/ZqDNiyBVlO+1eGST7Z7k4RoeGEOOlyfAWsioSgkJscrkwbrQD9Vzt
VuE6vrfKfQfMmMXtpZArHj1Z7B8d2FR243F0z17uHcby0bO+unUWqBkWIiGBpcPGxfgT886cVPq5
LJQlVqO0hNE8el5zzersRgeOk3FH8IRrOZDFqNOhXEYIymKBiQvNnN0C+FWutyQR/tA74lmc9fcO
nUahfpSjLEuVLAZCGMp2ZHCGWeqjUiAgss44PT1hRe8KXUhbcrLF4qXarRftWjd22FhcmlyiMbBG
BV5idNq1T6UEDHvBETg6KiWC9LWyrcimMY3qjWkUs/T22oz+xKXJPidUiuzcUp/UFBwbu7r8X46x
7BwSaagCSGmQmuZaKnroDf5Qpge39oFy3u21gxGYy4NlaZ80c8Rg0s27LB4fqk6bT1plRakDcq4n
VljWDhp1fyTV9SPnYwqGCk/dim2iSvrndM6+N0v/w5ueV6vJfcXZohQFUMcNd/VPxRwkHkGaYjYR
PpFR/MTSv7rGXYrP8QBg6u/63PpNw8JQF+2rpSK8xwp1xrYUS1hbW3caLe9bYRTs359YENpwzoYh
hP/3h+xRG/IucI09O7XTNj/PWpfdO5v5aFiBCQ760qy99dIU1VPirU9LAptU6k36YS6HqDAMQN0R
kT625+2ym9ng911tPZOiOGlmetXGGV66wm23TPNLo6+D5ve77fGqOisge9YGTQZR2yXjfvf3Xzqd
1aR3+5Gdc6IAnx6r3gOaLExWfhceYCe0UulFFxqFsvgrDWnpZx0G2lZVH9NCsf6rKfxfecpbFvJ/
5Sn/MRTnb0nhrwilJFT/EYQ0mTPGtqvStasgi3+jlNofjPyFYLT+HHf5W1EAoySN7HmSTdSc28jS
34qC+YdLTNbzmDFDY8+9/xFGSTb93yUFF+3CdQxGCTBJgMjlv0oKlVrUTBLKByh6yMctcJrhhmE1
5WnwtlvwS7pDJK9jgWf+O4aVN+oJuuSgWJG2ZiSamstQ9CThWD1p/axaRcEffbHXl3WOVrooXS/C
VntPofJcFhnhBWcwe3TPpqCn1kg+pubp3aFjtHMTKNyfR5C4dnrYxzSStlj63IRdy7OoVdgD1PTe
s/NTqfNtAn6jRI9JHU5AyLL4d7sRCcK3ogz0NtgKX4tqHavGYS/vJODZ7unBoNSrPO+cFPZB4kkd
zXg1m6fOlxzfxPY0cwAU1Qlj9VFCekKmyTHRU7YpBxqc/cBgIa58o8guiVpd5D0Q7jhScxaxF/2G
MkWN3bbAtRYCaWxDK70xhW5cHVGHI3PbDv2ShmzfX3sQ2yBu8Zo2ese2x563s9Vk9QWh0MAHbMch
vfPQFCMJDO/FXrPOd52BI07/HqzUVW3jN8tSBVtuDn5cfOibZg8QvZxQLbzrqrbr3e2vuM7eJyDw
45aaL2Ojwuipm583LmnLcbhzzfxx6quPhTVVkVYRGV08fQ5Xo3+i/0sdZw7ruPF8rcLOHaeGrJbe
9oBVRgM04DUotM2p0MyTPm5OOHlpE5Tb8FNZ7TK0teFUepkW9Uv1S9vu8kJBofIMVjm9fl/Wjv1x
xgU1sLXavvo8q/0xrpcEPTW1glkz1Rc1a562/KFbgvQxfyyT5eugeAXYyPBpSK2otnVyQuW1NYza
L2yVg2ThcqMePG90Mrdblg0j0K1gZwbyd3P72TF6iCh+CgGkzs8rbfRzbh4TSJUcsMzZ7owEGxM3
V/d7O1nwWAubtKLgPnngJdqdrnDXlhFuArjc/QkHJNvMq14M7IpL4+eTBLpcrGUEs3xxEr+vvOdJ
0/FEsYZTtnd/UiFMGro9SGv9UhVrE4xl8rNotDIs3GoC3hsB+/u3ftF+dFpr4qJ1FEyGu5wI8X5S
+resa9LArpC0DVN9nCYImxnn0IrJ+Ca7NUSN7eJvlG8ceaKqjv6uDrHtMxkpCUZAkkUvAiMfnrZy
Gn2lmt71lj23grAMlwbaYBj1MJ3WKdyMegsmhAuqhsUIx9WBIsi396p1ykhNd/hFsE8rA9jSunLH
onnNe5PsxmD6ib2TXPMQNBLj3o2Lzff0/qen1I5frzl0hF5kh1aJr2VSn9oZ96WKH/B+z2k7zBe9
LVxoVs0Ol1Jv/YSGNOw2Dm4ylUfTYX0aGuM1Gx3D7zfvdSuVNdQM81c1PeebHtXpeNi8CcATB3DH
CXTdO5zEJejFIlzELIyduzLXVw4sNqJtPHS4io3Yi95cYspounPESnlZxYQsxI4c9cepXL/yctE9
xLBMTONJEQtzEDMTgzgGz2L/xuasxPC0UXQVHFBTrNDNwhTdxR5F+ruPxTBdcE4TCws1Hx1Qr0L1
AqdIx7s9Cbe+elQ01NS98PTA/BKLIdv2w9E04methxVTkvJxLIZnEop5WCTFN8fNPkyUr0OiG4Fu
j89r2b/midtEw+R9MLQy9g0tZS3Tz3OvTAFpre8UUk+T2Mi6GMpT+eCIwWyI1ayL6ZyL/byKEb3j
SKs40wAUCa54F+QWEGhlO1FcOJ/qYllBz6aXzOoe25vPXX/18L0LMcBtscJhVTwfIOhoO7RqYpfz
9nyUjk1s9Hmm+ejmz7oY7I1Y7bqY7pvY74YY8ZVY8quY87WFTd+JYd+r/Rw4ePi1ErY4+rDQ31kJ
1vSdhPEl6zMSkFnTEwPLP6ZCBCQGS4JB7wuLU/iu5rzozaGa7vJluyutRgngBL/Rd4DSghsUYAds
Ewoggd/VeXcwABNcAIUOUGEFWEiBQ9wpr31t786KVQSWmW1BbXcPVm6VYWumG0lT6rjKdn1DqvI8
wcRNwSQs4SUwt97NEcp2EUyiX9OD3QXwy92pdrpvUAfQzGMVkZU4dERs/JWVVs/Q1RBp2V2F2rDA
N2zhOCYhOmzQDrc0nxfPPmQgHzu7UmMr8Idll4aq00SrAvfRLo+r4lpHqExOO5MdZQUmGYUqqYUv
cap3SDgMcsCTWQiUCqTIr4yGknx2X1JjxOdsXL9K60tZT7MPNNQSJ9bfUCEDQygXE9wlB3vJwF80
FfDm0RzGExm/jwbroC6sjAc0sxXbowNEQxroyczaB0RpggZD6g/F/DUV7iZz5msvJM6qrA8KO2Tf
LufGqbWT3pqIkHvzzQDjyYTnsef2jUZeYUdIPtia+UMV9qcSCqgFB1LBgprcNS49oBBVQRALORTX
gE3quhLwKGAvoOqa3fmxgBulYEe9vT2BIXe+KkQSMLIa5DGycFt8sm7Q0haOQEwrLHEN32oI3ZS7
04e5qgdsdeeHCgBlCgmFm3RmVEbj60JJWeBSVaI8T137aXI+VsBUXQ19UjkXUCzIQl6UtmpxsKLi
InpzSFLTPjpCZ1lCnbWxd7dX6Wdd1Tu4xP7bmg9Ba6LLqkJ55cJ75UJ+NV+1Yv/gbn0ejHn/LRdC
bHPtu8E23hbLDBXdYLVLlYdaqLJxnk55vkoDAnGmgZ4NwqApuxIOTflQ2QAIe6xkIUpdEsRmMSDy
vo2gbA1IW7M/lNNe+KU7IAQhryELs3MJBic8XCVg3BIjhTZ4JSWgFSq3Lde7kZR+bmF/ZDWqW3T7
8vZXKjfWdu2Gbm8U4BMF1c5eyUCP211m6QIRKLGyR3Zlt4FbS+ccZBtqdae0tFXdY1HNbLh2jR6t
qEEHBtDna5Q49gsGUeJXKpwRTvdD5eZYA8jUXexyKmzIT2P3UBTxq9L9yOnr9837QIqn9s2U4O6g
YqGZ7eM6WV8Xl0fc7rp95aj28WGSOEO7oGGtVea7nCbgUuMLGHR4e5Z0lydQ+au1Y/r19KH7iGie
+//2GuQB8sDbzbfn6Lr1ygxRRh5o92u6EPtkTZhrLocpF2ssLX6O66e/nzbX52s39xdNTTJqlh+z
Mn6/vc7bYXIct/U7qbPX8v52c9Usz3XnBbcXpxjlx5WqtbMs3oocnttrMDyl8NVQJZrOvm4/m1se
6YVG7EDncK4m/IlXP6s7fKFDIv72RWfm9xWv2872L2PLmSr3mks6cnHPVK3DK6DoY7ZuWtTpmklt
gbbTrfem8pXk1wvZ8fuGxXUzyoEeW2cExXpsNYz7ecivU+MGbUcsZjoWtfKmquXLPq1x4KbZV27g
Q2Oh1pvmUI4d5BK/xYhRD4RNC4/UfWu6RIv6O3Qw09931fXrMhTdmOc8tFVyJ5pNSZ+xK9uRReKo
7VQUqEmA9T1+m4ii4h2siFyZdhAsQewDoR8kbuqUzbeVZMmA2bT2CDKoQXJ7vFYnFvSoKu8M1F2D
vkTgh177K8ZrrIfFUK/y7SofsVoqoYHPpCO32fgmhGYIDDP6Ytjh0OLIwS4xrLcud8K89E4ycUWh
cB1wk4TikLxtbCV3DP0AwEMkRMzXiDbFyEYKbu40HjyBOjyPyBkJeYJiko8tVedzjtfguMxMkHy+
uGntM90B7uMcVRt6CTboXm6oGQ+9rUQ0IycXRlpuTsRFYqQGztxBbhesxGaaQbzMt8kuXkucASe1
zZ88hMUSoVdAlAS2X8adSC81BfawnSSmZ7UcEMJmTp/eVQxF0df2UjZcNVNYWsRr0uGqOO5JIm6C
ZwjhMzItJCUKIYSPR7xNBsXEOCmCtixA4wQUTzfyZTYvy1uJHFgwsUTRy3OKDGelv6aEGCJnggsT
KzFkYcRnWkyRVVEMD5ZxiWcj0LQzEic0IlANYzjYJ88SgffQ/+Tc0QlfLRp2Y7cdHHQloWY2GudJ
oyzuu2hqz3rdsobdyznSoASqDFIZsXrkE5IPvEHQE7JdTgZ5TbNOlmovrqCA925mfyS2C2NWjZ+V
LK2pQ9c57FwIfdtg8bGnOXTn0Qu7EUd48865V4Kz98lwoNgxB/rQVOm+Fg2xXbPLfmW79oYn4y+j
C/87DESXK/vZm7KGZbdjIIj9KUuTnGEoXFNQecqS4fP2b5SdHiJcGeoxwZH9LXHo8+xNGMbOuB/s
o7eMk9+opl/q6S9VSUlvFerZS0wnMPurpQ7PqdUMF90u6XWca67jtpZbHAwuJWfnxoqvTCpgtepv
SqJgO00f1HmnpqJ/K/fiSVvGt8wa8Yndovcb2XXkgPUjp7mmQWWixQo4JOFwcVXFVbSNLtSsyZ/i
4iLi9wpMtQBZ7SKIWwNjHjI2QLAgvD2CP7jW+EjFElkTtJNC4G/AzkdJ9So+97W8mNjA8pkXC81j
RcwNYkqVCRBTfLLaT47bQYh5t5lGu6ZE9f6+YuCWjnuu9E8SBZkZ+NRwcU6xcVBSHFGUdhWhf2PO
kjyJXPtuftgVJVIrpvJY4JjMUgI/t762pYcGjK2EG15xykyGc2YpLWpGGBGUXL5ZuH6UMT8GjdZ5
9WiHNyMrfOVHa9Q/ZcX9Wsf5t72fQKiPGl/il3y3kgIjanmsvO66y3SS3iSilGiFX8nAkjpF413X
nAKY/liZYPPU9SMqkLXNB4Hp5A0O+AcTaZt1XSIRikTfVoCJGb5ALMtszUiWxnysLjaZxn6/uH0f
CVEmb72OhtGNSmbvLF6CDVGSDASHW5yTQHmCtRGNREW+9rQOwuQJCeeIfQ5noTbYqyAHQ7eydVtU
O1zhBLeK7WdKWrQw1ssslZAyBCX4dKsZd50z+CoIvazk1oje1DUXsRvFgBO5X/R9OY9UPnebEVuT
ZT1I9sTurHAjZCm6vrx2R5a3ZjpOA4XHwqoIq0bE97942D/jYd//+Rdl/h52KniYR3r9fybD/mkE
4N8yrjzkdxbe/YMqwmOflnD7n9Nvf0Nh+h+6jmzqOBYD5hhgiHz6W8R1/iAkz+liqngmqmrwA3+L
uEyyYzyoCzHmmppqm9Z/IuLqyC//LuIyyo7X4fDimArPTNh/FXEZblLMxl7TTnVrFtUtACyJDzym
5VnxflVxVfpQwCZmf0OfI8S+y8WQ15+WFjM97jgnk+nRtvuH7EuteBmTqchHlg8rXl2zVXdKUX2j
gn5xFXwThj18nh/jxH2rtVz3YwrTqhhf87p+yAva1saBP1LiMWXTIlEg1Hs6xm7krAYXo25Tybnh
vl7j4rVM9J9lpd0D3h8Aq6MqXbKwWbMZWdgI0m7Og75pKeHrldrP/JQkzamEHcOjXFPWFjpCY7aO
Zd18tDfraddechRGv5gGAjCa5gQxE2VqTGqF5squsZrsL0UWL6GgRdrgKwq8/Bg/uy0FbzPmnb9U
5ZuaDNfOZrRf3C5M7dhB2vTm25bZ/o7zGq9eFbrm9my1hCp2iZmYjIQznS4LLMMKp8QApU8IlbqG
ArY1/ZwIi6DlGuFmaUzJM38o9QDVahPJ63PrecMpc7Tuc9bMb3FOo9F52/O0qWcG65GCSK1Hs87j
i0aCds9iN0hn9Re/suHKdCdK70X9aD4o47j7c5ERPJjcH3ATukOXv+bpcnbH5r5WdR/vdL1O/au2
UO+ohXbH2LzBZ4vKw9hNCMaSPfLb3eieOqsc6U1hXEznl6bnh9IZI3taJZJSNidtNMH7bPr1qVNT
31U/N8jHDBgwlXDSmyWoSzaufKjTw9hqxIfYys+K66XMBCFo3N6Rx0ZAyderAhsTM4gwRBOyi5i9
pfa8TylD7sImZuBfpW/3a6mTXhy69/Hj7NqrP2jee2mme5ja8xshKgb37WGeVfQ11aAcLIYyLUm4
xEhS+XgGvqL76daWiH77nKntg0XCFvZsqX+YbuBN9K+LEShpfdybNL3jF5JEcdsfkHmhBLvDsKt0
kU7+RSudIbTn5c5z0nMaz0PYe6SoTJKX3mq8TBboslmN9PRa/7DW7qORPtEKa0MTttvw2C8GuJIV
Nf0edKi6lrGjjLADLWuVPiTqaIX7oXtFl0XJURD6xkTPonilZelJHMZ0kY06FgJg/qj6EU45fY6n
/Dx2sQYI0h5Tk8Bbp+Wf1Th3ZVLTfd8UT52dPbxYdnY3WT3tIjUr7Fbiz0xtiBE7LmarHKZYfXFp
3OE94378nFTZPTIaabJ8US9dBYKEpjxqymPmKnjC43jO6cTtgf2qyGfLx4zwAma0lHdz/pyN9E78
KAIiU4apmvef45QAv2Gb90raUd5uYxea7f5WtWNI4lMNGXCjGPp4shNtRtNqnyttKAO7d6fA6If8
Q68lbjCXJuxZxq6dp1tg05xcbR3/eVGYEZUPSXXIFpvKQqkWTjquK1cHO9XhThmaREdnFYbvuGt8
d1+M81dtb14GQA9cmkPsVN9Lai5S46QNnezirsaPudQIEJAi2Yp0wh9O6quXTZE+eV/3jQxnXZgZ
/NUy0Su6a6T360yItPXbNM6DdNy6R2FYMj1tSVfHcTj0DmpJNR/daXu0k+Q1tr3V17nYQsi1OPRi
Qt2qN0UdjFqypc+WpTSBMSnnPjbwfYuZCUudw+xJOsxGZo/ETMhkKMN2ziScWZYjjahX/ATL+846
RCGfMMyyBhYm3qhNYb+lFPgDkjcERriWqRsWCvisuddRxYw4d49Z5Ja2prlTLxlvkS55v0+M9H4c
1OLeSrX5Ic2UiF/5u3xos2bziZDP54n9iFR6mwQbvVkVFCWTqLT7iYFzn+e+0oI2SZSnVi2M49Zm
9YGU38uUe/t9WTVCc9rPSpdZr1mxs+gq7c9xYfiTrnBWeKaN2tn9AmAuruQqGKIGIZT0+Ttm03Zt
Csisgvjvqg8MKChAZVjXA2e0wV/dJf7Y9X2oeZtfKbv5s3Y04p61/agWS4fWtCloY2X9xj6p+6uh
FjTbiCfbBBYEHR4pk6VT++q07vZ0gKDs7zjOJ65OINeJLJldbSliQpU9oxTPx6b2ApTcnrRCz/RP
fnOY32IihIk2em/DWn4cyFn8XBcnZNLsl21x2+ci7fUwHgrzThks5z4DiYIr0l9jS2Uykl7d9XtR
QtHWH7P2V+pWNetCHuxAF/6qTmOoAiTOXOoK0HG0tl601cNhyrYP+4xgotssrVlJm1IvR7vqLivD
nfy1ZKqtsgWdel8DaRnxWENa5JTKFeNTs9Rg7yIL2HOMurFD69Gsx6zyXpK58K1er6JkMl6njazT
Iwgualr1QYGaGGYGW1U5YklqQF7sLvHwAh6nLawXzdGH67pbLjNNKrykWjeum5ImJ8NJ17uu5oOI
4zTM7cJ9LVg3o7FS3zo7zUPNSbYvHoG5UWu+NGJYDeo6BPHmTqHuJcYn3d1qJmDINKpJ/2Luhvc8
p8XLqDHLcC+Xr4Y7UI57cfawY2SDjpdLUBou9lXnbi+lm7xqdfU0c53fW50BlFMkU2h6sQ9xchxS
tnXEzPiy0rKS90oeMj25a7d5ZDBif785W47owTTFlpA+Epa3Hdmz0FMUHJqmx+GZM5cJDs0OMM3w
0yY1zl1Tva5G3kVlyhmi2OvnfibNVdO26Fv7uJtG8qB7i4ZGM3xNC6e6upm1Yz9k6qFBlk27pPh4
09OSYR4eyhG/q+/7+Twmxo64huTmNAo5qMn4roDmPVGI8SbS+sl2tod1z37ttvbm9Pt0zoi5MTdt
vjfG/Npv+AWMXcneez0u8FVr5m4YVsukvzT/oI9qC+2zr1/rzaKOnJXlQ9wVyZ3GrsI6D/GiFOO9
Wi7W05S9jsPG8JtFI4OAbX2XDmw4ZZ9kVy7Qj1w7wzmptuaU5N0XqkbzjkEMBslH7YdX5ljwhXsZ
82BztBZR7GrNbLAcawh+k1QxGbyjs6UPtal+zdr0oZ/o74u1+Fj2zGPVSoRGL3+yNCb/aXEK11xl
UWnuFyebWcurEZ9uDsbMvnoABy1C6l66zMpbj1bfflKt/pG5lxfNKGsgSSeqPfFh3qlJEMxraqqV
172s1n3bKcFmd9+azowcOw7aktlAU9Eu/l7EeO27R2nkPq62/pilrp/n5rdK46pR9NaI1N0I9Zmh
JXpruWHz/9g7rx3JlXQ7v4qgew7ogwR0zkUmmYbpyndV3xBt6b3n0+uL3LNn9zQOBI0EAQfCAbqr
0lUaJhmM+P+1vtU0DJk6kijRPg9h9wLsiiqZBU1JOwBT6LfqcmVx4dm1ywEsWqr9KUdFV9Fpq6qP
vExpFGhNRGtQfUmG6sdklZhojabdD2P/mIFGOOuTNezdPnxbWzs+22FxxhnX75P4xYmy6XT/4VYa
FeGwH3IOMXxlv9x4vxhXJtXA3y/+8VftynuUdeZfHvTHPb8/vgoTXkU3kiFYne/3e/+4qS766fTL
n/9y6/1R7ZJSnmDQrZamCxr5I3XjLrhfvV9ay/XX2357SBIXM50D+Sd//d39MfdnWHXZa//tb/56
2v+tuyetanZZlwoofmhUxg4GcrZWjLc0zACCyB9/3XO/LU6pF0XhsUWgkyFRbX59xP2x99uG3ASK
VW6hrlGF0d2y910r/XZ/xvuPSh+TlfMRr2AXE49hSKbIk9OeKai7y8Wf/r1p68bPHANQGjRARNkD
vRFF/xxNUX0cF0qw9ycY5Lu4Xwpd+9PYjHgpFw6+asJi6BYzqCV5SUkobVZhZG2zCgygphhacP9h
lm6ym8YW3zovVbRhSPeH8mIrX/Tez7nfoeRR59FfGDjPtnUQd6WcO4g6Z3LsJnUQNXYV3C/d79dX
k/vvN96vi8GaDoPDaVc++JenuF//5Xn+ur/q1vnYpXnoN/T/MH6adTAkcROk7QTMMSr3wJIoZWZy
A/SOFq/bvBYC3jdCXFxABZ0qhftLuZnv1++XaHOPnrvm3R+Pud9hNoiXDEZ5r7h/HWblaJ4xuiyU
F308tDb6DTbO/Ufyj0v3q/fNVBcbPe9nZJMZPSC54e4/7vf9dfX+eJqhf7+3XmWn5X79fs/9gdgN
3G2oXUPYD2GEEhz5g70tjGHntnQgC0phy5qgQDGeXcQ+dlZcpia8mdqXxNUO5TqeG5uvqNRwjULZ
pLzOWvKghixlMmWHVMcrOb8u5YUT+DWeRoYA7UkbukNbVg+qpZ/K5E1kqodkYY+pP6hjAA5m9SV9
VBX91CbLAZrA3sYWFrc9Us1215vVXmg41lTEzrgzsl1bstSocUKr6q0FxSX0n1H5swNDXZjRcbF0
D1YgdqHpWkeSDp/LL3K/xMOuybSdYD5Xov3O3ZtuIGniw+KTaReUVehlel+Z9xJYFfnxED0spfLe
t82H6VqP4/weqtEuYcmb5eUZbfyuRBtHgcErx2Zrm8WpcuvTwU77Ez3Vhx7ifoV0KVPNoyhSPgQr
mPLTFJmBGAAXGNZhDbuAjOVDZTpnu5sPdq8fwlT7NhfLyxCip0lg/LRfjGHGuhafNT27ckK7DcXK
imA+jZ3J8S2OKVIfg+gBbBvnYekPGoKRtkIiTddjAPc9zXJJcB1HTiXKdtayJ6y/SG0q5gHiKVyd
V1Bsj5APcfo0FH7DGurC+Mw8+JIV601+AHN+6zPUQflhhfcxzOJYFdOPLNeeibx9bV31Vibqgx7q
2zZjBQYDNI37p6HsT6VhfJ+j6Kh20SnPBn6Xt9oZLnVCe0ZCEYT2gG5QreLj3Dd4KtgnabUIw6f7
s60wAIPW0dedc5lHIwAUe86V/ogGeV+LBsNHhH1m8kKjD0Rfv0XDfKrW1Cc0zDNBlOog9pcZiU56
SlIdjbmNjkmjojI/hnp9hfITaMDdVqW8uDOvbq4n55PTZ/uKWUBpi0CxPsXlsksV3Ted8KKAiurp
Lxid8ZzZHbaQep/Ry1Ci5cSK57JA/h4z0Hn6CTrfQwNWbEhTf45sPqzuyx5f+SVOpn26QFdSESMN
xE2snj3zxajdlmmj6yqH1QyDwRJnC9dga+Tn0tGP9pBcMgcCpHhZzOUW0qy3I4GLh3JDh2QPvs6c
ItViqMGgchxM/ZSZelBX7bnB5uGIj1IxPI5BOnZmM6F1WIN2ohagbPtQnEbYesKMnipdHLPhzZy/
6otxTLr+LJJoH88QE2oGn27wogWkE4qlpntQy4gxE8l2YlyBTO0yxz724WvWFkd1cjgMmGrOy8mS
1b2xDyaDCoV5UifxlA4DarvxuKbR51kfrxbPQPkg4Jk/rDl/YkW9MebpHFIFZPKyzeL1UemcIDPT
K0xbr0+jx7EBjYhctG6PI5pGfQYQqDVXp+3f1NrBvyCe1toM0ggUCrhbtFKPihM/D9FwWKeSudah
pqqCsv5il9GeEYpF6fAQL9k1K6cvIv659topbapHjc7SkG3ZtAeFnQ992mM8jB9N1p10kXtag4yo
p/VQqm+JqX/k+nxQE/Uyreu2dSjqadUTWtTXJl4eq9T65BblR4pUTF9DiTr+pI7ZnrLldkQkgnD2
2Ir5lJURJAUqdDMlx8gPnf6mtPBxEBeK8BuNyTen6F9ZNxy0OtxniROU2lno1jF2qnM/LZdRRE9h
bx07aiFmey4hNxhTtitz45hZa+DWjO6p+ZIp/YNeMCddz3PIJlbL15rFQUYFxrXWB4VNXOnsSYr2
IFLAphqkltpG39cHuRHDunYvidIjiy79bLA3hpF6cZNdIR/dMP09MX19CDXnbQzDFxO3gECyV639
IVK0QwhBY8yUFyvLNlWDfTIkKEGPvRW9bQTQJytcvzZUurwCLVeZXWjn2U8IzQ44moNKmR+aeKQw
qh3jMiLGxbnShT+seeJBRsKCREESkz9TfjWFQ7LOV+QMV3yM1yFMLumUHXKkTJNLW9ECyDelp8W0
b4pSvhpxSlU8xyemnyorg1Jce/GT0bwlU+N1CIxdBL/oBHZQWiHf5Ad1rQ6l4Z7z+UNpAVQVj2DI
g1onSWJcOT+pu/submRvSxLf8ho5aT5uwU2zSx71amCU6XybsJVc62HjLReNvSAcl6Oarp7VfYRO
/JKs2CfBY1JIp2FZPlXJeDQq1NSW7VlKd+yf09w6pGWxVVfGTTRpRVT6oV8V/WnqnothOmEhf2pi
82LbE836/pBVC6EG6ra3ukDLWZePxTkvo12GatmcSj/tw3fLNb+bUfZuxyIIu/KI4OlUCERnWs3Q
XTytSfWaUlHMHPqETnMpc4xe0BteVGufrCFStUfnq2hfp+zWSBDIFq2zVaNUNHyt/wxGUEx7ymm6
uJoqrjpDv5Xuk0UCRKdpt2qwnzK3emy6/CWZIwx1BUsS3dPSqzFtXaPGqxQzjZcV1zF+rZ3qU1XD
Mi1wAsb6GWtZYDkKbvb04jCeLMtAU7boQI1b26oUvlCL/QT8w0KPCr2XKjPaPAtm0zCSlKP7vGNh
1p+dtbxFTYIjG+Z1RglR2en2fAyZTYSgy6tzYgFjPZbC9pvokg9oU+zhSRMIxA2mmFDb6KXfLPOp
1aft6nTgsjM/z8y9Oev+pMNJUkpv7uYj6zE0j3QWLE/yTPqYUb8vzsjg8swC+xEkWO2qsX4ydAhs
Rf5gOs9u6/wAp2v21k3p1MAE7OG0jgdkTK9nP8zflxmkDyRJt2jRIkxeV8wnCtNLsTAAr9sJRn5Y
cgrQj4DJL3VrBs1Uf3Rh84VVcw4lHO2nlcBBwtPYIReUY/jiL5zRQrff2WMU4Ak9LQ2n+Eb5wmoS
6d1jlne7xumOQ11SB593+XzItXwfJib1dMqVzrytsnjf0BG1zHRXmky/ouMQM9gNlafp9cEF7FuW
Xx30+6mW+AXVc1u3PMPILiSpgIefPNcJd1W+Soel8PraeoRAcBL0aCorPJYlbzRk4Ryh2Sv26GYf
AAyc5ormwzJ/G9L1yabVuyI8zoAYADjOhuUlsdez7VCYpY5ppzZiZ/UU42lrTZdCgHXMo8Y3VrGb
9BXSpSwzXyGaQ3T+VPb1GRwp41HGWgIUVIH5lYXRQpU7VOZjxamxBQ/PSUiUKqJHqtiwaaLEoovT
b+b+Nq3aToM6q8QLdvbVD7EvJGG21208ZQrDN9bjAsODEh5Rnl3yhsk3UhMKTq+D2UKXLXGH1be8
4uiPX9eqv81m/T6r8bMTCuqd8Y7unucIsamHzx2afYIMsPk2QcN5EV+fEi6BFa/+6CS+ojJTZuTQ
kKc4mLradNkiityIteaFw0P1runD0QyR3ptibxs/qeZ5hlqclzQ+GenyFPf1bo3mM09IKyUiAYJD
JfOyEqvCOu27gpZgSyIPnYaxw8UYSUyTN4G87BHiDTaQhVjfUsLx2cu81aqpqa1+kbreApS1GR5y
avlFBiDIVjzLmE+q053AF+6GzPKsXtnkReJlUGox4jCVL/zRTOjCNa8VJyPIE0mHy5/cFLsHnoE/
10hnrxYZe5J9TufkpPe0q0qcHjn6hW43qupOXQWz1/gZHQK+DM5RXbkX4HcS5K2mZj8or3nKGsXR
pPObsjXNe4sOlMEcvzsyfFPsDVGNGp4yB32lbPpx3K+G6peORt+n8YDYeuW67CYoDnr1kem1b2An
F87JglaHBNHPUPqElgsMYDNiZmA8DqhU7mb6a2aGCIg3GEtv5wR2xumDdYZGHcLt0XadoZ0Tc93J
j53PJo0HSJNqHxQ/kqnYhd0tdJstnbB915MN1iCUbw+xMj7HWvxeVZRZa/UG1CpwmdwS07O1WDXW
meI3C8I5vIV9N+9mrfdzq+Nz5DtteZmFQOdEL6hrN2NHHy1VzkPBAqflQ8iYCpqMA26ApUGX716W
tj+itHvAUnIJzfUG6m8/4iAycgGpvNvn1ktUzl/DcH3LBjdQ2/ZTXTwMcnmkGs85E/ihp67tDkGo
LrfJJRDJbqlTmrcKx0qU2A92rHgl9GAj5QBK00s1gimZa6/oYob27mQaxmcFhp+9aaifo6VD9AY2
YCa5DTMCHefNHI6IyplEQVCB2cswZntU+IGJqhfFdqlp4GFRmCX1jO2MgGVqe6mR+MsSo/mOzq15
0trKH3EVWjUdX23cLJpGW8D2q2bcd26HzmsfJzoirXZfmwifuyzQlnY/u7q3LrWXRNE+yqO9o88s
XOwnagEHs8Q1VSTbkqHZiJcXU+IhNHU35PluwK9cdu6mmD6HwgDTAgXABg6LTB7nwsTwWyqXYTXR
/X12dOM4ccKCvYdlAboL1NjWpiqjGwczRwpQVru0poLazr788grMipU7ba0R/hM+S5dnFrK8Mw5B
MlKjVR6iWsdA7nJC7cEiqDtLKfcaM/3/x2LeBKrsdjArcLllBEp7AY17L3/8Vg3567b/qIqSjPGX
joAkX3HQ0Gc06yE7dypNuYzwLz2TLIPNX6WVhro8KDoGSmuklKQt9ZEpzbzvOpBTyiD2f1TYzK6j
LHMv3bhDfEmrCpLtP2o+99tHi8W7LcqWcA3F7xEv0layrj3QxmPUdg6LjWJ6j4SqbXJRr5dpTO3X
CB+8qzTje1y5zhH/MTTpfCweDat/K8j+oLDDlMio1e5TWp+YtoXndRLOZlCSBpt9rG4Le2zfk0Jh
x4xKgaydqzHNoyy2tbdmmJEYxp3FAeBye+pKzB1ghPvD+sjc27MMAKvq7RwPw65Vbyystds69R+u
yYJNyTVQDaGTIs9ElTjThXoXq71fWtgYrAaR80/Jq2JEnqit9SA6AIQ5+LljN64EurG2aEm+espg
LcwhvNM+msLj6KjZ1tbC5Fyn43GhEvAMjj5/yKP6a1JO9G9Wl4OimOI9hJ2ZU9zVsqpsR7Ux22tU
KfJEJXyPT/ioNcUzHAGs6pQIcGHusnlWXoyl/6FPS3eJtUqHsVqgsQ3DDzR3o5e26duUO8Tj5dp6
motR0HHPkFyzXO212uv18DyYJvPU0KtJkywY+CwKnLFGaRSXyPI2wnKMXHpVZ01KUoJKBSt6XlRc
CfsxOY7lnkpByXpHVkq3Y+WHGs3TGx6OqSFAyqLBvVums1XmlK4ipM0kjVH8qFEVVAqnHpMBw9X3
UV3up0p/Xu1lR6Zq4Ko9/Us+92gdMTg+ZHVJqWw5Lu1lRJGRtykYPXSYUpaTrr459MekqHY96oPS
ousnTECk475uGlgcj3lY0ThOPTOfIPaVXj6yL7jKroLcZ+fDUVNMGnTInrvYV4E2EJS16sQ+DUxX
tIM7s1wrS+ycSE4wX2bCCKYuPihUbhLh+KsKf5GeCsVaSoHLoRi7vfhhsxqnt3KtpreQ49vquwcH
r0+5Vr4oWpLRcq/K3J2d4K5qIy9VC2SqyXHO4u1QE5QUfTb7+WDghkPDigtec7cdvCp0A13MCLkt
P0NU7VsEC58N44Eih/VRhB94rG1kt30SLJxVVTR7xpbErUijCpgU3qSTeVS/ajruwkvotny1gbL4
M/3YhOZovDMLimy7CgWm+pIuXhq/tPYD74XN0GWvs/uuty+cEBvpJqWIptTbZXjuYRSU2nuaSAWL
5TskqeW22PWgt8PlOx3Wba5gwzK/cEl7ZS6dt9xyncxX3QoEQq82+mRxXAVJFR9qiKkL1KdSXzyj
EqiDbGWjS2fudnUFM3Vzs8z9ca7Nr7OzBNStf7KggpDuYGE03Nf8OhnO2TKx5ta3aU79TuvfmSNR
X6HE2AAFQF3Rha+9diPia9O7zka0DwuyoN5BFlV8rjMIUQdrQrdZvVdSw8w0n8gCNqqxE4rOKtAE
OpQZ277VDn06HVa6VyjNWsGrVJRqldz0nHR4zBBFV1Tc7OI90jEOhsqDKT6rzFWqEVBmx8pg2ix1
th1YhRqofMtEvDiLfiyiVlIDA8duHheADivYmTFFYhYvAFSoyjrmsaL7ri4FEzgDR3H1YlYGC+4c
Ylazz1f1MdKng9qdZNroigx5ZfcfmuzoFu6ntEXG38+nZO4vcbUc2q3u9J4duQR3YubE62mzMq49
hpnMPKRM+ewtuM4EjQw99GJldY1FZH0eh681yZjQENu3kcE0epSHtqbvSXnajI5McPgZqy8SxY08
ub4K5RqaM2kI19z2UJAl32wiPZ5r7HWTb9YHSzv2xkmxN1UE2uo1cT6c9GPMfqQcH52q+3VZ7InD
vpX4fEvcTwkrjoU8qM3kZseR+feijS8Lc/S0z7f58GqMU0BgrE9hC4HwuBt7nS4Jou/o1s7rZdCd
c25vUBXvRyXcdQmecEoNimm9FzDGMnDWZWZfx3rwrQ+L8KgWi2aKMAk+r25fIr2/hJNzxHp2c5Pm
C7ge9VUT7WfUmPRHu2st1quRqefKVE9Ua3C5+ePQPrdQnAyIHSw/LrNReg3eOA12CdQ39ub0OqBl
GNEj0Pf36kQ74IvaDc5Tnl6GgoG8Gx9MOvGjeK0X3csM92Ww+8hjcPweLq375BhTBxVpnBnCLPWL
oATbOcXBVIaFRZ4+eXlbWOdioLRc2Cuu81Hk34DMFk6SfIVmB9hXPmDSmD3NlXlS8EV5DMMUW/ML
4nj9m6YwdZlcRaNV3EansEptRAsifncyN7g/wm6Q47SuWUOj4FhxajXeTmYuTsWAGEvoEdaGUQi/
p0vHEh377tiF4qVxdPVquMuzPSXXXDdQ5bddhXfddmjP181H1YfHJXXbF4rl+SVSVcad0Wg+snyo
of9W2nnt9OhVrNj0F1F/xH3z7Nj2sBe5861M8ugp6i3lkcKt7WNBqJZYZY9WckxTJZ707qTOcfN0
v8VSyUeDTqP69/vy0XbOdR49qJxRQk00wSKwupZ6zrJAXmKh5mICIDtjUawvdKC+kgUA8T9f01qO
+vKnimTp1C0i2adO8uIoiMA2YZtNqMH5cb8UKdnVsBr3MCglgDfMiT/bJaI7mdpGYMvoBLN2EZ0Z
1Y+6pAi3qApyU0M/1/LH/dICkGiTRznpzm1ls/a3EAX2OAdF26INSdwL+wWVBROrBpNchrK1J0rQ
CTssa3kx0xmgWdDNy5MYIvOY0fiHuzi1LyXpCJxolD1Tu/blfhMTwOOYzu0tTU91WncvsyFA4iTx
crxf1RXN3RWzKxi/ubdO+pd/XR5OIBr//s8y0X6NRPv3/Y/q+qX40f3+VP8pg9PuoI//JT00GPrk
S/3lV1H530Ef/NmfOnEy08CDqqpla5ZOKA+J43/qxNW/6QjIdZXOIb0o6KJ/6cRJPJfScXi3Bn9t
qr9kpkmdOKJy1wU8CkT0X0s8J9FN6sB/jzzXCSXE4G5ajiF+g32ktWCe4ua0H/5LGf5fyvD/3Mpw
peie+u5qIOQkhWQzd/hHZad6TrY6S4s1fDdoehjgG5WKVQaz4BbdYrkw8yevqf4Y2u/gMLapPGkP
rWevia93EmxCVkT6oZc3Aonj9AWAC+Xyo+sEo4DmoYvPHRquvBM+kuKNId4Lk2AGE7nnkPgdPJCY
eiRCVK82v4gJJ4Jtb3ol4RUJ2Uu/62nmO9IbZC4bHRhj8aO1xAa1GI4GjNVNs0kwUcnnK5i6Rpz8
Hd62RniU0JNtMrfbWDc8bBLEuspgFX632jZHq1G64XZIl01OfcXcilgh0KNhimzs+xW5ttlszXmW
nW4QunDq0mTbLt/X8MWxrnL7uTwFtl5WdxYK1ZisV2OfMm/plfcEuFbVDf46sXnYZG1FK41lCKQs
jK7zJsqXjaGhedMq0ECUy3IwC6v7Nc/JGXYbFHhUdTH0Y5UiNUtjnYKIEhV+wieqY945U9CYaAeX
FWzC5i9EvBWj6gXCiTb/H+r6lel7X7P6mrKQ7lyY35q4vjRIEJuu/7bYAtXXXDWemy0/4wU/YSPV
Ini0N+Y8fe5l90SBJkwilWatp0GPdA+jXr/NE2VTOuvOGGNgaAup3wBtJeBT8v0GOBmG3W4H0G0q
/GEZXy/zpmR+fGfCLRkfOwCbdnmmYE72XnTuOnWPyP/YdPYHZiF/MJ6UoQik0ZFqiUcjldgGY1eA
yJWkXpECFABP4/IY6p27coCgnpAutSBc40/wSE5oUtqJp6AfPsqH4ZFMkW0rgEnpBHmSYtks4CBg
Txh0wx3WVqigJj5J/hBiKBjD+iT5czIYXieHzpyKLQ1cdjr34HC/ZPdhnt3lMWqQqrik6PQXiBPV
RAV7AYmqIoDqzY3EpGaw/dDs3DdCtLICIXFL4oQpqcfIKFLMhqWxBPMUfoOSsccSsxevusIfEB4m
75G/i8hkUWt8r+bmdUZRw8XZZAnmZuPPcgSf7wSDZjylIbKiyOVjIuosN6qlXFYYCVW4lJuwQzNm
gr1o6vlLHzNYJOZBrjbuoNy6w1NvtSh3k7l6L3ioIXm4jvyj2USy2KvaT6e8QUixov5BJUoJXRoj
wnqtULCUsGug6S1EufCdy1yznqJ9vk4gtaB8AvBpwASrXlF/MXBrS6auDCeUD5YcYBP6ToMPRoKr
ZT56Tz6BhDWfWb4EiuLAr0oYLPUNLUQlKjHAQpeYVhJ3clB8BVCQsWN4vd9Ep2wkNkx7XO2OSf2m
O1cev1aiuRbLfXPErGOcxS1JNBNyZ4csESQHtv7GUPtTmjcERmHiFCfWdO6zTEQu1PVYGSzChfuo
ttOr4Ler5Q+xrrSgBQNbekgXAACb+6X7jzC9quW6mcL6s9pSn77fCCH8LMmpFGthNpFdDXlsVfKL
3G8TohccoJY1+21WUarC9QDHUdo3JTdRwmVlJIFJWLVk1rpDtS3goGg48CX7V5IcpdkbXf6lBjeW
8poRdlBJn5X8RU4DeztjD40JgYIN2cYu4Y64zgmmbQG5Ok4O0VWf12DFGkCkYfy0TmyHsiXFrgAt
YKcfJEC45vo9jrKvidn/lL/7Jt4kVuURAE0w4PRzzqI3SSXVwY3K30tWekL181JGt/w0Q+M1q0nd
bON+0/bDUZrKM8ynuSA/nnTbEcVjNEuILXpxEtxqmVKJD16Gp0UtQoxu8juyLSTh0yirQ/pVWqBt
Un8kKVnCaO/B3gY88RVzv8yiGL+MNnYhLvYEgciPvYLyXUbr0AloVAu5MC5lEYQzOBHaBDA0adnS
OE0d6jR0BONijKYHts+gCGTDpp9oyTAsSM+0ZC1IL67c8BKBENnNCTVpZNa+/F4wW+2wz53oyhJk
GN8tuHjADqYAyobtPjceUQ9gnJ73Og1dvnOgmQYcFVjlNLYgscsH2QuT5DUwkelpruwTngSoX+bP
B3Y7erVwD2Q1SIX9OUgQZBaUHHIJW2wtOt9NvknPcR6zG7BxM8zKEbYzapgUsWhVKcfCuNXEH8r4
jzIEoMA4nYHqnlpxHLQVpXDiGcOHTBOZa/uwssrvICU0fDNVD0EXWoI+05flspKi5Z9eJAtgxfds
1ACyeGsNB3gB5FvSHVrOCinQdumHhgi7m1Twy+x5jV5tJ+tzZ11EVXp25f0Z5FHxOjJuXf6WuAW8
AjScyW/lydZ18Nz2s/y4MoldWd+Fo/uxo++AQ/RgGySMlJXQtph/YAT4buG+iIgSlN+o5ETI3xJ1
KpGnnATuVNT7ngBHsNQGLJU1bVOo39YU3B3YvLYGR1BiKAoqDfLpZRW4sQ6DAKwuXfRdjTbZ8Em2
ZbPgm5FMDT310/JTWJChCqlbRrXLvSNf0MaBZpDG7AgvpPxWrcJTabyDTdrq+eeqC09wOg6SQy2t
2xMUP5L7LvJ4N4ggkSDxRAG/Q7PvGpbqSTIC6ASmFOnVqDqV4CgsHexuONyPDXm3mrxGQAzlsFLA
9E7Y0SE87STEQw4dMQRfOcR03eMkWt9cgEFbf/Cqi476Ee9gyGumhxrRozCsobGl1+x7h3634bFu
QP71/ZPI/VPiqSl47uQnlZclx9cGR90T6tm4OXSNra0SlzuUWwm8LdhHKVY32XKP7ZTjgAyzlMe/
gR0o6m8SAivZ37pQ4NQjb2BflamecjiQ5/jdgLXeDsuTHNVkpqecL8iwRZkTUGEtwoLPhNjdy+QD
oLmbiYki74pe0OJV5qaSmYUXS+6vjNQSyquxm8mgTerVu6dxQP0lT23QDe5kWh6kNSPb+mCy4/0x
UHFYpJ1flojCGdAT9USn5iA5viG/BwOerDk/t42xq6131W0/AYl+xPbJaD0Y7zFarmxqeY/Vg6Ym
1lYM0wpVJvFQzTBzb0WPeMxHpM5ZCg5GaxdGUMbqQ86b523LI0WGEclEYVTAq5OQU0SVGTxDDKk9
43ws2SltYXu1/i6JCzQF/RhqZP8H9UOSACT7Za2XA/QsZkpvLtkAa0fuw8LRTmoEBPRAYlQQVhUN
FjVwvUVoHg6SkDBypecQD9Xp0Obp3iLNWQUkIo+2uC13rJwK1Jg62wxey58v2kZ8GxMzuPFs6AlC
Z5IwB6gUABbkXUWOkaBaE0Q8BKF3rv60KtMNo/TH6JJh62Tdzs1kK0CcE4UvkoAWRvGBGX1Yknap
NvC+M9LqTPYShKsEFaRTt2HM2yqJyQyQva9Dg7223Vs+658Ud7kqqDcjTIM9LvN5QO77Dyf7L/b+
/yA9njrMr2UQ5OCG5li6JlSBZ4K64z/b5R1nanC3Jtl+QCgSWel+xndbkjPY4XTma8fn8vGvl9Yu
ybe26qqf/e8lsX+qm/3fFOD+E9bWZMDOfQP/i/iFf/zdXxBdHUKta+l/khZ+ra1RJZOvorvCsTSL
VJw/GQzm31xkWo5rAmiQlTQKXn8yGMy/6Zatc5eja3Aa4D38+//gm4h+VH/fg7rfrv+3cige6Kn2
3b/9d9uU0Tv/VFpzXFdTYQLqNiU+yxT/vE91/WrFlKPLvZ4YH0roEC2HZgas4lHXCMl24lhjQa1g
GFxXwtU6zKuj/W1W4d4kprFnJvdJrKDHwtwo9mULzHOdCARdwPMPrv7aD3TmnRR3XG88zwTOOCvH
q7NU5jal0V3j54b/ysCAASA8I2+4gUD/rjv4o52IRlSGUAOiI7cwQRJ/5Mx2K0sAlaRnwLdE59LH
92fD9N2i2Fb0fm3OJQ4pCWoy+zI9R4FgnlgFEiTLt6fC7+dnwfksL5RjTfKBzLCR2TFewdy3icXZ
5RxkpbgmOAetuWA1FjjMpMayvEh4r6T1yofIODqZMydfKmM4EpCF0EpKkrC8K0N5haxdcggokR4c
2CqEbnMSs3Yuw7wkukj2U7Uy5NXXqMw8G697vSiezH/XcMdI4tMoiG/A5i2HYxwvB0ZvW6YWBH9O
MyUpqUFI02nhYUC9MpFEZD6vY7+TQKieMBUr4c2YUFqY5obrJeFiZHKxNQhqJswAtY6Mr5e3qWgA
I07pykQjn4D6GT5XWVv7Cns1i0qnDsZRog+Y4+ekxBHhtGQ7mYUX2Sw1WIhpmkNSGCcupho1aoDO
4mSQnqf02Cy8VgN8NIU1mMRH5JNworABnyUc363Ve/BROjuIUVjhykwYkiTkffLbls8p/+P/CFS2
YMxSR277XLd3uFCTjKbsutK0IPi5DkPfjEmfYW8p+a5kPKBN6KDqVhdJP16NMzB0rwM0YeD6n9gz
YrO8f/6FJZ6MMkq5LtPoWlJNaiDJrWr6kuE8oJSNCZZTPo24cyQCeV5MP4vrk3xzehHdtyzKl0NG
hBHwM7813uSmg25xWJm7t1BLYpLVo3Ev35JdsH5a6cor8dkiAEExCMYzX+cRlA/fnAysINODng3C
ShEGYFBzCEzMXwe4WbLgIAsKMrIkJ+2EY+8sF8RyuiEXQlZLtcoUbPSfPYjVmRO7nNvI/0qERsbQ
79EaMv5cgxJpx4iCl4Bj6iCXTPdlFb/LwjzLuVNyGdpmHzpQgvi+1VmAmcOmnS5BjwJYVmwUB9Ug
5QIOICBALTAgWc74s64jw1VkqUTGj8vgHfnuQeaCqaQcKPDCmIFQYmQRUJa8sVO+ZykdzPa5KsSr
opgvmKItyoqo0mzruY0TY9/qzmXAubEhquYpdBbWtKnHc5CqQyKlim8BORTqkN54MgVxzz2pOK6C
v61siT2twe87DbDJ/8neeSQ5kmZJ+kJjJcbJFg7AAWfh4cFzYxLUKGCc3mbOMhebTy0yuiqzu2uq
RFpmlYsIhxMABmP/e6r6VMvQeMINLN5lU9owzYV1KTqHhs6Pk94+NxT2U48vzcqkHZMJ8+coafb1
FJxx1TjMhRtDYq8TSeIB9ZZV3axO3CAxSD6PRXTv9+79WkevyjFr91nA1K9vmi9RP3LK2XrNcxhf
Hq24tPAI788XFwPgIe8/NGENstKl+3lCZTERPQhiUSGxWdI9Pq/JPh4ckv3IJsW7Y+ea5tsq8dH6
x/6z179cV6PHc3JMMAy+MH4eGudpRRmS7hnrg7532xv32l73443R+t+sGNh3ndvrg2feYI94Skru
yUl+HW+Qsr4aucfay0dAvBfDjb5gwhveEHasWwIeA5MznS95XhyD0B1I8Im9GySj9r1jU+bhGbrm
E61JPR0cs3qP7ywpo2n2Ps6H9GaOmpUE5+crJXJMzaxC0OPkhDzkfku79cmt4lOJKk1hjwqF9NPw
mF+UZSPH99Oa2czYhaeFvkzNqm54Kl/VRBb1erze5EZ2e3GQBhtVi6+zGcDvd/h7cgUlc3GXDhbu
XNNwe5nwabTL9Yes1HRHVRGbcjORUZcK2ciqzvKtszMcYtIfql0VZlET76UOj0mRu9ey1DNx5lB/
qaqZRfUcOATUrDXnHKoBD8kU+uf0AtJJn6BWXBZhY0DnSX+tjr32Pq1LRkdGICQaoCWhzyCkJ0LJ
OzO3qrr4SgBPWwUsit9y8rsa/OHVLAn86WiWBP4I4FCLqII54xzLPpnrfJJTn09aDxPst+o3kWOg
kcBthAYTThbPOWXwco9Fba0kIb2Znrdtm0+u2fq9JNDDZtYv123IA3KkKt9agPZ66nBxZswjBzFg
WHXzjxPWoc0WLJL46PBDnIuCZQM2frWyPnfnvKHr53O45vW+w1I8alHCsO3qkC0w4swnDbv6CCrU
EdcFx741DrJynInzCoj10j5koObGSr+X8OY6dAMhYCkYbMWMjVpsWYhahIVpsXQvWG6GjGFiH0ek
mBAHGbgJNNBJtIBnAJfeDQg0wgYJU/llvs5AKt5hc1yjMQixnBzrh5I4s9j/rSHcbCIkSvtDr6+v
cpW8aP8IOono2dmejldaCE0bl086w7SG6zPK8nLwaXD0der2C/vAw0zZYRVLiGTbfPg4Gv7I/IUO
un65faaW1FNC3Zj7kf2kztCJyLec0AI91q5wgJ31M5la9uXXGD0BZu2ohU84FR164uTU1mn/MRx5
2xM3FzOHQ/hc7H6uiaL7q534fu2zfvl/5Hz+5NxD2PP/vp94U5VV+X/+93+m6vW0X+2E9Tfw+9Dz
bPz+4cKdP2RyuGR4RlFoU9DTTfyDpZvaCZNGwseDLfCI7fjHdoLX4oZl+bwg3Yj777QTXqR24U/t
hEvj4tJIBKYZuH9qUbM5J1M0SxjzAFzbc8e+N8o+RjvEwFcSECLV1lCiKbBe7n9aMlbpPDdibr4h
Ed5MjRYjEsxgNV4txkBSQIT7bhutGCi5Rr2b7PwuntvfBpwrdjN4FYslQr7MDawb+1Ob06WM07Rr
QNGs8khKHsj/crTQUmEqTl8T4pS43v2KAokcVMKKkzOY+Ziu9V0ryMJWhjNW/Fg2Rvy8p67euCr4
Iu40u4krJbW4zIErFh5fim/Nat5gznhqzeoUBNPJyoBOMEbqivhELPNNylCTkhMVazUMFpZMmJ36
LC7MCVrrTqi+qqGMfJHG+uhgmroou5H0ETQ6uIn0O59UEkHQgt2KsL4VHljjXhkwaVIFR+6p/wFK
6t6Lsz1hTgCVQIQFsQGsh0KriVy4BdwQ8nXtoQRYY1WlIX81MHAUT9UAVNfc1xWV3fveXj0AAa1P
Ik7Nqcftzd7K6ZIaGf75OLaU6L4GObDA4w1DbKQaML4S7K/GiD2A/VtdD3n4epdhRFku3xMmgbaq
FZvKHnqXjIhbC/tKlyy5EDvLCz2R6lADfxF3RN8b7Er2pZC6aKKwxRQTNzfmJxLSFNodOVkH96CQ
MG17hKFmh20Kq3ZXcuttAfbpJCaOpXIjLjci5LSvFyw6R6w64cgOCpcUq+Zj5SmCMIleYbRwEOsx
kdon32KxIgtJWQLY64kZPComZmduhcpr0asYzdWabbYYluKpgswGRR9eIeY5c29Q4BoZbDQrsl4w
pzWwLwTJ4ZtV2dQJs3fKGtKxyF0RKpuAFs71oSwvWwCpjFkJ2jzkcUgCNHgwIZvCKqN+vRc5FBok
s7JnLp6NbSjJpOlwZrYwA+cUPbIWNJEpP+aoi+yobcxiE2IiAAqVdqd3V+3gBAbp1lw30ZPXwBXB
noofUdmewGguhkFxDwPPGTmB2ukrLmy3K5i2ynmRN2UXviEcKnGW12js3+jbSzN9cI3X2SV/qpIL
0gEnJPkKzy47hlbDxGr178f6GxwKSSZIiXZjOJ/7tX/Pr6Nd9tYuS8L04AxHE91rt/7+7MYhYAZs
4EIFzhoapJgsNN8znzFaIAGVHPHI1BWJGnqMQOns18aBadDLNTvrOOjKEMBeQ43pohKsr+pJBtU2
2ZskClyM8jjXTzbll4BoHXqRasrtjgjlWuBflGIo9FEp3DiTNciycfp542OnquKuX6dDVGPByy1E
Fq8q9rQMy6pWEEu+wClBw8Eu66tMb1UomOvPlbzpOZm55pdvkCV7J3cOF7xwLS97UGmhqq3B1dHP
pr2D4hi73gCIQR9MZ2bLBxNT0NC5qjzMATjwv94FTFIUy3y3na1k43lFfc/w1rEO4AX7YhcHCDp4
HVtnMmdxjqDTpp2F71bRKzPriXnc7lgCZodU7SJ0VLXj63b0fRrhjPNr4mDlteDzW2XZW5l/GjCd
y1BzE8N2mxbdLbzVLXM/+jWKAJ9WqRuOVw+KR+n1PBH0aTPKVmvQcZOwF6bEsHpWH677ju7mifsp
GVtUizQbpCkLPYi4EY8I3S8GlbddnRxlkUF4ZPPdxJxpzZUqrKgeQdodinxOfX0NrP7GHd/ZK1SI
9dpkwOzakv2cWrc5rGdHGJoKQ7FaNWEMEYqErMc5gXlPLhA5WGvvNHTe8h3XgVcXoO+9hO8xQ26Q
T18nXLC4zV0DmvPmfiQlSuBMuhJoSdk+Y4vWhPmNydVezwy7mNfTmKItpinpuf/J8Tvr531cCkGZ
j+KSSMC66ayvqh5Vx6mGk725sqpU2Y68s+rlgk5cW+pgnJa3B6jxvU1Gb2ndd9wBfzVO+msdR227
kUNWcJGD+3fMQ8ppuW2fygTajrtqiZVMAfavfmk1uLxIOOnSL7k/38gkWAWrrLyv3XKUxXeAK2VR
4bC8IMCFQB456CUtTs3OyOoNMcJ/5pit0Xmc73FFZbaQ0wkSVqCVjpFNypaFyZ4AID3N86ab0B13
sJ99O22vlnMPLWg7lbG9BsbXiYhDJ5hJ/PAZgUSv7jsH7cJpme40tXxlmnXpn1rjW4ZHUWZzd8CK
Igmdwy/rdJ3X6kqDnP3EsRRJWrpvwgsDoPSZIhETJjm9BtgkXHdq9MYrPBqe1zPul5XzRQ2iAUMZ
Nx+uCfEYK57stIBR8TyV9eGv2vpfqq0phyNgk39WWr8evvfr57L/fv18Tap/rLD/48l/L7BdO3R8
EurcwEWl7/4dr7f/ZkHAWIEfULxaNkX0L7jew2jZQotvmi5i2dD6A1zvWabNFtrU5SD64b9TX/Mu
/6m+Rv7q2WS3QgKg2v2TEtZeh7ar8SHbbqwXBz+oEdoLpvYSWvcYzd22zk/UmGinb45XUQDQf3bT
yevM3WQFpNxY97qvdYAov+BhTV8aWQetirsreSS64gwmZQXhTjDJ5vpbOTMYAuptsWhsoaWUOwrP
EwavvLr8EnMR3C/Xr/6lvamY1hYmvkKNJyE0vNZYbth6pl7BI5YKFxVGTKJTreho4FPcdW912zOv
z2SY7a2vuuZ1rRsDFvBUYOaF5YWKVPi4U2JBcmX0ireXu0SwxeaBXi9w9ZF5pxzVhVTiATsYg9TT
isESDxc2YmJDeZVGLMUAvyPwrVtsmyfI2kAZRDjlXp/ZWwAfQOHVTGjzbdQ02gFF0sMPkr/dgdtS
BBTXN81lxp2lvo+7+uyAoEQswN0IGGyQuwkCjcFobs0iiRFV8Cr8WpW0KA3xDKqmhSW3yefGwkI0
5M9yRgm7W1LGUHMulOjm3YAcRV89F7/M6KkjvVg3x0vArZXFI0rTU0AFYwPhi4IQjI0X7W11vQ2v
9RlQjiLj3qKSuarmLNpb7W/9VVWzPwD/5+SKLZBxe6X0s6K7dm6Z4oGFZ9nQjVAgSYftkGAhlUkN
k2GbagV7yrZ56slWQTBxKwJfhYfwnXnJzx4Qty2M6lvloCotH0TV1iPkDYWTw1e/H4+F/TMDhOxT
7EWQNdCd8DYK5VBldPHRtuRsOYKkIbUpr4nFZoFQDEaJJ7Du0VKI5KxdWr+y3D513Q2JNPfeBArE
2awPKgpm9mwAxutZREDrIevT0QWaxYyhbTz4pwCFzistiF4Fq1RZWOF9hXNlBip5mJETJZQnjVEx
/YSmp0e3SCZS/Eo0UcvV4I0ZMSlg/AuDsahwKs4M8UM63wJGop30IBZFR1wHS/SISclRpy/9JXtQ
mIBWKCGgwqC0GXo8Vv2xOUUUH9Lj6KJ1GeDXajnP5rYcgo7vSorinBcl8qIaHEpHFnEuK7ERusxE
eal2Ki75w8+FF8i7THdCT3P6CL25zwgkLNpObywIVvXOQBbuxXsUPqZtIvNAFyxuQ3diSVZEUTp3
xSDJI4MlOowRXZmPZVpvK7dfwYRwolozJBW9ouIlxa3oVULDup+PtIS3rKxNmb71C7x2U+oTzjeO
TOLVd7q5kNuHtmo66h11Xeqkj7lGo5X6/EqOJbP8DMRyAMRg6RLcWDhO9gs3IV29OgC2mQMEs+Yn
R8Uri6S72FgW0T3rMTO8EDLk1/jfnRwI1GJfVfOh6p7Netli57uIsAfa2IpkmNZ6ERQgVad6IJEy
UicaFo1ETfQx6LCojyolLpMrCD+vkPHHOLkrCK5Rn1ajgJKWcbXXe3VSMfpmoQhZGH5iTv9OCAJ+
4STUXW9GBKoYtJ6CmvxQ9x2WPtiwFGc1Yep1FYssemc1ZNP5cSRVw6fOdAuuKpQt6mQrym61f34/
nFz7e4qjnMkBadqP7ejuF9BNPjOeH7QfnIBhhzVYcchygj3rn+/jktss4AIbPsyRZN2FnxvNzE+I
gvsQuTbqoPV0Dyogx5U95vQh4zKZ82/eRDrr1D8Y5lO2OJ9CdIHdjFL3itNOPmQvyxWtGBbZZhJ/
v0T566GJ8QXPiuCuj7vgrtV/JtOSBErp4fabrHKeMODruDHKW2qJy32Ll/IweT/JulY+2P1+gapU
bVhz31N9mJBguhCzpyCdC8QGpXFWPHckpVWX8e6M2uRYXK37HmtW0tp00p8wJDtgNjFO8UkHW3pg
C2hXlN0cf6nTZR8ArId5fBrnHIVSR/Sq+zjRgq/leMDMxA3X8xBySMgGs7du6G649Ig4/VNZx2fi
5m9FunUe9Gc53yXTh7QCs1g4NAZmlwWCPbIwTRI9MkKaufsaMALq0yqXOVDWE8ieo+6sujMzB2n3
HXYR5ZboUuHPATMujaKUnRfmmnHpZg4cVVUenlvCBntS1UUaNNFjWliHKbg8aiuxPj6LixTsYATF
yXwllOYCLS2hVHdt7/3sUMctKzNmbr5pk9mJUfaSrs+TMeA3lnf310h5eqRPUazjLpBiA2oMOwfF
UUvIntBvAfVKDhKo3efVY3kwMKxR7yGeeyUH3g0xUXf7nQR9WcjgM9CY1YER1bDPjDJMfC+WRlxB
GKW3wr3Vh22oNk034Ez6ps/Lm4YqgHcJE9RrXLxtDxpUk0BU0dwAeS3WEwzaQYhOyY/0Yy1DwhT8
1TtL26fvLW4aFkFiLzoIQ/ATdFDjrUwkbHvq6nq8sOwXCWw0S6JEfYLjdGz0Z1FwPV2fyHLf58jB
adRbmm8YPp87dFGO9Hrku0WEYpjkVg5XAMlpNPx9cp0/c2Uxybk03K1Zk5yRfjhfHITbUXxAIYzV
6jQcnAof3HyCWe3y/HUYxzvgrYco8TzWoa/N4mI6ZIDpTMN1eA5sgyIKTCuf6/fWgFC+hU9pB/ay
F7y+TP63xk3S3ZR2L1FhvCxxG3BpYDrUdtmBLcWgY27OS5U/45sExmoy/AspSTYDSX1Oa68sIAVr
YQe1SkpzaJcJ1xmtV2g3E8hcCR7E8HKOU3yBVR98hB8M0Q093LWHwLbG9DlcnzAL/YiXe01K6/y6
ctfllNp5jZtwjg98Hy83duEx496HuLqVw9tyYWq0qz6ZbrobV/u+Wx0kEPNjaMRwjbO97Kz+pXew
oxxptvcofh/MLPq+9gZOZNwvqObCszNmZLxGZfpQ5M73oWPyIevgE328n0I7e730pK3GprV8sObl
4Ngddvj4/mcUCDAGK4mw4UyGI6PB1rnmwNM/WlLolx/FMAoIUm3jZtG+Ysg4xWhsJH9ePo4QhPqV
TuPFwj6YKlQIq8oerehavXUjGykELpDi6RE8/sBZygKAKpW7TgVDpTVcjzPubwCqSHdTFKoUiPxc
cACTxoiDkXSy9PpEKsf5QRVG2zW3GdHFv79CaYD0slqpAtQzV3TDY5s9oJU7GNGLpCl/dbH/chfr
mNAp/4Qg+vz1c/+9/t4M39c/97DbU3/1sObffAvDf9eHimFmM/zDPCex6dil/qKP/kASBZ7rIVWz
fBRngaZA/645c02HSCCSgjepmv/vNLGuBUn1Z5LId9mCyOP1bDekx66/fsb6MEGiZv0vp8DkNh/7
miZ0OjpAYJLRmOjsVdjBxtwE109qRWJjvCNkU6UrDk1nFfEqa/U9KtatqFfnogIvxJA+Ld6psi5w
nQ7RQafPakGl4rLw+JaGRx2AMti3t+FJfUT16jj3fN0705s5r47V5cdWUCBkEtfbzKJQkr3LuN7c
kNYQgbWu3K5QxlBeztT5aiXUCU+UoHoxFdmC7FyC98Qwe3l9R0dDgtuP1i3PWqSi1DlgNeGgAgL0
1U9trGYEIQpKXMLHvGWOZnSXH32GW2DwcS0AyJv5ogyU5UfWYJxY2Og8MI5yyk9NyBjP9ts8DA9L
H70qYvkFQ5trxErck+qTmjkss013SVXfS30kcZS0cmrMBaHqq+LoYya+EmUQsbypMBZ7o0amANkT
raIeuydjAtJfRJEqIZFG0ibhX/FwQSRgrN89JAPkat+axrJJu2JWTiGwYt8CyEDCeWAZ/KNB/C75
sXidJKeqbaHBEm7uP5+3fM4yCxHFz/q9gbrQ/W9TqXHY1T/rcxQw4i6ickQRFeIIDyhAmy3xmhp5
P172KZN70u45Q77vr7+5GLRo21TBixLCTfRO0m1MhW5X8DkDqQayNsJ3EQkh4VCxqyJbVb6FxCNx
yvNLjejjV/Wrcl+8UpH+cJCIiDCMkYyIUFSBLl3aVhRy45ekjYn4H/YmAEJ8kkmFkiJHMXn1XvoU
G6FKUqNYuUq7UiBiIXteghYaCdX5Uo6L2xGnM1K64S50zNqtMDNwsc0C/6hpKI0IaRLOQ0aD4IB+
zuV+L/2XOhPJ1KVOX/Jnux9imIHqybsU7x0XmdyVlbn7nkTjfFMHBpHuA+N+CUEx1rkTIWlMBpZg
LQ7tYKz18lVLlXgMfcWnFnsvdijulqyju4pySnoTDQOoDNI/cWAabiCCcePDZnxkOnx9Ruo8Bpj8
5baI2N0Dw0vlRLFLq0cOoXkZ9k37tmheEZyCiRSXJ00kwtbz2L+kwUCAGJMm/Ai/pzsJYUSp4WMF
O3VnYf4Wc/Io264Px1Nl76wUB5zGOmxzBnTJqs0otLb6WnzJsnxgbulGSIa2yFJi8RjgXFLfB9jJ
FbN5LzZoK6y3z0HDlkMvsCEt7XCM7+pk4CRo4odKp8O2uUtKDuqyEUo2MJioqJR3wsIJJzuhEoFS
UpCez6cpufc4c72UhIpgE7lLnONYOQMD4t7gkpkVysrL0XZv1AJIbUPkOWqp8CwQXuWr9v2KIRy8
BkaxUM66lOAKlJSIe4k0K9hr3weecXCn4u6kBNVtXIUzzTFemPS6aeMQn2WIRJvcU9zeHDq1K7av
aWAfLIYr9H3p4kmEBFEsFwEOc9bfSs7vB5NYtU2Zr5EoM+bcpf62uS9aZ22HXdBJUen/QnpEFug2
qADTgCnkhNFEsSc/mKpERvuoQQJJYb3OP6mw+av2+Jdqj9/VKf+0+PiN4uO/8pEIedbvdUcY/c3y
3BCZBmYS4OQWupXffST4FbmBVBUmkvU/iVO8vzmk/zlMNIBqB4FDNfD3uiMIogCLCQulSQS6/u/U
HYGvuuIfxCnMT9juJpvx4ZIDoj3+WHcMRTnVeWdjpotnMCuqSfBYtRCvrHTrJmIiF56bMJaFaMCq
PCHFINst+3xNp0+10qFDiF/PMR8j7914Hd+REP429c0PbRe/CUCPq/aFfv/dgJWzEfXJTWDwH4bT
I7dGJvTdH+GFKMNLAw4dzyQIJc5zmo+vEfBedn5bEf9KQnuWIKJdSvMDxny7ImAyGNf57TeXmF9v
qaaVI28l675MoZhcZvs7PbOM3l/98Jtf9cSDD+8u+iOmfPFxIQEF29rqJmuGd0maE4NnTgz9Xx/G
JrzekMD0xraSt5aGMBMMpMv43Vxhf9w/Fg7mVD0hfMEVzt4BtU8JuhsjbuTr67F6tdjeq7BvSCig
lxqaC0USVBujwpgZMLbk+XfxSmTQ9h98GIuBzUyh02IccPlyjeOTjxGVseI6TspeCNoBGKmWwzPw
lgrifYE4OfXnk+czmaQJQxYxO/9oBd5eY4rqd9SVCKMWT/xL/blNALJgesY2y7QRdc67rajayqQl
Hn/gVrnDMuiDCqpom3VWFdXhiZdl3uvVpn3FsvuHt4s690d8QQFdB0+WG7+ZYyJRrz3K8Tz60fgY
nfs9h2zCXR+D6XMWBJ/KS/JttZcfXj29La6ZxmPfzzrHzJkZ3AGr4S3yYgX2Hea7wUajtDj7NfjS
IjY3WakaAFLh9CJgGCo4fZSmILOWkwDfNKFGq3EmC3hX339IWe8D0Ju6tcEjexydUGfSv805Z1Pu
7QyL9UJII5DIKUzlNY7+FQ3TVKFChURe6EV/pTC7JskCl4kil3ExSiP1qWIxFzAWEr+Y1Izk0Pj/
NenNvVivAmbi0R85/q7E4L6+liA3pP05GaOKZXHMjxjlZ178EE2jZryaF4wJhl00XspjUHyyTb9j
XAV4vYyfxxbvrCLJXlmouEM3oMZZjG+GP935ef/dyKr9nEDwsJewWKbfjZ3EfNfWzk3MbPyVWfzD
JcOQIzXMb8OCLQQq9a55cvz0RrWdqmUJELbH0cci94962JZM5zGTp4pZFargZaulFeFrQBPA32CP
dBSkWuRgxhSUKvdUpanylFDLZDyP0FCDcVpplup6PckgYJ7X+wXP0jB4MBl0FJ4pELa+ki9JyabH
mH/dtlDeGnzUPyHESQg3gLtk+iWoVjhrNNTMRmvyMCSnb5uNxhTQth4W/DBVZaqcFEgoSFnipAVF
dt4yqD3upxyoUahEapBsgNcBuJQ5s3xzpmqEmlCvezmfTQ8q+DS2LCmN6hgNlOYWs9cwAarWRjJA
jYGElFY+Ineb6klzqBJGabBfsdV6LEWUNqaKHycn2H6sbRTMHVD6CtzEJfwkyLvAF6vPjprw1jNU
munH+nNtqzPW+/mCVwGpF4feYtP4Q30Yvd228QiwtAlo6e+SlSum2TdOcauHlrXczwgZ/Nq811Mm
nGYlqhqdhQyRD4ZTgU1+8Jje3J7M3tgw+Cs91cAEtbPtLL12NSK260pcdguipBv+LLw1NWHtaCNr
HO+5D9aIinGrEP46bGkSmrdB9MaUSLoyctMcDT721JyzFpU6Jtl9zc5k6wPcqvP6GV9k3H7Rde0D
PndMKqLqZO11Ac02gwjSGA6wOdoFXfLZtdd93TrHzkSTZ9W3ennt2YrHOgitP+GMfC5RpslVY7Vh
dXxBxjAV3J2n2AWqPeqQ6biIZJiQ7JNYK9FZbdIqcDycAf/U6zfV5zqztL16QW3s4BTnCQFM5Rp6
lvZ4l3nnFUA/8NgROADoT7QztBOvhI0gqdEu1n7Tn+tr71aoSoF0M2vv9R0qj5lxf2RSXnmXovbQ
MAxF7NGZ21u/KqmdaYUhQmyXl+T57lqcq4QTm7aWUyKqnAezBa5Iwc6gFXQeaVa3yXEmIa0Eqwnb
w8gH7Fy7Ub8K258KPxkoOFXxBd+JOwsFpkgaZLwY+4VoTFk+cgsDVu4Lhnf/3QUedcb1/tfgsmcn
x3WU5dwDc3F451MFM4kzsiK2M/0gX73+emyq7CG7qVzcR/kMVw6HLmu1g9qSDB9Jk93A5ZvaOBpy
HiR2sF0uekz84JEgibNCFaz1rNNDOxb1103DIKw+l5cpo9m9EkBrXN87M/edkYB0P8YVFb+/7Zs2
IkCdhaLbBSD03TjTf2fna80E9fbT7fdoRV+1l/J+cllBY89/NbcYPOi1osb7TREj+B8SIqifXGPQ
/8acHwIYCubWR/qNny+i34J+9js5YRpDtKkOyz5iZPpLvvDq6BLDKkXvtWwaxYCO1varU1YP25+6
1DoEWewDPzrob72KxVdr+va+6wU5g40lrN7GZQTS4DOR7ntG27Y3vtnF8rz9avsvgkGq689Lm739
+yv0XZjtMPreRTjzGXP7uG12m3LZOfWu2ldlOWL+bf6IuOkWSDPEaWeMFwf8KOM+x907eAhcyp/i
48VJjull2S9Z/oJj7WY40vbN2xv7OrwpRuMNc56HJk1eJL3UTpiq/o2kmP5ivAmXGo1IsR/j8LW+
d5ZXpbdTz5sm0xvLz+4b28TSozpEa72PAE7wK+l2kOg4pTL6mKOgxhU7Lo03PokJu9THASaJ+99y
nwK0dKBGiaasCosMRh4EZfZtSB4CLH/LsX9LOuSLm4Y3BKz+KJIqoxsl7TUL8QO5qqgNvkecpyRf
0ClHgYdFTH9Mu3cFIADAnKZ7HDSv3gWb73hAnmhArVDutDhND9xu1nLZN+ZnaQf7eEbxqXE72Njp
53x7QUWU5s9/dYv/UreIEJeRZNRP/z1SfV4/f/lc/hGj/v1Jv3pFsultk54vBARmIOEfBhnoFX3/
HyDqPwqtIp++kqvF+2lW+Pde0WMywrVwK1Ry/QZf/2kO+p/NRdMB/xfNYuB4TDA4vuP+50mG9eok
RVwt5e1fQcN/BQ3/DwUNhwAO7dozCmp/jJruaE+VdeghCdMEx+PhkrB0Yw1MS+7arxObgCTTaZ/W
wAtfdTHBMsb6W+g27W+290xxEdyMLKx3Zn/JP1jZKyPJj0vI2oCEb28s7eXNinYH8yRXsuGVaLIm
eBzt9HqTjrX7W43bnk/a4aXr5w9WX9S7tDUf86HzX+bCRo3MAKIbtuVzMASP1Rz1N0bRAjsEAS55
TZ/uum6uzqGfM5+aZGi0EZtJoDHa7scLvraADCPprtiOLAYakyCvnL0/u09Wb0F5sPLgQ1+C1hIM
u9xPyfKaQuyyn0f3dWMYn5OVlBlY9F14XZ67on+zrtgnd8uV/DlyBi40465dPBad9Txdl/dlPX+d
lvGcVtcv+Bu/DA6hfF3sPWVZh02hPd+H3Y8oxF/dCzGnNUs2lBgLTG2yz3myvM/t8a03IWFrYsKt
3uY2I4h9i091Wz5WzePqG/fF2j452J1P/Z2VMcyA+dN1N+fuKTXIH59FVq/W99bCDn3yi8coNtmq
4GlYPZTfFWH0nT/vvNpjzhpXYwzA/Fdlj7mz/d5Ih2JXz8yHz9h45SOe9lXFs7Lm+sFk4H4wnw0T
KYrRLfcNjmocvY9u9nmc7BfPxNJ7zI3vXdcfccYmcO1KKIt3WiqFPgzDc1gmn9a6zvAMZnvdbnxb
d/ndatC4etPyvouuDobW2KKlzvB5cWciA9f37pg/msn04q/+p6JLbquhP4Ykm7Xd9TG+FD+KnpmN
4atVTW+RcZ6gXp4Gfebi+ugh3CFm/LZPlqe4vvExyRuyp2v4rUrjs2P5Hz2b7ViM5d7RZl7GFzsg
6N0mG3w0+9NCHleZX0jJ65nNDeD3DYdh88iQRV6FOSUpz/5t5DMle2nM+n4gVDEvEv91Oi/PnGzo
WdwPZT+89aL+ZfWKH81qn/yQiGXPoUjG1ZEBuY/ddXnBhZzCrscc8PLen/xb0y0eKxwK1yTMX9VW
TdILpXSXVaepJVnQKsZXTIASpeV473oCqoe4drBl46x2SHmfsunFqdOB9IdPjDLsZxuILZg4sO1S
vsWEGeuMwzWe2eHZ5zUxv5pz/lhR14UNBhdlewq8fibIDZd2OopX8fAqSwKfkTn/k3N1y8NfcdPg
kP8DcdP9jJect2JKRRCA7ze0p+6rwPKsHVbvbxK8I4rYvNzU4eVN1zYcPZLtgEmcm2KwFTownBzn
1RJjEZ+3PpaQ0fLs2OObLGq/lhYYAgYi9/HADOLVeBWM0L5WwJUWItKOruVjOc/XfYLy6VxkZJXQ
Q+7G5Gag7SQjMwkJrMVstb58cRd88rtnAmnvypKEHaOJdsw+Y+p47TA5T17cunmMu+WNHfvu3imQ
hkGc7jA1HRg1RAw6Lld7N9s4J5FgRPiOybnPFJwz4sBJYNPRcfA4tPr2eCEnwc69x44E0Gh+hxni
636M+/3cz8+Ydz6Ow4pV+LrPYgOvkGHA1KE4LFlL4O2l/gr/jdsmaD6ZkOzCsXcYrDYx+vCMm4yu
ceouWI7XKPG8ijxYH/nl6ud3wQJ113rv0w7vxZDGj8Gs9XVcg0bU5Zsqak9Xk95jhfWhEWKb2+Zb
PHKPcmf+89MYVfL8yOecsG8wmeEck932+xQPXaZz+A/d8WEl2mG6Jo/br7afko2AwYKVfBuZhapq
oOoVVq9I+cPt90lNZ3NNXgeY2fz8SXVxmGd8SotqYDgNfVkfvN5eb/Xxk+wX47epQa9N41HRawuI
vkbIfiDDbJfwaAY+IAxuB/czDot78WMRY+tS92zAK2LCbXBo0xne2SmhGsZPsc0vwU2dvXeJqhOG
i8DqLLJMCgICYbdXWhqLqoDlp2fsCri25g2FiA8uokcyh6v+u5z6cLE9luTH+kZyqPaQdtURqe0Z
xmabTb8ix7MXZQ5GJ70x0yvYD7yWx6A8Cn9xshH0h6bjBsc9TjbWuwAoEI1ScouPdGznQdJtPZZG
sQ/uHWJyynKbQkvsHFkD0ggmUYU5iQ8VVLM00zmKEFQjR72S+odFsuCpyF5ucfqXPPqcvZWdnaBD
Rma3aTvN7ImXlZuAaNCUm2tHUGR+OfbhXuZgFX10hOPBZKFYhPk0mFxi4dlM/GQP4GA1FqMDlABj
dJwT+TyGxdgkGGzXf5Dvg/UYEXUoqwPpCKXZ0rSTSFgbX8cc2DhDcKk5PLmOieHW753sY5qte+aj
D0Z1K1Vh4pr3kdvcAnfeOURsZvjksYfCAMkeRo8MBIs5r1Eu6LTIOZCbSSC6W9ldykmifkT2draB
hDWHJ6RetoY6WCFY8OBEXNcusxTxYU0lJnYPI3217fc3jWmC5sOv/n6Y5KoQldOpCilpklu9gUbG
jJ7ZXKh7WTFSIyaww6t0l7F1aL03GibTeTflHCH0znWBgqXxtzNXGzPacszDY7LIbkqlIS7L42x/
C8aaSgdNZ2psEwoJA72Vc8y85U5zKm4um8djVfm3vsDC36+gBRARShDmA7/M/G505/022QIo2gND
BvxbeNwxNiZFecXARDh83gZgGIaBJzvZdvXoKJsPIFaSOdnyaGysO7jzQlQIzAr1VDDvNeniCYEc
zbumavfusr38MLfHiGk8gMc0SU96l2GJTjIdkQsEIUXbTI0LLKvZQF1ekuRHZcesNmBczE1n4Frn
jaSM15QfEruFqC0J9zbpO6wO4XbMh3zIG8bh5w9ra26jClTSRI7AusSQe8CbHsCyJh0ygzaUuRQN
PfBkvba2nmDGTdqsp2gXpGV4no+aH+ztH0GHEIUNkEWK3ll8ko6H/rCfczJOtzmA1sc7l71qANNu
80P8uY7NlHLxVE96hj6CDoJ+LCW1HmsTrhyjxxaQUDXYmh+ly9Jev5rOvWT+rAK3UuBItk+O5Pki
0P+pdeqDeC5tvPZGAeU2VThwsq1hQarr7xrt2Jv2hvfF5001ITkKY2VjZAajj6R9PRgPVmoi62IM
mrzWBtRc6FBEII0PqZF8aSA4pPMeIDxEiemfZv88CBFBaxkESQVRosebyAECJQgeZuiUCVrFWIxD
Bc2i4YdYl5q3eSQ2kDG6LkU56o4vK5gc0kYXAW4cAVSObiszZKbcDPVVumE5pYxJs3MaF2k380wh
PrTjRz3Me/LX0W/ocZCnxLM9+e0bspPQVUAz0SYuO+JBogNBhPAjNlYq6/rOl0AmgaZC64vvGsSV
B4EVQ2RVEFp4P803JhRXDtU1iPNaIL9SSDBLbJhffArFjmHpTYhtVr3UmCGytkYPU7bP0P3DquGu
GIplW8W3FUowo3HxxcQ5UHJ/wWn/Epz2U3wR4cv33+Npd5/L/1J8oWf9AtSEmpmkmGIniIbi/7J3
HllyY8uWnUpNALmgRde1Di3IDlZQQWuNGf1x1MRqG5iZ5Hv1f63K/msw6A7XCrBrds4+mAT/Fl94
hHi4NoIMBBCOphLK8cu5aKLLcByLjpoBJYOgjt+0F6ah67rneZYDvND4Z5xB/b/RfLpwRlRMkgaG
yCXi4zfNp5vMXeymTba35PjEjznhh/zXPmCwWCnCkW7xL+nIssQWVwCTMCzmvTqcGhrQYghabFsq
R0v0lplTrMK8XIunTRh+sWOcZU8jEkGBU4gy1PCuLntDLxBnEBN0HlKkmZgqWGZjngGqLanr4n8S
Q7slZO5Z+NsQ3T/PKAC9+LZsXP6MwuxeTmkBB3xo3iVmRcNTHhJ1etH4PzCzbRZrRxJ8H9HIPfX9
9NR7SAmGGi565v8YU+u1H7pDp/uPfdXs9ZI6N5nQSExJ8KYwDNBJLtwkN/mv7k4W0Oeya3vqXB0G
dgMOxWdx3KjoMpZNzHtWMzE/nc2L11foW4hCQAM7x6d3YWY1oNGFzCcaiBJkuiHodBEDIAVfCkoO
4HwHMFp+9ADX84FCZSMGcIG/Mvw5CZ5LrtwAax+BtrvA2xG53VXaWjPWsAN/aEp3n7cn0kzHzvyh
2eRjJx0ymkW02jEUqvzqfZFYeDMQl0Wbmo7GJqRzEMoOxZk/AoYJmdwoiPWckUAB9i+86R0pRKaA
5Q2H19lrIOvdUwHA3gdkPwnRfgBtP6U3jKMvHSdNX1/J0K5L+nWcx7TUOEJyxBacXcxb8JdFM0Yg
6hgG5qBD5U27nhpyEoDanxbT2objmzk7x6nOrf0tc9+H+lX0sfIlxBqz0zoOVizjRDcrOlmCIxN8
ZQoob79i4sOmgvCExepZ0L6gBpOpv4hfawxuqn61kKOKglVYBqKDzSZ7z7xYjGqiZxa1qhjaatDJ
yhxuaP8R5Trs5B5ESruQJ9EVmD4oEA4TqeWt/RiNNMegiRpSZK3M6+gooBPFWiYqXVc7+k68FySK
S2ksP5jawHiLvJLad28bxMdPw8rTOTBSIktMw4xkT/4HobzNqBD98VNZGhuBrRTfC4pAeZwhjveC
YMlRO4ulTeSxCgo+kRqIxcn2YdTF41rcQ34Yryfjq4x5ZWJus2SWcl9munprYSshzzXM1gJfl8mq
w6E9HCjymerM2A/5LZ17VC33KSMdxMFn+WBVfsoyS5UryfC5Vj9UBkI9JxsGRC2Vmwx2ZRBaz0az
EXyK6GdLRktpfoyaF59xk8/YieMvH55MolpGUkWCc0YmVDKrSmVqZTG+shhj+YyzMsZaLuOtPgBh
GX2zGHqVMv2KOZExDktkLmZ2w2ct5KAfyTCNXiz9smW6LxNomfU6wCDkyQl8WyblkmqRRABuyHE3
xq3HWj5PTGJK3H0U8HGik5AVlKhbZWSumHhC0KyKCJX9Z61bfEzuUfAfIrEwIYRYMakDrNpkuSbL
MlnNifA0YLk94ocRPe7MP58kTn88h0kNGzpZ2WC95eoG/+TiQPOfgmZ4I7/syfKrVWyMd37kveTZ
/Kal81cCJDa1NXmr3ngeFJLylrV2SaUh00iz8Z5VAmNCZrI0F9+Dpn+RyWRtqOv7KolQTnskVbQv
CzWmrHYpZFG5QsQIU1HeIIrYCmah2iFyYhrqbyQFrIAVonAqoLqPOqkLCPqSjJW8OqN2jYm9KG1/
l3vcoJ/XmBDvJw1Ovsr+BQ7XD79+iKY4gtfsHxh0ByRRFI/s8nfuUWv5IWYWPUPGxdVq8gBKR8Wn
cYLVNHyzE8ImFb4RMyqyPn5z+/jz6I2PTemuZdMk0rHadFdTXL+oAQ/x9y0mJdnMPaGA6rUKfOo3
fMVud2jn8aEmPCJ2seAvN6hwBGWN/gEK1+9SQP/Jg9y1Dx9UXGhKGVygWO4rbTwJOG802r1WrQVV
ZNTBEvjw8xvwmo3p1uWgKrrmAB+0qD7ku+O2+Vm+PzL1r1W4uOObbqHq0DaLCgcrgyeanRj6D6oV
+SqJCbGyS3IVWE5wXr4+8URLHlGgfPZKe5FvkppypJa9Jx5w4fqJdruAbO8nrHdl4W3DaQ3htWJ/
TaC3yro55QklrIdkRyBPTv79RRcB8LnohwXEz7RjoRIKmF8q5dk9981KK3My2I9RWcl8nogTXBL1
YG0cXz1X0E1E6SbuKvm/ZG8lDRg4nV7Swh1nU82aymSBz7q0RuAg+j3TTd/lfzcEcR/TYPL6z/AO
P8m2SIkuznjri2ebrXGivaW5/lGU+ktRr2RTyI9kEQFyUdZcysl7TZ2j2fqPslXuJq/fe0O//+se
A3N663OSRAeTDgkJMmX6JezGF62db7OnrWIv/wIk7aVsnU+Vdc2JekaaGK8Mf0xQZq6U0IOFxD3i
70IxYfgx4gwtWNeJytdq2ixbsxwJgz4GuFNTe+ul7VuybMHZmnuQ2CTFo5I8D0eSPf5T2v+T0v7/
qas+dN9D6CT/N5nkz3XBL3k1Zbzn2cy2LcuilgdB8qvCB00CvvTPwfdPAMlfbBL7D9UxdM2jimO8
ws1/lfgWem0LegqYcV01rX9U4TuWoP1+U1ezeGAlobHMICuQ8bzKWuJ3V5emFGqiGUpH30bbu52t
rlzL6naxi1auDu7cbGp31GPRdiLl7xzPRnYO0vBU6crNVPJPcU+FS8AOMuuQfKCifXX0gsPJNOor
/CQHZXJIe9We6Ke/mVVDfzYobrpL1INRkRpedPRl+6PmZ/wM9UwlDcxrti21tu3Ptypg99CQnb0y
DFIn/HIbBam7pn16r5hqfzCrV8TLmmh4wyDe+rP9Elno8NSURUnlPgZN42+LLEAFLQWtYrwFSfoj
LvqeBXr1YTQSDdytihr6gmFTKYyRApsVNkc8exs3Vnu4vfFqmnHrlvHYb/yIOWyv9Z9gv0PBi+zn
0cquVZad6y6/CghAVKMZEKXSwzWBPUxCkIT7rBElUtJxEJMRRm2DYKi+hO9WbXtyimfwgR5tPbef
Tl017Uac1QZNCNGZiq1KbE/CJRH4haAUzMi5MJjr6Elowbly6p1UmVIeS2kr5a6UimLBkudkhz8i
AH5S4AnET7IwxreqNxHS0VTB8Cb2JInwkvJPojZ8RHZiV4rGfo0RmAxUD0cYmibEaaJAVdvqLPVd
obQby3nyWahJ/IihK0sQBqEbO1Ec2sF4IBdONHXUSaGGaIkHFOaAjye8iu8VH3sPcDJJ7lCGnmkz
aR30JQ2eUz/QoAcPIpw6Ce7y6OTIdoJat25yo1RcNudTQEnVb4XuMJWPUkgzazy5LtYa9srCZZAS
Hi/7YbG8sWjyOZTIaJQXJiJd+YSExi1xX8Hor8VG5uCokYSQFmBsMMcQasXkTQsrdmgSv7mYAx0a
t0qDgpN7o728yIHlA5fSnoC9jcb6R74MZq1zQJt2sgg2aDsL42JZIgAV17tLlvlb34VRzcpBrj7V
hGvwHZHVgNqXX2R7RB9YzJACaxwLfdcGew8/pCjK+0yBEcTXLqMwpeDkWgLWGQGmyHendX4iyuWb
YOabaVbdlZUzEtP7Fh4wNF1HCZyVKrQP7CG7UW/rVdeWu0Fj0k5/ibIs+cgr3OyumT+5c/gOzS6l
s6jH3rpr4nOhwe6f0AIzEt/ORkrKrdrc9GC+Wr3+NHRf1Hi+zpn7YXcW3W7V1LaVn91NavOKwOBS
cEyjmoKqPVqByKw/64FJLn16XTYa9fxjOeEq5WOrkg+D/0HS3SKk7sl2tN1H3OIo9AFtUGd2Uib+
tIXwnq5aE16fnz8vLhA05Ousnh5NEfGjyr1O/Er6mCJ/6kFaLJsddfjql99DqTCroAVVMJ4XW4nS
MXAq/RcC6r9ndUyhGkP7TaV4bVugvIlxzUKTRKvpvDyHxTZgRsOTHWab3sCEslhUls0smtmlvMZG
fGvDAHInl3pyleVSuYHc8NfDOqLl6xLn8tnwnf3yPJfHWE61ofsxqHe4eGiJBqzYfr4FqvJgwOiA
E570BLSrt397Dn6WHuY6v2VY31bAQliRB95Tn07bSTefSgsrucdeN0FIBZu1uZtyyEPyNjVrL6dL
H0Vqte7MggloHogXYXAEZoHtAc//KXENOIpy9te2X2eXS5frRX340VAXbRWY7/RTLG3jj426rZrk
c63rydESNcTfd1a5WkSPNZ7W9P8hUk3l0VTTcd8AGwdSgQTe6mRcQdoNE2B5eK8Lr3FRuLvlTpY/
y/beKiD9kIAM41TZthbSlMCwbu3EujMAvbMpyUl+D7BFrVKnnK9DH9svwTjhXqz697Dw3ONQpP2m
TvvswbDa16zwOZhNoX4xSrV5i8vzHBX+ZR4AN3ZKBBXQD9V1Zvf1O25VZ50GuXNazoYEbSShzVi5
G8H7h8Btjd6r38PYczcWS5zjcrWWXwULKyZ2Rbkew67b1aS2u6l2Nw/tJ8+kk6GkyNAbCA77LGc/
NNpZ9e7MNrFHjETirrtz/CF6UZjtOaU1H5wG0WgKPufY9ADtYwN9+fSRcUvfH6BaRd9mZfyWpsY3
xVXPMCA9gQewjGGqgZoE/mCafBNFp1F5x8aNYe19hTVBP+dzqM6XpEPA2oSverhK2/aRlKsn2RRg
vIqykjGXz0GfUG/Oy/YmGvdF5m16nEwTbqysC1+npLpmxbXDs+VM46OdxO/+PD0UNSSm5iEv+idr
Dp4bxXtQy+4ltC9qF9+JDUrOiiUqWyrthuQ974EWyYvFZbLdVRKWplQOqRrZK6sCnB/TjbTzQxam
b3MyMYS3a2ulzVzsm+qmKgjJ04ncCGY4sQXEqlUKs24YXhb3lY3y1qAr6M5vbdUtbqyonq++Za1j
g95Z07F/c2si1tT+EyJNZAPFbdkYNczKS8RHP69jA7+Es6InkD8JoF2uIu4oKw3ec2jCbWRtp5lZ
pYqimYUHmZ1KxYC/ZjE3ca4LsTQFrh6T0/VVDVm5G/1hubJYoNS2/do62jd/HNdDZ92BpbogEN8s
RnS5AJ8dmWbjEc7LT8u6bAyL7DA6M13F6JuWBt/MPry5oUmKfLBlP7zWgMjI9FkMYEKmkNy2BcWI
I1vQXgKylJGLw0B9OETRJyXm+89QXAaUMlrvONCLg1SGlQbLOlnxTYzYp9jbjMprpwQ7uW3IqEbG
rDGHYd35rGTUPDqLU+Hyk04hRFOVJNhkRLnGreX8X7B/sVDJ26iS78Vlq4k5v9xNSKkhT33h/lPG
TnbNW8zhHAG/jO77kOvwEurWWlfcTvj/4qpKaawuTwPYqTy1KIsPLbkQ4InlhfSltRXmmpJOixFL
ZrQGBlo1Y8o0PjMDzYtiK+1be/z50uVO5UkImEOekJBUa/QiMhBNA5Rp3lthyEKXHpEHEgDwUAKA
SOAhLUCidkDbZh8MHzYC1ZkBtqjADiUyEoq5zmQkzkhPJQ0UCuJBpslpDFC+/yJdCaHeyyhb3rQO
VJJf8b4Z2xGAUkVV1ABUigErSbrYIQe1VCOYD5N7mbul0/t/lpz/ZMmJmPl/nibdf2//93/lv6uz
/1xrcqtf0yTNtBzV/ot2iVX2Tyuvp/1hmkRa2YyMLG+ZM/211HT+cLH3iv56cesyMvp7mmT94Rqs
DsmagujtGHAr/4k6G4Hrvy42mWQx61IRaxoGd8bq9V8Xm9CyCiuv3RKGA021skzO9GLVVS3MnqSO
13nlfLR9wmB66NdWRfDbGHjf+oQA7GSOrr05rKkSkk0btAFyijdToYjvbPKsg6i5+vXjOAzluhbN
leZ2HgIbdsvIsQy/uy+8W5V90USrZbtAezNUspQ961r0XGpjvBadhsGGEnJjKdnVnaytFSNDtUUP
BubuXgcHHunuORHFWIh0bHbGp85FlkCk5moUdZlu3GFIPsSiOmOKbawrhGhuDaJZC8qnWDRqZhhA
1MuebFGv9cjYEtGz/TBF3NaIzC1u1eeoK74PyEegjeDM7/r2Iamm7qIPVgdC3H+dazu82H52Gdu8
JbDv2Q2S4bz88QqNmtZvu3TtTyClftu4nAwLE2Pxv5/8eat6nm74r4Ev/rrSz0v+/fqFH/EoOkjT
0+x+Wy79uanM2uH8281/27pcq55i2EgTZuqpajAu8if2wobZ91+n6Ob+vu3frsKYgZzi5Sa/brdc
Z7mHGQEnK/2/7+zf7vb/6+JBK6pd0nCYUi2L3XkTgU2eC2Vat3JyOf/rkmUb4xFlDvxjrbkOxhil
Yjn5922XU8u2LgVyA7YYgwXNad3L261nxV+Xe1z+FHofzevlpJ0NXKfpJfQqHck/Nn3AHaqrf6vq
str+Kot/Vr2K/pkQ9PLYT6yVlzvo5Fksp3zPfuurviJtVxZOAw1bLxvB0MkpJQK2XviBtU4KA1m3
Ymin5Y+ZexFc7/pteaisJtLNNzvUcVJZKwWH9OUCJSUMt1doo6hjXZ5IrUzIkXZKErAsutGnoLIR
7Mip5XJ9Nrl82bicdzprOHSut/51lZ93sZz/7X5+XV4083gkMcHH89WD0u1YDHQR7Nq4Hk46gU/7
yW6ZMSTyBrSuBo4RSbdD20i1Vohx6J0HCpfn8mku55dTtRL0G29Om5/XWS4wK6obIw1psC8fh1m4
2ob6PF9lk94fanuzvAfLn0gWKr/OLm9TCZUzbcdVVyfp5tcSaLns19nlRsuKaNlWzovP/F9XUtht
GRVqN9824FGG/jaF6bjOjG7n1Va0JpqVoDnoQYPx5LXNxU6y61D5d6b2EXkazsn+Utl8RLl21B1a
e82EWFM/qL4lyWQ7xzM2eXSbp/xqJ+4tHHp2AdojSlZUO8W9aunnPHp1EnWTqPSVlOJUhgGT6eIj
flAJjqqj6eCp7t6G7BjW7aG1UJqaBcBcG4TTsAupshNin6xdUvZbkBF3NTJHR/8R5D+aGeOwGRC0
q284gGz8YbiVAUq5IJUPcj+FHXGxGkWgvaWLvk09wAXTRlBJoGuYPOK78+N2q4x7LIl+sA274B7H
wXtbV59oej7047uvBsBYikOS5heEMLu8AAPceZu8r9a2mZ0Lrzwf8JGfx7i5b7t+XxhIe1Tz6GQx
L6JbG/nbEBB21jXnwbAOs9+cVFs/FKZ7scG+2K1+oH/6dcym5843Pw0Qleb6w+jGYxKEF02nYeUh
pc1mLPgj8w/zBLT0GJfmyoASymz30k3tQZv0Q83SdC7xyBLUNow0GQiC741DgoNCSx7VQRH2y73t
OI/+7L4gkXtwsxQWbUXuLNV/G/VPhorFIpvv5AWY42ubbAkuAQLnXbrRORbZ8D1JtSfbMF6QEd7l
kXqv+zqDB2wSCcefsH3s8vacG8TPB8FRbQJs0R3/53el213LiLDGFoieo90DuVCL8Di21V4d+E5G
CKGQseHiKLZGBoFHZzJ3HXvjZLXpJVXaY6pATyRr1a+CQ48CzTfak9OWr0E3EicXb23V2phaxGJq
5U7jrbLjcwQY2ATF2poauI/xwdfLG0paxqIkPSo5rkMenXrbfXPbBHbruM9t5yRIvnzaxYq+NV3/
qiCIaFW0rY3xlNgNBXK5T2gcK8F09n0DhvKL0sNPdXUCAlSGm/NdF8dbRi+8WEzmkbbLP8Jo2MfU
BTJ7a+iYezPeGD4YlbbItPc8haR1/wSC8WK5+bU20kvu6ke7i+hmWefCeZ5M3M4EbZJQuzcS46lr
ovcuDd9GAulVdjWEVh07ePYJGZRlUV8ql/hoRk+KseE3GK9y/MWrxJ5P9RBdOmXd+s65t5qDYwaP
hQ7Nq3s1xy/6ZDAeby8OBohwhKVdsvPB3QBPMDB8eI3AcfOAfWb0tYiMW59zuHPtY+u/JDXpYYPL
zyC/t4FSWfN4Bix2GoxjW5lndGmPdBK2id0f5zj4zBLjZnEPuEkIHPc/WWP6mHCIMcbh4ndoixEJ
JuH8oDQuJMf45tCmaOPgoa/UXYmYqKyPvcmAfaTU0qobhdKrWrpntXIeZ8J5ReRTFiaS5PpBccOn
LugOM8SIojqUegTukb1VHuzZQ+2nsrsPp+SW5MOHE/6YW+0M7PhBK5pTB3miLQADtEwxg4ew6z9V
SXPWHVCnlUKrB0Nqrr5Gpv4p1ceDGqnXYZ7XtVuvSAZ8BAX+UoW0HWLrzcsYeBB+pM/ECxUTNp9k
b/QWMnq45tCVamc8JzkBl+p47kaIk3CK3fZOqeluBRhL/K84fV7drH0JNf0g+Nskck+5dnF06xi6
xaUdpmvvBI9+ax2bbBeZ9SWHsGYMyS5PjWNizcgk2bvH5nOitPd6RiNyhgLJW6zmL6Uz3RK9PXjW
fK/wFhc63yRFu3dQevhacMhLezPxe0uN8JBm3jVS2ocO0k3S2QxYgHBWya0Z7Tu7dx41z7j3Nfe1
9/1nk16qE+QHAvMOgaKhOfCvfaI8W4B2ior5h0+gjh6iPoZJ3irHJPO2paHSSHJC9m/Jlcgk+9FR
w0PREq6tjPdV2D/CaTmGeQBf0L0hKMENHG06Yt8yxtmd4E6iLX2IdTWPN3xeNzCct86PSOxJSMe2
9oPH4MaKrsMQnyfTvlOU/MWgSYBHmZm0fsYRv8mJWIOMU71GQ7Vp7PhAn3ULh5mI1+Dg+ympLQXU
Ae+Sjp+Uuj8M2UMFvbbUUaT2M8cnlY44X3EjeZ2i8C4t63WTykhky1eSwKaOvUwD0SLGfdait5qu
dEMQmE5Hut4bq/nku+FzNDssrsej4mNJmPPHIuqP0qMfQBNYSnNsn+LUOsTA9VScg0Wh4BQBaMrc
iki35inrhrNqOY9VaF5tKKaFh2K+mNYly43Wak5a2gCayC5pjgg3iU5CAYhb/93yzG9mkLzboXPy
G3oL4wj+HC0GPFbfyR5pUL5Avrkk6FlVt7rmKUy2cxU/Y+WKZn/lDQ/uF6d+IQG88pEdr5HqWuVl
ZiavtZ8rb+cMhMrzM7rRhEVeqt/l3qOVokrVtLuisx8Tr3iomvQ5GoNjMRA13OqwhW/GQCBMSQgM
q654ZBfYhy+lW7wVxB8JfM6niWpF88lyFbqO8dVlfzJNndgcmqtZWOsid7aOCg1KCdfWTKzTzB7B
n3ehVfBN7gEB4efxd45Zfnbn/C5AkqOl0Z6eKOShnW6PR59qAlpRW1wiy9q25Nba2yq4ph3KH7t7
1BwCYw1KTLM/2UZ0Z5mPtT6sZ7fZlEWyTYkLNkd9O+jpNiTab8RvwHrsYKtfpogEKYTKbchen+6a
6t+niUVO5Cka7WPRl4+GHqyCLL033Sevdr/H3p3ZWncKCQGmmoCHII+oXOsAF/30fRp9Wk7qyssg
rYeYLLLx3EZrQuLZAc/YFREC5RwCdIGmXMvaPFVD+anxq48BUpN5GjXKroh5LnOJZt1Vsg+nwc8R
zffand0HpzDPz1PFIb5SPlhNoqJ4SNJmByjg2JXwjjL8J+OBZh0tMpNJXc/ubARiGcLqAxtvxtBu
KL+CYxeys+sKQgrLgydmgvyLG5B6qEXbbMYBq1sbw0iuql+TyDAQluDvinS+13eGs2lL68Fu1LMD
zb+woBznPFGfEKOgQCa9953mHmHmeYTRrEzj1y6eH3EkHWftNU7q0xSiRe+m58ie4f70e1eFchzb
ayPGX6IgHTM9QKLWMQ0qstad3aDP6NjZtQ43fzYvZvuWt+XFMQL2RwlriWGbZsbaZGHElBmU6Xgs
ODTWDO44CDm5ukISv0YAS8PBWs0Qkcf2bsD0qpnFTgknAjhmYqT8feQne91mlqOw+06exozJquIf
mRhd04rim3lsmRcvHV1Sy8/3+VDepQW//vBlLtq70SzfRzV8cn3nNtrhboBGzhx/VXafG73f0AfZ
tix4Ko6LNQgzqDFWOG97F4SZSqXMnoOJ/9G1tJeacYkaQKaYSx7YPxTvmt4dTT+AlOIgHvwRZwl9
6ewyxeHZiKfHkOnfHIwX7nA/F8EJtvueXWmS4+OZh32TBVul3tOtWSt9swuLACg3yTrAalqxb9iE
OYT6WkuTLd+yzWyhNfUIvKOZO7nlruruU2c8ZEm1zm1lYxkM2NzmnDAX7hJrY7XKKs2iTVKqW0Oz
KOWzbW9GW1oaLwUHo3HeRk1PEjL60zbH2TFvDVqZpZPwTbIv8Rid9TbccVFPLmrSNrteVXfqTOhp
Ez6N40DKFccoAm2dId5HRbkyNfteeUnB6IeudsJ1s4uwRHeWwmCcGr85svveeDohybmxUcZTWyir
tu/3s6Fuc1eDFFQRY2BtMHYTfxTh4v2EU29LOtfWcc9WgwRRUYkbQWFq4TKDXR1aW/bHp8pwd6Nb
bcyk3No8wRB/mDYwf3Lb00xolucTl6LtGkO7ROa8k5eN+wSFBpxUtT1l36Mh2/nNnY8auiX5qmnF
cAiQsj5gp3sKtfC9KJq1X6p3UHlOHsVtUbIXZ9VYJkCEYGH6SMlaAmNGrd2mVsPrSHfa9Dw6joB7
11FTr/rG2/qxcukyFjg1LwJjohK0AITS7VSljCMx3LZHxoj3Gvtn35zvHDXe9ySVGKlz8admn1rP
QNC/+P78mnTeSa3rtzK772R5pBpPKQV811an0etOEFfuBm9cM3yBrmLeFWZ8F0T2vR0qmxy1iBHz
A4ox4PYtr6PcZE3Irr05m4bxWanio72qSm9bawbDbGw1Ywx1i0gwSJqj3zMKoYgihz0ZZDeG1aee
DkQ2XBXbo6eRYsijSmrZt7MHzGPCx4xoO03hjhrlUptnjRDrvoquVinjCziqmrYJNHtbVD0pAM2e
JVAY6diqMH6a7aFsEiaUUDU9fTMzOYrIEQlSzFv6yMLFfqSJcjBzOoBZRNfTgL06PZuE0CIY2nVE
rHWE++SNt8qGz75j7HG2dQjcO4SSum3cBna/uXLtZmj06WdXN44DB6y5M3etjhQ3rxj90pXRjYOZ
1reIaK64jFgsj3CT2k0G8KrwBsaomPnKEPEd6RDS3um7U9RPa0O5D0r9aIYeB9R2W+KrsYDIaFT6
ajMFzEmScjPb+iry5zfFrE8GB61wGt8ouJJ3H55P38Rv9Wh/QgRCwPmdXK/Lo3d3CF71Bten21xb
NXmXQZ0+Ba99hOGQnfSY+y8F5/N6+hiK4GDp+i6z/K9Okn8xciK9bZ9hXnrTfYKseahW9V+Byb/r
9vRYR2e5+wijHt+6o4I/q8rKT4IcDF7lXFGf+8p7RMzwhsOpCd2XhsvlKfRGftXC/mDMJa5xtMLm
+C2MEJc6rHmSvoNFl39ZNijBeNQUb/fgWPVDjEu2yaNgVW5Ms/s62f7XhrUckkEv5saZXv9ozPJL
nkXfNdZ3fffD7tVv6qh+G7PibTI/E9qgTOX7cu2kGn/IY6NjokosnpeXzPMYWzRKeqatY3e4k4dY
Uvauyjeh5UB7uHcgwtd5Sb3GChlHWNHVG2PDfEm7dqjPRXkeY2GS/yXVSDxlYqIQu2mAIscdpbOC
09/iQDwykxagPeBA8qfEBukhI1JLglH7bVoUR+EcZWCohOcdk3ERFd9B61YPkgtnI9BR+qOEIQ4T
omsrBo2HcJNgpEZyZlLZ96GJQaA0K540CDat+Uh1Bk9pW2JwUu1uXeoDTSpY04icRMCS4piV4Fad
4aDIqiRJSvhAy1SUSVnkouYfGPdh1hMXrQy4xG6ahtVlqj/pGJQdj0hanzVzjDh43RN8EdnVJ0Mv
72N9eAFvuct86wvS5zZkdkif6mrF4afZ6jdBO1hrc669lbnuLYbkmd6sNSINVyG+FFCDdKHqFBoU
XVGrc05ewHiMlxnoJrkPEznpXnWLvOGWx3O/3mSJezG09GpEa1fzNrMBuVQJSaWoyjsz0PlOxUQ8
tQCWbH74OekHTmBtKVip2X1tbRnFm0+BqcVBuGax+Dyp/Qc92xq2InxsuEp99V7G24n1/Jr+6zer
ImGhsK9dADQTTAcHA9tFplF8rrScAxYE4smPLkZifs57XN8l85A6ibtthhQ/8JMPDbslMtN7Lclf
pmK8AUC4j7PiPIxfU7IIxX43xdqK9s1appaWqmw7qzyLXQ8O917yH2UqLGPUtu62VGUyqRUXrAyE
jX7YdqS5BsmzN3UUSsCluYX4UquZbgaKE/DBDQ0pRrCCN5ZLJY9PvC1GbCxj3L++xmIX1HygDvGX
2cYIMZUIdxi5VvOZaekhMSlLEJq0+Z2C0UgMR+LINBQkU95H1QfbQbEvSugsTkjxnxqxfpxoWmA7
Es8k+baCshK9g9y//A4MFrpRuZ8YLEt8pgyOxXG4zG95B+SZZejmFuRpxUpcNBNaQF+CX588N4np
YtLhjv6uVgoWRBhIYYWWOoE3Hn00VF3yROSqHjq8vmUlYABIz/HRmqTAjNgWkdVJ/AOf9MbrkHYx
ZZaZruOh2JbYcZn1QoFdTI2jR/d7RmRVAqaMUAtO2tnKh0MYCgqRN8Su9nre7/8z0v0nI13Uvv/z
SPfpI/9f14/6a9H8N2NdbvnnWJfZLXpfVTMxCOrMdn8jNHs6QC44y47KhfwVINdfc13rDxPPHscB
A2ehZqi/zXXNP4hv8Ig3JBNVsiOcfzTXJRjxX+e6iIhdAgBtxM1InQkml8t/swnOWqRkyUxwHfud
jZiHJSdMvtHid85ANGYmu2RrJz8Q+aHIInkg3VOqHAlTTXSkms7GgUQqSWs0lY6SDVZo7Z40rVNc
FrvWfoyEPy/Hboc8W36vBsJ/0960eKE7XEdtVJx9sA5yRJQHkl9g7BQnDDixri4pog0/GkSDiyW5
GojDA2fp4WgOy7uyULeSVygZFHRvTuIbc8j7Cyi1JIlNpViWVzNDlCi8Hcv2rd2+zFly0B8X7YuX
n2w4hE5NTzH+LH5tufrQGqtmsDcVzznh+c9Ew4glSzSeSMHgur8NBMhEtFVK7CMWwTJy0aJjRbpr
etl7FJFIPvOkT3w1jkZ59FiF00ojrSbGLOVLfo1JkI1OoA3Lv+ltloybStJuchpG0xzvOzr0LCCt
72bZM5nIIVtPFmGzeq1tcwLutzBov8dDcakZIG1GrOPoMR99APp0m1GlusN8bVLr1BHLkyCFtJzq
k6W5j1o9PHdtmICl94w1kfETAm7oP2AjSprVM1OhYn5I6//D3nklR44mef4qcwHMQou1fQqEDgaT
Iskk8wXGFAWt5Ycb7Tn2YvvzqK6pqe6Ztirbl31os8oiiVAAAsLd/wqhaGu2b3107wzZQykZQZN2
UOYahE1LelAWpkQJ4UttXSd4nJ6kDNkIizb+2sZYr5BB5BBGNBBKBIyBJ4SFXCTLx+3UO9mu8Zoy
dJmqRFp3asYRR9ZUESxio0yrDe/i1MlznY9PrZ4hC5tRBnrBowXI0BOahMhq2mhu99p6DJMmvL9r
xk0P3oLNSJsk2qnuKcISNDpLfdcbhHFkxWOOdnvj1TXCHqKbAslw6jO6qooGLxtd6KSKpCdHMp8o
DQEU0UomhbeFwcuUi4Ao1CGY+MKW1Vsxb0DMYm0YE5+LkSDkgNKL+cdDUjU3VaHQhYU+LBxg0SSK
hFFqO8KS9jOW/BDDRXwoUXgEyx9XidCon9W9YyY7IT87JJ61ArvzBPl7wV0j4Z9EgviJz8H3yfLN
gyyOCNbqB+o/D4GiGG1wR+ma40gMV85OvN6EgzwmZGk5jAOCuyStRDIzFsymHYK9YqA+k6Cvib8z
gr+E7L3ATnMIBIOCdcRk4FbPxVa5L3djVl/lU4TyPhEqJrknOYNtG3eTscswI/MXOHeIepXQlVPt
ubGGix2TpufGxoMbZ8/KxMW572fwk2zYM5brCDmDGXES94d64tx99MryeLvhUtcW3MyFLzWv9dUo
zZ2q7sWiQOoEDaGVJDRKIV2s7SXq4DmibJarztiGs9Xu5FdRgJbdsE2Gk3w3Mwh6syZw8BnyFFDX
+SLlSxC9cz8aR3/eYoOzk/gZqNwbRihPIiKUTA8DxpeQ0FsqZZEJeDDCLJhhhJTvsubkL58NWGM2
+0f2tlwV4lIdB9CuGZaZvEKHdcbgMoOD5sNFs+CkCVO9hKMmbyrM9Q7uWg+HLaWQwiDiGAvFHo7b
yJV4Fc4b3DdZCVmhlMfk9SscOVLzNgacOZEHyBcu7ycW1xncOknUK6iXDTh38rchHDyuZwWcvLjq
GMd8lbfJYeylMPdk1SaYfEp7XRkFyaulrJcgRintZUOE8C961BReYAk/MM498gjfl9tmiaO2KAFy
NmFhZiZqBRemoWSjlNSYsuomAFoGI3GBmdijzELrDfQYfEda9mOYiIsM8mOTrz9Ek5dh3ISHxHwi
l2InC1G7wvkmUUi3cqx6rU8jXCN5oLfb78nqP6fCubQndii0yk59T4RmOQnhkmw2ilQ4mKaQMUeh
Zd6evMLUHGFs1jA3XRicsht9jiqsl2CAl/6JXmzcKGj/LDMGGNzKyfHOlT9VdF09iC5rMWD4kGxv
CyesjDYlNWurlqv43o7t+Azb70sE+3SBhWqSBVDDSi2rj7rNHRoR8TU26i1e97+MLpCEEzn0OfBX
p3HE4d9Iv9RTCRXgGBgNGaEuD8+cG8gq0y/yCS6U2RTq7ACFNvD6awWlVpYbtM3iwmtAuUWCL3/K
UwDYPtcQc0sIuk131qDretB2QXKfJHqhqq8rpN4Kcq9ELsxJ+tRA+h0g/xaQgBNX/2JCCrYgB2eQ
hOVvWd5AHi4hEbMxHpRiWZRCMZ6CrxGE48H8PkA/tqEhiyTXgpaMMn9He3otSOOMoC1DF4gDQhQh
M+uQmnvIzRokZ6FJ+5CeA8jPQQMI1lma9ZSjuF0iN4VkNkcnUnrEQYM+qcmmkwKyftarqniAlvkt
rWb6ljVgelPOycHC3opZ7L3j1PkeWkx+MIDTi5RomBaK9yM6pud8dqxdR6dOnbfPl0X7bKnhpzmr
/poYtUlma3mg24veC8+ftlmXvc54ZR3rwlgvS4n3Ygv7LY7AVQej4cSN7kbbBlCJsKCG+M2EzoGJ
kxhwePLvuXqduiWMg6/2emcsZHSdax1e2p3SN2l/mNLTVKG1OFQAc0LpCTkXIuOBiSEs0rnFV93B
L3qv5jsHxXQEGFen1XYGpW+6NaxRHjs2k62AIqmpsJ0xn1dX7XVPPwf6cJdmbPfknLDWf8ibCk6H
IivoOk3rpugyvOAj7sX+ds3WnT0Op7SkxkNLgsRiF3t2KHO1pm3PRfZYRPXOxjHRLmZsw6ttMUGG
D7R9PWGIUoxMZDBCDzB8xoVK70hyRYli9js1Mlc3jsECrlhVu6IZ4G9zlfYs4rGTowbFIPX83ap3
iNajEFYRnBV15Ng9eD9dYGNCuO/r+VWMnZyhf/Dtjq683nlo1aKCvj8P9m6qtlUXbzM8KhMtPS3Y
b45NTy7WVxthiAVzHEFCd8yNIOwrfGHKfU9IYx5WX9FXDN2RUtGyHkDjnfcyes/brYscbEjPivGv
fnJb8hHVJSaZIEvL7Wy2W615MUhAsq5R0PHVnrH7X6rdkp4TLdnbJWyQfe1ne/0zSc9Z8rlzH1gX
dkOfvyzBm9l9ZnLbMlkntCjTmlCNz0PFCNJ4y9IizDJn55MTW7jeHh+bTaR+JFYcFoTgmvYHvxkv
gD5Fx5L72X4xHRISGRrEXxyEBee0TrAy6y9K9+8qFANWfbt/aBuTingI18ADUhI7vuG0NPa3xVdn
CFa/gPxZG4hVd6YVvBT3M952jo1vQvNpXrJdbwxvDPMhAsCFaTHRQELeRy+D8alhGDoEPkkOD0on
mM2vN3b5tcmXTXF0ZpI26reanSl4VCJCv9RC7WQCV9olJyTK3c44Dtl8XKFZFv5z5/EpNZwirbDR
/o2PORVJDTXELd9is+LM1h5s76vOUL2eLqTaAmHNG9Xk4QhcSobapkq9z74yT2XcXfx1OfsukzG8
29eEmiBLJ3T0466GPuTbuOND5lMlSIN1Ddz6MyZbIMPFztFbdG36Y2zOR72/1Da32lw/rRz+Y5uf
gpLolc6AHbRc0mW4JrU6dqHpDxRDRL0vE+6VhLoC4TZbLjO5fczAJtywS3CTLbfIsssVGBghz/o8
jd8ak1DYw9C9TqhJ4kc5tWl5CtJnJn/eTM0vif6ZUSaDwk2Dt+E97pskad1jlcR9IP3u5uH83Cyh
RrVOSKtxGqwLjrh1vB2Ll9R/97P3Kf+ZcX70urlrcDqlG/1U+ZwzaNBToDFVwCGYyb6dAIqUMX1W
gEnZUITF+MKA6Jz2nLh6tNeraT8NJnQ+Ij7iT92yXkfTvyvcTUN/NmnRvk/Tg2Dimu28lZWGIRcM
v9y9nxoc898Z7xndyjXsDmgnpMu+xuZwjWafoM/6U5C2Hzgs6C+G13119QDTyv6+8dZ7K9fvapzg
oBVIEsY0ds8Y/W4sgk7Bya6LVW3bBRAiRjGTOxzN2f04t7jtlqHl69jEGkcvbYgKeCqy61hyIe+n
BwxftMl7aZS5za3g81T3JNvTx2Xmo1st914PwlNah8eYaX8IQQRhQpm8QKDiBOg6ZrGg13SZ8BtR
MbgvtZdPOM8WHdYttE7wQfA4JWurv0v86vFf05w/Oc1BqG045j+b5mw+so9/e/3Z4fn0h6BPQ//t
tb/T9APD9kxgbzTeNirv32n6Os5OBo5LpAUyzPmjiToUfI/0TdtFpe35fxjn+IR/ksXF6WMyhzH+
yjiHoIV/mOYElB+8mx0gQMf86e+mOVNUGPo0NgfTIJ+zEj+PiFg33H+Ioex8cC3zOBb4liURHppY
raTVALaXf2RJMyOTXIiKTicdVfNLXYl1QcWRixNCqz17WAz2q/++DOsvVR5AxuEMYdm6lN9kGT4m
94rKYPHdnTE6d10xfpXHGqznam5/m3G3BlVPlY2PJ3nnNycmf6A9zDFB3Yy1S5/Z7xyQ9yhPvg4F
zqO3hVXFbyQygOmkB+wZ8nthzMF8NrmI10XzMJWk4ch7zEFPQJH54/aKqQMAnNMvsKSRJq/cHVV/
v/ZvNysnvUS7cFsDM+5p4azPgQkj4Obw1LtchVCjMs6CXcC97T8so24Pjz7Zh7F+tM3qaDjxsy/W
UEnDOuJi96oSSP+yKaULcOlOwys5ibSW1rsHaTWVbb+t6i22y8GgKteRwIvhlIJ6wZtEKlk2PrQa
bKU+3z769qkDbdBG6YRpaOq7txn6hlZFJGi3p8BVHLgnffL7O2iVZ7t80AnPkRxjszQ3RQ/xicme
DLFkWawxUmcoIc2uTB8GOtzeuHpBfqiICJqa95pnr0uKDwkmgkzW5NWiWxYZ822y9rd3qPt4b2lX
ebOAGsxZbWRUBJP1aMURS0tiq0w8dEftvZH8GpzElhnyxeSHTa0d25WYCF4rxkiElWAXVp6cyEKE
YB60L5EPmI3v0YhjpwSHisq+8eazyLahMe79FPV3aWALM9IwMkoHhpDmcpbfuy9JEmxbcCURrtsF
byEP0UJ3DBIN5pqdPp2ly9AzxjNZcY2ZJ0iqDo4JtyTPelx+lMwbxrU5SCRNz3L4YvuHuDuRH3+U
iBdJbRK/FknGEW9VCXCR6B1nvdolPuGEhcliv2ZgRQQP/OpNi7YlI29HllcuCrDsCHS9dxhpShyP
eGlJEJH8rZO61hZUPIjGGBkeSZU+69O0F9slsV+SONKxp91ecAtDXKa8HUY1x9x1Thngmiwep8c+
7+miPGy38MwEb7sZIYFyTAwg5SnKfLaDYieteGoXt13SjmLeRLol8lwbrlYS4LK28DtSfEmikl2y
kkifOfjGEE9TQ6qRXZkwF84sTBjZgBSvKInAKmYblu1Ag0qiG5q2ho+W1TEa7yR/099SlPXhVLRh
An6ynGXdJWlHfk7Y6spm5hjGZbhNkFg3PWv+uJVvIEqmfU+eG7uUqdVODHOidjkmuOA41G2SaLpg
BSk2kIKmKM8IO+614iIrLjhjTzwZ/v+JhT8OuZwY6Mhi384B11BgG9Zeli+MiMQgR77XdeI7r/WL
OEMt5CX7LaGDjJXFs0leX75rcD4FfTVq4BsHWx58gPQ5YT4dnS2r+ChbhuXYPXNO7lSNn3pvuSJJ
KJdN3jQFBv011S1S1QIWGp1cdG9FHEmGVYdZY/woR+MlsIgbIOgdffI8npXelqTQmxXyw+LoQhgB
m119dN5kG6QMuXfpaDd7dsZ1hfzZFWWznyrvVRmWuKnrrzWWJTt4iwXEJ4UTFRGqdUQU4rJO7rac
kTwPKpvOJsCbud4HC3bzPPvYatGFHPUU+0wNTkeee5h11T/1IVF4QBvXWkeLxFAhjJlI551NFV69
Ona8hm4ar7sMH1nMqDHbauhqEnN64/5IxqxNPDxjpShcMQzG8HfB2b2HfrjU9nvVoDGwmlIn+3R8
WwsspW1I/81sUshT+OvS5fSRu9EG/a0yME6o1uJL4/rnZBWyZ6SvTEDQx44CDts62nh33CU0emHU
fYn19QXvzxlLAHzs2gA0uJ0NMnW6LyXXc47GcUNQX4GmJ/5Z5EuNgWJgnqse+EKUS7HVGhs3XT8N
BmNpK/WeJt2ON+j5NoEfcNThBwRLaGPkPS4GysbnznvG/njFumTkIQ0rRD827hyVhRn5sJOC23EL
NvICHjJjmnJX3dGNkAQRk3PJdTot8T+7BVJ2GpIj1+pCnCfex35898olxGVPMhKxRVsIj4369Mlz
3ObXJbdIyyQuLqVrnjuYTU7bv9zeBb7zR/op/tTM4ZLdQzZ9GA1bJ+so4fup5vg4Yn5u0CBUlo5S
bTIgUbf6JxxY34AS8EXPtXKnqztQml/yIDUgiPeQv41im7jNT0qqKtSKBkgbj4NuO7cSJGjTl5Zz
iVZnW2f+e6f72olb2GZu9Xi7xvkYGs4TCvkHu4zdHQXa57EEbveSfIP+CRUskeGdJkRmvTlMeDxv
5plWOa3Treuzv5kufyk5Z5ibjafGGZjsmvVVY7AeuyK5m86QyJ+ofPSNo2MuMOEm7wz2ZcyDS97G
H8rCgW2EVB6mgYej+zqHc25HW3g4u1pSDeN2y9H0Y+xKfGUcOJuq+FcB/29/qoAHk/RMHz3sP0Fj
x+9JOvxs/s//bseff6jg/+PFvwOyOiWy5Rq6bwW+Ldasv+tsXdfGlQlY1jHwTAEK/Q2Qtf/dQ/xK
me7oIKXyyO+JueC3lPRkNDk+CKr7Vwp4/x/h2AD1qOvy+R7Yr8C7f4Bjp6FMq96xwfMdKsBm6bcp
M+etekE0YF7QR33vRrdFI98gwKmxDmSSn1BAdq92QWqfFXDlTj19Y6RRfK8nV8b0H7NHheqPHrnv
/qrBnA/7ubFemJoG2LL4EIsJC9g47hOX1R+ged+Vbr6PToTCnQAIq0vR/NjWjwksuCIC1SLkJvWY
IpignxFeaPjHDYhP7TvTZo7Ptr0YmlGg/CJ21ozf+dE3GBvju6oxTsrrCxSTYxF2YBhixi/ydSEu
LdR4Jd20UCHk75u2n2JNP88p6gUgaSGAIO7bC66zKPsGy0iJKvZAgksIxKWcbQ9D126NiwAe2o0D
C0XCQT5Vu1uEkxdhJ3nQJvwsupk+CUIrfpxCtBLs2NA+dYEWSmUq8HEB+BNZwRHc+rjG1KQsKz/m
ojkJVF7jqC3rFiNOrLHY7zqwpeUwEYboNv1FnjLEEPSyY1M4d+LircbsgH3qRdyzEy8+9jA6YgeL
iVEHlfjVt2AiV6LUsa0Gu/EY8vnOR1988rNgDzPg5skXwWMXupSEe6Lc3iN3JB7R3BfY6GtfVq1A
iD3vpdZZoaHIPhbz+Sotd1WKNgfSVo/UQlwbNIUbHRE963LMoZnZInDAnlWiyxVupDaj9tQM42zZ
9yaEmVpBbsIDitwELvc7MY4Q2tDNVwSLdsHmJVXYMPyT8AMUNsBW/msbEWkKouxCbwAgppaz4yRh
h4Nlzpr6ZB3EniNsHlhvv7qow4SAjXUUNoDYTUgOg9jk+xWeB6mG76wXCmdGgtdlbWtQY6m5fPkO
xUUTyDeY03A24fXDWXSX5HH5BLx2tyAnNbx2X7s5+jvaSUFiID8menJJPfxgpvg1M6ZHISCWtX2f
JK/ycAacsgLU9IX3tDyY11JTr/JyeUzeAn9bk8+QV8kiMSyh+t4YMeaBsT58d1zv6rlgZY22C0SX
0UcPbTkuuNpWx3FwLkaEd0lr64/t2t8XagIb+LyMlRP6pp7tvGjdlCk2rFr/xdeCiCKQOFg8uRL3
o7f7Y+BiRTQ4Puzmpdv2Jj2k3zJbN+XCkLUdsCmUM3zWCa/yztWccYM/GaOucOpt3uISkCRR32oK
u8SzpkObUNWURvBUxB71dnvnDM5B15nTNiYTgjr+GSRoKQiEstvXbGjxw8wHgiupgD0UIUsB5zh/
EMivpw0jTwen6C/ADVsBI+va+kYIam1ou7mqL+5KWeITa9myNTRsBa2AgG5BWW9LG6NODLE4+PzM
uEGfghnKw9LTJT6OigjvMhNVCgrtXvuxDvc13by0H4uazzpstwp2pLQngfh6ecuGCPDtMkffpdsT
X9zf/F4dfzwNvyAV2oAhhdKkiUlmAlV/hGwixpkRFyHp8yTudEmrfVcjvfFP8ufN6BP8WV4mLQKk
yVMNXF2o70Wdh9KwClxa9+pmNAcscxRWpLWqMJ+/uRwE1eSfxEusp4VwFK16HxybRrDh+4pL4wCd
vzXfBHeNc/cO/S9M+F+RYdkd0lcNnJMm7a7lv9cw/ayM9IsqlGhjCSoWIFaa4Cmz94LWNgDWYjdM
jBcxSGiuje9EpoUauEmWAIkVwNPDspU9KJ1mryGmWNDDNCX8gRoLCHOX4spAuOotY1aaw0Jx5kki
AjGwAWa7Np1qPX/uGGWPfLIbI+Lmq5R1H9d5J+i0/I3BxUH83GRNxzhFCHUBvdm2bbWRLvW2aXDn
pD+WoFiPPNoc/V/ePo4K75vsRcPMVQJM5Du6/fTURfI5h6UQ9wnMi5dz0rpbc7zYZn2E23/IBuQ5
MYMQfE5NdCJy4WBSFcbtu3RzngtXgFiFhkTx0plB/rBXFTSbA1TAemlpxf5Yjimvh2scXFbcP2mM
MZjr0uTAJYbVQVttEaoRID7kWJCHf+2FkVfgsiumfZ4LAs/3KIe1IPIBH4JF9V3BfBmLMmz2ZO+I
lZ7csqzxzdfd7TgRs8EEx8QWasVAOeD3DKvhwm4vwkIU+zlhQ2kLJHlysjTmN8J+aBHSyV1OhjNC
e5AJkLxPXS47j9t3vGxTEhH4fAJG/XfTSe+qkqDzDJrTsJJz9wPb6G7odkJ2MlZ333Bgerhe38hP
2NHIzzxTR+WGRcVJAfNBbsxCEBgMXGqaCTLSDN8J95rO3JHMbNvNYQD/0y/F3wxw0cwfdEZVkoYs
J5zS1tsXmzB069ur70Nq5px0mDVgziymupYz7sQ2d+I+LO9irBvlEaHOUCDtAHLmrTxLbHkNRmMT
sddYG+/nMj3vxGG3hbMpETjZ6N2bhg0XTAlBYuvSu3fjkye8nYRhCVRcC84wRlf4OHMuAZf0YR+P
G/HildScPOY04ZmAdtGKGHDNw3QAz2dKJKuaJ/OLK3t/5w4kuHJ7FkKn3zRHCdBZsBAU/vZqvoEZ
7CoIMDNKLivik1ksfNAWcNCYnyCNVV6N7Av0LNVuuTOTYxM2yyHLGsi9X26BXefvbW4DfKKsYMl4
b23uIw3sNCb/lsrGGoorg2k09pxktjpoWYUP9EWOfSRV+4DbssaJrqMpw6A6kP1AcbCkyxZKk94y
Bxm/2X7G4cc/3BCTrtrj8HBCJHP0ivqbSflQtE8zokzZQjntZCjjrBi2Y1Ms8T69/6NBPni7bTM2
mS2di/y8EwK7STEipsu5w3RI2jdu900Z30mNKG8ne0YsfDsHU2r1iAUpJxgei/g3aeisDS6U8k/K
zJTrmfgP6wGT7/sB4XeOoyZN+8Ut0Ljxs+EQ9yqDSUy5PJdB8+6uRCIssbYfnfZqYRxgiJaFOUKw
m5J1Wy4q3zptN24NaBeT+y1rRxy1GgNiQxaW9aqFpAnMJoFWltVBUM+6r44eA1dlD65r2BvcAout
0t1z7Nh3WosDlp1t0mA6RVmFD3+Kf1Rpl8lmdcwCCpBEmikIwdEG2goKuwFZKnK3Y1GJnUKgiG1R
TI/qy9BluJZ59gverOJs47+1c/TqToxmPNjVeTluLTchtnJYTpPVqs2YHJysuc5JBQppLcmnPhif
cIxDcNRoExB64l6rzAGw9RClJUPFQWEF+VarQr1Io5PKAd4GXJfnFfWQkTz/dezqc13y3//6H9+X
//m9bogCjJPh5mj0+1/X9HtX9/Uvwz991uFnff9R/uz//kl/eGeia+Xv+Ge9/Rg+/vDHrhrSQT2O
P3Gc/NmPxa9r8bdn/tkH/1znKxRgh/yOf9b6hklafhT/nZ3x7cW/tb76v7uGb+v6rbXUbfc/YVfG
vxukA/uOw/SeoR9uUf+p9UVa7WJZ7N4e+WPvaxENZWAvZRuB4QfOX+l9IZn+I3jlmvgs21haoXEG
C/tD71sbACBGFTTcLugt6LLWGE0n1ygV1FcBL1DD7CjXCLZegZe5EnG9ldsX+oBblya3tzFfMJk1
L2mgcUxDRsQAWBq7GV90yXG4NXk0CxPEjIYri0O6QYcW0atOM4KqBBxdWNCCkchdUdAP2vCjk3l7
J6uu0oJyV2YmRK4YfDqmotIbEnEapesuF5MgbkLAbAcJZpLuT9QKcMAJ/sNHBybyAn3sqrxtV6Nq
5jYSJMlRuKMG/yJfOKYOgzLujWl8C54o4axYOUxUNkB4nlIxuhgWEfSAg8d6lnv4GIQKV3bAnktF
2IRsQMc1WLZVHIX73t8b3bXA9GJuLjZMmYATPSj8jd2gEHLVDdyRJAzZXOnOPO5gcZ3deSP8U6JU
9cbY2XO8GxHYoXIYAujbHrFf0syxvTeSJaBPX9BScvckjuCy8PYNfFqBlEQ5lC5jmMZvUoYIuxKv
zhtDVr5n+cSgx5nLtC7oQxv2zG9Nt7T5c41X7XDbobL7RVqhGL7LugUUAp3zJPtUFomfrh3RLjGO
tD73+USNz0d5QoxYzjb3nLzDw481ku/XzefQPw8Y8EwMq2U7fO568ru0/vJPniXBH7LvXQ2nsEAa
Vr5Ppgc3Vifljvy0G/WdKeYAo8bTAPF8o8TgMYCAvIk8mILBnBEVMwDfoVL/iU22N7fXYS5fK7O9
L3uImBghr+FY4K7VdvkrrOOKKJD2NSoYMGr+HJbRvGPSLuwY9lEk2+jbY1jOTb6vS4LUEsCQKi7r
zWRW5CIM8fekTJ5x33nrEioPA0ZON4WxOyNc9NlL0C2wa7xrZnDFuGQcaw0clIVhH7WypmA36wNF
Erxcs+mu44jXPmmg9QazZmbZnjdta1jgVveASnKCLUEir67VSH4ZgAaIP0ucjPIauojR64rIV3XG
A/Y5YtZ+0JATKr1Z4LLxPwLtLpGJmLyv65XE40dl6/2mmecyrCMxA9+ZnOr0RwJ4tthtuvMzHj3F
s05kp+e9ZIaVn9pabVUL0MDO44hTwwDZagh7Lllhr/yPiSlyTNxrwV6M4L5xBIm39ZwV0FuJIBhD
wZMQAh8ivE1019/F+M9Qg2rIIOVZK7ftLysNq0ZKA1bIsHikWAVVA9KsOZ7K9tNquFDiKLIYopQw
ET/M1ILFTjAJx94cyGv806qR1EvlHlP5Vf4FCrtAM+jTCAVcLWJ3IdzyuyIJUiLM0PmSJ1Li7xGQ
q4ZVM4hpM6cQa++kxEu4CGJn+2uXQtMJBx6mCzA3/VeDmZpl8m2WpzsdwyjpX2MPaQMoI0bkiLjR
3DESGoBXZaJiw96O8SwwmQX1FG9Slzo6F2JvZivrowQyNqseQtKUSV1TZAfx+5SsRtfFy4HiQvIU
e0p8n6FbQ/ppnGlbPNAhvUIQrxq8w6k3qdxar3XgflHeUf3J3pFuC6QTZwymlwogmfKcGYnUpJAp
NzgEM9F8T2wQPExFGXJkUMmGBg7RmDRfa4p4a4Zgq62tc+kCBp1KdXQ8RvCJzDfOq3F1LpHrvFaE
YgC3oE6YVusdHgU19dzxQve+bbIyjNBBwI3wL8NgmduJy2oKIrgGNR10VrahHbzUw/rgM/dQzD8I
odChMuRfxVhCITLImZQUTEwaGZ3EMkSpmKYsTFVmaziRwfO2lIM6FMcMoXcIFE6Dv0DMwO+d0I+I
77w2cONFCEC6tNi60Bw63JTAZTsLunm0ckvAy84BaDI3IoGBiXBwZvN2y8wJ8kvoZeTOY8GVEE2a
Y39XbbqVcEVRwolA03E0HIEd2FHMXoX7ndi7/NlKavwWadclppS1CWYMahwaa7pGFktClcLSCCMV
zBkiYP5fcwOZfIoGYsASXRvTg/2L777ZCJLl9hw7zOu4hfuuOjsN41pAXPT/J/Esnfpob7xIF7DC
bJMRJZEDv/4c4NBT2svxKOV9RVCnjClFPfvXy8o/VzP+vxSf/7/WlV7wTylRTz+HjyIZi5/jfyFw
45W/FZUI3ChTPTRsGBjCe6Jy/A1PISMDPMV1fccLYFI5BGH8GTyFybCnc0WiDnR886+UlG4gcMkf
IzLAZXSKVOR0YD7u37mWNsTd+z13PhpJgp0Cr72ONQ0mLU81GMvJ87MnvaeBIx2de4ratF78JSq0
t8iZ9NDPofqtJegp7i2eWRMUTfPacyTbWADMDkOVVRoxRUcmY9iMDq3S3CIcdSpJEuho32rmVxkd
HUpnZsDdJqHTc0v/HOfgoe2Ksb5tFg8B7j+DPnztUvJ1SIiACZU+mbmthSOdpEtHmUtradBj4iwT
KMjr5kI2kadhdSTtaFKN5D5jAmAu/dXAWcuT1pVa+r2gl/WlqYXktBNUxKPblZ8F3e9IFzxN90aw
l2mMTPxuYzg65tuIcUnvIjppnY5aJjiReuzpsyWcQaISJJhB5D/D35IKhlbfYAyJnGs9RxRMkn4h
1bjEKEjyhRSBBQWU3/2UwtTmfB8c6kfQmJKpgLzdwpSgbJ8kjAEc+1ubR+QUUU5PNXYl0FSZM9g4
sg7BN4EMMoRTsdpK1etQvksmoW8gvlEXiAIXISRJBZ96l7Wu91LRSi0sFe5KZpKUrCLtGTPCINZ7
aSWk4pOVjImkVsFNAyRDtIiZh+RzrLZDpgggHOQQ+tMNZri7aNku/pNiGBAwm5GsD9kzCzMbJBYw
7eKdbr7JYsVkR7YQugz/5r1iUNNy9bOhJaByatSLND0CJik0HGNHP6FjirS86C1KL9ZAaFeygjp0
kxJToJlpHIwdehAvo+7R+tDkmdLGVMgtl3S3KG2raWpj2s7OaoJ7uVMIdCVg1dU2s7NopqUxkQZF
qnHJg9WMrVLZQfROKph3KwlwYEPnyiEhxdnKIDYIypMMY6OypNa1t66iwOHCLiwdlyRyvYdwTCni
z8ndLdqKW7nLu8vk7ZYzxVvPjP1mklAtCho2xSdJSV4SAA/JKL2Oxn0DOAaz7hzN+gHgoh6Y2v+a
bCLrJL/LTFo+fCyZ8xiPPVPg2zyLGVYCsXjkq8/8reVEt/A1GcvVUMzaeTkPdCqDj2sexeiNuRMx
gl0/RXwyoV4SdQ13+ZIw2VU9Dagd3+VIAolcU7WBUHS80akKdEaTt6eOuGvj6eCVW6lW8O3YSVko
80JJxe7bguKG2S1D6YHbcjCsl6GHrG8eZeCb8w9XDPz8NHS2y/GW0gKQIPiC2RuIlSpqZyGKscYy
VuXUExmgQd2UWgdmg7sbWtBi/yW3UipJOcYLfoqyjZASe+rC6JcyAcu19XPBXpAjXOa/QsoTSWKD
F5+lQzMC7qAvk2NZlHHyMSJWk3xBmUvLXN5E965NLUx3RvbTkYsrPCeYc9QcdjbBoCKxjGW53xw6
juYbCQsnwpzgbbo+/IasdTjcaFrsYxmnysBReFRCjiPb5oat5D6xeOreWDvm4hxX9DXyM80XcEHa
ZyFYemjt6d9MxtHLV6nm5RsvpHel7pYpLIllh9Ik/ICpftXPB3heUkLXwCt6p+3kYY/kdBRGJ2VW
l5YjI4ewMxgUNkyw4CX1VR/KAFSmnR4RLfLtJsyWhdglBT+D3G2XIicpWT8eZ/FKd6+oxmNO0x7W
e01nGaRJqDEWNTrS3Wpj765k/kGo79ezAK0p3DSNOl/aAkWLMCwehTEOYQzyM658/YpPG9NZiWuU
U0SK+ORjRbar+58EgZH9LaeVDKPlNLO4o0CUpIGybpDwDcdg9eJ5OVZtcpDmYqYndsouXKrvrrqA
fp+l3ZCPl5GxzHQFTJZ3kB3QtD59/VfZZpmcdwRFytF8C5QkertD0CQERoF95KTN8e8RgCZKmRIb
3sbt9U3Tz1zag4PtADNAq5w9KJIpEg0odVGlX6TxGnoLTwmusuAjIq2Mo6cR/dfcpXQv014uOXIY
dsDOQlWUv4VKmBnIR9uDXCZUBES63AlWKNeHHi25QF7yTMqNg9IS5C4qzFiWUlf/9g7yu1xLmKcc
XZ+o22SPQ0gnmwIuKDtd9q+ckc4Ahsgh4HPkSg+YYx41iyRgLc+yCYWBFWG0TSGSDgUIjqzmk47M
PE1eMAgiLN4nz/32dJ9ph3xdsecd5HiVrykHEffb5Sjfd1CsuwE9WsIZRWfqYofmkpyuEMAPC5QI
1jdHGM+5kSOTl02Ry7TPJmvI6Me0xkzLOTajOtbG1rNGZijOHQZre7lEuqz/Mj5NebWvuRySukLl
zxXZz09y1ayiYKcMvM/B0vhS5ctFUX0jc8p1Sj6oxBCgsvHW6OhayV7iAiAHoBwjupdvk2TAishN
y41BLmfW5gFkqvTnbI4vmDHi6bQgnzKS+ZG6H5wiRsA2BDu40feVm33pF9s6JTVUZ2Wvm6xI7M+a
YbxqQ3etJjvY1Mgu7gAmuWdlu7advq2e4tjpkzDwu2ybGlgsapDZ+w6Tu2vT9zpBLD6IteU9J1Hy
iYya72PiOEfKWWze031CrUfKi9r18oGpaDciZ8y35BRtrZXCLgBPtZu0u3PiM72th7yxUuDj6Xic
MI9TztXrtOYz4VkPS+xg4Wd3lAiDk5xJaH3WEudrkYDQJVPH+GEttJ3eRkhP3OhzEYxX3Z2Ci5l9
dpoufc0cY2MXb/FYJacgU/q2ro1k67X1Rz3h1OOjQVZ5u/lXI/SnqGW3AbsXMAj/77llDNjbMS3H
4uO/aIR45f9l7zyW28bSNnwrXb2HCzkseqqGpLJkW8myeoOSFZBzIIC7meVcR9/Y/3yQZCu43YG9
UP01i27bBAmAhwfnfOEND4mQ670DMYv+F4mQgT+CyHk8JEIcEgMGqtpSK9ft54mQByVExRAQDQcP
8MdTZJngvzwoKKrKET71FxwcwJA9T4XQ3zawgnBN4B6mqzniZP5U6KO0zCTz6ybZmVzME4YsfA8k
xVpN29Uny6fkVigmkXWAOq8/QOaszVXuwzYr1JYOpuHdwJrfaeoQsEuMGqWvianfTmgi2lVp8aXq
xy6+08lRXSQfKzt6f2qhUNpZdAVbTOsYNvGloZndCne8pKXmq6cuSoQ6ff66vQyyiC59DX41Xqv7
VbaLWyYfBYoVuUq2tNp2L7bXS7uhGZ4gWszKklCdCcIUROxJ1GKGxamyVYA0MszM+tIPMXE2bPNI
CYmL9REVDbOcLjKopGG7VvHsW2C51oJH0PolQOyTTGvSpV27KIbXyHLUWoBaZAopfR1RVIrDcQnF
Ojiw9T5FwiSGg9lACY3WdgzTNiM+K6cal5YuXui5Q2mfCpVpJcbCQSbo8Chp+yttKoAOkXWqOTSw
7Dplm7OtvsQUJ0JMCIRdivd0WsAaS8KOsBiRVi/qtvTOu5pGbBAxJo5IhtYduGd32NLroacGVy7K
kGSPNbf6IGT9SA9LDLF9f9XUTrcbZ0hrduMHaPOffNuD6z4ZcFXj0qcKJPwHr9uqiIhV31sEcP4n
tB8EofPYt4cWio7pGlzsdCCJmYA0Jnr6ghEBlb0tYgDgb3e80NrdEzSH8DCEj0H5aIGNBQtxvi/w
G6sGJRji3FZiRot6zDq2Dtel3Cq2CrTeJfyPymFXQAEUp1BZlnCDODIic5ENU2qvRvPFmvSVTuMB
5OG+OSjHsysxehlJQ/W7Fb/ifFDOVbGvirszw+3vwrV3XdXWZWJHewivIntFnbG20XUeYu+uaPF4
85EIEK0AVu33EJIB32h3uNKZ453ioDcwBsaxO1Qwp9EasGquIVIEjdBMSOrtpL13IVZKjoTGucCX
1tju2AronWlbJ/yQ+FkwOgIgkb/PYQnbuFAyaIoB1Pnck1oNNfbUNrU7mx7I5GEDCAZBAX9CMCEp
Fg2+VekFS8UZTqr1RTyADxrjL02sguxCfrKGFqB7OHjO/8tzaz+1+9PhzhOiVbcmt0QIywSsU3yI
LOODQ14YDccpRmvpmnYxhFo3Qn7AQj2moJFht0djAUVU7LfQDtABv9mjcjrlzamW2fnSifPDSl3j
yRkkS9rf5xVBG97PPlabUFERoqf8MXbnTtEuC9u9ybxPZF6JYNyqRRYaX4BjlvKmdn67z6Fajvfc
j6MCMQXOOqXqRRzILyZH7InZAopqkUbtcRsCPvNRHvUTAASNre/mrnY3VZjSVOFWDxsG6jL/A1W7
BWTj3C/qE1KpClWCAIUCZQjOxKPMtc5NQz1S1+rBbFcdj+3lpP466cDL+alcsfGrfBcjbKPB81um
WGFhfpiHl3mJWSQokIWLUfpIatrCm0mJgXuEgWtCN8Cg2/gULMeUOjRSR0qH2htxruAipWArSkN2
dpNZMTQYagTYtluYAcI8oc8IrBJfT0UHTsFDlWH3LjjIHlFwQTrkFZnhLR16QKjIIAyXYlelYRyP
N8AM3ZQ/xQI6rMCFCR3NLlZSdq/IPHpeM6icoCKzY1LS6tRoR233xFPKw74eND/ljH5brjOIEghP
vIfdfWJ5S7fAnYwyh1RthTGTYXUnlXzJHARBGpvBCg7tzIqRLoWkR5ITTTxQhYW1PSAygVaRq6Uc
VtGm0IItOYO0PCQ3ywEfyZ8FuWkHTaeDEOMYxVZDU0DXV/KSoEUkqQ8F8YIQtuRnEkWv/fOu+xzW
N31RHtQBvB7aKo+pFEa4WzVOjyMSL5SXFZMiP59/TAUjHluRKKSbta9DFFYMFnOvX8YJTV9kfuBB
LCZCcKdQ9+XPrkfS7rPvpDstMMLJUa7lSARvKcAlICu3RPdOZPeUUZlFrKSSLpp4keQltKtUprgx
Fnv5ugJJViwiNoCiyI5mZAo17xn+y44nv0KouTRPsqXGg5zzmwumBbrwgSfH04/xesRoiR9NDE1T
Y5EelyMqCZTavchc+RakbSloAL2JYQjW+oCmBPo3AOOGfJil6jSodEgRUkzdE3Gvgbe1eBYYeoNS
Mv1OkokUQpimY7brkoDy6wvZsItP0d3dylTnshmHvbrBBG0IDltyESs/rMHwWf1xberkNKDfWPHE
Ym5iRRQ1Md1GDiOMEL0u96V7JDO2H8eV2YfxotbHbav2RYOpRQ7R0VaqNR0gK5goNRqFFNmCsPvV
9mvkTzD70BKdxzAZ7+I2ZoPTDaSpjOoaSWzEZWE/+emHPvGzZVMidmAU3c3/gui/EkSD5vj9IHor
/eljXQT1bVN8J4rmo9+iaEc4GI6jCkmDePlrFO2p79B3cOBQGy4HCJe/tRMsfLU9x/QgdDimpmvE
3t/4GbZj8Czwe5so6bl/LYrWXzcUPFeQLiAsicnVlzZovTPURQWHYUc6ali6IPEglMHzXiIFOzvW
+wzJ6FvfN69sCRMSH7cbRW3JSJXTQZ2OXXQb7UgDrxF8av2jvOreR266Ml3eNxJTzB+w6/ac7uOi
GhBLk1OrBLtaoJ4kQfars76Ql759IptuUhR99cvBExIYbKxFaqVY67b07529MZ+QXitO8HXCLLbz
d2c72M44HsLirrTE4RaBBNLLj7G5rGWbE3PbHI/Z2b93dpKd3WZLzTyx8U6d7WsrGNIVfBHABGzn
IciHYFpM7We76U9HIzgb9HQ76+ptCw661/bnTaWc23W886kf+PK8Ya0O53yHz2maHySwqwoVWwre
nPKwmwBbWAg90MfJuaLr3iLFTKt0tOt61C6yRjnPVYh2A8wSKzgLzPHCtIOznj1GSpdSxqyoXK1p
wmp6vcicgywPd+SwVNDTFC15yjiCdxGAh7zdFOQQsoUtb1+DfhVcjwBkUf4GUWpv+XIlICeUbCZg
qYJKESiK1Oxz1TgQEd248ncc3ySdNNmroMCj5EL5RNZFM2bzRvBTNEhtINHSyhSBUdk1aLwAWS+O
ZtfgNozh8+lU+tEm7w1M0wt9Hx3hAy8ZTwXpFKHZi4mSFpxhhHWsm+kqceAK8W8Z0qLtT5XeP5Vh
FF7CwHbnquFZ16xPt42pOZNJOFbrUy1OTiI0cHMj2B6Szxg17LiHUlSykKxRkjt68JQhhTKCFD+L
uz2od0wfaI0khQaWp+F+42UTxlX1kW/ohwoYjw6b0YXXw3KcI+upjs6q8srHc3J+cf6fkYwfg1v8
apeIzBDTEHRbaKPKhxx9WqpZfv3tDFoN9AcKBT4miC1PK/GHlW/W1f2pn1a7fTku5ThVakp10fze
nMmUW18eB0FYGCVyLdT12vvLzLfd9iaiIgdu5R3V6nBY+I9H1w5fao0ljF9Zv853Ao5gT7FsZP3J
FposPfD8GHQkbyNfImmGtg4cJtpr+2HlgsWZX52Pzx8PJ9I2Qvj5H+agoqKWf4IMS2QdQZxO+vhI
2gICc5bipweN1TrWm3avBOceTABDamtXSqqhNe5PCWVR72ggc5P6ojQGHEhZrg+znqIg9se79t7M
r1a1Lfk1S5vKskGHnxLnHKE3fb4nPHf5XQXLr3RoBsaHbv4hFmWCDseGeyUzKwDABC+5Wl9HDnLj
AocOv77F8E7VGH6aL9IKtSmR5UJRyn6BLRvSBM59tpGMGdi6ZM2Jene11tTLdmx37LT+1NVOv8hE
s6Cyyp0UsatU1BJYAkkzNf/ErKEXTOOubtUn81VdhCbu7y4PVRTti8MuIiZXm8/z4aFW2ONd9awb
K4jrfIlkAsnSyPkU/wIduPfrNfiDyV6jmB5cTBiuzLdNunRjJiCB5VZjemJmln8sRIbBFIbHx+aw
HBd9HO7kBf0++aLzXQ86f8Mq4jL105Vw4+WrzOdoHGTg5jugftzN332CAYTWWI40HFZ6B7kffzFU
gMCGcdjCvAbEsdDKkn7H+m4+ZiNcV6i7TuBuyWtqbF8avAZO6pQuYVbj+G0OZNb6uS5KHemARrYy
wPBr3BDHuOpTL7oeNgIfPUIfZabt0qPfL1V0lsbJrpZT7Z6iCRJt9WN6PFpwVQWzNUFerf3uijZf
BoyIuRlFHTJT6l5Zhyy/AIiCOmD9DCtWAwu3Xld571Ql7KY1OZqe1xQ/FFrUrZ9tG053l7XGCT1z
X3TwFmOVgcSHmR3mEYKjA6B/JPBakDyKax9RSDV2LOt0XSNn2kwT2CBTPys8kw3jNI6b/Q5Ojz0M
MZlwWGzlk7nf286BAuA8QYOPODiwqYkDZZFYOCNjewwvJc6uhvWuS2ZdOocexQbXn9WvG7hB1Ffh
kCR4NjjbNoIDnovteY0ZwJFokmeZeVh6LNAkBGLdKxkZQmj7no1U2biS9VvAMLUBszrIjiyaE/Lf
mhy/8fRlqdzZprMw0Ust6FkIqCchvchq8zDJ86WoYkuUL3ffwgkSfE2cwu1aGY6/b9fZKsWG8X8R
6l+IUN0fRqhsjjzY11flb//5jlOvfPYb4kWjjGaaeFNY93a8j4AXsDCWpqH+g/qOrlHUfRqh6rzo
EKCqswLQswiVcqwJUhvpIBfYy19y6jVniZ/nkBeHkrJJ0At+zQU++7zOG7r4TBqAIal5ImDQLXsp
+miI5VPKMOAb+e99rQAO8knvsc8YvP5TXU9QSNGPDHrKqI55o8SHfMZXNX0xf9pPHEwqKWJEASJv
9UmmjxeyE88xh6keUwuRf8pmLE/iCNnUIEMV5oUQeeVPeTIHBURCDodRaiq0dCWjZElECuaDAKYd
EAMB4ATWCWCuUDMSSgjQrsSGQLwPJHet2cBGtsGugobFrlb4Sy/siCRot1vsaxTTHGXYFqQZVZsD
EX63O+6ExnVOs7Fv6cJRcBlsdlR2V3WsQLjtZS60QrbhSkVZhqsXCSBhpd/KhCkEHFhErSVadPQB
MM+e7dLS3Ruj9X4E5DMBCtKA6BSoSBGWRyLNWwN3EVy2Bf6ipdwm8JeIkFNQ5DVQOTmhYD0qd70V
oK9Aug1fKVKHs6CvdmwTvYdxoCAUwsvOc6KjPNBwlDUtKgaEHvoa351q/JAiVZK6wU04Zl8q8LrK
+osoLuFnnrlXlZHfBreTEVG2krxgrrBpWFjYBD8DbsoYlEPP0vF2MMD3eci6QgIcKBjgELXXWldY
URwBaKLgg9QuLUc4q7igUxeqTPS0pwDEOowu1rUAh9jep1vMmiZVT28wie/OM4dBollYTJ9VaJ7S
vRUCoItzjl2eDyQi0ue1I1BBWbhK1zZkU4YsAkMDNEguUhA7GCUKIDSshSwpFDXRCFLokko4Pot6
Qz8kYAJmThRPnN3KDGGm+IQ2qtUtLIrdUqqYqxx00QVHI/AJC1GuheglC4CiTGo6Hi5M9dhqgcys
24tsSj5GSG1o/QQnxmqOJwUiULFGfIR2YeVGwbLJ8CB1UrC0iQ7OSCwqMeuMLJwLbbU5seoDPzCd
5WSiAqgp4XHo+beBYiz8ddstWht6Ao1DYKNyRqRpFO1Cxw42Qf+qnbwVm8sFaiwRwOwFgq9AT+uw
BXRRTx/jIHWXpl9u1am734w5EkEmDVE7Rjg6aXf7ymi2oiRS8R2N6TejmxMW3bEJd8lwgxAT2uI9
ah8ZsPfmogrPgsmBJxHmu7XbokGig/AewZ43XrpNF5k9OiI2DIb0staV92EaQinssoOx69HHEIun
RK1bYPKI+9F9aLKp21ZtgLE6D1kA1FxoeIKhlnZ6S8IkVFtkanYQOlh1eEgKSqjjwVQyGjpRuho4
7tLZBlkdFsb7Mkqc/cZvHOLfppFCLH+d/z0foRVVQ36KjzFxvh3p0gw55NsuOpkCZelOcbRww+Fm
jLTLqXrf2PVhW9Q7ZIs3aJuIAUMU0XAFSS+VKQs4UUq/V8xPZNGSomczUpBHV9MfbErjcPGAzskx
igB7YTxuh8mWg5qZfFysJWr8XyNi9b5DJMH6nOBC0WrQLrK70ep3ZRlbj1KvpQ0C0jywMHLwKCTy
9EzT51ExtiR+EOUDG98guc66SaiWpSudaAjWQaRQ4tSBrMO0NrBHFpQ26dN+SpopCG2p3crai0D7
gdSMgSvvyOoYo+jsBfsOcqAp5sOswHmYzYL+GSoJdakd+BqwY2lUCNJXVnDqjwLurrST3Ad/1437
tQcQA8TfVI7Ujj/+P4tOnhDCtl5ywOCLfaOLfSxQzTsjEH1BFPtTb/rxiZ7xxq6LLm+FhRZExbOY
5VVDe76jmbL2oxOkV9xwd3P7y8+a9Q61QnhgtuGpngQzP/+UFnnwcFihFmdgWeEgpXKvlXKvzvJk
hH5vDH789V4T6l6f59k3uLpBD2WFI24dXbdPK4suWiya+5I59zvj8OIsT8bBfGcTtxFkOegSQZTk
e74YB7w4dFXD22uWkyHiowj6hsbhAeHwMvT9GwPhEVPqopijGTiFcMIXA8EAQNvDbvzRzORtDYRM
CNOiZvysSP03xkGzdRtBUU/3PGMGlD8bB+0dYA3tK+Jd2JJvbhx4pjceB4tURyrtKqmLhbM3J3w6
DkBeVDZ5R2NOkCvZD7nX23swWNg2mxDWO4ZAMjchGBgO/YKn44D/D7NE1GARnDJQdQJ189bmg3gJ
/QMLpQOGB5qF4Zq64xgshC/GgbkAmMmFTEwL5+3NB4TCPJgim04H851lyvII0Oq+BvBiHFSExBgd
05Pd814l+G3Nh/sNw914IHguDNYFZgNxBIC45+PA+gDsjY3TmqOLuVTytsbhq3DcZsuD+c5AHA5v
LVUzaV++jB80jL5YHuHXA8vTUY9+a8vDQ/xwH9e8CHFfB5S/H0jZ7zxH0I/UPAXsKH3VZ+uDyjJK
j/a+AIag3pvbNx8G4h94Lux5gbCJrekkG2wIzwaCGqKtof2n8vCwTr7RgZh1JTZ9MmwCa00nTifR
oFz5YiDUdyQXiE7Q75dHSH1zO+eDOPx96rPBo0GuRWIh2db9IkDB9tmMUN9xJZDFj9Xmt7VOPjwX
rO+bTgcK6ibZJruCBXr5dQBBbZyVA4yHxJNv9Ll4jSX/GxmGLSBydFjIsGUknk8Hdk62VBZQ1zRJ
SIk73+iW8Q+ElITLcHalkzJvCC+eClRpTBZJCrYPijVv8sH4B5YH0wLhAmpfN3QNSYvn84FSjEeo
CWJKQw7z7W6cG2ec5jsEilxLOOFsGbb6OqJ0ESliqOb4YiZZvMUJIeYfm66UjmaZDrsFkDcsbV6v
lEDnTGJrFWlF1sr7C7691Pt+Q99g46Q4RxmGrqUJwE+X3O3pCsFCyXZh47uivekSxEPMv8E4SAnC
AMKksyuwYIoEw9OBoAZBXYK+soWamCSd90vSm5oQjzY7mz0ZwEA11ChM27FYMD2Z+c8Ggqq18J8I
vUWN4q/U5v7EYH2t7oPwS2/m4n9028w50n1Z+w/f8Fgbf32Ch5r33s0vP1Pbf/a+s7G8vT/z7dxv
kH//61keNpejnxx8LE/Pl3n4+MP3e33lZ9d6/FKPL+5GWCbV1zAj50s/3KWo6/3y8+mfkGT/esO/
/Pzsjp+skD+8xNX11e+Jvt/Xcr596793BX69dvquup6Ui+ay2aaX2JuuvlylL1oX9xXaTU+90zE8
iANevTj7fWNk07NvNdcdfa7XZ5+r7Jue/U84cm04e/6dtj/y/GKR3PQ7/Mr8LJ8N/rfi2qbn/hNw
pQ3H5xTz8PS3/zwOg6w9D7fPsrrp7Z9e5Yz+SdF8Z3g8Mod/4Pw/HbE0Fc3jub7dv6c9viaL399b
GP5QHWnDwT/uouvwt/8+3uiTm/8H5uXH2/a3/z5rGD8k8USSmw78ftdG3530HgnAxidnLfveAyVc
5k3Pvdvdhqz2t/lVHnyPo0J0uekl/pgEs+GsYfv+MVV98/P/odbsDy/xvTDja7v8dfDxCAf43see
B1byjuv09qr+1/8BAAD//w==</cx:binary>
              </cx:geoCache>
            </cx:geography>
          </cx:layoutPr>
          <cx:valueColors>
            <cx:minColor>
              <a:schemeClr val="accent1">
                <a:lumMod val="20000"/>
                <a:lumOff val="80000"/>
              </a:schemeClr>
            </cx:minColor>
            <cx:midColor>
              <a:schemeClr val="accent1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>
            <cx:minPosition>
              <cx:number val="0"/>
            </cx:minPosition>
            <cx:midPosition>
              <cx:number val="50"/>
            </cx:midPosition>
            <cx:maxPosition>
              <cx:number val="4781.0660000000007"/>
            </cx:maxPosition>
          </cx:valueColorPositions>
        </cx:series>
      </cx:plotAreaRegion>
    </cx:plotArea>
    <cx:legend pos="r" align="min" overlay="1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700"/>
          </a:pPr>
          <a:endParaRPr lang="es-ES" sz="7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0.17375</cdr:x>
      <cdr:y>0.9155</cdr:y>
    </cdr:from>
    <cdr:to>
      <cdr:x>0.29439</cdr:x>
      <cdr:y>1</cdr:y>
    </cdr:to>
    <cdr:sp macro="" textlink="">
      <cdr:nvSpPr>
        <cdr:cNvPr id="2" name="Freeform 13">
          <a:extLst xmlns:a="http://schemas.openxmlformats.org/drawingml/2006/main">
            <a:ext uri="{FF2B5EF4-FFF2-40B4-BE49-F238E27FC236}">
              <a16:creationId xmlns="" xmlns:a16="http://schemas.microsoft.com/office/drawing/2014/main" id="{6539CCCF-61B3-43CE-8265-3DD9DE14D4EC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117979" y="5265490"/>
          <a:ext cx="1470586" cy="486001"/>
        </a:xfrm>
        <a:custGeom xmlns:a="http://schemas.openxmlformats.org/drawingml/2006/main">
          <a:avLst/>
          <a:gdLst>
            <a:gd name="T0" fmla="*/ 35 w 21600"/>
            <a:gd name="T1" fmla="*/ 21600 h 21600"/>
            <a:gd name="T2" fmla="*/ 19704 w 21600"/>
            <a:gd name="T3" fmla="*/ 21600 h 21600"/>
            <a:gd name="T4" fmla="*/ 21600 w 21600"/>
            <a:gd name="T5" fmla="*/ 10686 h 21600"/>
            <a:gd name="T6" fmla="*/ 19703 w 21600"/>
            <a:gd name="T7" fmla="*/ 0 h 21600"/>
            <a:gd name="T8" fmla="*/ 0 w 21600"/>
            <a:gd name="T9" fmla="*/ 0 h 21600"/>
            <a:gd name="T10" fmla="*/ 35 w 21600"/>
            <a:gd name="T11" fmla="*/ 21600 h 21600"/>
            <a:gd name="T12" fmla="*/ 35 w 21600"/>
            <a:gd name="T13" fmla="*/ 21600 h 2160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</a:cxnLst>
          <a:rect l="0" t="0" r="r" b="b"/>
          <a:pathLst>
            <a:path w="21600" h="21600">
              <a:moveTo>
                <a:pt x="35" y="21600"/>
              </a:moveTo>
              <a:lnTo>
                <a:pt x="19704" y="21600"/>
              </a:lnTo>
              <a:lnTo>
                <a:pt x="21600" y="10686"/>
              </a:lnTo>
              <a:lnTo>
                <a:pt x="19703" y="0"/>
              </a:lnTo>
              <a:lnTo>
                <a:pt x="0" y="0"/>
              </a:lnTo>
              <a:lnTo>
                <a:pt x="35" y="21600"/>
              </a:lnTo>
              <a:close/>
              <a:moveTo>
                <a:pt x="35" y="21600"/>
              </a:moveTo>
            </a:path>
          </a:pathLst>
        </a:cu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254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cdr:spPr>
      <cdr:txBody>
        <a:bodyPr xmlns:a="http://schemas.openxmlformats.org/drawingml/2006/main" wrap="square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cs typeface="Arial" charset="0"/>
              <a:sym typeface="Arial" charset="0"/>
            </a:rPr>
            <a:t>Incremento de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Q818.35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millones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latin typeface="Arial Bold" charset="0"/>
              <a:cs typeface="Arial Bold" charset="0"/>
              <a:sym typeface="Arial Bold" charset="0"/>
            </a:rPr>
            <a:t>7.0%</a:t>
          </a: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 </a:t>
          </a:r>
        </a:p>
      </cdr:txBody>
    </cdr:sp>
  </cdr:relSizeAnchor>
  <cdr:relSizeAnchor xmlns:cdr="http://schemas.openxmlformats.org/drawingml/2006/chartDrawing">
    <cdr:from>
      <cdr:x>0.33234</cdr:x>
      <cdr:y>0.9155</cdr:y>
    </cdr:from>
    <cdr:to>
      <cdr:x>0.45297</cdr:x>
      <cdr:y>1</cdr:y>
    </cdr:to>
    <cdr:sp macro="" textlink="">
      <cdr:nvSpPr>
        <cdr:cNvPr id="3" name="Freeform 13">
          <a:extLst xmlns:a="http://schemas.openxmlformats.org/drawingml/2006/main">
            <a:ext uri="{FF2B5EF4-FFF2-40B4-BE49-F238E27FC236}">
              <a16:creationId xmlns="" xmlns:a16="http://schemas.microsoft.com/office/drawing/2014/main" id="{6539CCCF-61B3-43CE-8265-3DD9DE14D4EC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051234" y="5265490"/>
          <a:ext cx="1470463" cy="486001"/>
        </a:xfrm>
        <a:custGeom xmlns:a="http://schemas.openxmlformats.org/drawingml/2006/main">
          <a:avLst/>
          <a:gdLst>
            <a:gd name="T0" fmla="*/ 35 w 21600"/>
            <a:gd name="T1" fmla="*/ 21600 h 21600"/>
            <a:gd name="T2" fmla="*/ 19704 w 21600"/>
            <a:gd name="T3" fmla="*/ 21600 h 21600"/>
            <a:gd name="T4" fmla="*/ 21600 w 21600"/>
            <a:gd name="T5" fmla="*/ 10686 h 21600"/>
            <a:gd name="T6" fmla="*/ 19703 w 21600"/>
            <a:gd name="T7" fmla="*/ 0 h 21600"/>
            <a:gd name="T8" fmla="*/ 0 w 21600"/>
            <a:gd name="T9" fmla="*/ 0 h 21600"/>
            <a:gd name="T10" fmla="*/ 35 w 21600"/>
            <a:gd name="T11" fmla="*/ 21600 h 21600"/>
            <a:gd name="T12" fmla="*/ 35 w 21600"/>
            <a:gd name="T13" fmla="*/ 21600 h 2160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</a:cxnLst>
          <a:rect l="0" t="0" r="r" b="b"/>
          <a:pathLst>
            <a:path w="21600" h="21600">
              <a:moveTo>
                <a:pt x="35" y="21600"/>
              </a:moveTo>
              <a:lnTo>
                <a:pt x="19704" y="21600"/>
              </a:lnTo>
              <a:lnTo>
                <a:pt x="21600" y="10686"/>
              </a:lnTo>
              <a:lnTo>
                <a:pt x="19703" y="0"/>
              </a:lnTo>
              <a:lnTo>
                <a:pt x="0" y="0"/>
              </a:lnTo>
              <a:lnTo>
                <a:pt x="35" y="21600"/>
              </a:lnTo>
              <a:close/>
              <a:moveTo>
                <a:pt x="35" y="21600"/>
              </a:moveTo>
            </a:path>
          </a:pathLst>
        </a:cu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254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cdr:spPr>
      <cdr:txBody>
        <a:bodyPr xmlns:a="http://schemas.openxmlformats.org/drawingml/2006/main" wrap="square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cs typeface="Arial" charset="0"/>
              <a:sym typeface="Arial" charset="0"/>
            </a:rPr>
            <a:t>Incremento de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Q537.34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millones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latin typeface="Arial Bold" charset="0"/>
              <a:cs typeface="Arial Bold" charset="0"/>
              <a:sym typeface="Arial Bold" charset="0"/>
            </a:rPr>
            <a:t>4.3%</a:t>
          </a: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 </a:t>
          </a:r>
        </a:p>
      </cdr:txBody>
    </cdr:sp>
  </cdr:relSizeAnchor>
  <cdr:relSizeAnchor xmlns:cdr="http://schemas.openxmlformats.org/drawingml/2006/chartDrawing">
    <cdr:from>
      <cdr:x>0.47815</cdr:x>
      <cdr:y>0.9155</cdr:y>
    </cdr:from>
    <cdr:to>
      <cdr:x>0.59878</cdr:x>
      <cdr:y>1</cdr:y>
    </cdr:to>
    <cdr:sp macro="" textlink="">
      <cdr:nvSpPr>
        <cdr:cNvPr id="4" name="Freeform 13">
          <a:extLst xmlns:a="http://schemas.openxmlformats.org/drawingml/2006/main">
            <a:ext uri="{FF2B5EF4-FFF2-40B4-BE49-F238E27FC236}">
              <a16:creationId xmlns="" xmlns:a16="http://schemas.microsoft.com/office/drawing/2014/main" id="{6539CCCF-61B3-43CE-8265-3DD9DE14D4EC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828628" y="5265490"/>
          <a:ext cx="1470464" cy="486001"/>
        </a:xfrm>
        <a:custGeom xmlns:a="http://schemas.openxmlformats.org/drawingml/2006/main">
          <a:avLst/>
          <a:gdLst>
            <a:gd name="T0" fmla="*/ 35 w 21600"/>
            <a:gd name="T1" fmla="*/ 21600 h 21600"/>
            <a:gd name="T2" fmla="*/ 19704 w 21600"/>
            <a:gd name="T3" fmla="*/ 21600 h 21600"/>
            <a:gd name="T4" fmla="*/ 21600 w 21600"/>
            <a:gd name="T5" fmla="*/ 10686 h 21600"/>
            <a:gd name="T6" fmla="*/ 19703 w 21600"/>
            <a:gd name="T7" fmla="*/ 0 h 21600"/>
            <a:gd name="T8" fmla="*/ 0 w 21600"/>
            <a:gd name="T9" fmla="*/ 0 h 21600"/>
            <a:gd name="T10" fmla="*/ 35 w 21600"/>
            <a:gd name="T11" fmla="*/ 21600 h 21600"/>
            <a:gd name="T12" fmla="*/ 35 w 21600"/>
            <a:gd name="T13" fmla="*/ 21600 h 2160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</a:cxnLst>
          <a:rect l="0" t="0" r="r" b="b"/>
          <a:pathLst>
            <a:path w="21600" h="21600">
              <a:moveTo>
                <a:pt x="35" y="21600"/>
              </a:moveTo>
              <a:lnTo>
                <a:pt x="19704" y="21600"/>
              </a:lnTo>
              <a:lnTo>
                <a:pt x="21600" y="10686"/>
              </a:lnTo>
              <a:lnTo>
                <a:pt x="19703" y="0"/>
              </a:lnTo>
              <a:lnTo>
                <a:pt x="0" y="0"/>
              </a:lnTo>
              <a:lnTo>
                <a:pt x="35" y="21600"/>
              </a:lnTo>
              <a:close/>
              <a:moveTo>
                <a:pt x="35" y="21600"/>
              </a:moveTo>
            </a:path>
          </a:pathLst>
        </a:cu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254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cdr:spPr>
      <cdr:txBody>
        <a:bodyPr xmlns:a="http://schemas.openxmlformats.org/drawingml/2006/main" wrap="square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cs typeface="Arial" charset="0"/>
              <a:sym typeface="Arial" charset="0"/>
            </a:rPr>
            <a:t>Incremento de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Q690.22</a:t>
          </a:r>
          <a:r>
            <a:rPr lang="en-US" sz="1000" baseline="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 </a:t>
          </a: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millones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latin typeface="Arial Bold" charset="0"/>
              <a:cs typeface="Arial Bold" charset="0"/>
              <a:sym typeface="Arial Bold" charset="0"/>
            </a:rPr>
            <a:t>5.3%</a:t>
          </a: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 </a:t>
          </a:r>
        </a:p>
      </cdr:txBody>
    </cdr:sp>
  </cdr:relSizeAnchor>
  <cdr:relSizeAnchor xmlns:cdr="http://schemas.openxmlformats.org/drawingml/2006/chartDrawing">
    <cdr:from>
      <cdr:x>0.6288</cdr:x>
      <cdr:y>0.9155</cdr:y>
    </cdr:from>
    <cdr:to>
      <cdr:x>0.74943</cdr:x>
      <cdr:y>1</cdr:y>
    </cdr:to>
    <cdr:sp macro="" textlink="">
      <cdr:nvSpPr>
        <cdr:cNvPr id="5" name="Freeform 13">
          <a:extLst xmlns:a="http://schemas.openxmlformats.org/drawingml/2006/main">
            <a:ext uri="{FF2B5EF4-FFF2-40B4-BE49-F238E27FC236}">
              <a16:creationId xmlns="" xmlns:a16="http://schemas.microsoft.com/office/drawing/2014/main" id="{FBF3BA20-0008-4661-A115-B5513F728DD1}"/>
            </a:ext>
          </a:extLst>
        </cdr:cNvPr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65048" y="5265490"/>
          <a:ext cx="1470464" cy="486001"/>
        </a:xfrm>
        <a:custGeom xmlns:a="http://schemas.openxmlformats.org/drawingml/2006/main">
          <a:avLst/>
          <a:gdLst>
            <a:gd name="T0" fmla="*/ 35 w 21600"/>
            <a:gd name="T1" fmla="*/ 21600 h 21600"/>
            <a:gd name="T2" fmla="*/ 19704 w 21600"/>
            <a:gd name="T3" fmla="*/ 21600 h 21600"/>
            <a:gd name="T4" fmla="*/ 21600 w 21600"/>
            <a:gd name="T5" fmla="*/ 10686 h 21600"/>
            <a:gd name="T6" fmla="*/ 19703 w 21600"/>
            <a:gd name="T7" fmla="*/ 0 h 21600"/>
            <a:gd name="T8" fmla="*/ 0 w 21600"/>
            <a:gd name="T9" fmla="*/ 0 h 21600"/>
            <a:gd name="T10" fmla="*/ 35 w 21600"/>
            <a:gd name="T11" fmla="*/ 21600 h 21600"/>
            <a:gd name="T12" fmla="*/ 35 w 21600"/>
            <a:gd name="T13" fmla="*/ 21600 h 2160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</a:cxnLst>
          <a:rect l="0" t="0" r="r" b="b"/>
          <a:pathLst>
            <a:path w="21600" h="21600">
              <a:moveTo>
                <a:pt x="35" y="21600"/>
              </a:moveTo>
              <a:lnTo>
                <a:pt x="19704" y="21600"/>
              </a:lnTo>
              <a:lnTo>
                <a:pt x="21600" y="10686"/>
              </a:lnTo>
              <a:lnTo>
                <a:pt x="19703" y="0"/>
              </a:lnTo>
              <a:lnTo>
                <a:pt x="0" y="0"/>
              </a:lnTo>
              <a:lnTo>
                <a:pt x="35" y="21600"/>
              </a:lnTo>
              <a:close/>
              <a:moveTo>
                <a:pt x="35" y="21600"/>
              </a:moveTo>
            </a:path>
          </a:pathLst>
        </a:cu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254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cdr:spPr>
      <cdr:txBody>
        <a:bodyPr xmlns:a="http://schemas.openxmlformats.org/drawingml/2006/main" wrap="square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cs typeface="Arial" charset="0"/>
              <a:sym typeface="Arial" charset="0"/>
            </a:rPr>
            <a:t>Decremento de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Q504.64</a:t>
          </a:r>
          <a:r>
            <a:rPr lang="en-US" sz="1000" baseline="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 </a:t>
          </a: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millones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en-US" sz="1000">
              <a:latin typeface="Arial Bold" charset="0"/>
              <a:cs typeface="Arial Bold" charset="0"/>
              <a:sym typeface="Arial Bold" charset="0"/>
            </a:rPr>
            <a:t>-3.7%</a:t>
          </a:r>
          <a:r>
            <a:rPr lang="en-US" sz="1000">
              <a:solidFill>
                <a:schemeClr val="tx1"/>
              </a:solidFill>
              <a:latin typeface="Arial Bold" charset="0"/>
              <a:cs typeface="Arial Bold" charset="0"/>
              <a:sym typeface="Arial Bold" charset="0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35E800-4CAD-441D-8E17-69A062DA2587}" type="datetimeFigureOut">
              <a:rPr lang="es-GT"/>
              <a:pPr>
                <a:defRPr/>
              </a:pPr>
              <a:t>27/07/2021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GT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GT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8B2F3E-E897-4FD5-A81B-5B2338FC81FB}" type="slidenum">
              <a:rPr lang="es-GT" altLang="es-GT"/>
              <a:pPr/>
              <a:t>‹Nº›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xmlns="" val="4342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1087438"/>
            <a:ext cx="5229225" cy="2938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0AD5809-DDB6-49FA-BE81-BB13EEF2C46D}" type="slidenum">
              <a:rPr lang="es-GT" altLang="es-GT"/>
              <a:pPr/>
              <a:t>2</a:t>
            </a:fld>
            <a:endParaRPr lang="es-GT" altLang="es-GT" dirty="0"/>
          </a:p>
        </p:txBody>
      </p:sp>
    </p:spTree>
    <p:extLst>
      <p:ext uri="{BB962C8B-B14F-4D97-AF65-F5344CB8AC3E}">
        <p14:creationId xmlns:p14="http://schemas.microsoft.com/office/powerpoint/2010/main" xmlns="" val="351683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bb7a0603d_15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39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bb7a0603d_15_22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6847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bb7a0603d_1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39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bb7a0603d_15_9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6770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bb7a0603d_1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39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bb7a0603d_15_9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24516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bb7a0603d_1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39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bb7a0603d_15_9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7147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bb7a0603d_1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39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bb7a0603d_15_9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15779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BC11F-2A69-4641-8753-08CA94C9EE2C}" type="slidenum">
              <a:rPr lang="es-GT" smtClean="0"/>
              <a:pPr/>
              <a:t>24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30746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1087438"/>
            <a:ext cx="5229225" cy="2938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0AD5809-DDB6-49FA-BE81-BB13EEF2C46D}" type="slidenum">
              <a:rPr lang="es-GT" altLang="es-GT"/>
              <a:pPr/>
              <a:t>3</a:t>
            </a:fld>
            <a:endParaRPr lang="es-GT" altLang="es-GT" dirty="0"/>
          </a:p>
        </p:txBody>
      </p:sp>
    </p:spTree>
    <p:extLst>
      <p:ext uri="{BB962C8B-B14F-4D97-AF65-F5344CB8AC3E}">
        <p14:creationId xmlns:p14="http://schemas.microsoft.com/office/powerpoint/2010/main" xmlns="" val="128589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1087438"/>
            <a:ext cx="5229225" cy="2938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0AD5809-DDB6-49FA-BE81-BB13EEF2C46D}" type="slidenum">
              <a:rPr lang="es-GT" altLang="es-GT"/>
              <a:pPr/>
              <a:t>4</a:t>
            </a:fld>
            <a:endParaRPr lang="es-GT" altLang="es-GT" dirty="0"/>
          </a:p>
        </p:txBody>
      </p:sp>
    </p:spTree>
    <p:extLst>
      <p:ext uri="{BB962C8B-B14F-4D97-AF65-F5344CB8AC3E}">
        <p14:creationId xmlns:p14="http://schemas.microsoft.com/office/powerpoint/2010/main" xmlns="" val="35629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1087438"/>
            <a:ext cx="5229225" cy="2938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0AD5809-DDB6-49FA-BE81-BB13EEF2C46D}" type="slidenum">
              <a:rPr lang="es-GT" altLang="es-GT"/>
              <a:pPr/>
              <a:t>5</a:t>
            </a:fld>
            <a:endParaRPr lang="es-GT" altLang="es-GT" dirty="0"/>
          </a:p>
        </p:txBody>
      </p:sp>
    </p:spTree>
    <p:extLst>
      <p:ext uri="{BB962C8B-B14F-4D97-AF65-F5344CB8AC3E}">
        <p14:creationId xmlns:p14="http://schemas.microsoft.com/office/powerpoint/2010/main" xmlns="" val="163115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1087438"/>
            <a:ext cx="5229225" cy="2938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0AD5809-DDB6-49FA-BE81-BB13EEF2C46D}" type="slidenum">
              <a:rPr lang="es-GT" altLang="es-GT"/>
              <a:pPr/>
              <a:t>6</a:t>
            </a:fld>
            <a:endParaRPr lang="es-GT" altLang="es-GT" dirty="0"/>
          </a:p>
        </p:txBody>
      </p:sp>
    </p:spTree>
    <p:extLst>
      <p:ext uri="{BB962C8B-B14F-4D97-AF65-F5344CB8AC3E}">
        <p14:creationId xmlns:p14="http://schemas.microsoft.com/office/powerpoint/2010/main" xmlns="" val="314852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1087438"/>
            <a:ext cx="5229225" cy="2938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0AD5809-DDB6-49FA-BE81-BB13EEF2C46D}" type="slidenum">
              <a:rPr lang="es-GT" altLang="es-GT"/>
              <a:pPr/>
              <a:t>8</a:t>
            </a:fld>
            <a:endParaRPr lang="es-GT" altLang="es-GT" dirty="0"/>
          </a:p>
        </p:txBody>
      </p:sp>
    </p:spTree>
    <p:extLst>
      <p:ext uri="{BB962C8B-B14F-4D97-AF65-F5344CB8AC3E}">
        <p14:creationId xmlns:p14="http://schemas.microsoft.com/office/powerpoint/2010/main" xmlns="" val="375889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3300" y="1089025"/>
            <a:ext cx="5222875" cy="2935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0AD5809-DDB6-49FA-BE81-BB13EEF2C46D}" type="slidenum">
              <a:rPr lang="es-GT" altLang="es-GT"/>
              <a:pPr/>
              <a:t>9</a:t>
            </a:fld>
            <a:endParaRPr lang="es-GT" altLang="es-GT" dirty="0"/>
          </a:p>
        </p:txBody>
      </p:sp>
    </p:spTree>
    <p:extLst>
      <p:ext uri="{BB962C8B-B14F-4D97-AF65-F5344CB8AC3E}">
        <p14:creationId xmlns:p14="http://schemas.microsoft.com/office/powerpoint/2010/main" xmlns="" val="31066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2F3E-E897-4FD5-A81B-5B2338FC81FB}" type="slidenum">
              <a:rPr lang="es-GT" altLang="es-GT" smtClean="0"/>
              <a:pPr/>
              <a:t>14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xmlns="" val="287781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B2F3E-E897-4FD5-A81B-5B2338FC81FB}" type="slidenum">
              <a:rPr lang="es-GT" altLang="es-GT" smtClean="0"/>
              <a:pPr/>
              <a:t>17</a:t>
            </a:fld>
            <a:endParaRPr lang="es-GT" altLang="es-GT"/>
          </a:p>
        </p:txBody>
      </p:sp>
    </p:spTree>
    <p:extLst>
      <p:ext uri="{BB962C8B-B14F-4D97-AF65-F5344CB8AC3E}">
        <p14:creationId xmlns:p14="http://schemas.microsoft.com/office/powerpoint/2010/main" xmlns="" val="364365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5354" y="2130427"/>
            <a:ext cx="10373995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0705" y="3886200"/>
            <a:ext cx="854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C0274-3A5F-4C74-8FEC-71C20B2FC250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936331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5C9E6-6B4F-4EEA-86E5-53DF3CE4DE62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5989208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48407" y="274639"/>
            <a:ext cx="274605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0235" y="274639"/>
            <a:ext cx="8034761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DAF8-113B-4E7F-B05D-99EE1156DB1C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591063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6033" y="593367"/>
            <a:ext cx="1137263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6033" y="1536633"/>
            <a:ext cx="11372634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308378" y="6217623"/>
            <a:ext cx="732362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tr-TR" smtClean="0"/>
              <a:pPr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3773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6033" y="2867800"/>
            <a:ext cx="11372634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308378" y="6217623"/>
            <a:ext cx="732362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tr-TR" smtClean="0"/>
              <a:pPr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807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4E04AA-A235-4701-90B8-64AE2F241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535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76FB13D-120E-4653-AEE8-2CFF91B6F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E66D4DD-7623-4CA8-891C-78DD13E2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6D320C9-6A2A-4DA0-A8C2-BDA403F6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8735029-352A-486A-B6D0-BFD3B497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33917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FF2C8F-D9B7-4DC7-888F-E7C61979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E5EC64-C34F-4EF7-8115-3ED856DB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0FB4248-26D9-4E43-9FD6-3EBB0F4D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0B14C77-707E-4E9C-AAE5-4E4F26EB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051C4EA-0FE9-44C7-B046-0128D6FB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5230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9D1F8D-8C0B-4FB3-8389-FB3231A4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16" y="1709739"/>
            <a:ext cx="105265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ABE48A7-5FA7-4C55-9655-045C6274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16" y="4589464"/>
            <a:ext cx="105265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AE5D831-B994-477E-9CB9-9C4FD4B4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8DB742A-0275-4D59-B4E9-84AFCA2B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5A222D1-83BD-4511-85F2-C1C71C5F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08228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8236E7-2117-4BF4-91A6-3FB88616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1DD5F94-7CF1-4976-B53A-B6C1AC9E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073" y="1825625"/>
            <a:ext cx="5186998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38CD86E-EFCD-4BCB-9424-4D3E527D8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629" y="1825625"/>
            <a:ext cx="5186998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44D10C9-265C-4681-889A-B01E69F4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A0C78CD-4893-4CDE-A6B7-CC937437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18E85CC-DA93-4B2F-81E4-BCB7D198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49287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6E5CCF-E6BD-4124-B86E-43F42E38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365126"/>
            <a:ext cx="1052655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E0B62A0-0537-4A19-936D-906E78ACF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663" y="1681163"/>
            <a:ext cx="51631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2CAB9B2-AAA4-44A5-9B5C-12C7A4D0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663" y="2505075"/>
            <a:ext cx="516316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96A378A-2C58-4DBE-9408-07B4E4ACB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629" y="1681163"/>
            <a:ext cx="51885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CA7FC38-FB9D-4A7A-886A-F9E23EB17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629" y="2505075"/>
            <a:ext cx="51885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9BD37B9-AD0D-4B16-A586-D165EAB2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A173C15-CFCE-48C9-B0CE-1D0594D7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B6861F1-DD39-42DD-82D4-7864782D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879067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A56E17-7AB8-44FF-A725-1B9EC96B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68C685C-22A5-433D-8CA2-E52CBC81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C8B2609-19E7-4675-83BB-6875DE16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454CB78-6914-4F40-B6EC-26310DFA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06601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03375-FE0D-4B8D-8860-0DE905C540E3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47311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74F69D5-015D-40E9-B4BD-DECAC31B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4D0B51E-CEFD-4101-8FCF-BDA3A6C3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CF72F97-90AA-457C-AE1F-BDC64BD6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1926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0B9CAA-034C-4335-A7AE-8BFC37DF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6588F71-495D-4D1A-A311-9B5FA1AE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587" y="987426"/>
            <a:ext cx="617862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4AC7BCC-CE55-4CEC-BCE0-9AD11E19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BC19831-67FE-4B82-8660-8475E5A6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E9F8A18-DF0F-45A3-BBC1-CD1F50B7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92C70D8-159D-40C7-815B-EF8E0D95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69518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EDCA33-7B39-45F0-AB60-C8373A57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63" y="457200"/>
            <a:ext cx="39363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87A3261-C21C-4907-BF58-B099BDF02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8587" y="987426"/>
            <a:ext cx="617862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752392B-66EF-46F8-A70D-363AD4D2F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663" y="2057400"/>
            <a:ext cx="39363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83E4D2-93C1-4267-B46E-237EE744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0EC868F-CA23-4DCF-986B-02B38FB3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531A02B-53D2-4B87-9189-0E72A2C4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777346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684E3E-7369-4F73-A8D7-2E11AE27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16F0D10-6A64-4DE8-A78D-FBC9D7ECE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9E7A864-BF4C-4050-9FAA-E370861F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380BAC6-C666-4C2C-BF84-7D61A9D0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2A5E17-FE90-4B1D-B0E3-56D58A9A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263204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6DE2990-A6B3-4E0D-B3B7-AC2AA775D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33989" y="365125"/>
            <a:ext cx="2631638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3D531DD-6C1C-45B4-8F02-13F24AF9C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9073" y="365125"/>
            <a:ext cx="7742357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0396976-D729-46B6-8C16-BAC915E8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2E3026-A70C-4ED6-9084-4E253F71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5EDD40A-DCE1-4BD6-98E1-647CB5ED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06736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4088" y="4406903"/>
            <a:ext cx="103739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4088" y="2906716"/>
            <a:ext cx="1037399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492ED-E361-4150-84B2-864099015F39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16587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0235" y="1600203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04056" y="1600203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5E446-4FC2-4EAE-85AC-1A99C21E311F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950065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0236" y="1535113"/>
            <a:ext cx="53925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0236" y="2174875"/>
            <a:ext cx="53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9821" y="1535113"/>
            <a:ext cx="53946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9821" y="2174875"/>
            <a:ext cx="5394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B5D6-1AA3-44FD-9862-E954565D543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91106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624B8-2FCA-4407-9256-F04EE20120E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49193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87C1-A474-42E4-94B9-B221086A90B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827478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237" y="273050"/>
            <a:ext cx="40152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71699" y="273052"/>
            <a:ext cx="68227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0237" y="1435102"/>
            <a:ext cx="40152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35F8A-F45A-4DF8-B1A0-772DE9C29F8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18833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206" y="4800600"/>
            <a:ext cx="73228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92206" y="612775"/>
            <a:ext cx="73228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pPr lvl="0"/>
            <a:endParaRPr lang="es-G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92206" y="5367338"/>
            <a:ext cx="73228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DE4DA-0C2A-470C-91D5-523B6D14583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564987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10235" y="274638"/>
            <a:ext cx="1098423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título del patrón</a:t>
            </a:r>
            <a:endParaRPr lang="es-GT" altLang="es-GT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10235" y="1600201"/>
            <a:ext cx="109842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s-GT" alt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10235" y="6356351"/>
            <a:ext cx="2847763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9939" y="6356351"/>
            <a:ext cx="3864822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46702" y="6356351"/>
            <a:ext cx="2847763" cy="365125"/>
          </a:xfrm>
          <a:prstGeom prst="rect">
            <a:avLst/>
          </a:prstGeom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4678537-6359-4660-BE07-E7C3074421B1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69" r:id="rId12"/>
    <p:sldLayoutId id="2147484570" r:id="rId13"/>
  </p:sldLayoutIdLst>
  <p:transition spd="slow">
    <p:fade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A0DA68B-E08A-4737-9BB6-654356A3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73" y="365126"/>
            <a:ext cx="10526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CE7EA56-2B5B-40DA-BACA-F898A6C82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73" y="1825625"/>
            <a:ext cx="105265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5AC5558-AAF8-45D7-B5D8-4494E0376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073" y="6356351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2DD9-C84F-444E-8F9D-7194CF1E262E}" type="datetimeFigureOut">
              <a:rPr lang="es-GT" smtClean="0"/>
              <a:pPr/>
              <a:t>27/07/2021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EB0DD9-799B-4805-9384-BE681C2E4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2807" y="6356351"/>
            <a:ext cx="4119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B6CB52-B1E7-4638-BABA-7BE0D975B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9569" y="6356351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3968-A842-434C-A79B-E459DAE550D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7157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32.tiff"/><Relationship Id="rId7" Type="http://schemas.openxmlformats.org/officeDocument/2006/relationships/image" Target="../media/image3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11" Type="http://schemas.openxmlformats.org/officeDocument/2006/relationships/image" Target="../media/image40.tiff"/><Relationship Id="rId5" Type="http://schemas.openxmlformats.org/officeDocument/2006/relationships/image" Target="../media/image34.tiff"/><Relationship Id="rId10" Type="http://schemas.openxmlformats.org/officeDocument/2006/relationships/image" Target="../media/image39.tiff"/><Relationship Id="rId4" Type="http://schemas.openxmlformats.org/officeDocument/2006/relationships/image" Target="../media/image33.tiff"/><Relationship Id="rId9" Type="http://schemas.openxmlformats.org/officeDocument/2006/relationships/image" Target="../media/image38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image" Target="../media/image11.png"/><Relationship Id="rId5" Type="http://schemas.openxmlformats.org/officeDocument/2006/relationships/chart" Target="../charts/chart1.xml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8DC823B-6A4C-478D-8506-D2796651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422" y="0"/>
            <a:ext cx="1236817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E2F206B-B01D-4279-8A8D-DB3CB897A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" y="0"/>
            <a:ext cx="2074189" cy="210299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5002886" y="695346"/>
            <a:ext cx="11248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40502020204" pitchFamily="34" charset="0"/>
                <a:cs typeface="Lucida Sans" panose="020B0602040502020204" pitchFamily="34" charset="0"/>
              </a:rPr>
              <a:t>SITUACIÓN </a:t>
            </a:r>
          </a:p>
          <a:p>
            <a:r>
              <a:rPr lang="es-E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40502020204" pitchFamily="34" charset="0"/>
                <a:cs typeface="Lucida Sans" panose="020B0602040502020204" pitchFamily="34" charset="0"/>
              </a:rPr>
              <a:t>FINANCIERA DEL IGSS</a:t>
            </a:r>
            <a:endParaRPr lang="es-GT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5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="" xmlns:a16="http://schemas.microsoft.com/office/drawing/2014/main" id="{A650F225-5EEB-425A-9272-9510E1F992DB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PATRONOS COTIZANTES COMPORTAMIENTO COMPARATIVO 2019-2021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E756B608-A285-42B5-8E11-C0EC164A0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2722387"/>
              </p:ext>
            </p:extLst>
          </p:nvPr>
        </p:nvGraphicFramePr>
        <p:xfrm>
          <a:off x="158750" y="533400"/>
          <a:ext cx="11810999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0748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="" xmlns:a16="http://schemas.microsoft.com/office/drawing/2014/main" id="{79C9EE8C-6C04-4ED4-970B-D152621F76E0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PATRONOS COTIZANTES ACTIVIDAD ECONOMICA JUNIO 2021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272B23A1-82E2-4DEB-A39D-201B6E506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5884651"/>
              </p:ext>
            </p:extLst>
          </p:nvPr>
        </p:nvGraphicFramePr>
        <p:xfrm>
          <a:off x="234950" y="1371600"/>
          <a:ext cx="3124200" cy="350919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3603272558"/>
                    </a:ext>
                  </a:extLst>
                </a:gridCol>
                <a:gridCol w="662354">
                  <a:extLst>
                    <a:ext uri="{9D8B030D-6E8A-4147-A177-3AD203B41FA5}">
                      <a16:colId xmlns="" xmlns:a16="http://schemas.microsoft.com/office/drawing/2014/main" val="1962664688"/>
                    </a:ext>
                  </a:extLst>
                </a:gridCol>
                <a:gridCol w="480646">
                  <a:extLst>
                    <a:ext uri="{9D8B030D-6E8A-4147-A177-3AD203B41FA5}">
                      <a16:colId xmlns="" xmlns:a16="http://schemas.microsoft.com/office/drawing/2014/main" val="2274369853"/>
                    </a:ext>
                  </a:extLst>
                </a:gridCol>
              </a:tblGrid>
              <a:tr h="268368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 ECONOMICA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PATRONO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="" xmlns:a16="http://schemas.microsoft.com/office/drawing/2014/main" val="1163026903"/>
                  </a:ext>
                </a:extLst>
              </a:tr>
              <a:tr h="417432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086451"/>
                  </a:ext>
                </a:extLst>
              </a:tr>
              <a:tr h="412081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8370715"/>
                  </a:ext>
                </a:extLst>
              </a:tr>
              <a:tr h="398844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08781328"/>
                  </a:ext>
                </a:extLst>
              </a:tr>
              <a:tr h="268368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1452866"/>
                  </a:ext>
                </a:extLst>
              </a:tr>
              <a:tr h="398844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88520020"/>
                  </a:ext>
                </a:extLst>
              </a:tr>
              <a:tr h="314354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16800581"/>
                  </a:ext>
                </a:extLst>
              </a:tr>
              <a:tr h="398844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7268390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78771878"/>
                  </a:ext>
                </a:extLst>
              </a:tr>
              <a:tr h="267205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27,441</a:t>
                      </a:r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="" xmlns:a16="http://schemas.microsoft.com/office/drawing/2014/main" val="455255035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6BCC6905-63AD-4635-AF5A-FA3361362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3757422"/>
              </p:ext>
            </p:extLst>
          </p:nvPr>
        </p:nvGraphicFramePr>
        <p:xfrm>
          <a:off x="3435350" y="451329"/>
          <a:ext cx="8763000" cy="625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7430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>
            <a:extLst>
              <a:ext uri="{FF2B5EF4-FFF2-40B4-BE49-F238E27FC236}">
                <a16:creationId xmlns="" xmlns:a16="http://schemas.microsoft.com/office/drawing/2014/main" id="{5E601451-AA48-47CE-9B32-CC690B9152F9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PATRONOS COTIZANTES POR DEPARTAMENTO JUNIO 2021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74003791-4D0F-4DB6-97B2-2C700E0AD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5524603"/>
              </p:ext>
            </p:extLst>
          </p:nvPr>
        </p:nvGraphicFramePr>
        <p:xfrm>
          <a:off x="749300" y="928669"/>
          <a:ext cx="4210042" cy="521497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21713">
                  <a:extLst>
                    <a:ext uri="{9D8B030D-6E8A-4147-A177-3AD203B41FA5}">
                      <a16:colId xmlns="" xmlns:a16="http://schemas.microsoft.com/office/drawing/2014/main" val="1238402314"/>
                    </a:ext>
                  </a:extLst>
                </a:gridCol>
                <a:gridCol w="1273085">
                  <a:extLst>
                    <a:ext uri="{9D8B030D-6E8A-4147-A177-3AD203B41FA5}">
                      <a16:colId xmlns="" xmlns:a16="http://schemas.microsoft.com/office/drawing/2014/main" val="4254699679"/>
                    </a:ext>
                  </a:extLst>
                </a:gridCol>
                <a:gridCol w="1015244">
                  <a:extLst>
                    <a:ext uri="{9D8B030D-6E8A-4147-A177-3AD203B41FA5}">
                      <a16:colId xmlns="" xmlns:a16="http://schemas.microsoft.com/office/drawing/2014/main" val="485182678"/>
                    </a:ext>
                  </a:extLst>
                </a:gridCol>
              </a:tblGrid>
              <a:tr h="221477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u="none" strike="noStrike">
                          <a:effectLst/>
                          <a:latin typeface="+mj-lt"/>
                        </a:rPr>
                        <a:t>DEPARTAMENTO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u="none" strike="noStrike">
                          <a:effectLst/>
                          <a:latin typeface="+mj-lt"/>
                        </a:rPr>
                        <a:t> AFILIADOS 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50" u="none" strike="noStrike">
                          <a:effectLst/>
                          <a:latin typeface="+mj-lt"/>
                        </a:rPr>
                        <a:t>%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3888945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18,465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26325154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1,235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90085285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ESCUINTLA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974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03374384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SACATEPÉQUEZ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811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43465587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IZABAL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1432892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SUCHITEPÉQUEZ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73409974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98324208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75092239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462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33861081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421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09613668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401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6627783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2069569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RETALHULEU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81382673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4631859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722993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JUTIAPA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4018732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5518049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PROGRESO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34007219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3504548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7752191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57102088"/>
                  </a:ext>
                </a:extLst>
              </a:tr>
              <a:tr h="21691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37576796"/>
                  </a:ext>
                </a:extLst>
              </a:tr>
              <a:tr h="221477">
                <a:tc>
                  <a:txBody>
                    <a:bodyPr/>
                    <a:lstStyle/>
                    <a:p>
                      <a:pPr algn="l" fontAlgn="ctr"/>
                      <a:r>
                        <a:rPr lang="es-GT" sz="115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27,441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GT" sz="11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2310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cx4="http://schemas.microsoft.com/office/drawing/2016/5/10/chartex" Requires="cx4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00000000-0008-0000-0100-000003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1841905"/>
                  </p:ext>
                </p:extLst>
              </p:nvPr>
            </p:nvGraphicFramePr>
            <p:xfrm>
              <a:off x="4332965" y="423620"/>
              <a:ext cx="7865385" cy="63419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Gráfico 5">
                <a:extLst>
                  <a:ext uri="{FF2B5EF4-FFF2-40B4-BE49-F238E27FC236}">
                    <a16:creationId xmlns:cx4="http://schemas.microsoft.com/office/drawing/2016/5/10/chartex" xmlns="" xmlns:a16="http://schemas.microsoft.com/office/drawing/2014/main" id="{00000000-0008-0000-0100-000003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965" y="423620"/>
                <a:ext cx="7865385" cy="63419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37462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="" xmlns:a16="http://schemas.microsoft.com/office/drawing/2014/main" id="{D2684889-14FA-47C1-AE29-83FC7E973329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COTIZACIONES COMPORTAMIENTO COMPARATIVO 2019-2021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71986DD9-7C53-47AE-BBB5-C362C833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1529561"/>
              </p:ext>
            </p:extLst>
          </p:nvPr>
        </p:nvGraphicFramePr>
        <p:xfrm>
          <a:off x="158750" y="533400"/>
          <a:ext cx="11810999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1903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>
            <a:extLst>
              <a:ext uri="{FF2B5EF4-FFF2-40B4-BE49-F238E27FC236}">
                <a16:creationId xmlns="" xmlns:a16="http://schemas.microsoft.com/office/drawing/2014/main" id="{7692E5CF-F947-4B64-BA0D-52B3A077E3C2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COTIZACIONES ACTIVIDAD ECONOMICA JUNIO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7CC9D72B-5FB5-4285-802C-7952A7FD5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7383722"/>
              </p:ext>
            </p:extLst>
          </p:nvPr>
        </p:nvGraphicFramePr>
        <p:xfrm>
          <a:off x="234950" y="1371600"/>
          <a:ext cx="3367070" cy="4271979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35215">
                  <a:extLst>
                    <a:ext uri="{9D8B030D-6E8A-4147-A177-3AD203B41FA5}">
                      <a16:colId xmlns="" xmlns:a16="http://schemas.microsoft.com/office/drawing/2014/main" val="3603272558"/>
                    </a:ext>
                  </a:extLst>
                </a:gridCol>
                <a:gridCol w="713844">
                  <a:extLst>
                    <a:ext uri="{9D8B030D-6E8A-4147-A177-3AD203B41FA5}">
                      <a16:colId xmlns="" xmlns:a16="http://schemas.microsoft.com/office/drawing/2014/main" val="1962664688"/>
                    </a:ext>
                  </a:extLst>
                </a:gridCol>
                <a:gridCol w="518011">
                  <a:extLst>
                    <a:ext uri="{9D8B030D-6E8A-4147-A177-3AD203B41FA5}">
                      <a16:colId xmlns="" xmlns:a16="http://schemas.microsoft.com/office/drawing/2014/main" val="2274369853"/>
                    </a:ext>
                  </a:extLst>
                </a:gridCol>
              </a:tblGrid>
              <a:tr h="32812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 ECONOMICA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PATRONO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="" xmlns:a16="http://schemas.microsoft.com/office/drawing/2014/main" val="1163026903"/>
                  </a:ext>
                </a:extLst>
              </a:tr>
              <a:tr h="510380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730,328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086451"/>
                  </a:ext>
                </a:extLst>
              </a:tr>
              <a:tr h="503838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302,478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8370715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179,674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08781328"/>
                  </a:ext>
                </a:extLst>
              </a:tr>
              <a:tr h="328125">
                <a:tc>
                  <a:txBody>
                    <a:bodyPr/>
                    <a:lstStyle/>
                    <a:p>
                      <a:pPr marL="0" marR="0" lvl="0" indent="0" algn="l" defTabSz="91426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1452866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pPr marL="0" marR="0" lvl="0" indent="0" algn="l" defTabSz="91426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88520020"/>
                  </a:ext>
                </a:extLst>
              </a:tr>
              <a:tr h="384350">
                <a:tc>
                  <a:txBody>
                    <a:bodyPr/>
                    <a:lstStyle/>
                    <a:p>
                      <a:pPr marL="0" marR="0" lvl="0" indent="0" algn="l" defTabSz="91426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16800581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pPr marL="0" algn="l" defTabSz="914269" rtl="0" eaLnBrk="1" fontAlgn="b" latinLnBrk="0" hangingPunct="1"/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7268390"/>
                  </a:ext>
                </a:extLst>
              </a:tr>
              <a:tr h="427499">
                <a:tc>
                  <a:txBody>
                    <a:bodyPr/>
                    <a:lstStyle/>
                    <a:p>
                      <a:pPr marL="0" marR="0" lvl="0" indent="0" algn="l" defTabSz="91426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78771878"/>
                  </a:ext>
                </a:extLst>
              </a:tr>
              <a:tr h="32670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1,444,855</a:t>
                      </a: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="" xmlns:a16="http://schemas.microsoft.com/office/drawing/2014/main" val="455255035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A658FC16-5DF0-4FE3-9B3A-8CD8B69A1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5591583"/>
              </p:ext>
            </p:extLst>
          </p:nvPr>
        </p:nvGraphicFramePr>
        <p:xfrm>
          <a:off x="3435350" y="451329"/>
          <a:ext cx="8763000" cy="625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0403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 uiExpand="1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cx4="http://schemas.microsoft.com/office/drawing/2016/5/10/chartex"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BE85E3B6-F1D3-4130-9F33-86C3EA87DF3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6359474"/>
                  </p:ext>
                </p:extLst>
              </p:nvPr>
            </p:nvGraphicFramePr>
            <p:xfrm>
              <a:off x="4806950" y="423620"/>
              <a:ext cx="6172200" cy="64343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Gráfico 3">
                <a:extLst>
                  <a:ext uri="{FF2B5EF4-FFF2-40B4-BE49-F238E27FC236}">
                    <a16:creationId xmlns:cx4="http://schemas.microsoft.com/office/drawing/2016/5/10/chartex" xmlns="" xmlns:a16="http://schemas.microsoft.com/office/drawing/2014/main" id="{BE85E3B6-F1D3-4130-9F33-86C3EA87DF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6950" y="423620"/>
                <a:ext cx="6172200" cy="64343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ángulo 1">
            <a:extLst>
              <a:ext uri="{FF2B5EF4-FFF2-40B4-BE49-F238E27FC236}">
                <a16:creationId xmlns="" xmlns:a16="http://schemas.microsoft.com/office/drawing/2014/main" id="{5E601451-AA48-47CE-9B32-CC690B9152F9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COTIZACIONES POR DEPARTAMENTO JUNIO 2021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74003791-4D0F-4DB6-97B2-2C700E0AD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6333261"/>
              </p:ext>
            </p:extLst>
          </p:nvPr>
        </p:nvGraphicFramePr>
        <p:xfrm>
          <a:off x="749299" y="1347789"/>
          <a:ext cx="4067166" cy="493873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56496">
                  <a:extLst>
                    <a:ext uri="{9D8B030D-6E8A-4147-A177-3AD203B41FA5}">
                      <a16:colId xmlns="" xmlns:a16="http://schemas.microsoft.com/office/drawing/2014/main" val="1238402314"/>
                    </a:ext>
                  </a:extLst>
                </a:gridCol>
                <a:gridCol w="1229880">
                  <a:extLst>
                    <a:ext uri="{9D8B030D-6E8A-4147-A177-3AD203B41FA5}">
                      <a16:colId xmlns="" xmlns:a16="http://schemas.microsoft.com/office/drawing/2014/main" val="4254699679"/>
                    </a:ext>
                  </a:extLst>
                </a:gridCol>
                <a:gridCol w="980790">
                  <a:extLst>
                    <a:ext uri="{9D8B030D-6E8A-4147-A177-3AD203B41FA5}">
                      <a16:colId xmlns="" xmlns:a16="http://schemas.microsoft.com/office/drawing/2014/main" val="485182678"/>
                    </a:ext>
                  </a:extLst>
                </a:gridCol>
              </a:tblGrid>
              <a:tr h="209745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u="none" strike="noStrike" dirty="0">
                          <a:effectLst/>
                          <a:latin typeface="+mj-lt"/>
                        </a:rPr>
                        <a:t>DEPARTAMENTO</a:t>
                      </a:r>
                      <a:endParaRPr lang="es-GT" sz="11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u="none" strike="noStrike">
                          <a:effectLst/>
                          <a:latin typeface="+mj-lt"/>
                        </a:rPr>
                        <a:t> AFILIADOS 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50" u="none" strike="noStrike">
                          <a:effectLst/>
                          <a:latin typeface="+mj-lt"/>
                        </a:rPr>
                        <a:t>%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3888945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1,156,254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26325154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ESCUINTLA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96,618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90085285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30,608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03374384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SACATEPÉQUEZ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21,366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43465587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SUCHITEPÉQUEZ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14,791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1432892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14,412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73409974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12,811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98324208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IZABAL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11,357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75092239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11,292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33861081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10,314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09613668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9,983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6627783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RETALHULEU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9,676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2069569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7,683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81382673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6,041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4631859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QUICHÉ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5,450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722993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5,246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4018732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SOLOLÁ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4,303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5518049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PROGRESO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4,272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34007219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4,089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3504548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JUTIAPA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4,056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7752191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TOTONICAPÁN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2,205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57102088"/>
                  </a:ext>
                </a:extLst>
              </a:tr>
              <a:tr h="205420"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2,026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37576796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l" fontAlgn="ctr"/>
                      <a:r>
                        <a:rPr lang="es-GT" sz="115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1,444,855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GT" sz="11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23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3684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 Gráfico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5524964"/>
              </p:ext>
            </p:extLst>
          </p:nvPr>
        </p:nvGraphicFramePr>
        <p:xfrm>
          <a:off x="0" y="170944"/>
          <a:ext cx="12029517" cy="668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856038D-E6C7-4F36-8918-E3F64004044B}"/>
              </a:ext>
            </a:extLst>
          </p:cNvPr>
          <p:cNvSpPr/>
          <p:nvPr/>
        </p:nvSpPr>
        <p:spPr>
          <a:xfrm>
            <a:off x="692150" y="5638800"/>
            <a:ext cx="896559" cy="23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i="1" u="sng" dirty="0" err="1">
                <a:solidFill>
                  <a:schemeClr val="tx1"/>
                </a:solidFill>
              </a:rPr>
              <a:t>Dif</a:t>
            </a:r>
            <a:r>
              <a:rPr lang="es-GT" sz="1100" b="1" i="1" u="sng" dirty="0">
                <a:solidFill>
                  <a:schemeClr val="tx1"/>
                </a:solidFill>
              </a:rPr>
              <a:t>. 2019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5578E95-D694-46B2-A1D3-4E6311C504AE}"/>
              </a:ext>
            </a:extLst>
          </p:cNvPr>
          <p:cNvSpPr/>
          <p:nvPr/>
        </p:nvSpPr>
        <p:spPr>
          <a:xfrm>
            <a:off x="1319681" y="5961740"/>
            <a:ext cx="1447794" cy="2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Q8.79millones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767FCB2-AF35-471A-881D-FA4B76273081}"/>
              </a:ext>
            </a:extLst>
          </p:cNvPr>
          <p:cNvSpPr/>
          <p:nvPr/>
        </p:nvSpPr>
        <p:spPr>
          <a:xfrm>
            <a:off x="3148467" y="5961740"/>
            <a:ext cx="1295446" cy="2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rgbClr val="C00000"/>
                </a:solidFill>
              </a:rPr>
              <a:t>-Q12.44 millones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96E681B-B4D5-448C-9888-2FFCAF831ED2}"/>
              </a:ext>
            </a:extLst>
          </p:cNvPr>
          <p:cNvSpPr/>
          <p:nvPr/>
        </p:nvSpPr>
        <p:spPr>
          <a:xfrm>
            <a:off x="5129723" y="5961740"/>
            <a:ext cx="1295325" cy="2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Q150.61 millones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5D58347-1580-4C16-B5D5-66E05D982D52}"/>
              </a:ext>
            </a:extLst>
          </p:cNvPr>
          <p:cNvSpPr/>
          <p:nvPr/>
        </p:nvSpPr>
        <p:spPr>
          <a:xfrm>
            <a:off x="710045" y="5961740"/>
            <a:ext cx="896559" cy="2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i="1" u="sng" dirty="0" err="1">
                <a:solidFill>
                  <a:schemeClr val="tx1"/>
                </a:solidFill>
              </a:rPr>
              <a:t>Dif</a:t>
            </a:r>
            <a:r>
              <a:rPr lang="es-GT" sz="1100" b="1" i="1" u="sng" dirty="0">
                <a:solidFill>
                  <a:schemeClr val="tx1"/>
                </a:solidFill>
              </a:rPr>
              <a:t>.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866AA22-ABE6-414B-9576-84B45BA1E8DD}"/>
              </a:ext>
            </a:extLst>
          </p:cNvPr>
          <p:cNvSpPr/>
          <p:nvPr/>
        </p:nvSpPr>
        <p:spPr>
          <a:xfrm>
            <a:off x="1332958" y="5638800"/>
            <a:ext cx="1447794" cy="23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Q12.42 millones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127B772B-04EA-4F63-A424-F7ECEA709AB9}"/>
              </a:ext>
            </a:extLst>
          </p:cNvPr>
          <p:cNvSpPr/>
          <p:nvPr/>
        </p:nvSpPr>
        <p:spPr>
          <a:xfrm>
            <a:off x="3161744" y="5638800"/>
            <a:ext cx="1295446" cy="23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chemeClr val="tx1"/>
                </a:solidFill>
              </a:rPr>
              <a:t>Q70.32 millones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E5A4CD3-2673-4D8B-B74C-08EEE96A0476}"/>
              </a:ext>
            </a:extLst>
          </p:cNvPr>
          <p:cNvSpPr/>
          <p:nvPr/>
        </p:nvSpPr>
        <p:spPr>
          <a:xfrm>
            <a:off x="5143000" y="5638800"/>
            <a:ext cx="1295325" cy="23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Q122.38 millones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46954334-46A6-4D08-BD82-AD47FB782B1C}"/>
              </a:ext>
            </a:extLst>
          </p:cNvPr>
          <p:cNvSpPr/>
          <p:nvPr/>
        </p:nvSpPr>
        <p:spPr>
          <a:xfrm>
            <a:off x="6681577" y="5961740"/>
            <a:ext cx="1295325" cy="2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Q227.25 millones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62DB66A2-4E32-48B6-8543-7A42205C83E4}"/>
              </a:ext>
            </a:extLst>
          </p:cNvPr>
          <p:cNvSpPr/>
          <p:nvPr/>
        </p:nvSpPr>
        <p:spPr>
          <a:xfrm>
            <a:off x="6694854" y="5638800"/>
            <a:ext cx="1295325" cy="23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Q88.73 millones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3C7DE357-7F5A-47C4-A50A-469CF3B616F6}"/>
              </a:ext>
            </a:extLst>
          </p:cNvPr>
          <p:cNvSpPr/>
          <p:nvPr/>
        </p:nvSpPr>
        <p:spPr>
          <a:xfrm>
            <a:off x="8540750" y="5961740"/>
            <a:ext cx="1295325" cy="2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Q266.07 millones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8CEB4389-B67D-451B-930A-784261226EA2}"/>
              </a:ext>
            </a:extLst>
          </p:cNvPr>
          <p:cNvSpPr/>
          <p:nvPr/>
        </p:nvSpPr>
        <p:spPr>
          <a:xfrm>
            <a:off x="8554027" y="5638800"/>
            <a:ext cx="1295325" cy="23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Q51.71 millones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5160D7EE-A803-4F82-89A3-FC0D481419EE}"/>
              </a:ext>
            </a:extLst>
          </p:cNvPr>
          <p:cNvSpPr/>
          <p:nvPr/>
        </p:nvSpPr>
        <p:spPr>
          <a:xfrm>
            <a:off x="6350" y="106244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COMPARATIVA DE INGRESOS POR CONTRIBUCION A LA SEGURIDAD SOCIAL AÑO 2019-2021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9C05D6E-BFB1-4191-A2F7-32C13E073F9A}"/>
              </a:ext>
            </a:extLst>
          </p:cNvPr>
          <p:cNvSpPr/>
          <p:nvPr/>
        </p:nvSpPr>
        <p:spPr>
          <a:xfrm>
            <a:off x="10383182" y="5908915"/>
            <a:ext cx="1295325" cy="2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Q228.51 millones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4499BD0-8756-4318-AA35-B4362F11AAE5}"/>
              </a:ext>
            </a:extLst>
          </p:cNvPr>
          <p:cNvSpPr/>
          <p:nvPr/>
        </p:nvSpPr>
        <p:spPr>
          <a:xfrm>
            <a:off x="10396459" y="5585975"/>
            <a:ext cx="1295325" cy="23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GT" sz="1100" b="1" dirty="0">
                <a:solidFill>
                  <a:sysClr val="windowText" lastClr="000000"/>
                </a:solidFill>
              </a:rPr>
              <a:t>Q105.07 millones</a:t>
            </a:r>
          </a:p>
        </p:txBody>
      </p:sp>
    </p:spTree>
    <p:extLst>
      <p:ext uri="{BB962C8B-B14F-4D97-AF65-F5344CB8AC3E}">
        <p14:creationId xmlns:p14="http://schemas.microsoft.com/office/powerpoint/2010/main" xmlns="" val="4237581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>
            <a:extLst>
              <a:ext uri="{FF2B5EF4-FFF2-40B4-BE49-F238E27FC236}">
                <a16:creationId xmlns="" xmlns:a16="http://schemas.microsoft.com/office/drawing/2014/main" id="{7692E5CF-F947-4B64-BA0D-52B3A077E3C2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INGRESOS POR CONTRIBUCIÓN A LA SEGURIDAD SOCIAL ACTIVIDAD ECONOMICA JUNIO 2021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7CC9D72B-5FB5-4285-802C-7952A7FD5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2572584"/>
              </p:ext>
            </p:extLst>
          </p:nvPr>
        </p:nvGraphicFramePr>
        <p:xfrm>
          <a:off x="234950" y="1371600"/>
          <a:ext cx="3581384" cy="420053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75963">
                  <a:extLst>
                    <a:ext uri="{9D8B030D-6E8A-4147-A177-3AD203B41FA5}">
                      <a16:colId xmlns="" xmlns:a16="http://schemas.microsoft.com/office/drawing/2014/main" val="3603272558"/>
                    </a:ext>
                  </a:extLst>
                </a:gridCol>
                <a:gridCol w="1108524">
                  <a:extLst>
                    <a:ext uri="{9D8B030D-6E8A-4147-A177-3AD203B41FA5}">
                      <a16:colId xmlns="" xmlns:a16="http://schemas.microsoft.com/office/drawing/2014/main" val="1962664688"/>
                    </a:ext>
                  </a:extLst>
                </a:gridCol>
                <a:gridCol w="596897">
                  <a:extLst>
                    <a:ext uri="{9D8B030D-6E8A-4147-A177-3AD203B41FA5}">
                      <a16:colId xmlns="" xmlns:a16="http://schemas.microsoft.com/office/drawing/2014/main" val="2274369853"/>
                    </a:ext>
                  </a:extLst>
                </a:gridCol>
              </a:tblGrid>
              <a:tr h="322637"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ACTIVIDAD ECONOMICA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PATRONO 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es-GT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="" xmlns:a16="http://schemas.microsoft.com/office/drawing/2014/main" val="1163026903"/>
                  </a:ext>
                </a:extLst>
              </a:tr>
              <a:tr h="501845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2,588.62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086451"/>
                  </a:ext>
                </a:extLst>
              </a:tr>
              <a:tr h="495412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COMERCIO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1,403.24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8370715"/>
                  </a:ext>
                </a:extLst>
              </a:tr>
              <a:tr h="479498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856.06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08781328"/>
                  </a:ext>
                </a:extLst>
              </a:tr>
              <a:tr h="322637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328.44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51452866"/>
                  </a:ext>
                </a:extLst>
              </a:tr>
              <a:tr h="479498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269.93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88520020"/>
                  </a:ext>
                </a:extLst>
              </a:tr>
              <a:tr h="377923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149.54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16800581"/>
                  </a:ext>
                </a:extLst>
              </a:tr>
              <a:tr h="479498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  84.62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77268390"/>
                  </a:ext>
                </a:extLst>
              </a:tr>
              <a:tr h="420350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  39.90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78771878"/>
                  </a:ext>
                </a:extLst>
              </a:tr>
              <a:tr h="321239"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Q      5,720.36 </a:t>
                      </a: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G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="" xmlns:a16="http://schemas.microsoft.com/office/drawing/2014/main" val="455255035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A658FC16-5DF0-4FE3-9B3A-8CD8B69A1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7227299"/>
              </p:ext>
            </p:extLst>
          </p:nvPr>
        </p:nvGraphicFramePr>
        <p:xfrm>
          <a:off x="3663950" y="549441"/>
          <a:ext cx="8458200" cy="625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9998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>
            <a:extLst>
              <a:ext uri="{FF2B5EF4-FFF2-40B4-BE49-F238E27FC236}">
                <a16:creationId xmlns="" xmlns:a16="http://schemas.microsoft.com/office/drawing/2014/main" id="{5E601451-AA48-47CE-9B32-CC690B9152F9}"/>
              </a:ext>
            </a:extLst>
          </p:cNvPr>
          <p:cNvSpPr/>
          <p:nvPr/>
        </p:nvSpPr>
        <p:spPr>
          <a:xfrm>
            <a:off x="0" y="54288"/>
            <a:ext cx="1219835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INGRESOS POR CONTRINBUCIÓN A LA SEGURIDAD SOCIAL JUNIO 2021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74003791-4D0F-4DB6-97B2-2C700E0AD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2714769"/>
              </p:ext>
            </p:extLst>
          </p:nvPr>
        </p:nvGraphicFramePr>
        <p:xfrm>
          <a:off x="749301" y="1347787"/>
          <a:ext cx="3995726" cy="472441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23887">
                  <a:extLst>
                    <a:ext uri="{9D8B030D-6E8A-4147-A177-3AD203B41FA5}">
                      <a16:colId xmlns="" xmlns:a16="http://schemas.microsoft.com/office/drawing/2014/main" val="1238402314"/>
                    </a:ext>
                  </a:extLst>
                </a:gridCol>
                <a:gridCol w="1208277">
                  <a:extLst>
                    <a:ext uri="{9D8B030D-6E8A-4147-A177-3AD203B41FA5}">
                      <a16:colId xmlns="" xmlns:a16="http://schemas.microsoft.com/office/drawing/2014/main" val="4254699679"/>
                    </a:ext>
                  </a:extLst>
                </a:gridCol>
                <a:gridCol w="963562">
                  <a:extLst>
                    <a:ext uri="{9D8B030D-6E8A-4147-A177-3AD203B41FA5}">
                      <a16:colId xmlns="" xmlns:a16="http://schemas.microsoft.com/office/drawing/2014/main" val="485182678"/>
                    </a:ext>
                  </a:extLst>
                </a:gridCol>
              </a:tblGrid>
              <a:tr h="200643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u="none" strike="noStrike">
                          <a:effectLst/>
                          <a:latin typeface="+mj-lt"/>
                        </a:rPr>
                        <a:t>DEPARTAMENTO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u="none" strike="noStrike">
                          <a:effectLst/>
                          <a:latin typeface="+mj-lt"/>
                        </a:rPr>
                        <a:t> AFILIADOS 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50" u="none" strike="noStrike">
                          <a:effectLst/>
                          <a:latin typeface="+mj-lt"/>
                        </a:rPr>
                        <a:t>%</a:t>
                      </a:r>
                      <a:endParaRPr lang="es-GT" sz="11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3888945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4,781.07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26325154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ESCUINTLA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319.72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90085285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96.63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03374384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SACATEPÉQUEZ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70.50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43465587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46.89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81432892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IZABAL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46.71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73409974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PETÉN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37.51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98324208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33.22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75092239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SUCHITEPÉQUEZ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32.28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33861081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31.01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09613668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30.88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6627783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RETALHULEU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29.98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2069569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27.00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81382673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21.56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4631859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QUICHÉ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19.72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9722993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PROGRESO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17.58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64018732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16.54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5518049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JUTIAPA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16.03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34007219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SOLOLÁ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15.48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3504548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14.27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67752191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TOTONICAPÁN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  8.52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57102088"/>
                  </a:ext>
                </a:extLst>
              </a:tr>
              <a:tr h="196506"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 VERAPAZ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              7.25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37576796"/>
                  </a:ext>
                </a:extLst>
              </a:tr>
              <a:tr h="200643">
                <a:tc>
                  <a:txBody>
                    <a:bodyPr/>
                    <a:lstStyle/>
                    <a:p>
                      <a:pPr algn="l" fontAlgn="ctr"/>
                      <a:r>
                        <a:rPr lang="es-GT" sz="115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5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Q      5,720.36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GT" sz="11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923109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58B8BA0-C1F0-4211-AE8C-4300FDDAF46E}"/>
              </a:ext>
            </a:extLst>
          </p:cNvPr>
          <p:cNvSpPr txBox="1"/>
          <p:nvPr/>
        </p:nvSpPr>
        <p:spPr>
          <a:xfrm>
            <a:off x="749301" y="5791200"/>
            <a:ext cx="2701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000" i="1" dirty="0"/>
              <a:t>*Cifras expresadas en millones de quetzales</a:t>
            </a:r>
          </a:p>
        </p:txBody>
      </p:sp>
      <mc:AlternateContent xmlns:mc="http://schemas.openxmlformats.org/markup-compatibility/2006">
        <mc:Choice xmlns="" xmlns:cx4="http://schemas.microsoft.com/office/drawing/2016/5/10/chartex" Requires="cx4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63A43F38-7939-4973-9355-FB83D7BE76F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90972117"/>
                  </p:ext>
                </p:extLst>
              </p:nvPr>
            </p:nvGraphicFramePr>
            <p:xfrm>
              <a:off x="4502150" y="423620"/>
              <a:ext cx="7696201" cy="643437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8" name="Gráfico 7">
                <a:extLst>
                  <a:ext uri="{FF2B5EF4-FFF2-40B4-BE49-F238E27FC236}">
                    <a16:creationId xmlns:cx4="http://schemas.microsoft.com/office/drawing/2016/5/10/chartex" xmlns="" xmlns:a16="http://schemas.microsoft.com/office/drawing/2014/main" id="{63A43F38-7939-4973-9355-FB83D7BE76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2150" y="423620"/>
                <a:ext cx="7696201" cy="64343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648070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1169783" y="1742802"/>
            <a:ext cx="2517200" cy="17816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997835" y="1962170"/>
            <a:ext cx="871501" cy="87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/>
          <p:nvPr/>
        </p:nvSpPr>
        <p:spPr>
          <a:xfrm>
            <a:off x="5086750" y="1742802"/>
            <a:ext cx="2517200" cy="1781600"/>
          </a:xfrm>
          <a:prstGeom prst="rect">
            <a:avLst/>
          </a:prstGeom>
          <a:solidFill>
            <a:srgbClr val="288D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7" name="Google Shape;167;p24"/>
          <p:cNvSpPr txBox="1"/>
          <p:nvPr/>
        </p:nvSpPr>
        <p:spPr>
          <a:xfrm>
            <a:off x="1266183" y="2976404"/>
            <a:ext cx="24208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733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INFRAESTRUCTURA</a:t>
            </a:r>
            <a:endParaRPr sz="1733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868567" y="1860555"/>
            <a:ext cx="953565" cy="9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>
            <a:off x="9003717" y="1742802"/>
            <a:ext cx="2517200" cy="17816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70" name="Google Shape;170;p24"/>
          <p:cNvSpPr txBox="1"/>
          <p:nvPr/>
        </p:nvSpPr>
        <p:spPr>
          <a:xfrm>
            <a:off x="5183150" y="2976404"/>
            <a:ext cx="23244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733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EQUIPAMIENTO</a:t>
            </a:r>
            <a:endParaRPr sz="1733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9100117" y="2814136"/>
            <a:ext cx="23244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733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MODERNIZACIÓN TECNOLÓGICA</a:t>
            </a:r>
            <a:endParaRPr sz="1733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718" y="361001"/>
            <a:ext cx="897101" cy="8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2639134" y="4671733"/>
            <a:ext cx="7371600" cy="981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" sz="3333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APROXIMADA</a:t>
            </a:r>
            <a:endParaRPr sz="3333"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3059934" y="5255102"/>
            <a:ext cx="6530000" cy="981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" sz="4000" dirty="0">
                <a:solidFill>
                  <a:srgbClr val="97C11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USD 376 MILLONES </a:t>
            </a:r>
            <a:br>
              <a:rPr lang="en" sz="4000" dirty="0">
                <a:solidFill>
                  <a:srgbClr val="97C11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" sz="3100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EQUIVALENTE A Q2,932.8 MILLONES</a:t>
            </a:r>
            <a:endParaRPr sz="3100"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9821353" y="1979476"/>
            <a:ext cx="827201" cy="826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4"/>
          <p:cNvCxnSpPr/>
          <p:nvPr/>
        </p:nvCxnSpPr>
        <p:spPr>
          <a:xfrm>
            <a:off x="403950" y="4449833"/>
            <a:ext cx="11396800" cy="0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9" name="Google Shape;179;p24"/>
          <p:cNvCxnSpPr/>
          <p:nvPr/>
        </p:nvCxnSpPr>
        <p:spPr>
          <a:xfrm>
            <a:off x="124117" y="6433267"/>
            <a:ext cx="11396800" cy="0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" name="Rectángulo 1"/>
          <p:cNvSpPr/>
          <p:nvPr/>
        </p:nvSpPr>
        <p:spPr>
          <a:xfrm>
            <a:off x="1499394" y="3633938"/>
            <a:ext cx="1954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dirty="0">
                <a:solidFill>
                  <a:srgbClr val="004976"/>
                </a:solidFill>
                <a:ea typeface="Open Sans"/>
                <a:cs typeface="Open Sans"/>
                <a:sym typeface="Open Sans"/>
              </a:rPr>
              <a:t>USD251,000,000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32278" y="3586886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dirty="0">
                <a:solidFill>
                  <a:srgbClr val="004976"/>
                </a:solidFill>
                <a:ea typeface="Open Sans"/>
                <a:cs typeface="Open Sans"/>
                <a:sym typeface="Open Sans"/>
              </a:rPr>
              <a:t>USD85,000,000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393050" y="3633938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dirty="0">
                <a:solidFill>
                  <a:srgbClr val="004976"/>
                </a:solidFill>
                <a:ea typeface="Open Sans"/>
                <a:cs typeface="Open Sans"/>
                <a:sym typeface="Open Sans"/>
              </a:rPr>
              <a:t>USD40,000,000</a:t>
            </a:r>
          </a:p>
        </p:txBody>
      </p:sp>
    </p:spTree>
    <p:extLst>
      <p:ext uri="{BB962C8B-B14F-4D97-AF65-F5344CB8AC3E}">
        <p14:creationId xmlns:p14="http://schemas.microsoft.com/office/powerpoint/2010/main" xmlns="" val="387130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">
            <a:extLst>
              <a:ext uri="{FF2B5EF4-FFF2-40B4-BE49-F238E27FC236}">
                <a16:creationId xmlns="" xmlns:a16="http://schemas.microsoft.com/office/drawing/2014/main" id="{58F12E83-C24B-4BF7-8B0B-B86F7A7862CE}"/>
              </a:ext>
            </a:extLst>
          </p:cNvPr>
          <p:cNvSpPr/>
          <p:nvPr/>
        </p:nvSpPr>
        <p:spPr>
          <a:xfrm>
            <a:off x="6351" y="5428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FINANCIACIÓN DE LA SEGURIDAD SOCIAL</a:t>
            </a:r>
          </a:p>
        </p:txBody>
      </p:sp>
      <p:sp>
        <p:nvSpPr>
          <p:cNvPr id="10" name="ExtraShape1">
            <a:extLst>
              <a:ext uri="{FF2B5EF4-FFF2-40B4-BE49-F238E27FC236}">
                <a16:creationId xmlns="" xmlns:a16="http://schemas.microsoft.com/office/drawing/2014/main" id="{1748E966-8C80-4C7A-A189-BB4DB6D1A664}"/>
              </a:ext>
            </a:extLst>
          </p:cNvPr>
          <p:cNvSpPr/>
          <p:nvPr/>
        </p:nvSpPr>
        <p:spPr>
          <a:xfrm>
            <a:off x="5320814" y="4449426"/>
            <a:ext cx="1445087" cy="1584933"/>
          </a:xfrm>
          <a:custGeom>
            <a:avLst/>
            <a:gdLst>
              <a:gd name="connsiteX0" fmla="*/ 1068876 w 1146006"/>
              <a:gd name="connsiteY0" fmla="*/ 631413 h 1256910"/>
              <a:gd name="connsiteX1" fmla="*/ 1057046 w 1146006"/>
              <a:gd name="connsiteY1" fmla="*/ 524206 h 1256910"/>
              <a:gd name="connsiteX2" fmla="*/ 1083108 w 1146006"/>
              <a:gd name="connsiteY2" fmla="*/ 463763 h 1256910"/>
              <a:gd name="connsiteX3" fmla="*/ 1131721 w 1146006"/>
              <a:gd name="connsiteY3" fmla="*/ 435667 h 1256910"/>
              <a:gd name="connsiteX4" fmla="*/ 1152053 w 1146006"/>
              <a:gd name="connsiteY4" fmla="*/ 360068 h 1256910"/>
              <a:gd name="connsiteX5" fmla="*/ 1100853 w 1146006"/>
              <a:gd name="connsiteY5" fmla="*/ 271345 h 1256910"/>
              <a:gd name="connsiteX6" fmla="*/ 1025253 w 1146006"/>
              <a:gd name="connsiteY6" fmla="*/ 251012 h 1256910"/>
              <a:gd name="connsiteX7" fmla="*/ 976640 w 1146006"/>
              <a:gd name="connsiteY7" fmla="*/ 279108 h 1256910"/>
              <a:gd name="connsiteX8" fmla="*/ 911207 w 1146006"/>
              <a:gd name="connsiteY8" fmla="*/ 271530 h 1256910"/>
              <a:gd name="connsiteX9" fmla="*/ 725813 w 1146006"/>
              <a:gd name="connsiteY9" fmla="*/ 164323 h 1256910"/>
              <a:gd name="connsiteX10" fmla="*/ 686442 w 1146006"/>
              <a:gd name="connsiteY10" fmla="*/ 111643 h 1256910"/>
              <a:gd name="connsiteX11" fmla="*/ 686442 w 1146006"/>
              <a:gd name="connsiteY11" fmla="*/ 55452 h 1256910"/>
              <a:gd name="connsiteX12" fmla="*/ 630990 w 1146006"/>
              <a:gd name="connsiteY12" fmla="*/ 0 h 1256910"/>
              <a:gd name="connsiteX13" fmla="*/ 528404 w 1146006"/>
              <a:gd name="connsiteY13" fmla="*/ 0 h 1256910"/>
              <a:gd name="connsiteX14" fmla="*/ 472952 w 1146006"/>
              <a:gd name="connsiteY14" fmla="*/ 55452 h 1256910"/>
              <a:gd name="connsiteX15" fmla="*/ 472952 w 1146006"/>
              <a:gd name="connsiteY15" fmla="*/ 111643 h 1256910"/>
              <a:gd name="connsiteX16" fmla="*/ 433766 w 1146006"/>
              <a:gd name="connsiteY16" fmla="*/ 164507 h 1256910"/>
              <a:gd name="connsiteX17" fmla="*/ 248372 w 1146006"/>
              <a:gd name="connsiteY17" fmla="*/ 271714 h 1256910"/>
              <a:gd name="connsiteX18" fmla="*/ 182938 w 1146006"/>
              <a:gd name="connsiteY18" fmla="*/ 279293 h 1256910"/>
              <a:gd name="connsiteX19" fmla="*/ 134326 w 1146006"/>
              <a:gd name="connsiteY19" fmla="*/ 251197 h 1256910"/>
              <a:gd name="connsiteX20" fmla="*/ 58726 w 1146006"/>
              <a:gd name="connsiteY20" fmla="*/ 271530 h 1256910"/>
              <a:gd name="connsiteX21" fmla="*/ 7525 w 1146006"/>
              <a:gd name="connsiteY21" fmla="*/ 360253 h 1256910"/>
              <a:gd name="connsiteX22" fmla="*/ 27858 w 1146006"/>
              <a:gd name="connsiteY22" fmla="*/ 435852 h 1256910"/>
              <a:gd name="connsiteX23" fmla="*/ 76471 w 1146006"/>
              <a:gd name="connsiteY23" fmla="*/ 463948 h 1256910"/>
              <a:gd name="connsiteX24" fmla="*/ 102533 w 1146006"/>
              <a:gd name="connsiteY24" fmla="*/ 524390 h 1256910"/>
              <a:gd name="connsiteX25" fmla="*/ 90703 w 1146006"/>
              <a:gd name="connsiteY25" fmla="*/ 631597 h 1256910"/>
              <a:gd name="connsiteX26" fmla="*/ 102533 w 1146006"/>
              <a:gd name="connsiteY26" fmla="*/ 738805 h 1256910"/>
              <a:gd name="connsiteX27" fmla="*/ 76471 w 1146006"/>
              <a:gd name="connsiteY27" fmla="*/ 799247 h 1256910"/>
              <a:gd name="connsiteX28" fmla="*/ 27673 w 1146006"/>
              <a:gd name="connsiteY28" fmla="*/ 826973 h 1256910"/>
              <a:gd name="connsiteX29" fmla="*/ 7341 w 1146006"/>
              <a:gd name="connsiteY29" fmla="*/ 902573 h 1256910"/>
              <a:gd name="connsiteX30" fmla="*/ 58541 w 1146006"/>
              <a:gd name="connsiteY30" fmla="*/ 991296 h 1256910"/>
              <a:gd name="connsiteX31" fmla="*/ 134141 w 1146006"/>
              <a:gd name="connsiteY31" fmla="*/ 1011628 h 1256910"/>
              <a:gd name="connsiteX32" fmla="*/ 182754 w 1146006"/>
              <a:gd name="connsiteY32" fmla="*/ 983532 h 1256910"/>
              <a:gd name="connsiteX33" fmla="*/ 248187 w 1146006"/>
              <a:gd name="connsiteY33" fmla="*/ 991111 h 1256910"/>
              <a:gd name="connsiteX34" fmla="*/ 433581 w 1146006"/>
              <a:gd name="connsiteY34" fmla="*/ 1098318 h 1256910"/>
              <a:gd name="connsiteX35" fmla="*/ 472767 w 1146006"/>
              <a:gd name="connsiteY35" fmla="*/ 1151182 h 1256910"/>
              <a:gd name="connsiteX36" fmla="*/ 472767 w 1146006"/>
              <a:gd name="connsiteY36" fmla="*/ 1207373 h 1256910"/>
              <a:gd name="connsiteX37" fmla="*/ 528219 w 1146006"/>
              <a:gd name="connsiteY37" fmla="*/ 1262825 h 1256910"/>
              <a:gd name="connsiteX38" fmla="*/ 630805 w 1146006"/>
              <a:gd name="connsiteY38" fmla="*/ 1262825 h 1256910"/>
              <a:gd name="connsiteX39" fmla="*/ 686257 w 1146006"/>
              <a:gd name="connsiteY39" fmla="*/ 1207373 h 1256910"/>
              <a:gd name="connsiteX40" fmla="*/ 686257 w 1146006"/>
              <a:gd name="connsiteY40" fmla="*/ 1151182 h 1256910"/>
              <a:gd name="connsiteX41" fmla="*/ 725443 w 1146006"/>
              <a:gd name="connsiteY41" fmla="*/ 1098318 h 1256910"/>
              <a:gd name="connsiteX42" fmla="*/ 910837 w 1146006"/>
              <a:gd name="connsiteY42" fmla="*/ 991111 h 1256910"/>
              <a:gd name="connsiteX43" fmla="*/ 976271 w 1146006"/>
              <a:gd name="connsiteY43" fmla="*/ 983532 h 1256910"/>
              <a:gd name="connsiteX44" fmla="*/ 1024884 w 1146006"/>
              <a:gd name="connsiteY44" fmla="*/ 1011628 h 1256910"/>
              <a:gd name="connsiteX45" fmla="*/ 1100483 w 1146006"/>
              <a:gd name="connsiteY45" fmla="*/ 991296 h 1256910"/>
              <a:gd name="connsiteX46" fmla="*/ 1151684 w 1146006"/>
              <a:gd name="connsiteY46" fmla="*/ 902573 h 1256910"/>
              <a:gd name="connsiteX47" fmla="*/ 1131351 w 1146006"/>
              <a:gd name="connsiteY47" fmla="*/ 826973 h 1256910"/>
              <a:gd name="connsiteX48" fmla="*/ 1082739 w 1146006"/>
              <a:gd name="connsiteY48" fmla="*/ 798877 h 1256910"/>
              <a:gd name="connsiteX49" fmla="*/ 1056676 w 1146006"/>
              <a:gd name="connsiteY49" fmla="*/ 738435 h 1256910"/>
              <a:gd name="connsiteX50" fmla="*/ 1068876 w 1146006"/>
              <a:gd name="connsiteY50" fmla="*/ 631413 h 1256910"/>
              <a:gd name="connsiteX51" fmla="*/ 579789 w 1146006"/>
              <a:gd name="connsiteY51" fmla="*/ 881686 h 1256910"/>
              <a:gd name="connsiteX52" fmla="*/ 329516 w 1146006"/>
              <a:gd name="connsiteY52" fmla="*/ 631413 h 1256910"/>
              <a:gd name="connsiteX53" fmla="*/ 579789 w 1146006"/>
              <a:gd name="connsiteY53" fmla="*/ 381140 h 1256910"/>
              <a:gd name="connsiteX54" fmla="*/ 830062 w 1146006"/>
              <a:gd name="connsiteY54" fmla="*/ 631413 h 1256910"/>
              <a:gd name="connsiteX55" fmla="*/ 579789 w 1146006"/>
              <a:gd name="connsiteY55" fmla="*/ 881686 h 125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6006" h="1256910">
                <a:moveTo>
                  <a:pt x="1068876" y="631413"/>
                </a:moveTo>
                <a:cubicBezTo>
                  <a:pt x="1068876" y="594629"/>
                  <a:pt x="1064809" y="558771"/>
                  <a:pt x="1057046" y="524206"/>
                </a:cubicBezTo>
                <a:cubicBezTo>
                  <a:pt x="1051685" y="500361"/>
                  <a:pt x="1062036" y="475962"/>
                  <a:pt x="1083108" y="463763"/>
                </a:cubicBezTo>
                <a:lnTo>
                  <a:pt x="1131721" y="435667"/>
                </a:lnTo>
                <a:cubicBezTo>
                  <a:pt x="1158153" y="420326"/>
                  <a:pt x="1167210" y="386500"/>
                  <a:pt x="1152053" y="360068"/>
                </a:cubicBezTo>
                <a:lnTo>
                  <a:pt x="1100853" y="271345"/>
                </a:lnTo>
                <a:cubicBezTo>
                  <a:pt x="1085511" y="244913"/>
                  <a:pt x="1051685" y="235856"/>
                  <a:pt x="1025253" y="251012"/>
                </a:cubicBezTo>
                <a:lnTo>
                  <a:pt x="976640" y="279108"/>
                </a:lnTo>
                <a:cubicBezTo>
                  <a:pt x="955569" y="291307"/>
                  <a:pt x="929137" y="287980"/>
                  <a:pt x="911207" y="271530"/>
                </a:cubicBezTo>
                <a:cubicBezTo>
                  <a:pt x="858713" y="223102"/>
                  <a:pt x="795497" y="186134"/>
                  <a:pt x="725813" y="164323"/>
                </a:cubicBezTo>
                <a:cubicBezTo>
                  <a:pt x="702338" y="157114"/>
                  <a:pt x="686442" y="135857"/>
                  <a:pt x="686442" y="111643"/>
                </a:cubicBezTo>
                <a:lnTo>
                  <a:pt x="686442" y="55452"/>
                </a:lnTo>
                <a:cubicBezTo>
                  <a:pt x="686442" y="24953"/>
                  <a:pt x="661673" y="0"/>
                  <a:pt x="630990" y="0"/>
                </a:cubicBezTo>
                <a:lnTo>
                  <a:pt x="528404" y="0"/>
                </a:lnTo>
                <a:cubicBezTo>
                  <a:pt x="497905" y="0"/>
                  <a:pt x="472952" y="24769"/>
                  <a:pt x="472952" y="55452"/>
                </a:cubicBezTo>
                <a:lnTo>
                  <a:pt x="472952" y="111643"/>
                </a:lnTo>
                <a:cubicBezTo>
                  <a:pt x="472952" y="136042"/>
                  <a:pt x="456871" y="157299"/>
                  <a:pt x="433766" y="164507"/>
                </a:cubicBezTo>
                <a:cubicBezTo>
                  <a:pt x="363897" y="186318"/>
                  <a:pt x="300866" y="223286"/>
                  <a:pt x="248372" y="271714"/>
                </a:cubicBezTo>
                <a:cubicBezTo>
                  <a:pt x="230442" y="288165"/>
                  <a:pt x="204010" y="291492"/>
                  <a:pt x="182938" y="279293"/>
                </a:cubicBezTo>
                <a:lnTo>
                  <a:pt x="134326" y="251197"/>
                </a:lnTo>
                <a:cubicBezTo>
                  <a:pt x="107893" y="235856"/>
                  <a:pt x="73883" y="244913"/>
                  <a:pt x="58726" y="271530"/>
                </a:cubicBezTo>
                <a:lnTo>
                  <a:pt x="7525" y="360253"/>
                </a:lnTo>
                <a:cubicBezTo>
                  <a:pt x="-7816" y="386685"/>
                  <a:pt x="1241" y="420695"/>
                  <a:pt x="27858" y="435852"/>
                </a:cubicBezTo>
                <a:lnTo>
                  <a:pt x="76471" y="463948"/>
                </a:lnTo>
                <a:cubicBezTo>
                  <a:pt x="97542" y="476147"/>
                  <a:pt x="107893" y="500546"/>
                  <a:pt x="102533" y="524390"/>
                </a:cubicBezTo>
                <a:cubicBezTo>
                  <a:pt x="94770" y="558955"/>
                  <a:pt x="90703" y="594814"/>
                  <a:pt x="90703" y="631597"/>
                </a:cubicBezTo>
                <a:cubicBezTo>
                  <a:pt x="90703" y="668381"/>
                  <a:pt x="94770" y="704239"/>
                  <a:pt x="102533" y="738805"/>
                </a:cubicBezTo>
                <a:cubicBezTo>
                  <a:pt x="107893" y="762649"/>
                  <a:pt x="97542" y="787048"/>
                  <a:pt x="76471" y="799247"/>
                </a:cubicBezTo>
                <a:lnTo>
                  <a:pt x="27673" y="826973"/>
                </a:lnTo>
                <a:cubicBezTo>
                  <a:pt x="1241" y="842315"/>
                  <a:pt x="-7816" y="876140"/>
                  <a:pt x="7341" y="902573"/>
                </a:cubicBezTo>
                <a:lnTo>
                  <a:pt x="58541" y="991296"/>
                </a:lnTo>
                <a:cubicBezTo>
                  <a:pt x="73883" y="1017728"/>
                  <a:pt x="107709" y="1026785"/>
                  <a:pt x="134141" y="1011628"/>
                </a:cubicBezTo>
                <a:lnTo>
                  <a:pt x="182754" y="983532"/>
                </a:lnTo>
                <a:cubicBezTo>
                  <a:pt x="203825" y="971333"/>
                  <a:pt x="230257" y="974660"/>
                  <a:pt x="248187" y="991111"/>
                </a:cubicBezTo>
                <a:cubicBezTo>
                  <a:pt x="300681" y="1039539"/>
                  <a:pt x="363897" y="1076507"/>
                  <a:pt x="433581" y="1098318"/>
                </a:cubicBezTo>
                <a:cubicBezTo>
                  <a:pt x="456871" y="1105527"/>
                  <a:pt x="472767" y="1126783"/>
                  <a:pt x="472767" y="1151182"/>
                </a:cubicBezTo>
                <a:lnTo>
                  <a:pt x="472767" y="1207373"/>
                </a:lnTo>
                <a:cubicBezTo>
                  <a:pt x="472767" y="1237872"/>
                  <a:pt x="497536" y="1262825"/>
                  <a:pt x="528219" y="1262825"/>
                </a:cubicBezTo>
                <a:lnTo>
                  <a:pt x="630805" y="1262825"/>
                </a:lnTo>
                <a:cubicBezTo>
                  <a:pt x="661304" y="1262825"/>
                  <a:pt x="686257" y="1238057"/>
                  <a:pt x="686257" y="1207373"/>
                </a:cubicBezTo>
                <a:lnTo>
                  <a:pt x="686257" y="1151182"/>
                </a:lnTo>
                <a:cubicBezTo>
                  <a:pt x="686257" y="1126783"/>
                  <a:pt x="702338" y="1105527"/>
                  <a:pt x="725443" y="1098318"/>
                </a:cubicBezTo>
                <a:cubicBezTo>
                  <a:pt x="795313" y="1076507"/>
                  <a:pt x="858343" y="1039539"/>
                  <a:pt x="910837" y="991111"/>
                </a:cubicBezTo>
                <a:cubicBezTo>
                  <a:pt x="928767" y="974660"/>
                  <a:pt x="955199" y="971333"/>
                  <a:pt x="976271" y="983532"/>
                </a:cubicBezTo>
                <a:lnTo>
                  <a:pt x="1024884" y="1011628"/>
                </a:lnTo>
                <a:cubicBezTo>
                  <a:pt x="1051316" y="1026970"/>
                  <a:pt x="1085326" y="1017913"/>
                  <a:pt x="1100483" y="991296"/>
                </a:cubicBezTo>
                <a:lnTo>
                  <a:pt x="1151684" y="902573"/>
                </a:lnTo>
                <a:cubicBezTo>
                  <a:pt x="1167025" y="876140"/>
                  <a:pt x="1157968" y="842130"/>
                  <a:pt x="1131351" y="826973"/>
                </a:cubicBezTo>
                <a:lnTo>
                  <a:pt x="1082739" y="798877"/>
                </a:lnTo>
                <a:cubicBezTo>
                  <a:pt x="1061667" y="786678"/>
                  <a:pt x="1051316" y="762279"/>
                  <a:pt x="1056676" y="738435"/>
                </a:cubicBezTo>
                <a:cubicBezTo>
                  <a:pt x="1064809" y="704055"/>
                  <a:pt x="1068876" y="668196"/>
                  <a:pt x="1068876" y="631413"/>
                </a:cubicBezTo>
                <a:close/>
                <a:moveTo>
                  <a:pt x="579789" y="881686"/>
                </a:moveTo>
                <a:cubicBezTo>
                  <a:pt x="441529" y="881686"/>
                  <a:pt x="329516" y="769673"/>
                  <a:pt x="329516" y="631413"/>
                </a:cubicBezTo>
                <a:cubicBezTo>
                  <a:pt x="329516" y="493152"/>
                  <a:pt x="441529" y="381140"/>
                  <a:pt x="579789" y="381140"/>
                </a:cubicBezTo>
                <a:cubicBezTo>
                  <a:pt x="718050" y="381140"/>
                  <a:pt x="830062" y="493152"/>
                  <a:pt x="830062" y="631413"/>
                </a:cubicBezTo>
                <a:cubicBezTo>
                  <a:pt x="830062" y="769488"/>
                  <a:pt x="718050" y="881686"/>
                  <a:pt x="579789" y="881686"/>
                </a:cubicBezTo>
                <a:close/>
              </a:path>
            </a:pathLst>
          </a:custGeom>
          <a:solidFill>
            <a:schemeClr val="bg2"/>
          </a:solidFill>
          <a:ln w="184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D6A8353C-E826-4A60-988D-E0BA70225FCE}"/>
              </a:ext>
            </a:extLst>
          </p:cNvPr>
          <p:cNvGrpSpPr/>
          <p:nvPr/>
        </p:nvGrpSpPr>
        <p:grpSpPr>
          <a:xfrm>
            <a:off x="4730935" y="1285860"/>
            <a:ext cx="3371679" cy="3371679"/>
            <a:chOff x="4142670" y="491298"/>
            <a:chExt cx="3371679" cy="3371679"/>
          </a:xfrm>
        </p:grpSpPr>
        <p:sp>
          <p:nvSpPr>
            <p:cNvPr id="13" name="ValueBack1">
              <a:extLst>
                <a:ext uri="{FF2B5EF4-FFF2-40B4-BE49-F238E27FC236}">
                  <a16:creationId xmlns="" xmlns:a16="http://schemas.microsoft.com/office/drawing/2014/main" id="{753E8D9D-BD11-4735-A865-0FF11A9B1F7C}"/>
                </a:ext>
              </a:extLst>
            </p:cNvPr>
            <p:cNvSpPr/>
            <p:nvPr/>
          </p:nvSpPr>
          <p:spPr bwMode="auto">
            <a:xfrm>
              <a:off x="4383505" y="732133"/>
              <a:ext cx="2890010" cy="28900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/>
            </a:p>
          </p:txBody>
        </p:sp>
        <p:sp>
          <p:nvSpPr>
            <p:cNvPr id="14" name="ValueShape1">
              <a:extLst>
                <a:ext uri="{FF2B5EF4-FFF2-40B4-BE49-F238E27FC236}">
                  <a16:creationId xmlns="" xmlns:a16="http://schemas.microsoft.com/office/drawing/2014/main" id="{8149D2FD-E030-4049-882F-C34C8B14FE40}"/>
                </a:ext>
              </a:extLst>
            </p:cNvPr>
            <p:cNvSpPr/>
            <p:nvPr/>
          </p:nvSpPr>
          <p:spPr bwMode="auto">
            <a:xfrm flipH="1">
              <a:off x="4142670" y="491298"/>
              <a:ext cx="3371679" cy="3371679"/>
            </a:xfrm>
            <a:prstGeom prst="blockArc">
              <a:avLst>
                <a:gd name="adj1" fmla="val 16200000"/>
                <a:gd name="adj2" fmla="val 5434297"/>
                <a:gd name="adj3" fmla="val 25692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15" name="ValueText1">
              <a:extLst>
                <a:ext uri="{FF2B5EF4-FFF2-40B4-BE49-F238E27FC236}">
                  <a16:creationId xmlns="" xmlns:a16="http://schemas.microsoft.com/office/drawing/2014/main" id="{BFB8FC9B-F294-4385-A7BE-D713D4745B63}"/>
                </a:ext>
              </a:extLst>
            </p:cNvPr>
            <p:cNvSpPr txBox="1"/>
            <p:nvPr/>
          </p:nvSpPr>
          <p:spPr>
            <a:xfrm>
              <a:off x="5324826" y="1841772"/>
              <a:ext cx="1007367" cy="7132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numCol="1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50%</a:t>
              </a:r>
              <a:endParaRPr lang="en-US" sz="16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406AB937-820C-4E40-BD19-D92148E4C056}"/>
              </a:ext>
            </a:extLst>
          </p:cNvPr>
          <p:cNvGrpSpPr/>
          <p:nvPr/>
        </p:nvGrpSpPr>
        <p:grpSpPr>
          <a:xfrm>
            <a:off x="8498747" y="3744297"/>
            <a:ext cx="2890015" cy="2890011"/>
            <a:chOff x="8002352" y="3350356"/>
            <a:chExt cx="2890015" cy="2890011"/>
          </a:xfrm>
        </p:grpSpPr>
        <p:sp>
          <p:nvSpPr>
            <p:cNvPr id="17" name="ValueBack2">
              <a:extLst>
                <a:ext uri="{FF2B5EF4-FFF2-40B4-BE49-F238E27FC236}">
                  <a16:creationId xmlns="" xmlns:a16="http://schemas.microsoft.com/office/drawing/2014/main" id="{16237F59-9EB3-4B31-88C6-744AFFA1181B}"/>
                </a:ext>
              </a:extLst>
            </p:cNvPr>
            <p:cNvSpPr/>
            <p:nvPr/>
          </p:nvSpPr>
          <p:spPr bwMode="auto">
            <a:xfrm>
              <a:off x="8243188" y="3591190"/>
              <a:ext cx="2408342" cy="24083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19" name="ValueShape2">
              <a:extLst>
                <a:ext uri="{FF2B5EF4-FFF2-40B4-BE49-F238E27FC236}">
                  <a16:creationId xmlns="" xmlns:a16="http://schemas.microsoft.com/office/drawing/2014/main" id="{12B45841-F077-4D7F-A806-0A0C8E5C6220}"/>
                </a:ext>
              </a:extLst>
            </p:cNvPr>
            <p:cNvSpPr/>
            <p:nvPr/>
          </p:nvSpPr>
          <p:spPr bwMode="auto">
            <a:xfrm>
              <a:off x="8002352" y="3350356"/>
              <a:ext cx="2890015" cy="2890011"/>
            </a:xfrm>
            <a:prstGeom prst="blockArc">
              <a:avLst>
                <a:gd name="adj1" fmla="val 21499973"/>
                <a:gd name="adj2" fmla="val 5476357"/>
                <a:gd name="adj3" fmla="val 24816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20" name="ValueText2">
              <a:extLst>
                <a:ext uri="{FF2B5EF4-FFF2-40B4-BE49-F238E27FC236}">
                  <a16:creationId xmlns="" xmlns:a16="http://schemas.microsoft.com/office/drawing/2014/main" id="{8C6E3D8E-F147-4B69-9112-10AA1DCEA99E}"/>
                </a:ext>
              </a:extLst>
            </p:cNvPr>
            <p:cNvSpPr txBox="1"/>
            <p:nvPr/>
          </p:nvSpPr>
          <p:spPr>
            <a:xfrm>
              <a:off x="8943675" y="4340738"/>
              <a:ext cx="1007367" cy="7132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numCol="1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Impact" panose="020B0806030902050204" pitchFamily="34" charset="0"/>
                </a:rPr>
                <a:t>25%</a:t>
              </a:r>
              <a:endParaRPr lang="en-US" sz="16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1" name="CustomText">
            <a:extLst>
              <a:ext uri="{FF2B5EF4-FFF2-40B4-BE49-F238E27FC236}">
                <a16:creationId xmlns="" xmlns:a16="http://schemas.microsoft.com/office/drawing/2014/main" id="{25E2BE0F-7E4A-45F7-B010-E7CDAB99E62D}"/>
              </a:ext>
            </a:extLst>
          </p:cNvPr>
          <p:cNvSpPr/>
          <p:nvPr/>
        </p:nvSpPr>
        <p:spPr>
          <a:xfrm>
            <a:off x="4558894" y="714356"/>
            <a:ext cx="2257836" cy="536652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dirty="0">
                <a:solidFill>
                  <a:srgbClr val="012263"/>
                </a:solidFill>
              </a:rPr>
              <a:t>PATRONOS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D1AA7EC8-4C1E-4F90-985A-F4CAF07531D7}"/>
              </a:ext>
            </a:extLst>
          </p:cNvPr>
          <p:cNvGrpSpPr/>
          <p:nvPr/>
        </p:nvGrpSpPr>
        <p:grpSpPr>
          <a:xfrm>
            <a:off x="0" y="642918"/>
            <a:ext cx="4602152" cy="6396219"/>
            <a:chOff x="6692719" y="660503"/>
            <a:chExt cx="5431603" cy="6602753"/>
          </a:xfrm>
        </p:grpSpPr>
        <p:sp>
          <p:nvSpPr>
            <p:cNvPr id="23" name="16 Rectángulo">
              <a:extLst>
                <a:ext uri="{FF2B5EF4-FFF2-40B4-BE49-F238E27FC236}">
                  <a16:creationId xmlns="" xmlns:a16="http://schemas.microsoft.com/office/drawing/2014/main" id="{E15E41D2-2938-4061-ABF4-DA2C43E2522B}"/>
                </a:ext>
              </a:extLst>
            </p:cNvPr>
            <p:cNvSpPr/>
            <p:nvPr/>
          </p:nvSpPr>
          <p:spPr>
            <a:xfrm>
              <a:off x="6718291" y="940670"/>
              <a:ext cx="5375168" cy="5260252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 sz="1600" dirty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30F161F8-64C8-4E9B-8AB3-561B1F704207}"/>
                </a:ext>
              </a:extLst>
            </p:cNvPr>
            <p:cNvSpPr/>
            <p:nvPr/>
          </p:nvSpPr>
          <p:spPr>
            <a:xfrm>
              <a:off x="6953507" y="4022566"/>
              <a:ext cx="5014482" cy="3240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“…</a:t>
              </a:r>
              <a:r>
                <a:rPr lang="es-ES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El Organismo Ejecutivo asignará anualmente en el Presupuesto de Ingresos y Egresos del Estado, una partida específica para cubrir la cuota que corresponde al Estado como tal y como empleador, … y será fijada de conformidad con los estudios técnicos actuariales del instituto…”</a:t>
              </a:r>
              <a:endParaRPr lang="es-ES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="" xmlns:a16="http://schemas.microsoft.com/office/drawing/2014/main" id="{E7AC7EE2-1EDB-4045-A450-9B2DCDB62257}"/>
                </a:ext>
              </a:extLst>
            </p:cNvPr>
            <p:cNvSpPr/>
            <p:nvPr/>
          </p:nvSpPr>
          <p:spPr>
            <a:xfrm>
              <a:off x="6692719" y="3020335"/>
              <a:ext cx="5431603" cy="953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Constitución Política de la República</a:t>
              </a:r>
            </a:p>
            <a:p>
              <a:pPr algn="ctr"/>
              <a:r>
                <a:rPr lang="es-GT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Artículo 100 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="" xmlns:a16="http://schemas.microsoft.com/office/drawing/2014/main" id="{BA41A4CC-7B76-4549-8713-5C08C9E70F0D}"/>
                </a:ext>
              </a:extLst>
            </p:cNvPr>
            <p:cNvSpPr/>
            <p:nvPr/>
          </p:nvSpPr>
          <p:spPr>
            <a:xfrm>
              <a:off x="7058923" y="1471695"/>
              <a:ext cx="4649390" cy="162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“</a:t>
              </a:r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Las tres partes deben contribuir a sufragar el costo total de los beneficios que en determinado momento se den, en la siguiente proporción:</a:t>
              </a:r>
              <a:endParaRPr lang="es-ES" sz="1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="" xmlns:a16="http://schemas.microsoft.com/office/drawing/2014/main" id="{69A8C732-CE2A-4B9D-A0BB-B6AF33F818E3}"/>
                </a:ext>
              </a:extLst>
            </p:cNvPr>
            <p:cNvSpPr/>
            <p:nvPr/>
          </p:nvSpPr>
          <p:spPr>
            <a:xfrm>
              <a:off x="7272976" y="660503"/>
              <a:ext cx="4517818" cy="667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Ley Orgánica del Instituto</a:t>
              </a:r>
            </a:p>
            <a:p>
              <a:pPr algn="ctr"/>
              <a:r>
                <a:rPr lang="es-GT" b="1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Artículo 39  </a:t>
              </a:r>
              <a:endParaRPr lang="es-GT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="" xmlns:a16="http://schemas.microsoft.com/office/drawing/2014/main" id="{EE115C05-6CE2-434D-857A-203D14E621DE}"/>
              </a:ext>
            </a:extLst>
          </p:cNvPr>
          <p:cNvGrpSpPr/>
          <p:nvPr/>
        </p:nvGrpSpPr>
        <p:grpSpPr>
          <a:xfrm>
            <a:off x="8427309" y="967617"/>
            <a:ext cx="2890015" cy="2890011"/>
            <a:chOff x="7737888" y="417453"/>
            <a:chExt cx="2890015" cy="2890011"/>
          </a:xfrm>
        </p:grpSpPr>
        <p:sp>
          <p:nvSpPr>
            <p:cNvPr id="30" name="ValueBack2">
              <a:extLst>
                <a:ext uri="{FF2B5EF4-FFF2-40B4-BE49-F238E27FC236}">
                  <a16:creationId xmlns="" xmlns:a16="http://schemas.microsoft.com/office/drawing/2014/main" id="{F56CD5DD-1938-498A-9737-9ED528DE4537}"/>
                </a:ext>
              </a:extLst>
            </p:cNvPr>
            <p:cNvSpPr/>
            <p:nvPr/>
          </p:nvSpPr>
          <p:spPr bwMode="auto">
            <a:xfrm>
              <a:off x="7978724" y="658287"/>
              <a:ext cx="2408342" cy="240834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/>
            </a:p>
          </p:txBody>
        </p:sp>
        <p:sp>
          <p:nvSpPr>
            <p:cNvPr id="31" name="ValueShape2">
              <a:extLst>
                <a:ext uri="{FF2B5EF4-FFF2-40B4-BE49-F238E27FC236}">
                  <a16:creationId xmlns="" xmlns:a16="http://schemas.microsoft.com/office/drawing/2014/main" id="{529B0FD8-40A3-4E5E-A5C0-57C6A241F33A}"/>
                </a:ext>
              </a:extLst>
            </p:cNvPr>
            <p:cNvSpPr/>
            <p:nvPr/>
          </p:nvSpPr>
          <p:spPr bwMode="auto">
            <a:xfrm>
              <a:off x="7737888" y="417453"/>
              <a:ext cx="2890015" cy="2890011"/>
            </a:xfrm>
            <a:prstGeom prst="blockArc">
              <a:avLst>
                <a:gd name="adj1" fmla="val 16200000"/>
                <a:gd name="adj2" fmla="val 21581328"/>
                <a:gd name="adj3" fmla="val 25247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32" name="ValueText2">
              <a:extLst>
                <a:ext uri="{FF2B5EF4-FFF2-40B4-BE49-F238E27FC236}">
                  <a16:creationId xmlns="" xmlns:a16="http://schemas.microsoft.com/office/drawing/2014/main" id="{204A19A0-0E16-4A13-964F-59FFC60F2241}"/>
                </a:ext>
              </a:extLst>
            </p:cNvPr>
            <p:cNvSpPr txBox="1"/>
            <p:nvPr/>
          </p:nvSpPr>
          <p:spPr>
            <a:xfrm>
              <a:off x="8679211" y="1509075"/>
              <a:ext cx="1007367" cy="7132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90000" bIns="90000" numCol="1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1600" dirty="0">
                  <a:solidFill>
                    <a:schemeClr val="accent6">
                      <a:lumMod val="75000"/>
                    </a:schemeClr>
                  </a:solidFill>
                  <a:latin typeface="Impact" panose="020B0806030902050204" pitchFamily="34" charset="0"/>
                </a:rPr>
                <a:t>25%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3" name="CustomText">
            <a:extLst>
              <a:ext uri="{FF2B5EF4-FFF2-40B4-BE49-F238E27FC236}">
                <a16:creationId xmlns="" xmlns:a16="http://schemas.microsoft.com/office/drawing/2014/main" id="{1D3FCE5A-F233-4D02-A791-9AEECAD7B643}"/>
              </a:ext>
            </a:extLst>
          </p:cNvPr>
          <p:cNvSpPr/>
          <p:nvPr/>
        </p:nvSpPr>
        <p:spPr>
          <a:xfrm>
            <a:off x="8031176" y="500042"/>
            <a:ext cx="2257836" cy="536652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 dirty="0">
                <a:solidFill>
                  <a:schemeClr val="accent6">
                    <a:lumMod val="75000"/>
                  </a:schemeClr>
                </a:solidFill>
              </a:rPr>
              <a:t>TRABAJADORES</a:t>
            </a:r>
          </a:p>
        </p:txBody>
      </p:sp>
    </p:spTree>
    <p:extLst>
      <p:ext uri="{BB962C8B-B14F-4D97-AF65-F5344CB8AC3E}">
        <p14:creationId xmlns:p14="http://schemas.microsoft.com/office/powerpoint/2010/main" xmlns="" val="331719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/>
        </p:nvSpPr>
        <p:spPr>
          <a:xfrm>
            <a:off x="1166267" y="1622894"/>
            <a:ext cx="4315392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Estudios y diseño </a:t>
            </a:r>
            <a:r>
              <a:rPr lang="en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del Complejo Hospitalario de campos del Roosevelt de la zona 11 en ciudad capital de Guatemala</a:t>
            </a:r>
            <a:endParaRPr lang="en-US" sz="24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en-US" sz="24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18" y="361001"/>
            <a:ext cx="897101" cy="8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15683" y="226100"/>
            <a:ext cx="7610800" cy="1064800"/>
          </a:xfrm>
          <a:prstGeom prst="rect">
            <a:avLst/>
          </a:prstGeom>
          <a:solidFill>
            <a:srgbClr val="005F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4" name="Google Shape;254;p28"/>
          <p:cNvSpPr txBox="1"/>
          <p:nvPr/>
        </p:nvSpPr>
        <p:spPr>
          <a:xfrm>
            <a:off x="422683" y="327501"/>
            <a:ext cx="8219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Infraestructura</a:t>
            </a:r>
            <a:endParaRPr sz="4000" dirty="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532152" y="397617"/>
            <a:ext cx="827201" cy="721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594283" y="168301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just">
              <a:buFont typeface="+mj-lt"/>
              <a:buAutoNum type="alphaLcPeriod"/>
            </a:pP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</a:rPr>
              <a:t>H</a:t>
            </a:r>
            <a:r>
              <a:rPr lang="es-GT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</a:rPr>
              <a:t>ospital General de Alta Complejidad nivel III categoría III-2;</a:t>
            </a:r>
          </a:p>
          <a:p>
            <a:pPr marL="914400" lvl="1" indent="-457200" algn="just">
              <a:buFont typeface="+mj-lt"/>
              <a:buAutoNum type="alphaLcPeriod"/>
            </a:pPr>
            <a:endParaRPr lang="es-GT" sz="2400" dirty="0">
              <a:solidFill>
                <a:srgbClr val="004976"/>
              </a:solidFill>
              <a:latin typeface="Open Sans"/>
              <a:ea typeface="Open Sans"/>
              <a:cs typeface="Open Sans"/>
            </a:endParaRPr>
          </a:p>
          <a:p>
            <a:pPr marL="914400" lvl="1" indent="-457200" algn="just">
              <a:buFont typeface="+mj-lt"/>
              <a:buAutoNum type="alphaLcPeriod"/>
            </a:pPr>
            <a:r>
              <a:rPr lang="es-GT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</a:rPr>
              <a:t>Hospital General de Mediana Complejidad nivel II-2;</a:t>
            </a:r>
          </a:p>
          <a:p>
            <a:pPr marL="914400" lvl="1" indent="-457200" algn="just">
              <a:buFont typeface="+mj-lt"/>
              <a:buAutoNum type="alphaLcPeriod"/>
            </a:pPr>
            <a:endParaRPr lang="es-GT" sz="2400" dirty="0">
              <a:solidFill>
                <a:srgbClr val="004976"/>
              </a:solidFill>
              <a:latin typeface="Open Sans"/>
              <a:ea typeface="Open Sans"/>
              <a:cs typeface="Open Sans"/>
            </a:endParaRPr>
          </a:p>
          <a:p>
            <a:pPr marL="914400" lvl="1" indent="-457200" algn="just">
              <a:buFont typeface="+mj-lt"/>
              <a:buAutoNum type="alphaLcPeriod"/>
            </a:pPr>
            <a:r>
              <a:rPr lang="es-GT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</a:rPr>
              <a:t>Hospital Pediátrico, nivel III, categoría    III-2; y</a:t>
            </a:r>
          </a:p>
          <a:p>
            <a:pPr marL="914400" lvl="1" indent="-457200" algn="just">
              <a:buFont typeface="+mj-lt"/>
              <a:buAutoNum type="alphaLcPeriod"/>
            </a:pPr>
            <a:endParaRPr lang="es-GT" sz="2400" dirty="0">
              <a:solidFill>
                <a:srgbClr val="004976"/>
              </a:solidFill>
              <a:latin typeface="Open Sans"/>
              <a:ea typeface="Open Sans"/>
              <a:cs typeface="Open Sans"/>
            </a:endParaRPr>
          </a:p>
          <a:p>
            <a:pPr marL="914400" lvl="1" indent="-457200" algn="just">
              <a:buFont typeface="+mj-lt"/>
              <a:buAutoNum type="alphaLcPeriod"/>
            </a:pPr>
            <a:r>
              <a:rPr lang="es-GT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</a:rPr>
              <a:t>Hospital de Gineco-Obstetricia, nivel III, categoría III-2</a:t>
            </a:r>
            <a:endParaRPr lang="en-US" sz="24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01676" y="1689357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cxnSp>
        <p:nvCxnSpPr>
          <p:cNvPr id="18" name="Google Shape;118;p17"/>
          <p:cNvCxnSpPr/>
          <p:nvPr/>
        </p:nvCxnSpPr>
        <p:spPr>
          <a:xfrm flipH="1">
            <a:off x="5594284" y="1689358"/>
            <a:ext cx="1995" cy="4524315"/>
          </a:xfrm>
          <a:prstGeom prst="straightConnector1">
            <a:avLst/>
          </a:prstGeom>
          <a:noFill/>
          <a:ln w="19050" cap="flat" cmpd="sng">
            <a:solidFill>
              <a:srgbClr val="0F789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" name="CuadroTexto 4"/>
          <p:cNvSpPr txBox="1"/>
          <p:nvPr/>
        </p:nvSpPr>
        <p:spPr>
          <a:xfrm>
            <a:off x="-80736" y="-6313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2" name="Google Shape;114;p17"/>
          <p:cNvSpPr txBox="1"/>
          <p:nvPr/>
        </p:nvSpPr>
        <p:spPr>
          <a:xfrm>
            <a:off x="1847068" y="4651044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166267" y="5055489"/>
            <a:ext cx="365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USD16.3 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Q127.1 MILLONES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4" name="Google Shape;178;p24"/>
          <p:cNvCxnSpPr/>
          <p:nvPr/>
        </p:nvCxnSpPr>
        <p:spPr>
          <a:xfrm>
            <a:off x="575996" y="4558990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" name="Google Shape;178;p24"/>
          <p:cNvCxnSpPr/>
          <p:nvPr/>
        </p:nvCxnSpPr>
        <p:spPr>
          <a:xfrm>
            <a:off x="575996" y="5631385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63429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/>
        </p:nvSpPr>
        <p:spPr>
          <a:xfrm>
            <a:off x="1166267" y="1622893"/>
            <a:ext cx="4315392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" sz="2400" b="1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Estudios</a:t>
            </a:r>
            <a:r>
              <a:rPr lang="en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" sz="2400" b="1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diseño</a:t>
            </a:r>
            <a:r>
              <a:rPr lang="en-US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del Hospital del </a:t>
            </a:r>
            <a:r>
              <a:rPr lang="en-US" sz="2400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Predio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Arrivillaga, </a:t>
            </a:r>
            <a:r>
              <a:rPr lang="en-US" sz="2400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zona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5 de la capital. </a:t>
            </a:r>
          </a:p>
          <a:p>
            <a:pPr algn="just">
              <a:lnSpc>
                <a:spcPct val="115000"/>
              </a:lnSpc>
            </a:pPr>
            <a:endParaRPr lang="en-US" sz="24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18" y="361001"/>
            <a:ext cx="897101" cy="8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15683" y="226100"/>
            <a:ext cx="7610800" cy="1064800"/>
          </a:xfrm>
          <a:prstGeom prst="rect">
            <a:avLst/>
          </a:prstGeom>
          <a:solidFill>
            <a:srgbClr val="005F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4" name="Google Shape;254;p28"/>
          <p:cNvSpPr txBox="1"/>
          <p:nvPr/>
        </p:nvSpPr>
        <p:spPr>
          <a:xfrm>
            <a:off x="422683" y="327501"/>
            <a:ext cx="8219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Infraestructura</a:t>
            </a:r>
            <a:endParaRPr sz="4000" dirty="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532152" y="397617"/>
            <a:ext cx="827201" cy="72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lipse 16"/>
          <p:cNvSpPr/>
          <p:nvPr/>
        </p:nvSpPr>
        <p:spPr>
          <a:xfrm>
            <a:off x="301676" y="1689357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cxnSp>
        <p:nvCxnSpPr>
          <p:cNvPr id="18" name="Google Shape;118;p17"/>
          <p:cNvCxnSpPr/>
          <p:nvPr/>
        </p:nvCxnSpPr>
        <p:spPr>
          <a:xfrm flipH="1">
            <a:off x="5594284" y="1689358"/>
            <a:ext cx="1995" cy="4524315"/>
          </a:xfrm>
          <a:prstGeom prst="straightConnector1">
            <a:avLst/>
          </a:prstGeom>
          <a:noFill/>
          <a:ln w="19050" cap="flat" cmpd="sng">
            <a:solidFill>
              <a:srgbClr val="0F789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5" name="Google Shape;114;p17"/>
          <p:cNvSpPr txBox="1"/>
          <p:nvPr/>
        </p:nvSpPr>
        <p:spPr>
          <a:xfrm>
            <a:off x="7714468" y="1945944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033667" y="2350389"/>
            <a:ext cx="3652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USD2.4 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Q18.9 MILLONES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Google Shape;178;p24"/>
          <p:cNvCxnSpPr/>
          <p:nvPr/>
        </p:nvCxnSpPr>
        <p:spPr>
          <a:xfrm>
            <a:off x="6443396" y="1853890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" name="Google Shape;178;p24"/>
          <p:cNvCxnSpPr/>
          <p:nvPr/>
        </p:nvCxnSpPr>
        <p:spPr>
          <a:xfrm>
            <a:off x="6443396" y="2926285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" name="Elipse 20"/>
          <p:cNvSpPr/>
          <p:nvPr/>
        </p:nvSpPr>
        <p:spPr>
          <a:xfrm>
            <a:off x="259817" y="3951514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2" name="Google Shape;247;p28"/>
          <p:cNvSpPr txBox="1"/>
          <p:nvPr/>
        </p:nvSpPr>
        <p:spPr>
          <a:xfrm>
            <a:off x="1043674" y="3844685"/>
            <a:ext cx="4315392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Hospital Regional de Oriente en Zacapa</a:t>
            </a:r>
            <a:r>
              <a:rPr lang="en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, con </a:t>
            </a:r>
            <a:r>
              <a:rPr lang="en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203 camas</a:t>
            </a:r>
            <a:r>
              <a:rPr lang="en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y 32,000 m</a:t>
            </a:r>
            <a:r>
              <a:rPr lang="en" sz="2400" baseline="300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de construcción</a:t>
            </a:r>
            <a:endParaRPr lang="en-US" sz="24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114;p17"/>
          <p:cNvSpPr txBox="1"/>
          <p:nvPr/>
        </p:nvSpPr>
        <p:spPr>
          <a:xfrm>
            <a:off x="7628743" y="4350704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930475" y="4719762"/>
            <a:ext cx="3652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USD 94,4 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Q736.3 MILLONES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Google Shape;178;p24"/>
          <p:cNvCxnSpPr/>
          <p:nvPr/>
        </p:nvCxnSpPr>
        <p:spPr>
          <a:xfrm>
            <a:off x="6357671" y="4258650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" name="Google Shape;178;p24"/>
          <p:cNvCxnSpPr/>
          <p:nvPr/>
        </p:nvCxnSpPr>
        <p:spPr>
          <a:xfrm>
            <a:off x="6357671" y="5331045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293790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/>
        </p:nvSpPr>
        <p:spPr>
          <a:xfrm>
            <a:off x="945875" y="1522851"/>
            <a:ext cx="5394601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Instalación y equipamiento de dos unidades modulares </a:t>
            </a:r>
            <a:r>
              <a:rPr lang="en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para la atención de la emergencia producto de la pandemia </a:t>
            </a:r>
            <a:r>
              <a:rPr lang="en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COVID-19 </a:t>
            </a: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18" y="361001"/>
            <a:ext cx="897101" cy="8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15683" y="226100"/>
            <a:ext cx="7610800" cy="1064800"/>
          </a:xfrm>
          <a:prstGeom prst="rect">
            <a:avLst/>
          </a:prstGeom>
          <a:solidFill>
            <a:srgbClr val="005F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4" name="Google Shape;254;p28"/>
          <p:cNvSpPr txBox="1"/>
          <p:nvPr/>
        </p:nvSpPr>
        <p:spPr>
          <a:xfrm>
            <a:off x="422683" y="327501"/>
            <a:ext cx="8219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0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Infraestructura</a:t>
            </a:r>
            <a:endParaRPr sz="4000" dirty="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532152" y="397617"/>
            <a:ext cx="827201" cy="721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Elipse 16"/>
          <p:cNvSpPr/>
          <p:nvPr/>
        </p:nvSpPr>
        <p:spPr>
          <a:xfrm>
            <a:off x="301676" y="1689357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11" name="Google Shape;114;p17"/>
          <p:cNvSpPr txBox="1"/>
          <p:nvPr/>
        </p:nvSpPr>
        <p:spPr>
          <a:xfrm>
            <a:off x="8393056" y="1906786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12255" y="2358109"/>
            <a:ext cx="3652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USD28.7 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Q223.8 MILLONES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3" name="Google Shape;178;p24"/>
          <p:cNvCxnSpPr/>
          <p:nvPr/>
        </p:nvCxnSpPr>
        <p:spPr>
          <a:xfrm>
            <a:off x="7121984" y="1814732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" name="Google Shape;178;p24"/>
          <p:cNvCxnSpPr/>
          <p:nvPr/>
        </p:nvCxnSpPr>
        <p:spPr>
          <a:xfrm>
            <a:off x="7146284" y="3158060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" name="Google Shape;118;p17"/>
          <p:cNvCxnSpPr/>
          <p:nvPr/>
        </p:nvCxnSpPr>
        <p:spPr>
          <a:xfrm flipH="1">
            <a:off x="6682973" y="1814732"/>
            <a:ext cx="1995" cy="4524315"/>
          </a:xfrm>
          <a:prstGeom prst="straightConnector1">
            <a:avLst/>
          </a:prstGeom>
          <a:noFill/>
          <a:ln w="19050" cap="flat" cmpd="sng">
            <a:solidFill>
              <a:srgbClr val="0F789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" name="Elipse 15"/>
          <p:cNvSpPr/>
          <p:nvPr/>
        </p:nvSpPr>
        <p:spPr>
          <a:xfrm>
            <a:off x="301676" y="4223007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19" name="Google Shape;247;p28"/>
          <p:cNvSpPr txBox="1"/>
          <p:nvPr/>
        </p:nvSpPr>
        <p:spPr>
          <a:xfrm>
            <a:off x="945874" y="4091623"/>
            <a:ext cx="4315392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Emergencia</a:t>
            </a:r>
            <a:r>
              <a:rPr lang="en-US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COVID-19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, se </a:t>
            </a:r>
            <a:r>
              <a:rPr lang="en-US" sz="2400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adquirieron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2,571 </a:t>
            </a:r>
            <a:r>
              <a:rPr lang="en-US" sz="2400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equipos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última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tecnología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en" sz="2400" b="1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114;p17"/>
          <p:cNvSpPr txBox="1"/>
          <p:nvPr/>
        </p:nvSpPr>
        <p:spPr>
          <a:xfrm>
            <a:off x="8394377" y="4399178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713576" y="4850501"/>
            <a:ext cx="3652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USD 8.3MILLONES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Q56 MILLONES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2" name="Google Shape;178;p24"/>
          <p:cNvCxnSpPr/>
          <p:nvPr/>
        </p:nvCxnSpPr>
        <p:spPr>
          <a:xfrm>
            <a:off x="7123305" y="4307124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" name="Google Shape;178;p24"/>
          <p:cNvCxnSpPr/>
          <p:nvPr/>
        </p:nvCxnSpPr>
        <p:spPr>
          <a:xfrm>
            <a:off x="7147605" y="5650452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2644708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18" y="361001"/>
            <a:ext cx="897101" cy="8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/>
          <p:nvPr/>
        </p:nvSpPr>
        <p:spPr>
          <a:xfrm>
            <a:off x="15683" y="226100"/>
            <a:ext cx="7610800" cy="1064800"/>
          </a:xfrm>
          <a:prstGeom prst="rect">
            <a:avLst/>
          </a:prstGeom>
          <a:solidFill>
            <a:srgbClr val="005F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4" name="Google Shape;254;p28"/>
          <p:cNvSpPr txBox="1"/>
          <p:nvPr/>
        </p:nvSpPr>
        <p:spPr>
          <a:xfrm>
            <a:off x="422683" y="327501"/>
            <a:ext cx="82196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Equipamiento</a:t>
            </a:r>
            <a:endParaRPr sz="4000" dirty="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59012" y="1526653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sp>
        <p:nvSpPr>
          <p:cNvPr id="21" name="Google Shape;247;p28"/>
          <p:cNvSpPr txBox="1"/>
          <p:nvPr/>
        </p:nvSpPr>
        <p:spPr>
          <a:xfrm>
            <a:off x="1065220" y="1382060"/>
            <a:ext cx="5385704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Equipo de </a:t>
            </a:r>
            <a:r>
              <a:rPr lang="es-E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cadena</a:t>
            </a: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s-E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frío</a:t>
            </a:r>
          </a:p>
          <a:p>
            <a:pPr lvl="0" algn="just">
              <a:lnSpc>
                <a:spcPct val="115000"/>
              </a:lnSpc>
            </a:pPr>
            <a:endParaRPr lang="es-ES" sz="24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15000"/>
              </a:lnSpc>
            </a:pPr>
            <a:r>
              <a:rPr lang="es-ES" sz="2400" b="1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Congeladores y refrigeradores para almacenamiento de vacunas.</a:t>
            </a: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677" r="897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70588">
            <a:off x="5340782" y="305099"/>
            <a:ext cx="1342215" cy="9065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 rot="1039106">
            <a:off x="6182413" y="228684"/>
            <a:ext cx="1129875" cy="1129875"/>
          </a:xfrm>
          <a:prstGeom prst="rect">
            <a:avLst/>
          </a:prstGeom>
        </p:spPr>
      </p:pic>
      <p:sp>
        <p:nvSpPr>
          <p:cNvPr id="13" name="Google Shape;114;p17"/>
          <p:cNvSpPr txBox="1"/>
          <p:nvPr/>
        </p:nvSpPr>
        <p:spPr>
          <a:xfrm>
            <a:off x="8368756" y="1680591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87955" y="2131914"/>
            <a:ext cx="3652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USD 1.5MILLONES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Q11,7 MILLONES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5" name="Google Shape;178;p24"/>
          <p:cNvCxnSpPr/>
          <p:nvPr/>
        </p:nvCxnSpPr>
        <p:spPr>
          <a:xfrm>
            <a:off x="7097684" y="1588537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78;p24"/>
          <p:cNvCxnSpPr/>
          <p:nvPr/>
        </p:nvCxnSpPr>
        <p:spPr>
          <a:xfrm>
            <a:off x="7121984" y="2931865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" name="Google Shape;118;p17"/>
          <p:cNvCxnSpPr/>
          <p:nvPr/>
        </p:nvCxnSpPr>
        <p:spPr>
          <a:xfrm flipH="1">
            <a:off x="6766061" y="1874532"/>
            <a:ext cx="1995" cy="4524315"/>
          </a:xfrm>
          <a:prstGeom prst="straightConnector1">
            <a:avLst/>
          </a:prstGeom>
          <a:noFill/>
          <a:ln w="19050" cap="flat" cmpd="sng">
            <a:solidFill>
              <a:srgbClr val="0F789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Elipse 18"/>
          <p:cNvSpPr/>
          <p:nvPr/>
        </p:nvSpPr>
        <p:spPr>
          <a:xfrm>
            <a:off x="356004" y="3767279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  <p:sp>
        <p:nvSpPr>
          <p:cNvPr id="23" name="Google Shape;247;p28"/>
          <p:cNvSpPr txBox="1"/>
          <p:nvPr/>
        </p:nvSpPr>
        <p:spPr>
          <a:xfrm>
            <a:off x="1037410" y="3622622"/>
            <a:ext cx="53469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Adquisición de 108 ambulancias</a:t>
            </a:r>
            <a:endParaRPr lang="en" sz="2400" b="1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114;p17"/>
          <p:cNvSpPr txBox="1"/>
          <p:nvPr/>
        </p:nvSpPr>
        <p:spPr>
          <a:xfrm>
            <a:off x="8393056" y="3567594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712255" y="4018917"/>
            <a:ext cx="3652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USD 6 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Q46,8 MILLONES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6" name="Google Shape;178;p24"/>
          <p:cNvCxnSpPr/>
          <p:nvPr/>
        </p:nvCxnSpPr>
        <p:spPr>
          <a:xfrm>
            <a:off x="7121984" y="3475540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" name="Google Shape;178;p24"/>
          <p:cNvCxnSpPr/>
          <p:nvPr/>
        </p:nvCxnSpPr>
        <p:spPr>
          <a:xfrm>
            <a:off x="7146284" y="4818868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" name="Elipse 27"/>
          <p:cNvSpPr/>
          <p:nvPr/>
        </p:nvSpPr>
        <p:spPr>
          <a:xfrm>
            <a:off x="295814" y="5488945"/>
            <a:ext cx="548640" cy="50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</a:p>
        </p:txBody>
      </p:sp>
      <p:sp>
        <p:nvSpPr>
          <p:cNvPr id="29" name="Google Shape;247;p28"/>
          <p:cNvSpPr txBox="1"/>
          <p:nvPr/>
        </p:nvSpPr>
        <p:spPr>
          <a:xfrm>
            <a:off x="1037409" y="5444780"/>
            <a:ext cx="431539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4976"/>
                </a:solidFill>
                <a:latin typeface="Open Sans"/>
                <a:ea typeface="Open Sans"/>
                <a:cs typeface="Open Sans"/>
                <a:sym typeface="Open Sans"/>
              </a:rPr>
              <a:t>Modernización Tecnológica</a:t>
            </a:r>
            <a:endParaRPr lang="en" sz="2400" b="1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sz="1600" dirty="0">
              <a:solidFill>
                <a:srgbClr val="0049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114;p17"/>
          <p:cNvSpPr txBox="1"/>
          <p:nvPr/>
        </p:nvSpPr>
        <p:spPr>
          <a:xfrm>
            <a:off x="8417356" y="5472221"/>
            <a:ext cx="295379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Inversión </a:t>
            </a:r>
            <a:r>
              <a:rPr lang="en" dirty="0" err="1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aproximad</a:t>
            </a:r>
            <a:r>
              <a:rPr lang="en-US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r>
              <a:rPr lang="en" dirty="0">
                <a:solidFill>
                  <a:srgbClr val="00497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:</a:t>
            </a:r>
            <a:endParaRPr dirty="0">
              <a:solidFill>
                <a:srgbClr val="00497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736555" y="5923544"/>
            <a:ext cx="3652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accent6"/>
                </a:solidFill>
                <a:latin typeface="Calibri Light" panose="020F0302020204030204" pitchFamily="34" charset="0"/>
              </a:rPr>
              <a:t>USD 40 MILLONES</a:t>
            </a:r>
          </a:p>
          <a:p>
            <a:pPr algn="ctr"/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EQUIVALENTE A </a:t>
            </a:r>
            <a:r>
              <a:rPr lang="es-GT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Q312 MILLONES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32" name="Google Shape;178;p24"/>
          <p:cNvCxnSpPr/>
          <p:nvPr/>
        </p:nvCxnSpPr>
        <p:spPr>
          <a:xfrm>
            <a:off x="7146284" y="5380167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" name="Google Shape;178;p24"/>
          <p:cNvCxnSpPr/>
          <p:nvPr/>
        </p:nvCxnSpPr>
        <p:spPr>
          <a:xfrm>
            <a:off x="7170584" y="6723495"/>
            <a:ext cx="4784000" cy="56853"/>
          </a:xfrm>
          <a:prstGeom prst="straightConnector1">
            <a:avLst/>
          </a:prstGeom>
          <a:noFill/>
          <a:ln w="28575" cap="flat" cmpd="sng">
            <a:solidFill>
              <a:srgbClr val="0092D1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xmlns="" val="123076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2182C5-8F3D-9647-B808-6CCCA51B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76" y="117733"/>
            <a:ext cx="10515600" cy="1325563"/>
          </a:xfrm>
        </p:spPr>
        <p:txBody>
          <a:bodyPr/>
          <a:lstStyle/>
          <a:p>
            <a:r>
              <a:rPr lang="es-GT" dirty="0">
                <a:solidFill>
                  <a:schemeClr val="accent1">
                    <a:lumMod val="50000"/>
                  </a:schemeClr>
                </a:solidFill>
              </a:rPr>
              <a:t>Prioridades 2021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06EB871E-1F74-934E-86B4-625ED8798DAC}"/>
              </a:ext>
            </a:extLst>
          </p:cNvPr>
          <p:cNvGrpSpPr/>
          <p:nvPr/>
        </p:nvGrpSpPr>
        <p:grpSpPr>
          <a:xfrm>
            <a:off x="198854" y="1515980"/>
            <a:ext cx="10039051" cy="4583551"/>
            <a:chOff x="297792" y="1336654"/>
            <a:chExt cx="11848764" cy="5118581"/>
          </a:xfrm>
        </p:grpSpPr>
        <p:grpSp>
          <p:nvGrpSpPr>
            <p:cNvPr id="12" name="Grupo 11">
              <a:extLst>
                <a:ext uri="{FF2B5EF4-FFF2-40B4-BE49-F238E27FC236}">
                  <a16:creationId xmlns="" xmlns:a16="http://schemas.microsoft.com/office/drawing/2014/main" id="{493AA5CC-540B-054F-9CAC-ECF14B7C75AB}"/>
                </a:ext>
              </a:extLst>
            </p:cNvPr>
            <p:cNvGrpSpPr/>
            <p:nvPr/>
          </p:nvGrpSpPr>
          <p:grpSpPr>
            <a:xfrm>
              <a:off x="297792" y="1479260"/>
              <a:ext cx="1824430" cy="1717115"/>
              <a:chOff x="429122" y="1456842"/>
              <a:chExt cx="1824430" cy="1717115"/>
            </a:xfrm>
          </p:grpSpPr>
          <p:sp>
            <p:nvSpPr>
              <p:cNvPr id="13" name="Elipse 12">
                <a:extLst>
                  <a:ext uri="{FF2B5EF4-FFF2-40B4-BE49-F238E27FC236}">
                    <a16:creationId xmlns="" xmlns:a16="http://schemas.microsoft.com/office/drawing/2014/main" id="{CD593D84-AB6E-4845-81D0-167161F9A813}"/>
                  </a:ext>
                </a:extLst>
              </p:cNvPr>
              <p:cNvSpPr/>
              <p:nvPr/>
            </p:nvSpPr>
            <p:spPr>
              <a:xfrm>
                <a:off x="571708" y="1456842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1400"/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="" xmlns:a16="http://schemas.microsoft.com/office/drawing/2014/main" id="{68D41F8B-9710-9742-A16C-AB203DCB5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tretch>
                <a:fillRect/>
              </a:stretch>
            </p:blipFill>
            <p:spPr>
              <a:xfrm>
                <a:off x="770709" y="1686840"/>
                <a:ext cx="848458" cy="848458"/>
              </a:xfrm>
              <a:prstGeom prst="rect">
                <a:avLst/>
              </a:prstGeom>
            </p:spPr>
          </p:pic>
          <p:sp>
            <p:nvSpPr>
              <p:cNvPr id="15" name="CuadroTexto 14">
                <a:extLst>
                  <a:ext uri="{FF2B5EF4-FFF2-40B4-BE49-F238E27FC236}">
                    <a16:creationId xmlns="" xmlns:a16="http://schemas.microsoft.com/office/drawing/2014/main" id="{C30BBF25-D24F-7B4A-99BF-BCD5F054EB17}"/>
                  </a:ext>
                </a:extLst>
              </p:cNvPr>
              <p:cNvSpPr txBox="1"/>
              <p:nvPr/>
            </p:nvSpPr>
            <p:spPr>
              <a:xfrm>
                <a:off x="429122" y="2830254"/>
                <a:ext cx="1824430" cy="34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Vacunación</a:t>
                </a: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BDA2ECBB-A6BA-CD4E-BA7A-96DF59068538}"/>
                </a:ext>
              </a:extLst>
            </p:cNvPr>
            <p:cNvGrpSpPr/>
            <p:nvPr/>
          </p:nvGrpSpPr>
          <p:grpSpPr>
            <a:xfrm>
              <a:off x="2430199" y="1409107"/>
              <a:ext cx="1733425" cy="1957707"/>
              <a:chOff x="328226" y="1456842"/>
              <a:chExt cx="1733425" cy="1957707"/>
            </a:xfrm>
          </p:grpSpPr>
          <p:sp>
            <p:nvSpPr>
              <p:cNvPr id="17" name="Elipse 16">
                <a:extLst>
                  <a:ext uri="{FF2B5EF4-FFF2-40B4-BE49-F238E27FC236}">
                    <a16:creationId xmlns="" xmlns:a16="http://schemas.microsoft.com/office/drawing/2014/main" id="{0F81135E-2782-7447-8457-0E7C4D1EDE65}"/>
                  </a:ext>
                </a:extLst>
              </p:cNvPr>
              <p:cNvSpPr/>
              <p:nvPr/>
            </p:nvSpPr>
            <p:spPr>
              <a:xfrm>
                <a:off x="571708" y="1456842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1400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="" xmlns:a16="http://schemas.microsoft.com/office/drawing/2014/main" id="{C9EA9B20-1128-CE49-8F76-0EA0C3FB4A28}"/>
                  </a:ext>
                </a:extLst>
              </p:cNvPr>
              <p:cNvSpPr txBox="1"/>
              <p:nvPr/>
            </p:nvSpPr>
            <p:spPr>
              <a:xfrm>
                <a:off x="328226" y="2830255"/>
                <a:ext cx="1733425" cy="58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Ampliación de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Cobertura</a:t>
                </a: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="" xmlns:a16="http://schemas.microsoft.com/office/drawing/2014/main" id="{A1FB0AF3-7D9F-2C45-864D-AE192F475216}"/>
                </a:ext>
              </a:extLst>
            </p:cNvPr>
            <p:cNvGrpSpPr/>
            <p:nvPr/>
          </p:nvGrpSpPr>
          <p:grpSpPr>
            <a:xfrm>
              <a:off x="4298864" y="1409552"/>
              <a:ext cx="2694547" cy="2142359"/>
              <a:chOff x="-325557" y="1453646"/>
              <a:chExt cx="2694547" cy="2142359"/>
            </a:xfrm>
          </p:grpSpPr>
          <p:sp>
            <p:nvSpPr>
              <p:cNvPr id="21" name="Elipse 20">
                <a:extLst>
                  <a:ext uri="{FF2B5EF4-FFF2-40B4-BE49-F238E27FC236}">
                    <a16:creationId xmlns="" xmlns:a16="http://schemas.microsoft.com/office/drawing/2014/main" id="{B804C5FA-EAA0-0541-AACC-B69C205F4976}"/>
                  </a:ext>
                </a:extLst>
              </p:cNvPr>
              <p:cNvSpPr/>
              <p:nvPr/>
            </p:nvSpPr>
            <p:spPr>
              <a:xfrm>
                <a:off x="471268" y="1453646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1400"/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="" xmlns:a16="http://schemas.microsoft.com/office/drawing/2014/main" id="{62AB06DB-7CC2-2247-9D1B-37D0B521970E}"/>
                  </a:ext>
                </a:extLst>
              </p:cNvPr>
              <p:cNvSpPr txBox="1"/>
              <p:nvPr/>
            </p:nvSpPr>
            <p:spPr>
              <a:xfrm>
                <a:off x="-325557" y="2771118"/>
                <a:ext cx="2694547" cy="824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Reforzamiento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de Infraestructura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(Hospitales e INFRAIGSS)</a:t>
                </a: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E5F6A996-3A2C-BA48-BC91-073D324DBB52}"/>
                </a:ext>
              </a:extLst>
            </p:cNvPr>
            <p:cNvGrpSpPr/>
            <p:nvPr/>
          </p:nvGrpSpPr>
          <p:grpSpPr>
            <a:xfrm>
              <a:off x="7008575" y="1336654"/>
              <a:ext cx="2893414" cy="2455848"/>
              <a:chOff x="-168506" y="1456842"/>
              <a:chExt cx="2893414" cy="2455848"/>
            </a:xfrm>
          </p:grpSpPr>
          <p:sp>
            <p:nvSpPr>
              <p:cNvPr id="25" name="Elipse 24">
                <a:extLst>
                  <a:ext uri="{FF2B5EF4-FFF2-40B4-BE49-F238E27FC236}">
                    <a16:creationId xmlns="" xmlns:a16="http://schemas.microsoft.com/office/drawing/2014/main" id="{417BFEF1-D117-5D4D-8DB7-AC07BA512387}"/>
                  </a:ext>
                </a:extLst>
              </p:cNvPr>
              <p:cNvSpPr/>
              <p:nvPr/>
            </p:nvSpPr>
            <p:spPr>
              <a:xfrm>
                <a:off x="571708" y="1456842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1400"/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="" xmlns:a16="http://schemas.microsoft.com/office/drawing/2014/main" id="{CECF38FA-BB42-1346-8B42-DCC0FDA11D12}"/>
                  </a:ext>
                </a:extLst>
              </p:cNvPr>
              <p:cNvSpPr txBox="1"/>
              <p:nvPr/>
            </p:nvSpPr>
            <p:spPr>
              <a:xfrm>
                <a:off x="-168506" y="2847212"/>
                <a:ext cx="2893414" cy="1065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Reducción en tiempo para otorgar pensiones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(Cuenta Única Proyecto de TI)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="" xmlns:a16="http://schemas.microsoft.com/office/drawing/2014/main" id="{7D6E41F0-3563-AB47-B7D4-EE8F1AEBEE64}"/>
                </a:ext>
              </a:extLst>
            </p:cNvPr>
            <p:cNvGrpSpPr/>
            <p:nvPr/>
          </p:nvGrpSpPr>
          <p:grpSpPr>
            <a:xfrm>
              <a:off x="9544715" y="1439608"/>
              <a:ext cx="2601841" cy="2193471"/>
              <a:chOff x="-185026" y="1456842"/>
              <a:chExt cx="2601841" cy="2193471"/>
            </a:xfrm>
          </p:grpSpPr>
          <p:sp>
            <p:nvSpPr>
              <p:cNvPr id="29" name="Elipse 28">
                <a:extLst>
                  <a:ext uri="{FF2B5EF4-FFF2-40B4-BE49-F238E27FC236}">
                    <a16:creationId xmlns="" xmlns:a16="http://schemas.microsoft.com/office/drawing/2014/main" id="{A2BFC12F-7081-2D46-B238-7E2B6BF0EF24}"/>
                  </a:ext>
                </a:extLst>
              </p:cNvPr>
              <p:cNvSpPr/>
              <p:nvPr/>
            </p:nvSpPr>
            <p:spPr>
              <a:xfrm>
                <a:off x="571708" y="1456842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="" xmlns:a16="http://schemas.microsoft.com/office/drawing/2014/main" id="{1DED6EBA-1DBF-4440-BF03-B91FE57DA048}"/>
                  </a:ext>
                </a:extLst>
              </p:cNvPr>
              <p:cNvSpPr txBox="1"/>
              <p:nvPr/>
            </p:nvSpPr>
            <p:spPr>
              <a:xfrm>
                <a:off x="-185026" y="2825426"/>
                <a:ext cx="2601841" cy="824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Talento Humano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(Carrera Administrativa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y escalafón)</a:t>
                </a:r>
              </a:p>
            </p:txBody>
          </p:sp>
        </p:grpSp>
        <p:pic>
          <p:nvPicPr>
            <p:cNvPr id="48" name="Imagen 47">
              <a:extLst>
                <a:ext uri="{FF2B5EF4-FFF2-40B4-BE49-F238E27FC236}">
                  <a16:creationId xmlns="" xmlns:a16="http://schemas.microsoft.com/office/drawing/2014/main" id="{78FBF506-4027-8441-9D3F-B34148636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>
              <a:off x="2917566" y="1623317"/>
              <a:ext cx="844309" cy="844309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="" xmlns:a16="http://schemas.microsoft.com/office/drawing/2014/main" id="{25C7E1AD-9190-F840-BC68-1BF34901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</a:blip>
            <a:stretch>
              <a:fillRect/>
            </a:stretch>
          </p:blipFill>
          <p:spPr>
            <a:xfrm>
              <a:off x="5326781" y="1623317"/>
              <a:ext cx="814656" cy="814656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="" xmlns:a16="http://schemas.microsoft.com/office/drawing/2014/main" id="{E9356F60-99CB-B748-8661-6D3AF7FC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</a:blip>
            <a:stretch>
              <a:fillRect/>
            </a:stretch>
          </p:blipFill>
          <p:spPr>
            <a:xfrm>
              <a:off x="7910480" y="1498890"/>
              <a:ext cx="968736" cy="968736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="" xmlns:a16="http://schemas.microsoft.com/office/drawing/2014/main" id="{29F69EA8-8999-0142-A070-B2A4AA428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</a:blip>
            <a:stretch>
              <a:fillRect/>
            </a:stretch>
          </p:blipFill>
          <p:spPr>
            <a:xfrm>
              <a:off x="10499127" y="1591616"/>
              <a:ext cx="929089" cy="929089"/>
            </a:xfrm>
            <a:prstGeom prst="rect">
              <a:avLst/>
            </a:prstGeom>
          </p:spPr>
        </p:pic>
        <p:grpSp>
          <p:nvGrpSpPr>
            <p:cNvPr id="52" name="Grupo 51">
              <a:extLst>
                <a:ext uri="{FF2B5EF4-FFF2-40B4-BE49-F238E27FC236}">
                  <a16:creationId xmlns="" xmlns:a16="http://schemas.microsoft.com/office/drawing/2014/main" id="{DA939B33-E01B-A846-9D68-F6BF570E1E05}"/>
                </a:ext>
              </a:extLst>
            </p:cNvPr>
            <p:cNvGrpSpPr/>
            <p:nvPr/>
          </p:nvGrpSpPr>
          <p:grpSpPr>
            <a:xfrm>
              <a:off x="619019" y="3785349"/>
              <a:ext cx="2104252" cy="2198299"/>
              <a:chOff x="142820" y="1456842"/>
              <a:chExt cx="2104252" cy="2198299"/>
            </a:xfrm>
          </p:grpSpPr>
          <p:sp>
            <p:nvSpPr>
              <p:cNvPr id="53" name="Elipse 52">
                <a:extLst>
                  <a:ext uri="{FF2B5EF4-FFF2-40B4-BE49-F238E27FC236}">
                    <a16:creationId xmlns="" xmlns:a16="http://schemas.microsoft.com/office/drawing/2014/main" id="{A5ECBB7F-7558-1246-8395-0BFF4E614A98}"/>
                  </a:ext>
                </a:extLst>
              </p:cNvPr>
              <p:cNvSpPr/>
              <p:nvPr/>
            </p:nvSpPr>
            <p:spPr>
              <a:xfrm>
                <a:off x="571708" y="1456842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1400"/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="" xmlns:a16="http://schemas.microsoft.com/office/drawing/2014/main" id="{BBBE21AB-DA70-0949-85DB-B2E2C35A9058}"/>
                  </a:ext>
                </a:extLst>
              </p:cNvPr>
              <p:cNvSpPr txBox="1"/>
              <p:nvPr/>
            </p:nvSpPr>
            <p:spPr>
              <a:xfrm>
                <a:off x="142820" y="2830254"/>
                <a:ext cx="2104252" cy="824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Atención a los 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Afiliados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(Consulta Externa)</a:t>
                </a: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="" xmlns:a16="http://schemas.microsoft.com/office/drawing/2014/main" id="{C87B3E1B-47F6-8547-AD93-C373635B3E37}"/>
                </a:ext>
              </a:extLst>
            </p:cNvPr>
            <p:cNvGrpSpPr/>
            <p:nvPr/>
          </p:nvGrpSpPr>
          <p:grpSpPr>
            <a:xfrm>
              <a:off x="3562082" y="3785349"/>
              <a:ext cx="1740994" cy="2188703"/>
              <a:chOff x="312088" y="1453646"/>
              <a:chExt cx="1740994" cy="2188703"/>
            </a:xfrm>
          </p:grpSpPr>
          <p:sp>
            <p:nvSpPr>
              <p:cNvPr id="56" name="Elipse 55">
                <a:extLst>
                  <a:ext uri="{FF2B5EF4-FFF2-40B4-BE49-F238E27FC236}">
                    <a16:creationId xmlns="" xmlns:a16="http://schemas.microsoft.com/office/drawing/2014/main" id="{18E787ED-5528-C345-ACF5-CFF47D1DE0E2}"/>
                  </a:ext>
                </a:extLst>
              </p:cNvPr>
              <p:cNvSpPr/>
              <p:nvPr/>
            </p:nvSpPr>
            <p:spPr>
              <a:xfrm>
                <a:off x="471268" y="1453646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1400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="" xmlns:a16="http://schemas.microsoft.com/office/drawing/2014/main" id="{4590C69D-E2DC-CE4A-B1C5-AC5ED3E892C5}"/>
                  </a:ext>
                </a:extLst>
              </p:cNvPr>
              <p:cNvSpPr txBox="1"/>
              <p:nvPr/>
            </p:nvSpPr>
            <p:spPr>
              <a:xfrm>
                <a:off x="312088" y="2817462"/>
                <a:ext cx="1740994" cy="824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Atención a los 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Afiliados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(Pensiones)</a:t>
                </a:r>
              </a:p>
            </p:txBody>
          </p:sp>
        </p:grpSp>
        <p:grpSp>
          <p:nvGrpSpPr>
            <p:cNvPr id="58" name="Grupo 57">
              <a:extLst>
                <a:ext uri="{FF2B5EF4-FFF2-40B4-BE49-F238E27FC236}">
                  <a16:creationId xmlns="" xmlns:a16="http://schemas.microsoft.com/office/drawing/2014/main" id="{C596856D-B4F5-B743-8AB9-C56E00419951}"/>
                </a:ext>
              </a:extLst>
            </p:cNvPr>
            <p:cNvGrpSpPr/>
            <p:nvPr/>
          </p:nvGrpSpPr>
          <p:grpSpPr>
            <a:xfrm>
              <a:off x="5685835" y="3712451"/>
              <a:ext cx="2736270" cy="2742784"/>
              <a:chOff x="-56240" y="1456842"/>
              <a:chExt cx="2736270" cy="2742784"/>
            </a:xfrm>
          </p:grpSpPr>
          <p:sp>
            <p:nvSpPr>
              <p:cNvPr id="59" name="Elipse 58">
                <a:extLst>
                  <a:ext uri="{FF2B5EF4-FFF2-40B4-BE49-F238E27FC236}">
                    <a16:creationId xmlns="" xmlns:a16="http://schemas.microsoft.com/office/drawing/2014/main" id="{DE5A575B-901D-8F44-B5F5-2F31082536DC}"/>
                  </a:ext>
                </a:extLst>
              </p:cNvPr>
              <p:cNvSpPr/>
              <p:nvPr/>
            </p:nvSpPr>
            <p:spPr>
              <a:xfrm>
                <a:off x="571708" y="1456842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1400"/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="" xmlns:a16="http://schemas.microsoft.com/office/drawing/2014/main" id="{77DB1354-5921-A049-A1D8-B35ED394DA58}"/>
                  </a:ext>
                </a:extLst>
              </p:cNvPr>
              <p:cNvSpPr txBox="1"/>
              <p:nvPr/>
            </p:nvSpPr>
            <p:spPr>
              <a:xfrm>
                <a:off x="-56240" y="2893556"/>
                <a:ext cx="2736270" cy="130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Abastecimiento de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Medicamentos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(MMQ, Contratos Abiertos, LTA´s – Pacto de Integridad)</a:t>
                </a:r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="" xmlns:a16="http://schemas.microsoft.com/office/drawing/2014/main" id="{14AF2A87-990C-D946-936E-6CF3BA5E7092}"/>
                </a:ext>
              </a:extLst>
            </p:cNvPr>
            <p:cNvGrpSpPr/>
            <p:nvPr/>
          </p:nvGrpSpPr>
          <p:grpSpPr>
            <a:xfrm>
              <a:off x="8447073" y="3806254"/>
              <a:ext cx="2649140" cy="1927206"/>
              <a:chOff x="-13408" y="1456842"/>
              <a:chExt cx="2649140" cy="1927206"/>
            </a:xfrm>
          </p:grpSpPr>
          <p:sp>
            <p:nvSpPr>
              <p:cNvPr id="62" name="Elipse 61">
                <a:extLst>
                  <a:ext uri="{FF2B5EF4-FFF2-40B4-BE49-F238E27FC236}">
                    <a16:creationId xmlns="" xmlns:a16="http://schemas.microsoft.com/office/drawing/2014/main" id="{FAEDF5EB-DF59-8F4D-9E0F-EC792901B9FF}"/>
                  </a:ext>
                </a:extLst>
              </p:cNvPr>
              <p:cNvSpPr/>
              <p:nvPr/>
            </p:nvSpPr>
            <p:spPr>
              <a:xfrm>
                <a:off x="571708" y="1456842"/>
                <a:ext cx="1294108" cy="1294108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="" xmlns:a16="http://schemas.microsoft.com/office/drawing/2014/main" id="{ABF7CAD4-30E0-234C-8E75-90E496D291AE}"/>
                  </a:ext>
                </a:extLst>
              </p:cNvPr>
              <p:cNvSpPr txBox="1"/>
              <p:nvPr/>
            </p:nvSpPr>
            <p:spPr>
              <a:xfrm>
                <a:off x="-13408" y="2799753"/>
                <a:ext cx="2649140" cy="58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Ámparos y Fiscalización</a:t>
                </a:r>
              </a:p>
              <a:p>
                <a:pPr algn="ctr"/>
                <a:r>
                  <a:rPr lang="es-GT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de la Salud</a:t>
                </a:r>
              </a:p>
            </p:txBody>
          </p:sp>
        </p:grpSp>
        <p:pic>
          <p:nvPicPr>
            <p:cNvPr id="64" name="Imagen 63">
              <a:extLst>
                <a:ext uri="{FF2B5EF4-FFF2-40B4-BE49-F238E27FC236}">
                  <a16:creationId xmlns="" xmlns:a16="http://schemas.microsoft.com/office/drawing/2014/main" id="{04C962A8-D74F-C54F-8C91-29CE89A8A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</a:blip>
            <a:stretch>
              <a:fillRect/>
            </a:stretch>
          </p:blipFill>
          <p:spPr>
            <a:xfrm>
              <a:off x="1256931" y="3933183"/>
              <a:ext cx="955110" cy="955110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="" xmlns:a16="http://schemas.microsoft.com/office/drawing/2014/main" id="{B8F6EE4F-6DDE-4940-AB12-DBCB021F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</a:blip>
            <a:stretch>
              <a:fillRect/>
            </a:stretch>
          </p:blipFill>
          <p:spPr>
            <a:xfrm>
              <a:off x="3851222" y="3850030"/>
              <a:ext cx="1038263" cy="1038263"/>
            </a:xfrm>
            <a:prstGeom prst="rect">
              <a:avLst/>
            </a:prstGeom>
          </p:spPr>
        </p:pic>
        <p:sp>
          <p:nvSpPr>
            <p:cNvPr id="66" name="Elipse 65">
              <a:extLst>
                <a:ext uri="{FF2B5EF4-FFF2-40B4-BE49-F238E27FC236}">
                  <a16:creationId xmlns="" xmlns:a16="http://schemas.microsoft.com/office/drawing/2014/main" id="{6BB3F18D-C6E4-0647-95E0-4075D9044C9A}"/>
                </a:ext>
              </a:extLst>
            </p:cNvPr>
            <p:cNvSpPr/>
            <p:nvPr/>
          </p:nvSpPr>
          <p:spPr>
            <a:xfrm>
              <a:off x="4256529" y="3933183"/>
              <a:ext cx="352098" cy="35209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67" name="Imagen 66">
              <a:extLst>
                <a:ext uri="{FF2B5EF4-FFF2-40B4-BE49-F238E27FC236}">
                  <a16:creationId xmlns="" xmlns:a16="http://schemas.microsoft.com/office/drawing/2014/main" id="{2C25359F-26FB-1947-B88A-40B5ED830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</a:blip>
            <a:stretch>
              <a:fillRect/>
            </a:stretch>
          </p:blipFill>
          <p:spPr>
            <a:xfrm>
              <a:off x="6576177" y="3944680"/>
              <a:ext cx="769319" cy="769319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="" xmlns:a16="http://schemas.microsoft.com/office/drawing/2014/main" id="{7D178225-BAFA-F34E-B112-8A9FB27C6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</a:blip>
            <a:stretch>
              <a:fillRect/>
            </a:stretch>
          </p:blipFill>
          <p:spPr>
            <a:xfrm>
              <a:off x="9263587" y="4037652"/>
              <a:ext cx="831312" cy="831312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77DB3C7-1AF9-0341-A895-D4B24A7A2E68}"/>
              </a:ext>
            </a:extLst>
          </p:cNvPr>
          <p:cNvSpPr/>
          <p:nvPr/>
        </p:nvSpPr>
        <p:spPr>
          <a:xfrm>
            <a:off x="10220164" y="1368769"/>
            <a:ext cx="1382912" cy="4846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GT" sz="1600" dirty="0">
                <a:latin typeface="Century Gothic" panose="020B0502020202020204" pitchFamily="34" charset="0"/>
              </a:rPr>
              <a:t>CONTROL INTERNO, TRANSPARENCIA, INTEGRIDAD,SITA Y CONTRALORÍA DEL IGSS</a:t>
            </a:r>
          </a:p>
        </p:txBody>
      </p:sp>
    </p:spTree>
    <p:extLst>
      <p:ext uri="{BB962C8B-B14F-4D97-AF65-F5344CB8AC3E}">
        <p14:creationId xmlns:p14="http://schemas.microsoft.com/office/powerpoint/2010/main" xmlns="" val="293400294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8DC823B-6A4C-478D-8506-D2796651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E2F206B-B01D-4279-8A8D-DB3CB897A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" y="0"/>
            <a:ext cx="2074189" cy="21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40712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">
            <a:extLst>
              <a:ext uri="{FF2B5EF4-FFF2-40B4-BE49-F238E27FC236}">
                <a16:creationId xmlns="" xmlns:a16="http://schemas.microsoft.com/office/drawing/2014/main" id="{58F12E83-C24B-4BF7-8B0B-B86F7A7862CE}"/>
              </a:ext>
            </a:extLst>
          </p:cNvPr>
          <p:cNvSpPr/>
          <p:nvPr/>
        </p:nvSpPr>
        <p:spPr>
          <a:xfrm>
            <a:off x="6351" y="5428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FINANCIACIÓN DE LA SEGURIDAD SOCIAL POR PROGRAMA INSTITUCIONAL</a:t>
            </a:r>
          </a:p>
        </p:txBody>
      </p:sp>
      <p:pic>
        <p:nvPicPr>
          <p:cNvPr id="18" name="1 Imagen">
            <a:extLst>
              <a:ext uri="{FF2B5EF4-FFF2-40B4-BE49-F238E27FC236}">
                <a16:creationId xmlns="" xmlns:a16="http://schemas.microsoft.com/office/drawing/2014/main" id="{6E89D366-F764-402B-A6A9-292A1B6DD879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" r="1401"/>
          <a:stretch/>
        </p:blipFill>
        <p:spPr>
          <a:xfrm>
            <a:off x="601624" y="603235"/>
            <a:ext cx="9286940" cy="582616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</p:spPr>
      </p:pic>
    </p:spTree>
    <p:extLst>
      <p:ext uri="{BB962C8B-B14F-4D97-AF65-F5344CB8AC3E}">
        <p14:creationId xmlns:p14="http://schemas.microsoft.com/office/powerpoint/2010/main" xmlns="" val="1197143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6 Rectángulo">
            <a:extLst>
              <a:ext uri="{FF2B5EF4-FFF2-40B4-BE49-F238E27FC236}">
                <a16:creationId xmlns="" xmlns:a16="http://schemas.microsoft.com/office/drawing/2014/main" id="{458E929D-25FD-4F95-B013-880F6DAE59CF}"/>
              </a:ext>
            </a:extLst>
          </p:cNvPr>
          <p:cNvSpPr/>
          <p:nvPr/>
        </p:nvSpPr>
        <p:spPr>
          <a:xfrm>
            <a:off x="216912" y="831789"/>
            <a:ext cx="11693390" cy="5665846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/>
          </a:p>
        </p:txBody>
      </p:sp>
      <p:grpSp>
        <p:nvGrpSpPr>
          <p:cNvPr id="42" name="Grupo 41">
            <a:extLst>
              <a:ext uri="{FF2B5EF4-FFF2-40B4-BE49-F238E27FC236}">
                <a16:creationId xmlns="" xmlns:a16="http://schemas.microsoft.com/office/drawing/2014/main" id="{D430E232-F1DB-44B4-B607-D11F2D5D6E4D}"/>
              </a:ext>
            </a:extLst>
          </p:cNvPr>
          <p:cNvGrpSpPr/>
          <p:nvPr/>
        </p:nvGrpSpPr>
        <p:grpSpPr>
          <a:xfrm>
            <a:off x="571520" y="971305"/>
            <a:ext cx="10611978" cy="5447770"/>
            <a:chOff x="551384" y="908719"/>
            <a:chExt cx="10774491" cy="5767537"/>
          </a:xfrm>
        </p:grpSpPr>
        <p:graphicFrame>
          <p:nvGraphicFramePr>
            <p:cNvPr id="43" name="Gráfico 42">
              <a:extLst>
                <a:ext uri="{FF2B5EF4-FFF2-40B4-BE49-F238E27FC236}">
                  <a16:creationId xmlns="" xmlns:a16="http://schemas.microsoft.com/office/drawing/2014/main" id="{8361D2E6-D0E3-42BE-895B-2F056A8A33F9}"/>
                </a:ext>
              </a:extLst>
            </p:cNvPr>
            <p:cNvGraphicFramePr/>
            <p:nvPr/>
          </p:nvGraphicFramePr>
          <p:xfrm>
            <a:off x="551384" y="908719"/>
            <a:ext cx="10658809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4" name="Gráfico 43">
              <a:extLst>
                <a:ext uri="{FF2B5EF4-FFF2-40B4-BE49-F238E27FC236}">
                  <a16:creationId xmlns="" xmlns:a16="http://schemas.microsoft.com/office/drawing/2014/main" id="{09BB1849-BB82-4FD0-90AD-A6BC6D39FC7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36082" y="1268760"/>
            <a:ext cx="10489793" cy="5407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45" name="Rectángulo 44">
            <a:extLst>
              <a:ext uri="{FF2B5EF4-FFF2-40B4-BE49-F238E27FC236}">
                <a16:creationId xmlns="" xmlns:a16="http://schemas.microsoft.com/office/drawing/2014/main" id="{FBE47723-0847-4468-8C41-6295E0C5BA34}"/>
              </a:ext>
            </a:extLst>
          </p:cNvPr>
          <p:cNvSpPr/>
          <p:nvPr/>
        </p:nvSpPr>
        <p:spPr>
          <a:xfrm>
            <a:off x="6575990" y="1420002"/>
            <a:ext cx="2798045" cy="450555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Rectángulo 47">
            <a:extLst>
              <a:ext uri="{FF2B5EF4-FFF2-40B4-BE49-F238E27FC236}">
                <a16:creationId xmlns="" xmlns:a16="http://schemas.microsoft.com/office/drawing/2014/main" id="{19771688-5A40-4750-92A1-F1159D5F5B65}"/>
              </a:ext>
            </a:extLst>
          </p:cNvPr>
          <p:cNvSpPr/>
          <p:nvPr/>
        </p:nvSpPr>
        <p:spPr>
          <a:xfrm>
            <a:off x="1067974" y="1418542"/>
            <a:ext cx="5504960" cy="450555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40F27771-CC6A-4234-9E7F-FF68FA8481EC}"/>
              </a:ext>
            </a:extLst>
          </p:cNvPr>
          <p:cNvSpPr/>
          <p:nvPr/>
        </p:nvSpPr>
        <p:spPr>
          <a:xfrm>
            <a:off x="9370981" y="1418542"/>
            <a:ext cx="1350119" cy="450555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" name="Rectángulo 49">
            <a:extLst>
              <a:ext uri="{FF2B5EF4-FFF2-40B4-BE49-F238E27FC236}">
                <a16:creationId xmlns="" xmlns:a16="http://schemas.microsoft.com/office/drawing/2014/main" id="{C00128EF-D030-45DF-AC06-D0DE25857725}"/>
              </a:ext>
            </a:extLst>
          </p:cNvPr>
          <p:cNvSpPr/>
          <p:nvPr/>
        </p:nvSpPr>
        <p:spPr>
          <a:xfrm>
            <a:off x="10721100" y="1418542"/>
            <a:ext cx="182197" cy="4505551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B7C0292C-9153-4E01-B1E5-5E21CCA91CC5}"/>
              </a:ext>
            </a:extLst>
          </p:cNvPr>
          <p:cNvSpPr txBox="1"/>
          <p:nvPr/>
        </p:nvSpPr>
        <p:spPr>
          <a:xfrm>
            <a:off x="2505618" y="3214686"/>
            <a:ext cx="3168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Contribuciones a la Seguridad y Previsión Social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Q11,248.02 millones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56.39%</a:t>
            </a:r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="" xmlns:a16="http://schemas.microsoft.com/office/drawing/2014/main" id="{0E2C7FCD-AF96-430F-9BC8-6C5533F39E08}"/>
              </a:ext>
            </a:extLst>
          </p:cNvPr>
          <p:cNvSpPr txBox="1"/>
          <p:nvPr/>
        </p:nvSpPr>
        <p:spPr>
          <a:xfrm>
            <a:off x="9280660" y="3037590"/>
            <a:ext cx="1555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Intereses por Inversiones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Q2,685.13 millones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13.46%</a:t>
            </a:r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7D7EC42D-37C0-4BF5-A5AC-C8A87D644403}"/>
              </a:ext>
            </a:extLst>
          </p:cNvPr>
          <p:cNvSpPr txBox="1"/>
          <p:nvPr/>
        </p:nvSpPr>
        <p:spPr>
          <a:xfrm>
            <a:off x="10500587" y="3273306"/>
            <a:ext cx="1697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Ingresos no Tributarios</a:t>
            </a:r>
          </a:p>
          <a:p>
            <a:pPr algn="ctr"/>
            <a:r>
              <a:rPr lang="es-ES" b="1" dirty="0"/>
              <a:t>Q238.37 </a:t>
            </a:r>
          </a:p>
          <a:p>
            <a:pPr algn="ctr"/>
            <a:r>
              <a:rPr lang="es-ES" b="1" dirty="0"/>
              <a:t>millones</a:t>
            </a:r>
          </a:p>
          <a:p>
            <a:pPr algn="ctr"/>
            <a:r>
              <a:rPr lang="es-ES" b="1" dirty="0"/>
              <a:t>1.19%</a:t>
            </a:r>
            <a:endParaRPr lang="es-GT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353DDAAF-0AAC-425B-AA9E-F260F4106643}"/>
              </a:ext>
            </a:extLst>
          </p:cNvPr>
          <p:cNvSpPr txBox="1"/>
          <p:nvPr/>
        </p:nvSpPr>
        <p:spPr>
          <a:xfrm>
            <a:off x="6781619" y="1979976"/>
            <a:ext cx="2300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DEFICIT 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Obligaciones del Estado 2021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Q4,977.05 millones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86.15%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8722FE6E-BBB2-45A1-AB83-B1BEC891F7E6}"/>
              </a:ext>
            </a:extLst>
          </p:cNvPr>
          <p:cNvSpPr txBox="1"/>
          <p:nvPr/>
        </p:nvSpPr>
        <p:spPr>
          <a:xfrm>
            <a:off x="6603269" y="3643314"/>
            <a:ext cx="2677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Obligaciones del Estado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Q5,777.05 millones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28.96%</a:t>
            </a:r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="" xmlns:a16="http://schemas.microsoft.com/office/drawing/2014/main" id="{3CC58661-C48C-4F7C-B418-12CD9B9A7A3D}"/>
              </a:ext>
            </a:extLst>
          </p:cNvPr>
          <p:cNvSpPr/>
          <p:nvPr/>
        </p:nvSpPr>
        <p:spPr>
          <a:xfrm>
            <a:off x="6588023" y="1411376"/>
            <a:ext cx="2752622" cy="3786449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43A3B349-8641-407F-9826-F68D306F49DA}"/>
              </a:ext>
            </a:extLst>
          </p:cNvPr>
          <p:cNvSpPr/>
          <p:nvPr/>
        </p:nvSpPr>
        <p:spPr>
          <a:xfrm>
            <a:off x="6551509" y="5233630"/>
            <a:ext cx="2840895" cy="690463"/>
          </a:xfrm>
          <a:prstGeom prst="rect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colorTemperature colorTemp="47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56596E71-12F1-425D-A88A-42630501ACF9}"/>
              </a:ext>
            </a:extLst>
          </p:cNvPr>
          <p:cNvSpPr/>
          <p:nvPr/>
        </p:nvSpPr>
        <p:spPr>
          <a:xfrm>
            <a:off x="1301816" y="1440208"/>
            <a:ext cx="1027314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CuadroTexto 57">
            <a:extLst>
              <a:ext uri="{FF2B5EF4-FFF2-40B4-BE49-F238E27FC236}">
                <a16:creationId xmlns="" xmlns:a16="http://schemas.microsoft.com/office/drawing/2014/main" id="{8677F787-40BF-44E6-B47A-9CA4BA9B3E86}"/>
              </a:ext>
            </a:extLst>
          </p:cNvPr>
          <p:cNvSpPr txBox="1"/>
          <p:nvPr/>
        </p:nvSpPr>
        <p:spPr>
          <a:xfrm>
            <a:off x="817706" y="581137"/>
            <a:ext cx="1075725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Lucida Sans" panose="020B0602030504020204" pitchFamily="34" charset="0"/>
              </a:rPr>
              <a:t>DEFICIT DE Q4,977.05 millones, 24.95% del total presupuestado PRESUPUESTO DISMINUIDO Q14,971.52 millones</a:t>
            </a:r>
            <a:endParaRPr lang="es-GT" sz="2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28" name="Rectángulo 1">
            <a:extLst>
              <a:ext uri="{FF2B5EF4-FFF2-40B4-BE49-F238E27FC236}">
                <a16:creationId xmlns="" xmlns:a16="http://schemas.microsoft.com/office/drawing/2014/main" id="{58F12E83-C24B-4BF7-8B0B-B86F7A7862CE}"/>
              </a:ext>
            </a:extLst>
          </p:cNvPr>
          <p:cNvSpPr/>
          <p:nvPr/>
        </p:nvSpPr>
        <p:spPr>
          <a:xfrm>
            <a:off x="6351" y="5428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INGRESOS DEL IGSS 2021</a:t>
            </a:r>
          </a:p>
        </p:txBody>
      </p:sp>
      <p:sp>
        <p:nvSpPr>
          <p:cNvPr id="40" name="9 Rectángulo">
            <a:extLst>
              <a:ext uri="{FF2B5EF4-FFF2-40B4-BE49-F238E27FC236}">
                <a16:creationId xmlns="" xmlns:a16="http://schemas.microsoft.com/office/drawing/2014/main" id="{76200E29-D7D6-4482-8AF0-79BF8735B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1772" y="3747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Lucida Sans" panose="020B0602030504020204" pitchFamily="34" charset="0"/>
              </a:rPr>
              <a:t>TOTAL Q19,948.56 millones</a:t>
            </a:r>
            <a:endParaRPr lang="es-GT" sz="2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2" name="CuadroTexto 53">
            <a:extLst>
              <a:ext uri="{FF2B5EF4-FFF2-40B4-BE49-F238E27FC236}">
                <a16:creationId xmlns="" xmlns:a16="http://schemas.microsoft.com/office/drawing/2014/main" id="{AFFB5E59-5D7B-465D-AE76-36746B6B6808}"/>
              </a:ext>
            </a:extLst>
          </p:cNvPr>
          <p:cNvSpPr txBox="1"/>
          <p:nvPr/>
        </p:nvSpPr>
        <p:spPr>
          <a:xfrm>
            <a:off x="6173788" y="5000636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Obligaciones del Estado 13.85% APROBADAS 2020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Q800.00 millones </a:t>
            </a:r>
          </a:p>
        </p:txBody>
      </p:sp>
    </p:spTree>
    <p:extLst>
      <p:ext uri="{BB962C8B-B14F-4D97-AF65-F5344CB8AC3E}">
        <p14:creationId xmlns:p14="http://schemas.microsoft.com/office/powerpoint/2010/main" xmlns="" val="426890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5" grpId="0"/>
      <p:bldP spid="57" grpId="0"/>
      <p:bldP spid="57" grpId="1"/>
      <p:bldP spid="59" grpId="0" animBg="1"/>
      <p:bldP spid="46" grpId="0" animBg="1"/>
      <p:bldP spid="58" grpId="0" animBg="1"/>
      <p:bldP spid="28" grpId="0" animBg="1"/>
      <p:bldP spid="4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1">
            <a:extLst>
              <a:ext uri="{FF2B5EF4-FFF2-40B4-BE49-F238E27FC236}">
                <a16:creationId xmlns="" xmlns:a16="http://schemas.microsoft.com/office/drawing/2014/main" id="{58F12E83-C24B-4BF7-8B0B-B86F7A7862CE}"/>
              </a:ext>
            </a:extLst>
          </p:cNvPr>
          <p:cNvSpPr/>
          <p:nvPr/>
        </p:nvSpPr>
        <p:spPr>
          <a:xfrm>
            <a:off x="6351" y="5428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OBLIGACIONES DEL ESTADO POR PROGRAMA Y CUOTA 2021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E2BA7CA0-3146-40D0-BABC-DE220D998DB6}"/>
              </a:ext>
            </a:extLst>
          </p:cNvPr>
          <p:cNvSpPr/>
          <p:nvPr/>
        </p:nvSpPr>
        <p:spPr>
          <a:xfrm>
            <a:off x="1109476" y="3823584"/>
            <a:ext cx="9721080" cy="27355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G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estrategia inicial, se plantea que el Estado haga efectivas sus obligaciones por lo menos presupuestando la cuota patronal y el aporte por atención de sus clases pasivas.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B3AA9717-FA40-489B-B363-0671020D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19" y="3774547"/>
            <a:ext cx="9996205" cy="201622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8139E8A5-FF7C-4B6A-BF62-CA723B27A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108" y="5797864"/>
            <a:ext cx="9145018" cy="416566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EA8F92BA-A7E6-4F76-BF59-6C0F5D7D9D58}"/>
              </a:ext>
            </a:extLst>
          </p:cNvPr>
          <p:cNvSpPr/>
          <p:nvPr/>
        </p:nvSpPr>
        <p:spPr>
          <a:xfrm>
            <a:off x="924077" y="6217923"/>
            <a:ext cx="26228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* Fuente: Departamento de Presupuesto</a:t>
            </a:r>
            <a:endParaRPr lang="es-GT" dirty="0"/>
          </a:p>
        </p:txBody>
      </p:sp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FF8A960F-4A58-4BD8-98F1-FF2DADEC1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19" y="685800"/>
            <a:ext cx="9996205" cy="3081654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3A03D05E-879E-4B40-BD82-537AECDB538E}"/>
              </a:ext>
            </a:extLst>
          </p:cNvPr>
          <p:cNvSpPr/>
          <p:nvPr/>
        </p:nvSpPr>
        <p:spPr>
          <a:xfrm>
            <a:off x="9379559" y="1681418"/>
            <a:ext cx="1649325" cy="2135073"/>
          </a:xfrm>
          <a:prstGeom prst="rect">
            <a:avLst/>
          </a:prstGeom>
          <a:noFill/>
          <a:ln w="57150">
            <a:solidFill>
              <a:srgbClr val="FFFF00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0945216"/>
                      <a:gd name="connsiteY0" fmla="*/ 0 h 3084810"/>
                      <a:gd name="connsiteX1" fmla="*/ 794968 w 10945216"/>
                      <a:gd name="connsiteY1" fmla="*/ 0 h 3084810"/>
                      <a:gd name="connsiteX2" fmla="*/ 1589937 w 10945216"/>
                      <a:gd name="connsiteY2" fmla="*/ 0 h 3084810"/>
                      <a:gd name="connsiteX3" fmla="*/ 2166001 w 10945216"/>
                      <a:gd name="connsiteY3" fmla="*/ 0 h 3084810"/>
                      <a:gd name="connsiteX4" fmla="*/ 2851517 w 10945216"/>
                      <a:gd name="connsiteY4" fmla="*/ 0 h 3084810"/>
                      <a:gd name="connsiteX5" fmla="*/ 3427581 w 10945216"/>
                      <a:gd name="connsiteY5" fmla="*/ 0 h 3084810"/>
                      <a:gd name="connsiteX6" fmla="*/ 4003645 w 10945216"/>
                      <a:gd name="connsiteY6" fmla="*/ 0 h 3084810"/>
                      <a:gd name="connsiteX7" fmla="*/ 4579709 w 10945216"/>
                      <a:gd name="connsiteY7" fmla="*/ 0 h 3084810"/>
                      <a:gd name="connsiteX8" fmla="*/ 4827416 w 10945216"/>
                      <a:gd name="connsiteY8" fmla="*/ 0 h 3084810"/>
                      <a:gd name="connsiteX9" fmla="*/ 5512932 w 10945216"/>
                      <a:gd name="connsiteY9" fmla="*/ 0 h 3084810"/>
                      <a:gd name="connsiteX10" fmla="*/ 5760640 w 10945216"/>
                      <a:gd name="connsiteY10" fmla="*/ 0 h 3084810"/>
                      <a:gd name="connsiteX11" fmla="*/ 6336704 w 10945216"/>
                      <a:gd name="connsiteY11" fmla="*/ 0 h 3084810"/>
                      <a:gd name="connsiteX12" fmla="*/ 7131672 w 10945216"/>
                      <a:gd name="connsiteY12" fmla="*/ 0 h 3084810"/>
                      <a:gd name="connsiteX13" fmla="*/ 7926641 w 10945216"/>
                      <a:gd name="connsiteY13" fmla="*/ 0 h 3084810"/>
                      <a:gd name="connsiteX14" fmla="*/ 8612157 w 10945216"/>
                      <a:gd name="connsiteY14" fmla="*/ 0 h 3084810"/>
                      <a:gd name="connsiteX15" fmla="*/ 9078769 w 10945216"/>
                      <a:gd name="connsiteY15" fmla="*/ 0 h 3084810"/>
                      <a:gd name="connsiteX16" fmla="*/ 9326476 w 10945216"/>
                      <a:gd name="connsiteY16" fmla="*/ 0 h 3084810"/>
                      <a:gd name="connsiteX17" fmla="*/ 9793088 w 10945216"/>
                      <a:gd name="connsiteY17" fmla="*/ 0 h 3084810"/>
                      <a:gd name="connsiteX18" fmla="*/ 10945216 w 10945216"/>
                      <a:gd name="connsiteY18" fmla="*/ 0 h 3084810"/>
                      <a:gd name="connsiteX19" fmla="*/ 10945216 w 10945216"/>
                      <a:gd name="connsiteY19" fmla="*/ 575831 h 3084810"/>
                      <a:gd name="connsiteX20" fmla="*/ 10945216 w 10945216"/>
                      <a:gd name="connsiteY20" fmla="*/ 1151662 h 3084810"/>
                      <a:gd name="connsiteX21" fmla="*/ 10945216 w 10945216"/>
                      <a:gd name="connsiteY21" fmla="*/ 1604101 h 3084810"/>
                      <a:gd name="connsiteX22" fmla="*/ 10945216 w 10945216"/>
                      <a:gd name="connsiteY22" fmla="*/ 2179932 h 3084810"/>
                      <a:gd name="connsiteX23" fmla="*/ 10945216 w 10945216"/>
                      <a:gd name="connsiteY23" fmla="*/ 2632371 h 3084810"/>
                      <a:gd name="connsiteX24" fmla="*/ 10945216 w 10945216"/>
                      <a:gd name="connsiteY24" fmla="*/ 3084810 h 3084810"/>
                      <a:gd name="connsiteX25" fmla="*/ 10150248 w 10945216"/>
                      <a:gd name="connsiteY25" fmla="*/ 3084810 h 3084810"/>
                      <a:gd name="connsiteX26" fmla="*/ 9683636 w 10945216"/>
                      <a:gd name="connsiteY26" fmla="*/ 3084810 h 3084810"/>
                      <a:gd name="connsiteX27" fmla="*/ 8998120 w 10945216"/>
                      <a:gd name="connsiteY27" fmla="*/ 3084810 h 3084810"/>
                      <a:gd name="connsiteX28" fmla="*/ 8750412 w 10945216"/>
                      <a:gd name="connsiteY28" fmla="*/ 3084810 h 3084810"/>
                      <a:gd name="connsiteX29" fmla="*/ 7955444 w 10945216"/>
                      <a:gd name="connsiteY29" fmla="*/ 3084810 h 3084810"/>
                      <a:gd name="connsiteX30" fmla="*/ 7488832 w 10945216"/>
                      <a:gd name="connsiteY30" fmla="*/ 3084810 h 3084810"/>
                      <a:gd name="connsiteX31" fmla="*/ 6912768 w 10945216"/>
                      <a:gd name="connsiteY31" fmla="*/ 3084810 h 3084810"/>
                      <a:gd name="connsiteX32" fmla="*/ 6555608 w 10945216"/>
                      <a:gd name="connsiteY32" fmla="*/ 3084810 h 3084810"/>
                      <a:gd name="connsiteX33" fmla="*/ 5870092 w 10945216"/>
                      <a:gd name="connsiteY33" fmla="*/ 3084810 h 3084810"/>
                      <a:gd name="connsiteX34" fmla="*/ 5075124 w 10945216"/>
                      <a:gd name="connsiteY34" fmla="*/ 3084810 h 3084810"/>
                      <a:gd name="connsiteX35" fmla="*/ 4608512 w 10945216"/>
                      <a:gd name="connsiteY35" fmla="*/ 3084810 h 3084810"/>
                      <a:gd name="connsiteX36" fmla="*/ 3813544 w 10945216"/>
                      <a:gd name="connsiteY36" fmla="*/ 3084810 h 3084810"/>
                      <a:gd name="connsiteX37" fmla="*/ 3237480 w 10945216"/>
                      <a:gd name="connsiteY37" fmla="*/ 3084810 h 3084810"/>
                      <a:gd name="connsiteX38" fmla="*/ 2442511 w 10945216"/>
                      <a:gd name="connsiteY38" fmla="*/ 3084810 h 3084810"/>
                      <a:gd name="connsiteX39" fmla="*/ 1647543 w 10945216"/>
                      <a:gd name="connsiteY39" fmla="*/ 3084810 h 3084810"/>
                      <a:gd name="connsiteX40" fmla="*/ 1290383 w 10945216"/>
                      <a:gd name="connsiteY40" fmla="*/ 3084810 h 3084810"/>
                      <a:gd name="connsiteX41" fmla="*/ 823772 w 10945216"/>
                      <a:gd name="connsiteY41" fmla="*/ 3084810 h 3084810"/>
                      <a:gd name="connsiteX42" fmla="*/ 0 w 10945216"/>
                      <a:gd name="connsiteY42" fmla="*/ 3084810 h 3084810"/>
                      <a:gd name="connsiteX43" fmla="*/ 0 w 10945216"/>
                      <a:gd name="connsiteY43" fmla="*/ 2570675 h 3084810"/>
                      <a:gd name="connsiteX44" fmla="*/ 0 w 10945216"/>
                      <a:gd name="connsiteY44" fmla="*/ 2149084 h 3084810"/>
                      <a:gd name="connsiteX45" fmla="*/ 0 w 10945216"/>
                      <a:gd name="connsiteY45" fmla="*/ 1727494 h 3084810"/>
                      <a:gd name="connsiteX46" fmla="*/ 0 w 10945216"/>
                      <a:gd name="connsiteY46" fmla="*/ 1151662 h 3084810"/>
                      <a:gd name="connsiteX47" fmla="*/ 0 w 10945216"/>
                      <a:gd name="connsiteY47" fmla="*/ 668376 h 3084810"/>
                      <a:gd name="connsiteX48" fmla="*/ 0 w 10945216"/>
                      <a:gd name="connsiteY48" fmla="*/ 0 h 3084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0945216" h="3084810" fill="none" extrusionOk="0">
                        <a:moveTo>
                          <a:pt x="0" y="0"/>
                        </a:moveTo>
                        <a:cubicBezTo>
                          <a:pt x="192253" y="-60192"/>
                          <a:pt x="633695" y="11213"/>
                          <a:pt x="794968" y="0"/>
                        </a:cubicBezTo>
                        <a:cubicBezTo>
                          <a:pt x="956241" y="-11213"/>
                          <a:pt x="1253053" y="772"/>
                          <a:pt x="1589937" y="0"/>
                        </a:cubicBezTo>
                        <a:cubicBezTo>
                          <a:pt x="1926821" y="-772"/>
                          <a:pt x="1920916" y="13574"/>
                          <a:pt x="2166001" y="0"/>
                        </a:cubicBezTo>
                        <a:cubicBezTo>
                          <a:pt x="2411086" y="-13574"/>
                          <a:pt x="2663980" y="78394"/>
                          <a:pt x="2851517" y="0"/>
                        </a:cubicBezTo>
                        <a:cubicBezTo>
                          <a:pt x="3039054" y="-78394"/>
                          <a:pt x="3264555" y="46321"/>
                          <a:pt x="3427581" y="0"/>
                        </a:cubicBezTo>
                        <a:cubicBezTo>
                          <a:pt x="3590607" y="-46321"/>
                          <a:pt x="3788602" y="25681"/>
                          <a:pt x="4003645" y="0"/>
                        </a:cubicBezTo>
                        <a:cubicBezTo>
                          <a:pt x="4218688" y="-25681"/>
                          <a:pt x="4405770" y="56417"/>
                          <a:pt x="4579709" y="0"/>
                        </a:cubicBezTo>
                        <a:cubicBezTo>
                          <a:pt x="4753648" y="-56417"/>
                          <a:pt x="4706006" y="15555"/>
                          <a:pt x="4827416" y="0"/>
                        </a:cubicBezTo>
                        <a:cubicBezTo>
                          <a:pt x="4948826" y="-15555"/>
                          <a:pt x="5188632" y="58075"/>
                          <a:pt x="5512932" y="0"/>
                        </a:cubicBezTo>
                        <a:cubicBezTo>
                          <a:pt x="5837232" y="-58075"/>
                          <a:pt x="5680115" y="2930"/>
                          <a:pt x="5760640" y="0"/>
                        </a:cubicBezTo>
                        <a:cubicBezTo>
                          <a:pt x="5841165" y="-2930"/>
                          <a:pt x="6091042" y="6656"/>
                          <a:pt x="6336704" y="0"/>
                        </a:cubicBezTo>
                        <a:cubicBezTo>
                          <a:pt x="6582366" y="-6656"/>
                          <a:pt x="6947557" y="36970"/>
                          <a:pt x="7131672" y="0"/>
                        </a:cubicBezTo>
                        <a:cubicBezTo>
                          <a:pt x="7315787" y="-36970"/>
                          <a:pt x="7643911" y="40452"/>
                          <a:pt x="7926641" y="0"/>
                        </a:cubicBezTo>
                        <a:cubicBezTo>
                          <a:pt x="8209371" y="-40452"/>
                          <a:pt x="8324639" y="47181"/>
                          <a:pt x="8612157" y="0"/>
                        </a:cubicBezTo>
                        <a:cubicBezTo>
                          <a:pt x="8899675" y="-47181"/>
                          <a:pt x="8964773" y="47061"/>
                          <a:pt x="9078769" y="0"/>
                        </a:cubicBezTo>
                        <a:cubicBezTo>
                          <a:pt x="9192765" y="-47061"/>
                          <a:pt x="9239630" y="13061"/>
                          <a:pt x="9326476" y="0"/>
                        </a:cubicBezTo>
                        <a:cubicBezTo>
                          <a:pt x="9413322" y="-13061"/>
                          <a:pt x="9606642" y="34529"/>
                          <a:pt x="9793088" y="0"/>
                        </a:cubicBezTo>
                        <a:cubicBezTo>
                          <a:pt x="9979534" y="-34529"/>
                          <a:pt x="10412492" y="56143"/>
                          <a:pt x="10945216" y="0"/>
                        </a:cubicBezTo>
                        <a:cubicBezTo>
                          <a:pt x="11010552" y="188035"/>
                          <a:pt x="10911618" y="355593"/>
                          <a:pt x="10945216" y="575831"/>
                        </a:cubicBezTo>
                        <a:cubicBezTo>
                          <a:pt x="10978814" y="796069"/>
                          <a:pt x="10880954" y="957943"/>
                          <a:pt x="10945216" y="1151662"/>
                        </a:cubicBezTo>
                        <a:cubicBezTo>
                          <a:pt x="11009478" y="1345381"/>
                          <a:pt x="10927170" y="1443301"/>
                          <a:pt x="10945216" y="1604101"/>
                        </a:cubicBezTo>
                        <a:cubicBezTo>
                          <a:pt x="10963262" y="1764901"/>
                          <a:pt x="10876960" y="1997079"/>
                          <a:pt x="10945216" y="2179932"/>
                        </a:cubicBezTo>
                        <a:cubicBezTo>
                          <a:pt x="11013472" y="2362785"/>
                          <a:pt x="10914586" y="2479073"/>
                          <a:pt x="10945216" y="2632371"/>
                        </a:cubicBezTo>
                        <a:cubicBezTo>
                          <a:pt x="10975846" y="2785669"/>
                          <a:pt x="10905761" y="2955254"/>
                          <a:pt x="10945216" y="3084810"/>
                        </a:cubicBezTo>
                        <a:cubicBezTo>
                          <a:pt x="10658361" y="3092240"/>
                          <a:pt x="10335134" y="3006136"/>
                          <a:pt x="10150248" y="3084810"/>
                        </a:cubicBezTo>
                        <a:cubicBezTo>
                          <a:pt x="9965362" y="3163484"/>
                          <a:pt x="9777629" y="3075410"/>
                          <a:pt x="9683636" y="3084810"/>
                        </a:cubicBezTo>
                        <a:cubicBezTo>
                          <a:pt x="9589643" y="3094210"/>
                          <a:pt x="9263556" y="3005990"/>
                          <a:pt x="8998120" y="3084810"/>
                        </a:cubicBezTo>
                        <a:cubicBezTo>
                          <a:pt x="8732684" y="3163630"/>
                          <a:pt x="8818253" y="3078399"/>
                          <a:pt x="8750412" y="3084810"/>
                        </a:cubicBezTo>
                        <a:cubicBezTo>
                          <a:pt x="8682571" y="3091221"/>
                          <a:pt x="8294399" y="2991319"/>
                          <a:pt x="7955444" y="3084810"/>
                        </a:cubicBezTo>
                        <a:cubicBezTo>
                          <a:pt x="7616489" y="3178301"/>
                          <a:pt x="7589918" y="3050696"/>
                          <a:pt x="7488832" y="3084810"/>
                        </a:cubicBezTo>
                        <a:cubicBezTo>
                          <a:pt x="7387746" y="3118924"/>
                          <a:pt x="7029177" y="3040255"/>
                          <a:pt x="6912768" y="3084810"/>
                        </a:cubicBezTo>
                        <a:cubicBezTo>
                          <a:pt x="6796359" y="3129365"/>
                          <a:pt x="6679292" y="3061511"/>
                          <a:pt x="6555608" y="3084810"/>
                        </a:cubicBezTo>
                        <a:cubicBezTo>
                          <a:pt x="6431924" y="3108109"/>
                          <a:pt x="6063942" y="3078580"/>
                          <a:pt x="5870092" y="3084810"/>
                        </a:cubicBezTo>
                        <a:cubicBezTo>
                          <a:pt x="5676242" y="3091040"/>
                          <a:pt x="5355459" y="3046866"/>
                          <a:pt x="5075124" y="3084810"/>
                        </a:cubicBezTo>
                        <a:cubicBezTo>
                          <a:pt x="4794789" y="3122754"/>
                          <a:pt x="4767843" y="3045015"/>
                          <a:pt x="4608512" y="3084810"/>
                        </a:cubicBezTo>
                        <a:cubicBezTo>
                          <a:pt x="4449181" y="3124605"/>
                          <a:pt x="4189476" y="3074862"/>
                          <a:pt x="3813544" y="3084810"/>
                        </a:cubicBezTo>
                        <a:cubicBezTo>
                          <a:pt x="3437612" y="3094758"/>
                          <a:pt x="3522174" y="3043391"/>
                          <a:pt x="3237480" y="3084810"/>
                        </a:cubicBezTo>
                        <a:cubicBezTo>
                          <a:pt x="2952786" y="3126229"/>
                          <a:pt x="2821515" y="3041976"/>
                          <a:pt x="2442511" y="3084810"/>
                        </a:cubicBezTo>
                        <a:cubicBezTo>
                          <a:pt x="2063507" y="3127644"/>
                          <a:pt x="1835620" y="3069008"/>
                          <a:pt x="1647543" y="3084810"/>
                        </a:cubicBezTo>
                        <a:cubicBezTo>
                          <a:pt x="1459466" y="3100612"/>
                          <a:pt x="1369446" y="3081170"/>
                          <a:pt x="1290383" y="3084810"/>
                        </a:cubicBezTo>
                        <a:cubicBezTo>
                          <a:pt x="1211320" y="3088450"/>
                          <a:pt x="952785" y="3078673"/>
                          <a:pt x="823772" y="3084810"/>
                        </a:cubicBezTo>
                        <a:cubicBezTo>
                          <a:pt x="694759" y="3090947"/>
                          <a:pt x="294174" y="3080508"/>
                          <a:pt x="0" y="3084810"/>
                        </a:cubicBezTo>
                        <a:cubicBezTo>
                          <a:pt x="-53346" y="2966474"/>
                          <a:pt x="27275" y="2719988"/>
                          <a:pt x="0" y="2570675"/>
                        </a:cubicBezTo>
                        <a:cubicBezTo>
                          <a:pt x="-27275" y="2421362"/>
                          <a:pt x="37604" y="2358865"/>
                          <a:pt x="0" y="2149084"/>
                        </a:cubicBezTo>
                        <a:cubicBezTo>
                          <a:pt x="-37604" y="1939303"/>
                          <a:pt x="5595" y="1904978"/>
                          <a:pt x="0" y="1727494"/>
                        </a:cubicBezTo>
                        <a:cubicBezTo>
                          <a:pt x="-5595" y="1550010"/>
                          <a:pt x="45015" y="1301171"/>
                          <a:pt x="0" y="1151662"/>
                        </a:cubicBezTo>
                        <a:cubicBezTo>
                          <a:pt x="-45015" y="1002153"/>
                          <a:pt x="22007" y="851340"/>
                          <a:pt x="0" y="668376"/>
                        </a:cubicBezTo>
                        <a:cubicBezTo>
                          <a:pt x="-22007" y="485412"/>
                          <a:pt x="76956" y="194018"/>
                          <a:pt x="0" y="0"/>
                        </a:cubicBezTo>
                        <a:close/>
                      </a:path>
                      <a:path w="10945216" h="3084810" stroke="0" extrusionOk="0">
                        <a:moveTo>
                          <a:pt x="0" y="0"/>
                        </a:moveTo>
                        <a:cubicBezTo>
                          <a:pt x="159228" y="-29550"/>
                          <a:pt x="357342" y="17947"/>
                          <a:pt x="466612" y="0"/>
                        </a:cubicBezTo>
                        <a:cubicBezTo>
                          <a:pt x="575882" y="-17947"/>
                          <a:pt x="640165" y="16066"/>
                          <a:pt x="714319" y="0"/>
                        </a:cubicBezTo>
                        <a:cubicBezTo>
                          <a:pt x="788473" y="-16066"/>
                          <a:pt x="1187473" y="93005"/>
                          <a:pt x="1509288" y="0"/>
                        </a:cubicBezTo>
                        <a:cubicBezTo>
                          <a:pt x="1831103" y="-93005"/>
                          <a:pt x="1743537" y="51059"/>
                          <a:pt x="1975900" y="0"/>
                        </a:cubicBezTo>
                        <a:cubicBezTo>
                          <a:pt x="2208263" y="-51059"/>
                          <a:pt x="2261273" y="53157"/>
                          <a:pt x="2442511" y="0"/>
                        </a:cubicBezTo>
                        <a:cubicBezTo>
                          <a:pt x="2623749" y="-53157"/>
                          <a:pt x="2938304" y="34150"/>
                          <a:pt x="3237480" y="0"/>
                        </a:cubicBezTo>
                        <a:cubicBezTo>
                          <a:pt x="3536656" y="-34150"/>
                          <a:pt x="3428902" y="11921"/>
                          <a:pt x="3594639" y="0"/>
                        </a:cubicBezTo>
                        <a:cubicBezTo>
                          <a:pt x="3760376" y="-11921"/>
                          <a:pt x="4132330" y="73682"/>
                          <a:pt x="4389608" y="0"/>
                        </a:cubicBezTo>
                        <a:cubicBezTo>
                          <a:pt x="4646886" y="-73682"/>
                          <a:pt x="4814075" y="49352"/>
                          <a:pt x="5184576" y="0"/>
                        </a:cubicBezTo>
                        <a:cubicBezTo>
                          <a:pt x="5555077" y="-49352"/>
                          <a:pt x="5556727" y="54316"/>
                          <a:pt x="5760640" y="0"/>
                        </a:cubicBezTo>
                        <a:cubicBezTo>
                          <a:pt x="5964553" y="-54316"/>
                          <a:pt x="6212040" y="58646"/>
                          <a:pt x="6555608" y="0"/>
                        </a:cubicBezTo>
                        <a:cubicBezTo>
                          <a:pt x="6899176" y="-58646"/>
                          <a:pt x="6795634" y="50987"/>
                          <a:pt x="7022220" y="0"/>
                        </a:cubicBezTo>
                        <a:cubicBezTo>
                          <a:pt x="7248806" y="-50987"/>
                          <a:pt x="7362730" y="6236"/>
                          <a:pt x="7488832" y="0"/>
                        </a:cubicBezTo>
                        <a:cubicBezTo>
                          <a:pt x="7614934" y="-6236"/>
                          <a:pt x="8024119" y="67691"/>
                          <a:pt x="8174348" y="0"/>
                        </a:cubicBezTo>
                        <a:cubicBezTo>
                          <a:pt x="8324577" y="-67691"/>
                          <a:pt x="8441212" y="9729"/>
                          <a:pt x="8640960" y="0"/>
                        </a:cubicBezTo>
                        <a:cubicBezTo>
                          <a:pt x="8840708" y="-9729"/>
                          <a:pt x="9072873" y="31512"/>
                          <a:pt x="9435928" y="0"/>
                        </a:cubicBezTo>
                        <a:cubicBezTo>
                          <a:pt x="9798983" y="-31512"/>
                          <a:pt x="10022285" y="94834"/>
                          <a:pt x="10230897" y="0"/>
                        </a:cubicBezTo>
                        <a:cubicBezTo>
                          <a:pt x="10439509" y="-94834"/>
                          <a:pt x="10646241" y="83531"/>
                          <a:pt x="10945216" y="0"/>
                        </a:cubicBezTo>
                        <a:cubicBezTo>
                          <a:pt x="10966593" y="159926"/>
                          <a:pt x="10931850" y="349338"/>
                          <a:pt x="10945216" y="483287"/>
                        </a:cubicBezTo>
                        <a:cubicBezTo>
                          <a:pt x="10958582" y="617236"/>
                          <a:pt x="10901440" y="770824"/>
                          <a:pt x="10945216" y="904878"/>
                        </a:cubicBezTo>
                        <a:cubicBezTo>
                          <a:pt x="10988992" y="1038932"/>
                          <a:pt x="10925100" y="1144798"/>
                          <a:pt x="10945216" y="1357316"/>
                        </a:cubicBezTo>
                        <a:cubicBezTo>
                          <a:pt x="10965332" y="1569834"/>
                          <a:pt x="10931377" y="1749769"/>
                          <a:pt x="10945216" y="1902300"/>
                        </a:cubicBezTo>
                        <a:cubicBezTo>
                          <a:pt x="10959055" y="2054831"/>
                          <a:pt x="10934271" y="2204949"/>
                          <a:pt x="10945216" y="2385586"/>
                        </a:cubicBezTo>
                        <a:cubicBezTo>
                          <a:pt x="10956161" y="2566223"/>
                          <a:pt x="10918764" y="2844756"/>
                          <a:pt x="10945216" y="3084810"/>
                        </a:cubicBezTo>
                        <a:cubicBezTo>
                          <a:pt x="10768266" y="3091741"/>
                          <a:pt x="10499798" y="3013461"/>
                          <a:pt x="10259700" y="3084810"/>
                        </a:cubicBezTo>
                        <a:cubicBezTo>
                          <a:pt x="10019602" y="3156159"/>
                          <a:pt x="10098640" y="3061559"/>
                          <a:pt x="10011992" y="3084810"/>
                        </a:cubicBezTo>
                        <a:cubicBezTo>
                          <a:pt x="9925344" y="3108061"/>
                          <a:pt x="9575586" y="3034070"/>
                          <a:pt x="9435928" y="3084810"/>
                        </a:cubicBezTo>
                        <a:cubicBezTo>
                          <a:pt x="9296270" y="3135550"/>
                          <a:pt x="9207963" y="3081694"/>
                          <a:pt x="9078769" y="3084810"/>
                        </a:cubicBezTo>
                        <a:cubicBezTo>
                          <a:pt x="8949575" y="3087926"/>
                          <a:pt x="8639230" y="3047350"/>
                          <a:pt x="8393252" y="3084810"/>
                        </a:cubicBezTo>
                        <a:cubicBezTo>
                          <a:pt x="8147274" y="3122270"/>
                          <a:pt x="8167856" y="3061253"/>
                          <a:pt x="8036093" y="3084810"/>
                        </a:cubicBezTo>
                        <a:cubicBezTo>
                          <a:pt x="7904330" y="3108367"/>
                          <a:pt x="7601715" y="3049935"/>
                          <a:pt x="7350577" y="3084810"/>
                        </a:cubicBezTo>
                        <a:cubicBezTo>
                          <a:pt x="7099439" y="3119685"/>
                          <a:pt x="7220108" y="3066387"/>
                          <a:pt x="7102869" y="3084810"/>
                        </a:cubicBezTo>
                        <a:cubicBezTo>
                          <a:pt x="6985630" y="3103233"/>
                          <a:pt x="6734569" y="3069045"/>
                          <a:pt x="6417353" y="3084810"/>
                        </a:cubicBezTo>
                        <a:cubicBezTo>
                          <a:pt x="6100137" y="3100575"/>
                          <a:pt x="6209577" y="3074506"/>
                          <a:pt x="6060193" y="3084810"/>
                        </a:cubicBezTo>
                        <a:cubicBezTo>
                          <a:pt x="5910809" y="3095114"/>
                          <a:pt x="5897276" y="3061727"/>
                          <a:pt x="5812486" y="3084810"/>
                        </a:cubicBezTo>
                        <a:cubicBezTo>
                          <a:pt x="5727696" y="3107893"/>
                          <a:pt x="5537694" y="3076210"/>
                          <a:pt x="5455326" y="3084810"/>
                        </a:cubicBezTo>
                        <a:cubicBezTo>
                          <a:pt x="5372958" y="3093410"/>
                          <a:pt x="5059781" y="3054666"/>
                          <a:pt x="4769810" y="3084810"/>
                        </a:cubicBezTo>
                        <a:cubicBezTo>
                          <a:pt x="4479839" y="3114954"/>
                          <a:pt x="4524398" y="3060671"/>
                          <a:pt x="4412650" y="3084810"/>
                        </a:cubicBezTo>
                        <a:cubicBezTo>
                          <a:pt x="4300902" y="3108949"/>
                          <a:pt x="4263244" y="3060058"/>
                          <a:pt x="4164943" y="3084810"/>
                        </a:cubicBezTo>
                        <a:cubicBezTo>
                          <a:pt x="4066642" y="3109562"/>
                          <a:pt x="3966000" y="3052267"/>
                          <a:pt x="3807783" y="3084810"/>
                        </a:cubicBezTo>
                        <a:cubicBezTo>
                          <a:pt x="3649566" y="3117353"/>
                          <a:pt x="3460905" y="3074753"/>
                          <a:pt x="3341171" y="3084810"/>
                        </a:cubicBezTo>
                        <a:cubicBezTo>
                          <a:pt x="3221437" y="3094867"/>
                          <a:pt x="2969960" y="3075560"/>
                          <a:pt x="2765107" y="3084810"/>
                        </a:cubicBezTo>
                        <a:cubicBezTo>
                          <a:pt x="2560254" y="3094060"/>
                          <a:pt x="2564521" y="3071345"/>
                          <a:pt x="2407948" y="3084810"/>
                        </a:cubicBezTo>
                        <a:cubicBezTo>
                          <a:pt x="2251375" y="3098275"/>
                          <a:pt x="1896630" y="3069295"/>
                          <a:pt x="1612979" y="3084810"/>
                        </a:cubicBezTo>
                        <a:cubicBezTo>
                          <a:pt x="1329328" y="3100325"/>
                          <a:pt x="1277120" y="3034555"/>
                          <a:pt x="1036915" y="3084810"/>
                        </a:cubicBezTo>
                        <a:cubicBezTo>
                          <a:pt x="796710" y="3135065"/>
                          <a:pt x="351544" y="3073518"/>
                          <a:pt x="0" y="3084810"/>
                        </a:cubicBezTo>
                        <a:cubicBezTo>
                          <a:pt x="-25704" y="2908273"/>
                          <a:pt x="39736" y="2683103"/>
                          <a:pt x="0" y="2539827"/>
                        </a:cubicBezTo>
                        <a:cubicBezTo>
                          <a:pt x="-39736" y="2396551"/>
                          <a:pt x="47115" y="2170513"/>
                          <a:pt x="0" y="2025692"/>
                        </a:cubicBezTo>
                        <a:cubicBezTo>
                          <a:pt x="-47115" y="1880871"/>
                          <a:pt x="48231" y="1674853"/>
                          <a:pt x="0" y="1542405"/>
                        </a:cubicBezTo>
                        <a:cubicBezTo>
                          <a:pt x="-48231" y="1409957"/>
                          <a:pt x="17401" y="1140514"/>
                          <a:pt x="0" y="997422"/>
                        </a:cubicBezTo>
                        <a:cubicBezTo>
                          <a:pt x="-17401" y="854330"/>
                          <a:pt x="58513" y="681472"/>
                          <a:pt x="0" y="483287"/>
                        </a:cubicBezTo>
                        <a:cubicBezTo>
                          <a:pt x="-58513" y="285103"/>
                          <a:pt x="37621" y="10585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626408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6" grpId="0"/>
      <p:bldP spid="26" grpId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 descr="Pincelada curva">
            <a:extLst>
              <a:ext uri="{FF2B5EF4-FFF2-40B4-BE49-F238E27FC236}">
                <a16:creationId xmlns="" xmlns:a16="http://schemas.microsoft.com/office/drawing/2014/main" id="{69C1B054-EED4-4E73-A7AD-BE579E7BD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1057092"/>
              </p:ext>
            </p:extLst>
          </p:nvPr>
        </p:nvGraphicFramePr>
        <p:xfrm>
          <a:off x="158750" y="435144"/>
          <a:ext cx="11882547" cy="619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ángulo 1">
            <a:extLst>
              <a:ext uri="{FF2B5EF4-FFF2-40B4-BE49-F238E27FC236}">
                <a16:creationId xmlns="" xmlns:a16="http://schemas.microsoft.com/office/drawing/2014/main" id="{58F12E83-C24B-4BF7-8B0B-B86F7A7862CE}"/>
              </a:ext>
            </a:extLst>
          </p:cNvPr>
          <p:cNvSpPr/>
          <p:nvPr/>
        </p:nvSpPr>
        <p:spPr>
          <a:xfrm>
            <a:off x="6351" y="5428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TENDENCIA DE INGRESOS DEL IGSS</a:t>
            </a:r>
          </a:p>
        </p:txBody>
      </p:sp>
      <p:graphicFrame>
        <p:nvGraphicFramePr>
          <p:cNvPr id="6" name="1 Gráfico" descr="Pincelada curva">
            <a:extLst>
              <a:ext uri="{FF2B5EF4-FFF2-40B4-BE49-F238E27FC236}">
                <a16:creationId xmlns="" xmlns:a16="http://schemas.microsoft.com/office/drawing/2014/main" id="{7F860C12-AA6B-4C98-9E0C-0D305686F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0445407"/>
              </p:ext>
            </p:extLst>
          </p:nvPr>
        </p:nvGraphicFramePr>
        <p:xfrm>
          <a:off x="912024" y="485343"/>
          <a:ext cx="11130169" cy="592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0242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P spid="32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185344"/>
              </p:ext>
            </p:extLst>
          </p:nvPr>
        </p:nvGraphicFramePr>
        <p:xfrm>
          <a:off x="7551658" y="2971800"/>
          <a:ext cx="3102028" cy="2315901"/>
        </p:xfrm>
        <a:graphic>
          <a:graphicData uri="http://schemas.openxmlformats.org/drawingml/2006/table">
            <a:tbl>
              <a:tblPr/>
              <a:tblGrid>
                <a:gridCol w="1136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5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0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Traslado estimado de Reservas por Programas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25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500" b="1" i="0" u="none" strike="noStrike" dirty="0">
                          <a:effectLst/>
                          <a:latin typeface="+mj-lt"/>
                        </a:rPr>
                        <a:t>IVS = 852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Q177.03 </a:t>
                      </a:r>
                      <a:r>
                        <a:rPr lang="es-GT" sz="1600" b="0" i="0" u="none" strike="noStrike" dirty="0">
                          <a:effectLst/>
                          <a:latin typeface="+mj-lt"/>
                        </a:rPr>
                        <a:t>millones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06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500" b="1" i="0" u="none" strike="noStrike" dirty="0">
                          <a:effectLst/>
                          <a:latin typeface="+mj-lt"/>
                        </a:rPr>
                        <a:t>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26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</a:t>
                      </a:r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1,459.00</a:t>
                      </a:r>
                      <a:r>
                        <a:rPr lang="es-G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millones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06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500" b="1" i="0" u="none" strike="noStrike" dirty="0">
                          <a:effectLst/>
                          <a:latin typeface="+mj-lt"/>
                        </a:rPr>
                        <a:t>PRECAPI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269" rtl="0" eaLnBrk="1" fontAlgn="ctr" latinLnBrk="0" hangingPunct="1"/>
                      <a:r>
                        <a:rPr lang="es-GT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Q0.36 </a:t>
                      </a:r>
                      <a:r>
                        <a:rPr lang="es-G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millones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069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8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8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Q</a:t>
                      </a:r>
                      <a:r>
                        <a:rPr lang="es-GT" sz="18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1,636.39</a:t>
                      </a:r>
                      <a:r>
                        <a:rPr lang="es-GT" sz="18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s-GT" sz="1600" b="1" i="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millones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 flipV="1">
            <a:off x="5645151" y="3139662"/>
            <a:ext cx="1682052" cy="670338"/>
            <a:chOff x="4738679" y="1830657"/>
            <a:chExt cx="993354" cy="2055543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7" name="6 Conector recto"/>
            <p:cNvCxnSpPr/>
            <p:nvPr/>
          </p:nvCxnSpPr>
          <p:spPr>
            <a:xfrm>
              <a:off x="5240703" y="3886200"/>
              <a:ext cx="491330" cy="0"/>
            </a:xfrm>
            <a:prstGeom prst="lin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905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>
              <a:glow rad="38100">
                <a:srgbClr val="FFFF89">
                  <a:alpha val="60000"/>
                </a:srgbClr>
              </a:glow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</p:cxnSp>
        <p:grpSp>
          <p:nvGrpSpPr>
            <p:cNvPr id="8" name="7 Grupo"/>
            <p:cNvGrpSpPr/>
            <p:nvPr/>
          </p:nvGrpSpPr>
          <p:grpSpPr>
            <a:xfrm>
              <a:off x="4738679" y="1830657"/>
              <a:ext cx="502024" cy="2055543"/>
              <a:chOff x="4738679" y="1830657"/>
              <a:chExt cx="502024" cy="2055543"/>
            </a:xfrm>
          </p:grpSpPr>
          <p:cxnSp>
            <p:nvCxnSpPr>
              <p:cNvPr id="9" name="8 Conector recto"/>
              <p:cNvCxnSpPr/>
              <p:nvPr/>
            </p:nvCxnSpPr>
            <p:spPr>
              <a:xfrm flipV="1">
                <a:off x="5240703" y="1830657"/>
                <a:ext cx="0" cy="2055543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"/>
              <p:cNvCxnSpPr/>
              <p:nvPr/>
            </p:nvCxnSpPr>
            <p:spPr>
              <a:xfrm flipH="1">
                <a:off x="4738679" y="1830657"/>
                <a:ext cx="502024" cy="1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21 Rectángulo redondeado">
            <a:extLst>
              <a:ext uri="{FF2B5EF4-FFF2-40B4-BE49-F238E27FC236}">
                <a16:creationId xmlns="" xmlns:a16="http://schemas.microsoft.com/office/drawing/2014/main" id="{00000000-0008-0000-0000-000016000000}"/>
              </a:ext>
            </a:extLst>
          </p:cNvPr>
          <p:cNvSpPr/>
          <p:nvPr/>
        </p:nvSpPr>
        <p:spPr>
          <a:xfrm>
            <a:off x="7805923" y="1377215"/>
            <a:ext cx="2593499" cy="10689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200" b="1" dirty="0">
                <a:solidFill>
                  <a:schemeClr val="bg1"/>
                </a:solidFill>
              </a:rPr>
              <a:t>Ingresos superan a los egresos</a:t>
            </a:r>
            <a:r>
              <a:rPr lang="es-CR" sz="1200" b="1" baseline="0" dirty="0">
                <a:solidFill>
                  <a:schemeClr val="bg1"/>
                </a:solidFill>
              </a:rPr>
              <a:t> en</a:t>
            </a:r>
          </a:p>
          <a:p>
            <a:pPr algn="ctr"/>
            <a:r>
              <a:rPr lang="es-CR" sz="2000" b="1" baseline="0" dirty="0">
                <a:solidFill>
                  <a:schemeClr val="bg1"/>
                </a:solidFill>
              </a:rPr>
              <a:t>Q1,636.39 millones, 20.5%</a:t>
            </a:r>
            <a:endParaRPr lang="es-CR" sz="20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76200"/>
            <a:ext cx="122047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 PRESUPUESTARIA 2021 AL MES DE JUNIO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1D34395F-12ED-48EE-B1C6-60DA0A2B0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0325539"/>
              </p:ext>
            </p:extLst>
          </p:nvPr>
        </p:nvGraphicFramePr>
        <p:xfrm>
          <a:off x="270580" y="838200"/>
          <a:ext cx="5755568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FFB6902-55C1-4819-80D1-53254E76358F}"/>
              </a:ext>
            </a:extLst>
          </p:cNvPr>
          <p:cNvSpPr/>
          <p:nvPr/>
        </p:nvSpPr>
        <p:spPr>
          <a:xfrm>
            <a:off x="1430138" y="3505200"/>
            <a:ext cx="4062612" cy="66844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/>
          </a:p>
        </p:txBody>
      </p:sp>
    </p:spTree>
    <p:extLst>
      <p:ext uri="{BB962C8B-B14F-4D97-AF65-F5344CB8AC3E}">
        <p14:creationId xmlns:p14="http://schemas.microsoft.com/office/powerpoint/2010/main" xmlns="" val="1075019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1">
            <a:extLst>
              <a:ext uri="{FF2B5EF4-FFF2-40B4-BE49-F238E27FC236}">
                <a16:creationId xmlns="" xmlns:a16="http://schemas.microsoft.com/office/drawing/2014/main" id="{58F12E83-C24B-4BF7-8B0B-B86F7A7862CE}"/>
              </a:ext>
            </a:extLst>
          </p:cNvPr>
          <p:cNvSpPr/>
          <p:nvPr/>
        </p:nvSpPr>
        <p:spPr>
          <a:xfrm>
            <a:off x="6351" y="5428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RESERVA TECNICA SIN INTERESES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404437B-6075-4A26-A86C-49072BDA9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4920198"/>
              </p:ext>
            </p:extLst>
          </p:nvPr>
        </p:nvGraphicFramePr>
        <p:xfrm>
          <a:off x="82550" y="533401"/>
          <a:ext cx="11887200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BE4EE5A-4F01-46BF-B81D-30B588EE7D34}"/>
              </a:ext>
            </a:extLst>
          </p:cNvPr>
          <p:cNvSpPr txBox="1"/>
          <p:nvPr/>
        </p:nvSpPr>
        <p:spPr>
          <a:xfrm>
            <a:off x="158750" y="6477000"/>
            <a:ext cx="3339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900" i="1" dirty="0"/>
              <a:t>**Año 2021 se proyectaron datos del mes de julio a diciembre</a:t>
            </a:r>
          </a:p>
        </p:txBody>
      </p:sp>
    </p:spTree>
    <p:extLst>
      <p:ext uri="{BB962C8B-B14F-4D97-AF65-F5344CB8AC3E}">
        <p14:creationId xmlns:p14="http://schemas.microsoft.com/office/powerpoint/2010/main" xmlns="" val="13896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7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1">
            <a:extLst>
              <a:ext uri="{FF2B5EF4-FFF2-40B4-BE49-F238E27FC236}">
                <a16:creationId xmlns="" xmlns:a16="http://schemas.microsoft.com/office/drawing/2014/main" id="{58F12E83-C24B-4BF7-8B0B-B86F7A7862CE}"/>
              </a:ext>
            </a:extLst>
          </p:cNvPr>
          <p:cNvSpPr/>
          <p:nvPr/>
        </p:nvSpPr>
        <p:spPr>
          <a:xfrm>
            <a:off x="6351" y="54288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</a:rPr>
              <a:t>RESERVA TECNICA INSTITUCIONAL A JUNIO 2021</a:t>
            </a:r>
          </a:p>
        </p:txBody>
      </p:sp>
      <p:sp>
        <p:nvSpPr>
          <p:cNvPr id="6" name="5 Forma libre"/>
          <p:cNvSpPr/>
          <p:nvPr/>
        </p:nvSpPr>
        <p:spPr>
          <a:xfrm>
            <a:off x="3570441" y="695102"/>
            <a:ext cx="3204000" cy="906840"/>
          </a:xfrm>
          <a:custGeom>
            <a:avLst/>
            <a:gdLst>
              <a:gd name="connsiteX0" fmla="*/ 186816 w 1120873"/>
              <a:gd name="connsiteY0" fmla="*/ 0 h 4363393"/>
              <a:gd name="connsiteX1" fmla="*/ 934057 w 1120873"/>
              <a:gd name="connsiteY1" fmla="*/ 0 h 4363393"/>
              <a:gd name="connsiteX2" fmla="*/ 1120873 w 1120873"/>
              <a:gd name="connsiteY2" fmla="*/ 186816 h 4363393"/>
              <a:gd name="connsiteX3" fmla="*/ 1120873 w 1120873"/>
              <a:gd name="connsiteY3" fmla="*/ 4363393 h 4363393"/>
              <a:gd name="connsiteX4" fmla="*/ 1120873 w 1120873"/>
              <a:gd name="connsiteY4" fmla="*/ 4363393 h 4363393"/>
              <a:gd name="connsiteX5" fmla="*/ 0 w 1120873"/>
              <a:gd name="connsiteY5" fmla="*/ 4363393 h 4363393"/>
              <a:gd name="connsiteX6" fmla="*/ 0 w 1120873"/>
              <a:gd name="connsiteY6" fmla="*/ 4363393 h 4363393"/>
              <a:gd name="connsiteX7" fmla="*/ 0 w 1120873"/>
              <a:gd name="connsiteY7" fmla="*/ 186816 h 4363393"/>
              <a:gd name="connsiteX8" fmla="*/ 186816 w 1120873"/>
              <a:gd name="connsiteY8" fmla="*/ 0 h 436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873" h="4363393">
                <a:moveTo>
                  <a:pt x="1120873" y="727248"/>
                </a:moveTo>
                <a:lnTo>
                  <a:pt x="1120873" y="3636145"/>
                </a:lnTo>
                <a:cubicBezTo>
                  <a:pt x="1120873" y="4037793"/>
                  <a:pt x="1099387" y="4363391"/>
                  <a:pt x="1072884" y="4363391"/>
                </a:cubicBezTo>
                <a:lnTo>
                  <a:pt x="0" y="4363391"/>
                </a:lnTo>
                <a:lnTo>
                  <a:pt x="0" y="4363391"/>
                </a:lnTo>
                <a:lnTo>
                  <a:pt x="0" y="2"/>
                </a:lnTo>
                <a:lnTo>
                  <a:pt x="0" y="2"/>
                </a:lnTo>
                <a:lnTo>
                  <a:pt x="1072884" y="2"/>
                </a:lnTo>
                <a:cubicBezTo>
                  <a:pt x="1099387" y="2"/>
                  <a:pt x="1120873" y="325600"/>
                  <a:pt x="1120873" y="72724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8542" rIns="302366" bIns="178544" numCol="1" spcCol="1270" anchor="ctr" anchorCtr="0">
            <a:noAutofit/>
          </a:bodyPr>
          <a:lstStyle/>
          <a:p>
            <a:pPr marL="0" lvl="1" defTabSz="1422400">
              <a:lnSpc>
                <a:spcPct val="90000"/>
              </a:lnSpc>
              <a:spcAft>
                <a:spcPct val="15000"/>
              </a:spcAft>
            </a:pPr>
            <a:r>
              <a:rPr lang="es-GT" sz="2400" dirty="0"/>
              <a:t>Q 27,486.04 millones</a:t>
            </a:r>
          </a:p>
        </p:txBody>
      </p:sp>
      <p:sp>
        <p:nvSpPr>
          <p:cNvPr id="7" name="6 Forma libre"/>
          <p:cNvSpPr/>
          <p:nvPr/>
        </p:nvSpPr>
        <p:spPr>
          <a:xfrm>
            <a:off x="582443" y="581748"/>
            <a:ext cx="2988000" cy="1133549"/>
          </a:xfrm>
          <a:custGeom>
            <a:avLst/>
            <a:gdLst>
              <a:gd name="connsiteX0" fmla="*/ 0 w 3612545"/>
              <a:gd name="connsiteY0" fmla="*/ 233520 h 1401092"/>
              <a:gd name="connsiteX1" fmla="*/ 233520 w 3612545"/>
              <a:gd name="connsiteY1" fmla="*/ 0 h 1401092"/>
              <a:gd name="connsiteX2" fmla="*/ 3379025 w 3612545"/>
              <a:gd name="connsiteY2" fmla="*/ 0 h 1401092"/>
              <a:gd name="connsiteX3" fmla="*/ 3612545 w 3612545"/>
              <a:gd name="connsiteY3" fmla="*/ 233520 h 1401092"/>
              <a:gd name="connsiteX4" fmla="*/ 3612545 w 3612545"/>
              <a:gd name="connsiteY4" fmla="*/ 1167572 h 1401092"/>
              <a:gd name="connsiteX5" fmla="*/ 3379025 w 3612545"/>
              <a:gd name="connsiteY5" fmla="*/ 1401092 h 1401092"/>
              <a:gd name="connsiteX6" fmla="*/ 233520 w 3612545"/>
              <a:gd name="connsiteY6" fmla="*/ 1401092 h 1401092"/>
              <a:gd name="connsiteX7" fmla="*/ 0 w 3612545"/>
              <a:gd name="connsiteY7" fmla="*/ 1167572 h 1401092"/>
              <a:gd name="connsiteX8" fmla="*/ 0 w 3612545"/>
              <a:gd name="connsiteY8" fmla="*/ 233520 h 14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2545" h="1401092">
                <a:moveTo>
                  <a:pt x="0" y="233520"/>
                </a:moveTo>
                <a:cubicBezTo>
                  <a:pt x="0" y="104550"/>
                  <a:pt x="104550" y="0"/>
                  <a:pt x="233520" y="0"/>
                </a:cubicBezTo>
                <a:lnTo>
                  <a:pt x="3379025" y="0"/>
                </a:lnTo>
                <a:cubicBezTo>
                  <a:pt x="3507995" y="0"/>
                  <a:pt x="3612545" y="104550"/>
                  <a:pt x="3612545" y="233520"/>
                </a:cubicBezTo>
                <a:lnTo>
                  <a:pt x="3612545" y="1167572"/>
                </a:lnTo>
                <a:cubicBezTo>
                  <a:pt x="3612545" y="1296542"/>
                  <a:pt x="3507995" y="1401092"/>
                  <a:pt x="3379025" y="1401092"/>
                </a:cubicBezTo>
                <a:lnTo>
                  <a:pt x="233520" y="1401092"/>
                </a:lnTo>
                <a:cubicBezTo>
                  <a:pt x="104550" y="1401092"/>
                  <a:pt x="0" y="1296542"/>
                  <a:pt x="0" y="1167572"/>
                </a:cubicBezTo>
                <a:lnTo>
                  <a:pt x="0" y="2335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76" tIns="121736" rIns="175076" bIns="12173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s-GT" sz="2000" dirty="0"/>
              <a:t>Reserva Técnica Programa IVS</a:t>
            </a:r>
          </a:p>
        </p:txBody>
      </p:sp>
      <p:sp>
        <p:nvSpPr>
          <p:cNvPr id="8" name="7 Forma libre"/>
          <p:cNvSpPr/>
          <p:nvPr/>
        </p:nvSpPr>
        <p:spPr>
          <a:xfrm>
            <a:off x="3570443" y="1885331"/>
            <a:ext cx="3204000" cy="906839"/>
          </a:xfrm>
          <a:custGeom>
            <a:avLst/>
            <a:gdLst>
              <a:gd name="connsiteX0" fmla="*/ 186816 w 1120873"/>
              <a:gd name="connsiteY0" fmla="*/ 0 h 4363393"/>
              <a:gd name="connsiteX1" fmla="*/ 934057 w 1120873"/>
              <a:gd name="connsiteY1" fmla="*/ 0 h 4363393"/>
              <a:gd name="connsiteX2" fmla="*/ 1120873 w 1120873"/>
              <a:gd name="connsiteY2" fmla="*/ 186816 h 4363393"/>
              <a:gd name="connsiteX3" fmla="*/ 1120873 w 1120873"/>
              <a:gd name="connsiteY3" fmla="*/ 4363393 h 4363393"/>
              <a:gd name="connsiteX4" fmla="*/ 1120873 w 1120873"/>
              <a:gd name="connsiteY4" fmla="*/ 4363393 h 4363393"/>
              <a:gd name="connsiteX5" fmla="*/ 0 w 1120873"/>
              <a:gd name="connsiteY5" fmla="*/ 4363393 h 4363393"/>
              <a:gd name="connsiteX6" fmla="*/ 0 w 1120873"/>
              <a:gd name="connsiteY6" fmla="*/ 4363393 h 4363393"/>
              <a:gd name="connsiteX7" fmla="*/ 0 w 1120873"/>
              <a:gd name="connsiteY7" fmla="*/ 186816 h 4363393"/>
              <a:gd name="connsiteX8" fmla="*/ 186816 w 1120873"/>
              <a:gd name="connsiteY8" fmla="*/ 0 h 436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873" h="4363393">
                <a:moveTo>
                  <a:pt x="1120873" y="727248"/>
                </a:moveTo>
                <a:lnTo>
                  <a:pt x="1120873" y="3636145"/>
                </a:lnTo>
                <a:cubicBezTo>
                  <a:pt x="1120873" y="4037793"/>
                  <a:pt x="1099387" y="4363391"/>
                  <a:pt x="1072884" y="4363391"/>
                </a:cubicBezTo>
                <a:lnTo>
                  <a:pt x="0" y="4363391"/>
                </a:lnTo>
                <a:lnTo>
                  <a:pt x="0" y="4363391"/>
                </a:lnTo>
                <a:lnTo>
                  <a:pt x="0" y="2"/>
                </a:lnTo>
                <a:lnTo>
                  <a:pt x="0" y="2"/>
                </a:lnTo>
                <a:lnTo>
                  <a:pt x="1072884" y="2"/>
                </a:lnTo>
                <a:cubicBezTo>
                  <a:pt x="1099387" y="2"/>
                  <a:pt x="1120873" y="325600"/>
                  <a:pt x="1120873" y="72724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8542" rIns="302366" bIns="178543" numCol="1" spcCol="1270" anchor="ctr" anchorCtr="0">
            <a:noAutofit/>
          </a:bodyPr>
          <a:lstStyle/>
          <a:p>
            <a:pPr marL="0" lvl="1" defTabSz="1422400">
              <a:lnSpc>
                <a:spcPct val="90000"/>
              </a:lnSpc>
              <a:spcAft>
                <a:spcPct val="15000"/>
              </a:spcAft>
            </a:pPr>
            <a:r>
              <a:rPr lang="es-GT" sz="2400" dirty="0"/>
              <a:t>Q         12.25 millones</a:t>
            </a:r>
          </a:p>
        </p:txBody>
      </p:sp>
      <p:sp>
        <p:nvSpPr>
          <p:cNvPr id="9" name="8 Forma libre"/>
          <p:cNvSpPr/>
          <p:nvPr/>
        </p:nvSpPr>
        <p:spPr>
          <a:xfrm>
            <a:off x="582442" y="1771974"/>
            <a:ext cx="2988000" cy="1133549"/>
          </a:xfrm>
          <a:custGeom>
            <a:avLst/>
            <a:gdLst>
              <a:gd name="connsiteX0" fmla="*/ 0 w 3612545"/>
              <a:gd name="connsiteY0" fmla="*/ 233520 h 1401092"/>
              <a:gd name="connsiteX1" fmla="*/ 233520 w 3612545"/>
              <a:gd name="connsiteY1" fmla="*/ 0 h 1401092"/>
              <a:gd name="connsiteX2" fmla="*/ 3379025 w 3612545"/>
              <a:gd name="connsiteY2" fmla="*/ 0 h 1401092"/>
              <a:gd name="connsiteX3" fmla="*/ 3612545 w 3612545"/>
              <a:gd name="connsiteY3" fmla="*/ 233520 h 1401092"/>
              <a:gd name="connsiteX4" fmla="*/ 3612545 w 3612545"/>
              <a:gd name="connsiteY4" fmla="*/ 1167572 h 1401092"/>
              <a:gd name="connsiteX5" fmla="*/ 3379025 w 3612545"/>
              <a:gd name="connsiteY5" fmla="*/ 1401092 h 1401092"/>
              <a:gd name="connsiteX6" fmla="*/ 233520 w 3612545"/>
              <a:gd name="connsiteY6" fmla="*/ 1401092 h 1401092"/>
              <a:gd name="connsiteX7" fmla="*/ 0 w 3612545"/>
              <a:gd name="connsiteY7" fmla="*/ 1167572 h 1401092"/>
              <a:gd name="connsiteX8" fmla="*/ 0 w 3612545"/>
              <a:gd name="connsiteY8" fmla="*/ 233520 h 14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2545" h="1401092">
                <a:moveTo>
                  <a:pt x="0" y="233520"/>
                </a:moveTo>
                <a:cubicBezTo>
                  <a:pt x="0" y="104550"/>
                  <a:pt x="104550" y="0"/>
                  <a:pt x="233520" y="0"/>
                </a:cubicBezTo>
                <a:lnTo>
                  <a:pt x="3379025" y="0"/>
                </a:lnTo>
                <a:cubicBezTo>
                  <a:pt x="3507995" y="0"/>
                  <a:pt x="3612545" y="104550"/>
                  <a:pt x="3612545" y="233520"/>
                </a:cubicBezTo>
                <a:lnTo>
                  <a:pt x="3612545" y="1167572"/>
                </a:lnTo>
                <a:cubicBezTo>
                  <a:pt x="3612545" y="1296542"/>
                  <a:pt x="3507995" y="1401092"/>
                  <a:pt x="3379025" y="1401092"/>
                </a:cubicBezTo>
                <a:lnTo>
                  <a:pt x="233520" y="1401092"/>
                </a:lnTo>
                <a:cubicBezTo>
                  <a:pt x="104550" y="1401092"/>
                  <a:pt x="0" y="1296542"/>
                  <a:pt x="0" y="1167572"/>
                </a:cubicBezTo>
                <a:lnTo>
                  <a:pt x="0" y="2335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135632"/>
              <a:satOff val="2588"/>
              <a:lumOff val="114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76" tIns="121736" rIns="175076" bIns="12173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s-GT" sz="2000" dirty="0"/>
              <a:t>Reserva Técnica Programa PRECAPI</a:t>
            </a:r>
          </a:p>
        </p:txBody>
      </p:sp>
      <p:sp>
        <p:nvSpPr>
          <p:cNvPr id="10" name="9 Forma libre"/>
          <p:cNvSpPr/>
          <p:nvPr/>
        </p:nvSpPr>
        <p:spPr>
          <a:xfrm>
            <a:off x="3570443" y="3075555"/>
            <a:ext cx="3204000" cy="906838"/>
          </a:xfrm>
          <a:custGeom>
            <a:avLst/>
            <a:gdLst>
              <a:gd name="connsiteX0" fmla="*/ 186816 w 1120873"/>
              <a:gd name="connsiteY0" fmla="*/ 0 h 4363393"/>
              <a:gd name="connsiteX1" fmla="*/ 934057 w 1120873"/>
              <a:gd name="connsiteY1" fmla="*/ 0 h 4363393"/>
              <a:gd name="connsiteX2" fmla="*/ 1120873 w 1120873"/>
              <a:gd name="connsiteY2" fmla="*/ 186816 h 4363393"/>
              <a:gd name="connsiteX3" fmla="*/ 1120873 w 1120873"/>
              <a:gd name="connsiteY3" fmla="*/ 4363393 h 4363393"/>
              <a:gd name="connsiteX4" fmla="*/ 1120873 w 1120873"/>
              <a:gd name="connsiteY4" fmla="*/ 4363393 h 4363393"/>
              <a:gd name="connsiteX5" fmla="*/ 0 w 1120873"/>
              <a:gd name="connsiteY5" fmla="*/ 4363393 h 4363393"/>
              <a:gd name="connsiteX6" fmla="*/ 0 w 1120873"/>
              <a:gd name="connsiteY6" fmla="*/ 4363393 h 4363393"/>
              <a:gd name="connsiteX7" fmla="*/ 0 w 1120873"/>
              <a:gd name="connsiteY7" fmla="*/ 186816 h 4363393"/>
              <a:gd name="connsiteX8" fmla="*/ 186816 w 1120873"/>
              <a:gd name="connsiteY8" fmla="*/ 0 h 436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873" h="4363393">
                <a:moveTo>
                  <a:pt x="1120873" y="727248"/>
                </a:moveTo>
                <a:lnTo>
                  <a:pt x="1120873" y="3636145"/>
                </a:lnTo>
                <a:cubicBezTo>
                  <a:pt x="1120873" y="4037793"/>
                  <a:pt x="1099387" y="4363391"/>
                  <a:pt x="1072884" y="4363391"/>
                </a:cubicBezTo>
                <a:lnTo>
                  <a:pt x="0" y="4363391"/>
                </a:lnTo>
                <a:lnTo>
                  <a:pt x="0" y="4363391"/>
                </a:lnTo>
                <a:lnTo>
                  <a:pt x="0" y="2"/>
                </a:lnTo>
                <a:lnTo>
                  <a:pt x="0" y="2"/>
                </a:lnTo>
                <a:lnTo>
                  <a:pt x="1072884" y="2"/>
                </a:lnTo>
                <a:cubicBezTo>
                  <a:pt x="1099387" y="2"/>
                  <a:pt x="1120873" y="325600"/>
                  <a:pt x="1120873" y="72724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8542" rIns="302366" bIns="178542" numCol="1" spcCol="1270" anchor="ctr" anchorCtr="0">
            <a:noAutofit/>
          </a:bodyPr>
          <a:lstStyle/>
          <a:p>
            <a:pPr marL="0" lvl="1" defTabSz="1422400">
              <a:lnSpc>
                <a:spcPct val="90000"/>
              </a:lnSpc>
              <a:spcAft>
                <a:spcPct val="15000"/>
              </a:spcAft>
            </a:pPr>
            <a:r>
              <a:rPr lang="es-GT" sz="2400" dirty="0"/>
              <a:t>Q 14,518.08 millones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582442" y="2962200"/>
            <a:ext cx="2988000" cy="1133549"/>
          </a:xfrm>
          <a:custGeom>
            <a:avLst/>
            <a:gdLst>
              <a:gd name="connsiteX0" fmla="*/ 0 w 3612545"/>
              <a:gd name="connsiteY0" fmla="*/ 233520 h 1401092"/>
              <a:gd name="connsiteX1" fmla="*/ 233520 w 3612545"/>
              <a:gd name="connsiteY1" fmla="*/ 0 h 1401092"/>
              <a:gd name="connsiteX2" fmla="*/ 3379025 w 3612545"/>
              <a:gd name="connsiteY2" fmla="*/ 0 h 1401092"/>
              <a:gd name="connsiteX3" fmla="*/ 3612545 w 3612545"/>
              <a:gd name="connsiteY3" fmla="*/ 233520 h 1401092"/>
              <a:gd name="connsiteX4" fmla="*/ 3612545 w 3612545"/>
              <a:gd name="connsiteY4" fmla="*/ 1167572 h 1401092"/>
              <a:gd name="connsiteX5" fmla="*/ 3379025 w 3612545"/>
              <a:gd name="connsiteY5" fmla="*/ 1401092 h 1401092"/>
              <a:gd name="connsiteX6" fmla="*/ 233520 w 3612545"/>
              <a:gd name="connsiteY6" fmla="*/ 1401092 h 1401092"/>
              <a:gd name="connsiteX7" fmla="*/ 0 w 3612545"/>
              <a:gd name="connsiteY7" fmla="*/ 1167572 h 1401092"/>
              <a:gd name="connsiteX8" fmla="*/ 0 w 3612545"/>
              <a:gd name="connsiteY8" fmla="*/ 233520 h 14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2545" h="1401092">
                <a:moveTo>
                  <a:pt x="0" y="233520"/>
                </a:moveTo>
                <a:cubicBezTo>
                  <a:pt x="0" y="104550"/>
                  <a:pt x="104550" y="0"/>
                  <a:pt x="233520" y="0"/>
                </a:cubicBezTo>
                <a:lnTo>
                  <a:pt x="3379025" y="0"/>
                </a:lnTo>
                <a:cubicBezTo>
                  <a:pt x="3507995" y="0"/>
                  <a:pt x="3612545" y="104550"/>
                  <a:pt x="3612545" y="233520"/>
                </a:cubicBezTo>
                <a:lnTo>
                  <a:pt x="3612545" y="1167572"/>
                </a:lnTo>
                <a:cubicBezTo>
                  <a:pt x="3612545" y="1296542"/>
                  <a:pt x="3507995" y="1401092"/>
                  <a:pt x="3379025" y="1401092"/>
                </a:cubicBezTo>
                <a:lnTo>
                  <a:pt x="233520" y="1401092"/>
                </a:lnTo>
                <a:cubicBezTo>
                  <a:pt x="104550" y="1401092"/>
                  <a:pt x="0" y="1296542"/>
                  <a:pt x="0" y="1167572"/>
                </a:cubicBezTo>
                <a:lnTo>
                  <a:pt x="0" y="2335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271263"/>
              <a:satOff val="5175"/>
              <a:lumOff val="228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076" tIns="121736" rIns="175076" bIns="121736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s-GT" sz="2000" dirty="0"/>
              <a:t>Reserva Técnica Programa EMA</a:t>
            </a:r>
          </a:p>
        </p:txBody>
      </p:sp>
      <p:sp>
        <p:nvSpPr>
          <p:cNvPr id="49" name="28 CuadroTexto"/>
          <p:cNvSpPr txBox="1"/>
          <p:nvPr/>
        </p:nvSpPr>
        <p:spPr>
          <a:xfrm>
            <a:off x="2555394" y="4497329"/>
            <a:ext cx="3204056" cy="11729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64291" tIns="32146" rIns="64291" bIns="32146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2400" dirty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s-GT" sz="2400" dirty="0">
                <a:solidFill>
                  <a:schemeClr val="bg1"/>
                </a:solidFill>
              </a:rPr>
              <a:t>Q42,016.37</a:t>
            </a:r>
          </a:p>
          <a:p>
            <a:pPr algn="ctr"/>
            <a:r>
              <a:rPr lang="es-GT" sz="2400" dirty="0">
                <a:solidFill>
                  <a:schemeClr val="bg1"/>
                </a:solidFill>
              </a:rPr>
              <a:t>millones</a:t>
            </a:r>
          </a:p>
        </p:txBody>
      </p:sp>
      <p:graphicFrame>
        <p:nvGraphicFramePr>
          <p:cNvPr id="50" name="49 Tabla"/>
          <p:cNvGraphicFramePr>
            <a:graphicFrameLocks noGrp="1"/>
          </p:cNvGraphicFramePr>
          <p:nvPr/>
        </p:nvGraphicFramePr>
        <p:xfrm>
          <a:off x="6673854" y="4143380"/>
          <a:ext cx="4857784" cy="2428891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600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2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1066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Reservas Para Construcciones e Instalaciones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 Q       2,133,118,630 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</a:rPr>
                        <a:t>14.7%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0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Reserva Para Indemnizaciones al Personal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 Q          912,357,276 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</a:rPr>
                        <a:t>6.3%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066"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>
                          <a:effectLst/>
                        </a:rPr>
                        <a:t>Reserva Financiera Programas EMA</a:t>
                      </a:r>
                      <a:endParaRPr lang="es-GT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 Q       6,030,120,876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</a:rPr>
                        <a:t>41.5%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56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Reserva Financiera para Atención en Salud de los Jubilados del Instituto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GT" sz="1400" u="none" strike="noStrike" dirty="0">
                          <a:effectLst/>
                        </a:rPr>
                        <a:t> Q       5,442,484,324 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</a:rPr>
                        <a:t>37.5%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2" name="61 Grupo"/>
          <p:cNvGrpSpPr/>
          <p:nvPr/>
        </p:nvGrpSpPr>
        <p:grpSpPr>
          <a:xfrm>
            <a:off x="6774443" y="3114381"/>
            <a:ext cx="2175882" cy="981368"/>
            <a:chOff x="6768093" y="3114381"/>
            <a:chExt cx="2175882" cy="981368"/>
          </a:xfrm>
        </p:grpSpPr>
        <p:cxnSp>
          <p:nvCxnSpPr>
            <p:cNvPr id="56" name="55 Conector recto de flecha"/>
            <p:cNvCxnSpPr>
              <a:stCxn id="10" idx="2"/>
            </p:cNvCxnSpPr>
            <p:nvPr/>
          </p:nvCxnSpPr>
          <p:spPr>
            <a:xfrm>
              <a:off x="6768093" y="3114381"/>
              <a:ext cx="2175882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 de flecha"/>
            <p:cNvCxnSpPr/>
            <p:nvPr/>
          </p:nvCxnSpPr>
          <p:spPr>
            <a:xfrm flipV="1">
              <a:off x="8943975" y="3114381"/>
              <a:ext cx="0" cy="981368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1191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41181</TotalTime>
  <Words>1408</Words>
  <Application>Microsoft Office PowerPoint</Application>
  <PresentationFormat>Personalizado</PresentationFormat>
  <Paragraphs>567</Paragraphs>
  <Slides>25</Slides>
  <Notes>15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1_Tema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INVERSIÓN APROXIMADA</vt:lpstr>
      <vt:lpstr>Diapositiva 20</vt:lpstr>
      <vt:lpstr>Diapositiva 21</vt:lpstr>
      <vt:lpstr>Diapositiva 22</vt:lpstr>
      <vt:lpstr>Diapositiva 23</vt:lpstr>
      <vt:lpstr>Prioridades 2021</vt:lpstr>
      <vt:lpstr>Diapositiva 25</vt:lpstr>
    </vt:vector>
  </TitlesOfParts>
  <Company>SIAF-SAG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Utilitario de la Programación Financiera</dc:title>
  <dc:creator>Eden Meneses</dc:creator>
  <cp:lastModifiedBy>cosorio</cp:lastModifiedBy>
  <cp:revision>2893</cp:revision>
  <cp:lastPrinted>2021-06-01T19:04:18Z</cp:lastPrinted>
  <dcterms:created xsi:type="dcterms:W3CDTF">2007-12-06T00:09:52Z</dcterms:created>
  <dcterms:modified xsi:type="dcterms:W3CDTF">2021-07-27T23:49:30Z</dcterms:modified>
</cp:coreProperties>
</file>