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6" r:id="rId3"/>
  </p:sldMasterIdLst>
  <p:sldIdLst>
    <p:sldId id="300" r:id="rId4"/>
    <p:sldId id="281" r:id="rId5"/>
    <p:sldId id="291" r:id="rId6"/>
    <p:sldId id="292" r:id="rId7"/>
    <p:sldId id="280" r:id="rId8"/>
    <p:sldId id="278" r:id="rId9"/>
    <p:sldId id="288" r:id="rId10"/>
    <p:sldId id="286" r:id="rId11"/>
    <p:sldId id="296" r:id="rId12"/>
    <p:sldId id="269" r:id="rId13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7B6"/>
    <a:srgbClr val="178CC5"/>
    <a:srgbClr val="062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49" autoAdjust="0"/>
    <p:restoredTop sz="94607"/>
  </p:normalViewPr>
  <p:slideViewPr>
    <p:cSldViewPr snapToGrid="0" snapToObjects="1">
      <p:cViewPr>
        <p:scale>
          <a:sx n="66" d="100"/>
          <a:sy n="66" d="100"/>
        </p:scale>
        <p:origin x="2598" y="1050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6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bro6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gonzalez\Documents\130%20Diciembre%202020\Vicepresidente%20PRESUPUESTO%20POASAN\PRESUPUESTO%20POASAN%202009%20A%202020%20detallado%203011202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gonzalez\Documents\130%20Diciembre%202020\Vicepresidente%20PRESUPUESTO%20POASAN\PRESUPUESTO%20POASAN%202009%20A%202020%20detallado%203011202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63500" cap="rnd">
              <a:solidFill>
                <a:srgbClr val="0097B6"/>
              </a:solidFill>
              <a:round/>
            </a:ln>
            <a:effectLst/>
          </c:spPr>
          <c:marker>
            <c:symbol val="triangle"/>
            <c:size val="20"/>
            <c:spPr>
              <a:solidFill>
                <a:srgbClr val="0097B6"/>
              </a:solidFill>
              <a:ln w="13970">
                <a:solidFill>
                  <a:schemeClr val="bg2">
                    <a:lumMod val="25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7.5781334484512311E-2"/>
                  <c:y val="-8.92479117607948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3647051312730532E-2"/>
                  <c:y val="-0.1154722150409388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7915617656294034E-2"/>
                  <c:y val="-9.44927724168235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6884451136492449E-2"/>
                  <c:y val="-8.60268652500311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6141085145405106E-2"/>
                  <c:y val="-9.71152027448379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0553551753325744E-2"/>
                  <c:y val="-0.1049824937288811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3862901709266223E-2"/>
                  <c:y val="-0.123339506024982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8347318449365427E-2"/>
                  <c:y val="-0.1049824937288812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2.5399478060790415E-3"/>
                  <c:y val="-0.1154722150409388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Hoja1!$A$9:$A$18</c:f>
              <c:numCache>
                <c:formatCode>@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xVal>
          <c:yVal>
            <c:numRef>
              <c:f>Hoja1!$C$9:$C$18</c:f>
              <c:numCache>
                <c:formatCode>0.0%</c:formatCode>
                <c:ptCount val="10"/>
                <c:pt idx="0">
                  <c:v>1.2E-2</c:v>
                </c:pt>
                <c:pt idx="1">
                  <c:v>1.6E-2</c:v>
                </c:pt>
                <c:pt idx="2">
                  <c:v>2.5000000000000001E-2</c:v>
                </c:pt>
                <c:pt idx="3">
                  <c:v>3.1E-2</c:v>
                </c:pt>
                <c:pt idx="4">
                  <c:v>2.7000000000000003E-2</c:v>
                </c:pt>
                <c:pt idx="5">
                  <c:v>2.8999999999999998E-2</c:v>
                </c:pt>
                <c:pt idx="6">
                  <c:v>2.2000000000000002E-2</c:v>
                </c:pt>
                <c:pt idx="7">
                  <c:v>1.8000000000000002E-2</c:v>
                </c:pt>
                <c:pt idx="8">
                  <c:v>1.9E-2</c:v>
                </c:pt>
                <c:pt idx="9">
                  <c:v>1.9E-2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3462064"/>
        <c:axId val="873461504"/>
      </c:scatterChart>
      <c:valAx>
        <c:axId val="873462064"/>
        <c:scaling>
          <c:orientation val="minMax"/>
        </c:scaling>
        <c:delete val="0"/>
        <c:axPos val="b"/>
        <c:numFmt formatCode="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873461504"/>
        <c:crosses val="autoZero"/>
        <c:crossBetween val="midCat"/>
      </c:valAx>
      <c:valAx>
        <c:axId val="873461504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8734620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97B6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Hoja1!$A$1:$A$6</c:f>
              <c:strCache>
                <c:ptCount val="6"/>
                <c:pt idx="0">
                  <c:v>Costa Rica</c:v>
                </c:pt>
                <c:pt idx="1">
                  <c:v>Panamá</c:v>
                </c:pt>
                <c:pt idx="2">
                  <c:v>Nicaragua</c:v>
                </c:pt>
                <c:pt idx="3">
                  <c:v>Honduras</c:v>
                </c:pt>
                <c:pt idx="4">
                  <c:v>Guatemala</c:v>
                </c:pt>
                <c:pt idx="5">
                  <c:v>El Salvador</c:v>
                </c:pt>
              </c:strCache>
            </c:strRef>
          </c:cat>
          <c:val>
            <c:numRef>
              <c:f>Hoja1!$B$1:$B$6</c:f>
              <c:numCache>
                <c:formatCode>General</c:formatCode>
                <c:ptCount val="6"/>
                <c:pt idx="0">
                  <c:v>6.9</c:v>
                </c:pt>
                <c:pt idx="1">
                  <c:v>6.7</c:v>
                </c:pt>
                <c:pt idx="2">
                  <c:v>4.5</c:v>
                </c:pt>
                <c:pt idx="3">
                  <c:v>3</c:v>
                </c:pt>
                <c:pt idx="4">
                  <c:v>2.7</c:v>
                </c:pt>
                <c:pt idx="5">
                  <c:v>0.9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873464864"/>
        <c:axId val="873460944"/>
      </c:barChart>
      <c:catAx>
        <c:axId val="87346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873460944"/>
        <c:crosses val="autoZero"/>
        <c:auto val="1"/>
        <c:lblAlgn val="ctr"/>
        <c:lblOffset val="100"/>
        <c:noMultiLvlLbl val="0"/>
      </c:catAx>
      <c:valAx>
        <c:axId val="87346094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GT" sz="2800" dirty="0" smtClean="0"/>
                  <a:t>Porcentaje (%)</a:t>
                </a:r>
                <a:endParaRPr lang="es-GT" sz="28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G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873464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0097B6"/>
      </a:solidFill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'POASAN 2009-2020 SH'!$A$5</c:f>
              <c:strCache>
                <c:ptCount val="1"/>
                <c:pt idx="0">
                  <c:v>ASIGNADO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numFmt formatCode="&quot;Q&quot;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0">
                <a:spAutoFit/>
              </a:bodyPr>
              <a:lstStyle/>
              <a:p>
                <a:pPr algn="ctr">
                  <a:defRPr lang="es-GT"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'POASAN 2009-2020 SH'!$B$3:$N$3</c15:sqref>
                  </c15:fullRef>
                </c:ext>
              </c:extLst>
              <c:f>'POASAN 2009-2020 SH'!$H$3:$N$3</c:f>
              <c:strCache>
                <c:ptCount val="7"/>
                <c:pt idx="0">
                  <c:v>2015
66.6%</c:v>
                </c:pt>
                <c:pt idx="1">
                  <c:v>2016
74.0%</c:v>
                </c:pt>
                <c:pt idx="2">
                  <c:v>2017
76.5%</c:v>
                </c:pt>
                <c:pt idx="3">
                  <c:v>2018
90.5%</c:v>
                </c:pt>
                <c:pt idx="4">
                  <c:v>2019
90.6%</c:v>
                </c:pt>
                <c:pt idx="5">
                  <c:v>2020
77.1%</c:v>
                </c:pt>
                <c:pt idx="6">
                  <c:v>2021*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'POASAN 2009-2020 SH'!$B$5:$N$5</c15:sqref>
                  </c15:fullRef>
                </c:ext>
              </c:extLst>
              <c:f>'POASAN 2009-2020 SH'!$H$5:$N$5</c:f>
              <c:numCache>
                <c:formatCode>"Q"#,##0.00</c:formatCode>
                <c:ptCount val="7"/>
                <c:pt idx="0">
                  <c:v>5433883259</c:v>
                </c:pt>
                <c:pt idx="1">
                  <c:v>5028174920</c:v>
                </c:pt>
                <c:pt idx="2">
                  <c:v>4740314372</c:v>
                </c:pt>
                <c:pt idx="3">
                  <c:v>4161924613</c:v>
                </c:pt>
                <c:pt idx="4">
                  <c:v>5662008543</c:v>
                </c:pt>
                <c:pt idx="5">
                  <c:v>4986215705</c:v>
                </c:pt>
                <c:pt idx="6">
                  <c:v>5625436018.7600002</c:v>
                </c:pt>
              </c:numCache>
            </c:numRef>
          </c:val>
        </c:ser>
        <c:ser>
          <c:idx val="2"/>
          <c:order val="2"/>
          <c:tx>
            <c:strRef>
              <c:f>'POASAN 2009-2020 SH'!$A$6</c:f>
              <c:strCache>
                <c:ptCount val="1"/>
                <c:pt idx="0">
                  <c:v>VIGENTE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numFmt formatCode="&quot;Q&quot;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0">
                <a:spAutoFit/>
              </a:bodyPr>
              <a:lstStyle/>
              <a:p>
                <a:pPr algn="ctr">
                  <a:defRPr lang="es-GT"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'POASAN 2009-2020 SH'!$B$3:$N$3</c15:sqref>
                  </c15:fullRef>
                </c:ext>
              </c:extLst>
              <c:f>'POASAN 2009-2020 SH'!$H$3:$N$3</c:f>
              <c:strCache>
                <c:ptCount val="7"/>
                <c:pt idx="0">
                  <c:v>2015
66.6%</c:v>
                </c:pt>
                <c:pt idx="1">
                  <c:v>2016
74.0%</c:v>
                </c:pt>
                <c:pt idx="2">
                  <c:v>2017
76.5%</c:v>
                </c:pt>
                <c:pt idx="3">
                  <c:v>2018
90.5%</c:v>
                </c:pt>
                <c:pt idx="4">
                  <c:v>2019
90.6%</c:v>
                </c:pt>
                <c:pt idx="5">
                  <c:v>2020
77.1%</c:v>
                </c:pt>
                <c:pt idx="6">
                  <c:v>2021*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'POASAN 2009-2020 SH'!$B$6:$N$6</c15:sqref>
                  </c15:fullRef>
                </c:ext>
              </c:extLst>
              <c:f>'POASAN 2009-2020 SH'!$H$6:$N$6</c:f>
              <c:numCache>
                <c:formatCode>"Q"#,##0.00</c:formatCode>
                <c:ptCount val="7"/>
                <c:pt idx="0">
                  <c:v>5342538764</c:v>
                </c:pt>
                <c:pt idx="1">
                  <c:v>4350765434</c:v>
                </c:pt>
                <c:pt idx="2">
                  <c:v>4741502645</c:v>
                </c:pt>
                <c:pt idx="3">
                  <c:v>5144478293.79</c:v>
                </c:pt>
                <c:pt idx="4">
                  <c:v>5526904517.5</c:v>
                </c:pt>
                <c:pt idx="5">
                  <c:v>5400709203.5</c:v>
                </c:pt>
                <c:pt idx="6">
                  <c:v>4986215705</c:v>
                </c:pt>
              </c:numCache>
            </c:numRef>
          </c:val>
        </c:ser>
        <c:ser>
          <c:idx val="3"/>
          <c:order val="3"/>
          <c:tx>
            <c:strRef>
              <c:f>'POASAN 2009-2020 SH'!$A$7</c:f>
              <c:strCache>
                <c:ptCount val="1"/>
                <c:pt idx="0">
                  <c:v>EJECUTADO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numFmt formatCode="&quot;Q&quot;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0">
                <a:spAutoFit/>
              </a:bodyPr>
              <a:lstStyle/>
              <a:p>
                <a:pPr algn="ctr">
                  <a:defRPr lang="es-GT"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'POASAN 2009-2020 SH'!$B$3:$N$3</c15:sqref>
                  </c15:fullRef>
                </c:ext>
              </c:extLst>
              <c:f>'POASAN 2009-2020 SH'!$H$3:$N$3</c:f>
              <c:strCache>
                <c:ptCount val="7"/>
                <c:pt idx="0">
                  <c:v>2015
66.6%</c:v>
                </c:pt>
                <c:pt idx="1">
                  <c:v>2016
74.0%</c:v>
                </c:pt>
                <c:pt idx="2">
                  <c:v>2017
76.5%</c:v>
                </c:pt>
                <c:pt idx="3">
                  <c:v>2018
90.5%</c:v>
                </c:pt>
                <c:pt idx="4">
                  <c:v>2019
90.6%</c:v>
                </c:pt>
                <c:pt idx="5">
                  <c:v>2020
77.1%</c:v>
                </c:pt>
                <c:pt idx="6">
                  <c:v>2021*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'POASAN 2009-2020 SH'!$B$7:$N$7</c15:sqref>
                  </c15:fullRef>
                </c:ext>
              </c:extLst>
              <c:f>'POASAN 2009-2020 SH'!$H$7:$N$7</c:f>
              <c:numCache>
                <c:formatCode>"Q"#,##0.00</c:formatCode>
                <c:ptCount val="7"/>
                <c:pt idx="0">
                  <c:v>3560292421</c:v>
                </c:pt>
                <c:pt idx="1">
                  <c:v>3219476477</c:v>
                </c:pt>
                <c:pt idx="2">
                  <c:v>3628475325.9699998</c:v>
                </c:pt>
                <c:pt idx="3">
                  <c:v>4655502526.4700003</c:v>
                </c:pt>
                <c:pt idx="4">
                  <c:v>5005519226.4000006</c:v>
                </c:pt>
                <c:pt idx="5">
                  <c:v>4162228716.1700001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902122976"/>
        <c:axId val="90211737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'POASAN 2009-2020 SH'!$A$4</c15:sqref>
                        </c15:formulaRef>
                      </c:ext>
                    </c:extLst>
                    <c:strCache>
                      <c:ptCount val="1"/>
                      <c:pt idx="0">
                        <c:v>ANTEPROYECTO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1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1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1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dLbls>
                  <c:numFmt formatCode="&quot;Q&quot;#,##0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6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GT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ullRef>
                          <c15:sqref>'POASAN 2009-2020 SH'!$B$3:$N$3</c15:sqref>
                        </c15:fullRef>
                        <c15:formulaRef>
                          <c15:sqref>'POASAN 2009-2020 SH'!$H$3:$N$3</c15:sqref>
                        </c15:formulaRef>
                      </c:ext>
                    </c:extLst>
                    <c:strCache>
                      <c:ptCount val="7"/>
                      <c:pt idx="0">
                        <c:v>2015
66.6%</c:v>
                      </c:pt>
                      <c:pt idx="1">
                        <c:v>2016
74.0%</c:v>
                      </c:pt>
                      <c:pt idx="2">
                        <c:v>2017
76.5%</c:v>
                      </c:pt>
                      <c:pt idx="3">
                        <c:v>2018
90.5%</c:v>
                      </c:pt>
                      <c:pt idx="4">
                        <c:v>2019
90.6%</c:v>
                      </c:pt>
                      <c:pt idx="5">
                        <c:v>2020
77.1%</c:v>
                      </c:pt>
                      <c:pt idx="6">
                        <c:v>2021*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ullRef>
                          <c15:sqref>'POASAN 2009-2020 SH'!$B$4:$N$4</c15:sqref>
                        </c15:fullRef>
                        <c15:formulaRef>
                          <c15:sqref>'POASAN 2009-2020 SH'!$H$4:$N$4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 formatCode="&quot;Q&quot;#,##0.00">
                        <c:v>8261445778.2799997</c:v>
                      </c:pt>
                      <c:pt idx="1" formatCode="&quot;Q&quot;#,##0.00">
                        <c:v>8098133165.1899996</c:v>
                      </c:pt>
                      <c:pt idx="2" formatCode="&quot;Q&quot;#,##0.00">
                        <c:v>5342660574.8400002</c:v>
                      </c:pt>
                      <c:pt idx="3" formatCode="&quot;Q&quot;#,##0.00">
                        <c:v>7212016160.3400002</c:v>
                      </c:pt>
                      <c:pt idx="4" formatCode="&quot;Q&quot;#,##0.00">
                        <c:v>7032111214.1400003</c:v>
                      </c:pt>
                      <c:pt idx="5" formatCode="&quot;Q&quot;#,##0.00">
                        <c:v>8168845452.8400002</c:v>
                      </c:pt>
                      <c:pt idx="6" formatCode="&quot;Q&quot;#,##0.00">
                        <c:v>7181326840.7700005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90212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902117376"/>
        <c:crosses val="autoZero"/>
        <c:auto val="1"/>
        <c:lblAlgn val="ctr"/>
        <c:lblOffset val="100"/>
        <c:noMultiLvlLbl val="0"/>
      </c:catAx>
      <c:valAx>
        <c:axId val="902117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Q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902122976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7.5641928976397932E-3"/>
                <c:y val="0.25787310380176043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s-GT" sz="1800" dirty="0" smtClean="0"/>
                    <a:t>Millones</a:t>
                  </a:r>
                  <a:r>
                    <a:rPr lang="es-GT" sz="1800" baseline="0" dirty="0" smtClean="0"/>
                    <a:t> de Quetzales</a:t>
                  </a:r>
                  <a:endParaRPr lang="es-GT" sz="1800" dirty="0"/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'POASAN 2009-2020 SH'!$A$4</c:f>
              <c:strCache>
                <c:ptCount val="1"/>
                <c:pt idx="0">
                  <c:v>ANTEPROYECTO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numFmt formatCode="&quot;Q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GT"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'POASAN 2009-2020 SH'!$B$3:$N$3</c15:sqref>
                  </c15:fullRef>
                </c:ext>
              </c:extLst>
              <c:f>'POASAN 2009-2020 SH'!$M$3:$N$3</c:f>
              <c:strCache>
                <c:ptCount val="2"/>
                <c:pt idx="0">
                  <c:v>2020
77.1%</c:v>
                </c:pt>
                <c:pt idx="1">
                  <c:v>2021*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'POASAN 2009-2020 SH'!$B$4:$N$4</c15:sqref>
                  </c15:fullRef>
                </c:ext>
              </c:extLst>
              <c:f>'POASAN 2009-2020 SH'!$M$4:$N$4</c:f>
              <c:numCache>
                <c:formatCode>General</c:formatCode>
                <c:ptCount val="2"/>
                <c:pt idx="0" formatCode="&quot;Q&quot;#,##0.00">
                  <c:v>8168845452.8400002</c:v>
                </c:pt>
                <c:pt idx="1" formatCode="&quot;Q&quot;#,##0.00">
                  <c:v>7181326840.7700005</c:v>
                </c:pt>
              </c:numCache>
            </c:numRef>
          </c:val>
        </c:ser>
        <c:ser>
          <c:idx val="1"/>
          <c:order val="1"/>
          <c:tx>
            <c:strRef>
              <c:f>'POASAN 2009-2020 SH'!$A$5</c:f>
              <c:strCache>
                <c:ptCount val="1"/>
                <c:pt idx="0">
                  <c:v>ASIGNADO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numFmt formatCode="&quot;Q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GT"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'POASAN 2009-2020 SH'!$B$3:$N$3</c15:sqref>
                  </c15:fullRef>
                </c:ext>
              </c:extLst>
              <c:f>'POASAN 2009-2020 SH'!$M$3:$N$3</c:f>
              <c:strCache>
                <c:ptCount val="2"/>
                <c:pt idx="0">
                  <c:v>2020
77.1%</c:v>
                </c:pt>
                <c:pt idx="1">
                  <c:v>2021*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'POASAN 2009-2020 SH'!$B$5:$N$5</c15:sqref>
                  </c15:fullRef>
                </c:ext>
              </c:extLst>
              <c:f>'POASAN 2009-2020 SH'!$M$5:$N$5</c:f>
              <c:numCache>
                <c:formatCode>"Q"#,##0.00</c:formatCode>
                <c:ptCount val="2"/>
                <c:pt idx="0">
                  <c:v>4986215705</c:v>
                </c:pt>
                <c:pt idx="1">
                  <c:v>5625436018.7600002</c:v>
                </c:pt>
              </c:numCache>
            </c:numRef>
          </c:val>
        </c:ser>
        <c:ser>
          <c:idx val="2"/>
          <c:order val="2"/>
          <c:tx>
            <c:strRef>
              <c:f>'POASAN 2009-2020 SH'!$A$6</c:f>
              <c:strCache>
                <c:ptCount val="1"/>
                <c:pt idx="0">
                  <c:v>VIGENTE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numFmt formatCode="&quot;Q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GT"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'POASAN 2009-2020 SH'!$B$3:$N$3</c15:sqref>
                  </c15:fullRef>
                </c:ext>
              </c:extLst>
              <c:f>'POASAN 2009-2020 SH'!$M$3:$N$3</c:f>
              <c:strCache>
                <c:ptCount val="2"/>
                <c:pt idx="0">
                  <c:v>2020
77.1%</c:v>
                </c:pt>
                <c:pt idx="1">
                  <c:v>2021*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'POASAN 2009-2020 SH'!$B$6:$N$6</c15:sqref>
                  </c15:fullRef>
                </c:ext>
              </c:extLst>
              <c:f>'POASAN 2009-2020 SH'!$M$6:$N$6</c:f>
              <c:numCache>
                <c:formatCode>"Q"#,##0.00</c:formatCode>
                <c:ptCount val="2"/>
                <c:pt idx="0">
                  <c:v>5400709203.5</c:v>
                </c:pt>
                <c:pt idx="1">
                  <c:v>4986215705</c:v>
                </c:pt>
              </c:numCache>
            </c:numRef>
          </c:val>
        </c:ser>
        <c:ser>
          <c:idx val="3"/>
          <c:order val="3"/>
          <c:tx>
            <c:strRef>
              <c:f>'POASAN 2009-2020 SH'!$A$7</c:f>
              <c:strCache>
                <c:ptCount val="1"/>
                <c:pt idx="0">
                  <c:v>EJECUTADO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numFmt formatCode="&quot;Q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GT"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'POASAN 2009-2020 SH'!$B$3:$N$3</c15:sqref>
                  </c15:fullRef>
                </c:ext>
              </c:extLst>
              <c:f>'POASAN 2009-2020 SH'!$M$3:$N$3</c:f>
              <c:strCache>
                <c:ptCount val="2"/>
                <c:pt idx="0">
                  <c:v>2020
77.1%</c:v>
                </c:pt>
                <c:pt idx="1">
                  <c:v>2021*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'POASAN 2009-2020 SH'!$B$7:$N$7</c15:sqref>
                  </c15:fullRef>
                </c:ext>
              </c:extLst>
              <c:f>'POASAN 2009-2020 SH'!$M$7:$N$7</c:f>
              <c:numCache>
                <c:formatCode>"Q"#,##0.00</c:formatCode>
                <c:ptCount val="2"/>
                <c:pt idx="0">
                  <c:v>4162228716.1700001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641331024"/>
        <c:axId val="641334384"/>
        <c:extLst/>
      </c:barChart>
      <c:catAx>
        <c:axId val="64133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641334384"/>
        <c:crosses val="autoZero"/>
        <c:auto val="1"/>
        <c:lblAlgn val="ctr"/>
        <c:lblOffset val="100"/>
        <c:noMultiLvlLbl val="0"/>
      </c:catAx>
      <c:valAx>
        <c:axId val="641334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Q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641331024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2.1611979707542268E-2"/>
                <c:y val="0.25787310380176043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s-GT" sz="1400" dirty="0" smtClean="0"/>
                    <a:t>Millones</a:t>
                  </a:r>
                  <a:r>
                    <a:rPr lang="es-GT" sz="1400" baseline="0" dirty="0" smtClean="0"/>
                    <a:t> de Quetzales</a:t>
                  </a:r>
                  <a:endParaRPr lang="es-GT" sz="1400" dirty="0"/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</c:dispUnitsLbl>
        </c:dispUnits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2B3578A-9157-6141-8D8B-0147C28EC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4BD462E0-B8B4-354F-B48A-FB65A684DD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32CE932C-FEF6-D242-9AAF-D16F84160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16/12/2020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A073356-E3CF-4442-A9F4-814AE7FEB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DA816A5-86B9-7647-BA1C-B814A8164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69139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F8EB487-EAA1-A84B-849A-42DEB1AF7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4B29034A-01EE-0C47-8FEC-BA5E7EEF8A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C1761A3-0142-7E42-804E-E4BAB3213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16/12/2020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2ADE0058-26C4-9B4B-A8D5-79F31DAF5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AD1DE97-164E-9746-B7FA-691C7DBF9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8462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57BBF326-B631-5448-8F72-F16818B276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5BCE8F4F-8962-874E-BA05-7C8B397858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3AFC45AB-972C-F34D-BE14-7FD11B805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16/12/2020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CB2CF8A-368B-7347-BFE9-C865B14F7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4D567150-0AC7-9C48-9C61-BBA901FD0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83399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2B3578A-9157-6141-8D8B-0147C28EC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4BD462E0-B8B4-354F-B48A-FB65A684DD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32CE932C-FEF6-D242-9AAF-D16F84160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16/12/2020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A073356-E3CF-4442-A9F4-814AE7FEB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DA816A5-86B9-7647-BA1C-B814A8164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171450"/>
            <a:ext cx="2743200" cy="365125"/>
          </a:xfrm>
        </p:spPr>
        <p:txBody>
          <a:bodyPr/>
          <a:lstStyle>
            <a:lvl1pPr>
              <a:defRPr sz="2800">
                <a:solidFill>
                  <a:srgbClr val="062A46"/>
                </a:solidFill>
              </a:defRPr>
            </a:lvl1pPr>
          </a:lstStyle>
          <a:p>
            <a:fld id="{34CCA97E-B1DA-9C4E-BAA5-F80DC6EF9D8E}" type="slidenum">
              <a:rPr lang="es-GT" smtClean="0"/>
              <a:pPr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515009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3DF104F-3959-6047-92AC-779B78999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AF44DBC-E909-4F4D-9E5E-C981186D9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5EF18716-8607-F748-8A1C-705618AB4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16/12/2020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7924D4FE-B475-144C-8FAD-BE5D3186E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3D499CCD-B6C2-B94F-897E-8BC8932DE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="" xmlns:a16="http://schemas.microsoft.com/office/drawing/2014/main" id="{8DA816A5-86B9-7647-BA1C-B814A8164DFE}"/>
              </a:ext>
            </a:extLst>
          </p:cNvPr>
          <p:cNvSpPr txBox="1">
            <a:spLocks/>
          </p:cNvSpPr>
          <p:nvPr userDrawn="1"/>
        </p:nvSpPr>
        <p:spPr>
          <a:xfrm>
            <a:off x="9296400" y="1714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GT"/>
            </a:defPPr>
            <a:lvl1pPr marL="0" algn="r" defTabSz="914400" rtl="0" eaLnBrk="1" latinLnBrk="0" hangingPunct="1">
              <a:defRPr sz="2800" kern="1200">
                <a:solidFill>
                  <a:srgbClr val="062A4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CCA97E-B1DA-9C4E-BAA5-F80DC6EF9D8E}" type="slidenum">
              <a:rPr lang="es-GT" smtClean="0"/>
              <a:pPr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52053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4ECAF9E-165E-7B4C-9E0E-BFF5853E5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3C5485BF-8AC3-C148-9A1D-6ECE41B37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BCB6C60E-59A4-E849-BA6B-77E7B967A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16/12/2020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D85D5C53-892B-854B-9D23-C28147C81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D6197A51-055B-3743-BC65-31B02234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="" xmlns:a16="http://schemas.microsoft.com/office/drawing/2014/main" id="{8DA816A5-86B9-7647-BA1C-B814A8164DFE}"/>
              </a:ext>
            </a:extLst>
          </p:cNvPr>
          <p:cNvSpPr txBox="1">
            <a:spLocks/>
          </p:cNvSpPr>
          <p:nvPr userDrawn="1"/>
        </p:nvSpPr>
        <p:spPr>
          <a:xfrm>
            <a:off x="9296400" y="1714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GT"/>
            </a:defPPr>
            <a:lvl1pPr marL="0" algn="r" defTabSz="914400" rtl="0" eaLnBrk="1" latinLnBrk="0" hangingPunct="1">
              <a:defRPr sz="2800" kern="1200">
                <a:solidFill>
                  <a:srgbClr val="062A4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CCA97E-B1DA-9C4E-BAA5-F80DC6EF9D8E}" type="slidenum">
              <a:rPr lang="es-GT" smtClean="0"/>
              <a:pPr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656122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AEBF840-BAE4-F34B-8801-4EA487463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3FD6930-F026-B34D-873C-2476373321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DB027978-94F2-7C49-9A97-4DBFEF3F0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26764144-ADE2-F845-8061-BE941F275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16/12/2020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0A75F1C9-5A65-BF47-9176-92260EE7D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F46815B6-6DA8-EF4E-85EE-44EA17FC8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número de diapositiva 5">
            <a:extLst>
              <a:ext uri="{FF2B5EF4-FFF2-40B4-BE49-F238E27FC236}">
                <a16:creationId xmlns="" xmlns:a16="http://schemas.microsoft.com/office/drawing/2014/main" id="{8DA816A5-86B9-7647-BA1C-B814A8164DFE}"/>
              </a:ext>
            </a:extLst>
          </p:cNvPr>
          <p:cNvSpPr txBox="1">
            <a:spLocks/>
          </p:cNvSpPr>
          <p:nvPr userDrawn="1"/>
        </p:nvSpPr>
        <p:spPr>
          <a:xfrm>
            <a:off x="9296400" y="1714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GT"/>
            </a:defPPr>
            <a:lvl1pPr marL="0" algn="r" defTabSz="914400" rtl="0" eaLnBrk="1" latinLnBrk="0" hangingPunct="1">
              <a:defRPr sz="2800" kern="1200">
                <a:solidFill>
                  <a:srgbClr val="062A4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CCA97E-B1DA-9C4E-BAA5-F80DC6EF9D8E}" type="slidenum">
              <a:rPr lang="es-GT" smtClean="0"/>
              <a:pPr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748597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4A128C0-7C0C-8F47-B536-5F9DF45D6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E7308102-7615-804F-ADCD-248DDC3DF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C30D84D3-6873-5B47-9220-E1C20F7AF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097814A5-AC9F-F84A-8DC8-76642F869D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AE368F02-15BA-6142-86A8-5697AD4319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DDECEB56-CCDA-134C-9321-BD75F86F5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16/12/2020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C7BE4FD2-C573-F14C-8A6B-EB4F92E7A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4C1A6395-5C35-F341-96D1-CE5E7A8F9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="" xmlns:a16="http://schemas.microsoft.com/office/drawing/2014/main" id="{8DA816A5-86B9-7647-BA1C-B814A8164DFE}"/>
              </a:ext>
            </a:extLst>
          </p:cNvPr>
          <p:cNvSpPr txBox="1">
            <a:spLocks/>
          </p:cNvSpPr>
          <p:nvPr userDrawn="1"/>
        </p:nvSpPr>
        <p:spPr>
          <a:xfrm>
            <a:off x="9296400" y="1714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GT"/>
            </a:defPPr>
            <a:lvl1pPr marL="0" algn="r" defTabSz="914400" rtl="0" eaLnBrk="1" latinLnBrk="0" hangingPunct="1">
              <a:defRPr sz="2800" kern="1200">
                <a:solidFill>
                  <a:srgbClr val="062A4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CCA97E-B1DA-9C4E-BAA5-F80DC6EF9D8E}" type="slidenum">
              <a:rPr lang="es-GT" smtClean="0"/>
              <a:pPr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337709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F825C1E-4AC5-1440-AF30-CA84B5557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A709ECEB-25A1-BC46-A5D2-E45C240C6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16/12/2020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48AF3042-7F6F-9F41-A1C9-0907AB1F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4EB3EA2F-BF71-D04C-A90B-F56C0D24E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18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1A2DAE78-1A9B-104D-BFF0-43153E5A3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16/12/2020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BB1DCBAA-6D1C-1E49-81E9-B4647F77E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DCBF2DF7-A9A0-7F41-9DE7-412747CB3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509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5519AF7-8A07-A64C-852C-091343591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DC463323-8811-894C-87C8-22CC7ED7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4EFD6BA6-18C2-0E43-8E1B-FB59BE4065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F476ACC2-A71C-AA45-9375-55AED2D8F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16/12/2020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F760BA5F-85F1-3F41-BB05-0F116231C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75FB294C-05E9-1049-A27B-00F8871C2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024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3DF104F-3959-6047-92AC-779B78999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AF44DBC-E909-4F4D-9E5E-C981186D9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5EF18716-8607-F748-8A1C-705618AB4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16/12/2020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7924D4FE-B475-144C-8FAD-BE5D3186E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3D499CCD-B6C2-B94F-897E-8BC8932DE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541928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90F97BD-089A-0047-996D-59C17751C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8568DC32-C94E-604B-A0C5-10875BF0BF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0A20C940-292F-0E42-BA96-6A3A765C67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C3049649-229D-5948-A501-B63DEB8BB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16/12/2020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08A2503E-95BA-D24E-B72A-F6F43BEB8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32559918-6EB9-4940-96B3-513672363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9055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F8EB487-EAA1-A84B-849A-42DEB1AF7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4B29034A-01EE-0C47-8FEC-BA5E7EEF8A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C1761A3-0142-7E42-804E-E4BAB3213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16/12/2020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2ADE0058-26C4-9B4B-A8D5-79F31DAF5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AD1DE97-164E-9746-B7FA-691C7DBF9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3244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57BBF326-B631-5448-8F72-F16818B276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5BCE8F4F-8962-874E-BA05-7C8B397858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3AFC45AB-972C-F34D-BE14-7FD11B805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16/12/2020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CB2CF8A-368B-7347-BFE9-C865B14F7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4D567150-0AC7-9C48-9C61-BBA901FD0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9858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DAA810-4EEC-4D0F-B163-DFC963816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1FB6233-FC4F-4628-BA1D-2782F64945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4A1D367-A9C7-46F9-B78E-724D1BEC06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ADE164-D45A-44D8-82C5-2E0962BB70DA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19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4ECAF9E-165E-7B4C-9E0E-BFF5853E5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3C5485BF-8AC3-C148-9A1D-6ECE41B37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BCB6C60E-59A4-E849-BA6B-77E7B967A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16/12/2020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D85D5C53-892B-854B-9D23-C28147C81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D6197A51-055B-3743-BC65-31B02234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93381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AEBF840-BAE4-F34B-8801-4EA487463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3FD6930-F026-B34D-873C-2476373321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DB027978-94F2-7C49-9A97-4DBFEF3F0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26764144-ADE2-F845-8061-BE941F275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16/12/2020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0A75F1C9-5A65-BF47-9176-92260EE7D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F46815B6-6DA8-EF4E-85EE-44EA17FC8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23153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4A128C0-7C0C-8F47-B536-5F9DF45D6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E7308102-7615-804F-ADCD-248DDC3DF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C30D84D3-6873-5B47-9220-E1C20F7AF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097814A5-AC9F-F84A-8DC8-76642F869D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AE368F02-15BA-6142-86A8-5697AD4319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DDECEB56-CCDA-134C-9321-BD75F86F5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16/12/2020</a:t>
            </a:fld>
            <a:endParaRPr lang="es-GT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C7BE4FD2-C573-F14C-8A6B-EB4F92E7A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4C1A6395-5C35-F341-96D1-CE5E7A8F9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66434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F825C1E-4AC5-1440-AF30-CA84B5557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A709ECEB-25A1-BC46-A5D2-E45C240C6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16/12/2020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48AF3042-7F6F-9F41-A1C9-0907AB1F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4EB3EA2F-BF71-D04C-A90B-F56C0D24E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83987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1A2DAE78-1A9B-104D-BFF0-43153E5A3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16/12/2020</a:t>
            </a:fld>
            <a:endParaRPr lang="es-GT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BB1DCBAA-6D1C-1E49-81E9-B4647F77E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DCBF2DF7-A9A0-7F41-9DE7-412747CB3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25832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5519AF7-8A07-A64C-852C-091343591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DC463323-8811-894C-87C8-22CC7ED7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4EFD6BA6-18C2-0E43-8E1B-FB59BE4065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F476ACC2-A71C-AA45-9375-55AED2D8F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16/12/2020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F760BA5F-85F1-3F41-BB05-0F116231C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75FB294C-05E9-1049-A27B-00F8871C2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79735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90F97BD-089A-0047-996D-59C17751C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8568DC32-C94E-604B-A0C5-10875BF0BF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0A20C940-292F-0E42-BA96-6A3A765C67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C3049649-229D-5948-A501-B63DEB8BB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16/12/2020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08A2503E-95BA-D24E-B72A-F6F43BEB8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32559918-6EB9-4940-96B3-513672363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67188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F61A75A8-6042-0B4F-932B-2B6E7A71B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82BFDB75-FC4C-9E46-8267-F3A29FEAC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B087E0F5-9507-234E-862A-A62C099BE0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2B0BA-3CCA-D246-BB92-D00AF938F3BB}" type="datetimeFigureOut">
              <a:rPr lang="es-GT" smtClean="0"/>
              <a:t>16/12/2020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439D3D20-0635-984A-A247-3DBABB9638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DBD18BA-F621-F448-A04A-BF0865C5F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01663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F61A75A8-6042-0B4F-932B-2B6E7A71B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82BFDB75-FC4C-9E46-8267-F3A29FEAC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B087E0F5-9507-234E-862A-A62C099BE0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2B0BA-3CCA-D246-BB92-D00AF938F3BB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16/12/2020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439D3D20-0635-984A-A247-3DBABB9638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DBD18BA-F621-F448-A04A-BF0865C5F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CA97E-B1DA-9C4E-BAA5-F80DC6EF9D8E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176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EB02131-22DB-4754-A433-C2056EBF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54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150D3D-41CA-4DC7-907E-3C00ACD28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999" y="1224000"/>
            <a:ext cx="11339999" cy="4858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06C7A0-E91C-4A95-B866-B5D3FEE093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99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2F51BA1-B199-498E-8F99-F7D1F5869B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879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DE164-D45A-44D8-82C5-2E0962BB70DA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36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insan.gob.gt/siinsan/enpdc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iinsan.gob.gt/siinsan/enpdc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siinsan.gob.gt/siinsan/enpdc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cien.org.gt/index.php/analisis-del-proyecto-de-presupuesto-2021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insan.gob.gt/siinsan/enpdc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Duration 1" title="Duration Text">
            <a:extLst>
              <a:ext uri="{FF2B5EF4-FFF2-40B4-BE49-F238E27FC236}">
                <a16:creationId xmlns:a16="http://schemas.microsoft.com/office/drawing/2014/main" xmlns="" id="{BA99AB34-2A44-45C5-B5D9-CD9BEAB95EEE}"/>
              </a:ext>
            </a:extLst>
          </p:cNvPr>
          <p:cNvSpPr txBox="1"/>
          <p:nvPr/>
        </p:nvSpPr>
        <p:spPr>
          <a:xfrm>
            <a:off x="79343" y="122397"/>
            <a:ext cx="9650205" cy="733663"/>
          </a:xfrm>
          <a:prstGeom prst="rightArrow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</a:rPr>
              <a:t>  </a:t>
            </a:r>
            <a:r>
              <a:rPr lang="en-US" sz="2400" dirty="0" err="1" smtClean="0">
                <a:solidFill>
                  <a:prstClr val="white">
                    <a:lumMod val="50000"/>
                  </a:prstClr>
                </a:solidFill>
              </a:rPr>
              <a:t>Año</a:t>
            </a: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</a:rPr>
              <a:t> 2020</a:t>
            </a:r>
            <a:endParaRPr lang="en-ZA" sz="24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" name="Slide Title">
            <a:extLst>
              <a:ext uri="{FF2B5EF4-FFF2-40B4-BE49-F238E27FC236}">
                <a16:creationId xmlns:a16="http://schemas.microsoft.com/office/drawing/2014/main" xmlns="" id="{82336B3C-0982-49C2-85B3-D4D69E435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76" y="6083104"/>
            <a:ext cx="11340000" cy="540000"/>
          </a:xfrm>
        </p:spPr>
        <p:txBody>
          <a:bodyPr>
            <a:noAutofit/>
          </a:bodyPr>
          <a:lstStyle/>
          <a:p>
            <a:r>
              <a:rPr lang="en-ZA" sz="4000" dirty="0" smtClean="0">
                <a:solidFill>
                  <a:srgbClr val="00B0F0"/>
                </a:solidFill>
                <a:latin typeface="DINPro-Medium" panose="02000503030000020004" pitchFamily="2" charset="0"/>
              </a:rPr>
              <a:t>POASAN 2021</a:t>
            </a:r>
            <a:endParaRPr lang="en-ZA" sz="4000" dirty="0">
              <a:solidFill>
                <a:srgbClr val="00B0F0"/>
              </a:solidFill>
              <a:latin typeface="DINPro-Medium" panose="02000503030000020004" pitchFamily="2" charset="0"/>
            </a:endParaRPr>
          </a:p>
        </p:txBody>
      </p:sp>
      <p:grpSp>
        <p:nvGrpSpPr>
          <p:cNvPr id="131" name="Timeline" title="Timeline">
            <a:extLst>
              <a:ext uri="{FF2B5EF4-FFF2-40B4-BE49-F238E27FC236}">
                <a16:creationId xmlns:a16="http://schemas.microsoft.com/office/drawing/2014/main" xmlns="" id="{80E90EA6-F479-4B68-B9E1-1C3BA327F709}"/>
              </a:ext>
            </a:extLst>
          </p:cNvPr>
          <p:cNvGrpSpPr/>
          <p:nvPr/>
        </p:nvGrpSpPr>
        <p:grpSpPr>
          <a:xfrm>
            <a:off x="418011" y="3346265"/>
            <a:ext cx="11214665" cy="165471"/>
            <a:chOff x="418011" y="3346265"/>
            <a:chExt cx="11214665" cy="165471"/>
          </a:xfrm>
        </p:grpSpPr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xmlns="" id="{660CCE5D-ECB2-4A25-ABD8-9C08E3FC417B}"/>
                </a:ext>
              </a:extLst>
            </p:cNvPr>
            <p:cNvCxnSpPr>
              <a:cxnSpLocks/>
            </p:cNvCxnSpPr>
            <p:nvPr/>
          </p:nvCxnSpPr>
          <p:spPr>
            <a:xfrm>
              <a:off x="418011" y="3429000"/>
              <a:ext cx="11214665" cy="0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xmlns="" id="{81BDAB50-CB43-4CDA-A153-680C3AD2A94E}"/>
                </a:ext>
              </a:extLst>
            </p:cNvPr>
            <p:cNvCxnSpPr>
              <a:cxnSpLocks/>
            </p:cNvCxnSpPr>
            <p:nvPr/>
          </p:nvCxnSpPr>
          <p:spPr>
            <a:xfrm>
              <a:off x="1067476" y="3346265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xmlns="" id="{BC29E3BD-5A12-4FFD-B1C1-90F4794AE974}"/>
                </a:ext>
              </a:extLst>
            </p:cNvPr>
            <p:cNvCxnSpPr>
              <a:cxnSpLocks/>
            </p:cNvCxnSpPr>
            <p:nvPr/>
          </p:nvCxnSpPr>
          <p:spPr>
            <a:xfrm>
              <a:off x="1714868" y="3346265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xmlns="" id="{F632B552-5CE0-4F61-8227-D17EF98991EB}"/>
                </a:ext>
              </a:extLst>
            </p:cNvPr>
            <p:cNvCxnSpPr>
              <a:cxnSpLocks/>
            </p:cNvCxnSpPr>
            <p:nvPr/>
          </p:nvCxnSpPr>
          <p:spPr>
            <a:xfrm>
              <a:off x="2362260" y="3346265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xmlns="" id="{FCA0E0ED-2B0C-4C9D-A1D5-FDBDA765B8F9}"/>
                </a:ext>
              </a:extLst>
            </p:cNvPr>
            <p:cNvCxnSpPr>
              <a:cxnSpLocks/>
            </p:cNvCxnSpPr>
            <p:nvPr/>
          </p:nvCxnSpPr>
          <p:spPr>
            <a:xfrm>
              <a:off x="3009652" y="3346265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xmlns="" id="{C0E97CC2-3A8F-4FE7-8870-B3E9D1ECACA5}"/>
                </a:ext>
              </a:extLst>
            </p:cNvPr>
            <p:cNvCxnSpPr>
              <a:cxnSpLocks/>
            </p:cNvCxnSpPr>
            <p:nvPr/>
          </p:nvCxnSpPr>
          <p:spPr>
            <a:xfrm>
              <a:off x="3657044" y="3346265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xmlns="" id="{3FD91290-3B48-4FA9-B818-25FA9E03C8CA}"/>
                </a:ext>
              </a:extLst>
            </p:cNvPr>
            <p:cNvCxnSpPr>
              <a:cxnSpLocks/>
            </p:cNvCxnSpPr>
            <p:nvPr/>
          </p:nvCxnSpPr>
          <p:spPr>
            <a:xfrm>
              <a:off x="4304436" y="3346265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xmlns="" id="{D567788E-8E0F-4D00-8FF1-4B165095861B}"/>
                </a:ext>
              </a:extLst>
            </p:cNvPr>
            <p:cNvCxnSpPr>
              <a:cxnSpLocks/>
            </p:cNvCxnSpPr>
            <p:nvPr/>
          </p:nvCxnSpPr>
          <p:spPr>
            <a:xfrm>
              <a:off x="4951828" y="3346265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xmlns="" id="{0CDC95D9-C03C-4F5D-AFB1-D0AE81264BC4}"/>
                </a:ext>
              </a:extLst>
            </p:cNvPr>
            <p:cNvCxnSpPr>
              <a:cxnSpLocks/>
            </p:cNvCxnSpPr>
            <p:nvPr/>
          </p:nvCxnSpPr>
          <p:spPr>
            <a:xfrm>
              <a:off x="5599220" y="3346265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xmlns="" id="{1BF3CA6B-24E1-4940-AC23-5BCBBDE1ECF2}"/>
                </a:ext>
              </a:extLst>
            </p:cNvPr>
            <p:cNvCxnSpPr>
              <a:cxnSpLocks/>
            </p:cNvCxnSpPr>
            <p:nvPr/>
          </p:nvCxnSpPr>
          <p:spPr>
            <a:xfrm>
              <a:off x="6246612" y="3346265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xmlns="" id="{6791226E-3A19-4DA3-AB9B-3EA9BD4F99CB}"/>
                </a:ext>
              </a:extLst>
            </p:cNvPr>
            <p:cNvCxnSpPr>
              <a:cxnSpLocks/>
            </p:cNvCxnSpPr>
            <p:nvPr/>
          </p:nvCxnSpPr>
          <p:spPr>
            <a:xfrm>
              <a:off x="6894004" y="3346265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xmlns="" id="{4ECA7BD4-0732-4C8E-9491-C3022617866F}"/>
                </a:ext>
              </a:extLst>
            </p:cNvPr>
            <p:cNvCxnSpPr>
              <a:cxnSpLocks/>
            </p:cNvCxnSpPr>
            <p:nvPr/>
          </p:nvCxnSpPr>
          <p:spPr>
            <a:xfrm>
              <a:off x="7541396" y="3346265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xmlns="" id="{966C6701-F2E7-4932-8C7E-DD6857011DF7}"/>
                </a:ext>
              </a:extLst>
            </p:cNvPr>
            <p:cNvCxnSpPr>
              <a:cxnSpLocks/>
            </p:cNvCxnSpPr>
            <p:nvPr/>
          </p:nvCxnSpPr>
          <p:spPr>
            <a:xfrm>
              <a:off x="8188788" y="3346265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xmlns="" id="{29A24C7C-DD75-4CDA-8E9E-432042F4F352}"/>
                </a:ext>
              </a:extLst>
            </p:cNvPr>
            <p:cNvCxnSpPr>
              <a:cxnSpLocks/>
            </p:cNvCxnSpPr>
            <p:nvPr/>
          </p:nvCxnSpPr>
          <p:spPr>
            <a:xfrm>
              <a:off x="8836180" y="3346265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xmlns="" id="{BE5916AC-0A29-43A7-B6B0-504998D9755F}"/>
                </a:ext>
              </a:extLst>
            </p:cNvPr>
            <p:cNvCxnSpPr>
              <a:cxnSpLocks/>
            </p:cNvCxnSpPr>
            <p:nvPr/>
          </p:nvCxnSpPr>
          <p:spPr>
            <a:xfrm>
              <a:off x="9483572" y="3346265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xmlns="" id="{7CE8999A-CE76-47FC-BF29-60696446007F}"/>
                </a:ext>
              </a:extLst>
            </p:cNvPr>
            <p:cNvCxnSpPr>
              <a:cxnSpLocks/>
            </p:cNvCxnSpPr>
            <p:nvPr/>
          </p:nvCxnSpPr>
          <p:spPr>
            <a:xfrm>
              <a:off x="10130964" y="3346265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xmlns="" id="{331041EE-1B35-41D4-8FBE-39465DC15FB6}"/>
                </a:ext>
              </a:extLst>
            </p:cNvPr>
            <p:cNvCxnSpPr>
              <a:cxnSpLocks/>
            </p:cNvCxnSpPr>
            <p:nvPr/>
          </p:nvCxnSpPr>
          <p:spPr>
            <a:xfrm>
              <a:off x="10778356" y="3346265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5" name="Arrow: U-Turn Milestone 1" title="Timeline Arrow">
            <a:extLst>
              <a:ext uri="{FF2B5EF4-FFF2-40B4-BE49-F238E27FC236}">
                <a16:creationId xmlns:a16="http://schemas.microsoft.com/office/drawing/2014/main" xmlns="" id="{36189603-5B44-4AF3-AEC6-6281E5F556A7}"/>
              </a:ext>
            </a:extLst>
          </p:cNvPr>
          <p:cNvSpPr/>
          <p:nvPr/>
        </p:nvSpPr>
        <p:spPr>
          <a:xfrm>
            <a:off x="418011" y="2778033"/>
            <a:ext cx="2068014" cy="650967"/>
          </a:xfrm>
          <a:prstGeom prst="uturnArrow">
            <a:avLst>
              <a:gd name="adj1" fmla="val 37244"/>
              <a:gd name="adj2" fmla="val 18622"/>
              <a:gd name="adj3" fmla="val 20252"/>
              <a:gd name="adj4" fmla="val 52602"/>
              <a:gd name="adj5" fmla="val 9683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prstClr val="black"/>
              </a:solidFill>
            </a:endParaRPr>
          </a:p>
        </p:txBody>
      </p:sp>
      <p:sp>
        <p:nvSpPr>
          <p:cNvPr id="176" name="Duration 1" title="Duration Text">
            <a:extLst>
              <a:ext uri="{FF2B5EF4-FFF2-40B4-BE49-F238E27FC236}">
                <a16:creationId xmlns:a16="http://schemas.microsoft.com/office/drawing/2014/main" xmlns="" id="{BA99AB34-2A44-45C5-B5D9-CD9BEAB95EEE}"/>
              </a:ext>
            </a:extLst>
          </p:cNvPr>
          <p:cNvSpPr txBox="1"/>
          <p:nvPr/>
        </p:nvSpPr>
        <p:spPr>
          <a:xfrm>
            <a:off x="550099" y="2290359"/>
            <a:ext cx="188007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black"/>
                </a:solidFill>
              </a:rPr>
              <a:t>Q7,181M</a:t>
            </a:r>
            <a:endParaRPr lang="en-ZA" sz="3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184" name="Connector Milestone 1" title="Connecter Line">
            <a:extLst>
              <a:ext uri="{FF2B5EF4-FFF2-40B4-BE49-F238E27FC236}">
                <a16:creationId xmlns:a16="http://schemas.microsoft.com/office/drawing/2014/main" xmlns="" id="{6540B9DE-D8F6-4EBE-8DC6-8E44C65F1330}"/>
              </a:ext>
            </a:extLst>
          </p:cNvPr>
          <p:cNvCxnSpPr>
            <a:cxnSpLocks/>
          </p:cNvCxnSpPr>
          <p:nvPr/>
        </p:nvCxnSpPr>
        <p:spPr>
          <a:xfrm flipH="1">
            <a:off x="1454177" y="1909741"/>
            <a:ext cx="1" cy="361944"/>
          </a:xfrm>
          <a:prstGeom prst="line">
            <a:avLst/>
          </a:prstGeom>
          <a:ln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0" name="Text Milestone 1" title="Item Text">
            <a:extLst>
              <a:ext uri="{FF2B5EF4-FFF2-40B4-BE49-F238E27FC236}">
                <a16:creationId xmlns:a16="http://schemas.microsoft.com/office/drawing/2014/main" xmlns="" id="{A59FA398-8B0D-49E0-809E-6B58DA1A7F0E}"/>
              </a:ext>
            </a:extLst>
          </p:cNvPr>
          <p:cNvGrpSpPr/>
          <p:nvPr/>
        </p:nvGrpSpPr>
        <p:grpSpPr>
          <a:xfrm>
            <a:off x="204729" y="835025"/>
            <a:ext cx="2489554" cy="1143675"/>
            <a:chOff x="631574" y="1590381"/>
            <a:chExt cx="1789404" cy="582139"/>
          </a:xfrm>
        </p:grpSpPr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xmlns="" id="{6B5245E3-4035-4760-B649-EB7C65910BA3}"/>
                </a:ext>
              </a:extLst>
            </p:cNvPr>
            <p:cNvSpPr txBox="1"/>
            <p:nvPr/>
          </p:nvSpPr>
          <p:spPr>
            <a:xfrm>
              <a:off x="642355" y="1590381"/>
              <a:ext cx="1767840" cy="1879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ZA" sz="2400" dirty="0" smtClean="0">
                  <a:solidFill>
                    <a:prstClr val="black"/>
                  </a:solidFill>
                  <a:latin typeface="Montserrat" panose="00000800000000000000" pitchFamily="50" charset="0"/>
                </a:rPr>
                <a:t>POASAN</a:t>
              </a:r>
              <a:endParaRPr lang="en-ZA" sz="2400" dirty="0">
                <a:solidFill>
                  <a:prstClr val="black"/>
                </a:solidFill>
                <a:latin typeface="Montserrat" panose="00000800000000000000" pitchFamily="50" charset="0"/>
              </a:endParaRP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xmlns="" id="{F43BA435-89FE-4FAB-966E-23D4EF0EC493}"/>
                </a:ext>
              </a:extLst>
            </p:cNvPr>
            <p:cNvSpPr txBox="1"/>
            <p:nvPr/>
          </p:nvSpPr>
          <p:spPr>
            <a:xfrm>
              <a:off x="631574" y="1779631"/>
              <a:ext cx="1767840" cy="1409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ZA" dirty="0" smtClean="0">
                  <a:solidFill>
                    <a:srgbClr val="002060"/>
                  </a:solidFill>
                </a:rPr>
                <a:t>Sin</a:t>
              </a:r>
              <a:r>
                <a:rPr lang="en-ZA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</a:t>
              </a:r>
              <a:r>
                <a:rPr lang="en-ZA" dirty="0" err="1" smtClean="0">
                  <a:solidFill>
                    <a:prstClr val="black"/>
                  </a:solidFill>
                </a:rPr>
                <a:t>techos</a:t>
              </a:r>
              <a:r>
                <a:rPr lang="en-ZA" dirty="0" smtClean="0">
                  <a:solidFill>
                    <a:prstClr val="black"/>
                  </a:solidFill>
                </a:rPr>
                <a:t> </a:t>
              </a:r>
              <a:r>
                <a:rPr lang="en-ZA" dirty="0" err="1" smtClean="0">
                  <a:solidFill>
                    <a:prstClr val="black"/>
                  </a:solidFill>
                </a:rPr>
                <a:t>indicativos</a:t>
              </a:r>
              <a:endParaRPr lang="en-ZA" dirty="0">
                <a:solidFill>
                  <a:prstClr val="black"/>
                </a:solidFill>
              </a:endParaRPr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xmlns="" id="{F6F2A7C3-0979-4ABB-95C5-9A102F3C1E88}"/>
                </a:ext>
              </a:extLst>
            </p:cNvPr>
            <p:cNvSpPr txBox="1"/>
            <p:nvPr/>
          </p:nvSpPr>
          <p:spPr>
            <a:xfrm>
              <a:off x="653139" y="1936783"/>
              <a:ext cx="1767839" cy="2357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ZA" sz="200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feb</a:t>
              </a:r>
              <a:r>
                <a:rPr lang="en-ZA" sz="2000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- </a:t>
              </a:r>
              <a:r>
                <a:rPr lang="en-ZA" sz="200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abr</a:t>
              </a:r>
              <a:endParaRPr lang="en-ZA" sz="110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</p:grpSp>
      <p:sp>
        <p:nvSpPr>
          <p:cNvPr id="185" name="Arrow: U-Turn Milestone 2" title="Timeline Arrow">
            <a:extLst>
              <a:ext uri="{FF2B5EF4-FFF2-40B4-BE49-F238E27FC236}">
                <a16:creationId xmlns:a16="http://schemas.microsoft.com/office/drawing/2014/main" xmlns="" id="{9D37DFEE-3A11-4C0D-A12A-80512F7F58E6}"/>
              </a:ext>
            </a:extLst>
          </p:cNvPr>
          <p:cNvSpPr/>
          <p:nvPr/>
        </p:nvSpPr>
        <p:spPr>
          <a:xfrm flipV="1">
            <a:off x="2242528" y="3454399"/>
            <a:ext cx="1536515" cy="650967"/>
          </a:xfrm>
          <a:prstGeom prst="uturnArrow">
            <a:avLst>
              <a:gd name="adj1" fmla="val 37244"/>
              <a:gd name="adj2" fmla="val 18622"/>
              <a:gd name="adj3" fmla="val 20252"/>
              <a:gd name="adj4" fmla="val 52602"/>
              <a:gd name="adj5" fmla="val 9683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prstClr val="black"/>
              </a:solidFill>
            </a:endParaRPr>
          </a:p>
        </p:txBody>
      </p:sp>
      <p:sp>
        <p:nvSpPr>
          <p:cNvPr id="186" name="Duration 2" title="Duration Text">
            <a:extLst>
              <a:ext uri="{FF2B5EF4-FFF2-40B4-BE49-F238E27FC236}">
                <a16:creationId xmlns:a16="http://schemas.microsoft.com/office/drawing/2014/main" xmlns="" id="{C4E1DCDE-7980-4FEF-AD3C-1931CC87AB9F}"/>
              </a:ext>
            </a:extLst>
          </p:cNvPr>
          <p:cNvSpPr txBox="1"/>
          <p:nvPr/>
        </p:nvSpPr>
        <p:spPr>
          <a:xfrm>
            <a:off x="2374585" y="4138176"/>
            <a:ext cx="127240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ZA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may - </a:t>
            </a:r>
            <a:r>
              <a:rPr lang="en-ZA" sz="20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jul</a:t>
            </a:r>
            <a:endParaRPr lang="en-ZA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97" name="Connector Milestone 1" title="Connecter Line">
            <a:extLst>
              <a:ext uri="{FF2B5EF4-FFF2-40B4-BE49-F238E27FC236}">
                <a16:creationId xmlns:a16="http://schemas.microsoft.com/office/drawing/2014/main" xmlns="" id="{65F26748-FD4D-4281-B2A8-9B2E2D2E1E28}"/>
              </a:ext>
            </a:extLst>
          </p:cNvPr>
          <p:cNvCxnSpPr>
            <a:cxnSpLocks/>
          </p:cNvCxnSpPr>
          <p:nvPr/>
        </p:nvCxnSpPr>
        <p:spPr>
          <a:xfrm flipH="1">
            <a:off x="3009652" y="4537218"/>
            <a:ext cx="1" cy="361944"/>
          </a:xfrm>
          <a:prstGeom prst="line">
            <a:avLst/>
          </a:prstGeom>
          <a:ln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7" name="Text Milestone 2" title="Item Text">
            <a:extLst>
              <a:ext uri="{FF2B5EF4-FFF2-40B4-BE49-F238E27FC236}">
                <a16:creationId xmlns:a16="http://schemas.microsoft.com/office/drawing/2014/main" xmlns="" id="{5280FE29-FA31-40A1-8932-846E9132EF88}"/>
              </a:ext>
            </a:extLst>
          </p:cNvPr>
          <p:cNvGrpSpPr/>
          <p:nvPr/>
        </p:nvGrpSpPr>
        <p:grpSpPr>
          <a:xfrm>
            <a:off x="1826825" y="4930769"/>
            <a:ext cx="2181084" cy="1107996"/>
            <a:chOff x="2128112" y="4930774"/>
            <a:chExt cx="1767840" cy="501857"/>
          </a:xfrm>
        </p:grpSpPr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xmlns="" id="{C95FD264-8E31-48FC-B238-6A950A9C6583}"/>
                </a:ext>
              </a:extLst>
            </p:cNvPr>
            <p:cNvSpPr txBox="1"/>
            <p:nvPr/>
          </p:nvSpPr>
          <p:spPr>
            <a:xfrm>
              <a:off x="2128112" y="4930774"/>
              <a:ext cx="1767840" cy="5018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ZA" sz="2400" dirty="0" err="1" smtClean="0">
                  <a:solidFill>
                    <a:prstClr val="black"/>
                  </a:solidFill>
                </a:rPr>
                <a:t>Ajustes</a:t>
              </a:r>
              <a:r>
                <a:rPr lang="en-ZA" sz="2400" dirty="0" smtClean="0">
                  <a:solidFill>
                    <a:prstClr val="black"/>
                  </a:solidFill>
                </a:rPr>
                <a:t> </a:t>
              </a:r>
              <a:r>
                <a:rPr lang="en-ZA" sz="2400" dirty="0" err="1" smtClean="0">
                  <a:solidFill>
                    <a:prstClr val="black"/>
                  </a:solidFill>
                </a:rPr>
                <a:t>Anteproyecto</a:t>
              </a:r>
              <a:r>
                <a:rPr lang="en-ZA" sz="2400" dirty="0" smtClean="0">
                  <a:solidFill>
                    <a:prstClr val="black"/>
                  </a:solidFill>
                </a:rPr>
                <a:t> </a:t>
              </a:r>
              <a:endParaRPr lang="en-ZA" sz="2400" dirty="0">
                <a:solidFill>
                  <a:prstClr val="black"/>
                </a:solidFill>
              </a:endParaRP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xmlns="" id="{4DCD4C5A-C71A-4928-94AD-14D9409E3700}"/>
                </a:ext>
              </a:extLst>
            </p:cNvPr>
            <p:cNvSpPr txBox="1"/>
            <p:nvPr/>
          </p:nvSpPr>
          <p:spPr>
            <a:xfrm>
              <a:off x="2128112" y="5239230"/>
              <a:ext cx="1767840" cy="697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endParaRPr lang="en-ZA" sz="100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</p:grpSp>
      <p:sp>
        <p:nvSpPr>
          <p:cNvPr id="192" name="Arrow: U-Turn Milestone 3" title="Timeline Arrow">
            <a:extLst>
              <a:ext uri="{FF2B5EF4-FFF2-40B4-BE49-F238E27FC236}">
                <a16:creationId xmlns:a16="http://schemas.microsoft.com/office/drawing/2014/main" xmlns="" id="{1933FDD6-F066-4538-99D7-94C1D06624C3}"/>
              </a:ext>
            </a:extLst>
          </p:cNvPr>
          <p:cNvSpPr/>
          <p:nvPr/>
        </p:nvSpPr>
        <p:spPr>
          <a:xfrm>
            <a:off x="3531998" y="2546136"/>
            <a:ext cx="894431" cy="882861"/>
          </a:xfrm>
          <a:prstGeom prst="uturnArrow">
            <a:avLst>
              <a:gd name="adj1" fmla="val 27292"/>
              <a:gd name="adj2" fmla="val 13691"/>
              <a:gd name="adj3" fmla="val 20519"/>
              <a:gd name="adj4" fmla="val 52602"/>
              <a:gd name="adj5" fmla="val 9683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prstClr val="black"/>
              </a:solidFill>
            </a:endParaRPr>
          </a:p>
        </p:txBody>
      </p:sp>
      <p:grpSp>
        <p:nvGrpSpPr>
          <p:cNvPr id="4" name="Milestone Graphic" title="Milestone Graphic">
            <a:extLst>
              <a:ext uri="{FF2B5EF4-FFF2-40B4-BE49-F238E27FC236}">
                <a16:creationId xmlns:a16="http://schemas.microsoft.com/office/drawing/2014/main" xmlns="" id="{913EAD05-5455-4B5E-8508-9C62E1EF0D52}"/>
              </a:ext>
            </a:extLst>
          </p:cNvPr>
          <p:cNvGrpSpPr/>
          <p:nvPr/>
        </p:nvGrpSpPr>
        <p:grpSpPr>
          <a:xfrm>
            <a:off x="3765345" y="2454655"/>
            <a:ext cx="464817" cy="464817"/>
            <a:chOff x="3764706" y="2101552"/>
            <a:chExt cx="464817" cy="464817"/>
          </a:xfrm>
        </p:grpSpPr>
        <p:sp>
          <p:nvSpPr>
            <p:cNvPr id="231" name="Oval 230" title="Circle Background">
              <a:extLst>
                <a:ext uri="{FF2B5EF4-FFF2-40B4-BE49-F238E27FC236}">
                  <a16:creationId xmlns:a16="http://schemas.microsoft.com/office/drawing/2014/main" xmlns="" id="{D04A7E40-AE17-466D-B8F1-754FA6B9907D}"/>
                </a:ext>
              </a:extLst>
            </p:cNvPr>
            <p:cNvSpPr/>
            <p:nvPr/>
          </p:nvSpPr>
          <p:spPr>
            <a:xfrm>
              <a:off x="3764706" y="2101552"/>
              <a:ext cx="464817" cy="464817"/>
            </a:xfrm>
            <a:prstGeom prst="ellipse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>
                <a:solidFill>
                  <a:prstClr val="white"/>
                </a:solidFill>
              </a:endParaRPr>
            </a:p>
          </p:txBody>
        </p:sp>
        <p:pic>
          <p:nvPicPr>
            <p:cNvPr id="233" name="Graphic 232" title="Milestone Icon">
              <a:extLst>
                <a:ext uri="{FF2B5EF4-FFF2-40B4-BE49-F238E27FC236}">
                  <a16:creationId xmlns:a16="http://schemas.microsoft.com/office/drawing/2014/main" xmlns="" id="{D5835B93-0E07-4B9D-86E8-710FE29E45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3918732" y="2154698"/>
              <a:ext cx="235505" cy="315487"/>
            </a:xfrm>
            <a:prstGeom prst="rect">
              <a:avLst/>
            </a:prstGeom>
          </p:spPr>
        </p:pic>
      </p:grpSp>
      <p:grpSp>
        <p:nvGrpSpPr>
          <p:cNvPr id="193" name="Text Milestone 3" title="Item Text">
            <a:extLst>
              <a:ext uri="{FF2B5EF4-FFF2-40B4-BE49-F238E27FC236}">
                <a16:creationId xmlns:a16="http://schemas.microsoft.com/office/drawing/2014/main" xmlns="" id="{0439C5B7-9C38-40E2-8D97-5E778964EAD1}"/>
              </a:ext>
            </a:extLst>
          </p:cNvPr>
          <p:cNvGrpSpPr/>
          <p:nvPr/>
        </p:nvGrpSpPr>
        <p:grpSpPr>
          <a:xfrm>
            <a:off x="2694280" y="145490"/>
            <a:ext cx="2902634" cy="1289859"/>
            <a:chOff x="3115585" y="1357002"/>
            <a:chExt cx="1801582" cy="551218"/>
          </a:xfrm>
          <a:solidFill>
            <a:schemeClr val="bg1">
              <a:alpha val="50000"/>
            </a:schemeClr>
          </a:solidFill>
        </p:grpSpPr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xmlns="" id="{57BE9E71-DFEF-4975-BCC6-C716CADF2553}"/>
                </a:ext>
              </a:extLst>
            </p:cNvPr>
            <p:cNvSpPr txBox="1"/>
            <p:nvPr/>
          </p:nvSpPr>
          <p:spPr>
            <a:xfrm>
              <a:off x="3149327" y="1357002"/>
              <a:ext cx="1767840" cy="315666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ZA" sz="2400" dirty="0" err="1" smtClean="0">
                  <a:solidFill>
                    <a:prstClr val="black"/>
                  </a:solidFill>
                </a:rPr>
                <a:t>Anteproyecto</a:t>
              </a:r>
              <a:r>
                <a:rPr lang="en-ZA" sz="2400" dirty="0" smtClean="0">
                  <a:solidFill>
                    <a:prstClr val="black"/>
                  </a:solidFill>
                </a:rPr>
                <a:t> </a:t>
              </a:r>
            </a:p>
            <a:p>
              <a:pPr algn="ctr"/>
              <a:r>
                <a:rPr lang="en-ZA" sz="2400" dirty="0" smtClean="0">
                  <a:solidFill>
                    <a:prstClr val="black"/>
                  </a:solidFill>
                  <a:latin typeface="Montserrat" panose="00000800000000000000" pitchFamily="50" charset="0"/>
                </a:rPr>
                <a:t>POASAN</a:t>
              </a:r>
              <a:r>
                <a:rPr lang="en-ZA" sz="2400" dirty="0" smtClean="0">
                  <a:solidFill>
                    <a:prstClr val="black"/>
                  </a:solidFill>
                </a:rPr>
                <a:t> </a:t>
              </a:r>
              <a:r>
                <a:rPr lang="en-ZA" sz="2400" dirty="0" err="1" smtClean="0">
                  <a:solidFill>
                    <a:srgbClr val="00B050"/>
                  </a:solidFill>
                </a:rPr>
                <a:t>aprobado</a:t>
              </a:r>
              <a:endParaRPr lang="en-ZA" sz="2400" dirty="0">
                <a:solidFill>
                  <a:srgbClr val="00B050"/>
                </a:solidFill>
              </a:endParaRPr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xmlns="" id="{6EB20292-6192-4D9F-81C5-1C272A88AF26}"/>
                </a:ext>
              </a:extLst>
            </p:cNvPr>
            <p:cNvSpPr txBox="1"/>
            <p:nvPr/>
          </p:nvSpPr>
          <p:spPr>
            <a:xfrm>
              <a:off x="3115585" y="1671470"/>
              <a:ext cx="1767840" cy="236750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ZA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Con </a:t>
              </a:r>
              <a:r>
                <a:rPr lang="en-ZA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techos</a:t>
              </a:r>
              <a:r>
                <a:rPr lang="en-ZA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</a:t>
              </a:r>
              <a:r>
                <a:rPr lang="en-ZA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indicativos</a:t>
              </a:r>
              <a:endParaRPr lang="en-ZA" dirty="0" smtClean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  <a:p>
              <a:pPr algn="ctr"/>
              <a:r>
                <a:rPr lang="en-ZA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ago </a:t>
              </a:r>
              <a:endParaRPr lang="en-ZA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</p:grpSp>
      <p:sp>
        <p:nvSpPr>
          <p:cNvPr id="197" name="Arrow: U-Turn Milestone 4" title="Timeline Arrow">
            <a:extLst>
              <a:ext uri="{FF2B5EF4-FFF2-40B4-BE49-F238E27FC236}">
                <a16:creationId xmlns:a16="http://schemas.microsoft.com/office/drawing/2014/main" xmlns="" id="{E23F67B2-BA7A-475B-82FA-2AC38000CCA7}"/>
              </a:ext>
            </a:extLst>
          </p:cNvPr>
          <p:cNvSpPr/>
          <p:nvPr/>
        </p:nvSpPr>
        <p:spPr>
          <a:xfrm flipV="1">
            <a:off x="4184043" y="3428996"/>
            <a:ext cx="2724660" cy="1235070"/>
          </a:xfrm>
          <a:prstGeom prst="uturnArrow">
            <a:avLst>
              <a:gd name="adj1" fmla="val 18621"/>
              <a:gd name="adj2" fmla="val 13691"/>
              <a:gd name="adj3" fmla="val 20519"/>
              <a:gd name="adj4" fmla="val 52602"/>
              <a:gd name="adj5" fmla="val 9683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prstClr val="black"/>
              </a:solidFill>
            </a:endParaRPr>
          </a:p>
        </p:txBody>
      </p:sp>
      <p:cxnSp>
        <p:nvCxnSpPr>
          <p:cNvPr id="98" name="Connector Milestone 1" title="Connecter Line">
            <a:extLst>
              <a:ext uri="{FF2B5EF4-FFF2-40B4-BE49-F238E27FC236}">
                <a16:creationId xmlns:a16="http://schemas.microsoft.com/office/drawing/2014/main" xmlns="" id="{33CE460B-EDDE-4B77-A80A-B18C8292C77D}"/>
              </a:ext>
            </a:extLst>
          </p:cNvPr>
          <p:cNvCxnSpPr>
            <a:cxnSpLocks/>
          </p:cNvCxnSpPr>
          <p:nvPr/>
        </p:nvCxnSpPr>
        <p:spPr>
          <a:xfrm flipH="1">
            <a:off x="5566916" y="4802380"/>
            <a:ext cx="1" cy="361944"/>
          </a:xfrm>
          <a:prstGeom prst="line">
            <a:avLst/>
          </a:prstGeom>
          <a:ln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TextBox 204">
            <a:extLst>
              <a:ext uri="{FF2B5EF4-FFF2-40B4-BE49-F238E27FC236}">
                <a16:creationId xmlns:a16="http://schemas.microsoft.com/office/drawing/2014/main" xmlns="" id="{6C6BF4F5-4187-4C24-91F8-B0334FE9A105}"/>
              </a:ext>
            </a:extLst>
          </p:cNvPr>
          <p:cNvSpPr txBox="1"/>
          <p:nvPr/>
        </p:nvSpPr>
        <p:spPr>
          <a:xfrm>
            <a:off x="4678255" y="5243849"/>
            <a:ext cx="1767965" cy="14157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ZA" sz="20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sep</a:t>
            </a:r>
            <a:r>
              <a:rPr lang="en-ZA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- </a:t>
            </a:r>
            <a:r>
              <a:rPr lang="en-ZA" sz="20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nov</a:t>
            </a:r>
            <a:endParaRPr lang="en-ZA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/>
            <a:r>
              <a:rPr lang="en-ZA" dirty="0" err="1" smtClean="0">
                <a:solidFill>
                  <a:prstClr val="black"/>
                </a:solidFill>
              </a:rPr>
              <a:t>Presentación</a:t>
            </a:r>
            <a:r>
              <a:rPr lang="en-ZA" dirty="0" smtClean="0">
                <a:solidFill>
                  <a:prstClr val="black"/>
                </a:solidFill>
              </a:rPr>
              <a:t> y </a:t>
            </a:r>
            <a:r>
              <a:rPr lang="en-ZA" dirty="0" err="1" smtClean="0">
                <a:solidFill>
                  <a:prstClr val="black"/>
                </a:solidFill>
              </a:rPr>
              <a:t>análisis</a:t>
            </a:r>
            <a:r>
              <a:rPr lang="en-ZA" dirty="0" smtClean="0">
                <a:solidFill>
                  <a:prstClr val="black"/>
                </a:solidFill>
              </a:rPr>
              <a:t> </a:t>
            </a:r>
            <a:r>
              <a:rPr lang="en-ZA" dirty="0" err="1" smtClean="0">
                <a:solidFill>
                  <a:prstClr val="black"/>
                </a:solidFill>
              </a:rPr>
              <a:t>Anteproyecto</a:t>
            </a:r>
            <a:r>
              <a:rPr lang="en-ZA" dirty="0" smtClean="0">
                <a:solidFill>
                  <a:prstClr val="black"/>
                </a:solidFill>
              </a:rPr>
              <a:t> PGIEE</a:t>
            </a:r>
            <a:endParaRPr lang="en-ZA" dirty="0">
              <a:solidFill>
                <a:prstClr val="black"/>
              </a:solidFill>
            </a:endParaRPr>
          </a:p>
        </p:txBody>
      </p:sp>
      <p:sp>
        <p:nvSpPr>
          <p:cNvPr id="208" name="Arrow: U-Turn Milestone 6a" title="Timeline Arrow">
            <a:extLst>
              <a:ext uri="{FF2B5EF4-FFF2-40B4-BE49-F238E27FC236}">
                <a16:creationId xmlns:a16="http://schemas.microsoft.com/office/drawing/2014/main" xmlns="" id="{F0525C47-CDE0-4E1B-AEF8-B7FC39073B28}"/>
              </a:ext>
            </a:extLst>
          </p:cNvPr>
          <p:cNvSpPr/>
          <p:nvPr/>
        </p:nvSpPr>
        <p:spPr>
          <a:xfrm flipV="1">
            <a:off x="7420531" y="3428998"/>
            <a:ext cx="893304" cy="650967"/>
          </a:xfrm>
          <a:prstGeom prst="uturnArrow">
            <a:avLst>
              <a:gd name="adj1" fmla="val 37244"/>
              <a:gd name="adj2" fmla="val 18622"/>
              <a:gd name="adj3" fmla="val 20252"/>
              <a:gd name="adj4" fmla="val 52602"/>
              <a:gd name="adj5" fmla="val 9683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prstClr val="black"/>
              </a:solidFill>
            </a:endParaRPr>
          </a:p>
        </p:txBody>
      </p:sp>
      <p:grpSp>
        <p:nvGrpSpPr>
          <p:cNvPr id="5" name="Short Milestone" title="Short Milestone">
            <a:extLst>
              <a:ext uri="{FF2B5EF4-FFF2-40B4-BE49-F238E27FC236}">
                <a16:creationId xmlns:a16="http://schemas.microsoft.com/office/drawing/2014/main" xmlns="" id="{71CFBDF1-89AF-4D5E-9F70-E0C7ED461FA0}"/>
              </a:ext>
            </a:extLst>
          </p:cNvPr>
          <p:cNvGrpSpPr/>
          <p:nvPr/>
        </p:nvGrpSpPr>
        <p:grpSpPr>
          <a:xfrm>
            <a:off x="7435223" y="3650179"/>
            <a:ext cx="855259" cy="637381"/>
            <a:chOff x="7435223" y="3650179"/>
            <a:chExt cx="855259" cy="637381"/>
          </a:xfrm>
        </p:grpSpPr>
        <p:sp>
          <p:nvSpPr>
            <p:cNvPr id="218" name="Oval 217" title="Circle Background">
              <a:extLst>
                <a:ext uri="{FF2B5EF4-FFF2-40B4-BE49-F238E27FC236}">
                  <a16:creationId xmlns:a16="http://schemas.microsoft.com/office/drawing/2014/main" xmlns="" id="{657CEE0F-82C8-41D2-BD4B-D953994D0BA3}"/>
                </a:ext>
              </a:extLst>
            </p:cNvPr>
            <p:cNvSpPr/>
            <p:nvPr/>
          </p:nvSpPr>
          <p:spPr>
            <a:xfrm>
              <a:off x="7560790" y="3650179"/>
              <a:ext cx="635855" cy="637381"/>
            </a:xfrm>
            <a:prstGeom prst="ellipse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>
                <a:solidFill>
                  <a:prstClr val="white"/>
                </a:solidFill>
              </a:endParaRPr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xmlns="" id="{DF26529B-2EA3-43C0-A879-39AF9630F1D6}"/>
                </a:ext>
              </a:extLst>
            </p:cNvPr>
            <p:cNvSpPr txBox="1"/>
            <p:nvPr/>
          </p:nvSpPr>
          <p:spPr>
            <a:xfrm>
              <a:off x="7435223" y="3867489"/>
              <a:ext cx="855259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ZA" sz="11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07/12/20</a:t>
              </a:r>
              <a:endParaRPr lang="en-ZA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20" name="Arrow: U-Turn Milestone 6b" title="Timeline Arrow">
            <a:extLst>
              <a:ext uri="{FF2B5EF4-FFF2-40B4-BE49-F238E27FC236}">
                <a16:creationId xmlns:a16="http://schemas.microsoft.com/office/drawing/2014/main" xmlns="" id="{8FAD98CD-7A29-4212-8CE4-048668E399DA}"/>
              </a:ext>
            </a:extLst>
          </p:cNvPr>
          <p:cNvSpPr/>
          <p:nvPr/>
        </p:nvSpPr>
        <p:spPr>
          <a:xfrm>
            <a:off x="8067341" y="2778033"/>
            <a:ext cx="893882" cy="650967"/>
          </a:xfrm>
          <a:prstGeom prst="uturnArrow">
            <a:avLst>
              <a:gd name="adj1" fmla="val 37244"/>
              <a:gd name="adj2" fmla="val 18622"/>
              <a:gd name="adj3" fmla="val 20252"/>
              <a:gd name="adj4" fmla="val 52602"/>
              <a:gd name="adj5" fmla="val 9683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prstClr val="black"/>
              </a:solidFill>
            </a:endParaRPr>
          </a:p>
        </p:txBody>
      </p:sp>
      <p:sp>
        <p:nvSpPr>
          <p:cNvPr id="209" name="Arrow: U-Turn Milestone 6c" title="Timeline Arrow">
            <a:extLst>
              <a:ext uri="{FF2B5EF4-FFF2-40B4-BE49-F238E27FC236}">
                <a16:creationId xmlns:a16="http://schemas.microsoft.com/office/drawing/2014/main" xmlns="" id="{09BAEF3B-CE9C-4190-80A9-27539CEE3033}"/>
              </a:ext>
            </a:extLst>
          </p:cNvPr>
          <p:cNvSpPr/>
          <p:nvPr/>
        </p:nvSpPr>
        <p:spPr>
          <a:xfrm flipV="1">
            <a:off x="8715310" y="3428997"/>
            <a:ext cx="1139280" cy="650967"/>
          </a:xfrm>
          <a:prstGeom prst="uturnArrow">
            <a:avLst>
              <a:gd name="adj1" fmla="val 37244"/>
              <a:gd name="adj2" fmla="val 18622"/>
              <a:gd name="adj3" fmla="val 20252"/>
              <a:gd name="adj4" fmla="val 52602"/>
              <a:gd name="adj5" fmla="val 9683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prstClr val="black"/>
              </a:solidFill>
            </a:endParaRPr>
          </a:p>
        </p:txBody>
      </p:sp>
      <p:sp>
        <p:nvSpPr>
          <p:cNvPr id="212" name="Brace for Grouped Items" title="Group Bracket">
            <a:extLst>
              <a:ext uri="{FF2B5EF4-FFF2-40B4-BE49-F238E27FC236}">
                <a16:creationId xmlns:a16="http://schemas.microsoft.com/office/drawing/2014/main" xmlns="" id="{20E3BE3F-E81D-41AD-A12D-26D35A4AC09F}"/>
              </a:ext>
            </a:extLst>
          </p:cNvPr>
          <p:cNvSpPr/>
          <p:nvPr/>
        </p:nvSpPr>
        <p:spPr>
          <a:xfrm rot="5400000">
            <a:off x="8285972" y="3322514"/>
            <a:ext cx="457201" cy="2188082"/>
          </a:xfrm>
          <a:prstGeom prst="rightBrace">
            <a:avLst>
              <a:gd name="adj1" fmla="val 44270"/>
              <a:gd name="adj2" fmla="val 50000"/>
            </a:avLst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>
              <a:solidFill>
                <a:prstClr val="black"/>
              </a:solidFill>
            </a:endParaRPr>
          </a:p>
        </p:txBody>
      </p:sp>
      <p:grpSp>
        <p:nvGrpSpPr>
          <p:cNvPr id="213" name="Text Milestone 6" title="Item Text">
            <a:extLst>
              <a:ext uri="{FF2B5EF4-FFF2-40B4-BE49-F238E27FC236}">
                <a16:creationId xmlns:a16="http://schemas.microsoft.com/office/drawing/2014/main" xmlns="" id="{9F717C98-ECB0-4B40-8494-A87D968ACD50}"/>
              </a:ext>
            </a:extLst>
          </p:cNvPr>
          <p:cNvGrpSpPr/>
          <p:nvPr/>
        </p:nvGrpSpPr>
        <p:grpSpPr>
          <a:xfrm>
            <a:off x="7335303" y="4819415"/>
            <a:ext cx="2455390" cy="1519346"/>
            <a:chOff x="7574561" y="4930774"/>
            <a:chExt cx="1795803" cy="645410"/>
          </a:xfrm>
        </p:grpSpPr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xmlns="" id="{F2E111CE-6E3B-451A-B1CA-D4EDF27F1F15}"/>
                </a:ext>
              </a:extLst>
            </p:cNvPr>
            <p:cNvSpPr txBox="1"/>
            <p:nvPr/>
          </p:nvSpPr>
          <p:spPr>
            <a:xfrm>
              <a:off x="7602524" y="4930774"/>
              <a:ext cx="176784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ZA" dirty="0" err="1" smtClean="0">
                  <a:solidFill>
                    <a:prstClr val="black"/>
                  </a:solidFill>
                </a:rPr>
                <a:t>Análisis</a:t>
              </a:r>
              <a:r>
                <a:rPr lang="en-ZA" dirty="0" smtClean="0">
                  <a:solidFill>
                    <a:prstClr val="black"/>
                  </a:solidFill>
                </a:rPr>
                <a:t> </a:t>
              </a:r>
              <a:r>
                <a:rPr lang="en-ZA" dirty="0" err="1" smtClean="0">
                  <a:solidFill>
                    <a:prstClr val="black"/>
                  </a:solidFill>
                </a:rPr>
                <a:t>técnico</a:t>
              </a:r>
              <a:endParaRPr lang="en-ZA" dirty="0">
                <a:solidFill>
                  <a:prstClr val="black"/>
                </a:solidFill>
              </a:endParaRPr>
            </a:p>
          </p:txBody>
        </p: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xmlns="" id="{2252438A-0F18-493A-9B41-1705B30B4723}"/>
                </a:ext>
              </a:extLst>
            </p:cNvPr>
            <p:cNvSpPr txBox="1"/>
            <p:nvPr/>
          </p:nvSpPr>
          <p:spPr>
            <a:xfrm>
              <a:off x="7574561" y="5053217"/>
              <a:ext cx="1767840" cy="5229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ZA" sz="160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Principales</a:t>
              </a:r>
              <a:r>
                <a:rPr lang="en-ZA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</a:t>
              </a:r>
              <a:r>
                <a:rPr lang="en-ZA" sz="160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instituciones</a:t>
              </a:r>
              <a:r>
                <a:rPr lang="en-ZA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</a:t>
              </a:r>
              <a:r>
                <a:rPr lang="en-ZA" sz="160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públicas</a:t>
              </a:r>
              <a:r>
                <a:rPr lang="en-ZA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del POASAN + </a:t>
              </a:r>
              <a:r>
                <a:rPr lang="en-ZA" sz="160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Sociedad</a:t>
              </a:r>
              <a:r>
                <a:rPr lang="en-ZA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Civil</a:t>
              </a:r>
            </a:p>
            <a:p>
              <a:pPr algn="ctr"/>
              <a:r>
                <a:rPr lang="en-ZA" sz="1600" dirty="0" err="1" smtClean="0">
                  <a:solidFill>
                    <a:srgbClr val="0070C0"/>
                  </a:solidFill>
                </a:rPr>
                <a:t>Enfoque</a:t>
              </a:r>
              <a:r>
                <a:rPr lang="en-ZA" sz="1600" dirty="0" smtClean="0">
                  <a:solidFill>
                    <a:srgbClr val="0070C0"/>
                  </a:solidFill>
                </a:rPr>
                <a:t> GCNN</a:t>
              </a:r>
              <a:endParaRPr lang="en-ZA" sz="1600" dirty="0">
                <a:solidFill>
                  <a:srgbClr val="0070C0"/>
                </a:solidFill>
              </a:endParaRPr>
            </a:p>
          </p:txBody>
        </p:sp>
      </p:grpSp>
      <p:sp>
        <p:nvSpPr>
          <p:cNvPr id="210" name="Arrow: U-Turn Milestone 7" title="Timeline Arrow">
            <a:extLst>
              <a:ext uri="{FF2B5EF4-FFF2-40B4-BE49-F238E27FC236}">
                <a16:creationId xmlns:a16="http://schemas.microsoft.com/office/drawing/2014/main" xmlns="" id="{058AE435-1F45-4B7B-8E34-B4AABA51CC48}"/>
              </a:ext>
            </a:extLst>
          </p:cNvPr>
          <p:cNvSpPr/>
          <p:nvPr/>
        </p:nvSpPr>
        <p:spPr>
          <a:xfrm>
            <a:off x="9754984" y="2745863"/>
            <a:ext cx="1909013" cy="650967"/>
          </a:xfrm>
          <a:prstGeom prst="uturnArrow">
            <a:avLst>
              <a:gd name="adj1" fmla="val 37244"/>
              <a:gd name="adj2" fmla="val 18622"/>
              <a:gd name="adj3" fmla="val 20252"/>
              <a:gd name="adj4" fmla="val 52602"/>
              <a:gd name="adj5" fmla="val 96832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prstClr val="black"/>
              </a:solidFill>
            </a:endParaRPr>
          </a:p>
        </p:txBody>
      </p:sp>
      <p:cxnSp>
        <p:nvCxnSpPr>
          <p:cNvPr id="99" name="Connector Milestone 1" title="Connecter Line">
            <a:extLst>
              <a:ext uri="{FF2B5EF4-FFF2-40B4-BE49-F238E27FC236}">
                <a16:creationId xmlns:a16="http://schemas.microsoft.com/office/drawing/2014/main" xmlns="" id="{63529282-517A-4B10-89E2-0FD11D256738}"/>
              </a:ext>
            </a:extLst>
          </p:cNvPr>
          <p:cNvCxnSpPr>
            <a:cxnSpLocks/>
          </p:cNvCxnSpPr>
          <p:nvPr/>
        </p:nvCxnSpPr>
        <p:spPr>
          <a:xfrm flipH="1">
            <a:off x="10733303" y="2297752"/>
            <a:ext cx="1" cy="36194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" name="Text Milestone 7" title="Item Text">
            <a:extLst>
              <a:ext uri="{FF2B5EF4-FFF2-40B4-BE49-F238E27FC236}">
                <a16:creationId xmlns:a16="http://schemas.microsoft.com/office/drawing/2014/main" xmlns="" id="{B8D93E6F-FCFD-4751-9199-7AB157111B64}"/>
              </a:ext>
            </a:extLst>
          </p:cNvPr>
          <p:cNvGrpSpPr/>
          <p:nvPr/>
        </p:nvGrpSpPr>
        <p:grpSpPr>
          <a:xfrm>
            <a:off x="9740079" y="1587543"/>
            <a:ext cx="2076553" cy="538178"/>
            <a:chOff x="9247309" y="1435686"/>
            <a:chExt cx="2076553" cy="538178"/>
          </a:xfrm>
        </p:grpSpPr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xmlns="" id="{8F8EBB4A-906D-4B4E-9C8D-2D01E7086702}"/>
                </a:ext>
              </a:extLst>
            </p:cNvPr>
            <p:cNvSpPr txBox="1"/>
            <p:nvPr/>
          </p:nvSpPr>
          <p:spPr>
            <a:xfrm>
              <a:off x="9247309" y="1435686"/>
              <a:ext cx="2076553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ZA" sz="2000" dirty="0" err="1" smtClean="0">
                  <a:solidFill>
                    <a:prstClr val="black"/>
                  </a:solidFill>
                </a:rPr>
                <a:t>Reprogramación</a:t>
              </a:r>
              <a:endParaRPr lang="en-ZA" dirty="0">
                <a:solidFill>
                  <a:prstClr val="black"/>
                </a:solidFill>
              </a:endParaRPr>
            </a:p>
          </p:txBody>
        </p: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xmlns="" id="{234F23B4-77A7-4807-99F7-B6F339BE1121}"/>
                </a:ext>
              </a:extLst>
            </p:cNvPr>
            <p:cNvSpPr txBox="1"/>
            <p:nvPr/>
          </p:nvSpPr>
          <p:spPr>
            <a:xfrm>
              <a:off x="9372067" y="1738127"/>
              <a:ext cx="1767839" cy="2357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ZA" sz="160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ene</a:t>
              </a:r>
              <a:r>
                <a:rPr lang="en-ZA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- mar</a:t>
              </a:r>
              <a:endParaRPr lang="en-ZA" sz="160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</p:grpSp>
      <p:cxnSp>
        <p:nvCxnSpPr>
          <p:cNvPr id="242" name="Connector Launch" title="Connecter Line">
            <a:extLst>
              <a:ext uri="{FF2B5EF4-FFF2-40B4-BE49-F238E27FC236}">
                <a16:creationId xmlns:a16="http://schemas.microsoft.com/office/drawing/2014/main" xmlns="" id="{B9C1D786-BB48-4CC7-8273-A3DF0DFCB266}"/>
              </a:ext>
            </a:extLst>
          </p:cNvPr>
          <p:cNvCxnSpPr>
            <a:cxnSpLocks/>
            <a:stCxn id="209" idx="1"/>
            <a:endCxn id="236" idx="0"/>
          </p:cNvCxnSpPr>
          <p:nvPr/>
        </p:nvCxnSpPr>
        <p:spPr>
          <a:xfrm>
            <a:off x="9733367" y="3449620"/>
            <a:ext cx="1475731" cy="58725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5" name="Launch Graphic" title="Launch Graphic">
            <a:extLst>
              <a:ext uri="{FF2B5EF4-FFF2-40B4-BE49-F238E27FC236}">
                <a16:creationId xmlns:a16="http://schemas.microsoft.com/office/drawing/2014/main" xmlns="" id="{EE7BDC36-5F29-455C-B739-3B266E64CA8C}"/>
              </a:ext>
            </a:extLst>
          </p:cNvPr>
          <p:cNvGrpSpPr/>
          <p:nvPr/>
        </p:nvGrpSpPr>
        <p:grpSpPr>
          <a:xfrm>
            <a:off x="10868828" y="4036870"/>
            <a:ext cx="680539" cy="680539"/>
            <a:chOff x="10961301" y="3355525"/>
            <a:chExt cx="680539" cy="680539"/>
          </a:xfrm>
        </p:grpSpPr>
        <p:sp>
          <p:nvSpPr>
            <p:cNvPr id="236" name="Oval 235" title="Launch Circle">
              <a:extLst>
                <a:ext uri="{FF2B5EF4-FFF2-40B4-BE49-F238E27FC236}">
                  <a16:creationId xmlns:a16="http://schemas.microsoft.com/office/drawing/2014/main" xmlns="" id="{C2680208-3C44-427A-8695-8FD5BD8AAF59}"/>
                </a:ext>
              </a:extLst>
            </p:cNvPr>
            <p:cNvSpPr/>
            <p:nvPr/>
          </p:nvSpPr>
          <p:spPr>
            <a:xfrm>
              <a:off x="10961301" y="3355525"/>
              <a:ext cx="680539" cy="68053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>
                <a:solidFill>
                  <a:prstClr val="white"/>
                </a:solidFill>
              </a:endParaRPr>
            </a:p>
          </p:txBody>
        </p:sp>
        <p:pic>
          <p:nvPicPr>
            <p:cNvPr id="237" name="Graphic 236" title="Launch Icon">
              <a:extLst>
                <a:ext uri="{FF2B5EF4-FFF2-40B4-BE49-F238E27FC236}">
                  <a16:creationId xmlns:a16="http://schemas.microsoft.com/office/drawing/2014/main" xmlns="" id="{4ADF9E33-C612-4489-A970-8A8264C44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1202868" y="3548145"/>
              <a:ext cx="235505" cy="315487"/>
            </a:xfrm>
            <a:prstGeom prst="rect">
              <a:avLst/>
            </a:prstGeom>
          </p:spPr>
        </p:pic>
      </p:grpSp>
      <p:grpSp>
        <p:nvGrpSpPr>
          <p:cNvPr id="238" name="Text Milestone Launch" title="Item Text">
            <a:extLst>
              <a:ext uri="{FF2B5EF4-FFF2-40B4-BE49-F238E27FC236}">
                <a16:creationId xmlns:a16="http://schemas.microsoft.com/office/drawing/2014/main" xmlns="" id="{5B8632A9-13B7-425C-908B-4D706C125BED}"/>
              </a:ext>
            </a:extLst>
          </p:cNvPr>
          <p:cNvGrpSpPr/>
          <p:nvPr/>
        </p:nvGrpSpPr>
        <p:grpSpPr>
          <a:xfrm>
            <a:off x="10471233" y="4708366"/>
            <a:ext cx="1546324" cy="886261"/>
            <a:chOff x="10393870" y="4930774"/>
            <a:chExt cx="1767840" cy="886261"/>
          </a:xfrm>
        </p:grpSpPr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xmlns="" id="{91D454EC-4400-4DAC-9F48-C016E301B8D4}"/>
                </a:ext>
              </a:extLst>
            </p:cNvPr>
            <p:cNvSpPr txBox="1"/>
            <p:nvPr/>
          </p:nvSpPr>
          <p:spPr>
            <a:xfrm>
              <a:off x="10393870" y="4930774"/>
              <a:ext cx="1767840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ZA" sz="2800" dirty="0" smtClean="0">
                  <a:solidFill>
                    <a:prstClr val="black"/>
                  </a:solidFill>
                </a:rPr>
                <a:t>16/12</a:t>
              </a:r>
              <a:endParaRPr lang="en-ZA" sz="2800" dirty="0">
                <a:solidFill>
                  <a:prstClr val="black"/>
                </a:solidFill>
              </a:endParaRPr>
            </a:p>
          </p:txBody>
        </p:sp>
        <p:sp>
          <p:nvSpPr>
            <p:cNvPr id="240" name="TextBox 239">
              <a:extLst>
                <a:ext uri="{FF2B5EF4-FFF2-40B4-BE49-F238E27FC236}">
                  <a16:creationId xmlns:a16="http://schemas.microsoft.com/office/drawing/2014/main" xmlns="" id="{373BC807-CB25-43DF-B8C7-A5319C0C7977}"/>
                </a:ext>
              </a:extLst>
            </p:cNvPr>
            <p:cNvSpPr txBox="1"/>
            <p:nvPr/>
          </p:nvSpPr>
          <p:spPr>
            <a:xfrm>
              <a:off x="10393870" y="5324592"/>
              <a:ext cx="1767840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ZA" sz="140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Resultado</a:t>
              </a:r>
              <a:r>
                <a:rPr lang="en-ZA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</a:t>
              </a:r>
              <a:r>
                <a:rPr lang="en-ZA" sz="140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análisis</a:t>
              </a:r>
              <a:r>
                <a:rPr lang="en-ZA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</a:t>
              </a:r>
              <a:r>
                <a:rPr lang="en-ZA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POASAN</a:t>
              </a:r>
              <a:endParaRPr lang="en-ZA" sz="140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</p:grpSp>
      <p:sp>
        <p:nvSpPr>
          <p:cNvPr id="93" name="Duration 1" title="Duration Text">
            <a:extLst>
              <a:ext uri="{FF2B5EF4-FFF2-40B4-BE49-F238E27FC236}">
                <a16:creationId xmlns:a16="http://schemas.microsoft.com/office/drawing/2014/main" xmlns="" id="{BA99AB34-2A44-45C5-B5D9-CD9BEAB95EEE}"/>
              </a:ext>
            </a:extLst>
          </p:cNvPr>
          <p:cNvSpPr txBox="1"/>
          <p:nvPr/>
        </p:nvSpPr>
        <p:spPr>
          <a:xfrm>
            <a:off x="3166948" y="1966026"/>
            <a:ext cx="188007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black"/>
                </a:solidFill>
              </a:rPr>
              <a:t>Q5,625M</a:t>
            </a:r>
            <a:endParaRPr lang="en-ZA" sz="3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4" name="Arrow: U-Turn Milestone 3" title="Timeline Arrow">
            <a:extLst>
              <a:ext uri="{FF2B5EF4-FFF2-40B4-BE49-F238E27FC236}">
                <a16:creationId xmlns:a16="http://schemas.microsoft.com/office/drawing/2014/main" xmlns="" id="{1933FDD6-F066-4538-99D7-94C1D06624C3}"/>
              </a:ext>
            </a:extLst>
          </p:cNvPr>
          <p:cNvSpPr/>
          <p:nvPr/>
        </p:nvSpPr>
        <p:spPr>
          <a:xfrm>
            <a:off x="6631817" y="2472171"/>
            <a:ext cx="1000067" cy="952062"/>
          </a:xfrm>
          <a:prstGeom prst="uturnArrow">
            <a:avLst>
              <a:gd name="adj1" fmla="val 23640"/>
              <a:gd name="adj2" fmla="val 13691"/>
              <a:gd name="adj3" fmla="val 20519"/>
              <a:gd name="adj4" fmla="val 52602"/>
              <a:gd name="adj5" fmla="val 9683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prstClr val="black"/>
              </a:solidFill>
            </a:endParaRPr>
          </a:p>
        </p:txBody>
      </p:sp>
      <p:grpSp>
        <p:nvGrpSpPr>
          <p:cNvPr id="95" name="Text Milestone 3" title="Item Text">
            <a:extLst>
              <a:ext uri="{FF2B5EF4-FFF2-40B4-BE49-F238E27FC236}">
                <a16:creationId xmlns:a16="http://schemas.microsoft.com/office/drawing/2014/main" xmlns="" id="{0439C5B7-9C38-40E2-8D97-5E778964EAD1}"/>
              </a:ext>
            </a:extLst>
          </p:cNvPr>
          <p:cNvGrpSpPr/>
          <p:nvPr/>
        </p:nvGrpSpPr>
        <p:grpSpPr>
          <a:xfrm>
            <a:off x="5743279" y="492280"/>
            <a:ext cx="2713130" cy="1375965"/>
            <a:chOff x="2905575" y="1353661"/>
            <a:chExt cx="1778462" cy="218326"/>
          </a:xfrm>
          <a:solidFill>
            <a:schemeClr val="bg1">
              <a:alpha val="50000"/>
            </a:schemeClr>
          </a:solidFill>
        </p:grpSpPr>
        <p:sp>
          <p:nvSpPr>
            <p:cNvPr id="96" name="TextBox 193">
              <a:extLst>
                <a:ext uri="{FF2B5EF4-FFF2-40B4-BE49-F238E27FC236}">
                  <a16:creationId xmlns:a16="http://schemas.microsoft.com/office/drawing/2014/main" xmlns="" id="{57BE9E71-DFEF-4975-BCC6-C716CADF2553}"/>
                </a:ext>
              </a:extLst>
            </p:cNvPr>
            <p:cNvSpPr txBox="1"/>
            <p:nvPr/>
          </p:nvSpPr>
          <p:spPr>
            <a:xfrm>
              <a:off x="2916197" y="1353661"/>
              <a:ext cx="1767840" cy="175807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ZA" dirty="0" smtClean="0">
                  <a:solidFill>
                    <a:prstClr val="black"/>
                  </a:solidFill>
                </a:rPr>
                <a:t>No </a:t>
              </a:r>
              <a:r>
                <a:rPr lang="en-ZA" dirty="0" err="1" smtClean="0">
                  <a:solidFill>
                    <a:prstClr val="black"/>
                  </a:solidFill>
                </a:rPr>
                <a:t>aprobación</a:t>
              </a:r>
              <a:r>
                <a:rPr lang="en-ZA" dirty="0" smtClean="0">
                  <a:solidFill>
                    <a:prstClr val="black"/>
                  </a:solidFill>
                </a:rPr>
                <a:t/>
              </a:r>
              <a:br>
                <a:rPr lang="en-ZA" dirty="0" smtClean="0">
                  <a:solidFill>
                    <a:prstClr val="black"/>
                  </a:solidFill>
                </a:rPr>
              </a:br>
              <a:r>
                <a:rPr lang="en-ZA" dirty="0" err="1" smtClean="0">
                  <a:solidFill>
                    <a:prstClr val="black"/>
                  </a:solidFill>
                </a:rPr>
                <a:t>Presupuesto</a:t>
              </a:r>
              <a:r>
                <a:rPr lang="en-ZA" dirty="0" smtClean="0">
                  <a:solidFill>
                    <a:prstClr val="black"/>
                  </a:solidFill>
                </a:rPr>
                <a:t> General de </a:t>
              </a:r>
              <a:r>
                <a:rPr lang="en-ZA" dirty="0" err="1" smtClean="0">
                  <a:solidFill>
                    <a:prstClr val="black"/>
                  </a:solidFill>
                </a:rPr>
                <a:t>de</a:t>
              </a:r>
              <a:r>
                <a:rPr lang="en-ZA" dirty="0" smtClean="0">
                  <a:solidFill>
                    <a:prstClr val="black"/>
                  </a:solidFill>
                </a:rPr>
                <a:t> </a:t>
              </a:r>
              <a:r>
                <a:rPr lang="en-ZA" dirty="0" err="1" smtClean="0">
                  <a:solidFill>
                    <a:prstClr val="black"/>
                  </a:solidFill>
                </a:rPr>
                <a:t>Ingreso</a:t>
              </a:r>
              <a:r>
                <a:rPr lang="en-ZA" dirty="0" smtClean="0">
                  <a:solidFill>
                    <a:prstClr val="black"/>
                  </a:solidFill>
                </a:rPr>
                <a:t> e </a:t>
              </a:r>
              <a:r>
                <a:rPr lang="en-ZA" dirty="0" err="1" smtClean="0">
                  <a:solidFill>
                    <a:prstClr val="black"/>
                  </a:solidFill>
                </a:rPr>
                <a:t>Egresos</a:t>
              </a:r>
              <a:r>
                <a:rPr lang="en-ZA" dirty="0" smtClean="0">
                  <a:solidFill>
                    <a:prstClr val="black"/>
                  </a:solidFill>
                </a:rPr>
                <a:t> del Estado 2021</a:t>
              </a:r>
              <a:endParaRPr lang="en-ZA" dirty="0">
                <a:solidFill>
                  <a:prstClr val="black"/>
                </a:solidFill>
              </a:endParaRPr>
            </a:p>
          </p:txBody>
        </p:sp>
        <p:sp>
          <p:nvSpPr>
            <p:cNvPr id="100" name="TextBox 194">
              <a:extLst>
                <a:ext uri="{FF2B5EF4-FFF2-40B4-BE49-F238E27FC236}">
                  <a16:creationId xmlns:a16="http://schemas.microsoft.com/office/drawing/2014/main" xmlns="" id="{6EB20292-6192-4D9F-81C5-1C272A88AF26}"/>
                </a:ext>
              </a:extLst>
            </p:cNvPr>
            <p:cNvSpPr txBox="1"/>
            <p:nvPr/>
          </p:nvSpPr>
          <p:spPr>
            <a:xfrm>
              <a:off x="2905575" y="1523152"/>
              <a:ext cx="1767840" cy="48835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ZA" sz="200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dic</a:t>
              </a:r>
              <a:endParaRPr lang="en-ZA" sz="140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</p:grpSp>
      <p:sp>
        <p:nvSpPr>
          <p:cNvPr id="101" name="Duration 1" title="Duration Text">
            <a:extLst>
              <a:ext uri="{FF2B5EF4-FFF2-40B4-BE49-F238E27FC236}">
                <a16:creationId xmlns:a16="http://schemas.microsoft.com/office/drawing/2014/main" xmlns="" id="{BA99AB34-2A44-45C5-B5D9-CD9BEAB95EEE}"/>
              </a:ext>
            </a:extLst>
          </p:cNvPr>
          <p:cNvSpPr txBox="1"/>
          <p:nvPr/>
        </p:nvSpPr>
        <p:spPr>
          <a:xfrm>
            <a:off x="9895912" y="144361"/>
            <a:ext cx="1880079" cy="733663"/>
          </a:xfrm>
          <a:prstGeom prst="rightArrow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prstClr val="white">
                    <a:lumMod val="50000"/>
                  </a:prstClr>
                </a:solidFill>
              </a:rPr>
              <a:t>Año</a:t>
            </a: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</a:rPr>
              <a:t> 2021</a:t>
            </a:r>
            <a:endParaRPr lang="en-ZA" sz="2400" dirty="0">
              <a:solidFill>
                <a:prstClr val="white">
                  <a:lumMod val="50000"/>
                </a:prstClr>
              </a:solidFill>
            </a:endParaRPr>
          </a:p>
        </p:txBody>
      </p:sp>
      <p:cxnSp>
        <p:nvCxnSpPr>
          <p:cNvPr id="10" name="Conector recto 9"/>
          <p:cNvCxnSpPr/>
          <p:nvPr/>
        </p:nvCxnSpPr>
        <p:spPr>
          <a:xfrm flipH="1" flipV="1">
            <a:off x="9729548" y="1"/>
            <a:ext cx="82761" cy="6857999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4"/>
          <a:srcRect l="50528" b="1048"/>
          <a:stretch/>
        </p:blipFill>
        <p:spPr>
          <a:xfrm>
            <a:off x="689352" y="3215536"/>
            <a:ext cx="1486435" cy="1264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CuadroTexto 15"/>
          <p:cNvSpPr txBox="1"/>
          <p:nvPr/>
        </p:nvSpPr>
        <p:spPr>
          <a:xfrm>
            <a:off x="786712" y="3059666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>
                <a:solidFill>
                  <a:prstClr val="white">
                    <a:lumMod val="50000"/>
                  </a:prst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Aprobación</a:t>
            </a:r>
            <a:endParaRPr lang="es-GT" dirty="0">
              <a:solidFill>
                <a:prstClr val="white">
                  <a:lumMod val="50000"/>
                </a:prstClr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4"/>
          <a:srcRect r="50323"/>
          <a:stretch/>
        </p:blipFill>
        <p:spPr>
          <a:xfrm>
            <a:off x="7037932" y="5791595"/>
            <a:ext cx="845052" cy="7235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83" name="Connector Milestone 1" title="Connecter Line">
            <a:extLst>
              <a:ext uri="{FF2B5EF4-FFF2-40B4-BE49-F238E27FC236}">
                <a16:creationId xmlns:a16="http://schemas.microsoft.com/office/drawing/2014/main" xmlns="" id="{65F26748-FD4D-4281-B2A8-9B2E2D2E1E28}"/>
              </a:ext>
            </a:extLst>
          </p:cNvPr>
          <p:cNvCxnSpPr>
            <a:cxnSpLocks/>
          </p:cNvCxnSpPr>
          <p:nvPr/>
        </p:nvCxnSpPr>
        <p:spPr>
          <a:xfrm flipH="1">
            <a:off x="4066657" y="1565288"/>
            <a:ext cx="1" cy="361944"/>
          </a:xfrm>
          <a:prstGeom prst="line">
            <a:avLst/>
          </a:prstGeom>
          <a:ln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or Milestone 1" title="Connecter Line">
            <a:extLst>
              <a:ext uri="{FF2B5EF4-FFF2-40B4-BE49-F238E27FC236}">
                <a16:creationId xmlns:a16="http://schemas.microsoft.com/office/drawing/2014/main" xmlns="" id="{65F26748-FD4D-4281-B2A8-9B2E2D2E1E28}"/>
              </a:ext>
            </a:extLst>
          </p:cNvPr>
          <p:cNvCxnSpPr>
            <a:cxnSpLocks/>
          </p:cNvCxnSpPr>
          <p:nvPr/>
        </p:nvCxnSpPr>
        <p:spPr>
          <a:xfrm flipH="1">
            <a:off x="7106517" y="1997260"/>
            <a:ext cx="1" cy="361944"/>
          </a:xfrm>
          <a:prstGeom prst="line">
            <a:avLst/>
          </a:prstGeom>
          <a:ln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Short Milestone" title="Short Milestone">
            <a:extLst>
              <a:ext uri="{FF2B5EF4-FFF2-40B4-BE49-F238E27FC236}">
                <a16:creationId xmlns:a16="http://schemas.microsoft.com/office/drawing/2014/main" xmlns="" id="{71CFBDF1-89AF-4D5E-9F70-E0C7ED461FA0}"/>
              </a:ext>
            </a:extLst>
          </p:cNvPr>
          <p:cNvGrpSpPr/>
          <p:nvPr/>
        </p:nvGrpSpPr>
        <p:grpSpPr>
          <a:xfrm>
            <a:off x="8086652" y="2595810"/>
            <a:ext cx="855259" cy="637381"/>
            <a:chOff x="7435223" y="3650179"/>
            <a:chExt cx="855259" cy="637381"/>
          </a:xfrm>
        </p:grpSpPr>
        <p:sp>
          <p:nvSpPr>
            <p:cNvPr id="88" name="Oval 217" title="Circle Background">
              <a:extLst>
                <a:ext uri="{FF2B5EF4-FFF2-40B4-BE49-F238E27FC236}">
                  <a16:creationId xmlns:a16="http://schemas.microsoft.com/office/drawing/2014/main" xmlns="" id="{657CEE0F-82C8-41D2-BD4B-D953994D0BA3}"/>
                </a:ext>
              </a:extLst>
            </p:cNvPr>
            <p:cNvSpPr/>
            <p:nvPr/>
          </p:nvSpPr>
          <p:spPr>
            <a:xfrm>
              <a:off x="7560790" y="3650179"/>
              <a:ext cx="635855" cy="637381"/>
            </a:xfrm>
            <a:prstGeom prst="ellipse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>
                <a:solidFill>
                  <a:prstClr val="white"/>
                </a:solidFill>
              </a:endParaRPr>
            </a:p>
          </p:txBody>
        </p:sp>
        <p:sp>
          <p:nvSpPr>
            <p:cNvPr id="89" name="TextBox 218">
              <a:extLst>
                <a:ext uri="{FF2B5EF4-FFF2-40B4-BE49-F238E27FC236}">
                  <a16:creationId xmlns:a16="http://schemas.microsoft.com/office/drawing/2014/main" xmlns="" id="{DF26529B-2EA3-43C0-A879-39AF9630F1D6}"/>
                </a:ext>
              </a:extLst>
            </p:cNvPr>
            <p:cNvSpPr txBox="1"/>
            <p:nvPr/>
          </p:nvSpPr>
          <p:spPr>
            <a:xfrm>
              <a:off x="7435223" y="3867489"/>
              <a:ext cx="855259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ZA" sz="11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10/12/20</a:t>
              </a:r>
              <a:endParaRPr lang="en-ZA" sz="1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0" name="Short Milestone" title="Short Milestone">
            <a:extLst>
              <a:ext uri="{FF2B5EF4-FFF2-40B4-BE49-F238E27FC236}">
                <a16:creationId xmlns:a16="http://schemas.microsoft.com/office/drawing/2014/main" xmlns="" id="{71CFBDF1-89AF-4D5E-9F70-E0C7ED461FA0}"/>
              </a:ext>
            </a:extLst>
          </p:cNvPr>
          <p:cNvGrpSpPr/>
          <p:nvPr/>
        </p:nvGrpSpPr>
        <p:grpSpPr>
          <a:xfrm>
            <a:off x="8833728" y="3611224"/>
            <a:ext cx="855259" cy="637381"/>
            <a:chOff x="7447190" y="3650179"/>
            <a:chExt cx="855259" cy="637381"/>
          </a:xfrm>
        </p:grpSpPr>
        <p:sp>
          <p:nvSpPr>
            <p:cNvPr id="91" name="Oval 217" title="Circle Background">
              <a:extLst>
                <a:ext uri="{FF2B5EF4-FFF2-40B4-BE49-F238E27FC236}">
                  <a16:creationId xmlns:a16="http://schemas.microsoft.com/office/drawing/2014/main" xmlns="" id="{657CEE0F-82C8-41D2-BD4B-D953994D0BA3}"/>
                </a:ext>
              </a:extLst>
            </p:cNvPr>
            <p:cNvSpPr/>
            <p:nvPr/>
          </p:nvSpPr>
          <p:spPr>
            <a:xfrm>
              <a:off x="7560790" y="3650179"/>
              <a:ext cx="635855" cy="637381"/>
            </a:xfrm>
            <a:prstGeom prst="ellipse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>
                <a:solidFill>
                  <a:prstClr val="white"/>
                </a:solidFill>
              </a:endParaRPr>
            </a:p>
          </p:txBody>
        </p:sp>
        <p:sp>
          <p:nvSpPr>
            <p:cNvPr id="92" name="TextBox 218">
              <a:extLst>
                <a:ext uri="{FF2B5EF4-FFF2-40B4-BE49-F238E27FC236}">
                  <a16:creationId xmlns:a16="http://schemas.microsoft.com/office/drawing/2014/main" xmlns="" id="{DF26529B-2EA3-43C0-A879-39AF9630F1D6}"/>
                </a:ext>
              </a:extLst>
            </p:cNvPr>
            <p:cNvSpPr txBox="1"/>
            <p:nvPr/>
          </p:nvSpPr>
          <p:spPr>
            <a:xfrm>
              <a:off x="7447190" y="3894933"/>
              <a:ext cx="855259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ZA" sz="11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15/12/20</a:t>
              </a:r>
              <a:endParaRPr lang="en-ZA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2" name="Milestone Graphic" title="Milestone Graphic">
            <a:extLst>
              <a:ext uri="{FF2B5EF4-FFF2-40B4-BE49-F238E27FC236}">
                <a16:creationId xmlns:a16="http://schemas.microsoft.com/office/drawing/2014/main" xmlns="" id="{913EAD05-5455-4B5E-8508-9C62E1EF0D52}"/>
              </a:ext>
            </a:extLst>
          </p:cNvPr>
          <p:cNvGrpSpPr/>
          <p:nvPr/>
        </p:nvGrpSpPr>
        <p:grpSpPr>
          <a:xfrm>
            <a:off x="1224336" y="2709940"/>
            <a:ext cx="464817" cy="464817"/>
            <a:chOff x="3764706" y="2101552"/>
            <a:chExt cx="464817" cy="464817"/>
          </a:xfrm>
        </p:grpSpPr>
        <p:sp>
          <p:nvSpPr>
            <p:cNvPr id="103" name="Oval 230" title="Circle Background">
              <a:extLst>
                <a:ext uri="{FF2B5EF4-FFF2-40B4-BE49-F238E27FC236}">
                  <a16:creationId xmlns:a16="http://schemas.microsoft.com/office/drawing/2014/main" xmlns="" id="{D04A7E40-AE17-466D-B8F1-754FA6B9907D}"/>
                </a:ext>
              </a:extLst>
            </p:cNvPr>
            <p:cNvSpPr/>
            <p:nvPr/>
          </p:nvSpPr>
          <p:spPr>
            <a:xfrm>
              <a:off x="3764706" y="2101552"/>
              <a:ext cx="464817" cy="464817"/>
            </a:xfrm>
            <a:prstGeom prst="ellipse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>
                <a:solidFill>
                  <a:prstClr val="white"/>
                </a:solidFill>
              </a:endParaRPr>
            </a:p>
          </p:txBody>
        </p:sp>
        <p:pic>
          <p:nvPicPr>
            <p:cNvPr id="104" name="Graphic 232" title="Milestone Icon">
              <a:extLst>
                <a:ext uri="{FF2B5EF4-FFF2-40B4-BE49-F238E27FC236}">
                  <a16:creationId xmlns:a16="http://schemas.microsoft.com/office/drawing/2014/main" xmlns="" id="{D5835B93-0E07-4B9D-86E8-710FE29E45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3918732" y="2154698"/>
              <a:ext cx="235505" cy="3154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633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E8711B25-8317-E347-AE58-1C76DD8336C0}"/>
              </a:ext>
            </a:extLst>
          </p:cNvPr>
          <p:cNvSpPr/>
          <p:nvPr/>
        </p:nvSpPr>
        <p:spPr>
          <a:xfrm>
            <a:off x="-36786" y="-60960"/>
            <a:ext cx="12265572" cy="6979920"/>
          </a:xfrm>
          <a:prstGeom prst="rect">
            <a:avLst/>
          </a:prstGeom>
          <a:solidFill>
            <a:srgbClr val="00223B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>
              <a:solidFill>
                <a:srgbClr val="00111E"/>
              </a:solidFill>
              <a:highlight>
                <a:srgbClr val="000080"/>
              </a:highlight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E94BFEDC-21C8-A84F-957A-75B93F4400FA}"/>
              </a:ext>
            </a:extLst>
          </p:cNvPr>
          <p:cNvSpPr/>
          <p:nvPr/>
        </p:nvSpPr>
        <p:spPr>
          <a:xfrm>
            <a:off x="4324337" y="4341510"/>
            <a:ext cx="35433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1600" dirty="0">
                <a:solidFill>
                  <a:schemeClr val="bg1"/>
                </a:solidFill>
              </a:rPr>
              <a:t>http://www.sesan.gob.gt</a:t>
            </a:r>
            <a:endParaRPr lang="es-GT" sz="160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658" y="2643735"/>
            <a:ext cx="6516684" cy="141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0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ué es un presupuesto? Tipos de presupuesto y ejempl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340" y="1415844"/>
            <a:ext cx="6148660" cy="511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8337A4CB-8E94-2B4C-A5AB-A1DB72204A0D}"/>
              </a:ext>
            </a:extLst>
          </p:cNvPr>
          <p:cNvSpPr txBox="1">
            <a:spLocks/>
          </p:cNvSpPr>
          <p:nvPr/>
        </p:nvSpPr>
        <p:spPr>
          <a:xfrm>
            <a:off x="510564" y="1888909"/>
            <a:ext cx="6013065" cy="41715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GT" sz="3200" b="1" dirty="0">
                <a:solidFill>
                  <a:srgbClr val="062A46"/>
                </a:solidFill>
                <a:latin typeface="Montserrat" pitchFamily="2" charset="77"/>
              </a:rPr>
              <a:t>A</a:t>
            </a:r>
            <a:r>
              <a:rPr lang="es-GT" sz="3200" b="1" dirty="0" smtClean="0">
                <a:solidFill>
                  <a:srgbClr val="062A46"/>
                </a:solidFill>
                <a:latin typeface="Montserrat" pitchFamily="2" charset="77"/>
              </a:rPr>
              <a:t>nálisis presupuestario del </a:t>
            </a:r>
          </a:p>
          <a:p>
            <a:pPr algn="just"/>
            <a:r>
              <a:rPr lang="es-GT" sz="8000" b="1" dirty="0" smtClean="0">
                <a:solidFill>
                  <a:srgbClr val="00B0F0"/>
                </a:solidFill>
                <a:latin typeface="DINPro-Medium" panose="02000503030000020004" pitchFamily="2" charset="0"/>
              </a:rPr>
              <a:t>POASAN</a:t>
            </a:r>
            <a:endParaRPr lang="es-GT" sz="3200" b="1" dirty="0">
              <a:solidFill>
                <a:srgbClr val="00B0F0"/>
              </a:solidFill>
              <a:latin typeface="DINPro-Medium" panose="02000503030000020004" pitchFamily="2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0AF1AFCA-56BC-A74B-8D20-59D97C3E9244}"/>
              </a:ext>
            </a:extLst>
          </p:cNvPr>
          <p:cNvSpPr txBox="1">
            <a:spLocks/>
          </p:cNvSpPr>
          <p:nvPr/>
        </p:nvSpPr>
        <p:spPr>
          <a:xfrm>
            <a:off x="668867" y="364067"/>
            <a:ext cx="2690559" cy="550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1000" b="1" dirty="0" smtClean="0">
                <a:solidFill>
                  <a:schemeClr val="bg1"/>
                </a:solidFill>
                <a:latin typeface="Montserrat SemiBold" pitchFamily="2" charset="77"/>
              </a:rPr>
              <a:t>SECRETAR</a:t>
            </a:r>
            <a:r>
              <a:rPr lang="es-ES" sz="1000" b="1" dirty="0" smtClean="0">
                <a:solidFill>
                  <a:schemeClr val="bg1"/>
                </a:solidFill>
                <a:latin typeface="Montserrat SemiBold" pitchFamily="2" charset="77"/>
              </a:rPr>
              <a:t>ÍA DE SEGURIDAD</a:t>
            </a:r>
          </a:p>
          <a:p>
            <a:r>
              <a:rPr lang="es-ES" sz="1000" b="1" dirty="0" smtClean="0">
                <a:solidFill>
                  <a:schemeClr val="bg1"/>
                </a:solidFill>
                <a:latin typeface="Montserrat SemiBold" pitchFamily="2" charset="77"/>
              </a:rPr>
              <a:t>ALIMENTARIA Y NUTRICIONAL</a:t>
            </a:r>
          </a:p>
          <a:p>
            <a:r>
              <a:rPr lang="es-ES" sz="1000" b="1" dirty="0" smtClean="0">
                <a:solidFill>
                  <a:schemeClr val="bg1"/>
                </a:solidFill>
                <a:latin typeface="Montserrat SemiBold" pitchFamily="2" charset="77"/>
              </a:rPr>
              <a:t>DE LA PRESIDENCIA</a:t>
            </a:r>
          </a:p>
          <a:p>
            <a:r>
              <a:rPr lang="es-ES" sz="1000" b="1" dirty="0" smtClean="0">
                <a:solidFill>
                  <a:schemeClr val="bg1"/>
                </a:solidFill>
                <a:latin typeface="Montserrat SemiBold" pitchFamily="2" charset="77"/>
              </a:rPr>
              <a:t>DE LA REPÚBLICA</a:t>
            </a:r>
            <a:endParaRPr lang="es-GT" sz="1000" b="1" dirty="0">
              <a:solidFill>
                <a:schemeClr val="bg1"/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8218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0AF1AFCA-56BC-A74B-8D20-59D97C3E9244}"/>
              </a:ext>
            </a:extLst>
          </p:cNvPr>
          <p:cNvSpPr txBox="1">
            <a:spLocks/>
          </p:cNvSpPr>
          <p:nvPr/>
        </p:nvSpPr>
        <p:spPr>
          <a:xfrm>
            <a:off x="668867" y="364067"/>
            <a:ext cx="2690559" cy="550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1000" b="1" dirty="0" smtClean="0">
                <a:solidFill>
                  <a:schemeClr val="bg1"/>
                </a:solidFill>
                <a:latin typeface="Montserrat SemiBold" pitchFamily="2" charset="77"/>
              </a:rPr>
              <a:t>SECRETAR</a:t>
            </a:r>
            <a:r>
              <a:rPr lang="es-ES" sz="1000" b="1" dirty="0" smtClean="0">
                <a:solidFill>
                  <a:schemeClr val="bg1"/>
                </a:solidFill>
                <a:latin typeface="Montserrat SemiBold" pitchFamily="2" charset="77"/>
              </a:rPr>
              <a:t>ÍA DE SEGURIDAD</a:t>
            </a:r>
          </a:p>
          <a:p>
            <a:r>
              <a:rPr lang="es-ES" sz="1000" b="1" dirty="0" smtClean="0">
                <a:solidFill>
                  <a:schemeClr val="bg1"/>
                </a:solidFill>
                <a:latin typeface="Montserrat SemiBold" pitchFamily="2" charset="77"/>
              </a:rPr>
              <a:t>ALIMENTARIA Y NUTRICIONAL</a:t>
            </a:r>
          </a:p>
          <a:p>
            <a:r>
              <a:rPr lang="es-ES" sz="1000" b="1" dirty="0" smtClean="0">
                <a:solidFill>
                  <a:schemeClr val="bg1"/>
                </a:solidFill>
                <a:latin typeface="Montserrat SemiBold" pitchFamily="2" charset="77"/>
              </a:rPr>
              <a:t>DE LA PRESIDENCIA</a:t>
            </a:r>
          </a:p>
          <a:p>
            <a:r>
              <a:rPr lang="es-ES" sz="1000" b="1" dirty="0" smtClean="0">
                <a:solidFill>
                  <a:schemeClr val="bg1"/>
                </a:solidFill>
                <a:latin typeface="Montserrat SemiBold" pitchFamily="2" charset="77"/>
              </a:rPr>
              <a:t>DE LA REPÚBLICA</a:t>
            </a:r>
            <a:endParaRPr lang="es-GT" sz="1000" b="1" dirty="0">
              <a:solidFill>
                <a:schemeClr val="bg1"/>
              </a:solidFill>
              <a:latin typeface="Montserrat SemiBold" pitchFamily="2" charset="77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8337A4CB-8E94-2B4C-A5AB-A1DB72204A0D}"/>
              </a:ext>
            </a:extLst>
          </p:cNvPr>
          <p:cNvSpPr txBox="1">
            <a:spLocks/>
          </p:cNvSpPr>
          <p:nvPr/>
        </p:nvSpPr>
        <p:spPr>
          <a:xfrm>
            <a:off x="2006221" y="221221"/>
            <a:ext cx="7023479" cy="836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GT" sz="3600" b="1" dirty="0">
                <a:solidFill>
                  <a:schemeClr val="bg1"/>
                </a:solidFill>
                <a:latin typeface="Montserrat" pitchFamily="2" charset="77"/>
              </a:rPr>
              <a:t>Inversión en SAN como </a:t>
            </a:r>
            <a:r>
              <a:rPr lang="es-GT" sz="3600" b="1" dirty="0" smtClean="0">
                <a:solidFill>
                  <a:schemeClr val="bg1"/>
                </a:solidFill>
                <a:latin typeface="Montserrat" pitchFamily="2" charset="77"/>
              </a:rPr>
              <a:t/>
            </a:r>
            <a:br>
              <a:rPr lang="es-GT" sz="3600" b="1" dirty="0" smtClean="0">
                <a:solidFill>
                  <a:schemeClr val="bg1"/>
                </a:solidFill>
                <a:latin typeface="Montserrat" pitchFamily="2" charset="77"/>
              </a:rPr>
            </a:br>
            <a:r>
              <a:rPr lang="es-GT" sz="3600" b="1" dirty="0" smtClean="0">
                <a:solidFill>
                  <a:schemeClr val="bg1"/>
                </a:solidFill>
                <a:latin typeface="Montserrat" pitchFamily="2" charset="77"/>
              </a:rPr>
              <a:t>porcentaje </a:t>
            </a:r>
            <a:r>
              <a:rPr lang="es-GT" sz="3600" b="1" dirty="0">
                <a:solidFill>
                  <a:schemeClr val="bg1"/>
                </a:solidFill>
                <a:latin typeface="Montserrat" pitchFamily="2" charset="77"/>
              </a:rPr>
              <a:t>del PIB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8897257" y="4575"/>
            <a:ext cx="3294743" cy="16004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GT" sz="1400" dirty="0" smtClean="0"/>
              <a:t>Fuente</a:t>
            </a:r>
            <a:r>
              <a:rPr lang="es-GT" sz="1400" dirty="0"/>
              <a:t>: </a:t>
            </a:r>
            <a:r>
              <a:rPr lang="es-GT" sz="1400" dirty="0" err="1"/>
              <a:t>Lovon</a:t>
            </a:r>
            <a:r>
              <a:rPr lang="es-GT" sz="1400" dirty="0"/>
              <a:t>, M. Evolución de las estrategias de reducción de la desnutrición crónica en Guatemala. </a:t>
            </a:r>
            <a:r>
              <a:rPr lang="es-GT" sz="1400" dirty="0" smtClean="0"/>
              <a:t>Montpellier, France</a:t>
            </a:r>
            <a:r>
              <a:rPr lang="es-GT" sz="1400" dirty="0"/>
              <a:t>: </a:t>
            </a:r>
            <a:r>
              <a:rPr lang="es-GT" sz="1400" dirty="0" err="1"/>
              <a:t>Agropolis</a:t>
            </a:r>
            <a:r>
              <a:rPr lang="es-GT" sz="1400" dirty="0"/>
              <a:t> I</a:t>
            </a:r>
            <a:r>
              <a:rPr lang="es-GT" sz="1400" dirty="0"/>
              <a:t>nternational, NIPN Global </a:t>
            </a:r>
            <a:r>
              <a:rPr lang="es-GT" sz="1400" dirty="0" err="1"/>
              <a:t>Support</a:t>
            </a:r>
            <a:r>
              <a:rPr lang="es-GT" sz="1400" dirty="0"/>
              <a:t> </a:t>
            </a:r>
            <a:r>
              <a:rPr lang="es-GT" sz="1400" dirty="0" err="1"/>
              <a:t>Facility</a:t>
            </a:r>
            <a:r>
              <a:rPr lang="es-GT" sz="1400" dirty="0"/>
              <a:t>. 2019.</a:t>
            </a:r>
            <a:endParaRPr lang="es-GT" sz="1400" dirty="0" smtClean="0"/>
          </a:p>
          <a:p>
            <a:r>
              <a:rPr lang="es-GT" sz="1400" dirty="0" smtClean="0"/>
              <a:t>Disponible </a:t>
            </a:r>
            <a:r>
              <a:rPr lang="es-GT" sz="1400" dirty="0"/>
              <a:t>en  </a:t>
            </a:r>
            <a:r>
              <a:rPr lang="es-GT" sz="1400" dirty="0">
                <a:hlinkClick r:id="rId3"/>
              </a:rPr>
              <a:t>http://www.siinsan.gob.gt/siinsan/enpdc</a:t>
            </a:r>
            <a:r>
              <a:rPr lang="es-GT" sz="1400" dirty="0" smtClean="0">
                <a:hlinkClick r:id="rId3"/>
              </a:rPr>
              <a:t>/</a:t>
            </a:r>
            <a:r>
              <a:rPr lang="es-GT" sz="1400" dirty="0" smtClean="0"/>
              <a:t> </a:t>
            </a:r>
            <a:endParaRPr lang="es-GT" sz="1400" dirty="0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5253494"/>
              </p:ext>
            </p:extLst>
          </p:nvPr>
        </p:nvGraphicFramePr>
        <p:xfrm>
          <a:off x="361664" y="1634164"/>
          <a:ext cx="11512835" cy="4842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4969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0451117"/>
              </p:ext>
            </p:extLst>
          </p:nvPr>
        </p:nvGraphicFramePr>
        <p:xfrm>
          <a:off x="508000" y="1423280"/>
          <a:ext cx="11493500" cy="5282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0AF1AFCA-56BC-A74B-8D20-59D97C3E9244}"/>
              </a:ext>
            </a:extLst>
          </p:cNvPr>
          <p:cNvSpPr txBox="1">
            <a:spLocks/>
          </p:cNvSpPr>
          <p:nvPr/>
        </p:nvSpPr>
        <p:spPr>
          <a:xfrm>
            <a:off x="668867" y="364067"/>
            <a:ext cx="2690559" cy="550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1000" b="1" dirty="0" smtClean="0">
                <a:solidFill>
                  <a:schemeClr val="bg1"/>
                </a:solidFill>
                <a:latin typeface="Montserrat SemiBold" pitchFamily="2" charset="77"/>
              </a:rPr>
              <a:t>SECRETAR</a:t>
            </a:r>
            <a:r>
              <a:rPr lang="es-ES" sz="1000" b="1" dirty="0" smtClean="0">
                <a:solidFill>
                  <a:schemeClr val="bg1"/>
                </a:solidFill>
                <a:latin typeface="Montserrat SemiBold" pitchFamily="2" charset="77"/>
              </a:rPr>
              <a:t>ÍA DE SEGURIDAD</a:t>
            </a:r>
          </a:p>
          <a:p>
            <a:r>
              <a:rPr lang="es-ES" sz="1000" b="1" dirty="0" smtClean="0">
                <a:solidFill>
                  <a:schemeClr val="bg1"/>
                </a:solidFill>
                <a:latin typeface="Montserrat SemiBold" pitchFamily="2" charset="77"/>
              </a:rPr>
              <a:t>ALIMENTARIA Y NUTRICIONAL</a:t>
            </a:r>
          </a:p>
          <a:p>
            <a:r>
              <a:rPr lang="es-ES" sz="1000" b="1" dirty="0" smtClean="0">
                <a:solidFill>
                  <a:schemeClr val="bg1"/>
                </a:solidFill>
                <a:latin typeface="Montserrat SemiBold" pitchFamily="2" charset="77"/>
              </a:rPr>
              <a:t>DE LA PRESIDENCIA</a:t>
            </a:r>
          </a:p>
          <a:p>
            <a:r>
              <a:rPr lang="es-ES" sz="1000" b="1" dirty="0" smtClean="0">
                <a:solidFill>
                  <a:schemeClr val="bg1"/>
                </a:solidFill>
                <a:latin typeface="Montserrat SemiBold" pitchFamily="2" charset="77"/>
              </a:rPr>
              <a:t>DE LA REPÚBLICA</a:t>
            </a:r>
            <a:endParaRPr lang="es-GT" sz="1000" b="1" dirty="0">
              <a:solidFill>
                <a:schemeClr val="bg1"/>
              </a:solidFill>
              <a:latin typeface="Montserrat SemiBold" pitchFamily="2" charset="77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8337A4CB-8E94-2B4C-A5AB-A1DB72204A0D}"/>
              </a:ext>
            </a:extLst>
          </p:cNvPr>
          <p:cNvSpPr txBox="1">
            <a:spLocks/>
          </p:cNvSpPr>
          <p:nvPr/>
        </p:nvSpPr>
        <p:spPr>
          <a:xfrm>
            <a:off x="1981200" y="268876"/>
            <a:ext cx="7556500" cy="836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GT" sz="2800" b="1" dirty="0">
                <a:solidFill>
                  <a:schemeClr val="bg1"/>
                </a:solidFill>
                <a:latin typeface="Montserrat" pitchFamily="2" charset="77"/>
              </a:rPr>
              <a:t> Inversión en SAN como porcentaje del PIB, países Centroamericanos, </a:t>
            </a:r>
            <a:r>
              <a:rPr lang="es-GT" sz="2800" b="1" dirty="0" smtClean="0">
                <a:solidFill>
                  <a:schemeClr val="bg1"/>
                </a:solidFill>
                <a:latin typeface="Montserrat" pitchFamily="2" charset="77"/>
              </a:rPr>
              <a:t/>
            </a:r>
            <a:br>
              <a:rPr lang="es-GT" sz="2800" b="1" dirty="0" smtClean="0">
                <a:solidFill>
                  <a:schemeClr val="bg1"/>
                </a:solidFill>
                <a:latin typeface="Montserrat" pitchFamily="2" charset="77"/>
              </a:rPr>
            </a:br>
            <a:r>
              <a:rPr lang="es-GT" sz="2800" b="1" dirty="0" smtClean="0">
                <a:solidFill>
                  <a:schemeClr val="bg1"/>
                </a:solidFill>
                <a:latin typeface="Montserrat" pitchFamily="2" charset="77"/>
              </a:rPr>
              <a:t>2007-2011</a:t>
            </a:r>
            <a:endParaRPr lang="es-GT" sz="2800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172450" y="1627217"/>
            <a:ext cx="382905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GT" sz="1600" dirty="0" smtClean="0"/>
              <a:t>Fuente</a:t>
            </a:r>
            <a:r>
              <a:rPr lang="es-GT" sz="1600" dirty="0"/>
              <a:t>: </a:t>
            </a:r>
            <a:r>
              <a:rPr lang="es-GT" sz="1600" dirty="0" err="1"/>
              <a:t>Lovon</a:t>
            </a:r>
            <a:r>
              <a:rPr lang="es-GT" sz="1600" dirty="0"/>
              <a:t>, M. Evolución de las estrategias de reducción de la desnutrición crónica en Guatemala. </a:t>
            </a:r>
            <a:r>
              <a:rPr lang="es-GT" sz="1600" dirty="0" smtClean="0"/>
              <a:t>Montpellier</a:t>
            </a:r>
            <a:r>
              <a:rPr lang="es-GT" sz="1600" dirty="0" smtClean="0"/>
              <a:t>, France</a:t>
            </a:r>
            <a:r>
              <a:rPr lang="es-GT" sz="1600" dirty="0"/>
              <a:t>: </a:t>
            </a:r>
            <a:r>
              <a:rPr lang="es-GT" sz="1600" dirty="0" err="1" smtClean="0"/>
              <a:t>Agropolis</a:t>
            </a:r>
            <a:r>
              <a:rPr lang="es-GT" sz="1600" dirty="0"/>
              <a:t> </a:t>
            </a:r>
            <a:r>
              <a:rPr lang="es-GT" sz="1600" dirty="0" smtClean="0"/>
              <a:t>International</a:t>
            </a:r>
            <a:r>
              <a:rPr lang="es-GT" sz="1600" dirty="0"/>
              <a:t>, NIPN Global </a:t>
            </a:r>
            <a:r>
              <a:rPr lang="es-GT" sz="1600" dirty="0" err="1"/>
              <a:t>Support</a:t>
            </a:r>
            <a:r>
              <a:rPr lang="es-GT" sz="1600" dirty="0"/>
              <a:t> </a:t>
            </a:r>
            <a:r>
              <a:rPr lang="es-GT" sz="1600" dirty="0" err="1"/>
              <a:t>Facility</a:t>
            </a:r>
            <a:r>
              <a:rPr lang="es-GT" sz="1600" dirty="0"/>
              <a:t>. </a:t>
            </a:r>
            <a:r>
              <a:rPr lang="es-GT" sz="1600" dirty="0" smtClean="0"/>
              <a:t>2019.  Disponible </a:t>
            </a:r>
            <a:r>
              <a:rPr lang="es-GT" sz="1600" dirty="0"/>
              <a:t>en  </a:t>
            </a:r>
            <a:r>
              <a:rPr lang="es-GT" sz="1600" dirty="0">
                <a:hlinkClick r:id="rId4"/>
              </a:rPr>
              <a:t>http://www.siinsan.gob.gt/siinsan/enpdc</a:t>
            </a:r>
            <a:r>
              <a:rPr lang="es-GT" sz="1600" dirty="0" smtClean="0">
                <a:hlinkClick r:id="rId4"/>
              </a:rPr>
              <a:t>/</a:t>
            </a:r>
            <a:r>
              <a:rPr lang="es-GT" sz="1600" dirty="0" smtClean="0"/>
              <a:t> </a:t>
            </a:r>
            <a:endParaRPr lang="es-GT" sz="1600" dirty="0"/>
          </a:p>
        </p:txBody>
      </p:sp>
    </p:spTree>
    <p:extLst>
      <p:ext uri="{BB962C8B-B14F-4D97-AF65-F5344CB8AC3E}">
        <p14:creationId xmlns:p14="http://schemas.microsoft.com/office/powerpoint/2010/main" val="262776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256756"/>
              </p:ext>
            </p:extLst>
          </p:nvPr>
        </p:nvGraphicFramePr>
        <p:xfrm>
          <a:off x="192505" y="1362649"/>
          <a:ext cx="11910596" cy="5495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8337A4CB-8E94-2B4C-A5AB-A1DB72204A0D}"/>
              </a:ext>
            </a:extLst>
          </p:cNvPr>
          <p:cNvSpPr txBox="1">
            <a:spLocks/>
          </p:cNvSpPr>
          <p:nvPr/>
        </p:nvSpPr>
        <p:spPr>
          <a:xfrm>
            <a:off x="1992573" y="105288"/>
            <a:ext cx="7720205" cy="1181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3200" b="1" dirty="0" smtClean="0">
                <a:solidFill>
                  <a:schemeClr val="bg1"/>
                </a:solidFill>
                <a:latin typeface="Montserrat" pitchFamily="2" charset="77"/>
              </a:rPr>
              <a:t>Presupuesto</a:t>
            </a:r>
            <a:br>
              <a:rPr lang="es-GT" sz="3200" b="1" dirty="0" smtClean="0">
                <a:solidFill>
                  <a:schemeClr val="bg1"/>
                </a:solidFill>
                <a:latin typeface="Montserrat" pitchFamily="2" charset="77"/>
              </a:rPr>
            </a:br>
            <a:r>
              <a:rPr lang="es-GT" sz="3200" b="1" dirty="0" smtClean="0">
                <a:solidFill>
                  <a:schemeClr val="bg1"/>
                </a:solidFill>
                <a:latin typeface="Montserrat" pitchFamily="2" charset="77"/>
              </a:rPr>
              <a:t>POASAN, Serie 2015 </a:t>
            </a:r>
            <a:r>
              <a:rPr lang="es-GT" sz="3200" b="1" dirty="0" smtClean="0">
                <a:solidFill>
                  <a:schemeClr val="bg1"/>
                </a:solidFill>
                <a:latin typeface="Montserrat" pitchFamily="2" charset="77"/>
              </a:rPr>
              <a:t>– 2021</a:t>
            </a:r>
            <a:br>
              <a:rPr lang="es-GT" sz="3200" b="1" dirty="0" smtClean="0">
                <a:solidFill>
                  <a:schemeClr val="bg1"/>
                </a:solidFill>
                <a:latin typeface="Montserrat" pitchFamily="2" charset="77"/>
              </a:rPr>
            </a:br>
            <a:endParaRPr lang="es-GT" sz="3600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0AF1AFCA-56BC-A74B-8D20-59D97C3E9244}"/>
              </a:ext>
            </a:extLst>
          </p:cNvPr>
          <p:cNvSpPr txBox="1">
            <a:spLocks/>
          </p:cNvSpPr>
          <p:nvPr/>
        </p:nvSpPr>
        <p:spPr>
          <a:xfrm>
            <a:off x="668867" y="364067"/>
            <a:ext cx="2690559" cy="550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1000" b="1" dirty="0" smtClean="0">
                <a:solidFill>
                  <a:schemeClr val="bg1"/>
                </a:solidFill>
                <a:latin typeface="Montserrat SemiBold" pitchFamily="2" charset="77"/>
              </a:rPr>
              <a:t>SECRETAR</a:t>
            </a:r>
            <a:r>
              <a:rPr lang="es-ES" sz="1000" b="1" dirty="0" smtClean="0">
                <a:solidFill>
                  <a:schemeClr val="bg1"/>
                </a:solidFill>
                <a:latin typeface="Montserrat SemiBold" pitchFamily="2" charset="77"/>
              </a:rPr>
              <a:t>ÍA DE SEGURIDAD</a:t>
            </a:r>
          </a:p>
          <a:p>
            <a:r>
              <a:rPr lang="es-ES" sz="1000" b="1" dirty="0" smtClean="0">
                <a:solidFill>
                  <a:schemeClr val="bg1"/>
                </a:solidFill>
                <a:latin typeface="Montserrat SemiBold" pitchFamily="2" charset="77"/>
              </a:rPr>
              <a:t>ALIMENTARIA Y NUTRICIONAL</a:t>
            </a:r>
          </a:p>
          <a:p>
            <a:r>
              <a:rPr lang="es-ES" sz="1000" b="1" dirty="0" smtClean="0">
                <a:solidFill>
                  <a:schemeClr val="bg1"/>
                </a:solidFill>
                <a:latin typeface="Montserrat SemiBold" pitchFamily="2" charset="77"/>
              </a:rPr>
              <a:t>DE LA PRESIDENCIA</a:t>
            </a:r>
          </a:p>
          <a:p>
            <a:r>
              <a:rPr lang="es-ES" sz="1000" b="1" dirty="0" smtClean="0">
                <a:solidFill>
                  <a:schemeClr val="bg1"/>
                </a:solidFill>
                <a:latin typeface="Montserrat SemiBold" pitchFamily="2" charset="77"/>
              </a:rPr>
              <a:t>DE LA REPÚBLICA</a:t>
            </a:r>
            <a:endParaRPr lang="es-GT" sz="1000" b="1" dirty="0">
              <a:solidFill>
                <a:schemeClr val="bg1"/>
              </a:solidFill>
              <a:latin typeface="Montserrat SemiBold" pitchFamily="2" charset="77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280832" y="6179109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/>
              <a:t>Año</a:t>
            </a:r>
            <a:endParaRPr lang="es-GT" dirty="0"/>
          </a:p>
        </p:txBody>
      </p:sp>
      <p:sp>
        <p:nvSpPr>
          <p:cNvPr id="9" name="CuadroTexto 8"/>
          <p:cNvSpPr txBox="1"/>
          <p:nvPr/>
        </p:nvSpPr>
        <p:spPr>
          <a:xfrm>
            <a:off x="578256" y="6477231"/>
            <a:ext cx="130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/>
              <a:t>% ejecución</a:t>
            </a:r>
            <a:endParaRPr lang="es-GT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1555968" y="6027533"/>
            <a:ext cx="547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GT" sz="1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GT" dirty="0" smtClean="0">
                <a:solidFill>
                  <a:schemeClr val="bg2">
                    <a:lumMod val="50000"/>
                  </a:schemeClr>
                </a:solidFill>
              </a:rPr>
              <a:t>*</a:t>
            </a:r>
            <a:endParaRPr lang="es-GT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0581367" y="6070008"/>
            <a:ext cx="3456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200" dirty="0" smtClean="0">
                <a:solidFill>
                  <a:schemeClr val="bg2">
                    <a:lumMod val="50000"/>
                  </a:schemeClr>
                </a:solidFill>
              </a:rPr>
              <a:t>*</a:t>
            </a:r>
            <a:endParaRPr lang="es-GT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288072"/>
              </p:ext>
            </p:extLst>
          </p:nvPr>
        </p:nvGraphicFramePr>
        <p:xfrm>
          <a:off x="8253663" y="-1"/>
          <a:ext cx="3849437" cy="17518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49437"/>
              </a:tblGrid>
              <a:tr h="179699">
                <a:tc>
                  <a:txBody>
                    <a:bodyPr/>
                    <a:lstStyle/>
                    <a:p>
                      <a:pPr algn="l" fontAlgn="b"/>
                      <a:r>
                        <a:rPr lang="es-GT" sz="1050" u="none" strike="noStrike" dirty="0">
                          <a:effectLst/>
                        </a:rPr>
                        <a:t>Fuente: 2009 a 2012 Sistema de Contabilidad Integrada</a:t>
                      </a:r>
                      <a:endParaRPr lang="es-GT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239000">
                <a:tc>
                  <a:txBody>
                    <a:bodyPr/>
                    <a:lstStyle/>
                    <a:p>
                      <a:pPr algn="l" fontAlgn="b"/>
                      <a:r>
                        <a:rPr lang="es-GT" sz="1050" u="none" strike="noStrike" dirty="0" smtClean="0">
                          <a:effectLst/>
                        </a:rPr>
                        <a:t>Informes </a:t>
                      </a:r>
                      <a:r>
                        <a:rPr lang="es-GT" sz="1050" u="none" strike="noStrike" dirty="0">
                          <a:effectLst/>
                        </a:rPr>
                        <a:t>de Avance de la Política de SAN, APSAN. </a:t>
                      </a:r>
                      <a:endParaRPr lang="es-GT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354008">
                <a:tc>
                  <a:txBody>
                    <a:bodyPr/>
                    <a:lstStyle/>
                    <a:p>
                      <a:pPr algn="l" fontAlgn="b"/>
                      <a:r>
                        <a:rPr lang="es-GT" sz="1050" u="none" strike="noStrike" dirty="0" smtClean="0">
                          <a:effectLst/>
                        </a:rPr>
                        <a:t>Años 2013 </a:t>
                      </a:r>
                      <a:r>
                        <a:rPr lang="es-GT" sz="1050" u="none" strike="noStrike" dirty="0">
                          <a:effectLst/>
                        </a:rPr>
                        <a:t>a 2019 Sistema de Contabilidad Integrada, Reporte R0818983.rpt, Ley de Acceso a la Información Pública</a:t>
                      </a:r>
                      <a:endParaRPr lang="es-GT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269328">
                <a:tc>
                  <a:txBody>
                    <a:bodyPr/>
                    <a:lstStyle/>
                    <a:p>
                      <a:pPr algn="l" fontAlgn="b"/>
                      <a:r>
                        <a:rPr lang="es-GT" sz="1050" u="none" strike="noStrike" dirty="0" smtClean="0">
                          <a:effectLst/>
                        </a:rPr>
                        <a:t>SICOIN </a:t>
                      </a:r>
                      <a:r>
                        <a:rPr lang="es-GT" sz="1050" u="none" strike="noStrike" dirty="0">
                          <a:effectLst/>
                        </a:rPr>
                        <a:t>2020 Reporte R00804768.rpt y Reporte </a:t>
                      </a:r>
                      <a:r>
                        <a:rPr lang="es-GT" sz="1050" u="none" strike="noStrike" dirty="0" smtClean="0">
                          <a:effectLst/>
                        </a:rPr>
                        <a:t>R0818983.rpt</a:t>
                      </a:r>
                      <a:r>
                        <a:rPr lang="es-GT" sz="1050" u="none" strike="noStrike" dirty="0">
                          <a:effectLst/>
                        </a:rPr>
                        <a:t>, Ley de Acceso a la Información Pública</a:t>
                      </a:r>
                      <a:endParaRPr lang="es-GT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618323">
                <a:tc>
                  <a:txBody>
                    <a:bodyPr/>
                    <a:lstStyle/>
                    <a:p>
                      <a:pPr algn="l" fontAlgn="b"/>
                      <a:r>
                        <a:rPr lang="es-GT" sz="1050" u="none" strike="noStrike" dirty="0">
                          <a:effectLst/>
                        </a:rPr>
                        <a:t>*Información al </a:t>
                      </a:r>
                      <a:r>
                        <a:rPr lang="es-GT" sz="1050" u="none" strike="noStrike" dirty="0" smtClean="0">
                          <a:effectLst/>
                        </a:rPr>
                        <a:t>30 </a:t>
                      </a:r>
                      <a:r>
                        <a:rPr lang="es-GT" sz="1050" u="none" strike="noStrike" dirty="0">
                          <a:effectLst/>
                        </a:rPr>
                        <a:t>de </a:t>
                      </a:r>
                      <a:r>
                        <a:rPr lang="es-GT" sz="1050" u="none" strike="noStrike" dirty="0" smtClean="0">
                          <a:effectLst/>
                        </a:rPr>
                        <a:t>noviembre </a:t>
                      </a:r>
                      <a:r>
                        <a:rPr lang="es-GT" sz="1050" u="none" strike="noStrike" dirty="0">
                          <a:effectLst/>
                        </a:rPr>
                        <a:t>de </a:t>
                      </a:r>
                      <a:r>
                        <a:rPr lang="es-GT" sz="1050" u="none" strike="noStrike" dirty="0" smtClean="0">
                          <a:effectLst/>
                        </a:rPr>
                        <a:t>2020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050" dirty="0" smtClean="0"/>
                        <a:t>**Anteproyecto aprobado por CONASAN incluyendo ajustes con techos indicativos proporcionados por MINFIN.</a:t>
                      </a:r>
                    </a:p>
                    <a:p>
                      <a:pPr algn="l" fontAlgn="b"/>
                      <a:endParaRPr lang="es-GT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11412339" y="618310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>
                <a:solidFill>
                  <a:schemeClr val="bg2">
                    <a:lumMod val="50000"/>
                  </a:schemeClr>
                </a:solidFill>
              </a:rPr>
              <a:t>*</a:t>
            </a:r>
            <a:endParaRPr lang="es-GT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865701" y="883775"/>
            <a:ext cx="6373448" cy="402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5" name="CuadroTexto 14"/>
          <p:cNvSpPr txBox="1"/>
          <p:nvPr/>
        </p:nvSpPr>
        <p:spPr>
          <a:xfrm>
            <a:off x="9878299" y="621219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>
                <a:solidFill>
                  <a:schemeClr val="bg2">
                    <a:lumMod val="50000"/>
                  </a:schemeClr>
                </a:solidFill>
              </a:rPr>
              <a:t>*</a:t>
            </a:r>
            <a:endParaRPr lang="es-GT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2574" y="883775"/>
            <a:ext cx="6091884" cy="42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58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0003557"/>
              </p:ext>
            </p:extLst>
          </p:nvPr>
        </p:nvGraphicFramePr>
        <p:xfrm>
          <a:off x="0" y="1479665"/>
          <a:ext cx="11591801" cy="5174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8337A4CB-8E94-2B4C-A5AB-A1DB72204A0D}"/>
              </a:ext>
            </a:extLst>
          </p:cNvPr>
          <p:cNvSpPr txBox="1">
            <a:spLocks/>
          </p:cNvSpPr>
          <p:nvPr/>
        </p:nvSpPr>
        <p:spPr>
          <a:xfrm>
            <a:off x="2227311" y="221221"/>
            <a:ext cx="7352117" cy="836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2400" b="1" dirty="0" smtClean="0">
                <a:solidFill>
                  <a:schemeClr val="bg1"/>
                </a:solidFill>
                <a:latin typeface="Montserrat" pitchFamily="2" charset="77"/>
              </a:rPr>
              <a:t>POASAN Serie 2020* – 2021**</a:t>
            </a:r>
            <a:br>
              <a:rPr lang="es-GT" sz="2400" b="1" dirty="0" smtClean="0">
                <a:solidFill>
                  <a:schemeClr val="bg1"/>
                </a:solidFill>
                <a:latin typeface="Montserrat" pitchFamily="2" charset="77"/>
              </a:rPr>
            </a:br>
            <a:r>
              <a:rPr lang="es-GT" sz="2400" b="1" dirty="0" smtClean="0">
                <a:solidFill>
                  <a:schemeClr val="bg1"/>
                </a:solidFill>
                <a:latin typeface="Montserrat" pitchFamily="2" charset="77"/>
              </a:rPr>
              <a:t>“Gran Cruzada Nacional por la Nutrición</a:t>
            </a:r>
            <a:r>
              <a:rPr lang="es-GT" sz="2800" b="1" dirty="0" smtClean="0">
                <a:solidFill>
                  <a:schemeClr val="bg1"/>
                </a:solidFill>
                <a:latin typeface="Montserrat" pitchFamily="2" charset="77"/>
              </a:rPr>
              <a:t>”</a:t>
            </a:r>
            <a:endParaRPr lang="es-GT" sz="2800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0AF1AFCA-56BC-A74B-8D20-59D97C3E9244}"/>
              </a:ext>
            </a:extLst>
          </p:cNvPr>
          <p:cNvSpPr txBox="1">
            <a:spLocks/>
          </p:cNvSpPr>
          <p:nvPr/>
        </p:nvSpPr>
        <p:spPr>
          <a:xfrm>
            <a:off x="668867" y="364067"/>
            <a:ext cx="2690559" cy="550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1000" b="1" dirty="0" smtClean="0">
                <a:solidFill>
                  <a:schemeClr val="bg1"/>
                </a:solidFill>
                <a:latin typeface="Montserrat SemiBold" pitchFamily="2" charset="77"/>
              </a:rPr>
              <a:t>SECRETAR</a:t>
            </a:r>
            <a:r>
              <a:rPr lang="es-ES" sz="1000" b="1" dirty="0" smtClean="0">
                <a:solidFill>
                  <a:schemeClr val="bg1"/>
                </a:solidFill>
                <a:latin typeface="Montserrat SemiBold" pitchFamily="2" charset="77"/>
              </a:rPr>
              <a:t>ÍA DE SEGURIDAD</a:t>
            </a:r>
          </a:p>
          <a:p>
            <a:r>
              <a:rPr lang="es-ES" sz="1000" b="1" dirty="0" smtClean="0">
                <a:solidFill>
                  <a:schemeClr val="bg1"/>
                </a:solidFill>
                <a:latin typeface="Montserrat SemiBold" pitchFamily="2" charset="77"/>
              </a:rPr>
              <a:t>ALIMENTARIA Y NUTRICIONAL</a:t>
            </a:r>
          </a:p>
          <a:p>
            <a:r>
              <a:rPr lang="es-ES" sz="1000" b="1" dirty="0" smtClean="0">
                <a:solidFill>
                  <a:schemeClr val="bg1"/>
                </a:solidFill>
                <a:latin typeface="Montserrat SemiBold" pitchFamily="2" charset="77"/>
              </a:rPr>
              <a:t>DE LA PRESIDENCIA</a:t>
            </a:r>
          </a:p>
          <a:p>
            <a:r>
              <a:rPr lang="es-ES" sz="1000" b="1" dirty="0" smtClean="0">
                <a:solidFill>
                  <a:schemeClr val="bg1"/>
                </a:solidFill>
                <a:latin typeface="Montserrat SemiBold" pitchFamily="2" charset="77"/>
              </a:rPr>
              <a:t>DE LA REPÚBLICA</a:t>
            </a:r>
            <a:endParaRPr lang="es-GT" sz="1000" b="1" dirty="0">
              <a:solidFill>
                <a:schemeClr val="bg1"/>
              </a:solidFill>
              <a:latin typeface="Montserrat SemiBold" pitchFamily="2" charset="77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9115425" y="5432"/>
            <a:ext cx="2902280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GT" sz="1200" dirty="0"/>
              <a:t>*Año 2,020. </a:t>
            </a:r>
            <a:r>
              <a:rPr lang="es-GT" sz="1200" dirty="0" smtClean="0"/>
              <a:t>Datos al 30 de noviembre de 2,020. Fuente: SICOIN, SIGES.</a:t>
            </a:r>
            <a:endParaRPr lang="es-GT" sz="1200" dirty="0"/>
          </a:p>
          <a:p>
            <a:pPr algn="just"/>
            <a:endParaRPr lang="es-GT" sz="1200" dirty="0" smtClean="0"/>
          </a:p>
          <a:p>
            <a:pPr algn="just"/>
            <a:r>
              <a:rPr lang="es-GT" sz="1200" dirty="0" smtClean="0"/>
              <a:t>**Anteproyecto aprobado por CONASAN, antes (barra azul) de recepción de techos indicativos y posterior (barra naranja) al ajuste con techos indicativos proporcionados por MINFIN. Presupuesto vigente es una estimación debido a la no aprobación del anteproyecto de presupuesto 2021</a:t>
            </a:r>
            <a:endParaRPr lang="es-GT" sz="12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7973166" y="5111218"/>
            <a:ext cx="206952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GT" sz="2000" dirty="0" smtClean="0">
                <a:solidFill>
                  <a:schemeClr val="bg2">
                    <a:lumMod val="50000"/>
                  </a:schemeClr>
                </a:solidFill>
              </a:rPr>
              <a:t>2021**</a:t>
            </a:r>
            <a:endParaRPr lang="es-GT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533941" y="5111218"/>
            <a:ext cx="33313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GT" dirty="0" smtClean="0">
                <a:solidFill>
                  <a:schemeClr val="bg2">
                    <a:lumMod val="50000"/>
                  </a:schemeClr>
                </a:solidFill>
              </a:rPr>
              <a:t>*2020      (77.1% de ejecución)</a:t>
            </a:r>
            <a:endParaRPr lang="es-GT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46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4B5475F7-B33C-1D41-87C7-184D9EA0E311}"/>
              </a:ext>
            </a:extLst>
          </p:cNvPr>
          <p:cNvSpPr txBox="1">
            <a:spLocks/>
          </p:cNvSpPr>
          <p:nvPr/>
        </p:nvSpPr>
        <p:spPr>
          <a:xfrm>
            <a:off x="10172031" y="5939057"/>
            <a:ext cx="1918370" cy="550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900" b="1" dirty="0">
                <a:solidFill>
                  <a:prstClr val="white"/>
                </a:solidFill>
                <a:latin typeface="Montserrat SemiBold" pitchFamily="2" charset="77"/>
              </a:rPr>
              <a:t>SECRETAR</a:t>
            </a:r>
            <a:r>
              <a:rPr lang="es-ES" sz="900" b="1" dirty="0">
                <a:solidFill>
                  <a:prstClr val="white"/>
                </a:solidFill>
                <a:latin typeface="Montserrat SemiBold" pitchFamily="2" charset="77"/>
              </a:rPr>
              <a:t>ÍA DE SEGURIDAD</a:t>
            </a:r>
          </a:p>
          <a:p>
            <a:r>
              <a:rPr lang="es-ES" sz="900" b="1" dirty="0">
                <a:solidFill>
                  <a:prstClr val="white"/>
                </a:solidFill>
                <a:latin typeface="Montserrat SemiBold" pitchFamily="2" charset="77"/>
              </a:rPr>
              <a:t>ALIMENTARIA Y NUTRICIONAL</a:t>
            </a:r>
          </a:p>
          <a:p>
            <a:r>
              <a:rPr lang="es-ES" sz="900" b="1" dirty="0">
                <a:solidFill>
                  <a:prstClr val="white"/>
                </a:solidFill>
                <a:latin typeface="Montserrat SemiBold" pitchFamily="2" charset="77"/>
              </a:rPr>
              <a:t>DE LA </a:t>
            </a:r>
            <a:r>
              <a:rPr lang="es-ES" sz="900" b="1" dirty="0" smtClean="0">
                <a:solidFill>
                  <a:prstClr val="white"/>
                </a:solidFill>
                <a:latin typeface="Montserrat SemiBold" pitchFamily="2" charset="77"/>
              </a:rPr>
              <a:t>PRESIDENCIA</a:t>
            </a:r>
          </a:p>
          <a:p>
            <a:r>
              <a:rPr lang="es-ES" sz="900" b="1" dirty="0" smtClean="0">
                <a:solidFill>
                  <a:prstClr val="white"/>
                </a:solidFill>
                <a:latin typeface="Montserrat SemiBold" pitchFamily="2" charset="77"/>
              </a:rPr>
              <a:t>DE LA REPÚBLICA</a:t>
            </a:r>
            <a:endParaRPr lang="es-GT" sz="900" b="1" dirty="0">
              <a:solidFill>
                <a:prstClr val="white"/>
              </a:solidFill>
              <a:latin typeface="Montserrat SemiBold" pitchFamily="2" charset="77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9837381" y="1621688"/>
            <a:ext cx="206905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GT" sz="2000" dirty="0">
                <a:solidFill>
                  <a:prstClr val="white"/>
                </a:solidFill>
              </a:rPr>
              <a:t>Fuente: </a:t>
            </a:r>
            <a:r>
              <a:rPr lang="es-GT" sz="2000" dirty="0" smtClean="0">
                <a:solidFill>
                  <a:prstClr val="white"/>
                </a:solidFill>
              </a:rPr>
              <a:t>Instituto Nacional de Salud Pública de México. (2020). </a:t>
            </a:r>
            <a:r>
              <a:rPr lang="es-GT" sz="2000" i="1" dirty="0" smtClean="0">
                <a:solidFill>
                  <a:prstClr val="white"/>
                </a:solidFill>
              </a:rPr>
              <a:t>Evaluación de diseño de la Estrategia Nacional para la Prevención de la Desnutrición Crónica (ENPDC) 2016 - 2020</a:t>
            </a:r>
            <a:endParaRPr lang="es-GT" sz="2000" i="1" dirty="0">
              <a:solidFill>
                <a:prstClr val="white"/>
              </a:solidFill>
            </a:endParaRPr>
          </a:p>
          <a:p>
            <a:pPr algn="just"/>
            <a:r>
              <a:rPr lang="es-GT" sz="2000" i="1" dirty="0" smtClean="0">
                <a:solidFill>
                  <a:prstClr val="white"/>
                </a:solidFill>
              </a:rPr>
              <a:t> </a:t>
            </a:r>
            <a:r>
              <a:rPr lang="es-GT" sz="2000" dirty="0" smtClean="0">
                <a:solidFill>
                  <a:prstClr val="white"/>
                </a:solidFill>
              </a:rPr>
              <a:t>(pp. 55, figura 2)</a:t>
            </a:r>
            <a:endParaRPr lang="es-GT" sz="2000" i="1" dirty="0" smtClean="0">
              <a:solidFill>
                <a:prstClr val="white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1740970" y="165457"/>
            <a:ext cx="330925" cy="2960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>
              <a:solidFill>
                <a:prstClr val="white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42398" y="46049"/>
            <a:ext cx="9372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2400" dirty="0"/>
              <a:t>Presupuesto del </a:t>
            </a:r>
            <a:r>
              <a:rPr lang="es-GT" sz="2800" b="1" dirty="0" smtClean="0">
                <a:solidFill>
                  <a:srgbClr val="00B0F0"/>
                </a:solidFill>
              </a:rPr>
              <a:t>MAGA </a:t>
            </a:r>
            <a:r>
              <a:rPr lang="es-GT" sz="2400" dirty="0" smtClean="0"/>
              <a:t>2017-2018 </a:t>
            </a:r>
            <a:r>
              <a:rPr lang="es-GT" sz="2400" dirty="0"/>
              <a:t>y número de niños &lt; 2 años </a:t>
            </a:r>
            <a:r>
              <a:rPr lang="es-GT" sz="2400" dirty="0" smtClean="0"/>
              <a:t>con desnutrición </a:t>
            </a:r>
            <a:r>
              <a:rPr lang="es-GT" sz="2400" dirty="0"/>
              <a:t>crónica por departamento </a:t>
            </a:r>
            <a:r>
              <a:rPr lang="es-GT" sz="2400" dirty="0" smtClean="0"/>
              <a:t>prioritario (ENPDC)</a:t>
            </a:r>
            <a:endParaRPr lang="es-GT" sz="2400" dirty="0">
              <a:latin typeface="DINPro-Medium" panose="02000503030000020004" pitchFamily="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" y="938601"/>
            <a:ext cx="8844439" cy="5703499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5968151" y="6481909"/>
            <a:ext cx="37581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200" dirty="0" smtClean="0"/>
              <a:t>Disponible en  </a:t>
            </a:r>
            <a:r>
              <a:rPr lang="es-GT" sz="1200" dirty="0" smtClean="0">
                <a:hlinkClick r:id="rId4"/>
              </a:rPr>
              <a:t>http</a:t>
            </a:r>
            <a:r>
              <a:rPr lang="es-GT" sz="1200" dirty="0">
                <a:hlinkClick r:id="rId4"/>
              </a:rPr>
              <a:t>://www.siinsan.gob.gt/siinsan/enpdc</a:t>
            </a:r>
            <a:r>
              <a:rPr lang="es-GT" sz="1200" dirty="0" smtClean="0">
                <a:hlinkClick r:id="rId4"/>
              </a:rPr>
              <a:t>/</a:t>
            </a:r>
            <a:r>
              <a:rPr lang="es-GT" sz="1200" dirty="0" smtClean="0"/>
              <a:t> </a:t>
            </a:r>
            <a:endParaRPr lang="es-GT" sz="1200" dirty="0"/>
          </a:p>
        </p:txBody>
      </p:sp>
    </p:spTree>
    <p:extLst>
      <p:ext uri="{BB962C8B-B14F-4D97-AF65-F5344CB8AC3E}">
        <p14:creationId xmlns:p14="http://schemas.microsoft.com/office/powerpoint/2010/main" val="344912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4B5475F7-B33C-1D41-87C7-184D9EA0E311}"/>
              </a:ext>
            </a:extLst>
          </p:cNvPr>
          <p:cNvSpPr txBox="1">
            <a:spLocks/>
          </p:cNvSpPr>
          <p:nvPr/>
        </p:nvSpPr>
        <p:spPr>
          <a:xfrm>
            <a:off x="10172031" y="5939057"/>
            <a:ext cx="1918370" cy="550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900" b="1" dirty="0">
                <a:solidFill>
                  <a:prstClr val="white"/>
                </a:solidFill>
                <a:latin typeface="Montserrat SemiBold" pitchFamily="2" charset="77"/>
              </a:rPr>
              <a:t>SECRETAR</a:t>
            </a:r>
            <a:r>
              <a:rPr lang="es-ES" sz="900" b="1" dirty="0">
                <a:solidFill>
                  <a:prstClr val="white"/>
                </a:solidFill>
                <a:latin typeface="Montserrat SemiBold" pitchFamily="2" charset="77"/>
              </a:rPr>
              <a:t>ÍA DE SEGURIDAD</a:t>
            </a:r>
          </a:p>
          <a:p>
            <a:r>
              <a:rPr lang="es-ES" sz="900" b="1" dirty="0">
                <a:solidFill>
                  <a:prstClr val="white"/>
                </a:solidFill>
                <a:latin typeface="Montserrat SemiBold" pitchFamily="2" charset="77"/>
              </a:rPr>
              <a:t>ALIMENTARIA Y NUTRICIONAL</a:t>
            </a:r>
          </a:p>
          <a:p>
            <a:r>
              <a:rPr lang="es-ES" sz="900" b="1" dirty="0">
                <a:solidFill>
                  <a:prstClr val="white"/>
                </a:solidFill>
                <a:latin typeface="Montserrat SemiBold" pitchFamily="2" charset="77"/>
              </a:rPr>
              <a:t>DE LA </a:t>
            </a:r>
            <a:r>
              <a:rPr lang="es-ES" sz="900" b="1" dirty="0" smtClean="0">
                <a:solidFill>
                  <a:prstClr val="white"/>
                </a:solidFill>
                <a:latin typeface="Montserrat SemiBold" pitchFamily="2" charset="77"/>
              </a:rPr>
              <a:t>PRESIDENCIA</a:t>
            </a:r>
          </a:p>
          <a:p>
            <a:r>
              <a:rPr lang="es-ES" sz="900" b="1" dirty="0" smtClean="0">
                <a:solidFill>
                  <a:prstClr val="white"/>
                </a:solidFill>
                <a:latin typeface="Montserrat SemiBold" pitchFamily="2" charset="77"/>
              </a:rPr>
              <a:t>DE LA REPÚBLICA</a:t>
            </a:r>
            <a:endParaRPr lang="es-GT" sz="900" b="1" dirty="0">
              <a:solidFill>
                <a:prstClr val="white"/>
              </a:solidFill>
              <a:latin typeface="Montserrat SemiBold" pitchFamily="2" charset="77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9837381" y="1621688"/>
            <a:ext cx="20690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>
                <a:solidFill>
                  <a:prstClr val="white"/>
                </a:solidFill>
              </a:rPr>
              <a:t>Fuente: </a:t>
            </a:r>
            <a:r>
              <a:rPr lang="es-GT" dirty="0" smtClean="0">
                <a:solidFill>
                  <a:prstClr val="white"/>
                </a:solidFill>
              </a:rPr>
              <a:t>Adaptado de Centro </a:t>
            </a:r>
            <a:r>
              <a:rPr lang="es-GT" dirty="0">
                <a:solidFill>
                  <a:prstClr val="white"/>
                </a:solidFill>
              </a:rPr>
              <a:t>de Investigaciones Económicas Sociales –</a:t>
            </a:r>
            <a:r>
              <a:rPr lang="es-GT" dirty="0" smtClean="0">
                <a:solidFill>
                  <a:prstClr val="white"/>
                </a:solidFill>
              </a:rPr>
              <a:t>CIEN-. (2020). </a:t>
            </a:r>
            <a:r>
              <a:rPr lang="es-GT" i="1" dirty="0">
                <a:solidFill>
                  <a:prstClr val="white"/>
                </a:solidFill>
              </a:rPr>
              <a:t>Análisis del Proyecto General de Ingresos y Egresos</a:t>
            </a:r>
          </a:p>
          <a:p>
            <a:r>
              <a:rPr lang="es-GT" i="1" dirty="0">
                <a:solidFill>
                  <a:prstClr val="white"/>
                </a:solidFill>
              </a:rPr>
              <a:t>del Estado: Ejercicio Fiscal 2021</a:t>
            </a:r>
          </a:p>
          <a:p>
            <a:r>
              <a:rPr lang="es-GT" i="1" dirty="0" smtClean="0">
                <a:solidFill>
                  <a:prstClr val="white"/>
                </a:solidFill>
              </a:rPr>
              <a:t> </a:t>
            </a:r>
            <a:r>
              <a:rPr lang="es-GT" dirty="0" smtClean="0">
                <a:solidFill>
                  <a:prstClr val="white"/>
                </a:solidFill>
              </a:rPr>
              <a:t>(pp. 12, gráfico 1)</a:t>
            </a:r>
            <a:endParaRPr lang="es-GT" i="1" dirty="0" smtClean="0">
              <a:solidFill>
                <a:prstClr val="white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1740970" y="165457"/>
            <a:ext cx="330925" cy="2960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>
              <a:solidFill>
                <a:prstClr val="white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l="1563" b="8385"/>
          <a:stretch/>
        </p:blipFill>
        <p:spPr>
          <a:xfrm>
            <a:off x="152400" y="461548"/>
            <a:ext cx="9461500" cy="6165689"/>
          </a:xfrm>
          <a:prstGeom prst="rect">
            <a:avLst/>
          </a:prstGeom>
          <a:ln w="38100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l="7643" t="92140" r="7398" b="801"/>
          <a:stretch/>
        </p:blipFill>
        <p:spPr>
          <a:xfrm>
            <a:off x="2014207" y="677705"/>
            <a:ext cx="6609093" cy="384491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  <p:sp>
        <p:nvSpPr>
          <p:cNvPr id="11" name="Rectángulo 10"/>
          <p:cNvSpPr/>
          <p:nvPr/>
        </p:nvSpPr>
        <p:spPr>
          <a:xfrm>
            <a:off x="241300" y="2929"/>
            <a:ext cx="1038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2400" dirty="0" smtClean="0">
                <a:latin typeface="DINPro-Medium" panose="02000503030000020004" pitchFamily="2" charset="0"/>
              </a:rPr>
              <a:t>Asignación </a:t>
            </a:r>
            <a:r>
              <a:rPr lang="es-GT" sz="2400" dirty="0">
                <a:latin typeface="DINPro-Medium" panose="02000503030000020004" pitchFamily="2" charset="0"/>
              </a:rPr>
              <a:t>propuesta vs prevalencia de la baja talla para la edad 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9837381" y="4919809"/>
            <a:ext cx="215900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GT" sz="1200" dirty="0" smtClean="0"/>
              <a:t>Disponible </a:t>
            </a:r>
            <a:r>
              <a:rPr lang="es-GT" sz="1200" dirty="0"/>
              <a:t>en  </a:t>
            </a:r>
            <a:r>
              <a:rPr lang="es-GT" sz="1200" dirty="0">
                <a:hlinkClick r:id="rId4"/>
              </a:rPr>
              <a:t>https://cien.org.gt/index.php/analisis-del-proyecto-de-presupuesto-2021</a:t>
            </a:r>
            <a:r>
              <a:rPr lang="es-GT" sz="1200" dirty="0" smtClean="0">
                <a:hlinkClick r:id="rId4"/>
              </a:rPr>
              <a:t>/</a:t>
            </a:r>
            <a:r>
              <a:rPr lang="es-GT" sz="1200" dirty="0" smtClean="0"/>
              <a:t> </a:t>
            </a:r>
            <a:endParaRPr lang="es-GT" sz="1200" dirty="0"/>
          </a:p>
        </p:txBody>
      </p:sp>
    </p:spTree>
    <p:extLst>
      <p:ext uri="{BB962C8B-B14F-4D97-AF65-F5344CB8AC3E}">
        <p14:creationId xmlns:p14="http://schemas.microsoft.com/office/powerpoint/2010/main" val="146934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0AF1AFCA-56BC-A74B-8D20-59D97C3E9244}"/>
              </a:ext>
            </a:extLst>
          </p:cNvPr>
          <p:cNvSpPr txBox="1">
            <a:spLocks/>
          </p:cNvSpPr>
          <p:nvPr/>
        </p:nvSpPr>
        <p:spPr>
          <a:xfrm>
            <a:off x="668867" y="364067"/>
            <a:ext cx="2690559" cy="550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1000" b="1" dirty="0" smtClean="0">
                <a:solidFill>
                  <a:schemeClr val="bg1"/>
                </a:solidFill>
                <a:latin typeface="Montserrat SemiBold" pitchFamily="2" charset="77"/>
              </a:rPr>
              <a:t>SECRETAR</a:t>
            </a:r>
            <a:r>
              <a:rPr lang="es-ES" sz="1000" b="1" dirty="0" smtClean="0">
                <a:solidFill>
                  <a:schemeClr val="bg1"/>
                </a:solidFill>
                <a:latin typeface="Montserrat SemiBold" pitchFamily="2" charset="77"/>
              </a:rPr>
              <a:t>ÍA DE SEGURIDAD</a:t>
            </a:r>
          </a:p>
          <a:p>
            <a:r>
              <a:rPr lang="es-ES" sz="1000" b="1" dirty="0" smtClean="0">
                <a:solidFill>
                  <a:schemeClr val="bg1"/>
                </a:solidFill>
                <a:latin typeface="Montserrat SemiBold" pitchFamily="2" charset="77"/>
              </a:rPr>
              <a:t>ALIMENTARIA Y NUTRICIONAL</a:t>
            </a:r>
          </a:p>
          <a:p>
            <a:r>
              <a:rPr lang="es-ES" sz="1000" b="1" dirty="0" smtClean="0">
                <a:solidFill>
                  <a:schemeClr val="bg1"/>
                </a:solidFill>
                <a:latin typeface="Montserrat SemiBold" pitchFamily="2" charset="77"/>
              </a:rPr>
              <a:t>DE LA PRESIDENCIA</a:t>
            </a:r>
          </a:p>
          <a:p>
            <a:r>
              <a:rPr lang="es-ES" sz="1000" b="1" dirty="0" smtClean="0">
                <a:solidFill>
                  <a:schemeClr val="bg1"/>
                </a:solidFill>
                <a:latin typeface="Montserrat SemiBold" pitchFamily="2" charset="77"/>
              </a:rPr>
              <a:t>DE LA REPÚBLICA</a:t>
            </a:r>
            <a:endParaRPr lang="es-GT" sz="1000" b="1" dirty="0">
              <a:solidFill>
                <a:schemeClr val="bg1"/>
              </a:solidFill>
              <a:latin typeface="Montserrat SemiBold" pitchFamily="2" charset="77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359426" y="4152233"/>
            <a:ext cx="795456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GT" dirty="0" err="1" smtClean="0"/>
              <a:t>Lovon</a:t>
            </a:r>
            <a:r>
              <a:rPr lang="es-GT" dirty="0"/>
              <a:t>, M. Evolución de las estrategias de reducción de la desnutrición crónica en Guatemala. Montpellier</a:t>
            </a:r>
            <a:r>
              <a:rPr lang="es-GT" dirty="0" smtClean="0"/>
              <a:t>, France: </a:t>
            </a:r>
            <a:r>
              <a:rPr lang="es-GT" dirty="0" err="1" smtClean="0"/>
              <a:t>Agropolis</a:t>
            </a:r>
            <a:r>
              <a:rPr lang="es-GT" dirty="0" smtClean="0"/>
              <a:t> </a:t>
            </a:r>
            <a:r>
              <a:rPr lang="es-GT" dirty="0"/>
              <a:t>International, NIPN Global </a:t>
            </a:r>
            <a:r>
              <a:rPr lang="es-GT" dirty="0" err="1"/>
              <a:t>Support</a:t>
            </a:r>
            <a:r>
              <a:rPr lang="es-GT" dirty="0"/>
              <a:t> </a:t>
            </a:r>
            <a:r>
              <a:rPr lang="es-GT" dirty="0" err="1"/>
              <a:t>Facility</a:t>
            </a:r>
            <a:r>
              <a:rPr lang="es-GT" dirty="0"/>
              <a:t>. 2019.</a:t>
            </a:r>
            <a:endParaRPr lang="es-GT" dirty="0" smtClean="0"/>
          </a:p>
          <a:p>
            <a:pPr algn="just"/>
            <a:r>
              <a:rPr lang="es-GT" dirty="0" smtClean="0"/>
              <a:t>Disponible </a:t>
            </a:r>
            <a:r>
              <a:rPr lang="es-GT" dirty="0"/>
              <a:t>en  </a:t>
            </a:r>
            <a:r>
              <a:rPr lang="es-GT" dirty="0">
                <a:hlinkClick r:id="rId3"/>
              </a:rPr>
              <a:t>http://www.siinsan.gob.gt/siinsan/enpdc</a:t>
            </a:r>
            <a:r>
              <a:rPr lang="es-GT" dirty="0" smtClean="0">
                <a:hlinkClick r:id="rId3"/>
              </a:rPr>
              <a:t>/</a:t>
            </a:r>
            <a:r>
              <a:rPr lang="es-GT" dirty="0" smtClean="0"/>
              <a:t> </a:t>
            </a:r>
            <a:endParaRPr lang="es-GT" dirty="0"/>
          </a:p>
        </p:txBody>
      </p:sp>
      <p:sp>
        <p:nvSpPr>
          <p:cNvPr id="3" name="CuadroTexto 2"/>
          <p:cNvSpPr txBox="1"/>
          <p:nvPr/>
        </p:nvSpPr>
        <p:spPr>
          <a:xfrm>
            <a:off x="546038" y="1951631"/>
            <a:ext cx="1089078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GT" sz="4400" dirty="0" smtClean="0">
                <a:solidFill>
                  <a:srgbClr val="0070C0"/>
                </a:solidFill>
                <a:latin typeface="DINPro-Medium" panose="02000503030000020004" pitchFamily="2" charset="0"/>
              </a:rPr>
              <a:t>“La inversión en las estrategias, en general se considera </a:t>
            </a:r>
            <a:r>
              <a:rPr lang="es-GT" sz="4400" dirty="0" smtClean="0">
                <a:solidFill>
                  <a:srgbClr val="FF0000"/>
                </a:solidFill>
                <a:latin typeface="DINPro-Medium" panose="02000503030000020004" pitchFamily="2" charset="0"/>
              </a:rPr>
              <a:t>insuficiente</a:t>
            </a:r>
            <a:r>
              <a:rPr lang="es-GT" sz="4400" dirty="0" smtClean="0">
                <a:solidFill>
                  <a:srgbClr val="0070C0"/>
                </a:solidFill>
                <a:latin typeface="DINPro-Medium" panose="02000503030000020004" pitchFamily="2" charset="0"/>
              </a:rPr>
              <a:t> en comparación a las necesidades y brechas a cubrir.”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56714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e Office">
  <a:themeElements>
    <a:clrScheme name="Custom 17">
      <a:dk1>
        <a:sysClr val="windowText" lastClr="000000"/>
      </a:dk1>
      <a:lt1>
        <a:sysClr val="window" lastClr="FFFFFF"/>
      </a:lt1>
      <a:dk2>
        <a:srgbClr val="12121E"/>
      </a:dk2>
      <a:lt2>
        <a:srgbClr val="F2F2F2"/>
      </a:lt2>
      <a:accent1>
        <a:srgbClr val="00B0F0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ECCF3"/>
      </a:hlink>
      <a:folHlink>
        <a:srgbClr val="7F7F7F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duct Roadmap01_SB - v1" id="{1F91B584-3B8B-4C0D-AAE1-A7B5A7169F40}" vid="{5016F837-D8EE-45A3-B75D-268F1C93E9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1543</TotalTime>
  <Words>627</Words>
  <Application>Microsoft Office PowerPoint</Application>
  <PresentationFormat>Panorámica</PresentationFormat>
  <Paragraphs>110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10</vt:i4>
      </vt:variant>
    </vt:vector>
  </HeadingPairs>
  <TitlesOfParts>
    <vt:vector size="21" baseType="lpstr">
      <vt:lpstr>Arial</vt:lpstr>
      <vt:lpstr>Calibri</vt:lpstr>
      <vt:lpstr>Calibri Light</vt:lpstr>
      <vt:lpstr>DINPro-Medium</vt:lpstr>
      <vt:lpstr>Mongolian Baiti</vt:lpstr>
      <vt:lpstr>Montserrat</vt:lpstr>
      <vt:lpstr>Montserrat SemiBold</vt:lpstr>
      <vt:lpstr>Trebuchet MS</vt:lpstr>
      <vt:lpstr>Tema de Office</vt:lpstr>
      <vt:lpstr>1_Tema de Office</vt:lpstr>
      <vt:lpstr>2_Tema de Office</vt:lpstr>
      <vt:lpstr>POASAN 2021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Romeo León</dc:creator>
  <cp:lastModifiedBy>Sergio Hugo Gonzalez</cp:lastModifiedBy>
  <cp:revision>84</cp:revision>
  <dcterms:created xsi:type="dcterms:W3CDTF">2020-01-14T01:41:24Z</dcterms:created>
  <dcterms:modified xsi:type="dcterms:W3CDTF">2020-12-16T15:08:48Z</dcterms:modified>
</cp:coreProperties>
</file>