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4" r:id="rId4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9" autoAdjust="0"/>
    <p:restoredTop sz="94291" autoAdjust="0"/>
  </p:normalViewPr>
  <p:slideViewPr>
    <p:cSldViewPr snapToGrid="0" showGuides="1">
      <p:cViewPr varScale="1">
        <p:scale>
          <a:sx n="106" d="100"/>
          <a:sy n="106" d="100"/>
        </p:scale>
        <p:origin x="82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B3519-255F-47DC-B0F9-6AD88DE29CD1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06407-77FA-4DE4-B2FA-620172537A7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5448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06407-77FA-4DE4-B2FA-620172537A7C}" type="slidenum">
              <a:rPr lang="es-GT" smtClean="0"/>
              <a:t>2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4251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06407-77FA-4DE4-B2FA-620172537A7C}" type="slidenum">
              <a:rPr lang="es-GT" smtClean="0"/>
              <a:t>3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22457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E3E3-8407-4E2C-9371-790A794F97AB}" type="datetimeFigureOut">
              <a:rPr lang="es-GT" smtClean="0"/>
              <a:t>15/12/2020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1CCCD-6B3D-42C9-8C22-C48DA213B430}" type="slidenum">
              <a:rPr lang="es-GT" smtClean="0"/>
              <a:t>‹Nº›</a:t>
            </a:fld>
            <a:endParaRPr lang="es-G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8933" y="2297995"/>
            <a:ext cx="9736668" cy="2387600"/>
          </a:xfrm>
        </p:spPr>
        <p:txBody>
          <a:bodyPr>
            <a:noAutofit/>
          </a:bodyPr>
          <a:lstStyle/>
          <a:p>
            <a:pPr algn="l"/>
            <a:r>
              <a:rPr lang="es-ES" sz="4400" b="1" dirty="0">
                <a:solidFill>
                  <a:srgbClr val="002060"/>
                </a:solidFill>
                <a:latin typeface="Helvetica" pitchFamily="34" charset="0"/>
              </a:rPr>
              <a:t>Taller </a:t>
            </a:r>
            <a:br>
              <a:rPr lang="es-ES" sz="4400" b="1" dirty="0">
                <a:solidFill>
                  <a:srgbClr val="002060"/>
                </a:solidFill>
                <a:latin typeface="Helvetica" pitchFamily="34" charset="0"/>
              </a:rPr>
            </a:br>
            <a:r>
              <a:rPr lang="es-ES" sz="4400" b="1" dirty="0">
                <a:solidFill>
                  <a:srgbClr val="002060"/>
                </a:solidFill>
                <a:latin typeface="Helvetica" pitchFamily="34" charset="0"/>
              </a:rPr>
              <a:t>Normas Presupuestarias </a:t>
            </a:r>
            <a:r>
              <a:rPr lang="es-GT" sz="4400" b="1" dirty="0">
                <a:solidFill>
                  <a:srgbClr val="002060"/>
                </a:solidFill>
                <a:latin typeface="Helvetica" pitchFamily="34" charset="0"/>
              </a:rPr>
              <a:t/>
            </a:r>
            <a:br>
              <a:rPr lang="es-GT" sz="4400" b="1" dirty="0">
                <a:solidFill>
                  <a:srgbClr val="002060"/>
                </a:solidFill>
                <a:latin typeface="Helvetica" pitchFamily="34" charset="0"/>
              </a:rPr>
            </a:br>
            <a:r>
              <a:rPr lang="es-GT" sz="4400" b="1" dirty="0">
                <a:solidFill>
                  <a:srgbClr val="002060"/>
                </a:solidFill>
                <a:latin typeface="Helvetica" pitchFamily="34" charset="0"/>
              </a:rPr>
              <a:t>Ejercicio Fiscal 2021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8933" y="4982220"/>
            <a:ext cx="9144000" cy="1655762"/>
          </a:xfrm>
        </p:spPr>
        <p:txBody>
          <a:bodyPr/>
          <a:lstStyle/>
          <a:p>
            <a:pPr algn="l"/>
            <a:r>
              <a:rPr lang="es-MX" dirty="0">
                <a:solidFill>
                  <a:srgbClr val="002060"/>
                </a:solidFill>
                <a:latin typeface="Helvetica" pitchFamily="34" charset="0"/>
              </a:rPr>
              <a:t>Diciembre 2021</a:t>
            </a:r>
            <a:endParaRPr lang="es-GT" dirty="0">
              <a:solidFill>
                <a:srgbClr val="002060"/>
              </a:solidFill>
              <a:latin typeface="Helvetica" pitchFamily="34" charset="0"/>
            </a:endParaRPr>
          </a:p>
        </p:txBody>
      </p:sp>
      <p:pic>
        <p:nvPicPr>
          <p:cNvPr id="4" name="Imagen 3" descr="LOGOTIPO GOBIERNO-01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0363200" y="-250644"/>
            <a:ext cx="1701800" cy="17018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0"/>
            <a:ext cx="10083800" cy="127846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TIPO GOBIERNO-01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0363200" y="-250644"/>
            <a:ext cx="1701800" cy="17018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0"/>
            <a:ext cx="10083800" cy="127846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59" name="TextBox 1"/>
          <p:cNvSpPr txBox="1"/>
          <p:nvPr/>
        </p:nvSpPr>
        <p:spPr>
          <a:xfrm>
            <a:off x="377489" y="265452"/>
            <a:ext cx="6339236" cy="669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3765">
              <a:lnSpc>
                <a:spcPts val="5000"/>
              </a:lnSpc>
            </a:pPr>
            <a:r>
              <a:rPr lang="en-US" sz="3300" b="1" dirty="0">
                <a:solidFill>
                  <a:schemeClr val="bg1"/>
                </a:solidFill>
                <a:latin typeface="Helvetica" pitchFamily="34" charset="0"/>
                <a:ea typeface="League Spartan" charset="0"/>
                <a:cs typeface="Poppins SemiBold" pitchFamily="2" charset="77"/>
              </a:rPr>
              <a:t>NORMAS PRESUPUESTARIAS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xmlns="" id="{644EFC15-4BDB-4DD1-8346-0380F9D03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452" y="1825625"/>
            <a:ext cx="7579274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¿Para qué sirven?</a:t>
            </a:r>
          </a:p>
          <a:p>
            <a:pPr marL="0" indent="0" algn="ctr">
              <a:buNone/>
            </a:pPr>
            <a:endParaRPr lang="es-ES" sz="3200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buNone/>
            </a:pPr>
            <a:r>
              <a:rPr lang="es-ES" sz="32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Impulsar intervenciones costo-efectivas</a:t>
            </a:r>
          </a:p>
          <a:p>
            <a:pPr marL="0" indent="0" algn="ctr">
              <a:buNone/>
            </a:pPr>
            <a:r>
              <a:rPr lang="es-ES" sz="32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Promover la eficiencia y eficacia</a:t>
            </a:r>
          </a:p>
          <a:p>
            <a:pPr marL="0" indent="0" algn="ctr">
              <a:buNone/>
            </a:pPr>
            <a:r>
              <a:rPr lang="es-ES" sz="32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Reducir la discrecionalidad y aumentar la transparencia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838200" y="2076636"/>
            <a:ext cx="3371252" cy="3371252"/>
            <a:chOff x="838200" y="2076636"/>
            <a:chExt cx="3371252" cy="3371252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xmlns="" id="{00B2A6D7-5043-4245-953C-30118584BC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2076636"/>
              <a:ext cx="3371252" cy="3371252"/>
            </a:xfrm>
            <a:prstGeom prst="rect">
              <a:avLst/>
            </a:prstGeom>
          </p:spPr>
        </p:pic>
        <p:sp>
          <p:nvSpPr>
            <p:cNvPr id="12" name="Elipse 11">
              <a:extLst>
                <a:ext uri="{FF2B5EF4-FFF2-40B4-BE49-F238E27FC236}">
                  <a16:creationId xmlns:a16="http://schemas.microsoft.com/office/drawing/2014/main" xmlns="" id="{530800C7-08E8-4D93-BA3A-DC0DAA3F533E}"/>
                </a:ext>
              </a:extLst>
            </p:cNvPr>
            <p:cNvSpPr/>
            <p:nvPr/>
          </p:nvSpPr>
          <p:spPr>
            <a:xfrm>
              <a:off x="1032046" y="3025643"/>
              <a:ext cx="872196" cy="858129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000" dirty="0"/>
                <a:t>Q</a:t>
              </a:r>
              <a:endParaRPr lang="es-GT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83322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TIPO GOBIERNO-01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0363200" y="-250644"/>
            <a:ext cx="1701800" cy="17018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0"/>
            <a:ext cx="10083800" cy="127846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59" name="TextBox 1"/>
          <p:cNvSpPr txBox="1"/>
          <p:nvPr/>
        </p:nvSpPr>
        <p:spPr>
          <a:xfrm>
            <a:off x="377489" y="265452"/>
            <a:ext cx="7398820" cy="669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3765">
              <a:lnSpc>
                <a:spcPts val="5000"/>
              </a:lnSpc>
            </a:pPr>
            <a:r>
              <a:rPr lang="en-US" sz="3300" b="1" dirty="0">
                <a:solidFill>
                  <a:schemeClr val="bg1"/>
                </a:solidFill>
                <a:latin typeface="Helvetica" pitchFamily="34" charset="0"/>
                <a:ea typeface="League Spartan" charset="0"/>
                <a:cs typeface="Poppins SemiBold" pitchFamily="2" charset="77"/>
              </a:rPr>
              <a:t>NORMAS PRESUPUESTARIAS 2021</a:t>
            </a:r>
          </a:p>
        </p:txBody>
      </p:sp>
      <p:sp>
        <p:nvSpPr>
          <p:cNvPr id="7" name="Freeform 1">
            <a:extLst>
              <a:ext uri="{FF2B5EF4-FFF2-40B4-BE49-F238E27FC236}">
                <a16:creationId xmlns:a16="http://schemas.microsoft.com/office/drawing/2014/main" xmlns="" id="{529A5898-98BB-4E49-9ACD-BE05BDB2D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949" y="1578537"/>
            <a:ext cx="707412" cy="707412"/>
          </a:xfrm>
          <a:custGeom>
            <a:avLst/>
            <a:gdLst>
              <a:gd name="T0" fmla="*/ 0 w 2072"/>
              <a:gd name="T1" fmla="*/ 1036 h 2072"/>
              <a:gd name="T2" fmla="*/ 1036 w 2072"/>
              <a:gd name="T3" fmla="*/ 0 h 2072"/>
              <a:gd name="T4" fmla="*/ 2071 w 2072"/>
              <a:gd name="T5" fmla="*/ 1036 h 2072"/>
              <a:gd name="T6" fmla="*/ 1036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6" y="0"/>
                </a:cubicBezTo>
                <a:cubicBezTo>
                  <a:pt x="1608" y="0"/>
                  <a:pt x="2071" y="464"/>
                  <a:pt x="2071" y="1036"/>
                </a:cubicBezTo>
                <a:cubicBezTo>
                  <a:pt x="2071" y="1607"/>
                  <a:pt x="1608" y="2071"/>
                  <a:pt x="1036" y="2071"/>
                </a:cubicBezTo>
                <a:cubicBezTo>
                  <a:pt x="464" y="2071"/>
                  <a:pt x="0" y="1607"/>
                  <a:pt x="0" y="1036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8" name="Freeform 2">
            <a:extLst>
              <a:ext uri="{FF2B5EF4-FFF2-40B4-BE49-F238E27FC236}">
                <a16:creationId xmlns:a16="http://schemas.microsoft.com/office/drawing/2014/main" xmlns="" id="{B979E088-EE8A-46CD-978B-8702133F8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259" y="2891012"/>
            <a:ext cx="707412" cy="707412"/>
          </a:xfrm>
          <a:custGeom>
            <a:avLst/>
            <a:gdLst>
              <a:gd name="T0" fmla="*/ 0 w 2071"/>
              <a:gd name="T1" fmla="*/ 1036 h 2072"/>
              <a:gd name="T2" fmla="*/ 1034 w 2071"/>
              <a:gd name="T3" fmla="*/ 0 h 2072"/>
              <a:gd name="T4" fmla="*/ 2070 w 2071"/>
              <a:gd name="T5" fmla="*/ 1036 h 2072"/>
              <a:gd name="T6" fmla="*/ 1034 w 2071"/>
              <a:gd name="T7" fmla="*/ 2071 h 2072"/>
              <a:gd name="T8" fmla="*/ 0 w 2071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1" h="2072">
                <a:moveTo>
                  <a:pt x="0" y="1036"/>
                </a:moveTo>
                <a:cubicBezTo>
                  <a:pt x="0" y="464"/>
                  <a:pt x="463" y="0"/>
                  <a:pt x="1034" y="0"/>
                </a:cubicBezTo>
                <a:cubicBezTo>
                  <a:pt x="1606" y="0"/>
                  <a:pt x="2070" y="464"/>
                  <a:pt x="2070" y="1036"/>
                </a:cubicBezTo>
                <a:cubicBezTo>
                  <a:pt x="2070" y="1607"/>
                  <a:pt x="1606" y="2071"/>
                  <a:pt x="1034" y="2071"/>
                </a:cubicBezTo>
                <a:cubicBezTo>
                  <a:pt x="463" y="2071"/>
                  <a:pt x="0" y="1607"/>
                  <a:pt x="0" y="1036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xmlns="" id="{A8F443B4-35E7-49CE-88A5-D34EE6E78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452" y="5940408"/>
            <a:ext cx="707412" cy="707412"/>
          </a:xfrm>
          <a:custGeom>
            <a:avLst/>
            <a:gdLst>
              <a:gd name="T0" fmla="*/ 0 w 2072"/>
              <a:gd name="T1" fmla="*/ 1036 h 2072"/>
              <a:gd name="T2" fmla="*/ 1035 w 2072"/>
              <a:gd name="T3" fmla="*/ 0 h 2072"/>
              <a:gd name="T4" fmla="*/ 2071 w 2072"/>
              <a:gd name="T5" fmla="*/ 1036 h 2072"/>
              <a:gd name="T6" fmla="*/ 1035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5" y="0"/>
                </a:cubicBezTo>
                <a:cubicBezTo>
                  <a:pt x="1607" y="0"/>
                  <a:pt x="2071" y="464"/>
                  <a:pt x="2071" y="1036"/>
                </a:cubicBezTo>
                <a:cubicBezTo>
                  <a:pt x="2071" y="1608"/>
                  <a:pt x="1607" y="2071"/>
                  <a:pt x="1035" y="2071"/>
                </a:cubicBezTo>
                <a:cubicBezTo>
                  <a:pt x="464" y="2071"/>
                  <a:pt x="0" y="1608"/>
                  <a:pt x="0" y="1036"/>
                </a:cubicBez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xmlns="" id="{9C95F6EF-8C54-4F1B-AE68-19379EDE8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3136" y="4712221"/>
            <a:ext cx="707412" cy="707412"/>
          </a:xfrm>
          <a:custGeom>
            <a:avLst/>
            <a:gdLst>
              <a:gd name="T0" fmla="*/ 0 w 2072"/>
              <a:gd name="T1" fmla="*/ 1036 h 2072"/>
              <a:gd name="T2" fmla="*/ 1036 w 2072"/>
              <a:gd name="T3" fmla="*/ 0 h 2072"/>
              <a:gd name="T4" fmla="*/ 2071 w 2072"/>
              <a:gd name="T5" fmla="*/ 1036 h 2072"/>
              <a:gd name="T6" fmla="*/ 1036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6" y="0"/>
                </a:cubicBezTo>
                <a:cubicBezTo>
                  <a:pt x="1607" y="0"/>
                  <a:pt x="2071" y="464"/>
                  <a:pt x="2071" y="1036"/>
                </a:cubicBezTo>
                <a:cubicBezTo>
                  <a:pt x="2071" y="1608"/>
                  <a:pt x="1607" y="2071"/>
                  <a:pt x="1036" y="2071"/>
                </a:cubicBezTo>
                <a:cubicBezTo>
                  <a:pt x="464" y="2071"/>
                  <a:pt x="0" y="1608"/>
                  <a:pt x="0" y="1036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8F832700-D493-4B65-B2A6-43AC55E97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0661" y="5976531"/>
            <a:ext cx="707412" cy="707412"/>
          </a:xfrm>
          <a:custGeom>
            <a:avLst/>
            <a:gdLst>
              <a:gd name="T0" fmla="*/ 0 w 2071"/>
              <a:gd name="T1" fmla="*/ 1035 h 2071"/>
              <a:gd name="T2" fmla="*/ 1036 w 2071"/>
              <a:gd name="T3" fmla="*/ 0 h 2071"/>
              <a:gd name="T4" fmla="*/ 2070 w 2071"/>
              <a:gd name="T5" fmla="*/ 1035 h 2071"/>
              <a:gd name="T6" fmla="*/ 1036 w 2071"/>
              <a:gd name="T7" fmla="*/ 2070 h 2071"/>
              <a:gd name="T8" fmla="*/ 0 w 2071"/>
              <a:gd name="T9" fmla="*/ 1035 h 2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1" h="2071">
                <a:moveTo>
                  <a:pt x="0" y="1035"/>
                </a:moveTo>
                <a:cubicBezTo>
                  <a:pt x="0" y="463"/>
                  <a:pt x="463" y="0"/>
                  <a:pt x="1036" y="0"/>
                </a:cubicBezTo>
                <a:cubicBezTo>
                  <a:pt x="1607" y="0"/>
                  <a:pt x="2070" y="463"/>
                  <a:pt x="2070" y="1035"/>
                </a:cubicBezTo>
                <a:cubicBezTo>
                  <a:pt x="2070" y="1607"/>
                  <a:pt x="1607" y="2070"/>
                  <a:pt x="1036" y="2070"/>
                </a:cubicBezTo>
                <a:cubicBezTo>
                  <a:pt x="463" y="2070"/>
                  <a:pt x="0" y="1607"/>
                  <a:pt x="0" y="103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xmlns="" id="{E91C16DD-59FD-45E1-BF4A-059D332B2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265" y="2806724"/>
            <a:ext cx="707412" cy="707412"/>
          </a:xfrm>
          <a:custGeom>
            <a:avLst/>
            <a:gdLst>
              <a:gd name="T0" fmla="*/ 0 w 2072"/>
              <a:gd name="T1" fmla="*/ 1035 h 2072"/>
              <a:gd name="T2" fmla="*/ 1036 w 2072"/>
              <a:gd name="T3" fmla="*/ 0 h 2072"/>
              <a:gd name="T4" fmla="*/ 2071 w 2072"/>
              <a:gd name="T5" fmla="*/ 1035 h 2072"/>
              <a:gd name="T6" fmla="*/ 1036 w 2072"/>
              <a:gd name="T7" fmla="*/ 2071 h 2072"/>
              <a:gd name="T8" fmla="*/ 0 w 2072"/>
              <a:gd name="T9" fmla="*/ 1035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5"/>
                </a:moveTo>
                <a:cubicBezTo>
                  <a:pt x="0" y="464"/>
                  <a:pt x="464" y="0"/>
                  <a:pt x="1036" y="0"/>
                </a:cubicBezTo>
                <a:cubicBezTo>
                  <a:pt x="1607" y="0"/>
                  <a:pt x="2071" y="464"/>
                  <a:pt x="2071" y="1035"/>
                </a:cubicBezTo>
                <a:cubicBezTo>
                  <a:pt x="2071" y="1607"/>
                  <a:pt x="1607" y="2071"/>
                  <a:pt x="1036" y="2071"/>
                </a:cubicBezTo>
                <a:cubicBezTo>
                  <a:pt x="464" y="2071"/>
                  <a:pt x="0" y="1607"/>
                  <a:pt x="0" y="1035"/>
                </a:cubicBezTo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xmlns="" id="{5C38FA88-C124-468C-B9DC-CEB2282BF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3740" y="1543919"/>
            <a:ext cx="707412" cy="707412"/>
          </a:xfrm>
          <a:custGeom>
            <a:avLst/>
            <a:gdLst>
              <a:gd name="T0" fmla="*/ 0 w 2071"/>
              <a:gd name="T1" fmla="*/ 1035 h 2072"/>
              <a:gd name="T2" fmla="*/ 1035 w 2071"/>
              <a:gd name="T3" fmla="*/ 0 h 2072"/>
              <a:gd name="T4" fmla="*/ 2070 w 2071"/>
              <a:gd name="T5" fmla="*/ 1035 h 2072"/>
              <a:gd name="T6" fmla="*/ 1035 w 2071"/>
              <a:gd name="T7" fmla="*/ 2071 h 2072"/>
              <a:gd name="T8" fmla="*/ 0 w 2071"/>
              <a:gd name="T9" fmla="*/ 1035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1" h="2072">
                <a:moveTo>
                  <a:pt x="0" y="1035"/>
                </a:moveTo>
                <a:cubicBezTo>
                  <a:pt x="0" y="463"/>
                  <a:pt x="463" y="0"/>
                  <a:pt x="1035" y="0"/>
                </a:cubicBezTo>
                <a:cubicBezTo>
                  <a:pt x="1606" y="0"/>
                  <a:pt x="2070" y="463"/>
                  <a:pt x="2070" y="1035"/>
                </a:cubicBezTo>
                <a:cubicBezTo>
                  <a:pt x="2070" y="1607"/>
                  <a:pt x="1606" y="2071"/>
                  <a:pt x="1035" y="2071"/>
                </a:cubicBezTo>
                <a:cubicBezTo>
                  <a:pt x="463" y="2071"/>
                  <a:pt x="0" y="1607"/>
                  <a:pt x="0" y="1035"/>
                </a:cubicBezTo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xmlns="" id="{83788817-7B6C-4774-8A7B-965E5DECF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6647" y="4627933"/>
            <a:ext cx="707412" cy="707412"/>
          </a:xfrm>
          <a:custGeom>
            <a:avLst/>
            <a:gdLst>
              <a:gd name="T0" fmla="*/ 0 w 2072"/>
              <a:gd name="T1" fmla="*/ 1036 h 2072"/>
              <a:gd name="T2" fmla="*/ 1036 w 2072"/>
              <a:gd name="T3" fmla="*/ 0 h 2072"/>
              <a:gd name="T4" fmla="*/ 2071 w 2072"/>
              <a:gd name="T5" fmla="*/ 1036 h 2072"/>
              <a:gd name="T6" fmla="*/ 1036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6" y="0"/>
                </a:cubicBezTo>
                <a:cubicBezTo>
                  <a:pt x="1607" y="0"/>
                  <a:pt x="2071" y="464"/>
                  <a:pt x="2071" y="1036"/>
                </a:cubicBezTo>
                <a:cubicBezTo>
                  <a:pt x="2071" y="1607"/>
                  <a:pt x="1607" y="2071"/>
                  <a:pt x="1036" y="2071"/>
                </a:cubicBezTo>
                <a:cubicBezTo>
                  <a:pt x="464" y="2071"/>
                  <a:pt x="0" y="1607"/>
                  <a:pt x="0" y="1036"/>
                </a:cubicBez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6" name="Freeform 9">
            <a:extLst>
              <a:ext uri="{FF2B5EF4-FFF2-40B4-BE49-F238E27FC236}">
                <a16:creationId xmlns:a16="http://schemas.microsoft.com/office/drawing/2014/main" xmlns="" id="{1CE5C231-2AE9-43C1-A4DA-3FBC1F08F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7525" y="2222733"/>
            <a:ext cx="2465406" cy="1873890"/>
          </a:xfrm>
          <a:custGeom>
            <a:avLst/>
            <a:gdLst>
              <a:gd name="T0" fmla="*/ 7223 w 7224"/>
              <a:gd name="T1" fmla="*/ 2901 h 5490"/>
              <a:gd name="T2" fmla="*/ 5866 w 7224"/>
              <a:gd name="T3" fmla="*/ 2075 h 5490"/>
              <a:gd name="T4" fmla="*/ 5866 w 7224"/>
              <a:gd name="T5" fmla="*/ 2360 h 5490"/>
              <a:gd name="T6" fmla="*/ 2280 w 7224"/>
              <a:gd name="T7" fmla="*/ 2360 h 5490"/>
              <a:gd name="T8" fmla="*/ 3299 w 7224"/>
              <a:gd name="T9" fmla="*/ 1341 h 5490"/>
              <a:gd name="T10" fmla="*/ 3502 w 7224"/>
              <a:gd name="T11" fmla="*/ 1544 h 5490"/>
              <a:gd name="T12" fmla="*/ 3877 w 7224"/>
              <a:gd name="T13" fmla="*/ 0 h 5490"/>
              <a:gd name="T14" fmla="*/ 2333 w 7224"/>
              <a:gd name="T15" fmla="*/ 374 h 5490"/>
              <a:gd name="T16" fmla="*/ 2535 w 7224"/>
              <a:gd name="T17" fmla="*/ 577 h 5490"/>
              <a:gd name="T18" fmla="*/ 0 w 7224"/>
              <a:gd name="T19" fmla="*/ 3123 h 5490"/>
              <a:gd name="T20" fmla="*/ 0 w 7224"/>
              <a:gd name="T21" fmla="*/ 5489 h 5490"/>
              <a:gd name="T22" fmla="*/ 2048 w 7224"/>
              <a:gd name="T23" fmla="*/ 3442 h 5490"/>
              <a:gd name="T24" fmla="*/ 5866 w 7224"/>
              <a:gd name="T25" fmla="*/ 3442 h 5490"/>
              <a:gd name="T26" fmla="*/ 5866 w 7224"/>
              <a:gd name="T27" fmla="*/ 3728 h 5490"/>
              <a:gd name="T28" fmla="*/ 7223 w 7224"/>
              <a:gd name="T29" fmla="*/ 2901 h 5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224" h="5490">
                <a:moveTo>
                  <a:pt x="7223" y="2901"/>
                </a:moveTo>
                <a:lnTo>
                  <a:pt x="5866" y="2075"/>
                </a:lnTo>
                <a:lnTo>
                  <a:pt x="5866" y="2360"/>
                </a:lnTo>
                <a:lnTo>
                  <a:pt x="2280" y="2360"/>
                </a:lnTo>
                <a:lnTo>
                  <a:pt x="3299" y="1341"/>
                </a:lnTo>
                <a:lnTo>
                  <a:pt x="3502" y="1544"/>
                </a:lnTo>
                <a:lnTo>
                  <a:pt x="3877" y="0"/>
                </a:lnTo>
                <a:lnTo>
                  <a:pt x="2333" y="374"/>
                </a:lnTo>
                <a:lnTo>
                  <a:pt x="2535" y="577"/>
                </a:lnTo>
                <a:lnTo>
                  <a:pt x="0" y="3123"/>
                </a:lnTo>
                <a:lnTo>
                  <a:pt x="0" y="5489"/>
                </a:lnTo>
                <a:cubicBezTo>
                  <a:pt x="0" y="4358"/>
                  <a:pt x="917" y="3442"/>
                  <a:pt x="2048" y="3442"/>
                </a:cubicBezTo>
                <a:lnTo>
                  <a:pt x="5866" y="3442"/>
                </a:lnTo>
                <a:lnTo>
                  <a:pt x="5866" y="3728"/>
                </a:lnTo>
                <a:lnTo>
                  <a:pt x="7223" y="2901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xmlns="" id="{68D7CB28-71A9-40E3-A728-72DCD1918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906" y="3398241"/>
            <a:ext cx="1873890" cy="2465406"/>
          </a:xfrm>
          <a:custGeom>
            <a:avLst/>
            <a:gdLst>
              <a:gd name="T0" fmla="*/ 2587 w 5490"/>
              <a:gd name="T1" fmla="*/ 7222 h 7223"/>
              <a:gd name="T2" fmla="*/ 3414 w 5490"/>
              <a:gd name="T3" fmla="*/ 5866 h 7223"/>
              <a:gd name="T4" fmla="*/ 3128 w 5490"/>
              <a:gd name="T5" fmla="*/ 5866 h 7223"/>
              <a:gd name="T6" fmla="*/ 3128 w 5490"/>
              <a:gd name="T7" fmla="*/ 2280 h 7223"/>
              <a:gd name="T8" fmla="*/ 4147 w 5490"/>
              <a:gd name="T9" fmla="*/ 3299 h 7223"/>
              <a:gd name="T10" fmla="*/ 3945 w 5490"/>
              <a:gd name="T11" fmla="*/ 3502 h 7223"/>
              <a:gd name="T12" fmla="*/ 5489 w 5490"/>
              <a:gd name="T13" fmla="*/ 3876 h 7223"/>
              <a:gd name="T14" fmla="*/ 5114 w 5490"/>
              <a:gd name="T15" fmla="*/ 2332 h 7223"/>
              <a:gd name="T16" fmla="*/ 4912 w 5490"/>
              <a:gd name="T17" fmla="*/ 2534 h 7223"/>
              <a:gd name="T18" fmla="*/ 2365 w 5490"/>
              <a:gd name="T19" fmla="*/ 0 h 7223"/>
              <a:gd name="T20" fmla="*/ 0 w 5490"/>
              <a:gd name="T21" fmla="*/ 0 h 7223"/>
              <a:gd name="T22" fmla="*/ 2047 w 5490"/>
              <a:gd name="T23" fmla="*/ 2047 h 7223"/>
              <a:gd name="T24" fmla="*/ 2047 w 5490"/>
              <a:gd name="T25" fmla="*/ 5866 h 7223"/>
              <a:gd name="T26" fmla="*/ 1761 w 5490"/>
              <a:gd name="T27" fmla="*/ 5866 h 7223"/>
              <a:gd name="T28" fmla="*/ 2587 w 5490"/>
              <a:gd name="T29" fmla="*/ 7222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90" h="7223">
                <a:moveTo>
                  <a:pt x="2587" y="7222"/>
                </a:moveTo>
                <a:lnTo>
                  <a:pt x="3414" y="5866"/>
                </a:lnTo>
                <a:lnTo>
                  <a:pt x="3128" y="5866"/>
                </a:lnTo>
                <a:lnTo>
                  <a:pt x="3128" y="2280"/>
                </a:lnTo>
                <a:lnTo>
                  <a:pt x="4147" y="3299"/>
                </a:lnTo>
                <a:lnTo>
                  <a:pt x="3945" y="3502"/>
                </a:lnTo>
                <a:lnTo>
                  <a:pt x="5489" y="3876"/>
                </a:lnTo>
                <a:lnTo>
                  <a:pt x="5114" y="2332"/>
                </a:lnTo>
                <a:lnTo>
                  <a:pt x="4912" y="2534"/>
                </a:lnTo>
                <a:lnTo>
                  <a:pt x="2365" y="0"/>
                </a:lnTo>
                <a:lnTo>
                  <a:pt x="0" y="0"/>
                </a:lnTo>
                <a:cubicBezTo>
                  <a:pt x="1130" y="0"/>
                  <a:pt x="2047" y="916"/>
                  <a:pt x="2047" y="2047"/>
                </a:cubicBezTo>
                <a:lnTo>
                  <a:pt x="2047" y="5866"/>
                </a:lnTo>
                <a:lnTo>
                  <a:pt x="1761" y="5866"/>
                </a:lnTo>
                <a:lnTo>
                  <a:pt x="2587" y="722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xmlns="" id="{8EA35C37-937F-471F-AE06-7A1DF4736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0388" y="4096622"/>
            <a:ext cx="2465406" cy="1873889"/>
          </a:xfrm>
          <a:custGeom>
            <a:avLst/>
            <a:gdLst>
              <a:gd name="T0" fmla="*/ 0 w 7223"/>
              <a:gd name="T1" fmla="*/ 2588 h 5491"/>
              <a:gd name="T2" fmla="*/ 1357 w 7223"/>
              <a:gd name="T3" fmla="*/ 3415 h 5491"/>
              <a:gd name="T4" fmla="*/ 1357 w 7223"/>
              <a:gd name="T5" fmla="*/ 3129 h 5491"/>
              <a:gd name="T6" fmla="*/ 4942 w 7223"/>
              <a:gd name="T7" fmla="*/ 3129 h 5491"/>
              <a:gd name="T8" fmla="*/ 3923 w 7223"/>
              <a:gd name="T9" fmla="*/ 4148 h 5491"/>
              <a:gd name="T10" fmla="*/ 3721 w 7223"/>
              <a:gd name="T11" fmla="*/ 3946 h 5491"/>
              <a:gd name="T12" fmla="*/ 3346 w 7223"/>
              <a:gd name="T13" fmla="*/ 5490 h 5491"/>
              <a:gd name="T14" fmla="*/ 4889 w 7223"/>
              <a:gd name="T15" fmla="*/ 5115 h 5491"/>
              <a:gd name="T16" fmla="*/ 4687 w 7223"/>
              <a:gd name="T17" fmla="*/ 4913 h 5491"/>
              <a:gd name="T18" fmla="*/ 7222 w 7223"/>
              <a:gd name="T19" fmla="*/ 2366 h 5491"/>
              <a:gd name="T20" fmla="*/ 7222 w 7223"/>
              <a:gd name="T21" fmla="*/ 0 h 5491"/>
              <a:gd name="T22" fmla="*/ 5175 w 7223"/>
              <a:gd name="T23" fmla="*/ 2048 h 5491"/>
              <a:gd name="T24" fmla="*/ 1357 w 7223"/>
              <a:gd name="T25" fmla="*/ 2048 h 5491"/>
              <a:gd name="T26" fmla="*/ 1357 w 7223"/>
              <a:gd name="T27" fmla="*/ 1762 h 5491"/>
              <a:gd name="T28" fmla="*/ 0 w 7223"/>
              <a:gd name="T29" fmla="*/ 2588 h 5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223" h="5491">
                <a:moveTo>
                  <a:pt x="0" y="2588"/>
                </a:moveTo>
                <a:lnTo>
                  <a:pt x="1357" y="3415"/>
                </a:lnTo>
                <a:lnTo>
                  <a:pt x="1357" y="3129"/>
                </a:lnTo>
                <a:lnTo>
                  <a:pt x="4942" y="3129"/>
                </a:lnTo>
                <a:lnTo>
                  <a:pt x="3923" y="4148"/>
                </a:lnTo>
                <a:lnTo>
                  <a:pt x="3721" y="3946"/>
                </a:lnTo>
                <a:lnTo>
                  <a:pt x="3346" y="5490"/>
                </a:lnTo>
                <a:lnTo>
                  <a:pt x="4889" y="5115"/>
                </a:lnTo>
                <a:lnTo>
                  <a:pt x="4687" y="4913"/>
                </a:lnTo>
                <a:lnTo>
                  <a:pt x="7222" y="2366"/>
                </a:lnTo>
                <a:lnTo>
                  <a:pt x="7222" y="0"/>
                </a:lnTo>
                <a:cubicBezTo>
                  <a:pt x="7222" y="1131"/>
                  <a:pt x="6305" y="2048"/>
                  <a:pt x="5175" y="2048"/>
                </a:cubicBezTo>
                <a:lnTo>
                  <a:pt x="1357" y="2048"/>
                </a:lnTo>
                <a:lnTo>
                  <a:pt x="1357" y="1762"/>
                </a:lnTo>
                <a:lnTo>
                  <a:pt x="0" y="2588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9" name="Freeform 12">
            <a:extLst>
              <a:ext uri="{FF2B5EF4-FFF2-40B4-BE49-F238E27FC236}">
                <a16:creationId xmlns:a16="http://schemas.microsoft.com/office/drawing/2014/main" xmlns="" id="{41B61E7B-F1D7-41C1-9215-63BC4B1FF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018" y="2331103"/>
            <a:ext cx="1873889" cy="2465406"/>
          </a:xfrm>
          <a:custGeom>
            <a:avLst/>
            <a:gdLst>
              <a:gd name="T0" fmla="*/ 2902 w 5491"/>
              <a:gd name="T1" fmla="*/ 0 h 7223"/>
              <a:gd name="T2" fmla="*/ 2075 w 5491"/>
              <a:gd name="T3" fmla="*/ 1356 h 7223"/>
              <a:gd name="T4" fmla="*/ 2360 w 5491"/>
              <a:gd name="T5" fmla="*/ 1356 h 7223"/>
              <a:gd name="T6" fmla="*/ 2360 w 5491"/>
              <a:gd name="T7" fmla="*/ 4941 h 7223"/>
              <a:gd name="T8" fmla="*/ 1342 w 5491"/>
              <a:gd name="T9" fmla="*/ 3922 h 7223"/>
              <a:gd name="T10" fmla="*/ 1544 w 5491"/>
              <a:gd name="T11" fmla="*/ 3720 h 7223"/>
              <a:gd name="T12" fmla="*/ 0 w 5491"/>
              <a:gd name="T13" fmla="*/ 3346 h 7223"/>
              <a:gd name="T14" fmla="*/ 375 w 5491"/>
              <a:gd name="T15" fmla="*/ 4889 h 7223"/>
              <a:gd name="T16" fmla="*/ 577 w 5491"/>
              <a:gd name="T17" fmla="*/ 4687 h 7223"/>
              <a:gd name="T18" fmla="*/ 3124 w 5491"/>
              <a:gd name="T19" fmla="*/ 7222 h 7223"/>
              <a:gd name="T20" fmla="*/ 5490 w 5491"/>
              <a:gd name="T21" fmla="*/ 7222 h 7223"/>
              <a:gd name="T22" fmla="*/ 3442 w 5491"/>
              <a:gd name="T23" fmla="*/ 5174 h 7223"/>
              <a:gd name="T24" fmla="*/ 3442 w 5491"/>
              <a:gd name="T25" fmla="*/ 1356 h 7223"/>
              <a:gd name="T26" fmla="*/ 3728 w 5491"/>
              <a:gd name="T27" fmla="*/ 1356 h 7223"/>
              <a:gd name="T28" fmla="*/ 2902 w 5491"/>
              <a:gd name="T29" fmla="*/ 0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91" h="7223">
                <a:moveTo>
                  <a:pt x="2902" y="0"/>
                </a:moveTo>
                <a:lnTo>
                  <a:pt x="2075" y="1356"/>
                </a:lnTo>
                <a:lnTo>
                  <a:pt x="2360" y="1356"/>
                </a:lnTo>
                <a:lnTo>
                  <a:pt x="2360" y="4941"/>
                </a:lnTo>
                <a:lnTo>
                  <a:pt x="1342" y="3922"/>
                </a:lnTo>
                <a:lnTo>
                  <a:pt x="1544" y="3720"/>
                </a:lnTo>
                <a:lnTo>
                  <a:pt x="0" y="3346"/>
                </a:lnTo>
                <a:lnTo>
                  <a:pt x="375" y="4889"/>
                </a:lnTo>
                <a:lnTo>
                  <a:pt x="577" y="4687"/>
                </a:lnTo>
                <a:lnTo>
                  <a:pt x="3124" y="7222"/>
                </a:lnTo>
                <a:lnTo>
                  <a:pt x="5490" y="7222"/>
                </a:lnTo>
                <a:cubicBezTo>
                  <a:pt x="4359" y="7222"/>
                  <a:pt x="3442" y="6305"/>
                  <a:pt x="3442" y="5174"/>
                </a:cubicBezTo>
                <a:lnTo>
                  <a:pt x="3442" y="1356"/>
                </a:lnTo>
                <a:lnTo>
                  <a:pt x="3728" y="1356"/>
                </a:lnTo>
                <a:lnTo>
                  <a:pt x="2902" y="0"/>
                </a:lnTo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xmlns="" id="{F917870C-9F10-4E38-86B9-647097A26CC4}"/>
              </a:ext>
            </a:extLst>
          </p:cNvPr>
          <p:cNvSpPr txBox="1">
            <a:spLocks/>
          </p:cNvSpPr>
          <p:nvPr/>
        </p:nvSpPr>
        <p:spPr>
          <a:xfrm>
            <a:off x="7256403" y="1688030"/>
            <a:ext cx="3201939" cy="905889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6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Recursos dirigidos a prioridades y resultados estratégicos de desarrollo</a:t>
            </a:r>
            <a:endParaRPr lang="es-ES" sz="16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xmlns="" id="{FA34D06B-3082-4C3D-9D10-192C6B47FB56}"/>
              </a:ext>
            </a:extLst>
          </p:cNvPr>
          <p:cNvSpPr txBox="1">
            <a:spLocks/>
          </p:cNvSpPr>
          <p:nvPr/>
        </p:nvSpPr>
        <p:spPr>
          <a:xfrm>
            <a:off x="928741" y="1788760"/>
            <a:ext cx="3201939" cy="634020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2050"/>
              </a:lnSpc>
            </a:pPr>
            <a:r>
              <a:rPr lang="en-US" sz="1800" b="1" dirty="0" err="1" smtClean="0">
                <a:solidFill>
                  <a:srgbClr val="002060"/>
                </a:solidFill>
                <a:latin typeface="Helvetica" panose="020B0504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Vinculación</a:t>
            </a:r>
            <a:r>
              <a:rPr lang="en-US" sz="1800" b="1" dirty="0" smtClean="0">
                <a:solidFill>
                  <a:srgbClr val="002060"/>
                </a:solidFill>
                <a:latin typeface="Helvetica" panose="020B0504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</a:p>
          <a:p>
            <a:pPr algn="r">
              <a:lnSpc>
                <a:spcPts val="2050"/>
              </a:lnSpc>
            </a:pPr>
            <a:r>
              <a:rPr lang="en-US" sz="1800" b="1" dirty="0" smtClean="0">
                <a:solidFill>
                  <a:srgbClr val="002060"/>
                </a:solidFill>
                <a:latin typeface="Helvetica" panose="020B0504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Plan- </a:t>
            </a:r>
            <a:r>
              <a:rPr lang="en-US" sz="1800" b="1" dirty="0" err="1" smtClean="0">
                <a:solidFill>
                  <a:srgbClr val="002060"/>
                </a:solidFill>
                <a:latin typeface="Helvetica" panose="020B0504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Presupuesto</a:t>
            </a:r>
            <a:endParaRPr lang="en-US" sz="1800" b="1" dirty="0">
              <a:solidFill>
                <a:srgbClr val="002060"/>
              </a:solidFill>
              <a:latin typeface="Helvetica" panose="020B050402020203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xmlns="" id="{1414324C-0509-4A85-9672-32C412904327}"/>
              </a:ext>
            </a:extLst>
          </p:cNvPr>
          <p:cNvSpPr txBox="1">
            <a:spLocks/>
          </p:cNvSpPr>
          <p:nvPr/>
        </p:nvSpPr>
        <p:spPr>
          <a:xfrm>
            <a:off x="947331" y="5660813"/>
            <a:ext cx="3201939" cy="315471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2050"/>
              </a:lnSpc>
            </a:pPr>
            <a:r>
              <a:rPr lang="en-US" sz="1800" b="1" dirty="0" err="1" smtClean="0">
                <a:solidFill>
                  <a:srgbClr val="002060"/>
                </a:solidFill>
                <a:latin typeface="Helvetica" panose="020B0504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Monitoreo</a:t>
            </a:r>
            <a:r>
              <a:rPr lang="en-US" sz="1800" b="1" dirty="0" smtClean="0">
                <a:solidFill>
                  <a:srgbClr val="002060"/>
                </a:solidFill>
                <a:latin typeface="Helvetica" panose="020B0504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y </a:t>
            </a:r>
            <a:r>
              <a:rPr lang="en-US" sz="1800" b="1" dirty="0" err="1" smtClean="0">
                <a:solidFill>
                  <a:srgbClr val="002060"/>
                </a:solidFill>
                <a:latin typeface="Helvetica" panose="020B0504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evaluación</a:t>
            </a:r>
            <a:endParaRPr lang="en-US" sz="1800" b="1" dirty="0">
              <a:solidFill>
                <a:srgbClr val="002060"/>
              </a:solidFill>
              <a:latin typeface="Helvetica" panose="020B050402020203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Shape 2588">
            <a:extLst>
              <a:ext uri="{FF2B5EF4-FFF2-40B4-BE49-F238E27FC236}">
                <a16:creationId xmlns:a16="http://schemas.microsoft.com/office/drawing/2014/main" xmlns="" id="{8AEC56ED-5702-4FFF-B853-2E4D4B2F2BA8}"/>
              </a:ext>
            </a:extLst>
          </p:cNvPr>
          <p:cNvSpPr>
            <a:spLocks noChangeAspect="1"/>
          </p:cNvSpPr>
          <p:nvPr/>
        </p:nvSpPr>
        <p:spPr>
          <a:xfrm>
            <a:off x="6548991" y="1805271"/>
            <a:ext cx="279328" cy="253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589">
            <a:extLst>
              <a:ext uri="{FF2B5EF4-FFF2-40B4-BE49-F238E27FC236}">
                <a16:creationId xmlns:a16="http://schemas.microsoft.com/office/drawing/2014/main" xmlns="" id="{8133581D-C8BB-4B24-941C-73EE41BD0C7E}"/>
              </a:ext>
            </a:extLst>
          </p:cNvPr>
          <p:cNvSpPr>
            <a:spLocks noChangeAspect="1"/>
          </p:cNvSpPr>
          <p:nvPr/>
        </p:nvSpPr>
        <p:spPr>
          <a:xfrm>
            <a:off x="7813302" y="3117746"/>
            <a:ext cx="279328" cy="253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0">
            <a:extLst>
              <a:ext uri="{FF2B5EF4-FFF2-40B4-BE49-F238E27FC236}">
                <a16:creationId xmlns:a16="http://schemas.microsoft.com/office/drawing/2014/main" xmlns="" id="{B4110862-D045-4F45-AA40-723B0C361302}"/>
              </a:ext>
            </a:extLst>
          </p:cNvPr>
          <p:cNvSpPr>
            <a:spLocks noChangeAspect="1"/>
          </p:cNvSpPr>
          <p:nvPr/>
        </p:nvSpPr>
        <p:spPr>
          <a:xfrm>
            <a:off x="7777178" y="4951659"/>
            <a:ext cx="279328" cy="228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613">
            <a:extLst>
              <a:ext uri="{FF2B5EF4-FFF2-40B4-BE49-F238E27FC236}">
                <a16:creationId xmlns:a16="http://schemas.microsoft.com/office/drawing/2014/main" xmlns="" id="{DB98CFFE-608A-466E-A142-F0F2F28EAD4A}"/>
              </a:ext>
            </a:extLst>
          </p:cNvPr>
          <p:cNvSpPr>
            <a:spLocks noChangeAspect="1"/>
          </p:cNvSpPr>
          <p:nvPr/>
        </p:nvSpPr>
        <p:spPr>
          <a:xfrm>
            <a:off x="6464703" y="6190573"/>
            <a:ext cx="279328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32">
            <a:extLst>
              <a:ext uri="{FF2B5EF4-FFF2-40B4-BE49-F238E27FC236}">
                <a16:creationId xmlns:a16="http://schemas.microsoft.com/office/drawing/2014/main" xmlns="" id="{30FA95BB-0578-47CE-B64A-5CAC25CC56E6}"/>
              </a:ext>
            </a:extLst>
          </p:cNvPr>
          <p:cNvSpPr>
            <a:spLocks noChangeAspect="1"/>
          </p:cNvSpPr>
          <p:nvPr/>
        </p:nvSpPr>
        <p:spPr>
          <a:xfrm>
            <a:off x="4753175" y="1757962"/>
            <a:ext cx="22854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551">
            <a:extLst>
              <a:ext uri="{FF2B5EF4-FFF2-40B4-BE49-F238E27FC236}">
                <a16:creationId xmlns:a16="http://schemas.microsoft.com/office/drawing/2014/main" xmlns="" id="{20BCCC72-F1DF-4039-A946-FC19668C29F7}"/>
              </a:ext>
            </a:extLst>
          </p:cNvPr>
          <p:cNvSpPr>
            <a:spLocks noChangeAspect="1"/>
          </p:cNvSpPr>
          <p:nvPr/>
        </p:nvSpPr>
        <p:spPr>
          <a:xfrm>
            <a:off x="3415307" y="3020767"/>
            <a:ext cx="279328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7412104" y="5593914"/>
            <a:ext cx="28905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Mecanismos de registro </a:t>
            </a:r>
            <a:endParaRPr lang="es-ES" b="1" dirty="0" smtClean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s-ES" b="1" dirty="0" smtClean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 </a:t>
            </a:r>
            <a:r>
              <a:rPr lang="es-ES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rendición de cuentas</a:t>
            </a:r>
            <a:endParaRPr lang="es-ES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91443" y="4768697"/>
            <a:ext cx="477894" cy="477894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063" y="6087035"/>
            <a:ext cx="385590" cy="38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2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8BD94EF-63E2-493A-82FB-ECC1A95E2F1B}">
  <we:reference id="wa104381411" version="1.0.0.0" store="es-ES" storeType="OMEX"/>
  <we:alternateReferences>
    <we:reference id="wa104381411" version="1.0.0.0" store="WA10438141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1819</TotalTime>
  <Words>53</Words>
  <Application>Microsoft Office PowerPoint</Application>
  <PresentationFormat>Panorámica</PresentationFormat>
  <Paragraphs>18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Gill Sans</vt:lpstr>
      <vt:lpstr>Helvetica</vt:lpstr>
      <vt:lpstr>League Spartan</vt:lpstr>
      <vt:lpstr>Open Sans Light</vt:lpstr>
      <vt:lpstr>Open Sans Semibold</vt:lpstr>
      <vt:lpstr>Poppins SemiBold</vt:lpstr>
      <vt:lpstr>Tema de Office</vt:lpstr>
      <vt:lpstr>Taller  Normas Presupuestarias  Ejercicio Fiscal 2021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de Trabajo Presupuesto General de Ingresos y Egresos  Ejercicio Fiscal 2021</dc:title>
  <dc:creator>DS</dc:creator>
  <cp:lastModifiedBy>DS</cp:lastModifiedBy>
  <cp:revision>27</cp:revision>
  <dcterms:created xsi:type="dcterms:W3CDTF">1900-01-01T00:00:00Z</dcterms:created>
  <dcterms:modified xsi:type="dcterms:W3CDTF">2020-12-15T14:57:36Z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2052-10.16.0</vt:lpwstr>
  </property>
</Properties>
</file>