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78" r:id="rId3"/>
    <p:sldId id="279" r:id="rId4"/>
    <p:sldId id="280" r:id="rId5"/>
    <p:sldId id="282" r:id="rId6"/>
    <p:sldId id="283" r:id="rId7"/>
    <p:sldId id="284" r:id="rId8"/>
    <p:sldId id="267" r:id="rId9"/>
    <p:sldId id="266" r:id="rId10"/>
  </p:sldIdLst>
  <p:sldSz cx="9144000" cy="6858000" type="screen4x3"/>
  <p:notesSz cx="7010400" cy="9223375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2592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9146E4-60BE-44DF-9388-8751C8175DA2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GT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C22200-B636-4DCA-919A-D3073498595C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8367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22200-B636-4DCA-919A-D3073498595C}" type="slidenum">
              <a:rPr lang="es-GT" smtClean="0"/>
              <a:t>1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9104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8532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06833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47061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96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69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77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3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97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551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46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8259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1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14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7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5385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50981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397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24917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57791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87773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66387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8E53-F85B-431E-9C21-44313D72C0EA}" type="datetimeFigureOut">
              <a:rPr lang="es-GT" smtClean="0"/>
              <a:t>16/12/2020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3ECC8-5B86-4AB5-9AC8-558B86626077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25209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8E53-F85B-431E-9C21-44313D72C0E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16/12/2020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3ECC8-5B86-4AB5-9AC8-558B86626077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6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Docs%20de%20respaldo/INFORME%20AL%2030%20DE%20SEPTIEMBRE%202020%20EJECUCI&#211;N%20Y%20PROYECCI&#211;N.xls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hyperlink" Target="Docs%20de%20respaldo/PROYECTO%20INGENIERIA%20FORENSE%20INACIF%202018.d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hyperlink" Target="Docs%20de%20respaldo/PROYECTO%20AREA%20DE%20ANALISIS%20AMBIENTAL%202018%20LAB-084-2018.pdf" TargetMode="External"/><Relationship Id="rId5" Type="http://schemas.openxmlformats.org/officeDocument/2006/relationships/hyperlink" Target="Docs%20de%20respaldo/Solicitud%20Congreso%20POA%202021.xlsx" TargetMode="External"/><Relationship Id="rId4" Type="http://schemas.openxmlformats.org/officeDocument/2006/relationships/hyperlink" Target="Docs%20de%20respaldo/Implementacio&#769;n%20del%20Laboratorio%20de%20Serologi&#769;a%20y%20Gene&#769;tica%20en%20el%20Departamento%20de%20Quetzaltenango%20fina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Docs%20de%20respaldo/PROYECTO%20AREA%20DE%20ANALISIS%20AMBIENTAL%202018%20LAB-084-2018.pdf" TargetMode="External"/><Relationship Id="rId7" Type="http://schemas.openxmlformats.org/officeDocument/2006/relationships/hyperlink" Target="Docs%20de%20respaldo/Propuesta%20del%20Bancio%20genetico%20de%20uso%20forense%2016012018-1.docx" TargetMode="External"/><Relationship Id="rId2" Type="http://schemas.openxmlformats.org/officeDocument/2006/relationships/hyperlink" Target="Docs%20de%20respaldo/Solicitud%20Congreso%20POA%202021.xlsx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Docs%20de%20respaldo/PROYECTO%20INGENIERIA%20FORENSE%20INACIF%202018.doc" TargetMode="External"/><Relationship Id="rId5" Type="http://schemas.openxmlformats.org/officeDocument/2006/relationships/hyperlink" Target="Docs%20de%20respaldo/Implementacio&#769;n%20del%20Laboratorio%20de%20Serologi&#769;a%20y%20Gene&#769;tica%20en%20el%20Departamento%20de%20Quetzaltenango%20final.pdf" TargetMode="Externa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5889874"/>
            <a:ext cx="9180512" cy="968126"/>
          </a:xfrm>
          <a:prstGeom prst="rect">
            <a:avLst/>
          </a:prstGeom>
        </p:spPr>
      </p:pic>
      <p:sp>
        <p:nvSpPr>
          <p:cNvPr id="5" name="4 CuadroTexto">
            <a:hlinkClick r:id="rId4" action="ppaction://hlinkfile"/>
          </p:cNvPr>
          <p:cNvSpPr txBox="1"/>
          <p:nvPr/>
        </p:nvSpPr>
        <p:spPr>
          <a:xfrm>
            <a:off x="305272" y="451207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solicitado 2021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5531"/>
              </p:ext>
            </p:extLst>
          </p:nvPr>
        </p:nvGraphicFramePr>
        <p:xfrm>
          <a:off x="755576" y="2348880"/>
          <a:ext cx="7227076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7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67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6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67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8944">
                <a:tc>
                  <a:txBody>
                    <a:bodyPr/>
                    <a:lstStyle/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PRESUPUESTO NECESARIO Y SOLICITADO A MNINFIN Q.</a:t>
                      </a:r>
                      <a:endParaRPr lang="es-GT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GASTOS DE FUNCIONAMIENTO Q.</a:t>
                      </a:r>
                      <a:endParaRPr lang="es-GT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GASTOS DE INVERSIÓN</a:t>
                      </a:r>
                    </a:p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Q.</a:t>
                      </a:r>
                      <a:endParaRPr lang="es-GT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16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TECHO PRESUPUESTARIO (mismo</a:t>
                      </a:r>
                      <a:r>
                        <a:rPr lang="es-GT" sz="16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presupuesto 2020, sin BCIE Q27,369,000.00)</a:t>
                      </a:r>
                      <a:endParaRPr lang="es-GT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055">
                <a:tc>
                  <a:txBody>
                    <a:bodyPr/>
                    <a:lstStyle/>
                    <a:p>
                      <a:pPr algn="ctr"/>
                      <a:endParaRPr lang="es-GT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</a:rPr>
                        <a:t>557,236,667</a:t>
                      </a:r>
                      <a:endParaRPr lang="es-G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GT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s-GT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447,930,206</a:t>
                      </a:r>
                      <a:endParaRPr lang="es-GT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s-GT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GT" sz="1600" dirty="0" smtClean="0">
                          <a:solidFill>
                            <a:schemeClr val="tx1"/>
                          </a:solidFill>
                        </a:rPr>
                        <a:t>109,306,461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GT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GT" sz="1600" dirty="0" smtClean="0">
                          <a:solidFill>
                            <a:srgbClr val="FF0000"/>
                          </a:solidFill>
                        </a:rPr>
                        <a:t>260,000.00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39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5889874"/>
            <a:ext cx="9180512" cy="96812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75036" y="184547"/>
            <a:ext cx="695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PRIORITARIAS</a:t>
            </a:r>
            <a:endParaRPr lang="es-GT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566850"/>
              </p:ext>
            </p:extLst>
          </p:nvPr>
        </p:nvGraphicFramePr>
        <p:xfrm>
          <a:off x="126174" y="922968"/>
          <a:ext cx="8855140" cy="45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5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85270">
                <a:tc>
                  <a:txBody>
                    <a:bodyPr/>
                    <a:lstStyle/>
                    <a:p>
                      <a:pPr algn="ctr"/>
                      <a:endParaRPr lang="es-GT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s-GT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PRINCIPALES EJES DE TRABAJO</a:t>
                      </a:r>
                    </a:p>
                    <a:p>
                      <a:pPr algn="ctr"/>
                      <a:endParaRPr lang="es-GT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1234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s-GT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GT" b="1" u="none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Ampliación</a:t>
                      </a:r>
                      <a:r>
                        <a:rPr lang="es-GT" b="1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 de cobertura municipal con </a:t>
                      </a:r>
                      <a:r>
                        <a:rPr lang="es-MX" b="1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atención en clínicas médico – psicológicas</a:t>
                      </a:r>
                      <a:r>
                        <a:rPr lang="es-GT" b="1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 </a:t>
                      </a:r>
                      <a:r>
                        <a:rPr lang="es-GT" b="1" u="non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s-GT" b="1" baseline="0" dirty="0" smtClean="0">
                          <a:hlinkClick r:id="rId4" action="ppaction://hlinkfile"/>
                        </a:rPr>
                        <a:t>Ampliación de cobertura de Laboratorios de Criminalística.</a:t>
                      </a: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s-MX" b="1" baseline="0" dirty="0" smtClean="0">
                          <a:hlinkClick r:id="rId5" action="ppaction://hlinkfile"/>
                        </a:rPr>
                        <a:t>Renovación de equipo urgente en laboratorios.</a:t>
                      </a:r>
                      <a:endParaRPr lang="es-MX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s-GT" b="1" baseline="0" dirty="0" smtClean="0">
                          <a:hlinkClick r:id="rId6" action="ppaction://hlinkfile"/>
                        </a:rPr>
                        <a:t>Implementación del Laboratorio de Ambiente.</a:t>
                      </a: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s-GT" b="1" baseline="0" dirty="0" smtClean="0">
                          <a:hlinkClick r:id="rId7" action="ppaction://hlinkfile"/>
                        </a:rPr>
                        <a:t>Implementación del  Laboratorio de Accidentología.</a:t>
                      </a:r>
                      <a:endParaRPr lang="es-GT" b="1" baseline="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baseline="0" dirty="0" smtClean="0"/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s-GT" b="1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G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5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1392" y="188640"/>
            <a:ext cx="8928992" cy="831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000" b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>
                <a:solidFill>
                  <a:srgbClr val="1F497D">
                    <a:lumMod val="50000"/>
                  </a:srgbClr>
                </a:solidFill>
              </a:rPr>
              <a:t>RESUMEN DE PROYECTOS 2021</a:t>
            </a:r>
            <a:endParaRPr lang="es-MX" sz="28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38591"/>
              </p:ext>
            </p:extLst>
          </p:nvPr>
        </p:nvGraphicFramePr>
        <p:xfrm>
          <a:off x="323530" y="836712"/>
          <a:ext cx="8640957" cy="554461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59125"/>
                <a:gridCol w="1171397"/>
                <a:gridCol w="1171397"/>
                <a:gridCol w="1171397"/>
                <a:gridCol w="1171397"/>
                <a:gridCol w="976165"/>
                <a:gridCol w="720079"/>
              </a:tblGrid>
              <a:tr h="846217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Grupo de gasto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Grupo 0 Servicios Personales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Grupo 100 Servicios No personales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Grupo 200 Materiales y Suministros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Grupo 300  Propiedad, Planta,  Equipo e Intangibles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Ponderación</a:t>
                      </a:r>
                      <a:endParaRPr lang="es-G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  <a:hlinkClick r:id="rId2" action="ppaction://hlinkfile"/>
                        </a:rPr>
                        <a:t>Renovación de equipo urgente en laboratorios 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Q40,858,130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Q40,858,130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  <a:hlinkClick r:id="rId3" action="ppaction://hlinkfile"/>
                        </a:rPr>
                        <a:t>Implementación del Laboratorio de Ambiente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Q565,000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Q20,000,000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Q21,065,000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  <a:hlinkClick r:id="rId4" action="ppaction://hlinksldjump"/>
                        </a:rPr>
                        <a:t>Ampliación de la cobertura municipal (20 subsedes)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Q9,993,288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Q1,195,669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Q571,080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Q2,549,200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Q14,309,237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  <a:hlinkClick r:id="rId5" action="ppaction://hlinkfile"/>
                        </a:rPr>
                        <a:t>Ampliación de cobertura de Laboratorio de Serología y  Genética –Área de Genética-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Q2,688,375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Q384,800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Q6,748,650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Q9,821,825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</a:rPr>
                        <a:t>Ampliación de la cobertura proyecto MAINA (2 subsedes)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Q3,575,330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Q119,566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Q57,108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Q254,920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Q4,006,924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  <a:hlinkClick r:id="rId6" action="ppaction://hlinkfile"/>
                        </a:rPr>
                        <a:t>Implementación del Laboratorio de </a:t>
                      </a:r>
                      <a:r>
                        <a:rPr lang="es-GT" sz="1050" u="none" strike="noStrike" dirty="0" err="1">
                          <a:effectLst/>
                          <a:hlinkClick r:id="rId6" action="ppaction://hlinkfile"/>
                        </a:rPr>
                        <a:t>Accidentología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Q565,000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Q3,000,000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Q3,565,000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 smtClean="0">
                          <a:effectLst/>
                          <a:hlinkClick r:id="rId7" action="ppaction://hlinkfile"/>
                        </a:rPr>
                        <a:t>Implementación </a:t>
                      </a:r>
                      <a:r>
                        <a:rPr lang="es-GT" sz="1050" u="none" strike="noStrike" dirty="0">
                          <a:effectLst/>
                          <a:hlinkClick r:id="rId7" action="ppaction://hlinkfile"/>
                        </a:rPr>
                        <a:t>de Banco de datos genéticos para uso forense, nivel de distribución Interinstitucional y regional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Q1,958,550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Q299,840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Q910,000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Q3,168,390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555725">
                <a:tc>
                  <a:txBody>
                    <a:bodyPr/>
                    <a:lstStyle/>
                    <a:p>
                      <a:pPr algn="l" fontAlgn="ctr"/>
                      <a:r>
                        <a:rPr lang="es-GT" sz="1050" u="none" strike="noStrike" dirty="0">
                          <a:effectLst/>
                        </a:rPr>
                        <a:t>Pruebas </a:t>
                      </a:r>
                      <a:r>
                        <a:rPr lang="es-GT" sz="1050" u="none" strike="noStrike" dirty="0" smtClean="0">
                          <a:effectLst/>
                        </a:rPr>
                        <a:t>psicométricas</a:t>
                      </a:r>
                      <a:endParaRPr lang="es-G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Q1,500,000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Q1,500,000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252601">
                <a:tc>
                  <a:txBody>
                    <a:bodyPr/>
                    <a:lstStyle/>
                    <a:p>
                      <a:pPr algn="ctr" fontAlgn="b"/>
                      <a:r>
                        <a:rPr lang="es-GT" sz="1050" b="1" u="none" strike="noStrike" dirty="0">
                          <a:effectLst/>
                        </a:rPr>
                        <a:t>Total</a:t>
                      </a:r>
                      <a:endParaRPr lang="es-G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Q19,345,543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Q1,315,235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Q3,312,828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Q74,320,900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Q98,294,506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00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586" y="-35085"/>
            <a:ext cx="8075240" cy="778098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GASTO DE INSTALACIÓN POR SUBSEDE</a:t>
            </a:r>
            <a:endParaRPr lang="es-MX" sz="28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8076517" cy="5754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90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45441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UBICACIÓN DE NUEVAS SUBSEDES</a:t>
            </a:r>
            <a:endParaRPr lang="es-MX" sz="28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57" y="1391029"/>
            <a:ext cx="8752704" cy="441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9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5889874"/>
            <a:ext cx="9180512" cy="96812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827584" y="404802"/>
            <a:ext cx="695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 INSTITUCIONALES</a:t>
            </a:r>
            <a:endParaRPr lang="es-GT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481659"/>
              </p:ext>
            </p:extLst>
          </p:nvPr>
        </p:nvGraphicFramePr>
        <p:xfrm>
          <a:off x="683568" y="1124744"/>
          <a:ext cx="7707384" cy="418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7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70814">
                <a:tc>
                  <a:txBody>
                    <a:bodyPr/>
                    <a:lstStyle/>
                    <a:p>
                      <a:pPr algn="ctr"/>
                      <a:r>
                        <a:rPr lang="es-GT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APOYO REQUERIDO </a:t>
                      </a:r>
                    </a:p>
                    <a:p>
                      <a:pPr algn="ctr"/>
                      <a:endParaRPr lang="es-GT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839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dirty="0" smtClean="0"/>
                        <a:t> </a:t>
                      </a:r>
                      <a:r>
                        <a:rPr lang="es-GT" b="1" dirty="0" smtClean="0"/>
                        <a:t>Una</a:t>
                      </a:r>
                      <a:r>
                        <a:rPr lang="es-GT" b="1" baseline="0" dirty="0" smtClean="0"/>
                        <a:t> asignación presupuestaria adecuada a las necesidades.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b="1" baseline="0" dirty="0" smtClean="0"/>
                        <a:t>Que se promueva el ingreso de la institución a la Secretaría Nacional de Bienes de Extinción de Dominio -SENABED-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b="1" baseline="0" dirty="0" smtClean="0">
                          <a:solidFill>
                            <a:schemeClr val="tx1"/>
                          </a:solidFill>
                        </a:rPr>
                        <a:t>Dotación de bien inmueble para la construcción de Ciudad Científica (Sede Central de INACIF).</a:t>
                      </a:r>
                      <a:endParaRPr lang="es-GT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0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6" y="0"/>
            <a:ext cx="8928992" cy="831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000" b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Resumen de proyectos 2021</a:t>
            </a:r>
            <a:endParaRPr lang="es-MX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61736"/>
              </p:ext>
            </p:extLst>
          </p:nvPr>
        </p:nvGraphicFramePr>
        <p:xfrm>
          <a:off x="107506" y="802672"/>
          <a:ext cx="8856981" cy="5469803"/>
        </p:xfrm>
        <a:graphic>
          <a:graphicData uri="http://schemas.openxmlformats.org/drawingml/2006/table">
            <a:tbl>
              <a:tblPr/>
              <a:tblGrid>
                <a:gridCol w="2735451">
                  <a:extLst>
                    <a:ext uri="{9D8B030D-6E8A-4147-A177-3AD203B41FA5}">
                      <a16:colId xmlns:a16="http://schemas.microsoft.com/office/drawing/2014/main" xmlns="" val="2314145133"/>
                    </a:ext>
                  </a:extLst>
                </a:gridCol>
                <a:gridCol w="1224306">
                  <a:extLst>
                    <a:ext uri="{9D8B030D-6E8A-4147-A177-3AD203B41FA5}">
                      <a16:colId xmlns:a16="http://schemas.microsoft.com/office/drawing/2014/main" xmlns="" val="675150820"/>
                    </a:ext>
                  </a:extLst>
                </a:gridCol>
                <a:gridCol w="1224306">
                  <a:extLst>
                    <a:ext uri="{9D8B030D-6E8A-4147-A177-3AD203B41FA5}">
                      <a16:colId xmlns:a16="http://schemas.microsoft.com/office/drawing/2014/main" xmlns="" val="3272709036"/>
                    </a:ext>
                  </a:extLst>
                </a:gridCol>
                <a:gridCol w="1224306">
                  <a:extLst>
                    <a:ext uri="{9D8B030D-6E8A-4147-A177-3AD203B41FA5}">
                      <a16:colId xmlns:a16="http://schemas.microsoft.com/office/drawing/2014/main" xmlns="" val="2001647926"/>
                    </a:ext>
                  </a:extLst>
                </a:gridCol>
                <a:gridCol w="1512509">
                  <a:extLst>
                    <a:ext uri="{9D8B030D-6E8A-4147-A177-3AD203B41FA5}">
                      <a16:colId xmlns:a16="http://schemas.microsoft.com/office/drawing/2014/main" xmlns="" val="1452590946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xmlns="" val="3978715980"/>
                    </a:ext>
                  </a:extLst>
                </a:gridCol>
              </a:tblGrid>
              <a:tr h="77985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Grupo de gasto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Grupo 0 Servicios Personales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Grupo 100 Servicios No personales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Grupo 200 Materiales y Suministros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Grupo 300  Propiedad, Planta,  Equipo e Intangibles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511" marR="6511" marT="6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8146316"/>
                  </a:ext>
                </a:extLst>
              </a:tr>
              <a:tr h="44189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Ampliación de la cobertura municipal (20 subsedes)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9,993,288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1,195,669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571,080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2,549,200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14,309,237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081407"/>
                  </a:ext>
                </a:extLst>
              </a:tr>
              <a:tr h="5302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Ampliación de la cobertura proyecto MAINA (2 subsedes)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4,648,020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155,436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331,396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5,284,852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7227322"/>
                  </a:ext>
                </a:extLst>
              </a:tr>
              <a:tr h="47724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del Laboratorio de Accidentología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6,294,120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15,994,120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725219245"/>
                  </a:ext>
                </a:extLst>
              </a:tr>
              <a:tr h="39336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Renovación de equipo urgente en laboratorios 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40,858,130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40,858,130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547617810"/>
                  </a:ext>
                </a:extLst>
              </a:tr>
              <a:tr h="39336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del Laboratorio de Ambiente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1,971,780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22,571,780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843301309"/>
                  </a:ext>
                </a:extLst>
              </a:tr>
              <a:tr h="58660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Ampliación de cobertura de Laboratorio de Serología y  Genética –Área de Genética-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2,688,375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384,800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6,748,650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9,821,825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334970579"/>
                  </a:ext>
                </a:extLst>
              </a:tr>
              <a:tr h="7512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 Banco de datos genéticos para uso forense, nivel de distribución Interinstitucional y regional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1,958,550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299,840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3,168,390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697108966"/>
                  </a:ext>
                </a:extLst>
              </a:tr>
              <a:tr h="60981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 instrumentos de medición psicométricas para el área de psicología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1,600,000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577608957"/>
                  </a:ext>
                </a:extLst>
              </a:tr>
              <a:tr h="22094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27,554,133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1,751,105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3,905,720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80,397,376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113,608,334</a:t>
                      </a:r>
                    </a:p>
                  </a:txBody>
                  <a:tcPr marL="6511" marR="6511" marT="651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184145704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172402" y="6450530"/>
            <a:ext cx="864096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s-MX" dirty="0" smtClean="0"/>
              <a:t>Detalle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718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5889874"/>
            <a:ext cx="9180512" cy="96812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827584" y="404802"/>
            <a:ext cx="695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 INSTITUCIONAL</a:t>
            </a:r>
            <a:endParaRPr lang="es-G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90859"/>
              </p:ext>
            </p:extLst>
          </p:nvPr>
        </p:nvGraphicFramePr>
        <p:xfrm>
          <a:off x="683568" y="1124744"/>
          <a:ext cx="7707384" cy="418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7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70814">
                <a:tc>
                  <a:txBody>
                    <a:bodyPr/>
                    <a:lstStyle/>
                    <a:p>
                      <a:pPr algn="ctr"/>
                      <a:r>
                        <a:rPr lang="es-GT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APOYO REQUERIDO </a:t>
                      </a:r>
                    </a:p>
                    <a:p>
                      <a:pPr algn="ctr"/>
                      <a:endParaRPr lang="es-GT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839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dirty="0" smtClean="0"/>
                        <a:t> </a:t>
                      </a:r>
                      <a:r>
                        <a:rPr lang="es-GT" b="1" dirty="0" smtClean="0"/>
                        <a:t>Una</a:t>
                      </a:r>
                      <a:r>
                        <a:rPr lang="es-GT" b="1" baseline="0" dirty="0" smtClean="0"/>
                        <a:t> asignación presupuestaria adecuada a las necesidades.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b="1" baseline="0" dirty="0" smtClean="0"/>
                        <a:t>Que se promueva el ingreso de la institución a la Secretaría Nacional de Bienes de Extinción de Dominio -SENABED-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baseline="0" dirty="0" smtClean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GT" b="1" baseline="0" dirty="0" smtClean="0">
                          <a:solidFill>
                            <a:schemeClr val="tx1"/>
                          </a:solidFill>
                        </a:rPr>
                        <a:t>Dotación de bien inmueble para la construcción de Ciudad Científica (Sede Central de INACIF).</a:t>
                      </a:r>
                      <a:endParaRPr lang="es-GT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G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27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4157</TotalTime>
  <Words>487</Words>
  <Application>Microsoft Office PowerPoint</Application>
  <PresentationFormat>Presentación en pantalla (4:3)</PresentationFormat>
  <Paragraphs>170</Paragraphs>
  <Slides>8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1_Tema de Office</vt:lpstr>
      <vt:lpstr>Presentación de PowerPoint</vt:lpstr>
      <vt:lpstr>Presentación de PowerPoint</vt:lpstr>
      <vt:lpstr>Presentación de PowerPoint</vt:lpstr>
      <vt:lpstr>GASTO DE INSTALACIÓN POR SUBSEDE</vt:lpstr>
      <vt:lpstr>UBICACIÓN DE NUEVAS SUBSEDES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Rodolfo Antulio Martinez Merida</dc:creator>
  <cp:lastModifiedBy>Rodolfo Antulio Martinez Merida</cp:lastModifiedBy>
  <cp:revision>113</cp:revision>
  <cp:lastPrinted>2019-07-24T15:19:35Z</cp:lastPrinted>
  <dcterms:created xsi:type="dcterms:W3CDTF">2019-04-26T20:34:02Z</dcterms:created>
  <dcterms:modified xsi:type="dcterms:W3CDTF">2020-12-16T20:51:03Z</dcterms:modified>
</cp:coreProperties>
</file>