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91" r:id="rId2"/>
    <p:sldId id="292" r:id="rId3"/>
    <p:sldId id="304" r:id="rId4"/>
    <p:sldId id="303" r:id="rId5"/>
    <p:sldId id="306" r:id="rId6"/>
    <p:sldId id="305" r:id="rId7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2A46"/>
    <a:srgbClr val="178C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607"/>
  </p:normalViewPr>
  <p:slideViewPr>
    <p:cSldViewPr snapToGrid="0" snapToObjects="1">
      <p:cViewPr varScale="1">
        <p:scale>
          <a:sx n="65" d="100"/>
          <a:sy n="65" d="100"/>
        </p:scale>
        <p:origin x="864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guzman\Desktop\SAn\SESA%20FINAL%20(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 dirty="0" err="1"/>
              <a:t>Subproductos</a:t>
            </a:r>
            <a:r>
              <a:rPr lang="en-US" sz="2800" dirty="0"/>
              <a:t> </a:t>
            </a:r>
            <a:r>
              <a:rPr lang="en-US" sz="2800" dirty="0" err="1"/>
              <a:t>Vinculados</a:t>
            </a:r>
            <a:endParaRPr lang="en-US" sz="28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Hoja1!$H$9</c:f>
              <c:strCache>
                <c:ptCount val="1"/>
                <c:pt idx="0">
                  <c:v>Subproductos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Hoja1!$I$8:$K$8</c:f>
              <c:strCache>
                <c:ptCount val="3"/>
                <c:pt idx="0">
                  <c:v>Subproductos</c:v>
                </c:pt>
                <c:pt idx="1">
                  <c:v>SAN</c:v>
                </c:pt>
                <c:pt idx="2">
                  <c:v>GCNN</c:v>
                </c:pt>
              </c:strCache>
            </c:strRef>
          </c:cat>
          <c:val>
            <c:numRef>
              <c:f>Hoja1!$I$9:$K$9</c:f>
              <c:numCache>
                <c:formatCode>General</c:formatCode>
                <c:ptCount val="3"/>
                <c:pt idx="0">
                  <c:v>144</c:v>
                </c:pt>
                <c:pt idx="1">
                  <c:v>36</c:v>
                </c:pt>
                <c:pt idx="2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56-419E-8C83-DD313A8A64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723008"/>
        <c:axId val="85724544"/>
      </c:barChart>
      <c:catAx>
        <c:axId val="85723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GT"/>
          </a:p>
        </c:txPr>
        <c:crossAx val="85724544"/>
        <c:crosses val="autoZero"/>
        <c:auto val="1"/>
        <c:lblAlgn val="ctr"/>
        <c:lblOffset val="100"/>
        <c:noMultiLvlLbl val="0"/>
      </c:catAx>
      <c:valAx>
        <c:axId val="85724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57230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283212598520668E-2"/>
                  <c:y val="-0.10335428575116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A2-4B63-AC71-DF832449E911}"/>
                </c:ext>
              </c:extLst>
            </c:dLbl>
            <c:dLbl>
              <c:idx val="1"/>
              <c:layout>
                <c:manualLayout>
                  <c:x val="1.283212598520668E-2"/>
                  <c:y val="-0.142557635518852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A2-4B63-AC71-DF832449E91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Hoja1!$A$25:$B$25</c:f>
              <c:strCache>
                <c:ptCount val="2"/>
                <c:pt idx="0">
                  <c:v>PRESUPUESTO INICIAL 2020</c:v>
                </c:pt>
                <c:pt idx="1">
                  <c:v>ANTEPROYECTO 2021</c:v>
                </c:pt>
              </c:strCache>
            </c:strRef>
          </c:cat>
          <c:val>
            <c:numRef>
              <c:f>Hoja1!$A$26:$B$26</c:f>
              <c:numCache>
                <c:formatCode>#,##0.00</c:formatCode>
                <c:ptCount val="2"/>
                <c:pt idx="0">
                  <c:v>4481425007</c:v>
                </c:pt>
                <c:pt idx="1">
                  <c:v>3932040373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A2-4B63-AC71-DF832449E9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5776000"/>
        <c:axId val="55828864"/>
        <c:axId val="0"/>
      </c:bar3DChart>
      <c:catAx>
        <c:axId val="55776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5828864"/>
        <c:crosses val="autoZero"/>
        <c:auto val="1"/>
        <c:lblAlgn val="ctr"/>
        <c:lblOffset val="100"/>
        <c:noMultiLvlLbl val="0"/>
      </c:catAx>
      <c:valAx>
        <c:axId val="55828864"/>
        <c:scaling>
          <c:orientation val="minMax"/>
        </c:scaling>
        <c:delete val="1"/>
        <c:axPos val="l"/>
        <c:majorGridlines/>
        <c:numFmt formatCode="#,##0.00" sourceLinked="1"/>
        <c:majorTickMark val="out"/>
        <c:minorTickMark val="none"/>
        <c:tickLblPos val="nextTo"/>
        <c:crossAx val="55776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C36AB-B7DC-46CA-91CF-E6893B8DB6D4}" type="datetimeFigureOut">
              <a:rPr lang="es-GT" smtClean="0"/>
              <a:pPr/>
              <a:t>16/12/2020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11144-81C1-4538-9232-934DC32FF7EB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793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3578A-9157-6141-8D8B-0147C28EC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D462E0-B8B4-354F-B48A-FB65A684D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CE932C-FEF6-D242-9AAF-D16F84160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pPr/>
              <a:t>16/12/2020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073356-E3CF-4442-A9F4-814AE7FEB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A816A5-86B9-7647-BA1C-B814A816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6913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EB487-EAA1-A84B-849A-42DEB1AF7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29034A-01EE-0C47-8FEC-BA5E7EEF8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1761A3-0142-7E42-804E-E4BAB321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pPr/>
              <a:t>16/12/2020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DE0058-26C4-9B4B-A8D5-79F31DAF5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D1DE97-164E-9746-B7FA-691C7DBF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8462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BBF326-B631-5448-8F72-F16818B27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CE8F4F-8962-874E-BA05-7C8B39785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FC45AB-972C-F34D-BE14-7FD11B805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pPr/>
              <a:t>16/12/2020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B2CF8A-368B-7347-BFE9-C865B14F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567150-0AC7-9C48-9C61-BBA901FD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8339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DF104F-3959-6047-92AC-779B78999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F44DBC-E909-4F4D-9E5E-C981186D9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F18716-8607-F748-8A1C-705618AB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pPr/>
              <a:t>16/12/2020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4D4FE-B475-144C-8FAD-BE5D3186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499CCD-B6C2-B94F-897E-8BC8932DE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5419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ECAF9E-165E-7B4C-9E0E-BFF5853E5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5485BF-8AC3-C148-9A1D-6ECE41B37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B6C60E-59A4-E849-BA6B-77E7B967A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pPr/>
              <a:t>16/12/2020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5D5C53-892B-854B-9D23-C28147C81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197A51-055B-3743-BC65-31B02234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9338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BF840-BAE4-F34B-8801-4EA48746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FD6930-F026-B34D-873C-247637332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027978-94F2-7C49-9A97-4DBFEF3F0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764144-ADE2-F845-8061-BE941F275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pPr/>
              <a:t>16/12/2020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75F1C9-5A65-BF47-9176-92260EE7D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6815B6-6DA8-EF4E-85EE-44EA17FC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2315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A128C0-7C0C-8F47-B536-5F9DF45D6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308102-7615-804F-ADCD-248DDC3DF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0D84D3-6873-5B47-9220-E1C20F7AF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97814A5-AC9F-F84A-8DC8-76642F869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E368F02-15BA-6142-86A8-5697AD431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DECEB56-CCDA-134C-9321-BD75F86F5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pPr/>
              <a:t>16/12/2020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7BE4FD2-C573-F14C-8A6B-EB4F92E7A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C1A6395-5C35-F341-96D1-CE5E7A8F9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6643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25C1E-4AC5-1440-AF30-CA84B5557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709ECEB-25A1-BC46-A5D2-E45C240C6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pPr/>
              <a:t>16/12/2020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8AF3042-7F6F-9F41-A1C9-0907AB1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B3EA2F-BF71-D04C-A90B-F56C0D24E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8398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A2DAE78-1A9B-104D-BFF0-43153E5A3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pPr/>
              <a:t>16/12/2020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B1DCBAA-6D1C-1E49-81E9-B4647F77E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CBF2DF7-A9A0-7F41-9DE7-412747CB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2583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19AF7-8A07-A64C-852C-091343591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463323-8811-894C-87C8-22CC7ED7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FD6BA6-18C2-0E43-8E1B-FB59BE406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76ACC2-A71C-AA45-9375-55AED2D8F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pPr/>
              <a:t>16/12/2020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60BA5F-85F1-3F41-BB05-0F116231C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FB294C-05E9-1049-A27B-00F8871C2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7973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0F97BD-089A-0047-996D-59C17751C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568DC32-C94E-604B-A0C5-10875BF0B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20C940-292F-0E42-BA96-6A3A765C6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049649-229D-5948-A501-B63DEB8BB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pPr/>
              <a:t>16/12/2020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A2503E-95BA-D24E-B72A-F6F43BEB8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559918-6EB9-4940-96B3-51367236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6718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61A75A8-6042-0B4F-932B-2B6E7A71B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BFDB75-FC4C-9E46-8267-F3A29FEAC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87E0F5-9507-234E-862A-A62C099BE0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2B0BA-3CCA-D246-BB92-D00AF938F3BB}" type="datetimeFigureOut">
              <a:rPr lang="es-GT" smtClean="0"/>
              <a:pPr/>
              <a:t>16/12/2020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9D3D20-0635-984A-A247-3DBABB963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BD18BA-F621-F448-A04A-BF0865C5F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CA97E-B1DA-9C4E-BAA5-F80DC6EF9D8E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0166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SESAN%20FINAL.xls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7045FEAA-14A2-D946-AD1C-8F22934E2418}"/>
              </a:ext>
            </a:extLst>
          </p:cNvPr>
          <p:cNvSpPr txBox="1">
            <a:spLocks/>
          </p:cNvSpPr>
          <p:nvPr/>
        </p:nvSpPr>
        <p:spPr>
          <a:xfrm>
            <a:off x="838200" y="3875314"/>
            <a:ext cx="7626531" cy="2582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chemeClr val="bg1"/>
                </a:solidFill>
                <a:latin typeface="Montserrat" pitchFamily="2" charset="77"/>
              </a:rPr>
              <a:t>PROPUESTA DE PRESUPUESTO VINCULADO AL POASAN  2021 EN LOS 114 MUNICIPIOS PRIORIZADOS EN LA GCNN</a:t>
            </a:r>
            <a:br>
              <a:rPr lang="es-ES" sz="2800" b="1" dirty="0">
                <a:solidFill>
                  <a:schemeClr val="bg1"/>
                </a:solidFill>
                <a:latin typeface="Montserrat" pitchFamily="2" charset="77"/>
              </a:rPr>
            </a:br>
            <a:br>
              <a:rPr lang="es-ES" sz="2800" b="1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s-ES" sz="2800" b="1" dirty="0">
                <a:solidFill>
                  <a:schemeClr val="bg1"/>
                </a:solidFill>
                <a:latin typeface="Montserrat" pitchFamily="2" charset="77"/>
              </a:rPr>
              <a:t>(MINISTERIO DE SALUD </a:t>
            </a:r>
          </a:p>
          <a:p>
            <a:r>
              <a:rPr lang="es-ES" sz="2800" b="1" dirty="0">
                <a:solidFill>
                  <a:schemeClr val="bg1"/>
                </a:solidFill>
                <a:latin typeface="Montserrat" pitchFamily="2" charset="77"/>
              </a:rPr>
              <a:t>PUBLICA Y ASISTENCIA SOCIAL)</a:t>
            </a:r>
            <a:endParaRPr lang="es-GT" sz="2800" b="1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75592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8337A4CB-8E94-2B4C-A5AB-A1DB72204A0D}"/>
              </a:ext>
            </a:extLst>
          </p:cNvPr>
          <p:cNvSpPr txBox="1">
            <a:spLocks/>
          </p:cNvSpPr>
          <p:nvPr/>
        </p:nvSpPr>
        <p:spPr>
          <a:xfrm>
            <a:off x="2124075" y="218515"/>
            <a:ext cx="7448550" cy="885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chemeClr val="bg1"/>
                </a:solidFill>
                <a:latin typeface="Montserrat" pitchFamily="2" charset="77"/>
              </a:rPr>
              <a:t>MINISTERIO DE SALUD </a:t>
            </a:r>
          </a:p>
          <a:p>
            <a:r>
              <a:rPr lang="es-ES" sz="3200" b="1" dirty="0">
                <a:solidFill>
                  <a:schemeClr val="bg1"/>
                </a:solidFill>
                <a:latin typeface="Montserrat" pitchFamily="2" charset="77"/>
              </a:rPr>
              <a:t>PUBLICA Y ASISTENCIA SOCIAL</a:t>
            </a:r>
            <a:endParaRPr lang="es-GT" sz="32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graphicFrame>
        <p:nvGraphicFramePr>
          <p:cNvPr id="5" name="1 Gráfico"/>
          <p:cNvGraphicFramePr/>
          <p:nvPr>
            <p:extLst>
              <p:ext uri="{D42A27DB-BD31-4B8C-83A1-F6EECF244321}">
                <p14:modId xmlns:p14="http://schemas.microsoft.com/office/powerpoint/2010/main" val="2575855465"/>
              </p:ext>
            </p:extLst>
          </p:nvPr>
        </p:nvGraphicFramePr>
        <p:xfrm>
          <a:off x="797859" y="1667435"/>
          <a:ext cx="9807387" cy="4563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453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8337A4CB-8E94-2B4C-A5AB-A1DB72204A0D}"/>
              </a:ext>
            </a:extLst>
          </p:cNvPr>
          <p:cNvSpPr txBox="1">
            <a:spLocks/>
          </p:cNvSpPr>
          <p:nvPr/>
        </p:nvSpPr>
        <p:spPr>
          <a:xfrm>
            <a:off x="2124075" y="218515"/>
            <a:ext cx="7448550" cy="885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chemeClr val="bg1"/>
                </a:solidFill>
                <a:latin typeface="Montserrat" pitchFamily="2" charset="77"/>
              </a:rPr>
              <a:t>MINISTERIO DE SALUD </a:t>
            </a:r>
          </a:p>
          <a:p>
            <a:r>
              <a:rPr lang="es-ES" sz="3200" b="1" dirty="0">
                <a:solidFill>
                  <a:schemeClr val="bg1"/>
                </a:solidFill>
                <a:latin typeface="Montserrat" pitchFamily="2" charset="77"/>
              </a:rPr>
              <a:t>PUBLICA Y ASISTENCIA SOCIAL</a:t>
            </a:r>
            <a:endParaRPr lang="es-GT" sz="32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graphicFrame>
        <p:nvGraphicFramePr>
          <p:cNvPr id="5" name="1 Gráfico"/>
          <p:cNvGraphicFramePr/>
          <p:nvPr>
            <p:extLst>
              <p:ext uri="{D42A27DB-BD31-4B8C-83A1-F6EECF244321}">
                <p14:modId xmlns:p14="http://schemas.microsoft.com/office/powerpoint/2010/main" val="3363105768"/>
              </p:ext>
            </p:extLst>
          </p:nvPr>
        </p:nvGraphicFramePr>
        <p:xfrm>
          <a:off x="693174" y="1622323"/>
          <a:ext cx="10958051" cy="4704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453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8337A4CB-8E94-2B4C-A5AB-A1DB72204A0D}"/>
              </a:ext>
            </a:extLst>
          </p:cNvPr>
          <p:cNvSpPr txBox="1">
            <a:spLocks/>
          </p:cNvSpPr>
          <p:nvPr/>
        </p:nvSpPr>
        <p:spPr>
          <a:xfrm>
            <a:off x="2124075" y="218515"/>
            <a:ext cx="7448550" cy="885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chemeClr val="bg1"/>
                </a:solidFill>
                <a:latin typeface="Montserrat" pitchFamily="2" charset="77"/>
              </a:rPr>
              <a:t>MINISTERIO DE SALUD </a:t>
            </a:r>
          </a:p>
          <a:p>
            <a:r>
              <a:rPr lang="es-ES" sz="3200" b="1" dirty="0">
                <a:solidFill>
                  <a:schemeClr val="bg1"/>
                </a:solidFill>
                <a:latin typeface="Montserrat" pitchFamily="2" charset="77"/>
              </a:rPr>
              <a:t>PUBLICA Y ASISTENCIA SOCIAL</a:t>
            </a:r>
            <a:endParaRPr lang="es-GT" sz="32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363939"/>
              </p:ext>
            </p:extLst>
          </p:nvPr>
        </p:nvGraphicFramePr>
        <p:xfrm>
          <a:off x="471947" y="2448231"/>
          <a:ext cx="11385755" cy="3170905"/>
        </p:xfrm>
        <a:graphic>
          <a:graphicData uri="http://schemas.openxmlformats.org/drawingml/2006/table">
            <a:tbl>
              <a:tblPr/>
              <a:tblGrid>
                <a:gridCol w="3167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9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1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62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4293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PRESUPUESTO INICIAL 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ANTEPROYECTO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6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RESTO DE MUNICIPIOS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MUNICIPIO </a:t>
                      </a:r>
                      <a:br>
                        <a:rPr lang="es-E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s-E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PRIORIZADO GCNN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RESTO DE MUNICIPIOS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MUNICIPIO </a:t>
                      </a:r>
                      <a:br>
                        <a:rPr lang="es-E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s-E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PRIORIZADO GCNN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3341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4,481,425,007.00</a:t>
                      </a:r>
                    </a:p>
                    <a:p>
                      <a:pPr algn="ctr" fontAlgn="t"/>
                      <a:endParaRPr lang="es-ES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3,932,040,373.00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293">
                <a:tc>
                  <a:txBody>
                    <a:bodyPr/>
                    <a:lstStyle/>
                    <a:p>
                      <a:pPr algn="r" fontAlgn="t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3,859,701,424.72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621,723,582.28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3,328,572,107.69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603,468,265.31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293">
                <a:tc>
                  <a:txBody>
                    <a:bodyPr/>
                    <a:lstStyle/>
                    <a:p>
                      <a:pPr algn="ctr" fontAlgn="t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86%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453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8337A4CB-8E94-2B4C-A5AB-A1DB72204A0D}"/>
              </a:ext>
            </a:extLst>
          </p:cNvPr>
          <p:cNvSpPr txBox="1">
            <a:spLocks/>
          </p:cNvSpPr>
          <p:nvPr/>
        </p:nvSpPr>
        <p:spPr>
          <a:xfrm>
            <a:off x="2124075" y="218515"/>
            <a:ext cx="7448550" cy="885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chemeClr val="bg1"/>
                </a:solidFill>
                <a:latin typeface="Montserrat" pitchFamily="2" charset="77"/>
              </a:rPr>
              <a:t>MINISTERIO DE SALUD </a:t>
            </a:r>
          </a:p>
          <a:p>
            <a:r>
              <a:rPr lang="es-ES" sz="3200" b="1" dirty="0">
                <a:solidFill>
                  <a:schemeClr val="bg1"/>
                </a:solidFill>
                <a:latin typeface="Montserrat" pitchFamily="2" charset="77"/>
              </a:rPr>
              <a:t>PUBLICA Y ASISTENCIA SOCIAL</a:t>
            </a:r>
            <a:endParaRPr lang="es-GT" sz="32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364681"/>
              </p:ext>
            </p:extLst>
          </p:nvPr>
        </p:nvGraphicFramePr>
        <p:xfrm>
          <a:off x="457200" y="1356861"/>
          <a:ext cx="11149781" cy="5427801"/>
        </p:xfrm>
        <a:graphic>
          <a:graphicData uri="http://schemas.openxmlformats.org/drawingml/2006/table">
            <a:tbl>
              <a:tblPr/>
              <a:tblGrid>
                <a:gridCol w="8743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5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194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DESCRIPCION SUBPRODUCTO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UNIDAD DE  MEDIDA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300" b="1" i="0" u="none" strike="noStrike" kern="1200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+mn-cs"/>
                        </a:rPr>
                        <a:t>PERSONAS BENEFICIADAS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121">
                <a:tc>
                  <a:txBody>
                    <a:bodyPr/>
                    <a:lstStyle/>
                    <a:p>
                      <a:pPr algn="l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Personas formadas en salud a nivel especializado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Persona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      931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121">
                <a:tc>
                  <a:txBody>
                    <a:bodyPr/>
                    <a:lstStyle/>
                    <a:p>
                      <a:pPr algn="l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Personas formadas en salud a nivel técnico y profesional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Persona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1,461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529">
                <a:tc>
                  <a:txBody>
                    <a:bodyPr/>
                    <a:lstStyle/>
                    <a:p>
                      <a:pPr algn="l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Población atendida con servicios de información, educación y comunicación en los ciclos de vida con énfasis en los modos de vida saludable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Persona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7,690,941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121">
                <a:tc>
                  <a:txBody>
                    <a:bodyPr/>
                    <a:lstStyle/>
                    <a:p>
                      <a:pPr algn="l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Niño y niña menor de 1 año con una dosis de vacuna BCG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Persona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373,034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121">
                <a:tc>
                  <a:txBody>
                    <a:bodyPr/>
                    <a:lstStyle/>
                    <a:p>
                      <a:pPr algn="l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Niño y niña de 1 a menor de 2 año de edad vacunado con 2 dosis de vacuna SPR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Persona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274,094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121">
                <a:tc>
                  <a:txBody>
                    <a:bodyPr/>
                    <a:lstStyle/>
                    <a:p>
                      <a:pPr algn="l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Madre de niño y niña menor de 2 años, con  consejería sobre prácticas para el cuidado infantil con énfasis en el lavado de manos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Persona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760,514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529">
                <a:tc>
                  <a:txBody>
                    <a:bodyPr/>
                    <a:lstStyle/>
                    <a:p>
                      <a:pPr algn="l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Madre de niño y niña menor de 2 años, con  consejería sobre prácticas para el cuidado infantil con énfasis en alimentación complementaria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Persona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496,365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6529">
                <a:tc>
                  <a:txBody>
                    <a:bodyPr/>
                    <a:lstStyle/>
                    <a:p>
                      <a:pPr algn="l" fontAlgn="t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Madre de niño y niña menor de 2 años, con  consejería sobre prácticas para el cuidado infantil con énfasis en el monitoreo de crecimiento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Persona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583,717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121">
                <a:tc>
                  <a:txBody>
                    <a:bodyPr/>
                    <a:lstStyle/>
                    <a:p>
                      <a:pPr algn="l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Niño y niña menor de 1 año, con monitoreo de crecimiento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Persona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459,942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121">
                <a:tc>
                  <a:txBody>
                    <a:bodyPr/>
                    <a:lstStyle/>
                    <a:p>
                      <a:pPr algn="l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Niño y niña de 1 a menor de 2 años, con monitoreo de crecimiento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Persona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418,947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121">
                <a:tc>
                  <a:txBody>
                    <a:bodyPr/>
                    <a:lstStyle/>
                    <a:p>
                      <a:pPr algn="l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Niño y niña de 2 a menor de 5 años, con monitoreo de crecimiento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Persona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822,325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9121">
                <a:tc>
                  <a:txBody>
                    <a:bodyPr/>
                    <a:lstStyle/>
                    <a:p>
                      <a:pPr algn="l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Niño y niña de 1 a menor de 2 años con desparasitación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Persona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535,138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9121">
                <a:tc>
                  <a:txBody>
                    <a:bodyPr/>
                    <a:lstStyle/>
                    <a:p>
                      <a:pPr algn="l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Niño y niña de 2 a menor de 5 años con desparasitación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Persona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436,479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9121">
                <a:tc>
                  <a:txBody>
                    <a:bodyPr/>
                    <a:lstStyle/>
                    <a:p>
                      <a:pPr algn="l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Niño y niña menor de 5 años atendido por infección respiratoria aguda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Persona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976,403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9121">
                <a:tc>
                  <a:txBody>
                    <a:bodyPr/>
                    <a:lstStyle/>
                    <a:p>
                      <a:pPr algn="l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Mujer de 15 a 49 años de edad y/o embarazada vacunada con tres dosis de toxoide tetánico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Persona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577,271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9121">
                <a:tc>
                  <a:txBody>
                    <a:bodyPr/>
                    <a:lstStyle/>
                    <a:p>
                      <a:pPr algn="l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Mujer atendida durante el parto en institución de salud por proveedor calificado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Persona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214,732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9121">
                <a:tc>
                  <a:txBody>
                    <a:bodyPr/>
                    <a:lstStyle/>
                    <a:p>
                      <a:pPr algn="l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Neonato atendido en las primeras 48 horas de vida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Persona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254,251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9121">
                <a:tc>
                  <a:txBody>
                    <a:bodyPr/>
                    <a:lstStyle/>
                    <a:p>
                      <a:pPr algn="l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Persona con información educación y comunicación sobre la prevención, control y tratamiento de la malaria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Persona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3,403,120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9121">
                <a:tc>
                  <a:txBody>
                    <a:bodyPr/>
                    <a:lstStyle/>
                    <a:p>
                      <a:pPr algn="l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Persona con  información educación y comunicación sobre la prevención, control y tratamiento del dengue, Chikungunya y Zika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Persona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4,738,647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453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8337A4CB-8E94-2B4C-A5AB-A1DB72204A0D}"/>
              </a:ext>
            </a:extLst>
          </p:cNvPr>
          <p:cNvSpPr txBox="1">
            <a:spLocks/>
          </p:cNvSpPr>
          <p:nvPr/>
        </p:nvSpPr>
        <p:spPr>
          <a:xfrm>
            <a:off x="2124075" y="218515"/>
            <a:ext cx="7448550" cy="885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chemeClr val="bg1"/>
                </a:solidFill>
                <a:latin typeface="Montserrat" pitchFamily="2" charset="77"/>
              </a:rPr>
              <a:t>MINISTERIO DE SALUD </a:t>
            </a:r>
          </a:p>
          <a:p>
            <a:r>
              <a:rPr lang="es-ES" sz="3200" b="1" dirty="0">
                <a:solidFill>
                  <a:schemeClr val="bg1"/>
                </a:solidFill>
                <a:latin typeface="Montserrat" pitchFamily="2" charset="77"/>
              </a:rPr>
              <a:t>PUBLICA Y ASISTENCIA SOCIAL</a:t>
            </a:r>
            <a:endParaRPr lang="es-GT" sz="32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177865" y="2886638"/>
            <a:ext cx="7835713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hlinkClick r:id="rId3" action="ppaction://hlinkfile"/>
              </a:rPr>
              <a:t>DEPARTAMENTOS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189453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460</Words>
  <Application>Microsoft Office PowerPoint</Application>
  <PresentationFormat>Panorámica</PresentationFormat>
  <Paragraphs>92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Arial</vt:lpstr>
      <vt:lpstr>Calibri</vt:lpstr>
      <vt:lpstr>Calibri Light</vt:lpstr>
      <vt:lpstr>Montserrat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Romeo León</dc:creator>
  <cp:lastModifiedBy>José Orlando Cano</cp:lastModifiedBy>
  <cp:revision>152</cp:revision>
  <dcterms:created xsi:type="dcterms:W3CDTF">2020-01-14T01:41:24Z</dcterms:created>
  <dcterms:modified xsi:type="dcterms:W3CDTF">2020-12-16T14:51:10Z</dcterms:modified>
</cp:coreProperties>
</file>