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61" r:id="rId4"/>
    <p:sldId id="264" r:id="rId5"/>
    <p:sldId id="263" r:id="rId6"/>
    <p:sldId id="256" r:id="rId7"/>
    <p:sldId id="257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26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938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255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055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492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691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146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036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858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987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300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034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829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839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5445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42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952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51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642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9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55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27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31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6EDB-F481-884D-9CE3-2D85F75CE825}" type="datetimeFigureOut">
              <a:rPr lang="es-ES_tradnl" smtClean="0"/>
              <a:t>15/12/2020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D776-38E0-0141-BF04-7510B30065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61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EE83-DFE3-EF4F-A4F0-BEC3BFC43F0E}" type="datetimeFigureOut">
              <a:rPr lang="es-GT" smtClean="0"/>
              <a:t>15/12/2020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239B-8CE9-9947-B636-74A744445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269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nis.mides.gob.gt/a_enpdc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nis.mides.gob.gt/a_enpdc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67F1EF-6652-E149-A9F6-2B2EF37B8840}"/>
              </a:ext>
            </a:extLst>
          </p:cNvPr>
          <p:cNvSpPr txBox="1">
            <a:spLocks/>
          </p:cNvSpPr>
          <p:nvPr/>
        </p:nvSpPr>
        <p:spPr>
          <a:xfrm>
            <a:off x="-12353" y="1474804"/>
            <a:ext cx="8946291" cy="3440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Sistema Nacional de información Social (SNIS)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Viceministerio de pol</a:t>
            </a:r>
            <a:r>
              <a:rPr lang="es-GT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ítica , planificación y evaluación</a:t>
            </a:r>
            <a:endParaRPr kumimoji="0" lang="es-G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Dirección de Sistemas de información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8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" y="48006"/>
            <a:ext cx="9144000" cy="8535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Gotham Black" charset="0"/>
                <a:ea typeface="Gotham Black" charset="0"/>
                <a:cs typeface="Gotham Black" charset="0"/>
              </a:rPr>
              <a:t>Sistema Nacional de Información Social  -SNIS-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  <a:latin typeface="Gotham Black" charset="0"/>
              <a:ea typeface="Gotham Black" charset="0"/>
              <a:cs typeface="Gotham Black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208001" y="1632472"/>
            <a:ext cx="4984125" cy="3833056"/>
            <a:chOff x="5806415" y="1425827"/>
            <a:chExt cx="6383236" cy="38330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15" y="1425827"/>
              <a:ext cx="6383236" cy="3833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3 CuadroTexto"/>
            <p:cNvSpPr txBox="1"/>
            <p:nvPr/>
          </p:nvSpPr>
          <p:spPr>
            <a:xfrm>
              <a:off x="8039992" y="2923072"/>
              <a:ext cx="16434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RENAP</a:t>
              </a:r>
              <a:endParaRPr lang="es-GT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Subtítulo 2"/>
          <p:cNvSpPr txBox="1">
            <a:spLocks/>
          </p:cNvSpPr>
          <p:nvPr/>
        </p:nvSpPr>
        <p:spPr>
          <a:xfrm>
            <a:off x="-2" y="1086712"/>
            <a:ext cx="4565357" cy="41985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s-GT" sz="2200" dirty="0" smtClean="0"/>
              <a:t>Integra, procesa, analiza y administra información de ejecución de los programas e intervenciones que brindan las diferentes instituciones del sector público. </a:t>
            </a:r>
          </a:p>
          <a:p>
            <a:pPr marL="342900" indent="-342900"/>
            <a:endParaRPr lang="es-GT" sz="600" dirty="0" smtClean="0"/>
          </a:p>
          <a:p>
            <a:pPr marL="177800" indent="-177800"/>
            <a:r>
              <a:rPr lang="es-GT" sz="2200" dirty="0" smtClean="0"/>
              <a:t>Base única de datos de beneficiarios que cuentan con CUI validado por RENAP.</a:t>
            </a:r>
          </a:p>
          <a:p>
            <a:endParaRPr lang="es-GT" sz="600" dirty="0" smtClean="0"/>
          </a:p>
          <a:p>
            <a:pPr marL="177800" indent="-177800"/>
            <a:r>
              <a:rPr lang="es-GT" sz="2200" dirty="0" smtClean="0"/>
              <a:t>Participación de 16 instituciones  de Gobierno </a:t>
            </a:r>
            <a:r>
              <a:rPr lang="es-GT" sz="1800" dirty="0" smtClean="0"/>
              <a:t>(</a:t>
            </a:r>
            <a:r>
              <a:rPr lang="es-GT" sz="1800" b="1" dirty="0" smtClean="0"/>
              <a:t>9</a:t>
            </a:r>
            <a:r>
              <a:rPr lang="es-GT" sz="1800" dirty="0" smtClean="0"/>
              <a:t> Ministerios, </a:t>
            </a:r>
            <a:r>
              <a:rPr lang="es-GT" sz="1800" b="1" dirty="0" smtClean="0"/>
              <a:t>4</a:t>
            </a:r>
            <a:r>
              <a:rPr lang="es-GT" sz="1800" dirty="0" smtClean="0"/>
              <a:t> Secretarias, </a:t>
            </a:r>
            <a:r>
              <a:rPr lang="es-GT" sz="1800" b="1" dirty="0" smtClean="0"/>
              <a:t>2</a:t>
            </a:r>
            <a:r>
              <a:rPr lang="es-GT" sz="1800" dirty="0" smtClean="0"/>
              <a:t> Consejos y</a:t>
            </a:r>
            <a:r>
              <a:rPr lang="es-GT" sz="1800" b="1" dirty="0" smtClean="0"/>
              <a:t> 1 </a:t>
            </a:r>
            <a:r>
              <a:rPr lang="es-GT" sz="1800" dirty="0" smtClean="0"/>
              <a:t>Defensoría)</a:t>
            </a:r>
            <a:r>
              <a:rPr lang="es-GT" sz="1600" dirty="0" smtClean="0"/>
              <a:t>. </a:t>
            </a:r>
            <a:endParaRPr lang="es-GT" sz="1600" b="1" i="1" dirty="0" smtClean="0"/>
          </a:p>
          <a:p>
            <a:pPr marL="0" indent="0">
              <a:buNone/>
            </a:pPr>
            <a:endParaRPr lang="es-GT" sz="600" b="1" i="1" dirty="0" smtClean="0"/>
          </a:p>
        </p:txBody>
      </p:sp>
      <p:sp>
        <p:nvSpPr>
          <p:cNvPr id="6" name="4 Rectángulo"/>
          <p:cNvSpPr/>
          <p:nvPr/>
        </p:nvSpPr>
        <p:spPr>
          <a:xfrm>
            <a:off x="165088" y="6014434"/>
            <a:ext cx="8813825" cy="7598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b="1" dirty="0" smtClean="0"/>
              <a:t>Creación SNIS</a:t>
            </a:r>
            <a:r>
              <a:rPr lang="es-GT" sz="1600" dirty="0" smtClean="0"/>
              <a:t> </a:t>
            </a:r>
            <a:r>
              <a:rPr lang="es-GT" sz="1600" dirty="0"/>
              <a:t>DS-2-2015/31-2016 Marco de Gobernanza</a:t>
            </a:r>
            <a:r>
              <a:rPr lang="es-GT" sz="1200" dirty="0" smtClean="0"/>
              <a:t>.</a:t>
            </a:r>
            <a:endParaRPr lang="es-GT" sz="1200" dirty="0"/>
          </a:p>
        </p:txBody>
      </p:sp>
      <p:sp>
        <p:nvSpPr>
          <p:cNvPr id="8" name="4 Rectángulo"/>
          <p:cNvSpPr/>
          <p:nvPr/>
        </p:nvSpPr>
        <p:spPr>
          <a:xfrm>
            <a:off x="528033" y="5472560"/>
            <a:ext cx="8334969" cy="7598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2400" b="1" dirty="0" smtClean="0"/>
              <a:t>http://snis.mides.gob.gt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1321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173732"/>
            <a:ext cx="8989454" cy="52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189673"/>
            <a:ext cx="9144000" cy="8535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latin typeface="Gotham Black" charset="0"/>
                <a:ea typeface="Gotham Black" charset="0"/>
                <a:cs typeface="Gotham Black" charset="0"/>
              </a:rPr>
              <a:t>Estructura Organizacional</a:t>
            </a:r>
            <a:endParaRPr lang="es-ES_tradnl" sz="3200" b="1" dirty="0">
              <a:latin typeface="Gotham Black" charset="0"/>
              <a:ea typeface="Gotham Black" charset="0"/>
              <a:cs typeface="Gotham Black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88512" y="746974"/>
            <a:ext cx="5836276" cy="8535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1800" b="1" dirty="0" smtClean="0">
                <a:solidFill>
                  <a:schemeClr val="accent1"/>
                </a:solidFill>
                <a:latin typeface="Gotham Black" charset="0"/>
                <a:ea typeface="Gotham Black" charset="0"/>
                <a:cs typeface="Gotham Black" charset="0"/>
              </a:rPr>
              <a:t>Acuerdo  Ministerial DS-02-2015</a:t>
            </a:r>
            <a:endParaRPr lang="es-ES_tradnl" sz="1800" b="1" dirty="0">
              <a:solidFill>
                <a:schemeClr val="accent1"/>
              </a:solidFill>
              <a:latin typeface="Gotham Black" charset="0"/>
              <a:ea typeface="Gotham Black" charset="0"/>
              <a:cs typeface="Gotham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5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8711B25-8317-E347-AE58-1C76DD8336C0}"/>
              </a:ext>
            </a:extLst>
          </p:cNvPr>
          <p:cNvSpPr/>
          <p:nvPr/>
        </p:nvSpPr>
        <p:spPr>
          <a:xfrm>
            <a:off x="-27590" y="-60960"/>
            <a:ext cx="9199179" cy="6979920"/>
          </a:xfrm>
          <a:prstGeom prst="rect">
            <a:avLst/>
          </a:prstGeom>
          <a:solidFill>
            <a:srgbClr val="00223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0111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3243253" y="4341510"/>
            <a:ext cx="265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www.mides.gob.gt</a:t>
            </a:r>
            <a:endParaRPr kumimoji="0" lang="es-G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677C9B2-BC66-064F-9274-840A26C5CE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311" y="2355811"/>
            <a:ext cx="3397378" cy="1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5F213F-ADB1-C740-8540-BF4BC0FE8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3A268B5-EDB8-2A43-B8DE-80680B837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F0BEF01-B6B8-D04A-B2DA-4501F9F0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29"/>
            <a:ext cx="9144000" cy="572386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28D2D7D-4704-8643-9A34-C09A0D88B8CC}"/>
              </a:ext>
            </a:extLst>
          </p:cNvPr>
          <p:cNvSpPr/>
          <p:nvPr/>
        </p:nvSpPr>
        <p:spPr>
          <a:xfrm>
            <a:off x="2334849" y="6383005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Century Gothic" panose="020B0502020202020204" pitchFamily="34" charset="0"/>
                <a:hlinkClick r:id="rId3"/>
              </a:rPr>
              <a:t>http://snis.mides.gob.gt/a_enpdc.php</a:t>
            </a:r>
            <a:endParaRPr lang="es-ES_trad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B9D1D4-28CF-9840-BEEF-E2603509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latin typeface="Century Gothic" panose="020B0502020202020204" pitchFamily="34" charset="0"/>
              </a:rPr>
              <a:t>PROPUESTA</a:t>
            </a:r>
            <a:endParaRPr lang="es-ES_tradnl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190DCD-8B4E-A147-8E59-348E987A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ES_tradnl" sz="2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>
                <a:latin typeface="Century Gothic" panose="020B0502020202020204" pitchFamily="34" charset="0"/>
              </a:rPr>
              <a:t>Compromiso de las instituciones de gobierno que ejecutan programas sociales en apoyo a la estrategia del combate a la desnutrición en la recopilación y traslado de información al SNIS.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>
                <a:latin typeface="Century Gothic" panose="020B0502020202020204" pitchFamily="34" charset="0"/>
              </a:rPr>
              <a:t>Trabajo en conjunto con la Dirección de Sistemas de Información, SESAN y las instituciones para la identificación de los programas vinculados a la estrategia 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Century Gothic" panose="020B0502020202020204" pitchFamily="34" charset="0"/>
              </a:rPr>
              <a:t>Previó al </a:t>
            </a:r>
            <a:r>
              <a:rPr lang="es-GT" sz="2400" dirty="0">
                <a:latin typeface="Century Gothic" panose="020B0502020202020204" pitchFamily="34" charset="0"/>
              </a:rPr>
              <a:t>traslado de información por las instituciones al RUUN, la información de los usuarios, debe cumplir con la metodología de integración de datos </a:t>
            </a:r>
            <a:r>
              <a:rPr lang="es-GT" sz="2400" dirty="0" smtClean="0">
                <a:latin typeface="Century Gothic" panose="020B0502020202020204" pitchFamily="34" charset="0"/>
              </a:rPr>
              <a:t>establecida</a:t>
            </a:r>
            <a:r>
              <a:rPr lang="es-ES_tradnl" sz="2400" dirty="0" smtClean="0">
                <a:latin typeface="Century Gothic" panose="020B0502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>
                <a:latin typeface="Century Gothic" panose="020B0502020202020204" pitchFamily="34" charset="0"/>
              </a:rPr>
              <a:t>Desarrollar las herramientas de visualización de </a:t>
            </a:r>
            <a:r>
              <a:rPr lang="es-ES_tradnl" sz="2400" dirty="0" smtClean="0">
                <a:latin typeface="Century Gothic" panose="020B0502020202020204" pitchFamily="34" charset="0"/>
              </a:rPr>
              <a:t>datos (Tablero de mando)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400" dirty="0" smtClean="0">
                <a:latin typeface="Century Gothic" panose="020B0502020202020204" pitchFamily="34" charset="0"/>
              </a:rPr>
              <a:t>Aprobación de los tableros para su publicación en el SNIS.</a:t>
            </a:r>
          </a:p>
          <a:p>
            <a:pPr marL="0" indent="0">
              <a:buNone/>
            </a:pPr>
            <a:endParaRPr lang="es-ES_tradnl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s-ES_tradnl" sz="2400" dirty="0">
                <a:latin typeface="Century Gothic" panose="020B0502020202020204" pitchFamily="34" charset="0"/>
                <a:hlinkClick r:id="rId2"/>
              </a:rPr>
              <a:t>http://</a:t>
            </a:r>
            <a:r>
              <a:rPr lang="es-ES_tradnl" sz="2400" dirty="0" err="1">
                <a:latin typeface="Century Gothic" panose="020B0502020202020204" pitchFamily="34" charset="0"/>
                <a:hlinkClick r:id="rId2"/>
              </a:rPr>
              <a:t>snis.mides.gob.gt</a:t>
            </a:r>
            <a:r>
              <a:rPr lang="es-ES_tradnl" sz="2400" dirty="0">
                <a:latin typeface="Century Gothic" panose="020B0502020202020204" pitchFamily="34" charset="0"/>
                <a:hlinkClick r:id="rId2"/>
              </a:rPr>
              <a:t>/</a:t>
            </a:r>
            <a:r>
              <a:rPr lang="es-ES_tradnl" sz="2400" dirty="0" err="1">
                <a:latin typeface="Century Gothic" panose="020B0502020202020204" pitchFamily="34" charset="0"/>
                <a:hlinkClick r:id="rId2"/>
              </a:rPr>
              <a:t>a_enpdc.php</a:t>
            </a:r>
            <a:endParaRPr lang="es-ES_tradnl" sz="24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ES_tradnl" sz="2400" dirty="0">
              <a:latin typeface="Century Gothic" panose="020B0502020202020204" pitchFamily="34" charset="0"/>
            </a:endParaRPr>
          </a:p>
        </p:txBody>
      </p:sp>
      <p:cxnSp>
        <p:nvCxnSpPr>
          <p:cNvPr id="4" name="6 Conector recto">
            <a:extLst>
              <a:ext uri="{FF2B5EF4-FFF2-40B4-BE49-F238E27FC236}">
                <a16:creationId xmlns="" xmlns:a16="http://schemas.microsoft.com/office/drawing/2014/main" id="{938D0D42-32D1-9F45-9AA3-1B7E92452081}"/>
              </a:ext>
            </a:extLst>
          </p:cNvPr>
          <p:cNvCxnSpPr/>
          <p:nvPr/>
        </p:nvCxnSpPr>
        <p:spPr>
          <a:xfrm>
            <a:off x="251520" y="1484784"/>
            <a:ext cx="85932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">
            <a:extLst>
              <a:ext uri="{FF2B5EF4-FFF2-40B4-BE49-F238E27FC236}">
                <a16:creationId xmlns="" xmlns:a16="http://schemas.microsoft.com/office/drawing/2014/main" id="{AA2A6E9D-55D6-0647-8012-BEF77C36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1" y="219894"/>
            <a:ext cx="1533785" cy="6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214</Words>
  <Application>Microsoft Office PowerPoint</Application>
  <PresentationFormat>Presentación en pantalla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RUUN y ENPDC</dc:title>
  <dc:creator>Emerson Arevalo</dc:creator>
  <cp:lastModifiedBy>Erick Adán Veras de León</cp:lastModifiedBy>
  <cp:revision>28</cp:revision>
  <cp:lastPrinted>2020-12-14T19:21:06Z</cp:lastPrinted>
  <dcterms:created xsi:type="dcterms:W3CDTF">2020-12-11T15:07:54Z</dcterms:created>
  <dcterms:modified xsi:type="dcterms:W3CDTF">2020-12-15T13:17:14Z</dcterms:modified>
</cp:coreProperties>
</file>