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1" r:id="rId2"/>
    <p:sldId id="287" r:id="rId3"/>
    <p:sldId id="294" r:id="rId4"/>
    <p:sldId id="288" r:id="rId5"/>
    <p:sldId id="283" r:id="rId6"/>
    <p:sldId id="292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7"/>
  </p:normalViewPr>
  <p:slideViewPr>
    <p:cSldViewPr snapToGrid="0" snapToObjects="1">
      <p:cViewPr>
        <p:scale>
          <a:sx n="90" d="100"/>
          <a:sy n="90" d="100"/>
        </p:scale>
        <p:origin x="-72" y="-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36AB-B7DC-46CA-91CF-E6893B8DB6D4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1144-81C1-4538-9232-934DC32FF7EB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1144-81C1-4538-9232-934DC32FF7EB}" type="slidenum">
              <a:rPr lang="es-GT" smtClean="0"/>
              <a:pPr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41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pPr/>
              <a:t>14/12/2020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838200" y="3875314"/>
            <a:ext cx="7626531" cy="258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PRESUPUESTO VINCULADO AL POASAN  2021 EN LOS 114 MUNICIPIOS PRIORIZADOS EN LA GCNN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DESARROLLO SOCIAL</a:t>
            </a:r>
            <a:endParaRPr lang="es-G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48575"/>
              </p:ext>
            </p:extLst>
          </p:nvPr>
        </p:nvGraphicFramePr>
        <p:xfrm>
          <a:off x="419100" y="1532960"/>
          <a:ext cx="10564320" cy="2560661"/>
        </p:xfrm>
        <a:graphic>
          <a:graphicData uri="http://schemas.openxmlformats.org/drawingml/2006/table">
            <a:tbl>
              <a:tblPr/>
              <a:tblGrid>
                <a:gridCol w="2119282"/>
                <a:gridCol w="866000"/>
                <a:gridCol w="745587"/>
                <a:gridCol w="703385"/>
                <a:gridCol w="998806"/>
                <a:gridCol w="1153551"/>
                <a:gridCol w="1172131"/>
                <a:gridCol w="1164566"/>
                <a:gridCol w="672860"/>
                <a:gridCol w="968152"/>
              </a:tblGrid>
              <a:tr h="54768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Factible según presupuesto </a:t>
                      </a:r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programado </a:t>
                      </a:r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 el </a:t>
                      </a:r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año 2021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4" marR="7824" marT="7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 necesario para cubrir a TODA la población objetivo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633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 / acción</a:t>
                      </a:r>
                      <a:b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(Ver lista sugerida)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 de medida  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Costo (Q.)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Costo (Q.)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BRECHA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GT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 COSTO (Q.)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356,773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Q174,045,660.00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385,315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100" dirty="0" smtClean="0"/>
                        <a:t>Q187,969,312.80</a:t>
                      </a:r>
                      <a:endParaRPr lang="es-GT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28,542             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Q13,923,652.80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037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252,726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Q117,445,352.00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272,744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100" dirty="0" smtClean="0"/>
                        <a:t>Q126,840,980.16</a:t>
                      </a:r>
                      <a:endParaRPr lang="es-GT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20,218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Q9,395,628.16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037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condicionada para alimentos*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181,201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55,505,000.00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037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Alimento Complementario Fortificado**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Departamentos y municipios de intervención de la GCNN</a:t>
            </a:r>
            <a:endParaRPr lang="es-GT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9099" y="4318782"/>
            <a:ext cx="108543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400" dirty="0" smtClean="0">
                <a:latin typeface="Arial" pitchFamily="34" charset="0"/>
                <a:cs typeface="Arial" pitchFamily="34" charset="0"/>
              </a:rPr>
              <a:t>*El programa TMCA debido a su acuerdo de creación sólo tiene cobertura en el Departamento de Guatemala. </a:t>
            </a:r>
          </a:p>
          <a:p>
            <a:pPr algn="just"/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1400" dirty="0" smtClean="0">
                <a:latin typeface="Arial" pitchFamily="34" charset="0"/>
                <a:cs typeface="Arial" pitchFamily="34" charset="0"/>
              </a:rPr>
              <a:t>**Este programa fue implementado por una modificación presupuestaria durante el ejercicio fiscal 2020, por tal motivo para </a:t>
            </a:r>
          </a:p>
          <a:p>
            <a:pPr algn="just"/>
            <a:r>
              <a:rPr lang="es-GT" sz="1400" dirty="0" smtClean="0">
                <a:latin typeface="Arial" pitchFamily="34" charset="0"/>
                <a:cs typeface="Arial" pitchFamily="34" charset="0"/>
              </a:rPr>
              <a:t>   el siguiente año no tendría financiamiento ni meta física inicial. Durante 2020 sólo se hizo la recepción del producto que será </a:t>
            </a: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  entregado en 2021 en los 114 municipios priorizados por la GCNN.</a:t>
            </a:r>
          </a:p>
          <a:p>
            <a:pPr algn="just"/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1894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4317"/>
              </p:ext>
            </p:extLst>
          </p:nvPr>
        </p:nvGraphicFramePr>
        <p:xfrm>
          <a:off x="419100" y="1532960"/>
          <a:ext cx="10564320" cy="1871051"/>
        </p:xfrm>
        <a:graphic>
          <a:graphicData uri="http://schemas.openxmlformats.org/drawingml/2006/table">
            <a:tbl>
              <a:tblPr/>
              <a:tblGrid>
                <a:gridCol w="2119282"/>
                <a:gridCol w="866000"/>
                <a:gridCol w="745587"/>
                <a:gridCol w="703385"/>
                <a:gridCol w="998806"/>
                <a:gridCol w="1153551"/>
                <a:gridCol w="1172131"/>
                <a:gridCol w="1164566"/>
                <a:gridCol w="672860"/>
                <a:gridCol w="968152"/>
              </a:tblGrid>
              <a:tr h="547688"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Factible según presupuesto </a:t>
                      </a:r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programado </a:t>
                      </a:r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 el </a:t>
                      </a:r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año 2021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4" marR="7824" marT="7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 necesario para cubrir a TODA la población objetivo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G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824" marR="7824" marT="7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633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Actividad / acción</a:t>
                      </a:r>
                      <a:b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(Ver lista sugerida)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Unidad de medida  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Costo (Q.)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Costo (Q.)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BRECHA (Número)</a:t>
                      </a: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BRECHA</a:t>
                      </a:r>
                      <a:r>
                        <a:rPr lang="es-GT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 COSTO (Q.)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24" marR="7824" marT="78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Familia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44,272 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Q174,045,660.00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47,814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100" dirty="0" smtClean="0"/>
                        <a:t>Q187,969,312.80</a:t>
                      </a:r>
                      <a:endParaRPr lang="es-GT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3,542             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Q13,923,652.80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5037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Familia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71,373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Q117,445,352.00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77,083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GT" sz="1100" dirty="0" smtClean="0"/>
                        <a:t>Q126,840,980.16</a:t>
                      </a:r>
                      <a:endParaRPr lang="es-GT" sz="11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5,710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Q9,395,628.16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Departamentos y municipios de intervención de la GCNN</a:t>
            </a:r>
            <a:endParaRPr lang="es-GT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124075" y="218515"/>
            <a:ext cx="7448550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Departamentos y Municipios de intervención de la GCNN</a:t>
            </a:r>
            <a:endParaRPr lang="es-GT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94936"/>
              </p:ext>
            </p:extLst>
          </p:nvPr>
        </p:nvGraphicFramePr>
        <p:xfrm>
          <a:off x="323558" y="1294225"/>
          <a:ext cx="11577710" cy="4526483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61983"/>
                <a:gridCol w="3235198"/>
                <a:gridCol w="1085666"/>
                <a:gridCol w="1086393"/>
                <a:gridCol w="1048605"/>
                <a:gridCol w="996354"/>
                <a:gridCol w="854291"/>
                <a:gridCol w="1077893"/>
                <a:gridCol w="831327"/>
              </a:tblGrid>
              <a:tr h="1042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ACTIVIDAD PRESUPUESTARIA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PRODUCTO/SUB PRODUCTO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UNIDAD DE MEDIDA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PRESUPUESTO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GT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METAS FÍSICAS</a:t>
                      </a:r>
                      <a:endParaRPr lang="es-GT" sz="1000" b="1" u="none" strike="noStrike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603">
                <a:tc vMerge="1">
                  <a:txBody>
                    <a:bodyPr/>
                    <a:lstStyle/>
                    <a:p>
                      <a:pPr algn="ctr" fontAlgn="ctr"/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G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(Asignado)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(Programado)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Diferencia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(Asignado)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(Programado)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Diferencia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326"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salud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Transferencias monetarias condicionadas entregadas a familias con niños y niñas entre 0 y 5 años y mujeres embarazadas o en período de lactancia que cumplen con sus controles de salud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Q174,045,660.00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Q174,045,660.00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356,773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356,773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9326"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 énfasis en educación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Transferencias monetarias condicionadas entregadas a familias con niños y niñas entre 6 y 15 años, que asisten a la es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cuela</a:t>
                      </a:r>
                      <a:endParaRPr lang="es-GT" sz="10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Q117,445,352.00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Q117,445,352.00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252,726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252,726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9326"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Transferencia Monetaria condicionada para alimentos*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Transferencias monetarias condicionadas para alimentos</a:t>
                      </a:r>
                    </a:p>
                    <a:p>
                      <a:pPr algn="just" fontAlgn="b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entregadas a familias que viven en pobreza y pobreza extrem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s-GT" sz="10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Aporte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55,505,000.00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55,505,000.00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181,201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181,201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- 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828"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Alimento Complementario Fortificado**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Dotación de alimento complementario fortificado a niños y niñas de 6 a 59 meses de edad, afectados por la desnutrición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Ración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60,000,000.00 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Q                    -  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3,000,000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3,000,000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58" y="5848844"/>
            <a:ext cx="1157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*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El programa TMCA debido a su acuerdo de creación sólo tiene cobertura en el Departamento de Guatemala. </a:t>
            </a: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**Este programa fue implementado por una modificación presupuestaria durante el ejercicio fiscal 2020, por tal motivo para 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GT" sz="1400" dirty="0">
                <a:latin typeface="Arial" pitchFamily="34" charset="0"/>
                <a:cs typeface="Arial" pitchFamily="34" charset="0"/>
              </a:rPr>
              <a:t>siguiente año no </a:t>
            </a:r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  tendría </a:t>
            </a:r>
            <a:r>
              <a:rPr lang="es-GT" sz="1400" dirty="0">
                <a:latin typeface="Arial" pitchFamily="34" charset="0"/>
                <a:cs typeface="Arial" pitchFamily="34" charset="0"/>
              </a:rPr>
              <a:t>financiamiento ni meta física inicial. Durante 2020 sólo se hizo la recepción del producto que será 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entregado </a:t>
            </a:r>
            <a:r>
              <a:rPr lang="es-GT" sz="1400" dirty="0">
                <a:latin typeface="Arial" pitchFamily="34" charset="0"/>
                <a:cs typeface="Arial" pitchFamily="34" charset="0"/>
              </a:rPr>
              <a:t>en 2021 en los 114 </a:t>
            </a:r>
            <a:endParaRPr lang="es-GT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  municipios </a:t>
            </a:r>
            <a:r>
              <a:rPr lang="es-GT" sz="1400" dirty="0">
                <a:latin typeface="Arial" pitchFamily="34" charset="0"/>
                <a:cs typeface="Arial" pitchFamily="34" charset="0"/>
              </a:rPr>
              <a:t>priorizados por la GCNN.</a:t>
            </a:r>
          </a:p>
          <a:p>
            <a:endParaRPr lang="es-GT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000" b="1" dirty="0" smtClean="0">
                <a:solidFill>
                  <a:schemeClr val="bg1"/>
                </a:solidFill>
                <a:latin typeface="Montserrat SemiBold" pitchFamily="2" charset="77"/>
              </a:rPr>
              <a:t>SECRETAR</a:t>
            </a:r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ÍA DE SEGURIDAD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ALIMENTARIA Y NUTRICIONAL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PRESIDENCIA</a:t>
            </a:r>
          </a:p>
          <a:p>
            <a:r>
              <a:rPr lang="es-ES" sz="1000" b="1" dirty="0" smtClean="0">
                <a:solidFill>
                  <a:schemeClr val="bg1"/>
                </a:solidFill>
                <a:latin typeface="Montserrat SemiBold" pitchFamily="2" charset="77"/>
              </a:rPr>
              <a:t>DE LA REPÚBLICA</a:t>
            </a:r>
            <a:endParaRPr lang="es-GT" sz="1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2014146" y="211151"/>
            <a:ext cx="7223942" cy="885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Intervenciones identificadas en la GCNN pendientes de programar para el 2021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82975"/>
              </p:ext>
            </p:extLst>
          </p:nvPr>
        </p:nvGraphicFramePr>
        <p:xfrm>
          <a:off x="668867" y="1828800"/>
          <a:ext cx="10894776" cy="3488789"/>
        </p:xfrm>
        <a:graphic>
          <a:graphicData uri="http://schemas.openxmlformats.org/drawingml/2006/table">
            <a:tbl>
              <a:tblPr/>
              <a:tblGrid>
                <a:gridCol w="4336229"/>
                <a:gridCol w="1758583"/>
                <a:gridCol w="1276779"/>
                <a:gridCol w="2077775"/>
                <a:gridCol w="1445410"/>
              </a:tblGrid>
              <a:tr h="3938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Meta Física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78779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 Monetaria con énfasis en salud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Q174,045,660.00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356,773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6903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 Monetaria con énfasis en educación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Q117,445,352.00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252,726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6903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 Monetaria condicionada para alimentos*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Q  55,505,000.00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181,201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6903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GT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Alimento Complementario Fortificado**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GT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Q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GT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68867" y="5415057"/>
            <a:ext cx="1089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*</a:t>
            </a:r>
            <a:r>
              <a:rPr lang="es-GT" sz="1400" dirty="0" smtClean="0">
                <a:latin typeface="Arial" pitchFamily="34" charset="0"/>
                <a:cs typeface="Arial" pitchFamily="34" charset="0"/>
              </a:rPr>
              <a:t>El programa TMCA debido a su acuerdo de creación sólo tiene cobertura en el Departamento de Guatemala. </a:t>
            </a: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**Este programa fue implementado por una modificación presupuestaria durante el ejercicio fiscal 2020, por tal motivo para </a:t>
            </a: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   el siguiente año no tendría financiamiento ni meta física inicial. Durante 2020 sólo se hizo la recepción del producto que será </a:t>
            </a:r>
          </a:p>
          <a:p>
            <a:pPr algn="just"/>
            <a:r>
              <a:rPr lang="es-GT" sz="1400" dirty="0">
                <a:latin typeface="Arial" pitchFamily="34" charset="0"/>
                <a:cs typeface="Arial" pitchFamily="34" charset="0"/>
              </a:rPr>
              <a:t>   entregado en 2021 en los 114 municipios priorizados por la GCNN.</a:t>
            </a:r>
          </a:p>
        </p:txBody>
      </p:sp>
    </p:spTree>
    <p:extLst>
      <p:ext uri="{BB962C8B-B14F-4D97-AF65-F5344CB8AC3E}">
        <p14:creationId xmlns:p14="http://schemas.microsoft.com/office/powerpoint/2010/main" val="34726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045FEAA-14A2-D946-AD1C-8F22934E2418}"/>
              </a:ext>
            </a:extLst>
          </p:cNvPr>
          <p:cNvSpPr txBox="1">
            <a:spLocks/>
          </p:cNvSpPr>
          <p:nvPr/>
        </p:nvSpPr>
        <p:spPr>
          <a:xfrm>
            <a:off x="669387" y="2307102"/>
            <a:ext cx="7626531" cy="2582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GRACIAS</a:t>
            </a:r>
            <a:endParaRPr lang="es-G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781</Words>
  <Application>Microsoft Office PowerPoint</Application>
  <PresentationFormat>Personalizado</PresentationFormat>
  <Paragraphs>207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Héctor Melvyn Caná Rivera</cp:lastModifiedBy>
  <cp:revision>168</cp:revision>
  <dcterms:created xsi:type="dcterms:W3CDTF">2020-01-14T01:41:24Z</dcterms:created>
  <dcterms:modified xsi:type="dcterms:W3CDTF">2020-12-14T19:19:30Z</dcterms:modified>
</cp:coreProperties>
</file>