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91" r:id="rId2"/>
    <p:sldId id="294" r:id="rId3"/>
    <p:sldId id="296" r:id="rId4"/>
    <p:sldId id="288" r:id="rId5"/>
    <p:sldId id="295" r:id="rId6"/>
    <p:sldId id="297" r:id="rId7"/>
    <p:sldId id="277" r:id="rId8"/>
    <p:sldId id="283" r:id="rId9"/>
    <p:sldId id="286" r:id="rId10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A46"/>
    <a:srgbClr val="178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07"/>
  </p:normalViewPr>
  <p:slideViewPr>
    <p:cSldViewPr snapToGrid="0" snapToObjects="1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C36AB-B7DC-46CA-91CF-E6893B8DB6D4}" type="datetimeFigureOut">
              <a:rPr lang="es-GT" smtClean="0"/>
              <a:t>15/12/2020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11144-81C1-4538-9232-934DC32FF7E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79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1144-81C1-4538-9232-934DC32FF7EB}" type="slidenum">
              <a:rPr lang="es-GT" smtClean="0"/>
              <a:t>8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14115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3578A-9157-6141-8D8B-0147C28EC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D462E0-B8B4-354F-B48A-FB65A684D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CE932C-FEF6-D242-9AAF-D16F8416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15/12/2020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073356-E3CF-4442-A9F4-814AE7FE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A816A5-86B9-7647-BA1C-B814A816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6913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EB487-EAA1-A84B-849A-42DEB1AF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29034A-01EE-0C47-8FEC-BA5E7EEF8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1761A3-0142-7E42-804E-E4BAB321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15/12/2020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E0058-26C4-9B4B-A8D5-79F31DAF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D1DE97-164E-9746-B7FA-691C7DBF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846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BBF326-B631-5448-8F72-F16818B27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CE8F4F-8962-874E-BA05-7C8B39785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FC45AB-972C-F34D-BE14-7FD11B80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15/12/2020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B2CF8A-368B-7347-BFE9-C865B14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567150-0AC7-9C48-9C61-BBA901FD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339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F104F-3959-6047-92AC-779B7899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F44DBC-E909-4F4D-9E5E-C981186D9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F18716-8607-F748-8A1C-705618AB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15/12/2020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4D4FE-B475-144C-8FAD-BE5D3186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499CCD-B6C2-B94F-897E-8BC8932D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5419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CAF9E-165E-7B4C-9E0E-BFF5853E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5485BF-8AC3-C148-9A1D-6ECE41B37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B6C60E-59A4-E849-BA6B-77E7B967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15/12/2020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5D5C53-892B-854B-9D23-C28147C8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197A51-055B-3743-BC65-31B02234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9338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BF840-BAE4-F34B-8801-4EA48746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FD6930-F026-B34D-873C-247637332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027978-94F2-7C49-9A97-4DBFEF3F0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764144-ADE2-F845-8061-BE941F27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15/12/2020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5F1C9-5A65-BF47-9176-92260EE7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6815B6-6DA8-EF4E-85EE-44EA17FC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315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128C0-7C0C-8F47-B536-5F9DF45D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308102-7615-804F-ADCD-248DDC3DF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0D84D3-6873-5B47-9220-E1C20F7AF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7814A5-AC9F-F84A-8DC8-76642F869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368F02-15BA-6142-86A8-5697AD431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DECEB56-CCDA-134C-9321-BD75F86F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15/12/2020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7BE4FD2-C573-F14C-8A6B-EB4F92E7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1A6395-5C35-F341-96D1-CE5E7A8F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6643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25C1E-4AC5-1440-AF30-CA84B555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09ECEB-25A1-BC46-A5D2-E45C240C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15/12/2020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AF3042-7F6F-9F41-A1C9-0907AB1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B3EA2F-BF71-D04C-A90B-F56C0D24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8398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A2DAE78-1A9B-104D-BFF0-43153E5A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15/12/2020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1DCBAA-6D1C-1E49-81E9-B4647F77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BF2DF7-A9A0-7F41-9DE7-412747CB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2583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19AF7-8A07-A64C-852C-09134359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463323-8811-894C-87C8-22CC7ED7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FD6BA6-18C2-0E43-8E1B-FB59BE406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76ACC2-A71C-AA45-9375-55AED2D8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15/12/2020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60BA5F-85F1-3F41-BB05-0F116231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FB294C-05E9-1049-A27B-00F8871C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7973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F97BD-089A-0047-996D-59C17751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68DC32-C94E-604B-A0C5-10875BF0B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20C940-292F-0E42-BA96-6A3A765C6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049649-229D-5948-A501-B63DEB8B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15/12/2020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A2503E-95BA-D24E-B72A-F6F43BEB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559918-6EB9-4940-96B3-51367236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718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61A75A8-6042-0B4F-932B-2B6E7A71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BFDB75-FC4C-9E46-8267-F3A29FEAC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87E0F5-9507-234E-862A-A62C099BE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B0BA-3CCA-D246-BB92-D00AF938F3BB}" type="datetimeFigureOut">
              <a:rPr lang="es-GT" smtClean="0"/>
              <a:t>15/12/2020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D3D20-0635-984A-A247-3DBABB963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BD18BA-F621-F448-A04A-BF0865C5F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0166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.xls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1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2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3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4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5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6.xlsx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7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045FEAA-14A2-D946-AD1C-8F22934E2418}"/>
              </a:ext>
            </a:extLst>
          </p:cNvPr>
          <p:cNvSpPr txBox="1">
            <a:spLocks/>
          </p:cNvSpPr>
          <p:nvPr/>
        </p:nvSpPr>
        <p:spPr>
          <a:xfrm>
            <a:off x="838200" y="3875314"/>
            <a:ext cx="7626531" cy="2582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chemeClr val="bg1"/>
                </a:solidFill>
                <a:latin typeface="Montserrat" pitchFamily="2" charset="77"/>
              </a:rPr>
              <a:t>PROPUESTA DE PRESUPUESTO VINCULADO AL POASAN  2021 EN LOS 114 MUNICIPIOS PRIORIZADOS EN LA GCNN</a:t>
            </a:r>
            <a:br>
              <a:rPr lang="es-ES" sz="2800" b="1" dirty="0">
                <a:solidFill>
                  <a:schemeClr val="bg1"/>
                </a:solidFill>
                <a:latin typeface="Montserrat" pitchFamily="2" charset="77"/>
              </a:rPr>
            </a:br>
            <a:br>
              <a:rPr lang="es-ES" sz="2800" b="1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s-ES" sz="2800" b="1" dirty="0">
                <a:solidFill>
                  <a:schemeClr val="bg1"/>
                </a:solidFill>
                <a:latin typeface="Montserrat" pitchFamily="2" charset="77"/>
              </a:rPr>
              <a:t>MINISTERIO DE AGRICULTURA GANADERÍA Y ALIMENTACIÓN</a:t>
            </a:r>
            <a:endParaRPr lang="es-GT" sz="2800" b="1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7559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0AF1AFCA-56BC-A74B-8D20-59D97C3E9244}"/>
              </a:ext>
            </a:extLst>
          </p:cNvPr>
          <p:cNvSpPr txBox="1">
            <a:spLocks/>
          </p:cNvSpPr>
          <p:nvPr/>
        </p:nvSpPr>
        <p:spPr>
          <a:xfrm>
            <a:off x="668867" y="364067"/>
            <a:ext cx="2690559" cy="55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SECRETAR</a:t>
            </a: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ÍA DE SEGURIDAD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ALIMENTARIA Y NUTRICIONAL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DE LA PRESIDENCIA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DE LA REPÚBLICA</a:t>
            </a:r>
            <a:endParaRPr kumimoji="0" lang="es-GT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SemiBold" pitchFamily="2" charset="77"/>
              <a:ea typeface="+mj-ea"/>
              <a:cs typeface="+mj-cs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2124075" y="218515"/>
            <a:ext cx="7448550" cy="88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>
                <a:solidFill>
                  <a:prstClr val="white"/>
                </a:solidFill>
                <a:latin typeface="Montserrat" pitchFamily="2" charset="77"/>
              </a:rPr>
              <a:t>Estructura programática formulada para atender a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  <a:t> la GCNN en 2021</a:t>
            </a:r>
            <a:endParaRPr kumimoji="0" lang="es-GT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j-ea"/>
              <a:cs typeface="+mj-cs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613E351-FEF3-4DD2-807A-067657B9C6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392801"/>
              </p:ext>
            </p:extLst>
          </p:nvPr>
        </p:nvGraphicFramePr>
        <p:xfrm>
          <a:off x="3533226" y="1359596"/>
          <a:ext cx="4630248" cy="5420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Worksheet" r:id="rId4" imgW="5134109" imgH="6010153" progId="Excel.Sheet.12">
                  <p:embed/>
                </p:oleObj>
              </mc:Choice>
              <mc:Fallback>
                <p:oleObj name="Worksheet" r:id="rId4" imgW="5134109" imgH="60101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33226" y="1359596"/>
                        <a:ext cx="4630248" cy="5420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026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0AF1AFCA-56BC-A74B-8D20-59D97C3E9244}"/>
              </a:ext>
            </a:extLst>
          </p:cNvPr>
          <p:cNvSpPr txBox="1">
            <a:spLocks/>
          </p:cNvSpPr>
          <p:nvPr/>
        </p:nvSpPr>
        <p:spPr>
          <a:xfrm>
            <a:off x="668867" y="364067"/>
            <a:ext cx="2690559" cy="55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SECRETAR</a:t>
            </a: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ÍA DE SEGURIDAD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ALIMENTARIA Y NUTRICIONAL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DE LA PRESIDENCIA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DE LA REPÚBLICA</a:t>
            </a:r>
            <a:endParaRPr kumimoji="0" lang="es-GT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SemiBold" pitchFamily="2" charset="77"/>
              <a:ea typeface="+mj-ea"/>
              <a:cs typeface="+mj-cs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2124075" y="218515"/>
            <a:ext cx="7448550" cy="88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  <a:t>Estructura programática vigente para 2021 (Total país Programa 11)</a:t>
            </a:r>
            <a:endParaRPr kumimoji="0" lang="es-GT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j-ea"/>
              <a:cs typeface="+mj-cs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1B7A9EA-29DD-4EF6-95E2-272782EAF1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332743"/>
              </p:ext>
            </p:extLst>
          </p:nvPr>
        </p:nvGraphicFramePr>
        <p:xfrm>
          <a:off x="481490" y="1277982"/>
          <a:ext cx="11293168" cy="5575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Worksheet" r:id="rId4" imgW="12020563" imgH="6991295" progId="Excel.Sheet.12">
                  <p:embed/>
                </p:oleObj>
              </mc:Choice>
              <mc:Fallback>
                <p:oleObj name="Worksheet" r:id="rId4" imgW="12020563" imgH="699129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1490" y="1277982"/>
                        <a:ext cx="11293168" cy="5575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89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0AF1AFCA-56BC-A74B-8D20-59D97C3E9244}"/>
              </a:ext>
            </a:extLst>
          </p:cNvPr>
          <p:cNvSpPr txBox="1">
            <a:spLocks/>
          </p:cNvSpPr>
          <p:nvPr/>
        </p:nvSpPr>
        <p:spPr>
          <a:xfrm>
            <a:off x="668867" y="364067"/>
            <a:ext cx="2690559" cy="55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1000" b="1" dirty="0">
                <a:solidFill>
                  <a:schemeClr val="bg1"/>
                </a:solidFill>
                <a:latin typeface="Montserrat SemiBold" pitchFamily="2" charset="77"/>
              </a:rPr>
              <a:t>SECRETAR</a:t>
            </a:r>
            <a:r>
              <a:rPr lang="es-ES" sz="1000" b="1" dirty="0">
                <a:solidFill>
                  <a:schemeClr val="bg1"/>
                </a:solidFill>
                <a:latin typeface="Montserrat SemiBold" pitchFamily="2" charset="77"/>
              </a:rPr>
              <a:t>ÍA DE SEGURIDAD</a:t>
            </a:r>
          </a:p>
          <a:p>
            <a:r>
              <a:rPr lang="es-ES" sz="1000" b="1" dirty="0">
                <a:solidFill>
                  <a:schemeClr val="bg1"/>
                </a:solidFill>
                <a:latin typeface="Montserrat SemiBold" pitchFamily="2" charset="77"/>
              </a:rPr>
              <a:t>ALIMENTARIA Y NUTRICIONAL</a:t>
            </a:r>
          </a:p>
          <a:p>
            <a:r>
              <a:rPr lang="es-ES" sz="1000" b="1" dirty="0">
                <a:solidFill>
                  <a:schemeClr val="bg1"/>
                </a:solidFill>
                <a:latin typeface="Montserrat SemiBold" pitchFamily="2" charset="77"/>
              </a:rPr>
              <a:t>DE LA PRESIDENCIA</a:t>
            </a:r>
          </a:p>
          <a:p>
            <a:r>
              <a:rPr lang="es-ES" sz="1000" b="1" dirty="0">
                <a:solidFill>
                  <a:schemeClr val="bg1"/>
                </a:solidFill>
                <a:latin typeface="Montserrat SemiBold" pitchFamily="2" charset="77"/>
              </a:rPr>
              <a:t>DE LA REPÚBLICA</a:t>
            </a:r>
            <a:endParaRPr lang="es-GT" sz="1000" b="1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2D5B2EF-F51D-4D61-A3AA-C9E34E7CD372}"/>
              </a:ext>
            </a:extLst>
          </p:cNvPr>
          <p:cNvSpPr txBox="1">
            <a:spLocks/>
          </p:cNvSpPr>
          <p:nvPr/>
        </p:nvSpPr>
        <p:spPr>
          <a:xfrm>
            <a:off x="2124075" y="218515"/>
            <a:ext cx="7448550" cy="88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  <a:t>Estructura programática por actividad y producto vigente para 2021 (Total país Programa 11)</a:t>
            </a:r>
            <a:endParaRPr kumimoji="0" lang="es-GT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j-ea"/>
              <a:cs typeface="+mj-cs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D0DF88D-A808-498D-80B5-58D8D71D9C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466181"/>
              </p:ext>
            </p:extLst>
          </p:nvPr>
        </p:nvGraphicFramePr>
        <p:xfrm>
          <a:off x="231209" y="1463042"/>
          <a:ext cx="11821205" cy="5115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Worksheet" r:id="rId4" imgW="14097052" imgH="5571995" progId="Excel.Sheet.12">
                  <p:embed/>
                </p:oleObj>
              </mc:Choice>
              <mc:Fallback>
                <p:oleObj name="Worksheet" r:id="rId4" imgW="14097052" imgH="557199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1209" y="1463042"/>
                        <a:ext cx="11821205" cy="5115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482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0AF1AFCA-56BC-A74B-8D20-59D97C3E9244}"/>
              </a:ext>
            </a:extLst>
          </p:cNvPr>
          <p:cNvSpPr txBox="1">
            <a:spLocks/>
          </p:cNvSpPr>
          <p:nvPr/>
        </p:nvSpPr>
        <p:spPr>
          <a:xfrm>
            <a:off x="668867" y="364067"/>
            <a:ext cx="2690559" cy="55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SECRETAR</a:t>
            </a: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ÍA DE SEGURIDAD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ALIMENTARIA Y NUTRICIONAL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DE LA PRESIDENCIA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DE LA REPÚBLICA</a:t>
            </a:r>
            <a:endParaRPr kumimoji="0" lang="es-GT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SemiBold" pitchFamily="2" charset="77"/>
              <a:ea typeface="+mj-ea"/>
              <a:cs typeface="+mj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5DC54FF-6375-4EDA-8AE9-DA0784DE7074}"/>
              </a:ext>
            </a:extLst>
          </p:cNvPr>
          <p:cNvSpPr txBox="1">
            <a:spLocks/>
          </p:cNvSpPr>
          <p:nvPr/>
        </p:nvSpPr>
        <p:spPr>
          <a:xfrm>
            <a:off x="2124075" y="218515"/>
            <a:ext cx="7448550" cy="88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  <a:t>Estructura programática por actividad y producto vigente para 2021 (GCNN Programa 11)</a:t>
            </a:r>
            <a:endParaRPr kumimoji="0" lang="es-GT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j-ea"/>
              <a:cs typeface="+mj-cs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8289458-9995-42DD-919C-1FD6205D09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543802"/>
              </p:ext>
            </p:extLst>
          </p:nvPr>
        </p:nvGraphicFramePr>
        <p:xfrm>
          <a:off x="120650" y="1316038"/>
          <a:ext cx="11920538" cy="538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Worksheet" r:id="rId4" imgW="14039939" imgH="5571995" progId="Excel.Sheet.12">
                  <p:embed/>
                </p:oleObj>
              </mc:Choice>
              <mc:Fallback>
                <p:oleObj name="Worksheet" r:id="rId4" imgW="14039939" imgH="557199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650" y="1316038"/>
                        <a:ext cx="11920538" cy="538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988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0AF1AFCA-56BC-A74B-8D20-59D97C3E9244}"/>
              </a:ext>
            </a:extLst>
          </p:cNvPr>
          <p:cNvSpPr txBox="1">
            <a:spLocks/>
          </p:cNvSpPr>
          <p:nvPr/>
        </p:nvSpPr>
        <p:spPr>
          <a:xfrm>
            <a:off x="668867" y="364067"/>
            <a:ext cx="2690559" cy="55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SECRETAR</a:t>
            </a: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ÍA DE SEGURIDAD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ALIMENTARIA Y NUTRICIONAL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DE LA PRESIDENCIA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DE LA REPÚBLICA</a:t>
            </a:r>
            <a:endParaRPr kumimoji="0" lang="es-GT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SemiBold" pitchFamily="2" charset="77"/>
              <a:ea typeface="+mj-ea"/>
              <a:cs typeface="+mj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375652A-283A-4F1C-8934-1E0C702DF079}"/>
              </a:ext>
            </a:extLst>
          </p:cNvPr>
          <p:cNvSpPr txBox="1">
            <a:spLocks/>
          </p:cNvSpPr>
          <p:nvPr/>
        </p:nvSpPr>
        <p:spPr>
          <a:xfrm>
            <a:off x="2124075" y="218515"/>
            <a:ext cx="7448550" cy="88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  <a:t>Estructura programática por actividad y producto sin grupo 0 vigente para 2021 (GCNN Programa 11)</a:t>
            </a:r>
            <a:endParaRPr kumimoji="0" lang="es-GT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j-ea"/>
              <a:cs typeface="+mj-cs"/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D3056868-CE11-4F07-876E-89E0C12D1C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337271"/>
              </p:ext>
            </p:extLst>
          </p:nvPr>
        </p:nvGraphicFramePr>
        <p:xfrm>
          <a:off x="106808" y="1378634"/>
          <a:ext cx="11977340" cy="5345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Worksheet" r:id="rId4" imgW="14039939" imgH="5571995" progId="Excel.Sheet.12">
                  <p:embed/>
                </p:oleObj>
              </mc:Choice>
              <mc:Fallback>
                <p:oleObj name="Worksheet" r:id="rId4" imgW="14039939" imgH="557199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808" y="1378634"/>
                        <a:ext cx="11977340" cy="5345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40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0AF1AFCA-56BC-A74B-8D20-59D97C3E9244}"/>
              </a:ext>
            </a:extLst>
          </p:cNvPr>
          <p:cNvSpPr txBox="1">
            <a:spLocks/>
          </p:cNvSpPr>
          <p:nvPr/>
        </p:nvSpPr>
        <p:spPr>
          <a:xfrm>
            <a:off x="668867" y="364067"/>
            <a:ext cx="2690559" cy="55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1000" b="1" dirty="0">
                <a:solidFill>
                  <a:schemeClr val="bg1"/>
                </a:solidFill>
                <a:latin typeface="Montserrat SemiBold" pitchFamily="2" charset="77"/>
              </a:rPr>
              <a:t>SECRETAR</a:t>
            </a:r>
            <a:r>
              <a:rPr lang="es-ES" sz="1000" b="1" dirty="0">
                <a:solidFill>
                  <a:schemeClr val="bg1"/>
                </a:solidFill>
                <a:latin typeface="Montserrat SemiBold" pitchFamily="2" charset="77"/>
              </a:rPr>
              <a:t>ÍA DE SEGURIDAD</a:t>
            </a:r>
          </a:p>
          <a:p>
            <a:r>
              <a:rPr lang="es-ES" sz="1000" b="1" dirty="0">
                <a:solidFill>
                  <a:schemeClr val="bg1"/>
                </a:solidFill>
                <a:latin typeface="Montserrat SemiBold" pitchFamily="2" charset="77"/>
              </a:rPr>
              <a:t>ALIMENTARIA Y NUTRICIONAL</a:t>
            </a:r>
          </a:p>
          <a:p>
            <a:r>
              <a:rPr lang="es-ES" sz="1000" b="1" dirty="0">
                <a:solidFill>
                  <a:schemeClr val="bg1"/>
                </a:solidFill>
                <a:latin typeface="Montserrat SemiBold" pitchFamily="2" charset="77"/>
              </a:rPr>
              <a:t>DE LA PRESIDENCIA</a:t>
            </a:r>
          </a:p>
          <a:p>
            <a:r>
              <a:rPr lang="es-ES" sz="1000" b="1" dirty="0">
                <a:solidFill>
                  <a:schemeClr val="bg1"/>
                </a:solidFill>
                <a:latin typeface="Montserrat SemiBold" pitchFamily="2" charset="77"/>
              </a:rPr>
              <a:t>DE LA REPÚBLICA</a:t>
            </a:r>
            <a:endParaRPr lang="es-GT" sz="1000" b="1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2014145" y="196343"/>
            <a:ext cx="7539429" cy="88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chemeClr val="bg1"/>
                </a:solidFill>
                <a:latin typeface="Montserrat" pitchFamily="2" charset="77"/>
              </a:rPr>
              <a:t>Departamentos y municipios de intervención de la GCNN – análisis financiero</a:t>
            </a:r>
            <a:endParaRPr lang="es-GT" sz="32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0341609-C40C-4660-9714-C0606DFF07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652585"/>
              </p:ext>
            </p:extLst>
          </p:nvPr>
        </p:nvGraphicFramePr>
        <p:xfrm>
          <a:off x="185242" y="1364564"/>
          <a:ext cx="11857006" cy="5394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Worksheet" r:id="rId4" imgW="8210641" imgH="3248100" progId="Excel.Sheet.12">
                  <p:embed/>
                </p:oleObj>
              </mc:Choice>
              <mc:Fallback>
                <p:oleObj name="Worksheet" r:id="rId4" imgW="8210641" imgH="3248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242" y="1364564"/>
                        <a:ext cx="11857006" cy="5394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341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0AF1AFCA-56BC-A74B-8D20-59D97C3E9244}"/>
              </a:ext>
            </a:extLst>
          </p:cNvPr>
          <p:cNvSpPr txBox="1">
            <a:spLocks/>
          </p:cNvSpPr>
          <p:nvPr/>
        </p:nvSpPr>
        <p:spPr>
          <a:xfrm>
            <a:off x="668867" y="364067"/>
            <a:ext cx="2690559" cy="55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1000" b="1" dirty="0">
                <a:solidFill>
                  <a:schemeClr val="bg1"/>
                </a:solidFill>
                <a:latin typeface="Montserrat SemiBold" pitchFamily="2" charset="77"/>
              </a:rPr>
              <a:t>SECRETAR</a:t>
            </a:r>
            <a:r>
              <a:rPr lang="es-ES" sz="1000" b="1" dirty="0">
                <a:solidFill>
                  <a:schemeClr val="bg1"/>
                </a:solidFill>
                <a:latin typeface="Montserrat SemiBold" pitchFamily="2" charset="77"/>
              </a:rPr>
              <a:t>ÍA DE SEGURIDAD</a:t>
            </a:r>
          </a:p>
          <a:p>
            <a:r>
              <a:rPr lang="es-ES" sz="1000" b="1" dirty="0">
                <a:solidFill>
                  <a:schemeClr val="bg1"/>
                </a:solidFill>
                <a:latin typeface="Montserrat SemiBold" pitchFamily="2" charset="77"/>
              </a:rPr>
              <a:t>ALIMENTARIA Y NUTRICIONAL</a:t>
            </a:r>
          </a:p>
          <a:p>
            <a:r>
              <a:rPr lang="es-ES" sz="1000" b="1" dirty="0">
                <a:solidFill>
                  <a:schemeClr val="bg1"/>
                </a:solidFill>
                <a:latin typeface="Montserrat SemiBold" pitchFamily="2" charset="77"/>
              </a:rPr>
              <a:t>DE LA PRESIDENCIA</a:t>
            </a:r>
          </a:p>
          <a:p>
            <a:r>
              <a:rPr lang="es-ES" sz="1000" b="1" dirty="0">
                <a:solidFill>
                  <a:schemeClr val="bg1"/>
                </a:solidFill>
                <a:latin typeface="Montserrat SemiBold" pitchFamily="2" charset="77"/>
              </a:rPr>
              <a:t>DE LA REPÚBLICA</a:t>
            </a:r>
            <a:endParaRPr lang="es-GT" sz="1000" b="1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20A810A-7175-468F-A86D-913CE40AA1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799153"/>
              </p:ext>
            </p:extLst>
          </p:nvPr>
        </p:nvGraphicFramePr>
        <p:xfrm>
          <a:off x="142500" y="1420838"/>
          <a:ext cx="11908430" cy="5254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Worksheet" r:id="rId5" imgW="8543862" imgH="3248100" progId="Excel.Sheet.12">
                  <p:embed/>
                </p:oleObj>
              </mc:Choice>
              <mc:Fallback>
                <p:oleObj name="Worksheet" r:id="rId5" imgW="8543862" imgH="3248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2500" y="1420838"/>
                        <a:ext cx="11908430" cy="5254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3231407F-E667-4BB4-B51F-B8FDA025264D}"/>
              </a:ext>
            </a:extLst>
          </p:cNvPr>
          <p:cNvSpPr txBox="1">
            <a:spLocks/>
          </p:cNvSpPr>
          <p:nvPr/>
        </p:nvSpPr>
        <p:spPr>
          <a:xfrm>
            <a:off x="2014145" y="196343"/>
            <a:ext cx="7539429" cy="88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chemeClr val="bg1"/>
                </a:solidFill>
                <a:latin typeface="Montserrat" pitchFamily="2" charset="77"/>
              </a:rPr>
              <a:t>Departamentos y municipios de intervención de la GCNN – análisis metas físicas</a:t>
            </a:r>
            <a:endParaRPr lang="es-GT" sz="3200" b="1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7267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1990725" y="69424"/>
            <a:ext cx="7437294" cy="110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2400" b="1" dirty="0">
                <a:solidFill>
                  <a:schemeClr val="bg1"/>
                </a:solidFill>
                <a:latin typeface="Montserrat" pitchFamily="2" charset="77"/>
              </a:rPr>
              <a:t>Brechas financieras para priorizar la GCNN</a:t>
            </a:r>
          </a:p>
          <a:p>
            <a:r>
              <a:rPr lang="es-GT" sz="2400" b="1" dirty="0">
                <a:solidFill>
                  <a:schemeClr val="bg1"/>
                </a:solidFill>
                <a:latin typeface="Montserrat" pitchFamily="2" charset="77"/>
              </a:rPr>
              <a:t>Línea de Acción: </a:t>
            </a:r>
          </a:p>
          <a:p>
            <a:r>
              <a:rPr lang="es-GT" sz="2400" b="1" dirty="0">
                <a:solidFill>
                  <a:schemeClr val="bg1"/>
                </a:solidFill>
                <a:latin typeface="Montserrat" pitchFamily="2" charset="77"/>
              </a:rPr>
              <a:t>ACCESO Y DISPONIBILIDAD A LA ALIMENTACIÓN SALUDABLE</a:t>
            </a:r>
            <a:endParaRPr lang="es-GT" sz="18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AF1AFCA-56BC-A74B-8D20-59D97C3E9244}"/>
              </a:ext>
            </a:extLst>
          </p:cNvPr>
          <p:cNvSpPr txBox="1">
            <a:spLocks/>
          </p:cNvSpPr>
          <p:nvPr/>
        </p:nvSpPr>
        <p:spPr>
          <a:xfrm>
            <a:off x="668867" y="364067"/>
            <a:ext cx="2690559" cy="55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1000" b="1" dirty="0">
                <a:solidFill>
                  <a:schemeClr val="bg1"/>
                </a:solidFill>
                <a:latin typeface="Montserrat SemiBold" pitchFamily="2" charset="77"/>
              </a:rPr>
              <a:t>SECRETAR</a:t>
            </a:r>
            <a:r>
              <a:rPr lang="es-ES" sz="1000" b="1" dirty="0">
                <a:solidFill>
                  <a:schemeClr val="bg1"/>
                </a:solidFill>
                <a:latin typeface="Montserrat SemiBold" pitchFamily="2" charset="77"/>
              </a:rPr>
              <a:t>ÍA DE SEGURIDAD</a:t>
            </a:r>
          </a:p>
          <a:p>
            <a:r>
              <a:rPr lang="es-ES" sz="1000" b="1" dirty="0">
                <a:solidFill>
                  <a:schemeClr val="bg1"/>
                </a:solidFill>
                <a:latin typeface="Montserrat SemiBold" pitchFamily="2" charset="77"/>
              </a:rPr>
              <a:t>ALIMENTARIA Y NUTRICIONAL</a:t>
            </a:r>
          </a:p>
          <a:p>
            <a:r>
              <a:rPr lang="es-ES" sz="1000" b="1" dirty="0">
                <a:solidFill>
                  <a:schemeClr val="bg1"/>
                </a:solidFill>
                <a:latin typeface="Montserrat SemiBold" pitchFamily="2" charset="77"/>
              </a:rPr>
              <a:t>DE LA PRESIDENCIA</a:t>
            </a:r>
          </a:p>
          <a:p>
            <a:r>
              <a:rPr lang="es-ES" sz="1000" b="1" dirty="0">
                <a:solidFill>
                  <a:schemeClr val="bg1"/>
                </a:solidFill>
                <a:latin typeface="Montserrat SemiBold" pitchFamily="2" charset="77"/>
              </a:rPr>
              <a:t>DE LA REPÚBLICA</a:t>
            </a:r>
            <a:endParaRPr lang="es-GT" sz="1000" b="1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EA9050AB-CE7E-4C2B-94D9-F4429FEB8A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866439"/>
              </p:ext>
            </p:extLst>
          </p:nvPr>
        </p:nvGraphicFramePr>
        <p:xfrm>
          <a:off x="171426" y="1336430"/>
          <a:ext cx="11800180" cy="53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Worksheet" r:id="rId4" imgW="13363661" imgH="4771848" progId="Excel.Sheet.12">
                  <p:embed/>
                </p:oleObj>
              </mc:Choice>
              <mc:Fallback>
                <p:oleObj name="Worksheet" r:id="rId4" imgW="13363661" imgH="47718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426" y="1336430"/>
                        <a:ext cx="11800180" cy="531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292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2397</TotalTime>
  <Words>235</Words>
  <Application>Microsoft Office PowerPoint</Application>
  <PresentationFormat>Panorámica</PresentationFormat>
  <Paragraphs>44</Paragraphs>
  <Slides>9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Montserrat SemiBold</vt:lpstr>
      <vt:lpstr>Tema de Office</vt:lpstr>
      <vt:lpstr>Worksheet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Romeo León</dc:creator>
  <cp:lastModifiedBy>HP2020</cp:lastModifiedBy>
  <cp:revision>145</cp:revision>
  <dcterms:created xsi:type="dcterms:W3CDTF">2020-01-14T01:41:24Z</dcterms:created>
  <dcterms:modified xsi:type="dcterms:W3CDTF">2020-12-15T14:25:11Z</dcterms:modified>
</cp:coreProperties>
</file>