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28"/>
  </p:notesMasterIdLst>
  <p:handoutMasterIdLst>
    <p:handoutMasterId r:id="rId29"/>
  </p:handoutMasterIdLst>
  <p:sldIdLst>
    <p:sldId id="343" r:id="rId6"/>
    <p:sldId id="4191" r:id="rId7"/>
    <p:sldId id="4189" r:id="rId8"/>
    <p:sldId id="4192" r:id="rId9"/>
    <p:sldId id="4190" r:id="rId10"/>
    <p:sldId id="421" r:id="rId11"/>
    <p:sldId id="4183" r:id="rId12"/>
    <p:sldId id="4184" r:id="rId13"/>
    <p:sldId id="409" r:id="rId14"/>
    <p:sldId id="410" r:id="rId15"/>
    <p:sldId id="411" r:id="rId16"/>
    <p:sldId id="413" r:id="rId17"/>
    <p:sldId id="412" r:id="rId18"/>
    <p:sldId id="424" r:id="rId19"/>
    <p:sldId id="425" r:id="rId20"/>
    <p:sldId id="427" r:id="rId21"/>
    <p:sldId id="426" r:id="rId22"/>
    <p:sldId id="428" r:id="rId23"/>
    <p:sldId id="4185" r:id="rId24"/>
    <p:sldId id="4187" r:id="rId25"/>
    <p:sldId id="4186" r:id="rId26"/>
    <p:sldId id="440" r:id="rId27"/>
  </p:sldIdLst>
  <p:sldSz cx="12192000" cy="6858000"/>
  <p:notesSz cx="9296400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24">
          <p15:clr>
            <a:srgbClr val="A4A3A4"/>
          </p15:clr>
        </p15:guide>
        <p15:guide id="4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ia Gabriela Conde Toledo" initials="LGCT" lastIdx="9" clrIdx="0"/>
  <p:cmAuthor id="2" name="Silvia Nohemi Xicay Per" initials="SNXP" lastIdx="3" clrIdx="1">
    <p:extLst>
      <p:ext uri="{19B8F6BF-5375-455C-9EA6-DF929625EA0E}">
        <p15:presenceInfo xmlns:p15="http://schemas.microsoft.com/office/powerpoint/2012/main" userId="S::silvia.xicay@segeplan.gob.gt::649c4366-44ee-4382-a60b-c36703437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99"/>
    <a:srgbClr val="CC3399"/>
    <a:srgbClr val="990033"/>
    <a:srgbClr val="00A1A1"/>
    <a:srgbClr val="75A1A1"/>
    <a:srgbClr val="107C7C"/>
    <a:srgbClr val="FFFFFF"/>
    <a:srgbClr val="05345B"/>
    <a:srgbClr val="537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6405" autoAdjust="0"/>
  </p:normalViewPr>
  <p:slideViewPr>
    <p:cSldViewPr snapToGrid="0" snapToObjects="1">
      <p:cViewPr varScale="1">
        <p:scale>
          <a:sx n="110" d="100"/>
          <a:sy n="110" d="100"/>
        </p:scale>
        <p:origin x="456" y="108"/>
      </p:cViewPr>
      <p:guideLst>
        <p:guide orient="horz" pos="2160"/>
        <p:guide pos="3840"/>
        <p:guide orient="horz" pos="4024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2AF2E-929F-427C-82AF-925EC4F3DACE}" type="doc">
      <dgm:prSet loTypeId="urn:microsoft.com/office/officeart/2009/3/layout/SubStep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235DF14C-4552-4D64-A6C5-50E8F8FC8BDB}">
      <dgm:prSet phldrT="[Texto]" custT="1"/>
      <dgm:spPr/>
      <dgm:t>
        <a:bodyPr/>
        <a:lstStyle/>
        <a:p>
          <a:r>
            <a:rPr lang="es-MX" sz="1800" b="0" dirty="0">
              <a:latin typeface="Times New Roman" pitchFamily="18" charset="0"/>
              <a:cs typeface="Times New Roman" pitchFamily="18" charset="0"/>
            </a:rPr>
            <a:t>Implica plantear resultados inmediatos, intermedios y finales</a:t>
          </a:r>
          <a:endParaRPr lang="es-GT" sz="1800" b="0" dirty="0">
            <a:latin typeface="Times New Roman" pitchFamily="18" charset="0"/>
            <a:cs typeface="Times New Roman" pitchFamily="18" charset="0"/>
          </a:endParaRPr>
        </a:p>
      </dgm:t>
    </dgm:pt>
    <dgm:pt modelId="{5A215106-5BC3-4447-A89D-1A39B813F7FD}" type="parTrans" cxnId="{1D53B70D-8924-4C3A-9607-D8A1BFCFB4BD}">
      <dgm:prSet/>
      <dgm:spPr/>
      <dgm:t>
        <a:bodyPr/>
        <a:lstStyle/>
        <a:p>
          <a:endParaRPr lang="es-GT" sz="2800" b="0">
            <a:latin typeface="Times New Roman" pitchFamily="18" charset="0"/>
            <a:cs typeface="Times New Roman" pitchFamily="18" charset="0"/>
          </a:endParaRPr>
        </a:p>
      </dgm:t>
    </dgm:pt>
    <dgm:pt modelId="{C6FD3701-3F06-4460-A50D-30B594464F7D}" type="sibTrans" cxnId="{1D53B70D-8924-4C3A-9607-D8A1BFCFB4BD}">
      <dgm:prSet custT="1"/>
      <dgm:spPr/>
      <dgm:t>
        <a:bodyPr/>
        <a:lstStyle/>
        <a:p>
          <a:endParaRPr lang="es-GT" sz="2800" b="0">
            <a:latin typeface="Times New Roman" pitchFamily="18" charset="0"/>
            <a:cs typeface="Times New Roman" pitchFamily="18" charset="0"/>
          </a:endParaRPr>
        </a:p>
      </dgm:t>
    </dgm:pt>
    <dgm:pt modelId="{90D033B6-09F4-4B2B-9482-53DBF975D4A6}">
      <dgm:prSet phldrT="[Texto]" custT="1"/>
      <dgm:spPr/>
      <dgm:t>
        <a:bodyPr/>
        <a:lstStyle/>
        <a:p>
          <a:r>
            <a:rPr lang="es-GT" sz="1800" b="0" dirty="0">
              <a:latin typeface="Times New Roman" pitchFamily="18" charset="0"/>
              <a:cs typeface="Times New Roman" pitchFamily="18" charset="0"/>
            </a:rPr>
            <a:t>Bienes o servicios a ser entregados a la población</a:t>
          </a:r>
        </a:p>
      </dgm:t>
    </dgm:pt>
    <dgm:pt modelId="{15A3DF18-802E-4BB7-829B-B5486687AC7C}" type="parTrans" cxnId="{35F0C767-D50F-46F8-9B35-4688557E889D}">
      <dgm:prSet/>
      <dgm:spPr/>
      <dgm:t>
        <a:bodyPr/>
        <a:lstStyle/>
        <a:p>
          <a:endParaRPr lang="es-GT" sz="2800" b="0">
            <a:latin typeface="Times New Roman" pitchFamily="18" charset="0"/>
            <a:cs typeface="Times New Roman" pitchFamily="18" charset="0"/>
          </a:endParaRPr>
        </a:p>
      </dgm:t>
    </dgm:pt>
    <dgm:pt modelId="{E34F257C-05DF-49D6-BAD8-B5C16145A371}" type="sibTrans" cxnId="{35F0C767-D50F-46F8-9B35-4688557E889D}">
      <dgm:prSet custT="1"/>
      <dgm:spPr/>
      <dgm:t>
        <a:bodyPr/>
        <a:lstStyle/>
        <a:p>
          <a:endParaRPr lang="es-GT" sz="2800" b="0">
            <a:latin typeface="Times New Roman" pitchFamily="18" charset="0"/>
            <a:cs typeface="Times New Roman" pitchFamily="18" charset="0"/>
          </a:endParaRPr>
        </a:p>
      </dgm:t>
    </dgm:pt>
    <dgm:pt modelId="{6A9907A1-415D-42E9-86F9-7802BDA178F7}">
      <dgm:prSet phldrT="[Texto]" custT="1"/>
      <dgm:spPr/>
      <dgm:t>
        <a:bodyPr/>
        <a:lstStyle/>
        <a:p>
          <a:r>
            <a:rPr lang="es-MX" sz="1800" b="0" dirty="0">
              <a:latin typeface="Times New Roman" pitchFamily="18" charset="0"/>
              <a:cs typeface="Times New Roman" pitchFamily="18" charset="0"/>
            </a:rPr>
            <a:t>Modelo que ilustra como y porqué se cree que las intervenciones alcanzarán los resultados</a:t>
          </a:r>
          <a:endParaRPr lang="es-GT" sz="1800" b="0" dirty="0">
            <a:latin typeface="Times New Roman" pitchFamily="18" charset="0"/>
            <a:cs typeface="Times New Roman" pitchFamily="18" charset="0"/>
          </a:endParaRPr>
        </a:p>
      </dgm:t>
    </dgm:pt>
    <dgm:pt modelId="{D33EF85B-C6DE-4822-9A09-CFE102775AFD}" type="parTrans" cxnId="{C530B98D-111E-4902-A613-162EF89897AE}">
      <dgm:prSet/>
      <dgm:spPr/>
      <dgm:t>
        <a:bodyPr/>
        <a:lstStyle/>
        <a:p>
          <a:endParaRPr lang="es-GT" sz="2800" b="0">
            <a:latin typeface="Times New Roman" pitchFamily="18" charset="0"/>
            <a:cs typeface="Times New Roman" pitchFamily="18" charset="0"/>
          </a:endParaRPr>
        </a:p>
      </dgm:t>
    </dgm:pt>
    <dgm:pt modelId="{F93E2714-E2CE-40F4-8EBE-2936DC62F7FE}" type="sibTrans" cxnId="{C530B98D-111E-4902-A613-162EF89897AE}">
      <dgm:prSet custT="1"/>
      <dgm:spPr/>
      <dgm:t>
        <a:bodyPr/>
        <a:lstStyle/>
        <a:p>
          <a:endParaRPr lang="es-GT" sz="2800" b="0">
            <a:latin typeface="Times New Roman" pitchFamily="18" charset="0"/>
            <a:cs typeface="Times New Roman" pitchFamily="18" charset="0"/>
          </a:endParaRPr>
        </a:p>
      </dgm:t>
    </dgm:pt>
    <dgm:pt modelId="{98A8197A-F508-473F-AC13-21E8475B1FA9}" type="pres">
      <dgm:prSet presAssocID="{A542AF2E-929F-427C-82AF-925EC4F3DACE}" presName="Name0" presStyleCnt="0">
        <dgm:presLayoutVars>
          <dgm:chMax val="7"/>
          <dgm:dir/>
          <dgm:animOne val="branch"/>
        </dgm:presLayoutVars>
      </dgm:prSet>
      <dgm:spPr/>
    </dgm:pt>
    <dgm:pt modelId="{475DB119-AE26-41DD-BA56-650E738C2740}" type="pres">
      <dgm:prSet presAssocID="{235DF14C-4552-4D64-A6C5-50E8F8FC8BDB}" presName="parTx1" presStyleLbl="node1" presStyleIdx="0" presStyleCnt="3" custLinFactNeighborX="-19697"/>
      <dgm:spPr/>
    </dgm:pt>
    <dgm:pt modelId="{7FF63A91-DE0F-432E-8783-BE4C1DE9D447}" type="pres">
      <dgm:prSet presAssocID="{90D033B6-09F4-4B2B-9482-53DBF975D4A6}" presName="parTx2" presStyleLbl="node1" presStyleIdx="1" presStyleCnt="3" custLinFactNeighborX="4545" custLinFactNeighborY="3030"/>
      <dgm:spPr/>
    </dgm:pt>
    <dgm:pt modelId="{220F5E28-6EBE-4BF9-B177-61F5E3C81D3A}" type="pres">
      <dgm:prSet presAssocID="{6A9907A1-415D-42E9-86F9-7802BDA178F7}" presName="parTx3" presStyleLbl="node1" presStyleIdx="2" presStyleCnt="3" custLinFactNeighborX="25758" custLinFactNeighborY="3030"/>
      <dgm:spPr/>
    </dgm:pt>
  </dgm:ptLst>
  <dgm:cxnLst>
    <dgm:cxn modelId="{1D53B70D-8924-4C3A-9607-D8A1BFCFB4BD}" srcId="{A542AF2E-929F-427C-82AF-925EC4F3DACE}" destId="{235DF14C-4552-4D64-A6C5-50E8F8FC8BDB}" srcOrd="0" destOrd="0" parTransId="{5A215106-5BC3-4447-A89D-1A39B813F7FD}" sibTransId="{C6FD3701-3F06-4460-A50D-30B594464F7D}"/>
    <dgm:cxn modelId="{76657114-9103-4C53-BE86-9EB4AA80EC62}" type="presOf" srcId="{6A9907A1-415D-42E9-86F9-7802BDA178F7}" destId="{220F5E28-6EBE-4BF9-B177-61F5E3C81D3A}" srcOrd="0" destOrd="0" presId="urn:microsoft.com/office/officeart/2009/3/layout/SubStepProcess"/>
    <dgm:cxn modelId="{35F0C767-D50F-46F8-9B35-4688557E889D}" srcId="{A542AF2E-929F-427C-82AF-925EC4F3DACE}" destId="{90D033B6-09F4-4B2B-9482-53DBF975D4A6}" srcOrd="1" destOrd="0" parTransId="{15A3DF18-802E-4BB7-829B-B5486687AC7C}" sibTransId="{E34F257C-05DF-49D6-BAD8-B5C16145A371}"/>
    <dgm:cxn modelId="{C530B98D-111E-4902-A613-162EF89897AE}" srcId="{A542AF2E-929F-427C-82AF-925EC4F3DACE}" destId="{6A9907A1-415D-42E9-86F9-7802BDA178F7}" srcOrd="2" destOrd="0" parTransId="{D33EF85B-C6DE-4822-9A09-CFE102775AFD}" sibTransId="{F93E2714-E2CE-40F4-8EBE-2936DC62F7FE}"/>
    <dgm:cxn modelId="{BC1F3B9C-6274-49C1-8190-9B0FE15AA188}" type="presOf" srcId="{235DF14C-4552-4D64-A6C5-50E8F8FC8BDB}" destId="{475DB119-AE26-41DD-BA56-650E738C2740}" srcOrd="0" destOrd="0" presId="urn:microsoft.com/office/officeart/2009/3/layout/SubStepProcess"/>
    <dgm:cxn modelId="{FCEF2D9E-915B-4B68-A840-29659BAD951D}" type="presOf" srcId="{90D033B6-09F4-4B2B-9482-53DBF975D4A6}" destId="{7FF63A91-DE0F-432E-8783-BE4C1DE9D447}" srcOrd="0" destOrd="0" presId="urn:microsoft.com/office/officeart/2009/3/layout/SubStepProcess"/>
    <dgm:cxn modelId="{375D89E7-A52E-412E-A503-D901CB1AE8DD}" type="presOf" srcId="{A542AF2E-929F-427C-82AF-925EC4F3DACE}" destId="{98A8197A-F508-473F-AC13-21E8475B1FA9}" srcOrd="0" destOrd="0" presId="urn:microsoft.com/office/officeart/2009/3/layout/SubStepProcess"/>
    <dgm:cxn modelId="{6CD1D1EE-D044-4492-A229-464176004F3E}" type="presParOf" srcId="{98A8197A-F508-473F-AC13-21E8475B1FA9}" destId="{475DB119-AE26-41DD-BA56-650E738C2740}" srcOrd="0" destOrd="0" presId="urn:microsoft.com/office/officeart/2009/3/layout/SubStepProcess"/>
    <dgm:cxn modelId="{3F7CB3B1-DA14-41DA-86F8-C9F94764158D}" type="presParOf" srcId="{98A8197A-F508-473F-AC13-21E8475B1FA9}" destId="{7FF63A91-DE0F-432E-8783-BE4C1DE9D447}" srcOrd="1" destOrd="0" presId="urn:microsoft.com/office/officeart/2009/3/layout/SubStepProcess"/>
    <dgm:cxn modelId="{91CD77A1-790F-4705-9FC4-6867FD07264E}" type="presParOf" srcId="{98A8197A-F508-473F-AC13-21E8475B1FA9}" destId="{220F5E28-6EBE-4BF9-B177-61F5E3C81D3A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DB119-AE26-41DD-BA56-650E738C2740}">
      <dsp:nvSpPr>
        <dsp:cNvPr id="0" name=""/>
        <dsp:cNvSpPr/>
      </dsp:nvSpPr>
      <dsp:spPr>
        <a:xfrm>
          <a:off x="360039" y="0"/>
          <a:ext cx="2376264" cy="23762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Times New Roman" pitchFamily="18" charset="0"/>
              <a:cs typeface="Times New Roman" pitchFamily="18" charset="0"/>
            </a:rPr>
            <a:t>Implica plantear resultados inmediatos, intermedios y finales</a:t>
          </a:r>
          <a:endParaRPr lang="es-GT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8035" y="347996"/>
        <a:ext cx="1680272" cy="1680272"/>
      </dsp:txXfrm>
    </dsp:sp>
    <dsp:sp modelId="{7FF63A91-DE0F-432E-8783-BE4C1DE9D447}">
      <dsp:nvSpPr>
        <dsp:cNvPr id="0" name=""/>
        <dsp:cNvSpPr/>
      </dsp:nvSpPr>
      <dsp:spPr>
        <a:xfrm>
          <a:off x="3312357" y="0"/>
          <a:ext cx="2376264" cy="2376264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b="0" kern="1200" dirty="0">
              <a:latin typeface="Times New Roman" pitchFamily="18" charset="0"/>
              <a:cs typeface="Times New Roman" pitchFamily="18" charset="0"/>
            </a:rPr>
            <a:t>Bienes o servicios a ser entregados a la población</a:t>
          </a:r>
        </a:p>
      </dsp:txBody>
      <dsp:txXfrm>
        <a:off x="3660353" y="347996"/>
        <a:ext cx="1680272" cy="1680272"/>
      </dsp:txXfrm>
    </dsp:sp>
    <dsp:sp modelId="{220F5E28-6EBE-4BF9-B177-61F5E3C81D3A}">
      <dsp:nvSpPr>
        <dsp:cNvPr id="0" name=""/>
        <dsp:cNvSpPr/>
      </dsp:nvSpPr>
      <dsp:spPr>
        <a:xfrm>
          <a:off x="6192698" y="0"/>
          <a:ext cx="2376264" cy="237626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Times New Roman" pitchFamily="18" charset="0"/>
              <a:cs typeface="Times New Roman" pitchFamily="18" charset="0"/>
            </a:rPr>
            <a:t>Modelo que ilustra como y porqué se cree que las intervenciones alcanzarán los resultados</a:t>
          </a:r>
          <a:endParaRPr lang="es-GT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0694" y="347996"/>
        <a:ext cx="1680272" cy="1680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F2D3-CBE9-4961-866E-D53BB6BB5148}" type="datetimeFigureOut">
              <a:rPr lang="es-GT" smtClean="0"/>
              <a:t>10/06/2022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83E5-F8A6-49C5-9C55-C57964AB21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027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08C4-7DF2-488F-B08F-58D4BEDCED3D}" type="datetimeFigureOut">
              <a:rPr lang="es-GT" smtClean="0"/>
              <a:t>10/06/2022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523B-C39F-4C73-B7E3-D0367327B2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43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523B-C39F-4C73-B7E3-D0367327B2A4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188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05327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8756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347559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524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432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1200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244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4130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057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7956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32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8599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7431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467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686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17653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753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6496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5961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878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00730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1776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CD04-3B6C-FF45-9BAB-948A5E3D06CF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2FF1-1292-4144-A37D-A3C906CECB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9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.jp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AF55719-7620-5F44-BF86-D7B48B21228E}"/>
              </a:ext>
            </a:extLst>
          </p:cNvPr>
          <p:cNvSpPr txBox="1">
            <a:spLocks/>
          </p:cNvSpPr>
          <p:nvPr/>
        </p:nvSpPr>
        <p:spPr>
          <a:xfrm>
            <a:off x="946580" y="1057382"/>
            <a:ext cx="4809785" cy="3610413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kern="0" dirty="0">
                <a:solidFill>
                  <a:schemeClr val="bg1"/>
                </a:solidFill>
                <a:latin typeface="Helvetica"/>
                <a:cs typeface="Helvetica"/>
              </a:rPr>
              <a:t>LINEAMIENTOS GENERALES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0" dirty="0">
                <a:solidFill>
                  <a:schemeClr val="bg1"/>
                </a:solidFill>
                <a:latin typeface="Helvetica"/>
                <a:cs typeface="Helvetica"/>
              </a:rPr>
              <a:t>Planificación y programación operativa multianual y anual 2023-2027</a:t>
            </a:r>
            <a:endParaRPr lang="es-GT" kern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lnSpc>
                <a:spcPct val="90000"/>
              </a:lnSpc>
              <a:defRPr/>
            </a:pPr>
            <a:endParaRPr lang="es-GT" sz="2400" kern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D326E52-9418-E940-BC5C-6788DE4103AE}"/>
              </a:ext>
            </a:extLst>
          </p:cNvPr>
          <p:cNvSpPr/>
          <p:nvPr/>
        </p:nvSpPr>
        <p:spPr>
          <a:xfrm>
            <a:off x="1190421" y="5485083"/>
            <a:ext cx="360000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41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1AEDE88A-68E3-438F-88C7-7AD1ED70827C}"/>
              </a:ext>
            </a:extLst>
          </p:cNvPr>
          <p:cNvSpPr/>
          <p:nvPr/>
        </p:nvSpPr>
        <p:spPr>
          <a:xfrm>
            <a:off x="259492" y="1013254"/>
            <a:ext cx="11664778" cy="515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2" name="Rectángulo 5">
            <a:extLst>
              <a:ext uri="{FF2B5EF4-FFF2-40B4-BE49-F238E27FC236}">
                <a16:creationId xmlns:a16="http://schemas.microsoft.com/office/drawing/2014/main" id="{83AF728C-A9EA-4E24-BF38-0827A168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413"/>
            <a:ext cx="7292876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ES" altLang="en-US" sz="2000" b="1" dirty="0">
                <a:solidFill>
                  <a:srgbClr val="002060"/>
                </a:solidFill>
                <a:latin typeface="Helvetica" pitchFamily="2" charset="0"/>
              </a:rPr>
              <a:t>FASE 3</a:t>
            </a:r>
            <a:endParaRPr lang="en-US" altLang="en-US" sz="20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63" name="Rectángulo redondeado 3">
            <a:extLst>
              <a:ext uri="{FF2B5EF4-FFF2-40B4-BE49-F238E27FC236}">
                <a16:creationId xmlns:a16="http://schemas.microsoft.com/office/drawing/2014/main" id="{0E178DB9-F71B-4AED-AAD2-D08854699343}"/>
              </a:ext>
            </a:extLst>
          </p:cNvPr>
          <p:cNvSpPr/>
          <p:nvPr/>
        </p:nvSpPr>
        <p:spPr>
          <a:xfrm>
            <a:off x="1452830" y="1039381"/>
            <a:ext cx="2117214" cy="3989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tx1"/>
                </a:solidFill>
              </a:rPr>
              <a:t>POM  y POA</a:t>
            </a: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41CABA47-364E-4FA9-BEEB-D241CA9FB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79" y="1057292"/>
            <a:ext cx="1871433" cy="9357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4" name="Rectángulo redondeado 9">
            <a:extLst>
              <a:ext uri="{FF2B5EF4-FFF2-40B4-BE49-F238E27FC236}">
                <a16:creationId xmlns:a16="http://schemas.microsoft.com/office/drawing/2014/main" id="{040B641B-7EA3-41D7-B4DC-1AC119F1682C}"/>
              </a:ext>
            </a:extLst>
          </p:cNvPr>
          <p:cNvSpPr/>
          <p:nvPr/>
        </p:nvSpPr>
        <p:spPr>
          <a:xfrm>
            <a:off x="829503" y="1600662"/>
            <a:ext cx="3454555" cy="4662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  <a:p>
            <a:pPr algn="ctr"/>
            <a:endParaRPr lang="es-GT" dirty="0"/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3F0A41E1-72CD-4351-9C7F-C82EDCE4F53A}"/>
              </a:ext>
            </a:extLst>
          </p:cNvPr>
          <p:cNvGrpSpPr/>
          <p:nvPr/>
        </p:nvGrpSpPr>
        <p:grpSpPr>
          <a:xfrm>
            <a:off x="8253297" y="1694624"/>
            <a:ext cx="3380565" cy="969849"/>
            <a:chOff x="6747698" y="1919334"/>
            <a:chExt cx="2254928" cy="703872"/>
          </a:xfrm>
        </p:grpSpPr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7AEA5B9A-9BF9-45F0-88CE-41A753B10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698" y="1923236"/>
              <a:ext cx="692686" cy="6998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FC8E842D-420D-44D6-9D0D-CDD0FF58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080" y="1924806"/>
              <a:ext cx="701518" cy="698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FB899880-5275-4C4C-A2F5-C5651909A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5"/>
            <a:stretch/>
          </p:blipFill>
          <p:spPr>
            <a:xfrm>
              <a:off x="8383719" y="1919334"/>
              <a:ext cx="618907" cy="698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0" name="Imagen 89">
            <a:extLst>
              <a:ext uri="{FF2B5EF4-FFF2-40B4-BE49-F238E27FC236}">
                <a16:creationId xmlns:a16="http://schemas.microsoft.com/office/drawing/2014/main" id="{94689A32-DF1C-439D-859E-0AC9285C6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91" y="4128998"/>
            <a:ext cx="1388921" cy="13889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E83E4A49-34F2-4CE7-9E1E-DC4FF253DC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12" y="4508025"/>
            <a:ext cx="1990788" cy="1648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1F01E9CB-49FF-468A-B777-910AC34C43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79" y="2496160"/>
            <a:ext cx="1530889" cy="10869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CA642A38-C429-4451-9F06-84DACA36E280}"/>
              </a:ext>
            </a:extLst>
          </p:cNvPr>
          <p:cNvCxnSpPr>
            <a:cxnSpLocks/>
          </p:cNvCxnSpPr>
          <p:nvPr/>
        </p:nvCxnSpPr>
        <p:spPr>
          <a:xfrm>
            <a:off x="4595371" y="1703676"/>
            <a:ext cx="131721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C3602E35-331E-4638-8C53-96730F8C911A}"/>
              </a:ext>
            </a:extLst>
          </p:cNvPr>
          <p:cNvCxnSpPr/>
          <p:nvPr/>
        </p:nvCxnSpPr>
        <p:spPr>
          <a:xfrm>
            <a:off x="4619598" y="3006136"/>
            <a:ext cx="1062228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984DC46C-4FBD-4BAB-8A7D-FD79D995F17A}"/>
              </a:ext>
            </a:extLst>
          </p:cNvPr>
          <p:cNvCxnSpPr>
            <a:cxnSpLocks/>
          </p:cNvCxnSpPr>
          <p:nvPr/>
        </p:nvCxnSpPr>
        <p:spPr>
          <a:xfrm>
            <a:off x="4663524" y="3876350"/>
            <a:ext cx="2458085" cy="99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577CE9A4-81FF-4D1F-AF59-0D0F5B6E3036}"/>
              </a:ext>
            </a:extLst>
          </p:cNvPr>
          <p:cNvCxnSpPr>
            <a:cxnSpLocks/>
          </p:cNvCxnSpPr>
          <p:nvPr/>
        </p:nvCxnSpPr>
        <p:spPr>
          <a:xfrm>
            <a:off x="4627474" y="4790862"/>
            <a:ext cx="131721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DE72898F-AA13-4633-AD16-225AE97F8C67}"/>
              </a:ext>
            </a:extLst>
          </p:cNvPr>
          <p:cNvCxnSpPr>
            <a:cxnSpLocks/>
          </p:cNvCxnSpPr>
          <p:nvPr/>
        </p:nvCxnSpPr>
        <p:spPr>
          <a:xfrm>
            <a:off x="4624327" y="2234781"/>
            <a:ext cx="2458085" cy="99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89DD0718-5C9E-4B15-B9B4-8D3E4072A396}"/>
              </a:ext>
            </a:extLst>
          </p:cNvPr>
          <p:cNvCxnSpPr>
            <a:cxnSpLocks/>
          </p:cNvCxnSpPr>
          <p:nvPr/>
        </p:nvCxnSpPr>
        <p:spPr>
          <a:xfrm>
            <a:off x="4644775" y="5718301"/>
            <a:ext cx="2458085" cy="99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">
            <a:extLst>
              <a:ext uri="{FF2B5EF4-FFF2-40B4-BE49-F238E27FC236}">
                <a16:creationId xmlns:a16="http://schemas.microsoft.com/office/drawing/2014/main" id="{B4E2C1A3-F6EB-4D31-90B7-BAB07D6C0847}"/>
              </a:ext>
            </a:extLst>
          </p:cNvPr>
          <p:cNvSpPr txBox="1"/>
          <p:nvPr/>
        </p:nvSpPr>
        <p:spPr>
          <a:xfrm>
            <a:off x="682249" y="46488"/>
            <a:ext cx="893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elementos a considerar en la formulación del POM y POA?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036D41E-F56E-4F36-A24A-06A08CBAFECF}"/>
              </a:ext>
            </a:extLst>
          </p:cNvPr>
          <p:cNvSpPr txBox="1"/>
          <p:nvPr/>
        </p:nvSpPr>
        <p:spPr>
          <a:xfrm>
            <a:off x="981147" y="1971717"/>
            <a:ext cx="317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s-GT" sz="1400" b="1" dirty="0"/>
              <a:t>2. Vinculación de la producción del POM y POA con: PND, MED, RED o RI, PGG.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688AB96-B237-4DAA-AF6B-02C8E6DEAEFD}"/>
              </a:ext>
            </a:extLst>
          </p:cNvPr>
          <p:cNvSpPr txBox="1"/>
          <p:nvPr/>
        </p:nvSpPr>
        <p:spPr>
          <a:xfrm>
            <a:off x="1001958" y="2664252"/>
            <a:ext cx="3170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s-GT" sz="1400" b="1" dirty="0"/>
              <a:t>3. Identificación de productos y subproductos que la institución entrega.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AD702A5-B1D9-4FB8-BFE5-A74D1EFB0E11}"/>
              </a:ext>
            </a:extLst>
          </p:cNvPr>
          <p:cNvSpPr txBox="1"/>
          <p:nvPr/>
        </p:nvSpPr>
        <p:spPr>
          <a:xfrm>
            <a:off x="1017562" y="3455085"/>
            <a:ext cx="3170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s-GT" sz="1400" b="1" dirty="0"/>
              <a:t>4. Programar productos y subproductos (incluidos los proyectos de inversión), acciones e insumos.</a:t>
            </a:r>
          </a:p>
          <a:p>
            <a:pPr marL="179388" indent="-179388"/>
            <a:endParaRPr lang="es-GT" sz="14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5006F3D-A768-4E4B-B708-7C944355BA6C}"/>
              </a:ext>
            </a:extLst>
          </p:cNvPr>
          <p:cNvSpPr txBox="1"/>
          <p:nvPr/>
        </p:nvSpPr>
        <p:spPr>
          <a:xfrm>
            <a:off x="1033481" y="4233053"/>
            <a:ext cx="3170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s-GT" sz="1400" b="1" dirty="0"/>
              <a:t>5. Analizar la caracterización de la población en función de su ubicación geográfica, identidad, idioma, cultura, tomando en cuenta los enfoques transversales según lo analizado en el PEI.</a:t>
            </a:r>
          </a:p>
          <a:p>
            <a:pPr marL="179388" indent="-179388"/>
            <a:endParaRPr lang="es-GT" sz="1400" b="1" dirty="0"/>
          </a:p>
          <a:p>
            <a:pPr marL="179388" indent="-179388"/>
            <a:endParaRPr lang="es-GT" sz="14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726B066-2069-48D6-9C9A-655F49B19E04}"/>
              </a:ext>
            </a:extLst>
          </p:cNvPr>
          <p:cNvSpPr txBox="1"/>
          <p:nvPr/>
        </p:nvSpPr>
        <p:spPr>
          <a:xfrm>
            <a:off x="1028648" y="5383189"/>
            <a:ext cx="3170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endParaRPr lang="es-GT" sz="1400" b="1" dirty="0"/>
          </a:p>
          <a:p>
            <a:pPr marL="179388" indent="-179388"/>
            <a:r>
              <a:rPr lang="es-GT" sz="1400" b="1" dirty="0"/>
              <a:t>6. Identificar la territorialización según la herramienta diseñada para el efecto. </a:t>
            </a:r>
          </a:p>
          <a:p>
            <a:pPr marL="179388" indent="-179388"/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19301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84" grpId="0" animBg="1"/>
      <p:bldP spid="24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634BDE7-2ABA-4167-85F3-813FEDB7136A}"/>
              </a:ext>
            </a:extLst>
          </p:cNvPr>
          <p:cNvSpPr/>
          <p:nvPr/>
        </p:nvSpPr>
        <p:spPr>
          <a:xfrm>
            <a:off x="259492" y="1013254"/>
            <a:ext cx="11664778" cy="515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5D6FC25F-D8CE-4092-8B6B-BE18908C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"/>
            <a:ext cx="9027796" cy="85664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2000" b="1" dirty="0">
                <a:solidFill>
                  <a:srgbClr val="002060"/>
                </a:solidFill>
                <a:latin typeface="Helvetica" pitchFamily="2" charset="0"/>
              </a:rPr>
              <a:t>FASE 4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 es la importancia del Seguimiento del POM-POA?</a:t>
            </a:r>
          </a:p>
        </p:txBody>
      </p:sp>
      <p:sp>
        <p:nvSpPr>
          <p:cNvPr id="25" name="Forma 24">
            <a:extLst>
              <a:ext uri="{FF2B5EF4-FFF2-40B4-BE49-F238E27FC236}">
                <a16:creationId xmlns:a16="http://schemas.microsoft.com/office/drawing/2014/main" id="{29636335-DF6F-4BC4-941A-93DCC2374644}"/>
              </a:ext>
            </a:extLst>
          </p:cNvPr>
          <p:cNvSpPr/>
          <p:nvPr/>
        </p:nvSpPr>
        <p:spPr>
          <a:xfrm>
            <a:off x="295273" y="1060296"/>
            <a:ext cx="4413381" cy="4376057"/>
          </a:xfrm>
          <a:prstGeom prst="gear9">
            <a:avLst/>
          </a:prstGeom>
          <a:gradFill flip="none" rotWithShape="1">
            <a:gsLst>
              <a:gs pos="53000">
                <a:srgbClr val="C7D5EE"/>
              </a:gs>
              <a:gs pos="32000">
                <a:schemeClr val="accent1">
                  <a:lumMod val="60000"/>
                  <a:lumOff val="40000"/>
                </a:schemeClr>
              </a:gs>
              <a:gs pos="7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6" name="Forma 4">
            <a:extLst>
              <a:ext uri="{FF2B5EF4-FFF2-40B4-BE49-F238E27FC236}">
                <a16:creationId xmlns:a16="http://schemas.microsoft.com/office/drawing/2014/main" id="{C0F92F08-D251-43AB-95B9-E150B14936DE}"/>
              </a:ext>
            </a:extLst>
          </p:cNvPr>
          <p:cNvSpPr/>
          <p:nvPr/>
        </p:nvSpPr>
        <p:spPr>
          <a:xfrm>
            <a:off x="1096139" y="2167876"/>
            <a:ext cx="2901444" cy="25685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defRPr/>
            </a:pPr>
            <a:r>
              <a:rPr lang="es-GT" sz="1400" b="1" noProof="0" dirty="0">
                <a:solidFill>
                  <a:sysClr val="windowText" lastClr="000000"/>
                </a:solidFill>
                <a:latin typeface="Calibri" panose="020F0502020204030204"/>
              </a:rPr>
              <a:t>La importancia del seguimiento del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defRPr/>
            </a:pPr>
            <a:r>
              <a:rPr lang="es-GT" sz="1400" b="1" noProof="0" dirty="0">
                <a:solidFill>
                  <a:sysClr val="windowText" lastClr="000000"/>
                </a:solidFill>
                <a:latin typeface="Calibri" panose="020F0502020204030204"/>
              </a:rPr>
              <a:t>POM y POA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defRPr/>
            </a:pPr>
            <a:endParaRPr lang="es-GT" sz="1400" b="1" noProof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GT" sz="1400" noProof="0" dirty="0">
                <a:solidFill>
                  <a:sysClr val="windowText" lastClr="000000"/>
                </a:solidFill>
                <a:latin typeface="Calibri" panose="020F0502020204030204"/>
              </a:rPr>
              <a:t>Radica en</a:t>
            </a:r>
            <a:r>
              <a:rPr lang="es-GT" sz="1400" noProof="0" dirty="0">
                <a:solidFill>
                  <a:sysClr val="windowText" lastClr="000000"/>
                </a:solidFill>
              </a:rPr>
              <a:t> verificar</a:t>
            </a:r>
            <a:r>
              <a:rPr lang="es-GT" sz="1400" dirty="0">
                <a:solidFill>
                  <a:sysClr val="windowText" lastClr="000000"/>
                </a:solidFill>
              </a:rPr>
              <a:t> que los recursos que se destinan a  los productos, rindan el mayor beneficio económico-social a la población, a través de una adecuada planificación y programación.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GT" sz="1050" b="1" dirty="0">
              <a:solidFill>
                <a:sysClr val="windowText" lastClr="000000"/>
              </a:solidFill>
            </a:endParaRPr>
          </a:p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GT" sz="1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rma 4">
            <a:extLst>
              <a:ext uri="{FF2B5EF4-FFF2-40B4-BE49-F238E27FC236}">
                <a16:creationId xmlns:a16="http://schemas.microsoft.com/office/drawing/2014/main" id="{194470DA-CDC9-47AC-8EA5-17BB25CA3A3F}"/>
              </a:ext>
            </a:extLst>
          </p:cNvPr>
          <p:cNvSpPr/>
          <p:nvPr/>
        </p:nvSpPr>
        <p:spPr>
          <a:xfrm>
            <a:off x="5253969" y="1195960"/>
            <a:ext cx="3145960" cy="12338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17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1400" b="1" dirty="0">
                <a:solidFill>
                  <a:schemeClr val="tx1"/>
                </a:solidFill>
              </a:rPr>
              <a:t>SEGUIMIENTO:</a:t>
            </a:r>
            <a:r>
              <a:rPr lang="es-GT" sz="1400" dirty="0">
                <a:solidFill>
                  <a:schemeClr val="tx1"/>
                </a:solidFill>
              </a:rPr>
              <a:t> Demanda la medición constante del avance de metas programadas, con base en los indicadores establecidos</a:t>
            </a:r>
          </a:p>
        </p:txBody>
      </p:sp>
      <p:sp>
        <p:nvSpPr>
          <p:cNvPr id="28" name="Forma 4">
            <a:extLst>
              <a:ext uri="{FF2B5EF4-FFF2-40B4-BE49-F238E27FC236}">
                <a16:creationId xmlns:a16="http://schemas.microsoft.com/office/drawing/2014/main" id="{2E3B9DD6-6AC2-4EA5-A564-6A7ABE5A80D4}"/>
              </a:ext>
            </a:extLst>
          </p:cNvPr>
          <p:cNvSpPr/>
          <p:nvPr/>
        </p:nvSpPr>
        <p:spPr>
          <a:xfrm>
            <a:off x="5253969" y="2702143"/>
            <a:ext cx="3178960" cy="12962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1400" b="1" dirty="0">
                <a:solidFill>
                  <a:schemeClr val="tx1"/>
                </a:solidFill>
              </a:rPr>
              <a:t>REPROGRAMACIÓN:</a:t>
            </a:r>
            <a:r>
              <a:rPr lang="es-GT" sz="1400" dirty="0">
                <a:solidFill>
                  <a:schemeClr val="tx1"/>
                </a:solidFill>
              </a:rPr>
              <a:t> Consiste en los ajustes que pueden hacerse al POA durante su ejecución, como resultado del seguimiento a las metas físicas y financieras</a:t>
            </a:r>
          </a:p>
        </p:txBody>
      </p:sp>
      <p:sp>
        <p:nvSpPr>
          <p:cNvPr id="29" name="Forma 4">
            <a:extLst>
              <a:ext uri="{FF2B5EF4-FFF2-40B4-BE49-F238E27FC236}">
                <a16:creationId xmlns:a16="http://schemas.microsoft.com/office/drawing/2014/main" id="{9C2E0562-5A4D-4B26-9A24-87CEFA4AB011}"/>
              </a:ext>
            </a:extLst>
          </p:cNvPr>
          <p:cNvSpPr/>
          <p:nvPr/>
        </p:nvSpPr>
        <p:spPr>
          <a:xfrm>
            <a:off x="5253969" y="4382141"/>
            <a:ext cx="3178960" cy="1595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1400" b="1" dirty="0">
                <a:solidFill>
                  <a:schemeClr val="tx1"/>
                </a:solidFill>
              </a:rPr>
              <a:t>EVALUACIÓN: </a:t>
            </a:r>
            <a:r>
              <a:rPr lang="es-GT" sz="1400" dirty="0">
                <a:solidFill>
                  <a:schemeClr val="tx1"/>
                </a:solidFill>
              </a:rPr>
              <a:t>Implica la verificación del cumplimiento multianual y anual de las metas físicas de productos y subproductos</a:t>
            </a:r>
            <a:r>
              <a:rPr lang="es-GT" sz="1400" dirty="0">
                <a:solidFill>
                  <a:srgbClr val="FF0000"/>
                </a:solidFill>
              </a:rPr>
              <a:t> </a:t>
            </a:r>
            <a:endParaRPr lang="es-GT" sz="1400" dirty="0">
              <a:solidFill>
                <a:schemeClr val="tx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E3D1D9B1-EABB-4C3D-8037-C3C2D038A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 b="14556"/>
          <a:stretch/>
        </p:blipFill>
        <p:spPr>
          <a:xfrm>
            <a:off x="8872024" y="1195960"/>
            <a:ext cx="2116321" cy="10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159E231-80BF-41E1-BCB5-D44B37FC7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60" y="3089891"/>
            <a:ext cx="2116321" cy="14118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" name="Flecha derecha 14">
            <a:extLst>
              <a:ext uri="{FF2B5EF4-FFF2-40B4-BE49-F238E27FC236}">
                <a16:creationId xmlns:a16="http://schemas.microsoft.com/office/drawing/2014/main" id="{A90A8493-781D-439B-A302-714DAE218BCB}"/>
              </a:ext>
            </a:extLst>
          </p:cNvPr>
          <p:cNvSpPr/>
          <p:nvPr/>
        </p:nvSpPr>
        <p:spPr>
          <a:xfrm rot="20126105">
            <a:off x="4043551" y="2018824"/>
            <a:ext cx="978408" cy="1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Flecha derecha 15">
            <a:extLst>
              <a:ext uri="{FF2B5EF4-FFF2-40B4-BE49-F238E27FC236}">
                <a16:creationId xmlns:a16="http://schemas.microsoft.com/office/drawing/2014/main" id="{B9AD933E-DCD1-4605-A1C3-50D95D7FF23F}"/>
              </a:ext>
            </a:extLst>
          </p:cNvPr>
          <p:cNvSpPr/>
          <p:nvPr/>
        </p:nvSpPr>
        <p:spPr>
          <a:xfrm rot="1416910">
            <a:off x="3959712" y="4811534"/>
            <a:ext cx="978408" cy="151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Flecha derecha 16">
            <a:extLst>
              <a:ext uri="{FF2B5EF4-FFF2-40B4-BE49-F238E27FC236}">
                <a16:creationId xmlns:a16="http://schemas.microsoft.com/office/drawing/2014/main" id="{ABA0E066-8787-47AA-BF04-EF56CF1F5792}"/>
              </a:ext>
            </a:extLst>
          </p:cNvPr>
          <p:cNvSpPr/>
          <p:nvPr/>
        </p:nvSpPr>
        <p:spPr>
          <a:xfrm>
            <a:off x="4177199" y="3398541"/>
            <a:ext cx="978408" cy="10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084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266B0ACE-DEE2-45D5-9DB6-64C3CB4FEB9C}"/>
              </a:ext>
            </a:extLst>
          </p:cNvPr>
          <p:cNvSpPr/>
          <p:nvPr/>
        </p:nvSpPr>
        <p:spPr>
          <a:xfrm>
            <a:off x="8786813" y="683204"/>
            <a:ext cx="2705094" cy="5491595"/>
          </a:xfrm>
          <a:custGeom>
            <a:avLst/>
            <a:gdLst>
              <a:gd name="connsiteX0" fmla="*/ 2705094 w 2705094"/>
              <a:gd name="connsiteY0" fmla="*/ 0 h 5491595"/>
              <a:gd name="connsiteX1" fmla="*/ 2705094 w 2705094"/>
              <a:gd name="connsiteY1" fmla="*/ 1373981 h 5491595"/>
              <a:gd name="connsiteX2" fmla="*/ 2607480 w 2705094"/>
              <a:gd name="connsiteY2" fmla="*/ 1378910 h 5491595"/>
              <a:gd name="connsiteX3" fmla="*/ 1373981 w 2705094"/>
              <a:gd name="connsiteY3" fmla="*/ 2745797 h 5491595"/>
              <a:gd name="connsiteX4" fmla="*/ 2607480 w 2705094"/>
              <a:gd name="connsiteY4" fmla="*/ 4112684 h 5491595"/>
              <a:gd name="connsiteX5" fmla="*/ 2705094 w 2705094"/>
              <a:gd name="connsiteY5" fmla="*/ 4117614 h 5491595"/>
              <a:gd name="connsiteX6" fmla="*/ 2705094 w 2705094"/>
              <a:gd name="connsiteY6" fmla="*/ 5491595 h 5491595"/>
              <a:gd name="connsiteX7" fmla="*/ 2466999 w 2705094"/>
              <a:gd name="connsiteY7" fmla="*/ 5479572 h 5491595"/>
              <a:gd name="connsiteX8" fmla="*/ 0 w 2705094"/>
              <a:gd name="connsiteY8" fmla="*/ 2745797 h 5491595"/>
              <a:gd name="connsiteX9" fmla="*/ 2466999 w 2705094"/>
              <a:gd name="connsiteY9" fmla="*/ 12023 h 549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094" h="5491595">
                <a:moveTo>
                  <a:pt x="2705094" y="0"/>
                </a:moveTo>
                <a:lnTo>
                  <a:pt x="2705094" y="1373981"/>
                </a:lnTo>
                <a:lnTo>
                  <a:pt x="2607480" y="1378910"/>
                </a:lnTo>
                <a:cubicBezTo>
                  <a:pt x="1914642" y="1449271"/>
                  <a:pt x="1373981" y="2034395"/>
                  <a:pt x="1373981" y="2745797"/>
                </a:cubicBezTo>
                <a:cubicBezTo>
                  <a:pt x="1373981" y="3457199"/>
                  <a:pt x="1914642" y="4042323"/>
                  <a:pt x="2607480" y="4112684"/>
                </a:cubicBezTo>
                <a:lnTo>
                  <a:pt x="2705094" y="4117614"/>
                </a:lnTo>
                <a:lnTo>
                  <a:pt x="2705094" y="5491595"/>
                </a:lnTo>
                <a:lnTo>
                  <a:pt x="2466999" y="5479572"/>
                </a:lnTo>
                <a:cubicBezTo>
                  <a:pt x="1081322" y="5338849"/>
                  <a:pt x="0" y="4168602"/>
                  <a:pt x="0" y="2745797"/>
                </a:cubicBezTo>
                <a:cubicBezTo>
                  <a:pt x="0" y="1322993"/>
                  <a:pt x="1081322" y="152746"/>
                  <a:pt x="2466999" y="120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9BB33BC5-11BE-47ED-9F58-95DFFDF3B74F}"/>
              </a:ext>
            </a:extLst>
          </p:cNvPr>
          <p:cNvGrpSpPr/>
          <p:nvPr/>
        </p:nvGrpSpPr>
        <p:grpSpPr>
          <a:xfrm>
            <a:off x="10735905" y="2575559"/>
            <a:ext cx="608076" cy="1449325"/>
            <a:chOff x="4408424" y="2628900"/>
            <a:chExt cx="608076" cy="144932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15ACCF79-02D8-402F-80A8-C1CDA2DB6CAC}"/>
                </a:ext>
              </a:extLst>
            </p:cNvPr>
            <p:cNvSpPr/>
            <p:nvPr/>
          </p:nvSpPr>
          <p:spPr>
            <a:xfrm>
              <a:off x="4826000" y="2628900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7755D652-8DBC-46FA-B47D-BC66955BADCC}"/>
                </a:ext>
              </a:extLst>
            </p:cNvPr>
            <p:cNvSpPr/>
            <p:nvPr/>
          </p:nvSpPr>
          <p:spPr>
            <a:xfrm>
              <a:off x="4843526" y="2881376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AB68AC47-6597-4811-9701-BFC046FD25E6}"/>
                </a:ext>
              </a:extLst>
            </p:cNvPr>
            <p:cNvSpPr/>
            <p:nvPr/>
          </p:nvSpPr>
          <p:spPr>
            <a:xfrm>
              <a:off x="4826000" y="3098800"/>
              <a:ext cx="190500" cy="190500"/>
            </a:xfrm>
            <a:prstGeom prst="ellipse">
              <a:avLst/>
            </a:prstGeom>
            <a:solidFill>
              <a:srgbClr val="3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B5D49305-0294-470B-8145-597CC125DD1A}"/>
                </a:ext>
              </a:extLst>
            </p:cNvPr>
            <p:cNvSpPr/>
            <p:nvPr/>
          </p:nvSpPr>
          <p:spPr>
            <a:xfrm>
              <a:off x="4826000" y="3352800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DDA0FDBF-CA10-458C-B3B4-7A37D898545E}"/>
                </a:ext>
              </a:extLst>
            </p:cNvPr>
            <p:cNvSpPr/>
            <p:nvPr/>
          </p:nvSpPr>
          <p:spPr>
            <a:xfrm>
              <a:off x="4640326" y="2779776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6FDB7CF-C1F0-4093-B72C-E7D6E6DA3174}"/>
                </a:ext>
              </a:extLst>
            </p:cNvPr>
            <p:cNvSpPr/>
            <p:nvPr/>
          </p:nvSpPr>
          <p:spPr>
            <a:xfrm>
              <a:off x="4622800" y="2997200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43E40BF3-3AE3-43FB-A452-39F719815128}"/>
                </a:ext>
              </a:extLst>
            </p:cNvPr>
            <p:cNvSpPr/>
            <p:nvPr/>
          </p:nvSpPr>
          <p:spPr>
            <a:xfrm>
              <a:off x="4640326" y="3249676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0EF993BF-903F-4944-882B-F0236599BD01}"/>
                </a:ext>
              </a:extLst>
            </p:cNvPr>
            <p:cNvSpPr/>
            <p:nvPr/>
          </p:nvSpPr>
          <p:spPr>
            <a:xfrm>
              <a:off x="4640326" y="3467100"/>
              <a:ext cx="155448" cy="155448"/>
            </a:xfrm>
            <a:prstGeom prst="ellipse">
              <a:avLst/>
            </a:prstGeom>
            <a:noFill/>
            <a:ln w="38100">
              <a:solidFill>
                <a:srgbClr val="F252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E52382E6-5E5D-46CC-B952-4D5D46E0B083}"/>
                </a:ext>
              </a:extLst>
            </p:cNvPr>
            <p:cNvSpPr/>
            <p:nvPr/>
          </p:nvSpPr>
          <p:spPr>
            <a:xfrm>
              <a:off x="4843526" y="3705353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22F9E7BF-B4C9-4F7B-BB11-D92C092C2CCB}"/>
                </a:ext>
              </a:extLst>
            </p:cNvPr>
            <p:cNvSpPr/>
            <p:nvPr/>
          </p:nvSpPr>
          <p:spPr>
            <a:xfrm>
              <a:off x="4843526" y="3922777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ED9673-928C-452C-A8E1-7CD1610F387C}"/>
                </a:ext>
              </a:extLst>
            </p:cNvPr>
            <p:cNvSpPr/>
            <p:nvPr/>
          </p:nvSpPr>
          <p:spPr>
            <a:xfrm>
              <a:off x="4425950" y="3144774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6DFFA4-9546-480D-97C6-4D970DAFA31F}"/>
                </a:ext>
              </a:extLst>
            </p:cNvPr>
            <p:cNvSpPr/>
            <p:nvPr/>
          </p:nvSpPr>
          <p:spPr>
            <a:xfrm>
              <a:off x="4408424" y="3362198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DBE3A75-21E0-4580-8CF1-6175FC4590B1}"/>
                </a:ext>
              </a:extLst>
            </p:cNvPr>
            <p:cNvSpPr/>
            <p:nvPr/>
          </p:nvSpPr>
          <p:spPr>
            <a:xfrm>
              <a:off x="4408424" y="3616198"/>
              <a:ext cx="190500" cy="190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6">
            <a:extLst>
              <a:ext uri="{FF2B5EF4-FFF2-40B4-BE49-F238E27FC236}">
                <a16:creationId xmlns:a16="http://schemas.microsoft.com/office/drawing/2014/main" id="{54003D66-411D-4EAB-8EF1-D9D1C5E0F984}"/>
              </a:ext>
            </a:extLst>
          </p:cNvPr>
          <p:cNvSpPr txBox="1"/>
          <p:nvPr/>
        </p:nvSpPr>
        <p:spPr>
          <a:xfrm>
            <a:off x="357053" y="2704237"/>
            <a:ext cx="53477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Como apoyo para la formulación del POM y POA, </a:t>
            </a:r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se cuenta con el </a:t>
            </a:r>
            <a:r>
              <a:rPr lang="es-GT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Archivo formato Excel denominado </a:t>
            </a:r>
          </a:p>
          <a:p>
            <a:r>
              <a:rPr lang="es-GT" sz="28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GT" sz="2800" dirty="0">
                <a:solidFill>
                  <a:srgbClr val="0070C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“Caja de Herramientas”</a:t>
            </a: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33">
            <a:extLst>
              <a:ext uri="{FF2B5EF4-FFF2-40B4-BE49-F238E27FC236}">
                <a16:creationId xmlns:a16="http://schemas.microsoft.com/office/drawing/2014/main" id="{27FEA2C0-1213-4EA4-AB08-928CA1373BAD}"/>
              </a:ext>
            </a:extLst>
          </p:cNvPr>
          <p:cNvSpPr/>
          <p:nvPr/>
        </p:nvSpPr>
        <p:spPr>
          <a:xfrm>
            <a:off x="5320937" y="2170705"/>
            <a:ext cx="6235337" cy="3934003"/>
          </a:xfrm>
          <a:prstGeom prst="roundRect">
            <a:avLst>
              <a:gd name="adj" fmla="val 2818"/>
            </a:avLst>
          </a:prstGeom>
          <a:noFill/>
          <a:ln w="95250">
            <a:solidFill>
              <a:srgbClr val="00B0F0"/>
            </a:solidFill>
          </a:ln>
          <a:effectLst>
            <a:outerShdw blurRad="76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5">
            <a:extLst>
              <a:ext uri="{FF2B5EF4-FFF2-40B4-BE49-F238E27FC236}">
                <a16:creationId xmlns:a16="http://schemas.microsoft.com/office/drawing/2014/main" id="{4DED0FD5-E153-4FA2-A1EA-684EF26A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"/>
            <a:ext cx="9027796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2000" b="1" dirty="0">
                <a:solidFill>
                  <a:srgbClr val="002060"/>
                </a:solidFill>
                <a:latin typeface="Helvetica" pitchFamily="2" charset="0"/>
              </a:rPr>
              <a:t>FASE 5</a:t>
            </a:r>
          </a:p>
        </p:txBody>
      </p:sp>
      <p:sp>
        <p:nvSpPr>
          <p:cNvPr id="31" name="Rectángulo 5">
            <a:extLst>
              <a:ext uri="{FF2B5EF4-FFF2-40B4-BE49-F238E27FC236}">
                <a16:creationId xmlns:a16="http://schemas.microsoft.com/office/drawing/2014/main" id="{46EF9D71-40B6-43FB-AD8C-166C4A7B2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6" y="416380"/>
            <a:ext cx="8432984" cy="175432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 es el Proceso de Análisis y Registro de la Planificación Operativa Multianual y Anual? - Caja de Herramientas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AE95AF-353E-494F-9EB6-6A2B6CB7D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2" b="6072"/>
          <a:stretch/>
        </p:blipFill>
        <p:spPr>
          <a:xfrm>
            <a:off x="5320937" y="2228291"/>
            <a:ext cx="6170970" cy="38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7ED17CD9-0277-46D9-973B-1687F863BEF2}"/>
              </a:ext>
            </a:extLst>
          </p:cNvPr>
          <p:cNvSpPr txBox="1"/>
          <p:nvPr/>
        </p:nvSpPr>
        <p:spPr>
          <a:xfrm>
            <a:off x="1973179" y="1134101"/>
            <a:ext cx="9259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70C0"/>
                </a:solidFill>
                <a:latin typeface="Helvetica" pitchFamily="2" charset="0"/>
                <a:ea typeface="MS PGothic" panose="020B0600070205080204" pitchFamily="34" charset="-128"/>
              </a:rPr>
              <a:t>Retomar el análisis de la vinculación estratégica institucional realizada en el PEI</a:t>
            </a:r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59509FCF-3C35-4524-853C-BFF6DD7AD2FA}"/>
              </a:ext>
            </a:extLst>
          </p:cNvPr>
          <p:cNvSpPr/>
          <p:nvPr/>
        </p:nvSpPr>
        <p:spPr>
          <a:xfrm>
            <a:off x="588559" y="2160361"/>
            <a:ext cx="3280228" cy="32802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55A00406-89C2-499E-B1AD-02E48CD15692}"/>
              </a:ext>
            </a:extLst>
          </p:cNvPr>
          <p:cNvSpPr txBox="1"/>
          <p:nvPr/>
        </p:nvSpPr>
        <p:spPr>
          <a:xfrm>
            <a:off x="660690" y="3325421"/>
            <a:ext cx="317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POM-POA</a:t>
            </a: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674D2061-C173-447B-A7F1-F5E7496DCA43}"/>
              </a:ext>
            </a:extLst>
          </p:cNvPr>
          <p:cNvGrpSpPr/>
          <p:nvPr/>
        </p:nvGrpSpPr>
        <p:grpSpPr>
          <a:xfrm>
            <a:off x="8191174" y="3295650"/>
            <a:ext cx="2241694" cy="1314450"/>
            <a:chOff x="7666483" y="3295650"/>
            <a:chExt cx="1219201" cy="1314450"/>
          </a:xfrm>
        </p:grpSpPr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94DD608-E32E-49B8-8B5E-D30A7C28FEF7}"/>
                </a:ext>
              </a:extLst>
            </p:cNvPr>
            <p:cNvSpPr/>
            <p:nvPr/>
          </p:nvSpPr>
          <p:spPr>
            <a:xfrm>
              <a:off x="7666483" y="3295650"/>
              <a:ext cx="1219201" cy="1009650"/>
            </a:xfrm>
            <a:prstGeom prst="rect">
              <a:avLst/>
            </a:prstGeom>
            <a:gradFill>
              <a:gsLst>
                <a:gs pos="8000">
                  <a:srgbClr val="EF6E9A"/>
                </a:gs>
                <a:gs pos="98000">
                  <a:srgbClr val="27344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30">
              <a:extLst>
                <a:ext uri="{FF2B5EF4-FFF2-40B4-BE49-F238E27FC236}">
                  <a16:creationId xmlns:a16="http://schemas.microsoft.com/office/drawing/2014/main" id="{0D4E160C-816E-40F6-A24F-E5A261EE93E5}"/>
                </a:ext>
              </a:extLst>
            </p:cNvPr>
            <p:cNvSpPr/>
            <p:nvPr/>
          </p:nvSpPr>
          <p:spPr>
            <a:xfrm>
              <a:off x="7971283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C6A1BB53-3AE1-4E59-9A9E-3D63DF22B9DE}"/>
                </a:ext>
              </a:extLst>
            </p:cNvPr>
            <p:cNvSpPr txBox="1"/>
            <p:nvPr/>
          </p:nvSpPr>
          <p:spPr>
            <a:xfrm>
              <a:off x="7896147" y="3308062"/>
              <a:ext cx="788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89FA2CB2-7731-489E-A414-11C0B976E275}"/>
              </a:ext>
            </a:extLst>
          </p:cNvPr>
          <p:cNvGrpSpPr/>
          <p:nvPr/>
        </p:nvGrpSpPr>
        <p:grpSpPr>
          <a:xfrm>
            <a:off x="4051297" y="3173987"/>
            <a:ext cx="1920295" cy="1436113"/>
            <a:chOff x="4863061" y="3295650"/>
            <a:chExt cx="1219201" cy="1314450"/>
          </a:xfrm>
          <a:solidFill>
            <a:schemeClr val="accent5">
              <a:lumMod val="75000"/>
            </a:schemeClr>
          </a:soli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9876CCC4-8F83-4ADC-B5DD-5C02305BF8BC}"/>
                </a:ext>
              </a:extLst>
            </p:cNvPr>
            <p:cNvSpPr/>
            <p:nvPr/>
          </p:nvSpPr>
          <p:spPr>
            <a:xfrm>
              <a:off x="4863061" y="3295650"/>
              <a:ext cx="1219201" cy="1009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56283EC-1395-4CC0-B2AC-AAF7B3694F3D}"/>
                </a:ext>
              </a:extLst>
            </p:cNvPr>
            <p:cNvSpPr/>
            <p:nvPr/>
          </p:nvSpPr>
          <p:spPr>
            <a:xfrm>
              <a:off x="5167861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7ED2A68C-231C-4460-9634-7E8E85E2FE47}"/>
                </a:ext>
              </a:extLst>
            </p:cNvPr>
            <p:cNvSpPr txBox="1"/>
            <p:nvPr/>
          </p:nvSpPr>
          <p:spPr>
            <a:xfrm>
              <a:off x="5080499" y="3308062"/>
              <a:ext cx="7889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AC8B3671-0054-4C70-98F8-AF2A48632699}"/>
              </a:ext>
            </a:extLst>
          </p:cNvPr>
          <p:cNvGrpSpPr/>
          <p:nvPr/>
        </p:nvGrpSpPr>
        <p:grpSpPr>
          <a:xfrm>
            <a:off x="6134144" y="2990850"/>
            <a:ext cx="1920295" cy="1314450"/>
            <a:chOff x="6264772" y="2990850"/>
            <a:chExt cx="1219201" cy="1314450"/>
          </a:xfrm>
        </p:grpSpPr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917DCAB6-95F4-4CFD-93E5-90265BABAE9B}"/>
                </a:ext>
              </a:extLst>
            </p:cNvPr>
            <p:cNvSpPr/>
            <p:nvPr/>
          </p:nvSpPr>
          <p:spPr>
            <a:xfrm>
              <a:off x="6264772" y="3295650"/>
              <a:ext cx="1219201" cy="10096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0E8FCA2F-FDA8-4398-9FE6-5A2009135C98}"/>
                </a:ext>
              </a:extLst>
            </p:cNvPr>
            <p:cNvSpPr txBox="1"/>
            <p:nvPr/>
          </p:nvSpPr>
          <p:spPr>
            <a:xfrm>
              <a:off x="6479921" y="3708112"/>
              <a:ext cx="788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A12FE88A-FD36-4A39-A95C-FAC9A835D7DE}"/>
                </a:ext>
              </a:extLst>
            </p:cNvPr>
            <p:cNvSpPr/>
            <p:nvPr/>
          </p:nvSpPr>
          <p:spPr>
            <a:xfrm>
              <a:off x="6566735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4">
            <a:extLst>
              <a:ext uri="{FF2B5EF4-FFF2-40B4-BE49-F238E27FC236}">
                <a16:creationId xmlns:a16="http://schemas.microsoft.com/office/drawing/2014/main" id="{FA74D832-8A7E-4A33-B840-642EC3049C66}"/>
              </a:ext>
            </a:extLst>
          </p:cNvPr>
          <p:cNvSpPr txBox="1"/>
          <p:nvPr/>
        </p:nvSpPr>
        <p:spPr>
          <a:xfrm>
            <a:off x="4097805" y="2111952"/>
            <a:ext cx="1791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 Nacional de Desarrollo 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2044EA28-D10F-4789-B89D-D6444258B646}"/>
              </a:ext>
            </a:extLst>
          </p:cNvPr>
          <p:cNvSpPr txBox="1"/>
          <p:nvPr/>
        </p:nvSpPr>
        <p:spPr>
          <a:xfrm>
            <a:off x="6035973" y="4412420"/>
            <a:ext cx="201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Metas Estratégicas de Desarrollo</a:t>
            </a:r>
          </a:p>
        </p:txBody>
      </p:sp>
      <p:sp>
        <p:nvSpPr>
          <p:cNvPr id="49" name="Rectángulo 5">
            <a:extLst>
              <a:ext uri="{FF2B5EF4-FFF2-40B4-BE49-F238E27FC236}">
                <a16:creationId xmlns:a16="http://schemas.microsoft.com/office/drawing/2014/main" id="{F799DF19-66BE-4775-A8B2-F3C34956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704" y="542944"/>
            <a:ext cx="9027796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E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PROCESO 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 OPERATIVO MULTIANUAL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FE0376DC-F20F-418B-8AAF-CF6FFEFAD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12" t="29456" r="62187" b="27083"/>
          <a:stretch/>
        </p:blipFill>
        <p:spPr>
          <a:xfrm>
            <a:off x="3990624" y="4369831"/>
            <a:ext cx="1067641" cy="1044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C81718B-33EB-4281-B16C-F4F39D662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10" y="4156418"/>
            <a:ext cx="1210209" cy="1044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7236C5-5306-4F2B-96B4-F5953EE8D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28" t="20929" r="24045" b="29105"/>
          <a:stretch/>
        </p:blipFill>
        <p:spPr>
          <a:xfrm>
            <a:off x="6129675" y="2051202"/>
            <a:ext cx="1920294" cy="1182136"/>
          </a:xfrm>
          <a:prstGeom prst="rect">
            <a:avLst/>
          </a:prstGeom>
        </p:spPr>
      </p:pic>
      <p:sp>
        <p:nvSpPr>
          <p:cNvPr id="52" name="TextBox 34">
            <a:extLst>
              <a:ext uri="{FF2B5EF4-FFF2-40B4-BE49-F238E27FC236}">
                <a16:creationId xmlns:a16="http://schemas.microsoft.com/office/drawing/2014/main" id="{558314ED-48DD-4252-96AF-01B133F02A12}"/>
              </a:ext>
            </a:extLst>
          </p:cNvPr>
          <p:cNvSpPr txBox="1"/>
          <p:nvPr/>
        </p:nvSpPr>
        <p:spPr>
          <a:xfrm>
            <a:off x="8191174" y="2139118"/>
            <a:ext cx="241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Política General de Gobierno PGG 2020-2024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A1A91A63-FD34-4E08-9DC8-DAE493F901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25" t="29456" r="65000" b="12500"/>
          <a:stretch/>
        </p:blipFill>
        <p:spPr>
          <a:xfrm>
            <a:off x="8361812" y="4126226"/>
            <a:ext cx="896134" cy="1337525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B8A088F2-599B-4C64-A46D-D43BCC473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284" y="4317712"/>
            <a:ext cx="1544209" cy="1242012"/>
          </a:xfrm>
          <a:prstGeom prst="rect">
            <a:avLst/>
          </a:prstGeom>
        </p:spPr>
      </p:pic>
      <p:sp>
        <p:nvSpPr>
          <p:cNvPr id="56" name="Rectángulo 5">
            <a:extLst>
              <a:ext uri="{FF2B5EF4-FFF2-40B4-BE49-F238E27FC236}">
                <a16:creationId xmlns:a16="http://schemas.microsoft.com/office/drawing/2014/main" id="{E2ECA3EA-2D4D-4B41-B2C1-40D251A5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"/>
            <a:ext cx="9027796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2000" b="1" dirty="0">
                <a:solidFill>
                  <a:srgbClr val="002060"/>
                </a:solidFill>
                <a:latin typeface="Helvetica" pitchFamily="2" charset="0"/>
              </a:rPr>
              <a:t>FASE 5</a:t>
            </a:r>
          </a:p>
        </p:txBody>
      </p:sp>
    </p:spTree>
    <p:extLst>
      <p:ext uri="{BB962C8B-B14F-4D97-AF65-F5344CB8AC3E}">
        <p14:creationId xmlns:p14="http://schemas.microsoft.com/office/powerpoint/2010/main" val="161387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9" grpId="0"/>
      <p:bldP spid="45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>
            <a:extLst>
              <a:ext uri="{FF2B5EF4-FFF2-40B4-BE49-F238E27FC236}">
                <a16:creationId xmlns:a16="http://schemas.microsoft.com/office/drawing/2014/main" id="{88C2355D-934A-42C8-899A-7B02AF0FFFAA}"/>
              </a:ext>
            </a:extLst>
          </p:cNvPr>
          <p:cNvSpPr/>
          <p:nvPr/>
        </p:nvSpPr>
        <p:spPr>
          <a:xfrm rot="16200000">
            <a:off x="8352234" y="4085034"/>
            <a:ext cx="707232" cy="4838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Marcador de posición de imagen 5">
            <a:extLst>
              <a:ext uri="{FF2B5EF4-FFF2-40B4-BE49-F238E27FC236}">
                <a16:creationId xmlns:a16="http://schemas.microsoft.com/office/drawing/2014/main" id="{95FFFB14-AAE3-48B7-A5C7-5DCB7DA353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91" r="4291"/>
          <a:stretch>
            <a:fillRect/>
          </a:stretch>
        </p:blipFill>
        <p:spPr>
          <a:xfrm>
            <a:off x="9092751" y="1636692"/>
            <a:ext cx="1797782" cy="1799726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0" name="Marcador de posición de imagen 14">
            <a:extLst>
              <a:ext uri="{FF2B5EF4-FFF2-40B4-BE49-F238E27FC236}">
                <a16:creationId xmlns:a16="http://schemas.microsoft.com/office/drawing/2014/main" id="{6793E43F-BB14-43B4-973C-A8F8A390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94" r="3194"/>
          <a:stretch>
            <a:fillRect/>
          </a:stretch>
        </p:blipFill>
        <p:spPr>
          <a:xfrm>
            <a:off x="6923372" y="2628821"/>
            <a:ext cx="1797782" cy="1799726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1" name="Marcador de posición de imagen 23">
            <a:extLst>
              <a:ext uri="{FF2B5EF4-FFF2-40B4-BE49-F238E27FC236}">
                <a16:creationId xmlns:a16="http://schemas.microsoft.com/office/drawing/2014/main" id="{025D400C-5F85-430C-9E7C-A9F2E6B598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370" r="8370"/>
          <a:stretch>
            <a:fillRect/>
          </a:stretch>
        </p:blipFill>
        <p:spPr>
          <a:xfrm>
            <a:off x="6923372" y="4719368"/>
            <a:ext cx="1797782" cy="1799726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6" name="Marcador de posición de imagen 21">
            <a:extLst>
              <a:ext uri="{FF2B5EF4-FFF2-40B4-BE49-F238E27FC236}">
                <a16:creationId xmlns:a16="http://schemas.microsoft.com/office/drawing/2014/main" id="{0D28EA09-D0E6-4C56-A05B-AC34FC5CDF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91" r="2391"/>
          <a:stretch>
            <a:fillRect/>
          </a:stretch>
        </p:blipFill>
        <p:spPr>
          <a:xfrm>
            <a:off x="8978482" y="3691437"/>
            <a:ext cx="1797782" cy="1799726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7" name="Marcador de posición de imagen 11">
            <a:extLst>
              <a:ext uri="{FF2B5EF4-FFF2-40B4-BE49-F238E27FC236}">
                <a16:creationId xmlns:a16="http://schemas.microsoft.com/office/drawing/2014/main" id="{87F2067A-78A2-41B3-840A-A5936AD204A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496" r="4496"/>
          <a:stretch>
            <a:fillRect/>
          </a:stretch>
        </p:blipFill>
        <p:spPr>
          <a:xfrm>
            <a:off x="6792422" y="424958"/>
            <a:ext cx="1797782" cy="1799726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8" name="TextBox 33">
            <a:extLst>
              <a:ext uri="{FF2B5EF4-FFF2-40B4-BE49-F238E27FC236}">
                <a16:creationId xmlns:a16="http://schemas.microsoft.com/office/drawing/2014/main" id="{B43B0C6E-6FBB-44F9-91D3-E086CD0426B2}"/>
              </a:ext>
            </a:extLst>
          </p:cNvPr>
          <p:cNvSpPr txBox="1"/>
          <p:nvPr/>
        </p:nvSpPr>
        <p:spPr>
          <a:xfrm>
            <a:off x="477053" y="615176"/>
            <a:ext cx="590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Política General de Gobierno PGG 2020-2024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1D7A4BE0-101D-41BB-8674-8A08473EF54D}"/>
              </a:ext>
            </a:extLst>
          </p:cNvPr>
          <p:cNvSpPr txBox="1"/>
          <p:nvPr/>
        </p:nvSpPr>
        <p:spPr>
          <a:xfrm>
            <a:off x="576330" y="2249651"/>
            <a:ext cx="571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5245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1.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Economía, competitividad y prosperidad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591EFAA4-57A0-40C4-820C-D2A425473E67}"/>
              </a:ext>
            </a:extLst>
          </p:cNvPr>
          <p:cNvSpPr txBox="1"/>
          <p:nvPr/>
        </p:nvSpPr>
        <p:spPr>
          <a:xfrm>
            <a:off x="576330" y="2759877"/>
            <a:ext cx="477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A956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2.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Desarrollo Social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2E537DF3-26CC-406A-8C9E-16BAA013C27E}"/>
              </a:ext>
            </a:extLst>
          </p:cNvPr>
          <p:cNvSpPr txBox="1"/>
          <p:nvPr/>
        </p:nvSpPr>
        <p:spPr>
          <a:xfrm>
            <a:off x="576330" y="3245639"/>
            <a:ext cx="599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95E78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3.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Gobernabilidad y seguridad en desarrollo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25649F41-8342-4187-BF0B-C3F0A3AE053D}"/>
              </a:ext>
            </a:extLst>
          </p:cNvPr>
          <p:cNvSpPr txBox="1"/>
          <p:nvPr/>
        </p:nvSpPr>
        <p:spPr>
          <a:xfrm>
            <a:off x="576330" y="3690987"/>
            <a:ext cx="599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4.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Estado responsable, transparente y efectivo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7E354D81-9BE2-4175-9282-3AFA1F2D8DF6}"/>
              </a:ext>
            </a:extLst>
          </p:cNvPr>
          <p:cNvSpPr txBox="1"/>
          <p:nvPr/>
        </p:nvSpPr>
        <p:spPr>
          <a:xfrm>
            <a:off x="576330" y="4158081"/>
            <a:ext cx="477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5.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Relaciones con el mundo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87A946BF-E25D-46AA-AC70-15C32EB1B634}"/>
              </a:ext>
            </a:extLst>
          </p:cNvPr>
          <p:cNvSpPr txBox="1"/>
          <p:nvPr/>
        </p:nvSpPr>
        <p:spPr>
          <a:xfrm>
            <a:off x="576330" y="4641707"/>
            <a:ext cx="477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Transversal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Medio Ambiente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3E44697-F096-44C6-9E8D-E0049CB7D3AC}"/>
              </a:ext>
            </a:extLst>
          </p:cNvPr>
          <p:cNvSpPr/>
          <p:nvPr/>
        </p:nvSpPr>
        <p:spPr>
          <a:xfrm>
            <a:off x="604616" y="5576346"/>
            <a:ext cx="619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400" b="1" spc="-15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OBJETIVO SECTORIAL – ACCIÓN ESTRATÉGICA - META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1095342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03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AC8B3671-0054-4C70-98F8-AF2A48632699}"/>
              </a:ext>
            </a:extLst>
          </p:cNvPr>
          <p:cNvGrpSpPr/>
          <p:nvPr/>
        </p:nvGrpSpPr>
        <p:grpSpPr>
          <a:xfrm>
            <a:off x="672138" y="2714298"/>
            <a:ext cx="3406611" cy="1385726"/>
            <a:chOff x="6264772" y="2990850"/>
            <a:chExt cx="1219201" cy="1314450"/>
          </a:xfrm>
        </p:grpSpPr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917DCAB6-95F4-4CFD-93E5-90265BABAE9B}"/>
                </a:ext>
              </a:extLst>
            </p:cNvPr>
            <p:cNvSpPr/>
            <p:nvPr/>
          </p:nvSpPr>
          <p:spPr>
            <a:xfrm>
              <a:off x="6264772" y="3295650"/>
              <a:ext cx="1219201" cy="10096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0E8FCA2F-FDA8-4398-9FE6-5A2009135C98}"/>
                </a:ext>
              </a:extLst>
            </p:cNvPr>
            <p:cNvSpPr txBox="1"/>
            <p:nvPr/>
          </p:nvSpPr>
          <p:spPr>
            <a:xfrm>
              <a:off x="6479921" y="3708112"/>
              <a:ext cx="788902" cy="55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A12FE88A-FD36-4A39-A95C-FAC9A835D7DE}"/>
                </a:ext>
              </a:extLst>
            </p:cNvPr>
            <p:cNvSpPr/>
            <p:nvPr/>
          </p:nvSpPr>
          <p:spPr>
            <a:xfrm>
              <a:off x="6566735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4">
            <a:extLst>
              <a:ext uri="{FF2B5EF4-FFF2-40B4-BE49-F238E27FC236}">
                <a16:creationId xmlns:a16="http://schemas.microsoft.com/office/drawing/2014/main" id="{FA74D832-8A7E-4A33-B840-642EC3049C66}"/>
              </a:ext>
            </a:extLst>
          </p:cNvPr>
          <p:cNvSpPr txBox="1"/>
          <p:nvPr/>
        </p:nvSpPr>
        <p:spPr>
          <a:xfrm>
            <a:off x="799870" y="1985932"/>
            <a:ext cx="297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Resultado Estratégico de Desarrollo (RED)</a:t>
            </a:r>
            <a:endParaRPr lang="en-US" sz="2400" dirty="0">
              <a:solidFill>
                <a:srgbClr val="002060"/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2044EA28-D10F-4789-B89D-D6444258B646}"/>
              </a:ext>
            </a:extLst>
          </p:cNvPr>
          <p:cNvSpPr txBox="1"/>
          <p:nvPr/>
        </p:nvSpPr>
        <p:spPr>
          <a:xfrm>
            <a:off x="4098180" y="4269240"/>
            <a:ext cx="34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Resultado Institucional (RI)</a:t>
            </a:r>
          </a:p>
        </p:txBody>
      </p:sp>
      <p:sp>
        <p:nvSpPr>
          <p:cNvPr id="49" name="Rectángulo 5">
            <a:extLst>
              <a:ext uri="{FF2B5EF4-FFF2-40B4-BE49-F238E27FC236}">
                <a16:creationId xmlns:a16="http://schemas.microsoft.com/office/drawing/2014/main" id="{F799DF19-66BE-4775-A8B2-F3C34956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704" y="262344"/>
            <a:ext cx="9027796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E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PROCESO 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 OPERATIVO MULTIANUAL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792821-1352-43A6-A32F-B055530FC95E}"/>
              </a:ext>
            </a:extLst>
          </p:cNvPr>
          <p:cNvSpPr/>
          <p:nvPr/>
        </p:nvSpPr>
        <p:spPr>
          <a:xfrm>
            <a:off x="974026" y="4143702"/>
            <a:ext cx="2804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Revisar si tiene vinculación </a:t>
            </a:r>
          </a:p>
          <a:p>
            <a:pPr algn="ctr"/>
            <a:r>
              <a:rPr lang="es-GT" sz="1600" dirty="0">
                <a:solidFill>
                  <a:srgbClr val="00B0F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(con ayuda matriz SPPD-03 PEI)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38D6E2-C942-42BD-8A21-6C4523D163DA}"/>
              </a:ext>
            </a:extLst>
          </p:cNvPr>
          <p:cNvSpPr/>
          <p:nvPr/>
        </p:nvSpPr>
        <p:spPr>
          <a:xfrm>
            <a:off x="4137393" y="1758338"/>
            <a:ext cx="3608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Si no hay vinculación a RED – Describir el Resultado Institucional (RI) </a:t>
            </a:r>
          </a:p>
          <a:p>
            <a:pPr algn="ctr"/>
            <a:r>
              <a:rPr lang="es-GT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Marcar X en la clasificación </a:t>
            </a:r>
          </a:p>
          <a:p>
            <a:pPr algn="ctr"/>
            <a:r>
              <a:rPr lang="es-GT" sz="1600" dirty="0">
                <a:solidFill>
                  <a:srgbClr val="990033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Resultado final/intermedio/inmediato</a:t>
            </a:r>
          </a:p>
        </p:txBody>
      </p:sp>
      <p:grpSp>
        <p:nvGrpSpPr>
          <p:cNvPr id="53" name="Group 8">
            <a:extLst>
              <a:ext uri="{FF2B5EF4-FFF2-40B4-BE49-F238E27FC236}">
                <a16:creationId xmlns:a16="http://schemas.microsoft.com/office/drawing/2014/main" id="{30AB5C8A-0F56-4590-AB4E-87FD943C1E34}"/>
              </a:ext>
            </a:extLst>
          </p:cNvPr>
          <p:cNvGrpSpPr/>
          <p:nvPr/>
        </p:nvGrpSpPr>
        <p:grpSpPr>
          <a:xfrm>
            <a:off x="4227406" y="3035625"/>
            <a:ext cx="3406611" cy="1396675"/>
            <a:chOff x="7666483" y="3295650"/>
            <a:chExt cx="1219201" cy="1314450"/>
          </a:xfrm>
        </p:grpSpPr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77F1109D-1F55-45EF-805E-236E8EA15F53}"/>
                </a:ext>
              </a:extLst>
            </p:cNvPr>
            <p:cNvSpPr/>
            <p:nvPr/>
          </p:nvSpPr>
          <p:spPr>
            <a:xfrm>
              <a:off x="7666483" y="3295650"/>
              <a:ext cx="1219201" cy="1009650"/>
            </a:xfrm>
            <a:prstGeom prst="rect">
              <a:avLst/>
            </a:prstGeom>
            <a:gradFill>
              <a:gsLst>
                <a:gs pos="8000">
                  <a:srgbClr val="EF6E9A"/>
                </a:gs>
                <a:gs pos="98000">
                  <a:srgbClr val="27344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30">
              <a:extLst>
                <a:ext uri="{FF2B5EF4-FFF2-40B4-BE49-F238E27FC236}">
                  <a16:creationId xmlns:a16="http://schemas.microsoft.com/office/drawing/2014/main" id="{C8EDB917-39B6-4992-975A-D0AB599BA25C}"/>
                </a:ext>
              </a:extLst>
            </p:cNvPr>
            <p:cNvSpPr/>
            <p:nvPr/>
          </p:nvSpPr>
          <p:spPr>
            <a:xfrm>
              <a:off x="7971283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9D00A9DD-5AB7-49EE-849B-B934FCD0ADB8}"/>
                </a:ext>
              </a:extLst>
            </p:cNvPr>
            <p:cNvSpPr txBox="1"/>
            <p:nvPr/>
          </p:nvSpPr>
          <p:spPr>
            <a:xfrm>
              <a:off x="7896147" y="3308062"/>
              <a:ext cx="788902" cy="55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E6AC497-843A-4E03-9367-A1065EFF26BC}"/>
              </a:ext>
            </a:extLst>
          </p:cNvPr>
          <p:cNvSpPr/>
          <p:nvPr/>
        </p:nvSpPr>
        <p:spPr>
          <a:xfrm>
            <a:off x="7828386" y="4197153"/>
            <a:ext cx="3441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Descripción de producto y subproducto</a:t>
            </a:r>
            <a:endParaRPr lang="es-GT" sz="16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Unidad de medida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Meta </a:t>
            </a:r>
            <a:r>
              <a:rPr lang="es-MX" sz="1600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física y financiera por cada uno de los  productos y subproductos en los 5 años del POM</a:t>
            </a:r>
            <a:endParaRPr lang="es-GT" sz="1600" dirty="0">
              <a:solidFill>
                <a:schemeClr val="accent5">
                  <a:lumMod val="7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7">
            <a:extLst>
              <a:ext uri="{FF2B5EF4-FFF2-40B4-BE49-F238E27FC236}">
                <a16:creationId xmlns:a16="http://schemas.microsoft.com/office/drawing/2014/main" id="{FF11A6A4-6EF8-42FD-91D9-BE4DAE723EB4}"/>
              </a:ext>
            </a:extLst>
          </p:cNvPr>
          <p:cNvGrpSpPr/>
          <p:nvPr/>
        </p:nvGrpSpPr>
        <p:grpSpPr>
          <a:xfrm>
            <a:off x="7894902" y="2714298"/>
            <a:ext cx="3406611" cy="1385726"/>
            <a:chOff x="6264772" y="2990850"/>
            <a:chExt cx="1219201" cy="1314450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A80070F6-FF80-46E2-81BC-FB44F982CFCC}"/>
                </a:ext>
              </a:extLst>
            </p:cNvPr>
            <p:cNvSpPr/>
            <p:nvPr/>
          </p:nvSpPr>
          <p:spPr>
            <a:xfrm>
              <a:off x="6264772" y="3295650"/>
              <a:ext cx="1219201" cy="1009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5A9267E7-CD4B-483A-A9F5-AE6D50117926}"/>
                </a:ext>
              </a:extLst>
            </p:cNvPr>
            <p:cNvSpPr txBox="1"/>
            <p:nvPr/>
          </p:nvSpPr>
          <p:spPr>
            <a:xfrm>
              <a:off x="6479921" y="3708112"/>
              <a:ext cx="788902" cy="55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62" name="Oval 28">
              <a:extLst>
                <a:ext uri="{FF2B5EF4-FFF2-40B4-BE49-F238E27FC236}">
                  <a16:creationId xmlns:a16="http://schemas.microsoft.com/office/drawing/2014/main" id="{9785F472-94B8-4D80-9998-CF59E4A322F4}"/>
                </a:ext>
              </a:extLst>
            </p:cNvPr>
            <p:cNvSpPr/>
            <p:nvPr/>
          </p:nvSpPr>
          <p:spPr>
            <a:xfrm>
              <a:off x="6566735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34">
            <a:extLst>
              <a:ext uri="{FF2B5EF4-FFF2-40B4-BE49-F238E27FC236}">
                <a16:creationId xmlns:a16="http://schemas.microsoft.com/office/drawing/2014/main" id="{23FD408E-F8C5-4496-9A7F-A8D5A6C29268}"/>
              </a:ext>
            </a:extLst>
          </p:cNvPr>
          <p:cNvSpPr txBox="1"/>
          <p:nvPr/>
        </p:nvSpPr>
        <p:spPr>
          <a:xfrm>
            <a:off x="7956700" y="2019949"/>
            <a:ext cx="297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0215" algn="ctr">
              <a:spcBef>
                <a:spcPts val="1000"/>
              </a:spcBef>
              <a:spcAft>
                <a:spcPts val="1000"/>
              </a:spcAft>
            </a:pPr>
            <a:r>
              <a:rPr lang="es-MX" sz="28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Productos y subproductos</a:t>
            </a:r>
          </a:p>
        </p:txBody>
      </p:sp>
    </p:spTree>
    <p:extLst>
      <p:ext uri="{BB962C8B-B14F-4D97-AF65-F5344CB8AC3E}">
        <p14:creationId xmlns:p14="http://schemas.microsoft.com/office/powerpoint/2010/main" val="133580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4" grpId="0"/>
      <p:bldP spid="5" grpId="0"/>
      <p:bldP spid="48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">
            <a:extLst>
              <a:ext uri="{FF2B5EF4-FFF2-40B4-BE49-F238E27FC236}">
                <a16:creationId xmlns:a16="http://schemas.microsoft.com/office/drawing/2014/main" id="{0367C3C7-9017-4510-A3DD-C009785C4D68}"/>
              </a:ext>
            </a:extLst>
          </p:cNvPr>
          <p:cNvGrpSpPr/>
          <p:nvPr/>
        </p:nvGrpSpPr>
        <p:grpSpPr>
          <a:xfrm rot="5400000">
            <a:off x="7732781" y="797878"/>
            <a:ext cx="4819189" cy="5561045"/>
            <a:chOff x="6264772" y="2990850"/>
            <a:chExt cx="1219201" cy="1314450"/>
          </a:xfrm>
        </p:grpSpPr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6C138BA5-44DE-47AD-9435-2B853A35C7EE}"/>
                </a:ext>
              </a:extLst>
            </p:cNvPr>
            <p:cNvSpPr/>
            <p:nvPr/>
          </p:nvSpPr>
          <p:spPr>
            <a:xfrm>
              <a:off x="6264772" y="3295650"/>
              <a:ext cx="1219201" cy="1009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81730F81-D1A1-4299-B953-DD9E0848686F}"/>
                </a:ext>
              </a:extLst>
            </p:cNvPr>
            <p:cNvSpPr/>
            <p:nvPr/>
          </p:nvSpPr>
          <p:spPr>
            <a:xfrm>
              <a:off x="6566735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9BB33BC5-11BE-47ED-9F58-95DFFDF3B74F}"/>
              </a:ext>
            </a:extLst>
          </p:cNvPr>
          <p:cNvGrpSpPr/>
          <p:nvPr/>
        </p:nvGrpSpPr>
        <p:grpSpPr>
          <a:xfrm>
            <a:off x="11294405" y="2782417"/>
            <a:ext cx="608076" cy="1449325"/>
            <a:chOff x="4408424" y="2628900"/>
            <a:chExt cx="608076" cy="144932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15ACCF79-02D8-402F-80A8-C1CDA2DB6CAC}"/>
                </a:ext>
              </a:extLst>
            </p:cNvPr>
            <p:cNvSpPr/>
            <p:nvPr/>
          </p:nvSpPr>
          <p:spPr>
            <a:xfrm>
              <a:off x="4826000" y="2628900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7755D652-8DBC-46FA-B47D-BC66955BADCC}"/>
                </a:ext>
              </a:extLst>
            </p:cNvPr>
            <p:cNvSpPr/>
            <p:nvPr/>
          </p:nvSpPr>
          <p:spPr>
            <a:xfrm>
              <a:off x="4843526" y="2881376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AB68AC47-6597-4811-9701-BFC046FD25E6}"/>
                </a:ext>
              </a:extLst>
            </p:cNvPr>
            <p:cNvSpPr/>
            <p:nvPr/>
          </p:nvSpPr>
          <p:spPr>
            <a:xfrm>
              <a:off x="4826000" y="3098800"/>
              <a:ext cx="190500" cy="190500"/>
            </a:xfrm>
            <a:prstGeom prst="ellipse">
              <a:avLst/>
            </a:prstGeom>
            <a:solidFill>
              <a:srgbClr val="3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B5D49305-0294-470B-8145-597CC125DD1A}"/>
                </a:ext>
              </a:extLst>
            </p:cNvPr>
            <p:cNvSpPr/>
            <p:nvPr/>
          </p:nvSpPr>
          <p:spPr>
            <a:xfrm>
              <a:off x="4826000" y="3352800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DDA0FDBF-CA10-458C-B3B4-7A37D898545E}"/>
                </a:ext>
              </a:extLst>
            </p:cNvPr>
            <p:cNvSpPr/>
            <p:nvPr/>
          </p:nvSpPr>
          <p:spPr>
            <a:xfrm>
              <a:off x="4640326" y="2779776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6FDB7CF-C1F0-4093-B72C-E7D6E6DA3174}"/>
                </a:ext>
              </a:extLst>
            </p:cNvPr>
            <p:cNvSpPr/>
            <p:nvPr/>
          </p:nvSpPr>
          <p:spPr>
            <a:xfrm>
              <a:off x="4622800" y="2997200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43E40BF3-3AE3-43FB-A452-39F719815128}"/>
                </a:ext>
              </a:extLst>
            </p:cNvPr>
            <p:cNvSpPr/>
            <p:nvPr/>
          </p:nvSpPr>
          <p:spPr>
            <a:xfrm>
              <a:off x="4640326" y="3249676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0EF993BF-903F-4944-882B-F0236599BD01}"/>
                </a:ext>
              </a:extLst>
            </p:cNvPr>
            <p:cNvSpPr/>
            <p:nvPr/>
          </p:nvSpPr>
          <p:spPr>
            <a:xfrm>
              <a:off x="4640326" y="3467100"/>
              <a:ext cx="155448" cy="155448"/>
            </a:xfrm>
            <a:prstGeom prst="ellipse">
              <a:avLst/>
            </a:prstGeom>
            <a:noFill/>
            <a:ln w="38100">
              <a:solidFill>
                <a:srgbClr val="F252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E52382E6-5E5D-46CC-B952-4D5D46E0B083}"/>
                </a:ext>
              </a:extLst>
            </p:cNvPr>
            <p:cNvSpPr/>
            <p:nvPr/>
          </p:nvSpPr>
          <p:spPr>
            <a:xfrm>
              <a:off x="4843526" y="3705353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22F9E7BF-B4C9-4F7B-BB11-D92C092C2CCB}"/>
                </a:ext>
              </a:extLst>
            </p:cNvPr>
            <p:cNvSpPr/>
            <p:nvPr/>
          </p:nvSpPr>
          <p:spPr>
            <a:xfrm>
              <a:off x="4843526" y="3922777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ED9673-928C-452C-A8E1-7CD1610F387C}"/>
                </a:ext>
              </a:extLst>
            </p:cNvPr>
            <p:cNvSpPr/>
            <p:nvPr/>
          </p:nvSpPr>
          <p:spPr>
            <a:xfrm>
              <a:off x="4425950" y="3144774"/>
              <a:ext cx="155448" cy="155448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6DFFA4-9546-480D-97C6-4D970DAFA31F}"/>
                </a:ext>
              </a:extLst>
            </p:cNvPr>
            <p:cNvSpPr/>
            <p:nvPr/>
          </p:nvSpPr>
          <p:spPr>
            <a:xfrm>
              <a:off x="4408424" y="3362198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DBE3A75-21E0-4580-8CF1-6175FC4590B1}"/>
                </a:ext>
              </a:extLst>
            </p:cNvPr>
            <p:cNvSpPr/>
            <p:nvPr/>
          </p:nvSpPr>
          <p:spPr>
            <a:xfrm>
              <a:off x="4408424" y="3616198"/>
              <a:ext cx="190500" cy="190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6">
            <a:extLst>
              <a:ext uri="{FF2B5EF4-FFF2-40B4-BE49-F238E27FC236}">
                <a16:creationId xmlns:a16="http://schemas.microsoft.com/office/drawing/2014/main" id="{54003D66-411D-4EAB-8EF1-D9D1C5E0F984}"/>
              </a:ext>
            </a:extLst>
          </p:cNvPr>
          <p:cNvSpPr txBox="1"/>
          <p:nvPr/>
        </p:nvSpPr>
        <p:spPr>
          <a:xfrm>
            <a:off x="451120" y="2097740"/>
            <a:ext cx="5347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Es el monitoreo del avance de los indicadores de forma multianual, durante el período de cinco años que comprende el </a:t>
            </a:r>
            <a:r>
              <a:rPr lang="es-MX" sz="2400" b="1" i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 Operativo Multianual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.   Así como el avance de los productos y subproductos formulados durante el periodo de 5 años.</a:t>
            </a:r>
            <a:endParaRPr lang="es-GT" sz="24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s-GT" sz="24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70C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“Caja de herramientas”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, dispone de una Ficha de Seguimiento.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33">
            <a:extLst>
              <a:ext uri="{FF2B5EF4-FFF2-40B4-BE49-F238E27FC236}">
                <a16:creationId xmlns:a16="http://schemas.microsoft.com/office/drawing/2014/main" id="{27FEA2C0-1213-4EA4-AB08-928CA1373BAD}"/>
              </a:ext>
            </a:extLst>
          </p:cNvPr>
          <p:cNvSpPr/>
          <p:nvPr/>
        </p:nvSpPr>
        <p:spPr>
          <a:xfrm>
            <a:off x="6388496" y="2170706"/>
            <a:ext cx="4697249" cy="2682380"/>
          </a:xfrm>
          <a:prstGeom prst="roundRect">
            <a:avLst>
              <a:gd name="adj" fmla="val 2818"/>
            </a:avLst>
          </a:prstGeom>
          <a:noFill/>
          <a:ln w="95250">
            <a:solidFill>
              <a:srgbClr val="00B0F0"/>
            </a:solidFill>
          </a:ln>
          <a:effectLst>
            <a:outerShdw blurRad="76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5">
            <a:extLst>
              <a:ext uri="{FF2B5EF4-FFF2-40B4-BE49-F238E27FC236}">
                <a16:creationId xmlns:a16="http://schemas.microsoft.com/office/drawing/2014/main" id="{4DED0FD5-E153-4FA2-A1EA-684EF26A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"/>
            <a:ext cx="9027796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2000" b="1" dirty="0">
                <a:solidFill>
                  <a:srgbClr val="002060"/>
                </a:solidFill>
                <a:latin typeface="Helvetica" pitchFamily="2" charset="0"/>
              </a:rPr>
              <a:t>FASE 5</a:t>
            </a:r>
          </a:p>
        </p:txBody>
      </p:sp>
      <p:sp>
        <p:nvSpPr>
          <p:cNvPr id="31" name="Rectángulo 5">
            <a:extLst>
              <a:ext uri="{FF2B5EF4-FFF2-40B4-BE49-F238E27FC236}">
                <a16:creationId xmlns:a16="http://schemas.microsoft.com/office/drawing/2014/main" id="{46EF9D71-40B6-43FB-AD8C-166C4A7B2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6" y="1103790"/>
            <a:ext cx="8432984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GT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Seguimiento?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21F841-7B36-4FF8-A6BD-57D29036B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" t="-85" r="8749" b="6157"/>
          <a:stretch/>
        </p:blipFill>
        <p:spPr>
          <a:xfrm>
            <a:off x="6434921" y="2170706"/>
            <a:ext cx="4620645" cy="2678070"/>
          </a:xfrm>
          <a:prstGeom prst="rect">
            <a:avLst/>
          </a:prstGeom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1B09408A-755D-4537-874F-B579A4E75F9C}"/>
              </a:ext>
            </a:extLst>
          </p:cNvPr>
          <p:cNvSpPr txBox="1"/>
          <p:nvPr/>
        </p:nvSpPr>
        <p:spPr>
          <a:xfrm>
            <a:off x="6677533" y="1202565"/>
            <a:ext cx="2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89888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7ED17CD9-0277-46D9-973B-1687F863BEF2}"/>
              </a:ext>
            </a:extLst>
          </p:cNvPr>
          <p:cNvSpPr txBox="1"/>
          <p:nvPr/>
        </p:nvSpPr>
        <p:spPr>
          <a:xfrm>
            <a:off x="589182" y="1105502"/>
            <a:ext cx="82438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rgbClr val="0070C0"/>
                </a:solidFill>
                <a:latin typeface="Helvetica" pitchFamily="2" charset="0"/>
                <a:ea typeface="MS PGothic" panose="020B0600070205080204" pitchFamily="34" charset="-128"/>
              </a:rPr>
              <a:t>Retomar el análisis de la vinculación estratégica institucional realizada en el primer año del </a:t>
            </a:r>
            <a:r>
              <a:rPr lang="es-GT" sz="2000" b="1" i="1" dirty="0">
                <a:solidFill>
                  <a:srgbClr val="0070C0"/>
                </a:solidFill>
                <a:latin typeface="Helvetica" pitchFamily="2" charset="0"/>
                <a:ea typeface="MS PGothic" panose="020B0600070205080204" pitchFamily="34" charset="-128"/>
              </a:rPr>
              <a:t>POM</a:t>
            </a:r>
          </a:p>
          <a:p>
            <a:endParaRPr lang="es-GT" sz="3600" b="1" dirty="0">
              <a:solidFill>
                <a:srgbClr val="0070C0"/>
              </a:solidFill>
              <a:latin typeface="Helvetica" pitchFamily="2" charset="0"/>
              <a:ea typeface="MS PGothic" panose="020B0600070205080204" pitchFamily="34" charset="-128"/>
            </a:endParaRPr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89FA2CB2-7731-489E-A414-11C0B976E275}"/>
              </a:ext>
            </a:extLst>
          </p:cNvPr>
          <p:cNvGrpSpPr/>
          <p:nvPr/>
        </p:nvGrpSpPr>
        <p:grpSpPr>
          <a:xfrm>
            <a:off x="9334372" y="3282443"/>
            <a:ext cx="2314960" cy="1327657"/>
            <a:chOff x="4863061" y="3295650"/>
            <a:chExt cx="1219201" cy="1314450"/>
          </a:xfrm>
          <a:solidFill>
            <a:schemeClr val="accent5">
              <a:lumMod val="75000"/>
            </a:schemeClr>
          </a:soli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9876CCC4-8F83-4ADC-B5DD-5C02305BF8BC}"/>
                </a:ext>
              </a:extLst>
            </p:cNvPr>
            <p:cNvSpPr/>
            <p:nvPr/>
          </p:nvSpPr>
          <p:spPr>
            <a:xfrm>
              <a:off x="4863061" y="3295650"/>
              <a:ext cx="1219201" cy="1009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56283EC-1395-4CC0-B2AC-AAF7B3694F3D}"/>
                </a:ext>
              </a:extLst>
            </p:cNvPr>
            <p:cNvSpPr/>
            <p:nvPr/>
          </p:nvSpPr>
          <p:spPr>
            <a:xfrm>
              <a:off x="5167861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7ED2A68C-231C-4460-9634-7E8E85E2FE47}"/>
                </a:ext>
              </a:extLst>
            </p:cNvPr>
            <p:cNvSpPr txBox="1"/>
            <p:nvPr/>
          </p:nvSpPr>
          <p:spPr>
            <a:xfrm>
              <a:off x="5080499" y="3308062"/>
              <a:ext cx="788902" cy="578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49" name="Rectángulo 5">
            <a:extLst>
              <a:ext uri="{FF2B5EF4-FFF2-40B4-BE49-F238E27FC236}">
                <a16:creationId xmlns:a16="http://schemas.microsoft.com/office/drawing/2014/main" id="{F799DF19-66BE-4775-A8B2-F3C34956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704" y="262344"/>
            <a:ext cx="9027796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E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PROCESO 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 OPERATIVO ANUAL</a:t>
            </a:r>
          </a:p>
        </p:txBody>
      </p:sp>
      <p:grpSp>
        <p:nvGrpSpPr>
          <p:cNvPr id="31" name="Group 7">
            <a:extLst>
              <a:ext uri="{FF2B5EF4-FFF2-40B4-BE49-F238E27FC236}">
                <a16:creationId xmlns:a16="http://schemas.microsoft.com/office/drawing/2014/main" id="{1A91BB3E-3736-4BAB-A209-7C0AAD18E07D}"/>
              </a:ext>
            </a:extLst>
          </p:cNvPr>
          <p:cNvGrpSpPr/>
          <p:nvPr/>
        </p:nvGrpSpPr>
        <p:grpSpPr>
          <a:xfrm>
            <a:off x="7277343" y="2984600"/>
            <a:ext cx="1920295" cy="1314450"/>
            <a:chOff x="6264772" y="2990850"/>
            <a:chExt cx="1219201" cy="1314450"/>
          </a:xfrm>
        </p:grpSpPr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3463FFF5-EDC4-4A56-AFD3-1CBFD77B5958}"/>
                </a:ext>
              </a:extLst>
            </p:cNvPr>
            <p:cNvSpPr/>
            <p:nvPr/>
          </p:nvSpPr>
          <p:spPr>
            <a:xfrm>
              <a:off x="6264772" y="3295650"/>
              <a:ext cx="1219201" cy="10096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049A01E7-AC90-4D6F-B7BF-6BE2AA99FFEA}"/>
                </a:ext>
              </a:extLst>
            </p:cNvPr>
            <p:cNvSpPr txBox="1"/>
            <p:nvPr/>
          </p:nvSpPr>
          <p:spPr>
            <a:xfrm>
              <a:off x="6479921" y="3708112"/>
              <a:ext cx="788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8" name="Oval 28">
              <a:extLst>
                <a:ext uri="{FF2B5EF4-FFF2-40B4-BE49-F238E27FC236}">
                  <a16:creationId xmlns:a16="http://schemas.microsoft.com/office/drawing/2014/main" id="{AF01C549-E71D-4084-964B-E5EF313386C2}"/>
                </a:ext>
              </a:extLst>
            </p:cNvPr>
            <p:cNvSpPr/>
            <p:nvPr/>
          </p:nvSpPr>
          <p:spPr>
            <a:xfrm>
              <a:off x="6566735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id="{D6ADD610-05FB-492B-A48A-6EDC0EC95D5B}"/>
              </a:ext>
            </a:extLst>
          </p:cNvPr>
          <p:cNvGrpSpPr/>
          <p:nvPr/>
        </p:nvGrpSpPr>
        <p:grpSpPr>
          <a:xfrm>
            <a:off x="4526675" y="3276164"/>
            <a:ext cx="2647531" cy="1314450"/>
            <a:chOff x="7666483" y="3295650"/>
            <a:chExt cx="1219201" cy="1314450"/>
          </a:xfrm>
        </p:grpSpPr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6B00369F-285B-4A3A-BEC5-07EE949F154A}"/>
                </a:ext>
              </a:extLst>
            </p:cNvPr>
            <p:cNvSpPr/>
            <p:nvPr/>
          </p:nvSpPr>
          <p:spPr>
            <a:xfrm>
              <a:off x="7666483" y="3295650"/>
              <a:ext cx="1219201" cy="1009650"/>
            </a:xfrm>
            <a:prstGeom prst="rect">
              <a:avLst/>
            </a:prstGeom>
            <a:gradFill>
              <a:gsLst>
                <a:gs pos="8000">
                  <a:srgbClr val="EF6E9A"/>
                </a:gs>
                <a:gs pos="98000">
                  <a:srgbClr val="27344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7CABBA5C-3E3A-49AC-9F5B-C476CE4A45D8}"/>
                </a:ext>
              </a:extLst>
            </p:cNvPr>
            <p:cNvSpPr/>
            <p:nvPr/>
          </p:nvSpPr>
          <p:spPr>
            <a:xfrm>
              <a:off x="7971283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179032B6-C566-46BE-BE96-B70612EFB9E5}"/>
                </a:ext>
              </a:extLst>
            </p:cNvPr>
            <p:cNvSpPr txBox="1"/>
            <p:nvPr/>
          </p:nvSpPr>
          <p:spPr>
            <a:xfrm>
              <a:off x="7896147" y="3308062"/>
              <a:ext cx="788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54" name="Group 6">
            <a:extLst>
              <a:ext uri="{FF2B5EF4-FFF2-40B4-BE49-F238E27FC236}">
                <a16:creationId xmlns:a16="http://schemas.microsoft.com/office/drawing/2014/main" id="{F8BD6A35-6EE6-4F08-A0D2-03A061BA8ADD}"/>
              </a:ext>
            </a:extLst>
          </p:cNvPr>
          <p:cNvGrpSpPr/>
          <p:nvPr/>
        </p:nvGrpSpPr>
        <p:grpSpPr>
          <a:xfrm>
            <a:off x="386799" y="3688626"/>
            <a:ext cx="1800439" cy="901988"/>
            <a:chOff x="4863061" y="3295650"/>
            <a:chExt cx="1219201" cy="1314450"/>
          </a:xfrm>
          <a:solidFill>
            <a:schemeClr val="accent5">
              <a:lumMod val="75000"/>
            </a:schemeClr>
          </a:solidFill>
        </p:grpSpPr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7DF3704F-06AF-4D41-AE24-BD79F108988E}"/>
                </a:ext>
              </a:extLst>
            </p:cNvPr>
            <p:cNvSpPr/>
            <p:nvPr/>
          </p:nvSpPr>
          <p:spPr>
            <a:xfrm>
              <a:off x="4863061" y="3295650"/>
              <a:ext cx="1219201" cy="1009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E2385D7A-D10F-4E71-ACB7-18DBEE59870E}"/>
                </a:ext>
              </a:extLst>
            </p:cNvPr>
            <p:cNvSpPr/>
            <p:nvPr/>
          </p:nvSpPr>
          <p:spPr>
            <a:xfrm>
              <a:off x="5167861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14">
              <a:extLst>
                <a:ext uri="{FF2B5EF4-FFF2-40B4-BE49-F238E27FC236}">
                  <a16:creationId xmlns:a16="http://schemas.microsoft.com/office/drawing/2014/main" id="{2BDD1600-9786-4C2F-AE74-8E7177FC5B7E}"/>
                </a:ext>
              </a:extLst>
            </p:cNvPr>
            <p:cNvSpPr txBox="1"/>
            <p:nvPr/>
          </p:nvSpPr>
          <p:spPr>
            <a:xfrm>
              <a:off x="5080499" y="3308062"/>
              <a:ext cx="788902" cy="5352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id="{F90F11E8-19A7-47ED-B7FB-37CA09DA37A6}"/>
              </a:ext>
            </a:extLst>
          </p:cNvPr>
          <p:cNvGrpSpPr/>
          <p:nvPr/>
        </p:nvGrpSpPr>
        <p:grpSpPr>
          <a:xfrm>
            <a:off x="2900634" y="3147864"/>
            <a:ext cx="960147" cy="1138773"/>
            <a:chOff x="6264772" y="2990850"/>
            <a:chExt cx="1219201" cy="1314450"/>
          </a:xfrm>
        </p:grpSpPr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D9DFCEEE-AC77-486E-A2F4-3FC4CDF5648D}"/>
                </a:ext>
              </a:extLst>
            </p:cNvPr>
            <p:cNvSpPr/>
            <p:nvPr/>
          </p:nvSpPr>
          <p:spPr>
            <a:xfrm>
              <a:off x="6264772" y="3295650"/>
              <a:ext cx="1219201" cy="10096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E3A731B4-6FE5-4F82-8B66-37DA7D64A3B6}"/>
                </a:ext>
              </a:extLst>
            </p:cNvPr>
            <p:cNvSpPr txBox="1"/>
            <p:nvPr/>
          </p:nvSpPr>
          <p:spPr>
            <a:xfrm>
              <a:off x="6479921" y="3708112"/>
              <a:ext cx="788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61" name="Oval 28">
              <a:extLst>
                <a:ext uri="{FF2B5EF4-FFF2-40B4-BE49-F238E27FC236}">
                  <a16:creationId xmlns:a16="http://schemas.microsoft.com/office/drawing/2014/main" id="{4D1A6732-43B1-4717-A1FF-BF884A8187E8}"/>
                </a:ext>
              </a:extLst>
            </p:cNvPr>
            <p:cNvSpPr/>
            <p:nvPr/>
          </p:nvSpPr>
          <p:spPr>
            <a:xfrm>
              <a:off x="6566735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34">
            <a:extLst>
              <a:ext uri="{FF2B5EF4-FFF2-40B4-BE49-F238E27FC236}">
                <a16:creationId xmlns:a16="http://schemas.microsoft.com/office/drawing/2014/main" id="{19DEFD6F-B2EC-46DD-BB9E-BF27B5ECC7B6}"/>
              </a:ext>
            </a:extLst>
          </p:cNvPr>
          <p:cNvSpPr txBox="1"/>
          <p:nvPr/>
        </p:nvSpPr>
        <p:spPr>
          <a:xfrm>
            <a:off x="433307" y="2092466"/>
            <a:ext cx="1791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Prioridad</a:t>
            </a: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 Nacional de Desarrollo </a:t>
            </a: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97432A90-FC11-4FCD-9580-9F7C34EA1674}"/>
              </a:ext>
            </a:extLst>
          </p:cNvPr>
          <p:cNvSpPr txBox="1"/>
          <p:nvPr/>
        </p:nvSpPr>
        <p:spPr>
          <a:xfrm>
            <a:off x="2371475" y="4392934"/>
            <a:ext cx="201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Meta Estratégica de Desarrollo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665B1D81-79F7-4771-A24D-FB9A48CE6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12" t="29456" r="62187" b="27083"/>
          <a:stretch/>
        </p:blipFill>
        <p:spPr>
          <a:xfrm>
            <a:off x="641927" y="4659153"/>
            <a:ext cx="751840" cy="73519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8DA8288F-4E2A-4850-BADF-F2DFE6C03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407" y="4702990"/>
            <a:ext cx="776894" cy="670196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3999DB90-464B-445D-8C38-CA23C79880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28" t="20929" r="24045" b="29105"/>
          <a:stretch/>
        </p:blipFill>
        <p:spPr>
          <a:xfrm>
            <a:off x="2939108" y="2638015"/>
            <a:ext cx="913085" cy="669511"/>
          </a:xfrm>
          <a:prstGeom prst="rect">
            <a:avLst/>
          </a:prstGeom>
        </p:spPr>
      </p:pic>
      <p:sp>
        <p:nvSpPr>
          <p:cNvPr id="67" name="TextBox 34">
            <a:extLst>
              <a:ext uri="{FF2B5EF4-FFF2-40B4-BE49-F238E27FC236}">
                <a16:creationId xmlns:a16="http://schemas.microsoft.com/office/drawing/2014/main" id="{7418984E-F878-4906-9CD4-B5CB625EFF80}"/>
              </a:ext>
            </a:extLst>
          </p:cNvPr>
          <p:cNvSpPr txBox="1"/>
          <p:nvPr/>
        </p:nvSpPr>
        <p:spPr>
          <a:xfrm>
            <a:off x="4515166" y="2147727"/>
            <a:ext cx="241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Política General de Gobierno PGG 2020-2024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49A3C30F-FBEE-488B-AE91-3807810834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25" t="29456" r="65000" b="12500"/>
          <a:stretch/>
        </p:blipFill>
        <p:spPr>
          <a:xfrm>
            <a:off x="5201242" y="4587635"/>
            <a:ext cx="530887" cy="79237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59CD55CB-860A-441C-92FF-14D6B1F37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071" y="4575691"/>
            <a:ext cx="914075" cy="73519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226A7B2-F7D9-4F18-BDDF-890C1E1DC185}"/>
              </a:ext>
            </a:extLst>
          </p:cNvPr>
          <p:cNvSpPr/>
          <p:nvPr/>
        </p:nvSpPr>
        <p:spPr>
          <a:xfrm>
            <a:off x="3229229" y="5579480"/>
            <a:ext cx="5629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Una vez que un producto se vincula con un pilar, meta, u objetivo sectorial no debe realizarse vinculación con otro pilar, meta u objetivo de la PGG.</a:t>
            </a:r>
            <a:endParaRPr lang="es-GT" sz="16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34">
            <a:extLst>
              <a:ext uri="{FF2B5EF4-FFF2-40B4-BE49-F238E27FC236}">
                <a16:creationId xmlns:a16="http://schemas.microsoft.com/office/drawing/2014/main" id="{60E45897-BE93-4132-A737-9BB88284357F}"/>
              </a:ext>
            </a:extLst>
          </p:cNvPr>
          <p:cNvSpPr txBox="1"/>
          <p:nvPr/>
        </p:nvSpPr>
        <p:spPr>
          <a:xfrm>
            <a:off x="7081158" y="4302238"/>
            <a:ext cx="2253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Resultado Estratégico de Desarrollo (RED)</a:t>
            </a:r>
            <a:endParaRPr lang="en-US" sz="2000" dirty="0">
              <a:solidFill>
                <a:srgbClr val="002060"/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0">
            <a:extLst>
              <a:ext uri="{FF2B5EF4-FFF2-40B4-BE49-F238E27FC236}">
                <a16:creationId xmlns:a16="http://schemas.microsoft.com/office/drawing/2014/main" id="{4436A8F8-7128-4417-A4FD-89681F143803}"/>
              </a:ext>
            </a:extLst>
          </p:cNvPr>
          <p:cNvSpPr txBox="1"/>
          <p:nvPr/>
        </p:nvSpPr>
        <p:spPr>
          <a:xfrm>
            <a:off x="9309648" y="2582286"/>
            <a:ext cx="238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Resultado Institucional (RI)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E1CBC09E-5DC1-4FDB-A79B-161754398FBE}"/>
              </a:ext>
            </a:extLst>
          </p:cNvPr>
          <p:cNvSpPr/>
          <p:nvPr/>
        </p:nvSpPr>
        <p:spPr>
          <a:xfrm>
            <a:off x="7167282" y="2118844"/>
            <a:ext cx="20467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Revisar si tiene vinculación </a:t>
            </a:r>
          </a:p>
          <a:p>
            <a:pPr algn="ctr"/>
            <a:r>
              <a:rPr lang="es-GT" sz="1600" dirty="0">
                <a:solidFill>
                  <a:srgbClr val="00B0F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(con ayuda matriz SPPD-03 PEI)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F985415-4144-41DE-85E2-9D6C3AAC1C53}"/>
              </a:ext>
            </a:extLst>
          </p:cNvPr>
          <p:cNvSpPr/>
          <p:nvPr/>
        </p:nvSpPr>
        <p:spPr>
          <a:xfrm>
            <a:off x="9309648" y="4343294"/>
            <a:ext cx="27046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Si no hay vinculación a RED – Describir el Resultado Institucional (RI) </a:t>
            </a:r>
          </a:p>
          <a:p>
            <a:r>
              <a:rPr lang="es-GT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Marcar X en la clasificación </a:t>
            </a:r>
            <a:r>
              <a:rPr lang="es-GT" sz="1200" dirty="0">
                <a:solidFill>
                  <a:srgbClr val="CC0066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Resultado final/intermedio/inmediato</a:t>
            </a:r>
            <a:endParaRPr lang="es-GT" sz="1600" dirty="0">
              <a:solidFill>
                <a:srgbClr val="CC0066"/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9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7" grpId="0"/>
      <p:bldP spid="2" grpId="0"/>
      <p:bldP spid="70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684795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Rectángulo 5">
            <a:extLst>
              <a:ext uri="{FF2B5EF4-FFF2-40B4-BE49-F238E27FC236}">
                <a16:creationId xmlns:a16="http://schemas.microsoft.com/office/drawing/2014/main" id="{F799DF19-66BE-4775-A8B2-F3C34956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704" y="262344"/>
            <a:ext cx="9027796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E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PROCESO 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 OPERATIVO ANUAL</a:t>
            </a:r>
          </a:p>
        </p:txBody>
      </p:sp>
      <p:sp>
        <p:nvSpPr>
          <p:cNvPr id="42" name="Oval 1">
            <a:extLst>
              <a:ext uri="{FF2B5EF4-FFF2-40B4-BE49-F238E27FC236}">
                <a16:creationId xmlns:a16="http://schemas.microsoft.com/office/drawing/2014/main" id="{0360C4AE-7C3F-4309-9002-02BD84D81741}"/>
              </a:ext>
            </a:extLst>
          </p:cNvPr>
          <p:cNvSpPr/>
          <p:nvPr/>
        </p:nvSpPr>
        <p:spPr>
          <a:xfrm>
            <a:off x="8846167" y="2542916"/>
            <a:ext cx="3280228" cy="32802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CFD28268-CD5E-4351-9BD8-77815B015379}"/>
              </a:ext>
            </a:extLst>
          </p:cNvPr>
          <p:cNvSpPr txBox="1"/>
          <p:nvPr/>
        </p:nvSpPr>
        <p:spPr>
          <a:xfrm>
            <a:off x="8994271" y="3737899"/>
            <a:ext cx="317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ENTREGA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30 DE ABRIL (LOP)</a:t>
            </a:r>
          </a:p>
        </p:txBody>
      </p:sp>
      <p:grpSp>
        <p:nvGrpSpPr>
          <p:cNvPr id="44" name="Group 8">
            <a:extLst>
              <a:ext uri="{FF2B5EF4-FFF2-40B4-BE49-F238E27FC236}">
                <a16:creationId xmlns:a16="http://schemas.microsoft.com/office/drawing/2014/main" id="{DB62C227-22FA-4B90-A8E9-AD9828E629A8}"/>
              </a:ext>
            </a:extLst>
          </p:cNvPr>
          <p:cNvGrpSpPr/>
          <p:nvPr/>
        </p:nvGrpSpPr>
        <p:grpSpPr>
          <a:xfrm>
            <a:off x="4601144" y="3373405"/>
            <a:ext cx="2088450" cy="1314450"/>
            <a:chOff x="6081192" y="2990850"/>
            <a:chExt cx="1219201" cy="1314450"/>
          </a:xfrm>
          <a:solidFill>
            <a:schemeClr val="accent5">
              <a:lumMod val="75000"/>
            </a:schemeClr>
          </a:solidFill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F6A42DC2-0D1A-44FA-B249-42D1B6E20993}"/>
                </a:ext>
              </a:extLst>
            </p:cNvPr>
            <p:cNvSpPr/>
            <p:nvPr/>
          </p:nvSpPr>
          <p:spPr>
            <a:xfrm>
              <a:off x="6081192" y="3295650"/>
              <a:ext cx="1219201" cy="1009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31">
              <a:extLst>
                <a:ext uri="{FF2B5EF4-FFF2-40B4-BE49-F238E27FC236}">
                  <a16:creationId xmlns:a16="http://schemas.microsoft.com/office/drawing/2014/main" id="{0E78A3DD-931F-4B31-B570-ECDB16DCD3D9}"/>
                </a:ext>
              </a:extLst>
            </p:cNvPr>
            <p:cNvSpPr/>
            <p:nvPr/>
          </p:nvSpPr>
          <p:spPr>
            <a:xfrm>
              <a:off x="6385992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76E911E8-DE24-4009-890B-412B578C52DB}"/>
                </a:ext>
              </a:extLst>
            </p:cNvPr>
            <p:cNvSpPr txBox="1"/>
            <p:nvPr/>
          </p:nvSpPr>
          <p:spPr>
            <a:xfrm>
              <a:off x="6293401" y="3720525"/>
              <a:ext cx="7889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74" name="Group 6">
            <a:extLst>
              <a:ext uri="{FF2B5EF4-FFF2-40B4-BE49-F238E27FC236}">
                <a16:creationId xmlns:a16="http://schemas.microsoft.com/office/drawing/2014/main" id="{151F77EB-8796-4B44-919B-F0E1C78EA24F}"/>
              </a:ext>
            </a:extLst>
          </p:cNvPr>
          <p:cNvGrpSpPr/>
          <p:nvPr/>
        </p:nvGrpSpPr>
        <p:grpSpPr>
          <a:xfrm>
            <a:off x="149079" y="3373405"/>
            <a:ext cx="2123185" cy="1314450"/>
            <a:chOff x="3274829" y="2990850"/>
            <a:chExt cx="1219201" cy="1314450"/>
          </a:xfrm>
          <a:solidFill>
            <a:schemeClr val="accent1"/>
          </a:solidFill>
        </p:grpSpPr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E226184E-651F-464F-85D2-3B3099E05C86}"/>
                </a:ext>
              </a:extLst>
            </p:cNvPr>
            <p:cNvSpPr/>
            <p:nvPr/>
          </p:nvSpPr>
          <p:spPr>
            <a:xfrm>
              <a:off x="3274829" y="3295650"/>
              <a:ext cx="1219201" cy="1009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32">
              <a:extLst>
                <a:ext uri="{FF2B5EF4-FFF2-40B4-BE49-F238E27FC236}">
                  <a16:creationId xmlns:a16="http://schemas.microsoft.com/office/drawing/2014/main" id="{88C6403B-BB2F-433A-A432-4CC843CF8A18}"/>
                </a:ext>
              </a:extLst>
            </p:cNvPr>
            <p:cNvSpPr/>
            <p:nvPr/>
          </p:nvSpPr>
          <p:spPr>
            <a:xfrm>
              <a:off x="3581100" y="299085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A734861-AE27-4695-90FD-8B915BA2B90E}"/>
                </a:ext>
              </a:extLst>
            </p:cNvPr>
            <p:cNvSpPr txBox="1"/>
            <p:nvPr/>
          </p:nvSpPr>
          <p:spPr>
            <a:xfrm>
              <a:off x="3489978" y="3720525"/>
              <a:ext cx="7889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84" name="Group 7">
            <a:extLst>
              <a:ext uri="{FF2B5EF4-FFF2-40B4-BE49-F238E27FC236}">
                <a16:creationId xmlns:a16="http://schemas.microsoft.com/office/drawing/2014/main" id="{908F510B-A955-4F55-863C-963DBC205DA7}"/>
              </a:ext>
            </a:extLst>
          </p:cNvPr>
          <p:cNvGrpSpPr/>
          <p:nvPr/>
        </p:nvGrpSpPr>
        <p:grpSpPr>
          <a:xfrm>
            <a:off x="2351665" y="3678205"/>
            <a:ext cx="2173952" cy="1314450"/>
            <a:chOff x="4676540" y="3295650"/>
            <a:chExt cx="1219201" cy="1314450"/>
          </a:xfrm>
        </p:grpSpPr>
        <p:sp>
          <p:nvSpPr>
            <p:cNvPr id="85" name="Rectangle 23">
              <a:extLst>
                <a:ext uri="{FF2B5EF4-FFF2-40B4-BE49-F238E27FC236}">
                  <a16:creationId xmlns:a16="http://schemas.microsoft.com/office/drawing/2014/main" id="{8019DA74-7297-41FC-96D7-B4D090C674BC}"/>
                </a:ext>
              </a:extLst>
            </p:cNvPr>
            <p:cNvSpPr/>
            <p:nvPr/>
          </p:nvSpPr>
          <p:spPr>
            <a:xfrm>
              <a:off x="4676540" y="3295650"/>
              <a:ext cx="1219201" cy="1009650"/>
            </a:xfrm>
            <a:prstGeom prst="rect">
              <a:avLst/>
            </a:prstGeom>
            <a:gradFill>
              <a:gsLst>
                <a:gs pos="8000">
                  <a:srgbClr val="EF6E9A"/>
                </a:gs>
                <a:gs pos="98000">
                  <a:srgbClr val="27344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30">
              <a:extLst>
                <a:ext uri="{FF2B5EF4-FFF2-40B4-BE49-F238E27FC236}">
                  <a16:creationId xmlns:a16="http://schemas.microsoft.com/office/drawing/2014/main" id="{177AE4C7-2402-4232-98F6-1C753B76D47A}"/>
                </a:ext>
              </a:extLst>
            </p:cNvPr>
            <p:cNvSpPr/>
            <p:nvPr/>
          </p:nvSpPr>
          <p:spPr>
            <a:xfrm>
              <a:off x="4981340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B73D0D72-2D60-4857-8873-72DE17CDEE12}"/>
                </a:ext>
              </a:extLst>
            </p:cNvPr>
            <p:cNvSpPr txBox="1"/>
            <p:nvPr/>
          </p:nvSpPr>
          <p:spPr>
            <a:xfrm>
              <a:off x="4891689" y="3295650"/>
              <a:ext cx="788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5C0CCCD6-5912-46D3-A514-A6E9AA0E59A5}"/>
              </a:ext>
            </a:extLst>
          </p:cNvPr>
          <p:cNvSpPr/>
          <p:nvPr/>
        </p:nvSpPr>
        <p:spPr>
          <a:xfrm>
            <a:off x="51896" y="2335558"/>
            <a:ext cx="2235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Descripción de producto y subproducto</a:t>
            </a:r>
            <a:endParaRPr lang="es-GT" sz="14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7800" lvl="1" indent="-1651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Unidad de medida </a:t>
            </a:r>
          </a:p>
          <a:p>
            <a:pPr marL="177800" lvl="1" indent="-165100" algn="just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Meta </a:t>
            </a:r>
            <a:r>
              <a:rPr lang="es-MX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física y financiera de manera cuatrimestral del año a programar</a:t>
            </a:r>
            <a:endParaRPr lang="es-GT" sz="14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34">
            <a:extLst>
              <a:ext uri="{FF2B5EF4-FFF2-40B4-BE49-F238E27FC236}">
                <a16:creationId xmlns:a16="http://schemas.microsoft.com/office/drawing/2014/main" id="{B2FC1540-ED1E-4267-B506-EE5AE735818B}"/>
              </a:ext>
            </a:extLst>
          </p:cNvPr>
          <p:cNvSpPr txBox="1"/>
          <p:nvPr/>
        </p:nvSpPr>
        <p:spPr>
          <a:xfrm>
            <a:off x="149077" y="4780122"/>
            <a:ext cx="210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0215" algn="ctr">
              <a:spcBef>
                <a:spcPts val="1000"/>
              </a:spcBef>
              <a:spcAft>
                <a:spcPts val="1000"/>
              </a:spcAft>
            </a:pPr>
            <a:r>
              <a:rPr lang="es-MX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Productos y subproductos</a:t>
            </a:r>
          </a:p>
        </p:txBody>
      </p:sp>
      <p:pic>
        <p:nvPicPr>
          <p:cNvPr id="103" name="Imagen 102">
            <a:extLst>
              <a:ext uri="{FF2B5EF4-FFF2-40B4-BE49-F238E27FC236}">
                <a16:creationId xmlns:a16="http://schemas.microsoft.com/office/drawing/2014/main" id="{569890AA-E206-4CDC-97E9-30C8AFD32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4" y="1005217"/>
            <a:ext cx="1865977" cy="1513940"/>
          </a:xfrm>
          <a:prstGeom prst="rect">
            <a:avLst/>
          </a:prstGeom>
        </p:spPr>
      </p:pic>
      <p:grpSp>
        <p:nvGrpSpPr>
          <p:cNvPr id="109" name="Group 7">
            <a:extLst>
              <a:ext uri="{FF2B5EF4-FFF2-40B4-BE49-F238E27FC236}">
                <a16:creationId xmlns:a16="http://schemas.microsoft.com/office/drawing/2014/main" id="{4EF5B678-2E49-4392-B3C2-DA1B58736417}"/>
              </a:ext>
            </a:extLst>
          </p:cNvPr>
          <p:cNvGrpSpPr/>
          <p:nvPr/>
        </p:nvGrpSpPr>
        <p:grpSpPr>
          <a:xfrm>
            <a:off x="6772759" y="3678205"/>
            <a:ext cx="2014137" cy="1314450"/>
            <a:chOff x="4676540" y="3295650"/>
            <a:chExt cx="1219201" cy="1314450"/>
          </a:xfrm>
          <a:solidFill>
            <a:srgbClr val="00B0F0"/>
          </a:solidFill>
        </p:grpSpPr>
        <p:sp>
          <p:nvSpPr>
            <p:cNvPr id="110" name="Rectangle 23">
              <a:extLst>
                <a:ext uri="{FF2B5EF4-FFF2-40B4-BE49-F238E27FC236}">
                  <a16:creationId xmlns:a16="http://schemas.microsoft.com/office/drawing/2014/main" id="{5F896B81-D1AE-418B-A577-7B8ACD8D0327}"/>
                </a:ext>
              </a:extLst>
            </p:cNvPr>
            <p:cNvSpPr/>
            <p:nvPr/>
          </p:nvSpPr>
          <p:spPr>
            <a:xfrm>
              <a:off x="4676540" y="3295650"/>
              <a:ext cx="1219201" cy="1009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30">
              <a:extLst>
                <a:ext uri="{FF2B5EF4-FFF2-40B4-BE49-F238E27FC236}">
                  <a16:creationId xmlns:a16="http://schemas.microsoft.com/office/drawing/2014/main" id="{A3859F6D-D47C-4384-AAF8-C69B1C64772E}"/>
                </a:ext>
              </a:extLst>
            </p:cNvPr>
            <p:cNvSpPr/>
            <p:nvPr/>
          </p:nvSpPr>
          <p:spPr>
            <a:xfrm>
              <a:off x="4981340" y="40005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5">
              <a:extLst>
                <a:ext uri="{FF2B5EF4-FFF2-40B4-BE49-F238E27FC236}">
                  <a16:creationId xmlns:a16="http://schemas.microsoft.com/office/drawing/2014/main" id="{9F3F1A72-4034-4E79-A4CF-8A996424C0D9}"/>
                </a:ext>
              </a:extLst>
            </p:cNvPr>
            <p:cNvSpPr txBox="1"/>
            <p:nvPr/>
          </p:nvSpPr>
          <p:spPr>
            <a:xfrm>
              <a:off x="4891689" y="3295650"/>
              <a:ext cx="7889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7A4A5DA7-B7EE-4E5B-BDE8-46DCBDE6B1DB}"/>
              </a:ext>
            </a:extLst>
          </p:cNvPr>
          <p:cNvSpPr/>
          <p:nvPr/>
        </p:nvSpPr>
        <p:spPr>
          <a:xfrm>
            <a:off x="2149642" y="4687855"/>
            <a:ext cx="2498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 algn="just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Programa-subprograma-proyecto-actividad-obra-código SNIP.</a:t>
            </a:r>
          </a:p>
          <a:p>
            <a:pPr marL="93663" indent="-93663" algn="just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Producto/Subproducto/ Acciones/Insumos.</a:t>
            </a:r>
          </a:p>
          <a:p>
            <a:pPr marL="93663" indent="-93663" algn="just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Unidad de medida.</a:t>
            </a:r>
          </a:p>
          <a:p>
            <a:pPr marL="93663" indent="-93663" algn="just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Metas físicas y financieras por cada producto y subproducto</a:t>
            </a:r>
          </a:p>
        </p:txBody>
      </p:sp>
      <p:sp>
        <p:nvSpPr>
          <p:cNvPr id="113" name="TextBox 34">
            <a:extLst>
              <a:ext uri="{FF2B5EF4-FFF2-40B4-BE49-F238E27FC236}">
                <a16:creationId xmlns:a16="http://schemas.microsoft.com/office/drawing/2014/main" id="{D2C02EA9-BDC1-4F14-910D-66FDD81C5BA5}"/>
              </a:ext>
            </a:extLst>
          </p:cNvPr>
          <p:cNvSpPr txBox="1"/>
          <p:nvPr/>
        </p:nvSpPr>
        <p:spPr>
          <a:xfrm>
            <a:off x="2376497" y="2337859"/>
            <a:ext cx="2105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Programación de insumos del plan operativo anual</a:t>
            </a:r>
            <a:endParaRPr lang="es-GT" sz="2000" dirty="0">
              <a:solidFill>
                <a:srgbClr val="002060"/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CF7A3F6-4CA2-4AE1-84F9-1AF05FEB69EE}"/>
              </a:ext>
            </a:extLst>
          </p:cNvPr>
          <p:cNvSpPr/>
          <p:nvPr/>
        </p:nvSpPr>
        <p:spPr>
          <a:xfrm>
            <a:off x="4600887" y="2052741"/>
            <a:ext cx="20373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Insumo, cantidad, unidad de medida, renglón, </a:t>
            </a:r>
            <a:r>
              <a:rPr lang="es-GT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código de insumo, fuente de financiamiento,</a:t>
            </a: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 precio unitario, precio total (estimado) Programación por cuatrimestre.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82BBC10-4795-456F-969B-66FC00C3DBBF}"/>
              </a:ext>
            </a:extLst>
          </p:cNvPr>
          <p:cNvSpPr/>
          <p:nvPr/>
        </p:nvSpPr>
        <p:spPr>
          <a:xfrm>
            <a:off x="4525617" y="4719093"/>
            <a:ext cx="2187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Programación estimada de insumos de las acciones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BC89753-EC10-4E5A-9B67-242F8C90AB5E}"/>
              </a:ext>
            </a:extLst>
          </p:cNvPr>
          <p:cNvSpPr/>
          <p:nvPr/>
        </p:nvSpPr>
        <p:spPr>
          <a:xfrm>
            <a:off x="6732149" y="4730852"/>
            <a:ext cx="20723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Monitorear el avance de: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Indicadores de forma cuatrimestre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Productos y subproductos formulados durante </a:t>
            </a:r>
            <a:r>
              <a:rPr lang="es-GT" sz="1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del año programado.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4678E6EE-1455-493F-A384-DEAD759DB75A}"/>
              </a:ext>
            </a:extLst>
          </p:cNvPr>
          <p:cNvSpPr/>
          <p:nvPr/>
        </p:nvSpPr>
        <p:spPr>
          <a:xfrm>
            <a:off x="6781025" y="2780631"/>
            <a:ext cx="19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Seguimiento a nivel anual </a:t>
            </a:r>
          </a:p>
        </p:txBody>
      </p:sp>
    </p:spTree>
    <p:extLst>
      <p:ext uri="{BB962C8B-B14F-4D97-AF65-F5344CB8AC3E}">
        <p14:creationId xmlns:p14="http://schemas.microsoft.com/office/powerpoint/2010/main" val="2331897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101" grpId="0"/>
      <p:bldP spid="102" grpId="0"/>
      <p:bldP spid="5" grpId="0"/>
      <p:bldP spid="113" grpId="0"/>
      <p:bldP spid="6" grpId="0"/>
      <p:bldP spid="7" grpId="0"/>
      <p:bldP spid="8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547DC8-9C6A-4C5C-9469-2D3C806CC8BD}"/>
              </a:ext>
            </a:extLst>
          </p:cNvPr>
          <p:cNvSpPr txBox="1"/>
          <p:nvPr/>
        </p:nvSpPr>
        <p:spPr>
          <a:xfrm>
            <a:off x="1289600" y="3948079"/>
            <a:ext cx="168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Sistema Nacional de Planificación?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4D7810-7989-4A5B-90B6-604404F8506F}"/>
              </a:ext>
            </a:extLst>
          </p:cNvPr>
          <p:cNvSpPr txBox="1"/>
          <p:nvPr/>
        </p:nvSpPr>
        <p:spPr>
          <a:xfrm>
            <a:off x="3594585" y="3977011"/>
            <a:ext cx="191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enfoques trasversales de la Planificación?</a:t>
            </a:r>
          </a:p>
          <a:p>
            <a:pPr lvl="1" algn="ctr"/>
            <a:endParaRPr lang="es-ES" sz="16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34200A-7F10-412A-B2DE-2B8960DD4839}"/>
              </a:ext>
            </a:extLst>
          </p:cNvPr>
          <p:cNvSpPr txBox="1"/>
          <p:nvPr/>
        </p:nvSpPr>
        <p:spPr>
          <a:xfrm>
            <a:off x="5711102" y="3975244"/>
            <a:ext cx="2178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179388">
              <a:tabLst>
                <a:tab pos="627063" algn="l"/>
              </a:tabLst>
            </a:pPr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unidades sustantivas participan en la Planificación Operativa?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F2CF585-4F67-44AB-888C-7703502F491A}"/>
              </a:ext>
            </a:extLst>
          </p:cNvPr>
          <p:cNvSpPr txBox="1"/>
          <p:nvPr/>
        </p:nvSpPr>
        <p:spPr>
          <a:xfrm>
            <a:off x="8023802" y="3970258"/>
            <a:ext cx="226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Plan Operativo Multianual (POM) y el Plan Operativo Anual (POA)?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F5DCBD-C0DC-75F5-F6D1-5ACB8CA28E40}"/>
              </a:ext>
            </a:extLst>
          </p:cNvPr>
          <p:cNvSpPr/>
          <p:nvPr/>
        </p:nvSpPr>
        <p:spPr>
          <a:xfrm>
            <a:off x="218031" y="1269559"/>
            <a:ext cx="6494635" cy="4606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400">
              <a:latin typeface="Helvetica"/>
              <a:cs typeface="Helvetica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413E96-5F9B-6624-CC0A-B61058628716}"/>
              </a:ext>
            </a:extLst>
          </p:cNvPr>
          <p:cNvSpPr/>
          <p:nvPr/>
        </p:nvSpPr>
        <p:spPr>
          <a:xfrm>
            <a:off x="5146507" y="1270252"/>
            <a:ext cx="6889217" cy="4606710"/>
          </a:xfrm>
          <a:prstGeom prst="rect">
            <a:avLst/>
          </a:prstGeom>
          <a:solidFill>
            <a:srgbClr val="5D5B8A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400">
              <a:latin typeface="Helvetica"/>
              <a:cs typeface="Helvetica"/>
            </a:endParaRPr>
          </a:p>
        </p:txBody>
      </p:sp>
      <p:sp>
        <p:nvSpPr>
          <p:cNvPr id="10" name="Rectángulo redondeado 19">
            <a:extLst>
              <a:ext uri="{FF2B5EF4-FFF2-40B4-BE49-F238E27FC236}">
                <a16:creationId xmlns:a16="http://schemas.microsoft.com/office/drawing/2014/main" id="{D9404A11-70CB-E8DC-E763-33D03393466F}"/>
              </a:ext>
            </a:extLst>
          </p:cNvPr>
          <p:cNvSpPr/>
          <p:nvPr/>
        </p:nvSpPr>
        <p:spPr>
          <a:xfrm>
            <a:off x="5036687" y="2135525"/>
            <a:ext cx="1792476" cy="2052063"/>
          </a:xfrm>
          <a:prstGeom prst="roundRect">
            <a:avLst/>
          </a:prstGeom>
          <a:solidFill>
            <a:srgbClr val="38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GT" sz="1400">
              <a:latin typeface="Helvetica"/>
              <a:cs typeface="Helvetica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F72CF1B8-5162-10E0-578E-A28F28F0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352" y="2544589"/>
            <a:ext cx="1589849" cy="3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1400" b="1" dirty="0">
                <a:solidFill>
                  <a:srgbClr val="FFFFFF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Productos</a:t>
            </a:r>
            <a:endParaRPr lang="es-GT" sz="1400" dirty="0">
              <a:solidFill>
                <a:srgbClr val="FFFFFF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53114932-413A-D532-24C1-F359DAB5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78" y="2379177"/>
            <a:ext cx="1808063" cy="380116"/>
          </a:xfrm>
          <a:prstGeom prst="rect">
            <a:avLst/>
          </a:prstGeom>
          <a:solidFill>
            <a:srgbClr val="8281A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latin typeface="Helvetica"/>
                <a:ea typeface="Calibri" panose="020F0502020204030204" pitchFamily="34" charset="0"/>
                <a:cs typeface="Helvetica"/>
              </a:rPr>
              <a:t>Efecto</a:t>
            </a:r>
            <a:endParaRPr lang="es-GT" sz="1400" dirty="0">
              <a:solidFill>
                <a:schemeClr val="bg1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3" name="Cuadro de texto 7">
            <a:extLst>
              <a:ext uri="{FF2B5EF4-FFF2-40B4-BE49-F238E27FC236}">
                <a16:creationId xmlns:a16="http://schemas.microsoft.com/office/drawing/2014/main" id="{315B5A39-72BE-7027-18F4-EB636D59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476" y="2913746"/>
            <a:ext cx="1937434" cy="9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FFFFFF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Conjunto estandarizado de bienes y servicios.</a:t>
            </a:r>
            <a:endParaRPr lang="es-GT" sz="1400" dirty="0">
              <a:solidFill>
                <a:srgbClr val="FFFFFF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BE3EC658-CC82-ED1D-438F-D0E557AF72D1}"/>
              </a:ext>
            </a:extLst>
          </p:cNvPr>
          <p:cNvSpPr/>
          <p:nvPr/>
        </p:nvSpPr>
        <p:spPr>
          <a:xfrm rot="16200000">
            <a:off x="9092803" y="907054"/>
            <a:ext cx="431999" cy="4223383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GT" sz="1400">
              <a:ln w="38100" cmpd="sng"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15" name="Cuadro de texto 12">
            <a:extLst>
              <a:ext uri="{FF2B5EF4-FFF2-40B4-BE49-F238E27FC236}">
                <a16:creationId xmlns:a16="http://schemas.microsoft.com/office/drawing/2014/main" id="{36EFD2E5-F1C1-EB1E-4264-62F55016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158" y="3197967"/>
            <a:ext cx="1589849" cy="3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solidFill>
                  <a:srgbClr val="384075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Eficiencia </a:t>
            </a:r>
            <a:endParaRPr lang="es-GT" sz="1600" dirty="0">
              <a:solidFill>
                <a:srgbClr val="384075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6" name="Cuadro de texto 13">
            <a:extLst>
              <a:ext uri="{FF2B5EF4-FFF2-40B4-BE49-F238E27FC236}">
                <a16:creationId xmlns:a16="http://schemas.microsoft.com/office/drawing/2014/main" id="{5AEB21F4-05AB-6E9A-D2FD-7129896D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347" y="3197967"/>
            <a:ext cx="1589849" cy="3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solidFill>
                  <a:srgbClr val="384075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Eficacia </a:t>
            </a:r>
            <a:endParaRPr lang="es-GT" sz="1600" dirty="0">
              <a:solidFill>
                <a:srgbClr val="384075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2F8E3723-CC21-647E-584E-FC992B3B66E6}"/>
              </a:ext>
            </a:extLst>
          </p:cNvPr>
          <p:cNvSpPr/>
          <p:nvPr/>
        </p:nvSpPr>
        <p:spPr>
          <a:xfrm rot="5400000">
            <a:off x="9092803" y="1678979"/>
            <a:ext cx="431999" cy="4223384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GT" sz="1400">
              <a:ln w="38100" cmpd="sng"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92EEEE4C-295E-D41A-8074-1D90E0D1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390" y="4033216"/>
            <a:ext cx="4629265" cy="5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s-MX" sz="1400" dirty="0">
                <a:solidFill>
                  <a:srgbClr val="384075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Las metas de nivel inferior / nivel operativo, 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s-MX" sz="1400" dirty="0">
                <a:solidFill>
                  <a:srgbClr val="384075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buscan incrementar la eficiencia. </a:t>
            </a:r>
            <a:endParaRPr lang="es-GT" sz="1400" dirty="0">
              <a:solidFill>
                <a:srgbClr val="384075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0" name="Cuadro de texto 18">
            <a:extLst>
              <a:ext uri="{FF2B5EF4-FFF2-40B4-BE49-F238E27FC236}">
                <a16:creationId xmlns:a16="http://schemas.microsoft.com/office/drawing/2014/main" id="{D352A1E2-FF68-80B5-C78B-FF3178217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31" y="4033216"/>
            <a:ext cx="4629265" cy="5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s-MX" sz="1400" dirty="0">
                <a:solidFill>
                  <a:srgbClr val="384075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Las metas </a:t>
            </a:r>
            <a:r>
              <a:rPr lang="es-MX" sz="1400" dirty="0">
                <a:solidFill>
                  <a:srgbClr val="384075"/>
                </a:solidFill>
                <a:latin typeface="Helvetica"/>
                <a:ea typeface="Calibri" panose="020F0502020204030204" pitchFamily="34" charset="0"/>
                <a:cs typeface="Helvetica"/>
              </a:rPr>
              <a:t>de nivel superior / nivel estratégico, 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s-MX" sz="1400" dirty="0">
                <a:solidFill>
                  <a:srgbClr val="384075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buscan mejorar la eficacia.  </a:t>
            </a:r>
            <a:endParaRPr lang="es-GT" sz="1400" dirty="0">
              <a:solidFill>
                <a:srgbClr val="384075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3" name="Abrir llave 22">
            <a:extLst>
              <a:ext uri="{FF2B5EF4-FFF2-40B4-BE49-F238E27FC236}">
                <a16:creationId xmlns:a16="http://schemas.microsoft.com/office/drawing/2014/main" id="{966D5087-4B75-0DDC-C8B6-4B081042C7D0}"/>
              </a:ext>
            </a:extLst>
          </p:cNvPr>
          <p:cNvSpPr/>
          <p:nvPr/>
        </p:nvSpPr>
        <p:spPr>
          <a:xfrm rot="16200000">
            <a:off x="5621216" y="1536413"/>
            <a:ext cx="550746" cy="6444602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GT" sz="1400">
              <a:ln w="38100" cmpd="sng"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25" name="Cuadro de texto 21">
            <a:extLst>
              <a:ext uri="{FF2B5EF4-FFF2-40B4-BE49-F238E27FC236}">
                <a16:creationId xmlns:a16="http://schemas.microsoft.com/office/drawing/2014/main" id="{301F99C5-F928-6A22-03FF-2626CD6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120" y="5063900"/>
            <a:ext cx="6141180" cy="644628"/>
          </a:xfrm>
          <a:prstGeom prst="rect">
            <a:avLst/>
          </a:prstGeom>
          <a:solidFill>
            <a:srgbClr val="5D5B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Una vez lograda una meta, las instituciones no solo deben 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mantener esa pauta, sino buscar mejores resultados.   </a:t>
            </a:r>
            <a:endParaRPr lang="es-GT" sz="1400" b="1" dirty="0">
              <a:solidFill>
                <a:schemeClr val="bg1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10833E-CB6C-4C1C-3865-41B82BC26C5C}"/>
              </a:ext>
            </a:extLst>
          </p:cNvPr>
          <p:cNvSpPr txBox="1">
            <a:spLocks/>
          </p:cNvSpPr>
          <p:nvPr/>
        </p:nvSpPr>
        <p:spPr>
          <a:xfrm>
            <a:off x="6829162" y="1289398"/>
            <a:ext cx="5057727" cy="628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400" kern="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Planificación Operativa 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400" kern="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Multianual POM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400" kern="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Anual POA</a:t>
            </a:r>
            <a:endParaRPr lang="es-GT" sz="1400" b="1" kern="0" noProof="0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2341387C-2871-1909-FB7C-9C2AE4D6C2C1}"/>
              </a:ext>
            </a:extLst>
          </p:cNvPr>
          <p:cNvSpPr txBox="1">
            <a:spLocks/>
          </p:cNvSpPr>
          <p:nvPr/>
        </p:nvSpPr>
        <p:spPr>
          <a:xfrm>
            <a:off x="326771" y="1337552"/>
            <a:ext cx="4445845" cy="384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400" kern="0" dirty="0">
                <a:solidFill>
                  <a:srgbClr val="384075"/>
                </a:solidFill>
                <a:latin typeface="Helvetica"/>
                <a:cs typeface="Helvetica"/>
              </a:rPr>
              <a:t>Planificación Estratégica </a:t>
            </a:r>
            <a:endParaRPr lang="es-GT" sz="1400" b="1" kern="0" noProof="0" dirty="0">
              <a:solidFill>
                <a:srgbClr val="384075"/>
              </a:solidFill>
              <a:latin typeface="Helvetica"/>
              <a:cs typeface="Helvetica"/>
            </a:endParaRPr>
          </a:p>
        </p:txBody>
      </p:sp>
      <p:sp>
        <p:nvSpPr>
          <p:cNvPr id="28" name="Cuadro de texto 2">
            <a:extLst>
              <a:ext uri="{FF2B5EF4-FFF2-40B4-BE49-F238E27FC236}">
                <a16:creationId xmlns:a16="http://schemas.microsoft.com/office/drawing/2014/main" id="{33F531B2-53D4-FAD3-E901-1EF25DF9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256" y="2364582"/>
            <a:ext cx="1808063" cy="394711"/>
          </a:xfrm>
          <a:prstGeom prst="rect">
            <a:avLst/>
          </a:prstGeom>
          <a:solidFill>
            <a:srgbClr val="8281A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Resultados </a:t>
            </a:r>
            <a:endParaRPr lang="es-GT" sz="1400" dirty="0">
              <a:solidFill>
                <a:schemeClr val="bg1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FECE4C01-BBB8-2507-A8F7-F4175B899FB6}"/>
              </a:ext>
            </a:extLst>
          </p:cNvPr>
          <p:cNvSpPr txBox="1">
            <a:spLocks/>
          </p:cNvSpPr>
          <p:nvPr/>
        </p:nvSpPr>
        <p:spPr>
          <a:xfrm>
            <a:off x="1798256" y="909942"/>
            <a:ext cx="9155076" cy="45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es-GT" sz="2000" kern="0" noProof="0" dirty="0">
                <a:solidFill>
                  <a:srgbClr val="0A93D2"/>
                </a:solidFill>
                <a:latin typeface="Helvetica"/>
                <a:cs typeface="Helvetica"/>
              </a:rPr>
              <a:t>LÓGICA DEL </a:t>
            </a:r>
            <a:r>
              <a:rPr lang="es-ES_tradnl" sz="2000" b="1" kern="0" dirty="0">
                <a:solidFill>
                  <a:srgbClr val="0C2862"/>
                </a:solidFill>
                <a:latin typeface="Helvetica"/>
                <a:cs typeface="Helvetica"/>
              </a:rPr>
              <a:t>PROCESO DE PLANIFICACIÓN</a:t>
            </a:r>
            <a:endParaRPr lang="es-GT" sz="2000" b="1" kern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id="{B779853A-5B4B-1AEC-C3FC-756BE6CB6352}"/>
              </a:ext>
            </a:extLst>
          </p:cNvPr>
          <p:cNvSpPr/>
          <p:nvPr/>
        </p:nvSpPr>
        <p:spPr>
          <a:xfrm rot="16200000">
            <a:off x="2291804" y="907053"/>
            <a:ext cx="431999" cy="4223383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GT" sz="1400">
              <a:ln w="38100" cmpd="sng"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3FA9EF2D-FB9B-55DF-6D1B-0140C5976BF3}"/>
              </a:ext>
            </a:extLst>
          </p:cNvPr>
          <p:cNvSpPr/>
          <p:nvPr/>
        </p:nvSpPr>
        <p:spPr>
          <a:xfrm rot="5400000">
            <a:off x="2291804" y="1678979"/>
            <a:ext cx="431999" cy="4223384"/>
          </a:xfrm>
          <a:prstGeom prst="leftBrace">
            <a:avLst/>
          </a:prstGeom>
          <a:ln>
            <a:solidFill>
              <a:srgbClr val="384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GT" sz="1400">
              <a:ln w="38100" cmpd="sng"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33" name="Cuadro de texto 2">
            <a:extLst>
              <a:ext uri="{FF2B5EF4-FFF2-40B4-BE49-F238E27FC236}">
                <a16:creationId xmlns:a16="http://schemas.microsoft.com/office/drawing/2014/main" id="{0CCFD3FF-AFCE-84B7-E2A5-416BC7FF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811" y="1756381"/>
            <a:ext cx="1808063" cy="394711"/>
          </a:xfrm>
          <a:prstGeom prst="rect">
            <a:avLst/>
          </a:prstGeom>
          <a:solidFill>
            <a:srgbClr val="5D5B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Impacto </a:t>
            </a:r>
            <a:endParaRPr lang="es-GT" sz="1400" dirty="0">
              <a:solidFill>
                <a:schemeClr val="bg1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34" name="Cuadro de texto 2">
            <a:extLst>
              <a:ext uri="{FF2B5EF4-FFF2-40B4-BE49-F238E27FC236}">
                <a16:creationId xmlns:a16="http://schemas.microsoft.com/office/drawing/2014/main" id="{25514008-1CA5-8BA1-086A-E02AE6F0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568" y="2159290"/>
            <a:ext cx="1792476" cy="530973"/>
          </a:xfrm>
          <a:prstGeom prst="rect">
            <a:avLst/>
          </a:prstGeom>
          <a:solidFill>
            <a:srgbClr val="5D5B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Subproductos</a:t>
            </a:r>
            <a:endParaRPr lang="es-GT" sz="1400" dirty="0">
              <a:solidFill>
                <a:schemeClr val="bg1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35" name="Cuadro de texto 2">
            <a:extLst>
              <a:ext uri="{FF2B5EF4-FFF2-40B4-BE49-F238E27FC236}">
                <a16:creationId xmlns:a16="http://schemas.microsoft.com/office/drawing/2014/main" id="{9058231A-E755-6C99-F198-27B017D3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152" y="2159290"/>
            <a:ext cx="1589849" cy="530973"/>
          </a:xfrm>
          <a:prstGeom prst="rect">
            <a:avLst/>
          </a:prstGeom>
          <a:solidFill>
            <a:srgbClr val="5D5B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bg1"/>
                </a:solidFill>
                <a:effectLst/>
                <a:latin typeface="Helvetica"/>
                <a:ea typeface="Calibri" panose="020F0502020204030204" pitchFamily="34" charset="0"/>
                <a:cs typeface="Helvetica"/>
              </a:rPr>
              <a:t>Acciones / Insumos</a:t>
            </a:r>
            <a:endParaRPr lang="es-GT" sz="1400" dirty="0">
              <a:solidFill>
                <a:schemeClr val="bg1"/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804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 descr="Gráficas_G2.png">
            <a:extLst>
              <a:ext uri="{FF2B5EF4-FFF2-40B4-BE49-F238E27FC236}">
                <a16:creationId xmlns:a16="http://schemas.microsoft.com/office/drawing/2014/main" id="{C8C0BAE4-E980-AFF5-75AC-5BECB5A25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629" y="2362586"/>
            <a:ext cx="1981475" cy="3065968"/>
          </a:xfrm>
          <a:prstGeom prst="rect">
            <a:avLst/>
          </a:prstGeom>
        </p:spPr>
      </p:pic>
      <p:pic>
        <p:nvPicPr>
          <p:cNvPr id="5" name="Imagen 4" descr="Gráficas_G3.png">
            <a:extLst>
              <a:ext uri="{FF2B5EF4-FFF2-40B4-BE49-F238E27FC236}">
                <a16:creationId xmlns:a16="http://schemas.microsoft.com/office/drawing/2014/main" id="{5F825244-2946-72A0-FCA8-6F6C4978E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956" y="1200313"/>
            <a:ext cx="7445912" cy="5253451"/>
          </a:xfrm>
          <a:prstGeom prst="rect">
            <a:avLst/>
          </a:prstGeom>
        </p:spPr>
      </p:pic>
      <p:sp>
        <p:nvSpPr>
          <p:cNvPr id="6" name="TextBox 33">
            <a:extLst>
              <a:ext uri="{FF2B5EF4-FFF2-40B4-BE49-F238E27FC236}">
                <a16:creationId xmlns:a16="http://schemas.microsoft.com/office/drawing/2014/main" id="{7D61C519-3FC7-5256-D530-2F74CEA582DC}"/>
              </a:ext>
            </a:extLst>
          </p:cNvPr>
          <p:cNvSpPr txBox="1"/>
          <p:nvPr/>
        </p:nvSpPr>
        <p:spPr>
          <a:xfrm>
            <a:off x="150774" y="51775"/>
            <a:ext cx="6502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 es el Marco Legal?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9DF5316C-2E68-2D63-5FE1-BD46A73B269C}"/>
              </a:ext>
            </a:extLst>
          </p:cNvPr>
          <p:cNvSpPr txBox="1"/>
          <p:nvPr/>
        </p:nvSpPr>
        <p:spPr>
          <a:xfrm>
            <a:off x="499117" y="734355"/>
            <a:ext cx="77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El proceso de planificación está basado en un marco legal que responde a la demanda de la población y busca el desarrollo de la población y su territorio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547DC8-9C6A-4C5C-9469-2D3C806CC8BD}"/>
              </a:ext>
            </a:extLst>
          </p:cNvPr>
          <p:cNvSpPr txBox="1"/>
          <p:nvPr/>
        </p:nvSpPr>
        <p:spPr>
          <a:xfrm>
            <a:off x="1289600" y="3948079"/>
            <a:ext cx="168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Sistema Nacional de Planificación?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4D7810-7989-4A5B-90B6-604404F8506F}"/>
              </a:ext>
            </a:extLst>
          </p:cNvPr>
          <p:cNvSpPr txBox="1"/>
          <p:nvPr/>
        </p:nvSpPr>
        <p:spPr>
          <a:xfrm>
            <a:off x="3594585" y="3977011"/>
            <a:ext cx="191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enfoques trasversales de la Planificación?</a:t>
            </a:r>
          </a:p>
          <a:p>
            <a:pPr lvl="1" algn="ctr"/>
            <a:endParaRPr lang="es-ES" sz="16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34200A-7F10-412A-B2DE-2B8960DD4839}"/>
              </a:ext>
            </a:extLst>
          </p:cNvPr>
          <p:cNvSpPr txBox="1"/>
          <p:nvPr/>
        </p:nvSpPr>
        <p:spPr>
          <a:xfrm>
            <a:off x="5711102" y="3975244"/>
            <a:ext cx="2178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179388">
              <a:tabLst>
                <a:tab pos="627063" algn="l"/>
              </a:tabLst>
            </a:pPr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unidades sustantivas participan en la Planificación Operativa?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F2CF585-4F67-44AB-888C-7703502F491A}"/>
              </a:ext>
            </a:extLst>
          </p:cNvPr>
          <p:cNvSpPr txBox="1"/>
          <p:nvPr/>
        </p:nvSpPr>
        <p:spPr>
          <a:xfrm>
            <a:off x="8023802" y="3970258"/>
            <a:ext cx="226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Plan Operativo Multianual (POM) y el Plan Operativo Anual (POA)?</a:t>
            </a:r>
          </a:p>
        </p:txBody>
      </p:sp>
      <p:sp>
        <p:nvSpPr>
          <p:cNvPr id="8" name="Google Shape;104;g1106fbb5765_1_0">
            <a:extLst>
              <a:ext uri="{FF2B5EF4-FFF2-40B4-BE49-F238E27FC236}">
                <a16:creationId xmlns:a16="http://schemas.microsoft.com/office/drawing/2014/main" id="{508E058D-2DE9-CF00-DAD8-D51E999873D9}"/>
              </a:ext>
            </a:extLst>
          </p:cNvPr>
          <p:cNvSpPr/>
          <p:nvPr/>
        </p:nvSpPr>
        <p:spPr>
          <a:xfrm>
            <a:off x="4677935" y="1569547"/>
            <a:ext cx="1393406" cy="584089"/>
          </a:xfrm>
          <a:prstGeom prst="roundRect">
            <a:avLst>
              <a:gd name="adj" fmla="val 16667"/>
            </a:avLst>
          </a:prstGeom>
          <a:solidFill>
            <a:srgbClr val="3840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5;g1106fbb5765_1_0">
            <a:extLst>
              <a:ext uri="{FF2B5EF4-FFF2-40B4-BE49-F238E27FC236}">
                <a16:creationId xmlns:a16="http://schemas.microsoft.com/office/drawing/2014/main" id="{8E50EB55-38AE-B5C6-4D35-0A014895BC07}"/>
              </a:ext>
            </a:extLst>
          </p:cNvPr>
          <p:cNvSpPr/>
          <p:nvPr/>
        </p:nvSpPr>
        <p:spPr>
          <a:xfrm>
            <a:off x="5881813" y="1574390"/>
            <a:ext cx="1393406" cy="584089"/>
          </a:xfrm>
          <a:prstGeom prst="roundRect">
            <a:avLst>
              <a:gd name="adj" fmla="val 16667"/>
            </a:avLst>
          </a:prstGeom>
          <a:solidFill>
            <a:srgbClr val="B6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6;g1106fbb5765_1_0">
            <a:extLst>
              <a:ext uri="{FF2B5EF4-FFF2-40B4-BE49-F238E27FC236}">
                <a16:creationId xmlns:a16="http://schemas.microsoft.com/office/drawing/2014/main" id="{2D5916E7-26E4-5FE2-33A7-30ACF6EB6A32}"/>
              </a:ext>
            </a:extLst>
          </p:cNvPr>
          <p:cNvSpPr/>
          <p:nvPr/>
        </p:nvSpPr>
        <p:spPr>
          <a:xfrm>
            <a:off x="7090267" y="1575688"/>
            <a:ext cx="1267712" cy="584089"/>
          </a:xfrm>
          <a:prstGeom prst="roundRect">
            <a:avLst>
              <a:gd name="adj" fmla="val 16667"/>
            </a:avLst>
          </a:prstGeom>
          <a:solidFill>
            <a:srgbClr val="B6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07;g1106fbb5765_1_0">
            <a:extLst>
              <a:ext uri="{FF2B5EF4-FFF2-40B4-BE49-F238E27FC236}">
                <a16:creationId xmlns:a16="http://schemas.microsoft.com/office/drawing/2014/main" id="{FB1A029B-DA8A-CA02-0A0A-E08C38C11A72}"/>
              </a:ext>
            </a:extLst>
          </p:cNvPr>
          <p:cNvSpPr/>
          <p:nvPr/>
        </p:nvSpPr>
        <p:spPr>
          <a:xfrm>
            <a:off x="2429536" y="1574390"/>
            <a:ext cx="1290696" cy="584089"/>
          </a:xfrm>
          <a:prstGeom prst="roundRect">
            <a:avLst>
              <a:gd name="adj" fmla="val 16667"/>
            </a:avLst>
          </a:prstGeom>
          <a:solidFill>
            <a:srgbClr val="B6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08;g1106fbb5765_1_0">
            <a:extLst>
              <a:ext uri="{FF2B5EF4-FFF2-40B4-BE49-F238E27FC236}">
                <a16:creationId xmlns:a16="http://schemas.microsoft.com/office/drawing/2014/main" id="{8901DB4D-D039-08D5-D38D-895A5A9704C8}"/>
              </a:ext>
            </a:extLst>
          </p:cNvPr>
          <p:cNvSpPr/>
          <p:nvPr/>
        </p:nvSpPr>
        <p:spPr>
          <a:xfrm>
            <a:off x="3548300" y="1572407"/>
            <a:ext cx="1290696" cy="584089"/>
          </a:xfrm>
          <a:prstGeom prst="roundRect">
            <a:avLst>
              <a:gd name="adj" fmla="val 16667"/>
            </a:avLst>
          </a:prstGeom>
          <a:solidFill>
            <a:srgbClr val="B6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09;g1106fbb5765_1_0">
            <a:extLst>
              <a:ext uri="{FF2B5EF4-FFF2-40B4-BE49-F238E27FC236}">
                <a16:creationId xmlns:a16="http://schemas.microsoft.com/office/drawing/2014/main" id="{E5C60108-DD27-5496-36FB-BC15945F5CFC}"/>
              </a:ext>
            </a:extLst>
          </p:cNvPr>
          <p:cNvSpPr txBox="1"/>
          <p:nvPr/>
        </p:nvSpPr>
        <p:spPr>
          <a:xfrm>
            <a:off x="4505999" y="1599016"/>
            <a:ext cx="1820765" cy="48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Productos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10;g1106fbb5765_1_0">
            <a:extLst>
              <a:ext uri="{FF2B5EF4-FFF2-40B4-BE49-F238E27FC236}">
                <a16:creationId xmlns:a16="http://schemas.microsoft.com/office/drawing/2014/main" id="{DA393852-9329-B670-A032-F9E438CDE5AC}"/>
              </a:ext>
            </a:extLst>
          </p:cNvPr>
          <p:cNvSpPr txBox="1"/>
          <p:nvPr/>
        </p:nvSpPr>
        <p:spPr>
          <a:xfrm>
            <a:off x="5623336" y="1618419"/>
            <a:ext cx="2052760" cy="48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>
                <a:solidFill>
                  <a:srgbClr val="3840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Subproductos</a:t>
            </a:r>
            <a:endParaRPr sz="1200">
              <a:solidFill>
                <a:srgbClr val="38407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11;g1106fbb5765_1_0">
            <a:extLst>
              <a:ext uri="{FF2B5EF4-FFF2-40B4-BE49-F238E27FC236}">
                <a16:creationId xmlns:a16="http://schemas.microsoft.com/office/drawing/2014/main" id="{B08F0478-BA8F-C0F8-CE48-72C414A42648}"/>
              </a:ext>
            </a:extLst>
          </p:cNvPr>
          <p:cNvSpPr txBox="1"/>
          <p:nvPr/>
        </p:nvSpPr>
        <p:spPr>
          <a:xfrm>
            <a:off x="6859366" y="1633366"/>
            <a:ext cx="1820765" cy="48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>
                <a:solidFill>
                  <a:srgbClr val="3840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Insumos</a:t>
            </a:r>
            <a:endParaRPr sz="1200">
              <a:solidFill>
                <a:srgbClr val="38407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12;g1106fbb5765_1_0">
            <a:extLst>
              <a:ext uri="{FF2B5EF4-FFF2-40B4-BE49-F238E27FC236}">
                <a16:creationId xmlns:a16="http://schemas.microsoft.com/office/drawing/2014/main" id="{EA9565A6-B0F2-381B-9BF3-CFDBE78156F9}"/>
              </a:ext>
            </a:extLst>
          </p:cNvPr>
          <p:cNvSpPr txBox="1"/>
          <p:nvPr/>
        </p:nvSpPr>
        <p:spPr>
          <a:xfrm>
            <a:off x="3233086" y="1620133"/>
            <a:ext cx="2070716" cy="48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>
                <a:solidFill>
                  <a:srgbClr val="3840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Resultados</a:t>
            </a:r>
            <a:endParaRPr sz="1200">
              <a:solidFill>
                <a:srgbClr val="38407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13;g1106fbb5765_1_0">
            <a:extLst>
              <a:ext uri="{FF2B5EF4-FFF2-40B4-BE49-F238E27FC236}">
                <a16:creationId xmlns:a16="http://schemas.microsoft.com/office/drawing/2014/main" id="{107963C3-6743-F4F4-A39E-F78FA609A89D}"/>
              </a:ext>
            </a:extLst>
          </p:cNvPr>
          <p:cNvSpPr txBox="1"/>
          <p:nvPr/>
        </p:nvSpPr>
        <p:spPr>
          <a:xfrm>
            <a:off x="2162292" y="1636269"/>
            <a:ext cx="1729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>
                <a:solidFill>
                  <a:srgbClr val="3840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Impactos </a:t>
            </a:r>
            <a:endParaRPr sz="1200">
              <a:solidFill>
                <a:srgbClr val="38407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" name="Google Shape;114;g1106fbb5765_1_0">
            <a:extLst>
              <a:ext uri="{FF2B5EF4-FFF2-40B4-BE49-F238E27FC236}">
                <a16:creationId xmlns:a16="http://schemas.microsoft.com/office/drawing/2014/main" id="{8ECB2B5E-54D8-3C45-7EE2-AC7BC725A3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32379" y="2321927"/>
            <a:ext cx="1230300" cy="733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" name="Google Shape;115;g1106fbb5765_1_0">
            <a:extLst>
              <a:ext uri="{FF2B5EF4-FFF2-40B4-BE49-F238E27FC236}">
                <a16:creationId xmlns:a16="http://schemas.microsoft.com/office/drawing/2014/main" id="{A4E8E5DC-63A1-12F8-F12E-2EA2866C7E25}"/>
              </a:ext>
            </a:extLst>
          </p:cNvPr>
          <p:cNvSpPr/>
          <p:nvPr/>
        </p:nvSpPr>
        <p:spPr>
          <a:xfrm>
            <a:off x="4344873" y="3304036"/>
            <a:ext cx="6098665" cy="616116"/>
          </a:xfrm>
          <a:prstGeom prst="rect">
            <a:avLst/>
          </a:prstGeom>
          <a:solidFill>
            <a:srgbClr val="1D27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Estudiantes de nivel primario bilingüe atendidos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sistema escolar a nivel nacional. </a:t>
            </a:r>
            <a:endParaRPr sz="12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16;g1106fbb5765_1_0">
            <a:extLst>
              <a:ext uri="{FF2B5EF4-FFF2-40B4-BE49-F238E27FC236}">
                <a16:creationId xmlns:a16="http://schemas.microsoft.com/office/drawing/2014/main" id="{3EB7DA38-3A80-5A2A-EAE8-78668FCF649E}"/>
              </a:ext>
            </a:extLst>
          </p:cNvPr>
          <p:cNvSpPr/>
          <p:nvPr/>
        </p:nvSpPr>
        <p:spPr>
          <a:xfrm>
            <a:off x="4275958" y="4391354"/>
            <a:ext cx="1122626" cy="742221"/>
          </a:xfrm>
          <a:prstGeom prst="wedgeRectCallout">
            <a:avLst>
              <a:gd name="adj1" fmla="val 20500"/>
              <a:gd name="adj2" fmla="val -120668"/>
            </a:avLst>
          </a:prstGeom>
          <a:solidFill>
            <a:srgbClr val="91B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>
                <a:solidFill>
                  <a:srgbClr val="1D27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¿Qué?</a:t>
            </a:r>
            <a:endParaRPr sz="1400">
              <a:solidFill>
                <a:srgbClr val="1D276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117;g1106fbb5765_1_0">
            <a:extLst>
              <a:ext uri="{FF2B5EF4-FFF2-40B4-BE49-F238E27FC236}">
                <a16:creationId xmlns:a16="http://schemas.microsoft.com/office/drawing/2014/main" id="{3F9FD61C-DFB3-2892-CB2E-AFAF847A5179}"/>
              </a:ext>
            </a:extLst>
          </p:cNvPr>
          <p:cNvSpPr/>
          <p:nvPr/>
        </p:nvSpPr>
        <p:spPr>
          <a:xfrm>
            <a:off x="2713845" y="3767047"/>
            <a:ext cx="1572250" cy="919170"/>
          </a:xfrm>
          <a:prstGeom prst="wedgeRectCallout">
            <a:avLst>
              <a:gd name="adj1" fmla="val 79554"/>
              <a:gd name="adj2" fmla="val -67201"/>
            </a:avLst>
          </a:prstGeom>
          <a:solidFill>
            <a:srgbClr val="91B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>
                <a:solidFill>
                  <a:srgbClr val="1D27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¿Quiénes?</a:t>
            </a:r>
            <a:endParaRPr sz="1400">
              <a:solidFill>
                <a:srgbClr val="1D276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118;g1106fbb5765_1_0">
            <a:extLst>
              <a:ext uri="{FF2B5EF4-FFF2-40B4-BE49-F238E27FC236}">
                <a16:creationId xmlns:a16="http://schemas.microsoft.com/office/drawing/2014/main" id="{935F7F21-8308-5426-E7F1-9785356100B4}"/>
              </a:ext>
            </a:extLst>
          </p:cNvPr>
          <p:cNvSpPr/>
          <p:nvPr/>
        </p:nvSpPr>
        <p:spPr>
          <a:xfrm>
            <a:off x="6790868" y="4300549"/>
            <a:ext cx="1572250" cy="765041"/>
          </a:xfrm>
          <a:prstGeom prst="wedgeRectCallout">
            <a:avLst>
              <a:gd name="adj1" fmla="val -13340"/>
              <a:gd name="adj2" fmla="val -124038"/>
            </a:avLst>
          </a:prstGeom>
          <a:solidFill>
            <a:srgbClr val="91B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>
                <a:solidFill>
                  <a:srgbClr val="1D27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¿Donde?</a:t>
            </a:r>
            <a:endParaRPr sz="1400">
              <a:solidFill>
                <a:srgbClr val="1D276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21;g1106fbb5765_1_0">
            <a:extLst>
              <a:ext uri="{FF2B5EF4-FFF2-40B4-BE49-F238E27FC236}">
                <a16:creationId xmlns:a16="http://schemas.microsoft.com/office/drawing/2014/main" id="{7A9F14B0-EF2A-264B-AB05-03B4CD5CDEE6}"/>
              </a:ext>
            </a:extLst>
          </p:cNvPr>
          <p:cNvSpPr/>
          <p:nvPr/>
        </p:nvSpPr>
        <p:spPr>
          <a:xfrm>
            <a:off x="3168859" y="5235185"/>
            <a:ext cx="1508685" cy="919570"/>
          </a:xfrm>
          <a:prstGeom prst="wedgeRoundRectCallout">
            <a:avLst>
              <a:gd name="adj1" fmla="val 48304"/>
              <a:gd name="adj2" fmla="val -81985"/>
              <a:gd name="adj3" fmla="val 16667"/>
            </a:avLst>
          </a:prstGeom>
          <a:solidFill>
            <a:srgbClr val="B6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>
                <a:solidFill>
                  <a:srgbClr val="1D27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 de medida</a:t>
            </a:r>
            <a:endParaRPr/>
          </a:p>
        </p:txBody>
      </p:sp>
      <p:sp>
        <p:nvSpPr>
          <p:cNvPr id="28" name="Google Shape;122;g1106fbb5765_1_0">
            <a:extLst>
              <a:ext uri="{FF2B5EF4-FFF2-40B4-BE49-F238E27FC236}">
                <a16:creationId xmlns:a16="http://schemas.microsoft.com/office/drawing/2014/main" id="{AA45AFE7-65C5-00A4-DBFE-116782652D72}"/>
              </a:ext>
            </a:extLst>
          </p:cNvPr>
          <p:cNvSpPr/>
          <p:nvPr/>
        </p:nvSpPr>
        <p:spPr>
          <a:xfrm>
            <a:off x="4810294" y="5269016"/>
            <a:ext cx="1718055" cy="874332"/>
          </a:xfrm>
          <a:prstGeom prst="wedgeRoundRectCallout">
            <a:avLst>
              <a:gd name="adj1" fmla="val -39524"/>
              <a:gd name="adj2" fmla="val -88639"/>
              <a:gd name="adj3" fmla="val 16667"/>
            </a:avLst>
          </a:prstGeom>
          <a:solidFill>
            <a:srgbClr val="B6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>
                <a:solidFill>
                  <a:srgbClr val="1D27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Presupuesto</a:t>
            </a:r>
            <a:endParaRPr/>
          </a:p>
        </p:txBody>
      </p:sp>
      <p:sp>
        <p:nvSpPr>
          <p:cNvPr id="29" name="Google Shape;124;g1106fbb5765_1_0">
            <a:extLst>
              <a:ext uri="{FF2B5EF4-FFF2-40B4-BE49-F238E27FC236}">
                <a16:creationId xmlns:a16="http://schemas.microsoft.com/office/drawing/2014/main" id="{637346BF-F0BF-CF2F-37AA-77722A35F4B8}"/>
              </a:ext>
            </a:extLst>
          </p:cNvPr>
          <p:cNvSpPr/>
          <p:nvPr/>
        </p:nvSpPr>
        <p:spPr>
          <a:xfrm>
            <a:off x="8846906" y="1704700"/>
            <a:ext cx="2437024" cy="1225426"/>
          </a:xfrm>
          <a:prstGeom prst="wedgeEllipseCallout">
            <a:avLst>
              <a:gd name="adj1" fmla="val -35309"/>
              <a:gd name="adj2" fmla="val 121112"/>
            </a:avLst>
          </a:prstGeom>
          <a:solidFill>
            <a:srgbClr val="3840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¿Son para una población definida?</a:t>
            </a:r>
            <a:endParaRPr/>
          </a:p>
        </p:txBody>
      </p:sp>
      <p:sp>
        <p:nvSpPr>
          <p:cNvPr id="31" name="Google Shape;125;g1106fbb5765_1_0">
            <a:extLst>
              <a:ext uri="{FF2B5EF4-FFF2-40B4-BE49-F238E27FC236}">
                <a16:creationId xmlns:a16="http://schemas.microsoft.com/office/drawing/2014/main" id="{C6E333CB-A349-837F-046E-88BA4FE379CA}"/>
              </a:ext>
            </a:extLst>
          </p:cNvPr>
          <p:cNvSpPr/>
          <p:nvPr/>
        </p:nvSpPr>
        <p:spPr>
          <a:xfrm>
            <a:off x="3058091" y="2244802"/>
            <a:ext cx="1975548" cy="1003640"/>
          </a:xfrm>
          <a:prstGeom prst="wedgeEllipseCallout">
            <a:avLst>
              <a:gd name="adj1" fmla="val 48878"/>
              <a:gd name="adj2" fmla="val 91625"/>
            </a:avLst>
          </a:prstGeom>
          <a:solidFill>
            <a:srgbClr val="5D5B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¿Son eficaces?</a:t>
            </a:r>
            <a:endParaRPr/>
          </a:p>
        </p:txBody>
      </p:sp>
      <p:sp>
        <p:nvSpPr>
          <p:cNvPr id="32" name="Google Shape;128;g1106fbb5765_1_0">
            <a:extLst>
              <a:ext uri="{FF2B5EF4-FFF2-40B4-BE49-F238E27FC236}">
                <a16:creationId xmlns:a16="http://schemas.microsoft.com/office/drawing/2014/main" id="{51B96D36-E18C-046F-2D58-9D4037AC95A2}"/>
              </a:ext>
            </a:extLst>
          </p:cNvPr>
          <p:cNvSpPr txBox="1"/>
          <p:nvPr/>
        </p:nvSpPr>
        <p:spPr>
          <a:xfrm>
            <a:off x="426752" y="410141"/>
            <a:ext cx="91551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93D2"/>
              </a:buClr>
              <a:buSzPts val="2400"/>
              <a:buFont typeface="Helvetica Neue"/>
              <a:buNone/>
            </a:pPr>
            <a:r>
              <a:rPr lang="es-GT" sz="2400" dirty="0">
                <a:solidFill>
                  <a:srgbClr val="0A93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CARACTERÍSTICA</a:t>
            </a:r>
            <a:r>
              <a:rPr lang="es-GT" sz="2400" b="0" i="0" u="none" strike="noStrike" cap="none" dirty="0">
                <a:solidFill>
                  <a:srgbClr val="0A93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GT" sz="2400" b="1" i="0" u="none" strike="noStrike" cap="none" dirty="0">
                <a:solidFill>
                  <a:srgbClr val="0C28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PRODUCTOS</a:t>
            </a:r>
            <a:endParaRPr sz="2400" b="1" i="0" u="none" strike="noStrike" cap="none" dirty="0">
              <a:solidFill>
                <a:srgbClr val="0C28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328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547DC8-9C6A-4C5C-9469-2D3C806CC8BD}"/>
              </a:ext>
            </a:extLst>
          </p:cNvPr>
          <p:cNvSpPr txBox="1"/>
          <p:nvPr/>
        </p:nvSpPr>
        <p:spPr>
          <a:xfrm>
            <a:off x="1289600" y="3948079"/>
            <a:ext cx="168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Sistema Nacional de Planificación?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4D7810-7989-4A5B-90B6-604404F8506F}"/>
              </a:ext>
            </a:extLst>
          </p:cNvPr>
          <p:cNvSpPr txBox="1"/>
          <p:nvPr/>
        </p:nvSpPr>
        <p:spPr>
          <a:xfrm>
            <a:off x="3594585" y="3977011"/>
            <a:ext cx="191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enfoques trasversales de la Planificación?</a:t>
            </a:r>
          </a:p>
          <a:p>
            <a:pPr lvl="1" algn="ctr"/>
            <a:endParaRPr lang="es-ES" sz="16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34200A-7F10-412A-B2DE-2B8960DD4839}"/>
              </a:ext>
            </a:extLst>
          </p:cNvPr>
          <p:cNvSpPr txBox="1"/>
          <p:nvPr/>
        </p:nvSpPr>
        <p:spPr>
          <a:xfrm>
            <a:off x="5711102" y="3975244"/>
            <a:ext cx="2178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179388">
              <a:tabLst>
                <a:tab pos="627063" algn="l"/>
              </a:tabLst>
            </a:pPr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unidades sustantivas participan en la Planificación Operativa?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F2CF585-4F67-44AB-888C-7703502F491A}"/>
              </a:ext>
            </a:extLst>
          </p:cNvPr>
          <p:cNvSpPr txBox="1"/>
          <p:nvPr/>
        </p:nvSpPr>
        <p:spPr>
          <a:xfrm>
            <a:off x="8023802" y="3970258"/>
            <a:ext cx="226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Plan Operativo Multianual (POM) y el Plan Operativo Anual (POA)?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F127BD-C506-E7EE-D6DE-A451C9251051}"/>
              </a:ext>
            </a:extLst>
          </p:cNvPr>
          <p:cNvSpPr/>
          <p:nvPr/>
        </p:nvSpPr>
        <p:spPr>
          <a:xfrm>
            <a:off x="5646330" y="1763490"/>
            <a:ext cx="6474932" cy="4808000"/>
          </a:xfrm>
          <a:prstGeom prst="rect">
            <a:avLst/>
          </a:prstGeom>
          <a:solidFill>
            <a:srgbClr val="4E95DA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E47BC4C-0289-547F-FF50-F2709CB93A38}"/>
              </a:ext>
            </a:extLst>
          </p:cNvPr>
          <p:cNvSpPr/>
          <p:nvPr/>
        </p:nvSpPr>
        <p:spPr>
          <a:xfrm>
            <a:off x="80690" y="2331827"/>
            <a:ext cx="2590665" cy="4239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450694-1859-5CDF-22BF-B3EA04FD135D}"/>
              </a:ext>
            </a:extLst>
          </p:cNvPr>
          <p:cNvSpPr/>
          <p:nvPr/>
        </p:nvSpPr>
        <p:spPr>
          <a:xfrm>
            <a:off x="2753423" y="1763489"/>
            <a:ext cx="6053139" cy="4808000"/>
          </a:xfrm>
          <a:prstGeom prst="rect">
            <a:avLst/>
          </a:prstGeom>
          <a:solidFill>
            <a:srgbClr val="4E95DA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E90364F-15C2-B592-DB13-75A701418CC0}"/>
              </a:ext>
            </a:extLst>
          </p:cNvPr>
          <p:cNvSpPr txBox="1">
            <a:spLocks/>
          </p:cNvSpPr>
          <p:nvPr/>
        </p:nvSpPr>
        <p:spPr>
          <a:xfrm>
            <a:off x="2749205" y="1353492"/>
            <a:ext cx="9376819" cy="335324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rPr>
              <a:t>PLANIFICACIÓN OPERATIVA </a:t>
            </a:r>
          </a:p>
        </p:txBody>
      </p:sp>
      <p:sp>
        <p:nvSpPr>
          <p:cNvPr id="12" name="Rectángulo 53">
            <a:extLst>
              <a:ext uri="{FF2B5EF4-FFF2-40B4-BE49-F238E27FC236}">
                <a16:creationId xmlns:a16="http://schemas.microsoft.com/office/drawing/2014/main" id="{7A046540-FF1A-F4AB-AB08-4D1146B8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579" y="4928123"/>
            <a:ext cx="28384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GT" sz="13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kumimoji="0" lang="es-ES" altLang="es-GT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ecursos</a:t>
            </a:r>
            <a:r>
              <a:rPr kumimoji="0" lang="es-ES" altLang="es-GT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humanos,  físicos, económicos, tecnológicos, combinados con un conjunto de acciones </a:t>
            </a:r>
            <a:r>
              <a:rPr kumimoji="0" lang="es-MX" altLang="es-GT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para la generación de subproductos.</a:t>
            </a:r>
            <a:endParaRPr kumimoji="0" lang="es-ES_tradnl" altLang="es-GT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D2BB5D-83E5-5421-5687-641904EA8A33}"/>
              </a:ext>
            </a:extLst>
          </p:cNvPr>
          <p:cNvSpPr/>
          <p:nvPr/>
        </p:nvSpPr>
        <p:spPr>
          <a:xfrm>
            <a:off x="5746468" y="3638255"/>
            <a:ext cx="2940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Consiste en la serie de acciones y combinación de actividades, proyectos o insumos que realiza la institución de acuerdo a sus competencias que son transformados para generar productos (bienes y servicios).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Padres y Madres sensibilizados en la educación primaria de sus hijos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Docentes  de educación primaria fortalecidos en sus capacidades didácticas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Construcción de escuela de educación primaria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4" name="Rectángulo 55">
            <a:extLst>
              <a:ext uri="{FF2B5EF4-FFF2-40B4-BE49-F238E27FC236}">
                <a16:creationId xmlns:a16="http://schemas.microsoft.com/office/drawing/2014/main" id="{79CE7693-830B-F73A-BDB0-3CB41206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902" y="5293413"/>
            <a:ext cx="21399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GT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Estudiantes de nivel primario atendidos en el sistema escolar.</a:t>
            </a:r>
            <a:endParaRPr kumimoji="0" lang="es-GT" altLang="es-GT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67D9AB91-105C-A56B-6285-58A6CA3CE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0" y="1763489"/>
            <a:ext cx="2590666" cy="299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Resultados</a:t>
            </a:r>
            <a:endParaRPr kumimoji="0" lang="es-GT" altLang="es-G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384EC909-A844-5B90-4229-4409FDDD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0" y="2103799"/>
            <a:ext cx="2590665" cy="2969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Impacto </a:t>
            </a:r>
            <a:endParaRPr kumimoji="0" lang="es-GT" altLang="es-G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 de texto 2">
            <a:extLst>
              <a:ext uri="{FF2B5EF4-FFF2-40B4-BE49-F238E27FC236}">
                <a16:creationId xmlns:a16="http://schemas.microsoft.com/office/drawing/2014/main" id="{84900885-D8F1-1C07-6AAB-8F27C19C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231" y="4383099"/>
            <a:ext cx="2500940" cy="738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Conjunto estandarizado de bienes y servicios que se entregan a la población.</a:t>
            </a:r>
            <a:endParaRPr kumimoji="0" lang="es-GT" altLang="es-GT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A5AFF4EF-FAB3-E239-B5FD-3B4F9FAD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864" y="3277497"/>
            <a:ext cx="2613149" cy="3030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SUBPRODUCTOS</a:t>
            </a:r>
            <a:endParaRPr kumimoji="0" lang="es-GT" altLang="es-G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Cuadro de texto 2">
            <a:extLst>
              <a:ext uri="{FF2B5EF4-FFF2-40B4-BE49-F238E27FC236}">
                <a16:creationId xmlns:a16="http://schemas.microsoft.com/office/drawing/2014/main" id="{CABB6835-4699-EAF3-FE17-55AB59AE2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579" y="4493959"/>
            <a:ext cx="2838450" cy="2673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INSUMOS</a:t>
            </a:r>
            <a:endParaRPr kumimoji="0" lang="es-GT" altLang="es-G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29728D0A-63E2-13C2-E546-A71B9294B3BD}"/>
              </a:ext>
            </a:extLst>
          </p:cNvPr>
          <p:cNvSpPr txBox="1">
            <a:spLocks/>
          </p:cNvSpPr>
          <p:nvPr/>
        </p:nvSpPr>
        <p:spPr>
          <a:xfrm>
            <a:off x="80690" y="1348065"/>
            <a:ext cx="2597150" cy="346178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rPr>
              <a:t>PLANIFICACIÓN ESTRATÉGICA</a:t>
            </a:r>
          </a:p>
        </p:txBody>
      </p:sp>
      <p:sp>
        <p:nvSpPr>
          <p:cNvPr id="25" name="Abrir llave 24">
            <a:extLst>
              <a:ext uri="{FF2B5EF4-FFF2-40B4-BE49-F238E27FC236}">
                <a16:creationId xmlns:a16="http://schemas.microsoft.com/office/drawing/2014/main" id="{4E798070-6B40-1EB3-769F-2BDC25845B06}"/>
              </a:ext>
            </a:extLst>
          </p:cNvPr>
          <p:cNvSpPr/>
          <p:nvPr/>
        </p:nvSpPr>
        <p:spPr>
          <a:xfrm rot="10800000">
            <a:off x="2188398" y="3155795"/>
            <a:ext cx="284008" cy="2664879"/>
          </a:xfrm>
          <a:prstGeom prst="leftBrace">
            <a:avLst/>
          </a:prstGeom>
          <a:noFill/>
          <a:ln>
            <a:solidFill>
              <a:srgbClr val="91BCD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 dirty="0">
              <a:ln w="38100" cmpd="sng">
                <a:solidFill>
                  <a:prstClr val="black"/>
                </a:solidFill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DF5C04F-80A5-94E7-945F-05C86A5A3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62" y="2584238"/>
            <a:ext cx="1172640" cy="117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A33E10A-6DCD-22C7-6FEF-B4888D7D6A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62" y="5293413"/>
            <a:ext cx="1181732" cy="112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 descr="Logo Prioridades_PND.png">
            <a:extLst>
              <a:ext uri="{FF2B5EF4-FFF2-40B4-BE49-F238E27FC236}">
                <a16:creationId xmlns:a16="http://schemas.microsoft.com/office/drawing/2014/main" id="{96E658F5-4BCE-8C4D-A040-4EB6BCD285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62" y="3923838"/>
            <a:ext cx="1206724" cy="124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uadro de texto 2">
            <a:extLst>
              <a:ext uri="{FF2B5EF4-FFF2-40B4-BE49-F238E27FC236}">
                <a16:creationId xmlns:a16="http://schemas.microsoft.com/office/drawing/2014/main" id="{CE524A5D-55D3-67FB-7885-D1BC1923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619" y="3882630"/>
            <a:ext cx="2522832" cy="3030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PRODUCTOS</a:t>
            </a:r>
            <a:endParaRPr kumimoji="0" lang="es-GT" altLang="es-G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18397E2-EF9F-7E46-7A2F-5ED60C827A0E}"/>
              </a:ext>
            </a:extLst>
          </p:cNvPr>
          <p:cNvSpPr txBox="1"/>
          <p:nvPr/>
        </p:nvSpPr>
        <p:spPr>
          <a:xfrm>
            <a:off x="2188397" y="625920"/>
            <a:ext cx="757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rPr>
              <a:t>LÓGICA DEL </a:t>
            </a:r>
            <a:r>
              <a:rPr lang="es-MX" sz="2000" b="1" dirty="0">
                <a:solidFill>
                  <a:srgbClr val="00B0F0"/>
                </a:solidFill>
                <a:latin typeface="Helvetica" pitchFamily="2" charset="0"/>
                <a:ea typeface="+mj-ea"/>
                <a:cs typeface="+mj-cs"/>
              </a:rPr>
              <a:t>PROCESO DE PLANIFICACIÓN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438AAB6-5915-06B9-065C-C14F6BAC63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874" y="2394736"/>
            <a:ext cx="2909861" cy="183502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8142C24-EC0D-7786-4DB7-F62D0429F1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68" y="2300172"/>
            <a:ext cx="2522832" cy="132197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2D39B7F-C25C-25B2-E523-965F3EDC7C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864" y="1913329"/>
            <a:ext cx="2613149" cy="12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redondeado 9">
            <a:extLst>
              <a:ext uri="{FF2B5EF4-FFF2-40B4-BE49-F238E27FC236}">
                <a16:creationId xmlns:a16="http://schemas.microsoft.com/office/drawing/2014/main" id="{A356C17B-49D2-41E3-A600-97ECF5FB50F2}"/>
              </a:ext>
            </a:extLst>
          </p:cNvPr>
          <p:cNvSpPr/>
          <p:nvPr/>
        </p:nvSpPr>
        <p:spPr>
          <a:xfrm>
            <a:off x="1176719" y="1752885"/>
            <a:ext cx="6168237" cy="808886"/>
          </a:xfrm>
          <a:prstGeom prst="roundRect">
            <a:avLst/>
          </a:prstGeom>
          <a:solidFill>
            <a:srgbClr val="1D276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GT" sz="1000" b="1" dirty="0">
                <a:solidFill>
                  <a:schemeClr val="bg1"/>
                </a:solidFill>
                <a:latin typeface="Helvetica"/>
                <a:cs typeface="Helvetica"/>
              </a:rPr>
              <a:t>PLAN NACIONAL DE DESARROLLO K´ATUN NUESTRA GUATEMALA 2032</a:t>
            </a:r>
          </a:p>
          <a:p>
            <a:pPr algn="ctr"/>
            <a:r>
              <a:rPr lang="es-GT" sz="1000" b="1" dirty="0">
                <a:solidFill>
                  <a:schemeClr val="bg1"/>
                </a:solidFill>
                <a:latin typeface="Helvetica"/>
                <a:cs typeface="Helvetica"/>
              </a:rPr>
              <a:t>COMPROMISOS DE ESTADO / OBJETIVOS DE DESARROLLO SOSTENIBLE -ODS- </a:t>
            </a:r>
          </a:p>
        </p:txBody>
      </p:sp>
      <p:sp>
        <p:nvSpPr>
          <p:cNvPr id="39" name="Rectángulo redondeado 12">
            <a:extLst>
              <a:ext uri="{FF2B5EF4-FFF2-40B4-BE49-F238E27FC236}">
                <a16:creationId xmlns:a16="http://schemas.microsoft.com/office/drawing/2014/main" id="{F5312C0D-4EE8-4991-ADCB-1F3A59434909}"/>
              </a:ext>
            </a:extLst>
          </p:cNvPr>
          <p:cNvSpPr/>
          <p:nvPr/>
        </p:nvSpPr>
        <p:spPr>
          <a:xfrm>
            <a:off x="2917447" y="4239976"/>
            <a:ext cx="2790823" cy="558967"/>
          </a:xfrm>
          <a:prstGeom prst="roundRect">
            <a:avLst/>
          </a:prstGeom>
          <a:solidFill>
            <a:srgbClr val="B6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rgbClr val="1D2761"/>
                </a:solidFill>
                <a:latin typeface="Helvetica"/>
                <a:cs typeface="Helvetica"/>
              </a:rPr>
              <a:t>25 Resultados Estratégicos de Desarrollo y Resultados Institucionales</a:t>
            </a:r>
            <a:endParaRPr lang="es-GT" sz="1000" b="1" dirty="0">
              <a:solidFill>
                <a:srgbClr val="1D2761"/>
              </a:solidFill>
              <a:latin typeface="Helvetica"/>
              <a:cs typeface="Helvetica"/>
            </a:endParaRPr>
          </a:p>
        </p:txBody>
      </p:sp>
      <p:sp>
        <p:nvSpPr>
          <p:cNvPr id="40" name="Rectángulo redondeado 11">
            <a:extLst>
              <a:ext uri="{FF2B5EF4-FFF2-40B4-BE49-F238E27FC236}">
                <a16:creationId xmlns:a16="http://schemas.microsoft.com/office/drawing/2014/main" id="{42EE30E6-9BA2-4F7D-AD70-E6BD8C6AF121}"/>
              </a:ext>
            </a:extLst>
          </p:cNvPr>
          <p:cNvSpPr/>
          <p:nvPr/>
        </p:nvSpPr>
        <p:spPr>
          <a:xfrm>
            <a:off x="2649844" y="3504795"/>
            <a:ext cx="3309080" cy="458162"/>
          </a:xfrm>
          <a:prstGeom prst="roundRect">
            <a:avLst/>
          </a:prstGeom>
          <a:solidFill>
            <a:srgbClr val="8281A7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bg1"/>
                </a:solidFill>
                <a:latin typeface="Helvetica"/>
                <a:cs typeface="Helvetica"/>
              </a:rPr>
              <a:t>10 prioridades y 16 METAS ESTRATEGICAS</a:t>
            </a:r>
            <a:r>
              <a:rPr lang="es-MX" sz="1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 (problemas de país)</a:t>
            </a:r>
            <a:r>
              <a:rPr lang="es-MX" sz="1000" b="1" dirty="0">
                <a:solidFill>
                  <a:schemeClr val="bg1"/>
                </a:solidFill>
                <a:latin typeface="Helvetica"/>
                <a:cs typeface="Helvetica"/>
              </a:rPr>
              <a:t> DE DESARROLLO</a:t>
            </a:r>
          </a:p>
        </p:txBody>
      </p:sp>
      <p:cxnSp>
        <p:nvCxnSpPr>
          <p:cNvPr id="43" name="Conector recto de flecha 17">
            <a:extLst>
              <a:ext uri="{FF2B5EF4-FFF2-40B4-BE49-F238E27FC236}">
                <a16:creationId xmlns:a16="http://schemas.microsoft.com/office/drawing/2014/main" id="{666841B7-0BEA-4976-9B2D-A22EF3D49BBF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4304384" y="3962957"/>
            <a:ext cx="8475" cy="277019"/>
          </a:xfrm>
          <a:prstGeom prst="straightConnector1">
            <a:avLst/>
          </a:prstGeom>
          <a:ln w="38100">
            <a:solidFill>
              <a:srgbClr val="629FBC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7">
            <a:extLst>
              <a:ext uri="{FF2B5EF4-FFF2-40B4-BE49-F238E27FC236}">
                <a16:creationId xmlns:a16="http://schemas.microsoft.com/office/drawing/2014/main" id="{9A6E3DB5-EC7F-4654-B398-E0D41DDDA456}"/>
              </a:ext>
            </a:extLst>
          </p:cNvPr>
          <p:cNvSpPr/>
          <p:nvPr/>
        </p:nvSpPr>
        <p:spPr>
          <a:xfrm>
            <a:off x="3367551" y="5127543"/>
            <a:ext cx="2009742" cy="316983"/>
          </a:xfrm>
          <a:prstGeom prst="roundRect">
            <a:avLst/>
          </a:prstGeom>
          <a:solidFill>
            <a:srgbClr val="38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bg1"/>
                </a:solidFill>
                <a:latin typeface="Helvetica"/>
                <a:cs typeface="Helvetica"/>
              </a:rPr>
              <a:t>Gobierno Central</a:t>
            </a:r>
          </a:p>
        </p:txBody>
      </p:sp>
      <p:sp>
        <p:nvSpPr>
          <p:cNvPr id="45" name="Rectángulo redondeado 7">
            <a:extLst>
              <a:ext uri="{FF2B5EF4-FFF2-40B4-BE49-F238E27FC236}">
                <a16:creationId xmlns:a16="http://schemas.microsoft.com/office/drawing/2014/main" id="{013BB094-37E1-418D-86AF-87AB6BCD61FE}"/>
              </a:ext>
            </a:extLst>
          </p:cNvPr>
          <p:cNvSpPr/>
          <p:nvPr/>
        </p:nvSpPr>
        <p:spPr>
          <a:xfrm>
            <a:off x="6585130" y="6212494"/>
            <a:ext cx="3707603" cy="360292"/>
          </a:xfrm>
          <a:prstGeom prst="roundRect">
            <a:avLst/>
          </a:prstGeom>
          <a:solidFill>
            <a:srgbClr val="629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rgbClr val="1D2761"/>
                </a:solidFill>
                <a:latin typeface="Helvetica"/>
                <a:cs typeface="Helvetica"/>
              </a:rPr>
              <a:t>PDM-OT. Los que actualmente están aprobados están en función de los 16 problemas de país identificados</a:t>
            </a:r>
          </a:p>
        </p:txBody>
      </p:sp>
      <p:sp>
        <p:nvSpPr>
          <p:cNvPr id="47" name="Rectángulo redondeado 7">
            <a:extLst>
              <a:ext uri="{FF2B5EF4-FFF2-40B4-BE49-F238E27FC236}">
                <a16:creationId xmlns:a16="http://schemas.microsoft.com/office/drawing/2014/main" id="{457F4D24-C77C-449C-8ED4-CB3136980C9B}"/>
              </a:ext>
            </a:extLst>
          </p:cNvPr>
          <p:cNvSpPr/>
          <p:nvPr/>
        </p:nvSpPr>
        <p:spPr>
          <a:xfrm>
            <a:off x="5591209" y="5105115"/>
            <a:ext cx="2009741" cy="326837"/>
          </a:xfrm>
          <a:prstGeom prst="roundRect">
            <a:avLst/>
          </a:prstGeom>
          <a:solidFill>
            <a:srgbClr val="38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bg1"/>
                </a:solidFill>
                <a:latin typeface="Helvetica"/>
                <a:cs typeface="Helvetica"/>
              </a:rPr>
              <a:t>Municipalidades</a:t>
            </a:r>
          </a:p>
        </p:txBody>
      </p:sp>
      <p:sp>
        <p:nvSpPr>
          <p:cNvPr id="48" name="Rectángulo redondeado 81">
            <a:extLst>
              <a:ext uri="{FF2B5EF4-FFF2-40B4-BE49-F238E27FC236}">
                <a16:creationId xmlns:a16="http://schemas.microsoft.com/office/drawing/2014/main" id="{102CACF8-FD0E-4886-A3D1-1F1BDFED89D5}"/>
              </a:ext>
            </a:extLst>
          </p:cNvPr>
          <p:cNvSpPr/>
          <p:nvPr/>
        </p:nvSpPr>
        <p:spPr>
          <a:xfrm>
            <a:off x="3008018" y="5534985"/>
            <a:ext cx="1536265" cy="437286"/>
          </a:xfrm>
          <a:prstGeom prst="roundRect">
            <a:avLst/>
          </a:prstGeom>
          <a:solidFill>
            <a:srgbClr val="91BCD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rgbClr val="1D2761"/>
                </a:solidFill>
                <a:latin typeface="Helvetica"/>
                <a:cs typeface="Helvetica"/>
              </a:rPr>
              <a:t>Planificación </a:t>
            </a:r>
          </a:p>
          <a:p>
            <a:pPr algn="ctr">
              <a:defRPr/>
            </a:pPr>
            <a:r>
              <a:rPr lang="es-MX" sz="1000" b="1" dirty="0">
                <a:solidFill>
                  <a:srgbClr val="1D2761"/>
                </a:solidFill>
                <a:latin typeface="Helvetica"/>
                <a:cs typeface="Helvetica"/>
              </a:rPr>
              <a:t>PEI-POM-POA</a:t>
            </a:r>
          </a:p>
        </p:txBody>
      </p:sp>
      <p:sp>
        <p:nvSpPr>
          <p:cNvPr id="49" name="Rectángulo redondeado 7">
            <a:extLst>
              <a:ext uri="{FF2B5EF4-FFF2-40B4-BE49-F238E27FC236}">
                <a16:creationId xmlns:a16="http://schemas.microsoft.com/office/drawing/2014/main" id="{35546254-71A6-45D2-A77C-6D46DE8FF9CD}"/>
              </a:ext>
            </a:extLst>
          </p:cNvPr>
          <p:cNvSpPr/>
          <p:nvPr/>
        </p:nvSpPr>
        <p:spPr>
          <a:xfrm>
            <a:off x="1176719" y="5112692"/>
            <a:ext cx="2009741" cy="360292"/>
          </a:xfrm>
          <a:prstGeom prst="roundRect">
            <a:avLst/>
          </a:prstGeom>
          <a:solidFill>
            <a:srgbClr val="38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bg1"/>
                </a:solidFill>
                <a:latin typeface="Helvetica"/>
                <a:cs typeface="Helvetica"/>
              </a:rPr>
              <a:t>Consejos Departamentales de Desarrollo</a:t>
            </a:r>
          </a:p>
        </p:txBody>
      </p:sp>
      <p:sp>
        <p:nvSpPr>
          <p:cNvPr id="50" name="Flecha abajo 9224">
            <a:extLst>
              <a:ext uri="{FF2B5EF4-FFF2-40B4-BE49-F238E27FC236}">
                <a16:creationId xmlns:a16="http://schemas.microsoft.com/office/drawing/2014/main" id="{A696CF2F-E2D7-4C74-989F-265A3F91FB3B}"/>
              </a:ext>
            </a:extLst>
          </p:cNvPr>
          <p:cNvSpPr/>
          <p:nvPr/>
        </p:nvSpPr>
        <p:spPr>
          <a:xfrm rot="10800000">
            <a:off x="7954344" y="5053064"/>
            <a:ext cx="292045" cy="1063851"/>
          </a:xfrm>
          <a:prstGeom prst="downArrow">
            <a:avLst>
              <a:gd name="adj1" fmla="val 49767"/>
              <a:gd name="adj2" fmla="val 32652"/>
            </a:avLst>
          </a:prstGeom>
          <a:solidFill>
            <a:srgbClr val="82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>
              <a:latin typeface="Helvetica"/>
              <a:cs typeface="Helvetica"/>
            </a:endParaRPr>
          </a:p>
        </p:txBody>
      </p:sp>
      <p:sp>
        <p:nvSpPr>
          <p:cNvPr id="52" name="Flecha a la derecha con muesca 57">
            <a:extLst>
              <a:ext uri="{FF2B5EF4-FFF2-40B4-BE49-F238E27FC236}">
                <a16:creationId xmlns:a16="http://schemas.microsoft.com/office/drawing/2014/main" id="{44C9BFB0-5ED2-42B9-9A3A-FB6273FF35B1}"/>
              </a:ext>
            </a:extLst>
          </p:cNvPr>
          <p:cNvSpPr/>
          <p:nvPr/>
        </p:nvSpPr>
        <p:spPr>
          <a:xfrm rot="9871856">
            <a:off x="4506040" y="5550252"/>
            <a:ext cx="1319489" cy="217844"/>
          </a:xfrm>
          <a:prstGeom prst="notchedRightArrow">
            <a:avLst/>
          </a:prstGeom>
          <a:solidFill>
            <a:srgbClr val="629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>
              <a:latin typeface="Helvetica"/>
              <a:cs typeface="Helvetica"/>
            </a:endParaRPr>
          </a:p>
        </p:txBody>
      </p:sp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0EA0A895-2E94-4AA0-9A61-030741F49702}"/>
              </a:ext>
            </a:extLst>
          </p:cNvPr>
          <p:cNvSpPr/>
          <p:nvPr/>
        </p:nvSpPr>
        <p:spPr>
          <a:xfrm>
            <a:off x="2402211" y="2757077"/>
            <a:ext cx="3689106" cy="332706"/>
          </a:xfrm>
          <a:prstGeom prst="roundRect">
            <a:avLst/>
          </a:prstGeom>
          <a:solidFill>
            <a:srgbClr val="3840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bg1"/>
                </a:solidFill>
                <a:latin typeface="Helvetica"/>
                <a:cs typeface="Helvetica"/>
              </a:rPr>
              <a:t>POLÍTICA GENERAL DE GOBIERNO 2020-2024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32524606-F975-4F78-AEC2-38376BEAB2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227" y="5760561"/>
            <a:ext cx="1170180" cy="903866"/>
          </a:xfrm>
          <a:prstGeom prst="rect">
            <a:avLst/>
          </a:prstGeom>
        </p:spPr>
      </p:pic>
      <p:sp>
        <p:nvSpPr>
          <p:cNvPr id="63" name="Flecha a la derecha con muesca 57">
            <a:extLst>
              <a:ext uri="{FF2B5EF4-FFF2-40B4-BE49-F238E27FC236}">
                <a16:creationId xmlns:a16="http://schemas.microsoft.com/office/drawing/2014/main" id="{EF76A511-38E5-456F-B7AB-D151F2CCF412}"/>
              </a:ext>
            </a:extLst>
          </p:cNvPr>
          <p:cNvSpPr/>
          <p:nvPr/>
        </p:nvSpPr>
        <p:spPr>
          <a:xfrm rot="1689343">
            <a:off x="6613219" y="5606316"/>
            <a:ext cx="899232" cy="217844"/>
          </a:xfrm>
          <a:prstGeom prst="notchedRightArrow">
            <a:avLst/>
          </a:prstGeom>
          <a:solidFill>
            <a:srgbClr val="629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>
              <a:latin typeface="Helvetica"/>
              <a:cs typeface="Helvetica"/>
            </a:endParaRPr>
          </a:p>
        </p:txBody>
      </p:sp>
      <p:sp>
        <p:nvSpPr>
          <p:cNvPr id="64" name="Flecha a la derecha con muesca 57">
            <a:extLst>
              <a:ext uri="{FF2B5EF4-FFF2-40B4-BE49-F238E27FC236}">
                <a16:creationId xmlns:a16="http://schemas.microsoft.com/office/drawing/2014/main" id="{9AC58768-55B0-4E45-8EC3-2ECEAF934BAC}"/>
              </a:ext>
            </a:extLst>
          </p:cNvPr>
          <p:cNvSpPr/>
          <p:nvPr/>
        </p:nvSpPr>
        <p:spPr>
          <a:xfrm rot="3570895">
            <a:off x="3139399" y="5316600"/>
            <a:ext cx="337890" cy="217844"/>
          </a:xfrm>
          <a:prstGeom prst="notchedRightArrow">
            <a:avLst/>
          </a:prstGeom>
          <a:solidFill>
            <a:srgbClr val="629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>
              <a:latin typeface="Helvetica"/>
              <a:cs typeface="Helvetica"/>
            </a:endParaRPr>
          </a:p>
        </p:txBody>
      </p:sp>
      <p:cxnSp>
        <p:nvCxnSpPr>
          <p:cNvPr id="66" name="Conector recto de flecha 13">
            <a:extLst>
              <a:ext uri="{FF2B5EF4-FFF2-40B4-BE49-F238E27FC236}">
                <a16:creationId xmlns:a16="http://schemas.microsoft.com/office/drawing/2014/main" id="{BF9CAB70-9FA1-4EDB-95F6-5C5D4232542E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304384" y="3085349"/>
            <a:ext cx="4454" cy="419446"/>
          </a:xfrm>
          <a:prstGeom prst="straightConnector1">
            <a:avLst/>
          </a:prstGeom>
          <a:ln w="38100">
            <a:solidFill>
              <a:srgbClr val="629FBC"/>
            </a:solidFill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ángulo redondeado 7">
            <a:extLst>
              <a:ext uri="{FF2B5EF4-FFF2-40B4-BE49-F238E27FC236}">
                <a16:creationId xmlns:a16="http://schemas.microsoft.com/office/drawing/2014/main" id="{B2079AF9-8AE6-4221-8518-FB2DA0118920}"/>
              </a:ext>
            </a:extLst>
          </p:cNvPr>
          <p:cNvSpPr/>
          <p:nvPr/>
        </p:nvSpPr>
        <p:spPr>
          <a:xfrm>
            <a:off x="1658369" y="6223381"/>
            <a:ext cx="3718924" cy="360292"/>
          </a:xfrm>
          <a:prstGeom prst="roundRect">
            <a:avLst/>
          </a:prstGeom>
          <a:solidFill>
            <a:srgbClr val="629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D2761"/>
                </a:solidFill>
                <a:latin typeface="Helvetica"/>
                <a:cs typeface="Helvetica"/>
              </a:rPr>
              <a:t>             Proyectos de Inversión </a:t>
            </a:r>
          </a:p>
        </p:txBody>
      </p:sp>
      <p:sp>
        <p:nvSpPr>
          <p:cNvPr id="70" name="Flecha a la derecha con muesca 57">
            <a:extLst>
              <a:ext uri="{FF2B5EF4-FFF2-40B4-BE49-F238E27FC236}">
                <a16:creationId xmlns:a16="http://schemas.microsoft.com/office/drawing/2014/main" id="{C53568D8-E90C-43B7-B4C4-BF554AD0E31E}"/>
              </a:ext>
            </a:extLst>
          </p:cNvPr>
          <p:cNvSpPr/>
          <p:nvPr/>
        </p:nvSpPr>
        <p:spPr>
          <a:xfrm rot="16200000">
            <a:off x="3583620" y="5956730"/>
            <a:ext cx="337890" cy="217844"/>
          </a:xfrm>
          <a:prstGeom prst="notchedRightArrow">
            <a:avLst/>
          </a:prstGeom>
          <a:solidFill>
            <a:srgbClr val="629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>
              <a:latin typeface="Helvetica"/>
              <a:cs typeface="Helvetica"/>
            </a:endParaRP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579799" y="750325"/>
            <a:ext cx="10022819" cy="45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es-GT" sz="1600" kern="0" noProof="0" dirty="0">
                <a:solidFill>
                  <a:srgbClr val="0A93D2"/>
                </a:solidFill>
                <a:latin typeface="Helvetica"/>
                <a:cs typeface="Helvetica"/>
              </a:rPr>
              <a:t>PLANIFICACION Y PROGRAMACIÓN</a:t>
            </a:r>
          </a:p>
          <a:p>
            <a:pPr lvl="0" algn="l">
              <a:lnSpc>
                <a:spcPct val="90000"/>
              </a:lnSpc>
              <a:defRPr/>
            </a:pPr>
            <a:r>
              <a:rPr lang="es-ES_tradnl" sz="1600" b="1" kern="0" dirty="0">
                <a:solidFill>
                  <a:srgbClr val="0C2862"/>
                </a:solidFill>
                <a:latin typeface="Helvetica"/>
                <a:cs typeface="Helvetica"/>
              </a:rPr>
              <a:t>CON ENFOQUE EN LA GESTIÓN POR RESULTADOS -GpR-</a:t>
            </a:r>
            <a:endParaRPr lang="es-GT" sz="1600" b="1" kern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pic>
        <p:nvPicPr>
          <p:cNvPr id="62" name="Imagen 61" descr="e_2018_ods_poster_with_un_emblem_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395" y="1752885"/>
            <a:ext cx="1699223" cy="956600"/>
          </a:xfrm>
          <a:prstGeom prst="rect">
            <a:avLst/>
          </a:prstGeom>
        </p:spPr>
      </p:pic>
      <p:pic>
        <p:nvPicPr>
          <p:cNvPr id="65" name="Imagen 64" descr="Captura de pantalla 2019-11-14 a la(s) 10.42.5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58" y="1655092"/>
            <a:ext cx="1180106" cy="1181104"/>
          </a:xfrm>
          <a:prstGeom prst="rect">
            <a:avLst/>
          </a:prstGeom>
        </p:spPr>
      </p:pic>
      <p:pic>
        <p:nvPicPr>
          <p:cNvPr id="69" name="Imagen 68" descr="Trabajo en equipo-01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193" y="5375861"/>
            <a:ext cx="1630577" cy="1630577"/>
          </a:xfrm>
          <a:prstGeom prst="rect">
            <a:avLst/>
          </a:prstGeom>
        </p:spPr>
      </p:pic>
      <p:cxnSp>
        <p:nvCxnSpPr>
          <p:cNvPr id="72" name="Conector recto de flecha 13">
            <a:extLst>
              <a:ext uri="{FF2B5EF4-FFF2-40B4-BE49-F238E27FC236}">
                <a16:creationId xmlns:a16="http://schemas.microsoft.com/office/drawing/2014/main" id="{BF9CAB70-9FA1-4EDB-95F6-5C5D4232542E}"/>
              </a:ext>
            </a:extLst>
          </p:cNvPr>
          <p:cNvCxnSpPr>
            <a:cxnSpLocks/>
          </p:cNvCxnSpPr>
          <p:nvPr/>
        </p:nvCxnSpPr>
        <p:spPr>
          <a:xfrm>
            <a:off x="4308838" y="2565270"/>
            <a:ext cx="0" cy="182850"/>
          </a:xfrm>
          <a:prstGeom prst="straightConnector1">
            <a:avLst/>
          </a:prstGeom>
          <a:ln w="38100">
            <a:solidFill>
              <a:srgbClr val="629FBC"/>
            </a:solidFill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17">
            <a:extLst>
              <a:ext uri="{FF2B5EF4-FFF2-40B4-BE49-F238E27FC236}">
                <a16:creationId xmlns:a16="http://schemas.microsoft.com/office/drawing/2014/main" id="{666841B7-0BEA-4976-9B2D-A22EF3D49BBF}"/>
              </a:ext>
            </a:extLst>
          </p:cNvPr>
          <p:cNvCxnSpPr>
            <a:cxnSpLocks/>
          </p:cNvCxnSpPr>
          <p:nvPr/>
        </p:nvCxnSpPr>
        <p:spPr>
          <a:xfrm>
            <a:off x="4304384" y="4974520"/>
            <a:ext cx="2227" cy="157088"/>
          </a:xfrm>
          <a:prstGeom prst="straightConnector1">
            <a:avLst/>
          </a:prstGeom>
          <a:ln w="38100">
            <a:solidFill>
              <a:srgbClr val="629FBC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Imagen 73" descr="Libro montaje PG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4289">
            <a:off x="-238912" y="2480858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557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32777FA1-1A33-7546-8506-23BF70BFAA0A}"/>
              </a:ext>
            </a:extLst>
          </p:cNvPr>
          <p:cNvSpPr txBox="1">
            <a:spLocks/>
          </p:cNvSpPr>
          <p:nvPr/>
        </p:nvSpPr>
        <p:spPr>
          <a:xfrm>
            <a:off x="2268352" y="1472970"/>
            <a:ext cx="7655296" cy="76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800" b="1" kern="0" noProof="0" dirty="0">
                <a:solidFill>
                  <a:srgbClr val="0A93D2"/>
                </a:solidFill>
                <a:latin typeface="Helvetica"/>
                <a:cs typeface="Helvetica"/>
              </a:rPr>
              <a:t>PLANIFICACIÓN ESTRATÉGICA</a:t>
            </a:r>
            <a:endParaRPr lang="es-GT" sz="2800" b="1" kern="0" noProof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5A652C-F4C4-CCCA-C245-7F253A61E2E5}"/>
              </a:ext>
            </a:extLst>
          </p:cNvPr>
          <p:cNvSpPr txBox="1"/>
          <p:nvPr/>
        </p:nvSpPr>
        <p:spPr>
          <a:xfrm>
            <a:off x="1288869" y="2896067"/>
            <a:ext cx="9106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Helvetica" panose="020B0604020202020204" pitchFamily="34" charset="0"/>
                <a:cs typeface="Helvetica" panose="020B0604020202020204" pitchFamily="34" charset="0"/>
              </a:rPr>
              <a:t>Se alude a la planificación estratégica como un proceso que apunta a  la definición de la estrategia de una institución, junto con la definición de responsabilidades para la implementación de la misma. </a:t>
            </a:r>
          </a:p>
          <a:p>
            <a:pPr algn="just"/>
            <a:endParaRPr lang="es-G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Helvetica" panose="020B0604020202020204" pitchFamily="34" charset="0"/>
                <a:cs typeface="Helvetica" panose="020B0604020202020204" pitchFamily="34" charset="0"/>
              </a:rPr>
              <a:t>La planificación estratégica conlleva un trabajo interno</a:t>
            </a:r>
            <a:r>
              <a:rPr lang="es-GT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es-GT" dirty="0">
                <a:latin typeface="Helvetica" panose="020B0604020202020204" pitchFamily="34" charset="0"/>
                <a:cs typeface="Helvetica" panose="020B0604020202020204" pitchFamily="34" charset="0"/>
              </a:rPr>
              <a:t> de reflexión profunda entre los miembros de una institución, que busca identificar lo que la organización actualmente es, con sus fortalezas y deficiencias; y lo que quiere ser en el futuro, definiendo para ello un conjunto de metas, y sus estrategias correspondientes.</a:t>
            </a:r>
          </a:p>
          <a:p>
            <a:pPr algn="just"/>
            <a:endParaRPr lang="es-G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1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7127B4-8FA6-15EF-0508-9AE8A1E22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57" t="22609" r="24214" b="13905"/>
          <a:stretch/>
        </p:blipFill>
        <p:spPr>
          <a:xfrm>
            <a:off x="496389" y="283085"/>
            <a:ext cx="8081553" cy="61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56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5 Diagrama">
            <a:extLst>
              <a:ext uri="{FF2B5EF4-FFF2-40B4-BE49-F238E27FC236}">
                <a16:creationId xmlns:a16="http://schemas.microsoft.com/office/drawing/2014/main" id="{B2E5FA27-0F09-939C-E40A-F82AA51E2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39346"/>
              </p:ext>
            </p:extLst>
          </p:nvPr>
        </p:nvGraphicFramePr>
        <p:xfrm>
          <a:off x="357052" y="4044528"/>
          <a:ext cx="87849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C12C3E08-4614-73DF-1C02-EC6602D9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7" y="1435060"/>
            <a:ext cx="7515225" cy="275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2DB270B-3A71-7EFB-6EB4-099DAF4A8FC8}"/>
              </a:ext>
            </a:extLst>
          </p:cNvPr>
          <p:cNvSpPr txBox="1">
            <a:spLocks/>
          </p:cNvSpPr>
          <p:nvPr/>
        </p:nvSpPr>
        <p:spPr>
          <a:xfrm>
            <a:off x="422135" y="317159"/>
            <a:ext cx="4480790" cy="76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800" b="1" kern="0" noProof="0" dirty="0">
                <a:solidFill>
                  <a:srgbClr val="0A93D2"/>
                </a:solidFill>
                <a:latin typeface="Helvetica"/>
                <a:cs typeface="Helvetica"/>
              </a:rPr>
              <a:t>PLANIFICACIÓN ESTRATÉGICA</a:t>
            </a:r>
            <a:endParaRPr lang="es-GT" sz="2800" b="1" kern="0" noProof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42CDA4C-FF3A-CBE8-0BDB-DC55F934D0CF}"/>
              </a:ext>
            </a:extLst>
          </p:cNvPr>
          <p:cNvSpPr txBox="1">
            <a:spLocks/>
          </p:cNvSpPr>
          <p:nvPr/>
        </p:nvSpPr>
        <p:spPr>
          <a:xfrm>
            <a:off x="5048682" y="437208"/>
            <a:ext cx="3546160" cy="76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800" b="1" kern="0" noProof="0" dirty="0">
                <a:solidFill>
                  <a:srgbClr val="0A93D2"/>
                </a:solidFill>
                <a:latin typeface="Helvetica"/>
                <a:cs typeface="Helvetica"/>
              </a:rPr>
              <a:t>PLANIFICACIÓN OPERATIVA</a:t>
            </a:r>
            <a:endParaRPr lang="es-GT" sz="2800" b="1" kern="0" noProof="0" dirty="0">
              <a:solidFill>
                <a:srgbClr val="0C286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901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1700454-2093-437F-8422-3AC7BD3D584F}"/>
              </a:ext>
            </a:extLst>
          </p:cNvPr>
          <p:cNvSpPr/>
          <p:nvPr/>
        </p:nvSpPr>
        <p:spPr>
          <a:xfrm>
            <a:off x="392401" y="1812051"/>
            <a:ext cx="11510683" cy="3373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5B832410-4ADE-4CF4-BB3C-404CF74A1C23}"/>
              </a:ext>
            </a:extLst>
          </p:cNvPr>
          <p:cNvSpPr txBox="1"/>
          <p:nvPr/>
        </p:nvSpPr>
        <p:spPr>
          <a:xfrm>
            <a:off x="1066829" y="537499"/>
            <a:ext cx="7724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 es el Marco Conceptual?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547DC8-9C6A-4C5C-9469-2D3C806CC8BD}"/>
              </a:ext>
            </a:extLst>
          </p:cNvPr>
          <p:cNvSpPr txBox="1"/>
          <p:nvPr/>
        </p:nvSpPr>
        <p:spPr>
          <a:xfrm>
            <a:off x="1289600" y="3948079"/>
            <a:ext cx="168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Sistema Nacional de Planificación?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4D7810-7989-4A5B-90B6-604404F8506F}"/>
              </a:ext>
            </a:extLst>
          </p:cNvPr>
          <p:cNvSpPr txBox="1"/>
          <p:nvPr/>
        </p:nvSpPr>
        <p:spPr>
          <a:xfrm>
            <a:off x="3594585" y="3977011"/>
            <a:ext cx="191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enfoques trasversales de la Planificación?</a:t>
            </a:r>
          </a:p>
          <a:p>
            <a:pPr lvl="1" algn="ctr"/>
            <a:endParaRPr lang="es-ES" sz="16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34200A-7F10-412A-B2DE-2B8960DD4839}"/>
              </a:ext>
            </a:extLst>
          </p:cNvPr>
          <p:cNvSpPr txBox="1"/>
          <p:nvPr/>
        </p:nvSpPr>
        <p:spPr>
          <a:xfrm>
            <a:off x="5711102" y="3975244"/>
            <a:ext cx="2178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179388">
              <a:tabLst>
                <a:tab pos="627063" algn="l"/>
              </a:tabLst>
            </a:pPr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unidades sustantivas participan en la Planificación Operativa?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F2CF585-4F67-44AB-888C-7703502F491A}"/>
              </a:ext>
            </a:extLst>
          </p:cNvPr>
          <p:cNvSpPr txBox="1"/>
          <p:nvPr/>
        </p:nvSpPr>
        <p:spPr>
          <a:xfrm>
            <a:off x="8023802" y="3970258"/>
            <a:ext cx="226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Plan Operativo Multianual (POM) y el Plan Operativo Anual (POA)?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F39F043-F225-4883-BB6A-E681D749C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01" y="2385342"/>
            <a:ext cx="1689273" cy="780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32094FB-6F65-4633-B897-BDB961BEB0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23" y="2030559"/>
            <a:ext cx="2507252" cy="1681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A0E547F8-B48C-42A0-BD84-EEAFBA297DD2}"/>
              </a:ext>
            </a:extLst>
          </p:cNvPr>
          <p:cNvGrpSpPr/>
          <p:nvPr/>
        </p:nvGrpSpPr>
        <p:grpSpPr>
          <a:xfrm>
            <a:off x="6083042" y="1995198"/>
            <a:ext cx="1724945" cy="1716895"/>
            <a:chOff x="8942569" y="1918106"/>
            <a:chExt cx="1473480" cy="1016257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0D4D532-0FB5-4673-ADB9-0EBF82680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3286" y="1918106"/>
              <a:ext cx="1297133" cy="909913"/>
            </a:xfrm>
            <a:prstGeom prst="rect">
              <a:avLst/>
            </a:prstGeom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83650772-BBCD-469C-8D05-F2D3BE950502}"/>
                </a:ext>
              </a:extLst>
            </p:cNvPr>
            <p:cNvSpPr txBox="1"/>
            <p:nvPr/>
          </p:nvSpPr>
          <p:spPr>
            <a:xfrm>
              <a:off x="8942569" y="2718919"/>
              <a:ext cx="1473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b="1" dirty="0">
                  <a:solidFill>
                    <a:schemeClr val="accent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UNIDADES SUSTANTIVAS</a:t>
              </a:r>
              <a:endParaRPr lang="es-GT" sz="8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9A5D90A2-842C-4947-99AD-E8D4C3B3D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455" y="2342739"/>
            <a:ext cx="2157313" cy="954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405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5B832410-4ADE-4CF4-BB3C-404CF74A1C23}"/>
              </a:ext>
            </a:extLst>
          </p:cNvPr>
          <p:cNvSpPr txBox="1"/>
          <p:nvPr/>
        </p:nvSpPr>
        <p:spPr>
          <a:xfrm>
            <a:off x="1025525" y="785677"/>
            <a:ext cx="7724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Planificación Operativa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547DC8-9C6A-4C5C-9469-2D3C806CC8BD}"/>
              </a:ext>
            </a:extLst>
          </p:cNvPr>
          <p:cNvSpPr txBox="1"/>
          <p:nvPr/>
        </p:nvSpPr>
        <p:spPr>
          <a:xfrm>
            <a:off x="1289600" y="3948079"/>
            <a:ext cx="168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Sistema Nacional de Planificación?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4D7810-7989-4A5B-90B6-604404F8506F}"/>
              </a:ext>
            </a:extLst>
          </p:cNvPr>
          <p:cNvSpPr txBox="1"/>
          <p:nvPr/>
        </p:nvSpPr>
        <p:spPr>
          <a:xfrm>
            <a:off x="3594585" y="3977011"/>
            <a:ext cx="191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enfoques trasversales de la Planificación?</a:t>
            </a:r>
          </a:p>
          <a:p>
            <a:pPr lvl="1" algn="ctr"/>
            <a:endParaRPr lang="es-ES" sz="16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34200A-7F10-412A-B2DE-2B8960DD4839}"/>
              </a:ext>
            </a:extLst>
          </p:cNvPr>
          <p:cNvSpPr txBox="1"/>
          <p:nvPr/>
        </p:nvSpPr>
        <p:spPr>
          <a:xfrm>
            <a:off x="5711102" y="3975244"/>
            <a:ext cx="2178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179388">
              <a:tabLst>
                <a:tab pos="627063" algn="l"/>
              </a:tabLst>
            </a:pPr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unidades sustantivas participan en la Planificación Operativa?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F2CF585-4F67-44AB-888C-7703502F491A}"/>
              </a:ext>
            </a:extLst>
          </p:cNvPr>
          <p:cNvSpPr txBox="1"/>
          <p:nvPr/>
        </p:nvSpPr>
        <p:spPr>
          <a:xfrm>
            <a:off x="8023802" y="3970258"/>
            <a:ext cx="226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Plan Operativo Multianual (POM) y el Plan Operativo Anual (POA)?</a:t>
            </a:r>
          </a:p>
        </p:txBody>
      </p:sp>
      <p:sp>
        <p:nvSpPr>
          <p:cNvPr id="15" name="CuadroTexto 2">
            <a:extLst>
              <a:ext uri="{FF2B5EF4-FFF2-40B4-BE49-F238E27FC236}">
                <a16:creationId xmlns:a16="http://schemas.microsoft.com/office/drawing/2014/main" id="{3143278D-B865-FD56-74C0-BBE5B1DC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2255838"/>
            <a:ext cx="10277475" cy="31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GT" altLang="es-MX" sz="1800" dirty="0">
                <a:solidFill>
                  <a:prstClr val="black"/>
                </a:solidFill>
              </a:rPr>
              <a:t>Consiste en la programación de bienes o servicios, así como la identificación de proyectos, acciones, insumos, responsabilidades o corresponsabilidades y la estimación cuantitativa de los recursos necesarios para su realización. Tiene carácter instrumental y se deriva de la planificación estratégica, sectorial y  territorial.  </a:t>
            </a:r>
            <a:endParaRPr lang="es-MX" altLang="es-MX" sz="1800" dirty="0">
              <a:solidFill>
                <a:prstClr val="black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GT" altLang="es-MX" sz="1800" dirty="0">
                <a:solidFill>
                  <a:prstClr val="black"/>
                </a:solidFill>
              </a:rPr>
              <a:t>Es el mecanismo para la vinculación con el proceso de formulación del presupuesto multianual y anual, de inversión y gasto institucional. Determina redes de producción de las instituciones, para la generación de bienes y servicios para alcanzar los resultados estratégicos e institucionales previstos en los planes institucionales, sectoriales y o territoriales.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GT" altLang="es-MX" sz="1100" strike="sngStrike" dirty="0">
                <a:solidFill>
                  <a:srgbClr val="FF0000"/>
                </a:solidFill>
              </a:rPr>
              <a:t>.</a:t>
            </a:r>
            <a:endParaRPr lang="es-MX" altLang="es-MX" sz="11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9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547DC8-9C6A-4C5C-9469-2D3C806CC8BD}"/>
              </a:ext>
            </a:extLst>
          </p:cNvPr>
          <p:cNvSpPr txBox="1"/>
          <p:nvPr/>
        </p:nvSpPr>
        <p:spPr>
          <a:xfrm>
            <a:off x="1289600" y="3948079"/>
            <a:ext cx="168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Sistema Nacional de Planificación?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E4D7810-7989-4A5B-90B6-604404F8506F}"/>
              </a:ext>
            </a:extLst>
          </p:cNvPr>
          <p:cNvSpPr txBox="1"/>
          <p:nvPr/>
        </p:nvSpPr>
        <p:spPr>
          <a:xfrm>
            <a:off x="3594585" y="3977011"/>
            <a:ext cx="191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¿Cuáles son los enfoques trasversales de la Planificación?</a:t>
            </a:r>
          </a:p>
          <a:p>
            <a:pPr lvl="1" algn="ctr"/>
            <a:endParaRPr lang="es-ES" sz="1600" dirty="0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34200A-7F10-412A-B2DE-2B8960DD4839}"/>
              </a:ext>
            </a:extLst>
          </p:cNvPr>
          <p:cNvSpPr txBox="1"/>
          <p:nvPr/>
        </p:nvSpPr>
        <p:spPr>
          <a:xfrm>
            <a:off x="5711102" y="3975244"/>
            <a:ext cx="2178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179388">
              <a:tabLst>
                <a:tab pos="627063" algn="l"/>
              </a:tabLst>
            </a:pPr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unidades sustantivas participan en la Planificación Operativa?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F2CF585-4F67-44AB-888C-7703502F491A}"/>
              </a:ext>
            </a:extLst>
          </p:cNvPr>
          <p:cNvSpPr txBox="1"/>
          <p:nvPr/>
        </p:nvSpPr>
        <p:spPr>
          <a:xfrm>
            <a:off x="8023802" y="3970258"/>
            <a:ext cx="226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1600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es el Plan Operativo Multianual (POM) y el Plan Operativo Anual (POA)?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6E3E64-9D89-5EE6-D74C-CDC0DB0DE1CB}"/>
              </a:ext>
            </a:extLst>
          </p:cNvPr>
          <p:cNvSpPr/>
          <p:nvPr/>
        </p:nvSpPr>
        <p:spPr>
          <a:xfrm>
            <a:off x="1095552" y="4040261"/>
            <a:ext cx="10000896" cy="58104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Planificación Operativa Anual –POA-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id="{388A35E7-59EC-F3D8-9E6A-8D643D15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6" y="1984142"/>
            <a:ext cx="89812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GT" altLang="es-MX" dirty="0">
                <a:solidFill>
                  <a:prstClr val="black"/>
                </a:solidFill>
              </a:rPr>
              <a:t>Es un instrumento que orienta el quehacer institucional para un período de 5 años. Vincula la planificación estratégica, con la planificación operativa anual; establece la articulación de resultados, productos, subproductos, acciones y programación metas físicas y financieras, en términos de análisis de población-territorialidad, derivado de la priorización establecida en el PEI, la cadena de resultados y la red de causalidad.</a:t>
            </a:r>
            <a:endParaRPr lang="es-GT" altLang="es-MX" dirty="0">
              <a:solidFill>
                <a:prstClr val="black"/>
              </a:solidFill>
              <a:latin typeface="Helvetica Ligh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850CDC-444D-23CF-42B4-FC4F775164EC}"/>
              </a:ext>
            </a:extLst>
          </p:cNvPr>
          <p:cNvSpPr/>
          <p:nvPr/>
        </p:nvSpPr>
        <p:spPr>
          <a:xfrm>
            <a:off x="43807" y="1104923"/>
            <a:ext cx="1105264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Planificación Operativa Multianual -POM-</a:t>
            </a:r>
          </a:p>
        </p:txBody>
      </p:sp>
      <p:sp>
        <p:nvSpPr>
          <p:cNvPr id="11" name="Rectángulo 6">
            <a:extLst>
              <a:ext uri="{FF2B5EF4-FFF2-40B4-BE49-F238E27FC236}">
                <a16:creationId xmlns:a16="http://schemas.microsoft.com/office/drawing/2014/main" id="{B8429885-F8B8-F9EF-ECB6-01A120E5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7" y="4923099"/>
            <a:ext cx="92545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GT" altLang="es-MX" dirty="0">
                <a:solidFill>
                  <a:prstClr val="black"/>
                </a:solidFill>
              </a:rPr>
              <a:t>Es un instrumento de gestión operativa que refleja la programación de los productos (bienes y/o servicios) y subproductos institucionales, acciones e insumos, derivado de la planificación y programación Multianual -POM- durante un período fiscal; en concordancia con las Prioridades Nacionales de Desarrollo, Políticas  y Planes Sectoriales, territoriales y la  PGG.</a:t>
            </a:r>
          </a:p>
        </p:txBody>
      </p:sp>
    </p:spTree>
    <p:extLst>
      <p:ext uri="{BB962C8B-B14F-4D97-AF65-F5344CB8AC3E}">
        <p14:creationId xmlns:p14="http://schemas.microsoft.com/office/powerpoint/2010/main" val="13129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>
            <a:extLst>
              <a:ext uri="{FF2B5EF4-FFF2-40B4-BE49-F238E27FC236}">
                <a16:creationId xmlns:a16="http://schemas.microsoft.com/office/drawing/2014/main" id="{D9CB1E79-D2E2-4388-A516-824FF5B6B4D6}"/>
              </a:ext>
            </a:extLst>
          </p:cNvPr>
          <p:cNvSpPr/>
          <p:nvPr/>
        </p:nvSpPr>
        <p:spPr>
          <a:xfrm>
            <a:off x="4609671" y="1027919"/>
            <a:ext cx="7353643" cy="4805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497140-638F-4F12-8E4D-A900F3BFBC9A}"/>
              </a:ext>
            </a:extLst>
          </p:cNvPr>
          <p:cNvSpPr txBox="1"/>
          <p:nvPr/>
        </p:nvSpPr>
        <p:spPr>
          <a:xfrm>
            <a:off x="10432868" y="616566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DPST</a:t>
            </a:r>
            <a:endParaRPr lang="es-G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789D1AE-219F-45E1-A1BC-9DA88A14231B}"/>
              </a:ext>
            </a:extLst>
          </p:cNvPr>
          <p:cNvSpPr/>
          <p:nvPr/>
        </p:nvSpPr>
        <p:spPr>
          <a:xfrm>
            <a:off x="718275" y="2639172"/>
            <a:ext cx="1178969" cy="5303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9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Identificar naturaleza y función de la institución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16AEE6-22EA-499C-88F0-7B79105F8730}"/>
              </a:ext>
            </a:extLst>
          </p:cNvPr>
          <p:cNvSpPr/>
          <p:nvPr/>
        </p:nvSpPr>
        <p:spPr>
          <a:xfrm>
            <a:off x="708750" y="3532299"/>
            <a:ext cx="1210720" cy="5303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9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Identificar leyes aplicables para su elaboración</a:t>
            </a:r>
            <a:endParaRPr lang="es-GT" sz="9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66143CF-7802-496B-93CE-4BFC69510A3A}"/>
              </a:ext>
            </a:extLst>
          </p:cNvPr>
          <p:cNvSpPr/>
          <p:nvPr/>
        </p:nvSpPr>
        <p:spPr>
          <a:xfrm>
            <a:off x="692800" y="4532690"/>
            <a:ext cx="1210720" cy="3821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9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Analizar mandato institucional</a:t>
            </a:r>
            <a:endParaRPr lang="es-GT" sz="9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3B225FA8-DCEA-465F-9107-5B4AEA78BCCF}"/>
              </a:ext>
            </a:extLst>
          </p:cNvPr>
          <p:cNvCxnSpPr/>
          <p:nvPr/>
        </p:nvCxnSpPr>
        <p:spPr>
          <a:xfrm>
            <a:off x="1314110" y="3201745"/>
            <a:ext cx="9525" cy="286385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9E651B0-28C4-4675-8119-88BE7049C73B}"/>
              </a:ext>
            </a:extLst>
          </p:cNvPr>
          <p:cNvCxnSpPr/>
          <p:nvPr/>
        </p:nvCxnSpPr>
        <p:spPr>
          <a:xfrm>
            <a:off x="1320029" y="4080044"/>
            <a:ext cx="9525" cy="352425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75AE23F3-7494-4C53-9F88-A88A85502E69}"/>
              </a:ext>
            </a:extLst>
          </p:cNvPr>
          <p:cNvCxnSpPr>
            <a:cxnSpLocks/>
            <a:stCxn id="24" idx="3"/>
            <a:endCxn id="39" idx="1"/>
          </p:cNvCxnSpPr>
          <p:nvPr/>
        </p:nvCxnSpPr>
        <p:spPr>
          <a:xfrm flipV="1">
            <a:off x="1903520" y="2242942"/>
            <a:ext cx="744294" cy="2480826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tailEnd type="triangle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>
              <a:lumMod val="67000"/>
            </a:schemeClr>
          </a:lnRef>
          <a:fillRef idx="0">
            <a:schemeClr val="accent5">
              <a:lumMod val="67000"/>
            </a:schemeClr>
          </a:fillRef>
          <a:effectRef idx="0">
            <a:schemeClr val="accent5">
              <a:lumMod val="67000"/>
            </a:schemeClr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112E36C-8DD2-4836-B588-3490BE32687A}"/>
              </a:ext>
            </a:extLst>
          </p:cNvPr>
          <p:cNvSpPr/>
          <p:nvPr/>
        </p:nvSpPr>
        <p:spPr>
          <a:xfrm>
            <a:off x="1039800" y="1185845"/>
            <a:ext cx="3039893" cy="38215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9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Algunos elementos básicos a considerar del marco </a:t>
            </a:r>
            <a:r>
              <a:rPr lang="es-GT" sz="9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GT" sz="9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egal y conceptual  del PEI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36ABCEF-A237-4668-A27D-DF90B1352F3A}"/>
              </a:ext>
            </a:extLst>
          </p:cNvPr>
          <p:cNvSpPr/>
          <p:nvPr/>
        </p:nvSpPr>
        <p:spPr>
          <a:xfrm>
            <a:off x="2647814" y="2051864"/>
            <a:ext cx="1455185" cy="382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alpha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9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Identificación de </a:t>
            </a:r>
            <a:r>
              <a:rPr lang="es-GT" sz="9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población objetivo y elegible</a:t>
            </a:r>
            <a:endParaRPr lang="es-GT" sz="9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EBA4A39-A8C7-47A8-ACCF-AB4B34B0D162}"/>
              </a:ext>
            </a:extLst>
          </p:cNvPr>
          <p:cNvSpPr/>
          <p:nvPr/>
        </p:nvSpPr>
        <p:spPr>
          <a:xfrm>
            <a:off x="2674721" y="2933978"/>
            <a:ext cx="1417083" cy="38215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9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Problemática analizada del PEI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8E17B8D-A31B-4161-851E-7F071779A756}"/>
              </a:ext>
            </a:extLst>
          </p:cNvPr>
          <p:cNvSpPr/>
          <p:nvPr/>
        </p:nvSpPr>
        <p:spPr>
          <a:xfrm>
            <a:off x="2057010" y="5332746"/>
            <a:ext cx="1232792" cy="349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8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 Estratégico de Desarrollo RED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08C92A3-2AC6-477D-9658-EF56E1FE35CC}"/>
              </a:ext>
            </a:extLst>
          </p:cNvPr>
          <p:cNvSpPr/>
          <p:nvPr/>
        </p:nvSpPr>
        <p:spPr>
          <a:xfrm>
            <a:off x="2695669" y="3686973"/>
            <a:ext cx="1424305" cy="57900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  <a:alpha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Identificar Modelos de causalidad y Modelo Lógico de la Estrategia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1E5A426-447E-4F7E-8425-6B099BFAB297}"/>
              </a:ext>
            </a:extLst>
          </p:cNvPr>
          <p:cNvSpPr/>
          <p:nvPr/>
        </p:nvSpPr>
        <p:spPr>
          <a:xfrm>
            <a:off x="3501366" y="5365915"/>
            <a:ext cx="1081749" cy="34996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  <a:alpha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8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</a:t>
            </a:r>
            <a:r>
              <a:rPr lang="es-GT" sz="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GT" sz="8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Institucional RI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F3AB7619-DBED-4E88-98A0-3F960A3C963D}"/>
              </a:ext>
            </a:extLst>
          </p:cNvPr>
          <p:cNvCxnSpPr/>
          <p:nvPr/>
        </p:nvCxnSpPr>
        <p:spPr>
          <a:xfrm>
            <a:off x="3390764" y="3344344"/>
            <a:ext cx="0" cy="333375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54DB4632-6DE4-471B-BD50-DB95908075ED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3375407" y="2434020"/>
            <a:ext cx="7856" cy="49995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2842A0E0-BC47-4475-97C2-E44F1470E496}"/>
              </a:ext>
            </a:extLst>
          </p:cNvPr>
          <p:cNvCxnSpPr>
            <a:cxnSpLocks/>
          </p:cNvCxnSpPr>
          <p:nvPr/>
        </p:nvCxnSpPr>
        <p:spPr>
          <a:xfrm>
            <a:off x="3371375" y="4265094"/>
            <a:ext cx="4031" cy="20787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4BCAAA3-600D-492F-8B7A-4B4F3465CFA5}"/>
              </a:ext>
            </a:extLst>
          </p:cNvPr>
          <p:cNvCxnSpPr>
            <a:cxnSpLocks/>
          </p:cNvCxnSpPr>
          <p:nvPr/>
        </p:nvCxnSpPr>
        <p:spPr>
          <a:xfrm>
            <a:off x="2947821" y="4949525"/>
            <a:ext cx="0" cy="3786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D716D944-0637-45AA-B313-5A830CD45B9E}"/>
              </a:ext>
            </a:extLst>
          </p:cNvPr>
          <p:cNvCxnSpPr>
            <a:cxnSpLocks/>
          </p:cNvCxnSpPr>
          <p:nvPr/>
        </p:nvCxnSpPr>
        <p:spPr>
          <a:xfrm>
            <a:off x="3973169" y="4966268"/>
            <a:ext cx="0" cy="36190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A2EFB45-7EE9-4715-8B3C-59C72F42FBDB}"/>
              </a:ext>
            </a:extLst>
          </p:cNvPr>
          <p:cNvCxnSpPr>
            <a:cxnSpLocks/>
          </p:cNvCxnSpPr>
          <p:nvPr/>
        </p:nvCxnSpPr>
        <p:spPr>
          <a:xfrm flipH="1">
            <a:off x="3390842" y="4658810"/>
            <a:ext cx="1" cy="28812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DC0914A-32C1-4581-A95E-186330AA1A8E}"/>
              </a:ext>
            </a:extLst>
          </p:cNvPr>
          <p:cNvCxnSpPr>
            <a:cxnSpLocks/>
          </p:cNvCxnSpPr>
          <p:nvPr/>
        </p:nvCxnSpPr>
        <p:spPr>
          <a:xfrm>
            <a:off x="2947821" y="4948312"/>
            <a:ext cx="1025348" cy="121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306230A-226F-4ACC-8AFC-7EAE146C9066}"/>
              </a:ext>
            </a:extLst>
          </p:cNvPr>
          <p:cNvSpPr/>
          <p:nvPr/>
        </p:nvSpPr>
        <p:spPr>
          <a:xfrm>
            <a:off x="4902290" y="1145223"/>
            <a:ext cx="3867150" cy="312650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Proceso de elaboración POM, POA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A3EADCC-04C7-473A-B64E-BE89F1700339}"/>
              </a:ext>
            </a:extLst>
          </p:cNvPr>
          <p:cNvSpPr/>
          <p:nvPr/>
        </p:nvSpPr>
        <p:spPr>
          <a:xfrm>
            <a:off x="5137652" y="1690812"/>
            <a:ext cx="1455185" cy="908326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Identificar sus productos que por competencia le corresponde elaborar (Que _ Quienes</a:t>
            </a:r>
            <a:r>
              <a:rPr lang="es-G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territorialización )</a:t>
            </a:r>
            <a:endParaRPr lang="es-GT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23FB690-9F2D-42BA-94EE-60647F091F0D}"/>
              </a:ext>
            </a:extLst>
          </p:cNvPr>
          <p:cNvSpPr/>
          <p:nvPr/>
        </p:nvSpPr>
        <p:spPr>
          <a:xfrm>
            <a:off x="5175651" y="2994573"/>
            <a:ext cx="1384915" cy="414344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Asignación de insumos a cada Acción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7D19C6EE-E186-4E52-BF5A-FDD313B52429}"/>
              </a:ext>
            </a:extLst>
          </p:cNvPr>
          <p:cNvSpPr/>
          <p:nvPr/>
        </p:nvSpPr>
        <p:spPr>
          <a:xfrm>
            <a:off x="6983643" y="1773338"/>
            <a:ext cx="1731932" cy="74366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Verificar que los subproductos se vinculen al producto (incluir proyectos de inversión)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30EE96E-208B-4081-A074-85E88F477553}"/>
              </a:ext>
            </a:extLst>
          </p:cNvPr>
          <p:cNvSpPr/>
          <p:nvPr/>
        </p:nvSpPr>
        <p:spPr>
          <a:xfrm>
            <a:off x="7032965" y="2945711"/>
            <a:ext cx="1504312" cy="57900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Establecer las acciones para la elaboración del subproducto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7EE09DB-2957-43CD-B1C7-7BCF3522E38D}"/>
              </a:ext>
            </a:extLst>
          </p:cNvPr>
          <p:cNvSpPr/>
          <p:nvPr/>
        </p:nvSpPr>
        <p:spPr>
          <a:xfrm>
            <a:off x="5204171" y="3601519"/>
            <a:ext cx="1390851" cy="908326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Establecer metas físicas y financieras de productos y subproductos en el POM, POA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775810D-E1E0-4CCE-964F-76CAC194AE3A}"/>
              </a:ext>
            </a:extLst>
          </p:cNvPr>
          <p:cNvSpPr/>
          <p:nvPr/>
        </p:nvSpPr>
        <p:spPr>
          <a:xfrm>
            <a:off x="5175651" y="4658810"/>
            <a:ext cx="1378719" cy="57900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Presentar instrumento de planificación a SEGEPLAN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DBBAE800-13BD-4CAD-9ED9-FB0E9A8D8A85}"/>
              </a:ext>
            </a:extLst>
          </p:cNvPr>
          <p:cNvSpPr/>
          <p:nvPr/>
        </p:nvSpPr>
        <p:spPr>
          <a:xfrm>
            <a:off x="5175651" y="5969521"/>
            <a:ext cx="1342918" cy="414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Emisión de ficha de opinión Técnica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20BB191-39D8-4DBD-8964-5CB6AC1C078A}"/>
              </a:ext>
            </a:extLst>
          </p:cNvPr>
          <p:cNvSpPr/>
          <p:nvPr/>
        </p:nvSpPr>
        <p:spPr>
          <a:xfrm>
            <a:off x="7104816" y="5876166"/>
            <a:ext cx="1664624" cy="579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Presentación Anteproyecto de plan-presupuesto a MINFIN para su aprobación</a:t>
            </a:r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BD7BD2A7-426C-4A41-9D81-EC33834C702A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>
            <a:off x="6592837" y="2144975"/>
            <a:ext cx="390806" cy="196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DE655996-0134-407C-A53F-4DEB5F4F1902}"/>
              </a:ext>
            </a:extLst>
          </p:cNvPr>
          <p:cNvCxnSpPr>
            <a:cxnSpLocks/>
          </p:cNvCxnSpPr>
          <p:nvPr/>
        </p:nvCxnSpPr>
        <p:spPr>
          <a:xfrm>
            <a:off x="7867127" y="2542199"/>
            <a:ext cx="0" cy="428967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0EAC66F9-D219-4C99-B947-1F1E7A5E8D59}"/>
              </a:ext>
            </a:extLst>
          </p:cNvPr>
          <p:cNvCxnSpPr>
            <a:cxnSpLocks/>
            <a:stCxn id="60" idx="1"/>
          </p:cNvCxnSpPr>
          <p:nvPr/>
        </p:nvCxnSpPr>
        <p:spPr>
          <a:xfrm flipH="1" flipV="1">
            <a:off x="6552815" y="3234844"/>
            <a:ext cx="480150" cy="370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D32E7CA7-31C3-4FF2-9567-2BBEDD31B3EA}"/>
              </a:ext>
            </a:extLst>
          </p:cNvPr>
          <p:cNvCxnSpPr>
            <a:cxnSpLocks/>
          </p:cNvCxnSpPr>
          <p:nvPr/>
        </p:nvCxnSpPr>
        <p:spPr>
          <a:xfrm>
            <a:off x="5908602" y="3429000"/>
            <a:ext cx="0" cy="160766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55DB74EC-6F9B-43BF-A08B-C83AEA31AA7C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6518569" y="6166654"/>
            <a:ext cx="604005" cy="10039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B8615045-3FED-4898-A50A-C5304C047E11}"/>
              </a:ext>
            </a:extLst>
          </p:cNvPr>
          <p:cNvCxnSpPr>
            <a:cxnSpLocks/>
          </p:cNvCxnSpPr>
          <p:nvPr/>
        </p:nvCxnSpPr>
        <p:spPr>
          <a:xfrm>
            <a:off x="5893461" y="4509845"/>
            <a:ext cx="0" cy="138869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4BA76F8E-998B-43E9-AB76-8EFF5D63F233}"/>
              </a:ext>
            </a:extLst>
          </p:cNvPr>
          <p:cNvSpPr/>
          <p:nvPr/>
        </p:nvSpPr>
        <p:spPr>
          <a:xfrm>
            <a:off x="8257304" y="3767874"/>
            <a:ext cx="1211093" cy="57900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Ingresar información al SIPLAN 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5835E85C-CC02-4C2E-92A9-6DF26F4EBD2A}"/>
              </a:ext>
            </a:extLst>
          </p:cNvPr>
          <p:cNvSpPr/>
          <p:nvPr/>
        </p:nvSpPr>
        <p:spPr>
          <a:xfrm>
            <a:off x="10047930" y="3687766"/>
            <a:ext cx="1470542" cy="743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Año vigente realizar Reprogramación, seguimiento y evaluación</a:t>
            </a:r>
          </a:p>
        </p:txBody>
      </p: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46095F2C-D84A-4555-AAA0-31D45488DE51}"/>
              </a:ext>
            </a:extLst>
          </p:cNvPr>
          <p:cNvCxnSpPr>
            <a:cxnSpLocks/>
          </p:cNvCxnSpPr>
          <p:nvPr/>
        </p:nvCxnSpPr>
        <p:spPr>
          <a:xfrm>
            <a:off x="9468397" y="4055682"/>
            <a:ext cx="563330" cy="0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A0A7264A-3653-4440-A528-B52334C95211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6595022" y="4055682"/>
            <a:ext cx="1662282" cy="0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: angular 79">
            <a:extLst>
              <a:ext uri="{FF2B5EF4-FFF2-40B4-BE49-F238E27FC236}">
                <a16:creationId xmlns:a16="http://schemas.microsoft.com/office/drawing/2014/main" id="{6F596411-5700-4B8A-9B00-96338F46407C}"/>
              </a:ext>
            </a:extLst>
          </p:cNvPr>
          <p:cNvCxnSpPr>
            <a:cxnSpLocks/>
            <a:stCxn id="67" idx="3"/>
            <a:endCxn id="74" idx="2"/>
          </p:cNvCxnSpPr>
          <p:nvPr/>
        </p:nvCxnSpPr>
        <p:spPr>
          <a:xfrm flipV="1">
            <a:off x="8769440" y="4346879"/>
            <a:ext cx="93411" cy="1818790"/>
          </a:xfrm>
          <a:prstGeom prst="bentConnector2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01C90000-92A2-402E-B63A-FC5A257328A2}"/>
              </a:ext>
            </a:extLst>
          </p:cNvPr>
          <p:cNvCxnSpPr>
            <a:cxnSpLocks/>
          </p:cNvCxnSpPr>
          <p:nvPr/>
        </p:nvCxnSpPr>
        <p:spPr>
          <a:xfrm>
            <a:off x="5919737" y="5247911"/>
            <a:ext cx="46766" cy="721610"/>
          </a:xfrm>
          <a:prstGeom prst="straightConnector1">
            <a:avLst/>
          </a:prstGeom>
          <a:ln w="28575"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ángulo 5">
            <a:extLst>
              <a:ext uri="{FF2B5EF4-FFF2-40B4-BE49-F238E27FC236}">
                <a16:creationId xmlns:a16="http://schemas.microsoft.com/office/drawing/2014/main" id="{0E6A593D-6C85-4397-8AF8-84FC6EC1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08" y="38765"/>
            <a:ext cx="7855088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s-ES" altLang="en-US" sz="2000" b="1" dirty="0">
                <a:solidFill>
                  <a:srgbClr val="002060"/>
                </a:solidFill>
                <a:latin typeface="Helvetica" pitchFamily="2" charset="0"/>
              </a:rPr>
              <a:t>FASE 2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E34ADB09-D7BE-4F50-9859-772F62C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55" y="1348152"/>
            <a:ext cx="1470006" cy="1470006"/>
          </a:xfrm>
          <a:prstGeom prst="rect">
            <a:avLst/>
          </a:prstGeom>
        </p:spPr>
      </p:pic>
      <p:sp>
        <p:nvSpPr>
          <p:cNvPr id="62" name="TextBox 2">
            <a:extLst>
              <a:ext uri="{FF2B5EF4-FFF2-40B4-BE49-F238E27FC236}">
                <a16:creationId xmlns:a16="http://schemas.microsoft.com/office/drawing/2014/main" id="{25D6184B-2576-4DCA-B373-692434383782}"/>
              </a:ext>
            </a:extLst>
          </p:cNvPr>
          <p:cNvSpPr txBox="1"/>
          <p:nvPr/>
        </p:nvSpPr>
        <p:spPr>
          <a:xfrm>
            <a:off x="433827" y="19009"/>
            <a:ext cx="893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¿Cuál es el proceso metodológico para la Planificación Operativa Multianual y Anual?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0993263-58CB-419E-A066-3EBFAF6ECAA7}"/>
              </a:ext>
            </a:extLst>
          </p:cNvPr>
          <p:cNvCxnSpPr>
            <a:cxnSpLocks/>
          </p:cNvCxnSpPr>
          <p:nvPr/>
        </p:nvCxnSpPr>
        <p:spPr>
          <a:xfrm>
            <a:off x="4609671" y="1027919"/>
            <a:ext cx="1" cy="4841327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3" name="Rectángulo 82">
            <a:extLst>
              <a:ext uri="{FF2B5EF4-FFF2-40B4-BE49-F238E27FC236}">
                <a16:creationId xmlns:a16="http://schemas.microsoft.com/office/drawing/2014/main" id="{AE8464DD-9871-4BB9-9F51-CE828BF307F0}"/>
              </a:ext>
            </a:extLst>
          </p:cNvPr>
          <p:cNvSpPr/>
          <p:nvPr/>
        </p:nvSpPr>
        <p:spPr>
          <a:xfrm>
            <a:off x="2720425" y="4449425"/>
            <a:ext cx="1424305" cy="24968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  <a:alpha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GT" sz="10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Cadena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40659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1" grpId="0" animBg="1"/>
      <p:bldP spid="22" grpId="0" animBg="1"/>
      <p:bldP spid="2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74" grpId="0" animBg="1"/>
      <p:bldP spid="76" grpId="0" animBg="1"/>
      <p:bldP spid="8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ci_x00f3_n xmlns="16c224f2-5dbc-411b-a650-939e82d935f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3943FCDCDB145AF12CE8F0724869C" ma:contentTypeVersion="1" ma:contentTypeDescription="Crear nuevo documento." ma:contentTypeScope="" ma:versionID="d27e266b5a9f254744c82a695d6a9fdd">
  <xsd:schema xmlns:xsd="http://www.w3.org/2001/XMLSchema" xmlns:p="http://schemas.microsoft.com/office/2006/metadata/properties" xmlns:ns2="16c224f2-5dbc-411b-a650-939e82d935f8" targetNamespace="http://schemas.microsoft.com/office/2006/metadata/properties" ma:root="true" ma:fieldsID="e070547349165af48e15fc143bc9d904" ns2:_="">
    <xsd:import namespace="16c224f2-5dbc-411b-a650-939e82d935f8"/>
    <xsd:element name="properties">
      <xsd:complexType>
        <xsd:sequence>
          <xsd:element name="documentManagement">
            <xsd:complexType>
              <xsd:all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c224f2-5dbc-411b-a650-939e82d935f8" elementFormDefault="qualified">
    <xsd:import namespace="http://schemas.microsoft.com/office/2006/documentManagement/type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0448CA-D19C-4B10-BE71-C1232F84DA7F}">
  <ds:schemaRefs>
    <ds:schemaRef ds:uri="http://purl.org/dc/dcmitype/"/>
    <ds:schemaRef ds:uri="16c224f2-5dbc-411b-a650-939e82d935f8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2B5FAE-BE13-4732-9BB6-479C6F56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24f2-5dbc-411b-a650-939e82d935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873F990-5A8E-454D-A272-8B61EDFA3A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1996</Words>
  <Application>Microsoft Office PowerPoint</Application>
  <PresentationFormat>Panorámica</PresentationFormat>
  <Paragraphs>257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Helvetica</vt:lpstr>
      <vt:lpstr>Helvetica Light</vt:lpstr>
      <vt:lpstr>Helvetica Neue</vt:lpstr>
      <vt:lpstr>Times New Roman</vt:lpstr>
      <vt:lpstr>Tw Cen MT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Allan Esahu Medrano Lainez</cp:lastModifiedBy>
  <cp:revision>553</cp:revision>
  <cp:lastPrinted>2020-11-05T05:54:28Z</cp:lastPrinted>
  <dcterms:created xsi:type="dcterms:W3CDTF">2018-01-11T17:54:19Z</dcterms:created>
  <dcterms:modified xsi:type="dcterms:W3CDTF">2022-06-10T22:54:27Z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0x01010067F3943FCDCDB145AF12CE8F0724869C</vt:lpwstr>
  </property>
</Properties>
</file>