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307" r:id="rId2"/>
    <p:sldId id="314" r:id="rId3"/>
    <p:sldId id="257" r:id="rId4"/>
    <p:sldId id="325" r:id="rId5"/>
    <p:sldId id="318" r:id="rId6"/>
    <p:sldId id="317" r:id="rId7"/>
    <p:sldId id="319" r:id="rId8"/>
    <p:sldId id="320" r:id="rId9"/>
    <p:sldId id="321" r:id="rId10"/>
    <p:sldId id="322" r:id="rId11"/>
    <p:sldId id="323" r:id="rId12"/>
    <p:sldId id="324" r:id="rId13"/>
    <p:sldId id="326" r:id="rId14"/>
    <p:sldId id="327" r:id="rId15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3877DB3-372C-6B66-B22A-585A8CC2B68A}" name="Edwin Eduardo Montufar Velarde" initials="EEMV" userId="S-1-5-21-2629999990-1921283541-2419524210-1395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93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var\folders\8b\8kr42j9s753flpybjpfrngkx1d2b0h\T\com.microsoft.Outlook\Outlook%20Temp\POASAN%20FUENTE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s-ES_tradnl" dirty="0"/>
              <a:t>PRESUPUESTO FINANCIERO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Junio!$G$24:$I$24</c:f>
              <c:strCache>
                <c:ptCount val="3"/>
                <c:pt idx="0">
                  <c:v>Inicial</c:v>
                </c:pt>
                <c:pt idx="1">
                  <c:v>Junio</c:v>
                </c:pt>
                <c:pt idx="2">
                  <c:v>Julio</c:v>
                </c:pt>
              </c:strCache>
            </c:strRef>
          </c:cat>
          <c:val>
            <c:numRef>
              <c:f>Junio!$G$25:$I$25</c:f>
              <c:numCache>
                <c:formatCode>_(* #,##0.00_);_(* \(#,##0.00\);_(* "-"??_);_(@_)</c:formatCode>
                <c:ptCount val="3"/>
                <c:pt idx="0">
                  <c:v>2283631677</c:v>
                </c:pt>
                <c:pt idx="1">
                  <c:v>2292534049</c:v>
                </c:pt>
                <c:pt idx="2">
                  <c:v>2287896058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C8-4242-A5DB-3758596CFF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13061312"/>
        <c:axId val="813062960"/>
      </c:barChart>
      <c:catAx>
        <c:axId val="81306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13062960"/>
        <c:crosses val="autoZero"/>
        <c:auto val="1"/>
        <c:lblAlgn val="ctr"/>
        <c:lblOffset val="100"/>
        <c:noMultiLvlLbl val="0"/>
      </c:catAx>
      <c:valAx>
        <c:axId val="81306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813061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25400" cap="flat" cmpd="sng" algn="ctr">
      <a:solidFill>
        <a:schemeClr val="accent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G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/>
              <a:t>Porcentaje de Ejecución Presupuestaria del POASAN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Hoja1!$C$32</c:f>
              <c:strCache>
                <c:ptCount val="1"/>
                <c:pt idx="0">
                  <c:v>Ejecución Presupuestaria del POASAN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Hoja1!$B$33:$B$35</c:f>
              <c:strCache>
                <c:ptCount val="3"/>
                <c:pt idx="0">
                  <c:v>Presupuesto Vigente Julio 2022</c:v>
                </c:pt>
                <c:pt idx="1">
                  <c:v>Ejecutado al 30 junio</c:v>
                </c:pt>
                <c:pt idx="2">
                  <c:v>Ejecutado al 31 julio</c:v>
                </c:pt>
              </c:strCache>
            </c:strRef>
          </c:cat>
          <c:val>
            <c:numRef>
              <c:f>Hoja1!$C$33:$C$35</c:f>
              <c:numCache>
                <c:formatCode>_(* #,##0.00_);_(* \(#,##0.00\);_(* "-"??_);_(@_)</c:formatCode>
                <c:ptCount val="3"/>
                <c:pt idx="0">
                  <c:v>2287896058</c:v>
                </c:pt>
                <c:pt idx="1">
                  <c:v>841584191</c:v>
                </c:pt>
                <c:pt idx="2">
                  <c:v>955830315.25999999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58-406C-987F-A7AD7FC6E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8182159"/>
        <c:axId val="208185903"/>
      </c:barChart>
      <c:lineChart>
        <c:grouping val="standard"/>
        <c:varyColors val="0"/>
        <c:ser>
          <c:idx val="1"/>
          <c:order val="1"/>
          <c:tx>
            <c:strRef>
              <c:f>Hoja1!$D$32</c:f>
              <c:strCache>
                <c:ptCount val="1"/>
                <c:pt idx="0">
                  <c:v>Porcentaje de Ejecución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3-F758-406C-987F-A7AD7FC6E6CA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G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758-406C-987F-A7AD7FC6E6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Hoja1!$B$33:$B$35</c:f>
              <c:strCache>
                <c:ptCount val="3"/>
                <c:pt idx="0">
                  <c:v>Presupuesto Vigente Julio 2022</c:v>
                </c:pt>
                <c:pt idx="1">
                  <c:v>Ejecutado al 30 junio</c:v>
                </c:pt>
                <c:pt idx="2">
                  <c:v>Ejecutado al 31 julio</c:v>
                </c:pt>
              </c:strCache>
            </c:strRef>
          </c:cat>
          <c:val>
            <c:numRef>
              <c:f>Hoja1!$D$33:$D$35</c:f>
              <c:numCache>
                <c:formatCode>0.00%</c:formatCode>
                <c:ptCount val="3"/>
                <c:pt idx="1">
                  <c:v>0.36784196906903366</c:v>
                </c:pt>
                <c:pt idx="2">
                  <c:v>0.41777698419374609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58-406C-987F-A7AD7FC6E6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234703"/>
        <c:axId val="535246767"/>
      </c:lineChart>
      <c:catAx>
        <c:axId val="2081821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08185903"/>
        <c:crosses val="autoZero"/>
        <c:auto val="1"/>
        <c:lblAlgn val="ctr"/>
        <c:lblOffset val="100"/>
        <c:noMultiLvlLbl val="0"/>
      </c:catAx>
      <c:valAx>
        <c:axId val="208185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208182159"/>
        <c:crosses val="autoZero"/>
        <c:crossBetween val="between"/>
      </c:valAx>
      <c:valAx>
        <c:axId val="535246767"/>
        <c:scaling>
          <c:orientation val="minMax"/>
        </c:scaling>
        <c:delete val="0"/>
        <c:axPos val="r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35234703"/>
        <c:crosses val="max"/>
        <c:crossBetween val="between"/>
      </c:valAx>
      <c:catAx>
        <c:axId val="535234703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53524676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D89024-94F2-476A-930D-E325579E985F}" type="doc">
      <dgm:prSet loTypeId="urn:microsoft.com/office/officeart/2005/8/layout/default#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GT"/>
        </a:p>
      </dgm:t>
    </dgm:pt>
    <dgm:pt modelId="{B2026931-520A-4B03-883B-13EACE5625F5}">
      <dgm:prSet phldrT="[Texto]"/>
      <dgm:spPr/>
      <dgm:t>
        <a:bodyPr/>
        <a:lstStyle/>
        <a:p>
          <a:r>
            <a:rPr lang="es-GT" b="1" dirty="0">
              <a:solidFill>
                <a:schemeClr val="bg1"/>
              </a:solidFill>
            </a:rPr>
            <a:t>Servicios de vacunación menores de 5 años</a:t>
          </a:r>
        </a:p>
      </dgm:t>
    </dgm:pt>
    <dgm:pt modelId="{D8C1F62B-D85F-4A93-B1F1-EB29203CD37D}" type="parTrans" cxnId="{E18C5FAE-A1E1-44B7-BFA2-B67F5F7249B6}">
      <dgm:prSet/>
      <dgm:spPr/>
      <dgm:t>
        <a:bodyPr/>
        <a:lstStyle/>
        <a:p>
          <a:endParaRPr lang="es-GT"/>
        </a:p>
      </dgm:t>
    </dgm:pt>
    <dgm:pt modelId="{135DDAF3-3FD9-407F-A253-38A37D96AF06}" type="sibTrans" cxnId="{E18C5FAE-A1E1-44B7-BFA2-B67F5F7249B6}">
      <dgm:prSet/>
      <dgm:spPr/>
      <dgm:t>
        <a:bodyPr/>
        <a:lstStyle/>
        <a:p>
          <a:endParaRPr lang="es-GT"/>
        </a:p>
      </dgm:t>
    </dgm:pt>
    <dgm:pt modelId="{A304576B-1C4E-4EC0-938D-6D96842B5F55}">
      <dgm:prSet phldrT="[Texto]"/>
      <dgm:spPr/>
      <dgm:t>
        <a:bodyPr/>
        <a:lstStyle/>
        <a:p>
          <a:r>
            <a:rPr lang="es-GT" b="1" dirty="0">
              <a:solidFill>
                <a:schemeClr val="bg1"/>
              </a:solidFill>
            </a:rPr>
            <a:t>Servicios de consejería</a:t>
          </a:r>
        </a:p>
      </dgm:t>
    </dgm:pt>
    <dgm:pt modelId="{A38F2156-F3BC-4892-96A7-28213D99D059}" type="parTrans" cxnId="{CD94BFFF-F2A1-40B2-ABE1-4351F2198C0E}">
      <dgm:prSet/>
      <dgm:spPr/>
      <dgm:t>
        <a:bodyPr/>
        <a:lstStyle/>
        <a:p>
          <a:endParaRPr lang="es-GT"/>
        </a:p>
      </dgm:t>
    </dgm:pt>
    <dgm:pt modelId="{3EC394C4-B80D-415B-A128-9AAC46D38199}" type="sibTrans" cxnId="{CD94BFFF-F2A1-40B2-ABE1-4351F2198C0E}">
      <dgm:prSet/>
      <dgm:spPr/>
      <dgm:t>
        <a:bodyPr/>
        <a:lstStyle/>
        <a:p>
          <a:endParaRPr lang="es-GT"/>
        </a:p>
      </dgm:t>
    </dgm:pt>
    <dgm:pt modelId="{0439E332-B4C0-44F8-9AAB-FC16151AD566}">
      <dgm:prSet phldrT="[Texto]"/>
      <dgm:spPr/>
      <dgm:t>
        <a:bodyPr/>
        <a:lstStyle/>
        <a:p>
          <a:r>
            <a:rPr lang="es-GT" b="1" dirty="0">
              <a:solidFill>
                <a:schemeClr val="bg1"/>
              </a:solidFill>
            </a:rPr>
            <a:t>Monitoreo de crecimiento</a:t>
          </a:r>
        </a:p>
      </dgm:t>
    </dgm:pt>
    <dgm:pt modelId="{F5B961D3-B2F0-4365-9A9F-5383131FB7CB}" type="parTrans" cxnId="{BBDF99B3-E82C-4FFD-99EA-3710D764845F}">
      <dgm:prSet/>
      <dgm:spPr/>
      <dgm:t>
        <a:bodyPr/>
        <a:lstStyle/>
        <a:p>
          <a:endParaRPr lang="es-GT"/>
        </a:p>
      </dgm:t>
    </dgm:pt>
    <dgm:pt modelId="{47B3BE7D-B564-413E-8A86-469916134347}" type="sibTrans" cxnId="{BBDF99B3-E82C-4FFD-99EA-3710D764845F}">
      <dgm:prSet/>
      <dgm:spPr/>
      <dgm:t>
        <a:bodyPr/>
        <a:lstStyle/>
        <a:p>
          <a:endParaRPr lang="es-GT"/>
        </a:p>
      </dgm:t>
    </dgm:pt>
    <dgm:pt modelId="{737ABDCC-D8AF-41B9-9766-1C83390E3CF1}">
      <dgm:prSet phldrT="[Texto]"/>
      <dgm:spPr/>
      <dgm:t>
        <a:bodyPr/>
        <a:lstStyle/>
        <a:p>
          <a:r>
            <a:rPr lang="es-GT" b="1" dirty="0">
              <a:solidFill>
                <a:schemeClr val="bg1"/>
              </a:solidFill>
            </a:rPr>
            <a:t>Dotación de micronutrientes a niño y niña menor de 5 años</a:t>
          </a:r>
        </a:p>
      </dgm:t>
    </dgm:pt>
    <dgm:pt modelId="{899A60DE-A31A-450C-9D37-1C3CAF1E3ABF}" type="parTrans" cxnId="{0C71A6C7-B2F0-4856-AF60-BAB21D8EA6C8}">
      <dgm:prSet/>
      <dgm:spPr/>
      <dgm:t>
        <a:bodyPr/>
        <a:lstStyle/>
        <a:p>
          <a:endParaRPr lang="es-GT"/>
        </a:p>
      </dgm:t>
    </dgm:pt>
    <dgm:pt modelId="{BD61F0A1-F6BF-4674-8E5C-941D49B02C86}" type="sibTrans" cxnId="{0C71A6C7-B2F0-4856-AF60-BAB21D8EA6C8}">
      <dgm:prSet/>
      <dgm:spPr/>
      <dgm:t>
        <a:bodyPr/>
        <a:lstStyle/>
        <a:p>
          <a:endParaRPr lang="es-GT"/>
        </a:p>
      </dgm:t>
    </dgm:pt>
    <dgm:pt modelId="{998AB3CE-2264-4246-992C-731BE3C2FC88}">
      <dgm:prSet phldrT="[Texto]"/>
      <dgm:spPr/>
      <dgm:t>
        <a:bodyPr/>
        <a:lstStyle/>
        <a:p>
          <a:r>
            <a:rPr lang="es-GT" b="1" dirty="0">
              <a:solidFill>
                <a:schemeClr val="bg1"/>
              </a:solidFill>
            </a:rPr>
            <a:t>Servicios de desparasitación a niño y niña de 1 a menor de 5 años</a:t>
          </a:r>
        </a:p>
      </dgm:t>
    </dgm:pt>
    <dgm:pt modelId="{D3D1316B-5FA1-4016-BE79-0113599DDE92}" type="parTrans" cxnId="{F3660BAA-1C29-4E07-BDD4-8580E76BE0AE}">
      <dgm:prSet/>
      <dgm:spPr/>
      <dgm:t>
        <a:bodyPr/>
        <a:lstStyle/>
        <a:p>
          <a:endParaRPr lang="es-GT"/>
        </a:p>
      </dgm:t>
    </dgm:pt>
    <dgm:pt modelId="{FB96D25A-5F98-4690-A7F2-C365915432DA}" type="sibTrans" cxnId="{F3660BAA-1C29-4E07-BDD4-8580E76BE0AE}">
      <dgm:prSet/>
      <dgm:spPr/>
      <dgm:t>
        <a:bodyPr/>
        <a:lstStyle/>
        <a:p>
          <a:endParaRPr lang="es-GT"/>
        </a:p>
      </dgm:t>
    </dgm:pt>
    <dgm:pt modelId="{83829BF5-2E78-4EA2-AD05-B971B2CCF0D5}">
      <dgm:prSet phldrT="[Texto]"/>
      <dgm:spPr/>
      <dgm:t>
        <a:bodyPr/>
        <a:lstStyle/>
        <a:p>
          <a:r>
            <a:rPr lang="es-GT" b="1" dirty="0">
              <a:solidFill>
                <a:schemeClr val="bg1"/>
              </a:solidFill>
            </a:rPr>
            <a:t>Atención por infección respiratoria aguda a niño y niña menor de 5 años</a:t>
          </a:r>
        </a:p>
      </dgm:t>
    </dgm:pt>
    <dgm:pt modelId="{AD48595E-3CFE-4D58-AB9A-3C7F327BD4B9}" type="parTrans" cxnId="{4610477F-9EEE-4C66-A15D-62DF138C6CDE}">
      <dgm:prSet/>
      <dgm:spPr/>
      <dgm:t>
        <a:bodyPr/>
        <a:lstStyle/>
        <a:p>
          <a:endParaRPr lang="es-GT"/>
        </a:p>
      </dgm:t>
    </dgm:pt>
    <dgm:pt modelId="{CBAFCB7E-66E9-4A90-852D-53E90A5356E6}" type="sibTrans" cxnId="{4610477F-9EEE-4C66-A15D-62DF138C6CDE}">
      <dgm:prSet/>
      <dgm:spPr/>
      <dgm:t>
        <a:bodyPr/>
        <a:lstStyle/>
        <a:p>
          <a:endParaRPr lang="es-GT"/>
        </a:p>
      </dgm:t>
    </dgm:pt>
    <dgm:pt modelId="{E1198F5A-6650-40FC-AC78-5B0D95A41EAE}">
      <dgm:prSet phldrT="[Texto]"/>
      <dgm:spPr/>
      <dgm:t>
        <a:bodyPr/>
        <a:lstStyle/>
        <a:p>
          <a:r>
            <a:rPr lang="es-GT" b="1" dirty="0">
              <a:solidFill>
                <a:schemeClr val="tx1"/>
              </a:solidFill>
            </a:rPr>
            <a:t>Atención por enfermedad diarreica aguda a niño y niña menor de 5 años</a:t>
          </a:r>
        </a:p>
      </dgm:t>
    </dgm:pt>
    <dgm:pt modelId="{6EEAF244-C951-4C46-AD3D-0960226513CC}" type="parTrans" cxnId="{8C713E22-2756-4CBD-A823-E4BD0CB88DAD}">
      <dgm:prSet/>
      <dgm:spPr/>
      <dgm:t>
        <a:bodyPr/>
        <a:lstStyle/>
        <a:p>
          <a:endParaRPr lang="es-GT"/>
        </a:p>
      </dgm:t>
    </dgm:pt>
    <dgm:pt modelId="{676E9F95-7513-4841-AF5F-74025212113B}" type="sibTrans" cxnId="{8C713E22-2756-4CBD-A823-E4BD0CB88DAD}">
      <dgm:prSet/>
      <dgm:spPr/>
      <dgm:t>
        <a:bodyPr/>
        <a:lstStyle/>
        <a:p>
          <a:endParaRPr lang="es-GT"/>
        </a:p>
      </dgm:t>
    </dgm:pt>
    <dgm:pt modelId="{DAA4D3F9-AD4F-43FF-8391-FAE041E03A6C}">
      <dgm:prSet phldrT="[Texto]"/>
      <dgm:spPr/>
      <dgm:t>
        <a:bodyPr/>
        <a:lstStyle/>
        <a:p>
          <a:r>
            <a:rPr lang="es-GT" b="1" dirty="0">
              <a:solidFill>
                <a:schemeClr val="tx1"/>
              </a:solidFill>
            </a:rPr>
            <a:t>Diagnóstico y tratamiento de la desnutrición aguda</a:t>
          </a:r>
        </a:p>
      </dgm:t>
    </dgm:pt>
    <dgm:pt modelId="{327B8810-5F43-4D53-B426-9407208AAD76}" type="parTrans" cxnId="{3FA33323-A097-42E8-A50D-61A0B05DF160}">
      <dgm:prSet/>
      <dgm:spPr/>
      <dgm:t>
        <a:bodyPr/>
        <a:lstStyle/>
        <a:p>
          <a:endParaRPr lang="es-GT"/>
        </a:p>
      </dgm:t>
    </dgm:pt>
    <dgm:pt modelId="{721EA3AF-F916-45C0-A117-29DEF60BD09F}" type="sibTrans" cxnId="{3FA33323-A097-42E8-A50D-61A0B05DF160}">
      <dgm:prSet/>
      <dgm:spPr/>
      <dgm:t>
        <a:bodyPr/>
        <a:lstStyle/>
        <a:p>
          <a:endParaRPr lang="es-GT"/>
        </a:p>
      </dgm:t>
    </dgm:pt>
    <dgm:pt modelId="{BB746375-3269-4D6F-9B67-351DC516C709}">
      <dgm:prSet phldrT="[Texto]"/>
      <dgm:spPr/>
      <dgm:t>
        <a:bodyPr/>
        <a:lstStyle/>
        <a:p>
          <a:r>
            <a:rPr lang="es-GT" b="1" dirty="0">
              <a:solidFill>
                <a:schemeClr val="tx1"/>
              </a:solidFill>
            </a:rPr>
            <a:t>Servicio de vigilancia de desarrollo infantil</a:t>
          </a:r>
        </a:p>
      </dgm:t>
    </dgm:pt>
    <dgm:pt modelId="{34085145-0C21-4830-9AA7-08D9168888F3}" type="parTrans" cxnId="{FF711994-130C-47BA-A79C-30768982146E}">
      <dgm:prSet/>
      <dgm:spPr/>
      <dgm:t>
        <a:bodyPr/>
        <a:lstStyle/>
        <a:p>
          <a:endParaRPr lang="es-GT"/>
        </a:p>
      </dgm:t>
    </dgm:pt>
    <dgm:pt modelId="{BB68DA5F-357A-4594-A4A8-A2A8D6E48E9C}" type="sibTrans" cxnId="{FF711994-130C-47BA-A79C-30768982146E}">
      <dgm:prSet/>
      <dgm:spPr/>
      <dgm:t>
        <a:bodyPr/>
        <a:lstStyle/>
        <a:p>
          <a:endParaRPr lang="es-GT"/>
        </a:p>
      </dgm:t>
    </dgm:pt>
    <dgm:pt modelId="{5D9D8514-1D06-489E-880C-715E0525638B}" type="pres">
      <dgm:prSet presAssocID="{94D89024-94F2-476A-930D-E325579E985F}" presName="diagram" presStyleCnt="0">
        <dgm:presLayoutVars>
          <dgm:dir/>
          <dgm:resizeHandles val="exact"/>
        </dgm:presLayoutVars>
      </dgm:prSet>
      <dgm:spPr/>
    </dgm:pt>
    <dgm:pt modelId="{DC4279BE-8F2E-43A0-858A-2E9402829C9E}" type="pres">
      <dgm:prSet presAssocID="{B2026931-520A-4B03-883B-13EACE5625F5}" presName="node" presStyleLbl="node1" presStyleIdx="0" presStyleCnt="9">
        <dgm:presLayoutVars>
          <dgm:bulletEnabled val="1"/>
        </dgm:presLayoutVars>
      </dgm:prSet>
      <dgm:spPr/>
    </dgm:pt>
    <dgm:pt modelId="{A629D556-6D09-4286-8039-AB37C07C8290}" type="pres">
      <dgm:prSet presAssocID="{135DDAF3-3FD9-407F-A253-38A37D96AF06}" presName="sibTrans" presStyleCnt="0"/>
      <dgm:spPr/>
    </dgm:pt>
    <dgm:pt modelId="{26A288F4-392F-4329-B13F-D4CFEB565330}" type="pres">
      <dgm:prSet presAssocID="{A304576B-1C4E-4EC0-938D-6D96842B5F55}" presName="node" presStyleLbl="node1" presStyleIdx="1" presStyleCnt="9">
        <dgm:presLayoutVars>
          <dgm:bulletEnabled val="1"/>
        </dgm:presLayoutVars>
      </dgm:prSet>
      <dgm:spPr/>
    </dgm:pt>
    <dgm:pt modelId="{5A74448F-C2E5-4BDB-9747-7144FED491DB}" type="pres">
      <dgm:prSet presAssocID="{3EC394C4-B80D-415B-A128-9AAC46D38199}" presName="sibTrans" presStyleCnt="0"/>
      <dgm:spPr/>
    </dgm:pt>
    <dgm:pt modelId="{14E60ADA-1ECD-4CF1-9B34-AD1D2C48ED0C}" type="pres">
      <dgm:prSet presAssocID="{0439E332-B4C0-44F8-9AAB-FC16151AD566}" presName="node" presStyleLbl="node1" presStyleIdx="2" presStyleCnt="9">
        <dgm:presLayoutVars>
          <dgm:bulletEnabled val="1"/>
        </dgm:presLayoutVars>
      </dgm:prSet>
      <dgm:spPr/>
    </dgm:pt>
    <dgm:pt modelId="{6415CAF2-0245-4D47-8A9D-7C4E00992419}" type="pres">
      <dgm:prSet presAssocID="{47B3BE7D-B564-413E-8A86-469916134347}" presName="sibTrans" presStyleCnt="0"/>
      <dgm:spPr/>
    </dgm:pt>
    <dgm:pt modelId="{1DE39BBA-EFA4-40D9-9FC4-BB6EEA7F2ECB}" type="pres">
      <dgm:prSet presAssocID="{737ABDCC-D8AF-41B9-9766-1C83390E3CF1}" presName="node" presStyleLbl="node1" presStyleIdx="3" presStyleCnt="9">
        <dgm:presLayoutVars>
          <dgm:bulletEnabled val="1"/>
        </dgm:presLayoutVars>
      </dgm:prSet>
      <dgm:spPr/>
    </dgm:pt>
    <dgm:pt modelId="{64D6182B-40C0-45FD-B42E-168D1A3A8474}" type="pres">
      <dgm:prSet presAssocID="{BD61F0A1-F6BF-4674-8E5C-941D49B02C86}" presName="sibTrans" presStyleCnt="0"/>
      <dgm:spPr/>
    </dgm:pt>
    <dgm:pt modelId="{DE4C983B-B810-4E38-A3BA-6E1A665A1CE5}" type="pres">
      <dgm:prSet presAssocID="{998AB3CE-2264-4246-992C-731BE3C2FC88}" presName="node" presStyleLbl="node1" presStyleIdx="4" presStyleCnt="9">
        <dgm:presLayoutVars>
          <dgm:bulletEnabled val="1"/>
        </dgm:presLayoutVars>
      </dgm:prSet>
      <dgm:spPr/>
    </dgm:pt>
    <dgm:pt modelId="{46CA29C1-8225-47DF-BDB1-15DD50E21933}" type="pres">
      <dgm:prSet presAssocID="{FB96D25A-5F98-4690-A7F2-C365915432DA}" presName="sibTrans" presStyleCnt="0"/>
      <dgm:spPr/>
    </dgm:pt>
    <dgm:pt modelId="{1DBD87B5-0951-4245-AD9D-5555EBE50819}" type="pres">
      <dgm:prSet presAssocID="{83829BF5-2E78-4EA2-AD05-B971B2CCF0D5}" presName="node" presStyleLbl="node1" presStyleIdx="5" presStyleCnt="9">
        <dgm:presLayoutVars>
          <dgm:bulletEnabled val="1"/>
        </dgm:presLayoutVars>
      </dgm:prSet>
      <dgm:spPr/>
    </dgm:pt>
    <dgm:pt modelId="{79B0C7EE-28F3-484D-9916-2067381F96C5}" type="pres">
      <dgm:prSet presAssocID="{CBAFCB7E-66E9-4A90-852D-53E90A5356E6}" presName="sibTrans" presStyleCnt="0"/>
      <dgm:spPr/>
    </dgm:pt>
    <dgm:pt modelId="{A8FB03A2-9538-4188-B4A1-6ED6B5DFDB98}" type="pres">
      <dgm:prSet presAssocID="{E1198F5A-6650-40FC-AC78-5B0D95A41EAE}" presName="node" presStyleLbl="node1" presStyleIdx="6" presStyleCnt="9">
        <dgm:presLayoutVars>
          <dgm:bulletEnabled val="1"/>
        </dgm:presLayoutVars>
      </dgm:prSet>
      <dgm:spPr/>
    </dgm:pt>
    <dgm:pt modelId="{8E7B30E8-37BA-4289-90FA-8D82FD599B39}" type="pres">
      <dgm:prSet presAssocID="{676E9F95-7513-4841-AF5F-74025212113B}" presName="sibTrans" presStyleCnt="0"/>
      <dgm:spPr/>
    </dgm:pt>
    <dgm:pt modelId="{8AF8C93A-DD05-4BC8-92B0-F7727C0B70A9}" type="pres">
      <dgm:prSet presAssocID="{DAA4D3F9-AD4F-43FF-8391-FAE041E03A6C}" presName="node" presStyleLbl="node1" presStyleIdx="7" presStyleCnt="9">
        <dgm:presLayoutVars>
          <dgm:bulletEnabled val="1"/>
        </dgm:presLayoutVars>
      </dgm:prSet>
      <dgm:spPr/>
    </dgm:pt>
    <dgm:pt modelId="{AAB97D03-9617-48EA-943B-5035C05A6CF9}" type="pres">
      <dgm:prSet presAssocID="{721EA3AF-F916-45C0-A117-29DEF60BD09F}" presName="sibTrans" presStyleCnt="0"/>
      <dgm:spPr/>
    </dgm:pt>
    <dgm:pt modelId="{7541F31D-52D4-4908-9F64-3F6D3CF44F8A}" type="pres">
      <dgm:prSet presAssocID="{BB746375-3269-4D6F-9B67-351DC516C709}" presName="node" presStyleLbl="node1" presStyleIdx="8" presStyleCnt="9">
        <dgm:presLayoutVars>
          <dgm:bulletEnabled val="1"/>
        </dgm:presLayoutVars>
      </dgm:prSet>
      <dgm:spPr/>
    </dgm:pt>
  </dgm:ptLst>
  <dgm:cxnLst>
    <dgm:cxn modelId="{C9870E0B-F9AD-4575-BCED-9DB2E8A3E009}" type="presOf" srcId="{0439E332-B4C0-44F8-9AAB-FC16151AD566}" destId="{14E60ADA-1ECD-4CF1-9B34-AD1D2C48ED0C}" srcOrd="0" destOrd="0" presId="urn:microsoft.com/office/officeart/2005/8/layout/default#1"/>
    <dgm:cxn modelId="{8C713E22-2756-4CBD-A823-E4BD0CB88DAD}" srcId="{94D89024-94F2-476A-930D-E325579E985F}" destId="{E1198F5A-6650-40FC-AC78-5B0D95A41EAE}" srcOrd="6" destOrd="0" parTransId="{6EEAF244-C951-4C46-AD3D-0960226513CC}" sibTransId="{676E9F95-7513-4841-AF5F-74025212113B}"/>
    <dgm:cxn modelId="{3FA33323-A097-42E8-A50D-61A0B05DF160}" srcId="{94D89024-94F2-476A-930D-E325579E985F}" destId="{DAA4D3F9-AD4F-43FF-8391-FAE041E03A6C}" srcOrd="7" destOrd="0" parTransId="{327B8810-5F43-4D53-B426-9407208AAD76}" sibTransId="{721EA3AF-F916-45C0-A117-29DEF60BD09F}"/>
    <dgm:cxn modelId="{742DC123-FB75-44D4-926B-FE8F625104C0}" type="presOf" srcId="{737ABDCC-D8AF-41B9-9766-1C83390E3CF1}" destId="{1DE39BBA-EFA4-40D9-9FC4-BB6EEA7F2ECB}" srcOrd="0" destOrd="0" presId="urn:microsoft.com/office/officeart/2005/8/layout/default#1"/>
    <dgm:cxn modelId="{56CC6D24-DF1A-4633-9229-B81FE3F01760}" type="presOf" srcId="{B2026931-520A-4B03-883B-13EACE5625F5}" destId="{DC4279BE-8F2E-43A0-858A-2E9402829C9E}" srcOrd="0" destOrd="0" presId="urn:microsoft.com/office/officeart/2005/8/layout/default#1"/>
    <dgm:cxn modelId="{50436F3A-85B4-4D6B-BADD-12661DC8F83D}" type="presOf" srcId="{A304576B-1C4E-4EC0-938D-6D96842B5F55}" destId="{26A288F4-392F-4329-B13F-D4CFEB565330}" srcOrd="0" destOrd="0" presId="urn:microsoft.com/office/officeart/2005/8/layout/default#1"/>
    <dgm:cxn modelId="{65CC0743-F906-420E-9165-D532C183AF84}" type="presOf" srcId="{BB746375-3269-4D6F-9B67-351DC516C709}" destId="{7541F31D-52D4-4908-9F64-3F6D3CF44F8A}" srcOrd="0" destOrd="0" presId="urn:microsoft.com/office/officeart/2005/8/layout/default#1"/>
    <dgm:cxn modelId="{73D4387B-FA2F-4E41-A58D-BC8A2EDB828F}" type="presOf" srcId="{998AB3CE-2264-4246-992C-731BE3C2FC88}" destId="{DE4C983B-B810-4E38-A3BA-6E1A665A1CE5}" srcOrd="0" destOrd="0" presId="urn:microsoft.com/office/officeart/2005/8/layout/default#1"/>
    <dgm:cxn modelId="{4610477F-9EEE-4C66-A15D-62DF138C6CDE}" srcId="{94D89024-94F2-476A-930D-E325579E985F}" destId="{83829BF5-2E78-4EA2-AD05-B971B2CCF0D5}" srcOrd="5" destOrd="0" parTransId="{AD48595E-3CFE-4D58-AB9A-3C7F327BD4B9}" sibTransId="{CBAFCB7E-66E9-4A90-852D-53E90A5356E6}"/>
    <dgm:cxn modelId="{FF711994-130C-47BA-A79C-30768982146E}" srcId="{94D89024-94F2-476A-930D-E325579E985F}" destId="{BB746375-3269-4D6F-9B67-351DC516C709}" srcOrd="8" destOrd="0" parTransId="{34085145-0C21-4830-9AA7-08D9168888F3}" sibTransId="{BB68DA5F-357A-4594-A4A8-A2A8D6E48E9C}"/>
    <dgm:cxn modelId="{F3660BAA-1C29-4E07-BDD4-8580E76BE0AE}" srcId="{94D89024-94F2-476A-930D-E325579E985F}" destId="{998AB3CE-2264-4246-992C-731BE3C2FC88}" srcOrd="4" destOrd="0" parTransId="{D3D1316B-5FA1-4016-BE79-0113599DDE92}" sibTransId="{FB96D25A-5F98-4690-A7F2-C365915432DA}"/>
    <dgm:cxn modelId="{E18C5FAE-A1E1-44B7-BFA2-B67F5F7249B6}" srcId="{94D89024-94F2-476A-930D-E325579E985F}" destId="{B2026931-520A-4B03-883B-13EACE5625F5}" srcOrd="0" destOrd="0" parTransId="{D8C1F62B-D85F-4A93-B1F1-EB29203CD37D}" sibTransId="{135DDAF3-3FD9-407F-A253-38A37D96AF06}"/>
    <dgm:cxn modelId="{7D8D93B0-AFEA-469D-8C42-1CCFB1DB38B5}" type="presOf" srcId="{94D89024-94F2-476A-930D-E325579E985F}" destId="{5D9D8514-1D06-489E-880C-715E0525638B}" srcOrd="0" destOrd="0" presId="urn:microsoft.com/office/officeart/2005/8/layout/default#1"/>
    <dgm:cxn modelId="{BBDF99B3-E82C-4FFD-99EA-3710D764845F}" srcId="{94D89024-94F2-476A-930D-E325579E985F}" destId="{0439E332-B4C0-44F8-9AAB-FC16151AD566}" srcOrd="2" destOrd="0" parTransId="{F5B961D3-B2F0-4365-9A9F-5383131FB7CB}" sibTransId="{47B3BE7D-B564-413E-8A86-469916134347}"/>
    <dgm:cxn modelId="{B45E0BBB-14E5-472F-B32B-39E2F48D014D}" type="presOf" srcId="{DAA4D3F9-AD4F-43FF-8391-FAE041E03A6C}" destId="{8AF8C93A-DD05-4BC8-92B0-F7727C0B70A9}" srcOrd="0" destOrd="0" presId="urn:microsoft.com/office/officeart/2005/8/layout/default#1"/>
    <dgm:cxn modelId="{0C71A6C7-B2F0-4856-AF60-BAB21D8EA6C8}" srcId="{94D89024-94F2-476A-930D-E325579E985F}" destId="{737ABDCC-D8AF-41B9-9766-1C83390E3CF1}" srcOrd="3" destOrd="0" parTransId="{899A60DE-A31A-450C-9D37-1C3CAF1E3ABF}" sibTransId="{BD61F0A1-F6BF-4674-8E5C-941D49B02C86}"/>
    <dgm:cxn modelId="{A4B220D2-853F-421F-B448-353927CE4CC2}" type="presOf" srcId="{83829BF5-2E78-4EA2-AD05-B971B2CCF0D5}" destId="{1DBD87B5-0951-4245-AD9D-5555EBE50819}" srcOrd="0" destOrd="0" presId="urn:microsoft.com/office/officeart/2005/8/layout/default#1"/>
    <dgm:cxn modelId="{BFE4FEF5-DA4F-4830-BB85-50EA00C90A02}" type="presOf" srcId="{E1198F5A-6650-40FC-AC78-5B0D95A41EAE}" destId="{A8FB03A2-9538-4188-B4A1-6ED6B5DFDB98}" srcOrd="0" destOrd="0" presId="urn:microsoft.com/office/officeart/2005/8/layout/default#1"/>
    <dgm:cxn modelId="{CD94BFFF-F2A1-40B2-ABE1-4351F2198C0E}" srcId="{94D89024-94F2-476A-930D-E325579E985F}" destId="{A304576B-1C4E-4EC0-938D-6D96842B5F55}" srcOrd="1" destOrd="0" parTransId="{A38F2156-F3BC-4892-96A7-28213D99D059}" sibTransId="{3EC394C4-B80D-415B-A128-9AAC46D38199}"/>
    <dgm:cxn modelId="{392454D2-0125-4652-9701-AE65152B766B}" type="presParOf" srcId="{5D9D8514-1D06-489E-880C-715E0525638B}" destId="{DC4279BE-8F2E-43A0-858A-2E9402829C9E}" srcOrd="0" destOrd="0" presId="urn:microsoft.com/office/officeart/2005/8/layout/default#1"/>
    <dgm:cxn modelId="{01AA99EF-B635-4A9C-81C0-575B261DB4F0}" type="presParOf" srcId="{5D9D8514-1D06-489E-880C-715E0525638B}" destId="{A629D556-6D09-4286-8039-AB37C07C8290}" srcOrd="1" destOrd="0" presId="urn:microsoft.com/office/officeart/2005/8/layout/default#1"/>
    <dgm:cxn modelId="{5DCAAE47-3C17-4B2C-BA2C-43492A319E52}" type="presParOf" srcId="{5D9D8514-1D06-489E-880C-715E0525638B}" destId="{26A288F4-392F-4329-B13F-D4CFEB565330}" srcOrd="2" destOrd="0" presId="urn:microsoft.com/office/officeart/2005/8/layout/default#1"/>
    <dgm:cxn modelId="{28A9C2D2-0734-4D20-B8EA-2D0E07212AB1}" type="presParOf" srcId="{5D9D8514-1D06-489E-880C-715E0525638B}" destId="{5A74448F-C2E5-4BDB-9747-7144FED491DB}" srcOrd="3" destOrd="0" presId="urn:microsoft.com/office/officeart/2005/8/layout/default#1"/>
    <dgm:cxn modelId="{25E1D39E-A2DA-4708-9697-6FEF45CAB00C}" type="presParOf" srcId="{5D9D8514-1D06-489E-880C-715E0525638B}" destId="{14E60ADA-1ECD-4CF1-9B34-AD1D2C48ED0C}" srcOrd="4" destOrd="0" presId="urn:microsoft.com/office/officeart/2005/8/layout/default#1"/>
    <dgm:cxn modelId="{088632DB-D83D-4016-A28B-29AF7715F7D3}" type="presParOf" srcId="{5D9D8514-1D06-489E-880C-715E0525638B}" destId="{6415CAF2-0245-4D47-8A9D-7C4E00992419}" srcOrd="5" destOrd="0" presId="urn:microsoft.com/office/officeart/2005/8/layout/default#1"/>
    <dgm:cxn modelId="{2AF15973-DCE5-4D1A-AE0A-DEBEE4E8C20A}" type="presParOf" srcId="{5D9D8514-1D06-489E-880C-715E0525638B}" destId="{1DE39BBA-EFA4-40D9-9FC4-BB6EEA7F2ECB}" srcOrd="6" destOrd="0" presId="urn:microsoft.com/office/officeart/2005/8/layout/default#1"/>
    <dgm:cxn modelId="{0FC5E103-DB23-4EA3-B4FC-43731EA8B929}" type="presParOf" srcId="{5D9D8514-1D06-489E-880C-715E0525638B}" destId="{64D6182B-40C0-45FD-B42E-168D1A3A8474}" srcOrd="7" destOrd="0" presId="urn:microsoft.com/office/officeart/2005/8/layout/default#1"/>
    <dgm:cxn modelId="{316239DA-800C-41EF-BB4D-79F0B4A7C31A}" type="presParOf" srcId="{5D9D8514-1D06-489E-880C-715E0525638B}" destId="{DE4C983B-B810-4E38-A3BA-6E1A665A1CE5}" srcOrd="8" destOrd="0" presId="urn:microsoft.com/office/officeart/2005/8/layout/default#1"/>
    <dgm:cxn modelId="{18EA867A-ED55-4646-8678-2590DF74A18F}" type="presParOf" srcId="{5D9D8514-1D06-489E-880C-715E0525638B}" destId="{46CA29C1-8225-47DF-BDB1-15DD50E21933}" srcOrd="9" destOrd="0" presId="urn:microsoft.com/office/officeart/2005/8/layout/default#1"/>
    <dgm:cxn modelId="{145DEF1C-7E17-476F-AD2C-11F2D3C34CDF}" type="presParOf" srcId="{5D9D8514-1D06-489E-880C-715E0525638B}" destId="{1DBD87B5-0951-4245-AD9D-5555EBE50819}" srcOrd="10" destOrd="0" presId="urn:microsoft.com/office/officeart/2005/8/layout/default#1"/>
    <dgm:cxn modelId="{5214DF11-5E58-48ED-A15F-8ECC458CCF8B}" type="presParOf" srcId="{5D9D8514-1D06-489E-880C-715E0525638B}" destId="{79B0C7EE-28F3-484D-9916-2067381F96C5}" srcOrd="11" destOrd="0" presId="urn:microsoft.com/office/officeart/2005/8/layout/default#1"/>
    <dgm:cxn modelId="{B181C891-B763-4F9F-B73B-D76D3B0F7D4A}" type="presParOf" srcId="{5D9D8514-1D06-489E-880C-715E0525638B}" destId="{A8FB03A2-9538-4188-B4A1-6ED6B5DFDB98}" srcOrd="12" destOrd="0" presId="urn:microsoft.com/office/officeart/2005/8/layout/default#1"/>
    <dgm:cxn modelId="{3D32D511-D1CE-4C03-888A-D6BAA7CCD7F1}" type="presParOf" srcId="{5D9D8514-1D06-489E-880C-715E0525638B}" destId="{8E7B30E8-37BA-4289-90FA-8D82FD599B39}" srcOrd="13" destOrd="0" presId="urn:microsoft.com/office/officeart/2005/8/layout/default#1"/>
    <dgm:cxn modelId="{14DA1F3E-4E76-49F0-A749-D0DFE170A146}" type="presParOf" srcId="{5D9D8514-1D06-489E-880C-715E0525638B}" destId="{8AF8C93A-DD05-4BC8-92B0-F7727C0B70A9}" srcOrd="14" destOrd="0" presId="urn:microsoft.com/office/officeart/2005/8/layout/default#1"/>
    <dgm:cxn modelId="{B6CF0BB5-27E1-449B-A65D-6FF2EA6BBF47}" type="presParOf" srcId="{5D9D8514-1D06-489E-880C-715E0525638B}" destId="{AAB97D03-9617-48EA-943B-5035C05A6CF9}" srcOrd="15" destOrd="0" presId="urn:microsoft.com/office/officeart/2005/8/layout/default#1"/>
    <dgm:cxn modelId="{0298DDD1-462F-484D-B6FA-F0CA65918981}" type="presParOf" srcId="{5D9D8514-1D06-489E-880C-715E0525638B}" destId="{7541F31D-52D4-4908-9F64-3F6D3CF44F8A}" srcOrd="1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279BE-8F2E-43A0-858A-2E9402829C9E}">
      <dsp:nvSpPr>
        <dsp:cNvPr id="0" name=""/>
        <dsp:cNvSpPr/>
      </dsp:nvSpPr>
      <dsp:spPr>
        <a:xfrm>
          <a:off x="0" y="673980"/>
          <a:ext cx="1594883" cy="95693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b="1" kern="1200" dirty="0">
              <a:solidFill>
                <a:schemeClr val="bg1"/>
              </a:solidFill>
            </a:rPr>
            <a:t>Servicios de vacunación menores de 5 años</a:t>
          </a:r>
        </a:p>
      </dsp:txBody>
      <dsp:txXfrm>
        <a:off x="0" y="673980"/>
        <a:ext cx="1594883" cy="956930"/>
      </dsp:txXfrm>
    </dsp:sp>
    <dsp:sp modelId="{26A288F4-392F-4329-B13F-D4CFEB565330}">
      <dsp:nvSpPr>
        <dsp:cNvPr id="0" name=""/>
        <dsp:cNvSpPr/>
      </dsp:nvSpPr>
      <dsp:spPr>
        <a:xfrm>
          <a:off x="1754372" y="673980"/>
          <a:ext cx="1594883" cy="956930"/>
        </a:xfrm>
        <a:prstGeom prst="rect">
          <a:avLst/>
        </a:prstGeom>
        <a:solidFill>
          <a:schemeClr val="accent4">
            <a:hueOff val="-558096"/>
            <a:satOff val="3362"/>
            <a:lumOff val="2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b="1" kern="1200" dirty="0">
              <a:solidFill>
                <a:schemeClr val="bg1"/>
              </a:solidFill>
            </a:rPr>
            <a:t>Servicios de consejería</a:t>
          </a:r>
        </a:p>
      </dsp:txBody>
      <dsp:txXfrm>
        <a:off x="1754372" y="673980"/>
        <a:ext cx="1594883" cy="956930"/>
      </dsp:txXfrm>
    </dsp:sp>
    <dsp:sp modelId="{14E60ADA-1ECD-4CF1-9B34-AD1D2C48ED0C}">
      <dsp:nvSpPr>
        <dsp:cNvPr id="0" name=""/>
        <dsp:cNvSpPr/>
      </dsp:nvSpPr>
      <dsp:spPr>
        <a:xfrm>
          <a:off x="3508744" y="673980"/>
          <a:ext cx="1594883" cy="956930"/>
        </a:xfrm>
        <a:prstGeom prst="rect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b="1" kern="1200" dirty="0">
              <a:solidFill>
                <a:schemeClr val="bg1"/>
              </a:solidFill>
            </a:rPr>
            <a:t>Monitoreo de crecimiento</a:t>
          </a:r>
        </a:p>
      </dsp:txBody>
      <dsp:txXfrm>
        <a:off x="3508744" y="673980"/>
        <a:ext cx="1594883" cy="956930"/>
      </dsp:txXfrm>
    </dsp:sp>
    <dsp:sp modelId="{1DE39BBA-EFA4-40D9-9FC4-BB6EEA7F2ECB}">
      <dsp:nvSpPr>
        <dsp:cNvPr id="0" name=""/>
        <dsp:cNvSpPr/>
      </dsp:nvSpPr>
      <dsp:spPr>
        <a:xfrm>
          <a:off x="0" y="1790398"/>
          <a:ext cx="1594883" cy="956930"/>
        </a:xfrm>
        <a:prstGeom prst="rect">
          <a:avLst/>
        </a:prstGeom>
        <a:solidFill>
          <a:schemeClr val="accent4">
            <a:hueOff val="-1674289"/>
            <a:satOff val="10087"/>
            <a:lumOff val="8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b="1" kern="1200" dirty="0">
              <a:solidFill>
                <a:schemeClr val="bg1"/>
              </a:solidFill>
            </a:rPr>
            <a:t>Dotación de micronutrientes a niño y niña menor de 5 años</a:t>
          </a:r>
        </a:p>
      </dsp:txBody>
      <dsp:txXfrm>
        <a:off x="0" y="1790398"/>
        <a:ext cx="1594883" cy="956930"/>
      </dsp:txXfrm>
    </dsp:sp>
    <dsp:sp modelId="{DE4C983B-B810-4E38-A3BA-6E1A665A1CE5}">
      <dsp:nvSpPr>
        <dsp:cNvPr id="0" name=""/>
        <dsp:cNvSpPr/>
      </dsp:nvSpPr>
      <dsp:spPr>
        <a:xfrm>
          <a:off x="1754372" y="1790398"/>
          <a:ext cx="1594883" cy="956930"/>
        </a:xfrm>
        <a:prstGeom prst="rec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b="1" kern="1200" dirty="0">
              <a:solidFill>
                <a:schemeClr val="bg1"/>
              </a:solidFill>
            </a:rPr>
            <a:t>Servicios de desparasitación a niño y niña de 1 a menor de 5 años</a:t>
          </a:r>
        </a:p>
      </dsp:txBody>
      <dsp:txXfrm>
        <a:off x="1754372" y="1790398"/>
        <a:ext cx="1594883" cy="956930"/>
      </dsp:txXfrm>
    </dsp:sp>
    <dsp:sp modelId="{1DBD87B5-0951-4245-AD9D-5555EBE50819}">
      <dsp:nvSpPr>
        <dsp:cNvPr id="0" name=""/>
        <dsp:cNvSpPr/>
      </dsp:nvSpPr>
      <dsp:spPr>
        <a:xfrm>
          <a:off x="3508744" y="1790398"/>
          <a:ext cx="1594883" cy="956930"/>
        </a:xfrm>
        <a:prstGeom prst="rect">
          <a:avLst/>
        </a:prstGeom>
        <a:solidFill>
          <a:schemeClr val="accent4">
            <a:hueOff val="-2790481"/>
            <a:satOff val="16812"/>
            <a:lumOff val="134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b="1" kern="1200" dirty="0">
              <a:solidFill>
                <a:schemeClr val="bg1"/>
              </a:solidFill>
            </a:rPr>
            <a:t>Atención por infección respiratoria aguda a niño y niña menor de 5 años</a:t>
          </a:r>
        </a:p>
      </dsp:txBody>
      <dsp:txXfrm>
        <a:off x="3508744" y="1790398"/>
        <a:ext cx="1594883" cy="956930"/>
      </dsp:txXfrm>
    </dsp:sp>
    <dsp:sp modelId="{A8FB03A2-9538-4188-B4A1-6ED6B5DFDB98}">
      <dsp:nvSpPr>
        <dsp:cNvPr id="0" name=""/>
        <dsp:cNvSpPr/>
      </dsp:nvSpPr>
      <dsp:spPr>
        <a:xfrm>
          <a:off x="0" y="2906817"/>
          <a:ext cx="1594883" cy="956930"/>
        </a:xfrm>
        <a:prstGeom prst="rect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b="1" kern="1200" dirty="0">
              <a:solidFill>
                <a:schemeClr val="tx1"/>
              </a:solidFill>
            </a:rPr>
            <a:t>Atención por enfermedad diarreica aguda a niño y niña menor de 5 años</a:t>
          </a:r>
        </a:p>
      </dsp:txBody>
      <dsp:txXfrm>
        <a:off x="0" y="2906817"/>
        <a:ext cx="1594883" cy="956930"/>
      </dsp:txXfrm>
    </dsp:sp>
    <dsp:sp modelId="{8AF8C93A-DD05-4BC8-92B0-F7727C0B70A9}">
      <dsp:nvSpPr>
        <dsp:cNvPr id="0" name=""/>
        <dsp:cNvSpPr/>
      </dsp:nvSpPr>
      <dsp:spPr>
        <a:xfrm>
          <a:off x="1754372" y="2906817"/>
          <a:ext cx="1594883" cy="956930"/>
        </a:xfrm>
        <a:prstGeom prst="rect">
          <a:avLst/>
        </a:prstGeom>
        <a:solidFill>
          <a:schemeClr val="accent4">
            <a:hueOff val="-3906673"/>
            <a:satOff val="23537"/>
            <a:lumOff val="188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b="1" kern="1200" dirty="0">
              <a:solidFill>
                <a:schemeClr val="tx1"/>
              </a:solidFill>
            </a:rPr>
            <a:t>Diagnóstico y tratamiento de la desnutrición aguda</a:t>
          </a:r>
        </a:p>
      </dsp:txBody>
      <dsp:txXfrm>
        <a:off x="1754372" y="2906817"/>
        <a:ext cx="1594883" cy="956930"/>
      </dsp:txXfrm>
    </dsp:sp>
    <dsp:sp modelId="{7541F31D-52D4-4908-9F64-3F6D3CF44F8A}">
      <dsp:nvSpPr>
        <dsp:cNvPr id="0" name=""/>
        <dsp:cNvSpPr/>
      </dsp:nvSpPr>
      <dsp:spPr>
        <a:xfrm>
          <a:off x="3508744" y="2906817"/>
          <a:ext cx="1594883" cy="95693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300" b="1" kern="1200" dirty="0">
              <a:solidFill>
                <a:schemeClr val="tx1"/>
              </a:solidFill>
            </a:rPr>
            <a:t>Servicio de vigilancia de desarrollo infantil</a:t>
          </a:r>
        </a:p>
      </dsp:txBody>
      <dsp:txXfrm>
        <a:off x="3508744" y="2906817"/>
        <a:ext cx="1594883" cy="956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7CD2-4660-4265-B8F7-0D8D59A3247E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8689-4554-42D9-87FF-50AC28E9B0E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7CD2-4660-4265-B8F7-0D8D59A3247E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8689-4554-42D9-87FF-50AC28E9B0E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7CD2-4660-4265-B8F7-0D8D59A3247E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8689-4554-42D9-87FF-50AC28E9B0E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7CD2-4660-4265-B8F7-0D8D59A3247E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8689-4554-42D9-87FF-50AC28E9B0E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7CD2-4660-4265-B8F7-0D8D59A3247E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8689-4554-42D9-87FF-50AC28E9B0E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7CD2-4660-4265-B8F7-0D8D59A3247E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8689-4554-42D9-87FF-50AC28E9B0E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7CD2-4660-4265-B8F7-0D8D59A3247E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8689-4554-42D9-87FF-50AC28E9B0E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7CD2-4660-4265-B8F7-0D8D59A3247E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8689-4554-42D9-87FF-50AC28E9B0E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7CD2-4660-4265-B8F7-0D8D59A3247E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8689-4554-42D9-87FF-50AC28E9B0E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7CD2-4660-4265-B8F7-0D8D59A3247E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8689-4554-42D9-87FF-50AC28E9B0E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E7CD2-4660-4265-B8F7-0D8D59A3247E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C8689-4554-42D9-87FF-50AC28E9B0E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E7CD2-4660-4265-B8F7-0D8D59A3247E}" type="datetimeFigureOut">
              <a:rPr lang="es-GT" smtClean="0"/>
              <a:pPr/>
              <a:t>2/08/2022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C8689-4554-42D9-87FF-50AC28E9B0E6}" type="slidenum">
              <a:rPr lang="es-GT" smtClean="0"/>
              <a:pPr/>
              <a:t>‹Nº›</a:t>
            </a:fld>
            <a:endParaRPr lang="es-G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87" y="11103429"/>
            <a:ext cx="12170665" cy="6858000"/>
          </a:xfrm>
          <a:prstGeom prst="rect">
            <a:avLst/>
          </a:prstGeom>
        </p:spPr>
      </p:pic>
      <p:pic>
        <p:nvPicPr>
          <p:cNvPr id="5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70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281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822" cy="7030383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C6978CEE-7B1C-2DA5-9116-C83813BD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587" y="568063"/>
            <a:ext cx="9001000" cy="975643"/>
          </a:xfrm>
        </p:spPr>
        <p:txBody>
          <a:bodyPr>
            <a:noAutofit/>
          </a:bodyPr>
          <a:lstStyle/>
          <a:p>
            <a:pPr algn="l"/>
            <a:br>
              <a:rPr lang="es-GT" sz="2600" dirty="0">
                <a:solidFill>
                  <a:srgbClr val="005EA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GT" sz="2600" dirty="0">
              <a:solidFill>
                <a:srgbClr val="005EA4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31325" y="502763"/>
            <a:ext cx="8811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GT" sz="3600" b="1" dirty="0">
                <a:cs typeface="Calibri" panose="020F0502020204030204" pitchFamily="34" charset="0"/>
              </a:rPr>
              <a:t>Micronutrientes Espolvoreados</a:t>
            </a:r>
          </a:p>
          <a:p>
            <a:pPr lvl="0">
              <a:spcBef>
                <a:spcPct val="0"/>
              </a:spcBef>
              <a:defRPr/>
            </a:pPr>
            <a:endParaRPr lang="es-GT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42119" y="1223159"/>
            <a:ext cx="2909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Distribuci</a:t>
            </a:r>
            <a:r>
              <a:rPr kumimoji="0" lang="es-GT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GT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compra 2022-2023</a:t>
            </a:r>
            <a:endParaRPr kumimoji="0" lang="es-G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498774" y="2481943"/>
            <a:ext cx="34082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GT" sz="1600" b="1" dirty="0"/>
              <a:t>Costo estimado:</a:t>
            </a:r>
            <a:r>
              <a:rPr lang="es-GT" sz="1600" dirty="0"/>
              <a:t> Q  21, 455,613.04</a:t>
            </a:r>
            <a:r>
              <a:rPr lang="es-GT" sz="1600" b="1" dirty="0"/>
              <a:t>. </a:t>
            </a:r>
            <a:r>
              <a:rPr lang="es-GT" sz="1600" dirty="0"/>
              <a:t>Este es el costo aproximado que se tendrá por las compras de Vitaminas y Minerales Espolvoreados/VME, sin embargo es un dato estimado debido a que el insumo no ha ingresado y OPS ha informado que está puede sufrir un incremento en costos de trasporte. </a:t>
            </a:r>
          </a:p>
        </p:txBody>
      </p:sp>
      <p:pic>
        <p:nvPicPr>
          <p:cNvPr id="8" name="7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26971" y="1282534"/>
            <a:ext cx="4215741" cy="5415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946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822" cy="7030383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C6978CEE-7B1C-2DA5-9116-C83813BD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587" y="568063"/>
            <a:ext cx="9001000" cy="975643"/>
          </a:xfrm>
        </p:spPr>
        <p:txBody>
          <a:bodyPr>
            <a:noAutofit/>
          </a:bodyPr>
          <a:lstStyle/>
          <a:p>
            <a:pPr algn="l"/>
            <a:br>
              <a:rPr lang="es-GT" sz="2600" dirty="0">
                <a:solidFill>
                  <a:srgbClr val="005EA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GT" sz="2600" dirty="0">
              <a:solidFill>
                <a:srgbClr val="005EA4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624446" y="1508166"/>
            <a:ext cx="768333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Coberturas de </a:t>
            </a:r>
            <a:r>
              <a:rPr kumimoji="0" lang="es-GT" b="1" i="0" u="sng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Suplementación</a:t>
            </a:r>
            <a:r>
              <a:rPr kumimoji="0" lang="es-GT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con Vitamina A</a:t>
            </a:r>
            <a:endParaRPr kumimoji="0" lang="es-G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633850" y="688769"/>
            <a:ext cx="77902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COBERTURAS DE MICRONUTRIENTES EN NIÑEZ DE 6 MESES A MENORES DE 1 AÑOS ENERO A JUNIO 2022</a:t>
            </a:r>
            <a:r>
              <a:rPr kumimoji="0" lang="es-GT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kumimoji="0" lang="es-G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/>
        </p:nvGraphicFramePr>
        <p:xfrm>
          <a:off x="2600696" y="2272282"/>
          <a:ext cx="8253351" cy="3914762"/>
        </p:xfrm>
        <a:graphic>
          <a:graphicData uri="http://schemas.openxmlformats.org/drawingml/2006/table">
            <a:tbl>
              <a:tblPr/>
              <a:tblGrid>
                <a:gridCol w="1166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87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0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800" b="1" dirty="0">
                          <a:latin typeface="+mn-lt"/>
                          <a:ea typeface="Calibri"/>
                          <a:cs typeface="Times New Roman"/>
                        </a:rPr>
                        <a:t>Cobertura</a:t>
                      </a:r>
                      <a:endParaRPr lang="es-G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800" b="1" dirty="0">
                          <a:latin typeface="+mn-lt"/>
                          <a:ea typeface="Calibri"/>
                          <a:cs typeface="Times New Roman"/>
                        </a:rPr>
                        <a:t>Áreas</a:t>
                      </a:r>
                      <a:endParaRPr lang="es-G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11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800" b="1" dirty="0">
                          <a:latin typeface="+mn-lt"/>
                          <a:ea typeface="Calibri"/>
                          <a:cs typeface="Times New Roman"/>
                        </a:rPr>
                        <a:t>≥ 45.00%</a:t>
                      </a:r>
                      <a:endParaRPr lang="es-G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800" dirty="0">
                          <a:latin typeface="+mn-lt"/>
                          <a:ea typeface="Calibri"/>
                          <a:cs typeface="Times New Roman"/>
                        </a:rPr>
                        <a:t>Totonicapán, Petén Sur Oriental, Jutiapa, Sacatepéquez, Chimaltenango, El Progreso, Jalapa, Petén Sur Occidental, Chiquimula, Santa Rosa, Sololá, </a:t>
                      </a:r>
                      <a:r>
                        <a:rPr lang="es-GT" sz="1800" dirty="0" err="1">
                          <a:latin typeface="+mn-lt"/>
                          <a:ea typeface="Calibri"/>
                          <a:cs typeface="Times New Roman"/>
                        </a:rPr>
                        <a:t>Ixcán</a:t>
                      </a:r>
                      <a:r>
                        <a:rPr lang="es-GT" sz="18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GT" sz="1800" dirty="0" err="1">
                          <a:latin typeface="+mn-lt"/>
                          <a:ea typeface="Calibri"/>
                          <a:cs typeface="Times New Roman"/>
                        </a:rPr>
                        <a:t>Ixil</a:t>
                      </a:r>
                      <a:r>
                        <a:rPr lang="es-GT" sz="1800" dirty="0">
                          <a:latin typeface="+mn-lt"/>
                          <a:ea typeface="Calibri"/>
                          <a:cs typeface="Times New Roman"/>
                        </a:rPr>
                        <a:t>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41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800" b="1">
                          <a:latin typeface="+mn-lt"/>
                          <a:ea typeface="Calibri"/>
                          <a:cs typeface="Times New Roman"/>
                        </a:rPr>
                        <a:t>&lt;45.00% ≥ 40.00%</a:t>
                      </a:r>
                      <a:endParaRPr lang="es-GT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800" dirty="0">
                          <a:latin typeface="+mn-lt"/>
                          <a:ea typeface="Calibri"/>
                          <a:cs typeface="Times New Roman"/>
                        </a:rPr>
                        <a:t>Escuintla, Baja Verapaz, Quiché.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77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800" b="1">
                          <a:latin typeface="+mn-lt"/>
                          <a:ea typeface="Calibri"/>
                          <a:cs typeface="Times New Roman"/>
                        </a:rPr>
                        <a:t>&lt;40.00% &gt;25.00%</a:t>
                      </a:r>
                      <a:endParaRPr lang="es-GT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800" dirty="0">
                          <a:latin typeface="+mn-lt"/>
                          <a:ea typeface="Calibri"/>
                          <a:cs typeface="Times New Roman"/>
                        </a:rPr>
                        <a:t>Guatemala Sur, Zacapa, Petén Norte, Suchitepéquez, Guatemala </a:t>
                      </a:r>
                      <a:r>
                        <a:rPr lang="es-GT" sz="1800" dirty="0" err="1">
                          <a:latin typeface="+mn-lt"/>
                          <a:ea typeface="Calibri"/>
                          <a:cs typeface="Times New Roman"/>
                        </a:rPr>
                        <a:t>Nor</a:t>
                      </a:r>
                      <a:r>
                        <a:rPr lang="es-GT" sz="1800" dirty="0">
                          <a:latin typeface="+mn-lt"/>
                          <a:ea typeface="Calibri"/>
                          <a:cs typeface="Times New Roman"/>
                        </a:rPr>
                        <a:t>-Occidente, Retalhuleu, Alta Verapaz, Quetzaltenango, Guatemala </a:t>
                      </a:r>
                      <a:r>
                        <a:rPr lang="es-GT" sz="1800" dirty="0" err="1">
                          <a:latin typeface="+mn-lt"/>
                          <a:ea typeface="Calibri"/>
                          <a:cs typeface="Times New Roman"/>
                        </a:rPr>
                        <a:t>Nor</a:t>
                      </a:r>
                      <a:r>
                        <a:rPr lang="es-GT" sz="1800" dirty="0">
                          <a:latin typeface="+mn-lt"/>
                          <a:ea typeface="Calibri"/>
                          <a:cs typeface="Times New Roman"/>
                        </a:rPr>
                        <a:t>-Oriente.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09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800" b="1">
                          <a:latin typeface="+mn-lt"/>
                          <a:ea typeface="Calibri"/>
                          <a:cs typeface="Times New Roman"/>
                        </a:rPr>
                        <a:t>≤ 25.00%</a:t>
                      </a:r>
                      <a:endParaRPr lang="es-GT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800" dirty="0">
                          <a:latin typeface="+mn-lt"/>
                          <a:ea typeface="Calibri"/>
                          <a:cs typeface="Times New Roman"/>
                        </a:rPr>
                        <a:t>San Marcos, Izabal, Huehuetenango, Guatemala Central.</a:t>
                      </a:r>
                      <a:r>
                        <a:rPr lang="es-GT" sz="18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G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466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822" cy="7030383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C6978CEE-7B1C-2DA5-9116-C83813BD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587" y="568063"/>
            <a:ext cx="9001000" cy="975643"/>
          </a:xfrm>
        </p:spPr>
        <p:txBody>
          <a:bodyPr>
            <a:noAutofit/>
          </a:bodyPr>
          <a:lstStyle/>
          <a:p>
            <a:pPr algn="l"/>
            <a:br>
              <a:rPr lang="es-GT" sz="2600" dirty="0">
                <a:solidFill>
                  <a:srgbClr val="005EA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GT" sz="2600" dirty="0">
              <a:solidFill>
                <a:srgbClr val="005EA4"/>
              </a:solidFill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624446" y="1365662"/>
            <a:ext cx="768333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GT" b="1" dirty="0"/>
              <a:t>Listado de áreas según rango de coberturas alcanzadas durante el mes de junio, en la entrega de Vitaminas y Minerales Espolvoreados</a:t>
            </a:r>
            <a:endParaRPr kumimoji="0" lang="es-GT" sz="2800" b="0" i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3633850" y="688769"/>
            <a:ext cx="77902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COBERTURAS DE MICRONUTRIENTES EN NIÑEZ DE 6 MESES A MENORES DE 5 AÑOS ENERO A JUNIO 2022</a:t>
            </a:r>
            <a:r>
              <a:rPr kumimoji="0" lang="es-GT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. </a:t>
            </a:r>
            <a:endParaRPr kumimoji="0" lang="es-G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588820" y="2540579"/>
          <a:ext cx="9013371" cy="3337705"/>
        </p:xfrm>
        <a:graphic>
          <a:graphicData uri="http://schemas.openxmlformats.org/drawingml/2006/table">
            <a:tbl>
              <a:tblPr/>
              <a:tblGrid>
                <a:gridCol w="1873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39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8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800" b="1" dirty="0">
                          <a:latin typeface="+mn-lt"/>
                          <a:ea typeface="Calibri"/>
                          <a:cs typeface="Times New Roman"/>
                        </a:rPr>
                        <a:t>Cobertura</a:t>
                      </a:r>
                      <a:endParaRPr lang="es-G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800" b="1" dirty="0">
                          <a:latin typeface="+mn-lt"/>
                          <a:ea typeface="Calibri"/>
                          <a:cs typeface="Times New Roman"/>
                        </a:rPr>
                        <a:t>Áreas</a:t>
                      </a:r>
                      <a:endParaRPr lang="es-G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800" b="1" dirty="0">
                          <a:latin typeface="+mn-lt"/>
                          <a:ea typeface="Calibri"/>
                          <a:cs typeface="Times New Roman"/>
                        </a:rPr>
                        <a:t>≥ 45.00%</a:t>
                      </a:r>
                      <a:endParaRPr lang="es-G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800" dirty="0">
                          <a:latin typeface="+mn-lt"/>
                          <a:ea typeface="Calibri"/>
                          <a:cs typeface="Times New Roman"/>
                        </a:rPr>
                        <a:t>Totonicapán, Santa Rosa, Jalapa, Chimaltenango, Sololá, Petén Sur Occidental, Jutiapa, El Progreso, Sacatepéquez, Chiquimula, Alta Verapaz, </a:t>
                      </a:r>
                      <a:r>
                        <a:rPr lang="es-GT" sz="1800" dirty="0" err="1">
                          <a:latin typeface="+mn-lt"/>
                          <a:ea typeface="Calibri"/>
                          <a:cs typeface="Times New Roman"/>
                        </a:rPr>
                        <a:t>Ixil</a:t>
                      </a:r>
                      <a:r>
                        <a:rPr lang="es-GT" sz="1800" dirty="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s-GT" sz="1800" dirty="0" err="1">
                          <a:latin typeface="+mn-lt"/>
                          <a:ea typeface="Calibri"/>
                          <a:cs typeface="Times New Roman"/>
                        </a:rPr>
                        <a:t>Ixcán</a:t>
                      </a:r>
                      <a:r>
                        <a:rPr lang="es-GT" sz="1800" dirty="0">
                          <a:latin typeface="+mn-lt"/>
                          <a:ea typeface="Calibri"/>
                          <a:cs typeface="Times New Roman"/>
                        </a:rPr>
                        <a:t>.</a:t>
                      </a:r>
                      <a:r>
                        <a:rPr lang="es-GT" sz="18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G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1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800" b="1">
                          <a:latin typeface="+mn-lt"/>
                          <a:ea typeface="Calibri"/>
                          <a:cs typeface="Times New Roman"/>
                        </a:rPr>
                        <a:t>&lt;45.00% ≥ 40.00%</a:t>
                      </a:r>
                      <a:endParaRPr lang="es-GT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800" dirty="0">
                          <a:latin typeface="+mn-lt"/>
                          <a:ea typeface="Calibri"/>
                          <a:cs typeface="Times New Roman"/>
                        </a:rPr>
                        <a:t>Baja Verapaz, Quetzaltenango, Escuintla, Petén Sur Oriental, Quiché.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97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800" b="1">
                          <a:latin typeface="+mn-lt"/>
                          <a:ea typeface="Calibri"/>
                          <a:cs typeface="Times New Roman"/>
                        </a:rPr>
                        <a:t>&lt;40.00% &gt; 25.00%</a:t>
                      </a:r>
                      <a:endParaRPr lang="es-GT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800" dirty="0">
                          <a:latin typeface="+mn-lt"/>
                          <a:ea typeface="Calibri"/>
                          <a:cs typeface="Times New Roman"/>
                        </a:rPr>
                        <a:t>San Marcos, Huehuetenango, Guatemala Sur, Suchitepéquez, Zacapa, Petén Norte, Guatemala </a:t>
                      </a:r>
                      <a:r>
                        <a:rPr lang="es-GT" sz="1800" dirty="0" err="1">
                          <a:latin typeface="+mn-lt"/>
                          <a:ea typeface="Calibri"/>
                          <a:cs typeface="Times New Roman"/>
                        </a:rPr>
                        <a:t>Nor</a:t>
                      </a:r>
                      <a:r>
                        <a:rPr lang="es-GT" sz="1800" dirty="0">
                          <a:latin typeface="+mn-lt"/>
                          <a:ea typeface="Calibri"/>
                          <a:cs typeface="Times New Roman"/>
                        </a:rPr>
                        <a:t>-Occidente, Retalhuleu, Guatemala </a:t>
                      </a:r>
                      <a:r>
                        <a:rPr lang="es-GT" sz="1800" dirty="0" err="1">
                          <a:latin typeface="+mn-lt"/>
                          <a:ea typeface="Calibri"/>
                          <a:cs typeface="Times New Roman"/>
                        </a:rPr>
                        <a:t>Nor</a:t>
                      </a:r>
                      <a:r>
                        <a:rPr lang="es-GT" sz="1800" dirty="0">
                          <a:latin typeface="+mn-lt"/>
                          <a:ea typeface="Calibri"/>
                          <a:cs typeface="Times New Roman"/>
                        </a:rPr>
                        <a:t>-Oriente.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5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800" b="1">
                          <a:latin typeface="+mn-lt"/>
                          <a:ea typeface="Calibri"/>
                          <a:cs typeface="Times New Roman"/>
                        </a:rPr>
                        <a:t>≤ 25.00%</a:t>
                      </a:r>
                      <a:endParaRPr lang="es-GT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800" dirty="0">
                          <a:latin typeface="+mn-lt"/>
                          <a:ea typeface="Calibri"/>
                          <a:cs typeface="Times New Roman"/>
                        </a:rPr>
                        <a:t>Izabal, Guatemala Central.</a:t>
                      </a:r>
                      <a:r>
                        <a:rPr lang="es-GT" sz="1800" dirty="0">
                          <a:solidFill>
                            <a:srgbClr val="FF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endParaRPr lang="es-GT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466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89C013F3-3077-CC44-8F67-05BB103A8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822" cy="7030383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C6978CEE-7B1C-2DA5-9116-C83813BD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587" y="568063"/>
            <a:ext cx="9001000" cy="975643"/>
          </a:xfrm>
        </p:spPr>
        <p:txBody>
          <a:bodyPr>
            <a:noAutofit/>
          </a:bodyPr>
          <a:lstStyle/>
          <a:p>
            <a:pPr algn="l"/>
            <a:br>
              <a:rPr lang="es-GT" sz="2600" dirty="0">
                <a:solidFill>
                  <a:srgbClr val="005EA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GT" sz="2600" dirty="0">
              <a:solidFill>
                <a:srgbClr val="005EA4"/>
              </a:solidFill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3CF5FA3-442F-4E49-9A5D-BF8BEF295D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5632229"/>
              </p:ext>
            </p:extLst>
          </p:nvPr>
        </p:nvGraphicFramePr>
        <p:xfrm>
          <a:off x="4697120" y="950917"/>
          <a:ext cx="4724400" cy="2805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FB736A78-15EF-5640-A0A9-94603F4F28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645215"/>
              </p:ext>
            </p:extLst>
          </p:nvPr>
        </p:nvGraphicFramePr>
        <p:xfrm>
          <a:off x="2463800" y="4194792"/>
          <a:ext cx="9464787" cy="1712291"/>
        </p:xfrm>
        <a:graphic>
          <a:graphicData uri="http://schemas.openxmlformats.org/drawingml/2006/table">
            <a:tbl>
              <a:tblPr/>
              <a:tblGrid>
                <a:gridCol w="855136">
                  <a:extLst>
                    <a:ext uri="{9D8B030D-6E8A-4147-A177-3AD203B41FA5}">
                      <a16:colId xmlns:a16="http://schemas.microsoft.com/office/drawing/2014/main" val="2616339662"/>
                    </a:ext>
                  </a:extLst>
                </a:gridCol>
                <a:gridCol w="3719834">
                  <a:extLst>
                    <a:ext uri="{9D8B030D-6E8A-4147-A177-3AD203B41FA5}">
                      <a16:colId xmlns:a16="http://schemas.microsoft.com/office/drawing/2014/main" val="1119612884"/>
                    </a:ext>
                  </a:extLst>
                </a:gridCol>
                <a:gridCol w="1854088">
                  <a:extLst>
                    <a:ext uri="{9D8B030D-6E8A-4147-A177-3AD203B41FA5}">
                      <a16:colId xmlns:a16="http://schemas.microsoft.com/office/drawing/2014/main" val="1333943408"/>
                    </a:ext>
                  </a:extLst>
                </a:gridCol>
                <a:gridCol w="1834654">
                  <a:extLst>
                    <a:ext uri="{9D8B030D-6E8A-4147-A177-3AD203B41FA5}">
                      <a16:colId xmlns:a16="http://schemas.microsoft.com/office/drawing/2014/main" val="749061647"/>
                    </a:ext>
                  </a:extLst>
                </a:gridCol>
                <a:gridCol w="1201075">
                  <a:extLst>
                    <a:ext uri="{9D8B030D-6E8A-4147-A177-3AD203B41FA5}">
                      <a16:colId xmlns:a16="http://schemas.microsoft.com/office/drawing/2014/main" val="41509263"/>
                    </a:ext>
                  </a:extLst>
                </a:gridCol>
              </a:tblGrid>
              <a:tr h="188651">
                <a:tc>
                  <a:txBody>
                    <a:bodyPr/>
                    <a:lstStyle/>
                    <a:p>
                      <a:pPr algn="ctr" rtl="0" fontAlgn="t"/>
                      <a:r>
                        <a:rPr lang="es-G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Programa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G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Descripción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G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Vigente Junio 2022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G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Vigente Julio 2022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G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Diferencia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072262"/>
                  </a:ext>
                </a:extLst>
              </a:tr>
              <a:tr h="197594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FOMENTO DE LA SALUD Y MEDICINA PREVENTIVA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270,279,700.00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269,678,083.00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-601,617.00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458517"/>
                  </a:ext>
                </a:extLst>
              </a:tr>
              <a:tr h="37730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PREVENCIÓN DE LA MORTALIDAD DE LA NIÑEZ Y DE LA DESNUTRICIÓN CRÓNICA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1,222,706,390.00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1,218,042,110.00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-4,664,280.00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0629767"/>
                  </a:ext>
                </a:extLst>
              </a:tr>
              <a:tr h="377301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PREVENCIÓN DE LA MORTALIDAD MATERNA Y NEONATAL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606,106,422.00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602,233,742.00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-3,872,680.00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63146"/>
                  </a:ext>
                </a:extLst>
              </a:tr>
              <a:tr h="354532"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PREVENCION Y CONTROL DE LAS ENFERMEDADES VECTORIALES Y ZOONOTICAS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193,441,537.00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197,942,123.00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4,500,586.00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317741"/>
                  </a:ext>
                </a:extLst>
              </a:tr>
              <a:tr h="179892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2,292,534,049.00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GT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2,287,896,058.00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-4,637,991.00 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68021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9466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">
            <a:extLst>
              <a:ext uri="{FF2B5EF4-FFF2-40B4-BE49-F238E27FC236}">
                <a16:creationId xmlns:a16="http://schemas.microsoft.com/office/drawing/2014/main" id="{C6978CEE-7B1C-2DA5-9116-C83813BD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587" y="568063"/>
            <a:ext cx="9001000" cy="975643"/>
          </a:xfrm>
        </p:spPr>
        <p:txBody>
          <a:bodyPr>
            <a:noAutofit/>
          </a:bodyPr>
          <a:lstStyle/>
          <a:p>
            <a:pPr algn="l"/>
            <a:br>
              <a:rPr lang="es-GT" sz="2600" dirty="0">
                <a:solidFill>
                  <a:srgbClr val="005EA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GT" sz="2600" dirty="0">
              <a:solidFill>
                <a:srgbClr val="005EA4"/>
              </a:solidFill>
            </a:endParaRP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ED6B9AA8-C215-63D2-F5D5-EF6CDA37FA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9572739"/>
              </p:ext>
            </p:extLst>
          </p:nvPr>
        </p:nvGraphicFramePr>
        <p:xfrm>
          <a:off x="1239738" y="975866"/>
          <a:ext cx="9712524" cy="4906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7543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" b="1"/>
          <a:stretch/>
        </p:blipFill>
        <p:spPr>
          <a:xfrm>
            <a:off x="0" y="13378"/>
            <a:ext cx="12192000" cy="6844622"/>
          </a:xfrm>
          <a:prstGeom prst="rect">
            <a:avLst/>
          </a:prstGeom>
        </p:spPr>
      </p:pic>
      <p:sp>
        <p:nvSpPr>
          <p:cNvPr id="6" name="CuadroTexto 4"/>
          <p:cNvSpPr txBox="1"/>
          <p:nvPr/>
        </p:nvSpPr>
        <p:spPr>
          <a:xfrm>
            <a:off x="3447943" y="1238696"/>
            <a:ext cx="79920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4000" dirty="0">
                <a:solidFill>
                  <a:schemeClr val="bg1"/>
                </a:solidFill>
              </a:rPr>
              <a:t>Taller “ Seguridad Alimentaria y Nutricional”  </a:t>
            </a:r>
          </a:p>
          <a:p>
            <a:pPr algn="ctr"/>
            <a:r>
              <a:rPr lang="es-GT" sz="4000" dirty="0">
                <a:solidFill>
                  <a:schemeClr val="bg1"/>
                </a:solidFill>
              </a:rPr>
              <a:t>MSPAS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5089838" y="3177363"/>
            <a:ext cx="625829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endParaRPr lang="es-GT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endParaRPr lang="es-GT" sz="2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Google Shape;12734;p86"/>
          <p:cNvSpPr/>
          <p:nvPr/>
        </p:nvSpPr>
        <p:spPr>
          <a:xfrm>
            <a:off x="11194629" y="4004414"/>
            <a:ext cx="678924" cy="772303"/>
          </a:xfrm>
          <a:custGeom>
            <a:avLst/>
            <a:gdLst/>
            <a:ahLst/>
            <a:cxnLst/>
            <a:rect l="l" t="t" r="r" b="b"/>
            <a:pathLst>
              <a:path w="10524" h="11847" extrusionOk="0">
                <a:moveTo>
                  <a:pt x="7278" y="662"/>
                </a:moveTo>
                <a:cubicBezTo>
                  <a:pt x="7499" y="662"/>
                  <a:pt x="7656" y="820"/>
                  <a:pt x="7656" y="1009"/>
                </a:cubicBezTo>
                <a:lnTo>
                  <a:pt x="7656" y="3151"/>
                </a:lnTo>
                <a:cubicBezTo>
                  <a:pt x="7404" y="3057"/>
                  <a:pt x="7184" y="2994"/>
                  <a:pt x="6932" y="2994"/>
                </a:cubicBezTo>
                <a:lnTo>
                  <a:pt x="6932" y="1009"/>
                </a:lnTo>
                <a:cubicBezTo>
                  <a:pt x="6932" y="820"/>
                  <a:pt x="7089" y="662"/>
                  <a:pt x="7278" y="662"/>
                </a:cubicBezTo>
                <a:close/>
                <a:moveTo>
                  <a:pt x="3120" y="662"/>
                </a:moveTo>
                <a:cubicBezTo>
                  <a:pt x="3309" y="662"/>
                  <a:pt x="3466" y="820"/>
                  <a:pt x="3466" y="1009"/>
                </a:cubicBezTo>
                <a:lnTo>
                  <a:pt x="3466" y="2994"/>
                </a:lnTo>
                <a:cubicBezTo>
                  <a:pt x="3246" y="3025"/>
                  <a:pt x="2994" y="3057"/>
                  <a:pt x="2773" y="3183"/>
                </a:cubicBezTo>
                <a:lnTo>
                  <a:pt x="2773" y="1009"/>
                </a:lnTo>
                <a:cubicBezTo>
                  <a:pt x="2773" y="820"/>
                  <a:pt x="2931" y="662"/>
                  <a:pt x="3120" y="662"/>
                </a:cubicBezTo>
                <a:close/>
                <a:moveTo>
                  <a:pt x="4506" y="1702"/>
                </a:moveTo>
                <a:cubicBezTo>
                  <a:pt x="4695" y="1702"/>
                  <a:pt x="4852" y="1860"/>
                  <a:pt x="4852" y="2049"/>
                </a:cubicBezTo>
                <a:lnTo>
                  <a:pt x="4852" y="3309"/>
                </a:lnTo>
                <a:cubicBezTo>
                  <a:pt x="4663" y="3183"/>
                  <a:pt x="4411" y="3057"/>
                  <a:pt x="4128" y="3025"/>
                </a:cubicBezTo>
                <a:lnTo>
                  <a:pt x="4128" y="2049"/>
                </a:lnTo>
                <a:cubicBezTo>
                  <a:pt x="4128" y="1860"/>
                  <a:pt x="4285" y="1702"/>
                  <a:pt x="4506" y="1702"/>
                </a:cubicBezTo>
                <a:close/>
                <a:moveTo>
                  <a:pt x="5861" y="1702"/>
                </a:moveTo>
                <a:cubicBezTo>
                  <a:pt x="6081" y="1702"/>
                  <a:pt x="6239" y="1860"/>
                  <a:pt x="6239" y="2049"/>
                </a:cubicBezTo>
                <a:lnTo>
                  <a:pt x="6239" y="3025"/>
                </a:lnTo>
                <a:cubicBezTo>
                  <a:pt x="5987" y="3120"/>
                  <a:pt x="5766" y="3183"/>
                  <a:pt x="5514" y="3340"/>
                </a:cubicBezTo>
                <a:lnTo>
                  <a:pt x="5514" y="2049"/>
                </a:lnTo>
                <a:cubicBezTo>
                  <a:pt x="5546" y="1860"/>
                  <a:pt x="5703" y="1702"/>
                  <a:pt x="5861" y="1702"/>
                </a:cubicBezTo>
                <a:close/>
                <a:moveTo>
                  <a:pt x="1733" y="1324"/>
                </a:moveTo>
                <a:cubicBezTo>
                  <a:pt x="1922" y="1324"/>
                  <a:pt x="2080" y="1482"/>
                  <a:pt x="2080" y="1702"/>
                </a:cubicBezTo>
                <a:lnTo>
                  <a:pt x="2080" y="3624"/>
                </a:lnTo>
                <a:cubicBezTo>
                  <a:pt x="2017" y="3687"/>
                  <a:pt x="1922" y="3781"/>
                  <a:pt x="1859" y="3907"/>
                </a:cubicBezTo>
                <a:cubicBezTo>
                  <a:pt x="1733" y="3687"/>
                  <a:pt x="1576" y="3529"/>
                  <a:pt x="1387" y="3435"/>
                </a:cubicBezTo>
                <a:lnTo>
                  <a:pt x="1387" y="1702"/>
                </a:lnTo>
                <a:cubicBezTo>
                  <a:pt x="1387" y="1482"/>
                  <a:pt x="1544" y="1324"/>
                  <a:pt x="1733" y="1324"/>
                </a:cubicBezTo>
                <a:close/>
                <a:moveTo>
                  <a:pt x="8665" y="1324"/>
                </a:moveTo>
                <a:cubicBezTo>
                  <a:pt x="8854" y="1324"/>
                  <a:pt x="9011" y="1482"/>
                  <a:pt x="9011" y="1702"/>
                </a:cubicBezTo>
                <a:lnTo>
                  <a:pt x="9011" y="3466"/>
                </a:lnTo>
                <a:cubicBezTo>
                  <a:pt x="8854" y="3592"/>
                  <a:pt x="8759" y="3750"/>
                  <a:pt x="8633" y="3907"/>
                </a:cubicBezTo>
                <a:cubicBezTo>
                  <a:pt x="8539" y="3781"/>
                  <a:pt x="8476" y="3687"/>
                  <a:pt x="8381" y="3592"/>
                </a:cubicBezTo>
                <a:lnTo>
                  <a:pt x="8349" y="3529"/>
                </a:lnTo>
                <a:lnTo>
                  <a:pt x="8349" y="1702"/>
                </a:lnTo>
                <a:cubicBezTo>
                  <a:pt x="8318" y="1482"/>
                  <a:pt x="8476" y="1324"/>
                  <a:pt x="8665" y="1324"/>
                </a:cubicBezTo>
                <a:close/>
                <a:moveTo>
                  <a:pt x="6774" y="3647"/>
                </a:moveTo>
                <a:cubicBezTo>
                  <a:pt x="7160" y="3647"/>
                  <a:pt x="7546" y="3797"/>
                  <a:pt x="7845" y="4096"/>
                </a:cubicBezTo>
                <a:cubicBezTo>
                  <a:pt x="8318" y="4569"/>
                  <a:pt x="8444" y="5294"/>
                  <a:pt x="8066" y="5892"/>
                </a:cubicBezTo>
                <a:cubicBezTo>
                  <a:pt x="7089" y="6176"/>
                  <a:pt x="6333" y="7058"/>
                  <a:pt x="6239" y="8098"/>
                </a:cubicBezTo>
                <a:lnTo>
                  <a:pt x="5199" y="9043"/>
                </a:lnTo>
                <a:lnTo>
                  <a:pt x="4128" y="8035"/>
                </a:lnTo>
                <a:cubicBezTo>
                  <a:pt x="4065" y="6995"/>
                  <a:pt x="3309" y="6144"/>
                  <a:pt x="2332" y="5892"/>
                </a:cubicBezTo>
                <a:cubicBezTo>
                  <a:pt x="1985" y="5325"/>
                  <a:pt x="2112" y="4569"/>
                  <a:pt x="2553" y="4096"/>
                </a:cubicBezTo>
                <a:cubicBezTo>
                  <a:pt x="2836" y="3813"/>
                  <a:pt x="3246" y="3655"/>
                  <a:pt x="3624" y="3655"/>
                </a:cubicBezTo>
                <a:cubicBezTo>
                  <a:pt x="4033" y="3655"/>
                  <a:pt x="4411" y="3813"/>
                  <a:pt x="4695" y="4096"/>
                </a:cubicBezTo>
                <a:lnTo>
                  <a:pt x="4915" y="4317"/>
                </a:lnTo>
                <a:lnTo>
                  <a:pt x="4978" y="4348"/>
                </a:lnTo>
                <a:cubicBezTo>
                  <a:pt x="5026" y="4411"/>
                  <a:pt x="5112" y="4443"/>
                  <a:pt x="5203" y="4443"/>
                </a:cubicBezTo>
                <a:cubicBezTo>
                  <a:pt x="5294" y="4443"/>
                  <a:pt x="5388" y="4411"/>
                  <a:pt x="5451" y="4348"/>
                </a:cubicBezTo>
                <a:lnTo>
                  <a:pt x="5703" y="4096"/>
                </a:lnTo>
                <a:cubicBezTo>
                  <a:pt x="6002" y="3797"/>
                  <a:pt x="6388" y="3647"/>
                  <a:pt x="6774" y="3647"/>
                </a:cubicBezTo>
                <a:close/>
                <a:moveTo>
                  <a:pt x="662" y="3813"/>
                </a:moveTo>
                <a:cubicBezTo>
                  <a:pt x="1103" y="3970"/>
                  <a:pt x="1418" y="4380"/>
                  <a:pt x="1418" y="4884"/>
                </a:cubicBezTo>
                <a:lnTo>
                  <a:pt x="1418" y="6176"/>
                </a:lnTo>
                <a:cubicBezTo>
                  <a:pt x="1418" y="6365"/>
                  <a:pt x="1576" y="6522"/>
                  <a:pt x="1765" y="6522"/>
                </a:cubicBezTo>
                <a:cubicBezTo>
                  <a:pt x="2679" y="6522"/>
                  <a:pt x="3435" y="7247"/>
                  <a:pt x="3435" y="8161"/>
                </a:cubicBezTo>
                <a:lnTo>
                  <a:pt x="3435" y="8224"/>
                </a:lnTo>
                <a:lnTo>
                  <a:pt x="3435" y="8980"/>
                </a:lnTo>
                <a:cubicBezTo>
                  <a:pt x="3435" y="9169"/>
                  <a:pt x="3592" y="9326"/>
                  <a:pt x="3781" y="9326"/>
                </a:cubicBezTo>
                <a:cubicBezTo>
                  <a:pt x="3970" y="9326"/>
                  <a:pt x="4128" y="9169"/>
                  <a:pt x="4128" y="8980"/>
                </a:cubicBezTo>
                <a:lnTo>
                  <a:pt x="4852" y="9610"/>
                </a:lnTo>
                <a:lnTo>
                  <a:pt x="4852" y="11059"/>
                </a:lnTo>
                <a:lnTo>
                  <a:pt x="2080" y="11059"/>
                </a:lnTo>
                <a:lnTo>
                  <a:pt x="2080" y="9925"/>
                </a:lnTo>
                <a:cubicBezTo>
                  <a:pt x="2080" y="9673"/>
                  <a:pt x="1985" y="9421"/>
                  <a:pt x="1765" y="9200"/>
                </a:cubicBezTo>
                <a:lnTo>
                  <a:pt x="1198" y="8633"/>
                </a:lnTo>
                <a:cubicBezTo>
                  <a:pt x="883" y="8287"/>
                  <a:pt x="662" y="7877"/>
                  <a:pt x="662" y="7404"/>
                </a:cubicBezTo>
                <a:lnTo>
                  <a:pt x="662" y="3813"/>
                </a:lnTo>
                <a:close/>
                <a:moveTo>
                  <a:pt x="9767" y="3844"/>
                </a:moveTo>
                <a:lnTo>
                  <a:pt x="9767" y="7436"/>
                </a:lnTo>
                <a:cubicBezTo>
                  <a:pt x="9767" y="7909"/>
                  <a:pt x="9578" y="8350"/>
                  <a:pt x="9263" y="8665"/>
                </a:cubicBezTo>
                <a:lnTo>
                  <a:pt x="8665" y="9263"/>
                </a:lnTo>
                <a:cubicBezTo>
                  <a:pt x="8476" y="9452"/>
                  <a:pt x="8349" y="9704"/>
                  <a:pt x="8349" y="9988"/>
                </a:cubicBezTo>
                <a:lnTo>
                  <a:pt x="8349" y="11153"/>
                </a:lnTo>
                <a:lnTo>
                  <a:pt x="5514" y="11153"/>
                </a:lnTo>
                <a:lnTo>
                  <a:pt x="5514" y="9736"/>
                </a:lnTo>
                <a:lnTo>
                  <a:pt x="6239" y="9043"/>
                </a:lnTo>
                <a:cubicBezTo>
                  <a:pt x="6270" y="9200"/>
                  <a:pt x="6396" y="9326"/>
                  <a:pt x="6585" y="9326"/>
                </a:cubicBezTo>
                <a:cubicBezTo>
                  <a:pt x="6774" y="9326"/>
                  <a:pt x="6932" y="9169"/>
                  <a:pt x="6932" y="8980"/>
                </a:cubicBezTo>
                <a:lnTo>
                  <a:pt x="6932" y="8255"/>
                </a:lnTo>
                <a:cubicBezTo>
                  <a:pt x="6932" y="7404"/>
                  <a:pt x="7530" y="6711"/>
                  <a:pt x="8349" y="6554"/>
                </a:cubicBezTo>
                <a:lnTo>
                  <a:pt x="8665" y="6554"/>
                </a:lnTo>
                <a:cubicBezTo>
                  <a:pt x="8854" y="6554"/>
                  <a:pt x="9011" y="6396"/>
                  <a:pt x="9011" y="6207"/>
                </a:cubicBezTo>
                <a:lnTo>
                  <a:pt x="9011" y="4916"/>
                </a:lnTo>
                <a:cubicBezTo>
                  <a:pt x="9011" y="4443"/>
                  <a:pt x="9326" y="4002"/>
                  <a:pt x="9767" y="3844"/>
                </a:cubicBezTo>
                <a:close/>
                <a:moveTo>
                  <a:pt x="3120" y="1"/>
                </a:moveTo>
                <a:cubicBezTo>
                  <a:pt x="2647" y="1"/>
                  <a:pt x="2238" y="316"/>
                  <a:pt x="2143" y="757"/>
                </a:cubicBezTo>
                <a:cubicBezTo>
                  <a:pt x="2017" y="694"/>
                  <a:pt x="1891" y="662"/>
                  <a:pt x="1733" y="662"/>
                </a:cubicBezTo>
                <a:cubicBezTo>
                  <a:pt x="1135" y="662"/>
                  <a:pt x="725" y="1135"/>
                  <a:pt x="725" y="1702"/>
                </a:cubicBezTo>
                <a:lnTo>
                  <a:pt x="725" y="3120"/>
                </a:lnTo>
                <a:cubicBezTo>
                  <a:pt x="599" y="3057"/>
                  <a:pt x="473" y="3057"/>
                  <a:pt x="347" y="3057"/>
                </a:cubicBezTo>
                <a:cubicBezTo>
                  <a:pt x="158" y="3057"/>
                  <a:pt x="1" y="3214"/>
                  <a:pt x="1" y="3435"/>
                </a:cubicBezTo>
                <a:lnTo>
                  <a:pt x="1" y="7436"/>
                </a:lnTo>
                <a:cubicBezTo>
                  <a:pt x="1" y="8066"/>
                  <a:pt x="253" y="8696"/>
                  <a:pt x="725" y="9169"/>
                </a:cubicBezTo>
                <a:lnTo>
                  <a:pt x="1292" y="9767"/>
                </a:lnTo>
                <a:cubicBezTo>
                  <a:pt x="1387" y="9830"/>
                  <a:pt x="1418" y="9925"/>
                  <a:pt x="1418" y="9988"/>
                </a:cubicBezTo>
                <a:lnTo>
                  <a:pt x="1418" y="11153"/>
                </a:lnTo>
                <a:lnTo>
                  <a:pt x="1072" y="11153"/>
                </a:lnTo>
                <a:cubicBezTo>
                  <a:pt x="883" y="11153"/>
                  <a:pt x="725" y="11311"/>
                  <a:pt x="725" y="11500"/>
                </a:cubicBezTo>
                <a:cubicBezTo>
                  <a:pt x="725" y="11689"/>
                  <a:pt x="883" y="11847"/>
                  <a:pt x="1072" y="11847"/>
                </a:cubicBezTo>
                <a:lnTo>
                  <a:pt x="9389" y="11847"/>
                </a:lnTo>
                <a:cubicBezTo>
                  <a:pt x="9578" y="11847"/>
                  <a:pt x="9736" y="11689"/>
                  <a:pt x="9736" y="11500"/>
                </a:cubicBezTo>
                <a:cubicBezTo>
                  <a:pt x="9736" y="11311"/>
                  <a:pt x="9578" y="11153"/>
                  <a:pt x="9389" y="11153"/>
                </a:cubicBezTo>
                <a:lnTo>
                  <a:pt x="9106" y="11153"/>
                </a:lnTo>
                <a:lnTo>
                  <a:pt x="9106" y="9988"/>
                </a:lnTo>
                <a:cubicBezTo>
                  <a:pt x="9106" y="9925"/>
                  <a:pt x="9137" y="9799"/>
                  <a:pt x="9232" y="9767"/>
                </a:cubicBezTo>
                <a:lnTo>
                  <a:pt x="9830" y="9169"/>
                </a:lnTo>
                <a:cubicBezTo>
                  <a:pt x="10271" y="8696"/>
                  <a:pt x="10523" y="8098"/>
                  <a:pt x="10523" y="7436"/>
                </a:cubicBezTo>
                <a:lnTo>
                  <a:pt x="10523" y="3466"/>
                </a:lnTo>
                <a:cubicBezTo>
                  <a:pt x="10492" y="3214"/>
                  <a:pt x="10334" y="3057"/>
                  <a:pt x="10114" y="3057"/>
                </a:cubicBezTo>
                <a:cubicBezTo>
                  <a:pt x="9956" y="3057"/>
                  <a:pt x="9862" y="3057"/>
                  <a:pt x="9704" y="3120"/>
                </a:cubicBezTo>
                <a:lnTo>
                  <a:pt x="9704" y="1702"/>
                </a:lnTo>
                <a:cubicBezTo>
                  <a:pt x="9704" y="1103"/>
                  <a:pt x="9232" y="662"/>
                  <a:pt x="8665" y="662"/>
                </a:cubicBezTo>
                <a:cubicBezTo>
                  <a:pt x="8539" y="662"/>
                  <a:pt x="8413" y="694"/>
                  <a:pt x="8286" y="757"/>
                </a:cubicBezTo>
                <a:cubicBezTo>
                  <a:pt x="8160" y="316"/>
                  <a:pt x="7751" y="1"/>
                  <a:pt x="7278" y="1"/>
                </a:cubicBezTo>
                <a:cubicBezTo>
                  <a:pt x="6711" y="1"/>
                  <a:pt x="6270" y="473"/>
                  <a:pt x="6270" y="1009"/>
                </a:cubicBezTo>
                <a:lnTo>
                  <a:pt x="6270" y="1103"/>
                </a:lnTo>
                <a:cubicBezTo>
                  <a:pt x="6144" y="1072"/>
                  <a:pt x="6050" y="1009"/>
                  <a:pt x="5924" y="1009"/>
                </a:cubicBezTo>
                <a:cubicBezTo>
                  <a:pt x="5640" y="1009"/>
                  <a:pt x="5388" y="1135"/>
                  <a:pt x="5199" y="1292"/>
                </a:cubicBezTo>
                <a:cubicBezTo>
                  <a:pt x="5010" y="1135"/>
                  <a:pt x="4758" y="1009"/>
                  <a:pt x="4506" y="1009"/>
                </a:cubicBezTo>
                <a:cubicBezTo>
                  <a:pt x="4380" y="1009"/>
                  <a:pt x="4254" y="1072"/>
                  <a:pt x="4128" y="1103"/>
                </a:cubicBezTo>
                <a:lnTo>
                  <a:pt x="4128" y="1009"/>
                </a:lnTo>
                <a:cubicBezTo>
                  <a:pt x="4128" y="442"/>
                  <a:pt x="3655" y="1"/>
                  <a:pt x="312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1299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E508378-31C6-4BB9-8F87-0DD08014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494" y="3300844"/>
            <a:ext cx="7745506" cy="1846169"/>
          </a:xfrm>
        </p:spPr>
        <p:txBody>
          <a:bodyPr anchor="ctr">
            <a:normAutofit/>
          </a:bodyPr>
          <a:lstStyle/>
          <a:p>
            <a:r>
              <a:rPr lang="es-ES" sz="5400" b="1" dirty="0">
                <a:solidFill>
                  <a:schemeClr val="tx1"/>
                </a:solidFill>
              </a:rPr>
              <a:t>Contexto Nacional</a:t>
            </a:r>
            <a:endParaRPr lang="es-GT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C614F08-EA76-498B-B9D5-7ABA30A39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93306" y="2667000"/>
            <a:ext cx="2743200" cy="1985682"/>
          </a:xfrm>
        </p:spPr>
        <p:txBody>
          <a:bodyPr>
            <a:norm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s-ES" sz="2200" b="1" dirty="0"/>
              <a:t>Datos a la semana epidemiológica 26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ES" sz="2200" b="1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ES" sz="2200" b="1" dirty="0"/>
              <a:t>Del 26 de junio al 2 de julio de 2022</a:t>
            </a: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822" cy="703038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337A4CB-8E94-2B4C-A5AB-A1DB72204A0D}"/>
              </a:ext>
            </a:extLst>
          </p:cNvPr>
          <p:cNvSpPr txBox="1">
            <a:spLocks/>
          </p:cNvSpPr>
          <p:nvPr/>
        </p:nvSpPr>
        <p:spPr>
          <a:xfrm>
            <a:off x="3150100" y="566721"/>
            <a:ext cx="7659713" cy="1000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200" b="1" dirty="0">
                <a:solidFill>
                  <a:srgbClr val="178CC5"/>
                </a:solidFill>
                <a:latin typeface="Montserrat" pitchFamily="2" charset="77"/>
              </a:rPr>
              <a:t>Intervenciones de salud y nutrición</a:t>
            </a:r>
          </a:p>
        </p:txBody>
      </p:sp>
      <p:pic>
        <p:nvPicPr>
          <p:cNvPr id="10" name="Imagen 6"/>
          <p:cNvPicPr>
            <a:picLocks noChangeAspect="1"/>
          </p:cNvPicPr>
          <p:nvPr/>
        </p:nvPicPr>
        <p:blipFill rotWithShape="1">
          <a:blip r:embed="rId3"/>
          <a:srcRect l="55557" t="41068" r="34406" b="48166"/>
          <a:stretch/>
        </p:blipFill>
        <p:spPr>
          <a:xfrm>
            <a:off x="935583" y="2054547"/>
            <a:ext cx="5794826" cy="1590931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/>
          <a:srcRect l="55586" t="51847" r="34285" b="31233"/>
          <a:stretch/>
        </p:blipFill>
        <p:spPr>
          <a:xfrm>
            <a:off x="1181016" y="4223393"/>
            <a:ext cx="4883029" cy="2009554"/>
          </a:xfrm>
          <a:prstGeom prst="rect">
            <a:avLst/>
          </a:prstGeom>
        </p:spPr>
      </p:pic>
      <p:sp>
        <p:nvSpPr>
          <p:cNvPr id="12" name="CuadroTexto 4"/>
          <p:cNvSpPr txBox="1"/>
          <p:nvPr/>
        </p:nvSpPr>
        <p:spPr>
          <a:xfrm>
            <a:off x="7041435" y="1848100"/>
            <a:ext cx="4786375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GT" b="1" dirty="0"/>
              <a:t>Actividades presupuestarias vinculadas POASAN</a:t>
            </a:r>
          </a:p>
        </p:txBody>
      </p:sp>
      <p:sp>
        <p:nvSpPr>
          <p:cNvPr id="13" name="Cerrar llave 11"/>
          <p:cNvSpPr/>
          <p:nvPr/>
        </p:nvSpPr>
        <p:spPr>
          <a:xfrm>
            <a:off x="6064045" y="1873705"/>
            <a:ext cx="1084073" cy="4699376"/>
          </a:xfrm>
          <a:prstGeom prst="rightBrace">
            <a:avLst>
              <a:gd name="adj1" fmla="val 8333"/>
              <a:gd name="adj2" fmla="val 50504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graphicFrame>
        <p:nvGraphicFramePr>
          <p:cNvPr id="14" name="Diagrama 3"/>
          <p:cNvGraphicFramePr/>
          <p:nvPr>
            <p:extLst>
              <p:ext uri="{D42A27DB-BD31-4B8C-83A1-F6EECF244321}">
                <p14:modId xmlns:p14="http://schemas.microsoft.com/office/powerpoint/2010/main" val="3285422815"/>
              </p:ext>
            </p:extLst>
          </p:nvPr>
        </p:nvGraphicFramePr>
        <p:xfrm>
          <a:off x="6882809" y="1724520"/>
          <a:ext cx="5103628" cy="4537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CuadroTexto 20"/>
          <p:cNvSpPr txBox="1"/>
          <p:nvPr/>
        </p:nvSpPr>
        <p:spPr>
          <a:xfrm>
            <a:off x="4087369" y="248068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16" name="CuadroTexto 21"/>
          <p:cNvSpPr txBox="1"/>
          <p:nvPr/>
        </p:nvSpPr>
        <p:spPr>
          <a:xfrm>
            <a:off x="4239769" y="263308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17" name="CuadroTexto 22"/>
          <p:cNvSpPr txBox="1"/>
          <p:nvPr/>
        </p:nvSpPr>
        <p:spPr>
          <a:xfrm>
            <a:off x="4575072" y="278548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18" name="CuadroTexto 23"/>
          <p:cNvSpPr txBox="1"/>
          <p:nvPr/>
        </p:nvSpPr>
        <p:spPr>
          <a:xfrm>
            <a:off x="4144908" y="3138383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19" name="CuadroTexto 24"/>
          <p:cNvSpPr txBox="1"/>
          <p:nvPr/>
        </p:nvSpPr>
        <p:spPr>
          <a:xfrm>
            <a:off x="4921574" y="4411224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20" name="CuadroTexto 25"/>
          <p:cNvSpPr txBox="1"/>
          <p:nvPr/>
        </p:nvSpPr>
        <p:spPr>
          <a:xfrm>
            <a:off x="4786101" y="474829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21" name="CuadroTexto 26"/>
          <p:cNvSpPr txBox="1"/>
          <p:nvPr/>
        </p:nvSpPr>
        <p:spPr>
          <a:xfrm>
            <a:off x="4940878" y="5135643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22" name="CuadroTexto 27"/>
          <p:cNvSpPr txBox="1"/>
          <p:nvPr/>
        </p:nvSpPr>
        <p:spPr>
          <a:xfrm>
            <a:off x="5214437" y="4863592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23" name="CuadroTexto 28"/>
          <p:cNvSpPr txBox="1"/>
          <p:nvPr/>
        </p:nvSpPr>
        <p:spPr>
          <a:xfrm>
            <a:off x="5158167" y="5422422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24" name="CuadroTexto 29"/>
          <p:cNvSpPr txBox="1"/>
          <p:nvPr/>
        </p:nvSpPr>
        <p:spPr>
          <a:xfrm>
            <a:off x="4523949" y="5730968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25" name="CuadroTexto 30"/>
          <p:cNvSpPr txBox="1"/>
          <p:nvPr/>
        </p:nvSpPr>
        <p:spPr>
          <a:xfrm>
            <a:off x="5256877" y="5863615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26" name="CuadroTexto 31"/>
          <p:cNvSpPr txBox="1"/>
          <p:nvPr/>
        </p:nvSpPr>
        <p:spPr>
          <a:xfrm>
            <a:off x="3804023" y="5361636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27" name="CuadroTexto 32"/>
          <p:cNvSpPr txBox="1"/>
          <p:nvPr/>
        </p:nvSpPr>
        <p:spPr>
          <a:xfrm>
            <a:off x="4209266" y="5053090"/>
            <a:ext cx="365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s-GT" dirty="0">
              <a:solidFill>
                <a:srgbClr val="FF0000"/>
              </a:solidFill>
            </a:endParaRPr>
          </a:p>
        </p:txBody>
      </p:sp>
      <p:sp>
        <p:nvSpPr>
          <p:cNvPr id="28" name="CuadroTexto 33"/>
          <p:cNvSpPr txBox="1"/>
          <p:nvPr/>
        </p:nvSpPr>
        <p:spPr>
          <a:xfrm>
            <a:off x="4188817" y="3294889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600" b="1" i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29" name="CuadroTexto 34"/>
          <p:cNvSpPr txBox="1"/>
          <p:nvPr/>
        </p:nvSpPr>
        <p:spPr>
          <a:xfrm>
            <a:off x="5809683" y="56070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600" b="1" i="1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58093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E508378-31C6-4BB9-8F87-0DD080143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3666" y="0"/>
            <a:ext cx="7745506" cy="1846169"/>
          </a:xfrm>
        </p:spPr>
        <p:txBody>
          <a:bodyPr anchor="ctr">
            <a:normAutofit/>
          </a:bodyPr>
          <a:lstStyle/>
          <a:p>
            <a:r>
              <a:rPr lang="es-ES" sz="5400" b="1" dirty="0">
                <a:solidFill>
                  <a:schemeClr val="tx1"/>
                </a:solidFill>
              </a:rPr>
              <a:t>Contexto Nacional</a:t>
            </a:r>
            <a:endParaRPr lang="es-GT" dirty="0"/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383"/>
            <a:ext cx="12280822" cy="7030383"/>
          </a:xfrm>
          <a:prstGeom prst="rect">
            <a:avLst/>
          </a:prstGeom>
        </p:spPr>
      </p:pic>
      <p:sp>
        <p:nvSpPr>
          <p:cNvPr id="31" name="30 Rectángulo"/>
          <p:cNvSpPr/>
          <p:nvPr/>
        </p:nvSpPr>
        <p:spPr>
          <a:xfrm>
            <a:off x="3230089" y="1559689"/>
            <a:ext cx="73033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Acciones enfocadas a la Madre</a:t>
            </a:r>
            <a:endParaRPr lang="es-GT" sz="2400" b="1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2400" dirty="0"/>
              <a:t>Atención prenatal.</a:t>
            </a:r>
            <a:endParaRPr lang="es-GT" sz="24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2400" dirty="0"/>
              <a:t>Vigilancia de la ganancia de peso a la embarazada.</a:t>
            </a:r>
            <a:endParaRPr lang="es-GT" sz="24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2400" dirty="0" err="1"/>
              <a:t>Suplementación</a:t>
            </a:r>
            <a:r>
              <a:rPr lang="es-ES" sz="2400" dirty="0"/>
              <a:t> con Hierro y Ácido Fólico.</a:t>
            </a:r>
            <a:endParaRPr lang="es-GT" sz="24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2400" dirty="0"/>
              <a:t>Parto limpio y seguro.</a:t>
            </a:r>
            <a:endParaRPr lang="es-GT" sz="24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2400" dirty="0"/>
              <a:t>Atención postparto(puerperio).</a:t>
            </a:r>
            <a:endParaRPr lang="es-GT" sz="24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2400" dirty="0"/>
              <a:t>Espaciamiento de embarazos.</a:t>
            </a:r>
            <a:endParaRPr lang="es-GT" sz="2400" dirty="0"/>
          </a:p>
          <a:p>
            <a:pPr marL="457200" lvl="0" indent="-457200">
              <a:buFont typeface="Arial" pitchFamily="34" charset="0"/>
              <a:buChar char="•"/>
            </a:pPr>
            <a:r>
              <a:rPr lang="es-ES" sz="2400" dirty="0"/>
              <a:t>Atención al recién nacido.</a:t>
            </a:r>
            <a:endParaRPr lang="es-GT" sz="2400" dirty="0"/>
          </a:p>
        </p:txBody>
      </p:sp>
      <p:grpSp>
        <p:nvGrpSpPr>
          <p:cNvPr id="2" name="Google Shape;13441;p88"/>
          <p:cNvGrpSpPr/>
          <p:nvPr/>
        </p:nvGrpSpPr>
        <p:grpSpPr>
          <a:xfrm>
            <a:off x="6225840" y="605642"/>
            <a:ext cx="875605" cy="771896"/>
            <a:chOff x="-57578225" y="1904075"/>
            <a:chExt cx="319025" cy="318225"/>
          </a:xfrm>
        </p:grpSpPr>
        <p:sp>
          <p:nvSpPr>
            <p:cNvPr id="34" name="Google Shape;13442;p88"/>
            <p:cNvSpPr/>
            <p:nvPr/>
          </p:nvSpPr>
          <p:spPr>
            <a:xfrm>
              <a:off x="-57578225" y="1904075"/>
              <a:ext cx="319025" cy="318225"/>
            </a:xfrm>
            <a:custGeom>
              <a:avLst/>
              <a:gdLst/>
              <a:ahLst/>
              <a:cxnLst/>
              <a:rect l="l" t="t" r="r" b="b"/>
              <a:pathLst>
                <a:path w="12761" h="12729" extrusionOk="0">
                  <a:moveTo>
                    <a:pt x="4601" y="1418"/>
                  </a:moveTo>
                  <a:cubicBezTo>
                    <a:pt x="4632" y="1702"/>
                    <a:pt x="4727" y="1922"/>
                    <a:pt x="4790" y="2206"/>
                  </a:cubicBezTo>
                  <a:cubicBezTo>
                    <a:pt x="3687" y="2962"/>
                    <a:pt x="2994" y="4254"/>
                    <a:pt x="2994" y="5640"/>
                  </a:cubicBezTo>
                  <a:lnTo>
                    <a:pt x="2994" y="5986"/>
                  </a:lnTo>
                  <a:cubicBezTo>
                    <a:pt x="2710" y="5986"/>
                    <a:pt x="2458" y="6081"/>
                    <a:pt x="2238" y="6175"/>
                  </a:cubicBezTo>
                  <a:lnTo>
                    <a:pt x="2238" y="5608"/>
                  </a:lnTo>
                  <a:cubicBezTo>
                    <a:pt x="2238" y="3876"/>
                    <a:pt x="3183" y="2300"/>
                    <a:pt x="4601" y="1418"/>
                  </a:cubicBezTo>
                  <a:close/>
                  <a:moveTo>
                    <a:pt x="7121" y="757"/>
                  </a:moveTo>
                  <a:cubicBezTo>
                    <a:pt x="9799" y="757"/>
                    <a:pt x="12004" y="2930"/>
                    <a:pt x="12004" y="5640"/>
                  </a:cubicBezTo>
                  <a:lnTo>
                    <a:pt x="12004" y="6238"/>
                  </a:lnTo>
                  <a:cubicBezTo>
                    <a:pt x="11752" y="6112"/>
                    <a:pt x="11532" y="6018"/>
                    <a:pt x="11248" y="6018"/>
                  </a:cubicBezTo>
                  <a:lnTo>
                    <a:pt x="10902" y="6018"/>
                  </a:lnTo>
                  <a:cubicBezTo>
                    <a:pt x="8098" y="6018"/>
                    <a:pt x="5703" y="3907"/>
                    <a:pt x="5325" y="1103"/>
                  </a:cubicBezTo>
                  <a:cubicBezTo>
                    <a:pt x="5861" y="883"/>
                    <a:pt x="6491" y="757"/>
                    <a:pt x="7121" y="757"/>
                  </a:cubicBezTo>
                  <a:close/>
                  <a:moveTo>
                    <a:pt x="2994" y="6742"/>
                  </a:moveTo>
                  <a:lnTo>
                    <a:pt x="2994" y="8223"/>
                  </a:lnTo>
                  <a:cubicBezTo>
                    <a:pt x="2616" y="8223"/>
                    <a:pt x="2238" y="7971"/>
                    <a:pt x="2238" y="7436"/>
                  </a:cubicBezTo>
                  <a:cubicBezTo>
                    <a:pt x="2269" y="7058"/>
                    <a:pt x="2584" y="6742"/>
                    <a:pt x="2994" y="6742"/>
                  </a:cubicBezTo>
                  <a:close/>
                  <a:moveTo>
                    <a:pt x="11248" y="6742"/>
                  </a:moveTo>
                  <a:cubicBezTo>
                    <a:pt x="11658" y="6742"/>
                    <a:pt x="12004" y="7058"/>
                    <a:pt x="12004" y="7499"/>
                  </a:cubicBezTo>
                  <a:cubicBezTo>
                    <a:pt x="12004" y="7908"/>
                    <a:pt x="11658" y="8223"/>
                    <a:pt x="11248" y="8223"/>
                  </a:cubicBezTo>
                  <a:lnTo>
                    <a:pt x="11248" y="6742"/>
                  </a:lnTo>
                  <a:close/>
                  <a:moveTo>
                    <a:pt x="1828" y="8444"/>
                  </a:moveTo>
                  <a:cubicBezTo>
                    <a:pt x="2112" y="8790"/>
                    <a:pt x="2553" y="8979"/>
                    <a:pt x="3025" y="8979"/>
                  </a:cubicBezTo>
                  <a:cubicBezTo>
                    <a:pt x="3088" y="9830"/>
                    <a:pt x="3466" y="10681"/>
                    <a:pt x="4034" y="11311"/>
                  </a:cubicBezTo>
                  <a:cubicBezTo>
                    <a:pt x="3656" y="11752"/>
                    <a:pt x="3183" y="11972"/>
                    <a:pt x="2616" y="11972"/>
                  </a:cubicBezTo>
                  <a:cubicBezTo>
                    <a:pt x="1608" y="11972"/>
                    <a:pt x="789" y="11153"/>
                    <a:pt x="789" y="10113"/>
                  </a:cubicBezTo>
                  <a:cubicBezTo>
                    <a:pt x="789" y="9420"/>
                    <a:pt x="1198" y="8759"/>
                    <a:pt x="1828" y="8444"/>
                  </a:cubicBezTo>
                  <a:close/>
                  <a:moveTo>
                    <a:pt x="5042" y="2962"/>
                  </a:moveTo>
                  <a:cubicBezTo>
                    <a:pt x="5987" y="5073"/>
                    <a:pt x="8066" y="6616"/>
                    <a:pt x="10461" y="6774"/>
                  </a:cubicBezTo>
                  <a:lnTo>
                    <a:pt x="10461" y="8664"/>
                  </a:lnTo>
                  <a:cubicBezTo>
                    <a:pt x="10492" y="10492"/>
                    <a:pt x="8980" y="11972"/>
                    <a:pt x="7121" y="11972"/>
                  </a:cubicBezTo>
                  <a:cubicBezTo>
                    <a:pt x="5262" y="11972"/>
                    <a:pt x="3719" y="10460"/>
                    <a:pt x="3719" y="8633"/>
                  </a:cubicBezTo>
                  <a:lnTo>
                    <a:pt x="3719" y="5640"/>
                  </a:lnTo>
                  <a:cubicBezTo>
                    <a:pt x="3719" y="4600"/>
                    <a:pt x="4254" y="3592"/>
                    <a:pt x="5042" y="2962"/>
                  </a:cubicBezTo>
                  <a:close/>
                  <a:moveTo>
                    <a:pt x="7121" y="0"/>
                  </a:moveTo>
                  <a:cubicBezTo>
                    <a:pt x="5577" y="0"/>
                    <a:pt x="4191" y="631"/>
                    <a:pt x="3151" y="1670"/>
                  </a:cubicBezTo>
                  <a:cubicBezTo>
                    <a:pt x="2080" y="2710"/>
                    <a:pt x="1482" y="4128"/>
                    <a:pt x="1482" y="5640"/>
                  </a:cubicBezTo>
                  <a:lnTo>
                    <a:pt x="1482" y="7751"/>
                  </a:lnTo>
                  <a:cubicBezTo>
                    <a:pt x="568" y="8192"/>
                    <a:pt x="1" y="9105"/>
                    <a:pt x="1" y="10113"/>
                  </a:cubicBezTo>
                  <a:cubicBezTo>
                    <a:pt x="1" y="11594"/>
                    <a:pt x="1167" y="12728"/>
                    <a:pt x="2584" y="12728"/>
                  </a:cubicBezTo>
                  <a:cubicBezTo>
                    <a:pt x="3340" y="12728"/>
                    <a:pt x="4034" y="12413"/>
                    <a:pt x="4569" y="11846"/>
                  </a:cubicBezTo>
                  <a:cubicBezTo>
                    <a:pt x="5262" y="12413"/>
                    <a:pt x="6176" y="12728"/>
                    <a:pt x="7121" y="12728"/>
                  </a:cubicBezTo>
                  <a:cubicBezTo>
                    <a:pt x="8224" y="12728"/>
                    <a:pt x="9232" y="12287"/>
                    <a:pt x="10020" y="11500"/>
                  </a:cubicBezTo>
                  <a:cubicBezTo>
                    <a:pt x="10744" y="10838"/>
                    <a:pt x="11122" y="9924"/>
                    <a:pt x="11217" y="8979"/>
                  </a:cubicBezTo>
                  <a:cubicBezTo>
                    <a:pt x="12036" y="8979"/>
                    <a:pt x="12697" y="8318"/>
                    <a:pt x="12697" y="7499"/>
                  </a:cubicBezTo>
                  <a:lnTo>
                    <a:pt x="12697" y="5640"/>
                  </a:lnTo>
                  <a:cubicBezTo>
                    <a:pt x="12760" y="4128"/>
                    <a:pt x="12162" y="2710"/>
                    <a:pt x="11091" y="1670"/>
                  </a:cubicBezTo>
                  <a:cubicBezTo>
                    <a:pt x="10020" y="599"/>
                    <a:pt x="8602" y="0"/>
                    <a:pt x="71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443;p88"/>
            <p:cNvSpPr/>
            <p:nvPr/>
          </p:nvSpPr>
          <p:spPr>
            <a:xfrm>
              <a:off x="-57446675" y="2073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68"/>
                    <a:pt x="158" y="726"/>
                    <a:pt x="347" y="726"/>
                  </a:cubicBezTo>
                  <a:cubicBezTo>
                    <a:pt x="567" y="726"/>
                    <a:pt x="725" y="568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444;p88"/>
            <p:cNvSpPr/>
            <p:nvPr/>
          </p:nvSpPr>
          <p:spPr>
            <a:xfrm>
              <a:off x="-57371850" y="207340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8"/>
                  </a:cubicBezTo>
                  <a:cubicBezTo>
                    <a:pt x="0" y="537"/>
                    <a:pt x="158" y="726"/>
                    <a:pt x="347" y="726"/>
                  </a:cubicBezTo>
                  <a:cubicBezTo>
                    <a:pt x="567" y="726"/>
                    <a:pt x="725" y="537"/>
                    <a:pt x="725" y="348"/>
                  </a:cubicBezTo>
                  <a:cubicBezTo>
                    <a:pt x="725" y="158"/>
                    <a:pt x="567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445;p88"/>
            <p:cNvSpPr/>
            <p:nvPr/>
          </p:nvSpPr>
          <p:spPr>
            <a:xfrm>
              <a:off x="-57436450" y="2136625"/>
              <a:ext cx="72500" cy="29750"/>
            </a:xfrm>
            <a:custGeom>
              <a:avLst/>
              <a:gdLst/>
              <a:ahLst/>
              <a:cxnLst/>
              <a:rect l="l" t="t" r="r" b="b"/>
              <a:pathLst>
                <a:path w="2900" h="1190" extrusionOk="0">
                  <a:moveTo>
                    <a:pt x="387" y="0"/>
                  </a:moveTo>
                  <a:cubicBezTo>
                    <a:pt x="292" y="0"/>
                    <a:pt x="206" y="40"/>
                    <a:pt x="158" y="118"/>
                  </a:cubicBezTo>
                  <a:cubicBezTo>
                    <a:pt x="1" y="276"/>
                    <a:pt x="1" y="496"/>
                    <a:pt x="158" y="622"/>
                  </a:cubicBezTo>
                  <a:cubicBezTo>
                    <a:pt x="505" y="969"/>
                    <a:pt x="977" y="1190"/>
                    <a:pt x="1450" y="1190"/>
                  </a:cubicBezTo>
                  <a:cubicBezTo>
                    <a:pt x="1923" y="1190"/>
                    <a:pt x="2427" y="969"/>
                    <a:pt x="2742" y="622"/>
                  </a:cubicBezTo>
                  <a:cubicBezTo>
                    <a:pt x="2899" y="465"/>
                    <a:pt x="2899" y="244"/>
                    <a:pt x="2742" y="118"/>
                  </a:cubicBezTo>
                  <a:cubicBezTo>
                    <a:pt x="2679" y="40"/>
                    <a:pt x="2592" y="0"/>
                    <a:pt x="2502" y="0"/>
                  </a:cubicBezTo>
                  <a:cubicBezTo>
                    <a:pt x="2411" y="0"/>
                    <a:pt x="2316" y="40"/>
                    <a:pt x="2238" y="118"/>
                  </a:cubicBezTo>
                  <a:cubicBezTo>
                    <a:pt x="2049" y="307"/>
                    <a:pt x="1734" y="433"/>
                    <a:pt x="1450" y="433"/>
                  </a:cubicBezTo>
                  <a:cubicBezTo>
                    <a:pt x="1167" y="433"/>
                    <a:pt x="851" y="307"/>
                    <a:pt x="662" y="118"/>
                  </a:cubicBezTo>
                  <a:cubicBezTo>
                    <a:pt x="584" y="40"/>
                    <a:pt x="481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58093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" y="0"/>
            <a:ext cx="12167616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480715" y="1171869"/>
            <a:ext cx="7157103" cy="3067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GT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es-GT" sz="2800" dirty="0"/>
              <a:t>Estrategia del MSPAS para lleva a la población mas lejana la cartera de servicios materno infantil, así mismo poder aumentar la producción y cobertura de las intervenciones. </a:t>
            </a:r>
          </a:p>
          <a:p>
            <a:r>
              <a:rPr lang="es-GT" sz="2800" dirty="0"/>
              <a:t>(Pueden ser institucionales o no institucionales.)  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81000" y="312758"/>
            <a:ext cx="25717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Brigadas de Salud  y Nutrición </a:t>
            </a:r>
            <a:endParaRPr lang="es-GT" sz="3600" dirty="0">
              <a:solidFill>
                <a:schemeClr val="bg1"/>
              </a:solidFill>
            </a:endParaRPr>
          </a:p>
        </p:txBody>
      </p:sp>
      <p:pic>
        <p:nvPicPr>
          <p:cNvPr id="7" name="Imagen 2" descr="Un hombre parado en una roca junto a un árbol&#10;&#10;Descripción generada automáticamente con confianza media">
            <a:extLst>
              <a:ext uri="{FF2B5EF4-FFF2-40B4-BE49-F238E27FC236}">
                <a16:creationId xmlns:a16="http://schemas.microsoft.com/office/drawing/2014/main" id="{B92E111A-8D30-4A33-AF5E-4ED638B808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9" y="4155319"/>
            <a:ext cx="1888176" cy="251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1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8" y="-1"/>
            <a:ext cx="12280822" cy="7030383"/>
          </a:xfrm>
          <a:prstGeom prst="rect">
            <a:avLst/>
          </a:prstGeom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CA4BCB3-C19D-7DAE-2DBC-37D746D11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581" y="1427281"/>
            <a:ext cx="1383116" cy="141135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GT" sz="2000" dirty="0"/>
              <a:t>2018 Emergencia del Volcán de Fuego </a:t>
            </a:r>
          </a:p>
          <a:p>
            <a:pPr marL="0" indent="0" algn="ctr">
              <a:buNone/>
            </a:pPr>
            <a:r>
              <a:rPr lang="es-GT" sz="2000" dirty="0"/>
              <a:t>(UNICEF)</a:t>
            </a:r>
          </a:p>
        </p:txBody>
      </p:sp>
      <p:grpSp>
        <p:nvGrpSpPr>
          <p:cNvPr id="2" name="Google Shape;11179;p81">
            <a:extLst>
              <a:ext uri="{FF2B5EF4-FFF2-40B4-BE49-F238E27FC236}">
                <a16:creationId xmlns:a16="http://schemas.microsoft.com/office/drawing/2014/main" id="{6CDEA425-BED9-C864-D634-7A693B95E997}"/>
              </a:ext>
            </a:extLst>
          </p:cNvPr>
          <p:cNvGrpSpPr/>
          <p:nvPr/>
        </p:nvGrpSpPr>
        <p:grpSpPr>
          <a:xfrm rot="10800000" flipH="1">
            <a:off x="2624419" y="2844953"/>
            <a:ext cx="8178712" cy="1757405"/>
            <a:chOff x="219558" y="4738465"/>
            <a:chExt cx="5852400" cy="102300"/>
          </a:xfrm>
        </p:grpSpPr>
        <p:cxnSp>
          <p:nvCxnSpPr>
            <p:cNvPr id="9" name="Google Shape;11180;p81">
              <a:extLst>
                <a:ext uri="{FF2B5EF4-FFF2-40B4-BE49-F238E27FC236}">
                  <a16:creationId xmlns:a16="http://schemas.microsoft.com/office/drawing/2014/main" id="{0642F64A-2360-4DE1-4F1D-8BA24C968DA4}"/>
                </a:ext>
              </a:extLst>
            </p:cNvPr>
            <p:cNvCxnSpPr/>
            <p:nvPr/>
          </p:nvCxnSpPr>
          <p:spPr>
            <a:xfrm>
              <a:off x="219558" y="4789684"/>
              <a:ext cx="5852400" cy="0"/>
            </a:xfrm>
            <a:prstGeom prst="straightConnector1">
              <a:avLst/>
            </a:prstGeom>
            <a:noFill/>
            <a:ln w="9525" cap="flat" cmpd="sng">
              <a:solidFill>
                <a:srgbClr val="5F7D95"/>
              </a:solidFill>
              <a:prstDash val="solid"/>
              <a:round/>
              <a:headEnd type="oval" w="med" len="med"/>
              <a:tailEnd type="oval" w="med" len="med"/>
            </a:ln>
          </p:spPr>
        </p:cxnSp>
        <p:sp>
          <p:nvSpPr>
            <p:cNvPr id="10" name="Google Shape;11181;p81">
              <a:extLst>
                <a:ext uri="{FF2B5EF4-FFF2-40B4-BE49-F238E27FC236}">
                  <a16:creationId xmlns:a16="http://schemas.microsoft.com/office/drawing/2014/main" id="{1FE9FCC3-06E7-B217-A8A7-4B53A82CE37C}"/>
                </a:ext>
              </a:extLst>
            </p:cNvPr>
            <p:cNvSpPr/>
            <p:nvPr/>
          </p:nvSpPr>
          <p:spPr>
            <a:xfrm>
              <a:off x="1200298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182;p81">
              <a:extLst>
                <a:ext uri="{FF2B5EF4-FFF2-40B4-BE49-F238E27FC236}">
                  <a16:creationId xmlns:a16="http://schemas.microsoft.com/office/drawing/2014/main" id="{0F8DF215-F91E-DF95-392D-7FB0612B51DC}"/>
                </a:ext>
              </a:extLst>
            </p:cNvPr>
            <p:cNvSpPr/>
            <p:nvPr/>
          </p:nvSpPr>
          <p:spPr>
            <a:xfrm>
              <a:off x="2175146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183;p81">
              <a:extLst>
                <a:ext uri="{FF2B5EF4-FFF2-40B4-BE49-F238E27FC236}">
                  <a16:creationId xmlns:a16="http://schemas.microsoft.com/office/drawing/2014/main" id="{BE4B8798-8FE9-0EA8-B3C4-444AC135528F}"/>
                </a:ext>
              </a:extLst>
            </p:cNvPr>
            <p:cNvSpPr/>
            <p:nvPr/>
          </p:nvSpPr>
          <p:spPr>
            <a:xfrm>
              <a:off x="3040751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184;p81">
              <a:extLst>
                <a:ext uri="{FF2B5EF4-FFF2-40B4-BE49-F238E27FC236}">
                  <a16:creationId xmlns:a16="http://schemas.microsoft.com/office/drawing/2014/main" id="{4158F101-200B-9B7B-68E6-8C447CA4D977}"/>
                </a:ext>
              </a:extLst>
            </p:cNvPr>
            <p:cNvSpPr/>
            <p:nvPr/>
          </p:nvSpPr>
          <p:spPr>
            <a:xfrm>
              <a:off x="402815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185;p81">
              <a:extLst>
                <a:ext uri="{FF2B5EF4-FFF2-40B4-BE49-F238E27FC236}">
                  <a16:creationId xmlns:a16="http://schemas.microsoft.com/office/drawing/2014/main" id="{57260A64-8CB2-50D1-BA07-4F572C4BC4C6}"/>
                </a:ext>
              </a:extLst>
            </p:cNvPr>
            <p:cNvSpPr/>
            <p:nvPr/>
          </p:nvSpPr>
          <p:spPr>
            <a:xfrm>
              <a:off x="5040827" y="4738465"/>
              <a:ext cx="102300" cy="102300"/>
            </a:xfrm>
            <a:prstGeom prst="ellipse">
              <a:avLst/>
            </a:pr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Marcador de contenido 4">
            <a:extLst>
              <a:ext uri="{FF2B5EF4-FFF2-40B4-BE49-F238E27FC236}">
                <a16:creationId xmlns:a16="http://schemas.microsoft.com/office/drawing/2014/main" id="{4A93156A-DB94-4A9D-12F2-760FA7B44A5F}"/>
              </a:ext>
            </a:extLst>
          </p:cNvPr>
          <p:cNvSpPr txBox="1">
            <a:spLocks/>
          </p:cNvSpPr>
          <p:nvPr/>
        </p:nvSpPr>
        <p:spPr>
          <a:xfrm>
            <a:off x="4347529" y="4761748"/>
            <a:ext cx="2233565" cy="175740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GT" sz="2000" dirty="0"/>
              <a:t>2020 Búsqueda Activa de casos de DA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GT" sz="2000" dirty="0"/>
              <a:t>Institucionales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GT" sz="2000" dirty="0"/>
              <a:t>Cooperantes (UNICEF, OPS, PMA)</a:t>
            </a:r>
          </a:p>
        </p:txBody>
      </p:sp>
      <p:sp>
        <p:nvSpPr>
          <p:cNvPr id="16" name="Marcador de contenido 4">
            <a:extLst>
              <a:ext uri="{FF2B5EF4-FFF2-40B4-BE49-F238E27FC236}">
                <a16:creationId xmlns:a16="http://schemas.microsoft.com/office/drawing/2014/main" id="{80AB60CB-4D3C-8E10-29FB-A4861A1665DE}"/>
              </a:ext>
            </a:extLst>
          </p:cNvPr>
          <p:cNvSpPr txBox="1">
            <a:spLocks/>
          </p:cNvSpPr>
          <p:nvPr/>
        </p:nvSpPr>
        <p:spPr>
          <a:xfrm>
            <a:off x="5921754" y="1427281"/>
            <a:ext cx="1505861" cy="1464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GT" sz="2000" dirty="0"/>
              <a:t>2021 Brigadas Nutricional DAS con alta tasas de DA</a:t>
            </a:r>
          </a:p>
        </p:txBody>
      </p:sp>
      <p:sp>
        <p:nvSpPr>
          <p:cNvPr id="17" name="Marcador de contenido 4">
            <a:extLst>
              <a:ext uri="{FF2B5EF4-FFF2-40B4-BE49-F238E27FC236}">
                <a16:creationId xmlns:a16="http://schemas.microsoft.com/office/drawing/2014/main" id="{067BFD70-F70D-63DB-CAFB-F1F7CB377E9C}"/>
              </a:ext>
            </a:extLst>
          </p:cNvPr>
          <p:cNvSpPr txBox="1">
            <a:spLocks/>
          </p:cNvSpPr>
          <p:nvPr/>
        </p:nvSpPr>
        <p:spPr>
          <a:xfrm>
            <a:off x="7265475" y="4759576"/>
            <a:ext cx="1732751" cy="1757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GT" sz="2000" dirty="0"/>
              <a:t>2022 Brigadas Integrales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GT" sz="2000" dirty="0"/>
              <a:t>Salud y Nutrición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GT" sz="2000" dirty="0"/>
              <a:t>Vacuna COVID 19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s-GT" sz="2000" dirty="0"/>
          </a:p>
        </p:txBody>
      </p:sp>
      <p:sp>
        <p:nvSpPr>
          <p:cNvPr id="18" name="Marcador de contenido 4">
            <a:extLst>
              <a:ext uri="{FF2B5EF4-FFF2-40B4-BE49-F238E27FC236}">
                <a16:creationId xmlns:a16="http://schemas.microsoft.com/office/drawing/2014/main" id="{BFA0AC89-E4D4-F7B6-5B35-21D57605F96B}"/>
              </a:ext>
            </a:extLst>
          </p:cNvPr>
          <p:cNvSpPr txBox="1">
            <a:spLocks/>
          </p:cNvSpPr>
          <p:nvPr/>
        </p:nvSpPr>
        <p:spPr>
          <a:xfrm>
            <a:off x="8781466" y="1493731"/>
            <a:ext cx="2032298" cy="1805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GT" sz="2000" dirty="0"/>
              <a:t>2023 Brigadas Integrales dentro del POASAN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GT" sz="2000" dirty="0"/>
              <a:t>(institucionales) </a:t>
            </a:r>
          </a:p>
        </p:txBody>
      </p:sp>
      <p:pic>
        <p:nvPicPr>
          <p:cNvPr id="19" name="Imagen 1">
            <a:extLst>
              <a:ext uri="{FF2B5EF4-FFF2-40B4-BE49-F238E27FC236}">
                <a16:creationId xmlns:a16="http://schemas.microsoft.com/office/drawing/2014/main" id="{E2EB7E20-529A-F3FD-B784-9770E07EF81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5962" y="4759577"/>
            <a:ext cx="2207499" cy="1655624"/>
          </a:xfrm>
          <a:prstGeom prst="rect">
            <a:avLst/>
          </a:prstGeom>
        </p:spPr>
      </p:pic>
      <p:sp>
        <p:nvSpPr>
          <p:cNvPr id="20" name="19 Rectángulo"/>
          <p:cNvSpPr/>
          <p:nvPr/>
        </p:nvSpPr>
        <p:spPr>
          <a:xfrm>
            <a:off x="381000" y="312758"/>
            <a:ext cx="2571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Brigadas</a:t>
            </a:r>
            <a:endParaRPr lang="es-GT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14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7616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606380" y="1579592"/>
            <a:ext cx="70381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base">
              <a:buFont typeface="+mj-lt"/>
              <a:buAutoNum type="arabicPeriod"/>
            </a:pPr>
            <a:r>
              <a:rPr lang="es-GT" sz="2400" dirty="0"/>
              <a:t>Fortalecer las acciones preventivas de la Ventana de los 1,000 días en las Áreas de Salud. 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s-GT" sz="2400" dirty="0"/>
              <a:t>Identificar, brindar tratamiento y dar seguimiento oportuno para DA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s-GT" sz="2400" dirty="0"/>
              <a:t>Iniciar, continuar y completar el esquema de vacunación de rutina, vacuna COVID-19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s-GT" sz="2400" dirty="0"/>
              <a:t> Evaluación nutricional (otros grupos)</a:t>
            </a:r>
          </a:p>
          <a:p>
            <a:pPr marL="457200" indent="-457200" fontAlgn="base">
              <a:buFont typeface="+mj-lt"/>
              <a:buAutoNum type="arabicPeriod"/>
            </a:pPr>
            <a:r>
              <a:rPr lang="es-GT" sz="2400" dirty="0"/>
              <a:t>Brindar suplementación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80999" y="312757"/>
            <a:ext cx="35734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ES" sz="3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Objetivos específicos  de las Brigadas</a:t>
            </a:r>
            <a:endParaRPr lang="es-GT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>
              <a:spcBef>
                <a:spcPct val="0"/>
              </a:spcBef>
              <a:defRPr/>
            </a:pPr>
            <a:endParaRPr lang="es-GT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BF1557E-79D3-12DC-9754-E37E5A5B9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774" y="3625576"/>
            <a:ext cx="1766497" cy="246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16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11" y="0"/>
            <a:ext cx="12280822" cy="7030383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C6978CEE-7B1C-2DA5-9116-C83813BD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587" y="568063"/>
            <a:ext cx="9001000" cy="975643"/>
          </a:xfrm>
        </p:spPr>
        <p:txBody>
          <a:bodyPr>
            <a:noAutofit/>
          </a:bodyPr>
          <a:lstStyle/>
          <a:p>
            <a:pPr algn="l"/>
            <a:br>
              <a:rPr lang="es-GT" sz="2600" dirty="0">
                <a:solidFill>
                  <a:srgbClr val="005EA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GT" sz="2600" dirty="0">
              <a:solidFill>
                <a:srgbClr val="005EA4"/>
              </a:solidFill>
            </a:endParaRP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DB7FF565-A651-3C51-6A85-9E4D5B0835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1827" y="1325217"/>
            <a:ext cx="9062832" cy="467979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GT" sz="4200" dirty="0">
                <a:solidFill>
                  <a:schemeClr val="tx1">
                    <a:lumMod val="95000"/>
                    <a:lumOff val="5000"/>
                  </a:schemeClr>
                </a:solidFill>
                <a:cs typeface="Calibri" panose="020F0502020204030204" pitchFamily="34" charset="0"/>
              </a:rPr>
              <a:t>JORNADAS DE ATENCIÓN INTEGRAL DE NUTRICION Y SALUD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GT" sz="4200" dirty="0">
                <a:cs typeface="Calibri" panose="020F0502020204030204" pitchFamily="34" charset="0"/>
              </a:rPr>
              <a:t>Las Jornadas de Atención Integral de Nutrición y Salud es una estrategia complementaria a la atención regular que se brinda en la Red de Servicios del MSPAS,  la cual en la presente oportunidad serán realizadas con el fin de  acercar los servicios de salud a la población más vulnerable, a quienes se les ha dificultado acudir a los establecimientos de salud debido a las situaciones emergentes como los efectos de la pandemia por COVID-19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s-GT" sz="45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</a:pPr>
            <a:endParaRPr lang="es-GT" sz="4500" dirty="0"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lnSpc>
                <a:spcPct val="115000"/>
              </a:lnSpc>
              <a:spcBef>
                <a:spcPts val="0"/>
              </a:spcBef>
              <a:buNone/>
            </a:pPr>
            <a:endParaRPr lang="es-GT" sz="45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GT" dirty="0"/>
          </a:p>
        </p:txBody>
      </p:sp>
      <p:grpSp>
        <p:nvGrpSpPr>
          <p:cNvPr id="2" name="Google Shape;13123;p87">
            <a:extLst>
              <a:ext uri="{FF2B5EF4-FFF2-40B4-BE49-F238E27FC236}">
                <a16:creationId xmlns:a16="http://schemas.microsoft.com/office/drawing/2014/main" id="{23F3F764-3305-6393-FB71-8027604647BD}"/>
              </a:ext>
            </a:extLst>
          </p:cNvPr>
          <p:cNvGrpSpPr/>
          <p:nvPr/>
        </p:nvGrpSpPr>
        <p:grpSpPr>
          <a:xfrm>
            <a:off x="2254595" y="3429000"/>
            <a:ext cx="718102" cy="684438"/>
            <a:chOff x="6167350" y="2672800"/>
            <a:chExt cx="297750" cy="295375"/>
          </a:xfrm>
        </p:grpSpPr>
        <p:sp>
          <p:nvSpPr>
            <p:cNvPr id="8" name="Google Shape;13124;p87">
              <a:extLst>
                <a:ext uri="{FF2B5EF4-FFF2-40B4-BE49-F238E27FC236}">
                  <a16:creationId xmlns:a16="http://schemas.microsoft.com/office/drawing/2014/main" id="{67FCB26B-DC48-E30D-E4C2-DFC231BAF7F8}"/>
                </a:ext>
              </a:extLst>
            </p:cNvPr>
            <p:cNvSpPr/>
            <p:nvPr/>
          </p:nvSpPr>
          <p:spPr>
            <a:xfrm>
              <a:off x="6167350" y="2672800"/>
              <a:ext cx="226850" cy="295375"/>
            </a:xfrm>
            <a:custGeom>
              <a:avLst/>
              <a:gdLst/>
              <a:ahLst/>
              <a:cxnLst/>
              <a:rect l="l" t="t" r="r" b="b"/>
              <a:pathLst>
                <a:path w="9074" h="11815" extrusionOk="0">
                  <a:moveTo>
                    <a:pt x="4537" y="725"/>
                  </a:moveTo>
                  <a:cubicBezTo>
                    <a:pt x="4758" y="725"/>
                    <a:pt x="4915" y="882"/>
                    <a:pt x="4915" y="1071"/>
                  </a:cubicBezTo>
                  <a:cubicBezTo>
                    <a:pt x="4915" y="1260"/>
                    <a:pt x="5073" y="1418"/>
                    <a:pt x="5262" y="1418"/>
                  </a:cubicBezTo>
                  <a:lnTo>
                    <a:pt x="5955" y="1418"/>
                  </a:lnTo>
                  <a:cubicBezTo>
                    <a:pt x="6175" y="1418"/>
                    <a:pt x="6333" y="1575"/>
                    <a:pt x="6333" y="1796"/>
                  </a:cubicBezTo>
                  <a:cubicBezTo>
                    <a:pt x="6333" y="1985"/>
                    <a:pt x="6175" y="2142"/>
                    <a:pt x="5955" y="2142"/>
                  </a:cubicBezTo>
                  <a:lnTo>
                    <a:pt x="3119" y="2142"/>
                  </a:lnTo>
                  <a:cubicBezTo>
                    <a:pt x="2930" y="2142"/>
                    <a:pt x="2773" y="1985"/>
                    <a:pt x="2773" y="1796"/>
                  </a:cubicBezTo>
                  <a:cubicBezTo>
                    <a:pt x="2773" y="1575"/>
                    <a:pt x="2930" y="1418"/>
                    <a:pt x="3151" y="1418"/>
                  </a:cubicBezTo>
                  <a:lnTo>
                    <a:pt x="3844" y="1418"/>
                  </a:lnTo>
                  <a:cubicBezTo>
                    <a:pt x="4033" y="1418"/>
                    <a:pt x="4191" y="1260"/>
                    <a:pt x="4191" y="1071"/>
                  </a:cubicBezTo>
                  <a:cubicBezTo>
                    <a:pt x="4191" y="882"/>
                    <a:pt x="4348" y="725"/>
                    <a:pt x="4537" y="725"/>
                  </a:cubicBezTo>
                  <a:close/>
                  <a:moveTo>
                    <a:pt x="8066" y="2111"/>
                  </a:moveTo>
                  <a:cubicBezTo>
                    <a:pt x="8255" y="2111"/>
                    <a:pt x="8412" y="2268"/>
                    <a:pt x="8412" y="2458"/>
                  </a:cubicBezTo>
                  <a:lnTo>
                    <a:pt x="8412" y="10806"/>
                  </a:lnTo>
                  <a:lnTo>
                    <a:pt x="8381" y="10806"/>
                  </a:lnTo>
                  <a:cubicBezTo>
                    <a:pt x="8381" y="10995"/>
                    <a:pt x="8223" y="11153"/>
                    <a:pt x="8034" y="11153"/>
                  </a:cubicBezTo>
                  <a:lnTo>
                    <a:pt x="1040" y="11153"/>
                  </a:lnTo>
                  <a:cubicBezTo>
                    <a:pt x="851" y="11153"/>
                    <a:pt x="693" y="10995"/>
                    <a:pt x="693" y="10806"/>
                  </a:cubicBezTo>
                  <a:lnTo>
                    <a:pt x="693" y="2458"/>
                  </a:lnTo>
                  <a:cubicBezTo>
                    <a:pt x="693" y="2268"/>
                    <a:pt x="851" y="2111"/>
                    <a:pt x="1040" y="2111"/>
                  </a:cubicBezTo>
                  <a:lnTo>
                    <a:pt x="2143" y="2111"/>
                  </a:lnTo>
                  <a:cubicBezTo>
                    <a:pt x="2300" y="2489"/>
                    <a:pt x="2647" y="2804"/>
                    <a:pt x="3119" y="2804"/>
                  </a:cubicBezTo>
                  <a:lnTo>
                    <a:pt x="5986" y="2804"/>
                  </a:lnTo>
                  <a:cubicBezTo>
                    <a:pt x="6396" y="2804"/>
                    <a:pt x="6805" y="2521"/>
                    <a:pt x="6963" y="2111"/>
                  </a:cubicBezTo>
                  <a:close/>
                  <a:moveTo>
                    <a:pt x="4506" y="0"/>
                  </a:moveTo>
                  <a:cubicBezTo>
                    <a:pt x="4096" y="0"/>
                    <a:pt x="3686" y="284"/>
                    <a:pt x="3529" y="725"/>
                  </a:cubicBezTo>
                  <a:lnTo>
                    <a:pt x="3088" y="725"/>
                  </a:lnTo>
                  <a:cubicBezTo>
                    <a:pt x="2678" y="725"/>
                    <a:pt x="2269" y="1008"/>
                    <a:pt x="2111" y="1418"/>
                  </a:cubicBezTo>
                  <a:lnTo>
                    <a:pt x="1009" y="1418"/>
                  </a:lnTo>
                  <a:cubicBezTo>
                    <a:pt x="410" y="1418"/>
                    <a:pt x="0" y="1890"/>
                    <a:pt x="0" y="2458"/>
                  </a:cubicBezTo>
                  <a:lnTo>
                    <a:pt x="0" y="10806"/>
                  </a:lnTo>
                  <a:cubicBezTo>
                    <a:pt x="0" y="11405"/>
                    <a:pt x="473" y="11814"/>
                    <a:pt x="1009" y="11814"/>
                  </a:cubicBezTo>
                  <a:lnTo>
                    <a:pt x="7971" y="11814"/>
                  </a:lnTo>
                  <a:cubicBezTo>
                    <a:pt x="8570" y="11814"/>
                    <a:pt x="9011" y="11342"/>
                    <a:pt x="9011" y="10806"/>
                  </a:cubicBezTo>
                  <a:lnTo>
                    <a:pt x="9011" y="2458"/>
                  </a:lnTo>
                  <a:cubicBezTo>
                    <a:pt x="9074" y="1859"/>
                    <a:pt x="8601" y="1418"/>
                    <a:pt x="8034" y="1418"/>
                  </a:cubicBezTo>
                  <a:lnTo>
                    <a:pt x="6931" y="1418"/>
                  </a:lnTo>
                  <a:cubicBezTo>
                    <a:pt x="6774" y="1040"/>
                    <a:pt x="6396" y="725"/>
                    <a:pt x="5923" y="725"/>
                  </a:cubicBezTo>
                  <a:lnTo>
                    <a:pt x="5545" y="725"/>
                  </a:lnTo>
                  <a:cubicBezTo>
                    <a:pt x="5514" y="567"/>
                    <a:pt x="5388" y="441"/>
                    <a:pt x="5262" y="315"/>
                  </a:cubicBezTo>
                  <a:cubicBezTo>
                    <a:pt x="5073" y="126"/>
                    <a:pt x="4789" y="0"/>
                    <a:pt x="45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125;p87">
              <a:extLst>
                <a:ext uri="{FF2B5EF4-FFF2-40B4-BE49-F238E27FC236}">
                  <a16:creationId xmlns:a16="http://schemas.microsoft.com/office/drawing/2014/main" id="{94A35261-AC7A-5DC7-3E6F-511B4EAD137B}"/>
                </a:ext>
              </a:extLst>
            </p:cNvPr>
            <p:cNvSpPr/>
            <p:nvPr/>
          </p:nvSpPr>
          <p:spPr>
            <a:xfrm>
              <a:off x="6201225" y="2762575"/>
              <a:ext cx="52775" cy="49650"/>
            </a:xfrm>
            <a:custGeom>
              <a:avLst/>
              <a:gdLst/>
              <a:ahLst/>
              <a:cxnLst/>
              <a:rect l="l" t="t" r="r" b="b"/>
              <a:pathLst>
                <a:path w="2111" h="1986" extrusionOk="0">
                  <a:moveTo>
                    <a:pt x="406" y="1"/>
                  </a:moveTo>
                  <a:cubicBezTo>
                    <a:pt x="315" y="1"/>
                    <a:pt x="221" y="32"/>
                    <a:pt x="158" y="95"/>
                  </a:cubicBezTo>
                  <a:cubicBezTo>
                    <a:pt x="63" y="190"/>
                    <a:pt x="63" y="442"/>
                    <a:pt x="158" y="568"/>
                  </a:cubicBezTo>
                  <a:lnTo>
                    <a:pt x="599" y="977"/>
                  </a:lnTo>
                  <a:lnTo>
                    <a:pt x="158" y="1418"/>
                  </a:lnTo>
                  <a:cubicBezTo>
                    <a:pt x="0" y="1544"/>
                    <a:pt x="0" y="1733"/>
                    <a:pt x="158" y="1891"/>
                  </a:cubicBezTo>
                  <a:cubicBezTo>
                    <a:pt x="221" y="1954"/>
                    <a:pt x="315" y="1985"/>
                    <a:pt x="406" y="1985"/>
                  </a:cubicBezTo>
                  <a:cubicBezTo>
                    <a:pt x="496" y="1985"/>
                    <a:pt x="583" y="1954"/>
                    <a:pt x="630" y="1891"/>
                  </a:cubicBezTo>
                  <a:lnTo>
                    <a:pt x="1071" y="1450"/>
                  </a:lnTo>
                  <a:lnTo>
                    <a:pt x="1512" y="1891"/>
                  </a:lnTo>
                  <a:cubicBezTo>
                    <a:pt x="1575" y="1954"/>
                    <a:pt x="1662" y="1985"/>
                    <a:pt x="1749" y="1985"/>
                  </a:cubicBezTo>
                  <a:cubicBezTo>
                    <a:pt x="1835" y="1985"/>
                    <a:pt x="1922" y="1954"/>
                    <a:pt x="1985" y="1891"/>
                  </a:cubicBezTo>
                  <a:cubicBezTo>
                    <a:pt x="2111" y="1765"/>
                    <a:pt x="2111" y="1544"/>
                    <a:pt x="1985" y="1418"/>
                  </a:cubicBezTo>
                  <a:lnTo>
                    <a:pt x="1544" y="977"/>
                  </a:lnTo>
                  <a:lnTo>
                    <a:pt x="1985" y="568"/>
                  </a:lnTo>
                  <a:cubicBezTo>
                    <a:pt x="2111" y="442"/>
                    <a:pt x="2111" y="190"/>
                    <a:pt x="1985" y="95"/>
                  </a:cubicBezTo>
                  <a:cubicBezTo>
                    <a:pt x="1922" y="32"/>
                    <a:pt x="1835" y="1"/>
                    <a:pt x="1749" y="1"/>
                  </a:cubicBezTo>
                  <a:cubicBezTo>
                    <a:pt x="1662" y="1"/>
                    <a:pt x="1575" y="32"/>
                    <a:pt x="1512" y="95"/>
                  </a:cubicBezTo>
                  <a:lnTo>
                    <a:pt x="1071" y="505"/>
                  </a:lnTo>
                  <a:lnTo>
                    <a:pt x="630" y="95"/>
                  </a:lnTo>
                  <a:cubicBezTo>
                    <a:pt x="583" y="32"/>
                    <a:pt x="496" y="1"/>
                    <a:pt x="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126;p87">
              <a:extLst>
                <a:ext uri="{FF2B5EF4-FFF2-40B4-BE49-F238E27FC236}">
                  <a16:creationId xmlns:a16="http://schemas.microsoft.com/office/drawing/2014/main" id="{4EA0790E-2D05-9AE6-B0A4-04B96C179E04}"/>
                </a:ext>
              </a:extLst>
            </p:cNvPr>
            <p:cNvSpPr/>
            <p:nvPr/>
          </p:nvSpPr>
          <p:spPr>
            <a:xfrm>
              <a:off x="6308325" y="288230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63" y="0"/>
                  </a:moveTo>
                  <a:cubicBezTo>
                    <a:pt x="276" y="0"/>
                    <a:pt x="190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lnTo>
                    <a:pt x="568" y="1009"/>
                  </a:lnTo>
                  <a:lnTo>
                    <a:pt x="127" y="1450"/>
                  </a:lnTo>
                  <a:cubicBezTo>
                    <a:pt x="1" y="1544"/>
                    <a:pt x="1" y="1796"/>
                    <a:pt x="127" y="1891"/>
                  </a:cubicBezTo>
                  <a:cubicBezTo>
                    <a:pt x="190" y="1954"/>
                    <a:pt x="276" y="1985"/>
                    <a:pt x="363" y="1985"/>
                  </a:cubicBezTo>
                  <a:cubicBezTo>
                    <a:pt x="450" y="1985"/>
                    <a:pt x="536" y="1954"/>
                    <a:pt x="599" y="1891"/>
                  </a:cubicBezTo>
                  <a:lnTo>
                    <a:pt x="1040" y="1481"/>
                  </a:lnTo>
                  <a:lnTo>
                    <a:pt x="1481" y="1891"/>
                  </a:lnTo>
                  <a:cubicBezTo>
                    <a:pt x="1529" y="1954"/>
                    <a:pt x="1615" y="1985"/>
                    <a:pt x="1706" y="1985"/>
                  </a:cubicBezTo>
                  <a:cubicBezTo>
                    <a:pt x="1797" y="1985"/>
                    <a:pt x="1891" y="1954"/>
                    <a:pt x="1954" y="1891"/>
                  </a:cubicBezTo>
                  <a:cubicBezTo>
                    <a:pt x="2049" y="1796"/>
                    <a:pt x="2049" y="1544"/>
                    <a:pt x="1954" y="1450"/>
                  </a:cubicBezTo>
                  <a:lnTo>
                    <a:pt x="1513" y="1009"/>
                  </a:lnTo>
                  <a:lnTo>
                    <a:pt x="1954" y="567"/>
                  </a:lnTo>
                  <a:cubicBezTo>
                    <a:pt x="2049" y="441"/>
                    <a:pt x="2049" y="252"/>
                    <a:pt x="1954" y="95"/>
                  </a:cubicBezTo>
                  <a:cubicBezTo>
                    <a:pt x="1891" y="32"/>
                    <a:pt x="1804" y="0"/>
                    <a:pt x="1718" y="0"/>
                  </a:cubicBezTo>
                  <a:cubicBezTo>
                    <a:pt x="1631" y="0"/>
                    <a:pt x="1544" y="32"/>
                    <a:pt x="1481" y="95"/>
                  </a:cubicBezTo>
                  <a:lnTo>
                    <a:pt x="1040" y="536"/>
                  </a:lnTo>
                  <a:lnTo>
                    <a:pt x="599" y="95"/>
                  </a:lnTo>
                  <a:cubicBezTo>
                    <a:pt x="536" y="32"/>
                    <a:pt x="450" y="0"/>
                    <a:pt x="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3127;p87">
              <a:extLst>
                <a:ext uri="{FF2B5EF4-FFF2-40B4-BE49-F238E27FC236}">
                  <a16:creationId xmlns:a16="http://schemas.microsoft.com/office/drawing/2014/main" id="{BC2DA72A-966A-7794-137E-7ED862CA6518}"/>
                </a:ext>
              </a:extLst>
            </p:cNvPr>
            <p:cNvSpPr/>
            <p:nvPr/>
          </p:nvSpPr>
          <p:spPr>
            <a:xfrm>
              <a:off x="6200425" y="2759425"/>
              <a:ext cx="156775" cy="174875"/>
            </a:xfrm>
            <a:custGeom>
              <a:avLst/>
              <a:gdLst/>
              <a:ahLst/>
              <a:cxnLst/>
              <a:rect l="l" t="t" r="r" b="b"/>
              <a:pathLst>
                <a:path w="6271" h="6995" extrusionOk="0">
                  <a:moveTo>
                    <a:pt x="1103" y="5609"/>
                  </a:moveTo>
                  <a:cubicBezTo>
                    <a:pt x="1292" y="5609"/>
                    <a:pt x="1450" y="5766"/>
                    <a:pt x="1450" y="5955"/>
                  </a:cubicBezTo>
                  <a:cubicBezTo>
                    <a:pt x="1450" y="6144"/>
                    <a:pt x="1292" y="6302"/>
                    <a:pt x="1103" y="6302"/>
                  </a:cubicBezTo>
                  <a:cubicBezTo>
                    <a:pt x="914" y="6302"/>
                    <a:pt x="757" y="6144"/>
                    <a:pt x="757" y="5955"/>
                  </a:cubicBezTo>
                  <a:cubicBezTo>
                    <a:pt x="757" y="5766"/>
                    <a:pt x="914" y="5609"/>
                    <a:pt x="1103" y="5609"/>
                  </a:cubicBezTo>
                  <a:close/>
                  <a:moveTo>
                    <a:pt x="5325" y="1"/>
                  </a:moveTo>
                  <a:cubicBezTo>
                    <a:pt x="5230" y="1"/>
                    <a:pt x="5136" y="64"/>
                    <a:pt x="5073" y="127"/>
                  </a:cubicBezTo>
                  <a:lnTo>
                    <a:pt x="4380" y="851"/>
                  </a:lnTo>
                  <a:cubicBezTo>
                    <a:pt x="4254" y="946"/>
                    <a:pt x="4254" y="1198"/>
                    <a:pt x="4380" y="1324"/>
                  </a:cubicBezTo>
                  <a:cubicBezTo>
                    <a:pt x="4443" y="1371"/>
                    <a:pt x="4529" y="1395"/>
                    <a:pt x="4616" y="1395"/>
                  </a:cubicBezTo>
                  <a:cubicBezTo>
                    <a:pt x="4703" y="1395"/>
                    <a:pt x="4789" y="1371"/>
                    <a:pt x="4852" y="1324"/>
                  </a:cubicBezTo>
                  <a:lnTo>
                    <a:pt x="4978" y="1198"/>
                  </a:lnTo>
                  <a:lnTo>
                    <a:pt x="4978" y="2458"/>
                  </a:lnTo>
                  <a:cubicBezTo>
                    <a:pt x="4978" y="2647"/>
                    <a:pt x="4821" y="2805"/>
                    <a:pt x="4600" y="2805"/>
                  </a:cubicBezTo>
                  <a:lnTo>
                    <a:pt x="1765" y="2805"/>
                  </a:lnTo>
                  <a:cubicBezTo>
                    <a:pt x="1513" y="2805"/>
                    <a:pt x="1229" y="2931"/>
                    <a:pt x="1040" y="3120"/>
                  </a:cubicBezTo>
                  <a:cubicBezTo>
                    <a:pt x="820" y="3309"/>
                    <a:pt x="725" y="3592"/>
                    <a:pt x="725" y="3876"/>
                  </a:cubicBezTo>
                  <a:lnTo>
                    <a:pt x="725" y="4978"/>
                  </a:lnTo>
                  <a:cubicBezTo>
                    <a:pt x="316" y="5136"/>
                    <a:pt x="1" y="5482"/>
                    <a:pt x="1" y="5955"/>
                  </a:cubicBezTo>
                  <a:cubicBezTo>
                    <a:pt x="1" y="6554"/>
                    <a:pt x="473" y="6995"/>
                    <a:pt x="1040" y="6995"/>
                  </a:cubicBezTo>
                  <a:cubicBezTo>
                    <a:pt x="1607" y="6995"/>
                    <a:pt x="2048" y="6522"/>
                    <a:pt x="2048" y="5955"/>
                  </a:cubicBezTo>
                  <a:cubicBezTo>
                    <a:pt x="2048" y="5514"/>
                    <a:pt x="1765" y="5136"/>
                    <a:pt x="1355" y="4978"/>
                  </a:cubicBezTo>
                  <a:lnTo>
                    <a:pt x="1355" y="3876"/>
                  </a:lnTo>
                  <a:cubicBezTo>
                    <a:pt x="1355" y="3687"/>
                    <a:pt x="1513" y="3529"/>
                    <a:pt x="1702" y="3529"/>
                  </a:cubicBezTo>
                  <a:lnTo>
                    <a:pt x="4537" y="3529"/>
                  </a:lnTo>
                  <a:cubicBezTo>
                    <a:pt x="5136" y="3529"/>
                    <a:pt x="5545" y="3057"/>
                    <a:pt x="5545" y="2490"/>
                  </a:cubicBezTo>
                  <a:lnTo>
                    <a:pt x="5545" y="1229"/>
                  </a:lnTo>
                  <a:lnTo>
                    <a:pt x="5671" y="1355"/>
                  </a:lnTo>
                  <a:cubicBezTo>
                    <a:pt x="5734" y="1418"/>
                    <a:pt x="5821" y="1450"/>
                    <a:pt x="5908" y="1450"/>
                  </a:cubicBezTo>
                  <a:cubicBezTo>
                    <a:pt x="5994" y="1450"/>
                    <a:pt x="6081" y="1418"/>
                    <a:pt x="6144" y="1355"/>
                  </a:cubicBezTo>
                  <a:cubicBezTo>
                    <a:pt x="6270" y="1229"/>
                    <a:pt x="6270" y="1009"/>
                    <a:pt x="6144" y="883"/>
                  </a:cubicBezTo>
                  <a:lnTo>
                    <a:pt x="5545" y="127"/>
                  </a:lnTo>
                  <a:cubicBezTo>
                    <a:pt x="5482" y="64"/>
                    <a:pt x="5388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3128;p87">
              <a:extLst>
                <a:ext uri="{FF2B5EF4-FFF2-40B4-BE49-F238E27FC236}">
                  <a16:creationId xmlns:a16="http://schemas.microsoft.com/office/drawing/2014/main" id="{136C43FA-74FB-4AF5-79C0-EEB12DD71662}"/>
                </a:ext>
              </a:extLst>
            </p:cNvPr>
            <p:cNvSpPr/>
            <p:nvPr/>
          </p:nvSpPr>
          <p:spPr>
            <a:xfrm>
              <a:off x="6412300" y="2742900"/>
              <a:ext cx="52800" cy="208725"/>
            </a:xfrm>
            <a:custGeom>
              <a:avLst/>
              <a:gdLst/>
              <a:ahLst/>
              <a:cxnLst/>
              <a:rect l="l" t="t" r="r" b="b"/>
              <a:pathLst>
                <a:path w="2112" h="8349" extrusionOk="0">
                  <a:moveTo>
                    <a:pt x="1009" y="662"/>
                  </a:moveTo>
                  <a:cubicBezTo>
                    <a:pt x="1229" y="662"/>
                    <a:pt x="1387" y="819"/>
                    <a:pt x="1387" y="1040"/>
                  </a:cubicBezTo>
                  <a:lnTo>
                    <a:pt x="1387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387" y="2048"/>
                  </a:moveTo>
                  <a:lnTo>
                    <a:pt x="1387" y="6017"/>
                  </a:lnTo>
                  <a:cubicBezTo>
                    <a:pt x="1261" y="5986"/>
                    <a:pt x="1142" y="5970"/>
                    <a:pt x="1024" y="5970"/>
                  </a:cubicBezTo>
                  <a:cubicBezTo>
                    <a:pt x="906" y="5970"/>
                    <a:pt x="788" y="5986"/>
                    <a:pt x="662" y="6017"/>
                  </a:cubicBezTo>
                  <a:lnTo>
                    <a:pt x="662" y="2048"/>
                  </a:lnTo>
                  <a:close/>
                  <a:moveTo>
                    <a:pt x="1009" y="6711"/>
                  </a:moveTo>
                  <a:cubicBezTo>
                    <a:pt x="1103" y="6711"/>
                    <a:pt x="1166" y="6711"/>
                    <a:pt x="1261" y="6742"/>
                  </a:cubicBezTo>
                  <a:lnTo>
                    <a:pt x="1009" y="7246"/>
                  </a:lnTo>
                  <a:lnTo>
                    <a:pt x="788" y="6742"/>
                  </a:lnTo>
                  <a:cubicBezTo>
                    <a:pt x="851" y="6711"/>
                    <a:pt x="946" y="6711"/>
                    <a:pt x="1009" y="6711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6616"/>
                  </a:lnTo>
                  <a:cubicBezTo>
                    <a:pt x="0" y="6648"/>
                    <a:pt x="0" y="6742"/>
                    <a:pt x="32" y="6774"/>
                  </a:cubicBezTo>
                  <a:lnTo>
                    <a:pt x="757" y="8160"/>
                  </a:lnTo>
                  <a:cubicBezTo>
                    <a:pt x="788" y="8286"/>
                    <a:pt x="946" y="8349"/>
                    <a:pt x="1040" y="8349"/>
                  </a:cubicBezTo>
                  <a:cubicBezTo>
                    <a:pt x="1166" y="8349"/>
                    <a:pt x="1292" y="8286"/>
                    <a:pt x="1355" y="8160"/>
                  </a:cubicBezTo>
                  <a:lnTo>
                    <a:pt x="2080" y="6774"/>
                  </a:lnTo>
                  <a:cubicBezTo>
                    <a:pt x="2111" y="6742"/>
                    <a:pt x="2111" y="6648"/>
                    <a:pt x="2111" y="6616"/>
                  </a:cubicBezTo>
                  <a:lnTo>
                    <a:pt x="2111" y="1040"/>
                  </a:ln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09466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0822" cy="7030383"/>
          </a:xfrm>
          <a:prstGeom prst="rect">
            <a:avLst/>
          </a:prstGeom>
        </p:spPr>
      </p:pic>
      <p:sp>
        <p:nvSpPr>
          <p:cNvPr id="20" name="Título 1">
            <a:extLst>
              <a:ext uri="{FF2B5EF4-FFF2-40B4-BE49-F238E27FC236}">
                <a16:creationId xmlns:a16="http://schemas.microsoft.com/office/drawing/2014/main" id="{C6978CEE-7B1C-2DA5-9116-C83813BD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7587" y="568063"/>
            <a:ext cx="9001000" cy="975643"/>
          </a:xfrm>
        </p:spPr>
        <p:txBody>
          <a:bodyPr>
            <a:noAutofit/>
          </a:bodyPr>
          <a:lstStyle/>
          <a:p>
            <a:pPr algn="l"/>
            <a:br>
              <a:rPr lang="es-GT" sz="2600" dirty="0">
                <a:solidFill>
                  <a:srgbClr val="005EA4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GT" sz="2600" dirty="0">
              <a:solidFill>
                <a:srgbClr val="005EA4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31325" y="502763"/>
            <a:ext cx="88114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s-GT" sz="3600" b="1" dirty="0">
                <a:cs typeface="Calibri" panose="020F0502020204030204" pitchFamily="34" charset="0"/>
              </a:rPr>
              <a:t>Micronutrientes Espolvoreados</a:t>
            </a:r>
          </a:p>
          <a:p>
            <a:pPr lvl="0">
              <a:spcBef>
                <a:spcPct val="0"/>
              </a:spcBef>
              <a:defRPr/>
            </a:pPr>
            <a:endParaRPr lang="es-GT" sz="36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/>
        </p:nvGraphicFramePr>
        <p:xfrm>
          <a:off x="3170713" y="1171115"/>
          <a:ext cx="5557651" cy="5686881"/>
        </p:xfrm>
        <a:graphic>
          <a:graphicData uri="http://schemas.openxmlformats.org/drawingml/2006/table">
            <a:tbl>
              <a:tblPr/>
              <a:tblGrid>
                <a:gridCol w="338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2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74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54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NO.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AREAS DE SALUD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Sobres Entregados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Sobres Pendiente de retirar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ALTA VERAPAZ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6,363,360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BAJA VERAPAZ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1,948,320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CHIMALTENANGO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4,691,520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CHIQUIMULA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3,278,880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133,920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EL PROGRESO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760,320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6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ESCUINTLA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3,097,440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GUATEMALA CENTRAL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1,948,320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GUATEMALA NOROCCIDENTE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2,319,840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GUATEMALA NOR ORIENTE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1,067,040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GUATEMALA SUR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1,944,000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371,520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HUEHUETENANGO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5,567,700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205,020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IXCAN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1,740,960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13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IXIL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1,667,520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IZABAL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557,280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JALAPA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1,861,920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JUTIAPA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2,937,600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17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PETEN NORTE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864,000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18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PETEN SUROCCIDENTE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3,157,920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19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PETEN SUR ORIENTE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803,520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129,600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QUETZALTENANGO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3,468,960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21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QUICHE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8,208,000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22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RETALHULEU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1,602,720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23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SACATEPEQUEZ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1,524,960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SAN MARCOS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2,989,440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25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SANTA ROSA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1,339,200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114,660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26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SOLOLA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3,900,960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27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SUCHITEPEQUEZ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1,339,200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28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TOTONICAPAN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4,155,840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29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ZACAPA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846,720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77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TOTAL GENERAL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75,953,460</a:t>
                      </a:r>
                      <a:endParaRPr lang="es-GT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GT" sz="1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954,720</a:t>
                      </a:r>
                      <a:endParaRPr lang="es-GT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02" marR="403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42119" y="1223159"/>
            <a:ext cx="2909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Distribuci</a:t>
            </a:r>
            <a:r>
              <a:rPr kumimoji="0" lang="es-GT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ó</a:t>
            </a:r>
            <a:r>
              <a:rPr kumimoji="0" lang="es-GT" sz="14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n compra 2021-2022</a:t>
            </a:r>
            <a:endParaRPr kumimoji="0" lang="es-GT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8783782" y="2339439"/>
            <a:ext cx="34082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GT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Costo estimado:</a:t>
            </a:r>
            <a:r>
              <a:rPr kumimoji="0" lang="es-GT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es-GT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Q  13, 791,687.23 </a:t>
            </a:r>
            <a:endParaRPr kumimoji="0" lang="es-GT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4665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7774</TotalTime>
  <Words>970</Words>
  <Application>Microsoft Office PowerPoint</Application>
  <PresentationFormat>Panorámica</PresentationFormat>
  <Paragraphs>260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Montserrat</vt:lpstr>
      <vt:lpstr>Tahoma</vt:lpstr>
      <vt:lpstr>Tema de Office</vt:lpstr>
      <vt:lpstr>Presentación de PowerPoint</vt:lpstr>
      <vt:lpstr>Presentación de PowerPoint</vt:lpstr>
      <vt:lpstr>Contexto Nacional</vt:lpstr>
      <vt:lpstr>Contexto Nacional</vt:lpstr>
      <vt:lpstr>Presentación de PowerPoint</vt:lpstr>
      <vt:lpstr>Presentación de PowerPoint</vt:lpstr>
      <vt:lpstr>Presentación de PowerPoint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Edgar Javier Donis Herrarte</dc:creator>
  <cp:lastModifiedBy>Edwin Eduardo Montufar Velarde</cp:lastModifiedBy>
  <cp:revision>405</cp:revision>
  <dcterms:created xsi:type="dcterms:W3CDTF">2022-01-19T21:20:54Z</dcterms:created>
  <dcterms:modified xsi:type="dcterms:W3CDTF">2022-08-02T14:31:21Z</dcterms:modified>
</cp:coreProperties>
</file>