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71" r:id="rId6"/>
    <p:sldId id="272" r:id="rId7"/>
    <p:sldId id="277" r:id="rId8"/>
    <p:sldId id="278" r:id="rId9"/>
    <p:sldId id="265" r:id="rId10"/>
    <p:sldId id="279" r:id="rId11"/>
    <p:sldId id="273" r:id="rId12"/>
    <p:sldId id="262" r:id="rId13"/>
    <p:sldId id="274" r:id="rId14"/>
    <p:sldId id="275" r:id="rId15"/>
    <p:sldId id="276" r:id="rId16"/>
    <p:sldId id="263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6131" userDrawn="1">
          <p15:clr>
            <a:srgbClr val="A4A3A4"/>
          </p15:clr>
        </p15:guide>
        <p15:guide id="3" pos="5042" userDrawn="1">
          <p15:clr>
            <a:srgbClr val="A4A3A4"/>
          </p15:clr>
        </p15:guide>
        <p15:guide id="4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A49"/>
    <a:srgbClr val="217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0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834" y="102"/>
      </p:cViewPr>
      <p:guideLst>
        <p:guide orient="horz" pos="981"/>
        <p:guide pos="6131"/>
        <p:guide pos="5042"/>
        <p:guide orient="horz" pos="29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96254-BEBE-9442-B077-4600261A94D0}" type="datetimeFigureOut">
              <a:rPr lang="es-GT" smtClean="0"/>
              <a:t>2/08/2022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991E-42A2-964A-B4D3-3CD6EBF3DD5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103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4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4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8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2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2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1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5477-636C-0548-9254-2CDA8F16B32B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DE1-5069-5743-9B9E-5F1DA8A610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8325" y="2148775"/>
            <a:ext cx="7835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Seguridad Alimentaria y Nutricional</a:t>
            </a:r>
            <a:endParaRPr lang="es-MX" sz="4400" b="1" dirty="0">
              <a:solidFill>
                <a:schemeClr val="bg1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DC6573-B50A-09F3-7B42-842EE9587626}"/>
              </a:ext>
            </a:extLst>
          </p:cNvPr>
          <p:cNvSpPr txBox="1"/>
          <p:nvPr/>
        </p:nvSpPr>
        <p:spPr>
          <a:xfrm>
            <a:off x="2826122" y="6178417"/>
            <a:ext cx="6754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cs typeface="Calibri"/>
              </a:rPr>
              <a:t>Guatemala, 02 de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cs typeface="Calibri"/>
              </a:rPr>
              <a:t>agosto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cs typeface="Calibri"/>
              </a:rPr>
              <a:t> de 2022</a:t>
            </a:r>
          </a:p>
        </p:txBody>
      </p:sp>
    </p:spTree>
    <p:extLst>
      <p:ext uri="{BB962C8B-B14F-4D97-AF65-F5344CB8AC3E}">
        <p14:creationId xmlns:p14="http://schemas.microsoft.com/office/powerpoint/2010/main" val="350639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93696" y="1541426"/>
            <a:ext cx="765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b="1" dirty="0">
                <a:solidFill>
                  <a:schemeClr val="tx2">
                    <a:lumMod val="75000"/>
                  </a:schemeClr>
                </a:solidFill>
              </a:rPr>
              <a:t>Manifestaciones de la Inseguridad Alimentaria y Nutricional</a:t>
            </a:r>
            <a:endParaRPr lang="es-GT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93696" y="3208305"/>
            <a:ext cx="7478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es-GT" sz="2800" dirty="0">
              <a:solidFill>
                <a:srgbClr val="0A2A49"/>
              </a:solidFill>
            </a:endParaRPr>
          </a:p>
          <a:p>
            <a:pPr marL="457200" indent="-457200" algn="ctr" fontAlgn="base">
              <a:buFont typeface="Arial" pitchFamily="34" charset="0"/>
              <a:buChar char="•"/>
            </a:pPr>
            <a:r>
              <a:rPr lang="es-GT" sz="2800" dirty="0">
                <a:solidFill>
                  <a:srgbClr val="0A2A49"/>
                </a:solidFill>
              </a:rPr>
              <a:t>Desnutrición Crónica</a:t>
            </a:r>
          </a:p>
          <a:p>
            <a:pPr marL="457200" indent="-457200" algn="ctr" fontAlgn="base">
              <a:buFont typeface="Arial" pitchFamily="34" charset="0"/>
              <a:buChar char="•"/>
            </a:pPr>
            <a:endParaRPr lang="es-GT" sz="2800" dirty="0">
              <a:solidFill>
                <a:srgbClr val="0A2A49"/>
              </a:solidFill>
            </a:endParaRPr>
          </a:p>
          <a:p>
            <a:pPr marL="457200" indent="-457200" algn="ctr" fontAlgn="base">
              <a:buFont typeface="Arial" pitchFamily="34" charset="0"/>
              <a:buChar char="•"/>
            </a:pPr>
            <a:r>
              <a:rPr lang="es-GT" sz="2800" dirty="0">
                <a:solidFill>
                  <a:srgbClr val="0A2A49"/>
                </a:solidFill>
              </a:rPr>
              <a:t>Desnutrición Aguda</a:t>
            </a: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3DE12ED9-B00E-8B0A-438C-60F908B2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4F6F673-6C8F-136F-18FE-A4608E4503C7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FD5A0FE-BD84-DE1F-DB8F-233240DB5E5A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A2EF035-DB53-F8D1-E527-4952B0FB56AB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DAB36AB-CB97-6A34-1C62-6988FBF9DA42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5398B77F-5D1F-8F33-79F8-1A7D93B30139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E14BE17-561E-203B-2AEE-C19779C1E9ED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D6D9C-A607-F28F-3903-CF43EE681CC9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52299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12622" y="3215388"/>
            <a:ext cx="8933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GT" sz="2400" dirty="0">
                <a:solidFill>
                  <a:srgbClr val="0A2A49"/>
                </a:solidFill>
              </a:rPr>
              <a:t>Es el resultado de </a:t>
            </a:r>
            <a:r>
              <a:rPr lang="es-GT" sz="2400" b="1" dirty="0">
                <a:solidFill>
                  <a:srgbClr val="0A2A49"/>
                </a:solidFill>
              </a:rPr>
              <a:t>desequilibrios nutricionales sostenidos en el tiempo, </a:t>
            </a:r>
            <a:r>
              <a:rPr lang="es-GT" sz="2400" dirty="0">
                <a:solidFill>
                  <a:srgbClr val="0A2A49"/>
                </a:solidFill>
              </a:rPr>
              <a:t>esta relacionada con dificultades de aprendizaje y menor desarrollo económico.  Se refleja en la relación entre la talla del niño y su edad, de acuerdo a los estándares de crecimiento de la </a:t>
            </a:r>
            <a:r>
              <a:rPr lang="es-GT" sz="2400" b="1" dirty="0">
                <a:solidFill>
                  <a:srgbClr val="0A2A49"/>
                </a:solidFill>
              </a:rPr>
              <a:t>Organización Mundial de la Salud</a:t>
            </a:r>
            <a:r>
              <a:rPr lang="es-GT" sz="2400" dirty="0">
                <a:solidFill>
                  <a:srgbClr val="0A2A49"/>
                </a:solidFill>
              </a:rPr>
              <a:t> -OMS-.</a:t>
            </a:r>
            <a:endParaRPr lang="es-GT" sz="2800" dirty="0">
              <a:solidFill>
                <a:srgbClr val="0A2A49"/>
              </a:solidFill>
            </a:endParaRP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1C4E6CF6-9CAE-8543-78B6-F016FD5F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52039B4-9AEE-B408-C94F-58FF5176B889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1DB29F-DE4A-9C01-5121-BB7CAD89F2C6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4ED1009-002D-526D-A8F5-0EBCDD5DEC87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B95E841-8BCB-9EE9-8E22-0EF69708010A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091190F-02DD-5DB1-5F68-A4EBDAD94DEE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EE9208-8232-FB5B-7028-6876C78AD34A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id="{6A1197A2-2472-CC63-975E-B1B1E6028856}"/>
              </a:ext>
            </a:extLst>
          </p:cNvPr>
          <p:cNvSpPr txBox="1">
            <a:spLocks/>
          </p:cNvSpPr>
          <p:nvPr/>
        </p:nvSpPr>
        <p:spPr>
          <a:xfrm>
            <a:off x="3000424" y="1886889"/>
            <a:ext cx="7005851" cy="88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>
                <a:solidFill>
                  <a:srgbClr val="0A2A49"/>
                </a:solidFill>
              </a:rPr>
              <a:t>Desnutrición Crónica</a:t>
            </a:r>
            <a:endParaRPr lang="es-GT" dirty="0">
              <a:solidFill>
                <a:srgbClr val="0A2A49"/>
              </a:solidFill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1B73D6FA-BBD9-FD37-D8C1-27F48E5D456F}"/>
              </a:ext>
            </a:extLst>
          </p:cNvPr>
          <p:cNvSpPr txBox="1">
            <a:spLocks/>
          </p:cNvSpPr>
          <p:nvPr/>
        </p:nvSpPr>
        <p:spPr>
          <a:xfrm>
            <a:off x="1225057" y="1330481"/>
            <a:ext cx="9733128" cy="88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GT" dirty="0"/>
            </a:br>
            <a:r>
              <a:rPr lang="es-GT" sz="12800" dirty="0">
                <a:solidFill>
                  <a:schemeClr val="tx2">
                    <a:lumMod val="75000"/>
                  </a:schemeClr>
                </a:solidFill>
              </a:rPr>
              <a:t>Concepto</a:t>
            </a:r>
          </a:p>
          <a:p>
            <a:br>
              <a:rPr lang="es-GT" sz="4800" i="1" dirty="0"/>
            </a:br>
            <a:endParaRPr lang="es-GT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A2693-B728-2049-E408-7A04C3C49B81}"/>
              </a:ext>
            </a:extLst>
          </p:cNvPr>
          <p:cNvSpPr txBox="1"/>
          <p:nvPr/>
        </p:nvSpPr>
        <p:spPr>
          <a:xfrm rot="16200000">
            <a:off x="-2652711" y="329694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Desnutrición Crónica</a:t>
            </a:r>
          </a:p>
        </p:txBody>
      </p:sp>
    </p:spTree>
    <p:extLst>
      <p:ext uri="{BB962C8B-B14F-4D97-AF65-F5344CB8AC3E}">
        <p14:creationId xmlns:p14="http://schemas.microsoft.com/office/powerpoint/2010/main" val="210139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424" y="1886889"/>
            <a:ext cx="7005851" cy="885375"/>
          </a:xfrm>
        </p:spPr>
        <p:txBody>
          <a:bodyPr>
            <a:normAutofit fontScale="90000"/>
          </a:bodyPr>
          <a:lstStyle/>
          <a:p>
            <a:br>
              <a:rPr lang="es-GT" b="1" dirty="0">
                <a:solidFill>
                  <a:srgbClr val="0A2A49"/>
                </a:solidFill>
              </a:rPr>
            </a:br>
            <a:r>
              <a:rPr lang="es-GT" b="1" dirty="0">
                <a:solidFill>
                  <a:srgbClr val="0A2A49"/>
                </a:solidFill>
              </a:rPr>
              <a:t>Desnutrición Crónica</a:t>
            </a:r>
            <a:br>
              <a:rPr lang="es-GT" sz="4800" b="1" i="1" dirty="0">
                <a:solidFill>
                  <a:srgbClr val="0A2A49"/>
                </a:solidFill>
              </a:rPr>
            </a:br>
            <a:endParaRPr lang="es-GT" dirty="0">
              <a:solidFill>
                <a:srgbClr val="0A2A4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12079" y="3271157"/>
            <a:ext cx="9382539" cy="3517708"/>
          </a:xfrm>
        </p:spPr>
        <p:txBody>
          <a:bodyPr>
            <a:norm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En América Latina y el Caribe, Guatemala ocupa el primer lugar en la prevalencia de desnutrición crónica en la niñez menor de cinco años, y el sexto lugar a nivel mundial </a:t>
            </a:r>
            <a:r>
              <a:rPr lang="es-GT" sz="2400" b="1" dirty="0">
                <a:solidFill>
                  <a:srgbClr val="0A2A49"/>
                </a:solidFill>
              </a:rPr>
              <a:t>(UNICEF, 2017). </a:t>
            </a:r>
            <a:r>
              <a:rPr lang="es-GT" sz="2400" dirty="0">
                <a:solidFill>
                  <a:srgbClr val="0A2A49"/>
                </a:solidFill>
              </a:rPr>
              <a:t>En 2015, la prevalencia de desnutrición crónica en niños y niñas menores de 5 años y en menores de dos años, es de 46.5% y 41.7%, respectivamente </a:t>
            </a:r>
            <a:r>
              <a:rPr lang="es-GT" sz="2400" b="1" dirty="0">
                <a:solidFill>
                  <a:srgbClr val="0A2A49"/>
                </a:solidFill>
              </a:rPr>
              <a:t>(ENSMI, 2015).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0B8-4EBF-5945-AD99-4FFE86C259F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Ministerio de Agricultura, Ganadería y Alimentación">
            <a:extLst>
              <a:ext uri="{FF2B5EF4-FFF2-40B4-BE49-F238E27FC236}">
                <a16:creationId xmlns:a16="http://schemas.microsoft.com/office/drawing/2014/main" id="{9FCBACA4-5228-6072-5937-A8FD03C0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78D05C9-87FE-1BD2-4A26-DB707EF49285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792465D-2386-9E2A-495D-EEA45FBF538B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DDDA1F9-F851-9BDE-369A-DAE8F28AE606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B300841-8DCA-A93B-2590-50CF24471546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98B0282-4547-61A2-C85B-67D5538E2C9A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8F6288E-E876-28F6-DB55-1C3F05721D85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0133FDFC-A41B-7686-7831-4AAC34611DFA}"/>
              </a:ext>
            </a:extLst>
          </p:cNvPr>
          <p:cNvSpPr txBox="1">
            <a:spLocks/>
          </p:cNvSpPr>
          <p:nvPr/>
        </p:nvSpPr>
        <p:spPr>
          <a:xfrm>
            <a:off x="1848370" y="1098184"/>
            <a:ext cx="10343630" cy="88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G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12800" dirty="0">
                <a:solidFill>
                  <a:schemeClr val="tx2">
                    <a:lumMod val="75000"/>
                  </a:schemeClr>
                </a:solidFill>
              </a:rPr>
              <a:t>Situación de la Seguridad Alimentaria y Nutricional</a:t>
            </a:r>
            <a:r>
              <a:rPr lang="es-GT" sz="12800" b="1" dirty="0">
                <a:solidFill>
                  <a:schemeClr val="tx2">
                    <a:lumMod val="75000"/>
                  </a:schemeClr>
                </a:solidFill>
              </a:rPr>
              <a:t> (SAN)</a:t>
            </a:r>
          </a:p>
          <a:p>
            <a:pPr algn="l"/>
            <a:br>
              <a:rPr lang="es-GT" sz="4800" b="1" i="1" dirty="0"/>
            </a:br>
            <a:endParaRPr lang="es-GT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BF2DAD-B5D3-7F9A-1396-843A21613B55}"/>
              </a:ext>
            </a:extLst>
          </p:cNvPr>
          <p:cNvSpPr txBox="1"/>
          <p:nvPr/>
        </p:nvSpPr>
        <p:spPr>
          <a:xfrm rot="16200000">
            <a:off x="-2652711" y="329694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Desnutrición Crónica</a:t>
            </a:r>
          </a:p>
        </p:txBody>
      </p:sp>
    </p:spTree>
    <p:extLst>
      <p:ext uri="{BB962C8B-B14F-4D97-AF65-F5344CB8AC3E}">
        <p14:creationId xmlns:p14="http://schemas.microsoft.com/office/powerpoint/2010/main" val="151211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05962" y="2264084"/>
            <a:ext cx="9495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rgbClr val="0A2A49"/>
                </a:solidFill>
              </a:rPr>
              <a:t>Desnutrición Aguda</a:t>
            </a:r>
            <a:endParaRPr lang="es-GT" sz="4400" b="1" i="1" dirty="0">
              <a:solidFill>
                <a:srgbClr val="0A2A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087" y="3330363"/>
            <a:ext cx="9237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400" b="1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Desnutrición Aguda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el resultado de pérdida de peso asociada con períodos recientes de hambre o enfermedad, que se desarrolla rápidamente. Se refiere al </a:t>
            </a:r>
            <a:r>
              <a:rPr lang="es-GT" sz="2400" b="1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nutrición actual 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 evalúa a través de la relación entre el peso y la talla.</a:t>
            </a:r>
            <a:endParaRPr lang="es-GT" sz="2800" dirty="0">
              <a:solidFill>
                <a:srgbClr val="0A2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82865" y="1463003"/>
            <a:ext cx="9733128" cy="88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GT" dirty="0"/>
            </a:br>
            <a:r>
              <a:rPr lang="es-GT" sz="12800" dirty="0">
                <a:solidFill>
                  <a:schemeClr val="tx2">
                    <a:lumMod val="75000"/>
                  </a:schemeClr>
                </a:solidFill>
              </a:rPr>
              <a:t>Concepto</a:t>
            </a:r>
          </a:p>
          <a:p>
            <a:br>
              <a:rPr lang="es-GT" sz="4800" i="1" dirty="0"/>
            </a:br>
            <a:endParaRPr lang="es-GT" dirty="0"/>
          </a:p>
        </p:txBody>
      </p:sp>
      <p:pic>
        <p:nvPicPr>
          <p:cNvPr id="6" name="Picture 2" descr="Ministerio de Agricultura, Ganadería y Alimentación">
            <a:extLst>
              <a:ext uri="{FF2B5EF4-FFF2-40B4-BE49-F238E27FC236}">
                <a16:creationId xmlns:a16="http://schemas.microsoft.com/office/drawing/2014/main" id="{4F2F166C-4EFB-2A7C-73EE-5FF0D680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EA691A-6003-AE9D-46A4-536E62FC53F2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5684CB1-9B5B-7B8E-2085-9FA9DFAF64F3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C4D26A4-1156-9D02-B72F-216A9B427728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AA8D24-957C-267E-000D-23DDC0B27D5C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8B529AD-6F4F-087F-2983-0A1459C04BDA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FCF743-632F-9694-CB79-442DF987CFA6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A0502F-31FF-0F65-1C44-E69DC5455196}"/>
              </a:ext>
            </a:extLst>
          </p:cNvPr>
          <p:cNvSpPr txBox="1"/>
          <p:nvPr/>
        </p:nvSpPr>
        <p:spPr>
          <a:xfrm rot="16200000">
            <a:off x="-2659457" y="3213508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Desnutrición Aguda</a:t>
            </a:r>
          </a:p>
        </p:txBody>
      </p:sp>
    </p:spTree>
    <p:extLst>
      <p:ext uri="{BB962C8B-B14F-4D97-AF65-F5344CB8AC3E}">
        <p14:creationId xmlns:p14="http://schemas.microsoft.com/office/powerpoint/2010/main" val="182329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3696" y="1651371"/>
            <a:ext cx="7005851" cy="885375"/>
          </a:xfrm>
        </p:spPr>
        <p:txBody>
          <a:bodyPr>
            <a:normAutofit/>
          </a:bodyPr>
          <a:lstStyle/>
          <a:p>
            <a:r>
              <a:rPr lang="es-GT" sz="3200" b="1" dirty="0">
                <a:solidFill>
                  <a:srgbClr val="0A2A49"/>
                </a:solidFill>
              </a:rPr>
              <a:t>Desnutrición Aguda</a:t>
            </a:r>
            <a:endParaRPr lang="es-GT" sz="3200" dirty="0">
              <a:solidFill>
                <a:srgbClr val="0A2A4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9606" y="3089933"/>
            <a:ext cx="9734030" cy="3517708"/>
          </a:xfrm>
        </p:spPr>
        <p:txBody>
          <a:bodyPr>
            <a:norm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prevalencia desnutrición aguda es de 0.7%, este porcentaje es menor al esperado en la población de referencia (2.3%); sin embargo, la desnutrición aguda severa incrementa hasta 9 veces el riesgo de mortalidad en la niñez menor de cinco años (ENSMI, 2015). La prevalencia de anemia en la niñez menor de cinco años y en las mujeres de 15 a 49 años es de 32.4% y 13.6%, respectivamente (ENSMI, 2015).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0B8-4EBF-5945-AD99-4FFE86C259F8}" type="slidenum">
              <a:rPr lang="en-US" smtClean="0"/>
              <a:t>14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9606" y="1166478"/>
            <a:ext cx="10343630" cy="88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G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12800" dirty="0">
                <a:solidFill>
                  <a:schemeClr val="tx2">
                    <a:lumMod val="75000"/>
                  </a:schemeClr>
                </a:solidFill>
              </a:rPr>
              <a:t>Situación de la Seguridad Alimentaria y Nutricional</a:t>
            </a:r>
            <a:r>
              <a:rPr lang="es-GT" sz="12800" b="1" dirty="0">
                <a:solidFill>
                  <a:schemeClr val="tx2">
                    <a:lumMod val="75000"/>
                  </a:schemeClr>
                </a:solidFill>
              </a:rPr>
              <a:t> (SAN)</a:t>
            </a:r>
          </a:p>
          <a:p>
            <a:pPr algn="l"/>
            <a:br>
              <a:rPr lang="es-GT" sz="4800" b="1" i="1" dirty="0"/>
            </a:br>
            <a:endParaRPr lang="es-GT" dirty="0"/>
          </a:p>
        </p:txBody>
      </p:sp>
      <p:pic>
        <p:nvPicPr>
          <p:cNvPr id="6" name="Picture 2" descr="Ministerio de Agricultura, Ganadería y Alimentación">
            <a:extLst>
              <a:ext uri="{FF2B5EF4-FFF2-40B4-BE49-F238E27FC236}">
                <a16:creationId xmlns:a16="http://schemas.microsoft.com/office/drawing/2014/main" id="{DACC1DDC-1060-CE3D-8C73-522FB27D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8A4B39-9A59-EB09-210A-87CAA720C3F2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D4D4458-7381-257D-54AF-B10F4F676FE6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52B1D00-9A60-6AC6-397C-1E87EF81E6D0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798A65C-C782-C86C-827E-FD91483D7CD7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65177B3-2128-BA03-1F74-D8F2007F7886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AA2F65-A4C6-9FC8-CD10-D1C68C631114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E1EDAA-C23F-BB3F-4413-0229E8A49750}"/>
              </a:ext>
            </a:extLst>
          </p:cNvPr>
          <p:cNvSpPr txBox="1"/>
          <p:nvPr/>
        </p:nvSpPr>
        <p:spPr>
          <a:xfrm rot="16200000">
            <a:off x="-2659457" y="3213508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Desnutrición Aguda</a:t>
            </a:r>
          </a:p>
        </p:txBody>
      </p:sp>
    </p:spTree>
    <p:extLst>
      <p:ext uri="{BB962C8B-B14F-4D97-AF65-F5344CB8AC3E}">
        <p14:creationId xmlns:p14="http://schemas.microsoft.com/office/powerpoint/2010/main" val="234669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0395" y="2555205"/>
            <a:ext cx="7005851" cy="885375"/>
          </a:xfrm>
        </p:spPr>
        <p:txBody>
          <a:bodyPr>
            <a:normAutofit/>
          </a:bodyPr>
          <a:lstStyle/>
          <a:p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Gran Cruzada por la Nutrición</a:t>
            </a:r>
            <a:endParaRPr lang="es-G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4730" y="3580765"/>
            <a:ext cx="9674087" cy="3517708"/>
          </a:xfrm>
        </p:spPr>
        <p:txBody>
          <a:bodyPr>
            <a:norm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400" b="1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Cruzada Nacional por la Nutrición 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estrategia que busca unir a todos los sectores del país: gubernamental </a:t>
            </a:r>
            <a:r>
              <a:rPr lang="es-GT" sz="2400" b="1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(central y municipal), 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empresa privada, las organizaciones no gubernamentales, de cooperación internacional, académico, religioso y sociedad civil con la finalidad de mejorar la nutrición de las familias guatemaltecas, con énfasis en las más pobres y marginadas del país, aplicando un enfoque integral para responder a la </a:t>
            </a:r>
            <a:r>
              <a:rPr lang="es-GT" sz="2400" dirty="0" err="1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multicausalidad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problema.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0B8-4EBF-5945-AD99-4FFE86C259F8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3" t="52985" r="6296" b="31157"/>
          <a:stretch/>
        </p:blipFill>
        <p:spPr bwMode="auto">
          <a:xfrm>
            <a:off x="2725596" y="739098"/>
            <a:ext cx="7615450" cy="15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90C1665E-5775-3024-F915-53A24A5A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64906EB-F7E4-9BC8-6747-654D0B1710CB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2A2AC36-35B1-F9F5-6A7D-5D016811E1BB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BEBDF1A-11E8-AC89-1151-3CBC314DA22D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85723FA-FE6C-240D-C912-F6F4C0E1B25B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FD044F4F-163C-4327-AD1A-7CC95D898809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F9639E-745D-2023-381F-FC98E4DCB4C3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6FA14D-6FB8-4F04-C95B-26ADE3371ED4}"/>
              </a:ext>
            </a:extLst>
          </p:cNvPr>
          <p:cNvSpPr txBox="1"/>
          <p:nvPr/>
        </p:nvSpPr>
        <p:spPr>
          <a:xfrm rot="16200000">
            <a:off x="-2658460" y="3148402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Gran Cruzada por la Nutrición</a:t>
            </a:r>
          </a:p>
        </p:txBody>
      </p:sp>
    </p:spTree>
    <p:extLst>
      <p:ext uri="{BB962C8B-B14F-4D97-AF65-F5344CB8AC3E}">
        <p14:creationId xmlns:p14="http://schemas.microsoft.com/office/powerpoint/2010/main" val="243417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1196" y="2279178"/>
            <a:ext cx="8369608" cy="22996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400" b="1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Alimentaria y Nutricional </a:t>
            </a:r>
            <a:r>
              <a:rPr lang="es-GT" sz="2400" dirty="0">
                <a:solidFill>
                  <a:srgbClr val="0A2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medio para lograr el desarrollo de las personas y un tema que nos concierne no solo como individuos, sino como guatemaltecos.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0B8-4EBF-5945-AD99-4FFE86C259F8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2" descr="Ministerio de Agricultura, Ganadería y Alimentación">
            <a:extLst>
              <a:ext uri="{FF2B5EF4-FFF2-40B4-BE49-F238E27FC236}">
                <a16:creationId xmlns:a16="http://schemas.microsoft.com/office/drawing/2014/main" id="{868682FB-9E27-62F2-E4E2-41F7661B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D75B14B-A694-BEA8-31E4-3C1D1226F4F6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D77DA-2B8A-7406-4C4B-39C6DD5C94EE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DDC9A0-0BF8-949F-D242-5CA608D0D1E6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1AB5E8D-B7D7-0C6B-CA40-659BB7A9D634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03FE4B40-0C50-8822-EB75-4D54BAFB841A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49CB59-0FA7-53A6-F8F8-8833B2C02513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A7697D-E073-72E9-24F7-9428A64A474F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314224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5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E4D466B-0B43-03E7-FBA3-8CCDD66F4D8B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2 Rectángulo"/>
          <p:cNvSpPr/>
          <p:nvPr/>
        </p:nvSpPr>
        <p:spPr>
          <a:xfrm>
            <a:off x="2173380" y="3184970"/>
            <a:ext cx="8107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GT" sz="2400" b="1" dirty="0">
                <a:solidFill>
                  <a:srgbClr val="0A2A49"/>
                </a:solidFill>
              </a:rPr>
              <a:t>Disponibilidad</a:t>
            </a:r>
            <a:r>
              <a:rPr lang="es-GT" sz="2400" dirty="0">
                <a:solidFill>
                  <a:srgbClr val="0A2A49"/>
                </a:solidFill>
              </a:rPr>
              <a:t> de alimentos.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b="1" dirty="0">
                <a:solidFill>
                  <a:srgbClr val="0A2A49"/>
                </a:solidFill>
              </a:rPr>
              <a:t>Acceso </a:t>
            </a:r>
            <a:r>
              <a:rPr lang="es-GT" sz="2400" dirty="0">
                <a:solidFill>
                  <a:srgbClr val="0A2A49"/>
                </a:solidFill>
              </a:rPr>
              <a:t>a los alimentos.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b="1" dirty="0">
                <a:solidFill>
                  <a:srgbClr val="0A2A49"/>
                </a:solidFill>
              </a:rPr>
              <a:t>Consumo </a:t>
            </a:r>
            <a:r>
              <a:rPr lang="es-GT" sz="2400" dirty="0">
                <a:solidFill>
                  <a:srgbClr val="0A2A49"/>
                </a:solidFill>
              </a:rPr>
              <a:t>de alimentos.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b="1" dirty="0">
                <a:solidFill>
                  <a:srgbClr val="0A2A49"/>
                </a:solidFill>
              </a:rPr>
              <a:t>Utilización</a:t>
            </a:r>
            <a:r>
              <a:rPr lang="es-GT" sz="2400" dirty="0">
                <a:solidFill>
                  <a:srgbClr val="0A2A49"/>
                </a:solidFill>
              </a:rPr>
              <a:t> o aprovechamiento biológico de los alimentos.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51150" y="1430916"/>
            <a:ext cx="8429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Seguridad Alimentaria y Nutricional</a:t>
            </a:r>
            <a:r>
              <a:rPr lang="es-GT" sz="3200" dirty="0">
                <a:solidFill>
                  <a:schemeClr val="tx2">
                    <a:lumMod val="75000"/>
                  </a:schemeClr>
                </a:solidFill>
              </a:rPr>
              <a:t> se fundamenta en cuatro pilares:</a:t>
            </a:r>
          </a:p>
        </p:txBody>
      </p:sp>
      <p:pic>
        <p:nvPicPr>
          <p:cNvPr id="2" name="Picture 2" descr="Ministerio de Agricultura, Ganadería y Alimentación">
            <a:extLst>
              <a:ext uri="{FF2B5EF4-FFF2-40B4-BE49-F238E27FC236}">
                <a16:creationId xmlns:a16="http://schemas.microsoft.com/office/drawing/2014/main" id="{3955AB9D-FD19-0E4F-225E-26EE02B0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CE6DBA1-64E9-FC04-7858-FAE0F1405191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F27D8D3-D2CC-689A-598C-589665A5AAE3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D591BFC-6379-EF96-23D4-FDAC3F2D5981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9641CC1-5BAA-3F5B-F2EC-5B1AD459018C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4A62626-AB51-9383-22E9-5D3463959C4F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A949A4-16E3-D768-0748-9533AB7D3368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369880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22341" y="1696822"/>
            <a:ext cx="949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Disponibilidad</a:t>
            </a:r>
            <a:r>
              <a:rPr lang="es-GT" sz="3200" dirty="0">
                <a:solidFill>
                  <a:schemeClr val="tx2">
                    <a:lumMod val="75000"/>
                  </a:schemeClr>
                </a:solidFill>
              </a:rPr>
              <a:t> de alimentos: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286011" y="3006744"/>
            <a:ext cx="7619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El suministro adecuado de alimentos a escala nacional, </a:t>
            </a:r>
            <a:r>
              <a:rPr lang="es-GT" sz="2400" b="1" dirty="0">
                <a:solidFill>
                  <a:srgbClr val="0A2A49"/>
                </a:solidFill>
              </a:rPr>
              <a:t>regional o local</a:t>
            </a:r>
            <a:r>
              <a:rPr lang="es-GT" sz="2400" dirty="0">
                <a:solidFill>
                  <a:srgbClr val="0A2A49"/>
                </a:solidFill>
              </a:rPr>
              <a:t>. Las fuentes de suministro pueden ser la producción familiar o comercial, las reservas de alimentos, las importaciones, y la asistencia alimentaria.</a:t>
            </a:r>
          </a:p>
        </p:txBody>
      </p:sp>
      <p:pic>
        <p:nvPicPr>
          <p:cNvPr id="4" name="Picture 2" descr="Ministerio de Agricultura, Ganadería y Alimentación">
            <a:extLst>
              <a:ext uri="{FF2B5EF4-FFF2-40B4-BE49-F238E27FC236}">
                <a16:creationId xmlns:a16="http://schemas.microsoft.com/office/drawing/2014/main" id="{18446013-9696-7083-2CFF-01B2DA9A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45F257-AAF9-1250-636C-1DF0560C02E5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3A9691A-4D47-A333-CFEA-E97C8902DF0E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D709E00-3FBE-3098-7E88-4F56D73AB585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0CEFFE3-CD29-1AA9-3D86-F639DF988338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66BEDAB-C387-D5C4-3606-56BC219520BC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69582E22-DCFE-1C1E-8207-5715B4C8A06B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6A653B-8B49-1751-E7E5-679AEB7EDC69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27133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9436" y="1581559"/>
            <a:ext cx="949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2.  El acceso</a:t>
            </a:r>
            <a:r>
              <a:rPr lang="es-GT" sz="3200" dirty="0">
                <a:solidFill>
                  <a:schemeClr val="tx2">
                    <a:lumMod val="75000"/>
                  </a:schemeClr>
                </a:solidFill>
              </a:rPr>
              <a:t> de alimentos: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00313" y="2951608"/>
            <a:ext cx="7493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Que cuando no tengamos alimentos disponibles, podamos acceder a ellos sin importar su locación </a:t>
            </a:r>
            <a:r>
              <a:rPr lang="es-GT" sz="2400" b="1" dirty="0">
                <a:solidFill>
                  <a:srgbClr val="0A2A49"/>
                </a:solidFill>
              </a:rPr>
              <a:t>(acceso físico) </a:t>
            </a:r>
            <a:r>
              <a:rPr lang="es-GT" sz="2400" dirty="0">
                <a:solidFill>
                  <a:srgbClr val="0A2A49"/>
                </a:solidFill>
              </a:rPr>
              <a:t>y comprar aquellos que no nos es posible cultivar o producir por nuestra propia cuenta </a:t>
            </a:r>
            <a:r>
              <a:rPr lang="es-GT" sz="2400" b="1" dirty="0">
                <a:solidFill>
                  <a:srgbClr val="0A2A49"/>
                </a:solidFill>
              </a:rPr>
              <a:t>(acceso económico).</a:t>
            </a: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A96025C5-8C27-B483-2B52-28FE1261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A3DC27D-0968-D812-5B7A-F64E968D665D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5AE663-ABF9-9B39-FD00-905D8B107157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EB5053A-0073-CB96-E7A9-52072E9F44FD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44902DB-605B-E1E3-DE49-0058D8E76B99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92E73955-D474-1171-1D2C-421215D8F0E0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FFD855E-0C09-F560-CCA3-5E21161D4742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784C-72D9-A2B9-BED7-28F2A213089F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41717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50614" y="2030744"/>
            <a:ext cx="949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3.  El consumo</a:t>
            </a:r>
            <a:r>
              <a:rPr lang="es-GT" sz="3200" dirty="0">
                <a:solidFill>
                  <a:schemeClr val="tx2">
                    <a:lumMod val="75000"/>
                  </a:schemeClr>
                </a:solidFill>
              </a:rPr>
              <a:t> de alimentos: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322927" y="3597533"/>
            <a:ext cx="7546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Se refiere a la elección de los alimentos apropiados para la familia, que permitan una óptima nutrición.</a:t>
            </a: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E8275C56-64BE-3824-8C0E-F135742F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C988247-AD4A-ECDB-C3B0-BB17A6B808CB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BB1FB6C-BD32-A35A-96FD-1D38BFFCF9B6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610D84A-4DE2-4732-EAAA-61BA3AC96396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D8E32BD-90EB-A446-7305-177CC3129FDE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65CA69E-E238-D9C0-404B-426AB7E3F712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A19537-3BD6-8025-FD53-18FEC28E944C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8376B6-0E7D-6D77-D6C9-8F5C0E2616CF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116167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8706" y="1701504"/>
            <a:ext cx="9280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>
                <a:solidFill>
                  <a:schemeClr val="tx2">
                    <a:lumMod val="75000"/>
                  </a:schemeClr>
                </a:solidFill>
              </a:rPr>
              <a:t>4. Utilización o aprovechamiento biológico de los alimentos</a:t>
            </a:r>
            <a:r>
              <a:rPr lang="es-GT" sz="2800" dirty="0">
                <a:solidFill>
                  <a:schemeClr val="tx2">
                    <a:lumMod val="75000"/>
                  </a:schemeClr>
                </a:solidFill>
              </a:rPr>
              <a:t> a nivel individual o a nivel de población: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59610" y="3277356"/>
            <a:ext cx="7398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Depende de factores como la calidad de los nutrientes, las condiciones higiénicas de los alimentos, saneamiento ambiental, condiciones de salud del individuo, entre otros.</a:t>
            </a: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FF230BEB-4D88-3CD2-6849-95A98EF7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AF2455B-D69F-145B-B535-FE6AE9CC342B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DA3232F-A2FE-B473-066D-6E5EF8B424B5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E1A1B3D-CCAE-2839-EF8C-75F5B01F4C6C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2256FB3-1BE5-7F07-6DEA-03DDB0F85FA5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C7184DF-ABAF-56EB-5107-8700710833FE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8978644-9A5C-A567-E6F3-D13BF6879250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04165A-EBC4-F745-D3A5-B19BCC90B660}"/>
              </a:ext>
            </a:extLst>
          </p:cNvPr>
          <p:cNvSpPr txBox="1"/>
          <p:nvPr/>
        </p:nvSpPr>
        <p:spPr>
          <a:xfrm rot="16200000">
            <a:off x="-2652711" y="2915125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737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89978" y="3010793"/>
            <a:ext cx="75975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Política Nacional de </a:t>
            </a:r>
            <a:r>
              <a:rPr lang="es-GT" sz="2400" b="1" dirty="0">
                <a:solidFill>
                  <a:srgbClr val="0A2A49"/>
                </a:solidFill>
              </a:rPr>
              <a:t>Seguridad Alimentaria y Nutricional en Guatemala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GT" sz="2400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Decreto número 32-2005 - </a:t>
            </a:r>
            <a:r>
              <a:rPr lang="es-GT" sz="2400" b="1" i="1" dirty="0">
                <a:solidFill>
                  <a:srgbClr val="0A2A49"/>
                </a:solidFill>
              </a:rPr>
              <a:t>Ley del Sistema Nacional de Seguridad Alimentaria y Nutricional</a:t>
            </a:r>
            <a:endParaRPr lang="es-GT" sz="2400" b="1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GT" sz="2400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GT" sz="2400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GT" sz="2400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GT" sz="2400" dirty="0">
              <a:solidFill>
                <a:srgbClr val="0A2A49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GT" sz="2800" dirty="0">
              <a:solidFill>
                <a:srgbClr val="0A2A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25057" y="1815335"/>
            <a:ext cx="949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dirty="0"/>
              <a:t> </a:t>
            </a:r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Marco Legal</a:t>
            </a:r>
          </a:p>
        </p:txBody>
      </p:sp>
      <p:pic>
        <p:nvPicPr>
          <p:cNvPr id="5" name="Picture 2" descr="Ministerio de Agricultura, Ganadería y Alimentación">
            <a:extLst>
              <a:ext uri="{FF2B5EF4-FFF2-40B4-BE49-F238E27FC236}">
                <a16:creationId xmlns:a16="http://schemas.microsoft.com/office/drawing/2014/main" id="{FC1DDD6A-E2F4-1930-5EEF-30CB6C86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CDC4141-92E0-1C2C-A6F4-A453451EA93D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845D3C-93DC-BF23-2205-EAB30C99D5BB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55A27CE-F531-ADF0-9B04-B5BA38EEFB11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5A63336-FEFF-23E1-62BA-C2668C77C185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588D16-14A6-1DDD-DEFE-94FA07455D6E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DF98E9-F69D-6029-D81E-F65AE0116E28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A76E42-AF4C-9343-EA44-C099C3B5A3AC}"/>
              </a:ext>
            </a:extLst>
          </p:cNvPr>
          <p:cNvSpPr txBox="1"/>
          <p:nvPr/>
        </p:nvSpPr>
        <p:spPr>
          <a:xfrm rot="16200000">
            <a:off x="-2666139" y="3335923"/>
            <a:ext cx="612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800" dirty="0">
                <a:solidFill>
                  <a:schemeClr val="bg1"/>
                </a:solidFill>
                <a:latin typeface="Montserrat" pitchFamily="2" charset="77"/>
              </a:rPr>
              <a:t> Marco Legal</a:t>
            </a:r>
          </a:p>
        </p:txBody>
      </p:sp>
    </p:spTree>
    <p:extLst>
      <p:ext uri="{BB962C8B-B14F-4D97-AF65-F5344CB8AC3E}">
        <p14:creationId xmlns:p14="http://schemas.microsoft.com/office/powerpoint/2010/main" val="42684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3828" y="1520228"/>
            <a:ext cx="772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>
                <a:solidFill>
                  <a:schemeClr val="tx2">
                    <a:lumMod val="75000"/>
                  </a:schemeClr>
                </a:solidFill>
              </a:rPr>
              <a:t>Política Nacional de Seguridad Alimentaria y Nutricional en Guatemala (2005)</a:t>
            </a:r>
            <a:endParaRPr lang="es-G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5140" y="3198278"/>
            <a:ext cx="8184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rgbClr val="0A2A49"/>
                </a:solidFill>
              </a:rPr>
              <a:t>Postula un esfuerzo de integración y coherencia de todas las iniciativas de múltiples actores nacionales. Es de enfoque integral, y en el marco de las estrategias de reducción de la pobreza y de las políticas globales, sectoriales y regionales, en vinculación con la realidad nacional, establece los principios rectores, ejes temáticos y lineamientos generales para orientar las acciones de las diferentes instituciones.  </a:t>
            </a:r>
          </a:p>
        </p:txBody>
      </p:sp>
      <p:pic>
        <p:nvPicPr>
          <p:cNvPr id="4" name="Picture 2" descr="Ministerio de Agricultura, Ganadería y Alimentación">
            <a:extLst>
              <a:ext uri="{FF2B5EF4-FFF2-40B4-BE49-F238E27FC236}">
                <a16:creationId xmlns:a16="http://schemas.microsoft.com/office/drawing/2014/main" id="{EEED64E5-2C12-228E-3A77-945DB817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46E0B9D-CD4D-7029-49A7-7BE66E74E9AA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DB633F6-F337-740C-2BFF-B39208D715B5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3D703FA-BC94-1C9F-84D4-0CC3829390B7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102F33A-C9E8-9DFB-B2C4-B14C4A747F71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FB3763AD-315B-84E6-86A7-4BCEDC519B5D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A1759B-EDC0-AD1C-75CB-2D891EB1BF14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79FB65-B57F-D8F3-47C3-51A846B42F73}"/>
              </a:ext>
            </a:extLst>
          </p:cNvPr>
          <p:cNvSpPr txBox="1"/>
          <p:nvPr/>
        </p:nvSpPr>
        <p:spPr>
          <a:xfrm rot="16200000">
            <a:off x="-2680515" y="3070121"/>
            <a:ext cx="612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Montserrat" pitchFamily="2" charset="77"/>
              </a:rPr>
              <a:t>Política Nacional </a:t>
            </a:r>
          </a:p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353361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8945" y="1337536"/>
            <a:ext cx="9495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solidFill>
                  <a:schemeClr val="tx2">
                    <a:lumMod val="75000"/>
                  </a:schemeClr>
                </a:solidFill>
              </a:rPr>
              <a:t>Decreto número 32 - 2005 -</a:t>
            </a:r>
          </a:p>
          <a:p>
            <a:pPr algn="ctr"/>
            <a:r>
              <a:rPr lang="es-GT" sz="2800" i="1" dirty="0">
                <a:solidFill>
                  <a:srgbClr val="0A2A49"/>
                </a:solidFill>
              </a:rPr>
              <a:t>Ley del Sistema Nacional de Seguridad Alimentaria y Nutricional </a:t>
            </a:r>
            <a:endParaRPr lang="es-GT" sz="3200" i="1" dirty="0">
              <a:solidFill>
                <a:srgbClr val="0A2A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38530" y="2998211"/>
            <a:ext cx="92795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GT" sz="2400" dirty="0">
                <a:solidFill>
                  <a:srgbClr val="0A2A49"/>
                </a:solidFill>
              </a:rPr>
              <a:t>Se institucionaliza la temática SAN mediante la creación de distintas instancias para su abordaje, tales como:</a:t>
            </a:r>
          </a:p>
          <a:p>
            <a:pPr fontAlgn="base"/>
            <a:endParaRPr lang="es-GT" sz="2400" dirty="0">
              <a:solidFill>
                <a:srgbClr val="0A2A49"/>
              </a:solidFill>
            </a:endParaRP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Consejo Nacional de Seguridad Alimentaria y Nutricional </a:t>
            </a:r>
            <a:r>
              <a:rPr lang="es-GT" sz="2400" b="1" dirty="0">
                <a:solidFill>
                  <a:srgbClr val="0A2A49"/>
                </a:solidFill>
              </a:rPr>
              <a:t>–CONASAN–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Secretaría de Seguridad Alimentaria y Nutricional </a:t>
            </a:r>
            <a:r>
              <a:rPr lang="es-GT" sz="2400" b="1" dirty="0">
                <a:solidFill>
                  <a:srgbClr val="0A2A49"/>
                </a:solidFill>
              </a:rPr>
              <a:t>–SESAN–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Instancia de Consulta y Participación Social </a:t>
            </a:r>
            <a:r>
              <a:rPr lang="es-GT" sz="2400" b="1" dirty="0">
                <a:solidFill>
                  <a:srgbClr val="0A2A49"/>
                </a:solidFill>
              </a:rPr>
              <a:t>–INCOPAS–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GT" sz="2400" dirty="0">
                <a:solidFill>
                  <a:srgbClr val="0A2A49"/>
                </a:solidFill>
              </a:rPr>
              <a:t>Grupo de Instituciones de Apoyo </a:t>
            </a:r>
            <a:r>
              <a:rPr lang="es-GT" sz="2400" b="1" dirty="0">
                <a:solidFill>
                  <a:srgbClr val="0A2A49"/>
                </a:solidFill>
              </a:rPr>
              <a:t>–GIA–</a:t>
            </a:r>
          </a:p>
        </p:txBody>
      </p:sp>
      <p:pic>
        <p:nvPicPr>
          <p:cNvPr id="4" name="Picture 2" descr="Ministerio de Agricultura, Ganadería y Alimentación">
            <a:extLst>
              <a:ext uri="{FF2B5EF4-FFF2-40B4-BE49-F238E27FC236}">
                <a16:creationId xmlns:a16="http://schemas.microsoft.com/office/drawing/2014/main" id="{E3A934BC-545D-EA61-1ECF-CD340E5A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6" y="0"/>
            <a:ext cx="943454" cy="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073AA11-25EE-9241-814C-08FDEA96E295}"/>
              </a:ext>
            </a:extLst>
          </p:cNvPr>
          <p:cNvGrpSpPr/>
          <p:nvPr/>
        </p:nvGrpSpPr>
        <p:grpSpPr>
          <a:xfrm>
            <a:off x="1225057" y="31628"/>
            <a:ext cx="3137278" cy="764657"/>
            <a:chOff x="449983" y="1317355"/>
            <a:chExt cx="3137278" cy="7646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3317169-24AF-B621-524A-2FAFAFA50378}"/>
                </a:ext>
              </a:extLst>
            </p:cNvPr>
            <p:cNvSpPr/>
            <p:nvPr/>
          </p:nvSpPr>
          <p:spPr>
            <a:xfrm>
              <a:off x="449983" y="1354862"/>
              <a:ext cx="3137278" cy="684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D63795A-A156-3AC1-1AD2-0B3F71550CA0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83" y="1317355"/>
              <a:ext cx="1896646" cy="7646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AFE2854-7DB8-633B-7CDA-22127BD1A040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5234" y="1388013"/>
              <a:ext cx="1136800" cy="562708"/>
            </a:xfrm>
            <a:prstGeom prst="rect">
              <a:avLst/>
            </a:prstGeom>
          </p:spPr>
        </p:pic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3B6EF23-C7D8-E990-84E9-F964DBE79BE2}"/>
                </a:ext>
              </a:extLst>
            </p:cNvPr>
            <p:cNvCxnSpPr/>
            <p:nvPr/>
          </p:nvCxnSpPr>
          <p:spPr>
            <a:xfrm>
              <a:off x="2335234" y="1462117"/>
              <a:ext cx="0" cy="4970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AD63C17-0C08-34F8-CF8D-6DCE3F1A1558}"/>
              </a:ext>
            </a:extLst>
          </p:cNvPr>
          <p:cNvSpPr/>
          <p:nvPr/>
        </p:nvSpPr>
        <p:spPr>
          <a:xfrm>
            <a:off x="-35313" y="-205193"/>
            <a:ext cx="816579" cy="7605453"/>
          </a:xfrm>
          <a:prstGeom prst="rect">
            <a:avLst/>
          </a:prstGeom>
          <a:solidFill>
            <a:srgbClr val="0A2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3028FB-D1F5-D9DA-5B8C-8E87AFB0B40B}"/>
              </a:ext>
            </a:extLst>
          </p:cNvPr>
          <p:cNvSpPr txBox="1"/>
          <p:nvPr/>
        </p:nvSpPr>
        <p:spPr>
          <a:xfrm rot="16200000">
            <a:off x="-2652711" y="3213508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Decreto número 32 - 2005 -</a:t>
            </a:r>
          </a:p>
        </p:txBody>
      </p:sp>
    </p:spTree>
    <p:extLst>
      <p:ext uri="{BB962C8B-B14F-4D97-AF65-F5344CB8AC3E}">
        <p14:creationId xmlns:p14="http://schemas.microsoft.com/office/powerpoint/2010/main" val="293002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860</Words>
  <Application>Microsoft Office PowerPoint</Application>
  <PresentationFormat>Panorámica</PresentationFormat>
  <Paragraphs>76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Desnutrición Crónica </vt:lpstr>
      <vt:lpstr>Presentación de PowerPoint</vt:lpstr>
      <vt:lpstr>Desnutrición Aguda</vt:lpstr>
      <vt:lpstr>Gran Cruzada por la Nutrición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Carin Eleonora Osorio Guevara de Barrera</cp:lastModifiedBy>
  <cp:revision>39</cp:revision>
  <cp:lastPrinted>2022-07-21T18:09:28Z</cp:lastPrinted>
  <dcterms:created xsi:type="dcterms:W3CDTF">2020-01-21T18:24:59Z</dcterms:created>
  <dcterms:modified xsi:type="dcterms:W3CDTF">2022-08-02T13:39:19Z</dcterms:modified>
</cp:coreProperties>
</file>