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e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1"/>
  </p:sldMasterIdLst>
  <p:notesMasterIdLst>
    <p:notesMasterId r:id="rId20"/>
  </p:notesMasterIdLst>
  <p:sldIdLst>
    <p:sldId id="614" r:id="rId2"/>
    <p:sldId id="594" r:id="rId3"/>
    <p:sldId id="261" r:id="rId4"/>
    <p:sldId id="606" r:id="rId5"/>
    <p:sldId id="582" r:id="rId6"/>
    <p:sldId id="617" r:id="rId7"/>
    <p:sldId id="593" r:id="rId8"/>
    <p:sldId id="607" r:id="rId9"/>
    <p:sldId id="579" r:id="rId10"/>
    <p:sldId id="613" r:id="rId11"/>
    <p:sldId id="611" r:id="rId12"/>
    <p:sldId id="615" r:id="rId13"/>
    <p:sldId id="586" r:id="rId14"/>
    <p:sldId id="604" r:id="rId15"/>
    <p:sldId id="262" r:id="rId16"/>
    <p:sldId id="610" r:id="rId17"/>
    <p:sldId id="608" r:id="rId18"/>
    <p:sldId id="584" r:id="rId19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572" userDrawn="1">
          <p15:clr>
            <a:srgbClr val="A4A3A4"/>
          </p15:clr>
        </p15:guide>
        <p15:guide id="2" pos="39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46B"/>
    <a:srgbClr val="1C73A9"/>
    <a:srgbClr val="1DBCFB"/>
    <a:srgbClr val="FFD201"/>
    <a:srgbClr val="0088CF"/>
    <a:srgbClr val="006192"/>
    <a:srgbClr val="049FDF"/>
    <a:srgbClr val="D1E7FF"/>
    <a:srgbClr val="002060"/>
    <a:srgbClr val="CAEF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58" autoAdjust="0"/>
    <p:restoredTop sz="94906"/>
  </p:normalViewPr>
  <p:slideViewPr>
    <p:cSldViewPr snapToGrid="0" snapToObjects="1">
      <p:cViewPr>
        <p:scale>
          <a:sx n="112" d="100"/>
          <a:sy n="112" d="100"/>
        </p:scale>
        <p:origin x="48" y="680"/>
      </p:cViewPr>
      <p:guideLst>
        <p:guide orient="horz" pos="572"/>
        <p:guide pos="39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BEF00D-BB8D-C94B-92E2-D08DB1EF1309}" type="doc">
      <dgm:prSet loTypeId="urn:microsoft.com/office/officeart/2005/8/layout/hList1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974D5C1E-DF3F-7745-B0ED-843BE5DFAADB}">
      <dgm:prSet phldrT="[Texto]" custT="1"/>
      <dgm:spPr>
        <a:solidFill>
          <a:srgbClr val="01346B"/>
        </a:solidFill>
        <a:ln>
          <a:noFill/>
        </a:ln>
      </dgm:spPr>
      <dgm:t>
        <a:bodyPr/>
        <a:lstStyle/>
        <a:p>
          <a:endParaRPr lang="es-GT" sz="1800" b="0" i="0" u="none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s-GT" sz="2000" b="1" i="0" u="none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rPr>
            <a:t>Estructuración</a:t>
          </a:r>
          <a:endParaRPr lang="es-ES" sz="2000" b="1" dirty="0">
            <a:solidFill>
              <a:schemeClr val="bg1"/>
            </a:solidFill>
            <a:latin typeface="Century Gothic" panose="020B0502020202020204" pitchFamily="34" charset="0"/>
          </a:endParaRPr>
        </a:p>
        <a:p>
          <a:r>
            <a:rPr lang="es-GT" sz="2000" b="1" i="0" u="none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rPr>
            <a:t>Q.5,298,038.98</a:t>
          </a:r>
        </a:p>
        <a:p>
          <a:endParaRPr lang="es-ES" sz="2100" dirty="0">
            <a:solidFill>
              <a:schemeClr val="bg1"/>
            </a:solidFill>
          </a:endParaRPr>
        </a:p>
      </dgm:t>
    </dgm:pt>
    <dgm:pt modelId="{AEB2E22D-7364-C74F-B6BF-D11A043D7205}" type="parTrans" cxnId="{93C605D3-ABA5-434C-9A3B-191B123DB8A7}">
      <dgm:prSet/>
      <dgm:spPr/>
      <dgm:t>
        <a:bodyPr/>
        <a:lstStyle/>
        <a:p>
          <a:endParaRPr lang="es-ES"/>
        </a:p>
      </dgm:t>
    </dgm:pt>
    <dgm:pt modelId="{717E24ED-B915-7441-AF6F-5BC73C427BF2}" type="sibTrans" cxnId="{93C605D3-ABA5-434C-9A3B-191B123DB8A7}">
      <dgm:prSet/>
      <dgm:spPr/>
      <dgm:t>
        <a:bodyPr/>
        <a:lstStyle/>
        <a:p>
          <a:endParaRPr lang="es-ES"/>
        </a:p>
      </dgm:t>
    </dgm:pt>
    <dgm:pt modelId="{4F80DE46-BF1D-D04E-9798-E037FC6DDB63}">
      <dgm:prSet phldrT="[Texto]" custT="1"/>
      <dgm:spPr>
        <a:solidFill>
          <a:srgbClr val="D1E7FF">
            <a:alpha val="89804"/>
          </a:srgbClr>
        </a:solidFill>
        <a:ln>
          <a:noFill/>
        </a:ln>
      </dgm:spPr>
      <dgm:t>
        <a:bodyPr/>
        <a:lstStyle/>
        <a:p>
          <a:r>
            <a:rPr lang="es-GT" sz="1400" b="1" dirty="0">
              <a:latin typeface="Century Gothic" panose="020B0502020202020204" pitchFamily="34" charset="0"/>
            </a:rPr>
            <a:t>Impulsar iniciativas de proyectos para </a:t>
          </a:r>
          <a:r>
            <a:rPr lang="es-GT" sz="1400" b="1" dirty="0" err="1">
              <a:latin typeface="Century Gothic" panose="020B0502020202020204" pitchFamily="34" charset="0"/>
            </a:rPr>
            <a:t>preinversión</a:t>
          </a:r>
          <a:r>
            <a:rPr lang="es-GT" sz="1400" b="1" dirty="0">
              <a:latin typeface="Century Gothic" panose="020B0502020202020204" pitchFamily="34" charset="0"/>
            </a:rPr>
            <a:t>.</a:t>
          </a:r>
          <a:endParaRPr lang="es-ES" sz="1400" b="1" dirty="0">
            <a:latin typeface="Century Gothic" panose="020B0502020202020204" pitchFamily="34" charset="0"/>
          </a:endParaRPr>
        </a:p>
      </dgm:t>
    </dgm:pt>
    <dgm:pt modelId="{122251E2-05C8-4347-A56B-2CBDBE134B9B}" type="parTrans" cxnId="{FA6CADCE-019B-7346-97B3-35C79EF38814}">
      <dgm:prSet/>
      <dgm:spPr/>
      <dgm:t>
        <a:bodyPr/>
        <a:lstStyle/>
        <a:p>
          <a:endParaRPr lang="es-ES"/>
        </a:p>
      </dgm:t>
    </dgm:pt>
    <dgm:pt modelId="{D228F8BA-EB58-154C-B87A-25DF7A78EC86}" type="sibTrans" cxnId="{FA6CADCE-019B-7346-97B3-35C79EF38814}">
      <dgm:prSet/>
      <dgm:spPr/>
      <dgm:t>
        <a:bodyPr/>
        <a:lstStyle/>
        <a:p>
          <a:endParaRPr lang="es-ES"/>
        </a:p>
      </dgm:t>
    </dgm:pt>
    <dgm:pt modelId="{B0C49EB9-5B2B-1E42-8389-A5DB46A5735A}">
      <dgm:prSet phldrT="[Texto]" custT="1"/>
      <dgm:spPr>
        <a:solidFill>
          <a:srgbClr val="92D050"/>
        </a:solidFill>
        <a:ln>
          <a:noFill/>
        </a:ln>
      </dgm:spPr>
      <dgm:t>
        <a:bodyPr/>
        <a:lstStyle/>
        <a:p>
          <a:r>
            <a:rPr lang="es-GT" sz="2000" b="1" i="0" u="none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rPr>
            <a:t>Fortalecimiento Institucional</a:t>
          </a:r>
        </a:p>
        <a:p>
          <a:r>
            <a:rPr lang="es-GT" sz="2000" b="1" i="0" u="none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rPr>
            <a:t>Q. 6,920,902.72</a:t>
          </a:r>
          <a:endParaRPr lang="es-ES" sz="2000" b="1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65D9D15E-0A50-0A49-8399-2A5A71F05F09}" type="parTrans" cxnId="{A82C6A0B-C794-064C-A08E-7EEBC1A2D5E6}">
      <dgm:prSet/>
      <dgm:spPr/>
      <dgm:t>
        <a:bodyPr/>
        <a:lstStyle/>
        <a:p>
          <a:endParaRPr lang="es-ES"/>
        </a:p>
      </dgm:t>
    </dgm:pt>
    <dgm:pt modelId="{67289E5C-EE53-5D47-AA36-382EC53E643B}" type="sibTrans" cxnId="{A82C6A0B-C794-064C-A08E-7EEBC1A2D5E6}">
      <dgm:prSet/>
      <dgm:spPr/>
      <dgm:t>
        <a:bodyPr/>
        <a:lstStyle/>
        <a:p>
          <a:endParaRPr lang="es-ES"/>
        </a:p>
      </dgm:t>
    </dgm:pt>
    <dgm:pt modelId="{37E28799-B89B-0A45-AB9F-2A2EB74D503C}">
      <dgm:prSet phldrT="[Texto]" custT="1"/>
      <dgm:spPr/>
      <dgm:t>
        <a:bodyPr/>
        <a:lstStyle/>
        <a:p>
          <a:r>
            <a:rPr lang="es-GT" sz="1400" b="1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rPr>
            <a:t>Contar con nueva normativa para fortalecer la institución.</a:t>
          </a:r>
          <a:endParaRPr lang="es-ES" sz="1400" b="1" dirty="0">
            <a:solidFill>
              <a:schemeClr val="accent6">
                <a:lumMod val="50000"/>
              </a:schemeClr>
            </a:solidFill>
            <a:latin typeface="Century Gothic" panose="020B0502020202020204" pitchFamily="34" charset="0"/>
          </a:endParaRPr>
        </a:p>
      </dgm:t>
    </dgm:pt>
    <dgm:pt modelId="{9BA5C7D8-84A2-2444-92AE-91FFAD3F20A4}" type="parTrans" cxnId="{AD91E582-23E2-E440-A0E6-883D09173FCC}">
      <dgm:prSet/>
      <dgm:spPr/>
      <dgm:t>
        <a:bodyPr/>
        <a:lstStyle/>
        <a:p>
          <a:endParaRPr lang="es-ES"/>
        </a:p>
      </dgm:t>
    </dgm:pt>
    <dgm:pt modelId="{03DFA345-C2F4-C34B-A0EF-4753AD403EC7}" type="sibTrans" cxnId="{AD91E582-23E2-E440-A0E6-883D09173FCC}">
      <dgm:prSet/>
      <dgm:spPr/>
      <dgm:t>
        <a:bodyPr/>
        <a:lstStyle/>
        <a:p>
          <a:endParaRPr lang="es-ES"/>
        </a:p>
      </dgm:t>
    </dgm:pt>
    <dgm:pt modelId="{BBA5773B-649D-4F49-9BB4-47FC42A0E712}">
      <dgm:prSet phldrT="[Texto]" custT="1"/>
      <dgm:spPr>
        <a:solidFill>
          <a:srgbClr val="049FDF"/>
        </a:solidFill>
        <a:ln>
          <a:noFill/>
        </a:ln>
      </dgm:spPr>
      <dgm:t>
        <a:bodyPr/>
        <a:lstStyle/>
        <a:p>
          <a:r>
            <a:rPr lang="es-GT" sz="2000" b="1" i="0" u="none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rPr>
            <a:t>Fiscalización</a:t>
          </a:r>
        </a:p>
        <a:p>
          <a:r>
            <a:rPr lang="es-GT" sz="2000" b="1" i="0" u="none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rPr>
            <a:t>Q.2,781,058.30</a:t>
          </a:r>
          <a:endParaRPr lang="es-ES" sz="2000" b="1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074C60B7-58BB-234B-A1FD-8F12E8F5CC88}" type="parTrans" cxnId="{2885EB3B-AD93-ED4C-8A30-2EDFE547AD8F}">
      <dgm:prSet/>
      <dgm:spPr/>
      <dgm:t>
        <a:bodyPr/>
        <a:lstStyle/>
        <a:p>
          <a:endParaRPr lang="es-ES"/>
        </a:p>
      </dgm:t>
    </dgm:pt>
    <dgm:pt modelId="{1A0AD518-4185-9B47-8C72-8B870798F3E9}" type="sibTrans" cxnId="{2885EB3B-AD93-ED4C-8A30-2EDFE547AD8F}">
      <dgm:prSet/>
      <dgm:spPr/>
      <dgm:t>
        <a:bodyPr/>
        <a:lstStyle/>
        <a:p>
          <a:endParaRPr lang="es-ES"/>
        </a:p>
      </dgm:t>
    </dgm:pt>
    <dgm:pt modelId="{1413FFC8-CDBF-0C45-B6B4-F287A23E5885}">
      <dgm:prSet custT="1"/>
      <dgm:spPr>
        <a:solidFill>
          <a:srgbClr val="D1E7FF">
            <a:alpha val="89804"/>
          </a:srgbClr>
        </a:solidFill>
        <a:ln>
          <a:noFill/>
        </a:ln>
      </dgm:spPr>
      <dgm:t>
        <a:bodyPr/>
        <a:lstStyle/>
        <a:p>
          <a:r>
            <a:rPr lang="es-GT" sz="1400" b="1" dirty="0">
              <a:latin typeface="Century Gothic" panose="020B0502020202020204" pitchFamily="34" charset="0"/>
            </a:rPr>
            <a:t>Promover el modelo </a:t>
          </a:r>
          <a:r>
            <a:rPr lang="es-GT" sz="1400" b="1" dirty="0" smtClean="0">
              <a:latin typeface="Century Gothic" panose="020B0502020202020204" pitchFamily="34" charset="0"/>
            </a:rPr>
            <a:t>de alianzas </a:t>
          </a:r>
          <a:r>
            <a:rPr lang="es-GT" sz="1400" b="1" dirty="0">
              <a:latin typeface="Century Gothic" panose="020B0502020202020204" pitchFamily="34" charset="0"/>
            </a:rPr>
            <a:t>para el desarrollo </a:t>
          </a:r>
          <a:r>
            <a:rPr lang="es-GT" sz="1400" b="1" dirty="0" smtClean="0">
              <a:latin typeface="Century Gothic" panose="020B0502020202020204" pitchFamily="34" charset="0"/>
            </a:rPr>
            <a:t>de infraestructura </a:t>
          </a:r>
          <a:r>
            <a:rPr lang="es-GT" sz="1400" b="1" dirty="0">
              <a:latin typeface="Century Gothic" panose="020B0502020202020204" pitchFamily="34" charset="0"/>
            </a:rPr>
            <a:t>económica para atraer inversión.</a:t>
          </a:r>
        </a:p>
      </dgm:t>
    </dgm:pt>
    <dgm:pt modelId="{1A375EEE-1F4D-CE47-8D4C-A02BE0B1AD81}" type="parTrans" cxnId="{0287B85D-9CD5-FB4D-B014-A96170432692}">
      <dgm:prSet/>
      <dgm:spPr/>
      <dgm:t>
        <a:bodyPr/>
        <a:lstStyle/>
        <a:p>
          <a:endParaRPr lang="es-ES"/>
        </a:p>
      </dgm:t>
    </dgm:pt>
    <dgm:pt modelId="{F6259BC4-541E-6647-BCC0-F912B35AB53D}" type="sibTrans" cxnId="{0287B85D-9CD5-FB4D-B014-A96170432692}">
      <dgm:prSet/>
      <dgm:spPr/>
      <dgm:t>
        <a:bodyPr/>
        <a:lstStyle/>
        <a:p>
          <a:endParaRPr lang="es-ES"/>
        </a:p>
      </dgm:t>
    </dgm:pt>
    <dgm:pt modelId="{AC1E4FA2-E140-8D4E-B829-CD7940540D27}">
      <dgm:prSet custT="1"/>
      <dgm:spPr>
        <a:solidFill>
          <a:srgbClr val="D1E7FF">
            <a:alpha val="89804"/>
          </a:srgbClr>
        </a:solidFill>
        <a:ln>
          <a:noFill/>
        </a:ln>
      </dgm:spPr>
      <dgm:t>
        <a:bodyPr/>
        <a:lstStyle/>
        <a:p>
          <a:r>
            <a:rPr lang="es-GT" sz="1400" b="1" dirty="0">
              <a:latin typeface="Century Gothic" panose="020B0502020202020204" pitchFamily="34" charset="0"/>
            </a:rPr>
            <a:t>Estructurar y desarrollar proyectos de infraestructura económica.</a:t>
          </a:r>
        </a:p>
      </dgm:t>
    </dgm:pt>
    <dgm:pt modelId="{86709570-24CB-234C-BD77-D0E307DF195D}" type="parTrans" cxnId="{6C0CA55C-CCA6-A74E-93BF-EA3A5C02D1C2}">
      <dgm:prSet/>
      <dgm:spPr/>
      <dgm:t>
        <a:bodyPr/>
        <a:lstStyle/>
        <a:p>
          <a:endParaRPr lang="es-ES"/>
        </a:p>
      </dgm:t>
    </dgm:pt>
    <dgm:pt modelId="{66A0E365-99A3-E343-B488-300BED92516D}" type="sibTrans" cxnId="{6C0CA55C-CCA6-A74E-93BF-EA3A5C02D1C2}">
      <dgm:prSet/>
      <dgm:spPr/>
      <dgm:t>
        <a:bodyPr/>
        <a:lstStyle/>
        <a:p>
          <a:endParaRPr lang="es-ES"/>
        </a:p>
      </dgm:t>
    </dgm:pt>
    <dgm:pt modelId="{C195CDBE-D433-224D-BC1F-88EF4FAE7127}">
      <dgm:prSet custT="1"/>
      <dgm:spPr/>
      <dgm:t>
        <a:bodyPr/>
        <a:lstStyle/>
        <a:p>
          <a:r>
            <a:rPr lang="es-GT" sz="1400" b="1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rPr>
            <a:t>Fortalecer la planificación institucional.</a:t>
          </a:r>
        </a:p>
      </dgm:t>
    </dgm:pt>
    <dgm:pt modelId="{5FA9B28F-426A-F84B-8F1F-56AAF288D428}" type="parTrans" cxnId="{71551ECA-22DB-4C41-AD0E-869A099D10DD}">
      <dgm:prSet/>
      <dgm:spPr/>
      <dgm:t>
        <a:bodyPr/>
        <a:lstStyle/>
        <a:p>
          <a:endParaRPr lang="es-ES"/>
        </a:p>
      </dgm:t>
    </dgm:pt>
    <dgm:pt modelId="{078AA2F8-7008-BC48-90EF-780815811E61}" type="sibTrans" cxnId="{71551ECA-22DB-4C41-AD0E-869A099D10DD}">
      <dgm:prSet/>
      <dgm:spPr/>
      <dgm:t>
        <a:bodyPr/>
        <a:lstStyle/>
        <a:p>
          <a:endParaRPr lang="es-ES"/>
        </a:p>
      </dgm:t>
    </dgm:pt>
    <dgm:pt modelId="{94D6DE95-971A-0144-A653-A0F24543DC91}">
      <dgm:prSet custT="1"/>
      <dgm:spPr/>
      <dgm:t>
        <a:bodyPr/>
        <a:lstStyle/>
        <a:p>
          <a:r>
            <a:rPr lang="es-GT" sz="1400" b="1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rPr>
            <a:t>Fortalecer la gestión de contratos de alianzas para el desarrollo de infraestructura económica.</a:t>
          </a:r>
        </a:p>
      </dgm:t>
    </dgm:pt>
    <dgm:pt modelId="{1B65A2F6-B737-8C45-9725-138E61CD1027}" type="parTrans" cxnId="{78B77376-2ED8-D446-88F4-8B7617AA13B0}">
      <dgm:prSet/>
      <dgm:spPr/>
      <dgm:t>
        <a:bodyPr/>
        <a:lstStyle/>
        <a:p>
          <a:endParaRPr lang="es-ES"/>
        </a:p>
      </dgm:t>
    </dgm:pt>
    <dgm:pt modelId="{8E4E3ABB-BC42-0B43-BB67-AFF1ADC8C5AD}" type="sibTrans" cxnId="{78B77376-2ED8-D446-88F4-8B7617AA13B0}">
      <dgm:prSet/>
      <dgm:spPr/>
      <dgm:t>
        <a:bodyPr/>
        <a:lstStyle/>
        <a:p>
          <a:endParaRPr lang="es-ES"/>
        </a:p>
      </dgm:t>
    </dgm:pt>
    <dgm:pt modelId="{68278E0E-7A44-B84F-9F91-CBF73B1BA460}">
      <dgm:prSet custT="1"/>
      <dgm:spPr>
        <a:solidFill>
          <a:srgbClr val="CAEFFE">
            <a:alpha val="89804"/>
          </a:srgbClr>
        </a:solidFill>
      </dgm:spPr>
      <dgm:t>
        <a:bodyPr/>
        <a:lstStyle/>
        <a:p>
          <a:r>
            <a:rPr lang="es-GT" sz="1400" b="1" dirty="0">
              <a:solidFill>
                <a:srgbClr val="002060"/>
              </a:solidFill>
              <a:latin typeface="Century Gothic" panose="020B0502020202020204" pitchFamily="34" charset="0"/>
            </a:rPr>
            <a:t>Velar porque se cumplan los niveles de servicio y estándares técnicos, establecidos en los contratos de APP.</a:t>
          </a:r>
          <a:endParaRPr lang="es-ES" sz="1400" b="1" dirty="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E340F9DE-0683-C34B-9A17-12707A8FBA40}" type="parTrans" cxnId="{CE256743-1619-F44B-B20B-E0F191113717}">
      <dgm:prSet/>
      <dgm:spPr/>
      <dgm:t>
        <a:bodyPr/>
        <a:lstStyle/>
        <a:p>
          <a:endParaRPr lang="es-ES"/>
        </a:p>
      </dgm:t>
    </dgm:pt>
    <dgm:pt modelId="{2A4DA8E4-AD57-5846-8508-5C15DC51F579}" type="sibTrans" cxnId="{CE256743-1619-F44B-B20B-E0F191113717}">
      <dgm:prSet/>
      <dgm:spPr/>
      <dgm:t>
        <a:bodyPr/>
        <a:lstStyle/>
        <a:p>
          <a:endParaRPr lang="es-ES"/>
        </a:p>
      </dgm:t>
    </dgm:pt>
    <dgm:pt modelId="{7B6BD1B8-21F7-5949-8BE6-9F65E17C49A1}">
      <dgm:prSet custT="1"/>
      <dgm:spPr>
        <a:solidFill>
          <a:srgbClr val="CAEFFE">
            <a:alpha val="89804"/>
          </a:srgbClr>
        </a:solidFill>
      </dgm:spPr>
      <dgm:t>
        <a:bodyPr/>
        <a:lstStyle/>
        <a:p>
          <a:r>
            <a:rPr lang="es-GT" sz="1400" b="1" dirty="0">
              <a:solidFill>
                <a:srgbClr val="002060"/>
              </a:solidFill>
              <a:latin typeface="Century Gothic" panose="020B0502020202020204" pitchFamily="34" charset="0"/>
            </a:rPr>
            <a:t>Establecer mecanismos para garantizar la fiscalización.</a:t>
          </a:r>
        </a:p>
      </dgm:t>
    </dgm:pt>
    <dgm:pt modelId="{ACFA9A58-9182-1B47-9664-09505CDBCD7D}" type="parTrans" cxnId="{9E5A6662-5921-CE4A-92C6-233C9F48843E}">
      <dgm:prSet/>
      <dgm:spPr/>
      <dgm:t>
        <a:bodyPr/>
        <a:lstStyle/>
        <a:p>
          <a:endParaRPr lang="es-ES"/>
        </a:p>
      </dgm:t>
    </dgm:pt>
    <dgm:pt modelId="{892FA8AF-8D6B-3541-93D7-51C7552955FC}" type="sibTrans" cxnId="{9E5A6662-5921-CE4A-92C6-233C9F48843E}">
      <dgm:prSet/>
      <dgm:spPr/>
      <dgm:t>
        <a:bodyPr/>
        <a:lstStyle/>
        <a:p>
          <a:endParaRPr lang="es-ES"/>
        </a:p>
      </dgm:t>
    </dgm:pt>
    <dgm:pt modelId="{8953030A-C86C-C74D-8F82-E47E62009DDC}">
      <dgm:prSet custT="1"/>
      <dgm:spPr>
        <a:solidFill>
          <a:srgbClr val="CAEFFE">
            <a:alpha val="89804"/>
          </a:srgbClr>
        </a:solidFill>
      </dgm:spPr>
      <dgm:t>
        <a:bodyPr/>
        <a:lstStyle/>
        <a:p>
          <a:r>
            <a:rPr lang="es-GT" sz="1400" b="1" dirty="0">
              <a:solidFill>
                <a:srgbClr val="002060"/>
              </a:solidFill>
              <a:latin typeface="Century Gothic" panose="020B0502020202020204" pitchFamily="34" charset="0"/>
            </a:rPr>
            <a:t>Proteger  los derechos de los usuarios, establecidos en los contratos APP.</a:t>
          </a:r>
        </a:p>
      </dgm:t>
    </dgm:pt>
    <dgm:pt modelId="{DDA52DDF-2058-5F40-80F8-DE6368EEF500}" type="sibTrans" cxnId="{2766DBED-22F7-0A43-9C6C-D67A09521480}">
      <dgm:prSet/>
      <dgm:spPr/>
      <dgm:t>
        <a:bodyPr/>
        <a:lstStyle/>
        <a:p>
          <a:endParaRPr lang="es-ES"/>
        </a:p>
      </dgm:t>
    </dgm:pt>
    <dgm:pt modelId="{869D4E34-DEAE-744B-B633-391B8422A5E8}" type="parTrans" cxnId="{2766DBED-22F7-0A43-9C6C-D67A09521480}">
      <dgm:prSet/>
      <dgm:spPr/>
      <dgm:t>
        <a:bodyPr/>
        <a:lstStyle/>
        <a:p>
          <a:endParaRPr lang="es-ES"/>
        </a:p>
      </dgm:t>
    </dgm:pt>
    <dgm:pt modelId="{E4CF18A4-FF45-4DDD-B1EA-C30DBC1689DB}">
      <dgm:prSet custT="1"/>
      <dgm:spPr>
        <a:solidFill>
          <a:srgbClr val="CAEFFE">
            <a:alpha val="89804"/>
          </a:srgbClr>
        </a:solidFill>
      </dgm:spPr>
      <dgm:t>
        <a:bodyPr/>
        <a:lstStyle/>
        <a:p>
          <a:endParaRPr lang="es-ES" sz="1400" b="1" dirty="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102E89A4-F79B-4F2D-8C86-6E3CC750880D}" type="parTrans" cxnId="{9E81E28B-1E11-4226-87BF-DD1771BE3CB4}">
      <dgm:prSet/>
      <dgm:spPr/>
      <dgm:t>
        <a:bodyPr/>
        <a:lstStyle/>
        <a:p>
          <a:endParaRPr lang="es-ES"/>
        </a:p>
      </dgm:t>
    </dgm:pt>
    <dgm:pt modelId="{0C483668-8861-4756-9BF0-CE9F9E5BC309}" type="sibTrans" cxnId="{9E81E28B-1E11-4226-87BF-DD1771BE3CB4}">
      <dgm:prSet/>
      <dgm:spPr/>
      <dgm:t>
        <a:bodyPr/>
        <a:lstStyle/>
        <a:p>
          <a:endParaRPr lang="es-ES"/>
        </a:p>
      </dgm:t>
    </dgm:pt>
    <dgm:pt modelId="{162B817E-7E08-4855-B9A2-E466B1F8C24A}">
      <dgm:prSet custT="1"/>
      <dgm:spPr>
        <a:solidFill>
          <a:srgbClr val="CAEFFE">
            <a:alpha val="89804"/>
          </a:srgbClr>
        </a:solidFill>
      </dgm:spPr>
      <dgm:t>
        <a:bodyPr/>
        <a:lstStyle/>
        <a:p>
          <a:endParaRPr lang="es-ES" sz="1400" b="1" dirty="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24A01546-A441-4A51-ABE4-50310A181391}" type="parTrans" cxnId="{8C2D024E-FCEB-437B-84C8-B9607A53C6E9}">
      <dgm:prSet/>
      <dgm:spPr/>
      <dgm:t>
        <a:bodyPr/>
        <a:lstStyle/>
        <a:p>
          <a:endParaRPr lang="es-ES"/>
        </a:p>
      </dgm:t>
    </dgm:pt>
    <dgm:pt modelId="{43C60C07-7311-4B4B-96C1-B95A7F23D73B}" type="sibTrans" cxnId="{8C2D024E-FCEB-437B-84C8-B9607A53C6E9}">
      <dgm:prSet/>
      <dgm:spPr/>
      <dgm:t>
        <a:bodyPr/>
        <a:lstStyle/>
        <a:p>
          <a:endParaRPr lang="es-ES"/>
        </a:p>
      </dgm:t>
    </dgm:pt>
    <dgm:pt modelId="{F89509F7-56BB-447F-9EE0-8C42606EC0DA}">
      <dgm:prSet phldrT="[Texto]" custT="1"/>
      <dgm:spPr/>
      <dgm:t>
        <a:bodyPr/>
        <a:lstStyle/>
        <a:p>
          <a:endParaRPr lang="es-ES" sz="1400" b="1" dirty="0">
            <a:solidFill>
              <a:schemeClr val="accent6">
                <a:lumMod val="50000"/>
              </a:schemeClr>
            </a:solidFill>
            <a:latin typeface="Century Gothic" panose="020B0502020202020204" pitchFamily="34" charset="0"/>
          </a:endParaRPr>
        </a:p>
      </dgm:t>
    </dgm:pt>
    <dgm:pt modelId="{CE539662-9059-47BB-A81F-FD6453C22B08}" type="parTrans" cxnId="{860F575E-099F-460C-A861-83F6D8696E7F}">
      <dgm:prSet/>
      <dgm:spPr/>
      <dgm:t>
        <a:bodyPr/>
        <a:lstStyle/>
        <a:p>
          <a:endParaRPr lang="es-ES"/>
        </a:p>
      </dgm:t>
    </dgm:pt>
    <dgm:pt modelId="{5CEA2ABD-F394-40AB-AB42-1BAC023C17A2}" type="sibTrans" cxnId="{860F575E-099F-460C-A861-83F6D8696E7F}">
      <dgm:prSet/>
      <dgm:spPr/>
      <dgm:t>
        <a:bodyPr/>
        <a:lstStyle/>
        <a:p>
          <a:endParaRPr lang="es-ES"/>
        </a:p>
      </dgm:t>
    </dgm:pt>
    <dgm:pt modelId="{ADB93863-37CE-4B83-B19A-00FCE7169AFC}">
      <dgm:prSet custT="1"/>
      <dgm:spPr/>
      <dgm:t>
        <a:bodyPr/>
        <a:lstStyle/>
        <a:p>
          <a:endParaRPr lang="es-GT" sz="1400" b="1" dirty="0">
            <a:solidFill>
              <a:schemeClr val="accent6">
                <a:lumMod val="50000"/>
              </a:schemeClr>
            </a:solidFill>
            <a:latin typeface="Century Gothic" panose="020B0502020202020204" pitchFamily="34" charset="0"/>
          </a:endParaRPr>
        </a:p>
      </dgm:t>
    </dgm:pt>
    <dgm:pt modelId="{CFA04952-B18E-4A88-B7FD-908825A63C6E}" type="parTrans" cxnId="{D6356690-0AB4-46D3-B6AE-90FB708141E0}">
      <dgm:prSet/>
      <dgm:spPr/>
      <dgm:t>
        <a:bodyPr/>
        <a:lstStyle/>
        <a:p>
          <a:endParaRPr lang="es-ES"/>
        </a:p>
      </dgm:t>
    </dgm:pt>
    <dgm:pt modelId="{B1730C5F-2607-4E4C-BC22-E52CF281C53D}" type="sibTrans" cxnId="{D6356690-0AB4-46D3-B6AE-90FB708141E0}">
      <dgm:prSet/>
      <dgm:spPr/>
      <dgm:t>
        <a:bodyPr/>
        <a:lstStyle/>
        <a:p>
          <a:endParaRPr lang="es-ES"/>
        </a:p>
      </dgm:t>
    </dgm:pt>
    <dgm:pt modelId="{DA342E83-E227-467F-8A45-91A91EADA517}">
      <dgm:prSet phldrT="[Texto]" custT="1"/>
      <dgm:spPr/>
      <dgm:t>
        <a:bodyPr/>
        <a:lstStyle/>
        <a:p>
          <a:endParaRPr lang="es-ES" sz="1400" b="1" dirty="0">
            <a:solidFill>
              <a:schemeClr val="accent6">
                <a:lumMod val="50000"/>
              </a:schemeClr>
            </a:solidFill>
            <a:latin typeface="Century Gothic" panose="020B0502020202020204" pitchFamily="34" charset="0"/>
          </a:endParaRPr>
        </a:p>
      </dgm:t>
    </dgm:pt>
    <dgm:pt modelId="{AAFB1665-530B-40C6-B9CD-688BD3D0B9D0}" type="parTrans" cxnId="{AAC73DF5-3D55-43CA-9962-BF2919B9EC55}">
      <dgm:prSet/>
      <dgm:spPr/>
      <dgm:t>
        <a:bodyPr/>
        <a:lstStyle/>
        <a:p>
          <a:endParaRPr lang="es-ES"/>
        </a:p>
      </dgm:t>
    </dgm:pt>
    <dgm:pt modelId="{A15466F3-B24A-4390-97C1-ECF0F4F0301F}" type="sibTrans" cxnId="{AAC73DF5-3D55-43CA-9962-BF2919B9EC55}">
      <dgm:prSet/>
      <dgm:spPr/>
      <dgm:t>
        <a:bodyPr/>
        <a:lstStyle/>
        <a:p>
          <a:endParaRPr lang="es-ES"/>
        </a:p>
      </dgm:t>
    </dgm:pt>
    <dgm:pt modelId="{4B9FF29E-A2E6-4878-86E8-F63ED638F7E7}">
      <dgm:prSet phldrT="[Texto]" custT="1"/>
      <dgm:spPr>
        <a:solidFill>
          <a:srgbClr val="D1E7FF">
            <a:alpha val="89804"/>
          </a:srgbClr>
        </a:solidFill>
        <a:ln>
          <a:noFill/>
        </a:ln>
      </dgm:spPr>
      <dgm:t>
        <a:bodyPr/>
        <a:lstStyle/>
        <a:p>
          <a:endParaRPr lang="es-ES" sz="1400" b="1" dirty="0">
            <a:latin typeface="Century Gothic" panose="020B0502020202020204" pitchFamily="34" charset="0"/>
          </a:endParaRPr>
        </a:p>
      </dgm:t>
    </dgm:pt>
    <dgm:pt modelId="{90E51213-62E2-489C-B5A8-8FCFCD7B142F}" type="parTrans" cxnId="{50771920-E1C2-4FB5-B550-A38985C593D4}">
      <dgm:prSet/>
      <dgm:spPr/>
      <dgm:t>
        <a:bodyPr/>
        <a:lstStyle/>
        <a:p>
          <a:endParaRPr lang="es-ES"/>
        </a:p>
      </dgm:t>
    </dgm:pt>
    <dgm:pt modelId="{2D3C13B0-A2FD-4BC4-A104-6F84AC771146}" type="sibTrans" cxnId="{50771920-E1C2-4FB5-B550-A38985C593D4}">
      <dgm:prSet/>
      <dgm:spPr/>
      <dgm:t>
        <a:bodyPr/>
        <a:lstStyle/>
        <a:p>
          <a:endParaRPr lang="es-ES"/>
        </a:p>
      </dgm:t>
    </dgm:pt>
    <dgm:pt modelId="{F79576EC-4DBA-4223-A5D5-9B0BA1AAC407}">
      <dgm:prSet phldrT="[Texto]" custT="1"/>
      <dgm:spPr>
        <a:solidFill>
          <a:srgbClr val="D1E7FF">
            <a:alpha val="89804"/>
          </a:srgbClr>
        </a:solidFill>
        <a:ln>
          <a:noFill/>
        </a:ln>
      </dgm:spPr>
      <dgm:t>
        <a:bodyPr/>
        <a:lstStyle/>
        <a:p>
          <a:endParaRPr lang="es-ES" sz="1400" b="1" dirty="0">
            <a:latin typeface="Century Gothic" panose="020B0502020202020204" pitchFamily="34" charset="0"/>
          </a:endParaRPr>
        </a:p>
      </dgm:t>
    </dgm:pt>
    <dgm:pt modelId="{EAC340ED-7EAE-4498-842F-80E51D46F7DB}" type="parTrans" cxnId="{80579185-E81E-45DC-BC2E-2E11C7787249}">
      <dgm:prSet/>
      <dgm:spPr/>
      <dgm:t>
        <a:bodyPr/>
        <a:lstStyle/>
        <a:p>
          <a:endParaRPr lang="es-ES"/>
        </a:p>
      </dgm:t>
    </dgm:pt>
    <dgm:pt modelId="{00AD63AA-44FF-430B-AC90-E6EB04B1CE68}" type="sibTrans" cxnId="{80579185-E81E-45DC-BC2E-2E11C7787249}">
      <dgm:prSet/>
      <dgm:spPr/>
      <dgm:t>
        <a:bodyPr/>
        <a:lstStyle/>
        <a:p>
          <a:endParaRPr lang="es-ES"/>
        </a:p>
      </dgm:t>
    </dgm:pt>
    <dgm:pt modelId="{D8CB46DA-3F57-4BE6-BB0A-7381A49DDA49}">
      <dgm:prSet custT="1"/>
      <dgm:spPr>
        <a:solidFill>
          <a:srgbClr val="D1E7FF">
            <a:alpha val="89804"/>
          </a:srgbClr>
        </a:solidFill>
        <a:ln>
          <a:noFill/>
        </a:ln>
      </dgm:spPr>
      <dgm:t>
        <a:bodyPr/>
        <a:lstStyle/>
        <a:p>
          <a:endParaRPr lang="es-GT" sz="1400" b="1" dirty="0">
            <a:latin typeface="Century Gothic" panose="020B0502020202020204" pitchFamily="34" charset="0"/>
          </a:endParaRPr>
        </a:p>
      </dgm:t>
    </dgm:pt>
    <dgm:pt modelId="{2B793952-3C9C-4B7B-B32A-BF36371CA50C}" type="parTrans" cxnId="{9E3D29A0-653C-436A-8CFB-83DB29A6187E}">
      <dgm:prSet/>
      <dgm:spPr/>
      <dgm:t>
        <a:bodyPr/>
        <a:lstStyle/>
        <a:p>
          <a:endParaRPr lang="es-ES"/>
        </a:p>
      </dgm:t>
    </dgm:pt>
    <dgm:pt modelId="{A9FC6130-23BB-4F53-8C0B-81F7A1176AF5}" type="sibTrans" cxnId="{9E3D29A0-653C-436A-8CFB-83DB29A6187E}">
      <dgm:prSet/>
      <dgm:spPr/>
      <dgm:t>
        <a:bodyPr/>
        <a:lstStyle/>
        <a:p>
          <a:endParaRPr lang="es-ES"/>
        </a:p>
      </dgm:t>
    </dgm:pt>
    <dgm:pt modelId="{8AA155D8-9EA7-4E9F-8D0C-E5A4978637E9}">
      <dgm:prSet custT="1"/>
      <dgm:spPr>
        <a:solidFill>
          <a:srgbClr val="CAEFFE">
            <a:alpha val="89804"/>
          </a:srgbClr>
        </a:solidFill>
      </dgm:spPr>
      <dgm:t>
        <a:bodyPr/>
        <a:lstStyle/>
        <a:p>
          <a:endParaRPr lang="es-GT" sz="1400" b="1" dirty="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9AB23137-80FE-42A7-AC1A-72CDFD9F7F30}" type="parTrans" cxnId="{EBB836C1-E5C9-4932-84AC-ADED1CBC51EA}">
      <dgm:prSet/>
      <dgm:spPr/>
      <dgm:t>
        <a:bodyPr/>
        <a:lstStyle/>
        <a:p>
          <a:endParaRPr lang="es-GT"/>
        </a:p>
      </dgm:t>
    </dgm:pt>
    <dgm:pt modelId="{B10C32EE-5460-4451-A1B3-2CBE2E5A2D63}" type="sibTrans" cxnId="{EBB836C1-E5C9-4932-84AC-ADED1CBC51EA}">
      <dgm:prSet/>
      <dgm:spPr/>
      <dgm:t>
        <a:bodyPr/>
        <a:lstStyle/>
        <a:p>
          <a:endParaRPr lang="es-GT"/>
        </a:p>
      </dgm:t>
    </dgm:pt>
    <dgm:pt modelId="{0C6C8F9B-78C4-384B-A2DC-EA420CDD649E}" type="pres">
      <dgm:prSet presAssocID="{80BEF00D-BB8D-C94B-92E2-D08DB1EF130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GT"/>
        </a:p>
      </dgm:t>
    </dgm:pt>
    <dgm:pt modelId="{5B3C7F17-4A58-674E-B14A-25FE928570A9}" type="pres">
      <dgm:prSet presAssocID="{974D5C1E-DF3F-7745-B0ED-843BE5DFAADB}" presName="composite" presStyleCnt="0"/>
      <dgm:spPr/>
    </dgm:pt>
    <dgm:pt modelId="{8E1EAD54-0C1D-4645-BB22-3BA9A9B3056B}" type="pres">
      <dgm:prSet presAssocID="{974D5C1E-DF3F-7745-B0ED-843BE5DFAAD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1E16DE7F-90EF-9745-BC70-27D7BB22EA0F}" type="pres">
      <dgm:prSet presAssocID="{974D5C1E-DF3F-7745-B0ED-843BE5DFAADB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A01686AA-FE58-364D-A911-E4C603CB5971}" type="pres">
      <dgm:prSet presAssocID="{717E24ED-B915-7441-AF6F-5BC73C427BF2}" presName="space" presStyleCnt="0"/>
      <dgm:spPr/>
    </dgm:pt>
    <dgm:pt modelId="{5E88FB75-454A-5C43-8C08-BA840A9CCCB5}" type="pres">
      <dgm:prSet presAssocID="{B0C49EB9-5B2B-1E42-8389-A5DB46A5735A}" presName="composite" presStyleCnt="0"/>
      <dgm:spPr/>
    </dgm:pt>
    <dgm:pt modelId="{EB5260AF-CCCD-2C46-A9CB-174D1BE2073E}" type="pres">
      <dgm:prSet presAssocID="{B0C49EB9-5B2B-1E42-8389-A5DB46A5735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97E99EAA-AB1B-C145-B504-4288A649AFD0}" type="pres">
      <dgm:prSet presAssocID="{B0C49EB9-5B2B-1E42-8389-A5DB46A5735A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27A2C25B-2D1C-F64F-B8CF-E475F4694D23}" type="pres">
      <dgm:prSet presAssocID="{67289E5C-EE53-5D47-AA36-382EC53E643B}" presName="space" presStyleCnt="0"/>
      <dgm:spPr/>
    </dgm:pt>
    <dgm:pt modelId="{FEFA4F37-88BF-7B44-9A54-11AA5B8F629A}" type="pres">
      <dgm:prSet presAssocID="{BBA5773B-649D-4F49-9BB4-47FC42A0E712}" presName="composite" presStyleCnt="0"/>
      <dgm:spPr/>
    </dgm:pt>
    <dgm:pt modelId="{956F9E6B-C03E-B44F-ADC1-E3635E534AFC}" type="pres">
      <dgm:prSet presAssocID="{BBA5773B-649D-4F49-9BB4-47FC42A0E712}" presName="parTx" presStyleLbl="alignNode1" presStyleIdx="2" presStyleCnt="3" custLinFactNeighborX="103" custLinFactNeighborY="-13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6FDC9D48-D594-7447-BF14-C832D5226191}" type="pres">
      <dgm:prSet presAssocID="{BBA5773B-649D-4F49-9BB4-47FC42A0E712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</dgm:ptLst>
  <dgm:cxnLst>
    <dgm:cxn modelId="{9E5A6662-5921-CE4A-92C6-233C9F48843E}" srcId="{BBA5773B-649D-4F49-9BB4-47FC42A0E712}" destId="{7B6BD1B8-21F7-5949-8BE6-9F65E17C49A1}" srcOrd="5" destOrd="0" parTransId="{ACFA9A58-9182-1B47-9664-09505CDBCD7D}" sibTransId="{892FA8AF-8D6B-3541-93D7-51C7552955FC}"/>
    <dgm:cxn modelId="{203B53DE-00D9-494D-B7B6-DA3E54B48F0C}" type="presOf" srcId="{162B817E-7E08-4855-B9A2-E466B1F8C24A}" destId="{6FDC9D48-D594-7447-BF14-C832D5226191}" srcOrd="0" destOrd="0" presId="urn:microsoft.com/office/officeart/2005/8/layout/hList1"/>
    <dgm:cxn modelId="{78B77376-2ED8-D446-88F4-8B7617AA13B0}" srcId="{B0C49EB9-5B2B-1E42-8389-A5DB46A5735A}" destId="{94D6DE95-971A-0144-A653-A0F24543DC91}" srcOrd="5" destOrd="0" parTransId="{1B65A2F6-B737-8C45-9725-138E61CD1027}" sibTransId="{8E4E3ABB-BC42-0B43-BB67-AFF1ADC8C5AD}"/>
    <dgm:cxn modelId="{0287B85D-9CD5-FB4D-B014-A96170432692}" srcId="{974D5C1E-DF3F-7745-B0ED-843BE5DFAADB}" destId="{1413FFC8-CDBF-0C45-B6B4-F287A23E5885}" srcOrd="3" destOrd="0" parTransId="{1A375EEE-1F4D-CE47-8D4C-A02BE0B1AD81}" sibTransId="{F6259BC4-541E-6647-BCC0-F912B35AB53D}"/>
    <dgm:cxn modelId="{860F575E-099F-460C-A861-83F6D8696E7F}" srcId="{B0C49EB9-5B2B-1E42-8389-A5DB46A5735A}" destId="{F89509F7-56BB-447F-9EE0-8C42606EC0DA}" srcOrd="2" destOrd="0" parTransId="{CE539662-9059-47BB-A81F-FD6453C22B08}" sibTransId="{5CEA2ABD-F394-40AB-AB42-1BAC023C17A2}"/>
    <dgm:cxn modelId="{6A26AD0B-E2B7-8D4F-A115-84513B3C4D2C}" type="presOf" srcId="{AC1E4FA2-E140-8D4E-B829-CD7940540D27}" destId="{1E16DE7F-90EF-9745-BC70-27D7BB22EA0F}" srcOrd="0" destOrd="5" presId="urn:microsoft.com/office/officeart/2005/8/layout/hList1"/>
    <dgm:cxn modelId="{2766DBED-22F7-0A43-9C6C-D67A09521480}" srcId="{BBA5773B-649D-4F49-9BB4-47FC42A0E712}" destId="{8953030A-C86C-C74D-8F82-E47E62009DDC}" srcOrd="3" destOrd="0" parTransId="{869D4E34-DEAE-744B-B633-391B8422A5E8}" sibTransId="{DDA52DDF-2058-5F40-80F8-DE6368EEF500}"/>
    <dgm:cxn modelId="{05F6753A-F618-4860-ABBC-5E8508025364}" type="presOf" srcId="{E4CF18A4-FF45-4DDD-B1EA-C30DBC1689DB}" destId="{6FDC9D48-D594-7447-BF14-C832D5226191}" srcOrd="0" destOrd="2" presId="urn:microsoft.com/office/officeart/2005/8/layout/hList1"/>
    <dgm:cxn modelId="{EBB836C1-E5C9-4932-84AC-ADED1CBC51EA}" srcId="{BBA5773B-649D-4F49-9BB4-47FC42A0E712}" destId="{8AA155D8-9EA7-4E9F-8D0C-E5A4978637E9}" srcOrd="4" destOrd="0" parTransId="{9AB23137-80FE-42A7-AC1A-72CDFD9F7F30}" sibTransId="{B10C32EE-5460-4451-A1B3-2CBE2E5A2D63}"/>
    <dgm:cxn modelId="{CE256743-1619-F44B-B20B-E0F191113717}" srcId="{BBA5773B-649D-4F49-9BB4-47FC42A0E712}" destId="{68278E0E-7A44-B84F-9F91-CBF73B1BA460}" srcOrd="1" destOrd="0" parTransId="{E340F9DE-0683-C34B-9A17-12707A8FBA40}" sibTransId="{2A4DA8E4-AD57-5846-8508-5C15DC51F579}"/>
    <dgm:cxn modelId="{4D602657-048E-E441-89D2-B06700BC0E81}" type="presOf" srcId="{7B6BD1B8-21F7-5949-8BE6-9F65E17C49A1}" destId="{6FDC9D48-D594-7447-BF14-C832D5226191}" srcOrd="0" destOrd="5" presId="urn:microsoft.com/office/officeart/2005/8/layout/hList1"/>
    <dgm:cxn modelId="{A8023B53-E8B1-F04A-B5F3-6839583D127A}" type="presOf" srcId="{B0C49EB9-5B2B-1E42-8389-A5DB46A5735A}" destId="{EB5260AF-CCCD-2C46-A9CB-174D1BE2073E}" srcOrd="0" destOrd="0" presId="urn:microsoft.com/office/officeart/2005/8/layout/hList1"/>
    <dgm:cxn modelId="{038DD22D-6448-B149-96C3-696C25789BD0}" type="presOf" srcId="{68278E0E-7A44-B84F-9F91-CBF73B1BA460}" destId="{6FDC9D48-D594-7447-BF14-C832D5226191}" srcOrd="0" destOrd="1" presId="urn:microsoft.com/office/officeart/2005/8/layout/hList1"/>
    <dgm:cxn modelId="{C2478A5A-7121-914C-BC4D-65786EC1885E}" type="presOf" srcId="{974D5C1E-DF3F-7745-B0ED-843BE5DFAADB}" destId="{8E1EAD54-0C1D-4645-BB22-3BA9A9B3056B}" srcOrd="0" destOrd="0" presId="urn:microsoft.com/office/officeart/2005/8/layout/hList1"/>
    <dgm:cxn modelId="{9E81E28B-1E11-4226-87BF-DD1771BE3CB4}" srcId="{BBA5773B-649D-4F49-9BB4-47FC42A0E712}" destId="{E4CF18A4-FF45-4DDD-B1EA-C30DBC1689DB}" srcOrd="2" destOrd="0" parTransId="{102E89A4-F79B-4F2D-8C86-6E3CC750880D}" sibTransId="{0C483668-8861-4756-9BF0-CE9F9E5BC309}"/>
    <dgm:cxn modelId="{AF96E7E0-C6B4-D14A-B855-B501891FDBB0}" type="presOf" srcId="{37E28799-B89B-0A45-AB9F-2A2EB74D503C}" destId="{97E99EAA-AB1B-C145-B504-4288A649AFD0}" srcOrd="0" destOrd="1" presId="urn:microsoft.com/office/officeart/2005/8/layout/hList1"/>
    <dgm:cxn modelId="{6BF75B1F-1082-457A-81F7-E79CD1DF989B}" type="presOf" srcId="{D8CB46DA-3F57-4BE6-BB0A-7381A49DDA49}" destId="{1E16DE7F-90EF-9745-BC70-27D7BB22EA0F}" srcOrd="0" destOrd="4" presId="urn:microsoft.com/office/officeart/2005/8/layout/hList1"/>
    <dgm:cxn modelId="{1D0D1713-B3AB-45E8-8543-B50893E36A3B}" type="presOf" srcId="{F89509F7-56BB-447F-9EE0-8C42606EC0DA}" destId="{97E99EAA-AB1B-C145-B504-4288A649AFD0}" srcOrd="0" destOrd="2" presId="urn:microsoft.com/office/officeart/2005/8/layout/hList1"/>
    <dgm:cxn modelId="{A82C6A0B-C794-064C-A08E-7EEBC1A2D5E6}" srcId="{80BEF00D-BB8D-C94B-92E2-D08DB1EF1309}" destId="{B0C49EB9-5B2B-1E42-8389-A5DB46A5735A}" srcOrd="1" destOrd="0" parTransId="{65D9D15E-0A50-0A49-8399-2A5A71F05F09}" sibTransId="{67289E5C-EE53-5D47-AA36-382EC53E643B}"/>
    <dgm:cxn modelId="{93C605D3-ABA5-434C-9A3B-191B123DB8A7}" srcId="{80BEF00D-BB8D-C94B-92E2-D08DB1EF1309}" destId="{974D5C1E-DF3F-7745-B0ED-843BE5DFAADB}" srcOrd="0" destOrd="0" parTransId="{AEB2E22D-7364-C74F-B6BF-D11A043D7205}" sibTransId="{717E24ED-B915-7441-AF6F-5BC73C427BF2}"/>
    <dgm:cxn modelId="{3C97AA95-2FAB-D542-BC30-73100933DA82}" type="presOf" srcId="{4F80DE46-BF1D-D04E-9798-E037FC6DDB63}" destId="{1E16DE7F-90EF-9745-BC70-27D7BB22EA0F}" srcOrd="0" destOrd="1" presId="urn:microsoft.com/office/officeart/2005/8/layout/hList1"/>
    <dgm:cxn modelId="{2885EB3B-AD93-ED4C-8A30-2EDFE547AD8F}" srcId="{80BEF00D-BB8D-C94B-92E2-D08DB1EF1309}" destId="{BBA5773B-649D-4F49-9BB4-47FC42A0E712}" srcOrd="2" destOrd="0" parTransId="{074C60B7-58BB-234B-A1FD-8F12E8F5CC88}" sibTransId="{1A0AD518-4185-9B47-8C72-8B870798F3E9}"/>
    <dgm:cxn modelId="{FA6CADCE-019B-7346-97B3-35C79EF38814}" srcId="{974D5C1E-DF3F-7745-B0ED-843BE5DFAADB}" destId="{4F80DE46-BF1D-D04E-9798-E037FC6DDB63}" srcOrd="1" destOrd="0" parTransId="{122251E2-05C8-4347-A56B-2CBDBE134B9B}" sibTransId="{D228F8BA-EB58-154C-B87A-25DF7A78EC86}"/>
    <dgm:cxn modelId="{248377B0-7ACD-4AC1-AE15-65075052CB6C}" type="presOf" srcId="{F79576EC-4DBA-4223-A5D5-9B0BA1AAC407}" destId="{1E16DE7F-90EF-9745-BC70-27D7BB22EA0F}" srcOrd="0" destOrd="2" presId="urn:microsoft.com/office/officeart/2005/8/layout/hList1"/>
    <dgm:cxn modelId="{B30F772B-C9A0-486F-B799-17F5BDB0F0BF}" type="presOf" srcId="{8AA155D8-9EA7-4E9F-8D0C-E5A4978637E9}" destId="{6FDC9D48-D594-7447-BF14-C832D5226191}" srcOrd="0" destOrd="4" presId="urn:microsoft.com/office/officeart/2005/8/layout/hList1"/>
    <dgm:cxn modelId="{B7CA0995-8F43-9B48-BF59-6B5DA6FCF56D}" type="presOf" srcId="{94D6DE95-971A-0144-A653-A0F24543DC91}" destId="{97E99EAA-AB1B-C145-B504-4288A649AFD0}" srcOrd="0" destOrd="5" presId="urn:microsoft.com/office/officeart/2005/8/layout/hList1"/>
    <dgm:cxn modelId="{8C2D024E-FCEB-437B-84C8-B9607A53C6E9}" srcId="{BBA5773B-649D-4F49-9BB4-47FC42A0E712}" destId="{162B817E-7E08-4855-B9A2-E466B1F8C24A}" srcOrd="0" destOrd="0" parTransId="{24A01546-A441-4A51-ABE4-50310A181391}" sibTransId="{43C60C07-7311-4B4B-96C1-B95A7F23D73B}"/>
    <dgm:cxn modelId="{D68901AB-AEB7-48C4-84F8-3D2911AF7D0E}" type="presOf" srcId="{DA342E83-E227-467F-8A45-91A91EADA517}" destId="{97E99EAA-AB1B-C145-B504-4288A649AFD0}" srcOrd="0" destOrd="0" presId="urn:microsoft.com/office/officeart/2005/8/layout/hList1"/>
    <dgm:cxn modelId="{DEAB396D-61B6-4DF2-834A-92B421EA985D}" type="presOf" srcId="{ADB93863-37CE-4B83-B19A-00FCE7169AFC}" destId="{97E99EAA-AB1B-C145-B504-4288A649AFD0}" srcOrd="0" destOrd="4" presId="urn:microsoft.com/office/officeart/2005/8/layout/hList1"/>
    <dgm:cxn modelId="{AAC73DF5-3D55-43CA-9962-BF2919B9EC55}" srcId="{B0C49EB9-5B2B-1E42-8389-A5DB46A5735A}" destId="{DA342E83-E227-467F-8A45-91A91EADA517}" srcOrd="0" destOrd="0" parTransId="{AAFB1665-530B-40C6-B9CD-688BD3D0B9D0}" sibTransId="{A15466F3-B24A-4390-97C1-ECF0F4F0301F}"/>
    <dgm:cxn modelId="{E54B9204-B969-4699-874F-FBF80FFA49C4}" type="presOf" srcId="{4B9FF29E-A2E6-4878-86E8-F63ED638F7E7}" destId="{1E16DE7F-90EF-9745-BC70-27D7BB22EA0F}" srcOrd="0" destOrd="0" presId="urn:microsoft.com/office/officeart/2005/8/layout/hList1"/>
    <dgm:cxn modelId="{9E3D29A0-653C-436A-8CFB-83DB29A6187E}" srcId="{974D5C1E-DF3F-7745-B0ED-843BE5DFAADB}" destId="{D8CB46DA-3F57-4BE6-BB0A-7381A49DDA49}" srcOrd="4" destOrd="0" parTransId="{2B793952-3C9C-4B7B-B32A-BF36371CA50C}" sibTransId="{A9FC6130-23BB-4F53-8C0B-81F7A1176AF5}"/>
    <dgm:cxn modelId="{4444CE2A-2A1F-6A46-BF49-1B8F0F225FF1}" type="presOf" srcId="{BBA5773B-649D-4F49-9BB4-47FC42A0E712}" destId="{956F9E6B-C03E-B44F-ADC1-E3635E534AFC}" srcOrd="0" destOrd="0" presId="urn:microsoft.com/office/officeart/2005/8/layout/hList1"/>
    <dgm:cxn modelId="{D6356690-0AB4-46D3-B6AE-90FB708141E0}" srcId="{B0C49EB9-5B2B-1E42-8389-A5DB46A5735A}" destId="{ADB93863-37CE-4B83-B19A-00FCE7169AFC}" srcOrd="4" destOrd="0" parTransId="{CFA04952-B18E-4A88-B7FD-908825A63C6E}" sibTransId="{B1730C5F-2607-4E4C-BC22-E52CF281C53D}"/>
    <dgm:cxn modelId="{1CEB7865-F6E5-1443-A7A4-3C0614884844}" type="presOf" srcId="{C195CDBE-D433-224D-BC1F-88EF4FAE7127}" destId="{97E99EAA-AB1B-C145-B504-4288A649AFD0}" srcOrd="0" destOrd="3" presId="urn:microsoft.com/office/officeart/2005/8/layout/hList1"/>
    <dgm:cxn modelId="{B606B827-3F58-F64E-9781-3FD15639CA70}" type="presOf" srcId="{1413FFC8-CDBF-0C45-B6B4-F287A23E5885}" destId="{1E16DE7F-90EF-9745-BC70-27D7BB22EA0F}" srcOrd="0" destOrd="3" presId="urn:microsoft.com/office/officeart/2005/8/layout/hList1"/>
    <dgm:cxn modelId="{71551ECA-22DB-4C41-AD0E-869A099D10DD}" srcId="{B0C49EB9-5B2B-1E42-8389-A5DB46A5735A}" destId="{C195CDBE-D433-224D-BC1F-88EF4FAE7127}" srcOrd="3" destOrd="0" parTransId="{5FA9B28F-426A-F84B-8F1F-56AAF288D428}" sibTransId="{078AA2F8-7008-BC48-90EF-780815811E61}"/>
    <dgm:cxn modelId="{80579185-E81E-45DC-BC2E-2E11C7787249}" srcId="{974D5C1E-DF3F-7745-B0ED-843BE5DFAADB}" destId="{F79576EC-4DBA-4223-A5D5-9B0BA1AAC407}" srcOrd="2" destOrd="0" parTransId="{EAC340ED-7EAE-4498-842F-80E51D46F7DB}" sibTransId="{00AD63AA-44FF-430B-AC90-E6EB04B1CE68}"/>
    <dgm:cxn modelId="{6C0CA55C-CCA6-A74E-93BF-EA3A5C02D1C2}" srcId="{974D5C1E-DF3F-7745-B0ED-843BE5DFAADB}" destId="{AC1E4FA2-E140-8D4E-B829-CD7940540D27}" srcOrd="5" destOrd="0" parTransId="{86709570-24CB-234C-BD77-D0E307DF195D}" sibTransId="{66A0E365-99A3-E343-B488-300BED92516D}"/>
    <dgm:cxn modelId="{9DAE0061-66A8-B447-B233-5FDDE09D57DA}" type="presOf" srcId="{80BEF00D-BB8D-C94B-92E2-D08DB1EF1309}" destId="{0C6C8F9B-78C4-384B-A2DC-EA420CDD649E}" srcOrd="0" destOrd="0" presId="urn:microsoft.com/office/officeart/2005/8/layout/hList1"/>
    <dgm:cxn modelId="{AD91E582-23E2-E440-A0E6-883D09173FCC}" srcId="{B0C49EB9-5B2B-1E42-8389-A5DB46A5735A}" destId="{37E28799-B89B-0A45-AB9F-2A2EB74D503C}" srcOrd="1" destOrd="0" parTransId="{9BA5C7D8-84A2-2444-92AE-91FFAD3F20A4}" sibTransId="{03DFA345-C2F4-C34B-A0EF-4753AD403EC7}"/>
    <dgm:cxn modelId="{50771920-E1C2-4FB5-B550-A38985C593D4}" srcId="{974D5C1E-DF3F-7745-B0ED-843BE5DFAADB}" destId="{4B9FF29E-A2E6-4878-86E8-F63ED638F7E7}" srcOrd="0" destOrd="0" parTransId="{90E51213-62E2-489C-B5A8-8FCFCD7B142F}" sibTransId="{2D3C13B0-A2FD-4BC4-A104-6F84AC771146}"/>
    <dgm:cxn modelId="{771DE891-C8F5-D94B-9628-3D5241AC0DE4}" type="presOf" srcId="{8953030A-C86C-C74D-8F82-E47E62009DDC}" destId="{6FDC9D48-D594-7447-BF14-C832D5226191}" srcOrd="0" destOrd="3" presId="urn:microsoft.com/office/officeart/2005/8/layout/hList1"/>
    <dgm:cxn modelId="{6B9DD1B0-9ECD-7B40-8308-8D49327859AF}" type="presParOf" srcId="{0C6C8F9B-78C4-384B-A2DC-EA420CDD649E}" destId="{5B3C7F17-4A58-674E-B14A-25FE928570A9}" srcOrd="0" destOrd="0" presId="urn:microsoft.com/office/officeart/2005/8/layout/hList1"/>
    <dgm:cxn modelId="{F9FBFF06-D064-694A-B57C-C4C5E4D505EF}" type="presParOf" srcId="{5B3C7F17-4A58-674E-B14A-25FE928570A9}" destId="{8E1EAD54-0C1D-4645-BB22-3BA9A9B3056B}" srcOrd="0" destOrd="0" presId="urn:microsoft.com/office/officeart/2005/8/layout/hList1"/>
    <dgm:cxn modelId="{73A39DB2-DB58-F045-B809-19C3E325ED20}" type="presParOf" srcId="{5B3C7F17-4A58-674E-B14A-25FE928570A9}" destId="{1E16DE7F-90EF-9745-BC70-27D7BB22EA0F}" srcOrd="1" destOrd="0" presId="urn:microsoft.com/office/officeart/2005/8/layout/hList1"/>
    <dgm:cxn modelId="{5C90C7FB-FCB5-394F-A817-900D4D64E0DD}" type="presParOf" srcId="{0C6C8F9B-78C4-384B-A2DC-EA420CDD649E}" destId="{A01686AA-FE58-364D-A911-E4C603CB5971}" srcOrd="1" destOrd="0" presId="urn:microsoft.com/office/officeart/2005/8/layout/hList1"/>
    <dgm:cxn modelId="{48C15C9F-BC0D-1D42-876A-85A4429C1CBE}" type="presParOf" srcId="{0C6C8F9B-78C4-384B-A2DC-EA420CDD649E}" destId="{5E88FB75-454A-5C43-8C08-BA840A9CCCB5}" srcOrd="2" destOrd="0" presId="urn:microsoft.com/office/officeart/2005/8/layout/hList1"/>
    <dgm:cxn modelId="{88797C72-5F47-794A-80CE-2715502D0235}" type="presParOf" srcId="{5E88FB75-454A-5C43-8C08-BA840A9CCCB5}" destId="{EB5260AF-CCCD-2C46-A9CB-174D1BE2073E}" srcOrd="0" destOrd="0" presId="urn:microsoft.com/office/officeart/2005/8/layout/hList1"/>
    <dgm:cxn modelId="{2E4F085C-2BCA-244E-91FF-4DF471B37449}" type="presParOf" srcId="{5E88FB75-454A-5C43-8C08-BA840A9CCCB5}" destId="{97E99EAA-AB1B-C145-B504-4288A649AFD0}" srcOrd="1" destOrd="0" presId="urn:microsoft.com/office/officeart/2005/8/layout/hList1"/>
    <dgm:cxn modelId="{BEA8DFD1-40D2-0E41-8EDB-064C3EF64114}" type="presParOf" srcId="{0C6C8F9B-78C4-384B-A2DC-EA420CDD649E}" destId="{27A2C25B-2D1C-F64F-B8CF-E475F4694D23}" srcOrd="3" destOrd="0" presId="urn:microsoft.com/office/officeart/2005/8/layout/hList1"/>
    <dgm:cxn modelId="{F034D9D5-2860-B742-B43D-156924CA1052}" type="presParOf" srcId="{0C6C8F9B-78C4-384B-A2DC-EA420CDD649E}" destId="{FEFA4F37-88BF-7B44-9A54-11AA5B8F629A}" srcOrd="4" destOrd="0" presId="urn:microsoft.com/office/officeart/2005/8/layout/hList1"/>
    <dgm:cxn modelId="{B496A866-B9C8-9D48-A0BD-6901B6BE5A66}" type="presParOf" srcId="{FEFA4F37-88BF-7B44-9A54-11AA5B8F629A}" destId="{956F9E6B-C03E-B44F-ADC1-E3635E534AFC}" srcOrd="0" destOrd="0" presId="urn:microsoft.com/office/officeart/2005/8/layout/hList1"/>
    <dgm:cxn modelId="{078ED162-8FF1-604E-8013-467351283604}" type="presParOf" srcId="{FEFA4F37-88BF-7B44-9A54-11AA5B8F629A}" destId="{6FDC9D48-D594-7447-BF14-C832D522619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1EAD54-0C1D-4645-BB22-3BA9A9B3056B}">
      <dsp:nvSpPr>
        <dsp:cNvPr id="0" name=""/>
        <dsp:cNvSpPr/>
      </dsp:nvSpPr>
      <dsp:spPr>
        <a:xfrm>
          <a:off x="3352" y="672637"/>
          <a:ext cx="3268623" cy="1307449"/>
        </a:xfrm>
        <a:prstGeom prst="rect">
          <a:avLst/>
        </a:prstGeom>
        <a:solidFill>
          <a:srgbClr val="01346B"/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GT" sz="1800" b="0" i="0" u="none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000" b="1" i="0" u="none" kern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rPr>
            <a:t>Estructuración</a:t>
          </a:r>
          <a:endParaRPr lang="es-ES" sz="2000" b="1" kern="1200" dirty="0">
            <a:solidFill>
              <a:schemeClr val="bg1"/>
            </a:solidFill>
            <a:latin typeface="Century Gothic" panose="020B050202020202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000" b="1" i="0" u="none" kern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rPr>
            <a:t>Q.5,298,038.98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100" kern="1200" dirty="0">
            <a:solidFill>
              <a:schemeClr val="bg1"/>
            </a:solidFill>
          </a:endParaRPr>
        </a:p>
      </dsp:txBody>
      <dsp:txXfrm>
        <a:off x="3352" y="672637"/>
        <a:ext cx="3268623" cy="1307449"/>
      </dsp:txXfrm>
    </dsp:sp>
    <dsp:sp modelId="{1E16DE7F-90EF-9745-BC70-27D7BB22EA0F}">
      <dsp:nvSpPr>
        <dsp:cNvPr id="0" name=""/>
        <dsp:cNvSpPr/>
      </dsp:nvSpPr>
      <dsp:spPr>
        <a:xfrm>
          <a:off x="3352" y="1980087"/>
          <a:ext cx="3268623" cy="2810880"/>
        </a:xfrm>
        <a:prstGeom prst="rect">
          <a:avLst/>
        </a:prstGeom>
        <a:solidFill>
          <a:srgbClr val="D1E7FF">
            <a:alpha val="89804"/>
          </a:srgb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400" b="1" kern="1200" dirty="0">
            <a:latin typeface="Century Gothic" panose="020B0502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400" b="1" kern="1200" dirty="0">
              <a:latin typeface="Century Gothic" panose="020B0502020202020204" pitchFamily="34" charset="0"/>
            </a:rPr>
            <a:t>Impulsar iniciativas de proyectos para </a:t>
          </a:r>
          <a:r>
            <a:rPr lang="es-GT" sz="1400" b="1" kern="1200" dirty="0" err="1">
              <a:latin typeface="Century Gothic" panose="020B0502020202020204" pitchFamily="34" charset="0"/>
            </a:rPr>
            <a:t>preinversión</a:t>
          </a:r>
          <a:r>
            <a:rPr lang="es-GT" sz="1400" b="1" kern="1200" dirty="0">
              <a:latin typeface="Century Gothic" panose="020B0502020202020204" pitchFamily="34" charset="0"/>
            </a:rPr>
            <a:t>.</a:t>
          </a:r>
          <a:endParaRPr lang="es-ES" sz="1400" b="1" kern="1200" dirty="0">
            <a:latin typeface="Century Gothic" panose="020B0502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400" b="1" kern="1200" dirty="0">
            <a:latin typeface="Century Gothic" panose="020B0502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400" b="1" kern="1200" dirty="0">
              <a:latin typeface="Century Gothic" panose="020B0502020202020204" pitchFamily="34" charset="0"/>
            </a:rPr>
            <a:t>Promover el modelo </a:t>
          </a:r>
          <a:r>
            <a:rPr lang="es-GT" sz="1400" b="1" kern="1200" dirty="0" smtClean="0">
              <a:latin typeface="Century Gothic" panose="020B0502020202020204" pitchFamily="34" charset="0"/>
            </a:rPr>
            <a:t>de alianzas </a:t>
          </a:r>
          <a:r>
            <a:rPr lang="es-GT" sz="1400" b="1" kern="1200" dirty="0">
              <a:latin typeface="Century Gothic" panose="020B0502020202020204" pitchFamily="34" charset="0"/>
            </a:rPr>
            <a:t>para el desarrollo </a:t>
          </a:r>
          <a:r>
            <a:rPr lang="es-GT" sz="1400" b="1" kern="1200" dirty="0" smtClean="0">
              <a:latin typeface="Century Gothic" panose="020B0502020202020204" pitchFamily="34" charset="0"/>
            </a:rPr>
            <a:t>de infraestructura </a:t>
          </a:r>
          <a:r>
            <a:rPr lang="es-GT" sz="1400" b="1" kern="1200" dirty="0">
              <a:latin typeface="Century Gothic" panose="020B0502020202020204" pitchFamily="34" charset="0"/>
            </a:rPr>
            <a:t>económica para atraer inversión.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GT" sz="1400" b="1" kern="1200" dirty="0">
            <a:latin typeface="Century Gothic" panose="020B0502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400" b="1" kern="1200" dirty="0">
              <a:latin typeface="Century Gothic" panose="020B0502020202020204" pitchFamily="34" charset="0"/>
            </a:rPr>
            <a:t>Estructurar y desarrollar proyectos de infraestructura económica.</a:t>
          </a:r>
        </a:p>
      </dsp:txBody>
      <dsp:txXfrm>
        <a:off x="3352" y="1980087"/>
        <a:ext cx="3268623" cy="2810880"/>
      </dsp:txXfrm>
    </dsp:sp>
    <dsp:sp modelId="{EB5260AF-CCCD-2C46-A9CB-174D1BE2073E}">
      <dsp:nvSpPr>
        <dsp:cNvPr id="0" name=""/>
        <dsp:cNvSpPr/>
      </dsp:nvSpPr>
      <dsp:spPr>
        <a:xfrm>
          <a:off x="3729582" y="672637"/>
          <a:ext cx="3268623" cy="1307449"/>
        </a:xfrm>
        <a:prstGeom prst="rect">
          <a:avLst/>
        </a:prstGeom>
        <a:solidFill>
          <a:srgbClr val="92D050"/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000" b="1" i="0" u="none" kern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rPr>
            <a:t>Fortalecimiento Institucional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000" b="1" i="0" u="none" kern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rPr>
            <a:t>Q. 6,920,902.72</a:t>
          </a:r>
          <a:endParaRPr lang="es-ES" sz="2000" b="1" kern="1200" dirty="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3729582" y="672637"/>
        <a:ext cx="3268623" cy="1307449"/>
      </dsp:txXfrm>
    </dsp:sp>
    <dsp:sp modelId="{97E99EAA-AB1B-C145-B504-4288A649AFD0}">
      <dsp:nvSpPr>
        <dsp:cNvPr id="0" name=""/>
        <dsp:cNvSpPr/>
      </dsp:nvSpPr>
      <dsp:spPr>
        <a:xfrm>
          <a:off x="3729582" y="1980087"/>
          <a:ext cx="3268623" cy="2810880"/>
        </a:xfrm>
        <a:prstGeom prst="rect">
          <a:avLst/>
        </a:prstGeom>
        <a:solidFill>
          <a:schemeClr val="accent4">
            <a:tint val="40000"/>
            <a:alpha val="90000"/>
            <a:hueOff val="5756958"/>
            <a:satOff val="-30630"/>
            <a:lumOff val="-1745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5756958"/>
              <a:satOff val="-30630"/>
              <a:lumOff val="-174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400" b="1" kern="1200" dirty="0">
            <a:solidFill>
              <a:schemeClr val="accent6">
                <a:lumMod val="50000"/>
              </a:schemeClr>
            </a:solidFill>
            <a:latin typeface="Century Gothic" panose="020B0502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400" b="1" kern="12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rPr>
            <a:t>Contar con nueva normativa para fortalecer la institución.</a:t>
          </a:r>
          <a:endParaRPr lang="es-ES" sz="1400" b="1" kern="1200" dirty="0">
            <a:solidFill>
              <a:schemeClr val="accent6">
                <a:lumMod val="50000"/>
              </a:schemeClr>
            </a:solidFill>
            <a:latin typeface="Century Gothic" panose="020B0502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400" b="1" kern="1200" dirty="0">
            <a:solidFill>
              <a:schemeClr val="accent6">
                <a:lumMod val="50000"/>
              </a:schemeClr>
            </a:solidFill>
            <a:latin typeface="Century Gothic" panose="020B0502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400" b="1" kern="12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rPr>
            <a:t>Fortalecer la planificación institucional.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GT" sz="1400" b="1" kern="1200" dirty="0">
            <a:solidFill>
              <a:schemeClr val="accent6">
                <a:lumMod val="50000"/>
              </a:schemeClr>
            </a:solidFill>
            <a:latin typeface="Century Gothic" panose="020B0502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400" b="1" kern="12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rPr>
            <a:t>Fortalecer la gestión de contratos de alianzas para el desarrollo de infraestructura económica.</a:t>
          </a:r>
        </a:p>
      </dsp:txBody>
      <dsp:txXfrm>
        <a:off x="3729582" y="1980087"/>
        <a:ext cx="3268623" cy="2810880"/>
      </dsp:txXfrm>
    </dsp:sp>
    <dsp:sp modelId="{956F9E6B-C03E-B44F-ADC1-E3635E534AFC}">
      <dsp:nvSpPr>
        <dsp:cNvPr id="0" name=""/>
        <dsp:cNvSpPr/>
      </dsp:nvSpPr>
      <dsp:spPr>
        <a:xfrm>
          <a:off x="7459165" y="654895"/>
          <a:ext cx="3268623" cy="1307449"/>
        </a:xfrm>
        <a:prstGeom prst="rect">
          <a:avLst/>
        </a:prstGeom>
        <a:solidFill>
          <a:srgbClr val="049FDF"/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000" b="1" i="0" u="none" kern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rPr>
            <a:t>Fiscalización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000" b="1" i="0" u="none" kern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rPr>
            <a:t>Q.2,781,058.30</a:t>
          </a:r>
          <a:endParaRPr lang="es-ES" sz="2000" b="1" kern="1200" dirty="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7459165" y="654895"/>
        <a:ext cx="3268623" cy="1307449"/>
      </dsp:txXfrm>
    </dsp:sp>
    <dsp:sp modelId="{6FDC9D48-D594-7447-BF14-C832D5226191}">
      <dsp:nvSpPr>
        <dsp:cNvPr id="0" name=""/>
        <dsp:cNvSpPr/>
      </dsp:nvSpPr>
      <dsp:spPr>
        <a:xfrm>
          <a:off x="7455813" y="1980087"/>
          <a:ext cx="3268623" cy="2810880"/>
        </a:xfrm>
        <a:prstGeom prst="rect">
          <a:avLst/>
        </a:prstGeom>
        <a:solidFill>
          <a:srgbClr val="CAEFFE">
            <a:alpha val="89804"/>
          </a:srgbClr>
        </a:solidFill>
        <a:ln w="6350" cap="flat" cmpd="sng" algn="ctr">
          <a:solidFill>
            <a:schemeClr val="accent4">
              <a:tint val="40000"/>
              <a:alpha val="90000"/>
              <a:hueOff val="11513915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400" b="1" kern="1200" dirty="0">
            <a:solidFill>
              <a:srgbClr val="002060"/>
            </a:solidFill>
            <a:latin typeface="Century Gothic" panose="020B0502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400" b="1" kern="1200" dirty="0">
              <a:solidFill>
                <a:srgbClr val="002060"/>
              </a:solidFill>
              <a:latin typeface="Century Gothic" panose="020B0502020202020204" pitchFamily="34" charset="0"/>
            </a:rPr>
            <a:t>Velar porque se cumplan los niveles de servicio y estándares técnicos, establecidos en los contratos de APP.</a:t>
          </a:r>
          <a:endParaRPr lang="es-ES" sz="1400" b="1" kern="1200" dirty="0">
            <a:solidFill>
              <a:srgbClr val="002060"/>
            </a:solidFill>
            <a:latin typeface="Century Gothic" panose="020B0502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400" b="1" kern="1200" dirty="0">
            <a:solidFill>
              <a:srgbClr val="002060"/>
            </a:solidFill>
            <a:latin typeface="Century Gothic" panose="020B0502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400" b="1" kern="1200" dirty="0">
              <a:solidFill>
                <a:srgbClr val="002060"/>
              </a:solidFill>
              <a:latin typeface="Century Gothic" panose="020B0502020202020204" pitchFamily="34" charset="0"/>
            </a:rPr>
            <a:t>Proteger  los derechos de los usuarios, establecidos en los contratos APP.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GT" sz="1400" b="1" kern="1200" dirty="0">
            <a:solidFill>
              <a:srgbClr val="002060"/>
            </a:solidFill>
            <a:latin typeface="Century Gothic" panose="020B0502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400" b="1" kern="1200" dirty="0">
              <a:solidFill>
                <a:srgbClr val="002060"/>
              </a:solidFill>
              <a:latin typeface="Century Gothic" panose="020B0502020202020204" pitchFamily="34" charset="0"/>
            </a:rPr>
            <a:t>Establecer mecanismos para garantizar la fiscalización.</a:t>
          </a:r>
        </a:p>
      </dsp:txBody>
      <dsp:txXfrm>
        <a:off x="7455813" y="1980087"/>
        <a:ext cx="3268623" cy="2810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1DD01AC6-1559-4748-AB7C-687F5AD4A42B}" type="datetimeFigureOut">
              <a:rPr lang="es-GT" smtClean="0"/>
              <a:t>2/08/22</a:t>
            </a:fld>
            <a:endParaRPr lang="es-GT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s-GT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3BBB4679-D1B4-4FE4-BC02-77F463608BE5}" type="slidenum">
              <a:rPr lang="es-GT" smtClean="0"/>
              <a:t>‹Nr.›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63298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 txBox="1">
            <a:spLocks noGrp="1"/>
          </p:cNvSpPr>
          <p:nvPr>
            <p:ph type="body" idx="1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spcFirstLastPara="1" wrap="square" lIns="92476" tIns="46226" rIns="92476" bIns="46226" anchor="t" anchorCtr="0">
            <a:noAutofit/>
          </a:bodyPr>
          <a:lstStyle/>
          <a:p>
            <a:endParaRPr/>
          </a:p>
        </p:txBody>
      </p:sp>
      <p:sp>
        <p:nvSpPr>
          <p:cNvPr id="143" name="Google Shape;1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257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:notes"/>
          <p:cNvSpPr txBox="1">
            <a:spLocks noGrp="1"/>
          </p:cNvSpPr>
          <p:nvPr>
            <p:ph type="body" idx="1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spcFirstLastPara="1" wrap="square" lIns="92476" tIns="46226" rIns="92476" bIns="46226" anchor="t" anchorCtr="0">
            <a:noAutofit/>
          </a:bodyPr>
          <a:lstStyle/>
          <a:p>
            <a:endParaRPr/>
          </a:p>
        </p:txBody>
      </p:sp>
      <p:sp>
        <p:nvSpPr>
          <p:cNvPr id="162" name="Google Shape;16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649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:notes"/>
          <p:cNvSpPr txBox="1">
            <a:spLocks noGrp="1"/>
          </p:cNvSpPr>
          <p:nvPr>
            <p:ph type="body" idx="1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spcFirstLastPara="1" wrap="square" lIns="92476" tIns="46226" rIns="92476" bIns="46226" anchor="t" anchorCtr="0">
            <a:noAutofit/>
          </a:bodyPr>
          <a:lstStyle/>
          <a:p>
            <a:endParaRPr/>
          </a:p>
        </p:txBody>
      </p:sp>
      <p:sp>
        <p:nvSpPr>
          <p:cNvPr id="181" name="Google Shape;18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6339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:notes"/>
          <p:cNvSpPr txBox="1">
            <a:spLocks noGrp="1"/>
          </p:cNvSpPr>
          <p:nvPr>
            <p:ph type="body" idx="1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spcFirstLastPara="1" wrap="square" lIns="92476" tIns="46226" rIns="92476" bIns="46226" anchor="t" anchorCtr="0">
            <a:noAutofit/>
          </a:bodyPr>
          <a:lstStyle/>
          <a:p>
            <a:endParaRPr/>
          </a:p>
        </p:txBody>
      </p:sp>
      <p:sp>
        <p:nvSpPr>
          <p:cNvPr id="181" name="Google Shape;18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4816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587829" y="4760234"/>
            <a:ext cx="6429829" cy="1061925"/>
          </a:xfrm>
        </p:spPr>
        <p:txBody>
          <a:bodyPr anchor="b">
            <a:noAutofit/>
          </a:bodyPr>
          <a:lstStyle>
            <a:lvl1pPr algn="l">
              <a:defRPr sz="3600" b="1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6" name="Subtítulo 2"/>
          <p:cNvSpPr>
            <a:spLocks noGrp="1"/>
          </p:cNvSpPr>
          <p:nvPr>
            <p:ph type="subTitle" idx="1"/>
          </p:nvPr>
        </p:nvSpPr>
        <p:spPr>
          <a:xfrm>
            <a:off x="587829" y="5909803"/>
            <a:ext cx="6429829" cy="63537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327752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1306738"/>
            <a:ext cx="3932237" cy="1343929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888344"/>
            <a:ext cx="3932237" cy="2980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9" name="Marcador de fecha 3"/>
          <p:cNvSpPr>
            <a:spLocks noGrp="1"/>
          </p:cNvSpPr>
          <p:nvPr>
            <p:ph type="dt" sz="half" idx="10"/>
          </p:nvPr>
        </p:nvSpPr>
        <p:spPr>
          <a:xfrm>
            <a:off x="3581400" y="6356350"/>
            <a:ext cx="2743200" cy="365125"/>
          </a:xfrm>
        </p:spPr>
        <p:txBody>
          <a:bodyPr/>
          <a:lstStyle/>
          <a:p>
            <a:fld id="{7F22F726-F4D5-4AC6-80C4-5E3AD04738EE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2/08/22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6438900" y="6356350"/>
            <a:ext cx="4114800" cy="365125"/>
          </a:xfrm>
        </p:spPr>
        <p:txBody>
          <a:bodyPr/>
          <a:lstStyle/>
          <a:p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685800" cy="365125"/>
          </a:xfrm>
        </p:spPr>
        <p:txBody>
          <a:bodyPr/>
          <a:lstStyle/>
          <a:p>
            <a:fld id="{79B45437-55C5-4B70-A6CF-E1CC818A5951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623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1190171"/>
            <a:ext cx="3932237" cy="1397454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699657"/>
            <a:ext cx="3932237" cy="316933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9" name="Marcador de fecha 3"/>
          <p:cNvSpPr>
            <a:spLocks noGrp="1"/>
          </p:cNvSpPr>
          <p:nvPr>
            <p:ph type="dt" sz="half" idx="10"/>
          </p:nvPr>
        </p:nvSpPr>
        <p:spPr>
          <a:xfrm>
            <a:off x="3581400" y="6356350"/>
            <a:ext cx="2743200" cy="365125"/>
          </a:xfrm>
        </p:spPr>
        <p:txBody>
          <a:bodyPr/>
          <a:lstStyle/>
          <a:p>
            <a:fld id="{7F22F726-F4D5-4AC6-80C4-5E3AD04738EE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2/08/22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6438900" y="6356350"/>
            <a:ext cx="4114800" cy="365125"/>
          </a:xfrm>
        </p:spPr>
        <p:txBody>
          <a:bodyPr/>
          <a:lstStyle/>
          <a:p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685800" cy="365125"/>
          </a:xfrm>
        </p:spPr>
        <p:txBody>
          <a:bodyPr/>
          <a:lstStyle/>
          <a:p>
            <a:fld id="{79B45437-55C5-4B70-A6CF-E1CC818A5951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374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144588"/>
            <a:ext cx="10515600" cy="54610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125232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8" name="Marcador de fecha 3"/>
          <p:cNvSpPr>
            <a:spLocks noGrp="1"/>
          </p:cNvSpPr>
          <p:nvPr>
            <p:ph type="dt" sz="half" idx="10"/>
          </p:nvPr>
        </p:nvSpPr>
        <p:spPr>
          <a:xfrm>
            <a:off x="3581400" y="6356350"/>
            <a:ext cx="2743200" cy="365125"/>
          </a:xfrm>
        </p:spPr>
        <p:txBody>
          <a:bodyPr/>
          <a:lstStyle/>
          <a:p>
            <a:fld id="{7F22F726-F4D5-4AC6-80C4-5E3AD04738EE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2/08/22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6438900" y="6356350"/>
            <a:ext cx="4114800" cy="365125"/>
          </a:xfrm>
        </p:spPr>
        <p:txBody>
          <a:bodyPr/>
          <a:lstStyle/>
          <a:p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685800" cy="365125"/>
          </a:xfrm>
        </p:spPr>
        <p:txBody>
          <a:bodyPr/>
          <a:lstStyle/>
          <a:p>
            <a:fld id="{79B45437-55C5-4B70-A6CF-E1CC818A5951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67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1291770"/>
            <a:ext cx="2628900" cy="4652964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291770"/>
            <a:ext cx="7734300" cy="4652963"/>
          </a:xfrm>
        </p:spPr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GT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2641599" y="6356350"/>
            <a:ext cx="1230085" cy="365125"/>
          </a:xfrm>
        </p:spPr>
        <p:txBody>
          <a:bodyPr/>
          <a:lstStyle/>
          <a:p>
            <a:fld id="{7F22F726-F4D5-4AC6-80C4-5E3AD04738EE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2/08/22</a:t>
            </a:fld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328885" y="6356350"/>
            <a:ext cx="4114800" cy="365125"/>
          </a:xfrm>
        </p:spPr>
        <p:txBody>
          <a:bodyPr/>
          <a:lstStyle/>
          <a:p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45437-55C5-4B70-A6CF-E1CC818A5951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351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4322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69681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3CBAB9B6-461F-F368-32A4-32F0C3FD83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679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587829" y="4760234"/>
            <a:ext cx="6429829" cy="1061925"/>
          </a:xfrm>
        </p:spPr>
        <p:txBody>
          <a:bodyPr anchor="b">
            <a:noAutofit/>
          </a:bodyPr>
          <a:lstStyle>
            <a:lvl1pPr algn="l">
              <a:defRPr sz="3600" b="1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6" name="Subtítulo 2"/>
          <p:cNvSpPr>
            <a:spLocks noGrp="1"/>
          </p:cNvSpPr>
          <p:nvPr>
            <p:ph type="subTitle" idx="1"/>
          </p:nvPr>
        </p:nvSpPr>
        <p:spPr>
          <a:xfrm>
            <a:off x="587829" y="5909803"/>
            <a:ext cx="6429829" cy="63537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834053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838200" y="1144588"/>
            <a:ext cx="10515600" cy="54610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808484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2881086" y="2457789"/>
            <a:ext cx="6429829" cy="2290764"/>
          </a:xfrm>
        </p:spPr>
        <p:txBody>
          <a:bodyPr anchor="b">
            <a:noAutofit/>
          </a:bodyPr>
          <a:lstStyle>
            <a:lvl1pPr algn="ctr">
              <a:defRPr sz="5000" b="1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630532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001837"/>
            <a:ext cx="9144000" cy="1508125"/>
          </a:xfrm>
        </p:spPr>
        <p:txBody>
          <a:bodyPr anchor="b">
            <a:normAutofit/>
          </a:bodyPr>
          <a:lstStyle>
            <a:lvl1pPr algn="ctr">
              <a:defRPr sz="5000"/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  <a:endParaRPr lang="es-GT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3581400" y="6356350"/>
            <a:ext cx="2743200" cy="365125"/>
          </a:xfrm>
        </p:spPr>
        <p:txBody>
          <a:bodyPr/>
          <a:lstStyle/>
          <a:p>
            <a:fld id="{7F22F726-F4D5-4AC6-80C4-5E3AD04738EE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2/08/22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6438900" y="6356350"/>
            <a:ext cx="4114800" cy="365125"/>
          </a:xfrm>
        </p:spPr>
        <p:txBody>
          <a:bodyPr/>
          <a:lstStyle/>
          <a:p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685800" cy="365125"/>
          </a:xfrm>
        </p:spPr>
        <p:txBody>
          <a:bodyPr/>
          <a:lstStyle/>
          <a:p>
            <a:fld id="{79B45437-55C5-4B70-A6CF-E1CC818A5951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8873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63483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587829" y="4760234"/>
            <a:ext cx="6429829" cy="1061925"/>
          </a:xfrm>
        </p:spPr>
        <p:txBody>
          <a:bodyPr anchor="b">
            <a:noAutofit/>
          </a:bodyPr>
          <a:lstStyle>
            <a:lvl1pPr algn="l">
              <a:defRPr sz="3600" b="1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6" name="Subtítulo 2"/>
          <p:cNvSpPr>
            <a:spLocks noGrp="1"/>
          </p:cNvSpPr>
          <p:nvPr>
            <p:ph type="subTitle" idx="1"/>
          </p:nvPr>
        </p:nvSpPr>
        <p:spPr>
          <a:xfrm>
            <a:off x="587829" y="5909803"/>
            <a:ext cx="6429829" cy="63537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294936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838200" y="1144588"/>
            <a:ext cx="10515600" cy="54610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1928158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2881086" y="2457789"/>
            <a:ext cx="6429829" cy="2290764"/>
          </a:xfrm>
        </p:spPr>
        <p:txBody>
          <a:bodyPr anchor="b">
            <a:noAutofit/>
          </a:bodyPr>
          <a:lstStyle>
            <a:lvl1pPr algn="ctr">
              <a:defRPr sz="5000" b="1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7110523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778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112836"/>
            <a:ext cx="10515600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539999"/>
            <a:ext cx="10515600" cy="3367315"/>
          </a:xfrm>
        </p:spPr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815324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216253"/>
            <a:ext cx="105156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09597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8" name="Marcador de fecha 3"/>
          <p:cNvSpPr>
            <a:spLocks noGrp="1"/>
          </p:cNvSpPr>
          <p:nvPr>
            <p:ph type="dt" sz="half" idx="10"/>
          </p:nvPr>
        </p:nvSpPr>
        <p:spPr>
          <a:xfrm>
            <a:off x="3581400" y="6356350"/>
            <a:ext cx="2743200" cy="365125"/>
          </a:xfrm>
        </p:spPr>
        <p:txBody>
          <a:bodyPr/>
          <a:lstStyle/>
          <a:p>
            <a:fld id="{7F22F726-F4D5-4AC6-80C4-5E3AD04738EE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2/08/22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6438900" y="6356350"/>
            <a:ext cx="4114800" cy="365125"/>
          </a:xfrm>
        </p:spPr>
        <p:txBody>
          <a:bodyPr/>
          <a:lstStyle/>
          <a:p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685800" cy="365125"/>
          </a:xfrm>
        </p:spPr>
        <p:txBody>
          <a:bodyPr/>
          <a:lstStyle/>
          <a:p>
            <a:fld id="{79B45437-55C5-4B70-A6CF-E1CC818A5951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099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144588"/>
            <a:ext cx="10515600" cy="54610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9" name="Marcador de fecha 3"/>
          <p:cNvSpPr>
            <a:spLocks noGrp="1"/>
          </p:cNvSpPr>
          <p:nvPr>
            <p:ph type="dt" sz="half" idx="10"/>
          </p:nvPr>
        </p:nvSpPr>
        <p:spPr>
          <a:xfrm>
            <a:off x="3581400" y="6356350"/>
            <a:ext cx="2743200" cy="365125"/>
          </a:xfrm>
        </p:spPr>
        <p:txBody>
          <a:bodyPr/>
          <a:lstStyle/>
          <a:p>
            <a:fld id="{7F22F726-F4D5-4AC6-80C4-5E3AD04738EE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2/08/22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6438900" y="6356350"/>
            <a:ext cx="4114800" cy="365125"/>
          </a:xfrm>
        </p:spPr>
        <p:txBody>
          <a:bodyPr/>
          <a:lstStyle/>
          <a:p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685800" cy="365125"/>
          </a:xfrm>
        </p:spPr>
        <p:txBody>
          <a:bodyPr/>
          <a:lstStyle/>
          <a:p>
            <a:fld id="{79B45437-55C5-4B70-A6CF-E1CC818A5951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141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GT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838200" y="1144588"/>
            <a:ext cx="10515600" cy="54610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132887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177586"/>
            <a:ext cx="10515600" cy="607672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>
          <a:xfrm>
            <a:off x="3581400" y="6356350"/>
            <a:ext cx="2743200" cy="365125"/>
          </a:xfrm>
        </p:spPr>
        <p:txBody>
          <a:bodyPr/>
          <a:lstStyle/>
          <a:p>
            <a:fld id="{7F22F726-F4D5-4AC6-80C4-5E3AD04738EE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2/08/22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6438900" y="6356350"/>
            <a:ext cx="4114800" cy="365125"/>
          </a:xfrm>
        </p:spPr>
        <p:txBody>
          <a:bodyPr/>
          <a:lstStyle/>
          <a:p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685800" cy="365125"/>
          </a:xfrm>
        </p:spPr>
        <p:txBody>
          <a:bodyPr/>
          <a:lstStyle/>
          <a:p>
            <a:fld id="{79B45437-55C5-4B70-A6CF-E1CC818A5951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763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0967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2881086" y="2457789"/>
            <a:ext cx="6429829" cy="2290764"/>
          </a:xfrm>
        </p:spPr>
        <p:txBody>
          <a:bodyPr anchor="b">
            <a:noAutofit/>
          </a:bodyPr>
          <a:lstStyle>
            <a:lvl1pPr algn="ctr">
              <a:defRPr sz="5000" b="1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6424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defTabSz="914400"/>
            <a:fld id="{7F22F726-F4D5-4AC6-80C4-5E3AD04738EE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 defTabSz="914400"/>
              <a:t>2/08/22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defTabSz="914400"/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defTabSz="914400"/>
            <a:fld id="{79B45437-55C5-4B70-A6CF-E1CC818A5951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 defTabSz="914400"/>
              <a:t>‹Nr.›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141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79" r:id="rId15"/>
    <p:sldLayoutId id="2147483780" r:id="rId16"/>
    <p:sldLayoutId id="2147483709" r:id="rId17"/>
    <p:sldLayoutId id="2147483714" r:id="rId18"/>
    <p:sldLayoutId id="2147483717" r:id="rId19"/>
    <p:sldLayoutId id="2147483722" r:id="rId20"/>
    <p:sldLayoutId id="2147483724" r:id="rId21"/>
    <p:sldLayoutId id="2147483729" r:id="rId22"/>
    <p:sldLayoutId id="2147483732" r:id="rId23"/>
    <p:sldLayoutId id="2147483737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jpeg"/><Relationship Id="rId3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1.png"/><Relationship Id="rId12" Type="http://schemas.openxmlformats.org/officeDocument/2006/relationships/image" Target="../media/image36.svg"/><Relationship Id="rId13" Type="http://schemas.openxmlformats.org/officeDocument/2006/relationships/image" Target="../media/image32.png"/><Relationship Id="rId14" Type="http://schemas.openxmlformats.org/officeDocument/2006/relationships/image" Target="../media/image38.sv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.jpeg"/><Relationship Id="rId3" Type="http://schemas.openxmlformats.org/officeDocument/2006/relationships/image" Target="../media/image27.png"/><Relationship Id="rId4" Type="http://schemas.openxmlformats.org/officeDocument/2006/relationships/image" Target="../media/image28.svg"/><Relationship Id="rId5" Type="http://schemas.openxmlformats.org/officeDocument/2006/relationships/image" Target="../media/image28.png"/><Relationship Id="rId6" Type="http://schemas.openxmlformats.org/officeDocument/2006/relationships/image" Target="../media/image30.svg"/><Relationship Id="rId7" Type="http://schemas.openxmlformats.org/officeDocument/2006/relationships/image" Target="../media/image29.png"/><Relationship Id="rId8" Type="http://schemas.openxmlformats.org/officeDocument/2006/relationships/image" Target="../media/image32.svg"/><Relationship Id="rId9" Type="http://schemas.openxmlformats.org/officeDocument/2006/relationships/image" Target="../media/image30.png"/><Relationship Id="rId10" Type="http://schemas.openxmlformats.org/officeDocument/2006/relationships/image" Target="../media/image34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8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jpe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F4A54C34-4308-7F33-77CF-21F52B4F0B4D}"/>
              </a:ext>
            </a:extLst>
          </p:cNvPr>
          <p:cNvSpPr txBox="1"/>
          <p:nvPr/>
        </p:nvSpPr>
        <p:spPr>
          <a:xfrm>
            <a:off x="6428385" y="3677605"/>
            <a:ext cx="3083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b="1" dirty="0">
                <a:solidFill>
                  <a:srgbClr val="1C185D"/>
                </a:solidFill>
                <a:latin typeface="Montserrat SemiBold" pitchFamily="2" charset="77"/>
              </a:rPr>
              <a:t>INFRAESTRUCTURA ESTRAT</a:t>
            </a:r>
            <a:r>
              <a:rPr lang="es-ES" sz="1200" b="1" dirty="0">
                <a:solidFill>
                  <a:srgbClr val="1C185D"/>
                </a:solidFill>
                <a:latin typeface="Montserrat SemiBold" pitchFamily="2" charset="77"/>
              </a:rPr>
              <a:t>ÉGICA</a:t>
            </a:r>
          </a:p>
          <a:p>
            <a:pPr algn="ctr"/>
            <a:r>
              <a:rPr lang="es-ES" sz="1200" b="1" dirty="0">
                <a:solidFill>
                  <a:srgbClr val="1C185D"/>
                </a:solidFill>
                <a:latin typeface="Montserrat SemiBold" pitchFamily="2" charset="77"/>
              </a:rPr>
              <a:t>PRESUPUESTO ABIERTO 2023</a:t>
            </a:r>
            <a:endParaRPr lang="es-ES_tradnl" sz="1200" b="1" dirty="0">
              <a:solidFill>
                <a:srgbClr val="1C185D"/>
              </a:solidFill>
              <a:latin typeface="Montserrat SemiBold" pitchFamily="2" charset="77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7637" y="3128734"/>
            <a:ext cx="2084860" cy="46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846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redondeado 22"/>
          <p:cNvSpPr/>
          <p:nvPr/>
        </p:nvSpPr>
        <p:spPr>
          <a:xfrm>
            <a:off x="6534091" y="4034663"/>
            <a:ext cx="3623369" cy="1361269"/>
          </a:xfrm>
          <a:prstGeom prst="roundRect">
            <a:avLst>
              <a:gd name="adj" fmla="val 570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2" name="Rectángulo redondeado 21"/>
          <p:cNvSpPr/>
          <p:nvPr/>
        </p:nvSpPr>
        <p:spPr>
          <a:xfrm>
            <a:off x="6577634" y="3067921"/>
            <a:ext cx="3623369" cy="818874"/>
          </a:xfrm>
          <a:prstGeom prst="roundRect">
            <a:avLst>
              <a:gd name="adj" fmla="val 5705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1" name="Rectángulo redondeado 20"/>
          <p:cNvSpPr/>
          <p:nvPr/>
        </p:nvSpPr>
        <p:spPr>
          <a:xfrm>
            <a:off x="6534091" y="1887141"/>
            <a:ext cx="3623369" cy="1059211"/>
          </a:xfrm>
          <a:prstGeom prst="roundRect">
            <a:avLst>
              <a:gd name="adj" fmla="val 5705"/>
            </a:avLst>
          </a:prstGeom>
          <a:solidFill>
            <a:srgbClr val="1DB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3" name="Forma libre 12"/>
          <p:cNvSpPr/>
          <p:nvPr/>
        </p:nvSpPr>
        <p:spPr>
          <a:xfrm>
            <a:off x="1966600" y="4942492"/>
            <a:ext cx="4064681" cy="609978"/>
          </a:xfrm>
          <a:custGeom>
            <a:avLst/>
            <a:gdLst>
              <a:gd name="connsiteX0" fmla="*/ 0 w 4732685"/>
              <a:gd name="connsiteY0" fmla="*/ 0 h 810130"/>
              <a:gd name="connsiteX1" fmla="*/ 4732685 w 4732685"/>
              <a:gd name="connsiteY1" fmla="*/ 0 h 810130"/>
              <a:gd name="connsiteX2" fmla="*/ 4732685 w 4732685"/>
              <a:gd name="connsiteY2" fmla="*/ 810130 h 810130"/>
              <a:gd name="connsiteX3" fmla="*/ 0 w 4732685"/>
              <a:gd name="connsiteY3" fmla="*/ 810130 h 810130"/>
              <a:gd name="connsiteX4" fmla="*/ 0 w 4732685"/>
              <a:gd name="connsiteY4" fmla="*/ 0 h 810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32685" h="810130">
                <a:moveTo>
                  <a:pt x="0" y="0"/>
                </a:moveTo>
                <a:lnTo>
                  <a:pt x="4732685" y="0"/>
                </a:lnTo>
                <a:lnTo>
                  <a:pt x="4732685" y="810130"/>
                </a:lnTo>
                <a:lnTo>
                  <a:pt x="0" y="8101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70688" rIns="170688" bIns="17068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1400" b="1" kern="1200" dirty="0">
                <a:solidFill>
                  <a:schemeClr val="tx1"/>
                </a:solidFill>
                <a:latin typeface="Century Gothic" panose="020B0502020202020204" pitchFamily="34" charset="0"/>
              </a:rPr>
              <a:t>Proyecto</a:t>
            </a:r>
            <a:r>
              <a:rPr lang="es-ES_tradnl" sz="1400" b="1" kern="1200" baseline="0" dirty="0">
                <a:solidFill>
                  <a:schemeClr val="tx1"/>
                </a:solidFill>
                <a:latin typeface="Century Gothic" panose="020B0502020202020204" pitchFamily="34" charset="0"/>
              </a:rPr>
              <a:t> con estudios de </a:t>
            </a:r>
            <a:r>
              <a:rPr lang="es-ES_tradnl" sz="1400" b="1" kern="1200" baseline="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prefactibilidad</a:t>
            </a:r>
            <a:r>
              <a:rPr lang="es-ES_tradnl" sz="1400" b="1" kern="1200" baseline="0" dirty="0">
                <a:solidFill>
                  <a:schemeClr val="tx1"/>
                </a:solidFill>
                <a:latin typeface="Century Gothic" panose="020B0502020202020204" pitchFamily="34" charset="0"/>
              </a:rPr>
              <a:t> y </a:t>
            </a:r>
            <a:r>
              <a:rPr lang="es-ES_tradnl" sz="1400" b="1" kern="1200" baseline="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an</a:t>
            </a:r>
            <a:r>
              <a:rPr lang="es-ES" sz="1400" b="1" kern="1200" baseline="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álisis</a:t>
            </a:r>
            <a:r>
              <a:rPr lang="es-ES" sz="1400" b="1" kern="1200" baseline="0" dirty="0">
                <a:solidFill>
                  <a:schemeClr val="tx1"/>
                </a:solidFill>
                <a:latin typeface="Century Gothic" panose="020B0502020202020204" pitchFamily="34" charset="0"/>
              </a:rPr>
              <a:t> de modelo de contratación</a:t>
            </a:r>
            <a:endParaRPr lang="es-ES_tradnl" sz="1400" b="1" kern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Forma libre 13"/>
          <p:cNvSpPr/>
          <p:nvPr/>
        </p:nvSpPr>
        <p:spPr>
          <a:xfrm>
            <a:off x="3168477" y="2776094"/>
            <a:ext cx="1796489" cy="1796489"/>
          </a:xfrm>
          <a:custGeom>
            <a:avLst/>
            <a:gdLst>
              <a:gd name="connsiteX0" fmla="*/ 0 w 1215195"/>
              <a:gd name="connsiteY0" fmla="*/ 607598 h 1215195"/>
              <a:gd name="connsiteX1" fmla="*/ 607598 w 1215195"/>
              <a:gd name="connsiteY1" fmla="*/ 0 h 1215195"/>
              <a:gd name="connsiteX2" fmla="*/ 1215196 w 1215195"/>
              <a:gd name="connsiteY2" fmla="*/ 607598 h 1215195"/>
              <a:gd name="connsiteX3" fmla="*/ 607598 w 1215195"/>
              <a:gd name="connsiteY3" fmla="*/ 1215196 h 1215195"/>
              <a:gd name="connsiteX4" fmla="*/ 0 w 1215195"/>
              <a:gd name="connsiteY4" fmla="*/ 607598 h 1215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5195" h="1215195">
                <a:moveTo>
                  <a:pt x="0" y="607598"/>
                </a:moveTo>
                <a:cubicBezTo>
                  <a:pt x="0" y="272031"/>
                  <a:pt x="272031" y="0"/>
                  <a:pt x="607598" y="0"/>
                </a:cubicBezTo>
                <a:cubicBezTo>
                  <a:pt x="943165" y="0"/>
                  <a:pt x="1215196" y="272031"/>
                  <a:pt x="1215196" y="607598"/>
                </a:cubicBezTo>
                <a:cubicBezTo>
                  <a:pt x="1215196" y="943165"/>
                  <a:pt x="943165" y="1215196"/>
                  <a:pt x="607598" y="1215196"/>
                </a:cubicBezTo>
                <a:cubicBezTo>
                  <a:pt x="272031" y="1215196"/>
                  <a:pt x="0" y="943165"/>
                  <a:pt x="0" y="607598"/>
                </a:cubicBezTo>
                <a:close/>
              </a:path>
            </a:pathLst>
          </a:custGeom>
          <a:solidFill>
            <a:srgbClr val="1DBCFB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3201" tIns="193201" rIns="193201" bIns="19320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1200" b="1" kern="1200" dirty="0">
                <a:solidFill>
                  <a:schemeClr val="bg1"/>
                </a:solidFill>
                <a:latin typeface="Century Gothic" panose="020B0502020202020204" pitchFamily="34" charset="0"/>
              </a:rPr>
              <a:t>Evaluaci</a:t>
            </a:r>
            <a:r>
              <a:rPr lang="es-ES" sz="1200" b="1" kern="1200" dirty="0">
                <a:solidFill>
                  <a:schemeClr val="bg1"/>
                </a:solidFill>
                <a:latin typeface="Century Gothic" panose="020B0502020202020204" pitchFamily="34" charset="0"/>
              </a:rPr>
              <a:t>ón de modelo de contratación</a:t>
            </a:r>
            <a:endParaRPr lang="es-ES_tradnl" sz="1200" b="1" kern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Forma libre 14"/>
          <p:cNvSpPr/>
          <p:nvPr/>
        </p:nvSpPr>
        <p:spPr>
          <a:xfrm>
            <a:off x="2128737" y="1442088"/>
            <a:ext cx="1699153" cy="1699153"/>
          </a:xfrm>
          <a:custGeom>
            <a:avLst/>
            <a:gdLst>
              <a:gd name="connsiteX0" fmla="*/ 0 w 1215195"/>
              <a:gd name="connsiteY0" fmla="*/ 607598 h 1215195"/>
              <a:gd name="connsiteX1" fmla="*/ 607598 w 1215195"/>
              <a:gd name="connsiteY1" fmla="*/ 0 h 1215195"/>
              <a:gd name="connsiteX2" fmla="*/ 1215196 w 1215195"/>
              <a:gd name="connsiteY2" fmla="*/ 607598 h 1215195"/>
              <a:gd name="connsiteX3" fmla="*/ 607598 w 1215195"/>
              <a:gd name="connsiteY3" fmla="*/ 1215196 h 1215195"/>
              <a:gd name="connsiteX4" fmla="*/ 0 w 1215195"/>
              <a:gd name="connsiteY4" fmla="*/ 607598 h 1215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5195" h="1215195">
                <a:moveTo>
                  <a:pt x="0" y="607598"/>
                </a:moveTo>
                <a:cubicBezTo>
                  <a:pt x="0" y="272031"/>
                  <a:pt x="272031" y="0"/>
                  <a:pt x="607598" y="0"/>
                </a:cubicBezTo>
                <a:cubicBezTo>
                  <a:pt x="943165" y="0"/>
                  <a:pt x="1215196" y="272031"/>
                  <a:pt x="1215196" y="607598"/>
                </a:cubicBezTo>
                <a:cubicBezTo>
                  <a:pt x="1215196" y="943165"/>
                  <a:pt x="943165" y="1215196"/>
                  <a:pt x="607598" y="1215196"/>
                </a:cubicBezTo>
                <a:cubicBezTo>
                  <a:pt x="272031" y="1215196"/>
                  <a:pt x="0" y="943165"/>
                  <a:pt x="0" y="607598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5197846"/>
              <a:satOff val="-23984"/>
              <a:lumOff val="883"/>
              <a:alphaOff val="0"/>
            </a:schemeClr>
          </a:fillRef>
          <a:effectRef idx="2">
            <a:schemeClr val="accent4">
              <a:hueOff val="5197846"/>
              <a:satOff val="-23984"/>
              <a:lumOff val="88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3201" tIns="193201" rIns="193201" bIns="19320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1200" b="1" kern="1200" dirty="0">
                <a:solidFill>
                  <a:schemeClr val="bg1"/>
                </a:solidFill>
                <a:latin typeface="Century Gothic" panose="020B0502020202020204" pitchFamily="34" charset="0"/>
              </a:rPr>
              <a:t>Estudios de pre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1200" b="1" kern="1200" dirty="0">
                <a:solidFill>
                  <a:schemeClr val="bg1"/>
                </a:solidFill>
                <a:latin typeface="Century Gothic" panose="020B0502020202020204" pitchFamily="34" charset="0"/>
              </a:rPr>
              <a:t>factibilidad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62109" y="26917"/>
            <a:ext cx="278890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GT" sz="4400" b="1" dirty="0">
                <a:solidFill>
                  <a:srgbClr val="049FDF"/>
                </a:solidFill>
                <a:latin typeface="Century Gothic" panose="020B0502020202020204" pitchFamily="34" charset="0"/>
              </a:rPr>
              <a:t>Iniciativa</a:t>
            </a:r>
            <a:endParaRPr lang="es-GT" sz="5400" dirty="0">
              <a:solidFill>
                <a:srgbClr val="01346B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62109" y="715238"/>
            <a:ext cx="108048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GT" sz="1600" dirty="0">
                <a:solidFill>
                  <a:srgbClr val="01346B"/>
                </a:solidFill>
                <a:latin typeface="Century Gothic" panose="020B0502020202020204" pitchFamily="34" charset="0"/>
              </a:rPr>
              <a:t>Es la propuesta de proyecto formulado por la Agencia o presentada a la Agencia por una entidad del Estado o municipalidad. </a:t>
            </a:r>
            <a:endParaRPr lang="es-GT" sz="2000" dirty="0">
              <a:solidFill>
                <a:srgbClr val="01346B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6584335" y="1955081"/>
            <a:ext cx="3623369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1700" dirty="0">
                <a:latin typeface="Century Gothic" panose="020B0502020202020204" pitchFamily="34" charset="0"/>
              </a:rPr>
              <a:t>Apoya en la estructuración a las entidades del Estado y las municipalidades</a:t>
            </a:r>
            <a:endParaRPr lang="es-GT" sz="1700" dirty="0">
              <a:latin typeface="Century Gothic" panose="020B0502020202020204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6584335" y="3167342"/>
            <a:ext cx="297022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1700" dirty="0">
                <a:latin typeface="Century Gothic" panose="020B0502020202020204" pitchFamily="34" charset="0"/>
              </a:rPr>
              <a:t>Se apoya en la elaboración del perfil</a:t>
            </a:r>
            <a:endParaRPr lang="es-GT" sz="1700" dirty="0">
              <a:latin typeface="Century Gothic" panose="020B0502020202020204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6577634" y="4115132"/>
            <a:ext cx="357312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1700" dirty="0">
                <a:latin typeface="Century Gothic" panose="020B0502020202020204" pitchFamily="34" charset="0"/>
              </a:rPr>
              <a:t>Si no se cuenta con fondos para los estudios se apoya en la búsqueda de cooperación para la </a:t>
            </a:r>
            <a:r>
              <a:rPr lang="es-MX" sz="1700" dirty="0" smtClean="0">
                <a:latin typeface="Century Gothic" panose="020B0502020202020204" pitchFamily="34" charset="0"/>
              </a:rPr>
              <a:t>preinversión</a:t>
            </a:r>
            <a:endParaRPr lang="es-GT" sz="1700" dirty="0">
              <a:latin typeface="Century Gothic" panose="020B0502020202020204" pitchFamily="34" charset="0"/>
            </a:endParaRPr>
          </a:p>
        </p:txBody>
      </p:sp>
      <p:sp>
        <p:nvSpPr>
          <p:cNvPr id="12" name="Flecha abajo 11"/>
          <p:cNvSpPr/>
          <p:nvPr/>
        </p:nvSpPr>
        <p:spPr>
          <a:xfrm>
            <a:off x="3925548" y="4802132"/>
            <a:ext cx="282346" cy="180701"/>
          </a:xfrm>
          <a:prstGeom prst="downArrow">
            <a:avLst>
              <a:gd name="adj1" fmla="val 8614"/>
              <a:gd name="adj2" fmla="val 100000"/>
            </a:avLst>
          </a:prstGeom>
          <a:solidFill>
            <a:srgbClr val="049FDF"/>
          </a:solidFill>
          <a:ln>
            <a:noFill/>
          </a:ln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orma libre 15"/>
          <p:cNvSpPr/>
          <p:nvPr/>
        </p:nvSpPr>
        <p:spPr>
          <a:xfrm>
            <a:off x="4304468" y="1380832"/>
            <a:ext cx="1700238" cy="1700238"/>
          </a:xfrm>
          <a:custGeom>
            <a:avLst/>
            <a:gdLst>
              <a:gd name="connsiteX0" fmla="*/ 0 w 1215195"/>
              <a:gd name="connsiteY0" fmla="*/ 607598 h 1215195"/>
              <a:gd name="connsiteX1" fmla="*/ 607598 w 1215195"/>
              <a:gd name="connsiteY1" fmla="*/ 0 h 1215195"/>
              <a:gd name="connsiteX2" fmla="*/ 1215196 w 1215195"/>
              <a:gd name="connsiteY2" fmla="*/ 607598 h 1215195"/>
              <a:gd name="connsiteX3" fmla="*/ 607598 w 1215195"/>
              <a:gd name="connsiteY3" fmla="*/ 1215196 h 1215195"/>
              <a:gd name="connsiteX4" fmla="*/ 0 w 1215195"/>
              <a:gd name="connsiteY4" fmla="*/ 607598 h 1215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5195" h="1215195">
                <a:moveTo>
                  <a:pt x="0" y="607598"/>
                </a:moveTo>
                <a:cubicBezTo>
                  <a:pt x="0" y="272031"/>
                  <a:pt x="272031" y="0"/>
                  <a:pt x="607598" y="0"/>
                </a:cubicBezTo>
                <a:cubicBezTo>
                  <a:pt x="943165" y="0"/>
                  <a:pt x="1215196" y="272031"/>
                  <a:pt x="1215196" y="607598"/>
                </a:cubicBezTo>
                <a:cubicBezTo>
                  <a:pt x="1215196" y="943165"/>
                  <a:pt x="943165" y="1215196"/>
                  <a:pt x="607598" y="1215196"/>
                </a:cubicBezTo>
                <a:cubicBezTo>
                  <a:pt x="272031" y="1215196"/>
                  <a:pt x="0" y="943165"/>
                  <a:pt x="0" y="607598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10395692"/>
              <a:satOff val="-47968"/>
              <a:lumOff val="1765"/>
              <a:alphaOff val="0"/>
            </a:schemeClr>
          </a:fillRef>
          <a:effectRef idx="2">
            <a:schemeClr val="accent4">
              <a:hueOff val="10395692"/>
              <a:satOff val="-47968"/>
              <a:lumOff val="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3201" tIns="193201" rIns="193201" bIns="19320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1200" b="1" kern="1200" dirty="0">
                <a:solidFill>
                  <a:schemeClr val="bg1"/>
                </a:solidFill>
                <a:latin typeface="Century Gothic" panose="020B0502020202020204" pitchFamily="34" charset="0"/>
              </a:rPr>
              <a:t>Admite</a:t>
            </a:r>
            <a:r>
              <a:rPr lang="es-ES_tradnl" sz="1200" b="1" kern="1200" baseline="0" dirty="0">
                <a:solidFill>
                  <a:schemeClr val="bg1"/>
                </a:solidFill>
                <a:latin typeface="Century Gothic" panose="020B0502020202020204" pitchFamily="34" charset="0"/>
              </a:rPr>
              <a:t> en la Agencia</a:t>
            </a:r>
            <a:endParaRPr lang="es-ES_tradnl" sz="1200" b="1" kern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0183" y="1317658"/>
            <a:ext cx="4713079" cy="352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459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xmlns="" id="{68D31321-D112-412A-122C-87EFDCDD0AF1}"/>
              </a:ext>
            </a:extLst>
          </p:cNvPr>
          <p:cNvSpPr/>
          <p:nvPr/>
        </p:nvSpPr>
        <p:spPr>
          <a:xfrm>
            <a:off x="652145" y="3404466"/>
            <a:ext cx="2662415" cy="1705850"/>
          </a:xfrm>
          <a:prstGeom prst="roundRect">
            <a:avLst>
              <a:gd name="adj" fmla="val 50000"/>
            </a:avLst>
          </a:prstGeom>
          <a:solidFill>
            <a:srgbClr val="1DB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4" name="Rectángulo redondeado 13">
            <a:extLst>
              <a:ext uri="{FF2B5EF4-FFF2-40B4-BE49-F238E27FC236}">
                <a16:creationId xmlns:a16="http://schemas.microsoft.com/office/drawing/2014/main" xmlns="" id="{580A3AD6-FBF8-EBA2-00B2-4A8D62DC6BCF}"/>
              </a:ext>
            </a:extLst>
          </p:cNvPr>
          <p:cNvSpPr/>
          <p:nvPr/>
        </p:nvSpPr>
        <p:spPr>
          <a:xfrm>
            <a:off x="1785882" y="1589523"/>
            <a:ext cx="3075785" cy="1651166"/>
          </a:xfrm>
          <a:prstGeom prst="roundRect">
            <a:avLst>
              <a:gd name="adj" fmla="val 50000"/>
            </a:avLst>
          </a:prstGeom>
          <a:solidFill>
            <a:srgbClr val="1DB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6" name="CuadroTexto 5"/>
          <p:cNvSpPr txBox="1"/>
          <p:nvPr/>
        </p:nvSpPr>
        <p:spPr>
          <a:xfrm>
            <a:off x="914399" y="436016"/>
            <a:ext cx="62392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400" b="1" dirty="0">
                <a:solidFill>
                  <a:srgbClr val="01346B"/>
                </a:solidFill>
                <a:latin typeface="Century Gothic" panose="020B0502020202020204" pitchFamily="34" charset="0"/>
              </a:rPr>
              <a:t>¿Qué representan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5742512" y="2219984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1346B"/>
                </a:solidFill>
                <a:latin typeface="Century Gothic" panose="020B0502020202020204" pitchFamily="34" charset="0"/>
              </a:rPr>
              <a:t>Una herramienta técnica y legal para identificar iniciativas de proyectos de infraestructura económica.</a:t>
            </a:r>
            <a:endParaRPr lang="es-GT" sz="1600" dirty="0">
              <a:solidFill>
                <a:srgbClr val="01346B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742512" y="3240688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1346B"/>
                </a:solidFill>
                <a:latin typeface="Century Gothic" panose="020B0502020202020204" pitchFamily="34" charset="0"/>
              </a:rPr>
              <a:t>Apoyar en la </a:t>
            </a:r>
            <a:r>
              <a:rPr lang="es-ES" sz="1600" dirty="0" err="1" smtClean="0">
                <a:solidFill>
                  <a:srgbClr val="01346B"/>
                </a:solidFill>
                <a:latin typeface="Century Gothic" panose="020B0502020202020204" pitchFamily="34" charset="0"/>
              </a:rPr>
              <a:t>preinversión</a:t>
            </a:r>
            <a:r>
              <a:rPr lang="es-ES" sz="1600" dirty="0" smtClean="0">
                <a:solidFill>
                  <a:srgbClr val="01346B"/>
                </a:solidFill>
                <a:latin typeface="Century Gothic" panose="020B0502020202020204" pitchFamily="34" charset="0"/>
              </a:rPr>
              <a:t> </a:t>
            </a:r>
            <a:r>
              <a:rPr lang="es-ES" sz="1600" dirty="0">
                <a:solidFill>
                  <a:srgbClr val="01346B"/>
                </a:solidFill>
                <a:latin typeface="Century Gothic" panose="020B0502020202020204" pitchFamily="34" charset="0"/>
              </a:rPr>
              <a:t>de proyectos de infraestructura económica a nivel local y regional.</a:t>
            </a:r>
            <a:endParaRPr lang="es-GT" sz="1600" dirty="0">
              <a:solidFill>
                <a:srgbClr val="01346B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742512" y="4216995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1346B"/>
                </a:solidFill>
                <a:latin typeface="Century Gothic" panose="020B0502020202020204" pitchFamily="34" charset="0"/>
              </a:rPr>
              <a:t>Dar un orden a las fases de proyectos, previo a su priorización, ampliando así la generación de iniciativas.</a:t>
            </a:r>
            <a:endParaRPr lang="es-GT" sz="1600" dirty="0">
              <a:solidFill>
                <a:srgbClr val="01346B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742512" y="5338612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1346B"/>
                </a:solidFill>
                <a:latin typeface="Century Gothic" panose="020B0502020202020204" pitchFamily="34" charset="0"/>
              </a:rPr>
              <a:t>Dinamizar la generación de proyectos de infraestructura económica a nivel local.</a:t>
            </a:r>
            <a:endParaRPr lang="es-GT" sz="1600" dirty="0">
              <a:solidFill>
                <a:srgbClr val="01346B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218003" y="1140751"/>
            <a:ext cx="556915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6000" b="1" dirty="0">
                <a:solidFill>
                  <a:srgbClr val="049FDF"/>
                </a:solidFill>
                <a:latin typeface="Century Gothic" panose="020B0502020202020204" pitchFamily="34" charset="0"/>
              </a:rPr>
              <a:t>las iniciativas?</a:t>
            </a:r>
            <a:endParaRPr lang="es-GT" sz="6000" b="1" dirty="0">
              <a:solidFill>
                <a:srgbClr val="049FD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35D81541-B811-9E7B-3358-D998C072DD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2694" y="3404704"/>
            <a:ext cx="4215309" cy="1705851"/>
          </a:xfrm>
          <a:prstGeom prst="roundRect">
            <a:avLst>
              <a:gd name="adj" fmla="val 50000"/>
            </a:avLst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2DDA9F60-38A4-DC43-2C79-0637C834DF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6"/>
          <a:stretch/>
        </p:blipFill>
        <p:spPr>
          <a:xfrm>
            <a:off x="2223834" y="1589522"/>
            <a:ext cx="2931303" cy="1651166"/>
          </a:xfrm>
          <a:prstGeom prst="roundRect">
            <a:avLst>
              <a:gd name="adj" fmla="val 50000"/>
            </a:avLst>
          </a:prstGeom>
        </p:spPr>
      </p:pic>
    </p:spTree>
    <p:extLst>
      <p:ext uri="{BB962C8B-B14F-4D97-AF65-F5344CB8AC3E}">
        <p14:creationId xmlns:p14="http://schemas.microsoft.com/office/powerpoint/2010/main" val="3709097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>
            <a:extLst>
              <a:ext uri="{FF2B5EF4-FFF2-40B4-BE49-F238E27FC236}">
                <a16:creationId xmlns:a16="http://schemas.microsoft.com/office/drawing/2014/main" xmlns="" id="{D249C58E-C91D-C5D8-D74A-5189EBC7AC2B}"/>
              </a:ext>
            </a:extLst>
          </p:cNvPr>
          <p:cNvGrpSpPr/>
          <p:nvPr/>
        </p:nvGrpSpPr>
        <p:grpSpPr>
          <a:xfrm>
            <a:off x="1598591" y="3748737"/>
            <a:ext cx="3766315" cy="1660084"/>
            <a:chOff x="453224" y="1636014"/>
            <a:chExt cx="10642315" cy="5200153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xmlns="" id="{34D75A2B-64A3-E758-CBED-35E2D705CB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3224" y="1785272"/>
              <a:ext cx="4969566" cy="4954547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xmlns="" id="{CAD5CEA9-17E3-5ED0-4EE4-D219D1287B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16388" y="1636014"/>
              <a:ext cx="6979151" cy="5200153"/>
            </a:xfrm>
            <a:prstGeom prst="rect">
              <a:avLst/>
            </a:prstGeom>
          </p:spPr>
        </p:pic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B2EE772F-FE9F-4855-BF23-8B895DC1CEAF}"/>
              </a:ext>
            </a:extLst>
          </p:cNvPr>
          <p:cNvSpPr txBox="1"/>
          <p:nvPr/>
        </p:nvSpPr>
        <p:spPr>
          <a:xfrm>
            <a:off x="564918" y="344894"/>
            <a:ext cx="88403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9558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Iniciativas</a:t>
            </a:r>
            <a:r>
              <a:rPr lang="en-US" b="1" dirty="0">
                <a:solidFill>
                  <a:srgbClr val="09558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de </a:t>
            </a:r>
            <a:r>
              <a:rPr lang="en-US" b="1" dirty="0" err="1">
                <a:solidFill>
                  <a:srgbClr val="09558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Alianzas</a:t>
            </a:r>
            <a:r>
              <a:rPr lang="en-US" b="1" dirty="0">
                <a:solidFill>
                  <a:srgbClr val="09558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para el Desarrollo de </a:t>
            </a:r>
            <a:r>
              <a:rPr lang="en-US" b="1" dirty="0" err="1">
                <a:solidFill>
                  <a:srgbClr val="09558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Infraestructura</a:t>
            </a:r>
            <a:r>
              <a:rPr lang="en-US" b="1" dirty="0">
                <a:solidFill>
                  <a:srgbClr val="09558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9558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Económica</a:t>
            </a:r>
            <a:endParaRPr lang="en-US" b="1" dirty="0">
              <a:solidFill>
                <a:srgbClr val="095589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rgbClr val="1DBCF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que </a:t>
            </a:r>
            <a:r>
              <a:rPr lang="en-US" sz="2400" b="1" dirty="0" err="1">
                <a:solidFill>
                  <a:srgbClr val="1DBCF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impactarán</a:t>
            </a:r>
            <a:r>
              <a:rPr lang="en-US" sz="2400" b="1" dirty="0">
                <a:solidFill>
                  <a:srgbClr val="1DBCF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DBCF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en</a:t>
            </a:r>
            <a:r>
              <a:rPr lang="en-US" sz="2400" b="1" dirty="0">
                <a:solidFill>
                  <a:srgbClr val="1DBCF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el </a:t>
            </a:r>
            <a:r>
              <a:rPr lang="en-US" sz="2400" b="1" dirty="0" err="1">
                <a:solidFill>
                  <a:srgbClr val="1DBCF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crecimiento</a:t>
            </a:r>
            <a:r>
              <a:rPr lang="en-US" sz="2400" b="1" dirty="0">
                <a:solidFill>
                  <a:srgbClr val="1DBCF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del sector </a:t>
            </a:r>
            <a:r>
              <a:rPr lang="en-US" sz="2400" b="1" dirty="0" err="1">
                <a:solidFill>
                  <a:srgbClr val="1DBCF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construcción</a:t>
            </a:r>
            <a:endParaRPr lang="es-GT" sz="2400" b="1" dirty="0">
              <a:solidFill>
                <a:srgbClr val="1DBCFB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30DD7872-3B21-4F2C-AC87-928183D5D261}"/>
              </a:ext>
            </a:extLst>
          </p:cNvPr>
          <p:cNvSpPr txBox="1"/>
          <p:nvPr/>
        </p:nvSpPr>
        <p:spPr>
          <a:xfrm>
            <a:off x="1364163" y="1329915"/>
            <a:ext cx="3454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0C72B8"/>
                </a:solidFill>
                <a:latin typeface="Century Gothic" panose="020B0502020202020204" pitchFamily="34" charset="0"/>
              </a:rPr>
              <a:t>iniciativas para contribuir a la Movilidad Urbana</a:t>
            </a:r>
            <a:endParaRPr lang="es-GT" b="1" dirty="0">
              <a:solidFill>
                <a:srgbClr val="0C72B8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30DD7872-3B21-4F2C-AC87-928183D5D261}"/>
              </a:ext>
            </a:extLst>
          </p:cNvPr>
          <p:cNvSpPr txBox="1"/>
          <p:nvPr/>
        </p:nvSpPr>
        <p:spPr>
          <a:xfrm>
            <a:off x="663318" y="1127823"/>
            <a:ext cx="708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200" b="1" dirty="0">
                <a:solidFill>
                  <a:srgbClr val="095589"/>
                </a:solidFill>
                <a:latin typeface="Century Gothic" panose="020B0502020202020204" pitchFamily="34" charset="0"/>
              </a:rPr>
              <a:t>8</a:t>
            </a:r>
            <a:endParaRPr lang="es-GT" sz="7200" b="1" dirty="0">
              <a:solidFill>
                <a:srgbClr val="095589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9866D4C7-A8BD-470D-9A8D-39A26F5F6795}"/>
              </a:ext>
            </a:extLst>
          </p:cNvPr>
          <p:cNvSpPr txBox="1"/>
          <p:nvPr/>
        </p:nvSpPr>
        <p:spPr>
          <a:xfrm>
            <a:off x="7676519" y="1242764"/>
            <a:ext cx="3987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1 iniciativa para </a:t>
            </a:r>
            <a:r>
              <a:rPr lang="es-MX" sz="1200" b="1" dirty="0">
                <a:solidFill>
                  <a:srgbClr val="095589"/>
                </a:solidFill>
                <a:latin typeface="Century Gothic" panose="020B0502020202020204" pitchFamily="34" charset="0"/>
              </a:rPr>
              <a:t>Sistema de </a:t>
            </a:r>
            <a:r>
              <a:rPr lang="es-MX" sz="1200" b="1" dirty="0" smtClean="0">
                <a:solidFill>
                  <a:srgbClr val="095589"/>
                </a:solidFill>
                <a:latin typeface="Century Gothic" panose="020B0502020202020204" pitchFamily="34" charset="0"/>
              </a:rPr>
              <a:t>centros </a:t>
            </a:r>
            <a:r>
              <a:rPr lang="es-MX" sz="1200" b="1" dirty="0">
                <a:solidFill>
                  <a:srgbClr val="095589"/>
                </a:solidFill>
                <a:latin typeface="Century Gothic" panose="020B0502020202020204" pitchFamily="34" charset="0"/>
              </a:rPr>
              <a:t>de </a:t>
            </a:r>
            <a:r>
              <a:rPr lang="es-MX" sz="1200" b="1" dirty="0" smtClean="0">
                <a:solidFill>
                  <a:srgbClr val="095589"/>
                </a:solidFill>
                <a:latin typeface="Century Gothic" panose="020B0502020202020204" pitchFamily="34" charset="0"/>
              </a:rPr>
              <a:t>acopio </a:t>
            </a:r>
            <a:r>
              <a:rPr lang="es-MX" sz="1200" b="1" dirty="0">
                <a:solidFill>
                  <a:srgbClr val="095589"/>
                </a:solidFill>
                <a:latin typeface="Century Gothic" panose="020B0502020202020204" pitchFamily="34" charset="0"/>
              </a:rPr>
              <a:t>y transformación agroindustrial para el </a:t>
            </a:r>
            <a:r>
              <a:rPr lang="es-MX" sz="1200" b="1" dirty="0" smtClean="0">
                <a:solidFill>
                  <a:srgbClr val="095589"/>
                </a:solidFill>
                <a:latin typeface="Century Gothic" panose="020B0502020202020204" pitchFamily="34" charset="0"/>
              </a:rPr>
              <a:t>desarrollo económico </a:t>
            </a:r>
            <a:r>
              <a:rPr lang="es-MX" sz="1200" b="1" dirty="0">
                <a:solidFill>
                  <a:srgbClr val="095589"/>
                </a:solidFill>
                <a:latin typeface="Century Gothic" panose="020B0502020202020204" pitchFamily="34" charset="0"/>
              </a:rPr>
              <a:t>de los p</a:t>
            </a:r>
            <a:r>
              <a:rPr lang="es-MX" sz="1200" b="1" dirty="0" smtClean="0">
                <a:solidFill>
                  <a:srgbClr val="095589"/>
                </a:solidFill>
                <a:latin typeface="Century Gothic" panose="020B0502020202020204" pitchFamily="34" charset="0"/>
              </a:rPr>
              <a:t>equeños agricultores</a:t>
            </a:r>
            <a:endParaRPr lang="es-GT" sz="1200" b="1" dirty="0">
              <a:solidFill>
                <a:srgbClr val="095589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55807C3D-9D0C-4069-A37B-4F22FC3DB438}"/>
              </a:ext>
            </a:extLst>
          </p:cNvPr>
          <p:cNvSpPr txBox="1"/>
          <p:nvPr/>
        </p:nvSpPr>
        <p:spPr>
          <a:xfrm>
            <a:off x="7676518" y="3897274"/>
            <a:ext cx="3710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1 iniciativa para </a:t>
            </a:r>
            <a:r>
              <a:rPr lang="es-MX" sz="1200" b="1" dirty="0" smtClean="0">
                <a:solidFill>
                  <a:srgbClr val="095589"/>
                </a:solidFill>
                <a:latin typeface="Century Gothic" panose="020B0502020202020204" pitchFamily="34" charset="0"/>
              </a:rPr>
              <a:t>Plantas </a:t>
            </a:r>
            <a:r>
              <a:rPr lang="es-MX" sz="1200" b="1" dirty="0">
                <a:solidFill>
                  <a:srgbClr val="095589"/>
                </a:solidFill>
                <a:latin typeface="Century Gothic" panose="020B0502020202020204" pitchFamily="34" charset="0"/>
              </a:rPr>
              <a:t>de biogás, sistema de gestión de residuos sólidos y el desarrollo de </a:t>
            </a:r>
            <a:r>
              <a:rPr lang="es-MX" sz="1200" b="1" dirty="0" smtClean="0">
                <a:solidFill>
                  <a:srgbClr val="095589"/>
                </a:solidFill>
                <a:latin typeface="Century Gothic" panose="020B0502020202020204" pitchFamily="34" charset="0"/>
              </a:rPr>
              <a:t>Pymes </a:t>
            </a:r>
            <a:r>
              <a:rPr lang="es-MX" sz="1200" b="1" dirty="0">
                <a:solidFill>
                  <a:srgbClr val="095589"/>
                </a:solidFill>
                <a:latin typeface="Century Gothic" panose="020B0502020202020204" pitchFamily="34" charset="0"/>
              </a:rPr>
              <a:t>de economía </a:t>
            </a:r>
            <a:r>
              <a:rPr lang="es-MX" sz="1200" b="1" dirty="0" smtClean="0">
                <a:solidFill>
                  <a:srgbClr val="095589"/>
                </a:solidFill>
                <a:latin typeface="Century Gothic" panose="020B0502020202020204" pitchFamily="34" charset="0"/>
              </a:rPr>
              <a:t>circular</a:t>
            </a:r>
            <a:endParaRPr lang="es-GT" sz="1200" b="1" dirty="0">
              <a:solidFill>
                <a:srgbClr val="095589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2" descr="Plantas de biogas">
            <a:extLst>
              <a:ext uri="{FF2B5EF4-FFF2-40B4-BE49-F238E27FC236}">
                <a16:creationId xmlns:a16="http://schemas.microsoft.com/office/drawing/2014/main" xmlns="" id="{EE114236-76F0-4503-813F-8EF045177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6518" y="4659599"/>
            <a:ext cx="3214829" cy="163956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www.agroclm.com/wp-content/uploads/2018/09/Mel%C3%B3n-851x514.jpg">
            <a:extLst>
              <a:ext uri="{FF2B5EF4-FFF2-40B4-BE49-F238E27FC236}">
                <a16:creationId xmlns:a16="http://schemas.microsoft.com/office/drawing/2014/main" xmlns="" id="{469538D6-8561-43CF-A9C6-8A236954F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6518" y="1948546"/>
            <a:ext cx="3235950" cy="163956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ector recto 9"/>
          <p:cNvCxnSpPr/>
          <p:nvPr/>
        </p:nvCxnSpPr>
        <p:spPr>
          <a:xfrm>
            <a:off x="7676518" y="3780366"/>
            <a:ext cx="4210682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FAE7B5D1-2001-46C5-BF84-02047CE8830E}"/>
              </a:ext>
            </a:extLst>
          </p:cNvPr>
          <p:cNvSpPr txBox="1"/>
          <p:nvPr/>
        </p:nvSpPr>
        <p:spPr>
          <a:xfrm>
            <a:off x="3091453" y="5640492"/>
            <a:ext cx="4099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0088CF"/>
                </a:solidFill>
                <a:latin typeface="Century Gothic" panose="020B0502020202020204" pitchFamily="34" charset="0"/>
              </a:rPr>
              <a:t>10 iniciativas en total</a:t>
            </a:r>
            <a:endParaRPr lang="es-GT" sz="2800" b="1" dirty="0">
              <a:solidFill>
                <a:srgbClr val="0088C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85D82140-5105-A3DD-A0AC-00F3AF5BFA1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2131" y="2090367"/>
            <a:ext cx="3043351" cy="1777634"/>
          </a:xfrm>
          <a:prstGeom prst="roundRect">
            <a:avLst>
              <a:gd name="adj" fmla="val 5722"/>
            </a:avLst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05045FCD-F462-64AB-2B3F-9EA6D8B7E3D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3168" y="2090367"/>
            <a:ext cx="2561484" cy="1777634"/>
          </a:xfrm>
          <a:prstGeom prst="roundRect">
            <a:avLst>
              <a:gd name="adj" fmla="val 5722"/>
            </a:avLst>
          </a:prstGeom>
        </p:spPr>
      </p:pic>
    </p:spTree>
    <p:extLst>
      <p:ext uri="{BB962C8B-B14F-4D97-AF65-F5344CB8AC3E}">
        <p14:creationId xmlns:p14="http://schemas.microsoft.com/office/powerpoint/2010/main" val="2242891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uadroTexto 52">
            <a:extLst>
              <a:ext uri="{FF2B5EF4-FFF2-40B4-BE49-F238E27FC236}">
                <a16:creationId xmlns:a16="http://schemas.microsoft.com/office/drawing/2014/main" xmlns="" id="{B2EE772F-FE9F-4855-BF23-8B895DC1CEAF}"/>
              </a:ext>
            </a:extLst>
          </p:cNvPr>
          <p:cNvSpPr txBox="1"/>
          <p:nvPr/>
        </p:nvSpPr>
        <p:spPr>
          <a:xfrm>
            <a:off x="1321132" y="262385"/>
            <a:ext cx="9412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Setores</a:t>
            </a:r>
            <a:r>
              <a:rPr lang="en-US" sz="27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de </a:t>
            </a:r>
            <a:r>
              <a:rPr lang="en-US" sz="2700" b="1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infraestructura</a:t>
            </a:r>
            <a:r>
              <a:rPr lang="en-US" sz="27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 </a:t>
            </a:r>
            <a:r>
              <a:rPr lang="en-US" sz="2700" b="1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económica</a:t>
            </a:r>
            <a:r>
              <a:rPr lang="en-US" sz="27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n-US" sz="2700" b="1" dirty="0">
                <a:solidFill>
                  <a:srgbClr val="049FDF"/>
                </a:solidFill>
                <a:latin typeface="Century Gothic" panose="020B0502020202020204" pitchFamily="34" charset="0"/>
              </a:rPr>
              <a:t>que </a:t>
            </a:r>
            <a:r>
              <a:rPr lang="en-US" sz="2700" b="1" dirty="0" err="1">
                <a:solidFill>
                  <a:srgbClr val="049FDF"/>
                </a:solidFill>
                <a:latin typeface="Century Gothic" panose="020B0502020202020204" pitchFamily="34" charset="0"/>
              </a:rPr>
              <a:t>apoyan</a:t>
            </a:r>
            <a:r>
              <a:rPr lang="en-US" sz="2700" b="1" dirty="0">
                <a:solidFill>
                  <a:srgbClr val="049FDF"/>
                </a:solidFill>
                <a:latin typeface="Century Gothic" panose="020B0502020202020204" pitchFamily="34" charset="0"/>
              </a:rPr>
              <a:t> el </a:t>
            </a:r>
            <a:r>
              <a:rPr lang="en-US" sz="2700" b="1" dirty="0" err="1">
                <a:solidFill>
                  <a:srgbClr val="049FDF"/>
                </a:solidFill>
                <a:latin typeface="Century Gothic" panose="020B0502020202020204" pitchFamily="34" charset="0"/>
              </a:rPr>
              <a:t>desarollo</a:t>
            </a:r>
            <a:r>
              <a:rPr lang="en-US" sz="2700" b="1" dirty="0">
                <a:solidFill>
                  <a:srgbClr val="049FDF"/>
                </a:solidFill>
                <a:latin typeface="Century Gothic" panose="020B0502020202020204" pitchFamily="34" charset="0"/>
              </a:rPr>
              <a:t> local</a:t>
            </a:r>
            <a:endParaRPr lang="es-GT" sz="27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1083190" y="1220264"/>
            <a:ext cx="10393187" cy="4925377"/>
            <a:chOff x="796262" y="1050103"/>
            <a:chExt cx="11078193" cy="5250005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xmlns="" id="{A3546AF6-DD3B-4039-BDE5-D665A7539AE1}"/>
                </a:ext>
              </a:extLst>
            </p:cNvPr>
            <p:cNvSpPr/>
            <p:nvPr/>
          </p:nvSpPr>
          <p:spPr>
            <a:xfrm>
              <a:off x="2864456" y="2351667"/>
              <a:ext cx="1334958" cy="39484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s-ES" sz="1300" b="1" dirty="0">
                  <a:solidFill>
                    <a:srgbClr val="003658"/>
                  </a:solidFill>
                  <a:latin typeface="Century Gothic" panose="020B0502020202020204" pitchFamily="34" charset="0"/>
                </a:rPr>
                <a:t>Sistemas ferroviario de carga y/o pasajeros.</a:t>
              </a:r>
            </a:p>
            <a:p>
              <a:endParaRPr lang="es-ES" sz="1300" b="1" dirty="0">
                <a:solidFill>
                  <a:srgbClr val="003658"/>
                </a:solidFill>
                <a:latin typeface="Century Gothic" panose="020B0502020202020204" pitchFamily="34" charset="0"/>
              </a:endParaRPr>
            </a:p>
            <a:p>
              <a:r>
                <a:rPr lang="es-ES" sz="1300" b="1" dirty="0">
                  <a:solidFill>
                    <a:srgbClr val="003658"/>
                  </a:solidFill>
                  <a:latin typeface="Century Gothic" panose="020B0502020202020204" pitchFamily="34" charset="0"/>
                </a:rPr>
                <a:t>Aeropuertos</a:t>
              </a:r>
            </a:p>
            <a:p>
              <a:endParaRPr lang="es-ES" sz="1300" b="1" dirty="0">
                <a:solidFill>
                  <a:srgbClr val="003658"/>
                </a:solidFill>
                <a:latin typeface="Century Gothic" panose="020B0502020202020204" pitchFamily="34" charset="0"/>
              </a:endParaRPr>
            </a:p>
            <a:p>
              <a:r>
                <a:rPr lang="es-ES" sz="1300" b="1" dirty="0">
                  <a:solidFill>
                    <a:srgbClr val="003658"/>
                  </a:solidFill>
                  <a:latin typeface="Century Gothic" panose="020B0502020202020204" pitchFamily="34" charset="0"/>
                </a:rPr>
                <a:t>Puertos</a:t>
              </a:r>
            </a:p>
            <a:p>
              <a:endParaRPr lang="es-ES" sz="1300" b="1" dirty="0">
                <a:solidFill>
                  <a:srgbClr val="003658"/>
                </a:solidFill>
                <a:latin typeface="Century Gothic" panose="020B0502020202020204" pitchFamily="34" charset="0"/>
              </a:endParaRPr>
            </a:p>
            <a:p>
              <a:r>
                <a:rPr lang="es-ES" sz="1300" b="1" dirty="0">
                  <a:solidFill>
                    <a:srgbClr val="003658"/>
                  </a:solidFill>
                  <a:latin typeface="Century Gothic" panose="020B0502020202020204" pitchFamily="34" charset="0"/>
                </a:rPr>
                <a:t>Sistemas de transporte público masivo.</a:t>
              </a:r>
            </a:p>
            <a:p>
              <a:endParaRPr lang="es-ES" sz="1300" b="1" dirty="0">
                <a:solidFill>
                  <a:srgbClr val="003658"/>
                </a:solidFill>
                <a:latin typeface="Century Gothic" panose="020B0502020202020204" pitchFamily="34" charset="0"/>
              </a:endParaRPr>
            </a:p>
            <a:p>
              <a:r>
                <a:rPr lang="es-ES" sz="1300" b="1" dirty="0">
                  <a:solidFill>
                    <a:srgbClr val="003658"/>
                  </a:solidFill>
                  <a:latin typeface="Century Gothic" panose="020B0502020202020204" pitchFamily="34" charset="0"/>
                </a:rPr>
                <a:t>Parqueos públicos</a:t>
              </a:r>
            </a:p>
            <a:p>
              <a:endParaRPr lang="es-ES" sz="1300" b="1" dirty="0">
                <a:solidFill>
                  <a:srgbClr val="003658"/>
                </a:solidFill>
                <a:latin typeface="Century Gothic" panose="020B0502020202020204" pitchFamily="34" charset="0"/>
              </a:endParaRPr>
            </a:p>
            <a:p>
              <a:r>
                <a:rPr lang="es-ES" sz="1300" b="1" dirty="0">
                  <a:solidFill>
                    <a:srgbClr val="003658"/>
                  </a:solidFill>
                  <a:latin typeface="Century Gothic" panose="020B0502020202020204" pitchFamily="34" charset="0"/>
                </a:rPr>
                <a:t>Centrales de transferencia</a:t>
              </a:r>
              <a:endParaRPr lang="es-GT" sz="1300" b="1" dirty="0">
                <a:solidFill>
                  <a:srgbClr val="003658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" name="Rectángulo redondeado 5">
              <a:extLst>
                <a:ext uri="{FF2B5EF4-FFF2-40B4-BE49-F238E27FC236}">
                  <a16:creationId xmlns:a16="http://schemas.microsoft.com/office/drawing/2014/main" xmlns="" id="{948BF024-939E-E145-9CAD-01F3585A7C49}"/>
                </a:ext>
              </a:extLst>
            </p:cNvPr>
            <p:cNvSpPr/>
            <p:nvPr/>
          </p:nvSpPr>
          <p:spPr>
            <a:xfrm>
              <a:off x="2721452" y="1938807"/>
              <a:ext cx="1412547" cy="369332"/>
            </a:xfrm>
            <a:prstGeom prst="roundRect">
              <a:avLst>
                <a:gd name="adj" fmla="val 0"/>
              </a:avLst>
            </a:prstGeom>
            <a:solidFill>
              <a:srgbClr val="1C73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xmlns="" id="{1AF09690-18E7-3B44-99AD-6DE7413EFC8B}"/>
                </a:ext>
              </a:extLst>
            </p:cNvPr>
            <p:cNvSpPr/>
            <p:nvPr/>
          </p:nvSpPr>
          <p:spPr>
            <a:xfrm>
              <a:off x="2802751" y="1959249"/>
              <a:ext cx="121219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Transporte</a:t>
              </a:r>
              <a:endParaRPr lang="es-GT" sz="1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8" name="Gráfico 11">
              <a:extLst>
                <a:ext uri="{FF2B5EF4-FFF2-40B4-BE49-F238E27FC236}">
                  <a16:creationId xmlns:a16="http://schemas.microsoft.com/office/drawing/2014/main" xmlns="" id="{7F054138-7687-FF4F-9E14-B5582ADA2A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3112610" y="1176752"/>
              <a:ext cx="666760" cy="666760"/>
            </a:xfrm>
            <a:prstGeom prst="rect">
              <a:avLst/>
            </a:prstGeom>
          </p:spPr>
        </p:pic>
        <p:sp>
          <p:nvSpPr>
            <p:cNvPr id="9" name="Rectángulo redondeado 8">
              <a:extLst>
                <a:ext uri="{FF2B5EF4-FFF2-40B4-BE49-F238E27FC236}">
                  <a16:creationId xmlns:a16="http://schemas.microsoft.com/office/drawing/2014/main" xmlns="" id="{0827D381-ED0E-B74A-8334-A3059BAC8DBC}"/>
                </a:ext>
              </a:extLst>
            </p:cNvPr>
            <p:cNvSpPr/>
            <p:nvPr/>
          </p:nvSpPr>
          <p:spPr>
            <a:xfrm>
              <a:off x="796262" y="1938807"/>
              <a:ext cx="1412547" cy="369332"/>
            </a:xfrm>
            <a:prstGeom prst="roundRect">
              <a:avLst>
                <a:gd name="adj" fmla="val 0"/>
              </a:avLst>
            </a:prstGeom>
            <a:solidFill>
              <a:srgbClr val="003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pic>
          <p:nvPicPr>
            <p:cNvPr id="10" name="Gráfico 6">
              <a:extLst>
                <a:ext uri="{FF2B5EF4-FFF2-40B4-BE49-F238E27FC236}">
                  <a16:creationId xmlns:a16="http://schemas.microsoft.com/office/drawing/2014/main" xmlns="" id="{AC9A5E98-2803-EA49-BCAD-B6D1E68309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1172979" y="1149511"/>
              <a:ext cx="719364" cy="721242"/>
            </a:xfrm>
            <a:prstGeom prst="rect">
              <a:avLst/>
            </a:prstGeom>
          </p:spPr>
        </p:pic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xmlns="" id="{7F9F122C-6603-CD4A-937C-77460BD82E5F}"/>
                </a:ext>
              </a:extLst>
            </p:cNvPr>
            <p:cNvSpPr/>
            <p:nvPr/>
          </p:nvSpPr>
          <p:spPr>
            <a:xfrm>
              <a:off x="845123" y="1959249"/>
              <a:ext cx="1254495" cy="3280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t"/>
              <a:r>
                <a:rPr lang="en-US" sz="1400" b="1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Económica</a:t>
              </a:r>
              <a:endParaRPr lang="es-GT" sz="1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xmlns="" id="{C9ACC47A-8343-894C-8AFC-2C65D42971AE}"/>
                </a:ext>
              </a:extLst>
            </p:cNvPr>
            <p:cNvSpPr/>
            <p:nvPr/>
          </p:nvSpPr>
          <p:spPr>
            <a:xfrm>
              <a:off x="906699" y="2367902"/>
              <a:ext cx="1289613" cy="32932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t"/>
              <a:r>
                <a:rPr lang="es-ES" sz="1300" b="1" dirty="0">
                  <a:solidFill>
                    <a:srgbClr val="003658"/>
                  </a:solidFill>
                  <a:latin typeface="Century Gothic" panose="020B0502020202020204" pitchFamily="34" charset="0"/>
                </a:rPr>
                <a:t>Centros logísticos</a:t>
              </a:r>
            </a:p>
            <a:p>
              <a:pPr fontAlgn="t"/>
              <a:endParaRPr lang="es-ES" sz="1300" b="1" dirty="0">
                <a:solidFill>
                  <a:srgbClr val="003658"/>
                </a:solidFill>
                <a:latin typeface="Century Gothic" panose="020B0502020202020204" pitchFamily="34" charset="0"/>
              </a:endParaRPr>
            </a:p>
            <a:p>
              <a:pPr fontAlgn="t"/>
              <a:r>
                <a:rPr lang="es-ES" sz="1300" b="1" dirty="0">
                  <a:solidFill>
                    <a:srgbClr val="003658"/>
                  </a:solidFill>
                  <a:latin typeface="Century Gothic" panose="020B0502020202020204" pitchFamily="34" charset="0"/>
                </a:rPr>
                <a:t>Mercados</a:t>
              </a:r>
            </a:p>
            <a:p>
              <a:pPr fontAlgn="t"/>
              <a:endParaRPr lang="es-ES" sz="1300" b="1" dirty="0">
                <a:solidFill>
                  <a:srgbClr val="003658"/>
                </a:solidFill>
                <a:latin typeface="Century Gothic" panose="020B0502020202020204" pitchFamily="34" charset="0"/>
              </a:endParaRPr>
            </a:p>
            <a:p>
              <a:pPr fontAlgn="t"/>
              <a:r>
                <a:rPr lang="es-ES" sz="1300" b="1" dirty="0">
                  <a:solidFill>
                    <a:srgbClr val="003658"/>
                  </a:solidFill>
                  <a:latin typeface="Century Gothic" panose="020B0502020202020204" pitchFamily="34" charset="0"/>
                </a:rPr>
                <a:t>Pasos fronterizos</a:t>
              </a:r>
            </a:p>
            <a:p>
              <a:pPr fontAlgn="t"/>
              <a:endParaRPr lang="es-ES" sz="1300" b="1" dirty="0">
                <a:solidFill>
                  <a:srgbClr val="003658"/>
                </a:solidFill>
                <a:latin typeface="Century Gothic" panose="020B0502020202020204" pitchFamily="34" charset="0"/>
              </a:endParaRPr>
            </a:p>
            <a:p>
              <a:pPr fontAlgn="t"/>
              <a:r>
                <a:rPr lang="es-ES" sz="1300" b="1" dirty="0">
                  <a:solidFill>
                    <a:srgbClr val="003658"/>
                  </a:solidFill>
                  <a:latin typeface="Century Gothic" panose="020B0502020202020204" pitchFamily="34" charset="0"/>
                </a:rPr>
                <a:t>Centros culturales</a:t>
              </a:r>
            </a:p>
            <a:p>
              <a:pPr fontAlgn="t"/>
              <a:endParaRPr lang="es-ES" sz="1300" b="1" dirty="0">
                <a:solidFill>
                  <a:srgbClr val="003658"/>
                </a:solidFill>
                <a:latin typeface="Century Gothic" panose="020B0502020202020204" pitchFamily="34" charset="0"/>
              </a:endParaRPr>
            </a:p>
            <a:p>
              <a:pPr fontAlgn="t"/>
              <a:r>
                <a:rPr lang="es-ES" sz="1300" b="1" dirty="0">
                  <a:solidFill>
                    <a:srgbClr val="003658"/>
                  </a:solidFill>
                  <a:latin typeface="Century Gothic" panose="020B0502020202020204" pitchFamily="34" charset="0"/>
                </a:rPr>
                <a:t>Centros turísticos</a:t>
              </a:r>
            </a:p>
            <a:p>
              <a:pPr fontAlgn="t"/>
              <a:endParaRPr lang="es-ES" sz="1300" b="1" dirty="0">
                <a:solidFill>
                  <a:srgbClr val="003658"/>
                </a:solidFill>
                <a:latin typeface="Century Gothic" panose="020B0502020202020204" pitchFamily="34" charset="0"/>
              </a:endParaRPr>
            </a:p>
            <a:p>
              <a:pPr fontAlgn="t"/>
              <a:r>
                <a:rPr lang="es-ES" sz="1300" b="1" dirty="0">
                  <a:solidFill>
                    <a:srgbClr val="003658"/>
                  </a:solidFill>
                  <a:latin typeface="Century Gothic" panose="020B0502020202020204" pitchFamily="34" charset="0"/>
                </a:rPr>
                <a:t>Parques temáticos</a:t>
              </a:r>
            </a:p>
          </p:txBody>
        </p:sp>
        <p:sp>
          <p:nvSpPr>
            <p:cNvPr id="13" name="Rectángulo redondeado 12">
              <a:extLst>
                <a:ext uri="{FF2B5EF4-FFF2-40B4-BE49-F238E27FC236}">
                  <a16:creationId xmlns:a16="http://schemas.microsoft.com/office/drawing/2014/main" xmlns="" id="{EE7B050D-E979-A44C-81D6-748D37CE94D3}"/>
                </a:ext>
              </a:extLst>
            </p:cNvPr>
            <p:cNvSpPr/>
            <p:nvPr/>
          </p:nvSpPr>
          <p:spPr>
            <a:xfrm>
              <a:off x="4541645" y="1938807"/>
              <a:ext cx="1097236" cy="369332"/>
            </a:xfrm>
            <a:prstGeom prst="roundRect">
              <a:avLst>
                <a:gd name="adj" fmla="val 0"/>
              </a:avLst>
            </a:prstGeom>
            <a:solidFill>
              <a:srgbClr val="65BD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xmlns="" id="{4BE18810-78E0-7447-99AC-AE4C68692540}"/>
                </a:ext>
              </a:extLst>
            </p:cNvPr>
            <p:cNvSpPr/>
            <p:nvPr/>
          </p:nvSpPr>
          <p:spPr>
            <a:xfrm>
              <a:off x="4821852" y="1959249"/>
              <a:ext cx="51488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Vial</a:t>
              </a:r>
              <a:endParaRPr lang="es-GT" sz="1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15" name="Gráfico 16">
              <a:extLst>
                <a:ext uri="{FF2B5EF4-FFF2-40B4-BE49-F238E27FC236}">
                  <a16:creationId xmlns:a16="http://schemas.microsoft.com/office/drawing/2014/main" xmlns="" id="{FEB62FC8-0E42-724A-9D72-10FB2AAC2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4755875" y="1183077"/>
              <a:ext cx="654110" cy="654110"/>
            </a:xfrm>
            <a:prstGeom prst="rect">
              <a:avLst/>
            </a:prstGeom>
          </p:spPr>
        </p:pic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xmlns="" id="{6A548411-F55E-7A43-9EAB-FE36D26F4BD7}"/>
                </a:ext>
              </a:extLst>
            </p:cNvPr>
            <p:cNvSpPr/>
            <p:nvPr/>
          </p:nvSpPr>
          <p:spPr>
            <a:xfrm>
              <a:off x="4521772" y="2367902"/>
              <a:ext cx="1212279" cy="17059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400" b="1" dirty="0">
                  <a:solidFill>
                    <a:srgbClr val="003658"/>
                  </a:solidFill>
                  <a:latin typeface="Century Gothic" panose="020B0502020202020204" pitchFamily="34" charset="0"/>
                </a:rPr>
                <a:t>Carreteras</a:t>
              </a:r>
            </a:p>
            <a:p>
              <a:endParaRPr lang="es-ES" sz="1400" b="1" dirty="0">
                <a:solidFill>
                  <a:srgbClr val="003658"/>
                </a:solidFill>
                <a:latin typeface="Century Gothic" panose="020B0502020202020204" pitchFamily="34" charset="0"/>
              </a:endParaRPr>
            </a:p>
            <a:p>
              <a:r>
                <a:rPr lang="es-ES" sz="1400" b="1" dirty="0">
                  <a:solidFill>
                    <a:srgbClr val="003658"/>
                  </a:solidFill>
                  <a:latin typeface="Century Gothic" panose="020B0502020202020204" pitchFamily="34" charset="0"/>
                </a:rPr>
                <a:t>Sistema de seguridad vial</a:t>
              </a:r>
            </a:p>
            <a:p>
              <a:endParaRPr lang="es-ES" sz="1400" b="1" dirty="0">
                <a:solidFill>
                  <a:srgbClr val="003658"/>
                </a:solidFill>
                <a:latin typeface="Century Gothic" panose="020B0502020202020204" pitchFamily="34" charset="0"/>
              </a:endParaRPr>
            </a:p>
            <a:p>
              <a:r>
                <a:rPr lang="es-ES" sz="1400" b="1" dirty="0">
                  <a:solidFill>
                    <a:srgbClr val="003658"/>
                  </a:solidFill>
                  <a:latin typeface="Century Gothic" panose="020B0502020202020204" pitchFamily="34" charset="0"/>
                </a:rPr>
                <a:t>Puentes</a:t>
              </a:r>
              <a:endParaRPr lang="es-GT" sz="1400" b="1" dirty="0">
                <a:solidFill>
                  <a:srgbClr val="003658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7" name="Rectángulo redondeado 16">
              <a:extLst>
                <a:ext uri="{FF2B5EF4-FFF2-40B4-BE49-F238E27FC236}">
                  <a16:creationId xmlns:a16="http://schemas.microsoft.com/office/drawing/2014/main" xmlns="" id="{E92157C0-56F0-014D-83DE-C1C4BE970DF6}"/>
                </a:ext>
              </a:extLst>
            </p:cNvPr>
            <p:cNvSpPr/>
            <p:nvPr/>
          </p:nvSpPr>
          <p:spPr>
            <a:xfrm>
              <a:off x="5917570" y="1938807"/>
              <a:ext cx="1938993" cy="369332"/>
            </a:xfrm>
            <a:prstGeom prst="roundRect">
              <a:avLst>
                <a:gd name="adj" fmla="val 0"/>
              </a:avLst>
            </a:prstGeom>
            <a:solidFill>
              <a:srgbClr val="F795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sz="1200">
                <a:latin typeface="Century Gothic" panose="020B0502020202020204" pitchFamily="34" charset="0"/>
              </a:endParaRPr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xmlns="" id="{7CF15FD0-C982-BB4A-BF85-7F1A4E047B31}"/>
                </a:ext>
              </a:extLst>
            </p:cNvPr>
            <p:cNvSpPr/>
            <p:nvPr/>
          </p:nvSpPr>
          <p:spPr>
            <a:xfrm>
              <a:off x="5874644" y="1959249"/>
              <a:ext cx="1949452" cy="3280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Edificación</a:t>
              </a:r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400" b="1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Pública</a:t>
              </a:r>
              <a:endParaRPr lang="es-GT" sz="1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19" name="Gráfico 18">
              <a:extLst>
                <a:ext uri="{FF2B5EF4-FFF2-40B4-BE49-F238E27FC236}">
                  <a16:creationId xmlns:a16="http://schemas.microsoft.com/office/drawing/2014/main" xmlns="" id="{ABC724AD-B8D4-5641-9BEF-224851334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6431181" y="1183077"/>
              <a:ext cx="915419" cy="915419"/>
            </a:xfrm>
            <a:prstGeom prst="rect">
              <a:avLst/>
            </a:prstGeom>
          </p:spPr>
        </p:pic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xmlns="" id="{EE426C33-E82B-9E4A-B750-3B410B4691FD}"/>
                </a:ext>
              </a:extLst>
            </p:cNvPr>
            <p:cNvSpPr/>
            <p:nvPr/>
          </p:nvSpPr>
          <p:spPr>
            <a:xfrm>
              <a:off x="6137300" y="2367902"/>
              <a:ext cx="1506934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400" b="1" dirty="0">
                  <a:solidFill>
                    <a:srgbClr val="003658"/>
                  </a:solidFill>
                  <a:latin typeface="Century Gothic" panose="020B0502020202020204" pitchFamily="34" charset="0"/>
                </a:rPr>
                <a:t>Edificios de gobierno</a:t>
              </a:r>
            </a:p>
            <a:p>
              <a:endParaRPr lang="es-ES" sz="1400" b="1" dirty="0">
                <a:solidFill>
                  <a:srgbClr val="003658"/>
                </a:solidFill>
                <a:latin typeface="Century Gothic" panose="020B0502020202020204" pitchFamily="34" charset="0"/>
              </a:endParaRPr>
            </a:p>
            <a:p>
              <a:r>
                <a:rPr lang="es-ES" sz="1400" b="1" dirty="0">
                  <a:solidFill>
                    <a:srgbClr val="003658"/>
                  </a:solidFill>
                  <a:latin typeface="Century Gothic" panose="020B0502020202020204" pitchFamily="34" charset="0"/>
                </a:rPr>
                <a:t>Sistema penitenciario</a:t>
              </a:r>
            </a:p>
            <a:p>
              <a:endParaRPr lang="es-ES" sz="1400" b="1" dirty="0">
                <a:solidFill>
                  <a:srgbClr val="003658"/>
                </a:solidFill>
                <a:latin typeface="Century Gothic" panose="020B0502020202020204" pitchFamily="34" charset="0"/>
              </a:endParaRPr>
            </a:p>
            <a:p>
              <a:r>
                <a:rPr lang="es-ES" sz="1400" b="1" dirty="0">
                  <a:solidFill>
                    <a:srgbClr val="003658"/>
                  </a:solidFill>
                  <a:latin typeface="Century Gothic" panose="020B0502020202020204" pitchFamily="34" charset="0"/>
                </a:rPr>
                <a:t>Proyectos de usos mixtos</a:t>
              </a:r>
            </a:p>
          </p:txBody>
        </p:sp>
        <p:pic>
          <p:nvPicPr>
            <p:cNvPr id="21" name="Gráfico 20">
              <a:extLst>
                <a:ext uri="{FF2B5EF4-FFF2-40B4-BE49-F238E27FC236}">
                  <a16:creationId xmlns:a16="http://schemas.microsoft.com/office/drawing/2014/main" xmlns="" id="{A107C6DE-FB2C-194A-9A8A-E59A7DF79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8411297" y="1050103"/>
              <a:ext cx="791046" cy="791046"/>
            </a:xfrm>
            <a:prstGeom prst="rect">
              <a:avLst/>
            </a:prstGeom>
          </p:spPr>
        </p:pic>
        <p:sp>
          <p:nvSpPr>
            <p:cNvPr id="22" name="Rectángulo redondeado 21">
              <a:extLst>
                <a:ext uri="{FF2B5EF4-FFF2-40B4-BE49-F238E27FC236}">
                  <a16:creationId xmlns:a16="http://schemas.microsoft.com/office/drawing/2014/main" xmlns="" id="{31D32775-8685-DC4F-AA01-3915EFF432A7}"/>
                </a:ext>
              </a:extLst>
            </p:cNvPr>
            <p:cNvSpPr/>
            <p:nvPr/>
          </p:nvSpPr>
          <p:spPr>
            <a:xfrm>
              <a:off x="8120726" y="1938807"/>
              <a:ext cx="1516197" cy="369332"/>
            </a:xfrm>
            <a:prstGeom prst="roundRect">
              <a:avLst>
                <a:gd name="adj" fmla="val 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xmlns="" id="{76C26762-927F-DF48-B809-CB8B41585B3D}"/>
                </a:ext>
              </a:extLst>
            </p:cNvPr>
            <p:cNvSpPr/>
            <p:nvPr/>
          </p:nvSpPr>
          <p:spPr>
            <a:xfrm>
              <a:off x="8170710" y="1959249"/>
              <a:ext cx="134203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 err="1">
                  <a:solidFill>
                    <a:srgbClr val="095589"/>
                  </a:solidFill>
                  <a:latin typeface="Century Gothic" panose="020B0502020202020204" pitchFamily="34" charset="0"/>
                </a:rPr>
                <a:t>Saneamiento</a:t>
              </a:r>
              <a:endParaRPr lang="es-GT" sz="1400" b="1" dirty="0">
                <a:solidFill>
                  <a:srgbClr val="095589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xmlns="" id="{1203EECF-51D3-0744-9AFD-9212C167234E}"/>
                </a:ext>
              </a:extLst>
            </p:cNvPr>
            <p:cNvSpPr/>
            <p:nvPr/>
          </p:nvSpPr>
          <p:spPr>
            <a:xfrm>
              <a:off x="8230070" y="2367902"/>
              <a:ext cx="1262220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1400" b="1" dirty="0" err="1">
                  <a:solidFill>
                    <a:srgbClr val="003658"/>
                  </a:solidFill>
                  <a:latin typeface="Century Gothic" panose="020B0502020202020204" pitchFamily="34" charset="0"/>
                </a:rPr>
                <a:t>Gestión</a:t>
              </a:r>
              <a:r>
                <a:rPr lang="en-US" sz="1400" b="1" dirty="0">
                  <a:solidFill>
                    <a:srgbClr val="003658"/>
                  </a:solidFill>
                  <a:latin typeface="Century Gothic" panose="020B0502020202020204" pitchFamily="34" charset="0"/>
                </a:rPr>
                <a:t> de </a:t>
              </a:r>
              <a:r>
                <a:rPr lang="en-US" sz="1400" b="1" dirty="0" err="1">
                  <a:solidFill>
                    <a:srgbClr val="003658"/>
                  </a:solidFill>
                  <a:latin typeface="Century Gothic" panose="020B0502020202020204" pitchFamily="34" charset="0"/>
                </a:rPr>
                <a:t>residuos</a:t>
              </a:r>
              <a:r>
                <a:rPr lang="en-US" sz="1400" b="1" dirty="0">
                  <a:solidFill>
                    <a:srgbClr val="003658"/>
                  </a:solidFill>
                  <a:latin typeface="Century Gothic" panose="020B0502020202020204" pitchFamily="34" charset="0"/>
                </a:rPr>
                <a:t> y </a:t>
              </a:r>
              <a:r>
                <a:rPr lang="en-US" sz="1400" b="1" dirty="0" err="1">
                  <a:solidFill>
                    <a:srgbClr val="003658"/>
                  </a:solidFill>
                  <a:latin typeface="Century Gothic" panose="020B0502020202020204" pitchFamily="34" charset="0"/>
                </a:rPr>
                <a:t>desechos</a:t>
              </a:r>
              <a:r>
                <a:rPr lang="en-US" sz="1400" b="1" dirty="0">
                  <a:solidFill>
                    <a:srgbClr val="003658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400" b="1" dirty="0" err="1">
                  <a:solidFill>
                    <a:srgbClr val="003658"/>
                  </a:solidFill>
                  <a:latin typeface="Century Gothic" panose="020B0502020202020204" pitchFamily="34" charset="0"/>
                </a:rPr>
                <a:t>sólidos</a:t>
              </a:r>
              <a:r>
                <a:rPr lang="en-US" sz="1400" b="1" dirty="0">
                  <a:solidFill>
                    <a:srgbClr val="003658"/>
                  </a:solidFill>
                  <a:latin typeface="Century Gothic" panose="020B0502020202020204" pitchFamily="34" charset="0"/>
                </a:rPr>
                <a:t>.</a:t>
              </a:r>
            </a:p>
            <a:p>
              <a:pPr lvl="0"/>
              <a:endParaRPr lang="en-US" sz="1400" b="1" dirty="0">
                <a:solidFill>
                  <a:srgbClr val="003658"/>
                </a:solidFill>
                <a:latin typeface="Century Gothic" panose="020B0502020202020204" pitchFamily="34" charset="0"/>
              </a:endParaRPr>
            </a:p>
            <a:p>
              <a:pPr lvl="0"/>
              <a:r>
                <a:rPr lang="en-US" sz="1400" b="1" dirty="0">
                  <a:solidFill>
                    <a:srgbClr val="003658"/>
                  </a:solidFill>
                  <a:latin typeface="Century Gothic" panose="020B0502020202020204" pitchFamily="34" charset="0"/>
                </a:rPr>
                <a:t>(</a:t>
              </a:r>
              <a:r>
                <a:rPr lang="en-US" sz="1400" b="1" dirty="0" err="1">
                  <a:solidFill>
                    <a:srgbClr val="003658"/>
                  </a:solidFill>
                  <a:latin typeface="Century Gothic" panose="020B0502020202020204" pitchFamily="34" charset="0"/>
                </a:rPr>
                <a:t>Rellenos</a:t>
              </a:r>
              <a:r>
                <a:rPr lang="en-US" sz="1400" b="1" dirty="0">
                  <a:solidFill>
                    <a:srgbClr val="003658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400" b="1" dirty="0" err="1">
                  <a:solidFill>
                    <a:srgbClr val="003658"/>
                  </a:solidFill>
                  <a:latin typeface="Century Gothic" panose="020B0502020202020204" pitchFamily="34" charset="0"/>
                </a:rPr>
                <a:t>sanitarios</a:t>
              </a:r>
              <a:r>
                <a:rPr lang="en-US" sz="1400" b="1" dirty="0">
                  <a:solidFill>
                    <a:srgbClr val="003658"/>
                  </a:solidFill>
                  <a:latin typeface="Century Gothic" panose="020B0502020202020204" pitchFamily="34" charset="0"/>
                </a:rPr>
                <a:t>)</a:t>
              </a:r>
              <a:endParaRPr lang="es-GT" sz="1400" b="1" dirty="0">
                <a:solidFill>
                  <a:srgbClr val="003658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25" name="Gráfico 35">
              <a:extLst>
                <a:ext uri="{FF2B5EF4-FFF2-40B4-BE49-F238E27FC236}">
                  <a16:creationId xmlns:a16="http://schemas.microsoft.com/office/drawing/2014/main" xmlns="" id="{9B2CB438-BAE3-1B40-8E07-21EE5F838E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10544407" y="1062241"/>
              <a:ext cx="791300" cy="791300"/>
            </a:xfrm>
            <a:prstGeom prst="rect">
              <a:avLst/>
            </a:prstGeom>
          </p:spPr>
        </p:pic>
        <p:sp>
          <p:nvSpPr>
            <p:cNvPr id="26" name="Rectángulo redondeado 25">
              <a:extLst>
                <a:ext uri="{FF2B5EF4-FFF2-40B4-BE49-F238E27FC236}">
                  <a16:creationId xmlns:a16="http://schemas.microsoft.com/office/drawing/2014/main" xmlns="" id="{F3CBF78A-9A9B-544D-B748-435322005CC8}"/>
                </a:ext>
              </a:extLst>
            </p:cNvPr>
            <p:cNvSpPr/>
            <p:nvPr/>
          </p:nvSpPr>
          <p:spPr>
            <a:xfrm>
              <a:off x="9878261" y="1938806"/>
              <a:ext cx="1996194" cy="469987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xmlns="" id="{52D27385-14E5-EF41-8AD3-E24A2AD0FB7C}"/>
                </a:ext>
              </a:extLst>
            </p:cNvPr>
            <p:cNvSpPr/>
            <p:nvPr/>
          </p:nvSpPr>
          <p:spPr>
            <a:xfrm>
              <a:off x="10005660" y="1938435"/>
              <a:ext cx="186879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GT" sz="1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Energía y telecomunicaciones</a:t>
              </a:r>
            </a:p>
          </p:txBody>
        </p:sp>
        <p:cxnSp>
          <p:nvCxnSpPr>
            <p:cNvPr id="29" name="Conector recto 28">
              <a:extLst>
                <a:ext uri="{FF2B5EF4-FFF2-40B4-BE49-F238E27FC236}">
                  <a16:creationId xmlns:a16="http://schemas.microsoft.com/office/drawing/2014/main" xmlns="" id="{C4C5478E-FC91-4C40-A847-B4CD8483EFB1}"/>
                </a:ext>
              </a:extLst>
            </p:cNvPr>
            <p:cNvCxnSpPr>
              <a:cxnSpLocks/>
            </p:cNvCxnSpPr>
            <p:nvPr/>
          </p:nvCxnSpPr>
          <p:spPr>
            <a:xfrm>
              <a:off x="2461684" y="1853541"/>
              <a:ext cx="0" cy="2356510"/>
            </a:xfrm>
            <a:prstGeom prst="line">
              <a:avLst/>
            </a:prstGeom>
            <a:ln w="12700">
              <a:solidFill>
                <a:srgbClr val="7EA3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cto 29">
              <a:extLst>
                <a:ext uri="{FF2B5EF4-FFF2-40B4-BE49-F238E27FC236}">
                  <a16:creationId xmlns:a16="http://schemas.microsoft.com/office/drawing/2014/main" xmlns="" id="{B6C7BB46-4C75-FA4B-AB6D-4DAF755635BB}"/>
                </a:ext>
              </a:extLst>
            </p:cNvPr>
            <p:cNvCxnSpPr>
              <a:cxnSpLocks/>
            </p:cNvCxnSpPr>
            <p:nvPr/>
          </p:nvCxnSpPr>
          <p:spPr>
            <a:xfrm>
              <a:off x="4323141" y="1853541"/>
              <a:ext cx="0" cy="2453353"/>
            </a:xfrm>
            <a:prstGeom prst="line">
              <a:avLst/>
            </a:prstGeom>
            <a:ln w="12700">
              <a:solidFill>
                <a:srgbClr val="7EA3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cto 30">
              <a:extLst>
                <a:ext uri="{FF2B5EF4-FFF2-40B4-BE49-F238E27FC236}">
                  <a16:creationId xmlns:a16="http://schemas.microsoft.com/office/drawing/2014/main" xmlns="" id="{A5FE3272-CE1D-624F-8A47-169DEC470D05}"/>
                </a:ext>
              </a:extLst>
            </p:cNvPr>
            <p:cNvCxnSpPr>
              <a:cxnSpLocks/>
            </p:cNvCxnSpPr>
            <p:nvPr/>
          </p:nvCxnSpPr>
          <p:spPr>
            <a:xfrm>
              <a:off x="5778224" y="1837187"/>
              <a:ext cx="0" cy="2047612"/>
            </a:xfrm>
            <a:prstGeom prst="line">
              <a:avLst/>
            </a:prstGeom>
            <a:ln w="12700">
              <a:solidFill>
                <a:srgbClr val="7EA3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cto 31">
              <a:extLst>
                <a:ext uri="{FF2B5EF4-FFF2-40B4-BE49-F238E27FC236}">
                  <a16:creationId xmlns:a16="http://schemas.microsoft.com/office/drawing/2014/main" xmlns="" id="{7F7C6BDA-3380-4B43-A879-2CB349177531}"/>
                </a:ext>
              </a:extLst>
            </p:cNvPr>
            <p:cNvCxnSpPr>
              <a:cxnSpLocks/>
            </p:cNvCxnSpPr>
            <p:nvPr/>
          </p:nvCxnSpPr>
          <p:spPr>
            <a:xfrm>
              <a:off x="7980742" y="1853541"/>
              <a:ext cx="0" cy="1899356"/>
            </a:xfrm>
            <a:prstGeom prst="line">
              <a:avLst/>
            </a:prstGeom>
            <a:ln w="12700">
              <a:solidFill>
                <a:srgbClr val="7EA3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cto 32">
              <a:extLst>
                <a:ext uri="{FF2B5EF4-FFF2-40B4-BE49-F238E27FC236}">
                  <a16:creationId xmlns:a16="http://schemas.microsoft.com/office/drawing/2014/main" xmlns="" id="{6B04D951-2452-2646-9713-3EBD41840FE2}"/>
                </a:ext>
              </a:extLst>
            </p:cNvPr>
            <p:cNvCxnSpPr>
              <a:cxnSpLocks/>
            </p:cNvCxnSpPr>
            <p:nvPr/>
          </p:nvCxnSpPr>
          <p:spPr>
            <a:xfrm>
              <a:off x="9733342" y="1853541"/>
              <a:ext cx="0" cy="1899356"/>
            </a:xfrm>
            <a:prstGeom prst="line">
              <a:avLst/>
            </a:prstGeom>
            <a:ln w="12700">
              <a:solidFill>
                <a:srgbClr val="7EA3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ángulo 33">
              <a:extLst>
                <a:ext uri="{FF2B5EF4-FFF2-40B4-BE49-F238E27FC236}">
                  <a16:creationId xmlns:a16="http://schemas.microsoft.com/office/drawing/2014/main" xmlns="" id="{F900059F-CD7D-A145-B17F-64477544517F}"/>
                </a:ext>
              </a:extLst>
            </p:cNvPr>
            <p:cNvSpPr/>
            <p:nvPr/>
          </p:nvSpPr>
          <p:spPr>
            <a:xfrm>
              <a:off x="860710" y="2502675"/>
              <a:ext cx="62346" cy="62346"/>
            </a:xfrm>
            <a:prstGeom prst="rect">
              <a:avLst/>
            </a:prstGeom>
            <a:solidFill>
              <a:srgbClr val="7EA3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35" name="Rectángulo 34">
              <a:extLst>
                <a:ext uri="{FF2B5EF4-FFF2-40B4-BE49-F238E27FC236}">
                  <a16:creationId xmlns:a16="http://schemas.microsoft.com/office/drawing/2014/main" xmlns="" id="{83A976FA-E23B-E448-8791-A41533E020C3}"/>
                </a:ext>
              </a:extLst>
            </p:cNvPr>
            <p:cNvSpPr/>
            <p:nvPr/>
          </p:nvSpPr>
          <p:spPr>
            <a:xfrm>
              <a:off x="860710" y="3127045"/>
              <a:ext cx="62346" cy="62346"/>
            </a:xfrm>
            <a:prstGeom prst="rect">
              <a:avLst/>
            </a:prstGeom>
            <a:solidFill>
              <a:srgbClr val="7EA3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xmlns="" id="{7FCAEE02-9693-974F-A8AB-F47049C5118E}"/>
                </a:ext>
              </a:extLst>
            </p:cNvPr>
            <p:cNvSpPr/>
            <p:nvPr/>
          </p:nvSpPr>
          <p:spPr>
            <a:xfrm>
              <a:off x="860710" y="4195347"/>
              <a:ext cx="62346" cy="62346"/>
            </a:xfrm>
            <a:prstGeom prst="rect">
              <a:avLst/>
            </a:prstGeom>
            <a:solidFill>
              <a:srgbClr val="7EA3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37" name="Rectángulo 36">
              <a:extLst>
                <a:ext uri="{FF2B5EF4-FFF2-40B4-BE49-F238E27FC236}">
                  <a16:creationId xmlns:a16="http://schemas.microsoft.com/office/drawing/2014/main" xmlns="" id="{3A6CF7A0-BCF6-BF46-B723-C1699894E9A3}"/>
                </a:ext>
              </a:extLst>
            </p:cNvPr>
            <p:cNvSpPr/>
            <p:nvPr/>
          </p:nvSpPr>
          <p:spPr>
            <a:xfrm>
              <a:off x="860710" y="4808424"/>
              <a:ext cx="62346" cy="62346"/>
            </a:xfrm>
            <a:prstGeom prst="rect">
              <a:avLst/>
            </a:prstGeom>
            <a:solidFill>
              <a:srgbClr val="7EA3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xmlns="" id="{06CC7D29-064E-A844-81F8-2C4197B2AC0F}"/>
                </a:ext>
              </a:extLst>
            </p:cNvPr>
            <p:cNvSpPr/>
            <p:nvPr/>
          </p:nvSpPr>
          <p:spPr>
            <a:xfrm>
              <a:off x="2819397" y="2472217"/>
              <a:ext cx="62346" cy="62346"/>
            </a:xfrm>
            <a:prstGeom prst="rect">
              <a:avLst/>
            </a:prstGeom>
            <a:solidFill>
              <a:srgbClr val="7EA3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39" name="Rectángulo 38">
              <a:extLst>
                <a:ext uri="{FF2B5EF4-FFF2-40B4-BE49-F238E27FC236}">
                  <a16:creationId xmlns:a16="http://schemas.microsoft.com/office/drawing/2014/main" xmlns="" id="{CEDC5F20-BC8C-9A4D-982B-5D5337C8FA5F}"/>
                </a:ext>
              </a:extLst>
            </p:cNvPr>
            <p:cNvSpPr/>
            <p:nvPr/>
          </p:nvSpPr>
          <p:spPr>
            <a:xfrm>
              <a:off x="2819397" y="3541717"/>
              <a:ext cx="62346" cy="62346"/>
            </a:xfrm>
            <a:prstGeom prst="rect">
              <a:avLst/>
            </a:prstGeom>
            <a:solidFill>
              <a:srgbClr val="7EA3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40" name="Rectángulo 39">
              <a:extLst>
                <a:ext uri="{FF2B5EF4-FFF2-40B4-BE49-F238E27FC236}">
                  <a16:creationId xmlns:a16="http://schemas.microsoft.com/office/drawing/2014/main" xmlns="" id="{96A7BE6E-20BD-0F4C-8FEF-011057C6D7F5}"/>
                </a:ext>
              </a:extLst>
            </p:cNvPr>
            <p:cNvSpPr/>
            <p:nvPr/>
          </p:nvSpPr>
          <p:spPr>
            <a:xfrm>
              <a:off x="2819397" y="3972058"/>
              <a:ext cx="62346" cy="62346"/>
            </a:xfrm>
            <a:prstGeom prst="rect">
              <a:avLst/>
            </a:prstGeom>
            <a:solidFill>
              <a:srgbClr val="7EA3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41" name="Rectángulo 40">
              <a:extLst>
                <a:ext uri="{FF2B5EF4-FFF2-40B4-BE49-F238E27FC236}">
                  <a16:creationId xmlns:a16="http://schemas.microsoft.com/office/drawing/2014/main" xmlns="" id="{F99969B4-270D-D246-9C43-31099C52A551}"/>
                </a:ext>
              </a:extLst>
            </p:cNvPr>
            <p:cNvSpPr/>
            <p:nvPr/>
          </p:nvSpPr>
          <p:spPr>
            <a:xfrm>
              <a:off x="2819397" y="4371225"/>
              <a:ext cx="62346" cy="62346"/>
            </a:xfrm>
            <a:prstGeom prst="rect">
              <a:avLst/>
            </a:prstGeom>
            <a:solidFill>
              <a:srgbClr val="7EA3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xmlns="" id="{7C2F006A-CC45-A446-8066-CEDDB1C60442}"/>
                </a:ext>
              </a:extLst>
            </p:cNvPr>
            <p:cNvSpPr/>
            <p:nvPr/>
          </p:nvSpPr>
          <p:spPr>
            <a:xfrm>
              <a:off x="2819397" y="5452341"/>
              <a:ext cx="62346" cy="62346"/>
            </a:xfrm>
            <a:prstGeom prst="rect">
              <a:avLst/>
            </a:prstGeom>
            <a:solidFill>
              <a:srgbClr val="7EA3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43" name="Rectángulo 42">
              <a:extLst>
                <a:ext uri="{FF2B5EF4-FFF2-40B4-BE49-F238E27FC236}">
                  <a16:creationId xmlns:a16="http://schemas.microsoft.com/office/drawing/2014/main" xmlns="" id="{B49E9BF4-F004-DB42-8834-2236FD97A539}"/>
                </a:ext>
              </a:extLst>
            </p:cNvPr>
            <p:cNvSpPr/>
            <p:nvPr/>
          </p:nvSpPr>
          <p:spPr>
            <a:xfrm>
              <a:off x="2819397" y="6070149"/>
              <a:ext cx="62346" cy="62346"/>
            </a:xfrm>
            <a:prstGeom prst="rect">
              <a:avLst/>
            </a:prstGeom>
            <a:solidFill>
              <a:srgbClr val="7EA3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xmlns="" id="{1D25E3CD-F674-864A-8D4A-6A2753B9147B}"/>
                </a:ext>
              </a:extLst>
            </p:cNvPr>
            <p:cNvSpPr/>
            <p:nvPr/>
          </p:nvSpPr>
          <p:spPr>
            <a:xfrm>
              <a:off x="4512796" y="2502677"/>
              <a:ext cx="62346" cy="62346"/>
            </a:xfrm>
            <a:prstGeom prst="rect">
              <a:avLst/>
            </a:prstGeom>
            <a:solidFill>
              <a:srgbClr val="7EA3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45" name="Rectángulo 44">
              <a:extLst>
                <a:ext uri="{FF2B5EF4-FFF2-40B4-BE49-F238E27FC236}">
                  <a16:creationId xmlns:a16="http://schemas.microsoft.com/office/drawing/2014/main" xmlns="" id="{664F00A3-59EA-AC43-89B9-060F3790B4CC}"/>
                </a:ext>
              </a:extLst>
            </p:cNvPr>
            <p:cNvSpPr/>
            <p:nvPr/>
          </p:nvSpPr>
          <p:spPr>
            <a:xfrm>
              <a:off x="4510471" y="2940991"/>
              <a:ext cx="62346" cy="62346"/>
            </a:xfrm>
            <a:prstGeom prst="rect">
              <a:avLst/>
            </a:prstGeom>
            <a:solidFill>
              <a:srgbClr val="7EA3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46" name="Rectángulo 45">
              <a:extLst>
                <a:ext uri="{FF2B5EF4-FFF2-40B4-BE49-F238E27FC236}">
                  <a16:creationId xmlns:a16="http://schemas.microsoft.com/office/drawing/2014/main" xmlns="" id="{7949980F-6541-3B4F-8745-3ABFDF5351F1}"/>
                </a:ext>
              </a:extLst>
            </p:cNvPr>
            <p:cNvSpPr/>
            <p:nvPr/>
          </p:nvSpPr>
          <p:spPr>
            <a:xfrm>
              <a:off x="4510470" y="3853626"/>
              <a:ext cx="62346" cy="62346"/>
            </a:xfrm>
            <a:prstGeom prst="rect">
              <a:avLst/>
            </a:prstGeom>
            <a:solidFill>
              <a:srgbClr val="7EA3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47" name="Rectángulo 46">
              <a:extLst>
                <a:ext uri="{FF2B5EF4-FFF2-40B4-BE49-F238E27FC236}">
                  <a16:creationId xmlns:a16="http://schemas.microsoft.com/office/drawing/2014/main" xmlns="" id="{5EF7EB16-0D9B-B74E-8D44-691645367EB3}"/>
                </a:ext>
              </a:extLst>
            </p:cNvPr>
            <p:cNvSpPr/>
            <p:nvPr/>
          </p:nvSpPr>
          <p:spPr>
            <a:xfrm>
              <a:off x="6054912" y="2499418"/>
              <a:ext cx="62346" cy="62346"/>
            </a:xfrm>
            <a:prstGeom prst="rect">
              <a:avLst/>
            </a:prstGeom>
            <a:solidFill>
              <a:srgbClr val="7EA3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49" name="Rectángulo 48">
              <a:extLst>
                <a:ext uri="{FF2B5EF4-FFF2-40B4-BE49-F238E27FC236}">
                  <a16:creationId xmlns:a16="http://schemas.microsoft.com/office/drawing/2014/main" xmlns="" id="{8BF019F0-9BFE-9641-8714-3A2934FA5F94}"/>
                </a:ext>
              </a:extLst>
            </p:cNvPr>
            <p:cNvSpPr/>
            <p:nvPr/>
          </p:nvSpPr>
          <p:spPr>
            <a:xfrm>
              <a:off x="6054912" y="3178036"/>
              <a:ext cx="62346" cy="62346"/>
            </a:xfrm>
            <a:prstGeom prst="rect">
              <a:avLst/>
            </a:prstGeom>
            <a:solidFill>
              <a:srgbClr val="7EA3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50" name="Rectángulo 49">
              <a:extLst>
                <a:ext uri="{FF2B5EF4-FFF2-40B4-BE49-F238E27FC236}">
                  <a16:creationId xmlns:a16="http://schemas.microsoft.com/office/drawing/2014/main" xmlns="" id="{876301CE-1C33-B84A-A483-4DD4245F5979}"/>
                </a:ext>
              </a:extLst>
            </p:cNvPr>
            <p:cNvSpPr/>
            <p:nvPr/>
          </p:nvSpPr>
          <p:spPr>
            <a:xfrm>
              <a:off x="6054912" y="3899562"/>
              <a:ext cx="62346" cy="62346"/>
            </a:xfrm>
            <a:prstGeom prst="rect">
              <a:avLst/>
            </a:prstGeom>
            <a:solidFill>
              <a:srgbClr val="7EA3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xmlns="" id="{7DBE2E08-CFCB-ED4A-9B68-8DC4EFDC2EE2}"/>
                </a:ext>
              </a:extLst>
            </p:cNvPr>
            <p:cNvSpPr/>
            <p:nvPr/>
          </p:nvSpPr>
          <p:spPr>
            <a:xfrm>
              <a:off x="860710" y="5457400"/>
              <a:ext cx="62346" cy="62346"/>
            </a:xfrm>
            <a:prstGeom prst="rect">
              <a:avLst/>
            </a:prstGeom>
            <a:solidFill>
              <a:srgbClr val="7EA3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56" name="Rectángulo 55">
              <a:extLst>
                <a:ext uri="{FF2B5EF4-FFF2-40B4-BE49-F238E27FC236}">
                  <a16:creationId xmlns:a16="http://schemas.microsoft.com/office/drawing/2014/main" xmlns="" id="{83A976FA-E23B-E448-8791-A41533E020C3}"/>
                </a:ext>
              </a:extLst>
            </p:cNvPr>
            <p:cNvSpPr/>
            <p:nvPr/>
          </p:nvSpPr>
          <p:spPr>
            <a:xfrm>
              <a:off x="860710" y="3551095"/>
              <a:ext cx="62346" cy="62346"/>
            </a:xfrm>
            <a:prstGeom prst="rect">
              <a:avLst/>
            </a:prstGeom>
            <a:solidFill>
              <a:srgbClr val="7EA3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57" name="Rectángulo 56">
              <a:extLst>
                <a:ext uri="{FF2B5EF4-FFF2-40B4-BE49-F238E27FC236}">
                  <a16:creationId xmlns:a16="http://schemas.microsoft.com/office/drawing/2014/main" xmlns="" id="{5EF7EB16-0D9B-B74E-8D44-691645367EB3}"/>
                </a:ext>
              </a:extLst>
            </p:cNvPr>
            <p:cNvSpPr/>
            <p:nvPr/>
          </p:nvSpPr>
          <p:spPr>
            <a:xfrm>
              <a:off x="8166227" y="2492524"/>
              <a:ext cx="62346" cy="62346"/>
            </a:xfrm>
            <a:prstGeom prst="rect">
              <a:avLst/>
            </a:prstGeom>
            <a:solidFill>
              <a:srgbClr val="7EA3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58" name="Rectángulo 57">
              <a:extLst>
                <a:ext uri="{FF2B5EF4-FFF2-40B4-BE49-F238E27FC236}">
                  <a16:creationId xmlns:a16="http://schemas.microsoft.com/office/drawing/2014/main" xmlns="" id="{5EF7EB16-0D9B-B74E-8D44-691645367EB3}"/>
                </a:ext>
              </a:extLst>
            </p:cNvPr>
            <p:cNvSpPr/>
            <p:nvPr/>
          </p:nvSpPr>
          <p:spPr>
            <a:xfrm>
              <a:off x="8176381" y="3602748"/>
              <a:ext cx="62346" cy="62346"/>
            </a:xfrm>
            <a:prstGeom prst="rect">
              <a:avLst/>
            </a:prstGeom>
            <a:solidFill>
              <a:srgbClr val="7EA3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</p:grpSp>
    </p:spTree>
    <p:extLst>
      <p:ext uri="{BB962C8B-B14F-4D97-AF65-F5344CB8AC3E}">
        <p14:creationId xmlns:p14="http://schemas.microsoft.com/office/powerpoint/2010/main" val="1685454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87829" y="4649459"/>
            <a:ext cx="7349671" cy="975839"/>
          </a:xfrm>
          <a:effectLst>
            <a:outerShdw blurRad="177800" dist="38100" dir="5400000" algn="t" rotWithShape="0">
              <a:prstClr val="black">
                <a:alpha val="62000"/>
              </a:prstClr>
            </a:outerShdw>
          </a:effectLst>
        </p:spPr>
        <p:txBody>
          <a:bodyPr/>
          <a:lstStyle/>
          <a:p>
            <a:r>
              <a:rPr lang="es-ES" sz="4000" dirty="0"/>
              <a:t>Planificación y presupuesto</a:t>
            </a:r>
            <a:endParaRPr lang="es-GT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14DBBBF4-2923-8B42-B54C-EC70594882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78125" y="4846318"/>
            <a:ext cx="1390435" cy="582123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734203" y="5805487"/>
            <a:ext cx="48752" cy="358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s-GT">
              <a:solidFill>
                <a:prstClr val="white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5F436E09-109F-486C-8B8C-60F2827B8138}"/>
              </a:ext>
            </a:extLst>
          </p:cNvPr>
          <p:cNvSpPr txBox="1"/>
          <p:nvPr/>
        </p:nvSpPr>
        <p:spPr>
          <a:xfrm>
            <a:off x="893859" y="5800208"/>
            <a:ext cx="6305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FFD201"/>
                </a:solidFill>
                <a:latin typeface="Century Gothic" panose="020B0502020202020204" pitchFamily="34" charset="0"/>
              </a:rPr>
              <a:t>Un apoyo al Desarrollo de Infraestructura Económica</a:t>
            </a:r>
            <a:endParaRPr lang="es-GT" b="1" dirty="0">
              <a:solidFill>
                <a:srgbClr val="FFD20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620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"/>
          <p:cNvSpPr/>
          <p:nvPr/>
        </p:nvSpPr>
        <p:spPr>
          <a:xfrm>
            <a:off x="0" y="2685143"/>
            <a:ext cx="12192000" cy="1277257"/>
          </a:xfrm>
          <a:prstGeom prst="rect">
            <a:avLst/>
          </a:prstGeom>
          <a:solidFill>
            <a:srgbClr val="049F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955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7"/>
          <p:cNvSpPr/>
          <p:nvPr/>
        </p:nvSpPr>
        <p:spPr>
          <a:xfrm>
            <a:off x="6542694" y="2234447"/>
            <a:ext cx="2057951" cy="2057951"/>
          </a:xfrm>
          <a:prstGeom prst="ellipse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7"/>
          <p:cNvSpPr txBox="1"/>
          <p:nvPr/>
        </p:nvSpPr>
        <p:spPr>
          <a:xfrm>
            <a:off x="1439945" y="4468052"/>
            <a:ext cx="230232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1200" b="1" dirty="0">
                <a:solidFill>
                  <a:srgbClr val="1C73A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Implementar y fiscalizar el primer contrato APP y lanzar la segunda licitación APP</a:t>
            </a:r>
            <a:endParaRPr sz="1200" b="1" dirty="0">
              <a:solidFill>
                <a:srgbClr val="1C73A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7"/>
          <p:cNvSpPr txBox="1"/>
          <p:nvPr/>
        </p:nvSpPr>
        <p:spPr>
          <a:xfrm>
            <a:off x="8915390" y="4463302"/>
            <a:ext cx="233498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GT" sz="1200" b="1" dirty="0">
                <a:solidFill>
                  <a:srgbClr val="1C73A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Implementar la gestión del usuario del primer contrato APP</a:t>
            </a:r>
            <a:endParaRPr sz="1200" b="1" dirty="0">
              <a:solidFill>
                <a:srgbClr val="1C73A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Google Shape;193;p7"/>
          <p:cNvSpPr txBox="1"/>
          <p:nvPr/>
        </p:nvSpPr>
        <p:spPr>
          <a:xfrm>
            <a:off x="6426742" y="4463261"/>
            <a:ext cx="228985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1200" b="1" dirty="0">
                <a:solidFill>
                  <a:srgbClr val="1C73A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Incrementar la cartera con el mecanismo del Manual de Iniciativas de Proyectos</a:t>
            </a:r>
            <a:endParaRPr sz="1200" b="1" dirty="0">
              <a:solidFill>
                <a:srgbClr val="1C73A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4" name="Google Shape;194;p7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9228" y="2320557"/>
            <a:ext cx="1878051" cy="1878051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95" name="Google Shape;195;p7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6590" y="2320557"/>
            <a:ext cx="1878050" cy="187805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96" name="Google Shape;196;p7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7700" y="2334417"/>
            <a:ext cx="1850331" cy="1850331"/>
          </a:xfrm>
          <a:prstGeom prst="ellipse">
            <a:avLst/>
          </a:prstGeom>
          <a:noFill/>
          <a:ln>
            <a:noFill/>
          </a:ln>
        </p:spPr>
      </p:pic>
      <p:sp>
        <p:nvSpPr>
          <p:cNvPr id="197" name="Google Shape;197;p7"/>
          <p:cNvSpPr/>
          <p:nvPr/>
        </p:nvSpPr>
        <p:spPr>
          <a:xfrm>
            <a:off x="8915390" y="2234447"/>
            <a:ext cx="2057951" cy="2057951"/>
          </a:xfrm>
          <a:prstGeom prst="ellipse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7"/>
          <p:cNvSpPr/>
          <p:nvPr/>
        </p:nvSpPr>
        <p:spPr>
          <a:xfrm>
            <a:off x="4157997" y="2234447"/>
            <a:ext cx="2057951" cy="2057951"/>
          </a:xfrm>
          <a:prstGeom prst="ellipse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7"/>
          <p:cNvSpPr txBox="1"/>
          <p:nvPr/>
        </p:nvSpPr>
        <p:spPr>
          <a:xfrm>
            <a:off x="4010174" y="4452770"/>
            <a:ext cx="233498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GT" sz="1200" b="1" dirty="0">
                <a:solidFill>
                  <a:srgbClr val="1C73A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Pasar a la próxima fase de los Proyectos de Alianzas de la actual cartera</a:t>
            </a:r>
            <a:endParaRPr sz="1200" b="1" dirty="0">
              <a:solidFill>
                <a:srgbClr val="1C73A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05" name="Google Shape;205;p7"/>
          <p:cNvCxnSpPr/>
          <p:nvPr/>
        </p:nvCxnSpPr>
        <p:spPr>
          <a:xfrm>
            <a:off x="3984768" y="4463261"/>
            <a:ext cx="0" cy="646331"/>
          </a:xfrm>
          <a:prstGeom prst="straightConnector1">
            <a:avLst/>
          </a:prstGeom>
          <a:noFill/>
          <a:ln w="9525" cap="flat" cmpd="sng">
            <a:solidFill>
              <a:srgbClr val="09558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6" name="Google Shape;206;p7"/>
          <p:cNvCxnSpPr/>
          <p:nvPr/>
        </p:nvCxnSpPr>
        <p:spPr>
          <a:xfrm>
            <a:off x="6390164" y="4463261"/>
            <a:ext cx="0" cy="646331"/>
          </a:xfrm>
          <a:prstGeom prst="straightConnector1">
            <a:avLst/>
          </a:prstGeom>
          <a:noFill/>
          <a:ln w="9525" cap="flat" cmpd="sng">
            <a:solidFill>
              <a:srgbClr val="09558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7" name="Google Shape;207;p7"/>
          <p:cNvCxnSpPr/>
          <p:nvPr/>
        </p:nvCxnSpPr>
        <p:spPr>
          <a:xfrm>
            <a:off x="8726040" y="4463261"/>
            <a:ext cx="0" cy="646331"/>
          </a:xfrm>
          <a:prstGeom prst="straightConnector1">
            <a:avLst/>
          </a:prstGeom>
          <a:noFill/>
          <a:ln w="9525" cap="flat" cmpd="sng">
            <a:solidFill>
              <a:srgbClr val="09558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" name="CuadroTexto 27">
            <a:extLst>
              <a:ext uri="{FF2B5EF4-FFF2-40B4-BE49-F238E27FC236}">
                <a16:creationId xmlns:a16="http://schemas.microsoft.com/office/drawing/2014/main" xmlns="" id="{0AFF3B00-3E2B-4847-B68C-0A5C6C3EC665}"/>
              </a:ext>
            </a:extLst>
          </p:cNvPr>
          <p:cNvSpPr txBox="1"/>
          <p:nvPr/>
        </p:nvSpPr>
        <p:spPr>
          <a:xfrm>
            <a:off x="1745989" y="790186"/>
            <a:ext cx="371351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GT" sz="6000" b="1" dirty="0">
                <a:solidFill>
                  <a:srgbClr val="049FDF"/>
                </a:solidFill>
                <a:latin typeface="Century Gothic" panose="020B0502020202020204" pitchFamily="34" charset="0"/>
              </a:rPr>
              <a:t>RETOS</a:t>
            </a:r>
          </a:p>
        </p:txBody>
      </p:sp>
      <p:sp>
        <p:nvSpPr>
          <p:cNvPr id="26" name="Google Shape;199;p7"/>
          <p:cNvSpPr/>
          <p:nvPr/>
        </p:nvSpPr>
        <p:spPr>
          <a:xfrm>
            <a:off x="1745989" y="2248255"/>
            <a:ext cx="2057951" cy="2057951"/>
          </a:xfrm>
          <a:prstGeom prst="ellipse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3003" y="2334416"/>
            <a:ext cx="1850331" cy="185033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426002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A1F26B56-5901-4790-85AF-FDBC064CB878}"/>
              </a:ext>
            </a:extLst>
          </p:cNvPr>
          <p:cNvSpPr txBox="1"/>
          <p:nvPr/>
        </p:nvSpPr>
        <p:spPr>
          <a:xfrm>
            <a:off x="2303173" y="273556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rgbClr val="01346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Anteproyecto de presupuesto 2023</a:t>
            </a:r>
          </a:p>
          <a:p>
            <a:pPr algn="ctr"/>
            <a:r>
              <a:rPr lang="es-MX" sz="3200" b="1" dirty="0">
                <a:solidFill>
                  <a:srgbClr val="049FD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Q15 millones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418350356"/>
              </p:ext>
            </p:extLst>
          </p:nvPr>
        </p:nvGraphicFramePr>
        <p:xfrm>
          <a:off x="634979" y="1271146"/>
          <a:ext cx="10727789" cy="5463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66915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183;p7"/>
          <p:cNvSpPr/>
          <p:nvPr/>
        </p:nvSpPr>
        <p:spPr>
          <a:xfrm>
            <a:off x="0" y="2685143"/>
            <a:ext cx="12192000" cy="1277257"/>
          </a:xfrm>
          <a:prstGeom prst="rect">
            <a:avLst/>
          </a:prstGeom>
          <a:solidFill>
            <a:srgbClr val="049F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955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7"/>
          <p:cNvSpPr/>
          <p:nvPr/>
        </p:nvSpPr>
        <p:spPr>
          <a:xfrm>
            <a:off x="6542694" y="2234447"/>
            <a:ext cx="2057951" cy="2057951"/>
          </a:xfrm>
          <a:prstGeom prst="ellipse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7"/>
          <p:cNvSpPr txBox="1"/>
          <p:nvPr/>
        </p:nvSpPr>
        <p:spPr>
          <a:xfrm>
            <a:off x="1707852" y="4553705"/>
            <a:ext cx="215494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1200" b="1" dirty="0">
                <a:solidFill>
                  <a:srgbClr val="1C73A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Implementación de indicadores de sello verde y apoyo a los ODS en los proyectos</a:t>
            </a:r>
            <a:endParaRPr sz="1200" b="1" dirty="0">
              <a:solidFill>
                <a:srgbClr val="1C73A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7"/>
          <p:cNvSpPr txBox="1"/>
          <p:nvPr/>
        </p:nvSpPr>
        <p:spPr>
          <a:xfrm>
            <a:off x="8750556" y="4553704"/>
            <a:ext cx="233498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GT" sz="1200" b="1" dirty="0">
                <a:solidFill>
                  <a:srgbClr val="1C73A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Fortalecer los mecanismos para financiar estudios</a:t>
            </a:r>
            <a:endParaRPr sz="1200" b="1" dirty="0">
              <a:solidFill>
                <a:srgbClr val="1C73A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Google Shape;193;p7"/>
          <p:cNvSpPr txBox="1"/>
          <p:nvPr/>
        </p:nvSpPr>
        <p:spPr>
          <a:xfrm>
            <a:off x="6426742" y="4562335"/>
            <a:ext cx="228985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GT" sz="1200" b="1" dirty="0">
                <a:solidFill>
                  <a:srgbClr val="1C73A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Implementar los sistemas </a:t>
            </a:r>
          </a:p>
          <a:p>
            <a:pPr algn="ctr"/>
            <a:r>
              <a:rPr lang="es-GT" sz="1200" b="1" dirty="0">
                <a:solidFill>
                  <a:srgbClr val="1C73A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digitales de supervisión y fiscalización</a:t>
            </a:r>
            <a:endParaRPr sz="1200" b="1" dirty="0">
              <a:solidFill>
                <a:srgbClr val="1C73A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4" name="Google Shape;194;p7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9228" y="2320557"/>
            <a:ext cx="1878051" cy="1878051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95" name="Google Shape;195;p7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6590" y="2320557"/>
            <a:ext cx="1878050" cy="187805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97" name="Google Shape;197;p7"/>
          <p:cNvSpPr/>
          <p:nvPr/>
        </p:nvSpPr>
        <p:spPr>
          <a:xfrm>
            <a:off x="8915390" y="2234447"/>
            <a:ext cx="2057951" cy="2057951"/>
          </a:xfrm>
          <a:prstGeom prst="ellipse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7"/>
          <p:cNvSpPr/>
          <p:nvPr/>
        </p:nvSpPr>
        <p:spPr>
          <a:xfrm>
            <a:off x="1745989" y="2234447"/>
            <a:ext cx="2057951" cy="2057951"/>
          </a:xfrm>
          <a:prstGeom prst="ellipse">
            <a:avLst/>
          </a:prstGeom>
          <a:noFill/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7"/>
          <p:cNvSpPr/>
          <p:nvPr/>
        </p:nvSpPr>
        <p:spPr>
          <a:xfrm>
            <a:off x="4157997" y="2234447"/>
            <a:ext cx="2057951" cy="2057951"/>
          </a:xfrm>
          <a:prstGeom prst="ellipse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Google Shape;200;p7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3003" y="2334417"/>
            <a:ext cx="1850331" cy="1850331"/>
          </a:xfrm>
          <a:prstGeom prst="ellipse">
            <a:avLst/>
          </a:prstGeom>
          <a:noFill/>
          <a:ln>
            <a:noFill/>
          </a:ln>
        </p:spPr>
      </p:pic>
      <p:sp>
        <p:nvSpPr>
          <p:cNvPr id="201" name="Google Shape;201;p7"/>
          <p:cNvSpPr txBox="1"/>
          <p:nvPr/>
        </p:nvSpPr>
        <p:spPr>
          <a:xfrm>
            <a:off x="4010174" y="4551844"/>
            <a:ext cx="2334987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GT" sz="1200" b="1" dirty="0">
                <a:solidFill>
                  <a:srgbClr val="1C73A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Convertirse en el ente estructurador de proyectos de Infraestructura Económica del Estado </a:t>
            </a:r>
            <a:endParaRPr sz="1200" b="1" dirty="0">
              <a:solidFill>
                <a:srgbClr val="1C73A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05" name="Google Shape;205;p7"/>
          <p:cNvCxnSpPr/>
          <p:nvPr/>
        </p:nvCxnSpPr>
        <p:spPr>
          <a:xfrm>
            <a:off x="3984768" y="4562335"/>
            <a:ext cx="0" cy="646331"/>
          </a:xfrm>
          <a:prstGeom prst="straightConnector1">
            <a:avLst/>
          </a:prstGeom>
          <a:noFill/>
          <a:ln w="9525" cap="flat" cmpd="sng">
            <a:solidFill>
              <a:srgbClr val="09558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6" name="Google Shape;206;p7"/>
          <p:cNvCxnSpPr/>
          <p:nvPr/>
        </p:nvCxnSpPr>
        <p:spPr>
          <a:xfrm>
            <a:off x="6390164" y="4562335"/>
            <a:ext cx="0" cy="646331"/>
          </a:xfrm>
          <a:prstGeom prst="straightConnector1">
            <a:avLst/>
          </a:prstGeom>
          <a:noFill/>
          <a:ln w="9525" cap="flat" cmpd="sng">
            <a:solidFill>
              <a:srgbClr val="09558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7" name="Google Shape;207;p7"/>
          <p:cNvCxnSpPr/>
          <p:nvPr/>
        </p:nvCxnSpPr>
        <p:spPr>
          <a:xfrm>
            <a:off x="8726040" y="4562335"/>
            <a:ext cx="0" cy="646331"/>
          </a:xfrm>
          <a:prstGeom prst="straightConnector1">
            <a:avLst/>
          </a:prstGeom>
          <a:noFill/>
          <a:ln w="9525" cap="flat" cmpd="sng">
            <a:solidFill>
              <a:srgbClr val="09558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xmlns="" id="{0AFF3B00-3E2B-4847-B68C-0A5C6C3EC665}"/>
              </a:ext>
            </a:extLst>
          </p:cNvPr>
          <p:cNvSpPr txBox="1"/>
          <p:nvPr/>
        </p:nvSpPr>
        <p:spPr>
          <a:xfrm>
            <a:off x="1745989" y="790186"/>
            <a:ext cx="371351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GT" sz="6000" b="1" dirty="0">
                <a:solidFill>
                  <a:srgbClr val="049FDF"/>
                </a:solidFill>
                <a:latin typeface="Century Gothic" panose="020B0502020202020204" pitchFamily="34" charset="0"/>
              </a:rPr>
              <a:t>DESAFIOS</a:t>
            </a:r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5343" y="2323220"/>
            <a:ext cx="1875388" cy="187538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892692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341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"/>
          <p:cNvSpPr txBox="1">
            <a:spLocks noGrp="1"/>
          </p:cNvSpPr>
          <p:nvPr>
            <p:ph type="ctrTitle"/>
          </p:nvPr>
        </p:nvSpPr>
        <p:spPr>
          <a:xfrm>
            <a:off x="3171150" y="1714588"/>
            <a:ext cx="6016394" cy="89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entury Gothic"/>
              <a:buNone/>
            </a:pPr>
            <a:r>
              <a:rPr lang="es-GT" sz="6000" dirty="0">
                <a:solidFill>
                  <a:srgbClr val="049FDF"/>
                </a:solidFill>
              </a:rPr>
              <a:t>OBRA PÚBLICA</a:t>
            </a:r>
            <a:endParaRPr sz="6000" dirty="0">
              <a:solidFill>
                <a:srgbClr val="049FDF"/>
              </a:solidFill>
            </a:endParaRPr>
          </a:p>
        </p:txBody>
      </p:sp>
      <p:sp>
        <p:nvSpPr>
          <p:cNvPr id="146" name="Google Shape;146;p5"/>
          <p:cNvSpPr/>
          <p:nvPr/>
        </p:nvSpPr>
        <p:spPr>
          <a:xfrm>
            <a:off x="911049" y="3949483"/>
            <a:ext cx="2005263" cy="850232"/>
          </a:xfrm>
          <a:custGeom>
            <a:avLst/>
            <a:gdLst/>
            <a:ahLst/>
            <a:cxnLst/>
            <a:rect l="l" t="t" r="r" b="b"/>
            <a:pathLst>
              <a:path w="2005263" h="850232" extrusionOk="0">
                <a:moveTo>
                  <a:pt x="2005263" y="16042"/>
                </a:moveTo>
                <a:lnTo>
                  <a:pt x="176463" y="0"/>
                </a:lnTo>
                <a:lnTo>
                  <a:pt x="0" y="850232"/>
                </a:lnTo>
                <a:lnTo>
                  <a:pt x="1844842" y="850232"/>
                </a:lnTo>
                <a:lnTo>
                  <a:pt x="2005263" y="16042"/>
                </a:lnTo>
                <a:close/>
              </a:path>
            </a:pathLst>
          </a:custGeom>
          <a:solidFill>
            <a:srgbClr val="0088CF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816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28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GT" sz="1200" b="1" i="1" dirty="0">
                <a:solidFill>
                  <a:srgbClr val="01346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Ley de Contrataciones del Estado</a:t>
            </a:r>
            <a:endParaRPr sz="1200" b="1" i="1" dirty="0">
              <a:solidFill>
                <a:srgbClr val="01346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7" name="Google Shape;147;p5"/>
          <p:cNvSpPr/>
          <p:nvPr/>
        </p:nvSpPr>
        <p:spPr>
          <a:xfrm>
            <a:off x="3012965" y="3980663"/>
            <a:ext cx="2005263" cy="850232"/>
          </a:xfrm>
          <a:custGeom>
            <a:avLst/>
            <a:gdLst/>
            <a:ahLst/>
            <a:cxnLst/>
            <a:rect l="l" t="t" r="r" b="b"/>
            <a:pathLst>
              <a:path w="2005263" h="850232" extrusionOk="0">
                <a:moveTo>
                  <a:pt x="2005263" y="16042"/>
                </a:moveTo>
                <a:lnTo>
                  <a:pt x="176463" y="0"/>
                </a:lnTo>
                <a:lnTo>
                  <a:pt x="0" y="850232"/>
                </a:lnTo>
                <a:lnTo>
                  <a:pt x="1844842" y="850232"/>
                </a:lnTo>
                <a:lnTo>
                  <a:pt x="2005263" y="16042"/>
                </a:lnTo>
                <a:close/>
              </a:path>
            </a:pathLst>
          </a:custGeom>
          <a:solidFill>
            <a:srgbClr val="65BD46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816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2816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28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GT" sz="1200" b="1" i="1" dirty="0">
                <a:solidFill>
                  <a:srgbClr val="01346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Ley de Contrataciones del Estado</a:t>
            </a:r>
            <a:endParaRPr sz="1200" b="1" i="1" dirty="0">
              <a:solidFill>
                <a:srgbClr val="01346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2816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8" name="Google Shape;148;p5"/>
          <p:cNvSpPr/>
          <p:nvPr/>
        </p:nvSpPr>
        <p:spPr>
          <a:xfrm>
            <a:off x="5244181" y="3988903"/>
            <a:ext cx="2005263" cy="850232"/>
          </a:xfrm>
          <a:custGeom>
            <a:avLst/>
            <a:gdLst/>
            <a:ahLst/>
            <a:cxnLst/>
            <a:rect l="l" t="t" r="r" b="b"/>
            <a:pathLst>
              <a:path w="2005263" h="850232" extrusionOk="0">
                <a:moveTo>
                  <a:pt x="2005263" y="16042"/>
                </a:moveTo>
                <a:lnTo>
                  <a:pt x="176463" y="0"/>
                </a:lnTo>
                <a:lnTo>
                  <a:pt x="0" y="850232"/>
                </a:lnTo>
                <a:lnTo>
                  <a:pt x="1844842" y="850232"/>
                </a:lnTo>
                <a:lnTo>
                  <a:pt x="2005263" y="16042"/>
                </a:lnTo>
                <a:close/>
              </a:path>
            </a:pathLst>
          </a:custGeom>
          <a:solidFill>
            <a:srgbClr val="F7951D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816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2816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28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GT" sz="1200" b="1" i="1" dirty="0">
                <a:solidFill>
                  <a:srgbClr val="01346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Ley de Contrataciones del Estado</a:t>
            </a:r>
            <a:endParaRPr sz="1200" b="1" i="1" dirty="0">
              <a:solidFill>
                <a:srgbClr val="01346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2816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9" name="Google Shape;149;p5"/>
          <p:cNvSpPr/>
          <p:nvPr/>
        </p:nvSpPr>
        <p:spPr>
          <a:xfrm>
            <a:off x="7384478" y="3990772"/>
            <a:ext cx="2005263" cy="850232"/>
          </a:xfrm>
          <a:custGeom>
            <a:avLst/>
            <a:gdLst/>
            <a:ahLst/>
            <a:cxnLst/>
            <a:rect l="l" t="t" r="r" b="b"/>
            <a:pathLst>
              <a:path w="2005263" h="850232" extrusionOk="0">
                <a:moveTo>
                  <a:pt x="2005263" y="16042"/>
                </a:moveTo>
                <a:lnTo>
                  <a:pt x="176463" y="0"/>
                </a:lnTo>
                <a:lnTo>
                  <a:pt x="0" y="850232"/>
                </a:lnTo>
                <a:lnTo>
                  <a:pt x="1844842" y="850232"/>
                </a:lnTo>
                <a:lnTo>
                  <a:pt x="2005263" y="16042"/>
                </a:lnTo>
                <a:close/>
              </a:path>
            </a:pathLst>
          </a:custGeom>
          <a:solidFill>
            <a:srgbClr val="FFD201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i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1200" b="1" i="1" dirty="0">
                <a:solidFill>
                  <a:srgbClr val="01346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Código Municipal</a:t>
            </a:r>
            <a:endParaRPr sz="1200" b="1" i="1" dirty="0">
              <a:solidFill>
                <a:srgbClr val="01346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0" name="Google Shape;150;p5"/>
          <p:cNvSpPr/>
          <p:nvPr/>
        </p:nvSpPr>
        <p:spPr>
          <a:xfrm>
            <a:off x="9541222" y="3990772"/>
            <a:ext cx="2005263" cy="850232"/>
          </a:xfrm>
          <a:custGeom>
            <a:avLst/>
            <a:gdLst/>
            <a:ahLst/>
            <a:cxnLst/>
            <a:rect l="l" t="t" r="r" b="b"/>
            <a:pathLst>
              <a:path w="2005263" h="850232" extrusionOk="0">
                <a:moveTo>
                  <a:pt x="2005263" y="16042"/>
                </a:moveTo>
                <a:lnTo>
                  <a:pt x="176463" y="0"/>
                </a:lnTo>
                <a:lnTo>
                  <a:pt x="0" y="850232"/>
                </a:lnTo>
                <a:lnTo>
                  <a:pt x="1844842" y="850232"/>
                </a:lnTo>
                <a:lnTo>
                  <a:pt x="2005263" y="16042"/>
                </a:lnTo>
                <a:close/>
              </a:path>
            </a:pathLst>
          </a:custGeom>
          <a:solidFill>
            <a:srgbClr val="002060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i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1200" b="1" i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Decreto 16-2010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1200" b="1" i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Ley de Alianzas</a:t>
            </a:r>
            <a:endParaRPr sz="1200" b="1" i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1" name="Google Shape;151;p5"/>
          <p:cNvSpPr/>
          <p:nvPr/>
        </p:nvSpPr>
        <p:spPr>
          <a:xfrm>
            <a:off x="846518" y="3331863"/>
            <a:ext cx="2005263" cy="850232"/>
          </a:xfrm>
          <a:custGeom>
            <a:avLst/>
            <a:gdLst/>
            <a:ahLst/>
            <a:cxnLst/>
            <a:rect l="l" t="t" r="r" b="b"/>
            <a:pathLst>
              <a:path w="2005263" h="850232" extrusionOk="0">
                <a:moveTo>
                  <a:pt x="2005263" y="16042"/>
                </a:moveTo>
                <a:lnTo>
                  <a:pt x="176463" y="0"/>
                </a:lnTo>
                <a:lnTo>
                  <a:pt x="0" y="850232"/>
                </a:lnTo>
                <a:lnTo>
                  <a:pt x="1844842" y="850232"/>
                </a:lnTo>
                <a:lnTo>
                  <a:pt x="2005263" y="16042"/>
                </a:lnTo>
                <a:close/>
              </a:path>
            </a:pathLst>
          </a:custGeom>
          <a:solidFill>
            <a:srgbClr val="0088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61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GT" sz="16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CONTRATO TRADICIONAL</a:t>
            </a:r>
            <a:endParaRPr sz="16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2" name="Google Shape;152;p5"/>
          <p:cNvSpPr/>
          <p:nvPr/>
        </p:nvSpPr>
        <p:spPr>
          <a:xfrm>
            <a:off x="3012965" y="3363043"/>
            <a:ext cx="2005263" cy="850232"/>
          </a:xfrm>
          <a:custGeom>
            <a:avLst/>
            <a:gdLst/>
            <a:ahLst/>
            <a:cxnLst/>
            <a:rect l="l" t="t" r="r" b="b"/>
            <a:pathLst>
              <a:path w="2005263" h="850232" extrusionOk="0">
                <a:moveTo>
                  <a:pt x="2005263" y="16042"/>
                </a:moveTo>
                <a:lnTo>
                  <a:pt x="176463" y="0"/>
                </a:lnTo>
                <a:lnTo>
                  <a:pt x="0" y="850232"/>
                </a:lnTo>
                <a:lnTo>
                  <a:pt x="1844842" y="850232"/>
                </a:lnTo>
                <a:lnTo>
                  <a:pt x="2005263" y="16042"/>
                </a:lnTo>
                <a:close/>
              </a:path>
            </a:pathLst>
          </a:custGeom>
          <a:solidFill>
            <a:srgbClr val="65BD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61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GT" sz="16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CONCESIÓN</a:t>
            </a:r>
            <a:endParaRPr sz="16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3" name="Google Shape;153;p5"/>
          <p:cNvSpPr/>
          <p:nvPr/>
        </p:nvSpPr>
        <p:spPr>
          <a:xfrm>
            <a:off x="5244181" y="3371283"/>
            <a:ext cx="2005263" cy="850232"/>
          </a:xfrm>
          <a:custGeom>
            <a:avLst/>
            <a:gdLst/>
            <a:ahLst/>
            <a:cxnLst/>
            <a:rect l="l" t="t" r="r" b="b"/>
            <a:pathLst>
              <a:path w="2005263" h="850232" extrusionOk="0">
                <a:moveTo>
                  <a:pt x="2005263" y="16042"/>
                </a:moveTo>
                <a:lnTo>
                  <a:pt x="176463" y="0"/>
                </a:lnTo>
                <a:lnTo>
                  <a:pt x="0" y="850232"/>
                </a:lnTo>
                <a:lnTo>
                  <a:pt x="1844842" y="850232"/>
                </a:lnTo>
                <a:lnTo>
                  <a:pt x="2005263" y="16042"/>
                </a:lnTo>
                <a:close/>
              </a:path>
            </a:pathLst>
          </a:custGeom>
          <a:solidFill>
            <a:srgbClr val="F795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61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GT" sz="16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PRIVATIZACIÓN</a:t>
            </a:r>
            <a:endParaRPr sz="16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4" name="Google Shape;154;p5"/>
          <p:cNvSpPr/>
          <p:nvPr/>
        </p:nvSpPr>
        <p:spPr>
          <a:xfrm>
            <a:off x="7384478" y="3373152"/>
            <a:ext cx="2005263" cy="850232"/>
          </a:xfrm>
          <a:custGeom>
            <a:avLst/>
            <a:gdLst/>
            <a:ahLst/>
            <a:cxnLst/>
            <a:rect l="l" t="t" r="r" b="b"/>
            <a:pathLst>
              <a:path w="2005263" h="850232" extrusionOk="0">
                <a:moveTo>
                  <a:pt x="2005263" y="16042"/>
                </a:moveTo>
                <a:lnTo>
                  <a:pt x="176463" y="0"/>
                </a:lnTo>
                <a:lnTo>
                  <a:pt x="0" y="850232"/>
                </a:lnTo>
                <a:lnTo>
                  <a:pt x="1844842" y="850232"/>
                </a:lnTo>
                <a:lnTo>
                  <a:pt x="2005263" y="16042"/>
                </a:lnTo>
                <a:close/>
              </a:path>
            </a:pathLst>
          </a:custGeom>
          <a:solidFill>
            <a:srgbClr val="FFD2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1400" b="1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CONCESIÓN MUNICIPAL DE SERVICIOS</a:t>
            </a:r>
            <a:endParaRPr sz="1400" b="1">
              <a:solidFill>
                <a:srgbClr val="1F38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5" name="Google Shape;155;p5"/>
          <p:cNvSpPr/>
          <p:nvPr/>
        </p:nvSpPr>
        <p:spPr>
          <a:xfrm>
            <a:off x="9524775" y="3331863"/>
            <a:ext cx="2299016" cy="929574"/>
          </a:xfrm>
          <a:custGeom>
            <a:avLst/>
            <a:gdLst/>
            <a:ahLst/>
            <a:cxnLst/>
            <a:rect l="l" t="t" r="r" b="b"/>
            <a:pathLst>
              <a:path w="2005263" h="850232" extrusionOk="0">
                <a:moveTo>
                  <a:pt x="2005263" y="16042"/>
                </a:moveTo>
                <a:lnTo>
                  <a:pt x="176463" y="0"/>
                </a:lnTo>
                <a:lnTo>
                  <a:pt x="0" y="850232"/>
                </a:lnTo>
                <a:lnTo>
                  <a:pt x="1844842" y="850232"/>
                </a:lnTo>
                <a:lnTo>
                  <a:pt x="2005263" y="16042"/>
                </a:lnTo>
                <a:close/>
              </a:path>
            </a:pathLst>
          </a:custGeom>
          <a:solidFill>
            <a:srgbClr val="002060"/>
          </a:solidFill>
          <a:ln w="57150">
            <a:solidFill>
              <a:srgbClr val="FFD20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1400" b="1" dirty="0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ALIANZA PÚBLICO PRIVADA</a:t>
            </a:r>
            <a:endParaRPr sz="1400" b="1" dirty="0">
              <a:solidFill>
                <a:srgbClr val="FFC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2851781" y="2461373"/>
            <a:ext cx="6429829" cy="523220"/>
            <a:chOff x="2874582" y="2554171"/>
            <a:chExt cx="6429829" cy="523220"/>
          </a:xfrm>
        </p:grpSpPr>
        <p:sp>
          <p:nvSpPr>
            <p:cNvPr id="156" name="Google Shape;156;p5"/>
            <p:cNvSpPr txBox="1"/>
            <p:nvPr/>
          </p:nvSpPr>
          <p:spPr>
            <a:xfrm>
              <a:off x="2916312" y="2554171"/>
              <a:ext cx="638809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GT" sz="2800" b="1" dirty="0">
                  <a:solidFill>
                    <a:srgbClr val="01346B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Modalidades de Contratación</a:t>
              </a:r>
              <a:endParaRPr dirty="0">
                <a:solidFill>
                  <a:srgbClr val="01346B"/>
                </a:solidFill>
              </a:endParaRPr>
            </a:p>
          </p:txBody>
        </p:sp>
        <p:cxnSp>
          <p:nvCxnSpPr>
            <p:cNvPr id="157" name="Google Shape;157;p5"/>
            <p:cNvCxnSpPr/>
            <p:nvPr/>
          </p:nvCxnSpPr>
          <p:spPr>
            <a:xfrm>
              <a:off x="8855470" y="2838651"/>
              <a:ext cx="448941" cy="0"/>
            </a:xfrm>
            <a:prstGeom prst="straightConnector1">
              <a:avLst/>
            </a:prstGeom>
            <a:noFill/>
            <a:ln w="28575" cap="flat" cmpd="sng">
              <a:solidFill>
                <a:srgbClr val="049FD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8" name="Google Shape;158;p5"/>
            <p:cNvCxnSpPr/>
            <p:nvPr/>
          </p:nvCxnSpPr>
          <p:spPr>
            <a:xfrm>
              <a:off x="2874582" y="2838651"/>
              <a:ext cx="448941" cy="0"/>
            </a:xfrm>
            <a:prstGeom prst="straightConnector1">
              <a:avLst/>
            </a:prstGeom>
            <a:noFill/>
            <a:ln w="28575" cap="flat" cmpd="sng">
              <a:solidFill>
                <a:srgbClr val="049FD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" name="Rectángulo 2"/>
          <p:cNvSpPr/>
          <p:nvPr/>
        </p:nvSpPr>
        <p:spPr>
          <a:xfrm>
            <a:off x="3606638" y="1034004"/>
            <a:ext cx="49618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3200" b="1" dirty="0">
                <a:solidFill>
                  <a:srgbClr val="01346B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Formas de Contratación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A8EBD4A1-F014-8F8D-6D1A-DF0CF6C7B11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10999">
            <a:off x="2576672" y="1610834"/>
            <a:ext cx="872585" cy="872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/>
          <p:nvPr/>
        </p:nvSpPr>
        <p:spPr>
          <a:xfrm>
            <a:off x="2728686" y="2490346"/>
            <a:ext cx="3792975" cy="1986390"/>
          </a:xfrm>
          <a:prstGeom prst="rect">
            <a:avLst/>
          </a:prstGeom>
          <a:solidFill>
            <a:srgbClr val="052C47">
              <a:alpha val="6823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6"/>
          <p:cNvSpPr/>
          <p:nvPr/>
        </p:nvSpPr>
        <p:spPr>
          <a:xfrm>
            <a:off x="6521661" y="2490346"/>
            <a:ext cx="4987086" cy="1956604"/>
          </a:xfrm>
          <a:prstGeom prst="rect">
            <a:avLst/>
          </a:prstGeom>
          <a:solidFill>
            <a:srgbClr val="AA7A02">
              <a:alpha val="674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6"/>
          <p:cNvSpPr txBox="1">
            <a:spLocks noGrp="1"/>
          </p:cNvSpPr>
          <p:nvPr>
            <p:ph type="ctrTitle"/>
          </p:nvPr>
        </p:nvSpPr>
        <p:spPr>
          <a:xfrm>
            <a:off x="7587122" y="1069261"/>
            <a:ext cx="2403254" cy="89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8800"/>
              <a:buFont typeface="Century Gothic"/>
              <a:buNone/>
            </a:pPr>
            <a:r>
              <a:rPr lang="es-GT" sz="8800" dirty="0">
                <a:solidFill>
                  <a:srgbClr val="FFC000"/>
                </a:solidFill>
              </a:rPr>
              <a:t>APP</a:t>
            </a:r>
            <a:endParaRPr sz="8800" dirty="0">
              <a:solidFill>
                <a:srgbClr val="FFC000"/>
              </a:solidFill>
            </a:endParaRPr>
          </a:p>
        </p:txBody>
      </p:sp>
      <p:sp>
        <p:nvSpPr>
          <p:cNvPr id="169" name="Google Shape;169;p6"/>
          <p:cNvSpPr txBox="1"/>
          <p:nvPr/>
        </p:nvSpPr>
        <p:spPr>
          <a:xfrm>
            <a:off x="437480" y="1060644"/>
            <a:ext cx="7798612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4800" b="1" dirty="0">
                <a:solidFill>
                  <a:srgbClr val="049FD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Alianza Público Privada</a:t>
            </a:r>
            <a:endParaRPr sz="4800" b="1" dirty="0">
              <a:solidFill>
                <a:srgbClr val="049FD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0" name="Google Shape;170;p6"/>
          <p:cNvSpPr txBox="1"/>
          <p:nvPr/>
        </p:nvSpPr>
        <p:spPr>
          <a:xfrm>
            <a:off x="437480" y="468154"/>
            <a:ext cx="6696252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4000" b="1" dirty="0">
                <a:solidFill>
                  <a:srgbClr val="01346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es un proyecto de</a:t>
            </a:r>
            <a:endParaRPr sz="4000" b="1" dirty="0">
              <a:solidFill>
                <a:srgbClr val="01346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1" name="Google Shape;171;p6"/>
          <p:cNvSpPr txBox="1"/>
          <p:nvPr/>
        </p:nvSpPr>
        <p:spPr>
          <a:xfrm>
            <a:off x="9679631" y="551593"/>
            <a:ext cx="950683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8800" b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8800" b="1" dirty="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6"/>
          <p:cNvSpPr txBox="1"/>
          <p:nvPr/>
        </p:nvSpPr>
        <p:spPr>
          <a:xfrm>
            <a:off x="3190217" y="2605497"/>
            <a:ext cx="277406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s-GT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Planifica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s-GT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Establece lineamientos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s-GT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Licita</a:t>
            </a:r>
            <a:endParaRPr sz="18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3" name="Google Shape;173;p6"/>
          <p:cNvSpPr txBox="1"/>
          <p:nvPr/>
        </p:nvSpPr>
        <p:spPr>
          <a:xfrm>
            <a:off x="6769061" y="2513510"/>
            <a:ext cx="2668658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s-GT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Diseña</a:t>
            </a:r>
            <a:endParaRPr sz="20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s-GT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Financia</a:t>
            </a:r>
            <a:endParaRPr sz="20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s-GT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Construye</a:t>
            </a:r>
            <a:endParaRPr sz="20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s-GT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Opera</a:t>
            </a:r>
            <a:endParaRPr sz="20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s-GT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Mantiene</a:t>
            </a:r>
            <a:endParaRPr sz="20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s-GT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Regresa al Estado</a:t>
            </a:r>
            <a:endParaRPr sz="2000" dirty="0"/>
          </a:p>
        </p:txBody>
      </p:sp>
      <p:sp>
        <p:nvSpPr>
          <p:cNvPr id="174" name="Google Shape;174;p6"/>
          <p:cNvSpPr/>
          <p:nvPr/>
        </p:nvSpPr>
        <p:spPr>
          <a:xfrm>
            <a:off x="2095500" y="2099904"/>
            <a:ext cx="4426161" cy="429041"/>
          </a:xfrm>
          <a:prstGeom prst="rect">
            <a:avLst/>
          </a:prstGeom>
          <a:solidFill>
            <a:srgbClr val="0955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6"/>
          <p:cNvSpPr/>
          <p:nvPr/>
        </p:nvSpPr>
        <p:spPr>
          <a:xfrm>
            <a:off x="6311900" y="2099904"/>
            <a:ext cx="5167815" cy="42904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6"/>
          <p:cNvSpPr txBox="1"/>
          <p:nvPr/>
        </p:nvSpPr>
        <p:spPr>
          <a:xfrm>
            <a:off x="4808058" y="5663845"/>
            <a:ext cx="6567763" cy="50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3200" b="1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CONTRATOS DE HASTA 30  AÑOS</a:t>
            </a:r>
            <a:endParaRPr sz="3200" b="1" dirty="0">
              <a:solidFill>
                <a:schemeClr val="bg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7" name="Google Shape;177;p6"/>
          <p:cNvSpPr txBox="1"/>
          <p:nvPr/>
        </p:nvSpPr>
        <p:spPr>
          <a:xfrm>
            <a:off x="3256789" y="2124042"/>
            <a:ext cx="200154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GOBIERNO</a:t>
            </a:r>
            <a:endParaRPr sz="1600" dirty="0"/>
          </a:p>
        </p:txBody>
      </p:sp>
      <p:sp>
        <p:nvSpPr>
          <p:cNvPr id="178" name="Google Shape;178;p6"/>
          <p:cNvSpPr txBox="1"/>
          <p:nvPr/>
        </p:nvSpPr>
        <p:spPr>
          <a:xfrm>
            <a:off x="6829564" y="2157738"/>
            <a:ext cx="420247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1600" b="1" dirty="0">
                <a:solidFill>
                  <a:srgbClr val="0955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INVERSIONISTA / PARTICIPANTE PRIVADO</a:t>
            </a:r>
            <a:endParaRPr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3E8AF594-894E-4F64-ACF8-DF742258E876}"/>
              </a:ext>
            </a:extLst>
          </p:cNvPr>
          <p:cNvSpPr txBox="1"/>
          <p:nvPr/>
        </p:nvSpPr>
        <p:spPr>
          <a:xfrm>
            <a:off x="2616753" y="189256"/>
            <a:ext cx="7017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>
                <a:solidFill>
                  <a:srgbClr val="01346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Necesidades de inversión en</a:t>
            </a:r>
            <a:endParaRPr lang="es-MX" sz="4800" b="1" dirty="0">
              <a:solidFill>
                <a:srgbClr val="049FDF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4D83D633-A68C-40BD-B278-1267F71DD246}"/>
              </a:ext>
            </a:extLst>
          </p:cNvPr>
          <p:cNvSpPr txBox="1"/>
          <p:nvPr/>
        </p:nvSpPr>
        <p:spPr>
          <a:xfrm>
            <a:off x="4834834" y="5683772"/>
            <a:ext cx="257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>
                <a:solidFill>
                  <a:srgbClr val="01346B"/>
                </a:solidFill>
                <a:latin typeface="Century Gothic" panose="020B0502020202020204" pitchFamily="34" charset="0"/>
              </a:rPr>
              <a:t>Fuente: </a:t>
            </a:r>
            <a:r>
              <a:rPr lang="es-GT" dirty="0" err="1">
                <a:solidFill>
                  <a:srgbClr val="01346B"/>
                </a:solidFill>
                <a:latin typeface="Century Gothic" panose="020B0502020202020204" pitchFamily="34" charset="0"/>
              </a:rPr>
              <a:t>Infralatam</a:t>
            </a:r>
            <a:endParaRPr lang="es-GT" dirty="0">
              <a:solidFill>
                <a:srgbClr val="01346B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1F8A46FC-5621-401D-93D1-767029B16B2B}"/>
              </a:ext>
            </a:extLst>
          </p:cNvPr>
          <p:cNvSpPr/>
          <p:nvPr/>
        </p:nvSpPr>
        <p:spPr>
          <a:xfrm>
            <a:off x="1071218" y="1616310"/>
            <a:ext cx="6334539" cy="519870"/>
          </a:xfrm>
          <a:prstGeom prst="rect">
            <a:avLst/>
          </a:prstGeom>
          <a:solidFill>
            <a:srgbClr val="049FD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GT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Evolución de la Inversión en Infraestructura de</a:t>
            </a:r>
          </a:p>
          <a:p>
            <a:pPr algn="ctr"/>
            <a:r>
              <a:rPr lang="es-GT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carreteras de Centroamérica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B508D012-CE3F-4136-9A58-63EE73980400}"/>
              </a:ext>
            </a:extLst>
          </p:cNvPr>
          <p:cNvSpPr txBox="1"/>
          <p:nvPr/>
        </p:nvSpPr>
        <p:spPr>
          <a:xfrm>
            <a:off x="7894320" y="2380661"/>
            <a:ext cx="39398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>
                <a:solidFill>
                  <a:srgbClr val="01346B"/>
                </a:solidFill>
                <a:latin typeface="Century Gothic" panose="020B0502020202020204" pitchFamily="34" charset="0"/>
              </a:rPr>
              <a:t>Necesidades de Inversión en infraestructura vial en Guatemala</a:t>
            </a:r>
          </a:p>
          <a:p>
            <a:r>
              <a:rPr lang="es-GT" sz="2800" b="1" u="sng" dirty="0">
                <a:solidFill>
                  <a:srgbClr val="049FDF"/>
                </a:solidFill>
                <a:latin typeface="Century Gothic" panose="020B0502020202020204" pitchFamily="34" charset="0"/>
              </a:rPr>
              <a:t>US $ 48,200 Millones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06FB2882-C439-4B06-A662-075285C83665}"/>
              </a:ext>
            </a:extLst>
          </p:cNvPr>
          <p:cNvSpPr txBox="1"/>
          <p:nvPr/>
        </p:nvSpPr>
        <p:spPr>
          <a:xfrm>
            <a:off x="7894320" y="4580958"/>
            <a:ext cx="343231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>
                <a:solidFill>
                  <a:srgbClr val="01346B"/>
                </a:solidFill>
                <a:latin typeface="Century Gothic" panose="020B0502020202020204" pitchFamily="34" charset="0"/>
              </a:rPr>
              <a:t>Mínimo de inversión por APP</a:t>
            </a:r>
          </a:p>
          <a:p>
            <a:r>
              <a:rPr lang="es-GT" sz="2800" b="1" u="sng" dirty="0">
                <a:solidFill>
                  <a:srgbClr val="049FDF"/>
                </a:solidFill>
                <a:latin typeface="Century Gothic" panose="020B0502020202020204" pitchFamily="34" charset="0"/>
              </a:rPr>
              <a:t>US $ 9,600 Millones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C1254A28-AD8D-4910-B6F1-BB85794F17DE}"/>
              </a:ext>
            </a:extLst>
          </p:cNvPr>
          <p:cNvSpPr txBox="1"/>
          <p:nvPr/>
        </p:nvSpPr>
        <p:spPr>
          <a:xfrm>
            <a:off x="7895976" y="5463767"/>
            <a:ext cx="2710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>
                <a:solidFill>
                  <a:srgbClr val="01346B"/>
                </a:solidFill>
                <a:latin typeface="Century Gothic" panose="020B0502020202020204" pitchFamily="34" charset="0"/>
              </a:rPr>
              <a:t>Fuente: BID 2022</a:t>
            </a:r>
          </a:p>
        </p:txBody>
      </p:sp>
      <p:cxnSp>
        <p:nvCxnSpPr>
          <p:cNvPr id="4" name="Conector recto de flecha 3"/>
          <p:cNvCxnSpPr/>
          <p:nvPr/>
        </p:nvCxnSpPr>
        <p:spPr>
          <a:xfrm>
            <a:off x="9456420" y="3548509"/>
            <a:ext cx="0" cy="952500"/>
          </a:xfrm>
          <a:prstGeom prst="straightConnector1">
            <a:avLst/>
          </a:prstGeom>
          <a:ln w="38100">
            <a:solidFill>
              <a:srgbClr val="049FD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393" y="2329884"/>
            <a:ext cx="6313311" cy="3051293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3331871" y="625550"/>
            <a:ext cx="52806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4400" b="1" dirty="0">
                <a:solidFill>
                  <a:srgbClr val="049FD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Infraestructura Vial</a:t>
            </a:r>
          </a:p>
        </p:txBody>
      </p:sp>
    </p:spTree>
    <p:extLst>
      <p:ext uri="{BB962C8B-B14F-4D97-AF65-F5344CB8AC3E}">
        <p14:creationId xmlns:p14="http://schemas.microsoft.com/office/powerpoint/2010/main" val="1981718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87829" y="4114799"/>
            <a:ext cx="5984421" cy="1510501"/>
          </a:xfrm>
          <a:effectLst>
            <a:outerShdw blurRad="177800" dist="38100" dir="5400000" algn="t" rotWithShape="0">
              <a:prstClr val="black">
                <a:alpha val="62000"/>
              </a:prstClr>
            </a:outerShdw>
          </a:effectLst>
        </p:spPr>
        <p:txBody>
          <a:bodyPr>
            <a:noAutofit/>
          </a:bodyPr>
          <a:lstStyle/>
          <a:p>
            <a:r>
              <a:rPr lang="es-ES" sz="4800" dirty="0"/>
              <a:t>Portafolio de proyectos por APP</a:t>
            </a:r>
            <a:endParaRPr lang="es-GT" sz="4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4209" y="5718610"/>
            <a:ext cx="5012871" cy="635376"/>
          </a:xfrm>
        </p:spPr>
        <p:txBody>
          <a:bodyPr/>
          <a:lstStyle/>
          <a:p>
            <a:pPr algn="l"/>
            <a:r>
              <a:rPr lang="es-ES" sz="1600" b="1" dirty="0"/>
              <a:t>Agencia Nacional de Alianzas para el Desarrollo de Infraestructura Económica</a:t>
            </a:r>
            <a:endParaRPr lang="es-GT" sz="16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14DBBBF4-2923-8B42-B54C-EC70594882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78125" y="4846318"/>
            <a:ext cx="1390435" cy="582123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734203" y="5805487"/>
            <a:ext cx="48752" cy="358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s-G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363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14;p8">
            <a:extLst>
              <a:ext uri="{FF2B5EF4-FFF2-40B4-BE49-F238E27FC236}">
                <a16:creationId xmlns:a16="http://schemas.microsoft.com/office/drawing/2014/main" xmlns="" id="{20698C0B-26DD-08C5-EAE6-EB10B5C7282F}"/>
              </a:ext>
            </a:extLst>
          </p:cNvPr>
          <p:cNvPicPr preferRelativeResize="0"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1771"/>
          <a:stretch/>
        </p:blipFill>
        <p:spPr>
          <a:xfrm>
            <a:off x="6316159" y="1014044"/>
            <a:ext cx="3584524" cy="2297013"/>
          </a:xfrm>
          <a:prstGeom prst="round1Rect">
            <a:avLst/>
          </a:prstGeom>
        </p:spPr>
      </p:pic>
      <p:sp>
        <p:nvSpPr>
          <p:cNvPr id="28" name="Google Shape;213;p8">
            <a:extLst>
              <a:ext uri="{FF2B5EF4-FFF2-40B4-BE49-F238E27FC236}">
                <a16:creationId xmlns:a16="http://schemas.microsoft.com/office/drawing/2014/main" xmlns="" id="{1FF7DAF0-36A7-72A3-A885-3F8AA8B042EA}"/>
              </a:ext>
            </a:extLst>
          </p:cNvPr>
          <p:cNvSpPr txBox="1"/>
          <p:nvPr/>
        </p:nvSpPr>
        <p:spPr>
          <a:xfrm>
            <a:off x="1518958" y="0"/>
            <a:ext cx="553358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2400" b="1" dirty="0">
                <a:solidFill>
                  <a:srgbClr val="0955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Proyecto en fase de Construcción:</a:t>
            </a:r>
          </a:p>
        </p:txBody>
      </p:sp>
      <p:sp>
        <p:nvSpPr>
          <p:cNvPr id="48" name="Google Shape;220;p8">
            <a:extLst>
              <a:ext uri="{FF2B5EF4-FFF2-40B4-BE49-F238E27FC236}">
                <a16:creationId xmlns:a16="http://schemas.microsoft.com/office/drawing/2014/main" xmlns="" id="{732403CD-51A6-1E21-459A-CB4BE5FF30FB}"/>
              </a:ext>
            </a:extLst>
          </p:cNvPr>
          <p:cNvSpPr txBox="1"/>
          <p:nvPr/>
        </p:nvSpPr>
        <p:spPr>
          <a:xfrm>
            <a:off x="6417267" y="5170265"/>
            <a:ext cx="348341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1200" b="1" dirty="0">
                <a:solidFill>
                  <a:srgbClr val="1C73A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Banco Mundial indica que el aumento del 1% en el capital de infraestructura equivale </a:t>
            </a:r>
            <a:r>
              <a:rPr lang="es-GT" sz="1200" b="1" dirty="0">
                <a:solidFill>
                  <a:srgbClr val="01346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un aumento del 1,5% en el PIB</a:t>
            </a:r>
            <a:endParaRPr dirty="0">
              <a:solidFill>
                <a:srgbClr val="01346B"/>
              </a:solidFill>
            </a:endParaRP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xmlns="" id="{D3A61363-AA36-2A25-ADD0-AA9D6961C07F}"/>
              </a:ext>
            </a:extLst>
          </p:cNvPr>
          <p:cNvSpPr txBox="1"/>
          <p:nvPr/>
        </p:nvSpPr>
        <p:spPr>
          <a:xfrm>
            <a:off x="6316152" y="4242319"/>
            <a:ext cx="3591899" cy="83099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s-GT" sz="1600" b="1" dirty="0">
              <a:latin typeface="Century Gothic" panose="020B0502020202020204" pitchFamily="34" charset="0"/>
            </a:endParaRPr>
          </a:p>
          <a:p>
            <a:pPr algn="ctr"/>
            <a:r>
              <a:rPr lang="es-GT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Beneficiará a más de 14,000 usuarios diarios</a:t>
            </a:r>
          </a:p>
        </p:txBody>
      </p:sp>
      <p:pic>
        <p:nvPicPr>
          <p:cNvPr id="55" name="Imagen 54">
            <a:extLst>
              <a:ext uri="{FF2B5EF4-FFF2-40B4-BE49-F238E27FC236}">
                <a16:creationId xmlns:a16="http://schemas.microsoft.com/office/drawing/2014/main" xmlns="" id="{31A5F2C0-2C76-FC97-7365-515B9B9917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4" r="-321" b="40714"/>
          <a:stretch/>
        </p:blipFill>
        <p:spPr>
          <a:xfrm>
            <a:off x="1845184" y="1008979"/>
            <a:ext cx="3584525" cy="2297013"/>
          </a:xfrm>
          <a:prstGeom prst="round1Rect">
            <a:avLst/>
          </a:prstGeom>
        </p:spPr>
      </p:pic>
      <p:sp>
        <p:nvSpPr>
          <p:cNvPr id="59" name="Redondear rectángulo de una esquina 58">
            <a:extLst>
              <a:ext uri="{FF2B5EF4-FFF2-40B4-BE49-F238E27FC236}">
                <a16:creationId xmlns:a16="http://schemas.microsoft.com/office/drawing/2014/main" xmlns="" id="{4894E198-CCB6-F53A-C9C4-7458A24F1BEC}"/>
              </a:ext>
            </a:extLst>
          </p:cNvPr>
          <p:cNvSpPr/>
          <p:nvPr/>
        </p:nvSpPr>
        <p:spPr>
          <a:xfrm rot="5400000">
            <a:off x="2573469" y="40519"/>
            <a:ext cx="369736" cy="2113885"/>
          </a:xfrm>
          <a:prstGeom prst="round1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60" name="Google Shape;215;p8">
            <a:extLst>
              <a:ext uri="{FF2B5EF4-FFF2-40B4-BE49-F238E27FC236}">
                <a16:creationId xmlns:a16="http://schemas.microsoft.com/office/drawing/2014/main" xmlns="" id="{A3A578F0-3CD6-9211-2A07-3A5544E8AAF7}"/>
              </a:ext>
            </a:extLst>
          </p:cNvPr>
          <p:cNvSpPr/>
          <p:nvPr/>
        </p:nvSpPr>
        <p:spPr>
          <a:xfrm>
            <a:off x="1969001" y="4867874"/>
            <a:ext cx="3483414" cy="989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1100" b="1" dirty="0">
                <a:solidFill>
                  <a:srgbClr val="0955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Inversión estimada:</a:t>
            </a:r>
            <a:endParaRPr sz="1100" b="1" dirty="0">
              <a:solidFill>
                <a:srgbClr val="0955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1100" dirty="0">
                <a:solidFill>
                  <a:srgbClr val="0955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USD 125 (Q 963 millones)</a:t>
            </a:r>
            <a:r>
              <a:rPr lang="es-GT" sz="1100" b="1" dirty="0">
                <a:solidFill>
                  <a:srgbClr val="0955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GT" sz="1100" dirty="0">
                <a:solidFill>
                  <a:srgbClr val="0955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según propuesta del inversionista </a:t>
            </a:r>
            <a:endParaRPr sz="1100" b="1" dirty="0">
              <a:solidFill>
                <a:srgbClr val="0955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GT" sz="1100" b="1" dirty="0">
                <a:solidFill>
                  <a:srgbClr val="0955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Generación de empleos directos:</a:t>
            </a:r>
            <a:endParaRPr sz="1100" dirty="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GT" sz="1100" dirty="0">
                <a:solidFill>
                  <a:srgbClr val="0955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1,700 empleos durante el plazo del contrato.</a:t>
            </a:r>
            <a:endParaRPr sz="1100" dirty="0">
              <a:solidFill>
                <a:srgbClr val="0955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xmlns="" id="{A46051A1-AD19-0E45-4DB9-94CCC47402FD}"/>
              </a:ext>
            </a:extLst>
          </p:cNvPr>
          <p:cNvSpPr txBox="1"/>
          <p:nvPr/>
        </p:nvSpPr>
        <p:spPr>
          <a:xfrm>
            <a:off x="1845179" y="4215178"/>
            <a:ext cx="3584524" cy="5847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s-GT" sz="1600" b="1" dirty="0">
              <a:latin typeface="Century Gothic" panose="020B0502020202020204" pitchFamily="34" charset="0"/>
            </a:endParaRPr>
          </a:p>
          <a:p>
            <a:pPr algn="ctr"/>
            <a:r>
              <a:rPr lang="es-GT" sz="16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Reparación del tramo Sur - Norte</a:t>
            </a:r>
          </a:p>
        </p:txBody>
      </p:sp>
      <p:sp>
        <p:nvSpPr>
          <p:cNvPr id="62" name="Google Shape;216;p8">
            <a:extLst>
              <a:ext uri="{FF2B5EF4-FFF2-40B4-BE49-F238E27FC236}">
                <a16:creationId xmlns:a16="http://schemas.microsoft.com/office/drawing/2014/main" xmlns="" id="{197EFBA9-C8AB-A8F9-B2AE-609659CE73A9}"/>
              </a:ext>
            </a:extLst>
          </p:cNvPr>
          <p:cNvSpPr txBox="1"/>
          <p:nvPr/>
        </p:nvSpPr>
        <p:spPr>
          <a:xfrm>
            <a:off x="1809216" y="934127"/>
            <a:ext cx="1898241" cy="326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s-GT" sz="16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el año 2022:</a:t>
            </a:r>
            <a:endParaRPr sz="16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" name="Redondear rectángulo de una esquina 62">
            <a:extLst>
              <a:ext uri="{FF2B5EF4-FFF2-40B4-BE49-F238E27FC236}">
                <a16:creationId xmlns:a16="http://schemas.microsoft.com/office/drawing/2014/main" xmlns="" id="{4869153C-C5A4-01A6-B157-60EC3EB35F83}"/>
              </a:ext>
            </a:extLst>
          </p:cNvPr>
          <p:cNvSpPr/>
          <p:nvPr/>
        </p:nvSpPr>
        <p:spPr>
          <a:xfrm rot="5400000">
            <a:off x="2954462" y="1956313"/>
            <a:ext cx="1365965" cy="3584524"/>
          </a:xfrm>
          <a:prstGeom prst="round1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xmlns="" id="{8609E473-0267-9324-BE61-33C9A9451899}"/>
              </a:ext>
            </a:extLst>
          </p:cNvPr>
          <p:cNvSpPr txBox="1"/>
          <p:nvPr/>
        </p:nvSpPr>
        <p:spPr>
          <a:xfrm>
            <a:off x="1870348" y="3091102"/>
            <a:ext cx="3534193" cy="267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1200" b="1" dirty="0">
                <a:solidFill>
                  <a:schemeClr val="lt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Firma del Primer Contrato </a:t>
            </a:r>
            <a:r>
              <a:rPr lang="es-ES_tradnl" sz="1200" b="1" dirty="0">
                <a:solidFill>
                  <a:schemeClr val="lt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APP</a:t>
            </a:r>
            <a:endParaRPr lang="es-GT" sz="1200" b="1" dirty="0">
              <a:solidFill>
                <a:schemeClr val="lt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xmlns="" id="{31802514-1ABF-6B22-81C6-DC891AC29506}"/>
              </a:ext>
            </a:extLst>
          </p:cNvPr>
          <p:cNvSpPr txBox="1"/>
          <p:nvPr/>
        </p:nvSpPr>
        <p:spPr>
          <a:xfrm>
            <a:off x="1870348" y="3363302"/>
            <a:ext cx="3534193" cy="267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GT" sz="1200" b="1" dirty="0">
                <a:solidFill>
                  <a:schemeClr val="lt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Cumplimiento de cláusulas 60 días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xmlns="" id="{64B0F7C1-DC20-C15B-BB02-053462A949A8}"/>
              </a:ext>
            </a:extLst>
          </p:cNvPr>
          <p:cNvSpPr txBox="1"/>
          <p:nvPr/>
        </p:nvSpPr>
        <p:spPr>
          <a:xfrm>
            <a:off x="1870348" y="3626116"/>
            <a:ext cx="3534193" cy="267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GT" sz="1200" b="1" dirty="0">
                <a:solidFill>
                  <a:schemeClr val="lt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Inicia el periodo de preconstrucción</a:t>
            </a:r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xmlns="" id="{0EC2CD39-F2BC-BC9A-52A6-0BF430DB7CFB}"/>
              </a:ext>
            </a:extLst>
          </p:cNvPr>
          <p:cNvSpPr txBox="1"/>
          <p:nvPr/>
        </p:nvSpPr>
        <p:spPr>
          <a:xfrm>
            <a:off x="1870348" y="3898315"/>
            <a:ext cx="3534193" cy="445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1200" b="1" dirty="0">
                <a:solidFill>
                  <a:schemeClr val="lt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E</a:t>
            </a:r>
            <a:r>
              <a:rPr lang="es-GT" sz="1200" b="1" dirty="0">
                <a:solidFill>
                  <a:schemeClr val="lt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laboración del EDI del proyecto por el participante privado</a:t>
            </a:r>
          </a:p>
        </p:txBody>
      </p:sp>
      <p:sp>
        <p:nvSpPr>
          <p:cNvPr id="68" name="Redondear rectángulo de una esquina 67">
            <a:extLst>
              <a:ext uri="{FF2B5EF4-FFF2-40B4-BE49-F238E27FC236}">
                <a16:creationId xmlns:a16="http://schemas.microsoft.com/office/drawing/2014/main" xmlns="" id="{2FFC08A9-32D3-9FA3-FED5-441A9BAF09A1}"/>
              </a:ext>
            </a:extLst>
          </p:cNvPr>
          <p:cNvSpPr/>
          <p:nvPr/>
        </p:nvSpPr>
        <p:spPr>
          <a:xfrm rot="5400000">
            <a:off x="7044443" y="40519"/>
            <a:ext cx="369736" cy="2113885"/>
          </a:xfrm>
          <a:prstGeom prst="round1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69" name="Google Shape;216;p8">
            <a:extLst>
              <a:ext uri="{FF2B5EF4-FFF2-40B4-BE49-F238E27FC236}">
                <a16:creationId xmlns:a16="http://schemas.microsoft.com/office/drawing/2014/main" xmlns="" id="{3A6737B0-B70F-9CF2-42D7-EC53CB82CAE1}"/>
              </a:ext>
            </a:extLst>
          </p:cNvPr>
          <p:cNvSpPr txBox="1"/>
          <p:nvPr/>
        </p:nvSpPr>
        <p:spPr>
          <a:xfrm>
            <a:off x="6280189" y="934127"/>
            <a:ext cx="1898241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s-GT" sz="16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el año 2023:</a:t>
            </a:r>
            <a:endParaRPr sz="16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" name="Redondear rectángulo de una esquina 69">
            <a:extLst>
              <a:ext uri="{FF2B5EF4-FFF2-40B4-BE49-F238E27FC236}">
                <a16:creationId xmlns:a16="http://schemas.microsoft.com/office/drawing/2014/main" xmlns="" id="{BF09FB9F-29D4-8E6C-1743-A5B3D655C5ED}"/>
              </a:ext>
            </a:extLst>
          </p:cNvPr>
          <p:cNvSpPr/>
          <p:nvPr/>
        </p:nvSpPr>
        <p:spPr>
          <a:xfrm rot="5400000">
            <a:off x="7443811" y="1963450"/>
            <a:ext cx="1336593" cy="3591898"/>
          </a:xfrm>
          <a:prstGeom prst="round1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71" name="CuadroTexto 70">
            <a:extLst>
              <a:ext uri="{FF2B5EF4-FFF2-40B4-BE49-F238E27FC236}">
                <a16:creationId xmlns:a16="http://schemas.microsoft.com/office/drawing/2014/main" xmlns="" id="{AA6ACFB5-A154-8D7B-51DA-588A650174D9}"/>
              </a:ext>
            </a:extLst>
          </p:cNvPr>
          <p:cNvSpPr txBox="1"/>
          <p:nvPr/>
        </p:nvSpPr>
        <p:spPr>
          <a:xfrm>
            <a:off x="6417267" y="3105174"/>
            <a:ext cx="258041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1200" b="1" dirty="0">
                <a:solidFill>
                  <a:schemeClr val="lt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Construcción del proyecto</a:t>
            </a:r>
            <a:endParaRPr lang="es-GT" sz="1200" b="1" dirty="0">
              <a:solidFill>
                <a:schemeClr val="lt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xmlns="" id="{4D57193E-487E-8A17-38FF-719783254C21}"/>
              </a:ext>
            </a:extLst>
          </p:cNvPr>
          <p:cNvSpPr txBox="1"/>
          <p:nvPr/>
        </p:nvSpPr>
        <p:spPr>
          <a:xfrm>
            <a:off x="6417267" y="3348243"/>
            <a:ext cx="32633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GT" sz="1200" b="1" dirty="0">
                <a:solidFill>
                  <a:schemeClr val="lt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Implementación de fiscalización en sus diferentes áreas</a:t>
            </a:r>
          </a:p>
        </p:txBody>
      </p:sp>
      <p:sp>
        <p:nvSpPr>
          <p:cNvPr id="73" name="CuadroTexto 72">
            <a:extLst>
              <a:ext uri="{FF2B5EF4-FFF2-40B4-BE49-F238E27FC236}">
                <a16:creationId xmlns:a16="http://schemas.microsoft.com/office/drawing/2014/main" xmlns="" id="{86CD8117-1C29-5BFC-5D38-9D56176BCB69}"/>
              </a:ext>
            </a:extLst>
          </p:cNvPr>
          <p:cNvSpPr txBox="1"/>
          <p:nvPr/>
        </p:nvSpPr>
        <p:spPr>
          <a:xfrm>
            <a:off x="6417267" y="3812025"/>
            <a:ext cx="326332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GT" sz="1200" b="1" dirty="0">
                <a:solidFill>
                  <a:schemeClr val="lt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Atención al usuario</a:t>
            </a:r>
          </a:p>
        </p:txBody>
      </p:sp>
      <p:sp>
        <p:nvSpPr>
          <p:cNvPr id="74" name="CuadroTexto 73">
            <a:extLst>
              <a:ext uri="{FF2B5EF4-FFF2-40B4-BE49-F238E27FC236}">
                <a16:creationId xmlns:a16="http://schemas.microsoft.com/office/drawing/2014/main" xmlns="" id="{9B837063-BFB3-1474-CAFB-B3B1FB7F419F}"/>
              </a:ext>
            </a:extLst>
          </p:cNvPr>
          <p:cNvSpPr txBox="1"/>
          <p:nvPr/>
        </p:nvSpPr>
        <p:spPr>
          <a:xfrm>
            <a:off x="6417267" y="4089024"/>
            <a:ext cx="326332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GT" sz="1200" b="1" dirty="0">
                <a:solidFill>
                  <a:schemeClr val="lt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Medición de indicadores</a:t>
            </a:r>
          </a:p>
        </p:txBody>
      </p:sp>
      <p:sp>
        <p:nvSpPr>
          <p:cNvPr id="77" name="CuadroTexto 76">
            <a:extLst>
              <a:ext uri="{FF2B5EF4-FFF2-40B4-BE49-F238E27FC236}">
                <a16:creationId xmlns:a16="http://schemas.microsoft.com/office/drawing/2014/main" xmlns="" id="{C64BC225-3AE6-2FF8-1B34-85BE55EDAA63}"/>
              </a:ext>
            </a:extLst>
          </p:cNvPr>
          <p:cNvSpPr txBox="1"/>
          <p:nvPr/>
        </p:nvSpPr>
        <p:spPr>
          <a:xfrm>
            <a:off x="2449555" y="296400"/>
            <a:ext cx="75580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2800" b="1" dirty="0">
                <a:solidFill>
                  <a:srgbClr val="1C73A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Autopista Escuintla – Puerto Quetzal</a:t>
            </a:r>
          </a:p>
        </p:txBody>
      </p:sp>
      <p:pic>
        <p:nvPicPr>
          <p:cNvPr id="79" name="Imagen 78">
            <a:extLst>
              <a:ext uri="{FF2B5EF4-FFF2-40B4-BE49-F238E27FC236}">
                <a16:creationId xmlns:a16="http://schemas.microsoft.com/office/drawing/2014/main" xmlns="" id="{E0E393C4-00F7-891F-0C06-339701D1AB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259" b="6825"/>
          <a:stretch/>
        </p:blipFill>
        <p:spPr>
          <a:xfrm>
            <a:off x="5573499" y="1650543"/>
            <a:ext cx="655088" cy="556275"/>
          </a:xfrm>
          <a:prstGeom prst="rect">
            <a:avLst/>
          </a:prstGeom>
        </p:spPr>
      </p:pic>
      <p:pic>
        <p:nvPicPr>
          <p:cNvPr id="80" name="Imagen 79">
            <a:extLst>
              <a:ext uri="{FF2B5EF4-FFF2-40B4-BE49-F238E27FC236}">
                <a16:creationId xmlns:a16="http://schemas.microsoft.com/office/drawing/2014/main" xmlns="" id="{26D589F0-3472-A658-40E4-4E5D6775730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259" b="6825"/>
          <a:stretch/>
        </p:blipFill>
        <p:spPr>
          <a:xfrm>
            <a:off x="5573499" y="4474766"/>
            <a:ext cx="655088" cy="55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37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B2EE772F-FE9F-4855-BF23-8B895DC1CEAF}"/>
              </a:ext>
            </a:extLst>
          </p:cNvPr>
          <p:cNvSpPr txBox="1"/>
          <p:nvPr/>
        </p:nvSpPr>
        <p:spPr>
          <a:xfrm>
            <a:off x="3076376" y="379893"/>
            <a:ext cx="8554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9558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Proyectos</a:t>
            </a:r>
            <a:r>
              <a:rPr lang="en-US" sz="2400" b="1" dirty="0">
                <a:solidFill>
                  <a:srgbClr val="09558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9558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listos</a:t>
            </a:r>
            <a:r>
              <a:rPr lang="en-US" sz="2400" b="1" dirty="0">
                <a:solidFill>
                  <a:srgbClr val="09558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para </a:t>
            </a:r>
            <a:r>
              <a:rPr lang="en-US" sz="2400" b="1" dirty="0" err="1">
                <a:solidFill>
                  <a:srgbClr val="09558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avanzar</a:t>
            </a:r>
            <a:r>
              <a:rPr lang="en-US" sz="2400" b="1" dirty="0">
                <a:solidFill>
                  <a:srgbClr val="09558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a la </a:t>
            </a:r>
            <a:r>
              <a:rPr lang="en-US" sz="2400" b="1" dirty="0" err="1">
                <a:solidFill>
                  <a:srgbClr val="09558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fase</a:t>
            </a:r>
            <a:r>
              <a:rPr lang="en-US" sz="2400" b="1" dirty="0">
                <a:solidFill>
                  <a:srgbClr val="09558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de </a:t>
            </a:r>
            <a:r>
              <a:rPr lang="en-US" sz="2400" b="1" dirty="0" err="1">
                <a:solidFill>
                  <a:srgbClr val="09558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licitación</a:t>
            </a:r>
            <a:r>
              <a:rPr lang="en-US" sz="2400" b="1" dirty="0">
                <a:solidFill>
                  <a:srgbClr val="09558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9558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Alianza</a:t>
            </a:r>
            <a:r>
              <a:rPr lang="en-US" sz="2400" b="1" dirty="0">
                <a:solidFill>
                  <a:srgbClr val="09558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9558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Público</a:t>
            </a:r>
            <a:r>
              <a:rPr lang="en-US" sz="2400" b="1" dirty="0">
                <a:solidFill>
                  <a:srgbClr val="09558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9558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Privada</a:t>
            </a:r>
            <a:endParaRPr lang="es-GT" sz="2400" b="1" dirty="0">
              <a:solidFill>
                <a:srgbClr val="095589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716" y="1516013"/>
            <a:ext cx="2078526" cy="2078526"/>
          </a:xfrm>
          <a:prstGeom prst="ellipse">
            <a:avLst/>
          </a:prstGeom>
        </p:spPr>
      </p:pic>
      <p:sp>
        <p:nvSpPr>
          <p:cNvPr id="14" name="Elipse 13"/>
          <p:cNvSpPr/>
          <p:nvPr/>
        </p:nvSpPr>
        <p:spPr>
          <a:xfrm>
            <a:off x="608943" y="1371671"/>
            <a:ext cx="2361366" cy="23613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7" name="Elipse 16"/>
          <p:cNvSpPr/>
          <p:nvPr/>
        </p:nvSpPr>
        <p:spPr>
          <a:xfrm>
            <a:off x="6352209" y="1371671"/>
            <a:ext cx="2357311" cy="235731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6912" y="1513040"/>
            <a:ext cx="2080539" cy="2080539"/>
          </a:xfrm>
          <a:prstGeom prst="ellipse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3076377" y="1316814"/>
            <a:ext cx="3061587" cy="3932892"/>
            <a:chOff x="3076377" y="1316814"/>
            <a:chExt cx="3061587" cy="3932892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xmlns="" id="{188451EC-B83B-4E54-A58F-9C8635F46345}"/>
                </a:ext>
              </a:extLst>
            </p:cNvPr>
            <p:cNvSpPr txBox="1"/>
            <p:nvPr/>
          </p:nvSpPr>
          <p:spPr>
            <a:xfrm>
              <a:off x="3076377" y="1316814"/>
              <a:ext cx="277095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b="1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Proyecto Modernización, Seguridad y Eficiencia del Aeropuerto Internacional La Aurora</a:t>
              </a:r>
              <a:endParaRPr lang="es-GT" sz="1600" b="1" dirty="0">
                <a:solidFill>
                  <a:srgbClr val="0070C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" name="Google Shape;477;p13">
              <a:extLst>
                <a:ext uri="{FF2B5EF4-FFF2-40B4-BE49-F238E27FC236}">
                  <a16:creationId xmlns:a16="http://schemas.microsoft.com/office/drawing/2014/main" xmlns="" id="{314B20BF-6078-4CE8-A76A-DED11974909E}"/>
                </a:ext>
              </a:extLst>
            </p:cNvPr>
            <p:cNvSpPr/>
            <p:nvPr/>
          </p:nvSpPr>
          <p:spPr>
            <a:xfrm>
              <a:off x="3076377" y="2479757"/>
              <a:ext cx="3061587" cy="27699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s-GT" sz="1200" b="1" dirty="0">
                  <a:solidFill>
                    <a:srgbClr val="095589"/>
                  </a:solidFill>
                  <a:latin typeface="Century Gothic" panose="020B0502020202020204" pitchFamily="34" charset="0"/>
                  <a:ea typeface="Poppins"/>
                  <a:cs typeface="Calibri" panose="020F0502020204030204" pitchFamily="34" charset="0"/>
                  <a:sym typeface="Poppins"/>
                </a:rPr>
                <a:t>Inversión estimada:</a:t>
              </a:r>
              <a:endParaRPr lang="es-ES" sz="1200" b="1" dirty="0">
                <a:solidFill>
                  <a:srgbClr val="095589"/>
                </a:solidFill>
                <a:latin typeface="Century Gothic" panose="020B0502020202020204" pitchFamily="34" charset="0"/>
                <a:ea typeface="Poppins"/>
                <a:cs typeface="Calibri" panose="020F0502020204030204" pitchFamily="34" charset="0"/>
                <a:sym typeface="Poppins"/>
              </a:endParaRPr>
            </a:p>
            <a:p>
              <a:r>
                <a:rPr lang="es-GT" sz="1200" dirty="0">
                  <a:solidFill>
                    <a:srgbClr val="095589"/>
                  </a:solidFill>
                  <a:latin typeface="Century Gothic" panose="020B0502020202020204" pitchFamily="34" charset="0"/>
                  <a:ea typeface="Poppins"/>
                  <a:cs typeface="Calibri" panose="020F0502020204030204" pitchFamily="34" charset="0"/>
                  <a:sym typeface="Poppins"/>
                </a:rPr>
                <a:t>USD </a:t>
              </a:r>
              <a:r>
                <a:rPr lang="es-ES" sz="1200" dirty="0">
                  <a:solidFill>
                    <a:srgbClr val="095589"/>
                  </a:solidFill>
                  <a:latin typeface="Century Gothic" panose="020B0502020202020204" pitchFamily="34" charset="0"/>
                  <a:ea typeface="Poppins"/>
                  <a:cs typeface="Calibri" panose="020F0502020204030204" pitchFamily="34" charset="0"/>
                  <a:sym typeface="Poppins"/>
                </a:rPr>
                <a:t>158 (Q 1217 millones)</a:t>
              </a:r>
              <a:r>
                <a:rPr lang="es-GT" sz="1200" b="1" dirty="0">
                  <a:solidFill>
                    <a:srgbClr val="095589"/>
                  </a:solidFill>
                  <a:latin typeface="Century Gothic" panose="020B0502020202020204" pitchFamily="34" charset="0"/>
                  <a:cs typeface="Calibri" panose="020F0502020204030204" pitchFamily="34" charset="0"/>
                  <a:sym typeface="Poppins"/>
                </a:rPr>
                <a:t> </a:t>
              </a:r>
              <a:r>
                <a:rPr lang="es-ES" sz="1200" dirty="0">
                  <a:solidFill>
                    <a:srgbClr val="095589"/>
                  </a:solidFill>
                  <a:latin typeface="Century Gothic" panose="020B0502020202020204" pitchFamily="34" charset="0"/>
                  <a:ea typeface="Poppins"/>
                  <a:cs typeface="Calibri" panose="020F0502020204030204" pitchFamily="34" charset="0"/>
                  <a:sym typeface="Poppins"/>
                </a:rPr>
                <a:t>según estudios técnicos </a:t>
              </a:r>
            </a:p>
            <a:p>
              <a:pPr lvl="0">
                <a:lnSpc>
                  <a:spcPct val="115000"/>
                </a:lnSpc>
              </a:pPr>
              <a:endParaRPr lang="es-GT" sz="1200" b="1" dirty="0">
                <a:solidFill>
                  <a:srgbClr val="095589"/>
                </a:solidFill>
                <a:latin typeface="Century Gothic" panose="020B0502020202020204" pitchFamily="34" charset="0"/>
                <a:ea typeface="Poppins"/>
                <a:cs typeface="Calibri" panose="020F0502020204030204" pitchFamily="34" charset="0"/>
                <a:sym typeface="Poppins"/>
              </a:endParaRPr>
            </a:p>
            <a:p>
              <a:pPr lvl="0">
                <a:lnSpc>
                  <a:spcPct val="115000"/>
                </a:lnSpc>
              </a:pPr>
              <a:r>
                <a:rPr lang="es-GT" sz="1200" b="1" dirty="0">
                  <a:solidFill>
                    <a:srgbClr val="095589"/>
                  </a:solidFill>
                  <a:latin typeface="Century Gothic" panose="020B0502020202020204" pitchFamily="34" charset="0"/>
                  <a:ea typeface="Poppins"/>
                  <a:cs typeface="Calibri" panose="020F0502020204030204" pitchFamily="34" charset="0"/>
                  <a:sym typeface="Poppins"/>
                </a:rPr>
                <a:t>Generación de empleos directos:</a:t>
              </a:r>
            </a:p>
            <a:p>
              <a:pPr lvl="0">
                <a:lnSpc>
                  <a:spcPct val="115000"/>
                </a:lnSpc>
              </a:pPr>
              <a:r>
                <a:rPr lang="es-GT" sz="1200" dirty="0">
                  <a:solidFill>
                    <a:srgbClr val="095589"/>
                  </a:solidFill>
                  <a:latin typeface="Century Gothic" panose="020B0502020202020204" pitchFamily="34" charset="0"/>
                  <a:ea typeface="Poppins"/>
                  <a:cs typeface="Calibri" panose="020F0502020204030204" pitchFamily="34" charset="0"/>
                  <a:sym typeface="Poppins"/>
                </a:rPr>
                <a:t>6,000 empleos durante el plazo del contrato.</a:t>
              </a:r>
              <a:endParaRPr lang="es-GT" sz="1200" b="1" dirty="0">
                <a:solidFill>
                  <a:srgbClr val="095589"/>
                </a:solidFill>
                <a:latin typeface="Century Gothic" panose="020B0502020202020204" pitchFamily="34" charset="0"/>
                <a:ea typeface="Poppins"/>
                <a:cs typeface="Calibri" panose="020F0502020204030204" pitchFamily="34" charset="0"/>
                <a:sym typeface="Poppins"/>
              </a:endParaRPr>
            </a:p>
            <a:p>
              <a:pPr lvl="0">
                <a:lnSpc>
                  <a:spcPct val="115000"/>
                </a:lnSpc>
              </a:pPr>
              <a:endParaRPr lang="es-GT" sz="1200" b="1" dirty="0">
                <a:solidFill>
                  <a:srgbClr val="095589"/>
                </a:solidFill>
                <a:latin typeface="Century Gothic" panose="020B0502020202020204" pitchFamily="34" charset="0"/>
                <a:ea typeface="Poppins"/>
                <a:cs typeface="Calibri" panose="020F0502020204030204" pitchFamily="34" charset="0"/>
                <a:sym typeface="Poppins"/>
              </a:endParaRPr>
            </a:p>
            <a:p>
              <a:pPr lvl="0">
                <a:lnSpc>
                  <a:spcPct val="115000"/>
                </a:lnSpc>
              </a:pPr>
              <a:r>
                <a:rPr lang="es-GT" sz="1200" b="1" dirty="0">
                  <a:solidFill>
                    <a:srgbClr val="095589"/>
                  </a:solidFill>
                  <a:latin typeface="Century Gothic" panose="020B0502020202020204" pitchFamily="34" charset="0"/>
                  <a:ea typeface="Poppins"/>
                  <a:cs typeface="Calibri" panose="020F0502020204030204" pitchFamily="34" charset="0"/>
                  <a:sym typeface="Poppins"/>
                </a:rPr>
                <a:t>Se potencializan los sectores:</a:t>
              </a:r>
            </a:p>
            <a:p>
              <a:pPr lvl="0">
                <a:lnSpc>
                  <a:spcPct val="115000"/>
                </a:lnSpc>
              </a:pPr>
              <a:r>
                <a:rPr lang="es-GT" sz="1200" dirty="0">
                  <a:solidFill>
                    <a:srgbClr val="095589"/>
                  </a:solidFill>
                  <a:latin typeface="Century Gothic" panose="020B0502020202020204" pitchFamily="34" charset="0"/>
                  <a:ea typeface="Poppins"/>
                  <a:cs typeface="Calibri" panose="020F0502020204030204" pitchFamily="34" charset="0"/>
                  <a:sym typeface="Poppins"/>
                </a:rPr>
                <a:t>Turismo, hotelería y restaurantes</a:t>
              </a:r>
            </a:p>
            <a:p>
              <a:pPr lvl="0">
                <a:lnSpc>
                  <a:spcPct val="115000"/>
                </a:lnSpc>
              </a:pPr>
              <a:endParaRPr lang="es-GT" sz="1200" b="1" dirty="0">
                <a:solidFill>
                  <a:srgbClr val="095589"/>
                </a:solidFill>
                <a:latin typeface="Century Gothic" panose="020B0502020202020204" pitchFamily="34" charset="0"/>
                <a:ea typeface="Poppins"/>
                <a:cs typeface="Calibri" panose="020F0502020204030204" pitchFamily="34" charset="0"/>
                <a:sym typeface="Poppins"/>
              </a:endParaRPr>
            </a:p>
            <a:p>
              <a:pPr>
                <a:lnSpc>
                  <a:spcPct val="115000"/>
                </a:lnSpc>
              </a:pPr>
              <a:r>
                <a:rPr lang="es-GT" sz="1200" b="1" dirty="0">
                  <a:solidFill>
                    <a:srgbClr val="095589"/>
                  </a:solidFill>
                  <a:latin typeface="Century Gothic" panose="020B0502020202020204" pitchFamily="34" charset="0"/>
                  <a:ea typeface="Poppins"/>
                  <a:cs typeface="Calibri" panose="020F0502020204030204" pitchFamily="34" charset="0"/>
                  <a:sym typeface="Poppins"/>
                </a:rPr>
                <a:t>Ingreso de inversión impacta en PIB 2023: </a:t>
              </a:r>
              <a:r>
                <a:rPr lang="es-GT" sz="1200" dirty="0">
                  <a:solidFill>
                    <a:srgbClr val="095589"/>
                  </a:solidFill>
                  <a:latin typeface="Century Gothic" panose="020B0502020202020204" pitchFamily="34" charset="0"/>
                  <a:ea typeface="Poppins"/>
                  <a:cs typeface="Calibri" panose="020F0502020204030204" pitchFamily="34" charset="0"/>
                  <a:sym typeface="Poppins"/>
                </a:rPr>
                <a:t>Q 1825.84 millones</a:t>
              </a:r>
            </a:p>
          </p:txBody>
        </p:sp>
        <p:cxnSp>
          <p:nvCxnSpPr>
            <p:cNvPr id="12" name="Conector recto 11"/>
            <p:cNvCxnSpPr/>
            <p:nvPr/>
          </p:nvCxnSpPr>
          <p:spPr>
            <a:xfrm>
              <a:off x="3076377" y="2394032"/>
              <a:ext cx="2770950" cy="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21"/>
            <p:cNvCxnSpPr/>
            <p:nvPr/>
          </p:nvCxnSpPr>
          <p:spPr>
            <a:xfrm>
              <a:off x="3076377" y="3175428"/>
              <a:ext cx="2770950" cy="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22"/>
            <p:cNvCxnSpPr/>
            <p:nvPr/>
          </p:nvCxnSpPr>
          <p:spPr>
            <a:xfrm>
              <a:off x="3076377" y="4031639"/>
              <a:ext cx="2770950" cy="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23"/>
            <p:cNvCxnSpPr/>
            <p:nvPr/>
          </p:nvCxnSpPr>
          <p:spPr>
            <a:xfrm>
              <a:off x="3076377" y="4690135"/>
              <a:ext cx="2770950" cy="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upo 14"/>
          <p:cNvGrpSpPr/>
          <p:nvPr/>
        </p:nvGrpSpPr>
        <p:grpSpPr>
          <a:xfrm>
            <a:off x="8860034" y="1316814"/>
            <a:ext cx="3104087" cy="3364798"/>
            <a:chOff x="8860034" y="1978533"/>
            <a:chExt cx="3104087" cy="3364798"/>
          </a:xfrm>
        </p:grpSpPr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xmlns="" id="{46A7FB73-E61E-48B1-883E-A1BD8159162B}"/>
                </a:ext>
              </a:extLst>
            </p:cNvPr>
            <p:cNvSpPr txBox="1"/>
            <p:nvPr/>
          </p:nvSpPr>
          <p:spPr>
            <a:xfrm>
              <a:off x="8902534" y="1978533"/>
              <a:ext cx="22420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b="1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Proyecto Centro Administrativo del Estado</a:t>
              </a:r>
              <a:endParaRPr lang="es-GT" sz="1600" b="1" dirty="0">
                <a:solidFill>
                  <a:srgbClr val="0070C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" name="Google Shape;477;p13">
              <a:extLst>
                <a:ext uri="{FF2B5EF4-FFF2-40B4-BE49-F238E27FC236}">
                  <a16:creationId xmlns:a16="http://schemas.microsoft.com/office/drawing/2014/main" xmlns="" id="{8E6B4AB5-894B-4916-883C-B0284CBB9769}"/>
                </a:ext>
              </a:extLst>
            </p:cNvPr>
            <p:cNvSpPr/>
            <p:nvPr/>
          </p:nvSpPr>
          <p:spPr>
            <a:xfrm>
              <a:off x="8902534" y="2990161"/>
              <a:ext cx="3061587" cy="21328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s-GT" sz="1200" b="1" dirty="0">
                  <a:solidFill>
                    <a:srgbClr val="095589"/>
                  </a:solidFill>
                  <a:latin typeface="Century Gothic" panose="020B0502020202020204" pitchFamily="34" charset="0"/>
                  <a:ea typeface="Poppins"/>
                  <a:cs typeface="Calibri" panose="020F0502020204030204" pitchFamily="34" charset="0"/>
                  <a:sym typeface="Poppins"/>
                </a:rPr>
                <a:t>Inversión estimada:</a:t>
              </a:r>
              <a:endParaRPr lang="es-ES" sz="1200" b="1" dirty="0">
                <a:solidFill>
                  <a:srgbClr val="095589"/>
                </a:solidFill>
                <a:latin typeface="Century Gothic" panose="020B0502020202020204" pitchFamily="34" charset="0"/>
                <a:ea typeface="Poppins"/>
                <a:cs typeface="Calibri" panose="020F0502020204030204" pitchFamily="34" charset="0"/>
                <a:sym typeface="Poppins"/>
              </a:endParaRPr>
            </a:p>
            <a:p>
              <a:r>
                <a:rPr lang="es-GT" sz="1200" dirty="0">
                  <a:solidFill>
                    <a:srgbClr val="095589"/>
                  </a:solidFill>
                  <a:latin typeface="Century Gothic" panose="020B0502020202020204" pitchFamily="34" charset="0"/>
                  <a:ea typeface="Poppins"/>
                  <a:cs typeface="Calibri" panose="020F0502020204030204" pitchFamily="34" charset="0"/>
                  <a:sym typeface="Poppins"/>
                </a:rPr>
                <a:t>USD </a:t>
              </a:r>
              <a:r>
                <a:rPr lang="es-ES" sz="1200" dirty="0">
                  <a:solidFill>
                    <a:srgbClr val="095589"/>
                  </a:solidFill>
                  <a:latin typeface="Century Gothic" panose="020B0502020202020204" pitchFamily="34" charset="0"/>
                  <a:ea typeface="Poppins"/>
                  <a:cs typeface="Calibri" panose="020F0502020204030204" pitchFamily="34" charset="0"/>
                  <a:sym typeface="Poppins"/>
                </a:rPr>
                <a:t>240 (Q1848.9  millones)</a:t>
              </a:r>
              <a:r>
                <a:rPr lang="es-GT" sz="1200" b="1" dirty="0">
                  <a:solidFill>
                    <a:srgbClr val="095589"/>
                  </a:solidFill>
                  <a:latin typeface="Century Gothic" panose="020B0502020202020204" pitchFamily="34" charset="0"/>
                  <a:cs typeface="Calibri" panose="020F0502020204030204" pitchFamily="34" charset="0"/>
                  <a:sym typeface="Poppins"/>
                </a:rPr>
                <a:t> </a:t>
              </a:r>
              <a:r>
                <a:rPr lang="es-ES" sz="1200" dirty="0">
                  <a:solidFill>
                    <a:srgbClr val="095589"/>
                  </a:solidFill>
                  <a:latin typeface="Century Gothic" panose="020B0502020202020204" pitchFamily="34" charset="0"/>
                  <a:ea typeface="Poppins"/>
                  <a:cs typeface="Calibri" panose="020F0502020204030204" pitchFamily="34" charset="0"/>
                  <a:sym typeface="Poppins"/>
                </a:rPr>
                <a:t>según estudios técnicos</a:t>
              </a:r>
            </a:p>
            <a:p>
              <a:pPr lvl="0">
                <a:lnSpc>
                  <a:spcPct val="115000"/>
                </a:lnSpc>
              </a:pPr>
              <a:endParaRPr lang="es-GT" sz="1200" b="1" dirty="0">
                <a:solidFill>
                  <a:srgbClr val="095589"/>
                </a:solidFill>
                <a:latin typeface="Century Gothic" panose="020B0502020202020204" pitchFamily="34" charset="0"/>
                <a:ea typeface="Poppins"/>
                <a:cs typeface="Calibri" panose="020F0502020204030204" pitchFamily="34" charset="0"/>
                <a:sym typeface="Poppins"/>
              </a:endParaRPr>
            </a:p>
            <a:p>
              <a:pPr lvl="0">
                <a:lnSpc>
                  <a:spcPct val="115000"/>
                </a:lnSpc>
              </a:pPr>
              <a:r>
                <a:rPr lang="es-GT" sz="1200" b="1" dirty="0">
                  <a:solidFill>
                    <a:srgbClr val="095589"/>
                  </a:solidFill>
                  <a:latin typeface="Century Gothic" panose="020B0502020202020204" pitchFamily="34" charset="0"/>
                  <a:ea typeface="Poppins"/>
                  <a:cs typeface="Calibri" panose="020F0502020204030204" pitchFamily="34" charset="0"/>
                  <a:sym typeface="Poppins"/>
                </a:rPr>
                <a:t>Generación de empleos directos:</a:t>
              </a:r>
            </a:p>
            <a:p>
              <a:pPr lvl="0">
                <a:lnSpc>
                  <a:spcPct val="115000"/>
                </a:lnSpc>
              </a:pPr>
              <a:r>
                <a:rPr lang="es-ES" sz="1200" dirty="0">
                  <a:solidFill>
                    <a:srgbClr val="095589"/>
                  </a:solidFill>
                  <a:latin typeface="Century Gothic" panose="020B0502020202020204" pitchFamily="34" charset="0"/>
                  <a:ea typeface="Poppins"/>
                  <a:cs typeface="Calibri" panose="020F0502020204030204" pitchFamily="34" charset="0"/>
                  <a:sym typeface="Poppins"/>
                </a:rPr>
                <a:t>1</a:t>
              </a:r>
              <a:r>
                <a:rPr lang="es-GT" sz="1200" dirty="0">
                  <a:solidFill>
                    <a:srgbClr val="095589"/>
                  </a:solidFill>
                  <a:latin typeface="Century Gothic" panose="020B0502020202020204" pitchFamily="34" charset="0"/>
                  <a:ea typeface="Poppins"/>
                  <a:cs typeface="Calibri" panose="020F0502020204030204" pitchFamily="34" charset="0"/>
                  <a:sym typeface="Poppins"/>
                </a:rPr>
                <a:t>,300 empleos durante el plazo del contrato.</a:t>
              </a:r>
            </a:p>
            <a:p>
              <a:pPr lvl="0">
                <a:lnSpc>
                  <a:spcPct val="115000"/>
                </a:lnSpc>
              </a:pPr>
              <a:endParaRPr lang="es-GT" sz="1200" dirty="0">
                <a:solidFill>
                  <a:srgbClr val="095589"/>
                </a:solidFill>
                <a:latin typeface="Century Gothic" panose="020B0502020202020204" pitchFamily="34" charset="0"/>
                <a:ea typeface="Poppins"/>
                <a:cs typeface="Calibri" panose="020F0502020204030204" pitchFamily="34" charset="0"/>
                <a:sym typeface="Poppins"/>
              </a:endParaRPr>
            </a:p>
            <a:p>
              <a:pPr>
                <a:lnSpc>
                  <a:spcPct val="115000"/>
                </a:lnSpc>
              </a:pPr>
              <a:r>
                <a:rPr lang="es-GT" sz="1200" b="1" dirty="0">
                  <a:solidFill>
                    <a:srgbClr val="095589"/>
                  </a:solidFill>
                  <a:latin typeface="Century Gothic" panose="020B0502020202020204" pitchFamily="34" charset="0"/>
                  <a:ea typeface="Poppins"/>
                  <a:cs typeface="Calibri" panose="020F0502020204030204" pitchFamily="34" charset="0"/>
                  <a:sym typeface="Poppins"/>
                </a:rPr>
                <a:t>Ingreso de inversión impacta en PIB 2023: </a:t>
              </a:r>
              <a:r>
                <a:rPr lang="es-GT" sz="1200" dirty="0">
                  <a:solidFill>
                    <a:srgbClr val="095589"/>
                  </a:solidFill>
                  <a:latin typeface="Century Gothic" panose="020B0502020202020204" pitchFamily="34" charset="0"/>
                  <a:ea typeface="Poppins"/>
                  <a:cs typeface="Calibri" panose="020F0502020204030204" pitchFamily="34" charset="0"/>
                  <a:sym typeface="Poppins"/>
                </a:rPr>
                <a:t>Q 2773.4 millones</a:t>
              </a:r>
            </a:p>
          </p:txBody>
        </p:sp>
        <p:cxnSp>
          <p:nvCxnSpPr>
            <p:cNvPr id="16" name="Conector recto 15"/>
            <p:cNvCxnSpPr/>
            <p:nvPr/>
          </p:nvCxnSpPr>
          <p:spPr>
            <a:xfrm>
              <a:off x="8860034" y="2932641"/>
              <a:ext cx="2770950" cy="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24"/>
            <p:cNvCxnSpPr/>
            <p:nvPr/>
          </p:nvCxnSpPr>
          <p:spPr>
            <a:xfrm>
              <a:off x="8860034" y="3714037"/>
              <a:ext cx="2770950" cy="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25"/>
            <p:cNvCxnSpPr/>
            <p:nvPr/>
          </p:nvCxnSpPr>
          <p:spPr>
            <a:xfrm>
              <a:off x="8860034" y="4512059"/>
              <a:ext cx="2770950" cy="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cto 26"/>
            <p:cNvCxnSpPr/>
            <p:nvPr/>
          </p:nvCxnSpPr>
          <p:spPr>
            <a:xfrm>
              <a:off x="8860034" y="5343331"/>
              <a:ext cx="2770950" cy="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o 17"/>
          <p:cNvGrpSpPr/>
          <p:nvPr/>
        </p:nvGrpSpPr>
        <p:grpSpPr>
          <a:xfrm>
            <a:off x="-362857" y="191914"/>
            <a:ext cx="2641600" cy="705669"/>
            <a:chOff x="-362857" y="191914"/>
            <a:chExt cx="2641600" cy="705669"/>
          </a:xfrm>
        </p:grpSpPr>
        <p:grpSp>
          <p:nvGrpSpPr>
            <p:cNvPr id="5" name="Grupo 4"/>
            <p:cNvGrpSpPr/>
            <p:nvPr/>
          </p:nvGrpSpPr>
          <p:grpSpPr>
            <a:xfrm>
              <a:off x="-362857" y="205721"/>
              <a:ext cx="2641600" cy="691862"/>
              <a:chOff x="-609600" y="379892"/>
              <a:chExt cx="3251200" cy="851522"/>
            </a:xfrm>
          </p:grpSpPr>
          <p:sp>
            <p:nvSpPr>
              <p:cNvPr id="28" name="Rectángulo redondeado 27"/>
              <p:cNvSpPr/>
              <p:nvPr/>
            </p:nvSpPr>
            <p:spPr>
              <a:xfrm>
                <a:off x="-609600" y="461973"/>
                <a:ext cx="3251200" cy="769441"/>
              </a:xfrm>
              <a:prstGeom prst="roundRect">
                <a:avLst>
                  <a:gd name="adj" fmla="val 50000"/>
                </a:avLst>
              </a:prstGeom>
              <a:solidFill>
                <a:srgbClr val="049F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GT"/>
              </a:p>
            </p:txBody>
          </p:sp>
          <p:sp>
            <p:nvSpPr>
              <p:cNvPr id="4" name="Rectángulo redondeado 3"/>
              <p:cNvSpPr/>
              <p:nvPr/>
            </p:nvSpPr>
            <p:spPr>
              <a:xfrm>
                <a:off x="-609600" y="379892"/>
                <a:ext cx="3251200" cy="769441"/>
              </a:xfrm>
              <a:prstGeom prst="roundRect">
                <a:avLst>
                  <a:gd name="adj" fmla="val 50000"/>
                </a:avLst>
              </a:prstGeom>
              <a:solidFill>
                <a:srgbClr val="0134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GT"/>
              </a:p>
            </p:txBody>
          </p:sp>
        </p:grpSp>
        <p:sp>
          <p:nvSpPr>
            <p:cNvPr id="13" name="CuadroTexto 12"/>
            <p:cNvSpPr txBox="1"/>
            <p:nvPr/>
          </p:nvSpPr>
          <p:spPr>
            <a:xfrm>
              <a:off x="739716" y="191914"/>
              <a:ext cx="12967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2023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6675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188451EC-B83B-4E54-A58F-9C8635F46345}"/>
              </a:ext>
            </a:extLst>
          </p:cNvPr>
          <p:cNvSpPr txBox="1"/>
          <p:nvPr/>
        </p:nvSpPr>
        <p:spPr>
          <a:xfrm>
            <a:off x="3076377" y="1563879"/>
            <a:ext cx="2770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Proyecto Metro Riel</a:t>
            </a:r>
            <a:endParaRPr lang="es-GT" sz="16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46A7FB73-E61E-48B1-883E-A1BD8159162B}"/>
              </a:ext>
            </a:extLst>
          </p:cNvPr>
          <p:cNvSpPr txBox="1"/>
          <p:nvPr/>
        </p:nvSpPr>
        <p:spPr>
          <a:xfrm>
            <a:off x="9057965" y="1566550"/>
            <a:ext cx="2242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Proyecto Sistema de Transporte Público Masivo</a:t>
            </a:r>
            <a:endParaRPr lang="es-GT" sz="16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Google Shape;477;p13">
            <a:extLst>
              <a:ext uri="{FF2B5EF4-FFF2-40B4-BE49-F238E27FC236}">
                <a16:creationId xmlns:a16="http://schemas.microsoft.com/office/drawing/2014/main" xmlns="" id="{314B20BF-6078-4CE8-A76A-DED11974909E}"/>
              </a:ext>
            </a:extLst>
          </p:cNvPr>
          <p:cNvSpPr/>
          <p:nvPr/>
        </p:nvSpPr>
        <p:spPr>
          <a:xfrm>
            <a:off x="3129411" y="2084398"/>
            <a:ext cx="3061587" cy="170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GT" sz="1200" b="1" dirty="0">
                <a:solidFill>
                  <a:srgbClr val="095589"/>
                </a:solidFill>
                <a:latin typeface="Century Gothic" panose="020B0502020202020204" pitchFamily="34" charset="0"/>
                <a:ea typeface="Poppins"/>
                <a:cs typeface="Calibri" panose="020F0502020204030204" pitchFamily="34" charset="0"/>
                <a:sym typeface="Poppins"/>
              </a:rPr>
              <a:t>Inversión estimada:</a:t>
            </a:r>
            <a:endParaRPr lang="es-ES" sz="1200" b="1" dirty="0">
              <a:solidFill>
                <a:srgbClr val="095589"/>
              </a:solidFill>
              <a:latin typeface="Century Gothic" panose="020B050202020202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r>
              <a:rPr lang="es-GT" sz="1200" dirty="0">
                <a:solidFill>
                  <a:srgbClr val="095589"/>
                </a:solidFill>
                <a:latin typeface="Century Gothic" panose="020B0502020202020204" pitchFamily="34" charset="0"/>
                <a:ea typeface="Poppins"/>
                <a:cs typeface="Calibri" panose="020F0502020204030204" pitchFamily="34" charset="0"/>
                <a:sym typeface="Poppins"/>
              </a:rPr>
              <a:t>USD </a:t>
            </a:r>
            <a:r>
              <a:rPr lang="es-ES" sz="1200" dirty="0">
                <a:solidFill>
                  <a:srgbClr val="095589"/>
                </a:solidFill>
                <a:latin typeface="Century Gothic" panose="020B0502020202020204" pitchFamily="34" charset="0"/>
                <a:ea typeface="Poppins"/>
                <a:cs typeface="Calibri" panose="020F0502020204030204" pitchFamily="34" charset="0"/>
                <a:sym typeface="Poppins"/>
              </a:rPr>
              <a:t>930 (Q 7254 millones)</a:t>
            </a:r>
            <a:r>
              <a:rPr lang="es-GT" sz="1200" b="1" dirty="0">
                <a:solidFill>
                  <a:srgbClr val="095589"/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Poppins"/>
              </a:rPr>
              <a:t> </a:t>
            </a:r>
            <a:r>
              <a:rPr lang="es-ES" sz="1200" dirty="0">
                <a:solidFill>
                  <a:srgbClr val="095589"/>
                </a:solidFill>
                <a:latin typeface="Century Gothic" panose="020B0502020202020204" pitchFamily="34" charset="0"/>
                <a:ea typeface="Poppins"/>
                <a:cs typeface="Calibri" panose="020F0502020204030204" pitchFamily="34" charset="0"/>
                <a:sym typeface="Poppins"/>
              </a:rPr>
              <a:t>según estudios técnicos </a:t>
            </a:r>
          </a:p>
          <a:p>
            <a:pPr lvl="0">
              <a:lnSpc>
                <a:spcPct val="115000"/>
              </a:lnSpc>
            </a:pPr>
            <a:endParaRPr lang="es-GT" sz="1200" b="1" dirty="0">
              <a:solidFill>
                <a:srgbClr val="095589"/>
              </a:solidFill>
              <a:latin typeface="Century Gothic" panose="020B050202020202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lvl="0">
              <a:lnSpc>
                <a:spcPct val="115000"/>
              </a:lnSpc>
            </a:pPr>
            <a:r>
              <a:rPr lang="es-GT" sz="1200" b="1" dirty="0">
                <a:solidFill>
                  <a:srgbClr val="095589"/>
                </a:solidFill>
                <a:latin typeface="Century Gothic" panose="020B0502020202020204" pitchFamily="34" charset="0"/>
                <a:ea typeface="Poppins"/>
                <a:cs typeface="Calibri" panose="020F0502020204030204" pitchFamily="34" charset="0"/>
                <a:sym typeface="Poppins"/>
              </a:rPr>
              <a:t>Generación de empleos directos:</a:t>
            </a:r>
          </a:p>
          <a:p>
            <a:pPr lvl="0">
              <a:lnSpc>
                <a:spcPct val="115000"/>
              </a:lnSpc>
            </a:pPr>
            <a:r>
              <a:rPr lang="es-GT" sz="1200" dirty="0">
                <a:solidFill>
                  <a:srgbClr val="095589"/>
                </a:solidFill>
                <a:latin typeface="Century Gothic" panose="020B0502020202020204" pitchFamily="34" charset="0"/>
                <a:ea typeface="Poppins"/>
                <a:cs typeface="Calibri" panose="020F0502020204030204" pitchFamily="34" charset="0"/>
                <a:sym typeface="Poppins"/>
              </a:rPr>
              <a:t>3,500 empleos durante el plazo del contrato.</a:t>
            </a:r>
            <a:endParaRPr lang="es-GT" sz="1200" b="1" dirty="0">
              <a:solidFill>
                <a:srgbClr val="095589"/>
              </a:solidFill>
              <a:latin typeface="Century Gothic" panose="020B050202020202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lvl="0">
              <a:lnSpc>
                <a:spcPct val="115000"/>
              </a:lnSpc>
            </a:pPr>
            <a:endParaRPr lang="es-GT" sz="1200" b="1" dirty="0">
              <a:solidFill>
                <a:srgbClr val="095589"/>
              </a:solidFill>
              <a:latin typeface="Century Gothic" panose="020B0502020202020204" pitchFamily="34" charset="0"/>
              <a:ea typeface="Poppins"/>
              <a:cs typeface="Calibri" panose="020F0502020204030204" pitchFamily="34" charset="0"/>
              <a:sym typeface="Poppins"/>
            </a:endParaRPr>
          </a:p>
        </p:txBody>
      </p:sp>
      <p:sp>
        <p:nvSpPr>
          <p:cNvPr id="9" name="Google Shape;477;p13">
            <a:extLst>
              <a:ext uri="{FF2B5EF4-FFF2-40B4-BE49-F238E27FC236}">
                <a16:creationId xmlns:a16="http://schemas.microsoft.com/office/drawing/2014/main" xmlns="" id="{8E6B4AB5-894B-4916-883C-B0284CBB9769}"/>
              </a:ext>
            </a:extLst>
          </p:cNvPr>
          <p:cNvSpPr/>
          <p:nvPr/>
        </p:nvSpPr>
        <p:spPr>
          <a:xfrm>
            <a:off x="8968105" y="2611309"/>
            <a:ext cx="3061587" cy="881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GT" sz="1200" b="1" dirty="0">
                <a:solidFill>
                  <a:srgbClr val="095589"/>
                </a:solidFill>
                <a:latin typeface="Century Gothic" panose="020B0502020202020204" pitchFamily="34" charset="0"/>
                <a:ea typeface="Poppins"/>
                <a:cs typeface="Calibri" panose="020F0502020204030204" pitchFamily="34" charset="0"/>
                <a:sym typeface="Poppins"/>
              </a:rPr>
              <a:t>Inversión estimada:</a:t>
            </a:r>
            <a:endParaRPr lang="es-ES" sz="1200" b="1" dirty="0">
              <a:solidFill>
                <a:srgbClr val="095589"/>
              </a:solidFill>
              <a:latin typeface="Century Gothic" panose="020B050202020202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r>
              <a:rPr lang="es-MX" sz="1200" dirty="0">
                <a:solidFill>
                  <a:srgbClr val="095589"/>
                </a:solidFill>
                <a:latin typeface="Century Gothic" panose="020B0502020202020204" pitchFamily="34" charset="0"/>
                <a:ea typeface="Poppins"/>
                <a:cs typeface="Calibri" panose="020F0502020204030204" pitchFamily="34" charset="0"/>
                <a:sym typeface="Poppins"/>
              </a:rPr>
              <a:t>En estudios</a:t>
            </a:r>
          </a:p>
          <a:p>
            <a:pPr lvl="0">
              <a:lnSpc>
                <a:spcPct val="115000"/>
              </a:lnSpc>
            </a:pPr>
            <a:endParaRPr lang="es-GT" sz="1200" b="1" dirty="0">
              <a:solidFill>
                <a:srgbClr val="095589"/>
              </a:solidFill>
              <a:latin typeface="Century Gothic" panose="020B050202020202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lvl="0">
              <a:lnSpc>
                <a:spcPct val="115000"/>
              </a:lnSpc>
            </a:pPr>
            <a:r>
              <a:rPr lang="es-GT" sz="1200" dirty="0">
                <a:solidFill>
                  <a:srgbClr val="095589"/>
                </a:solidFill>
                <a:latin typeface="Century Gothic" panose="020B0502020202020204" pitchFamily="34" charset="0"/>
                <a:ea typeface="Poppins"/>
                <a:cs typeface="Calibri" panose="020F0502020204030204" pitchFamily="34" charset="0"/>
                <a:sym typeface="Poppins"/>
              </a:rPr>
              <a:t>.</a:t>
            </a:r>
          </a:p>
        </p:txBody>
      </p:sp>
      <p:cxnSp>
        <p:nvCxnSpPr>
          <p:cNvPr id="12" name="Conector recto 11"/>
          <p:cNvCxnSpPr/>
          <p:nvPr/>
        </p:nvCxnSpPr>
        <p:spPr>
          <a:xfrm>
            <a:off x="3076377" y="1906347"/>
            <a:ext cx="2770950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e 13"/>
          <p:cNvSpPr/>
          <p:nvPr/>
        </p:nvSpPr>
        <p:spPr>
          <a:xfrm>
            <a:off x="460375" y="1386130"/>
            <a:ext cx="2509934" cy="25099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cxnSp>
        <p:nvCxnSpPr>
          <p:cNvPr id="16" name="Conector recto 15"/>
          <p:cNvCxnSpPr/>
          <p:nvPr/>
        </p:nvCxnSpPr>
        <p:spPr>
          <a:xfrm>
            <a:off x="8968105" y="2515947"/>
            <a:ext cx="2770950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ipse 16"/>
          <p:cNvSpPr/>
          <p:nvPr/>
        </p:nvSpPr>
        <p:spPr>
          <a:xfrm>
            <a:off x="6244032" y="1386130"/>
            <a:ext cx="2509934" cy="25099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3619222E-1C55-4EA6-B475-0E7A3966DB71}"/>
              </a:ext>
            </a:extLst>
          </p:cNvPr>
          <p:cNvSpPr txBox="1"/>
          <p:nvPr/>
        </p:nvSpPr>
        <p:spPr>
          <a:xfrm>
            <a:off x="6523766" y="4423565"/>
            <a:ext cx="2242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Proyecto Vía Exprés </a:t>
            </a:r>
          </a:p>
          <a:p>
            <a:endParaRPr lang="es-GT" sz="16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Google Shape;477;p13">
            <a:extLst>
              <a:ext uri="{FF2B5EF4-FFF2-40B4-BE49-F238E27FC236}">
                <a16:creationId xmlns:a16="http://schemas.microsoft.com/office/drawing/2014/main" xmlns="" id="{F37D5342-5EFB-40B2-AFC2-F3E493781ED4}"/>
              </a:ext>
            </a:extLst>
          </p:cNvPr>
          <p:cNvSpPr/>
          <p:nvPr/>
        </p:nvSpPr>
        <p:spPr>
          <a:xfrm>
            <a:off x="6558728" y="4861940"/>
            <a:ext cx="3061587" cy="1495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GT" sz="1200" b="1" dirty="0">
                <a:solidFill>
                  <a:srgbClr val="095589"/>
                </a:solidFill>
                <a:latin typeface="Century Gothic" panose="020B0502020202020204" pitchFamily="34" charset="0"/>
                <a:ea typeface="Poppins"/>
                <a:cs typeface="Calibri" panose="020F0502020204030204" pitchFamily="34" charset="0"/>
                <a:sym typeface="Poppins"/>
              </a:rPr>
              <a:t>Inversión estimada:</a:t>
            </a:r>
            <a:endParaRPr lang="es-ES" sz="1200" b="1" dirty="0">
              <a:solidFill>
                <a:srgbClr val="095589"/>
              </a:solidFill>
              <a:latin typeface="Century Gothic" panose="020B050202020202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r>
              <a:rPr lang="es-GT" sz="1200" dirty="0">
                <a:solidFill>
                  <a:srgbClr val="095589"/>
                </a:solidFill>
                <a:latin typeface="Century Gothic" panose="020B0502020202020204" pitchFamily="34" charset="0"/>
                <a:ea typeface="Poppins"/>
                <a:cs typeface="Calibri" panose="020F0502020204030204" pitchFamily="34" charset="0"/>
                <a:sym typeface="Poppins"/>
              </a:rPr>
              <a:t>USD </a:t>
            </a:r>
            <a:r>
              <a:rPr lang="es-ES" sz="1200" dirty="0">
                <a:solidFill>
                  <a:srgbClr val="095589"/>
                </a:solidFill>
                <a:latin typeface="Century Gothic" panose="020B0502020202020204" pitchFamily="34" charset="0"/>
                <a:ea typeface="Poppins"/>
                <a:cs typeface="Calibri" panose="020F0502020204030204" pitchFamily="34" charset="0"/>
                <a:sym typeface="Poppins"/>
              </a:rPr>
              <a:t>310 (Q 2418  millones)</a:t>
            </a:r>
            <a:r>
              <a:rPr lang="es-GT" sz="1200" b="1" dirty="0">
                <a:solidFill>
                  <a:srgbClr val="095589"/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Poppins"/>
              </a:rPr>
              <a:t> </a:t>
            </a:r>
            <a:r>
              <a:rPr lang="es-ES" sz="1200" dirty="0">
                <a:solidFill>
                  <a:srgbClr val="095589"/>
                </a:solidFill>
                <a:latin typeface="Century Gothic" panose="020B0502020202020204" pitchFamily="34" charset="0"/>
                <a:ea typeface="Poppins"/>
                <a:cs typeface="Calibri" panose="020F0502020204030204" pitchFamily="34" charset="0"/>
                <a:sym typeface="Poppins"/>
              </a:rPr>
              <a:t>según estudios técnicos</a:t>
            </a:r>
          </a:p>
          <a:p>
            <a:pPr lvl="0">
              <a:lnSpc>
                <a:spcPct val="115000"/>
              </a:lnSpc>
            </a:pPr>
            <a:endParaRPr lang="es-GT" sz="1200" b="1" dirty="0">
              <a:solidFill>
                <a:srgbClr val="095589"/>
              </a:solidFill>
              <a:latin typeface="Century Gothic" panose="020B050202020202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pPr lvl="0">
              <a:lnSpc>
                <a:spcPct val="115000"/>
              </a:lnSpc>
            </a:pPr>
            <a:r>
              <a:rPr lang="es-GT" sz="1200" b="1" dirty="0">
                <a:solidFill>
                  <a:srgbClr val="095589"/>
                </a:solidFill>
                <a:latin typeface="Century Gothic" panose="020B0502020202020204" pitchFamily="34" charset="0"/>
                <a:ea typeface="Poppins"/>
                <a:cs typeface="Calibri" panose="020F0502020204030204" pitchFamily="34" charset="0"/>
                <a:sym typeface="Poppins"/>
              </a:rPr>
              <a:t>Generación de empleos directos:</a:t>
            </a:r>
          </a:p>
          <a:p>
            <a:pPr lvl="0">
              <a:lnSpc>
                <a:spcPct val="115000"/>
              </a:lnSpc>
            </a:pPr>
            <a:r>
              <a:rPr lang="es-ES" sz="1200" dirty="0">
                <a:solidFill>
                  <a:srgbClr val="095589"/>
                </a:solidFill>
                <a:latin typeface="Century Gothic" panose="020B0502020202020204" pitchFamily="34" charset="0"/>
                <a:ea typeface="Poppins"/>
                <a:cs typeface="Calibri" panose="020F0502020204030204" pitchFamily="34" charset="0"/>
                <a:sym typeface="Poppins"/>
              </a:rPr>
              <a:t>3,800</a:t>
            </a:r>
            <a:r>
              <a:rPr lang="es-GT" sz="1200" dirty="0">
                <a:solidFill>
                  <a:srgbClr val="095589"/>
                </a:solidFill>
                <a:latin typeface="Century Gothic" panose="020B0502020202020204" pitchFamily="34" charset="0"/>
                <a:ea typeface="Poppins"/>
                <a:cs typeface="Calibri" panose="020F0502020204030204" pitchFamily="34" charset="0"/>
                <a:sym typeface="Poppins"/>
              </a:rPr>
              <a:t> empleos durante el plazo del contrato.</a:t>
            </a:r>
          </a:p>
        </p:txBody>
      </p: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xmlns="" id="{B24576AA-95D8-4CB9-AFC2-1D151B6FF824}"/>
              </a:ext>
            </a:extLst>
          </p:cNvPr>
          <p:cNvCxnSpPr/>
          <p:nvPr/>
        </p:nvCxnSpPr>
        <p:spPr>
          <a:xfrm>
            <a:off x="6458171" y="4794577"/>
            <a:ext cx="2770950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ipse 28">
            <a:extLst>
              <a:ext uri="{FF2B5EF4-FFF2-40B4-BE49-F238E27FC236}">
                <a16:creationId xmlns:a16="http://schemas.microsoft.com/office/drawing/2014/main" xmlns="" id="{5E0DC772-59CB-4A12-8CBB-B3FDFF26F002}"/>
              </a:ext>
            </a:extLst>
          </p:cNvPr>
          <p:cNvSpPr/>
          <p:nvPr/>
        </p:nvSpPr>
        <p:spPr>
          <a:xfrm>
            <a:off x="3865264" y="3896064"/>
            <a:ext cx="2509934" cy="25099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33" name="Picture 1">
            <a:extLst>
              <a:ext uri="{FF2B5EF4-FFF2-40B4-BE49-F238E27FC236}">
                <a16:creationId xmlns:a16="http://schemas.microsoft.com/office/drawing/2014/main" xmlns="" id="{AF9F23BB-DB03-4278-A4D7-88765C7F57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34" t="-216" r="-270"/>
          <a:stretch/>
        </p:blipFill>
        <p:spPr>
          <a:xfrm>
            <a:off x="638940" y="1563879"/>
            <a:ext cx="2200203" cy="2178862"/>
          </a:xfrm>
          <a:prstGeom prst="ellipse">
            <a:avLst/>
          </a:prstGeom>
        </p:spPr>
      </p:pic>
      <p:pic>
        <p:nvPicPr>
          <p:cNvPr id="34" name="Picture 3">
            <a:extLst>
              <a:ext uri="{FF2B5EF4-FFF2-40B4-BE49-F238E27FC236}">
                <a16:creationId xmlns:a16="http://schemas.microsoft.com/office/drawing/2014/main" xmlns="" id="{719AA579-5088-4F90-9DFE-1E731CF3847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8171" y="1563879"/>
            <a:ext cx="2153726" cy="2168768"/>
          </a:xfrm>
          <a:prstGeom prst="ellipse">
            <a:avLst/>
          </a:prstGeom>
        </p:spPr>
      </p:pic>
      <p:pic>
        <p:nvPicPr>
          <p:cNvPr id="35" name="Picture 5">
            <a:extLst>
              <a:ext uri="{FF2B5EF4-FFF2-40B4-BE49-F238E27FC236}">
                <a16:creationId xmlns:a16="http://schemas.microsoft.com/office/drawing/2014/main" xmlns="" id="{EF680E0B-CDBB-4C98-B9AA-0C0D22E14F3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4306" y="4078029"/>
            <a:ext cx="2219726" cy="2166634"/>
          </a:xfrm>
          <a:prstGeom prst="ellipse">
            <a:avLst/>
          </a:prstGeom>
        </p:spPr>
      </p:pic>
      <p:grpSp>
        <p:nvGrpSpPr>
          <p:cNvPr id="19" name="Grupo 18"/>
          <p:cNvGrpSpPr/>
          <p:nvPr/>
        </p:nvGrpSpPr>
        <p:grpSpPr>
          <a:xfrm>
            <a:off x="-362857" y="191914"/>
            <a:ext cx="2641600" cy="705669"/>
            <a:chOff x="-362857" y="191914"/>
            <a:chExt cx="2641600" cy="705669"/>
          </a:xfrm>
        </p:grpSpPr>
        <p:grpSp>
          <p:nvGrpSpPr>
            <p:cNvPr id="22" name="Grupo 21"/>
            <p:cNvGrpSpPr/>
            <p:nvPr/>
          </p:nvGrpSpPr>
          <p:grpSpPr>
            <a:xfrm>
              <a:off x="-362857" y="205721"/>
              <a:ext cx="2641600" cy="691862"/>
              <a:chOff x="-609600" y="379892"/>
              <a:chExt cx="3251200" cy="851522"/>
            </a:xfrm>
          </p:grpSpPr>
          <p:sp>
            <p:nvSpPr>
              <p:cNvPr id="24" name="Rectángulo redondeado 23"/>
              <p:cNvSpPr/>
              <p:nvPr/>
            </p:nvSpPr>
            <p:spPr>
              <a:xfrm>
                <a:off x="-609600" y="461973"/>
                <a:ext cx="3251200" cy="769441"/>
              </a:xfrm>
              <a:prstGeom prst="roundRect">
                <a:avLst>
                  <a:gd name="adj" fmla="val 50000"/>
                </a:avLst>
              </a:prstGeom>
              <a:solidFill>
                <a:srgbClr val="049F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GT"/>
              </a:p>
            </p:txBody>
          </p:sp>
          <p:sp>
            <p:nvSpPr>
              <p:cNvPr id="25" name="Rectángulo redondeado 24"/>
              <p:cNvSpPr/>
              <p:nvPr/>
            </p:nvSpPr>
            <p:spPr>
              <a:xfrm>
                <a:off x="-609600" y="379892"/>
                <a:ext cx="3251200" cy="769441"/>
              </a:xfrm>
              <a:prstGeom prst="roundRect">
                <a:avLst>
                  <a:gd name="adj" fmla="val 50000"/>
                </a:avLst>
              </a:prstGeom>
              <a:solidFill>
                <a:srgbClr val="0134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GT"/>
              </a:p>
            </p:txBody>
          </p:sp>
        </p:grpSp>
        <p:sp>
          <p:nvSpPr>
            <p:cNvPr id="23" name="CuadroTexto 22"/>
            <p:cNvSpPr txBox="1"/>
            <p:nvPr/>
          </p:nvSpPr>
          <p:spPr>
            <a:xfrm>
              <a:off x="739716" y="191914"/>
              <a:ext cx="12967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2023</a:t>
              </a:r>
            </a:p>
          </p:txBody>
        </p:sp>
      </p:grpSp>
      <p:sp>
        <p:nvSpPr>
          <p:cNvPr id="27" name="CuadroTexto 26">
            <a:extLst>
              <a:ext uri="{FF2B5EF4-FFF2-40B4-BE49-F238E27FC236}">
                <a16:creationId xmlns:a16="http://schemas.microsoft.com/office/drawing/2014/main" xmlns="" id="{B2EE772F-FE9F-4855-BF23-8B895DC1CEAF}"/>
              </a:ext>
            </a:extLst>
          </p:cNvPr>
          <p:cNvSpPr txBox="1"/>
          <p:nvPr/>
        </p:nvSpPr>
        <p:spPr>
          <a:xfrm>
            <a:off x="3129411" y="450226"/>
            <a:ext cx="7335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9558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Proyectos</a:t>
            </a:r>
            <a:r>
              <a:rPr lang="en-US" sz="2400" b="1" dirty="0">
                <a:solidFill>
                  <a:srgbClr val="09558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9558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en</a:t>
            </a:r>
            <a:r>
              <a:rPr lang="en-US" sz="2400" b="1" dirty="0">
                <a:solidFill>
                  <a:srgbClr val="09558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9558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Estructuración</a:t>
            </a:r>
            <a:r>
              <a:rPr lang="en-US" sz="2400" b="1" dirty="0">
                <a:solidFill>
                  <a:srgbClr val="09558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9558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por</a:t>
            </a:r>
            <a:r>
              <a:rPr lang="en-US" sz="2400" b="1" dirty="0">
                <a:solidFill>
                  <a:srgbClr val="09558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b="1" dirty="0" err="1">
                <a:solidFill>
                  <a:srgbClr val="09558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Alianza</a:t>
            </a:r>
            <a:r>
              <a:rPr lang="en-US" sz="2400" b="1" dirty="0">
                <a:solidFill>
                  <a:srgbClr val="09558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9558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Público</a:t>
            </a:r>
            <a:r>
              <a:rPr lang="en-US" sz="2400" b="1" dirty="0">
                <a:solidFill>
                  <a:srgbClr val="09558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9558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Privada</a:t>
            </a:r>
            <a:endParaRPr lang="es-GT" sz="2400" b="1" dirty="0">
              <a:solidFill>
                <a:srgbClr val="095589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477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05774" y="3994655"/>
            <a:ext cx="4851597" cy="1674132"/>
          </a:xfrm>
          <a:effectLst>
            <a:outerShdw blurRad="177800" dist="38100" dir="5400000" algn="t" rotWithShape="0">
              <a:prstClr val="black">
                <a:alpha val="62000"/>
              </a:prstClr>
            </a:outerShdw>
          </a:effectLst>
        </p:spPr>
        <p:txBody>
          <a:bodyPr/>
          <a:lstStyle/>
          <a:p>
            <a:r>
              <a:rPr lang="es-ES" sz="5400" dirty="0"/>
              <a:t>Iniciativas de proyectos</a:t>
            </a:r>
            <a:endParaRPr lang="es-GT" sz="4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14DBBBF4-2923-8B42-B54C-EC70594882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78125" y="4846318"/>
            <a:ext cx="1390435" cy="582123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734203" y="5805487"/>
            <a:ext cx="48752" cy="358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s-GT">
              <a:solidFill>
                <a:prstClr val="white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5F436E09-109F-486C-8B8C-60F2827B8138}"/>
              </a:ext>
            </a:extLst>
          </p:cNvPr>
          <p:cNvSpPr txBox="1"/>
          <p:nvPr/>
        </p:nvSpPr>
        <p:spPr>
          <a:xfrm>
            <a:off x="893859" y="5805487"/>
            <a:ext cx="6305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FFD201"/>
                </a:solidFill>
                <a:latin typeface="Century Gothic" panose="020B0502020202020204" pitchFamily="34" charset="0"/>
              </a:rPr>
              <a:t>Un apoyo al Desarrollo de Infraestructura Económica</a:t>
            </a:r>
            <a:endParaRPr lang="es-GT" b="1" dirty="0">
              <a:solidFill>
                <a:srgbClr val="FFD20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216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12850</TotalTime>
  <Words>982</Words>
  <Application>Microsoft Macintosh PowerPoint</Application>
  <PresentationFormat>Personalizado</PresentationFormat>
  <Paragraphs>212</Paragraphs>
  <Slides>18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1_Tema de Office</vt:lpstr>
      <vt:lpstr>Presentación de PowerPoint</vt:lpstr>
      <vt:lpstr>OBRA PÚBLICA</vt:lpstr>
      <vt:lpstr>APP</vt:lpstr>
      <vt:lpstr>Presentación de PowerPoint</vt:lpstr>
      <vt:lpstr>Portafolio de proyectos por APP</vt:lpstr>
      <vt:lpstr>Presentación de PowerPoint</vt:lpstr>
      <vt:lpstr>Presentación de PowerPoint</vt:lpstr>
      <vt:lpstr>Presentación de PowerPoint</vt:lpstr>
      <vt:lpstr>Iniciativas de proyectos</vt:lpstr>
      <vt:lpstr>Presentación de PowerPoint</vt:lpstr>
      <vt:lpstr>Presentación de PowerPoint</vt:lpstr>
      <vt:lpstr>Presentación de PowerPoint</vt:lpstr>
      <vt:lpstr>Presentación de PowerPoint</vt:lpstr>
      <vt:lpstr>Planificación y presupuesto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Ingrid Maribel Alfaro Menéndez</cp:lastModifiedBy>
  <cp:revision>337</cp:revision>
  <cp:lastPrinted>2022-08-01T18:34:43Z</cp:lastPrinted>
  <dcterms:created xsi:type="dcterms:W3CDTF">2021-03-05T16:16:59Z</dcterms:created>
  <dcterms:modified xsi:type="dcterms:W3CDTF">2022-08-03T03:15:54Z</dcterms:modified>
</cp:coreProperties>
</file>