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sldIdLst>
    <p:sldId id="256" r:id="rId3"/>
    <p:sldId id="276" r:id="rId4"/>
    <p:sldId id="278" r:id="rId5"/>
    <p:sldId id="279" r:id="rId6"/>
    <p:sldId id="260" r:id="rId7"/>
    <p:sldId id="261" r:id="rId8"/>
    <p:sldId id="269" r:id="rId9"/>
  </p:sldIdLst>
  <p:sldSz cx="12192000" cy="6858000"/>
  <p:notesSz cx="6950075" cy="92360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345"/>
    <a:srgbClr val="191A47"/>
    <a:srgbClr val="1C185D"/>
    <a:srgbClr val="00153E"/>
    <a:srgbClr val="172722"/>
    <a:srgbClr val="111231"/>
    <a:srgbClr val="0F9FB6"/>
    <a:srgbClr val="001B50"/>
    <a:srgbClr val="19A4B9"/>
    <a:srgbClr val="291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ramirez\Desktop\5%20AREAS%20DE%20ACCION%20CI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41765184684875E-3"/>
          <c:y val="0"/>
          <c:w val="0.99847110111892534"/>
          <c:h val="0.92338218215096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Hoja2!$F$4</c:f>
              <c:strCache>
                <c:ptCount val="1"/>
                <c:pt idx="0">
                  <c:v> Funcionamiento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Hoja2!$D$5:$E$18</c:f>
              <c:strCache>
                <c:ptCount val="14"/>
                <c:pt idx="0">
                  <c:v>01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</c:strCache>
            </c:strRef>
          </c:cat>
          <c:val>
            <c:numRef>
              <c:f>Hoja2!$F$5:$F$18</c:f>
            </c:numRef>
          </c:val>
          <c:extLst>
            <c:ext xmlns:c16="http://schemas.microsoft.com/office/drawing/2014/chart" uri="{C3380CC4-5D6E-409C-BE32-E72D297353CC}">
              <c16:uniqueId val="{00000000-A0EA-445F-A0C7-EF6C98EE14AF}"/>
            </c:ext>
          </c:extLst>
        </c:ser>
        <c:ser>
          <c:idx val="1"/>
          <c:order val="1"/>
          <c:tx>
            <c:strRef>
              <c:f>Hoja2!$G$4</c:f>
              <c:strCache>
                <c:ptCount val="1"/>
                <c:pt idx="0">
                  <c:v> Inversión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Hoja2!$D$5:$E$18</c:f>
              <c:strCache>
                <c:ptCount val="14"/>
                <c:pt idx="0">
                  <c:v>01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</c:strCache>
            </c:strRef>
          </c:cat>
          <c:val>
            <c:numRef>
              <c:f>Hoja2!$G$5:$G$18</c:f>
            </c:numRef>
          </c:val>
          <c:extLst>
            <c:ext xmlns:c16="http://schemas.microsoft.com/office/drawing/2014/chart" uri="{C3380CC4-5D6E-409C-BE32-E72D297353CC}">
              <c16:uniqueId val="{00000001-A0EA-445F-A0C7-EF6C98EE14AF}"/>
            </c:ext>
          </c:extLst>
        </c:ser>
        <c:ser>
          <c:idx val="2"/>
          <c:order val="2"/>
          <c:tx>
            <c:strRef>
              <c:f>Hoja2!$H$4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53345"/>
            </a:solidFill>
            <a:ln w="139700">
              <a:solidFill>
                <a:srgbClr val="19A4B9"/>
              </a:solidFill>
              <a:miter lim="800000"/>
            </a:ln>
            <a:effectLst>
              <a:outerShdw blurRad="50800" dist="50800" dir="5400000" sx="4000" sy="4000" algn="ctr" rotWithShape="0">
                <a:srgbClr val="000000">
                  <a:alpha val="43137"/>
                </a:srgbClr>
              </a:outerShdw>
              <a:softEdge rad="0"/>
            </a:effectLst>
          </c:spPr>
          <c:invertIfNegative val="0"/>
          <c:dLbls>
            <c:dLbl>
              <c:idx val="0"/>
              <c:layout>
                <c:manualLayout>
                  <c:x val="2.0058992391008196E-2"/>
                  <c:y val="-1.42140471346757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EA-445F-A0C7-EF6C98EE14AF}"/>
                </c:ext>
              </c:extLst>
            </c:dLbl>
            <c:dLbl>
              <c:idx val="1"/>
              <c:layout>
                <c:manualLayout>
                  <c:x val="1.3133712343775346E-17"/>
                  <c:y val="0.402731335482477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EA-445F-A0C7-EF6C98EE14AF}"/>
                </c:ext>
              </c:extLst>
            </c:dLbl>
            <c:dLbl>
              <c:idx val="2"/>
              <c:layout>
                <c:manualLayout>
                  <c:x val="0"/>
                  <c:y val="-3.7904125692468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EA-445F-A0C7-EF6C98EE14AF}"/>
                </c:ext>
              </c:extLst>
            </c:dLbl>
            <c:dLbl>
              <c:idx val="3"/>
              <c:layout>
                <c:manualLayout>
                  <c:x val="2.8655703415726001E-3"/>
                  <c:y val="-4.26421414040270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EA-445F-A0C7-EF6C98EE14AF}"/>
                </c:ext>
              </c:extLst>
            </c:dLbl>
            <c:dLbl>
              <c:idx val="4"/>
              <c:layout>
                <c:manualLayout>
                  <c:x val="0"/>
                  <c:y val="-5.44871806829234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EA-445F-A0C7-EF6C98EE14AF}"/>
                </c:ext>
              </c:extLst>
            </c:dLbl>
            <c:dLbl>
              <c:idx val="5"/>
              <c:layout>
                <c:manualLayout>
                  <c:x val="-5.2534849375101383E-17"/>
                  <c:y val="-2.6059086413572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EA-445F-A0C7-EF6C98EE14AF}"/>
                </c:ext>
              </c:extLst>
            </c:dLbl>
            <c:dLbl>
              <c:idx val="6"/>
              <c:layout>
                <c:manualLayout>
                  <c:x val="0"/>
                  <c:y val="-3.5535117836689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EA-445F-A0C7-EF6C98EE14AF}"/>
                </c:ext>
              </c:extLst>
            </c:dLbl>
            <c:dLbl>
              <c:idx val="7"/>
              <c:layout>
                <c:manualLayout>
                  <c:x val="-1.4327851707863E-3"/>
                  <c:y val="-5.21181728271442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EA-445F-A0C7-EF6C98EE14AF}"/>
                </c:ext>
              </c:extLst>
            </c:dLbl>
            <c:dLbl>
              <c:idx val="8"/>
              <c:layout>
                <c:manualLayout>
                  <c:x val="0"/>
                  <c:y val="-4.9749164971364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EA-445F-A0C7-EF6C98EE14AF}"/>
                </c:ext>
              </c:extLst>
            </c:dLbl>
            <c:dLbl>
              <c:idx val="9"/>
              <c:layout>
                <c:manualLayout>
                  <c:x val="0"/>
                  <c:y val="-4.7380157115585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EA-445F-A0C7-EF6C98EE14AF}"/>
                </c:ext>
              </c:extLst>
            </c:dLbl>
            <c:dLbl>
              <c:idx val="10"/>
              <c:layout>
                <c:manualLayout>
                  <c:x val="0"/>
                  <c:y val="-4.7380157115585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EA-445F-A0C7-EF6C98EE14AF}"/>
                </c:ext>
              </c:extLst>
            </c:dLbl>
            <c:dLbl>
              <c:idx val="11"/>
              <c:layout>
                <c:manualLayout>
                  <c:x val="0"/>
                  <c:y val="-3.5535117836689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EA-445F-A0C7-EF6C98EE14AF}"/>
                </c:ext>
              </c:extLst>
            </c:dLbl>
            <c:dLbl>
              <c:idx val="12"/>
              <c:layout>
                <c:manualLayout>
                  <c:x val="-1.0506969875020277E-16"/>
                  <c:y val="-3.7904125692468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EA-445F-A0C7-EF6C98EE14AF}"/>
                </c:ext>
              </c:extLst>
            </c:dLbl>
            <c:dLbl>
              <c:idx val="13"/>
              <c:layout>
                <c:manualLayout>
                  <c:x val="-1.7193422049435601E-2"/>
                  <c:y val="-1.6583054990454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0EA-445F-A0C7-EF6C98EE14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Calibri" panose="020F0502020204030204" pitchFamily="34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Hoja2!$D$5:$E$18</c:f>
              <c:strCache>
                <c:ptCount val="14"/>
                <c:pt idx="0">
                  <c:v>01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</c:strCache>
            </c:strRef>
          </c:cat>
          <c:val>
            <c:numRef>
              <c:f>Hoja2!$H$5:$H$18</c:f>
              <c:numCache>
                <c:formatCode>_("Q"* #,##0.00_);_("Q"* \(#,##0.00\);_("Q"* "-"??_);_(@_)</c:formatCode>
                <c:ptCount val="14"/>
                <c:pt idx="0">
                  <c:v>63000000</c:v>
                </c:pt>
                <c:pt idx="1">
                  <c:v>4131725563</c:v>
                </c:pt>
                <c:pt idx="2">
                  <c:v>14951270</c:v>
                </c:pt>
                <c:pt idx="3">
                  <c:v>199393525</c:v>
                </c:pt>
                <c:pt idx="4">
                  <c:v>459530210</c:v>
                </c:pt>
                <c:pt idx="5">
                  <c:v>15545990</c:v>
                </c:pt>
                <c:pt idx="6">
                  <c:v>50082837</c:v>
                </c:pt>
                <c:pt idx="7">
                  <c:v>29358660</c:v>
                </c:pt>
                <c:pt idx="8">
                  <c:v>49282837</c:v>
                </c:pt>
                <c:pt idx="9">
                  <c:v>660666000</c:v>
                </c:pt>
                <c:pt idx="10">
                  <c:v>27564772</c:v>
                </c:pt>
                <c:pt idx="11">
                  <c:v>10284867</c:v>
                </c:pt>
                <c:pt idx="12">
                  <c:v>23021091</c:v>
                </c:pt>
                <c:pt idx="13">
                  <c:v>7222378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0EA-445F-A0C7-EF6C98EE14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34"/>
        <c:overlap val="-90"/>
        <c:axId val="760361744"/>
        <c:axId val="760350096"/>
      </c:barChart>
      <c:catAx>
        <c:axId val="760361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760350096"/>
        <c:crosses val="autoZero"/>
        <c:auto val="1"/>
        <c:lblAlgn val="ctr"/>
        <c:lblOffset val="100"/>
        <c:noMultiLvlLbl val="0"/>
      </c:catAx>
      <c:valAx>
        <c:axId val="760350096"/>
        <c:scaling>
          <c:orientation val="minMax"/>
        </c:scaling>
        <c:delete val="1"/>
        <c:axPos val="l"/>
        <c:numFmt formatCode="_(&quot;Q&quot;* #,##0.00_);_(&quot;Q&quot;* \(#,##0.00\);_(&quot;Q&quot;* &quot;-&quot;??_);_(@_)" sourceLinked="1"/>
        <c:majorTickMark val="none"/>
        <c:minorTickMark val="none"/>
        <c:tickLblPos val="nextTo"/>
        <c:crossAx val="760361744"/>
        <c:crosses val="autoZero"/>
        <c:crossBetween val="between"/>
      </c:valAx>
      <c:spPr>
        <a:gradFill>
          <a:gsLst>
            <a:gs pos="0">
              <a:srgbClr val="153345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153345"/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dirty="0">
                <a:solidFill>
                  <a:schemeClr val="bg1"/>
                </a:solidFill>
                <a:latin typeface="Montserrat" panose="00000500000000000000" pitchFamily="2" charset="0"/>
              </a:rPr>
              <a:t>PRESUPUESTO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F9F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Hoja4!$B$6:$B$8</c:f>
              <c:strCache>
                <c:ptCount val="3"/>
                <c:pt idx="0">
                  <c:v>CAMINOS</c:v>
                </c:pt>
                <c:pt idx="1">
                  <c:v>COVIAL</c:v>
                </c:pt>
                <c:pt idx="2">
                  <c:v>FSS</c:v>
                </c:pt>
              </c:strCache>
            </c:strRef>
          </c:cat>
          <c:val>
            <c:numRef>
              <c:f>Hoja4!$C$6:$C$8</c:f>
              <c:numCache>
                <c:formatCode>_("Q"* #,##0.00_);_("Q"* \(#,##0.00\);_("Q"* "-"??_);_(@_)</c:formatCode>
                <c:ptCount val="3"/>
                <c:pt idx="0">
                  <c:v>1936</c:v>
                </c:pt>
                <c:pt idx="1">
                  <c:v>839.67</c:v>
                </c:pt>
                <c:pt idx="2">
                  <c:v>46.04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E-4A42-A79C-29E32651E1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22598080"/>
        <c:axId val="722586016"/>
      </c:barChart>
      <c:catAx>
        <c:axId val="722598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GT"/>
          </a:p>
        </c:txPr>
        <c:crossAx val="722586016"/>
        <c:crosses val="autoZero"/>
        <c:auto val="1"/>
        <c:lblAlgn val="ctr"/>
        <c:lblOffset val="100"/>
        <c:noMultiLvlLbl val="0"/>
      </c:catAx>
      <c:valAx>
        <c:axId val="722586016"/>
        <c:scaling>
          <c:orientation val="minMax"/>
        </c:scaling>
        <c:delete val="1"/>
        <c:axPos val="l"/>
        <c:numFmt formatCode="_(&quot;Q&quot;* #,##0.00_);_(&quot;Q&quot;* \(#,##0.00\);_(&quot;Q&quot;* &quot;-&quot;??_);_(@_)" sourceLinked="1"/>
        <c:majorTickMark val="none"/>
        <c:minorTickMark val="none"/>
        <c:tickLblPos val="nextTo"/>
        <c:crossAx val="72259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4000">
          <a:srgbClr val="111231"/>
        </a:gs>
        <a:gs pos="100000">
          <a:schemeClr val="accent1">
            <a:lumMod val="45000"/>
            <a:lumOff val="55000"/>
          </a:schemeClr>
        </a:gs>
        <a:gs pos="99000">
          <a:schemeClr val="accent1">
            <a:lumMod val="45000"/>
            <a:lumOff val="55000"/>
          </a:schemeClr>
        </a:gs>
        <a:gs pos="31000">
          <a:srgbClr val="153345"/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Proyección</a:t>
            </a:r>
            <a:r>
              <a:rPr lang="en-US" sz="180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 2023</a:t>
            </a:r>
            <a:endParaRPr lang="en-US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Hoja3!$C$4</c:f>
              <c:strCache>
                <c:ptCount val="1"/>
                <c:pt idx="0">
                  <c:v> Presupuesto  </c:v>
                </c:pt>
              </c:strCache>
            </c:strRef>
          </c:tx>
          <c:spPr>
            <a:solidFill>
              <a:srgbClr val="0F9FB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0.416666666666666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31-43F1-A976-9503FC69C34B}"/>
                </c:ext>
              </c:extLst>
            </c:dLbl>
            <c:dLbl>
              <c:idx val="1"/>
              <c:layout>
                <c:manualLayout>
                  <c:x val="0"/>
                  <c:y val="0.430555398601852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31-43F1-A976-9503FC69C34B}"/>
                </c:ext>
              </c:extLst>
            </c:dLbl>
            <c:dLbl>
              <c:idx val="2"/>
              <c:layout>
                <c:manualLayout>
                  <c:x val="-1.0185067526415994E-16"/>
                  <c:y val="0.365740740740740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31-43F1-A976-9503FC69C3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Hoja3!$B$5:$B$7</c:f>
              <c:strCache>
                <c:ptCount val="3"/>
                <c:pt idx="0">
                  <c:v>CAMINOS</c:v>
                </c:pt>
                <c:pt idx="1">
                  <c:v>COVIAL</c:v>
                </c:pt>
                <c:pt idx="2">
                  <c:v>FSS</c:v>
                </c:pt>
              </c:strCache>
            </c:strRef>
          </c:cat>
          <c:val>
            <c:numRef>
              <c:f>Hoja3!$C$5:$C$7</c:f>
              <c:numCache>
                <c:formatCode>_("Q"* #,##0.00_);_("Q"* \(#,##0.00\);_("Q"* "-"??_);_(@_)</c:formatCode>
                <c:ptCount val="3"/>
                <c:pt idx="0">
                  <c:v>112800000</c:v>
                </c:pt>
                <c:pt idx="1">
                  <c:v>100968747.31</c:v>
                </c:pt>
                <c:pt idx="2">
                  <c:v>136914670.50999999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31-43F1-A976-9503FC69C3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22596832"/>
        <c:axId val="722589344"/>
      </c:barChart>
      <c:catAx>
        <c:axId val="72259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GT"/>
          </a:p>
        </c:txPr>
        <c:crossAx val="722589344"/>
        <c:crosses val="autoZero"/>
        <c:auto val="1"/>
        <c:lblAlgn val="ctr"/>
        <c:lblOffset val="100"/>
        <c:noMultiLvlLbl val="0"/>
      </c:catAx>
      <c:valAx>
        <c:axId val="722589344"/>
        <c:scaling>
          <c:orientation val="minMax"/>
        </c:scaling>
        <c:delete val="1"/>
        <c:axPos val="l"/>
        <c:numFmt formatCode="_(&quot;Q&quot;* #,##0.00_);_(&quot;Q&quot;* \(#,##0.00\);_(&quot;Q&quot;* &quot;-&quot;??_);_(@_)" sourceLinked="1"/>
        <c:majorTickMark val="none"/>
        <c:minorTickMark val="none"/>
        <c:tickLblPos val="nextTo"/>
        <c:crossAx val="72259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rgbClr val="153345"/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45000"/>
            <a:lumOff val="55000"/>
          </a:schemeClr>
        </a:gs>
        <a:gs pos="0">
          <a:srgbClr val="153345"/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CBAB9B6-461F-F368-32A4-32F0C3FD8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8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D3EDC-67DA-2096-AB32-71CAA19E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E1F318-E478-503D-2BC4-B06B876D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1AA084-7172-219F-4690-D54786A1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713A18-0A71-423A-B4A5-EDDFBD4D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39D932-BDC2-57D7-02D2-71E1F422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800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9C4526-9EBF-3967-10F1-9C8C37DAD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96C34-D041-5B72-3884-482DF39B2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C6767A-2635-E402-9440-5CEFAAE6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37E06E-A7A2-6D30-27B0-AAA9CAE2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4D591-FEBF-090A-6680-53D702C4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008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795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179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7719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193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922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0085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4650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545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19187C-AA44-F069-513D-848D28881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0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763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83631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310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03D703-236A-C57D-581D-3BA2E8398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7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28461-822D-996E-7E1B-D6ADD05B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8DDC5-0715-F388-1C96-835B94ADD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B8C613-DABA-56B9-18F9-C999BB8EA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EBF560-8591-6AF6-18E6-AC234DD6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8A8768-EF57-F393-532A-1807934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43ED92-A12D-7348-B4FB-C4F0AC1A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597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DEB47-139D-C2B2-71B6-ECB3229B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F933F5-A21C-F973-BB84-87FEC92E7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21A671-8198-6A3D-3422-74FA12CE4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39787D-CC8F-4CA9-AB2A-11FACF8BE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99EF6C-0FDD-4FDF-2B2F-FEA22DC2D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DC296D-DACF-FF45-011F-91B71BB2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397544-A92C-DE1F-BB7F-6F2D8BF6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3FB075-75BD-2893-5E06-0F91053A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159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0CD2A-A088-C35F-BD19-C481ACD0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8A9C4D-268E-5667-7FBB-F310CAEC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C16AD3-B2B2-EEFE-A8A8-8AD1B20B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AA7207-17C0-42C9-7FD4-919D1D02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057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CA208D-1959-4606-39C3-BA524BB7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5EAB61-80E4-D3FA-0D68-40DAB083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8E2770-A4AC-22FC-6F4A-B08A34F5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244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7F2D-9FBC-5BB5-5A43-B655864F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7C4D28-B0FE-ED4A-DAB7-FA81D9578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8D08E1-C404-5046-9FED-08C8894E6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FC0FA1-DB55-FA45-9BC3-E3D37D18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C88161-5580-E9E2-DB98-7F2AAC31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E0C0AA-6870-8A15-9428-1BD81866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333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8F473-206F-B2CD-A6A1-5389965F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16CB89-8208-8E6E-0AF9-3B767FBE3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2A3DC4-9321-4AC6-6F98-538BC5FA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3A361C-74C3-96F7-FEDE-8697045A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A4B870-8B81-6EDB-6773-CC042E7A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DAF04D-3E2C-E243-73CF-2F7688B6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249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C8ED34-893C-D129-C05B-34AD463F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BE3B30-B8B1-E66D-9800-89E40045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E3FB0B-34AB-943E-CDB8-D7271EF7D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D92D1-6843-08F8-69FD-26C8FE89A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BC3F3-1AFA-D9EE-2D16-D5D93859C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6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216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4AB691-6ECA-FA7D-9F31-9FEC2386F23B}"/>
              </a:ext>
            </a:extLst>
          </p:cNvPr>
          <p:cNvSpPr txBox="1"/>
          <p:nvPr/>
        </p:nvSpPr>
        <p:spPr>
          <a:xfrm>
            <a:off x="5104141" y="3066255"/>
            <a:ext cx="6369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spc="-150" dirty="0">
                <a:solidFill>
                  <a:srgbClr val="1C185D"/>
                </a:solidFill>
                <a:latin typeface="Montserrat" panose="00000500000000000000" pitchFamily="2" charset="0"/>
              </a:rPr>
              <a:t>MINISTERIO DE COMUNICACIONES, INFRAESTRUCTURA Y VIVIENDA -CIV-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A54C34-4308-7F33-77CF-21F52B4F0B4D}"/>
              </a:ext>
            </a:extLst>
          </p:cNvPr>
          <p:cNvSpPr txBox="1"/>
          <p:nvPr/>
        </p:nvSpPr>
        <p:spPr>
          <a:xfrm>
            <a:off x="4835201" y="3774141"/>
            <a:ext cx="6369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spc="-150" dirty="0">
                <a:solidFill>
                  <a:srgbClr val="1C185D"/>
                </a:solidFill>
                <a:latin typeface="Montserrat" panose="00000500000000000000" pitchFamily="2" charset="0"/>
              </a:rPr>
              <a:t>“INFRAESTRUCTURA   E   INVERSIÓN”</a:t>
            </a:r>
          </a:p>
        </p:txBody>
      </p:sp>
      <p:pic>
        <p:nvPicPr>
          <p:cNvPr id="1026" name="Picture 2" descr="PLAN OPERATIVO ANUAL 2019 y MULTIANUAL 2019-2023">
            <a:extLst>
              <a:ext uri="{FF2B5EF4-FFF2-40B4-BE49-F238E27FC236}">
                <a16:creationId xmlns:a16="http://schemas.microsoft.com/office/drawing/2014/main" id="{F488574C-39AF-8DC9-3020-322C18D2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837" y="5311588"/>
            <a:ext cx="1041587" cy="7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922C9E-320D-0394-5CFC-DD0A0E488975}"/>
              </a:ext>
            </a:extLst>
          </p:cNvPr>
          <p:cNvSpPr txBox="1"/>
          <p:nvPr/>
        </p:nvSpPr>
        <p:spPr>
          <a:xfrm>
            <a:off x="4888989" y="2239560"/>
            <a:ext cx="63699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-150" dirty="0">
                <a:solidFill>
                  <a:srgbClr val="1C185D"/>
                </a:solidFill>
                <a:latin typeface="Montserrat" panose="00000500000000000000" pitchFamily="2" charset="0"/>
              </a:rPr>
              <a:t>Asignación Presupuestaria por Programa </a:t>
            </a:r>
            <a:br>
              <a:rPr lang="es-ES_tradnl" sz="4400" b="1" spc="-150" dirty="0">
                <a:solidFill>
                  <a:srgbClr val="1C185D"/>
                </a:solidFill>
                <a:latin typeface="Montserrat" panose="00000500000000000000" pitchFamily="2" charset="0"/>
              </a:rPr>
            </a:br>
            <a:r>
              <a:rPr lang="es-ES_tradnl" sz="4400" b="1" spc="-150" dirty="0">
                <a:solidFill>
                  <a:srgbClr val="1C185D"/>
                </a:solidFill>
                <a:latin typeface="Montserrat" panose="00000500000000000000" pitchFamily="2" charset="0"/>
              </a:rPr>
              <a:t> </a:t>
            </a:r>
            <a:r>
              <a:rPr lang="es-ES_tradnl" sz="3600" b="1" spc="-150" dirty="0">
                <a:solidFill>
                  <a:srgbClr val="1C185D"/>
                </a:solidFill>
                <a:latin typeface="Montserrat" panose="00000500000000000000" pitchFamily="2" charset="0"/>
              </a:rPr>
              <a:t>-Techo 2023-</a:t>
            </a:r>
            <a:endParaRPr lang="es-ES_tradnl" sz="4400" b="1" spc="-150" dirty="0">
              <a:solidFill>
                <a:srgbClr val="1C185D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PLAN OPERATIVO ANUAL 2019 y MULTIANUAL 2019-2023">
            <a:extLst>
              <a:ext uri="{FF2B5EF4-FFF2-40B4-BE49-F238E27FC236}">
                <a16:creationId xmlns:a16="http://schemas.microsoft.com/office/drawing/2014/main" id="{EB9AC7CD-E1A0-B40F-0AF6-41EC5FA9D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837" y="5311588"/>
            <a:ext cx="1041587" cy="7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B13870B-6409-130B-83E6-46FC3F1243BC}"/>
              </a:ext>
            </a:extLst>
          </p:cNvPr>
          <p:cNvSpPr/>
          <p:nvPr/>
        </p:nvSpPr>
        <p:spPr>
          <a:xfrm>
            <a:off x="10326255" y="1052945"/>
            <a:ext cx="1714974" cy="739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8AB225D-6459-8D31-B8F6-34EA1D2DB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89892"/>
              </p:ext>
            </p:extLst>
          </p:nvPr>
        </p:nvGraphicFramePr>
        <p:xfrm>
          <a:off x="150771" y="1303086"/>
          <a:ext cx="6351630" cy="424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PLAN OPERATIVO ANUAL 2019 y MULTIANUAL 2019-2023">
            <a:extLst>
              <a:ext uri="{FF2B5EF4-FFF2-40B4-BE49-F238E27FC236}">
                <a16:creationId xmlns:a16="http://schemas.microsoft.com/office/drawing/2014/main" id="{0797C337-7883-FD81-D869-800AA722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38" y="5497165"/>
            <a:ext cx="773632" cy="5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9DBBAA-2644-F205-2246-D03B81B02852}"/>
              </a:ext>
            </a:extLst>
          </p:cNvPr>
          <p:cNvSpPr txBox="1"/>
          <p:nvPr/>
        </p:nvSpPr>
        <p:spPr>
          <a:xfrm>
            <a:off x="1790426" y="473513"/>
            <a:ext cx="7371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spc="-150" dirty="0">
                <a:solidFill>
                  <a:srgbClr val="1C185D"/>
                </a:solidFill>
                <a:latin typeface="Montserrat" panose="00000500000000000000" pitchFamily="2" charset="0"/>
              </a:rPr>
              <a:t>Asignación Presupuestaria por Programa </a:t>
            </a:r>
            <a:br>
              <a:rPr lang="es-ES_tradnl" sz="2400" b="1" spc="-150" dirty="0">
                <a:solidFill>
                  <a:srgbClr val="1C185D"/>
                </a:solidFill>
                <a:latin typeface="Montserrat" panose="00000500000000000000" pitchFamily="2" charset="0"/>
              </a:rPr>
            </a:br>
            <a:r>
              <a:rPr lang="es-ES_tradnl" sz="2400" b="1" spc="-150" dirty="0">
                <a:solidFill>
                  <a:srgbClr val="1C185D"/>
                </a:solidFill>
                <a:latin typeface="Montserrat" panose="00000500000000000000" pitchFamily="2" charset="0"/>
              </a:rPr>
              <a:t> </a:t>
            </a:r>
            <a:r>
              <a:rPr lang="es-ES_tradnl" b="1" spc="-150" dirty="0">
                <a:solidFill>
                  <a:srgbClr val="1C185D"/>
                </a:solidFill>
                <a:latin typeface="Montserrat" panose="00000500000000000000" pitchFamily="2" charset="0"/>
              </a:rPr>
              <a:t>-Techo 2023-</a:t>
            </a:r>
            <a:endParaRPr lang="es-ES_tradnl" sz="2400" b="1" spc="-150" dirty="0">
              <a:solidFill>
                <a:srgbClr val="1C185D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4B7A532-9FF3-F624-90C9-4525E1685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76502"/>
              </p:ext>
            </p:extLst>
          </p:nvPr>
        </p:nvGraphicFramePr>
        <p:xfrm>
          <a:off x="6615751" y="1312325"/>
          <a:ext cx="4390460" cy="4244737"/>
        </p:xfrm>
        <a:graphic>
          <a:graphicData uri="http://schemas.openxmlformats.org/drawingml/2006/table">
            <a:tbl>
              <a:tblPr/>
              <a:tblGrid>
                <a:gridCol w="4390460">
                  <a:extLst>
                    <a:ext uri="{9D8B030D-6E8A-4147-A177-3AD203B41FA5}">
                      <a16:colId xmlns:a16="http://schemas.microsoft.com/office/drawing/2014/main" val="4005564072"/>
                    </a:ext>
                  </a:extLst>
                </a:gridCol>
              </a:tblGrid>
              <a:tr h="24757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Descripción</a:t>
                      </a:r>
                    </a:p>
                  </a:txBody>
                  <a:tcPr marL="5586" marR="5586" marT="5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3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76706"/>
                  </a:ext>
                </a:extLst>
              </a:tr>
              <a:tr h="187513">
                <a:tc>
                  <a:txBody>
                    <a:bodyPr/>
                    <a:lstStyle/>
                    <a:p>
                      <a:pPr lvl="0" algn="l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01. </a:t>
                      </a:r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Actividades Centrales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52982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Desarrollo de la Infraestructura Vial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52942"/>
                  </a:ext>
                </a:extLst>
              </a:tr>
              <a:tr h="304037">
                <a:tc>
                  <a:txBody>
                    <a:bodyPr/>
                    <a:lstStyle/>
                    <a:p>
                      <a:pPr lvl="0" algn="l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 </a:t>
                      </a:r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Regulación De Transporte Extraurbano Por Carretera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948087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 </a:t>
                      </a:r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Servicios Aeronáuticos Y Aeroportuarios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82577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. Construcción De Obra Publica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816704"/>
                  </a:ext>
                </a:extLst>
              </a:tr>
              <a:tr h="255469"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Servicios De Radiodifusión Y Televisión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847782"/>
                  </a:ext>
                </a:extLst>
              </a:tr>
              <a:tr h="329066">
                <a:tc>
                  <a:txBody>
                    <a:bodyPr/>
                    <a:lstStyle/>
                    <a:p>
                      <a:pPr lvl="0" algn="l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 </a:t>
                      </a:r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Servicios De Información Sismológica, Climática, Meteorológica e Hidrológica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94556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Servicios De Correos Y Telégrafos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03616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Servicios De Protección Y Seguridad Vial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94894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 </a:t>
                      </a:r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Desarrollo De La Vivienda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86668"/>
                  </a:ext>
                </a:extLst>
              </a:tr>
              <a:tr h="3676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Servicios De Urbanización, Legalización, Construcción Y Mejoramiento De Bienes Inmuebles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6825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Servicios De Cable Por Televisión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1510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 </a:t>
                      </a:r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Regulación De Telecomunicaciones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90080"/>
                  </a:ext>
                </a:extLst>
              </a:tr>
              <a:tr h="275071"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Servicios Para El Desarrollo De La Telefonía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85770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FFA9944-A806-D680-524E-061A36B5C8F9}"/>
              </a:ext>
            </a:extLst>
          </p:cNvPr>
          <p:cNvSpPr txBox="1"/>
          <p:nvPr/>
        </p:nvSpPr>
        <p:spPr>
          <a:xfrm>
            <a:off x="668280" y="5652655"/>
            <a:ext cx="1085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u="sng" dirty="0">
                <a:solidFill>
                  <a:srgbClr val="C00000"/>
                </a:solidFill>
                <a:latin typeface="Montserrat" panose="00000500000000000000" pitchFamily="2" charset="0"/>
              </a:rPr>
              <a:t>Nota</a:t>
            </a:r>
            <a:r>
              <a:rPr lang="es-GT" sz="1200" b="1" dirty="0">
                <a:solidFill>
                  <a:srgbClr val="C00000"/>
                </a:solidFill>
                <a:latin typeface="Montserrat" panose="00000500000000000000" pitchFamily="2" charset="0"/>
              </a:rPr>
              <a:t>: </a:t>
            </a:r>
            <a:r>
              <a:rPr lang="es-GT" sz="1200" dirty="0">
                <a:solidFill>
                  <a:srgbClr val="001B50"/>
                </a:solidFill>
                <a:latin typeface="Montserrat" panose="00000500000000000000" pitchFamily="2" charset="0"/>
              </a:rPr>
              <a:t>Con base a los techos presupuestarios obtenidos por el MINFIN, se formuló </a:t>
            </a:r>
            <a:r>
              <a:rPr lang="es-GT" sz="1200" b="1" dirty="0">
                <a:solidFill>
                  <a:srgbClr val="001B50"/>
                </a:solidFill>
                <a:latin typeface="Montserrat" panose="00000500000000000000" pitchFamily="2" charset="0"/>
              </a:rPr>
              <a:t>Q.</a:t>
            </a:r>
            <a:r>
              <a:rPr lang="es-GT" sz="1600" b="1" i="0" u="none" strike="noStrike" dirty="0">
                <a:solidFill>
                  <a:srgbClr val="001B5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GT" sz="1200" b="1" dirty="0">
                <a:solidFill>
                  <a:srgbClr val="001B50"/>
                </a:solidFill>
                <a:latin typeface="Montserrat" panose="00000500000000000000" pitchFamily="2" charset="0"/>
              </a:rPr>
              <a:t>5,741,630,000.00; </a:t>
            </a:r>
            <a:r>
              <a:rPr lang="es-GT" sz="1200" dirty="0">
                <a:solidFill>
                  <a:srgbClr val="001B50"/>
                </a:solidFill>
                <a:latin typeface="Montserrat" panose="00000500000000000000" pitchFamily="2" charset="0"/>
              </a:rPr>
              <a:t>sin embargo, la necesidad programada de este Ministerio haciende a </a:t>
            </a:r>
            <a:r>
              <a:rPr lang="es-GT" sz="1200" b="1" dirty="0">
                <a:solidFill>
                  <a:srgbClr val="001B50"/>
                </a:solidFill>
                <a:latin typeface="Montserrat" panose="00000500000000000000" pitchFamily="2" charset="0"/>
              </a:rPr>
              <a:t>Q.13,632,004,460.00. </a:t>
            </a:r>
          </a:p>
        </p:txBody>
      </p:sp>
    </p:spTree>
    <p:extLst>
      <p:ext uri="{BB962C8B-B14F-4D97-AF65-F5344CB8AC3E}">
        <p14:creationId xmlns:p14="http://schemas.microsoft.com/office/powerpoint/2010/main" val="22991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9644A2-4B84-E394-328D-1C9D81FF5839}"/>
              </a:ext>
            </a:extLst>
          </p:cNvPr>
          <p:cNvSpPr txBox="1"/>
          <p:nvPr/>
        </p:nvSpPr>
        <p:spPr>
          <a:xfrm>
            <a:off x="4808307" y="2463678"/>
            <a:ext cx="6369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-150" dirty="0">
                <a:solidFill>
                  <a:srgbClr val="1C185D"/>
                </a:solidFill>
                <a:latin typeface="Montserrat" panose="00000500000000000000" pitchFamily="2" charset="0"/>
              </a:rPr>
              <a:t>Ley 21-2022 </a:t>
            </a:r>
          </a:p>
          <a:p>
            <a:pPr algn="ctr"/>
            <a:r>
              <a:rPr lang="es-ES_tradnl" sz="4400" b="1" spc="-150" dirty="0">
                <a:solidFill>
                  <a:srgbClr val="1C185D"/>
                </a:solidFill>
                <a:latin typeface="Montserrat" panose="00000500000000000000" pitchFamily="2" charset="0"/>
              </a:rPr>
              <a:t>y</a:t>
            </a:r>
          </a:p>
          <a:p>
            <a:pPr algn="ctr"/>
            <a:r>
              <a:rPr lang="es-ES_tradnl" sz="4400" b="1" spc="-150" dirty="0">
                <a:solidFill>
                  <a:srgbClr val="1C185D"/>
                </a:solidFill>
                <a:latin typeface="Montserrat" panose="00000500000000000000" pitchFamily="2" charset="0"/>
              </a:rPr>
              <a:t>Decreto 35-2022</a:t>
            </a:r>
          </a:p>
        </p:txBody>
      </p:sp>
      <p:pic>
        <p:nvPicPr>
          <p:cNvPr id="3" name="Picture 2" descr="PLAN OPERATIVO ANUAL 2019 y MULTIANUAL 2019-2023">
            <a:extLst>
              <a:ext uri="{FF2B5EF4-FFF2-40B4-BE49-F238E27FC236}">
                <a16:creationId xmlns:a16="http://schemas.microsoft.com/office/drawing/2014/main" id="{88868563-47EB-67F4-9E2F-1844547C1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38" y="5497165"/>
            <a:ext cx="773632" cy="5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E7518-098B-77DF-1F50-FE0086BD45D0}"/>
              </a:ext>
            </a:extLst>
          </p:cNvPr>
          <p:cNvSpPr txBox="1"/>
          <p:nvPr/>
        </p:nvSpPr>
        <p:spPr>
          <a:xfrm>
            <a:off x="212333" y="578719"/>
            <a:ext cx="884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u="sng" dirty="0">
                <a:solidFill>
                  <a:srgbClr val="436AAF"/>
                </a:solidFill>
                <a:latin typeface="Montserrat" panose="00000500000000000000" pitchFamily="2" charset="0"/>
              </a:rPr>
              <a:t>Ley 21-2022: “</a:t>
            </a:r>
            <a:r>
              <a:rPr lang="es-ES" sz="2400" b="1" u="sng" dirty="0">
                <a:solidFill>
                  <a:srgbClr val="436AAF"/>
                </a:solidFill>
                <a:latin typeface="Montserrat" panose="00000500000000000000" pitchFamily="2" charset="0"/>
              </a:rPr>
              <a:t>Ley para Fortalecer el Mantenimiento y Construcción de Infraestructura Estratégica”</a:t>
            </a:r>
            <a:endParaRPr lang="es-ES_tradnl" sz="2400" b="1" u="sng" dirty="0">
              <a:solidFill>
                <a:srgbClr val="436AAF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94DB9D-5EF9-83B5-9B41-57428A6EAD72}"/>
              </a:ext>
            </a:extLst>
          </p:cNvPr>
          <p:cNvSpPr txBox="1"/>
          <p:nvPr/>
        </p:nvSpPr>
        <p:spPr>
          <a:xfrm>
            <a:off x="1049583" y="2458746"/>
            <a:ext cx="269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>
                <a:latin typeface="Montserrat" panose="00000500000000000000" pitchFamily="2" charset="0"/>
              </a:rPr>
              <a:t>Ejercicio fiscal 2023</a:t>
            </a:r>
          </a:p>
        </p:txBody>
      </p:sp>
      <p:pic>
        <p:nvPicPr>
          <p:cNvPr id="13" name="Picture 2" descr="PLAN OPERATIVO ANUAL 2019 y MULTIANUAL 2019-2023">
            <a:extLst>
              <a:ext uri="{FF2B5EF4-FFF2-40B4-BE49-F238E27FC236}">
                <a16:creationId xmlns:a16="http://schemas.microsoft.com/office/drawing/2014/main" id="{C3EE1B20-EAD9-D193-DBBB-B9BBCDC7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29" y="5523853"/>
            <a:ext cx="773632" cy="5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5CB7080-891C-40DB-F099-F0BA7DABA3D3}"/>
              </a:ext>
            </a:extLst>
          </p:cNvPr>
          <p:cNvSpPr txBox="1"/>
          <p:nvPr/>
        </p:nvSpPr>
        <p:spPr>
          <a:xfrm>
            <a:off x="212333" y="2923600"/>
            <a:ext cx="5135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Montserrat" panose="00000500000000000000" pitchFamily="2" charset="0"/>
              </a:rPr>
              <a:t>Para el ejercicio fiscal del año 2023, se tiene estimado ejecutar </a:t>
            </a:r>
            <a:r>
              <a:rPr lang="es-ES" b="1" dirty="0">
                <a:latin typeface="Montserrat" panose="00000500000000000000" pitchFamily="2" charset="0"/>
              </a:rPr>
              <a:t>Q.2,821.72 millones, </a:t>
            </a:r>
            <a:r>
              <a:rPr lang="es-ES" dirty="0">
                <a:latin typeface="Montserrat" panose="00000500000000000000" pitchFamily="2" charset="0"/>
              </a:rPr>
              <a:t>para contribuir con el fortalecimiento de: </a:t>
            </a:r>
            <a:r>
              <a:rPr lang="es-ES" dirty="0" err="1">
                <a:latin typeface="Montserrat" panose="00000500000000000000" pitchFamily="2" charset="0"/>
              </a:rPr>
              <a:t>Recapeo</a:t>
            </a:r>
            <a:r>
              <a:rPr lang="es-ES" dirty="0">
                <a:latin typeface="Montserrat" panose="00000500000000000000" pitchFamily="2" charset="0"/>
              </a:rPr>
              <a:t>, mejoramiento, rehabilitación, construcción, señalización, compra de puentes tipo Bailey y mantenimiento de la Infraestructura Vial.</a:t>
            </a:r>
            <a:endParaRPr lang="es-GT" dirty="0">
              <a:latin typeface="Montserrat" panose="00000500000000000000" pitchFamily="2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3013B976-E51D-DBFF-EF3B-3E43D541E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410478"/>
              </p:ext>
            </p:extLst>
          </p:nvPr>
        </p:nvGraphicFramePr>
        <p:xfrm>
          <a:off x="5518727" y="24587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82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E7518-098B-77DF-1F50-FE0086BD45D0}"/>
              </a:ext>
            </a:extLst>
          </p:cNvPr>
          <p:cNvSpPr txBox="1"/>
          <p:nvPr/>
        </p:nvSpPr>
        <p:spPr>
          <a:xfrm>
            <a:off x="212333" y="719247"/>
            <a:ext cx="884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u="sng" dirty="0">
                <a:solidFill>
                  <a:srgbClr val="436AAF"/>
                </a:solidFill>
                <a:latin typeface="Montserrat" panose="00000500000000000000" pitchFamily="2" charset="0"/>
              </a:rPr>
              <a:t>Decreto 35-2022: “</a:t>
            </a:r>
            <a:r>
              <a:rPr lang="es-ES" sz="2400" b="1" u="sng" dirty="0">
                <a:solidFill>
                  <a:srgbClr val="436AAF"/>
                </a:solidFill>
                <a:latin typeface="Montserrat" panose="00000500000000000000" pitchFamily="2" charset="0"/>
              </a:rPr>
              <a:t>Estado de Calamidad Pública”</a:t>
            </a:r>
            <a:endParaRPr lang="es-ES_tradnl" sz="2400" b="1" u="sng" dirty="0">
              <a:solidFill>
                <a:srgbClr val="436AAF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Picture 2" descr="PLAN OPERATIVO ANUAL 2019 y MULTIANUAL 2019-2023">
            <a:extLst>
              <a:ext uri="{FF2B5EF4-FFF2-40B4-BE49-F238E27FC236}">
                <a16:creationId xmlns:a16="http://schemas.microsoft.com/office/drawing/2014/main" id="{8B355125-3C4F-4829-A865-965E4E43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395" y="5514884"/>
            <a:ext cx="773632" cy="5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BBD46BD-9DBC-C5CF-AB09-4A0E694D2EB4}"/>
              </a:ext>
            </a:extLst>
          </p:cNvPr>
          <p:cNvSpPr txBox="1"/>
          <p:nvPr/>
        </p:nvSpPr>
        <p:spPr>
          <a:xfrm>
            <a:off x="212333" y="2768599"/>
            <a:ext cx="4553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Montserrat" panose="00000500000000000000" pitchFamily="2" charset="0"/>
              </a:rPr>
              <a:t>El Ministerio de Comunicaciones, Infraestructura y Vivienda, a través del Decreto 35-2022, para el ejercicio fiscal 2023, estima ejecutar </a:t>
            </a:r>
            <a:r>
              <a:rPr lang="es-ES" b="1" dirty="0">
                <a:latin typeface="Montserrat" panose="00000500000000000000" pitchFamily="2" charset="0"/>
              </a:rPr>
              <a:t>Q.350.683 millones</a:t>
            </a:r>
            <a:r>
              <a:rPr lang="es-ES" dirty="0">
                <a:latin typeface="Montserrat" panose="00000500000000000000" pitchFamily="2" charset="0"/>
              </a:rPr>
              <a:t>, para la reconstrucción de Infraestructura Vial.</a:t>
            </a:r>
          </a:p>
          <a:p>
            <a:pPr algn="just"/>
            <a:endParaRPr lang="es-ES" dirty="0">
              <a:latin typeface="Montserrat" panose="00000500000000000000" pitchFamily="2" charset="0"/>
            </a:endParaRPr>
          </a:p>
          <a:p>
            <a:pPr algn="just"/>
            <a:endParaRPr lang="es-ES" dirty="0">
              <a:latin typeface="Montserrat" panose="00000500000000000000" pitchFamily="2" charset="0"/>
            </a:endParaRPr>
          </a:p>
          <a:p>
            <a:pPr algn="just"/>
            <a:endParaRPr lang="es-ES" dirty="0">
              <a:latin typeface="Montserrat" panose="000005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ABE801C-D34F-F495-76CC-2913EFD759F3}"/>
              </a:ext>
            </a:extLst>
          </p:cNvPr>
          <p:cNvSpPr txBox="1"/>
          <p:nvPr/>
        </p:nvSpPr>
        <p:spPr>
          <a:xfrm>
            <a:off x="923564" y="2150969"/>
            <a:ext cx="269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>
                <a:latin typeface="Montserrat" panose="00000500000000000000" pitchFamily="2" charset="0"/>
              </a:rPr>
              <a:t>Ejercicio fiscal 2023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FD69780D-4D46-3142-AF46-80F53D39E5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385562"/>
              </p:ext>
            </p:extLst>
          </p:nvPr>
        </p:nvGraphicFramePr>
        <p:xfrm>
          <a:off x="5315833" y="2458746"/>
          <a:ext cx="4553525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02754AD-FF42-762F-1CC9-B2FE0742B3D7}"/>
              </a:ext>
            </a:extLst>
          </p:cNvPr>
          <p:cNvSpPr txBox="1"/>
          <p:nvPr/>
        </p:nvSpPr>
        <p:spPr>
          <a:xfrm>
            <a:off x="417215" y="5511800"/>
            <a:ext cx="1003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200" b="1" u="sng" dirty="0">
                <a:solidFill>
                  <a:srgbClr val="C00000"/>
                </a:solidFill>
                <a:latin typeface="Montserrat" panose="00000500000000000000" pitchFamily="2" charset="0"/>
              </a:rPr>
              <a:t>Nota</a:t>
            </a:r>
            <a:r>
              <a:rPr lang="es-GT" sz="1200" b="1" dirty="0">
                <a:solidFill>
                  <a:srgbClr val="C00000"/>
                </a:solidFill>
                <a:latin typeface="Montserrat" panose="00000500000000000000" pitchFamily="2" charset="0"/>
              </a:rPr>
              <a:t>: </a:t>
            </a:r>
            <a:r>
              <a:rPr lang="es-GT" sz="1200" dirty="0">
                <a:solidFill>
                  <a:srgbClr val="001B50"/>
                </a:solidFill>
                <a:latin typeface="Montserrat" panose="00000500000000000000" pitchFamily="2" charset="0"/>
              </a:rPr>
              <a:t>Es importante recalcar que se necesita para continuar con la ejecución de proyectos enmarcados dentro de la Ley 21-2022 y Decreto 35-2022, un aproximado de </a:t>
            </a:r>
            <a:r>
              <a:rPr lang="es-GT" sz="1200" b="1" dirty="0">
                <a:solidFill>
                  <a:srgbClr val="001B50"/>
                </a:solidFill>
                <a:latin typeface="Montserrat" panose="00000500000000000000" pitchFamily="2" charset="0"/>
              </a:rPr>
              <a:t>Q.3,172.40 millones </a:t>
            </a:r>
            <a:r>
              <a:rPr lang="es-GT" sz="1200" dirty="0">
                <a:solidFill>
                  <a:srgbClr val="001B50"/>
                </a:solidFill>
                <a:latin typeface="Montserrat" panose="00000500000000000000" pitchFamily="2" charset="0"/>
              </a:rPr>
              <a:t>entre ambas,</a:t>
            </a:r>
            <a:r>
              <a:rPr lang="es-GT" sz="1200" b="1" dirty="0">
                <a:solidFill>
                  <a:srgbClr val="001B50"/>
                </a:solidFill>
                <a:latin typeface="Montserrat" panose="00000500000000000000" pitchFamily="2" charset="0"/>
              </a:rPr>
              <a:t> </a:t>
            </a:r>
            <a:r>
              <a:rPr lang="es-GT" sz="1200" dirty="0">
                <a:solidFill>
                  <a:srgbClr val="001B50"/>
                </a:solidFill>
                <a:latin typeface="Montserrat" panose="00000500000000000000" pitchFamily="2" charset="0"/>
              </a:rPr>
              <a:t>adicional a lo formulado en el Anteproyecto de Presupuesto 2023.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761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3F670D5-AA70-B94E-9456-AAAF982CA5D6}"/>
              </a:ext>
            </a:extLst>
          </p:cNvPr>
          <p:cNvSpPr/>
          <p:nvPr/>
        </p:nvSpPr>
        <p:spPr>
          <a:xfrm>
            <a:off x="-31391" y="-37166"/>
            <a:ext cx="12265572" cy="6979920"/>
          </a:xfrm>
          <a:prstGeom prst="rect">
            <a:avLst/>
          </a:prstGeom>
          <a:solidFill>
            <a:srgbClr val="00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 dirty="0">
              <a:ln>
                <a:noFill/>
              </a:ln>
              <a:solidFill>
                <a:srgbClr val="00111E"/>
              </a:solidFill>
              <a:effectLst/>
              <a:highlight>
                <a:srgbClr val="00008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699" y="3032170"/>
            <a:ext cx="427939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342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 Light</vt:lpstr>
      <vt:lpstr>Arial</vt:lpstr>
      <vt:lpstr>Calibri</vt:lpstr>
      <vt:lpstr>Montserrat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Piero Lemus</dc:creator>
  <cp:lastModifiedBy>Evelin Maritza Ramirez Tobias</cp:lastModifiedBy>
  <cp:revision>54</cp:revision>
  <cp:lastPrinted>2022-08-02T21:30:44Z</cp:lastPrinted>
  <dcterms:created xsi:type="dcterms:W3CDTF">2022-06-29T16:35:50Z</dcterms:created>
  <dcterms:modified xsi:type="dcterms:W3CDTF">2022-08-02T22:02:27Z</dcterms:modified>
</cp:coreProperties>
</file>