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8" r:id="rId3"/>
    <p:sldId id="259" r:id="rId4"/>
    <p:sldId id="260" r:id="rId5"/>
    <p:sldId id="261" r:id="rId6"/>
    <p:sldId id="262" r:id="rId7"/>
    <p:sldId id="263" r:id="rId8"/>
    <p:sldId id="265" r:id="rId9"/>
    <p:sldId id="266" r:id="rId10"/>
    <p:sldId id="267" r:id="rId11"/>
    <p:sldId id="264" r:id="rId12"/>
    <p:sldId id="268" r:id="rId13"/>
    <p:sldId id="269" r:id="rId14"/>
    <p:sldId id="270" r:id="rId15"/>
    <p:sldId id="271" r:id="rId16"/>
    <p:sldId id="272" r:id="rId17"/>
    <p:sldId id="273" r:id="rId18"/>
    <p:sldId id="275" r:id="rId19"/>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AA71F54-6E44-B5B3-AFC3-E35D80F5633C}"/>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a:extLst>
              <a:ext uri="{FF2B5EF4-FFF2-40B4-BE49-F238E27FC236}">
                <a16:creationId xmlns:a16="http://schemas.microsoft.com/office/drawing/2014/main" id="{A7FE17ED-521C-D1B9-59B9-E5B33EF8ABDC}"/>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3E762A0-76B6-DF47-BC78-2330CB1AF50B}" type="datetimeFigureOut">
              <a:rPr lang="es-GT" smtClean="0"/>
              <a:t>11/06/24</a:t>
            </a:fld>
            <a:endParaRPr lang="es-GT"/>
          </a:p>
        </p:txBody>
      </p:sp>
      <p:sp>
        <p:nvSpPr>
          <p:cNvPr id="4" name="Marcador de pie de página 3">
            <a:extLst>
              <a:ext uri="{FF2B5EF4-FFF2-40B4-BE49-F238E27FC236}">
                <a16:creationId xmlns:a16="http://schemas.microsoft.com/office/drawing/2014/main" id="{0414EC6E-90A1-6588-FFD7-A9D3C26D64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id="{856A9D61-AFD4-BADC-B4F9-4FAAA7C4CC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C5DF41-7484-9D4F-9446-9C5FA06F90C0}" type="slidenum">
              <a:rPr lang="es-GT" smtClean="0"/>
              <a:t>‹Nº›</a:t>
            </a:fld>
            <a:endParaRPr lang="es-GT"/>
          </a:p>
        </p:txBody>
      </p:sp>
    </p:spTree>
    <p:extLst>
      <p:ext uri="{BB962C8B-B14F-4D97-AF65-F5344CB8AC3E}">
        <p14:creationId xmlns:p14="http://schemas.microsoft.com/office/powerpoint/2010/main" val="3865629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7367E5D-BAFD-3A4B-8D15-D1DD9EB5786F}" type="datetimeFigureOut">
              <a:rPr lang="es-GT" smtClean="0"/>
              <a:t>11/06/24</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35F8A-63FD-8B46-82DB-15B9A3FFB506}" type="slidenum">
              <a:rPr lang="es-GT" smtClean="0"/>
              <a:t>‹Nº›</a:t>
            </a:fld>
            <a:endParaRPr lang="es-GT"/>
          </a:p>
        </p:txBody>
      </p:sp>
    </p:spTree>
    <p:extLst>
      <p:ext uri="{BB962C8B-B14F-4D97-AF65-F5344CB8AC3E}">
        <p14:creationId xmlns:p14="http://schemas.microsoft.com/office/powerpoint/2010/main" val="214452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B5A35F8A-63FD-8B46-82DB-15B9A3FFB506}" type="slidenum">
              <a:rPr lang="es-GT" smtClean="0"/>
              <a:t>3</a:t>
            </a:fld>
            <a:endParaRPr lang="es-GT"/>
          </a:p>
        </p:txBody>
      </p:sp>
    </p:spTree>
    <p:extLst>
      <p:ext uri="{BB962C8B-B14F-4D97-AF65-F5344CB8AC3E}">
        <p14:creationId xmlns:p14="http://schemas.microsoft.com/office/powerpoint/2010/main" val="303778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B5A35F8A-63FD-8B46-82DB-15B9A3FFB506}" type="slidenum">
              <a:rPr lang="es-GT" smtClean="0"/>
              <a:t>4</a:t>
            </a:fld>
            <a:endParaRPr lang="es-GT"/>
          </a:p>
        </p:txBody>
      </p:sp>
    </p:spTree>
    <p:extLst>
      <p:ext uri="{BB962C8B-B14F-4D97-AF65-F5344CB8AC3E}">
        <p14:creationId xmlns:p14="http://schemas.microsoft.com/office/powerpoint/2010/main" val="30589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B5A35F8A-63FD-8B46-82DB-15B9A3FFB506}" type="slidenum">
              <a:rPr lang="es-GT" smtClean="0"/>
              <a:t>5</a:t>
            </a:fld>
            <a:endParaRPr lang="es-GT"/>
          </a:p>
        </p:txBody>
      </p:sp>
    </p:spTree>
    <p:extLst>
      <p:ext uri="{BB962C8B-B14F-4D97-AF65-F5344CB8AC3E}">
        <p14:creationId xmlns:p14="http://schemas.microsoft.com/office/powerpoint/2010/main" val="119890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B5A35F8A-63FD-8B46-82DB-15B9A3FFB506}" type="slidenum">
              <a:rPr lang="es-GT" smtClean="0"/>
              <a:t>6</a:t>
            </a:fld>
            <a:endParaRPr lang="es-GT"/>
          </a:p>
        </p:txBody>
      </p:sp>
    </p:spTree>
    <p:extLst>
      <p:ext uri="{BB962C8B-B14F-4D97-AF65-F5344CB8AC3E}">
        <p14:creationId xmlns:p14="http://schemas.microsoft.com/office/powerpoint/2010/main" val="18146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B5A35F8A-63FD-8B46-82DB-15B9A3FFB506}" type="slidenum">
              <a:rPr lang="es-GT" smtClean="0"/>
              <a:t>7</a:t>
            </a:fld>
            <a:endParaRPr lang="es-GT"/>
          </a:p>
        </p:txBody>
      </p:sp>
    </p:spTree>
    <p:extLst>
      <p:ext uri="{BB962C8B-B14F-4D97-AF65-F5344CB8AC3E}">
        <p14:creationId xmlns:p14="http://schemas.microsoft.com/office/powerpoint/2010/main" val="1762238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B5A35F8A-63FD-8B46-82DB-15B9A3FFB506}" type="slidenum">
              <a:rPr lang="es-GT" smtClean="0"/>
              <a:t>8</a:t>
            </a:fld>
            <a:endParaRPr lang="es-GT"/>
          </a:p>
        </p:txBody>
      </p:sp>
    </p:spTree>
    <p:extLst>
      <p:ext uri="{BB962C8B-B14F-4D97-AF65-F5344CB8AC3E}">
        <p14:creationId xmlns:p14="http://schemas.microsoft.com/office/powerpoint/2010/main" val="306350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B5A35F8A-63FD-8B46-82DB-15B9A3FFB506}" type="slidenum">
              <a:rPr lang="es-GT" smtClean="0"/>
              <a:t>9</a:t>
            </a:fld>
            <a:endParaRPr lang="es-GT"/>
          </a:p>
        </p:txBody>
      </p:sp>
    </p:spTree>
    <p:extLst>
      <p:ext uri="{BB962C8B-B14F-4D97-AF65-F5344CB8AC3E}">
        <p14:creationId xmlns:p14="http://schemas.microsoft.com/office/powerpoint/2010/main" val="798124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B5A35F8A-63FD-8B46-82DB-15B9A3FFB506}" type="slidenum">
              <a:rPr lang="es-GT" smtClean="0"/>
              <a:t>10</a:t>
            </a:fld>
            <a:endParaRPr lang="es-GT"/>
          </a:p>
        </p:txBody>
      </p:sp>
    </p:spTree>
    <p:extLst>
      <p:ext uri="{BB962C8B-B14F-4D97-AF65-F5344CB8AC3E}">
        <p14:creationId xmlns:p14="http://schemas.microsoft.com/office/powerpoint/2010/main" val="1592552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B5A35F8A-63FD-8B46-82DB-15B9A3FFB506}" type="slidenum">
              <a:rPr lang="es-GT" smtClean="0"/>
              <a:t>11</a:t>
            </a:fld>
            <a:endParaRPr lang="es-GT"/>
          </a:p>
        </p:txBody>
      </p:sp>
    </p:spTree>
    <p:extLst>
      <p:ext uri="{BB962C8B-B14F-4D97-AF65-F5344CB8AC3E}">
        <p14:creationId xmlns:p14="http://schemas.microsoft.com/office/powerpoint/2010/main" val="930302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C26AE-387A-9AB9-2A95-86BDB792BAB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8BE01C6F-6D79-014B-9022-D49F00870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70714E43-47D6-F7C5-14BD-F1388FAECD06}"/>
              </a:ext>
            </a:extLst>
          </p:cNvPr>
          <p:cNvSpPr>
            <a:spLocks noGrp="1"/>
          </p:cNvSpPr>
          <p:nvPr>
            <p:ph type="dt" sz="half" idx="10"/>
          </p:nvPr>
        </p:nvSpPr>
        <p:spPr/>
        <p:txBody>
          <a:bodyPr/>
          <a:lstStyle/>
          <a:p>
            <a:fld id="{7A8A0F9A-E83C-754A-8EA1-9DC761BD9DC7}" type="datetimeFigureOut">
              <a:rPr lang="es-GT" smtClean="0"/>
              <a:t>11/06/24</a:t>
            </a:fld>
            <a:endParaRPr lang="es-GT"/>
          </a:p>
        </p:txBody>
      </p:sp>
      <p:sp>
        <p:nvSpPr>
          <p:cNvPr id="5" name="Marcador de pie de página 4">
            <a:extLst>
              <a:ext uri="{FF2B5EF4-FFF2-40B4-BE49-F238E27FC236}">
                <a16:creationId xmlns:a16="http://schemas.microsoft.com/office/drawing/2014/main" id="{99BCDB39-6BC9-CC74-2EC9-CFA02B6E6CE8}"/>
              </a:ext>
            </a:extLst>
          </p:cNvPr>
          <p:cNvSpPr>
            <a:spLocks noGrp="1"/>
          </p:cNvSpPr>
          <p:nvPr>
            <p:ph type="ftr" sz="quarter" idx="11"/>
          </p:nvPr>
        </p:nvSpPr>
        <p:spPr>
          <a:xfrm>
            <a:off x="4038600" y="6356350"/>
            <a:ext cx="4114800" cy="365125"/>
          </a:xfrm>
          <a:prstGeom prst="rect">
            <a:avLst/>
          </a:prstGeom>
        </p:spPr>
        <p:txBody>
          <a:bodyPr/>
          <a:lstStyle/>
          <a:p>
            <a:endParaRPr lang="es-GT"/>
          </a:p>
        </p:txBody>
      </p:sp>
      <p:sp>
        <p:nvSpPr>
          <p:cNvPr id="6" name="Marcador de número de diapositiva 5">
            <a:extLst>
              <a:ext uri="{FF2B5EF4-FFF2-40B4-BE49-F238E27FC236}">
                <a16:creationId xmlns:a16="http://schemas.microsoft.com/office/drawing/2014/main" id="{167D4683-9AD9-AB8D-D8D2-67DE05443766}"/>
              </a:ext>
            </a:extLst>
          </p:cNvPr>
          <p:cNvSpPr>
            <a:spLocks noGrp="1"/>
          </p:cNvSpPr>
          <p:nvPr>
            <p:ph type="sldNum" sz="quarter" idx="12"/>
          </p:nvPr>
        </p:nvSpPr>
        <p:spPr/>
        <p:txBody>
          <a:bodyPr/>
          <a:lstStyle/>
          <a:p>
            <a:fld id="{50E7697B-F58C-734F-B857-A762A8B9FE44}" type="slidenum">
              <a:rPr lang="es-GT" smtClean="0"/>
              <a:t>‹Nº›</a:t>
            </a:fld>
            <a:endParaRPr lang="es-GT"/>
          </a:p>
        </p:txBody>
      </p:sp>
      <p:pic>
        <p:nvPicPr>
          <p:cNvPr id="12" name="Imagen 11">
            <a:extLst>
              <a:ext uri="{FF2B5EF4-FFF2-40B4-BE49-F238E27FC236}">
                <a16:creationId xmlns:a16="http://schemas.microsoft.com/office/drawing/2014/main" id="{620377CC-94E5-06CB-5D8A-8182087061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0103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A8C78-80B4-CE34-F41E-EC30979CF3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Marcador de fecha 3">
            <a:extLst>
              <a:ext uri="{FF2B5EF4-FFF2-40B4-BE49-F238E27FC236}">
                <a16:creationId xmlns:a16="http://schemas.microsoft.com/office/drawing/2014/main" id="{0F7DC004-3A26-8951-02CF-2E653F626439}"/>
              </a:ext>
            </a:extLst>
          </p:cNvPr>
          <p:cNvSpPr>
            <a:spLocks noGrp="1"/>
          </p:cNvSpPr>
          <p:nvPr>
            <p:ph type="dt" sz="half" idx="10"/>
          </p:nvPr>
        </p:nvSpPr>
        <p:spPr/>
        <p:txBody>
          <a:bodyPr/>
          <a:lstStyle/>
          <a:p>
            <a:fld id="{7A8A0F9A-E83C-754A-8EA1-9DC761BD9DC7}" type="datetimeFigureOut">
              <a:rPr lang="es-GT" smtClean="0"/>
              <a:t>11/06/24</a:t>
            </a:fld>
            <a:endParaRPr lang="es-GT"/>
          </a:p>
        </p:txBody>
      </p:sp>
      <p:sp>
        <p:nvSpPr>
          <p:cNvPr id="5" name="Marcador de pie de página 4">
            <a:extLst>
              <a:ext uri="{FF2B5EF4-FFF2-40B4-BE49-F238E27FC236}">
                <a16:creationId xmlns:a16="http://schemas.microsoft.com/office/drawing/2014/main" id="{D8B42A35-5E08-D9A3-0D3A-BC6F8B0A9903}"/>
              </a:ext>
            </a:extLst>
          </p:cNvPr>
          <p:cNvSpPr>
            <a:spLocks noGrp="1"/>
          </p:cNvSpPr>
          <p:nvPr>
            <p:ph type="ftr" sz="quarter" idx="11"/>
          </p:nvPr>
        </p:nvSpPr>
        <p:spPr>
          <a:xfrm>
            <a:off x="4038600" y="6356350"/>
            <a:ext cx="4114800" cy="365125"/>
          </a:xfrm>
          <a:prstGeom prst="rect">
            <a:avLst/>
          </a:prstGeom>
        </p:spPr>
        <p:txBody>
          <a:bodyPr/>
          <a:lstStyle/>
          <a:p>
            <a:endParaRPr lang="es-GT"/>
          </a:p>
        </p:txBody>
      </p:sp>
      <p:sp>
        <p:nvSpPr>
          <p:cNvPr id="6" name="Marcador de número de diapositiva 5">
            <a:extLst>
              <a:ext uri="{FF2B5EF4-FFF2-40B4-BE49-F238E27FC236}">
                <a16:creationId xmlns:a16="http://schemas.microsoft.com/office/drawing/2014/main" id="{060978B3-6DEB-2362-52C0-4F6C9046FA0F}"/>
              </a:ext>
            </a:extLst>
          </p:cNvPr>
          <p:cNvSpPr>
            <a:spLocks noGrp="1"/>
          </p:cNvSpPr>
          <p:nvPr>
            <p:ph type="sldNum" sz="quarter" idx="12"/>
          </p:nvPr>
        </p:nvSpPr>
        <p:spPr/>
        <p:txBody>
          <a:bodyPr/>
          <a:lstStyle/>
          <a:p>
            <a:fld id="{50E7697B-F58C-734F-B857-A762A8B9FE44}" type="slidenum">
              <a:rPr lang="es-GT" smtClean="0"/>
              <a:t>‹Nº›</a:t>
            </a:fld>
            <a:endParaRPr lang="es-GT"/>
          </a:p>
        </p:txBody>
      </p:sp>
      <p:sp>
        <p:nvSpPr>
          <p:cNvPr id="9" name="Título 1">
            <a:extLst>
              <a:ext uri="{FF2B5EF4-FFF2-40B4-BE49-F238E27FC236}">
                <a16:creationId xmlns:a16="http://schemas.microsoft.com/office/drawing/2014/main" id="{35801995-CF37-7530-3C0D-618A4C545D15}"/>
              </a:ext>
            </a:extLst>
          </p:cNvPr>
          <p:cNvSpPr>
            <a:spLocks noGrp="1"/>
          </p:cNvSpPr>
          <p:nvPr>
            <p:ph type="title"/>
          </p:nvPr>
        </p:nvSpPr>
        <p:spPr>
          <a:xfrm>
            <a:off x="838200" y="1798320"/>
            <a:ext cx="10515600" cy="613091"/>
          </a:xfrm>
        </p:spPr>
        <p:txBody>
          <a:bodyPr>
            <a:normAutofit/>
          </a:bodyPr>
          <a:lstStyle>
            <a:lvl1pPr>
              <a:defRPr sz="2400" b="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s-MX" dirty="0"/>
              <a:t>Haz clic para modificar el estilo de título del patrón</a:t>
            </a:r>
            <a:endParaRPr lang="es-GT" dirty="0"/>
          </a:p>
        </p:txBody>
      </p:sp>
      <p:sp>
        <p:nvSpPr>
          <p:cNvPr id="10" name="Marcador de contenido 2">
            <a:extLst>
              <a:ext uri="{FF2B5EF4-FFF2-40B4-BE49-F238E27FC236}">
                <a16:creationId xmlns:a16="http://schemas.microsoft.com/office/drawing/2014/main" id="{E93AC83E-82F2-E742-C55C-C7E025E7E119}"/>
              </a:ext>
            </a:extLst>
          </p:cNvPr>
          <p:cNvSpPr>
            <a:spLocks noGrp="1"/>
          </p:cNvSpPr>
          <p:nvPr>
            <p:ph idx="1"/>
          </p:nvPr>
        </p:nvSpPr>
        <p:spPr>
          <a:xfrm>
            <a:off x="838200" y="2477609"/>
            <a:ext cx="10515600" cy="3281363"/>
          </a:xfrm>
        </p:spPr>
        <p:txBody>
          <a:bodyPr>
            <a:normAutofit/>
          </a:bodyPr>
          <a:lstStyle>
            <a:lvl1pPr>
              <a:defRPr sz="16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vl2pPr>
              <a:defRPr sz="16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2pPr>
            <a:lvl3pPr>
              <a:defRPr sz="16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GT" dirty="0"/>
          </a:p>
        </p:txBody>
      </p:sp>
    </p:spTree>
    <p:extLst>
      <p:ext uri="{BB962C8B-B14F-4D97-AF65-F5344CB8AC3E}">
        <p14:creationId xmlns:p14="http://schemas.microsoft.com/office/powerpoint/2010/main" val="3439446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9286DF-44B8-9360-C731-565F15EF2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A1D1A0FD-85F6-240F-5E4E-3F181A88A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124F3A4C-B826-D8E2-C754-2459D2482F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A0F9A-E83C-754A-8EA1-9DC761BD9DC7}" type="datetimeFigureOut">
              <a:rPr lang="es-GT" smtClean="0"/>
              <a:t>11/06/24</a:t>
            </a:fld>
            <a:endParaRPr lang="es-GT"/>
          </a:p>
        </p:txBody>
      </p:sp>
      <p:sp>
        <p:nvSpPr>
          <p:cNvPr id="6" name="Marcador de número de diapositiva 5">
            <a:extLst>
              <a:ext uri="{FF2B5EF4-FFF2-40B4-BE49-F238E27FC236}">
                <a16:creationId xmlns:a16="http://schemas.microsoft.com/office/drawing/2014/main" id="{C9976098-B796-CFDF-3969-B59D9F8C73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7697B-F58C-734F-B857-A762A8B9FE44}" type="slidenum">
              <a:rPr lang="es-GT" smtClean="0"/>
              <a:t>‹Nº›</a:t>
            </a:fld>
            <a:endParaRPr lang="es-GT"/>
          </a:p>
        </p:txBody>
      </p:sp>
      <p:sp>
        <p:nvSpPr>
          <p:cNvPr id="7" name="Marcador de pie de página 6">
            <a:extLst>
              <a:ext uri="{FF2B5EF4-FFF2-40B4-BE49-F238E27FC236}">
                <a16:creationId xmlns:a16="http://schemas.microsoft.com/office/drawing/2014/main" id="{EDCAF2DB-6742-B1E2-D155-EDD7C9395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Tree>
    <p:extLst>
      <p:ext uri="{BB962C8B-B14F-4D97-AF65-F5344CB8AC3E}">
        <p14:creationId xmlns:p14="http://schemas.microsoft.com/office/powerpoint/2010/main" val="2692272606"/>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forodesaludguatemala@gmail.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67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1"/>
          <p:cNvSpPr txBox="1">
            <a:spLocks/>
          </p:cNvSpPr>
          <p:nvPr/>
        </p:nvSpPr>
        <p:spPr>
          <a:xfrm>
            <a:off x="552090" y="2064659"/>
            <a:ext cx="11248845" cy="4663945"/>
          </a:xfrm>
          <a:prstGeom prst="rect">
            <a:avLst/>
          </a:prstGeom>
          <a:noFill/>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just"/>
            <a:r>
              <a:rPr lang="es-ES" dirty="0">
                <a:solidFill>
                  <a:schemeClr val="tx1"/>
                </a:solidFill>
                <a:latin typeface="Franklin Gothic Book" panose="020B0503020102020204" pitchFamily="34" charset="0"/>
              </a:rPr>
              <a:t>Es importante considerar más presupuesto público para el programa </a:t>
            </a:r>
            <a:r>
              <a:rPr lang="es-ES" b="1" i="1" dirty="0">
                <a:solidFill>
                  <a:schemeClr val="tx1"/>
                </a:solidFill>
                <a:latin typeface="Franklin Gothic Book" panose="020B0503020102020204" pitchFamily="34" charset="0"/>
              </a:rPr>
              <a:t>94-atención por desastres naturales y calamidades públicas</a:t>
            </a:r>
            <a:r>
              <a:rPr lang="es-ES" dirty="0">
                <a:solidFill>
                  <a:schemeClr val="tx1"/>
                </a:solidFill>
                <a:latin typeface="Franklin Gothic Book" panose="020B0503020102020204" pitchFamily="34" charset="0"/>
              </a:rPr>
              <a:t>, que facilite enfrentar los impactos en la salud que puedan tener futuras epidemias, pandemias y desastres.</a:t>
            </a:r>
            <a:endParaRPr lang="es-GT" dirty="0">
              <a:solidFill>
                <a:schemeClr val="tx1"/>
              </a:solidFill>
              <a:latin typeface="Franklin Gothic Book" panose="020B0503020102020204" pitchFamily="34" charset="0"/>
            </a:endParaRPr>
          </a:p>
          <a:p>
            <a:pPr marL="45720" indent="0" algn="just">
              <a:buNone/>
            </a:pPr>
            <a:endParaRPr lang="es-GT" dirty="0">
              <a:solidFill>
                <a:schemeClr val="tx1"/>
              </a:solidFill>
              <a:latin typeface="Franklin Gothic Book" panose="020B0503020102020204" pitchFamily="34" charset="0"/>
            </a:endParaRPr>
          </a:p>
          <a:p>
            <a:pPr algn="just"/>
            <a:r>
              <a:rPr lang="es-ES" dirty="0">
                <a:solidFill>
                  <a:schemeClr val="tx1"/>
                </a:solidFill>
                <a:latin typeface="Franklin Gothic Book" panose="020B0503020102020204" pitchFamily="34" charset="0"/>
              </a:rPr>
              <a:t>Se</a:t>
            </a:r>
            <a:r>
              <a:rPr lang="es-GT" dirty="0">
                <a:solidFill>
                  <a:schemeClr val="tx1"/>
                </a:solidFill>
                <a:latin typeface="Franklin Gothic Book" panose="020B0503020102020204" pitchFamily="34" charset="0"/>
              </a:rPr>
              <a:t> justifica un incremento a este programa tomando en cuenta la crisis climática que afecta al país, que tiene y tendrá repercusiones directas sobre la salud de la población, en las etapas críticas de emergencia y en la rehabilitación de las personas, familias y comunidades.</a:t>
            </a:r>
          </a:p>
          <a:p>
            <a:pPr marL="45720" indent="0" algn="just">
              <a:buNone/>
            </a:pPr>
            <a:endParaRPr lang="es-GT" dirty="0">
              <a:solidFill>
                <a:schemeClr val="tx1"/>
              </a:solidFill>
              <a:latin typeface="Franklin Gothic Book" panose="020B0503020102020204" pitchFamily="34" charset="0"/>
            </a:endParaRPr>
          </a:p>
          <a:p>
            <a:pPr algn="just"/>
            <a:r>
              <a:rPr lang="es-ES" dirty="0">
                <a:solidFill>
                  <a:schemeClr val="tx1"/>
                </a:solidFill>
                <a:latin typeface="Franklin Gothic Book" panose="020B0503020102020204" pitchFamily="34" charset="0"/>
              </a:rPr>
              <a:t>Con esto se garantizaría recursos, espacio físico y el personal suficiente para no descuidar otros servicios prestados, tanto en nosocomios como en los centros y puestos de salud.</a:t>
            </a:r>
            <a:endParaRPr lang="es-GT"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135799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p:nvPr/>
        </p:nvSpPr>
        <p:spPr>
          <a:xfrm>
            <a:off x="1237562" y="939138"/>
            <a:ext cx="8856984" cy="830997"/>
          </a:xfrm>
          <a:prstGeom prst="rect">
            <a:avLst/>
          </a:prstGeom>
          <a:noFill/>
        </p:spPr>
        <p:txBody>
          <a:bodyPr wrap="square" rtlCol="0">
            <a:spAutoFit/>
          </a:bodyPr>
          <a:lstStyle/>
          <a:p>
            <a:pPr algn="ctr"/>
            <a:r>
              <a:rPr lang="es-GT" sz="1200" b="1" dirty="0">
                <a:latin typeface="Franklin Gothic Book" panose="020B0503020102020204" pitchFamily="34" charset="0"/>
              </a:rPr>
              <a:t>Tabla 2</a:t>
            </a:r>
            <a:endParaRPr lang="es-GT" sz="1200" dirty="0">
              <a:latin typeface="Franklin Gothic Book" panose="020B0503020102020204" pitchFamily="34" charset="0"/>
            </a:endParaRPr>
          </a:p>
          <a:p>
            <a:pPr algn="ctr"/>
            <a:r>
              <a:rPr lang="es-GT" sz="1200" b="1" dirty="0">
                <a:latin typeface="Franklin Gothic Book" panose="020B0503020102020204" pitchFamily="34" charset="0"/>
              </a:rPr>
              <a:t>Ministerio de Salud Pública y Asistencia Social</a:t>
            </a:r>
            <a:endParaRPr lang="es-GT" sz="1200" dirty="0">
              <a:latin typeface="Franklin Gothic Book" panose="020B0503020102020204" pitchFamily="34" charset="0"/>
            </a:endParaRPr>
          </a:p>
          <a:p>
            <a:pPr algn="ctr"/>
            <a:r>
              <a:rPr lang="es-GT" sz="1200" b="1" dirty="0">
                <a:latin typeface="Franklin Gothic Book" panose="020B0503020102020204" pitchFamily="34" charset="0"/>
              </a:rPr>
              <a:t>Propuesta de incremento y reorientación presupuestaria 2025 elaborada por el Foro Ciudadano por la Salud de los Pueblos</a:t>
            </a:r>
            <a:endParaRPr lang="es-GT" sz="1200" dirty="0">
              <a:latin typeface="Franklin Gothic Book" panose="020B0503020102020204" pitchFamily="34" charset="0"/>
            </a:endParaRPr>
          </a:p>
          <a:p>
            <a:pPr algn="ctr"/>
            <a:r>
              <a:rPr lang="es-GT" sz="1200" b="1" dirty="0">
                <a:latin typeface="Franklin Gothic Book" panose="020B0503020102020204" pitchFamily="34" charset="0"/>
              </a:rPr>
              <a:t>Expresado en millones de quetzales</a:t>
            </a:r>
            <a:endParaRPr lang="es-GT" sz="1200" dirty="0">
              <a:solidFill>
                <a:prstClr val="black"/>
              </a:solidFill>
              <a:latin typeface="Franklin Gothic Book" panose="020B0503020102020204" pitchFamily="34" charset="0"/>
            </a:endParaRPr>
          </a:p>
        </p:txBody>
      </p:sp>
      <p:pic>
        <p:nvPicPr>
          <p:cNvPr id="2" name="Imagen 1"/>
          <p:cNvPicPr>
            <a:picLocks noChangeAspect="1"/>
          </p:cNvPicPr>
          <p:nvPr/>
        </p:nvPicPr>
        <p:blipFill>
          <a:blip r:embed="rId3"/>
          <a:stretch>
            <a:fillRect/>
          </a:stretch>
        </p:blipFill>
        <p:spPr>
          <a:xfrm>
            <a:off x="3260973" y="1770135"/>
            <a:ext cx="4810161" cy="4755292"/>
          </a:xfrm>
          <a:prstGeom prst="rect">
            <a:avLst/>
          </a:prstGeom>
        </p:spPr>
      </p:pic>
      <p:sp>
        <p:nvSpPr>
          <p:cNvPr id="5" name="Rectángulo 4"/>
          <p:cNvSpPr/>
          <p:nvPr/>
        </p:nvSpPr>
        <p:spPr>
          <a:xfrm>
            <a:off x="2806460" y="6525427"/>
            <a:ext cx="6096000" cy="215444"/>
          </a:xfrm>
          <a:prstGeom prst="rect">
            <a:avLst/>
          </a:prstGeom>
        </p:spPr>
        <p:txBody>
          <a:bodyPr>
            <a:spAutoFit/>
          </a:bodyPr>
          <a:lstStyle/>
          <a:p>
            <a:r>
              <a:rPr lang="es-GT" sz="800" i="1" dirty="0">
                <a:solidFill>
                  <a:srgbClr val="000000"/>
                </a:solidFill>
                <a:latin typeface="Arial" panose="020B0604020202020204" pitchFamily="34" charset="0"/>
                <a:ea typeface="Calibri" panose="020F0502020204030204" pitchFamily="34" charset="0"/>
              </a:rPr>
              <a:t>Fuente: elaboración ID/CONGCOOP/Foro Ciudadano por la Salud de los Pueblos </a:t>
            </a:r>
            <a:r>
              <a:rPr lang="es-GT" sz="800" i="1" dirty="0">
                <a:latin typeface="Arial" panose="020B0604020202020204" pitchFamily="34" charset="0"/>
                <a:ea typeface="Calibri" panose="020F0502020204030204" pitchFamily="34" charset="0"/>
              </a:rPr>
              <a:t>con datos del SICOIN al 30/04/2024.</a:t>
            </a:r>
            <a:endParaRPr lang="es-GT" sz="800" dirty="0"/>
          </a:p>
        </p:txBody>
      </p:sp>
    </p:spTree>
    <p:extLst>
      <p:ext uri="{BB962C8B-B14F-4D97-AF65-F5344CB8AC3E}">
        <p14:creationId xmlns:p14="http://schemas.microsoft.com/office/powerpoint/2010/main" val="2527491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CuadroTexto">
            <a:extLst>
              <a:ext uri="{FF2B5EF4-FFF2-40B4-BE49-F238E27FC236}">
                <a16:creationId xmlns:a16="http://schemas.microsoft.com/office/drawing/2014/main" id="{257EC24E-EC92-4BAD-8433-C6815CB2DFD7}"/>
              </a:ext>
            </a:extLst>
          </p:cNvPr>
          <p:cNvSpPr txBox="1"/>
          <p:nvPr/>
        </p:nvSpPr>
        <p:spPr>
          <a:xfrm>
            <a:off x="320523" y="6594838"/>
            <a:ext cx="8643966" cy="222112"/>
          </a:xfrm>
          <a:prstGeom prst="rect">
            <a:avLst/>
          </a:prstGeom>
          <a:noFill/>
        </p:spPr>
        <p:txBody>
          <a:bodyPr wrap="square" rtlCol="0">
            <a:spAutoFit/>
          </a:bodyPr>
          <a:lstStyle/>
          <a:p>
            <a:pPr algn="ctr">
              <a:lnSpc>
                <a:spcPct val="115000"/>
              </a:lnSpc>
              <a:spcAft>
                <a:spcPts val="1000"/>
              </a:spcAft>
            </a:pPr>
            <a:r>
              <a:rPr lang="es-GT" sz="800" i="1" dirty="0">
                <a:latin typeface="Franklin Gothic Book" panose="020B0503020102020204" pitchFamily="34" charset="0"/>
              </a:rPr>
              <a:t>Fuente: elaboración ID/CONGCOOP/Foro Ciudadano por la Salud de los Pueblos con datos del SICOIN al 30/04/2024</a:t>
            </a:r>
            <a:endParaRPr lang="es-GT" sz="800"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B188C639-9CDB-48A8-AAC3-BC20D2B99077}"/>
              </a:ext>
            </a:extLst>
          </p:cNvPr>
          <p:cNvSpPr txBox="1"/>
          <p:nvPr/>
        </p:nvSpPr>
        <p:spPr>
          <a:xfrm>
            <a:off x="320523" y="1444268"/>
            <a:ext cx="4536149" cy="369332"/>
          </a:xfrm>
          <a:prstGeom prst="rect">
            <a:avLst/>
          </a:prstGeom>
          <a:noFill/>
        </p:spPr>
        <p:txBody>
          <a:bodyPr wrap="square" rtlCol="0">
            <a:spAutoFit/>
          </a:bodyPr>
          <a:lstStyle/>
          <a:p>
            <a:r>
              <a:rPr lang="es-GT" b="1" dirty="0">
                <a:solidFill>
                  <a:prstClr val="black"/>
                </a:solidFill>
                <a:latin typeface="Franklin Gothic Medium"/>
              </a:rPr>
              <a:t>En el programa administración institucional</a:t>
            </a:r>
            <a:endParaRPr lang="es-GT" dirty="0">
              <a:solidFill>
                <a:prstClr val="black"/>
              </a:solidFill>
              <a:latin typeface="Franklin Gothic Medium"/>
            </a:endParaRPr>
          </a:p>
        </p:txBody>
      </p:sp>
      <p:pic>
        <p:nvPicPr>
          <p:cNvPr id="10" name="Imagen 9"/>
          <p:cNvPicPr>
            <a:picLocks noChangeAspect="1"/>
          </p:cNvPicPr>
          <p:nvPr/>
        </p:nvPicPr>
        <p:blipFill>
          <a:blip r:embed="rId2"/>
          <a:stretch>
            <a:fillRect/>
          </a:stretch>
        </p:blipFill>
        <p:spPr>
          <a:xfrm>
            <a:off x="320523" y="1851046"/>
            <a:ext cx="9106742" cy="1475841"/>
          </a:xfrm>
          <a:prstGeom prst="rect">
            <a:avLst/>
          </a:prstGeom>
        </p:spPr>
      </p:pic>
      <p:pic>
        <p:nvPicPr>
          <p:cNvPr id="11" name="Imagen 10"/>
          <p:cNvPicPr>
            <a:picLocks noChangeAspect="1"/>
          </p:cNvPicPr>
          <p:nvPr/>
        </p:nvPicPr>
        <p:blipFill>
          <a:blip r:embed="rId3"/>
          <a:stretch>
            <a:fillRect/>
          </a:stretch>
        </p:blipFill>
        <p:spPr>
          <a:xfrm>
            <a:off x="4178714" y="3817961"/>
            <a:ext cx="7218040" cy="2776877"/>
          </a:xfrm>
          <a:prstGeom prst="rect">
            <a:avLst/>
          </a:prstGeom>
        </p:spPr>
      </p:pic>
      <p:sp>
        <p:nvSpPr>
          <p:cNvPr id="18" name="CuadroTexto 17">
            <a:extLst>
              <a:ext uri="{FF2B5EF4-FFF2-40B4-BE49-F238E27FC236}">
                <a16:creationId xmlns:a16="http://schemas.microsoft.com/office/drawing/2014/main" id="{B5DC7B8A-5823-4242-BD40-87204D558C81}"/>
              </a:ext>
            </a:extLst>
          </p:cNvPr>
          <p:cNvSpPr txBox="1"/>
          <p:nvPr/>
        </p:nvSpPr>
        <p:spPr>
          <a:xfrm>
            <a:off x="4088607" y="3448629"/>
            <a:ext cx="6599520" cy="369332"/>
          </a:xfrm>
          <a:prstGeom prst="rect">
            <a:avLst/>
          </a:prstGeom>
          <a:noFill/>
        </p:spPr>
        <p:txBody>
          <a:bodyPr wrap="square" rtlCol="0">
            <a:spAutoFit/>
          </a:bodyPr>
          <a:lstStyle/>
          <a:p>
            <a:r>
              <a:rPr lang="es-GT" b="1" dirty="0"/>
              <a:t>En el programa infraestructura en salud</a:t>
            </a:r>
            <a:endParaRPr lang="es-GT" dirty="0"/>
          </a:p>
        </p:txBody>
      </p:sp>
    </p:spTree>
    <p:extLst>
      <p:ext uri="{BB962C8B-B14F-4D97-AF65-F5344CB8AC3E}">
        <p14:creationId xmlns:p14="http://schemas.microsoft.com/office/powerpoint/2010/main" val="703518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CuadroTexto">
            <a:extLst>
              <a:ext uri="{FF2B5EF4-FFF2-40B4-BE49-F238E27FC236}">
                <a16:creationId xmlns:a16="http://schemas.microsoft.com/office/drawing/2014/main" id="{257EC24E-EC92-4BAD-8433-C6815CB2DFD7}"/>
              </a:ext>
            </a:extLst>
          </p:cNvPr>
          <p:cNvSpPr txBox="1"/>
          <p:nvPr/>
        </p:nvSpPr>
        <p:spPr>
          <a:xfrm>
            <a:off x="320523" y="6594838"/>
            <a:ext cx="8643966" cy="222112"/>
          </a:xfrm>
          <a:prstGeom prst="rect">
            <a:avLst/>
          </a:prstGeom>
          <a:noFill/>
        </p:spPr>
        <p:txBody>
          <a:bodyPr wrap="square" rtlCol="0">
            <a:spAutoFit/>
          </a:bodyPr>
          <a:lstStyle/>
          <a:p>
            <a:pPr algn="ctr">
              <a:lnSpc>
                <a:spcPct val="115000"/>
              </a:lnSpc>
              <a:spcAft>
                <a:spcPts val="1000"/>
              </a:spcAft>
            </a:pPr>
            <a:r>
              <a:rPr lang="es-GT" sz="800" i="1" dirty="0">
                <a:latin typeface="Franklin Gothic Book" panose="020B0503020102020204" pitchFamily="34" charset="0"/>
              </a:rPr>
              <a:t>Fuente: elaboración ID/CONGCOOP/Foro Ciudadano por la Salud de los Pueblos con datos del SICOIN al 30/04/2024</a:t>
            </a:r>
            <a:endParaRPr lang="es-GT" sz="800"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B188C639-9CDB-48A8-AAC3-BC20D2B99077}"/>
              </a:ext>
            </a:extLst>
          </p:cNvPr>
          <p:cNvSpPr txBox="1"/>
          <p:nvPr/>
        </p:nvSpPr>
        <p:spPr>
          <a:xfrm>
            <a:off x="846734" y="2056744"/>
            <a:ext cx="6019892" cy="369332"/>
          </a:xfrm>
          <a:prstGeom prst="rect">
            <a:avLst/>
          </a:prstGeom>
          <a:noFill/>
        </p:spPr>
        <p:txBody>
          <a:bodyPr wrap="square" rtlCol="0">
            <a:spAutoFit/>
          </a:bodyPr>
          <a:lstStyle/>
          <a:p>
            <a:r>
              <a:rPr lang="es-GT" b="1" dirty="0"/>
              <a:t>En el programa fomento de la salud y medicina preventiva</a:t>
            </a:r>
            <a:endParaRPr lang="es-GT" dirty="0"/>
          </a:p>
        </p:txBody>
      </p:sp>
      <p:pic>
        <p:nvPicPr>
          <p:cNvPr id="2" name="Imagen 1"/>
          <p:cNvPicPr>
            <a:picLocks noChangeAspect="1"/>
          </p:cNvPicPr>
          <p:nvPr/>
        </p:nvPicPr>
        <p:blipFill>
          <a:blip r:embed="rId2"/>
          <a:stretch>
            <a:fillRect/>
          </a:stretch>
        </p:blipFill>
        <p:spPr>
          <a:xfrm>
            <a:off x="967502" y="2584660"/>
            <a:ext cx="8395981" cy="2780969"/>
          </a:xfrm>
          <a:prstGeom prst="rect">
            <a:avLst/>
          </a:prstGeom>
        </p:spPr>
      </p:pic>
    </p:spTree>
    <p:extLst>
      <p:ext uri="{BB962C8B-B14F-4D97-AF65-F5344CB8AC3E}">
        <p14:creationId xmlns:p14="http://schemas.microsoft.com/office/powerpoint/2010/main" val="83239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CuadroTexto">
            <a:extLst>
              <a:ext uri="{FF2B5EF4-FFF2-40B4-BE49-F238E27FC236}">
                <a16:creationId xmlns:a16="http://schemas.microsoft.com/office/drawing/2014/main" id="{257EC24E-EC92-4BAD-8433-C6815CB2DFD7}"/>
              </a:ext>
            </a:extLst>
          </p:cNvPr>
          <p:cNvSpPr txBox="1"/>
          <p:nvPr/>
        </p:nvSpPr>
        <p:spPr>
          <a:xfrm>
            <a:off x="1627970" y="6594838"/>
            <a:ext cx="8643966" cy="222112"/>
          </a:xfrm>
          <a:prstGeom prst="rect">
            <a:avLst/>
          </a:prstGeom>
          <a:noFill/>
        </p:spPr>
        <p:txBody>
          <a:bodyPr wrap="square" rtlCol="0">
            <a:spAutoFit/>
          </a:bodyPr>
          <a:lstStyle/>
          <a:p>
            <a:pPr algn="ctr">
              <a:lnSpc>
                <a:spcPct val="115000"/>
              </a:lnSpc>
              <a:spcAft>
                <a:spcPts val="1000"/>
              </a:spcAft>
            </a:pPr>
            <a:r>
              <a:rPr lang="es-GT" sz="800" i="1" dirty="0">
                <a:latin typeface="Franklin Gothic Book" panose="020B0503020102020204" pitchFamily="34" charset="0"/>
              </a:rPr>
              <a:t>Fuente: elaboración ID/CONGCOOP/Foro Ciudadano por la Salud de los Pueblos con datos del SICOIN al 30/04/2024</a:t>
            </a:r>
            <a:endParaRPr lang="es-GT" sz="800"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B188C639-9CDB-48A8-AAC3-BC20D2B99077}"/>
              </a:ext>
            </a:extLst>
          </p:cNvPr>
          <p:cNvSpPr txBox="1"/>
          <p:nvPr/>
        </p:nvSpPr>
        <p:spPr>
          <a:xfrm>
            <a:off x="846734" y="1134897"/>
            <a:ext cx="8117755" cy="369332"/>
          </a:xfrm>
          <a:prstGeom prst="rect">
            <a:avLst/>
          </a:prstGeom>
          <a:noFill/>
        </p:spPr>
        <p:txBody>
          <a:bodyPr wrap="square" rtlCol="0">
            <a:spAutoFit/>
          </a:bodyPr>
          <a:lstStyle/>
          <a:p>
            <a:r>
              <a:rPr lang="es-GT" b="1" dirty="0"/>
              <a:t>En el programa prevención de la mortalidad de la niñez y de la desnutrición crónica</a:t>
            </a:r>
            <a:endParaRPr lang="es-GT" dirty="0"/>
          </a:p>
        </p:txBody>
      </p:sp>
      <p:pic>
        <p:nvPicPr>
          <p:cNvPr id="3" name="Imagen 2"/>
          <p:cNvPicPr>
            <a:picLocks noChangeAspect="1"/>
          </p:cNvPicPr>
          <p:nvPr/>
        </p:nvPicPr>
        <p:blipFill>
          <a:blip r:embed="rId2"/>
          <a:stretch>
            <a:fillRect/>
          </a:stretch>
        </p:blipFill>
        <p:spPr>
          <a:xfrm>
            <a:off x="2827241" y="1504229"/>
            <a:ext cx="6245424" cy="5090609"/>
          </a:xfrm>
          <a:prstGeom prst="rect">
            <a:avLst/>
          </a:prstGeom>
        </p:spPr>
      </p:pic>
    </p:spTree>
    <p:extLst>
      <p:ext uri="{BB962C8B-B14F-4D97-AF65-F5344CB8AC3E}">
        <p14:creationId xmlns:p14="http://schemas.microsoft.com/office/powerpoint/2010/main" val="1139724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CuadroTexto">
            <a:extLst>
              <a:ext uri="{FF2B5EF4-FFF2-40B4-BE49-F238E27FC236}">
                <a16:creationId xmlns:a16="http://schemas.microsoft.com/office/drawing/2014/main" id="{257EC24E-EC92-4BAD-8433-C6815CB2DFD7}"/>
              </a:ext>
            </a:extLst>
          </p:cNvPr>
          <p:cNvSpPr txBox="1"/>
          <p:nvPr/>
        </p:nvSpPr>
        <p:spPr>
          <a:xfrm>
            <a:off x="1485089" y="6574523"/>
            <a:ext cx="8643966" cy="222112"/>
          </a:xfrm>
          <a:prstGeom prst="rect">
            <a:avLst/>
          </a:prstGeom>
          <a:noFill/>
        </p:spPr>
        <p:txBody>
          <a:bodyPr wrap="square" rtlCol="0">
            <a:spAutoFit/>
          </a:bodyPr>
          <a:lstStyle/>
          <a:p>
            <a:pPr algn="ctr">
              <a:lnSpc>
                <a:spcPct val="115000"/>
              </a:lnSpc>
              <a:spcAft>
                <a:spcPts val="1000"/>
              </a:spcAft>
            </a:pPr>
            <a:r>
              <a:rPr lang="es-GT" sz="800" i="1" dirty="0">
                <a:latin typeface="Franklin Gothic Book" panose="020B0503020102020204" pitchFamily="34" charset="0"/>
              </a:rPr>
              <a:t>Fuente: elaboración ID/CONGCOOP/Foro Ciudadano por la Salud de los Pueblos con datos del SICOIN al 30/04/2024</a:t>
            </a:r>
            <a:endParaRPr lang="es-GT" sz="800"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B188C639-9CDB-48A8-AAC3-BC20D2B99077}"/>
              </a:ext>
            </a:extLst>
          </p:cNvPr>
          <p:cNvSpPr txBox="1"/>
          <p:nvPr/>
        </p:nvSpPr>
        <p:spPr>
          <a:xfrm>
            <a:off x="846734" y="1134897"/>
            <a:ext cx="8117755" cy="369332"/>
          </a:xfrm>
          <a:prstGeom prst="rect">
            <a:avLst/>
          </a:prstGeom>
          <a:noFill/>
        </p:spPr>
        <p:txBody>
          <a:bodyPr wrap="square" rtlCol="0">
            <a:spAutoFit/>
          </a:bodyPr>
          <a:lstStyle/>
          <a:p>
            <a:r>
              <a:rPr lang="es-GT" b="1" dirty="0"/>
              <a:t>En el programa prevención de la mortalidad materna y neonatal</a:t>
            </a:r>
            <a:endParaRPr lang="es-GT" dirty="0"/>
          </a:p>
        </p:txBody>
      </p:sp>
      <p:pic>
        <p:nvPicPr>
          <p:cNvPr id="2" name="Imagen 1"/>
          <p:cNvPicPr>
            <a:picLocks noChangeAspect="1"/>
          </p:cNvPicPr>
          <p:nvPr/>
        </p:nvPicPr>
        <p:blipFill>
          <a:blip r:embed="rId2"/>
          <a:stretch>
            <a:fillRect/>
          </a:stretch>
        </p:blipFill>
        <p:spPr>
          <a:xfrm>
            <a:off x="2308162" y="1504229"/>
            <a:ext cx="6844463" cy="5070294"/>
          </a:xfrm>
          <a:prstGeom prst="rect">
            <a:avLst/>
          </a:prstGeom>
        </p:spPr>
      </p:pic>
    </p:spTree>
    <p:extLst>
      <p:ext uri="{BB962C8B-B14F-4D97-AF65-F5344CB8AC3E}">
        <p14:creationId xmlns:p14="http://schemas.microsoft.com/office/powerpoint/2010/main" val="361797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188C639-9CDB-48A8-AAC3-BC20D2B99077}"/>
              </a:ext>
            </a:extLst>
          </p:cNvPr>
          <p:cNvSpPr txBox="1"/>
          <p:nvPr/>
        </p:nvSpPr>
        <p:spPr>
          <a:xfrm>
            <a:off x="320523" y="1443841"/>
            <a:ext cx="8433870" cy="369332"/>
          </a:xfrm>
          <a:prstGeom prst="rect">
            <a:avLst/>
          </a:prstGeom>
          <a:noFill/>
        </p:spPr>
        <p:txBody>
          <a:bodyPr wrap="square" rtlCol="0">
            <a:spAutoFit/>
          </a:bodyPr>
          <a:lstStyle/>
          <a:p>
            <a:r>
              <a:rPr lang="es-GT" b="1" dirty="0">
                <a:solidFill>
                  <a:prstClr val="black"/>
                </a:solidFill>
                <a:latin typeface="Franklin Gothic Medium"/>
              </a:rPr>
              <a:t>En el programa prevención y control de ITS, VIH/SIDA</a:t>
            </a:r>
            <a:endParaRPr lang="es-GT" dirty="0">
              <a:solidFill>
                <a:prstClr val="black"/>
              </a:solidFill>
              <a:latin typeface="Franklin Gothic Medium"/>
            </a:endParaRPr>
          </a:p>
        </p:txBody>
      </p:sp>
      <p:sp>
        <p:nvSpPr>
          <p:cNvPr id="6" name="CuadroTexto 5">
            <a:extLst>
              <a:ext uri="{FF2B5EF4-FFF2-40B4-BE49-F238E27FC236}">
                <a16:creationId xmlns:a16="http://schemas.microsoft.com/office/drawing/2014/main" id="{6ADBD3FE-E79D-4E93-8B21-F2BDB66E97D3}"/>
              </a:ext>
            </a:extLst>
          </p:cNvPr>
          <p:cNvSpPr txBox="1"/>
          <p:nvPr/>
        </p:nvSpPr>
        <p:spPr>
          <a:xfrm>
            <a:off x="320523" y="5402742"/>
            <a:ext cx="8433870" cy="338554"/>
          </a:xfrm>
          <a:prstGeom prst="rect">
            <a:avLst/>
          </a:prstGeom>
          <a:noFill/>
        </p:spPr>
        <p:txBody>
          <a:bodyPr wrap="square" rtlCol="0">
            <a:spAutoFit/>
          </a:bodyPr>
          <a:lstStyle/>
          <a:p>
            <a:pPr algn="just"/>
            <a:r>
              <a:rPr lang="es-GT" sz="1600" b="1" dirty="0">
                <a:solidFill>
                  <a:prstClr val="black"/>
                </a:solidFill>
                <a:latin typeface="Franklin Gothic Medium"/>
              </a:rPr>
              <a:t>En el programa prevención y control de la Tuberculosis </a:t>
            </a:r>
            <a:r>
              <a:rPr lang="es-GT" sz="1600" dirty="0">
                <a:solidFill>
                  <a:prstClr val="black"/>
                </a:solidFill>
                <a:latin typeface="Franklin Gothic Medium"/>
              </a:rPr>
              <a:t>un incremento de Q 50.00 millones.</a:t>
            </a:r>
          </a:p>
        </p:txBody>
      </p:sp>
      <p:pic>
        <p:nvPicPr>
          <p:cNvPr id="7" name="Imagen 6"/>
          <p:cNvPicPr>
            <a:picLocks noChangeAspect="1"/>
          </p:cNvPicPr>
          <p:nvPr/>
        </p:nvPicPr>
        <p:blipFill>
          <a:blip r:embed="rId2"/>
          <a:stretch>
            <a:fillRect/>
          </a:stretch>
        </p:blipFill>
        <p:spPr>
          <a:xfrm>
            <a:off x="425570" y="1906437"/>
            <a:ext cx="10657570" cy="2691442"/>
          </a:xfrm>
          <a:prstGeom prst="rect">
            <a:avLst/>
          </a:prstGeom>
        </p:spPr>
      </p:pic>
      <p:sp>
        <p:nvSpPr>
          <p:cNvPr id="8" name="5 CuadroTexto">
            <a:extLst>
              <a:ext uri="{FF2B5EF4-FFF2-40B4-BE49-F238E27FC236}">
                <a16:creationId xmlns:a16="http://schemas.microsoft.com/office/drawing/2014/main" id="{257EC24E-EC92-4BAD-8433-C6815CB2DFD7}"/>
              </a:ext>
            </a:extLst>
          </p:cNvPr>
          <p:cNvSpPr txBox="1"/>
          <p:nvPr/>
        </p:nvSpPr>
        <p:spPr>
          <a:xfrm>
            <a:off x="1485089" y="6574523"/>
            <a:ext cx="8643966" cy="222112"/>
          </a:xfrm>
          <a:prstGeom prst="rect">
            <a:avLst/>
          </a:prstGeom>
          <a:noFill/>
        </p:spPr>
        <p:txBody>
          <a:bodyPr wrap="square" rtlCol="0">
            <a:spAutoFit/>
          </a:bodyPr>
          <a:lstStyle/>
          <a:p>
            <a:pPr algn="ctr">
              <a:lnSpc>
                <a:spcPct val="115000"/>
              </a:lnSpc>
              <a:spcAft>
                <a:spcPts val="1000"/>
              </a:spcAft>
            </a:pPr>
            <a:r>
              <a:rPr lang="es-GT" sz="800" i="1" dirty="0">
                <a:latin typeface="Franklin Gothic Book" panose="020B0503020102020204" pitchFamily="34" charset="0"/>
              </a:rPr>
              <a:t>Fuente: elaboración ID/CONGCOOP/Foro Ciudadano por la Salud de los Pueblos con datos del SICOIN al 30/04/2024</a:t>
            </a:r>
            <a:endParaRPr lang="es-GT" sz="800"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39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188C639-9CDB-48A8-AAC3-BC20D2B99077}"/>
              </a:ext>
            </a:extLst>
          </p:cNvPr>
          <p:cNvSpPr txBox="1"/>
          <p:nvPr/>
        </p:nvSpPr>
        <p:spPr>
          <a:xfrm>
            <a:off x="320523" y="1185327"/>
            <a:ext cx="10031176" cy="369332"/>
          </a:xfrm>
          <a:prstGeom prst="rect">
            <a:avLst/>
          </a:prstGeom>
          <a:noFill/>
        </p:spPr>
        <p:txBody>
          <a:bodyPr wrap="square" rtlCol="0">
            <a:spAutoFit/>
          </a:bodyPr>
          <a:lstStyle/>
          <a:p>
            <a:r>
              <a:rPr lang="es-GT" b="1" dirty="0"/>
              <a:t>Resumen del presupuesto propuesto para la salud integral de las mujeres en el MSPAS para el 2025</a:t>
            </a:r>
            <a:endParaRPr lang="es-GT" dirty="0"/>
          </a:p>
        </p:txBody>
      </p:sp>
      <p:pic>
        <p:nvPicPr>
          <p:cNvPr id="5" name="Imagen 4"/>
          <p:cNvPicPr>
            <a:picLocks noChangeAspect="1"/>
          </p:cNvPicPr>
          <p:nvPr/>
        </p:nvPicPr>
        <p:blipFill>
          <a:blip r:embed="rId2"/>
          <a:stretch>
            <a:fillRect/>
          </a:stretch>
        </p:blipFill>
        <p:spPr>
          <a:xfrm>
            <a:off x="3109900" y="1612281"/>
            <a:ext cx="5852945" cy="4904620"/>
          </a:xfrm>
          <a:prstGeom prst="rect">
            <a:avLst/>
          </a:prstGeom>
        </p:spPr>
      </p:pic>
      <p:sp>
        <p:nvSpPr>
          <p:cNvPr id="6" name="5 CuadroTexto">
            <a:extLst>
              <a:ext uri="{FF2B5EF4-FFF2-40B4-BE49-F238E27FC236}">
                <a16:creationId xmlns:a16="http://schemas.microsoft.com/office/drawing/2014/main" id="{257EC24E-EC92-4BAD-8433-C6815CB2DFD7}"/>
              </a:ext>
            </a:extLst>
          </p:cNvPr>
          <p:cNvSpPr txBox="1"/>
          <p:nvPr/>
        </p:nvSpPr>
        <p:spPr>
          <a:xfrm>
            <a:off x="1485089" y="6574523"/>
            <a:ext cx="8643966" cy="222112"/>
          </a:xfrm>
          <a:prstGeom prst="rect">
            <a:avLst/>
          </a:prstGeom>
          <a:noFill/>
        </p:spPr>
        <p:txBody>
          <a:bodyPr wrap="square" rtlCol="0">
            <a:spAutoFit/>
          </a:bodyPr>
          <a:lstStyle/>
          <a:p>
            <a:pPr algn="ctr">
              <a:lnSpc>
                <a:spcPct val="115000"/>
              </a:lnSpc>
              <a:spcAft>
                <a:spcPts val="1000"/>
              </a:spcAft>
            </a:pPr>
            <a:r>
              <a:rPr lang="es-GT" sz="800" i="1" dirty="0">
                <a:latin typeface="Franklin Gothic Book" panose="020B0503020102020204" pitchFamily="34" charset="0"/>
              </a:rPr>
              <a:t>Fuente: elaboración ID/CONGCOOP/Foro Ciudadano por la Salud de los Pueblos con datos del SICOIN al 30/04/2024</a:t>
            </a:r>
            <a:endParaRPr lang="es-GT" sz="800"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639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60185" y="966109"/>
            <a:ext cx="7871630" cy="2400657"/>
          </a:xfrm>
          <a:prstGeom prst="rect">
            <a:avLst/>
          </a:prstGeom>
          <a:noFill/>
        </p:spPr>
        <p:txBody>
          <a:bodyPr wrap="square" lIns="91440" tIns="45720" rIns="91440" bIns="45720">
            <a:spAutoFit/>
          </a:bodyPr>
          <a:lstStyle/>
          <a:p>
            <a:pPr algn="ctr"/>
            <a:r>
              <a:rPr lang="es-ES"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GRACIAS</a:t>
            </a:r>
            <a:r>
              <a:rPr lang="es-ES" sz="15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p>
        </p:txBody>
      </p:sp>
      <p:pic>
        <p:nvPicPr>
          <p:cNvPr id="5" name="Imagen 4" descr="K:\2019\SALUD 2019\Salud octubre 2019 en adelante\LOGO FORO DE SALUD FINAL.png"/>
          <p:cNvPicPr/>
          <p:nvPr/>
        </p:nvPicPr>
        <p:blipFill rotWithShape="1">
          <a:blip r:embed="rId2" cstate="screen">
            <a:extLst>
              <a:ext uri="{28A0092B-C50C-407E-A947-70E740481C1C}">
                <a14:useLocalDpi xmlns:a14="http://schemas.microsoft.com/office/drawing/2010/main"/>
              </a:ext>
            </a:extLst>
          </a:blip>
          <a:srcRect l="6184" t="8813" r="7732" b="5284"/>
          <a:stretch/>
        </p:blipFill>
        <p:spPr bwMode="auto">
          <a:xfrm>
            <a:off x="4745448" y="3237370"/>
            <a:ext cx="2701105" cy="1371389"/>
          </a:xfrm>
          <a:prstGeom prst="rect">
            <a:avLst/>
          </a:prstGeom>
          <a:noFill/>
          <a:ln>
            <a:noFill/>
          </a:ln>
          <a:extLst>
            <a:ext uri="{53640926-AAD7-44D8-BBD7-CCE9431645EC}">
              <a14:shadowObscured xmlns:a14="http://schemas.microsoft.com/office/drawing/2010/main"/>
            </a:ext>
          </a:extLst>
        </p:spPr>
      </p:pic>
      <p:sp>
        <p:nvSpPr>
          <p:cNvPr id="6" name="4 CuadroTexto">
            <a:extLst>
              <a:ext uri="{FF2B5EF4-FFF2-40B4-BE49-F238E27FC236}">
                <a16:creationId xmlns:a16="http://schemas.microsoft.com/office/drawing/2014/main" id="{FC86E18B-BAF8-76A9-0388-CDA9925EE0A2}"/>
              </a:ext>
            </a:extLst>
          </p:cNvPr>
          <p:cNvSpPr txBox="1">
            <a:spLocks noChangeArrowheads="1"/>
          </p:cNvSpPr>
          <p:nvPr/>
        </p:nvSpPr>
        <p:spPr bwMode="auto">
          <a:xfrm>
            <a:off x="3417094" y="4797153"/>
            <a:ext cx="53578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algn="ctr" eaLnBrk="1" hangingPunct="1"/>
            <a:r>
              <a:rPr lang="es-GT" altLang="es-GT" sz="1500" dirty="0"/>
              <a:t>Nuria Mejía 5598-8504</a:t>
            </a:r>
          </a:p>
          <a:p>
            <a:pPr algn="ctr" eaLnBrk="1" hangingPunct="1"/>
            <a:r>
              <a:rPr lang="es-GT" altLang="es-GT" sz="1500" dirty="0">
                <a:hlinkClick r:id="rId3"/>
              </a:rPr>
              <a:t>forodesaludguatemala@gmail.com</a:t>
            </a:r>
            <a:endParaRPr lang="es-GT" altLang="es-GT" sz="1500" dirty="0"/>
          </a:p>
          <a:p>
            <a:pPr algn="ctr" eaLnBrk="1" hangingPunct="1"/>
            <a:r>
              <a:rPr lang="es-GT" altLang="es-GT" sz="1500" dirty="0"/>
              <a:t>CONGCOOP</a:t>
            </a:r>
          </a:p>
          <a:p>
            <a:pPr algn="ctr" eaLnBrk="1" hangingPunct="1"/>
            <a:r>
              <a:rPr lang="es-GT" altLang="es-GT" sz="1500" dirty="0"/>
              <a:t>nuriamejia@congcoop.org.gt </a:t>
            </a:r>
          </a:p>
        </p:txBody>
      </p:sp>
    </p:spTree>
    <p:extLst>
      <p:ext uri="{BB962C8B-B14F-4D97-AF65-F5344CB8AC3E}">
        <p14:creationId xmlns:p14="http://schemas.microsoft.com/office/powerpoint/2010/main" val="330991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K:\2019\SALUD 2019\Salud octubre 2019 en adelante\LOGO FORO DE SALUD FINAL.png"/>
          <p:cNvPicPr/>
          <p:nvPr/>
        </p:nvPicPr>
        <p:blipFill rotWithShape="1">
          <a:blip r:embed="rId2" cstate="screen">
            <a:extLst>
              <a:ext uri="{28A0092B-C50C-407E-A947-70E740481C1C}">
                <a14:useLocalDpi xmlns:a14="http://schemas.microsoft.com/office/drawing/2010/main"/>
              </a:ext>
            </a:extLst>
          </a:blip>
          <a:srcRect l="6184" t="8813" r="7732" b="5284"/>
          <a:stretch/>
        </p:blipFill>
        <p:spPr bwMode="auto">
          <a:xfrm>
            <a:off x="4631771" y="1428852"/>
            <a:ext cx="3456384" cy="1371389"/>
          </a:xfrm>
          <a:prstGeom prst="rect">
            <a:avLst/>
          </a:prstGeom>
          <a:noFill/>
          <a:ln>
            <a:noFill/>
          </a:ln>
          <a:extLst>
            <a:ext uri="{53640926-AAD7-44D8-BBD7-CCE9431645EC}">
              <a14:shadowObscured xmlns:a14="http://schemas.microsoft.com/office/drawing/2010/main"/>
            </a:ext>
          </a:extLst>
        </p:spPr>
      </p:pic>
      <p:sp>
        <p:nvSpPr>
          <p:cNvPr id="8" name="Rectángulo 7"/>
          <p:cNvSpPr>
            <a:spLocks noChangeArrowheads="1"/>
          </p:cNvSpPr>
          <p:nvPr/>
        </p:nvSpPr>
        <p:spPr bwMode="auto">
          <a:xfrm>
            <a:off x="3445313" y="3180532"/>
            <a:ext cx="5829300" cy="1788455"/>
          </a:xfrm>
          <a:prstGeom prst="rect">
            <a:avLst/>
          </a:prstGeom>
          <a:solidFill>
            <a:sysClr val="window" lastClr="FFFFFF"/>
          </a:solidFill>
          <a:ln w="25400" cap="flat" cmpd="sng" algn="ctr">
            <a:solidFill>
              <a:srgbClr val="4F81BD"/>
            </a:solidFill>
            <a:prstDash val="solid"/>
            <a:headEnd/>
            <a:tailEnd/>
          </a:ln>
          <a:effectLst>
            <a:glow rad="139700">
              <a:srgbClr val="4F81BD">
                <a:satMod val="175000"/>
                <a:alpha val="40000"/>
              </a:srgbClr>
            </a:glow>
          </a:effectLst>
        </p:spPr>
        <p:txBody>
          <a:bodyPr rot="0" vert="horz" wrap="square" lIns="182880" tIns="45720" rIns="182880" bIns="4572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GT" sz="18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8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Análisis del presupuesto 2024 del MSPAS y </a:t>
            </a:r>
            <a:r>
              <a:rPr kumimoji="0" lang="es-GT" sz="18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propuesta de incremento y reorientación presupuestaria para el</a:t>
            </a:r>
            <a:endParaRPr kumimoji="0" lang="es-GT" sz="11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GT" sz="18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Ministerio de Salud Pública y Asistencia Social</a:t>
            </a:r>
            <a:endParaRPr kumimoji="0" lang="es-GT" sz="11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GT" sz="18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Año 2025</a:t>
            </a:r>
            <a:endParaRPr kumimoji="0" lang="es-GT" sz="11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endParaRPr>
          </a:p>
        </p:txBody>
      </p:sp>
      <p:grpSp>
        <p:nvGrpSpPr>
          <p:cNvPr id="21" name="Grupo 20"/>
          <p:cNvGrpSpPr/>
          <p:nvPr/>
        </p:nvGrpSpPr>
        <p:grpSpPr>
          <a:xfrm>
            <a:off x="568602" y="5548594"/>
            <a:ext cx="10868186" cy="758825"/>
            <a:chOff x="568602" y="5548594"/>
            <a:chExt cx="10868186" cy="758825"/>
          </a:xfrm>
        </p:grpSpPr>
        <p:pic>
          <p:nvPicPr>
            <p:cNvPr id="10" name="Imagen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12688" y="5548594"/>
              <a:ext cx="749935" cy="647700"/>
            </a:xfrm>
            <a:prstGeom prst="rect">
              <a:avLst/>
            </a:prstGeom>
            <a:noFill/>
            <a:ln>
              <a:noFill/>
            </a:ln>
          </p:spPr>
        </p:pic>
        <p:pic>
          <p:nvPicPr>
            <p:cNvPr id="11" name="Imagen 10" descr="LOGO CPDL"/>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12002" y="5729569"/>
              <a:ext cx="1167765" cy="42926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logo ASECSA"/>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602" y="5700994"/>
              <a:ext cx="752475" cy="59626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descr="Asociación de Mugeres Gente Nueva AMUGEN"/>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92527" y="5700994"/>
              <a:ext cx="566420" cy="596265"/>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 de texto 24"/>
            <p:cNvSpPr txBox="1">
              <a:spLocks noChangeArrowheads="1"/>
            </p:cNvSpPr>
            <p:nvPr/>
          </p:nvSpPr>
          <p:spPr bwMode="auto">
            <a:xfrm>
              <a:off x="9969938" y="5700994"/>
              <a:ext cx="1466850" cy="495300"/>
            </a:xfrm>
            <a:prstGeom prst="rect">
              <a:avLst/>
            </a:prstGeom>
            <a:solidFill>
              <a:schemeClr val="accent5">
                <a:lumMod val="40000"/>
                <a:lumOff val="60000"/>
              </a:schemeClr>
            </a:solidFill>
            <a:ln w="12700">
              <a:solidFill>
                <a:srgbClr val="4D4D4D"/>
              </a:solidFill>
              <a:miter lim="800000"/>
              <a:headEnd/>
              <a:tailEnd/>
            </a:ln>
            <a:effectLst>
              <a:outerShdw dist="28398" dir="3806097" algn="ctr" rotWithShape="0">
                <a:srgbClr val="808080"/>
              </a:outerShdw>
            </a:effectLst>
          </p:spPr>
          <p:txBody>
            <a:bodyPr rot="0" vert="horz" wrap="square" lIns="36576" tIns="36576" rIns="36576" bIns="36576" anchor="t" anchorCtr="0" upright="1">
              <a:noAutofit/>
            </a:bodyPr>
            <a:lstStyle/>
            <a:p>
              <a:pPr algn="ctr">
                <a:lnSpc>
                  <a:spcPct val="115000"/>
                </a:lnSpc>
                <a:spcAft>
                  <a:spcPts val="0"/>
                </a:spcAft>
              </a:pPr>
              <a:r>
                <a:rPr lang="es-GT" sz="700">
                  <a:solidFill>
                    <a:srgbClr val="365F91"/>
                  </a:solidFill>
                  <a:effectLst/>
                  <a:latin typeface="Arial Black" panose="020B0A04020102020204" pitchFamily="34" charset="0"/>
                  <a:ea typeface="Calibri" panose="020F0502020204030204" pitchFamily="34" charset="0"/>
                  <a:cs typeface="Times New Roman" panose="02020603050405020304" pitchFamily="18" charset="0"/>
                </a:rPr>
                <a:t>Sección Nacional de Salud</a:t>
              </a:r>
              <a:endParaRPr lang="es-G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GT" sz="700" b="1">
                  <a:solidFill>
                    <a:srgbClr val="365F91"/>
                  </a:solidFill>
                  <a:effectLst/>
                  <a:latin typeface="Arial Black" panose="020B0A04020102020204" pitchFamily="34" charset="0"/>
                  <a:ea typeface="Calibri" panose="020F0502020204030204" pitchFamily="34" charset="0"/>
                  <a:cs typeface="Times New Roman" panose="02020603050405020304" pitchFamily="18" charset="0"/>
                </a:rPr>
                <a:t>Conferencia Episcopal </a:t>
              </a:r>
              <a:endParaRPr lang="es-G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GT" sz="700" b="1">
                  <a:solidFill>
                    <a:srgbClr val="365F91"/>
                  </a:solidFill>
                  <a:effectLst/>
                  <a:latin typeface="Arial Black" panose="020B0A04020102020204" pitchFamily="34" charset="0"/>
                  <a:ea typeface="Calibri" panose="020F0502020204030204" pitchFamily="34" charset="0"/>
                  <a:cs typeface="Times New Roman" panose="02020603050405020304" pitchFamily="18" charset="0"/>
                </a:rPr>
                <a:t>de Guatemala</a:t>
              </a:r>
              <a:endParaRPr lang="es-G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descr="Coordinación de ONG y Cooperativas CONGCOOP)"/>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59963" y="5624794"/>
              <a:ext cx="719455" cy="682625"/>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descr="fundaespro"/>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283888" y="5548594"/>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descr="logo corregido"/>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255438" y="5624794"/>
              <a:ext cx="666750" cy="627380"/>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 de texto 24"/>
            <p:cNvSpPr txBox="1">
              <a:spLocks noChangeArrowheads="1"/>
            </p:cNvSpPr>
            <p:nvPr/>
          </p:nvSpPr>
          <p:spPr bwMode="auto">
            <a:xfrm>
              <a:off x="3749952" y="5758144"/>
              <a:ext cx="1095375" cy="304800"/>
            </a:xfrm>
            <a:prstGeom prst="rect">
              <a:avLst/>
            </a:prstGeom>
            <a:noFill/>
            <a:ln w="12700">
              <a:noFill/>
              <a:miter lim="800000"/>
              <a:headEnd/>
              <a:tailEnd/>
            </a:ln>
            <a:effectLst>
              <a:outerShdw dist="28398" dir="3806097" algn="ctr" rotWithShape="0">
                <a:srgbClr val="808080"/>
              </a:outerShdw>
            </a:effectLst>
          </p:spPr>
          <p:txBody>
            <a:bodyPr rot="0" vert="horz" wrap="square" lIns="36576" tIns="36576" rIns="36576" bIns="36576" anchor="t" anchorCtr="0" upright="1">
              <a:noAutofit/>
            </a:bodyPr>
            <a:lstStyle/>
            <a:p>
              <a:pPr algn="ctr">
                <a:lnSpc>
                  <a:spcPct val="115000"/>
                </a:lnSpc>
                <a:spcAft>
                  <a:spcPts val="0"/>
                </a:spcAft>
              </a:pPr>
              <a:r>
                <a:rPr lang="es-GT" sz="100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Causa Común</a:t>
              </a:r>
              <a:endParaRPr lang="es-G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Imagen 18"/>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168802" y="5700994"/>
              <a:ext cx="819150" cy="555625"/>
            </a:xfrm>
            <a:prstGeom prst="rect">
              <a:avLst/>
            </a:prstGeom>
            <a:noFill/>
            <a:ln>
              <a:noFill/>
            </a:ln>
          </p:spPr>
        </p:pic>
        <p:pic>
          <p:nvPicPr>
            <p:cNvPr id="20" name="Imagen 19"/>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64152" y="5662894"/>
              <a:ext cx="590550" cy="589280"/>
            </a:xfrm>
            <a:prstGeom prst="rect">
              <a:avLst/>
            </a:prstGeom>
            <a:noFill/>
            <a:ln>
              <a:noFill/>
            </a:ln>
          </p:spPr>
        </p:pic>
      </p:grpSp>
    </p:spTree>
    <p:extLst>
      <p:ext uri="{BB962C8B-B14F-4D97-AF65-F5344CB8AC3E}">
        <p14:creationId xmlns:p14="http://schemas.microsoft.com/office/powerpoint/2010/main" val="1169769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1">
            <a:extLst>
              <a:ext uri="{FF2B5EF4-FFF2-40B4-BE49-F238E27FC236}">
                <a16:creationId xmlns:a16="http://schemas.microsoft.com/office/drawing/2014/main" id="{31E9A9E7-02F1-2C35-155A-6567AC594662}"/>
              </a:ext>
            </a:extLst>
          </p:cNvPr>
          <p:cNvSpPr txBox="1">
            <a:spLocks/>
          </p:cNvSpPr>
          <p:nvPr/>
        </p:nvSpPr>
        <p:spPr>
          <a:xfrm>
            <a:off x="698738" y="1703597"/>
            <a:ext cx="9057738" cy="4680730"/>
          </a:xfrm>
          <a:prstGeom prst="rect">
            <a:avLst/>
          </a:prstGeom>
          <a:noFill/>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marR="0" lvl="0" indent="0" algn="just" defTabSz="914400" rtl="0" eaLnBrk="1" fontAlgn="auto" latinLnBrk="0" hangingPunct="1">
              <a:lnSpc>
                <a:spcPct val="100000"/>
              </a:lnSpc>
              <a:spcBef>
                <a:spcPct val="20000"/>
              </a:spcBef>
              <a:spcAft>
                <a:spcPts val="0"/>
              </a:spcAft>
              <a:buClr>
                <a:srgbClr val="B8CCE4"/>
              </a:buClr>
              <a:buSzTx/>
              <a:buFont typeface="Wingdings 2" pitchFamily="18" charset="2"/>
              <a:buNone/>
              <a:tabLst/>
              <a:defRPr/>
            </a:pPr>
            <a:r>
              <a:rPr kumimoji="0" lang="es-ES" sz="1400" b="1" i="0" u="none" strike="noStrike" kern="1200" cap="none" spc="150" normalizeH="0" baseline="0" noProof="0" dirty="0">
                <a:ln>
                  <a:noFill/>
                </a:ln>
                <a:solidFill>
                  <a:schemeClr val="tx1"/>
                </a:solidFill>
                <a:effectLst/>
                <a:uLnTx/>
                <a:uFillTx/>
                <a:latin typeface="Franklin Gothic Book" panose="020B0503020102020204" pitchFamily="34" charset="0"/>
              </a:rPr>
              <a:t>¿Quiénes somos?</a:t>
            </a:r>
          </a:p>
          <a:p>
            <a:pPr algn="just"/>
            <a:r>
              <a:rPr lang="es-GT" sz="1400" dirty="0">
                <a:solidFill>
                  <a:schemeClr val="tx1"/>
                </a:solidFill>
                <a:latin typeface="Franklin Gothic Book" panose="020B0503020102020204" pitchFamily="34" charset="0"/>
              </a:rPr>
              <a:t>El </a:t>
            </a:r>
            <a:r>
              <a:rPr lang="es-GT" sz="1400" b="1" dirty="0">
                <a:solidFill>
                  <a:schemeClr val="tx1"/>
                </a:solidFill>
                <a:latin typeface="Franklin Gothic Book" panose="020B0503020102020204" pitchFamily="34" charset="0"/>
              </a:rPr>
              <a:t>Foro Ciudadano por la Salud de los Pueblos</a:t>
            </a:r>
            <a:r>
              <a:rPr lang="es-GT" sz="1400" dirty="0">
                <a:solidFill>
                  <a:schemeClr val="tx1"/>
                </a:solidFill>
                <a:latin typeface="Franklin Gothic Book" panose="020B0503020102020204" pitchFamily="34" charset="0"/>
              </a:rPr>
              <a:t>, es un espacio abierto, permanente, sin fines de lucro; integrado por varias organizaciones y activistas de la salud, con el fin de velar por el cumplimiento del derecho humano a la salud de la población guatemalteca, principalmente la más vulnerable.</a:t>
            </a:r>
          </a:p>
          <a:p>
            <a:pPr marL="45720" indent="0" algn="just">
              <a:buNone/>
            </a:pPr>
            <a:endParaRPr lang="es-GT" sz="1400" dirty="0">
              <a:solidFill>
                <a:schemeClr val="tx1"/>
              </a:solidFill>
              <a:latin typeface="Franklin Gothic Book" panose="020B0503020102020204" pitchFamily="34" charset="0"/>
            </a:endParaRPr>
          </a:p>
          <a:p>
            <a:pPr algn="just"/>
            <a:r>
              <a:rPr lang="es-GT" sz="1400" dirty="0">
                <a:solidFill>
                  <a:schemeClr val="tx1"/>
                </a:solidFill>
                <a:latin typeface="Franklin Gothic Book" panose="020B0503020102020204" pitchFamily="34" charset="0"/>
              </a:rPr>
              <a:t>Consideramos importante que en el país se cuente con servicios públicos de salud dignos, lo que implica un mejor presupuesto y una eficiente ejecución presupuestaria.</a:t>
            </a:r>
          </a:p>
          <a:p>
            <a:pPr marL="45720" indent="0" algn="just">
              <a:buNone/>
            </a:pPr>
            <a:endParaRPr lang="es-GT" sz="1400" dirty="0">
              <a:solidFill>
                <a:schemeClr val="tx1"/>
              </a:solidFill>
              <a:latin typeface="Franklin Gothic Book" panose="020B0503020102020204" pitchFamily="34" charset="0"/>
            </a:endParaRPr>
          </a:p>
          <a:p>
            <a:pPr algn="just"/>
            <a:r>
              <a:rPr lang="es-GT" sz="1400" dirty="0">
                <a:solidFill>
                  <a:schemeClr val="tx1"/>
                </a:solidFill>
                <a:latin typeface="Franklin Gothic Book" panose="020B0503020102020204" pitchFamily="34" charset="0"/>
              </a:rPr>
              <a:t>El gobierno nacional para el periodo 2024-2028 está impulsando un proceso de construcción de un nuevo pacto de salud, como espacio de diálogo permanente con sociedad civil y pueblos originarios, en donde estamos aportando según las necesidades que vemos durante el análisis de la situación de salud en el país, el monitoreo a centros y puestos de salud, el trabajo de las abuelas comadronas, el trabajo de las y los promotores y animadores de salud, de terapeutas y otros actores que habitan el país; así como, el monitoreo a la ejecución del presupuesto del Ministerio de Salud.</a:t>
            </a:r>
          </a:p>
          <a:p>
            <a:pPr marL="45720" indent="0" algn="just">
              <a:buNone/>
            </a:pPr>
            <a:endParaRPr lang="es-GT" sz="1400" dirty="0">
              <a:solidFill>
                <a:schemeClr val="tx1"/>
              </a:solidFill>
              <a:latin typeface="Franklin Gothic Book" panose="020B0503020102020204" pitchFamily="34" charset="0"/>
            </a:endParaRPr>
          </a:p>
          <a:p>
            <a:pPr algn="just"/>
            <a:r>
              <a:rPr lang="es-GT" sz="1400" b="1" dirty="0">
                <a:solidFill>
                  <a:schemeClr val="tx1"/>
                </a:solidFill>
                <a:latin typeface="Franklin Gothic Book" panose="020B0503020102020204" pitchFamily="34" charset="0"/>
              </a:rPr>
              <a:t>Para el Foro Ciudadano por la Salud de los Pueblos, es crucial mejorar el sistema de salud, especialmente el público, para que la población pueda acceder a servicios de salud integral, de calidad y dignos.</a:t>
            </a:r>
          </a:p>
        </p:txBody>
      </p:sp>
      <p:sp>
        <p:nvSpPr>
          <p:cNvPr id="7" name="CuadroTexto 6">
            <a:extLst>
              <a:ext uri="{FF2B5EF4-FFF2-40B4-BE49-F238E27FC236}">
                <a16:creationId xmlns:a16="http://schemas.microsoft.com/office/drawing/2014/main" id="{4AAB57C3-751B-88B1-2041-C17F586236BE}"/>
              </a:ext>
            </a:extLst>
          </p:cNvPr>
          <p:cNvSpPr txBox="1"/>
          <p:nvPr/>
        </p:nvSpPr>
        <p:spPr>
          <a:xfrm>
            <a:off x="9927374" y="2266790"/>
            <a:ext cx="1888105" cy="3416320"/>
          </a:xfrm>
          <a:prstGeom prst="rect">
            <a:avLst/>
          </a:prstGeom>
          <a:noFill/>
        </p:spPr>
        <p:txBody>
          <a:bodyPr wrap="square" rtlCol="0">
            <a:spAutoFit/>
          </a:bodyPr>
          <a:lstStyle/>
          <a:p>
            <a:r>
              <a:rPr lang="es-GT" dirty="0">
                <a:solidFill>
                  <a:prstClr val="black"/>
                </a:solidFill>
                <a:latin typeface="Franklin Gothic Medium"/>
              </a:rPr>
              <a:t>Buscamos el fortalecimiento del Ministerio de Salud como ente rector y garante del derecho a la salud de la población, para lo cual presentamos nuestra propuesta</a:t>
            </a:r>
          </a:p>
        </p:txBody>
      </p:sp>
    </p:spTree>
    <p:extLst>
      <p:ext uri="{BB962C8B-B14F-4D97-AF65-F5344CB8AC3E}">
        <p14:creationId xmlns:p14="http://schemas.microsoft.com/office/powerpoint/2010/main" val="220040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1"/>
          <p:cNvSpPr txBox="1">
            <a:spLocks/>
          </p:cNvSpPr>
          <p:nvPr/>
        </p:nvSpPr>
        <p:spPr>
          <a:xfrm>
            <a:off x="1963940" y="1825731"/>
            <a:ext cx="8407893" cy="4500500"/>
          </a:xfrm>
          <a:prstGeom prst="rect">
            <a:avLst/>
          </a:prstGeom>
          <a:noFill/>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lvl="0" indent="0" algn="ctr">
              <a:buClr>
                <a:srgbClr val="B8CCE4"/>
              </a:buClr>
              <a:buNone/>
            </a:pPr>
            <a:r>
              <a:rPr lang="es-ES" sz="4800" b="1" dirty="0">
                <a:solidFill>
                  <a:schemeClr val="tx1"/>
                </a:solidFill>
                <a:latin typeface="Franklin Gothic Book" panose="020B0503020102020204" pitchFamily="34" charset="0"/>
              </a:rPr>
              <a:t>Análisis general del presupuesto 2024 del Ministerio de Salud Pública y Asistencia Social -MSPAS-</a:t>
            </a:r>
          </a:p>
          <a:p>
            <a:pPr marL="45720" lvl="0" indent="0" algn="ctr">
              <a:buClr>
                <a:srgbClr val="B8CCE4"/>
              </a:buClr>
              <a:buNone/>
            </a:pPr>
            <a:r>
              <a:rPr kumimoji="0" lang="es-ES" sz="4800" b="1" i="0" u="none" strike="noStrike" kern="1200" cap="none" spc="150" normalizeH="0" baseline="0" noProof="0" dirty="0">
                <a:ln>
                  <a:noFill/>
                </a:ln>
                <a:solidFill>
                  <a:schemeClr val="tx1"/>
                </a:solidFill>
                <a:effectLst/>
                <a:uLnTx/>
                <a:uFillTx/>
                <a:latin typeface="Franklin Gothic Book" panose="020B0503020102020204" pitchFamily="34" charset="0"/>
              </a:rPr>
              <a:t>Al 30/04/2024</a:t>
            </a:r>
            <a:endParaRPr kumimoji="0" lang="es-ES" sz="4800" b="0" i="0" u="none" strike="noStrike" kern="1200" cap="none" spc="150" normalizeH="0" baseline="0" noProof="0" dirty="0">
              <a:ln>
                <a:noFill/>
              </a:ln>
              <a:solidFill>
                <a:schemeClr val="tx1"/>
              </a:solidFill>
              <a:effectLst/>
              <a:uLnTx/>
              <a:uFillTx/>
              <a:latin typeface="Franklin Gothic Book" panose="020B0503020102020204" pitchFamily="34" charset="0"/>
            </a:endParaRPr>
          </a:p>
        </p:txBody>
      </p:sp>
    </p:spTree>
    <p:extLst>
      <p:ext uri="{BB962C8B-B14F-4D97-AF65-F5344CB8AC3E}">
        <p14:creationId xmlns:p14="http://schemas.microsoft.com/office/powerpoint/2010/main" val="377250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CuadroTexto"/>
          <p:cNvSpPr txBox="1"/>
          <p:nvPr/>
        </p:nvSpPr>
        <p:spPr>
          <a:xfrm>
            <a:off x="1239062" y="1037582"/>
            <a:ext cx="8856984" cy="954107"/>
          </a:xfrm>
          <a:prstGeom prst="rect">
            <a:avLst/>
          </a:prstGeom>
          <a:noFill/>
        </p:spPr>
        <p:txBody>
          <a:bodyPr wrap="square" rtlCol="0">
            <a:spAutoFit/>
          </a:bodyPr>
          <a:lstStyle/>
          <a:p>
            <a:pPr algn="ctr"/>
            <a:r>
              <a:rPr lang="es-GT" sz="1400" b="1" dirty="0">
                <a:latin typeface="Franklin Gothic Book" panose="020B0503020102020204" pitchFamily="34" charset="0"/>
              </a:rPr>
              <a:t>Tabla 1</a:t>
            </a:r>
            <a:endParaRPr lang="es-GT" sz="1400" dirty="0">
              <a:latin typeface="Franklin Gothic Book" panose="020B0503020102020204" pitchFamily="34" charset="0"/>
            </a:endParaRPr>
          </a:p>
          <a:p>
            <a:pPr algn="ctr"/>
            <a:r>
              <a:rPr lang="es-GT" sz="1400" b="1" dirty="0">
                <a:latin typeface="Franklin Gothic Book" panose="020B0503020102020204" pitchFamily="34" charset="0"/>
              </a:rPr>
              <a:t>Ministerio de Salud Pública y Asistencia Social</a:t>
            </a:r>
            <a:endParaRPr lang="es-GT" sz="1400" dirty="0">
              <a:latin typeface="Franklin Gothic Book" panose="020B0503020102020204" pitchFamily="34" charset="0"/>
            </a:endParaRPr>
          </a:p>
          <a:p>
            <a:pPr algn="ctr"/>
            <a:r>
              <a:rPr lang="es-GT" sz="1400" b="1" dirty="0">
                <a:latin typeface="Franklin Gothic Book" panose="020B0503020102020204" pitchFamily="34" charset="0"/>
              </a:rPr>
              <a:t>Ejecución presupuestaria enero a abril 2024</a:t>
            </a:r>
            <a:endParaRPr lang="es-GT" sz="1400" dirty="0">
              <a:latin typeface="Franklin Gothic Book" panose="020B0503020102020204" pitchFamily="34" charset="0"/>
            </a:endParaRPr>
          </a:p>
          <a:p>
            <a:pPr algn="ctr"/>
            <a:r>
              <a:rPr lang="es-GT" sz="1400" b="1" dirty="0">
                <a:latin typeface="Franklin Gothic Book" panose="020B0503020102020204" pitchFamily="34" charset="0"/>
              </a:rPr>
              <a:t>                                                  Expresado en millones de quetzales</a:t>
            </a:r>
            <a:r>
              <a:rPr lang="es-GT" sz="1100" dirty="0">
                <a:solidFill>
                  <a:prstClr val="black"/>
                </a:solidFill>
                <a:latin typeface="Franklin Gothic Book" panose="020B0503020102020204" pitchFamily="34" charset="0"/>
              </a:rPr>
              <a:t>	</a:t>
            </a:r>
            <a:r>
              <a:rPr lang="es-GT" sz="1200" dirty="0">
                <a:solidFill>
                  <a:prstClr val="black"/>
                </a:solidFill>
                <a:latin typeface="Franklin Gothic Book" panose="020B0503020102020204" pitchFamily="34" charset="0"/>
              </a:rPr>
              <a:t>		</a:t>
            </a:r>
          </a:p>
        </p:txBody>
      </p:sp>
      <p:pic>
        <p:nvPicPr>
          <p:cNvPr id="2" name="Imagen 1"/>
          <p:cNvPicPr>
            <a:picLocks noChangeAspect="1"/>
          </p:cNvPicPr>
          <p:nvPr/>
        </p:nvPicPr>
        <p:blipFill>
          <a:blip r:embed="rId3"/>
          <a:stretch>
            <a:fillRect/>
          </a:stretch>
        </p:blipFill>
        <p:spPr>
          <a:xfrm>
            <a:off x="3247232" y="1991689"/>
            <a:ext cx="4840644" cy="4468755"/>
          </a:xfrm>
          <a:prstGeom prst="rect">
            <a:avLst/>
          </a:prstGeom>
        </p:spPr>
      </p:pic>
      <p:sp>
        <p:nvSpPr>
          <p:cNvPr id="6" name="Rectángulo 5"/>
          <p:cNvSpPr/>
          <p:nvPr/>
        </p:nvSpPr>
        <p:spPr>
          <a:xfrm>
            <a:off x="2619554" y="6460444"/>
            <a:ext cx="6096000" cy="224805"/>
          </a:xfrm>
          <a:prstGeom prst="rect">
            <a:avLst/>
          </a:prstGeom>
        </p:spPr>
        <p:txBody>
          <a:bodyPr>
            <a:spAutoFit/>
          </a:bodyPr>
          <a:lstStyle/>
          <a:p>
            <a:pPr algn="ctr">
              <a:lnSpc>
                <a:spcPct val="115000"/>
              </a:lnSpc>
              <a:spcAft>
                <a:spcPts val="0"/>
              </a:spcAft>
            </a:pPr>
            <a:r>
              <a:rPr lang="es-GT" sz="800" i="1" dirty="0">
                <a:latin typeface="Arial" panose="020B0604020202020204" pitchFamily="34" charset="0"/>
                <a:ea typeface="Calibri" panose="020F0502020204030204" pitchFamily="34" charset="0"/>
                <a:cs typeface="Times New Roman" panose="02020603050405020304" pitchFamily="18" charset="0"/>
              </a:rPr>
              <a:t>Fuente: elaboración ID/CONGCOOP con datos del SICOIN al 30/04/2024.</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79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1"/>
          <p:cNvSpPr txBox="1">
            <a:spLocks/>
          </p:cNvSpPr>
          <p:nvPr/>
        </p:nvSpPr>
        <p:spPr>
          <a:xfrm>
            <a:off x="1981193" y="1860237"/>
            <a:ext cx="8407893" cy="4500500"/>
          </a:xfrm>
          <a:prstGeom prst="rect">
            <a:avLst/>
          </a:prstGeom>
          <a:noFill/>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buNone/>
            </a:pPr>
            <a:r>
              <a:rPr lang="es-GT" sz="3600" b="1" dirty="0">
                <a:solidFill>
                  <a:schemeClr val="tx1"/>
                </a:solidFill>
                <a:latin typeface="Franklin Gothic Book" panose="020B0503020102020204" pitchFamily="34" charset="0"/>
              </a:rPr>
              <a:t>PROPUESTA DE INCREMENTO Y REORIENTACIÓN PRESUPUESTARIA 2025 PARA EL MSPAS</a:t>
            </a:r>
          </a:p>
          <a:p>
            <a:pPr marL="45720" indent="0" algn="ctr">
              <a:buNone/>
            </a:pPr>
            <a:r>
              <a:rPr lang="es-GT" sz="3600" b="1" dirty="0">
                <a:solidFill>
                  <a:schemeClr val="tx1"/>
                </a:solidFill>
                <a:latin typeface="Franklin Gothic Book" panose="020B0503020102020204" pitchFamily="34" charset="0"/>
              </a:rPr>
              <a:t>DESDE LAS NECESIDADES PLANTEADAS POR EL FORO CIUDADANO POR LA SALUD DE LOS PUEBLOS</a:t>
            </a:r>
            <a:endParaRPr lang="es-ES" sz="36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196539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1"/>
          <p:cNvSpPr txBox="1">
            <a:spLocks/>
          </p:cNvSpPr>
          <p:nvPr/>
        </p:nvSpPr>
        <p:spPr>
          <a:xfrm>
            <a:off x="1109925" y="1633338"/>
            <a:ext cx="10320075" cy="4663945"/>
          </a:xfrm>
          <a:prstGeom prst="rect">
            <a:avLst/>
          </a:prstGeom>
          <a:noFill/>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0" algn="just">
              <a:buClr>
                <a:srgbClr val="B8CCE4"/>
              </a:buClr>
            </a:pPr>
            <a:r>
              <a:rPr lang="es-ES" dirty="0">
                <a:solidFill>
                  <a:schemeClr val="tx1"/>
                </a:solidFill>
                <a:latin typeface="Franklin Gothic Book" panose="020B0503020102020204" pitchFamily="34" charset="0"/>
              </a:rPr>
              <a:t>Como </a:t>
            </a:r>
            <a:r>
              <a:rPr lang="es-ES" b="1" dirty="0">
                <a:solidFill>
                  <a:schemeClr val="tx1"/>
                </a:solidFill>
                <a:latin typeface="Franklin Gothic Book" panose="020B0503020102020204" pitchFamily="34" charset="0"/>
              </a:rPr>
              <a:t>Foro Ciudadano por la Salud de los Pueblos</a:t>
            </a:r>
            <a:r>
              <a:rPr lang="es-ES" dirty="0">
                <a:solidFill>
                  <a:schemeClr val="tx1"/>
                </a:solidFill>
                <a:latin typeface="Franklin Gothic Book" panose="020B0503020102020204" pitchFamily="34" charset="0"/>
              </a:rPr>
              <a:t>, consideramos pertinente</a:t>
            </a:r>
            <a:r>
              <a:rPr lang="es-GT" dirty="0">
                <a:solidFill>
                  <a:schemeClr val="tx1"/>
                </a:solidFill>
                <a:latin typeface="Franklin Gothic Book" panose="020B0503020102020204" pitchFamily="34" charset="0"/>
              </a:rPr>
              <a:t> que el MSPAS cuente con un mayor presupuesto para el siguiente año (2025), con el objeto de cumplir con las metas físicas planteadas por el MSPAS y la garantía de avanzar hacia el cumplimiento del derecho a la salud como derecho fundamental para todos y todas sin discriminación y como obligación del Estado de superar progresivamente las condiciones mínimas de asistencia en salud y el bien común, por tal razón, </a:t>
            </a:r>
            <a:r>
              <a:rPr lang="es-GT" b="1" dirty="0">
                <a:solidFill>
                  <a:schemeClr val="tx1"/>
                </a:solidFill>
                <a:latin typeface="Franklin Gothic Book" panose="020B0503020102020204" pitchFamily="34" charset="0"/>
              </a:rPr>
              <a:t>proponemos un incremento de Q 1,313.58 millones para un presupuesto mínimo de Q 13,366.99</a:t>
            </a:r>
            <a:r>
              <a:rPr lang="es-GT" dirty="0">
                <a:solidFill>
                  <a:schemeClr val="tx1"/>
                </a:solidFill>
                <a:latin typeface="Franklin Gothic Book" panose="020B0503020102020204" pitchFamily="34" charset="0"/>
              </a:rPr>
              <a:t> </a:t>
            </a:r>
            <a:r>
              <a:rPr lang="es-ES" b="1" dirty="0">
                <a:solidFill>
                  <a:schemeClr val="tx1"/>
                </a:solidFill>
                <a:latin typeface="Franklin Gothic Book" panose="020B0503020102020204" pitchFamily="34" charset="0"/>
              </a:rPr>
              <a:t>millones, </a:t>
            </a:r>
            <a:r>
              <a:rPr lang="es-ES" dirty="0">
                <a:solidFill>
                  <a:schemeClr val="tx1"/>
                </a:solidFill>
                <a:latin typeface="Franklin Gothic Book" panose="020B0503020102020204" pitchFamily="34" charset="0"/>
              </a:rPr>
              <a:t>siempre que se consideren nuestras observaciones y propuestas.</a:t>
            </a:r>
          </a:p>
          <a:p>
            <a:pPr marL="45720" lvl="0" indent="0" algn="just">
              <a:buClr>
                <a:srgbClr val="B8CCE4"/>
              </a:buClr>
              <a:buNone/>
            </a:pPr>
            <a:endParaRPr kumimoji="0" lang="es-GT" b="0" i="0" u="none" strike="noStrike" kern="1200" cap="none" spc="150" normalizeH="0" baseline="0" noProof="0" dirty="0">
              <a:ln>
                <a:noFill/>
              </a:ln>
              <a:solidFill>
                <a:schemeClr val="tx1"/>
              </a:solidFill>
              <a:effectLst/>
              <a:uLnTx/>
              <a:uFillTx/>
              <a:latin typeface="Franklin Gothic Book" panose="020B0503020102020204" pitchFamily="34" charset="0"/>
            </a:endParaRPr>
          </a:p>
          <a:p>
            <a:pPr marL="274320" marR="0" lvl="0" indent="-228600" algn="just" defTabSz="914400" rtl="0" eaLnBrk="1" fontAlgn="auto" latinLnBrk="0" hangingPunct="1">
              <a:lnSpc>
                <a:spcPct val="100000"/>
              </a:lnSpc>
              <a:spcBef>
                <a:spcPct val="20000"/>
              </a:spcBef>
              <a:spcAft>
                <a:spcPts val="0"/>
              </a:spcAft>
              <a:buClr>
                <a:srgbClr val="B8CCE4"/>
              </a:buClr>
              <a:buSzTx/>
              <a:buFont typeface="Wingdings 2" pitchFamily="18" charset="2"/>
              <a:buChar char=""/>
              <a:tabLst/>
              <a:defRPr/>
            </a:pPr>
            <a:r>
              <a:rPr kumimoji="0" lang="es-GT" b="0" i="0" u="none" strike="noStrike" kern="1200" cap="none" spc="150" normalizeH="0" baseline="0" noProof="0" dirty="0">
                <a:ln>
                  <a:noFill/>
                </a:ln>
                <a:solidFill>
                  <a:schemeClr val="tx1"/>
                </a:solidFill>
                <a:effectLst/>
                <a:uLnTx/>
                <a:uFillTx/>
                <a:latin typeface="Franklin Gothic Book" panose="020B0503020102020204" pitchFamily="34" charset="0"/>
              </a:rPr>
              <a:t>A partir de los Acuerdos de Paz se estableció el incremento gradual del porcentaje invertido en salud hasta llegar a por lo menos el 6% del Producto Interno Bruto -PIB, situación que, a más de 25 años de haberse suscrito dichos acuerdos, sigue siendo una meta lejana.</a:t>
            </a:r>
          </a:p>
          <a:p>
            <a:pPr marL="45720" marR="0" lvl="0" indent="0" algn="just" defTabSz="914400" rtl="0" eaLnBrk="1" fontAlgn="auto" latinLnBrk="0" hangingPunct="1">
              <a:lnSpc>
                <a:spcPct val="100000"/>
              </a:lnSpc>
              <a:spcBef>
                <a:spcPct val="20000"/>
              </a:spcBef>
              <a:spcAft>
                <a:spcPts val="0"/>
              </a:spcAft>
              <a:buClr>
                <a:srgbClr val="B8CCE4"/>
              </a:buClr>
              <a:buSzTx/>
              <a:buFont typeface="Wingdings 2" pitchFamily="18" charset="2"/>
              <a:buNone/>
              <a:tabLst/>
              <a:defRPr/>
            </a:pPr>
            <a:endParaRPr kumimoji="0" lang="es-GT" b="0" i="0" u="none" strike="noStrike" kern="1200" cap="none" spc="150" normalizeH="0" baseline="0" noProof="0" dirty="0">
              <a:ln>
                <a:noFill/>
              </a:ln>
              <a:solidFill>
                <a:schemeClr val="tx1"/>
              </a:solidFill>
              <a:effectLst/>
              <a:uLnTx/>
              <a:uFillTx/>
              <a:latin typeface="Franklin Gothic Book" panose="020B0503020102020204" pitchFamily="34" charset="0"/>
            </a:endParaRPr>
          </a:p>
        </p:txBody>
      </p:sp>
    </p:spTree>
    <p:extLst>
      <p:ext uri="{BB962C8B-B14F-4D97-AF65-F5344CB8AC3E}">
        <p14:creationId xmlns:p14="http://schemas.microsoft.com/office/powerpoint/2010/main" val="118269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1"/>
          <p:cNvSpPr txBox="1">
            <a:spLocks/>
          </p:cNvSpPr>
          <p:nvPr/>
        </p:nvSpPr>
        <p:spPr>
          <a:xfrm>
            <a:off x="1109925" y="1633338"/>
            <a:ext cx="10320075" cy="4663945"/>
          </a:xfrm>
          <a:prstGeom prst="rect">
            <a:avLst/>
          </a:prstGeom>
          <a:noFill/>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just">
              <a:buNone/>
            </a:pPr>
            <a:r>
              <a:rPr lang="es-GT" dirty="0">
                <a:solidFill>
                  <a:schemeClr val="tx1"/>
                </a:solidFill>
                <a:latin typeface="Franklin Gothic Book" panose="020B0503020102020204" pitchFamily="34" charset="0"/>
              </a:rPr>
              <a:t>Los cambios que se proponen para el año 2025, son en siete de los trece programas que integran la estructura presupuestaria del MSPAS </a:t>
            </a:r>
            <a:r>
              <a:rPr lang="es-ES" dirty="0">
                <a:solidFill>
                  <a:schemeClr val="tx1"/>
                </a:solidFill>
                <a:latin typeface="Franklin Gothic Book" panose="020B0503020102020204" pitchFamily="34" charset="0"/>
              </a:rPr>
              <a:t>y lo referido a la salud integral de las mujeres, comparado con el presupuesto vigente al 30/04/2024.</a:t>
            </a:r>
            <a:endParaRPr lang="es-GT" dirty="0">
              <a:solidFill>
                <a:schemeClr val="tx1"/>
              </a:solidFill>
              <a:latin typeface="Franklin Gothic Book" panose="020B0503020102020204" pitchFamily="34" charset="0"/>
            </a:endParaRPr>
          </a:p>
          <a:p>
            <a:pPr marL="45720" indent="0" algn="just">
              <a:buNone/>
            </a:pPr>
            <a:endParaRPr lang="es-GT" dirty="0">
              <a:solidFill>
                <a:schemeClr val="tx1"/>
              </a:solidFill>
              <a:latin typeface="Franklin Gothic Book" panose="020B0503020102020204" pitchFamily="34" charset="0"/>
            </a:endParaRPr>
          </a:p>
          <a:p>
            <a:pPr lvl="0" algn="just"/>
            <a:r>
              <a:rPr lang="es-GT" dirty="0">
                <a:solidFill>
                  <a:schemeClr val="tx1"/>
                </a:solidFill>
                <a:latin typeface="Franklin Gothic Book" panose="020B0503020102020204" pitchFamily="34" charset="0"/>
              </a:rPr>
              <a:t>Administración institucional</a:t>
            </a:r>
          </a:p>
          <a:p>
            <a:pPr lvl="0" algn="just"/>
            <a:r>
              <a:rPr lang="es-GT" dirty="0">
                <a:solidFill>
                  <a:schemeClr val="tx1"/>
                </a:solidFill>
                <a:latin typeface="Franklin Gothic Book" panose="020B0503020102020204" pitchFamily="34" charset="0"/>
              </a:rPr>
              <a:t>Infraestructura en salud </a:t>
            </a:r>
          </a:p>
          <a:p>
            <a:pPr lvl="0" algn="just"/>
            <a:r>
              <a:rPr lang="es-GT" dirty="0">
                <a:solidFill>
                  <a:schemeClr val="tx1"/>
                </a:solidFill>
                <a:latin typeface="Franklin Gothic Book" panose="020B0503020102020204" pitchFamily="34" charset="0"/>
              </a:rPr>
              <a:t>Fomento de la salud y medicina preventiva </a:t>
            </a:r>
          </a:p>
          <a:p>
            <a:pPr lvl="0" algn="just"/>
            <a:r>
              <a:rPr lang="es-GT" dirty="0">
                <a:solidFill>
                  <a:schemeClr val="tx1"/>
                </a:solidFill>
                <a:latin typeface="Franklin Gothic Book" panose="020B0503020102020204" pitchFamily="34" charset="0"/>
              </a:rPr>
              <a:t>Prevención de la mortalidad de la niñez y de la desnutrición crónica</a:t>
            </a:r>
          </a:p>
          <a:p>
            <a:pPr lvl="0" algn="just"/>
            <a:r>
              <a:rPr lang="es-GT" dirty="0">
                <a:solidFill>
                  <a:schemeClr val="tx1"/>
                </a:solidFill>
                <a:latin typeface="Franklin Gothic Book" panose="020B0503020102020204" pitchFamily="34" charset="0"/>
              </a:rPr>
              <a:t>Prevención de la mortalidad materna y neonatal </a:t>
            </a:r>
          </a:p>
          <a:p>
            <a:pPr lvl="0" algn="just"/>
            <a:r>
              <a:rPr lang="es-GT" dirty="0">
                <a:solidFill>
                  <a:schemeClr val="tx1"/>
                </a:solidFill>
                <a:latin typeface="Franklin Gothic Book" panose="020B0503020102020204" pitchFamily="34" charset="0"/>
              </a:rPr>
              <a:t>Prevención y control de ITS, VIH/SIDA </a:t>
            </a:r>
          </a:p>
          <a:p>
            <a:pPr lvl="0" algn="just"/>
            <a:r>
              <a:rPr lang="es-GT" dirty="0">
                <a:solidFill>
                  <a:schemeClr val="tx1"/>
                </a:solidFill>
                <a:latin typeface="Franklin Gothic Book" panose="020B0503020102020204" pitchFamily="34" charset="0"/>
              </a:rPr>
              <a:t>Prevención y control de la tuberculosis</a:t>
            </a:r>
          </a:p>
          <a:p>
            <a:pPr algn="just"/>
            <a:r>
              <a:rPr lang="es-GT" dirty="0">
                <a:solidFill>
                  <a:schemeClr val="tx1"/>
                </a:solidFill>
                <a:latin typeface="Franklin Gothic Book" panose="020B0503020102020204" pitchFamily="34" charset="0"/>
              </a:rPr>
              <a:t>Integración del presupuesto dirigido a la </a:t>
            </a:r>
            <a:r>
              <a:rPr lang="es-ES" dirty="0">
                <a:solidFill>
                  <a:schemeClr val="tx1"/>
                </a:solidFill>
                <a:latin typeface="Franklin Gothic Book" panose="020B0503020102020204" pitchFamily="34" charset="0"/>
              </a:rPr>
              <a:t>salud integral de las mujeres</a:t>
            </a:r>
            <a:endParaRPr kumimoji="0" lang="es-GT" b="0" i="0" u="none" strike="noStrike" kern="1200" cap="none" spc="150" normalizeH="0" baseline="0" noProof="0" dirty="0">
              <a:ln>
                <a:noFill/>
              </a:ln>
              <a:solidFill>
                <a:schemeClr val="tx1"/>
              </a:solidFill>
              <a:effectLst/>
              <a:uLnTx/>
              <a:uFillTx/>
              <a:latin typeface="Franklin Gothic Book" panose="020B0503020102020204" pitchFamily="34" charset="0"/>
            </a:endParaRPr>
          </a:p>
        </p:txBody>
      </p:sp>
    </p:spTree>
    <p:extLst>
      <p:ext uri="{BB962C8B-B14F-4D97-AF65-F5344CB8AC3E}">
        <p14:creationId xmlns:p14="http://schemas.microsoft.com/office/powerpoint/2010/main" val="379755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1"/>
          <p:cNvSpPr txBox="1">
            <a:spLocks/>
          </p:cNvSpPr>
          <p:nvPr/>
        </p:nvSpPr>
        <p:spPr>
          <a:xfrm>
            <a:off x="517585" y="1909383"/>
            <a:ext cx="11248845" cy="4663945"/>
          </a:xfrm>
          <a:prstGeom prst="rect">
            <a:avLst/>
          </a:prstGeom>
          <a:noFill/>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just"/>
            <a:r>
              <a:rPr lang="es-GT" sz="1800" dirty="0">
                <a:solidFill>
                  <a:schemeClr val="tx1"/>
                </a:solidFill>
                <a:latin typeface="Franklin Gothic Book" panose="020B0503020102020204" pitchFamily="34" charset="0"/>
              </a:rPr>
              <a:t>En cuanto al programa </a:t>
            </a:r>
            <a:r>
              <a:rPr lang="es-GT" sz="1800" b="1" i="1" dirty="0">
                <a:solidFill>
                  <a:schemeClr val="tx1"/>
                </a:solidFill>
                <a:latin typeface="Franklin Gothic Book" panose="020B0503020102020204" pitchFamily="34" charset="0"/>
              </a:rPr>
              <a:t>99-partidas no asignables a programas</a:t>
            </a:r>
            <a:r>
              <a:rPr lang="es-GT" sz="1800" i="1" dirty="0">
                <a:solidFill>
                  <a:schemeClr val="tx1"/>
                </a:solidFill>
                <a:latin typeface="Franklin Gothic Book" panose="020B0503020102020204" pitchFamily="34" charset="0"/>
              </a:rPr>
              <a:t>, </a:t>
            </a:r>
            <a:r>
              <a:rPr lang="es-GT" sz="1800" dirty="0">
                <a:solidFill>
                  <a:schemeClr val="tx1"/>
                </a:solidFill>
                <a:latin typeface="Franklin Gothic Book" panose="020B0503020102020204" pitchFamily="34" charset="0"/>
              </a:rPr>
              <a:t>consideramos oportuno que, antes de aprobar el presupuesto del año 2025, se haga una evaluación exhaustiva que determine qué organizaciones ameritan recibir fondos públicos, con base a experiencia, transparencia y alejadas de vínculos políticos partidarios. Opinamos que, al trasladar estos recursos y funciones, que le corresponden al MSPAS, se está contribuyendo a la privatización de los servicios públicos de salud, debilitando el papel del MSPAS como ente rector y garante del derecho a la salud.</a:t>
            </a:r>
          </a:p>
          <a:p>
            <a:pPr marL="45720" indent="0" algn="just">
              <a:buNone/>
            </a:pPr>
            <a:endParaRPr lang="es-GT" sz="1800" dirty="0">
              <a:solidFill>
                <a:schemeClr val="tx1"/>
              </a:solidFill>
              <a:latin typeface="Franklin Gothic Book" panose="020B0503020102020204" pitchFamily="34" charset="0"/>
            </a:endParaRPr>
          </a:p>
          <a:p>
            <a:pPr algn="just"/>
            <a:r>
              <a:rPr lang="es-GT" sz="1800" dirty="0">
                <a:solidFill>
                  <a:schemeClr val="tx1"/>
                </a:solidFill>
                <a:latin typeface="Franklin Gothic Book" panose="020B0503020102020204" pitchFamily="34" charset="0"/>
              </a:rPr>
              <a:t>En lo relacionado a la </a:t>
            </a:r>
            <a:r>
              <a:rPr lang="es-GT" sz="1800" b="1" dirty="0">
                <a:solidFill>
                  <a:schemeClr val="tx1"/>
                </a:solidFill>
                <a:latin typeface="Franklin Gothic Book" panose="020B0503020102020204" pitchFamily="34" charset="0"/>
              </a:rPr>
              <a:t>salud mental</a:t>
            </a:r>
            <a:r>
              <a:rPr lang="es-GT" sz="1800" dirty="0">
                <a:solidFill>
                  <a:schemeClr val="tx1"/>
                </a:solidFill>
                <a:latin typeface="Franklin Gothic Book" panose="020B0503020102020204" pitchFamily="34" charset="0"/>
              </a:rPr>
              <a:t> es necesario que el MSPAS invierta más recursos tomando en cuenta que ésta se ve afectada por enfermedades de esa índole, por el consumo de substancias psicoactivas, por los efectos de la crisis económica que se vive en el país, por la inseguridad ciudadana, por la inseguridad alimentaria, por la migración, por la falta de empleo y el cambio climático, entre otros; Es necesario que a nivel local se valore la psicología tradicional y las ceremonias mayas para la recuperación de la salud mental.</a:t>
            </a:r>
          </a:p>
        </p:txBody>
      </p:sp>
    </p:spTree>
    <p:extLst>
      <p:ext uri="{BB962C8B-B14F-4D97-AF65-F5344CB8AC3E}">
        <p14:creationId xmlns:p14="http://schemas.microsoft.com/office/powerpoint/2010/main" val="23593706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1244</Words>
  <Application>Microsoft Macintosh PowerPoint</Application>
  <PresentationFormat>Panorámica</PresentationFormat>
  <Paragraphs>79</Paragraphs>
  <Slides>18</Slides>
  <Notes>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Arial</vt:lpstr>
      <vt:lpstr>Arial Black</vt:lpstr>
      <vt:lpstr>Calibri</vt:lpstr>
      <vt:lpstr>Calibri Light</vt:lpstr>
      <vt:lpstr>Franklin Gothic Book</vt:lpstr>
      <vt:lpstr>Franklin Gothic Medium</vt:lpstr>
      <vt:lpstr>Verdana</vt:lpstr>
      <vt:lpstr>Wingdings 2</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Licenciasdcs 08</dc:creator>
  <cp:lastModifiedBy>Licenciasdcs 08</cp:lastModifiedBy>
  <cp:revision>42</cp:revision>
  <cp:lastPrinted>2024-05-15T20:24:33Z</cp:lastPrinted>
  <dcterms:created xsi:type="dcterms:W3CDTF">2024-05-14T15:42:12Z</dcterms:created>
  <dcterms:modified xsi:type="dcterms:W3CDTF">2024-06-11T16:57:24Z</dcterms:modified>
</cp:coreProperties>
</file>