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4.xml" ContentType="application/vnd.openxmlformats-officedocument.drawingml.chartshapes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7" r:id="rId2"/>
    <p:sldId id="4107" r:id="rId3"/>
    <p:sldId id="259" r:id="rId4"/>
    <p:sldId id="4103" r:id="rId5"/>
    <p:sldId id="4104" r:id="rId6"/>
    <p:sldId id="4105" r:id="rId7"/>
    <p:sldId id="4106" r:id="rId8"/>
    <p:sldId id="4108" r:id="rId9"/>
    <p:sldId id="4102" r:id="rId10"/>
    <p:sldId id="266" r:id="rId11"/>
    <p:sldId id="265" r:id="rId12"/>
    <p:sldId id="269" r:id="rId13"/>
    <p:sldId id="4097" r:id="rId14"/>
    <p:sldId id="271" r:id="rId15"/>
    <p:sldId id="4101" r:id="rId16"/>
    <p:sldId id="4100" r:id="rId17"/>
    <p:sldId id="4109" r:id="rId18"/>
    <p:sldId id="4110" r:id="rId19"/>
    <p:sldId id="4111" r:id="rId20"/>
    <p:sldId id="4112" r:id="rId21"/>
    <p:sldId id="4113" r:id="rId22"/>
    <p:sldId id="4114" r:id="rId23"/>
  </p:sldIdLst>
  <p:sldSz cx="12192000" cy="6858000"/>
  <p:notesSz cx="6858000" cy="9144000"/>
  <p:embeddedFontLst>
    <p:embeddedFont>
      <p:font typeface="Altivo Regular" panose="020B0000000000000000" pitchFamily="34" charset="77"/>
      <p:regular r:id="rId24"/>
      <p:bold r:id="rId25"/>
      <p:italic r:id="rId26"/>
      <p:boldItalic r:id="rId27"/>
    </p:embeddedFont>
    <p:embeddedFont>
      <p:font typeface="Montserrat" pitchFamily="2" charset="77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Eunice Argueta Castillo" initials="SEAC" lastIdx="2" clrIdx="0">
    <p:extLst>
      <p:ext uri="{19B8F6BF-5375-455C-9EA6-DF929625EA0E}">
        <p15:presenceInfo xmlns:p15="http://schemas.microsoft.com/office/powerpoint/2012/main" userId="S-1-5-21-751633320-2454664568-3249356692-31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DBBA"/>
    <a:srgbClr val="00B0F0"/>
    <a:srgbClr val="FFC000"/>
    <a:srgbClr val="F4B183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72" autoAdjust="0"/>
    <p:restoredTop sz="96327"/>
  </p:normalViewPr>
  <p:slideViewPr>
    <p:cSldViewPr snapToGrid="0">
      <p:cViewPr varScale="1">
        <p:scale>
          <a:sx n="124" d="100"/>
          <a:sy n="124" d="100"/>
        </p:scale>
        <p:origin x="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santizo\Desktop\s\ASD%20tropicalizado\ASD%202024-2029%20050624.xlsm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4297710068850087E-2"/>
          <c:y val="4.592371747744816E-2"/>
          <c:w val="0.90423097882568471"/>
          <c:h val="0.70547821142794598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Internos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plus"/>
            <c:size val="7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71"/>
              <c:layout>
                <c:manualLayout>
                  <c:x val="6.6066415995771751E-3"/>
                  <c:y val="1.4761734561928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C7E-486F-922B-75D72B5EE263}"/>
                </c:ext>
              </c:extLst>
            </c:dLbl>
            <c:dLbl>
              <c:idx val="83"/>
              <c:layout>
                <c:manualLayout>
                  <c:x val="-5.0650918930091833E-2"/>
                  <c:y val="2.96586881622318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C7E-486F-922B-75D72B5EE263}"/>
                </c:ext>
              </c:extLst>
            </c:dLbl>
            <c:dLbl>
              <c:idx val="94"/>
              <c:layout>
                <c:manualLayout>
                  <c:x val="-5.4986195867064498E-2"/>
                  <c:y val="-3.9364625498474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C7E-486F-922B-75D72B5EE263}"/>
                </c:ext>
              </c:extLst>
            </c:dLbl>
            <c:dLbl>
              <c:idx val="100"/>
              <c:layout>
                <c:manualLayout>
                  <c:x val="5.4986195867062718E-3"/>
                  <c:y val="4.4285203685784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C7E-486F-922B-75D72B5EE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Hoja1!$A$2:$A$114</c:f>
              <c:numCache>
                <c:formatCode>mmm\-yy</c:formatCode>
                <c:ptCount val="10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 formatCode="mmm/yy">
                  <c:v>44682</c:v>
                </c:pt>
                <c:pt idx="77" formatCode="mmm/yy">
                  <c:v>44713</c:v>
                </c:pt>
                <c:pt idx="78" formatCode="mmm/yy">
                  <c:v>44743</c:v>
                </c:pt>
                <c:pt idx="79" formatCode="mmm/yy">
                  <c:v>44774</c:v>
                </c:pt>
                <c:pt idx="80" formatCode="mmm/yy">
                  <c:v>44805</c:v>
                </c:pt>
                <c:pt idx="81" formatCode="mmm/yy">
                  <c:v>44835</c:v>
                </c:pt>
                <c:pt idx="82" formatCode="mmm/yy">
                  <c:v>44866</c:v>
                </c:pt>
                <c:pt idx="83" formatCode="mmm/yy">
                  <c:v>44897</c:v>
                </c:pt>
                <c:pt idx="84" formatCode="mmm/yy">
                  <c:v>44957</c:v>
                </c:pt>
                <c:pt idx="85" formatCode="mmm/yy">
                  <c:v>44958</c:v>
                </c:pt>
                <c:pt idx="86" formatCode="mmm/yy">
                  <c:v>44986</c:v>
                </c:pt>
                <c:pt idx="87" formatCode="mmm/yy">
                  <c:v>45017</c:v>
                </c:pt>
                <c:pt idx="88" formatCode="mmm/yy">
                  <c:v>45047</c:v>
                </c:pt>
                <c:pt idx="89" formatCode="mmm/yy">
                  <c:v>45078</c:v>
                </c:pt>
                <c:pt idx="90" formatCode="mmm/yy">
                  <c:v>45108</c:v>
                </c:pt>
                <c:pt idx="91" formatCode="mmm/yy">
                  <c:v>45139</c:v>
                </c:pt>
                <c:pt idx="92" formatCode="mmm/yy">
                  <c:v>45170</c:v>
                </c:pt>
                <c:pt idx="93" formatCode="mmm/yy">
                  <c:v>45200</c:v>
                </c:pt>
                <c:pt idx="94" formatCode="mmm/yy">
                  <c:v>45231</c:v>
                </c:pt>
                <c:pt idx="95" formatCode="mmm/yy">
                  <c:v>45261</c:v>
                </c:pt>
                <c:pt idx="96" formatCode="mmm/yy">
                  <c:v>45292</c:v>
                </c:pt>
                <c:pt idx="97" formatCode="mmm/yy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</c:numCache>
            </c:numRef>
          </c:cat>
          <c:val>
            <c:numRef>
              <c:f>Hoja1!$B$2:$B$114</c:f>
              <c:numCache>
                <c:formatCode>0%</c:formatCode>
                <c:ptCount val="101"/>
                <c:pt idx="0">
                  <c:v>8.1085109088820051E-2</c:v>
                </c:pt>
                <c:pt idx="1">
                  <c:v>0.11762443454560012</c:v>
                </c:pt>
                <c:pt idx="2">
                  <c:v>8.763589892294843E-2</c:v>
                </c:pt>
                <c:pt idx="3">
                  <c:v>9.9121781850163071E-2</c:v>
                </c:pt>
                <c:pt idx="4">
                  <c:v>9.7404758555892146E-2</c:v>
                </c:pt>
                <c:pt idx="5">
                  <c:v>8.360019583523437E-2</c:v>
                </c:pt>
                <c:pt idx="6">
                  <c:v>9.9291988907845852E-2</c:v>
                </c:pt>
                <c:pt idx="7">
                  <c:v>8.719603608533455E-2</c:v>
                </c:pt>
                <c:pt idx="8">
                  <c:v>9.1091251614847435E-2</c:v>
                </c:pt>
                <c:pt idx="9">
                  <c:v>9.13446899035808E-2</c:v>
                </c:pt>
                <c:pt idx="10">
                  <c:v>8.533313254772934E-2</c:v>
                </c:pt>
                <c:pt idx="11">
                  <c:v>8.2539945076004706E-2</c:v>
                </c:pt>
                <c:pt idx="12" formatCode="0.0%">
                  <c:v>0.12409175998871791</c:v>
                </c:pt>
                <c:pt idx="13" formatCode="0.0%">
                  <c:v>5.910531829057275E-2</c:v>
                </c:pt>
                <c:pt idx="14" formatCode="0.0%">
                  <c:v>2.2320556922013068E-3</c:v>
                </c:pt>
                <c:pt idx="15" formatCode="0.0%">
                  <c:v>-5.6735797470299776E-3</c:v>
                </c:pt>
                <c:pt idx="16" formatCode="0.0%">
                  <c:v>-5.0362067471565464E-3</c:v>
                </c:pt>
                <c:pt idx="17" formatCode="0.0%">
                  <c:v>1.0107592681829258E-2</c:v>
                </c:pt>
                <c:pt idx="18" formatCode="0.0%">
                  <c:v>-5.7901599045218077E-3</c:v>
                </c:pt>
                <c:pt idx="19" formatCode="0.0%">
                  <c:v>-1.963117095624356E-3</c:v>
                </c:pt>
                <c:pt idx="20" formatCode="0.0%">
                  <c:v>-2.4453354064336574E-3</c:v>
                </c:pt>
                <c:pt idx="21" formatCode="0.0%">
                  <c:v>-1.3846149049485668E-3</c:v>
                </c:pt>
                <c:pt idx="22" formatCode="0.0%">
                  <c:v>-2.2962283798527716E-3</c:v>
                </c:pt>
                <c:pt idx="23" formatCode="0.0%">
                  <c:v>6.0864675880623054E-3</c:v>
                </c:pt>
                <c:pt idx="24" formatCode="0.0%">
                  <c:v>3.7106443539749678E-2</c:v>
                </c:pt>
                <c:pt idx="25" formatCode="0.0%">
                  <c:v>6.3333192149289008E-2</c:v>
                </c:pt>
                <c:pt idx="26" formatCode="0.0%">
                  <c:v>4.7839346110299941E-2</c:v>
                </c:pt>
                <c:pt idx="27" formatCode="0.0%">
                  <c:v>5.6490569302581672E-2</c:v>
                </c:pt>
                <c:pt idx="28" formatCode="0.0%">
                  <c:v>6.0081586318207814E-2</c:v>
                </c:pt>
                <c:pt idx="29" formatCode="0.0%">
                  <c:v>5.6079275614775437E-2</c:v>
                </c:pt>
                <c:pt idx="30" formatCode="0.0%">
                  <c:v>5.7344238689610805E-2</c:v>
                </c:pt>
                <c:pt idx="31" formatCode="0.0%">
                  <c:v>7.0374594916908118E-2</c:v>
                </c:pt>
                <c:pt idx="32" formatCode="0.0%">
                  <c:v>7.1092301395941027E-2</c:v>
                </c:pt>
                <c:pt idx="33" formatCode="0.0%">
                  <c:v>5.9291728582824721E-2</c:v>
                </c:pt>
                <c:pt idx="34" formatCode="0.0%">
                  <c:v>6.3581562943069603E-2</c:v>
                </c:pt>
                <c:pt idx="35" formatCode="0.0%">
                  <c:v>6.4877165487156052E-2</c:v>
                </c:pt>
                <c:pt idx="36" formatCode="0.0%">
                  <c:v>1.2133373398879099E-2</c:v>
                </c:pt>
                <c:pt idx="37" formatCode="0.0%">
                  <c:v>1.3171949561501473E-2</c:v>
                </c:pt>
                <c:pt idx="38" formatCode="0.0%">
                  <c:v>2.1515546627187465E-2</c:v>
                </c:pt>
                <c:pt idx="39" formatCode="0.0%">
                  <c:v>2.6500406128148413E-2</c:v>
                </c:pt>
                <c:pt idx="40" formatCode="0.0%">
                  <c:v>3.3774818086861336E-2</c:v>
                </c:pt>
                <c:pt idx="41" formatCode="0.0%">
                  <c:v>3.0658139325091094E-2</c:v>
                </c:pt>
                <c:pt idx="42" formatCode="0.0%">
                  <c:v>3.6913059989126973E-2</c:v>
                </c:pt>
                <c:pt idx="43" formatCode="0.0%">
                  <c:v>4.1640139238722451E-2</c:v>
                </c:pt>
                <c:pt idx="44" formatCode="0.0%">
                  <c:v>4.8135226542253884E-2</c:v>
                </c:pt>
                <c:pt idx="45" formatCode="0.0%">
                  <c:v>5.7783454456295402E-2</c:v>
                </c:pt>
                <c:pt idx="46" formatCode="0.0%">
                  <c:v>5.5422204220258564E-2</c:v>
                </c:pt>
                <c:pt idx="47" formatCode="0.0%">
                  <c:v>6.6597541083223355E-2</c:v>
                </c:pt>
                <c:pt idx="48" formatCode="0.0%">
                  <c:v>0.12355001333193627</c:v>
                </c:pt>
                <c:pt idx="49" formatCode="0.0%">
                  <c:v>0.11702529453413901</c:v>
                </c:pt>
                <c:pt idx="50" formatCode="0.0%">
                  <c:v>-4.1573962158443001E-2</c:v>
                </c:pt>
                <c:pt idx="51" formatCode="0.0%">
                  <c:v>3.5316051677768412E-2</c:v>
                </c:pt>
                <c:pt idx="52" formatCode="0.0%">
                  <c:v>-4.5608141251602952E-3</c:v>
                </c:pt>
                <c:pt idx="53" formatCode="0.0%">
                  <c:v>-2.760244571157966E-2</c:v>
                </c:pt>
                <c:pt idx="54" formatCode="0.0%">
                  <c:v>-4.524004040943197E-2</c:v>
                </c:pt>
                <c:pt idx="55" formatCode="0.0%">
                  <c:v>-5.0795729243287013E-2</c:v>
                </c:pt>
                <c:pt idx="56" formatCode="0.0%">
                  <c:v>-4.5671337435818637E-2</c:v>
                </c:pt>
                <c:pt idx="57" formatCode="0.0%">
                  <c:v>-2.4012277155246342E-2</c:v>
                </c:pt>
                <c:pt idx="58" formatCode="0.0%">
                  <c:v>-1.8659806932337597E-2</c:v>
                </c:pt>
                <c:pt idx="59" formatCode="0.0%">
                  <c:v>-1.9497461309182063E-2</c:v>
                </c:pt>
                <c:pt idx="60" formatCode="0.0%">
                  <c:v>6.0737663743792858E-2</c:v>
                </c:pt>
                <c:pt idx="61" formatCode="0.0%">
                  <c:v>6.7628231282831797E-2</c:v>
                </c:pt>
                <c:pt idx="62" formatCode="0.0%">
                  <c:v>0.24207599090223919</c:v>
                </c:pt>
                <c:pt idx="63" formatCode="0.0%">
                  <c:v>0.16170221856991063</c:v>
                </c:pt>
                <c:pt idx="64" formatCode="0.0%">
                  <c:v>0.19481307102479639</c:v>
                </c:pt>
                <c:pt idx="65" formatCode="0.0%">
                  <c:v>0.21311343890161871</c:v>
                </c:pt>
                <c:pt idx="66" formatCode="0.0%">
                  <c:v>0.25000590353400054</c:v>
                </c:pt>
                <c:pt idx="67" formatCode="0.0%">
                  <c:v>0.24869333811400418</c:v>
                </c:pt>
                <c:pt idx="68" formatCode="0.0%">
                  <c:v>0.23865355092229312</c:v>
                </c:pt>
                <c:pt idx="69" formatCode="0.0%">
                  <c:v>0.22377016823637441</c:v>
                </c:pt>
                <c:pt idx="70" formatCode="0.0%">
                  <c:v>0.21261221489466742</c:v>
                </c:pt>
                <c:pt idx="71" formatCode="0.0%">
                  <c:v>0.24189141456707031</c:v>
                </c:pt>
                <c:pt idx="72" formatCode="0.0%">
                  <c:v>6.1103013917060967E-2</c:v>
                </c:pt>
                <c:pt idx="73" formatCode="0.0%">
                  <c:v>4.8899589562914514E-2</c:v>
                </c:pt>
                <c:pt idx="74" formatCode="0.0%">
                  <c:v>9.8610280096090408E-2</c:v>
                </c:pt>
                <c:pt idx="75" formatCode="0.0%">
                  <c:v>0.12402002401719581</c:v>
                </c:pt>
                <c:pt idx="76" formatCode="0.0%">
                  <c:v>0.12265306074707949</c:v>
                </c:pt>
                <c:pt idx="77" formatCode="0.0%">
                  <c:v>0.12893635675323489</c:v>
                </c:pt>
                <c:pt idx="78" formatCode="0.0%">
                  <c:v>0.13551671972516077</c:v>
                </c:pt>
                <c:pt idx="79" formatCode="0.0%">
                  <c:v>0.13473802150581604</c:v>
                </c:pt>
                <c:pt idx="80" formatCode="0.0%">
                  <c:v>0.13641563587684247</c:v>
                </c:pt>
                <c:pt idx="81" formatCode="0.0%">
                  <c:v>0.13152568562688782</c:v>
                </c:pt>
                <c:pt idx="82" formatCode="0.0%">
                  <c:v>0.13354154860574385</c:v>
                </c:pt>
                <c:pt idx="83" formatCode="0.0%">
                  <c:v>0.10498752833368208</c:v>
                </c:pt>
                <c:pt idx="84" formatCode="0.0%">
                  <c:v>0.16259136387916517</c:v>
                </c:pt>
                <c:pt idx="85" formatCode="0.0%">
                  <c:v>0.16045623838805767</c:v>
                </c:pt>
                <c:pt idx="86" formatCode="0.0%">
                  <c:v>0.1579930769462119</c:v>
                </c:pt>
                <c:pt idx="87" formatCode="0.0%">
                  <c:v>0.14262525306151463</c:v>
                </c:pt>
                <c:pt idx="88" formatCode="0.0%">
                  <c:v>0.14512683105482993</c:v>
                </c:pt>
                <c:pt idx="89" formatCode="0.0%">
                  <c:v>0.1392823383663524</c:v>
                </c:pt>
                <c:pt idx="90" formatCode="0.0%">
                  <c:v>0.13024908258619039</c:v>
                </c:pt>
                <c:pt idx="91" formatCode="0.0%">
                  <c:v>0.12936122924583371</c:v>
                </c:pt>
                <c:pt idx="92" formatCode="0.0%">
                  <c:v>0.12541567682032162</c:v>
                </c:pt>
                <c:pt idx="93" formatCode="0.0%">
                  <c:v>0.13004597177166843</c:v>
                </c:pt>
                <c:pt idx="94" formatCode="0.0%">
                  <c:v>0.12548693133383537</c:v>
                </c:pt>
                <c:pt idx="95" formatCode="0.0%">
                  <c:v>0.11772393972323369</c:v>
                </c:pt>
                <c:pt idx="96" formatCode="0.0%">
                  <c:v>6.3884183228032354E-2</c:v>
                </c:pt>
                <c:pt idx="97" formatCode="0.0%">
                  <c:v>9.3254849103403759E-2</c:v>
                </c:pt>
                <c:pt idx="98" formatCode="0.0%">
                  <c:v>7.9791558841078691E-2</c:v>
                </c:pt>
                <c:pt idx="99" formatCode="0.0%">
                  <c:v>7.7029180810661568E-2</c:v>
                </c:pt>
                <c:pt idx="100" formatCode="0.0%">
                  <c:v>7.7183788720585497E-2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C7E-486F-922B-75D72B5EE26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Aduanas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71"/>
              <c:layout>
                <c:manualLayout>
                  <c:x val="1.5415497065680074E-2"/>
                  <c:y val="-1.9682312749237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7E-486F-922B-75D72B5EE263}"/>
                </c:ext>
              </c:extLst>
            </c:dLbl>
            <c:dLbl>
              <c:idx val="83"/>
              <c:layout>
                <c:manualLayout>
                  <c:x val="-1.0766254530323601E-16"/>
                  <c:y val="-4.0485905246511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7E-486F-922B-75D72B5EE263}"/>
                </c:ext>
              </c:extLst>
            </c:dLbl>
            <c:dLbl>
              <c:idx val="94"/>
              <c:layout>
                <c:manualLayout>
                  <c:x val="-4.3988956693651625E-2"/>
                  <c:y val="5.4126360060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7E-486F-922B-75D72B5EE263}"/>
                </c:ext>
              </c:extLst>
            </c:dLbl>
            <c:dLbl>
              <c:idx val="100"/>
              <c:layout>
                <c:manualLayout>
                  <c:x val="1.4684258439277013E-2"/>
                  <c:y val="-3.936462549847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7E-486F-922B-75D72B5EE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FF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Hoja1!$A$2:$A$114</c:f>
              <c:numCache>
                <c:formatCode>mmm\-yy</c:formatCode>
                <c:ptCount val="10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 formatCode="mmm/yy">
                  <c:v>44682</c:v>
                </c:pt>
                <c:pt idx="77" formatCode="mmm/yy">
                  <c:v>44713</c:v>
                </c:pt>
                <c:pt idx="78" formatCode="mmm/yy">
                  <c:v>44743</c:v>
                </c:pt>
                <c:pt idx="79" formatCode="mmm/yy">
                  <c:v>44774</c:v>
                </c:pt>
                <c:pt idx="80" formatCode="mmm/yy">
                  <c:v>44805</c:v>
                </c:pt>
                <c:pt idx="81" formatCode="mmm/yy">
                  <c:v>44835</c:v>
                </c:pt>
                <c:pt idx="82" formatCode="mmm/yy">
                  <c:v>44866</c:v>
                </c:pt>
                <c:pt idx="83" formatCode="mmm/yy">
                  <c:v>44897</c:v>
                </c:pt>
                <c:pt idx="84" formatCode="mmm/yy">
                  <c:v>44957</c:v>
                </c:pt>
                <c:pt idx="85" formatCode="mmm/yy">
                  <c:v>44958</c:v>
                </c:pt>
                <c:pt idx="86" formatCode="mmm/yy">
                  <c:v>44986</c:v>
                </c:pt>
                <c:pt idx="87" formatCode="mmm/yy">
                  <c:v>45017</c:v>
                </c:pt>
                <c:pt idx="88" formatCode="mmm/yy">
                  <c:v>45047</c:v>
                </c:pt>
                <c:pt idx="89" formatCode="mmm/yy">
                  <c:v>45078</c:v>
                </c:pt>
                <c:pt idx="90" formatCode="mmm/yy">
                  <c:v>45108</c:v>
                </c:pt>
                <c:pt idx="91" formatCode="mmm/yy">
                  <c:v>45139</c:v>
                </c:pt>
                <c:pt idx="92" formatCode="mmm/yy">
                  <c:v>45170</c:v>
                </c:pt>
                <c:pt idx="93" formatCode="mmm/yy">
                  <c:v>45200</c:v>
                </c:pt>
                <c:pt idx="94" formatCode="mmm/yy">
                  <c:v>45231</c:v>
                </c:pt>
                <c:pt idx="95" formatCode="mmm/yy">
                  <c:v>45261</c:v>
                </c:pt>
                <c:pt idx="96" formatCode="mmm/yy">
                  <c:v>45292</c:v>
                </c:pt>
                <c:pt idx="97" formatCode="mmm/yy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</c:numCache>
            </c:numRef>
          </c:cat>
          <c:val>
            <c:numRef>
              <c:f>Hoja1!$C$2:$C$114</c:f>
              <c:numCache>
                <c:formatCode>0%</c:formatCode>
                <c:ptCount val="101"/>
                <c:pt idx="0">
                  <c:v>7.0085397202334754E-2</c:v>
                </c:pt>
                <c:pt idx="1">
                  <c:v>0.14627581222943875</c:v>
                </c:pt>
                <c:pt idx="2">
                  <c:v>0.10494770297419498</c:v>
                </c:pt>
                <c:pt idx="3">
                  <c:v>0.17156895059817101</c:v>
                </c:pt>
                <c:pt idx="4">
                  <c:v>0.14829079755403662</c:v>
                </c:pt>
                <c:pt idx="5">
                  <c:v>0.13475614050078422</c:v>
                </c:pt>
                <c:pt idx="6">
                  <c:v>0.12063853540119651</c:v>
                </c:pt>
                <c:pt idx="7">
                  <c:v>9.115493642924033E-2</c:v>
                </c:pt>
                <c:pt idx="8">
                  <c:v>8.1384288458340226E-2</c:v>
                </c:pt>
                <c:pt idx="9">
                  <c:v>6.4026677707718749E-2</c:v>
                </c:pt>
                <c:pt idx="10">
                  <c:v>4.2936572911074222E-2</c:v>
                </c:pt>
                <c:pt idx="11">
                  <c:v>2.691270418354863E-2</c:v>
                </c:pt>
                <c:pt idx="12" formatCode="0.0%">
                  <c:v>-0.2226333848859291</c:v>
                </c:pt>
                <c:pt idx="13" formatCode="0.0%">
                  <c:v>-0.22020372196818438</c:v>
                </c:pt>
                <c:pt idx="14" formatCode="0.0%">
                  <c:v>-0.20249029881186231</c:v>
                </c:pt>
                <c:pt idx="15" formatCode="0.0%">
                  <c:v>-0.22387964236713975</c:v>
                </c:pt>
                <c:pt idx="16" formatCode="0.0%">
                  <c:v>-0.22905139369172134</c:v>
                </c:pt>
                <c:pt idx="17" formatCode="0.0%">
                  <c:v>-0.21484332431980868</c:v>
                </c:pt>
                <c:pt idx="18" formatCode="0.0%">
                  <c:v>-0.1948804190340051</c:v>
                </c:pt>
                <c:pt idx="19" formatCode="0.0%">
                  <c:v>-0.1879673747906706</c:v>
                </c:pt>
                <c:pt idx="20" formatCode="0.0%">
                  <c:v>-0.17702852637991118</c:v>
                </c:pt>
                <c:pt idx="21" formatCode="0.0%">
                  <c:v>-0.16270991238634691</c:v>
                </c:pt>
                <c:pt idx="22" formatCode="0.0%">
                  <c:v>-0.14871846243637632</c:v>
                </c:pt>
                <c:pt idx="23" formatCode="0.0%">
                  <c:v>-0.13111148536189232</c:v>
                </c:pt>
                <c:pt idx="24" formatCode="0.0%">
                  <c:v>0.10657277126813791</c:v>
                </c:pt>
                <c:pt idx="25" formatCode="0.0%">
                  <c:v>9.2763833111325633E-2</c:v>
                </c:pt>
                <c:pt idx="26" formatCode="0.0%">
                  <c:v>0.12693307345715454</c:v>
                </c:pt>
                <c:pt idx="27" formatCode="0.0%">
                  <c:v>0.14983892143443089</c:v>
                </c:pt>
                <c:pt idx="28" formatCode="0.0%">
                  <c:v>0.16163170747994671</c:v>
                </c:pt>
                <c:pt idx="29" formatCode="0.0%">
                  <c:v>0.15999271647247681</c:v>
                </c:pt>
                <c:pt idx="30" formatCode="0.0%">
                  <c:v>0.13844362986217362</c:v>
                </c:pt>
                <c:pt idx="31" formatCode="0.0%">
                  <c:v>0.14459018596707218</c:v>
                </c:pt>
                <c:pt idx="32" formatCode="0.0%">
                  <c:v>0.14572426808623162</c:v>
                </c:pt>
                <c:pt idx="33" formatCode="0.0%">
                  <c:v>0.13066887664684135</c:v>
                </c:pt>
                <c:pt idx="34" formatCode="0.0%">
                  <c:v>0.13949655550673867</c:v>
                </c:pt>
                <c:pt idx="35" formatCode="0.0%">
                  <c:v>0.14577903824974126</c:v>
                </c:pt>
                <c:pt idx="36" formatCode="0.0%">
                  <c:v>0.14231067091366278</c:v>
                </c:pt>
                <c:pt idx="37" formatCode="0.0%">
                  <c:v>0.11052035471847166</c:v>
                </c:pt>
                <c:pt idx="38" formatCode="0.0%">
                  <c:v>0.11776701403870615</c:v>
                </c:pt>
                <c:pt idx="39" formatCode="0.0%">
                  <c:v>8.4371207706589679E-2</c:v>
                </c:pt>
                <c:pt idx="40" formatCode="0.0%">
                  <c:v>8.0291446384383569E-2</c:v>
                </c:pt>
                <c:pt idx="41" formatCode="0.0%">
                  <c:v>6.4402755717617888E-2</c:v>
                </c:pt>
                <c:pt idx="42" formatCode="0.0%">
                  <c:v>6.4084902736351479E-2</c:v>
                </c:pt>
                <c:pt idx="43" formatCode="0.0%">
                  <c:v>5.8328328182996048E-2</c:v>
                </c:pt>
                <c:pt idx="44" formatCode="0.0%">
                  <c:v>5.4179983367725004E-2</c:v>
                </c:pt>
                <c:pt idx="45" formatCode="0.0%">
                  <c:v>5.4293890454141902E-2</c:v>
                </c:pt>
                <c:pt idx="46" formatCode="0.0%">
                  <c:v>5.6123803819541074E-2</c:v>
                </c:pt>
                <c:pt idx="47" formatCode="0.0%">
                  <c:v>5.7210781442385228E-2</c:v>
                </c:pt>
                <c:pt idx="48" formatCode="0.0%">
                  <c:v>2.7905007283526517E-2</c:v>
                </c:pt>
                <c:pt idx="49" formatCode="0.0%">
                  <c:v>3.8650962860691473E-2</c:v>
                </c:pt>
                <c:pt idx="50" formatCode="0.0%">
                  <c:v>-1.1437467318872518E-2</c:v>
                </c:pt>
                <c:pt idx="51" formatCode="0.0%">
                  <c:v>-5.8413143875957307E-2</c:v>
                </c:pt>
                <c:pt idx="52" formatCode="0.0%">
                  <c:v>-0.11298967478449173</c:v>
                </c:pt>
                <c:pt idx="53" formatCode="0.0%">
                  <c:v>-0.11820865466328623</c:v>
                </c:pt>
                <c:pt idx="54" formatCode="0.0%">
                  <c:v>-0.12526525776931619</c:v>
                </c:pt>
                <c:pt idx="55" formatCode="0.0%">
                  <c:v>-0.12933173997672998</c:v>
                </c:pt>
                <c:pt idx="56" formatCode="0.0%">
                  <c:v>-0.11757513849863643</c:v>
                </c:pt>
                <c:pt idx="57" formatCode="0.0%">
                  <c:v>-0.11177856784291107</c:v>
                </c:pt>
                <c:pt idx="58" formatCode="0.0%">
                  <c:v>-0.10339874460764409</c:v>
                </c:pt>
                <c:pt idx="59" formatCode="0.0%">
                  <c:v>-8.0192460140194988E-2</c:v>
                </c:pt>
                <c:pt idx="60" formatCode="0.0%">
                  <c:v>-9.7761611690150296E-4</c:v>
                </c:pt>
                <c:pt idx="61" formatCode="0.0%">
                  <c:v>8.2291598464747429E-2</c:v>
                </c:pt>
                <c:pt idx="62" formatCode="0.0%">
                  <c:v>0.21007301892208607</c:v>
                </c:pt>
                <c:pt idx="63" formatCode="0.0%">
                  <c:v>0.30067838824985516</c:v>
                </c:pt>
                <c:pt idx="64" formatCode="0.0%">
                  <c:v>0.37199236660461699</c:v>
                </c:pt>
                <c:pt idx="65" formatCode="0.0%">
                  <c:v>0.41161224600746538</c:v>
                </c:pt>
                <c:pt idx="66" formatCode="0.0%">
                  <c:v>0.43891560660863926</c:v>
                </c:pt>
                <c:pt idx="67" formatCode="0.0%">
                  <c:v>0.45841954392154638</c:v>
                </c:pt>
                <c:pt idx="68" formatCode="0.0%">
                  <c:v>0.45663593297139782</c:v>
                </c:pt>
                <c:pt idx="69" formatCode="0.0%">
                  <c:v>0.45232250013522135</c:v>
                </c:pt>
                <c:pt idx="70" formatCode="0.0%">
                  <c:v>0.45138870000339537</c:v>
                </c:pt>
                <c:pt idx="71" formatCode="0.0%">
                  <c:v>0.43102791245264682</c:v>
                </c:pt>
                <c:pt idx="72" formatCode="0.0%">
                  <c:v>0.35802848994375602</c:v>
                </c:pt>
                <c:pt idx="73" formatCode="0.0%">
                  <c:v>0.3041359604226237</c:v>
                </c:pt>
                <c:pt idx="74" formatCode="0.0%">
                  <c:v>0.29750178282009454</c:v>
                </c:pt>
                <c:pt idx="75" formatCode="0.0%">
                  <c:v>0.27699320692097928</c:v>
                </c:pt>
                <c:pt idx="76" formatCode="0.0%">
                  <c:v>0.28111318823070808</c:v>
                </c:pt>
                <c:pt idx="77" formatCode="0.0%">
                  <c:v>0.28237311211709315</c:v>
                </c:pt>
                <c:pt idx="78" formatCode="0.0%">
                  <c:v>0.26275306676146659</c:v>
                </c:pt>
                <c:pt idx="79" formatCode="0.0%">
                  <c:v>0.26271522029927152</c:v>
                </c:pt>
                <c:pt idx="80" formatCode="0.0%">
                  <c:v>0.2571784509059154</c:v>
                </c:pt>
                <c:pt idx="81" formatCode="0.0%">
                  <c:v>0.23818597838368194</c:v>
                </c:pt>
                <c:pt idx="82" formatCode="0.0%">
                  <c:v>0.22080707212811523</c:v>
                </c:pt>
                <c:pt idx="83" formatCode="0.0%">
                  <c:v>0.20419559656025221</c:v>
                </c:pt>
                <c:pt idx="84" formatCode="0.0%">
                  <c:v>8.718180891520011E-2</c:v>
                </c:pt>
                <c:pt idx="85" formatCode="0.0%">
                  <c:v>4.8033735189676685E-2</c:v>
                </c:pt>
                <c:pt idx="86" formatCode="0.0%">
                  <c:v>1.6501046939924935E-2</c:v>
                </c:pt>
                <c:pt idx="87" formatCode="0.0%">
                  <c:v>-8.8486713950040041E-3</c:v>
                </c:pt>
                <c:pt idx="88" formatCode="0.0%">
                  <c:v>-1.9324478757339891E-3</c:v>
                </c:pt>
                <c:pt idx="89" formatCode="0.0%">
                  <c:v>-2.5148579862165343E-3</c:v>
                </c:pt>
                <c:pt idx="90" formatCode="0.0%">
                  <c:v>-2.5044600863648458E-3</c:v>
                </c:pt>
                <c:pt idx="91" formatCode="0.00%">
                  <c:v>-3.0843652674320543E-3</c:v>
                </c:pt>
                <c:pt idx="92" formatCode="0.0%">
                  <c:v>-8.647883915393284E-3</c:v>
                </c:pt>
                <c:pt idx="93" formatCode="0.0%">
                  <c:v>-1.0939187342783097E-2</c:v>
                </c:pt>
                <c:pt idx="94" formatCode="0.0%">
                  <c:v>-5.3129649435179616E-3</c:v>
                </c:pt>
                <c:pt idx="95" formatCode="0.0%">
                  <c:v>-2.7631731852095776E-3</c:v>
                </c:pt>
                <c:pt idx="96" formatCode="0.0%">
                  <c:v>9.4915972557712447E-2</c:v>
                </c:pt>
                <c:pt idx="97" formatCode="0.0%">
                  <c:v>0.12768677637135806</c:v>
                </c:pt>
                <c:pt idx="98" formatCode="0.0%">
                  <c:v>6.3295952955150225E-2</c:v>
                </c:pt>
                <c:pt idx="99" formatCode="0.0%">
                  <c:v>0.12329780679755342</c:v>
                </c:pt>
                <c:pt idx="100" formatCode="0.0%">
                  <c:v>0.10455235870241042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C7E-486F-922B-75D72B5EE263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Totales</c:v>
                </c:pt>
              </c:strCache>
            </c:strRef>
          </c:tx>
          <c:spPr>
            <a:ln w="28575" cap="rnd">
              <a:solidFill>
                <a:schemeClr val="accent2">
                  <a:lumMod val="5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71"/>
              <c:layout>
                <c:manualLayout>
                  <c:x val="-3.8538742664200189E-2"/>
                  <c:y val="-3.1983758217510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C7E-486F-922B-75D72B5EE263}"/>
                </c:ext>
              </c:extLst>
            </c:dLbl>
            <c:dLbl>
              <c:idx val="83"/>
              <c:layout>
                <c:manualLayout>
                  <c:x val="-6.4965309062509052E-2"/>
                  <c:y val="-6.0240856490562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7E-486F-922B-75D72B5EE263}"/>
                </c:ext>
              </c:extLst>
            </c:dLbl>
            <c:dLbl>
              <c:idx val="94"/>
              <c:layout>
                <c:manualLayout>
                  <c:x val="-4.2889232776310342E-2"/>
                  <c:y val="2.9523469123856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7E-486F-922B-75D72B5EE263}"/>
                </c:ext>
              </c:extLst>
            </c:dLbl>
            <c:dLbl>
              <c:idx val="100"/>
              <c:layout>
                <c:manualLayout>
                  <c:x val="1.4296410925436726E-2"/>
                  <c:y val="-7.38086728096404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7E-486F-922B-75D72B5EE2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Hoja1!$A$2:$A$114</c:f>
              <c:numCache>
                <c:formatCode>mmm\-yy</c:formatCode>
                <c:ptCount val="101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43466</c:v>
                </c:pt>
                <c:pt idx="37">
                  <c:v>43497</c:v>
                </c:pt>
                <c:pt idx="38">
                  <c:v>43525</c:v>
                </c:pt>
                <c:pt idx="39">
                  <c:v>43556</c:v>
                </c:pt>
                <c:pt idx="40">
                  <c:v>43586</c:v>
                </c:pt>
                <c:pt idx="41">
                  <c:v>43617</c:v>
                </c:pt>
                <c:pt idx="42">
                  <c:v>43647</c:v>
                </c:pt>
                <c:pt idx="43">
                  <c:v>43678</c:v>
                </c:pt>
                <c:pt idx="44">
                  <c:v>43709</c:v>
                </c:pt>
                <c:pt idx="45">
                  <c:v>43739</c:v>
                </c:pt>
                <c:pt idx="46">
                  <c:v>43770</c:v>
                </c:pt>
                <c:pt idx="47">
                  <c:v>43800</c:v>
                </c:pt>
                <c:pt idx="48">
                  <c:v>43831</c:v>
                </c:pt>
                <c:pt idx="49">
                  <c:v>43862</c:v>
                </c:pt>
                <c:pt idx="50">
                  <c:v>43891</c:v>
                </c:pt>
                <c:pt idx="51">
                  <c:v>43922</c:v>
                </c:pt>
                <c:pt idx="52">
                  <c:v>43952</c:v>
                </c:pt>
                <c:pt idx="53">
                  <c:v>43983</c:v>
                </c:pt>
                <c:pt idx="54">
                  <c:v>44013</c:v>
                </c:pt>
                <c:pt idx="55">
                  <c:v>44044</c:v>
                </c:pt>
                <c:pt idx="56">
                  <c:v>44075</c:v>
                </c:pt>
                <c:pt idx="57">
                  <c:v>44105</c:v>
                </c:pt>
                <c:pt idx="58">
                  <c:v>44136</c:v>
                </c:pt>
                <c:pt idx="59">
                  <c:v>44166</c:v>
                </c:pt>
                <c:pt idx="60">
                  <c:v>44197</c:v>
                </c:pt>
                <c:pt idx="61">
                  <c:v>44228</c:v>
                </c:pt>
                <c:pt idx="62">
                  <c:v>44256</c:v>
                </c:pt>
                <c:pt idx="63">
                  <c:v>44287</c:v>
                </c:pt>
                <c:pt idx="64">
                  <c:v>44317</c:v>
                </c:pt>
                <c:pt idx="65">
                  <c:v>44348</c:v>
                </c:pt>
                <c:pt idx="66">
                  <c:v>44378</c:v>
                </c:pt>
                <c:pt idx="67">
                  <c:v>44409</c:v>
                </c:pt>
                <c:pt idx="68">
                  <c:v>44440</c:v>
                </c:pt>
                <c:pt idx="69">
                  <c:v>44470</c:v>
                </c:pt>
                <c:pt idx="70">
                  <c:v>44501</c:v>
                </c:pt>
                <c:pt idx="71">
                  <c:v>44531</c:v>
                </c:pt>
                <c:pt idx="72">
                  <c:v>44562</c:v>
                </c:pt>
                <c:pt idx="73">
                  <c:v>44593</c:v>
                </c:pt>
                <c:pt idx="74">
                  <c:v>44621</c:v>
                </c:pt>
                <c:pt idx="75">
                  <c:v>44652</c:v>
                </c:pt>
                <c:pt idx="76" formatCode="mmm/yy">
                  <c:v>44682</c:v>
                </c:pt>
                <c:pt idx="77" formatCode="mmm/yy">
                  <c:v>44713</c:v>
                </c:pt>
                <c:pt idx="78" formatCode="mmm/yy">
                  <c:v>44743</c:v>
                </c:pt>
                <c:pt idx="79" formatCode="mmm/yy">
                  <c:v>44774</c:v>
                </c:pt>
                <c:pt idx="80" formatCode="mmm/yy">
                  <c:v>44805</c:v>
                </c:pt>
                <c:pt idx="81" formatCode="mmm/yy">
                  <c:v>44835</c:v>
                </c:pt>
                <c:pt idx="82" formatCode="mmm/yy">
                  <c:v>44866</c:v>
                </c:pt>
                <c:pt idx="83" formatCode="mmm/yy">
                  <c:v>44897</c:v>
                </c:pt>
                <c:pt idx="84" formatCode="mmm/yy">
                  <c:v>44957</c:v>
                </c:pt>
                <c:pt idx="85" formatCode="mmm/yy">
                  <c:v>44958</c:v>
                </c:pt>
                <c:pt idx="86" formatCode="mmm/yy">
                  <c:v>44986</c:v>
                </c:pt>
                <c:pt idx="87" formatCode="mmm/yy">
                  <c:v>45017</c:v>
                </c:pt>
                <c:pt idx="88" formatCode="mmm/yy">
                  <c:v>45047</c:v>
                </c:pt>
                <c:pt idx="89" formatCode="mmm/yy">
                  <c:v>45078</c:v>
                </c:pt>
                <c:pt idx="90" formatCode="mmm/yy">
                  <c:v>45108</c:v>
                </c:pt>
                <c:pt idx="91" formatCode="mmm/yy">
                  <c:v>45139</c:v>
                </c:pt>
                <c:pt idx="92" formatCode="mmm/yy">
                  <c:v>45170</c:v>
                </c:pt>
                <c:pt idx="93" formatCode="mmm/yy">
                  <c:v>45200</c:v>
                </c:pt>
                <c:pt idx="94" formatCode="mmm/yy">
                  <c:v>45231</c:v>
                </c:pt>
                <c:pt idx="95" formatCode="mmm/yy">
                  <c:v>45261</c:v>
                </c:pt>
                <c:pt idx="96" formatCode="mmm/yy">
                  <c:v>45292</c:v>
                </c:pt>
                <c:pt idx="97" formatCode="mmm/yy">
                  <c:v>45323</c:v>
                </c:pt>
                <c:pt idx="98">
                  <c:v>45352</c:v>
                </c:pt>
                <c:pt idx="99">
                  <c:v>45383</c:v>
                </c:pt>
                <c:pt idx="100">
                  <c:v>45413</c:v>
                </c:pt>
              </c:numCache>
            </c:numRef>
          </c:cat>
          <c:val>
            <c:numRef>
              <c:f>Hoja1!$D$2:$D$114</c:f>
              <c:numCache>
                <c:formatCode>0%</c:formatCode>
                <c:ptCount val="101"/>
                <c:pt idx="0">
                  <c:v>7.7362606333450712E-2</c:v>
                </c:pt>
                <c:pt idx="1">
                  <c:v>0.12858176643727881</c:v>
                </c:pt>
                <c:pt idx="2">
                  <c:v>9.3965775859574441E-2</c:v>
                </c:pt>
                <c:pt idx="3">
                  <c:v>0.12423796220614181</c:v>
                </c:pt>
                <c:pt idx="4">
                  <c:v>0.11612876192708677</c:v>
                </c:pt>
                <c:pt idx="5">
                  <c:v>0.1030694632155118</c:v>
                </c:pt>
                <c:pt idx="6">
                  <c:v>0.10718135616941304</c:v>
                </c:pt>
                <c:pt idx="7">
                  <c:v>8.8707661326130616E-2</c:v>
                </c:pt>
                <c:pt idx="8">
                  <c:v>8.7308057546305662E-2</c:v>
                </c:pt>
                <c:pt idx="9">
                  <c:v>8.0892846239430716E-2</c:v>
                </c:pt>
                <c:pt idx="10">
                  <c:v>6.8830194885846518E-2</c:v>
                </c:pt>
                <c:pt idx="11">
                  <c:v>6.0578567768134972E-2</c:v>
                </c:pt>
                <c:pt idx="12" formatCode="0.0%">
                  <c:v>7.5462367320842105E-3</c:v>
                </c:pt>
                <c:pt idx="13" formatCode="0.0%">
                  <c:v>-4.9387351948698255E-2</c:v>
                </c:pt>
                <c:pt idx="14" formatCode="0.0%">
                  <c:v>-7.3373932567152522E-2</c:v>
                </c:pt>
                <c:pt idx="15" formatCode="0.0%">
                  <c:v>-8.4506677998720692E-2</c:v>
                </c:pt>
                <c:pt idx="16" formatCode="0.0%">
                  <c:v>-8.9839967246931773E-2</c:v>
                </c:pt>
                <c:pt idx="17" formatCode="0.0%">
                  <c:v>-7.796503381061215E-2</c:v>
                </c:pt>
                <c:pt idx="18" formatCode="0.0%">
                  <c:v>-7.6524530806233226E-2</c:v>
                </c:pt>
                <c:pt idx="19" formatCode="0.0%">
                  <c:v>-7.31446921721981E-2</c:v>
                </c:pt>
                <c:pt idx="20" formatCode="0.0%">
                  <c:v>-7.0116728178559629E-2</c:v>
                </c:pt>
                <c:pt idx="21" formatCode="0.0%">
                  <c:v>-6.2144390254875281E-2</c:v>
                </c:pt>
                <c:pt idx="22" formatCode="0.0%">
                  <c:v>-5.7910576975993333E-2</c:v>
                </c:pt>
                <c:pt idx="23" formatCode="0.0%">
                  <c:v>-4.6359290272709353E-2</c:v>
                </c:pt>
                <c:pt idx="24" formatCode="0.0%">
                  <c:v>5.5121909478959896E-2</c:v>
                </c:pt>
                <c:pt idx="25" formatCode="0.0%">
                  <c:v>7.2710813567027577E-2</c:v>
                </c:pt>
                <c:pt idx="26" formatCode="0.0%">
                  <c:v>7.2979297320476144E-2</c:v>
                </c:pt>
                <c:pt idx="27" formatCode="0.0%">
                  <c:v>8.5081107627293262E-2</c:v>
                </c:pt>
                <c:pt idx="28" formatCode="0.0%">
                  <c:v>9.264468772675305E-2</c:v>
                </c:pt>
                <c:pt idx="29" formatCode="0.0%">
                  <c:v>9.0723739282147164E-2</c:v>
                </c:pt>
                <c:pt idx="30" formatCode="0.0%">
                  <c:v>8.3793524997834323E-2</c:v>
                </c:pt>
                <c:pt idx="31" formatCode="0.0%">
                  <c:v>9.5257517919248302E-2</c:v>
                </c:pt>
                <c:pt idx="32" formatCode="0.0%">
                  <c:v>9.6694892530943433E-2</c:v>
                </c:pt>
                <c:pt idx="33" formatCode="0.0%">
                  <c:v>8.329181721174983E-2</c:v>
                </c:pt>
                <c:pt idx="34" formatCode="0.0%">
                  <c:v>8.963640629119074E-2</c:v>
                </c:pt>
                <c:pt idx="35" formatCode="0.0%">
                  <c:v>9.3054543821984748E-2</c:v>
                </c:pt>
                <c:pt idx="36" formatCode="0.0%">
                  <c:v>4.144229832341817E-2</c:v>
                </c:pt>
                <c:pt idx="37" formatCode="0.0%">
                  <c:v>3.8814875506469448E-2</c:v>
                </c:pt>
                <c:pt idx="38" formatCode="0.0%">
                  <c:v>4.6775539995209447E-2</c:v>
                </c:pt>
                <c:pt idx="39" formatCode="0.0%">
                  <c:v>4.110619818220318E-2</c:v>
                </c:pt>
                <c:pt idx="40" formatCode="0.0%">
                  <c:v>4.6238114373573946E-2</c:v>
                </c:pt>
                <c:pt idx="41" formatCode="0.0%">
                  <c:v>3.9980363745735659E-2</c:v>
                </c:pt>
                <c:pt idx="42" formatCode="0.0%">
                  <c:v>4.4113053319681628E-2</c:v>
                </c:pt>
                <c:pt idx="43" formatCode="0.0%">
                  <c:v>4.6214688048084929E-2</c:v>
                </c:pt>
                <c:pt idx="44" formatCode="0.0%">
                  <c:v>4.983811764446E-2</c:v>
                </c:pt>
                <c:pt idx="45" formatCode="0.0%">
                  <c:v>5.6811428030196343E-2</c:v>
                </c:pt>
                <c:pt idx="46" formatCode="0.0%">
                  <c:v>5.5622459797806112E-2</c:v>
                </c:pt>
                <c:pt idx="47" formatCode="0.0%">
                  <c:v>6.3878097653571775E-2</c:v>
                </c:pt>
                <c:pt idx="48" formatCode="0.0%">
                  <c:v>9.9930227400694793E-2</c:v>
                </c:pt>
                <c:pt idx="49" formatCode="0.0%">
                  <c:v>9.4955364780329843E-2</c:v>
                </c:pt>
                <c:pt idx="50" formatCode="0.0%">
                  <c:v>-3.3128637792832483E-2</c:v>
                </c:pt>
                <c:pt idx="51" formatCode="0.0%">
                  <c:v>1.0677030515781061E-2</c:v>
                </c:pt>
                <c:pt idx="52" formatCode="0.0%">
                  <c:v>-3.4557963525804203E-2</c:v>
                </c:pt>
                <c:pt idx="53" formatCode="0.0%">
                  <c:v>-5.3220955811382198E-2</c:v>
                </c:pt>
                <c:pt idx="54" formatCode="0.0%">
                  <c:v>-6.6850729747290227E-2</c:v>
                </c:pt>
                <c:pt idx="55" formatCode="0.0%">
                  <c:v>-7.2573203198649683E-2</c:v>
                </c:pt>
                <c:pt idx="56" formatCode="0.0%">
                  <c:v>-6.6011401647065537E-2</c:v>
                </c:pt>
                <c:pt idx="57" formatCode="0.0%">
                  <c:v>-4.8401549131182997E-2</c:v>
                </c:pt>
                <c:pt idx="58" formatCode="0.0%">
                  <c:v>-4.2858087798717692E-2</c:v>
                </c:pt>
                <c:pt idx="59" formatCode="0.0%">
                  <c:v>-3.6971244964329686E-2</c:v>
                </c:pt>
                <c:pt idx="60" formatCode="0.0%">
                  <c:v>4.6494902126083204E-2</c:v>
                </c:pt>
                <c:pt idx="61" formatCode="0.0%">
                  <c:v>7.1545054968904287E-2</c:v>
                </c:pt>
                <c:pt idx="62" formatCode="0.0%">
                  <c:v>0.23290641274254331</c:v>
                </c:pt>
                <c:pt idx="63" formatCode="0.0%">
                  <c:v>0.19573809126610486</c:v>
                </c:pt>
                <c:pt idx="64" formatCode="0.0%">
                  <c:v>0.23984810898328712</c:v>
                </c:pt>
                <c:pt idx="65" formatCode="0.0%">
                  <c:v>0.26538566620848791</c:v>
                </c:pt>
                <c:pt idx="66" formatCode="0.0%">
                  <c:v>0.29782719256067147</c:v>
                </c:pt>
                <c:pt idx="67" formatCode="0.0%">
                  <c:v>0.30328979233186715</c:v>
                </c:pt>
                <c:pt idx="68" formatCode="0.0%">
                  <c:v>0.29691188013712133</c:v>
                </c:pt>
                <c:pt idx="69" formatCode="0.0%">
                  <c:v>0.28305236265725098</c:v>
                </c:pt>
                <c:pt idx="70" formatCode="0.0%">
                  <c:v>0.27648503060633067</c:v>
                </c:pt>
                <c:pt idx="71" formatCode="0.0%">
                  <c:v>0.2938990490263258</c:v>
                </c:pt>
                <c:pt idx="72" formatCode="0.0%">
                  <c:v>0.12651947806173802</c:v>
                </c:pt>
                <c:pt idx="73" formatCode="0.0%">
                  <c:v>0.11776112850662801</c:v>
                </c:pt>
                <c:pt idx="74" formatCode="0.0%">
                  <c:v>0.15454181537735634</c:v>
                </c:pt>
                <c:pt idx="75" formatCode="0.0%">
                  <c:v>0.16477172262651441</c:v>
                </c:pt>
                <c:pt idx="76" formatCode="0.0%">
                  <c:v>0.16722287251972778</c:v>
                </c:pt>
                <c:pt idx="77" formatCode="0.0%">
                  <c:v>0.17401128449168146</c:v>
                </c:pt>
                <c:pt idx="78" formatCode="0.0%">
                  <c:v>0.17122728099019557</c:v>
                </c:pt>
                <c:pt idx="79" formatCode="0.0%">
                  <c:v>0.17201887407710914</c:v>
                </c:pt>
                <c:pt idx="80" formatCode="0.0%">
                  <c:v>0.17266583730017282</c:v>
                </c:pt>
                <c:pt idx="81" formatCode="0.0%">
                  <c:v>0.16284123847429655</c:v>
                </c:pt>
                <c:pt idx="82" formatCode="0.0%">
                  <c:v>0.16008364534048058</c:v>
                </c:pt>
                <c:pt idx="83" formatCode="0.0%">
                  <c:v>0.13514917635696388</c:v>
                </c:pt>
                <c:pt idx="84" formatCode="0.0%">
                  <c:v>0.14256342956729884</c:v>
                </c:pt>
                <c:pt idx="85" formatCode="0.0%">
                  <c:v>0.12506780947165397</c:v>
                </c:pt>
                <c:pt idx="86" formatCode="0.0%">
                  <c:v>0.11327626993028139</c:v>
                </c:pt>
                <c:pt idx="87" formatCode="0.0%">
                  <c:v>9.8385157298822801E-2</c:v>
                </c:pt>
                <c:pt idx="88" formatCode="0.0%">
                  <c:v>9.972776236362213E-2</c:v>
                </c:pt>
                <c:pt idx="89" formatCode="0.0%">
                  <c:v>9.3781917990671815E-2</c:v>
                </c:pt>
                <c:pt idx="90" formatCode="0.0%">
                  <c:v>9.0082360986470267E-2</c:v>
                </c:pt>
                <c:pt idx="91" formatCode="0.0%">
                  <c:v>8.7796628612097249E-2</c:v>
                </c:pt>
                <c:pt idx="92" formatCode="0.0%">
                  <c:v>8.2279023015980668E-2</c:v>
                </c:pt>
                <c:pt idx="93" formatCode="0.0%">
                  <c:v>8.5970581428650217E-2</c:v>
                </c:pt>
                <c:pt idx="94" formatCode="0.0%">
                  <c:v>8.3621298427226876E-2</c:v>
                </c:pt>
                <c:pt idx="95" formatCode="0.0%">
                  <c:v>7.8864836953091766E-2</c:v>
                </c:pt>
                <c:pt idx="96" formatCode="0.0%">
                  <c:v>7.172639302501449E-2</c:v>
                </c:pt>
                <c:pt idx="97" formatCode="0.0%">
                  <c:v>0.10335123466739038</c:v>
                </c:pt>
                <c:pt idx="98" formatCode="0.0%">
                  <c:v>7.5031503980759195E-2</c:v>
                </c:pt>
                <c:pt idx="99" formatCode="0.0%">
                  <c:v>8.9223290449791826E-2</c:v>
                </c:pt>
                <c:pt idx="100" formatCode="0.0%">
                  <c:v>8.485177567643154E-2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3C7E-486F-922B-75D72B5EE2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0783488"/>
        <c:axId val="630782504"/>
      </c:lineChart>
      <c:catAx>
        <c:axId val="63078348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630782504"/>
        <c:crosses val="autoZero"/>
        <c:auto val="0"/>
        <c:lblAlgn val="ctr"/>
        <c:lblOffset val="100"/>
        <c:tickLblSkip val="1"/>
        <c:noMultiLvlLbl val="1"/>
      </c:catAx>
      <c:valAx>
        <c:axId val="63078250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630783488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752631732271831"/>
          <c:y val="0.90815876419872565"/>
          <c:w val="0.64936515189655186"/>
          <c:h val="9.18412358012745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Porcentajes</a:t>
            </a: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del PIB</a:t>
            </a:r>
          </a:p>
        </c:rich>
      </c:tx>
      <c:layout>
        <c:manualLayout>
          <c:xMode val="edge"/>
          <c:yMode val="edge"/>
          <c:x val="0.293542640418697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6.0631304183620963E-2"/>
          <c:y val="0.1278674514316642"/>
          <c:w val="0.91839059476432139"/>
          <c:h val="0.741809183157699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Hoja1!$B$2:$B$25</c:f>
              <c:numCache>
                <c:formatCode>0.0</c:formatCode>
                <c:ptCount val="24"/>
                <c:pt idx="0">
                  <c:v>1.9</c:v>
                </c:pt>
                <c:pt idx="1">
                  <c:v>2</c:v>
                </c:pt>
                <c:pt idx="2">
                  <c:v>1</c:v>
                </c:pt>
                <c:pt idx="3">
                  <c:v>2.5</c:v>
                </c:pt>
                <c:pt idx="4">
                  <c:v>1</c:v>
                </c:pt>
                <c:pt idx="5">
                  <c:v>1.7</c:v>
                </c:pt>
                <c:pt idx="6">
                  <c:v>1.9</c:v>
                </c:pt>
                <c:pt idx="7">
                  <c:v>1.4</c:v>
                </c:pt>
                <c:pt idx="8">
                  <c:v>1.6</c:v>
                </c:pt>
                <c:pt idx="9">
                  <c:v>3.1</c:v>
                </c:pt>
                <c:pt idx="10">
                  <c:v>3.3</c:v>
                </c:pt>
                <c:pt idx="11">
                  <c:v>2.8</c:v>
                </c:pt>
                <c:pt idx="12">
                  <c:v>2.4</c:v>
                </c:pt>
                <c:pt idx="13">
                  <c:v>2.2000000000000002</c:v>
                </c:pt>
                <c:pt idx="14">
                  <c:v>1.9</c:v>
                </c:pt>
                <c:pt idx="15">
                  <c:v>1.5</c:v>
                </c:pt>
                <c:pt idx="16">
                  <c:v>1.1000000000000001</c:v>
                </c:pt>
                <c:pt idx="17">
                  <c:v>1.4</c:v>
                </c:pt>
                <c:pt idx="18">
                  <c:v>1.9</c:v>
                </c:pt>
                <c:pt idx="19">
                  <c:v>2.2000000000000002</c:v>
                </c:pt>
                <c:pt idx="20">
                  <c:v>4.9000000000000004</c:v>
                </c:pt>
                <c:pt idx="21">
                  <c:v>1.2</c:v>
                </c:pt>
                <c:pt idx="22">
                  <c:v>1.7</c:v>
                </c:pt>
                <c:pt idx="23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D-4408-804F-EFBEC224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26774879"/>
        <c:axId val="826784031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Promedio</c:v>
                </c:pt>
              </c:strCache>
            </c:strRef>
          </c:tx>
          <c:spPr>
            <a:ln w="15875" cap="rnd">
              <a:solidFill>
                <a:schemeClr val="accent1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Hoja1!$C$2:$C$25</c:f>
              <c:numCache>
                <c:formatCode>0.0</c:formatCode>
                <c:ptCount val="2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2</c:v>
                </c:pt>
                <c:pt idx="22">
                  <c:v>2</c:v>
                </c:pt>
                <c:pt idx="23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8D-4408-804F-EFBEC224D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6774879"/>
        <c:axId val="826784031"/>
      </c:lineChart>
      <c:catAx>
        <c:axId val="82677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84031"/>
        <c:crosses val="autoZero"/>
        <c:auto val="1"/>
        <c:lblAlgn val="ctr"/>
        <c:lblOffset val="100"/>
        <c:noMultiLvlLbl val="0"/>
      </c:catAx>
      <c:valAx>
        <c:axId val="826784031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826774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Porcentajes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31992636032897676"/>
          <c:y val="1.0446342607958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4.0804702617839278E-2"/>
          <c:y val="0.1324562013428196"/>
          <c:w val="0.89946597663412819"/>
          <c:h val="0.704989043140877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Deuda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Hoja1!$B$2:$B$25</c:f>
              <c:numCache>
                <c:formatCode>General</c:formatCode>
                <c:ptCount val="24"/>
                <c:pt idx="0">
                  <c:v>19.2</c:v>
                </c:pt>
                <c:pt idx="1">
                  <c:v>19.8</c:v>
                </c:pt>
                <c:pt idx="2">
                  <c:v>17.899999999999999</c:v>
                </c:pt>
                <c:pt idx="3">
                  <c:v>20.399999999999999</c:v>
                </c:pt>
                <c:pt idx="4">
                  <c:v>20.9</c:v>
                </c:pt>
                <c:pt idx="5">
                  <c:v>20.2</c:v>
                </c:pt>
                <c:pt idx="6">
                  <c:v>21.1</c:v>
                </c:pt>
                <c:pt idx="7">
                  <c:v>21</c:v>
                </c:pt>
                <c:pt idx="8">
                  <c:v>19.8</c:v>
                </c:pt>
                <c:pt idx="9">
                  <c:v>23.2</c:v>
                </c:pt>
                <c:pt idx="10">
                  <c:v>24.3</c:v>
                </c:pt>
                <c:pt idx="11">
                  <c:v>24</c:v>
                </c:pt>
                <c:pt idx="12">
                  <c:v>24.8</c:v>
                </c:pt>
                <c:pt idx="13">
                  <c:v>25.2</c:v>
                </c:pt>
                <c:pt idx="14">
                  <c:v>24.8</c:v>
                </c:pt>
                <c:pt idx="15">
                  <c:v>24.9</c:v>
                </c:pt>
                <c:pt idx="16">
                  <c:v>25</c:v>
                </c:pt>
                <c:pt idx="17">
                  <c:v>25.2</c:v>
                </c:pt>
                <c:pt idx="18">
                  <c:v>26.5</c:v>
                </c:pt>
                <c:pt idx="19">
                  <c:v>26.5</c:v>
                </c:pt>
                <c:pt idx="20">
                  <c:v>31.5</c:v>
                </c:pt>
                <c:pt idx="21">
                  <c:v>30.6</c:v>
                </c:pt>
                <c:pt idx="22">
                  <c:v>29</c:v>
                </c:pt>
                <c:pt idx="23">
                  <c:v>27.2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0D-4FAC-8660-18FAD8A8EB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26774879"/>
        <c:axId val="826784031"/>
      </c:barChart>
      <c:catAx>
        <c:axId val="82677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84031"/>
        <c:crosses val="autoZero"/>
        <c:auto val="1"/>
        <c:lblAlgn val="ctr"/>
        <c:lblOffset val="100"/>
        <c:noMultiLvlLbl val="0"/>
      </c:catAx>
      <c:valAx>
        <c:axId val="826784031"/>
        <c:scaling>
          <c:orientation val="minMax"/>
          <c:max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74879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0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10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Porcentajes</a:t>
            </a:r>
            <a:endParaRPr lang="en-US" sz="1000" b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34398853810577118"/>
          <c:y val="5.223171303979110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0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4.0804702617839278E-2"/>
          <c:y val="0.21915069589503974"/>
          <c:w val="0.91839059476432139"/>
          <c:h val="0.61829434256518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Déficit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Hoja1!$B$2:$B$25</c:f>
              <c:numCache>
                <c:formatCode>_-* #,##0.0_-;\-* #,##0.0_-;_-* "-"??_-;_-@_-</c:formatCode>
                <c:ptCount val="24"/>
                <c:pt idx="0">
                  <c:v>163.74</c:v>
                </c:pt>
                <c:pt idx="1">
                  <c:v>168.73</c:v>
                </c:pt>
                <c:pt idx="2">
                  <c:v>147.59</c:v>
                </c:pt>
                <c:pt idx="3">
                  <c:v>171.55</c:v>
                </c:pt>
                <c:pt idx="4">
                  <c:v>176.98</c:v>
                </c:pt>
                <c:pt idx="5">
                  <c:v>174.81</c:v>
                </c:pt>
                <c:pt idx="6">
                  <c:v>171.55</c:v>
                </c:pt>
                <c:pt idx="7">
                  <c:v>167.79</c:v>
                </c:pt>
                <c:pt idx="8">
                  <c:v>169.42</c:v>
                </c:pt>
                <c:pt idx="9">
                  <c:v>211.2</c:v>
                </c:pt>
                <c:pt idx="10">
                  <c:v>217.41</c:v>
                </c:pt>
                <c:pt idx="11">
                  <c:v>205.79</c:v>
                </c:pt>
                <c:pt idx="12">
                  <c:v>211.36</c:v>
                </c:pt>
                <c:pt idx="13">
                  <c:v>212.84</c:v>
                </c:pt>
                <c:pt idx="14">
                  <c:v>212.36</c:v>
                </c:pt>
                <c:pt idx="15">
                  <c:v>224.31</c:v>
                </c:pt>
                <c:pt idx="16">
                  <c:v>218.54</c:v>
                </c:pt>
                <c:pt idx="17">
                  <c:v>220.8</c:v>
                </c:pt>
                <c:pt idx="18">
                  <c:v>234.23</c:v>
                </c:pt>
                <c:pt idx="19">
                  <c:v>236.39</c:v>
                </c:pt>
                <c:pt idx="20">
                  <c:v>295.3</c:v>
                </c:pt>
                <c:pt idx="21">
                  <c:v>248.7</c:v>
                </c:pt>
                <c:pt idx="22">
                  <c:v>230.51</c:v>
                </c:pt>
                <c:pt idx="23">
                  <c:v>218.18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5-49EA-820E-6E5B7C4369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826774879"/>
        <c:axId val="826784031"/>
      </c:barChart>
      <c:catAx>
        <c:axId val="82677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84031"/>
        <c:crosses val="autoZero"/>
        <c:auto val="1"/>
        <c:lblAlgn val="ctr"/>
        <c:lblOffset val="100"/>
        <c:noMultiLvlLbl val="0"/>
      </c:catAx>
      <c:valAx>
        <c:axId val="826784031"/>
        <c:scaling>
          <c:orientation val="minMax"/>
          <c:max val="300"/>
        </c:scaling>
        <c:delete val="0"/>
        <c:axPos val="l"/>
        <c:numFmt formatCode="_-* #,##0.0_-;\-* #,##0.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74879"/>
        <c:crosses val="autoZero"/>
        <c:crossBetween val="between"/>
        <c:majorUnit val="6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US" sz="900" b="1" dirty="0" err="1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Estructura</a:t>
            </a:r>
            <a:r>
              <a:rPr lang="en-US" sz="9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(%)</a:t>
            </a:r>
          </a:p>
        </c:rich>
      </c:tx>
      <c:layout>
        <c:manualLayout>
          <c:xMode val="edge"/>
          <c:yMode val="edge"/>
          <c:x val="0.356742409008646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spc="0" baseline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4.0804702617839278E-2"/>
          <c:y val="0.1324562013428196"/>
          <c:w val="0.91839059476432139"/>
          <c:h val="0.70498904314087729"/>
        </c:manualLayout>
      </c:layout>
      <c:area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Externa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Hoja1!$B$2:$B$25</c:f>
              <c:numCache>
                <c:formatCode>General</c:formatCode>
                <c:ptCount val="24"/>
                <c:pt idx="0">
                  <c:v>67.8</c:v>
                </c:pt>
                <c:pt idx="1">
                  <c:v>69.3</c:v>
                </c:pt>
                <c:pt idx="2">
                  <c:v>73.3</c:v>
                </c:pt>
                <c:pt idx="3">
                  <c:v>69.900000000000006</c:v>
                </c:pt>
                <c:pt idx="4">
                  <c:v>69.2</c:v>
                </c:pt>
                <c:pt idx="5">
                  <c:v>62.6</c:v>
                </c:pt>
                <c:pt idx="6">
                  <c:v>59.9</c:v>
                </c:pt>
                <c:pt idx="7">
                  <c:v>57.2</c:v>
                </c:pt>
                <c:pt idx="8">
                  <c:v>56.6</c:v>
                </c:pt>
                <c:pt idx="9">
                  <c:v>57.3</c:v>
                </c:pt>
                <c:pt idx="10">
                  <c:v>54.8</c:v>
                </c:pt>
                <c:pt idx="11">
                  <c:v>49.3</c:v>
                </c:pt>
                <c:pt idx="12">
                  <c:v>51.4</c:v>
                </c:pt>
                <c:pt idx="13">
                  <c:v>52.9</c:v>
                </c:pt>
                <c:pt idx="14">
                  <c:v>48.2</c:v>
                </c:pt>
                <c:pt idx="15">
                  <c:v>48.2</c:v>
                </c:pt>
                <c:pt idx="16">
                  <c:v>48</c:v>
                </c:pt>
                <c:pt idx="17">
                  <c:v>45.4</c:v>
                </c:pt>
                <c:pt idx="18">
                  <c:v>43.6</c:v>
                </c:pt>
                <c:pt idx="19">
                  <c:v>44.6</c:v>
                </c:pt>
                <c:pt idx="20">
                  <c:v>43</c:v>
                </c:pt>
                <c:pt idx="21">
                  <c:v>41.9</c:v>
                </c:pt>
                <c:pt idx="22">
                  <c:v>40.6</c:v>
                </c:pt>
                <c:pt idx="23">
                  <c:v>43.8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11-46A6-90F4-1219D050E90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Interna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Hoja1!$A$2:$A$25</c:f>
              <c:numCache>
                <c:formatCode>General</c:formatCod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2023</c:v>
                </c:pt>
                <c:pt idx="23">
                  <c:v>2023</c:v>
                </c:pt>
              </c:numCache>
            </c:numRef>
          </c:cat>
          <c:val>
            <c:numRef>
              <c:f>Hoja1!$C$2:$C$25</c:f>
              <c:numCache>
                <c:formatCode>General</c:formatCode>
                <c:ptCount val="24"/>
                <c:pt idx="0">
                  <c:v>32.200000000000003</c:v>
                </c:pt>
                <c:pt idx="1">
                  <c:v>30.7</c:v>
                </c:pt>
                <c:pt idx="2">
                  <c:v>26.7</c:v>
                </c:pt>
                <c:pt idx="3">
                  <c:v>30.1</c:v>
                </c:pt>
                <c:pt idx="4">
                  <c:v>30.8</c:v>
                </c:pt>
                <c:pt idx="5">
                  <c:v>37.4</c:v>
                </c:pt>
                <c:pt idx="6">
                  <c:v>40.1</c:v>
                </c:pt>
                <c:pt idx="7">
                  <c:v>42.8</c:v>
                </c:pt>
                <c:pt idx="8">
                  <c:v>43.4</c:v>
                </c:pt>
                <c:pt idx="9">
                  <c:v>42.7</c:v>
                </c:pt>
                <c:pt idx="10">
                  <c:v>45.2</c:v>
                </c:pt>
                <c:pt idx="11">
                  <c:v>50.7</c:v>
                </c:pt>
                <c:pt idx="12">
                  <c:v>48.6</c:v>
                </c:pt>
                <c:pt idx="13">
                  <c:v>47.1</c:v>
                </c:pt>
                <c:pt idx="14">
                  <c:v>51.8</c:v>
                </c:pt>
                <c:pt idx="15">
                  <c:v>51.8</c:v>
                </c:pt>
                <c:pt idx="16">
                  <c:v>52</c:v>
                </c:pt>
                <c:pt idx="17">
                  <c:v>54.6</c:v>
                </c:pt>
                <c:pt idx="18">
                  <c:v>56.4</c:v>
                </c:pt>
                <c:pt idx="19">
                  <c:v>55.4</c:v>
                </c:pt>
                <c:pt idx="20">
                  <c:v>57</c:v>
                </c:pt>
                <c:pt idx="21">
                  <c:v>58.1</c:v>
                </c:pt>
                <c:pt idx="22">
                  <c:v>59.4</c:v>
                </c:pt>
                <c:pt idx="23">
                  <c:v>56.2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11-46A6-90F4-1219D050E9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6774879"/>
        <c:axId val="826784031"/>
      </c:areaChart>
      <c:catAx>
        <c:axId val="826774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7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84031"/>
        <c:crosses val="autoZero"/>
        <c:auto val="1"/>
        <c:lblAlgn val="ctr"/>
        <c:lblOffset val="100"/>
        <c:noMultiLvlLbl val="0"/>
      </c:catAx>
      <c:valAx>
        <c:axId val="826784031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26774879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_tradnl" sz="1050" b="1" dirty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Trayectoria de la Deuda Pública - Fan chart</a:t>
            </a:r>
            <a:endParaRPr lang="es-GT" sz="1050" dirty="0">
              <a:solidFill>
                <a:schemeClr val="tx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defRPr sz="1050"/>
            </a:pPr>
            <a:r>
              <a:rPr lang="es-ES_tradnl" sz="105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(En porcentaje del PIB) </a:t>
            </a:r>
            <a:r>
              <a:rPr lang="es-ES_tradnl" sz="1050" b="1" dirty="0">
                <a:solidFill>
                  <a:srgbClr val="C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Preliminar</a:t>
            </a:r>
            <a:endParaRPr lang="es-GT" sz="1050" b="1" dirty="0">
              <a:solidFill>
                <a:srgbClr val="C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5.5510417598994777E-2"/>
          <c:y val="0.11695041597451693"/>
          <c:w val="0.88897916480201045"/>
          <c:h val="0.63266382018740885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>
                <a:alpha val="0"/>
              </a:schemeClr>
            </a:solidFill>
            <a:ln>
              <a:noFill/>
            </a:ln>
            <a:effectLst/>
          </c:spPr>
          <c:cat>
            <c:numRef>
              <c:f>Fanchart!$R$42:$Z$42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Fanchart!$R$43:$Z$43</c:f>
              <c:numCache>
                <c:formatCode>_-* #,##0.0_-;\-* #,##0.0_-;_-* "-"??_-;_-@_-</c:formatCode>
                <c:ptCount val="9"/>
                <c:pt idx="0">
                  <c:v>30.599188723525423</c:v>
                </c:pt>
                <c:pt idx="1">
                  <c:v>28.983056551997205</c:v>
                </c:pt>
                <c:pt idx="2">
                  <c:v>27.207947961332124</c:v>
                </c:pt>
                <c:pt idx="3">
                  <c:v>24.779736748070466</c:v>
                </c:pt>
                <c:pt idx="4">
                  <c:v>24.274388939865684</c:v>
                </c:pt>
                <c:pt idx="5">
                  <c:v>24.270630568133633</c:v>
                </c:pt>
                <c:pt idx="6">
                  <c:v>25.150010045080297</c:v>
                </c:pt>
                <c:pt idx="7">
                  <c:v>25.246842545237357</c:v>
                </c:pt>
                <c:pt idx="8">
                  <c:v>25.18576290864231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6D-437B-8B18-D440E7EFE69D}"/>
            </c:ext>
          </c:extLst>
        </c:ser>
        <c:ser>
          <c:idx val="1"/>
          <c:order val="1"/>
          <c:tx>
            <c:strRef>
              <c:f>Fanchart!$J$44</c:f>
              <c:strCache>
                <c:ptCount val="1"/>
                <c:pt idx="0">
                  <c:v>10th-25th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22225">
              <a:solidFill>
                <a:schemeClr val="accent5">
                  <a:lumMod val="60000"/>
                  <a:lumOff val="40000"/>
                </a:schemeClr>
              </a:solidFill>
            </a:ln>
            <a:effectLst/>
          </c:spPr>
          <c:cat>
            <c:numRef>
              <c:f>Fanchart!$R$42:$Z$42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Fanchart!$R$44:$Z$44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_-;\-* #,##0.0_-;_-* &quot;-&quot;??_-;_-@_-">
                  <c:v>0.90211130084007773</c:v>
                </c:pt>
                <c:pt idx="4" formatCode="_-* #,##0.0_-;\-* #,##0.0_-;_-* &quot;-&quot;??_-;_-@_-">
                  <c:v>1.3224842406262898</c:v>
                </c:pt>
                <c:pt idx="5" formatCode="_-* #,##0.0_-;\-* #,##0.0_-;_-* &quot;-&quot;??_-;_-@_-">
                  <c:v>1.9012213426351732</c:v>
                </c:pt>
                <c:pt idx="6" formatCode="_-* #,##0.0_-;\-* #,##0.0_-;_-* &quot;-&quot;??_-;_-@_-">
                  <c:v>1.849345360834731</c:v>
                </c:pt>
                <c:pt idx="7" formatCode="_-* #,##0.0_-;\-* #,##0.0_-;_-* &quot;-&quot;??_-;_-@_-">
                  <c:v>1.991143949613039</c:v>
                </c:pt>
                <c:pt idx="8" formatCode="_-* #,##0.0_-;\-* #,##0.0_-;_-* &quot;-&quot;??_-;_-@_-">
                  <c:v>2.3374325949903407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6D-437B-8B18-D440E7EFE69D}"/>
            </c:ext>
          </c:extLst>
        </c:ser>
        <c:ser>
          <c:idx val="2"/>
          <c:order val="2"/>
          <c:tx>
            <c:strRef>
              <c:f>Fanchart!$J$45</c:f>
              <c:strCache>
                <c:ptCount val="1"/>
                <c:pt idx="0">
                  <c:v>25th-50th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Fanchart!$R$42:$Z$42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Fanchart!$R$45:$Z$45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_-;\-* #,##0.0_-;_-* &quot;-&quot;??_-;_-@_-">
                  <c:v>1.1665956078327433</c:v>
                </c:pt>
                <c:pt idx="4" formatCode="_-* #,##0.0_-;\-* #,##0.0_-;_-* &quot;-&quot;??_-;_-@_-">
                  <c:v>1.5467049772602048</c:v>
                </c:pt>
                <c:pt idx="5" formatCode="_-* #,##0.0_-;\-* #,##0.0_-;_-* &quot;-&quot;??_-;_-@_-">
                  <c:v>1.8117903045905825</c:v>
                </c:pt>
                <c:pt idx="6" formatCode="_-* #,##0.0_-;\-* #,##0.0_-;_-* &quot;-&quot;??_-;_-@_-">
                  <c:v>2.0752834844649906</c:v>
                </c:pt>
                <c:pt idx="7" formatCode="_-* #,##0.0_-;\-* #,##0.0_-;_-* &quot;-&quot;??_-;_-@_-">
                  <c:v>2.2645871422878883</c:v>
                </c:pt>
                <c:pt idx="8" formatCode="_-* #,##0.0_-;\-* #,##0.0_-;_-* &quot;-&quot;??_-;_-@_-">
                  <c:v>2.620697180920323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6D-437B-8B18-D440E7EFE69D}"/>
            </c:ext>
          </c:extLst>
        </c:ser>
        <c:ser>
          <c:idx val="3"/>
          <c:order val="3"/>
          <c:tx>
            <c:strRef>
              <c:f>Fanchart!$J$46</c:f>
              <c:strCache>
                <c:ptCount val="1"/>
                <c:pt idx="0">
                  <c:v>50th-75th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cat>
            <c:numRef>
              <c:f>Fanchart!$R$42:$Z$42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Fanchart!$R$46:$Z$46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_-;\-* #,##0.0_-;_-* &quot;-&quot;??_-;_-@_-">
                  <c:v>1.009895769266117</c:v>
                </c:pt>
                <c:pt idx="4" formatCode="_-* #,##0.0_-;\-* #,##0.0_-;_-* &quot;-&quot;??_-;_-@_-">
                  <c:v>1.467318459282263</c:v>
                </c:pt>
                <c:pt idx="5" formatCode="_-* #,##0.0_-;\-* #,##0.0_-;_-* &quot;-&quot;??_-;_-@_-">
                  <c:v>1.8923201281674629</c:v>
                </c:pt>
                <c:pt idx="6" formatCode="_-* #,##0.0_-;\-* #,##0.0_-;_-* &quot;-&quot;??_-;_-@_-">
                  <c:v>2.3042296993510347</c:v>
                </c:pt>
                <c:pt idx="7" formatCode="_-* #,##0.0_-;\-* #,##0.0_-;_-* &quot;-&quot;??_-;_-@_-">
                  <c:v>2.4996585667487192</c:v>
                </c:pt>
                <c:pt idx="8" formatCode="_-* #,##0.0_-;\-* #,##0.0_-;_-* &quot;-&quot;??_-;_-@_-">
                  <c:v>2.6756283606859554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6D-437B-8B18-D440E7EFE69D}"/>
            </c:ext>
          </c:extLst>
        </c:ser>
        <c:ser>
          <c:idx val="4"/>
          <c:order val="4"/>
          <c:tx>
            <c:strRef>
              <c:f>Fanchart!$J$47</c:f>
              <c:strCache>
                <c:ptCount val="1"/>
                <c:pt idx="0">
                  <c:v>75th-90th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numRef>
              <c:f>Fanchart!$R$42:$Z$42</c:f>
              <c:numCache>
                <c:formatCode>General</c:formatCode>
                <c:ptCount val="9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</c:numCache>
            </c:numRef>
          </c:cat>
          <c:val>
            <c:numRef>
              <c:f>Fanchart!$R$47:$Z$47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_-* #,##0.0_-;\-* #,##0.0_-;_-* &quot;-&quot;??_-;_-@_-">
                  <c:v>1.0749804315472067</c:v>
                </c:pt>
                <c:pt idx="4" formatCode="_-* #,##0.0_-;\-* #,##0.0_-;_-* &quot;-&quot;??_-;_-@_-">
                  <c:v>1.5901302698781428</c:v>
                </c:pt>
                <c:pt idx="5" formatCode="_-* #,##0.0_-;\-* #,##0.0_-;_-* &quot;-&quot;??_-;_-@_-">
                  <c:v>1.7116232272389009</c:v>
                </c:pt>
                <c:pt idx="6" formatCode="_-* #,##0.0_-;\-* #,##0.0_-;_-* &quot;-&quot;??_-;_-@_-">
                  <c:v>1.9993904369897064</c:v>
                </c:pt>
                <c:pt idx="7" formatCode="_-* #,##0.0_-;\-* #,##0.0_-;_-* &quot;-&quot;??_-;_-@_-">
                  <c:v>2.4897254126289625</c:v>
                </c:pt>
                <c:pt idx="8" formatCode="_-* #,##0.0_-;\-* #,##0.0_-;_-* &quot;-&quot;??_-;_-@_-">
                  <c:v>2.4446197013259896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76D-437B-8B18-D440E7EFE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02545663"/>
        <c:axId val="1802554399"/>
      </c:areaChart>
      <c:lineChart>
        <c:grouping val="standard"/>
        <c:varyColors val="0"/>
        <c:ser>
          <c:idx val="5"/>
          <c:order val="5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5.3083986184820152E-2"/>
                  <c:y val="-5.40676141257537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6D-437B-8B18-D440E7EFE69D}"/>
                </c:ext>
              </c:extLst>
            </c:dLbl>
            <c:dLbl>
              <c:idx val="4"/>
              <c:layout>
                <c:manualLayout>
                  <c:x val="-5.3083986184820152E-2"/>
                  <c:y val="-4.495190927361461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6D-437B-8B18-D440E7EFE69D}"/>
                </c:ext>
              </c:extLst>
            </c:dLbl>
            <c:dLbl>
              <c:idx val="5"/>
              <c:layout>
                <c:manualLayout>
                  <c:x val="-5.8433156431640133E-2"/>
                  <c:y val="-2.2162647143267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76D-437B-8B18-D440E7EFE69D}"/>
                </c:ext>
              </c:extLst>
            </c:dLbl>
            <c:dLbl>
              <c:idx val="6"/>
              <c:layout>
                <c:manualLayout>
                  <c:x val="-5.3083986184820249E-2"/>
                  <c:y val="-1.76047947171979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6D-437B-8B18-D440E7EFE69D}"/>
                </c:ext>
              </c:extLst>
            </c:dLbl>
            <c:dLbl>
              <c:idx val="7"/>
              <c:layout>
                <c:manualLayout>
                  <c:x val="-4.7734815938000073E-2"/>
                  <c:y val="-2.216264714326729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6D-437B-8B18-D440E7EFE69D}"/>
                </c:ext>
              </c:extLst>
            </c:dLbl>
            <c:dLbl>
              <c:idx val="8"/>
              <c:layout>
                <c:manualLayout>
                  <c:x val="-5.2820846230216066E-2"/>
                  <c:y val="-3.49596606134051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800" b="1" i="0" u="none" strike="noStrike" kern="1200" baseline="0">
                      <a:solidFill>
                        <a:schemeClr val="bg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+mn-cs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6D-437B-8B18-D440E7EFE6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Fanchart!$I$55:$Q$55</c:f>
              <c:numCache>
                <c:formatCode>_-* #,##0.0_-;\-* #,##0.0_-;_-* "-"??_-;_-@_-</c:formatCode>
                <c:ptCount val="9"/>
                <c:pt idx="0">
                  <c:v>30.599188723525423</c:v>
                </c:pt>
                <c:pt idx="1">
                  <c:v>28.983056551997205</c:v>
                </c:pt>
                <c:pt idx="2">
                  <c:v>27.207947961332124</c:v>
                </c:pt>
                <c:pt idx="3">
                  <c:v>26.746141215900327</c:v>
                </c:pt>
                <c:pt idx="4">
                  <c:v>27.021593660230646</c:v>
                </c:pt>
                <c:pt idx="5">
                  <c:v>27.953796278449062</c:v>
                </c:pt>
                <c:pt idx="6">
                  <c:v>29.187349862091498</c:v>
                </c:pt>
                <c:pt idx="7">
                  <c:v>29.587957322605536</c:v>
                </c:pt>
                <c:pt idx="8">
                  <c:v>30.047756324428487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76D-437B-8B18-D440E7EFE6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02545663"/>
        <c:axId val="1802554399"/>
      </c:lineChart>
      <c:catAx>
        <c:axId val="1802545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802554399"/>
        <c:crosses val="autoZero"/>
        <c:auto val="1"/>
        <c:lblAlgn val="ctr"/>
        <c:lblOffset val="100"/>
        <c:noMultiLvlLbl val="0"/>
      </c:catAx>
      <c:valAx>
        <c:axId val="1802554399"/>
        <c:scaling>
          <c:orientation val="minMax"/>
          <c:max val="45"/>
          <c:min val="2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high"/>
        <c:crossAx val="1802545663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014888229254462E-2"/>
          <c:y val="0.12324125632511319"/>
          <c:w val="0.90149650215729527"/>
          <c:h val="0.73065161924251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ejecución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5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BBE0-4011-AC61-22380DF6E885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BE0-4011-AC61-22380DF6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Hoja1!$B$2:$B$7</c:f>
              <c:numCache>
                <c:formatCode>0.0</c:formatCode>
                <c:ptCount val="6"/>
                <c:pt idx="0">
                  <c:v>35.167392245162397</c:v>
                </c:pt>
                <c:pt idx="1">
                  <c:v>29.996839293575619</c:v>
                </c:pt>
                <c:pt idx="2">
                  <c:v>31.957983085423137</c:v>
                </c:pt>
                <c:pt idx="3">
                  <c:v>35.287684247696816</c:v>
                </c:pt>
                <c:pt idx="4">
                  <c:v>38.666694877062625</c:v>
                </c:pt>
                <c:pt idx="5">
                  <c:v>36.119565151995715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E0-4011-AC61-22380DF6E8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5"/>
        <c:axId val="660513400"/>
        <c:axId val="660507168"/>
      </c:barChart>
      <c:lineChart>
        <c:grouping val="standard"/>
        <c:varyColors val="0"/>
        <c:ser>
          <c:idx val="1"/>
          <c:order val="1"/>
          <c:tx>
            <c:strRef>
              <c:f>Hoja1!$C$1</c:f>
              <c:strCache>
                <c:ptCount val="1"/>
                <c:pt idx="0">
                  <c:v>Promedio</c:v>
                </c:pt>
              </c:strCache>
            </c:strRef>
          </c:tx>
          <c:spPr>
            <a:ln w="158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0.22033716568084924"/>
                  <c:y val="-6.0187590298311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227983120858782"/>
                      <c:h val="8.770191729182473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BE0-4011-AC61-22380DF6E8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Hoja1!$C$2:$C$7</c:f>
              <c:numCache>
                <c:formatCode>0.0</c:formatCode>
                <c:ptCount val="6"/>
                <c:pt idx="0">
                  <c:v>34.215318749784124</c:v>
                </c:pt>
                <c:pt idx="1">
                  <c:v>34.215318749784124</c:v>
                </c:pt>
                <c:pt idx="2">
                  <c:v>34.215318749784124</c:v>
                </c:pt>
                <c:pt idx="3">
                  <c:v>34.215318749784124</c:v>
                </c:pt>
                <c:pt idx="4">
                  <c:v>34.215318749784124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BE0-4011-AC61-22380DF6E8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0513400"/>
        <c:axId val="660507168"/>
      </c:lineChart>
      <c:catAx>
        <c:axId val="660513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660507168"/>
        <c:crosses val="autoZero"/>
        <c:auto val="1"/>
        <c:lblAlgn val="ctr"/>
        <c:lblOffset val="100"/>
        <c:noMultiLvlLbl val="0"/>
      </c:catAx>
      <c:valAx>
        <c:axId val="660507168"/>
        <c:scaling>
          <c:orientation val="minMax"/>
          <c:max val="40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66051340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576289376209359"/>
          <c:y val="0.92767108102508922"/>
          <c:w val="0.6934917087997361"/>
          <c:h val="5.51324646039647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s-GT" sz="13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Tasa</a:t>
            </a:r>
            <a:r>
              <a:rPr lang="es-GT" sz="1300" b="1" baseline="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 Crecimiento Interanual Acumulada (%)</a:t>
            </a:r>
            <a:endParaRPr lang="es-GT" sz="13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2822161788694361"/>
          <c:y val="7.27765475184153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s-GT"/>
        </a:p>
      </c:tx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Hoja1!$A$2</c:f>
              <c:strCache>
                <c:ptCount val="1"/>
                <c:pt idx="0">
                  <c:v>2024</c:v>
                </c:pt>
              </c:strCache>
            </c:strRef>
          </c:tx>
          <c:spPr>
            <a:ln w="4762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5.663602042438186E-3"/>
                  <c:y val="5.591837147914732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8D-4872-A577-BA24D087A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Hoja1!$B$2:$M$2</c:f>
              <c:numCache>
                <c:formatCode>_-* #,##0.0_-;\-* #,##0.0_-;_-* "-"??_-;_-@_-</c:formatCode>
                <c:ptCount val="12"/>
                <c:pt idx="0">
                  <c:v>8.4753427063415785</c:v>
                </c:pt>
                <c:pt idx="1">
                  <c:v>-2.8816502192964322</c:v>
                </c:pt>
                <c:pt idx="2">
                  <c:v>-5.9859534398858329</c:v>
                </c:pt>
                <c:pt idx="3">
                  <c:v>-9.6520284109230374</c:v>
                </c:pt>
                <c:pt idx="4">
                  <c:v>-8.428559736534595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8D-4872-A577-BA24D087A8D2}"/>
            </c:ext>
          </c:extLst>
        </c:ser>
        <c:ser>
          <c:idx val="3"/>
          <c:order val="1"/>
          <c:tx>
            <c:strRef>
              <c:f>Hoja1!$A$3</c:f>
              <c:strCache>
                <c:ptCount val="1"/>
                <c:pt idx="0">
                  <c:v>2023</c:v>
                </c:pt>
              </c:strCache>
            </c:strRef>
          </c:tx>
          <c:spPr>
            <a:ln w="44450" cap="rnd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11"/>
              <c:layout>
                <c:manualLayout>
                  <c:x val="-1.2171572220922884E-2"/>
                  <c:y val="1.86675366862834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8D-4872-A577-BA24D087A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Hoja1!$B$1:$M$1</c:f>
              <c:strCache>
                <c:ptCount val="12"/>
                <c:pt idx="0">
                  <c:v>Ene</c:v>
                </c:pt>
                <c:pt idx="1">
                  <c:v>Feb</c:v>
                </c:pt>
                <c:pt idx="2">
                  <c:v>Mar</c:v>
                </c:pt>
                <c:pt idx="3">
                  <c:v>Abr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Dic</c:v>
                </c:pt>
              </c:strCache>
            </c:strRef>
          </c:cat>
          <c:val>
            <c:numRef>
              <c:f>Hoja1!$B$3:$M$3</c:f>
              <c:numCache>
                <c:formatCode>_-* #,##0.0_-;\-* #,##0.0_-;_-* "-"??_-;_-@_-</c:formatCode>
                <c:ptCount val="12"/>
                <c:pt idx="0">
                  <c:v>14.179398242629389</c:v>
                </c:pt>
                <c:pt idx="1">
                  <c:v>19.710467646443902</c:v>
                </c:pt>
                <c:pt idx="2">
                  <c:v>19.009083277235121</c:v>
                </c:pt>
                <c:pt idx="3">
                  <c:v>20.328418753988345</c:v>
                </c:pt>
                <c:pt idx="4">
                  <c:v>17.743751792713795</c:v>
                </c:pt>
                <c:pt idx="5">
                  <c:v>15.975526052248924</c:v>
                </c:pt>
                <c:pt idx="6">
                  <c:v>15.09945330925548</c:v>
                </c:pt>
                <c:pt idx="7">
                  <c:v>13.798477228023785</c:v>
                </c:pt>
                <c:pt idx="8">
                  <c:v>11.538666248168155</c:v>
                </c:pt>
                <c:pt idx="9">
                  <c:v>9.9274033193287039</c:v>
                </c:pt>
                <c:pt idx="10">
                  <c:v>8.7673175966021404</c:v>
                </c:pt>
                <c:pt idx="11">
                  <c:v>6.1674612760319434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8D-4872-A577-BA24D087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309423"/>
        <c:axId val="221311087"/>
      </c:lineChart>
      <c:catAx>
        <c:axId val="221309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21311087"/>
        <c:crosses val="autoZero"/>
        <c:auto val="1"/>
        <c:lblAlgn val="ctr"/>
        <c:lblOffset val="100"/>
        <c:noMultiLvlLbl val="0"/>
      </c:catAx>
      <c:valAx>
        <c:axId val="22131108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.0_-;\-* #,##0.0_-;_-* &quot;-&quot;??_-;_-@_-" sourceLinked="1"/>
        <c:majorTickMark val="none"/>
        <c:minorTickMark val="none"/>
        <c:tickLblPos val="nextTo"/>
        <c:crossAx val="2213094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030599506412782"/>
          <c:y val="0.67507594365833434"/>
          <c:w val="0.40513625218998855"/>
          <c:h val="5.9482522024111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% de ejecución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F6-4BBC-9D60-3765F18D293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F6-4BBC-9D60-3765F18D293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F6-4BBC-9D60-3765F18D293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F6-4BBC-9D60-3765F18D2934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6F6-4BBC-9D60-3765F18D2934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B6F6-4BBC-9D60-3765F18D2934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6F6-4BBC-9D60-3765F18D2934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6F6-4BBC-9D60-3765F18D2934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 w="317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6F6-4BBC-9D60-3765F18D293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6F6-4BBC-9D60-3765F18D293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B6F6-4BBC-9D60-3765F18D293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accent5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6F6-4BBC-9D60-3765F18D293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F6-4BBC-9D60-3765F18D293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F6-4BBC-9D60-3765F18D2934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F6-4BBC-9D60-3765F18D2934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F6-4BBC-9D60-3765F18D2934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6F6-4BBC-9D60-3765F18D2934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6F6-4BBC-9D60-3765F18D293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6F6-4BBC-9D60-3765F18D2934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6F6-4BBC-9D60-3765F18D2934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6F6-4BBC-9D60-3765F18D2934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B6F6-4BBC-9D60-3765F18D293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6F6-4BBC-9D60-3765F18D2934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6F6-4BBC-9D60-3765F18D2934}"/>
                </c:ext>
              </c:extLst>
            </c:dLbl>
            <c:dLbl>
              <c:idx val="1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5-B6F6-4BBC-9D60-3765F18D2934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6-B6F6-4BBC-9D60-3765F18D2934}"/>
                </c:ext>
              </c:extLst>
            </c:dLbl>
            <c:dLbl>
              <c:idx val="1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00206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B6F6-4BBC-9D60-3765F18D29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Hoja1!$A$2:$A$21</c:f>
              <c:strCache>
                <c:ptCount val="20"/>
                <c:pt idx="0">
                  <c:v>Energía</c:v>
                </c:pt>
                <c:pt idx="1">
                  <c:v>Ambiente</c:v>
                </c:pt>
                <c:pt idx="2">
                  <c:v>Comunicaciones</c:v>
                </c:pt>
                <c:pt idx="3">
                  <c:v>Economía </c:v>
                </c:pt>
                <c:pt idx="4">
                  <c:v>Agricultura</c:v>
                </c:pt>
                <c:pt idx="5">
                  <c:v>Cultura</c:v>
                </c:pt>
                <c:pt idx="6">
                  <c:v>Secretarías</c:v>
                </c:pt>
                <c:pt idx="7">
                  <c:v>Desarrollo</c:v>
                </c:pt>
                <c:pt idx="8">
                  <c:v>Finanzas </c:v>
                </c:pt>
                <c:pt idx="9">
                  <c:v>Obligaciones</c:v>
                </c:pt>
                <c:pt idx="10">
                  <c:v>Gobernación</c:v>
                </c:pt>
                <c:pt idx="11">
                  <c:v>Defensa</c:v>
                </c:pt>
                <c:pt idx="12">
                  <c:v>Total</c:v>
                </c:pt>
                <c:pt idx="13">
                  <c:v>Presidencia </c:v>
                </c:pt>
                <c:pt idx="14">
                  <c:v>Minrex</c:v>
                </c:pt>
                <c:pt idx="15">
                  <c:v>Educación</c:v>
                </c:pt>
                <c:pt idx="16">
                  <c:v>Salud Pública</c:v>
                </c:pt>
                <c:pt idx="17">
                  <c:v>PGN</c:v>
                </c:pt>
                <c:pt idx="18">
                  <c:v>Deuda Pública</c:v>
                </c:pt>
                <c:pt idx="19">
                  <c:v>Trabajo</c:v>
                </c:pt>
              </c:strCache>
            </c:strRef>
          </c:cat>
          <c:val>
            <c:numRef>
              <c:f>Hoja1!$B$2:$B$21</c:f>
              <c:numCache>
                <c:formatCode>#,##0.0</c:formatCode>
                <c:ptCount val="20"/>
                <c:pt idx="0">
                  <c:v>12.473400120319587</c:v>
                </c:pt>
                <c:pt idx="1">
                  <c:v>18.403818517184238</c:v>
                </c:pt>
                <c:pt idx="2">
                  <c:v>22.579977405324581</c:v>
                </c:pt>
                <c:pt idx="3">
                  <c:v>24.743659232118855</c:v>
                </c:pt>
                <c:pt idx="4">
                  <c:v>26.600344771223376</c:v>
                </c:pt>
                <c:pt idx="5">
                  <c:v>28.683236406882973</c:v>
                </c:pt>
                <c:pt idx="6">
                  <c:v>31.60412973266909</c:v>
                </c:pt>
                <c:pt idx="7">
                  <c:v>31.963814156106235</c:v>
                </c:pt>
                <c:pt idx="8">
                  <c:v>32.83817137675684</c:v>
                </c:pt>
                <c:pt idx="9">
                  <c:v>33.181867184684585</c:v>
                </c:pt>
                <c:pt idx="10">
                  <c:v>34.548096640189094</c:v>
                </c:pt>
                <c:pt idx="11">
                  <c:v>35.42821542010973</c:v>
                </c:pt>
                <c:pt idx="12">
                  <c:v>36.119565151995715</c:v>
                </c:pt>
                <c:pt idx="13">
                  <c:v>37.691423683968189</c:v>
                </c:pt>
                <c:pt idx="14">
                  <c:v>38.9312272538643</c:v>
                </c:pt>
                <c:pt idx="15">
                  <c:v>40.455181665848059</c:v>
                </c:pt>
                <c:pt idx="16">
                  <c:v>41.311607209758755</c:v>
                </c:pt>
                <c:pt idx="17">
                  <c:v>41.551070968080779</c:v>
                </c:pt>
                <c:pt idx="18">
                  <c:v>41.806928872627481</c:v>
                </c:pt>
                <c:pt idx="19">
                  <c:v>41.96169553334866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B6F6-4BBC-9D60-3765F18D2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axId val="1926573695"/>
        <c:axId val="1926571615"/>
      </c:barChart>
      <c:catAx>
        <c:axId val="19265736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926571615"/>
        <c:crosses val="autoZero"/>
        <c:auto val="1"/>
        <c:lblAlgn val="ctr"/>
        <c:lblOffset val="100"/>
        <c:noMultiLvlLbl val="0"/>
      </c:catAx>
      <c:valAx>
        <c:axId val="1926571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92657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Gasto Social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Hoja1!$B$2:$B$5</c:f>
              <c:numCache>
                <c:formatCode>#,##0.0</c:formatCode>
                <c:ptCount val="4"/>
                <c:pt idx="0">
                  <c:v>13208.43</c:v>
                </c:pt>
                <c:pt idx="1">
                  <c:v>15002.02</c:v>
                </c:pt>
                <c:pt idx="2">
                  <c:v>16795.109999999997</c:v>
                </c:pt>
                <c:pt idx="3">
                  <c:v>17009.350000000002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FB-4187-8290-0CD6B7A20E7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Gasto de Acuerdos de Paz 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Hoja1!$C$2:$C$5</c:f>
              <c:numCache>
                <c:formatCode>#,##0.0</c:formatCode>
                <c:ptCount val="4"/>
                <c:pt idx="0">
                  <c:v>3688.5899999999997</c:v>
                </c:pt>
                <c:pt idx="1">
                  <c:v>4187.24</c:v>
                </c:pt>
                <c:pt idx="2">
                  <c:v>4797.68</c:v>
                </c:pt>
                <c:pt idx="3">
                  <c:v>5219.41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FB-4187-8290-0CD6B7A20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axId val="1884806591"/>
        <c:axId val="1884811167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% del PIB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1">
                  <a:lumMod val="50000"/>
                </a:schemeClr>
              </a:solidFill>
              <a:ln w="9525">
                <a:solidFill>
                  <a:srgbClr val="002060"/>
                </a:solidFill>
              </a:ln>
              <a:effectLst/>
            </c:spPr>
          </c:marker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Hoja1!$D$2:$D$5</c:f>
              <c:numCache>
                <c:formatCode>0.00%</c:formatCode>
                <c:ptCount val="4"/>
                <c:pt idx="0">
                  <c:v>2.52623826568424E-2</c:v>
                </c:pt>
                <c:pt idx="1">
                  <c:v>2.5897534659363435E-2</c:v>
                </c:pt>
                <c:pt idx="2">
                  <c:v>2.6395311311967179E-2</c:v>
                </c:pt>
                <c:pt idx="3">
                  <c:v>2.6027478260340121E-2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FB-4187-8290-0CD6B7A20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84752511"/>
        <c:axId val="1884748767"/>
      </c:lineChart>
      <c:catAx>
        <c:axId val="1884806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884811167"/>
        <c:crosses val="autoZero"/>
        <c:auto val="1"/>
        <c:lblAlgn val="ctr"/>
        <c:lblOffset val="100"/>
        <c:noMultiLvlLbl val="0"/>
      </c:catAx>
      <c:valAx>
        <c:axId val="188481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884806591"/>
        <c:crosses val="autoZero"/>
        <c:crossBetween val="between"/>
      </c:valAx>
      <c:valAx>
        <c:axId val="1884748767"/>
        <c:scaling>
          <c:orientation val="minMax"/>
          <c:min val="0"/>
        </c:scaling>
        <c:delete val="0"/>
        <c:axPos val="r"/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s-GT"/>
          </a:p>
        </c:txPr>
        <c:crossAx val="1884752511"/>
        <c:crosses val="max"/>
        <c:crossBetween val="between"/>
      </c:valAx>
      <c:catAx>
        <c:axId val="1884752511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84748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s-G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61918154358941E-2"/>
          <c:y val="4.8906478260379728E-2"/>
          <c:w val="0.90265506064149836"/>
          <c:h val="0.852928576145234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Resultado Fiscal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FD6-4E15-A06E-7315052E7E8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FD6-4E15-A06E-7315052E7E8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FD6-4E15-A06E-7315052E7E8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EFD6-4E15-A06E-7315052E7E8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D6-4E15-A06E-7315052E7E8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FD6-4E15-A06E-7315052E7E8E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rgbClr val="C00000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EFD6-4E15-A06E-7315052E7E8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baseline="0">
                      <a:solidFill>
                        <a:schemeClr val="accent6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FD6-4E15-A06E-7315052E7E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Hoja1!$B$2:$B$6</c:f>
              <c:numCache>
                <c:formatCode>#,##0.0</c:formatCode>
                <c:ptCount val="5"/>
                <c:pt idx="0">
                  <c:v>-4427.6449477099995</c:v>
                </c:pt>
                <c:pt idx="1">
                  <c:v>-440.04725669999971</c:v>
                </c:pt>
                <c:pt idx="2">
                  <c:v>264.85992804999569</c:v>
                </c:pt>
                <c:pt idx="3">
                  <c:v>-2497.1561822899967</c:v>
                </c:pt>
                <c:pt idx="4">
                  <c:v>4525.3144415799979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D6-4E15-A06E-7315052E7E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918313903"/>
        <c:axId val="1918311823"/>
      </c:barChart>
      <c:catAx>
        <c:axId val="191831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1918311823"/>
        <c:crosses val="autoZero"/>
        <c:auto val="1"/>
        <c:lblAlgn val="ctr"/>
        <c:lblOffset val="100"/>
        <c:noMultiLvlLbl val="0"/>
      </c:catAx>
      <c:valAx>
        <c:axId val="1918311823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918313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62391327818069"/>
          <c:y val="6.29647476030544E-2"/>
          <c:w val="0.92696152357111616"/>
          <c:h val="0.871410256433916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Préstamos netos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15689339179551"/>
                      <c:h val="0.10975780574816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1CC-49C9-90CF-C830C4DF8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Financiamiento Total</c:v>
                </c:pt>
              </c:strCache>
            </c:strRef>
          </c:cat>
          <c:val>
            <c:numRef>
              <c:f>Hoja1!$B$2</c:f>
              <c:numCache>
                <c:formatCode>#,##0.0</c:formatCode>
                <c:ptCount val="1"/>
                <c:pt idx="0">
                  <c:v>-1405.17686151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CC-49C9-90CF-C830C4DF8C39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Colocación de Bonos Netos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4.979896120151108E-3"/>
                  <c:y val="-1.17185647318796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12854719569109"/>
                      <c:h val="0.143999991141732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1CC-49C9-90CF-C830C4DF8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Financiamiento Total</c:v>
                </c:pt>
              </c:strCache>
            </c:strRef>
          </c:cat>
          <c:val>
            <c:numRef>
              <c:f>Hoja1!$C$2</c:f>
              <c:numCache>
                <c:formatCode>#,##0.0</c:formatCode>
                <c:ptCount val="1"/>
                <c:pt idx="0">
                  <c:v>-957.59500000000003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CC-49C9-90CF-C830C4DF8C39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Uso de Caja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1CC-49C9-90CF-C830C4DF8C39}"/>
              </c:ext>
            </c:extLst>
          </c:dPt>
          <c:dLbls>
            <c:dLbl>
              <c:idx val="0"/>
              <c:layout>
                <c:manualLayout>
                  <c:x val="1.4939426948583684E-2"/>
                  <c:y val="-2.343011666891506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panose="02020603050405020304" pitchFamily="18" charset="0"/>
                      </a:defRPr>
                    </a:pPr>
                    <a:fld id="{09A5D7BD-764F-47E4-96F3-B70389170C83}" type="SERIESNAME">
                      <a:rPr lang="en-US" sz="105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 sz="105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defRPr>
                      </a:pPr>
                      <a:t>[NOMBRE DE LA SERIE]</a:t>
                    </a:fld>
                    <a:r>
                      <a:rPr lang="en-US" sz="1050" baseline="0" dirty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t>; -</a:t>
                    </a:r>
                    <a:fld id="{E0AFEC40-243F-4F88-B38D-A8410884FD61}" type="VALUE">
                      <a:rPr lang="en-US" sz="1050" baseline="0" smtClean="0">
                        <a:latin typeface="Verdana" panose="020B0604030504040204" pitchFamily="34" charset="0"/>
                        <a:ea typeface="Verdana" panose="020B0604030504040204" pitchFamily="34" charset="0"/>
                      </a:rPr>
                      <a:pPr>
                        <a:defRPr sz="1050" b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panose="02020603050405020304" pitchFamily="18" charset="0"/>
                        </a:defRPr>
                      </a:pPr>
                      <a:t>[VALOR]</a:t>
                    </a:fld>
                    <a:endParaRPr lang="en-US" sz="1050" baseline="0" dirty="0">
                      <a:latin typeface="Verdana" panose="020B0604030504040204" pitchFamily="34" charset="0"/>
                      <a:ea typeface="Verdana" panose="020B060403050404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6207543771457"/>
                      <c:h val="0.109757805748166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CC-49C9-90CF-C830C4DF8C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Financiamiento Total</c:v>
                </c:pt>
              </c:strCache>
            </c:strRef>
          </c:cat>
          <c:val>
            <c:numRef>
              <c:f>Hoja1!$D$2</c:f>
              <c:numCache>
                <c:formatCode>#,##0.0</c:formatCode>
                <c:ptCount val="1"/>
                <c:pt idx="0">
                  <c:v>2162.4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1CC-49C9-90CF-C830C4DF8C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773370320"/>
        <c:axId val="773368656"/>
      </c:barChart>
      <c:catAx>
        <c:axId val="77337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773368656"/>
        <c:crosses val="autoZero"/>
        <c:auto val="1"/>
        <c:lblAlgn val="ctr"/>
        <c:lblOffset val="100"/>
        <c:noMultiLvlLbl val="0"/>
      </c:catAx>
      <c:valAx>
        <c:axId val="773368656"/>
        <c:scaling>
          <c:orientation val="minMax"/>
          <c:max val="2500"/>
          <c:min val="-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77337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95024158069878E-2"/>
          <c:y val="6.7964236521772976E-3"/>
          <c:w val="0.93937146114205694"/>
          <c:h val="0.88759192912540441"/>
        </c:manualLayout>
      </c:layout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Carga Trib</c:v>
                </c:pt>
              </c:strCache>
            </c:strRef>
          </c:tx>
          <c:spPr>
            <a:ln w="444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7-DB98-4C64-94D7-4B1B822D6DE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5-DB98-4C64-94D7-4B1B822D6DE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DB98-4C64-94D7-4B1B822D6DE5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DB98-4C64-94D7-4B1B822D6DE5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444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DB98-4C64-94D7-4B1B822D6DE5}"/>
              </c:ext>
            </c:extLst>
          </c:dPt>
          <c:dPt>
            <c:idx val="7"/>
            <c:marker>
              <c:symbol val="none"/>
            </c:marker>
            <c:bubble3D val="0"/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B-4179-4B32-8A19-4A0CA260D5D6}"/>
              </c:ext>
            </c:extLst>
          </c:dPt>
          <c:dPt>
            <c:idx val="8"/>
            <c:marker>
              <c:symbol val="none"/>
            </c:marker>
            <c:bubble3D val="0"/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179-4B32-8A19-4A0CA260D5D6}"/>
              </c:ext>
            </c:extLst>
          </c:dPt>
          <c:dPt>
            <c:idx val="9"/>
            <c:marker>
              <c:symbol val="none"/>
            </c:marker>
            <c:bubble3D val="0"/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4179-4B32-8A19-4A0CA260D5D6}"/>
              </c:ext>
            </c:extLst>
          </c:dPt>
          <c:dPt>
            <c:idx val="10"/>
            <c:marker>
              <c:symbol val="none"/>
            </c:marker>
            <c:bubble3D val="0"/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4179-4B32-8A19-4A0CA260D5D6}"/>
              </c:ext>
            </c:extLst>
          </c:dPt>
          <c:dPt>
            <c:idx val="11"/>
            <c:marker>
              <c:symbol val="none"/>
            </c:marker>
            <c:bubble3D val="0"/>
            <c:spPr>
              <a:ln w="44450" cap="rnd">
                <a:solidFill>
                  <a:schemeClr val="accent6">
                    <a:lumMod val="75000"/>
                  </a:schemeClr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4179-4B32-8A19-4A0CA260D5D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9-DB98-4C64-94D7-4B1B822D6DE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7-DB98-4C64-94D7-4B1B822D6DE5}"/>
                </c:ext>
              </c:extLst>
            </c:dLbl>
            <c:dLbl>
              <c:idx val="2"/>
              <c:layout>
                <c:manualLayout>
                  <c:x val="-1.1380291652578919E-2"/>
                  <c:y val="1.7393896943607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B98-4C64-94D7-4B1B822D6DE5}"/>
                </c:ext>
              </c:extLst>
            </c:dLbl>
            <c:dLbl>
              <c:idx val="3"/>
              <c:layout>
                <c:manualLayout>
                  <c:x val="-4.1080366766245609E-2"/>
                  <c:y val="-3.81122733434705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B98-4C64-94D7-4B1B822D6DE5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8-DB98-4C64-94D7-4B1B822D6DE5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Verdana" panose="020B0604030504040204" pitchFamily="34" charset="0"/>
                      <a:ea typeface="Verdana" panose="020B0604030504040204" pitchFamily="34" charset="0"/>
                      <a:cs typeface="Times New Roman" panose="02020603050405020304" pitchFamily="18" charset="0"/>
                    </a:defRPr>
                  </a:pPr>
                  <a:endParaRPr lang="es-GT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E-DB98-4C64-94D7-4B1B822D6DE5}"/>
                </c:ext>
              </c:extLst>
            </c:dLbl>
            <c:dLbl>
              <c:idx val="6"/>
              <c:layout>
                <c:manualLayout>
                  <c:x val="-2.0518776302937972E-2"/>
                  <c:y val="2.5237879694929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B98-4C64-94D7-4B1B822D6DE5}"/>
                </c:ext>
              </c:extLst>
            </c:dLbl>
            <c:dLbl>
              <c:idx val="7"/>
              <c:layout>
                <c:manualLayout>
                  <c:x val="-2.7372639790707115E-2"/>
                  <c:y val="-2.1739405531950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4179-4B32-8A19-4A0CA260D5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Estimación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strCache>
            </c:strRef>
          </c:cat>
          <c:val>
            <c:numRef>
              <c:f>Hoja1!$B$2:$B$13</c:f>
              <c:numCache>
                <c:formatCode>0.0</c:formatCode>
                <c:ptCount val="12"/>
                <c:pt idx="0">
                  <c:v>10.701466812499048</c:v>
                </c:pt>
                <c:pt idx="1">
                  <c:v>10.601587719705947</c:v>
                </c:pt>
                <c:pt idx="2">
                  <c:v>10.081879479453359</c:v>
                </c:pt>
                <c:pt idx="3">
                  <c:v>11.7</c:v>
                </c:pt>
                <c:pt idx="4">
                  <c:v>12</c:v>
                </c:pt>
                <c:pt idx="5">
                  <c:v>11.7</c:v>
                </c:pt>
                <c:pt idx="6">
                  <c:v>11.7</c:v>
                </c:pt>
                <c:pt idx="7">
                  <c:v>11.7</c:v>
                </c:pt>
                <c:pt idx="8">
                  <c:v>11.7</c:v>
                </c:pt>
                <c:pt idx="9">
                  <c:v>11.8</c:v>
                </c:pt>
                <c:pt idx="10">
                  <c:v>11.9</c:v>
                </c:pt>
                <c:pt idx="11">
                  <c:v>11.9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D-4179-4B32-8A19-4A0CA260D5D6}"/>
            </c:ext>
          </c:extLst>
        </c:ser>
        <c:ser>
          <c:idx val="2"/>
          <c:order val="1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4762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3"/>
                </a:solidFill>
                <a:round/>
              </a:ln>
              <a:effectLst/>
            </c:spPr>
          </c:marker>
          <c:dLbls>
            <c:dLbl>
              <c:idx val="5"/>
              <c:layout>
                <c:manualLayout>
                  <c:x val="-2.2692044670280145E-2"/>
                  <c:y val="-3.35022218328539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B98-4C64-94D7-4B1B822D6DE5}"/>
                </c:ext>
              </c:extLst>
            </c:dLbl>
            <c:dLbl>
              <c:idx val="6"/>
              <c:layout>
                <c:manualLayout>
                  <c:x val="-2.611897641416476E-2"/>
                  <c:y val="-2.85572444405507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B98-4C64-94D7-4B1B822D6DE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Estimación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strCache>
            </c:strRef>
          </c:cat>
          <c:val>
            <c:numRef>
              <c:f>Hoja1!$D$2:$D$13</c:f>
              <c:numCache>
                <c:formatCode>General</c:formatCode>
                <c:ptCount val="12"/>
                <c:pt idx="5">
                  <c:v>11.5</c:v>
                </c:pt>
                <c:pt idx="6">
                  <c:v>11.7</c:v>
                </c:pt>
                <c:pt idx="7">
                  <c:v>11.8</c:v>
                </c:pt>
                <c:pt idx="8">
                  <c:v>11.9</c:v>
                </c:pt>
                <c:pt idx="9">
                  <c:v>12</c:v>
                </c:pt>
                <c:pt idx="10">
                  <c:v>12.1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B98-4C64-94D7-4B1B822D6DE5}"/>
            </c:ext>
          </c:extLst>
        </c:ser>
        <c:ser>
          <c:idx val="1"/>
          <c:order val="2"/>
          <c:tx>
            <c:strRef>
              <c:f>Hoja1!$E$1</c:f>
              <c:strCache>
                <c:ptCount val="1"/>
                <c:pt idx="0">
                  <c:v>Columna3</c:v>
                </c:pt>
              </c:strCache>
            </c:strRef>
          </c:tx>
          <c:spPr>
            <a:ln w="50800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3.4854774098188518E-2"/>
                  <c:y val="3.20789939644402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B98-4C64-94D7-4B1B822D6DE5}"/>
                </c:ext>
              </c:extLst>
            </c:dLbl>
            <c:dLbl>
              <c:idx val="5"/>
              <c:layout>
                <c:manualLayout>
                  <c:x val="-3.8333064845373868E-2"/>
                  <c:y val="2.6455629048821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B98-4C64-94D7-4B1B822D6DE5}"/>
                </c:ext>
              </c:extLst>
            </c:dLbl>
            <c:dLbl>
              <c:idx val="6"/>
              <c:layout>
                <c:manualLayout>
                  <c:x val="-1.9613472680832938E-2"/>
                  <c:y val="4.30213033130374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B98-4C64-94D7-4B1B822D6D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Times New Roman" panose="02020603050405020304" pitchFamily="18" charset="0"/>
                  </a:defRPr>
                </a:pPr>
                <a:endParaRPr lang="es-G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Hoja1!$A$2:$A$13</c:f>
              <c:strCache>
                <c:ptCount val="12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 Estimación</c:v>
                </c:pt>
                <c:pt idx="7">
                  <c:v>2025</c:v>
                </c:pt>
                <c:pt idx="8">
                  <c:v>2026</c:v>
                </c:pt>
                <c:pt idx="9">
                  <c:v>2027</c:v>
                </c:pt>
                <c:pt idx="10">
                  <c:v>2028</c:v>
                </c:pt>
                <c:pt idx="11">
                  <c:v>2029</c:v>
                </c:pt>
              </c:strCache>
            </c:strRef>
          </c:cat>
          <c:val>
            <c:numRef>
              <c:f>Hoja1!$E$2:$E$13</c:f>
              <c:numCache>
                <c:formatCode>General</c:formatCode>
                <c:ptCount val="12"/>
                <c:pt idx="4" formatCode="_(* #,##0.0_);_(* \(#,##0.0\);_(* &quot;-&quot;??_);_(@_)">
                  <c:v>11.7</c:v>
                </c:pt>
                <c:pt idx="5">
                  <c:v>11.2</c:v>
                </c:pt>
                <c:pt idx="6">
                  <c:v>11.6</c:v>
                </c:pt>
                <c:pt idx="7">
                  <c:v>11.6</c:v>
                </c:pt>
                <c:pt idx="8">
                  <c:v>11.6</c:v>
                </c:pt>
                <c:pt idx="9">
                  <c:v>11.6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DB98-4C64-94D7-4B1B822D6D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9496704"/>
        <c:axId val="60147200"/>
      </c:lineChart>
      <c:catAx>
        <c:axId val="5949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defRPr>
            </a:pPr>
            <a:endParaRPr lang="es-GT"/>
          </a:p>
        </c:txPr>
        <c:crossAx val="60147200"/>
        <c:crosses val="autoZero"/>
        <c:auto val="1"/>
        <c:lblAlgn val="ctr"/>
        <c:lblOffset val="100"/>
        <c:noMultiLvlLbl val="0"/>
      </c:catAx>
      <c:valAx>
        <c:axId val="60147200"/>
        <c:scaling>
          <c:orientation val="minMax"/>
          <c:max val="12.5"/>
          <c:min val="10"/>
        </c:scaling>
        <c:delete val="1"/>
        <c:axPos val="l"/>
        <c:numFmt formatCode="#,##0.0" sourceLinked="0"/>
        <c:majorTickMark val="none"/>
        <c:minorTickMark val="none"/>
        <c:tickLblPos val="nextTo"/>
        <c:crossAx val="5949670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s-G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6604188995431832"/>
          <c:y val="8.2374168345235921E-2"/>
          <c:w val="0.61078209486109314"/>
          <c:h val="0.77981248855520968"/>
        </c:manualLayout>
      </c:layout>
      <c:pieChart>
        <c:varyColors val="0"/>
        <c:ser>
          <c:idx val="0"/>
          <c:order val="0"/>
          <c:tx>
            <c:strRef>
              <c:f>'[Rigideces Presupuesto 2024.xlsx]Detalle y Gráfica (2)'!$D$29</c:f>
              <c:strCache>
                <c:ptCount val="1"/>
              </c:strCache>
            </c:strRef>
          </c:tx>
          <c:explosion val="11"/>
          <c:dPt>
            <c:idx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1-2835-4C7B-9C9E-F2AAD442445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2835-4C7B-9C9E-F2AAD4424453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2835-4C7B-9C9E-F2AAD4424453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2835-4C7B-9C9E-F2AAD4424453}"/>
              </c:ext>
            </c:extLst>
          </c:dPt>
          <c:dPt>
            <c:idx val="4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835-4C7B-9C9E-F2AAD4424453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2835-4C7B-9C9E-F2AAD4424453}"/>
              </c:ext>
            </c:extLst>
          </c:dPt>
          <c:dPt>
            <c:idx val="6"/>
            <c:bubble3D val="0"/>
            <c:spPr>
              <a:solidFill>
                <a:schemeClr val="bg2">
                  <a:lumMod val="2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2835-4C7B-9C9E-F2AAD4424453}"/>
              </c:ext>
            </c:extLst>
          </c:dPt>
          <c:dPt>
            <c:idx val="9"/>
            <c:bubble3D val="0"/>
            <c:explosion val="30"/>
            <c:spPr>
              <a:pattFill prst="pct90">
                <a:fgClr>
                  <a:schemeClr val="tx1">
                    <a:lumMod val="95000"/>
                    <a:lumOff val="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F-2835-4C7B-9C9E-F2AAD4424453}"/>
              </c:ext>
            </c:extLst>
          </c:dPt>
          <c:dPt>
            <c:idx val="10"/>
            <c:bubble3D val="0"/>
            <c:explosion val="28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2835-4C7B-9C9E-F2AAD4424453}"/>
              </c:ext>
            </c:extLst>
          </c:dPt>
          <c:dPt>
            <c:idx val="1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2835-4C7B-9C9E-F2AAD4424453}"/>
              </c:ext>
            </c:extLst>
          </c:dPt>
          <c:dLbls>
            <c:dLbl>
              <c:idx val="0"/>
              <c:layout>
                <c:manualLayout>
                  <c:x val="1.5981741412758273E-2"/>
                  <c:y val="-3.798040869891263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35-4C7B-9C9E-F2AAD4424453}"/>
                </c:ext>
              </c:extLst>
            </c:dLbl>
            <c:dLbl>
              <c:idx val="1"/>
              <c:layout>
                <c:manualLayout>
                  <c:x val="0"/>
                  <c:y val="-1.065921447319085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35-4C7B-9C9E-F2AAD4424453}"/>
                </c:ext>
              </c:extLst>
            </c:dLbl>
            <c:dLbl>
              <c:idx val="2"/>
              <c:layout>
                <c:manualLayout>
                  <c:x val="2.1956738166349896E-2"/>
                  <c:y val="5.198725159355080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35-4C7B-9C9E-F2AAD4424453}"/>
                </c:ext>
              </c:extLst>
            </c:dLbl>
            <c:dLbl>
              <c:idx val="3"/>
              <c:layout>
                <c:manualLayout>
                  <c:x val="7.0452672544788611E-2"/>
                  <c:y val="7.462035995500562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35-4C7B-9C9E-F2AAD4424453}"/>
                </c:ext>
              </c:extLst>
            </c:dLbl>
            <c:dLbl>
              <c:idx val="4"/>
              <c:layout>
                <c:manualLayout>
                  <c:x val="7.4864248526311267E-2"/>
                  <c:y val="2.00605505707135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35-4C7B-9C9E-F2AAD4424453}"/>
                </c:ext>
              </c:extLst>
            </c:dLbl>
            <c:dLbl>
              <c:idx val="5"/>
              <c:layout>
                <c:manualLayout>
                  <c:x val="-1.8672992554696542E-2"/>
                  <c:y val="4.289797881993288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35-4C7B-9C9E-F2AAD4424453}"/>
                </c:ext>
              </c:extLst>
            </c:dLbl>
            <c:dLbl>
              <c:idx val="6"/>
              <c:layout>
                <c:manualLayout>
                  <c:x val="-3.7829000957457448E-2"/>
                  <c:y val="2.93459025278452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35-4C7B-9C9E-F2AAD4424453}"/>
                </c:ext>
              </c:extLst>
            </c:dLbl>
            <c:dLbl>
              <c:idx val="7"/>
              <c:layout>
                <c:manualLayout>
                  <c:x val="-3.3559026537290815E-2"/>
                  <c:y val="6.114523387592792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35-4C7B-9C9E-F2AAD4424453}"/>
                </c:ext>
              </c:extLst>
            </c:dLbl>
            <c:dLbl>
              <c:idx val="8"/>
              <c:layout>
                <c:manualLayout>
                  <c:x val="-4.2266301411777084E-2"/>
                  <c:y val="2.931380089116767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35-4C7B-9C9E-F2AAD4424453}"/>
                </c:ext>
              </c:extLst>
            </c:dLbl>
            <c:dLbl>
              <c:idx val="9"/>
              <c:layout>
                <c:manualLayout>
                  <c:x val="-2.564873379898551E-2"/>
                  <c:y val="2.842507477263018E-2"/>
                </c:manualLayout>
              </c:layout>
              <c:spPr/>
              <c:txPr>
                <a:bodyPr/>
                <a:lstStyle/>
                <a:p>
                  <a:pPr>
                    <a:defRPr sz="1050" b="1">
                      <a:latin typeface="Verdana" panose="020B0604030504040204" pitchFamily="34" charset="0"/>
                      <a:ea typeface="Verdana" panose="020B0604030504040204" pitchFamily="34" charset="0"/>
                      <a:cs typeface="Times New Roman" pitchFamily="18" charset="0"/>
                    </a:defRPr>
                  </a:pPr>
                  <a:endParaRPr lang="es-G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35-4C7B-9C9E-F2AAD4424453}"/>
                </c:ext>
              </c:extLst>
            </c:dLbl>
            <c:dLbl>
              <c:idx val="10"/>
              <c:layout>
                <c:manualLayout>
                  <c:x val="-8.8913023803059103E-3"/>
                  <c:y val="3.667510311211084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35-4C7B-9C9E-F2AAD4424453}"/>
                </c:ext>
              </c:extLst>
            </c:dLbl>
            <c:dLbl>
              <c:idx val="11"/>
              <c:layout>
                <c:manualLayout>
                  <c:x val="0.10405824489330143"/>
                  <c:y val="-4.8027043494563181E-2"/>
                </c:manualLayout>
              </c:layout>
              <c:tx>
                <c:rich>
                  <a:bodyPr/>
                  <a:lstStyle/>
                  <a:p>
                    <a:r>
                      <a:rPr lang="en-US" sz="800"/>
                      <a:t>Gasto no rígido (incluye inversión), 8,693.6, 16%</a:t>
                    </a:r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2835-4C7B-9C9E-F2AAD4424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Verdana" panose="020B0604030504040204" pitchFamily="34" charset="0"/>
                    <a:ea typeface="Verdana" panose="020B0604030504040204" pitchFamily="34" charset="0"/>
                    <a:cs typeface="Times New Roman" pitchFamily="18" charset="0"/>
                  </a:defRPr>
                </a:pPr>
                <a:endParaRPr lang="es-G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'[Rigideces Presupuesto 2024.xlsx]Detalle y Gráfica (2)'!$C$49:$C$59</c:f>
              <c:strCache>
                <c:ptCount val="10"/>
                <c:pt idx="0">
                  <c:v>Remuneraciones</c:v>
                </c:pt>
                <c:pt idx="1">
                  <c:v>IVA-Paz*</c:v>
                </c:pt>
                <c:pt idx="2">
                  <c:v>Aportes Constitucionales*</c:v>
                </c:pt>
                <c:pt idx="3">
                  <c:v>Otros destinos específicos*</c:v>
                </c:pt>
                <c:pt idx="4">
                  <c:v>Deuda Pública</c:v>
                </c:pt>
                <c:pt idx="5">
                  <c:v>Clases pasivas </c:v>
                </c:pt>
                <c:pt idx="6">
                  <c:v>Aportes Institucionales</c:v>
                </c:pt>
                <c:pt idx="7">
                  <c:v>Municipalidades</c:v>
                </c:pt>
                <c:pt idx="8">
                  <c:v>Consejos de Desarrollo</c:v>
                </c:pt>
                <c:pt idx="9">
                  <c:v>Gasto no rígido (incluye Inversión Fte 11)</c:v>
                </c:pt>
              </c:strCache>
            </c:strRef>
          </c:cat>
          <c:val>
            <c:numRef>
              <c:f>'[Rigideces Presupuesto 2024.xlsx]Detalle y Gráfica (2)'!$D$49:$D$59</c:f>
              <c:numCache>
                <c:formatCode>_([$Q-100A]* #,##0.0_);_([$Q-100A]* \(#,##0.0\);_([$Q-100A]* "-"??_);_(@_)</c:formatCode>
                <c:ptCount val="10"/>
                <c:pt idx="0">
                  <c:v>30840.835942999998</c:v>
                </c:pt>
                <c:pt idx="1">
                  <c:v>8480.2420899999997</c:v>
                </c:pt>
                <c:pt idx="2">
                  <c:v>5260.683</c:v>
                </c:pt>
                <c:pt idx="3">
                  <c:v>10021.893327</c:v>
                </c:pt>
                <c:pt idx="4">
                  <c:v>16141.73474</c:v>
                </c:pt>
                <c:pt idx="5">
                  <c:v>8365.5930000000008</c:v>
                </c:pt>
                <c:pt idx="6">
                  <c:v>11788.547278999999</c:v>
                </c:pt>
                <c:pt idx="7">
                  <c:v>10070.51</c:v>
                </c:pt>
                <c:pt idx="8">
                  <c:v>3444.23</c:v>
                </c:pt>
                <c:pt idx="9">
                  <c:v>11716.455041000008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2835-4C7B-9C9E-F2AAD44244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40"/>
      </c:pie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5.pn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3.jpeg"/><Relationship Id="rId5" Type="http://schemas.openxmlformats.org/officeDocument/2006/relationships/image" Target="../media/image8.jpeg"/><Relationship Id="rId10" Type="http://schemas.openxmlformats.org/officeDocument/2006/relationships/image" Target="../media/image10.jpeg"/><Relationship Id="rId4" Type="http://schemas.openxmlformats.org/officeDocument/2006/relationships/image" Target="../media/image14.jpeg"/><Relationship Id="rId9" Type="http://schemas.openxmlformats.org/officeDocument/2006/relationships/image" Target="../media/image11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image" Target="../media/image2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A7D468-C03F-4803-BE93-BC2D9B331B8C}" type="doc">
      <dgm:prSet loTypeId="urn:microsoft.com/office/officeart/2008/layout/HexagonCluster" loCatId="pictur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es-GT"/>
        </a:p>
      </dgm:t>
    </dgm:pt>
    <dgm:pt modelId="{DE27AD36-05F6-4113-A5BC-EDB39E377022}">
      <dgm:prSet phldrT="[Texto]" custT="1"/>
      <dgm:spPr>
        <a:xfrm>
          <a:off x="792406" y="2043645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 Desarrollo Social</a:t>
          </a:r>
        </a:p>
      </dgm:t>
    </dgm:pt>
    <dgm:pt modelId="{BCCCAE82-8CFA-49F5-A47D-21B3AC2ED682}" type="parTrans" cxnId="{1DC4C70C-F7CE-4547-AFFB-F435C76FB7F2}">
      <dgm:prSet/>
      <dgm:spPr/>
      <dgm:t>
        <a:bodyPr/>
        <a:lstStyle/>
        <a:p>
          <a:endParaRPr lang="es-GT"/>
        </a:p>
      </dgm:t>
    </dgm:pt>
    <dgm:pt modelId="{188FFE94-CA70-493F-8323-F502D939F315}" type="sibTrans" cxnId="{1DC4C70C-F7CE-4547-AFFB-F435C76FB7F2}">
      <dgm:prSet/>
      <dgm:spPr>
        <a:xfrm>
          <a:off x="0" y="1606510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DF25E5E6-20E5-40CC-819D-8A163839E937}">
      <dgm:prSet phldrT="[Texto]" custT="1"/>
      <dgm:spPr>
        <a:xfrm>
          <a:off x="1585380" y="1603775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 Protección, Asistencia y Seguridad Social</a:t>
          </a:r>
        </a:p>
      </dgm:t>
    </dgm:pt>
    <dgm:pt modelId="{7E990005-A4A4-45BD-B403-176A318D53CC}" type="parTrans" cxnId="{862074BD-F716-4222-877C-8B6AF2201FA2}">
      <dgm:prSet/>
      <dgm:spPr/>
      <dgm:t>
        <a:bodyPr/>
        <a:lstStyle/>
        <a:p>
          <a:endParaRPr lang="es-GT"/>
        </a:p>
      </dgm:t>
    </dgm:pt>
    <dgm:pt modelId="{2FB807D0-5CF2-4A2D-A2B8-6B1DF4CE9AFB}" type="sibTrans" cxnId="{862074BD-F716-4222-877C-8B6AF2201FA2}">
      <dgm:prSet/>
      <dgm:spPr>
        <a:xfrm>
          <a:off x="2377787" y="2041936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43E40BC8-F4A9-4FF0-B014-5ADEF717C429}">
      <dgm:prSet phldrT="[Texto]" custT="1"/>
      <dgm:spPr>
        <a:xfrm>
          <a:off x="3170194" y="737707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7. Seguridad Democrática </a:t>
          </a:r>
        </a:p>
      </dgm:t>
    </dgm:pt>
    <dgm:pt modelId="{0345AC0C-4F8B-47D4-AE7D-484C33D77CFF}" type="parTrans" cxnId="{E1885021-7331-4F43-853E-4B38FE4DC588}">
      <dgm:prSet/>
      <dgm:spPr/>
      <dgm:t>
        <a:bodyPr/>
        <a:lstStyle/>
        <a:p>
          <a:endParaRPr lang="es-GT"/>
        </a:p>
      </dgm:t>
    </dgm:pt>
    <dgm:pt modelId="{9EA48BA7-207A-4BEA-8D41-BB41431B4A3A}" type="sibTrans" cxnId="{E1885021-7331-4F43-853E-4B38FE4DC588}">
      <dgm:prSet/>
      <dgm:spPr>
        <a:xfrm>
          <a:off x="3963168" y="1179286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45CA87AC-2C26-4781-8C55-BE6F92FA38E8}">
      <dgm:prSet custT="1"/>
      <dgm:spPr>
        <a:xfrm>
          <a:off x="4751601" y="2495477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10. Construyendo las bases para un nuevo contrato social</a:t>
          </a:r>
        </a:p>
      </dgm:t>
    </dgm:pt>
    <dgm:pt modelId="{AEFB53CA-9802-431E-A401-776BE1907739}" type="parTrans" cxnId="{650DDDD9-B8A7-41B4-988E-FA44A3BC5CCC}">
      <dgm:prSet/>
      <dgm:spPr/>
      <dgm:t>
        <a:bodyPr/>
        <a:lstStyle/>
        <a:p>
          <a:endParaRPr lang="es-GT"/>
        </a:p>
      </dgm:t>
    </dgm:pt>
    <dgm:pt modelId="{F879608D-63BC-4CE2-B5D1-A842A25B3224}" type="sibTrans" cxnId="{650DDDD9-B8A7-41B4-988E-FA44A3BC5CCC}">
      <dgm:prSet/>
      <dgm:spPr>
        <a:xfrm>
          <a:off x="3959194" y="2928169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9002F6A2-DA30-4819-B75B-D1BCC7AEFFBF}">
      <dgm:prSet custT="1"/>
      <dgm:spPr>
        <a:xfrm>
          <a:off x="2374381" y="2923384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5. La infraestructura económica para el buen vivir</a:t>
          </a:r>
        </a:p>
      </dgm:t>
    </dgm:pt>
    <dgm:pt modelId="{CCB1144F-C0A6-4B7F-AFE0-1BE292A1F915}" type="parTrans" cxnId="{5F65D3C7-FBAC-4E59-AC9A-B9B7BBF0D2F4}">
      <dgm:prSet/>
      <dgm:spPr/>
      <dgm:t>
        <a:bodyPr/>
        <a:lstStyle/>
        <a:p>
          <a:endParaRPr lang="es-GT"/>
        </a:p>
      </dgm:t>
    </dgm:pt>
    <dgm:pt modelId="{9916760D-B13F-497E-BAE2-AE5AC2B86704}" type="sibTrans" cxnId="{5F65D3C7-FBAC-4E59-AC9A-B9B7BBF0D2F4}">
      <dgm:prSet/>
      <dgm:spPr>
        <a:xfrm>
          <a:off x="1581407" y="3356418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F335841E-A232-4FEC-9A17-B37217B091AB}">
      <dgm:prSet custT="1"/>
      <dgm:spPr>
        <a:xfrm>
          <a:off x="4755007" y="746594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9. Una ciudadania sin fronteras</a:t>
          </a:r>
        </a:p>
      </dgm:t>
    </dgm:pt>
    <dgm:pt modelId="{E96F05A5-E7D2-4954-81A3-2E484F31E766}" type="parTrans" cxnId="{516D613D-C8FC-4D1B-968E-04C8DCFD5F71}">
      <dgm:prSet/>
      <dgm:spPr/>
      <dgm:t>
        <a:bodyPr/>
        <a:lstStyle/>
        <a:p>
          <a:endParaRPr lang="es-GT"/>
        </a:p>
      </dgm:t>
    </dgm:pt>
    <dgm:pt modelId="{47698143-F421-4E88-93C2-F76ECAE2ECB2}" type="sibTrans" cxnId="{516D613D-C8FC-4D1B-968E-04C8DCFD5F71}">
      <dgm:prSet/>
      <dgm:spPr>
        <a:xfrm>
          <a:off x="4755007" y="1619497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D9BAE1CF-CF2B-4DAA-B248-9C4FA4031E3C}">
      <dgm:prSet custT="1"/>
      <dgm:spPr>
        <a:xfrm>
          <a:off x="1584813" y="2480097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4. Lucha contra la desnutrición y malnutrición</a:t>
          </a:r>
        </a:p>
      </dgm:t>
    </dgm:pt>
    <dgm:pt modelId="{760F1799-8FB4-470C-B9F0-D7A1EFE25D38}" type="parTrans" cxnId="{9257B070-5157-43D3-8985-4FFCB0351F27}">
      <dgm:prSet/>
      <dgm:spPr/>
      <dgm:t>
        <a:bodyPr/>
        <a:lstStyle/>
        <a:p>
          <a:endParaRPr lang="es-GT"/>
        </a:p>
      </dgm:t>
    </dgm:pt>
    <dgm:pt modelId="{A5670D98-7F6C-4317-AA56-35B2D78DFDA6}" type="sibTrans" cxnId="{9257B070-5157-43D3-8985-4FFCB0351F27}">
      <dgm:prSet/>
      <dgm:spPr>
        <a:xfrm>
          <a:off x="791838" y="2919966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FBFFC557-8D4C-4B19-9D91-66503FDF8340}">
      <dgm:prSet custT="1"/>
      <dgm:spPr>
        <a:xfrm>
          <a:off x="3963168" y="2052189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8. Cuidado de la Naturaleza</a:t>
          </a:r>
        </a:p>
      </dgm:t>
    </dgm:pt>
    <dgm:pt modelId="{05BAC458-AD47-476C-8C67-DF7716A30204}" type="parTrans" cxnId="{994A11B8-CA53-4F91-8FA0-E390291B29CD}">
      <dgm:prSet/>
      <dgm:spPr/>
      <dgm:t>
        <a:bodyPr/>
        <a:lstStyle/>
        <a:p>
          <a:endParaRPr lang="es-GT"/>
        </a:p>
      </dgm:t>
    </dgm:pt>
    <dgm:pt modelId="{DFE1CC62-BF43-405A-95C2-DEAA96CD3EB5}" type="sibTrans" cxnId="{994A11B8-CA53-4F91-8FA0-E390291B29CD}">
      <dgm:prSet/>
      <dgm:spPr>
        <a:xfrm>
          <a:off x="3170194" y="2485223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5CF6D399-671A-4161-B61F-57998A69923D}">
      <dgm:prSet custT="1"/>
      <dgm:spPr>
        <a:xfrm>
          <a:off x="2377787" y="1167665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6. Avanzando para disminuir la brecha digital con tecnología e innovación</a:t>
          </a:r>
        </a:p>
      </dgm:t>
    </dgm:pt>
    <dgm:pt modelId="{1DC47559-C081-4161-8640-57E3698F3A49}" type="parTrans" cxnId="{A0EFC0ED-A566-4118-BDB8-D15323248E63}">
      <dgm:prSet/>
      <dgm:spPr/>
      <dgm:t>
        <a:bodyPr/>
        <a:lstStyle/>
        <a:p>
          <a:endParaRPr lang="es-GT"/>
        </a:p>
      </dgm:t>
    </dgm:pt>
    <dgm:pt modelId="{7B2891C3-6F32-4F43-AA49-DF512B25C3CF}" type="sibTrans" cxnId="{A0EFC0ED-A566-4118-BDB8-D15323248E63}">
      <dgm:prSet/>
      <dgm:spPr>
        <a:xfrm>
          <a:off x="3170194" y="1612320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C6309FB1-7E9B-4505-8F9C-3005895EC8F1}">
      <dgm:prSet custT="1"/>
      <dgm:spPr>
        <a:xfrm>
          <a:off x="792406" y="1169032"/>
          <a:ext cx="921257" cy="79087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s-GT" sz="12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Hacia una función pública legítima y eficaz</a:t>
          </a:r>
        </a:p>
      </dgm:t>
    </dgm:pt>
    <dgm:pt modelId="{35162E0C-E89F-42AC-8090-9BAC4486CCC6}" type="parTrans" cxnId="{647D0D0D-9673-4BDD-B6F1-CA0BA429D56F}">
      <dgm:prSet/>
      <dgm:spPr/>
      <dgm:t>
        <a:bodyPr/>
        <a:lstStyle/>
        <a:p>
          <a:endParaRPr lang="es-GT"/>
        </a:p>
      </dgm:t>
    </dgm:pt>
    <dgm:pt modelId="{25CADC2D-44B2-4B4D-B42D-1CC1793F7E1D}" type="sibTrans" cxnId="{647D0D0D-9673-4BDD-B6F1-CA0BA429D56F}">
      <dgm:prSet/>
      <dgm:spPr>
        <a:xfrm>
          <a:off x="1585380" y="729505"/>
          <a:ext cx="921257" cy="790876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es-GT"/>
        </a:p>
      </dgm:t>
    </dgm:pt>
    <dgm:pt modelId="{7F77405D-0BAC-448E-9F28-40C39B0952EB}" type="pres">
      <dgm:prSet presAssocID="{3DA7D468-C03F-4803-BE93-BC2D9B331B8C}" presName="Name0" presStyleCnt="0">
        <dgm:presLayoutVars>
          <dgm:chMax val="21"/>
          <dgm:chPref val="21"/>
        </dgm:presLayoutVars>
      </dgm:prSet>
      <dgm:spPr/>
    </dgm:pt>
    <dgm:pt modelId="{B9DC0AC3-D8ED-4567-9A14-F068EA6E12BB}" type="pres">
      <dgm:prSet presAssocID="{DE27AD36-05F6-4113-A5BC-EDB39E377022}" presName="text1" presStyleCnt="0"/>
      <dgm:spPr/>
    </dgm:pt>
    <dgm:pt modelId="{80607143-6D0F-4E3E-B883-13C10052BE3B}" type="pres">
      <dgm:prSet presAssocID="{DE27AD36-05F6-4113-A5BC-EDB39E377022}" presName="textRepeatNode" presStyleLbl="alignNode1" presStyleIdx="0" presStyleCnt="10">
        <dgm:presLayoutVars>
          <dgm:chMax val="0"/>
          <dgm:chPref val="0"/>
          <dgm:bulletEnabled val="1"/>
        </dgm:presLayoutVars>
      </dgm:prSet>
      <dgm:spPr/>
    </dgm:pt>
    <dgm:pt modelId="{E496016A-C63D-4A6D-9A2C-4AF7B4C31579}" type="pres">
      <dgm:prSet presAssocID="{DE27AD36-05F6-4113-A5BC-EDB39E377022}" presName="textaccent1" presStyleCnt="0"/>
      <dgm:spPr/>
    </dgm:pt>
    <dgm:pt modelId="{56E745D9-56D5-401A-923C-E4008B17CBA7}" type="pres">
      <dgm:prSet presAssocID="{DE27AD36-05F6-4113-A5BC-EDB39E377022}" presName="accentRepeatNode" presStyleLbl="solidAlignAcc1" presStyleIdx="0" presStyleCnt="20"/>
      <dgm:spPr>
        <a:xfrm>
          <a:off x="814544" y="2397386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FFDE0B6-7456-4FB7-B7A6-0AB4EB4CCFBE}" type="pres">
      <dgm:prSet presAssocID="{188FFE94-CA70-493F-8323-F502D939F315}" presName="image1" presStyleCnt="0"/>
      <dgm:spPr/>
    </dgm:pt>
    <dgm:pt modelId="{C19CACED-1D8A-4D24-A7DE-73137B78B46F}" type="pres">
      <dgm:prSet presAssocID="{188FFE94-CA70-493F-8323-F502D939F315}" presName="imageRepeatNode" presStyleLbl="alignAcc1" presStyleIdx="0" presStyleCnt="10"/>
      <dgm:spPr/>
    </dgm:pt>
    <dgm:pt modelId="{466E97D3-C0B5-481F-B2D0-B127F66BA4B5}" type="pres">
      <dgm:prSet presAssocID="{188FFE94-CA70-493F-8323-F502D939F315}" presName="imageaccent1" presStyleCnt="0"/>
      <dgm:spPr/>
    </dgm:pt>
    <dgm:pt modelId="{A88C02DD-6CE3-45E0-A128-56DA8044333D}" type="pres">
      <dgm:prSet presAssocID="{188FFE94-CA70-493F-8323-F502D939F315}" presName="accentRepeatNode" presStyleLbl="solidAlignAcc1" presStyleIdx="1" presStyleCnt="20" custLinFactNeighborX="23675"/>
      <dgm:spPr>
        <a:xfrm>
          <a:off x="656031" y="2292118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810581FC-BD50-493D-8E47-F20CDB68C7BD}" type="pres">
      <dgm:prSet presAssocID="{DF25E5E6-20E5-40CC-819D-8A163839E937}" presName="text2" presStyleCnt="0"/>
      <dgm:spPr/>
    </dgm:pt>
    <dgm:pt modelId="{2111D94D-A0DB-4FC3-8DFD-8206A6300311}" type="pres">
      <dgm:prSet presAssocID="{DF25E5E6-20E5-40CC-819D-8A163839E937}" presName="textRepeatNode" presStyleLbl="alignNode1" presStyleIdx="1" presStyleCnt="10">
        <dgm:presLayoutVars>
          <dgm:chMax val="0"/>
          <dgm:chPref val="0"/>
          <dgm:bulletEnabled val="1"/>
        </dgm:presLayoutVars>
      </dgm:prSet>
      <dgm:spPr/>
    </dgm:pt>
    <dgm:pt modelId="{E64B8567-A779-42FA-AC0C-4AC52F45948F}" type="pres">
      <dgm:prSet presAssocID="{DF25E5E6-20E5-40CC-819D-8A163839E937}" presName="textaccent2" presStyleCnt="0"/>
      <dgm:spPr/>
    </dgm:pt>
    <dgm:pt modelId="{D154D8C7-7671-45EB-9481-D3EC9713297C}" type="pres">
      <dgm:prSet presAssocID="{DF25E5E6-20E5-40CC-819D-8A163839E937}" presName="accentRepeatNode" presStyleLbl="solidAlignAcc1" presStyleIdx="2" presStyleCnt="20"/>
      <dgm:spPr>
        <a:xfrm>
          <a:off x="2219419" y="2288017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8A60D95-EDCD-4388-BAA0-09AAF09B2B67}" type="pres">
      <dgm:prSet presAssocID="{2FB807D0-5CF2-4A2D-A2B8-6B1DF4CE9AFB}" presName="image2" presStyleCnt="0"/>
      <dgm:spPr/>
    </dgm:pt>
    <dgm:pt modelId="{A960DA8B-E5B0-4FC2-977A-AADD7EEE42D9}" type="pres">
      <dgm:prSet presAssocID="{2FB807D0-5CF2-4A2D-A2B8-6B1DF4CE9AFB}" presName="imageRepeatNode" presStyleLbl="alignAcc1" presStyleIdx="1" presStyleCnt="10"/>
      <dgm:spPr/>
    </dgm:pt>
    <dgm:pt modelId="{73DBF1FF-67F0-4E23-AAFB-2234EA85D679}" type="pres">
      <dgm:prSet presAssocID="{2FB807D0-5CF2-4A2D-A2B8-6B1DF4CE9AFB}" presName="imageaccent2" presStyleCnt="0"/>
      <dgm:spPr/>
    </dgm:pt>
    <dgm:pt modelId="{E4F37BD6-EBC7-4D46-850B-692AE53101D7}" type="pres">
      <dgm:prSet presAssocID="{2FB807D0-5CF2-4A2D-A2B8-6B1DF4CE9AFB}" presName="accentRepeatNode" presStyleLbl="solidAlignAcc1" presStyleIdx="3" presStyleCnt="20"/>
      <dgm:spPr>
        <a:xfrm>
          <a:off x="2399924" y="2393968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B2639C72-9BE5-4A4A-B361-A7F8D4B2C5BF}" type="pres">
      <dgm:prSet presAssocID="{C6309FB1-7E9B-4505-8F9C-3005895EC8F1}" presName="text3" presStyleCnt="0"/>
      <dgm:spPr/>
    </dgm:pt>
    <dgm:pt modelId="{AB48435D-383E-4124-ACD6-73584F02C4C2}" type="pres">
      <dgm:prSet presAssocID="{C6309FB1-7E9B-4505-8F9C-3005895EC8F1}" presName="textRepeatNode" presStyleLbl="alignNode1" presStyleIdx="2" presStyleCnt="10">
        <dgm:presLayoutVars>
          <dgm:chMax val="0"/>
          <dgm:chPref val="0"/>
          <dgm:bulletEnabled val="1"/>
        </dgm:presLayoutVars>
      </dgm:prSet>
      <dgm:spPr/>
    </dgm:pt>
    <dgm:pt modelId="{B77E5797-2FB5-4B7F-AD8F-8412DFCB4A0E}" type="pres">
      <dgm:prSet presAssocID="{C6309FB1-7E9B-4505-8F9C-3005895EC8F1}" presName="textaccent3" presStyleCnt="0"/>
      <dgm:spPr/>
    </dgm:pt>
    <dgm:pt modelId="{0DB5109A-1B1D-4C13-8B11-F41B09EA4CAD}" type="pres">
      <dgm:prSet presAssocID="{C6309FB1-7E9B-4505-8F9C-3005895EC8F1}" presName="accentRepeatNode" presStyleLbl="solidAlignAcc1" presStyleIdx="4" presStyleCnt="20"/>
      <dgm:spPr>
        <a:xfrm>
          <a:off x="1419633" y="1179969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EED3C41F-5E01-4656-8F4D-D3385FFB0419}" type="pres">
      <dgm:prSet presAssocID="{25CADC2D-44B2-4B4D-B42D-1CC1793F7E1D}" presName="image3" presStyleCnt="0"/>
      <dgm:spPr/>
    </dgm:pt>
    <dgm:pt modelId="{5558EC80-4B62-4C15-A3B5-AA59044835C8}" type="pres">
      <dgm:prSet presAssocID="{25CADC2D-44B2-4B4D-B42D-1CC1793F7E1D}" presName="imageRepeatNode" presStyleLbl="alignAcc1" presStyleIdx="2" presStyleCnt="10"/>
      <dgm:spPr/>
    </dgm:pt>
    <dgm:pt modelId="{E63B4F1A-0575-409A-9AC8-C5EDC4107F24}" type="pres">
      <dgm:prSet presAssocID="{25CADC2D-44B2-4B4D-B42D-1CC1793F7E1D}" presName="imageaccent3" presStyleCnt="0"/>
      <dgm:spPr/>
    </dgm:pt>
    <dgm:pt modelId="{35CCDCC1-75A3-4D56-9B7D-4F8F0E74A80B}" type="pres">
      <dgm:prSet presAssocID="{25CADC2D-44B2-4B4D-B42D-1CC1793F7E1D}" presName="accentRepeatNode" presStyleLbl="solidAlignAcc1" presStyleIdx="5" presStyleCnt="20"/>
      <dgm:spPr>
        <a:xfrm>
          <a:off x="1611491" y="1079828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B685FC8E-818C-4535-9164-2898F25925D7}" type="pres">
      <dgm:prSet presAssocID="{5CF6D399-671A-4161-B61F-57998A69923D}" presName="text4" presStyleCnt="0"/>
      <dgm:spPr/>
    </dgm:pt>
    <dgm:pt modelId="{95C4F068-5B4B-4791-AB1F-140FD7773048}" type="pres">
      <dgm:prSet presAssocID="{5CF6D399-671A-4161-B61F-57998A69923D}" presName="textRepeatNode" presStyleLbl="alignNode1" presStyleIdx="3" presStyleCnt="10">
        <dgm:presLayoutVars>
          <dgm:chMax val="0"/>
          <dgm:chPref val="0"/>
          <dgm:bulletEnabled val="1"/>
        </dgm:presLayoutVars>
      </dgm:prSet>
      <dgm:spPr/>
    </dgm:pt>
    <dgm:pt modelId="{462D867B-D735-4258-8ECF-754C91AD26BD}" type="pres">
      <dgm:prSet presAssocID="{5CF6D399-671A-4161-B61F-57998A69923D}" presName="textaccent4" presStyleCnt="0"/>
      <dgm:spPr/>
    </dgm:pt>
    <dgm:pt modelId="{4CEF60F4-4431-4778-A659-4051CC719929}" type="pres">
      <dgm:prSet presAssocID="{5CF6D399-671A-4161-B61F-57998A69923D}" presName="accentRepeatNode" presStyleLbl="solidAlignAcc1" presStyleIdx="6" presStyleCnt="20"/>
      <dgm:spPr>
        <a:xfrm>
          <a:off x="3174735" y="1517989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129A6783-6F81-4D37-A14B-3864DEC86092}" type="pres">
      <dgm:prSet presAssocID="{7B2891C3-6F32-4F43-AA49-DF512B25C3CF}" presName="image4" presStyleCnt="0"/>
      <dgm:spPr/>
    </dgm:pt>
    <dgm:pt modelId="{50554236-1350-4E84-92FF-17211FA0F7C3}" type="pres">
      <dgm:prSet presAssocID="{7B2891C3-6F32-4F43-AA49-DF512B25C3CF}" presName="imageRepeatNode" presStyleLbl="alignAcc1" presStyleIdx="3" presStyleCnt="10"/>
      <dgm:spPr/>
    </dgm:pt>
    <dgm:pt modelId="{7616EEF7-8FA0-47F4-91EB-2F0710AF4691}" type="pres">
      <dgm:prSet presAssocID="{7B2891C3-6F32-4F43-AA49-DF512B25C3CF}" presName="imageaccent4" presStyleCnt="0"/>
      <dgm:spPr/>
    </dgm:pt>
    <dgm:pt modelId="{802838F6-5052-4D5F-A7D9-95C62A55D139}" type="pres">
      <dgm:prSet presAssocID="{7B2891C3-6F32-4F43-AA49-DF512B25C3CF}" presName="accentRepeatNode" presStyleLbl="solidAlignAcc1" presStyleIdx="7" presStyleCnt="20"/>
      <dgm:spPr>
        <a:xfrm>
          <a:off x="3349563" y="1626333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7EF4810A-6D75-4AE2-86A8-29C3C7E03CD5}" type="pres">
      <dgm:prSet presAssocID="{43E40BC8-F4A9-4FF0-B014-5ADEF717C429}" presName="text5" presStyleCnt="0"/>
      <dgm:spPr/>
    </dgm:pt>
    <dgm:pt modelId="{E7709A0B-6A97-4F2D-85D4-6AA32389D7AA}" type="pres">
      <dgm:prSet presAssocID="{43E40BC8-F4A9-4FF0-B014-5ADEF717C429}" presName="textRepeatNode" presStyleLbl="alignNode1" presStyleIdx="4" presStyleCnt="10">
        <dgm:presLayoutVars>
          <dgm:chMax val="0"/>
          <dgm:chPref val="0"/>
          <dgm:bulletEnabled val="1"/>
        </dgm:presLayoutVars>
      </dgm:prSet>
      <dgm:spPr/>
    </dgm:pt>
    <dgm:pt modelId="{659D62CD-4C61-45A9-A930-76B126DAC4F3}" type="pres">
      <dgm:prSet presAssocID="{43E40BC8-F4A9-4FF0-B014-5ADEF717C429}" presName="textaccent5" presStyleCnt="0"/>
      <dgm:spPr/>
    </dgm:pt>
    <dgm:pt modelId="{90F2EF1B-54A5-4F54-AFAC-5C8CCC710621}" type="pres">
      <dgm:prSet presAssocID="{43E40BC8-F4A9-4FF0-B014-5ADEF717C429}" presName="accentRepeatNode" presStyleLbl="solidAlignAcc1" presStyleIdx="8" presStyleCnt="20"/>
      <dgm:spPr>
        <a:xfrm>
          <a:off x="3967141" y="1092474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97826B71-27E1-47DF-8DAE-47AFE72D1CA1}" type="pres">
      <dgm:prSet presAssocID="{9EA48BA7-207A-4BEA-8D41-BB41431B4A3A}" presName="image5" presStyleCnt="0"/>
      <dgm:spPr/>
    </dgm:pt>
    <dgm:pt modelId="{E9583B3F-20A1-4538-8AAD-723F89B7E0A9}" type="pres">
      <dgm:prSet presAssocID="{9EA48BA7-207A-4BEA-8D41-BB41431B4A3A}" presName="imageRepeatNode" presStyleLbl="alignAcc1" presStyleIdx="4" presStyleCnt="10"/>
      <dgm:spPr/>
    </dgm:pt>
    <dgm:pt modelId="{DD20DDFE-9F7B-4346-A5D8-2141321843F9}" type="pres">
      <dgm:prSet presAssocID="{9EA48BA7-207A-4BEA-8D41-BB41431B4A3A}" presName="imageaccent5" presStyleCnt="0"/>
      <dgm:spPr/>
    </dgm:pt>
    <dgm:pt modelId="{5EB4147C-4218-4FA6-9C4A-01F94DD6B67A}" type="pres">
      <dgm:prSet presAssocID="{9EA48BA7-207A-4BEA-8D41-BB41431B4A3A}" presName="accentRepeatNode" presStyleLbl="solidAlignAcc1" presStyleIdx="9" presStyleCnt="20"/>
      <dgm:spPr>
        <a:xfrm>
          <a:off x="4146511" y="1196717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7000E5FB-51A9-4F29-9D23-F1C590830CB9}" type="pres">
      <dgm:prSet presAssocID="{FBFFC557-8D4C-4B19-9D91-66503FDF8340}" presName="text6" presStyleCnt="0"/>
      <dgm:spPr/>
    </dgm:pt>
    <dgm:pt modelId="{D5B13302-9E79-48EB-8C5A-18EDCCD7BAE2}" type="pres">
      <dgm:prSet presAssocID="{FBFFC557-8D4C-4B19-9D91-66503FDF8340}" presName="textRepeatNode" presStyleLbl="alignNode1" presStyleIdx="5" presStyleCnt="10">
        <dgm:presLayoutVars>
          <dgm:chMax val="0"/>
          <dgm:chPref val="0"/>
          <dgm:bulletEnabled val="1"/>
        </dgm:presLayoutVars>
      </dgm:prSet>
      <dgm:spPr/>
    </dgm:pt>
    <dgm:pt modelId="{CF3B2D19-5496-460D-A5D4-BD39FCF31410}" type="pres">
      <dgm:prSet presAssocID="{FBFFC557-8D4C-4B19-9D91-66503FDF8340}" presName="textaccent6" presStyleCnt="0"/>
      <dgm:spPr/>
    </dgm:pt>
    <dgm:pt modelId="{86B9C260-CEBD-4AF8-85D2-5019C0285F15}" type="pres">
      <dgm:prSet presAssocID="{FBFFC557-8D4C-4B19-9D91-66503FDF8340}" presName="accentRepeatNode" presStyleLbl="solidAlignAcc1" presStyleIdx="10" presStyleCnt="20"/>
      <dgm:spPr>
        <a:xfrm>
          <a:off x="4145376" y="2744975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57F68977-D4A5-4A35-AC25-E2649280895C}" type="pres">
      <dgm:prSet presAssocID="{DFE1CC62-BF43-405A-95C2-DEAA96CD3EB5}" presName="image6" presStyleCnt="0"/>
      <dgm:spPr/>
    </dgm:pt>
    <dgm:pt modelId="{C4740A33-BEBC-457F-8E26-D114F0750722}" type="pres">
      <dgm:prSet presAssocID="{DFE1CC62-BF43-405A-95C2-DEAA96CD3EB5}" presName="imageRepeatNode" presStyleLbl="alignAcc1" presStyleIdx="5" presStyleCnt="10"/>
      <dgm:spPr/>
    </dgm:pt>
    <dgm:pt modelId="{9E86301C-BC28-49F9-BC7E-A1E66ECDBEEB}" type="pres">
      <dgm:prSet presAssocID="{DFE1CC62-BF43-405A-95C2-DEAA96CD3EB5}" presName="imageaccent6" presStyleCnt="0"/>
      <dgm:spPr/>
    </dgm:pt>
    <dgm:pt modelId="{2A578D68-CA65-4585-9237-78F6DD10D4A5}" type="pres">
      <dgm:prSet presAssocID="{DFE1CC62-BF43-405A-95C2-DEAA96CD3EB5}" presName="accentRepeatNode" presStyleLbl="solidAlignAcc1" presStyleIdx="11" presStyleCnt="20"/>
      <dgm:spPr>
        <a:xfrm>
          <a:off x="3974520" y="2832129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B9C02B02-7AE4-44EB-B1CE-B746602F88C2}" type="pres">
      <dgm:prSet presAssocID="{D9BAE1CF-CF2B-4DAA-B248-9C4FA4031E3C}" presName="text7" presStyleCnt="0"/>
      <dgm:spPr/>
    </dgm:pt>
    <dgm:pt modelId="{06A9458E-1EE5-4F2D-B655-01DA4A4A0A98}" type="pres">
      <dgm:prSet presAssocID="{D9BAE1CF-CF2B-4DAA-B248-9C4FA4031E3C}" presName="textRepeatNode" presStyleLbl="alignNode1" presStyleIdx="6" presStyleCnt="10">
        <dgm:presLayoutVars>
          <dgm:chMax val="0"/>
          <dgm:chPref val="0"/>
          <dgm:bulletEnabled val="1"/>
        </dgm:presLayoutVars>
      </dgm:prSet>
      <dgm:spPr/>
    </dgm:pt>
    <dgm:pt modelId="{AE29B6E2-4E67-4A5A-908D-5ACEDCD3A4FC}" type="pres">
      <dgm:prSet presAssocID="{D9BAE1CF-CF2B-4DAA-B248-9C4FA4031E3C}" presName="textaccent7" presStyleCnt="0"/>
      <dgm:spPr/>
    </dgm:pt>
    <dgm:pt modelId="{CF805401-E14C-4B34-8A0D-32A8CE8B3F0B}" type="pres">
      <dgm:prSet presAssocID="{D9BAE1CF-CF2B-4DAA-B248-9C4FA4031E3C}" presName="accentRepeatNode" presStyleLbl="solidAlignAcc1" presStyleIdx="12" presStyleCnt="20"/>
      <dgm:spPr>
        <a:xfrm>
          <a:off x="1610924" y="2830762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8214AAB2-129E-4737-A593-B9518F68186C}" type="pres">
      <dgm:prSet presAssocID="{A5670D98-7F6C-4317-AA56-35B2D78DFDA6}" presName="image7" presStyleCnt="0"/>
      <dgm:spPr/>
    </dgm:pt>
    <dgm:pt modelId="{DB4D5054-68C5-45E2-BABE-D5E0F6124B23}" type="pres">
      <dgm:prSet presAssocID="{A5670D98-7F6C-4317-AA56-35B2D78DFDA6}" presName="imageRepeatNode" presStyleLbl="alignAcc1" presStyleIdx="6" presStyleCnt="10"/>
      <dgm:spPr/>
    </dgm:pt>
    <dgm:pt modelId="{A914EC23-E1BA-4955-BF05-E283A254DA54}" type="pres">
      <dgm:prSet presAssocID="{A5670D98-7F6C-4317-AA56-35B2D78DFDA6}" presName="imageaccent7" presStyleCnt="0"/>
      <dgm:spPr/>
    </dgm:pt>
    <dgm:pt modelId="{195CA289-17A6-481B-A5EF-A674C16D962B}" type="pres">
      <dgm:prSet presAssocID="{A5670D98-7F6C-4317-AA56-35B2D78DFDA6}" presName="accentRepeatNode" presStyleLbl="solidAlignAcc1" presStyleIdx="13" presStyleCnt="20"/>
      <dgm:spPr>
        <a:xfrm>
          <a:off x="1419066" y="2930903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12EA8062-512C-4B3A-B731-D00BE3FFE9C3}" type="pres">
      <dgm:prSet presAssocID="{45CA87AC-2C26-4781-8C55-BE6F92FA38E8}" presName="text8" presStyleCnt="0"/>
      <dgm:spPr/>
    </dgm:pt>
    <dgm:pt modelId="{C5697BF7-1812-41C1-B42B-74D4C5223CFA}" type="pres">
      <dgm:prSet presAssocID="{45CA87AC-2C26-4781-8C55-BE6F92FA38E8}" presName="textRepeatNode" presStyleLbl="alignNode1" presStyleIdx="7" presStyleCnt="10">
        <dgm:presLayoutVars>
          <dgm:chMax val="0"/>
          <dgm:chPref val="0"/>
          <dgm:bulletEnabled val="1"/>
        </dgm:presLayoutVars>
      </dgm:prSet>
      <dgm:spPr/>
    </dgm:pt>
    <dgm:pt modelId="{E21360B8-369A-458E-B2CE-63235FFBB105}" type="pres">
      <dgm:prSet presAssocID="{45CA87AC-2C26-4781-8C55-BE6F92FA38E8}" presName="textaccent8" presStyleCnt="0"/>
      <dgm:spPr/>
    </dgm:pt>
    <dgm:pt modelId="{066F8478-C175-4F0A-BA11-AB299A16252F}" type="pres">
      <dgm:prSet presAssocID="{45CA87AC-2C26-4781-8C55-BE6F92FA38E8}" presName="accentRepeatNode" presStyleLbl="solidAlignAcc1" presStyleIdx="14" presStyleCnt="20"/>
      <dgm:spPr>
        <a:xfrm>
          <a:off x="4934377" y="3188263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B2D24617-2129-4055-A12D-2A7574E36992}" type="pres">
      <dgm:prSet presAssocID="{F879608D-63BC-4CE2-B5D1-A842A25B3224}" presName="image8" presStyleCnt="0"/>
      <dgm:spPr/>
    </dgm:pt>
    <dgm:pt modelId="{4E93CD25-A60D-4F85-BC8B-0748F307BA2F}" type="pres">
      <dgm:prSet presAssocID="{F879608D-63BC-4CE2-B5D1-A842A25B3224}" presName="imageRepeatNode" presStyleLbl="alignAcc1" presStyleIdx="7" presStyleCnt="10"/>
      <dgm:spPr/>
    </dgm:pt>
    <dgm:pt modelId="{5C7D6F7E-B5D9-43FF-8053-3F900047BB0E}" type="pres">
      <dgm:prSet presAssocID="{F879608D-63BC-4CE2-B5D1-A842A25B3224}" presName="imageaccent8" presStyleCnt="0"/>
      <dgm:spPr/>
    </dgm:pt>
    <dgm:pt modelId="{CB9EABFD-2A20-44A3-9D25-40485F4F9491}" type="pres">
      <dgm:prSet presAssocID="{F879608D-63BC-4CE2-B5D1-A842A25B3224}" presName="accentRepeatNode" presStyleLbl="solidAlignAcc1" presStyleIdx="15" presStyleCnt="20"/>
      <dgm:spPr>
        <a:xfrm>
          <a:off x="4763521" y="3275416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E2F8CE6B-E209-4854-B789-2B7E49528E47}" type="pres">
      <dgm:prSet presAssocID="{F335841E-A232-4FEC-9A17-B37217B091AB}" presName="text9" presStyleCnt="0"/>
      <dgm:spPr/>
    </dgm:pt>
    <dgm:pt modelId="{DDC12D7B-701D-4D3D-B6D6-AB02CED78567}" type="pres">
      <dgm:prSet presAssocID="{F335841E-A232-4FEC-9A17-B37217B091AB}" presName="textRepeatNode" presStyleLbl="alignNode1" presStyleIdx="8" presStyleCnt="10">
        <dgm:presLayoutVars>
          <dgm:chMax val="0"/>
          <dgm:chPref val="0"/>
          <dgm:bulletEnabled val="1"/>
        </dgm:presLayoutVars>
      </dgm:prSet>
      <dgm:spPr/>
    </dgm:pt>
    <dgm:pt modelId="{0F130CBC-8B8D-460B-86D8-FCF4CEB2C015}" type="pres">
      <dgm:prSet presAssocID="{F335841E-A232-4FEC-9A17-B37217B091AB}" presName="textaccent9" presStyleCnt="0"/>
      <dgm:spPr/>
    </dgm:pt>
    <dgm:pt modelId="{E73858D3-765B-4E27-AAB5-1A778C4F2302}" type="pres">
      <dgm:prSet presAssocID="{F335841E-A232-4FEC-9A17-B37217B091AB}" presName="accentRepeatNode" presStyleLbl="solidAlignAcc1" presStyleIdx="16" presStyleCnt="20" custLinFactNeighborX="-17756" custLinFactNeighborY="-41133"/>
      <dgm:spPr>
        <a:xfrm>
          <a:off x="5373402" y="1403674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6D51B961-635B-484E-81A4-FFA905938FF8}" type="pres">
      <dgm:prSet presAssocID="{47698143-F421-4E88-93C2-F76ECAE2ECB2}" presName="image9" presStyleCnt="0"/>
      <dgm:spPr/>
    </dgm:pt>
    <dgm:pt modelId="{86E612F4-02D6-4CA6-B9BC-9DB9654D22E1}" type="pres">
      <dgm:prSet presAssocID="{47698143-F421-4E88-93C2-F76ECAE2ECB2}" presName="imageRepeatNode" presStyleLbl="alignAcc1" presStyleIdx="8" presStyleCnt="10"/>
      <dgm:spPr/>
    </dgm:pt>
    <dgm:pt modelId="{C5A2AEB6-9FCE-4AA8-925F-ACCEF77FA9B0}" type="pres">
      <dgm:prSet presAssocID="{47698143-F421-4E88-93C2-F76ECAE2ECB2}" presName="imageaccent9" presStyleCnt="0"/>
      <dgm:spPr/>
    </dgm:pt>
    <dgm:pt modelId="{A717D979-D1F0-4B91-9C65-B0E037239D71}" type="pres">
      <dgm:prSet presAssocID="{47698143-F421-4E88-93C2-F76ECAE2ECB2}" presName="accentRepeatNode" presStyleLbl="solidAlignAcc1" presStyleIdx="17" presStyleCnt="20"/>
      <dgm:spPr>
        <a:xfrm>
          <a:off x="5392451" y="1624282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  <dgm:pt modelId="{A8E95DDE-56C0-4F97-A0F3-1E99999C2B1E}" type="pres">
      <dgm:prSet presAssocID="{9002F6A2-DA30-4819-B75B-D1BCC7AEFFBF}" presName="text10" presStyleCnt="0"/>
      <dgm:spPr/>
    </dgm:pt>
    <dgm:pt modelId="{8840E37D-9F8F-4F99-83B3-16265F50B19A}" type="pres">
      <dgm:prSet presAssocID="{9002F6A2-DA30-4819-B75B-D1BCC7AEFFBF}" presName="textRepeatNode" presStyleLbl="alignNode1" presStyleIdx="9" presStyleCnt="10">
        <dgm:presLayoutVars>
          <dgm:chMax val="0"/>
          <dgm:chPref val="0"/>
          <dgm:bulletEnabled val="1"/>
        </dgm:presLayoutVars>
      </dgm:prSet>
      <dgm:spPr/>
    </dgm:pt>
    <dgm:pt modelId="{FF70E485-C40C-47D4-8CB8-7B47F76AE502}" type="pres">
      <dgm:prSet presAssocID="{9002F6A2-DA30-4819-B75B-D1BCC7AEFFBF}" presName="textaccent10" presStyleCnt="0"/>
      <dgm:spPr/>
    </dgm:pt>
    <dgm:pt modelId="{A1A6980B-454F-4381-ADB1-B767353B393A}" type="pres">
      <dgm:prSet presAssocID="{9002F6A2-DA30-4819-B75B-D1BCC7AEFFBF}" presName="accentRepeatNode" presStyleLbl="solidAlignAcc1" presStyleIdx="18" presStyleCnt="20"/>
      <dgm:spPr>
        <a:xfrm>
          <a:off x="2556589" y="3616170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gm:spPr>
    </dgm:pt>
    <dgm:pt modelId="{C0EC0165-3086-43C0-B8B9-017C3A062657}" type="pres">
      <dgm:prSet presAssocID="{9916760D-B13F-497E-BAE2-AE5AC2B86704}" presName="image10" presStyleCnt="0"/>
      <dgm:spPr/>
    </dgm:pt>
    <dgm:pt modelId="{C51B363B-73AA-441C-A638-14D0DE4CAC70}" type="pres">
      <dgm:prSet presAssocID="{9916760D-B13F-497E-BAE2-AE5AC2B86704}" presName="imageRepeatNode" presStyleLbl="alignAcc1" presStyleIdx="9" presStyleCnt="10"/>
      <dgm:spPr/>
    </dgm:pt>
    <dgm:pt modelId="{D38DA184-C483-4746-8805-DB605F9BFC8B}" type="pres">
      <dgm:prSet presAssocID="{9916760D-B13F-497E-BAE2-AE5AC2B86704}" presName="imageaccent10" presStyleCnt="0"/>
      <dgm:spPr/>
    </dgm:pt>
    <dgm:pt modelId="{10B82FB7-06DD-4322-84A8-AE57AC4B5F67}" type="pres">
      <dgm:prSet presAssocID="{9916760D-B13F-497E-BAE2-AE5AC2B86704}" presName="accentRepeatNode" presStyleLbl="solidAlignAcc1" presStyleIdx="19" presStyleCnt="20"/>
      <dgm:spPr>
        <a:xfrm>
          <a:off x="2385734" y="3703323"/>
          <a:ext cx="107281" cy="9262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DC4C70C-F7CE-4547-AFFB-F435C76FB7F2}" srcId="{3DA7D468-C03F-4803-BE93-BC2D9B331B8C}" destId="{DE27AD36-05F6-4113-A5BC-EDB39E377022}" srcOrd="0" destOrd="0" parTransId="{BCCCAE82-8CFA-49F5-A47D-21B3AC2ED682}" sibTransId="{188FFE94-CA70-493F-8323-F502D939F315}"/>
    <dgm:cxn modelId="{647D0D0D-9673-4BDD-B6F1-CA0BA429D56F}" srcId="{3DA7D468-C03F-4803-BE93-BC2D9B331B8C}" destId="{C6309FB1-7E9B-4505-8F9C-3005895EC8F1}" srcOrd="2" destOrd="0" parTransId="{35162E0C-E89F-42AC-8090-9BAC4486CCC6}" sibTransId="{25CADC2D-44B2-4B4D-B42D-1CC1793F7E1D}"/>
    <dgm:cxn modelId="{16EF8919-6C64-43FE-A594-72772BE1636D}" type="presOf" srcId="{C6309FB1-7E9B-4505-8F9C-3005895EC8F1}" destId="{AB48435D-383E-4124-ACD6-73584F02C4C2}" srcOrd="0" destOrd="0" presId="urn:microsoft.com/office/officeart/2008/layout/HexagonCluster"/>
    <dgm:cxn modelId="{E1885021-7331-4F43-853E-4B38FE4DC588}" srcId="{3DA7D468-C03F-4803-BE93-BC2D9B331B8C}" destId="{43E40BC8-F4A9-4FF0-B014-5ADEF717C429}" srcOrd="4" destOrd="0" parTransId="{0345AC0C-4F8B-47D4-AE7D-484C33D77CFF}" sibTransId="{9EA48BA7-207A-4BEA-8D41-BB41431B4A3A}"/>
    <dgm:cxn modelId="{A26D3F23-4123-4087-BC07-5CD866085D17}" type="presOf" srcId="{47698143-F421-4E88-93C2-F76ECAE2ECB2}" destId="{86E612F4-02D6-4CA6-B9BC-9DB9654D22E1}" srcOrd="0" destOrd="0" presId="urn:microsoft.com/office/officeart/2008/layout/HexagonCluster"/>
    <dgm:cxn modelId="{49980E28-1111-4D49-9204-55AED8DB0FA8}" type="presOf" srcId="{7B2891C3-6F32-4F43-AA49-DF512B25C3CF}" destId="{50554236-1350-4E84-92FF-17211FA0F7C3}" srcOrd="0" destOrd="0" presId="urn:microsoft.com/office/officeart/2008/layout/HexagonCluster"/>
    <dgm:cxn modelId="{74A11536-7E39-41A8-B81F-B5AFE212964B}" type="presOf" srcId="{2FB807D0-5CF2-4A2D-A2B8-6B1DF4CE9AFB}" destId="{A960DA8B-E5B0-4FC2-977A-AADD7EEE42D9}" srcOrd="0" destOrd="0" presId="urn:microsoft.com/office/officeart/2008/layout/HexagonCluster"/>
    <dgm:cxn modelId="{516D613D-C8FC-4D1B-968E-04C8DCFD5F71}" srcId="{3DA7D468-C03F-4803-BE93-BC2D9B331B8C}" destId="{F335841E-A232-4FEC-9A17-B37217B091AB}" srcOrd="8" destOrd="0" parTransId="{E96F05A5-E7D2-4954-81A3-2E484F31E766}" sibTransId="{47698143-F421-4E88-93C2-F76ECAE2ECB2}"/>
    <dgm:cxn modelId="{7F0C2161-7672-4B14-8DF7-70883EB2DAC0}" type="presOf" srcId="{9EA48BA7-207A-4BEA-8D41-BB41431B4A3A}" destId="{E9583B3F-20A1-4538-8AAD-723F89B7E0A9}" srcOrd="0" destOrd="0" presId="urn:microsoft.com/office/officeart/2008/layout/HexagonCluster"/>
    <dgm:cxn modelId="{9257B070-5157-43D3-8985-4FFCB0351F27}" srcId="{3DA7D468-C03F-4803-BE93-BC2D9B331B8C}" destId="{D9BAE1CF-CF2B-4DAA-B248-9C4FA4031E3C}" srcOrd="6" destOrd="0" parTransId="{760F1799-8FB4-470C-B9F0-D7A1EFE25D38}" sibTransId="{A5670D98-7F6C-4317-AA56-35B2D78DFDA6}"/>
    <dgm:cxn modelId="{53DC609B-6C49-42DB-84B4-7C37647AF3D7}" type="presOf" srcId="{43E40BC8-F4A9-4FF0-B014-5ADEF717C429}" destId="{E7709A0B-6A97-4F2D-85D4-6AA32389D7AA}" srcOrd="0" destOrd="0" presId="urn:microsoft.com/office/officeart/2008/layout/HexagonCluster"/>
    <dgm:cxn modelId="{697672A3-D8E1-42C0-8ABB-C5699EC97584}" type="presOf" srcId="{45CA87AC-2C26-4781-8C55-BE6F92FA38E8}" destId="{C5697BF7-1812-41C1-B42B-74D4C5223CFA}" srcOrd="0" destOrd="0" presId="urn:microsoft.com/office/officeart/2008/layout/HexagonCluster"/>
    <dgm:cxn modelId="{8ACB87AA-6B4E-4B72-9CD5-7E30A06151BC}" type="presOf" srcId="{3DA7D468-C03F-4803-BE93-BC2D9B331B8C}" destId="{7F77405D-0BAC-448E-9F28-40C39B0952EB}" srcOrd="0" destOrd="0" presId="urn:microsoft.com/office/officeart/2008/layout/HexagonCluster"/>
    <dgm:cxn modelId="{E39F59AC-75A7-4C06-8C43-1128C0CD7C9A}" type="presOf" srcId="{D9BAE1CF-CF2B-4DAA-B248-9C4FA4031E3C}" destId="{06A9458E-1EE5-4F2D-B655-01DA4A4A0A98}" srcOrd="0" destOrd="0" presId="urn:microsoft.com/office/officeart/2008/layout/HexagonCluster"/>
    <dgm:cxn modelId="{9D32E1AF-AE02-4564-BAB4-5B141F9769AA}" type="presOf" srcId="{25CADC2D-44B2-4B4D-B42D-1CC1793F7E1D}" destId="{5558EC80-4B62-4C15-A3B5-AA59044835C8}" srcOrd="0" destOrd="0" presId="urn:microsoft.com/office/officeart/2008/layout/HexagonCluster"/>
    <dgm:cxn modelId="{994A11B8-CA53-4F91-8FA0-E390291B29CD}" srcId="{3DA7D468-C03F-4803-BE93-BC2D9B331B8C}" destId="{FBFFC557-8D4C-4B19-9D91-66503FDF8340}" srcOrd="5" destOrd="0" parTransId="{05BAC458-AD47-476C-8C67-DF7716A30204}" sibTransId="{DFE1CC62-BF43-405A-95C2-DEAA96CD3EB5}"/>
    <dgm:cxn modelId="{862074BD-F716-4222-877C-8B6AF2201FA2}" srcId="{3DA7D468-C03F-4803-BE93-BC2D9B331B8C}" destId="{DF25E5E6-20E5-40CC-819D-8A163839E937}" srcOrd="1" destOrd="0" parTransId="{7E990005-A4A4-45BD-B403-176A318D53CC}" sibTransId="{2FB807D0-5CF2-4A2D-A2B8-6B1DF4CE9AFB}"/>
    <dgm:cxn modelId="{C9643DBE-7578-4346-BEC2-09446A88F01C}" type="presOf" srcId="{F879608D-63BC-4CE2-B5D1-A842A25B3224}" destId="{4E93CD25-A60D-4F85-BC8B-0748F307BA2F}" srcOrd="0" destOrd="0" presId="urn:microsoft.com/office/officeart/2008/layout/HexagonCluster"/>
    <dgm:cxn modelId="{10F610C7-FC01-4D00-84EA-8746A72D2D01}" type="presOf" srcId="{A5670D98-7F6C-4317-AA56-35B2D78DFDA6}" destId="{DB4D5054-68C5-45E2-BABE-D5E0F6124B23}" srcOrd="0" destOrd="0" presId="urn:microsoft.com/office/officeart/2008/layout/HexagonCluster"/>
    <dgm:cxn modelId="{5F65D3C7-FBAC-4E59-AC9A-B9B7BBF0D2F4}" srcId="{3DA7D468-C03F-4803-BE93-BC2D9B331B8C}" destId="{9002F6A2-DA30-4819-B75B-D1BCC7AEFFBF}" srcOrd="9" destOrd="0" parTransId="{CCB1144F-C0A6-4B7F-AFE0-1BE292A1F915}" sibTransId="{9916760D-B13F-497E-BAE2-AE5AC2B86704}"/>
    <dgm:cxn modelId="{50866FD1-F4B1-45C6-A5E7-8E1846DAFF36}" type="presOf" srcId="{DE27AD36-05F6-4113-A5BC-EDB39E377022}" destId="{80607143-6D0F-4E3E-B883-13C10052BE3B}" srcOrd="0" destOrd="0" presId="urn:microsoft.com/office/officeart/2008/layout/HexagonCluster"/>
    <dgm:cxn modelId="{650DDDD9-B8A7-41B4-988E-FA44A3BC5CCC}" srcId="{3DA7D468-C03F-4803-BE93-BC2D9B331B8C}" destId="{45CA87AC-2C26-4781-8C55-BE6F92FA38E8}" srcOrd="7" destOrd="0" parTransId="{AEFB53CA-9802-431E-A401-776BE1907739}" sibTransId="{F879608D-63BC-4CE2-B5D1-A842A25B3224}"/>
    <dgm:cxn modelId="{96A4A4DC-0BF5-419F-B58A-160132414EB4}" type="presOf" srcId="{F335841E-A232-4FEC-9A17-B37217B091AB}" destId="{DDC12D7B-701D-4D3D-B6D6-AB02CED78567}" srcOrd="0" destOrd="0" presId="urn:microsoft.com/office/officeart/2008/layout/HexagonCluster"/>
    <dgm:cxn modelId="{B46F17E1-2C14-4E4F-8448-CFF884BF454D}" type="presOf" srcId="{DFE1CC62-BF43-405A-95C2-DEAA96CD3EB5}" destId="{C4740A33-BEBC-457F-8E26-D114F0750722}" srcOrd="0" destOrd="0" presId="urn:microsoft.com/office/officeart/2008/layout/HexagonCluster"/>
    <dgm:cxn modelId="{400FE2E1-1964-4484-9CE4-E3939D816C4C}" type="presOf" srcId="{9916760D-B13F-497E-BAE2-AE5AC2B86704}" destId="{C51B363B-73AA-441C-A638-14D0DE4CAC70}" srcOrd="0" destOrd="0" presId="urn:microsoft.com/office/officeart/2008/layout/HexagonCluster"/>
    <dgm:cxn modelId="{94857EE5-7FAA-4222-8538-E967D1C242C6}" type="presOf" srcId="{FBFFC557-8D4C-4B19-9D91-66503FDF8340}" destId="{D5B13302-9E79-48EB-8C5A-18EDCCD7BAE2}" srcOrd="0" destOrd="0" presId="urn:microsoft.com/office/officeart/2008/layout/HexagonCluster"/>
    <dgm:cxn modelId="{A0EFC0ED-A566-4118-BDB8-D15323248E63}" srcId="{3DA7D468-C03F-4803-BE93-BC2D9B331B8C}" destId="{5CF6D399-671A-4161-B61F-57998A69923D}" srcOrd="3" destOrd="0" parTransId="{1DC47559-C081-4161-8640-57E3698F3A49}" sibTransId="{7B2891C3-6F32-4F43-AA49-DF512B25C3CF}"/>
    <dgm:cxn modelId="{72C392F1-A7AE-4F05-B9E6-A6320FFCF99D}" type="presOf" srcId="{9002F6A2-DA30-4819-B75B-D1BCC7AEFFBF}" destId="{8840E37D-9F8F-4F99-83B3-16265F50B19A}" srcOrd="0" destOrd="0" presId="urn:microsoft.com/office/officeart/2008/layout/HexagonCluster"/>
    <dgm:cxn modelId="{71E1E1F4-3ECA-413D-9ABC-C16A4E2519A8}" type="presOf" srcId="{DF25E5E6-20E5-40CC-819D-8A163839E937}" destId="{2111D94D-A0DB-4FC3-8DFD-8206A6300311}" srcOrd="0" destOrd="0" presId="urn:microsoft.com/office/officeart/2008/layout/HexagonCluster"/>
    <dgm:cxn modelId="{852ADDF5-A1AA-45A8-BFAC-F6806C73290C}" type="presOf" srcId="{188FFE94-CA70-493F-8323-F502D939F315}" destId="{C19CACED-1D8A-4D24-A7DE-73137B78B46F}" srcOrd="0" destOrd="0" presId="urn:microsoft.com/office/officeart/2008/layout/HexagonCluster"/>
    <dgm:cxn modelId="{317395FA-5FC6-4778-AE2D-CC34E766497B}" type="presOf" srcId="{5CF6D399-671A-4161-B61F-57998A69923D}" destId="{95C4F068-5B4B-4791-AB1F-140FD7773048}" srcOrd="0" destOrd="0" presId="urn:microsoft.com/office/officeart/2008/layout/HexagonCluster"/>
    <dgm:cxn modelId="{4BF6E69D-8214-4531-9A94-339DF7EEBACA}" type="presParOf" srcId="{7F77405D-0BAC-448E-9F28-40C39B0952EB}" destId="{B9DC0AC3-D8ED-4567-9A14-F068EA6E12BB}" srcOrd="0" destOrd="0" presId="urn:microsoft.com/office/officeart/2008/layout/HexagonCluster"/>
    <dgm:cxn modelId="{64F84AF9-2069-4E7E-951F-CA3F7990CADD}" type="presParOf" srcId="{B9DC0AC3-D8ED-4567-9A14-F068EA6E12BB}" destId="{80607143-6D0F-4E3E-B883-13C10052BE3B}" srcOrd="0" destOrd="0" presId="urn:microsoft.com/office/officeart/2008/layout/HexagonCluster"/>
    <dgm:cxn modelId="{B808109E-4D3C-4F49-9CE7-AB4C24C2EE02}" type="presParOf" srcId="{7F77405D-0BAC-448E-9F28-40C39B0952EB}" destId="{E496016A-C63D-4A6D-9A2C-4AF7B4C31579}" srcOrd="1" destOrd="0" presId="urn:microsoft.com/office/officeart/2008/layout/HexagonCluster"/>
    <dgm:cxn modelId="{25B15CF0-55BE-453C-84A3-4BBFE0DE069C}" type="presParOf" srcId="{E496016A-C63D-4A6D-9A2C-4AF7B4C31579}" destId="{56E745D9-56D5-401A-923C-E4008B17CBA7}" srcOrd="0" destOrd="0" presId="urn:microsoft.com/office/officeart/2008/layout/HexagonCluster"/>
    <dgm:cxn modelId="{C2B97DAA-6BD8-4D0A-B5BB-D4D95B418EE5}" type="presParOf" srcId="{7F77405D-0BAC-448E-9F28-40C39B0952EB}" destId="{BFFDE0B6-7456-4FB7-B7A6-0AB4EB4CCFBE}" srcOrd="2" destOrd="0" presId="urn:microsoft.com/office/officeart/2008/layout/HexagonCluster"/>
    <dgm:cxn modelId="{3045A659-0C6F-460A-820B-470A55CF8EC7}" type="presParOf" srcId="{BFFDE0B6-7456-4FB7-B7A6-0AB4EB4CCFBE}" destId="{C19CACED-1D8A-4D24-A7DE-73137B78B46F}" srcOrd="0" destOrd="0" presId="urn:microsoft.com/office/officeart/2008/layout/HexagonCluster"/>
    <dgm:cxn modelId="{19E2C219-6073-4524-BC48-08051D59F63D}" type="presParOf" srcId="{7F77405D-0BAC-448E-9F28-40C39B0952EB}" destId="{466E97D3-C0B5-481F-B2D0-B127F66BA4B5}" srcOrd="3" destOrd="0" presId="urn:microsoft.com/office/officeart/2008/layout/HexagonCluster"/>
    <dgm:cxn modelId="{CCA0D7DA-5C6E-4162-8F2E-40D07BE300D4}" type="presParOf" srcId="{466E97D3-C0B5-481F-B2D0-B127F66BA4B5}" destId="{A88C02DD-6CE3-45E0-A128-56DA8044333D}" srcOrd="0" destOrd="0" presId="urn:microsoft.com/office/officeart/2008/layout/HexagonCluster"/>
    <dgm:cxn modelId="{AB35AED4-A2FA-4705-AECA-8D5CA1C3A177}" type="presParOf" srcId="{7F77405D-0BAC-448E-9F28-40C39B0952EB}" destId="{810581FC-BD50-493D-8E47-F20CDB68C7BD}" srcOrd="4" destOrd="0" presId="urn:microsoft.com/office/officeart/2008/layout/HexagonCluster"/>
    <dgm:cxn modelId="{9ABEE498-2B74-437A-958C-39339C1B78FE}" type="presParOf" srcId="{810581FC-BD50-493D-8E47-F20CDB68C7BD}" destId="{2111D94D-A0DB-4FC3-8DFD-8206A6300311}" srcOrd="0" destOrd="0" presId="urn:microsoft.com/office/officeart/2008/layout/HexagonCluster"/>
    <dgm:cxn modelId="{36C1BCFE-BEA7-4060-A8BE-322D4D81D5BC}" type="presParOf" srcId="{7F77405D-0BAC-448E-9F28-40C39B0952EB}" destId="{E64B8567-A779-42FA-AC0C-4AC52F45948F}" srcOrd="5" destOrd="0" presId="urn:microsoft.com/office/officeart/2008/layout/HexagonCluster"/>
    <dgm:cxn modelId="{79733C45-7F58-4C75-80E3-D73B1F8AD878}" type="presParOf" srcId="{E64B8567-A779-42FA-AC0C-4AC52F45948F}" destId="{D154D8C7-7671-45EB-9481-D3EC9713297C}" srcOrd="0" destOrd="0" presId="urn:microsoft.com/office/officeart/2008/layout/HexagonCluster"/>
    <dgm:cxn modelId="{94AF6583-A169-4613-9FA5-2F62AF4BFC15}" type="presParOf" srcId="{7F77405D-0BAC-448E-9F28-40C39B0952EB}" destId="{B8A60D95-EDCD-4388-BAA0-09AAF09B2B67}" srcOrd="6" destOrd="0" presId="urn:microsoft.com/office/officeart/2008/layout/HexagonCluster"/>
    <dgm:cxn modelId="{1D3F1148-E0AA-4097-84FA-03DB4F9079F0}" type="presParOf" srcId="{B8A60D95-EDCD-4388-BAA0-09AAF09B2B67}" destId="{A960DA8B-E5B0-4FC2-977A-AADD7EEE42D9}" srcOrd="0" destOrd="0" presId="urn:microsoft.com/office/officeart/2008/layout/HexagonCluster"/>
    <dgm:cxn modelId="{4760177A-9461-471C-89F1-AA2627188B32}" type="presParOf" srcId="{7F77405D-0BAC-448E-9F28-40C39B0952EB}" destId="{73DBF1FF-67F0-4E23-AAFB-2234EA85D679}" srcOrd="7" destOrd="0" presId="urn:microsoft.com/office/officeart/2008/layout/HexagonCluster"/>
    <dgm:cxn modelId="{691F1856-AE8E-4A31-BFE0-AC5DB9D1028D}" type="presParOf" srcId="{73DBF1FF-67F0-4E23-AAFB-2234EA85D679}" destId="{E4F37BD6-EBC7-4D46-850B-692AE53101D7}" srcOrd="0" destOrd="0" presId="urn:microsoft.com/office/officeart/2008/layout/HexagonCluster"/>
    <dgm:cxn modelId="{A2688C2C-7559-4742-A075-9E339C0AC5F6}" type="presParOf" srcId="{7F77405D-0BAC-448E-9F28-40C39B0952EB}" destId="{B2639C72-9BE5-4A4A-B361-A7F8D4B2C5BF}" srcOrd="8" destOrd="0" presId="urn:microsoft.com/office/officeart/2008/layout/HexagonCluster"/>
    <dgm:cxn modelId="{DE7B0C59-9944-49DB-93FF-512A4DA09521}" type="presParOf" srcId="{B2639C72-9BE5-4A4A-B361-A7F8D4B2C5BF}" destId="{AB48435D-383E-4124-ACD6-73584F02C4C2}" srcOrd="0" destOrd="0" presId="urn:microsoft.com/office/officeart/2008/layout/HexagonCluster"/>
    <dgm:cxn modelId="{121B52F4-19F3-44A6-A846-4F96F3B7E7BA}" type="presParOf" srcId="{7F77405D-0BAC-448E-9F28-40C39B0952EB}" destId="{B77E5797-2FB5-4B7F-AD8F-8412DFCB4A0E}" srcOrd="9" destOrd="0" presId="urn:microsoft.com/office/officeart/2008/layout/HexagonCluster"/>
    <dgm:cxn modelId="{BD33AAE7-27F5-4138-91BE-AFE5DC160774}" type="presParOf" srcId="{B77E5797-2FB5-4B7F-AD8F-8412DFCB4A0E}" destId="{0DB5109A-1B1D-4C13-8B11-F41B09EA4CAD}" srcOrd="0" destOrd="0" presId="urn:microsoft.com/office/officeart/2008/layout/HexagonCluster"/>
    <dgm:cxn modelId="{D7B618B8-0F14-42C3-8511-DC134B7B22C4}" type="presParOf" srcId="{7F77405D-0BAC-448E-9F28-40C39B0952EB}" destId="{EED3C41F-5E01-4656-8F4D-D3385FFB0419}" srcOrd="10" destOrd="0" presId="urn:microsoft.com/office/officeart/2008/layout/HexagonCluster"/>
    <dgm:cxn modelId="{A0D47DF6-186B-43B4-924F-F25BD46A8813}" type="presParOf" srcId="{EED3C41F-5E01-4656-8F4D-D3385FFB0419}" destId="{5558EC80-4B62-4C15-A3B5-AA59044835C8}" srcOrd="0" destOrd="0" presId="urn:microsoft.com/office/officeart/2008/layout/HexagonCluster"/>
    <dgm:cxn modelId="{79246111-0B50-4E2B-847C-9C8E85C8B0B8}" type="presParOf" srcId="{7F77405D-0BAC-448E-9F28-40C39B0952EB}" destId="{E63B4F1A-0575-409A-9AC8-C5EDC4107F24}" srcOrd="11" destOrd="0" presId="urn:microsoft.com/office/officeart/2008/layout/HexagonCluster"/>
    <dgm:cxn modelId="{BB2A2CAF-5EA8-4839-9EAD-943184E22A0D}" type="presParOf" srcId="{E63B4F1A-0575-409A-9AC8-C5EDC4107F24}" destId="{35CCDCC1-75A3-4D56-9B7D-4F8F0E74A80B}" srcOrd="0" destOrd="0" presId="urn:microsoft.com/office/officeart/2008/layout/HexagonCluster"/>
    <dgm:cxn modelId="{D5C43E98-4145-417D-82B1-F04C324AED91}" type="presParOf" srcId="{7F77405D-0BAC-448E-9F28-40C39B0952EB}" destId="{B685FC8E-818C-4535-9164-2898F25925D7}" srcOrd="12" destOrd="0" presId="urn:microsoft.com/office/officeart/2008/layout/HexagonCluster"/>
    <dgm:cxn modelId="{1FE0B305-13AF-4F4E-94C6-19EB0381E842}" type="presParOf" srcId="{B685FC8E-818C-4535-9164-2898F25925D7}" destId="{95C4F068-5B4B-4791-AB1F-140FD7773048}" srcOrd="0" destOrd="0" presId="urn:microsoft.com/office/officeart/2008/layout/HexagonCluster"/>
    <dgm:cxn modelId="{D160005E-2FC3-49DF-96E7-FC9417BC29E2}" type="presParOf" srcId="{7F77405D-0BAC-448E-9F28-40C39B0952EB}" destId="{462D867B-D735-4258-8ECF-754C91AD26BD}" srcOrd="13" destOrd="0" presId="urn:microsoft.com/office/officeart/2008/layout/HexagonCluster"/>
    <dgm:cxn modelId="{8D5CB3E9-9188-497B-8FE4-917BD88E66E8}" type="presParOf" srcId="{462D867B-D735-4258-8ECF-754C91AD26BD}" destId="{4CEF60F4-4431-4778-A659-4051CC719929}" srcOrd="0" destOrd="0" presId="urn:microsoft.com/office/officeart/2008/layout/HexagonCluster"/>
    <dgm:cxn modelId="{8E4FB90C-370A-4270-9496-CF2D94442D55}" type="presParOf" srcId="{7F77405D-0BAC-448E-9F28-40C39B0952EB}" destId="{129A6783-6F81-4D37-A14B-3864DEC86092}" srcOrd="14" destOrd="0" presId="urn:microsoft.com/office/officeart/2008/layout/HexagonCluster"/>
    <dgm:cxn modelId="{CC5B8145-DF3E-46AE-97B6-AFB190BCB65F}" type="presParOf" srcId="{129A6783-6F81-4D37-A14B-3864DEC86092}" destId="{50554236-1350-4E84-92FF-17211FA0F7C3}" srcOrd="0" destOrd="0" presId="urn:microsoft.com/office/officeart/2008/layout/HexagonCluster"/>
    <dgm:cxn modelId="{A4F6AE68-0120-497D-88D8-562532228410}" type="presParOf" srcId="{7F77405D-0BAC-448E-9F28-40C39B0952EB}" destId="{7616EEF7-8FA0-47F4-91EB-2F0710AF4691}" srcOrd="15" destOrd="0" presId="urn:microsoft.com/office/officeart/2008/layout/HexagonCluster"/>
    <dgm:cxn modelId="{8A82ED8A-A5A7-4B86-8499-17A65DEE45B4}" type="presParOf" srcId="{7616EEF7-8FA0-47F4-91EB-2F0710AF4691}" destId="{802838F6-5052-4D5F-A7D9-95C62A55D139}" srcOrd="0" destOrd="0" presId="urn:microsoft.com/office/officeart/2008/layout/HexagonCluster"/>
    <dgm:cxn modelId="{83CEB839-7299-42EA-BDAE-DF7625B8F4BE}" type="presParOf" srcId="{7F77405D-0BAC-448E-9F28-40C39B0952EB}" destId="{7EF4810A-6D75-4AE2-86A8-29C3C7E03CD5}" srcOrd="16" destOrd="0" presId="urn:microsoft.com/office/officeart/2008/layout/HexagonCluster"/>
    <dgm:cxn modelId="{CCE6652F-89CE-4E4D-AE18-EBF4D4EBB758}" type="presParOf" srcId="{7EF4810A-6D75-4AE2-86A8-29C3C7E03CD5}" destId="{E7709A0B-6A97-4F2D-85D4-6AA32389D7AA}" srcOrd="0" destOrd="0" presId="urn:microsoft.com/office/officeart/2008/layout/HexagonCluster"/>
    <dgm:cxn modelId="{45D1AFA3-C756-458F-818C-8EF529560BA9}" type="presParOf" srcId="{7F77405D-0BAC-448E-9F28-40C39B0952EB}" destId="{659D62CD-4C61-45A9-A930-76B126DAC4F3}" srcOrd="17" destOrd="0" presId="urn:microsoft.com/office/officeart/2008/layout/HexagonCluster"/>
    <dgm:cxn modelId="{4323E1DC-2DCB-4B9B-865D-B6042A423873}" type="presParOf" srcId="{659D62CD-4C61-45A9-A930-76B126DAC4F3}" destId="{90F2EF1B-54A5-4F54-AFAC-5C8CCC710621}" srcOrd="0" destOrd="0" presId="urn:microsoft.com/office/officeart/2008/layout/HexagonCluster"/>
    <dgm:cxn modelId="{41A8BB1B-AA64-41AE-A046-6D99215FB18A}" type="presParOf" srcId="{7F77405D-0BAC-448E-9F28-40C39B0952EB}" destId="{97826B71-27E1-47DF-8DAE-47AFE72D1CA1}" srcOrd="18" destOrd="0" presId="urn:microsoft.com/office/officeart/2008/layout/HexagonCluster"/>
    <dgm:cxn modelId="{557379B7-07C1-40D3-8655-7971DE73DACB}" type="presParOf" srcId="{97826B71-27E1-47DF-8DAE-47AFE72D1CA1}" destId="{E9583B3F-20A1-4538-8AAD-723F89B7E0A9}" srcOrd="0" destOrd="0" presId="urn:microsoft.com/office/officeart/2008/layout/HexagonCluster"/>
    <dgm:cxn modelId="{9F37C5E5-86F9-4760-8D43-B32158116145}" type="presParOf" srcId="{7F77405D-0BAC-448E-9F28-40C39B0952EB}" destId="{DD20DDFE-9F7B-4346-A5D8-2141321843F9}" srcOrd="19" destOrd="0" presId="urn:microsoft.com/office/officeart/2008/layout/HexagonCluster"/>
    <dgm:cxn modelId="{B9B49F55-648B-4359-8DC1-F7CCC7DB6FA3}" type="presParOf" srcId="{DD20DDFE-9F7B-4346-A5D8-2141321843F9}" destId="{5EB4147C-4218-4FA6-9C4A-01F94DD6B67A}" srcOrd="0" destOrd="0" presId="urn:microsoft.com/office/officeart/2008/layout/HexagonCluster"/>
    <dgm:cxn modelId="{5DFB84B4-42B7-4A26-8857-9D94ECE2E37D}" type="presParOf" srcId="{7F77405D-0BAC-448E-9F28-40C39B0952EB}" destId="{7000E5FB-51A9-4F29-9D23-F1C590830CB9}" srcOrd="20" destOrd="0" presId="urn:microsoft.com/office/officeart/2008/layout/HexagonCluster"/>
    <dgm:cxn modelId="{0EEC171B-102F-43A7-84FF-E972E6EE00B5}" type="presParOf" srcId="{7000E5FB-51A9-4F29-9D23-F1C590830CB9}" destId="{D5B13302-9E79-48EB-8C5A-18EDCCD7BAE2}" srcOrd="0" destOrd="0" presId="urn:microsoft.com/office/officeart/2008/layout/HexagonCluster"/>
    <dgm:cxn modelId="{1B9390C0-153D-4092-A7A6-14946F2E3164}" type="presParOf" srcId="{7F77405D-0BAC-448E-9F28-40C39B0952EB}" destId="{CF3B2D19-5496-460D-A5D4-BD39FCF31410}" srcOrd="21" destOrd="0" presId="urn:microsoft.com/office/officeart/2008/layout/HexagonCluster"/>
    <dgm:cxn modelId="{7A393EAE-0089-4CB9-AE71-B62629C21722}" type="presParOf" srcId="{CF3B2D19-5496-460D-A5D4-BD39FCF31410}" destId="{86B9C260-CEBD-4AF8-85D2-5019C0285F15}" srcOrd="0" destOrd="0" presId="urn:microsoft.com/office/officeart/2008/layout/HexagonCluster"/>
    <dgm:cxn modelId="{0C59288B-4AAB-4A33-A597-B6967BFFEC96}" type="presParOf" srcId="{7F77405D-0BAC-448E-9F28-40C39B0952EB}" destId="{57F68977-D4A5-4A35-AC25-E2649280895C}" srcOrd="22" destOrd="0" presId="urn:microsoft.com/office/officeart/2008/layout/HexagonCluster"/>
    <dgm:cxn modelId="{43551C34-A9A9-4CAA-B5A5-8FEB61F65383}" type="presParOf" srcId="{57F68977-D4A5-4A35-AC25-E2649280895C}" destId="{C4740A33-BEBC-457F-8E26-D114F0750722}" srcOrd="0" destOrd="0" presId="urn:microsoft.com/office/officeart/2008/layout/HexagonCluster"/>
    <dgm:cxn modelId="{22737CD4-9231-40CB-AB5A-24D3C07447F0}" type="presParOf" srcId="{7F77405D-0BAC-448E-9F28-40C39B0952EB}" destId="{9E86301C-BC28-49F9-BC7E-A1E66ECDBEEB}" srcOrd="23" destOrd="0" presId="urn:microsoft.com/office/officeart/2008/layout/HexagonCluster"/>
    <dgm:cxn modelId="{FB07B14A-FCD7-47DC-AA5E-25044AB5BB4D}" type="presParOf" srcId="{9E86301C-BC28-49F9-BC7E-A1E66ECDBEEB}" destId="{2A578D68-CA65-4585-9237-78F6DD10D4A5}" srcOrd="0" destOrd="0" presId="urn:microsoft.com/office/officeart/2008/layout/HexagonCluster"/>
    <dgm:cxn modelId="{0B90C9A2-525B-47FC-9FCE-3E68E6DECC8A}" type="presParOf" srcId="{7F77405D-0BAC-448E-9F28-40C39B0952EB}" destId="{B9C02B02-7AE4-44EB-B1CE-B746602F88C2}" srcOrd="24" destOrd="0" presId="urn:microsoft.com/office/officeart/2008/layout/HexagonCluster"/>
    <dgm:cxn modelId="{DA636594-EF3D-4CAE-9649-3E97CB15CA48}" type="presParOf" srcId="{B9C02B02-7AE4-44EB-B1CE-B746602F88C2}" destId="{06A9458E-1EE5-4F2D-B655-01DA4A4A0A98}" srcOrd="0" destOrd="0" presId="urn:microsoft.com/office/officeart/2008/layout/HexagonCluster"/>
    <dgm:cxn modelId="{92021461-5AAF-4C15-A839-994E16FE7D4C}" type="presParOf" srcId="{7F77405D-0BAC-448E-9F28-40C39B0952EB}" destId="{AE29B6E2-4E67-4A5A-908D-5ACEDCD3A4FC}" srcOrd="25" destOrd="0" presId="urn:microsoft.com/office/officeart/2008/layout/HexagonCluster"/>
    <dgm:cxn modelId="{A9AB9425-C430-476C-92F5-028F37E3732D}" type="presParOf" srcId="{AE29B6E2-4E67-4A5A-908D-5ACEDCD3A4FC}" destId="{CF805401-E14C-4B34-8A0D-32A8CE8B3F0B}" srcOrd="0" destOrd="0" presId="urn:microsoft.com/office/officeart/2008/layout/HexagonCluster"/>
    <dgm:cxn modelId="{853B092C-087E-4480-B03F-E36059D71996}" type="presParOf" srcId="{7F77405D-0BAC-448E-9F28-40C39B0952EB}" destId="{8214AAB2-129E-4737-A593-B9518F68186C}" srcOrd="26" destOrd="0" presId="urn:microsoft.com/office/officeart/2008/layout/HexagonCluster"/>
    <dgm:cxn modelId="{F8CE2901-8EB1-4C05-8B9C-AD12FD2C1BD7}" type="presParOf" srcId="{8214AAB2-129E-4737-A593-B9518F68186C}" destId="{DB4D5054-68C5-45E2-BABE-D5E0F6124B23}" srcOrd="0" destOrd="0" presId="urn:microsoft.com/office/officeart/2008/layout/HexagonCluster"/>
    <dgm:cxn modelId="{3F8C995B-D25B-4BAD-BB45-C17188F23728}" type="presParOf" srcId="{7F77405D-0BAC-448E-9F28-40C39B0952EB}" destId="{A914EC23-E1BA-4955-BF05-E283A254DA54}" srcOrd="27" destOrd="0" presId="urn:microsoft.com/office/officeart/2008/layout/HexagonCluster"/>
    <dgm:cxn modelId="{0DCE9CD5-228D-40DA-A9F6-A378B7BB1EF0}" type="presParOf" srcId="{A914EC23-E1BA-4955-BF05-E283A254DA54}" destId="{195CA289-17A6-481B-A5EF-A674C16D962B}" srcOrd="0" destOrd="0" presId="urn:microsoft.com/office/officeart/2008/layout/HexagonCluster"/>
    <dgm:cxn modelId="{45C8DF26-0067-4C2D-80FD-AAC959A5F99C}" type="presParOf" srcId="{7F77405D-0BAC-448E-9F28-40C39B0952EB}" destId="{12EA8062-512C-4B3A-B731-D00BE3FFE9C3}" srcOrd="28" destOrd="0" presId="urn:microsoft.com/office/officeart/2008/layout/HexagonCluster"/>
    <dgm:cxn modelId="{43F61F4B-806C-486A-8F8B-A9AA3D6498EF}" type="presParOf" srcId="{12EA8062-512C-4B3A-B731-D00BE3FFE9C3}" destId="{C5697BF7-1812-41C1-B42B-74D4C5223CFA}" srcOrd="0" destOrd="0" presId="urn:microsoft.com/office/officeart/2008/layout/HexagonCluster"/>
    <dgm:cxn modelId="{46A6EE8D-88EF-4D8F-8FB3-00912646D609}" type="presParOf" srcId="{7F77405D-0BAC-448E-9F28-40C39B0952EB}" destId="{E21360B8-369A-458E-B2CE-63235FFBB105}" srcOrd="29" destOrd="0" presId="urn:microsoft.com/office/officeart/2008/layout/HexagonCluster"/>
    <dgm:cxn modelId="{5F899C76-C647-4F72-AB9C-CA1B0BBF699A}" type="presParOf" srcId="{E21360B8-369A-458E-B2CE-63235FFBB105}" destId="{066F8478-C175-4F0A-BA11-AB299A16252F}" srcOrd="0" destOrd="0" presId="urn:microsoft.com/office/officeart/2008/layout/HexagonCluster"/>
    <dgm:cxn modelId="{27175205-0EA9-4F98-8E5E-BB2355D8F6A5}" type="presParOf" srcId="{7F77405D-0BAC-448E-9F28-40C39B0952EB}" destId="{B2D24617-2129-4055-A12D-2A7574E36992}" srcOrd="30" destOrd="0" presId="urn:microsoft.com/office/officeart/2008/layout/HexagonCluster"/>
    <dgm:cxn modelId="{26B5C3A4-AD5D-46AD-95EB-22F64D8A848D}" type="presParOf" srcId="{B2D24617-2129-4055-A12D-2A7574E36992}" destId="{4E93CD25-A60D-4F85-BC8B-0748F307BA2F}" srcOrd="0" destOrd="0" presId="urn:microsoft.com/office/officeart/2008/layout/HexagonCluster"/>
    <dgm:cxn modelId="{1CE7E100-591A-4765-B525-5EA49A0F75C0}" type="presParOf" srcId="{7F77405D-0BAC-448E-9F28-40C39B0952EB}" destId="{5C7D6F7E-B5D9-43FF-8053-3F900047BB0E}" srcOrd="31" destOrd="0" presId="urn:microsoft.com/office/officeart/2008/layout/HexagonCluster"/>
    <dgm:cxn modelId="{63FA41B8-5032-45F0-93D7-F0E4CD5FCD5E}" type="presParOf" srcId="{5C7D6F7E-B5D9-43FF-8053-3F900047BB0E}" destId="{CB9EABFD-2A20-44A3-9D25-40485F4F9491}" srcOrd="0" destOrd="0" presId="urn:microsoft.com/office/officeart/2008/layout/HexagonCluster"/>
    <dgm:cxn modelId="{3EB19A52-4F4F-456F-A507-7CD5F0400132}" type="presParOf" srcId="{7F77405D-0BAC-448E-9F28-40C39B0952EB}" destId="{E2F8CE6B-E209-4854-B789-2B7E49528E47}" srcOrd="32" destOrd="0" presId="urn:microsoft.com/office/officeart/2008/layout/HexagonCluster"/>
    <dgm:cxn modelId="{20152435-83E3-4C7F-8266-E5246E80E0E5}" type="presParOf" srcId="{E2F8CE6B-E209-4854-B789-2B7E49528E47}" destId="{DDC12D7B-701D-4D3D-B6D6-AB02CED78567}" srcOrd="0" destOrd="0" presId="urn:microsoft.com/office/officeart/2008/layout/HexagonCluster"/>
    <dgm:cxn modelId="{E768DF87-7853-474B-9EEA-9F9F161629FC}" type="presParOf" srcId="{7F77405D-0BAC-448E-9F28-40C39B0952EB}" destId="{0F130CBC-8B8D-460B-86D8-FCF4CEB2C015}" srcOrd="33" destOrd="0" presId="urn:microsoft.com/office/officeart/2008/layout/HexagonCluster"/>
    <dgm:cxn modelId="{F2BD3FFD-779A-4D4A-858F-BD41AF24D7B4}" type="presParOf" srcId="{0F130CBC-8B8D-460B-86D8-FCF4CEB2C015}" destId="{E73858D3-765B-4E27-AAB5-1A778C4F2302}" srcOrd="0" destOrd="0" presId="urn:microsoft.com/office/officeart/2008/layout/HexagonCluster"/>
    <dgm:cxn modelId="{E72495FE-7F36-4893-8980-4698222485A8}" type="presParOf" srcId="{7F77405D-0BAC-448E-9F28-40C39B0952EB}" destId="{6D51B961-635B-484E-81A4-FFA905938FF8}" srcOrd="34" destOrd="0" presId="urn:microsoft.com/office/officeart/2008/layout/HexagonCluster"/>
    <dgm:cxn modelId="{606FB764-9A0C-4028-BF8C-DC1FB4AB5681}" type="presParOf" srcId="{6D51B961-635B-484E-81A4-FFA905938FF8}" destId="{86E612F4-02D6-4CA6-B9BC-9DB9654D22E1}" srcOrd="0" destOrd="0" presId="urn:microsoft.com/office/officeart/2008/layout/HexagonCluster"/>
    <dgm:cxn modelId="{1CD6B2AC-6376-4205-9E21-578E07F644FE}" type="presParOf" srcId="{7F77405D-0BAC-448E-9F28-40C39B0952EB}" destId="{C5A2AEB6-9FCE-4AA8-925F-ACCEF77FA9B0}" srcOrd="35" destOrd="0" presId="urn:microsoft.com/office/officeart/2008/layout/HexagonCluster"/>
    <dgm:cxn modelId="{BC141F5D-D7D2-4ACD-A39E-676836B20020}" type="presParOf" srcId="{C5A2AEB6-9FCE-4AA8-925F-ACCEF77FA9B0}" destId="{A717D979-D1F0-4B91-9C65-B0E037239D71}" srcOrd="0" destOrd="0" presId="urn:microsoft.com/office/officeart/2008/layout/HexagonCluster"/>
    <dgm:cxn modelId="{136F4087-6F30-4D09-AF58-2443B8047308}" type="presParOf" srcId="{7F77405D-0BAC-448E-9F28-40C39B0952EB}" destId="{A8E95DDE-56C0-4F97-A0F3-1E99999C2B1E}" srcOrd="36" destOrd="0" presId="urn:microsoft.com/office/officeart/2008/layout/HexagonCluster"/>
    <dgm:cxn modelId="{B916169A-00C1-4B90-B528-9C5C4FD7E654}" type="presParOf" srcId="{A8E95DDE-56C0-4F97-A0F3-1E99999C2B1E}" destId="{8840E37D-9F8F-4F99-83B3-16265F50B19A}" srcOrd="0" destOrd="0" presId="urn:microsoft.com/office/officeart/2008/layout/HexagonCluster"/>
    <dgm:cxn modelId="{FBDECD80-0D84-4B63-980A-A0C18C89FC3A}" type="presParOf" srcId="{7F77405D-0BAC-448E-9F28-40C39B0952EB}" destId="{FF70E485-C40C-47D4-8CB8-7B47F76AE502}" srcOrd="37" destOrd="0" presId="urn:microsoft.com/office/officeart/2008/layout/HexagonCluster"/>
    <dgm:cxn modelId="{B5F10096-90E7-48AD-B8A1-088A6F8B4149}" type="presParOf" srcId="{FF70E485-C40C-47D4-8CB8-7B47F76AE502}" destId="{A1A6980B-454F-4381-ADB1-B767353B393A}" srcOrd="0" destOrd="0" presId="urn:microsoft.com/office/officeart/2008/layout/HexagonCluster"/>
    <dgm:cxn modelId="{D612B7F5-EA17-41B6-8680-4D922A3941B5}" type="presParOf" srcId="{7F77405D-0BAC-448E-9F28-40C39B0952EB}" destId="{C0EC0165-3086-43C0-B8B9-017C3A062657}" srcOrd="38" destOrd="0" presId="urn:microsoft.com/office/officeart/2008/layout/HexagonCluster"/>
    <dgm:cxn modelId="{514178FB-557A-436E-AE3C-4C19D8F76C2D}" type="presParOf" srcId="{C0EC0165-3086-43C0-B8B9-017C3A062657}" destId="{C51B363B-73AA-441C-A638-14D0DE4CAC70}" srcOrd="0" destOrd="0" presId="urn:microsoft.com/office/officeart/2008/layout/HexagonCluster"/>
    <dgm:cxn modelId="{B67C0B7F-9956-4655-BF69-36D0A92AC8E7}" type="presParOf" srcId="{7F77405D-0BAC-448E-9F28-40C39B0952EB}" destId="{D38DA184-C483-4746-8805-DB605F9BFC8B}" srcOrd="39" destOrd="0" presId="urn:microsoft.com/office/officeart/2008/layout/HexagonCluster"/>
    <dgm:cxn modelId="{B53D7D02-F607-4EAC-A1A0-4D6DC7E0E044}" type="presParOf" srcId="{D38DA184-C483-4746-8805-DB605F9BFC8B}" destId="{10B82FB7-06DD-4322-84A8-AE57AC4B5F6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4DC071-1797-4961-B024-DB2685FE0570}" type="doc">
      <dgm:prSet loTypeId="urn:microsoft.com/office/officeart/2008/layout/Lin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C2E25BF2-A074-4E36-9AD1-893A609B07C2}">
      <dgm:prSet phldrT="[Texto]" custT="1"/>
      <dgm:spPr/>
      <dgm:t>
        <a:bodyPr/>
        <a:lstStyle/>
        <a:p>
          <a:pPr algn="just"/>
          <a:r>
            <a: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Incrementar la recaudación tributaria de manera gradual y sostenida, mediante el fortalecimiento de la capacidad recaudatoria de la Superintendencia </a:t>
          </a:r>
          <a:r>
            <a:rPr lang="es-GT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Administración Tributaria.</a:t>
          </a:r>
        </a:p>
      </dgm:t>
    </dgm:pt>
    <dgm:pt modelId="{3A5A9BF0-2D9B-42FA-B11C-E6F62F157741}" type="parTrans" cxnId="{3B0DD743-C39E-4CF1-B0A8-8698BFBE0DFF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D282D3E-A8E7-4A9E-BA32-CD564BBB64CC}" type="sibTrans" cxnId="{3B0DD743-C39E-4CF1-B0A8-8698BFBE0DFF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FDCAA07-0FE9-43D7-8162-829BA726BB16}">
      <dgm:prSet phldrT="[Texto]" custT="1"/>
      <dgm:spPr/>
      <dgm:t>
        <a:bodyPr/>
        <a:lstStyle/>
        <a:p>
          <a:pPr algn="just"/>
          <a:r>
            <a: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Coadyuvar a lograr una gestión disciplinada y transparente del gasto público, enfocada en resultados y que esté en constante búsqueda de las fuentes de </a:t>
          </a:r>
          <a:r>
            <a:rPr lang="es-GT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financiamiento.</a:t>
          </a:r>
        </a:p>
      </dgm:t>
    </dgm:pt>
    <dgm:pt modelId="{2B9B17BA-FB0E-4850-AC75-72C39CA16DDD}" type="parTrans" cxnId="{28272727-6DAA-4535-9D0A-F5772FDC838C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ABDD5A7-A35F-4244-A5C4-5299360C4159}" type="sibTrans" cxnId="{28272727-6DAA-4535-9D0A-F5772FDC838C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5024154-9F1C-41AA-A4ED-8A79D821CB1A}">
      <dgm:prSet phldrT="[Texto]" custT="1"/>
      <dgm:spPr/>
      <dgm:t>
        <a:bodyPr/>
        <a:lstStyle/>
        <a:p>
          <a:pPr algn="just"/>
          <a:r>
            <a: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Promover la competitividad y el crecimiento económico, a través de la asignación presupuestaria a proyectos de inversión pública productiva y social.</a:t>
          </a:r>
          <a:endParaRPr lang="es-GT" sz="14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84075B9-88F4-49B6-A4B4-260EF8F72B3B}" type="parTrans" cxnId="{77477332-8A37-4245-84BE-908FBD68B1EF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F47CF3-7D94-4B15-BC38-0C919B92B155}" type="sibTrans" cxnId="{77477332-8A37-4245-84BE-908FBD68B1EF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E12DA9-FC65-486A-AA5F-AF715327AA19}">
      <dgm:prSet custT="1"/>
      <dgm:spPr/>
      <dgm:t>
        <a:bodyPr/>
        <a:lstStyle/>
        <a:p>
          <a:pPr algn="just"/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Mantener un resultado fiscal congruente con la estabilidad macroeconómica. </a:t>
          </a:r>
        </a:p>
        <a:p>
          <a:pPr algn="just"/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Asegurar el espacio fiscal para apoyar los programas sociales y de inversión pública, </a:t>
          </a:r>
          <a:r>
            <a:rPr lang="es-GT" sz="1400" kern="12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así como atender las contingencias ante situaciones de crisis</a:t>
          </a:r>
        </a:p>
      </dgm:t>
    </dgm:pt>
    <dgm:pt modelId="{E33C0BFF-09CA-45DD-A110-BD08C9468A68}" type="parTrans" cxnId="{6676111A-D14F-49DC-A3E1-214BA18469E3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8920A19-474F-46BB-862D-7E3A5DC7F431}" type="sibTrans" cxnId="{6676111A-D14F-49DC-A3E1-214BA18469E3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52D27F4-10BA-49FF-A899-801E8356B4CF}">
      <dgm:prSet custT="1"/>
      <dgm:spPr/>
      <dgm:t>
        <a:bodyPr/>
        <a:lstStyle/>
        <a:p>
          <a:pPr algn="just"/>
          <a:r>
            <a:rPr lang="es-MX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Mantener el nivel de endeudamiento de la Administración Central en concordancia</a:t>
          </a:r>
          <a:r>
            <a:rPr lang="es-GT" sz="14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 parámetros razonables.</a:t>
          </a:r>
        </a:p>
      </dgm:t>
    </dgm:pt>
    <dgm:pt modelId="{2B6A90DD-1610-40D2-AED6-E9077779ACA3}" type="parTrans" cxnId="{033F826D-5FE6-440D-9A44-D8063B48A491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E979A96-A2C5-4AC3-8E45-29D1D252F54D}" type="sibTrans" cxnId="{033F826D-5FE6-440D-9A44-D8063B48A491}">
      <dgm:prSet/>
      <dgm:spPr/>
      <dgm:t>
        <a:bodyPr/>
        <a:lstStyle/>
        <a:p>
          <a:pPr algn="just"/>
          <a:endParaRPr lang="es-GT" sz="140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5ED2D33D-E11A-4246-9081-2C4DFCBF4B2A}" type="pres">
      <dgm:prSet presAssocID="{794DC071-1797-4961-B024-DB2685FE0570}" presName="vert0" presStyleCnt="0">
        <dgm:presLayoutVars>
          <dgm:dir/>
          <dgm:animOne val="branch"/>
          <dgm:animLvl val="lvl"/>
        </dgm:presLayoutVars>
      </dgm:prSet>
      <dgm:spPr/>
    </dgm:pt>
    <dgm:pt modelId="{952E8940-54C6-F34F-B2FD-D2F0EBE0952E}" type="pres">
      <dgm:prSet presAssocID="{C2E25BF2-A074-4E36-9AD1-893A609B07C2}" presName="thickLine" presStyleLbl="alignNode1" presStyleIdx="0" presStyleCnt="5"/>
      <dgm:spPr/>
    </dgm:pt>
    <dgm:pt modelId="{C8F789BC-7046-6946-B347-3EF694951EC5}" type="pres">
      <dgm:prSet presAssocID="{C2E25BF2-A074-4E36-9AD1-893A609B07C2}" presName="horz1" presStyleCnt="0"/>
      <dgm:spPr/>
    </dgm:pt>
    <dgm:pt modelId="{1A801D44-D36C-2248-8062-A06A692FDCAC}" type="pres">
      <dgm:prSet presAssocID="{C2E25BF2-A074-4E36-9AD1-893A609B07C2}" presName="tx1" presStyleLbl="revTx" presStyleIdx="0" presStyleCnt="5" custScaleY="75197" custLinFactNeighborX="-17" custLinFactNeighborY="-7360"/>
      <dgm:spPr/>
    </dgm:pt>
    <dgm:pt modelId="{6C3A1F92-2BF8-164F-843D-0ED5803CBDA0}" type="pres">
      <dgm:prSet presAssocID="{C2E25BF2-A074-4E36-9AD1-893A609B07C2}" presName="vert1" presStyleCnt="0"/>
      <dgm:spPr/>
    </dgm:pt>
    <dgm:pt modelId="{6C811B8E-74D4-DD4D-A16D-AFF19837631E}" type="pres">
      <dgm:prSet presAssocID="{EFDCAA07-0FE9-43D7-8162-829BA726BB16}" presName="thickLine" presStyleLbl="alignNode1" presStyleIdx="1" presStyleCnt="5"/>
      <dgm:spPr/>
    </dgm:pt>
    <dgm:pt modelId="{AAF71E50-C383-F54F-BDDB-08E45AD7FEAC}" type="pres">
      <dgm:prSet presAssocID="{EFDCAA07-0FE9-43D7-8162-829BA726BB16}" presName="horz1" presStyleCnt="0"/>
      <dgm:spPr/>
    </dgm:pt>
    <dgm:pt modelId="{023827A6-A7E9-8548-A3A5-CDF95D68C11B}" type="pres">
      <dgm:prSet presAssocID="{EFDCAA07-0FE9-43D7-8162-829BA726BB16}" presName="tx1" presStyleLbl="revTx" presStyleIdx="1" presStyleCnt="5" custScaleY="61464"/>
      <dgm:spPr/>
    </dgm:pt>
    <dgm:pt modelId="{8B6F7720-4F90-B84A-B360-182F70BE9B3C}" type="pres">
      <dgm:prSet presAssocID="{EFDCAA07-0FE9-43D7-8162-829BA726BB16}" presName="vert1" presStyleCnt="0"/>
      <dgm:spPr/>
    </dgm:pt>
    <dgm:pt modelId="{455E50F3-15A2-8B4E-AB08-5D4610EC0F81}" type="pres">
      <dgm:prSet presAssocID="{55024154-9F1C-41AA-A4ED-8A79D821CB1A}" presName="thickLine" presStyleLbl="alignNode1" presStyleIdx="2" presStyleCnt="5"/>
      <dgm:spPr/>
    </dgm:pt>
    <dgm:pt modelId="{B88D316C-7CBB-EF4D-B1F5-DAE71FA67AB6}" type="pres">
      <dgm:prSet presAssocID="{55024154-9F1C-41AA-A4ED-8A79D821CB1A}" presName="horz1" presStyleCnt="0"/>
      <dgm:spPr/>
    </dgm:pt>
    <dgm:pt modelId="{4EFB0E55-55CD-5245-AFE5-88731D6E4F90}" type="pres">
      <dgm:prSet presAssocID="{55024154-9F1C-41AA-A4ED-8A79D821CB1A}" presName="tx1" presStyleLbl="revTx" presStyleIdx="2" presStyleCnt="5" custScaleY="58080"/>
      <dgm:spPr/>
    </dgm:pt>
    <dgm:pt modelId="{C9871E1B-AF06-4840-8A26-0456555B5AB9}" type="pres">
      <dgm:prSet presAssocID="{55024154-9F1C-41AA-A4ED-8A79D821CB1A}" presName="vert1" presStyleCnt="0"/>
      <dgm:spPr/>
    </dgm:pt>
    <dgm:pt modelId="{17F6EB9A-B7A0-5B40-B50E-31FB10521AC1}" type="pres">
      <dgm:prSet presAssocID="{D6E12DA9-FC65-486A-AA5F-AF715327AA19}" presName="thickLine" presStyleLbl="alignNode1" presStyleIdx="3" presStyleCnt="5"/>
      <dgm:spPr/>
    </dgm:pt>
    <dgm:pt modelId="{C752961E-8584-7E44-B98E-A94C21F4DACA}" type="pres">
      <dgm:prSet presAssocID="{D6E12DA9-FC65-486A-AA5F-AF715327AA19}" presName="horz1" presStyleCnt="0"/>
      <dgm:spPr/>
    </dgm:pt>
    <dgm:pt modelId="{B947376C-5CA3-C245-AEFB-22FF1B880A73}" type="pres">
      <dgm:prSet presAssocID="{D6E12DA9-FC65-486A-AA5F-AF715327AA19}" presName="tx1" presStyleLbl="revTx" presStyleIdx="3" presStyleCnt="5" custScaleY="62292"/>
      <dgm:spPr/>
    </dgm:pt>
    <dgm:pt modelId="{E6B5C9C1-57DD-E14F-96F6-FF0853CEFC1D}" type="pres">
      <dgm:prSet presAssocID="{D6E12DA9-FC65-486A-AA5F-AF715327AA19}" presName="vert1" presStyleCnt="0"/>
      <dgm:spPr/>
    </dgm:pt>
    <dgm:pt modelId="{AD40296D-1A92-954F-B454-5C40BEC09A59}" type="pres">
      <dgm:prSet presAssocID="{152D27F4-10BA-49FF-A899-801E8356B4CF}" presName="thickLine" presStyleLbl="alignNode1" presStyleIdx="4" presStyleCnt="5"/>
      <dgm:spPr/>
    </dgm:pt>
    <dgm:pt modelId="{ADAAA14E-494E-3440-B2E2-26F3C66679A0}" type="pres">
      <dgm:prSet presAssocID="{152D27F4-10BA-49FF-A899-801E8356B4CF}" presName="horz1" presStyleCnt="0"/>
      <dgm:spPr/>
    </dgm:pt>
    <dgm:pt modelId="{0D83256C-D4A2-CA42-A8DE-3CFD633024D1}" type="pres">
      <dgm:prSet presAssocID="{152D27F4-10BA-49FF-A899-801E8356B4CF}" presName="tx1" presStyleLbl="revTx" presStyleIdx="4" presStyleCnt="5"/>
      <dgm:spPr/>
    </dgm:pt>
    <dgm:pt modelId="{5BFCD8D6-9899-3249-8A0B-E62A1C18509E}" type="pres">
      <dgm:prSet presAssocID="{152D27F4-10BA-49FF-A899-801E8356B4CF}" presName="vert1" presStyleCnt="0"/>
      <dgm:spPr/>
    </dgm:pt>
  </dgm:ptLst>
  <dgm:cxnLst>
    <dgm:cxn modelId="{6676111A-D14F-49DC-A3E1-214BA18469E3}" srcId="{794DC071-1797-4961-B024-DB2685FE0570}" destId="{D6E12DA9-FC65-486A-AA5F-AF715327AA19}" srcOrd="3" destOrd="0" parTransId="{E33C0BFF-09CA-45DD-A110-BD08C9468A68}" sibTransId="{78920A19-474F-46BB-862D-7E3A5DC7F431}"/>
    <dgm:cxn modelId="{28272727-6DAA-4535-9D0A-F5772FDC838C}" srcId="{794DC071-1797-4961-B024-DB2685FE0570}" destId="{EFDCAA07-0FE9-43D7-8162-829BA726BB16}" srcOrd="1" destOrd="0" parTransId="{2B9B17BA-FB0E-4850-AC75-72C39CA16DDD}" sibTransId="{4ABDD5A7-A35F-4244-A5C4-5299360C4159}"/>
    <dgm:cxn modelId="{77477332-8A37-4245-84BE-908FBD68B1EF}" srcId="{794DC071-1797-4961-B024-DB2685FE0570}" destId="{55024154-9F1C-41AA-A4ED-8A79D821CB1A}" srcOrd="2" destOrd="0" parTransId="{A84075B9-88F4-49B6-A4B4-260EF8F72B3B}" sibTransId="{95F47CF3-7D94-4B15-BC38-0C919B92B155}"/>
    <dgm:cxn modelId="{8A549D3E-B9AA-F24F-A886-C54FD3A83251}" type="presOf" srcId="{55024154-9F1C-41AA-A4ED-8A79D821CB1A}" destId="{4EFB0E55-55CD-5245-AFE5-88731D6E4F90}" srcOrd="0" destOrd="0" presId="urn:microsoft.com/office/officeart/2008/layout/LinedList"/>
    <dgm:cxn modelId="{3B0DD743-C39E-4CF1-B0A8-8698BFBE0DFF}" srcId="{794DC071-1797-4961-B024-DB2685FE0570}" destId="{C2E25BF2-A074-4E36-9AD1-893A609B07C2}" srcOrd="0" destOrd="0" parTransId="{3A5A9BF0-2D9B-42FA-B11C-E6F62F157741}" sibTransId="{0D282D3E-A8E7-4A9E-BA32-CD564BBB64CC}"/>
    <dgm:cxn modelId="{BBEAB065-EE2C-BD44-BFF8-63A9235169F5}" type="presOf" srcId="{D6E12DA9-FC65-486A-AA5F-AF715327AA19}" destId="{B947376C-5CA3-C245-AEFB-22FF1B880A73}" srcOrd="0" destOrd="0" presId="urn:microsoft.com/office/officeart/2008/layout/LinedList"/>
    <dgm:cxn modelId="{279E776D-0A0B-BB4F-9B6C-D0A965A49C41}" type="presOf" srcId="{794DC071-1797-4961-B024-DB2685FE0570}" destId="{5ED2D33D-E11A-4246-9081-2C4DFCBF4B2A}" srcOrd="0" destOrd="0" presId="urn:microsoft.com/office/officeart/2008/layout/LinedList"/>
    <dgm:cxn modelId="{033F826D-5FE6-440D-9A44-D8063B48A491}" srcId="{794DC071-1797-4961-B024-DB2685FE0570}" destId="{152D27F4-10BA-49FF-A899-801E8356B4CF}" srcOrd="4" destOrd="0" parTransId="{2B6A90DD-1610-40D2-AED6-E9077779ACA3}" sibTransId="{BE979A96-A2C5-4AC3-8E45-29D1D252F54D}"/>
    <dgm:cxn modelId="{72082285-C845-CD4E-BA7C-F7B2805E359B}" type="presOf" srcId="{152D27F4-10BA-49FF-A899-801E8356B4CF}" destId="{0D83256C-D4A2-CA42-A8DE-3CFD633024D1}" srcOrd="0" destOrd="0" presId="urn:microsoft.com/office/officeart/2008/layout/LinedList"/>
    <dgm:cxn modelId="{76A3D4A9-9564-0B48-86AB-70694750DB5D}" type="presOf" srcId="{EFDCAA07-0FE9-43D7-8162-829BA726BB16}" destId="{023827A6-A7E9-8548-A3A5-CDF95D68C11B}" srcOrd="0" destOrd="0" presId="urn:microsoft.com/office/officeart/2008/layout/LinedList"/>
    <dgm:cxn modelId="{4D0C8AFD-DB68-0A48-89B5-7298517F604D}" type="presOf" srcId="{C2E25BF2-A074-4E36-9AD1-893A609B07C2}" destId="{1A801D44-D36C-2248-8062-A06A692FDCAC}" srcOrd="0" destOrd="0" presId="urn:microsoft.com/office/officeart/2008/layout/LinedList"/>
    <dgm:cxn modelId="{89336884-A61E-F145-B511-1DFC811FC2C0}" type="presParOf" srcId="{5ED2D33D-E11A-4246-9081-2C4DFCBF4B2A}" destId="{952E8940-54C6-F34F-B2FD-D2F0EBE0952E}" srcOrd="0" destOrd="0" presId="urn:microsoft.com/office/officeart/2008/layout/LinedList"/>
    <dgm:cxn modelId="{D4F3DFBF-8F10-5A4F-8B25-400DA25B8DA9}" type="presParOf" srcId="{5ED2D33D-E11A-4246-9081-2C4DFCBF4B2A}" destId="{C8F789BC-7046-6946-B347-3EF694951EC5}" srcOrd="1" destOrd="0" presId="urn:microsoft.com/office/officeart/2008/layout/LinedList"/>
    <dgm:cxn modelId="{AFAC4EDE-048D-A240-A850-C276C267FB54}" type="presParOf" srcId="{C8F789BC-7046-6946-B347-3EF694951EC5}" destId="{1A801D44-D36C-2248-8062-A06A692FDCAC}" srcOrd="0" destOrd="0" presId="urn:microsoft.com/office/officeart/2008/layout/LinedList"/>
    <dgm:cxn modelId="{DD8DA697-D3B2-BC49-AC8E-3AD5D46B8AC2}" type="presParOf" srcId="{C8F789BC-7046-6946-B347-3EF694951EC5}" destId="{6C3A1F92-2BF8-164F-843D-0ED5803CBDA0}" srcOrd="1" destOrd="0" presId="urn:microsoft.com/office/officeart/2008/layout/LinedList"/>
    <dgm:cxn modelId="{1F8754F5-CC6C-B847-B296-B2BA31E53427}" type="presParOf" srcId="{5ED2D33D-E11A-4246-9081-2C4DFCBF4B2A}" destId="{6C811B8E-74D4-DD4D-A16D-AFF19837631E}" srcOrd="2" destOrd="0" presId="urn:microsoft.com/office/officeart/2008/layout/LinedList"/>
    <dgm:cxn modelId="{00D67B24-37B1-7F4B-97C4-60543F32215F}" type="presParOf" srcId="{5ED2D33D-E11A-4246-9081-2C4DFCBF4B2A}" destId="{AAF71E50-C383-F54F-BDDB-08E45AD7FEAC}" srcOrd="3" destOrd="0" presId="urn:microsoft.com/office/officeart/2008/layout/LinedList"/>
    <dgm:cxn modelId="{308BC196-8BE8-8B42-9114-DB4A718F34B0}" type="presParOf" srcId="{AAF71E50-C383-F54F-BDDB-08E45AD7FEAC}" destId="{023827A6-A7E9-8548-A3A5-CDF95D68C11B}" srcOrd="0" destOrd="0" presId="urn:microsoft.com/office/officeart/2008/layout/LinedList"/>
    <dgm:cxn modelId="{C1D35658-C2EE-FD4C-9237-A00C14361F71}" type="presParOf" srcId="{AAF71E50-C383-F54F-BDDB-08E45AD7FEAC}" destId="{8B6F7720-4F90-B84A-B360-182F70BE9B3C}" srcOrd="1" destOrd="0" presId="urn:microsoft.com/office/officeart/2008/layout/LinedList"/>
    <dgm:cxn modelId="{165E6DB6-9DE2-634F-B0D7-2415368FDAD2}" type="presParOf" srcId="{5ED2D33D-E11A-4246-9081-2C4DFCBF4B2A}" destId="{455E50F3-15A2-8B4E-AB08-5D4610EC0F81}" srcOrd="4" destOrd="0" presId="urn:microsoft.com/office/officeart/2008/layout/LinedList"/>
    <dgm:cxn modelId="{E041D074-37A2-424D-8C89-480D69994FCA}" type="presParOf" srcId="{5ED2D33D-E11A-4246-9081-2C4DFCBF4B2A}" destId="{B88D316C-7CBB-EF4D-B1F5-DAE71FA67AB6}" srcOrd="5" destOrd="0" presId="urn:microsoft.com/office/officeart/2008/layout/LinedList"/>
    <dgm:cxn modelId="{3EA48098-D556-5B49-ADA9-D92011BD9373}" type="presParOf" srcId="{B88D316C-7CBB-EF4D-B1F5-DAE71FA67AB6}" destId="{4EFB0E55-55CD-5245-AFE5-88731D6E4F90}" srcOrd="0" destOrd="0" presId="urn:microsoft.com/office/officeart/2008/layout/LinedList"/>
    <dgm:cxn modelId="{4FC8FB9D-EC8C-5142-BC42-A19361F40CE8}" type="presParOf" srcId="{B88D316C-7CBB-EF4D-B1F5-DAE71FA67AB6}" destId="{C9871E1B-AF06-4840-8A26-0456555B5AB9}" srcOrd="1" destOrd="0" presId="urn:microsoft.com/office/officeart/2008/layout/LinedList"/>
    <dgm:cxn modelId="{2043A8D5-D0B7-1B4C-A5B6-5C79FA4F3E8E}" type="presParOf" srcId="{5ED2D33D-E11A-4246-9081-2C4DFCBF4B2A}" destId="{17F6EB9A-B7A0-5B40-B50E-31FB10521AC1}" srcOrd="6" destOrd="0" presId="urn:microsoft.com/office/officeart/2008/layout/LinedList"/>
    <dgm:cxn modelId="{7E0350C6-B8A6-3E49-8209-7BF3DADC167A}" type="presParOf" srcId="{5ED2D33D-E11A-4246-9081-2C4DFCBF4B2A}" destId="{C752961E-8584-7E44-B98E-A94C21F4DACA}" srcOrd="7" destOrd="0" presId="urn:microsoft.com/office/officeart/2008/layout/LinedList"/>
    <dgm:cxn modelId="{F9934E5C-8C8D-0B46-B3E5-97AF4B9607D4}" type="presParOf" srcId="{C752961E-8584-7E44-B98E-A94C21F4DACA}" destId="{B947376C-5CA3-C245-AEFB-22FF1B880A73}" srcOrd="0" destOrd="0" presId="urn:microsoft.com/office/officeart/2008/layout/LinedList"/>
    <dgm:cxn modelId="{5F370046-038C-004D-AFE5-C2AB78E35E15}" type="presParOf" srcId="{C752961E-8584-7E44-B98E-A94C21F4DACA}" destId="{E6B5C9C1-57DD-E14F-96F6-FF0853CEFC1D}" srcOrd="1" destOrd="0" presId="urn:microsoft.com/office/officeart/2008/layout/LinedList"/>
    <dgm:cxn modelId="{9A446A9F-4FDB-7445-8620-364F28FE0966}" type="presParOf" srcId="{5ED2D33D-E11A-4246-9081-2C4DFCBF4B2A}" destId="{AD40296D-1A92-954F-B454-5C40BEC09A59}" srcOrd="8" destOrd="0" presId="urn:microsoft.com/office/officeart/2008/layout/LinedList"/>
    <dgm:cxn modelId="{0EB06AF2-C3A8-8F41-B3CD-59D96D531998}" type="presParOf" srcId="{5ED2D33D-E11A-4246-9081-2C4DFCBF4B2A}" destId="{ADAAA14E-494E-3440-B2E2-26F3C66679A0}" srcOrd="9" destOrd="0" presId="urn:microsoft.com/office/officeart/2008/layout/LinedList"/>
    <dgm:cxn modelId="{EE5E0CCD-6521-8447-B9D9-C17F77226723}" type="presParOf" srcId="{ADAAA14E-494E-3440-B2E2-26F3C66679A0}" destId="{0D83256C-D4A2-CA42-A8DE-3CFD633024D1}" srcOrd="0" destOrd="0" presId="urn:microsoft.com/office/officeart/2008/layout/LinedList"/>
    <dgm:cxn modelId="{C8A4A845-BEEC-3444-A78F-ECA3482EE809}" type="presParOf" srcId="{ADAAA14E-494E-3440-B2E2-26F3C66679A0}" destId="{5BFCD8D6-9899-3249-8A0B-E62A1C18509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8CBC1E-6B1C-40A1-A3B6-22D58F0F568F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C510929-DAC1-44C7-A9BE-61430A9F8772}">
      <dgm:prSet custT="1"/>
      <dgm:spPr/>
      <dgm:t>
        <a:bodyPr/>
        <a:lstStyle/>
        <a:p>
          <a:r>
            <a:rPr lang="es-GT" sz="1400" b="1" dirty="0">
              <a:latin typeface="Verdana" panose="020B0604030504040204" pitchFamily="34" charset="0"/>
              <a:ea typeface="Verdana" panose="020B0604030504040204" pitchFamily="34" charset="0"/>
            </a:rPr>
            <a:t>Guatemala aumentó 8.0 puntos porcentuales el ratio deuda/PIB del 2000 al 2023</a:t>
          </a:r>
        </a:p>
      </dgm:t>
    </dgm:pt>
    <dgm:pt modelId="{F852116C-EE3E-4BB4-8DF9-E8DEC34033CC}" type="parTrans" cxnId="{62F84AF1-051B-4134-99E9-59D1B0B6F79E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3DDAA5-F2E4-4C7C-992A-8BB257415809}" type="sibTrans" cxnId="{62F84AF1-051B-4134-99E9-59D1B0B6F79E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6200FB6-B7BA-4544-8187-2C0C51D52BF2}">
      <dgm:prSet custT="1"/>
      <dgm:spPr/>
      <dgm:t>
        <a:bodyPr/>
        <a:lstStyle/>
        <a:p>
          <a:r>
            <a:rPr lang="es-GT" sz="1400" b="1" dirty="0">
              <a:latin typeface="Verdana" panose="020B0604030504040204" pitchFamily="34" charset="0"/>
              <a:ea typeface="Verdana" panose="020B0604030504040204" pitchFamily="34" charset="0"/>
            </a:rPr>
            <a:t>Los mayores incrementos están asociados a la crisis económica (2009) y al COVID-19 (2020) mostrando a lo largo del tiempo disciplina en el manejo de la política fiscal.</a:t>
          </a:r>
        </a:p>
      </dgm:t>
    </dgm:pt>
    <dgm:pt modelId="{67B70EF0-8045-416F-8E44-7B2653D4B2C2}" type="parTrans" cxnId="{D2F1546F-4543-4013-ACEA-588661EFBD6A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EBB9826-E126-4DA0-A4C6-8DC1212355F2}" type="sibTrans" cxnId="{D2F1546F-4543-4013-ACEA-588661EFBD6A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045724B-E7BC-4A22-8BFE-D51D076812C0}">
      <dgm:prSet custT="1"/>
      <dgm:spPr/>
      <dgm:t>
        <a:bodyPr/>
        <a:lstStyle/>
        <a:p>
          <a:r>
            <a:rPr lang="es-GT" sz="1400" b="1" dirty="0">
              <a:latin typeface="Verdana" panose="020B0604030504040204" pitchFamily="34" charset="0"/>
              <a:ea typeface="Verdana" panose="020B0604030504040204" pitchFamily="34" charset="0"/>
            </a:rPr>
            <a:t>Se estimó que el Límite Natural de la Deuda </a:t>
          </a:r>
        </a:p>
        <a:p>
          <a:r>
            <a:rPr lang="es-GT" sz="1400" b="1" dirty="0">
              <a:latin typeface="Verdana" panose="020B0604030504040204" pitchFamily="34" charset="0"/>
              <a:ea typeface="Verdana" panose="020B0604030504040204" pitchFamily="34" charset="0"/>
            </a:rPr>
            <a:t>-LND- para Guatemala se encuentra en 42.6%.</a:t>
          </a:r>
        </a:p>
      </dgm:t>
    </dgm:pt>
    <dgm:pt modelId="{1C1F898B-133F-4D4F-969A-39AB033E50FA}" type="parTrans" cxnId="{542FB5C5-ECFD-49D9-A064-E39867E74645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966DA97-6E16-47F5-92F0-FAF7AD63F323}" type="sibTrans" cxnId="{542FB5C5-ECFD-49D9-A064-E39867E74645}">
      <dgm:prSet/>
      <dgm:spPr/>
      <dgm:t>
        <a:bodyPr/>
        <a:lstStyle/>
        <a:p>
          <a:endParaRPr lang="es-GT" sz="14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F4B9C05-B31B-464A-85F9-F77D91F3568E}" type="pres">
      <dgm:prSet presAssocID="{8C8CBC1E-6B1C-40A1-A3B6-22D58F0F568F}" presName="diagram" presStyleCnt="0">
        <dgm:presLayoutVars>
          <dgm:dir/>
          <dgm:resizeHandles val="exact"/>
        </dgm:presLayoutVars>
      </dgm:prSet>
      <dgm:spPr/>
    </dgm:pt>
    <dgm:pt modelId="{55963789-675C-4E7C-8FE9-02607DD86A41}" type="pres">
      <dgm:prSet presAssocID="{1C510929-DAC1-44C7-A9BE-61430A9F8772}" presName="node" presStyleLbl="node1" presStyleIdx="0" presStyleCnt="3">
        <dgm:presLayoutVars>
          <dgm:bulletEnabled val="1"/>
        </dgm:presLayoutVars>
      </dgm:prSet>
      <dgm:spPr/>
    </dgm:pt>
    <dgm:pt modelId="{A486CF32-C252-4128-95CB-FA9AA8D6F532}" type="pres">
      <dgm:prSet presAssocID="{323DDAA5-F2E4-4C7C-992A-8BB257415809}" presName="sibTrans" presStyleCnt="0"/>
      <dgm:spPr/>
    </dgm:pt>
    <dgm:pt modelId="{7CF6D371-88F1-4B14-9E9A-D565C8CB254D}" type="pres">
      <dgm:prSet presAssocID="{B6200FB6-B7BA-4544-8187-2C0C51D52BF2}" presName="node" presStyleLbl="node1" presStyleIdx="1" presStyleCnt="3">
        <dgm:presLayoutVars>
          <dgm:bulletEnabled val="1"/>
        </dgm:presLayoutVars>
      </dgm:prSet>
      <dgm:spPr/>
    </dgm:pt>
    <dgm:pt modelId="{99594FFA-57EB-4608-ABC3-2EDC92CE7A18}" type="pres">
      <dgm:prSet presAssocID="{FEBB9826-E126-4DA0-A4C6-8DC1212355F2}" presName="sibTrans" presStyleCnt="0"/>
      <dgm:spPr/>
    </dgm:pt>
    <dgm:pt modelId="{33E91BC8-AD47-434E-9DD4-F0BAEA30B795}" type="pres">
      <dgm:prSet presAssocID="{3045724B-E7BC-4A22-8BFE-D51D076812C0}" presName="node" presStyleLbl="node1" presStyleIdx="2" presStyleCnt="3" custScaleY="94839">
        <dgm:presLayoutVars>
          <dgm:bulletEnabled val="1"/>
        </dgm:presLayoutVars>
      </dgm:prSet>
      <dgm:spPr/>
    </dgm:pt>
  </dgm:ptLst>
  <dgm:cxnLst>
    <dgm:cxn modelId="{4E095762-5C54-4F5E-AD7A-CBA8139CC7AC}" type="presOf" srcId="{B6200FB6-B7BA-4544-8187-2C0C51D52BF2}" destId="{7CF6D371-88F1-4B14-9E9A-D565C8CB254D}" srcOrd="0" destOrd="0" presId="urn:microsoft.com/office/officeart/2005/8/layout/default"/>
    <dgm:cxn modelId="{FC514C67-1536-4F9D-B3BC-418DA3ED5E4A}" type="presOf" srcId="{8C8CBC1E-6B1C-40A1-A3B6-22D58F0F568F}" destId="{FF4B9C05-B31B-464A-85F9-F77D91F3568E}" srcOrd="0" destOrd="0" presId="urn:microsoft.com/office/officeart/2005/8/layout/default"/>
    <dgm:cxn modelId="{D2F1546F-4543-4013-ACEA-588661EFBD6A}" srcId="{8C8CBC1E-6B1C-40A1-A3B6-22D58F0F568F}" destId="{B6200FB6-B7BA-4544-8187-2C0C51D52BF2}" srcOrd="1" destOrd="0" parTransId="{67B70EF0-8045-416F-8E44-7B2653D4B2C2}" sibTransId="{FEBB9826-E126-4DA0-A4C6-8DC1212355F2}"/>
    <dgm:cxn modelId="{542FB5C5-ECFD-49D9-A064-E39867E74645}" srcId="{8C8CBC1E-6B1C-40A1-A3B6-22D58F0F568F}" destId="{3045724B-E7BC-4A22-8BFE-D51D076812C0}" srcOrd="2" destOrd="0" parTransId="{1C1F898B-133F-4D4F-969A-39AB033E50FA}" sibTransId="{A966DA97-6E16-47F5-92F0-FAF7AD63F323}"/>
    <dgm:cxn modelId="{09EE5CC6-7B21-4ABC-B112-44C28EEBC061}" type="presOf" srcId="{1C510929-DAC1-44C7-A9BE-61430A9F8772}" destId="{55963789-675C-4E7C-8FE9-02607DD86A41}" srcOrd="0" destOrd="0" presId="urn:microsoft.com/office/officeart/2005/8/layout/default"/>
    <dgm:cxn modelId="{05F0F9D9-DDB6-46BD-A4BC-C4BBAC924EB7}" type="presOf" srcId="{3045724B-E7BC-4A22-8BFE-D51D076812C0}" destId="{33E91BC8-AD47-434E-9DD4-F0BAEA30B795}" srcOrd="0" destOrd="0" presId="urn:microsoft.com/office/officeart/2005/8/layout/default"/>
    <dgm:cxn modelId="{62F84AF1-051B-4134-99E9-59D1B0B6F79E}" srcId="{8C8CBC1E-6B1C-40A1-A3B6-22D58F0F568F}" destId="{1C510929-DAC1-44C7-A9BE-61430A9F8772}" srcOrd="0" destOrd="0" parTransId="{F852116C-EE3E-4BB4-8DF9-E8DEC34033CC}" sibTransId="{323DDAA5-F2E4-4C7C-992A-8BB257415809}"/>
    <dgm:cxn modelId="{E84B42B6-02E6-4769-8C0B-3475A6FBBE17}" type="presParOf" srcId="{FF4B9C05-B31B-464A-85F9-F77D91F3568E}" destId="{55963789-675C-4E7C-8FE9-02607DD86A41}" srcOrd="0" destOrd="0" presId="urn:microsoft.com/office/officeart/2005/8/layout/default"/>
    <dgm:cxn modelId="{908E1F86-F225-4F07-B4C6-2E8B0FB7799C}" type="presParOf" srcId="{FF4B9C05-B31B-464A-85F9-F77D91F3568E}" destId="{A486CF32-C252-4128-95CB-FA9AA8D6F532}" srcOrd="1" destOrd="0" presId="urn:microsoft.com/office/officeart/2005/8/layout/default"/>
    <dgm:cxn modelId="{21CF1C5F-5D6C-4F59-82EB-0440AB0BB745}" type="presParOf" srcId="{FF4B9C05-B31B-464A-85F9-F77D91F3568E}" destId="{7CF6D371-88F1-4B14-9E9A-D565C8CB254D}" srcOrd="2" destOrd="0" presId="urn:microsoft.com/office/officeart/2005/8/layout/default"/>
    <dgm:cxn modelId="{079B3ADD-8141-4DA6-ADB5-8C0D68D91B19}" type="presParOf" srcId="{FF4B9C05-B31B-464A-85F9-F77D91F3568E}" destId="{99594FFA-57EB-4608-ABC3-2EDC92CE7A18}" srcOrd="3" destOrd="0" presId="urn:microsoft.com/office/officeart/2005/8/layout/default"/>
    <dgm:cxn modelId="{B059EAA0-B6C9-4BB3-B47B-3142FC40153E}" type="presParOf" srcId="{FF4B9C05-B31B-464A-85F9-F77D91F3568E}" destId="{33E91BC8-AD47-434E-9DD4-F0BAEA30B79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C38CE-3CDA-43EB-BF23-8CFE53FD1B61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B8871DD-FCC8-4D3E-B252-90A113674E23}">
      <dgm:prSet phldrT="[Texto]" custT="1"/>
      <dgm:spPr/>
      <dgm:t>
        <a:bodyPr/>
        <a:lstStyle/>
        <a:p>
          <a:r>
            <a:rPr lang="es-GT" sz="1600" b="1" dirty="0">
              <a:latin typeface="Montserrat" panose="00000500000000000000" pitchFamily="2" charset="0"/>
              <a:cs typeface="Times New Roman" panose="02020603050405020304" pitchFamily="18" charset="0"/>
            </a:rPr>
            <a:t>Impacto fiscal potencial </a:t>
          </a:r>
        </a:p>
      </dgm:t>
    </dgm:pt>
    <dgm:pt modelId="{9C55C2DD-667D-4400-87BB-90D6DCDFFF75}" type="parTrans" cxnId="{12F39232-16B7-4BBC-92EA-86AAAE3471F0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E906BD27-EF4B-4FDE-B683-ED15303BC814}" type="sibTrans" cxnId="{12F39232-16B7-4BBC-92EA-86AAAE3471F0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87517767-B0CD-4ABB-933F-CF00FCFE6FFB}">
      <dgm:prSet phldrT="[Texto]" custT="1"/>
      <dgm:spPr/>
      <dgm:t>
        <a:bodyPr/>
        <a:lstStyle/>
        <a:p>
          <a:r>
            <a:rPr lang="es-GT" sz="1600" b="1" dirty="0">
              <a:latin typeface="Montserrat" panose="00000500000000000000" pitchFamily="2" charset="0"/>
              <a:cs typeface="Times New Roman" panose="02020603050405020304" pitchFamily="18" charset="0"/>
            </a:rPr>
            <a:t>Fuente de riesgos diversas</a:t>
          </a:r>
        </a:p>
      </dgm:t>
    </dgm:pt>
    <dgm:pt modelId="{7C8F7D80-FFA3-4A17-B2B5-F10BA304BE4A}" type="parTrans" cxnId="{4A93BC27-DAF5-4583-838E-66EE41172380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B31F223D-4CAC-4369-9019-95252A41DED2}" type="sibTrans" cxnId="{4A93BC27-DAF5-4583-838E-66EE41172380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04C956D9-4EFA-42B7-AF7F-E54E74519AC0}">
      <dgm:prSet phldrT="[Texto]" custT="1"/>
      <dgm:spPr/>
      <dgm:t>
        <a:bodyPr/>
        <a:lstStyle/>
        <a:p>
          <a:r>
            <a:rPr lang="es-GT" sz="1600" b="1" dirty="0">
              <a:latin typeface="Montserrat" panose="00000500000000000000" pitchFamily="2" charset="0"/>
              <a:cs typeface="Times New Roman" panose="02020603050405020304" pitchFamily="18" charset="0"/>
            </a:rPr>
            <a:t>Requieren gestión fiscal</a:t>
          </a:r>
        </a:p>
      </dgm:t>
    </dgm:pt>
    <dgm:pt modelId="{A01D7899-7F87-4B66-8F66-977548359BCC}" type="parTrans" cxnId="{0E0BEC93-027F-48DC-BBD9-60328D06E3A1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E7F34352-BDB2-4716-88C8-647A619D2023}" type="sibTrans" cxnId="{0E0BEC93-027F-48DC-BBD9-60328D06E3A1}">
      <dgm:prSet/>
      <dgm:spPr/>
      <dgm:t>
        <a:bodyPr/>
        <a:lstStyle/>
        <a:p>
          <a:endParaRPr lang="es-GT" sz="1600">
            <a:latin typeface="Montserrat" panose="00000500000000000000" pitchFamily="2" charset="0"/>
            <a:cs typeface="Times New Roman" panose="02020603050405020304" pitchFamily="18" charset="0"/>
          </a:endParaRPr>
        </a:p>
      </dgm:t>
    </dgm:pt>
    <dgm:pt modelId="{FB788C1A-E157-408D-A87E-D15873FBE00F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Crisis financiera mundial.</a:t>
          </a:r>
        </a:p>
      </dgm:t>
    </dgm:pt>
    <dgm:pt modelId="{2BA09230-04D6-4BBF-8567-A1B2B36DE4AF}" type="parTrans" cxnId="{59BF1544-10F5-459B-8728-ACBEA286BBCB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5CE60BDD-67C0-440D-9CD8-844D3F73C322}" type="sibTrans" cxnId="{59BF1544-10F5-459B-8728-ACBEA286BBCB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BDCAA0F7-A15C-47DE-875E-034C5F804D8A}">
      <dgm:prSet custT="1"/>
      <dgm:spPr/>
      <dgm:t>
        <a:bodyPr/>
        <a:lstStyle/>
        <a:p>
          <a:pPr algn="just"/>
          <a:r>
            <a:rPr lang="es-MX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La gestión fiscal es importante dado que son diversos.</a:t>
          </a: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gm:t>
    </dgm:pt>
    <dgm:pt modelId="{D6E5ADDA-3E04-4D0B-B061-C35B6EE685C9}" type="parTrans" cxnId="{C0331F31-ED63-4C13-8273-845F9BE9B080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07EAD188-677C-4A0E-9118-60242202A6A8}" type="sibTrans" cxnId="{C0331F31-ED63-4C13-8273-845F9BE9B080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81F74B7E-9593-4B31-B588-1062309E9181}">
      <dgm:prSet custT="1"/>
      <dgm:spPr/>
      <dgm:t>
        <a:bodyPr/>
        <a:lstStyle/>
        <a:p>
          <a:pPr algn="l"/>
          <a:r>
            <a:rPr lang="es-GT" sz="1400" dirty="0">
              <a:latin typeface="Montserrat" panose="00000500000000000000" pitchFamily="2" charset="0"/>
              <a:cs typeface="Times New Roman" panose="02020603050405020304" pitchFamily="18" charset="0"/>
            </a:rPr>
            <a:t>Pueden provocar un aumento de los déficits fiscales y por ende de la deuda pública.</a:t>
          </a:r>
        </a:p>
      </dgm:t>
    </dgm:pt>
    <dgm:pt modelId="{017847E6-8093-4420-9996-816B3285B3BA}" type="parTrans" cxnId="{79839DCD-D4C2-4421-A29B-BA95A00C70C6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E59FEB75-53B0-45E5-A25F-E6D56F0F3049}" type="sibTrans" cxnId="{79839DCD-D4C2-4421-A29B-BA95A00C70C6}">
      <dgm:prSet/>
      <dgm:spPr/>
      <dgm:t>
        <a:bodyPr/>
        <a:lstStyle/>
        <a:p>
          <a:endParaRPr lang="es-GT" sz="1600">
            <a:latin typeface="Montserrat" panose="00000500000000000000" pitchFamily="2" charset="0"/>
          </a:endParaRPr>
        </a:p>
      </dgm:t>
    </dgm:pt>
    <dgm:pt modelId="{3C88A7F0-29F2-454D-90A8-8E6DDEF72F3E}">
      <dgm:prSet custT="1"/>
      <dgm:spPr/>
      <dgm:t>
        <a:bodyPr/>
        <a:lstStyle/>
        <a:p>
          <a:pPr algn="l"/>
          <a:r>
            <a:rPr lang="es-GT" sz="1400" dirty="0">
              <a:latin typeface="Montserrat" panose="00000500000000000000" pitchFamily="2" charset="0"/>
              <a:cs typeface="Times New Roman" panose="02020603050405020304" pitchFamily="18" charset="0"/>
            </a:rPr>
            <a:t>La consecución de objetivos de la política fiscal y económica se ve afectada.</a:t>
          </a:r>
        </a:p>
      </dgm:t>
    </dgm:pt>
    <dgm:pt modelId="{3FBA8580-9F0F-4B35-BB98-5EF33E59EC71}" type="parTrans" cxnId="{682A87FC-753E-4677-AF04-6BB2AB0B0F43}">
      <dgm:prSet/>
      <dgm:spPr/>
      <dgm:t>
        <a:bodyPr/>
        <a:lstStyle/>
        <a:p>
          <a:endParaRPr lang="es-GT"/>
        </a:p>
      </dgm:t>
    </dgm:pt>
    <dgm:pt modelId="{36248C4A-7535-4707-BE04-2DCEC66984AD}" type="sibTrans" cxnId="{682A87FC-753E-4677-AF04-6BB2AB0B0F43}">
      <dgm:prSet/>
      <dgm:spPr/>
      <dgm:t>
        <a:bodyPr/>
        <a:lstStyle/>
        <a:p>
          <a:endParaRPr lang="es-GT"/>
        </a:p>
      </dgm:t>
    </dgm:pt>
    <dgm:pt modelId="{78F1B08B-B160-4B55-938C-38AE81E2E3D6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Tormentas tropicales.</a:t>
          </a:r>
        </a:p>
      </dgm:t>
    </dgm:pt>
    <dgm:pt modelId="{D9BD9864-2361-4EF8-8AB2-499FE95F50EB}" type="parTrans" cxnId="{DA4795D6-312A-4D21-8183-B008D15FAD6F}">
      <dgm:prSet/>
      <dgm:spPr/>
      <dgm:t>
        <a:bodyPr/>
        <a:lstStyle/>
        <a:p>
          <a:endParaRPr lang="es-GT"/>
        </a:p>
      </dgm:t>
    </dgm:pt>
    <dgm:pt modelId="{36C636B6-EF76-4FAE-873C-BBB4AC0FD29E}" type="sibTrans" cxnId="{DA4795D6-312A-4D21-8183-B008D15FAD6F}">
      <dgm:prSet/>
      <dgm:spPr/>
      <dgm:t>
        <a:bodyPr/>
        <a:lstStyle/>
        <a:p>
          <a:endParaRPr lang="es-GT"/>
        </a:p>
      </dgm:t>
    </dgm:pt>
    <dgm:pt modelId="{DBDDDA71-7788-4B96-A684-880D13F6AAE0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La pandemia del COVID-19</a:t>
          </a:r>
        </a:p>
      </dgm:t>
    </dgm:pt>
    <dgm:pt modelId="{B01412EF-4B75-4FB6-B36B-324D47F4ADAF}" type="parTrans" cxnId="{F1C7A8BB-023F-4A3D-BFF7-B16716CAC22A}">
      <dgm:prSet/>
      <dgm:spPr/>
      <dgm:t>
        <a:bodyPr/>
        <a:lstStyle/>
        <a:p>
          <a:endParaRPr lang="es-GT"/>
        </a:p>
      </dgm:t>
    </dgm:pt>
    <dgm:pt modelId="{6E4C0FB1-7B46-45E4-B6A7-F5B0135A9A9E}" type="sibTrans" cxnId="{F1C7A8BB-023F-4A3D-BFF7-B16716CAC22A}">
      <dgm:prSet/>
      <dgm:spPr/>
      <dgm:t>
        <a:bodyPr/>
        <a:lstStyle/>
        <a:p>
          <a:endParaRPr lang="es-GT"/>
        </a:p>
      </dgm:t>
    </dgm:pt>
    <dgm:pt modelId="{69F2DD03-85AD-4C33-A04E-91330CA2AF08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gm:t>
    </dgm:pt>
    <dgm:pt modelId="{7F9501C3-511E-4945-96FC-18EA3D107575}" type="parTrans" cxnId="{684D553F-EB8A-4960-91CF-49571A82EED8}">
      <dgm:prSet/>
      <dgm:spPr/>
      <dgm:t>
        <a:bodyPr/>
        <a:lstStyle/>
        <a:p>
          <a:endParaRPr lang="es-GT"/>
        </a:p>
      </dgm:t>
    </dgm:pt>
    <dgm:pt modelId="{E806D189-2FDD-4317-9CDD-D0B57F692EF6}" type="sibTrans" cxnId="{684D553F-EB8A-4960-91CF-49571A82EED8}">
      <dgm:prSet/>
      <dgm:spPr/>
      <dgm:t>
        <a:bodyPr/>
        <a:lstStyle/>
        <a:p>
          <a:endParaRPr lang="es-GT"/>
        </a:p>
      </dgm:t>
    </dgm:pt>
    <dgm:pt modelId="{07EED1F4-AADA-42B1-BED1-305597BD4095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No existe definición dada de orígenes de los riesgos y se asocian a dinámica económica, social y ambiental</a:t>
          </a:r>
          <a:endParaRPr lang="es-GT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gm:t>
    </dgm:pt>
    <dgm:pt modelId="{E9395E55-AEEA-4CC3-98B8-9D8E1F197485}" type="parTrans" cxnId="{51C3DA08-885D-4C1D-95B0-A1439726B7BC}">
      <dgm:prSet/>
      <dgm:spPr/>
      <dgm:t>
        <a:bodyPr/>
        <a:lstStyle/>
        <a:p>
          <a:endParaRPr lang="es-GT"/>
        </a:p>
      </dgm:t>
    </dgm:pt>
    <dgm:pt modelId="{0A8F6AA7-9D16-4429-9E4A-F9716886C9C0}" type="sibTrans" cxnId="{51C3DA08-885D-4C1D-95B0-A1439726B7BC}">
      <dgm:prSet/>
      <dgm:spPr/>
      <dgm:t>
        <a:bodyPr/>
        <a:lstStyle/>
        <a:p>
          <a:endParaRPr lang="es-GT"/>
        </a:p>
      </dgm:t>
    </dgm:pt>
    <dgm:pt modelId="{49FC9C70-04F7-4E72-A7C7-98C3CE5A25C9}">
      <dgm:prSet custT="1"/>
      <dgm:spPr/>
      <dgm:t>
        <a:bodyPr/>
        <a:lstStyle/>
        <a:p>
          <a:pPr algn="just"/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Es necesaria la flexibilidad de la política y el espacio fiscal para afrontarlos.</a:t>
          </a: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gm:t>
    </dgm:pt>
    <dgm:pt modelId="{6BD7381B-5E27-4B23-9ED0-1AEA81FFE82B}" type="parTrans" cxnId="{4FAB4439-AC44-4A84-995E-B5D382F42083}">
      <dgm:prSet/>
      <dgm:spPr/>
      <dgm:t>
        <a:bodyPr/>
        <a:lstStyle/>
        <a:p>
          <a:endParaRPr lang="es-GT"/>
        </a:p>
      </dgm:t>
    </dgm:pt>
    <dgm:pt modelId="{CD44F3E7-35B0-410A-ADE6-05CD7B1906A3}" type="sibTrans" cxnId="{4FAB4439-AC44-4A84-995E-B5D382F42083}">
      <dgm:prSet/>
      <dgm:spPr/>
      <dgm:t>
        <a:bodyPr/>
        <a:lstStyle/>
        <a:p>
          <a:endParaRPr lang="es-GT"/>
        </a:p>
      </dgm:t>
    </dgm:pt>
    <dgm:pt modelId="{DA7E76E4-83C5-428D-86DE-E83C0CECADEE}">
      <dgm:prSet custT="1"/>
      <dgm:spPr/>
      <dgm:t>
        <a:bodyPr/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GT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gm:t>
    </dgm:pt>
    <dgm:pt modelId="{89DAA8BD-A190-4D75-9140-6DD421AC90F2}" type="parTrans" cxnId="{6207E8FB-5CE3-4718-BDC2-A52FE2865C9B}">
      <dgm:prSet/>
      <dgm:spPr/>
      <dgm:t>
        <a:bodyPr/>
        <a:lstStyle/>
        <a:p>
          <a:endParaRPr lang="es-GT"/>
        </a:p>
      </dgm:t>
    </dgm:pt>
    <dgm:pt modelId="{2779514E-9E47-4149-998C-B1B30F2A9014}" type="sibTrans" cxnId="{6207E8FB-5CE3-4718-BDC2-A52FE2865C9B}">
      <dgm:prSet/>
      <dgm:spPr/>
      <dgm:t>
        <a:bodyPr/>
        <a:lstStyle/>
        <a:p>
          <a:endParaRPr lang="es-GT"/>
        </a:p>
      </dgm:t>
    </dgm:pt>
    <dgm:pt modelId="{B4804668-5DF0-4ECC-AECE-684E43320603}" type="pres">
      <dgm:prSet presAssocID="{E60C38CE-3CDA-43EB-BF23-8CFE53FD1B61}" presName="diagram" presStyleCnt="0">
        <dgm:presLayoutVars>
          <dgm:dir/>
          <dgm:animLvl val="lvl"/>
          <dgm:resizeHandles val="exact"/>
        </dgm:presLayoutVars>
      </dgm:prSet>
      <dgm:spPr/>
    </dgm:pt>
    <dgm:pt modelId="{00B90FFF-95A0-4A40-B204-2344642071DF}" type="pres">
      <dgm:prSet presAssocID="{0B8871DD-FCC8-4D3E-B252-90A113674E23}" presName="compNode" presStyleCnt="0"/>
      <dgm:spPr/>
    </dgm:pt>
    <dgm:pt modelId="{B662C285-532B-40B6-A82F-569D3EED5995}" type="pres">
      <dgm:prSet presAssocID="{0B8871DD-FCC8-4D3E-B252-90A113674E23}" presName="childRect" presStyleLbl="bgAcc1" presStyleIdx="0" presStyleCnt="3" custScaleX="124459">
        <dgm:presLayoutVars>
          <dgm:bulletEnabled val="1"/>
        </dgm:presLayoutVars>
      </dgm:prSet>
      <dgm:spPr/>
    </dgm:pt>
    <dgm:pt modelId="{30713ABE-A6EC-4AAF-8131-9773B5FC7358}" type="pres">
      <dgm:prSet presAssocID="{0B8871DD-FCC8-4D3E-B252-90A113674E2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518D8C1-3865-4C8D-BF79-2FCE72687C3F}" type="pres">
      <dgm:prSet presAssocID="{0B8871DD-FCC8-4D3E-B252-90A113674E23}" presName="parentRect" presStyleLbl="alignNode1" presStyleIdx="0" presStyleCnt="3" custScaleX="124459"/>
      <dgm:spPr/>
    </dgm:pt>
    <dgm:pt modelId="{F570E72C-2031-4101-8D22-E8B8C3ECCCD7}" type="pres">
      <dgm:prSet presAssocID="{0B8871DD-FCC8-4D3E-B252-90A113674E23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A2DAAC39-A5F8-4755-97CA-4DF2CCC02612}" type="pres">
      <dgm:prSet presAssocID="{E906BD27-EF4B-4FDE-B683-ED15303BC814}" presName="sibTrans" presStyleLbl="sibTrans2D1" presStyleIdx="0" presStyleCnt="0"/>
      <dgm:spPr/>
    </dgm:pt>
    <dgm:pt modelId="{7EA5A974-C346-4B2A-BAEB-C3A9286B1140}" type="pres">
      <dgm:prSet presAssocID="{87517767-B0CD-4ABB-933F-CF00FCFE6FFB}" presName="compNode" presStyleCnt="0"/>
      <dgm:spPr/>
    </dgm:pt>
    <dgm:pt modelId="{DB3672A7-BCB9-45A4-B4F1-DE05DDB45021}" type="pres">
      <dgm:prSet presAssocID="{87517767-B0CD-4ABB-933F-CF00FCFE6FFB}" presName="childRect" presStyleLbl="bgAcc1" presStyleIdx="1" presStyleCnt="3" custScaleX="124459">
        <dgm:presLayoutVars>
          <dgm:bulletEnabled val="1"/>
        </dgm:presLayoutVars>
      </dgm:prSet>
      <dgm:spPr/>
    </dgm:pt>
    <dgm:pt modelId="{AD8E6A7C-C463-4F34-93A9-A2E2BD43EA01}" type="pres">
      <dgm:prSet presAssocID="{87517767-B0CD-4ABB-933F-CF00FCFE6F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AE1E34B-8DCD-46E6-9F2D-D606C610E7A2}" type="pres">
      <dgm:prSet presAssocID="{87517767-B0CD-4ABB-933F-CF00FCFE6FFB}" presName="parentRect" presStyleLbl="alignNode1" presStyleIdx="1" presStyleCnt="3" custScaleX="124459"/>
      <dgm:spPr/>
    </dgm:pt>
    <dgm:pt modelId="{F829A7A5-6F51-4CDD-9DDE-D7000681CE4F}" type="pres">
      <dgm:prSet presAssocID="{87517767-B0CD-4ABB-933F-CF00FCFE6FFB}" presName="adorn" presStyleLbl="fgAccFollowNod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75DA55EF-BAC5-4A78-93EA-11E203497AB9}" type="pres">
      <dgm:prSet presAssocID="{B31F223D-4CAC-4369-9019-95252A41DED2}" presName="sibTrans" presStyleLbl="sibTrans2D1" presStyleIdx="0" presStyleCnt="0"/>
      <dgm:spPr/>
    </dgm:pt>
    <dgm:pt modelId="{9D83E93F-60B7-404C-8960-6BFD46FFBF36}" type="pres">
      <dgm:prSet presAssocID="{04C956D9-4EFA-42B7-AF7F-E54E74519AC0}" presName="compNode" presStyleCnt="0"/>
      <dgm:spPr/>
    </dgm:pt>
    <dgm:pt modelId="{9DC03440-6167-4E8E-963B-0AFB6A0EC6A9}" type="pres">
      <dgm:prSet presAssocID="{04C956D9-4EFA-42B7-AF7F-E54E74519AC0}" presName="childRect" presStyleLbl="bgAcc1" presStyleIdx="2" presStyleCnt="3" custScaleX="124459">
        <dgm:presLayoutVars>
          <dgm:bulletEnabled val="1"/>
        </dgm:presLayoutVars>
      </dgm:prSet>
      <dgm:spPr/>
    </dgm:pt>
    <dgm:pt modelId="{5A853FB9-9EA9-4F37-87DE-A3F47F05BB0A}" type="pres">
      <dgm:prSet presAssocID="{04C956D9-4EFA-42B7-AF7F-E54E74519AC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6D73711-C7E5-4CAC-BC76-DAECDA09DB6E}" type="pres">
      <dgm:prSet presAssocID="{04C956D9-4EFA-42B7-AF7F-E54E74519AC0}" presName="parentRect" presStyleLbl="alignNode1" presStyleIdx="2" presStyleCnt="3" custScaleX="124459"/>
      <dgm:spPr/>
    </dgm:pt>
    <dgm:pt modelId="{8A01B3EB-29BC-409C-9044-0AB57C865E30}" type="pres">
      <dgm:prSet presAssocID="{04C956D9-4EFA-42B7-AF7F-E54E74519AC0}" presName="adorn" presStyleLbl="fgAccFollowNod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9D17D904-6D6E-41E7-B7B5-4A60A2870BDA}" type="presOf" srcId="{B31F223D-4CAC-4369-9019-95252A41DED2}" destId="{75DA55EF-BAC5-4A78-93EA-11E203497AB9}" srcOrd="0" destOrd="0" presId="urn:microsoft.com/office/officeart/2005/8/layout/bList2"/>
    <dgm:cxn modelId="{11CB2908-744E-42A0-9D09-E75156413C62}" type="presOf" srcId="{DA7E76E4-83C5-428D-86DE-E83C0CECADEE}" destId="{DB3672A7-BCB9-45A4-B4F1-DE05DDB45021}" srcOrd="0" destOrd="3" presId="urn:microsoft.com/office/officeart/2005/8/layout/bList2"/>
    <dgm:cxn modelId="{51C3DA08-885D-4C1D-95B0-A1439726B7BC}" srcId="{87517767-B0CD-4ABB-933F-CF00FCFE6FFB}" destId="{07EED1F4-AADA-42B1-BED1-305597BD4095}" srcOrd="4" destOrd="0" parTransId="{E9395E55-AEEA-4CC3-98B8-9D8E1F197485}" sibTransId="{0A8F6AA7-9D16-4429-9E4A-F9716886C9C0}"/>
    <dgm:cxn modelId="{2241A420-5F97-4545-B366-02B8A6D8AA21}" type="presOf" srcId="{0B8871DD-FCC8-4D3E-B252-90A113674E23}" destId="{30713ABE-A6EC-4AAF-8131-9773B5FC7358}" srcOrd="0" destOrd="0" presId="urn:microsoft.com/office/officeart/2005/8/layout/bList2"/>
    <dgm:cxn modelId="{4A93BC27-DAF5-4583-838E-66EE41172380}" srcId="{E60C38CE-3CDA-43EB-BF23-8CFE53FD1B61}" destId="{87517767-B0CD-4ABB-933F-CF00FCFE6FFB}" srcOrd="1" destOrd="0" parTransId="{7C8F7D80-FFA3-4A17-B2B5-F10BA304BE4A}" sibTransId="{B31F223D-4CAC-4369-9019-95252A41DED2}"/>
    <dgm:cxn modelId="{C0331F31-ED63-4C13-8273-845F9BE9B080}" srcId="{04C956D9-4EFA-42B7-AF7F-E54E74519AC0}" destId="{BDCAA0F7-A15C-47DE-875E-034C5F804D8A}" srcOrd="0" destOrd="0" parTransId="{D6E5ADDA-3E04-4D0B-B061-C35B6EE685C9}" sibTransId="{07EAD188-677C-4A0E-9118-60242202A6A8}"/>
    <dgm:cxn modelId="{12F39232-16B7-4BBC-92EA-86AAAE3471F0}" srcId="{E60C38CE-3CDA-43EB-BF23-8CFE53FD1B61}" destId="{0B8871DD-FCC8-4D3E-B252-90A113674E23}" srcOrd="0" destOrd="0" parTransId="{9C55C2DD-667D-4400-87BB-90D6DCDFFF75}" sibTransId="{E906BD27-EF4B-4FDE-B683-ED15303BC814}"/>
    <dgm:cxn modelId="{4FAB4439-AC44-4A84-995E-B5D382F42083}" srcId="{04C956D9-4EFA-42B7-AF7F-E54E74519AC0}" destId="{49FC9C70-04F7-4E72-A7C7-98C3CE5A25C9}" srcOrd="1" destOrd="0" parTransId="{6BD7381B-5E27-4B23-9ED0-1AEA81FFE82B}" sibTransId="{CD44F3E7-35B0-410A-ADE6-05CD7B1906A3}"/>
    <dgm:cxn modelId="{684D553F-EB8A-4960-91CF-49571A82EED8}" srcId="{87517767-B0CD-4ABB-933F-CF00FCFE6FFB}" destId="{69F2DD03-85AD-4C33-A04E-91330CA2AF08}" srcOrd="5" destOrd="0" parTransId="{7F9501C3-511E-4945-96FC-18EA3D107575}" sibTransId="{E806D189-2FDD-4317-9CDD-D0B57F692EF6}"/>
    <dgm:cxn modelId="{59BF1544-10F5-459B-8728-ACBEA286BBCB}" srcId="{87517767-B0CD-4ABB-933F-CF00FCFE6FFB}" destId="{FB788C1A-E157-408D-A87E-D15873FBE00F}" srcOrd="0" destOrd="0" parTransId="{2BA09230-04D6-4BBF-8567-A1B2B36DE4AF}" sibTransId="{5CE60BDD-67C0-440D-9CD8-844D3F73C322}"/>
    <dgm:cxn modelId="{281B7247-1324-4DE7-B3D8-A0884DE9C4E1}" type="presOf" srcId="{49FC9C70-04F7-4E72-A7C7-98C3CE5A25C9}" destId="{9DC03440-6167-4E8E-963B-0AFB6A0EC6A9}" srcOrd="0" destOrd="1" presId="urn:microsoft.com/office/officeart/2005/8/layout/bList2"/>
    <dgm:cxn modelId="{487C944A-0EC4-442A-A843-7D8A210D680D}" type="presOf" srcId="{04C956D9-4EFA-42B7-AF7F-E54E74519AC0}" destId="{36D73711-C7E5-4CAC-BC76-DAECDA09DB6E}" srcOrd="1" destOrd="0" presId="urn:microsoft.com/office/officeart/2005/8/layout/bList2"/>
    <dgm:cxn modelId="{D6D7CB55-598A-4A9D-843B-0E76672FFEE1}" type="presOf" srcId="{87517767-B0CD-4ABB-933F-CF00FCFE6FFB}" destId="{7AE1E34B-8DCD-46E6-9F2D-D606C610E7A2}" srcOrd="1" destOrd="0" presId="urn:microsoft.com/office/officeart/2005/8/layout/bList2"/>
    <dgm:cxn modelId="{E3768472-4D04-4190-8B4E-4B350E370793}" type="presOf" srcId="{81F74B7E-9593-4B31-B588-1062309E9181}" destId="{B662C285-532B-40B6-A82F-569D3EED5995}" srcOrd="0" destOrd="0" presId="urn:microsoft.com/office/officeart/2005/8/layout/bList2"/>
    <dgm:cxn modelId="{DCC64A7F-075D-43F9-9882-46CCA4E7EE1A}" type="presOf" srcId="{69F2DD03-85AD-4C33-A04E-91330CA2AF08}" destId="{DB3672A7-BCB9-45A4-B4F1-DE05DDB45021}" srcOrd="0" destOrd="5" presId="urn:microsoft.com/office/officeart/2005/8/layout/bList2"/>
    <dgm:cxn modelId="{0E5F4590-5FE3-40EF-9B2F-74E250DF324E}" type="presOf" srcId="{E60C38CE-3CDA-43EB-BF23-8CFE53FD1B61}" destId="{B4804668-5DF0-4ECC-AECE-684E43320603}" srcOrd="0" destOrd="0" presId="urn:microsoft.com/office/officeart/2005/8/layout/bList2"/>
    <dgm:cxn modelId="{0E0BEC93-027F-48DC-BBD9-60328D06E3A1}" srcId="{E60C38CE-3CDA-43EB-BF23-8CFE53FD1B61}" destId="{04C956D9-4EFA-42B7-AF7F-E54E74519AC0}" srcOrd="2" destOrd="0" parTransId="{A01D7899-7F87-4B66-8F66-977548359BCC}" sibTransId="{E7F34352-BDB2-4716-88C8-647A619D2023}"/>
    <dgm:cxn modelId="{C85DC6AA-790F-4C4B-843C-4A0DBED72D9C}" type="presOf" srcId="{87517767-B0CD-4ABB-933F-CF00FCFE6FFB}" destId="{AD8E6A7C-C463-4F34-93A9-A2E2BD43EA01}" srcOrd="0" destOrd="0" presId="urn:microsoft.com/office/officeart/2005/8/layout/bList2"/>
    <dgm:cxn modelId="{D65843AE-6633-43FF-ABAF-8D23D18374DA}" type="presOf" srcId="{DBDDDA71-7788-4B96-A684-880D13F6AAE0}" destId="{DB3672A7-BCB9-45A4-B4F1-DE05DDB45021}" srcOrd="0" destOrd="2" presId="urn:microsoft.com/office/officeart/2005/8/layout/bList2"/>
    <dgm:cxn modelId="{F1C7A8BB-023F-4A3D-BFF7-B16716CAC22A}" srcId="{87517767-B0CD-4ABB-933F-CF00FCFE6FFB}" destId="{DBDDDA71-7788-4B96-A684-880D13F6AAE0}" srcOrd="2" destOrd="0" parTransId="{B01412EF-4B75-4FB6-B36B-324D47F4ADAF}" sibTransId="{6E4C0FB1-7B46-45E4-B6A7-F5B0135A9A9E}"/>
    <dgm:cxn modelId="{79839DCD-D4C2-4421-A29B-BA95A00C70C6}" srcId="{0B8871DD-FCC8-4D3E-B252-90A113674E23}" destId="{81F74B7E-9593-4B31-B588-1062309E9181}" srcOrd="0" destOrd="0" parTransId="{017847E6-8093-4420-9996-816B3285B3BA}" sibTransId="{E59FEB75-53B0-45E5-A25F-E6D56F0F3049}"/>
    <dgm:cxn modelId="{80D7ACD2-0E64-4DD5-A390-E88516FC939D}" type="presOf" srcId="{3C88A7F0-29F2-454D-90A8-8E6DDEF72F3E}" destId="{B662C285-532B-40B6-A82F-569D3EED5995}" srcOrd="0" destOrd="1" presId="urn:microsoft.com/office/officeart/2005/8/layout/bList2"/>
    <dgm:cxn modelId="{DA4795D6-312A-4D21-8183-B008D15FAD6F}" srcId="{87517767-B0CD-4ABB-933F-CF00FCFE6FFB}" destId="{78F1B08B-B160-4B55-938C-38AE81E2E3D6}" srcOrd="1" destOrd="0" parTransId="{D9BD9864-2361-4EF8-8AB2-499FE95F50EB}" sibTransId="{36C636B6-EF76-4FAE-873C-BBB4AC0FD29E}"/>
    <dgm:cxn modelId="{3344F3D6-A192-4AAC-BC5D-CA65AC30F639}" type="presOf" srcId="{0B8871DD-FCC8-4D3E-B252-90A113674E23}" destId="{3518D8C1-3865-4C8D-BF79-2FCE72687C3F}" srcOrd="1" destOrd="0" presId="urn:microsoft.com/office/officeart/2005/8/layout/bList2"/>
    <dgm:cxn modelId="{1FF3C2E3-1FC8-4B7E-8651-D22FB44955DF}" type="presOf" srcId="{07EED1F4-AADA-42B1-BED1-305597BD4095}" destId="{DB3672A7-BCB9-45A4-B4F1-DE05DDB45021}" srcOrd="0" destOrd="4" presId="urn:microsoft.com/office/officeart/2005/8/layout/bList2"/>
    <dgm:cxn modelId="{FA62FDEC-FD0A-41BB-A06C-B953D2ABBA63}" type="presOf" srcId="{E906BD27-EF4B-4FDE-B683-ED15303BC814}" destId="{A2DAAC39-A5F8-4755-97CA-4DF2CCC02612}" srcOrd="0" destOrd="0" presId="urn:microsoft.com/office/officeart/2005/8/layout/bList2"/>
    <dgm:cxn modelId="{75CC93EE-2D4D-4EC4-93DC-7172E0DC0062}" type="presOf" srcId="{BDCAA0F7-A15C-47DE-875E-034C5F804D8A}" destId="{9DC03440-6167-4E8E-963B-0AFB6A0EC6A9}" srcOrd="0" destOrd="0" presId="urn:microsoft.com/office/officeart/2005/8/layout/bList2"/>
    <dgm:cxn modelId="{A95AA0EF-E415-4AE7-9E3C-9804816EB6C4}" type="presOf" srcId="{04C956D9-4EFA-42B7-AF7F-E54E74519AC0}" destId="{5A853FB9-9EA9-4F37-87DE-A3F47F05BB0A}" srcOrd="0" destOrd="0" presId="urn:microsoft.com/office/officeart/2005/8/layout/bList2"/>
    <dgm:cxn modelId="{E31E4BF7-4508-4CF1-8099-AF6371B6B5EA}" type="presOf" srcId="{78F1B08B-B160-4B55-938C-38AE81E2E3D6}" destId="{DB3672A7-BCB9-45A4-B4F1-DE05DDB45021}" srcOrd="0" destOrd="1" presId="urn:microsoft.com/office/officeart/2005/8/layout/bList2"/>
    <dgm:cxn modelId="{CC938EF8-C3BD-4726-B8C7-C2DE9D8D3694}" type="presOf" srcId="{FB788C1A-E157-408D-A87E-D15873FBE00F}" destId="{DB3672A7-BCB9-45A4-B4F1-DE05DDB45021}" srcOrd="0" destOrd="0" presId="urn:microsoft.com/office/officeart/2005/8/layout/bList2"/>
    <dgm:cxn modelId="{6207E8FB-5CE3-4718-BDC2-A52FE2865C9B}" srcId="{87517767-B0CD-4ABB-933F-CF00FCFE6FFB}" destId="{DA7E76E4-83C5-428D-86DE-E83C0CECADEE}" srcOrd="3" destOrd="0" parTransId="{89DAA8BD-A190-4D75-9140-6DD421AC90F2}" sibTransId="{2779514E-9E47-4149-998C-B1B30F2A9014}"/>
    <dgm:cxn modelId="{682A87FC-753E-4677-AF04-6BB2AB0B0F43}" srcId="{0B8871DD-FCC8-4D3E-B252-90A113674E23}" destId="{3C88A7F0-29F2-454D-90A8-8E6DDEF72F3E}" srcOrd="1" destOrd="0" parTransId="{3FBA8580-9F0F-4B35-BB98-5EF33E59EC71}" sibTransId="{36248C4A-7535-4707-BE04-2DCEC66984AD}"/>
    <dgm:cxn modelId="{17ED864C-2493-4D2C-88F3-72C1A258F9CE}" type="presParOf" srcId="{B4804668-5DF0-4ECC-AECE-684E43320603}" destId="{00B90FFF-95A0-4A40-B204-2344642071DF}" srcOrd="0" destOrd="0" presId="urn:microsoft.com/office/officeart/2005/8/layout/bList2"/>
    <dgm:cxn modelId="{C17FCCFF-22FB-44D8-9367-15FA074365F0}" type="presParOf" srcId="{00B90FFF-95A0-4A40-B204-2344642071DF}" destId="{B662C285-532B-40B6-A82F-569D3EED5995}" srcOrd="0" destOrd="0" presId="urn:microsoft.com/office/officeart/2005/8/layout/bList2"/>
    <dgm:cxn modelId="{B936A534-270C-4AAC-86C8-DE2389A4D6FC}" type="presParOf" srcId="{00B90FFF-95A0-4A40-B204-2344642071DF}" destId="{30713ABE-A6EC-4AAF-8131-9773B5FC7358}" srcOrd="1" destOrd="0" presId="urn:microsoft.com/office/officeart/2005/8/layout/bList2"/>
    <dgm:cxn modelId="{87CE3467-C1DE-4FC0-85B6-3B77DA544891}" type="presParOf" srcId="{00B90FFF-95A0-4A40-B204-2344642071DF}" destId="{3518D8C1-3865-4C8D-BF79-2FCE72687C3F}" srcOrd="2" destOrd="0" presId="urn:microsoft.com/office/officeart/2005/8/layout/bList2"/>
    <dgm:cxn modelId="{45A10553-7287-42CA-8CDB-40647FA1321B}" type="presParOf" srcId="{00B90FFF-95A0-4A40-B204-2344642071DF}" destId="{F570E72C-2031-4101-8D22-E8B8C3ECCCD7}" srcOrd="3" destOrd="0" presId="urn:microsoft.com/office/officeart/2005/8/layout/bList2"/>
    <dgm:cxn modelId="{B83E10B3-C134-409A-8D95-64F408640ACA}" type="presParOf" srcId="{B4804668-5DF0-4ECC-AECE-684E43320603}" destId="{A2DAAC39-A5F8-4755-97CA-4DF2CCC02612}" srcOrd="1" destOrd="0" presId="urn:microsoft.com/office/officeart/2005/8/layout/bList2"/>
    <dgm:cxn modelId="{07C55EBC-9463-4284-8D0A-D1B0686EE34B}" type="presParOf" srcId="{B4804668-5DF0-4ECC-AECE-684E43320603}" destId="{7EA5A974-C346-4B2A-BAEB-C3A9286B1140}" srcOrd="2" destOrd="0" presId="urn:microsoft.com/office/officeart/2005/8/layout/bList2"/>
    <dgm:cxn modelId="{A6D26CE3-8787-4F78-A6C0-CBB5D33689C7}" type="presParOf" srcId="{7EA5A974-C346-4B2A-BAEB-C3A9286B1140}" destId="{DB3672A7-BCB9-45A4-B4F1-DE05DDB45021}" srcOrd="0" destOrd="0" presId="urn:microsoft.com/office/officeart/2005/8/layout/bList2"/>
    <dgm:cxn modelId="{8B395060-9966-42AC-8E04-D316342A2F40}" type="presParOf" srcId="{7EA5A974-C346-4B2A-BAEB-C3A9286B1140}" destId="{AD8E6A7C-C463-4F34-93A9-A2E2BD43EA01}" srcOrd="1" destOrd="0" presId="urn:microsoft.com/office/officeart/2005/8/layout/bList2"/>
    <dgm:cxn modelId="{7A26DC90-8962-4FBB-A36F-D9B3468A6F03}" type="presParOf" srcId="{7EA5A974-C346-4B2A-BAEB-C3A9286B1140}" destId="{7AE1E34B-8DCD-46E6-9F2D-D606C610E7A2}" srcOrd="2" destOrd="0" presId="urn:microsoft.com/office/officeart/2005/8/layout/bList2"/>
    <dgm:cxn modelId="{A6A28439-95B2-4969-B116-C1B47B6C1840}" type="presParOf" srcId="{7EA5A974-C346-4B2A-BAEB-C3A9286B1140}" destId="{F829A7A5-6F51-4CDD-9DDE-D7000681CE4F}" srcOrd="3" destOrd="0" presId="urn:microsoft.com/office/officeart/2005/8/layout/bList2"/>
    <dgm:cxn modelId="{D7A14124-08B7-4DC6-960C-5769AEB030A9}" type="presParOf" srcId="{B4804668-5DF0-4ECC-AECE-684E43320603}" destId="{75DA55EF-BAC5-4A78-93EA-11E203497AB9}" srcOrd="3" destOrd="0" presId="urn:microsoft.com/office/officeart/2005/8/layout/bList2"/>
    <dgm:cxn modelId="{65B1B35A-0943-4EAD-A169-445CD549E0F6}" type="presParOf" srcId="{B4804668-5DF0-4ECC-AECE-684E43320603}" destId="{9D83E93F-60B7-404C-8960-6BFD46FFBF36}" srcOrd="4" destOrd="0" presId="urn:microsoft.com/office/officeart/2005/8/layout/bList2"/>
    <dgm:cxn modelId="{93CAFD64-B469-48E4-8CEF-D3BF676D3C11}" type="presParOf" srcId="{9D83E93F-60B7-404C-8960-6BFD46FFBF36}" destId="{9DC03440-6167-4E8E-963B-0AFB6A0EC6A9}" srcOrd="0" destOrd="0" presId="urn:microsoft.com/office/officeart/2005/8/layout/bList2"/>
    <dgm:cxn modelId="{881F7F7B-77AA-48F5-A70F-CF13D0015BF0}" type="presParOf" srcId="{9D83E93F-60B7-404C-8960-6BFD46FFBF36}" destId="{5A853FB9-9EA9-4F37-87DE-A3F47F05BB0A}" srcOrd="1" destOrd="0" presId="urn:microsoft.com/office/officeart/2005/8/layout/bList2"/>
    <dgm:cxn modelId="{5A8A0026-3A9E-4A49-927D-094A00314980}" type="presParOf" srcId="{9D83E93F-60B7-404C-8960-6BFD46FFBF36}" destId="{36D73711-C7E5-4CAC-BC76-DAECDA09DB6E}" srcOrd="2" destOrd="0" presId="urn:microsoft.com/office/officeart/2005/8/layout/bList2"/>
    <dgm:cxn modelId="{AC6BC5C9-60FF-445E-8EF2-BE3EB423CB8B}" type="presParOf" srcId="{9D83E93F-60B7-404C-8960-6BFD46FFBF36}" destId="{8A01B3EB-29BC-409C-9044-0AB57C865E3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8E4DACB-8865-4DFD-88B3-41A6B854629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GT"/>
        </a:p>
      </dgm:t>
    </dgm:pt>
    <dgm:pt modelId="{B6F3DD32-A1D4-4F46-854E-C7517548ECBD}">
      <dgm:prSet phldrT="[Texto]" custT="1"/>
      <dgm:spPr>
        <a:solidFill>
          <a:schemeClr val="accent3">
            <a:lumMod val="40000"/>
            <a:lumOff val="60000"/>
          </a:schemeClr>
        </a:solidFill>
        <a:ln w="1270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los </a:t>
          </a:r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riesgos macroeconómicos</a:t>
          </a:r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se han </a:t>
          </a:r>
          <a:r>
            <a:rPr lang="es-MX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aplicado subsidios y otras intervenciones del gobierno para mitigar el impacto en los sectores más vulnerables, como las aplicadas en 2009, 2020 y 2022. Adicionalmente, en la legislación tributaria el gasto público con coparticipación de impuestos determinados se ajusta en función del nivel de recaudación y existen diferentes fondos para hacer frente a los shocks.</a:t>
          </a:r>
          <a:endParaRPr lang="es-GT" sz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163362B9-7072-4B37-AF94-1F59765DE894}" type="parTrans" cxnId="{6F64C259-DE11-4825-9EF1-B3B73267237B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4A00435-96EF-4F85-9385-F88A10B49552}" type="sibTrans" cxnId="{6F64C259-DE11-4825-9EF1-B3B73267237B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7692E54-914F-4B32-BDD5-422B95FDE0B2}">
      <dgm:prSet phldrT="[Texto]" custT="1"/>
      <dgm:spPr>
        <a:solidFill>
          <a:schemeClr val="accent3">
            <a:lumMod val="40000"/>
            <a:lumOff val="60000"/>
          </a:schemeClr>
        </a:solidFill>
        <a:ln w="1270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la </a:t>
          </a:r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deuda pública </a:t>
          </a:r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se cuenta con control directo por la aprobación por medio del Congreso de la República y la existencia de un fondo global de amortización de la deuda que se capitaliza constantemente.</a:t>
          </a:r>
        </a:p>
      </dgm:t>
    </dgm:pt>
    <dgm:pt modelId="{D155FEE6-B0A1-40F8-842C-EB11A232B318}" type="parTrans" cxnId="{4159C8C2-03BD-4F60-9E58-47C9810065EC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396D57BB-7D75-43AF-BB28-7DA600B67BF7}" type="sibTrans" cxnId="{4159C8C2-03BD-4F60-9E58-47C9810065EC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D3E0EF8D-6D47-4197-9119-030EA8C71E28}">
      <dgm:prSet phldrT="[Texto]" custT="1"/>
      <dgm:spPr>
        <a:solidFill>
          <a:schemeClr val="accent3">
            <a:lumMod val="40000"/>
            <a:lumOff val="60000"/>
          </a:schemeClr>
        </a:solidFill>
        <a:ln w="1270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las </a:t>
          </a:r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municipalidades,</a:t>
          </a:r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se dio una importante reforma estructural en 2010 en el Código Municipal con la restricción al endeudamiento municipal y las municipalidades tienen obligación de reportar stock de deuda y nuevo endeudamiento contratado al Ministerio de Finanzas Públicas. </a:t>
          </a:r>
        </a:p>
      </dgm:t>
    </dgm:pt>
    <dgm:pt modelId="{A5EC2ED7-858D-4480-A1E0-412B576FD6B1}" type="parTrans" cxnId="{21B5D113-255E-4F25-8768-B5F1DE5D8FD6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0F703241-3CC4-44F7-BBD2-45D784448D6A}" type="sibTrans" cxnId="{21B5D113-255E-4F25-8768-B5F1DE5D8FD6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FEDECDC3-9B3B-4043-8AAB-4EB28FBA6F57}">
      <dgm:prSet custT="1"/>
      <dgm:spPr>
        <a:solidFill>
          <a:schemeClr val="accent3">
            <a:lumMod val="40000"/>
            <a:lumOff val="60000"/>
          </a:schemeClr>
        </a:solidFill>
        <a:ln w="12700"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pPr algn="just"/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En los </a:t>
          </a:r>
          <a:r>
            <a:rPr lang="es-GT" sz="12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riesgos ambientales por desastres naturales</a:t>
          </a:r>
          <a:r>
            <a:rPr lang="es-GT" sz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se cuenta con diversos instrumentos, entre ellos la  Estrategia Financiera ante el Riesgo de Desastres y un plan operativo, el seguro CCRIF y CAT DDO, fondo emergente, posibilidad de hacer reorientaciones presupuestarias en caso de emergencia, Fondo Nacional de Reducción de Desastres.</a:t>
          </a:r>
        </a:p>
      </dgm:t>
    </dgm:pt>
    <dgm:pt modelId="{5320F2C0-92DE-4FB7-BE2F-8B53AD0A3E2E}" type="parTrans" cxnId="{96428440-FC18-4B20-8F0F-70CD2A178EB8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8C3A9334-6657-4C39-8AD8-A14420D41D4F}" type="sibTrans" cxnId="{96428440-FC18-4B20-8F0F-70CD2A178EB8}">
      <dgm:prSet/>
      <dgm:spPr/>
      <dgm:t>
        <a:bodyPr/>
        <a:lstStyle/>
        <a:p>
          <a:endParaRPr lang="es-GT" sz="1800"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gm:t>
    </dgm:pt>
    <dgm:pt modelId="{A1EED201-9B55-4C01-9F50-2A5E46435CF7}" type="pres">
      <dgm:prSet presAssocID="{38E4DACB-8865-4DFD-88B3-41A6B8546292}" presName="Name0" presStyleCnt="0">
        <dgm:presLayoutVars>
          <dgm:chMax val="7"/>
          <dgm:chPref val="7"/>
          <dgm:dir/>
        </dgm:presLayoutVars>
      </dgm:prSet>
      <dgm:spPr/>
    </dgm:pt>
    <dgm:pt modelId="{54241A78-D13C-4102-B0FA-0BAC533BE307}" type="pres">
      <dgm:prSet presAssocID="{38E4DACB-8865-4DFD-88B3-41A6B8546292}" presName="Name1" presStyleCnt="0"/>
      <dgm:spPr/>
    </dgm:pt>
    <dgm:pt modelId="{1F6106D5-A199-43D7-935D-9C8EE4C43FA4}" type="pres">
      <dgm:prSet presAssocID="{38E4DACB-8865-4DFD-88B3-41A6B8546292}" presName="cycle" presStyleCnt="0"/>
      <dgm:spPr/>
    </dgm:pt>
    <dgm:pt modelId="{48BE84E2-C5C8-464E-9AB8-81461BA527B2}" type="pres">
      <dgm:prSet presAssocID="{38E4DACB-8865-4DFD-88B3-41A6B8546292}" presName="srcNode" presStyleLbl="node1" presStyleIdx="0" presStyleCnt="4"/>
      <dgm:spPr/>
    </dgm:pt>
    <dgm:pt modelId="{AF0BB5F4-E5FE-4795-BAC9-E9D9AA50777F}" type="pres">
      <dgm:prSet presAssocID="{38E4DACB-8865-4DFD-88B3-41A6B8546292}" presName="conn" presStyleLbl="parChTrans1D2" presStyleIdx="0" presStyleCnt="1"/>
      <dgm:spPr/>
    </dgm:pt>
    <dgm:pt modelId="{EEAD5D19-D780-4FDE-9D84-3097A41104F2}" type="pres">
      <dgm:prSet presAssocID="{38E4DACB-8865-4DFD-88B3-41A6B8546292}" presName="extraNode" presStyleLbl="node1" presStyleIdx="0" presStyleCnt="4"/>
      <dgm:spPr/>
    </dgm:pt>
    <dgm:pt modelId="{FBAB8A7F-DCC6-4D62-B790-250B7BBE0A2A}" type="pres">
      <dgm:prSet presAssocID="{38E4DACB-8865-4DFD-88B3-41A6B8546292}" presName="dstNode" presStyleLbl="node1" presStyleIdx="0" presStyleCnt="4"/>
      <dgm:spPr/>
    </dgm:pt>
    <dgm:pt modelId="{D54A0750-2996-4A97-8660-2E84BF07A9BD}" type="pres">
      <dgm:prSet presAssocID="{B6F3DD32-A1D4-4F46-854E-C7517548ECBD}" presName="text_1" presStyleLbl="node1" presStyleIdx="0" presStyleCnt="4" custScaleY="123810">
        <dgm:presLayoutVars>
          <dgm:bulletEnabled val="1"/>
        </dgm:presLayoutVars>
      </dgm:prSet>
      <dgm:spPr/>
    </dgm:pt>
    <dgm:pt modelId="{05BE9C46-BDE6-44AC-9FAC-29773EE492E9}" type="pres">
      <dgm:prSet presAssocID="{B6F3DD32-A1D4-4F46-854E-C7517548ECBD}" presName="accent_1" presStyleCnt="0"/>
      <dgm:spPr/>
    </dgm:pt>
    <dgm:pt modelId="{3ABF92CB-FFC7-4D1C-B005-B8764074B191}" type="pres">
      <dgm:prSet presAssocID="{B6F3DD32-A1D4-4F46-854E-C7517548ECBD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33000" r="-33000"/>
          </a:stretch>
        </a:blipFill>
      </dgm:spPr>
    </dgm:pt>
    <dgm:pt modelId="{6A693DA9-E227-4314-9155-87B9C4E63689}" type="pres">
      <dgm:prSet presAssocID="{37692E54-914F-4B32-BDD5-422B95FDE0B2}" presName="text_2" presStyleLbl="node1" presStyleIdx="1" presStyleCnt="4">
        <dgm:presLayoutVars>
          <dgm:bulletEnabled val="1"/>
        </dgm:presLayoutVars>
      </dgm:prSet>
      <dgm:spPr/>
    </dgm:pt>
    <dgm:pt modelId="{FABB04E2-7737-466B-B90F-2FFBC11B3C30}" type="pres">
      <dgm:prSet presAssocID="{37692E54-914F-4B32-BDD5-422B95FDE0B2}" presName="accent_2" presStyleCnt="0"/>
      <dgm:spPr/>
    </dgm:pt>
    <dgm:pt modelId="{F5EC05AC-19E1-4C7D-872F-CBFDF2ACEF7B}" type="pres">
      <dgm:prSet presAssocID="{37692E54-914F-4B32-BDD5-422B95FDE0B2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103C4B91-21D8-4687-B101-CE70470C4357}" type="pres">
      <dgm:prSet presAssocID="{D3E0EF8D-6D47-4197-9119-030EA8C71E28}" presName="text_3" presStyleLbl="node1" presStyleIdx="2" presStyleCnt="4">
        <dgm:presLayoutVars>
          <dgm:bulletEnabled val="1"/>
        </dgm:presLayoutVars>
      </dgm:prSet>
      <dgm:spPr/>
    </dgm:pt>
    <dgm:pt modelId="{FB516313-1CBC-4508-9228-09C276022664}" type="pres">
      <dgm:prSet presAssocID="{D3E0EF8D-6D47-4197-9119-030EA8C71E28}" presName="accent_3" presStyleCnt="0"/>
      <dgm:spPr/>
    </dgm:pt>
    <dgm:pt modelId="{447D0EB4-86E3-4BBF-A8D8-8D19D4CAFAC8}" type="pres">
      <dgm:prSet presAssocID="{D3E0EF8D-6D47-4197-9119-030EA8C71E28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26000" r="-26000"/>
          </a:stretch>
        </a:blipFill>
      </dgm:spPr>
    </dgm:pt>
    <dgm:pt modelId="{2F946C3A-90FA-4165-B22A-9064719A493E}" type="pres">
      <dgm:prSet presAssocID="{FEDECDC3-9B3B-4043-8AAB-4EB28FBA6F57}" presName="text_4" presStyleLbl="node1" presStyleIdx="3" presStyleCnt="4">
        <dgm:presLayoutVars>
          <dgm:bulletEnabled val="1"/>
        </dgm:presLayoutVars>
      </dgm:prSet>
      <dgm:spPr/>
    </dgm:pt>
    <dgm:pt modelId="{D2A45971-6BF5-4EF7-9270-C50F6B9B458C}" type="pres">
      <dgm:prSet presAssocID="{FEDECDC3-9B3B-4043-8AAB-4EB28FBA6F57}" presName="accent_4" presStyleCnt="0"/>
      <dgm:spPr/>
    </dgm:pt>
    <dgm:pt modelId="{818C9CFA-65AB-45C9-9D55-053E5996717A}" type="pres">
      <dgm:prSet presAssocID="{FEDECDC3-9B3B-4043-8AAB-4EB28FBA6F57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</dgm:spPr>
    </dgm:pt>
  </dgm:ptLst>
  <dgm:cxnLst>
    <dgm:cxn modelId="{21B5D113-255E-4F25-8768-B5F1DE5D8FD6}" srcId="{38E4DACB-8865-4DFD-88B3-41A6B8546292}" destId="{D3E0EF8D-6D47-4197-9119-030EA8C71E28}" srcOrd="2" destOrd="0" parTransId="{A5EC2ED7-858D-4480-A1E0-412B576FD6B1}" sibTransId="{0F703241-3CC4-44F7-BBD2-45D784448D6A}"/>
    <dgm:cxn modelId="{96428440-FC18-4B20-8F0F-70CD2A178EB8}" srcId="{38E4DACB-8865-4DFD-88B3-41A6B8546292}" destId="{FEDECDC3-9B3B-4043-8AAB-4EB28FBA6F57}" srcOrd="3" destOrd="0" parTransId="{5320F2C0-92DE-4FB7-BE2F-8B53AD0A3E2E}" sibTransId="{8C3A9334-6657-4C39-8AD8-A14420D41D4F}"/>
    <dgm:cxn modelId="{6F64C259-DE11-4825-9EF1-B3B73267237B}" srcId="{38E4DACB-8865-4DFD-88B3-41A6B8546292}" destId="{B6F3DD32-A1D4-4F46-854E-C7517548ECBD}" srcOrd="0" destOrd="0" parTransId="{163362B9-7072-4B37-AF94-1F59765DE894}" sibTransId="{F4A00435-96EF-4F85-9385-F88A10B49552}"/>
    <dgm:cxn modelId="{E82CE564-135F-44E3-8F05-B42A3F4AC4F2}" type="presOf" srcId="{37692E54-914F-4B32-BDD5-422B95FDE0B2}" destId="{6A693DA9-E227-4314-9155-87B9C4E63689}" srcOrd="0" destOrd="0" presId="urn:microsoft.com/office/officeart/2008/layout/VerticalCurvedList"/>
    <dgm:cxn modelId="{7A2EA968-51B4-4D1E-98B2-1C681FF0B8EE}" type="presOf" srcId="{B6F3DD32-A1D4-4F46-854E-C7517548ECBD}" destId="{D54A0750-2996-4A97-8660-2E84BF07A9BD}" srcOrd="0" destOrd="0" presId="urn:microsoft.com/office/officeart/2008/layout/VerticalCurvedList"/>
    <dgm:cxn modelId="{4351E5A1-A3F8-4D83-B76E-27B84660C2D2}" type="presOf" srcId="{38E4DACB-8865-4DFD-88B3-41A6B8546292}" destId="{A1EED201-9B55-4C01-9F50-2A5E46435CF7}" srcOrd="0" destOrd="0" presId="urn:microsoft.com/office/officeart/2008/layout/VerticalCurvedList"/>
    <dgm:cxn modelId="{8860E3C1-503E-46B7-9C04-2F834B4181D1}" type="presOf" srcId="{D3E0EF8D-6D47-4197-9119-030EA8C71E28}" destId="{103C4B91-21D8-4687-B101-CE70470C4357}" srcOrd="0" destOrd="0" presId="urn:microsoft.com/office/officeart/2008/layout/VerticalCurvedList"/>
    <dgm:cxn modelId="{4159C8C2-03BD-4F60-9E58-47C9810065EC}" srcId="{38E4DACB-8865-4DFD-88B3-41A6B8546292}" destId="{37692E54-914F-4B32-BDD5-422B95FDE0B2}" srcOrd="1" destOrd="0" parTransId="{D155FEE6-B0A1-40F8-842C-EB11A232B318}" sibTransId="{396D57BB-7D75-43AF-BB28-7DA600B67BF7}"/>
    <dgm:cxn modelId="{8111F5D4-1686-4838-9632-CD02EB3F0AB1}" type="presOf" srcId="{FEDECDC3-9B3B-4043-8AAB-4EB28FBA6F57}" destId="{2F946C3A-90FA-4165-B22A-9064719A493E}" srcOrd="0" destOrd="0" presId="urn:microsoft.com/office/officeart/2008/layout/VerticalCurvedList"/>
    <dgm:cxn modelId="{D133C8F5-E6CA-4266-B42B-55A7EBF6D166}" type="presOf" srcId="{F4A00435-96EF-4F85-9385-F88A10B49552}" destId="{AF0BB5F4-E5FE-4795-BAC9-E9D9AA50777F}" srcOrd="0" destOrd="0" presId="urn:microsoft.com/office/officeart/2008/layout/VerticalCurvedList"/>
    <dgm:cxn modelId="{4B86DC7C-2982-4D5D-8715-6EC2D2F58CEA}" type="presParOf" srcId="{A1EED201-9B55-4C01-9F50-2A5E46435CF7}" destId="{54241A78-D13C-4102-B0FA-0BAC533BE307}" srcOrd="0" destOrd="0" presId="urn:microsoft.com/office/officeart/2008/layout/VerticalCurvedList"/>
    <dgm:cxn modelId="{753D8E3F-9616-4BBA-909E-9ED63748C437}" type="presParOf" srcId="{54241A78-D13C-4102-B0FA-0BAC533BE307}" destId="{1F6106D5-A199-43D7-935D-9C8EE4C43FA4}" srcOrd="0" destOrd="0" presId="urn:microsoft.com/office/officeart/2008/layout/VerticalCurvedList"/>
    <dgm:cxn modelId="{096BF362-D603-434F-9546-74E6CBD1F511}" type="presParOf" srcId="{1F6106D5-A199-43D7-935D-9C8EE4C43FA4}" destId="{48BE84E2-C5C8-464E-9AB8-81461BA527B2}" srcOrd="0" destOrd="0" presId="urn:microsoft.com/office/officeart/2008/layout/VerticalCurvedList"/>
    <dgm:cxn modelId="{45B4F2DC-0823-4006-A39E-52E470539828}" type="presParOf" srcId="{1F6106D5-A199-43D7-935D-9C8EE4C43FA4}" destId="{AF0BB5F4-E5FE-4795-BAC9-E9D9AA50777F}" srcOrd="1" destOrd="0" presId="urn:microsoft.com/office/officeart/2008/layout/VerticalCurvedList"/>
    <dgm:cxn modelId="{7B89DAE1-9160-47EE-89B4-B22D78D8CB69}" type="presParOf" srcId="{1F6106D5-A199-43D7-935D-9C8EE4C43FA4}" destId="{EEAD5D19-D780-4FDE-9D84-3097A41104F2}" srcOrd="2" destOrd="0" presId="urn:microsoft.com/office/officeart/2008/layout/VerticalCurvedList"/>
    <dgm:cxn modelId="{A7B65913-ABC0-46CA-897D-40D54BA1B70C}" type="presParOf" srcId="{1F6106D5-A199-43D7-935D-9C8EE4C43FA4}" destId="{FBAB8A7F-DCC6-4D62-B790-250B7BBE0A2A}" srcOrd="3" destOrd="0" presId="urn:microsoft.com/office/officeart/2008/layout/VerticalCurvedList"/>
    <dgm:cxn modelId="{F9A49A5D-4B49-4F37-B0D0-DF91EED451DF}" type="presParOf" srcId="{54241A78-D13C-4102-B0FA-0BAC533BE307}" destId="{D54A0750-2996-4A97-8660-2E84BF07A9BD}" srcOrd="1" destOrd="0" presId="urn:microsoft.com/office/officeart/2008/layout/VerticalCurvedList"/>
    <dgm:cxn modelId="{15851438-EBD5-44C8-AC04-1F1AE768429C}" type="presParOf" srcId="{54241A78-D13C-4102-B0FA-0BAC533BE307}" destId="{05BE9C46-BDE6-44AC-9FAC-29773EE492E9}" srcOrd="2" destOrd="0" presId="urn:microsoft.com/office/officeart/2008/layout/VerticalCurvedList"/>
    <dgm:cxn modelId="{3ADF81B8-F774-43E4-975C-6E3245980F0E}" type="presParOf" srcId="{05BE9C46-BDE6-44AC-9FAC-29773EE492E9}" destId="{3ABF92CB-FFC7-4D1C-B005-B8764074B191}" srcOrd="0" destOrd="0" presId="urn:microsoft.com/office/officeart/2008/layout/VerticalCurvedList"/>
    <dgm:cxn modelId="{5E469E60-8B23-47B2-BD82-58D7AAEB442A}" type="presParOf" srcId="{54241A78-D13C-4102-B0FA-0BAC533BE307}" destId="{6A693DA9-E227-4314-9155-87B9C4E63689}" srcOrd="3" destOrd="0" presId="urn:microsoft.com/office/officeart/2008/layout/VerticalCurvedList"/>
    <dgm:cxn modelId="{61A64C8D-AE68-4EE8-8462-87996F71E001}" type="presParOf" srcId="{54241A78-D13C-4102-B0FA-0BAC533BE307}" destId="{FABB04E2-7737-466B-B90F-2FFBC11B3C30}" srcOrd="4" destOrd="0" presId="urn:microsoft.com/office/officeart/2008/layout/VerticalCurvedList"/>
    <dgm:cxn modelId="{AD8BF8DB-A7D9-40F4-BACC-1668E69504ED}" type="presParOf" srcId="{FABB04E2-7737-466B-B90F-2FFBC11B3C30}" destId="{F5EC05AC-19E1-4C7D-872F-CBFDF2ACEF7B}" srcOrd="0" destOrd="0" presId="urn:microsoft.com/office/officeart/2008/layout/VerticalCurvedList"/>
    <dgm:cxn modelId="{954BD60D-CD21-4B5A-B59E-1D1855A255F4}" type="presParOf" srcId="{54241A78-D13C-4102-B0FA-0BAC533BE307}" destId="{103C4B91-21D8-4687-B101-CE70470C4357}" srcOrd="5" destOrd="0" presId="urn:microsoft.com/office/officeart/2008/layout/VerticalCurvedList"/>
    <dgm:cxn modelId="{5639DE7F-D9F5-413A-ABD4-53DB33FFE638}" type="presParOf" srcId="{54241A78-D13C-4102-B0FA-0BAC533BE307}" destId="{FB516313-1CBC-4508-9228-09C276022664}" srcOrd="6" destOrd="0" presId="urn:microsoft.com/office/officeart/2008/layout/VerticalCurvedList"/>
    <dgm:cxn modelId="{4E248FE8-BC41-4952-9AA9-313BE3BDE09D}" type="presParOf" srcId="{FB516313-1CBC-4508-9228-09C276022664}" destId="{447D0EB4-86E3-4BBF-A8D8-8D19D4CAFAC8}" srcOrd="0" destOrd="0" presId="urn:microsoft.com/office/officeart/2008/layout/VerticalCurvedList"/>
    <dgm:cxn modelId="{AA0C766A-71A7-4443-ADA7-C7934B80EE23}" type="presParOf" srcId="{54241A78-D13C-4102-B0FA-0BAC533BE307}" destId="{2F946C3A-90FA-4165-B22A-9064719A493E}" srcOrd="7" destOrd="0" presId="urn:microsoft.com/office/officeart/2008/layout/VerticalCurvedList"/>
    <dgm:cxn modelId="{74131106-9157-4A80-824E-18FC3480F35C}" type="presParOf" srcId="{54241A78-D13C-4102-B0FA-0BAC533BE307}" destId="{D2A45971-6BF5-4EF7-9270-C50F6B9B458C}" srcOrd="8" destOrd="0" presId="urn:microsoft.com/office/officeart/2008/layout/VerticalCurvedList"/>
    <dgm:cxn modelId="{57F45D4C-5BAA-4914-878E-02193B09DAC9}" type="presParOf" srcId="{D2A45971-6BF5-4EF7-9270-C50F6B9B458C}" destId="{818C9CFA-65AB-45C9-9D55-053E599671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607143-6D0F-4E3E-B883-13C10052BE3B}">
      <dsp:nvSpPr>
        <dsp:cNvPr id="0" name=""/>
        <dsp:cNvSpPr/>
      </dsp:nvSpPr>
      <dsp:spPr>
        <a:xfrm>
          <a:off x="1999116" y="2019021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2. Desarrollo Social</a:t>
          </a:r>
        </a:p>
      </dsp:txBody>
      <dsp:txXfrm>
        <a:off x="2218324" y="2207205"/>
        <a:ext cx="976988" cy="838720"/>
      </dsp:txXfrm>
    </dsp:sp>
    <dsp:sp modelId="{56E745D9-56D5-401A-923C-E4008B17CBA7}">
      <dsp:nvSpPr>
        <dsp:cNvPr id="0" name=""/>
        <dsp:cNvSpPr/>
      </dsp:nvSpPr>
      <dsp:spPr>
        <a:xfrm>
          <a:off x="2033127" y="2562503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CACED-1D8A-4D24-A7DE-73137B78B46F}">
      <dsp:nvSpPr>
        <dsp:cNvPr id="0" name=""/>
        <dsp:cNvSpPr/>
      </dsp:nvSpPr>
      <dsp:spPr>
        <a:xfrm>
          <a:off x="781676" y="1347414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8C02DD-6CE3-45E0-A128-56DA8044333D}">
      <dsp:nvSpPr>
        <dsp:cNvPr id="0" name=""/>
        <dsp:cNvSpPr/>
      </dsp:nvSpPr>
      <dsp:spPr>
        <a:xfrm>
          <a:off x="1789592" y="2400771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11D94D-A0DB-4FC3-8DFD-8206A6300311}">
      <dsp:nvSpPr>
        <dsp:cNvPr id="0" name=""/>
        <dsp:cNvSpPr/>
      </dsp:nvSpPr>
      <dsp:spPr>
        <a:xfrm>
          <a:off x="3217427" y="1343213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3. Protección, Asistencia y Seguridad Social</a:t>
          </a:r>
        </a:p>
      </dsp:txBody>
      <dsp:txXfrm>
        <a:off x="3436635" y="1531397"/>
        <a:ext cx="976988" cy="838720"/>
      </dsp:txXfrm>
    </dsp:sp>
    <dsp:sp modelId="{D154D8C7-7671-45EB-9481-D3EC9713297C}">
      <dsp:nvSpPr>
        <dsp:cNvPr id="0" name=""/>
        <dsp:cNvSpPr/>
      </dsp:nvSpPr>
      <dsp:spPr>
        <a:xfrm>
          <a:off x="4191553" y="2394470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60DA8B-E5B0-4FC2-977A-AADD7EEE42D9}">
      <dsp:nvSpPr>
        <dsp:cNvPr id="0" name=""/>
        <dsp:cNvSpPr/>
      </dsp:nvSpPr>
      <dsp:spPr>
        <a:xfrm>
          <a:off x="4434867" y="2016396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3000" r="-43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F37BD6-EBC7-4D46-850B-692AE53101D7}">
      <dsp:nvSpPr>
        <dsp:cNvPr id="0" name=""/>
        <dsp:cNvSpPr/>
      </dsp:nvSpPr>
      <dsp:spPr>
        <a:xfrm>
          <a:off x="4468878" y="2557252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48435D-383E-4124-ACD6-73584F02C4C2}">
      <dsp:nvSpPr>
        <dsp:cNvPr id="0" name=""/>
        <dsp:cNvSpPr/>
      </dsp:nvSpPr>
      <dsp:spPr>
        <a:xfrm>
          <a:off x="1999116" y="675282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1. Hacia una función pública legítima y eficaz</a:t>
          </a:r>
        </a:p>
      </dsp:txBody>
      <dsp:txXfrm>
        <a:off x="2218324" y="863466"/>
        <a:ext cx="976988" cy="838720"/>
      </dsp:txXfrm>
    </dsp:sp>
    <dsp:sp modelId="{0DB5109A-1B1D-4C13-8B11-F41B09EA4CAD}">
      <dsp:nvSpPr>
        <dsp:cNvPr id="0" name=""/>
        <dsp:cNvSpPr/>
      </dsp:nvSpPr>
      <dsp:spPr>
        <a:xfrm>
          <a:off x="2962777" y="692086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8EC80-4B62-4C15-A3B5-AA59044835C8}">
      <dsp:nvSpPr>
        <dsp:cNvPr id="0" name=""/>
        <dsp:cNvSpPr/>
      </dsp:nvSpPr>
      <dsp:spPr>
        <a:xfrm>
          <a:off x="3217427" y="0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CCDCC1-75A3-4D56-9B7D-4F8F0E74A80B}">
      <dsp:nvSpPr>
        <dsp:cNvPr id="0" name=""/>
        <dsp:cNvSpPr/>
      </dsp:nvSpPr>
      <dsp:spPr>
        <a:xfrm>
          <a:off x="3257543" y="538230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C4F068-5B4B-4791-AB1F-140FD7773048}">
      <dsp:nvSpPr>
        <dsp:cNvPr id="0" name=""/>
        <dsp:cNvSpPr/>
      </dsp:nvSpPr>
      <dsp:spPr>
        <a:xfrm>
          <a:off x="4434867" y="673182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6. Avanzando para disminuir la brecha digital con tecnología e innovación</a:t>
          </a:r>
        </a:p>
      </dsp:txBody>
      <dsp:txXfrm>
        <a:off x="4654075" y="861366"/>
        <a:ext cx="976988" cy="838720"/>
      </dsp:txXfrm>
    </dsp:sp>
    <dsp:sp modelId="{4CEF60F4-4431-4778-A659-4051CC719929}">
      <dsp:nvSpPr>
        <dsp:cNvPr id="0" name=""/>
        <dsp:cNvSpPr/>
      </dsp:nvSpPr>
      <dsp:spPr>
        <a:xfrm>
          <a:off x="5659283" y="1211413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554236-1350-4E84-92FF-17211FA0F7C3}">
      <dsp:nvSpPr>
        <dsp:cNvPr id="0" name=""/>
        <dsp:cNvSpPr/>
      </dsp:nvSpPr>
      <dsp:spPr>
        <a:xfrm>
          <a:off x="5652306" y="1356341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2838F6-5052-4D5F-A7D9-95C62A55D139}">
      <dsp:nvSpPr>
        <dsp:cNvPr id="0" name=""/>
        <dsp:cNvSpPr/>
      </dsp:nvSpPr>
      <dsp:spPr>
        <a:xfrm>
          <a:off x="5927887" y="1377870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09A0B-6A97-4F2D-85D4-6AA32389D7AA}">
      <dsp:nvSpPr>
        <dsp:cNvPr id="0" name=""/>
        <dsp:cNvSpPr/>
      </dsp:nvSpPr>
      <dsp:spPr>
        <a:xfrm>
          <a:off x="5652306" y="12602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7. Seguridad Democrática </a:t>
          </a:r>
        </a:p>
      </dsp:txBody>
      <dsp:txXfrm>
        <a:off x="5871514" y="200786"/>
        <a:ext cx="976988" cy="838720"/>
      </dsp:txXfrm>
    </dsp:sp>
    <dsp:sp modelId="{90F2EF1B-54A5-4F54-AFAC-5C8CCC710621}">
      <dsp:nvSpPr>
        <dsp:cNvPr id="0" name=""/>
        <dsp:cNvSpPr/>
      </dsp:nvSpPr>
      <dsp:spPr>
        <a:xfrm>
          <a:off x="6876723" y="557659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83B3F-20A1-4538-8AAD-723F89B7E0A9}">
      <dsp:nvSpPr>
        <dsp:cNvPr id="0" name=""/>
        <dsp:cNvSpPr/>
      </dsp:nvSpPr>
      <dsp:spPr>
        <a:xfrm>
          <a:off x="6870618" y="691035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4147C-4218-4FA6-9C4A-01F94DD6B67A}">
      <dsp:nvSpPr>
        <dsp:cNvPr id="0" name=""/>
        <dsp:cNvSpPr/>
      </dsp:nvSpPr>
      <dsp:spPr>
        <a:xfrm>
          <a:off x="7152304" y="717816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B13302-9E79-48EB-8C5A-18EDCCD7BAE2}">
      <dsp:nvSpPr>
        <dsp:cNvPr id="0" name=""/>
        <dsp:cNvSpPr/>
      </dsp:nvSpPr>
      <dsp:spPr>
        <a:xfrm>
          <a:off x="6870618" y="2032149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8. Cuidado de la Naturaleza</a:t>
          </a:r>
        </a:p>
      </dsp:txBody>
      <dsp:txXfrm>
        <a:off x="7089826" y="2220333"/>
        <a:ext cx="976988" cy="838720"/>
      </dsp:txXfrm>
    </dsp:sp>
    <dsp:sp modelId="{86B9C260-CEBD-4AF8-85D2-5019C0285F15}">
      <dsp:nvSpPr>
        <dsp:cNvPr id="0" name=""/>
        <dsp:cNvSpPr/>
      </dsp:nvSpPr>
      <dsp:spPr>
        <a:xfrm>
          <a:off x="7150559" y="3096533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40A33-BEBC-457F-8E26-D114F0750722}">
      <dsp:nvSpPr>
        <dsp:cNvPr id="0" name=""/>
        <dsp:cNvSpPr/>
      </dsp:nvSpPr>
      <dsp:spPr>
        <a:xfrm>
          <a:off x="5652306" y="2697455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78D68-CA65-4585-9237-78F6DD10D4A5}">
      <dsp:nvSpPr>
        <dsp:cNvPr id="0" name=""/>
        <dsp:cNvSpPr/>
      </dsp:nvSpPr>
      <dsp:spPr>
        <a:xfrm>
          <a:off x="6888060" y="3230434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A9458E-1EE5-4F2D-B655-01DA4A4A0A98}">
      <dsp:nvSpPr>
        <dsp:cNvPr id="0" name=""/>
        <dsp:cNvSpPr/>
      </dsp:nvSpPr>
      <dsp:spPr>
        <a:xfrm>
          <a:off x="3216555" y="2689578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4. Lucha contra la desnutrición y malnutrición</a:t>
          </a:r>
        </a:p>
      </dsp:txBody>
      <dsp:txXfrm>
        <a:off x="3435763" y="2877762"/>
        <a:ext cx="976988" cy="838720"/>
      </dsp:txXfrm>
    </dsp:sp>
    <dsp:sp modelId="{CF805401-E14C-4B34-8A0D-32A8CE8B3F0B}">
      <dsp:nvSpPr>
        <dsp:cNvPr id="0" name=""/>
        <dsp:cNvSpPr/>
      </dsp:nvSpPr>
      <dsp:spPr>
        <a:xfrm>
          <a:off x="3256671" y="3228334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D5054-68C5-45E2-BABE-D5E0F6124B23}">
      <dsp:nvSpPr>
        <dsp:cNvPr id="0" name=""/>
        <dsp:cNvSpPr/>
      </dsp:nvSpPr>
      <dsp:spPr>
        <a:xfrm>
          <a:off x="1998244" y="3365386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5CA289-17A6-481B-A5EF-A674C16D962B}">
      <dsp:nvSpPr>
        <dsp:cNvPr id="0" name=""/>
        <dsp:cNvSpPr/>
      </dsp:nvSpPr>
      <dsp:spPr>
        <a:xfrm>
          <a:off x="2961905" y="3382189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97BF7-1812-41C1-B42B-74D4C5223CFA}">
      <dsp:nvSpPr>
        <dsp:cNvPr id="0" name=""/>
        <dsp:cNvSpPr/>
      </dsp:nvSpPr>
      <dsp:spPr>
        <a:xfrm>
          <a:off x="8081953" y="2713208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10. Construyendo las bases para un nuevo contrato social</a:t>
          </a:r>
        </a:p>
      </dsp:txBody>
      <dsp:txXfrm>
        <a:off x="8301161" y="2901392"/>
        <a:ext cx="976988" cy="838720"/>
      </dsp:txXfrm>
    </dsp:sp>
    <dsp:sp modelId="{066F8478-C175-4F0A-BA11-AB299A16252F}">
      <dsp:nvSpPr>
        <dsp:cNvPr id="0" name=""/>
        <dsp:cNvSpPr/>
      </dsp:nvSpPr>
      <dsp:spPr>
        <a:xfrm>
          <a:off x="8362767" y="3777592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93CD25-A60D-4F85-BC8B-0748F307BA2F}">
      <dsp:nvSpPr>
        <dsp:cNvPr id="0" name=""/>
        <dsp:cNvSpPr/>
      </dsp:nvSpPr>
      <dsp:spPr>
        <a:xfrm>
          <a:off x="6864514" y="3377988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9EABFD-2A20-44A3-9D25-40485F4F9491}">
      <dsp:nvSpPr>
        <dsp:cNvPr id="0" name=""/>
        <dsp:cNvSpPr/>
      </dsp:nvSpPr>
      <dsp:spPr>
        <a:xfrm>
          <a:off x="8100267" y="3911493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12D7B-701D-4D3D-B6D6-AB02CED78567}">
      <dsp:nvSpPr>
        <dsp:cNvPr id="0" name=""/>
        <dsp:cNvSpPr/>
      </dsp:nvSpPr>
      <dsp:spPr>
        <a:xfrm>
          <a:off x="8087186" y="26255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9. Una ciudadania sin fronteras</a:t>
          </a:r>
        </a:p>
      </dsp:txBody>
      <dsp:txXfrm>
        <a:off x="8306394" y="214439"/>
        <a:ext cx="976988" cy="838720"/>
      </dsp:txXfrm>
    </dsp:sp>
    <dsp:sp modelId="{E73858D3-765B-4E27-AAB5-1A778C4F2302}">
      <dsp:nvSpPr>
        <dsp:cNvPr id="0" name=""/>
        <dsp:cNvSpPr/>
      </dsp:nvSpPr>
      <dsp:spPr>
        <a:xfrm>
          <a:off x="9037278" y="1035781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E612F4-02D6-4CA6-B9BC-9DB9654D22E1}">
      <dsp:nvSpPr>
        <dsp:cNvPr id="0" name=""/>
        <dsp:cNvSpPr/>
      </dsp:nvSpPr>
      <dsp:spPr>
        <a:xfrm>
          <a:off x="8087186" y="1367368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7D979-D1F0-4B91-9C65-B0E037239D71}">
      <dsp:nvSpPr>
        <dsp:cNvPr id="0" name=""/>
        <dsp:cNvSpPr/>
      </dsp:nvSpPr>
      <dsp:spPr>
        <a:xfrm>
          <a:off x="9066544" y="1374720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40E37D-9F8F-4F99-83B3-16265F50B19A}">
      <dsp:nvSpPr>
        <dsp:cNvPr id="0" name=""/>
        <dsp:cNvSpPr/>
      </dsp:nvSpPr>
      <dsp:spPr>
        <a:xfrm>
          <a:off x="4429634" y="3370637"/>
          <a:ext cx="1415404" cy="1215088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rgbClr val="70AD47">
              <a:shade val="8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5. La infraestructura económica para el buen vivir</a:t>
          </a:r>
        </a:p>
      </dsp:txBody>
      <dsp:txXfrm>
        <a:off x="4648842" y="3558821"/>
        <a:ext cx="976988" cy="838720"/>
      </dsp:txXfrm>
    </dsp:sp>
    <dsp:sp modelId="{A1A6980B-454F-4381-ADB1-B767353B393A}">
      <dsp:nvSpPr>
        <dsp:cNvPr id="0" name=""/>
        <dsp:cNvSpPr/>
      </dsp:nvSpPr>
      <dsp:spPr>
        <a:xfrm>
          <a:off x="4709576" y="4435021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B363B-73AA-441C-A638-14D0DE4CAC70}">
      <dsp:nvSpPr>
        <dsp:cNvPr id="0" name=""/>
        <dsp:cNvSpPr/>
      </dsp:nvSpPr>
      <dsp:spPr>
        <a:xfrm>
          <a:off x="3211323" y="4035943"/>
          <a:ext cx="1415404" cy="121508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rgbClr val="70AD47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82FB7-06DD-4322-84A8-AE57AC4B5F67}">
      <dsp:nvSpPr>
        <dsp:cNvPr id="0" name=""/>
        <dsp:cNvSpPr/>
      </dsp:nvSpPr>
      <dsp:spPr>
        <a:xfrm>
          <a:off x="4447076" y="4568922"/>
          <a:ext cx="164825" cy="142302"/>
        </a:xfrm>
        <a:prstGeom prst="hexagon">
          <a:avLst>
            <a:gd name="adj" fmla="val 25000"/>
            <a:gd name="vf" fmla="val 115470"/>
          </a:avLst>
        </a:prstGeom>
        <a:solidFill>
          <a:srgbClr val="FFFFFF">
            <a:alpha val="0"/>
          </a:srgb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2E8940-54C6-F34F-B2FD-D2F0EBE0952E}">
      <dsp:nvSpPr>
        <dsp:cNvPr id="0" name=""/>
        <dsp:cNvSpPr/>
      </dsp:nvSpPr>
      <dsp:spPr>
        <a:xfrm>
          <a:off x="0" y="2580"/>
          <a:ext cx="8028158" cy="0"/>
        </a:xfrm>
        <a:prstGeom prst="lin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01D44-D36C-2248-8062-A06A692FDCAC}">
      <dsp:nvSpPr>
        <dsp:cNvPr id="0" name=""/>
        <dsp:cNvSpPr/>
      </dsp:nvSpPr>
      <dsp:spPr>
        <a:xfrm>
          <a:off x="0" y="0"/>
          <a:ext cx="8028158" cy="1010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Incrementar la recaudación tributaria de manera gradual y sostenida, mediante el fortalecimiento de la capacidad recaudatoria de la Superintendencia </a:t>
          </a:r>
          <a:r>
            <a:rPr lang="es-G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Administración Tributaria.</a:t>
          </a:r>
        </a:p>
      </dsp:txBody>
      <dsp:txXfrm>
        <a:off x="0" y="0"/>
        <a:ext cx="8028158" cy="1010403"/>
      </dsp:txXfrm>
    </dsp:sp>
    <dsp:sp modelId="{6C811B8E-74D4-DD4D-A16D-AFF19837631E}">
      <dsp:nvSpPr>
        <dsp:cNvPr id="0" name=""/>
        <dsp:cNvSpPr/>
      </dsp:nvSpPr>
      <dsp:spPr>
        <a:xfrm>
          <a:off x="0" y="1012983"/>
          <a:ext cx="8028158" cy="0"/>
        </a:xfrm>
        <a:prstGeom prst="lin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3827A6-A7E9-8548-A3A5-CDF95D68C11B}">
      <dsp:nvSpPr>
        <dsp:cNvPr id="0" name=""/>
        <dsp:cNvSpPr/>
      </dsp:nvSpPr>
      <dsp:spPr>
        <a:xfrm>
          <a:off x="0" y="1012983"/>
          <a:ext cx="8028158" cy="825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Coadyuvar a lograr una gestión disciplinada y transparente del gasto público, enfocada en resultados y que esté en constante búsqueda de las fuentes de </a:t>
          </a:r>
          <a:r>
            <a:rPr lang="es-G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financiamiento.</a:t>
          </a:r>
        </a:p>
      </dsp:txBody>
      <dsp:txXfrm>
        <a:off x="0" y="1012983"/>
        <a:ext cx="8028158" cy="825876"/>
      </dsp:txXfrm>
    </dsp:sp>
    <dsp:sp modelId="{455E50F3-15A2-8B4E-AB08-5D4610EC0F81}">
      <dsp:nvSpPr>
        <dsp:cNvPr id="0" name=""/>
        <dsp:cNvSpPr/>
      </dsp:nvSpPr>
      <dsp:spPr>
        <a:xfrm>
          <a:off x="0" y="1838860"/>
          <a:ext cx="8028158" cy="0"/>
        </a:xfrm>
        <a:prstGeom prst="lin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FB0E55-55CD-5245-AFE5-88731D6E4F90}">
      <dsp:nvSpPr>
        <dsp:cNvPr id="0" name=""/>
        <dsp:cNvSpPr/>
      </dsp:nvSpPr>
      <dsp:spPr>
        <a:xfrm>
          <a:off x="0" y="1838860"/>
          <a:ext cx="8028158" cy="780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Promover la competitividad y el crecimiento económico, a través de la asignación presupuestaria a proyectos de inversión pública productiva y social.</a:t>
          </a:r>
          <a:endParaRPr lang="es-GT" sz="1400" kern="1200" dirty="0">
            <a:solidFill>
              <a:schemeClr val="tx1">
                <a:lumMod val="75000"/>
                <a:lumOff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1838860"/>
        <a:ext cx="8028158" cy="780406"/>
      </dsp:txXfrm>
    </dsp:sp>
    <dsp:sp modelId="{17F6EB9A-B7A0-5B40-B50E-31FB10521AC1}">
      <dsp:nvSpPr>
        <dsp:cNvPr id="0" name=""/>
        <dsp:cNvSpPr/>
      </dsp:nvSpPr>
      <dsp:spPr>
        <a:xfrm>
          <a:off x="0" y="2619267"/>
          <a:ext cx="8028158" cy="0"/>
        </a:xfrm>
        <a:prstGeom prst="line">
          <a:avLst/>
        </a:prstGeom>
        <a:solidFill>
          <a:schemeClr val="accent1">
            <a:shade val="50000"/>
            <a:hueOff val="321995"/>
            <a:satOff val="-7842"/>
            <a:lumOff val="34317"/>
            <a:alphaOff val="0"/>
          </a:schemeClr>
        </a:solidFill>
        <a:ln w="12700" cap="flat" cmpd="sng" algn="ctr">
          <a:solidFill>
            <a:schemeClr val="accent1">
              <a:shade val="50000"/>
              <a:hueOff val="321995"/>
              <a:satOff val="-7842"/>
              <a:lumOff val="34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7376C-5CA3-C245-AEFB-22FF1B880A73}">
      <dsp:nvSpPr>
        <dsp:cNvPr id="0" name=""/>
        <dsp:cNvSpPr/>
      </dsp:nvSpPr>
      <dsp:spPr>
        <a:xfrm>
          <a:off x="0" y="2619267"/>
          <a:ext cx="8028158" cy="837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Mantener un resultado fiscal congruente con la estabilidad macroeconómica. </a:t>
          </a:r>
        </a:p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Asegurar el espacio fiscal para apoyar los programas sociales y de inversión pública, </a:t>
          </a:r>
          <a:r>
            <a:rPr lang="es-GT" sz="1400" kern="1200" dirty="0">
              <a:solidFill>
                <a:prstClr val="black">
                  <a:lumMod val="75000"/>
                  <a:lumOff val="2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así como atender las contingencias ante situaciones de crisis</a:t>
          </a:r>
        </a:p>
      </dsp:txBody>
      <dsp:txXfrm>
        <a:off x="0" y="2619267"/>
        <a:ext cx="8028158" cy="837002"/>
      </dsp:txXfrm>
    </dsp:sp>
    <dsp:sp modelId="{AD40296D-1A92-954F-B454-5C40BEC09A59}">
      <dsp:nvSpPr>
        <dsp:cNvPr id="0" name=""/>
        <dsp:cNvSpPr/>
      </dsp:nvSpPr>
      <dsp:spPr>
        <a:xfrm>
          <a:off x="0" y="3456269"/>
          <a:ext cx="8028158" cy="0"/>
        </a:xfrm>
        <a:prstGeom prst="line">
          <a:avLst/>
        </a:prstGeom>
        <a:solidFill>
          <a:schemeClr val="accent1">
            <a:shade val="50000"/>
            <a:hueOff val="160997"/>
            <a:satOff val="-3921"/>
            <a:lumOff val="17158"/>
            <a:alphaOff val="0"/>
          </a:schemeClr>
        </a:solidFill>
        <a:ln w="12700" cap="flat" cmpd="sng" algn="ctr">
          <a:solidFill>
            <a:schemeClr val="accent1">
              <a:shade val="50000"/>
              <a:hueOff val="160997"/>
              <a:satOff val="-3921"/>
              <a:lumOff val="171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3256C-D4A2-CA42-A8DE-3CFD633024D1}">
      <dsp:nvSpPr>
        <dsp:cNvPr id="0" name=""/>
        <dsp:cNvSpPr/>
      </dsp:nvSpPr>
      <dsp:spPr>
        <a:xfrm>
          <a:off x="0" y="3456269"/>
          <a:ext cx="8028158" cy="13436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Mantener el nivel de endeudamiento de la Administración Central en concordancia</a:t>
          </a:r>
          <a:r>
            <a:rPr lang="es-GT" sz="1400" kern="12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con parámetros razonables.</a:t>
          </a:r>
        </a:p>
      </dsp:txBody>
      <dsp:txXfrm>
        <a:off x="0" y="3456269"/>
        <a:ext cx="8028158" cy="13436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63789-675C-4E7C-8FE9-02607DD86A41}">
      <dsp:nvSpPr>
        <dsp:cNvPr id="0" name=""/>
        <dsp:cNvSpPr/>
      </dsp:nvSpPr>
      <dsp:spPr>
        <a:xfrm>
          <a:off x="112924" y="131"/>
          <a:ext cx="2940747" cy="1764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Guatemala aumentó 8.0 puntos porcentuales el ratio deuda/PIB del 2000 al 2023</a:t>
          </a:r>
        </a:p>
      </dsp:txBody>
      <dsp:txXfrm>
        <a:off x="112924" y="131"/>
        <a:ext cx="2940747" cy="1764448"/>
      </dsp:txXfrm>
    </dsp:sp>
    <dsp:sp modelId="{7CF6D371-88F1-4B14-9E9A-D565C8CB254D}">
      <dsp:nvSpPr>
        <dsp:cNvPr id="0" name=""/>
        <dsp:cNvSpPr/>
      </dsp:nvSpPr>
      <dsp:spPr>
        <a:xfrm>
          <a:off x="3347747" y="131"/>
          <a:ext cx="2940747" cy="17644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Los mayores incrementos están asociados a la crisis económica (2009) y al COVID-19 (2020) mostrando a lo largo del tiempo disciplina en el manejo de la política fiscal.</a:t>
          </a:r>
        </a:p>
      </dsp:txBody>
      <dsp:txXfrm>
        <a:off x="3347747" y="131"/>
        <a:ext cx="2940747" cy="1764448"/>
      </dsp:txXfrm>
    </dsp:sp>
    <dsp:sp modelId="{33E91BC8-AD47-434E-9DD4-F0BAEA30B795}">
      <dsp:nvSpPr>
        <dsp:cNvPr id="0" name=""/>
        <dsp:cNvSpPr/>
      </dsp:nvSpPr>
      <dsp:spPr>
        <a:xfrm>
          <a:off x="6582569" y="45662"/>
          <a:ext cx="2940747" cy="16733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Se estimó que el Límite Natural de la Deuda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b="1" kern="1200" dirty="0">
              <a:latin typeface="Verdana" panose="020B0604030504040204" pitchFamily="34" charset="0"/>
              <a:ea typeface="Verdana" panose="020B0604030504040204" pitchFamily="34" charset="0"/>
            </a:rPr>
            <a:t>-LND- para Guatemala se encuentra en 42.6%.</a:t>
          </a:r>
        </a:p>
      </dsp:txBody>
      <dsp:txXfrm>
        <a:off x="6582569" y="45662"/>
        <a:ext cx="2940747" cy="16733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2C285-532B-40B6-A82F-569D3EED5995}">
      <dsp:nvSpPr>
        <dsp:cNvPr id="0" name=""/>
        <dsp:cNvSpPr/>
      </dsp:nvSpPr>
      <dsp:spPr>
        <a:xfrm>
          <a:off x="1157" y="48616"/>
          <a:ext cx="3274368" cy="1963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Montserrat" panose="00000500000000000000" pitchFamily="2" charset="0"/>
              <a:cs typeface="Times New Roman" panose="02020603050405020304" pitchFamily="18" charset="0"/>
            </a:rPr>
            <a:t>Pueden provocar un aumento de los déficits fiscales y por ende de la deuda pública.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Montserrat" panose="00000500000000000000" pitchFamily="2" charset="0"/>
              <a:cs typeface="Times New Roman" panose="02020603050405020304" pitchFamily="18" charset="0"/>
            </a:rPr>
            <a:t>La consecución de objetivos de la política fiscal y económica se ve afectada.</a:t>
          </a:r>
        </a:p>
      </dsp:txBody>
      <dsp:txXfrm>
        <a:off x="47173" y="94632"/>
        <a:ext cx="3182336" cy="1917881"/>
      </dsp:txXfrm>
    </dsp:sp>
    <dsp:sp modelId="{3518D8C1-3865-4C8D-BF79-2FCE72687C3F}">
      <dsp:nvSpPr>
        <dsp:cNvPr id="0" name=""/>
        <dsp:cNvSpPr/>
      </dsp:nvSpPr>
      <dsp:spPr>
        <a:xfrm>
          <a:off x="1157" y="2012514"/>
          <a:ext cx="3274368" cy="84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>
              <a:latin typeface="Montserrat" panose="00000500000000000000" pitchFamily="2" charset="0"/>
              <a:cs typeface="Times New Roman" panose="02020603050405020304" pitchFamily="18" charset="0"/>
            </a:rPr>
            <a:t>Impacto fiscal potencial </a:t>
          </a:r>
        </a:p>
      </dsp:txBody>
      <dsp:txXfrm>
        <a:off x="1157" y="2012514"/>
        <a:ext cx="2305893" cy="844475"/>
      </dsp:txXfrm>
    </dsp:sp>
    <dsp:sp modelId="{F570E72C-2031-4101-8D22-E8B8C3ECCCD7}">
      <dsp:nvSpPr>
        <dsp:cNvPr id="0" name=""/>
        <dsp:cNvSpPr/>
      </dsp:nvSpPr>
      <dsp:spPr>
        <a:xfrm>
          <a:off x="2250057" y="2146651"/>
          <a:ext cx="920808" cy="9208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672A7-BCB9-45A4-B4F1-DE05DDB45021}">
      <dsp:nvSpPr>
        <dsp:cNvPr id="0" name=""/>
        <dsp:cNvSpPr/>
      </dsp:nvSpPr>
      <dsp:spPr>
        <a:xfrm>
          <a:off x="3503650" y="48616"/>
          <a:ext cx="3274368" cy="1963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Crisis financiera mundial.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Tormentas tropicales.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La pandemia del COVID-19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GT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13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No existe definición dada de orígenes de los riesgos y se asocian a dinámica económica, social y ambiental</a:t>
          </a:r>
          <a:endParaRPr lang="es-GT" sz="13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sp:txBody>
      <dsp:txXfrm>
        <a:off x="3549666" y="94632"/>
        <a:ext cx="3182336" cy="1917881"/>
      </dsp:txXfrm>
    </dsp:sp>
    <dsp:sp modelId="{7AE1E34B-8DCD-46E6-9F2D-D606C610E7A2}">
      <dsp:nvSpPr>
        <dsp:cNvPr id="0" name=""/>
        <dsp:cNvSpPr/>
      </dsp:nvSpPr>
      <dsp:spPr>
        <a:xfrm>
          <a:off x="3503650" y="2012514"/>
          <a:ext cx="3274368" cy="84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>
              <a:latin typeface="Montserrat" panose="00000500000000000000" pitchFamily="2" charset="0"/>
              <a:cs typeface="Times New Roman" panose="02020603050405020304" pitchFamily="18" charset="0"/>
            </a:rPr>
            <a:t>Fuente de riesgos diversas</a:t>
          </a:r>
        </a:p>
      </dsp:txBody>
      <dsp:txXfrm>
        <a:off x="3503650" y="2012514"/>
        <a:ext cx="2305893" cy="844475"/>
      </dsp:txXfrm>
    </dsp:sp>
    <dsp:sp modelId="{F829A7A5-6F51-4CDD-9DDE-D7000681CE4F}">
      <dsp:nvSpPr>
        <dsp:cNvPr id="0" name=""/>
        <dsp:cNvSpPr/>
      </dsp:nvSpPr>
      <dsp:spPr>
        <a:xfrm>
          <a:off x="5752551" y="2146651"/>
          <a:ext cx="920808" cy="92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C03440-6167-4E8E-963B-0AFB6A0EC6A9}">
      <dsp:nvSpPr>
        <dsp:cNvPr id="0" name=""/>
        <dsp:cNvSpPr/>
      </dsp:nvSpPr>
      <dsp:spPr>
        <a:xfrm>
          <a:off x="7006144" y="48616"/>
          <a:ext cx="3274368" cy="196389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53340" rIns="17780" bIns="1778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La gestión fiscal es importante dado que son diversos.</a:t>
          </a: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Montserrat" panose="00000500000000000000" pitchFamily="2" charset="0"/>
              <a:ea typeface="+mn-ea"/>
              <a:cs typeface="Times New Roman" panose="02020603050405020304" pitchFamily="18" charset="0"/>
            </a:rPr>
            <a:t>Es necesaria la flexibilidad de la política y el espacio fiscal para afrontarlos.</a:t>
          </a:r>
          <a:endParaRPr lang="es-GT" sz="14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Montserrat" panose="00000500000000000000" pitchFamily="2" charset="0"/>
            <a:ea typeface="+mn-ea"/>
            <a:cs typeface="Times New Roman" panose="02020603050405020304" pitchFamily="18" charset="0"/>
          </a:endParaRPr>
        </a:p>
      </dsp:txBody>
      <dsp:txXfrm>
        <a:off x="7052160" y="94632"/>
        <a:ext cx="3182336" cy="1917881"/>
      </dsp:txXfrm>
    </dsp:sp>
    <dsp:sp modelId="{36D73711-C7E5-4CAC-BC76-DAECDA09DB6E}">
      <dsp:nvSpPr>
        <dsp:cNvPr id="0" name=""/>
        <dsp:cNvSpPr/>
      </dsp:nvSpPr>
      <dsp:spPr>
        <a:xfrm>
          <a:off x="7006144" y="2012514"/>
          <a:ext cx="3274368" cy="8444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600" b="1" kern="1200" dirty="0">
              <a:latin typeface="Montserrat" panose="00000500000000000000" pitchFamily="2" charset="0"/>
              <a:cs typeface="Times New Roman" panose="02020603050405020304" pitchFamily="18" charset="0"/>
            </a:rPr>
            <a:t>Requieren gestión fiscal</a:t>
          </a:r>
        </a:p>
      </dsp:txBody>
      <dsp:txXfrm>
        <a:off x="7006144" y="2012514"/>
        <a:ext cx="2305893" cy="844475"/>
      </dsp:txXfrm>
    </dsp:sp>
    <dsp:sp modelId="{8A01B3EB-29BC-409C-9044-0AB57C865E30}">
      <dsp:nvSpPr>
        <dsp:cNvPr id="0" name=""/>
        <dsp:cNvSpPr/>
      </dsp:nvSpPr>
      <dsp:spPr>
        <a:xfrm>
          <a:off x="9255044" y="2146651"/>
          <a:ext cx="920808" cy="92080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BB5F4-E5FE-4795-BAC9-E9D9AA50777F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4A0750-2996-4A97-8660-2E84BF07A9BD}">
      <dsp:nvSpPr>
        <dsp:cNvPr id="0" name=""/>
        <dsp:cNvSpPr/>
      </dsp:nvSpPr>
      <dsp:spPr>
        <a:xfrm>
          <a:off x="610504" y="317346"/>
          <a:ext cx="8438441" cy="1032089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los </a:t>
          </a:r>
          <a:r>
            <a:rPr lang="es-GT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riesgos macroeconómicos</a:t>
          </a: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, se han </a:t>
          </a:r>
          <a:r>
            <a:rPr lang="es-MX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aplicado subsidios y otras intervenciones del gobierno para mitigar el impacto en los sectores más vulnerables, como las aplicadas en 2009, 2020 y 2022. Adicionalmente, en la legislación tributaria el gasto público con coparticipación de impuestos determinados se ajusta en función del nivel de recaudación y existen diferentes fondos para hacer frente a los shocks.</a:t>
          </a:r>
          <a:endParaRPr lang="es-GT" sz="1200" kern="1200" dirty="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Times New Roman" panose="02020603050405020304" pitchFamily="18" charset="0"/>
          </a:endParaRPr>
        </a:p>
      </dsp:txBody>
      <dsp:txXfrm>
        <a:off x="610504" y="317346"/>
        <a:ext cx="8438441" cy="1032089"/>
      </dsp:txXfrm>
    </dsp:sp>
    <dsp:sp modelId="{3ABF92CB-FFC7-4D1C-B005-B8764074B19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33000" r="-33000"/>
          </a:stretch>
        </a:blip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693DA9-E227-4314-9155-87B9C4E63689}">
      <dsp:nvSpPr>
        <dsp:cNvPr id="0" name=""/>
        <dsp:cNvSpPr/>
      </dsp:nvSpPr>
      <dsp:spPr>
        <a:xfrm>
          <a:off x="1088431" y="1667215"/>
          <a:ext cx="7960514" cy="83360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la </a:t>
          </a:r>
          <a:r>
            <a:rPr lang="es-GT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deuda pública </a:t>
          </a: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se cuenta con control directo por la aprobación por medio del Congreso de la República y la existencia de un fondo global de amortización de la deuda que se capitaliza constantemente.</a:t>
          </a:r>
        </a:p>
      </dsp:txBody>
      <dsp:txXfrm>
        <a:off x="1088431" y="1667215"/>
        <a:ext cx="7960514" cy="833607"/>
      </dsp:txXfrm>
    </dsp:sp>
    <dsp:sp modelId="{F5EC05AC-19E1-4C7D-872F-CBFDF2ACEF7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C4B91-21D8-4687-B101-CE70470C4357}">
      <dsp:nvSpPr>
        <dsp:cNvPr id="0" name=""/>
        <dsp:cNvSpPr/>
      </dsp:nvSpPr>
      <dsp:spPr>
        <a:xfrm>
          <a:off x="1088431" y="2917843"/>
          <a:ext cx="7960514" cy="83360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Para las </a:t>
          </a:r>
          <a:r>
            <a:rPr lang="es-GT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municipalidades,</a:t>
          </a: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se dio una importante reforma estructural en 2010 en el Código Municipal con la restricción al endeudamiento municipal y las municipalidades tienen obligación de reportar stock de deuda y nuevo endeudamiento contratado al Ministerio de Finanzas Públicas. </a:t>
          </a:r>
        </a:p>
      </dsp:txBody>
      <dsp:txXfrm>
        <a:off x="1088431" y="2917843"/>
        <a:ext cx="7960514" cy="833607"/>
      </dsp:txXfrm>
    </dsp:sp>
    <dsp:sp modelId="{447D0EB4-86E3-4BBF-A8D8-8D19D4CAFAC8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26000" r="-26000"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946C3A-90FA-4165-B22A-9064719A493E}">
      <dsp:nvSpPr>
        <dsp:cNvPr id="0" name=""/>
        <dsp:cNvSpPr/>
      </dsp:nvSpPr>
      <dsp:spPr>
        <a:xfrm>
          <a:off x="610504" y="4168472"/>
          <a:ext cx="8438441" cy="833607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30480" rIns="30480" bIns="30480" numCol="1" spcCol="1270" anchor="ctr" anchorCtr="0">
          <a:noAutofit/>
        </a:bodyPr>
        <a:lstStyle/>
        <a:p>
          <a:pPr marL="0" lvl="0" indent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En los </a:t>
          </a:r>
          <a:r>
            <a:rPr lang="es-GT" sz="1200" b="1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riesgos ambientales por desastres naturales</a:t>
          </a:r>
          <a:r>
            <a:rPr lang="es-GT" sz="1200" kern="12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rPr>
            <a:t> se cuenta con diversos instrumentos, entre ellos la  Estrategia Financiera ante el Riesgo de Desastres y un plan operativo, el seguro CCRIF y CAT DDO, fondo emergente, posibilidad de hacer reorientaciones presupuestarias en caso de emergencia, Fondo Nacional de Reducción de Desastres.</a:t>
          </a:r>
        </a:p>
      </dsp:txBody>
      <dsp:txXfrm>
        <a:off x="610504" y="4168472"/>
        <a:ext cx="8438441" cy="833607"/>
      </dsp:txXfrm>
    </dsp:sp>
    <dsp:sp modelId="{818C9CFA-65AB-45C9-9D55-053E5996717A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l="-25000" r="-25000"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0.77905</cdr:x>
      <cdr:y>0</cdr:y>
    </cdr:from>
    <cdr:to>
      <cdr:x>0.90175</cdr:x>
      <cdr:y>0.85901</cdr:y>
    </cdr:to>
    <cdr:sp macro="" textlink="">
      <cdr:nvSpPr>
        <cdr:cNvPr id="8" name="Rectángulo 7">
          <a:extLst xmlns:a="http://schemas.openxmlformats.org/drawingml/2006/main">
            <a:ext uri="{FF2B5EF4-FFF2-40B4-BE49-F238E27FC236}">
              <a16:creationId xmlns:a16="http://schemas.microsoft.com/office/drawing/2014/main" id="{E9C930DD-3A7A-4B62-AEEA-5B1AC5F403C8}"/>
            </a:ext>
          </a:extLst>
        </cdr:cNvPr>
        <cdr:cNvSpPr/>
      </cdr:nvSpPr>
      <cdr:spPr>
        <a:xfrm xmlns:a="http://schemas.openxmlformats.org/drawingml/2006/main">
          <a:off x="8985387" y="0"/>
          <a:ext cx="1415301" cy="44342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6">
            <a:lumMod val="40000"/>
            <a:lumOff val="60000"/>
            <a:alpha val="38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GT"/>
        </a:p>
      </cdr:txBody>
    </cdr:sp>
  </cdr:relSizeAnchor>
  <cdr:relSizeAnchor xmlns:cdr="http://schemas.openxmlformats.org/drawingml/2006/chartDrawing">
    <cdr:from>
      <cdr:x>0.50938</cdr:x>
      <cdr:y>0</cdr:y>
    </cdr:from>
    <cdr:to>
      <cdr:x>0.66796</cdr:x>
      <cdr:y>0.85901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8CEC5D70-4DAD-4CCC-A6E3-F1E885BB506A}"/>
            </a:ext>
          </a:extLst>
        </cdr:cNvPr>
        <cdr:cNvSpPr/>
      </cdr:nvSpPr>
      <cdr:spPr>
        <a:xfrm xmlns:a="http://schemas.openxmlformats.org/drawingml/2006/main">
          <a:off x="5882509" y="0"/>
          <a:ext cx="1831329" cy="4434205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>
            <a:alpha val="11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GT"/>
        </a:p>
      </cdr:txBody>
    </cdr:sp>
  </cdr:relSizeAnchor>
  <cdr:relSizeAnchor xmlns:cdr="http://schemas.openxmlformats.org/drawingml/2006/chartDrawing">
    <cdr:from>
      <cdr:x>0.16108</cdr:x>
      <cdr:y>0</cdr:y>
    </cdr:from>
    <cdr:to>
      <cdr:x>0.2889</cdr:x>
      <cdr:y>0.85901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9B2F2BAA-FE83-4D3A-B443-0AF2878EBA36}"/>
            </a:ext>
          </a:extLst>
        </cdr:cNvPr>
        <cdr:cNvSpPr/>
      </cdr:nvSpPr>
      <cdr:spPr>
        <a:xfrm xmlns:a="http://schemas.openxmlformats.org/drawingml/2006/main">
          <a:off x="1857836" y="-1696004"/>
          <a:ext cx="1474237" cy="44342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  <a:alpha val="26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GT"/>
        </a:p>
      </cdr:txBody>
    </cdr:sp>
  </cdr:relSizeAnchor>
  <cdr:relSizeAnchor xmlns:cdr="http://schemas.openxmlformats.org/drawingml/2006/chartDrawing">
    <cdr:from>
      <cdr:x>0.18117</cdr:x>
      <cdr:y>0.013</cdr:y>
    </cdr:from>
    <cdr:to>
      <cdr:x>0.2688</cdr:x>
      <cdr:y>0.07643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32E23A80-68E2-478A-B257-18376A107CC9}"/>
            </a:ext>
          </a:extLst>
        </cdr:cNvPr>
        <cdr:cNvSpPr txBox="1"/>
      </cdr:nvSpPr>
      <cdr:spPr>
        <a:xfrm xmlns:a="http://schemas.openxmlformats.org/drawingml/2006/main">
          <a:off x="2089588" y="67115"/>
          <a:ext cx="1010734" cy="32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800" b="1" dirty="0">
              <a:solidFill>
                <a:srgbClr val="FF0000"/>
              </a:solidFill>
            </a:rPr>
            <a:t>Crisis Financiera</a:t>
          </a:r>
        </a:p>
      </cdr:txBody>
    </cdr:sp>
  </cdr:relSizeAnchor>
  <cdr:relSizeAnchor xmlns:cdr="http://schemas.openxmlformats.org/drawingml/2006/chartDrawing">
    <cdr:from>
      <cdr:x>0.56984</cdr:x>
      <cdr:y>0</cdr:y>
    </cdr:from>
    <cdr:to>
      <cdr:x>0.65747</cdr:x>
      <cdr:y>0.06343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EE44F2F4-D565-4203-BC98-8E49104959F6}"/>
            </a:ext>
          </a:extLst>
        </cdr:cNvPr>
        <cdr:cNvSpPr txBox="1"/>
      </cdr:nvSpPr>
      <cdr:spPr>
        <a:xfrm xmlns:a="http://schemas.openxmlformats.org/drawingml/2006/main">
          <a:off x="6572429" y="-1696004"/>
          <a:ext cx="1010734" cy="32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800" b="1" dirty="0">
              <a:solidFill>
                <a:srgbClr val="FF0000"/>
              </a:solidFill>
            </a:rPr>
            <a:t>Pandemia</a:t>
          </a:r>
        </a:p>
      </cdr:txBody>
    </cdr:sp>
  </cdr:relSizeAnchor>
  <cdr:relSizeAnchor xmlns:cdr="http://schemas.openxmlformats.org/drawingml/2006/chartDrawing">
    <cdr:from>
      <cdr:x>0.66634</cdr:x>
      <cdr:y>0</cdr:y>
    </cdr:from>
    <cdr:to>
      <cdr:x>0.77798</cdr:x>
      <cdr:y>0.85901</cdr:y>
    </cdr:to>
    <cdr:sp macro="" textlink="">
      <cdr:nvSpPr>
        <cdr:cNvPr id="6" name="Rectángulo 5">
          <a:extLst xmlns:a="http://schemas.openxmlformats.org/drawingml/2006/main">
            <a:ext uri="{FF2B5EF4-FFF2-40B4-BE49-F238E27FC236}">
              <a16:creationId xmlns:a16="http://schemas.microsoft.com/office/drawing/2014/main" id="{92C4DC3B-6626-4C19-A9F6-83B02237AFFC}"/>
            </a:ext>
          </a:extLst>
        </cdr:cNvPr>
        <cdr:cNvSpPr/>
      </cdr:nvSpPr>
      <cdr:spPr>
        <a:xfrm xmlns:a="http://schemas.openxmlformats.org/drawingml/2006/main">
          <a:off x="7685479" y="0"/>
          <a:ext cx="1287625" cy="443420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60000"/>
            <a:lumOff val="40000"/>
            <a:alpha val="26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GT"/>
        </a:p>
      </cdr:txBody>
    </cdr:sp>
  </cdr:relSizeAnchor>
  <cdr:relSizeAnchor xmlns:cdr="http://schemas.openxmlformats.org/drawingml/2006/chartDrawing">
    <cdr:from>
      <cdr:x>0.68345</cdr:x>
      <cdr:y>0</cdr:y>
    </cdr:from>
    <cdr:to>
      <cdr:x>0.77636</cdr:x>
      <cdr:y>0.06343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33DD62B6-D2F4-4D0C-9CB8-55220119E169}"/>
            </a:ext>
          </a:extLst>
        </cdr:cNvPr>
        <cdr:cNvSpPr txBox="1"/>
      </cdr:nvSpPr>
      <cdr:spPr>
        <a:xfrm xmlns:a="http://schemas.openxmlformats.org/drawingml/2006/main">
          <a:off x="7882861" y="-1696004"/>
          <a:ext cx="1071581" cy="32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800" b="1" dirty="0">
              <a:solidFill>
                <a:srgbClr val="FF0000"/>
              </a:solidFill>
            </a:rPr>
            <a:t>Recuperación Económica</a:t>
          </a:r>
        </a:p>
      </cdr:txBody>
    </cdr:sp>
  </cdr:relSizeAnchor>
  <cdr:relSizeAnchor xmlns:cdr="http://schemas.openxmlformats.org/drawingml/2006/chartDrawing">
    <cdr:from>
      <cdr:x>0.78413</cdr:x>
      <cdr:y>0</cdr:y>
    </cdr:from>
    <cdr:to>
      <cdr:x>0.87703</cdr:x>
      <cdr:y>0.06343</cdr:y>
    </cdr:to>
    <cdr:sp macro="" textlink="">
      <cdr:nvSpPr>
        <cdr:cNvPr id="9" name="CuadroTexto 1">
          <a:extLst xmlns:a="http://schemas.openxmlformats.org/drawingml/2006/main">
            <a:ext uri="{FF2B5EF4-FFF2-40B4-BE49-F238E27FC236}">
              <a16:creationId xmlns:a16="http://schemas.microsoft.com/office/drawing/2014/main" id="{D86E9ABE-F102-4F93-BF0A-E42416D260CA}"/>
            </a:ext>
          </a:extLst>
        </cdr:cNvPr>
        <cdr:cNvSpPr txBox="1"/>
      </cdr:nvSpPr>
      <cdr:spPr>
        <a:xfrm xmlns:a="http://schemas.openxmlformats.org/drawingml/2006/main">
          <a:off x="9044004" y="-1696004"/>
          <a:ext cx="1071581" cy="3274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800" b="1" dirty="0">
              <a:solidFill>
                <a:srgbClr val="FF0000"/>
              </a:solidFill>
            </a:rPr>
            <a:t>Precio del Petróleo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0.95759</cdr:y>
    </cdr:from>
    <cdr:to>
      <cdr:x>0.81095</cdr:x>
      <cdr:y>0.98692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0" y="4086225"/>
          <a:ext cx="4256089" cy="125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9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* No </a:t>
          </a:r>
          <a:r>
            <a:rPr lang="en-US" sz="900" b="1" dirty="0" err="1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incluye</a:t>
          </a:r>
          <a:r>
            <a:rPr lang="en-US" sz="9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sz="900" b="1" dirty="0" err="1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municipalidades</a:t>
          </a:r>
          <a:r>
            <a:rPr lang="en-US" sz="9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sz="900" b="1" dirty="0" err="1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ni</a:t>
          </a:r>
          <a:r>
            <a:rPr lang="en-US" sz="9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</a:t>
          </a:r>
          <a:r>
            <a:rPr lang="en-US" sz="900" b="1" dirty="0" err="1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Consejos</a:t>
          </a:r>
          <a:r>
            <a:rPr lang="en-US" sz="900" b="1" dirty="0">
              <a:latin typeface="Verdana" panose="020B0604030504040204" pitchFamily="34" charset="0"/>
              <a:ea typeface="Verdana" panose="020B0604030504040204" pitchFamily="34" charset="0"/>
              <a:cs typeface="Times New Roman" pitchFamily="18" charset="0"/>
            </a:rPr>
            <a:t> de Desarrollo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0.04398</cdr:x>
      <cdr:y>0.28475</cdr:y>
    </cdr:from>
    <cdr:to>
      <cdr:x>0.5419</cdr:x>
      <cdr:y>0.36703</cdr:y>
    </cdr:to>
    <cdr:sp macro="" textlink="">
      <cdr:nvSpPr>
        <cdr:cNvPr id="2" name="CuadroTexto 14">
          <a:extLst xmlns:a="http://schemas.openxmlformats.org/drawingml/2006/main">
            <a:ext uri="{FF2B5EF4-FFF2-40B4-BE49-F238E27FC236}">
              <a16:creationId xmlns:a16="http://schemas.microsoft.com/office/drawing/2014/main" id="{B3A2C2B4-F6C4-602A-D6FC-0C768DAAD1A2}"/>
            </a:ext>
          </a:extLst>
        </cdr:cNvPr>
        <cdr:cNvSpPr txBox="1"/>
      </cdr:nvSpPr>
      <cdr:spPr>
        <a:xfrm xmlns:a="http://schemas.openxmlformats.org/drawingml/2006/main">
          <a:off x="126225" y="692368"/>
          <a:ext cx="1429159" cy="2000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GT" sz="700" b="1" dirty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</a:rPr>
            <a:t>Promedio: 2.0%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0.22919</cdr:x>
      <cdr:y>0.58994</cdr:y>
    </cdr:from>
    <cdr:to>
      <cdr:x>0.64513</cdr:x>
      <cdr:y>0.69001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6C9B5477-B0D4-2BC9-BDAD-55484E8CE8D6}"/>
            </a:ext>
          </a:extLst>
        </cdr:cNvPr>
        <cdr:cNvSpPr txBox="1"/>
      </cdr:nvSpPr>
      <cdr:spPr>
        <a:xfrm xmlns:a="http://schemas.openxmlformats.org/drawingml/2006/main">
          <a:off x="658435" y="1434412"/>
          <a:ext cx="1194957" cy="2433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GT" sz="1200" b="1" dirty="0">
              <a:solidFill>
                <a:schemeClr val="bg1"/>
              </a:solidFill>
            </a:rPr>
            <a:t>Deuda externa</a:t>
          </a:r>
        </a:p>
      </cdr:txBody>
    </cdr:sp>
  </cdr:relSizeAnchor>
  <cdr:relSizeAnchor xmlns:cdr="http://schemas.openxmlformats.org/drawingml/2006/chartDrawing">
    <cdr:from>
      <cdr:x>0.50717</cdr:x>
      <cdr:y>0.21622</cdr:y>
    </cdr:from>
    <cdr:to>
      <cdr:x>0.91949</cdr:x>
      <cdr:y>0.32883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D60B4F50-6596-94EB-343D-A7E745B6EC71}"/>
            </a:ext>
          </a:extLst>
        </cdr:cNvPr>
        <cdr:cNvSpPr txBox="1"/>
      </cdr:nvSpPr>
      <cdr:spPr>
        <a:xfrm xmlns:a="http://schemas.openxmlformats.org/drawingml/2006/main">
          <a:off x="1457052" y="498763"/>
          <a:ext cx="1184565" cy="259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GT" sz="1200" b="1" dirty="0"/>
            <a:t>Deuda Interna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D84C3-D9B8-FCC7-6E2C-8853A0A58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ECE39-D060-848B-F55E-46FFE115B3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84A26C-DF5D-2404-3342-7A2E967ED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49D675-6CA8-188A-C666-06E34E3E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BBEE8-F664-571F-C721-655D5E1DD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79382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DB96E-9AC2-D90D-1002-2DFEDC9B2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6866F29-1720-5306-8616-0C74BC35C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2F915-DE54-94E4-A1DD-C9EA4C7A5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42CE04-A11B-D942-293C-FA2AB08E2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C68B12-244D-FD90-4CBB-73648EB28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8908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F002DA-6DCB-3AF9-70E7-CC4C8AC08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D2FAE8-C536-6AB8-2AF9-8DB6574F6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3B62A4-AE12-6BA6-11ED-1294832B7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7FA54C-87EE-A3D9-DF7D-F4D5C44C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3AB3E8-C6E7-7BA4-04A3-668857DDB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3710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44948-5C1F-1C72-11AE-EC3D77FDC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CAA71B-8C51-AF0D-1774-35BCDD90A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0886E-EA4A-6482-9CE4-267EE4596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284DCB-7DE3-523C-5BA7-BDC14445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862FA0-FAB7-804F-672E-C827AE6A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1759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DE1E8E-4A83-E965-A68C-1324B176A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376EB-AA42-5AC2-7144-FD7E6D5B2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4360F-3BDC-9683-413D-F46872D7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581484-7823-3799-8ED4-C3406579B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9008F-34FF-E459-9BF6-F57612095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32174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48C510-1A72-9B4B-7279-E5A7CE58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3B9802-9053-DB29-A364-D3440FE30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D20365-D9C7-773B-8AC2-B604CD4CC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F448DB-8A2F-6335-57B6-FE892391C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C1FBCD-325B-3F19-9D3B-70CCBF928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DED01-3585-9069-97CC-DCBF7D094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3493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4468BD-1249-BD61-32E9-AD0FC843E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3EA10C8-419A-7430-D7D6-71B24E4F1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DEF7C60-94EF-70B1-2DA8-C88810A0C7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2A7DD0-2664-AF2C-63B7-8FA98056A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D9FE527-EA21-B404-1C09-D47EEDF5CF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70EDCC-654A-AEA1-219A-FCB1C0DDA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62FF65D-9E5C-A0A1-78FF-22EA7CA13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BB91B0-4BC5-90C5-C5BE-097B4314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2537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B39A6-E963-F7E4-0504-748FDB49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80D1542-C978-7C13-43C8-FBF1125DD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8C4243A-3067-BB10-BF91-748C4944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E26EC27-7338-E6A2-E728-6B316B16C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07388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212CD79-A2C4-C05B-C5AB-CD75E4DFB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A6EE59C-68EA-2F89-E8C5-40639508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19D2DF-B2F6-39B3-7952-07950DC5D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8147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C3E29-6DF9-D62F-ECF1-005934FC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E6D16F-2098-6970-C769-2C929321F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2D8FD72-0A21-3939-90BE-0D657101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CCEBD2-95F2-F753-6450-1973178D5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6DAA90-23B9-B127-BA46-1486D4786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58A8B2-7E9A-FA5A-7320-243422B5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4683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2EAD2-2004-77CF-D33D-DBE30EB0E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EB7D64-20F6-4798-463D-8330ED4240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75BCAC-5930-70DE-5C6D-7649BD12DC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6937FEA-B21C-5517-0F3B-BAE2D3E8F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0D7B3F-DC1B-3806-DCEB-9FBD09C1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1AD003-53DF-45BE-ADAE-BE8699A2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158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CB6EEF0-58D0-B0FC-67D0-C87C1206F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82BED0-98C1-C35B-E16A-5B7F6AB89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F464B-EFA4-096A-16BE-EFE14FFA5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284CC-4513-B841-958A-9C8B4EB94A63}" type="datetimeFigureOut">
              <a:rPr lang="es-ES_tradnl" smtClean="0"/>
              <a:t>10/6/24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745558-08B0-915D-3AE5-261D16F067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CF26BD-E17A-60F1-9102-95CAD1441E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E61A0-458A-8349-91E5-59115314122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7330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emf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0.e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19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7" Type="http://schemas.openxmlformats.org/officeDocument/2006/relationships/image" Target="../media/image2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1.em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A663FE-1A1A-05FD-82E5-59F1043F9ACF}"/>
              </a:ext>
            </a:extLst>
          </p:cNvPr>
          <p:cNvSpPr/>
          <p:nvPr/>
        </p:nvSpPr>
        <p:spPr>
          <a:xfrm>
            <a:off x="-115330" y="-74141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73904A-5F12-79B3-9958-9F57F25FA6F9}"/>
              </a:ext>
            </a:extLst>
          </p:cNvPr>
          <p:cNvSpPr txBox="1">
            <a:spLocks/>
          </p:cNvSpPr>
          <p:nvPr/>
        </p:nvSpPr>
        <p:spPr>
          <a:xfrm>
            <a:off x="986118" y="2472128"/>
            <a:ext cx="10506635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aller de planificación y presupuesto abierto</a:t>
            </a:r>
          </a:p>
          <a:p>
            <a:pPr algn="ctr"/>
            <a:endParaRPr lang="es-ES_tradnl" sz="32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_tradnl" sz="2800" b="1" i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Escenarios macroeconómico y fiscal</a:t>
            </a:r>
            <a:endParaRPr lang="es-GT" sz="5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AE55853-F2A1-21E8-5C55-9DF659F4F52E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A27C33-A783-1780-8C15-68828FEA0E0C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A874F60-2F01-E20E-4E58-1151F1F88C9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0A98E18-0745-2D70-8405-D9D4393811D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5E8FE9-329A-4D5F-B42D-9418B17FDC0C}"/>
              </a:ext>
            </a:extLst>
          </p:cNvPr>
          <p:cNvSpPr txBox="1"/>
          <p:nvPr/>
        </p:nvSpPr>
        <p:spPr>
          <a:xfrm>
            <a:off x="5666508" y="6082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Junio 2024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A7B95A0-6078-B8A9-B01F-9DE96E9E4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3" y="363876"/>
            <a:ext cx="3491644" cy="11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2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9B003CD2-82A3-4496-937C-6792EA19E5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38751388"/>
              </p:ext>
            </p:extLst>
          </p:nvPr>
        </p:nvGraphicFramePr>
        <p:xfrm>
          <a:off x="487147" y="1554136"/>
          <a:ext cx="10284267" cy="525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EAC42675-17B5-461D-8825-04A0DF933F96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EE9DA66A-C8A2-45B2-AC71-78F22A1CF39A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87E77B47-9F8C-408A-88D1-2B488115CA7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6CC6E336-B209-4CE1-8CAE-A9D0867822A5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F42A9AB9-5DC0-401D-B75D-659A881F360C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8F07C4-07D7-4AA0-BF77-C323C171D70A}"/>
              </a:ext>
            </a:extLst>
          </p:cNvPr>
          <p:cNvSpPr txBox="1"/>
          <p:nvPr/>
        </p:nvSpPr>
        <p:spPr>
          <a:xfrm>
            <a:off x="241166" y="649523"/>
            <a:ext cx="10364425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GT"/>
            </a:defPPr>
            <a:lvl1pPr algn="just">
              <a:defRPr sz="1500">
                <a:latin typeface="Altivo Regular" panose="020B0000000000000000" pitchFamily="34" charset="77"/>
              </a:defRPr>
            </a:lvl1pPr>
          </a:lstStyle>
          <a:p>
            <a:r>
              <a:rPr lang="es-GT" dirty="0"/>
              <a:t>El nuevo compromiso que el gobierno asume, es a través de los 10 ejes estratégicos que definen el quehacer de la Política General de Gobierno para el período 2024-2028, con los cuales se busca trabajar al servicio de la población, construyendo alianzas para el desarrollo, garantizando la pluralidad y el bienestar de todas y todos los guatemaltecos.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B726479-D1A8-4198-9DA1-E0691C990322}"/>
              </a:ext>
            </a:extLst>
          </p:cNvPr>
          <p:cNvSpPr txBox="1"/>
          <p:nvPr/>
        </p:nvSpPr>
        <p:spPr>
          <a:xfrm>
            <a:off x="241166" y="52832"/>
            <a:ext cx="8056778" cy="646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dirty="0"/>
              <a:t>Política General de Gobierno PGG 2024-2028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6BCE4859-D9D8-86FC-25B0-C6E29C13AC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2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1EB777A-A38E-4A7C-BDF9-2FCCE26A27EA}"/>
              </a:ext>
            </a:extLst>
          </p:cNvPr>
          <p:cNvSpPr txBox="1">
            <a:spLocks/>
          </p:cNvSpPr>
          <p:nvPr/>
        </p:nvSpPr>
        <p:spPr>
          <a:xfrm>
            <a:off x="244721" y="-146249"/>
            <a:ext cx="10326364" cy="1158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sz="2400" dirty="0"/>
              <a:t>Objetivo general y estratégicos de la política fiscal</a:t>
            </a:r>
            <a:endParaRPr lang="en-US" sz="2400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008E56AD-1040-474D-A4FC-DE492928A7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780411"/>
              </p:ext>
            </p:extLst>
          </p:nvPr>
        </p:nvGraphicFramePr>
        <p:xfrm>
          <a:off x="2049755" y="2371725"/>
          <a:ext cx="8028158" cy="4802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44E9FA6A-FC27-49D1-8E4C-5213DBD42C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429" y="2523325"/>
            <a:ext cx="485597" cy="53415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1402BD8-2B4A-4087-B41F-91AC752055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5430" y="3546971"/>
            <a:ext cx="485597" cy="48559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9F3D386-3E69-446A-B16E-ECA5B0947D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6367" y="4337060"/>
            <a:ext cx="503719" cy="4533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7247A95-F2FC-47A0-8F28-3C5FDE68E4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5429" y="5094899"/>
            <a:ext cx="462622" cy="50888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F2CD7BB-BF81-45AC-B042-296EA4CC0CC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66367" y="5908275"/>
            <a:ext cx="557516" cy="557516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C7665E3A-159E-44C4-A951-D6E97BA451CB}"/>
              </a:ext>
            </a:extLst>
          </p:cNvPr>
          <p:cNvGrpSpPr/>
          <p:nvPr/>
        </p:nvGrpSpPr>
        <p:grpSpPr>
          <a:xfrm>
            <a:off x="0" y="6739814"/>
            <a:ext cx="12192000" cy="145675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6116D396-B47E-427D-8603-6D5982BD50EB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9AF9B2D-76D5-4C89-B676-200A581DF597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21A9CC74-7572-4C79-85E4-C77A579D1584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5" name="Rectángulo 14">
            <a:extLst>
              <a:ext uri="{FF2B5EF4-FFF2-40B4-BE49-F238E27FC236}">
                <a16:creationId xmlns:a16="http://schemas.microsoft.com/office/drawing/2014/main" id="{09D899BB-2C7C-490C-A25F-12C1B8C71B56}"/>
              </a:ext>
            </a:extLst>
          </p:cNvPr>
          <p:cNvSpPr/>
          <p:nvPr/>
        </p:nvSpPr>
        <p:spPr>
          <a:xfrm>
            <a:off x="10646875" y="0"/>
            <a:ext cx="1545125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7D9D798-FA2B-4C16-AAD1-A0A122AAD6C6}"/>
              </a:ext>
            </a:extLst>
          </p:cNvPr>
          <p:cNvSpPr/>
          <p:nvPr/>
        </p:nvSpPr>
        <p:spPr>
          <a:xfrm>
            <a:off x="514350" y="823254"/>
            <a:ext cx="10056735" cy="1411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7945" marR="66040" algn="just">
              <a:spcAft>
                <a:spcPts val="0"/>
              </a:spcAft>
            </a:pPr>
            <a:r>
              <a:rPr lang="es-GT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</a:p>
          <a:p>
            <a:pPr marL="67945" marR="66040" algn="just">
              <a:spcAft>
                <a:spcPts val="0"/>
              </a:spcAft>
            </a:pPr>
            <a:r>
              <a:rPr lang="es-GT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“Asegurar que el gobierno disponga de los recursos suficientes para financiar los programas asociados al cumplimiento de las Líneas Estratégicas que conforman la Política General de Gobierno 2024-2028 y el Plan Nacional de Desarrollo, garantizando una ejecución del gasto público coherente con la </a:t>
            </a:r>
            <a:r>
              <a:rPr lang="es-GT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generación</a:t>
            </a:r>
            <a:r>
              <a:rPr lang="es-GT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de bienes y servicios públicos, que genere a la vez confianza en los inversionistas mediante una gestión </a:t>
            </a:r>
            <a:r>
              <a:rPr lang="es-GT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disciplinada</a:t>
            </a:r>
            <a:r>
              <a:rPr lang="es-GT" sz="140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y transparente que coadyuva a la estabilidad macroeconómica y la sostenibilidad fiscal en el mediano y largo plazos”.</a:t>
            </a:r>
          </a:p>
          <a:p>
            <a:pPr algn="ctr"/>
            <a:endParaRPr lang="es-GT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069D88C-B407-4F18-B99D-A2CB49C64FF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43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26FCCC-E467-420E-ACB7-2AEFFE501AA9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BC162F7-5F7D-4970-A3CB-002DE87E0A97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5F1D04-9630-4DBF-BF08-3C1EE6F20457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3343FBF-6F48-471A-8BF3-9C51C07159A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4248911-9F20-40EE-B556-B76A02620666}"/>
              </a:ext>
            </a:extLst>
          </p:cNvPr>
          <p:cNvSpPr txBox="1">
            <a:spLocks/>
          </p:cNvSpPr>
          <p:nvPr/>
        </p:nvSpPr>
        <p:spPr>
          <a:xfrm>
            <a:off x="260197" y="-76383"/>
            <a:ext cx="10326364" cy="1158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sz="2800" dirty="0"/>
              <a:t>Proyecciones macroeconómicas a utilizar</a:t>
            </a:r>
            <a:endParaRPr lang="en-U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F63B4D-7A12-4321-8638-A3657A0895BC}"/>
              </a:ext>
            </a:extLst>
          </p:cNvPr>
          <p:cNvSpPr txBox="1"/>
          <p:nvPr/>
        </p:nvSpPr>
        <p:spPr>
          <a:xfrm>
            <a:off x="4385733" y="1104536"/>
            <a:ext cx="313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Porcentajes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4A3612C-79F2-4BBE-B4E8-079FF4883111}"/>
              </a:ext>
            </a:extLst>
          </p:cNvPr>
          <p:cNvSpPr txBox="1"/>
          <p:nvPr/>
        </p:nvSpPr>
        <p:spPr>
          <a:xfrm>
            <a:off x="3532909" y="1413953"/>
            <a:ext cx="512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dirty="0"/>
              <a:t>Elabora por el Banco de Guatemala Escenario Medio</a:t>
            </a:r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963BD0B4-B04E-4DF7-9E42-B3F457C3E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712648"/>
              </p:ext>
            </p:extLst>
          </p:nvPr>
        </p:nvGraphicFramePr>
        <p:xfrm>
          <a:off x="618729" y="1848486"/>
          <a:ext cx="10427961" cy="4552314"/>
        </p:xfrm>
        <a:graphic>
          <a:graphicData uri="http://schemas.openxmlformats.org/drawingml/2006/table">
            <a:tbl>
              <a:tblPr/>
              <a:tblGrid>
                <a:gridCol w="2988530">
                  <a:extLst>
                    <a:ext uri="{9D8B030D-6E8A-4147-A177-3AD203B41FA5}">
                      <a16:colId xmlns:a16="http://schemas.microsoft.com/office/drawing/2014/main" val="657471027"/>
                    </a:ext>
                  </a:extLst>
                </a:gridCol>
                <a:gridCol w="1609587">
                  <a:extLst>
                    <a:ext uri="{9D8B030D-6E8A-4147-A177-3AD203B41FA5}">
                      <a16:colId xmlns:a16="http://schemas.microsoft.com/office/drawing/2014/main" val="3695168808"/>
                    </a:ext>
                  </a:extLst>
                </a:gridCol>
                <a:gridCol w="1457461">
                  <a:extLst>
                    <a:ext uri="{9D8B030D-6E8A-4147-A177-3AD203B41FA5}">
                      <a16:colId xmlns:a16="http://schemas.microsoft.com/office/drawing/2014/main" val="1383276643"/>
                    </a:ext>
                  </a:extLst>
                </a:gridCol>
                <a:gridCol w="1457461">
                  <a:extLst>
                    <a:ext uri="{9D8B030D-6E8A-4147-A177-3AD203B41FA5}">
                      <a16:colId xmlns:a16="http://schemas.microsoft.com/office/drawing/2014/main" val="3991172616"/>
                    </a:ext>
                  </a:extLst>
                </a:gridCol>
                <a:gridCol w="1457461">
                  <a:extLst>
                    <a:ext uri="{9D8B030D-6E8A-4147-A177-3AD203B41FA5}">
                      <a16:colId xmlns:a16="http://schemas.microsoft.com/office/drawing/2014/main" val="872537036"/>
                    </a:ext>
                  </a:extLst>
                </a:gridCol>
                <a:gridCol w="1457461">
                  <a:extLst>
                    <a:ext uri="{9D8B030D-6E8A-4147-A177-3AD203B41FA5}">
                      <a16:colId xmlns:a16="http://schemas.microsoft.com/office/drawing/2014/main" val="819806887"/>
                    </a:ext>
                  </a:extLst>
                </a:gridCol>
              </a:tblGrid>
              <a:tr h="619688"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Descripción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8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B9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376352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PIB Real (base 2013)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633,376.0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656,936.3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681,663.4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707,702.9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735,098.1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00077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Variación PIB Real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4812521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PIB Nominal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937,078.4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1,001,093.9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1,069,938.3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1,144,523.0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1,224,777.7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3661930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Variación PIB Nominal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6678605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Importaciones FOB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31,788.9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34,504.6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37,618.8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41,014.5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44,688.5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423187"/>
                  </a:ext>
                </a:extLst>
              </a:tr>
              <a:tr h="476682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2778581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l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Exportaciones FOB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14,645.6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15,664.5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16,834.2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18,089.1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19,437.0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887950"/>
                  </a:ext>
                </a:extLst>
              </a:tr>
              <a:tr h="500516">
                <a:tc>
                  <a:txBody>
                    <a:bodyPr/>
                    <a:lstStyle/>
                    <a:p>
                      <a:pPr algn="l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Variación</a:t>
                      </a: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chemeClr val="accen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4869872"/>
                  </a:ext>
                </a:extLst>
              </a:tr>
            </a:tbl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3A1E29E8-2B09-A5CA-3B2A-A9D3B0C59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7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Marcador de contenido 7">
            <a:extLst>
              <a:ext uri="{FF2B5EF4-FFF2-40B4-BE49-F238E27FC236}">
                <a16:creationId xmlns:a16="http://schemas.microsoft.com/office/drawing/2014/main" id="{B954B2F6-C365-4700-A4DE-A4E3F0CDD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7413838"/>
              </p:ext>
            </p:extLst>
          </p:nvPr>
        </p:nvGraphicFramePr>
        <p:xfrm>
          <a:off x="-77681" y="1434353"/>
          <a:ext cx="11117817" cy="5262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26FCCC-E467-420E-ACB7-2AEFFE501AA9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BC162F7-5F7D-4970-A3CB-002DE87E0A97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5F1D04-9630-4DBF-BF08-3C1EE6F20457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3343FBF-6F48-471A-8BF3-9C51C07159A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4248911-9F20-40EE-B556-B76A02620666}"/>
              </a:ext>
            </a:extLst>
          </p:cNvPr>
          <p:cNvSpPr txBox="1">
            <a:spLocks/>
          </p:cNvSpPr>
          <p:nvPr/>
        </p:nvSpPr>
        <p:spPr>
          <a:xfrm>
            <a:off x="260197" y="-76383"/>
            <a:ext cx="10326364" cy="1158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sz="2800" dirty="0"/>
              <a:t>Proyecciones de carga tributaria</a:t>
            </a:r>
            <a:endParaRPr lang="en-US" sz="2800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4F63B4D-7A12-4321-8638-A3657A0895BC}"/>
              </a:ext>
            </a:extLst>
          </p:cNvPr>
          <p:cNvSpPr txBox="1"/>
          <p:nvPr/>
        </p:nvSpPr>
        <p:spPr>
          <a:xfrm>
            <a:off x="4106428" y="1012137"/>
            <a:ext cx="3132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b="1" dirty="0"/>
              <a:t>Porcentajes del PIB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C31B424-83C8-467C-8772-D95CC44117DE}"/>
              </a:ext>
            </a:extLst>
          </p:cNvPr>
          <p:cNvSpPr txBox="1"/>
          <p:nvPr/>
        </p:nvSpPr>
        <p:spPr>
          <a:xfrm>
            <a:off x="10457251" y="2465759"/>
            <a:ext cx="142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MFMP 25-29</a:t>
            </a:r>
            <a:endParaRPr lang="es-GT" sz="1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0DED399-2B85-4036-839D-AFE74FD847A8}"/>
              </a:ext>
            </a:extLst>
          </p:cNvPr>
          <p:cNvSpPr txBox="1"/>
          <p:nvPr/>
        </p:nvSpPr>
        <p:spPr>
          <a:xfrm>
            <a:off x="9619551" y="1921985"/>
            <a:ext cx="142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MFMP 24-28</a:t>
            </a:r>
            <a:endParaRPr lang="es-GT" sz="1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66329F7-1979-4550-A392-5931B91C7CE0}"/>
              </a:ext>
            </a:extLst>
          </p:cNvPr>
          <p:cNvSpPr txBox="1"/>
          <p:nvPr/>
        </p:nvSpPr>
        <p:spPr>
          <a:xfrm>
            <a:off x="8771615" y="3072557"/>
            <a:ext cx="1420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MFMP 23-27</a:t>
            </a:r>
            <a:endParaRPr lang="es-GT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7778CD5-41DF-4F73-3B57-6826D8956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25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526FCCC-E467-420E-ACB7-2AEFFE501AA9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BC162F7-5F7D-4970-A3CB-002DE87E0A97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5F1D04-9630-4DBF-BF08-3C1EE6F20457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3343FBF-6F48-471A-8BF3-9C51C07159A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4248911-9F20-40EE-B556-B76A02620666}"/>
              </a:ext>
            </a:extLst>
          </p:cNvPr>
          <p:cNvSpPr txBox="1">
            <a:spLocks/>
          </p:cNvSpPr>
          <p:nvPr/>
        </p:nvSpPr>
        <p:spPr>
          <a:xfrm>
            <a:off x="260197" y="-157362"/>
            <a:ext cx="10326364" cy="11580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G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000" b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s-MX" sz="2800" dirty="0"/>
              <a:t>Rigideces del presupuesto</a:t>
            </a:r>
            <a:endParaRPr lang="en-US" sz="2800" dirty="0"/>
          </a:p>
        </p:txBody>
      </p:sp>
      <p:graphicFrame>
        <p:nvGraphicFramePr>
          <p:cNvPr id="16" name="2 Gráfico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128857"/>
              </p:ext>
            </p:extLst>
          </p:nvPr>
        </p:nvGraphicFramePr>
        <p:xfrm>
          <a:off x="1134533" y="1219200"/>
          <a:ext cx="89154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84F63B4D-7A12-4321-8638-A3657A0895BC}"/>
              </a:ext>
            </a:extLst>
          </p:cNvPr>
          <p:cNvSpPr txBox="1"/>
          <p:nvPr/>
        </p:nvSpPr>
        <p:spPr>
          <a:xfrm>
            <a:off x="4428067" y="816001"/>
            <a:ext cx="31326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2000" b="1" dirty="0">
                <a:solidFill>
                  <a:schemeClr val="bg2">
                    <a:lumMod val="25000"/>
                  </a:schemeClr>
                </a:solidFill>
              </a:rPr>
              <a:t>Porcentajes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7DCE8B-61F8-1710-1164-F2602E393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69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8" y="-24297"/>
            <a:ext cx="10162076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GT" sz="2200" b="1" dirty="0">
                <a:latin typeface="Verdana" panose="020B0604030504040204" pitchFamily="34" charset="0"/>
                <a:ea typeface="Verdana" panose="020B0604030504040204" pitchFamily="34" charset="0"/>
              </a:rPr>
              <a:t>Guatemala NO tiene reglas fiscales explicitas ni una Ley de Responsabilidad Fiscal, sin embargo….</a:t>
            </a:r>
            <a:endParaRPr lang="es-GT" sz="2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graphicFrame>
        <p:nvGraphicFramePr>
          <p:cNvPr id="16" name="Gráfico 15">
            <a:extLst>
              <a:ext uri="{FF2B5EF4-FFF2-40B4-BE49-F238E27FC236}">
                <a16:creationId xmlns:a16="http://schemas.microsoft.com/office/drawing/2014/main" id="{65711578-24E0-42F2-B0E8-7FF2C4635B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406561"/>
              </p:ext>
            </p:extLst>
          </p:nvPr>
        </p:nvGraphicFramePr>
        <p:xfrm>
          <a:off x="330136" y="1383377"/>
          <a:ext cx="2872908" cy="2336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B0ACA0D4-537E-4E40-B0A7-78290D55F2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2479553"/>
              </p:ext>
            </p:extLst>
          </p:nvPr>
        </p:nvGraphicFramePr>
        <p:xfrm>
          <a:off x="330136" y="4304691"/>
          <a:ext cx="2872908" cy="243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Gráfico 22">
            <a:extLst>
              <a:ext uri="{FF2B5EF4-FFF2-40B4-BE49-F238E27FC236}">
                <a16:creationId xmlns:a16="http://schemas.microsoft.com/office/drawing/2014/main" id="{A3B2133F-82B7-4E9A-A66F-D9C5EEAB4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081267"/>
              </p:ext>
            </p:extLst>
          </p:nvPr>
        </p:nvGraphicFramePr>
        <p:xfrm>
          <a:off x="3530122" y="1389473"/>
          <a:ext cx="2983800" cy="243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Gráfico 23">
            <a:extLst>
              <a:ext uri="{FF2B5EF4-FFF2-40B4-BE49-F238E27FC236}">
                <a16:creationId xmlns:a16="http://schemas.microsoft.com/office/drawing/2014/main" id="{66E047C1-B96C-41F0-A812-F7474358D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393631"/>
              </p:ext>
            </p:extLst>
          </p:nvPr>
        </p:nvGraphicFramePr>
        <p:xfrm>
          <a:off x="3559685" y="4308621"/>
          <a:ext cx="2983800" cy="2431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2E4D60F0-A0BF-4953-A358-E4F5FC953E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949454"/>
              </p:ext>
            </p:extLst>
          </p:nvPr>
        </p:nvGraphicFramePr>
        <p:xfrm>
          <a:off x="7254041" y="2918301"/>
          <a:ext cx="4861963" cy="256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F0C26263-AD7E-4EF5-87EA-E6C4CE159894}"/>
              </a:ext>
            </a:extLst>
          </p:cNvPr>
          <p:cNvSpPr txBox="1"/>
          <p:nvPr/>
        </p:nvSpPr>
        <p:spPr>
          <a:xfrm>
            <a:off x="431984" y="1074998"/>
            <a:ext cx="296098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Déficit fiscal Moderado</a:t>
            </a:r>
            <a:endParaRPr lang="es-GT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561EF6B-F42C-42AD-91F7-0B5EEBA9E889}"/>
              </a:ext>
            </a:extLst>
          </p:cNvPr>
          <p:cNvSpPr txBox="1"/>
          <p:nvPr/>
        </p:nvSpPr>
        <p:spPr>
          <a:xfrm>
            <a:off x="3559685" y="1074998"/>
            <a:ext cx="318048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Deuda contra ingresos manejable</a:t>
            </a:r>
            <a:endParaRPr lang="es-GT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578A6F7-33DD-4D2D-B864-3B4C0F0FF3D0}"/>
              </a:ext>
            </a:extLst>
          </p:cNvPr>
          <p:cNvSpPr txBox="1"/>
          <p:nvPr/>
        </p:nvSpPr>
        <p:spPr>
          <a:xfrm>
            <a:off x="431984" y="3932852"/>
            <a:ext cx="2960987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Deuda/PIB baja</a:t>
            </a:r>
            <a:endParaRPr lang="es-GT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46034F-F88B-4A3B-BBBC-F314F2EA675E}"/>
              </a:ext>
            </a:extLst>
          </p:cNvPr>
          <p:cNvSpPr txBox="1"/>
          <p:nvPr/>
        </p:nvSpPr>
        <p:spPr>
          <a:xfrm>
            <a:off x="3559685" y="3926284"/>
            <a:ext cx="318048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Bajo riesgo cambiario</a:t>
            </a:r>
            <a:endParaRPr lang="es-GT" sz="12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8D0D64-4D0A-4435-9C07-3C43FFDCC31F}"/>
              </a:ext>
            </a:extLst>
          </p:cNvPr>
          <p:cNvSpPr txBox="1"/>
          <p:nvPr/>
        </p:nvSpPr>
        <p:spPr>
          <a:xfrm>
            <a:off x="7381188" y="2132754"/>
            <a:ext cx="4480676" cy="7386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 expansión de gasto público la trayectoria de la deuda es manejable en el mediano plazo</a:t>
            </a:r>
            <a:endParaRPr lang="es-GT" sz="1400" b="1" dirty="0">
              <a:solidFill>
                <a:schemeClr val="accent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386A52A-38D2-3C1C-1837-B1DAA08FB8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01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7" y="-24297"/>
            <a:ext cx="10265772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GT" sz="2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Evidencia de espacio fiscal según el Limite Natural de la Deuda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2BE56F-F222-40F1-90D3-C088E6AB2883}"/>
              </a:ext>
            </a:extLst>
          </p:cNvPr>
          <p:cNvSpPr txBox="1"/>
          <p:nvPr/>
        </p:nvSpPr>
        <p:spPr>
          <a:xfrm>
            <a:off x="611505" y="1086386"/>
            <a:ext cx="498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GT" sz="1600" dirty="0"/>
          </a:p>
        </p:txBody>
      </p: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93DF953E-F0CB-4D9A-A0FD-C846B5E24B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8005641"/>
              </p:ext>
            </p:extLst>
          </p:nvPr>
        </p:nvGraphicFramePr>
        <p:xfrm>
          <a:off x="885207" y="938124"/>
          <a:ext cx="9636242" cy="1764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0ECA5E09-0E68-4EAC-A841-B4566B654521}"/>
              </a:ext>
            </a:extLst>
          </p:cNvPr>
          <p:cNvSpPr txBox="1"/>
          <p:nvPr/>
        </p:nvSpPr>
        <p:spPr>
          <a:xfrm>
            <a:off x="1024263" y="2971944"/>
            <a:ext cx="3358798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es-GT" sz="1200" dirty="0">
                <a:latin typeface="Verdana" panose="020B0604030504040204" pitchFamily="34" charset="0"/>
                <a:ea typeface="Verdana" panose="020B0604030504040204" pitchFamily="34" charset="0"/>
              </a:rPr>
              <a:t>Para el comportamiento observado en el gasto público y los ingresos fiscales se realizaron simulaciones de las posibles trayectorias del ratio deuda/PIB y se determinó que existe una baja probabilidad de alcanzar el LND.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3D3D013-B322-454D-88EB-B7C803CEFB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375" y="4363817"/>
            <a:ext cx="4061258" cy="224405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10F96D2-DCF2-4CA8-A200-2638D1F6EF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9455" y="2971944"/>
            <a:ext cx="6394737" cy="3809714"/>
          </a:xfrm>
          <a:prstGeom prst="rect">
            <a:avLst/>
          </a:prstGeom>
        </p:spPr>
      </p:pic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57E66DD-4ED0-7004-4826-387B14EFF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83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0585E-EC15-4D08-AB5D-F6876700F218}"/>
              </a:ext>
            </a:extLst>
          </p:cNvPr>
          <p:cNvSpPr txBox="1">
            <a:spLocks/>
          </p:cNvSpPr>
          <p:nvPr/>
        </p:nvSpPr>
        <p:spPr>
          <a:xfrm>
            <a:off x="650450" y="1990784"/>
            <a:ext cx="10689996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</a:rPr>
              <a:t>Riesgos fiscales</a:t>
            </a:r>
            <a:endParaRPr lang="es-G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BFD99B7-D567-445B-AA18-E796F75A763B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BBC8BC4-5E5F-44F3-AB99-B88CF25F1F1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B35DFF8-3292-4202-9F3C-DA0F3494731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B7F488-A74B-4F81-9CE1-7DBB29E66624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93C5D4F5-89D8-4FF3-A187-F58F5EB6963D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D0F412-9019-A57A-7062-AB7BD49CB7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40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8" y="-24297"/>
            <a:ext cx="10162076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Riesgos fiscales, conceptos clave</a:t>
            </a:r>
            <a:endParaRPr lang="es-GT" sz="2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25" name="Marcador de contenido 2">
            <a:extLst>
              <a:ext uri="{FF2B5EF4-FFF2-40B4-BE49-F238E27FC236}">
                <a16:creationId xmlns:a16="http://schemas.microsoft.com/office/drawing/2014/main" id="{5CF895D6-B80D-4D25-B997-D06C50F79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185" y="1301141"/>
            <a:ext cx="10515600" cy="46620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GT" sz="20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600" b="1" dirty="0"/>
              <a:t>Eventos inesperados </a:t>
            </a:r>
            <a:r>
              <a:rPr lang="es-MX" sz="1600" dirty="0"/>
              <a:t>adversos al marco fiscal establecido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600" b="0" i="0" dirty="0">
                <a:effectLst/>
              </a:rPr>
              <a:t>Factores que </a:t>
            </a:r>
            <a:r>
              <a:rPr lang="es-MX" sz="1600" b="1" i="0" dirty="0">
                <a:effectLst/>
              </a:rPr>
              <a:t>alteran la relación datos efectivos</a:t>
            </a:r>
            <a:r>
              <a:rPr lang="es-MX" sz="1600" b="0" i="0" dirty="0">
                <a:effectLst/>
              </a:rPr>
              <a:t> / datos proyectados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MX" sz="1600" dirty="0"/>
              <a:t>P</a:t>
            </a:r>
            <a:r>
              <a:rPr lang="es-MX" sz="1600" b="0" i="0" dirty="0">
                <a:effectLst/>
              </a:rPr>
              <a:t>robabilidad de </a:t>
            </a:r>
            <a:r>
              <a:rPr lang="es-MX" sz="1600" b="1" i="0" dirty="0">
                <a:effectLst/>
              </a:rPr>
              <a:t>incumplir los objetivos </a:t>
            </a:r>
            <a:r>
              <a:rPr lang="es-MX" sz="1600" b="0" i="0" dirty="0">
                <a:effectLst/>
              </a:rPr>
              <a:t>establecidos en </a:t>
            </a:r>
            <a:r>
              <a:rPr lang="es-MX" sz="1600" dirty="0"/>
              <a:t>una </a:t>
            </a:r>
            <a:r>
              <a:rPr lang="es-MX" sz="1600" b="0" i="0" dirty="0">
                <a:effectLst/>
              </a:rPr>
              <a:t>estrategia fiscal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s-GT" sz="1600" dirty="0"/>
              <a:t>Eventos </a:t>
            </a:r>
            <a:r>
              <a:rPr lang="es-GT" sz="1600" b="1" dirty="0"/>
              <a:t>económicos, sociales y naturales inesperados y de gran impacto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65F4608-F50B-4F2E-8939-F3E83EF4194B}"/>
              </a:ext>
            </a:extLst>
          </p:cNvPr>
          <p:cNvSpPr txBox="1"/>
          <p:nvPr/>
        </p:nvSpPr>
        <p:spPr>
          <a:xfrm>
            <a:off x="772063" y="2792870"/>
            <a:ext cx="38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¿Por qué son importantes?</a:t>
            </a:r>
          </a:p>
        </p:txBody>
      </p:sp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490C4573-50B5-4D38-B4D3-816C29CF12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3984934"/>
              </p:ext>
            </p:extLst>
          </p:nvPr>
        </p:nvGraphicFramePr>
        <p:xfrm>
          <a:off x="1002629" y="3463832"/>
          <a:ext cx="10281670" cy="3116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" name="CuadroTexto 28">
            <a:extLst>
              <a:ext uri="{FF2B5EF4-FFF2-40B4-BE49-F238E27FC236}">
                <a16:creationId xmlns:a16="http://schemas.microsoft.com/office/drawing/2014/main" id="{381D24FF-7CC4-45E7-9C54-E95BE6C198AE}"/>
              </a:ext>
            </a:extLst>
          </p:cNvPr>
          <p:cNvSpPr txBox="1"/>
          <p:nvPr/>
        </p:nvSpPr>
        <p:spPr>
          <a:xfrm>
            <a:off x="709344" y="1116475"/>
            <a:ext cx="3879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Riesgos Fiscales asociados a: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08E071-06A5-703E-9A69-3B6ADEA733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32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8" y="-24297"/>
            <a:ext cx="10162076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Cálculo de calificación del riesgo según el FRAT</a:t>
            </a:r>
            <a:endParaRPr lang="es-GT" sz="2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4C41901B-9C58-4646-B621-71C7C5DDF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82541"/>
              </p:ext>
            </p:extLst>
          </p:nvPr>
        </p:nvGraphicFramePr>
        <p:xfrm>
          <a:off x="551737" y="1258331"/>
          <a:ext cx="4968226" cy="1769409"/>
        </p:xfrm>
        <a:graphic>
          <a:graphicData uri="http://schemas.openxmlformats.org/drawingml/2006/table">
            <a:tbl>
              <a:tblPr/>
              <a:tblGrid>
                <a:gridCol w="382171">
                  <a:extLst>
                    <a:ext uri="{9D8B030D-6E8A-4147-A177-3AD203B41FA5}">
                      <a16:colId xmlns:a16="http://schemas.microsoft.com/office/drawing/2014/main" val="1546293654"/>
                    </a:ext>
                  </a:extLst>
                </a:gridCol>
                <a:gridCol w="382171">
                  <a:extLst>
                    <a:ext uri="{9D8B030D-6E8A-4147-A177-3AD203B41FA5}">
                      <a16:colId xmlns:a16="http://schemas.microsoft.com/office/drawing/2014/main" val="997832212"/>
                    </a:ext>
                  </a:extLst>
                </a:gridCol>
                <a:gridCol w="382171">
                  <a:extLst>
                    <a:ext uri="{9D8B030D-6E8A-4147-A177-3AD203B41FA5}">
                      <a16:colId xmlns:a16="http://schemas.microsoft.com/office/drawing/2014/main" val="3618148239"/>
                    </a:ext>
                  </a:extLst>
                </a:gridCol>
                <a:gridCol w="382171">
                  <a:extLst>
                    <a:ext uri="{9D8B030D-6E8A-4147-A177-3AD203B41FA5}">
                      <a16:colId xmlns:a16="http://schemas.microsoft.com/office/drawing/2014/main" val="477900936"/>
                    </a:ext>
                  </a:extLst>
                </a:gridCol>
                <a:gridCol w="1146514">
                  <a:extLst>
                    <a:ext uri="{9D8B030D-6E8A-4147-A177-3AD203B41FA5}">
                      <a16:colId xmlns:a16="http://schemas.microsoft.com/office/drawing/2014/main" val="877635492"/>
                    </a:ext>
                  </a:extLst>
                </a:gridCol>
                <a:gridCol w="1146514">
                  <a:extLst>
                    <a:ext uri="{9D8B030D-6E8A-4147-A177-3AD203B41FA5}">
                      <a16:colId xmlns:a16="http://schemas.microsoft.com/office/drawing/2014/main" val="3172201943"/>
                    </a:ext>
                  </a:extLst>
                </a:gridCol>
                <a:gridCol w="1146514">
                  <a:extLst>
                    <a:ext uri="{9D8B030D-6E8A-4147-A177-3AD203B41FA5}">
                      <a16:colId xmlns:a16="http://schemas.microsoft.com/office/drawing/2014/main" val="1290272246"/>
                    </a:ext>
                  </a:extLst>
                </a:gridCol>
              </a:tblGrid>
              <a:tr h="21023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Calificación de riesgo = probabilidad x impacto fiscal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479914"/>
                  </a:ext>
                </a:extLst>
              </a:tr>
              <a:tr h="210237">
                <a:tc rowSpan="3" grid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Impacto fiscal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Crítico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599632"/>
                  </a:ext>
                </a:extLst>
              </a:tr>
              <a:tr h="210237">
                <a:tc gridSpan="2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>
                          <a:solidFill>
                            <a:srgbClr val="FFFFFF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Alto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746968"/>
                  </a:ext>
                </a:extLst>
              </a:tr>
              <a:tr h="210237">
                <a:tc gridSpan="2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Irrelevante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Bajo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Medio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4029976"/>
                  </a:ext>
                </a:extLst>
              </a:tr>
              <a:tr h="253607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Remoto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Posible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Probable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358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216075"/>
                  </a:ext>
                </a:extLst>
              </a:tr>
              <a:tr h="253607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Montserrat" panose="00000500000000000000" pitchFamily="2" charset="0"/>
                          <a:cs typeface="Times New Roman" panose="02020603050405020304" pitchFamily="18" charset="0"/>
                        </a:rPr>
                        <a:t>Probabilidad de que se materialicen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6643406"/>
                  </a:ext>
                </a:extLst>
              </a:tr>
              <a:tr h="253607"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GT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" panose="000005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7045309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A5F10525-E95B-465F-8804-7C906C4DE0AA}"/>
              </a:ext>
            </a:extLst>
          </p:cNvPr>
          <p:cNvSpPr txBox="1"/>
          <p:nvPr/>
        </p:nvSpPr>
        <p:spPr>
          <a:xfrm>
            <a:off x="3461354" y="3239918"/>
            <a:ext cx="2690448" cy="310854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accent1">
                    <a:lumMod val="75000"/>
                  </a:schemeClr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Fundamentos de la evaluación</a:t>
            </a:r>
          </a:p>
          <a:p>
            <a:pPr algn="ctr"/>
            <a:endParaRPr lang="es-MX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1200" b="1" dirty="0">
                <a:solidFill>
                  <a:schemeClr val="accent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Impacto fiscal potencial</a:t>
            </a:r>
          </a:p>
          <a:p>
            <a:pPr algn="ctr"/>
            <a:endParaRPr lang="es-MX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Alto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 &gt;1.0% del PIB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Medio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 0.5% - 1.0% del PIB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Bajo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 &lt; 0.5% del PIB</a:t>
            </a:r>
          </a:p>
          <a:p>
            <a:pPr algn="ctr"/>
            <a:endParaRPr lang="es-MX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endParaRPr lang="es-MX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algn="ctr"/>
            <a:r>
              <a:rPr lang="es-MX" sz="1200" b="1" dirty="0">
                <a:solidFill>
                  <a:schemeClr val="accent1"/>
                </a:solidFill>
                <a:latin typeface="Montserrat" panose="00000500000000000000" pitchFamily="2" charset="0"/>
                <a:cs typeface="Times New Roman" panose="02020603050405020304" pitchFamily="18" charset="0"/>
              </a:rPr>
              <a:t>Probabilidad que se materialicen</a:t>
            </a:r>
          </a:p>
          <a:p>
            <a:pPr algn="ctr"/>
            <a:endParaRPr lang="es-MX" sz="12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Probable: 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muy posible que se cumpla o suceda.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Posible: 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Que puede suceder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1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Remoto: </a:t>
            </a:r>
            <a:r>
              <a:rPr lang="es-MX" sz="1100" dirty="0">
                <a:latin typeface="Montserrat" panose="00000500000000000000" pitchFamily="2" charset="0"/>
                <a:cs typeface="Times New Roman" panose="02020603050405020304" pitchFamily="18" charset="0"/>
              </a:rPr>
              <a:t>muy difícil o poco probable que suceda</a:t>
            </a:r>
            <a:endParaRPr lang="es-GT" sz="11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19D7764-A0CA-407F-A048-67D70C509D84}"/>
              </a:ext>
            </a:extLst>
          </p:cNvPr>
          <p:cNvSpPr txBox="1"/>
          <p:nvPr/>
        </p:nvSpPr>
        <p:spPr>
          <a:xfrm>
            <a:off x="-2283" y="3279530"/>
            <a:ext cx="347740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De acuerdo al mapa de calor y la materialización de los riesgos, </a:t>
            </a:r>
            <a:r>
              <a:rPr lang="es-GT" sz="13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el impacto fiscal potencial para Guatemala es bajo, en la mayoría de riesgos evaluados.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1300" b="1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3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El riesgo ambiental y el riesgo macroeconómico esta calificado como ALTO</a:t>
            </a:r>
            <a:r>
              <a:rPr lang="es-GT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GT" sz="1300" dirty="0">
              <a:latin typeface="Montserrat" panose="00000500000000000000" pitchFamily="2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GT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Ningún riesgo se encuentra clasificado como crítico, lo cual se debe a las </a:t>
            </a:r>
            <a:r>
              <a:rPr lang="es-GT" sz="1300" b="1" dirty="0">
                <a:latin typeface="Montserrat" panose="00000500000000000000" pitchFamily="2" charset="0"/>
                <a:cs typeface="Times New Roman" panose="02020603050405020304" pitchFamily="18" charset="0"/>
              </a:rPr>
              <a:t>estrategias de mitigación</a:t>
            </a:r>
            <a:r>
              <a:rPr lang="es-GT" sz="1300" dirty="0">
                <a:latin typeface="Montserrat" panose="00000500000000000000" pitchFamily="2" charset="0"/>
                <a:cs typeface="Times New Roman" panose="02020603050405020304" pitchFamily="18" charset="0"/>
              </a:rPr>
              <a:t> con las que cuenta el gobierno de Guatemala.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030EE443-B204-41B2-A5D0-66829F328AA6}"/>
              </a:ext>
            </a:extLst>
          </p:cNvPr>
          <p:cNvGrpSpPr/>
          <p:nvPr/>
        </p:nvGrpSpPr>
        <p:grpSpPr>
          <a:xfrm>
            <a:off x="6286385" y="1595522"/>
            <a:ext cx="5905615" cy="5520952"/>
            <a:chOff x="6224954" y="1126033"/>
            <a:chExt cx="5905615" cy="5520952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5ED6B379-5969-4DA3-BE0A-D4D0069C6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24954" y="1126033"/>
              <a:ext cx="5905615" cy="5520952"/>
            </a:xfrm>
            <a:prstGeom prst="rect">
              <a:avLst/>
            </a:prstGeom>
          </p:spPr>
        </p:pic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3202D23D-E0E3-40F2-941E-7EB2A8F7997A}"/>
                </a:ext>
              </a:extLst>
            </p:cNvPr>
            <p:cNvSpPr/>
            <p:nvPr/>
          </p:nvSpPr>
          <p:spPr>
            <a:xfrm>
              <a:off x="8466992" y="1239795"/>
              <a:ext cx="1696915" cy="14441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6" name="Elipse 25">
              <a:extLst>
                <a:ext uri="{FF2B5EF4-FFF2-40B4-BE49-F238E27FC236}">
                  <a16:creationId xmlns:a16="http://schemas.microsoft.com/office/drawing/2014/main" id="{DD38A620-165E-4B2F-AF91-D872F43A47F5}"/>
                </a:ext>
              </a:extLst>
            </p:cNvPr>
            <p:cNvSpPr/>
            <p:nvPr/>
          </p:nvSpPr>
          <p:spPr>
            <a:xfrm>
              <a:off x="10163907" y="2903697"/>
              <a:ext cx="1872010" cy="133944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AB0A2D6-6395-8CE8-3D79-E71C1D87EC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7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0585E-EC15-4D08-AB5D-F6876700F218}"/>
              </a:ext>
            </a:extLst>
          </p:cNvPr>
          <p:cNvSpPr txBox="1">
            <a:spLocks/>
          </p:cNvSpPr>
          <p:nvPr/>
        </p:nvSpPr>
        <p:spPr>
          <a:xfrm>
            <a:off x="783811" y="1908438"/>
            <a:ext cx="10378911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</a:rPr>
              <a:t>Situación de las finanzas públicas a mayo del 2024</a:t>
            </a:r>
            <a:endParaRPr lang="es-G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BFD99B7-D567-445B-AA18-E796F75A763B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BBC8BC4-5E5F-44F3-AB99-B88CF25F1F1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B35DFF8-3292-4202-9F3C-DA0F3494731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B7F488-A74B-4F81-9CE1-7DBB29E66624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93C5D4F5-89D8-4FF3-A187-F58F5EB6963D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C89533-063B-2BB7-2D7D-797F808FD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97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8" y="-24297"/>
            <a:ext cx="10162076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Medidas de mitigación y constitución de provisiones</a:t>
            </a:r>
            <a:endParaRPr lang="es-GT" sz="2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25" name="Imagen 24">
            <a:extLst>
              <a:ext uri="{FF2B5EF4-FFF2-40B4-BE49-F238E27FC236}">
                <a16:creationId xmlns:a16="http://schemas.microsoft.com/office/drawing/2014/main" id="{B8042A81-3755-494D-B17E-ACC096DDA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66" y="1595522"/>
            <a:ext cx="11838215" cy="46528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3746F39-4348-7BFD-DC07-0800C8CD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8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D36288-9844-4AF3-9F77-0643BECD5648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00C23A98-B579-420B-8E03-00814338D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48" y="-24297"/>
            <a:ext cx="10162076" cy="886742"/>
          </a:xfrm>
          <a:noFill/>
        </p:spPr>
        <p:txBody>
          <a:bodyPr vert="horz">
            <a:noAutofit/>
          </a:bodyPr>
          <a:lstStyle/>
          <a:p>
            <a:pPr algn="just"/>
            <a:r>
              <a:rPr lang="es-MX" sz="2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Medidas de mitigación y constitución de provisiones</a:t>
            </a:r>
            <a:endParaRPr lang="es-GT" sz="2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31B9A4CB-C697-402A-881D-D3375923B3A8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B9F4C0BF-A60B-4A51-97CA-0725B21A40E4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BF8408EE-499C-41B0-AD67-AFB1210814A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FC908FC0-50C2-4E64-9C2B-D172F3E1A052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graphicFrame>
        <p:nvGraphicFramePr>
          <p:cNvPr id="13" name="Diagrama 12">
            <a:extLst>
              <a:ext uri="{FF2B5EF4-FFF2-40B4-BE49-F238E27FC236}">
                <a16:creationId xmlns:a16="http://schemas.microsoft.com/office/drawing/2014/main" id="{C4151FE7-CBB5-4C56-B1ED-8B86BB2D56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325219"/>
              </p:ext>
            </p:extLst>
          </p:nvPr>
        </p:nvGraphicFramePr>
        <p:xfrm>
          <a:off x="2279979" y="1278164"/>
          <a:ext cx="912552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B270AE9A-7A59-4A0C-9772-E54C6113EF73}"/>
              </a:ext>
            </a:extLst>
          </p:cNvPr>
          <p:cNvSpPr txBox="1"/>
          <p:nvPr/>
        </p:nvSpPr>
        <p:spPr>
          <a:xfrm>
            <a:off x="150848" y="3326852"/>
            <a:ext cx="21087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nfoque de gestión del riesgo</a:t>
            </a:r>
            <a:endParaRPr lang="es-GT" sz="20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2DA4917-4CBE-F7F6-9D29-5EFBCD70BB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53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BA663FE-1A1A-05FD-82E5-59F1043F9ACF}"/>
              </a:ext>
            </a:extLst>
          </p:cNvPr>
          <p:cNvSpPr/>
          <p:nvPr/>
        </p:nvSpPr>
        <p:spPr>
          <a:xfrm>
            <a:off x="-115330" y="-74141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873904A-5F12-79B3-9958-9F57F25FA6F9}"/>
              </a:ext>
            </a:extLst>
          </p:cNvPr>
          <p:cNvSpPr txBox="1">
            <a:spLocks/>
          </p:cNvSpPr>
          <p:nvPr/>
        </p:nvSpPr>
        <p:spPr>
          <a:xfrm>
            <a:off x="986118" y="2472128"/>
            <a:ext cx="10506635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_tradnl" sz="3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es-ES_tradnl" sz="32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aller de planificación y presupuesto abierto</a:t>
            </a:r>
          </a:p>
          <a:p>
            <a:pPr algn="ctr"/>
            <a:endParaRPr lang="es-ES_tradnl" sz="32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s-ES_tradnl" sz="2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Escenarios macroeconómico y fiscal</a:t>
            </a:r>
            <a:endParaRPr lang="es-GT" sz="5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6AE55853-F2A1-21E8-5C55-9DF659F4F52E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EEA27C33-A783-1780-8C15-68828FEA0E0C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A874F60-2F01-E20E-4E58-1151F1F88C9E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0A98E18-0745-2D70-8405-D9D4393811D7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5E8FE9-329A-4D5F-B42D-9418B17FDC0C}"/>
              </a:ext>
            </a:extLst>
          </p:cNvPr>
          <p:cNvSpPr txBox="1"/>
          <p:nvPr/>
        </p:nvSpPr>
        <p:spPr>
          <a:xfrm>
            <a:off x="5666508" y="608226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b="1" dirty="0">
                <a:solidFill>
                  <a:schemeClr val="bg1"/>
                </a:solidFill>
              </a:rPr>
              <a:t>Junio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EDD8A9-C1AF-C02E-39B7-B9D7C14C7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83" y="363876"/>
            <a:ext cx="3491644" cy="114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3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-76383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mayo 2024, se mantiene el crecimiento de la recaudación tributaria por arriba del crecimiento económico nominal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4" name="Marcador de contenido 7">
            <a:extLst>
              <a:ext uri="{FF2B5EF4-FFF2-40B4-BE49-F238E27FC236}">
                <a16:creationId xmlns:a16="http://schemas.microsoft.com/office/drawing/2014/main" id="{53F7136C-4483-4381-8817-BD2CC22167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133623"/>
              </p:ext>
            </p:extLst>
          </p:nvPr>
        </p:nvGraphicFramePr>
        <p:xfrm>
          <a:off x="321822" y="1696005"/>
          <a:ext cx="11548353" cy="5161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Título 1">
            <a:extLst>
              <a:ext uri="{FF2B5EF4-FFF2-40B4-BE49-F238E27FC236}">
                <a16:creationId xmlns:a16="http://schemas.microsoft.com/office/drawing/2014/main" id="{6D340D76-6E13-4179-93A8-6A639CD521D6}"/>
              </a:ext>
            </a:extLst>
          </p:cNvPr>
          <p:cNvSpPr txBox="1">
            <a:spLocks/>
          </p:cNvSpPr>
          <p:nvPr/>
        </p:nvSpPr>
        <p:spPr>
          <a:xfrm>
            <a:off x="441663" y="996698"/>
            <a:ext cx="10667611" cy="461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Variación interanual acumulada</a:t>
            </a:r>
            <a:br>
              <a:rPr lang="es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s-US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Porcentajes</a:t>
            </a:r>
            <a:endParaRPr lang="es-GT" sz="18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AA420C0-A5EC-F67E-BF1D-FC7D8317A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36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-76383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contracción del gasto se empieza a reducir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0D792EC-FC69-4700-ABDD-1865BACDD504}"/>
              </a:ext>
            </a:extLst>
          </p:cNvPr>
          <p:cNvSpPr txBox="1"/>
          <p:nvPr/>
        </p:nvSpPr>
        <p:spPr>
          <a:xfrm>
            <a:off x="75343" y="6396335"/>
            <a:ext cx="45475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G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*Incluye amortizaciones de la deuda pública</a:t>
            </a:r>
          </a:p>
          <a:p>
            <a:pPr defTabSz="609585"/>
            <a:r>
              <a:rPr lang="es-GT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SICOIN</a:t>
            </a:r>
          </a:p>
          <a:p>
            <a:pPr defTabSz="609585"/>
            <a:endParaRPr lang="es-GT" sz="10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Gráfico 18">
            <a:extLst>
              <a:ext uri="{FF2B5EF4-FFF2-40B4-BE49-F238E27FC236}">
                <a16:creationId xmlns:a16="http://schemas.microsoft.com/office/drawing/2014/main" id="{36CACF02-24DE-4CCD-A787-E17EC9B109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330270"/>
              </p:ext>
            </p:extLst>
          </p:nvPr>
        </p:nvGraphicFramePr>
        <p:xfrm>
          <a:off x="6502399" y="1718061"/>
          <a:ext cx="5273965" cy="443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9EC9B90B-9437-488C-8A37-B849B1432A4B}"/>
              </a:ext>
            </a:extLst>
          </p:cNvPr>
          <p:cNvSpPr txBox="1"/>
          <p:nvPr/>
        </p:nvSpPr>
        <p:spPr>
          <a:xfrm>
            <a:off x="6830659" y="1539068"/>
            <a:ext cx="4664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GT"/>
            </a:defPPr>
            <a:lvl1pPr algn="ctr">
              <a:defRPr b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s-MX" sz="1400" dirty="0">
                <a:latin typeface="Verdana" panose="020B0604030504040204" pitchFamily="34" charset="0"/>
                <a:ea typeface="Verdana" panose="020B0604030504040204" pitchFamily="34" charset="0"/>
              </a:rPr>
              <a:t>Grado de Ejecución de los últimos 5 años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MX" sz="1100" b="0" dirty="0">
                <a:latin typeface="Verdana" panose="020B0604030504040204" pitchFamily="34" charset="0"/>
                <a:ea typeface="Verdana" panose="020B0604030504040204" pitchFamily="34" charset="0"/>
              </a:rPr>
              <a:t>Al 31 de mayo de cada año </a:t>
            </a:r>
            <a:endParaRPr lang="es-GT" sz="1100" b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85A90B6B-D19A-4588-9CCF-C59E152D52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3975259"/>
              </p:ext>
            </p:extLst>
          </p:nvPr>
        </p:nvGraphicFramePr>
        <p:xfrm>
          <a:off x="403602" y="1539068"/>
          <a:ext cx="5730079" cy="4610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9C71A734-5521-EDD7-7FD7-1820B5BD88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2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-76383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 institucional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6" name="Gráfico 25">
            <a:extLst>
              <a:ext uri="{FF2B5EF4-FFF2-40B4-BE49-F238E27FC236}">
                <a16:creationId xmlns:a16="http://schemas.microsoft.com/office/drawing/2014/main" id="{40329C2D-29B9-4D01-8313-37352C4A24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8154933"/>
              </p:ext>
            </p:extLst>
          </p:nvPr>
        </p:nvGraphicFramePr>
        <p:xfrm>
          <a:off x="1075267" y="1336601"/>
          <a:ext cx="9620151" cy="4877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CuadroTexto 26">
            <a:extLst>
              <a:ext uri="{FF2B5EF4-FFF2-40B4-BE49-F238E27FC236}">
                <a16:creationId xmlns:a16="http://schemas.microsoft.com/office/drawing/2014/main" id="{F87EB2B5-6A89-49C2-81AE-0F40368CB59F}"/>
              </a:ext>
            </a:extLst>
          </p:cNvPr>
          <p:cNvSpPr txBox="1"/>
          <p:nvPr/>
        </p:nvSpPr>
        <p:spPr>
          <a:xfrm>
            <a:off x="3591709" y="844158"/>
            <a:ext cx="4664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Grado de Ejecución por entidad</a:t>
            </a:r>
            <a:endParaRPr lang="es-GT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Porcentajes</a:t>
            </a:r>
            <a:endParaRPr lang="es-G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46104AD-C0B7-41F3-9FBB-ECE38E23DFAE}"/>
              </a:ext>
            </a:extLst>
          </p:cNvPr>
          <p:cNvSpPr txBox="1"/>
          <p:nvPr/>
        </p:nvSpPr>
        <p:spPr>
          <a:xfrm>
            <a:off x="954096" y="6129821"/>
            <a:ext cx="4547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GT" sz="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SICOIN</a:t>
            </a:r>
          </a:p>
          <a:p>
            <a:pPr defTabSz="609585"/>
            <a:endParaRPr lang="es-GT" sz="800" b="1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B9D569-645F-4954-93BD-3430E11D80A8}"/>
              </a:ext>
            </a:extLst>
          </p:cNvPr>
          <p:cNvSpPr txBox="1"/>
          <p:nvPr/>
        </p:nvSpPr>
        <p:spPr>
          <a:xfrm>
            <a:off x="1493887" y="6357711"/>
            <a:ext cx="93801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200" b="1" spc="-75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Las mayores variaciones interanuales negativas se encuentran en el MEM por el subsidio al gas propano que no esta vigente en este ejercicio y en el CIV por menores intervenciones en infraestructura vial y en los Estados de Calamidad</a:t>
            </a:r>
            <a:endParaRPr lang="es-GT" sz="12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821A9B-49B9-BB17-0EDA-8EC3090A83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36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0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Gasto social se ha mantenido en términos del PIB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420231E-3877-45B7-80E4-B631EE52D3EC}"/>
              </a:ext>
            </a:extLst>
          </p:cNvPr>
          <p:cNvSpPr txBox="1"/>
          <p:nvPr/>
        </p:nvSpPr>
        <p:spPr>
          <a:xfrm>
            <a:off x="800134" y="1618732"/>
            <a:ext cx="4664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Gasto Social y Acuerdos de Paz</a:t>
            </a:r>
            <a:endParaRPr lang="es-GT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MX" sz="11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Al 31 de mayo de cada año</a:t>
            </a: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Millones de quetzales</a:t>
            </a:r>
            <a:endParaRPr lang="es-GT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037388F-EB03-4E85-B8EA-55ECFDD146CC}"/>
              </a:ext>
            </a:extLst>
          </p:cNvPr>
          <p:cNvSpPr txBox="1"/>
          <p:nvPr/>
        </p:nvSpPr>
        <p:spPr>
          <a:xfrm>
            <a:off x="6727607" y="1618732"/>
            <a:ext cx="46643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Gasto Social y Acuerdos de Paz</a:t>
            </a:r>
          </a:p>
          <a:p>
            <a:pPr algn="ctr"/>
            <a:r>
              <a:rPr lang="es-MX" sz="11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Millones de quetzales y porcentajes del PIB</a:t>
            </a:r>
            <a:endParaRPr lang="es-MX" sz="11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06FBFCA-4610-4E02-A65E-EB6333259506}"/>
              </a:ext>
            </a:extLst>
          </p:cNvPr>
          <p:cNvSpPr txBox="1"/>
          <p:nvPr/>
        </p:nvSpPr>
        <p:spPr>
          <a:xfrm>
            <a:off x="75343" y="5757319"/>
            <a:ext cx="45475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GT" sz="105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Fuente: SICOIN</a:t>
            </a:r>
          </a:p>
          <a:p>
            <a:pPr defTabSz="609585"/>
            <a:endParaRPr lang="es-GT" sz="105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BCF774AD-CC37-401A-AA47-D8FA4F6AB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196500"/>
              </p:ext>
            </p:extLst>
          </p:nvPr>
        </p:nvGraphicFramePr>
        <p:xfrm>
          <a:off x="112132" y="2421708"/>
          <a:ext cx="6155268" cy="3258313"/>
        </p:xfrm>
        <a:graphic>
          <a:graphicData uri="http://schemas.openxmlformats.org/drawingml/2006/table">
            <a:tbl>
              <a:tblPr/>
              <a:tblGrid>
                <a:gridCol w="1964337">
                  <a:extLst>
                    <a:ext uri="{9D8B030D-6E8A-4147-A177-3AD203B41FA5}">
                      <a16:colId xmlns:a16="http://schemas.microsoft.com/office/drawing/2014/main" val="75591199"/>
                    </a:ext>
                  </a:extLst>
                </a:gridCol>
                <a:gridCol w="668493">
                  <a:extLst>
                    <a:ext uri="{9D8B030D-6E8A-4147-A177-3AD203B41FA5}">
                      <a16:colId xmlns:a16="http://schemas.microsoft.com/office/drawing/2014/main" val="1486716578"/>
                    </a:ext>
                  </a:extLst>
                </a:gridCol>
                <a:gridCol w="668493">
                  <a:extLst>
                    <a:ext uri="{9D8B030D-6E8A-4147-A177-3AD203B41FA5}">
                      <a16:colId xmlns:a16="http://schemas.microsoft.com/office/drawing/2014/main" val="2524502438"/>
                    </a:ext>
                  </a:extLst>
                </a:gridCol>
                <a:gridCol w="668493">
                  <a:extLst>
                    <a:ext uri="{9D8B030D-6E8A-4147-A177-3AD203B41FA5}">
                      <a16:colId xmlns:a16="http://schemas.microsoft.com/office/drawing/2014/main" val="2684198643"/>
                    </a:ext>
                  </a:extLst>
                </a:gridCol>
                <a:gridCol w="730198">
                  <a:extLst>
                    <a:ext uri="{9D8B030D-6E8A-4147-A177-3AD203B41FA5}">
                      <a16:colId xmlns:a16="http://schemas.microsoft.com/office/drawing/2014/main" val="209866969"/>
                    </a:ext>
                  </a:extLst>
                </a:gridCol>
                <a:gridCol w="725056">
                  <a:extLst>
                    <a:ext uri="{9D8B030D-6E8A-4147-A177-3AD203B41FA5}">
                      <a16:colId xmlns:a16="http://schemas.microsoft.com/office/drawing/2014/main" val="3186150883"/>
                    </a:ext>
                  </a:extLst>
                </a:gridCol>
                <a:gridCol w="730198">
                  <a:extLst>
                    <a:ext uri="{9D8B030D-6E8A-4147-A177-3AD203B41FA5}">
                      <a16:colId xmlns:a16="http://schemas.microsoft.com/office/drawing/2014/main" val="2657698812"/>
                    </a:ext>
                  </a:extLst>
                </a:gridCol>
              </a:tblGrid>
              <a:tr h="2435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Sector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 de Ejecución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9878334"/>
                  </a:ext>
                </a:extLst>
              </a:tr>
              <a:tr h="410004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Ejecución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636923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Salud y Asistencia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4,824.1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5,536.3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5,593.3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17,658.9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6,409.0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441288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Educación, Ciencia y Cultura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8,286.7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9,379.7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10,880.8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28,549.1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10,580.8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391263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Vivienda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741.5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75237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Sub total Gasto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13,208.4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15,002.0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16,795.1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46,949.5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17,009.4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29785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Seguridad Interna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2,239.2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2,113.9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2,556.2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7,412.7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2,607.2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793882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Organismo Judicial y CC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826.3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1,019.3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1,156.4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3,598.8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1,227.2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804209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Ministerio Público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623.1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1,054.1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1,085.1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3,720.9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1,385.0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436340"/>
                  </a:ext>
                </a:extLst>
              </a:tr>
              <a:tr h="32559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 con Acuerdos de Paz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16,897.0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19,189.3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21,592.8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61,681.9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22,228.8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46634"/>
                  </a:ext>
                </a:extLst>
              </a:tr>
            </a:tbl>
          </a:graphicData>
        </a:graphic>
      </p:graphicFrame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id="{653EE0CE-C1C7-47C4-841D-0876FDDD1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45786"/>
              </p:ext>
            </p:extLst>
          </p:nvPr>
        </p:nvGraphicFramePr>
        <p:xfrm>
          <a:off x="6510867" y="2256286"/>
          <a:ext cx="5341312" cy="358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1B6F808-C963-C873-AD1F-69B6CC59F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8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0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mayo se registra un superávit fiscal, asociado a una buena dinámica en la recaudación y a la contracción del gasto público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C5558357-9CD9-43E3-829B-EEDF13041B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2097051"/>
              </p:ext>
            </p:extLst>
          </p:nvPr>
        </p:nvGraphicFramePr>
        <p:xfrm>
          <a:off x="344669" y="2260539"/>
          <a:ext cx="5948979" cy="372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CuadroTexto 22">
            <a:extLst>
              <a:ext uri="{FF2B5EF4-FFF2-40B4-BE49-F238E27FC236}">
                <a16:creationId xmlns:a16="http://schemas.microsoft.com/office/drawing/2014/main" id="{53059B21-20DC-46C6-B77A-400AEFDC03D6}"/>
              </a:ext>
            </a:extLst>
          </p:cNvPr>
          <p:cNvSpPr txBox="1"/>
          <p:nvPr/>
        </p:nvSpPr>
        <p:spPr>
          <a:xfrm>
            <a:off x="1185182" y="1614208"/>
            <a:ext cx="4765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Resultado Fiscal</a:t>
            </a:r>
          </a:p>
          <a:p>
            <a:pPr algn="ctr"/>
            <a:r>
              <a:rPr lang="es-MX" sz="12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mayo de cada año</a:t>
            </a:r>
            <a:endParaRPr lang="es-GT" sz="12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Flecha: a la derecha 23">
            <a:extLst>
              <a:ext uri="{FF2B5EF4-FFF2-40B4-BE49-F238E27FC236}">
                <a16:creationId xmlns:a16="http://schemas.microsoft.com/office/drawing/2014/main" id="{10714816-E6F8-419B-B09D-76651F00DE95}"/>
              </a:ext>
            </a:extLst>
          </p:cNvPr>
          <p:cNvSpPr/>
          <p:nvPr/>
        </p:nvSpPr>
        <p:spPr>
          <a:xfrm>
            <a:off x="6467192" y="3429000"/>
            <a:ext cx="1083397" cy="645059"/>
          </a:xfrm>
          <a:prstGeom prst="rightArrow">
            <a:avLst/>
          </a:prstGeom>
          <a:solidFill>
            <a:schemeClr val="accent1">
              <a:lumMod val="5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7A51BCF-A3AD-4ACD-AC43-D24D017B85C1}"/>
              </a:ext>
            </a:extLst>
          </p:cNvPr>
          <p:cNvSpPr txBox="1"/>
          <p:nvPr/>
        </p:nvSpPr>
        <p:spPr>
          <a:xfrm>
            <a:off x="8042160" y="1129760"/>
            <a:ext cx="3132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La variación de caja ha aumentado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F31F59A-E621-4D8E-938D-2E53225E0FB8}"/>
              </a:ext>
            </a:extLst>
          </p:cNvPr>
          <p:cNvSpPr txBox="1"/>
          <p:nvPr/>
        </p:nvSpPr>
        <p:spPr>
          <a:xfrm>
            <a:off x="1156702" y="6349557"/>
            <a:ext cx="61150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GT" sz="14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 abril iniciaron las colocaciones de Bonos del Tesoro</a:t>
            </a:r>
            <a:endParaRPr lang="es-GT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8E748DD5-0265-476F-AD73-D95A59181C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2579410"/>
              </p:ext>
            </p:extLst>
          </p:nvPr>
        </p:nvGraphicFramePr>
        <p:xfrm>
          <a:off x="7695615" y="1614208"/>
          <a:ext cx="3825381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FF03662A-8F45-6D71-6F88-E2DF954BD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7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5DD0585E-EC15-4D08-AB5D-F6876700F218}"/>
              </a:ext>
            </a:extLst>
          </p:cNvPr>
          <p:cNvSpPr txBox="1">
            <a:spLocks/>
          </p:cNvSpPr>
          <p:nvPr/>
        </p:nvSpPr>
        <p:spPr>
          <a:xfrm>
            <a:off x="650450" y="1990784"/>
            <a:ext cx="10689996" cy="22456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b="1" dirty="0">
                <a:latin typeface="Verdana" panose="020B0604030504040204" pitchFamily="34" charset="0"/>
                <a:ea typeface="Verdana" panose="020B0604030504040204" pitchFamily="34" charset="0"/>
              </a:rPr>
              <a:t>Formulación del proyecto de presupuesto 2025</a:t>
            </a:r>
            <a:endParaRPr lang="es-GT" sz="3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ABFD99B7-D567-445B-AA18-E796F75A763B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EBBC8BC4-5E5F-44F3-AB99-B88CF25F1F1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B35DFF8-3292-4202-9F3C-DA0F3494731D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B7F488-A74B-4F81-9CE1-7DBB29E66624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9" name="Rectángulo 8">
            <a:extLst>
              <a:ext uri="{FF2B5EF4-FFF2-40B4-BE49-F238E27FC236}">
                <a16:creationId xmlns:a16="http://schemas.microsoft.com/office/drawing/2014/main" id="{93C5D4F5-89D8-4FF3-A187-F58F5EB6963D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9F9A4A-2CC5-4527-5DD6-8DAFD87F28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61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ED27660B-2B28-4FCB-B947-148EBB1830F4}"/>
              </a:ext>
            </a:extLst>
          </p:cNvPr>
          <p:cNvCxnSpPr>
            <a:cxnSpLocks/>
          </p:cNvCxnSpPr>
          <p:nvPr/>
        </p:nvCxnSpPr>
        <p:spPr>
          <a:xfrm>
            <a:off x="2926132" y="2347134"/>
            <a:ext cx="6833504" cy="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ángulo 7">
            <a:extLst>
              <a:ext uri="{FF2B5EF4-FFF2-40B4-BE49-F238E27FC236}">
                <a16:creationId xmlns:a16="http://schemas.microsoft.com/office/drawing/2014/main" id="{E49F8768-BAE0-7F4A-1D9B-6FE5BB181509}"/>
              </a:ext>
            </a:extLst>
          </p:cNvPr>
          <p:cNvSpPr/>
          <p:nvPr/>
        </p:nvSpPr>
        <p:spPr>
          <a:xfrm>
            <a:off x="10771414" y="0"/>
            <a:ext cx="1420586" cy="1539068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F523FED-DAED-90FE-A2B1-81949BB31EA0}"/>
              </a:ext>
            </a:extLst>
          </p:cNvPr>
          <p:cNvGrpSpPr/>
          <p:nvPr/>
        </p:nvGrpSpPr>
        <p:grpSpPr>
          <a:xfrm rot="16200000">
            <a:off x="-3484040" y="3375000"/>
            <a:ext cx="7010766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3FFE9BB1-205B-9EEA-F3DB-3E2BE25FE3D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7FA00CEA-53AB-B2E3-E77C-93BAFB758E99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909204CE-68A9-7FBF-764D-C2ECBE02213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478A0-2C05-4512-A9AD-8E9F6B3AB745}"/>
              </a:ext>
            </a:extLst>
          </p:cNvPr>
          <p:cNvSpPr txBox="1"/>
          <p:nvPr/>
        </p:nvSpPr>
        <p:spPr>
          <a:xfrm>
            <a:off x="374552" y="639132"/>
            <a:ext cx="1020028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MX" sz="1500" dirty="0">
                <a:latin typeface="Altivo Regular" panose="020B0000000000000000" pitchFamily="34" charset="77"/>
              </a:rPr>
              <a:t>Se siguen las guías de planificación nacional, siendo principalmente el Plan Nacional de Desarrollo </a:t>
            </a:r>
            <a:r>
              <a:rPr lang="es-MX" sz="1500" dirty="0" err="1">
                <a:latin typeface="Altivo Regular" panose="020B0000000000000000" pitchFamily="34" charset="77"/>
              </a:rPr>
              <a:t>K’atun</a:t>
            </a:r>
            <a:r>
              <a:rPr lang="es-MX" sz="1500" dirty="0">
                <a:latin typeface="Altivo Regular" panose="020B0000000000000000" pitchFamily="34" charset="77"/>
              </a:rPr>
              <a:t>  Nuestra Guatemala 2032 y la Política General de Gobierno 2024-2028.  Otra guía importante de planificación esta asociada a los compromisos internacionales de la Agenda de Objetivos de Desarrollo Sostenible (ODS), en la cual se define un plan de acción para erradicar la pobreza, proteger el planeta y lograr una prosperidad sostenible para todos. </a:t>
            </a:r>
            <a:endParaRPr lang="es-GT" sz="1500" dirty="0">
              <a:latin typeface="Altivo Regular" panose="020B0000000000000000" pitchFamily="34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79E2F55-C500-4399-9EEB-7634410D961B}"/>
              </a:ext>
            </a:extLst>
          </p:cNvPr>
          <p:cNvSpPr txBox="1">
            <a:spLocks/>
          </p:cNvSpPr>
          <p:nvPr/>
        </p:nvSpPr>
        <p:spPr>
          <a:xfrm>
            <a:off x="177972" y="-120667"/>
            <a:ext cx="10227123" cy="8797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Alineación del Marco Fiscal de Mediano Plazo 2025-2029</a:t>
            </a:r>
            <a:endParaRPr lang="en-US" sz="2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FCF7481F-AE10-4FD7-8900-56E2F0BABCD2}"/>
              </a:ext>
            </a:extLst>
          </p:cNvPr>
          <p:cNvGrpSpPr/>
          <p:nvPr/>
        </p:nvGrpSpPr>
        <p:grpSpPr>
          <a:xfrm>
            <a:off x="685720" y="2025396"/>
            <a:ext cx="2488446" cy="3290675"/>
            <a:chOff x="489980" y="2487887"/>
            <a:chExt cx="2644463" cy="3440302"/>
          </a:xfrm>
        </p:grpSpPr>
        <p:sp>
          <p:nvSpPr>
            <p:cNvPr id="19" name="Rectángulo redondeado 12">
              <a:extLst>
                <a:ext uri="{FF2B5EF4-FFF2-40B4-BE49-F238E27FC236}">
                  <a16:creationId xmlns:a16="http://schemas.microsoft.com/office/drawing/2014/main" id="{3D308BF3-50CB-4803-AD2C-827382BADFFA}"/>
                </a:ext>
              </a:extLst>
            </p:cNvPr>
            <p:cNvSpPr/>
            <p:nvPr/>
          </p:nvSpPr>
          <p:spPr>
            <a:xfrm>
              <a:off x="539912" y="2487887"/>
              <a:ext cx="2587559" cy="67085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0" name="Text Placeholder 2">
              <a:extLst>
                <a:ext uri="{FF2B5EF4-FFF2-40B4-BE49-F238E27FC236}">
                  <a16:creationId xmlns:a16="http://schemas.microsoft.com/office/drawing/2014/main" id="{E18068C2-9E53-4B90-B5F2-420B7809B11B}"/>
                </a:ext>
              </a:extLst>
            </p:cNvPr>
            <p:cNvSpPr txBox="1">
              <a:spLocks/>
            </p:cNvSpPr>
            <p:nvPr/>
          </p:nvSpPr>
          <p:spPr>
            <a:xfrm>
              <a:off x="489980" y="2543777"/>
              <a:ext cx="2566455" cy="670854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Plan Nacional de Desarrollo K’atun: Nuestra </a:t>
              </a:r>
              <a:r>
                <a:rPr lang="es-GT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Guatemala 2032</a:t>
              </a:r>
              <a:endPara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78180F17-E1E0-49A9-BF20-18DBD9BD3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3065" y="3429000"/>
              <a:ext cx="2491378" cy="2499189"/>
            </a:xfrm>
            <a:prstGeom prst="rect">
              <a:avLst/>
            </a:prstGeom>
          </p:spPr>
        </p:pic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DE91CC95-210A-4807-BFA6-E20CB159B752}"/>
              </a:ext>
            </a:extLst>
          </p:cNvPr>
          <p:cNvGrpSpPr/>
          <p:nvPr/>
        </p:nvGrpSpPr>
        <p:grpSpPr>
          <a:xfrm>
            <a:off x="4918276" y="2025396"/>
            <a:ext cx="2725866" cy="3290675"/>
            <a:chOff x="4008179" y="2487887"/>
            <a:chExt cx="2696906" cy="3526250"/>
          </a:xfrm>
        </p:grpSpPr>
        <p:sp>
          <p:nvSpPr>
            <p:cNvPr id="23" name="Rectángulo redondeado 13">
              <a:extLst>
                <a:ext uri="{FF2B5EF4-FFF2-40B4-BE49-F238E27FC236}">
                  <a16:creationId xmlns:a16="http://schemas.microsoft.com/office/drawing/2014/main" id="{BCC75822-9A13-46F6-8FF7-5C7F07D3A140}"/>
                </a:ext>
              </a:extLst>
            </p:cNvPr>
            <p:cNvSpPr/>
            <p:nvPr/>
          </p:nvSpPr>
          <p:spPr>
            <a:xfrm>
              <a:off x="4063948" y="2487887"/>
              <a:ext cx="2566455" cy="67085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4" name="Text Placeholder 3">
              <a:extLst>
                <a:ext uri="{FF2B5EF4-FFF2-40B4-BE49-F238E27FC236}">
                  <a16:creationId xmlns:a16="http://schemas.microsoft.com/office/drawing/2014/main" id="{0E20532E-2971-4CB7-926A-393EAF60CD81}"/>
                </a:ext>
              </a:extLst>
            </p:cNvPr>
            <p:cNvSpPr txBox="1">
              <a:spLocks/>
            </p:cNvSpPr>
            <p:nvPr/>
          </p:nvSpPr>
          <p:spPr>
            <a:xfrm>
              <a:off x="4134984" y="2545318"/>
              <a:ext cx="2459718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Objetivos de Desarrollo Sostenible –ODS- 2030</a:t>
              </a:r>
              <a:endPara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F609202C-BFDD-41CA-9CB0-DEE90D879D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08179" y="3380411"/>
              <a:ext cx="2696906" cy="2633726"/>
            </a:xfrm>
            <a:prstGeom prst="rect">
              <a:avLst/>
            </a:prstGeom>
          </p:spPr>
        </p:pic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4057C45-4140-41BC-87C7-C3B1FE7326B3}"/>
              </a:ext>
            </a:extLst>
          </p:cNvPr>
          <p:cNvGrpSpPr/>
          <p:nvPr/>
        </p:nvGrpSpPr>
        <p:grpSpPr>
          <a:xfrm>
            <a:off x="8768213" y="2025396"/>
            <a:ext cx="2594014" cy="3201027"/>
            <a:chOff x="7680452" y="2487887"/>
            <a:chExt cx="2566455" cy="3578783"/>
          </a:xfrm>
        </p:grpSpPr>
        <p:sp>
          <p:nvSpPr>
            <p:cNvPr id="27" name="Rectángulo redondeado 14">
              <a:extLst>
                <a:ext uri="{FF2B5EF4-FFF2-40B4-BE49-F238E27FC236}">
                  <a16:creationId xmlns:a16="http://schemas.microsoft.com/office/drawing/2014/main" id="{44E4ABC7-1B59-4A81-B4EC-8856D5384993}"/>
                </a:ext>
              </a:extLst>
            </p:cNvPr>
            <p:cNvSpPr/>
            <p:nvPr/>
          </p:nvSpPr>
          <p:spPr>
            <a:xfrm>
              <a:off x="7680452" y="2487887"/>
              <a:ext cx="2566455" cy="670853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3CBAE14A-3ED2-489B-BD43-7F774107BC82}"/>
                </a:ext>
              </a:extLst>
            </p:cNvPr>
            <p:cNvSpPr txBox="1">
              <a:spLocks/>
            </p:cNvSpPr>
            <p:nvPr/>
          </p:nvSpPr>
          <p:spPr>
            <a:xfrm>
              <a:off x="7733820" y="2520280"/>
              <a:ext cx="2459717" cy="57606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s-MX" sz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Política General de Gobierno PGG 2024-2028</a:t>
              </a:r>
              <a:endPara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FDA90BB9-A462-4635-A661-A43B9C22AF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60462" y="3429000"/>
              <a:ext cx="2013962" cy="2637670"/>
            </a:xfrm>
            <a:prstGeom prst="rect">
              <a:avLst/>
            </a:prstGeom>
          </p:spPr>
        </p:pic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10E41B48-C22A-471E-9BF3-F49431295DE8}"/>
              </a:ext>
            </a:extLst>
          </p:cNvPr>
          <p:cNvSpPr txBox="1"/>
          <p:nvPr/>
        </p:nvSpPr>
        <p:spPr>
          <a:xfrm>
            <a:off x="65777" y="5334653"/>
            <a:ext cx="3772892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GT"/>
            </a:defPPr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ltivo Regular" panose="020B0000000000000000" pitchFamily="34" charset="77"/>
              </a:defRPr>
            </a:lvl1pPr>
          </a:lstStyle>
          <a:p>
            <a:pPr algn="ctr"/>
            <a:r>
              <a:rPr lang="es-GT" sz="1400" dirty="0">
                <a:solidFill>
                  <a:schemeClr val="tx1"/>
                </a:solidFill>
              </a:rPr>
              <a:t>La política fiscal de mediano plazo está contenida en los principios y fundamentos del Plan </a:t>
            </a:r>
            <a:r>
              <a:rPr lang="es-GT" sz="1400" dirty="0" err="1">
                <a:solidFill>
                  <a:schemeClr val="tx1"/>
                </a:solidFill>
              </a:rPr>
              <a:t>K´atun</a:t>
            </a:r>
            <a:r>
              <a:rPr lang="es-GT" sz="1400" dirty="0">
                <a:solidFill>
                  <a:schemeClr val="tx1"/>
                </a:solidFill>
              </a:rPr>
              <a:t> en el eje de Riqueza para todos y en las prioridades: </a:t>
            </a:r>
            <a:r>
              <a:rPr lang="es-GT" sz="1400" b="1" i="1" dirty="0">
                <a:solidFill>
                  <a:schemeClr val="tx1"/>
                </a:solidFill>
              </a:rPr>
              <a:t>Estabilidad Macroeconómica </a:t>
            </a:r>
            <a:r>
              <a:rPr lang="es-GT" sz="1400" dirty="0">
                <a:solidFill>
                  <a:schemeClr val="tx1"/>
                </a:solidFill>
              </a:rPr>
              <a:t>en un Marco Amplio de Desarrollo y </a:t>
            </a:r>
            <a:r>
              <a:rPr lang="es-GT" sz="1400" b="1" i="1" dirty="0">
                <a:solidFill>
                  <a:schemeClr val="tx1"/>
                </a:solidFill>
              </a:rPr>
              <a:t>Política Fiscal como motor de la estabilidad y el crecimiento económico inclusivo.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02208D5-B7AA-4652-92B6-E4E111DBF545}"/>
              </a:ext>
            </a:extLst>
          </p:cNvPr>
          <p:cNvSpPr txBox="1"/>
          <p:nvPr/>
        </p:nvSpPr>
        <p:spPr>
          <a:xfrm>
            <a:off x="4590107" y="5409974"/>
            <a:ext cx="3567990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GT"/>
            </a:defPPr>
            <a:lvl1pPr>
              <a:defRPr sz="1500">
                <a:solidFill>
                  <a:schemeClr val="tx1">
                    <a:lumMod val="75000"/>
                    <a:lumOff val="25000"/>
                  </a:schemeClr>
                </a:solidFill>
                <a:latin typeface="Altivo Regular" panose="020B0000000000000000" pitchFamily="34" charset="77"/>
              </a:defRPr>
            </a:lvl1pPr>
          </a:lstStyle>
          <a:p>
            <a:pPr algn="ctr"/>
            <a:r>
              <a:rPr lang="es-MX" sz="1400" dirty="0">
                <a:solidFill>
                  <a:schemeClr val="tx1"/>
                </a:solidFill>
              </a:rPr>
              <a:t>El CONADUR, aprobó una estrategia de articulación de la Agenda de Objetivos de Desarrollo Sostenible con el Plan y Política Nacional de Desarrollo </a:t>
            </a:r>
            <a:r>
              <a:rPr lang="es-MX" sz="1400" dirty="0" err="1">
                <a:solidFill>
                  <a:schemeClr val="tx1"/>
                </a:solidFill>
              </a:rPr>
              <a:t>K´atun</a:t>
            </a:r>
            <a:r>
              <a:rPr lang="es-MX" sz="1400" dirty="0">
                <a:solidFill>
                  <a:schemeClr val="tx1"/>
                </a:solidFill>
              </a:rPr>
              <a:t>: Nuestra Guatemala 2032. </a:t>
            </a:r>
            <a:endParaRPr lang="es-GT" sz="1400" b="1" i="1" dirty="0">
              <a:solidFill>
                <a:schemeClr val="tx1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82AAB49-8EC7-4C89-A640-2D77A6DF2C47}"/>
              </a:ext>
            </a:extLst>
          </p:cNvPr>
          <p:cNvSpPr txBox="1"/>
          <p:nvPr/>
        </p:nvSpPr>
        <p:spPr>
          <a:xfrm>
            <a:off x="8528973" y="5334653"/>
            <a:ext cx="307249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s-GT"/>
            </a:defPPr>
            <a:lvl1pPr algn="ctr">
              <a:defRPr sz="1400">
                <a:latin typeface="Altivo Regular" panose="020B0000000000000000" pitchFamily="34" charset="77"/>
              </a:defRPr>
            </a:lvl1pPr>
          </a:lstStyle>
          <a:p>
            <a:r>
              <a:rPr lang="es-GT" dirty="0"/>
              <a:t>La administración pública se plantea metas a través de 10 ejes estratégicos, en el mediano plazo, que coadyuvan en la consecución de los objetivos de largo plazo. </a:t>
            </a:r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971030D-51DF-18AA-BE8C-42716D4842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75317" y="147596"/>
            <a:ext cx="1212779" cy="124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00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1836</Words>
  <Application>Microsoft Macintosh PowerPoint</Application>
  <PresentationFormat>Panorámica</PresentationFormat>
  <Paragraphs>343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Times New Roman</vt:lpstr>
      <vt:lpstr>Montserrat</vt:lpstr>
      <vt:lpstr>Calibri</vt:lpstr>
      <vt:lpstr>Wingdings</vt:lpstr>
      <vt:lpstr>Verdana</vt:lpstr>
      <vt:lpstr>Altivo Regular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Guatemala NO tiene reglas fiscales explicitas ni una Ley de Responsabilidad Fiscal, sin embargo….</vt:lpstr>
      <vt:lpstr>Evidencia de espacio fiscal según el Limite Natural de la Deuda </vt:lpstr>
      <vt:lpstr>Presentación de PowerPoint</vt:lpstr>
      <vt:lpstr>Riesgos fiscales, conceptos clave</vt:lpstr>
      <vt:lpstr>Cálculo de calificación del riesgo según el FRAT</vt:lpstr>
      <vt:lpstr>Medidas de mitigación y constitución de provisiones</vt:lpstr>
      <vt:lpstr>Medidas de mitigación y constitución de provisiones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Piero Lemus</dc:creator>
  <cp:lastModifiedBy>Licenciasdcs 08</cp:lastModifiedBy>
  <cp:revision>52</cp:revision>
  <dcterms:created xsi:type="dcterms:W3CDTF">2024-01-17T17:36:22Z</dcterms:created>
  <dcterms:modified xsi:type="dcterms:W3CDTF">2024-06-10T18:05:02Z</dcterms:modified>
</cp:coreProperties>
</file>