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58" r:id="rId4"/>
    <p:sldId id="275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4" r:id="rId16"/>
    <p:sldId id="265" r:id="rId17"/>
    <p:sldId id="259" r:id="rId18"/>
    <p:sldId id="266" r:id="rId19"/>
    <p:sldId id="278" r:id="rId20"/>
    <p:sldId id="279" r:id="rId21"/>
    <p:sldId id="280" r:id="rId22"/>
    <p:sldId id="282" r:id="rId2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6" d="100"/>
          <a:sy n="56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AA71F54-6E44-B5B3-AFC3-E35D80F56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FE17ED-521C-D1B9-59B9-E5B33EF8AB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762A0-76B6-DF47-BC78-2330CB1AF50B}" type="datetimeFigureOut">
              <a:rPr lang="es-GT" smtClean="0"/>
              <a:t>3/06/2024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14EC6E-90A1-6588-FFD7-A9D3C26D64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6A9D61-AFD4-BADC-B4F9-4FAAA7C4C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DF41-7484-9D4F-9446-9C5FA06F90C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562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67E5D-BAFD-3A4B-8D15-D1DD9EB5786F}" type="datetimeFigureOut">
              <a:rPr lang="es-GT" smtClean="0"/>
              <a:t>3/06/2024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5F8A-63FD-8B46-82DB-15B9A3FFB5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452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35F8A-63FD-8B46-82DB-15B9A3FFB506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66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C26AE-387A-9AB9-2A95-86BDB792B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01C6F-6D79-014B-9022-D49F00870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14E43-47D6-F7C5-14BD-F1388FAE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3/06/2024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CDB39-6BC9-CC74-2EC9-CFA02B6E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7D4683-9AD9-AB8D-D8D2-67DE0544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0377CC-94E5-06CB-5D8A-81820870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68A8C78-80B4-CE34-F41E-EC30979CF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DC004-3A26-8951-02CF-2E653F62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0F9A-E83C-754A-8EA1-9DC761BD9DC7}" type="datetimeFigureOut">
              <a:rPr lang="es-GT" smtClean="0"/>
              <a:t>3/06/2024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2A35-5E08-D9A3-0D3A-BC6F8B0A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0978B3-6DEB-2362-52C0-4F6C9046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5801995-CF37-7530-3C0D-618A4C54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320"/>
            <a:ext cx="10515600" cy="61309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GT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93AC83E-82F2-E742-C55C-C7E025E7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609"/>
            <a:ext cx="10515600" cy="3281363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3944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9286DF-44B8-9360-C731-565F15EF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1A0FD-85F6-240F-5E4E-3F181A88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F3A4C-B826-D8E2-C754-2459D2482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0F9A-E83C-754A-8EA1-9DC761BD9DC7}" type="datetimeFigureOut">
              <a:rPr lang="es-GT" smtClean="0"/>
              <a:t>3/06/2024</a:t>
            </a:fld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976098-B796-CFDF-3969-B59D9F8C7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697B-F58C-734F-B857-A762A8B9FE44}" type="slidenum">
              <a:rPr lang="es-GT" smtClean="0"/>
              <a:t>‹Nº›</a:t>
            </a:fld>
            <a:endParaRPr lang="es-GT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DCAF2DB-6742-B1E2-D155-EDD7C9395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227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67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8;g1f3c41a5141_0_61">
            <a:extLst>
              <a:ext uri="{FF2B5EF4-FFF2-40B4-BE49-F238E27FC236}">
                <a16:creationId xmlns:a16="http://schemas.microsoft.com/office/drawing/2014/main" id="{6F459555-8FE1-4AD0-BA94-29C1B828EA7C}"/>
              </a:ext>
            </a:extLst>
          </p:cNvPr>
          <p:cNvSpPr txBox="1"/>
          <p:nvPr/>
        </p:nvSpPr>
        <p:spPr>
          <a:xfrm>
            <a:off x="1107756" y="1569461"/>
            <a:ext cx="1603352" cy="77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u="none" strike="noStrike" cap="none" dirty="0">
                <a:solidFill>
                  <a:srgbClr val="00665B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4</a:t>
            </a:r>
            <a:endParaRPr sz="3600" dirty="0">
              <a:solidFill>
                <a:srgbClr val="0066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399;g1f3c41a5141_0_61">
            <a:extLst>
              <a:ext uri="{FF2B5EF4-FFF2-40B4-BE49-F238E27FC236}">
                <a16:creationId xmlns:a16="http://schemas.microsoft.com/office/drawing/2014/main" id="{B0F93235-C5E9-43F7-B02D-C62647A5E8B7}"/>
              </a:ext>
            </a:extLst>
          </p:cNvPr>
          <p:cNvSpPr/>
          <p:nvPr/>
        </p:nvSpPr>
        <p:spPr>
          <a:xfrm>
            <a:off x="4439879" y="1533735"/>
            <a:ext cx="6836400" cy="1195200"/>
          </a:xfrm>
          <a:prstGeom prst="roundRect">
            <a:avLst>
              <a:gd name="adj" fmla="val 16667"/>
            </a:avLst>
          </a:prstGeom>
          <a:solidFill>
            <a:srgbClr val="00665B">
              <a:alpha val="69804"/>
            </a:srgbClr>
          </a:solidFill>
          <a:ln w="28575" cap="flat" cmpd="sng">
            <a:solidFill>
              <a:schemeClr val="dk2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G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Seguridad Alimentaria y Nutricional.</a:t>
            </a:r>
            <a:r>
              <a:rPr lang="es-G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Tema es prioritario para abordar el bienestar y la salud de la población, especialmente de los grupos más vulnerables como niños y niñas menores de cinco años.</a:t>
            </a:r>
            <a:endParaRPr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684391-C9D4-4D03-AE2E-65EAC64C7029}"/>
              </a:ext>
            </a:extLst>
          </p:cNvPr>
          <p:cNvSpPr/>
          <p:nvPr/>
        </p:nvSpPr>
        <p:spPr>
          <a:xfrm>
            <a:off x="1335434" y="3778882"/>
            <a:ext cx="4422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lvl="0" algn="just">
              <a:buClr>
                <a:srgbClr val="00B0F0"/>
              </a:buClr>
              <a:buSzPts val="2200"/>
            </a:pPr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Fortalecer</a:t>
            </a:r>
            <a:r>
              <a:rPr lang="es-G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Estrategia de Lucha contra la Desnutrición Crónica en niños y niñas menores de cinco años.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202854F-7358-46D1-A238-D1F972A549D1}"/>
              </a:ext>
            </a:extLst>
          </p:cNvPr>
          <p:cNvSpPr/>
          <p:nvPr/>
        </p:nvSpPr>
        <p:spPr>
          <a:xfrm>
            <a:off x="6822168" y="3804842"/>
            <a:ext cx="4778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algn="just">
              <a:buClr>
                <a:srgbClr val="00B0F0"/>
              </a:buClr>
              <a:buSzPts val="2200"/>
            </a:pPr>
            <a:r>
              <a:rPr lang="es-MX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Abordar</a:t>
            </a:r>
            <a:r>
              <a:rPr lang="es-MX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 problema de la malnutrición a través de la prevención y mitigación de sus consecuencias.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3A02A14-66B7-4391-92C9-19CCCF114103}"/>
              </a:ext>
            </a:extLst>
          </p:cNvPr>
          <p:cNvSpPr/>
          <p:nvPr/>
        </p:nvSpPr>
        <p:spPr>
          <a:xfrm>
            <a:off x="1326940" y="4901078"/>
            <a:ext cx="4478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lvl="0" algn="just">
              <a:spcBef>
                <a:spcPts val="1200"/>
              </a:spcBef>
              <a:buClr>
                <a:srgbClr val="00B0F0"/>
              </a:buClr>
              <a:buSzPts val="22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Inversión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salud, educación, empleo y vivienda, asistencia y protección social, desarrollo de infraestructura económica como energía eléctrica, agua potable, caminos rurales, acceso a tecnología y trabajo. </a:t>
            </a:r>
            <a:endParaRPr lang="es-ES" sz="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27D8FAD-C5C7-4CD9-8273-D6F45974ED54}"/>
              </a:ext>
            </a:extLst>
          </p:cNvPr>
          <p:cNvSpPr/>
          <p:nvPr/>
        </p:nvSpPr>
        <p:spPr>
          <a:xfrm>
            <a:off x="6822168" y="4840623"/>
            <a:ext cx="4872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lvl="0" algn="just">
              <a:spcBef>
                <a:spcPts val="1200"/>
              </a:spcBef>
              <a:buClr>
                <a:srgbClr val="00B0F0"/>
              </a:buClr>
              <a:buSzPts val="2200"/>
            </a:pPr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Articulación</a:t>
            </a:r>
            <a:r>
              <a:rPr lang="es-G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diversos actores para impulsar las acciones de la Ley y Política de Seguridad Alimentaria y Nutricional. Disponibilidad de alimentos, capacidad adquisitiva para la compra de alimentos, acceso físico a alimentos, adecuada utilización biológica de los alimentos. 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5B3D33D-448F-4990-AEBF-C2EA58D35AE5}"/>
              </a:ext>
            </a:extLst>
          </p:cNvPr>
          <p:cNvCxnSpPr>
            <a:cxnSpLocks/>
          </p:cNvCxnSpPr>
          <p:nvPr/>
        </p:nvCxnSpPr>
        <p:spPr>
          <a:xfrm flipH="1">
            <a:off x="911547" y="3298945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2">
            <a:extLst>
              <a:ext uri="{FF2B5EF4-FFF2-40B4-BE49-F238E27FC236}">
                <a16:creationId xmlns:a16="http://schemas.microsoft.com/office/drawing/2014/main" id="{A26AC007-1846-414D-8991-B71E57724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95" y="393383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008D7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B27F39C-C935-4737-8B48-D3A745F91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55" y="4037899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8787B55-67F3-4AFD-9ACF-502566A84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17" y="5125830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00665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7A8AED0-4B94-465E-9A75-B8E2167C5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16" y="5229129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E32DE30-F831-4DE8-8268-E4940CA89FFA}"/>
              </a:ext>
            </a:extLst>
          </p:cNvPr>
          <p:cNvCxnSpPr>
            <a:cxnSpLocks/>
          </p:cNvCxnSpPr>
          <p:nvPr/>
        </p:nvCxnSpPr>
        <p:spPr>
          <a:xfrm flipH="1">
            <a:off x="6396907" y="3253680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2">
            <a:extLst>
              <a:ext uri="{FF2B5EF4-FFF2-40B4-BE49-F238E27FC236}">
                <a16:creationId xmlns:a16="http://schemas.microsoft.com/office/drawing/2014/main" id="{275E6ADE-3639-415A-8318-92586932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455" y="388857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00665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F8DE1E0A-9C3D-4E0B-A3FB-310319B21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515" y="3992634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FBE3F56B-4409-4B8F-9B62-F12E3548C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577" y="5080565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008D7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EA2B50BC-6D22-498C-80BB-D3A10E9D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576" y="5183864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4116888-07A6-4EAE-BD23-A9F32DD7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679" y="1269798"/>
            <a:ext cx="1861200" cy="17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5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8;g1f3c41a5141_0_79">
            <a:extLst>
              <a:ext uri="{FF2B5EF4-FFF2-40B4-BE49-F238E27FC236}">
                <a16:creationId xmlns:a16="http://schemas.microsoft.com/office/drawing/2014/main" id="{C69B8CD1-E7B0-46FD-842A-1FFCA43ABE54}"/>
              </a:ext>
            </a:extLst>
          </p:cNvPr>
          <p:cNvSpPr/>
          <p:nvPr/>
        </p:nvSpPr>
        <p:spPr>
          <a:xfrm>
            <a:off x="2578234" y="3536955"/>
            <a:ext cx="8856600" cy="3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oogle Shape;450;g1f3c41a5141_0_79">
            <a:extLst>
              <a:ext uri="{FF2B5EF4-FFF2-40B4-BE49-F238E27FC236}">
                <a16:creationId xmlns:a16="http://schemas.microsoft.com/office/drawing/2014/main" id="{5A68A795-7582-4309-AFA5-630F3125C7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4692" y="1279177"/>
            <a:ext cx="18612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1;g1f3c41a5141_0_79">
            <a:extLst>
              <a:ext uri="{FF2B5EF4-FFF2-40B4-BE49-F238E27FC236}">
                <a16:creationId xmlns:a16="http://schemas.microsoft.com/office/drawing/2014/main" id="{8AA440C1-28B9-4794-821C-960FEE1C6068}"/>
              </a:ext>
            </a:extLst>
          </p:cNvPr>
          <p:cNvSpPr txBox="1"/>
          <p:nvPr/>
        </p:nvSpPr>
        <p:spPr>
          <a:xfrm>
            <a:off x="1082594" y="1574289"/>
            <a:ext cx="1629751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u="none" strike="noStrike" cap="none" dirty="0">
                <a:solidFill>
                  <a:srgbClr val="F9A53F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5</a:t>
            </a:r>
            <a:endParaRPr sz="3600" dirty="0">
              <a:solidFill>
                <a:srgbClr val="F9A53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Google Shape;452;g1f3c41a5141_0_79">
            <a:extLst>
              <a:ext uri="{FF2B5EF4-FFF2-40B4-BE49-F238E27FC236}">
                <a16:creationId xmlns:a16="http://schemas.microsoft.com/office/drawing/2014/main" id="{245F49F2-819F-4560-91EE-377DA195BB94}"/>
              </a:ext>
            </a:extLst>
          </p:cNvPr>
          <p:cNvSpPr/>
          <p:nvPr/>
        </p:nvSpPr>
        <p:spPr>
          <a:xfrm>
            <a:off x="4315890" y="1491220"/>
            <a:ext cx="6953556" cy="1236290"/>
          </a:xfrm>
          <a:prstGeom prst="roundRect">
            <a:avLst>
              <a:gd name="adj" fmla="val 16667"/>
            </a:avLst>
          </a:prstGeom>
          <a:solidFill>
            <a:srgbClr val="F9A53F"/>
          </a:solidFill>
          <a:ln w="28575" cap="flat" cmpd="sng">
            <a:solidFill>
              <a:schemeClr val="dk2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76F6A914-0537-45BF-B901-256526C10B70}"/>
              </a:ext>
            </a:extLst>
          </p:cNvPr>
          <p:cNvCxnSpPr/>
          <p:nvPr/>
        </p:nvCxnSpPr>
        <p:spPr>
          <a:xfrm>
            <a:off x="671858" y="2930777"/>
            <a:ext cx="0" cy="386050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2">
            <a:extLst>
              <a:ext uri="{FF2B5EF4-FFF2-40B4-BE49-F238E27FC236}">
                <a16:creationId xmlns:a16="http://schemas.microsoft.com/office/drawing/2014/main" id="{DECD2E81-D179-4D2E-936C-9B30D033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1" y="321043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F9A53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EA0E4E23-870A-417C-B9EE-62370D8A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71" y="331449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310A7F5-4BF7-4AEB-9BEB-88938E78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1" y="412445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F58A3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221A2769-DBE9-459C-9AC2-B75BF693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71" y="4227757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79C7923-D22B-49BE-8BF4-5F2869E2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1" y="498971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F9A53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8B244C4-842F-4580-8CBA-6C1EFD86E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0" y="5093017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789F1912-762A-428D-8ACC-A2EF32ED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1" y="583098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F58A3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9679134C-B4AD-4843-BD15-079BD8F1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0" y="593428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6D7DAAC-76EA-4B21-921D-B770D71F45E2}"/>
              </a:ext>
            </a:extLst>
          </p:cNvPr>
          <p:cNvCxnSpPr/>
          <p:nvPr/>
        </p:nvCxnSpPr>
        <p:spPr>
          <a:xfrm>
            <a:off x="6405147" y="2930777"/>
            <a:ext cx="0" cy="386050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2">
            <a:extLst>
              <a:ext uri="{FF2B5EF4-FFF2-40B4-BE49-F238E27FC236}">
                <a16:creationId xmlns:a16="http://schemas.microsoft.com/office/drawing/2014/main" id="{64A7830B-BA4D-4F0D-BE8A-013937A97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1043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F58A3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FCC9CA80-B55A-40B8-99C7-822E16EC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060" y="331449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DD1F9F1C-AD33-4C77-AD37-9F3FD926C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2445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F9A53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777A0F88-D6B3-4CF1-97C1-A98432235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060" y="4227757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171372F8-A8E4-4B91-AAC2-D02B1B0F1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8971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F58A3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B181F639-E34E-478B-85FE-CF23DDFC2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999" y="5093017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493C0AA7-D7EF-4CA3-AD46-1A2C48FC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83098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F9A53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EFF44297-9BD7-4E25-8298-22F385D91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999" y="593428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C3F2125-C7BC-4E1C-BC27-8FF964F3519E}"/>
              </a:ext>
            </a:extLst>
          </p:cNvPr>
          <p:cNvSpPr/>
          <p:nvPr/>
        </p:nvSpPr>
        <p:spPr>
          <a:xfrm>
            <a:off x="1082594" y="3017315"/>
            <a:ext cx="4369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Impulsar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una economía sólida, eficiente y sostenible que genere oportunidades para todos los guatemaltecos para vivir de manera plena.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CE35CA5-C6E3-4A2F-949D-158683156FFF}"/>
              </a:ext>
            </a:extLst>
          </p:cNvPr>
          <p:cNvSpPr/>
          <p:nvPr/>
        </p:nvSpPr>
        <p:spPr>
          <a:xfrm>
            <a:off x="1064153" y="4290286"/>
            <a:ext cx="4292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Invertir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infraestructura educativa y sanitaria.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6F6397E-2F93-4044-9259-55A404E8880C}"/>
              </a:ext>
            </a:extLst>
          </p:cNvPr>
          <p:cNvSpPr/>
          <p:nvPr/>
        </p:nvSpPr>
        <p:spPr>
          <a:xfrm>
            <a:off x="1055658" y="5050637"/>
            <a:ext cx="4366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Priorizar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inversión pública en los servicios básicos: agua y saneamiento ambiental.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66F00FE-AFAB-4F59-ACDD-ED54289C8596}"/>
              </a:ext>
            </a:extLst>
          </p:cNvPr>
          <p:cNvSpPr/>
          <p:nvPr/>
        </p:nvSpPr>
        <p:spPr>
          <a:xfrm>
            <a:off x="1000557" y="5953004"/>
            <a:ext cx="4366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red vial del país, carreteras secundarias y caminos rurales.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9FEBAB9-D190-4F45-9808-021E38B30C2A}"/>
              </a:ext>
            </a:extLst>
          </p:cNvPr>
          <p:cNvSpPr/>
          <p:nvPr/>
        </p:nvSpPr>
        <p:spPr>
          <a:xfrm>
            <a:off x="6809847" y="6130556"/>
            <a:ext cx="4738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Iniciar</a:t>
            </a:r>
            <a:r>
              <a:rPr lang="es-G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primera fase del sistema de transporte metropolitano.</a:t>
            </a:r>
            <a:endParaRPr lang="es-G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8E6EFEB-58B8-4B76-9B76-28A74273094D}"/>
              </a:ext>
            </a:extLst>
          </p:cNvPr>
          <p:cNvSpPr/>
          <p:nvPr/>
        </p:nvSpPr>
        <p:spPr>
          <a:xfrm>
            <a:off x="6797626" y="3038603"/>
            <a:ext cx="498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infraestructura y condiciones de los puertos y aeropuertos.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20AD38B-0116-4486-B167-0211A55EF0CB}"/>
              </a:ext>
            </a:extLst>
          </p:cNvPr>
          <p:cNvSpPr/>
          <p:nvPr/>
        </p:nvSpPr>
        <p:spPr>
          <a:xfrm>
            <a:off x="6797626" y="3707033"/>
            <a:ext cx="5029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inversión en la producción agrícola, industrial y servicios.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1A62E4E-0955-4442-BB4D-D3ABF26C063C}"/>
              </a:ext>
            </a:extLst>
          </p:cNvPr>
          <p:cNvSpPr/>
          <p:nvPr/>
        </p:nvSpPr>
        <p:spPr>
          <a:xfrm>
            <a:off x="6809847" y="4360685"/>
            <a:ext cx="4989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cobertura del servicio de energía eléctrica en los hogares, especialmente del área rural. 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A6AD972-7BEB-4F50-B027-3BB62E24BD21}"/>
              </a:ext>
            </a:extLst>
          </p:cNvPr>
          <p:cNvSpPr/>
          <p:nvPr/>
        </p:nvSpPr>
        <p:spPr>
          <a:xfrm>
            <a:off x="6797626" y="5245621"/>
            <a:ext cx="4965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turismo sostenible como una de las actividades condicionantes para dinamizar las economías locales.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5CD6912-9046-41F8-BD4F-F357A58DB95F}"/>
              </a:ext>
            </a:extLst>
          </p:cNvPr>
          <p:cNvSpPr/>
          <p:nvPr/>
        </p:nvSpPr>
        <p:spPr>
          <a:xfrm>
            <a:off x="4315891" y="1459970"/>
            <a:ext cx="6889857" cy="126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s-ES" sz="1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Infraestructura y caminos rurales. </a:t>
            </a:r>
            <a:r>
              <a:rPr lang="es-E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Mejorar la conectividad entre regiones y el acceso vial a las comunidades rurales, especialmente en áreas históricamente marginadas. </a:t>
            </a:r>
            <a:endParaRPr lang="es-ES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3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5;g1f3c41a5141_0_99">
            <a:extLst>
              <a:ext uri="{FF2B5EF4-FFF2-40B4-BE49-F238E27FC236}">
                <a16:creationId xmlns:a16="http://schemas.microsoft.com/office/drawing/2014/main" id="{8AB45743-2D87-41FD-A358-62FAB00712C6}"/>
              </a:ext>
            </a:extLst>
          </p:cNvPr>
          <p:cNvSpPr txBox="1"/>
          <p:nvPr/>
        </p:nvSpPr>
        <p:spPr>
          <a:xfrm>
            <a:off x="1153800" y="1691640"/>
            <a:ext cx="1578426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u="none" strike="noStrike" cap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Eje 6</a:t>
            </a:r>
            <a:endParaRPr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486;g1f3c41a5141_0_99">
            <a:extLst>
              <a:ext uri="{FF2B5EF4-FFF2-40B4-BE49-F238E27FC236}">
                <a16:creationId xmlns:a16="http://schemas.microsoft.com/office/drawing/2014/main" id="{920792B4-0D99-4E32-B977-60527E6A7DF5}"/>
              </a:ext>
            </a:extLst>
          </p:cNvPr>
          <p:cNvSpPr/>
          <p:nvPr/>
        </p:nvSpPr>
        <p:spPr>
          <a:xfrm>
            <a:off x="4267853" y="1472602"/>
            <a:ext cx="6788218" cy="1373248"/>
          </a:xfrm>
          <a:prstGeom prst="roundRect">
            <a:avLst>
              <a:gd name="adj" fmla="val 16667"/>
            </a:avLst>
          </a:prstGeom>
          <a:solidFill>
            <a:srgbClr val="0A2270">
              <a:alpha val="69804"/>
            </a:srgbClr>
          </a:solidFill>
          <a:ln w="28575" cap="flat" cmpd="sng">
            <a:solidFill>
              <a:srgbClr val="00206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Tecnología e innovación. </a:t>
            </a:r>
            <a:r>
              <a:rPr lang="es-GT" sz="1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la formación de capacidades, inversión en tecnología, innovación productiva y atracción de inversiones, permitirá el desarrollo económico que es crucial para reducir la pobreza y mejorar las condiciones de vida de la población guatemalteca.</a:t>
            </a: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24A9E7F-C178-4FB1-8AE6-91BBCF1DC334}"/>
              </a:ext>
            </a:extLst>
          </p:cNvPr>
          <p:cNvCxnSpPr>
            <a:cxnSpLocks/>
          </p:cNvCxnSpPr>
          <p:nvPr/>
        </p:nvCxnSpPr>
        <p:spPr>
          <a:xfrm flipH="1">
            <a:off x="1153799" y="3015072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2">
            <a:extLst>
              <a:ext uri="{FF2B5EF4-FFF2-40B4-BE49-F238E27FC236}">
                <a16:creationId xmlns:a16="http://schemas.microsoft.com/office/drawing/2014/main" id="{CBDC623F-CC5D-4909-880B-FBA7328A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47" y="3649966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0A2270"/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08AF82D5-3B37-4552-A4DD-28AF8CA8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07" y="375402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5ACCCD92-9BEB-443F-8FB1-C05B3923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69" y="484195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113ABF"/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71F2EF61-E613-42D2-BBE8-AAB8A2B4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68" y="494525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530AD53-DEB8-4E0D-8913-4564053CA82F}"/>
              </a:ext>
            </a:extLst>
          </p:cNvPr>
          <p:cNvCxnSpPr>
            <a:cxnSpLocks/>
          </p:cNvCxnSpPr>
          <p:nvPr/>
        </p:nvCxnSpPr>
        <p:spPr>
          <a:xfrm flipH="1">
            <a:off x="6396330" y="3015072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2">
            <a:extLst>
              <a:ext uri="{FF2B5EF4-FFF2-40B4-BE49-F238E27FC236}">
                <a16:creationId xmlns:a16="http://schemas.microsoft.com/office/drawing/2014/main" id="{08620419-0022-4699-B344-A40A7981C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78" y="3649966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113ABF"/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0286E79-3273-44A4-B172-135A33893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938" y="375402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D4681DE6-5A4F-41D3-A404-D77741FB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4195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0A2270"/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6BA65D4-62F6-4848-B7AF-31182CBC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999" y="494525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ECE04BC-7870-419A-9D8E-F6C8C79E10C8}"/>
              </a:ext>
            </a:extLst>
          </p:cNvPr>
          <p:cNvSpPr/>
          <p:nvPr/>
        </p:nvSpPr>
        <p:spPr>
          <a:xfrm>
            <a:off x="1442280" y="3579008"/>
            <a:ext cx="477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algn="just">
              <a:buClr>
                <a:srgbClr val="00B0F0"/>
              </a:buClr>
              <a:buSzPts val="24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Innovación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la transformación productiva y </a:t>
            </a:r>
          </a:p>
          <a:p>
            <a:pPr marL="6350" lvl="0" algn="just">
              <a:buClr>
                <a:srgbClr val="00B0F0"/>
              </a:buClr>
              <a:buSzPts val="2400"/>
            </a:pP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la investigación para el desarrollo.</a:t>
            </a:r>
            <a:endParaRPr lang="es-E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EB76653-8AED-493F-A067-32C14A4347CB}"/>
              </a:ext>
            </a:extLst>
          </p:cNvPr>
          <p:cNvSpPr/>
          <p:nvPr/>
        </p:nvSpPr>
        <p:spPr>
          <a:xfrm>
            <a:off x="1525165" y="4766938"/>
            <a:ext cx="44785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algn="just">
              <a:spcBef>
                <a:spcPts val="1200"/>
              </a:spcBef>
              <a:buClr>
                <a:srgbClr val="00B0F0"/>
              </a:buClr>
              <a:buSzPts val="24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Ampliar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mejorar la cobertura eléctrica y el acceso a Internet en los hogares. Fortalecer la capacidad de proyectos comunitarios de bajo impacto ambiental. </a:t>
            </a:r>
            <a:endParaRPr lang="es-E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B1C391A-0D6C-4950-9C92-E0EF528BCA0D}"/>
              </a:ext>
            </a:extLst>
          </p:cNvPr>
          <p:cNvSpPr/>
          <p:nvPr/>
        </p:nvSpPr>
        <p:spPr>
          <a:xfrm>
            <a:off x="6809597" y="3511352"/>
            <a:ext cx="4877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algn="just">
              <a:spcBef>
                <a:spcPts val="1200"/>
              </a:spcBef>
              <a:buClr>
                <a:srgbClr val="00B0F0"/>
              </a:buClr>
              <a:buSzPts val="24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condiciones de acceso a mercados, inversiones entre diversos actores para impulsar la transformación productiva.</a:t>
            </a:r>
            <a:endParaRPr lang="es-E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5F1A5F5-21D9-47DB-97FC-14B035DA139C}"/>
              </a:ext>
            </a:extLst>
          </p:cNvPr>
          <p:cNvSpPr/>
          <p:nvPr/>
        </p:nvSpPr>
        <p:spPr>
          <a:xfrm>
            <a:off x="6779931" y="4768521"/>
            <a:ext cx="48774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algn="just">
              <a:spcBef>
                <a:spcPts val="1200"/>
              </a:spcBef>
              <a:buClr>
                <a:srgbClr val="00B0F0"/>
              </a:buClr>
              <a:buSzPts val="24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las capacidades de la actividad turística, minimizando los efectos negativos como consecuencia de esta actividad. </a:t>
            </a:r>
            <a:endParaRPr lang="es-E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AF1A654-15A7-422A-9EB4-24E61D914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03" y="1389316"/>
            <a:ext cx="1861200" cy="17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9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5;g1f3c41a5141_0_118">
            <a:extLst>
              <a:ext uri="{FF2B5EF4-FFF2-40B4-BE49-F238E27FC236}">
                <a16:creationId xmlns:a16="http://schemas.microsoft.com/office/drawing/2014/main" id="{6798F2F2-4204-4833-86AE-52F2C45E61FB}"/>
              </a:ext>
            </a:extLst>
          </p:cNvPr>
          <p:cNvSpPr/>
          <p:nvPr/>
        </p:nvSpPr>
        <p:spPr>
          <a:xfrm>
            <a:off x="2252087" y="3577003"/>
            <a:ext cx="93072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oogle Shape;537;g1f3c41a5141_0_118">
            <a:extLst>
              <a:ext uri="{FF2B5EF4-FFF2-40B4-BE49-F238E27FC236}">
                <a16:creationId xmlns:a16="http://schemas.microsoft.com/office/drawing/2014/main" id="{C2CCA761-4197-4CBF-91B7-D546124006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0812" y="1305688"/>
            <a:ext cx="18612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38;g1f3c41a5141_0_118">
            <a:extLst>
              <a:ext uri="{FF2B5EF4-FFF2-40B4-BE49-F238E27FC236}">
                <a16:creationId xmlns:a16="http://schemas.microsoft.com/office/drawing/2014/main" id="{CA71484B-2960-440A-B9B3-8AA5B3878BAF}"/>
              </a:ext>
            </a:extLst>
          </p:cNvPr>
          <p:cNvSpPr txBox="1"/>
          <p:nvPr/>
        </p:nvSpPr>
        <p:spPr>
          <a:xfrm>
            <a:off x="1196766" y="1686708"/>
            <a:ext cx="1588576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u="none" strike="noStrike" cap="none" dirty="0">
                <a:solidFill>
                  <a:srgbClr val="36648E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7</a:t>
            </a:r>
            <a:endParaRPr sz="3600" dirty="0">
              <a:solidFill>
                <a:srgbClr val="3664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Google Shape;539;g1f3c41a5141_0_118">
            <a:extLst>
              <a:ext uri="{FF2B5EF4-FFF2-40B4-BE49-F238E27FC236}">
                <a16:creationId xmlns:a16="http://schemas.microsoft.com/office/drawing/2014/main" id="{EF25DCAC-CEFF-40AF-A073-4E2F56B614FF}"/>
              </a:ext>
            </a:extLst>
          </p:cNvPr>
          <p:cNvSpPr/>
          <p:nvPr/>
        </p:nvSpPr>
        <p:spPr>
          <a:xfrm>
            <a:off x="4187420" y="1416797"/>
            <a:ext cx="6836370" cy="1325764"/>
          </a:xfrm>
          <a:prstGeom prst="roundRect">
            <a:avLst>
              <a:gd name="adj" fmla="val 16667"/>
            </a:avLst>
          </a:prstGeom>
          <a:solidFill>
            <a:srgbClr val="36648E">
              <a:alpha val="69804"/>
            </a:srgbClr>
          </a:solidFill>
          <a:ln w="28575" cap="flat" cmpd="sng">
            <a:solidFill>
              <a:schemeClr val="dk2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GT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Seguridad democrática.</a:t>
            </a:r>
            <a:r>
              <a:rPr lang="es-GT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 promoverá el respeto, la promoción y la tutela de los Derechos Humanos, garantizando que todos los ciudadanos puedan alcanzar su desarrollo personal, familiar y social en un entorno de paz, libertad y democracia. </a:t>
            </a:r>
            <a:endParaRPr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2658F7EE-5D8E-4B0A-B493-F01076A68FC4}"/>
              </a:ext>
            </a:extLst>
          </p:cNvPr>
          <p:cNvCxnSpPr>
            <a:cxnSpLocks/>
          </p:cNvCxnSpPr>
          <p:nvPr/>
        </p:nvCxnSpPr>
        <p:spPr>
          <a:xfrm flipH="1">
            <a:off x="780388" y="3099604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2">
            <a:extLst>
              <a:ext uri="{FF2B5EF4-FFF2-40B4-BE49-F238E27FC236}">
                <a16:creationId xmlns:a16="http://schemas.microsoft.com/office/drawing/2014/main" id="{E4E652EA-1BC2-4514-97BA-BA39995C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19" y="3379260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36648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0A17EA1A-27C4-4C42-A380-F513E2864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79" y="3483320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D5EF2A0C-903E-47C9-B6EE-9CE72D1D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19" y="4293285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1F395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F91410CD-982A-4305-8331-1BBF45EAF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79" y="4396584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0F23F7F-184B-4175-AF7C-A5428270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19" y="5158545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36648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9E324E3-EABD-41C0-95FD-FC712BE1C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18" y="5261844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9F36169-6AE0-40F3-84FB-093ADE0B3976}"/>
              </a:ext>
            </a:extLst>
          </p:cNvPr>
          <p:cNvCxnSpPr>
            <a:cxnSpLocks/>
          </p:cNvCxnSpPr>
          <p:nvPr/>
        </p:nvCxnSpPr>
        <p:spPr>
          <a:xfrm flipH="1">
            <a:off x="6396330" y="3099604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2">
            <a:extLst>
              <a:ext uri="{FF2B5EF4-FFF2-40B4-BE49-F238E27FC236}">
                <a16:creationId xmlns:a16="http://schemas.microsoft.com/office/drawing/2014/main" id="{91268F80-3677-4BAB-94F9-48F5F3E7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78" y="373449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36648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7BBA1311-662F-4294-A6DF-7B65FE03D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938" y="383855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0059868F-B59E-406E-98EB-508DFD5D8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2648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1F395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A4D0BDB-9BB0-4413-AC21-0C4E2DE1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999" y="502978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FEEE785-81F6-49DD-880C-593F309FC583}"/>
              </a:ext>
            </a:extLst>
          </p:cNvPr>
          <p:cNvSpPr/>
          <p:nvPr/>
        </p:nvSpPr>
        <p:spPr>
          <a:xfrm>
            <a:off x="6740973" y="3273383"/>
            <a:ext cx="4922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buClr>
                <a:srgbClr val="00B0F0"/>
              </a:buClr>
              <a:buSzPts val="22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seguridad civil para las personas y sus bienes, por medio de la coordinación interinstitucional con los gobiernos locales y demás sectores para prevenir y contrarrestar las actividades ilegales.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1FA6B59-7FF0-42D7-AD5A-03922EB86F37}"/>
              </a:ext>
            </a:extLst>
          </p:cNvPr>
          <p:cNvSpPr/>
          <p:nvPr/>
        </p:nvSpPr>
        <p:spPr>
          <a:xfrm>
            <a:off x="1163468" y="4358662"/>
            <a:ext cx="4314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1200"/>
              </a:spcBef>
              <a:buClr>
                <a:srgbClr val="00B0F0"/>
              </a:buClr>
              <a:buSzPts val="22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violencia en todas sus formas, sin discriminación, ni estigmatización.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5BFBF3E-660F-404E-B5D0-7DCF2A95E255}"/>
              </a:ext>
            </a:extLst>
          </p:cNvPr>
          <p:cNvSpPr/>
          <p:nvPr/>
        </p:nvSpPr>
        <p:spPr>
          <a:xfrm>
            <a:off x="1188873" y="5303916"/>
            <a:ext cx="42913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1200"/>
              </a:spcBef>
              <a:buClr>
                <a:srgbClr val="00B0F0"/>
              </a:buClr>
              <a:buSzPts val="22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Garantizar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atención para atender grupos de la población que han sido víctimas de la violencia y/o comisión de delitos, especialmente en niños, niñas y mujeres.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2FBB335-A1A1-4CC2-9D3F-8B76EEF98BD9}"/>
              </a:ext>
            </a:extLst>
          </p:cNvPr>
          <p:cNvSpPr/>
          <p:nvPr/>
        </p:nvSpPr>
        <p:spPr>
          <a:xfrm>
            <a:off x="1209574" y="3113988"/>
            <a:ext cx="4314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4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protección de la soberanía y la integridad territorial en el marco de la seguridad democrática y respeto a los derechos humanos. </a:t>
            </a:r>
            <a:endParaRPr lang="es-E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9E3F2B4-8E13-451F-BDF8-EAD8CC1E0C6A}"/>
              </a:ext>
            </a:extLst>
          </p:cNvPr>
          <p:cNvSpPr/>
          <p:nvPr/>
        </p:nvSpPr>
        <p:spPr>
          <a:xfrm>
            <a:off x="6783406" y="4900554"/>
            <a:ext cx="496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4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Articulación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fortalecimiento de la inteligencia estratégica, Policía Nacional Civil y la gestión penitenciaria. </a:t>
            </a:r>
            <a:endParaRPr lang="es-E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2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89;g1f3c41a5141_0_137">
            <a:extLst>
              <a:ext uri="{FF2B5EF4-FFF2-40B4-BE49-F238E27FC236}">
                <a16:creationId xmlns:a16="http://schemas.microsoft.com/office/drawing/2014/main" id="{946B6A0E-32B0-49FE-AA4C-13F98303A2F3}"/>
              </a:ext>
            </a:extLst>
          </p:cNvPr>
          <p:cNvSpPr/>
          <p:nvPr/>
        </p:nvSpPr>
        <p:spPr>
          <a:xfrm>
            <a:off x="1930466" y="3215165"/>
            <a:ext cx="9988500" cy="30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oogle Shape;591;g1f3c41a5141_0_137">
            <a:extLst>
              <a:ext uri="{FF2B5EF4-FFF2-40B4-BE49-F238E27FC236}">
                <a16:creationId xmlns:a16="http://schemas.microsoft.com/office/drawing/2014/main" id="{F91AA282-2D63-4DAB-BFC6-BA91307C2B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4534" y="1054663"/>
            <a:ext cx="18612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92;g1f3c41a5141_0_137">
            <a:extLst>
              <a:ext uri="{FF2B5EF4-FFF2-40B4-BE49-F238E27FC236}">
                <a16:creationId xmlns:a16="http://schemas.microsoft.com/office/drawing/2014/main" id="{D5BEBD91-8B83-403F-B9FE-90F67752D0B2}"/>
              </a:ext>
            </a:extLst>
          </p:cNvPr>
          <p:cNvSpPr txBox="1"/>
          <p:nvPr/>
        </p:nvSpPr>
        <p:spPr>
          <a:xfrm>
            <a:off x="1313160" y="1472262"/>
            <a:ext cx="1592946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u="none" strike="noStrike" cap="none" dirty="0">
                <a:solidFill>
                  <a:srgbClr val="85B77D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8</a:t>
            </a:r>
            <a:endParaRPr sz="3600" dirty="0">
              <a:solidFill>
                <a:srgbClr val="85B7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Google Shape;593;g1f3c41a5141_0_137">
            <a:extLst>
              <a:ext uri="{FF2B5EF4-FFF2-40B4-BE49-F238E27FC236}">
                <a16:creationId xmlns:a16="http://schemas.microsoft.com/office/drawing/2014/main" id="{CA294AA0-A4D1-4D26-A39C-200BD0BD42C2}"/>
              </a:ext>
            </a:extLst>
          </p:cNvPr>
          <p:cNvSpPr/>
          <p:nvPr/>
        </p:nvSpPr>
        <p:spPr>
          <a:xfrm>
            <a:off x="4394062" y="1459413"/>
            <a:ext cx="6764411" cy="984626"/>
          </a:xfrm>
          <a:prstGeom prst="roundRect">
            <a:avLst>
              <a:gd name="adj" fmla="val 16667"/>
            </a:avLst>
          </a:prstGeom>
          <a:solidFill>
            <a:srgbClr val="85B77D"/>
          </a:solidFill>
          <a:ln w="28575" cap="flat" cmpd="sng">
            <a:solidFill>
              <a:srgbClr val="192854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Medio Ambiente y Gestión de Recursos Naturales.</a:t>
            </a:r>
            <a:r>
              <a:rPr lang="es-G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Garantizar la calidad de vida de las generaciones presentes y futuras en Guatemala.</a:t>
            </a:r>
            <a:endParaRPr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1A9FAB1-34DA-4B4A-AD02-5FA890710633}"/>
              </a:ext>
            </a:extLst>
          </p:cNvPr>
          <p:cNvCxnSpPr/>
          <p:nvPr/>
        </p:nvCxnSpPr>
        <p:spPr>
          <a:xfrm>
            <a:off x="1021647" y="2726606"/>
            <a:ext cx="0" cy="386050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2">
            <a:extLst>
              <a:ext uri="{FF2B5EF4-FFF2-40B4-BE49-F238E27FC236}">
                <a16:creationId xmlns:a16="http://schemas.microsoft.com/office/drawing/2014/main" id="{49848753-1EF5-47F5-AB14-A2E6A0A2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00" y="3006262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85B77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B758885B-533E-4F07-A487-38EF29F6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60" y="3110322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18448421-DBA5-4A13-98D9-C936C8A4D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00" y="392028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5D815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8FC7E15F-7BAC-4C05-98DF-F249F917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60" y="402358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EB16F1-84B8-4445-8983-779C3E2E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00" y="478554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85B77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2715CCE-57AF-4E12-8D4B-3EAAE358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99" y="488884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6883E42D-A4B5-47CD-BE90-50ED73234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00" y="5626816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5D815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6A49C0BF-1214-420F-8BE4-A45256F0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99" y="5730115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24096FC-3CE9-46AA-B203-0277C77D18A8}"/>
              </a:ext>
            </a:extLst>
          </p:cNvPr>
          <p:cNvCxnSpPr>
            <a:cxnSpLocks/>
          </p:cNvCxnSpPr>
          <p:nvPr/>
        </p:nvCxnSpPr>
        <p:spPr>
          <a:xfrm flipH="1">
            <a:off x="6396269" y="3087707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2">
            <a:extLst>
              <a:ext uri="{FF2B5EF4-FFF2-40B4-BE49-F238E27FC236}">
                <a16:creationId xmlns:a16="http://schemas.microsoft.com/office/drawing/2014/main" id="{761ACEF3-7AE0-44BA-9DB0-B258BBF69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36736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85B77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A4FBE14-2433-4C16-8E13-FC0592F19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060" y="347142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594E3D0-90E4-44D1-A0B6-DC4BC72E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8138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5D815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259A0650-ED0D-4204-880E-91DF8D3D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060" y="4384687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7E80A18B-02BA-4379-8191-BDE5EDDD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4664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85B77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FCA4E42A-FC21-45E8-A374-178C1150C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999" y="5249947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48B59C6-E83B-48FA-904F-5F0F0AE81108}"/>
              </a:ext>
            </a:extLst>
          </p:cNvPr>
          <p:cNvSpPr/>
          <p:nvPr/>
        </p:nvSpPr>
        <p:spPr>
          <a:xfrm>
            <a:off x="1458962" y="2815351"/>
            <a:ext cx="43367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Priorizar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acciones para la restauración, preservación, mantenimiento y conservación de bosques, suelos y agua.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EB70C49-1ADB-474A-9BF0-35DF9709C46E}"/>
              </a:ext>
            </a:extLst>
          </p:cNvPr>
          <p:cNvSpPr/>
          <p:nvPr/>
        </p:nvSpPr>
        <p:spPr>
          <a:xfrm>
            <a:off x="1491080" y="3863963"/>
            <a:ext cx="426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1200"/>
              </a:spcBef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Protección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recuperación de cuencas hidrográficas.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127183F-87B9-4214-9A21-DB193A6D606F}"/>
              </a:ext>
            </a:extLst>
          </p:cNvPr>
          <p:cNvSpPr/>
          <p:nvPr/>
        </p:nvSpPr>
        <p:spPr>
          <a:xfrm>
            <a:off x="1486915" y="4577975"/>
            <a:ext cx="4336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1200"/>
              </a:spcBef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Esfuerzos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interinstitucionales para establecer modelos de manejo de recursos naturales y tratamiento de desechos sólidos y líquidos.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3796E00-995A-4925-91A0-CE1DFF35BDF8}"/>
              </a:ext>
            </a:extLst>
          </p:cNvPr>
          <p:cNvSpPr/>
          <p:nvPr/>
        </p:nvSpPr>
        <p:spPr>
          <a:xfrm>
            <a:off x="1414126" y="5785884"/>
            <a:ext cx="4381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1200"/>
              </a:spcBef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Formulación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aplicación de políticas y planes de acción contra el cambio climático y reducción de riesgos de desastres.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4157229-F6AB-4AA0-ACDC-A2A1CAE768AB}"/>
              </a:ext>
            </a:extLst>
          </p:cNvPr>
          <p:cNvSpPr/>
          <p:nvPr/>
        </p:nvSpPr>
        <p:spPr>
          <a:xfrm>
            <a:off x="6815832" y="2877813"/>
            <a:ext cx="49883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Coordinar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acciones con gobiernos locales para generar condiciones de gobernanza local para el manejo comunal de tierras, bosques, pesquerías y áreas silvestres administradas por los pueblos indígenas. 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68C1748-7182-4739-A1F1-70B4B0CDA24F}"/>
              </a:ext>
            </a:extLst>
          </p:cNvPr>
          <p:cNvSpPr/>
          <p:nvPr/>
        </p:nvSpPr>
        <p:spPr>
          <a:xfrm>
            <a:off x="6815832" y="4416126"/>
            <a:ext cx="4869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Mantenimiento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ecosistemas y reforestación. 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967E97A-B047-4B43-862C-3B2AF8F3823D}"/>
              </a:ext>
            </a:extLst>
          </p:cNvPr>
          <p:cNvSpPr/>
          <p:nvPr/>
        </p:nvSpPr>
        <p:spPr>
          <a:xfrm>
            <a:off x="6798268" y="5076885"/>
            <a:ext cx="497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tecnologías apropiadas para almacenamiento de agua en zonas áridas para contribuir a la sostenibilidad de la seguridad alimentaria, con prioridad en el Corredor Seco.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8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4;g1f3c41a5141_0_157">
            <a:extLst>
              <a:ext uri="{FF2B5EF4-FFF2-40B4-BE49-F238E27FC236}">
                <a16:creationId xmlns:a16="http://schemas.microsoft.com/office/drawing/2014/main" id="{272B0352-58D1-409B-9315-AE3A8D7A2287}"/>
              </a:ext>
            </a:extLst>
          </p:cNvPr>
          <p:cNvSpPr/>
          <p:nvPr/>
        </p:nvSpPr>
        <p:spPr>
          <a:xfrm>
            <a:off x="330450" y="3226200"/>
            <a:ext cx="115311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Arial"/>
              <a:buNone/>
            </a:pPr>
            <a:endParaRPr sz="2400" b="0" u="none" strike="noStrike" cap="none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5" name="Google Shape;626;g1f3c41a5141_0_157">
            <a:extLst>
              <a:ext uri="{FF2B5EF4-FFF2-40B4-BE49-F238E27FC236}">
                <a16:creationId xmlns:a16="http://schemas.microsoft.com/office/drawing/2014/main" id="{461DEB82-7161-4E4B-8E81-0DD748EA6A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1991" y="1460638"/>
            <a:ext cx="18612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7;g1f3c41a5141_0_157">
            <a:extLst>
              <a:ext uri="{FF2B5EF4-FFF2-40B4-BE49-F238E27FC236}">
                <a16:creationId xmlns:a16="http://schemas.microsoft.com/office/drawing/2014/main" id="{1D6EBEA5-12D2-4C3E-8251-DCD577CA0C0B}"/>
              </a:ext>
            </a:extLst>
          </p:cNvPr>
          <p:cNvSpPr txBox="1"/>
          <p:nvPr/>
        </p:nvSpPr>
        <p:spPr>
          <a:xfrm>
            <a:off x="1255807" y="1793518"/>
            <a:ext cx="1542365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u="none" strike="noStrike" cap="none" dirty="0">
                <a:solidFill>
                  <a:srgbClr val="A8431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9</a:t>
            </a:r>
            <a:endParaRPr sz="3600" dirty="0">
              <a:solidFill>
                <a:srgbClr val="A8431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Google Shape;628;g1f3c41a5141_0_157">
            <a:extLst>
              <a:ext uri="{FF2B5EF4-FFF2-40B4-BE49-F238E27FC236}">
                <a16:creationId xmlns:a16="http://schemas.microsoft.com/office/drawing/2014/main" id="{2F37D741-A246-4378-AFAB-F84BBA340943}"/>
              </a:ext>
            </a:extLst>
          </p:cNvPr>
          <p:cNvSpPr/>
          <p:nvPr/>
        </p:nvSpPr>
        <p:spPr>
          <a:xfrm>
            <a:off x="4333191" y="1544825"/>
            <a:ext cx="6773984" cy="1295882"/>
          </a:xfrm>
          <a:prstGeom prst="roundRect">
            <a:avLst>
              <a:gd name="adj" fmla="val 16667"/>
            </a:avLst>
          </a:prstGeom>
          <a:solidFill>
            <a:srgbClr val="A84311">
              <a:alpha val="69804"/>
            </a:srgbClr>
          </a:solidFill>
          <a:ln w="28575" cap="flat" cmpd="sng">
            <a:solidFill>
              <a:srgbClr val="192854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G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Atención a residentes en el extranjero.</a:t>
            </a:r>
            <a:r>
              <a:rPr lang="es-G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enfrentar las causas estructurales que originan la emigración internacional es importante reducir la pobreza, mejorar las condiciones de vida en las áreas rurales del país.</a:t>
            </a:r>
            <a:endParaRPr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D6364EB-025C-46D1-A367-F50454668EDC}"/>
              </a:ext>
            </a:extLst>
          </p:cNvPr>
          <p:cNvCxnSpPr>
            <a:cxnSpLocks/>
          </p:cNvCxnSpPr>
          <p:nvPr/>
        </p:nvCxnSpPr>
        <p:spPr>
          <a:xfrm flipH="1">
            <a:off x="1059598" y="2995204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2">
            <a:extLst>
              <a:ext uri="{FF2B5EF4-FFF2-40B4-BE49-F238E27FC236}">
                <a16:creationId xmlns:a16="http://schemas.microsoft.com/office/drawing/2014/main" id="{0932B27E-C31E-4C47-B50E-4BF91DA7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46" y="363009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8431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17DE9108-50AA-40AC-9198-03F21DD43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06" y="373415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926B20B2-DB42-47A0-8BE4-64A018D9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68" y="482208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732E0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C2EC6F3-C76B-4590-9AFF-D47A35607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67" y="492538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33F7150-5DC7-4103-BDFA-F40CC4BF4FEC}"/>
              </a:ext>
            </a:extLst>
          </p:cNvPr>
          <p:cNvCxnSpPr>
            <a:cxnSpLocks/>
          </p:cNvCxnSpPr>
          <p:nvPr/>
        </p:nvCxnSpPr>
        <p:spPr>
          <a:xfrm flipH="1">
            <a:off x="6338853" y="2995204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2">
            <a:extLst>
              <a:ext uri="{FF2B5EF4-FFF2-40B4-BE49-F238E27FC236}">
                <a16:creationId xmlns:a16="http://schemas.microsoft.com/office/drawing/2014/main" id="{75016287-79DB-4E4E-8CCC-504226DF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401" y="363009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732E0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15FC3F0E-3715-4B72-ACB3-AFB71CFF8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461" y="373415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41FF04DE-4C26-4CD2-8622-05829809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523" y="482208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8431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468A3906-7FE9-4DA6-8A20-04419E5CC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522" y="492538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FDE2521-9CBF-40C7-BA2B-9F1019150998}"/>
              </a:ext>
            </a:extLst>
          </p:cNvPr>
          <p:cNvSpPr/>
          <p:nvPr/>
        </p:nvSpPr>
        <p:spPr>
          <a:xfrm>
            <a:off x="1452138" y="3344761"/>
            <a:ext cx="41799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Protección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los guatemaltecos residentes en otros países; así como la promoción de su participación en los ámbitos político, económico y otros espacios de participación.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699BEA4-2D27-4C40-A02F-716AB6A9325C}"/>
              </a:ext>
            </a:extLst>
          </p:cNvPr>
          <p:cNvSpPr/>
          <p:nvPr/>
        </p:nvSpPr>
        <p:spPr>
          <a:xfrm>
            <a:off x="1432546" y="4983453"/>
            <a:ext cx="4191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600"/>
              </a:spcBef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atención en la red consular.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E69B770-5451-4204-BCD9-3B52305C6904}"/>
              </a:ext>
            </a:extLst>
          </p:cNvPr>
          <p:cNvSpPr/>
          <p:nvPr/>
        </p:nvSpPr>
        <p:spPr>
          <a:xfrm>
            <a:off x="6866492" y="4101476"/>
            <a:ext cx="4852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condiciones de empleo en las áreas de mayor migración.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F564F26-EBAF-48AC-B34D-F73736388926}"/>
              </a:ext>
            </a:extLst>
          </p:cNvPr>
          <p:cNvSpPr/>
          <p:nvPr/>
        </p:nvSpPr>
        <p:spPr>
          <a:xfrm>
            <a:off x="6866492" y="4983453"/>
            <a:ext cx="4665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mecanismos públicos y privados para fortalecer los servicios financieros que se brindan a los migrantes.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AB98694-6280-4525-8CFB-8E113ABE514C}"/>
              </a:ext>
            </a:extLst>
          </p:cNvPr>
          <p:cNvSpPr/>
          <p:nvPr/>
        </p:nvSpPr>
        <p:spPr>
          <a:xfrm>
            <a:off x="6882525" y="3458075"/>
            <a:ext cx="4572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just">
              <a:spcBef>
                <a:spcPts val="600"/>
              </a:spcBef>
              <a:buClr>
                <a:srgbClr val="00B0F0"/>
              </a:buClr>
              <a:buSzPts val="23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Respeto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el trato a los migrantes en tránsito.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41;p24">
            <a:extLst>
              <a:ext uri="{FF2B5EF4-FFF2-40B4-BE49-F238E27FC236}">
                <a16:creationId xmlns:a16="http://schemas.microsoft.com/office/drawing/2014/main" id="{8811B3AD-58AA-48CD-8102-0985AE6697B1}"/>
              </a:ext>
            </a:extLst>
          </p:cNvPr>
          <p:cNvSpPr/>
          <p:nvPr/>
        </p:nvSpPr>
        <p:spPr>
          <a:xfrm>
            <a:off x="8021580" y="3919460"/>
            <a:ext cx="319407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</a:pPr>
            <a:r>
              <a:rPr lang="es-GT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Acuerdo</a:t>
            </a:r>
            <a:r>
              <a:rPr lang="es-GT" sz="1800" b="0" i="0" u="none" strike="noStrike" cap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Nacional de Medio Ambiente  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oogle Shape;643;p24">
            <a:extLst>
              <a:ext uri="{FF2B5EF4-FFF2-40B4-BE49-F238E27FC236}">
                <a16:creationId xmlns:a16="http://schemas.microsoft.com/office/drawing/2014/main" id="{12E9A5D8-162B-487E-B645-3FD942AF48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404" y="2705715"/>
            <a:ext cx="18612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44;p24">
            <a:extLst>
              <a:ext uri="{FF2B5EF4-FFF2-40B4-BE49-F238E27FC236}">
                <a16:creationId xmlns:a16="http://schemas.microsoft.com/office/drawing/2014/main" id="{47192A65-CA06-4AC3-8627-C3BE57BEF412}"/>
              </a:ext>
            </a:extLst>
          </p:cNvPr>
          <p:cNvSpPr txBox="1"/>
          <p:nvPr/>
        </p:nvSpPr>
        <p:spPr>
          <a:xfrm>
            <a:off x="513184" y="1966634"/>
            <a:ext cx="1962315" cy="70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i="0" u="none" strike="noStrike" cap="none" dirty="0">
                <a:solidFill>
                  <a:srgbClr val="7B56B7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10</a:t>
            </a:r>
            <a:endParaRPr sz="3600" dirty="0">
              <a:solidFill>
                <a:srgbClr val="7B56B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6946F3D-C1AF-4F33-AB5D-83BEA6F2AFDD}"/>
              </a:ext>
            </a:extLst>
          </p:cNvPr>
          <p:cNvCxnSpPr>
            <a:cxnSpLocks/>
          </p:cNvCxnSpPr>
          <p:nvPr/>
        </p:nvCxnSpPr>
        <p:spPr>
          <a:xfrm flipH="1">
            <a:off x="2963221" y="2035659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2">
            <a:extLst>
              <a:ext uri="{FF2B5EF4-FFF2-40B4-BE49-F238E27FC236}">
                <a16:creationId xmlns:a16="http://schemas.microsoft.com/office/drawing/2014/main" id="{CECB6C9B-5483-49D4-BF56-FF64F933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9" y="267055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7B56B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7E2EF5D-E95D-41C2-B4E0-184E287B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829" y="277461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D3E1ECF4-47D4-4B68-A8F5-00B6FA5E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891" y="386254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523A7C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5627037F-7852-45B3-875D-FE5FA04E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890" y="396584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AD3BC1F-EBA1-44B3-8FDA-C4C8D54F045F}"/>
              </a:ext>
            </a:extLst>
          </p:cNvPr>
          <p:cNvCxnSpPr>
            <a:cxnSpLocks/>
          </p:cNvCxnSpPr>
          <p:nvPr/>
        </p:nvCxnSpPr>
        <p:spPr>
          <a:xfrm flipH="1">
            <a:off x="7702707" y="2042637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EFEBB9AA-8D25-4881-AB1A-9DF49F3AA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1255" y="2677531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523A7C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918ECFE-A162-48D6-94A6-F738A5F0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984" y="2781591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451D4570-B133-4C19-B476-0DFB4876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1708" y="3869522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7B56B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59CF23F8-7882-4E42-B769-F23BAD17E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045" y="3972821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AF53AA-6878-4C97-BFA4-4C94E53E2C47}"/>
              </a:ext>
            </a:extLst>
          </p:cNvPr>
          <p:cNvSpPr/>
          <p:nvPr/>
        </p:nvSpPr>
        <p:spPr>
          <a:xfrm>
            <a:off x="3191727" y="2705715"/>
            <a:ext cx="4325223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B0F0"/>
              </a:buClr>
              <a:buSzPts val="2500"/>
            </a:pPr>
            <a:r>
              <a:rPr lang="es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Acuerdo</a:t>
            </a:r>
            <a:r>
              <a:rPr lang="es-E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Nacional por el Desarrollo</a:t>
            </a:r>
            <a:endParaRPr lang="es-E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5AEED1B-AD4A-4D10-92EC-9E3EAD636A73}"/>
              </a:ext>
            </a:extLst>
          </p:cNvPr>
          <p:cNvSpPr/>
          <p:nvPr/>
        </p:nvSpPr>
        <p:spPr>
          <a:xfrm>
            <a:off x="3178373" y="4012126"/>
            <a:ext cx="3929281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B0F0"/>
              </a:buClr>
              <a:buSzPts val="2500"/>
            </a:pPr>
            <a:r>
              <a:rPr lang="es-GT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Acuerdo</a:t>
            </a:r>
            <a:r>
              <a:rPr lang="es-GT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Nacional de Educación</a:t>
            </a:r>
            <a:endParaRPr lang="es-G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59CEDD3-C8F7-41FA-874A-A233F9F38F4F}"/>
              </a:ext>
            </a:extLst>
          </p:cNvPr>
          <p:cNvSpPr/>
          <p:nvPr/>
        </p:nvSpPr>
        <p:spPr>
          <a:xfrm>
            <a:off x="8009533" y="2734936"/>
            <a:ext cx="3414717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B0F0"/>
              </a:buClr>
              <a:buSzPts val="2500"/>
            </a:pPr>
            <a:r>
              <a:rPr lang="es-GT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Acuerdo</a:t>
            </a:r>
            <a:r>
              <a:rPr lang="es-GT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Nacional de Salud</a:t>
            </a:r>
            <a:endParaRPr lang="es-GT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2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21">
            <a:extLst>
              <a:ext uri="{FF2B5EF4-FFF2-40B4-BE49-F238E27FC236}">
                <a16:creationId xmlns:a16="http://schemas.microsoft.com/office/drawing/2014/main" id="{DBCD46EB-EC69-7C40-3050-132BF2C23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0353"/>
            <a:ext cx="4042081" cy="54476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322A9D-A363-B323-4B69-84A1A3D0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75" y="0"/>
            <a:ext cx="12214949" cy="20029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A8C9B4-CB39-4A9B-A58C-ED54725D5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391" y="2673145"/>
            <a:ext cx="7669589" cy="3368701"/>
          </a:xfrm>
          <a:prstGeom prst="rect">
            <a:avLst/>
          </a:prstGeom>
        </p:spPr>
      </p:pic>
      <p:sp>
        <p:nvSpPr>
          <p:cNvPr id="28" name="Google Shape;650;p25">
            <a:extLst>
              <a:ext uri="{FF2B5EF4-FFF2-40B4-BE49-F238E27FC236}">
                <a16:creationId xmlns:a16="http://schemas.microsoft.com/office/drawing/2014/main" id="{3FA364AD-E979-436E-ADC9-2CF642A3154B}"/>
              </a:ext>
            </a:extLst>
          </p:cNvPr>
          <p:cNvSpPr txBox="1">
            <a:spLocks/>
          </p:cNvSpPr>
          <p:nvPr/>
        </p:nvSpPr>
        <p:spPr>
          <a:xfrm>
            <a:off x="4237392" y="1659848"/>
            <a:ext cx="7565718" cy="664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192854"/>
              </a:buClr>
              <a:buSzPts val="3500"/>
              <a:buFont typeface="Arial"/>
              <a:buNone/>
            </a:pPr>
            <a:r>
              <a:rPr lang="es-GT" sz="3200" dirty="0">
                <a:solidFill>
                  <a:srgbClr val="192854"/>
                </a:solidFill>
                <a:cs typeface="Arial"/>
                <a:sym typeface="Arial"/>
              </a:rPr>
              <a:t>Planificación desde el territorio</a:t>
            </a:r>
          </a:p>
        </p:txBody>
      </p:sp>
    </p:spTree>
    <p:extLst>
      <p:ext uri="{BB962C8B-B14F-4D97-AF65-F5344CB8AC3E}">
        <p14:creationId xmlns:p14="http://schemas.microsoft.com/office/powerpoint/2010/main" val="220040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0;p25">
            <a:extLst>
              <a:ext uri="{FF2B5EF4-FFF2-40B4-BE49-F238E27FC236}">
                <a16:creationId xmlns:a16="http://schemas.microsoft.com/office/drawing/2014/main" id="{ED42CF70-89F1-443A-89AE-F23A2C77041F}"/>
              </a:ext>
            </a:extLst>
          </p:cNvPr>
          <p:cNvSpPr txBox="1">
            <a:spLocks/>
          </p:cNvSpPr>
          <p:nvPr/>
        </p:nvSpPr>
        <p:spPr>
          <a:xfrm>
            <a:off x="2993530" y="997634"/>
            <a:ext cx="7565718" cy="6644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ts val="0"/>
              </a:spcBef>
              <a:buClr>
                <a:srgbClr val="192854"/>
              </a:buClr>
              <a:buSzPts val="3500"/>
              <a:buFont typeface="Arial"/>
              <a:buNone/>
            </a:pPr>
            <a:r>
              <a:rPr lang="es-GT" sz="2800" dirty="0">
                <a:solidFill>
                  <a:srgbClr val="192854"/>
                </a:solidFill>
                <a:cs typeface="Arial"/>
                <a:sym typeface="Arial"/>
              </a:rPr>
              <a:t>Financiamiento para el desarrollo</a:t>
            </a:r>
          </a:p>
        </p:txBody>
      </p:sp>
      <p:sp>
        <p:nvSpPr>
          <p:cNvPr id="5" name="Google Shape;657;p25">
            <a:extLst>
              <a:ext uri="{FF2B5EF4-FFF2-40B4-BE49-F238E27FC236}">
                <a16:creationId xmlns:a16="http://schemas.microsoft.com/office/drawing/2014/main" id="{6A9F5ACA-E86A-4CA6-8386-29A92CB48DBD}"/>
              </a:ext>
            </a:extLst>
          </p:cNvPr>
          <p:cNvSpPr txBox="1"/>
          <p:nvPr/>
        </p:nvSpPr>
        <p:spPr>
          <a:xfrm>
            <a:off x="980399" y="1569695"/>
            <a:ext cx="10780840" cy="11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</a:pPr>
            <a:r>
              <a:rPr lang="es-GT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Se promoverán esfuerzos </a:t>
            </a:r>
            <a:r>
              <a:rPr lang="es-GT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conjuntos para la mejora en la recaudación, articulación de la cooperación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s-GT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nternacional, la calidad del gasto público y la rendición de cuentas.</a:t>
            </a:r>
            <a:endParaRPr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Freeform 28">
            <a:extLst>
              <a:ext uri="{FF2B5EF4-FFF2-40B4-BE49-F238E27FC236}">
                <a16:creationId xmlns:a16="http://schemas.microsoft.com/office/drawing/2014/main" id="{A36ED8DC-F4C7-4A3A-8B9B-341218E97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896" y="2981648"/>
            <a:ext cx="3719288" cy="518719"/>
          </a:xfrm>
          <a:custGeom>
            <a:avLst/>
            <a:gdLst>
              <a:gd name="T0" fmla="*/ 890461295 w 6990"/>
              <a:gd name="T1" fmla="*/ 351599853 h 2710"/>
              <a:gd name="T2" fmla="*/ 15290072 w 6990"/>
              <a:gd name="T3" fmla="*/ 351599853 h 2710"/>
              <a:gd name="T4" fmla="*/ 0 w 6990"/>
              <a:gd name="T5" fmla="*/ 336414403 h 2710"/>
              <a:gd name="T6" fmla="*/ 0 w 6990"/>
              <a:gd name="T7" fmla="*/ 15315145 h 2710"/>
              <a:gd name="T8" fmla="*/ 15290072 w 6990"/>
              <a:gd name="T9" fmla="*/ 0 h 2710"/>
              <a:gd name="T10" fmla="*/ 890461295 w 6990"/>
              <a:gd name="T11" fmla="*/ 0 h 2710"/>
              <a:gd name="T12" fmla="*/ 905621777 w 6990"/>
              <a:gd name="T13" fmla="*/ 15315145 h 2710"/>
              <a:gd name="T14" fmla="*/ 905621777 w 6990"/>
              <a:gd name="T15" fmla="*/ 336414403 h 2710"/>
              <a:gd name="T16" fmla="*/ 890461295 w 6990"/>
              <a:gd name="T17" fmla="*/ 351599853 h 27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990" h="2710">
                <a:moveTo>
                  <a:pt x="6872" y="2709"/>
                </a:moveTo>
                <a:lnTo>
                  <a:pt x="118" y="2709"/>
                </a:lnTo>
                <a:cubicBezTo>
                  <a:pt x="53" y="2709"/>
                  <a:pt x="0" y="2656"/>
                  <a:pt x="0" y="2592"/>
                </a:cubicBezTo>
                <a:lnTo>
                  <a:pt x="0" y="118"/>
                </a:lnTo>
                <a:cubicBezTo>
                  <a:pt x="0" y="53"/>
                  <a:pt x="53" y="0"/>
                  <a:pt x="118" y="0"/>
                </a:cubicBezTo>
                <a:lnTo>
                  <a:pt x="6872" y="0"/>
                </a:lnTo>
                <a:cubicBezTo>
                  <a:pt x="6936" y="0"/>
                  <a:pt x="6989" y="53"/>
                  <a:pt x="6989" y="118"/>
                </a:cubicBezTo>
                <a:lnTo>
                  <a:pt x="6989" y="2592"/>
                </a:lnTo>
                <a:cubicBezTo>
                  <a:pt x="6989" y="2656"/>
                  <a:pt x="6936" y="2709"/>
                  <a:pt x="6872" y="270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A9054449-F6F3-4340-91F5-0939E31E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727" y="5893747"/>
            <a:ext cx="4516195" cy="653358"/>
          </a:xfrm>
          <a:custGeom>
            <a:avLst/>
            <a:gdLst>
              <a:gd name="T0" fmla="*/ 890460581 w 6990"/>
              <a:gd name="T1" fmla="*/ 350586166 h 2709"/>
              <a:gd name="T2" fmla="*/ 15160477 w 6990"/>
              <a:gd name="T3" fmla="*/ 350586166 h 2709"/>
              <a:gd name="T4" fmla="*/ 0 w 6990"/>
              <a:gd name="T5" fmla="*/ 335438889 h 2709"/>
              <a:gd name="T6" fmla="*/ 0 w 6990"/>
              <a:gd name="T7" fmla="*/ 15147277 h 2709"/>
              <a:gd name="T8" fmla="*/ 15160477 w 6990"/>
              <a:gd name="T9" fmla="*/ 0 h 2709"/>
              <a:gd name="T10" fmla="*/ 890460581 w 6990"/>
              <a:gd name="T11" fmla="*/ 0 h 2709"/>
              <a:gd name="T12" fmla="*/ 905621057 w 6990"/>
              <a:gd name="T13" fmla="*/ 15147277 h 2709"/>
              <a:gd name="T14" fmla="*/ 905621057 w 6990"/>
              <a:gd name="T15" fmla="*/ 335438889 h 2709"/>
              <a:gd name="T16" fmla="*/ 890460581 w 6990"/>
              <a:gd name="T17" fmla="*/ 350586166 h 27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990" h="2709">
                <a:moveTo>
                  <a:pt x="6872" y="2708"/>
                </a:moveTo>
                <a:lnTo>
                  <a:pt x="117" y="2708"/>
                </a:lnTo>
                <a:cubicBezTo>
                  <a:pt x="53" y="2708"/>
                  <a:pt x="0" y="2656"/>
                  <a:pt x="0" y="2591"/>
                </a:cubicBezTo>
                <a:lnTo>
                  <a:pt x="0" y="117"/>
                </a:lnTo>
                <a:cubicBezTo>
                  <a:pt x="0" y="53"/>
                  <a:pt x="53" y="0"/>
                  <a:pt x="117" y="0"/>
                </a:cubicBezTo>
                <a:lnTo>
                  <a:pt x="6872" y="0"/>
                </a:lnTo>
                <a:cubicBezTo>
                  <a:pt x="6936" y="0"/>
                  <a:pt x="6989" y="53"/>
                  <a:pt x="6989" y="117"/>
                </a:cubicBezTo>
                <a:lnTo>
                  <a:pt x="6989" y="2591"/>
                </a:lnTo>
                <a:cubicBezTo>
                  <a:pt x="6989" y="2656"/>
                  <a:pt x="6936" y="2708"/>
                  <a:pt x="6872" y="2708"/>
                </a:cubicBezTo>
              </a:path>
            </a:pathLst>
          </a:custGeom>
          <a:solidFill>
            <a:srgbClr val="A8431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reeform 55">
            <a:extLst>
              <a:ext uri="{FF2B5EF4-FFF2-40B4-BE49-F238E27FC236}">
                <a16:creationId xmlns:a16="http://schemas.microsoft.com/office/drawing/2014/main" id="{5D6F6DB9-EB2A-4A09-AA21-70DEA1683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156" y="3417980"/>
            <a:ext cx="3806986" cy="872544"/>
          </a:xfrm>
          <a:custGeom>
            <a:avLst/>
            <a:gdLst>
              <a:gd name="T0" fmla="*/ 795963655 w 6264"/>
              <a:gd name="T1" fmla="*/ 351599853 h 2710"/>
              <a:gd name="T2" fmla="*/ 15152490 w 6264"/>
              <a:gd name="T3" fmla="*/ 351599853 h 2710"/>
              <a:gd name="T4" fmla="*/ 0 w 6264"/>
              <a:gd name="T5" fmla="*/ 336414403 h 2710"/>
              <a:gd name="T6" fmla="*/ 0 w 6264"/>
              <a:gd name="T7" fmla="*/ 15315145 h 2710"/>
              <a:gd name="T8" fmla="*/ 15152490 w 6264"/>
              <a:gd name="T9" fmla="*/ 0 h 2710"/>
              <a:gd name="T10" fmla="*/ 795963655 w 6264"/>
              <a:gd name="T11" fmla="*/ 0 h 2710"/>
              <a:gd name="T12" fmla="*/ 811116145 w 6264"/>
              <a:gd name="T13" fmla="*/ 15315145 h 2710"/>
              <a:gd name="T14" fmla="*/ 811116145 w 6264"/>
              <a:gd name="T15" fmla="*/ 336414403 h 2710"/>
              <a:gd name="T16" fmla="*/ 795963655 w 6264"/>
              <a:gd name="T17" fmla="*/ 351599853 h 27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64" h="2710">
                <a:moveTo>
                  <a:pt x="6146" y="2709"/>
                </a:moveTo>
                <a:lnTo>
                  <a:pt x="117" y="2709"/>
                </a:lnTo>
                <a:cubicBezTo>
                  <a:pt x="52" y="2709"/>
                  <a:pt x="0" y="2656"/>
                  <a:pt x="0" y="2592"/>
                </a:cubicBezTo>
                <a:lnTo>
                  <a:pt x="0" y="118"/>
                </a:lnTo>
                <a:cubicBezTo>
                  <a:pt x="0" y="53"/>
                  <a:pt x="52" y="0"/>
                  <a:pt x="117" y="0"/>
                </a:cubicBezTo>
                <a:lnTo>
                  <a:pt x="6146" y="0"/>
                </a:lnTo>
                <a:cubicBezTo>
                  <a:pt x="6210" y="0"/>
                  <a:pt x="6263" y="53"/>
                  <a:pt x="6263" y="118"/>
                </a:cubicBezTo>
                <a:lnTo>
                  <a:pt x="6263" y="2592"/>
                </a:lnTo>
                <a:cubicBezTo>
                  <a:pt x="6263" y="2656"/>
                  <a:pt x="6210" y="2709"/>
                  <a:pt x="6146" y="2709"/>
                </a:cubicBezTo>
              </a:path>
            </a:pathLst>
          </a:custGeom>
          <a:solidFill>
            <a:srgbClr val="36648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Line 25">
            <a:extLst>
              <a:ext uri="{FF2B5EF4-FFF2-40B4-BE49-F238E27FC236}">
                <a16:creationId xmlns:a16="http://schemas.microsoft.com/office/drawing/2014/main" id="{B5C0B63B-2E76-4274-80FF-B59ED9418C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8143" y="3651476"/>
            <a:ext cx="1419" cy="112082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29">
            <a:extLst>
              <a:ext uri="{FF2B5EF4-FFF2-40B4-BE49-F238E27FC236}">
                <a16:creationId xmlns:a16="http://schemas.microsoft.com/office/drawing/2014/main" id="{F4DEC6E8-2A4E-4170-8D94-8FC3321D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949" y="2963838"/>
            <a:ext cx="3853410" cy="545396"/>
          </a:xfrm>
          <a:custGeom>
            <a:avLst/>
            <a:gdLst>
              <a:gd name="T0" fmla="*/ 890586544 w 6989"/>
              <a:gd name="T1" fmla="*/ 350586166 h 2709"/>
              <a:gd name="T2" fmla="*/ 15164812 w 6989"/>
              <a:gd name="T3" fmla="*/ 350586166 h 2709"/>
              <a:gd name="T4" fmla="*/ 0 w 6989"/>
              <a:gd name="T5" fmla="*/ 335438889 h 2709"/>
              <a:gd name="T6" fmla="*/ 0 w 6989"/>
              <a:gd name="T7" fmla="*/ 15147277 h 2709"/>
              <a:gd name="T8" fmla="*/ 15164812 w 6989"/>
              <a:gd name="T9" fmla="*/ 0 h 2709"/>
              <a:gd name="T10" fmla="*/ 890586544 w 6989"/>
              <a:gd name="T11" fmla="*/ 0 h 2709"/>
              <a:gd name="T12" fmla="*/ 905751356 w 6989"/>
              <a:gd name="T13" fmla="*/ 15147277 h 2709"/>
              <a:gd name="T14" fmla="*/ 905751356 w 6989"/>
              <a:gd name="T15" fmla="*/ 335438889 h 2709"/>
              <a:gd name="T16" fmla="*/ 890586544 w 6989"/>
              <a:gd name="T17" fmla="*/ 350586166 h 27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989" h="2709">
                <a:moveTo>
                  <a:pt x="6871" y="2708"/>
                </a:moveTo>
                <a:lnTo>
                  <a:pt x="117" y="2708"/>
                </a:lnTo>
                <a:cubicBezTo>
                  <a:pt x="52" y="2708"/>
                  <a:pt x="0" y="2655"/>
                  <a:pt x="0" y="2591"/>
                </a:cubicBezTo>
                <a:lnTo>
                  <a:pt x="0" y="117"/>
                </a:lnTo>
                <a:cubicBezTo>
                  <a:pt x="0" y="52"/>
                  <a:pt x="52" y="0"/>
                  <a:pt x="117" y="0"/>
                </a:cubicBezTo>
                <a:lnTo>
                  <a:pt x="6871" y="0"/>
                </a:lnTo>
                <a:cubicBezTo>
                  <a:pt x="6936" y="0"/>
                  <a:pt x="6988" y="52"/>
                  <a:pt x="6988" y="117"/>
                </a:cubicBezTo>
                <a:lnTo>
                  <a:pt x="6988" y="2591"/>
                </a:lnTo>
                <a:cubicBezTo>
                  <a:pt x="6988" y="2655"/>
                  <a:pt x="6936" y="2708"/>
                  <a:pt x="6871" y="2708"/>
                </a:cubicBezTo>
              </a:path>
            </a:pathLst>
          </a:custGeom>
          <a:noFill/>
          <a:ln w="38100" cap="flat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4EE4321B-C348-4953-8364-93874E64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937" y="5844959"/>
            <a:ext cx="4516195" cy="654422"/>
          </a:xfrm>
          <a:custGeom>
            <a:avLst/>
            <a:gdLst>
              <a:gd name="T0" fmla="*/ 890461295 w 6990"/>
              <a:gd name="T1" fmla="*/ 351599132 h 2710"/>
              <a:gd name="T2" fmla="*/ 15160483 w 6990"/>
              <a:gd name="T3" fmla="*/ 351599132 h 2710"/>
              <a:gd name="T4" fmla="*/ 0 w 6990"/>
              <a:gd name="T5" fmla="*/ 336413698 h 2710"/>
              <a:gd name="T6" fmla="*/ 0 w 6990"/>
              <a:gd name="T7" fmla="*/ 15315129 h 2710"/>
              <a:gd name="T8" fmla="*/ 15160483 w 6990"/>
              <a:gd name="T9" fmla="*/ 0 h 2710"/>
              <a:gd name="T10" fmla="*/ 890461295 w 6990"/>
              <a:gd name="T11" fmla="*/ 0 h 2710"/>
              <a:gd name="T12" fmla="*/ 905621777 w 6990"/>
              <a:gd name="T13" fmla="*/ 15315129 h 2710"/>
              <a:gd name="T14" fmla="*/ 905621777 w 6990"/>
              <a:gd name="T15" fmla="*/ 336413698 h 2710"/>
              <a:gd name="T16" fmla="*/ 890461295 w 6990"/>
              <a:gd name="T17" fmla="*/ 351599132 h 27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990" h="2710">
                <a:moveTo>
                  <a:pt x="6872" y="2709"/>
                </a:moveTo>
                <a:lnTo>
                  <a:pt x="117" y="2709"/>
                </a:lnTo>
                <a:cubicBezTo>
                  <a:pt x="53" y="2709"/>
                  <a:pt x="0" y="2656"/>
                  <a:pt x="0" y="2592"/>
                </a:cubicBezTo>
                <a:lnTo>
                  <a:pt x="0" y="118"/>
                </a:lnTo>
                <a:cubicBezTo>
                  <a:pt x="0" y="53"/>
                  <a:pt x="53" y="0"/>
                  <a:pt x="117" y="0"/>
                </a:cubicBezTo>
                <a:lnTo>
                  <a:pt x="6872" y="0"/>
                </a:lnTo>
                <a:cubicBezTo>
                  <a:pt x="6936" y="0"/>
                  <a:pt x="6989" y="53"/>
                  <a:pt x="6989" y="118"/>
                </a:cubicBezTo>
                <a:lnTo>
                  <a:pt x="6989" y="2592"/>
                </a:lnTo>
                <a:cubicBezTo>
                  <a:pt x="6989" y="2656"/>
                  <a:pt x="6936" y="2709"/>
                  <a:pt x="6872" y="2709"/>
                </a:cubicBezTo>
              </a:path>
            </a:pathLst>
          </a:custGeom>
          <a:noFill/>
          <a:ln w="38100" cap="flat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56">
            <a:extLst>
              <a:ext uri="{FF2B5EF4-FFF2-40B4-BE49-F238E27FC236}">
                <a16:creationId xmlns:a16="http://schemas.microsoft.com/office/drawing/2014/main" id="{99E53961-29C5-4778-9503-94FE08F27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148" y="3376235"/>
            <a:ext cx="3806986" cy="872544"/>
          </a:xfrm>
          <a:custGeom>
            <a:avLst/>
            <a:gdLst>
              <a:gd name="T0" fmla="*/ 796960027 w 6265"/>
              <a:gd name="T1" fmla="*/ 351599853 h 2710"/>
              <a:gd name="T2" fmla="*/ 15298644 w 6265"/>
              <a:gd name="T3" fmla="*/ 351599853 h 2710"/>
              <a:gd name="T4" fmla="*/ 0 w 6265"/>
              <a:gd name="T5" fmla="*/ 336414403 h 2710"/>
              <a:gd name="T6" fmla="*/ 0 w 6265"/>
              <a:gd name="T7" fmla="*/ 15315145 h 2710"/>
              <a:gd name="T8" fmla="*/ 15298644 w 6265"/>
              <a:gd name="T9" fmla="*/ 0 h 2710"/>
              <a:gd name="T10" fmla="*/ 796960027 w 6265"/>
              <a:gd name="T11" fmla="*/ 0 h 2710"/>
              <a:gd name="T12" fmla="*/ 812129045 w 6265"/>
              <a:gd name="T13" fmla="*/ 15315145 h 2710"/>
              <a:gd name="T14" fmla="*/ 812129045 w 6265"/>
              <a:gd name="T15" fmla="*/ 336414403 h 2710"/>
              <a:gd name="T16" fmla="*/ 796960027 w 6265"/>
              <a:gd name="T17" fmla="*/ 351599853 h 27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65" h="2710">
                <a:moveTo>
                  <a:pt x="6147" y="2709"/>
                </a:moveTo>
                <a:lnTo>
                  <a:pt x="118" y="2709"/>
                </a:lnTo>
                <a:cubicBezTo>
                  <a:pt x="53" y="2709"/>
                  <a:pt x="0" y="2656"/>
                  <a:pt x="0" y="2592"/>
                </a:cubicBezTo>
                <a:lnTo>
                  <a:pt x="0" y="118"/>
                </a:lnTo>
                <a:cubicBezTo>
                  <a:pt x="0" y="53"/>
                  <a:pt x="53" y="0"/>
                  <a:pt x="118" y="0"/>
                </a:cubicBezTo>
                <a:lnTo>
                  <a:pt x="6147" y="0"/>
                </a:lnTo>
                <a:cubicBezTo>
                  <a:pt x="6211" y="0"/>
                  <a:pt x="6264" y="53"/>
                  <a:pt x="6264" y="118"/>
                </a:cubicBezTo>
                <a:lnTo>
                  <a:pt x="6264" y="2592"/>
                </a:lnTo>
                <a:cubicBezTo>
                  <a:pt x="6264" y="2656"/>
                  <a:pt x="6211" y="2709"/>
                  <a:pt x="6147" y="2709"/>
                </a:cubicBezTo>
              </a:path>
            </a:pathLst>
          </a:custGeom>
          <a:noFill/>
          <a:ln w="38100" cap="flat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C854E4BB-8BD8-4F6E-AF06-82A44849C9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4296" y="3782003"/>
            <a:ext cx="663984" cy="1419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Line 59">
            <a:extLst>
              <a:ext uri="{FF2B5EF4-FFF2-40B4-BE49-F238E27FC236}">
                <a16:creationId xmlns:a16="http://schemas.microsoft.com/office/drawing/2014/main" id="{CBCD3DBE-6FA8-46D6-8B0A-6B2644BDE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143" y="4108320"/>
            <a:ext cx="18445" cy="141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id="{B0676B84-386A-4302-999F-95D20FCE9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464" y="4533820"/>
            <a:ext cx="1201699" cy="1164811"/>
          </a:xfrm>
          <a:custGeom>
            <a:avLst/>
            <a:gdLst>
              <a:gd name="T0" fmla="*/ 0 w 3734"/>
              <a:gd name="T1" fmla="*/ 0 h 5683"/>
              <a:gd name="T2" fmla="*/ 308230024 w 3734"/>
              <a:gd name="T3" fmla="*/ 0 h 5683"/>
              <a:gd name="T4" fmla="*/ 385385027 w 3734"/>
              <a:gd name="T5" fmla="*/ 77142861 h 5683"/>
              <a:gd name="T6" fmla="*/ 385385027 w 3734"/>
              <a:gd name="T7" fmla="*/ 659538102 h 5683"/>
              <a:gd name="T8" fmla="*/ 462539670 w 3734"/>
              <a:gd name="T9" fmla="*/ 736680963 h 5683"/>
              <a:gd name="T10" fmla="*/ 484065361 w 3734"/>
              <a:gd name="T11" fmla="*/ 736680963 h 56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34" h="5683">
                <a:moveTo>
                  <a:pt x="0" y="0"/>
                </a:moveTo>
                <a:lnTo>
                  <a:pt x="2377" y="0"/>
                </a:lnTo>
                <a:cubicBezTo>
                  <a:pt x="2706" y="0"/>
                  <a:pt x="2972" y="266"/>
                  <a:pt x="2972" y="595"/>
                </a:cubicBezTo>
                <a:lnTo>
                  <a:pt x="2972" y="5087"/>
                </a:lnTo>
                <a:cubicBezTo>
                  <a:pt x="2972" y="5416"/>
                  <a:pt x="3238" y="5682"/>
                  <a:pt x="3567" y="5682"/>
                </a:cubicBezTo>
                <a:lnTo>
                  <a:pt x="3733" y="5682"/>
                </a:lnTo>
              </a:path>
            </a:pathLst>
          </a:custGeom>
          <a:noFill/>
          <a:ln w="38100" cap="flat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Line 61">
            <a:extLst>
              <a:ext uri="{FF2B5EF4-FFF2-40B4-BE49-F238E27FC236}">
                <a16:creationId xmlns:a16="http://schemas.microsoft.com/office/drawing/2014/main" id="{D7785160-BF6D-48EB-AF2A-E7C1D0C03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035" y="5935695"/>
            <a:ext cx="18445" cy="1419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0A815E29-4B58-4405-8D98-67DBF954C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133" y="4966676"/>
            <a:ext cx="288010" cy="1193185"/>
          </a:xfrm>
          <a:custGeom>
            <a:avLst/>
            <a:gdLst>
              <a:gd name="T0" fmla="*/ 115648946 w 897"/>
              <a:gd name="T1" fmla="*/ 0 h 4918"/>
              <a:gd name="T2" fmla="*/ 115648946 w 897"/>
              <a:gd name="T3" fmla="*/ 559866867 h 4918"/>
              <a:gd name="T4" fmla="*/ 38850714 w 897"/>
              <a:gd name="T5" fmla="*/ 636942306 h 4918"/>
              <a:gd name="T6" fmla="*/ 0 w 897"/>
              <a:gd name="T7" fmla="*/ 636942306 h 49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7" h="4918">
                <a:moveTo>
                  <a:pt x="896" y="0"/>
                </a:moveTo>
                <a:lnTo>
                  <a:pt x="896" y="4322"/>
                </a:lnTo>
                <a:cubicBezTo>
                  <a:pt x="896" y="4650"/>
                  <a:pt x="630" y="4917"/>
                  <a:pt x="301" y="4917"/>
                </a:cubicBezTo>
                <a:lnTo>
                  <a:pt x="0" y="4917"/>
                </a:lnTo>
              </a:path>
            </a:pathLst>
          </a:custGeom>
          <a:noFill/>
          <a:ln w="38100" cap="flat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reeform 64">
            <a:extLst>
              <a:ext uri="{FF2B5EF4-FFF2-40B4-BE49-F238E27FC236}">
                <a16:creationId xmlns:a16="http://schemas.microsoft.com/office/drawing/2014/main" id="{D499296F-0432-46D4-8585-37A810A21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3163" y="4562326"/>
            <a:ext cx="2986943" cy="1606409"/>
          </a:xfrm>
          <a:custGeom>
            <a:avLst/>
            <a:gdLst>
              <a:gd name="T0" fmla="*/ 539239677 w 4284"/>
              <a:gd name="T1" fmla="*/ 818717073 h 6320"/>
              <a:gd name="T2" fmla="*/ 15277529 w 4284"/>
              <a:gd name="T3" fmla="*/ 818717073 h 6320"/>
              <a:gd name="T4" fmla="*/ 0 w 4284"/>
              <a:gd name="T5" fmla="*/ 803558119 h 6320"/>
              <a:gd name="T6" fmla="*/ 0 w 4284"/>
              <a:gd name="T7" fmla="*/ 15288536 h 6320"/>
              <a:gd name="T8" fmla="*/ 15277529 w 4284"/>
              <a:gd name="T9" fmla="*/ 0 h 6320"/>
              <a:gd name="T10" fmla="*/ 539239677 w 4284"/>
              <a:gd name="T11" fmla="*/ 0 h 6320"/>
              <a:gd name="T12" fmla="*/ 554516847 w 4284"/>
              <a:gd name="T13" fmla="*/ 15288536 h 6320"/>
              <a:gd name="T14" fmla="*/ 554516847 w 4284"/>
              <a:gd name="T15" fmla="*/ 803558119 h 6320"/>
              <a:gd name="T16" fmla="*/ 539239677 w 4284"/>
              <a:gd name="T17" fmla="*/ 818717073 h 6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4" h="6320">
                <a:moveTo>
                  <a:pt x="4165" y="6319"/>
                </a:moveTo>
                <a:lnTo>
                  <a:pt x="118" y="6319"/>
                </a:lnTo>
                <a:cubicBezTo>
                  <a:pt x="53" y="6319"/>
                  <a:pt x="0" y="6267"/>
                  <a:pt x="0" y="6202"/>
                </a:cubicBezTo>
                <a:lnTo>
                  <a:pt x="0" y="118"/>
                </a:lnTo>
                <a:cubicBezTo>
                  <a:pt x="0" y="53"/>
                  <a:pt x="53" y="0"/>
                  <a:pt x="118" y="0"/>
                </a:cubicBezTo>
                <a:lnTo>
                  <a:pt x="4165" y="0"/>
                </a:lnTo>
                <a:cubicBezTo>
                  <a:pt x="4230" y="0"/>
                  <a:pt x="4283" y="53"/>
                  <a:pt x="4283" y="118"/>
                </a:cubicBezTo>
                <a:lnTo>
                  <a:pt x="4283" y="6202"/>
                </a:lnTo>
                <a:cubicBezTo>
                  <a:pt x="4283" y="6267"/>
                  <a:pt x="4230" y="6319"/>
                  <a:pt x="4165" y="6319"/>
                </a:cubicBezTo>
              </a:path>
            </a:pathLst>
          </a:custGeom>
          <a:noFill/>
          <a:ln w="38100" cap="flat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C165E7E3-8DB1-4E0E-9530-F96496427540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6039704" y="2964772"/>
            <a:ext cx="288010" cy="1071192"/>
          </a:xfrm>
          <a:custGeom>
            <a:avLst/>
            <a:gdLst>
              <a:gd name="T0" fmla="*/ 115648946 w 897"/>
              <a:gd name="T1" fmla="*/ 0 h 4918"/>
              <a:gd name="T2" fmla="*/ 115648946 w 897"/>
              <a:gd name="T3" fmla="*/ 559866867 h 4918"/>
              <a:gd name="T4" fmla="*/ 38850714 w 897"/>
              <a:gd name="T5" fmla="*/ 636942306 h 4918"/>
              <a:gd name="T6" fmla="*/ 0 w 897"/>
              <a:gd name="T7" fmla="*/ 636942306 h 49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7" h="4918">
                <a:moveTo>
                  <a:pt x="896" y="0"/>
                </a:moveTo>
                <a:lnTo>
                  <a:pt x="896" y="4322"/>
                </a:lnTo>
                <a:cubicBezTo>
                  <a:pt x="896" y="4650"/>
                  <a:pt x="630" y="4917"/>
                  <a:pt x="301" y="4917"/>
                </a:cubicBezTo>
                <a:lnTo>
                  <a:pt x="0" y="4917"/>
                </a:lnTo>
              </a:path>
            </a:pathLst>
          </a:custGeom>
          <a:noFill/>
          <a:ln w="38100" cap="flat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EAEA37-A8BC-455C-AD44-17D2C63FE1E2}"/>
              </a:ext>
            </a:extLst>
          </p:cNvPr>
          <p:cNvSpPr/>
          <p:nvPr/>
        </p:nvSpPr>
        <p:spPr>
          <a:xfrm>
            <a:off x="1648712" y="3551854"/>
            <a:ext cx="3545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E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Perseguir</a:t>
            </a:r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 contrabando y la defraudación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8926E99-A2DB-4FAB-8055-E1CEA92D0F1E}"/>
              </a:ext>
            </a:extLst>
          </p:cNvPr>
          <p:cNvSpPr/>
          <p:nvPr/>
        </p:nvSpPr>
        <p:spPr>
          <a:xfrm>
            <a:off x="6410411" y="3043593"/>
            <a:ext cx="3719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B0F0"/>
              </a:buClr>
              <a:buSzPts val="2800"/>
            </a:pPr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Transparencia</a:t>
            </a:r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rendición de cuentas</a:t>
            </a:r>
            <a:endParaRPr lang="es-E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6D1986-9BF7-4E84-B2AD-183A62A35008}"/>
              </a:ext>
            </a:extLst>
          </p:cNvPr>
          <p:cNvSpPr/>
          <p:nvPr/>
        </p:nvSpPr>
        <p:spPr>
          <a:xfrm>
            <a:off x="1380411" y="5923870"/>
            <a:ext cx="4223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Aumentar</a:t>
            </a:r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 porcentaje del presupuesto de egresos destinados a inversión</a:t>
            </a:r>
            <a:endParaRPr lang="es-E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Freeform 63">
            <a:extLst>
              <a:ext uri="{FF2B5EF4-FFF2-40B4-BE49-F238E27FC236}">
                <a16:creationId xmlns:a16="http://schemas.microsoft.com/office/drawing/2014/main" id="{663D1AB8-22F1-4A03-B2C5-25FDCD9DE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244" y="4637963"/>
            <a:ext cx="2845871" cy="1459502"/>
          </a:xfrm>
          <a:custGeom>
            <a:avLst/>
            <a:gdLst>
              <a:gd name="T0" fmla="*/ 539491895 w 4283"/>
              <a:gd name="T1" fmla="*/ 818717073 h 6320"/>
              <a:gd name="T2" fmla="*/ 15155140 w 4283"/>
              <a:gd name="T3" fmla="*/ 818717073 h 6320"/>
              <a:gd name="T4" fmla="*/ 0 w 4283"/>
              <a:gd name="T5" fmla="*/ 803558119 h 6320"/>
              <a:gd name="T6" fmla="*/ 0 w 4283"/>
              <a:gd name="T7" fmla="*/ 15288536 h 6320"/>
              <a:gd name="T8" fmla="*/ 15155140 w 4283"/>
              <a:gd name="T9" fmla="*/ 0 h 6320"/>
              <a:gd name="T10" fmla="*/ 539491895 w 4283"/>
              <a:gd name="T11" fmla="*/ 0 h 6320"/>
              <a:gd name="T12" fmla="*/ 554647036 w 4283"/>
              <a:gd name="T13" fmla="*/ 15288536 h 6320"/>
              <a:gd name="T14" fmla="*/ 554647036 w 4283"/>
              <a:gd name="T15" fmla="*/ 803558119 h 6320"/>
              <a:gd name="T16" fmla="*/ 539491895 w 4283"/>
              <a:gd name="T17" fmla="*/ 818717073 h 6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83" h="6320">
                <a:moveTo>
                  <a:pt x="4165" y="6319"/>
                </a:moveTo>
                <a:lnTo>
                  <a:pt x="117" y="6319"/>
                </a:lnTo>
                <a:cubicBezTo>
                  <a:pt x="52" y="6319"/>
                  <a:pt x="0" y="6267"/>
                  <a:pt x="0" y="6202"/>
                </a:cubicBezTo>
                <a:lnTo>
                  <a:pt x="0" y="118"/>
                </a:lnTo>
                <a:cubicBezTo>
                  <a:pt x="0" y="53"/>
                  <a:pt x="52" y="0"/>
                  <a:pt x="117" y="0"/>
                </a:cubicBezTo>
                <a:lnTo>
                  <a:pt x="4165" y="0"/>
                </a:lnTo>
                <a:cubicBezTo>
                  <a:pt x="4229" y="0"/>
                  <a:pt x="4282" y="53"/>
                  <a:pt x="4282" y="118"/>
                </a:cubicBezTo>
                <a:lnTo>
                  <a:pt x="4282" y="6202"/>
                </a:lnTo>
                <a:cubicBezTo>
                  <a:pt x="4282" y="6267"/>
                  <a:pt x="4229" y="6319"/>
                  <a:pt x="4165" y="6319"/>
                </a:cubicBezTo>
              </a:path>
            </a:pathLst>
          </a:custGeom>
          <a:solidFill>
            <a:srgbClr val="5D815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D234B2E-B5E1-413A-85FF-3E2E2FCFF7A3}"/>
              </a:ext>
            </a:extLst>
          </p:cNvPr>
          <p:cNvSpPr/>
          <p:nvPr/>
        </p:nvSpPr>
        <p:spPr>
          <a:xfrm>
            <a:off x="7576135" y="4621916"/>
            <a:ext cx="2800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Mejorar</a:t>
            </a:r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las calificaciones en transparencia y lucha contra la corrupción, lo que redundará en una mejora en las evaluaciones internacionales.</a:t>
            </a:r>
            <a:endParaRPr lang="es-E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5C5386A-E17D-4EF3-9EA6-37A8628677F0}"/>
              </a:ext>
            </a:extLst>
          </p:cNvPr>
          <p:cNvSpPr/>
          <p:nvPr/>
        </p:nvSpPr>
        <p:spPr>
          <a:xfrm>
            <a:off x="5333905" y="4059459"/>
            <a:ext cx="1533020" cy="1528341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2" descr="https://odsterritorioecuador.ec/wp-content/uploads/2017/12/ODS17Alianzas.png">
            <a:extLst>
              <a:ext uri="{FF2B5EF4-FFF2-40B4-BE49-F238E27FC236}">
                <a16:creationId xmlns:a16="http://schemas.microsoft.com/office/drawing/2014/main" id="{BD185A33-8EEF-44DD-AED8-4139220D1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t="36016" r="28045" b="31433"/>
          <a:stretch/>
        </p:blipFill>
        <p:spPr bwMode="auto">
          <a:xfrm>
            <a:off x="5411659" y="4136629"/>
            <a:ext cx="1407793" cy="13693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03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2259AF4-2ED8-A50E-87FE-D24F66D4F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2414"/>
              </p:ext>
            </p:extLst>
          </p:nvPr>
        </p:nvGraphicFramePr>
        <p:xfrm>
          <a:off x="223935" y="1175474"/>
          <a:ext cx="11495324" cy="560365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94522">
                  <a:extLst>
                    <a:ext uri="{9D8B030D-6E8A-4147-A177-3AD203B41FA5}">
                      <a16:colId xmlns:a16="http://schemas.microsoft.com/office/drawing/2014/main" val="707527996"/>
                    </a:ext>
                  </a:extLst>
                </a:gridCol>
                <a:gridCol w="2519265">
                  <a:extLst>
                    <a:ext uri="{9D8B030D-6E8A-4147-A177-3AD203B41FA5}">
                      <a16:colId xmlns:a16="http://schemas.microsoft.com/office/drawing/2014/main" val="273849089"/>
                    </a:ext>
                  </a:extLst>
                </a:gridCol>
                <a:gridCol w="6332879">
                  <a:extLst>
                    <a:ext uri="{9D8B030D-6E8A-4147-A177-3AD203B41FA5}">
                      <a16:colId xmlns:a16="http://schemas.microsoft.com/office/drawing/2014/main" val="1580101088"/>
                    </a:ext>
                  </a:extLst>
                </a:gridCol>
                <a:gridCol w="2148658">
                  <a:extLst>
                    <a:ext uri="{9D8B030D-6E8A-4147-A177-3AD203B41FA5}">
                      <a16:colId xmlns:a16="http://schemas.microsoft.com/office/drawing/2014/main" val="2767638931"/>
                    </a:ext>
                  </a:extLst>
                </a:gridCol>
              </a:tblGrid>
              <a:tr h="21189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GT" sz="1200" b="1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Prioridades estratégicas</a:t>
                      </a:r>
                      <a:endParaRPr lang="es-GT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926" marR="3926" marT="3926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19733"/>
                  </a:ext>
                </a:extLst>
              </a:tr>
              <a:tr h="233512">
                <a:tc>
                  <a:txBody>
                    <a:bodyPr/>
                    <a:lstStyle/>
                    <a:p>
                      <a:pPr algn="ctr" fontAlgn="t"/>
                      <a:r>
                        <a:rPr lang="es-GT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926" marR="3926" marT="39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926" marR="3926" marT="39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926" marR="3926" marT="39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Ministerio encargado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926" marR="3926" marT="39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27488"/>
                  </a:ext>
                </a:extLst>
              </a:tr>
              <a:tr h="233512">
                <a:tc rowSpan="5"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1.    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Implementación del Programa Avenidas para el Buen Vivir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1.1.          1820 Km de Carreteras secundarias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MCIV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57504"/>
                  </a:ext>
                </a:extLst>
              </a:tr>
              <a:tr h="23351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1.2.          1500 Km de </a:t>
                      </a:r>
                      <a:r>
                        <a:rPr lang="es-GT" sz="1200" u="none" strike="noStrike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carreteras</a:t>
                      </a:r>
                      <a:r>
                        <a:rPr lang="pt-BR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GT" sz="1200" u="none" strike="noStrike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rurales</a:t>
                      </a:r>
                      <a:endParaRPr lang="es-GT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MINDEF/ MCIV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15624"/>
                  </a:ext>
                </a:extLst>
              </a:tr>
              <a:tr h="25027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1.3.          Construcción o mejoramiento de escuelas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MINEDUC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57795"/>
                  </a:ext>
                </a:extLst>
              </a:tr>
              <a:tr h="34781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1.4.          Construcción o mejoramiento de puestos de salud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MSPAS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0960"/>
                  </a:ext>
                </a:extLst>
              </a:tr>
              <a:tr h="23351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1.5.          Servicios de extensión agrícola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MAGA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136899"/>
                  </a:ext>
                </a:extLst>
              </a:tr>
              <a:tr h="245366">
                <a:tc rowSpan="13"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2.      </a:t>
                      </a:r>
                      <a:endParaRPr lang="es-GT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Reducción de la pobreza multidimensional y malnutrición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2.1.          Cambio de piso de tierra por cemento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MIDES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08412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2.2.          Letrinización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MIDES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72034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2.3.          Revocado de paredes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MIDES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045730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2.4.          Entrega de filtros de agua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MIDES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87812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2.5.          Dotación de estufas ahorradoras de leña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MIDES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51982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2.6.          Bonos sociales (salud y educación)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MIDES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628603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2.7.          Bono nutrición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MIDES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76828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2.8.          Atención primaria en salud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MSPAS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27471"/>
                  </a:ext>
                </a:extLst>
              </a:tr>
              <a:tr h="34781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2.9.          Fortalecimiento de la atención integral a la primera infancia  </a:t>
                      </a:r>
                      <a:endParaRPr lang="es-MX" sz="1200" b="0" i="0" u="none" strike="noStrike">
                        <a:solidFill>
                          <a:srgbClr val="24242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MINEDUC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761329"/>
                  </a:ext>
                </a:extLst>
              </a:tr>
              <a:tr h="34781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2.10.         Programa de Mantenimiento de Edificios Escolares Públicos 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MINEDUC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23495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2.11.     Programa adulto mayor</a:t>
                      </a:r>
                      <a:endParaRPr lang="es-GT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MINTRAB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768877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2.12.     Agua y saneamiento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MSPAS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39153"/>
                  </a:ext>
                </a:extLst>
              </a:tr>
              <a:tr h="2453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2.13.     Agricultura familiar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GT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MAGA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11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49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;p1">
            <a:extLst>
              <a:ext uri="{FF2B5EF4-FFF2-40B4-BE49-F238E27FC236}">
                <a16:creationId xmlns:a16="http://schemas.microsoft.com/office/drawing/2014/main" id="{A2F10B90-D346-4D7A-A241-F2FF8175F123}"/>
              </a:ext>
            </a:extLst>
          </p:cNvPr>
          <p:cNvSpPr txBox="1">
            <a:spLocks/>
          </p:cNvSpPr>
          <p:nvPr/>
        </p:nvSpPr>
        <p:spPr>
          <a:xfrm>
            <a:off x="1888769" y="1872342"/>
            <a:ext cx="8182234" cy="28642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5000"/>
              <a:buFont typeface="Arial"/>
              <a:buNone/>
            </a:pPr>
            <a:r>
              <a:rPr lang="es-ES" sz="5400" dirty="0">
                <a:solidFill>
                  <a:srgbClr val="002060"/>
                </a:solidFill>
                <a:cs typeface="Arial"/>
                <a:sym typeface="Arial"/>
              </a:rPr>
              <a:t>Política General </a:t>
            </a:r>
            <a:br>
              <a:rPr lang="es-ES" sz="5400" dirty="0">
                <a:solidFill>
                  <a:srgbClr val="002060"/>
                </a:solidFill>
                <a:cs typeface="Arial"/>
                <a:sym typeface="Arial"/>
              </a:rPr>
            </a:br>
            <a:r>
              <a:rPr lang="es-ES" sz="5400" dirty="0">
                <a:solidFill>
                  <a:srgbClr val="002060"/>
                </a:solidFill>
                <a:cs typeface="Arial"/>
                <a:sym typeface="Arial"/>
              </a:rPr>
              <a:t>de Gobierno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SzPts val="5000"/>
              <a:buFont typeface="Arial"/>
              <a:buNone/>
            </a:pPr>
            <a:r>
              <a:rPr lang="es-ES" sz="540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br>
              <a:rPr lang="es-ES" sz="5000" dirty="0">
                <a:solidFill>
                  <a:schemeClr val="lt1"/>
                </a:solidFill>
                <a:cs typeface="Arial"/>
                <a:sym typeface="Arial"/>
              </a:rPr>
            </a:br>
            <a:r>
              <a:rPr lang="es-ES" sz="5000" dirty="0">
                <a:solidFill>
                  <a:srgbClr val="00B0F0"/>
                </a:solidFill>
                <a:cs typeface="Arial"/>
                <a:sym typeface="Arial"/>
              </a:rPr>
              <a:t>2024-2028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815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3F73ECB-F092-5E85-E935-BF856601A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98275"/>
              </p:ext>
            </p:extLst>
          </p:nvPr>
        </p:nvGraphicFramePr>
        <p:xfrm>
          <a:off x="261531" y="1349250"/>
          <a:ext cx="11519646" cy="509059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93060">
                  <a:extLst>
                    <a:ext uri="{9D8B030D-6E8A-4147-A177-3AD203B41FA5}">
                      <a16:colId xmlns:a16="http://schemas.microsoft.com/office/drawing/2014/main" val="2250243512"/>
                    </a:ext>
                  </a:extLst>
                </a:gridCol>
                <a:gridCol w="2178423">
                  <a:extLst>
                    <a:ext uri="{9D8B030D-6E8A-4147-A177-3AD203B41FA5}">
                      <a16:colId xmlns:a16="http://schemas.microsoft.com/office/drawing/2014/main" val="914182394"/>
                    </a:ext>
                  </a:extLst>
                </a:gridCol>
                <a:gridCol w="6694960">
                  <a:extLst>
                    <a:ext uri="{9D8B030D-6E8A-4147-A177-3AD203B41FA5}">
                      <a16:colId xmlns:a16="http://schemas.microsoft.com/office/drawing/2014/main" val="3983802270"/>
                    </a:ext>
                  </a:extLst>
                </a:gridCol>
                <a:gridCol w="2153203">
                  <a:extLst>
                    <a:ext uri="{9D8B030D-6E8A-4147-A177-3AD203B41FA5}">
                      <a16:colId xmlns:a16="http://schemas.microsoft.com/office/drawing/2014/main" val="3364614153"/>
                    </a:ext>
                  </a:extLst>
                </a:gridCol>
              </a:tblGrid>
              <a:tr h="18995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GT" sz="1200" b="1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305496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Prioridades estratégicas</a:t>
                      </a:r>
                      <a:endParaRPr lang="es-GT" sz="12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305496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31793"/>
                  </a:ext>
                </a:extLst>
              </a:tr>
              <a:tr h="272919">
                <a:tc>
                  <a:txBody>
                    <a:bodyPr/>
                    <a:lstStyle/>
                    <a:p>
                      <a:pPr algn="ctr" fontAlgn="t"/>
                      <a:r>
                        <a:rPr lang="es-GT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2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Ministerio encargado</a:t>
                      </a:r>
                      <a:endParaRPr lang="es-GT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60217"/>
                  </a:ext>
                </a:extLst>
              </a:tr>
              <a:tr h="356868">
                <a:tc>
                  <a:txBody>
                    <a:bodyPr/>
                    <a:lstStyle/>
                    <a:p>
                      <a:pPr algn="r" fontAlgn="ctr"/>
                      <a:r>
                        <a:rPr lang="es-G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Electrificación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3.1.          Universalización del acceso a la energía eléctrica a partir de proyectos comunitarios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929470"/>
                  </a:ext>
                </a:extLst>
              </a:tr>
              <a:tr h="440843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s-GT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Modernización de puertos y aeropuertos </a:t>
                      </a:r>
                      <a:endParaRPr lang="es-MX" sz="13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GT" sz="13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4.1. Modernización de puertos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GT" sz="13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MCIV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525290"/>
                  </a:ext>
                </a:extLst>
              </a:tr>
              <a:tr h="39188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4.2.          Modernización de aeropuertos</a:t>
                      </a:r>
                      <a:endParaRPr lang="es-GT" sz="13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DGAC/ MCIV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536428"/>
                  </a:ext>
                </a:extLst>
              </a:tr>
              <a:tr h="429208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s-GT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Modernización del Sistema metropolitano de transporte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5.1.          Construcción de la línea 1 del metro (Línea azul)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MINFIN/ MCIV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360645"/>
                  </a:ext>
                </a:extLst>
              </a:tr>
              <a:tr h="578498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5.2.          Coordinación con la municipalidad de Guatemala para la construcción del Metro Riel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MCIV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563525"/>
                  </a:ext>
                </a:extLst>
              </a:tr>
              <a:tr h="382555"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s-GT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Creación y promoción del empleo</a:t>
                      </a:r>
                      <a:endParaRPr lang="es-MX" sz="13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6.1.          Bolsa nacional de empleo (100 K beneficiarios)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MINTRAB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125885"/>
                  </a:ext>
                </a:extLst>
              </a:tr>
              <a:tr h="410547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6.2.          Empleo masivo temporal (1 M beneficiarios)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MINTRAB/MINECO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4565330"/>
                  </a:ext>
                </a:extLst>
              </a:tr>
              <a:tr h="39064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6.3.          Programa de capacitación y formación para el trabajo (200 K beneficiarios)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MINTRAB/MINECO/MDN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847500"/>
                  </a:ext>
                </a:extLst>
              </a:tr>
              <a:tr h="578498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s-GT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Construcción de Hospitales nacionales</a:t>
                      </a:r>
                      <a:endParaRPr lang="es-GT" sz="13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7.1.          Construcción del Hospital Nacional de Prevención y Atención del Cáncer y sus clínicas regionales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MSPAS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474199"/>
                  </a:ext>
                </a:extLst>
              </a:tr>
              <a:tr h="354563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7.2.          Construcción de nuevos hospitales nacionales (2)</a:t>
                      </a:r>
                      <a:endParaRPr lang="es-MX" sz="13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MSPAS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050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314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50E4E5-430E-61B1-2E92-56A2BAE69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488551"/>
              </p:ext>
            </p:extLst>
          </p:nvPr>
        </p:nvGraphicFramePr>
        <p:xfrm>
          <a:off x="632834" y="1461974"/>
          <a:ext cx="10647876" cy="443712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9497">
                  <a:extLst>
                    <a:ext uri="{9D8B030D-6E8A-4147-A177-3AD203B41FA5}">
                      <a16:colId xmlns:a16="http://schemas.microsoft.com/office/drawing/2014/main" val="2427910115"/>
                    </a:ext>
                  </a:extLst>
                </a:gridCol>
                <a:gridCol w="2263921">
                  <a:extLst>
                    <a:ext uri="{9D8B030D-6E8A-4147-A177-3AD203B41FA5}">
                      <a16:colId xmlns:a16="http://schemas.microsoft.com/office/drawing/2014/main" val="1320519661"/>
                    </a:ext>
                  </a:extLst>
                </a:gridCol>
                <a:gridCol w="5053258">
                  <a:extLst>
                    <a:ext uri="{9D8B030D-6E8A-4147-A177-3AD203B41FA5}">
                      <a16:colId xmlns:a16="http://schemas.microsoft.com/office/drawing/2014/main" val="1599400787"/>
                    </a:ext>
                  </a:extLst>
                </a:gridCol>
                <a:gridCol w="2761200">
                  <a:extLst>
                    <a:ext uri="{9D8B030D-6E8A-4147-A177-3AD203B41FA5}">
                      <a16:colId xmlns:a16="http://schemas.microsoft.com/office/drawing/2014/main" val="1843040974"/>
                    </a:ext>
                  </a:extLst>
                </a:gridCol>
              </a:tblGrid>
              <a:tr h="23570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GT" sz="1400" b="1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305496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Prioridades estratégicas</a:t>
                      </a:r>
                      <a:endParaRPr lang="es-GT" sz="14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305496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210" marR="8210" marT="8210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95536"/>
                  </a:ext>
                </a:extLst>
              </a:tr>
              <a:tr h="211323">
                <a:tc>
                  <a:txBody>
                    <a:bodyPr/>
                    <a:lstStyle/>
                    <a:p>
                      <a:pPr algn="ctr" fontAlgn="t"/>
                      <a:r>
                        <a:rPr lang="es-GT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210" marR="8210" marT="821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210" marR="8210" marT="821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Intervención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210" marR="8210" marT="821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GT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Ministerio encargado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210" marR="8210" marT="821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59920"/>
                  </a:ext>
                </a:extLst>
              </a:tr>
              <a:tr h="506635"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Construcción de Institutos regionales</a:t>
                      </a:r>
                      <a:endParaRPr lang="es-GT" sz="13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8.1.    Construcción de Institutos Regionales de educación (8 institutos en igual número de regiones)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MINEDUC/UCEE-MCIV</a:t>
                      </a:r>
                      <a:endParaRPr lang="es-GT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9584058"/>
                  </a:ext>
                </a:extLst>
              </a:tr>
              <a:tr h="619850"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Ciudades deportivas regionales</a:t>
                      </a:r>
                      <a:endParaRPr lang="es-GT" sz="14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9.1.          Construcción de Ciudades Deportivas en regiones estratégicas (4)</a:t>
                      </a:r>
                      <a:endParaRPr lang="es-MX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MCD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2067056"/>
                  </a:ext>
                </a:extLst>
              </a:tr>
              <a:tr h="866092"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Construcción de Cárceles de máxima seguridad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10.1.     Construcción de cárceles (3)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MINGOB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605217"/>
                  </a:ext>
                </a:extLst>
              </a:tr>
              <a:tr h="829035"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Construcción de Plantas de tratamiento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11.1.     Estrategia nacional para el manejo de los desechos sólidos y el tratamiento de aguas residuales que incluye el apoyo a las municipalidades para la construcción de plantas de tratamiento en todos los municipios de Guatemala.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MARN/INFOM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499725"/>
                  </a:ext>
                </a:extLst>
              </a:tr>
              <a:tr h="829035">
                <a:tc>
                  <a:txBody>
                    <a:bodyPr/>
                    <a:lstStyle/>
                    <a:p>
                      <a:pPr algn="r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Promoción de Biotecnología vegetal 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12.1.     Construcción del Jardín Botánico Nacional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GT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MARN</a:t>
                      </a:r>
                      <a:endParaRPr lang="es-GT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184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10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21">
            <a:extLst>
              <a:ext uri="{FF2B5EF4-FFF2-40B4-BE49-F238E27FC236}">
                <a16:creationId xmlns:a16="http://schemas.microsoft.com/office/drawing/2014/main" id="{DBCD46EB-EC69-7C40-3050-132BF2C23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0857"/>
            <a:ext cx="4442380" cy="59871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5B9E98-F202-1726-9FAA-8D45CFA4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03" y="2204563"/>
            <a:ext cx="6346371" cy="1344181"/>
          </a:xfrm>
        </p:spPr>
        <p:txBody>
          <a:bodyPr>
            <a:noAutofit/>
          </a:bodyPr>
          <a:lstStyle/>
          <a:p>
            <a:r>
              <a:rPr lang="es-MX" dirty="0"/>
              <a:t>GRACIAS POR SU ATENCIÓN</a:t>
            </a:r>
            <a:endParaRPr lang="es-GT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322A9D-A363-B323-4B69-84A1A3D0D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4949" cy="2002971"/>
          </a:xfrm>
          <a:prstGeom prst="rect">
            <a:avLst/>
          </a:prstGeom>
        </p:spPr>
      </p:pic>
      <p:sp>
        <p:nvSpPr>
          <p:cNvPr id="5" name="Marcador de contenido 9">
            <a:extLst>
              <a:ext uri="{FF2B5EF4-FFF2-40B4-BE49-F238E27FC236}">
                <a16:creationId xmlns:a16="http://schemas.microsoft.com/office/drawing/2014/main" id="{25CFB830-A4B1-4BC6-85FF-5F4CD7FD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27" y="3384887"/>
            <a:ext cx="6346372" cy="328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2400" b="1" dirty="0">
              <a:latin typeface="Altivo Regular" panose="020B0000000000000000"/>
            </a:endParaRPr>
          </a:p>
          <a:p>
            <a:pPr marL="0" indent="0">
              <a:buNone/>
            </a:pPr>
            <a:endParaRPr lang="es-MX" sz="2400" b="1" dirty="0">
              <a:latin typeface="Altivo Regular" panose="020B0000000000000000"/>
            </a:endParaRPr>
          </a:p>
          <a:p>
            <a:pPr marL="0" indent="0">
              <a:buNone/>
            </a:pPr>
            <a:endParaRPr lang="es-MX" sz="2400" b="1" dirty="0">
              <a:latin typeface="Altivo Regular" panose="020B0000000000000000"/>
            </a:endParaRPr>
          </a:p>
          <a:p>
            <a:pPr marL="0" indent="0">
              <a:buNone/>
            </a:pPr>
            <a:endParaRPr lang="es-MX" sz="2400" b="1" dirty="0">
              <a:latin typeface="Altivo Regular" panose="020B0000000000000000"/>
            </a:endParaRPr>
          </a:p>
          <a:p>
            <a:pPr marL="0" indent="0">
              <a:buNone/>
            </a:pPr>
            <a:r>
              <a:rPr lang="es-MX" sz="2400" b="1" dirty="0">
                <a:solidFill>
                  <a:srgbClr val="002060"/>
                </a:solidFill>
                <a:latin typeface="Altivo Regular" panose="020B0000000000000000"/>
              </a:rPr>
              <a:t>Dudas o consultas:</a:t>
            </a:r>
          </a:p>
          <a:p>
            <a:pPr marL="0" indent="0">
              <a:buNone/>
            </a:pPr>
            <a:endParaRPr lang="es-MX" dirty="0">
              <a:solidFill>
                <a:srgbClr val="002060"/>
              </a:solidFill>
              <a:latin typeface="Altivo Regular" panose="020B0000000000000000"/>
            </a:endParaRPr>
          </a:p>
          <a:p>
            <a:pPr marL="0" indent="0">
              <a:buNone/>
            </a:pPr>
            <a:r>
              <a:rPr lang="es-MX" sz="2000" b="1" dirty="0">
                <a:solidFill>
                  <a:srgbClr val="002060"/>
                </a:solidFill>
                <a:latin typeface="Altivo Regular" panose="020B0000000000000000"/>
              </a:rPr>
              <a:t>dps@segeplan.gob.gt</a:t>
            </a:r>
          </a:p>
          <a:p>
            <a:pPr marL="0" indent="0">
              <a:buNone/>
            </a:pPr>
            <a:r>
              <a:rPr lang="es-MX" sz="2000" b="1" dirty="0">
                <a:solidFill>
                  <a:srgbClr val="002060"/>
                </a:solidFill>
                <a:latin typeface="Altivo Regular" panose="020B0000000000000000"/>
              </a:rPr>
              <a:t>staff_dpst@segeplan.gob.gt</a:t>
            </a:r>
            <a:endParaRPr lang="es-GT" sz="2000" b="1" dirty="0">
              <a:solidFill>
                <a:srgbClr val="002060"/>
              </a:solidFill>
              <a:latin typeface="Altivo Regular" panose="020B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6634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">
            <a:extLst>
              <a:ext uri="{FF2B5EF4-FFF2-40B4-BE49-F238E27FC236}">
                <a16:creationId xmlns:a16="http://schemas.microsoft.com/office/drawing/2014/main" id="{1E3E1576-E12E-4A0E-ABDD-33CBCB0B21E4}"/>
              </a:ext>
            </a:extLst>
          </p:cNvPr>
          <p:cNvSpPr txBox="1"/>
          <p:nvPr/>
        </p:nvSpPr>
        <p:spPr>
          <a:xfrm>
            <a:off x="1240972" y="1273941"/>
            <a:ext cx="9044752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S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El país que aspiramos y el Estado que necesitamos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635CD32-5770-485E-A3AD-626773EEC417}"/>
              </a:ext>
            </a:extLst>
          </p:cNvPr>
          <p:cNvGrpSpPr/>
          <p:nvPr/>
        </p:nvGrpSpPr>
        <p:grpSpPr>
          <a:xfrm>
            <a:off x="151037" y="1767054"/>
            <a:ext cx="11187074" cy="5090946"/>
            <a:chOff x="105317" y="1378586"/>
            <a:chExt cx="11474354" cy="5541160"/>
          </a:xfrm>
        </p:grpSpPr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86836A0C-0571-49D3-80AF-41DF02F92738}"/>
                </a:ext>
              </a:extLst>
            </p:cNvPr>
            <p:cNvCxnSpPr>
              <a:cxnSpLocks/>
            </p:cNvCxnSpPr>
            <p:nvPr/>
          </p:nvCxnSpPr>
          <p:spPr>
            <a:xfrm>
              <a:off x="5822533" y="6231663"/>
              <a:ext cx="0" cy="68808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1C6932F8-71F5-4140-8673-61FD71AE2588}"/>
                </a:ext>
              </a:extLst>
            </p:cNvPr>
            <p:cNvCxnSpPr>
              <a:cxnSpLocks/>
            </p:cNvCxnSpPr>
            <p:nvPr/>
          </p:nvCxnSpPr>
          <p:spPr>
            <a:xfrm>
              <a:off x="4775720" y="4785613"/>
              <a:ext cx="0" cy="769897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:a16="http://schemas.microsoft.com/office/drawing/2014/main" id="{F9F7DC0B-1E9D-4ED6-BF84-1E161D74DDDE}"/>
                </a:ext>
              </a:extLst>
            </p:cNvPr>
            <p:cNvCxnSpPr>
              <a:cxnSpLocks/>
            </p:cNvCxnSpPr>
            <p:nvPr/>
          </p:nvCxnSpPr>
          <p:spPr>
            <a:xfrm>
              <a:off x="5175927" y="3795797"/>
              <a:ext cx="0" cy="68808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:a16="http://schemas.microsoft.com/office/drawing/2014/main" id="{95EBD9C5-9B84-46D2-9C73-15111BD96324}"/>
                </a:ext>
              </a:extLst>
            </p:cNvPr>
            <p:cNvCxnSpPr>
              <a:cxnSpLocks/>
            </p:cNvCxnSpPr>
            <p:nvPr/>
          </p:nvCxnSpPr>
          <p:spPr>
            <a:xfrm>
              <a:off x="4775720" y="2616644"/>
              <a:ext cx="0" cy="769897"/>
            </a:xfrm>
            <a:prstGeom prst="line">
              <a:avLst/>
            </a:prstGeom>
            <a:ln w="3810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5EAF3106-A693-46E2-846F-0A62B5E7ED98}"/>
                </a:ext>
              </a:extLst>
            </p:cNvPr>
            <p:cNvCxnSpPr>
              <a:cxnSpLocks/>
            </p:cNvCxnSpPr>
            <p:nvPr/>
          </p:nvCxnSpPr>
          <p:spPr>
            <a:xfrm>
              <a:off x="5822533" y="1603148"/>
              <a:ext cx="0" cy="6880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9E410216-1358-40E1-869A-3B49993D7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2356" y="4093988"/>
              <a:ext cx="299557" cy="208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D4CA8F8F-1D83-431A-9E89-BA20B8D579B1}"/>
                </a:ext>
              </a:extLst>
            </p:cNvPr>
            <p:cNvCxnSpPr>
              <a:cxnSpLocks/>
            </p:cNvCxnSpPr>
            <p:nvPr/>
          </p:nvCxnSpPr>
          <p:spPr>
            <a:xfrm>
              <a:off x="5541255" y="6330817"/>
              <a:ext cx="200144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id="{943A326B-DF19-46D9-8FFF-C4D46AD37191}"/>
                </a:ext>
              </a:extLst>
            </p:cNvPr>
            <p:cNvCxnSpPr>
              <a:cxnSpLocks/>
            </p:cNvCxnSpPr>
            <p:nvPr/>
          </p:nvCxnSpPr>
          <p:spPr>
            <a:xfrm>
              <a:off x="4513224" y="5550097"/>
              <a:ext cx="213786" cy="0"/>
            </a:xfrm>
            <a:prstGeom prst="line">
              <a:avLst/>
            </a:prstGeom>
            <a:ln w="38100">
              <a:solidFill>
                <a:srgbClr val="4472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1">
              <a:extLst>
                <a:ext uri="{FF2B5EF4-FFF2-40B4-BE49-F238E27FC236}">
                  <a16:creationId xmlns:a16="http://schemas.microsoft.com/office/drawing/2014/main" id="{74F6A421-4109-400D-9C96-5A282592C3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1059" y="3024594"/>
              <a:ext cx="3105292" cy="2132437"/>
            </a:xfrm>
            <a:custGeom>
              <a:avLst/>
              <a:gdLst>
                <a:gd name="T0" fmla="*/ 2147483646 w 10120"/>
                <a:gd name="T1" fmla="*/ 2147483646 h 6948"/>
                <a:gd name="T2" fmla="*/ 0 w 10120"/>
                <a:gd name="T3" fmla="*/ 2147483646 h 6948"/>
                <a:gd name="T4" fmla="*/ 2147483646 w 10120"/>
                <a:gd name="T5" fmla="*/ 0 h 6948"/>
                <a:gd name="T6" fmla="*/ 2147483646 w 10120"/>
                <a:gd name="T7" fmla="*/ 2147483646 h 6948"/>
                <a:gd name="T8" fmla="*/ 2147483646 w 10120"/>
                <a:gd name="T9" fmla="*/ 2147483646 h 6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20" h="6948">
                  <a:moveTo>
                    <a:pt x="333" y="6871"/>
                  </a:moveTo>
                  <a:cubicBezTo>
                    <a:pt x="93" y="6281"/>
                    <a:pt x="0" y="5736"/>
                    <a:pt x="0" y="5060"/>
                  </a:cubicBezTo>
                  <a:cubicBezTo>
                    <a:pt x="0" y="2265"/>
                    <a:pt x="2265" y="0"/>
                    <a:pt x="5060" y="0"/>
                  </a:cubicBezTo>
                  <a:cubicBezTo>
                    <a:pt x="7854" y="0"/>
                    <a:pt x="10119" y="2265"/>
                    <a:pt x="10119" y="5060"/>
                  </a:cubicBezTo>
                  <a:cubicBezTo>
                    <a:pt x="10119" y="5736"/>
                    <a:pt x="9995" y="6358"/>
                    <a:pt x="9755" y="6947"/>
                  </a:cubicBezTo>
                </a:path>
              </a:pathLst>
            </a:custGeom>
            <a:noFill/>
            <a:ln w="57150" cap="flat">
              <a:solidFill>
                <a:srgbClr val="70A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9A098996-5057-4790-BEAD-D4ABEAEA40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62062" y="1459770"/>
              <a:ext cx="784780" cy="784780"/>
            </a:xfrm>
            <a:custGeom>
              <a:avLst/>
              <a:gdLst>
                <a:gd name="T0" fmla="*/ 2147483646 w 2556"/>
                <a:gd name="T1" fmla="*/ 2147483646 h 2556"/>
                <a:gd name="T2" fmla="*/ 2147483646 w 2556"/>
                <a:gd name="T3" fmla="*/ 2147483646 h 2556"/>
                <a:gd name="T4" fmla="*/ 0 w 2556"/>
                <a:gd name="T5" fmla="*/ 2147483646 h 2556"/>
                <a:gd name="T6" fmla="*/ 2147483646 w 2556"/>
                <a:gd name="T7" fmla="*/ 0 h 2556"/>
                <a:gd name="T8" fmla="*/ 2147483646 w 2556"/>
                <a:gd name="T9" fmla="*/ 2147483646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6" h="2556">
                  <a:moveTo>
                    <a:pt x="2555" y="1277"/>
                  </a:moveTo>
                  <a:cubicBezTo>
                    <a:pt x="2555" y="1983"/>
                    <a:pt x="1982" y="2555"/>
                    <a:pt x="1277" y="2555"/>
                  </a:cubicBezTo>
                  <a:cubicBezTo>
                    <a:pt x="572" y="2555"/>
                    <a:pt x="0" y="1983"/>
                    <a:pt x="0" y="1277"/>
                  </a:cubicBezTo>
                  <a:cubicBezTo>
                    <a:pt x="0" y="572"/>
                    <a:pt x="572" y="0"/>
                    <a:pt x="1277" y="0"/>
                  </a:cubicBezTo>
                  <a:cubicBezTo>
                    <a:pt x="1982" y="0"/>
                    <a:pt x="2555" y="572"/>
                    <a:pt x="2555" y="12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1" name="Freeform 4">
              <a:extLst>
                <a:ext uri="{FF2B5EF4-FFF2-40B4-BE49-F238E27FC236}">
                  <a16:creationId xmlns:a16="http://schemas.microsoft.com/office/drawing/2014/main" id="{FAC2B16D-5256-4555-AC3E-0C6FB0DF2E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40282" y="842094"/>
              <a:ext cx="458691" cy="2495059"/>
            </a:xfrm>
            <a:custGeom>
              <a:avLst/>
              <a:gdLst>
                <a:gd name="T0" fmla="*/ 2147483646 w 1497"/>
                <a:gd name="T1" fmla="*/ 2147483646 h 8130"/>
                <a:gd name="T2" fmla="*/ 0 w 1497"/>
                <a:gd name="T3" fmla="*/ 2147483646 h 8130"/>
                <a:gd name="T4" fmla="*/ 0 w 1497"/>
                <a:gd name="T5" fmla="*/ 0 h 8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8130">
                  <a:moveTo>
                    <a:pt x="1496" y="8129"/>
                  </a:moveTo>
                  <a:lnTo>
                    <a:pt x="0" y="8129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025220A3-A694-4EBF-9407-FC7C333BF2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80878" y="1378586"/>
              <a:ext cx="948502" cy="948502"/>
            </a:xfrm>
            <a:custGeom>
              <a:avLst/>
              <a:gdLst>
                <a:gd name="T0" fmla="*/ 0 w 3091"/>
                <a:gd name="T1" fmla="*/ 2147483646 h 3092"/>
                <a:gd name="T2" fmla="*/ 2147483646 w 3091"/>
                <a:gd name="T3" fmla="*/ 2147483646 h 3092"/>
                <a:gd name="T4" fmla="*/ 2147483646 w 3091"/>
                <a:gd name="T5" fmla="*/ 2147483646 h 3092"/>
                <a:gd name="T6" fmla="*/ 2147483646 w 3091"/>
                <a:gd name="T7" fmla="*/ 0 h 3092"/>
                <a:gd name="T8" fmla="*/ 0 w 3091"/>
                <a:gd name="T9" fmla="*/ 2147483646 h 30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1" h="3092">
                  <a:moveTo>
                    <a:pt x="0" y="1545"/>
                  </a:moveTo>
                  <a:cubicBezTo>
                    <a:pt x="0" y="2398"/>
                    <a:pt x="692" y="3091"/>
                    <a:pt x="1545" y="3091"/>
                  </a:cubicBezTo>
                  <a:cubicBezTo>
                    <a:pt x="2398" y="3091"/>
                    <a:pt x="3090" y="2398"/>
                    <a:pt x="3090" y="1545"/>
                  </a:cubicBezTo>
                  <a:cubicBezTo>
                    <a:pt x="3090" y="692"/>
                    <a:pt x="2398" y="0"/>
                    <a:pt x="1545" y="0"/>
                  </a:cubicBezTo>
                  <a:cubicBezTo>
                    <a:pt x="692" y="0"/>
                    <a:pt x="0" y="692"/>
                    <a:pt x="0" y="1545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53F28130-0072-45B3-87C8-F32B355D9B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33394" y="1812921"/>
              <a:ext cx="93362" cy="93362"/>
            </a:xfrm>
            <a:custGeom>
              <a:avLst/>
              <a:gdLst>
                <a:gd name="T0" fmla="*/ 2147483646 w 306"/>
                <a:gd name="T1" fmla="*/ 2147483646 h 306"/>
                <a:gd name="T2" fmla="*/ 0 w 306"/>
                <a:gd name="T3" fmla="*/ 2147483646 h 306"/>
                <a:gd name="T4" fmla="*/ 2147483646 w 306"/>
                <a:gd name="T5" fmla="*/ 0 h 306"/>
                <a:gd name="T6" fmla="*/ 2147483646 w 306"/>
                <a:gd name="T7" fmla="*/ 2147483646 h 306"/>
                <a:gd name="T8" fmla="*/ 2147483646 w 306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306">
                  <a:moveTo>
                    <a:pt x="152" y="305"/>
                  </a:moveTo>
                  <a:cubicBezTo>
                    <a:pt x="68" y="305"/>
                    <a:pt x="0" y="237"/>
                    <a:pt x="0" y="152"/>
                  </a:cubicBezTo>
                  <a:cubicBezTo>
                    <a:pt x="0" y="68"/>
                    <a:pt x="68" y="0"/>
                    <a:pt x="152" y="0"/>
                  </a:cubicBezTo>
                  <a:cubicBezTo>
                    <a:pt x="237" y="0"/>
                    <a:pt x="305" y="68"/>
                    <a:pt x="305" y="152"/>
                  </a:cubicBezTo>
                  <a:cubicBezTo>
                    <a:pt x="305" y="237"/>
                    <a:pt x="237" y="305"/>
                    <a:pt x="152" y="3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FB49EE2E-C478-4EA2-96F4-71ADC422A5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6094" y="2379857"/>
              <a:ext cx="93363" cy="93362"/>
            </a:xfrm>
            <a:custGeom>
              <a:avLst/>
              <a:gdLst>
                <a:gd name="T0" fmla="*/ 2147483646 w 306"/>
                <a:gd name="T1" fmla="*/ 2147483646 h 306"/>
                <a:gd name="T2" fmla="*/ 0 w 306"/>
                <a:gd name="T3" fmla="*/ 2147483646 h 306"/>
                <a:gd name="T4" fmla="*/ 2147483646 w 306"/>
                <a:gd name="T5" fmla="*/ 0 h 306"/>
                <a:gd name="T6" fmla="*/ 2147483646 w 306"/>
                <a:gd name="T7" fmla="*/ 2147483646 h 306"/>
                <a:gd name="T8" fmla="*/ 2147483646 w 306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306">
                  <a:moveTo>
                    <a:pt x="153" y="305"/>
                  </a:moveTo>
                  <a:cubicBezTo>
                    <a:pt x="68" y="305"/>
                    <a:pt x="0" y="237"/>
                    <a:pt x="0" y="152"/>
                  </a:cubicBezTo>
                  <a:cubicBezTo>
                    <a:pt x="0" y="68"/>
                    <a:pt x="68" y="0"/>
                    <a:pt x="153" y="0"/>
                  </a:cubicBezTo>
                  <a:cubicBezTo>
                    <a:pt x="237" y="0"/>
                    <a:pt x="305" y="68"/>
                    <a:pt x="305" y="152"/>
                  </a:cubicBezTo>
                  <a:cubicBezTo>
                    <a:pt x="305" y="237"/>
                    <a:pt x="237" y="305"/>
                    <a:pt x="153" y="3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DCC968F4-0224-4B02-8487-AF96E85DDB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622229" y="2233049"/>
              <a:ext cx="783427" cy="784780"/>
            </a:xfrm>
            <a:custGeom>
              <a:avLst/>
              <a:gdLst>
                <a:gd name="T0" fmla="*/ 2147483646 w 2555"/>
                <a:gd name="T1" fmla="*/ 2147483646 h 2556"/>
                <a:gd name="T2" fmla="*/ 2147483646 w 2555"/>
                <a:gd name="T3" fmla="*/ 2147483646 h 2556"/>
                <a:gd name="T4" fmla="*/ 0 w 2555"/>
                <a:gd name="T5" fmla="*/ 2147483646 h 2556"/>
                <a:gd name="T6" fmla="*/ 2147483646 w 2555"/>
                <a:gd name="T7" fmla="*/ 0 h 2556"/>
                <a:gd name="T8" fmla="*/ 2147483646 w 2555"/>
                <a:gd name="T9" fmla="*/ 2147483646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5" h="2556">
                  <a:moveTo>
                    <a:pt x="2554" y="1278"/>
                  </a:moveTo>
                  <a:cubicBezTo>
                    <a:pt x="2554" y="1983"/>
                    <a:pt x="1982" y="2555"/>
                    <a:pt x="1277" y="2555"/>
                  </a:cubicBezTo>
                  <a:cubicBezTo>
                    <a:pt x="571" y="2555"/>
                    <a:pt x="0" y="1983"/>
                    <a:pt x="0" y="1278"/>
                  </a:cubicBezTo>
                  <a:cubicBezTo>
                    <a:pt x="0" y="572"/>
                    <a:pt x="571" y="0"/>
                    <a:pt x="1277" y="0"/>
                  </a:cubicBezTo>
                  <a:cubicBezTo>
                    <a:pt x="1982" y="0"/>
                    <a:pt x="2554" y="572"/>
                    <a:pt x="2554" y="1278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BF31060F-5595-4774-80A6-5C66684202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80875" y="2448187"/>
              <a:ext cx="236787" cy="579114"/>
            </a:xfrm>
            <a:custGeom>
              <a:avLst/>
              <a:gdLst>
                <a:gd name="T0" fmla="*/ 2147483646 w 772"/>
                <a:gd name="T1" fmla="*/ 2147483646 h 1888"/>
                <a:gd name="T2" fmla="*/ 0 w 772"/>
                <a:gd name="T3" fmla="*/ 2147483646 h 1888"/>
                <a:gd name="T4" fmla="*/ 0 w 772"/>
                <a:gd name="T5" fmla="*/ 0 h 1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2" h="1888">
                  <a:moveTo>
                    <a:pt x="771" y="1887"/>
                  </a:moveTo>
                  <a:lnTo>
                    <a:pt x="0" y="1887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5B9BD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B49655A1-1DE5-4380-A3C3-6FE48C13F1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64470" y="2573346"/>
              <a:ext cx="93362" cy="93362"/>
            </a:xfrm>
            <a:custGeom>
              <a:avLst/>
              <a:gdLst>
                <a:gd name="T0" fmla="*/ 2147483646 w 306"/>
                <a:gd name="T1" fmla="*/ 2147483646 h 306"/>
                <a:gd name="T2" fmla="*/ 0 w 306"/>
                <a:gd name="T3" fmla="*/ 2147483646 h 306"/>
                <a:gd name="T4" fmla="*/ 2147483646 w 306"/>
                <a:gd name="T5" fmla="*/ 0 h 306"/>
                <a:gd name="T6" fmla="*/ 2147483646 w 306"/>
                <a:gd name="T7" fmla="*/ 2147483646 h 306"/>
                <a:gd name="T8" fmla="*/ 2147483646 w 306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306">
                  <a:moveTo>
                    <a:pt x="152" y="305"/>
                  </a:moveTo>
                  <a:cubicBezTo>
                    <a:pt x="68" y="305"/>
                    <a:pt x="0" y="237"/>
                    <a:pt x="0" y="153"/>
                  </a:cubicBezTo>
                  <a:cubicBezTo>
                    <a:pt x="0" y="69"/>
                    <a:pt x="68" y="0"/>
                    <a:pt x="152" y="0"/>
                  </a:cubicBezTo>
                  <a:cubicBezTo>
                    <a:pt x="236" y="0"/>
                    <a:pt x="305" y="69"/>
                    <a:pt x="305" y="153"/>
                  </a:cubicBezTo>
                  <a:cubicBezTo>
                    <a:pt x="305" y="237"/>
                    <a:pt x="236" y="305"/>
                    <a:pt x="152" y="305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A7FC01BC-41DC-4ABB-B2C2-E90BB805ED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63707" y="2811486"/>
              <a:ext cx="93362" cy="93362"/>
            </a:xfrm>
            <a:custGeom>
              <a:avLst/>
              <a:gdLst>
                <a:gd name="T0" fmla="*/ 2147483646 w 306"/>
                <a:gd name="T1" fmla="*/ 2147483646 h 306"/>
                <a:gd name="T2" fmla="*/ 0 w 306"/>
                <a:gd name="T3" fmla="*/ 2147483646 h 306"/>
                <a:gd name="T4" fmla="*/ 2147483646 w 306"/>
                <a:gd name="T5" fmla="*/ 0 h 306"/>
                <a:gd name="T6" fmla="*/ 2147483646 w 306"/>
                <a:gd name="T7" fmla="*/ 2147483646 h 306"/>
                <a:gd name="T8" fmla="*/ 2147483646 w 306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306">
                  <a:moveTo>
                    <a:pt x="153" y="305"/>
                  </a:moveTo>
                  <a:cubicBezTo>
                    <a:pt x="68" y="305"/>
                    <a:pt x="0" y="237"/>
                    <a:pt x="0" y="153"/>
                  </a:cubicBezTo>
                  <a:cubicBezTo>
                    <a:pt x="0" y="68"/>
                    <a:pt x="68" y="0"/>
                    <a:pt x="153" y="0"/>
                  </a:cubicBezTo>
                  <a:cubicBezTo>
                    <a:pt x="237" y="0"/>
                    <a:pt x="305" y="68"/>
                    <a:pt x="305" y="153"/>
                  </a:cubicBezTo>
                  <a:cubicBezTo>
                    <a:pt x="305" y="237"/>
                    <a:pt x="237" y="305"/>
                    <a:pt x="153" y="305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E338BB2E-2E77-41CB-9549-53668FB343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39015" y="2151188"/>
              <a:ext cx="948501" cy="948502"/>
            </a:xfrm>
            <a:custGeom>
              <a:avLst/>
              <a:gdLst>
                <a:gd name="T0" fmla="*/ 0 w 3091"/>
                <a:gd name="T1" fmla="*/ 2147483646 h 3091"/>
                <a:gd name="T2" fmla="*/ 2147483646 w 3091"/>
                <a:gd name="T3" fmla="*/ 2147483646 h 3091"/>
                <a:gd name="T4" fmla="*/ 2147483646 w 3091"/>
                <a:gd name="T5" fmla="*/ 2147483646 h 3091"/>
                <a:gd name="T6" fmla="*/ 2147483646 w 3091"/>
                <a:gd name="T7" fmla="*/ 0 h 3091"/>
                <a:gd name="T8" fmla="*/ 0 w 3091"/>
                <a:gd name="T9" fmla="*/ 2147483646 h 30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1" h="3091">
                  <a:moveTo>
                    <a:pt x="0" y="1545"/>
                  </a:moveTo>
                  <a:cubicBezTo>
                    <a:pt x="0" y="2398"/>
                    <a:pt x="692" y="3090"/>
                    <a:pt x="1546" y="3090"/>
                  </a:cubicBezTo>
                  <a:cubicBezTo>
                    <a:pt x="2399" y="3090"/>
                    <a:pt x="3090" y="2398"/>
                    <a:pt x="3090" y="1545"/>
                  </a:cubicBezTo>
                  <a:cubicBezTo>
                    <a:pt x="3090" y="691"/>
                    <a:pt x="2399" y="0"/>
                    <a:pt x="1546" y="0"/>
                  </a:cubicBezTo>
                  <a:cubicBezTo>
                    <a:pt x="692" y="0"/>
                    <a:pt x="0" y="691"/>
                    <a:pt x="0" y="1545"/>
                  </a:cubicBezTo>
                </a:path>
              </a:pathLst>
            </a:custGeom>
            <a:noFill/>
            <a:ln w="38100" cap="flat">
              <a:solidFill>
                <a:srgbClr val="5B9BD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83238B78-6D70-4268-B2EF-00B2767DC9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999059" y="3697745"/>
              <a:ext cx="784780" cy="784780"/>
            </a:xfrm>
            <a:custGeom>
              <a:avLst/>
              <a:gdLst>
                <a:gd name="T0" fmla="*/ 2147483646 w 2556"/>
                <a:gd name="T1" fmla="*/ 2147483646 h 2556"/>
                <a:gd name="T2" fmla="*/ 2147483646 w 2556"/>
                <a:gd name="T3" fmla="*/ 2147483646 h 2556"/>
                <a:gd name="T4" fmla="*/ 0 w 2556"/>
                <a:gd name="T5" fmla="*/ 2147483646 h 2556"/>
                <a:gd name="T6" fmla="*/ 2147483646 w 2556"/>
                <a:gd name="T7" fmla="*/ 0 h 2556"/>
                <a:gd name="T8" fmla="*/ 2147483646 w 2556"/>
                <a:gd name="T9" fmla="*/ 2147483646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6" h="2556">
                  <a:moveTo>
                    <a:pt x="2555" y="1278"/>
                  </a:moveTo>
                  <a:cubicBezTo>
                    <a:pt x="2555" y="1983"/>
                    <a:pt x="1983" y="2555"/>
                    <a:pt x="1278" y="2555"/>
                  </a:cubicBezTo>
                  <a:cubicBezTo>
                    <a:pt x="572" y="2555"/>
                    <a:pt x="0" y="1983"/>
                    <a:pt x="0" y="1278"/>
                  </a:cubicBezTo>
                  <a:cubicBezTo>
                    <a:pt x="0" y="572"/>
                    <a:pt x="572" y="0"/>
                    <a:pt x="1278" y="0"/>
                  </a:cubicBezTo>
                  <a:cubicBezTo>
                    <a:pt x="1983" y="0"/>
                    <a:pt x="2555" y="572"/>
                    <a:pt x="2555" y="127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3F8AB848-BA3D-4127-A605-F844F8D105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71743" y="4046837"/>
              <a:ext cx="93363" cy="93363"/>
            </a:xfrm>
            <a:custGeom>
              <a:avLst/>
              <a:gdLst>
                <a:gd name="T0" fmla="*/ 2147483646 w 306"/>
                <a:gd name="T1" fmla="*/ 2147483646 h 306"/>
                <a:gd name="T2" fmla="*/ 0 w 306"/>
                <a:gd name="T3" fmla="*/ 2147483646 h 306"/>
                <a:gd name="T4" fmla="*/ 2147483646 w 306"/>
                <a:gd name="T5" fmla="*/ 0 h 306"/>
                <a:gd name="T6" fmla="*/ 2147483646 w 306"/>
                <a:gd name="T7" fmla="*/ 2147483646 h 306"/>
                <a:gd name="T8" fmla="*/ 2147483646 w 306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306">
                  <a:moveTo>
                    <a:pt x="152" y="305"/>
                  </a:moveTo>
                  <a:cubicBezTo>
                    <a:pt x="68" y="305"/>
                    <a:pt x="0" y="237"/>
                    <a:pt x="0" y="153"/>
                  </a:cubicBezTo>
                  <a:cubicBezTo>
                    <a:pt x="0" y="68"/>
                    <a:pt x="68" y="0"/>
                    <a:pt x="152" y="0"/>
                  </a:cubicBezTo>
                  <a:cubicBezTo>
                    <a:pt x="237" y="0"/>
                    <a:pt x="305" y="68"/>
                    <a:pt x="305" y="153"/>
                  </a:cubicBezTo>
                  <a:cubicBezTo>
                    <a:pt x="305" y="237"/>
                    <a:pt x="237" y="305"/>
                    <a:pt x="152" y="30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4EDFE06A-D10D-4ECD-A0FE-3FC4CEB4D3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9987" y="4044131"/>
              <a:ext cx="92009" cy="92009"/>
            </a:xfrm>
            <a:custGeom>
              <a:avLst/>
              <a:gdLst>
                <a:gd name="T0" fmla="*/ 2147483646 w 301"/>
                <a:gd name="T1" fmla="*/ 2147483646 h 301"/>
                <a:gd name="T2" fmla="*/ 0 w 301"/>
                <a:gd name="T3" fmla="*/ 2147483646 h 301"/>
                <a:gd name="T4" fmla="*/ 2147483646 w 301"/>
                <a:gd name="T5" fmla="*/ 0 h 301"/>
                <a:gd name="T6" fmla="*/ 2147483646 w 301"/>
                <a:gd name="T7" fmla="*/ 2147483646 h 301"/>
                <a:gd name="T8" fmla="*/ 2147483646 w 301"/>
                <a:gd name="T9" fmla="*/ 2147483646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301">
                  <a:moveTo>
                    <a:pt x="150" y="300"/>
                  </a:moveTo>
                  <a:cubicBezTo>
                    <a:pt x="67" y="300"/>
                    <a:pt x="0" y="233"/>
                    <a:pt x="0" y="150"/>
                  </a:cubicBezTo>
                  <a:cubicBezTo>
                    <a:pt x="0" y="67"/>
                    <a:pt x="67" y="0"/>
                    <a:pt x="150" y="0"/>
                  </a:cubicBezTo>
                  <a:cubicBezTo>
                    <a:pt x="233" y="0"/>
                    <a:pt x="300" y="67"/>
                    <a:pt x="300" y="150"/>
                  </a:cubicBezTo>
                  <a:cubicBezTo>
                    <a:pt x="300" y="233"/>
                    <a:pt x="233" y="300"/>
                    <a:pt x="150" y="3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FAAEA067-22E5-44C8-A82C-C202CD16B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917875" y="3615208"/>
              <a:ext cx="948501" cy="948502"/>
            </a:xfrm>
            <a:custGeom>
              <a:avLst/>
              <a:gdLst>
                <a:gd name="T0" fmla="*/ 2147483646 w 3092"/>
                <a:gd name="T1" fmla="*/ 2147483646 h 3092"/>
                <a:gd name="T2" fmla="*/ 2147483646 w 3092"/>
                <a:gd name="T3" fmla="*/ 2147483646 h 3092"/>
                <a:gd name="T4" fmla="*/ 0 w 3092"/>
                <a:gd name="T5" fmla="*/ 2147483646 h 3092"/>
                <a:gd name="T6" fmla="*/ 2147483646 w 3092"/>
                <a:gd name="T7" fmla="*/ 0 h 3092"/>
                <a:gd name="T8" fmla="*/ 2147483646 w 3092"/>
                <a:gd name="T9" fmla="*/ 2147483646 h 30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2" h="3092">
                  <a:moveTo>
                    <a:pt x="3091" y="1546"/>
                  </a:moveTo>
                  <a:cubicBezTo>
                    <a:pt x="3091" y="2399"/>
                    <a:pt x="2399" y="3091"/>
                    <a:pt x="1546" y="3091"/>
                  </a:cubicBezTo>
                  <a:cubicBezTo>
                    <a:pt x="692" y="3091"/>
                    <a:pt x="0" y="2399"/>
                    <a:pt x="0" y="1546"/>
                  </a:cubicBezTo>
                  <a:cubicBezTo>
                    <a:pt x="0" y="692"/>
                    <a:pt x="692" y="0"/>
                    <a:pt x="1546" y="0"/>
                  </a:cubicBezTo>
                  <a:cubicBezTo>
                    <a:pt x="2399" y="0"/>
                    <a:pt x="3091" y="692"/>
                    <a:pt x="3091" y="1546"/>
                  </a:cubicBezTo>
                </a:path>
              </a:pathLst>
            </a:custGeom>
            <a:noFill/>
            <a:ln w="38100" cap="flat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14509700-164A-4488-A02B-0CA4606BC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98550" y="5152295"/>
              <a:ext cx="784780" cy="784780"/>
            </a:xfrm>
            <a:custGeom>
              <a:avLst/>
              <a:gdLst>
                <a:gd name="T0" fmla="*/ 2147483646 w 2556"/>
                <a:gd name="T1" fmla="*/ 2147483646 h 2556"/>
                <a:gd name="T2" fmla="*/ 2147483646 w 2556"/>
                <a:gd name="T3" fmla="*/ 2147483646 h 2556"/>
                <a:gd name="T4" fmla="*/ 0 w 2556"/>
                <a:gd name="T5" fmla="*/ 2147483646 h 2556"/>
                <a:gd name="T6" fmla="*/ 2147483646 w 2556"/>
                <a:gd name="T7" fmla="*/ 0 h 2556"/>
                <a:gd name="T8" fmla="*/ 2147483646 w 2556"/>
                <a:gd name="T9" fmla="*/ 2147483646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6" h="2556">
                  <a:moveTo>
                    <a:pt x="2555" y="1277"/>
                  </a:moveTo>
                  <a:cubicBezTo>
                    <a:pt x="2555" y="1983"/>
                    <a:pt x="1982" y="2555"/>
                    <a:pt x="1277" y="2555"/>
                  </a:cubicBezTo>
                  <a:cubicBezTo>
                    <a:pt x="572" y="2555"/>
                    <a:pt x="0" y="1983"/>
                    <a:pt x="0" y="1277"/>
                  </a:cubicBezTo>
                  <a:cubicBezTo>
                    <a:pt x="0" y="572"/>
                    <a:pt x="572" y="0"/>
                    <a:pt x="1277" y="0"/>
                  </a:cubicBezTo>
                  <a:cubicBezTo>
                    <a:pt x="1982" y="0"/>
                    <a:pt x="2555" y="572"/>
                    <a:pt x="2555" y="1277"/>
                  </a:cubicBezTo>
                </a:path>
              </a:pathLst>
            </a:custGeom>
            <a:solidFill>
              <a:srgbClr val="4472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9FC639AE-86C9-4F45-9A73-B75D9FE549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80875" y="5142147"/>
              <a:ext cx="236788" cy="579114"/>
            </a:xfrm>
            <a:custGeom>
              <a:avLst/>
              <a:gdLst>
                <a:gd name="T0" fmla="*/ 0 w 772"/>
                <a:gd name="T1" fmla="*/ 2147483646 h 1888"/>
                <a:gd name="T2" fmla="*/ 2147483646 w 772"/>
                <a:gd name="T3" fmla="*/ 2147483646 h 1888"/>
                <a:gd name="T4" fmla="*/ 2147483646 w 772"/>
                <a:gd name="T5" fmla="*/ 0 h 18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2" h="1888">
                  <a:moveTo>
                    <a:pt x="0" y="1887"/>
                  </a:moveTo>
                  <a:lnTo>
                    <a:pt x="771" y="1887"/>
                  </a:lnTo>
                  <a:lnTo>
                    <a:pt x="771" y="0"/>
                  </a:lnTo>
                </a:path>
              </a:pathLst>
            </a:custGeom>
            <a:noFill/>
            <a:ln w="38100" cap="flat">
              <a:solidFill>
                <a:srgbClr val="4472C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F047D842-C3AC-42D4-A2A2-EA37760F44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63116" y="5502739"/>
              <a:ext cx="93363" cy="93363"/>
            </a:xfrm>
            <a:custGeom>
              <a:avLst/>
              <a:gdLst>
                <a:gd name="T0" fmla="*/ 2147483646 w 306"/>
                <a:gd name="T1" fmla="*/ 2147483646 h 306"/>
                <a:gd name="T2" fmla="*/ 2147483646 w 306"/>
                <a:gd name="T3" fmla="*/ 2147483646 h 306"/>
                <a:gd name="T4" fmla="*/ 2147483646 w 306"/>
                <a:gd name="T5" fmla="*/ 0 h 306"/>
                <a:gd name="T6" fmla="*/ 0 w 306"/>
                <a:gd name="T7" fmla="*/ 2147483646 h 306"/>
                <a:gd name="T8" fmla="*/ 2147483646 w 306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306">
                  <a:moveTo>
                    <a:pt x="153" y="305"/>
                  </a:moveTo>
                  <a:cubicBezTo>
                    <a:pt x="237" y="305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ubicBezTo>
                    <a:pt x="69" y="0"/>
                    <a:pt x="0" y="68"/>
                    <a:pt x="0" y="153"/>
                  </a:cubicBezTo>
                  <a:cubicBezTo>
                    <a:pt x="0" y="237"/>
                    <a:pt x="69" y="305"/>
                    <a:pt x="153" y="305"/>
                  </a:cubicBezTo>
                </a:path>
              </a:pathLst>
            </a:custGeom>
            <a:solidFill>
              <a:srgbClr val="4472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C1875B3A-39DF-4E30-BB31-180FB7620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763707" y="5276777"/>
              <a:ext cx="93362" cy="93362"/>
            </a:xfrm>
            <a:custGeom>
              <a:avLst/>
              <a:gdLst>
                <a:gd name="T0" fmla="*/ 2147483646 w 305"/>
                <a:gd name="T1" fmla="*/ 2147483646 h 306"/>
                <a:gd name="T2" fmla="*/ 2147483646 w 305"/>
                <a:gd name="T3" fmla="*/ 2147483646 h 306"/>
                <a:gd name="T4" fmla="*/ 2147483646 w 305"/>
                <a:gd name="T5" fmla="*/ 0 h 306"/>
                <a:gd name="T6" fmla="*/ 0 w 305"/>
                <a:gd name="T7" fmla="*/ 2147483646 h 306"/>
                <a:gd name="T8" fmla="*/ 2147483646 w 305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" h="306">
                  <a:moveTo>
                    <a:pt x="152" y="305"/>
                  </a:moveTo>
                  <a:cubicBezTo>
                    <a:pt x="236" y="305"/>
                    <a:pt x="304" y="237"/>
                    <a:pt x="304" y="153"/>
                  </a:cubicBezTo>
                  <a:cubicBezTo>
                    <a:pt x="304" y="68"/>
                    <a:pt x="236" y="0"/>
                    <a:pt x="152" y="0"/>
                  </a:cubicBez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5"/>
                    <a:pt x="152" y="305"/>
                  </a:cubicBezTo>
                </a:path>
              </a:pathLst>
            </a:custGeom>
            <a:solidFill>
              <a:srgbClr val="4472C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B9F78AC6-5DAA-4DA7-A5A7-CF969CDA6A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16013" y="5069758"/>
              <a:ext cx="948502" cy="948501"/>
            </a:xfrm>
            <a:custGeom>
              <a:avLst/>
              <a:gdLst>
                <a:gd name="T0" fmla="*/ 2147483646 w 3091"/>
                <a:gd name="T1" fmla="*/ 2147483646 h 3092"/>
                <a:gd name="T2" fmla="*/ 2147483646 w 3091"/>
                <a:gd name="T3" fmla="*/ 2147483646 h 3092"/>
                <a:gd name="T4" fmla="*/ 0 w 3091"/>
                <a:gd name="T5" fmla="*/ 2147483646 h 3092"/>
                <a:gd name="T6" fmla="*/ 2147483646 w 3091"/>
                <a:gd name="T7" fmla="*/ 0 h 3092"/>
                <a:gd name="T8" fmla="*/ 2147483646 w 3091"/>
                <a:gd name="T9" fmla="*/ 2147483646 h 30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1" h="3092">
                  <a:moveTo>
                    <a:pt x="3090" y="1545"/>
                  </a:moveTo>
                  <a:cubicBezTo>
                    <a:pt x="3090" y="2399"/>
                    <a:pt x="2399" y="3091"/>
                    <a:pt x="1545" y="3091"/>
                  </a:cubicBezTo>
                  <a:cubicBezTo>
                    <a:pt x="692" y="3091"/>
                    <a:pt x="0" y="2399"/>
                    <a:pt x="0" y="1545"/>
                  </a:cubicBezTo>
                  <a:cubicBezTo>
                    <a:pt x="0" y="692"/>
                    <a:pt x="692" y="0"/>
                    <a:pt x="1545" y="0"/>
                  </a:cubicBezTo>
                  <a:cubicBezTo>
                    <a:pt x="2399" y="0"/>
                    <a:pt x="3090" y="692"/>
                    <a:pt x="3090" y="1545"/>
                  </a:cubicBezTo>
                </a:path>
              </a:pathLst>
            </a:custGeom>
            <a:noFill/>
            <a:ln w="38100" cap="flat">
              <a:solidFill>
                <a:srgbClr val="4472C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19BE6E56-5049-4D6F-B8E5-2DD6A94E3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59357" y="5939104"/>
              <a:ext cx="783426" cy="784780"/>
            </a:xfrm>
            <a:custGeom>
              <a:avLst/>
              <a:gdLst>
                <a:gd name="T0" fmla="*/ 2147483646 w 2555"/>
                <a:gd name="T1" fmla="*/ 2147483646 h 2556"/>
                <a:gd name="T2" fmla="*/ 2147483646 w 2555"/>
                <a:gd name="T3" fmla="*/ 2147483646 h 2556"/>
                <a:gd name="T4" fmla="*/ 0 w 2555"/>
                <a:gd name="T5" fmla="*/ 2147483646 h 2556"/>
                <a:gd name="T6" fmla="*/ 2147483646 w 2555"/>
                <a:gd name="T7" fmla="*/ 0 h 2556"/>
                <a:gd name="T8" fmla="*/ 2147483646 w 2555"/>
                <a:gd name="T9" fmla="*/ 2147483646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5" h="2556">
                  <a:moveTo>
                    <a:pt x="2554" y="1277"/>
                  </a:moveTo>
                  <a:cubicBezTo>
                    <a:pt x="2554" y="1983"/>
                    <a:pt x="1982" y="2555"/>
                    <a:pt x="1277" y="2555"/>
                  </a:cubicBezTo>
                  <a:cubicBezTo>
                    <a:pt x="572" y="2555"/>
                    <a:pt x="0" y="1983"/>
                    <a:pt x="0" y="1277"/>
                  </a:cubicBezTo>
                  <a:cubicBezTo>
                    <a:pt x="0" y="572"/>
                    <a:pt x="572" y="0"/>
                    <a:pt x="1277" y="0"/>
                  </a:cubicBezTo>
                  <a:cubicBezTo>
                    <a:pt x="1982" y="0"/>
                    <a:pt x="2554" y="572"/>
                    <a:pt x="2554" y="127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D283F618-62AE-4C5C-BB67-13439F3F79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36900" y="4854620"/>
              <a:ext cx="458690" cy="2493705"/>
            </a:xfrm>
            <a:custGeom>
              <a:avLst/>
              <a:gdLst>
                <a:gd name="T0" fmla="*/ 0 w 1497"/>
                <a:gd name="T1" fmla="*/ 2147483646 h 8129"/>
                <a:gd name="T2" fmla="*/ 2147483646 w 1497"/>
                <a:gd name="T3" fmla="*/ 2147483646 h 8129"/>
                <a:gd name="T4" fmla="*/ 2147483646 w 1497"/>
                <a:gd name="T5" fmla="*/ 0 h 8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8129">
                  <a:moveTo>
                    <a:pt x="0" y="8128"/>
                  </a:moveTo>
                  <a:lnTo>
                    <a:pt x="1496" y="8128"/>
                  </a:lnTo>
                  <a:lnTo>
                    <a:pt x="1496" y="0"/>
                  </a:lnTo>
                </a:path>
              </a:pathLst>
            </a:custGeom>
            <a:noFill/>
            <a:ln w="38100" cap="flat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Freeform 33">
              <a:extLst>
                <a:ext uri="{FF2B5EF4-FFF2-40B4-BE49-F238E27FC236}">
                  <a16:creationId xmlns:a16="http://schemas.microsoft.com/office/drawing/2014/main" id="{F8BBA34E-0EBF-4E3F-BA3B-93A86519A0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76819" y="5857244"/>
              <a:ext cx="948502" cy="948501"/>
            </a:xfrm>
            <a:custGeom>
              <a:avLst/>
              <a:gdLst>
                <a:gd name="T0" fmla="*/ 2147483646 w 3091"/>
                <a:gd name="T1" fmla="*/ 2147483646 h 3092"/>
                <a:gd name="T2" fmla="*/ 2147483646 w 3091"/>
                <a:gd name="T3" fmla="*/ 2147483646 h 3092"/>
                <a:gd name="T4" fmla="*/ 0 w 3091"/>
                <a:gd name="T5" fmla="*/ 2147483646 h 3092"/>
                <a:gd name="T6" fmla="*/ 2147483646 w 3091"/>
                <a:gd name="T7" fmla="*/ 0 h 3092"/>
                <a:gd name="T8" fmla="*/ 2147483646 w 3091"/>
                <a:gd name="T9" fmla="*/ 2147483646 h 30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1" h="3092">
                  <a:moveTo>
                    <a:pt x="3090" y="1545"/>
                  </a:moveTo>
                  <a:cubicBezTo>
                    <a:pt x="3090" y="2399"/>
                    <a:pt x="2398" y="3091"/>
                    <a:pt x="1545" y="3091"/>
                  </a:cubicBezTo>
                  <a:cubicBezTo>
                    <a:pt x="692" y="3091"/>
                    <a:pt x="0" y="2399"/>
                    <a:pt x="0" y="1545"/>
                  </a:cubicBezTo>
                  <a:cubicBezTo>
                    <a:pt x="0" y="692"/>
                    <a:pt x="692" y="0"/>
                    <a:pt x="1545" y="0"/>
                  </a:cubicBezTo>
                  <a:cubicBezTo>
                    <a:pt x="2398" y="0"/>
                    <a:pt x="3090" y="692"/>
                    <a:pt x="3090" y="1545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BD078116-ED07-4F62-ABE2-E8B9064B20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41512" y="6283460"/>
              <a:ext cx="93362" cy="93362"/>
            </a:xfrm>
            <a:custGeom>
              <a:avLst/>
              <a:gdLst>
                <a:gd name="T0" fmla="*/ 2147483646 w 306"/>
                <a:gd name="T1" fmla="*/ 2147483646 h 306"/>
                <a:gd name="T2" fmla="*/ 2147483646 w 306"/>
                <a:gd name="T3" fmla="*/ 2147483646 h 306"/>
                <a:gd name="T4" fmla="*/ 2147483646 w 306"/>
                <a:gd name="T5" fmla="*/ 0 h 306"/>
                <a:gd name="T6" fmla="*/ 0 w 306"/>
                <a:gd name="T7" fmla="*/ 2147483646 h 306"/>
                <a:gd name="T8" fmla="*/ 2147483646 w 306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306">
                  <a:moveTo>
                    <a:pt x="153" y="305"/>
                  </a:moveTo>
                  <a:cubicBezTo>
                    <a:pt x="237" y="305"/>
                    <a:pt x="305" y="237"/>
                    <a:pt x="305" y="153"/>
                  </a:cubicBezTo>
                  <a:cubicBezTo>
                    <a:pt x="305" y="68"/>
                    <a:pt x="237" y="0"/>
                    <a:pt x="153" y="0"/>
                  </a:cubicBezTo>
                  <a:cubicBezTo>
                    <a:pt x="68" y="0"/>
                    <a:pt x="0" y="68"/>
                    <a:pt x="0" y="153"/>
                  </a:cubicBezTo>
                  <a:cubicBezTo>
                    <a:pt x="0" y="237"/>
                    <a:pt x="68" y="305"/>
                    <a:pt x="153" y="30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6CA2A9B3-CF5F-4468-95F4-8DB0205100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72035" y="5728702"/>
              <a:ext cx="93362" cy="93363"/>
            </a:xfrm>
            <a:custGeom>
              <a:avLst/>
              <a:gdLst>
                <a:gd name="T0" fmla="*/ 2147483646 w 306"/>
                <a:gd name="T1" fmla="*/ 2147483646 h 306"/>
                <a:gd name="T2" fmla="*/ 2147483646 w 306"/>
                <a:gd name="T3" fmla="*/ 2147483646 h 306"/>
                <a:gd name="T4" fmla="*/ 2147483646 w 306"/>
                <a:gd name="T5" fmla="*/ 0 h 306"/>
                <a:gd name="T6" fmla="*/ 0 w 306"/>
                <a:gd name="T7" fmla="*/ 2147483646 h 306"/>
                <a:gd name="T8" fmla="*/ 2147483646 w 306"/>
                <a:gd name="T9" fmla="*/ 2147483646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306">
                  <a:moveTo>
                    <a:pt x="153" y="305"/>
                  </a:moveTo>
                  <a:cubicBezTo>
                    <a:pt x="237" y="305"/>
                    <a:pt x="305" y="237"/>
                    <a:pt x="305" y="152"/>
                  </a:cubicBezTo>
                  <a:cubicBezTo>
                    <a:pt x="305" y="69"/>
                    <a:pt x="237" y="0"/>
                    <a:pt x="153" y="0"/>
                  </a:cubicBezTo>
                  <a:cubicBezTo>
                    <a:pt x="69" y="0"/>
                    <a:pt x="0" y="69"/>
                    <a:pt x="0" y="152"/>
                  </a:cubicBezTo>
                  <a:cubicBezTo>
                    <a:pt x="0" y="237"/>
                    <a:pt x="69" y="305"/>
                    <a:pt x="153" y="30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8A06FDF2-000C-493C-9B5D-666F8A441123}"/>
                </a:ext>
              </a:extLst>
            </p:cNvPr>
            <p:cNvCxnSpPr>
              <a:cxnSpLocks/>
            </p:cNvCxnSpPr>
            <p:nvPr/>
          </p:nvCxnSpPr>
          <p:spPr>
            <a:xfrm>
              <a:off x="5537195" y="1854866"/>
              <a:ext cx="20014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8DC2FC45-FE87-4337-BC0C-FEA69F3A43E6}"/>
                </a:ext>
              </a:extLst>
            </p:cNvPr>
            <p:cNvCxnSpPr>
              <a:cxnSpLocks/>
            </p:cNvCxnSpPr>
            <p:nvPr/>
          </p:nvCxnSpPr>
          <p:spPr>
            <a:xfrm>
              <a:off x="4509164" y="2624763"/>
              <a:ext cx="213786" cy="0"/>
            </a:xfrm>
            <a:prstGeom prst="line">
              <a:avLst/>
            </a:prstGeom>
            <a:ln w="3810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18F9E0F3-AFEC-41EA-94B2-CBF90B48A6A8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50" y="4083041"/>
              <a:ext cx="213786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55">
              <a:extLst>
                <a:ext uri="{FF2B5EF4-FFF2-40B4-BE49-F238E27FC236}">
                  <a16:creationId xmlns:a16="http://schemas.microsoft.com/office/drawing/2014/main" id="{A6CE416F-6278-4638-8BB4-8C3EB339A2D5}"/>
                </a:ext>
              </a:extLst>
            </p:cNvPr>
            <p:cNvSpPr txBox="1"/>
            <p:nvPr/>
          </p:nvSpPr>
          <p:spPr>
            <a:xfrm>
              <a:off x="5118533" y="3630137"/>
              <a:ext cx="6367810" cy="94398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00B0F0"/>
                </a:buClr>
                <a:buSzPts val="2000"/>
              </a:pPr>
              <a:r>
                <a:rPr lang="es-ES" sz="18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 Estado procurador del bienestar y desarrollo humano integral</a:t>
              </a:r>
              <a:endParaRPr lang="es-ES" sz="18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9" name="TextBox 55">
              <a:extLst>
                <a:ext uri="{FF2B5EF4-FFF2-40B4-BE49-F238E27FC236}">
                  <a16:creationId xmlns:a16="http://schemas.microsoft.com/office/drawing/2014/main" id="{41DD5979-A109-48F0-9808-7A4978CD5F7F}"/>
                </a:ext>
              </a:extLst>
            </p:cNvPr>
            <p:cNvSpPr txBox="1"/>
            <p:nvPr/>
          </p:nvSpPr>
          <p:spPr>
            <a:xfrm>
              <a:off x="4823443" y="2713144"/>
              <a:ext cx="4392523" cy="49174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00B0F0"/>
                </a:buClr>
                <a:buSzPts val="2000"/>
              </a:pPr>
              <a:r>
                <a:rPr lang="es-ES" sz="18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 Estado garante de la pluralidad</a:t>
              </a:r>
              <a:endParaRPr lang="es-ES" sz="18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0" name="TextBox 55">
              <a:extLst>
                <a:ext uri="{FF2B5EF4-FFF2-40B4-BE49-F238E27FC236}">
                  <a16:creationId xmlns:a16="http://schemas.microsoft.com/office/drawing/2014/main" id="{F0AABAE6-25AA-4082-A682-B869CE3FC019}"/>
                </a:ext>
              </a:extLst>
            </p:cNvPr>
            <p:cNvSpPr txBox="1"/>
            <p:nvPr/>
          </p:nvSpPr>
          <p:spPr>
            <a:xfrm>
              <a:off x="4778696" y="4853966"/>
              <a:ext cx="6330501" cy="70348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lvl="0">
                <a:buClr>
                  <a:srgbClr val="00B0F0"/>
                </a:buClr>
                <a:buSzPts val="2000"/>
              </a:pPr>
              <a:r>
                <a:rPr lang="es-ES" sz="18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 Estado fuerte, soberano y eficaz, basado en derecho y firmemente sujeto a la ley</a:t>
              </a:r>
              <a:endParaRPr lang="es-ES" sz="18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1" name="TextBox 55">
              <a:extLst>
                <a:ext uri="{FF2B5EF4-FFF2-40B4-BE49-F238E27FC236}">
                  <a16:creationId xmlns:a16="http://schemas.microsoft.com/office/drawing/2014/main" id="{03EF841E-12E2-4B41-947F-A4927DCED53E}"/>
                </a:ext>
              </a:extLst>
            </p:cNvPr>
            <p:cNvSpPr txBox="1"/>
            <p:nvPr/>
          </p:nvSpPr>
          <p:spPr>
            <a:xfrm>
              <a:off x="5794396" y="1571927"/>
              <a:ext cx="5572900" cy="703489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lvl="0">
                <a:buClr>
                  <a:srgbClr val="00B0F0"/>
                </a:buClr>
                <a:buSzPts val="2000"/>
              </a:pPr>
              <a:r>
                <a:rPr lang="es-ES" sz="18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Una Guatemala para todas y todos, sin exclusión, ni discriminación</a:t>
              </a:r>
              <a:endParaRPr lang="es-ES" sz="18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2" name="TextBox 55">
              <a:extLst>
                <a:ext uri="{FF2B5EF4-FFF2-40B4-BE49-F238E27FC236}">
                  <a16:creationId xmlns:a16="http://schemas.microsoft.com/office/drawing/2014/main" id="{DF2418B7-F7E3-4FCB-BD00-541FF5FB819A}"/>
                </a:ext>
              </a:extLst>
            </p:cNvPr>
            <p:cNvSpPr txBox="1"/>
            <p:nvPr/>
          </p:nvSpPr>
          <p:spPr>
            <a:xfrm>
              <a:off x="5822533" y="5970531"/>
              <a:ext cx="5757138" cy="94398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lvl="0">
                <a:lnSpc>
                  <a:spcPct val="150000"/>
                </a:lnSpc>
                <a:buClr>
                  <a:srgbClr val="00B0F0"/>
                </a:buClr>
                <a:buSzPts val="2000"/>
              </a:pPr>
              <a:r>
                <a:rPr lang="es-GT" sz="18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Que se comporte como actor internacional responsable</a:t>
              </a:r>
              <a:endParaRPr lang="es-GT" sz="18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13" name="Imagen 112">
              <a:extLst>
                <a:ext uri="{FF2B5EF4-FFF2-40B4-BE49-F238E27FC236}">
                  <a16:creationId xmlns:a16="http://schemas.microsoft.com/office/drawing/2014/main" id="{E827C618-6479-4DE5-A3F0-96B86976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7" y="2570924"/>
              <a:ext cx="3040042" cy="3040042"/>
            </a:xfrm>
            <a:prstGeom prst="rect">
              <a:avLst/>
            </a:prstGeom>
          </p:spPr>
        </p:pic>
        <p:sp>
          <p:nvSpPr>
            <p:cNvPr id="114" name="Freeform 154">
              <a:extLst>
                <a:ext uri="{FF2B5EF4-FFF2-40B4-BE49-F238E27FC236}">
                  <a16:creationId xmlns:a16="http://schemas.microsoft.com/office/drawing/2014/main" id="{A010D5B1-3C4C-4534-BBCF-2BBD25957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694" y="1644309"/>
              <a:ext cx="492244" cy="372591"/>
            </a:xfrm>
            <a:custGeom>
              <a:avLst/>
              <a:gdLst>
                <a:gd name="T0" fmla="*/ 34 w 176"/>
                <a:gd name="T1" fmla="*/ 86 h 144"/>
                <a:gd name="T2" fmla="*/ 28 w 176"/>
                <a:gd name="T3" fmla="*/ 65 h 144"/>
                <a:gd name="T4" fmla="*/ 28 w 176"/>
                <a:gd name="T5" fmla="*/ 58 h 144"/>
                <a:gd name="T6" fmla="*/ 25 w 176"/>
                <a:gd name="T7" fmla="*/ 38 h 144"/>
                <a:gd name="T8" fmla="*/ 35 w 176"/>
                <a:gd name="T9" fmla="*/ 26 h 144"/>
                <a:gd name="T10" fmla="*/ 49 w 176"/>
                <a:gd name="T11" fmla="*/ 25 h 144"/>
                <a:gd name="T12" fmla="*/ 52 w 176"/>
                <a:gd name="T13" fmla="*/ 18 h 144"/>
                <a:gd name="T14" fmla="*/ 30 w 176"/>
                <a:gd name="T15" fmla="*/ 19 h 144"/>
                <a:gd name="T16" fmla="*/ 20 w 176"/>
                <a:gd name="T17" fmla="*/ 56 h 144"/>
                <a:gd name="T18" fmla="*/ 26 w 176"/>
                <a:gd name="T19" fmla="*/ 86 h 144"/>
                <a:gd name="T20" fmla="*/ 0 w 176"/>
                <a:gd name="T21" fmla="*/ 124 h 144"/>
                <a:gd name="T22" fmla="*/ 22 w 176"/>
                <a:gd name="T23" fmla="*/ 128 h 144"/>
                <a:gd name="T24" fmla="*/ 8 w 176"/>
                <a:gd name="T25" fmla="*/ 120 h 144"/>
                <a:gd name="T26" fmla="*/ 159 w 176"/>
                <a:gd name="T27" fmla="*/ 100 h 144"/>
                <a:gd name="T28" fmla="*/ 155 w 176"/>
                <a:gd name="T29" fmla="*/ 70 h 144"/>
                <a:gd name="T30" fmla="*/ 159 w 176"/>
                <a:gd name="T31" fmla="*/ 35 h 144"/>
                <a:gd name="T32" fmla="*/ 132 w 176"/>
                <a:gd name="T33" fmla="*/ 16 h 144"/>
                <a:gd name="T34" fmla="*/ 126 w 176"/>
                <a:gd name="T35" fmla="*/ 25 h 144"/>
                <a:gd name="T36" fmla="*/ 132 w 176"/>
                <a:gd name="T37" fmla="*/ 24 h 144"/>
                <a:gd name="T38" fmla="*/ 142 w 176"/>
                <a:gd name="T39" fmla="*/ 27 h 144"/>
                <a:gd name="T40" fmla="*/ 149 w 176"/>
                <a:gd name="T41" fmla="*/ 53 h 144"/>
                <a:gd name="T42" fmla="*/ 149 w 176"/>
                <a:gd name="T43" fmla="*/ 65 h 144"/>
                <a:gd name="T44" fmla="*/ 148 w 176"/>
                <a:gd name="T45" fmla="*/ 66 h 144"/>
                <a:gd name="T46" fmla="*/ 157 w 176"/>
                <a:gd name="T47" fmla="*/ 108 h 144"/>
                <a:gd name="T48" fmla="*/ 150 w 176"/>
                <a:gd name="T49" fmla="*/ 120 h 144"/>
                <a:gd name="T50" fmla="*/ 172 w 176"/>
                <a:gd name="T51" fmla="*/ 128 h 144"/>
                <a:gd name="T52" fmla="*/ 159 w 176"/>
                <a:gd name="T53" fmla="*/ 100 h 144"/>
                <a:gd name="T54" fmla="*/ 106 w 176"/>
                <a:gd name="T55" fmla="*/ 90 h 144"/>
                <a:gd name="T56" fmla="*/ 115 w 176"/>
                <a:gd name="T57" fmla="*/ 52 h 144"/>
                <a:gd name="T58" fmla="*/ 104 w 176"/>
                <a:gd name="T59" fmla="*/ 3 h 144"/>
                <a:gd name="T60" fmla="*/ 76 w 176"/>
                <a:gd name="T61" fmla="*/ 4 h 144"/>
                <a:gd name="T62" fmla="*/ 61 w 176"/>
                <a:gd name="T63" fmla="*/ 52 h 144"/>
                <a:gd name="T64" fmla="*/ 70 w 176"/>
                <a:gd name="T65" fmla="*/ 90 h 144"/>
                <a:gd name="T66" fmla="*/ 28 w 176"/>
                <a:gd name="T67" fmla="*/ 140 h 144"/>
                <a:gd name="T68" fmla="*/ 144 w 176"/>
                <a:gd name="T69" fmla="*/ 144 h 144"/>
                <a:gd name="T70" fmla="*/ 120 w 176"/>
                <a:gd name="T71" fmla="*/ 109 h 144"/>
                <a:gd name="T72" fmla="*/ 58 w 176"/>
                <a:gd name="T73" fmla="*/ 117 h 144"/>
                <a:gd name="T74" fmla="*/ 78 w 176"/>
                <a:gd name="T75" fmla="*/ 90 h 144"/>
                <a:gd name="T76" fmla="*/ 69 w 176"/>
                <a:gd name="T77" fmla="*/ 65 h 144"/>
                <a:gd name="T78" fmla="*/ 68 w 176"/>
                <a:gd name="T79" fmla="*/ 48 h 144"/>
                <a:gd name="T80" fmla="*/ 79 w 176"/>
                <a:gd name="T81" fmla="*/ 12 h 144"/>
                <a:gd name="T82" fmla="*/ 93 w 176"/>
                <a:gd name="T83" fmla="*/ 8 h 144"/>
                <a:gd name="T84" fmla="*/ 108 w 176"/>
                <a:gd name="T85" fmla="*/ 22 h 144"/>
                <a:gd name="T86" fmla="*/ 107 w 176"/>
                <a:gd name="T87" fmla="*/ 54 h 144"/>
                <a:gd name="T88" fmla="*/ 106 w 176"/>
                <a:gd name="T89" fmla="*/ 66 h 144"/>
                <a:gd name="T90" fmla="*/ 118 w 176"/>
                <a:gd name="T91" fmla="*/ 117 h 144"/>
                <a:gd name="T92" fmla="*/ 140 w 176"/>
                <a:gd name="T93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" h="144">
                  <a:moveTo>
                    <a:pt x="19" y="108"/>
                  </a:moveTo>
                  <a:cubicBezTo>
                    <a:pt x="25" y="106"/>
                    <a:pt x="34" y="100"/>
                    <a:pt x="34" y="86"/>
                  </a:cubicBezTo>
                  <a:cubicBezTo>
                    <a:pt x="34" y="74"/>
                    <a:pt x="30" y="69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3"/>
                    <a:pt x="28" y="58"/>
                  </a:cubicBezTo>
                  <a:cubicBezTo>
                    <a:pt x="28" y="56"/>
                    <a:pt x="28" y="54"/>
                    <a:pt x="27" y="53"/>
                  </a:cubicBezTo>
                  <a:cubicBezTo>
                    <a:pt x="26" y="49"/>
                    <a:pt x="23" y="43"/>
                    <a:pt x="25" y="38"/>
                  </a:cubicBezTo>
                  <a:cubicBezTo>
                    <a:pt x="28" y="29"/>
                    <a:pt x="30" y="28"/>
                    <a:pt x="34" y="27"/>
                  </a:cubicBezTo>
                  <a:cubicBezTo>
                    <a:pt x="34" y="27"/>
                    <a:pt x="34" y="26"/>
                    <a:pt x="35" y="26"/>
                  </a:cubicBezTo>
                  <a:cubicBezTo>
                    <a:pt x="36" y="25"/>
                    <a:pt x="40" y="24"/>
                    <a:pt x="44" y="24"/>
                  </a:cubicBezTo>
                  <a:cubicBezTo>
                    <a:pt x="46" y="24"/>
                    <a:pt x="48" y="24"/>
                    <a:pt x="49" y="25"/>
                  </a:cubicBezTo>
                  <a:cubicBezTo>
                    <a:pt x="49" y="24"/>
                    <a:pt x="50" y="22"/>
                    <a:pt x="50" y="21"/>
                  </a:cubicBezTo>
                  <a:cubicBezTo>
                    <a:pt x="51" y="20"/>
                    <a:pt x="51" y="19"/>
                    <a:pt x="52" y="18"/>
                  </a:cubicBezTo>
                  <a:cubicBezTo>
                    <a:pt x="49" y="16"/>
                    <a:pt x="47" y="16"/>
                    <a:pt x="44" y="16"/>
                  </a:cubicBezTo>
                  <a:cubicBezTo>
                    <a:pt x="38" y="16"/>
                    <a:pt x="33" y="18"/>
                    <a:pt x="30" y="19"/>
                  </a:cubicBezTo>
                  <a:cubicBezTo>
                    <a:pt x="24" y="22"/>
                    <a:pt x="21" y="25"/>
                    <a:pt x="17" y="35"/>
                  </a:cubicBezTo>
                  <a:cubicBezTo>
                    <a:pt x="14" y="43"/>
                    <a:pt x="18" y="52"/>
                    <a:pt x="20" y="56"/>
                  </a:cubicBezTo>
                  <a:cubicBezTo>
                    <a:pt x="18" y="66"/>
                    <a:pt x="21" y="70"/>
                    <a:pt x="21" y="70"/>
                  </a:cubicBezTo>
                  <a:cubicBezTo>
                    <a:pt x="23" y="73"/>
                    <a:pt x="26" y="76"/>
                    <a:pt x="26" y="86"/>
                  </a:cubicBezTo>
                  <a:cubicBezTo>
                    <a:pt x="26" y="98"/>
                    <a:pt x="17" y="100"/>
                    <a:pt x="17" y="100"/>
                  </a:cubicBezTo>
                  <a:cubicBezTo>
                    <a:pt x="10" y="103"/>
                    <a:pt x="0" y="108"/>
                    <a:pt x="0" y="124"/>
                  </a:cubicBezTo>
                  <a:cubicBezTo>
                    <a:pt x="0" y="124"/>
                    <a:pt x="0" y="128"/>
                    <a:pt x="4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3" y="125"/>
                    <a:pt x="24" y="122"/>
                    <a:pt x="2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9" y="112"/>
                    <a:pt x="14" y="110"/>
                    <a:pt x="19" y="108"/>
                  </a:cubicBezTo>
                  <a:moveTo>
                    <a:pt x="159" y="100"/>
                  </a:moveTo>
                  <a:cubicBezTo>
                    <a:pt x="159" y="100"/>
                    <a:pt x="150" y="98"/>
                    <a:pt x="150" y="86"/>
                  </a:cubicBezTo>
                  <a:cubicBezTo>
                    <a:pt x="150" y="76"/>
                    <a:pt x="153" y="73"/>
                    <a:pt x="155" y="70"/>
                  </a:cubicBezTo>
                  <a:cubicBezTo>
                    <a:pt x="155" y="70"/>
                    <a:pt x="158" y="66"/>
                    <a:pt x="156" y="56"/>
                  </a:cubicBezTo>
                  <a:cubicBezTo>
                    <a:pt x="158" y="52"/>
                    <a:pt x="162" y="43"/>
                    <a:pt x="159" y="35"/>
                  </a:cubicBezTo>
                  <a:cubicBezTo>
                    <a:pt x="155" y="25"/>
                    <a:pt x="152" y="22"/>
                    <a:pt x="146" y="19"/>
                  </a:cubicBezTo>
                  <a:cubicBezTo>
                    <a:pt x="143" y="18"/>
                    <a:pt x="138" y="16"/>
                    <a:pt x="132" y="16"/>
                  </a:cubicBezTo>
                  <a:cubicBezTo>
                    <a:pt x="129" y="16"/>
                    <a:pt x="127" y="16"/>
                    <a:pt x="124" y="18"/>
                  </a:cubicBezTo>
                  <a:cubicBezTo>
                    <a:pt x="125" y="20"/>
                    <a:pt x="126" y="23"/>
                    <a:pt x="126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8" y="24"/>
                    <a:pt x="130" y="24"/>
                    <a:pt x="132" y="24"/>
                  </a:cubicBezTo>
                  <a:cubicBezTo>
                    <a:pt x="136" y="24"/>
                    <a:pt x="140" y="25"/>
                    <a:pt x="141" y="26"/>
                  </a:cubicBezTo>
                  <a:cubicBezTo>
                    <a:pt x="142" y="26"/>
                    <a:pt x="142" y="27"/>
                    <a:pt x="142" y="27"/>
                  </a:cubicBezTo>
                  <a:cubicBezTo>
                    <a:pt x="146" y="28"/>
                    <a:pt x="148" y="29"/>
                    <a:pt x="151" y="38"/>
                  </a:cubicBezTo>
                  <a:cubicBezTo>
                    <a:pt x="153" y="43"/>
                    <a:pt x="150" y="49"/>
                    <a:pt x="149" y="53"/>
                  </a:cubicBezTo>
                  <a:cubicBezTo>
                    <a:pt x="148" y="54"/>
                    <a:pt x="148" y="56"/>
                    <a:pt x="148" y="58"/>
                  </a:cubicBezTo>
                  <a:cubicBezTo>
                    <a:pt x="149" y="63"/>
                    <a:pt x="149" y="65"/>
                    <a:pt x="149" y="65"/>
                  </a:cubicBezTo>
                  <a:cubicBezTo>
                    <a:pt x="149" y="65"/>
                    <a:pt x="149" y="65"/>
                    <a:pt x="148" y="65"/>
                  </a:cubicBezTo>
                  <a:cubicBezTo>
                    <a:pt x="148" y="66"/>
                    <a:pt x="148" y="66"/>
                    <a:pt x="148" y="66"/>
                  </a:cubicBezTo>
                  <a:cubicBezTo>
                    <a:pt x="146" y="69"/>
                    <a:pt x="142" y="74"/>
                    <a:pt x="142" y="86"/>
                  </a:cubicBezTo>
                  <a:cubicBezTo>
                    <a:pt x="142" y="100"/>
                    <a:pt x="151" y="106"/>
                    <a:pt x="157" y="108"/>
                  </a:cubicBezTo>
                  <a:cubicBezTo>
                    <a:pt x="162" y="110"/>
                    <a:pt x="167" y="112"/>
                    <a:pt x="168" y="120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52" y="122"/>
                    <a:pt x="153" y="125"/>
                    <a:pt x="154" y="128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6" y="128"/>
                    <a:pt x="176" y="124"/>
                    <a:pt x="176" y="124"/>
                  </a:cubicBezTo>
                  <a:cubicBezTo>
                    <a:pt x="176" y="108"/>
                    <a:pt x="166" y="103"/>
                    <a:pt x="159" y="100"/>
                  </a:cubicBezTo>
                  <a:moveTo>
                    <a:pt x="120" y="109"/>
                  </a:moveTo>
                  <a:cubicBezTo>
                    <a:pt x="120" y="109"/>
                    <a:pt x="106" y="105"/>
                    <a:pt x="106" y="90"/>
                  </a:cubicBezTo>
                  <a:cubicBezTo>
                    <a:pt x="106" y="77"/>
                    <a:pt x="111" y="73"/>
                    <a:pt x="114" y="69"/>
                  </a:cubicBezTo>
                  <a:cubicBezTo>
                    <a:pt x="114" y="69"/>
                    <a:pt x="118" y="65"/>
                    <a:pt x="115" y="52"/>
                  </a:cubicBezTo>
                  <a:cubicBezTo>
                    <a:pt x="120" y="45"/>
                    <a:pt x="122" y="33"/>
                    <a:pt x="116" y="19"/>
                  </a:cubicBezTo>
                  <a:cubicBezTo>
                    <a:pt x="112" y="10"/>
                    <a:pt x="109" y="5"/>
                    <a:pt x="104" y="3"/>
                  </a:cubicBezTo>
                  <a:cubicBezTo>
                    <a:pt x="101" y="1"/>
                    <a:pt x="97" y="0"/>
                    <a:pt x="93" y="0"/>
                  </a:cubicBezTo>
                  <a:cubicBezTo>
                    <a:pt x="86" y="0"/>
                    <a:pt x="79" y="3"/>
                    <a:pt x="76" y="4"/>
                  </a:cubicBezTo>
                  <a:cubicBezTo>
                    <a:pt x="68" y="8"/>
                    <a:pt x="63" y="11"/>
                    <a:pt x="58" y="24"/>
                  </a:cubicBezTo>
                  <a:cubicBezTo>
                    <a:pt x="53" y="34"/>
                    <a:pt x="58" y="46"/>
                    <a:pt x="61" y="52"/>
                  </a:cubicBezTo>
                  <a:cubicBezTo>
                    <a:pt x="58" y="65"/>
                    <a:pt x="62" y="69"/>
                    <a:pt x="62" y="69"/>
                  </a:cubicBezTo>
                  <a:cubicBezTo>
                    <a:pt x="65" y="73"/>
                    <a:pt x="70" y="77"/>
                    <a:pt x="70" y="90"/>
                  </a:cubicBezTo>
                  <a:cubicBezTo>
                    <a:pt x="70" y="105"/>
                    <a:pt x="56" y="109"/>
                    <a:pt x="56" y="109"/>
                  </a:cubicBezTo>
                  <a:cubicBezTo>
                    <a:pt x="47" y="112"/>
                    <a:pt x="28" y="118"/>
                    <a:pt x="28" y="140"/>
                  </a:cubicBezTo>
                  <a:cubicBezTo>
                    <a:pt x="28" y="140"/>
                    <a:pt x="28" y="144"/>
                    <a:pt x="32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8" y="144"/>
                    <a:pt x="148" y="140"/>
                    <a:pt x="148" y="140"/>
                  </a:cubicBezTo>
                  <a:cubicBezTo>
                    <a:pt x="148" y="118"/>
                    <a:pt x="129" y="112"/>
                    <a:pt x="120" y="109"/>
                  </a:cubicBezTo>
                  <a:moveTo>
                    <a:pt x="36" y="136"/>
                  </a:moveTo>
                  <a:cubicBezTo>
                    <a:pt x="38" y="125"/>
                    <a:pt x="48" y="120"/>
                    <a:pt x="58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6" y="115"/>
                    <a:pt x="78" y="107"/>
                    <a:pt x="78" y="90"/>
                  </a:cubicBezTo>
                  <a:cubicBezTo>
                    <a:pt x="78" y="76"/>
                    <a:pt x="73" y="70"/>
                    <a:pt x="70" y="66"/>
                  </a:cubicBezTo>
                  <a:cubicBezTo>
                    <a:pt x="69" y="65"/>
                    <a:pt x="68" y="64"/>
                    <a:pt x="69" y="65"/>
                  </a:cubicBezTo>
                  <a:cubicBezTo>
                    <a:pt x="68" y="64"/>
                    <a:pt x="67" y="61"/>
                    <a:pt x="69" y="54"/>
                  </a:cubicBezTo>
                  <a:cubicBezTo>
                    <a:pt x="70" y="50"/>
                    <a:pt x="68" y="48"/>
                    <a:pt x="68" y="48"/>
                  </a:cubicBezTo>
                  <a:cubicBezTo>
                    <a:pt x="66" y="43"/>
                    <a:pt x="62" y="34"/>
                    <a:pt x="65" y="27"/>
                  </a:cubicBezTo>
                  <a:cubicBezTo>
                    <a:pt x="69" y="17"/>
                    <a:pt x="73" y="15"/>
                    <a:pt x="79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2" y="10"/>
                    <a:pt x="87" y="8"/>
                    <a:pt x="93" y="8"/>
                  </a:cubicBezTo>
                  <a:cubicBezTo>
                    <a:pt x="96" y="8"/>
                    <a:pt x="98" y="9"/>
                    <a:pt x="100" y="10"/>
                  </a:cubicBezTo>
                  <a:cubicBezTo>
                    <a:pt x="103" y="11"/>
                    <a:pt x="105" y="14"/>
                    <a:pt x="108" y="22"/>
                  </a:cubicBezTo>
                  <a:cubicBezTo>
                    <a:pt x="115" y="36"/>
                    <a:pt x="111" y="45"/>
                    <a:pt x="109" y="47"/>
                  </a:cubicBezTo>
                  <a:cubicBezTo>
                    <a:pt x="107" y="49"/>
                    <a:pt x="107" y="52"/>
                    <a:pt x="107" y="54"/>
                  </a:cubicBezTo>
                  <a:cubicBezTo>
                    <a:pt x="109" y="61"/>
                    <a:pt x="108" y="64"/>
                    <a:pt x="108" y="64"/>
                  </a:cubicBezTo>
                  <a:cubicBezTo>
                    <a:pt x="108" y="64"/>
                    <a:pt x="107" y="65"/>
                    <a:pt x="106" y="66"/>
                  </a:cubicBezTo>
                  <a:cubicBezTo>
                    <a:pt x="103" y="70"/>
                    <a:pt x="98" y="76"/>
                    <a:pt x="98" y="90"/>
                  </a:cubicBezTo>
                  <a:cubicBezTo>
                    <a:pt x="98" y="107"/>
                    <a:pt x="110" y="115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8" y="120"/>
                    <a:pt x="138" y="125"/>
                    <a:pt x="140" y="136"/>
                  </a:cubicBezTo>
                  <a:lnTo>
                    <a:pt x="36" y="1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5" name="Freeform 355">
              <a:extLst>
                <a:ext uri="{FF2B5EF4-FFF2-40B4-BE49-F238E27FC236}">
                  <a16:creationId xmlns:a16="http://schemas.microsoft.com/office/drawing/2014/main" id="{67D5FE07-DE12-4A39-AD75-CF1886452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6832" y="6098566"/>
              <a:ext cx="495942" cy="449089"/>
            </a:xfrm>
            <a:custGeom>
              <a:avLst/>
              <a:gdLst>
                <a:gd name="T0" fmla="*/ 80 w 176"/>
                <a:gd name="T1" fmla="*/ 95 h 176"/>
                <a:gd name="T2" fmla="*/ 75 w 176"/>
                <a:gd name="T3" fmla="*/ 132 h 176"/>
                <a:gd name="T4" fmla="*/ 88 w 176"/>
                <a:gd name="T5" fmla="*/ 148 h 176"/>
                <a:gd name="T6" fmla="*/ 98 w 176"/>
                <a:gd name="T7" fmla="*/ 105 h 176"/>
                <a:gd name="T8" fmla="*/ 132 w 176"/>
                <a:gd name="T9" fmla="*/ 113 h 176"/>
                <a:gd name="T10" fmla="*/ 132 w 176"/>
                <a:gd name="T11" fmla="*/ 105 h 176"/>
                <a:gd name="T12" fmla="*/ 85 w 176"/>
                <a:gd name="T13" fmla="*/ 65 h 176"/>
                <a:gd name="T14" fmla="*/ 84 w 176"/>
                <a:gd name="T15" fmla="*/ 48 h 176"/>
                <a:gd name="T16" fmla="*/ 76 w 176"/>
                <a:gd name="T17" fmla="*/ 46 h 176"/>
                <a:gd name="T18" fmla="*/ 66 w 176"/>
                <a:gd name="T19" fmla="*/ 37 h 176"/>
                <a:gd name="T20" fmla="*/ 42 w 176"/>
                <a:gd name="T21" fmla="*/ 33 h 176"/>
                <a:gd name="T22" fmla="*/ 31 w 176"/>
                <a:gd name="T23" fmla="*/ 79 h 176"/>
                <a:gd name="T24" fmla="*/ 56 w 176"/>
                <a:gd name="T25" fmla="*/ 94 h 176"/>
                <a:gd name="T26" fmla="*/ 62 w 176"/>
                <a:gd name="T27" fmla="*/ 82 h 176"/>
                <a:gd name="T28" fmla="*/ 88 w 176"/>
                <a:gd name="T29" fmla="*/ 0 h 176"/>
                <a:gd name="T30" fmla="*/ 88 w 176"/>
                <a:gd name="T31" fmla="*/ 176 h 176"/>
                <a:gd name="T32" fmla="*/ 88 w 176"/>
                <a:gd name="T33" fmla="*/ 0 h 176"/>
                <a:gd name="T34" fmla="*/ 8 w 176"/>
                <a:gd name="T35" fmla="*/ 88 h 176"/>
                <a:gd name="T36" fmla="*/ 168 w 176"/>
                <a:gd name="T37" fmla="*/ 88 h 176"/>
                <a:gd name="T38" fmla="*/ 160 w 176"/>
                <a:gd name="T39" fmla="*/ 81 h 176"/>
                <a:gd name="T40" fmla="*/ 159 w 176"/>
                <a:gd name="T41" fmla="*/ 75 h 176"/>
                <a:gd name="T42" fmla="*/ 157 w 176"/>
                <a:gd name="T43" fmla="*/ 68 h 176"/>
                <a:gd name="T44" fmla="*/ 155 w 176"/>
                <a:gd name="T45" fmla="*/ 60 h 176"/>
                <a:gd name="T46" fmla="*/ 152 w 176"/>
                <a:gd name="T47" fmla="*/ 55 h 176"/>
                <a:gd name="T48" fmla="*/ 149 w 176"/>
                <a:gd name="T49" fmla="*/ 50 h 176"/>
                <a:gd name="T50" fmla="*/ 146 w 176"/>
                <a:gd name="T51" fmla="*/ 45 h 176"/>
                <a:gd name="T52" fmla="*/ 136 w 176"/>
                <a:gd name="T53" fmla="*/ 34 h 176"/>
                <a:gd name="T54" fmla="*/ 132 w 176"/>
                <a:gd name="T55" fmla="*/ 31 h 176"/>
                <a:gd name="T56" fmla="*/ 106 w 176"/>
                <a:gd name="T57" fmla="*/ 29 h 176"/>
                <a:gd name="T58" fmla="*/ 110 w 176"/>
                <a:gd name="T59" fmla="*/ 48 h 176"/>
                <a:gd name="T60" fmla="*/ 132 w 176"/>
                <a:gd name="T61" fmla="*/ 56 h 176"/>
                <a:gd name="T62" fmla="*/ 144 w 176"/>
                <a:gd name="T63" fmla="*/ 99 h 176"/>
                <a:gd name="T64" fmla="*/ 158 w 176"/>
                <a:gd name="T65" fmla="*/ 103 h 176"/>
                <a:gd name="T66" fmla="*/ 159 w 176"/>
                <a:gd name="T67" fmla="*/ 97 h 176"/>
                <a:gd name="T68" fmla="*/ 160 w 176"/>
                <a:gd name="T69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" h="176">
                  <a:moveTo>
                    <a:pt x="98" y="105"/>
                  </a:moveTo>
                  <a:cubicBezTo>
                    <a:pt x="90" y="98"/>
                    <a:pt x="91" y="95"/>
                    <a:pt x="80" y="95"/>
                  </a:cubicBezTo>
                  <a:cubicBezTo>
                    <a:pt x="69" y="95"/>
                    <a:pt x="62" y="97"/>
                    <a:pt x="65" y="112"/>
                  </a:cubicBezTo>
                  <a:cubicBezTo>
                    <a:pt x="68" y="127"/>
                    <a:pt x="76" y="121"/>
                    <a:pt x="75" y="132"/>
                  </a:cubicBezTo>
                  <a:cubicBezTo>
                    <a:pt x="74" y="144"/>
                    <a:pt x="77" y="146"/>
                    <a:pt x="79" y="149"/>
                  </a:cubicBezTo>
                  <a:cubicBezTo>
                    <a:pt x="81" y="152"/>
                    <a:pt x="86" y="160"/>
                    <a:pt x="88" y="148"/>
                  </a:cubicBezTo>
                  <a:cubicBezTo>
                    <a:pt x="90" y="137"/>
                    <a:pt x="94" y="131"/>
                    <a:pt x="98" y="125"/>
                  </a:cubicBezTo>
                  <a:cubicBezTo>
                    <a:pt x="102" y="120"/>
                    <a:pt x="107" y="113"/>
                    <a:pt x="98" y="105"/>
                  </a:cubicBezTo>
                  <a:moveTo>
                    <a:pt x="132" y="105"/>
                  </a:moveTo>
                  <a:cubicBezTo>
                    <a:pt x="130" y="107"/>
                    <a:pt x="130" y="110"/>
                    <a:pt x="132" y="113"/>
                  </a:cubicBezTo>
                  <a:cubicBezTo>
                    <a:pt x="134" y="115"/>
                    <a:pt x="139" y="117"/>
                    <a:pt x="141" y="113"/>
                  </a:cubicBezTo>
                  <a:cubicBezTo>
                    <a:pt x="142" y="108"/>
                    <a:pt x="135" y="103"/>
                    <a:pt x="132" y="105"/>
                  </a:cubicBezTo>
                  <a:moveTo>
                    <a:pt x="69" y="79"/>
                  </a:moveTo>
                  <a:cubicBezTo>
                    <a:pt x="69" y="73"/>
                    <a:pt x="78" y="67"/>
                    <a:pt x="85" y="65"/>
                  </a:cubicBezTo>
                  <a:cubicBezTo>
                    <a:pt x="91" y="62"/>
                    <a:pt x="97" y="61"/>
                    <a:pt x="96" y="56"/>
                  </a:cubicBezTo>
                  <a:cubicBezTo>
                    <a:pt x="95" y="51"/>
                    <a:pt x="93" y="48"/>
                    <a:pt x="84" y="48"/>
                  </a:cubicBezTo>
                  <a:cubicBezTo>
                    <a:pt x="74" y="48"/>
                    <a:pt x="78" y="61"/>
                    <a:pt x="70" y="53"/>
                  </a:cubicBezTo>
                  <a:cubicBezTo>
                    <a:pt x="62" y="45"/>
                    <a:pt x="72" y="47"/>
                    <a:pt x="76" y="46"/>
                  </a:cubicBezTo>
                  <a:cubicBezTo>
                    <a:pt x="80" y="44"/>
                    <a:pt x="84" y="37"/>
                    <a:pt x="77" y="36"/>
                  </a:cubicBezTo>
                  <a:cubicBezTo>
                    <a:pt x="70" y="36"/>
                    <a:pt x="71" y="39"/>
                    <a:pt x="66" y="37"/>
                  </a:cubicBezTo>
                  <a:cubicBezTo>
                    <a:pt x="60" y="35"/>
                    <a:pt x="58" y="44"/>
                    <a:pt x="54" y="43"/>
                  </a:cubicBezTo>
                  <a:cubicBezTo>
                    <a:pt x="52" y="42"/>
                    <a:pt x="46" y="38"/>
                    <a:pt x="42" y="33"/>
                  </a:cubicBezTo>
                  <a:cubicBezTo>
                    <a:pt x="33" y="40"/>
                    <a:pt x="27" y="49"/>
                    <a:pt x="22" y="59"/>
                  </a:cubicBezTo>
                  <a:cubicBezTo>
                    <a:pt x="23" y="72"/>
                    <a:pt x="31" y="79"/>
                    <a:pt x="31" y="79"/>
                  </a:cubicBezTo>
                  <a:cubicBezTo>
                    <a:pt x="31" y="79"/>
                    <a:pt x="35" y="88"/>
                    <a:pt x="57" y="99"/>
                  </a:cubicBezTo>
                  <a:cubicBezTo>
                    <a:pt x="57" y="99"/>
                    <a:pt x="61" y="99"/>
                    <a:pt x="56" y="94"/>
                  </a:cubicBezTo>
                  <a:cubicBezTo>
                    <a:pt x="51" y="89"/>
                    <a:pt x="46" y="83"/>
                    <a:pt x="52" y="79"/>
                  </a:cubicBezTo>
                  <a:cubicBezTo>
                    <a:pt x="58" y="76"/>
                    <a:pt x="60" y="76"/>
                    <a:pt x="62" y="82"/>
                  </a:cubicBezTo>
                  <a:cubicBezTo>
                    <a:pt x="63" y="88"/>
                    <a:pt x="68" y="85"/>
                    <a:pt x="69" y="79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160" y="81"/>
                  </a:moveTo>
                  <a:cubicBezTo>
                    <a:pt x="160" y="81"/>
                    <a:pt x="160" y="80"/>
                    <a:pt x="159" y="79"/>
                  </a:cubicBezTo>
                  <a:cubicBezTo>
                    <a:pt x="159" y="78"/>
                    <a:pt x="159" y="76"/>
                    <a:pt x="159" y="75"/>
                  </a:cubicBezTo>
                  <a:cubicBezTo>
                    <a:pt x="159" y="74"/>
                    <a:pt x="158" y="73"/>
                    <a:pt x="158" y="72"/>
                  </a:cubicBezTo>
                  <a:cubicBezTo>
                    <a:pt x="158" y="71"/>
                    <a:pt x="158" y="70"/>
                    <a:pt x="157" y="68"/>
                  </a:cubicBezTo>
                  <a:cubicBezTo>
                    <a:pt x="157" y="67"/>
                    <a:pt x="157" y="67"/>
                    <a:pt x="157" y="66"/>
                  </a:cubicBezTo>
                  <a:cubicBezTo>
                    <a:pt x="156" y="64"/>
                    <a:pt x="155" y="62"/>
                    <a:pt x="155" y="60"/>
                  </a:cubicBezTo>
                  <a:cubicBezTo>
                    <a:pt x="154" y="60"/>
                    <a:pt x="154" y="59"/>
                    <a:pt x="153" y="58"/>
                  </a:cubicBezTo>
                  <a:cubicBezTo>
                    <a:pt x="153" y="57"/>
                    <a:pt x="152" y="56"/>
                    <a:pt x="152" y="55"/>
                  </a:cubicBezTo>
                  <a:cubicBezTo>
                    <a:pt x="151" y="54"/>
                    <a:pt x="151" y="53"/>
                    <a:pt x="150" y="52"/>
                  </a:cubicBezTo>
                  <a:cubicBezTo>
                    <a:pt x="150" y="51"/>
                    <a:pt x="149" y="50"/>
                    <a:pt x="149" y="50"/>
                  </a:cubicBezTo>
                  <a:cubicBezTo>
                    <a:pt x="148" y="49"/>
                    <a:pt x="148" y="48"/>
                    <a:pt x="147" y="47"/>
                  </a:cubicBezTo>
                  <a:cubicBezTo>
                    <a:pt x="147" y="46"/>
                    <a:pt x="146" y="46"/>
                    <a:pt x="146" y="45"/>
                  </a:cubicBezTo>
                  <a:cubicBezTo>
                    <a:pt x="143" y="41"/>
                    <a:pt x="140" y="38"/>
                    <a:pt x="136" y="35"/>
                  </a:cubicBezTo>
                  <a:cubicBezTo>
                    <a:pt x="136" y="35"/>
                    <a:pt x="136" y="34"/>
                    <a:pt x="136" y="34"/>
                  </a:cubicBezTo>
                  <a:cubicBezTo>
                    <a:pt x="134" y="33"/>
                    <a:pt x="133" y="32"/>
                    <a:pt x="132" y="31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26" y="26"/>
                    <a:pt x="120" y="23"/>
                    <a:pt x="113" y="20"/>
                  </a:cubicBezTo>
                  <a:cubicBezTo>
                    <a:pt x="111" y="24"/>
                    <a:pt x="109" y="28"/>
                    <a:pt x="106" y="29"/>
                  </a:cubicBezTo>
                  <a:cubicBezTo>
                    <a:pt x="103" y="31"/>
                    <a:pt x="103" y="39"/>
                    <a:pt x="110" y="38"/>
                  </a:cubicBezTo>
                  <a:cubicBezTo>
                    <a:pt x="110" y="38"/>
                    <a:pt x="108" y="40"/>
                    <a:pt x="110" y="48"/>
                  </a:cubicBezTo>
                  <a:cubicBezTo>
                    <a:pt x="112" y="55"/>
                    <a:pt x="115" y="57"/>
                    <a:pt x="125" y="52"/>
                  </a:cubicBezTo>
                  <a:cubicBezTo>
                    <a:pt x="129" y="51"/>
                    <a:pt x="132" y="52"/>
                    <a:pt x="132" y="56"/>
                  </a:cubicBezTo>
                  <a:cubicBezTo>
                    <a:pt x="131" y="65"/>
                    <a:pt x="124" y="65"/>
                    <a:pt x="129" y="80"/>
                  </a:cubicBezTo>
                  <a:cubicBezTo>
                    <a:pt x="133" y="89"/>
                    <a:pt x="141" y="92"/>
                    <a:pt x="144" y="99"/>
                  </a:cubicBezTo>
                  <a:cubicBezTo>
                    <a:pt x="145" y="103"/>
                    <a:pt x="151" y="107"/>
                    <a:pt x="157" y="109"/>
                  </a:cubicBezTo>
                  <a:cubicBezTo>
                    <a:pt x="157" y="107"/>
                    <a:pt x="158" y="105"/>
                    <a:pt x="158" y="103"/>
                  </a:cubicBezTo>
                  <a:cubicBezTo>
                    <a:pt x="158" y="103"/>
                    <a:pt x="159" y="102"/>
                    <a:pt x="159" y="101"/>
                  </a:cubicBezTo>
                  <a:cubicBezTo>
                    <a:pt x="159" y="100"/>
                    <a:pt x="159" y="98"/>
                    <a:pt x="159" y="97"/>
                  </a:cubicBezTo>
                  <a:cubicBezTo>
                    <a:pt x="160" y="96"/>
                    <a:pt x="160" y="95"/>
                    <a:pt x="160" y="95"/>
                  </a:cubicBezTo>
                  <a:cubicBezTo>
                    <a:pt x="160" y="92"/>
                    <a:pt x="160" y="90"/>
                    <a:pt x="160" y="88"/>
                  </a:cubicBezTo>
                  <a:cubicBezTo>
                    <a:pt x="160" y="86"/>
                    <a:pt x="160" y="84"/>
                    <a:pt x="160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6" name="Freeform 161">
              <a:extLst>
                <a:ext uri="{FF2B5EF4-FFF2-40B4-BE49-F238E27FC236}">
                  <a16:creationId xmlns:a16="http://schemas.microsoft.com/office/drawing/2014/main" id="{0C077281-57C6-4E48-93F9-71D706C34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961" y="3844266"/>
              <a:ext cx="422096" cy="412686"/>
            </a:xfrm>
            <a:custGeom>
              <a:avLst/>
              <a:gdLst>
                <a:gd name="T0" fmla="*/ 176 w 176"/>
                <a:gd name="T1" fmla="*/ 68 h 176"/>
                <a:gd name="T2" fmla="*/ 174 w 176"/>
                <a:gd name="T3" fmla="*/ 49 h 176"/>
                <a:gd name="T4" fmla="*/ 90 w 176"/>
                <a:gd name="T5" fmla="*/ 1 h 176"/>
                <a:gd name="T6" fmla="*/ 88 w 176"/>
                <a:gd name="T7" fmla="*/ 0 h 176"/>
                <a:gd name="T8" fmla="*/ 86 w 176"/>
                <a:gd name="T9" fmla="*/ 1 h 176"/>
                <a:gd name="T10" fmla="*/ 2 w 176"/>
                <a:gd name="T11" fmla="*/ 49 h 176"/>
                <a:gd name="T12" fmla="*/ 0 w 176"/>
                <a:gd name="T13" fmla="*/ 68 h 176"/>
                <a:gd name="T14" fmla="*/ 16 w 176"/>
                <a:gd name="T15" fmla="*/ 72 h 176"/>
                <a:gd name="T16" fmla="*/ 12 w 176"/>
                <a:gd name="T17" fmla="*/ 144 h 176"/>
                <a:gd name="T18" fmla="*/ 8 w 176"/>
                <a:gd name="T19" fmla="*/ 147 h 176"/>
                <a:gd name="T20" fmla="*/ 0 w 176"/>
                <a:gd name="T21" fmla="*/ 171 h 176"/>
                <a:gd name="T22" fmla="*/ 4 w 176"/>
                <a:gd name="T23" fmla="*/ 176 h 176"/>
                <a:gd name="T24" fmla="*/ 176 w 176"/>
                <a:gd name="T25" fmla="*/ 172 h 176"/>
                <a:gd name="T26" fmla="*/ 176 w 176"/>
                <a:gd name="T27" fmla="*/ 171 h 176"/>
                <a:gd name="T28" fmla="*/ 168 w 176"/>
                <a:gd name="T29" fmla="*/ 147 h 176"/>
                <a:gd name="T30" fmla="*/ 160 w 176"/>
                <a:gd name="T31" fmla="*/ 144 h 176"/>
                <a:gd name="T32" fmla="*/ 172 w 176"/>
                <a:gd name="T33" fmla="*/ 72 h 176"/>
                <a:gd name="T34" fmla="*/ 157 w 176"/>
                <a:gd name="T35" fmla="*/ 48 h 176"/>
                <a:gd name="T36" fmla="*/ 88 w 176"/>
                <a:gd name="T37" fmla="*/ 9 h 176"/>
                <a:gd name="T38" fmla="*/ 166 w 176"/>
                <a:gd name="T39" fmla="*/ 168 h 176"/>
                <a:gd name="T40" fmla="*/ 15 w 176"/>
                <a:gd name="T41" fmla="*/ 152 h 176"/>
                <a:gd name="T42" fmla="*/ 24 w 176"/>
                <a:gd name="T43" fmla="*/ 72 h 176"/>
                <a:gd name="T44" fmla="*/ 40 w 176"/>
                <a:gd name="T45" fmla="*/ 144 h 176"/>
                <a:gd name="T46" fmla="*/ 24 w 176"/>
                <a:gd name="T47" fmla="*/ 72 h 176"/>
                <a:gd name="T48" fmla="*/ 64 w 176"/>
                <a:gd name="T49" fmla="*/ 72 h 176"/>
                <a:gd name="T50" fmla="*/ 48 w 176"/>
                <a:gd name="T51" fmla="*/ 144 h 176"/>
                <a:gd name="T52" fmla="*/ 72 w 176"/>
                <a:gd name="T53" fmla="*/ 72 h 176"/>
                <a:gd name="T54" fmla="*/ 104 w 176"/>
                <a:gd name="T55" fmla="*/ 144 h 176"/>
                <a:gd name="T56" fmla="*/ 72 w 176"/>
                <a:gd name="T57" fmla="*/ 72 h 176"/>
                <a:gd name="T58" fmla="*/ 128 w 176"/>
                <a:gd name="T59" fmla="*/ 72 h 176"/>
                <a:gd name="T60" fmla="*/ 112 w 176"/>
                <a:gd name="T61" fmla="*/ 144 h 176"/>
                <a:gd name="T62" fmla="*/ 136 w 176"/>
                <a:gd name="T63" fmla="*/ 72 h 176"/>
                <a:gd name="T64" fmla="*/ 152 w 176"/>
                <a:gd name="T65" fmla="*/ 144 h 176"/>
                <a:gd name="T66" fmla="*/ 136 w 176"/>
                <a:gd name="T67" fmla="*/ 72 h 176"/>
                <a:gd name="T68" fmla="*/ 168 w 176"/>
                <a:gd name="T69" fmla="*/ 56 h 176"/>
                <a:gd name="T70" fmla="*/ 8 w 176"/>
                <a:gd name="T71" fmla="*/ 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76">
                  <a:moveTo>
                    <a:pt x="172" y="72"/>
                  </a:moveTo>
                  <a:cubicBezTo>
                    <a:pt x="174" y="72"/>
                    <a:pt x="176" y="70"/>
                    <a:pt x="176" y="68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6" y="51"/>
                    <a:pt x="175" y="49"/>
                    <a:pt x="174" y="49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9" y="0"/>
                    <a:pt x="89" y="0"/>
                    <a:pt x="88" y="0"/>
                  </a:cubicBezTo>
                  <a:cubicBezTo>
                    <a:pt x="87" y="0"/>
                    <a:pt x="87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1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0" y="144"/>
                    <a:pt x="9" y="145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2"/>
                    <a:pt x="176" y="171"/>
                    <a:pt x="176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5"/>
                    <a:pt x="166" y="144"/>
                    <a:pt x="164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0" y="72"/>
                    <a:pt x="160" y="72"/>
                    <a:pt x="160" y="72"/>
                  </a:cubicBezTo>
                  <a:lnTo>
                    <a:pt x="172" y="72"/>
                  </a:lnTo>
                  <a:close/>
                  <a:moveTo>
                    <a:pt x="88" y="9"/>
                  </a:moveTo>
                  <a:cubicBezTo>
                    <a:pt x="157" y="48"/>
                    <a:pt x="157" y="48"/>
                    <a:pt x="157" y="48"/>
                  </a:cubicBezTo>
                  <a:cubicBezTo>
                    <a:pt x="19" y="48"/>
                    <a:pt x="19" y="48"/>
                    <a:pt x="19" y="48"/>
                  </a:cubicBezTo>
                  <a:lnTo>
                    <a:pt x="88" y="9"/>
                  </a:lnTo>
                  <a:close/>
                  <a:moveTo>
                    <a:pt x="161" y="152"/>
                  </a:moveTo>
                  <a:cubicBezTo>
                    <a:pt x="166" y="168"/>
                    <a:pt x="166" y="168"/>
                    <a:pt x="166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5" y="152"/>
                    <a:pt x="15" y="152"/>
                    <a:pt x="15" y="152"/>
                  </a:cubicBezTo>
                  <a:lnTo>
                    <a:pt x="161" y="152"/>
                  </a:lnTo>
                  <a:close/>
                  <a:moveTo>
                    <a:pt x="24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24" y="144"/>
                    <a:pt x="24" y="144"/>
                    <a:pt x="24" y="144"/>
                  </a:cubicBezTo>
                  <a:lnTo>
                    <a:pt x="24" y="72"/>
                  </a:lnTo>
                  <a:close/>
                  <a:moveTo>
                    <a:pt x="48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48" y="144"/>
                    <a:pt x="48" y="144"/>
                    <a:pt x="48" y="144"/>
                  </a:cubicBezTo>
                  <a:lnTo>
                    <a:pt x="48" y="72"/>
                  </a:lnTo>
                  <a:close/>
                  <a:moveTo>
                    <a:pt x="72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72"/>
                  </a:lnTo>
                  <a:close/>
                  <a:moveTo>
                    <a:pt x="112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2" y="144"/>
                    <a:pt x="112" y="144"/>
                    <a:pt x="112" y="144"/>
                  </a:cubicBezTo>
                  <a:lnTo>
                    <a:pt x="112" y="72"/>
                  </a:lnTo>
                  <a:close/>
                  <a:moveTo>
                    <a:pt x="136" y="7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36" y="144"/>
                    <a:pt x="136" y="144"/>
                    <a:pt x="136" y="144"/>
                  </a:cubicBezTo>
                  <a:lnTo>
                    <a:pt x="136" y="72"/>
                  </a:lnTo>
                  <a:close/>
                  <a:moveTo>
                    <a:pt x="8" y="56"/>
                  </a:moveTo>
                  <a:cubicBezTo>
                    <a:pt x="168" y="56"/>
                    <a:pt x="168" y="56"/>
                    <a:pt x="168" y="56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8" y="64"/>
                    <a:pt x="8" y="64"/>
                    <a:pt x="8" y="64"/>
                  </a:cubicBezTo>
                  <a:lnTo>
                    <a:pt x="8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7" name="Freeform 77">
              <a:extLst>
                <a:ext uri="{FF2B5EF4-FFF2-40B4-BE49-F238E27FC236}">
                  <a16:creationId xmlns:a16="http://schemas.microsoft.com/office/drawing/2014/main" id="{8BD26E78-6D8C-43DA-8BD0-B1DC0251B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481" y="2382144"/>
              <a:ext cx="466607" cy="447359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8" name="Group 288">
              <a:extLst>
                <a:ext uri="{FF2B5EF4-FFF2-40B4-BE49-F238E27FC236}">
                  <a16:creationId xmlns:a16="http://schemas.microsoft.com/office/drawing/2014/main" id="{0E04CB67-EDAD-451A-943D-5C50A6E3F530}"/>
                </a:ext>
              </a:extLst>
            </p:cNvPr>
            <p:cNvGrpSpPr/>
            <p:nvPr/>
          </p:nvGrpSpPr>
          <p:grpSpPr>
            <a:xfrm>
              <a:off x="3749883" y="5281417"/>
              <a:ext cx="459178" cy="493006"/>
              <a:chOff x="5395914" y="3835400"/>
              <a:chExt cx="317500" cy="296862"/>
            </a:xfrm>
            <a:solidFill>
              <a:schemeClr val="bg1"/>
            </a:solidFill>
          </p:grpSpPr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D3E8BBA7-B9A8-41FF-AF86-5BC4EA3EA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5289" y="3854450"/>
                <a:ext cx="158750" cy="188912"/>
              </a:xfrm>
              <a:custGeom>
                <a:avLst/>
                <a:gdLst>
                  <a:gd name="T0" fmla="*/ 53 w 107"/>
                  <a:gd name="T1" fmla="*/ 127 h 127"/>
                  <a:gd name="T2" fmla="*/ 107 w 107"/>
                  <a:gd name="T3" fmla="*/ 64 h 127"/>
                  <a:gd name="T4" fmla="*/ 53 w 107"/>
                  <a:gd name="T5" fmla="*/ 0 h 127"/>
                  <a:gd name="T6" fmla="*/ 0 w 107"/>
                  <a:gd name="T7" fmla="*/ 64 h 127"/>
                  <a:gd name="T8" fmla="*/ 53 w 107"/>
                  <a:gd name="T9" fmla="*/ 127 h 127"/>
                  <a:gd name="T10" fmla="*/ 53 w 107"/>
                  <a:gd name="T11" fmla="*/ 13 h 127"/>
                  <a:gd name="T12" fmla="*/ 93 w 107"/>
                  <a:gd name="T13" fmla="*/ 64 h 127"/>
                  <a:gd name="T14" fmla="*/ 53 w 107"/>
                  <a:gd name="T15" fmla="*/ 114 h 127"/>
                  <a:gd name="T16" fmla="*/ 13 w 107"/>
                  <a:gd name="T17" fmla="*/ 64 h 127"/>
                  <a:gd name="T18" fmla="*/ 53 w 107"/>
                  <a:gd name="T19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27">
                    <a:moveTo>
                      <a:pt x="53" y="127"/>
                    </a:moveTo>
                    <a:cubicBezTo>
                      <a:pt x="82" y="127"/>
                      <a:pt x="107" y="98"/>
                      <a:pt x="107" y="64"/>
                    </a:cubicBezTo>
                    <a:cubicBezTo>
                      <a:pt x="107" y="29"/>
                      <a:pt x="82" y="0"/>
                      <a:pt x="53" y="0"/>
                    </a:cubicBezTo>
                    <a:cubicBezTo>
                      <a:pt x="24" y="0"/>
                      <a:pt x="0" y="29"/>
                      <a:pt x="0" y="64"/>
                    </a:cubicBezTo>
                    <a:cubicBezTo>
                      <a:pt x="0" y="98"/>
                      <a:pt x="24" y="127"/>
                      <a:pt x="53" y="127"/>
                    </a:cubicBezTo>
                    <a:close/>
                    <a:moveTo>
                      <a:pt x="53" y="13"/>
                    </a:moveTo>
                    <a:cubicBezTo>
                      <a:pt x="75" y="13"/>
                      <a:pt x="93" y="36"/>
                      <a:pt x="93" y="64"/>
                    </a:cubicBezTo>
                    <a:cubicBezTo>
                      <a:pt x="93" y="91"/>
                      <a:pt x="75" y="114"/>
                      <a:pt x="53" y="114"/>
                    </a:cubicBezTo>
                    <a:cubicBezTo>
                      <a:pt x="31" y="114"/>
                      <a:pt x="13" y="91"/>
                      <a:pt x="13" y="64"/>
                    </a:cubicBezTo>
                    <a:cubicBezTo>
                      <a:pt x="13" y="36"/>
                      <a:pt x="31" y="13"/>
                      <a:pt x="5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0" name="Freeform 131">
                <a:extLst>
                  <a:ext uri="{FF2B5EF4-FFF2-40B4-BE49-F238E27FC236}">
                    <a16:creationId xmlns:a16="http://schemas.microsoft.com/office/drawing/2014/main" id="{C7591F9D-3B51-450F-B429-CAE333CC4D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5914" y="4033837"/>
                <a:ext cx="317500" cy="98425"/>
              </a:xfrm>
              <a:custGeom>
                <a:avLst/>
                <a:gdLst>
                  <a:gd name="T0" fmla="*/ 14 w 215"/>
                  <a:gd name="T1" fmla="*/ 18 h 67"/>
                  <a:gd name="T2" fmla="*/ 0 w 215"/>
                  <a:gd name="T3" fmla="*/ 58 h 67"/>
                  <a:gd name="T4" fmla="*/ 1 w 215"/>
                  <a:gd name="T5" fmla="*/ 64 h 67"/>
                  <a:gd name="T6" fmla="*/ 7 w 215"/>
                  <a:gd name="T7" fmla="*/ 67 h 67"/>
                  <a:gd name="T8" fmla="*/ 208 w 215"/>
                  <a:gd name="T9" fmla="*/ 67 h 67"/>
                  <a:gd name="T10" fmla="*/ 213 w 215"/>
                  <a:gd name="T11" fmla="*/ 64 h 67"/>
                  <a:gd name="T12" fmla="*/ 214 w 215"/>
                  <a:gd name="T13" fmla="*/ 58 h 67"/>
                  <a:gd name="T14" fmla="*/ 201 w 215"/>
                  <a:gd name="T15" fmla="*/ 18 h 67"/>
                  <a:gd name="T16" fmla="*/ 196 w 215"/>
                  <a:gd name="T17" fmla="*/ 13 h 67"/>
                  <a:gd name="T18" fmla="*/ 149 w 215"/>
                  <a:gd name="T19" fmla="*/ 0 h 67"/>
                  <a:gd name="T20" fmla="*/ 144 w 215"/>
                  <a:gd name="T21" fmla="*/ 0 h 67"/>
                  <a:gd name="T22" fmla="*/ 107 w 215"/>
                  <a:gd name="T23" fmla="*/ 19 h 67"/>
                  <a:gd name="T24" fmla="*/ 70 w 215"/>
                  <a:gd name="T25" fmla="*/ 0 h 67"/>
                  <a:gd name="T26" fmla="*/ 65 w 215"/>
                  <a:gd name="T27" fmla="*/ 0 h 67"/>
                  <a:gd name="T28" fmla="*/ 18 w 215"/>
                  <a:gd name="T29" fmla="*/ 13 h 67"/>
                  <a:gd name="T30" fmla="*/ 14 w 215"/>
                  <a:gd name="T31" fmla="*/ 18 h 67"/>
                  <a:gd name="T32" fmla="*/ 66 w 215"/>
                  <a:gd name="T33" fmla="*/ 14 h 67"/>
                  <a:gd name="T34" fmla="*/ 104 w 215"/>
                  <a:gd name="T35" fmla="*/ 33 h 67"/>
                  <a:gd name="T36" fmla="*/ 110 w 215"/>
                  <a:gd name="T37" fmla="*/ 33 h 67"/>
                  <a:gd name="T38" fmla="*/ 148 w 215"/>
                  <a:gd name="T39" fmla="*/ 14 h 67"/>
                  <a:gd name="T40" fmla="*/ 189 w 215"/>
                  <a:gd name="T41" fmla="*/ 25 h 67"/>
                  <a:gd name="T42" fmla="*/ 199 w 215"/>
                  <a:gd name="T43" fmla="*/ 53 h 67"/>
                  <a:gd name="T44" fmla="*/ 16 w 215"/>
                  <a:gd name="T45" fmla="*/ 53 h 67"/>
                  <a:gd name="T46" fmla="*/ 25 w 215"/>
                  <a:gd name="T47" fmla="*/ 25 h 67"/>
                  <a:gd name="T48" fmla="*/ 66 w 215"/>
                  <a:gd name="T49" fmla="*/ 1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5" h="67">
                    <a:moveTo>
                      <a:pt x="14" y="18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0" y="60"/>
                      <a:pt x="0" y="62"/>
                      <a:pt x="1" y="64"/>
                    </a:cubicBezTo>
                    <a:cubicBezTo>
                      <a:pt x="2" y="66"/>
                      <a:pt x="4" y="67"/>
                      <a:pt x="7" y="67"/>
                    </a:cubicBezTo>
                    <a:cubicBezTo>
                      <a:pt x="208" y="67"/>
                      <a:pt x="208" y="67"/>
                      <a:pt x="208" y="67"/>
                    </a:cubicBezTo>
                    <a:cubicBezTo>
                      <a:pt x="210" y="67"/>
                      <a:pt x="212" y="66"/>
                      <a:pt x="213" y="64"/>
                    </a:cubicBezTo>
                    <a:cubicBezTo>
                      <a:pt x="215" y="62"/>
                      <a:pt x="215" y="60"/>
                      <a:pt x="214" y="58"/>
                    </a:cubicBezTo>
                    <a:cubicBezTo>
                      <a:pt x="201" y="18"/>
                      <a:pt x="201" y="18"/>
                      <a:pt x="201" y="18"/>
                    </a:cubicBezTo>
                    <a:cubicBezTo>
                      <a:pt x="200" y="16"/>
                      <a:pt x="198" y="14"/>
                      <a:pt x="196" y="13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8" y="0"/>
                      <a:pt x="146" y="0"/>
                      <a:pt x="144" y="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7" y="0"/>
                      <a:pt x="65" y="0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4"/>
                      <a:pt x="14" y="16"/>
                      <a:pt x="14" y="18"/>
                    </a:cubicBezTo>
                    <a:close/>
                    <a:moveTo>
                      <a:pt x="66" y="14"/>
                    </a:moveTo>
                    <a:cubicBezTo>
                      <a:pt x="104" y="33"/>
                      <a:pt x="104" y="33"/>
                      <a:pt x="104" y="33"/>
                    </a:cubicBezTo>
                    <a:cubicBezTo>
                      <a:pt x="106" y="34"/>
                      <a:pt x="108" y="34"/>
                      <a:pt x="110" y="33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99" y="53"/>
                      <a:pt x="199" y="53"/>
                      <a:pt x="199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25" y="25"/>
                      <a:pt x="25" y="25"/>
                      <a:pt x="25" y="25"/>
                    </a:cubicBezTo>
                    <a:lnTo>
                      <a:pt x="6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1" name="Freeform 132">
                <a:extLst>
                  <a:ext uri="{FF2B5EF4-FFF2-40B4-BE49-F238E27FC236}">
                    <a16:creationId xmlns:a16="http://schemas.microsoft.com/office/drawing/2014/main" id="{46752FE5-74A2-48FF-9156-C7DDFCEA7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4039" y="3835400"/>
                <a:ext cx="79375" cy="79375"/>
              </a:xfrm>
              <a:custGeom>
                <a:avLst/>
                <a:gdLst>
                  <a:gd name="T0" fmla="*/ 47 w 54"/>
                  <a:gd name="T1" fmla="*/ 20 h 53"/>
                  <a:gd name="T2" fmla="*/ 33 w 54"/>
                  <a:gd name="T3" fmla="*/ 20 h 53"/>
                  <a:gd name="T4" fmla="*/ 33 w 54"/>
                  <a:gd name="T5" fmla="*/ 6 h 53"/>
                  <a:gd name="T6" fmla="*/ 27 w 54"/>
                  <a:gd name="T7" fmla="*/ 0 h 53"/>
                  <a:gd name="T8" fmla="*/ 20 w 54"/>
                  <a:gd name="T9" fmla="*/ 6 h 53"/>
                  <a:gd name="T10" fmla="*/ 20 w 54"/>
                  <a:gd name="T11" fmla="*/ 20 h 53"/>
                  <a:gd name="T12" fmla="*/ 7 w 54"/>
                  <a:gd name="T13" fmla="*/ 20 h 53"/>
                  <a:gd name="T14" fmla="*/ 0 w 54"/>
                  <a:gd name="T15" fmla="*/ 26 h 53"/>
                  <a:gd name="T16" fmla="*/ 7 w 54"/>
                  <a:gd name="T17" fmla="*/ 33 h 53"/>
                  <a:gd name="T18" fmla="*/ 20 w 54"/>
                  <a:gd name="T19" fmla="*/ 33 h 53"/>
                  <a:gd name="T20" fmla="*/ 20 w 54"/>
                  <a:gd name="T21" fmla="*/ 47 h 53"/>
                  <a:gd name="T22" fmla="*/ 27 w 54"/>
                  <a:gd name="T23" fmla="*/ 53 h 53"/>
                  <a:gd name="T24" fmla="*/ 33 w 54"/>
                  <a:gd name="T25" fmla="*/ 47 h 53"/>
                  <a:gd name="T26" fmla="*/ 33 w 54"/>
                  <a:gd name="T27" fmla="*/ 33 h 53"/>
                  <a:gd name="T28" fmla="*/ 47 w 54"/>
                  <a:gd name="T29" fmla="*/ 33 h 53"/>
                  <a:gd name="T30" fmla="*/ 54 w 54"/>
                  <a:gd name="T31" fmla="*/ 26 h 53"/>
                  <a:gd name="T32" fmla="*/ 47 w 54"/>
                  <a:gd name="T33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53">
                    <a:moveTo>
                      <a:pt x="47" y="20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3"/>
                      <a:pt x="30" y="0"/>
                      <a:pt x="27" y="0"/>
                    </a:cubicBezTo>
                    <a:cubicBezTo>
                      <a:pt x="23" y="0"/>
                      <a:pt x="20" y="3"/>
                      <a:pt x="20" y="6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3" y="20"/>
                      <a:pt x="0" y="23"/>
                      <a:pt x="0" y="26"/>
                    </a:cubicBezTo>
                    <a:cubicBezTo>
                      <a:pt x="0" y="30"/>
                      <a:pt x="3" y="33"/>
                      <a:pt x="7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50"/>
                      <a:pt x="23" y="53"/>
                      <a:pt x="27" y="53"/>
                    </a:cubicBezTo>
                    <a:cubicBezTo>
                      <a:pt x="30" y="53"/>
                      <a:pt x="33" y="50"/>
                      <a:pt x="33" y="47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51" y="33"/>
                      <a:pt x="54" y="30"/>
                      <a:pt x="54" y="26"/>
                    </a:cubicBezTo>
                    <a:cubicBezTo>
                      <a:pt x="54" y="23"/>
                      <a:pt x="51" y="20"/>
                      <a:pt x="47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976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76;g1f3c41a5141_0_194">
            <a:extLst>
              <a:ext uri="{FF2B5EF4-FFF2-40B4-BE49-F238E27FC236}">
                <a16:creationId xmlns:a16="http://schemas.microsoft.com/office/drawing/2014/main" id="{C5C05D8E-6C89-4E2A-91DB-A743F52D24B9}"/>
              </a:ext>
            </a:extLst>
          </p:cNvPr>
          <p:cNvSpPr txBox="1">
            <a:spLocks/>
          </p:cNvSpPr>
          <p:nvPr/>
        </p:nvSpPr>
        <p:spPr>
          <a:xfrm>
            <a:off x="3035628" y="1174321"/>
            <a:ext cx="7187097" cy="664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ts val="0"/>
              </a:spcBef>
              <a:buClr>
                <a:srgbClr val="192854"/>
              </a:buClr>
              <a:buSzPts val="3500"/>
              <a:buFont typeface="Arial"/>
              <a:buNone/>
            </a:pPr>
            <a:r>
              <a:rPr lang="es-GT" sz="2800" dirty="0">
                <a:solidFill>
                  <a:srgbClr val="192854"/>
                </a:solidFill>
                <a:cs typeface="Arial"/>
                <a:sym typeface="Arial"/>
              </a:rPr>
              <a:t>¿Cómo lo hacemos realidad?</a:t>
            </a:r>
            <a:endParaRPr lang="es-GT" dirty="0">
              <a:solidFill>
                <a:srgbClr val="00B0F0"/>
              </a:solidFill>
              <a:cs typeface="Arial"/>
              <a:sym typeface="Arial"/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DAA8A894-EE01-4144-9975-1E60D2D19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382" y="4318917"/>
            <a:ext cx="840917" cy="879215"/>
          </a:xfrm>
          <a:custGeom>
            <a:avLst/>
            <a:gdLst>
              <a:gd name="T0" fmla="*/ 801328 w 2227"/>
              <a:gd name="T1" fmla="*/ 837840 h 2330"/>
              <a:gd name="T2" fmla="*/ 404984 w 2227"/>
              <a:gd name="T3" fmla="*/ 837840 h 2330"/>
              <a:gd name="T4" fmla="*/ 321107 w 2227"/>
              <a:gd name="T5" fmla="*/ 759416 h 2330"/>
              <a:gd name="T6" fmla="*/ 321107 w 2227"/>
              <a:gd name="T7" fmla="*/ 240308 h 2330"/>
              <a:gd name="T8" fmla="*/ 0 w 2227"/>
              <a:gd name="T9" fmla="*/ 240308 h 2330"/>
              <a:gd name="T10" fmla="*/ 0 w 2227"/>
              <a:gd name="T11" fmla="*/ 0 h 2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27" h="2330">
                <a:moveTo>
                  <a:pt x="2226" y="2329"/>
                </a:moveTo>
                <a:lnTo>
                  <a:pt x="1125" y="2329"/>
                </a:lnTo>
                <a:cubicBezTo>
                  <a:pt x="931" y="2329"/>
                  <a:pt x="892" y="2111"/>
                  <a:pt x="892" y="2111"/>
                </a:cubicBezTo>
                <a:lnTo>
                  <a:pt x="892" y="668"/>
                </a:lnTo>
                <a:lnTo>
                  <a:pt x="0" y="66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68E0FF8C-C92D-4052-990A-726ADF3CF6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7207" y="3779399"/>
            <a:ext cx="421290" cy="1666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9E454B5E-4667-4073-A10A-A2853035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966" y="3241546"/>
            <a:ext cx="660584" cy="1075707"/>
          </a:xfrm>
          <a:custGeom>
            <a:avLst/>
            <a:gdLst>
              <a:gd name="T0" fmla="*/ 0 w 5555"/>
              <a:gd name="T1" fmla="*/ 1025165 h 2847"/>
              <a:gd name="T2" fmla="*/ 1450046 w 5555"/>
              <a:gd name="T3" fmla="*/ 1025165 h 2847"/>
              <a:gd name="T4" fmla="*/ 1872781 w 5555"/>
              <a:gd name="T5" fmla="*/ 1025165 h 2847"/>
              <a:gd name="T6" fmla="*/ 1999890 w 5555"/>
              <a:gd name="T7" fmla="*/ 805795 h 2847"/>
              <a:gd name="T8" fmla="*/ 1999890 w 5555"/>
              <a:gd name="T9" fmla="*/ 219369 h 2847"/>
              <a:gd name="T10" fmla="*/ 1872781 w 5555"/>
              <a:gd name="T11" fmla="*/ 0 h 2847"/>
              <a:gd name="T12" fmla="*/ 1450046 w 5555"/>
              <a:gd name="T13" fmla="*/ 0 h 2847"/>
              <a:gd name="T14" fmla="*/ 0 w 5555"/>
              <a:gd name="T15" fmla="*/ 0 h 28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55" h="2847">
                <a:moveTo>
                  <a:pt x="0" y="2846"/>
                </a:moveTo>
                <a:lnTo>
                  <a:pt x="4027" y="2846"/>
                </a:lnTo>
                <a:lnTo>
                  <a:pt x="5201" y="2846"/>
                </a:lnTo>
                <a:cubicBezTo>
                  <a:pt x="5373" y="2846"/>
                  <a:pt x="5554" y="2676"/>
                  <a:pt x="5554" y="2237"/>
                </a:cubicBezTo>
                <a:lnTo>
                  <a:pt x="5554" y="609"/>
                </a:lnTo>
                <a:cubicBezTo>
                  <a:pt x="5554" y="170"/>
                  <a:pt x="5373" y="0"/>
                  <a:pt x="5201" y="0"/>
                </a:cubicBezTo>
                <a:lnTo>
                  <a:pt x="4027" y="0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280B5F17-746C-44CA-AC55-DFE3782DB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3829" y="3779399"/>
            <a:ext cx="417961" cy="1666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8CEFC685-2D00-4CD0-BD89-D7385097D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791" y="3241546"/>
            <a:ext cx="758014" cy="1075707"/>
          </a:xfrm>
          <a:custGeom>
            <a:avLst/>
            <a:gdLst>
              <a:gd name="T0" fmla="*/ 1999890 w 5556"/>
              <a:gd name="T1" fmla="*/ 1025165 h 2847"/>
              <a:gd name="T2" fmla="*/ 549745 w 5556"/>
              <a:gd name="T3" fmla="*/ 1025165 h 2847"/>
              <a:gd name="T4" fmla="*/ 127086 w 5556"/>
              <a:gd name="T5" fmla="*/ 1025165 h 2847"/>
              <a:gd name="T6" fmla="*/ 0 w 5556"/>
              <a:gd name="T7" fmla="*/ 805795 h 2847"/>
              <a:gd name="T8" fmla="*/ 0 w 5556"/>
              <a:gd name="T9" fmla="*/ 219369 h 2847"/>
              <a:gd name="T10" fmla="*/ 127086 w 5556"/>
              <a:gd name="T11" fmla="*/ 0 h 2847"/>
              <a:gd name="T12" fmla="*/ 549745 w 5556"/>
              <a:gd name="T13" fmla="*/ 0 h 2847"/>
              <a:gd name="T14" fmla="*/ 1999890 w 5556"/>
              <a:gd name="T15" fmla="*/ 0 h 28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556" h="2847">
                <a:moveTo>
                  <a:pt x="5555" y="2846"/>
                </a:moveTo>
                <a:lnTo>
                  <a:pt x="1527" y="2846"/>
                </a:lnTo>
                <a:lnTo>
                  <a:pt x="353" y="2846"/>
                </a:lnTo>
                <a:cubicBezTo>
                  <a:pt x="181" y="2846"/>
                  <a:pt x="0" y="2676"/>
                  <a:pt x="0" y="2237"/>
                </a:cubicBezTo>
                <a:lnTo>
                  <a:pt x="0" y="609"/>
                </a:lnTo>
                <a:cubicBezTo>
                  <a:pt x="0" y="170"/>
                  <a:pt x="181" y="0"/>
                  <a:pt x="353" y="0"/>
                </a:cubicBezTo>
                <a:lnTo>
                  <a:pt x="1527" y="0"/>
                </a:lnTo>
                <a:lnTo>
                  <a:pt x="5555" y="0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47">
            <a:extLst>
              <a:ext uri="{FF2B5EF4-FFF2-40B4-BE49-F238E27FC236}">
                <a16:creationId xmlns:a16="http://schemas.microsoft.com/office/drawing/2014/main" id="{2B5750B2-3684-44D3-8CCC-3CAE41C3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362" y="2315706"/>
            <a:ext cx="840917" cy="920844"/>
          </a:xfrm>
          <a:custGeom>
            <a:avLst/>
            <a:gdLst>
              <a:gd name="T0" fmla="*/ 0 w 2227"/>
              <a:gd name="T1" fmla="*/ 0 h 2440"/>
              <a:gd name="T2" fmla="*/ 396344 w 2227"/>
              <a:gd name="T3" fmla="*/ 0 h 2440"/>
              <a:gd name="T4" fmla="*/ 480221 w 2227"/>
              <a:gd name="T5" fmla="*/ 78074 h 2440"/>
              <a:gd name="T6" fmla="*/ 480221 w 2227"/>
              <a:gd name="T7" fmla="*/ 597251 h 2440"/>
              <a:gd name="T8" fmla="*/ 801328 w 2227"/>
              <a:gd name="T9" fmla="*/ 597251 h 2440"/>
              <a:gd name="T10" fmla="*/ 801328 w 2227"/>
              <a:gd name="T11" fmla="*/ 877527 h 2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27" h="2440">
                <a:moveTo>
                  <a:pt x="0" y="0"/>
                </a:moveTo>
                <a:lnTo>
                  <a:pt x="1101" y="0"/>
                </a:lnTo>
                <a:cubicBezTo>
                  <a:pt x="1295" y="0"/>
                  <a:pt x="1334" y="217"/>
                  <a:pt x="1334" y="217"/>
                </a:cubicBezTo>
                <a:lnTo>
                  <a:pt x="1334" y="1660"/>
                </a:lnTo>
                <a:lnTo>
                  <a:pt x="2226" y="1660"/>
                </a:lnTo>
                <a:lnTo>
                  <a:pt x="2226" y="2439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9E28743-A3C5-41F1-85E7-C553C2E2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362" y="4382194"/>
            <a:ext cx="840917" cy="815938"/>
          </a:xfrm>
          <a:custGeom>
            <a:avLst/>
            <a:gdLst>
              <a:gd name="T0" fmla="*/ 0 w 2227"/>
              <a:gd name="T1" fmla="*/ 777515 h 2162"/>
              <a:gd name="T2" fmla="*/ 396344 w 2227"/>
              <a:gd name="T3" fmla="*/ 777515 h 2162"/>
              <a:gd name="T4" fmla="*/ 480221 w 2227"/>
              <a:gd name="T5" fmla="*/ 699080 h 2162"/>
              <a:gd name="T6" fmla="*/ 480221 w 2227"/>
              <a:gd name="T7" fmla="*/ 179897 h 2162"/>
              <a:gd name="T8" fmla="*/ 801328 w 2227"/>
              <a:gd name="T9" fmla="*/ 179897 h 2162"/>
              <a:gd name="T10" fmla="*/ 801328 w 2227"/>
              <a:gd name="T11" fmla="*/ 0 h 21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27" h="2162">
                <a:moveTo>
                  <a:pt x="0" y="2161"/>
                </a:moveTo>
                <a:lnTo>
                  <a:pt x="1101" y="2161"/>
                </a:lnTo>
                <a:cubicBezTo>
                  <a:pt x="1295" y="2161"/>
                  <a:pt x="1334" y="1943"/>
                  <a:pt x="1334" y="1943"/>
                </a:cubicBezTo>
                <a:lnTo>
                  <a:pt x="1334" y="500"/>
                </a:lnTo>
                <a:lnTo>
                  <a:pt x="2226" y="500"/>
                </a:lnTo>
                <a:lnTo>
                  <a:pt x="2226" y="0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59">
            <a:extLst>
              <a:ext uri="{FF2B5EF4-FFF2-40B4-BE49-F238E27FC236}">
                <a16:creationId xmlns:a16="http://schemas.microsoft.com/office/drawing/2014/main" id="{7ED8308C-41ED-4C3E-B1AA-F7D19213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025" y="2315706"/>
            <a:ext cx="840917" cy="920844"/>
          </a:xfrm>
          <a:custGeom>
            <a:avLst/>
            <a:gdLst>
              <a:gd name="T0" fmla="*/ 801328 w 2227"/>
              <a:gd name="T1" fmla="*/ 0 h 2440"/>
              <a:gd name="T2" fmla="*/ 404984 w 2227"/>
              <a:gd name="T3" fmla="*/ 0 h 2440"/>
              <a:gd name="T4" fmla="*/ 321107 w 2227"/>
              <a:gd name="T5" fmla="*/ 78074 h 2440"/>
              <a:gd name="T6" fmla="*/ 321107 w 2227"/>
              <a:gd name="T7" fmla="*/ 597251 h 2440"/>
              <a:gd name="T8" fmla="*/ 0 w 2227"/>
              <a:gd name="T9" fmla="*/ 597251 h 2440"/>
              <a:gd name="T10" fmla="*/ 0 w 2227"/>
              <a:gd name="T11" fmla="*/ 877527 h 2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27" h="2440">
                <a:moveTo>
                  <a:pt x="2226" y="0"/>
                </a:moveTo>
                <a:lnTo>
                  <a:pt x="1125" y="0"/>
                </a:lnTo>
                <a:cubicBezTo>
                  <a:pt x="931" y="0"/>
                  <a:pt x="892" y="217"/>
                  <a:pt x="892" y="217"/>
                </a:cubicBezTo>
                <a:lnTo>
                  <a:pt x="892" y="1660"/>
                </a:lnTo>
                <a:lnTo>
                  <a:pt x="0" y="1660"/>
                </a:lnTo>
                <a:lnTo>
                  <a:pt x="0" y="2439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E4CD30FF-4327-4216-BA70-11CEE7FF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273" y="2896853"/>
            <a:ext cx="1745112" cy="1745111"/>
          </a:xfrm>
          <a:custGeom>
            <a:avLst/>
            <a:gdLst>
              <a:gd name="T0" fmla="*/ 1428390 w 3967"/>
              <a:gd name="T1" fmla="*/ 714195 h 3967"/>
              <a:gd name="T2" fmla="*/ 714195 w 3967"/>
              <a:gd name="T3" fmla="*/ 1428390 h 3967"/>
              <a:gd name="T4" fmla="*/ 0 w 3967"/>
              <a:gd name="T5" fmla="*/ 714195 h 3967"/>
              <a:gd name="T6" fmla="*/ 714195 w 3967"/>
              <a:gd name="T7" fmla="*/ 0 h 3967"/>
              <a:gd name="T8" fmla="*/ 1428390 w 3967"/>
              <a:gd name="T9" fmla="*/ 714195 h 39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67" h="3967">
                <a:moveTo>
                  <a:pt x="3966" y="1983"/>
                </a:moveTo>
                <a:cubicBezTo>
                  <a:pt x="3966" y="3078"/>
                  <a:pt x="3078" y="3966"/>
                  <a:pt x="1983" y="3966"/>
                </a:cubicBezTo>
                <a:cubicBezTo>
                  <a:pt x="888" y="3966"/>
                  <a:pt x="0" y="3078"/>
                  <a:pt x="0" y="1983"/>
                </a:cubicBezTo>
                <a:cubicBezTo>
                  <a:pt x="0" y="887"/>
                  <a:pt x="888" y="0"/>
                  <a:pt x="1983" y="0"/>
                </a:cubicBezTo>
                <a:cubicBezTo>
                  <a:pt x="3078" y="0"/>
                  <a:pt x="3966" y="887"/>
                  <a:pt x="3966" y="1983"/>
                </a:cubicBezTo>
              </a:path>
            </a:pathLst>
          </a:custGeom>
          <a:solidFill>
            <a:srgbClr val="44546A"/>
          </a:solidFill>
          <a:ln w="684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827A7CB3-125F-4854-AB4C-D6C503DD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381" y="5112104"/>
            <a:ext cx="180000" cy="180000"/>
          </a:xfrm>
          <a:custGeom>
            <a:avLst/>
            <a:gdLst>
              <a:gd name="T0" fmla="*/ 120292 w 337"/>
              <a:gd name="T1" fmla="*/ 60146 h 337"/>
              <a:gd name="T2" fmla="*/ 60146 w 337"/>
              <a:gd name="T3" fmla="*/ 0 h 337"/>
              <a:gd name="T4" fmla="*/ 0 w 337"/>
              <a:gd name="T5" fmla="*/ 60146 h 337"/>
              <a:gd name="T6" fmla="*/ 60146 w 337"/>
              <a:gd name="T7" fmla="*/ 120292 h 337"/>
              <a:gd name="T8" fmla="*/ 120292 w 337"/>
              <a:gd name="T9" fmla="*/ 60146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7">
                <a:moveTo>
                  <a:pt x="336" y="168"/>
                </a:moveTo>
                <a:cubicBezTo>
                  <a:pt x="336" y="75"/>
                  <a:pt x="260" y="0"/>
                  <a:pt x="168" y="0"/>
                </a:cubicBezTo>
                <a:cubicBezTo>
                  <a:pt x="75" y="0"/>
                  <a:pt x="0" y="75"/>
                  <a:pt x="0" y="168"/>
                </a:cubicBezTo>
                <a:cubicBezTo>
                  <a:pt x="0" y="261"/>
                  <a:pt x="75" y="336"/>
                  <a:pt x="168" y="336"/>
                </a:cubicBezTo>
                <a:cubicBezTo>
                  <a:pt x="260" y="336"/>
                  <a:pt x="336" y="261"/>
                  <a:pt x="336" y="168"/>
                </a:cubicBezTo>
              </a:path>
            </a:pathLst>
          </a:custGeom>
          <a:solidFill>
            <a:srgbClr val="AC2C68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1F2E2A6-72F2-4B18-A860-39EF4A83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152" y="4231775"/>
            <a:ext cx="180000" cy="180000"/>
          </a:xfrm>
          <a:custGeom>
            <a:avLst/>
            <a:gdLst>
              <a:gd name="T0" fmla="*/ 0 w 337"/>
              <a:gd name="T1" fmla="*/ 60146 h 337"/>
              <a:gd name="T2" fmla="*/ 60146 w 337"/>
              <a:gd name="T3" fmla="*/ 120292 h 337"/>
              <a:gd name="T4" fmla="*/ 120292 w 337"/>
              <a:gd name="T5" fmla="*/ 60146 h 337"/>
              <a:gd name="T6" fmla="*/ 60146 w 337"/>
              <a:gd name="T7" fmla="*/ 0 h 337"/>
              <a:gd name="T8" fmla="*/ 0 w 337"/>
              <a:gd name="T9" fmla="*/ 60146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7">
                <a:moveTo>
                  <a:pt x="0" y="168"/>
                </a:moveTo>
                <a:cubicBezTo>
                  <a:pt x="0" y="261"/>
                  <a:pt x="75" y="336"/>
                  <a:pt x="168" y="336"/>
                </a:cubicBezTo>
                <a:cubicBezTo>
                  <a:pt x="261" y="336"/>
                  <a:pt x="336" y="261"/>
                  <a:pt x="336" y="168"/>
                </a:cubicBezTo>
                <a:cubicBezTo>
                  <a:pt x="336" y="75"/>
                  <a:pt x="261" y="0"/>
                  <a:pt x="168" y="0"/>
                </a:cubicBezTo>
                <a:cubicBezTo>
                  <a:pt x="75" y="0"/>
                  <a:pt x="0" y="75"/>
                  <a:pt x="0" y="168"/>
                </a:cubicBezTo>
              </a:path>
            </a:pathLst>
          </a:custGeom>
          <a:solidFill>
            <a:srgbClr val="00639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5DD9D6D-FC2B-440B-BCE4-52D60444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08" y="3153300"/>
            <a:ext cx="180000" cy="180000"/>
          </a:xfrm>
          <a:custGeom>
            <a:avLst/>
            <a:gdLst>
              <a:gd name="T0" fmla="*/ 0 w 337"/>
              <a:gd name="T1" fmla="*/ 60146 h 337"/>
              <a:gd name="T2" fmla="*/ 60146 w 337"/>
              <a:gd name="T3" fmla="*/ 120292 h 337"/>
              <a:gd name="T4" fmla="*/ 120292 w 337"/>
              <a:gd name="T5" fmla="*/ 60146 h 337"/>
              <a:gd name="T6" fmla="*/ 60146 w 337"/>
              <a:gd name="T7" fmla="*/ 0 h 337"/>
              <a:gd name="T8" fmla="*/ 0 w 337"/>
              <a:gd name="T9" fmla="*/ 60146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7">
                <a:moveTo>
                  <a:pt x="0" y="168"/>
                </a:moveTo>
                <a:cubicBezTo>
                  <a:pt x="0" y="261"/>
                  <a:pt x="75" y="336"/>
                  <a:pt x="168" y="336"/>
                </a:cubicBezTo>
                <a:cubicBezTo>
                  <a:pt x="261" y="336"/>
                  <a:pt x="336" y="261"/>
                  <a:pt x="336" y="168"/>
                </a:cubicBezTo>
                <a:cubicBezTo>
                  <a:pt x="336" y="75"/>
                  <a:pt x="261" y="0"/>
                  <a:pt x="168" y="0"/>
                </a:cubicBezTo>
                <a:cubicBezTo>
                  <a:pt x="75" y="0"/>
                  <a:pt x="0" y="75"/>
                  <a:pt x="0" y="168"/>
                </a:cubicBezTo>
              </a:path>
            </a:pathLst>
          </a:custGeom>
          <a:solidFill>
            <a:srgbClr val="4A8A4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6CBEE1B7-F847-447E-ACB1-75AD69E1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5478" y="3147192"/>
            <a:ext cx="180000" cy="180000"/>
          </a:xfrm>
          <a:custGeom>
            <a:avLst/>
            <a:gdLst>
              <a:gd name="T0" fmla="*/ 120292 w 337"/>
              <a:gd name="T1" fmla="*/ 60146 h 337"/>
              <a:gd name="T2" fmla="*/ 60146 w 337"/>
              <a:gd name="T3" fmla="*/ 120292 h 337"/>
              <a:gd name="T4" fmla="*/ 0 w 337"/>
              <a:gd name="T5" fmla="*/ 60146 h 337"/>
              <a:gd name="T6" fmla="*/ 60146 w 337"/>
              <a:gd name="T7" fmla="*/ 0 h 337"/>
              <a:gd name="T8" fmla="*/ 120292 w 337"/>
              <a:gd name="T9" fmla="*/ 60146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7">
                <a:moveTo>
                  <a:pt x="336" y="168"/>
                </a:moveTo>
                <a:cubicBezTo>
                  <a:pt x="336" y="261"/>
                  <a:pt x="261" y="336"/>
                  <a:pt x="168" y="336"/>
                </a:cubicBezTo>
                <a:cubicBezTo>
                  <a:pt x="75" y="336"/>
                  <a:pt x="0" y="261"/>
                  <a:pt x="0" y="168"/>
                </a:cubicBezTo>
                <a:cubicBezTo>
                  <a:pt x="0" y="75"/>
                  <a:pt x="75" y="0"/>
                  <a:pt x="168" y="0"/>
                </a:cubicBezTo>
                <a:cubicBezTo>
                  <a:pt x="261" y="0"/>
                  <a:pt x="336" y="75"/>
                  <a:pt x="336" y="168"/>
                </a:cubicBezTo>
              </a:path>
            </a:pathLst>
          </a:custGeom>
          <a:solidFill>
            <a:srgbClr val="81072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58AC100A-A5B4-4081-9850-488CDABA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178" y="4231776"/>
            <a:ext cx="180000" cy="180000"/>
          </a:xfrm>
          <a:custGeom>
            <a:avLst/>
            <a:gdLst>
              <a:gd name="T0" fmla="*/ 120292 w 337"/>
              <a:gd name="T1" fmla="*/ 60146 h 337"/>
              <a:gd name="T2" fmla="*/ 60146 w 337"/>
              <a:gd name="T3" fmla="*/ 120292 h 337"/>
              <a:gd name="T4" fmla="*/ 0 w 337"/>
              <a:gd name="T5" fmla="*/ 60146 h 337"/>
              <a:gd name="T6" fmla="*/ 60146 w 337"/>
              <a:gd name="T7" fmla="*/ 0 h 337"/>
              <a:gd name="T8" fmla="*/ 120292 w 337"/>
              <a:gd name="T9" fmla="*/ 60146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7">
                <a:moveTo>
                  <a:pt x="336" y="168"/>
                </a:moveTo>
                <a:cubicBezTo>
                  <a:pt x="336" y="261"/>
                  <a:pt x="261" y="336"/>
                  <a:pt x="168" y="336"/>
                </a:cubicBezTo>
                <a:cubicBezTo>
                  <a:pt x="75" y="336"/>
                  <a:pt x="0" y="261"/>
                  <a:pt x="0" y="168"/>
                </a:cubicBezTo>
                <a:cubicBezTo>
                  <a:pt x="0" y="75"/>
                  <a:pt x="75" y="0"/>
                  <a:pt x="168" y="0"/>
                </a:cubicBezTo>
                <a:cubicBezTo>
                  <a:pt x="261" y="0"/>
                  <a:pt x="336" y="75"/>
                  <a:pt x="336" y="168"/>
                </a:cubicBezTo>
              </a:path>
            </a:pathLst>
          </a:custGeom>
          <a:solidFill>
            <a:srgbClr val="C3633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610A549F-0CEA-42A2-B2FD-52EA1429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497" y="3020077"/>
            <a:ext cx="1498663" cy="1498663"/>
          </a:xfrm>
          <a:custGeom>
            <a:avLst/>
            <a:gdLst>
              <a:gd name="T0" fmla="*/ 1428390 w 3967"/>
              <a:gd name="T1" fmla="*/ 714195 h 3967"/>
              <a:gd name="T2" fmla="*/ 714195 w 3967"/>
              <a:gd name="T3" fmla="*/ 1428390 h 3967"/>
              <a:gd name="T4" fmla="*/ 0 w 3967"/>
              <a:gd name="T5" fmla="*/ 714195 h 3967"/>
              <a:gd name="T6" fmla="*/ 714195 w 3967"/>
              <a:gd name="T7" fmla="*/ 0 h 3967"/>
              <a:gd name="T8" fmla="*/ 1428390 w 3967"/>
              <a:gd name="T9" fmla="*/ 714195 h 39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67" h="3967">
                <a:moveTo>
                  <a:pt x="3966" y="1983"/>
                </a:moveTo>
                <a:cubicBezTo>
                  <a:pt x="3966" y="3078"/>
                  <a:pt x="3078" y="3966"/>
                  <a:pt x="1983" y="3966"/>
                </a:cubicBezTo>
                <a:cubicBezTo>
                  <a:pt x="888" y="3966"/>
                  <a:pt x="0" y="3078"/>
                  <a:pt x="0" y="1983"/>
                </a:cubicBezTo>
                <a:cubicBezTo>
                  <a:pt x="0" y="887"/>
                  <a:pt x="888" y="0"/>
                  <a:pt x="1983" y="0"/>
                </a:cubicBezTo>
                <a:cubicBezTo>
                  <a:pt x="3078" y="0"/>
                  <a:pt x="3966" y="887"/>
                  <a:pt x="3966" y="198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84061D61-7230-4687-99EE-0D69B6CA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135" y="2221912"/>
            <a:ext cx="180000" cy="180000"/>
          </a:xfrm>
          <a:custGeom>
            <a:avLst/>
            <a:gdLst>
              <a:gd name="T0" fmla="*/ 0 w 337"/>
              <a:gd name="T1" fmla="*/ 59966 h 336"/>
              <a:gd name="T2" fmla="*/ 60146 w 337"/>
              <a:gd name="T3" fmla="*/ 120291 h 336"/>
              <a:gd name="T4" fmla="*/ 120292 w 337"/>
              <a:gd name="T5" fmla="*/ 59966 h 336"/>
              <a:gd name="T6" fmla="*/ 60146 w 337"/>
              <a:gd name="T7" fmla="*/ 0 h 336"/>
              <a:gd name="T8" fmla="*/ 0 w 337"/>
              <a:gd name="T9" fmla="*/ 5996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6">
                <a:moveTo>
                  <a:pt x="0" y="167"/>
                </a:moveTo>
                <a:cubicBezTo>
                  <a:pt x="0" y="260"/>
                  <a:pt x="75" y="335"/>
                  <a:pt x="168" y="335"/>
                </a:cubicBezTo>
                <a:cubicBezTo>
                  <a:pt x="261" y="335"/>
                  <a:pt x="336" y="260"/>
                  <a:pt x="336" y="167"/>
                </a:cubicBezTo>
                <a:cubicBezTo>
                  <a:pt x="336" y="74"/>
                  <a:pt x="261" y="0"/>
                  <a:pt x="168" y="0"/>
                </a:cubicBezTo>
                <a:cubicBezTo>
                  <a:pt x="75" y="0"/>
                  <a:pt x="0" y="74"/>
                  <a:pt x="0" y="167"/>
                </a:cubicBezTo>
              </a:path>
            </a:pathLst>
          </a:custGeom>
          <a:solidFill>
            <a:srgbClr val="003F7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reeform 58">
            <a:extLst>
              <a:ext uri="{FF2B5EF4-FFF2-40B4-BE49-F238E27FC236}">
                <a16:creationId xmlns:a16="http://schemas.microsoft.com/office/drawing/2014/main" id="{DFF7CDAA-E42F-4CD7-9B55-FCC30ADEE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605" y="5120980"/>
            <a:ext cx="180000" cy="180000"/>
          </a:xfrm>
          <a:custGeom>
            <a:avLst/>
            <a:gdLst>
              <a:gd name="T0" fmla="*/ 0 w 337"/>
              <a:gd name="T1" fmla="*/ 60146 h 337"/>
              <a:gd name="T2" fmla="*/ 60146 w 337"/>
              <a:gd name="T3" fmla="*/ 0 h 337"/>
              <a:gd name="T4" fmla="*/ 120292 w 337"/>
              <a:gd name="T5" fmla="*/ 60146 h 337"/>
              <a:gd name="T6" fmla="*/ 60146 w 337"/>
              <a:gd name="T7" fmla="*/ 120292 h 337"/>
              <a:gd name="T8" fmla="*/ 0 w 337"/>
              <a:gd name="T9" fmla="*/ 60146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7">
                <a:moveTo>
                  <a:pt x="0" y="168"/>
                </a:moveTo>
                <a:cubicBezTo>
                  <a:pt x="0" y="75"/>
                  <a:pt x="75" y="0"/>
                  <a:pt x="168" y="0"/>
                </a:cubicBezTo>
                <a:cubicBezTo>
                  <a:pt x="261" y="0"/>
                  <a:pt x="336" y="75"/>
                  <a:pt x="336" y="168"/>
                </a:cubicBezTo>
                <a:cubicBezTo>
                  <a:pt x="336" y="261"/>
                  <a:pt x="261" y="336"/>
                  <a:pt x="168" y="336"/>
                </a:cubicBezTo>
                <a:cubicBezTo>
                  <a:pt x="75" y="336"/>
                  <a:pt x="0" y="261"/>
                  <a:pt x="0" y="168"/>
                </a:cubicBezTo>
              </a:path>
            </a:pathLst>
          </a:custGeom>
          <a:solidFill>
            <a:srgbClr val="436B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Freeform 61">
            <a:extLst>
              <a:ext uri="{FF2B5EF4-FFF2-40B4-BE49-F238E27FC236}">
                <a16:creationId xmlns:a16="http://schemas.microsoft.com/office/drawing/2014/main" id="{5BC176FA-C45B-45D4-8AFF-56EF985C2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081" y="2213034"/>
            <a:ext cx="180000" cy="180000"/>
          </a:xfrm>
          <a:custGeom>
            <a:avLst/>
            <a:gdLst>
              <a:gd name="T0" fmla="*/ 120292 w 337"/>
              <a:gd name="T1" fmla="*/ 59966 h 336"/>
              <a:gd name="T2" fmla="*/ 60146 w 337"/>
              <a:gd name="T3" fmla="*/ 120291 h 336"/>
              <a:gd name="T4" fmla="*/ 0 w 337"/>
              <a:gd name="T5" fmla="*/ 59966 h 336"/>
              <a:gd name="T6" fmla="*/ 60146 w 337"/>
              <a:gd name="T7" fmla="*/ 0 h 336"/>
              <a:gd name="T8" fmla="*/ 120292 w 337"/>
              <a:gd name="T9" fmla="*/ 5996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6">
                <a:moveTo>
                  <a:pt x="336" y="167"/>
                </a:moveTo>
                <a:cubicBezTo>
                  <a:pt x="336" y="260"/>
                  <a:pt x="260" y="335"/>
                  <a:pt x="168" y="335"/>
                </a:cubicBezTo>
                <a:cubicBezTo>
                  <a:pt x="75" y="335"/>
                  <a:pt x="0" y="260"/>
                  <a:pt x="0" y="167"/>
                </a:cubicBezTo>
                <a:cubicBezTo>
                  <a:pt x="0" y="74"/>
                  <a:pt x="75" y="0"/>
                  <a:pt x="168" y="0"/>
                </a:cubicBezTo>
                <a:cubicBezTo>
                  <a:pt x="260" y="0"/>
                  <a:pt x="336" y="74"/>
                  <a:pt x="336" y="167"/>
                </a:cubicBezTo>
              </a:path>
            </a:pathLst>
          </a:custGeom>
          <a:solidFill>
            <a:srgbClr val="0085A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19BF70D-1AD1-4555-AE42-87D0CF88016A}"/>
              </a:ext>
            </a:extLst>
          </p:cNvPr>
          <p:cNvSpPr txBox="1">
            <a:spLocks/>
          </p:cNvSpPr>
          <p:nvPr/>
        </p:nvSpPr>
        <p:spPr>
          <a:xfrm>
            <a:off x="295397" y="1976612"/>
            <a:ext cx="4061604" cy="60580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MX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Transparencia y rendición de cuentas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01C49E4-2905-4997-AD23-9BB5B90F9031}"/>
              </a:ext>
            </a:extLst>
          </p:cNvPr>
          <p:cNvSpPr txBox="1">
            <a:spLocks/>
          </p:cNvSpPr>
          <p:nvPr/>
        </p:nvSpPr>
        <p:spPr>
          <a:xfrm>
            <a:off x="120215" y="3865154"/>
            <a:ext cx="3799890" cy="90127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Liderazgo y coordinación en la formulación y evaluación de acciones de política</a:t>
            </a:r>
            <a:endParaRPr lang="es-E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7EC4A740-6751-45F1-A6D1-316151E53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790" y="4628226"/>
            <a:ext cx="840917" cy="1479986"/>
          </a:xfrm>
          <a:custGeom>
            <a:avLst/>
            <a:gdLst>
              <a:gd name="T0" fmla="*/ 0 w 2227"/>
              <a:gd name="T1" fmla="*/ 777515 h 2162"/>
              <a:gd name="T2" fmla="*/ 396344 w 2227"/>
              <a:gd name="T3" fmla="*/ 777515 h 2162"/>
              <a:gd name="T4" fmla="*/ 480221 w 2227"/>
              <a:gd name="T5" fmla="*/ 699080 h 2162"/>
              <a:gd name="T6" fmla="*/ 480221 w 2227"/>
              <a:gd name="T7" fmla="*/ 179897 h 2162"/>
              <a:gd name="T8" fmla="*/ 801328 w 2227"/>
              <a:gd name="T9" fmla="*/ 179897 h 2162"/>
              <a:gd name="T10" fmla="*/ 801328 w 2227"/>
              <a:gd name="T11" fmla="*/ 0 h 21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27" h="2162">
                <a:moveTo>
                  <a:pt x="0" y="2161"/>
                </a:moveTo>
                <a:lnTo>
                  <a:pt x="1101" y="2161"/>
                </a:lnTo>
                <a:cubicBezTo>
                  <a:pt x="1295" y="2161"/>
                  <a:pt x="1334" y="1943"/>
                  <a:pt x="1334" y="1943"/>
                </a:cubicBezTo>
                <a:lnTo>
                  <a:pt x="1334" y="500"/>
                </a:lnTo>
                <a:lnTo>
                  <a:pt x="2226" y="500"/>
                </a:lnTo>
                <a:lnTo>
                  <a:pt x="2226" y="0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Freeform 1">
            <a:extLst>
              <a:ext uri="{FF2B5EF4-FFF2-40B4-BE49-F238E27FC236}">
                <a16:creationId xmlns:a16="http://schemas.microsoft.com/office/drawing/2014/main" id="{8F9B7C05-9C06-42BB-B7F0-96404A59A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124" y="4634949"/>
            <a:ext cx="840917" cy="1479986"/>
          </a:xfrm>
          <a:custGeom>
            <a:avLst/>
            <a:gdLst>
              <a:gd name="T0" fmla="*/ 801328 w 2227"/>
              <a:gd name="T1" fmla="*/ 837840 h 2330"/>
              <a:gd name="T2" fmla="*/ 404984 w 2227"/>
              <a:gd name="T3" fmla="*/ 837840 h 2330"/>
              <a:gd name="T4" fmla="*/ 321107 w 2227"/>
              <a:gd name="T5" fmla="*/ 759416 h 2330"/>
              <a:gd name="T6" fmla="*/ 321107 w 2227"/>
              <a:gd name="T7" fmla="*/ 240308 h 2330"/>
              <a:gd name="T8" fmla="*/ 0 w 2227"/>
              <a:gd name="T9" fmla="*/ 240308 h 2330"/>
              <a:gd name="T10" fmla="*/ 0 w 2227"/>
              <a:gd name="T11" fmla="*/ 0 h 2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27" h="2330">
                <a:moveTo>
                  <a:pt x="2226" y="2329"/>
                </a:moveTo>
                <a:lnTo>
                  <a:pt x="1125" y="2329"/>
                </a:lnTo>
                <a:cubicBezTo>
                  <a:pt x="931" y="2329"/>
                  <a:pt x="892" y="2111"/>
                  <a:pt x="892" y="2111"/>
                </a:cubicBezTo>
                <a:lnTo>
                  <a:pt x="892" y="668"/>
                </a:lnTo>
                <a:lnTo>
                  <a:pt x="0" y="66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Freeform 3">
            <a:extLst>
              <a:ext uri="{FF2B5EF4-FFF2-40B4-BE49-F238E27FC236}">
                <a16:creationId xmlns:a16="http://schemas.microsoft.com/office/drawing/2014/main" id="{15098C89-B22D-436B-8F04-C2121571D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9803" y="6031560"/>
            <a:ext cx="180000" cy="180000"/>
          </a:xfrm>
          <a:custGeom>
            <a:avLst/>
            <a:gdLst>
              <a:gd name="T0" fmla="*/ 120292 w 337"/>
              <a:gd name="T1" fmla="*/ 60146 h 337"/>
              <a:gd name="T2" fmla="*/ 60146 w 337"/>
              <a:gd name="T3" fmla="*/ 0 h 337"/>
              <a:gd name="T4" fmla="*/ 0 w 337"/>
              <a:gd name="T5" fmla="*/ 60146 h 337"/>
              <a:gd name="T6" fmla="*/ 60146 w 337"/>
              <a:gd name="T7" fmla="*/ 120292 h 337"/>
              <a:gd name="T8" fmla="*/ 120292 w 337"/>
              <a:gd name="T9" fmla="*/ 60146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7">
                <a:moveTo>
                  <a:pt x="336" y="168"/>
                </a:moveTo>
                <a:cubicBezTo>
                  <a:pt x="336" y="75"/>
                  <a:pt x="260" y="0"/>
                  <a:pt x="168" y="0"/>
                </a:cubicBezTo>
                <a:cubicBezTo>
                  <a:pt x="75" y="0"/>
                  <a:pt x="0" y="75"/>
                  <a:pt x="0" y="168"/>
                </a:cubicBezTo>
                <a:cubicBezTo>
                  <a:pt x="0" y="261"/>
                  <a:pt x="75" y="336"/>
                  <a:pt x="168" y="336"/>
                </a:cubicBezTo>
                <a:cubicBezTo>
                  <a:pt x="260" y="336"/>
                  <a:pt x="336" y="261"/>
                  <a:pt x="336" y="168"/>
                </a:cubicBezTo>
              </a:path>
            </a:pathLst>
          </a:custGeom>
          <a:solidFill>
            <a:srgbClr val="D28D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C99E2571-320B-41B7-8C2A-883E8B4C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981" y="6013804"/>
            <a:ext cx="180000" cy="180000"/>
          </a:xfrm>
          <a:custGeom>
            <a:avLst/>
            <a:gdLst>
              <a:gd name="T0" fmla="*/ 120292 w 337"/>
              <a:gd name="T1" fmla="*/ 60146 h 337"/>
              <a:gd name="T2" fmla="*/ 60146 w 337"/>
              <a:gd name="T3" fmla="*/ 0 h 337"/>
              <a:gd name="T4" fmla="*/ 0 w 337"/>
              <a:gd name="T5" fmla="*/ 60146 h 337"/>
              <a:gd name="T6" fmla="*/ 60146 w 337"/>
              <a:gd name="T7" fmla="*/ 120292 h 337"/>
              <a:gd name="T8" fmla="*/ 120292 w 337"/>
              <a:gd name="T9" fmla="*/ 60146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" h="337">
                <a:moveTo>
                  <a:pt x="336" y="168"/>
                </a:moveTo>
                <a:cubicBezTo>
                  <a:pt x="336" y="75"/>
                  <a:pt x="260" y="0"/>
                  <a:pt x="168" y="0"/>
                </a:cubicBezTo>
                <a:cubicBezTo>
                  <a:pt x="75" y="0"/>
                  <a:pt x="0" y="75"/>
                  <a:pt x="0" y="168"/>
                </a:cubicBezTo>
                <a:cubicBezTo>
                  <a:pt x="0" y="261"/>
                  <a:pt x="75" y="336"/>
                  <a:pt x="168" y="336"/>
                </a:cubicBezTo>
                <a:cubicBezTo>
                  <a:pt x="260" y="336"/>
                  <a:pt x="336" y="261"/>
                  <a:pt x="336" y="168"/>
                </a:cubicBezTo>
              </a:path>
            </a:pathLst>
          </a:custGeom>
          <a:solidFill>
            <a:srgbClr val="B78139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263AFDD-A9E1-4FDB-B560-97CC8871C701}"/>
              </a:ext>
            </a:extLst>
          </p:cNvPr>
          <p:cNvSpPr/>
          <p:nvPr/>
        </p:nvSpPr>
        <p:spPr>
          <a:xfrm>
            <a:off x="-337856" y="2919158"/>
            <a:ext cx="4374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MX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Participación </a:t>
            </a:r>
            <a:r>
              <a:rPr lang="es-MX" sz="16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/>
              </a:rPr>
              <a:t>ciudadana y coordinación interinstitucional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79A87A4-3AC3-4FB1-BA09-88A83C87E5D2}"/>
              </a:ext>
            </a:extLst>
          </p:cNvPr>
          <p:cNvSpPr/>
          <p:nvPr/>
        </p:nvSpPr>
        <p:spPr>
          <a:xfrm>
            <a:off x="7468061" y="2069868"/>
            <a:ext cx="4428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B0F0"/>
              </a:buClr>
              <a:buSzPts val="2800"/>
            </a:pPr>
            <a:r>
              <a:rPr lang="es-MX" sz="1600" b="1" kern="1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/>
              </a:rPr>
              <a:t>Priorización de acciones para el desarrollo con planes territoriales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E9D605B-000C-456A-ACCA-B44A7F89C7FD}"/>
              </a:ext>
            </a:extLst>
          </p:cNvPr>
          <p:cNvSpPr/>
          <p:nvPr/>
        </p:nvSpPr>
        <p:spPr>
          <a:xfrm>
            <a:off x="7985479" y="3045600"/>
            <a:ext cx="3480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ES" sz="1600" b="1" kern="1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/>
              </a:rPr>
              <a:t>Atención a grupos vulnerables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6E419CA9-55DD-4889-9CB9-90AAFFE67371}"/>
              </a:ext>
            </a:extLst>
          </p:cNvPr>
          <p:cNvSpPr/>
          <p:nvPr/>
        </p:nvSpPr>
        <p:spPr>
          <a:xfrm>
            <a:off x="7998116" y="3892890"/>
            <a:ext cx="4193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ES" sz="1600" b="1" kern="1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/>
              </a:rPr>
              <a:t>Gestión de riesgos naturales y antropogénicos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B52591D-B244-4AE7-8AFA-E51080379FA4}"/>
              </a:ext>
            </a:extLst>
          </p:cNvPr>
          <p:cNvSpPr/>
          <p:nvPr/>
        </p:nvSpPr>
        <p:spPr>
          <a:xfrm>
            <a:off x="7468062" y="4924816"/>
            <a:ext cx="4428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GT" sz="1600" b="1" kern="1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/>
              </a:rPr>
              <a:t>Coordinación entre políticas municipales y nacionales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46881D7-30F6-4379-982E-47A2D88B9F6B}"/>
              </a:ext>
            </a:extLst>
          </p:cNvPr>
          <p:cNvSpPr/>
          <p:nvPr/>
        </p:nvSpPr>
        <p:spPr>
          <a:xfrm>
            <a:off x="7006053" y="5911167"/>
            <a:ext cx="4890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ts val="2800"/>
            </a:pPr>
            <a:r>
              <a:rPr lang="es-GT" sz="1600" b="1" kern="1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/>
              </a:rPr>
              <a:t>Eficacia en la cooperación </a:t>
            </a:r>
            <a:r>
              <a:rPr lang="es-GT" sz="1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internacional </a:t>
            </a:r>
          </a:p>
          <a:p>
            <a:pPr>
              <a:buClr>
                <a:srgbClr val="00B0F0"/>
              </a:buClr>
              <a:buSzPts val="2800"/>
            </a:pPr>
            <a:r>
              <a:rPr lang="es-GT" sz="1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coordinada y alineada con las prioridades</a:t>
            </a:r>
          </a:p>
        </p:txBody>
      </p:sp>
      <p:pic>
        <p:nvPicPr>
          <p:cNvPr id="36" name="Picture 2" descr="https://odsterritorioecuador.ec/wp-content/uploads/2017/12/ODS17Alianzas.png">
            <a:extLst>
              <a:ext uri="{FF2B5EF4-FFF2-40B4-BE49-F238E27FC236}">
                <a16:creationId xmlns:a16="http://schemas.microsoft.com/office/drawing/2014/main" id="{7FD82010-B885-4FA6-8BF6-5A526B1CC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t="36016" r="28045" b="31433"/>
          <a:stretch/>
        </p:blipFill>
        <p:spPr bwMode="auto">
          <a:xfrm>
            <a:off x="5121322" y="3006899"/>
            <a:ext cx="1606966" cy="15630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3840A2C0-5F48-44A9-ABFA-A1EDB55B0A66}"/>
              </a:ext>
            </a:extLst>
          </p:cNvPr>
          <p:cNvSpPr/>
          <p:nvPr/>
        </p:nvSpPr>
        <p:spPr>
          <a:xfrm>
            <a:off x="746594" y="4998955"/>
            <a:ext cx="3799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ES" sz="16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/>
              </a:rPr>
              <a:t>Modernización e innovación de la gestión pública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3A7CE67-3F48-4B94-B014-94BBBA37255B}"/>
              </a:ext>
            </a:extLst>
          </p:cNvPr>
          <p:cNvSpPr/>
          <p:nvPr/>
        </p:nvSpPr>
        <p:spPr>
          <a:xfrm>
            <a:off x="949935" y="5772659"/>
            <a:ext cx="4171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  <a:buClr>
                <a:srgbClr val="00B0F0"/>
              </a:buClr>
              <a:buSzPts val="2800"/>
            </a:pPr>
            <a:r>
              <a:rPr lang="es-GT" sz="1600" b="1" kern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/>
              </a:rPr>
              <a:t>Cumplimiento de compromisos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351074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7;p4">
            <a:extLst>
              <a:ext uri="{FF2B5EF4-FFF2-40B4-BE49-F238E27FC236}">
                <a16:creationId xmlns:a16="http://schemas.microsoft.com/office/drawing/2014/main" id="{E9E0E19C-A5BA-4F3A-991B-C888CDE39222}"/>
              </a:ext>
            </a:extLst>
          </p:cNvPr>
          <p:cNvSpPr txBox="1"/>
          <p:nvPr/>
        </p:nvSpPr>
        <p:spPr>
          <a:xfrm>
            <a:off x="2522643" y="902872"/>
            <a:ext cx="4633935" cy="70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800"/>
              <a:buFont typeface="Arial"/>
              <a:buNone/>
            </a:pPr>
            <a:r>
              <a:rPr lang="es-GT" sz="2800" b="1" i="0" u="none" strike="noStrike" cap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Ejes estratégicos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oogle Shape;133;p4">
            <a:extLst>
              <a:ext uri="{FF2B5EF4-FFF2-40B4-BE49-F238E27FC236}">
                <a16:creationId xmlns:a16="http://schemas.microsoft.com/office/drawing/2014/main" id="{016AD4D0-0661-4D3F-B9F4-315D722044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51606" y="1927705"/>
            <a:ext cx="23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4;p4">
            <a:extLst>
              <a:ext uri="{FF2B5EF4-FFF2-40B4-BE49-F238E27FC236}">
                <a16:creationId xmlns:a16="http://schemas.microsoft.com/office/drawing/2014/main" id="{E66F4558-934E-4EB0-BEFD-50D3BA7ED6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9534" y="1947589"/>
            <a:ext cx="23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6;p4">
            <a:extLst>
              <a:ext uri="{FF2B5EF4-FFF2-40B4-BE49-F238E27FC236}">
                <a16:creationId xmlns:a16="http://schemas.microsoft.com/office/drawing/2014/main" id="{88715135-BE99-4C0C-B689-99C9429956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5723" y="1872603"/>
            <a:ext cx="23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1;p5">
            <a:extLst>
              <a:ext uri="{FF2B5EF4-FFF2-40B4-BE49-F238E27FC236}">
                <a16:creationId xmlns:a16="http://schemas.microsoft.com/office/drawing/2014/main" id="{1477BF52-8FDF-4F79-A9AC-D66556D6CE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65777" y="4577279"/>
            <a:ext cx="23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2;p5">
            <a:extLst>
              <a:ext uri="{FF2B5EF4-FFF2-40B4-BE49-F238E27FC236}">
                <a16:creationId xmlns:a16="http://schemas.microsoft.com/office/drawing/2014/main" id="{C13E7502-2640-4DD0-9CC8-620382A28F1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1606" y="4587221"/>
            <a:ext cx="23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53;p5">
            <a:extLst>
              <a:ext uri="{FF2B5EF4-FFF2-40B4-BE49-F238E27FC236}">
                <a16:creationId xmlns:a16="http://schemas.microsoft.com/office/drawing/2014/main" id="{E2A0F664-90C7-4870-8861-851CA05D968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89534" y="4555378"/>
            <a:ext cx="23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4;p5">
            <a:extLst>
              <a:ext uri="{FF2B5EF4-FFF2-40B4-BE49-F238E27FC236}">
                <a16:creationId xmlns:a16="http://schemas.microsoft.com/office/drawing/2014/main" id="{FA52D1BB-B7B7-419D-A209-E08B9ED99D0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5777" y="1947589"/>
            <a:ext cx="23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5;p5">
            <a:extLst>
              <a:ext uri="{FF2B5EF4-FFF2-40B4-BE49-F238E27FC236}">
                <a16:creationId xmlns:a16="http://schemas.microsoft.com/office/drawing/2014/main" id="{22B2ECE9-743B-4882-BAA2-010817D0B3D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55723" y="4555378"/>
            <a:ext cx="234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id="{521D30A9-0AED-4E4E-9818-9E9410D9CB30}"/>
              </a:ext>
            </a:extLst>
          </p:cNvPr>
          <p:cNvSpPr/>
          <p:nvPr/>
        </p:nvSpPr>
        <p:spPr>
          <a:xfrm>
            <a:off x="741232" y="1674538"/>
            <a:ext cx="715618" cy="715618"/>
          </a:xfrm>
          <a:prstGeom prst="ellipse">
            <a:avLst/>
          </a:prstGeom>
          <a:solidFill>
            <a:srgbClr val="2B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95109FA0-4E61-4876-80A3-7761AA1D3529}"/>
              </a:ext>
            </a:extLst>
          </p:cNvPr>
          <p:cNvSpPr/>
          <p:nvPr/>
        </p:nvSpPr>
        <p:spPr>
          <a:xfrm>
            <a:off x="820746" y="1754052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5" name="TextBox 56">
            <a:extLst>
              <a:ext uri="{FF2B5EF4-FFF2-40B4-BE49-F238E27FC236}">
                <a16:creationId xmlns:a16="http://schemas.microsoft.com/office/drawing/2014/main" id="{3CFD1825-B1BE-4F1E-9E08-B3A4B9CC5B17}"/>
              </a:ext>
            </a:extLst>
          </p:cNvPr>
          <p:cNvSpPr txBox="1"/>
          <p:nvPr/>
        </p:nvSpPr>
        <p:spPr>
          <a:xfrm>
            <a:off x="954611" y="1863071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2BBCAA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C9ED8069-96CD-455C-A826-DA081E63A7A0}"/>
              </a:ext>
            </a:extLst>
          </p:cNvPr>
          <p:cNvSpPr/>
          <p:nvPr/>
        </p:nvSpPr>
        <p:spPr>
          <a:xfrm>
            <a:off x="2997236" y="1754052"/>
            <a:ext cx="715618" cy="715618"/>
          </a:xfrm>
          <a:prstGeom prst="ellipse">
            <a:avLst/>
          </a:prstGeom>
          <a:solidFill>
            <a:srgbClr val="B93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3881D5B0-973F-41E0-9640-74EB616F2D1F}"/>
              </a:ext>
            </a:extLst>
          </p:cNvPr>
          <p:cNvSpPr/>
          <p:nvPr/>
        </p:nvSpPr>
        <p:spPr>
          <a:xfrm>
            <a:off x="3076750" y="1833566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8" name="TextBox 56">
            <a:extLst>
              <a:ext uri="{FF2B5EF4-FFF2-40B4-BE49-F238E27FC236}">
                <a16:creationId xmlns:a16="http://schemas.microsoft.com/office/drawing/2014/main" id="{1C85B0A9-0D98-416D-BA2D-C6A25E261CE3}"/>
              </a:ext>
            </a:extLst>
          </p:cNvPr>
          <p:cNvSpPr txBox="1"/>
          <p:nvPr/>
        </p:nvSpPr>
        <p:spPr>
          <a:xfrm>
            <a:off x="3210615" y="1942585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810729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9A424FF7-2EA1-44DD-87F8-C7ADCB807C47}"/>
              </a:ext>
            </a:extLst>
          </p:cNvPr>
          <p:cNvSpPr/>
          <p:nvPr/>
        </p:nvSpPr>
        <p:spPr>
          <a:xfrm>
            <a:off x="5127590" y="1754052"/>
            <a:ext cx="715618" cy="715618"/>
          </a:xfrm>
          <a:prstGeom prst="ellipse">
            <a:avLst/>
          </a:prstGeom>
          <a:solidFill>
            <a:srgbClr val="41A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F0D1C859-508E-43B1-A4BF-F9F90B363B0D}"/>
              </a:ext>
            </a:extLst>
          </p:cNvPr>
          <p:cNvSpPr/>
          <p:nvPr/>
        </p:nvSpPr>
        <p:spPr>
          <a:xfrm>
            <a:off x="5207104" y="1833566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1" name="TextBox 56">
            <a:extLst>
              <a:ext uri="{FF2B5EF4-FFF2-40B4-BE49-F238E27FC236}">
                <a16:creationId xmlns:a16="http://schemas.microsoft.com/office/drawing/2014/main" id="{D8551436-3F2B-406D-94E0-386F08EE75A3}"/>
              </a:ext>
            </a:extLst>
          </p:cNvPr>
          <p:cNvSpPr txBox="1"/>
          <p:nvPr/>
        </p:nvSpPr>
        <p:spPr>
          <a:xfrm>
            <a:off x="5340969" y="1942585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41A9D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</a:t>
            </a:r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40F832F4-10C8-4134-92BD-30F9FD4AE4F4}"/>
              </a:ext>
            </a:extLst>
          </p:cNvPr>
          <p:cNvSpPr/>
          <p:nvPr/>
        </p:nvSpPr>
        <p:spPr>
          <a:xfrm>
            <a:off x="7251831" y="1736296"/>
            <a:ext cx="715618" cy="715618"/>
          </a:xfrm>
          <a:prstGeom prst="ellipse">
            <a:avLst/>
          </a:prstGeom>
          <a:solidFill>
            <a:srgbClr val="007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2F96C0B7-73D5-4434-BE83-0D4A0784F4CE}"/>
              </a:ext>
            </a:extLst>
          </p:cNvPr>
          <p:cNvSpPr/>
          <p:nvPr/>
        </p:nvSpPr>
        <p:spPr>
          <a:xfrm>
            <a:off x="7331345" y="1815810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4" name="TextBox 56">
            <a:extLst>
              <a:ext uri="{FF2B5EF4-FFF2-40B4-BE49-F238E27FC236}">
                <a16:creationId xmlns:a16="http://schemas.microsoft.com/office/drawing/2014/main" id="{E15DA1B6-34A6-4047-823E-2C669A7AB8AF}"/>
              </a:ext>
            </a:extLst>
          </p:cNvPr>
          <p:cNvSpPr txBox="1"/>
          <p:nvPr/>
        </p:nvSpPr>
        <p:spPr>
          <a:xfrm>
            <a:off x="7465210" y="1924829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00726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</a:t>
            </a:r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5AA8C929-2360-40BF-8F77-B54F4478C9D9}"/>
              </a:ext>
            </a:extLst>
          </p:cNvPr>
          <p:cNvSpPr/>
          <p:nvPr/>
        </p:nvSpPr>
        <p:spPr>
          <a:xfrm>
            <a:off x="9574851" y="1736296"/>
            <a:ext cx="715618" cy="715618"/>
          </a:xfrm>
          <a:prstGeom prst="ellipse">
            <a:avLst/>
          </a:prstGeom>
          <a:solidFill>
            <a:srgbClr val="F8A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17C6CDAF-7C0B-42A6-8C8A-28D2E748ACD9}"/>
              </a:ext>
            </a:extLst>
          </p:cNvPr>
          <p:cNvSpPr/>
          <p:nvPr/>
        </p:nvSpPr>
        <p:spPr>
          <a:xfrm>
            <a:off x="9654365" y="1815810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7" name="TextBox 56">
            <a:extLst>
              <a:ext uri="{FF2B5EF4-FFF2-40B4-BE49-F238E27FC236}">
                <a16:creationId xmlns:a16="http://schemas.microsoft.com/office/drawing/2014/main" id="{DB00345E-31C0-4939-91E5-9D80681551B8}"/>
              </a:ext>
            </a:extLst>
          </p:cNvPr>
          <p:cNvSpPr txBox="1"/>
          <p:nvPr/>
        </p:nvSpPr>
        <p:spPr>
          <a:xfrm>
            <a:off x="9788230" y="1924829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F8A03D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</a:t>
            </a: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263F52EA-8689-4E69-BFEF-4BE23C835C7C}"/>
              </a:ext>
            </a:extLst>
          </p:cNvPr>
          <p:cNvSpPr/>
          <p:nvPr/>
        </p:nvSpPr>
        <p:spPr>
          <a:xfrm>
            <a:off x="545622" y="4451861"/>
            <a:ext cx="715618" cy="715618"/>
          </a:xfrm>
          <a:prstGeom prst="ellipse">
            <a:avLst/>
          </a:prstGeom>
          <a:solidFill>
            <a:srgbClr val="0A2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9" name="Oval 8">
            <a:extLst>
              <a:ext uri="{FF2B5EF4-FFF2-40B4-BE49-F238E27FC236}">
                <a16:creationId xmlns:a16="http://schemas.microsoft.com/office/drawing/2014/main" id="{7A71FB17-1A0D-42EA-8701-6D8A85A117AB}"/>
              </a:ext>
            </a:extLst>
          </p:cNvPr>
          <p:cNvSpPr/>
          <p:nvPr/>
        </p:nvSpPr>
        <p:spPr>
          <a:xfrm>
            <a:off x="625136" y="4531375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0" name="TextBox 56">
            <a:extLst>
              <a:ext uri="{FF2B5EF4-FFF2-40B4-BE49-F238E27FC236}">
                <a16:creationId xmlns:a16="http://schemas.microsoft.com/office/drawing/2014/main" id="{801C2D3A-3DE2-4150-AF3B-2A64C23D7A08}"/>
              </a:ext>
            </a:extLst>
          </p:cNvPr>
          <p:cNvSpPr txBox="1"/>
          <p:nvPr/>
        </p:nvSpPr>
        <p:spPr>
          <a:xfrm>
            <a:off x="759001" y="4640394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0A2270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</a:t>
            </a: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62808F9A-E65B-4D1F-836E-5A50BCB0C443}"/>
              </a:ext>
            </a:extLst>
          </p:cNvPr>
          <p:cNvSpPr/>
          <p:nvPr/>
        </p:nvSpPr>
        <p:spPr>
          <a:xfrm>
            <a:off x="2973175" y="4451861"/>
            <a:ext cx="715618" cy="715618"/>
          </a:xfrm>
          <a:prstGeom prst="ellipse">
            <a:avLst/>
          </a:prstGeom>
          <a:solidFill>
            <a:srgbClr val="366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2" name="Oval 8">
            <a:extLst>
              <a:ext uri="{FF2B5EF4-FFF2-40B4-BE49-F238E27FC236}">
                <a16:creationId xmlns:a16="http://schemas.microsoft.com/office/drawing/2014/main" id="{9CEADCF7-3AEB-4FCD-9001-8220244E5987}"/>
              </a:ext>
            </a:extLst>
          </p:cNvPr>
          <p:cNvSpPr/>
          <p:nvPr/>
        </p:nvSpPr>
        <p:spPr>
          <a:xfrm>
            <a:off x="3052689" y="4531375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3" name="TextBox 56">
            <a:extLst>
              <a:ext uri="{FF2B5EF4-FFF2-40B4-BE49-F238E27FC236}">
                <a16:creationId xmlns:a16="http://schemas.microsoft.com/office/drawing/2014/main" id="{42461D71-7FAE-4EE4-8A50-8696B65EFA3E}"/>
              </a:ext>
            </a:extLst>
          </p:cNvPr>
          <p:cNvSpPr txBox="1"/>
          <p:nvPr/>
        </p:nvSpPr>
        <p:spPr>
          <a:xfrm>
            <a:off x="3186554" y="4640394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36648E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</a:t>
            </a:r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B4ED60AC-018A-4CAE-A4AD-69162B9A74F6}"/>
              </a:ext>
            </a:extLst>
          </p:cNvPr>
          <p:cNvSpPr/>
          <p:nvPr/>
        </p:nvSpPr>
        <p:spPr>
          <a:xfrm>
            <a:off x="5188021" y="4490344"/>
            <a:ext cx="715618" cy="715618"/>
          </a:xfrm>
          <a:prstGeom prst="ellipse">
            <a:avLst/>
          </a:prstGeom>
          <a:solidFill>
            <a:srgbClr val="85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9EDA12F9-C9BD-41D5-BFEA-C45732C0F3D2}"/>
              </a:ext>
            </a:extLst>
          </p:cNvPr>
          <p:cNvSpPr/>
          <p:nvPr/>
        </p:nvSpPr>
        <p:spPr>
          <a:xfrm>
            <a:off x="5267535" y="4569858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6" name="TextBox 56">
            <a:extLst>
              <a:ext uri="{FF2B5EF4-FFF2-40B4-BE49-F238E27FC236}">
                <a16:creationId xmlns:a16="http://schemas.microsoft.com/office/drawing/2014/main" id="{448B1419-6A4D-4707-80E7-82C940B9EAFD}"/>
              </a:ext>
            </a:extLst>
          </p:cNvPr>
          <p:cNvSpPr txBox="1"/>
          <p:nvPr/>
        </p:nvSpPr>
        <p:spPr>
          <a:xfrm>
            <a:off x="5401400" y="4678877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85B77D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</a:t>
            </a: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A456CB89-694A-45A2-9ABD-A884BD0C4A10}"/>
              </a:ext>
            </a:extLst>
          </p:cNvPr>
          <p:cNvSpPr/>
          <p:nvPr/>
        </p:nvSpPr>
        <p:spPr>
          <a:xfrm>
            <a:off x="7338962" y="4507453"/>
            <a:ext cx="715618" cy="715618"/>
          </a:xfrm>
          <a:prstGeom prst="ellipse">
            <a:avLst/>
          </a:prstGeom>
          <a:solidFill>
            <a:srgbClr val="A84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8" name="Oval 8">
            <a:extLst>
              <a:ext uri="{FF2B5EF4-FFF2-40B4-BE49-F238E27FC236}">
                <a16:creationId xmlns:a16="http://schemas.microsoft.com/office/drawing/2014/main" id="{C1C7ABA0-021D-484D-8951-2BD057D22714}"/>
              </a:ext>
            </a:extLst>
          </p:cNvPr>
          <p:cNvSpPr/>
          <p:nvPr/>
        </p:nvSpPr>
        <p:spPr>
          <a:xfrm>
            <a:off x="7418476" y="4586967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9" name="TextBox 56">
            <a:extLst>
              <a:ext uri="{FF2B5EF4-FFF2-40B4-BE49-F238E27FC236}">
                <a16:creationId xmlns:a16="http://schemas.microsoft.com/office/drawing/2014/main" id="{4E16921A-C250-4FFA-800C-B764FE01B8B1}"/>
              </a:ext>
            </a:extLst>
          </p:cNvPr>
          <p:cNvSpPr txBox="1"/>
          <p:nvPr/>
        </p:nvSpPr>
        <p:spPr>
          <a:xfrm>
            <a:off x="7552342" y="4695986"/>
            <a:ext cx="28886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A8431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9</a:t>
            </a:r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5D915F35-D508-4177-BB3D-B2A3DE22F74A}"/>
              </a:ext>
            </a:extLst>
          </p:cNvPr>
          <p:cNvSpPr/>
          <p:nvPr/>
        </p:nvSpPr>
        <p:spPr>
          <a:xfrm>
            <a:off x="9537967" y="4458197"/>
            <a:ext cx="715618" cy="715618"/>
          </a:xfrm>
          <a:prstGeom prst="ellipse">
            <a:avLst/>
          </a:prstGeom>
          <a:solidFill>
            <a:srgbClr val="7B5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277C4A8F-657A-4957-B0F8-783DAB15FA89}"/>
              </a:ext>
            </a:extLst>
          </p:cNvPr>
          <p:cNvSpPr/>
          <p:nvPr/>
        </p:nvSpPr>
        <p:spPr>
          <a:xfrm>
            <a:off x="9617481" y="4537711"/>
            <a:ext cx="556591" cy="5565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42" name="TextBox 56">
            <a:extLst>
              <a:ext uri="{FF2B5EF4-FFF2-40B4-BE49-F238E27FC236}">
                <a16:creationId xmlns:a16="http://schemas.microsoft.com/office/drawing/2014/main" id="{9E1A24B2-57FD-4225-83EE-BBF1BF820A32}"/>
              </a:ext>
            </a:extLst>
          </p:cNvPr>
          <p:cNvSpPr txBox="1"/>
          <p:nvPr/>
        </p:nvSpPr>
        <p:spPr>
          <a:xfrm>
            <a:off x="9699249" y="4646730"/>
            <a:ext cx="39305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rgbClr val="7B56B7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10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D7DA1020-8FD9-4ED2-BF6A-98209CBE83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8004" y="1824030"/>
            <a:ext cx="2425276" cy="224528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8A44426-A4BB-489C-9638-1267CD1EA3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329" y="4597163"/>
            <a:ext cx="2376891" cy="22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9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E4B5007D-720F-46B7-BA4A-957249E7409A}"/>
              </a:ext>
            </a:extLst>
          </p:cNvPr>
          <p:cNvCxnSpPr/>
          <p:nvPr/>
        </p:nvCxnSpPr>
        <p:spPr>
          <a:xfrm>
            <a:off x="6813036" y="2770168"/>
            <a:ext cx="0" cy="386050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70C688C-79A4-48C0-A6B9-C389E054F980}"/>
              </a:ext>
            </a:extLst>
          </p:cNvPr>
          <p:cNvCxnSpPr/>
          <p:nvPr/>
        </p:nvCxnSpPr>
        <p:spPr>
          <a:xfrm>
            <a:off x="973973" y="2826607"/>
            <a:ext cx="0" cy="386050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206;g1f3c41a5141_0_0">
            <a:extLst>
              <a:ext uri="{FF2B5EF4-FFF2-40B4-BE49-F238E27FC236}">
                <a16:creationId xmlns:a16="http://schemas.microsoft.com/office/drawing/2014/main" id="{80EE6A1C-0380-47C6-92FC-CC1DAC0D2B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2091" y="1088031"/>
            <a:ext cx="1860512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9;g1f3c41a5141_0_0">
            <a:extLst>
              <a:ext uri="{FF2B5EF4-FFF2-40B4-BE49-F238E27FC236}">
                <a16:creationId xmlns:a16="http://schemas.microsoft.com/office/drawing/2014/main" id="{350C6CCD-E3D3-468D-95CA-308EB4ED1F54}"/>
              </a:ext>
            </a:extLst>
          </p:cNvPr>
          <p:cNvSpPr/>
          <p:nvPr/>
        </p:nvSpPr>
        <p:spPr>
          <a:xfrm>
            <a:off x="4382603" y="1309477"/>
            <a:ext cx="6800431" cy="1271851"/>
          </a:xfrm>
          <a:prstGeom prst="roundRect">
            <a:avLst>
              <a:gd name="adj" fmla="val 16667"/>
            </a:avLst>
          </a:prstGeom>
          <a:solidFill>
            <a:srgbClr val="2BBCAA">
              <a:alpha val="50196"/>
            </a:srgbClr>
          </a:solidFill>
          <a:ln w="28575" cap="flat" cmpd="sng">
            <a:solidFill>
              <a:srgbClr val="00206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GT" sz="16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Sistema Nacional Anticorrupción y administración pública eficaz. </a:t>
            </a:r>
            <a:r>
              <a:rPr lang="es-GT" sz="16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Tiene como objetivo fortalecer la gobernabilidad y promover el desarrollo sostenible en Guatemala. </a:t>
            </a:r>
            <a:endParaRPr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83F3606E-0629-4600-8BD3-BA49A99FD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26" y="310626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1E84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A0FD56C7-D8D5-4146-B60A-4221D2FD5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86" y="321032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147DC2F0-EC38-49BD-B576-AD2FBBB12DC7}"/>
              </a:ext>
            </a:extLst>
          </p:cNvPr>
          <p:cNvGrpSpPr/>
          <p:nvPr/>
        </p:nvGrpSpPr>
        <p:grpSpPr>
          <a:xfrm>
            <a:off x="664826" y="3937992"/>
            <a:ext cx="600659" cy="599139"/>
            <a:chOff x="664826" y="4020288"/>
            <a:chExt cx="600659" cy="599139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195F624-D21B-479C-868E-847C3B8F6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26" y="4020288"/>
              <a:ext cx="600659" cy="599139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rgbClr val="2BBCA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DEC6F5F-C839-475B-AAC8-76B1A7938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86" y="4123587"/>
              <a:ext cx="392540" cy="392540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4201DA7A-5450-40E9-936C-6B1CBB593D4E}"/>
              </a:ext>
            </a:extLst>
          </p:cNvPr>
          <p:cNvSpPr txBox="1">
            <a:spLocks/>
          </p:cNvSpPr>
          <p:nvPr/>
        </p:nvSpPr>
        <p:spPr>
          <a:xfrm>
            <a:off x="1369545" y="3082861"/>
            <a:ext cx="4320000" cy="628890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Compromiso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por una función pública sin corrupción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465E-6B6D-46AA-A5DF-7E6303C5A408}"/>
              </a:ext>
            </a:extLst>
          </p:cNvPr>
          <p:cNvSpPr txBox="1">
            <a:spLocks/>
          </p:cNvSpPr>
          <p:nvPr/>
        </p:nvSpPr>
        <p:spPr>
          <a:xfrm>
            <a:off x="1413890" y="4023793"/>
            <a:ext cx="4312075" cy="628890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Garantizar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una administración pública transparente y que rinda cuentas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4D33F0A-99AB-49E0-94C8-3F225C6AD9F6}"/>
              </a:ext>
            </a:extLst>
          </p:cNvPr>
          <p:cNvSpPr txBox="1">
            <a:spLocks/>
          </p:cNvSpPr>
          <p:nvPr/>
        </p:nvSpPr>
        <p:spPr>
          <a:xfrm>
            <a:off x="1405965" y="4912665"/>
            <a:ext cx="4320000" cy="628890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Mejorar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y hacer eficientes los procesos de planificación y presupuesto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0596DF6-007D-4A2A-BDDB-88DF311B31D3}"/>
              </a:ext>
            </a:extLst>
          </p:cNvPr>
          <p:cNvSpPr/>
          <p:nvPr/>
        </p:nvSpPr>
        <p:spPr>
          <a:xfrm>
            <a:off x="1405965" y="5792402"/>
            <a:ext cx="4327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Fortalecer mecanismos de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Gobierno Abierto y Electrónico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DB7CEA3-E001-49D9-9AB8-6DF4A8B8B1D0}"/>
              </a:ext>
            </a:extLst>
          </p:cNvPr>
          <p:cNvGrpSpPr/>
          <p:nvPr/>
        </p:nvGrpSpPr>
        <p:grpSpPr>
          <a:xfrm>
            <a:off x="664826" y="4830684"/>
            <a:ext cx="600659" cy="599139"/>
            <a:chOff x="664826" y="4885548"/>
            <a:chExt cx="600659" cy="599139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5E5EF42-6978-40A9-B11F-FFF81372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26" y="4885548"/>
              <a:ext cx="600659" cy="599139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rgbClr val="218D7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AD9384E-2965-4E03-BB7B-06342EC33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25" y="4988847"/>
              <a:ext cx="392540" cy="392540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" name="Freeform 12">
            <a:extLst>
              <a:ext uri="{FF2B5EF4-FFF2-40B4-BE49-F238E27FC236}">
                <a16:creationId xmlns:a16="http://schemas.microsoft.com/office/drawing/2014/main" id="{EA90537F-9DD2-4DB5-A0B1-AF66EC2C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26" y="572681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2BBCA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5AF0A421-D841-473B-AF2D-234A82A6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5" y="583011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E546608-2D1E-425B-9AF7-F68BF128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57" y="302488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2BBCA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A2E3FDC3-8F0B-40CB-9E10-7CCBAD006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516" y="3128949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E2B68CF-DF1C-46E8-9F89-74296A57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56" y="395965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218D7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B2EB0361-E10A-40FB-8663-67F94FC7D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515" y="406295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2DF9716-76A3-4DFC-B90B-43B9E4542676}"/>
              </a:ext>
            </a:extLst>
          </p:cNvPr>
          <p:cNvSpPr txBox="1">
            <a:spLocks/>
          </p:cNvSpPr>
          <p:nvPr/>
        </p:nvSpPr>
        <p:spPr>
          <a:xfrm>
            <a:off x="7332054" y="2718742"/>
            <a:ext cx="4320000" cy="1219821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Establecer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redes de comunicación y fomentar la participación ciudadana para una buena gobernanza en todos los niveles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AFEE8AC-869C-4AFA-9226-1B88DDE96FFE}"/>
              </a:ext>
            </a:extLst>
          </p:cNvPr>
          <p:cNvSpPr txBox="1">
            <a:spLocks/>
          </p:cNvSpPr>
          <p:nvPr/>
        </p:nvSpPr>
        <p:spPr>
          <a:xfrm>
            <a:off x="7332054" y="3984687"/>
            <a:ext cx="4320000" cy="628890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Promover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reformas a la Ley de Servicio Civil y su reglamento 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3F5C213-9A73-460C-A675-65B339C2E2C0}"/>
              </a:ext>
            </a:extLst>
          </p:cNvPr>
          <p:cNvSpPr txBox="1">
            <a:spLocks/>
          </p:cNvSpPr>
          <p:nvPr/>
        </p:nvSpPr>
        <p:spPr>
          <a:xfrm>
            <a:off x="7371206" y="4880707"/>
            <a:ext cx="4320000" cy="628890"/>
          </a:xfrm>
          <a:prstGeom prst="rect">
            <a:avLst/>
          </a:prstGeom>
        </p:spPr>
        <p:txBody>
          <a:bodyPr vert="horz" wrap="square" lIns="45720" tIns="22860" rIns="45720" bIns="4572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Promover</a:t>
            </a:r>
            <a:r>
              <a:rPr lang="es-G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la meritocracia para evitar prácticas clientelares</a:t>
            </a:r>
            <a:endParaRPr lang="es-GT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E6F64AA-EF3B-4DE3-BC8C-3C4DC0466DC6}"/>
              </a:ext>
            </a:extLst>
          </p:cNvPr>
          <p:cNvSpPr/>
          <p:nvPr/>
        </p:nvSpPr>
        <p:spPr>
          <a:xfrm>
            <a:off x="7371206" y="5726817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Impulsar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participación de las mujeres en todos los ámbitos de la vida política y pública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B00159-81A4-4C1F-B461-184DEA1C68AD}"/>
              </a:ext>
            </a:extLst>
          </p:cNvPr>
          <p:cNvGrpSpPr/>
          <p:nvPr/>
        </p:nvGrpSpPr>
        <p:grpSpPr>
          <a:xfrm>
            <a:off x="6509024" y="4802250"/>
            <a:ext cx="600659" cy="599139"/>
            <a:chOff x="6509024" y="4893654"/>
            <a:chExt cx="600659" cy="599139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37C6B11-7F26-4401-8296-5235C5D86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9024" y="4893654"/>
              <a:ext cx="600659" cy="599139"/>
            </a:xfrm>
            <a:custGeom>
              <a:avLst/>
              <a:gdLst>
                <a:gd name="T0" fmla="*/ 0 w 1741"/>
                <a:gd name="T1" fmla="*/ 869 h 1739"/>
                <a:gd name="T2" fmla="*/ 870 w 1741"/>
                <a:gd name="T3" fmla="*/ 0 h 1739"/>
                <a:gd name="T4" fmla="*/ 1740 w 1741"/>
                <a:gd name="T5" fmla="*/ 869 h 1739"/>
                <a:gd name="T6" fmla="*/ 870 w 1741"/>
                <a:gd name="T7" fmla="*/ 1738 h 1739"/>
                <a:gd name="T8" fmla="*/ 0 w 1741"/>
                <a:gd name="T9" fmla="*/ 86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1739">
                  <a:moveTo>
                    <a:pt x="0" y="869"/>
                  </a:moveTo>
                  <a:cubicBezTo>
                    <a:pt x="0" y="388"/>
                    <a:pt x="390" y="0"/>
                    <a:pt x="870" y="0"/>
                  </a:cubicBezTo>
                  <a:cubicBezTo>
                    <a:pt x="1350" y="0"/>
                    <a:pt x="1740" y="388"/>
                    <a:pt x="1740" y="869"/>
                  </a:cubicBezTo>
                  <a:cubicBezTo>
                    <a:pt x="1740" y="1349"/>
                    <a:pt x="1350" y="1738"/>
                    <a:pt x="870" y="1738"/>
                  </a:cubicBezTo>
                  <a:cubicBezTo>
                    <a:pt x="390" y="1738"/>
                    <a:pt x="0" y="1349"/>
                    <a:pt x="0" y="869"/>
                  </a:cubicBezTo>
                </a:path>
              </a:pathLst>
            </a:custGeom>
            <a:solidFill>
              <a:srgbClr val="2BBCA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DCD5BC02-C356-4090-B512-6F7EC731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023" y="4996953"/>
              <a:ext cx="392540" cy="392540"/>
            </a:xfrm>
            <a:custGeom>
              <a:avLst/>
              <a:gdLst>
                <a:gd name="T0" fmla="*/ 0 w 1416"/>
                <a:gd name="T1" fmla="*/ 707 h 1415"/>
                <a:gd name="T2" fmla="*/ 708 w 1416"/>
                <a:gd name="T3" fmla="*/ 0 h 1415"/>
                <a:gd name="T4" fmla="*/ 1415 w 1416"/>
                <a:gd name="T5" fmla="*/ 707 h 1415"/>
                <a:gd name="T6" fmla="*/ 708 w 1416"/>
                <a:gd name="T7" fmla="*/ 1414 h 1415"/>
                <a:gd name="T8" fmla="*/ 0 w 1416"/>
                <a:gd name="T9" fmla="*/ 707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6" h="1415">
                  <a:moveTo>
                    <a:pt x="0" y="707"/>
                  </a:moveTo>
                  <a:cubicBezTo>
                    <a:pt x="0" y="316"/>
                    <a:pt x="317" y="0"/>
                    <a:pt x="708" y="0"/>
                  </a:cubicBezTo>
                  <a:cubicBezTo>
                    <a:pt x="1099" y="0"/>
                    <a:pt x="1415" y="316"/>
                    <a:pt x="1415" y="707"/>
                  </a:cubicBezTo>
                  <a:cubicBezTo>
                    <a:pt x="1415" y="1098"/>
                    <a:pt x="1099" y="1414"/>
                    <a:pt x="708" y="1414"/>
                  </a:cubicBezTo>
                  <a:cubicBezTo>
                    <a:pt x="317" y="1414"/>
                    <a:pt x="0" y="1098"/>
                    <a:pt x="0" y="707"/>
                  </a:cubicBezTo>
                </a:path>
              </a:pathLst>
            </a:custGeom>
            <a:solidFill>
              <a:srgbClr val="F9F9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7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" name="Freeform 12">
            <a:extLst>
              <a:ext uri="{FF2B5EF4-FFF2-40B4-BE49-F238E27FC236}">
                <a16:creationId xmlns:a16="http://schemas.microsoft.com/office/drawing/2014/main" id="{B90EE12D-ACD6-4744-B5AB-B3CCE4CF2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9024" y="569207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1E847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533133A3-FE36-4B66-A84E-27A0CD9F6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023" y="579537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7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Google Shape;207;g1f3c41a5141_0_0">
            <a:extLst>
              <a:ext uri="{FF2B5EF4-FFF2-40B4-BE49-F238E27FC236}">
                <a16:creationId xmlns:a16="http://schemas.microsoft.com/office/drawing/2014/main" id="{B66E9153-02A7-41A6-8C96-58B15F28ECD0}"/>
              </a:ext>
            </a:extLst>
          </p:cNvPr>
          <p:cNvSpPr txBox="1"/>
          <p:nvPr/>
        </p:nvSpPr>
        <p:spPr>
          <a:xfrm>
            <a:off x="973973" y="1548777"/>
            <a:ext cx="1627332" cy="67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4000" b="1" u="none" strike="noStrike" cap="none" dirty="0">
                <a:solidFill>
                  <a:srgbClr val="2BBCAA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1</a:t>
            </a:r>
            <a:endParaRPr sz="1000" dirty="0">
              <a:solidFill>
                <a:srgbClr val="2BBCA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7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12;g1f3c41a5141_0_20">
            <a:extLst>
              <a:ext uri="{FF2B5EF4-FFF2-40B4-BE49-F238E27FC236}">
                <a16:creationId xmlns:a16="http://schemas.microsoft.com/office/drawing/2014/main" id="{2DB0A7E3-FE6B-4514-8079-84D24BED4A9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012"/>
          <a:stretch/>
        </p:blipFill>
        <p:spPr>
          <a:xfrm>
            <a:off x="2498763" y="895875"/>
            <a:ext cx="164313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13;g1f3c41a5141_0_20">
            <a:extLst>
              <a:ext uri="{FF2B5EF4-FFF2-40B4-BE49-F238E27FC236}">
                <a16:creationId xmlns:a16="http://schemas.microsoft.com/office/drawing/2014/main" id="{64A31C9D-CAEA-46A5-B9B2-6388AC9E20AE}"/>
              </a:ext>
            </a:extLst>
          </p:cNvPr>
          <p:cNvSpPr txBox="1"/>
          <p:nvPr/>
        </p:nvSpPr>
        <p:spPr>
          <a:xfrm>
            <a:off x="1201251" y="1418594"/>
            <a:ext cx="1410899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200" b="1" i="0" u="none" strike="noStrike" cap="none" dirty="0">
                <a:solidFill>
                  <a:srgbClr val="EE3F5D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</a:t>
            </a:r>
            <a:r>
              <a:rPr lang="es-GT" sz="3600" b="1" i="0" u="none" strike="noStrike" cap="none" dirty="0">
                <a:solidFill>
                  <a:srgbClr val="EE3F5D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 2</a:t>
            </a:r>
            <a:endParaRPr sz="3600" dirty="0">
              <a:solidFill>
                <a:srgbClr val="EE3F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Google Shape;314;g1f3c41a5141_0_20">
            <a:extLst>
              <a:ext uri="{FF2B5EF4-FFF2-40B4-BE49-F238E27FC236}">
                <a16:creationId xmlns:a16="http://schemas.microsoft.com/office/drawing/2014/main" id="{882B4A0B-D385-4C69-89C8-F7C91F2D5D65}"/>
              </a:ext>
            </a:extLst>
          </p:cNvPr>
          <p:cNvSpPr/>
          <p:nvPr/>
        </p:nvSpPr>
        <p:spPr>
          <a:xfrm>
            <a:off x="4141893" y="1232236"/>
            <a:ext cx="6848856" cy="1066166"/>
          </a:xfrm>
          <a:prstGeom prst="roundRect">
            <a:avLst>
              <a:gd name="adj" fmla="val 16667"/>
            </a:avLst>
          </a:prstGeom>
          <a:solidFill>
            <a:srgbClr val="EE3F5D">
              <a:alpha val="26000"/>
            </a:srgbClr>
          </a:solidFill>
          <a:ln w="28575" cap="flat" cmpd="sng">
            <a:solidFill>
              <a:schemeClr val="dk2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es-MX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acceso a educación y salud integral. </a:t>
            </a:r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Generar condiciones  de desarrollo para una vida plena (próspera, segura y digna).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D4167D1-7910-4076-8243-1B861FAE6FA0}"/>
              </a:ext>
            </a:extLst>
          </p:cNvPr>
          <p:cNvCxnSpPr/>
          <p:nvPr/>
        </p:nvCxnSpPr>
        <p:spPr>
          <a:xfrm>
            <a:off x="745373" y="2863183"/>
            <a:ext cx="0" cy="386050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2">
            <a:extLst>
              <a:ext uri="{FF2B5EF4-FFF2-40B4-BE49-F238E27FC236}">
                <a16:creationId xmlns:a16="http://schemas.microsoft.com/office/drawing/2014/main" id="{96313278-BFFB-43C7-8543-7FF3D26C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26" y="314283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02F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4F516E59-621D-4B1D-BD39-224F762F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6" y="3246899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03F470FE-B9C7-4EB5-A569-25DC38535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043" y="4005651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EE3F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B1B25175-1DF3-421B-8F8C-556F98411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03" y="4108950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6176F77-932B-4AC0-B64F-1964B8B0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26" y="482915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02F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C9B1878-351A-484F-8455-7DFD5BBE6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5" y="493245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DC9A92A2-C438-43D3-A361-D344FD12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04" y="568627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EE3F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3B7628C-040B-45F9-882E-DE60CB7E8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03" y="5789572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3AAD540-CEFB-490D-B187-39491BB05071}"/>
              </a:ext>
            </a:extLst>
          </p:cNvPr>
          <p:cNvCxnSpPr/>
          <p:nvPr/>
        </p:nvCxnSpPr>
        <p:spPr>
          <a:xfrm>
            <a:off x="6405147" y="2759883"/>
            <a:ext cx="0" cy="386050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2">
            <a:extLst>
              <a:ext uri="{FF2B5EF4-FFF2-40B4-BE49-F238E27FC236}">
                <a16:creationId xmlns:a16="http://schemas.microsoft.com/office/drawing/2014/main" id="{FBAFCA12-0095-499A-BDE8-075EA9A75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39" y="2956750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EE3F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D67707CD-3BD1-4561-8181-B098C7829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999" y="3060810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35FC6FF1-BEFB-44D2-821F-65CD29E8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630" y="377159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02F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5CB41952-CD81-4D88-A732-7945E0C4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690" y="387489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33BA9240-CC6E-4655-8847-EA2509EF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164" y="4664826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EE3F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0E53A3D8-2715-49DD-A2A3-C4691C62F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163" y="4768125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9E82B22B-9696-4787-BC84-B59E6653F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78" y="558297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02F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409F864E-CAE4-4B61-A86C-77145D25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877" y="568627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C32204C-8686-492A-AC8F-74787966F256}"/>
              </a:ext>
            </a:extLst>
          </p:cNvPr>
          <p:cNvSpPr/>
          <p:nvPr/>
        </p:nvSpPr>
        <p:spPr>
          <a:xfrm>
            <a:off x="1067792" y="3180798"/>
            <a:ext cx="4594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Calidad y 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cobertura con énfasis en primera infancia y nivel medio. 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C320500-9B0F-4C57-835E-F23E49118AA9}"/>
              </a:ext>
            </a:extLst>
          </p:cNvPr>
          <p:cNvSpPr/>
          <p:nvPr/>
        </p:nvSpPr>
        <p:spPr>
          <a:xfrm>
            <a:off x="1065124" y="4079444"/>
            <a:ext cx="462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Permanencia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especialmente en niñas y adolescentes indígenas.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431D2C4-F612-44A9-AC20-1D8F68F95F86}"/>
              </a:ext>
            </a:extLst>
          </p:cNvPr>
          <p:cNvSpPr/>
          <p:nvPr/>
        </p:nvSpPr>
        <p:spPr>
          <a:xfrm>
            <a:off x="1067792" y="4875489"/>
            <a:ext cx="4594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Ampliar el acceso de la educación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bilingüe intercultural (pueblos maya, garífuna y xinca).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10426E4-1056-4A70-85B5-45C4DC3EC079}"/>
              </a:ext>
            </a:extLst>
          </p:cNvPr>
          <p:cNvSpPr/>
          <p:nvPr/>
        </p:nvSpPr>
        <p:spPr>
          <a:xfrm>
            <a:off x="1065124" y="5766899"/>
            <a:ext cx="4698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Salud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integral y accesible, sin discriminación, fortaleciendo los sistemas alternativos desde la perspectiva de los pueblos.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77BC087-1649-43D6-B2A3-7B1370C677CF}"/>
              </a:ext>
            </a:extLst>
          </p:cNvPr>
          <p:cNvSpPr/>
          <p:nvPr/>
        </p:nvSpPr>
        <p:spPr>
          <a:xfrm>
            <a:off x="6818415" y="3011988"/>
            <a:ext cx="4867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Ampliación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cobertura en el primer y segundo nivel de atención en salud.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78C3700-2BE0-47BF-9875-3143D3372EAC}"/>
              </a:ext>
            </a:extLst>
          </p:cNvPr>
          <p:cNvSpPr/>
          <p:nvPr/>
        </p:nvSpPr>
        <p:spPr>
          <a:xfrm>
            <a:off x="6790969" y="3695496"/>
            <a:ext cx="4867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Disminución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brechas para el diagnóstico, tratamiento y rehabilitación en enfermedades crónico-degenerativas.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AED4CEC-8200-40AF-A1AE-7B969DE1198D}"/>
              </a:ext>
            </a:extLst>
          </p:cNvPr>
          <p:cNvSpPr/>
          <p:nvPr/>
        </p:nvSpPr>
        <p:spPr>
          <a:xfrm>
            <a:off x="6767420" y="4656003"/>
            <a:ext cx="4964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disminución de los embarazos en niñas y adolescentes.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BA78595-6108-416F-A407-359999B26516}"/>
              </a:ext>
            </a:extLst>
          </p:cNvPr>
          <p:cNvSpPr/>
          <p:nvPr/>
        </p:nvSpPr>
        <p:spPr>
          <a:xfrm>
            <a:off x="6790969" y="5999265"/>
            <a:ext cx="4705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Reducir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 déficit habitacional y facilitar el acceso al financiamiento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EF8151E-DD3E-4E3C-8726-FD0B930F6A9F}"/>
              </a:ext>
            </a:extLst>
          </p:cNvPr>
          <p:cNvSpPr txBox="1"/>
          <p:nvPr/>
        </p:nvSpPr>
        <p:spPr>
          <a:xfrm>
            <a:off x="1610862" y="2493279"/>
            <a:ext cx="172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EDUCACIÓN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110AC6A-F302-4A72-B51C-5FCC5929CB34}"/>
              </a:ext>
            </a:extLst>
          </p:cNvPr>
          <p:cNvSpPr txBox="1"/>
          <p:nvPr/>
        </p:nvSpPr>
        <p:spPr>
          <a:xfrm>
            <a:off x="3277007" y="2482609"/>
            <a:ext cx="172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SALUD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68A4FB3-B28B-4DCE-B297-639A6F09B1AD}"/>
              </a:ext>
            </a:extLst>
          </p:cNvPr>
          <p:cNvSpPr txBox="1"/>
          <p:nvPr/>
        </p:nvSpPr>
        <p:spPr>
          <a:xfrm>
            <a:off x="5175285" y="2480505"/>
            <a:ext cx="1643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VIVIENDA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90E45C4-4800-488C-817B-BA0C83BAFB21}"/>
              </a:ext>
            </a:extLst>
          </p:cNvPr>
          <p:cNvSpPr txBox="1"/>
          <p:nvPr/>
        </p:nvSpPr>
        <p:spPr>
          <a:xfrm>
            <a:off x="6837077" y="2452512"/>
            <a:ext cx="172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EMPLEO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F4FE232-4340-47AF-9327-726E33FA2532}"/>
              </a:ext>
            </a:extLst>
          </p:cNvPr>
          <p:cNvSpPr txBox="1"/>
          <p:nvPr/>
        </p:nvSpPr>
        <p:spPr>
          <a:xfrm>
            <a:off x="8452239" y="2453829"/>
            <a:ext cx="237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CULTURA Y DEPORTES</a:t>
            </a:r>
          </a:p>
        </p:txBody>
      </p:sp>
      <p:sp>
        <p:nvSpPr>
          <p:cNvPr id="38" name="Diagrama de flujo: conector 37">
            <a:extLst>
              <a:ext uri="{FF2B5EF4-FFF2-40B4-BE49-F238E27FC236}">
                <a16:creationId xmlns:a16="http://schemas.microsoft.com/office/drawing/2014/main" id="{FEF0777F-361A-4AFE-9F64-B60B61E4FC57}"/>
              </a:ext>
            </a:extLst>
          </p:cNvPr>
          <p:cNvSpPr/>
          <p:nvPr/>
        </p:nvSpPr>
        <p:spPr>
          <a:xfrm>
            <a:off x="1583390" y="2530367"/>
            <a:ext cx="187402" cy="205935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Diagrama de flujo: conector 38">
            <a:extLst>
              <a:ext uri="{FF2B5EF4-FFF2-40B4-BE49-F238E27FC236}">
                <a16:creationId xmlns:a16="http://schemas.microsoft.com/office/drawing/2014/main" id="{09436790-4545-4620-A3A4-AA0AE0E86D38}"/>
              </a:ext>
            </a:extLst>
          </p:cNvPr>
          <p:cNvSpPr/>
          <p:nvPr/>
        </p:nvSpPr>
        <p:spPr>
          <a:xfrm>
            <a:off x="8747187" y="2528024"/>
            <a:ext cx="187402" cy="205935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Diagrama de flujo: conector 39">
            <a:extLst>
              <a:ext uri="{FF2B5EF4-FFF2-40B4-BE49-F238E27FC236}">
                <a16:creationId xmlns:a16="http://schemas.microsoft.com/office/drawing/2014/main" id="{EE469975-BCFC-4068-A5AC-C3AB117E9D36}"/>
              </a:ext>
            </a:extLst>
          </p:cNvPr>
          <p:cNvSpPr/>
          <p:nvPr/>
        </p:nvSpPr>
        <p:spPr>
          <a:xfrm>
            <a:off x="3540143" y="2524605"/>
            <a:ext cx="187402" cy="205935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Diagrama de flujo: conector 40">
            <a:extLst>
              <a:ext uri="{FF2B5EF4-FFF2-40B4-BE49-F238E27FC236}">
                <a16:creationId xmlns:a16="http://schemas.microsoft.com/office/drawing/2014/main" id="{B3D4DF70-B14C-49F1-BC69-3D785210E3F9}"/>
              </a:ext>
            </a:extLst>
          </p:cNvPr>
          <p:cNvSpPr/>
          <p:nvPr/>
        </p:nvSpPr>
        <p:spPr>
          <a:xfrm>
            <a:off x="4979455" y="2524605"/>
            <a:ext cx="187402" cy="205935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Diagrama de flujo: conector 41">
            <a:extLst>
              <a:ext uri="{FF2B5EF4-FFF2-40B4-BE49-F238E27FC236}">
                <a16:creationId xmlns:a16="http://schemas.microsoft.com/office/drawing/2014/main" id="{502EBA65-6407-4EA5-954C-E7B7741D6AA1}"/>
              </a:ext>
            </a:extLst>
          </p:cNvPr>
          <p:cNvSpPr/>
          <p:nvPr/>
        </p:nvSpPr>
        <p:spPr>
          <a:xfrm>
            <a:off x="7011461" y="2519712"/>
            <a:ext cx="187402" cy="205935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8FE70CB-AEEB-43B7-9C7C-683C07EC6173}"/>
              </a:ext>
            </a:extLst>
          </p:cNvPr>
          <p:cNvSpPr/>
          <p:nvPr/>
        </p:nvSpPr>
        <p:spPr>
          <a:xfrm>
            <a:off x="6767419" y="5339511"/>
            <a:ext cx="4964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Estrategias 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asequibles y viables para promover y proteger la salud mental.</a:t>
            </a:r>
          </a:p>
        </p:txBody>
      </p:sp>
    </p:spTree>
    <p:extLst>
      <p:ext uri="{BB962C8B-B14F-4D97-AF65-F5344CB8AC3E}">
        <p14:creationId xmlns:p14="http://schemas.microsoft.com/office/powerpoint/2010/main" val="258177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12;g1f3c41a5141_0_20">
            <a:extLst>
              <a:ext uri="{FF2B5EF4-FFF2-40B4-BE49-F238E27FC236}">
                <a16:creationId xmlns:a16="http://schemas.microsoft.com/office/drawing/2014/main" id="{BB63BBBA-65AA-47BF-928F-E919D208D6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012"/>
          <a:stretch/>
        </p:blipFill>
        <p:spPr>
          <a:xfrm>
            <a:off x="269830" y="3262393"/>
            <a:ext cx="2228642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13;g1f3c41a5141_0_20">
            <a:extLst>
              <a:ext uri="{FF2B5EF4-FFF2-40B4-BE49-F238E27FC236}">
                <a16:creationId xmlns:a16="http://schemas.microsoft.com/office/drawing/2014/main" id="{3DB85940-B672-4403-9C39-A2A9C67C8CF3}"/>
              </a:ext>
            </a:extLst>
          </p:cNvPr>
          <p:cNvSpPr txBox="1"/>
          <p:nvPr/>
        </p:nvSpPr>
        <p:spPr>
          <a:xfrm>
            <a:off x="473077" y="2511524"/>
            <a:ext cx="1526432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u="none" strike="noStrike" cap="none" dirty="0">
                <a:solidFill>
                  <a:srgbClr val="EE3F5D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2</a:t>
            </a:r>
            <a:endParaRPr sz="3600" dirty="0">
              <a:solidFill>
                <a:srgbClr val="EE3F5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74F0A6C-D2E1-4469-80BA-EB1237C6615A}"/>
              </a:ext>
            </a:extLst>
          </p:cNvPr>
          <p:cNvCxnSpPr>
            <a:cxnSpLocks/>
          </p:cNvCxnSpPr>
          <p:nvPr/>
        </p:nvCxnSpPr>
        <p:spPr>
          <a:xfrm flipH="1">
            <a:off x="2842874" y="1402530"/>
            <a:ext cx="8878" cy="49820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2">
            <a:extLst>
              <a:ext uri="{FF2B5EF4-FFF2-40B4-BE49-F238E27FC236}">
                <a16:creationId xmlns:a16="http://schemas.microsoft.com/office/drawing/2014/main" id="{F14FB733-A480-4DC5-81F5-EB34C08C0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605" y="1682186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EE3F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829357DB-6E5E-445D-978D-094927D6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665" y="178624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BA825F21-0E42-44CF-9E2B-8D4C95E6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765" y="2844637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02F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19EABE3F-BDC0-46BF-844B-E5BD6FE2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825" y="2947936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4D7F490F-4181-4730-96F5-D3175566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765" y="407411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EE3F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AB818E16-0ABD-414B-BEC2-6FEF121B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64" y="4177412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7510D38-C693-4E12-AF2C-FB269C9A1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25" y="528039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02F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3E17332-9817-421F-BEA4-491976DE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024" y="5383692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7F384B5-F98A-4B64-9648-7B7BD2964672}"/>
              </a:ext>
            </a:extLst>
          </p:cNvPr>
          <p:cNvCxnSpPr>
            <a:cxnSpLocks/>
          </p:cNvCxnSpPr>
          <p:nvPr/>
        </p:nvCxnSpPr>
        <p:spPr>
          <a:xfrm>
            <a:off x="7452160" y="1370174"/>
            <a:ext cx="0" cy="508540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2">
            <a:extLst>
              <a:ext uri="{FF2B5EF4-FFF2-40B4-BE49-F238E27FC236}">
                <a16:creationId xmlns:a16="http://schemas.microsoft.com/office/drawing/2014/main" id="{09B9F53D-BDE9-4297-A688-E6D5348A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013" y="1649830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EE3F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215B3681-B6D1-4401-BDD8-35579F220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073" y="1753890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606D277F-9DE2-4F9C-85C0-809910E5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830" y="2781158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02F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5315DDE-BDA5-47F9-9D35-08EE2A6D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5890" y="2884457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784833A8-C197-45E2-B34C-EEB427999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013" y="416708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EE3F5D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F1D3013F-334B-4982-B646-A7EACADD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012" y="427038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63D21047-A7BC-4578-85F9-5024B11FF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013" y="5372073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A02F4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73EA8869-93AC-4D82-BACF-3EB8FD17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012" y="5475372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469F3B6-EA96-44C1-9006-3F88AE6F35D5}"/>
              </a:ext>
            </a:extLst>
          </p:cNvPr>
          <p:cNvSpPr/>
          <p:nvPr/>
        </p:nvSpPr>
        <p:spPr>
          <a:xfrm>
            <a:off x="3197383" y="1638018"/>
            <a:ext cx="360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alianzas con diversos actores para que las viviendas cuenten con acceso a agua potable y saneamiento.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A975D6-7529-46EC-80F6-1E50C42B6AB0}"/>
              </a:ext>
            </a:extLst>
          </p:cNvPr>
          <p:cNvSpPr/>
          <p:nvPr/>
        </p:nvSpPr>
        <p:spPr>
          <a:xfrm>
            <a:off x="3143264" y="2947936"/>
            <a:ext cx="3717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Ampliar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cobertura en energía eléctrica rural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178174F-9963-4819-8DF3-E912AD793F7C}"/>
              </a:ext>
            </a:extLst>
          </p:cNvPr>
          <p:cNvSpPr/>
          <p:nvPr/>
        </p:nvSpPr>
        <p:spPr>
          <a:xfrm>
            <a:off x="3160899" y="3896629"/>
            <a:ext cx="3696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Fomento 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empleo para jóvenes, mujeres y grupos en situación de vulnerabilidad para garantizar la inclusión laboral y evitar la emigración.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B061A7E-244B-4323-9A02-20981575CF2F}"/>
              </a:ext>
            </a:extLst>
          </p:cNvPr>
          <p:cNvSpPr/>
          <p:nvPr/>
        </p:nvSpPr>
        <p:spPr>
          <a:xfrm>
            <a:off x="3197383" y="5404534"/>
            <a:ext cx="360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Procurar 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entornos para el emprendimiento y encadenamiento productivo. Así como </a:t>
            </a: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Programas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formación en áreas no tradicionales.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E8C80D1-D1CC-4597-8891-57EF9C1E3CFA}"/>
              </a:ext>
            </a:extLst>
          </p:cNvPr>
          <p:cNvSpPr/>
          <p:nvPr/>
        </p:nvSpPr>
        <p:spPr>
          <a:xfrm>
            <a:off x="7945284" y="1636466"/>
            <a:ext cx="36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Empoderamiento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las mujeres para su inserción en el mercado laboral. 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9EA55D3-37DD-480C-844F-9ECBF9B95FA7}"/>
              </a:ext>
            </a:extLst>
          </p:cNvPr>
          <p:cNvSpPr/>
          <p:nvPr/>
        </p:nvSpPr>
        <p:spPr>
          <a:xfrm>
            <a:off x="7948699" y="2632489"/>
            <a:ext cx="362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fortalecimiento de las diferentes manifestaciones artísticas, el deporte y protección de la propiedad intelectual.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EABDA02-AEBF-4744-B175-E7C32999D83E}"/>
              </a:ext>
            </a:extLst>
          </p:cNvPr>
          <p:cNvSpPr/>
          <p:nvPr/>
        </p:nvSpPr>
        <p:spPr>
          <a:xfrm>
            <a:off x="7948699" y="3990987"/>
            <a:ext cx="360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Preservar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salvaguardar el patrimonio cultural, impulsando la innovación tecnológica en programas con museos y sitios arqueológicos.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D7762F0A-65A7-4FB1-BA00-7FF58C45DAEF}"/>
              </a:ext>
            </a:extLst>
          </p:cNvPr>
          <p:cNvSpPr/>
          <p:nvPr/>
        </p:nvSpPr>
        <p:spPr>
          <a:xfrm>
            <a:off x="7948699" y="5475372"/>
            <a:ext cx="360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Reconocimiento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al artista nacional como parte de la construcción de una sociedad pacífica, respetuosa y democrática. 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0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62;g1f3c41a5141_0_42">
            <a:extLst>
              <a:ext uri="{FF2B5EF4-FFF2-40B4-BE49-F238E27FC236}">
                <a16:creationId xmlns:a16="http://schemas.microsoft.com/office/drawing/2014/main" id="{37D446FC-CA2F-41AB-9CFB-F6EBC4142F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600" y="1404527"/>
            <a:ext cx="18612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63;g1f3c41a5141_0_42">
            <a:extLst>
              <a:ext uri="{FF2B5EF4-FFF2-40B4-BE49-F238E27FC236}">
                <a16:creationId xmlns:a16="http://schemas.microsoft.com/office/drawing/2014/main" id="{7C1D7230-4303-49BC-838B-E0D9B70737D4}"/>
              </a:ext>
            </a:extLst>
          </p:cNvPr>
          <p:cNvSpPr txBox="1"/>
          <p:nvPr/>
        </p:nvSpPr>
        <p:spPr>
          <a:xfrm>
            <a:off x="720031" y="1886037"/>
            <a:ext cx="1661569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500"/>
              <a:buFont typeface="Arial"/>
              <a:buNone/>
            </a:pPr>
            <a:r>
              <a:rPr lang="es-GT" sz="3600" b="1" u="none" strike="noStrike" cap="none" dirty="0">
                <a:solidFill>
                  <a:srgbClr val="43ADD3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Eje 3</a:t>
            </a:r>
            <a:endParaRPr sz="3600" dirty="0">
              <a:solidFill>
                <a:srgbClr val="43ADD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Google Shape;364;g1f3c41a5141_0_42">
            <a:extLst>
              <a:ext uri="{FF2B5EF4-FFF2-40B4-BE49-F238E27FC236}">
                <a16:creationId xmlns:a16="http://schemas.microsoft.com/office/drawing/2014/main" id="{F25F375E-6160-4207-BD5E-2F82743191CD}"/>
              </a:ext>
            </a:extLst>
          </p:cNvPr>
          <p:cNvSpPr/>
          <p:nvPr/>
        </p:nvSpPr>
        <p:spPr>
          <a:xfrm>
            <a:off x="4242800" y="1641054"/>
            <a:ext cx="6837911" cy="1193767"/>
          </a:xfrm>
          <a:prstGeom prst="roundRect">
            <a:avLst>
              <a:gd name="adj" fmla="val 16667"/>
            </a:avLst>
          </a:prstGeom>
          <a:solidFill>
            <a:srgbClr val="36B0E8"/>
          </a:solidFill>
          <a:ln w="28575" cap="flat" cmpd="sng">
            <a:solidFill>
              <a:schemeClr val="dk2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Protección Social y Asistencia.</a:t>
            </a:r>
            <a:r>
              <a:rPr lang="es-G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Fortalecer los programas para los grupos más vulnerables de la población es fundamental para reducir la pobreza y la exclusión social.</a:t>
            </a:r>
            <a:endParaRPr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2C16FF2-75BB-4799-8ADD-37D055053D07}"/>
              </a:ext>
            </a:extLst>
          </p:cNvPr>
          <p:cNvCxnSpPr>
            <a:cxnSpLocks/>
          </p:cNvCxnSpPr>
          <p:nvPr/>
        </p:nvCxnSpPr>
        <p:spPr>
          <a:xfrm flipH="1">
            <a:off x="1020300" y="3520058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2">
            <a:extLst>
              <a:ext uri="{FF2B5EF4-FFF2-40B4-BE49-F238E27FC236}">
                <a16:creationId xmlns:a16="http://schemas.microsoft.com/office/drawing/2014/main" id="{0F087C6C-D255-4A65-9A40-255BC8DEA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31" y="379971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43ADD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386BE4FF-30B4-4419-AA5C-DDFED1A7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91" y="3903774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061E6047-6A07-4DAE-B85E-0896F5D4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31" y="471373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378B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5034D66-281E-4552-96BF-8338C6CE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91" y="481703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2674D52-7B21-404E-8B57-4A9F2ABD7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31" y="557899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43ADD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2387629-EC42-4FB7-A2F9-912DADCF4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30" y="5682298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7E3B24C-1E45-49DF-9B0B-A02D31C7DE49}"/>
              </a:ext>
            </a:extLst>
          </p:cNvPr>
          <p:cNvCxnSpPr>
            <a:cxnSpLocks/>
          </p:cNvCxnSpPr>
          <p:nvPr/>
        </p:nvCxnSpPr>
        <p:spPr>
          <a:xfrm flipH="1">
            <a:off x="6565238" y="3480733"/>
            <a:ext cx="8878" cy="304133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2">
            <a:extLst>
              <a:ext uri="{FF2B5EF4-FFF2-40B4-BE49-F238E27FC236}">
                <a16:creationId xmlns:a16="http://schemas.microsoft.com/office/drawing/2014/main" id="{ACA11085-1425-4CEB-AFF6-95C4C37B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969" y="3760389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378B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764A6E1-D870-42CA-AFAD-AC2C8DC5E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29" y="3864449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D4A54432-1240-4A4C-871A-78910E7A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969" y="467441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43ADD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1B69BE3-A645-4B9C-A952-3384028E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29" y="477771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03CA0F38-43CC-4716-81CC-E0C08F6FF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969" y="5539674"/>
            <a:ext cx="600659" cy="599139"/>
          </a:xfrm>
          <a:custGeom>
            <a:avLst/>
            <a:gdLst>
              <a:gd name="T0" fmla="*/ 0 w 1741"/>
              <a:gd name="T1" fmla="*/ 869 h 1739"/>
              <a:gd name="T2" fmla="*/ 870 w 1741"/>
              <a:gd name="T3" fmla="*/ 0 h 1739"/>
              <a:gd name="T4" fmla="*/ 1740 w 1741"/>
              <a:gd name="T5" fmla="*/ 869 h 1739"/>
              <a:gd name="T6" fmla="*/ 870 w 1741"/>
              <a:gd name="T7" fmla="*/ 1738 h 1739"/>
              <a:gd name="T8" fmla="*/ 0 w 1741"/>
              <a:gd name="T9" fmla="*/ 869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1" h="1739">
                <a:moveTo>
                  <a:pt x="0" y="869"/>
                </a:moveTo>
                <a:cubicBezTo>
                  <a:pt x="0" y="388"/>
                  <a:pt x="390" y="0"/>
                  <a:pt x="870" y="0"/>
                </a:cubicBezTo>
                <a:cubicBezTo>
                  <a:pt x="1350" y="0"/>
                  <a:pt x="1740" y="388"/>
                  <a:pt x="1740" y="869"/>
                </a:cubicBezTo>
                <a:cubicBezTo>
                  <a:pt x="1740" y="1349"/>
                  <a:pt x="1350" y="1738"/>
                  <a:pt x="870" y="1738"/>
                </a:cubicBezTo>
                <a:cubicBezTo>
                  <a:pt x="390" y="1738"/>
                  <a:pt x="0" y="1349"/>
                  <a:pt x="0" y="869"/>
                </a:cubicBezTo>
              </a:path>
            </a:pathLst>
          </a:custGeom>
          <a:solidFill>
            <a:srgbClr val="378B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CC771573-584D-4E14-92B0-F5DC361A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968" y="5642973"/>
            <a:ext cx="392540" cy="392540"/>
          </a:xfrm>
          <a:custGeom>
            <a:avLst/>
            <a:gdLst>
              <a:gd name="T0" fmla="*/ 0 w 1416"/>
              <a:gd name="T1" fmla="*/ 707 h 1415"/>
              <a:gd name="T2" fmla="*/ 708 w 1416"/>
              <a:gd name="T3" fmla="*/ 0 h 1415"/>
              <a:gd name="T4" fmla="*/ 1415 w 1416"/>
              <a:gd name="T5" fmla="*/ 707 h 1415"/>
              <a:gd name="T6" fmla="*/ 708 w 1416"/>
              <a:gd name="T7" fmla="*/ 1414 h 1415"/>
              <a:gd name="T8" fmla="*/ 0 w 1416"/>
              <a:gd name="T9" fmla="*/ 707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1415">
                <a:moveTo>
                  <a:pt x="0" y="707"/>
                </a:moveTo>
                <a:cubicBezTo>
                  <a:pt x="0" y="316"/>
                  <a:pt x="317" y="0"/>
                  <a:pt x="708" y="0"/>
                </a:cubicBezTo>
                <a:cubicBezTo>
                  <a:pt x="1099" y="0"/>
                  <a:pt x="1415" y="316"/>
                  <a:pt x="1415" y="707"/>
                </a:cubicBezTo>
                <a:cubicBezTo>
                  <a:pt x="1415" y="1098"/>
                  <a:pt x="1099" y="1414"/>
                  <a:pt x="708" y="1414"/>
                </a:cubicBezTo>
                <a:cubicBezTo>
                  <a:pt x="317" y="1414"/>
                  <a:pt x="0" y="1098"/>
                  <a:pt x="0" y="707"/>
                </a:cubicBezTo>
              </a:path>
            </a:pathLst>
          </a:custGeom>
          <a:solidFill>
            <a:srgbClr val="F9F9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F791188-E8AC-4D09-B4CF-EBA7BAD2F3C2}"/>
              </a:ext>
            </a:extLst>
          </p:cNvPr>
          <p:cNvSpPr/>
          <p:nvPr/>
        </p:nvSpPr>
        <p:spPr>
          <a:xfrm>
            <a:off x="1385599" y="3782640"/>
            <a:ext cx="4524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Atención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integral a la primera infancia a través de alianzas con otros actores, impulsando centros de cuidado infantil.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6531317-655C-4E27-8942-94A098866D0F}"/>
              </a:ext>
            </a:extLst>
          </p:cNvPr>
          <p:cNvSpPr/>
          <p:nvPr/>
        </p:nvSpPr>
        <p:spPr>
          <a:xfrm>
            <a:off x="1385599" y="4798516"/>
            <a:ext cx="4524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los centros de resguardo de niñez y adolescencia.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36325EE-7F28-42E2-A385-969748D47823}"/>
              </a:ext>
            </a:extLst>
          </p:cNvPr>
          <p:cNvSpPr/>
          <p:nvPr/>
        </p:nvSpPr>
        <p:spPr>
          <a:xfrm>
            <a:off x="1434059" y="5727736"/>
            <a:ext cx="4411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Lucha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la erradicación del matrimonio infantil.</a:t>
            </a:r>
            <a:endParaRPr lang="es-E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BFD74A6-8653-437B-A2B7-5E34B2911CF1}"/>
              </a:ext>
            </a:extLst>
          </p:cNvPr>
          <p:cNvSpPr/>
          <p:nvPr/>
        </p:nvSpPr>
        <p:spPr>
          <a:xfrm>
            <a:off x="6975031" y="3283195"/>
            <a:ext cx="4589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SzPts val="2500"/>
            </a:pPr>
            <a:r>
              <a:rPr lang="es-GT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Reducir</a:t>
            </a:r>
            <a:r>
              <a:rPr lang="es-GT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informalidad para la incorporación al empleo formal y cobertura social.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6953A60-54D9-42A5-8E21-B3C697873A74}"/>
              </a:ext>
            </a:extLst>
          </p:cNvPr>
          <p:cNvSpPr/>
          <p:nvPr/>
        </p:nvSpPr>
        <p:spPr>
          <a:xfrm>
            <a:off x="6975592" y="4216922"/>
            <a:ext cx="4669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programas destinados al adulto mayor.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D111139-3D09-46B6-9F51-7CF9F389E3A0}"/>
              </a:ext>
            </a:extLst>
          </p:cNvPr>
          <p:cNvSpPr/>
          <p:nvPr/>
        </p:nvSpPr>
        <p:spPr>
          <a:xfrm>
            <a:off x="6969627" y="4929997"/>
            <a:ext cx="469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Implementar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 fortalecer los controles para que los programas de asistencia social no sean utilizados con fines clientelares. 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85CF2F9-1D4A-491F-B1EE-14618FE9BB62}"/>
              </a:ext>
            </a:extLst>
          </p:cNvPr>
          <p:cNvSpPr/>
          <p:nvPr/>
        </p:nvSpPr>
        <p:spPr>
          <a:xfrm>
            <a:off x="7018360" y="5886347"/>
            <a:ext cx="4629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SzPts val="2500"/>
            </a:pPr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Protección </a:t>
            </a:r>
            <a:r>
              <a:rPr lang="es-E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los derechos de las personas que se encuentran en situación de vulnerabilidad.</a:t>
            </a:r>
          </a:p>
        </p:txBody>
      </p:sp>
    </p:spTree>
    <p:extLst>
      <p:ext uri="{BB962C8B-B14F-4D97-AF65-F5344CB8AC3E}">
        <p14:creationId xmlns:p14="http://schemas.microsoft.com/office/powerpoint/2010/main" val="3110601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2112</Words>
  <Application>Microsoft Office PowerPoint</Application>
  <PresentationFormat>Panorámica</PresentationFormat>
  <Paragraphs>249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Altivo Regular</vt:lpstr>
      <vt:lpstr>Arial</vt:lpstr>
      <vt:lpstr>Calibri</vt:lpstr>
      <vt:lpstr>Calibri Light</vt:lpstr>
      <vt:lpstr>Poppins SemiBold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Licenciasdcs 08</dc:creator>
  <cp:lastModifiedBy>Nancy Fabiola Perez Orozco</cp:lastModifiedBy>
  <cp:revision>47</cp:revision>
  <cp:lastPrinted>2024-05-15T20:24:33Z</cp:lastPrinted>
  <dcterms:created xsi:type="dcterms:W3CDTF">2024-05-14T15:42:12Z</dcterms:created>
  <dcterms:modified xsi:type="dcterms:W3CDTF">2024-06-04T00:52:31Z</dcterms:modified>
</cp:coreProperties>
</file>