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Ex1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.xml" ContentType="application/vnd.openxmlformats-officedocument.presentationml.notesSlid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0" r:id="rId5"/>
    <p:sldId id="261" r:id="rId6"/>
    <p:sldId id="264" r:id="rId7"/>
    <p:sldId id="275" r:id="rId8"/>
    <p:sldId id="263" r:id="rId9"/>
    <p:sldId id="267" r:id="rId10"/>
    <p:sldId id="282" r:id="rId11"/>
    <p:sldId id="281" r:id="rId12"/>
    <p:sldId id="280" r:id="rId13"/>
    <p:sldId id="273" r:id="rId14"/>
    <p:sldId id="268" r:id="rId15"/>
    <p:sldId id="276" r:id="rId16"/>
    <p:sldId id="265" r:id="rId17"/>
    <p:sldId id="272" r:id="rId18"/>
    <p:sldId id="283" r:id="rId19"/>
    <p:sldId id="284" r:id="rId20"/>
    <p:sldId id="271" r:id="rId21"/>
    <p:sldId id="274" r:id="rId22"/>
    <p:sldId id="266" r:id="rId23"/>
    <p:sldId id="269" r:id="rId24"/>
    <p:sldId id="270" r:id="rId25"/>
    <p:sldId id="277" r:id="rId26"/>
    <p:sldId id="278" r:id="rId27"/>
    <p:sldId id="286" r:id="rId28"/>
    <p:sldId id="285" r:id="rId29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0"/>
    <p:restoredTop sz="94694"/>
  </p:normalViewPr>
  <p:slideViewPr>
    <p:cSldViewPr snapToGrid="0">
      <p:cViewPr varScale="1">
        <p:scale>
          <a:sx n="117" d="100"/>
          <a:sy n="117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huat\Desktop\El&#237;as%20Ahuat\CONSULTOR&#205;AS\OIT_MINTRAB_VUMES%20Poblaci&#243;n%20Ind&#237;gena\Base%20de%20Datos%20_%20Por%20municipio%20priorizado\Gr&#225;ficas%20_%20censo%202018_%20departamentos%20de%20estudi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r\OneDrive\Escritorio\PNUD%20Asistencia%20t&#233;cnica%20en%20Materia%20Econ&#243;mica\3.%20Proyectos\5.%20Presentaci&#243;n%20MINFIN\remfam2002_2024_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undp-my.sharepoint.com/personal/renata_pardo_undp_org/Documents/Documents/PNUD/Protecci&#243;n%20Social/Guatemala%20RegSoc/Papers/Bibliograf&#237;a/Indicadore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undp-my.sharepoint.com/personal/renata_pardo_undp_org/Documents/Documents/PNUD/Protecci&#243;n%20Social/Guatemala%20RegSoc/Papers/Gr&#225;ficas%20de%20cobertura%20de%20programas%20_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huat\Desktop\El&#237;as%20Ahuat\CONSULTOR&#205;AS\OIT_MINTRAB_VUMES%20Poblaci&#243;n%20Ind&#237;gena\Base%20de%20Datos%20_%20Por%20municipio%20priorizado\Gr&#225;ficas%20_%20censo%202018_%20departamentos%20de%20estudi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undp-my.sharepoint.com/personal/renata_pardo_undp_org/Documents/Documents/PNUD/Protecci&#243;n%20Social/Guatemala%20RegSoc/Papers/Gr&#225;ficas%20de%20cobertura%20de%20programas%20_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huat\Desktop\El&#237;as%20Ahuat\CONSULTOR&#205;AS\OIT_MINTRAB_VUMES%20Poblaci&#243;n%20Ind&#237;gena\Base%20de%20Datos%20_%20Por%20municipio%20priorizado\Gr&#225;ficas%20_%20censo%202018_%20departamentos%20de%20estudi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r\OneDrive\Escritorio\PNUD%20Asistencia%20t&#233;cnica%20en%20Materia%20Econ&#243;mica\3.%20Proyectos\5.%20Presentaci&#243;n%20MINFIN\remfam2002_2024_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89501312335963"/>
          <c:y val="0.10155028129395217"/>
          <c:w val="0.45887817147856508"/>
          <c:h val="0.73769022503516157"/>
        </c:manualLayout>
      </c:layout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90-4720-9214-1955678FEEC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90-4720-9214-1955678FEE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Hoja6!$C$6:$C$7</c:f>
              <c:strCache>
                <c:ptCount val="2"/>
                <c:pt idx="0">
                  <c:v>Hombre </c:v>
                </c:pt>
                <c:pt idx="1">
                  <c:v>Mujer</c:v>
                </c:pt>
              </c:strCache>
            </c:strRef>
          </c:cat>
          <c:val>
            <c:numRef>
              <c:f>Hoja6!$D$6:$D$7</c:f>
              <c:numCache>
                <c:formatCode>General</c:formatCode>
                <c:ptCount val="2"/>
                <c:pt idx="0">
                  <c:v>47.9</c:v>
                </c:pt>
                <c:pt idx="1">
                  <c:v>52.1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90-4720-9214-1955678FE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0"/>
      </a:schemeClr>
    </a:solidFill>
    <a:ln w="0" cap="flat" cmpd="sng" algn="ctr">
      <a:noFill/>
      <a:round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'Brecha Digital'!$M$46</c:f>
              <c:strCache>
                <c:ptCount val="1"/>
                <c:pt idx="0">
                  <c:v>Tiene celular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35550196570656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5A-4464-A227-7DDA1A1E4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Digital'!$L$47:$L$52</c:f>
              <c:strCache>
                <c:ptCount val="6"/>
                <c:pt idx="0">
                  <c:v>Ninguno</c:v>
                </c:pt>
                <c:pt idx="1">
                  <c:v>Preprimaria</c:v>
                </c:pt>
                <c:pt idx="2">
                  <c:v>Primaria</c:v>
                </c:pt>
                <c:pt idx="3">
                  <c:v>Básico</c:v>
                </c:pt>
                <c:pt idx="4">
                  <c:v>Diversificado</c:v>
                </c:pt>
                <c:pt idx="5">
                  <c:v>Superior</c:v>
                </c:pt>
              </c:strCache>
            </c:strRef>
          </c:cat>
          <c:val>
            <c:numRef>
              <c:f>'Brecha Digital'!$M$47:$M$52</c:f>
              <c:numCache>
                <c:formatCode>0.0%</c:formatCode>
                <c:ptCount val="6"/>
                <c:pt idx="0">
                  <c:v>0.48</c:v>
                </c:pt>
                <c:pt idx="1">
                  <c:v>0.76600000000000001</c:v>
                </c:pt>
                <c:pt idx="2">
                  <c:v>0.73599999999999999</c:v>
                </c:pt>
                <c:pt idx="3">
                  <c:v>0.83</c:v>
                </c:pt>
                <c:pt idx="4">
                  <c:v>0.94</c:v>
                </c:pt>
                <c:pt idx="5">
                  <c:v>0.98799999999999999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A-4464-A227-7DDA1A1E4563}"/>
            </c:ext>
          </c:extLst>
        </c:ser>
        <c:ser>
          <c:idx val="1"/>
          <c:order val="1"/>
          <c:tx>
            <c:strRef>
              <c:f>'Brecha Digital'!$N$46</c:f>
              <c:strCache>
                <c:ptCount val="1"/>
                <c:pt idx="0">
                  <c:v>Uso de computadora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5.809294138742269E-3"/>
                  <c:y val="6.7728192937151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5A-4464-A227-7DDA1A1E4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Digital'!$L$47:$L$52</c:f>
              <c:strCache>
                <c:ptCount val="6"/>
                <c:pt idx="0">
                  <c:v>Ninguno</c:v>
                </c:pt>
                <c:pt idx="1">
                  <c:v>Preprimaria</c:v>
                </c:pt>
                <c:pt idx="2">
                  <c:v>Primaria</c:v>
                </c:pt>
                <c:pt idx="3">
                  <c:v>Básico</c:v>
                </c:pt>
                <c:pt idx="4">
                  <c:v>Diversificado</c:v>
                </c:pt>
                <c:pt idx="5">
                  <c:v>Superior</c:v>
                </c:pt>
              </c:strCache>
            </c:strRef>
          </c:cat>
          <c:val>
            <c:numRef>
              <c:f>'Brecha Digital'!$N$47:$N$52</c:f>
              <c:numCache>
                <c:formatCode>0.0%</c:formatCode>
                <c:ptCount val="6"/>
                <c:pt idx="0">
                  <c:v>1.4999999999999999E-2</c:v>
                </c:pt>
                <c:pt idx="1">
                  <c:v>0.04</c:v>
                </c:pt>
                <c:pt idx="2">
                  <c:v>0.107</c:v>
                </c:pt>
                <c:pt idx="3">
                  <c:v>0.55600000000000005</c:v>
                </c:pt>
                <c:pt idx="4">
                  <c:v>0.88400000000000001</c:v>
                </c:pt>
                <c:pt idx="5">
                  <c:v>0.97199999999999998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A-4464-A227-7DDA1A1E4563}"/>
            </c:ext>
          </c:extLst>
        </c:ser>
        <c:ser>
          <c:idx val="2"/>
          <c:order val="2"/>
          <c:tx>
            <c:strRef>
              <c:f>'Brecha Digital'!$O$46</c:f>
              <c:strCache>
                <c:ptCount val="1"/>
                <c:pt idx="0">
                  <c:v>Uso de internet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93643137958080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5A-4464-A227-7DDA1A1E4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Digital'!$L$47:$L$52</c:f>
              <c:strCache>
                <c:ptCount val="6"/>
                <c:pt idx="0">
                  <c:v>Ninguno</c:v>
                </c:pt>
                <c:pt idx="1">
                  <c:v>Preprimaria</c:v>
                </c:pt>
                <c:pt idx="2">
                  <c:v>Primaria</c:v>
                </c:pt>
                <c:pt idx="3">
                  <c:v>Básico</c:v>
                </c:pt>
                <c:pt idx="4">
                  <c:v>Diversificado</c:v>
                </c:pt>
                <c:pt idx="5">
                  <c:v>Superior</c:v>
                </c:pt>
              </c:strCache>
            </c:strRef>
          </c:cat>
          <c:val>
            <c:numRef>
              <c:f>'Brecha Digital'!$O$47:$O$52</c:f>
              <c:numCache>
                <c:formatCode>0.0%</c:formatCode>
                <c:ptCount val="6"/>
                <c:pt idx="0">
                  <c:v>0.10299999999999999</c:v>
                </c:pt>
                <c:pt idx="1">
                  <c:v>0.22500000000000001</c:v>
                </c:pt>
                <c:pt idx="2">
                  <c:v>0.47299999999999998</c:v>
                </c:pt>
                <c:pt idx="3">
                  <c:v>0.80700000000000005</c:v>
                </c:pt>
                <c:pt idx="4">
                  <c:v>0.94099999999999995</c:v>
                </c:pt>
                <c:pt idx="5">
                  <c:v>0.98299999999999998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5A-4464-A227-7DDA1A1E4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7976192"/>
        <c:axId val="314787440"/>
      </c:barChart>
      <c:catAx>
        <c:axId val="31797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314787440"/>
        <c:crosses val="autoZero"/>
        <c:auto val="1"/>
        <c:lblAlgn val="ctr"/>
        <c:lblOffset val="100"/>
        <c:noMultiLvlLbl val="0"/>
      </c:catAx>
      <c:valAx>
        <c:axId val="3147874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31797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Afiliados!$D$2</c:f>
              <c:strCache>
                <c:ptCount val="1"/>
                <c:pt idx="0">
                  <c:v>Número de afiliados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5B-40D4-BB2E-CBEDD069BBDC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5B-40D4-BB2E-CBEDD069BBDC}"/>
              </c:ext>
            </c:extLst>
          </c:dPt>
          <c:dPt>
            <c:idx val="2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5B-40D4-BB2E-CBEDD069BBD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5B-40D4-BB2E-CBEDD069BBDC}"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5B-40D4-BB2E-CBEDD069BB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Afiliados!$C$3:$C$24</c:f>
              <c:strCache>
                <c:ptCount val="22"/>
                <c:pt idx="0">
                  <c:v>Totonicapán</c:v>
                </c:pt>
                <c:pt idx="1">
                  <c:v>Baja Verapaz</c:v>
                </c:pt>
                <c:pt idx="2">
                  <c:v>El Progreso</c:v>
                </c:pt>
                <c:pt idx="3">
                  <c:v>Jalapa</c:v>
                </c:pt>
                <c:pt idx="4">
                  <c:v>Sololá</c:v>
                </c:pt>
                <c:pt idx="5">
                  <c:v>Jutiapa</c:v>
                </c:pt>
                <c:pt idx="6">
                  <c:v>Santa Rosa</c:v>
                </c:pt>
                <c:pt idx="7">
                  <c:v>Chiquimula</c:v>
                </c:pt>
                <c:pt idx="8">
                  <c:v>Quiché</c:v>
                </c:pt>
                <c:pt idx="9">
                  <c:v>Zacapa</c:v>
                </c:pt>
                <c:pt idx="10">
                  <c:v>Chimaltenango</c:v>
                </c:pt>
                <c:pt idx="11">
                  <c:v>Huehuetenango</c:v>
                </c:pt>
                <c:pt idx="12">
                  <c:v>Retalhuleu</c:v>
                </c:pt>
                <c:pt idx="13">
                  <c:v>Suchitepéquez</c:v>
                </c:pt>
                <c:pt idx="14">
                  <c:v>Petén</c:v>
                </c:pt>
                <c:pt idx="15">
                  <c:v>San Marcos</c:v>
                </c:pt>
                <c:pt idx="16">
                  <c:v>Sacatepéquez</c:v>
                </c:pt>
                <c:pt idx="17">
                  <c:v>Alta Verapaz</c:v>
                </c:pt>
                <c:pt idx="18">
                  <c:v>Izabal</c:v>
                </c:pt>
                <c:pt idx="19">
                  <c:v>Quetzaltenango</c:v>
                </c:pt>
                <c:pt idx="20">
                  <c:v>Escuintla</c:v>
                </c:pt>
                <c:pt idx="21">
                  <c:v>Guatemala</c:v>
                </c:pt>
              </c:strCache>
            </c:strRef>
          </c:cat>
          <c:val>
            <c:numRef>
              <c:f>Afiliados!$D$3:$D$24</c:f>
              <c:numCache>
                <c:formatCode>General</c:formatCode>
                <c:ptCount val="22"/>
                <c:pt idx="0">
                  <c:v>9595</c:v>
                </c:pt>
                <c:pt idx="1">
                  <c:v>10231</c:v>
                </c:pt>
                <c:pt idx="2">
                  <c:v>11912</c:v>
                </c:pt>
                <c:pt idx="3">
                  <c:v>12322</c:v>
                </c:pt>
                <c:pt idx="4">
                  <c:v>13884</c:v>
                </c:pt>
                <c:pt idx="5">
                  <c:v>18014</c:v>
                </c:pt>
                <c:pt idx="6">
                  <c:v>18313</c:v>
                </c:pt>
                <c:pt idx="7">
                  <c:v>19011</c:v>
                </c:pt>
                <c:pt idx="8">
                  <c:v>23064</c:v>
                </c:pt>
                <c:pt idx="9">
                  <c:v>26505</c:v>
                </c:pt>
                <c:pt idx="10">
                  <c:v>30153</c:v>
                </c:pt>
                <c:pt idx="11">
                  <c:v>30632</c:v>
                </c:pt>
                <c:pt idx="12">
                  <c:v>31725</c:v>
                </c:pt>
                <c:pt idx="13">
                  <c:v>35482</c:v>
                </c:pt>
                <c:pt idx="14">
                  <c:v>35585</c:v>
                </c:pt>
                <c:pt idx="15">
                  <c:v>38895</c:v>
                </c:pt>
                <c:pt idx="16">
                  <c:v>39930</c:v>
                </c:pt>
                <c:pt idx="17">
                  <c:v>40200</c:v>
                </c:pt>
                <c:pt idx="18">
                  <c:v>42637</c:v>
                </c:pt>
                <c:pt idx="19">
                  <c:v>63637</c:v>
                </c:pt>
                <c:pt idx="20">
                  <c:v>140475</c:v>
                </c:pt>
                <c:pt idx="21">
                  <c:v>862461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B-40D4-BB2E-CBEDD069B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1828944"/>
        <c:axId val="1441056704"/>
      </c:barChart>
      <c:catAx>
        <c:axId val="143182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441056704"/>
        <c:crosses val="autoZero"/>
        <c:auto val="1"/>
        <c:lblAlgn val="ctr"/>
        <c:lblOffset val="100"/>
        <c:noMultiLvlLbl val="0"/>
      </c:catAx>
      <c:valAx>
        <c:axId val="144105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43182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'2002-2024'!$B$23</c:f>
              <c:strCache>
                <c:ptCount val="1"/>
                <c:pt idx="0">
                  <c:v>Remesas Familiares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07-49A3-A341-7381C29E40E1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07-49A3-A341-7381C29E40E1}"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07-49A3-A341-7381C29E40E1}"/>
                </c:ext>
              </c:extLst>
            </c:dLbl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07-49A3-A341-7381C29E40E1}"/>
                </c:ext>
              </c:extLst>
            </c:dLbl>
            <c:numFmt formatCode="[$$-409]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'2002-2024'!$C$10:$Y$10</c:f>
              <c:strCach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2024*</c:v>
                </c:pt>
              </c:strCache>
            </c:strRef>
          </c:cat>
          <c:val>
            <c:numRef>
              <c:f>'2002-2024'!$C$23:$Y$23</c:f>
              <c:numCache>
                <c:formatCode>#,##0.0</c:formatCode>
                <c:ptCount val="23"/>
                <c:pt idx="0">
                  <c:v>1579.3918800000001</c:v>
                </c:pt>
                <c:pt idx="1">
                  <c:v>2106.5047600000003</c:v>
                </c:pt>
                <c:pt idx="2">
                  <c:v>2550.6231200000002</c:v>
                </c:pt>
                <c:pt idx="3">
                  <c:v>2992.8226999999993</c:v>
                </c:pt>
                <c:pt idx="4">
                  <c:v>3609.8132400000004</c:v>
                </c:pt>
                <c:pt idx="5">
                  <c:v>4128.40762</c:v>
                </c:pt>
                <c:pt idx="6">
                  <c:v>4314.73063</c:v>
                </c:pt>
                <c:pt idx="7">
                  <c:v>3912.28676</c:v>
                </c:pt>
                <c:pt idx="8">
                  <c:v>4126.7840400000005</c:v>
                </c:pt>
                <c:pt idx="9">
                  <c:v>4378.0319500000005</c:v>
                </c:pt>
                <c:pt idx="10">
                  <c:v>4782.7286899999999</c:v>
                </c:pt>
                <c:pt idx="11">
                  <c:v>5105.1889599999995</c:v>
                </c:pt>
                <c:pt idx="12">
                  <c:v>5544.0975799999997</c:v>
                </c:pt>
                <c:pt idx="13">
                  <c:v>6284.9778100000003</c:v>
                </c:pt>
                <c:pt idx="14">
                  <c:v>7159.9675599999991</c:v>
                </c:pt>
                <c:pt idx="15">
                  <c:v>8192.2130899999993</c:v>
                </c:pt>
                <c:pt idx="16">
                  <c:v>9287.7707499999997</c:v>
                </c:pt>
                <c:pt idx="17">
                  <c:v>10508.307410000001</c:v>
                </c:pt>
                <c:pt idx="18">
                  <c:v>11340.4156</c:v>
                </c:pt>
                <c:pt idx="19">
                  <c:v>15295.685219999999</c:v>
                </c:pt>
                <c:pt idx="20">
                  <c:v>18040.321069999998</c:v>
                </c:pt>
                <c:pt idx="21">
                  <c:v>19804.002009759999</c:v>
                </c:pt>
                <c:pt idx="22">
                  <c:v>8510.7334372999994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07-49A3-A341-7381C29E4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472847"/>
        <c:axId val="805466607"/>
      </c:barChart>
      <c:catAx>
        <c:axId val="805472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805466607"/>
        <c:crosses val="autoZero"/>
        <c:auto val="1"/>
        <c:lblAlgn val="ctr"/>
        <c:lblOffset val="100"/>
        <c:noMultiLvlLbl val="0"/>
      </c:catAx>
      <c:valAx>
        <c:axId val="80546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GT" sz="1400"/>
                  <a:t>Millones de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GT"/>
            </a:p>
          </c:txPr>
        </c:title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805472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Incidencia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88-4C8C-9532-FF079B9414D7}"/>
              </c:ext>
            </c:extLst>
          </c:dPt>
          <c:dLbls>
            <c:dLbl>
              <c:idx val="21"/>
              <c:layout>
                <c:manualLayout>
                  <c:x val="-7.900228204623376E-3"/>
                  <c:y val="1.55767013023410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88-4C8C-9532-FF079B941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Hoja1!$A$2:$A$24</c:f>
              <c:strCache>
                <c:ptCount val="23"/>
                <c:pt idx="0">
                  <c:v>Guatemala</c:v>
                </c:pt>
                <c:pt idx="1">
                  <c:v>Sacatepéquez</c:v>
                </c:pt>
                <c:pt idx="2">
                  <c:v>Escuintla</c:v>
                </c:pt>
                <c:pt idx="3">
                  <c:v>El Progreso</c:v>
                </c:pt>
                <c:pt idx="4">
                  <c:v>Quetzaltenango</c:v>
                </c:pt>
                <c:pt idx="5">
                  <c:v>Santa Rosa</c:v>
                </c:pt>
                <c:pt idx="6">
                  <c:v>Zacapa</c:v>
                </c:pt>
                <c:pt idx="7">
                  <c:v>Chimaltenango</c:v>
                </c:pt>
                <c:pt idx="8">
                  <c:v>Nacional </c:v>
                </c:pt>
                <c:pt idx="9">
                  <c:v>Suchitepéquez</c:v>
                </c:pt>
                <c:pt idx="10">
                  <c:v>Retalhuleu</c:v>
                </c:pt>
                <c:pt idx="11">
                  <c:v>Jutiapa</c:v>
                </c:pt>
                <c:pt idx="12">
                  <c:v>Izabal</c:v>
                </c:pt>
                <c:pt idx="13">
                  <c:v>Sololá</c:v>
                </c:pt>
                <c:pt idx="14">
                  <c:v>San Marcos</c:v>
                </c:pt>
                <c:pt idx="15">
                  <c:v>Chiquimula</c:v>
                </c:pt>
                <c:pt idx="16">
                  <c:v>Petén</c:v>
                </c:pt>
                <c:pt idx="17">
                  <c:v>Jalapa</c:v>
                </c:pt>
                <c:pt idx="18">
                  <c:v>Baja Verapaz</c:v>
                </c:pt>
                <c:pt idx="19">
                  <c:v>Totonicapán</c:v>
                </c:pt>
                <c:pt idx="20">
                  <c:v>Huehuetenango</c:v>
                </c:pt>
                <c:pt idx="21">
                  <c:v>Quiché</c:v>
                </c:pt>
                <c:pt idx="22">
                  <c:v>Alta Verapaz</c:v>
                </c:pt>
              </c:strCache>
            </c:strRef>
          </c:cat>
          <c:val>
            <c:numRef>
              <c:f>Hoja1!$B$2:$B$24</c:f>
              <c:numCache>
                <c:formatCode>0.0%</c:formatCode>
                <c:ptCount val="23"/>
                <c:pt idx="0">
                  <c:v>0.20914569999999999</c:v>
                </c:pt>
                <c:pt idx="1">
                  <c:v>0.34043099999999998</c:v>
                </c:pt>
                <c:pt idx="2">
                  <c:v>0.47225879999999998</c:v>
                </c:pt>
                <c:pt idx="3">
                  <c:v>0.51889589999999997</c:v>
                </c:pt>
                <c:pt idx="4">
                  <c:v>0.55549910000000002</c:v>
                </c:pt>
                <c:pt idx="5">
                  <c:v>0.63064509999999996</c:v>
                </c:pt>
                <c:pt idx="6">
                  <c:v>0.58572610000000003</c:v>
                </c:pt>
                <c:pt idx="7">
                  <c:v>0.65271279999999998</c:v>
                </c:pt>
                <c:pt idx="8">
                  <c:v>0.61999040000000005</c:v>
                </c:pt>
                <c:pt idx="9">
                  <c:v>0.66866040000000004</c:v>
                </c:pt>
                <c:pt idx="10">
                  <c:v>0.68325760000000002</c:v>
                </c:pt>
                <c:pt idx="11">
                  <c:v>0.67872069999999995</c:v>
                </c:pt>
                <c:pt idx="12">
                  <c:v>0.62361800000000001</c:v>
                </c:pt>
                <c:pt idx="13">
                  <c:v>0.76297519999999996</c:v>
                </c:pt>
                <c:pt idx="14">
                  <c:v>0.78939040000000005</c:v>
                </c:pt>
                <c:pt idx="15">
                  <c:v>0.74087729999999996</c:v>
                </c:pt>
                <c:pt idx="16">
                  <c:v>0.7702175</c:v>
                </c:pt>
                <c:pt idx="17">
                  <c:v>0.77302490000000001</c:v>
                </c:pt>
                <c:pt idx="18">
                  <c:v>0.78888899999999995</c:v>
                </c:pt>
                <c:pt idx="19">
                  <c:v>0.85862510000000003</c:v>
                </c:pt>
                <c:pt idx="20">
                  <c:v>0.82853209999999999</c:v>
                </c:pt>
                <c:pt idx="21">
                  <c:v>0.89678159999999996</c:v>
                </c:pt>
                <c:pt idx="22">
                  <c:v>0.8904242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88-4C8C-9532-FF079B9414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4341552"/>
        <c:axId val="1534342032"/>
      </c:barChart>
      <c:catAx>
        <c:axId val="153434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534342032"/>
        <c:crosses val="autoZero"/>
        <c:auto val="1"/>
        <c:lblAlgn val="ctr"/>
        <c:lblOffset val="100"/>
        <c:noMultiLvlLbl val="0"/>
      </c:catAx>
      <c:valAx>
        <c:axId val="1534342032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53434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74154341727289"/>
          <c:y val="4.8396854204476709E-2"/>
          <c:w val="0.77231121773930445"/>
          <c:h val="0.893037712391214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9C-43BA-8C21-599C918FC4CA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9C-43BA-8C21-599C918FC4CA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9C-43BA-8C21-599C918FC4CA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9C-43BA-8C21-599C918FC4CA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9C-43BA-8C21-599C918FC4CA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9C-43BA-8C21-599C918FC4CA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E9C-43BA-8C21-599C918FC4CA}"/>
              </c:ext>
            </c:extLst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E9C-43BA-8C21-599C918FC4CA}"/>
              </c:ext>
            </c:extLst>
          </c:dPt>
          <c:dPt>
            <c:idx val="2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E9C-43BA-8C21-599C918FC4CA}"/>
              </c:ext>
            </c:extLst>
          </c:dPt>
          <c:dPt>
            <c:idx val="2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E9C-43BA-8C21-599C918FC4CA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E9C-43BA-8C21-599C918FC4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Hoja1!$A$2:$A$24</c:f>
              <c:strCache>
                <c:ptCount val="23"/>
                <c:pt idx="0">
                  <c:v>Guatemala</c:v>
                </c:pt>
                <c:pt idx="1">
                  <c:v>Sacatepéquez</c:v>
                </c:pt>
                <c:pt idx="2">
                  <c:v>Escuintla</c:v>
                </c:pt>
                <c:pt idx="3">
                  <c:v>El Progreso</c:v>
                </c:pt>
                <c:pt idx="4">
                  <c:v>Quetzaltenango</c:v>
                </c:pt>
                <c:pt idx="5">
                  <c:v>Santa Rosa</c:v>
                </c:pt>
                <c:pt idx="6">
                  <c:v>Zacapa</c:v>
                </c:pt>
                <c:pt idx="7">
                  <c:v>Chimaltenango</c:v>
                </c:pt>
                <c:pt idx="8">
                  <c:v>Nacional </c:v>
                </c:pt>
                <c:pt idx="9">
                  <c:v>Suchitepéquez</c:v>
                </c:pt>
                <c:pt idx="10">
                  <c:v>Retalhuleu</c:v>
                </c:pt>
                <c:pt idx="11">
                  <c:v>Jutiapa</c:v>
                </c:pt>
                <c:pt idx="12">
                  <c:v>Izabal</c:v>
                </c:pt>
                <c:pt idx="13">
                  <c:v>Sololá</c:v>
                </c:pt>
                <c:pt idx="14">
                  <c:v>San Marcos</c:v>
                </c:pt>
                <c:pt idx="15">
                  <c:v>Chiquimula</c:v>
                </c:pt>
                <c:pt idx="16">
                  <c:v>Petén</c:v>
                </c:pt>
                <c:pt idx="17">
                  <c:v>Jalapa</c:v>
                </c:pt>
                <c:pt idx="18">
                  <c:v>Baja Verapaz</c:v>
                </c:pt>
                <c:pt idx="19">
                  <c:v>Totonicapán</c:v>
                </c:pt>
                <c:pt idx="20">
                  <c:v>Huehuetenango</c:v>
                </c:pt>
                <c:pt idx="21">
                  <c:v>Quiché</c:v>
                </c:pt>
                <c:pt idx="22">
                  <c:v>Alta Verapaz</c:v>
                </c:pt>
              </c:strCache>
            </c:strRef>
          </c:cat>
          <c:val>
            <c:numRef>
              <c:f>Hoja1!$D$2:$D$24</c:f>
              <c:numCache>
                <c:formatCode>0.000</c:formatCode>
                <c:ptCount val="23"/>
                <c:pt idx="0">
                  <c:v>9.56539E-2</c:v>
                </c:pt>
                <c:pt idx="1">
                  <c:v>0.1520562</c:v>
                </c:pt>
                <c:pt idx="2">
                  <c:v>0.21554609999999999</c:v>
                </c:pt>
                <c:pt idx="3">
                  <c:v>0.25861869999999998</c:v>
                </c:pt>
                <c:pt idx="4">
                  <c:v>0.27017619999999998</c:v>
                </c:pt>
                <c:pt idx="5">
                  <c:v>0.30998559999999997</c:v>
                </c:pt>
                <c:pt idx="6">
                  <c:v>0.31156200000000001</c:v>
                </c:pt>
                <c:pt idx="7">
                  <c:v>0.32670320000000003</c:v>
                </c:pt>
                <c:pt idx="8">
                  <c:v>0.33724680000000001</c:v>
                </c:pt>
                <c:pt idx="9">
                  <c:v>0.33773300000000001</c:v>
                </c:pt>
                <c:pt idx="10">
                  <c:v>0.34180319999999997</c:v>
                </c:pt>
                <c:pt idx="11">
                  <c:v>0.35232419999999998</c:v>
                </c:pt>
                <c:pt idx="12">
                  <c:v>0.35492869999999999</c:v>
                </c:pt>
                <c:pt idx="13">
                  <c:v>0.38119429999999999</c:v>
                </c:pt>
                <c:pt idx="14">
                  <c:v>0.4136495</c:v>
                </c:pt>
                <c:pt idx="15">
                  <c:v>0.42781180000000002</c:v>
                </c:pt>
                <c:pt idx="16">
                  <c:v>0.43069429999999997</c:v>
                </c:pt>
                <c:pt idx="17">
                  <c:v>0.43567220000000001</c:v>
                </c:pt>
                <c:pt idx="18">
                  <c:v>0.44991199999999998</c:v>
                </c:pt>
                <c:pt idx="19">
                  <c:v>0.47376000000000001</c:v>
                </c:pt>
                <c:pt idx="20">
                  <c:v>0.47473989999999999</c:v>
                </c:pt>
                <c:pt idx="21">
                  <c:v>0.52218330000000002</c:v>
                </c:pt>
                <c:pt idx="22">
                  <c:v>0.58465040000000001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E9C-43BA-8C21-599C918FC4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59876416"/>
        <c:axId val="960286928"/>
      </c:barChart>
      <c:catAx>
        <c:axId val="959876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960286928"/>
        <c:crosses val="autoZero"/>
        <c:auto val="1"/>
        <c:lblAlgn val="ctr"/>
        <c:lblOffset val="100"/>
        <c:noMultiLvlLbl val="0"/>
      </c:catAx>
      <c:valAx>
        <c:axId val="960286928"/>
        <c:scaling>
          <c:orientation val="minMax"/>
        </c:scaling>
        <c:delete val="0"/>
        <c:axPos val="b"/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95987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483963997292651E-2"/>
          <c:y val="4.4417524732485364E-2"/>
          <c:w val="0.88702431149656746"/>
          <c:h val="0.61818097995170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Hoja4!$B$1</c:f>
              <c:strCache>
                <c:ptCount val="1"/>
                <c:pt idx="0">
                  <c:v>Materiales de la vivienda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Hoja4!$B$341</c:f>
              <c:numCache>
                <c:formatCode>0.0%</c:formatCode>
                <c:ptCount val="1"/>
                <c:pt idx="0">
                  <c:v>0.91343790000000002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0-4DB3-A393-D5E94F480646}"/>
            </c:ext>
          </c:extLst>
        </c:ser>
        <c:ser>
          <c:idx val="1"/>
          <c:order val="1"/>
          <c:tx>
            <c:strRef>
              <c:f>Hoja4!$C$1</c:f>
              <c:strCache>
                <c:ptCount val="1"/>
                <c:pt idx="0">
                  <c:v>Hacinamiento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Hoja4!$C$341</c:f>
              <c:numCache>
                <c:formatCode>0.0%</c:formatCode>
                <c:ptCount val="1"/>
                <c:pt idx="0">
                  <c:v>0.68918979999999996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0-4DB3-A393-D5E94F480646}"/>
            </c:ext>
          </c:extLst>
        </c:ser>
        <c:ser>
          <c:idx val="2"/>
          <c:order val="2"/>
          <c:tx>
            <c:strRef>
              <c:f>Hoja4!$D$1</c:f>
              <c:strCache>
                <c:ptCount val="1"/>
                <c:pt idx="0">
                  <c:v>Combustible para Cocinar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Hoja4!$D$341</c:f>
              <c:numCache>
                <c:formatCode>0.0%</c:formatCode>
                <c:ptCount val="1"/>
                <c:pt idx="0">
                  <c:v>0.9703714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A0-4DB3-A393-D5E94F480646}"/>
            </c:ext>
          </c:extLst>
        </c:ser>
        <c:ser>
          <c:idx val="3"/>
          <c:order val="3"/>
          <c:tx>
            <c:strRef>
              <c:f>Hoja4!$E$1</c:f>
              <c:strCache>
                <c:ptCount val="1"/>
                <c:pt idx="0">
                  <c:v>Manejo de Basuras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Hoja4!$E$341</c:f>
              <c:numCache>
                <c:formatCode>0.0%</c:formatCode>
                <c:ptCount val="1"/>
                <c:pt idx="0">
                  <c:v>0.72623680000000002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A0-4DB3-A393-D5E94F480646}"/>
            </c:ext>
          </c:extLst>
        </c:ser>
        <c:ser>
          <c:idx val="4"/>
          <c:order val="4"/>
          <c:tx>
            <c:strRef>
              <c:f>Hoja4!$F$1</c:f>
              <c:strCache>
                <c:ptCount val="1"/>
                <c:pt idx="0">
                  <c:v>Trabajo Infantil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Hoja4!$F$341</c:f>
              <c:numCache>
                <c:formatCode>0.0%</c:formatCode>
                <c:ptCount val="1"/>
                <c:pt idx="0">
                  <c:v>0.26241229999999999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A0-4DB3-A393-D5E94F480646}"/>
            </c:ext>
          </c:extLst>
        </c:ser>
        <c:ser>
          <c:idx val="5"/>
          <c:order val="5"/>
          <c:tx>
            <c:strRef>
              <c:f>Hoja4!$G$1</c:f>
              <c:strCache>
                <c:ptCount val="1"/>
                <c:pt idx="0">
                  <c:v>Empleo Precario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Hoja4!$G$341</c:f>
              <c:numCache>
                <c:formatCode>0.0%</c:formatCode>
                <c:ptCount val="1"/>
                <c:pt idx="0">
                  <c:v>0.48902889999999999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A0-4DB3-A393-D5E94F480646}"/>
            </c:ext>
          </c:extLst>
        </c:ser>
        <c:ser>
          <c:idx val="6"/>
          <c:order val="6"/>
          <c:tx>
            <c:strRef>
              <c:f>Hoja4!$H$1</c:f>
              <c:strCache>
                <c:ptCount val="1"/>
                <c:pt idx="0">
                  <c:v>Trabajo Domestico y/o no remunerado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Hoja4!$H$341</c:f>
              <c:numCache>
                <c:formatCode>0.0%</c:formatCode>
                <c:ptCount val="1"/>
                <c:pt idx="0">
                  <c:v>0.93435219999999997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A0-4DB3-A393-D5E94F480646}"/>
            </c:ext>
          </c:extLst>
        </c:ser>
        <c:ser>
          <c:idx val="7"/>
          <c:order val="7"/>
          <c:tx>
            <c:strRef>
              <c:f>Hoja4!$I$1</c:f>
              <c:strCache>
                <c:ptCount val="1"/>
                <c:pt idx="0">
                  <c:v>Ocupación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Hoja4!$I$341</c:f>
              <c:numCache>
                <c:formatCode>0.0%</c:formatCode>
                <c:ptCount val="1"/>
                <c:pt idx="0">
                  <c:v>0.41591810000000001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5A0-4DB3-A393-D5E94F480646}"/>
            </c:ext>
          </c:extLst>
        </c:ser>
        <c:ser>
          <c:idx val="8"/>
          <c:order val="8"/>
          <c:tx>
            <c:strRef>
              <c:f>Hoja4!$J$1</c:f>
              <c:strCache>
                <c:ptCount val="1"/>
                <c:pt idx="0">
                  <c:v>Asistencia Escolar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Hoja4!$J$341</c:f>
              <c:numCache>
                <c:formatCode>0.0%</c:formatCode>
                <c:ptCount val="1"/>
                <c:pt idx="0">
                  <c:v>0.33306520000000001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A0-4DB3-A393-D5E94F480646}"/>
            </c:ext>
          </c:extLst>
        </c:ser>
        <c:ser>
          <c:idx val="9"/>
          <c:order val="9"/>
          <c:tx>
            <c:strRef>
              <c:f>Hoja4!$K$1</c:f>
              <c:strCache>
                <c:ptCount val="1"/>
                <c:pt idx="0">
                  <c:v>Sin education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Hoja4!$K$341</c:f>
              <c:numCache>
                <c:formatCode>0.0%</c:formatCode>
                <c:ptCount val="1"/>
                <c:pt idx="0">
                  <c:v>0.88568619999999998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5A0-4DB3-A393-D5E94F480646}"/>
            </c:ext>
          </c:extLst>
        </c:ser>
        <c:ser>
          <c:idx val="10"/>
          <c:order val="10"/>
          <c:tx>
            <c:strRef>
              <c:f>Hoja4!$L$1</c:f>
              <c:strCache>
                <c:ptCount val="1"/>
                <c:pt idx="0">
                  <c:v>Internet y PC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Hoja4!$L$341</c:f>
              <c:numCache>
                <c:formatCode>0.0%</c:formatCode>
                <c:ptCount val="1"/>
                <c:pt idx="0">
                  <c:v>0.96152300000000002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5A0-4DB3-A393-D5E94F480646}"/>
            </c:ext>
          </c:extLst>
        </c:ser>
        <c:ser>
          <c:idx val="11"/>
          <c:order val="11"/>
          <c:tx>
            <c:strRef>
              <c:f>Hoja4!$M$1</c:f>
              <c:strCache>
                <c:ptCount val="1"/>
                <c:pt idx="0">
                  <c:v>Agua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Hoja4!$M$341</c:f>
              <c:numCache>
                <c:formatCode>0.0%</c:formatCode>
                <c:ptCount val="1"/>
                <c:pt idx="0">
                  <c:v>0.2956607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5A0-4DB3-A393-D5E94F480646}"/>
            </c:ext>
          </c:extLst>
        </c:ser>
        <c:ser>
          <c:idx val="12"/>
          <c:order val="12"/>
          <c:tx>
            <c:strRef>
              <c:f>Hoja4!$N$1</c:f>
              <c:strCache>
                <c:ptCount val="1"/>
                <c:pt idx="0">
                  <c:v>Saneamiento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Hoja4!$N$341</c:f>
              <c:numCache>
                <c:formatCode>0.0%</c:formatCode>
                <c:ptCount val="1"/>
                <c:pt idx="0">
                  <c:v>0.9198731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A0-4DB3-A393-D5E94F480646}"/>
            </c:ext>
          </c:extLst>
        </c:ser>
        <c:ser>
          <c:idx val="13"/>
          <c:order val="13"/>
          <c:tx>
            <c:strRef>
              <c:f>Hoja4!$O$1</c:f>
              <c:strCache>
                <c:ptCount val="1"/>
                <c:pt idx="0">
                  <c:v>Electricidad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Hoja4!$A$341</c:f>
              <c:strCache>
                <c:ptCount val="1"/>
                <c:pt idx="0">
                  <c:v>Santa Lucía La R</c:v>
                </c:pt>
              </c:strCache>
            </c:strRef>
          </c:cat>
          <c:val>
            <c:numRef>
              <c:f>Hoja4!$O$341</c:f>
              <c:numCache>
                <c:formatCode>0.0%</c:formatCode>
                <c:ptCount val="1"/>
                <c:pt idx="0">
                  <c:v>0.1005944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5A0-4DB3-A393-D5E94F4806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0291248"/>
        <c:axId val="960282128"/>
      </c:barChart>
      <c:catAx>
        <c:axId val="960291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60282128"/>
        <c:crosses val="autoZero"/>
        <c:auto val="1"/>
        <c:lblAlgn val="ctr"/>
        <c:lblOffset val="100"/>
        <c:noMultiLvlLbl val="0"/>
      </c:catAx>
      <c:valAx>
        <c:axId val="960282128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9602912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787641200482615E-2"/>
          <c:y val="0.69488723411835951"/>
          <c:w val="0.98310260603436317"/>
          <c:h val="0.248566445850840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E-46A7-A7A1-475E5E5AE7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Hoja5!$A$2:$A$8</c:f>
              <c:strCache>
                <c:ptCount val="7"/>
                <c:pt idx="0">
                  <c:v>Extranjera (o)</c:v>
                </c:pt>
                <c:pt idx="1">
                  <c:v>Ladina (o)</c:v>
                </c:pt>
                <c:pt idx="2">
                  <c:v>Garífuna</c:v>
                </c:pt>
                <c:pt idx="3">
                  <c:v>Afrodescendiente</c:v>
                </c:pt>
                <c:pt idx="4">
                  <c:v>Nacional </c:v>
                </c:pt>
                <c:pt idx="5">
                  <c:v>Maya</c:v>
                </c:pt>
                <c:pt idx="6">
                  <c:v>Xinka</c:v>
                </c:pt>
              </c:strCache>
            </c:strRef>
          </c:cat>
          <c:val>
            <c:numRef>
              <c:f>Hoja5!$C$2:$C$8</c:f>
              <c:numCache>
                <c:formatCode>0.0%</c:formatCode>
                <c:ptCount val="7"/>
                <c:pt idx="0">
                  <c:v>0.17441390000000001</c:v>
                </c:pt>
                <c:pt idx="1">
                  <c:v>0.45447209999999999</c:v>
                </c:pt>
                <c:pt idx="2">
                  <c:v>0.50418039999999997</c:v>
                </c:pt>
                <c:pt idx="3">
                  <c:v>0.50575800000000004</c:v>
                </c:pt>
                <c:pt idx="4">
                  <c:v>0.61999040000000005</c:v>
                </c:pt>
                <c:pt idx="5">
                  <c:v>0.83485410000000004</c:v>
                </c:pt>
                <c:pt idx="6">
                  <c:v>0.86667150000000004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4E-46A7-A7A1-475E5E5AE7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6999856"/>
        <c:axId val="956995536"/>
      </c:barChart>
      <c:catAx>
        <c:axId val="95699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956995536"/>
        <c:crosses val="autoZero"/>
        <c:auto val="1"/>
        <c:lblAlgn val="ctr"/>
        <c:lblOffset val="100"/>
        <c:noMultiLvlLbl val="0"/>
      </c:catAx>
      <c:valAx>
        <c:axId val="956995536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9569998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194256032243401E-2"/>
          <c:y val="6.7577679411754923E-2"/>
          <c:w val="0.95453647595623037"/>
          <c:h val="0.818595834261750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Indicadores!$B$107</c:f>
              <c:strCache>
                <c:ptCount val="1"/>
                <c:pt idx="0">
                  <c:v>% PIB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Indicadores!$A$108:$A$128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Indicadores!$B$108:$B$128</c:f>
              <c:numCache>
                <c:formatCode>0.0</c:formatCode>
                <c:ptCount val="21"/>
                <c:pt idx="0">
                  <c:v>1.3</c:v>
                </c:pt>
                <c:pt idx="1">
                  <c:v>1.2</c:v>
                </c:pt>
                <c:pt idx="2">
                  <c:v>1.1000000000000001</c:v>
                </c:pt>
                <c:pt idx="3">
                  <c:v>1.5</c:v>
                </c:pt>
                <c:pt idx="4">
                  <c:v>1.2</c:v>
                </c:pt>
                <c:pt idx="5">
                  <c:v>1</c:v>
                </c:pt>
                <c:pt idx="6">
                  <c:v>1.1000000000000001</c:v>
                </c:pt>
                <c:pt idx="7">
                  <c:v>1.1000000000000001</c:v>
                </c:pt>
                <c:pt idx="8">
                  <c:v>1.1000000000000001</c:v>
                </c:pt>
                <c:pt idx="9">
                  <c:v>1.3</c:v>
                </c:pt>
                <c:pt idx="10">
                  <c:v>1.9</c:v>
                </c:pt>
                <c:pt idx="11">
                  <c:v>1.6</c:v>
                </c:pt>
                <c:pt idx="12">
                  <c:v>1.6</c:v>
                </c:pt>
                <c:pt idx="13">
                  <c:v>1.6</c:v>
                </c:pt>
                <c:pt idx="14">
                  <c:v>1.5</c:v>
                </c:pt>
                <c:pt idx="15">
                  <c:v>1.3</c:v>
                </c:pt>
                <c:pt idx="16">
                  <c:v>1.3</c:v>
                </c:pt>
                <c:pt idx="17">
                  <c:v>1.4</c:v>
                </c:pt>
                <c:pt idx="18">
                  <c:v>1.4</c:v>
                </c:pt>
                <c:pt idx="19">
                  <c:v>1.4</c:v>
                </c:pt>
                <c:pt idx="2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C2-4154-989C-19D75C0D6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72"/>
        <c:axId val="528033583"/>
        <c:axId val="528047311"/>
      </c:barChart>
      <c:catAx>
        <c:axId val="52803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28047311"/>
        <c:crosses val="autoZero"/>
        <c:auto val="1"/>
        <c:lblAlgn val="ctr"/>
        <c:lblOffset val="100"/>
        <c:noMultiLvlLbl val="0"/>
      </c:catAx>
      <c:valAx>
        <c:axId val="528047311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28033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Indicadores!$A$100</c:f>
              <c:strCache>
                <c:ptCount val="1"/>
                <c:pt idx="0">
                  <c:v>TMC en salud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Indicadores!$B$99:$H$99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Indicadores!$B$100:$H$100</c:f>
              <c:numCache>
                <c:formatCode>0.0</c:formatCode>
                <c:ptCount val="7"/>
                <c:pt idx="0">
                  <c:v>21.32</c:v>
                </c:pt>
                <c:pt idx="1">
                  <c:v>3.72</c:v>
                </c:pt>
                <c:pt idx="2">
                  <c:v>5.61</c:v>
                </c:pt>
                <c:pt idx="3">
                  <c:v>3.84</c:v>
                </c:pt>
                <c:pt idx="5">
                  <c:v>13.27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0-442C-BAD1-DA75D9ABC0EF}"/>
            </c:ext>
          </c:extLst>
        </c:ser>
        <c:ser>
          <c:idx val="1"/>
          <c:order val="1"/>
          <c:tx>
            <c:strRef>
              <c:f>Indicadores!$A$101</c:f>
              <c:strCache>
                <c:ptCount val="1"/>
                <c:pt idx="0">
                  <c:v>TMC en educación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Indicadores!$B$99:$H$99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Indicadores!$B$101:$H$101</c:f>
              <c:numCache>
                <c:formatCode>0.0</c:formatCode>
                <c:ptCount val="7"/>
                <c:pt idx="0">
                  <c:v>20.68</c:v>
                </c:pt>
                <c:pt idx="1">
                  <c:v>33.94</c:v>
                </c:pt>
                <c:pt idx="2">
                  <c:v>16.28</c:v>
                </c:pt>
                <c:pt idx="3">
                  <c:v>20.67</c:v>
                </c:pt>
                <c:pt idx="5">
                  <c:v>22.9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F0-442C-BAD1-DA75D9ABC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8947487"/>
        <c:axId val="1298934591"/>
      </c:barChart>
      <c:catAx>
        <c:axId val="129894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298934591"/>
        <c:crosses val="autoZero"/>
        <c:auto val="1"/>
        <c:lblAlgn val="ctr"/>
        <c:lblOffset val="100"/>
        <c:noMultiLvlLbl val="0"/>
      </c:catAx>
      <c:valAx>
        <c:axId val="129893459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298947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s-GT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0037014603944"/>
          <c:y val="0.1244296788482835"/>
          <c:w val="0.84099535634968703"/>
          <c:h val="0.72350677095595606"/>
        </c:manualLayout>
      </c:layout>
      <c:lineChart>
        <c:grouping val="standard"/>
        <c:varyColors val="0"/>
        <c:ser>
          <c:idx val="0"/>
          <c:order val="0"/>
          <c:tx>
            <c:strRef>
              <c:f>Base!$C$10</c:f>
              <c:strCache>
                <c:ptCount val="1"/>
                <c:pt idx="0">
                  <c:v>Bono Social Educación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7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83B-47BA-9115-6AF7E9329F4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3B-47BA-9115-6AF7E9329F41}"/>
                </c:ext>
              </c:extLst>
            </c:dLbl>
            <c:dLbl>
              <c:idx val="7"/>
              <c:layout>
                <c:manualLayout>
                  <c:x val="-4.4919913856921734E-2"/>
                  <c:y val="2.43300982725995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3B-47BA-9115-6AF7E9329F4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3B-47BA-9115-6AF7E9329F4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Base!$D$5:$L$5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Base!$D$10:$L$10</c:f>
              <c:numCache>
                <c:formatCode>General</c:formatCode>
                <c:ptCount val="9"/>
                <c:pt idx="0">
                  <c:v>522852</c:v>
                </c:pt>
                <c:pt idx="1">
                  <c:v>432954</c:v>
                </c:pt>
                <c:pt idx="2">
                  <c:v>340654</c:v>
                </c:pt>
                <c:pt idx="3">
                  <c:v>90255</c:v>
                </c:pt>
                <c:pt idx="4">
                  <c:v>73642</c:v>
                </c:pt>
                <c:pt idx="5">
                  <c:v>62729</c:v>
                </c:pt>
                <c:pt idx="6">
                  <c:v>35737</c:v>
                </c:pt>
                <c:pt idx="7">
                  <c:v>30190</c:v>
                </c:pt>
                <c:pt idx="8">
                  <c:v>56036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3B-47BA-9115-6AF7E9329F41}"/>
            </c:ext>
          </c:extLst>
        </c:ser>
        <c:ser>
          <c:idx val="1"/>
          <c:order val="1"/>
          <c:tx>
            <c:strRef>
              <c:f>Base!$C$11</c:f>
              <c:strCache>
                <c:ptCount val="1"/>
                <c:pt idx="0">
                  <c:v>Bono Social Salud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83B-47BA-9115-6AF7E9329F4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3B-47BA-9115-6AF7E9329F41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3B-47BA-9115-6AF7E9329F4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3B-47BA-9115-6AF7E9329F4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Base!$D$5:$L$5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Base!$D$11:$L$11</c:f>
              <c:numCache>
                <c:formatCode>General</c:formatCode>
                <c:ptCount val="9"/>
                <c:pt idx="0">
                  <c:v>392617</c:v>
                </c:pt>
                <c:pt idx="1">
                  <c:v>191028</c:v>
                </c:pt>
                <c:pt idx="2">
                  <c:v>247777</c:v>
                </c:pt>
                <c:pt idx="3">
                  <c:v>10339</c:v>
                </c:pt>
                <c:pt idx="4">
                  <c:v>8329</c:v>
                </c:pt>
                <c:pt idx="5">
                  <c:v>6866</c:v>
                </c:pt>
                <c:pt idx="6">
                  <c:v>39410</c:v>
                </c:pt>
                <c:pt idx="7">
                  <c:v>39556</c:v>
                </c:pt>
                <c:pt idx="8">
                  <c:v>25529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83B-47BA-9115-6AF7E9329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8629023"/>
        <c:axId val="908627359"/>
      </c:lineChart>
      <c:catAx>
        <c:axId val="90862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908627359"/>
        <c:crosses val="autoZero"/>
        <c:auto val="1"/>
        <c:lblAlgn val="ctr"/>
        <c:lblOffset val="100"/>
        <c:noMultiLvlLbl val="0"/>
      </c:catAx>
      <c:valAx>
        <c:axId val="908627359"/>
        <c:scaling>
          <c:orientation val="minMax"/>
          <c:max val="525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 de beneficiarios</a:t>
                </a:r>
              </a:p>
            </c:rich>
          </c:tx>
          <c:layout>
            <c:manualLayout>
              <c:xMode val="edge"/>
              <c:yMode val="edge"/>
              <c:x val="1.282051282051282E-2"/>
              <c:y val="0.227015809070377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G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908629023"/>
        <c:crosses val="autoZero"/>
        <c:crossBetween val="between"/>
        <c:majorUnit val="5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148798707853828"/>
          <c:y val="0.27851553439540983"/>
          <c:w val="0.49719496601386365"/>
          <c:h val="7.4751353755199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75028530077478E-2"/>
          <c:y val="5.9527324917013284E-2"/>
          <c:w val="0.65828839851699739"/>
          <c:h val="0.91269325678838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Hoja6!$M$5</c:f>
              <c:strCache>
                <c:ptCount val="1"/>
                <c:pt idx="0">
                  <c:v>0 a 29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Hoja6!$N$5</c:f>
              <c:numCache>
                <c:formatCode>0%</c:formatCode>
                <c:ptCount val="1"/>
                <c:pt idx="0">
                  <c:v>0.59499999999999997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31-4EDF-ABB4-CC8A7F98DB13}"/>
            </c:ext>
          </c:extLst>
        </c:ser>
        <c:ser>
          <c:idx val="1"/>
          <c:order val="1"/>
          <c:tx>
            <c:strRef>
              <c:f>Hoja6!$M$6</c:f>
              <c:strCache>
                <c:ptCount val="1"/>
                <c:pt idx="0">
                  <c:v>30 a 64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Hoja6!$N$6</c:f>
              <c:numCache>
                <c:formatCode>0%</c:formatCode>
                <c:ptCount val="1"/>
                <c:pt idx="0">
                  <c:v>0.34300000000000003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31-4EDF-ABB4-CC8A7F98DB13}"/>
            </c:ext>
          </c:extLst>
        </c:ser>
        <c:ser>
          <c:idx val="2"/>
          <c:order val="2"/>
          <c:tx>
            <c:strRef>
              <c:f>Hoja6!$M$7</c:f>
              <c:strCache>
                <c:ptCount val="1"/>
                <c:pt idx="0">
                  <c:v>65 o más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Hoja6!$N$7</c:f>
              <c:numCache>
                <c:formatCode>0%</c:formatCode>
                <c:ptCount val="1"/>
                <c:pt idx="0">
                  <c:v>6.3E-2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31-4EDF-ABB4-CC8A7F98D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6455360"/>
        <c:axId val="446456608"/>
      </c:barChart>
      <c:catAx>
        <c:axId val="446455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6456608"/>
        <c:crosses val="autoZero"/>
        <c:auto val="1"/>
        <c:lblAlgn val="ctr"/>
        <c:lblOffset val="100"/>
        <c:noMultiLvlLbl val="0"/>
      </c:catAx>
      <c:valAx>
        <c:axId val="446456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645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789088592008159"/>
          <c:y val="9.7680746675766081E-2"/>
          <c:w val="0.36096850156477683"/>
          <c:h val="0.34429386062356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20000"/>
        <a:lumOff val="80000"/>
      </a:schemeClr>
    </a:solidFill>
    <a:ln>
      <a:solidFill>
        <a:schemeClr val="tx1"/>
      </a:solidFill>
      <a:prstDash val="dash"/>
    </a:ln>
    <a:effectLst/>
  </c:spPr>
  <c:txPr>
    <a:bodyPr/>
    <a:lstStyle/>
    <a:p>
      <a:pPr>
        <a:defRPr sz="1400"/>
      </a:pPr>
      <a:endParaRPr lang="es-G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Base!$C$6</c:f>
              <c:strCache>
                <c:ptCount val="1"/>
                <c:pt idx="0">
                  <c:v>Beca Social Artesano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73-45DF-B1E2-B9D19A4E122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73-45DF-B1E2-B9D19A4E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Base!$D$5:$L$5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Base!$D$6:$L$6</c:f>
              <c:numCache>
                <c:formatCode>General</c:formatCode>
                <c:ptCount val="9"/>
                <c:pt idx="0">
                  <c:v>3852</c:v>
                </c:pt>
                <c:pt idx="1">
                  <c:v>1654</c:v>
                </c:pt>
                <c:pt idx="2">
                  <c:v>3608</c:v>
                </c:pt>
                <c:pt idx="3">
                  <c:v>10441</c:v>
                </c:pt>
                <c:pt idx="4">
                  <c:v>7658</c:v>
                </c:pt>
                <c:pt idx="5">
                  <c:v>4094</c:v>
                </c:pt>
                <c:pt idx="6">
                  <c:v>4034</c:v>
                </c:pt>
                <c:pt idx="7">
                  <c:v>4093</c:v>
                </c:pt>
                <c:pt idx="8">
                  <c:v>4677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73-45DF-B1E2-B9D19A4E1224}"/>
            </c:ext>
          </c:extLst>
        </c:ser>
        <c:ser>
          <c:idx val="1"/>
          <c:order val="1"/>
          <c:tx>
            <c:strRef>
              <c:f>Base!$C$7</c:f>
              <c:strCache>
                <c:ptCount val="1"/>
                <c:pt idx="0">
                  <c:v>Beca Social Educación Media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lgDashDotDot"/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73-45DF-B1E2-B9D19A4E122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73-45DF-B1E2-B9D19A4E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Base!$D$5:$L$5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Base!$D$7:$L$7</c:f>
              <c:numCache>
                <c:formatCode>General</c:formatCode>
                <c:ptCount val="9"/>
                <c:pt idx="0">
                  <c:v>7389</c:v>
                </c:pt>
                <c:pt idx="1">
                  <c:v>4434</c:v>
                </c:pt>
                <c:pt idx="2">
                  <c:v>6570</c:v>
                </c:pt>
                <c:pt idx="3">
                  <c:v>3429</c:v>
                </c:pt>
                <c:pt idx="4">
                  <c:v>6096</c:v>
                </c:pt>
                <c:pt idx="5">
                  <c:v>5845</c:v>
                </c:pt>
                <c:pt idx="6">
                  <c:v>5513</c:v>
                </c:pt>
                <c:pt idx="7">
                  <c:v>5922</c:v>
                </c:pt>
                <c:pt idx="8">
                  <c:v>2513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973-45DF-B1E2-B9D19A4E1224}"/>
            </c:ext>
          </c:extLst>
        </c:ser>
        <c:ser>
          <c:idx val="2"/>
          <c:order val="2"/>
          <c:tx>
            <c:strRef>
              <c:f>Base!$C$8</c:f>
              <c:strCache>
                <c:ptCount val="1"/>
                <c:pt idx="0">
                  <c:v>Beca Social Educación Superior 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73-45DF-B1E2-B9D19A4E122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73-45DF-B1E2-B9D19A4E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Base!$D$5:$L$5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Base!$D$8:$L$8</c:f>
              <c:numCache>
                <c:formatCode>General</c:formatCode>
                <c:ptCount val="9"/>
                <c:pt idx="0">
                  <c:v>904</c:v>
                </c:pt>
                <c:pt idx="1">
                  <c:v>676</c:v>
                </c:pt>
                <c:pt idx="2">
                  <c:v>959</c:v>
                </c:pt>
                <c:pt idx="3">
                  <c:v>1099</c:v>
                </c:pt>
                <c:pt idx="4">
                  <c:v>634</c:v>
                </c:pt>
                <c:pt idx="5">
                  <c:v>1188</c:v>
                </c:pt>
                <c:pt idx="6">
                  <c:v>1477</c:v>
                </c:pt>
                <c:pt idx="7">
                  <c:v>1213</c:v>
                </c:pt>
                <c:pt idx="8">
                  <c:v>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973-45DF-B1E2-B9D19A4E1224}"/>
            </c:ext>
          </c:extLst>
        </c:ser>
        <c:ser>
          <c:idx val="3"/>
          <c:order val="3"/>
          <c:tx>
            <c:strRef>
              <c:f>Base!$C$16</c:f>
              <c:strCache>
                <c:ptCount val="1"/>
                <c:pt idx="0">
                  <c:v>Beca Primer Empleo 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506599420538685E-2"/>
                  <c:y val="1.87500821579272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73-45DF-B1E2-B9D19A4E122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73-45DF-B1E2-B9D19A4E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Base!$D$16:$L$16</c:f>
              <c:numCache>
                <c:formatCode>General</c:formatCode>
                <c:ptCount val="9"/>
                <c:pt idx="0">
                  <c:v>679</c:v>
                </c:pt>
                <c:pt idx="1">
                  <c:v>452</c:v>
                </c:pt>
                <c:pt idx="2">
                  <c:v>350</c:v>
                </c:pt>
                <c:pt idx="3">
                  <c:v>741</c:v>
                </c:pt>
                <c:pt idx="4">
                  <c:v>325</c:v>
                </c:pt>
                <c:pt idx="5">
                  <c:v>538</c:v>
                </c:pt>
                <c:pt idx="7">
                  <c:v>528</c:v>
                </c:pt>
                <c:pt idx="8">
                  <c:v>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973-45DF-B1E2-B9D19A4E1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1117391"/>
        <c:axId val="1531114479"/>
      </c:lineChart>
      <c:catAx>
        <c:axId val="1531117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531114479"/>
        <c:crosses val="autoZero"/>
        <c:auto val="1"/>
        <c:lblAlgn val="ctr"/>
        <c:lblOffset val="100"/>
        <c:noMultiLvlLbl val="0"/>
      </c:catAx>
      <c:valAx>
        <c:axId val="1531114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 de beneficiarios</a:t>
                </a:r>
              </a:p>
            </c:rich>
          </c:tx>
          <c:layout>
            <c:manualLayout>
              <c:xMode val="edge"/>
              <c:yMode val="edge"/>
              <c:x val="1.5023071144972637E-2"/>
              <c:y val="0.227402955056327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G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531117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78-4F00-91FC-5F75F652655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78-4F00-91FC-5F75F652655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78-4F00-91FC-5F75F652655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78-4F00-91FC-5F75F65265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Hoja6!$B$22:$I$23</c:f>
              <c:multiLvlStrCache>
                <c:ptCount val="8"/>
                <c:lvl>
                  <c:pt idx="0">
                    <c:v>Censo 2002</c:v>
                  </c:pt>
                  <c:pt idx="1">
                    <c:v>Censo 2018</c:v>
                  </c:pt>
                  <c:pt idx="2">
                    <c:v>Censo 2002</c:v>
                  </c:pt>
                  <c:pt idx="3">
                    <c:v>Censo 2018</c:v>
                  </c:pt>
                  <c:pt idx="4">
                    <c:v>Censo 2002</c:v>
                  </c:pt>
                  <c:pt idx="5">
                    <c:v>Censo 2018</c:v>
                  </c:pt>
                  <c:pt idx="6">
                    <c:v>Censo 2002</c:v>
                  </c:pt>
                  <c:pt idx="7">
                    <c:v>Censo 2018</c:v>
                  </c:pt>
                </c:lvl>
                <c:lvl>
                  <c:pt idx="0">
                    <c:v>No indígenas urbanos</c:v>
                  </c:pt>
                  <c:pt idx="2">
                    <c:v>Indígenas Urbanos</c:v>
                  </c:pt>
                  <c:pt idx="4">
                    <c:v>No Indígenas Rurales</c:v>
                  </c:pt>
                  <c:pt idx="6">
                    <c:v> Indígenas Rurales</c:v>
                  </c:pt>
                </c:lvl>
              </c:multiLvlStrCache>
            </c:multiLvlStrRef>
          </c:cat>
          <c:val>
            <c:numRef>
              <c:f>Hoja6!$B$24:$I$24</c:f>
              <c:numCache>
                <c:formatCode>0%</c:formatCode>
                <c:ptCount val="8"/>
                <c:pt idx="0">
                  <c:v>0.33</c:v>
                </c:pt>
                <c:pt idx="1">
                  <c:v>0.36</c:v>
                </c:pt>
                <c:pt idx="2">
                  <c:v>0.13</c:v>
                </c:pt>
                <c:pt idx="3">
                  <c:v>0.17</c:v>
                </c:pt>
                <c:pt idx="4">
                  <c:v>0.26</c:v>
                </c:pt>
                <c:pt idx="5">
                  <c:v>0.2</c:v>
                </c:pt>
                <c:pt idx="6">
                  <c:v>0.28000000000000003</c:v>
                </c:pt>
                <c:pt idx="7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78-4F00-91FC-5F75F6526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6078416"/>
        <c:axId val="1316079248"/>
      </c:barChart>
      <c:catAx>
        <c:axId val="131607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316079248"/>
        <c:crosses val="autoZero"/>
        <c:auto val="1"/>
        <c:lblAlgn val="ctr"/>
        <c:lblOffset val="100"/>
        <c:noMultiLvlLbl val="0"/>
      </c:catAx>
      <c:valAx>
        <c:axId val="1316079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1607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E2-423F-BDA1-3BC9B85BE2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'Inv. Educación '!$C$2:$C$8</c:f>
              <c:strCache>
                <c:ptCount val="7"/>
                <c:pt idx="0">
                  <c:v>Guatemala</c:v>
                </c:pt>
                <c:pt idx="1">
                  <c:v>Panamá</c:v>
                </c:pt>
                <c:pt idx="2">
                  <c:v>República Dominicana</c:v>
                </c:pt>
                <c:pt idx="3">
                  <c:v>Nicaragua</c:v>
                </c:pt>
                <c:pt idx="4">
                  <c:v>Honduras</c:v>
                </c:pt>
                <c:pt idx="5">
                  <c:v>El Salvador</c:v>
                </c:pt>
                <c:pt idx="6">
                  <c:v>Costa Rica</c:v>
                </c:pt>
              </c:strCache>
            </c:strRef>
          </c:cat>
          <c:val>
            <c:numRef>
              <c:f>'Inv. Educación '!$D$2:$D$8</c:f>
              <c:numCache>
                <c:formatCode>0.0%</c:formatCode>
                <c:ptCount val="7"/>
                <c:pt idx="0">
                  <c:v>3.2000000000000001E-2</c:v>
                </c:pt>
                <c:pt idx="1">
                  <c:v>3.9E-2</c:v>
                </c:pt>
                <c:pt idx="2">
                  <c:v>3.9E-2</c:v>
                </c:pt>
                <c:pt idx="3">
                  <c:v>4.1000000000000002E-2</c:v>
                </c:pt>
                <c:pt idx="4">
                  <c:v>4.3999999999999997E-2</c:v>
                </c:pt>
                <c:pt idx="5">
                  <c:v>4.4999999999999998E-2</c:v>
                </c:pt>
                <c:pt idx="6">
                  <c:v>6.3E-2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E2-423F-BDA1-3BC9B85BE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185536"/>
        <c:axId val="315375424"/>
      </c:barChart>
      <c:catAx>
        <c:axId val="27618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315375424"/>
        <c:crosses val="autoZero"/>
        <c:auto val="1"/>
        <c:lblAlgn val="ctr"/>
        <c:lblOffset val="100"/>
        <c:noMultiLvlLbl val="0"/>
      </c:catAx>
      <c:valAx>
        <c:axId val="31537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7618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'Inv. Educación '!$C$17:$C$24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'Inv. Educación '!$D$17:$D$24</c:f>
              <c:numCache>
                <c:formatCode>General</c:formatCode>
                <c:ptCount val="8"/>
                <c:pt idx="0">
                  <c:v>3.03</c:v>
                </c:pt>
                <c:pt idx="1">
                  <c:v>2.94</c:v>
                </c:pt>
                <c:pt idx="2">
                  <c:v>2.95</c:v>
                </c:pt>
                <c:pt idx="3">
                  <c:v>3.14</c:v>
                </c:pt>
                <c:pt idx="4">
                  <c:v>3.2</c:v>
                </c:pt>
                <c:pt idx="5">
                  <c:v>3.3</c:v>
                </c:pt>
                <c:pt idx="6">
                  <c:v>3.1</c:v>
                </c:pt>
                <c:pt idx="7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64-4722-A5FD-693F25E6D4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71303152"/>
        <c:axId val="312531392"/>
      </c:lineChart>
      <c:catAx>
        <c:axId val="9713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312531392"/>
        <c:crosses val="autoZero"/>
        <c:auto val="1"/>
        <c:lblAlgn val="ctr"/>
        <c:lblOffset val="100"/>
        <c:noMultiLvlLbl val="0"/>
      </c:catAx>
      <c:valAx>
        <c:axId val="312531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130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Hoja3!$P$2</c:f>
              <c:strCache>
                <c:ptCount val="1"/>
                <c:pt idx="0">
                  <c:v>Preprimaria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300442757748259E-2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E4-469A-A818-4AA6600893A0}"/>
                </c:ext>
              </c:extLst>
            </c:dLbl>
            <c:dLbl>
              <c:idx val="13"/>
              <c:layout>
                <c:manualLayout>
                  <c:x val="-1.0120177103099304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E4-469A-A818-4AA660089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Hoja3!$K$3:$K$16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Hoja3!$P$3:$P$16</c:f>
              <c:numCache>
                <c:formatCode>0.00%</c:formatCode>
                <c:ptCount val="14"/>
                <c:pt idx="0">
                  <c:v>0.55430000000000001</c:v>
                </c:pt>
                <c:pt idx="1">
                  <c:v>0.48070000000000002</c:v>
                </c:pt>
                <c:pt idx="2">
                  <c:v>0.4536</c:v>
                </c:pt>
                <c:pt idx="3">
                  <c:v>0.46079999999999999</c:v>
                </c:pt>
                <c:pt idx="4">
                  <c:v>0.47849999999999998</c:v>
                </c:pt>
                <c:pt idx="5">
                  <c:v>0.57440000000000002</c:v>
                </c:pt>
                <c:pt idx="6">
                  <c:v>0.56430000000000002</c:v>
                </c:pt>
                <c:pt idx="7">
                  <c:v>0.60929999999999995</c:v>
                </c:pt>
                <c:pt idx="8">
                  <c:v>0.63719999999999999</c:v>
                </c:pt>
                <c:pt idx="9">
                  <c:v>0.61960000000000004</c:v>
                </c:pt>
                <c:pt idx="10">
                  <c:v>0.60750000000000004</c:v>
                </c:pt>
                <c:pt idx="11">
                  <c:v>0.626</c:v>
                </c:pt>
                <c:pt idx="12">
                  <c:v>0.6472</c:v>
                </c:pt>
                <c:pt idx="13">
                  <c:v>0.64639999999999997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E4-469A-A818-4AA6600893A0}"/>
            </c:ext>
          </c:extLst>
        </c:ser>
        <c:ser>
          <c:idx val="1"/>
          <c:order val="1"/>
          <c:tx>
            <c:strRef>
              <c:f>Hoja3!$Q$2</c:f>
              <c:strCache>
                <c:ptCount val="1"/>
                <c:pt idx="0">
                  <c:v>Primaria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950664136622417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E4-469A-A818-4AA6600893A0}"/>
                </c:ext>
              </c:extLst>
            </c:dLbl>
            <c:dLbl>
              <c:idx val="13"/>
              <c:layout>
                <c:manualLayout>
                  <c:x val="-1.5180265654648957E-2"/>
                  <c:y val="-5.555555555555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E4-469A-A818-4AA660089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Hoja3!$K$3:$K$16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Hoja3!$Q$3:$Q$16</c:f>
              <c:numCache>
                <c:formatCode>0.00%</c:formatCode>
                <c:ptCount val="14"/>
                <c:pt idx="0">
                  <c:v>0.96809999999999996</c:v>
                </c:pt>
                <c:pt idx="1">
                  <c:v>0.93779999999999997</c:v>
                </c:pt>
                <c:pt idx="2">
                  <c:v>0.90029999999999999</c:v>
                </c:pt>
                <c:pt idx="3">
                  <c:v>0.86270000000000002</c:v>
                </c:pt>
                <c:pt idx="4">
                  <c:v>0.83250000000000002</c:v>
                </c:pt>
                <c:pt idx="5">
                  <c:v>0.92869999999999997</c:v>
                </c:pt>
                <c:pt idx="6">
                  <c:v>0.91539999999999999</c:v>
                </c:pt>
                <c:pt idx="7">
                  <c:v>0.92159999999999997</c:v>
                </c:pt>
                <c:pt idx="8">
                  <c:v>0.93240000000000001</c:v>
                </c:pt>
                <c:pt idx="9">
                  <c:v>0.93440000000000001</c:v>
                </c:pt>
                <c:pt idx="10">
                  <c:v>0.93710000000000004</c:v>
                </c:pt>
                <c:pt idx="11">
                  <c:v>0.95020000000000004</c:v>
                </c:pt>
                <c:pt idx="12">
                  <c:v>0.95409999999999995</c:v>
                </c:pt>
                <c:pt idx="13">
                  <c:v>0.95799999999999996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DE4-469A-A818-4AA6600893A0}"/>
            </c:ext>
          </c:extLst>
        </c:ser>
        <c:ser>
          <c:idx val="2"/>
          <c:order val="2"/>
          <c:tx>
            <c:strRef>
              <c:f>Hoja3!$R$2</c:f>
              <c:strCache>
                <c:ptCount val="1"/>
                <c:pt idx="0">
                  <c:v>Básico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480708412397218E-2"/>
                  <c:y val="5.5555555555555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E4-469A-A818-4AA6600893A0}"/>
                </c:ext>
              </c:extLst>
            </c:dLbl>
            <c:dLbl>
              <c:idx val="13"/>
              <c:layout>
                <c:manualLayout>
                  <c:x val="-7.5901328273244783E-3"/>
                  <c:y val="6.4814814814814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E4-469A-A818-4AA660089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Hoja3!$K$3:$K$16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Hoja3!$R$3:$R$16</c:f>
              <c:numCache>
                <c:formatCode>0.00%</c:formatCode>
                <c:ptCount val="14"/>
                <c:pt idx="0">
                  <c:v>0.43409999999999999</c:v>
                </c:pt>
                <c:pt idx="1">
                  <c:v>0.43809999999999999</c:v>
                </c:pt>
                <c:pt idx="2">
                  <c:v>0.43690000000000001</c:v>
                </c:pt>
                <c:pt idx="3">
                  <c:v>0.44500000000000001</c:v>
                </c:pt>
                <c:pt idx="4">
                  <c:v>0.45469999999999999</c:v>
                </c:pt>
                <c:pt idx="5">
                  <c:v>0.4713</c:v>
                </c:pt>
                <c:pt idx="6">
                  <c:v>0.47610000000000002</c:v>
                </c:pt>
                <c:pt idx="7">
                  <c:v>0.48110000000000003</c:v>
                </c:pt>
                <c:pt idx="8">
                  <c:v>0.49259999999999998</c:v>
                </c:pt>
                <c:pt idx="9">
                  <c:v>0.4909</c:v>
                </c:pt>
                <c:pt idx="10">
                  <c:v>0.49209999999999998</c:v>
                </c:pt>
                <c:pt idx="11">
                  <c:v>0.47849999999999998</c:v>
                </c:pt>
                <c:pt idx="12">
                  <c:v>0.47910000000000003</c:v>
                </c:pt>
                <c:pt idx="13">
                  <c:v>0.50990000000000002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DE4-469A-A818-4AA6600893A0}"/>
            </c:ext>
          </c:extLst>
        </c:ser>
        <c:ser>
          <c:idx val="3"/>
          <c:order val="3"/>
          <c:tx>
            <c:strRef>
              <c:f>Hoja3!$S$2</c:f>
              <c:strCache>
                <c:ptCount val="1"/>
                <c:pt idx="0">
                  <c:v>Diversificado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480708412397218E-2"/>
                  <c:y val="4.62962962962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E4-469A-A818-4AA6600893A0}"/>
                </c:ext>
              </c:extLst>
            </c:dLbl>
            <c:dLbl>
              <c:idx val="13"/>
              <c:layout>
                <c:manualLayout>
                  <c:x val="-7.5901328273244783E-3"/>
                  <c:y val="6.0185185185185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DE4-469A-A818-4AA660089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Hoja3!$K$3:$K$16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Hoja3!$S$3:$S$16</c:f>
              <c:numCache>
                <c:formatCode>0.00%</c:formatCode>
                <c:ptCount val="14"/>
                <c:pt idx="0">
                  <c:v>0.22570000000000001</c:v>
                </c:pt>
                <c:pt idx="1">
                  <c:v>0.2374</c:v>
                </c:pt>
                <c:pt idx="2">
                  <c:v>0.24410000000000001</c:v>
                </c:pt>
                <c:pt idx="3">
                  <c:v>0.24329999999999999</c:v>
                </c:pt>
                <c:pt idx="4">
                  <c:v>0.24660000000000001</c:v>
                </c:pt>
                <c:pt idx="5">
                  <c:v>0.2427</c:v>
                </c:pt>
                <c:pt idx="6">
                  <c:v>0.24740000000000001</c:v>
                </c:pt>
                <c:pt idx="7">
                  <c:v>0.2515</c:v>
                </c:pt>
                <c:pt idx="8">
                  <c:v>0.25629999999999997</c:v>
                </c:pt>
                <c:pt idx="9">
                  <c:v>0.25719999999999998</c:v>
                </c:pt>
                <c:pt idx="10">
                  <c:v>0.2616</c:v>
                </c:pt>
                <c:pt idx="11">
                  <c:v>0.25219999999999998</c:v>
                </c:pt>
                <c:pt idx="12">
                  <c:v>0.24060000000000001</c:v>
                </c:pt>
                <c:pt idx="13">
                  <c:v>0.245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DE4-469A-A818-4AA660089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776399"/>
        <c:axId val="652763439"/>
      </c:lineChart>
      <c:catAx>
        <c:axId val="65277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52763439"/>
        <c:crosses val="autoZero"/>
        <c:auto val="1"/>
        <c:lblAlgn val="ctr"/>
        <c:lblOffset val="100"/>
        <c:noMultiLvlLbl val="0"/>
      </c:catAx>
      <c:valAx>
        <c:axId val="652763439"/>
        <c:scaling>
          <c:orientation val="minMax"/>
          <c:max val="1.0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52776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'Brecha Digital'!$D$4</c:f>
              <c:strCache>
                <c:ptCount val="1"/>
                <c:pt idx="0">
                  <c:v>Hombre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Digital'!$C$5:$C$7</c:f>
              <c:strCache>
                <c:ptCount val="3"/>
                <c:pt idx="0">
                  <c:v>Tiene celular</c:v>
                </c:pt>
                <c:pt idx="1">
                  <c:v>Uso de computadora</c:v>
                </c:pt>
                <c:pt idx="2">
                  <c:v>Uso de internet</c:v>
                </c:pt>
              </c:strCache>
            </c:strRef>
          </c:cat>
          <c:val>
            <c:numRef>
              <c:f>'Brecha Digital'!$D$5:$D$7</c:f>
              <c:numCache>
                <c:formatCode>0.0%</c:formatCode>
                <c:ptCount val="3"/>
                <c:pt idx="0">
                  <c:v>0.82299999999999995</c:v>
                </c:pt>
                <c:pt idx="1">
                  <c:v>0.41699999999999998</c:v>
                </c:pt>
                <c:pt idx="2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1-4E3E-B664-C7AC2B5E73C3}"/>
            </c:ext>
          </c:extLst>
        </c:ser>
        <c:ser>
          <c:idx val="1"/>
          <c:order val="1"/>
          <c:tx>
            <c:strRef>
              <c:f>'Brecha Digital'!$E$4</c:f>
              <c:strCache>
                <c:ptCount val="1"/>
                <c:pt idx="0">
                  <c:v>Mujer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Digital'!$C$5:$C$7</c:f>
              <c:strCache>
                <c:ptCount val="3"/>
                <c:pt idx="0">
                  <c:v>Tiene celular</c:v>
                </c:pt>
                <c:pt idx="1">
                  <c:v>Uso de computadora</c:v>
                </c:pt>
                <c:pt idx="2">
                  <c:v>Uso de internet</c:v>
                </c:pt>
              </c:strCache>
            </c:strRef>
          </c:cat>
          <c:val>
            <c:numRef>
              <c:f>'Brecha Digital'!$E$5:$E$7</c:f>
              <c:numCache>
                <c:formatCode>0.0%</c:formatCode>
                <c:ptCount val="3"/>
                <c:pt idx="0">
                  <c:v>0.71499999999999997</c:v>
                </c:pt>
                <c:pt idx="1">
                  <c:v>0.34300000000000003</c:v>
                </c:pt>
                <c:pt idx="2">
                  <c:v>0.55400000000000005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D1-4E3E-B664-C7AC2B5E7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0480400"/>
        <c:axId val="310617648"/>
      </c:barChart>
      <c:catAx>
        <c:axId val="97048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310617648"/>
        <c:crosses val="autoZero"/>
        <c:auto val="1"/>
        <c:lblAlgn val="ctr"/>
        <c:lblOffset val="100"/>
        <c:noMultiLvlLbl val="0"/>
      </c:catAx>
      <c:valAx>
        <c:axId val="3106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97048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'Brecha Digital'!$D$19</c:f>
              <c:strCache>
                <c:ptCount val="1"/>
                <c:pt idx="0">
                  <c:v>Hombre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Digital'!$C$20:$C$22</c:f>
              <c:strCache>
                <c:ptCount val="3"/>
                <c:pt idx="0">
                  <c:v>Tiene celular</c:v>
                </c:pt>
                <c:pt idx="1">
                  <c:v>Uso de computadora</c:v>
                </c:pt>
                <c:pt idx="2">
                  <c:v>Uso de internet</c:v>
                </c:pt>
              </c:strCache>
            </c:strRef>
          </c:cat>
          <c:val>
            <c:numRef>
              <c:f>'Brecha Digital'!$D$20:$D$22</c:f>
              <c:numCache>
                <c:formatCode>0.0%</c:formatCode>
                <c:ptCount val="3"/>
                <c:pt idx="0">
                  <c:v>0.80100000000000005</c:v>
                </c:pt>
                <c:pt idx="1">
                  <c:v>0.45600000000000002</c:v>
                </c:pt>
                <c:pt idx="2">
                  <c:v>0.66900000000000004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8B-45C7-BA74-A3E8DE762917}"/>
            </c:ext>
          </c:extLst>
        </c:ser>
        <c:ser>
          <c:idx val="1"/>
          <c:order val="1"/>
          <c:tx>
            <c:strRef>
              <c:f>'Brecha Digital'!$E$19</c:f>
              <c:strCache>
                <c:ptCount val="1"/>
                <c:pt idx="0">
                  <c:v>Mujer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Digital'!$C$20:$C$22</c:f>
              <c:strCache>
                <c:ptCount val="3"/>
                <c:pt idx="0">
                  <c:v>Tiene celular</c:v>
                </c:pt>
                <c:pt idx="1">
                  <c:v>Uso de computadora</c:v>
                </c:pt>
                <c:pt idx="2">
                  <c:v>Uso de internet</c:v>
                </c:pt>
              </c:strCache>
            </c:strRef>
          </c:cat>
          <c:val>
            <c:numRef>
              <c:f>'Brecha Digital'!$E$20:$E$22</c:f>
              <c:numCache>
                <c:formatCode>0.0%</c:formatCode>
                <c:ptCount val="3"/>
                <c:pt idx="0">
                  <c:v>0.70099999999999996</c:v>
                </c:pt>
                <c:pt idx="1">
                  <c:v>0.23499999999999999</c:v>
                </c:pt>
                <c:pt idx="2">
                  <c:v>0.44600000000000001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8B-45C7-BA74-A3E8DE762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69104"/>
        <c:axId val="101873328"/>
      </c:barChart>
      <c:catAx>
        <c:axId val="3326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01873328"/>
        <c:crosses val="autoZero"/>
        <c:auto val="1"/>
        <c:lblAlgn val="ctr"/>
        <c:lblOffset val="100"/>
        <c:noMultiLvlLbl val="0"/>
      </c:catAx>
      <c:valAx>
        <c:axId val="10187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3326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'Brecha Digital'!$C$35</c:f>
              <c:strCache>
                <c:ptCount val="1"/>
                <c:pt idx="0">
                  <c:v>Tiene celular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Digital'!$D$34:$F$34</c:f>
              <c:strCache>
                <c:ptCount val="3"/>
                <c:pt idx="0">
                  <c:v>Urb Metro</c:v>
                </c:pt>
                <c:pt idx="1">
                  <c:v>Resto Urb</c:v>
                </c:pt>
                <c:pt idx="2">
                  <c:v>Rural</c:v>
                </c:pt>
              </c:strCache>
            </c:strRef>
          </c:cat>
          <c:val>
            <c:numRef>
              <c:f>'Brecha Digital'!$D$35:$F$35</c:f>
              <c:numCache>
                <c:formatCode>0.0%</c:formatCode>
                <c:ptCount val="3"/>
                <c:pt idx="0">
                  <c:v>0.879</c:v>
                </c:pt>
                <c:pt idx="1">
                  <c:v>0.80400000000000005</c:v>
                </c:pt>
                <c:pt idx="2">
                  <c:v>0.71199999999999997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08-4C66-AC33-61141658B788}"/>
            </c:ext>
          </c:extLst>
        </c:ser>
        <c:ser>
          <c:idx val="1"/>
          <c:order val="1"/>
          <c:tx>
            <c:strRef>
              <c:f>'Brecha Digital'!$C$36</c:f>
              <c:strCache>
                <c:ptCount val="1"/>
                <c:pt idx="0">
                  <c:v>Uso de computadora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Digital'!$D$34:$F$34</c:f>
              <c:strCache>
                <c:ptCount val="3"/>
                <c:pt idx="0">
                  <c:v>Urb Metro</c:v>
                </c:pt>
                <c:pt idx="1">
                  <c:v>Resto Urb</c:v>
                </c:pt>
                <c:pt idx="2">
                  <c:v>Rural</c:v>
                </c:pt>
              </c:strCache>
            </c:strRef>
          </c:cat>
          <c:val>
            <c:numRef>
              <c:f>'Brecha Digital'!$D$36:$F$36</c:f>
              <c:numCache>
                <c:formatCode>0.0%</c:formatCode>
                <c:ptCount val="3"/>
                <c:pt idx="0">
                  <c:v>0.66100000000000003</c:v>
                </c:pt>
                <c:pt idx="1">
                  <c:v>0.45700000000000002</c:v>
                </c:pt>
                <c:pt idx="2">
                  <c:v>0.252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08-4C66-AC33-61141658B788}"/>
            </c:ext>
          </c:extLst>
        </c:ser>
        <c:ser>
          <c:idx val="2"/>
          <c:order val="2"/>
          <c:tx>
            <c:strRef>
              <c:f>'Brecha Digital'!$C$37</c:f>
              <c:strCache>
                <c:ptCount val="1"/>
                <c:pt idx="0">
                  <c:v>Uso de internet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'Brecha Digital'!$D$34:$F$34</c:f>
              <c:strCache>
                <c:ptCount val="3"/>
                <c:pt idx="0">
                  <c:v>Urb Metro</c:v>
                </c:pt>
                <c:pt idx="1">
                  <c:v>Resto Urb</c:v>
                </c:pt>
                <c:pt idx="2">
                  <c:v>Rural</c:v>
                </c:pt>
              </c:strCache>
            </c:strRef>
          </c:cat>
          <c:val>
            <c:numRef>
              <c:f>'Brecha Digital'!$D$37:$F$37</c:f>
              <c:numCache>
                <c:formatCode>0.0%</c:formatCode>
                <c:ptCount val="3"/>
                <c:pt idx="0">
                  <c:v>0.79700000000000004</c:v>
                </c:pt>
                <c:pt idx="1">
                  <c:v>0.64500000000000002</c:v>
                </c:pt>
                <c:pt idx="2">
                  <c:v>0.499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08-4C66-AC33-61141658B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723088"/>
        <c:axId val="280064960"/>
      </c:barChart>
      <c:catAx>
        <c:axId val="11072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80064960"/>
        <c:crosses val="autoZero"/>
        <c:auto val="1"/>
        <c:lblAlgn val="ctr"/>
        <c:lblOffset val="100"/>
        <c:noMultiLvlLbl val="0"/>
      </c:catAx>
      <c:valAx>
        <c:axId val="28006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1072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Afiliados!$C$3:$C$24</cx:f>
        <cx:lvl ptCount="22">
          <cx:pt idx="0">Totonicapán</cx:pt>
          <cx:pt idx="1">Baja Verapaz</cx:pt>
          <cx:pt idx="2">El Progreso</cx:pt>
          <cx:pt idx="3">Jalapa</cx:pt>
          <cx:pt idx="4">Sololá</cx:pt>
          <cx:pt idx="5">Jutiapa</cx:pt>
          <cx:pt idx="6">Santa Rosa</cx:pt>
          <cx:pt idx="7">Chiquimula</cx:pt>
          <cx:pt idx="8">Quiché</cx:pt>
          <cx:pt idx="9">Zacapa</cx:pt>
          <cx:pt idx="10">Chimaltenango</cx:pt>
          <cx:pt idx="11">Huehuetenango</cx:pt>
          <cx:pt idx="12">Retalhuleu</cx:pt>
          <cx:pt idx="13">Suchitepéquez</cx:pt>
          <cx:pt idx="14">Petén</cx:pt>
          <cx:pt idx="15">San Marcos</cx:pt>
          <cx:pt idx="16">Sacatepéquez</cx:pt>
          <cx:pt idx="17">Alta Verapaz</cx:pt>
          <cx:pt idx="18">Izabal</cx:pt>
          <cx:pt idx="19">Quetzaltenango</cx:pt>
          <cx:pt idx="20">Escuintla</cx:pt>
          <cx:pt idx="21">Guatemala</cx:pt>
        </cx:lvl>
      </cx:strDim>
      <cx:numDim type="colorVal">
        <cx:f>Afiliados!$D$3:$D$24</cx:f>
        <cx:nf>Afiliados!$D$2</cx:nf>
        <cx:lvl ptCount="22" formatCode="General" name="Número de afiliados">
          <cx:pt idx="0">9595</cx:pt>
          <cx:pt idx="1">10231</cx:pt>
          <cx:pt idx="2">11912</cx:pt>
          <cx:pt idx="3">12322</cx:pt>
          <cx:pt idx="4">13884</cx:pt>
          <cx:pt idx="5">18014</cx:pt>
          <cx:pt idx="6">18313</cx:pt>
          <cx:pt idx="7">19011</cx:pt>
          <cx:pt idx="8">23064</cx:pt>
          <cx:pt idx="9">26505</cx:pt>
          <cx:pt idx="10">30153</cx:pt>
          <cx:pt idx="11">30632</cx:pt>
          <cx:pt idx="12">31725</cx:pt>
          <cx:pt idx="13">35482</cx:pt>
          <cx:pt idx="14">35585</cx:pt>
          <cx:pt idx="15">38895</cx:pt>
          <cx:pt idx="16">39930</cx:pt>
          <cx:pt idx="17">40200</cx:pt>
          <cx:pt idx="18">42637</cx:pt>
          <cx:pt idx="19">63637</cx:pt>
          <cx:pt idx="20">140475</cx:pt>
          <cx:pt idx="21">862461</cx:pt>
        </cx:lvl>
      </cx:numDim>
    </cx:data>
  </cx:chartData>
  <cx:chart>
    <cx:plotArea>
      <cx:plotAreaRegion>
        <cx:series layoutId="regionMap" uniqueId="{12A9CFDA-C34B-4B43-BB11-2BF4EA33594C}">
          <cx:dataPt idx="0">
            <cx:spPr>
              <a:solidFill>
                <a:sysClr val="window" lastClr="FFFFFF">
                  <a:lumMod val="95000"/>
                </a:sysClr>
              </a:solidFill>
            </cx:spPr>
          </cx:dataPt>
          <cx:dataPt idx="1">
            <cx:spPr>
              <a:solidFill>
                <a:srgbClr val="A5A5A5">
                  <a:lumMod val="20000"/>
                  <a:lumOff val="80000"/>
                </a:srgbClr>
              </a:solidFill>
            </cx:spPr>
          </cx:dataPt>
          <cx:dataPt idx="3">
            <cx:spPr>
              <a:solidFill>
                <a:srgbClr val="EBF5FF"/>
              </a:solidFill>
            </cx:spPr>
          </cx:dataPt>
          <cx:dataPt idx="4">
            <cx:spPr>
              <a:solidFill>
                <a:srgbClr val="A5A5A5">
                  <a:lumMod val="20000"/>
                  <a:lumOff val="80000"/>
                </a:srgbClr>
              </a:solidFill>
            </cx:spPr>
          </cx:dataPt>
          <cx:dataPt idx="5">
            <cx:spPr>
              <a:solidFill>
                <a:srgbClr val="EBF5FF"/>
              </a:solidFill>
            </cx:spPr>
          </cx:dataPt>
          <cx:dataPt idx="7">
            <cx:spPr>
              <a:solidFill>
                <a:srgbClr val="EBF5FF"/>
              </a:solidFill>
            </cx:spPr>
          </cx:dataPt>
          <cx:dataPt idx="8">
            <cx:spPr>
              <a:solidFill>
                <a:srgbClr val="C4E5FC"/>
              </a:solidFill>
            </cx:spPr>
          </cx:dataPt>
          <cx:dataPt idx="9">
            <cx:spPr>
              <a:solidFill>
                <a:srgbClr val="EBF5FF"/>
              </a:solidFill>
            </cx:spPr>
          </cx:dataPt>
          <cx:dataPt idx="11">
            <cx:spPr>
              <a:solidFill>
                <a:srgbClr val="C4E5FC"/>
              </a:solidFill>
            </cx:spPr>
          </cx:dataPt>
          <cx:dataPt idx="12">
            <cx:spPr>
              <a:solidFill>
                <a:srgbClr val="DAE7FE"/>
              </a:solidFill>
            </cx:spPr>
          </cx:dataPt>
          <cx:dataPt idx="13">
            <cx:spPr>
              <a:solidFill>
                <a:srgbClr val="DAE7FE"/>
              </a:solidFill>
            </cx:spPr>
          </cx:dataPt>
          <cx:dataPt idx="14">
            <cx:spPr>
              <a:solidFill>
                <a:srgbClr val="DAE7FE"/>
              </a:solidFill>
            </cx:spPr>
          </cx:dataPt>
          <cx:dataPt idx="17">
            <cx:spPr>
              <a:solidFill>
                <a:srgbClr val="5B9BD5">
                  <a:lumMod val="20000"/>
                  <a:lumOff val="80000"/>
                </a:srgbClr>
              </a:solidFill>
            </cx:spPr>
          </cx:dataPt>
          <cx:dataPt idx="18">
            <cx:spPr>
              <a:solidFill>
                <a:srgbClr val="5B9BD5">
                  <a:lumMod val="60000"/>
                  <a:lumOff val="40000"/>
                </a:srgbClr>
              </a:solidFill>
            </cx:spPr>
          </cx:dataPt>
          <cx:dataPt idx="19">
            <cx:spPr>
              <a:solidFill>
                <a:srgbClr val="4472C4"/>
              </a:solidFill>
            </cx:spPr>
          </cx:dataPt>
          <cx:dataPt idx="20">
            <cx:spPr>
              <a:solidFill>
                <a:srgbClr val="5B9BD5">
                  <a:lumMod val="75000"/>
                </a:srgbClr>
              </a:solidFill>
            </cx:spPr>
          </cx:dataPt>
          <cx:dataPt idx="21">
            <cx:spPr>
              <a:solidFill>
                <a:srgbClr val="002060"/>
              </a:solidFill>
            </cx:spPr>
          </cx:dataPt>
          <cx:dataId val="0"/>
          <cx:layoutPr>
            <cx:geography cultureLanguage="en-US" cultureRegion="GT" attribution="Powered by Bing">
              <cx:geoCache provider="{E9337A44-BEBE-4D9F-B70C-5C5E7DAFC167}">
                <cx:binary>7Hzpbt240u2rBPl95eYokgenD3Ap7clzbHemP4JjO5pFiaLGt/l+nufoF7slJ07s3e7uNJC++AK0
kQHe3NyiWKyqVWuV9r9vxn/dFHfX9sVYFlX7r5vx55eJc/W/fvqpvUnuyuv2oExvrGnNR3dwY8qf
zMeP6c3dT7f2ekir+CeCMPvpJrm27m58+Z9/w6fFd+bY3Fy71FSvujs7Xdy1XeHaPxh7dujF9W2Z
VmHaOpveOPzzy918/eG6ePnirnKpm66m+u7nl0/e8/LFT/uf9JurvihgYa67hbmYH3DOMMGIvHxR
mCr+/Lon1QFCPhGY+g9XO70uYcafr+D++te3t/aubeEG7v//Ou/Jar++fGO6yi37FMOW/fxy0107
2Pfi+uWLtDXBp8HALEveXN3f409Pd/k//957Ae5675VHhtjfoj8b+o0d/m/hrl+8vrPX9fX8sD/f
xRo+lZQrJJ5aQ6EDjDDFy9j9D3246CejfOtynjfN09l7Bno6+IOZ6fK6enFybW9M+7Bf38VICAsp
iMR7RsIHioKRCP9sJP5w0U9G+rbFPG+ix3P3DPR46Aczz/md+/W/1cMufQfT+AdKCKyEz9H9z76F
0AHCyidEfPIitedGf76e563zMG/PMg8v/2BWeRR7v1uaYQc+YYoh+dvAxhSH/InRJ5PsZZtvWsvz
Rnk0dc8uj0Z+MNNcmsIUv/7Pd/QYdiAwZ8JX6nmPwQfEpwwM9GkY7ce0P1/Q89b5cid7tvny+g9m
mffXN4AFvqNh+AGiAhPqy2cNA/iMIwF4gMpPjgOO9clbPyWbP1/P83Z5mLdnloeX/5db5feX9ziS
PXnXXwfMvgKA5vtsL/ujA8oFEkjhTwaRTw3yKOj8/lqet8mjqU+W/r8fJr/q0pvk1/8+7MR3yPD8
gHFCFP3t7iumMBew//c/MP7YHb5hIc/v/ZeJew7x5fUfzCJBkjZdWnZLZfX4HD65vb/qE5DdpeCc
0z28BUGKEV8gxj5bRT1c9FOQ+rbFPG+Yx3OfLP7nl4+HfjDzrNqbLq3cd7YO9omPBP6cKcAIjyt9
haHSV1hy8RkC7LnONy3peRs9mrpnokcjP5iFDjuXft9Mzw4IkpL7/HczPRhuiXqfMdhepv+GBT1v
nS8T92zz5fUfzDKXAMHcXf3rf5vu7nuSMuyAM+UzRdizSAy4GcEEZUztGeab1/O8efam7xlpb/QH
M9XFnbsukq646x4SwneABuyAYV8wpaBG2QtwQkpKv2CDvar/2xbzvJEez92z0OOhH8w8kECBe3V3
1XUVm+9qIR84AEyewc6KEAYUgf/JxfZYgG9ez/NG2pu+Z6e90R/MVMBcu/nvsZWQPhUU7yNtDIwB
Bawgv8KJp0j7Wxf0vLH2b2jPWvvDP5i5DkHS+K40AUBvrAhH5FPZo/bAHSBwBeyOED5A88dm+vOF
PG+eh3l7Znl4+Qczx5VxpkqBufn1f74nDQ3cDehmkhHxPGLAB5CMiKD8+XD3rat63kJPZ+/Z6eng
D2aty+4mSf8ehEcVlD8A8n6DHCBdMamgfLr/2Wc/v3lBz5tq/4b2jLU//IOZa9vdJZCdvjuK4AcA
xn0mfSCt739+YzTuY0EF+izD7ZEO37ys5222N33PZHujP5jFVsWLc2tiEO7/FPX9jdo6CJogrl+Y
9k8pqr9xEfo6+3sEfow5RswHdvhJjQLssWSS+P7nSAPtGI/T9bcu5/kz+3T23pF9Ovj/+8T+vgm/
tK2E1+56dd/vAuDvN600z47ebwP04OwN/hHj+Wm3d7fQEwOBA7IBWOhLK83yOU/s8YynPJ16d926
n18ubTTCZ2zhpUFH80GbfvliuLsfAt6AISY4g5YPGAAC9eWLyliX3HflYK6WUlYysXTnAHhrTXc/
BIBPUClAxaYMUyT9Lw1H56aYYlN92bfPv7+ouvLcAKnY/vxSwbGqP71tWS7HvlQSeEGgnnxQzRGC
BFjfXF9AUxO8G/+fXozWNHVuNmNHpO5dOd9JO7rDRk45WitGzKR5KewQlpR4b1GRoGuEsLyRsut0
23B/FXuFCXulrrLRP8y6pD3pRT9T3XA1vC8aVBySLMuDnHrdtsOT1+pUeXmvnTeP71Iy2xCVpVjb
pG3ImubTeZ229EwNOdq5xJZp0HWpH86ll9vTMrc10mLs+51MsmHXmTq/SrM8eZcLzx3RRJwaVU3v
sa2TJhDWA+lZ91myUVESVZsi8cx72QwR0Y6xOMhwlR1W3NS6pXUedl63jqbydVvw14x3bTBbeRlF
TbpKWFUfky4/LX2iTso5KXRpvMvaJkoXiGzTvu43/sgjPbRZG+JhqrVHRqGxi8p1GXdx2FSzCCRN
NqKhjfZEfi6KOtF9hH0t8K5ts24r+2Q+Hii+NUV1EqnI13Z6qxLiBdkwxtvGY3Rnh2rYTai0bymd
IqOracyvvKTtjh+3TT05KzemnmwaJ5/70778+p8rU8Kf+z6qry8u7W1ffzt56Iv7w3dt7szC+Lf7
b1q8/8tnfe3YWtztS/vWng9/6qT7HQf/w8G/5P3oj7z/txnqkfPDzM/ODx6OoDLjENexEAtF+Nj5
oblOIqjL9lwf2EZwSNAQGdRt0PEFcx5cnx5ASQ4wlYHbMwG++1dcH/sQep76/uLxQLlA1kFI8qWd
6bHvt35LXJ+KfEPa0WwiwS77RuHzQql4Z1WbBEUn+NqPPHs84bQ+r7CJddN7VZAOjVgTIuMQd6UM
mmGicDgnsxNV9GZC9S8TIlYnXeVWKVXH6RSNu7KkfC0NzlepX/ihMrY7t17ir/1uNGe+K7OdLXN2
Iuq621ZjrcfM6/Ts53042gK/ivO82aJi7I79irQhyhITuLgcQtNhEjo32Q/VOPfnpVFi7RmvCrt+
tudzSZWuhvg2w6N9m2Rxl2jlIXRsp+ZOJZFbqSEyox7iCB2Tshx20rUoSPKGn9auf9UmE/JChcsk
mPrOhMyiczK2r6JxWGNP0p3XJd6HwTYktDGzt9EwrdWcpRpC7gckmuQ4GQ7zRpqgFC28Wqv61B+H
j5MnRDgkLj9xIzF4x+u5jnXaqDR/1WPHL1tb5Bpnwq1cE0ehKrIPCerE2qQpWjvmyWMyFknA8nw9
p9Wu6opME2NtGEVgIUrQbcLnN0ZEfM0aPKw9CDtBizKiS2/ItW+V2PZe1wQZ4Gzd1KLaVHGWBUmf
ZzuO5zIExSJeeSPe1I5nh03WnAgjyCozVZFqU5UqQDJjgWyieRNnndGQLlwwdmmx8lCGdZcP5Qau
VcJteFjLgVRhVMVFEA2F2tgELlurcj2X6M7vbL3leBpXJGPRrpe1CYgcaZjjSQZT3Hoa2ljNeR2R
29RLP6QlHVL42MHbxgmxQdnJbdfbZGuYbTI9+R25bBNcBY3s87AvWz/k1TxcxtO8bQsj1hVFyVtc
8CoQHsvOkqaO3ke1fSfmIqO6r8phXPVtX7Bdkna1WyfKS2ot/SRi66iMYrWpG1kQ/U/M/f1G5a+I
S0qfYfmHIfdRD8Qz874GXJDSBLTFSEwhfHLgkb+iLUHVchWihOR4GXpAW+xAYcolEGWCU2jtAJD0
EHJBm+M+gSEI4XgpOP9SyJWgNDwNucCZYkRBS4ImEh/6rvZCrpt50k7gaiSl75psrreVRyAMmXXl
KaWjqFWbqM2LQM6iCmueEi3mqtRRQctNtDhVUZlilZTCBV4KLifnAm3kZFjAEquC/N435eKmFvwV
R0l+aAXZuMGLV9BUUQI0abNdXFovrGrnb3PE65VfF3LrqfjW1md5UxFtsWiCwRPDesCFv8489IZA
QFFLZMFLjIH+AvAyCDsUwk801UnAh1odx9ygddFjsa558aFd4ladJt2KT95lOfD2BkAvDYt22Cnj
i+3oDd6mQtEmKppya1ln3vd92Z/YkdTrlsKVZxaRwCu7VKtxkjpOAeaYBfCwe+wzLzCoXQCRXaBR
voCkaIFL7fTWW+CTUeaEdew2z+187BaIVUW7jHNfV2mbaOuX5/3sN1oBLrMLQKsWqEYW0BZTgG9j
3UMiWiBdOuNIZwvM4xXeNgvwi1xyVS1QkHhxdIIK1WsVlXg9G4p3haAnQ1fRzVyrs7goa41EmWnV
FDxQrj/kSJ1RxFqIawX9JUVJpaFrNdPj0PBVXUZJOA6qDybjx2Em8EU9sIAak2s3tsVhNXsu4ESN
Kygi3Ibj7K42iVn1ClKUZ/3b3CTV63qaD+PCYR1nVR+o1G6qqaWBM5wEMxvPjLRXDe/EYdWMIkgr
3Gvo5siPnPHIUZUNmzpi56SoBwiFYxdMRTVuIkD4waiaOWhZyk+SOht3rddIPbo81VMP84OilvMO
MM68Sk3jHdkWwnTd2TLRo4BIXOTOO/Ns1ASyLXCYRf4WSodEly2tfhkT1q86m093RR0nHWw5ImE6
zuRkjObsTCBpdetYucZdnp+wqb4x3lhsEKsO4YQs1QrKIZEqNqVGM1b3Z/+E6G8N0YxDifoHNfF+
78oCipfQfj/va4jmwI0DrvUVofK+if4hROMD6Gb0obKVSxB+VA6DsgvHBTha7ktAvj7E7ocATQ8U
UpIrn0NDvuBQtT+UBk9KHOACPv/+uBwmy1MvTwO0EtBmwSA0E8RB1ocrPcbEc2vdbLhfbabYJfMq
biL7CxriK9sXVPt+uRJ9lwXlGFYWH48jPi6d+tjWybYmHQr5AF1Supu5PRy9KBm0RxO+oRGfA6k8
Oa7o7AO8iJh7V1AavffmLD+rnQIUUqfp2zbuxToBiOIvWGVYUItd8Is0gFPSVJBLM0mAN8Sbkm0p
1Na0vg3IgoKaqQRAZIZhDOHezPm8QKa8pzIgltJwzjsAVFPs7WjTg48sfhHdu0iEW3CX6d51MDhR
vXgTB7eCahew6eJpcvG5afG+bPFD7pV8JfJZeLrqRrFiVDRvO6maoLH8HaGZ3BlPrnDDz/K0tuHY
iCyoyrk4Rp2XBqMY0wrQ8Rxt50LFGndSHPaFi1ZsqMeTeLT1imB2J2TpbnMs+9AISDt1XeSQd4pk
uIqLrn/Fo34+JDnxtMIjFOiyHsLIAEZjUAmsEuOmdaZGrjMkBogG7sbw4bbsa7yuMZJQpssxtI7T
Fa5lEgxFk+p6Ik0QFxO9AK7hUkzTVkK2DUabyY2hUbyyXWq3eRqrM0taGyZErOpmVho5djVG8o1V
fgrlRJVoTj2x6vPJD+qojkIJe6Sd7Gctpcx17o3+Lp/BBKN4VSGosQg6YVhcYzxHYS/7kR6pGlLS
0OXeymO8DByrP6RsagLDqNRRWk47MkWwmx5y69lNIuQdh9UD06MTWWWBP5SDtmNaHhYezJg4QFkz
NXHg1fjWn1qzsZHiWjRFvLFF171FLOl2uS3jYBANXicu89dDgpJzLjI/RB23q5q7SYsYiCJZpnng
UrhiZtkQxLlVqyGPP2DmjPbrhUrKDV85hTYDgYOSjHUbDF0JBM4w6WzoqyBOShs2mWkDPypuvBS4
E2+u6zc5TupcT5WIQoAHNGjL2F7QOrNbv2jdXeMSfpR4bQ1pBAqNyTmaHM5+LGwgC27sURVzuMsO
kckPIfXD+Z2kK8cgsh2qNsmQmVTTQeX/QPdPOPvZxpwnEBwg8x/mhadPDH5OCp8mfU4KUh4AflRA
lCgOD+jc95F+TgpAoAInDpCeL3lkebjqK27nB2phVBWFJ658zAmg7Ye0AAoslBRESQINJwth+lfS
AjDxT9MCdLYuaq1giMLDEAj+30sLFY3zyEzFBqiMMLay05X189uE1QDZ8hFLt25aWSWhTVXxkWSk
FIC5m8xtobp32uPNCAzq3ObHNststwN60h7OPc940I9RbyHIFEWoKNQAFnuNpnzqz4HYSF0YkXii
rwnl3Qxgmvqvu4lUF0lcLPX+6AaNBjEHBBVmR4esCeYe4nkx9f2mq7qLtjNyxTGAxb5PgqoSvbZz
IgNc9qfGDo1uXFPrhAI0LeviDXGDCcupft1Gqg2pnS4VN4Nue8JCSlEVVAA+67IEgNW0azIYvGJ1
qY5A8iiLVQ9rTIJMUpYFI0vadpUliexWqTJi1lGS4U6nJKZndeb4WhTlOZ+aZoeb4jWThQ0GF6eH
SPkuyJOeBl4fXw3F3OuR5N1K5jhoVOKFUOG9F2UvVkXjIt3k0unMjWPYopoE8Tzjde+NN0x1Lqxr
PK6ztjmZ2JTroZpee0pYnVVVaOohCxMv83VZTXfAbb9uEDp1KXM6Km2lcwP3x/tcQ5VFdRZPrzPS
X/GhOCEUQS0VA+7vaHOaJZicjRnbJl5dAavspq0dUqSLWpxGLu1WAtVoXWdQM8CzHnpq/LPeiHde
0uW6RrS6NAA3gtmfostGwnX7mr1Fqsi3LPfAMGMPdYHh28kAZ8Mbz9tBbTKFdZsdzp5pNB+m1+A5
51XdjFvi9dE9J69Hr7vFc640LlEKAKQ8xVUMCLvBdeDL0I+iQ6PIVd7kh7Sbzyn233ICV5+86YjC
5fCEAGWg06XgsAR2srDdLz0ygZ9ae8xwUp60mU1QkOWx/yoZp3NZCF8XrruaRrZiHsR2m9tG9ypJ
g4giAEzVXAaI5Sf1wA0LRZzY44Yk4xFtYp3YaakNWOirUm2MRKlOxzczdhcJ5U3I0gjB+YmTHaqj
6DSNhR/A33fZyEa4qxrxQnvNbAMoLTNdSTkdVQxdz3kcoKhHwQQHNYjTGhJXQ1od04psMKgcLmI4
LFB6ki5XzGZ3hhP/LXjsWU3JocCF2VRRYJ047cuM6cQMp2SczDYx+Y2b/XmV+9NHUHQu5jxqdTSr
cFLRRnXj+2GoWp3UdA7Z2OOgpsAPJqRvwoIOJwA+/Q3A3VrjYtJVlAWtsGRVlfEaDgOBnbALuQXg
KPO7MvDy+pRk7a0bE6ebaVA69ig9zCv5IY+GKKxgNUPfTWFSZJ5u4DH20GPt4RRFKGirqQzSbuiD
pKjiXSSHIAdbahllOQC7RNfkynNleVlKNekoR2loMs9bkyibgwx5v+AOPglVNoTijOnUzlk4tvBB
7XTp8cKuCFWD5qDY6JEqAt6S0VUfG7RtUCaCIYdKPpZOBe3cjrrN5zOV4rex55t1ydwJVuzWM6gL
JzhXa1fWN/kcsU0/cgxiFD3JcToEQ1t6WtTWQYXou7WY/G3hRMFuuHPjCcyEM5DPFsrSbp43fe/c
RW5Hscb5dBuRuj02XQpb6cX+GkC02dl03MW4n4Oe53ZdRyOQwRkrN21dwyelfppeRrQHMpaP8qgq
ebGZStecjnjqT2jOAIUy6WmE+ZtsrLwz4ASSt9Es0HGlAHkg5Yk3M5QGh3GmTJgBUL1CEKPXjV+j
D6rFatf3M5zCYpYAa/kEHOnUZ8exLLtV2RQJFBDEte+rfKJFyFtwMpxJte2RGoIMPGtbZW3+jkM/
8qHvuvSdP3r4rC/9ZFP2bRz4CU+BJRjaZC1zT+oyc2zLCm4hjtr8yseMb2JenzQi/5DgIQ6YrNxS
EZRANaUfqrRLoVzINlhNJ1NDVUAKddem5qJoRxtEM1nlU/q+l211lDm/DEVHYh3VeRzSiV8UET/5
p+D+toKbK7p8D8DvF9x7PeCPQdnnuV+Lbh/7QIn6jAJPDkX0Y14USuvHAOsrvoJnQznU7gpkYijI
FxD1BV9BRQ5YCJ7D+kyn/iUVGrNneFFo6OFAisLnEXaPvx7J0KD6Jl3Wu3rTpgMIAtOx1wNHN2Dz
IfJ6yHRJe5YR9FpUKQnQCCoFFh5Zd2V26zovC7KlzqyNOINEsept+rE04ImO0qMKtImK+2u31Kc+
K4pjko/rSaHbSZ4sfa6ritXgzapwHFTe9IKn0SYXw/uSJvKViFGxbeXwcR6KD6KvoCyybJHJQVMi
UXFRxyOF0hOq2pjQd87DkNE4KC1yi/LsdqDzbdwCzWW5ySGK4Q2hRREwNm0xjzZZk1ZBX87DeuzE
nWmgcotpsQM4cgj9nhsyZw4+tn0NQjwJ6wkr3cZyXs1Dt/EarwABxXVhXFsesDZnb6aFf4ss2vhO
XEtkqw1QomtRiR0VfhUAHdoGxHWgUI+wY3kLyk2s+jGoBWgzwkvbTdKP9brLilsgz1Y95iYQE/Bx
7nQqO6sjSE8Bams/TJORgOrWr0cE9AMquzAS9HDoBOR37MzOTezD/W+xBIkey/KwQuyDqYEDFbzN
QwuD6xjxd23vPlYMwCTwClLPc9NBUdsdllH0zk1JrE2GNqxmq25CR2aM8yCLYrkpmWl17cQ7YepD
ayZQ9oAk6McsmJWqjmCLY72w1RhIBI9kReDh+dijqdX+JKD4ntGbzHqbuaEgDzXRq9ZVg2YDlpC8
qsN/gte3BK/PLTSgKP9R9Nr/bo5HIjrMfIhdwApKqAoZZZQsavmjDhoCZaOEhz4RDMK/y+OHD5oO
PCdKl1VIaGFf+mRg1kNtuLCJ8KUDCsRviIbQ6vNXakMg4Z/WhiDDSwwqupDwzRKMwINce7UhTr0y
n2W3oSnIld2bwfOlpqCk7ySZR4BiXXtqW15DlYIO51reNR0bziODboXsSZhDFLu0Q2YhirEqbP2c
7Vidu6u0jaEjhDQFoLWsNG88hKc3teJZprPOEuD9+BAAkZccoxnToEqXiNmBN6U5rk5zqLZXtp7S
jXRMnnQzOaJRjTe56enxmAh3OpgpO6emlSFKoSmnibuL0gGKEnyeoIjjUMxKCv5SqWJb4Ho8RqMF
4ARa/LrsQKmdW6bCUrI6ZIVUK786wiq/TB2HSgtV48o3WBx1ePiojKmDavBvC1ZZgJBNHXi+fd34
zgMqJsqhnLHeFpcie93TBIq/Ic61gNIjnCfXh9Yv0k3W+fBe0kdv6wogKG8Bg6IYyi4vnyuN6iR/
N3SpOJJ8BIYvluj4PlzHbS0vnM9GnZVKXAjZpuvOZr3OJEA9PCXZRqTQxyPTcZ06cwMfycNROBt0
dUsuROn1V21GwEpRXJ/PdFyP5divhmhuV3UN7RDt3PnHtcjQKZ5qgoOxdOW5tD5utZry8s3QRtER
5K/0fPYNQMyRvm+pmaC8wSBqYTt3cgXsLj1vsJmTsIVaPhwaM+04H2mmk8FAdTB43itIPkBb2rFA
3mGUe790xTTp5XC8Rd542/UGhxJP1yqjYYNbKGsSESHx2ivifAMEIBy0CXCbPcoLxk/S1ANVqGCO
hYCkMeRDc9Y3ekjWTVWGJJp1XlSvCb+zEbUanttJg6GMTzEpm2BMvWoVR9U5tBPlIehzUNg2R/7g
VzrCYwcVnLfuJRaaZr7TUzK+accSLBnBSRc3AEu3o1InI1K7xECtZl8rmaYBzrUX18cU9PuAxklQ
+/6JydXaTyeg2kECQ6VOvBSOHxwhkwJylrhaNyDqxVdpFPL6VUm7IJH8pO/jVUZG0OJUDvX2ZM/l
OATUW2rVIZg3k0+PYuevJuRO2zmqof5Kjnw17YYp0+l8Oxof+A57M8rpJmHIbuJejZfekJxLIS9M
3r+Cxp4mSKA/Bw6fQWHu5g1vqnctXTmLty4btsno/2LFAE1iiZtDqDLLFY/aVd6267ImrxhtuU4j
XumubxvgBKpXtcuBEIk/DhE3O9OODeyIIVCvTG1YOjeEdSeITtAqHiUPeNRMYQGysSaoopB1RQ7k
Sx1OuL/CIz8ig7qrsXzD0+JaJHCuOgxqZz+yGzm2m3HgmYad7nVM3Ek0yF2j8vaEG28Oy2S66zt7
mSVRAzw11IRyaFnge1CCqd7mK1VIo3sgR5JS7TJMs8tm8IfTUllPSzfMH/9JoN+SQCGNgJ4FMPkP
8uezDx98olc/T/6aQhF0HIDqhiSFltIFyH/V3OCbLECNu0+fj8lVAP8MQTsEX75m5J52/Zo/Id8K
aBz1oWkCUt5fwv7PSW7A3fo+tGRAz/7yHMbT/Nk7+Aa8lrNmw2VVrCAVwTkmDT9KuXB3mdfYbetZ
e5FVOZxDEXthSyZQCKxH6jcQriPtz+Ym7ds2SBZJIV/EhQjPQCiB3pAuwsO4SBAdaBGAMEG6WuQJ
sggVIygWrB3VCjL2ELSLnCEWYcNfJA6ziB3SenYFCpkfjosUki6iSDxDimntUup7dQfoWnRvIY3G
m4olvuaLtAKJ9jaeAC/7TtHdmELkbhYpxoeeVRCjoH7xoB9Ps0WymRbxZlhkHILTbJEpJmAnBMxI
l4Yt0H2iRQBieRStajskm+5eH+I1j0JmomsB2hEopmsyq1dAlp7lrQ/iUuQBvdjPs0ZIiIUOjsJh
kaOwV8hVtEhU7SJWFdZ7g0G9UhVUNI7LVSVH6Mf1GmhOyGDnRdokK5764wqRqF6PeUuCKZk+AItQ
3lTZzEIvhvbYqW0aLXyPBQZawtZND5FJQuPUG8Eie8NJ1R6rbrbrPKaJFmnkvfFLme9m40dBYtNG
xzFsO2u5At2o8UMg46NVIeCLAePcP46znJS6LA2IV2njbyVqRei7uVtD1067jTz5tulzFmsaw0al
SyNzUk3FccZxH0S9eEuh0jqcGFiRzslpCbAJpU6ElHvJJooyCMq8RGHWDPkJakwCDRKwG4mnEGhc
fRcHbQYdOdPcmjSoppnpLgIaMrBEQfstisfUaWhuzgIlerbGpHdvodnarPuoPISHWIBMQsyDdkOS
vB3zmb+OWlIYPfCqXhfV8P/Y+67luHEoyi/iFMEE8pVkJ+VkBb+gLMlmBgkiMPzNfsv+2B60x5bs
CTve3ap98cvU1GhabncTF/eedN01a9mktnPhbBtF0LMVcx7UxmxIYnCtOvtghkpm7flWqujEOM5G
jgX+mkBngdGJjAOyRX/aplNLqrQLCQZfZ2EpE85V7QK+dNm8GY26HprhtF/VoaHiRFWrOG/muMu8
pP3QLeJegnadG1XnGpdeqmFi2AW1XFPIo6KdHto1TerQySJTLqmAWmW/Ngqizr59LpbyyQ9rDsGz
nth56OuGp+j91G+G7T8xbH/OUlAq/PNd8N5r/gYDvb3y7SIAEwMeCyRW7GFewi/9dhF4fxAwbFFk
c0CQNfmjPg5XAeLbInjoj9KM97MUgXMB3jiPQjQRe78ySgHh/usoFQHzgggMIjkgVj+5EQYQOrGc
5nHn9QCUMQY8Qe32zBWZDwsf+L4qgZfPBXMyRvs11V1Fd5MHWl07hbeDCNtNF/sMKzzMHA+1j4c7
9gvArEUizls8+EFpDsQXp3wy13GxboyRLGOivC6ZhzMThsBD66BKy5C2YMrc0w4kTwYB3IWypw6d
+EbhGHLVb4sycHYVKw7zPJ+G9sQaNufxQoMNyJZdZ091dzzgsz3rnui7Pm3HIrp3mqZ6hKuhOA8S
DH+16U9c0eB/sbVjwGHeNhSOCVk0tQIVaJwejenUQKofPmkdeCZt67LI1jBu7gZMZnnES2gqKkCy
frWUV6wCGD14oO1VoweANsBGyiD6DO7glbY+T4eOvHaBDyicuZgDSn/xILDropy3g5PiZOOqa7h8
iftRfqKsIruypjjVq6iMyEKOv14l3F0iQzdrRtwoTg8ZQa8nkByiBkrWefNDEgHmGSf8IODVdHAq
o3ajMOhiG7UcoJ8JCgBHxj8nTnPRBCE5uBp66sZOwX7riKxRKJ6+BnMCiuB1tFOzP4WfDV1OHPAK
KVWNvJBSo17aaTuooHOQg3zoixw4IwQgpFshIPCWAMXLANA66aVbbaSgxaZpMCI57lAFqYe6Xmyn
eJVXRaXLc4zz0UnpkKcF9wZJpzEoy7Q0ZB1Tp65EAXm3hgbud5/7X/rcryXK4tH/XNx+9Cz/XN7s
a9/KGxJy3SAIfB8AuDVUfatuAJFCgvMP6a0NO05QWd6QIpQ2Ar8X4l0wwiUAkd46XQyqAWJ5bNor
Spz/S+XNtSqBH81WFA8esmIAFaFzDm35e4dylzFDhV2E2nXjMH9xIt7SzDd1cAF2N87XdSoPOmFo
OiQzL3B0hZDlz/RurUpoKk0z33aVCLetU/B9W0/T+bxKtVV9UadtPC0UlqThItZT/YWj43pFY0bP
UIDKPfOSLuNashIz/1qkKuLTTa0EzftprO4aU78aHovt0Iw6G+MGDLltfqUjRWaYC2FOM585JXc2
PQdEWy3uoZRdddCjrk9HwjaaTpeBot6j3+ozNKkmRfHTaU/FJV3mPi2MS7LRIQ9h0uh0gfohhZfp
0UwoqYJDDk1r/7wDaShXOm4Sf7gLZvXolO2F6es4c2hbbVAGoSSAVURRf0NH2aV+XJS5Q/0iLwf+
uVhplwZoTMZYeWns9Qk0a+K+cgKAT7x0Thw+d31WCqkhE5jIcxHH+6joFGTAlZCXbgDj1UXLACHT
uBb5UqriPHFaCLK6GMYNv/Qvo0r7GWAeYNM8CMudwpC98Qwh97IaVp3CvtUfagV7xO/q8N+rg81V
+ufq8JPj+ufycAxl+urFhB3LWvzdCEl1hIaYat/qA7ofgsbjq1YImDIao2/1IfrDRT/iQWHqg+7C
tPxWH8I/SAhwGo4sTFkBzvMvaE/RQf+1PCC8GFXKJuJi7EZhe18eCG65hsAlueub4BkGHONl9TBA
gVi3wjlZ+mSAHFzdU/tom2X2Uh9Pu7PgsW/n5jM4GCjX7ZGI7OGQOCWLEpetac1mhf1vU1d9DFy3
u+gd8ziw8W60h027ZO/EwbkoO74LRJRsvBlaBn+oHmquurSQEud71GDPVIXRkHUO5HbLvHVNrzNt
5manfEjjORNxDkUiBCrOIlIeab6bOIMeMgwc+LbK5qpuo/UEnofyce0ikzb4I2+MUEWugfcu7Rjl
nXDZFlqcUyj9wN/rscgsHeZ3iULT4o9mW1QUPDchc94vfM4Lt1w/GJUENyULZc7kSPI5cafDDOnh
vtBiygM1+2d8ncdD3BKxD1nTnoQCaitX1QEo8qbJfGukctfmk0tLfRKgucKI4yQbeBpg+Craa69Y
z0s6Pbv1eu4WLlT38ASk4RxCshVIuC4wmorCcaez1qubi0WT3QTN+k3dzZ54gkQNDtmy7ltM0BKy
xGl1eQSZcN2QtKu8KX7AWD6CgJu1rACjMZVAhtF3M8XfX0QYNNPed/wrnycr/QhJcYxGx0BiD7CX
AvRVFv1dAQNDSaUflUWGE0DE4ggW6yNwPBXlTRs5AJMTrwrq1FiMebRo87I2bpn3xepfuUc4ulrn
KnXHECC1W0UfHWqgUGCyukKrzE7hC+4e6BHgnizW7R5h794i4Hh1dNZbVNxYfDxoiZe2BbkhRcQ+
JdLZTS4AkmqYIIWzSgUDdfSn34XyvxRKwIWgs/7VQPVzcNJbofz+4rc2CjwWzOpAcTDVHZulb30U
6iRYOGRrQNfjfS2h3+pk+AcsUr7NMAxiq+tHCX3rozB2eniLHvSYMFr9khqTRH9VC4DVCy3nBjWU
HUt/LJTeqkc5+JXewduyHISdKZidLgIjJhghAcWVmAWtDXN5UCXEzBPebU47/AA6oXgzwOuZiZXs
SKuLne9HGGpUKFuo73pBdnEYyk+i8+SLXwflFcYhnEk7Hc1NhUGJDzOB1ssAp8cYNQQBR5sGph8D
FjRO0HLZmavlQJuY35AztEvllXD60yWBYSolDuaV5Ti51W2Rec7oWxyePpV2wmuWpfCzqhTA06Ji
kAc5q+6S0WXfaVIeGttaTLbJUMd+w7eth7ZNSG/bkYS06EyobVIi265MtnFhtoUR1CvO/XIQeWcb
HHLsdaRteyrpoQNyaLyH2Lr8xI8SooVMllCPUoZT69nj2+EcTwZ3TtKNBqbQaStj0l81BCMf9xdz
V42dd0OmAYKAKQnyKmhfFI+nLU/i22GNqh3atzL1Enh6I8vCVZaPk5aZc0ZwdJEVV2A/iHsmqxFf
WBNGpyBW6qexmDB3WqaPyKY4EK7rHBMwe/SNX6WGsnK3WJbQ7+smry1zWMO7nIWdru/RzO0p6mJe
1QmDvm8e7kvLPsLiOqYdCMmyaIbMo+rLwkZ66kx02PlFezWW3WOAHn4TjE6Vj0NLN6C/4ry03Gdj
HU+jx4OzPjbFvo6gOAxNVOemN0uGHSdlJiA8mXuLwLZgTGDTXa4Xy7g2S+uf1QTjNARgp3Gv43Mu
xmon/TXYRJHgF8FaF+nKEQkQJ5MPgUZbnrHVnSBV67ysP5K/apD+mWyGGSTpkR0OW8c90LGQ12DS
PDCH3QWgSDTUxxH7d4H9LwX2OKeitv1bJ/pTkOBbgX178bcK6yK1zc6bR8oDdiNMgt8qLPmDQJ2C
GoPw9z/Btm8VFj5VRIah23xzSL1VWETyQRthxQ7I8kUE5q+0osFfW1HUarTIwANRtgMbHve+Fe0J
5xXhyYAKaSaw7X61Qev6UqwVXI1uaK6Zq6a7dqlaeDggxcEACIieNJM4VJgpbyOOfUZ6iiH1Vv3J
4DrmBfdGeecDWjq4raxe/FUM+WCWJYMPaWOgOgrKXjwmzYyiV8HPOhFAYGNlqhNQ3WWGvUXzDm2H
zhje0gaN/lUt51049f4prrLmdCEgNMfao9kCWddJUOk7n6yXIJu9jPIZcxs6LGCLJiuiiaQ9vJHN
oPl90YEh8i0JEzjl537y+h3SNdwhrUzweWbDBSmhaKahA+/jjDlXx2G9F0jqyEfferlAGOz6RDW3
iyd5DcwQbfgSuJAoTVOX9QxYvw+2BKqGQaUIT3hhbM1gJnfvSnf2MrM60xaYQADhLgRckT9Om3lN
HtYFXVk0rtCNdLDs7Gqgr6dJP0H8EC9KZ6Kq2bMket6G9Uqy0O0Ogpl534xMnYZF6cOFWTqbyVuL
TRl11UnIYQ3FHRhv1NCi+yyHjxylPWOc0dsV+nidKgbaZa5aBQEHCOHR0DL3oYUrYIrbwWjj5RP3
6q1T0yBbGi5SZsmfdYWMILSE0AxmKDHcy5ouGLaBpY2obvZxxNYNtVYqh617XUPzXjH/hsQR4AVr
vHKtBUtYM5axtqy+n7/oBd8+VPvofKf1ddDTSykhNK6spWuZQXRwvK8R72GXWNPX7yL3rsi9vF+1
9S1myvLGNjzynwftv3Xg25f8WdSsiYcESQw6APKqn9tGD0QRIkPxT+yseA+/0T9iEkGoRcAxHxvH
t7YReSdIOkIxC+OAwM/zS0UNFPjP8zXyTjwYmPHegr8RaiGNAobIlTcYc+EY5AMRluRt8o6rK7eK
u40i4A+buvgSIxjozkV80FYZ53pmdF/Xy5h75SC3wcyB/mhvObAQDYkHsShNY0k3rIFhjwsfbsrC
nnziP0P/xVEMhiHVy/SxryHMhq0UF3yoz+IKNEPoUMg3ffe6ic0j76xBnE2fyDC5adGY4gudY7MR
C+qfN4kvSOVoN0UNq7Ty4RmhQ7MzQ3vLqYOMjwAe9lRaYdYYyx7nW3scsUYKYh60hQgakLrYqsm9
KwhiBPzKGvHLOH5QiXDh7ygA0u/aEcEl2ErSvCxqUEh9Wfwtfhyde2Zerod6KNbUl3W7Z5Uv8xjH
PMqQngL+paou6EAuZnyW51CMcJz+4cQICvMJLBfweI/QkAh0p/40yFMdOhVNeSn6XemP4UfBtJ+P
rnLPazJewCzzwWUEjqSmiXYrd4ovSehAvz4kyUVfgPnQywDyIKm9p7hpEbfUYxpvugY1O+DOfmpg
aWqK6bHoqvNAjus26ILww9ItH0Jkqe7F5BbnvNTdQfLY+9SPvEU804IqVs1h+bGdVJ9xsnoQRDVG
noRz++RO0fIaUiHP0NhGB0mi5RHWdvns9eKTuy6wRjRDAHsG9UUI68w4G4wai57xaSbTmsKMSbN6
HqvDFDrJJdo6m4/VixPaMyeNOi7ulAcZ8RDBtlvBDywHr31E+kF3gO9J56aGsxHUWPT6Zj6rYEet
UyWM9q7LiPvOuXpznE2qmbszoLBOvQlDpED81WwWuizTcyH43vQOGx5Y3Db1/m/dZT2kGGdrEfpn
1lMGJ94MOPYHP5k7xg/R1F4k8QwTkb9kf+8mc0QQ3Dat35xSBBTA/yIaMO9aLkxnbgnL7QM8UYF4
NMgUOw+FH+/VaNQGd5d8QFoExgZSUYiY6nrIm8RZbyPZsJOuwhdYFNHy4LJJbmcAE7f1pPhZ14Xs
zu1hKaodymU2zrhEPcixU13HZktD4d00/dhezrLqHn00Ds+t7qEddFfYWCpcQv2lt0wOnofOr7Z8
ip2HvovmK809uLMgU1E4+7WZSnyHTo0Zx+33Qyivx3H+8uY8oiqhmHp0m6+A/3I0Ufrk6DiCYOWy
ZeyxgT/KMdTdO9Ol6KnO5zBoDtEYVUia6D7reZqzKPEheDPuFk6kBKa1Vuc+x4zBfZJkAQ/mu7+Y
iXRdODesKo7uIeb66jMC1SDxrhIC91oASYljTmHmKp0PUI1AsHE2IsytlRdD0FThsikmiRF6I2kQ
VpDiheARekgUB30PndHpCjbjxR+b5lWxFv6xnkdXTJbBiRAkVaO6WlcnzHSh4jRREeY8ZJXshQi6
/bCOXpti7qbXdRW+KLVIDGdJlEFjsuOlSTZtQGAYLEpzL0vmX3DnJhJAzjIWUchNUR/PtQCv0PK6
PktixL/ViWKXvljNObzRxbnWvBXwJnEGxb4TXXRaKrGRjr8N+/VsnqozxSAW1SNEQDN/9hb/gJgB
SOQkhyhv0JlXzdWBsfF2LhBRIRP3OlznUzZwaHUGtWZwpYGgred561gTXS+exIwmFWRtWgytOgX7
HF+NLfBPNFrmMqk7CBw7v77vqKsxF7qwh7ngndOBwGWVKjWGW6C/Tdq7M51TRmm3I6Tvqw1DxNU6
ri9tGFxDzBQ1qetP5gA1PSbvqvS/GBpunFZHqaPNcm1rJiS80fkaULMPV3KK7wskaOT2h4pXM0yE
QqdsLvu7qBFbWkXkMm4djsgtd371wqbdTlJGV0mxkJNZVbdQ+S5I0lv6Ox9G7Qwkr8pguHPzZaTT
ZvDGYt8ZpMvg+R0yUoF8S7lyb6Es6m8QGwLAbxbQqMbtqRI13dCieEWd2s6idzKBGOXnHgb7lOoE
A25TivVWkeQ+LGxGEy+36A4gAzbtQzFUUwqUAzajSC3Z7C7jVeHNeB7nWWWtt6bjyM7Cqlg+qrWr
8rgooMJmrbuN1mnXof3M+1ntGJlsfE4yXSrSQcLTfAhaU+wEN1U6CjFv46CJtyCVizuqig8sECO+
Zmik+4bemml9XM3U3BoJgogFkzlrMZjvA4OwtH7W5Va7jOfoQZYsRLygP8JGVfH+opj1hUy8DqEI
Hrr4ekjSoJqXg/L4cloiemjf6gnmqgD3mAuPHprexU95QutNBRhWQoABnsy4yAdzrmNXjxlVC0K+
anbZMHLRULQfvZZm2wQ1S2NqxlMvYjNyKlCYxhWVSjXsTs/rttbB4wojpl8ZR4ibPxFnJMGFdXDi
G4SvlKAVLMDsLWQoN39REXtNGatPUg780qqGOfHgFfyqF0bpDr+KhZVRBIMEhMKAQ+qtFQkrbgJI
zbxw900CDBXtdY+UmYyY5fwXhb81QKGiesC1+unv9b5IdxvRa/2NzBdSic03ja9GxMz5D/reypBy
+6bt9eCsQROF2w6xNbPRKZ55VK6YNS+Y+8jtN9kunctapx7Uux9AGpT5UaBb9Dq5xVyMzxJ63DDR
/Py7DneWa7ftYfS8dkZtcIkwNVwOTX0WJbEL6lQHZvLKPFmWqt7oFo33ZsDkGaq078tqPR/HwtO5
iue+uQgk6PDzRsuOQdcbzjU9OImaprSs2OIcAqjczUOTTFXysixygc7l97j0blz6IS73/bj0Vbvw
70MTMKGf1m29M7m8m50S4OoIe7TpAj6y+ayT5U9AyCbI+tDu2l3MCKc5Zpq9A4RAEwKgxzpaRGe9
z8UJ/rBS2sQlwFXwE8i5fgUQsuvV3ksXEIDgE2ggIKgMgHxihPoREBrQj3RslM1ujVvML2jJZdgZ
tF+Rm7EFMQXfe3OxrBO6UkZOhPa8h8XEGGr+oVP3k+p+kOXZD826j6NwShyO0JK/duwxXZPM8RTS
CeNVnxMRu1so1OQdq+YR5mg08Y7vqT03utu+6+Q9dwg3I+HB5q2Vxxm8jNoOwnvkThywXG7aUaL0
PavrKvNjeYuQ1ucxFOp+XTVCHNoe2QCwNj+0fYEclLdOv2qTEI4OjIfpoF3/y1RzWJ+/t/zFQII9
1TV0lT7+1xSfXL8hBdgxm+3mpcYE1lQwN/dNVB0W0pinblxbWJMdmVyZWfavbOjJNhpEAmY1gfwK
4mCpbj3XyEyTwhnzZar8bQH9GtKCWBfctr7pik1RTMUn7Yl7rxyjJ8GQPROvBb0jtCO5B0HIRRXM
Mo3gykRgAUQiJIzhAkoEsmJaR941tQ5vC6DKOROmAz2CkJp95NcoaXLlpwWCCuAlQjqP4DzI2um0
Yty540312RsrfgXKIrgcWYdsM9CEwsk7mSx3TtUhvYuHTjrEXZ97PSV5FS2HIVicHTS4O8R+fXSH
2YEFwoP3qVm+tB4ScSCHfnFbdo/kMncjEXe293v9+ruU/UIpw6n/Z/zn2zbjn3BtiCbeICCUMTgJ
PLiFseyXQE3xvYxhyxy2AFpEGTqJP9Ghb2XsXyCg8A9QfSh8EGghtxF18FfKmE+sF++dAgtlDDpW
N4ypj+kCddaWuXcKLAnFdsjHeNgJ1msYDhYn66Y4fC4Im/cLAklcNYI8G5PltObIUdFR62SaVfWB
BohxkEzdj6FbZpDS3yyRCW/cYVB3Po+TbbMgEFt7MxKkELQQxa6B5XclT4UNZagoAY7jI0jEBjbU
SG5wGCIcBhvmIG2sw/+r6QyxtcuDIwYHSMvv0ezdaDZCB/JuKishZT0VuFaRLompzPHGu2hR+3eD
GdovlCgUpwMCyl792sXg9a8DGu9OTYLh///bfJYsIYI3/49Gs4oWkFiDGNk4awNc8p/GMQS4bUZY
PvIimLfHkcwNuxrhbLL9p5GMl2F0l8hAHo4jGR2CZLeuw5K5Ks67ZBUbMzTr9Y+jGAA1uoFic919
H8V0NUN/3fxfjGJRVE6XtFP7XxrFFA0bJFj/OYW1flQjp6x+/rcpbEYW/3NsIvXl28hFKv9ils5w
whPZBWXqGlyqmHrXMDde3SNeeNQnSB5E/qce7uEEPXhxte9UdOimfkNL+kKa8WSAGUYAp0gpRUag
iGnasHgXBeXOW+h+KeInBEZ9jNnS5gbBhWcBFOQZMuKDTcLXs1UeE0zpB2qiXbK0aQ0EPJ9Y0GwF
azZhXYLGyyI5A3mJvUtPBSh9iHzLOt/CvgRaAsQNfln7dsoWf7pViPhGRhGg0zp+kjUwra5HHB9R
Ac15xK9n7YickGE3xQFCs9aVZZA4IL+hM5topsE2HHiRldPQPY3N9FLBf5MPyG6dBx+JMhD+AwWR
5wi0RVoVH/HdL2JvQkazniJFZd8OLr8mQixlyqFTuoj7NoIMrVzppYu4lbuE8Gb8rdL+epv/b0Le
/px0cJv+c3vwfWvoX/oDvOwbRYR9wCCWwXsf49p+MCK6fyCtDaYUiB9BBx0p8W/9ASLxgfMg5hP2
QAh+3HfKIksRodtABpzVU0e/Fonv29y69/0Bck4sRYSVGz7C5tB5/KQsqgfKkhHpWzu/nG46CRH0
d3JIxtETNElnlh9a0WjvkO4WpE6JOMGYTesGy8DgFvvKFvmUD1nf17s3xqhZhAGhoe4Tx/94ZI7c
WZINbO0SiDRy4Giid3UHQNLySA3yyffOCCKiFKbOxn5oEWs1f7SkUkUTmyM5nv5ILHkY8sdwZPsj
sTTKAKFwJrfcEoLRb6GBbBQEM5ZeWiLkPvlLkqvFLdJ4KBAcqvokNwNMbJFB0u8QRCc/sk5xsNyE
Awws9eDQNKACVjhLO5FikVtXB8OmbXy6RfyPSI/8U6cqzCYue6ZEPFW9eTAD+5IMjpe956QihKYW
8ZR/56UMQh1TRIK+epaGrkM+XShi6otCJomGmtCyVGXSfeAqrpE73Pb7I1OlYUlLm7oG1PydrsJj
6N1hkh32R8rK6eSN6sjeq+G9q88hBsJsp68Eg5d+kGk/XLWodUM8n/M6Abe1TcBAtx4k+av6FBTm
g6sKniKA7ozQ6kY25LRcuweUmxuReBBBjB+mprmpafHq2DaBJwxUovPor9guUrbdtFFcLzsYE0MM
Q/11P5cfxQCLzkRbSM489yHQ/poiHuqxDco1/xsSbUJE3og6C08j2XixMheA+I58WksZ6nJZni3F
vMDVDlPhSuuPBBbK3EWOG9Y5hGf/QLIhUHSnk/Ax9NcuhRjhVdnRyrVDFoJvH4RULyGQ/tMEc1i5
hDqF4cjJYEr8OGJWE3ZoqzG9IQXKy4kz9vnMEweJ0xjyuB33JBkGeHaPUyDAteDSt6NhjxlxwWm7
K/mpV/alhM9GujtEheHBZx60wLLF9oYowb8tfPnkQ2GKFTK0fMFWA4iqkGQqNoW3VtclAqozt+U6
xDGhw6bjhdkerUjNxPU21orvRmq9UApqgjFGVHUbz4SkfVc354vyKMRq6gtxluFi8HHP1+GKrNzx
RDpTeOb78n72cEK6cd7KAgseEB2KVQ/Twp5L1/UPFnXlcv1EWHUAQNjnoVuVWVwtq5MrqbC2Aosk
oti5cHy+ayQ5ELtjwthtE/Fx8URsd1AILKOI7VaK4rigAm7S8bGOkhenR7ysMvgkmN1oAeso3daq
N1elW4/PGO89iKdBEIBFR0JwOcscczk2ZJCKIQEW2yi8jqV0KuXeQSQg1lhQuDJmZJGPoFjnoPtM
7d4NajdwSLuLg9mtHLXdz+FOptl0cgq3YvDmQ4k1HoXGPo/ZxbW/SP4hwqqPwe78GIBV7127BwSC
Jngx7G6QwW4J6ey+ENIk/VXIsEOksdtEhN0rglUkxaFuFnLled5tJ0ADoyW7CUCnzZeVVeccyXnw
0vt3N9LV10Hvfb6zHe9+HP/QpoTWBwgjDlzvP8V4Avd3TRhUQLGYBr3QnsHtXfxGQ3+hR4j/VUJy
27d9+z//x19BVPuyb9o4rKNHpE4YevGfka8/YAgAObEVy/tqUUUj8NYj4D/BoQGY1KWg8XGzy+8b
s/C7sDGLAAU9whK/giGgG/jxIbIrs5CihsQErIuAe/7nLNhqrmEVqYpxh6YFfkerjRJYGJIpxWFO
lSXqYR09QRqnEBgJ034FidOT8hBz080ivh0DMMeTV5+wefwIY7Xl7ZYYavkwwF6dMXeaiWQaoyms
F9i/ktisEF6oj5HVdHFcPd7gIJ6870k6L9Dzk6o/RFYCVkTBiQrBP5WG7kEDfGFB3ecN/BOLQYCo
Wc7g1M4j2n1OwOSlVWH6LFjgmYShDAl+SA7jiu49Uudo0i470KK0Xr4YNX2gOjLQZ9WAIbG0hkzB
RlmyNGmXWxqozO80ksyBgLalt0s8xArOgQD3hKU00fIBCw/AUMDBBnXlLvTKXVyCC60aeP2TEqmb
TK0bLJSBlte4D6brzg1+g5qbZ6aC7Uj68wQerS10LRJxB+4OIrkZuwaEDbqs82KKoUUp91HFWOpS
iGe9HmrZNXbGPeowKFqOajQ63aFpEACH/LcwTShSmbqwfrSa2jSuYA9jDoYIzKUFpCygd++kmJw0
GOBY6JbXyoOzpYb44QJp8OqGejR6YTqcvlRd/YA2q9hY3V3nOTlMNU5O1/WVde7OmddX2tE9Ahx3
/eh/pgOy30if7LjoDqPEBqDJ2/Q9rL+hAdTtsNtI+ZvO5gsAnGjTxnfdZ83wfY42fqDg7mUolxvR
oGLF+P1jSffOgBQKMlBYhKZpSxKVHJJl/Ah1/n61QQZ0XJsNoiCQN1GFW+W0J31Edngg92IIDt6A
Dqfg3SGEJBzL2g7HoDxTvq42HcFb5mxV9YUZ+xOrHcpCp3jVNB63YHofGUAuBEy4pwEI/hwbVzhC
aZwXGXQHz6YwjIY/K7fHHbhOGxcWv2zyw2dk4D9WTXLZQnOeqTU+K7xrMYp4E3rec7lC/5gM8qnA
9p68tXEPPeba3Cfeui3m+ctQmo8I7D0jIdLxXMQft8W6c8Zkryg+hnVtsORHO1j1hj+66UBec6RZ
YreE7j6YxmFZH6nXhIgJMBAbNgM+pRQpWWUagLBNsR7qNbBBFWzs4/M6WIo8FMvJ8cNjrpn2CNrq
f18Vv3BVWA7pX8bJHxZlvyPN8Kq3aRLbMsMjPnwkxnAdfFNRY5rERR+42APr28gbdAJvNwU2BEEF
CCrreI/gVW83BTLmPLtKGyC23QX0KzfF3+5WPKoh0QfC/mLtyO/B5rhZoTJqZbe79wONTJIRPi4u
4QuJkY+2k7XWX40pLOrMFrKfYbMe29jCdrQF0q6ul64TGyVc2SB/RVQvq8SENqMdDm1fPNoOObG9
MlJSAncfuKuLwdU201CvQKJrmZmg4t2Z2w2nlReCtsF7QI0vS8hckNhV5e2R4XFHdYfwWpSEI/9j
mSCPweoilJaphw71oqajm1duwqG3jTTqIhAXhKYkaQjUZcM0a47HSKWKNsigNr4+x9atx3Fxrlu4
GM5au/3Rs/6zMhjbk2oy08c1iKBygI9jPHdYcALp9l1ACyg66jXaxAYpxcjGi1/cZVk/Ie/BeVR4
j9jycFxKuSSydreN16sTGnjLZ2aXBJk6gogkwcozp5iGLTUx3sZc9B+7ter2tUgQyo6qHvd2+VCi
D0R7fs6UkC/MsNvRblzTdveaWJKmuQ6OK9nk7GE9m/IRLP77+P/C8Y//1dX78dPLp+HT3zSKeNXb
8SdQDPtoEz0Xrtl3wZDgzDHxILLWxc4um2WCM/7t+Id/+MgWsavAoPVEt/j+9FN4KAAz/S/2zmwp
jizLor+SVu8u83l4qDLrGAEBYtD84gaI9Hme/Y/qO+rHep0AJEASLSVl1lh3heVTAh4RV+73nmGf
tTV66Z54of5Wy/zRlBq9Jt3cRbA2pSkHs5uHj3+XpEMZN3pGMad13k4KWj2dsaZPPf3YUBqziG3y
YO1Iu1ZBA53g+EQTt931c/VAxRgDRPZ5TOIYYD0DwBZRb69tOmkIF9Ia7mozqzejNIxjOscRLMX3
sRIPp3nnEtqEhomVlzSbKaZ4C3vXgR68NCVye6g/RSzC6ZhmV67lnPPD+WAa3SuKPNHimwbVG+ps
zZCcfWaac77OfAv7JetMEfSzKxBoeB3ZahAwNIMhn3XdWJeGhi1HUp3pvnINcBWYNFRp2LjbQjDT
LrxpW8DTkL9aiIjAqGuhUkOndgRTPQmvmkbaxoib9jIs02aN66u36ARuPUEaocwi82qDwK8dwWA7
OyA2WuiDGTHMJyVBbTgnAJ+sRPX2Utudl/Ws6emq65T6s+73gYVHWNCt6zSLD+mdZduxNvNlPQUQ
uhmE9vYn354vNQF49yVzboPuNxsDZdGXLh0SIQXmK62zGG1hM4ONoCjzokhqpmGxhXif5wXBHuPB
W02Zs30FxehWR6i2Z4uFLY42uNlOO2fbSFesVRiqabR0xfq2AKn+hqThpNr54qohA9GhjlluqKTj
p6lvcNDlcgruhoN32sleK5tuI9svZxzoRW+3Kcv2bMpGHRiNFMnZvLvKzra7s/nWnPk2s74xFr5v
13rfvfX/qVks1ADN4tH+eSTzXyne0e+va/az+eGGdve33zY0gROYXy2hSYq/xTOu5kpvXVJbIl5i
ibsNDT4B8xZMSZCPMkouYchdPCN8AnrunglPQKPz/ltzt6b1iF8iO5pOUgu5wENUrO4o3ve654XW
eHmX28W2U7XkrVvWw75f4ePEx6ogBLmMIMmtnslNX+1uf3kQsGEN1EWdOca+Kg9KMg35KsvmBB1R
BHVZZSz2nWLP9mvY86ijPXINv0i1w0HA+okg9jVY+7lA953Kq1ctvOejWZD8AJHSLfOtzp4Wkc3a
dhedcxygelQSJdums4OW2866kyYa92Nh/yfiAlB2+AGAD2yAgU9fUvEKGHpcAybxDyCoCpd2h6KP
/pPrbxqjKtxrF9OBTAmoJ5b4EJg1+WeT5GSamXXUiVuB66fWtsHAIAKTu0Fo3q1CzfmiD/1RKG4H
1mB8bLE/AIk9EipN3jLQ3JJ2LS4Js92re/ZUGuu0Y2P2rN5Y6Hk4LgIbhwX8Cc570SHkWCEtHGU4
jbxmXEMjzggYs5NQtAupEdErAFcrXARr5UfTsatRSvcmW0Sv0grLGF9eKGZgHA6Kpe3HXXkR5xq6
7s5OrseKmp8tmNg81tJ3lR3hEysdNqdyKg3aqR6XKC7JsNzkHWOtn4u83BtDyh6lNOgUOnVpxslC
lPTZnueVBtlvspJhpXTtlaq37VFU0igeJ2ZPHPdDZaqg8mgEqtIRDKU3OEqXcGyZvpO+YUEDsa0p
djJew4iaTTqOGnvhAYGEWGB9iqXxaMX1YqYTqUpLsgvyL4aR0zVMoJb20rhUGzTsheIhPdffONLY
jKxlq/kfa/qdozQ+p2ByFrVWn5S+/Vob8hOlHcGA0S2Nkh4fE0r6y0FaqfFIYtsYJZiHaDsG2tYg
k9dyfw+p/GXdva8spox7E+ptP+3ZtdvTzxk21lweKLV5lfX5mkd33w+NrT90+61Zv++k2wvvgokH
uBBa0J7GSLs24I1WOpDoVkkmclMLBaqxoTjUNwsnD2tGeEy9PEjatt3Pq+gy9NG5JVSTEIoedXoI
7iwxmEOwoxVQIwMwbruHXpQBeeoxiwH118KYMQ2ysCYqIF1tmtTjqJqwkQtxDdP0YqKK39hr/Now
68nLecmMyHFLBkyhobzMmhlgrRlo55aWXLuBcW5beJa6jGeCKQn2oFd/BKv8J5nDn27HyIVBCs+U
e3xKpfUoQLO45Jktt57jHxedRfhfugdj4V2pXvGhHLN3Sqvsx+oIrbc2jw2VWYCwYYLAznUoX/6X
ttXx4YPYvlS8ZlqZo3Iyl0V8YNljtgDH0x1qbnJtc7Cv8HumSJTkH2YcLJdi0ekxOXo6wzFcNnUR
I1rrXgddW2Bowbx/itHwULoMnwYnk+t+tmNmU/VofqO4dbPou0OUmCcKExCL0SycvUQPSng/OFQ6
bojBnosAzhxjcf9j+irodRYum7N1kNIswpODNMooFm065Js51YujZMAbKK/RSbOhvo31RqMil+y3
NLQX1qwitJ/rmDFX1d2rp35cqGN57sa4+EExIirLi8spj6a9XsmyZeDriH1j7SNNCGsZUaBXHQxi
E8MIsecwNhpTlmu9da0tfjGohlXcO6fYOQjp2JVVfWSHjDWkBap8DKm7ldp/afUR97YM+1Bc0zbZ
5H1ye4COdpTGS9NnyKG19He+AbQcIkK8N2b+1TwZBHPpqUJut6wbmfgKQsdea3Hv73mZkexhFMWu
OeY2Zok2UmqqWXXpb+yK6GRyc+tzHdpv8Ss6ay1aKMWIDCALdWZ80T8vHD/J9gqzNbegTYIz288w
wSrKcdG4obpojapZg6uN19XYcBqkPVxWAm4QUaduE176zhgzKWC9bxlh26TTjJyz18rjHEE6Jgs9
+JY+eWM4uBNWyamVoCWNEuDnvVe7y1QNmtMpZ2VGa9LJnrXuXE+MfqWgDWHSDM3/Ju+HTxky2NRJ
mcIr4nKNS+KZHZDJ95FvvnacoFoYDEEiA6kQTg4nJfXqdRVMOtMUkbNKZuVSjYCuM2j0zqoZ2NVI
uY/iULfOKRfk8Khne58TLsPINcMQwoFNk3Yam3F/HjZ59CdPEWp/a2HrRbeOVXVc2L46fYisyDjs
jeKj0ynFPojVS+T41maG8AWLlVN1wdxWumzdAZvzkBKF1XVph8gijjcebIaD3MrSAzjnFdYV6jCf
uEGkHVI/QbpmRlHD0V7Sn6uH/iDRGvusSyxlb+fW4NLkYvs0TZwYswAbGw6EhaoU3eswZmTnPxHo
byg3n4xAT7voKvzXPx8Gn2J84PFnt8EncCxUDyTUuCIgESPK+xZ8aq/QpP8w8KRKhpjT1W3SbwHx
3QWe5iuybxo1UFpcFY7Mb1ksmD/AEYDl47gSLgK59GPgS6YmOSLRuNnuCmAVoID9OZmyvcYaIFQV
ZnoY0POwA5qyajChXxgwuqeTEnuv/QID+0hLbYZgZKR+YLbekiH7cjduH43gfGUEH6oTuK1ZU9/6
prqc1erKdZp2weAF7OW4LBjJYah3inFsrmTEf9xN++cy+N8Rp24JjA0EzWAB2GfjPW8EFWALNEAV
fMAARyAUnsCOLBDMXrE1oA3ogh1gwp5Z2Gi8RH+wX5uBtUzxyGJr6OYFVs3BpjFt5cJXWn2ZZQzU
6i7YBAjGxUlX+ka6rhvK6wtPnyYNd2u3JdT2zqwqmlehwSRe2aXhByewY6wftHTll1YIlVP7ghWc
CS64a974QYC4PAvwNQi99o3bRelRNAfFkdpgoQ1UOT2Y3WDCjLs+YAiGtoIauudQqJVDOME+PNDB
WGVJA9ewdNL1TL60pEE2r9EBYYlRptNJggJk42V2esJAsv+67JNmjU5MP3bmrD5GGFse+kGXbk00
JdDGknkNuosOsoodkO8n79hKwhXvla+qinoBdTvzTaB1SDaK18AdtWNX9lekuey0sueazHMuWp2g
mTIq2JmkWRXs0Kls1QF96HJBmAQ0RrbySTb1Wbb3TDb6Qbb8KGXOru3UmhFDPTmdQTrU2RtF46Bw
Eka2UWCgFvD1Fqe9bN4kLk4LcsQkQXLpuNFp7BF7l3DIol5FmdczhRvivE5VM+WwgjnOecYBhpFD
cFbKocZEUbZny0HnF96IBB7X2tHOsGzkPGw4FwkwrM+OHJUNZya9srNKDtFWjtM2Q6nqyxGLCMjf
C+XYbXYncK3Cu/ALMLFh+slJ9CvkD/xWVNTLMmJWSY5yRw51T473nHOezV3dgIA+QMpsrbX+C+rk
blUaJbOCEiZUxAsRcQN8k4Mxw0StyRhE8q3Y3lp1Xa1zzdw0mhtiWhx0SxurHl2CEmg2H83WHhbM
NfAYBdW0lzvVJfcG/zqTWi4TvT5XQI/xDMFlZEI0XtsSBpnMmy2zPjUXBXGS083a2u044IwoKHGR
0ImYd4GVhFghsRaGStk6lPArs3ocwCsomsqEhQGFGmMVd2AuYgndBgniZKB1oan+SWwezpSSmM+Y
39D1nKCIK59rIsHC8vYrRXehOvUXoQSLkdO/riV8NNQCJwbNJqS0laNJgky7Lz+Q/qH3dtWAADy5
biQkNSU4NQAFHRjEqzhrTkLKG5Yhc6eLYna+WES3gYS5swd1KCLyJYskBPa9/bZM3rFdfNDormED
d4DOxQBGGbzJ3KbcEo9ay8kJYejGp7qE2lgyNcuS6FtVDJxX5o86yHh6BN1yxMVzq5fZWab315PS
aOew+iuG6uvLMKFp2hLnM5MNj1xC/zGjCG+FuAr6SR0v+16vGc9UjnNJGtq+g4gwcotKQtEOIIVd
rdZJWuvtrOuwTH3ASSolrG1PTjKTm+CS9doMBn/NnOJVRY3xNYQTL2BfVbVQVxeDgPE8OpLlxg/d
pACnFKnVJzNL57MqVbdlZ8XHk17Mw2EsuD2rpkCqTdiSTiVDk+Rta7caj2igXPr5eDQE8akp+L5a
BeRnMue3UNlfDxhyvoCzikInQBurCQLQKwOsVxs3OfAEEDi3Zb1vGjlpMhXc1SAgwVZrhn1dYRKY
EZtm1QlwUJlBD+YCIdQrXLeVEDBhYYAo1He0wpS+O4OaAfmx6mycOgTF6vibUTCHLZSqTsCHsSAQ
J4EhGoEbfOxJUQ9mQSW6Ak0cBjNaU7DDtdjAnWUWuKIDbXllmSSpWV8l2yRKGJwXHKMmYMaq8CoA
7hX2JIJtVOIKSZevvNcE6ThXwB07Qa6WsFeZ54EGO5K/5PP8IXCYbuAyPDB+8cYTeKtmzf1Ch+dq
CNi15TirIL22gnwNBP6qm6W6n+cdSS1g2DSYDsHi+4taoLGR4GPZabBqEaRsJ3BZ1wy+BKkSvu3Z
QVeAL/qzRGC0jGbDpfUEUQsOP6SnLdhaAdiSYsV/+i1eRju6LQccVV4vjTY6Dp8bOfWWc5lroL9s
+7WLagBFIkZn4JVWrj23hzSDG1zWgmDlKDEnZuC++0/M+Wsx565ySaHx51XPxUX8VNWTv/1W9fQ0
jnpAUwR4pn6vjUNM6kpcCVzVoYV6v+gJbNCji0vRk+E0YcQ8iD2xK6SSgLmXDiRQ+602jtRy72vG
RO5DeMvViCM8xEWPqKxz76ea2nclePkBaszon5vpDPNzcN7rbvHeT4ZNbZSw5/CaWuQZmzym48HS
LVNFX5RFW362fFHs0E3Z5pCd2OtGnalRlBf69Ln23GNrZi7PQN+jLgMktW6naQn4GEpPveRSqWRV
puRXDYmWObe1iud9QPrl1qZKWYKcrN2lZ4VkamETlwc4UsUU9iSRKxNkjww9KdCkwnSZ15iR4PAa
rChWtqdmgsLPTZzLvhIcfJV9jCVfxDtq+pBIDgltFuyyDtAB7AyE+ejPioQTGuE7z2CXDjVkn5Na
caZLfjpKpppIzqpL9trnDnhCf1oXcHTXWZBjoJ135WFeutVxWY76sTf69drcxYQc8icNHa5NKhEj
g63RypYoEusmhE8SWRIJtlvPrIyVLvAS3AuVQzxs3XM8uQC4Ep6qEqcSQqcHmsSula7nR57Es6NE
thNUWpybiXb9MGnecApB3SIUZmoHs9RsSFe2xMmFRMyBxM6mRNGgcs4yiavdXYhd7cLtdhd6zwTh
VHEJx1H8RFtPYvRaovVG4vZSIvhEYvk+dM2lVTX7dddd1gHQECWFOubX9pc4VAuIVyEToW12jX6t
3aYm0I05YGcfqcUe6GLCXAxEML5xFlGEpkAX0q/LCImHobLWusN5gj0NSQDAnncOxViszZQ3ftsf
cKNZHBAckWZdUrASv1oyFSwujaOpYOyVaVGNipTXE1Qnx+iry8P/W5vkbY9rddFerHebH6DUejq7
brq0vel4BdeF/PQE4nr7tvhrv3TXSf7xhf74pb65i9nSTrP6YNfdfazdZ37qKulFSwn2y/Xf/6aZ
rwSaarJr/u2PtMiD2/+PnQ3DGZa00lUEMLxu9Dn31udnK/D0l7tZyqd/56mPfrM2N75WNmMZtL6e
uwCaDe+Ek+Xme3J2PFgHBKgq5QbKI+ruhXaIN3xZ68DQy7PXwcITwRQ3BA7j+wuAekJVBTdgvLg7
AGOaH/Vbf/sZsF7ZpIWWJ/7K9786zwBvgUicn+1eN3W1F/RvfzuKRXXueQ+B9QptHJGV1PkerIAG
ZJQV0K3bFbi5zV7QCqAN52M/Lnj+9i1wC8jAEOC7BUA2aErUd/P4v7gFuL0FbrYlJBj3z6ffOQjs
V4TQMEWIoHevx3eCyi2Cnl5KvC/1WfhhHvLbtwIyCTQNYHiJ7R88C+orQ5AnNiKy3esm43lBz8Lt
rcAu9tzdgMgSfYjU7HevRwuBfQ5FfMOB03n385d2JP4IgP/bdwKmlzB4sPv4flPgOCQgcL/FDC9r
AW7vhGdvi9YrxEI6thWP7gC8U0iALUZebm6Am93n5T0Kj0Xlf+EWINsnfxQV+O71cCEIjsAt2dQe
bo7gl7cCz44LzVf02aTRxkSOvB6dCyKuhUHOXSJsKV43u8+LW4jvBMa/fSsQIwG71Q00prvX9wsh
jVLDMm43hf+thbj6ZaDzT5bg0QXuJYsEyh5h8s716PHRiGUwuwFsHnlxdL7EDfE7Z7mfrMAjyNuD
FSAhsF3G9394E8A1YgAFazioBbvXC8yZpNX/3WDmby8EZyPyAGqut2nxo6eBhcAYxqR+cLMOt/np
i9sWRB/7vGDJRClhOyZDQg+PBlbAcV08Uu/OyJeaPFLweO4K2AAH0QM/ugc4GkwA6+DVb6OEm3d6
QfcA5xombs+OlyGSSLzsMWG2ez1aB8oIjunAELm1rntBC7CLEznP/g23ADVETf8ufSZQlK4L/90s
zW/sh7+wTF8rsoA10y+7Wmx03fyoZPuzX7grRH7/89si5K0TwoPfEz7OzVt/q9T+48GZsasP3vvh
Xb1w9za3f377/b5/5wfvdfel7v7nXsTsQH0VTrsfTLef8vgio5h73l2FUXtd/uufVXf9YLrga5Xk
22f6+98efOJ7d8CTb8Ek1s/e4eZReu478K/Xzhdpe51f5EFxX6UmTyu30d3/kmX8a19if764vEjv
rnNbS76poT730//QFuNrqf65V183Vx1th/Ti0We/qYM/9+q/0KT9eT/46xHy1N3zC8Mvz3yHJycF
n3ntX3AefuY7PE3EeO7FL3JGj86K5sHdc1sp+Dc8VecX+R9HbE1Fc//uvL0+R+Jzb8//0dX+mevz
tC72mRd/Epf6zGs/zVp77sWfmrx/5rV/xaz3mW+xTv84qYugvm4eHCW3dyVp6nPvSo7vp5Hez/wC
XD/74Wn4LXR7+iv8KMz42r/8Pvi468/+6M8eBlbyG1fp9UX9j/8GAAD//w==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0.10817</cdr:x>
      <cdr:y>0</cdr:y>
    </cdr:from>
    <cdr:to>
      <cdr:x>0.18541</cdr:x>
      <cdr:y>0.06269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2D03552F-B18D-11CD-B074-090CFBB09AFA}"/>
            </a:ext>
          </a:extLst>
        </cdr:cNvPr>
        <cdr:cNvSpPr txBox="1"/>
      </cdr:nvSpPr>
      <cdr:spPr>
        <a:xfrm xmlns:a="http://schemas.openxmlformats.org/drawingml/2006/main">
          <a:off x="629825" y="0"/>
          <a:ext cx="449716" cy="1802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42%</a:t>
          </a:r>
          <a:endParaRPr lang="es-419" sz="1100" dirty="0"/>
        </a:p>
      </cdr:txBody>
    </cdr:sp>
  </cdr:relSizeAnchor>
  <cdr:relSizeAnchor xmlns:cdr="http://schemas.openxmlformats.org/drawingml/2006/chartDrawing">
    <cdr:from>
      <cdr:x>0.23365</cdr:x>
      <cdr:y>0.07134</cdr:y>
    </cdr:from>
    <cdr:to>
      <cdr:x>0.32756</cdr:x>
      <cdr:y>0.13404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5A2C853D-7554-C9DE-2EBC-2BC2EB432A42}"/>
            </a:ext>
          </a:extLst>
        </cdr:cNvPr>
        <cdr:cNvSpPr txBox="1"/>
      </cdr:nvSpPr>
      <cdr:spPr>
        <a:xfrm xmlns:a="http://schemas.openxmlformats.org/drawingml/2006/main">
          <a:off x="1360368" y="205076"/>
          <a:ext cx="546774" cy="180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37.7%</a:t>
          </a:r>
          <a:endParaRPr lang="es-419" sz="1100" dirty="0"/>
        </a:p>
      </cdr:txBody>
    </cdr:sp>
  </cdr:relSizeAnchor>
  <cdr:relSizeAnchor xmlns:cdr="http://schemas.openxmlformats.org/drawingml/2006/chartDrawing">
    <cdr:from>
      <cdr:x>0.36438</cdr:x>
      <cdr:y>0.32733</cdr:y>
    </cdr:from>
    <cdr:to>
      <cdr:x>0.45829</cdr:x>
      <cdr:y>0.39002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00FCF32F-3164-85AB-362A-F357EAC7C7E2}"/>
            </a:ext>
          </a:extLst>
        </cdr:cNvPr>
        <cdr:cNvSpPr txBox="1"/>
      </cdr:nvSpPr>
      <cdr:spPr>
        <a:xfrm xmlns:a="http://schemas.openxmlformats.org/drawingml/2006/main">
          <a:off x="2121530" y="940965"/>
          <a:ext cx="546774" cy="180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21.9%</a:t>
          </a:r>
          <a:endParaRPr lang="es-419" sz="1100" dirty="0"/>
        </a:p>
      </cdr:txBody>
    </cdr:sp>
  </cdr:relSizeAnchor>
  <cdr:relSizeAnchor xmlns:cdr="http://schemas.openxmlformats.org/drawingml/2006/chartDrawing">
    <cdr:from>
      <cdr:x>0.49189</cdr:x>
      <cdr:y>0.28353</cdr:y>
    </cdr:from>
    <cdr:to>
      <cdr:x>0.5858</cdr:x>
      <cdr:y>0.34622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00FCF32F-3164-85AB-362A-F357EAC7C7E2}"/>
            </a:ext>
          </a:extLst>
        </cdr:cNvPr>
        <cdr:cNvSpPr txBox="1"/>
      </cdr:nvSpPr>
      <cdr:spPr>
        <a:xfrm xmlns:a="http://schemas.openxmlformats.org/drawingml/2006/main">
          <a:off x="2863934" y="815044"/>
          <a:ext cx="546774" cy="180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24.5%</a:t>
          </a:r>
          <a:endParaRPr lang="es-419" sz="1100" dirty="0"/>
        </a:p>
      </cdr:txBody>
    </cdr:sp>
  </cdr:relSizeAnchor>
  <cdr:relSizeAnchor xmlns:cdr="http://schemas.openxmlformats.org/drawingml/2006/chartDrawing">
    <cdr:from>
      <cdr:x>0.74407</cdr:x>
      <cdr:y>0.09211</cdr:y>
    </cdr:from>
    <cdr:to>
      <cdr:x>0.83798</cdr:x>
      <cdr:y>0.1548</cdr:y>
    </cdr:to>
    <cdr:sp macro="" textlink="">
      <cdr:nvSpPr>
        <cdr:cNvPr id="6" name="CuadroTexto 1">
          <a:extLst xmlns:a="http://schemas.openxmlformats.org/drawingml/2006/main">
            <a:ext uri="{FF2B5EF4-FFF2-40B4-BE49-F238E27FC236}">
              <a16:creationId xmlns:a16="http://schemas.microsoft.com/office/drawing/2014/main" id="{00FCF32F-3164-85AB-362A-F357EAC7C7E2}"/>
            </a:ext>
          </a:extLst>
        </cdr:cNvPr>
        <cdr:cNvSpPr txBox="1"/>
      </cdr:nvSpPr>
      <cdr:spPr>
        <a:xfrm xmlns:a="http://schemas.openxmlformats.org/drawingml/2006/main">
          <a:off x="4332231" y="264770"/>
          <a:ext cx="546774" cy="180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36.2%</a:t>
          </a:r>
          <a:endParaRPr lang="es-419" sz="1100" dirty="0"/>
        </a:p>
      </cdr:txBody>
    </cdr:sp>
  </cdr:relSizeAnchor>
  <cdr:relSizeAnchor xmlns:cdr="http://schemas.openxmlformats.org/drawingml/2006/chartDrawing">
    <cdr:from>
      <cdr:x>0.87856</cdr:x>
      <cdr:y>0.25406</cdr:y>
    </cdr:from>
    <cdr:to>
      <cdr:x>0.97247</cdr:x>
      <cdr:y>0.31675</cdr:y>
    </cdr:to>
    <cdr:sp macro="" textlink="">
      <cdr:nvSpPr>
        <cdr:cNvPr id="7" name="CuadroTexto 1">
          <a:extLst xmlns:a="http://schemas.openxmlformats.org/drawingml/2006/main">
            <a:ext uri="{FF2B5EF4-FFF2-40B4-BE49-F238E27FC236}">
              <a16:creationId xmlns:a16="http://schemas.microsoft.com/office/drawing/2014/main" id="{00FCF32F-3164-85AB-362A-F357EAC7C7E2}"/>
            </a:ext>
          </a:extLst>
        </cdr:cNvPr>
        <cdr:cNvSpPr txBox="1"/>
      </cdr:nvSpPr>
      <cdr:spPr>
        <a:xfrm xmlns:a="http://schemas.openxmlformats.org/drawingml/2006/main">
          <a:off x="5115269" y="730332"/>
          <a:ext cx="546774" cy="1802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26%</a:t>
          </a:r>
          <a:endParaRPr lang="es-419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AA71F54-6E44-B5B3-AFC3-E35D80F56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FE17ED-521C-D1B9-59B9-E5B33EF8AB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2A0-76B6-DF47-BC78-2330CB1AF50B}" type="datetimeFigureOut">
              <a:rPr lang="es-GT" smtClean="0"/>
              <a:t>11/06/24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14EC6E-90A1-6588-FFD7-A9D3C26D64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6A9D61-AFD4-BADC-B4F9-4FAAA7C4CC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5DF41-7484-9D4F-9446-9C5FA06F90C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5629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67E5D-BAFD-3A4B-8D15-D1DD9EB5786F}" type="datetimeFigureOut">
              <a:rPr lang="es-GT" smtClean="0"/>
              <a:t>11/06/24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5F8A-63FD-8B46-82DB-15B9A3FFB50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4452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CO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 gasto en protección social en Guatemala se ha mantenido relativamente constante durante las dos primeras décadas del siglo XXI, con un promedio de 1.3% del PIB. Solo en 2010 este gasto se incrementa a 1.9%, se mantiene en 1.6% los siguientes años y a partir de 2015 empieza de nuevo a descender. En 2020 alcanza 3.0% en razón al incremento en el gasto destinado a proteger a la población frente a los impactos socioeconómicos de la pandemia.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35F8A-63FD-8B46-82DB-15B9A3FFB506}" type="slidenum">
              <a:rPr lang="es-GT" smtClean="0"/>
              <a:t>22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8559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C26AE-387A-9AB9-2A95-86BDB792B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E01C6F-6D79-014B-9022-D49F00870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714E43-47D6-F7C5-14BD-F1388FAE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0F9A-E83C-754A-8EA1-9DC761BD9DC7}" type="datetimeFigureOut">
              <a:rPr lang="es-GT" smtClean="0"/>
              <a:t>11/06/24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BCDB39-6BC9-CC74-2EC9-CFA02B6E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7D4683-9AD9-AB8D-D8D2-67DE0544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‹Nº›</a:t>
            </a:fld>
            <a:endParaRPr lang="es-GT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20377CC-94E5-06CB-5D8A-818208706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3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68A8C78-80B4-CE34-F41E-EC30979CF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7DC004-3A26-8951-02CF-2E653F62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0F9A-E83C-754A-8EA1-9DC761BD9DC7}" type="datetimeFigureOut">
              <a:rPr lang="es-GT" smtClean="0"/>
              <a:t>11/06/24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2A35-5E08-D9A3-0D3A-BC6F8B0A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0978B3-6DEB-2362-52C0-4F6C9046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‹Nº›</a:t>
            </a:fld>
            <a:endParaRPr lang="es-GT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5801995-CF37-7530-3C0D-618A4C545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8320"/>
            <a:ext cx="10515600" cy="61309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GT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93AC83E-82F2-E742-C55C-C7E025E7E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7609"/>
            <a:ext cx="10515600" cy="328136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43944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9286DF-44B8-9360-C731-565F15EF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D1A0FD-85F6-240F-5E4E-3F181A88A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4F3A4C-B826-D8E2-C754-2459D2482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A0F9A-E83C-754A-8EA1-9DC761BD9DC7}" type="datetimeFigureOut">
              <a:rPr lang="es-GT" smtClean="0"/>
              <a:t>11/06/24</a:t>
            </a:fld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976098-B796-CFDF-3969-B59D9F8C7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7697B-F58C-734F-B857-A762A8B9FE44}" type="slidenum">
              <a:rPr lang="es-GT" smtClean="0"/>
              <a:t>‹Nº›</a:t>
            </a:fld>
            <a:endParaRPr lang="es-GT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DCAF2DB-6742-B1E2-D155-EDD7C9395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9227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wfp.org/#/site/Public/workbooks/20219/view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egeplan.gob.gt/segeplan/wp-content/uploads/2023/01/Compendio-estadi%CC%81stico-22-FINAL-4.pdf" TargetMode="Externa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67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47" y="1261463"/>
            <a:ext cx="10515600" cy="897650"/>
          </a:xfrm>
        </p:spPr>
        <p:txBody>
          <a:bodyPr>
            <a:normAutofit fontScale="90000"/>
          </a:bodyPr>
          <a:lstStyle/>
          <a:p>
            <a:r>
              <a:rPr lang="es-ES" dirty="0"/>
              <a:t>Seguridad Social</a:t>
            </a:r>
            <a:br>
              <a:rPr lang="es-ES" dirty="0"/>
            </a:br>
            <a:r>
              <a:rPr lang="es-ES" sz="1600" dirty="0"/>
              <a:t>Afiliados cotizantes por departamento</a:t>
            </a:r>
            <a:br>
              <a:rPr lang="es-ES" dirty="0"/>
            </a:br>
            <a:br>
              <a:rPr lang="es-ES" sz="1600" dirty="0"/>
            </a:br>
            <a:endParaRPr lang="es-GT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CA30F6-E0CD-CB91-05A6-83D00A392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578298"/>
              </p:ext>
            </p:extLst>
          </p:nvPr>
        </p:nvGraphicFramePr>
        <p:xfrm>
          <a:off x="498059" y="1872243"/>
          <a:ext cx="6951612" cy="4438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D5635DFB-852E-0849-8049-BA45206CA12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62397213"/>
                  </p:ext>
                </p:extLst>
              </p:nvPr>
            </p:nvGraphicFramePr>
            <p:xfrm>
              <a:off x="7561212" y="2088162"/>
              <a:ext cx="4543425" cy="35083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D5635DFB-852E-0849-8049-BA45206CA1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212" y="2088162"/>
                <a:ext cx="4543425" cy="350837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Google Shape;135;p7">
            <a:extLst>
              <a:ext uri="{FF2B5EF4-FFF2-40B4-BE49-F238E27FC236}">
                <a16:creationId xmlns:a16="http://schemas.microsoft.com/office/drawing/2014/main" id="{D95684DD-28FD-9703-C7F3-0E3CC225B1C2}"/>
              </a:ext>
            </a:extLst>
          </p:cNvPr>
          <p:cNvSpPr txBox="1"/>
          <p:nvPr/>
        </p:nvSpPr>
        <p:spPr>
          <a:xfrm>
            <a:off x="399447" y="6388298"/>
            <a:ext cx="10765221" cy="23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Fuente: Elaboración propia con datos de IGSS (2023). </a:t>
            </a:r>
            <a:endParaRPr sz="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50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 fontScale="90000"/>
          </a:bodyPr>
          <a:lstStyle/>
          <a:p>
            <a:r>
              <a:rPr lang="es-ES" dirty="0"/>
              <a:t>Migración y remesas</a:t>
            </a:r>
            <a:br>
              <a:rPr lang="es-ES" dirty="0"/>
            </a:br>
            <a:r>
              <a:rPr lang="es-ES" sz="1600" dirty="0"/>
              <a:t>Ingreso de divisas por remesas familiares</a:t>
            </a:r>
            <a:br>
              <a:rPr lang="es-ES" sz="1600" dirty="0"/>
            </a:br>
            <a:endParaRPr lang="es-GT" dirty="0"/>
          </a:p>
        </p:txBody>
      </p:sp>
      <p:graphicFrame>
        <p:nvGraphicFramePr>
          <p:cNvPr id="3" name="Google Shape;111;p4">
            <a:extLst>
              <a:ext uri="{FF2B5EF4-FFF2-40B4-BE49-F238E27FC236}">
                <a16:creationId xmlns:a16="http://schemas.microsoft.com/office/drawing/2014/main" id="{44E13717-350B-C969-F0C8-963142A7C5CF}"/>
              </a:ext>
            </a:extLst>
          </p:cNvPr>
          <p:cNvGraphicFramePr/>
          <p:nvPr/>
        </p:nvGraphicFramePr>
        <p:xfrm>
          <a:off x="1234964" y="1791862"/>
          <a:ext cx="9845412" cy="435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28E14CF4-AC2F-816B-20A9-0AFD90DCB81F}"/>
              </a:ext>
            </a:extLst>
          </p:cNvPr>
          <p:cNvSpPr txBox="1">
            <a:spLocks/>
          </p:cNvSpPr>
          <p:nvPr/>
        </p:nvSpPr>
        <p:spPr>
          <a:xfrm>
            <a:off x="964323" y="6168144"/>
            <a:ext cx="10765221" cy="4761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s-ES" sz="800" dirty="0"/>
              <a:t>Fuente: Banco de Guatemala.</a:t>
            </a:r>
          </a:p>
          <a:p>
            <a:pPr marL="0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s-ES" sz="800" dirty="0"/>
              <a:t>*Remesas hasta mayo de 2024</a:t>
            </a:r>
          </a:p>
        </p:txBody>
      </p:sp>
    </p:spTree>
    <p:extLst>
      <p:ext uri="{BB962C8B-B14F-4D97-AF65-F5344CB8AC3E}">
        <p14:creationId xmlns:p14="http://schemas.microsoft.com/office/powerpoint/2010/main" val="347312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Migración y remesas</a:t>
            </a:r>
            <a:br>
              <a:rPr lang="es-ES" dirty="0"/>
            </a:br>
            <a:r>
              <a:rPr lang="es-ES" sz="1600" dirty="0"/>
              <a:t>Aprehensiones en EEUU</a:t>
            </a:r>
            <a:endParaRPr lang="es-GT" dirty="0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7B11238A-DB00-B0F3-E01E-0621CAF004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5"/>
          <a:stretch/>
        </p:blipFill>
        <p:spPr>
          <a:xfrm>
            <a:off x="2072640" y="1813922"/>
            <a:ext cx="8294838" cy="449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61F1A-DC9F-D233-8BC8-8BFF8D7E29A5}"/>
              </a:ext>
            </a:extLst>
          </p:cNvPr>
          <p:cNvSpPr txBox="1"/>
          <p:nvPr/>
        </p:nvSpPr>
        <p:spPr>
          <a:xfrm>
            <a:off x="2316479" y="6383383"/>
            <a:ext cx="223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Fuente: OIM, 2024</a:t>
            </a:r>
          </a:p>
        </p:txBody>
      </p:sp>
    </p:spTree>
    <p:extLst>
      <p:ext uri="{BB962C8B-B14F-4D97-AF65-F5344CB8AC3E}">
        <p14:creationId xmlns:p14="http://schemas.microsoft.com/office/powerpoint/2010/main" val="232179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 fontScale="90000"/>
          </a:bodyPr>
          <a:lstStyle/>
          <a:p>
            <a:r>
              <a:rPr lang="es-ES" dirty="0"/>
              <a:t>Migración y remesas</a:t>
            </a:r>
            <a:br>
              <a:rPr lang="es-ES" dirty="0"/>
            </a:br>
            <a:r>
              <a:rPr lang="es-ES" sz="1600" dirty="0"/>
              <a:t>El último Informe Nacional de Desarrollo Humano, destaca dos aspectos:</a:t>
            </a:r>
            <a:br>
              <a:rPr lang="es-ES" sz="1600" dirty="0"/>
            </a:br>
            <a:endParaRPr lang="es-G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17340-B4C1-E330-B173-24376E4A4099}"/>
              </a:ext>
            </a:extLst>
          </p:cNvPr>
          <p:cNvSpPr txBox="1"/>
          <p:nvPr/>
        </p:nvSpPr>
        <p:spPr>
          <a:xfrm>
            <a:off x="5491386" y="2120515"/>
            <a:ext cx="6474422" cy="646331"/>
          </a:xfrm>
          <a:custGeom>
            <a:avLst/>
            <a:gdLst>
              <a:gd name="connsiteX0" fmla="*/ 0 w 6474422"/>
              <a:gd name="connsiteY0" fmla="*/ 0 h 646331"/>
              <a:gd name="connsiteX1" fmla="*/ 6474422 w 6474422"/>
              <a:gd name="connsiteY1" fmla="*/ 0 h 646331"/>
              <a:gd name="connsiteX2" fmla="*/ 6474422 w 6474422"/>
              <a:gd name="connsiteY2" fmla="*/ 646331 h 646331"/>
              <a:gd name="connsiteX3" fmla="*/ 0 w 6474422"/>
              <a:gd name="connsiteY3" fmla="*/ 646331 h 646331"/>
              <a:gd name="connsiteX4" fmla="*/ 0 w 647442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4422" h="646331" extrusionOk="0">
                <a:moveTo>
                  <a:pt x="0" y="0"/>
                </a:moveTo>
                <a:cubicBezTo>
                  <a:pt x="1422307" y="-5264"/>
                  <a:pt x="4986577" y="84467"/>
                  <a:pt x="6474422" y="0"/>
                </a:cubicBezTo>
                <a:cubicBezTo>
                  <a:pt x="6503974" y="146003"/>
                  <a:pt x="6525479" y="330026"/>
                  <a:pt x="6474422" y="646331"/>
                </a:cubicBezTo>
                <a:cubicBezTo>
                  <a:pt x="4244320" y="752651"/>
                  <a:pt x="2079500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419" sz="1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Las remesas no afectan las condiciones estructurales de DH, resuelven problemas coyunturales (alimentación, mejora de vivienda, compra de algunos bienes).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561C0-E051-1D6B-0C29-A40E64C3E6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2194" y="2942815"/>
            <a:ext cx="6017555" cy="311542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D89D64B-315E-8416-3C23-CB1336CDE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70" y="2942812"/>
            <a:ext cx="4483974" cy="2132149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8499A873-0118-C896-E788-2BF0B5E0EBA9}"/>
              </a:ext>
            </a:extLst>
          </p:cNvPr>
          <p:cNvSpPr txBox="1"/>
          <p:nvPr/>
        </p:nvSpPr>
        <p:spPr>
          <a:xfrm>
            <a:off x="77936" y="2120516"/>
            <a:ext cx="4969443" cy="646331"/>
          </a:xfrm>
          <a:custGeom>
            <a:avLst/>
            <a:gdLst>
              <a:gd name="connsiteX0" fmla="*/ 0 w 4969443"/>
              <a:gd name="connsiteY0" fmla="*/ 0 h 646331"/>
              <a:gd name="connsiteX1" fmla="*/ 4969443 w 4969443"/>
              <a:gd name="connsiteY1" fmla="*/ 0 h 646331"/>
              <a:gd name="connsiteX2" fmla="*/ 4969443 w 4969443"/>
              <a:gd name="connsiteY2" fmla="*/ 646331 h 646331"/>
              <a:gd name="connsiteX3" fmla="*/ 0 w 4969443"/>
              <a:gd name="connsiteY3" fmla="*/ 646331 h 646331"/>
              <a:gd name="connsiteX4" fmla="*/ 0 w 496944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9443" h="646331" extrusionOk="0">
                <a:moveTo>
                  <a:pt x="0" y="0"/>
                </a:moveTo>
                <a:cubicBezTo>
                  <a:pt x="2391378" y="-5264"/>
                  <a:pt x="3116350" y="84467"/>
                  <a:pt x="4969443" y="0"/>
                </a:cubicBezTo>
                <a:cubicBezTo>
                  <a:pt x="4998995" y="146003"/>
                  <a:pt x="5020500" y="330026"/>
                  <a:pt x="4969443" y="646331"/>
                </a:cubicBezTo>
                <a:cubicBezTo>
                  <a:pt x="4457429" y="752651"/>
                  <a:pt x="2121949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GT" sz="1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Cambios en los territorios</a:t>
            </a:r>
          </a:p>
          <a:p>
            <a:pPr algn="ctr"/>
            <a:r>
              <a:rPr lang="es-GT" sz="1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Migraciones externas que se han intensificado en el noroeste del país, Quiché y Baja Verapaz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8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/>
          <a:lstStyle/>
          <a:p>
            <a:r>
              <a:rPr lang="es-ES" dirty="0"/>
              <a:t>Seguridad Alimentaria y Nutricional</a:t>
            </a:r>
            <a:br>
              <a:rPr lang="es-ES" dirty="0"/>
            </a:br>
            <a:r>
              <a:rPr lang="es-ES" sz="1400" dirty="0"/>
              <a:t>Resultados del Índice Global del Hambre 2023</a:t>
            </a:r>
            <a:endParaRPr lang="es-GT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A88BE-EF29-BC69-81C1-608C29F49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6" y="1901333"/>
            <a:ext cx="3827929" cy="2268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D6F2A7-30D0-BFA8-1C71-28B81976AA9B}"/>
              </a:ext>
            </a:extLst>
          </p:cNvPr>
          <p:cNvSpPr txBox="1"/>
          <p:nvPr/>
        </p:nvSpPr>
        <p:spPr>
          <a:xfrm>
            <a:off x="308550" y="4185405"/>
            <a:ext cx="5503746" cy="344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GT" sz="700" dirty="0"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GT" sz="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Índice Global del Hambre, 2023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GT" sz="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Ayuda en Acción, </a:t>
            </a:r>
            <a:r>
              <a:rPr lang="es-GT" sz="8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Concern</a:t>
            </a:r>
            <a:r>
              <a:rPr lang="es-GT" sz="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s-GT" sz="8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Worldwide</a:t>
            </a:r>
            <a:r>
              <a:rPr lang="es-GT" sz="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es-GT" sz="8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Welthungerhilfe</a:t>
            </a:r>
            <a:r>
              <a:rPr lang="es-GT" sz="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  <a:endParaRPr lang="es-GT" sz="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7E621-9CF5-263F-E6C9-C0EEF7B946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575" y="3010305"/>
            <a:ext cx="7255273" cy="719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13C2C-799E-7515-3293-D0476C323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30" b="-1"/>
          <a:stretch/>
        </p:blipFill>
        <p:spPr>
          <a:xfrm>
            <a:off x="4735175" y="3737624"/>
            <a:ext cx="7241674" cy="161365"/>
          </a:xfrm>
          <a:prstGeom prst="rect">
            <a:avLst/>
          </a:prstGeom>
        </p:spPr>
      </p:pic>
      <p:pic>
        <p:nvPicPr>
          <p:cNvPr id="13" name="Graphic 12" descr="Warning with solid fill">
            <a:extLst>
              <a:ext uri="{FF2B5EF4-FFF2-40B4-BE49-F238E27FC236}">
                <a16:creationId xmlns:a16="http://schemas.microsoft.com/office/drawing/2014/main" id="{805A0CA1-16E5-C333-B751-D8BC4B09FA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3072" y="2599614"/>
            <a:ext cx="403413" cy="403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5CBBB-1940-DE19-B309-E7FA38EEF2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987" y="4545529"/>
            <a:ext cx="1586753" cy="22692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AE5BF7E-D5E3-95BE-4DF8-E53DD97C3852}"/>
              </a:ext>
            </a:extLst>
          </p:cNvPr>
          <p:cNvGrpSpPr/>
          <p:nvPr/>
        </p:nvGrpSpPr>
        <p:grpSpPr>
          <a:xfrm>
            <a:off x="6096000" y="4169414"/>
            <a:ext cx="4312804" cy="2220272"/>
            <a:chOff x="6170314" y="4604637"/>
            <a:chExt cx="4312804" cy="22202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335F18-A87A-485C-C10C-E3D9129C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0314" y="4819406"/>
              <a:ext cx="4312804" cy="20055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CBB976E-7979-EE35-26B3-09AEF082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5278" y="4604637"/>
              <a:ext cx="3855521" cy="199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785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/>
          <a:lstStyle/>
          <a:p>
            <a:r>
              <a:rPr lang="es-ES" dirty="0"/>
              <a:t>Seguridad Alimentaria y Nutricional</a:t>
            </a:r>
            <a:br>
              <a:rPr lang="es-ES" dirty="0"/>
            </a:br>
            <a:endParaRPr lang="es-GT" sz="1400" dirty="0"/>
          </a:p>
        </p:txBody>
      </p:sp>
      <p:pic>
        <p:nvPicPr>
          <p:cNvPr id="10" name="slide3" descr="Story 13">
            <a:extLst>
              <a:ext uri="{FF2B5EF4-FFF2-40B4-BE49-F238E27FC236}">
                <a16:creationId xmlns:a16="http://schemas.microsoft.com/office/drawing/2014/main" id="{3C30BC66-12DB-871B-4DC9-8CC943D541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992" y="1711169"/>
            <a:ext cx="9038787" cy="5129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4F3699-1D32-F669-6FB9-D3AF772DD85E}"/>
              </a:ext>
            </a:extLst>
          </p:cNvPr>
          <p:cNvSpPr txBox="1"/>
          <p:nvPr/>
        </p:nvSpPr>
        <p:spPr>
          <a:xfrm>
            <a:off x="1895660" y="1711169"/>
            <a:ext cx="38432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Cantidad de </a:t>
            </a:r>
            <a:r>
              <a:rPr lang="es-ES" sz="1000" b="1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hogares</a:t>
            </a:r>
            <a:r>
              <a:rPr lang="es-ES" sz="1000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situación de</a:t>
            </a:r>
            <a:r>
              <a:rPr lang="es-ES" sz="1000" b="1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inseguridad alimentaria moderada &amp; inseguridad alimentaria severa</a:t>
            </a:r>
            <a:r>
              <a:rPr lang="es-ES" sz="1000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0D02DC-377B-4DD7-9771-7F42D160DDE5}"/>
              </a:ext>
            </a:extLst>
          </p:cNvPr>
          <p:cNvSpPr txBox="1"/>
          <p:nvPr/>
        </p:nvSpPr>
        <p:spPr>
          <a:xfrm>
            <a:off x="10293531" y="3423361"/>
            <a:ext cx="1663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hlinkClick r:id="rId3"/>
              </a:rPr>
              <a:t>Evaluación</a:t>
            </a:r>
            <a:r>
              <a:rPr lang="en-us" sz="1200" dirty="0">
                <a:hlinkClick r:id="rId3"/>
              </a:rPr>
              <a:t> Nacional de </a:t>
            </a:r>
            <a:r>
              <a:rPr lang="en-us" sz="1200" dirty="0" err="1">
                <a:hlinkClick r:id="rId3"/>
              </a:rPr>
              <a:t>Seguridad</a:t>
            </a:r>
            <a:r>
              <a:rPr lang="en-us" sz="1200" dirty="0">
                <a:hlinkClick r:id="rId3"/>
              </a:rPr>
              <a:t> Alimentaria para Guatemala</a:t>
            </a:r>
            <a:endParaRPr lang="en-US" sz="1200" dirty="0"/>
          </a:p>
        </p:txBody>
      </p:sp>
      <p:pic>
        <p:nvPicPr>
          <p:cNvPr id="18" name="Graphic 17" descr="Cursor with solid fill">
            <a:extLst>
              <a:ext uri="{FF2B5EF4-FFF2-40B4-BE49-F238E27FC236}">
                <a16:creationId xmlns:a16="http://schemas.microsoft.com/office/drawing/2014/main" id="{59C568B2-84D3-29DF-EE5E-9E9569C86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3818966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84EA25-0227-4ADC-42C2-E5ABB276E9D6}"/>
              </a:ext>
            </a:extLst>
          </p:cNvPr>
          <p:cNvSpPr txBox="1"/>
          <p:nvPr/>
        </p:nvSpPr>
        <p:spPr>
          <a:xfrm>
            <a:off x="11408228" y="3819319"/>
            <a:ext cx="653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67203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Pobreza</a:t>
            </a:r>
            <a:br>
              <a:rPr lang="es-ES" dirty="0"/>
            </a:br>
            <a:r>
              <a:rPr lang="es-ES" sz="1400" dirty="0"/>
              <a:t>Análisis de pobreza multidimensional, ejercicio realizado por PNUD en 2023</a:t>
            </a:r>
            <a:br>
              <a:rPr lang="es-ES" sz="1400" dirty="0"/>
            </a:br>
            <a:r>
              <a:rPr lang="es-ES" sz="1400" b="0" dirty="0"/>
              <a:t>Estimaciones con datos del Censo 2018</a:t>
            </a:r>
            <a:r>
              <a:rPr lang="es-ES" sz="1400" dirty="0"/>
              <a:t> </a:t>
            </a:r>
            <a:endParaRPr lang="es-GT" sz="1400" dirty="0"/>
          </a:p>
        </p:txBody>
      </p:sp>
      <p:graphicFrame>
        <p:nvGraphicFramePr>
          <p:cNvPr id="3" name="Gráfico 42">
            <a:extLst>
              <a:ext uri="{FF2B5EF4-FFF2-40B4-BE49-F238E27FC236}">
                <a16:creationId xmlns:a16="http://schemas.microsoft.com/office/drawing/2014/main" id="{7F0B0287-3D24-CD47-3BD9-A41AA19FE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19721"/>
              </p:ext>
            </p:extLst>
          </p:nvPr>
        </p:nvGraphicFramePr>
        <p:xfrm>
          <a:off x="233586" y="2280778"/>
          <a:ext cx="6430194" cy="286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41">
            <a:extLst>
              <a:ext uri="{FF2B5EF4-FFF2-40B4-BE49-F238E27FC236}">
                <a16:creationId xmlns:a16="http://schemas.microsoft.com/office/drawing/2014/main" id="{46C833E9-9535-AD3F-88D9-FF51D7534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983565"/>
              </p:ext>
            </p:extLst>
          </p:nvPr>
        </p:nvGraphicFramePr>
        <p:xfrm>
          <a:off x="6705096" y="2280778"/>
          <a:ext cx="5253318" cy="381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06E3A250-2740-DCC9-23C4-9ABF424605B4}"/>
              </a:ext>
            </a:extLst>
          </p:cNvPr>
          <p:cNvSpPr txBox="1">
            <a:spLocks/>
          </p:cNvSpPr>
          <p:nvPr/>
        </p:nvSpPr>
        <p:spPr>
          <a:xfrm>
            <a:off x="233586" y="5285178"/>
            <a:ext cx="4052047" cy="1986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s-ES" sz="800" dirty="0"/>
              <a:t>Fuente: PNUD, con base a datos del Censo de Población y Vivienda 2018</a:t>
            </a:r>
          </a:p>
        </p:txBody>
      </p:sp>
    </p:spTree>
    <p:extLst>
      <p:ext uri="{BB962C8B-B14F-4D97-AF65-F5344CB8AC3E}">
        <p14:creationId xmlns:p14="http://schemas.microsoft.com/office/powerpoint/2010/main" val="1353181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Pobreza</a:t>
            </a:r>
            <a:br>
              <a:rPr lang="es-ES" dirty="0"/>
            </a:br>
            <a:r>
              <a:rPr lang="es-ES" sz="1400" dirty="0"/>
              <a:t>Análisis de pobreza multidimensional</a:t>
            </a:r>
            <a:br>
              <a:rPr lang="es-ES" sz="1400" dirty="0"/>
            </a:br>
            <a:r>
              <a:rPr lang="es-ES" sz="1400" b="0" dirty="0"/>
              <a:t>Características de la pobreza multidimensional en Guatemala</a:t>
            </a:r>
            <a:endParaRPr lang="es-GT" sz="1400" dirty="0"/>
          </a:p>
        </p:txBody>
      </p:sp>
      <p:graphicFrame>
        <p:nvGraphicFramePr>
          <p:cNvPr id="6" name="Gráfico 45">
            <a:extLst>
              <a:ext uri="{FF2B5EF4-FFF2-40B4-BE49-F238E27FC236}">
                <a16:creationId xmlns:a16="http://schemas.microsoft.com/office/drawing/2014/main" id="{55CFE2EF-39AB-ED10-A53D-5055C9141653}"/>
              </a:ext>
            </a:extLst>
          </p:cNvPr>
          <p:cNvGraphicFramePr/>
          <p:nvPr/>
        </p:nvGraphicFramePr>
        <p:xfrm>
          <a:off x="127077" y="2133599"/>
          <a:ext cx="11937845" cy="229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44">
            <a:extLst>
              <a:ext uri="{FF2B5EF4-FFF2-40B4-BE49-F238E27FC236}">
                <a16:creationId xmlns:a16="http://schemas.microsoft.com/office/drawing/2014/main" id="{548DA0E6-3034-A914-8D73-DD7AB93AF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3218112"/>
              </p:ext>
            </p:extLst>
          </p:nvPr>
        </p:nvGraphicFramePr>
        <p:xfrm>
          <a:off x="1528948" y="4999741"/>
          <a:ext cx="8877796" cy="162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46DB3A-4B25-02EF-BA99-3395CE542199}"/>
              </a:ext>
            </a:extLst>
          </p:cNvPr>
          <p:cNvSpPr txBox="1"/>
          <p:nvPr/>
        </p:nvSpPr>
        <p:spPr>
          <a:xfrm>
            <a:off x="233586" y="4617922"/>
            <a:ext cx="7386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Incidencia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Pobreza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Multidimensional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autoidentificación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8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/>
          <a:lstStyle/>
          <a:p>
            <a:r>
              <a:rPr lang="es-ES" dirty="0"/>
              <a:t>Infraestructura y Vivienda</a:t>
            </a:r>
            <a:endParaRPr lang="es-GT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E7D48-18EC-2E48-090D-16BAC8F3E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4" y="2256431"/>
            <a:ext cx="3073137" cy="321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A1CD50-D812-C43B-1785-7F1669335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634" y="2304880"/>
            <a:ext cx="2988183" cy="31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BEB9E-2946-57B3-7B44-1F79FA9E3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937" y="2316754"/>
            <a:ext cx="3319034" cy="31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0D0FF-06D4-77E5-2250-62B70EDCFB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886" y="2311414"/>
            <a:ext cx="2936483" cy="30087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AE03B9-0DAB-002D-A2FC-997B686C111B}"/>
              </a:ext>
            </a:extLst>
          </p:cNvPr>
          <p:cNvSpPr txBox="1"/>
          <p:nvPr/>
        </p:nvSpPr>
        <p:spPr>
          <a:xfrm>
            <a:off x="9547599" y="1887098"/>
            <a:ext cx="2684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Materiales de la vivienda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5FA3A-A98C-4E0A-99F9-C8DC3D9B6467}"/>
              </a:ext>
            </a:extLst>
          </p:cNvPr>
          <p:cNvSpPr txBox="1"/>
          <p:nvPr/>
        </p:nvSpPr>
        <p:spPr>
          <a:xfrm>
            <a:off x="6563723" y="1947424"/>
            <a:ext cx="2571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Manejo de las basuras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9244-786B-0507-3453-0A0E9BA55A0B}"/>
              </a:ext>
            </a:extLst>
          </p:cNvPr>
          <p:cNvSpPr txBox="1"/>
          <p:nvPr/>
        </p:nvSpPr>
        <p:spPr>
          <a:xfrm>
            <a:off x="3464193" y="1947424"/>
            <a:ext cx="280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Combustible para cocinar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40D822-6C53-C29A-036F-9E296824E326}"/>
              </a:ext>
            </a:extLst>
          </p:cNvPr>
          <p:cNvSpPr txBox="1"/>
          <p:nvPr/>
        </p:nvSpPr>
        <p:spPr>
          <a:xfrm>
            <a:off x="682831" y="1892438"/>
            <a:ext cx="6115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Hacinamiento</a:t>
            </a:r>
            <a:endParaRPr lang="en-US" dirty="0"/>
          </a:p>
        </p:txBody>
      </p:sp>
      <p:sp>
        <p:nvSpPr>
          <p:cNvPr id="13" name="Google Shape;135;p7">
            <a:extLst>
              <a:ext uri="{FF2B5EF4-FFF2-40B4-BE49-F238E27FC236}">
                <a16:creationId xmlns:a16="http://schemas.microsoft.com/office/drawing/2014/main" id="{53E9EED4-D749-F673-47EC-4784053F5024}"/>
              </a:ext>
            </a:extLst>
          </p:cNvPr>
          <p:cNvSpPr txBox="1"/>
          <p:nvPr/>
        </p:nvSpPr>
        <p:spPr>
          <a:xfrm>
            <a:off x="20784" y="5674622"/>
            <a:ext cx="10765221" cy="23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Fuente: Elaboración propia con datos de Censo de Población y Vivienda 2018</a:t>
            </a:r>
            <a:endParaRPr sz="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1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/>
          <a:lstStyle/>
          <a:p>
            <a:r>
              <a:rPr lang="es-ES" dirty="0"/>
              <a:t>Servicios Básicos</a:t>
            </a:r>
            <a:endParaRPr lang="es-GT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2685B-A72E-27AC-FBCE-326BC90CAC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80" y="2223906"/>
            <a:ext cx="3824045" cy="407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18852-7802-827C-FE16-5E2EC69A7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384" y="2223906"/>
            <a:ext cx="3976059" cy="407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F4A0E0-7330-B0F7-FE2C-D68585775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202" y="2223906"/>
            <a:ext cx="4011971" cy="40790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37BB9D-B902-5FB6-5480-6D0C82452D85}"/>
              </a:ext>
            </a:extLst>
          </p:cNvPr>
          <p:cNvSpPr txBox="1"/>
          <p:nvPr/>
        </p:nvSpPr>
        <p:spPr>
          <a:xfrm>
            <a:off x="9072691" y="1792286"/>
            <a:ext cx="2461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 energía eléctrica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A4B23-5142-3645-040A-20C47F2BAAED}"/>
              </a:ext>
            </a:extLst>
          </p:cNvPr>
          <p:cNvSpPr txBox="1"/>
          <p:nvPr/>
        </p:nvSpPr>
        <p:spPr>
          <a:xfrm>
            <a:off x="4382819" y="1766299"/>
            <a:ext cx="3541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Acceso restringido a saneamiento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71CCA-7661-89BF-0B14-F02A610CD1A6}"/>
              </a:ext>
            </a:extLst>
          </p:cNvPr>
          <p:cNvSpPr txBox="1"/>
          <p:nvPr/>
        </p:nvSpPr>
        <p:spPr>
          <a:xfrm>
            <a:off x="759802" y="179228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Acceso restringido a agua</a:t>
            </a:r>
            <a:endParaRPr lang="en-US" dirty="0"/>
          </a:p>
        </p:txBody>
      </p:sp>
      <p:sp>
        <p:nvSpPr>
          <p:cNvPr id="17" name="Google Shape;135;p7">
            <a:extLst>
              <a:ext uri="{FF2B5EF4-FFF2-40B4-BE49-F238E27FC236}">
                <a16:creationId xmlns:a16="http://schemas.microsoft.com/office/drawing/2014/main" id="{5A7B92A1-7AA7-639C-86D8-81B97F66BBCF}"/>
              </a:ext>
            </a:extLst>
          </p:cNvPr>
          <p:cNvSpPr txBox="1"/>
          <p:nvPr/>
        </p:nvSpPr>
        <p:spPr>
          <a:xfrm>
            <a:off x="108775" y="6391277"/>
            <a:ext cx="10765221" cy="23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Fuente: Elaboración propia con datos de Censo de Población y Vivienda 2018</a:t>
            </a:r>
            <a:endParaRPr sz="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19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913934"/>
            <a:ext cx="10515600" cy="613091"/>
          </a:xfrm>
        </p:spPr>
        <p:txBody>
          <a:bodyPr/>
          <a:lstStyle/>
          <a:p>
            <a:r>
              <a:rPr lang="es-GT" dirty="0"/>
              <a:t>Contenido de la presentación _ Sector Social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6A2EF-02B2-1C06-4FB6-4BFC76CED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426463"/>
            <a:ext cx="11259207" cy="3281363"/>
          </a:xfrm>
        </p:spPr>
        <p:txBody>
          <a:bodyPr>
            <a:normAutofit/>
          </a:bodyPr>
          <a:lstStyle/>
          <a:p>
            <a:r>
              <a:rPr lang="es-GT" sz="3200" dirty="0"/>
              <a:t>Contexto de Guatemala</a:t>
            </a:r>
          </a:p>
          <a:p>
            <a:pPr lvl="1"/>
            <a:r>
              <a:rPr lang="es-GT" sz="3200" dirty="0"/>
              <a:t>Indicadores sociodemográficos</a:t>
            </a:r>
          </a:p>
          <a:p>
            <a:pPr lvl="1"/>
            <a:r>
              <a:rPr lang="es-GT" sz="3200" dirty="0"/>
              <a:t>Protección social en Guatemala</a:t>
            </a:r>
          </a:p>
          <a:p>
            <a:r>
              <a:rPr lang="es-GT" sz="3200" dirty="0"/>
              <a:t>Política General de Gobierno y prioridades sociales</a:t>
            </a:r>
          </a:p>
          <a:p>
            <a:r>
              <a:rPr lang="es-GT" sz="3200" dirty="0"/>
              <a:t>Reflexiones finales</a:t>
            </a:r>
          </a:p>
          <a:p>
            <a:endParaRPr lang="es-GT" sz="3200" dirty="0"/>
          </a:p>
        </p:txBody>
      </p:sp>
    </p:spTree>
    <p:extLst>
      <p:ext uri="{BB962C8B-B14F-4D97-AF65-F5344CB8AC3E}">
        <p14:creationId xmlns:p14="http://schemas.microsoft.com/office/powerpoint/2010/main" val="116976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Pobreza</a:t>
            </a:r>
            <a:br>
              <a:rPr lang="es-ES" dirty="0"/>
            </a:br>
            <a:r>
              <a:rPr lang="es-ES" sz="1400" dirty="0"/>
              <a:t>Análisis de pobreza multidimensional</a:t>
            </a:r>
            <a:br>
              <a:rPr lang="es-ES" sz="1400" dirty="0"/>
            </a:br>
            <a:r>
              <a:rPr lang="es-ES" sz="1400" b="0" dirty="0"/>
              <a:t>Pobreza multidimensional por municipio</a:t>
            </a:r>
            <a:endParaRPr lang="es-GT" sz="1400" dirty="0"/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A2C3F789-C0FF-770A-00FE-725E7AF17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541" y="1421274"/>
            <a:ext cx="4957012" cy="5179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5CF251-5CE8-EF3A-7699-D427748BFF05}"/>
              </a:ext>
            </a:extLst>
          </p:cNvPr>
          <p:cNvSpPr txBox="1"/>
          <p:nvPr/>
        </p:nvSpPr>
        <p:spPr>
          <a:xfrm>
            <a:off x="792562" y="3179682"/>
            <a:ext cx="4622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los 340 municipios en Guatemala, se identifica que tan solo nueve presentan una incidencia de pobreza multidimensional menor al 20%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00254-6C29-0DF4-3D49-B0DC3A09AE4A}"/>
              </a:ext>
            </a:extLst>
          </p:cNvPr>
          <p:cNvSpPr txBox="1"/>
          <p:nvPr/>
        </p:nvSpPr>
        <p:spPr>
          <a:xfrm>
            <a:off x="6607046" y="6580756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400"/>
              </a:spcAft>
            </a:pPr>
            <a:r>
              <a:rPr lang="es-CO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PNUD, basado en datos del Censo de Población y Vivienda 2018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6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23" y="1003358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Índice de Desarrollo Humano (IDH)</a:t>
            </a:r>
            <a:br>
              <a:rPr lang="es-ES" dirty="0"/>
            </a:br>
            <a:endParaRPr lang="es-GT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EAF1C-6E44-9ABA-706C-5DF95935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1560874"/>
            <a:ext cx="5571484" cy="5013611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81F193A2-F54B-67F0-AF6A-BF0CFD263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9" y="2473234"/>
            <a:ext cx="4296867" cy="3107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C01A7-4DD2-BE6C-0515-599952FADE87}"/>
              </a:ext>
            </a:extLst>
          </p:cNvPr>
          <p:cNvSpPr txBox="1"/>
          <p:nvPr/>
        </p:nvSpPr>
        <p:spPr>
          <a:xfrm>
            <a:off x="0" y="5693478"/>
            <a:ext cx="53470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4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brecha del DH se redujo: los municipios con más bajo desarrollo humano en 2002 fueron los que más aumentaron su IDH-M entre 2002 y 2018</a:t>
            </a:r>
          </a:p>
        </p:txBody>
      </p:sp>
    </p:spTree>
    <p:extLst>
      <p:ext uri="{BB962C8B-B14F-4D97-AF65-F5344CB8AC3E}">
        <p14:creationId xmlns:p14="http://schemas.microsoft.com/office/powerpoint/2010/main" val="204189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Protección social en Guatemala</a:t>
            </a:r>
            <a:br>
              <a:rPr lang="es-ES" dirty="0"/>
            </a:br>
            <a:r>
              <a:rPr lang="es-ES" sz="1800" dirty="0"/>
              <a:t>Gasto del gobierno central en protección social (% del PIB)</a:t>
            </a:r>
            <a:endParaRPr lang="es-G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D1BD0D-91A1-6704-19EC-EA10C18C7DD4}"/>
              </a:ext>
            </a:extLst>
          </p:cNvPr>
          <p:cNvGrpSpPr/>
          <p:nvPr/>
        </p:nvGrpSpPr>
        <p:grpSpPr>
          <a:xfrm>
            <a:off x="387390" y="1796952"/>
            <a:ext cx="11571024" cy="4730285"/>
            <a:chOff x="370837" y="1528011"/>
            <a:chExt cx="11571024" cy="4730285"/>
          </a:xfrm>
        </p:grpSpPr>
        <p:graphicFrame>
          <p:nvGraphicFramePr>
            <p:cNvPr id="4" name="Gráfico 1">
              <a:extLst>
                <a:ext uri="{FF2B5EF4-FFF2-40B4-BE49-F238E27FC236}">
                  <a16:creationId xmlns:a16="http://schemas.microsoft.com/office/drawing/2014/main" id="{DCD5FB46-32ED-3503-804E-D794CFB501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52776558"/>
                </p:ext>
              </p:extLst>
            </p:nvPr>
          </p:nvGraphicFramePr>
          <p:xfrm>
            <a:off x="370837" y="1528011"/>
            <a:ext cx="11571024" cy="47302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08BEE17-F474-50B0-BF80-16E46E69E151}"/>
                </a:ext>
              </a:extLst>
            </p:cNvPr>
            <p:cNvSpPr/>
            <p:nvPr/>
          </p:nvSpPr>
          <p:spPr>
            <a:xfrm>
              <a:off x="997527" y="4453241"/>
              <a:ext cx="9939647" cy="380011"/>
            </a:xfrm>
            <a:custGeom>
              <a:avLst/>
              <a:gdLst>
                <a:gd name="connsiteX0" fmla="*/ 0 w 9939647"/>
                <a:gd name="connsiteY0" fmla="*/ 380011 h 380011"/>
                <a:gd name="connsiteX1" fmla="*/ 296883 w 9939647"/>
                <a:gd name="connsiteY1" fmla="*/ 320634 h 380011"/>
                <a:gd name="connsiteX2" fmla="*/ 617517 w 9939647"/>
                <a:gd name="connsiteY2" fmla="*/ 225631 h 380011"/>
                <a:gd name="connsiteX3" fmla="*/ 866899 w 9939647"/>
                <a:gd name="connsiteY3" fmla="*/ 190005 h 380011"/>
                <a:gd name="connsiteX4" fmla="*/ 1080655 w 9939647"/>
                <a:gd name="connsiteY4" fmla="*/ 130629 h 380011"/>
                <a:gd name="connsiteX5" fmla="*/ 2363190 w 9939647"/>
                <a:gd name="connsiteY5" fmla="*/ 0 h 380011"/>
                <a:gd name="connsiteX6" fmla="*/ 9939647 w 9939647"/>
                <a:gd name="connsiteY6" fmla="*/ 11876 h 38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9647" h="380011">
                  <a:moveTo>
                    <a:pt x="0" y="380011"/>
                  </a:moveTo>
                  <a:cubicBezTo>
                    <a:pt x="98961" y="360219"/>
                    <a:pt x="198975" y="345111"/>
                    <a:pt x="296883" y="320634"/>
                  </a:cubicBezTo>
                  <a:cubicBezTo>
                    <a:pt x="405026" y="293598"/>
                    <a:pt x="508863" y="250531"/>
                    <a:pt x="617517" y="225631"/>
                  </a:cubicBezTo>
                  <a:cubicBezTo>
                    <a:pt x="699367" y="206874"/>
                    <a:pt x="784640" y="206878"/>
                    <a:pt x="866899" y="190005"/>
                  </a:cubicBezTo>
                  <a:cubicBezTo>
                    <a:pt x="939340" y="175145"/>
                    <a:pt x="1007517" y="141558"/>
                    <a:pt x="1080655" y="130629"/>
                  </a:cubicBezTo>
                  <a:cubicBezTo>
                    <a:pt x="1604418" y="52366"/>
                    <a:pt x="1878986" y="37246"/>
                    <a:pt x="2363190" y="0"/>
                  </a:cubicBezTo>
                  <a:lnTo>
                    <a:pt x="9939647" y="1187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E476DD-4B42-C812-80AD-21110F23CF75}"/>
              </a:ext>
            </a:extLst>
          </p:cNvPr>
          <p:cNvSpPr txBox="1"/>
          <p:nvPr/>
        </p:nvSpPr>
        <p:spPr>
          <a:xfrm>
            <a:off x="2366645" y="2279103"/>
            <a:ext cx="7234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Guatemala destina alrededor del 1.3% del PIB, para la protección social (gasto total) y se ha mantenido constante en las últimas dos décadas. El promedio en América Latina es de 5.3%.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F07E0-7B3A-EED9-E4D6-9C49F725C7A9}"/>
              </a:ext>
            </a:extLst>
          </p:cNvPr>
          <p:cNvSpPr txBox="1"/>
          <p:nvPr/>
        </p:nvSpPr>
        <p:spPr>
          <a:xfrm>
            <a:off x="387390" y="644541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Observatorio social de CEPAL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99207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Protección social en Guatemala</a:t>
            </a:r>
            <a:br>
              <a:rPr lang="es-ES" dirty="0"/>
            </a:br>
            <a:r>
              <a:rPr lang="es-ES" sz="1600" dirty="0"/>
              <a:t>Proporción del gasto social destinado a transferencias monetarias condicionadas</a:t>
            </a:r>
            <a:endParaRPr lang="es-GT" dirty="0"/>
          </a:p>
        </p:txBody>
      </p:sp>
      <p:graphicFrame>
        <p:nvGraphicFramePr>
          <p:cNvPr id="7" name="Gráfico 63">
            <a:extLst>
              <a:ext uri="{FF2B5EF4-FFF2-40B4-BE49-F238E27FC236}">
                <a16:creationId xmlns:a16="http://schemas.microsoft.com/office/drawing/2014/main" id="{262DBDFE-FD05-4D66-126B-E5DE2718D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770659"/>
              </p:ext>
            </p:extLst>
          </p:nvPr>
        </p:nvGraphicFramePr>
        <p:xfrm>
          <a:off x="370837" y="2196935"/>
          <a:ext cx="11304097" cy="39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808485-3614-ADEE-00B5-DB5640A3AB2A}"/>
              </a:ext>
            </a:extLst>
          </p:cNvPr>
          <p:cNvCxnSpPr/>
          <p:nvPr/>
        </p:nvCxnSpPr>
        <p:spPr>
          <a:xfrm>
            <a:off x="1698171" y="2576945"/>
            <a:ext cx="9084624" cy="99752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74D5A9-7A0C-AA83-9722-E26FE653BA94}"/>
              </a:ext>
            </a:extLst>
          </p:cNvPr>
          <p:cNvCxnSpPr>
            <a:cxnSpLocks/>
          </p:cNvCxnSpPr>
          <p:nvPr/>
        </p:nvCxnSpPr>
        <p:spPr>
          <a:xfrm>
            <a:off x="1698171" y="3864392"/>
            <a:ext cx="9084624" cy="85011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09069D-7EA0-3034-C30B-841B0FADF68A}"/>
              </a:ext>
            </a:extLst>
          </p:cNvPr>
          <p:cNvSpPr txBox="1"/>
          <p:nvPr/>
        </p:nvSpPr>
        <p:spPr>
          <a:xfrm>
            <a:off x="103910" y="6292233"/>
            <a:ext cx="115710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Fuente: SEGEPLAN, Indicadores de las prioridades nacionales de Desarrollo 2022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1400"/>
              </a:spcAft>
            </a:pPr>
            <a:r>
              <a:rPr lang="es-CO" sz="11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https://portal.segeplan.gob.gt/segeplan/wp-content/uploads/2023/01/Compendio-estadi%CC%81stico-22-FINAL-4.pdf</a:t>
            </a:r>
            <a:r>
              <a:rPr lang="es-CO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1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Protección social en Guatemala</a:t>
            </a:r>
            <a:br>
              <a:rPr lang="es-ES" dirty="0"/>
            </a:br>
            <a:r>
              <a:rPr lang="es-ES" sz="1600" dirty="0"/>
              <a:t>Beneficiarios de los programas bono social educación y bono social salud, 2014 - 2022</a:t>
            </a:r>
            <a:endParaRPr lang="es-GT" dirty="0"/>
          </a:p>
        </p:txBody>
      </p:sp>
      <p:graphicFrame>
        <p:nvGraphicFramePr>
          <p:cNvPr id="3" name="Gráfico 26">
            <a:extLst>
              <a:ext uri="{FF2B5EF4-FFF2-40B4-BE49-F238E27FC236}">
                <a16:creationId xmlns:a16="http://schemas.microsoft.com/office/drawing/2014/main" id="{C393232A-3A60-C3AB-9D54-A18BD95F8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7938468"/>
              </p:ext>
            </p:extLst>
          </p:nvPr>
        </p:nvGraphicFramePr>
        <p:xfrm>
          <a:off x="170283" y="2114619"/>
          <a:ext cx="11565215" cy="400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9767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Protección social en Guatemala</a:t>
            </a:r>
            <a:br>
              <a:rPr lang="es-ES" dirty="0"/>
            </a:br>
            <a:r>
              <a:rPr lang="es-ES" sz="1600" dirty="0"/>
              <a:t>Beneficiarios del programa Beca Social, 2014 – 2022</a:t>
            </a:r>
            <a:endParaRPr lang="es-GT" dirty="0"/>
          </a:p>
        </p:txBody>
      </p:sp>
      <p:graphicFrame>
        <p:nvGraphicFramePr>
          <p:cNvPr id="4" name="Gráfico 24">
            <a:extLst>
              <a:ext uri="{FF2B5EF4-FFF2-40B4-BE49-F238E27FC236}">
                <a16:creationId xmlns:a16="http://schemas.microsoft.com/office/drawing/2014/main" id="{6C13DCE8-91BC-EC3B-0809-4C998534D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190822"/>
              </p:ext>
            </p:extLst>
          </p:nvPr>
        </p:nvGraphicFramePr>
        <p:xfrm>
          <a:off x="732940" y="2194559"/>
          <a:ext cx="10305080" cy="391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3367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/>
          </a:bodyPr>
          <a:lstStyle/>
          <a:p>
            <a:r>
              <a:rPr lang="es-ES" dirty="0"/>
              <a:t>Política General de Gobierno</a:t>
            </a:r>
            <a:br>
              <a:rPr lang="es-ES" dirty="0"/>
            </a:br>
            <a:r>
              <a:rPr lang="es-ES" sz="1600" dirty="0"/>
              <a:t>Desarrollo Social</a:t>
            </a:r>
            <a:endParaRPr lang="es-GT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54CFCB-D2DD-6F9D-2649-57F7508EF724}"/>
              </a:ext>
            </a:extLst>
          </p:cNvPr>
          <p:cNvSpPr/>
          <p:nvPr/>
        </p:nvSpPr>
        <p:spPr>
          <a:xfrm>
            <a:off x="3308138" y="1976967"/>
            <a:ext cx="2404686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Reforma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educativa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incluyente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DEA868-BD78-7D6F-CEF9-4794DDA01A0C}"/>
              </a:ext>
            </a:extLst>
          </p:cNvPr>
          <p:cNvSpPr/>
          <p:nvPr/>
        </p:nvSpPr>
        <p:spPr>
          <a:xfrm>
            <a:off x="1206633" y="3200160"/>
            <a:ext cx="2404686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salud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296448-9D45-9703-0D8F-66C4229A94CC}"/>
              </a:ext>
            </a:extLst>
          </p:cNvPr>
          <p:cNvSpPr/>
          <p:nvPr/>
        </p:nvSpPr>
        <p:spPr>
          <a:xfrm>
            <a:off x="2408976" y="4419454"/>
            <a:ext cx="2404686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Pluriculturalidad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A70442-01AA-DC67-947D-B6E25DC067D6}"/>
              </a:ext>
            </a:extLst>
          </p:cNvPr>
          <p:cNvSpPr/>
          <p:nvPr/>
        </p:nvSpPr>
        <p:spPr>
          <a:xfrm>
            <a:off x="6479177" y="1976967"/>
            <a:ext cx="2404686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Vivienda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digna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F181B2-E501-9190-F0A7-F82BA305788C}"/>
              </a:ext>
            </a:extLst>
          </p:cNvPr>
          <p:cNvSpPr/>
          <p:nvPr/>
        </p:nvSpPr>
        <p:spPr>
          <a:xfrm>
            <a:off x="8660674" y="3198210"/>
            <a:ext cx="2404686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Empleo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5CBCE2-90CD-04AC-868B-44039672A2E3}"/>
              </a:ext>
            </a:extLst>
          </p:cNvPr>
          <p:cNvSpPr/>
          <p:nvPr/>
        </p:nvSpPr>
        <p:spPr>
          <a:xfrm>
            <a:off x="7378337" y="4419454"/>
            <a:ext cx="2564675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Protección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Asistencia y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seguridad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social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08538A-6A2C-1483-CC56-80EF4C730B51}"/>
              </a:ext>
            </a:extLst>
          </p:cNvPr>
          <p:cNvSpPr/>
          <p:nvPr/>
        </p:nvSpPr>
        <p:spPr>
          <a:xfrm>
            <a:off x="4858821" y="5666047"/>
            <a:ext cx="2564675" cy="6422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Lucha contra la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desnutrición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malnutrición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62B3D2-F7AA-3CBB-FA7A-7A5D4DB53538}"/>
              </a:ext>
            </a:extLst>
          </p:cNvPr>
          <p:cNvSpPr txBox="1"/>
          <p:nvPr/>
        </p:nvSpPr>
        <p:spPr>
          <a:xfrm>
            <a:off x="5209342" y="3506205"/>
            <a:ext cx="1863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Desarrollo Social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7504E4-246B-E95C-93E2-E297D04ACE5C}"/>
              </a:ext>
            </a:extLst>
          </p:cNvPr>
          <p:cNvCxnSpPr>
            <a:cxnSpLocks/>
            <a:stCxn id="3" idx="2"/>
            <a:endCxn id="18" idx="0"/>
          </p:cNvCxnSpPr>
          <p:nvPr/>
        </p:nvCxnSpPr>
        <p:spPr>
          <a:xfrm>
            <a:off x="4510481" y="2619224"/>
            <a:ext cx="1630678" cy="886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02EDD9-B034-659B-4AA9-DA080AFC4033}"/>
              </a:ext>
            </a:extLst>
          </p:cNvPr>
          <p:cNvCxnSpPr>
            <a:cxnSpLocks/>
            <a:stCxn id="14" idx="2"/>
            <a:endCxn id="18" idx="0"/>
          </p:cNvCxnSpPr>
          <p:nvPr/>
        </p:nvCxnSpPr>
        <p:spPr>
          <a:xfrm flipH="1">
            <a:off x="6141159" y="2619224"/>
            <a:ext cx="1540361" cy="886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BBBC30-F79B-45B8-0235-514C0950695D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3611319" y="3521289"/>
            <a:ext cx="1598023" cy="13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D6208A-D9A4-0950-148F-36F83CF73924}"/>
              </a:ext>
            </a:extLst>
          </p:cNvPr>
          <p:cNvCxnSpPr>
            <a:stCxn id="15" idx="1"/>
            <a:endCxn id="18" idx="3"/>
          </p:cNvCxnSpPr>
          <p:nvPr/>
        </p:nvCxnSpPr>
        <p:spPr>
          <a:xfrm flipH="1">
            <a:off x="7072976" y="3519339"/>
            <a:ext cx="1587698" cy="14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168A79-B9D6-9436-0141-DB86BFF2C398}"/>
              </a:ext>
            </a:extLst>
          </p:cNvPr>
          <p:cNvCxnSpPr>
            <a:stCxn id="13" idx="3"/>
            <a:endCxn id="18" idx="2"/>
          </p:cNvCxnSpPr>
          <p:nvPr/>
        </p:nvCxnSpPr>
        <p:spPr>
          <a:xfrm flipV="1">
            <a:off x="4813662" y="3813982"/>
            <a:ext cx="1327497" cy="926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A34BD9-D108-0710-186E-F2CA5095D79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141159" y="3971109"/>
            <a:ext cx="0" cy="1694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EEAF4AB-DFC2-9861-D7E8-C4F3C7E09445}"/>
              </a:ext>
            </a:extLst>
          </p:cNvPr>
          <p:cNvCxnSpPr>
            <a:stCxn id="16" idx="1"/>
            <a:endCxn id="18" idx="2"/>
          </p:cNvCxnSpPr>
          <p:nvPr/>
        </p:nvCxnSpPr>
        <p:spPr>
          <a:xfrm flipH="1" flipV="1">
            <a:off x="6141159" y="3813982"/>
            <a:ext cx="1237178" cy="926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51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901D0-6B3B-BDD9-CB99-FCE525C2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3974"/>
            <a:ext cx="10515600" cy="613091"/>
          </a:xfrm>
        </p:spPr>
        <p:txBody>
          <a:bodyPr/>
          <a:lstStyle/>
          <a:p>
            <a:pPr algn="ctr"/>
            <a:r>
              <a:rPr lang="es-MX" dirty="0"/>
              <a:t>Reflexiones Finales</a:t>
            </a:r>
          </a:p>
        </p:txBody>
      </p:sp>
    </p:spTree>
    <p:extLst>
      <p:ext uri="{BB962C8B-B14F-4D97-AF65-F5344CB8AC3E}">
        <p14:creationId xmlns:p14="http://schemas.microsoft.com/office/powerpoint/2010/main" val="34911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21" y="3303495"/>
            <a:ext cx="10515600" cy="897650"/>
          </a:xfrm>
        </p:spPr>
        <p:txBody>
          <a:bodyPr>
            <a:normAutofit/>
          </a:bodyPr>
          <a:lstStyle/>
          <a:p>
            <a:pPr algn="ctr"/>
            <a:r>
              <a:rPr lang="es-ES" sz="3600" dirty="0"/>
              <a:t>¡¡¡Muchas Gracias…!!!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2851528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461993"/>
            <a:ext cx="10515600" cy="613091"/>
          </a:xfrm>
        </p:spPr>
        <p:txBody>
          <a:bodyPr/>
          <a:lstStyle/>
          <a:p>
            <a:r>
              <a:rPr lang="es-GT" dirty="0"/>
              <a:t>Población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81AAB-275F-C795-B51B-F5E62D617D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388" y="2278864"/>
            <a:ext cx="4090701" cy="269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9DBAA-27CD-C243-9CD3-F5B307F76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1526" y="2278864"/>
            <a:ext cx="4312937" cy="26922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62B804-14B2-04C1-A04E-F86F1FE7523E}"/>
              </a:ext>
            </a:extLst>
          </p:cNvPr>
          <p:cNvSpPr txBox="1"/>
          <p:nvPr/>
        </p:nvSpPr>
        <p:spPr>
          <a:xfrm>
            <a:off x="97897" y="5902763"/>
            <a:ext cx="117558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419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Guatemala pasará de tener una pirámide demográfica clásica (en la que la base es más grande y las fracciones de población se reducen a medida que aumentan las edades de los grupos), como la que tenía en 2000, a una pirámide demográfica con una menor proporción de jóvenes y una mayor proporción de adultos mayores.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34D67-84C8-7263-DFB0-4AB3966AD2A0}"/>
              </a:ext>
            </a:extLst>
          </p:cNvPr>
          <p:cNvSpPr txBox="1"/>
          <p:nvPr/>
        </p:nvSpPr>
        <p:spPr>
          <a:xfrm>
            <a:off x="3123526" y="489792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Fuente: INE, Estimaciones y Proyecciones de Población a Largo Plazo – 1950-2050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10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461993"/>
            <a:ext cx="10515600" cy="613091"/>
          </a:xfrm>
        </p:spPr>
        <p:txBody>
          <a:bodyPr/>
          <a:lstStyle/>
          <a:p>
            <a:r>
              <a:rPr lang="es-GT" dirty="0"/>
              <a:t>Población </a:t>
            </a:r>
          </a:p>
        </p:txBody>
      </p:sp>
      <p:sp>
        <p:nvSpPr>
          <p:cNvPr id="3" name="Rectángulo 26">
            <a:extLst>
              <a:ext uri="{FF2B5EF4-FFF2-40B4-BE49-F238E27FC236}">
                <a16:creationId xmlns:a16="http://schemas.microsoft.com/office/drawing/2014/main" id="{50398391-017B-F7FC-07BF-9AE2C01F1A89}"/>
              </a:ext>
            </a:extLst>
          </p:cNvPr>
          <p:cNvSpPr/>
          <p:nvPr/>
        </p:nvSpPr>
        <p:spPr>
          <a:xfrm>
            <a:off x="6550181" y="2459421"/>
            <a:ext cx="5641819" cy="3189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Rectángulo 21">
            <a:extLst>
              <a:ext uri="{FF2B5EF4-FFF2-40B4-BE49-F238E27FC236}">
                <a16:creationId xmlns:a16="http://schemas.microsoft.com/office/drawing/2014/main" id="{832DDBE5-EA25-400F-1779-2BF7941CCE11}"/>
              </a:ext>
            </a:extLst>
          </p:cNvPr>
          <p:cNvSpPr/>
          <p:nvPr/>
        </p:nvSpPr>
        <p:spPr>
          <a:xfrm>
            <a:off x="3451783" y="2455861"/>
            <a:ext cx="3118146" cy="319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aphicFrame>
        <p:nvGraphicFramePr>
          <p:cNvPr id="5" name="Gráfico 16">
            <a:extLst>
              <a:ext uri="{FF2B5EF4-FFF2-40B4-BE49-F238E27FC236}">
                <a16:creationId xmlns:a16="http://schemas.microsoft.com/office/drawing/2014/main" id="{9D338AA7-0082-43ED-1B2B-B881F75709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841239"/>
              </p:ext>
            </p:extLst>
          </p:nvPr>
        </p:nvGraphicFramePr>
        <p:xfrm>
          <a:off x="2633119" y="2441629"/>
          <a:ext cx="4572000" cy="28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17">
            <a:extLst>
              <a:ext uri="{FF2B5EF4-FFF2-40B4-BE49-F238E27FC236}">
                <a16:creationId xmlns:a16="http://schemas.microsoft.com/office/drawing/2014/main" id="{FA6908C1-DF51-1DF7-401E-2C89B658BBF4}"/>
              </a:ext>
            </a:extLst>
          </p:cNvPr>
          <p:cNvSpPr txBox="1"/>
          <p:nvPr/>
        </p:nvSpPr>
        <p:spPr>
          <a:xfrm>
            <a:off x="25381" y="2121709"/>
            <a:ext cx="366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Gill Sans MT" panose="020B0502020104020203" pitchFamily="34" charset="0"/>
              </a:rPr>
              <a:t>Edad de la Población Total</a:t>
            </a:r>
          </a:p>
        </p:txBody>
      </p:sp>
      <p:sp>
        <p:nvSpPr>
          <p:cNvPr id="10" name="Rectángulo 19">
            <a:extLst>
              <a:ext uri="{FF2B5EF4-FFF2-40B4-BE49-F238E27FC236}">
                <a16:creationId xmlns:a16="http://schemas.microsoft.com/office/drawing/2014/main" id="{3FE26495-1C2F-716C-18F6-E06308902CF9}"/>
              </a:ext>
            </a:extLst>
          </p:cNvPr>
          <p:cNvSpPr/>
          <p:nvPr/>
        </p:nvSpPr>
        <p:spPr>
          <a:xfrm>
            <a:off x="0" y="2518701"/>
            <a:ext cx="3482788" cy="313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aphicFrame>
        <p:nvGraphicFramePr>
          <p:cNvPr id="12" name="Gráfico 18">
            <a:extLst>
              <a:ext uri="{FF2B5EF4-FFF2-40B4-BE49-F238E27FC236}">
                <a16:creationId xmlns:a16="http://schemas.microsoft.com/office/drawing/2014/main" id="{5B3C4970-963D-69F9-5EDF-2517438D37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676459"/>
              </p:ext>
            </p:extLst>
          </p:nvPr>
        </p:nvGraphicFramePr>
        <p:xfrm>
          <a:off x="0" y="2453912"/>
          <a:ext cx="3740789" cy="3200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20">
            <a:extLst>
              <a:ext uri="{FF2B5EF4-FFF2-40B4-BE49-F238E27FC236}">
                <a16:creationId xmlns:a16="http://schemas.microsoft.com/office/drawing/2014/main" id="{2D9428AD-05C1-8F2E-82B1-315A9918F22F}"/>
              </a:ext>
            </a:extLst>
          </p:cNvPr>
          <p:cNvSpPr txBox="1"/>
          <p:nvPr/>
        </p:nvSpPr>
        <p:spPr>
          <a:xfrm>
            <a:off x="3690976" y="2149221"/>
            <a:ext cx="2894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Gill Sans MT" panose="020B0502020104020203" pitchFamily="34" charset="0"/>
              </a:rPr>
              <a:t>Distribución por sexo</a:t>
            </a:r>
          </a:p>
        </p:txBody>
      </p:sp>
      <p:graphicFrame>
        <p:nvGraphicFramePr>
          <p:cNvPr id="14" name="Gráfico 22">
            <a:extLst>
              <a:ext uri="{FF2B5EF4-FFF2-40B4-BE49-F238E27FC236}">
                <a16:creationId xmlns:a16="http://schemas.microsoft.com/office/drawing/2014/main" id="{9CD01241-FF63-D0FF-B335-5F9E50F1FF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636815"/>
              </p:ext>
            </p:extLst>
          </p:nvPr>
        </p:nvGraphicFramePr>
        <p:xfrm>
          <a:off x="6608756" y="2684900"/>
          <a:ext cx="5583244" cy="289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uadroTexto 24">
            <a:extLst>
              <a:ext uri="{FF2B5EF4-FFF2-40B4-BE49-F238E27FC236}">
                <a16:creationId xmlns:a16="http://schemas.microsoft.com/office/drawing/2014/main" id="{F13A758A-BB92-84C7-B9D4-1DE95BAE3C62}"/>
              </a:ext>
            </a:extLst>
          </p:cNvPr>
          <p:cNvSpPr txBox="1"/>
          <p:nvPr/>
        </p:nvSpPr>
        <p:spPr>
          <a:xfrm>
            <a:off x="7122935" y="2524053"/>
            <a:ext cx="5057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dirty="0">
                <a:latin typeface="Gill Sans MT" panose="020B0502020104020203" pitchFamily="34" charset="0"/>
              </a:rPr>
              <a:t>Porcentaje de indígenas y no indígenas, según área de residencia</a:t>
            </a:r>
          </a:p>
          <a:p>
            <a:pPr algn="r"/>
            <a:r>
              <a:rPr lang="es-ES" sz="1400" dirty="0">
                <a:latin typeface="Gill Sans MT" panose="020B0502020104020203" pitchFamily="34" charset="0"/>
              </a:rPr>
              <a:t> Censo 2002 vs Censo 2018</a:t>
            </a:r>
            <a:endParaRPr lang="es-GT" sz="1400" dirty="0">
              <a:latin typeface="Gill Sans MT" panose="020B05020201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D26C3-6C2C-4B6E-7CE5-3186C9C746AF}"/>
              </a:ext>
            </a:extLst>
          </p:cNvPr>
          <p:cNvSpPr txBox="1"/>
          <p:nvPr/>
        </p:nvSpPr>
        <p:spPr>
          <a:xfrm>
            <a:off x="-22496" y="5666406"/>
            <a:ext cx="484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Fuente: Elaboraci</a:t>
            </a:r>
            <a:r>
              <a:rPr lang="es-GT" sz="1050" dirty="0" err="1"/>
              <a:t>ón</a:t>
            </a:r>
            <a:r>
              <a:rPr lang="es-GT" sz="1050" dirty="0"/>
              <a:t> propia según Censo de Población y Vivienda 2018</a:t>
            </a:r>
            <a:endParaRPr lang="en-US" sz="105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32051F-2F1E-BA60-A6C2-1822B9EE77E6}"/>
              </a:ext>
            </a:extLst>
          </p:cNvPr>
          <p:cNvCxnSpPr/>
          <p:nvPr/>
        </p:nvCxnSpPr>
        <p:spPr>
          <a:xfrm flipV="1">
            <a:off x="7205119" y="3132083"/>
            <a:ext cx="351819" cy="126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0A3AAA-87B7-5B44-CF50-D63DA231194E}"/>
              </a:ext>
            </a:extLst>
          </p:cNvPr>
          <p:cNvCxnSpPr/>
          <p:nvPr/>
        </p:nvCxnSpPr>
        <p:spPr>
          <a:xfrm flipV="1">
            <a:off x="8545188" y="4084730"/>
            <a:ext cx="351819" cy="126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6FB614-6F29-040B-B1CC-D63A2C89B396}"/>
              </a:ext>
            </a:extLst>
          </p:cNvPr>
          <p:cNvCxnSpPr>
            <a:cxnSpLocks/>
          </p:cNvCxnSpPr>
          <p:nvPr/>
        </p:nvCxnSpPr>
        <p:spPr>
          <a:xfrm>
            <a:off x="9897619" y="3690828"/>
            <a:ext cx="351819" cy="1728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5E7578-E1AF-418B-636A-908481B307A4}"/>
              </a:ext>
            </a:extLst>
          </p:cNvPr>
          <p:cNvCxnSpPr>
            <a:cxnSpLocks/>
          </p:cNvCxnSpPr>
          <p:nvPr/>
        </p:nvCxnSpPr>
        <p:spPr>
          <a:xfrm>
            <a:off x="11190050" y="3465817"/>
            <a:ext cx="351819" cy="1728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40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65" y="2058883"/>
            <a:ext cx="10515600" cy="613091"/>
          </a:xfrm>
        </p:spPr>
        <p:txBody>
          <a:bodyPr/>
          <a:lstStyle/>
          <a:p>
            <a:r>
              <a:rPr lang="es-ES" dirty="0"/>
              <a:t>Porcentaje de población por autoidentificación</a:t>
            </a:r>
            <a:endParaRPr lang="es-GT" dirty="0"/>
          </a:p>
        </p:txBody>
      </p:sp>
      <p:graphicFrame>
        <p:nvGraphicFramePr>
          <p:cNvPr id="260" name="Table 259">
            <a:extLst>
              <a:ext uri="{FF2B5EF4-FFF2-40B4-BE49-F238E27FC236}">
                <a16:creationId xmlns:a16="http://schemas.microsoft.com/office/drawing/2014/main" id="{17D37211-E6F7-59CB-D82E-AC4C63E56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075582"/>
              </p:ext>
            </p:extLst>
          </p:nvPr>
        </p:nvGraphicFramePr>
        <p:xfrm>
          <a:off x="1628365" y="2738287"/>
          <a:ext cx="5477644" cy="2369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6661">
                  <a:extLst>
                    <a:ext uri="{9D8B030D-6E8A-4147-A177-3AD203B41FA5}">
                      <a16:colId xmlns:a16="http://schemas.microsoft.com/office/drawing/2014/main" val="66588353"/>
                    </a:ext>
                  </a:extLst>
                </a:gridCol>
                <a:gridCol w="1090983">
                  <a:extLst>
                    <a:ext uri="{9D8B030D-6E8A-4147-A177-3AD203B41FA5}">
                      <a16:colId xmlns:a16="http://schemas.microsoft.com/office/drawing/2014/main" val="1055479852"/>
                    </a:ext>
                  </a:extLst>
                </a:gridCol>
              </a:tblGrid>
              <a:tr h="380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Maya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41.7%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72568976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Garífuna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31025347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Ladino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56.0%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62244549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Xinka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15208358"/>
                  </a:ext>
                </a:extLst>
              </a:tr>
              <a:tr h="4681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Afrodescendiente</a:t>
                      </a:r>
                      <a:r>
                        <a:rPr lang="en-US" sz="1800" u="none" strike="noStrike" dirty="0">
                          <a:effectLst/>
                        </a:rPr>
                        <a:t> / Creole / </a:t>
                      </a:r>
                      <a:r>
                        <a:rPr lang="en-US" sz="1800" u="none" strike="noStrike" dirty="0" err="1">
                          <a:effectLst/>
                        </a:rPr>
                        <a:t>Afromestizo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31606834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Extranjero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89643133"/>
                  </a:ext>
                </a:extLst>
              </a:tr>
            </a:tbl>
          </a:graphicData>
        </a:graphic>
      </p:graphicFrame>
      <p:pic>
        <p:nvPicPr>
          <p:cNvPr id="262" name="Graphic 3" descr="Man with solid fill">
            <a:extLst>
              <a:ext uri="{FF2B5EF4-FFF2-40B4-BE49-F238E27FC236}">
                <a16:creationId xmlns:a16="http://schemas.microsoft.com/office/drawing/2014/main" id="{05B71BF9-FE1E-CC5D-4292-C75651358A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8558" y="2723973"/>
            <a:ext cx="397238" cy="397238"/>
          </a:xfrm>
          <a:prstGeom prst="rect">
            <a:avLst/>
          </a:prstGeom>
        </p:spPr>
      </p:pic>
      <p:pic>
        <p:nvPicPr>
          <p:cNvPr id="263" name="Graphic 5" descr="Woman with solid fill">
            <a:extLst>
              <a:ext uri="{FF2B5EF4-FFF2-40B4-BE49-F238E27FC236}">
                <a16:creationId xmlns:a16="http://schemas.microsoft.com/office/drawing/2014/main" id="{0C921394-5341-7AD2-65C2-D4EA5C46C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3024" y="2733477"/>
            <a:ext cx="371881" cy="371881"/>
          </a:xfrm>
          <a:prstGeom prst="rect">
            <a:avLst/>
          </a:prstGeom>
        </p:spPr>
      </p:pic>
      <p:pic>
        <p:nvPicPr>
          <p:cNvPr id="264" name="Graphic 6" descr="Man with solid fill">
            <a:extLst>
              <a:ext uri="{FF2B5EF4-FFF2-40B4-BE49-F238E27FC236}">
                <a16:creationId xmlns:a16="http://schemas.microsoft.com/office/drawing/2014/main" id="{19E25EFF-109A-42E8-B339-3F0E7EE5B7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4833" y="2717623"/>
            <a:ext cx="397238" cy="397238"/>
          </a:xfrm>
          <a:prstGeom prst="rect">
            <a:avLst/>
          </a:prstGeom>
        </p:spPr>
      </p:pic>
      <p:pic>
        <p:nvPicPr>
          <p:cNvPr id="265" name="Graphic 7" descr="Man with solid fill">
            <a:extLst>
              <a:ext uri="{FF2B5EF4-FFF2-40B4-BE49-F238E27FC236}">
                <a16:creationId xmlns:a16="http://schemas.microsoft.com/office/drawing/2014/main" id="{8CEE547D-915C-4730-A798-A21B29D83E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020" y="2717623"/>
            <a:ext cx="397238" cy="397238"/>
          </a:xfrm>
          <a:prstGeom prst="rect">
            <a:avLst/>
          </a:prstGeom>
        </p:spPr>
      </p:pic>
      <p:pic>
        <p:nvPicPr>
          <p:cNvPr id="266" name="Graphic 8" descr="Man with solid fill">
            <a:extLst>
              <a:ext uri="{FF2B5EF4-FFF2-40B4-BE49-F238E27FC236}">
                <a16:creationId xmlns:a16="http://schemas.microsoft.com/office/drawing/2014/main" id="{FFAA83CE-0A03-47CC-A5A9-4A5C49191A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5495" y="2717623"/>
            <a:ext cx="397238" cy="397238"/>
          </a:xfrm>
          <a:prstGeom prst="rect">
            <a:avLst/>
          </a:prstGeom>
        </p:spPr>
      </p:pic>
      <p:pic>
        <p:nvPicPr>
          <p:cNvPr id="267" name="Graphic 9" descr="Man with solid fill">
            <a:extLst>
              <a:ext uri="{FF2B5EF4-FFF2-40B4-BE49-F238E27FC236}">
                <a16:creationId xmlns:a16="http://schemas.microsoft.com/office/drawing/2014/main" id="{6047A783-B230-4F55-B580-164ECB76B0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2570" y="2711273"/>
            <a:ext cx="397238" cy="397238"/>
          </a:xfrm>
          <a:prstGeom prst="rect">
            <a:avLst/>
          </a:prstGeom>
        </p:spPr>
      </p:pic>
      <p:pic>
        <p:nvPicPr>
          <p:cNvPr id="268" name="Graphic 10" descr="Woman with solid fill">
            <a:extLst>
              <a:ext uri="{FF2B5EF4-FFF2-40B4-BE49-F238E27FC236}">
                <a16:creationId xmlns:a16="http://schemas.microsoft.com/office/drawing/2014/main" id="{68D04B0E-FE9F-41A4-8FA9-5DE48D3450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0099" y="2746177"/>
            <a:ext cx="371881" cy="371881"/>
          </a:xfrm>
          <a:prstGeom prst="rect">
            <a:avLst/>
          </a:prstGeom>
        </p:spPr>
      </p:pic>
      <p:pic>
        <p:nvPicPr>
          <p:cNvPr id="269" name="Graphic 11" descr="Woman with solid fill">
            <a:extLst>
              <a:ext uri="{FF2B5EF4-FFF2-40B4-BE49-F238E27FC236}">
                <a16:creationId xmlns:a16="http://schemas.microsoft.com/office/drawing/2014/main" id="{25763072-8BFE-40A1-81A4-51C66B5DE4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8287" y="2746177"/>
            <a:ext cx="371881" cy="371881"/>
          </a:xfrm>
          <a:prstGeom prst="rect">
            <a:avLst/>
          </a:prstGeom>
        </p:spPr>
      </p:pic>
      <p:pic>
        <p:nvPicPr>
          <p:cNvPr id="270" name="Graphic 12" descr="Woman with solid fill">
            <a:extLst>
              <a:ext uri="{FF2B5EF4-FFF2-40B4-BE49-F238E27FC236}">
                <a16:creationId xmlns:a16="http://schemas.microsoft.com/office/drawing/2014/main" id="{4A1E5178-DC08-45CB-BAE8-DA2757CEA8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5362" y="2739827"/>
            <a:ext cx="371881" cy="371881"/>
          </a:xfrm>
          <a:prstGeom prst="rect">
            <a:avLst/>
          </a:prstGeom>
        </p:spPr>
      </p:pic>
      <p:pic>
        <p:nvPicPr>
          <p:cNvPr id="271" name="Graphic 13" descr="Woman with solid fill">
            <a:extLst>
              <a:ext uri="{FF2B5EF4-FFF2-40B4-BE49-F238E27FC236}">
                <a16:creationId xmlns:a16="http://schemas.microsoft.com/office/drawing/2014/main" id="{1EB68AD5-F7F6-44AE-93FD-5B9557A04B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3549" y="2739827"/>
            <a:ext cx="371881" cy="371881"/>
          </a:xfrm>
          <a:prstGeom prst="rect">
            <a:avLst/>
          </a:prstGeom>
        </p:spPr>
      </p:pic>
      <p:pic>
        <p:nvPicPr>
          <p:cNvPr id="272" name="Graphic 14" descr="Man with solid fill">
            <a:extLst>
              <a:ext uri="{FF2B5EF4-FFF2-40B4-BE49-F238E27FC236}">
                <a16:creationId xmlns:a16="http://schemas.microsoft.com/office/drawing/2014/main" id="{644D69C6-48AA-42E3-82C2-2F85F56E4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4908" y="3116928"/>
            <a:ext cx="397238" cy="397238"/>
          </a:xfrm>
          <a:prstGeom prst="rect">
            <a:avLst/>
          </a:prstGeom>
        </p:spPr>
      </p:pic>
      <p:pic>
        <p:nvPicPr>
          <p:cNvPr id="273" name="Graphic 15" descr="Woman with solid fill">
            <a:extLst>
              <a:ext uri="{FF2B5EF4-FFF2-40B4-BE49-F238E27FC236}">
                <a16:creationId xmlns:a16="http://schemas.microsoft.com/office/drawing/2014/main" id="{DBBAF8FB-C974-45EB-9EFD-76A9CA608E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3024" y="3139132"/>
            <a:ext cx="371881" cy="371881"/>
          </a:xfrm>
          <a:prstGeom prst="rect">
            <a:avLst/>
          </a:prstGeom>
        </p:spPr>
      </p:pic>
      <p:pic>
        <p:nvPicPr>
          <p:cNvPr id="274" name="Graphic 16" descr="Man with solid fill">
            <a:extLst>
              <a:ext uri="{FF2B5EF4-FFF2-40B4-BE49-F238E27FC236}">
                <a16:creationId xmlns:a16="http://schemas.microsoft.com/office/drawing/2014/main" id="{FC4478C3-4C2D-44F5-B957-3690DBA972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4833" y="3096383"/>
            <a:ext cx="397238" cy="397238"/>
          </a:xfrm>
          <a:prstGeom prst="rect">
            <a:avLst/>
          </a:prstGeom>
        </p:spPr>
      </p:pic>
      <p:pic>
        <p:nvPicPr>
          <p:cNvPr id="275" name="Graphic 17" descr="Man with solid fill">
            <a:extLst>
              <a:ext uri="{FF2B5EF4-FFF2-40B4-BE49-F238E27FC236}">
                <a16:creationId xmlns:a16="http://schemas.microsoft.com/office/drawing/2014/main" id="{0373800B-5C4F-4896-83DB-B183475DBD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3020" y="3096383"/>
            <a:ext cx="397238" cy="397238"/>
          </a:xfrm>
          <a:prstGeom prst="rect">
            <a:avLst/>
          </a:prstGeom>
        </p:spPr>
      </p:pic>
      <p:pic>
        <p:nvPicPr>
          <p:cNvPr id="276" name="Graphic 18" descr="Man with solid fill">
            <a:extLst>
              <a:ext uri="{FF2B5EF4-FFF2-40B4-BE49-F238E27FC236}">
                <a16:creationId xmlns:a16="http://schemas.microsoft.com/office/drawing/2014/main" id="{BD159B96-CBCF-4574-9E1F-4772E8B700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5495" y="3096383"/>
            <a:ext cx="397238" cy="397238"/>
          </a:xfrm>
          <a:prstGeom prst="rect">
            <a:avLst/>
          </a:prstGeom>
        </p:spPr>
      </p:pic>
      <p:pic>
        <p:nvPicPr>
          <p:cNvPr id="277" name="Graphic 19" descr="Man with solid fill">
            <a:extLst>
              <a:ext uri="{FF2B5EF4-FFF2-40B4-BE49-F238E27FC236}">
                <a16:creationId xmlns:a16="http://schemas.microsoft.com/office/drawing/2014/main" id="{9E7EE88A-EAEF-4D08-9B03-E1055384A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2570" y="3090033"/>
            <a:ext cx="397238" cy="397238"/>
          </a:xfrm>
          <a:prstGeom prst="rect">
            <a:avLst/>
          </a:prstGeom>
        </p:spPr>
      </p:pic>
      <p:pic>
        <p:nvPicPr>
          <p:cNvPr id="278" name="Graphic 20" descr="Woman with solid fill">
            <a:extLst>
              <a:ext uri="{FF2B5EF4-FFF2-40B4-BE49-F238E27FC236}">
                <a16:creationId xmlns:a16="http://schemas.microsoft.com/office/drawing/2014/main" id="{697075FB-E5AF-43F8-91D9-1133B268A8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40099" y="3151832"/>
            <a:ext cx="371881" cy="371881"/>
          </a:xfrm>
          <a:prstGeom prst="rect">
            <a:avLst/>
          </a:prstGeom>
        </p:spPr>
      </p:pic>
      <p:pic>
        <p:nvPicPr>
          <p:cNvPr id="279" name="Graphic 21" descr="Woman with solid fill">
            <a:extLst>
              <a:ext uri="{FF2B5EF4-FFF2-40B4-BE49-F238E27FC236}">
                <a16:creationId xmlns:a16="http://schemas.microsoft.com/office/drawing/2014/main" id="{EAE4EAD5-55ED-4D1A-8BF7-385336D92A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8287" y="3151832"/>
            <a:ext cx="371881" cy="371881"/>
          </a:xfrm>
          <a:prstGeom prst="rect">
            <a:avLst/>
          </a:prstGeom>
        </p:spPr>
      </p:pic>
      <p:pic>
        <p:nvPicPr>
          <p:cNvPr id="280" name="Graphic 22" descr="Woman with solid fill">
            <a:extLst>
              <a:ext uri="{FF2B5EF4-FFF2-40B4-BE49-F238E27FC236}">
                <a16:creationId xmlns:a16="http://schemas.microsoft.com/office/drawing/2014/main" id="{C4F2AE91-8D66-4B5A-AD92-7027C9B313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5362" y="3145482"/>
            <a:ext cx="371881" cy="371881"/>
          </a:xfrm>
          <a:prstGeom prst="rect">
            <a:avLst/>
          </a:prstGeom>
        </p:spPr>
      </p:pic>
      <p:pic>
        <p:nvPicPr>
          <p:cNvPr id="281" name="Graphic 23" descr="Woman with solid fill">
            <a:extLst>
              <a:ext uri="{FF2B5EF4-FFF2-40B4-BE49-F238E27FC236}">
                <a16:creationId xmlns:a16="http://schemas.microsoft.com/office/drawing/2014/main" id="{7CD185B7-FA7B-4531-8F2E-7950F08443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3549" y="3145482"/>
            <a:ext cx="371881" cy="371881"/>
          </a:xfrm>
          <a:prstGeom prst="rect">
            <a:avLst/>
          </a:prstGeom>
        </p:spPr>
      </p:pic>
      <p:pic>
        <p:nvPicPr>
          <p:cNvPr id="282" name="Graphic 24" descr="Woman with solid fill">
            <a:extLst>
              <a:ext uri="{FF2B5EF4-FFF2-40B4-BE49-F238E27FC236}">
                <a16:creationId xmlns:a16="http://schemas.microsoft.com/office/drawing/2014/main" id="{03FD8915-39E3-42A0-BEA3-D6FB22BFE4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9374" y="3520507"/>
            <a:ext cx="371881" cy="371881"/>
          </a:xfrm>
          <a:prstGeom prst="rect">
            <a:avLst/>
          </a:prstGeom>
        </p:spPr>
      </p:pic>
      <p:pic>
        <p:nvPicPr>
          <p:cNvPr id="283" name="Graphic 25" descr="Man with solid fill">
            <a:extLst>
              <a:ext uri="{FF2B5EF4-FFF2-40B4-BE49-F238E27FC236}">
                <a16:creationId xmlns:a16="http://schemas.microsoft.com/office/drawing/2014/main" id="{710630CC-89A2-46FB-8EF4-66460BB388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1183" y="3504653"/>
            <a:ext cx="397238" cy="397238"/>
          </a:xfrm>
          <a:prstGeom prst="rect">
            <a:avLst/>
          </a:prstGeom>
        </p:spPr>
      </p:pic>
      <p:pic>
        <p:nvPicPr>
          <p:cNvPr id="284" name="Graphic 26" descr="Man with solid fill">
            <a:extLst>
              <a:ext uri="{FF2B5EF4-FFF2-40B4-BE49-F238E27FC236}">
                <a16:creationId xmlns:a16="http://schemas.microsoft.com/office/drawing/2014/main" id="{246F2407-1BC6-4AD4-A687-2B4ECDA0DB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9370" y="3504653"/>
            <a:ext cx="397238" cy="397238"/>
          </a:xfrm>
          <a:prstGeom prst="rect">
            <a:avLst/>
          </a:prstGeom>
        </p:spPr>
      </p:pic>
      <p:pic>
        <p:nvPicPr>
          <p:cNvPr id="285" name="Graphic 27" descr="Man with solid fill">
            <a:extLst>
              <a:ext uri="{FF2B5EF4-FFF2-40B4-BE49-F238E27FC236}">
                <a16:creationId xmlns:a16="http://schemas.microsoft.com/office/drawing/2014/main" id="{A9B5BAF8-D495-4544-ABC3-9E2A19F393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1845" y="3504653"/>
            <a:ext cx="397238" cy="397238"/>
          </a:xfrm>
          <a:prstGeom prst="rect">
            <a:avLst/>
          </a:prstGeom>
        </p:spPr>
      </p:pic>
      <p:pic>
        <p:nvPicPr>
          <p:cNvPr id="286" name="Graphic 28" descr="Man with solid fill">
            <a:extLst>
              <a:ext uri="{FF2B5EF4-FFF2-40B4-BE49-F238E27FC236}">
                <a16:creationId xmlns:a16="http://schemas.microsoft.com/office/drawing/2014/main" id="{8DCBAC30-305C-424A-AA49-5087AE8585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8920" y="3498303"/>
            <a:ext cx="397238" cy="397238"/>
          </a:xfrm>
          <a:prstGeom prst="rect">
            <a:avLst/>
          </a:prstGeom>
        </p:spPr>
      </p:pic>
      <p:pic>
        <p:nvPicPr>
          <p:cNvPr id="287" name="Graphic 29" descr="Woman with solid fill">
            <a:extLst>
              <a:ext uri="{FF2B5EF4-FFF2-40B4-BE49-F238E27FC236}">
                <a16:creationId xmlns:a16="http://schemas.microsoft.com/office/drawing/2014/main" id="{9AF33B07-5175-4A23-83AD-AE6E2A1C7D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6449" y="3533207"/>
            <a:ext cx="371881" cy="371881"/>
          </a:xfrm>
          <a:prstGeom prst="rect">
            <a:avLst/>
          </a:prstGeom>
        </p:spPr>
      </p:pic>
      <p:pic>
        <p:nvPicPr>
          <p:cNvPr id="288" name="Graphic 30" descr="Woman with solid fill">
            <a:extLst>
              <a:ext uri="{FF2B5EF4-FFF2-40B4-BE49-F238E27FC236}">
                <a16:creationId xmlns:a16="http://schemas.microsoft.com/office/drawing/2014/main" id="{C84B47B1-070D-48A3-881E-44F77B15AC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4637" y="3533207"/>
            <a:ext cx="371881" cy="371881"/>
          </a:xfrm>
          <a:prstGeom prst="rect">
            <a:avLst/>
          </a:prstGeom>
        </p:spPr>
      </p:pic>
      <p:pic>
        <p:nvPicPr>
          <p:cNvPr id="289" name="Graphic 31" descr="Woman with solid fill">
            <a:extLst>
              <a:ext uri="{FF2B5EF4-FFF2-40B4-BE49-F238E27FC236}">
                <a16:creationId xmlns:a16="http://schemas.microsoft.com/office/drawing/2014/main" id="{28138A4E-DA8B-4DB2-BCE3-430F565C57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1712" y="3526857"/>
            <a:ext cx="371881" cy="371881"/>
          </a:xfrm>
          <a:prstGeom prst="rect">
            <a:avLst/>
          </a:prstGeom>
        </p:spPr>
      </p:pic>
      <p:pic>
        <p:nvPicPr>
          <p:cNvPr id="290" name="Graphic 32" descr="Woman with solid fill">
            <a:extLst>
              <a:ext uri="{FF2B5EF4-FFF2-40B4-BE49-F238E27FC236}">
                <a16:creationId xmlns:a16="http://schemas.microsoft.com/office/drawing/2014/main" id="{7FEE325E-2E4E-4ACC-B8F6-2366C221D7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9899" y="3526857"/>
            <a:ext cx="371881" cy="371881"/>
          </a:xfrm>
          <a:prstGeom prst="rect">
            <a:avLst/>
          </a:prstGeom>
        </p:spPr>
      </p:pic>
      <p:pic>
        <p:nvPicPr>
          <p:cNvPr id="291" name="Graphic 33" descr="Man with solid fill">
            <a:extLst>
              <a:ext uri="{FF2B5EF4-FFF2-40B4-BE49-F238E27FC236}">
                <a16:creationId xmlns:a16="http://schemas.microsoft.com/office/drawing/2014/main" id="{09C207EB-23F8-4ECD-AA66-28742741C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4908" y="3498303"/>
            <a:ext cx="397238" cy="397238"/>
          </a:xfrm>
          <a:prstGeom prst="rect">
            <a:avLst/>
          </a:prstGeom>
        </p:spPr>
      </p:pic>
      <p:pic>
        <p:nvPicPr>
          <p:cNvPr id="292" name="Graphic 34" descr="Woman with solid fill">
            <a:extLst>
              <a:ext uri="{FF2B5EF4-FFF2-40B4-BE49-F238E27FC236}">
                <a16:creationId xmlns:a16="http://schemas.microsoft.com/office/drawing/2014/main" id="{382BBBF6-5851-4441-8A25-F11299C4CE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25724" y="3905449"/>
            <a:ext cx="371881" cy="371881"/>
          </a:xfrm>
          <a:prstGeom prst="rect">
            <a:avLst/>
          </a:prstGeom>
        </p:spPr>
      </p:pic>
      <p:pic>
        <p:nvPicPr>
          <p:cNvPr id="293" name="Graphic 35" descr="Man with solid fill">
            <a:extLst>
              <a:ext uri="{FF2B5EF4-FFF2-40B4-BE49-F238E27FC236}">
                <a16:creationId xmlns:a16="http://schemas.microsoft.com/office/drawing/2014/main" id="{694814D2-F081-45A7-96D8-162FE846E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7533" y="3889595"/>
            <a:ext cx="397238" cy="397238"/>
          </a:xfrm>
          <a:prstGeom prst="rect">
            <a:avLst/>
          </a:prstGeom>
        </p:spPr>
      </p:pic>
      <p:pic>
        <p:nvPicPr>
          <p:cNvPr id="294" name="Graphic 36" descr="Man with solid fill">
            <a:extLst>
              <a:ext uri="{FF2B5EF4-FFF2-40B4-BE49-F238E27FC236}">
                <a16:creationId xmlns:a16="http://schemas.microsoft.com/office/drawing/2014/main" id="{0B7E7221-AAE3-4A48-8B91-19884B12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5720" y="3889595"/>
            <a:ext cx="397238" cy="397238"/>
          </a:xfrm>
          <a:prstGeom prst="rect">
            <a:avLst/>
          </a:prstGeom>
        </p:spPr>
      </p:pic>
      <p:pic>
        <p:nvPicPr>
          <p:cNvPr id="295" name="Graphic 37" descr="Man with solid fill">
            <a:extLst>
              <a:ext uri="{FF2B5EF4-FFF2-40B4-BE49-F238E27FC236}">
                <a16:creationId xmlns:a16="http://schemas.microsoft.com/office/drawing/2014/main" id="{8A441629-1E77-4A42-BFE0-FFF0B96FCD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8195" y="3889595"/>
            <a:ext cx="397238" cy="397238"/>
          </a:xfrm>
          <a:prstGeom prst="rect">
            <a:avLst/>
          </a:prstGeom>
        </p:spPr>
      </p:pic>
      <p:pic>
        <p:nvPicPr>
          <p:cNvPr id="296" name="Graphic 38" descr="Man with solid fill">
            <a:extLst>
              <a:ext uri="{FF2B5EF4-FFF2-40B4-BE49-F238E27FC236}">
                <a16:creationId xmlns:a16="http://schemas.microsoft.com/office/drawing/2014/main" id="{92948D26-A3C7-4CF0-9554-86E4B9F7DD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5270" y="3883245"/>
            <a:ext cx="397238" cy="397238"/>
          </a:xfrm>
          <a:prstGeom prst="rect">
            <a:avLst/>
          </a:prstGeom>
        </p:spPr>
      </p:pic>
      <p:pic>
        <p:nvPicPr>
          <p:cNvPr id="297" name="Graphic 39" descr="Woman with solid fill">
            <a:extLst>
              <a:ext uri="{FF2B5EF4-FFF2-40B4-BE49-F238E27FC236}">
                <a16:creationId xmlns:a16="http://schemas.microsoft.com/office/drawing/2014/main" id="{A1FA3729-848C-4F58-95D0-C411639328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2799" y="3918149"/>
            <a:ext cx="371881" cy="371881"/>
          </a:xfrm>
          <a:prstGeom prst="rect">
            <a:avLst/>
          </a:prstGeom>
        </p:spPr>
      </p:pic>
      <p:pic>
        <p:nvPicPr>
          <p:cNvPr id="298" name="Graphic 40" descr="Woman with solid fill">
            <a:extLst>
              <a:ext uri="{FF2B5EF4-FFF2-40B4-BE49-F238E27FC236}">
                <a16:creationId xmlns:a16="http://schemas.microsoft.com/office/drawing/2014/main" id="{8249749B-FBC5-469E-AA7D-4DB8B392FE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0987" y="3918149"/>
            <a:ext cx="371881" cy="371881"/>
          </a:xfrm>
          <a:prstGeom prst="rect">
            <a:avLst/>
          </a:prstGeom>
        </p:spPr>
      </p:pic>
      <p:pic>
        <p:nvPicPr>
          <p:cNvPr id="299" name="Graphic 41" descr="Woman with solid fill">
            <a:extLst>
              <a:ext uri="{FF2B5EF4-FFF2-40B4-BE49-F238E27FC236}">
                <a16:creationId xmlns:a16="http://schemas.microsoft.com/office/drawing/2014/main" id="{3FB6981A-771E-47A7-BDF6-FB4DD433C4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8062" y="3911799"/>
            <a:ext cx="371881" cy="371881"/>
          </a:xfrm>
          <a:prstGeom prst="rect">
            <a:avLst/>
          </a:prstGeom>
        </p:spPr>
      </p:pic>
      <p:pic>
        <p:nvPicPr>
          <p:cNvPr id="300" name="Graphic 42" descr="Woman with solid fill">
            <a:extLst>
              <a:ext uri="{FF2B5EF4-FFF2-40B4-BE49-F238E27FC236}">
                <a16:creationId xmlns:a16="http://schemas.microsoft.com/office/drawing/2014/main" id="{DE158833-15FC-48A2-87DE-9BE493FA67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6249" y="3911799"/>
            <a:ext cx="371881" cy="371881"/>
          </a:xfrm>
          <a:prstGeom prst="rect">
            <a:avLst/>
          </a:prstGeom>
        </p:spPr>
      </p:pic>
      <p:pic>
        <p:nvPicPr>
          <p:cNvPr id="301" name="Graphic 43" descr="Man with solid fill">
            <a:extLst>
              <a:ext uri="{FF2B5EF4-FFF2-40B4-BE49-F238E27FC236}">
                <a16:creationId xmlns:a16="http://schemas.microsoft.com/office/drawing/2014/main" id="{DF41626D-4136-47E0-A8B7-414087135E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1258" y="3883245"/>
            <a:ext cx="397238" cy="397238"/>
          </a:xfrm>
          <a:prstGeom prst="rect">
            <a:avLst/>
          </a:prstGeom>
        </p:spPr>
      </p:pic>
      <p:pic>
        <p:nvPicPr>
          <p:cNvPr id="302" name="Graphic 44" descr="Woman with solid fill">
            <a:extLst>
              <a:ext uri="{FF2B5EF4-FFF2-40B4-BE49-F238E27FC236}">
                <a16:creationId xmlns:a16="http://schemas.microsoft.com/office/drawing/2014/main" id="{7653C01D-B2A6-4510-8B8C-9B13D8D530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9374" y="4315700"/>
            <a:ext cx="371881" cy="371881"/>
          </a:xfrm>
          <a:prstGeom prst="rect">
            <a:avLst/>
          </a:prstGeom>
        </p:spPr>
      </p:pic>
      <p:pic>
        <p:nvPicPr>
          <p:cNvPr id="303" name="Graphic 45" descr="Man with solid fill">
            <a:extLst>
              <a:ext uri="{FF2B5EF4-FFF2-40B4-BE49-F238E27FC236}">
                <a16:creationId xmlns:a16="http://schemas.microsoft.com/office/drawing/2014/main" id="{2B7508ED-79EF-46CA-A3EE-D2C21A21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1183" y="4299846"/>
            <a:ext cx="397238" cy="397238"/>
          </a:xfrm>
          <a:prstGeom prst="rect">
            <a:avLst/>
          </a:prstGeom>
        </p:spPr>
      </p:pic>
      <p:pic>
        <p:nvPicPr>
          <p:cNvPr id="304" name="Graphic 46" descr="Man with solid fill">
            <a:extLst>
              <a:ext uri="{FF2B5EF4-FFF2-40B4-BE49-F238E27FC236}">
                <a16:creationId xmlns:a16="http://schemas.microsoft.com/office/drawing/2014/main" id="{EC2FE692-ABCA-4DF4-99A4-7F1BC45E75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9370" y="4299846"/>
            <a:ext cx="397238" cy="397238"/>
          </a:xfrm>
          <a:prstGeom prst="rect">
            <a:avLst/>
          </a:prstGeom>
        </p:spPr>
      </p:pic>
      <p:pic>
        <p:nvPicPr>
          <p:cNvPr id="305" name="Graphic 47" descr="Man with solid fill">
            <a:extLst>
              <a:ext uri="{FF2B5EF4-FFF2-40B4-BE49-F238E27FC236}">
                <a16:creationId xmlns:a16="http://schemas.microsoft.com/office/drawing/2014/main" id="{1F4518CE-D58D-4C40-BDD7-14B3C60724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1845" y="4299846"/>
            <a:ext cx="397238" cy="397238"/>
          </a:xfrm>
          <a:prstGeom prst="rect">
            <a:avLst/>
          </a:prstGeom>
        </p:spPr>
      </p:pic>
      <p:pic>
        <p:nvPicPr>
          <p:cNvPr id="306" name="Graphic 48" descr="Man with solid fill">
            <a:extLst>
              <a:ext uri="{FF2B5EF4-FFF2-40B4-BE49-F238E27FC236}">
                <a16:creationId xmlns:a16="http://schemas.microsoft.com/office/drawing/2014/main" id="{6273B75A-A34B-46C3-95ED-CFDCC77F59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8920" y="4293496"/>
            <a:ext cx="397238" cy="397238"/>
          </a:xfrm>
          <a:prstGeom prst="rect">
            <a:avLst/>
          </a:prstGeom>
        </p:spPr>
      </p:pic>
      <p:pic>
        <p:nvPicPr>
          <p:cNvPr id="307" name="Graphic 49" descr="Woman with solid fill">
            <a:extLst>
              <a:ext uri="{FF2B5EF4-FFF2-40B4-BE49-F238E27FC236}">
                <a16:creationId xmlns:a16="http://schemas.microsoft.com/office/drawing/2014/main" id="{ED7C9495-DF72-48E5-BBCA-43AD2FDD2B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46449" y="4328400"/>
            <a:ext cx="371881" cy="371881"/>
          </a:xfrm>
          <a:prstGeom prst="rect">
            <a:avLst/>
          </a:prstGeom>
        </p:spPr>
      </p:pic>
      <p:pic>
        <p:nvPicPr>
          <p:cNvPr id="308" name="Graphic 50" descr="Woman with solid fill">
            <a:extLst>
              <a:ext uri="{FF2B5EF4-FFF2-40B4-BE49-F238E27FC236}">
                <a16:creationId xmlns:a16="http://schemas.microsoft.com/office/drawing/2014/main" id="{FE6B3ADD-40DF-4FF2-88AB-96A0F9C1D3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4637" y="4328400"/>
            <a:ext cx="371881" cy="371881"/>
          </a:xfrm>
          <a:prstGeom prst="rect">
            <a:avLst/>
          </a:prstGeom>
        </p:spPr>
      </p:pic>
      <p:pic>
        <p:nvPicPr>
          <p:cNvPr id="309" name="Graphic 51" descr="Woman with solid fill">
            <a:extLst>
              <a:ext uri="{FF2B5EF4-FFF2-40B4-BE49-F238E27FC236}">
                <a16:creationId xmlns:a16="http://schemas.microsoft.com/office/drawing/2014/main" id="{2CA5B99F-7B31-4A67-A354-F45EAD0D9B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1712" y="4322050"/>
            <a:ext cx="371881" cy="371881"/>
          </a:xfrm>
          <a:prstGeom prst="rect">
            <a:avLst/>
          </a:prstGeom>
        </p:spPr>
      </p:pic>
      <p:pic>
        <p:nvPicPr>
          <p:cNvPr id="310" name="Graphic 52" descr="Woman with solid fill">
            <a:extLst>
              <a:ext uri="{FF2B5EF4-FFF2-40B4-BE49-F238E27FC236}">
                <a16:creationId xmlns:a16="http://schemas.microsoft.com/office/drawing/2014/main" id="{695A5E35-DA67-4243-989B-FE1D1D7227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9899" y="4322050"/>
            <a:ext cx="371881" cy="371881"/>
          </a:xfrm>
          <a:prstGeom prst="rect">
            <a:avLst/>
          </a:prstGeom>
        </p:spPr>
      </p:pic>
      <p:pic>
        <p:nvPicPr>
          <p:cNvPr id="311" name="Graphic 53" descr="Man with solid fill">
            <a:extLst>
              <a:ext uri="{FF2B5EF4-FFF2-40B4-BE49-F238E27FC236}">
                <a16:creationId xmlns:a16="http://schemas.microsoft.com/office/drawing/2014/main" id="{0B6674F2-8D5C-4249-8184-C7116BED1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4908" y="4293496"/>
            <a:ext cx="397238" cy="397238"/>
          </a:xfrm>
          <a:prstGeom prst="rect">
            <a:avLst/>
          </a:prstGeom>
        </p:spPr>
      </p:pic>
      <p:pic>
        <p:nvPicPr>
          <p:cNvPr id="312" name="Graphic 54" descr="Woman with solid fill">
            <a:extLst>
              <a:ext uri="{FF2B5EF4-FFF2-40B4-BE49-F238E27FC236}">
                <a16:creationId xmlns:a16="http://schemas.microsoft.com/office/drawing/2014/main" id="{474FDF36-5F02-4CB3-A4D0-6E4489FDCA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3024" y="4717657"/>
            <a:ext cx="371881" cy="371881"/>
          </a:xfrm>
          <a:prstGeom prst="rect">
            <a:avLst/>
          </a:prstGeom>
        </p:spPr>
      </p:pic>
      <p:pic>
        <p:nvPicPr>
          <p:cNvPr id="313" name="Graphic 55" descr="Man with solid fill">
            <a:extLst>
              <a:ext uri="{FF2B5EF4-FFF2-40B4-BE49-F238E27FC236}">
                <a16:creationId xmlns:a16="http://schemas.microsoft.com/office/drawing/2014/main" id="{8CA44E41-D70E-4A31-A213-1488FF7416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4833" y="4701803"/>
            <a:ext cx="397238" cy="397238"/>
          </a:xfrm>
          <a:prstGeom prst="rect">
            <a:avLst/>
          </a:prstGeom>
        </p:spPr>
      </p:pic>
      <p:pic>
        <p:nvPicPr>
          <p:cNvPr id="314" name="Graphic 56" descr="Man with solid fill">
            <a:extLst>
              <a:ext uri="{FF2B5EF4-FFF2-40B4-BE49-F238E27FC236}">
                <a16:creationId xmlns:a16="http://schemas.microsoft.com/office/drawing/2014/main" id="{8942F1DB-9B64-4679-9845-BCB5DDAEA3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3020" y="4701803"/>
            <a:ext cx="397238" cy="397238"/>
          </a:xfrm>
          <a:prstGeom prst="rect">
            <a:avLst/>
          </a:prstGeom>
        </p:spPr>
      </p:pic>
      <p:pic>
        <p:nvPicPr>
          <p:cNvPr id="315" name="Graphic 57" descr="Man with solid fill">
            <a:extLst>
              <a:ext uri="{FF2B5EF4-FFF2-40B4-BE49-F238E27FC236}">
                <a16:creationId xmlns:a16="http://schemas.microsoft.com/office/drawing/2014/main" id="{A62DCE7B-1CAA-49C4-BFF0-0A4C7BE3B8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5495" y="4701803"/>
            <a:ext cx="397238" cy="397238"/>
          </a:xfrm>
          <a:prstGeom prst="rect">
            <a:avLst/>
          </a:prstGeom>
        </p:spPr>
      </p:pic>
      <p:pic>
        <p:nvPicPr>
          <p:cNvPr id="316" name="Graphic 58" descr="Man with solid fill">
            <a:extLst>
              <a:ext uri="{FF2B5EF4-FFF2-40B4-BE49-F238E27FC236}">
                <a16:creationId xmlns:a16="http://schemas.microsoft.com/office/drawing/2014/main" id="{15A3AD56-83A7-4AE8-8622-8A7CDE599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2570" y="4695453"/>
            <a:ext cx="397238" cy="397238"/>
          </a:xfrm>
          <a:prstGeom prst="rect">
            <a:avLst/>
          </a:prstGeom>
        </p:spPr>
      </p:pic>
      <p:pic>
        <p:nvPicPr>
          <p:cNvPr id="317" name="Graphic 59" descr="Woman with solid fill">
            <a:extLst>
              <a:ext uri="{FF2B5EF4-FFF2-40B4-BE49-F238E27FC236}">
                <a16:creationId xmlns:a16="http://schemas.microsoft.com/office/drawing/2014/main" id="{4811A1CE-EF84-4542-8E54-A657EB3787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40099" y="4730357"/>
            <a:ext cx="371881" cy="371881"/>
          </a:xfrm>
          <a:prstGeom prst="rect">
            <a:avLst/>
          </a:prstGeom>
        </p:spPr>
      </p:pic>
      <p:pic>
        <p:nvPicPr>
          <p:cNvPr id="318" name="Graphic 60" descr="Woman with solid fill">
            <a:extLst>
              <a:ext uri="{FF2B5EF4-FFF2-40B4-BE49-F238E27FC236}">
                <a16:creationId xmlns:a16="http://schemas.microsoft.com/office/drawing/2014/main" id="{C6A33D16-F1CF-46D4-A053-C010133CF8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8287" y="4730357"/>
            <a:ext cx="371881" cy="371881"/>
          </a:xfrm>
          <a:prstGeom prst="rect">
            <a:avLst/>
          </a:prstGeom>
        </p:spPr>
      </p:pic>
      <p:pic>
        <p:nvPicPr>
          <p:cNvPr id="319" name="Graphic 61" descr="Woman with solid fill">
            <a:extLst>
              <a:ext uri="{FF2B5EF4-FFF2-40B4-BE49-F238E27FC236}">
                <a16:creationId xmlns:a16="http://schemas.microsoft.com/office/drawing/2014/main" id="{A96DD758-50C4-40D6-99EB-FF170F0A57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5362" y="4724007"/>
            <a:ext cx="371881" cy="371881"/>
          </a:xfrm>
          <a:prstGeom prst="rect">
            <a:avLst/>
          </a:prstGeom>
        </p:spPr>
      </p:pic>
      <p:pic>
        <p:nvPicPr>
          <p:cNvPr id="320" name="Graphic 62" descr="Woman with solid fill">
            <a:extLst>
              <a:ext uri="{FF2B5EF4-FFF2-40B4-BE49-F238E27FC236}">
                <a16:creationId xmlns:a16="http://schemas.microsoft.com/office/drawing/2014/main" id="{DA0A4DEC-1694-4CE7-A094-F352FAEFF4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3549" y="4724007"/>
            <a:ext cx="371881" cy="371881"/>
          </a:xfrm>
          <a:prstGeom prst="rect">
            <a:avLst/>
          </a:prstGeom>
        </p:spPr>
      </p:pic>
      <p:pic>
        <p:nvPicPr>
          <p:cNvPr id="321" name="Graphic 63" descr="Man with solid fill">
            <a:extLst>
              <a:ext uri="{FF2B5EF4-FFF2-40B4-BE49-F238E27FC236}">
                <a16:creationId xmlns:a16="http://schemas.microsoft.com/office/drawing/2014/main" id="{2B07AFA0-9C98-4429-A183-9C068CB9BC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8558" y="4695453"/>
            <a:ext cx="397238" cy="397238"/>
          </a:xfrm>
          <a:prstGeom prst="rect">
            <a:avLst/>
          </a:prstGeom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8E593EEB-E429-DD4C-EF07-2E110926EF13}"/>
              </a:ext>
            </a:extLst>
          </p:cNvPr>
          <p:cNvSpPr txBox="1"/>
          <p:nvPr/>
        </p:nvSpPr>
        <p:spPr>
          <a:xfrm>
            <a:off x="1556047" y="5173831"/>
            <a:ext cx="484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Fuente: Elaboraci</a:t>
            </a:r>
            <a:r>
              <a:rPr lang="es-GT" sz="1050" dirty="0" err="1"/>
              <a:t>ón</a:t>
            </a:r>
            <a:r>
              <a:rPr lang="es-GT" sz="1050" dirty="0"/>
              <a:t> propia según Censo de Población y Vivienda 2018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5928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" y="1318046"/>
            <a:ext cx="5042264" cy="897650"/>
          </a:xfrm>
        </p:spPr>
        <p:txBody>
          <a:bodyPr>
            <a:normAutofit fontScale="90000"/>
          </a:bodyPr>
          <a:lstStyle/>
          <a:p>
            <a:r>
              <a:rPr lang="es-ES" dirty="0"/>
              <a:t>Educación</a:t>
            </a:r>
            <a:br>
              <a:rPr lang="es-ES" dirty="0"/>
            </a:br>
            <a:r>
              <a:rPr lang="pt-BR" sz="16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lay"/>
                <a:sym typeface="Play"/>
              </a:rPr>
              <a:t>Gasto público en educación, total (% del PIB)</a:t>
            </a:r>
            <a:br>
              <a:rPr lang="pt-BR" sz="16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lay"/>
                <a:sym typeface="Play"/>
              </a:rPr>
            </a:br>
            <a:r>
              <a:rPr lang="pt-BR" sz="16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lay"/>
                <a:sym typeface="Play"/>
              </a:rPr>
              <a:t>Guatemala y la región LAC</a:t>
            </a:r>
            <a:br>
              <a:rPr lang="pt-BR" sz="2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lay"/>
                <a:sym typeface="Play"/>
              </a:rPr>
            </a:br>
            <a:r>
              <a:rPr lang="es-ES" dirty="0"/>
              <a:t> </a:t>
            </a:r>
            <a:endParaRPr lang="es-GT" dirty="0"/>
          </a:p>
        </p:txBody>
      </p:sp>
      <p:sp>
        <p:nvSpPr>
          <p:cNvPr id="4" name="Google Shape;135;p7">
            <a:extLst>
              <a:ext uri="{FF2B5EF4-FFF2-40B4-BE49-F238E27FC236}">
                <a16:creationId xmlns:a16="http://schemas.microsoft.com/office/drawing/2014/main" id="{45C10E97-DE37-8405-271F-C950B588BB81}"/>
              </a:ext>
            </a:extLst>
          </p:cNvPr>
          <p:cNvSpPr txBox="1"/>
          <p:nvPr/>
        </p:nvSpPr>
        <p:spPr>
          <a:xfrm>
            <a:off x="148045" y="5539954"/>
            <a:ext cx="4268626" cy="23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Fuente: Elaboración propia con datos de la UNESCO, Banco Mundial, 2022 </a:t>
            </a:r>
            <a:endParaRPr sz="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68B2AF2-D5AF-5698-5960-382F86535F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378365"/>
              </p:ext>
            </p:extLst>
          </p:nvPr>
        </p:nvGraphicFramePr>
        <p:xfrm>
          <a:off x="148045" y="2081349"/>
          <a:ext cx="7341325" cy="3458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1DC3DA3-F36B-46F8-C310-5C7EA802D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507297"/>
              </p:ext>
            </p:extLst>
          </p:nvPr>
        </p:nvGraphicFramePr>
        <p:xfrm>
          <a:off x="7662113" y="3222959"/>
          <a:ext cx="4598126" cy="150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DD53B1-3D99-CA7A-A381-57A42B4DB0A2}"/>
              </a:ext>
            </a:extLst>
          </p:cNvPr>
          <p:cNvCxnSpPr/>
          <p:nvPr/>
        </p:nvCxnSpPr>
        <p:spPr>
          <a:xfrm>
            <a:off x="7672252" y="1524651"/>
            <a:ext cx="0" cy="457200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35;p7">
            <a:extLst>
              <a:ext uri="{FF2B5EF4-FFF2-40B4-BE49-F238E27FC236}">
                <a16:creationId xmlns:a16="http://schemas.microsoft.com/office/drawing/2014/main" id="{EE60850D-7228-7D01-8B5F-C39610D26EC0}"/>
              </a:ext>
            </a:extLst>
          </p:cNvPr>
          <p:cNvSpPr txBox="1"/>
          <p:nvPr/>
        </p:nvSpPr>
        <p:spPr>
          <a:xfrm>
            <a:off x="7923374" y="4729527"/>
            <a:ext cx="4268626" cy="1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Fuente: Elaboración propia con datos de la UNESCO, 2022 </a:t>
            </a:r>
            <a:endParaRPr sz="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864BB82-5233-C32B-DF09-A597CF11B2C4}"/>
              </a:ext>
            </a:extLst>
          </p:cNvPr>
          <p:cNvSpPr txBox="1">
            <a:spLocks/>
          </p:cNvSpPr>
          <p:nvPr/>
        </p:nvSpPr>
        <p:spPr>
          <a:xfrm>
            <a:off x="7855135" y="2215696"/>
            <a:ext cx="4071250" cy="89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Guatemala</a:t>
            </a:r>
            <a:br>
              <a:rPr lang="es-ES" dirty="0"/>
            </a:br>
            <a:r>
              <a:rPr lang="en-US" sz="1600" dirty="0" err="1">
                <a:cs typeface="Play"/>
                <a:sym typeface="Play"/>
              </a:rPr>
              <a:t>Tendencia</a:t>
            </a:r>
            <a:r>
              <a:rPr lang="en-US" sz="1600" dirty="0">
                <a:cs typeface="Play"/>
                <a:sym typeface="Play"/>
              </a:rPr>
              <a:t> del </a:t>
            </a:r>
            <a:r>
              <a:rPr lang="en-US" sz="1600" dirty="0" err="1">
                <a:cs typeface="Play"/>
                <a:sym typeface="Play"/>
              </a:rPr>
              <a:t>gasto</a:t>
            </a:r>
            <a:r>
              <a:rPr lang="en-US" sz="1600" dirty="0">
                <a:cs typeface="Play"/>
                <a:sym typeface="Play"/>
              </a:rPr>
              <a:t> </a:t>
            </a:r>
            <a:r>
              <a:rPr lang="en-US" sz="1600" dirty="0" err="1">
                <a:cs typeface="Play"/>
                <a:sym typeface="Play"/>
              </a:rPr>
              <a:t>público</a:t>
            </a:r>
            <a:r>
              <a:rPr lang="en-US" sz="1600" dirty="0">
                <a:cs typeface="Play"/>
                <a:sym typeface="Play"/>
              </a:rPr>
              <a:t> </a:t>
            </a:r>
            <a:r>
              <a:rPr lang="en-US" sz="1600" dirty="0" err="1">
                <a:cs typeface="Play"/>
                <a:sym typeface="Play"/>
              </a:rPr>
              <a:t>en</a:t>
            </a:r>
            <a:r>
              <a:rPr lang="en-US" sz="1600" dirty="0">
                <a:cs typeface="Play"/>
                <a:sym typeface="Play"/>
              </a:rPr>
              <a:t> </a:t>
            </a:r>
            <a:r>
              <a:rPr lang="en-US" sz="1600" dirty="0" err="1">
                <a:cs typeface="Play"/>
                <a:sym typeface="Play"/>
              </a:rPr>
              <a:t>educación</a:t>
            </a:r>
            <a:r>
              <a:rPr lang="en-US" sz="1600" dirty="0">
                <a:cs typeface="Play"/>
                <a:sym typeface="Play"/>
              </a:rPr>
              <a:t>, 2015-2022 (% del PIB)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24818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74" y="1302309"/>
            <a:ext cx="10515600" cy="897650"/>
          </a:xfrm>
        </p:spPr>
        <p:txBody>
          <a:bodyPr>
            <a:normAutofit fontScale="90000"/>
          </a:bodyPr>
          <a:lstStyle/>
          <a:p>
            <a:r>
              <a:rPr lang="es-ES" dirty="0"/>
              <a:t>Educación</a:t>
            </a:r>
            <a:br>
              <a:rPr lang="es-ES" dirty="0"/>
            </a:br>
            <a:r>
              <a:rPr lang="pt-BR" sz="16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lay"/>
                <a:sym typeface="Play"/>
              </a:rPr>
              <a:t>Tasa Neta de cobertura educativa</a:t>
            </a:r>
            <a:br>
              <a:rPr lang="pt-BR" sz="2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lay"/>
                <a:sym typeface="Play"/>
              </a:rPr>
            </a:br>
            <a:r>
              <a:rPr lang="es-ES" dirty="0"/>
              <a:t> </a:t>
            </a:r>
            <a:endParaRPr lang="es-GT" dirty="0"/>
          </a:p>
        </p:txBody>
      </p:sp>
      <p:graphicFrame>
        <p:nvGraphicFramePr>
          <p:cNvPr id="3" name="Google Shape;133;p7">
            <a:extLst>
              <a:ext uri="{FF2B5EF4-FFF2-40B4-BE49-F238E27FC236}">
                <a16:creationId xmlns:a16="http://schemas.microsoft.com/office/drawing/2014/main" id="{4701F0DA-83B5-78EE-5D76-6AF3C9298D33}"/>
              </a:ext>
            </a:extLst>
          </p:cNvPr>
          <p:cNvGraphicFramePr/>
          <p:nvPr/>
        </p:nvGraphicFramePr>
        <p:xfrm>
          <a:off x="1434181" y="2209534"/>
          <a:ext cx="9662889" cy="407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135;p7">
            <a:extLst>
              <a:ext uri="{FF2B5EF4-FFF2-40B4-BE49-F238E27FC236}">
                <a16:creationId xmlns:a16="http://schemas.microsoft.com/office/drawing/2014/main" id="{45C10E97-DE37-8405-271F-C950B588BB81}"/>
              </a:ext>
            </a:extLst>
          </p:cNvPr>
          <p:cNvSpPr txBox="1"/>
          <p:nvPr/>
        </p:nvSpPr>
        <p:spPr>
          <a:xfrm>
            <a:off x="1426779" y="6435634"/>
            <a:ext cx="10765221" cy="23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Fuente: Elaboración propia con datos de MINEDUC (2024). Anuario Estadístico. </a:t>
            </a:r>
            <a:endParaRPr sz="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27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76" y="1115607"/>
            <a:ext cx="10515600" cy="613091"/>
          </a:xfrm>
        </p:spPr>
        <p:txBody>
          <a:bodyPr/>
          <a:lstStyle/>
          <a:p>
            <a:r>
              <a:rPr lang="es-ES" dirty="0"/>
              <a:t>Brecha digital por género, </a:t>
            </a:r>
            <a:r>
              <a:rPr lang="es-ES" dirty="0" err="1"/>
              <a:t>étnia</a:t>
            </a:r>
            <a:r>
              <a:rPr lang="es-ES" dirty="0"/>
              <a:t>, dominio y educación</a:t>
            </a:r>
            <a:endParaRPr lang="es-GT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87A16F9-37E6-2C2F-648D-DF9F07D85D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500916"/>
              </p:ext>
            </p:extLst>
          </p:nvPr>
        </p:nvGraphicFramePr>
        <p:xfrm>
          <a:off x="330154" y="2224708"/>
          <a:ext cx="4669627" cy="201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73FF567-631F-6392-B29A-1AB9A82203EB}"/>
              </a:ext>
            </a:extLst>
          </p:cNvPr>
          <p:cNvSpPr txBox="1"/>
          <p:nvPr/>
        </p:nvSpPr>
        <p:spPr>
          <a:xfrm>
            <a:off x="463778" y="1872724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Brecha</a:t>
            </a:r>
            <a:r>
              <a:rPr lang="en-US" dirty="0"/>
              <a:t> digital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género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263AF-FB24-3AA6-F5D8-46ED85F51A56}"/>
              </a:ext>
            </a:extLst>
          </p:cNvPr>
          <p:cNvSpPr txBox="1"/>
          <p:nvPr/>
        </p:nvSpPr>
        <p:spPr>
          <a:xfrm>
            <a:off x="5633545" y="1872724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Brecha</a:t>
            </a:r>
            <a:r>
              <a:rPr lang="en-US" dirty="0"/>
              <a:t> digital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étnico</a:t>
            </a:r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6E3760-758E-816D-B13C-64A5BC26F5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219436"/>
              </p:ext>
            </p:extLst>
          </p:nvPr>
        </p:nvGraphicFramePr>
        <p:xfrm>
          <a:off x="6650996" y="2134632"/>
          <a:ext cx="4523554" cy="201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6845F4D-6720-1DB9-C188-CB9F5B814923}"/>
              </a:ext>
            </a:extLst>
          </p:cNvPr>
          <p:cNvSpPr txBox="1"/>
          <p:nvPr/>
        </p:nvSpPr>
        <p:spPr>
          <a:xfrm>
            <a:off x="463777" y="4199183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Brecha</a:t>
            </a:r>
            <a:r>
              <a:rPr lang="en-US" dirty="0"/>
              <a:t> digital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dominio</a:t>
            </a:r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F4FD78D-B017-0F5A-5292-4B23E9652A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846201"/>
              </p:ext>
            </p:extLst>
          </p:nvPr>
        </p:nvGraphicFramePr>
        <p:xfrm>
          <a:off x="463777" y="4553409"/>
          <a:ext cx="4605470" cy="235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6B34BC8-E2E8-35B2-B389-3B604724CA58}"/>
              </a:ext>
            </a:extLst>
          </p:cNvPr>
          <p:cNvSpPr txBox="1"/>
          <p:nvPr/>
        </p:nvSpPr>
        <p:spPr>
          <a:xfrm>
            <a:off x="5633545" y="4125762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Brecha</a:t>
            </a:r>
            <a:r>
              <a:rPr lang="en-US" dirty="0"/>
              <a:t> digital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educativo</a:t>
            </a:r>
            <a:endParaRPr lang="en-US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F8361A6-4AA0-FCCB-93CA-99E0AD7868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102455"/>
              </p:ext>
            </p:extLst>
          </p:nvPr>
        </p:nvGraphicFramePr>
        <p:xfrm>
          <a:off x="5633545" y="4514080"/>
          <a:ext cx="6558456" cy="2437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17087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6" y="1046901"/>
            <a:ext cx="10515600" cy="897650"/>
          </a:xfrm>
        </p:spPr>
        <p:txBody>
          <a:bodyPr>
            <a:normAutofit fontScale="90000"/>
          </a:bodyPr>
          <a:lstStyle/>
          <a:p>
            <a:r>
              <a:rPr lang="es-ES" dirty="0"/>
              <a:t>Seguridad Social</a:t>
            </a:r>
            <a:br>
              <a:rPr lang="es-ES" dirty="0"/>
            </a:br>
            <a:br>
              <a:rPr lang="es-ES" sz="1600" dirty="0"/>
            </a:br>
            <a:endParaRPr lang="es-GT" dirty="0"/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6EACFA39-38E4-8CBB-5926-595622BE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5"/>
          <a:stretch/>
        </p:blipFill>
        <p:spPr>
          <a:xfrm>
            <a:off x="6096000" y="2159704"/>
            <a:ext cx="5703203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FFBF6-E7A8-63FD-6B57-739C3C66E9FB}"/>
              </a:ext>
            </a:extLst>
          </p:cNvPr>
          <p:cNvSpPr txBox="1"/>
          <p:nvPr/>
        </p:nvSpPr>
        <p:spPr>
          <a:xfrm>
            <a:off x="6096000" y="1819045"/>
            <a:ext cx="510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Afiliación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al IGSS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grupo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étnico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– Guatemala (2011-2021)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6E3DBC2F-2542-551A-2933-030CD538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9" y="2175662"/>
            <a:ext cx="5371597" cy="3352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2236A-F2F3-8D4D-2CFA-DEB8DDC5D454}"/>
              </a:ext>
            </a:extLst>
          </p:cNvPr>
          <p:cNvSpPr txBox="1"/>
          <p:nvPr/>
        </p:nvSpPr>
        <p:spPr>
          <a:xfrm>
            <a:off x="363398" y="1759845"/>
            <a:ext cx="525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Tasa de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afiliación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al IGSS de la población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ocupada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Guatemala (2011-2021)</a:t>
            </a:r>
          </a:p>
        </p:txBody>
      </p:sp>
    </p:spTree>
    <p:extLst>
      <p:ext uri="{BB962C8B-B14F-4D97-AF65-F5344CB8AC3E}">
        <p14:creationId xmlns:p14="http://schemas.microsoft.com/office/powerpoint/2010/main" val="1095570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4085</TotalTime>
  <Words>974</Words>
  <Application>Microsoft Macintosh PowerPoint</Application>
  <PresentationFormat>Panorámica</PresentationFormat>
  <Paragraphs>112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Gill Sans MT</vt:lpstr>
      <vt:lpstr>Play</vt:lpstr>
      <vt:lpstr>Times New Roman</vt:lpstr>
      <vt:lpstr>Verdana</vt:lpstr>
      <vt:lpstr>Tema de Office</vt:lpstr>
      <vt:lpstr>Presentación de PowerPoint</vt:lpstr>
      <vt:lpstr>Contenido de la presentación _ Sector Social</vt:lpstr>
      <vt:lpstr>Población </vt:lpstr>
      <vt:lpstr>Población </vt:lpstr>
      <vt:lpstr>Porcentaje de población por autoidentificación</vt:lpstr>
      <vt:lpstr>Educación Gasto público en educación, total (% del PIB) Guatemala y la región LAC  </vt:lpstr>
      <vt:lpstr>Educación Tasa Neta de cobertura educativa  </vt:lpstr>
      <vt:lpstr>Brecha digital por género, étnia, dominio y educación</vt:lpstr>
      <vt:lpstr>Seguridad Social  </vt:lpstr>
      <vt:lpstr>Seguridad Social Afiliados cotizantes por departamento  </vt:lpstr>
      <vt:lpstr>Migración y remesas Ingreso de divisas por remesas familiares </vt:lpstr>
      <vt:lpstr>Migración y remesas Aprehensiones en EEUU</vt:lpstr>
      <vt:lpstr>Migración y remesas El último Informe Nacional de Desarrollo Humano, destaca dos aspectos: </vt:lpstr>
      <vt:lpstr>Seguridad Alimentaria y Nutricional Resultados del Índice Global del Hambre 2023</vt:lpstr>
      <vt:lpstr>Seguridad Alimentaria y Nutricional </vt:lpstr>
      <vt:lpstr>Pobreza Análisis de pobreza multidimensional, ejercicio realizado por PNUD en 2023 Estimaciones con datos del Censo 2018 </vt:lpstr>
      <vt:lpstr>Pobreza Análisis de pobreza multidimensional Características de la pobreza multidimensional en Guatemala</vt:lpstr>
      <vt:lpstr>Infraestructura y Vivienda</vt:lpstr>
      <vt:lpstr>Servicios Básicos</vt:lpstr>
      <vt:lpstr>Pobreza Análisis de pobreza multidimensional Pobreza multidimensional por municipio</vt:lpstr>
      <vt:lpstr>Índice de Desarrollo Humano (IDH) </vt:lpstr>
      <vt:lpstr>Protección social en Guatemala Gasto del gobierno central en protección social (% del PIB)</vt:lpstr>
      <vt:lpstr>Protección social en Guatemala Proporción del gasto social destinado a transferencias monetarias condicionadas</vt:lpstr>
      <vt:lpstr>Protección social en Guatemala Beneficiarios de los programas bono social educación y bono social salud, 2014 - 2022</vt:lpstr>
      <vt:lpstr>Protección social en Guatemala Beneficiarios del programa Beca Social, 2014 – 2022</vt:lpstr>
      <vt:lpstr>Política General de Gobierno Desarrollo Social</vt:lpstr>
      <vt:lpstr>Reflexiones Finales</vt:lpstr>
      <vt:lpstr>¡¡¡Muchas Gracias…!!!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Licenciasdcs 08</dc:creator>
  <cp:lastModifiedBy>Licenciasdcs 08</cp:lastModifiedBy>
  <cp:revision>49</cp:revision>
  <cp:lastPrinted>2024-05-15T20:24:33Z</cp:lastPrinted>
  <dcterms:created xsi:type="dcterms:W3CDTF">2024-05-14T15:42:12Z</dcterms:created>
  <dcterms:modified xsi:type="dcterms:W3CDTF">2024-06-11T18:01:55Z</dcterms:modified>
</cp:coreProperties>
</file>