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24" r:id="rId3"/>
    <p:sldId id="306" r:id="rId4"/>
    <p:sldId id="309" r:id="rId5"/>
    <p:sldId id="310" r:id="rId6"/>
    <p:sldId id="311" r:id="rId7"/>
    <p:sldId id="308" r:id="rId8"/>
    <p:sldId id="312" r:id="rId9"/>
    <p:sldId id="325" r:id="rId10"/>
    <p:sldId id="307" r:id="rId11"/>
    <p:sldId id="313" r:id="rId12"/>
    <p:sldId id="314" r:id="rId13"/>
    <p:sldId id="315" r:id="rId14"/>
    <p:sldId id="316" r:id="rId15"/>
    <p:sldId id="305" r:id="rId16"/>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F6EA8"/>
    <a:srgbClr val="DA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28AA3-ADC6-48C1-93DF-7FD340B2C4A1}"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s-GT"/>
        </a:p>
      </dgm:t>
    </dgm:pt>
    <dgm:pt modelId="{AE1A343B-37F5-4610-87E2-CC1CD8D65E18}">
      <dgm:prSet phldrT="[Texto]" custT="1"/>
      <dgm:spPr>
        <a:ln>
          <a:noFill/>
        </a:ln>
      </dgm:spPr>
      <dgm:t>
        <a:bodyPr/>
        <a:lstStyle/>
        <a:p>
          <a:r>
            <a:rPr lang="es-GT" sz="1800" b="1" dirty="0">
              <a:latin typeface="Altivo Regular"/>
              <a:cs typeface="Times New Roman" panose="02020603050405020304" pitchFamily="18" charset="0"/>
            </a:rPr>
            <a:t>Planificación</a:t>
          </a:r>
        </a:p>
      </dgm:t>
    </dgm:pt>
    <dgm:pt modelId="{93E28673-1DAE-44B1-8875-7EFB0897D5DD}" type="parTrans" cxnId="{2BE4E55F-341B-4AF3-A631-BC4309FBF932}">
      <dgm:prSet/>
      <dgm:spPr/>
      <dgm:t>
        <a:bodyPr/>
        <a:lstStyle/>
        <a:p>
          <a:endParaRPr lang="es-GT" sz="4400" b="1">
            <a:latin typeface="Altivo Regular"/>
          </a:endParaRPr>
        </a:p>
      </dgm:t>
    </dgm:pt>
    <dgm:pt modelId="{8482AE06-2340-4F61-BFCC-95B4B24810D3}" type="sibTrans" cxnId="{2BE4E55F-341B-4AF3-A631-BC4309FBF932}">
      <dgm:prSet custT="1"/>
      <dgm:spPr/>
      <dgm:t>
        <a:bodyPr/>
        <a:lstStyle/>
        <a:p>
          <a:endParaRPr lang="es-GT" sz="2000" b="1">
            <a:latin typeface="Altivo Regular"/>
          </a:endParaRPr>
        </a:p>
      </dgm:t>
    </dgm:pt>
    <dgm:pt modelId="{C5132334-F65A-441A-A9AC-E400359F5E0B}">
      <dgm:prSet phldrT="[Texto]" custT="1"/>
      <dgm:spPr>
        <a:ln>
          <a:noFill/>
        </a:ln>
      </dgm:spPr>
      <dgm:t>
        <a:bodyPr/>
        <a:lstStyle/>
        <a:p>
          <a:r>
            <a:rPr lang="es-GT" sz="1800" b="1" dirty="0">
              <a:latin typeface="Altivo Regular"/>
              <a:cs typeface="Times New Roman" panose="02020603050405020304" pitchFamily="18" charset="0"/>
            </a:rPr>
            <a:t>Formulación</a:t>
          </a:r>
        </a:p>
      </dgm:t>
    </dgm:pt>
    <dgm:pt modelId="{857CE2EE-E043-4E5C-83C0-A1247BB25863}" type="parTrans" cxnId="{32243EA0-D622-4FF6-8387-A1DAFDBBF99A}">
      <dgm:prSet/>
      <dgm:spPr/>
      <dgm:t>
        <a:bodyPr/>
        <a:lstStyle/>
        <a:p>
          <a:endParaRPr lang="es-GT" sz="4400" b="1">
            <a:latin typeface="Altivo Regular"/>
          </a:endParaRPr>
        </a:p>
      </dgm:t>
    </dgm:pt>
    <dgm:pt modelId="{8722FD46-3A57-479A-B00E-9B68CCD8AC4F}" type="sibTrans" cxnId="{32243EA0-D622-4FF6-8387-A1DAFDBBF99A}">
      <dgm:prSet custT="1"/>
      <dgm:spPr/>
      <dgm:t>
        <a:bodyPr/>
        <a:lstStyle/>
        <a:p>
          <a:endParaRPr lang="es-GT" sz="2000" b="1">
            <a:latin typeface="Altivo Regular"/>
          </a:endParaRPr>
        </a:p>
      </dgm:t>
    </dgm:pt>
    <dgm:pt modelId="{DB00CC9F-BC5C-4F44-A1F3-05566184D9A5}">
      <dgm:prSet phldrT="[Texto]" custT="1"/>
      <dgm:spPr>
        <a:ln>
          <a:noFill/>
        </a:ln>
      </dgm:spPr>
      <dgm:t>
        <a:bodyPr/>
        <a:lstStyle/>
        <a:p>
          <a:r>
            <a:rPr lang="es-GT" sz="1800" b="1" dirty="0">
              <a:latin typeface="Altivo Regular"/>
              <a:cs typeface="Times New Roman" panose="02020603050405020304" pitchFamily="18" charset="0"/>
            </a:rPr>
            <a:t>Presentación</a:t>
          </a:r>
        </a:p>
      </dgm:t>
    </dgm:pt>
    <dgm:pt modelId="{05ACC24C-0E7E-42BD-8604-3FBE74270A95}" type="parTrans" cxnId="{C6B2ED6D-8215-4E72-A84E-FC03A537401D}">
      <dgm:prSet/>
      <dgm:spPr/>
      <dgm:t>
        <a:bodyPr/>
        <a:lstStyle/>
        <a:p>
          <a:endParaRPr lang="es-GT" sz="4400" b="1">
            <a:latin typeface="Altivo Regular"/>
          </a:endParaRPr>
        </a:p>
      </dgm:t>
    </dgm:pt>
    <dgm:pt modelId="{E8C2A13C-D92A-4F94-9E8F-C4F242647D5B}" type="sibTrans" cxnId="{C6B2ED6D-8215-4E72-A84E-FC03A537401D}">
      <dgm:prSet custT="1"/>
      <dgm:spPr/>
      <dgm:t>
        <a:bodyPr/>
        <a:lstStyle/>
        <a:p>
          <a:endParaRPr lang="es-GT" sz="2000" b="1">
            <a:latin typeface="Altivo Regular"/>
          </a:endParaRPr>
        </a:p>
      </dgm:t>
    </dgm:pt>
    <dgm:pt modelId="{C9F33FDE-FA96-4F47-8F09-90A6B98C9583}">
      <dgm:prSet phldrT="[Texto]" custT="1"/>
      <dgm:spPr>
        <a:ln>
          <a:noFill/>
        </a:ln>
      </dgm:spPr>
      <dgm:t>
        <a:bodyPr/>
        <a:lstStyle/>
        <a:p>
          <a:r>
            <a:rPr lang="es-GT" sz="1800" b="1" dirty="0">
              <a:latin typeface="Altivo Regular"/>
              <a:cs typeface="Times New Roman" panose="02020603050405020304" pitchFamily="18" charset="0"/>
            </a:rPr>
            <a:t>Aprobación</a:t>
          </a:r>
        </a:p>
      </dgm:t>
    </dgm:pt>
    <dgm:pt modelId="{E3B84DC7-476A-473A-B939-F1B816221337}" type="parTrans" cxnId="{0FAA20A0-E86A-4B14-8A44-3EF41C83DC34}">
      <dgm:prSet/>
      <dgm:spPr/>
      <dgm:t>
        <a:bodyPr/>
        <a:lstStyle/>
        <a:p>
          <a:endParaRPr lang="es-GT" sz="4400" b="1">
            <a:latin typeface="Altivo Regular"/>
          </a:endParaRPr>
        </a:p>
      </dgm:t>
    </dgm:pt>
    <dgm:pt modelId="{F1242F60-B241-4594-98C2-85DE5EB853B6}" type="sibTrans" cxnId="{0FAA20A0-E86A-4B14-8A44-3EF41C83DC34}">
      <dgm:prSet custT="1"/>
      <dgm:spPr/>
      <dgm:t>
        <a:bodyPr/>
        <a:lstStyle/>
        <a:p>
          <a:endParaRPr lang="es-GT" sz="2000" b="1">
            <a:latin typeface="Altivo Regular"/>
          </a:endParaRPr>
        </a:p>
      </dgm:t>
    </dgm:pt>
    <dgm:pt modelId="{97A43BD6-2311-4BA3-B5AC-B1BB02DBA01E}">
      <dgm:prSet phldrT="[Texto]" custT="1"/>
      <dgm:spPr>
        <a:ln>
          <a:noFill/>
        </a:ln>
      </dgm:spPr>
      <dgm:t>
        <a:bodyPr/>
        <a:lstStyle/>
        <a:p>
          <a:r>
            <a:rPr lang="es-GT" sz="1800" b="1" dirty="0">
              <a:latin typeface="Altivo Regular"/>
              <a:cs typeface="Times New Roman" panose="02020603050405020304" pitchFamily="18" charset="0"/>
            </a:rPr>
            <a:t>Ejecución</a:t>
          </a:r>
        </a:p>
      </dgm:t>
    </dgm:pt>
    <dgm:pt modelId="{B1941C37-4C92-40E5-B355-4FFA5A818EE9}" type="parTrans" cxnId="{CFC4F472-AB8B-4501-B784-6FD3D582ACAA}">
      <dgm:prSet/>
      <dgm:spPr/>
      <dgm:t>
        <a:bodyPr/>
        <a:lstStyle/>
        <a:p>
          <a:endParaRPr lang="es-GT" sz="4400" b="1">
            <a:latin typeface="Altivo Regular"/>
          </a:endParaRPr>
        </a:p>
      </dgm:t>
    </dgm:pt>
    <dgm:pt modelId="{B9ECAA7A-C1E7-4425-849A-D5525A1D6B0B}" type="sibTrans" cxnId="{CFC4F472-AB8B-4501-B784-6FD3D582ACAA}">
      <dgm:prSet custT="1"/>
      <dgm:spPr/>
      <dgm:t>
        <a:bodyPr/>
        <a:lstStyle/>
        <a:p>
          <a:endParaRPr lang="es-GT" sz="2000" b="1">
            <a:latin typeface="Altivo Regular"/>
          </a:endParaRPr>
        </a:p>
      </dgm:t>
    </dgm:pt>
    <dgm:pt modelId="{57198F26-98CF-4F1A-BF20-4A00DE696551}">
      <dgm:prSet phldrT="[Texto]" custT="1"/>
      <dgm:spPr>
        <a:ln>
          <a:noFill/>
        </a:ln>
      </dgm:spPr>
      <dgm:t>
        <a:bodyPr/>
        <a:lstStyle/>
        <a:p>
          <a:r>
            <a:rPr lang="es-GT" sz="1800" b="1" dirty="0">
              <a:latin typeface="Altivo Regular"/>
              <a:cs typeface="Times New Roman" panose="02020603050405020304" pitchFamily="18" charset="0"/>
            </a:rPr>
            <a:t>Seguimiento</a:t>
          </a:r>
        </a:p>
      </dgm:t>
    </dgm:pt>
    <dgm:pt modelId="{C49358D8-5AB0-4D42-978B-59398C490032}" type="parTrans" cxnId="{82946C2D-89CD-45FF-ACA3-8BE2D763F069}">
      <dgm:prSet/>
      <dgm:spPr/>
      <dgm:t>
        <a:bodyPr/>
        <a:lstStyle/>
        <a:p>
          <a:endParaRPr lang="es-GT" sz="4400" b="1">
            <a:latin typeface="Altivo Regular"/>
          </a:endParaRPr>
        </a:p>
      </dgm:t>
    </dgm:pt>
    <dgm:pt modelId="{7AEB085D-1B6A-4649-8B21-D1CF6F021A51}" type="sibTrans" cxnId="{82946C2D-89CD-45FF-ACA3-8BE2D763F069}">
      <dgm:prSet custT="1"/>
      <dgm:spPr/>
      <dgm:t>
        <a:bodyPr/>
        <a:lstStyle/>
        <a:p>
          <a:endParaRPr lang="es-GT" sz="2000" b="1">
            <a:latin typeface="Altivo Regular"/>
          </a:endParaRPr>
        </a:p>
      </dgm:t>
    </dgm:pt>
    <dgm:pt modelId="{6BB8766C-7429-4B6D-9D2B-B7DAAE3F3ECA}">
      <dgm:prSet phldrT="[Texto]" custT="1"/>
      <dgm:spPr>
        <a:ln>
          <a:noFill/>
        </a:ln>
      </dgm:spPr>
      <dgm:t>
        <a:bodyPr/>
        <a:lstStyle/>
        <a:p>
          <a:r>
            <a:rPr lang="es-GT" sz="1800" b="1" dirty="0">
              <a:latin typeface="Altivo Regular"/>
              <a:cs typeface="Times New Roman" panose="02020603050405020304" pitchFamily="18" charset="0"/>
            </a:rPr>
            <a:t>Evaluación</a:t>
          </a:r>
        </a:p>
      </dgm:t>
    </dgm:pt>
    <dgm:pt modelId="{5994F50F-B581-4965-8210-0CBB9CE5131D}" type="parTrans" cxnId="{2A8FF0FF-ABAF-49CB-B02E-2216A605517F}">
      <dgm:prSet/>
      <dgm:spPr/>
      <dgm:t>
        <a:bodyPr/>
        <a:lstStyle/>
        <a:p>
          <a:endParaRPr lang="es-GT" sz="4400" b="1">
            <a:latin typeface="Altivo Regular"/>
          </a:endParaRPr>
        </a:p>
      </dgm:t>
    </dgm:pt>
    <dgm:pt modelId="{5DB8DAD8-B384-49B0-9655-DCAC7A9D145A}" type="sibTrans" cxnId="{2A8FF0FF-ABAF-49CB-B02E-2216A605517F}">
      <dgm:prSet custT="1"/>
      <dgm:spPr/>
      <dgm:t>
        <a:bodyPr/>
        <a:lstStyle/>
        <a:p>
          <a:endParaRPr lang="es-GT" sz="2000" b="1">
            <a:latin typeface="Altivo Regular"/>
          </a:endParaRPr>
        </a:p>
      </dgm:t>
    </dgm:pt>
    <dgm:pt modelId="{C3097031-466E-43DA-8C15-743EFAAA7F07}">
      <dgm:prSet phldrT="[Texto]" custT="1"/>
      <dgm:spPr>
        <a:ln>
          <a:noFill/>
        </a:ln>
      </dgm:spPr>
      <dgm:t>
        <a:bodyPr/>
        <a:lstStyle/>
        <a:p>
          <a:r>
            <a:rPr lang="es-GT" sz="1800" b="1" dirty="0">
              <a:latin typeface="Altivo Regular"/>
              <a:cs typeface="Times New Roman" panose="02020603050405020304" pitchFamily="18" charset="0"/>
            </a:rPr>
            <a:t>Liquidación</a:t>
          </a:r>
        </a:p>
      </dgm:t>
    </dgm:pt>
    <dgm:pt modelId="{387CC47E-8EFF-4AE7-B602-780D624AB762}" type="parTrans" cxnId="{7266D34B-AF71-4C05-A9E1-F2AA794D97CC}">
      <dgm:prSet/>
      <dgm:spPr/>
      <dgm:t>
        <a:bodyPr/>
        <a:lstStyle/>
        <a:p>
          <a:endParaRPr lang="es-GT" sz="4400" b="1">
            <a:latin typeface="Altivo Regular"/>
          </a:endParaRPr>
        </a:p>
      </dgm:t>
    </dgm:pt>
    <dgm:pt modelId="{7637E52C-F426-45DE-A83B-F0EB574DB198}" type="sibTrans" cxnId="{7266D34B-AF71-4C05-A9E1-F2AA794D97CC}">
      <dgm:prSet custT="1"/>
      <dgm:spPr/>
      <dgm:t>
        <a:bodyPr/>
        <a:lstStyle/>
        <a:p>
          <a:endParaRPr lang="es-GT" sz="2000" b="1">
            <a:latin typeface="Altivo Regular"/>
          </a:endParaRPr>
        </a:p>
      </dgm:t>
    </dgm:pt>
    <dgm:pt modelId="{704C5EC6-2CE8-4113-8D04-E0349DC8A473}">
      <dgm:prSet phldrT="[Texto]" custT="1"/>
      <dgm:spPr>
        <a:ln>
          <a:noFill/>
        </a:ln>
      </dgm:spPr>
      <dgm:t>
        <a:bodyPr/>
        <a:lstStyle/>
        <a:p>
          <a:r>
            <a:rPr lang="es-GT" sz="1800" b="1" dirty="0">
              <a:latin typeface="Altivo Regular"/>
              <a:cs typeface="Times New Roman" panose="02020603050405020304" pitchFamily="18" charset="0"/>
            </a:rPr>
            <a:t>Rendición</a:t>
          </a:r>
        </a:p>
      </dgm:t>
    </dgm:pt>
    <dgm:pt modelId="{35A2BAAC-4163-4630-AD30-6DC41C148B78}" type="parTrans" cxnId="{5EFC0A7F-C91D-469D-981A-4E9D71107685}">
      <dgm:prSet/>
      <dgm:spPr/>
      <dgm:t>
        <a:bodyPr/>
        <a:lstStyle/>
        <a:p>
          <a:endParaRPr lang="es-GT" sz="4400" b="1">
            <a:latin typeface="Altivo Regular"/>
          </a:endParaRPr>
        </a:p>
      </dgm:t>
    </dgm:pt>
    <dgm:pt modelId="{7B77E7A7-9E28-4757-873A-BAED8020D8DD}" type="sibTrans" cxnId="{5EFC0A7F-C91D-469D-981A-4E9D71107685}">
      <dgm:prSet custT="1"/>
      <dgm:spPr/>
      <dgm:t>
        <a:bodyPr/>
        <a:lstStyle/>
        <a:p>
          <a:endParaRPr lang="es-GT" sz="2000" b="1">
            <a:latin typeface="Altivo Regular"/>
          </a:endParaRPr>
        </a:p>
      </dgm:t>
    </dgm:pt>
    <dgm:pt modelId="{D828EA76-D67B-4720-AF29-71C4683A0F2A}" type="pres">
      <dgm:prSet presAssocID="{4DC28AA3-ADC6-48C1-93DF-7FD340B2C4A1}" presName="Name0" presStyleCnt="0">
        <dgm:presLayoutVars>
          <dgm:dir/>
          <dgm:resizeHandles val="exact"/>
        </dgm:presLayoutVars>
      </dgm:prSet>
      <dgm:spPr/>
    </dgm:pt>
    <dgm:pt modelId="{D529E78A-8DF5-4E6A-BEB4-A0108D9B0647}" type="pres">
      <dgm:prSet presAssocID="{4DC28AA3-ADC6-48C1-93DF-7FD340B2C4A1}" presName="cycle" presStyleCnt="0"/>
      <dgm:spPr/>
    </dgm:pt>
    <dgm:pt modelId="{4A2A3300-CD30-42E6-B9C0-27E4F5424D15}" type="pres">
      <dgm:prSet presAssocID="{AE1A343B-37F5-4610-87E2-CC1CD8D65E18}" presName="nodeFirstNode" presStyleLbl="node1" presStyleIdx="0" presStyleCnt="9">
        <dgm:presLayoutVars>
          <dgm:bulletEnabled val="1"/>
        </dgm:presLayoutVars>
      </dgm:prSet>
      <dgm:spPr/>
    </dgm:pt>
    <dgm:pt modelId="{9F8FDBCA-CE53-4135-BDDF-D36AD8743992}" type="pres">
      <dgm:prSet presAssocID="{8482AE06-2340-4F61-BFCC-95B4B24810D3}" presName="sibTransFirstNode" presStyleLbl="bgShp" presStyleIdx="0" presStyleCnt="1"/>
      <dgm:spPr/>
    </dgm:pt>
    <dgm:pt modelId="{B817E69E-231E-48FE-A2CB-1EF5C86EBA28}" type="pres">
      <dgm:prSet presAssocID="{C5132334-F65A-441A-A9AC-E400359F5E0B}" presName="nodeFollowingNodes" presStyleLbl="node1" presStyleIdx="1" presStyleCnt="9">
        <dgm:presLayoutVars>
          <dgm:bulletEnabled val="1"/>
        </dgm:presLayoutVars>
      </dgm:prSet>
      <dgm:spPr/>
    </dgm:pt>
    <dgm:pt modelId="{36116AD4-3247-4C4E-82FC-FD9E6A0DB28F}" type="pres">
      <dgm:prSet presAssocID="{DB00CC9F-BC5C-4F44-A1F3-05566184D9A5}" presName="nodeFollowingNodes" presStyleLbl="node1" presStyleIdx="2" presStyleCnt="9">
        <dgm:presLayoutVars>
          <dgm:bulletEnabled val="1"/>
        </dgm:presLayoutVars>
      </dgm:prSet>
      <dgm:spPr/>
    </dgm:pt>
    <dgm:pt modelId="{86F95D3F-EA94-42CB-B4AD-D60D57601897}" type="pres">
      <dgm:prSet presAssocID="{C9F33FDE-FA96-4F47-8F09-90A6B98C9583}" presName="nodeFollowingNodes" presStyleLbl="node1" presStyleIdx="3" presStyleCnt="9">
        <dgm:presLayoutVars>
          <dgm:bulletEnabled val="1"/>
        </dgm:presLayoutVars>
      </dgm:prSet>
      <dgm:spPr/>
    </dgm:pt>
    <dgm:pt modelId="{4DEF6956-4752-43BB-A851-88075CCBC208}" type="pres">
      <dgm:prSet presAssocID="{97A43BD6-2311-4BA3-B5AC-B1BB02DBA01E}" presName="nodeFollowingNodes" presStyleLbl="node1" presStyleIdx="4" presStyleCnt="9">
        <dgm:presLayoutVars>
          <dgm:bulletEnabled val="1"/>
        </dgm:presLayoutVars>
      </dgm:prSet>
      <dgm:spPr/>
    </dgm:pt>
    <dgm:pt modelId="{4F950F6C-41C5-434E-8295-BAF7625A5C04}" type="pres">
      <dgm:prSet presAssocID="{57198F26-98CF-4F1A-BF20-4A00DE696551}" presName="nodeFollowingNodes" presStyleLbl="node1" presStyleIdx="5" presStyleCnt="9">
        <dgm:presLayoutVars>
          <dgm:bulletEnabled val="1"/>
        </dgm:presLayoutVars>
      </dgm:prSet>
      <dgm:spPr/>
    </dgm:pt>
    <dgm:pt modelId="{6E7963F0-77C9-4113-9193-8ED99637F03C}" type="pres">
      <dgm:prSet presAssocID="{6BB8766C-7429-4B6D-9D2B-B7DAAE3F3ECA}" presName="nodeFollowingNodes" presStyleLbl="node1" presStyleIdx="6" presStyleCnt="9">
        <dgm:presLayoutVars>
          <dgm:bulletEnabled val="1"/>
        </dgm:presLayoutVars>
      </dgm:prSet>
      <dgm:spPr/>
    </dgm:pt>
    <dgm:pt modelId="{8548774C-8E1E-4C2E-AB20-30D7DAB42451}" type="pres">
      <dgm:prSet presAssocID="{C3097031-466E-43DA-8C15-743EFAAA7F07}" presName="nodeFollowingNodes" presStyleLbl="node1" presStyleIdx="7" presStyleCnt="9">
        <dgm:presLayoutVars>
          <dgm:bulletEnabled val="1"/>
        </dgm:presLayoutVars>
      </dgm:prSet>
      <dgm:spPr/>
    </dgm:pt>
    <dgm:pt modelId="{039B1D19-50D8-4C44-86F3-D1FB9412371F}" type="pres">
      <dgm:prSet presAssocID="{704C5EC6-2CE8-4113-8D04-E0349DC8A473}" presName="nodeFollowingNodes" presStyleLbl="node1" presStyleIdx="8" presStyleCnt="9">
        <dgm:presLayoutVars>
          <dgm:bulletEnabled val="1"/>
        </dgm:presLayoutVars>
      </dgm:prSet>
      <dgm:spPr/>
    </dgm:pt>
  </dgm:ptLst>
  <dgm:cxnLst>
    <dgm:cxn modelId="{82946C2D-89CD-45FF-ACA3-8BE2D763F069}" srcId="{4DC28AA3-ADC6-48C1-93DF-7FD340B2C4A1}" destId="{57198F26-98CF-4F1A-BF20-4A00DE696551}" srcOrd="5" destOrd="0" parTransId="{C49358D8-5AB0-4D42-978B-59398C490032}" sibTransId="{7AEB085D-1B6A-4649-8B21-D1CF6F021A51}"/>
    <dgm:cxn modelId="{46966539-63B8-4974-8BEB-4B5908F6442B}" type="presOf" srcId="{DB00CC9F-BC5C-4F44-A1F3-05566184D9A5}" destId="{36116AD4-3247-4C4E-82FC-FD9E6A0DB28F}" srcOrd="0" destOrd="0" presId="urn:microsoft.com/office/officeart/2005/8/layout/cycle3"/>
    <dgm:cxn modelId="{F1099C41-1DFB-4E37-8875-AADDE6606662}" type="presOf" srcId="{C5132334-F65A-441A-A9AC-E400359F5E0B}" destId="{B817E69E-231E-48FE-A2CB-1EF5C86EBA28}" srcOrd="0" destOrd="0" presId="urn:microsoft.com/office/officeart/2005/8/layout/cycle3"/>
    <dgm:cxn modelId="{4D8E7844-0570-4300-B9AA-9F330220E0E3}" type="presOf" srcId="{97A43BD6-2311-4BA3-B5AC-B1BB02DBA01E}" destId="{4DEF6956-4752-43BB-A851-88075CCBC208}" srcOrd="0" destOrd="0" presId="urn:microsoft.com/office/officeart/2005/8/layout/cycle3"/>
    <dgm:cxn modelId="{7266D34B-AF71-4C05-A9E1-F2AA794D97CC}" srcId="{4DC28AA3-ADC6-48C1-93DF-7FD340B2C4A1}" destId="{C3097031-466E-43DA-8C15-743EFAAA7F07}" srcOrd="7" destOrd="0" parTransId="{387CC47E-8EFF-4AE7-B602-780D624AB762}" sibTransId="{7637E52C-F426-45DE-A83B-F0EB574DB198}"/>
    <dgm:cxn modelId="{88680555-B8D8-4885-A11F-5BBE2C903E7C}" type="presOf" srcId="{C3097031-466E-43DA-8C15-743EFAAA7F07}" destId="{8548774C-8E1E-4C2E-AB20-30D7DAB42451}" srcOrd="0" destOrd="0" presId="urn:microsoft.com/office/officeart/2005/8/layout/cycle3"/>
    <dgm:cxn modelId="{B354F758-7573-4004-894B-9DCFD039BCCB}" type="presOf" srcId="{C9F33FDE-FA96-4F47-8F09-90A6B98C9583}" destId="{86F95D3F-EA94-42CB-B4AD-D60D57601897}" srcOrd="0" destOrd="0" presId="urn:microsoft.com/office/officeart/2005/8/layout/cycle3"/>
    <dgm:cxn modelId="{2BE4E55F-341B-4AF3-A631-BC4309FBF932}" srcId="{4DC28AA3-ADC6-48C1-93DF-7FD340B2C4A1}" destId="{AE1A343B-37F5-4610-87E2-CC1CD8D65E18}" srcOrd="0" destOrd="0" parTransId="{93E28673-1DAE-44B1-8875-7EFB0897D5DD}" sibTransId="{8482AE06-2340-4F61-BFCC-95B4B24810D3}"/>
    <dgm:cxn modelId="{C6B2ED6D-8215-4E72-A84E-FC03A537401D}" srcId="{4DC28AA3-ADC6-48C1-93DF-7FD340B2C4A1}" destId="{DB00CC9F-BC5C-4F44-A1F3-05566184D9A5}" srcOrd="2" destOrd="0" parTransId="{05ACC24C-0E7E-42BD-8604-3FBE74270A95}" sibTransId="{E8C2A13C-D92A-4F94-9E8F-C4F242647D5B}"/>
    <dgm:cxn modelId="{E8D7E06E-6763-4F59-B311-2CD998E9C37C}" type="presOf" srcId="{57198F26-98CF-4F1A-BF20-4A00DE696551}" destId="{4F950F6C-41C5-434E-8295-BAF7625A5C04}" srcOrd="0" destOrd="0" presId="urn:microsoft.com/office/officeart/2005/8/layout/cycle3"/>
    <dgm:cxn modelId="{26A8C56F-6F35-4CBA-B972-A0097ED72521}" type="presOf" srcId="{4DC28AA3-ADC6-48C1-93DF-7FD340B2C4A1}" destId="{D828EA76-D67B-4720-AF29-71C4683A0F2A}" srcOrd="0" destOrd="0" presId="urn:microsoft.com/office/officeart/2005/8/layout/cycle3"/>
    <dgm:cxn modelId="{CFC4F472-AB8B-4501-B784-6FD3D582ACAA}" srcId="{4DC28AA3-ADC6-48C1-93DF-7FD340B2C4A1}" destId="{97A43BD6-2311-4BA3-B5AC-B1BB02DBA01E}" srcOrd="4" destOrd="0" parTransId="{B1941C37-4C92-40E5-B355-4FFA5A818EE9}" sibTransId="{B9ECAA7A-C1E7-4425-849A-D5525A1D6B0B}"/>
    <dgm:cxn modelId="{23AF4F74-829A-4901-85BF-B0A775CAA9BF}" type="presOf" srcId="{AE1A343B-37F5-4610-87E2-CC1CD8D65E18}" destId="{4A2A3300-CD30-42E6-B9C0-27E4F5424D15}" srcOrd="0" destOrd="0" presId="urn:microsoft.com/office/officeart/2005/8/layout/cycle3"/>
    <dgm:cxn modelId="{5EFC0A7F-C91D-469D-981A-4E9D71107685}" srcId="{4DC28AA3-ADC6-48C1-93DF-7FD340B2C4A1}" destId="{704C5EC6-2CE8-4113-8D04-E0349DC8A473}" srcOrd="8" destOrd="0" parTransId="{35A2BAAC-4163-4630-AD30-6DC41C148B78}" sibTransId="{7B77E7A7-9E28-4757-873A-BAED8020D8DD}"/>
    <dgm:cxn modelId="{8B754F8A-705B-4ACC-8EEA-F3F99C9040A3}" type="presOf" srcId="{704C5EC6-2CE8-4113-8D04-E0349DC8A473}" destId="{039B1D19-50D8-4C44-86F3-D1FB9412371F}" srcOrd="0" destOrd="0" presId="urn:microsoft.com/office/officeart/2005/8/layout/cycle3"/>
    <dgm:cxn modelId="{0FAA20A0-E86A-4B14-8A44-3EF41C83DC34}" srcId="{4DC28AA3-ADC6-48C1-93DF-7FD340B2C4A1}" destId="{C9F33FDE-FA96-4F47-8F09-90A6B98C9583}" srcOrd="3" destOrd="0" parTransId="{E3B84DC7-476A-473A-B939-F1B816221337}" sibTransId="{F1242F60-B241-4594-98C2-85DE5EB853B6}"/>
    <dgm:cxn modelId="{32243EA0-D622-4FF6-8387-A1DAFDBBF99A}" srcId="{4DC28AA3-ADC6-48C1-93DF-7FD340B2C4A1}" destId="{C5132334-F65A-441A-A9AC-E400359F5E0B}" srcOrd="1" destOrd="0" parTransId="{857CE2EE-E043-4E5C-83C0-A1247BB25863}" sibTransId="{8722FD46-3A57-479A-B00E-9B68CCD8AC4F}"/>
    <dgm:cxn modelId="{891C94A5-7741-4748-A89A-C22C0165D189}" type="presOf" srcId="{8482AE06-2340-4F61-BFCC-95B4B24810D3}" destId="{9F8FDBCA-CE53-4135-BDDF-D36AD8743992}" srcOrd="0" destOrd="0" presId="urn:microsoft.com/office/officeart/2005/8/layout/cycle3"/>
    <dgm:cxn modelId="{329DD8F9-4F13-4051-BE96-29C5D8409672}" type="presOf" srcId="{6BB8766C-7429-4B6D-9D2B-B7DAAE3F3ECA}" destId="{6E7963F0-77C9-4113-9193-8ED99637F03C}" srcOrd="0" destOrd="0" presId="urn:microsoft.com/office/officeart/2005/8/layout/cycle3"/>
    <dgm:cxn modelId="{2A8FF0FF-ABAF-49CB-B02E-2216A605517F}" srcId="{4DC28AA3-ADC6-48C1-93DF-7FD340B2C4A1}" destId="{6BB8766C-7429-4B6D-9D2B-B7DAAE3F3ECA}" srcOrd="6" destOrd="0" parTransId="{5994F50F-B581-4965-8210-0CBB9CE5131D}" sibTransId="{5DB8DAD8-B384-49B0-9655-DCAC7A9D145A}"/>
    <dgm:cxn modelId="{BAE782D8-1B3E-49D4-820A-5BE9E81964AB}" type="presParOf" srcId="{D828EA76-D67B-4720-AF29-71C4683A0F2A}" destId="{D529E78A-8DF5-4E6A-BEB4-A0108D9B0647}" srcOrd="0" destOrd="0" presId="urn:microsoft.com/office/officeart/2005/8/layout/cycle3"/>
    <dgm:cxn modelId="{B0259197-56CD-4D21-9EA5-C76D9DC92021}" type="presParOf" srcId="{D529E78A-8DF5-4E6A-BEB4-A0108D9B0647}" destId="{4A2A3300-CD30-42E6-B9C0-27E4F5424D15}" srcOrd="0" destOrd="0" presId="urn:microsoft.com/office/officeart/2005/8/layout/cycle3"/>
    <dgm:cxn modelId="{8B727F74-C1AE-4B34-AC4D-B280F83160C2}" type="presParOf" srcId="{D529E78A-8DF5-4E6A-BEB4-A0108D9B0647}" destId="{9F8FDBCA-CE53-4135-BDDF-D36AD8743992}" srcOrd="1" destOrd="0" presId="urn:microsoft.com/office/officeart/2005/8/layout/cycle3"/>
    <dgm:cxn modelId="{6F6074E3-F598-43E7-82F6-73F34934B8D0}" type="presParOf" srcId="{D529E78A-8DF5-4E6A-BEB4-A0108D9B0647}" destId="{B817E69E-231E-48FE-A2CB-1EF5C86EBA28}" srcOrd="2" destOrd="0" presId="urn:microsoft.com/office/officeart/2005/8/layout/cycle3"/>
    <dgm:cxn modelId="{D418BBA9-7F3F-4E50-96B0-62062640712B}" type="presParOf" srcId="{D529E78A-8DF5-4E6A-BEB4-A0108D9B0647}" destId="{36116AD4-3247-4C4E-82FC-FD9E6A0DB28F}" srcOrd="3" destOrd="0" presId="urn:microsoft.com/office/officeart/2005/8/layout/cycle3"/>
    <dgm:cxn modelId="{7B1091DD-6129-4F9B-BC54-32FF8DDF2B72}" type="presParOf" srcId="{D529E78A-8DF5-4E6A-BEB4-A0108D9B0647}" destId="{86F95D3F-EA94-42CB-B4AD-D60D57601897}" srcOrd="4" destOrd="0" presId="urn:microsoft.com/office/officeart/2005/8/layout/cycle3"/>
    <dgm:cxn modelId="{EE60C972-9164-4D71-8A87-E1FF9B384653}" type="presParOf" srcId="{D529E78A-8DF5-4E6A-BEB4-A0108D9B0647}" destId="{4DEF6956-4752-43BB-A851-88075CCBC208}" srcOrd="5" destOrd="0" presId="urn:microsoft.com/office/officeart/2005/8/layout/cycle3"/>
    <dgm:cxn modelId="{B105740C-AFF9-44EF-91C6-76B73C4564B7}" type="presParOf" srcId="{D529E78A-8DF5-4E6A-BEB4-A0108D9B0647}" destId="{4F950F6C-41C5-434E-8295-BAF7625A5C04}" srcOrd="6" destOrd="0" presId="urn:microsoft.com/office/officeart/2005/8/layout/cycle3"/>
    <dgm:cxn modelId="{90057B79-8FC3-4D44-9FDE-491C04092E4B}" type="presParOf" srcId="{D529E78A-8DF5-4E6A-BEB4-A0108D9B0647}" destId="{6E7963F0-77C9-4113-9193-8ED99637F03C}" srcOrd="7" destOrd="0" presId="urn:microsoft.com/office/officeart/2005/8/layout/cycle3"/>
    <dgm:cxn modelId="{948B5719-6E3D-42CE-9958-751890DC4E60}" type="presParOf" srcId="{D529E78A-8DF5-4E6A-BEB4-A0108D9B0647}" destId="{8548774C-8E1E-4C2E-AB20-30D7DAB42451}" srcOrd="8" destOrd="0" presId="urn:microsoft.com/office/officeart/2005/8/layout/cycle3"/>
    <dgm:cxn modelId="{DD5F7FE3-9802-47BD-BFD8-47DABFC3C303}" type="presParOf" srcId="{D529E78A-8DF5-4E6A-BEB4-A0108D9B0647}" destId="{039B1D19-50D8-4C44-86F3-D1FB9412371F}" srcOrd="9" destOrd="0" presId="urn:microsoft.com/office/officeart/2005/8/layout/cycle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FDBCA-CE53-4135-BDDF-D36AD8743992}">
      <dsp:nvSpPr>
        <dsp:cNvPr id="0" name=""/>
        <dsp:cNvSpPr/>
      </dsp:nvSpPr>
      <dsp:spPr>
        <a:xfrm>
          <a:off x="1511760" y="-60123"/>
          <a:ext cx="5618809" cy="5618809"/>
        </a:xfrm>
        <a:prstGeom prst="circularArrow">
          <a:avLst>
            <a:gd name="adj1" fmla="val 5544"/>
            <a:gd name="adj2" fmla="val 330680"/>
            <a:gd name="adj3" fmla="val 14751484"/>
            <a:gd name="adj4" fmla="val 1681645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A2A3300-CD30-42E6-B9C0-27E4F5424D15}">
      <dsp:nvSpPr>
        <dsp:cNvPr id="0" name=""/>
        <dsp:cNvSpPr/>
      </dsp:nvSpPr>
      <dsp:spPr>
        <a:xfrm>
          <a:off x="3594289" y="2288"/>
          <a:ext cx="1453751" cy="72687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Planificación</a:t>
          </a:r>
        </a:p>
      </dsp:txBody>
      <dsp:txXfrm>
        <a:off x="3629772" y="37771"/>
        <a:ext cx="1382785" cy="655909"/>
      </dsp:txXfrm>
    </dsp:sp>
    <dsp:sp modelId="{B817E69E-231E-48FE-A2CB-1EF5C86EBA28}">
      <dsp:nvSpPr>
        <dsp:cNvPr id="0" name=""/>
        <dsp:cNvSpPr/>
      </dsp:nvSpPr>
      <dsp:spPr>
        <a:xfrm>
          <a:off x="5134460" y="562864"/>
          <a:ext cx="1453751" cy="726875"/>
        </a:xfrm>
        <a:prstGeom prst="roundRect">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Formulación</a:t>
          </a:r>
        </a:p>
      </dsp:txBody>
      <dsp:txXfrm>
        <a:off x="5169943" y="598347"/>
        <a:ext cx="1382785" cy="655909"/>
      </dsp:txXfrm>
    </dsp:sp>
    <dsp:sp modelId="{36116AD4-3247-4C4E-82FC-FD9E6A0DB28F}">
      <dsp:nvSpPr>
        <dsp:cNvPr id="0" name=""/>
        <dsp:cNvSpPr/>
      </dsp:nvSpPr>
      <dsp:spPr>
        <a:xfrm>
          <a:off x="5953968" y="1982293"/>
          <a:ext cx="1453751" cy="726875"/>
        </a:xfrm>
        <a:prstGeom prst="round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Presentación</a:t>
          </a:r>
        </a:p>
      </dsp:txBody>
      <dsp:txXfrm>
        <a:off x="5989451" y="2017776"/>
        <a:ext cx="1382785" cy="655909"/>
      </dsp:txXfrm>
    </dsp:sp>
    <dsp:sp modelId="{86F95D3F-EA94-42CB-B4AD-D60D57601897}">
      <dsp:nvSpPr>
        <dsp:cNvPr id="0" name=""/>
        <dsp:cNvSpPr/>
      </dsp:nvSpPr>
      <dsp:spPr>
        <a:xfrm>
          <a:off x="5669356" y="3596409"/>
          <a:ext cx="1453751" cy="726875"/>
        </a:xfrm>
        <a:prstGeom prst="roundRect">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Aprobación</a:t>
          </a:r>
        </a:p>
      </dsp:txBody>
      <dsp:txXfrm>
        <a:off x="5704839" y="3631892"/>
        <a:ext cx="1382785" cy="655909"/>
      </dsp:txXfrm>
    </dsp:sp>
    <dsp:sp modelId="{4DEF6956-4752-43BB-A851-88075CCBC208}">
      <dsp:nvSpPr>
        <dsp:cNvPr id="0" name=""/>
        <dsp:cNvSpPr/>
      </dsp:nvSpPr>
      <dsp:spPr>
        <a:xfrm>
          <a:off x="4413797" y="4649948"/>
          <a:ext cx="1453751" cy="726875"/>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Ejecución</a:t>
          </a:r>
        </a:p>
      </dsp:txBody>
      <dsp:txXfrm>
        <a:off x="4449280" y="4685431"/>
        <a:ext cx="1382785" cy="655909"/>
      </dsp:txXfrm>
    </dsp:sp>
    <dsp:sp modelId="{4F950F6C-41C5-434E-8295-BAF7625A5C04}">
      <dsp:nvSpPr>
        <dsp:cNvPr id="0" name=""/>
        <dsp:cNvSpPr/>
      </dsp:nvSpPr>
      <dsp:spPr>
        <a:xfrm>
          <a:off x="2774781" y="4649948"/>
          <a:ext cx="1453751" cy="726875"/>
        </a:xfrm>
        <a:prstGeom prst="roundRect">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Seguimiento</a:t>
          </a:r>
        </a:p>
      </dsp:txBody>
      <dsp:txXfrm>
        <a:off x="2810264" y="4685431"/>
        <a:ext cx="1382785" cy="655909"/>
      </dsp:txXfrm>
    </dsp:sp>
    <dsp:sp modelId="{6E7963F0-77C9-4113-9193-8ED99637F03C}">
      <dsp:nvSpPr>
        <dsp:cNvPr id="0" name=""/>
        <dsp:cNvSpPr/>
      </dsp:nvSpPr>
      <dsp:spPr>
        <a:xfrm>
          <a:off x="1519222" y="3596409"/>
          <a:ext cx="1453751" cy="726875"/>
        </a:xfrm>
        <a:prstGeom prst="round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Evaluación</a:t>
          </a:r>
        </a:p>
      </dsp:txBody>
      <dsp:txXfrm>
        <a:off x="1554705" y="3631892"/>
        <a:ext cx="1382785" cy="655909"/>
      </dsp:txXfrm>
    </dsp:sp>
    <dsp:sp modelId="{8548774C-8E1E-4C2E-AB20-30D7DAB42451}">
      <dsp:nvSpPr>
        <dsp:cNvPr id="0" name=""/>
        <dsp:cNvSpPr/>
      </dsp:nvSpPr>
      <dsp:spPr>
        <a:xfrm>
          <a:off x="1234610" y="1982293"/>
          <a:ext cx="1453751" cy="726875"/>
        </a:xfrm>
        <a:prstGeom prst="roundRect">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Liquidación</a:t>
          </a:r>
        </a:p>
      </dsp:txBody>
      <dsp:txXfrm>
        <a:off x="1270093" y="2017776"/>
        <a:ext cx="1382785" cy="655909"/>
      </dsp:txXfrm>
    </dsp:sp>
    <dsp:sp modelId="{039B1D19-50D8-4C44-86F3-D1FB9412371F}">
      <dsp:nvSpPr>
        <dsp:cNvPr id="0" name=""/>
        <dsp:cNvSpPr/>
      </dsp:nvSpPr>
      <dsp:spPr>
        <a:xfrm>
          <a:off x="2054118" y="562864"/>
          <a:ext cx="1453751" cy="72687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Altivo Regular"/>
              <a:cs typeface="Times New Roman" panose="02020603050405020304" pitchFamily="18" charset="0"/>
            </a:rPr>
            <a:t>Rendición</a:t>
          </a:r>
        </a:p>
      </dsp:txBody>
      <dsp:txXfrm>
        <a:off x="2089601" y="598347"/>
        <a:ext cx="1382785" cy="6559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AA71F54-6E44-B5B3-AFC3-E35D80F5633C}"/>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a:extLst>
              <a:ext uri="{FF2B5EF4-FFF2-40B4-BE49-F238E27FC236}">
                <a16:creationId xmlns:a16="http://schemas.microsoft.com/office/drawing/2014/main" id="{A7FE17ED-521C-D1B9-59B9-E5B33EF8ABDC}"/>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83E762A0-76B6-DF47-BC78-2330CB1AF50B}" type="datetimeFigureOut">
              <a:rPr lang="es-GT" smtClean="0"/>
              <a:t>5/06/24</a:t>
            </a:fld>
            <a:endParaRPr lang="es-GT"/>
          </a:p>
        </p:txBody>
      </p:sp>
      <p:sp>
        <p:nvSpPr>
          <p:cNvPr id="4" name="Marcador de pie de página 3">
            <a:extLst>
              <a:ext uri="{FF2B5EF4-FFF2-40B4-BE49-F238E27FC236}">
                <a16:creationId xmlns:a16="http://schemas.microsoft.com/office/drawing/2014/main" id="{0414EC6E-90A1-6588-FFD7-A9D3C26D646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856A9D61-AFD4-BADC-B4F9-4FAAA7C4CCF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C5DF41-7484-9D4F-9446-9C5FA06F90C0}" type="slidenum">
              <a:rPr lang="es-GT" smtClean="0"/>
              <a:t>‹Nº›</a:t>
            </a:fld>
            <a:endParaRPr lang="es-GT"/>
          </a:p>
        </p:txBody>
      </p:sp>
    </p:spTree>
    <p:extLst>
      <p:ext uri="{BB962C8B-B14F-4D97-AF65-F5344CB8AC3E}">
        <p14:creationId xmlns:p14="http://schemas.microsoft.com/office/powerpoint/2010/main" val="3865629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s-GT"/>
          </a:p>
        </p:txBody>
      </p:sp>
      <p:sp>
        <p:nvSpPr>
          <p:cNvPr id="3" name="Marcador de fecha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7367E5D-BAFD-3A4B-8D15-D1DD9EB5786F}" type="datetimeFigureOut">
              <a:rPr lang="es-GT" smtClean="0"/>
              <a:t>5/06/24</a:t>
            </a:fld>
            <a:endParaRPr lang="es-GT"/>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a:p>
        </p:txBody>
      </p:sp>
      <p:sp>
        <p:nvSpPr>
          <p:cNvPr id="5" name="Marcador de notas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A35F8A-63FD-8B46-82DB-15B9A3FFB506}" type="slidenum">
              <a:rPr lang="es-GT" smtClean="0"/>
              <a:t>‹Nº›</a:t>
            </a:fld>
            <a:endParaRPr lang="es-GT"/>
          </a:p>
        </p:txBody>
      </p:sp>
    </p:spTree>
    <p:extLst>
      <p:ext uri="{BB962C8B-B14F-4D97-AF65-F5344CB8AC3E}">
        <p14:creationId xmlns:p14="http://schemas.microsoft.com/office/powerpoint/2010/main" val="214452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C26AE-387A-9AB9-2A95-86BDB792BAB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8BE01C6F-6D79-014B-9022-D49F00870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70714E43-47D6-F7C5-14BD-F1388FAECD06}"/>
              </a:ext>
            </a:extLst>
          </p:cNvPr>
          <p:cNvSpPr>
            <a:spLocks noGrp="1"/>
          </p:cNvSpPr>
          <p:nvPr>
            <p:ph type="dt" sz="half" idx="10"/>
          </p:nvPr>
        </p:nvSpPr>
        <p:spPr/>
        <p:txBody>
          <a:bodyPr/>
          <a:lstStyle/>
          <a:p>
            <a:fld id="{7A8A0F9A-E83C-754A-8EA1-9DC761BD9DC7}" type="datetimeFigureOut">
              <a:rPr lang="es-GT" smtClean="0"/>
              <a:t>5/06/24</a:t>
            </a:fld>
            <a:endParaRPr lang="es-GT"/>
          </a:p>
        </p:txBody>
      </p:sp>
      <p:sp>
        <p:nvSpPr>
          <p:cNvPr id="5" name="Marcador de pie de página 4">
            <a:extLst>
              <a:ext uri="{FF2B5EF4-FFF2-40B4-BE49-F238E27FC236}">
                <a16:creationId xmlns:a16="http://schemas.microsoft.com/office/drawing/2014/main" id="{99BCDB39-6BC9-CC74-2EC9-CFA02B6E6CE8}"/>
              </a:ext>
            </a:extLst>
          </p:cNvPr>
          <p:cNvSpPr>
            <a:spLocks noGrp="1"/>
          </p:cNvSpPr>
          <p:nvPr>
            <p:ph type="ftr" sz="quarter" idx="11"/>
          </p:nvPr>
        </p:nvSpPr>
        <p:spPr>
          <a:xfrm>
            <a:off x="4038600" y="6356350"/>
            <a:ext cx="4114800" cy="365125"/>
          </a:xfrm>
          <a:prstGeom prst="rect">
            <a:avLst/>
          </a:prstGeom>
        </p:spPr>
        <p:txBody>
          <a:bodyPr/>
          <a:lstStyle/>
          <a:p>
            <a:endParaRPr lang="es-GT"/>
          </a:p>
        </p:txBody>
      </p:sp>
      <p:sp>
        <p:nvSpPr>
          <p:cNvPr id="6" name="Marcador de número de diapositiva 5">
            <a:extLst>
              <a:ext uri="{FF2B5EF4-FFF2-40B4-BE49-F238E27FC236}">
                <a16:creationId xmlns:a16="http://schemas.microsoft.com/office/drawing/2014/main" id="{167D4683-9AD9-AB8D-D8D2-67DE05443766}"/>
              </a:ext>
            </a:extLst>
          </p:cNvPr>
          <p:cNvSpPr>
            <a:spLocks noGrp="1"/>
          </p:cNvSpPr>
          <p:nvPr>
            <p:ph type="sldNum" sz="quarter" idx="12"/>
          </p:nvPr>
        </p:nvSpPr>
        <p:spPr/>
        <p:txBody>
          <a:bodyPr/>
          <a:lstStyle/>
          <a:p>
            <a:fld id="{50E7697B-F58C-734F-B857-A762A8B9FE44}" type="slidenum">
              <a:rPr lang="es-GT" smtClean="0"/>
              <a:t>‹Nº›</a:t>
            </a:fld>
            <a:endParaRPr lang="es-GT"/>
          </a:p>
        </p:txBody>
      </p:sp>
      <p:pic>
        <p:nvPicPr>
          <p:cNvPr id="12" name="Imagen 11">
            <a:extLst>
              <a:ext uri="{FF2B5EF4-FFF2-40B4-BE49-F238E27FC236}">
                <a16:creationId xmlns:a16="http://schemas.microsoft.com/office/drawing/2014/main" id="{620377CC-94E5-06CB-5D8A-8182087061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0103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A8C78-80B4-CE34-F41E-EC30979CF3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Marcador de fecha 3">
            <a:extLst>
              <a:ext uri="{FF2B5EF4-FFF2-40B4-BE49-F238E27FC236}">
                <a16:creationId xmlns:a16="http://schemas.microsoft.com/office/drawing/2014/main" id="{0F7DC004-3A26-8951-02CF-2E653F626439}"/>
              </a:ext>
            </a:extLst>
          </p:cNvPr>
          <p:cNvSpPr>
            <a:spLocks noGrp="1"/>
          </p:cNvSpPr>
          <p:nvPr>
            <p:ph type="dt" sz="half" idx="10"/>
          </p:nvPr>
        </p:nvSpPr>
        <p:spPr/>
        <p:txBody>
          <a:bodyPr/>
          <a:lstStyle/>
          <a:p>
            <a:fld id="{7A8A0F9A-E83C-754A-8EA1-9DC761BD9DC7}" type="datetimeFigureOut">
              <a:rPr lang="es-GT" smtClean="0"/>
              <a:t>5/06/24</a:t>
            </a:fld>
            <a:endParaRPr lang="es-GT"/>
          </a:p>
        </p:txBody>
      </p:sp>
      <p:sp>
        <p:nvSpPr>
          <p:cNvPr id="5" name="Marcador de pie de página 4">
            <a:extLst>
              <a:ext uri="{FF2B5EF4-FFF2-40B4-BE49-F238E27FC236}">
                <a16:creationId xmlns:a16="http://schemas.microsoft.com/office/drawing/2014/main" id="{D8B42A35-5E08-D9A3-0D3A-BC6F8B0A9903}"/>
              </a:ext>
            </a:extLst>
          </p:cNvPr>
          <p:cNvSpPr>
            <a:spLocks noGrp="1"/>
          </p:cNvSpPr>
          <p:nvPr>
            <p:ph type="ftr" sz="quarter" idx="11"/>
          </p:nvPr>
        </p:nvSpPr>
        <p:spPr>
          <a:xfrm>
            <a:off x="4038600" y="6356350"/>
            <a:ext cx="4114800" cy="365125"/>
          </a:xfrm>
          <a:prstGeom prst="rect">
            <a:avLst/>
          </a:prstGeom>
        </p:spPr>
        <p:txBody>
          <a:bodyPr/>
          <a:lstStyle/>
          <a:p>
            <a:endParaRPr lang="es-GT"/>
          </a:p>
        </p:txBody>
      </p:sp>
      <p:sp>
        <p:nvSpPr>
          <p:cNvPr id="6" name="Marcador de número de diapositiva 5">
            <a:extLst>
              <a:ext uri="{FF2B5EF4-FFF2-40B4-BE49-F238E27FC236}">
                <a16:creationId xmlns:a16="http://schemas.microsoft.com/office/drawing/2014/main" id="{060978B3-6DEB-2362-52C0-4F6C9046FA0F}"/>
              </a:ext>
            </a:extLst>
          </p:cNvPr>
          <p:cNvSpPr>
            <a:spLocks noGrp="1"/>
          </p:cNvSpPr>
          <p:nvPr>
            <p:ph type="sldNum" sz="quarter" idx="12"/>
          </p:nvPr>
        </p:nvSpPr>
        <p:spPr/>
        <p:txBody>
          <a:bodyPr/>
          <a:lstStyle/>
          <a:p>
            <a:fld id="{50E7697B-F58C-734F-B857-A762A8B9FE44}" type="slidenum">
              <a:rPr lang="es-GT" smtClean="0"/>
              <a:t>‹Nº›</a:t>
            </a:fld>
            <a:endParaRPr lang="es-GT"/>
          </a:p>
        </p:txBody>
      </p:sp>
      <p:sp>
        <p:nvSpPr>
          <p:cNvPr id="9" name="Título 1">
            <a:extLst>
              <a:ext uri="{FF2B5EF4-FFF2-40B4-BE49-F238E27FC236}">
                <a16:creationId xmlns:a16="http://schemas.microsoft.com/office/drawing/2014/main" id="{35801995-CF37-7530-3C0D-618A4C545D15}"/>
              </a:ext>
            </a:extLst>
          </p:cNvPr>
          <p:cNvSpPr>
            <a:spLocks noGrp="1"/>
          </p:cNvSpPr>
          <p:nvPr>
            <p:ph type="title"/>
          </p:nvPr>
        </p:nvSpPr>
        <p:spPr>
          <a:xfrm>
            <a:off x="838200" y="1798320"/>
            <a:ext cx="10515600" cy="613091"/>
          </a:xfrm>
        </p:spPr>
        <p:txBody>
          <a:bodyPr>
            <a:normAutofit/>
          </a:bodyPr>
          <a:lstStyle>
            <a:lvl1pPr>
              <a:defRPr sz="2400"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Haz clic para modificar el estilo de título del patrón</a:t>
            </a:r>
            <a:endParaRPr lang="es-GT" dirty="0"/>
          </a:p>
        </p:txBody>
      </p:sp>
      <p:sp>
        <p:nvSpPr>
          <p:cNvPr id="10" name="Marcador de contenido 2">
            <a:extLst>
              <a:ext uri="{FF2B5EF4-FFF2-40B4-BE49-F238E27FC236}">
                <a16:creationId xmlns:a16="http://schemas.microsoft.com/office/drawing/2014/main" id="{E93AC83E-82F2-E742-C55C-C7E025E7E119}"/>
              </a:ext>
            </a:extLst>
          </p:cNvPr>
          <p:cNvSpPr>
            <a:spLocks noGrp="1"/>
          </p:cNvSpPr>
          <p:nvPr>
            <p:ph idx="1"/>
          </p:nvPr>
        </p:nvSpPr>
        <p:spPr>
          <a:xfrm>
            <a:off x="838200" y="2477609"/>
            <a:ext cx="10515600" cy="3281363"/>
          </a:xfrm>
        </p:spPr>
        <p:txBody>
          <a:bodyPr>
            <a:normAutofit/>
          </a:bodyPr>
          <a:lstStyle>
            <a:lvl1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vl2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2pPr>
            <a:lvl3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3pPr>
            <a:lvl4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4pPr>
            <a:lvl5pPr>
              <a:defRPr sz="16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Tree>
    <p:extLst>
      <p:ext uri="{BB962C8B-B14F-4D97-AF65-F5344CB8AC3E}">
        <p14:creationId xmlns:p14="http://schemas.microsoft.com/office/powerpoint/2010/main" val="343944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9286DF-44B8-9360-C731-565F15EF2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A1D1A0FD-85F6-240F-5E4E-3F181A88A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24F3A4C-B826-D8E2-C754-2459D2482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A0F9A-E83C-754A-8EA1-9DC761BD9DC7}" type="datetimeFigureOut">
              <a:rPr lang="es-GT" smtClean="0"/>
              <a:t>5/06/24</a:t>
            </a:fld>
            <a:endParaRPr lang="es-GT"/>
          </a:p>
        </p:txBody>
      </p:sp>
      <p:sp>
        <p:nvSpPr>
          <p:cNvPr id="6" name="Marcador de número de diapositiva 5">
            <a:extLst>
              <a:ext uri="{FF2B5EF4-FFF2-40B4-BE49-F238E27FC236}">
                <a16:creationId xmlns:a16="http://schemas.microsoft.com/office/drawing/2014/main" id="{C9976098-B796-CFDF-3969-B59D9F8C7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7697B-F58C-734F-B857-A762A8B9FE44}" type="slidenum">
              <a:rPr lang="es-GT" smtClean="0"/>
              <a:t>‹Nº›</a:t>
            </a:fld>
            <a:endParaRPr lang="es-GT"/>
          </a:p>
        </p:txBody>
      </p:sp>
      <p:sp>
        <p:nvSpPr>
          <p:cNvPr id="7" name="Marcador de pie de página 6">
            <a:extLst>
              <a:ext uri="{FF2B5EF4-FFF2-40B4-BE49-F238E27FC236}">
                <a16:creationId xmlns:a16="http://schemas.microsoft.com/office/drawing/2014/main" id="{EDCAF2DB-6742-B1E2-D155-EDD7C939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Tree>
    <p:extLst>
      <p:ext uri="{BB962C8B-B14F-4D97-AF65-F5344CB8AC3E}">
        <p14:creationId xmlns:p14="http://schemas.microsoft.com/office/powerpoint/2010/main" val="2692272606"/>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0.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1.png"/><Relationship Id="rId5" Type="http://schemas.openxmlformats.org/officeDocument/2006/relationships/tags" Target="../tags/tag17.xml"/><Relationship Id="rId10" Type="http://schemas.openxmlformats.org/officeDocument/2006/relationships/image" Target="../media/image20.png"/><Relationship Id="rId4" Type="http://schemas.openxmlformats.org/officeDocument/2006/relationships/tags" Target="../tags/tag16.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67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18 Conector recto">
            <a:extLst>
              <a:ext uri="{FF2B5EF4-FFF2-40B4-BE49-F238E27FC236}">
                <a16:creationId xmlns:a16="http://schemas.microsoft.com/office/drawing/2014/main" id="{118F6F49-3107-4D8A-A91D-1AFE3098ECCC}"/>
              </a:ext>
            </a:extLst>
          </p:cNvPr>
          <p:cNvCxnSpPr>
            <a:cxnSpLocks/>
          </p:cNvCxnSpPr>
          <p:nvPr/>
        </p:nvCxnSpPr>
        <p:spPr>
          <a:xfrm>
            <a:off x="7392684" y="1293023"/>
            <a:ext cx="0" cy="4922837"/>
          </a:xfrm>
          <a:prstGeom prst="line">
            <a:avLst/>
          </a:prstGeom>
          <a:ln>
            <a:solidFill>
              <a:srgbClr val="92D050"/>
            </a:solidFill>
            <a:prstDash val="dash"/>
          </a:ln>
        </p:spPr>
        <p:style>
          <a:lnRef idx="3">
            <a:schemeClr val="accent1"/>
          </a:lnRef>
          <a:fillRef idx="0">
            <a:schemeClr val="accent1"/>
          </a:fillRef>
          <a:effectRef idx="2">
            <a:schemeClr val="accent1"/>
          </a:effectRef>
          <a:fontRef idx="minor">
            <a:schemeClr val="tx1"/>
          </a:fontRef>
        </p:style>
      </p:cxnSp>
      <p:cxnSp>
        <p:nvCxnSpPr>
          <p:cNvPr id="92" name="18 Conector recto">
            <a:extLst>
              <a:ext uri="{FF2B5EF4-FFF2-40B4-BE49-F238E27FC236}">
                <a16:creationId xmlns:a16="http://schemas.microsoft.com/office/drawing/2014/main" id="{B799345E-691F-4499-9726-251E106F0268}"/>
              </a:ext>
            </a:extLst>
          </p:cNvPr>
          <p:cNvCxnSpPr>
            <a:cxnSpLocks/>
          </p:cNvCxnSpPr>
          <p:nvPr/>
        </p:nvCxnSpPr>
        <p:spPr>
          <a:xfrm>
            <a:off x="2647273" y="2244177"/>
            <a:ext cx="0" cy="3792055"/>
          </a:xfrm>
          <a:prstGeom prst="line">
            <a:avLst/>
          </a:prstGeom>
          <a:ln>
            <a:solidFill>
              <a:srgbClr val="92D050"/>
            </a:solidFill>
            <a:prstDash val="dash"/>
          </a:ln>
        </p:spPr>
        <p:style>
          <a:lnRef idx="3">
            <a:schemeClr val="accent1"/>
          </a:lnRef>
          <a:fillRef idx="0">
            <a:schemeClr val="accent1"/>
          </a:fillRef>
          <a:effectRef idx="2">
            <a:schemeClr val="accent1"/>
          </a:effectRef>
          <a:fontRef idx="minor">
            <a:schemeClr val="tx1"/>
          </a:fontRef>
        </p:style>
      </p:cxnSp>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26" name="Rectángulo 25">
            <a:extLst>
              <a:ext uri="{FF2B5EF4-FFF2-40B4-BE49-F238E27FC236}">
                <a16:creationId xmlns:a16="http://schemas.microsoft.com/office/drawing/2014/main" id="{50824BB6-64CE-411A-A34A-A73463EDB2A3}"/>
              </a:ext>
            </a:extLst>
          </p:cNvPr>
          <p:cNvSpPr/>
          <p:nvPr/>
        </p:nvSpPr>
        <p:spPr>
          <a:xfrm>
            <a:off x="2310353" y="1431400"/>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21" name="Rectángulo 20">
            <a:extLst>
              <a:ext uri="{FF2B5EF4-FFF2-40B4-BE49-F238E27FC236}">
                <a16:creationId xmlns:a16="http://schemas.microsoft.com/office/drawing/2014/main" id="{2D094505-17FF-4B7C-A9E0-1B077B2D541B}"/>
              </a:ext>
            </a:extLst>
          </p:cNvPr>
          <p:cNvSpPr/>
          <p:nvPr/>
        </p:nvSpPr>
        <p:spPr>
          <a:xfrm>
            <a:off x="1517870" y="1077457"/>
            <a:ext cx="2753892" cy="400110"/>
          </a:xfrm>
          <a:prstGeom prst="rect">
            <a:avLst/>
          </a:prstGeom>
        </p:spPr>
        <p:txBody>
          <a:bodyPr wrap="square">
            <a:spAutoFit/>
          </a:bodyPr>
          <a:lstStyle/>
          <a:p>
            <a:r>
              <a:rPr lang="es-MX" sz="2000" b="1" dirty="0">
                <a:solidFill>
                  <a:srgbClr val="192854"/>
                </a:solidFill>
                <a:latin typeface="Altivo Light" panose="020B0000000000000000" pitchFamily="34" charset="77"/>
              </a:rPr>
              <a:t>Proceso de Formulación</a:t>
            </a:r>
          </a:p>
        </p:txBody>
      </p:sp>
      <p:pic>
        <p:nvPicPr>
          <p:cNvPr id="2" name="Imagen 1">
            <a:extLst>
              <a:ext uri="{FF2B5EF4-FFF2-40B4-BE49-F238E27FC236}">
                <a16:creationId xmlns:a16="http://schemas.microsoft.com/office/drawing/2014/main" id="{CF791CED-3C87-4681-83F7-9BC80AC46C8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9157" y="1155310"/>
            <a:ext cx="724806" cy="724806"/>
          </a:xfrm>
          <a:prstGeom prst="rect">
            <a:avLst/>
          </a:prstGeom>
        </p:spPr>
      </p:pic>
      <p:sp>
        <p:nvSpPr>
          <p:cNvPr id="43" name="Elipse 42">
            <a:extLst>
              <a:ext uri="{FF2B5EF4-FFF2-40B4-BE49-F238E27FC236}">
                <a16:creationId xmlns:a16="http://schemas.microsoft.com/office/drawing/2014/main" id="{A2F5A696-5AD8-486D-B6CF-12BAE79ADB7F}"/>
              </a:ext>
            </a:extLst>
          </p:cNvPr>
          <p:cNvSpPr/>
          <p:nvPr/>
        </p:nvSpPr>
        <p:spPr>
          <a:xfrm>
            <a:off x="2465796" y="2325890"/>
            <a:ext cx="345588" cy="3455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44" name="OTLSHAPE_T_13886f737e184c6d9943da5121ddddd8_Title">
            <a:extLst>
              <a:ext uri="{FF2B5EF4-FFF2-40B4-BE49-F238E27FC236}">
                <a16:creationId xmlns:a16="http://schemas.microsoft.com/office/drawing/2014/main" id="{05071AF2-1A9F-4952-92ED-CCF29F5FDD11}"/>
              </a:ext>
            </a:extLst>
          </p:cNvPr>
          <p:cNvSpPr txBox="1"/>
          <p:nvPr>
            <p:custDataLst>
              <p:tags r:id="rId1"/>
            </p:custDataLst>
          </p:nvPr>
        </p:nvSpPr>
        <p:spPr>
          <a:xfrm>
            <a:off x="2961466" y="2418223"/>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Recepción de los Anteproyectos de Presupuesto</a:t>
            </a:r>
          </a:p>
        </p:txBody>
      </p:sp>
      <p:cxnSp>
        <p:nvCxnSpPr>
          <p:cNvPr id="45" name="Conector recto 44">
            <a:extLst>
              <a:ext uri="{FF2B5EF4-FFF2-40B4-BE49-F238E27FC236}">
                <a16:creationId xmlns:a16="http://schemas.microsoft.com/office/drawing/2014/main" id="{D91BD610-9D2B-4643-B9F3-521047711D19}"/>
              </a:ext>
            </a:extLst>
          </p:cNvPr>
          <p:cNvCxnSpPr>
            <a:cxnSpLocks/>
          </p:cNvCxnSpPr>
          <p:nvPr/>
        </p:nvCxnSpPr>
        <p:spPr>
          <a:xfrm>
            <a:off x="2961466" y="3080369"/>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Elipse 50">
            <a:extLst>
              <a:ext uri="{FF2B5EF4-FFF2-40B4-BE49-F238E27FC236}">
                <a16:creationId xmlns:a16="http://schemas.microsoft.com/office/drawing/2014/main" id="{80F9641D-7C2B-477D-A2EA-481E20797536}"/>
              </a:ext>
            </a:extLst>
          </p:cNvPr>
          <p:cNvSpPr/>
          <p:nvPr/>
        </p:nvSpPr>
        <p:spPr>
          <a:xfrm>
            <a:off x="2465796" y="3284324"/>
            <a:ext cx="345588" cy="345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59" name="OTLSHAPE_T_13886f737e184c6d9943da5121ddddd8_Title">
            <a:extLst>
              <a:ext uri="{FF2B5EF4-FFF2-40B4-BE49-F238E27FC236}">
                <a16:creationId xmlns:a16="http://schemas.microsoft.com/office/drawing/2014/main" id="{40D4EEE8-772B-4A8D-8B66-C5104EA3362D}"/>
              </a:ext>
            </a:extLst>
          </p:cNvPr>
          <p:cNvSpPr txBox="1"/>
          <p:nvPr>
            <p:custDataLst>
              <p:tags r:id="rId2"/>
            </p:custDataLst>
          </p:nvPr>
        </p:nvSpPr>
        <p:spPr>
          <a:xfrm>
            <a:off x="2961466" y="3562786"/>
            <a:ext cx="2943712" cy="184666"/>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Análisis Preliminar de Anteproyecto</a:t>
            </a:r>
          </a:p>
        </p:txBody>
      </p:sp>
      <p:cxnSp>
        <p:nvCxnSpPr>
          <p:cNvPr id="60" name="Conector recto 59">
            <a:extLst>
              <a:ext uri="{FF2B5EF4-FFF2-40B4-BE49-F238E27FC236}">
                <a16:creationId xmlns:a16="http://schemas.microsoft.com/office/drawing/2014/main" id="{0DFE4E84-C998-4D54-B0D1-45742BC7EF7F}"/>
              </a:ext>
            </a:extLst>
          </p:cNvPr>
          <p:cNvCxnSpPr>
            <a:cxnSpLocks/>
          </p:cNvCxnSpPr>
          <p:nvPr/>
        </p:nvCxnSpPr>
        <p:spPr>
          <a:xfrm>
            <a:off x="2961466" y="4140205"/>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Elipse 68">
            <a:extLst>
              <a:ext uri="{FF2B5EF4-FFF2-40B4-BE49-F238E27FC236}">
                <a16:creationId xmlns:a16="http://schemas.microsoft.com/office/drawing/2014/main" id="{27657E9D-F6EF-4BD6-9076-8DB038906513}"/>
              </a:ext>
            </a:extLst>
          </p:cNvPr>
          <p:cNvSpPr/>
          <p:nvPr/>
        </p:nvSpPr>
        <p:spPr>
          <a:xfrm>
            <a:off x="2465796" y="4450610"/>
            <a:ext cx="345588" cy="3455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70" name="OTLSHAPE_T_13886f737e184c6d9943da5121ddddd8_Title">
            <a:extLst>
              <a:ext uri="{FF2B5EF4-FFF2-40B4-BE49-F238E27FC236}">
                <a16:creationId xmlns:a16="http://schemas.microsoft.com/office/drawing/2014/main" id="{3FA1F0C3-C761-4278-AD8A-455D630811A1}"/>
              </a:ext>
            </a:extLst>
          </p:cNvPr>
          <p:cNvSpPr txBox="1"/>
          <p:nvPr>
            <p:custDataLst>
              <p:tags r:id="rId3"/>
            </p:custDataLst>
          </p:nvPr>
        </p:nvSpPr>
        <p:spPr>
          <a:xfrm>
            <a:off x="2981662" y="4555573"/>
            <a:ext cx="2943712" cy="184666"/>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Notas de Observaciones</a:t>
            </a:r>
          </a:p>
        </p:txBody>
      </p:sp>
      <p:sp>
        <p:nvSpPr>
          <p:cNvPr id="71" name="Elipse 70">
            <a:extLst>
              <a:ext uri="{FF2B5EF4-FFF2-40B4-BE49-F238E27FC236}">
                <a16:creationId xmlns:a16="http://schemas.microsoft.com/office/drawing/2014/main" id="{059E374A-72CE-41B9-AF78-10F270118B1C}"/>
              </a:ext>
            </a:extLst>
          </p:cNvPr>
          <p:cNvSpPr/>
          <p:nvPr/>
        </p:nvSpPr>
        <p:spPr>
          <a:xfrm>
            <a:off x="2465796" y="5477196"/>
            <a:ext cx="345588" cy="34558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72" name="OTLSHAPE_T_13886f737e184c6d9943da5121ddddd8_Title">
            <a:extLst>
              <a:ext uri="{FF2B5EF4-FFF2-40B4-BE49-F238E27FC236}">
                <a16:creationId xmlns:a16="http://schemas.microsoft.com/office/drawing/2014/main" id="{4462F965-DA05-4BE7-9E12-2B7DFB58CAAB}"/>
              </a:ext>
            </a:extLst>
          </p:cNvPr>
          <p:cNvSpPr txBox="1"/>
          <p:nvPr>
            <p:custDataLst>
              <p:tags r:id="rId4"/>
            </p:custDataLst>
          </p:nvPr>
        </p:nvSpPr>
        <p:spPr>
          <a:xfrm>
            <a:off x="3057360" y="5557785"/>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Análisis, Elaboración y Revisión de Separatas</a:t>
            </a:r>
          </a:p>
        </p:txBody>
      </p:sp>
      <p:sp>
        <p:nvSpPr>
          <p:cNvPr id="73" name="Elipse 72">
            <a:extLst>
              <a:ext uri="{FF2B5EF4-FFF2-40B4-BE49-F238E27FC236}">
                <a16:creationId xmlns:a16="http://schemas.microsoft.com/office/drawing/2014/main" id="{B1BFC523-0713-49C0-8B17-BDAE02047330}"/>
              </a:ext>
            </a:extLst>
          </p:cNvPr>
          <p:cNvSpPr/>
          <p:nvPr/>
        </p:nvSpPr>
        <p:spPr>
          <a:xfrm>
            <a:off x="7222406" y="1318423"/>
            <a:ext cx="345588" cy="345588"/>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cxnSp>
        <p:nvCxnSpPr>
          <p:cNvPr id="74" name="Conector recto 73">
            <a:extLst>
              <a:ext uri="{FF2B5EF4-FFF2-40B4-BE49-F238E27FC236}">
                <a16:creationId xmlns:a16="http://schemas.microsoft.com/office/drawing/2014/main" id="{46EC84DB-E34B-42D7-921F-20143A8661E2}"/>
              </a:ext>
            </a:extLst>
          </p:cNvPr>
          <p:cNvCxnSpPr>
            <a:cxnSpLocks/>
          </p:cNvCxnSpPr>
          <p:nvPr/>
        </p:nvCxnSpPr>
        <p:spPr>
          <a:xfrm>
            <a:off x="2961466" y="5190279"/>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OTLSHAPE_T_13886f737e184c6d9943da5121ddddd8_Title">
            <a:extLst>
              <a:ext uri="{FF2B5EF4-FFF2-40B4-BE49-F238E27FC236}">
                <a16:creationId xmlns:a16="http://schemas.microsoft.com/office/drawing/2014/main" id="{5F980AC8-EBFE-4862-83DB-A2317D4B732B}"/>
              </a:ext>
            </a:extLst>
          </p:cNvPr>
          <p:cNvSpPr txBox="1"/>
          <p:nvPr>
            <p:custDataLst>
              <p:tags r:id="rId5"/>
            </p:custDataLst>
          </p:nvPr>
        </p:nvSpPr>
        <p:spPr>
          <a:xfrm>
            <a:off x="7758678" y="1595422"/>
            <a:ext cx="2943712" cy="553998"/>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Consolidación del Proyecto Presupuesto General de Ingresos y Egresos del Estado Preliminar</a:t>
            </a:r>
          </a:p>
        </p:txBody>
      </p:sp>
      <p:sp>
        <p:nvSpPr>
          <p:cNvPr id="84" name="OTLSHAPE_T_13886f737e184c6d9943da5121ddddd8_Title">
            <a:extLst>
              <a:ext uri="{FF2B5EF4-FFF2-40B4-BE49-F238E27FC236}">
                <a16:creationId xmlns:a16="http://schemas.microsoft.com/office/drawing/2014/main" id="{11AE125B-3C83-4215-B909-47FD5A29927C}"/>
              </a:ext>
            </a:extLst>
          </p:cNvPr>
          <p:cNvSpPr txBox="1"/>
          <p:nvPr>
            <p:custDataLst>
              <p:tags r:id="rId6"/>
            </p:custDataLst>
          </p:nvPr>
        </p:nvSpPr>
        <p:spPr>
          <a:xfrm>
            <a:off x="7758678" y="4519199"/>
            <a:ext cx="2943712" cy="553998"/>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Elaboración del Proyecto del Programa de Inversión Física, Transferencias de Capital e Inversión Financiera</a:t>
            </a:r>
          </a:p>
        </p:txBody>
      </p:sp>
      <p:sp>
        <p:nvSpPr>
          <p:cNvPr id="85" name="Elipse 84">
            <a:extLst>
              <a:ext uri="{FF2B5EF4-FFF2-40B4-BE49-F238E27FC236}">
                <a16:creationId xmlns:a16="http://schemas.microsoft.com/office/drawing/2014/main" id="{D5BBF4F0-AABE-47F9-B38C-1118FE07EC36}"/>
              </a:ext>
            </a:extLst>
          </p:cNvPr>
          <p:cNvSpPr/>
          <p:nvPr/>
        </p:nvSpPr>
        <p:spPr>
          <a:xfrm>
            <a:off x="7207583" y="4360908"/>
            <a:ext cx="345588" cy="345588"/>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cxnSp>
        <p:nvCxnSpPr>
          <p:cNvPr id="86" name="Conector recto 85">
            <a:extLst>
              <a:ext uri="{FF2B5EF4-FFF2-40B4-BE49-F238E27FC236}">
                <a16:creationId xmlns:a16="http://schemas.microsoft.com/office/drawing/2014/main" id="{E7CA0BC2-F9BB-4886-87EF-56D087B97BAD}"/>
              </a:ext>
            </a:extLst>
          </p:cNvPr>
          <p:cNvCxnSpPr>
            <a:cxnSpLocks/>
          </p:cNvCxnSpPr>
          <p:nvPr/>
        </p:nvCxnSpPr>
        <p:spPr>
          <a:xfrm>
            <a:off x="7758678" y="4123673"/>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OTLSHAPE_T_13886f737e184c6d9943da5121ddddd8_Title">
            <a:extLst>
              <a:ext uri="{FF2B5EF4-FFF2-40B4-BE49-F238E27FC236}">
                <a16:creationId xmlns:a16="http://schemas.microsoft.com/office/drawing/2014/main" id="{C45E997C-2C9D-4026-9FDE-4EA69E6BD3D4}"/>
              </a:ext>
            </a:extLst>
          </p:cNvPr>
          <p:cNvSpPr txBox="1"/>
          <p:nvPr>
            <p:custDataLst>
              <p:tags r:id="rId7"/>
            </p:custDataLst>
          </p:nvPr>
        </p:nvSpPr>
        <p:spPr>
          <a:xfrm>
            <a:off x="7758677" y="2998960"/>
            <a:ext cx="2943712" cy="738664"/>
          </a:xfrm>
          <a:prstGeom prst="rect">
            <a:avLst/>
          </a:prstGeom>
          <a:noFill/>
        </p:spPr>
        <p:txBody>
          <a:bodyPr vert="horz" wrap="square" lIns="0" tIns="0" rIns="0" bIns="0" rtlCol="0" anchor="ctr" anchorCtr="0">
            <a:spAutoFit/>
          </a:bodyPr>
          <a:lstStyle/>
          <a:p>
            <a:pPr algn="ctr"/>
            <a:r>
              <a:rPr lang="es-GT" sz="1200" b="1" spc="-4" dirty="0">
                <a:latin typeface="Helvetica CondensedLight" panose="020B0506000000000000" pitchFamily="34" charset="0"/>
              </a:rPr>
              <a:t>Validación del Proyecto Presupuesto General de Ingresos y Egresos anual y multianual (carga en los sistemas financieros y documento físico)</a:t>
            </a:r>
          </a:p>
        </p:txBody>
      </p:sp>
      <p:cxnSp>
        <p:nvCxnSpPr>
          <p:cNvPr id="88" name="Conector recto 87">
            <a:extLst>
              <a:ext uri="{FF2B5EF4-FFF2-40B4-BE49-F238E27FC236}">
                <a16:creationId xmlns:a16="http://schemas.microsoft.com/office/drawing/2014/main" id="{FD7C2A72-EF68-4543-94B7-956393061817}"/>
              </a:ext>
            </a:extLst>
          </p:cNvPr>
          <p:cNvCxnSpPr>
            <a:cxnSpLocks/>
          </p:cNvCxnSpPr>
          <p:nvPr/>
        </p:nvCxnSpPr>
        <p:spPr>
          <a:xfrm>
            <a:off x="7758678" y="5390218"/>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OTLSHAPE_M_8a16e77c1d094f13931905ec7a73ece8_Shape">
            <a:extLst>
              <a:ext uri="{FF2B5EF4-FFF2-40B4-BE49-F238E27FC236}">
                <a16:creationId xmlns:a16="http://schemas.microsoft.com/office/drawing/2014/main" id="{044D61F1-7745-471A-B120-3FAFC2CC26C0}"/>
              </a:ext>
            </a:extLst>
          </p:cNvPr>
          <p:cNvSpPr/>
          <p:nvPr>
            <p:custDataLst>
              <p:tags r:id="rId8"/>
            </p:custDataLst>
          </p:nvPr>
        </p:nvSpPr>
        <p:spPr>
          <a:xfrm rot="16200000">
            <a:off x="7380371" y="5649990"/>
            <a:ext cx="345600" cy="345600"/>
          </a:xfrm>
          <a:prstGeom prst="flowChartMerge">
            <a:avLst/>
          </a:prstGeom>
          <a:solidFill>
            <a:srgbClr val="FFFFFF"/>
          </a:solidFill>
          <a:ln w="5715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latin typeface="Helvetica CondensedLight" panose="020B0506000000000000" pitchFamily="34" charset="0"/>
            </a:endParaRPr>
          </a:p>
        </p:txBody>
      </p:sp>
      <p:sp>
        <p:nvSpPr>
          <p:cNvPr id="90" name="OTLSHAPE_T_13886f737e184c6d9943da5121ddddd8_Title">
            <a:extLst>
              <a:ext uri="{FF2B5EF4-FFF2-40B4-BE49-F238E27FC236}">
                <a16:creationId xmlns:a16="http://schemas.microsoft.com/office/drawing/2014/main" id="{5937F49F-4593-4FEC-B697-61D7F8C10D9F}"/>
              </a:ext>
            </a:extLst>
          </p:cNvPr>
          <p:cNvSpPr txBox="1"/>
          <p:nvPr>
            <p:custDataLst>
              <p:tags r:id="rId9"/>
            </p:custDataLst>
          </p:nvPr>
        </p:nvSpPr>
        <p:spPr>
          <a:xfrm>
            <a:off x="7839884" y="5672960"/>
            <a:ext cx="2862505" cy="553998"/>
          </a:xfrm>
          <a:prstGeom prst="rect">
            <a:avLst/>
          </a:prstGeom>
          <a:noFill/>
        </p:spPr>
        <p:txBody>
          <a:bodyPr vert="horz" wrap="square" lIns="0" tIns="0" rIns="0" bIns="0" rtlCol="0" anchor="ctr" anchorCtr="0">
            <a:spAutoFit/>
          </a:bodyPr>
          <a:lstStyle/>
          <a:p>
            <a:pPr algn="ctr"/>
            <a:r>
              <a:rPr lang="es-GT" sz="1200" b="1" dirty="0">
                <a:latin typeface="Helvetica CondensedLight" panose="020B0506000000000000" pitchFamily="34" charset="0"/>
              </a:rPr>
              <a:t>Entrega de Proyecto de Presupuesto al Congreso de la República de Guatemala</a:t>
            </a:r>
          </a:p>
        </p:txBody>
      </p:sp>
      <p:sp>
        <p:nvSpPr>
          <p:cNvPr id="91" name="OTLSHAPE_M_8a16e77c1d094f13931905ec7a73ece8_Shape">
            <a:extLst>
              <a:ext uri="{FF2B5EF4-FFF2-40B4-BE49-F238E27FC236}">
                <a16:creationId xmlns:a16="http://schemas.microsoft.com/office/drawing/2014/main" id="{C413DE6F-4AC5-44B3-833B-FEA6B093E578}"/>
              </a:ext>
            </a:extLst>
          </p:cNvPr>
          <p:cNvSpPr/>
          <p:nvPr>
            <p:custDataLst>
              <p:tags r:id="rId10"/>
            </p:custDataLst>
          </p:nvPr>
        </p:nvSpPr>
        <p:spPr>
          <a:xfrm rot="16200000">
            <a:off x="7263395" y="2734769"/>
            <a:ext cx="345600" cy="345600"/>
          </a:xfrm>
          <a:prstGeom prst="flowChartMerge">
            <a:avLst/>
          </a:prstGeom>
          <a:solidFill>
            <a:schemeClr val="accent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latin typeface="Helvetica CondensedLight" panose="020B0506000000000000" pitchFamily="34" charset="0"/>
            </a:endParaRPr>
          </a:p>
        </p:txBody>
      </p:sp>
      <p:cxnSp>
        <p:nvCxnSpPr>
          <p:cNvPr id="29" name="Conector recto 28">
            <a:extLst>
              <a:ext uri="{FF2B5EF4-FFF2-40B4-BE49-F238E27FC236}">
                <a16:creationId xmlns:a16="http://schemas.microsoft.com/office/drawing/2014/main" id="{E46AC786-E4B1-4864-A2D6-85B48131905F}"/>
              </a:ext>
            </a:extLst>
          </p:cNvPr>
          <p:cNvCxnSpPr>
            <a:cxnSpLocks/>
          </p:cNvCxnSpPr>
          <p:nvPr/>
        </p:nvCxnSpPr>
        <p:spPr>
          <a:xfrm>
            <a:off x="7725971" y="2498684"/>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48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17" name="Título 1">
            <a:extLst>
              <a:ext uri="{FF2B5EF4-FFF2-40B4-BE49-F238E27FC236}">
                <a16:creationId xmlns:a16="http://schemas.microsoft.com/office/drawing/2014/main" id="{F02E44AD-B189-4A2D-B195-FBB1CE731F0E}"/>
              </a:ext>
            </a:extLst>
          </p:cNvPr>
          <p:cNvSpPr txBox="1">
            <a:spLocks/>
          </p:cNvSpPr>
          <p:nvPr/>
        </p:nvSpPr>
        <p:spPr>
          <a:xfrm>
            <a:off x="2658332" y="1471853"/>
            <a:ext cx="1962088"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Aprobación</a:t>
            </a:r>
          </a:p>
        </p:txBody>
      </p:sp>
      <p:sp>
        <p:nvSpPr>
          <p:cNvPr id="18" name="Google Shape;258;p15">
            <a:extLst>
              <a:ext uri="{FF2B5EF4-FFF2-40B4-BE49-F238E27FC236}">
                <a16:creationId xmlns:a16="http://schemas.microsoft.com/office/drawing/2014/main" id="{CE749126-9198-4A0D-9413-41C6FFC83FF3}"/>
              </a:ext>
            </a:extLst>
          </p:cNvPr>
          <p:cNvSpPr txBox="1"/>
          <p:nvPr/>
        </p:nvSpPr>
        <p:spPr>
          <a:xfrm>
            <a:off x="1013249" y="2609616"/>
            <a:ext cx="9770181" cy="1323399"/>
          </a:xfrm>
          <a:prstGeom prst="rect">
            <a:avLst/>
          </a:prstGeom>
          <a:noFill/>
          <a:ln>
            <a:noFill/>
          </a:ln>
        </p:spPr>
        <p:txBody>
          <a:bodyPr spcFirstLastPara="1" wrap="square" lIns="91425" tIns="45700" rIns="91425" bIns="45700" anchor="t" anchorCtr="0">
            <a:spAutoFit/>
          </a:bodyPr>
          <a:lstStyle/>
          <a:p>
            <a:pPr lvl="0" algn="just"/>
            <a:r>
              <a:rPr lang="es-MX" sz="1600" dirty="0">
                <a:solidFill>
                  <a:srgbClr val="192854"/>
                </a:solidFill>
                <a:latin typeface="Altivo Regular" panose="020B0000000000000000" pitchFamily="34" charset="77"/>
                <a:ea typeface="+mj-ea"/>
                <a:cs typeface="+mj-cs"/>
                <a:sym typeface="Montserrat Medium"/>
              </a:rPr>
              <a:t>Se realiza en la Comisión de Finanzas Públicas y Moneda del Congreso de la República, para emitir dictamen y traslado al pleno del Congreso para aprobación, improbación o modificación. </a:t>
            </a:r>
          </a:p>
          <a:p>
            <a:pPr lvl="0" algn="just"/>
            <a:endParaRPr lang="es-MX" sz="1600" dirty="0">
              <a:solidFill>
                <a:srgbClr val="192854"/>
              </a:solidFill>
              <a:latin typeface="Altivo Regular" panose="020B0000000000000000" pitchFamily="34" charset="77"/>
              <a:ea typeface="+mj-ea"/>
              <a:cs typeface="+mj-cs"/>
              <a:sym typeface="Montserrat Medium"/>
            </a:endParaRPr>
          </a:p>
          <a:p>
            <a:pPr lvl="0" algn="just"/>
            <a:r>
              <a:rPr lang="es-MX" sz="1600" dirty="0">
                <a:solidFill>
                  <a:srgbClr val="192854"/>
                </a:solidFill>
                <a:latin typeface="Altivo Regular" panose="020B0000000000000000" pitchFamily="34" charset="77"/>
                <a:ea typeface="+mj-ea"/>
                <a:cs typeface="+mj-cs"/>
                <a:sym typeface="Montserrat Medium"/>
              </a:rPr>
              <a:t>Ya discutido en el pleno, el Congreso emite el Decreto que aprueba el presupuesto o caso contrario, rige el presupuesto en vigencia del año anterior. </a:t>
            </a:r>
          </a:p>
        </p:txBody>
      </p:sp>
      <p:cxnSp>
        <p:nvCxnSpPr>
          <p:cNvPr id="19" name="Conector recto 18">
            <a:extLst>
              <a:ext uri="{FF2B5EF4-FFF2-40B4-BE49-F238E27FC236}">
                <a16:creationId xmlns:a16="http://schemas.microsoft.com/office/drawing/2014/main" id="{19AE43D4-6111-47BD-9C21-FC3BBB2BC367}"/>
              </a:ext>
            </a:extLst>
          </p:cNvPr>
          <p:cNvCxnSpPr>
            <a:cxnSpLocks/>
          </p:cNvCxnSpPr>
          <p:nvPr/>
        </p:nvCxnSpPr>
        <p:spPr>
          <a:xfrm>
            <a:off x="2891582" y="2077941"/>
            <a:ext cx="1728838" cy="0"/>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20" name="2 Pentágono">
            <a:extLst>
              <a:ext uri="{FF2B5EF4-FFF2-40B4-BE49-F238E27FC236}">
                <a16:creationId xmlns:a16="http://schemas.microsoft.com/office/drawing/2014/main" id="{AAB41728-F318-4B14-9D47-874F788B45AF}"/>
              </a:ext>
            </a:extLst>
          </p:cNvPr>
          <p:cNvSpPr/>
          <p:nvPr/>
        </p:nvSpPr>
        <p:spPr>
          <a:xfrm>
            <a:off x="1381945" y="4605587"/>
            <a:ext cx="1187684" cy="520908"/>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30 de nov.</a:t>
            </a:r>
            <a:endParaRPr lang="es-GT" sz="1600" b="1" dirty="0">
              <a:solidFill>
                <a:schemeClr val="bg1"/>
              </a:solidFill>
              <a:latin typeface="Arial Narrow" panose="020B0606020202030204" pitchFamily="34" charset="0"/>
            </a:endParaRPr>
          </a:p>
        </p:txBody>
      </p:sp>
      <p:sp>
        <p:nvSpPr>
          <p:cNvPr id="21" name="Rectángulo 20">
            <a:extLst>
              <a:ext uri="{FF2B5EF4-FFF2-40B4-BE49-F238E27FC236}">
                <a16:creationId xmlns:a16="http://schemas.microsoft.com/office/drawing/2014/main" id="{F6CC1B0B-150B-417D-9AFA-711E44AAE5DF}"/>
              </a:ext>
            </a:extLst>
          </p:cNvPr>
          <p:cNvSpPr/>
          <p:nvPr/>
        </p:nvSpPr>
        <p:spPr>
          <a:xfrm>
            <a:off x="2772632" y="4542264"/>
            <a:ext cx="3323368" cy="1168461"/>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El Congreso de la República, aprueba el Presupuesto General de Ingresos y Egresos del Estado.</a:t>
            </a:r>
          </a:p>
        </p:txBody>
      </p:sp>
      <p:pic>
        <p:nvPicPr>
          <p:cNvPr id="22" name="Picture 9">
            <a:extLst>
              <a:ext uri="{FF2B5EF4-FFF2-40B4-BE49-F238E27FC236}">
                <a16:creationId xmlns:a16="http://schemas.microsoft.com/office/drawing/2014/main" id="{CE33F813-9355-4B60-9860-5838500D272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311" t="23367" r="50000" b="24705"/>
          <a:stretch/>
        </p:blipFill>
        <p:spPr bwMode="auto">
          <a:xfrm>
            <a:off x="7665190" y="5964615"/>
            <a:ext cx="1321442" cy="71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12A28FD7-4198-4973-8B56-F0A953A374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7397" y="4437017"/>
            <a:ext cx="2439696" cy="13789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Imagen 23">
            <a:extLst>
              <a:ext uri="{FF2B5EF4-FFF2-40B4-BE49-F238E27FC236}">
                <a16:creationId xmlns:a16="http://schemas.microsoft.com/office/drawing/2014/main" id="{7C9FDD5D-AB74-41FA-A4AB-428D59561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4246" y="1167228"/>
            <a:ext cx="938386" cy="938386"/>
          </a:xfrm>
          <a:prstGeom prst="rect">
            <a:avLst/>
          </a:prstGeom>
        </p:spPr>
      </p:pic>
    </p:spTree>
    <p:extLst>
      <p:ext uri="{BB962C8B-B14F-4D97-AF65-F5344CB8AC3E}">
        <p14:creationId xmlns:p14="http://schemas.microsoft.com/office/powerpoint/2010/main" val="348505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11" name="Título 1">
            <a:extLst>
              <a:ext uri="{FF2B5EF4-FFF2-40B4-BE49-F238E27FC236}">
                <a16:creationId xmlns:a16="http://schemas.microsoft.com/office/drawing/2014/main" id="{A32FEAF4-07D0-4F11-B45E-C50018600398}"/>
              </a:ext>
            </a:extLst>
          </p:cNvPr>
          <p:cNvSpPr txBox="1">
            <a:spLocks/>
          </p:cNvSpPr>
          <p:nvPr/>
        </p:nvSpPr>
        <p:spPr>
          <a:xfrm>
            <a:off x="2659904" y="1343876"/>
            <a:ext cx="1647762"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Ejecución</a:t>
            </a:r>
          </a:p>
        </p:txBody>
      </p:sp>
      <p:sp>
        <p:nvSpPr>
          <p:cNvPr id="12" name="Google Shape;258;p15">
            <a:extLst>
              <a:ext uri="{FF2B5EF4-FFF2-40B4-BE49-F238E27FC236}">
                <a16:creationId xmlns:a16="http://schemas.microsoft.com/office/drawing/2014/main" id="{5849AF28-93D3-4216-9902-C8D98ACF986F}"/>
              </a:ext>
            </a:extLst>
          </p:cNvPr>
          <p:cNvSpPr txBox="1"/>
          <p:nvPr/>
        </p:nvSpPr>
        <p:spPr>
          <a:xfrm>
            <a:off x="1006106" y="2459751"/>
            <a:ext cx="9569820" cy="830956"/>
          </a:xfrm>
          <a:prstGeom prst="rect">
            <a:avLst/>
          </a:prstGeom>
          <a:noFill/>
          <a:ln>
            <a:noFill/>
          </a:ln>
        </p:spPr>
        <p:txBody>
          <a:bodyPr spcFirstLastPara="1" wrap="square" lIns="91425" tIns="45700" rIns="91425" bIns="45700" anchor="t" anchorCtr="0">
            <a:spAutoFit/>
          </a:bodyPr>
          <a:lstStyle/>
          <a:p>
            <a:pPr lvl="0" algn="just"/>
            <a:r>
              <a:rPr lang="es-MX" sz="1600" dirty="0">
                <a:solidFill>
                  <a:srgbClr val="192854"/>
                </a:solidFill>
                <a:latin typeface="Altivo Regular" panose="020B0000000000000000" pitchFamily="34" charset="77"/>
                <a:ea typeface="+mj-ea"/>
                <a:cs typeface="+mj-cs"/>
                <a:sym typeface="Montserrat Medium"/>
              </a:rPr>
              <a:t>Se realiza a lo largo del ejercicio fiscal, es la etapa en la cual se utilizan los recursos aprobados y cumplen con todas las acciones destinadas a la utilización de los recursos humanos, materiales y financieros que les fueron asignados con el propósito de brindar bienes y servicios a la población.</a:t>
            </a:r>
          </a:p>
        </p:txBody>
      </p:sp>
      <p:cxnSp>
        <p:nvCxnSpPr>
          <p:cNvPr id="13" name="Conector recto 12">
            <a:extLst>
              <a:ext uri="{FF2B5EF4-FFF2-40B4-BE49-F238E27FC236}">
                <a16:creationId xmlns:a16="http://schemas.microsoft.com/office/drawing/2014/main" id="{4168CA48-21F1-4464-85FA-71A800EBE78F}"/>
              </a:ext>
            </a:extLst>
          </p:cNvPr>
          <p:cNvCxnSpPr>
            <a:cxnSpLocks/>
          </p:cNvCxnSpPr>
          <p:nvPr/>
        </p:nvCxnSpPr>
        <p:spPr>
          <a:xfrm flipV="1">
            <a:off x="2934487" y="1916569"/>
            <a:ext cx="1481996" cy="11507"/>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14" name="Rectángulo 13">
            <a:extLst>
              <a:ext uri="{FF2B5EF4-FFF2-40B4-BE49-F238E27FC236}">
                <a16:creationId xmlns:a16="http://schemas.microsoft.com/office/drawing/2014/main" id="{C2B0BA0F-7B06-4781-9367-29AFDC1112A7}"/>
              </a:ext>
            </a:extLst>
          </p:cNvPr>
          <p:cNvSpPr/>
          <p:nvPr/>
        </p:nvSpPr>
        <p:spPr>
          <a:xfrm>
            <a:off x="6175375" y="4071947"/>
            <a:ext cx="3799554" cy="2146627"/>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Mediante Acuerdo Gubernativo se aprueba la Distribución Analítica del Gasto. Así mismo debe considerarse los ingresos, control legal para los egresos, la aprobación de cuotas financieras, la compra de insumos, modificaciones presupuestarias. (Artículo 25 y 26 de la LOP) </a:t>
            </a:r>
          </a:p>
        </p:txBody>
      </p:sp>
      <p:sp>
        <p:nvSpPr>
          <p:cNvPr id="15" name="19 Pentágono">
            <a:extLst>
              <a:ext uri="{FF2B5EF4-FFF2-40B4-BE49-F238E27FC236}">
                <a16:creationId xmlns:a16="http://schemas.microsoft.com/office/drawing/2014/main" id="{FE43B233-A552-409B-937E-562E0B666438}"/>
              </a:ext>
            </a:extLst>
          </p:cNvPr>
          <p:cNvSpPr/>
          <p:nvPr/>
        </p:nvSpPr>
        <p:spPr>
          <a:xfrm rot="10800000" flipV="1">
            <a:off x="10060654" y="4182849"/>
            <a:ext cx="1652176" cy="752862"/>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1 de enero al 31 de diciembre</a:t>
            </a:r>
            <a:endParaRPr lang="es-GT" sz="1600" b="1" dirty="0">
              <a:solidFill>
                <a:schemeClr val="bg1"/>
              </a:solidFill>
              <a:latin typeface="Arial Narrow" panose="020B0606020202030204" pitchFamily="34" charset="0"/>
            </a:endParaRPr>
          </a:p>
        </p:txBody>
      </p:sp>
      <p:pic>
        <p:nvPicPr>
          <p:cNvPr id="16" name="Picture 4">
            <a:extLst>
              <a:ext uri="{FF2B5EF4-FFF2-40B4-BE49-F238E27FC236}">
                <a16:creationId xmlns:a16="http://schemas.microsoft.com/office/drawing/2014/main" id="{5C44D017-6D24-4E36-BDF6-2ED3A8B0FE8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61750" y="3622047"/>
            <a:ext cx="2329944" cy="1313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a:extLst>
              <a:ext uri="{FF2B5EF4-FFF2-40B4-BE49-F238E27FC236}">
                <a16:creationId xmlns:a16="http://schemas.microsoft.com/office/drawing/2014/main" id="{7FBBB87C-7AA0-4A2B-801E-7F0C777DF6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9460" y="5145260"/>
            <a:ext cx="2258980" cy="1402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upo 25">
            <a:extLst>
              <a:ext uri="{FF2B5EF4-FFF2-40B4-BE49-F238E27FC236}">
                <a16:creationId xmlns:a16="http://schemas.microsoft.com/office/drawing/2014/main" id="{4ACDC9B3-E35A-4153-9761-8D42EEA5FE90}"/>
              </a:ext>
            </a:extLst>
          </p:cNvPr>
          <p:cNvGrpSpPr/>
          <p:nvPr/>
        </p:nvGrpSpPr>
        <p:grpSpPr>
          <a:xfrm>
            <a:off x="1676608" y="1167228"/>
            <a:ext cx="915812" cy="760848"/>
            <a:chOff x="3657600" y="990600"/>
            <a:chExt cx="4876800" cy="4876800"/>
          </a:xfrm>
        </p:grpSpPr>
        <p:pic>
          <p:nvPicPr>
            <p:cNvPr id="27" name="Imagen 26">
              <a:extLst>
                <a:ext uri="{FF2B5EF4-FFF2-40B4-BE49-F238E27FC236}">
                  <a16:creationId xmlns:a16="http://schemas.microsoft.com/office/drawing/2014/main" id="{11B8ABF5-DD78-4CE3-BCA5-52DD770C9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990600"/>
              <a:ext cx="4876800" cy="4876800"/>
            </a:xfrm>
            <a:prstGeom prst="rect">
              <a:avLst/>
            </a:prstGeom>
          </p:spPr>
        </p:pic>
        <p:pic>
          <p:nvPicPr>
            <p:cNvPr id="28" name="Imagen 27">
              <a:extLst>
                <a:ext uri="{FF2B5EF4-FFF2-40B4-BE49-F238E27FC236}">
                  <a16:creationId xmlns:a16="http://schemas.microsoft.com/office/drawing/2014/main" id="{11233075-75A8-488F-96F1-660ACD35BE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8281" y="2702488"/>
              <a:ext cx="1467754" cy="1526508"/>
            </a:xfrm>
            <a:prstGeom prst="rect">
              <a:avLst/>
            </a:prstGeom>
          </p:spPr>
        </p:pic>
      </p:grpSp>
    </p:spTree>
    <p:extLst>
      <p:ext uri="{BB962C8B-B14F-4D97-AF65-F5344CB8AC3E}">
        <p14:creationId xmlns:p14="http://schemas.microsoft.com/office/powerpoint/2010/main" val="245630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17" name="Título 1">
            <a:extLst>
              <a:ext uri="{FF2B5EF4-FFF2-40B4-BE49-F238E27FC236}">
                <a16:creationId xmlns:a16="http://schemas.microsoft.com/office/drawing/2014/main" id="{3D9BEF8B-FB44-44FF-BFB7-4D6C89D29353}"/>
              </a:ext>
            </a:extLst>
          </p:cNvPr>
          <p:cNvSpPr txBox="1">
            <a:spLocks/>
          </p:cNvSpPr>
          <p:nvPr/>
        </p:nvSpPr>
        <p:spPr>
          <a:xfrm>
            <a:off x="2561479" y="1536412"/>
            <a:ext cx="4420346"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Seguimiento y Evaluación</a:t>
            </a:r>
          </a:p>
        </p:txBody>
      </p:sp>
      <p:sp>
        <p:nvSpPr>
          <p:cNvPr id="18" name="Google Shape;258;p15">
            <a:extLst>
              <a:ext uri="{FF2B5EF4-FFF2-40B4-BE49-F238E27FC236}">
                <a16:creationId xmlns:a16="http://schemas.microsoft.com/office/drawing/2014/main" id="{84F5DC41-A03E-433F-8B84-494221BB4792}"/>
              </a:ext>
            </a:extLst>
          </p:cNvPr>
          <p:cNvSpPr txBox="1"/>
          <p:nvPr/>
        </p:nvSpPr>
        <p:spPr>
          <a:xfrm>
            <a:off x="1222006" y="2652287"/>
            <a:ext cx="9569820" cy="830956"/>
          </a:xfrm>
          <a:prstGeom prst="rect">
            <a:avLst/>
          </a:prstGeom>
          <a:noFill/>
          <a:ln>
            <a:noFill/>
          </a:ln>
        </p:spPr>
        <p:txBody>
          <a:bodyPr spcFirstLastPara="1" wrap="square" lIns="91425" tIns="45700" rIns="91425" bIns="45700" anchor="t" anchorCtr="0">
            <a:spAutoFit/>
          </a:bodyPr>
          <a:lstStyle/>
          <a:p>
            <a:pPr lvl="0" algn="just"/>
            <a:r>
              <a:rPr lang="es-MX" sz="1600" dirty="0">
                <a:solidFill>
                  <a:srgbClr val="192854"/>
                </a:solidFill>
                <a:latin typeface="Altivo Regular" panose="020B0000000000000000" pitchFamily="34" charset="77"/>
                <a:ea typeface="+mj-ea"/>
                <a:cs typeface="+mj-cs"/>
                <a:sym typeface="Montserrat Medium"/>
              </a:rPr>
              <a:t>Esta etapa está orientada a revisar, corregir y mejorar las acciones que realizaron en cada Institución de manera que se califique en qué medida se alcanzaron las metas propuestas, se utilizaron los recursos, y si es necesario corregir lo que corresponda. </a:t>
            </a:r>
          </a:p>
        </p:txBody>
      </p:sp>
      <p:cxnSp>
        <p:nvCxnSpPr>
          <p:cNvPr id="19" name="Conector recto 18">
            <a:extLst>
              <a:ext uri="{FF2B5EF4-FFF2-40B4-BE49-F238E27FC236}">
                <a16:creationId xmlns:a16="http://schemas.microsoft.com/office/drawing/2014/main" id="{AC82691E-ED79-4FE8-B373-D702D0C17E95}"/>
              </a:ext>
            </a:extLst>
          </p:cNvPr>
          <p:cNvCxnSpPr>
            <a:cxnSpLocks/>
          </p:cNvCxnSpPr>
          <p:nvPr/>
        </p:nvCxnSpPr>
        <p:spPr>
          <a:xfrm flipV="1">
            <a:off x="2836062" y="2120612"/>
            <a:ext cx="3945738" cy="1"/>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20" name="Rectángulo 19">
            <a:extLst>
              <a:ext uri="{FF2B5EF4-FFF2-40B4-BE49-F238E27FC236}">
                <a16:creationId xmlns:a16="http://schemas.microsoft.com/office/drawing/2014/main" id="{BE68BF9A-64D8-407C-912E-CBC4FB661ADA}"/>
              </a:ext>
            </a:extLst>
          </p:cNvPr>
          <p:cNvSpPr/>
          <p:nvPr/>
        </p:nvSpPr>
        <p:spPr>
          <a:xfrm>
            <a:off x="6372225" y="3927048"/>
            <a:ext cx="3799554" cy="2146627"/>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Segeplan, presentará el informe de evaluación de la ejecución de la política general del Gobierno. (Artículo 23 del Reglamento de la LOP). </a:t>
            </a:r>
          </a:p>
          <a:p>
            <a:pPr algn="just"/>
            <a:endParaRPr lang="es-MX" sz="1600" dirty="0">
              <a:solidFill>
                <a:srgbClr val="192854"/>
              </a:solidFill>
              <a:latin typeface="Altivo Regular" panose="020B0000000000000000" pitchFamily="34" charset="77"/>
              <a:ea typeface="+mj-ea"/>
              <a:cs typeface="+mj-cs"/>
            </a:endParaRPr>
          </a:p>
          <a:p>
            <a:pPr algn="just"/>
            <a:r>
              <a:rPr lang="es-MX" sz="1600" dirty="0">
                <a:solidFill>
                  <a:srgbClr val="192854"/>
                </a:solidFill>
                <a:latin typeface="Altivo Regular" panose="020B0000000000000000" pitchFamily="34" charset="77"/>
                <a:ea typeface="+mj-ea"/>
                <a:cs typeface="+mj-cs"/>
              </a:rPr>
              <a:t>Las entidades deberán presentar de forma cuatrimestral los informes de gestión (Artículo 38 del Reglamento de la LOP). </a:t>
            </a:r>
          </a:p>
        </p:txBody>
      </p:sp>
      <p:sp>
        <p:nvSpPr>
          <p:cNvPr id="21" name="19 Pentágono">
            <a:extLst>
              <a:ext uri="{FF2B5EF4-FFF2-40B4-BE49-F238E27FC236}">
                <a16:creationId xmlns:a16="http://schemas.microsoft.com/office/drawing/2014/main" id="{CAFDFBF1-9053-431C-A623-2025E0A3874E}"/>
              </a:ext>
            </a:extLst>
          </p:cNvPr>
          <p:cNvSpPr/>
          <p:nvPr/>
        </p:nvSpPr>
        <p:spPr>
          <a:xfrm rot="10800000" flipV="1">
            <a:off x="10257504" y="4037950"/>
            <a:ext cx="1652176" cy="752862"/>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28 de febrero</a:t>
            </a:r>
            <a:endParaRPr lang="es-GT" sz="1600" b="1" dirty="0">
              <a:solidFill>
                <a:schemeClr val="bg1"/>
              </a:solidFill>
              <a:latin typeface="Arial Narrow" panose="020B0606020202030204" pitchFamily="34" charset="0"/>
            </a:endParaRPr>
          </a:p>
        </p:txBody>
      </p:sp>
      <p:pic>
        <p:nvPicPr>
          <p:cNvPr id="22" name="4 Imagen">
            <a:extLst>
              <a:ext uri="{FF2B5EF4-FFF2-40B4-BE49-F238E27FC236}">
                <a16:creationId xmlns:a16="http://schemas.microsoft.com/office/drawing/2014/main" id="{29864398-B2E9-4762-80B9-9ACCEA18B2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54758" y="3645457"/>
            <a:ext cx="2124820" cy="2290712"/>
          </a:xfrm>
          <a:prstGeom prst="rect">
            <a:avLst/>
          </a:prstGeom>
          <a:effectLst>
            <a:softEdge rad="63500"/>
          </a:effectLst>
        </p:spPr>
      </p:pic>
      <p:sp>
        <p:nvSpPr>
          <p:cNvPr id="23" name="20 Rectángulo redondeado">
            <a:extLst>
              <a:ext uri="{FF2B5EF4-FFF2-40B4-BE49-F238E27FC236}">
                <a16:creationId xmlns:a16="http://schemas.microsoft.com/office/drawing/2014/main" id="{CBD90D27-0A6E-4FE5-AB33-2188872CFCB8}"/>
              </a:ext>
            </a:extLst>
          </p:cNvPr>
          <p:cNvSpPr/>
          <p:nvPr/>
        </p:nvSpPr>
        <p:spPr bwMode="auto">
          <a:xfrm>
            <a:off x="3254758" y="5873473"/>
            <a:ext cx="2050990" cy="340519"/>
          </a:xfrm>
          <a:prstGeom prst="roundRect">
            <a:avLst/>
          </a:prstGeom>
          <a:solidFill>
            <a:schemeClr val="accent1">
              <a:lumMod val="50000"/>
            </a:schemeClr>
          </a:solidFill>
          <a:ln>
            <a:noFill/>
          </a:ln>
        </p:spPr>
        <p:txBody>
          <a:bodyPr wrap="square" rtlCol="0" anchor="ctr">
            <a:spAutoFit/>
          </a:bodyPr>
          <a:lstStyle/>
          <a:p>
            <a:pPr algn="ctr"/>
            <a:r>
              <a:rPr lang="es-GT" sz="1400" b="1" dirty="0">
                <a:solidFill>
                  <a:schemeClr val="bg1"/>
                </a:solidFill>
                <a:latin typeface="Arial Narrow" panose="020B0606020202030204" pitchFamily="34" charset="0"/>
                <a:cs typeface="Times New Roman" panose="02020603050405020304" pitchFamily="18" charset="0"/>
              </a:rPr>
              <a:t>SEGEPLAN</a:t>
            </a:r>
          </a:p>
        </p:txBody>
      </p:sp>
      <p:pic>
        <p:nvPicPr>
          <p:cNvPr id="24" name="Imagen 23">
            <a:extLst>
              <a:ext uri="{FF2B5EF4-FFF2-40B4-BE49-F238E27FC236}">
                <a16:creationId xmlns:a16="http://schemas.microsoft.com/office/drawing/2014/main" id="{24249976-D17E-485C-81EC-9A3BC86006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3551" y="1232282"/>
            <a:ext cx="1067928" cy="1067928"/>
          </a:xfrm>
          <a:prstGeom prst="rect">
            <a:avLst/>
          </a:prstGeom>
        </p:spPr>
      </p:pic>
    </p:spTree>
    <p:extLst>
      <p:ext uri="{BB962C8B-B14F-4D97-AF65-F5344CB8AC3E}">
        <p14:creationId xmlns:p14="http://schemas.microsoft.com/office/powerpoint/2010/main" val="384375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pic>
        <p:nvPicPr>
          <p:cNvPr id="11" name="Imagen 10">
            <a:extLst>
              <a:ext uri="{FF2B5EF4-FFF2-40B4-BE49-F238E27FC236}">
                <a16:creationId xmlns:a16="http://schemas.microsoft.com/office/drawing/2014/main" id="{227EB834-94D5-4FD1-9FF3-A15700CF6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375" y="4822353"/>
            <a:ext cx="1137106" cy="1516140"/>
          </a:xfrm>
          <a:prstGeom prst="rect">
            <a:avLst/>
          </a:prstGeom>
          <a:ln>
            <a:noFill/>
          </a:ln>
          <a:effectLst>
            <a:outerShdw blurRad="292100" dist="139700" dir="2700000" algn="tl" rotWithShape="0">
              <a:srgbClr val="333333">
                <a:alpha val="65000"/>
              </a:srgbClr>
            </a:outerShdw>
          </a:effectLst>
        </p:spPr>
      </p:pic>
      <p:sp>
        <p:nvSpPr>
          <p:cNvPr id="12" name="Título 1">
            <a:extLst>
              <a:ext uri="{FF2B5EF4-FFF2-40B4-BE49-F238E27FC236}">
                <a16:creationId xmlns:a16="http://schemas.microsoft.com/office/drawing/2014/main" id="{AAB63E5D-65C1-4A2E-85CF-647ED153C94C}"/>
              </a:ext>
            </a:extLst>
          </p:cNvPr>
          <p:cNvSpPr txBox="1">
            <a:spLocks/>
          </p:cNvSpPr>
          <p:nvPr/>
        </p:nvSpPr>
        <p:spPr>
          <a:xfrm>
            <a:off x="2285254" y="1358098"/>
            <a:ext cx="3810746"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Liquidación y Rendición</a:t>
            </a:r>
          </a:p>
        </p:txBody>
      </p:sp>
      <p:cxnSp>
        <p:nvCxnSpPr>
          <p:cNvPr id="13" name="Conector recto 12">
            <a:extLst>
              <a:ext uri="{FF2B5EF4-FFF2-40B4-BE49-F238E27FC236}">
                <a16:creationId xmlns:a16="http://schemas.microsoft.com/office/drawing/2014/main" id="{EA521B34-DBD4-4981-9AD6-D95C16F8DCC1}"/>
              </a:ext>
            </a:extLst>
          </p:cNvPr>
          <p:cNvCxnSpPr>
            <a:cxnSpLocks/>
          </p:cNvCxnSpPr>
          <p:nvPr/>
        </p:nvCxnSpPr>
        <p:spPr>
          <a:xfrm flipV="1">
            <a:off x="2410950" y="1951777"/>
            <a:ext cx="3685050" cy="1"/>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14" name="Rectángulo 13">
            <a:extLst>
              <a:ext uri="{FF2B5EF4-FFF2-40B4-BE49-F238E27FC236}">
                <a16:creationId xmlns:a16="http://schemas.microsoft.com/office/drawing/2014/main" id="{2D9DC559-EDDC-4217-87BF-3C5FF572EADA}"/>
              </a:ext>
            </a:extLst>
          </p:cNvPr>
          <p:cNvSpPr/>
          <p:nvPr/>
        </p:nvSpPr>
        <p:spPr>
          <a:xfrm>
            <a:off x="6096000" y="3296078"/>
            <a:ext cx="4048125" cy="2556104"/>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Las cuentas del Presupuesto, se cerrarán al 31 de diciembre de cada año, posteriormente no podrán asumirse compromisos ni devengarse gastos, con cargo al ejercicio que se cierra. Asimismo, se debe de considerar el tratamiento de compromisos no devengados, devengados no pagados y saldos de efectivo. (Artículo 36 de la LOP Y Artículos 40, 41 y 42 del Reglamento). </a:t>
            </a:r>
          </a:p>
        </p:txBody>
      </p:sp>
      <p:pic>
        <p:nvPicPr>
          <p:cNvPr id="15" name="Picture 2" descr="Partícipes: la herramienta que facilita los procesos de rendición de cuentas  - Abierto al público">
            <a:extLst>
              <a:ext uri="{FF2B5EF4-FFF2-40B4-BE49-F238E27FC236}">
                <a16:creationId xmlns:a16="http://schemas.microsoft.com/office/drawing/2014/main" id="{4C86FF7A-298B-4D89-9AD6-1E49441224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0366" y="3343081"/>
            <a:ext cx="4130474" cy="22373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6" name="Grupo 15">
            <a:extLst>
              <a:ext uri="{FF2B5EF4-FFF2-40B4-BE49-F238E27FC236}">
                <a16:creationId xmlns:a16="http://schemas.microsoft.com/office/drawing/2014/main" id="{51B0D1B5-8292-49C3-A734-924F3CE7BDBC}"/>
              </a:ext>
            </a:extLst>
          </p:cNvPr>
          <p:cNvGrpSpPr/>
          <p:nvPr/>
        </p:nvGrpSpPr>
        <p:grpSpPr>
          <a:xfrm>
            <a:off x="1350366" y="1063446"/>
            <a:ext cx="860444" cy="747466"/>
            <a:chOff x="3657600" y="990600"/>
            <a:chExt cx="4950198" cy="4876800"/>
          </a:xfrm>
        </p:grpSpPr>
        <p:pic>
          <p:nvPicPr>
            <p:cNvPr id="25" name="Imagen 24">
              <a:extLst>
                <a:ext uri="{FF2B5EF4-FFF2-40B4-BE49-F238E27FC236}">
                  <a16:creationId xmlns:a16="http://schemas.microsoft.com/office/drawing/2014/main" id="{0F222C38-3FAD-479B-A7F9-85AF42F8B0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990600"/>
              <a:ext cx="4876800" cy="4876800"/>
            </a:xfrm>
            <a:prstGeom prst="rect">
              <a:avLst/>
            </a:prstGeom>
          </p:spPr>
        </p:pic>
        <p:pic>
          <p:nvPicPr>
            <p:cNvPr id="26" name="Imagen 25">
              <a:extLst>
                <a:ext uri="{FF2B5EF4-FFF2-40B4-BE49-F238E27FC236}">
                  <a16:creationId xmlns:a16="http://schemas.microsoft.com/office/drawing/2014/main" id="{05B5640F-0569-431C-9D48-AE66235ED5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082" y="1246078"/>
              <a:ext cx="2625716" cy="2625716"/>
            </a:xfrm>
            <a:prstGeom prst="rect">
              <a:avLst/>
            </a:prstGeom>
          </p:spPr>
        </p:pic>
      </p:grpSp>
      <p:sp>
        <p:nvSpPr>
          <p:cNvPr id="27" name="Google Shape;258;p15">
            <a:extLst>
              <a:ext uri="{FF2B5EF4-FFF2-40B4-BE49-F238E27FC236}">
                <a16:creationId xmlns:a16="http://schemas.microsoft.com/office/drawing/2014/main" id="{086FE1F3-1990-48A7-ADF9-8FD3E5272FA4}"/>
              </a:ext>
            </a:extLst>
          </p:cNvPr>
          <p:cNvSpPr txBox="1"/>
          <p:nvPr/>
        </p:nvSpPr>
        <p:spPr>
          <a:xfrm>
            <a:off x="796755" y="2230350"/>
            <a:ext cx="9569820" cy="646290"/>
          </a:xfrm>
          <a:prstGeom prst="rect">
            <a:avLst/>
          </a:prstGeom>
          <a:noFill/>
          <a:ln>
            <a:noFill/>
          </a:ln>
        </p:spPr>
        <p:txBody>
          <a:bodyPr spcFirstLastPara="1" wrap="square" lIns="91425" tIns="45700" rIns="91425" bIns="45700" anchor="t" anchorCtr="0">
            <a:spAutoFit/>
          </a:bodyPr>
          <a:lstStyle/>
          <a:p>
            <a:pPr lvl="0" algn="just"/>
            <a:r>
              <a:rPr lang="es-MX" dirty="0">
                <a:solidFill>
                  <a:srgbClr val="192854"/>
                </a:solidFill>
                <a:latin typeface="Altivo Regular" panose="020B0000000000000000" pitchFamily="34" charset="77"/>
                <a:ea typeface="+mj-ea"/>
                <a:cs typeface="+mj-cs"/>
                <a:sym typeface="Montserrat Medium"/>
              </a:rPr>
              <a:t>Documento que deben presentar las Entidades del Estado con los resultados de la ejecución presupuestaria a la Contraloría General de Cuentas. </a:t>
            </a:r>
          </a:p>
        </p:txBody>
      </p:sp>
    </p:spTree>
    <p:extLst>
      <p:ext uri="{BB962C8B-B14F-4D97-AF65-F5344CB8AC3E}">
        <p14:creationId xmlns:p14="http://schemas.microsoft.com/office/powerpoint/2010/main" val="312091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49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cxnSp>
        <p:nvCxnSpPr>
          <p:cNvPr id="13" name="Conector recto 12">
            <a:extLst>
              <a:ext uri="{FF2B5EF4-FFF2-40B4-BE49-F238E27FC236}">
                <a16:creationId xmlns:a16="http://schemas.microsoft.com/office/drawing/2014/main" id="{07F8A635-9AE9-43CD-8528-AC1F31E65C42}"/>
              </a:ext>
            </a:extLst>
          </p:cNvPr>
          <p:cNvCxnSpPr>
            <a:cxnSpLocks/>
          </p:cNvCxnSpPr>
          <p:nvPr/>
        </p:nvCxnSpPr>
        <p:spPr>
          <a:xfrm>
            <a:off x="2134862" y="4520560"/>
            <a:ext cx="8678140" cy="1"/>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pic>
        <p:nvPicPr>
          <p:cNvPr id="14" name="Imagen 13">
            <a:extLst>
              <a:ext uri="{FF2B5EF4-FFF2-40B4-BE49-F238E27FC236}">
                <a16:creationId xmlns:a16="http://schemas.microsoft.com/office/drawing/2014/main" id="{4C1933B5-48E2-4D6A-8768-0CDE4649D18B}"/>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9951" y="3541113"/>
            <a:ext cx="677108" cy="677108"/>
          </a:xfrm>
          <a:prstGeom prst="rect">
            <a:avLst/>
          </a:prstGeom>
        </p:spPr>
      </p:pic>
      <p:sp>
        <p:nvSpPr>
          <p:cNvPr id="17" name="Título 1">
            <a:extLst>
              <a:ext uri="{FF2B5EF4-FFF2-40B4-BE49-F238E27FC236}">
                <a16:creationId xmlns:a16="http://schemas.microsoft.com/office/drawing/2014/main" id="{D3DBD806-0FB5-4A56-B126-42AA9F3EBFC4}"/>
              </a:ext>
            </a:extLst>
          </p:cNvPr>
          <p:cNvSpPr txBox="1">
            <a:spLocks/>
          </p:cNvSpPr>
          <p:nvPr/>
        </p:nvSpPr>
        <p:spPr>
          <a:xfrm>
            <a:off x="2868558" y="3100414"/>
            <a:ext cx="6674937"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6600" b="1" dirty="0">
                <a:solidFill>
                  <a:srgbClr val="192854"/>
                </a:solidFill>
                <a:latin typeface="Altivo Regular" panose="020B0000000000000000" pitchFamily="34" charset="77"/>
              </a:rPr>
              <a:t>Proceso Presupuestario</a:t>
            </a:r>
          </a:p>
        </p:txBody>
      </p:sp>
    </p:spTree>
    <p:extLst>
      <p:ext uri="{BB962C8B-B14F-4D97-AF65-F5344CB8AC3E}">
        <p14:creationId xmlns:p14="http://schemas.microsoft.com/office/powerpoint/2010/main" val="365395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69" name="Rectángulo 68">
            <a:extLst>
              <a:ext uri="{FF2B5EF4-FFF2-40B4-BE49-F238E27FC236}">
                <a16:creationId xmlns:a16="http://schemas.microsoft.com/office/drawing/2014/main" id="{98EDB1A0-9EDC-47D1-9773-484805CD479D}"/>
              </a:ext>
            </a:extLst>
          </p:cNvPr>
          <p:cNvSpPr/>
          <p:nvPr/>
        </p:nvSpPr>
        <p:spPr>
          <a:xfrm>
            <a:off x="8250135" y="5158612"/>
            <a:ext cx="3457559" cy="1323439"/>
          </a:xfrm>
          <a:prstGeom prst="rect">
            <a:avLst/>
          </a:prstGeom>
        </p:spPr>
        <p:txBody>
          <a:bodyPr wrap="square">
            <a:spAutoFit/>
          </a:bodyPr>
          <a:lstStyle/>
          <a:p>
            <a:pPr algn="just"/>
            <a:r>
              <a:rPr lang="es-MX" sz="1600" dirty="0">
                <a:solidFill>
                  <a:srgbClr val="192854"/>
                </a:solidFill>
                <a:latin typeface="Altivo Light" panose="020B0000000000000000" pitchFamily="34" charset="77"/>
              </a:rPr>
              <a:t>Ley del Presupuesto General de Ingresos y Egresos del Estado para el Ejercicio Fiscal 2023, Decreto Número 54-2022 vigente para el Ejercicio Fiscal 2024.</a:t>
            </a:r>
          </a:p>
        </p:txBody>
      </p:sp>
      <p:sp>
        <p:nvSpPr>
          <p:cNvPr id="70" name="Título 1">
            <a:extLst>
              <a:ext uri="{FF2B5EF4-FFF2-40B4-BE49-F238E27FC236}">
                <a16:creationId xmlns:a16="http://schemas.microsoft.com/office/drawing/2014/main" id="{296E4288-E524-44AE-8A84-B76283800333}"/>
              </a:ext>
            </a:extLst>
          </p:cNvPr>
          <p:cNvSpPr txBox="1">
            <a:spLocks/>
          </p:cNvSpPr>
          <p:nvPr/>
        </p:nvSpPr>
        <p:spPr>
          <a:xfrm>
            <a:off x="735816" y="1291524"/>
            <a:ext cx="7943627"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2800" b="1" dirty="0">
                <a:solidFill>
                  <a:srgbClr val="192854"/>
                </a:solidFill>
                <a:latin typeface="Altivo Regular" panose="020B0000000000000000" pitchFamily="34" charset="77"/>
              </a:rPr>
              <a:t>El marco legal que rige al Presupuesto de la Nación, en sus diversas etapas, es principalmente:</a:t>
            </a:r>
          </a:p>
        </p:txBody>
      </p:sp>
      <p:cxnSp>
        <p:nvCxnSpPr>
          <p:cNvPr id="71" name="Conector recto 70">
            <a:extLst>
              <a:ext uri="{FF2B5EF4-FFF2-40B4-BE49-F238E27FC236}">
                <a16:creationId xmlns:a16="http://schemas.microsoft.com/office/drawing/2014/main" id="{A6A3DF97-D65B-4464-B049-204BF2652C4C}"/>
              </a:ext>
            </a:extLst>
          </p:cNvPr>
          <p:cNvCxnSpPr>
            <a:cxnSpLocks/>
          </p:cNvCxnSpPr>
          <p:nvPr/>
        </p:nvCxnSpPr>
        <p:spPr>
          <a:xfrm>
            <a:off x="881533" y="2346243"/>
            <a:ext cx="7490160" cy="0"/>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72" name="Rectángulo 71">
            <a:extLst>
              <a:ext uri="{FF2B5EF4-FFF2-40B4-BE49-F238E27FC236}">
                <a16:creationId xmlns:a16="http://schemas.microsoft.com/office/drawing/2014/main" id="{6B03B29E-DDD7-44C7-9947-BE2345E2F7E5}"/>
              </a:ext>
            </a:extLst>
          </p:cNvPr>
          <p:cNvSpPr/>
          <p:nvPr/>
        </p:nvSpPr>
        <p:spPr>
          <a:xfrm>
            <a:off x="484306" y="5158612"/>
            <a:ext cx="3415939" cy="830997"/>
          </a:xfrm>
          <a:prstGeom prst="rect">
            <a:avLst/>
          </a:prstGeom>
        </p:spPr>
        <p:txBody>
          <a:bodyPr wrap="square">
            <a:spAutoFit/>
          </a:bodyPr>
          <a:lstStyle/>
          <a:p>
            <a:pPr algn="just"/>
            <a:r>
              <a:rPr lang="es-MX" sz="1600" dirty="0">
                <a:solidFill>
                  <a:srgbClr val="192854"/>
                </a:solidFill>
                <a:latin typeface="Altivo Light" panose="020B0000000000000000" pitchFamily="34" charset="77"/>
              </a:rPr>
              <a:t>La Constitución Política de la República de Guatemala, artículos 171 literal b, 238 y 241.</a:t>
            </a:r>
          </a:p>
        </p:txBody>
      </p:sp>
      <p:sp>
        <p:nvSpPr>
          <p:cNvPr id="73" name="Rectángulo 72">
            <a:extLst>
              <a:ext uri="{FF2B5EF4-FFF2-40B4-BE49-F238E27FC236}">
                <a16:creationId xmlns:a16="http://schemas.microsoft.com/office/drawing/2014/main" id="{26C73CA9-3B17-4315-9C22-321DCCBECD10}"/>
              </a:ext>
            </a:extLst>
          </p:cNvPr>
          <p:cNvSpPr/>
          <p:nvPr/>
        </p:nvSpPr>
        <p:spPr>
          <a:xfrm>
            <a:off x="4456546" y="5158612"/>
            <a:ext cx="3024908" cy="1077218"/>
          </a:xfrm>
          <a:prstGeom prst="rect">
            <a:avLst/>
          </a:prstGeom>
        </p:spPr>
        <p:txBody>
          <a:bodyPr wrap="square">
            <a:spAutoFit/>
          </a:bodyPr>
          <a:lstStyle/>
          <a:p>
            <a:pPr algn="just"/>
            <a:r>
              <a:rPr lang="es-MX" sz="1600" dirty="0">
                <a:solidFill>
                  <a:srgbClr val="192854"/>
                </a:solidFill>
                <a:latin typeface="Altivo Light" panose="020B0000000000000000" pitchFamily="34" charset="77"/>
              </a:rPr>
              <a:t>La Ley Orgánica del Presupuesto, Decreto No. 101-97 del Congreso de la República de Guatemala, artículos 19, 23, 24.</a:t>
            </a:r>
          </a:p>
        </p:txBody>
      </p:sp>
      <p:pic>
        <p:nvPicPr>
          <p:cNvPr id="74" name="Picture 6" descr="http://buscovendo.com/distribuidorarocioxela/wp-content/uploads/2012/11/constitucion-politica-de-la-republica-de-guatemala.jpg">
            <a:hlinkClick r:id="rId2" action="ppaction://hlinksldjump"/>
            <a:extLst>
              <a:ext uri="{FF2B5EF4-FFF2-40B4-BE49-F238E27FC236}">
                <a16:creationId xmlns:a16="http://schemas.microsoft.com/office/drawing/2014/main" id="{16EADFD3-9D1A-4BCF-8687-B3F6C4491B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8300" y="2700078"/>
            <a:ext cx="1413124" cy="2114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5" name="Imagen 74">
            <a:extLst>
              <a:ext uri="{FF2B5EF4-FFF2-40B4-BE49-F238E27FC236}">
                <a16:creationId xmlns:a16="http://schemas.microsoft.com/office/drawing/2014/main" id="{E9FD300C-3386-4F66-A35A-726FD54725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1693" y="2862603"/>
            <a:ext cx="2300042" cy="1789236"/>
          </a:xfrm>
          <a:prstGeom prst="rect">
            <a:avLst/>
          </a:prstGeom>
          <a:ln>
            <a:noFill/>
          </a:ln>
          <a:effectLst>
            <a:outerShdw blurRad="190500" algn="tl" rotWithShape="0">
              <a:srgbClr val="000000">
                <a:alpha val="70000"/>
              </a:srgbClr>
            </a:outerShdw>
          </a:effectLst>
        </p:spPr>
      </p:pic>
      <p:pic>
        <p:nvPicPr>
          <p:cNvPr id="76" name="Imagen 75">
            <a:extLst>
              <a:ext uri="{FF2B5EF4-FFF2-40B4-BE49-F238E27FC236}">
                <a16:creationId xmlns:a16="http://schemas.microsoft.com/office/drawing/2014/main" id="{187FF58D-9371-4551-895F-B20FE10B29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4054" y="2731422"/>
            <a:ext cx="1562208" cy="2082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65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11" name="Rectángulo 10">
            <a:extLst>
              <a:ext uri="{FF2B5EF4-FFF2-40B4-BE49-F238E27FC236}">
                <a16:creationId xmlns:a16="http://schemas.microsoft.com/office/drawing/2014/main" id="{56654A77-D8A2-4E98-9048-0C29FA8075A7}"/>
              </a:ext>
            </a:extLst>
          </p:cNvPr>
          <p:cNvSpPr/>
          <p:nvPr/>
        </p:nvSpPr>
        <p:spPr>
          <a:xfrm>
            <a:off x="503473" y="6488668"/>
            <a:ext cx="1811192" cy="369332"/>
          </a:xfrm>
          <a:prstGeom prst="rect">
            <a:avLst/>
          </a:prstGeom>
        </p:spPr>
        <p:txBody>
          <a:bodyPr wrap="square">
            <a:spAutoFit/>
          </a:bodyPr>
          <a:lstStyle/>
          <a:p>
            <a:pPr algn="just"/>
            <a:r>
              <a:rPr lang="es-MX" dirty="0">
                <a:solidFill>
                  <a:srgbClr val="192854"/>
                </a:solidFill>
                <a:latin typeface="Altivo Light" panose="020B0000000000000000" pitchFamily="34" charset="77"/>
              </a:rPr>
              <a:t>Artículo 7 Bis. </a:t>
            </a:r>
          </a:p>
        </p:txBody>
      </p:sp>
      <p:graphicFrame>
        <p:nvGraphicFramePr>
          <p:cNvPr id="12" name="4 Marcador de contenido">
            <a:extLst>
              <a:ext uri="{FF2B5EF4-FFF2-40B4-BE49-F238E27FC236}">
                <a16:creationId xmlns:a16="http://schemas.microsoft.com/office/drawing/2014/main" id="{84EFA2EC-5F1A-44E0-A43F-C81A077FF90E}"/>
              </a:ext>
            </a:extLst>
          </p:cNvPr>
          <p:cNvGraphicFramePr>
            <a:graphicFrameLocks/>
          </p:cNvGraphicFramePr>
          <p:nvPr>
            <p:extLst>
              <p:ext uri="{D42A27DB-BD31-4B8C-83A1-F6EECF244321}">
                <p14:modId xmlns:p14="http://schemas.microsoft.com/office/powerpoint/2010/main" val="3531925270"/>
              </p:ext>
            </p:extLst>
          </p:nvPr>
        </p:nvGraphicFramePr>
        <p:xfrm>
          <a:off x="1867099" y="941324"/>
          <a:ext cx="8642331" cy="537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a:extLst>
              <a:ext uri="{FF2B5EF4-FFF2-40B4-BE49-F238E27FC236}">
                <a16:creationId xmlns:a16="http://schemas.microsoft.com/office/drawing/2014/main" id="{3C084F55-DE05-4BC6-9F71-5ADD02DFDC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59" y="5154122"/>
            <a:ext cx="1019506" cy="1334546"/>
          </a:xfrm>
          <a:prstGeom prst="rect">
            <a:avLst/>
          </a:prstGeom>
          <a:ln>
            <a:noFill/>
          </a:ln>
          <a:effectLst>
            <a:outerShdw blurRad="190500" algn="tl" rotWithShape="0">
              <a:srgbClr val="000000">
                <a:alpha val="70000"/>
              </a:srgbClr>
            </a:outerShdw>
          </a:effectLst>
        </p:spPr>
      </p:pic>
      <p:sp>
        <p:nvSpPr>
          <p:cNvPr id="14" name="Rectángulo 13">
            <a:extLst>
              <a:ext uri="{FF2B5EF4-FFF2-40B4-BE49-F238E27FC236}">
                <a16:creationId xmlns:a16="http://schemas.microsoft.com/office/drawing/2014/main" id="{4A94AB78-2A4B-4CF9-9A57-D0A87B83037B}"/>
              </a:ext>
            </a:extLst>
          </p:cNvPr>
          <p:cNvSpPr/>
          <p:nvPr/>
        </p:nvSpPr>
        <p:spPr>
          <a:xfrm>
            <a:off x="4505563" y="2767280"/>
            <a:ext cx="3441601" cy="1323439"/>
          </a:xfrm>
          <a:prstGeom prst="rect">
            <a:avLst/>
          </a:prstGeom>
        </p:spPr>
        <p:txBody>
          <a:bodyPr wrap="square">
            <a:spAutoFit/>
          </a:bodyPr>
          <a:lstStyle/>
          <a:p>
            <a:pPr algn="ctr"/>
            <a:r>
              <a:rPr lang="es-MX" sz="4000" b="1" dirty="0">
                <a:solidFill>
                  <a:srgbClr val="192854"/>
                </a:solidFill>
                <a:latin typeface="Altivo Light" panose="020B0000000000000000" pitchFamily="34" charset="77"/>
              </a:rPr>
              <a:t>Proceso</a:t>
            </a:r>
          </a:p>
          <a:p>
            <a:pPr algn="ctr"/>
            <a:r>
              <a:rPr lang="es-MX" sz="4000" b="1" dirty="0">
                <a:solidFill>
                  <a:srgbClr val="192854"/>
                </a:solidFill>
                <a:latin typeface="Altivo Light" panose="020B0000000000000000" pitchFamily="34" charset="77"/>
              </a:rPr>
              <a:t>Presupuestario</a:t>
            </a:r>
          </a:p>
        </p:txBody>
      </p:sp>
    </p:spTree>
    <p:extLst>
      <p:ext uri="{BB962C8B-B14F-4D97-AF65-F5344CB8AC3E}">
        <p14:creationId xmlns:p14="http://schemas.microsoft.com/office/powerpoint/2010/main" val="86223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7" name="Título 1">
            <a:extLst>
              <a:ext uri="{FF2B5EF4-FFF2-40B4-BE49-F238E27FC236}">
                <a16:creationId xmlns:a16="http://schemas.microsoft.com/office/drawing/2014/main" id="{1441FA99-6292-4409-B84C-0DD12ACC957F}"/>
              </a:ext>
            </a:extLst>
          </p:cNvPr>
          <p:cNvSpPr txBox="1">
            <a:spLocks/>
          </p:cNvSpPr>
          <p:nvPr/>
        </p:nvSpPr>
        <p:spPr>
          <a:xfrm>
            <a:off x="2134862" y="1448047"/>
            <a:ext cx="4447650" cy="6571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GT" sz="3200" b="1" dirty="0">
                <a:solidFill>
                  <a:srgbClr val="192854"/>
                </a:solidFill>
                <a:latin typeface="Altivo Regular" panose="020B0000000000000000" pitchFamily="34" charset="77"/>
              </a:rPr>
              <a:t>Proceso</a:t>
            </a:r>
            <a:br>
              <a:rPr lang="es-GT" sz="3200" dirty="0">
                <a:solidFill>
                  <a:srgbClr val="192854"/>
                </a:solidFill>
                <a:latin typeface="Altivo Regular" panose="020B0000000000000000" pitchFamily="34" charset="77"/>
              </a:rPr>
            </a:br>
            <a:r>
              <a:rPr lang="es-GT" sz="3200" b="1" dirty="0">
                <a:solidFill>
                  <a:srgbClr val="87C0D5"/>
                </a:solidFill>
                <a:latin typeface="Altivo Regular" panose="020B0000000000000000" pitchFamily="34" charset="77"/>
              </a:rPr>
              <a:t>Presupuestario</a:t>
            </a:r>
          </a:p>
        </p:txBody>
      </p:sp>
      <p:pic>
        <p:nvPicPr>
          <p:cNvPr id="8" name="Imagen 7">
            <a:extLst>
              <a:ext uri="{FF2B5EF4-FFF2-40B4-BE49-F238E27FC236}">
                <a16:creationId xmlns:a16="http://schemas.microsoft.com/office/drawing/2014/main" id="{A095C377-124A-44A0-8B11-6A86952315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0657" y="1344386"/>
            <a:ext cx="851850" cy="851850"/>
          </a:xfrm>
          <a:prstGeom prst="rect">
            <a:avLst/>
          </a:prstGeom>
        </p:spPr>
      </p:pic>
      <p:pic>
        <p:nvPicPr>
          <p:cNvPr id="10" name="Imagen 9">
            <a:extLst>
              <a:ext uri="{FF2B5EF4-FFF2-40B4-BE49-F238E27FC236}">
                <a16:creationId xmlns:a16="http://schemas.microsoft.com/office/drawing/2014/main" id="{C25921CB-881F-489C-A482-EB2A057C9FA2}"/>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32393" y="3147493"/>
            <a:ext cx="1323374" cy="1323374"/>
          </a:xfrm>
          <a:prstGeom prst="rect">
            <a:avLst/>
          </a:prstGeom>
        </p:spPr>
      </p:pic>
      <p:pic>
        <p:nvPicPr>
          <p:cNvPr id="15" name="Imagen 14">
            <a:extLst>
              <a:ext uri="{FF2B5EF4-FFF2-40B4-BE49-F238E27FC236}">
                <a16:creationId xmlns:a16="http://schemas.microsoft.com/office/drawing/2014/main" id="{5245643E-2F1C-4362-A50E-6A322509B5BF}"/>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425496" y="3147493"/>
            <a:ext cx="1323374" cy="1323374"/>
          </a:xfrm>
          <a:prstGeom prst="rect">
            <a:avLst/>
          </a:prstGeom>
        </p:spPr>
      </p:pic>
      <p:pic>
        <p:nvPicPr>
          <p:cNvPr id="16" name="Imagen 15">
            <a:extLst>
              <a:ext uri="{FF2B5EF4-FFF2-40B4-BE49-F238E27FC236}">
                <a16:creationId xmlns:a16="http://schemas.microsoft.com/office/drawing/2014/main" id="{154BB52F-A14A-4A54-9528-3BC00E645DF4}"/>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39291" y="3051698"/>
            <a:ext cx="1323374" cy="1323374"/>
          </a:xfrm>
          <a:prstGeom prst="rect">
            <a:avLst/>
          </a:prstGeom>
        </p:spPr>
      </p:pic>
      <p:graphicFrame>
        <p:nvGraphicFramePr>
          <p:cNvPr id="17" name="Tabla 16">
            <a:extLst>
              <a:ext uri="{FF2B5EF4-FFF2-40B4-BE49-F238E27FC236}">
                <a16:creationId xmlns:a16="http://schemas.microsoft.com/office/drawing/2014/main" id="{B47E4824-D8B0-4EE3-8C1F-463F63F5DF36}"/>
              </a:ext>
            </a:extLst>
          </p:cNvPr>
          <p:cNvGraphicFramePr>
            <a:graphicFrameLocks noGrp="1"/>
          </p:cNvGraphicFramePr>
          <p:nvPr>
            <p:extLst>
              <p:ext uri="{D42A27DB-BD31-4B8C-83A1-F6EECF244321}">
                <p14:modId xmlns:p14="http://schemas.microsoft.com/office/powerpoint/2010/main" val="2646930470"/>
              </p:ext>
            </p:extLst>
          </p:nvPr>
        </p:nvGraphicFramePr>
        <p:xfrm>
          <a:off x="2052507" y="4651586"/>
          <a:ext cx="2894674" cy="1396596"/>
        </p:xfrm>
        <a:graphic>
          <a:graphicData uri="http://schemas.openxmlformats.org/drawingml/2006/table">
            <a:tbl>
              <a:tblPr firstRow="1" bandRow="1">
                <a:tableStyleId>{2D5ABB26-0587-4C30-8999-92F81FD0307C}</a:tableStyleId>
              </a:tblPr>
              <a:tblGrid>
                <a:gridCol w="1269768">
                  <a:extLst>
                    <a:ext uri="{9D8B030D-6E8A-4147-A177-3AD203B41FA5}">
                      <a16:colId xmlns:a16="http://schemas.microsoft.com/office/drawing/2014/main" val="1022999268"/>
                    </a:ext>
                  </a:extLst>
                </a:gridCol>
                <a:gridCol w="1624906">
                  <a:extLst>
                    <a:ext uri="{9D8B030D-6E8A-4147-A177-3AD203B41FA5}">
                      <a16:colId xmlns:a16="http://schemas.microsoft.com/office/drawing/2014/main" val="1865910193"/>
                    </a:ext>
                  </a:extLst>
                </a:gridCol>
              </a:tblGrid>
              <a:tr h="330962">
                <a:tc>
                  <a:txBody>
                    <a:bodyPr/>
                    <a:lstStyle/>
                    <a:p>
                      <a:r>
                        <a:rPr lang="es-MX" sz="1600" b="1" dirty="0">
                          <a:solidFill>
                            <a:schemeClr val="accent1">
                              <a:lumMod val="50000"/>
                            </a:schemeClr>
                          </a:solidFill>
                          <a:latin typeface="Arial Narrow" panose="020B0606020202030204" pitchFamily="34" charset="0"/>
                        </a:rPr>
                        <a:t>Planificación</a:t>
                      </a:r>
                      <a:endParaRPr lang="es-GT" sz="1600" b="1" dirty="0">
                        <a:solidFill>
                          <a:schemeClr val="accent1">
                            <a:lumMod val="50000"/>
                          </a:schemeClr>
                        </a:solidFill>
                        <a:latin typeface="Arial Narrow" panose="020B0606020202030204" pitchFamily="34" charset="0"/>
                      </a:endParaRPr>
                    </a:p>
                  </a:txBody>
                  <a:tcPr anchor="ctr"/>
                </a:tc>
                <a:tc>
                  <a:txBody>
                    <a:bodyPr/>
                    <a:lstStyle/>
                    <a:p>
                      <a:r>
                        <a:rPr lang="es-MX" sz="1600" dirty="0">
                          <a:solidFill>
                            <a:schemeClr val="accent1">
                              <a:lumMod val="50000"/>
                            </a:schemeClr>
                          </a:solidFill>
                          <a:latin typeface="Arial Narrow" panose="020B0606020202030204" pitchFamily="34" charset="0"/>
                        </a:rPr>
                        <a:t>Feb. – Abril</a:t>
                      </a:r>
                      <a:endParaRPr lang="es-GT" sz="1600" dirty="0">
                        <a:solidFill>
                          <a:schemeClr val="accent1">
                            <a:lumMod val="50000"/>
                          </a:schemeClr>
                        </a:solidFill>
                        <a:latin typeface="Arial Narrow" panose="020B0606020202030204" pitchFamily="34" charset="0"/>
                      </a:endParaRPr>
                    </a:p>
                  </a:txBody>
                  <a:tcPr anchor="ctr"/>
                </a:tc>
                <a:extLst>
                  <a:ext uri="{0D108BD9-81ED-4DB2-BD59-A6C34878D82A}">
                    <a16:rowId xmlns:a16="http://schemas.microsoft.com/office/drawing/2014/main" val="1164085231"/>
                  </a:ext>
                </a:extLst>
              </a:tr>
              <a:tr h="353772">
                <a:tc>
                  <a:txBody>
                    <a:bodyPr/>
                    <a:lstStyle/>
                    <a:p>
                      <a:r>
                        <a:rPr lang="es-MX" sz="1600" b="1" dirty="0">
                          <a:solidFill>
                            <a:schemeClr val="accent1">
                              <a:lumMod val="50000"/>
                            </a:schemeClr>
                          </a:solidFill>
                          <a:latin typeface="Arial Narrow" panose="020B0606020202030204" pitchFamily="34" charset="0"/>
                        </a:rPr>
                        <a:t>Formulación</a:t>
                      </a:r>
                      <a:endParaRPr lang="es-GT" sz="1600" b="1" dirty="0">
                        <a:solidFill>
                          <a:schemeClr val="accent1">
                            <a:lumMod val="50000"/>
                          </a:schemeClr>
                        </a:solidFill>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solidFill>
                            <a:schemeClr val="accent1">
                              <a:lumMod val="50000"/>
                            </a:schemeClr>
                          </a:solidFill>
                          <a:latin typeface="Arial Narrow" panose="020B0606020202030204" pitchFamily="34" charset="0"/>
                        </a:rPr>
                        <a:t>Abril – Ago.</a:t>
                      </a:r>
                    </a:p>
                  </a:txBody>
                  <a:tcPr anchor="ctr"/>
                </a:tc>
                <a:extLst>
                  <a:ext uri="{0D108BD9-81ED-4DB2-BD59-A6C34878D82A}">
                    <a16:rowId xmlns:a16="http://schemas.microsoft.com/office/drawing/2014/main" val="2116483019"/>
                  </a:ext>
                </a:extLst>
              </a:tr>
              <a:tr h="353772">
                <a:tc>
                  <a:txBody>
                    <a:bodyPr/>
                    <a:lstStyle/>
                    <a:p>
                      <a:r>
                        <a:rPr lang="es-MX" sz="1600" b="1" dirty="0">
                          <a:solidFill>
                            <a:schemeClr val="accent1">
                              <a:lumMod val="50000"/>
                            </a:schemeClr>
                          </a:solidFill>
                          <a:latin typeface="Arial Narrow" panose="020B0606020202030204" pitchFamily="34" charset="0"/>
                        </a:rPr>
                        <a:t>Presentación</a:t>
                      </a:r>
                      <a:endParaRPr lang="es-GT" sz="1600" b="1" dirty="0">
                        <a:solidFill>
                          <a:schemeClr val="accent1">
                            <a:lumMod val="50000"/>
                          </a:schemeClr>
                        </a:solidFill>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solidFill>
                            <a:schemeClr val="accent1">
                              <a:lumMod val="50000"/>
                            </a:schemeClr>
                          </a:solidFill>
                          <a:latin typeface="Arial Narrow" panose="020B0606020202030204" pitchFamily="34" charset="0"/>
                        </a:rPr>
                        <a:t>Sept.</a:t>
                      </a:r>
                    </a:p>
                  </a:txBody>
                  <a:tcPr anchor="ctr"/>
                </a:tc>
                <a:extLst>
                  <a:ext uri="{0D108BD9-81ED-4DB2-BD59-A6C34878D82A}">
                    <a16:rowId xmlns:a16="http://schemas.microsoft.com/office/drawing/2014/main" val="2244157252"/>
                  </a:ext>
                </a:extLst>
              </a:tr>
              <a:tr h="353772">
                <a:tc>
                  <a:txBody>
                    <a:bodyPr/>
                    <a:lstStyle/>
                    <a:p>
                      <a:r>
                        <a:rPr lang="es-MX" sz="1600" b="1" dirty="0">
                          <a:solidFill>
                            <a:schemeClr val="accent1">
                              <a:lumMod val="50000"/>
                            </a:schemeClr>
                          </a:solidFill>
                          <a:latin typeface="Arial Narrow" panose="020B0606020202030204" pitchFamily="34" charset="0"/>
                        </a:rPr>
                        <a:t>Aprobación</a:t>
                      </a:r>
                      <a:endParaRPr lang="es-GT" sz="1600" b="1" dirty="0">
                        <a:solidFill>
                          <a:schemeClr val="accent1">
                            <a:lumMod val="50000"/>
                          </a:schemeClr>
                        </a:solidFill>
                        <a:latin typeface="Arial Narrow" panose="020B0606020202030204" pitchFamily="34" charset="0"/>
                      </a:endParaRPr>
                    </a:p>
                  </a:txBody>
                  <a:tcPr anchor="ctr"/>
                </a:tc>
                <a:tc>
                  <a:txBody>
                    <a:bodyPr/>
                    <a:lstStyle/>
                    <a:p>
                      <a:r>
                        <a:rPr lang="es-MX" sz="1600" dirty="0">
                          <a:solidFill>
                            <a:schemeClr val="accent1">
                              <a:lumMod val="50000"/>
                            </a:schemeClr>
                          </a:solidFill>
                          <a:latin typeface="Arial Narrow" panose="020B0606020202030204" pitchFamily="34" charset="0"/>
                        </a:rPr>
                        <a:t>Sept. – Nov.</a:t>
                      </a:r>
                      <a:endParaRPr lang="es-GT" sz="1600" dirty="0">
                        <a:solidFill>
                          <a:schemeClr val="accent1">
                            <a:lumMod val="50000"/>
                          </a:schemeClr>
                        </a:solidFill>
                        <a:latin typeface="Arial Narrow" panose="020B0606020202030204" pitchFamily="34" charset="0"/>
                      </a:endParaRPr>
                    </a:p>
                  </a:txBody>
                  <a:tcPr anchor="ctr"/>
                </a:tc>
                <a:extLst>
                  <a:ext uri="{0D108BD9-81ED-4DB2-BD59-A6C34878D82A}">
                    <a16:rowId xmlns:a16="http://schemas.microsoft.com/office/drawing/2014/main" val="1270374892"/>
                  </a:ext>
                </a:extLst>
              </a:tr>
            </a:tbl>
          </a:graphicData>
        </a:graphic>
      </p:graphicFrame>
      <p:graphicFrame>
        <p:nvGraphicFramePr>
          <p:cNvPr id="18" name="Tabla 17">
            <a:extLst>
              <a:ext uri="{FF2B5EF4-FFF2-40B4-BE49-F238E27FC236}">
                <a16:creationId xmlns:a16="http://schemas.microsoft.com/office/drawing/2014/main" id="{69684955-5C1F-4EB2-A280-0CB88070E210}"/>
              </a:ext>
            </a:extLst>
          </p:cNvPr>
          <p:cNvGraphicFramePr>
            <a:graphicFrameLocks noGrp="1"/>
          </p:cNvGraphicFramePr>
          <p:nvPr>
            <p:extLst>
              <p:ext uri="{D42A27DB-BD31-4B8C-83A1-F6EECF244321}">
                <p14:modId xmlns:p14="http://schemas.microsoft.com/office/powerpoint/2010/main" val="4284391368"/>
              </p:ext>
            </p:extLst>
          </p:nvPr>
        </p:nvGraphicFramePr>
        <p:xfrm>
          <a:off x="5503107" y="4651586"/>
          <a:ext cx="2613156" cy="822960"/>
        </p:xfrm>
        <a:graphic>
          <a:graphicData uri="http://schemas.openxmlformats.org/drawingml/2006/table">
            <a:tbl>
              <a:tblPr firstRow="1" bandRow="1">
                <a:tableStyleId>{2D5ABB26-0587-4C30-8999-92F81FD0307C}</a:tableStyleId>
              </a:tblPr>
              <a:tblGrid>
                <a:gridCol w="1306578">
                  <a:extLst>
                    <a:ext uri="{9D8B030D-6E8A-4147-A177-3AD203B41FA5}">
                      <a16:colId xmlns:a16="http://schemas.microsoft.com/office/drawing/2014/main" val="1022999268"/>
                    </a:ext>
                  </a:extLst>
                </a:gridCol>
                <a:gridCol w="1306578">
                  <a:extLst>
                    <a:ext uri="{9D8B030D-6E8A-4147-A177-3AD203B41FA5}">
                      <a16:colId xmlns:a16="http://schemas.microsoft.com/office/drawing/2014/main" val="1865910193"/>
                    </a:ext>
                  </a:extLst>
                </a:gridCol>
              </a:tblGrid>
              <a:tr h="815952">
                <a:tc>
                  <a:txBody>
                    <a:bodyPr/>
                    <a:lstStyle/>
                    <a:p>
                      <a:r>
                        <a:rPr lang="es-MX" sz="1600" b="1" dirty="0">
                          <a:solidFill>
                            <a:schemeClr val="accent1">
                              <a:lumMod val="50000"/>
                            </a:schemeClr>
                          </a:solidFill>
                          <a:latin typeface="Arial Narrow" panose="020B0606020202030204" pitchFamily="34" charset="0"/>
                        </a:rPr>
                        <a:t>Ejecución, seguimiento y </a:t>
                      </a:r>
                    </a:p>
                    <a:p>
                      <a:r>
                        <a:rPr lang="es-MX" sz="1600" b="1" dirty="0">
                          <a:solidFill>
                            <a:schemeClr val="accent1">
                              <a:lumMod val="50000"/>
                            </a:schemeClr>
                          </a:solidFill>
                          <a:latin typeface="Arial Narrow" panose="020B0606020202030204" pitchFamily="34" charset="0"/>
                        </a:rPr>
                        <a:t>evaluación</a:t>
                      </a:r>
                      <a:endParaRPr lang="es-GT" sz="1600" b="1" dirty="0">
                        <a:solidFill>
                          <a:schemeClr val="accent1">
                            <a:lumMod val="50000"/>
                          </a:schemeClr>
                        </a:solidFill>
                        <a:latin typeface="Arial Narrow" panose="020B0606020202030204" pitchFamily="34" charset="0"/>
                      </a:endParaRPr>
                    </a:p>
                  </a:txBody>
                  <a:tcPr anchor="ctr"/>
                </a:tc>
                <a:tc>
                  <a:txBody>
                    <a:bodyPr/>
                    <a:lstStyle/>
                    <a:p>
                      <a:r>
                        <a:rPr lang="es-MX" sz="1600" dirty="0">
                          <a:solidFill>
                            <a:schemeClr val="accent1">
                              <a:lumMod val="50000"/>
                            </a:schemeClr>
                          </a:solidFill>
                          <a:latin typeface="Arial Narrow" panose="020B0606020202030204" pitchFamily="34" charset="0"/>
                        </a:rPr>
                        <a:t>Ene. – Dic.</a:t>
                      </a:r>
                      <a:endParaRPr lang="es-GT" sz="1600" dirty="0">
                        <a:solidFill>
                          <a:schemeClr val="accent1">
                            <a:lumMod val="50000"/>
                          </a:schemeClr>
                        </a:solidFill>
                        <a:latin typeface="Arial Narrow" panose="020B0606020202030204" pitchFamily="34" charset="0"/>
                      </a:endParaRPr>
                    </a:p>
                  </a:txBody>
                  <a:tcPr anchor="ctr"/>
                </a:tc>
                <a:extLst>
                  <a:ext uri="{0D108BD9-81ED-4DB2-BD59-A6C34878D82A}">
                    <a16:rowId xmlns:a16="http://schemas.microsoft.com/office/drawing/2014/main" val="1164085231"/>
                  </a:ext>
                </a:extLst>
              </a:tr>
            </a:tbl>
          </a:graphicData>
        </a:graphic>
      </p:graphicFrame>
      <p:graphicFrame>
        <p:nvGraphicFramePr>
          <p:cNvPr id="19" name="Tabla 18">
            <a:extLst>
              <a:ext uri="{FF2B5EF4-FFF2-40B4-BE49-F238E27FC236}">
                <a16:creationId xmlns:a16="http://schemas.microsoft.com/office/drawing/2014/main" id="{F25DB615-3517-4918-8DB5-41D2AA0B8C74}"/>
              </a:ext>
            </a:extLst>
          </p:cNvPr>
          <p:cNvGraphicFramePr>
            <a:graphicFrameLocks noGrp="1"/>
          </p:cNvGraphicFramePr>
          <p:nvPr>
            <p:extLst>
              <p:ext uri="{D42A27DB-BD31-4B8C-83A1-F6EECF244321}">
                <p14:modId xmlns:p14="http://schemas.microsoft.com/office/powerpoint/2010/main" val="1402341267"/>
              </p:ext>
            </p:extLst>
          </p:nvPr>
        </p:nvGraphicFramePr>
        <p:xfrm>
          <a:off x="8767442" y="4697013"/>
          <a:ext cx="2639482" cy="666685"/>
        </p:xfrm>
        <a:graphic>
          <a:graphicData uri="http://schemas.openxmlformats.org/drawingml/2006/table">
            <a:tbl>
              <a:tblPr firstRow="1" bandRow="1">
                <a:tableStyleId>{2D5ABB26-0587-4C30-8999-92F81FD0307C}</a:tableStyleId>
              </a:tblPr>
              <a:tblGrid>
                <a:gridCol w="1319741">
                  <a:extLst>
                    <a:ext uri="{9D8B030D-6E8A-4147-A177-3AD203B41FA5}">
                      <a16:colId xmlns:a16="http://schemas.microsoft.com/office/drawing/2014/main" val="1022999268"/>
                    </a:ext>
                  </a:extLst>
                </a:gridCol>
                <a:gridCol w="1319741">
                  <a:extLst>
                    <a:ext uri="{9D8B030D-6E8A-4147-A177-3AD203B41FA5}">
                      <a16:colId xmlns:a16="http://schemas.microsoft.com/office/drawing/2014/main" val="1865910193"/>
                    </a:ext>
                  </a:extLst>
                </a:gridCol>
              </a:tblGrid>
              <a:tr h="666685">
                <a:tc>
                  <a:txBody>
                    <a:bodyPr/>
                    <a:lstStyle/>
                    <a:p>
                      <a:r>
                        <a:rPr lang="es-MX" sz="1600" b="1" dirty="0">
                          <a:solidFill>
                            <a:schemeClr val="accent1">
                              <a:lumMod val="50000"/>
                            </a:schemeClr>
                          </a:solidFill>
                          <a:latin typeface="Arial Narrow" panose="020B0606020202030204" pitchFamily="34" charset="0"/>
                        </a:rPr>
                        <a:t>Liquidación y rendición</a:t>
                      </a:r>
                      <a:endParaRPr lang="es-GT" sz="1600" b="1" dirty="0">
                        <a:solidFill>
                          <a:schemeClr val="accent1">
                            <a:lumMod val="50000"/>
                          </a:schemeClr>
                        </a:solidFill>
                        <a:latin typeface="Arial Narrow" panose="020B0606020202030204" pitchFamily="34" charset="0"/>
                      </a:endParaRPr>
                    </a:p>
                  </a:txBody>
                  <a:tcPr anchor="ctr"/>
                </a:tc>
                <a:tc>
                  <a:txBody>
                    <a:bodyPr/>
                    <a:lstStyle/>
                    <a:p>
                      <a:r>
                        <a:rPr lang="es-MX" sz="1600" dirty="0">
                          <a:solidFill>
                            <a:schemeClr val="accent1">
                              <a:lumMod val="50000"/>
                            </a:schemeClr>
                          </a:solidFill>
                          <a:latin typeface="Arial Narrow" panose="020B0606020202030204" pitchFamily="34" charset="0"/>
                        </a:rPr>
                        <a:t>Ene. – Mar.</a:t>
                      </a:r>
                      <a:endParaRPr lang="es-GT" sz="1600" dirty="0">
                        <a:solidFill>
                          <a:schemeClr val="accent1">
                            <a:lumMod val="50000"/>
                          </a:schemeClr>
                        </a:solidFill>
                        <a:latin typeface="Arial Narrow" panose="020B0606020202030204" pitchFamily="34" charset="0"/>
                      </a:endParaRPr>
                    </a:p>
                  </a:txBody>
                  <a:tcPr anchor="ctr"/>
                </a:tc>
                <a:extLst>
                  <a:ext uri="{0D108BD9-81ED-4DB2-BD59-A6C34878D82A}">
                    <a16:rowId xmlns:a16="http://schemas.microsoft.com/office/drawing/2014/main" val="1164085231"/>
                  </a:ext>
                </a:extLst>
              </a:tr>
            </a:tbl>
          </a:graphicData>
        </a:graphic>
      </p:graphicFrame>
      <p:sp>
        <p:nvSpPr>
          <p:cNvPr id="20" name="Rectángulo 19">
            <a:extLst>
              <a:ext uri="{FF2B5EF4-FFF2-40B4-BE49-F238E27FC236}">
                <a16:creationId xmlns:a16="http://schemas.microsoft.com/office/drawing/2014/main" id="{8F49AF50-C3BB-49EF-B686-993BD8DB1E93}"/>
              </a:ext>
            </a:extLst>
          </p:cNvPr>
          <p:cNvSpPr/>
          <p:nvPr/>
        </p:nvSpPr>
        <p:spPr>
          <a:xfrm>
            <a:off x="2099406" y="5024718"/>
            <a:ext cx="2403143" cy="325166"/>
          </a:xfrm>
          <a:prstGeom prst="rect">
            <a:avLst/>
          </a:prstGeom>
          <a:noFill/>
          <a:ln w="19050">
            <a:prstDash val="lg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s-GT"/>
          </a:p>
        </p:txBody>
      </p:sp>
      <p:sp>
        <p:nvSpPr>
          <p:cNvPr id="21" name="2 Pentágono">
            <a:extLst>
              <a:ext uri="{FF2B5EF4-FFF2-40B4-BE49-F238E27FC236}">
                <a16:creationId xmlns:a16="http://schemas.microsoft.com/office/drawing/2014/main" id="{AD545EEB-BC0E-4929-BA8D-598211E833F0}"/>
              </a:ext>
            </a:extLst>
          </p:cNvPr>
          <p:cNvSpPr/>
          <p:nvPr/>
        </p:nvSpPr>
        <p:spPr>
          <a:xfrm>
            <a:off x="725708" y="4897993"/>
            <a:ext cx="1187684" cy="520908"/>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15 de julio</a:t>
            </a:r>
            <a:endParaRPr lang="es-GT"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5609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13" name="Título 1">
            <a:extLst>
              <a:ext uri="{FF2B5EF4-FFF2-40B4-BE49-F238E27FC236}">
                <a16:creationId xmlns:a16="http://schemas.microsoft.com/office/drawing/2014/main" id="{3725408D-67B5-404E-A0B3-34F56107E644}"/>
              </a:ext>
            </a:extLst>
          </p:cNvPr>
          <p:cNvSpPr txBox="1">
            <a:spLocks/>
          </p:cNvSpPr>
          <p:nvPr/>
        </p:nvSpPr>
        <p:spPr>
          <a:xfrm>
            <a:off x="2215213" y="1529808"/>
            <a:ext cx="2126483"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Planificación</a:t>
            </a:r>
          </a:p>
        </p:txBody>
      </p:sp>
      <p:sp>
        <p:nvSpPr>
          <p:cNvPr id="14" name="Google Shape;258;p15">
            <a:extLst>
              <a:ext uri="{FF2B5EF4-FFF2-40B4-BE49-F238E27FC236}">
                <a16:creationId xmlns:a16="http://schemas.microsoft.com/office/drawing/2014/main" id="{91BF93FF-6829-494C-9949-37EA16BCE1CF}"/>
              </a:ext>
            </a:extLst>
          </p:cNvPr>
          <p:cNvSpPr txBox="1"/>
          <p:nvPr/>
        </p:nvSpPr>
        <p:spPr>
          <a:xfrm>
            <a:off x="866406" y="2794836"/>
            <a:ext cx="9770181" cy="830956"/>
          </a:xfrm>
          <a:prstGeom prst="rect">
            <a:avLst/>
          </a:prstGeom>
          <a:noFill/>
          <a:ln>
            <a:noFill/>
          </a:ln>
        </p:spPr>
        <p:txBody>
          <a:bodyPr spcFirstLastPara="1" wrap="square" lIns="91425" tIns="45700" rIns="91425" bIns="45700" anchor="t" anchorCtr="0">
            <a:spAutoFit/>
          </a:bodyPr>
          <a:lstStyle/>
          <a:p>
            <a:pPr lvl="0" algn="just"/>
            <a:r>
              <a:rPr lang="es-MX" sz="1600" dirty="0">
                <a:solidFill>
                  <a:srgbClr val="192854"/>
                </a:solidFill>
                <a:latin typeface="Altivo Regular" panose="020B0000000000000000" pitchFamily="34" charset="77"/>
                <a:ea typeface="+mj-ea"/>
                <a:cs typeface="+mj-cs"/>
                <a:sym typeface="Montserrat Medium"/>
              </a:rPr>
              <a:t>Cada institución realiza previamente una planificación estratégica de mediano plazo, así como una planificación operativa anual, cuyo proceso orientador se encuentra a cargo de la Secretaría de Planificación y Programación de la Presidencia (SEGEPLAN).</a:t>
            </a:r>
          </a:p>
        </p:txBody>
      </p:sp>
      <p:grpSp>
        <p:nvGrpSpPr>
          <p:cNvPr id="22" name="11 Grupo">
            <a:extLst>
              <a:ext uri="{FF2B5EF4-FFF2-40B4-BE49-F238E27FC236}">
                <a16:creationId xmlns:a16="http://schemas.microsoft.com/office/drawing/2014/main" id="{E9B9A20F-1F6E-4A6D-BC21-D3752A4AD439}"/>
              </a:ext>
            </a:extLst>
          </p:cNvPr>
          <p:cNvGrpSpPr/>
          <p:nvPr/>
        </p:nvGrpSpPr>
        <p:grpSpPr>
          <a:xfrm>
            <a:off x="2513522" y="4114800"/>
            <a:ext cx="8721439" cy="2455433"/>
            <a:chOff x="1271464" y="1697692"/>
            <a:chExt cx="9386210" cy="2612438"/>
          </a:xfrm>
        </p:grpSpPr>
        <p:sp>
          <p:nvSpPr>
            <p:cNvPr id="23" name="40 CuadroTexto">
              <a:extLst>
                <a:ext uri="{FF2B5EF4-FFF2-40B4-BE49-F238E27FC236}">
                  <a16:creationId xmlns:a16="http://schemas.microsoft.com/office/drawing/2014/main" id="{297132DA-0115-4467-87B6-0051A216FB05}"/>
                </a:ext>
              </a:extLst>
            </p:cNvPr>
            <p:cNvSpPr txBox="1"/>
            <p:nvPr/>
          </p:nvSpPr>
          <p:spPr>
            <a:xfrm>
              <a:off x="5844732" y="1697692"/>
              <a:ext cx="1933636" cy="601808"/>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Presupuesto</a:t>
              </a:r>
            </a:p>
            <a:p>
              <a:pPr algn="ctr"/>
              <a:r>
                <a:rPr lang="es-GT" sz="1200" dirty="0">
                  <a:solidFill>
                    <a:schemeClr val="accent2">
                      <a:lumMod val="75000"/>
                    </a:schemeClr>
                  </a:solidFill>
                  <a:latin typeface="Arial Narrow" panose="020B0606020202030204" pitchFamily="34" charset="0"/>
                </a:rPr>
                <a:t>General de Estado </a:t>
              </a:r>
            </a:p>
          </p:txBody>
        </p:sp>
        <p:grpSp>
          <p:nvGrpSpPr>
            <p:cNvPr id="24" name="6 Grupo">
              <a:extLst>
                <a:ext uri="{FF2B5EF4-FFF2-40B4-BE49-F238E27FC236}">
                  <a16:creationId xmlns:a16="http://schemas.microsoft.com/office/drawing/2014/main" id="{AA8D0E1E-BB07-49E8-A61E-94485E6CD931}"/>
                </a:ext>
              </a:extLst>
            </p:cNvPr>
            <p:cNvGrpSpPr/>
            <p:nvPr/>
          </p:nvGrpSpPr>
          <p:grpSpPr>
            <a:xfrm>
              <a:off x="1271464" y="2054388"/>
              <a:ext cx="9386210" cy="2255742"/>
              <a:chOff x="1271464" y="1993124"/>
              <a:chExt cx="9386210" cy="2255742"/>
            </a:xfrm>
          </p:grpSpPr>
          <p:pic>
            <p:nvPicPr>
              <p:cNvPr id="25" name="1 Imagen">
                <a:extLst>
                  <a:ext uri="{FF2B5EF4-FFF2-40B4-BE49-F238E27FC236}">
                    <a16:creationId xmlns:a16="http://schemas.microsoft.com/office/drawing/2014/main" id="{0FF81E7A-2A02-455C-855E-492AA204CAF0}"/>
                  </a:ext>
                </a:extLst>
              </p:cNvPr>
              <p:cNvPicPr>
                <a:picLocks noChangeAspect="1"/>
              </p:cNvPicPr>
              <p:nvPr/>
            </p:nvPicPr>
            <p:blipFill>
              <a:blip r:embed="rId2">
                <a:biLevel thresh="75000"/>
                <a:extLst>
                  <a:ext uri="{28A0092B-C50C-407E-A947-70E740481C1C}">
                    <a14:useLocalDpi xmlns:a14="http://schemas.microsoft.com/office/drawing/2010/main"/>
                  </a:ext>
                </a:extLst>
              </a:blip>
              <a:stretch>
                <a:fillRect/>
              </a:stretch>
            </p:blipFill>
            <p:spPr>
              <a:xfrm>
                <a:off x="1271464" y="2145307"/>
                <a:ext cx="1428750" cy="1428750"/>
              </a:xfrm>
              <a:prstGeom prst="rect">
                <a:avLst/>
              </a:prstGeom>
            </p:spPr>
          </p:pic>
          <p:grpSp>
            <p:nvGrpSpPr>
              <p:cNvPr id="26" name="8 Grupo">
                <a:extLst>
                  <a:ext uri="{FF2B5EF4-FFF2-40B4-BE49-F238E27FC236}">
                    <a16:creationId xmlns:a16="http://schemas.microsoft.com/office/drawing/2014/main" id="{E4AEBE02-398C-49EF-BFAB-0D0541F2AADA}"/>
                  </a:ext>
                </a:extLst>
              </p:cNvPr>
              <p:cNvGrpSpPr/>
              <p:nvPr/>
            </p:nvGrpSpPr>
            <p:grpSpPr>
              <a:xfrm>
                <a:off x="3143672" y="2387047"/>
                <a:ext cx="1235163" cy="1235163"/>
                <a:chOff x="2703994" y="1666967"/>
                <a:chExt cx="1360139" cy="1360139"/>
              </a:xfrm>
            </p:grpSpPr>
            <p:pic>
              <p:nvPicPr>
                <p:cNvPr id="49" name="2 Imagen">
                  <a:extLst>
                    <a:ext uri="{FF2B5EF4-FFF2-40B4-BE49-F238E27FC236}">
                      <a16:creationId xmlns:a16="http://schemas.microsoft.com/office/drawing/2014/main" id="{7E7AE65D-80B2-4E1E-B49D-F8AAD4BA10DA}"/>
                    </a:ext>
                  </a:extLst>
                </p:cNvPr>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backgroundRemoval t="0" b="100000" l="0" r="100000">
                              <a14:foregroundMark x1="18750" y1="46715" x2="18750" y2="46715"/>
                              <a14:foregroundMark x1="18750" y1="31387" x2="18750" y2="31387"/>
                              <a14:foregroundMark x1="66667" y1="20438" x2="66667" y2="20438"/>
                              <a14:foregroundMark x1="64583" y1="78832" x2="64583" y2="78832"/>
                              <a14:foregroundMark x1="70139" y1="63504" x2="70139" y2="63504"/>
                              <a14:foregroundMark x1="31250" y1="80292" x2="31250" y2="80292"/>
                              <a14:foregroundMark x1="28472" y1="60584" x2="28472" y2="60584"/>
                              <a14:foregroundMark x1="48611" y1="90511" x2="48611" y2="90511"/>
                              <a14:foregroundMark x1="13889" y1="90511" x2="13889" y2="90511"/>
                              <a14:foregroundMark x1="82639" y1="91241" x2="82639" y2="91241"/>
                            </a14:backgroundRemoval>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2927648" y="1911096"/>
                  <a:ext cx="912833" cy="871883"/>
                </a:xfrm>
                <a:prstGeom prst="rect">
                  <a:avLst/>
                </a:prstGeom>
              </p:spPr>
            </p:pic>
            <p:sp>
              <p:nvSpPr>
                <p:cNvPr id="50" name="7 Anillo">
                  <a:extLst>
                    <a:ext uri="{FF2B5EF4-FFF2-40B4-BE49-F238E27FC236}">
                      <a16:creationId xmlns:a16="http://schemas.microsoft.com/office/drawing/2014/main" id="{281D208F-BD1A-42B0-A4B0-486D1802E9CE}"/>
                    </a:ext>
                  </a:extLst>
                </p:cNvPr>
                <p:cNvSpPr/>
                <p:nvPr/>
              </p:nvSpPr>
              <p:spPr>
                <a:xfrm>
                  <a:off x="2703994" y="1666967"/>
                  <a:ext cx="1360139" cy="1360139"/>
                </a:xfrm>
                <a:prstGeom prst="donut">
                  <a:avLst>
                    <a:gd name="adj" fmla="val 5942"/>
                  </a:avLst>
                </a:prstGeom>
                <a:solidFill>
                  <a:schemeClr val="accent1">
                    <a:lumMod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GT" sz="1200">
                    <a:solidFill>
                      <a:schemeClr val="tx1"/>
                    </a:solidFill>
                    <a:latin typeface="Arial Narrow" panose="020B0606020202030204" pitchFamily="34" charset="0"/>
                  </a:endParaRPr>
                </a:p>
              </p:txBody>
            </p:sp>
          </p:grpSp>
          <p:grpSp>
            <p:nvGrpSpPr>
              <p:cNvPr id="27" name="9 Grupo">
                <a:extLst>
                  <a:ext uri="{FF2B5EF4-FFF2-40B4-BE49-F238E27FC236}">
                    <a16:creationId xmlns:a16="http://schemas.microsoft.com/office/drawing/2014/main" id="{04210A8E-700B-4C61-86FD-4424EFDA681C}"/>
                  </a:ext>
                </a:extLst>
              </p:cNvPr>
              <p:cNvGrpSpPr/>
              <p:nvPr/>
            </p:nvGrpSpPr>
            <p:grpSpPr>
              <a:xfrm>
                <a:off x="4655840" y="2387047"/>
                <a:ext cx="1242411" cy="1242411"/>
                <a:chOff x="4208914" y="1666967"/>
                <a:chExt cx="1360139" cy="1360139"/>
              </a:xfrm>
            </p:grpSpPr>
            <p:pic>
              <p:nvPicPr>
                <p:cNvPr id="47" name="5 Imagen">
                  <a:extLst>
                    <a:ext uri="{FF2B5EF4-FFF2-40B4-BE49-F238E27FC236}">
                      <a16:creationId xmlns:a16="http://schemas.microsoft.com/office/drawing/2014/main" id="{11A20113-AE88-49E3-8DB5-E03C495653DF}"/>
                    </a:ext>
                  </a:extLst>
                </p:cNvPr>
                <p:cNvPicPr>
                  <a:picLocks noChangeAspect="1"/>
                </p:cNvPicPr>
                <p:nvPr/>
              </p:nvPicPr>
              <p:blipFill rotWithShape="1">
                <a:blip r:embed="rId5" cstate="screen">
                  <a:biLevel thresh="75000"/>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4477504" y="1911096"/>
                  <a:ext cx="822960" cy="843410"/>
                </a:xfrm>
                <a:prstGeom prst="rect">
                  <a:avLst/>
                </a:prstGeom>
              </p:spPr>
            </p:pic>
            <p:sp>
              <p:nvSpPr>
                <p:cNvPr id="48" name="14 Anillo">
                  <a:extLst>
                    <a:ext uri="{FF2B5EF4-FFF2-40B4-BE49-F238E27FC236}">
                      <a16:creationId xmlns:a16="http://schemas.microsoft.com/office/drawing/2014/main" id="{6131058E-339D-444B-9B66-EDB4F406A47D}"/>
                    </a:ext>
                  </a:extLst>
                </p:cNvPr>
                <p:cNvSpPr/>
                <p:nvPr/>
              </p:nvSpPr>
              <p:spPr>
                <a:xfrm>
                  <a:off x="4208914" y="1666967"/>
                  <a:ext cx="1360139" cy="1360139"/>
                </a:xfrm>
                <a:prstGeom prst="donut">
                  <a:avLst>
                    <a:gd name="adj" fmla="val 594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grpSp>
          <p:grpSp>
            <p:nvGrpSpPr>
              <p:cNvPr id="28" name="10 Grupo">
                <a:extLst>
                  <a:ext uri="{FF2B5EF4-FFF2-40B4-BE49-F238E27FC236}">
                    <a16:creationId xmlns:a16="http://schemas.microsoft.com/office/drawing/2014/main" id="{FBF73742-5BC6-4F00-A3C7-6A139EB74B0B}"/>
                  </a:ext>
                </a:extLst>
              </p:cNvPr>
              <p:cNvGrpSpPr/>
              <p:nvPr/>
            </p:nvGrpSpPr>
            <p:grpSpPr>
              <a:xfrm>
                <a:off x="7748787" y="2387047"/>
                <a:ext cx="1242411" cy="1242411"/>
                <a:chOff x="5657107" y="1666967"/>
                <a:chExt cx="1360139" cy="1360139"/>
              </a:xfrm>
            </p:grpSpPr>
            <p:pic>
              <p:nvPicPr>
                <p:cNvPr id="45" name="4 Imagen">
                  <a:extLst>
                    <a:ext uri="{FF2B5EF4-FFF2-40B4-BE49-F238E27FC236}">
                      <a16:creationId xmlns:a16="http://schemas.microsoft.com/office/drawing/2014/main" id="{512CCDA2-6CA5-4E16-B1ED-DF628A1DD0E7}"/>
                    </a:ext>
                  </a:extLst>
                </p:cNvPr>
                <p:cNvPicPr>
                  <a:picLocks noChangeAspect="1"/>
                </p:cNvPicPr>
                <p:nvPr/>
              </p:nvPicPr>
              <p:blipFill>
                <a:blip r:embed="rId7" cstate="screen">
                  <a:biLevel thresh="7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874240" y="1911096"/>
                  <a:ext cx="848130" cy="848130"/>
                </a:xfrm>
                <a:prstGeom prst="rect">
                  <a:avLst/>
                </a:prstGeom>
              </p:spPr>
            </p:pic>
            <p:sp>
              <p:nvSpPr>
                <p:cNvPr id="46" name="15 Anillo">
                  <a:extLst>
                    <a:ext uri="{FF2B5EF4-FFF2-40B4-BE49-F238E27FC236}">
                      <a16:creationId xmlns:a16="http://schemas.microsoft.com/office/drawing/2014/main" id="{B0DC91A2-013A-446D-B117-E316A22F04EC}"/>
                    </a:ext>
                  </a:extLst>
                </p:cNvPr>
                <p:cNvSpPr/>
                <p:nvPr/>
              </p:nvSpPr>
              <p:spPr>
                <a:xfrm>
                  <a:off x="5657107" y="1666967"/>
                  <a:ext cx="1360139" cy="1360139"/>
                </a:xfrm>
                <a:prstGeom prst="donut">
                  <a:avLst>
                    <a:gd name="adj" fmla="val 594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grpSp>
          <p:pic>
            <p:nvPicPr>
              <p:cNvPr id="29" name="24 Imagen">
                <a:extLst>
                  <a:ext uri="{FF2B5EF4-FFF2-40B4-BE49-F238E27FC236}">
                    <a16:creationId xmlns:a16="http://schemas.microsoft.com/office/drawing/2014/main" id="{9DF10327-CA21-4199-9178-9FB17D11A2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36386" y="2560316"/>
                <a:ext cx="868684" cy="868684"/>
              </a:xfrm>
              <a:prstGeom prst="rect">
                <a:avLst/>
              </a:prstGeom>
            </p:spPr>
          </p:pic>
          <p:grpSp>
            <p:nvGrpSpPr>
              <p:cNvPr id="30" name="22 Grupo">
                <a:extLst>
                  <a:ext uri="{FF2B5EF4-FFF2-40B4-BE49-F238E27FC236}">
                    <a16:creationId xmlns:a16="http://schemas.microsoft.com/office/drawing/2014/main" id="{A2616F26-9308-4507-AC6C-D37CC7D127D7}"/>
                  </a:ext>
                </a:extLst>
              </p:cNvPr>
              <p:cNvGrpSpPr/>
              <p:nvPr/>
            </p:nvGrpSpPr>
            <p:grpSpPr>
              <a:xfrm>
                <a:off x="6236619" y="2387047"/>
                <a:ext cx="1242411" cy="1242411"/>
                <a:chOff x="6568058" y="1666967"/>
                <a:chExt cx="1360139" cy="1360139"/>
              </a:xfrm>
            </p:grpSpPr>
            <p:sp>
              <p:nvSpPr>
                <p:cNvPr id="41" name="21 Anillo">
                  <a:extLst>
                    <a:ext uri="{FF2B5EF4-FFF2-40B4-BE49-F238E27FC236}">
                      <a16:creationId xmlns:a16="http://schemas.microsoft.com/office/drawing/2014/main" id="{B8FCCC9E-6EB5-4A38-BC48-3EA8DC958B75}"/>
                    </a:ext>
                  </a:extLst>
                </p:cNvPr>
                <p:cNvSpPr/>
                <p:nvPr/>
              </p:nvSpPr>
              <p:spPr>
                <a:xfrm>
                  <a:off x="6568058" y="1666967"/>
                  <a:ext cx="1360139" cy="1360139"/>
                </a:xfrm>
                <a:prstGeom prst="donut">
                  <a:avLst>
                    <a:gd name="adj" fmla="val 594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grpSp>
              <p:nvGrpSpPr>
                <p:cNvPr id="42" name="18 Grupo">
                  <a:extLst>
                    <a:ext uri="{FF2B5EF4-FFF2-40B4-BE49-F238E27FC236}">
                      <a16:creationId xmlns:a16="http://schemas.microsoft.com/office/drawing/2014/main" id="{03081F1B-A5F4-478E-AE6B-E48DD4142E0A}"/>
                    </a:ext>
                  </a:extLst>
                </p:cNvPr>
                <p:cNvGrpSpPr/>
                <p:nvPr/>
              </p:nvGrpSpPr>
              <p:grpSpPr>
                <a:xfrm>
                  <a:off x="6805997" y="1910055"/>
                  <a:ext cx="802171" cy="942881"/>
                  <a:chOff x="6866400" y="1911096"/>
                  <a:chExt cx="741768" cy="871883"/>
                </a:xfrm>
              </p:grpSpPr>
              <p:pic>
                <p:nvPicPr>
                  <p:cNvPr id="43" name="16 Imagen">
                    <a:extLst>
                      <a:ext uri="{FF2B5EF4-FFF2-40B4-BE49-F238E27FC236}">
                        <a16:creationId xmlns:a16="http://schemas.microsoft.com/office/drawing/2014/main" id="{FD5749A9-EA1F-4ED4-9C97-0FEE8A5AE85E}"/>
                      </a:ext>
                    </a:extLst>
                  </p:cNvPr>
                  <p:cNvPicPr>
                    <a:picLocks noChangeAspect="1"/>
                  </p:cNvPicPr>
                  <p:nvPr/>
                </p:nvPicPr>
                <p:blipFill rotWithShape="1">
                  <a:blip r:embed="rId10" cstate="screen">
                    <a:biLevel thresh="75000"/>
                    <a:extLst>
                      <a:ext uri="{28A0092B-C50C-407E-A947-70E740481C1C}">
                        <a14:useLocalDpi xmlns:a14="http://schemas.microsoft.com/office/drawing/2010/main"/>
                      </a:ext>
                    </a:extLst>
                  </a:blip>
                  <a:srcRect/>
                  <a:stretch/>
                </p:blipFill>
                <p:spPr>
                  <a:xfrm>
                    <a:off x="7361204" y="1911096"/>
                    <a:ext cx="246964" cy="871883"/>
                  </a:xfrm>
                  <a:prstGeom prst="rect">
                    <a:avLst/>
                  </a:prstGeom>
                </p:spPr>
              </p:pic>
              <p:pic>
                <p:nvPicPr>
                  <p:cNvPr id="44" name="17 Imagen">
                    <a:extLst>
                      <a:ext uri="{FF2B5EF4-FFF2-40B4-BE49-F238E27FC236}">
                        <a16:creationId xmlns:a16="http://schemas.microsoft.com/office/drawing/2014/main" id="{BAC60425-65A2-4C3A-808F-628C592E2515}"/>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1124" b="97191" l="0" r="100000">
                                <a14:foregroundMark x1="69492" y1="15730" x2="69492" y2="15730"/>
                              </a14:backgroundRemoval>
                            </a14:imgEffect>
                          </a14:imgLayer>
                        </a14:imgProps>
                      </a:ext>
                      <a:ext uri="{28A0092B-C50C-407E-A947-70E740481C1C}">
                        <a14:useLocalDpi xmlns:a14="http://schemas.microsoft.com/office/drawing/2010/main"/>
                      </a:ext>
                    </a:extLst>
                  </a:blip>
                  <a:srcRect/>
                  <a:stretch/>
                </p:blipFill>
                <p:spPr>
                  <a:xfrm>
                    <a:off x="6866400" y="1924883"/>
                    <a:ext cx="494805" cy="751194"/>
                  </a:xfrm>
                  <a:prstGeom prst="rect">
                    <a:avLst/>
                  </a:prstGeom>
                </p:spPr>
              </p:pic>
            </p:grpSp>
          </p:grpSp>
          <p:sp>
            <p:nvSpPr>
              <p:cNvPr id="31" name="23 Flecha curvada hacia arriba">
                <a:extLst>
                  <a:ext uri="{FF2B5EF4-FFF2-40B4-BE49-F238E27FC236}">
                    <a16:creationId xmlns:a16="http://schemas.microsoft.com/office/drawing/2014/main" id="{BF6D2B9E-AF3F-48D2-B853-DE81BC2EAA97}"/>
                  </a:ext>
                </a:extLst>
              </p:cNvPr>
              <p:cNvSpPr/>
              <p:nvPr/>
            </p:nvSpPr>
            <p:spPr>
              <a:xfrm>
                <a:off x="2639616" y="3470363"/>
                <a:ext cx="648072" cy="318677"/>
              </a:xfrm>
              <a:prstGeom prst="curvedUpArrow">
                <a:avLst/>
              </a:prstGeom>
              <a:solidFill>
                <a:srgbClr val="BA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sp>
            <p:nvSpPr>
              <p:cNvPr id="32" name="25 Flecha curvada hacia abajo">
                <a:extLst>
                  <a:ext uri="{FF2B5EF4-FFF2-40B4-BE49-F238E27FC236}">
                    <a16:creationId xmlns:a16="http://schemas.microsoft.com/office/drawing/2014/main" id="{28F8FD4A-BF66-4FC2-8172-F8AF92FF71FA}"/>
                  </a:ext>
                </a:extLst>
              </p:cNvPr>
              <p:cNvSpPr/>
              <p:nvPr/>
            </p:nvSpPr>
            <p:spPr>
              <a:xfrm>
                <a:off x="4187566" y="2247037"/>
                <a:ext cx="655700" cy="280020"/>
              </a:xfrm>
              <a:prstGeom prst="curvedDownArrow">
                <a:avLst/>
              </a:prstGeom>
              <a:solidFill>
                <a:srgbClr val="BA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sp>
            <p:nvSpPr>
              <p:cNvPr id="33" name="32 Flecha curvada hacia arriba">
                <a:extLst>
                  <a:ext uri="{FF2B5EF4-FFF2-40B4-BE49-F238E27FC236}">
                    <a16:creationId xmlns:a16="http://schemas.microsoft.com/office/drawing/2014/main" id="{41F557FE-D1C6-4DBA-889E-53DA38FD7713}"/>
                  </a:ext>
                </a:extLst>
              </p:cNvPr>
              <p:cNvSpPr/>
              <p:nvPr/>
            </p:nvSpPr>
            <p:spPr>
              <a:xfrm>
                <a:off x="5758688" y="3470363"/>
                <a:ext cx="648072" cy="318677"/>
              </a:xfrm>
              <a:prstGeom prst="curvedUpArrow">
                <a:avLst/>
              </a:prstGeom>
              <a:solidFill>
                <a:srgbClr val="BA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sp>
            <p:nvSpPr>
              <p:cNvPr id="34" name="33 Flecha curvada hacia abajo">
                <a:extLst>
                  <a:ext uri="{FF2B5EF4-FFF2-40B4-BE49-F238E27FC236}">
                    <a16:creationId xmlns:a16="http://schemas.microsoft.com/office/drawing/2014/main" id="{07EFBFE2-E4B6-4300-8CDC-DC80913C6250}"/>
                  </a:ext>
                </a:extLst>
              </p:cNvPr>
              <p:cNvSpPr/>
              <p:nvPr/>
            </p:nvSpPr>
            <p:spPr>
              <a:xfrm>
                <a:off x="7291426" y="2247037"/>
                <a:ext cx="655700" cy="280020"/>
              </a:xfrm>
              <a:prstGeom prst="curvedDownArrow">
                <a:avLst/>
              </a:prstGeom>
              <a:solidFill>
                <a:srgbClr val="BA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sp>
            <p:nvSpPr>
              <p:cNvPr id="35" name="34 Flecha curvada hacia arriba">
                <a:extLst>
                  <a:ext uri="{FF2B5EF4-FFF2-40B4-BE49-F238E27FC236}">
                    <a16:creationId xmlns:a16="http://schemas.microsoft.com/office/drawing/2014/main" id="{9858799C-539E-48F6-AAAE-265A6904039C}"/>
                  </a:ext>
                </a:extLst>
              </p:cNvPr>
              <p:cNvSpPr/>
              <p:nvPr/>
            </p:nvSpPr>
            <p:spPr>
              <a:xfrm>
                <a:off x="9046092" y="3470363"/>
                <a:ext cx="648072" cy="318677"/>
              </a:xfrm>
              <a:prstGeom prst="curvedUpArrow">
                <a:avLst/>
              </a:prstGeom>
              <a:solidFill>
                <a:srgbClr val="BA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200">
                  <a:solidFill>
                    <a:schemeClr val="tx1"/>
                  </a:solidFill>
                  <a:latin typeface="Arial Narrow" panose="020B0606020202030204" pitchFamily="34" charset="0"/>
                </a:endParaRPr>
              </a:p>
            </p:txBody>
          </p:sp>
          <p:sp>
            <p:nvSpPr>
              <p:cNvPr id="36" name="35 CuadroTexto">
                <a:extLst>
                  <a:ext uri="{FF2B5EF4-FFF2-40B4-BE49-F238E27FC236}">
                    <a16:creationId xmlns:a16="http://schemas.microsoft.com/office/drawing/2014/main" id="{F96EEE6C-BF00-433B-86BC-8C0160DE32EB}"/>
                  </a:ext>
                </a:extLst>
              </p:cNvPr>
              <p:cNvSpPr txBox="1"/>
              <p:nvPr/>
            </p:nvSpPr>
            <p:spPr>
              <a:xfrm>
                <a:off x="1369132" y="3380453"/>
                <a:ext cx="1224135" cy="361085"/>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Segeplan</a:t>
                </a:r>
              </a:p>
            </p:txBody>
          </p:sp>
          <p:sp>
            <p:nvSpPr>
              <p:cNvPr id="37" name="37 CuadroTexto">
                <a:extLst>
                  <a:ext uri="{FF2B5EF4-FFF2-40B4-BE49-F238E27FC236}">
                    <a16:creationId xmlns:a16="http://schemas.microsoft.com/office/drawing/2014/main" id="{C6FEA301-1F4A-4061-AD1A-74AAFF0D2F54}"/>
                  </a:ext>
                </a:extLst>
              </p:cNvPr>
              <p:cNvSpPr txBox="1"/>
              <p:nvPr/>
            </p:nvSpPr>
            <p:spPr>
              <a:xfrm>
                <a:off x="3092803" y="1993124"/>
                <a:ext cx="1224135" cy="361085"/>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Políticas</a:t>
                </a:r>
              </a:p>
            </p:txBody>
          </p:sp>
          <p:sp>
            <p:nvSpPr>
              <p:cNvPr id="38" name="38 CuadroTexto">
                <a:extLst>
                  <a:ext uri="{FF2B5EF4-FFF2-40B4-BE49-F238E27FC236}">
                    <a16:creationId xmlns:a16="http://schemas.microsoft.com/office/drawing/2014/main" id="{D8AE4C3D-C0A6-4363-B240-28C2F3FD8252}"/>
                  </a:ext>
                </a:extLst>
              </p:cNvPr>
              <p:cNvSpPr txBox="1"/>
              <p:nvPr/>
            </p:nvSpPr>
            <p:spPr>
              <a:xfrm>
                <a:off x="4316938" y="3647058"/>
                <a:ext cx="1701925" cy="601808"/>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Planes Institucionales</a:t>
                </a:r>
              </a:p>
            </p:txBody>
          </p:sp>
          <p:sp>
            <p:nvSpPr>
              <p:cNvPr id="39" name="41 CuadroTexto">
                <a:extLst>
                  <a:ext uri="{FF2B5EF4-FFF2-40B4-BE49-F238E27FC236}">
                    <a16:creationId xmlns:a16="http://schemas.microsoft.com/office/drawing/2014/main" id="{B9C18A36-A862-44E7-90C4-2A559CF42BAD}"/>
                  </a:ext>
                </a:extLst>
              </p:cNvPr>
              <p:cNvSpPr txBox="1"/>
              <p:nvPr/>
            </p:nvSpPr>
            <p:spPr>
              <a:xfrm>
                <a:off x="7291426" y="3741537"/>
                <a:ext cx="1933636" cy="361085"/>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Bienes y Servicios</a:t>
                </a:r>
              </a:p>
            </p:txBody>
          </p:sp>
          <p:sp>
            <p:nvSpPr>
              <p:cNvPr id="40" name="42 CuadroTexto">
                <a:extLst>
                  <a:ext uri="{FF2B5EF4-FFF2-40B4-BE49-F238E27FC236}">
                    <a16:creationId xmlns:a16="http://schemas.microsoft.com/office/drawing/2014/main" id="{0EBD4B0D-C6AB-4C90-B1EE-04315000B9CD}"/>
                  </a:ext>
                </a:extLst>
              </p:cNvPr>
              <p:cNvSpPr txBox="1"/>
              <p:nvPr/>
            </p:nvSpPr>
            <p:spPr>
              <a:xfrm>
                <a:off x="9283783" y="2048493"/>
                <a:ext cx="1373891" cy="361085"/>
              </a:xfrm>
              <a:prstGeom prst="rect">
                <a:avLst/>
              </a:prstGeom>
              <a:noFill/>
            </p:spPr>
            <p:txBody>
              <a:bodyPr wrap="square" rtlCol="0">
                <a:spAutoFit/>
              </a:bodyPr>
              <a:lstStyle/>
              <a:p>
                <a:pPr algn="ctr"/>
                <a:r>
                  <a:rPr lang="es-GT" sz="1200" dirty="0">
                    <a:solidFill>
                      <a:schemeClr val="accent2">
                        <a:lumMod val="75000"/>
                      </a:schemeClr>
                    </a:solidFill>
                    <a:latin typeface="Arial Narrow" panose="020B0606020202030204" pitchFamily="34" charset="0"/>
                  </a:rPr>
                  <a:t>Población</a:t>
                </a:r>
              </a:p>
            </p:txBody>
          </p:sp>
        </p:grpSp>
      </p:grpSp>
      <p:cxnSp>
        <p:nvCxnSpPr>
          <p:cNvPr id="51" name="Conector recto 50">
            <a:extLst>
              <a:ext uri="{FF2B5EF4-FFF2-40B4-BE49-F238E27FC236}">
                <a16:creationId xmlns:a16="http://schemas.microsoft.com/office/drawing/2014/main" id="{D3F8D8F9-A835-4943-B04A-044C7B0C34F6}"/>
              </a:ext>
            </a:extLst>
          </p:cNvPr>
          <p:cNvCxnSpPr>
            <a:cxnSpLocks/>
          </p:cNvCxnSpPr>
          <p:nvPr/>
        </p:nvCxnSpPr>
        <p:spPr>
          <a:xfrm>
            <a:off x="2437587" y="2186979"/>
            <a:ext cx="2126483" cy="0"/>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grpSp>
        <p:nvGrpSpPr>
          <p:cNvPr id="52" name="Grupo 51">
            <a:extLst>
              <a:ext uri="{FF2B5EF4-FFF2-40B4-BE49-F238E27FC236}">
                <a16:creationId xmlns:a16="http://schemas.microsoft.com/office/drawing/2014/main" id="{EE93A8AD-725B-456B-A5C2-B73F3BDFC1AE}"/>
              </a:ext>
            </a:extLst>
          </p:cNvPr>
          <p:cNvGrpSpPr/>
          <p:nvPr/>
        </p:nvGrpSpPr>
        <p:grpSpPr>
          <a:xfrm>
            <a:off x="1238585" y="1309678"/>
            <a:ext cx="976628" cy="976628"/>
            <a:chOff x="1213185" y="623878"/>
            <a:chExt cx="976628" cy="976628"/>
          </a:xfrm>
        </p:grpSpPr>
        <p:pic>
          <p:nvPicPr>
            <p:cNvPr id="53" name="Imagen 52">
              <a:extLst>
                <a:ext uri="{FF2B5EF4-FFF2-40B4-BE49-F238E27FC236}">
                  <a16:creationId xmlns:a16="http://schemas.microsoft.com/office/drawing/2014/main" id="{A25ED73A-977B-41DB-879D-75D7BFA098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13185" y="623878"/>
              <a:ext cx="976628" cy="976628"/>
            </a:xfrm>
            <a:prstGeom prst="rect">
              <a:avLst/>
            </a:prstGeom>
          </p:spPr>
        </p:pic>
        <p:sp>
          <p:nvSpPr>
            <p:cNvPr id="54" name="Rectángulo 53">
              <a:extLst>
                <a:ext uri="{FF2B5EF4-FFF2-40B4-BE49-F238E27FC236}">
                  <a16:creationId xmlns:a16="http://schemas.microsoft.com/office/drawing/2014/main" id="{36F2C59E-6200-446D-A095-DCB71924E1A7}"/>
                </a:ext>
              </a:extLst>
            </p:cNvPr>
            <p:cNvSpPr/>
            <p:nvPr/>
          </p:nvSpPr>
          <p:spPr>
            <a:xfrm>
              <a:off x="1507824" y="723357"/>
              <a:ext cx="387350" cy="159293"/>
            </a:xfrm>
            <a:prstGeom prst="rect">
              <a:avLst/>
            </a:prstGeom>
            <a:solidFill>
              <a:srgbClr val="426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55" name="2 Pentágono">
            <a:extLst>
              <a:ext uri="{FF2B5EF4-FFF2-40B4-BE49-F238E27FC236}">
                <a16:creationId xmlns:a16="http://schemas.microsoft.com/office/drawing/2014/main" id="{F08CF00D-A725-4D5E-A487-514E04698454}"/>
              </a:ext>
            </a:extLst>
          </p:cNvPr>
          <p:cNvSpPr/>
          <p:nvPr/>
        </p:nvSpPr>
        <p:spPr>
          <a:xfrm>
            <a:off x="965620" y="4619751"/>
            <a:ext cx="1187684" cy="520908"/>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30 de abril</a:t>
            </a:r>
            <a:endParaRPr lang="es-GT"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1866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18 Conector recto">
            <a:extLst>
              <a:ext uri="{FF2B5EF4-FFF2-40B4-BE49-F238E27FC236}">
                <a16:creationId xmlns:a16="http://schemas.microsoft.com/office/drawing/2014/main" id="{9DF61FE3-B6E0-4B03-842F-5CDB32FE44B3}"/>
              </a:ext>
            </a:extLst>
          </p:cNvPr>
          <p:cNvCxnSpPr>
            <a:cxnSpLocks/>
          </p:cNvCxnSpPr>
          <p:nvPr/>
        </p:nvCxnSpPr>
        <p:spPr>
          <a:xfrm>
            <a:off x="2822542" y="2315469"/>
            <a:ext cx="0" cy="3792055"/>
          </a:xfrm>
          <a:prstGeom prst="line">
            <a:avLst/>
          </a:prstGeom>
          <a:ln>
            <a:solidFill>
              <a:srgbClr val="92D050"/>
            </a:solidFill>
            <a:prstDash val="dash"/>
          </a:ln>
        </p:spPr>
        <p:style>
          <a:lnRef idx="3">
            <a:schemeClr val="accent1"/>
          </a:lnRef>
          <a:fillRef idx="0">
            <a:schemeClr val="accent1"/>
          </a:fillRef>
          <a:effectRef idx="2">
            <a:schemeClr val="accent1"/>
          </a:effectRef>
          <a:fontRef idx="minor">
            <a:schemeClr val="tx1"/>
          </a:fontRef>
        </p:style>
      </p:cxnSp>
      <p:sp>
        <p:nvSpPr>
          <p:cNvPr id="26" name="Rectángulo 25">
            <a:extLst>
              <a:ext uri="{FF2B5EF4-FFF2-40B4-BE49-F238E27FC236}">
                <a16:creationId xmlns:a16="http://schemas.microsoft.com/office/drawing/2014/main" id="{50824BB6-64CE-411A-A34A-A73463EDB2A3}"/>
              </a:ext>
            </a:extLst>
          </p:cNvPr>
          <p:cNvSpPr/>
          <p:nvPr/>
        </p:nvSpPr>
        <p:spPr>
          <a:xfrm>
            <a:off x="2310353" y="1431400"/>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21" name="Rectángulo 20">
            <a:extLst>
              <a:ext uri="{FF2B5EF4-FFF2-40B4-BE49-F238E27FC236}">
                <a16:creationId xmlns:a16="http://schemas.microsoft.com/office/drawing/2014/main" id="{2D094505-17FF-4B7C-A9E0-1B077B2D541B}"/>
              </a:ext>
            </a:extLst>
          </p:cNvPr>
          <p:cNvSpPr/>
          <p:nvPr/>
        </p:nvSpPr>
        <p:spPr>
          <a:xfrm>
            <a:off x="2822542" y="868314"/>
            <a:ext cx="2753892" cy="523220"/>
          </a:xfrm>
          <a:prstGeom prst="rect">
            <a:avLst/>
          </a:prstGeom>
        </p:spPr>
        <p:txBody>
          <a:bodyPr wrap="square">
            <a:spAutoFit/>
          </a:bodyPr>
          <a:lstStyle/>
          <a:p>
            <a:r>
              <a:rPr lang="es-MX" sz="2800" b="1" dirty="0">
                <a:solidFill>
                  <a:srgbClr val="192854"/>
                </a:solidFill>
                <a:latin typeface="Altivo Light" panose="020B0000000000000000" pitchFamily="34" charset="77"/>
              </a:rPr>
              <a:t>Actividades</a:t>
            </a:r>
            <a:r>
              <a:rPr lang="es-MX" sz="2000" b="1" dirty="0">
                <a:ln>
                  <a:solidFill>
                    <a:schemeClr val="tx1"/>
                  </a:solidFill>
                </a:ln>
                <a:solidFill>
                  <a:srgbClr val="DAF1F9"/>
                </a:solidFill>
                <a:latin typeface="Altivo Light" panose="020B0000000000000000" pitchFamily="34" charset="77"/>
              </a:rPr>
              <a:t> </a:t>
            </a:r>
          </a:p>
        </p:txBody>
      </p:sp>
      <p:pic>
        <p:nvPicPr>
          <p:cNvPr id="2" name="Imagen 1">
            <a:extLst>
              <a:ext uri="{FF2B5EF4-FFF2-40B4-BE49-F238E27FC236}">
                <a16:creationId xmlns:a16="http://schemas.microsoft.com/office/drawing/2014/main" id="{CF791CED-3C87-4681-83F7-9BC80AC46C8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157" y="1155310"/>
            <a:ext cx="724806" cy="724806"/>
          </a:xfrm>
          <a:prstGeom prst="rect">
            <a:avLst/>
          </a:prstGeom>
        </p:spPr>
      </p:pic>
      <p:sp>
        <p:nvSpPr>
          <p:cNvPr id="20" name="OTLSHAPE_T_13886f737e184c6d9943da5121ddddd8_Title">
            <a:extLst>
              <a:ext uri="{FF2B5EF4-FFF2-40B4-BE49-F238E27FC236}">
                <a16:creationId xmlns:a16="http://schemas.microsoft.com/office/drawing/2014/main" id="{DCC527A7-4149-4E06-B9B8-9C35B45CADBE}"/>
              </a:ext>
            </a:extLst>
          </p:cNvPr>
          <p:cNvSpPr txBox="1"/>
          <p:nvPr>
            <p:custDataLst>
              <p:tags r:id="rId1"/>
            </p:custDataLst>
          </p:nvPr>
        </p:nvSpPr>
        <p:spPr>
          <a:xfrm>
            <a:off x="3182897" y="2297438"/>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Lineamientos para </a:t>
            </a:r>
          </a:p>
          <a:p>
            <a:pPr algn="ctr"/>
            <a:r>
              <a:rPr lang="es-GT" sz="1200" b="1" spc="-4" dirty="0">
                <a:solidFill>
                  <a:schemeClr val="dk1"/>
                </a:solidFill>
                <a:latin typeface="Helvetica CondensedLight" panose="020B0506000000000000" pitchFamily="34" charset="0"/>
              </a:rPr>
              <a:t>Presupuesto Exploratorio</a:t>
            </a:r>
          </a:p>
        </p:txBody>
      </p:sp>
      <p:sp>
        <p:nvSpPr>
          <p:cNvPr id="27" name="Elipse 26">
            <a:extLst>
              <a:ext uri="{FF2B5EF4-FFF2-40B4-BE49-F238E27FC236}">
                <a16:creationId xmlns:a16="http://schemas.microsoft.com/office/drawing/2014/main" id="{70318905-1CA3-4776-94BD-98EB781A2949}"/>
              </a:ext>
            </a:extLst>
          </p:cNvPr>
          <p:cNvSpPr/>
          <p:nvPr/>
        </p:nvSpPr>
        <p:spPr>
          <a:xfrm>
            <a:off x="2768435" y="2295858"/>
            <a:ext cx="345588" cy="345588"/>
          </a:xfrm>
          <a:prstGeom prst="ellipse">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GT">
              <a:latin typeface="Helvetica CondensedLight" panose="020B0506000000000000" pitchFamily="34" charset="0"/>
            </a:endParaRPr>
          </a:p>
        </p:txBody>
      </p:sp>
      <p:cxnSp>
        <p:nvCxnSpPr>
          <p:cNvPr id="35" name="Conector recto 34">
            <a:extLst>
              <a:ext uri="{FF2B5EF4-FFF2-40B4-BE49-F238E27FC236}">
                <a16:creationId xmlns:a16="http://schemas.microsoft.com/office/drawing/2014/main" id="{6AE6ACC0-43C2-43CC-8ACF-AD878083A427}"/>
              </a:ext>
            </a:extLst>
          </p:cNvPr>
          <p:cNvCxnSpPr>
            <a:cxnSpLocks/>
          </p:cNvCxnSpPr>
          <p:nvPr/>
        </p:nvCxnSpPr>
        <p:spPr>
          <a:xfrm>
            <a:off x="3264105" y="2910592"/>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Elipse 35">
            <a:extLst>
              <a:ext uri="{FF2B5EF4-FFF2-40B4-BE49-F238E27FC236}">
                <a16:creationId xmlns:a16="http://schemas.microsoft.com/office/drawing/2014/main" id="{5B9FD479-FEC9-451E-AEE5-1E49B8773A00}"/>
              </a:ext>
            </a:extLst>
          </p:cNvPr>
          <p:cNvSpPr/>
          <p:nvPr/>
        </p:nvSpPr>
        <p:spPr>
          <a:xfrm>
            <a:off x="2768435" y="3217997"/>
            <a:ext cx="345588" cy="3455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37" name="OTLSHAPE_T_13886f737e184c6d9943da5121ddddd8_Title">
            <a:extLst>
              <a:ext uri="{FF2B5EF4-FFF2-40B4-BE49-F238E27FC236}">
                <a16:creationId xmlns:a16="http://schemas.microsoft.com/office/drawing/2014/main" id="{CA0354D1-9AB0-4413-9355-2AAAB6A3B80B}"/>
              </a:ext>
            </a:extLst>
          </p:cNvPr>
          <p:cNvSpPr txBox="1"/>
          <p:nvPr>
            <p:custDataLst>
              <p:tags r:id="rId2"/>
            </p:custDataLst>
          </p:nvPr>
        </p:nvSpPr>
        <p:spPr>
          <a:xfrm>
            <a:off x="3253764" y="3227429"/>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Notas para Solicitud de Información a diferentes entidades</a:t>
            </a:r>
          </a:p>
        </p:txBody>
      </p:sp>
      <p:sp>
        <p:nvSpPr>
          <p:cNvPr id="46" name="OTLSHAPE_M_8a16e77c1d094f13931905ec7a73ece8_Shape">
            <a:extLst>
              <a:ext uri="{FF2B5EF4-FFF2-40B4-BE49-F238E27FC236}">
                <a16:creationId xmlns:a16="http://schemas.microsoft.com/office/drawing/2014/main" id="{75F11478-0824-4441-A59C-17D4F22EEBE3}"/>
              </a:ext>
            </a:extLst>
          </p:cNvPr>
          <p:cNvSpPr/>
          <p:nvPr>
            <p:custDataLst>
              <p:tags r:id="rId3"/>
            </p:custDataLst>
          </p:nvPr>
        </p:nvSpPr>
        <p:spPr>
          <a:xfrm rot="16200000">
            <a:off x="2768435" y="4094967"/>
            <a:ext cx="345600" cy="345600"/>
          </a:xfrm>
          <a:prstGeom prst="flowChartMerge">
            <a:avLst/>
          </a:prstGeom>
          <a:solidFill>
            <a:schemeClr val="accent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latin typeface="Helvetica CondensedLight" panose="020B0506000000000000" pitchFamily="34" charset="0"/>
            </a:endParaRPr>
          </a:p>
        </p:txBody>
      </p:sp>
      <p:sp>
        <p:nvSpPr>
          <p:cNvPr id="47" name="OTLSHAPE_T_13886f737e184c6d9943da5121ddddd8_Title">
            <a:extLst>
              <a:ext uri="{FF2B5EF4-FFF2-40B4-BE49-F238E27FC236}">
                <a16:creationId xmlns:a16="http://schemas.microsoft.com/office/drawing/2014/main" id="{9E4967FD-8D7D-4136-879A-D559F56BEF76}"/>
              </a:ext>
            </a:extLst>
          </p:cNvPr>
          <p:cNvSpPr txBox="1"/>
          <p:nvPr>
            <p:custDataLst>
              <p:tags r:id="rId4"/>
            </p:custDataLst>
          </p:nvPr>
        </p:nvSpPr>
        <p:spPr>
          <a:xfrm>
            <a:off x="3193128" y="4140327"/>
            <a:ext cx="2862505" cy="369332"/>
          </a:xfrm>
          <a:prstGeom prst="rect">
            <a:avLst/>
          </a:prstGeom>
          <a:noFill/>
        </p:spPr>
        <p:txBody>
          <a:bodyPr vert="horz" wrap="square" lIns="0" tIns="0" rIns="0" bIns="0" rtlCol="0" anchor="ctr" anchorCtr="0">
            <a:spAutoFit/>
          </a:bodyPr>
          <a:lstStyle/>
          <a:p>
            <a:pPr algn="ctr"/>
            <a:r>
              <a:rPr lang="es-GT" sz="1200" b="1" dirty="0">
                <a:latin typeface="Helvetica CondensedLight" panose="020B0506000000000000" pitchFamily="34" charset="0"/>
              </a:rPr>
              <a:t>Proyecto de Elaboración de las normas de formulación</a:t>
            </a:r>
          </a:p>
        </p:txBody>
      </p:sp>
      <p:cxnSp>
        <p:nvCxnSpPr>
          <p:cNvPr id="48" name="Conector recto 47">
            <a:extLst>
              <a:ext uri="{FF2B5EF4-FFF2-40B4-BE49-F238E27FC236}">
                <a16:creationId xmlns:a16="http://schemas.microsoft.com/office/drawing/2014/main" id="{B968D69C-F660-4A06-8224-9B20F71DF11C}"/>
              </a:ext>
            </a:extLst>
          </p:cNvPr>
          <p:cNvCxnSpPr>
            <a:cxnSpLocks/>
          </p:cNvCxnSpPr>
          <p:nvPr/>
        </p:nvCxnSpPr>
        <p:spPr>
          <a:xfrm>
            <a:off x="3171600" y="4879008"/>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OTLSHAPE_M_8a16e77c1d094f13931905ec7a73ece8_Shape">
            <a:extLst>
              <a:ext uri="{FF2B5EF4-FFF2-40B4-BE49-F238E27FC236}">
                <a16:creationId xmlns:a16="http://schemas.microsoft.com/office/drawing/2014/main" id="{CD860CBD-821C-4D55-81BF-00936189C066}"/>
              </a:ext>
            </a:extLst>
          </p:cNvPr>
          <p:cNvSpPr/>
          <p:nvPr>
            <p:custDataLst>
              <p:tags r:id="rId5"/>
            </p:custDataLst>
          </p:nvPr>
        </p:nvSpPr>
        <p:spPr>
          <a:xfrm rot="16200000">
            <a:off x="2768423" y="5895874"/>
            <a:ext cx="345600" cy="345600"/>
          </a:xfrm>
          <a:prstGeom prst="flowChartMerge">
            <a:avLst/>
          </a:prstGeom>
          <a:solidFill>
            <a:schemeClr val="accent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latin typeface="Helvetica CondensedLight" panose="020B0506000000000000" pitchFamily="34" charset="0"/>
            </a:endParaRPr>
          </a:p>
        </p:txBody>
      </p:sp>
      <p:sp>
        <p:nvSpPr>
          <p:cNvPr id="50" name="OTLSHAPE_T_13886f737e184c6d9943da5121ddddd8_Title">
            <a:extLst>
              <a:ext uri="{FF2B5EF4-FFF2-40B4-BE49-F238E27FC236}">
                <a16:creationId xmlns:a16="http://schemas.microsoft.com/office/drawing/2014/main" id="{E8A6757B-66F1-4EE3-A960-834F3DCC922C}"/>
              </a:ext>
            </a:extLst>
          </p:cNvPr>
          <p:cNvSpPr txBox="1"/>
          <p:nvPr>
            <p:custDataLst>
              <p:tags r:id="rId6"/>
            </p:custDataLst>
          </p:nvPr>
        </p:nvSpPr>
        <p:spPr>
          <a:xfrm>
            <a:off x="3118585" y="5964965"/>
            <a:ext cx="2862505" cy="369332"/>
          </a:xfrm>
          <a:prstGeom prst="rect">
            <a:avLst/>
          </a:prstGeom>
          <a:noFill/>
        </p:spPr>
        <p:txBody>
          <a:bodyPr vert="horz" wrap="square" lIns="0" tIns="0" rIns="0" bIns="0" rtlCol="0" anchor="ctr" anchorCtr="0">
            <a:spAutoFit/>
          </a:bodyPr>
          <a:lstStyle/>
          <a:p>
            <a:pPr algn="ctr"/>
            <a:r>
              <a:rPr lang="es-GT" sz="1200" b="1" dirty="0">
                <a:latin typeface="Helvetica CondensedLight" panose="020B0506000000000000" pitchFamily="34" charset="0"/>
              </a:rPr>
              <a:t>Entrega de Instrumentos de Planificación (PEI, POM y POA)</a:t>
            </a:r>
          </a:p>
        </p:txBody>
      </p:sp>
      <p:sp>
        <p:nvSpPr>
          <p:cNvPr id="52" name="Elipse 51">
            <a:extLst>
              <a:ext uri="{FF2B5EF4-FFF2-40B4-BE49-F238E27FC236}">
                <a16:creationId xmlns:a16="http://schemas.microsoft.com/office/drawing/2014/main" id="{DA93A698-D89C-411F-9978-C533E230154C}"/>
              </a:ext>
            </a:extLst>
          </p:cNvPr>
          <p:cNvSpPr/>
          <p:nvPr/>
        </p:nvSpPr>
        <p:spPr>
          <a:xfrm>
            <a:off x="2687227" y="5078395"/>
            <a:ext cx="345588" cy="345588"/>
          </a:xfrm>
          <a:prstGeom prst="ellipse">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GT">
              <a:latin typeface="Helvetica CondensedLight" panose="020B0506000000000000" pitchFamily="34" charset="0"/>
            </a:endParaRPr>
          </a:p>
        </p:txBody>
      </p:sp>
      <p:sp>
        <p:nvSpPr>
          <p:cNvPr id="53" name="OTLSHAPE_T_13886f737e184c6d9943da5121ddddd8_Title">
            <a:extLst>
              <a:ext uri="{FF2B5EF4-FFF2-40B4-BE49-F238E27FC236}">
                <a16:creationId xmlns:a16="http://schemas.microsoft.com/office/drawing/2014/main" id="{A2854F11-465C-4FE1-9B6D-8FD4DFFBFF03}"/>
              </a:ext>
            </a:extLst>
          </p:cNvPr>
          <p:cNvSpPr txBox="1"/>
          <p:nvPr>
            <p:custDataLst>
              <p:tags r:id="rId7"/>
            </p:custDataLst>
          </p:nvPr>
        </p:nvSpPr>
        <p:spPr>
          <a:xfrm>
            <a:off x="3182897" y="5162121"/>
            <a:ext cx="2943712" cy="184666"/>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Apertura de Sistemas Financieros</a:t>
            </a:r>
          </a:p>
        </p:txBody>
      </p:sp>
      <p:cxnSp>
        <p:nvCxnSpPr>
          <p:cNvPr id="54" name="Conector recto 53">
            <a:extLst>
              <a:ext uri="{FF2B5EF4-FFF2-40B4-BE49-F238E27FC236}">
                <a16:creationId xmlns:a16="http://schemas.microsoft.com/office/drawing/2014/main" id="{B3560CB3-4DB2-4BCD-8971-EA8C5B869CAD}"/>
              </a:ext>
            </a:extLst>
          </p:cNvPr>
          <p:cNvCxnSpPr>
            <a:cxnSpLocks/>
          </p:cNvCxnSpPr>
          <p:nvPr/>
        </p:nvCxnSpPr>
        <p:spPr>
          <a:xfrm>
            <a:off x="3182897" y="5786476"/>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8CA0E0E9-956E-4578-90E2-71EC8D7DF792}"/>
              </a:ext>
            </a:extLst>
          </p:cNvPr>
          <p:cNvCxnSpPr>
            <a:cxnSpLocks/>
          </p:cNvCxnSpPr>
          <p:nvPr/>
        </p:nvCxnSpPr>
        <p:spPr>
          <a:xfrm>
            <a:off x="3182897" y="3840584"/>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B96E620F-9230-4656-8250-8FCF9C7D400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V="1">
            <a:off x="6564976" y="2277005"/>
            <a:ext cx="410198" cy="410198"/>
          </a:xfrm>
          <a:prstGeom prst="rect">
            <a:avLst/>
          </a:prstGeom>
        </p:spPr>
      </p:pic>
      <p:sp>
        <p:nvSpPr>
          <p:cNvPr id="45" name="OTLSHAPE_T_13886f737e184c6d9943da5121ddddd8_Title">
            <a:extLst>
              <a:ext uri="{FF2B5EF4-FFF2-40B4-BE49-F238E27FC236}">
                <a16:creationId xmlns:a16="http://schemas.microsoft.com/office/drawing/2014/main" id="{410CC4FD-7573-46DD-A33E-DA3AD8C270D9}"/>
              </a:ext>
            </a:extLst>
          </p:cNvPr>
          <p:cNvSpPr txBox="1"/>
          <p:nvPr>
            <p:custDataLst>
              <p:tags r:id="rId8"/>
            </p:custDataLst>
          </p:nvPr>
        </p:nvSpPr>
        <p:spPr>
          <a:xfrm>
            <a:off x="6975174" y="2099320"/>
            <a:ext cx="4265470" cy="738664"/>
          </a:xfrm>
          <a:prstGeom prst="rect">
            <a:avLst/>
          </a:prstGeom>
          <a:noFill/>
        </p:spPr>
        <p:txBody>
          <a:bodyPr vert="horz" wrap="square" lIns="0" tIns="0" rIns="0" bIns="0" rtlCol="0" anchor="ctr" anchorCtr="0">
            <a:spAutoFit/>
          </a:bodyPr>
          <a:lstStyle/>
          <a:p>
            <a:pPr algn="just"/>
            <a:r>
              <a:rPr lang="es-MX" sz="1200" spc="-4" dirty="0">
                <a:solidFill>
                  <a:schemeClr val="dk1"/>
                </a:solidFill>
                <a:latin typeface="Helvetica CondensedLight" panose="020B0506000000000000" pitchFamily="34" charset="0"/>
              </a:rPr>
              <a:t>Proponer lineamientos para la elaboración del presupuesto exploratorio, asimismo, se valida el cronograma y la estrategia para la formulación. Así como la evaluación de la Política General de Gobierno.</a:t>
            </a:r>
          </a:p>
        </p:txBody>
      </p:sp>
      <p:pic>
        <p:nvPicPr>
          <p:cNvPr id="51" name="Imagen 50">
            <a:extLst>
              <a:ext uri="{FF2B5EF4-FFF2-40B4-BE49-F238E27FC236}">
                <a16:creationId xmlns:a16="http://schemas.microsoft.com/office/drawing/2014/main" id="{142FA9D8-F879-4882-83B1-C2C33F3785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V="1">
            <a:off x="6564976" y="5099105"/>
            <a:ext cx="410198" cy="410198"/>
          </a:xfrm>
          <a:prstGeom prst="rect">
            <a:avLst/>
          </a:prstGeom>
        </p:spPr>
      </p:pic>
      <p:sp>
        <p:nvSpPr>
          <p:cNvPr id="59" name="OTLSHAPE_T_13886f737e184c6d9943da5121ddddd8_Title">
            <a:extLst>
              <a:ext uri="{FF2B5EF4-FFF2-40B4-BE49-F238E27FC236}">
                <a16:creationId xmlns:a16="http://schemas.microsoft.com/office/drawing/2014/main" id="{B7EF7DBB-4614-4593-B26F-4DC2968DE6CD}"/>
              </a:ext>
            </a:extLst>
          </p:cNvPr>
          <p:cNvSpPr txBox="1"/>
          <p:nvPr>
            <p:custDataLst>
              <p:tags r:id="rId9"/>
            </p:custDataLst>
          </p:nvPr>
        </p:nvSpPr>
        <p:spPr>
          <a:xfrm>
            <a:off x="6975174" y="5027205"/>
            <a:ext cx="4265461" cy="553998"/>
          </a:xfrm>
          <a:prstGeom prst="rect">
            <a:avLst/>
          </a:prstGeom>
          <a:noFill/>
        </p:spPr>
        <p:txBody>
          <a:bodyPr vert="horz" wrap="square" lIns="0" tIns="0" rIns="0" bIns="0" rtlCol="0" anchor="ctr" anchorCtr="0">
            <a:spAutoFit/>
          </a:bodyPr>
          <a:lstStyle/>
          <a:p>
            <a:pPr algn="just"/>
            <a:r>
              <a:rPr lang="es-MX" sz="1200" spc="-4" dirty="0">
                <a:solidFill>
                  <a:schemeClr val="dk1"/>
                </a:solidFill>
                <a:latin typeface="Helvetica CondensedLight" panose="020B0506000000000000" pitchFamily="34" charset="0"/>
              </a:rPr>
              <a:t>Apertura de sistemas financieros para realizar la formulación presupuestaria de los anteproyectos de la Administración Central.</a:t>
            </a:r>
          </a:p>
        </p:txBody>
      </p:sp>
      <p:sp>
        <p:nvSpPr>
          <p:cNvPr id="25" name="OTLSHAPE_T_13886f737e184c6d9943da5121ddddd8_Title">
            <a:extLst>
              <a:ext uri="{FF2B5EF4-FFF2-40B4-BE49-F238E27FC236}">
                <a16:creationId xmlns:a16="http://schemas.microsoft.com/office/drawing/2014/main" id="{DA11F31C-42B9-490B-B3EC-36BE45D7AFDF}"/>
              </a:ext>
            </a:extLst>
          </p:cNvPr>
          <p:cNvSpPr txBox="1"/>
          <p:nvPr>
            <p:custDataLst>
              <p:tags r:id="rId10"/>
            </p:custDataLst>
          </p:nvPr>
        </p:nvSpPr>
        <p:spPr>
          <a:xfrm>
            <a:off x="6975174" y="3303206"/>
            <a:ext cx="4265470" cy="369332"/>
          </a:xfrm>
          <a:prstGeom prst="rect">
            <a:avLst/>
          </a:prstGeom>
          <a:noFill/>
        </p:spPr>
        <p:txBody>
          <a:bodyPr vert="horz" wrap="square" lIns="0" tIns="0" rIns="0" bIns="0" rtlCol="0" anchor="ctr" anchorCtr="0">
            <a:spAutoFit/>
          </a:bodyPr>
          <a:lstStyle/>
          <a:p>
            <a:pPr algn="just"/>
            <a:r>
              <a:rPr lang="es-GT" sz="1200" spc="-4" dirty="0">
                <a:solidFill>
                  <a:schemeClr val="dk1"/>
                </a:solidFill>
                <a:latin typeface="Helvetica CondensedLight" panose="020B0506000000000000" pitchFamily="34" charset="0"/>
              </a:rPr>
              <a:t>Empresa Eléctrica, Banrural, Portuarias, INE, Segeplan, SAT, </a:t>
            </a:r>
            <a:r>
              <a:rPr lang="es-GT" sz="1200" spc="-4" dirty="0" err="1">
                <a:solidFill>
                  <a:schemeClr val="dk1"/>
                </a:solidFill>
                <a:latin typeface="Helvetica CondensedLight" panose="020B0506000000000000" pitchFamily="34" charset="0"/>
              </a:rPr>
              <a:t>Banguat</a:t>
            </a:r>
            <a:r>
              <a:rPr lang="es-GT" sz="1200" spc="-4" dirty="0">
                <a:solidFill>
                  <a:schemeClr val="dk1"/>
                </a:solidFill>
                <a:latin typeface="Helvetica CondensedLight" panose="020B0506000000000000" pitchFamily="34" charset="0"/>
              </a:rPr>
              <a:t>, entre otras. </a:t>
            </a:r>
          </a:p>
        </p:txBody>
      </p:sp>
      <p:pic>
        <p:nvPicPr>
          <p:cNvPr id="28" name="Imagen 27">
            <a:extLst>
              <a:ext uri="{FF2B5EF4-FFF2-40B4-BE49-F238E27FC236}">
                <a16:creationId xmlns:a16="http://schemas.microsoft.com/office/drawing/2014/main" id="{1861BA64-8022-4452-87F8-D0B5E612063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V="1">
            <a:off x="6564976" y="3277857"/>
            <a:ext cx="410198" cy="410198"/>
          </a:xfrm>
          <a:prstGeom prst="rect">
            <a:avLst/>
          </a:prstGeom>
        </p:spPr>
      </p:pic>
      <p:pic>
        <p:nvPicPr>
          <p:cNvPr id="29" name="Imagen 28">
            <a:extLst>
              <a:ext uri="{FF2B5EF4-FFF2-40B4-BE49-F238E27FC236}">
                <a16:creationId xmlns:a16="http://schemas.microsoft.com/office/drawing/2014/main" id="{C6540DF2-4D75-421C-9383-39B358296D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V="1">
            <a:off x="6564976" y="4116581"/>
            <a:ext cx="410198" cy="410198"/>
          </a:xfrm>
          <a:prstGeom prst="rect">
            <a:avLst/>
          </a:prstGeom>
        </p:spPr>
      </p:pic>
      <p:sp>
        <p:nvSpPr>
          <p:cNvPr id="30" name="OTLSHAPE_T_13886f737e184c6d9943da5121ddddd8_Title">
            <a:extLst>
              <a:ext uri="{FF2B5EF4-FFF2-40B4-BE49-F238E27FC236}">
                <a16:creationId xmlns:a16="http://schemas.microsoft.com/office/drawing/2014/main" id="{AC972DCB-6B36-4761-BD2C-12043E544776}"/>
              </a:ext>
            </a:extLst>
          </p:cNvPr>
          <p:cNvSpPr txBox="1"/>
          <p:nvPr>
            <p:custDataLst>
              <p:tags r:id="rId11"/>
            </p:custDataLst>
          </p:nvPr>
        </p:nvSpPr>
        <p:spPr>
          <a:xfrm>
            <a:off x="6975174" y="4127928"/>
            <a:ext cx="4265470" cy="369332"/>
          </a:xfrm>
          <a:prstGeom prst="rect">
            <a:avLst/>
          </a:prstGeom>
          <a:noFill/>
        </p:spPr>
        <p:txBody>
          <a:bodyPr vert="horz" wrap="square" lIns="0" tIns="0" rIns="0" bIns="0" rtlCol="0" anchor="ctr" anchorCtr="0">
            <a:spAutoFit/>
          </a:bodyPr>
          <a:lstStyle/>
          <a:p>
            <a:pPr algn="just"/>
            <a:r>
              <a:rPr lang="es-GT" sz="1200" spc="-4" dirty="0">
                <a:solidFill>
                  <a:schemeClr val="dk1"/>
                </a:solidFill>
                <a:latin typeface="Helvetica CondensedLight" panose="020B0506000000000000" pitchFamily="34" charset="0"/>
              </a:rPr>
              <a:t>Las Normas para la Formulación Presupuestaria para el Ejercicio Fiscal 2025 y Multianual 2025-2029 son 41.</a:t>
            </a:r>
          </a:p>
        </p:txBody>
      </p:sp>
      <p:sp>
        <p:nvSpPr>
          <p:cNvPr id="31" name="OTLSHAPE_T_13886f737e184c6d9943da5121ddddd8_Title">
            <a:extLst>
              <a:ext uri="{FF2B5EF4-FFF2-40B4-BE49-F238E27FC236}">
                <a16:creationId xmlns:a16="http://schemas.microsoft.com/office/drawing/2014/main" id="{B95BA8A5-69BE-4B0D-9993-902A9D9E7D40}"/>
              </a:ext>
            </a:extLst>
          </p:cNvPr>
          <p:cNvSpPr txBox="1"/>
          <p:nvPr>
            <p:custDataLst>
              <p:tags r:id="rId12"/>
            </p:custDataLst>
          </p:nvPr>
        </p:nvSpPr>
        <p:spPr>
          <a:xfrm>
            <a:off x="6975174" y="5872632"/>
            <a:ext cx="4265461" cy="553998"/>
          </a:xfrm>
          <a:prstGeom prst="rect">
            <a:avLst/>
          </a:prstGeom>
          <a:noFill/>
        </p:spPr>
        <p:txBody>
          <a:bodyPr vert="horz" wrap="square" lIns="0" tIns="0" rIns="0" bIns="0" rtlCol="0" anchor="ctr" anchorCtr="0">
            <a:spAutoFit/>
          </a:bodyPr>
          <a:lstStyle/>
          <a:p>
            <a:pPr algn="just"/>
            <a:r>
              <a:rPr lang="es-MX" sz="1200" spc="-4" dirty="0">
                <a:solidFill>
                  <a:schemeClr val="dk1"/>
                </a:solidFill>
                <a:latin typeface="Helvetica CondensedLight" panose="020B0506000000000000" pitchFamily="34" charset="0"/>
              </a:rPr>
              <a:t>Apertura de sistemas financieros para realizar la formulación presupuestaria de los anteproyectos de la Administración Central.</a:t>
            </a:r>
          </a:p>
        </p:txBody>
      </p:sp>
      <p:pic>
        <p:nvPicPr>
          <p:cNvPr id="32" name="Imagen 31">
            <a:extLst>
              <a:ext uri="{FF2B5EF4-FFF2-40B4-BE49-F238E27FC236}">
                <a16:creationId xmlns:a16="http://schemas.microsoft.com/office/drawing/2014/main" id="{D669998C-3415-4C18-BFA4-E45A4BC33B2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V="1">
            <a:off x="6564976" y="5872632"/>
            <a:ext cx="410198" cy="410198"/>
          </a:xfrm>
          <a:prstGeom prst="rect">
            <a:avLst/>
          </a:prstGeom>
        </p:spPr>
      </p:pic>
    </p:spTree>
    <p:extLst>
      <p:ext uri="{BB962C8B-B14F-4D97-AF65-F5344CB8AC3E}">
        <p14:creationId xmlns:p14="http://schemas.microsoft.com/office/powerpoint/2010/main" val="39432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56" name="Título 1">
            <a:extLst>
              <a:ext uri="{FF2B5EF4-FFF2-40B4-BE49-F238E27FC236}">
                <a16:creationId xmlns:a16="http://schemas.microsoft.com/office/drawing/2014/main" id="{A767FEEF-3A54-4168-AB0A-054FB8A889E6}"/>
              </a:ext>
            </a:extLst>
          </p:cNvPr>
          <p:cNvSpPr txBox="1">
            <a:spLocks/>
          </p:cNvSpPr>
          <p:nvPr/>
        </p:nvSpPr>
        <p:spPr>
          <a:xfrm>
            <a:off x="2549587" y="1412388"/>
            <a:ext cx="4547679" cy="6571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dirty="0">
                <a:solidFill>
                  <a:srgbClr val="192854"/>
                </a:solidFill>
                <a:latin typeface="Altivo Regular" panose="020B0000000000000000" pitchFamily="34" charset="77"/>
              </a:rPr>
              <a:t>Formulación y Presentación</a:t>
            </a:r>
          </a:p>
        </p:txBody>
      </p:sp>
      <p:sp>
        <p:nvSpPr>
          <p:cNvPr id="57" name="Google Shape;258;p15">
            <a:extLst>
              <a:ext uri="{FF2B5EF4-FFF2-40B4-BE49-F238E27FC236}">
                <a16:creationId xmlns:a16="http://schemas.microsoft.com/office/drawing/2014/main" id="{02BE765E-8D36-4757-BC48-BD10571274B9}"/>
              </a:ext>
            </a:extLst>
          </p:cNvPr>
          <p:cNvSpPr txBox="1"/>
          <p:nvPr/>
        </p:nvSpPr>
        <p:spPr>
          <a:xfrm>
            <a:off x="790205" y="2488312"/>
            <a:ext cx="9770181" cy="830956"/>
          </a:xfrm>
          <a:prstGeom prst="rect">
            <a:avLst/>
          </a:prstGeom>
          <a:noFill/>
          <a:ln>
            <a:noFill/>
          </a:ln>
        </p:spPr>
        <p:txBody>
          <a:bodyPr spcFirstLastPara="1" wrap="square" lIns="91425" tIns="45700" rIns="91425" bIns="45700" anchor="t" anchorCtr="0">
            <a:spAutoFit/>
          </a:bodyPr>
          <a:lstStyle/>
          <a:p>
            <a:pPr lvl="0" algn="just"/>
            <a:r>
              <a:rPr lang="es-MX" sz="1600" dirty="0">
                <a:solidFill>
                  <a:srgbClr val="192854"/>
                </a:solidFill>
                <a:latin typeface="Altivo Regular" panose="020B0000000000000000" pitchFamily="34" charset="77"/>
                <a:ea typeface="+mj-ea"/>
                <a:cs typeface="+mj-cs"/>
                <a:sym typeface="Montserrat Medium"/>
              </a:rPr>
              <a:t>Las instituciones solicitan sus asignaciones presupuestarias, de acuerdo a los lineamientos de la política y normas presupuestarias, así como al nivel de su techo de gasto, por lo que priorizan los programas y proyectos a ejecutar de acuerdo a sus objetivos y metas programáticas e institucionales. </a:t>
            </a:r>
          </a:p>
        </p:txBody>
      </p:sp>
      <p:cxnSp>
        <p:nvCxnSpPr>
          <p:cNvPr id="58" name="Conector recto 57">
            <a:extLst>
              <a:ext uri="{FF2B5EF4-FFF2-40B4-BE49-F238E27FC236}">
                <a16:creationId xmlns:a16="http://schemas.microsoft.com/office/drawing/2014/main" id="{95A2D122-5C6C-4951-BA6F-CF7FF1E5B41D}"/>
              </a:ext>
            </a:extLst>
          </p:cNvPr>
          <p:cNvCxnSpPr>
            <a:cxnSpLocks/>
          </p:cNvCxnSpPr>
          <p:nvPr/>
        </p:nvCxnSpPr>
        <p:spPr>
          <a:xfrm>
            <a:off x="2782838" y="2031459"/>
            <a:ext cx="4245355" cy="0"/>
          </a:xfrm>
          <a:prstGeom prst="line">
            <a:avLst/>
          </a:prstGeom>
          <a:ln w="57150">
            <a:solidFill>
              <a:srgbClr val="FFC000"/>
            </a:solidFill>
          </a:ln>
        </p:spPr>
        <p:style>
          <a:lnRef idx="3">
            <a:schemeClr val="accent4"/>
          </a:lnRef>
          <a:fillRef idx="0">
            <a:schemeClr val="accent4"/>
          </a:fillRef>
          <a:effectRef idx="2">
            <a:schemeClr val="accent4"/>
          </a:effectRef>
          <a:fontRef idx="minor">
            <a:schemeClr val="tx1"/>
          </a:fontRef>
        </p:style>
      </p:cxnSp>
      <p:sp>
        <p:nvSpPr>
          <p:cNvPr id="59" name="2 Pentágono">
            <a:extLst>
              <a:ext uri="{FF2B5EF4-FFF2-40B4-BE49-F238E27FC236}">
                <a16:creationId xmlns:a16="http://schemas.microsoft.com/office/drawing/2014/main" id="{A27D3904-27AD-4003-92B7-B23C4A2EC01A}"/>
              </a:ext>
            </a:extLst>
          </p:cNvPr>
          <p:cNvSpPr/>
          <p:nvPr/>
        </p:nvSpPr>
        <p:spPr>
          <a:xfrm>
            <a:off x="447701" y="3729013"/>
            <a:ext cx="1187684" cy="520908"/>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15 de julio</a:t>
            </a:r>
            <a:endParaRPr lang="es-GT" sz="1600" b="1" dirty="0">
              <a:solidFill>
                <a:schemeClr val="bg1"/>
              </a:solidFill>
              <a:latin typeface="Arial Narrow" panose="020B0606020202030204" pitchFamily="34" charset="0"/>
            </a:endParaRPr>
          </a:p>
        </p:txBody>
      </p:sp>
      <p:sp>
        <p:nvSpPr>
          <p:cNvPr id="60" name="Rectángulo 59">
            <a:extLst>
              <a:ext uri="{FF2B5EF4-FFF2-40B4-BE49-F238E27FC236}">
                <a16:creationId xmlns:a16="http://schemas.microsoft.com/office/drawing/2014/main" id="{D5FADDEB-61B1-47C6-B5EB-A28880DA9A52}"/>
              </a:ext>
            </a:extLst>
          </p:cNvPr>
          <p:cNvSpPr/>
          <p:nvPr/>
        </p:nvSpPr>
        <p:spPr>
          <a:xfrm>
            <a:off x="1762982" y="4009715"/>
            <a:ext cx="3350573" cy="1577298"/>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Las entidades formulan de acuerdo a los techos presupuestarios y a las prioridades para producir el máximo beneficio a la población. </a:t>
            </a:r>
          </a:p>
        </p:txBody>
      </p:sp>
      <p:sp>
        <p:nvSpPr>
          <p:cNvPr id="61" name="Rectángulo 60">
            <a:extLst>
              <a:ext uri="{FF2B5EF4-FFF2-40B4-BE49-F238E27FC236}">
                <a16:creationId xmlns:a16="http://schemas.microsoft.com/office/drawing/2014/main" id="{D060F60D-4062-45DA-898E-4AB76D7FFBBB}"/>
              </a:ext>
            </a:extLst>
          </p:cNvPr>
          <p:cNvSpPr/>
          <p:nvPr/>
        </p:nvSpPr>
        <p:spPr>
          <a:xfrm>
            <a:off x="6887777" y="4192731"/>
            <a:ext cx="3969932" cy="1777323"/>
          </a:xfrm>
          <a:prstGeom prst="rect">
            <a:avLst/>
          </a:prstGeom>
          <a:solidFill>
            <a:srgbClr val="BAE7ED"/>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1600" dirty="0">
                <a:solidFill>
                  <a:srgbClr val="192854"/>
                </a:solidFill>
                <a:latin typeface="Altivo Regular" panose="020B0000000000000000" pitchFamily="34" charset="77"/>
                <a:ea typeface="+mj-ea"/>
                <a:cs typeface="+mj-cs"/>
              </a:rPr>
              <a:t>El Ministerio de Finanzas Públicas revisa, analiza y recomienda el presupuesto de cada institución para que sea congruente con las políticas, techos y el determinado bien o servicio que se entrega a la población.</a:t>
            </a:r>
          </a:p>
        </p:txBody>
      </p:sp>
      <p:sp>
        <p:nvSpPr>
          <p:cNvPr id="62" name="Rectángulo 61">
            <a:extLst>
              <a:ext uri="{FF2B5EF4-FFF2-40B4-BE49-F238E27FC236}">
                <a16:creationId xmlns:a16="http://schemas.microsoft.com/office/drawing/2014/main" id="{E3E6F673-49AF-4EED-8BDF-9CB6FC9E4765}"/>
              </a:ext>
            </a:extLst>
          </p:cNvPr>
          <p:cNvSpPr/>
          <p:nvPr/>
        </p:nvSpPr>
        <p:spPr>
          <a:xfrm>
            <a:off x="6787898" y="4007874"/>
            <a:ext cx="2738907" cy="2420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MX" sz="2800" b="1" dirty="0">
                <a:solidFill>
                  <a:srgbClr val="192854"/>
                </a:solidFill>
                <a:latin typeface="Altivo Regular" panose="020B0000000000000000" pitchFamily="34" charset="77"/>
                <a:ea typeface="+mj-ea"/>
                <a:cs typeface="+mj-cs"/>
              </a:rPr>
              <a:t>Proyecto:</a:t>
            </a:r>
          </a:p>
        </p:txBody>
      </p:sp>
      <p:sp>
        <p:nvSpPr>
          <p:cNvPr id="63" name="Rectángulo 62">
            <a:extLst>
              <a:ext uri="{FF2B5EF4-FFF2-40B4-BE49-F238E27FC236}">
                <a16:creationId xmlns:a16="http://schemas.microsoft.com/office/drawing/2014/main" id="{B1CAB9CA-36E0-4490-ACD4-564A227DE551}"/>
              </a:ext>
            </a:extLst>
          </p:cNvPr>
          <p:cNvSpPr/>
          <p:nvPr/>
        </p:nvSpPr>
        <p:spPr>
          <a:xfrm>
            <a:off x="1668681" y="3823173"/>
            <a:ext cx="2401910" cy="23155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MX" sz="2800" b="1" dirty="0">
                <a:solidFill>
                  <a:srgbClr val="192854"/>
                </a:solidFill>
                <a:latin typeface="Altivo Regular" panose="020B0000000000000000" pitchFamily="34" charset="77"/>
                <a:ea typeface="+mj-ea"/>
                <a:cs typeface="+mj-cs"/>
              </a:rPr>
              <a:t>Anteproyecto:</a:t>
            </a:r>
          </a:p>
        </p:txBody>
      </p:sp>
      <p:pic>
        <p:nvPicPr>
          <p:cNvPr id="64" name="Imagen 63">
            <a:extLst>
              <a:ext uri="{FF2B5EF4-FFF2-40B4-BE49-F238E27FC236}">
                <a16:creationId xmlns:a16="http://schemas.microsoft.com/office/drawing/2014/main" id="{E8011AC3-A88C-4F69-966A-CD570D321F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9927" y="5231741"/>
            <a:ext cx="1083628" cy="1083628"/>
          </a:xfrm>
          <a:prstGeom prst="rect">
            <a:avLst/>
          </a:prstGeom>
        </p:spPr>
      </p:pic>
      <p:grpSp>
        <p:nvGrpSpPr>
          <p:cNvPr id="65" name="Grupo 64">
            <a:extLst>
              <a:ext uri="{FF2B5EF4-FFF2-40B4-BE49-F238E27FC236}">
                <a16:creationId xmlns:a16="http://schemas.microsoft.com/office/drawing/2014/main" id="{F36F2886-3F60-4073-B5EE-CCA962BEFF0A}"/>
              </a:ext>
            </a:extLst>
          </p:cNvPr>
          <p:cNvGrpSpPr/>
          <p:nvPr/>
        </p:nvGrpSpPr>
        <p:grpSpPr>
          <a:xfrm>
            <a:off x="10332657" y="5534594"/>
            <a:ext cx="1050104" cy="935044"/>
            <a:chOff x="769162" y="589636"/>
            <a:chExt cx="800082" cy="736720"/>
          </a:xfrm>
        </p:grpSpPr>
        <p:pic>
          <p:nvPicPr>
            <p:cNvPr id="66" name="Imagen 65">
              <a:extLst>
                <a:ext uri="{FF2B5EF4-FFF2-40B4-BE49-F238E27FC236}">
                  <a16:creationId xmlns:a16="http://schemas.microsoft.com/office/drawing/2014/main" id="{51E54507-3C18-4366-BC6D-C9AF14685B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162" y="589636"/>
              <a:ext cx="800082" cy="736720"/>
            </a:xfrm>
            <a:prstGeom prst="rect">
              <a:avLst/>
            </a:prstGeom>
          </p:spPr>
        </p:pic>
        <p:sp>
          <p:nvSpPr>
            <p:cNvPr id="67" name="Rectángulo 66">
              <a:extLst>
                <a:ext uri="{FF2B5EF4-FFF2-40B4-BE49-F238E27FC236}">
                  <a16:creationId xmlns:a16="http://schemas.microsoft.com/office/drawing/2014/main" id="{CE735E4D-16B8-4ACC-8431-A5CC12BF44CA}"/>
                </a:ext>
              </a:extLst>
            </p:cNvPr>
            <p:cNvSpPr/>
            <p:nvPr/>
          </p:nvSpPr>
          <p:spPr>
            <a:xfrm>
              <a:off x="1234622" y="1229127"/>
              <a:ext cx="128588" cy="45719"/>
            </a:xfrm>
            <a:prstGeom prst="rect">
              <a:avLst/>
            </a:prstGeom>
            <a:solidFill>
              <a:srgbClr val="1D5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68" name="Imagen 67">
            <a:extLst>
              <a:ext uri="{FF2B5EF4-FFF2-40B4-BE49-F238E27FC236}">
                <a16:creationId xmlns:a16="http://schemas.microsoft.com/office/drawing/2014/main" id="{52700CE6-FE99-484E-B54F-6D163BF5E20D}"/>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1079641" y="1167228"/>
            <a:ext cx="1469946" cy="1028450"/>
          </a:xfrm>
          <a:prstGeom prst="rect">
            <a:avLst/>
          </a:prstGeom>
        </p:spPr>
      </p:pic>
      <p:sp>
        <p:nvSpPr>
          <p:cNvPr id="69" name="2 Pentágono">
            <a:extLst>
              <a:ext uri="{FF2B5EF4-FFF2-40B4-BE49-F238E27FC236}">
                <a16:creationId xmlns:a16="http://schemas.microsoft.com/office/drawing/2014/main" id="{17E19100-882C-48E1-9365-340558D70DFA}"/>
              </a:ext>
            </a:extLst>
          </p:cNvPr>
          <p:cNvSpPr/>
          <p:nvPr/>
        </p:nvSpPr>
        <p:spPr>
          <a:xfrm>
            <a:off x="5611796" y="3823173"/>
            <a:ext cx="1187684" cy="520908"/>
          </a:xfrm>
          <a:prstGeom prst="homePlate">
            <a:avLst/>
          </a:prstGeom>
          <a:solidFill>
            <a:srgbClr val="87C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latin typeface="Arial Narrow" panose="020B0606020202030204" pitchFamily="34" charset="0"/>
              </a:rPr>
              <a:t>2 de sept.</a:t>
            </a:r>
            <a:endParaRPr lang="es-GT" sz="16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5346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18 Conector recto">
            <a:extLst>
              <a:ext uri="{FF2B5EF4-FFF2-40B4-BE49-F238E27FC236}">
                <a16:creationId xmlns:a16="http://schemas.microsoft.com/office/drawing/2014/main" id="{323D04F0-450C-47B8-B151-7F5829159DC5}"/>
              </a:ext>
            </a:extLst>
          </p:cNvPr>
          <p:cNvCxnSpPr>
            <a:cxnSpLocks/>
            <a:stCxn id="38" idx="0"/>
            <a:endCxn id="69" idx="4"/>
          </p:cNvCxnSpPr>
          <p:nvPr/>
        </p:nvCxnSpPr>
        <p:spPr>
          <a:xfrm flipH="1">
            <a:off x="3067610" y="1960265"/>
            <a:ext cx="25200" cy="4408965"/>
          </a:xfrm>
          <a:prstGeom prst="line">
            <a:avLst/>
          </a:prstGeom>
          <a:ln>
            <a:solidFill>
              <a:srgbClr val="92D050"/>
            </a:solidFill>
            <a:prstDash val="dash"/>
          </a:ln>
        </p:spPr>
        <p:style>
          <a:lnRef idx="3">
            <a:schemeClr val="accent1"/>
          </a:lnRef>
          <a:fillRef idx="0">
            <a:schemeClr val="accent1"/>
          </a:fillRef>
          <a:effectRef idx="2">
            <a:schemeClr val="accent1"/>
          </a:effectRef>
          <a:fontRef idx="minor">
            <a:schemeClr val="tx1"/>
          </a:fontRef>
        </p:style>
      </p:cxnSp>
      <p:sp>
        <p:nvSpPr>
          <p:cNvPr id="9" name="Rectángulo 8">
            <a:extLst>
              <a:ext uri="{FF2B5EF4-FFF2-40B4-BE49-F238E27FC236}">
                <a16:creationId xmlns:a16="http://schemas.microsoft.com/office/drawing/2014/main" id="{B60CFA36-1B0D-4CE7-8A18-0A837EA90566}"/>
              </a:ext>
            </a:extLst>
          </p:cNvPr>
          <p:cNvSpPr/>
          <p:nvPr/>
        </p:nvSpPr>
        <p:spPr>
          <a:xfrm>
            <a:off x="2134862" y="644008"/>
            <a:ext cx="2011286" cy="523220"/>
          </a:xfrm>
          <a:prstGeom prst="rect">
            <a:avLst/>
          </a:prstGeom>
        </p:spPr>
        <p:txBody>
          <a:bodyPr wrap="square">
            <a:spAutoFit/>
          </a:bodyPr>
          <a:lstStyle/>
          <a:p>
            <a:pPr algn="ctr"/>
            <a:endParaRPr lang="es-MX" sz="2800" b="1" dirty="0">
              <a:solidFill>
                <a:srgbClr val="192854"/>
              </a:solidFill>
              <a:latin typeface="Altivo Light" panose="020B0000000000000000" pitchFamily="34" charset="77"/>
            </a:endParaRPr>
          </a:p>
        </p:txBody>
      </p:sp>
      <p:sp>
        <p:nvSpPr>
          <p:cNvPr id="21" name="Rectángulo 20">
            <a:extLst>
              <a:ext uri="{FF2B5EF4-FFF2-40B4-BE49-F238E27FC236}">
                <a16:creationId xmlns:a16="http://schemas.microsoft.com/office/drawing/2014/main" id="{2D094505-17FF-4B7C-A9E0-1B077B2D541B}"/>
              </a:ext>
            </a:extLst>
          </p:cNvPr>
          <p:cNvSpPr/>
          <p:nvPr/>
        </p:nvSpPr>
        <p:spPr>
          <a:xfrm>
            <a:off x="2769202" y="903417"/>
            <a:ext cx="2753892" cy="400110"/>
          </a:xfrm>
          <a:prstGeom prst="rect">
            <a:avLst/>
          </a:prstGeom>
        </p:spPr>
        <p:txBody>
          <a:bodyPr wrap="square">
            <a:spAutoFit/>
          </a:bodyPr>
          <a:lstStyle/>
          <a:p>
            <a:r>
              <a:rPr lang="es-MX" sz="2000" b="1" dirty="0">
                <a:solidFill>
                  <a:srgbClr val="192854"/>
                </a:solidFill>
                <a:latin typeface="Altivo Light" panose="020B0000000000000000" pitchFamily="34" charset="77"/>
              </a:rPr>
              <a:t>Proceso de Formulación</a:t>
            </a:r>
          </a:p>
        </p:txBody>
      </p:sp>
      <p:pic>
        <p:nvPicPr>
          <p:cNvPr id="2" name="Imagen 1">
            <a:extLst>
              <a:ext uri="{FF2B5EF4-FFF2-40B4-BE49-F238E27FC236}">
                <a16:creationId xmlns:a16="http://schemas.microsoft.com/office/drawing/2014/main" id="{CF791CED-3C87-4681-83F7-9BC80AC46C8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157" y="1155310"/>
            <a:ext cx="724806" cy="724806"/>
          </a:xfrm>
          <a:prstGeom prst="rect">
            <a:avLst/>
          </a:prstGeom>
        </p:spPr>
      </p:pic>
      <p:sp>
        <p:nvSpPr>
          <p:cNvPr id="38" name="Elipse 37">
            <a:extLst>
              <a:ext uri="{FF2B5EF4-FFF2-40B4-BE49-F238E27FC236}">
                <a16:creationId xmlns:a16="http://schemas.microsoft.com/office/drawing/2014/main" id="{C48E77FE-6DFD-4A07-8EBC-0B5764FDF8D4}"/>
              </a:ext>
            </a:extLst>
          </p:cNvPr>
          <p:cNvSpPr/>
          <p:nvPr/>
        </p:nvSpPr>
        <p:spPr>
          <a:xfrm>
            <a:off x="2920016" y="1960265"/>
            <a:ext cx="345588" cy="345588"/>
          </a:xfrm>
          <a:prstGeom prst="ellipse">
            <a:avLst/>
          </a:prstGeom>
          <a:solidFill>
            <a:schemeClr val="accent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GT">
              <a:latin typeface="Helvetica CondensedLight" panose="020B0506000000000000" pitchFamily="34" charset="0"/>
            </a:endParaRPr>
          </a:p>
        </p:txBody>
      </p:sp>
      <p:sp>
        <p:nvSpPr>
          <p:cNvPr id="39" name="OTLSHAPE_T_13886f737e184c6d9943da5121ddddd8_Title">
            <a:extLst>
              <a:ext uri="{FF2B5EF4-FFF2-40B4-BE49-F238E27FC236}">
                <a16:creationId xmlns:a16="http://schemas.microsoft.com/office/drawing/2014/main" id="{546FB36B-4894-416E-BA72-8CB163796C7F}"/>
              </a:ext>
            </a:extLst>
          </p:cNvPr>
          <p:cNvSpPr txBox="1"/>
          <p:nvPr>
            <p:custDataLst>
              <p:tags r:id="rId1"/>
            </p:custDataLst>
          </p:nvPr>
        </p:nvSpPr>
        <p:spPr>
          <a:xfrm>
            <a:off x="3415686" y="2052598"/>
            <a:ext cx="2802307"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Revisión y Asesoramiento de la Red de Producción</a:t>
            </a:r>
          </a:p>
        </p:txBody>
      </p:sp>
      <p:cxnSp>
        <p:nvCxnSpPr>
          <p:cNvPr id="40" name="Conector recto 39">
            <a:extLst>
              <a:ext uri="{FF2B5EF4-FFF2-40B4-BE49-F238E27FC236}">
                <a16:creationId xmlns:a16="http://schemas.microsoft.com/office/drawing/2014/main" id="{AA8BF27B-A250-4D34-B775-DC098A280E37}"/>
              </a:ext>
            </a:extLst>
          </p:cNvPr>
          <p:cNvCxnSpPr>
            <a:cxnSpLocks/>
          </p:cNvCxnSpPr>
          <p:nvPr/>
        </p:nvCxnSpPr>
        <p:spPr>
          <a:xfrm>
            <a:off x="3415686" y="2643068"/>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Elipse 40">
            <a:extLst>
              <a:ext uri="{FF2B5EF4-FFF2-40B4-BE49-F238E27FC236}">
                <a16:creationId xmlns:a16="http://schemas.microsoft.com/office/drawing/2014/main" id="{6D816A6F-D58F-4A7A-B932-4368704759CF}"/>
              </a:ext>
            </a:extLst>
          </p:cNvPr>
          <p:cNvSpPr/>
          <p:nvPr/>
        </p:nvSpPr>
        <p:spPr>
          <a:xfrm>
            <a:off x="2920016" y="2772551"/>
            <a:ext cx="345588" cy="345588"/>
          </a:xfrm>
          <a:prstGeom prst="ellipse">
            <a:avLst/>
          </a:prstGeom>
          <a:solidFill>
            <a:srgbClr val="1AAA4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GT">
              <a:latin typeface="Helvetica CondensedLight" panose="020B0506000000000000" pitchFamily="34" charset="0"/>
            </a:endParaRPr>
          </a:p>
        </p:txBody>
      </p:sp>
      <p:sp>
        <p:nvSpPr>
          <p:cNvPr id="42" name="OTLSHAPE_T_13886f737e184c6d9943da5121ddddd8_Title">
            <a:extLst>
              <a:ext uri="{FF2B5EF4-FFF2-40B4-BE49-F238E27FC236}">
                <a16:creationId xmlns:a16="http://schemas.microsoft.com/office/drawing/2014/main" id="{48D3310A-AF1C-4535-8979-996FA5447CF4}"/>
              </a:ext>
            </a:extLst>
          </p:cNvPr>
          <p:cNvSpPr txBox="1"/>
          <p:nvPr>
            <p:custDataLst>
              <p:tags r:id="rId2"/>
            </p:custDataLst>
          </p:nvPr>
        </p:nvSpPr>
        <p:spPr>
          <a:xfrm>
            <a:off x="3415686" y="2864884"/>
            <a:ext cx="2877907"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Estimación de Ingresos y Escenarios de Gasto </a:t>
            </a:r>
          </a:p>
        </p:txBody>
      </p:sp>
      <p:sp>
        <p:nvSpPr>
          <p:cNvPr id="56" name="OTLSHAPE_T_13886f737e184c6d9943da5121ddddd8_Title">
            <a:extLst>
              <a:ext uri="{FF2B5EF4-FFF2-40B4-BE49-F238E27FC236}">
                <a16:creationId xmlns:a16="http://schemas.microsoft.com/office/drawing/2014/main" id="{742C2F1D-FEE1-4087-8AB9-865E173D755E}"/>
              </a:ext>
            </a:extLst>
          </p:cNvPr>
          <p:cNvSpPr txBox="1"/>
          <p:nvPr>
            <p:custDataLst>
              <p:tags r:id="rId3"/>
            </p:custDataLst>
          </p:nvPr>
        </p:nvSpPr>
        <p:spPr>
          <a:xfrm>
            <a:off x="3396234" y="6098604"/>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Techos Indicativos y remisión de </a:t>
            </a:r>
          </a:p>
          <a:p>
            <a:pPr algn="ctr"/>
            <a:r>
              <a:rPr lang="es-GT" sz="1200" b="1" spc="-4" dirty="0">
                <a:solidFill>
                  <a:schemeClr val="dk1"/>
                </a:solidFill>
                <a:latin typeface="Helvetica CondensedLight" panose="020B0506000000000000" pitchFamily="34" charset="0"/>
              </a:rPr>
              <a:t>Notas a instituciones</a:t>
            </a:r>
          </a:p>
        </p:txBody>
      </p:sp>
      <p:sp>
        <p:nvSpPr>
          <p:cNvPr id="57" name="Elipse 56">
            <a:extLst>
              <a:ext uri="{FF2B5EF4-FFF2-40B4-BE49-F238E27FC236}">
                <a16:creationId xmlns:a16="http://schemas.microsoft.com/office/drawing/2014/main" id="{E91D19F3-B88E-4315-8F29-B10164F16AF2}"/>
              </a:ext>
            </a:extLst>
          </p:cNvPr>
          <p:cNvSpPr/>
          <p:nvPr/>
        </p:nvSpPr>
        <p:spPr>
          <a:xfrm>
            <a:off x="2894816" y="4417270"/>
            <a:ext cx="345588" cy="3455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cxnSp>
        <p:nvCxnSpPr>
          <p:cNvPr id="58" name="Conector recto 57">
            <a:extLst>
              <a:ext uri="{FF2B5EF4-FFF2-40B4-BE49-F238E27FC236}">
                <a16:creationId xmlns:a16="http://schemas.microsoft.com/office/drawing/2014/main" id="{F5C6E3C3-8A2A-4A66-82C2-E550F0261296}"/>
              </a:ext>
            </a:extLst>
          </p:cNvPr>
          <p:cNvCxnSpPr>
            <a:cxnSpLocks/>
          </p:cNvCxnSpPr>
          <p:nvPr/>
        </p:nvCxnSpPr>
        <p:spPr>
          <a:xfrm>
            <a:off x="3415686" y="5810737"/>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OTLSHAPE_M_8a16e77c1d094f13931905ec7a73ece8_Shape">
            <a:extLst>
              <a:ext uri="{FF2B5EF4-FFF2-40B4-BE49-F238E27FC236}">
                <a16:creationId xmlns:a16="http://schemas.microsoft.com/office/drawing/2014/main" id="{E9E10980-185B-4D2C-BA99-95B2D4B99B7E}"/>
              </a:ext>
            </a:extLst>
          </p:cNvPr>
          <p:cNvSpPr/>
          <p:nvPr>
            <p:custDataLst>
              <p:tags r:id="rId4"/>
            </p:custDataLst>
          </p:nvPr>
        </p:nvSpPr>
        <p:spPr>
          <a:xfrm rot="16200000">
            <a:off x="2961949" y="5218370"/>
            <a:ext cx="345600" cy="345600"/>
          </a:xfrm>
          <a:prstGeom prst="flowChartMerge">
            <a:avLst/>
          </a:prstGeom>
          <a:solidFill>
            <a:schemeClr val="accent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latin typeface="Helvetica CondensedLight" panose="020B0506000000000000" pitchFamily="34" charset="0"/>
            </a:endParaRPr>
          </a:p>
        </p:txBody>
      </p:sp>
      <p:sp>
        <p:nvSpPr>
          <p:cNvPr id="62" name="OTLSHAPE_T_13886f737e184c6d9943da5121ddddd8_Title">
            <a:extLst>
              <a:ext uri="{FF2B5EF4-FFF2-40B4-BE49-F238E27FC236}">
                <a16:creationId xmlns:a16="http://schemas.microsoft.com/office/drawing/2014/main" id="{81A57E73-084D-4B5A-A82A-B2758B05E5E4}"/>
              </a:ext>
            </a:extLst>
          </p:cNvPr>
          <p:cNvSpPr txBox="1"/>
          <p:nvPr>
            <p:custDataLst>
              <p:tags r:id="rId5"/>
            </p:custDataLst>
          </p:nvPr>
        </p:nvSpPr>
        <p:spPr>
          <a:xfrm>
            <a:off x="3343351" y="4541321"/>
            <a:ext cx="2862505" cy="184666"/>
          </a:xfrm>
          <a:prstGeom prst="rect">
            <a:avLst/>
          </a:prstGeom>
          <a:noFill/>
        </p:spPr>
        <p:txBody>
          <a:bodyPr vert="horz" wrap="square" lIns="0" tIns="0" rIns="0" bIns="0" rtlCol="0" anchor="ctr" anchorCtr="0">
            <a:spAutoFit/>
          </a:bodyPr>
          <a:lstStyle/>
          <a:p>
            <a:pPr algn="ctr"/>
            <a:r>
              <a:rPr lang="es-GT" sz="1200" b="1" dirty="0">
                <a:latin typeface="Helvetica CondensedLight" panose="020B0506000000000000" pitchFamily="34" charset="0"/>
              </a:rPr>
              <a:t>Habilitación de perfiles </a:t>
            </a:r>
          </a:p>
        </p:txBody>
      </p:sp>
      <p:cxnSp>
        <p:nvCxnSpPr>
          <p:cNvPr id="64" name="Conector recto 63">
            <a:extLst>
              <a:ext uri="{FF2B5EF4-FFF2-40B4-BE49-F238E27FC236}">
                <a16:creationId xmlns:a16="http://schemas.microsoft.com/office/drawing/2014/main" id="{B40887F1-546F-488E-9CBE-BE9F2AA0D66F}"/>
              </a:ext>
            </a:extLst>
          </p:cNvPr>
          <p:cNvCxnSpPr>
            <a:cxnSpLocks/>
          </p:cNvCxnSpPr>
          <p:nvPr/>
        </p:nvCxnSpPr>
        <p:spPr>
          <a:xfrm>
            <a:off x="3415686" y="5064671"/>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 name="Elipse 64">
            <a:extLst>
              <a:ext uri="{FF2B5EF4-FFF2-40B4-BE49-F238E27FC236}">
                <a16:creationId xmlns:a16="http://schemas.microsoft.com/office/drawing/2014/main" id="{0EA0A28E-61EB-42C0-A63D-6CB6E0F11AE4}"/>
              </a:ext>
            </a:extLst>
          </p:cNvPr>
          <p:cNvSpPr/>
          <p:nvPr/>
        </p:nvSpPr>
        <p:spPr>
          <a:xfrm>
            <a:off x="2916362" y="3707152"/>
            <a:ext cx="345588" cy="3455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
        <p:nvSpPr>
          <p:cNvPr id="66" name="OTLSHAPE_T_13886f737e184c6d9943da5121ddddd8_Title">
            <a:extLst>
              <a:ext uri="{FF2B5EF4-FFF2-40B4-BE49-F238E27FC236}">
                <a16:creationId xmlns:a16="http://schemas.microsoft.com/office/drawing/2014/main" id="{233F1FC9-0E3A-4B08-96CB-44CF42F5E892}"/>
              </a:ext>
            </a:extLst>
          </p:cNvPr>
          <p:cNvSpPr txBox="1"/>
          <p:nvPr>
            <p:custDataLst>
              <p:tags r:id="rId6"/>
            </p:custDataLst>
          </p:nvPr>
        </p:nvSpPr>
        <p:spPr>
          <a:xfrm>
            <a:off x="3456288" y="5248760"/>
            <a:ext cx="2943712" cy="369332"/>
          </a:xfrm>
          <a:prstGeom prst="rect">
            <a:avLst/>
          </a:prstGeom>
          <a:noFill/>
        </p:spPr>
        <p:txBody>
          <a:bodyPr vert="horz" wrap="square" lIns="0" tIns="0" rIns="0" bIns="0" rtlCol="0" anchor="ctr" anchorCtr="0">
            <a:spAutoFit/>
          </a:bodyPr>
          <a:lstStyle/>
          <a:p>
            <a:pPr algn="ctr"/>
            <a:r>
              <a:rPr lang="es-GT" sz="1200" b="1" spc="-4" dirty="0">
                <a:solidFill>
                  <a:schemeClr val="dk1"/>
                </a:solidFill>
                <a:latin typeface="Helvetica CondensedLight" panose="020B0506000000000000" pitchFamily="34" charset="0"/>
              </a:rPr>
              <a:t>Capacitaciones de </a:t>
            </a:r>
          </a:p>
          <a:p>
            <a:pPr algn="ctr"/>
            <a:r>
              <a:rPr lang="es-GT" sz="1200" b="1" spc="-4" dirty="0">
                <a:solidFill>
                  <a:schemeClr val="dk1"/>
                </a:solidFill>
                <a:latin typeface="Helvetica CondensedLight" panose="020B0506000000000000" pitchFamily="34" charset="0"/>
              </a:rPr>
              <a:t>Formulación Presupuestaria</a:t>
            </a:r>
          </a:p>
        </p:txBody>
      </p:sp>
      <p:cxnSp>
        <p:nvCxnSpPr>
          <p:cNvPr id="43" name="Conector recto 42">
            <a:extLst>
              <a:ext uri="{FF2B5EF4-FFF2-40B4-BE49-F238E27FC236}">
                <a16:creationId xmlns:a16="http://schemas.microsoft.com/office/drawing/2014/main" id="{92264BA3-483D-44D9-BE3D-930F967B2968}"/>
              </a:ext>
            </a:extLst>
          </p:cNvPr>
          <p:cNvCxnSpPr>
            <a:cxnSpLocks/>
          </p:cNvCxnSpPr>
          <p:nvPr/>
        </p:nvCxnSpPr>
        <p:spPr>
          <a:xfrm>
            <a:off x="3446662" y="3453790"/>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Imagen 43">
            <a:extLst>
              <a:ext uri="{FF2B5EF4-FFF2-40B4-BE49-F238E27FC236}">
                <a16:creationId xmlns:a16="http://schemas.microsoft.com/office/drawing/2014/main" id="{9D3B5DE4-5FB7-4409-B396-0D601D66D0E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V="1">
            <a:off x="6628670" y="2049123"/>
            <a:ext cx="410198" cy="410198"/>
          </a:xfrm>
          <a:prstGeom prst="rect">
            <a:avLst/>
          </a:prstGeom>
        </p:spPr>
      </p:pic>
      <p:sp>
        <p:nvSpPr>
          <p:cNvPr id="45" name="OTLSHAPE_T_13886f737e184c6d9943da5121ddddd8_Title">
            <a:extLst>
              <a:ext uri="{FF2B5EF4-FFF2-40B4-BE49-F238E27FC236}">
                <a16:creationId xmlns:a16="http://schemas.microsoft.com/office/drawing/2014/main" id="{B1CD5530-1D4F-4607-BD10-60F747529F67}"/>
              </a:ext>
            </a:extLst>
          </p:cNvPr>
          <p:cNvSpPr txBox="1"/>
          <p:nvPr>
            <p:custDataLst>
              <p:tags r:id="rId7"/>
            </p:custDataLst>
          </p:nvPr>
        </p:nvSpPr>
        <p:spPr>
          <a:xfrm>
            <a:off x="7365600" y="1866405"/>
            <a:ext cx="3875044" cy="1292662"/>
          </a:xfrm>
          <a:prstGeom prst="rect">
            <a:avLst/>
          </a:prstGeom>
          <a:noFill/>
        </p:spPr>
        <p:txBody>
          <a:bodyPr vert="horz" wrap="square" lIns="0" tIns="0" rIns="0" bIns="0" rtlCol="0" anchor="ctr" anchorCtr="0">
            <a:spAutoFit/>
          </a:bodyPr>
          <a:lstStyle/>
          <a:p>
            <a:pPr algn="just"/>
            <a:r>
              <a:rPr lang="es-MX" sz="1200" spc="-4" dirty="0">
                <a:solidFill>
                  <a:schemeClr val="dk1"/>
                </a:solidFill>
                <a:latin typeface="Helvetica CondensedLight" panose="020B0506000000000000" pitchFamily="34" charset="0"/>
              </a:rPr>
              <a:t>Validan la estructura y red de categorías programáticas en función de los resultados, sobre la base de techos presupuestarios multianuales (2024-2028), se realiza costeo y presentan modificaciones de red de producción de bienes y servicios públicos en función de los resultados y validación de estructuras programáticas en función del diagnóstico y de la planificación institucional.</a:t>
            </a:r>
          </a:p>
        </p:txBody>
      </p:sp>
      <p:sp>
        <p:nvSpPr>
          <p:cNvPr id="60" name="OTLSHAPE_T_13886f737e184c6d9943da5121ddddd8_Title">
            <a:extLst>
              <a:ext uri="{FF2B5EF4-FFF2-40B4-BE49-F238E27FC236}">
                <a16:creationId xmlns:a16="http://schemas.microsoft.com/office/drawing/2014/main" id="{6677BC79-E0E2-44B9-8192-8164679B9F6A}"/>
              </a:ext>
            </a:extLst>
          </p:cNvPr>
          <p:cNvSpPr txBox="1"/>
          <p:nvPr>
            <p:custDataLst>
              <p:tags r:id="rId8"/>
            </p:custDataLst>
          </p:nvPr>
        </p:nvSpPr>
        <p:spPr>
          <a:xfrm>
            <a:off x="3456288" y="3609881"/>
            <a:ext cx="2862505" cy="369332"/>
          </a:xfrm>
          <a:prstGeom prst="rect">
            <a:avLst/>
          </a:prstGeom>
          <a:noFill/>
        </p:spPr>
        <p:txBody>
          <a:bodyPr vert="horz" wrap="square" lIns="0" tIns="0" rIns="0" bIns="0" rtlCol="0" anchor="ctr" anchorCtr="0">
            <a:spAutoFit/>
          </a:bodyPr>
          <a:lstStyle/>
          <a:p>
            <a:pPr algn="ctr"/>
            <a:r>
              <a:rPr lang="es-GT" sz="1200" b="1" dirty="0">
                <a:latin typeface="Helvetica CondensedLight" panose="020B0506000000000000" pitchFamily="34" charset="0"/>
              </a:rPr>
              <a:t>Publicación de Normas y Estrategia para la Formulación Presupuestaria </a:t>
            </a:r>
          </a:p>
        </p:txBody>
      </p:sp>
      <p:cxnSp>
        <p:nvCxnSpPr>
          <p:cNvPr id="63" name="Conector recto 62">
            <a:extLst>
              <a:ext uri="{FF2B5EF4-FFF2-40B4-BE49-F238E27FC236}">
                <a16:creationId xmlns:a16="http://schemas.microsoft.com/office/drawing/2014/main" id="{3B61562A-8262-4696-8E18-E773A95045E1}"/>
              </a:ext>
            </a:extLst>
          </p:cNvPr>
          <p:cNvCxnSpPr>
            <a:cxnSpLocks/>
          </p:cNvCxnSpPr>
          <p:nvPr/>
        </p:nvCxnSpPr>
        <p:spPr>
          <a:xfrm>
            <a:off x="3503245" y="4281234"/>
            <a:ext cx="29437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Elipse 68">
            <a:extLst>
              <a:ext uri="{FF2B5EF4-FFF2-40B4-BE49-F238E27FC236}">
                <a16:creationId xmlns:a16="http://schemas.microsoft.com/office/drawing/2014/main" id="{FDBAA65A-7EFD-4F1C-A4F7-F38C86C9B380}"/>
              </a:ext>
            </a:extLst>
          </p:cNvPr>
          <p:cNvSpPr/>
          <p:nvPr/>
        </p:nvSpPr>
        <p:spPr>
          <a:xfrm>
            <a:off x="2894816" y="6023642"/>
            <a:ext cx="345588" cy="3455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latin typeface="Helvetica CondensedLight" panose="020B0506000000000000" pitchFamily="34" charset="0"/>
            </a:endParaRPr>
          </a:p>
        </p:txBody>
      </p:sp>
    </p:spTree>
    <p:extLst>
      <p:ext uri="{BB962C8B-B14F-4D97-AF65-F5344CB8AC3E}">
        <p14:creationId xmlns:p14="http://schemas.microsoft.com/office/powerpoint/2010/main" val="664713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1032</Words>
  <Application>Microsoft Macintosh PowerPoint</Application>
  <PresentationFormat>Panorámica</PresentationFormat>
  <Paragraphs>101</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Altivo Light</vt:lpstr>
      <vt:lpstr>Altivo Regular</vt:lpstr>
      <vt:lpstr>Arial</vt:lpstr>
      <vt:lpstr>Arial Narrow</vt:lpstr>
      <vt:lpstr>Calibri</vt:lpstr>
      <vt:lpstr>Calibri Light</vt:lpstr>
      <vt:lpstr>Helvetica CondensedLight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Licenciasdcs 08</dc:creator>
  <cp:lastModifiedBy>Licenciasdcs 08</cp:lastModifiedBy>
  <cp:revision>53</cp:revision>
  <cp:lastPrinted>2024-06-05T00:05:04Z</cp:lastPrinted>
  <dcterms:created xsi:type="dcterms:W3CDTF">2024-05-14T15:42:12Z</dcterms:created>
  <dcterms:modified xsi:type="dcterms:W3CDTF">2024-06-05T16:37:25Z</dcterms:modified>
</cp:coreProperties>
</file>