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3" r:id="rId4"/>
    <p:sldId id="260" r:id="rId5"/>
    <p:sldId id="259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89"/>
    <p:restoredTop sz="94694"/>
  </p:normalViewPr>
  <p:slideViewPr>
    <p:cSldViewPr snapToGrid="0">
      <p:cViewPr varScale="1">
        <p:scale>
          <a:sx n="117" d="100"/>
          <a:sy n="117" d="100"/>
        </p:scale>
        <p:origin x="2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442906574394463E-2"/>
          <c:y val="0.17106762644768414"/>
          <c:w val="0.94925028835063441"/>
          <c:h val="0.748851987560960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Hoja1!$P$2</c:f>
              <c:strCache>
                <c:ptCount val="1"/>
                <c:pt idx="0">
                  <c:v>MAGA % Nacional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Hoja1!$O$3:$O$7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 formatCode="m/d/yyyy">
                  <c:v>45412</c:v>
                </c:pt>
              </c:numCache>
            </c:numRef>
          </c:cat>
          <c:val>
            <c:numRef>
              <c:f>Hoja1!$P$3:$P$7</c:f>
              <c:numCache>
                <c:formatCode>0.00</c:formatCode>
                <c:ptCount val="5"/>
                <c:pt idx="0">
                  <c:v>1.4727984408418948</c:v>
                </c:pt>
                <c:pt idx="1">
                  <c:v>1.133297712263688</c:v>
                </c:pt>
                <c:pt idx="2">
                  <c:v>1.5246338528547587</c:v>
                </c:pt>
                <c:pt idx="3">
                  <c:v>1.2455796363459792</c:v>
                </c:pt>
                <c:pt idx="4">
                  <c:v>1.2971645953666111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03-425B-97D7-E915AF8003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6401951"/>
        <c:axId val="436402367"/>
        <c:axId val="0"/>
      </c:bar3DChart>
      <c:catAx>
        <c:axId val="436401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436402367"/>
        <c:crosses val="autoZero"/>
        <c:auto val="1"/>
        <c:lblAlgn val="ctr"/>
        <c:lblOffset val="100"/>
        <c:noMultiLvlLbl val="0"/>
      </c:catAx>
      <c:valAx>
        <c:axId val="436402367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436401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AA71F54-6E44-B5B3-AFC3-E35D80F56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FE17ED-521C-D1B9-59B9-E5B33EF8AB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762A0-76B6-DF47-BC78-2330CB1AF50B}" type="datetimeFigureOut">
              <a:rPr lang="es-GT" smtClean="0"/>
              <a:t>12/06/24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14EC6E-90A1-6588-FFD7-A9D3C26D64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6A9D61-AFD4-BADC-B4F9-4FAAA7C4CC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5DF41-7484-9D4F-9446-9C5FA06F90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5629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67E5D-BAFD-3A4B-8D15-D1DD9EB5786F}" type="datetimeFigureOut">
              <a:rPr lang="es-GT" smtClean="0"/>
              <a:t>12/06/24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35F8A-63FD-8B46-82DB-15B9A3FFB50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452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C26AE-387A-9AB9-2A95-86BDB792B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E01C6F-6D79-014B-9022-D49F00870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714E43-47D6-F7C5-14BD-F1388FAEC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0F9A-E83C-754A-8EA1-9DC761BD9DC7}" type="datetimeFigureOut">
              <a:rPr lang="es-GT" smtClean="0"/>
              <a:t>12/06/24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BCDB39-6BC9-CC74-2EC9-CFA02B6E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7D4683-9AD9-AB8D-D8D2-67DE0544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697B-F58C-734F-B857-A762A8B9FE44}" type="slidenum">
              <a:rPr lang="es-GT" smtClean="0"/>
              <a:t>‹Nº›</a:t>
            </a:fld>
            <a:endParaRPr lang="es-GT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20377CC-94E5-06CB-5D8A-818208706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3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68A8C78-80B4-CE34-F41E-EC30979CF3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DC004-3A26-8951-02CF-2E653F62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0F9A-E83C-754A-8EA1-9DC761BD9DC7}" type="datetimeFigureOut">
              <a:rPr lang="es-GT" smtClean="0"/>
              <a:t>12/06/24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2A35-5E08-D9A3-0D3A-BC6F8B0A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0978B3-6DEB-2362-52C0-4F6C9046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697B-F58C-734F-B857-A762A8B9FE44}" type="slidenum">
              <a:rPr lang="es-GT" smtClean="0"/>
              <a:t>‹Nº›</a:t>
            </a:fld>
            <a:endParaRPr lang="es-GT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5801995-CF37-7530-3C0D-618A4C54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8320"/>
            <a:ext cx="10515600" cy="61309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GT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93AC83E-82F2-E742-C55C-C7E025E7E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7609"/>
            <a:ext cx="10515600" cy="328136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3944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9286DF-44B8-9360-C731-565F15EF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D1A0FD-85F6-240F-5E4E-3F181A88A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F3A4C-B826-D8E2-C754-2459D2482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0F9A-E83C-754A-8EA1-9DC761BD9DC7}" type="datetimeFigureOut">
              <a:rPr lang="es-GT" smtClean="0"/>
              <a:t>12/06/24</a:t>
            </a:fld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976098-B796-CFDF-3969-B59D9F8C7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697B-F58C-734F-B857-A762A8B9FE44}" type="slidenum">
              <a:rPr lang="es-GT" smtClean="0"/>
              <a:t>‹Nº›</a:t>
            </a:fld>
            <a:endParaRPr lang="es-GT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DCAF2DB-6742-B1E2-D155-EDD7C9395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9227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ongcoop@Congcoop.org.gt" TargetMode="External"/><Relationship Id="rId2" Type="http://schemas.openxmlformats.org/officeDocument/2006/relationships/hyperlink" Target="http://www.congcoop.org.g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67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74885" y="1178170"/>
            <a:ext cx="998806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Propuesta de Incremento y Reorientación al Presupuesto del Ministerio de Agricultura, Ganadería y Alimentación 2025</a:t>
            </a:r>
          </a:p>
          <a:p>
            <a:endParaRPr lang="es-MX" dirty="0"/>
          </a:p>
          <a:p>
            <a:r>
              <a:rPr lang="es-MX" dirty="0">
                <a:solidFill>
                  <a:srgbClr val="002060"/>
                </a:solidFill>
              </a:rPr>
              <a:t>Guatemala, 12 de junio del 2024</a:t>
            </a:r>
            <a:endParaRPr lang="es-GT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885" y="4643203"/>
            <a:ext cx="1943100" cy="1828800"/>
          </a:xfrm>
          <a:prstGeom prst="rect">
            <a:avLst/>
          </a:prstGeom>
        </p:spPr>
      </p:pic>
      <p:pic>
        <p:nvPicPr>
          <p:cNvPr id="6" name="Picture 2" descr="C:\Users\Congcoop\Documents\LOGOS\09 - Instituto por la Democracia.png">
            <a:extLst>
              <a:ext uri="{FF2B5EF4-FFF2-40B4-BE49-F238E27FC236}">
                <a16:creationId xmlns:a16="http://schemas.microsoft.com/office/drawing/2014/main" id="{EC964B3F-5D9D-57E1-8466-AAB281B2286D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100" y="5007375"/>
            <a:ext cx="1628140" cy="1100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76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641852997"/>
              </p:ext>
            </p:extLst>
          </p:nvPr>
        </p:nvGraphicFramePr>
        <p:xfrm>
          <a:off x="2224454" y="2620108"/>
          <a:ext cx="7464669" cy="354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288323" y="1433146"/>
            <a:ext cx="5635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Figura 1</a:t>
            </a:r>
            <a:br>
              <a:rPr lang="es-MX" b="1" dirty="0"/>
            </a:br>
            <a:r>
              <a:rPr lang="es-MX" b="1" dirty="0"/>
              <a:t>Serie histórica 2020-2024 del presupuesto vigente</a:t>
            </a:r>
            <a:br>
              <a:rPr lang="es-MX" b="1" dirty="0"/>
            </a:br>
            <a:r>
              <a:rPr lang="es-MX" b="1" dirty="0"/>
              <a:t>Ministerio de Agricultura, Ganadería y Alimentación </a:t>
            </a:r>
            <a:br>
              <a:rPr lang="es-MX" b="1" dirty="0"/>
            </a:br>
            <a:r>
              <a:rPr lang="es-MX" b="1" dirty="0"/>
              <a:t>Expresado en Porcentajes</a:t>
            </a:r>
            <a:endParaRPr lang="es-GT" dirty="0"/>
          </a:p>
          <a:p>
            <a:endParaRPr lang="es-GT" dirty="0"/>
          </a:p>
        </p:txBody>
      </p:sp>
      <p:sp>
        <p:nvSpPr>
          <p:cNvPr id="6" name="CuadroTexto 5"/>
          <p:cNvSpPr txBox="1"/>
          <p:nvPr/>
        </p:nvSpPr>
        <p:spPr>
          <a:xfrm>
            <a:off x="4246685" y="6286500"/>
            <a:ext cx="3648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Fuente. Elaboración ID/CONGCOOP, con datos del </a:t>
            </a:r>
            <a:r>
              <a:rPr lang="es-MX" sz="1100" dirty="0" err="1"/>
              <a:t>sicoin</a:t>
            </a:r>
            <a:endParaRPr lang="es-GT" sz="1100" dirty="0"/>
          </a:p>
        </p:txBody>
      </p:sp>
    </p:spTree>
    <p:extLst>
      <p:ext uri="{BB962C8B-B14F-4D97-AF65-F5344CB8AC3E}">
        <p14:creationId xmlns:p14="http://schemas.microsoft.com/office/powerpoint/2010/main" val="227099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8407" y="1696915"/>
            <a:ext cx="7578969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GT" sz="1600" dirty="0">
                <a:latin typeface="Arial" panose="020B0604020202020204" pitchFamily="34" charset="0"/>
                <a:ea typeface="Calibri" panose="020F0502020204030204" pitchFamily="34" charset="0"/>
              </a:rPr>
              <a:t>Consideramos que el MAGA, debe retomar como prioridad el impulso del </a:t>
            </a:r>
            <a:r>
              <a:rPr lang="es-GT" sz="1600" b="1" dirty="0">
                <a:latin typeface="Arial" panose="020B0604020202020204" pitchFamily="34" charset="0"/>
                <a:ea typeface="Calibri" panose="020F0502020204030204" pitchFamily="34" charset="0"/>
              </a:rPr>
              <a:t>Programa Agricultura Familiar</a:t>
            </a:r>
            <a:r>
              <a:rPr lang="es-GT" sz="1600" dirty="0">
                <a:latin typeface="Arial" panose="020B0604020202020204" pitchFamily="34" charset="0"/>
                <a:ea typeface="Calibri" panose="020F0502020204030204" pitchFamily="34" charset="0"/>
              </a:rPr>
              <a:t>, misma que reconoce y tipifica tres grupos de productores; de </a:t>
            </a:r>
            <a:r>
              <a:rPr lang="es-GT" sz="1600" b="1" u="sng" dirty="0">
                <a:latin typeface="Arial" panose="020B0604020202020204" pitchFamily="34" charset="0"/>
                <a:ea typeface="Calibri" panose="020F0502020204030204" pitchFamily="34" charset="0"/>
              </a:rPr>
              <a:t>autoconsumo</a:t>
            </a:r>
            <a:r>
              <a:rPr lang="es-GT" sz="1600" u="sng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es-GT" sz="1600" dirty="0">
                <a:latin typeface="Arial" panose="020B0604020202020204" pitchFamily="34" charset="0"/>
                <a:ea typeface="Calibri" panose="020F0502020204030204" pitchFamily="34" charset="0"/>
              </a:rPr>
              <a:t> tipo de agricultura familiar en la que la familia o grupo de familias participa de forma directa o indirecta en el proceso productivo; utiliza el mano de obra familiar no remunerada; produce para consumo familiar. Puede vender una parte de su producción. </a:t>
            </a:r>
            <a:r>
              <a:rPr lang="es-GT" sz="1600" b="1" u="sng" dirty="0">
                <a:latin typeface="Arial" panose="020B0604020202020204" pitchFamily="34" charset="0"/>
                <a:ea typeface="Calibri" panose="020F0502020204030204" pitchFamily="34" charset="0"/>
              </a:rPr>
              <a:t>Intermedia</a:t>
            </a:r>
            <a:r>
              <a:rPr lang="es-GT" sz="1600" b="1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es-GT" sz="1600" dirty="0">
                <a:latin typeface="Arial" panose="020B0604020202020204" pitchFamily="34" charset="0"/>
                <a:ea typeface="Calibri" panose="020F0502020204030204" pitchFamily="34" charset="0"/>
              </a:rPr>
              <a:t> tipo de agricultura familiar en la que la familia o grupo de familia participa de forma directa o indirecta en el proceso productivo; utiliza mano de obra familiar no remunerada y contrata mano de obra externa y/o servicios para algunas labores; utiliza parte de su producción para consumo familiar y vende la otra parte. Y la </a:t>
            </a:r>
            <a:r>
              <a:rPr lang="es-GT" sz="1600" b="1" u="sng" dirty="0">
                <a:latin typeface="Arial" panose="020B0604020202020204" pitchFamily="34" charset="0"/>
                <a:ea typeface="Calibri" panose="020F0502020204030204" pitchFamily="34" charset="0"/>
              </a:rPr>
              <a:t>Consolidada</a:t>
            </a:r>
            <a:r>
              <a:rPr lang="es-GT" sz="1600" dirty="0">
                <a:latin typeface="Arial" panose="020B0604020202020204" pitchFamily="34" charset="0"/>
                <a:ea typeface="Calibri" panose="020F0502020204030204" pitchFamily="34" charset="0"/>
              </a:rPr>
              <a:t>: tipo de AF, en la que la familia o grupo de familia participa de forma directa como gestor y administrador de la producción, con o sin inclusión de familiar en la producción o comercialización, contrata mano de obra externa y vende la mayor parte de su producción. a la vez debe fortalecer la implementación de las propuestas comunitarias de producción a través del sistema milpa patio, la agroecología, y otros que se ejecutan a nivel local. El almacenamiento de los alimentos, acompañar a las y los campesinos sistemáticamente, impulsando tecnologías que respeten los saberes comunitarios.</a:t>
            </a:r>
            <a:endParaRPr lang="es-GT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2692" y="1268626"/>
            <a:ext cx="2629448" cy="25409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2"/>
          <a:stretch/>
        </p:blipFill>
        <p:spPr>
          <a:xfrm>
            <a:off x="8352692" y="3809603"/>
            <a:ext cx="2629448" cy="25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2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840650"/>
              </p:ext>
            </p:extLst>
          </p:nvPr>
        </p:nvGraphicFramePr>
        <p:xfrm>
          <a:off x="1696915" y="2189285"/>
          <a:ext cx="9495692" cy="4264270"/>
        </p:xfrm>
        <a:graphic>
          <a:graphicData uri="http://schemas.openxmlformats.org/drawingml/2006/table">
            <a:tbl>
              <a:tblPr firstRow="1" firstCol="1" bandRow="1"/>
              <a:tblGrid>
                <a:gridCol w="4308627">
                  <a:extLst>
                    <a:ext uri="{9D8B030D-6E8A-4147-A177-3AD203B41FA5}">
                      <a16:colId xmlns:a16="http://schemas.microsoft.com/office/drawing/2014/main" val="1074293406"/>
                    </a:ext>
                  </a:extLst>
                </a:gridCol>
                <a:gridCol w="1682957">
                  <a:extLst>
                    <a:ext uri="{9D8B030D-6E8A-4147-A177-3AD203B41FA5}">
                      <a16:colId xmlns:a16="http://schemas.microsoft.com/office/drawing/2014/main" val="1946328738"/>
                    </a:ext>
                  </a:extLst>
                </a:gridCol>
                <a:gridCol w="1669031">
                  <a:extLst>
                    <a:ext uri="{9D8B030D-6E8A-4147-A177-3AD203B41FA5}">
                      <a16:colId xmlns:a16="http://schemas.microsoft.com/office/drawing/2014/main" val="2239220775"/>
                    </a:ext>
                  </a:extLst>
                </a:gridCol>
                <a:gridCol w="1835077">
                  <a:extLst>
                    <a:ext uri="{9D8B030D-6E8A-4147-A177-3AD203B41FA5}">
                      <a16:colId xmlns:a16="http://schemas.microsoft.com/office/drawing/2014/main" val="3582295146"/>
                    </a:ext>
                  </a:extLst>
                </a:gridCol>
              </a:tblGrid>
              <a:tr h="31103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 </a:t>
                      </a:r>
                      <a:endParaRPr lang="es-G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Presupuesto vigente al 30 de abril del 2024</a:t>
                      </a:r>
                      <a:endParaRPr lang="es-G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Diferencia </a:t>
                      </a:r>
                      <a:endParaRPr lang="es-G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Propuesta de incremento y Reorientación 2025</a:t>
                      </a:r>
                      <a:endParaRPr lang="es-G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78107"/>
                  </a:ext>
                </a:extLst>
              </a:tr>
              <a:tr h="982573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Monto en Q</a:t>
                      </a:r>
                      <a:endParaRPr lang="es-G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318616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 centrales</a:t>
                      </a:r>
                      <a:endParaRPr lang="es-G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175.50</a:t>
                      </a:r>
                      <a:endParaRPr lang="es-G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G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175.51</a:t>
                      </a:r>
                      <a:endParaRPr lang="es-G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49312"/>
                  </a:ext>
                </a:extLst>
              </a:tr>
              <a:tr h="449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Acceso y disponibilidad alimentaria (Agricultura</a:t>
                      </a:r>
                      <a:r>
                        <a:rPr lang="es-GT" sz="14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familiar) </a:t>
                      </a:r>
                      <a:endParaRPr lang="es-G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505.34</a:t>
                      </a:r>
                      <a:endParaRPr lang="es-G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364.50</a:t>
                      </a:r>
                      <a:endParaRPr lang="es-G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869.85</a:t>
                      </a:r>
                      <a:endParaRPr lang="es-G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717"/>
                  </a:ext>
                </a:extLst>
              </a:tr>
              <a:tr h="638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Investigación, restauración y conservación de suelos</a:t>
                      </a:r>
                      <a:endParaRPr lang="es-G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243.36</a:t>
                      </a:r>
                      <a:endParaRPr lang="es-G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-172.24</a:t>
                      </a:r>
                      <a:endParaRPr lang="es-GT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70.76</a:t>
                      </a:r>
                      <a:endParaRPr lang="es-G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719338"/>
                  </a:ext>
                </a:extLst>
              </a:tr>
              <a:tr h="638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Apoyo a la producción agrícola, pecuaria e hidrobiológica</a:t>
                      </a:r>
                      <a:endParaRPr lang="es-G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316.15</a:t>
                      </a:r>
                      <a:endParaRPr lang="es-G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  <a:endParaRPr lang="es-G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416.15</a:t>
                      </a:r>
                      <a:endParaRPr lang="es-G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347669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Apoyo a la protección y bienestar animal</a:t>
                      </a:r>
                      <a:endParaRPr lang="es-G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10.79</a:t>
                      </a:r>
                      <a:endParaRPr lang="es-G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G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10.79</a:t>
                      </a:r>
                      <a:endParaRPr lang="es-G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763857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Partidas no asignables a programas</a:t>
                      </a:r>
                      <a:endParaRPr lang="es-G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263.06</a:t>
                      </a:r>
                      <a:endParaRPr lang="es-G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200.00</a:t>
                      </a:r>
                      <a:endParaRPr lang="es-G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463.06</a:t>
                      </a:r>
                      <a:endParaRPr lang="es-G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465106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</a:t>
                      </a:r>
                      <a:endParaRPr lang="es-G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1,514.21</a:t>
                      </a:r>
                      <a:endParaRPr lang="es-G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492.26</a:t>
                      </a:r>
                      <a:endParaRPr lang="es-G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2,006.11</a:t>
                      </a:r>
                      <a:endParaRPr lang="es-G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760949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910862" y="1195754"/>
            <a:ext cx="8072121" cy="111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b="1" dirty="0"/>
              <a:t>Tabla 1</a:t>
            </a:r>
            <a:endParaRPr lang="es-GT" sz="1600" dirty="0"/>
          </a:p>
          <a:p>
            <a:pPr algn="ctr"/>
            <a:r>
              <a:rPr lang="es-GT" sz="1600" b="1" dirty="0"/>
              <a:t>Presupuesto vigente al 30 de abril 2024 y Propuesta de Reorientación e Incremento 2025</a:t>
            </a:r>
            <a:endParaRPr lang="es-GT" sz="1600" dirty="0"/>
          </a:p>
          <a:p>
            <a:pPr algn="ctr"/>
            <a:r>
              <a:rPr lang="es-GT" sz="1600" b="1" dirty="0"/>
              <a:t>Ministerio de Agricultura, Ganadería y Alimentación</a:t>
            </a:r>
            <a:endParaRPr lang="es-GT" sz="1600" dirty="0"/>
          </a:p>
          <a:p>
            <a:pPr algn="ctr"/>
            <a:r>
              <a:rPr lang="es-GT" sz="1600" b="1" dirty="0"/>
              <a:t>Expresado en millones de quetzales</a:t>
            </a:r>
            <a:endParaRPr lang="es-GT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123592" y="6532686"/>
            <a:ext cx="7359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Fuente. Elaboración ID/CONGCOOP, con datos del </a:t>
            </a:r>
            <a:r>
              <a:rPr lang="es-MX" sz="1100" dirty="0" err="1"/>
              <a:t>sicoin</a:t>
            </a:r>
            <a:r>
              <a:rPr lang="es-MX" sz="1100" dirty="0"/>
              <a:t> al 30/04/24</a:t>
            </a:r>
            <a:endParaRPr lang="es-GT" sz="1100" dirty="0"/>
          </a:p>
        </p:txBody>
      </p:sp>
    </p:spTree>
    <p:extLst>
      <p:ext uri="{BB962C8B-B14F-4D97-AF65-F5344CB8AC3E}">
        <p14:creationId xmlns:p14="http://schemas.microsoft.com/office/powerpoint/2010/main" val="276263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026451"/>
              </p:ext>
            </p:extLst>
          </p:nvPr>
        </p:nvGraphicFramePr>
        <p:xfrm>
          <a:off x="838200" y="2593058"/>
          <a:ext cx="6784733" cy="3596727"/>
        </p:xfrm>
        <a:graphic>
          <a:graphicData uri="http://schemas.openxmlformats.org/drawingml/2006/table">
            <a:tbl>
              <a:tblPr firstRow="1" firstCol="1" bandRow="1"/>
              <a:tblGrid>
                <a:gridCol w="1961463">
                  <a:extLst>
                    <a:ext uri="{9D8B030D-6E8A-4147-A177-3AD203B41FA5}">
                      <a16:colId xmlns:a16="http://schemas.microsoft.com/office/drawing/2014/main" val="4021837757"/>
                    </a:ext>
                  </a:extLst>
                </a:gridCol>
                <a:gridCol w="964654">
                  <a:extLst>
                    <a:ext uri="{9D8B030D-6E8A-4147-A177-3AD203B41FA5}">
                      <a16:colId xmlns:a16="http://schemas.microsoft.com/office/drawing/2014/main" val="3419261663"/>
                    </a:ext>
                  </a:extLst>
                </a:gridCol>
                <a:gridCol w="964654">
                  <a:extLst>
                    <a:ext uri="{9D8B030D-6E8A-4147-A177-3AD203B41FA5}">
                      <a16:colId xmlns:a16="http://schemas.microsoft.com/office/drawing/2014/main" val="1292903962"/>
                    </a:ext>
                  </a:extLst>
                </a:gridCol>
                <a:gridCol w="964654">
                  <a:extLst>
                    <a:ext uri="{9D8B030D-6E8A-4147-A177-3AD203B41FA5}">
                      <a16:colId xmlns:a16="http://schemas.microsoft.com/office/drawing/2014/main" val="3704644576"/>
                    </a:ext>
                  </a:extLst>
                </a:gridCol>
                <a:gridCol w="964654">
                  <a:extLst>
                    <a:ext uri="{9D8B030D-6E8A-4147-A177-3AD203B41FA5}">
                      <a16:colId xmlns:a16="http://schemas.microsoft.com/office/drawing/2014/main" val="208596644"/>
                    </a:ext>
                  </a:extLst>
                </a:gridCol>
                <a:gridCol w="964654">
                  <a:extLst>
                    <a:ext uri="{9D8B030D-6E8A-4147-A177-3AD203B41FA5}">
                      <a16:colId xmlns:a16="http://schemas.microsoft.com/office/drawing/2014/main" val="1104263631"/>
                    </a:ext>
                  </a:extLst>
                </a:gridCol>
              </a:tblGrid>
              <a:tr h="6116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DESCRIPCION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Presupuesto al 30/04/24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Propuesta de Reorientación e Incremento 2025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69553"/>
                  </a:ext>
                </a:extLst>
              </a:tr>
              <a:tr h="611621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Vigente  Q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Metas Físicas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Diferencia en Q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Metas Físicas 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Propuesta Incremento 2025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78149"/>
                  </a:ext>
                </a:extLst>
              </a:tr>
              <a:tr h="377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Dirección y coordinación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31.15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31.15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462262"/>
                  </a:ext>
                </a:extLst>
              </a:tr>
              <a:tr h="411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Asistencia y dotación de alimentos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187.62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717,634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-100.00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400,000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87.62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128191"/>
                  </a:ext>
                </a:extLst>
              </a:tr>
              <a:tr h="571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Asistencia por vulnerabilidad alimentaria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23.07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26.96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50.00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204479"/>
                  </a:ext>
                </a:extLst>
              </a:tr>
              <a:tr h="765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Dotación de insumos para implementación de prácticas de milpa y patio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660526"/>
                  </a:ext>
                </a:extLst>
              </a:tr>
              <a:tr h="247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241.84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26.96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268.80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671066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38199" y="1058824"/>
            <a:ext cx="6362699" cy="1534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/>
              <a:t>Tabla 2</a:t>
            </a:r>
            <a:endParaRPr lang="es-GT" dirty="0"/>
          </a:p>
          <a:p>
            <a:pPr algn="ctr"/>
            <a:r>
              <a:rPr lang="es-GT" b="1" dirty="0"/>
              <a:t>Subprograma atención para el acceso alimentario</a:t>
            </a:r>
            <a:endParaRPr lang="es-GT" dirty="0"/>
          </a:p>
          <a:p>
            <a:pPr algn="ctr"/>
            <a:r>
              <a:rPr lang="es-GT" b="1" dirty="0"/>
              <a:t>Programa Acceso y disponibilidad alimentaria</a:t>
            </a:r>
            <a:endParaRPr lang="es-GT" dirty="0"/>
          </a:p>
          <a:p>
            <a:pPr algn="ctr"/>
            <a:r>
              <a:rPr lang="es-GT" b="1" dirty="0"/>
              <a:t>Ministerio de Agricultura, Ganadería y Alimentación </a:t>
            </a:r>
            <a:endParaRPr lang="es-GT" dirty="0"/>
          </a:p>
          <a:p>
            <a:pPr algn="ctr"/>
            <a:r>
              <a:rPr lang="es-GT" b="1" dirty="0"/>
              <a:t>Expresado en millones de quetzales</a:t>
            </a:r>
            <a:endParaRPr lang="es-GT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771" y="1370927"/>
            <a:ext cx="3259016" cy="24442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439" y="3933910"/>
            <a:ext cx="3183680" cy="238776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936631" y="6321670"/>
            <a:ext cx="44928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Fuente. Elaboración ID/CONGCOOP, con datos del </a:t>
            </a:r>
            <a:r>
              <a:rPr lang="es-MX" sz="1100" dirty="0" err="1"/>
              <a:t>sicoin</a:t>
            </a:r>
            <a:r>
              <a:rPr lang="es-MX" sz="1100" dirty="0"/>
              <a:t> al 30/04/24</a:t>
            </a:r>
            <a:endParaRPr lang="es-GT" sz="1100" dirty="0"/>
          </a:p>
          <a:p>
            <a:endParaRPr lang="es-GT" sz="1100" dirty="0"/>
          </a:p>
        </p:txBody>
      </p:sp>
    </p:spTree>
    <p:extLst>
      <p:ext uri="{BB962C8B-B14F-4D97-AF65-F5344CB8AC3E}">
        <p14:creationId xmlns:p14="http://schemas.microsoft.com/office/powerpoint/2010/main" val="252032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531240"/>
              </p:ext>
            </p:extLst>
          </p:nvPr>
        </p:nvGraphicFramePr>
        <p:xfrm>
          <a:off x="890458" y="2333391"/>
          <a:ext cx="7631242" cy="4197699"/>
        </p:xfrm>
        <a:graphic>
          <a:graphicData uri="http://schemas.openxmlformats.org/drawingml/2006/table">
            <a:tbl>
              <a:tblPr firstRow="1" firstCol="1" bandRow="1"/>
              <a:tblGrid>
                <a:gridCol w="2726346">
                  <a:extLst>
                    <a:ext uri="{9D8B030D-6E8A-4147-A177-3AD203B41FA5}">
                      <a16:colId xmlns:a16="http://schemas.microsoft.com/office/drawing/2014/main" val="1708557634"/>
                    </a:ext>
                  </a:extLst>
                </a:gridCol>
                <a:gridCol w="1051889">
                  <a:extLst>
                    <a:ext uri="{9D8B030D-6E8A-4147-A177-3AD203B41FA5}">
                      <a16:colId xmlns:a16="http://schemas.microsoft.com/office/drawing/2014/main" val="1443660132"/>
                    </a:ext>
                  </a:extLst>
                </a:gridCol>
                <a:gridCol w="1051889">
                  <a:extLst>
                    <a:ext uri="{9D8B030D-6E8A-4147-A177-3AD203B41FA5}">
                      <a16:colId xmlns:a16="http://schemas.microsoft.com/office/drawing/2014/main" val="2872088949"/>
                    </a:ext>
                  </a:extLst>
                </a:gridCol>
                <a:gridCol w="924184">
                  <a:extLst>
                    <a:ext uri="{9D8B030D-6E8A-4147-A177-3AD203B41FA5}">
                      <a16:colId xmlns:a16="http://schemas.microsoft.com/office/drawing/2014/main" val="2247689562"/>
                    </a:ext>
                  </a:extLst>
                </a:gridCol>
                <a:gridCol w="938467">
                  <a:extLst>
                    <a:ext uri="{9D8B030D-6E8A-4147-A177-3AD203B41FA5}">
                      <a16:colId xmlns:a16="http://schemas.microsoft.com/office/drawing/2014/main" val="774691461"/>
                    </a:ext>
                  </a:extLst>
                </a:gridCol>
                <a:gridCol w="938467">
                  <a:extLst>
                    <a:ext uri="{9D8B030D-6E8A-4147-A177-3AD203B41FA5}">
                      <a16:colId xmlns:a16="http://schemas.microsoft.com/office/drawing/2014/main" val="3812870002"/>
                    </a:ext>
                  </a:extLst>
                </a:gridCol>
              </a:tblGrid>
              <a:tr h="3243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DESCRIPCION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Presupuesto al 30/04/24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Propuesta de Incremento y Reorientación 2025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903045"/>
                  </a:ext>
                </a:extLst>
              </a:tr>
              <a:tr h="96324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VIGENTE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Metas Físicas 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Diferencia en Q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Metas Físicas 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Propuesta Incremento 2025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48621"/>
                  </a:ext>
                </a:extLst>
              </a:tr>
              <a:tr h="192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Dirección y coordinación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23.81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23.81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182730"/>
                  </a:ext>
                </a:extLst>
              </a:tr>
              <a:tr h="574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Promoción de la agricultura sensible a la nutrición y fomento de huertos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72.46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178,874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27.54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178,874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904561"/>
                  </a:ext>
                </a:extLst>
              </a:tr>
              <a:tr h="578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Agricultura familiar para el fortalecimiento de la economía campesina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167.24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141,675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200.00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250,000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367.24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434357"/>
                  </a:ext>
                </a:extLst>
              </a:tr>
              <a:tr h="578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Apoyo a grupos de mujeres para el establecimiento de actividades productivas 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75.00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25,000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75.00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281545"/>
                  </a:ext>
                </a:extLst>
              </a:tr>
              <a:tr h="768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Apoyo a proyectos productivos en la elaboración de Abonos orgánicos </a:t>
                      </a: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75.00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75.00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795850"/>
                  </a:ext>
                </a:extLst>
              </a:tr>
              <a:tr h="192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263.51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377.54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G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641.05</a:t>
                      </a:r>
                      <a:endParaRPr lang="es-G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11573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05655" y="898531"/>
            <a:ext cx="7496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/>
              <a:t>Tabla 3</a:t>
            </a:r>
            <a:endParaRPr lang="es-GT" dirty="0"/>
          </a:p>
          <a:p>
            <a:pPr algn="ctr"/>
            <a:r>
              <a:rPr lang="es-GT" b="1" dirty="0"/>
              <a:t>Subprograma disponibilidad alimentaria</a:t>
            </a:r>
            <a:endParaRPr lang="es-GT" dirty="0"/>
          </a:p>
          <a:p>
            <a:pPr algn="ctr"/>
            <a:r>
              <a:rPr lang="es-GT" b="1" dirty="0"/>
              <a:t>Programa Acceso y disponibilidad alimentaria</a:t>
            </a:r>
            <a:endParaRPr lang="es-GT" dirty="0"/>
          </a:p>
          <a:p>
            <a:pPr algn="ctr"/>
            <a:r>
              <a:rPr lang="es-GT" b="1" dirty="0"/>
              <a:t>Ministerio de Agricultura, Ganadería y Alimentación</a:t>
            </a:r>
            <a:endParaRPr lang="es-GT" dirty="0"/>
          </a:p>
          <a:p>
            <a:pPr algn="ctr"/>
            <a:r>
              <a:rPr lang="es-GT" b="1" dirty="0"/>
              <a:t>Expresado en millones de quetzales</a:t>
            </a:r>
            <a:endParaRPr lang="es-GT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0312" y="1160584"/>
            <a:ext cx="2803458" cy="30383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5662" y="4431323"/>
            <a:ext cx="3423138" cy="192551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084964" y="6588695"/>
            <a:ext cx="43170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Fuente. Elaboración ID/CONGCOOP, con datos del </a:t>
            </a:r>
            <a:r>
              <a:rPr lang="es-MX" sz="1100" dirty="0" err="1"/>
              <a:t>sicoin</a:t>
            </a:r>
            <a:r>
              <a:rPr lang="es-MX" sz="1100" dirty="0"/>
              <a:t> al 30/04/24</a:t>
            </a:r>
            <a:endParaRPr lang="es-GT" sz="1100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1473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662245" y="1960685"/>
            <a:ext cx="51698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Coordinación de ONG y Cooperativas CONGCOOP </a:t>
            </a:r>
          </a:p>
          <a:p>
            <a:pPr algn="r"/>
            <a:r>
              <a:rPr lang="es-MX" dirty="0"/>
              <a:t>Instituto por la Democracia ID</a:t>
            </a:r>
          </a:p>
          <a:p>
            <a:pPr algn="r"/>
            <a:endParaRPr lang="es-MX" dirty="0"/>
          </a:p>
          <a:p>
            <a:pPr algn="r"/>
            <a:r>
              <a:rPr lang="es-MX" dirty="0">
                <a:hlinkClick r:id="rId2"/>
              </a:rPr>
              <a:t>www.congcoop.org.gt</a:t>
            </a:r>
            <a:r>
              <a:rPr lang="es-MX" dirty="0"/>
              <a:t> </a:t>
            </a:r>
          </a:p>
          <a:p>
            <a:pPr algn="r"/>
            <a:r>
              <a:rPr lang="es-MX" dirty="0">
                <a:hlinkClick r:id="rId3"/>
              </a:rPr>
              <a:t>congcoop@Congcoop.org.gt</a:t>
            </a:r>
            <a:endParaRPr lang="es-MX" dirty="0"/>
          </a:p>
          <a:p>
            <a:pPr algn="r"/>
            <a:endParaRPr lang="es-MX" dirty="0"/>
          </a:p>
          <a:p>
            <a:pPr algn="r"/>
            <a:r>
              <a:rPr lang="es-MX" dirty="0"/>
              <a:t>PBX 25030600</a:t>
            </a:r>
          </a:p>
          <a:p>
            <a:endParaRPr lang="es-GT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722" y="4269009"/>
            <a:ext cx="1710982" cy="16090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712" y="4591763"/>
            <a:ext cx="162777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371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698</Words>
  <Application>Microsoft Macintosh PowerPoint</Application>
  <PresentationFormat>Panorámica</PresentationFormat>
  <Paragraphs>145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Licenciasdcs 08</dc:creator>
  <cp:lastModifiedBy>Licenciasdcs 08</cp:lastModifiedBy>
  <cp:revision>38</cp:revision>
  <cp:lastPrinted>2024-05-15T20:24:33Z</cp:lastPrinted>
  <dcterms:created xsi:type="dcterms:W3CDTF">2024-05-14T15:42:12Z</dcterms:created>
  <dcterms:modified xsi:type="dcterms:W3CDTF">2024-06-12T16:53:50Z</dcterms:modified>
</cp:coreProperties>
</file>