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258" r:id="rId3"/>
    <p:sldId id="259" r:id="rId4"/>
    <p:sldId id="260" r:id="rId5"/>
    <p:sldId id="261" r:id="rId6"/>
    <p:sldId id="263" r:id="rId7"/>
    <p:sldId id="264" r:id="rId8"/>
    <p:sldId id="265" r:id="rId9"/>
    <p:sldId id="266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88" r:id="rId19"/>
    <p:sldId id="289" r:id="rId20"/>
    <p:sldId id="286" r:id="rId21"/>
    <p:sldId id="290" r:id="rId22"/>
    <p:sldId id="291" r:id="rId23"/>
    <p:sldId id="287" r:id="rId24"/>
    <p:sldId id="280" r:id="rId25"/>
    <p:sldId id="281" r:id="rId26"/>
    <p:sldId id="282" r:id="rId27"/>
    <p:sldId id="283" r:id="rId28"/>
    <p:sldId id="284" r:id="rId29"/>
  </p:sldIdLst>
  <p:sldSz cx="12192000" cy="6858000"/>
  <p:notesSz cx="6858000" cy="9144000"/>
  <p:defaultTextStyle>
    <a:defPPr>
      <a:defRPr lang="es-G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3344"/>
    <a:srgbClr val="0071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 showGuides="1">
      <p:cViewPr varScale="1">
        <p:scale>
          <a:sx n="117" d="100"/>
          <a:sy n="117" d="100"/>
        </p:scale>
        <p:origin x="808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8AA71F54-6E44-B5B3-AFC3-E35D80F5633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GT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7FE17ED-521C-D1B9-59B9-E5B33EF8ABD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E762A0-76B6-DF47-BC78-2330CB1AF50B}" type="datetimeFigureOut">
              <a:rPr lang="es-GT" smtClean="0"/>
              <a:t>10/06/24</a:t>
            </a:fld>
            <a:endParaRPr lang="es-GT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414EC6E-90A1-6588-FFD7-A9D3C26D646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GT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56A9D61-AFD4-BADC-B4F9-4FAAA7C4CCF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C5DF41-7484-9D4F-9446-9C5FA06F90C0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8656299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GT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367E5D-BAFD-3A4B-8D15-D1DD9EB5786F}" type="datetimeFigureOut">
              <a:rPr lang="es-GT" smtClean="0"/>
              <a:t>10/06/24</a:t>
            </a:fld>
            <a:endParaRPr lang="es-GT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GT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GT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GT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A35F8A-63FD-8B46-82DB-15B9A3FFB506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144528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A35F8A-63FD-8B46-82DB-15B9A3FFB506}" type="slidenum">
              <a:rPr lang="es-GT" smtClean="0"/>
              <a:t>9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271276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4C26AE-387A-9AB9-2A95-86BDB792BA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G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BE01C6F-6D79-014B-9022-D49F008701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0714E43-47D6-F7C5-14BD-F1388FAEC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F9856-FE40-44DA-A9E3-4B8B55180458}" type="datetime1">
              <a:rPr lang="es-GT" smtClean="0"/>
              <a:t>10/06/24</a:t>
            </a:fld>
            <a:endParaRPr 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9BCDB39-6BC9-CC74-2EC9-CFA02B6E6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67D4683-9AD9-AB8D-D8D2-67DE05443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7697B-F58C-734F-B857-A762A8B9FE44}" type="slidenum">
              <a:rPr lang="es-GT" smtClean="0"/>
              <a:t>‹Nº›</a:t>
            </a:fld>
            <a:endParaRPr lang="es-GT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620377CC-94E5-06CB-5D8A-8182087061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Marcador de contenido 7">
            <a:extLst>
              <a:ext uri="{FF2B5EF4-FFF2-40B4-BE49-F238E27FC236}">
                <a16:creationId xmlns:a16="http://schemas.microsoft.com/office/drawing/2014/main" id="{81B8B54D-3D66-BBB2-342B-7980AA2BE79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37088" y="2254250"/>
            <a:ext cx="914400" cy="914400"/>
          </a:xfrm>
        </p:spPr>
        <p:txBody>
          <a:bodyPr/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3801034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E68A8C78-80B4-CE34-F41E-EC30979CF3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F7DC004-3A26-8951-02CF-2E653F626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EE2D8-9466-48EA-A2B3-AEE0CD6D4558}" type="datetime1">
              <a:rPr lang="es-GT" smtClean="0"/>
              <a:t>10/06/24</a:t>
            </a:fld>
            <a:endParaRPr 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8B42A35-5E08-D9A3-0D3A-BC6F8B0A9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60978B3-6DEB-2362-52C0-4F6C9046F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7697B-F58C-734F-B857-A762A8B9FE44}" type="slidenum">
              <a:rPr lang="es-GT" smtClean="0"/>
              <a:t>‹Nº›</a:t>
            </a:fld>
            <a:endParaRPr lang="es-GT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35801995-CF37-7530-3C0D-618A4C545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98320"/>
            <a:ext cx="10515600" cy="613091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s-GT"/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E93AC83E-82F2-E742-C55C-C7E025E7E1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77609"/>
            <a:ext cx="10515600" cy="3281363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439446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59286DF-44B8-9360-C731-565F15EF2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GT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1D1A0FD-85F6-240F-5E4E-3F181A88A8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24F3A4C-B826-D8E2-C754-2459D2482F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CD8142-2A77-474C-9D0E-5C4E10E3B8AD}" type="datetime1">
              <a:rPr lang="es-GT" smtClean="0"/>
              <a:t>10/06/24</a:t>
            </a:fld>
            <a:endParaRPr 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9976098-B796-CFDF-3969-B59D9F8C73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7697B-F58C-734F-B857-A762A8B9FE44}" type="slidenum">
              <a:rPr lang="es-GT" smtClean="0"/>
              <a:t>‹Nº›</a:t>
            </a:fld>
            <a:endParaRPr lang="es-GT"/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EDCAF2DB-6742-B1E2-D155-EDD7C9395D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692272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G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microsoft.com/office/2007/relationships/hdphoto" Target="../media/hdphoto1.wdp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microsoft.com/office/2007/relationships/hdphoto" Target="../media/hdphoto2.wdp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3.sv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7297A68D-2209-ADEF-CDFC-D050FCFCA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7697B-F58C-734F-B857-A762A8B9FE44}" type="slidenum">
              <a:rPr lang="es-GT" smtClean="0"/>
              <a:t>1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9276733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A445D27B-62FB-DD35-F348-16FC23ADC244}"/>
              </a:ext>
            </a:extLst>
          </p:cNvPr>
          <p:cNvSpPr txBox="1">
            <a:spLocks/>
          </p:cNvSpPr>
          <p:nvPr/>
        </p:nvSpPr>
        <p:spPr>
          <a:xfrm>
            <a:off x="1961509" y="1570185"/>
            <a:ext cx="8287454" cy="520007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/>
            <a:endParaRPr lang="es-GT" sz="160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058072D5-AE21-5C62-3C98-9F9F3A668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037" y="2089820"/>
            <a:ext cx="8285182" cy="432243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17CF78D-BC8D-9240-49E3-15B35E3D6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2027" y="1450478"/>
            <a:ext cx="7087945" cy="613091"/>
          </a:xfrm>
        </p:spPr>
        <p:txBody>
          <a:bodyPr>
            <a:normAutofit/>
          </a:bodyPr>
          <a:lstStyle/>
          <a:p>
            <a:pPr algn="ctr"/>
            <a:r>
              <a:rPr lang="es-MX"/>
              <a:t>Proyección de crecimiento del PIB Real</a:t>
            </a:r>
            <a:endParaRPr lang="es-GT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72CEB908-9AAB-77C0-E6A5-129E869A347A}"/>
              </a:ext>
            </a:extLst>
          </p:cNvPr>
          <p:cNvSpPr txBox="1">
            <a:spLocks/>
          </p:cNvSpPr>
          <p:nvPr/>
        </p:nvSpPr>
        <p:spPr>
          <a:xfrm>
            <a:off x="2593590" y="1764730"/>
            <a:ext cx="7004817" cy="613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/>
            <a:r>
              <a:rPr lang="es-MX" sz="1600" b="0"/>
              <a:t>Cifras expresadas en porcentajes</a:t>
            </a:r>
            <a:endParaRPr lang="es-GT" sz="1600" b="0"/>
          </a:p>
        </p:txBody>
      </p:sp>
      <p:sp>
        <p:nvSpPr>
          <p:cNvPr id="12" name="1 Rectángulo">
            <a:extLst>
              <a:ext uri="{FF2B5EF4-FFF2-40B4-BE49-F238E27FC236}">
                <a16:creationId xmlns:a16="http://schemas.microsoft.com/office/drawing/2014/main" id="{7C3E08B8-312C-77F5-5D4C-F2D3F7DDB25B}"/>
              </a:ext>
            </a:extLst>
          </p:cNvPr>
          <p:cNvSpPr/>
          <p:nvPr/>
        </p:nvSpPr>
        <p:spPr>
          <a:xfrm>
            <a:off x="6197596" y="2286393"/>
            <a:ext cx="762000" cy="4106920"/>
          </a:xfrm>
          <a:prstGeom prst="rect">
            <a:avLst/>
          </a:prstGeom>
          <a:noFill/>
          <a:ln w="190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4" name="CuadroTexto 1">
            <a:extLst>
              <a:ext uri="{FF2B5EF4-FFF2-40B4-BE49-F238E27FC236}">
                <a16:creationId xmlns:a16="http://schemas.microsoft.com/office/drawing/2014/main" id="{1C2F31C2-64C3-88F7-0521-4095BA1A60B0}"/>
              </a:ext>
            </a:extLst>
          </p:cNvPr>
          <p:cNvSpPr txBox="1"/>
          <p:nvPr/>
        </p:nvSpPr>
        <p:spPr>
          <a:xfrm>
            <a:off x="1943037" y="6393313"/>
            <a:ext cx="8651465" cy="55299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GT" sz="900" b="1">
                <a:solidFill>
                  <a:srgbClr val="005385"/>
                </a:solidFill>
                <a:latin typeface="Montserrat"/>
              </a:rPr>
              <a:t>Fuente: </a:t>
            </a:r>
            <a:r>
              <a:rPr lang="es-GT" sz="900">
                <a:solidFill>
                  <a:srgbClr val="005385"/>
                </a:solidFill>
                <a:latin typeface="Montserrat"/>
              </a:rPr>
              <a:t>Base de datos del Fondo Monetario Internacional.  </a:t>
            </a:r>
          </a:p>
          <a:p>
            <a:pPr>
              <a:defRPr/>
            </a:pPr>
            <a:r>
              <a:rPr lang="es-ES" sz="900" b="1">
                <a:solidFill>
                  <a:srgbClr val="005385"/>
                </a:solidFill>
                <a:latin typeface="Montserrat"/>
              </a:rPr>
              <a:t>Nota: </a:t>
            </a:r>
            <a:r>
              <a:rPr lang="es-ES" sz="900">
                <a:solidFill>
                  <a:srgbClr val="005385"/>
                </a:solidFill>
                <a:latin typeface="Montserrat"/>
              </a:rPr>
              <a:t>Proyecciones actualizadas a abril 2024.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AE4884C-6727-EA61-D94F-E36861F31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7697B-F58C-734F-B857-A762A8B9FE44}" type="slidenum">
              <a:rPr lang="es-GT" smtClean="0"/>
              <a:t>10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4892304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7CF78D-BC8D-9240-49E3-15B35E3D6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22454"/>
            <a:ext cx="10515600" cy="613091"/>
          </a:xfrm>
        </p:spPr>
        <p:txBody>
          <a:bodyPr/>
          <a:lstStyle/>
          <a:p>
            <a:r>
              <a:rPr lang="es-MX"/>
              <a:t>Estimación de Cierre 2025</a:t>
            </a:r>
            <a:endParaRPr lang="es-GT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3113F88A-59BA-D589-D068-92916EE48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7697B-F58C-734F-B857-A762A8B9FE44}" type="slidenum">
              <a:rPr lang="es-GT" smtClean="0"/>
              <a:t>11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40050870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ángulo: esquinas redondeadas 51">
            <a:extLst>
              <a:ext uri="{FF2B5EF4-FFF2-40B4-BE49-F238E27FC236}">
                <a16:creationId xmlns:a16="http://schemas.microsoft.com/office/drawing/2014/main" id="{C0D873DA-8BD2-3521-2DCA-9BBAB7ED892D}"/>
              </a:ext>
            </a:extLst>
          </p:cNvPr>
          <p:cNvSpPr/>
          <p:nvPr/>
        </p:nvSpPr>
        <p:spPr>
          <a:xfrm>
            <a:off x="1118586" y="1587912"/>
            <a:ext cx="10626571" cy="5200971"/>
          </a:xfrm>
          <a:prstGeom prst="roundRect">
            <a:avLst>
              <a:gd name="adj" fmla="val 1177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186F4258-4726-DABA-DD30-020DA3482953}"/>
              </a:ext>
            </a:extLst>
          </p:cNvPr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3296" y="1633174"/>
            <a:ext cx="1981477" cy="498562"/>
          </a:xfrm>
          <a:prstGeom prst="rect">
            <a:avLst/>
          </a:prstGeom>
        </p:spPr>
      </p:pic>
      <p:sp>
        <p:nvSpPr>
          <p:cNvPr id="47" name="Rectángulo: esquinas redondeadas 46">
            <a:extLst>
              <a:ext uri="{FF2B5EF4-FFF2-40B4-BE49-F238E27FC236}">
                <a16:creationId xmlns:a16="http://schemas.microsoft.com/office/drawing/2014/main" id="{B276CA0E-791F-9932-8BB2-A914C6A6802A}"/>
              </a:ext>
            </a:extLst>
          </p:cNvPr>
          <p:cNvSpPr/>
          <p:nvPr/>
        </p:nvSpPr>
        <p:spPr>
          <a:xfrm>
            <a:off x="5552146" y="1717295"/>
            <a:ext cx="1173010" cy="6722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17CF78D-BC8D-9240-49E3-15B35E3D6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4694" y="345608"/>
            <a:ext cx="8630607" cy="681559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es-MX"/>
              <a:t>Supuestos básicos de la Estimación 2025</a:t>
            </a:r>
            <a:endParaRPr lang="es-GT"/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FF8F6622-7AF6-2600-9B9C-03D797E3BA29}"/>
              </a:ext>
            </a:extLst>
          </p:cNvPr>
          <p:cNvGrpSpPr/>
          <p:nvPr/>
        </p:nvGrpSpPr>
        <p:grpSpPr>
          <a:xfrm>
            <a:off x="4936862" y="4396659"/>
            <a:ext cx="2253851" cy="1769277"/>
            <a:chOff x="4433075" y="4105737"/>
            <a:chExt cx="3052111" cy="2330405"/>
          </a:xfrm>
        </p:grpSpPr>
        <p:sp>
          <p:nvSpPr>
            <p:cNvPr id="4" name="Rectangle 38">
              <a:extLst>
                <a:ext uri="{FF2B5EF4-FFF2-40B4-BE49-F238E27FC236}">
                  <a16:creationId xmlns:a16="http://schemas.microsoft.com/office/drawing/2014/main" id="{B81C2895-B175-9EBE-BB94-4791BA1D773C}"/>
                </a:ext>
              </a:extLst>
            </p:cNvPr>
            <p:cNvSpPr/>
            <p:nvPr/>
          </p:nvSpPr>
          <p:spPr>
            <a:xfrm>
              <a:off x="4744458" y="5652054"/>
              <a:ext cx="2740728" cy="7840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GT" sz="1600" b="0" i="0" u="none" strike="noStrike" kern="1200" cap="none" spc="0" normalizeH="0" baseline="0" noProof="0">
                  <a:ln>
                    <a:noFill/>
                  </a:ln>
                  <a:solidFill>
                    <a:srgbClr val="14649B"/>
                  </a:solidFill>
                  <a:effectLst/>
                  <a:uLnTx/>
                  <a:uFillTx/>
                  <a:latin typeface="Calibri" panose="020F0502020204030204"/>
                  <a:ea typeface="Source Sans Pro Light" panose="020B0403030403020204" pitchFamily="34" charset="0"/>
                  <a:cs typeface="Lato Light" panose="020F0502020204030203" pitchFamily="34" charset="0"/>
                </a:rPr>
                <a:t>Considera tipo de cambio neutro.</a:t>
              </a:r>
            </a:p>
          </p:txBody>
        </p:sp>
        <p:sp>
          <p:nvSpPr>
            <p:cNvPr id="5" name="Rectangle 60">
              <a:extLst>
                <a:ext uri="{FF2B5EF4-FFF2-40B4-BE49-F238E27FC236}">
                  <a16:creationId xmlns:a16="http://schemas.microsoft.com/office/drawing/2014/main" id="{F33E11B0-855A-C244-29C1-343C410FD7F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28555" y="5474168"/>
              <a:ext cx="1000943" cy="5720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65">
              <a:extLst>
                <a:ext uri="{FF2B5EF4-FFF2-40B4-BE49-F238E27FC236}">
                  <a16:creationId xmlns:a16="http://schemas.microsoft.com/office/drawing/2014/main" id="{2C832FB5-3CCE-A1DF-2E81-C8B4BBB20DB0}"/>
                </a:ext>
              </a:extLst>
            </p:cNvPr>
            <p:cNvSpPr txBox="1"/>
            <p:nvPr/>
          </p:nvSpPr>
          <p:spPr>
            <a:xfrm>
              <a:off x="4433075" y="4514993"/>
              <a:ext cx="542136" cy="646331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GT" sz="3600" b="1">
                  <a:solidFill>
                    <a:srgbClr val="073F7A"/>
                  </a:solidFill>
                  <a:latin typeface="Calibri"/>
                  <a:ea typeface="Source Sans Pro" panose="020B0503030403020204" pitchFamily="34" charset="0"/>
                </a:rPr>
                <a:t>5</a:t>
              </a:r>
              <a:r>
                <a:rPr kumimoji="0" lang="es-GT" sz="3600" b="1" i="0" u="none" strike="noStrike" kern="1200" cap="none" spc="0" normalizeH="0" baseline="0" noProof="0">
                  <a:ln>
                    <a:noFill/>
                  </a:ln>
                  <a:solidFill>
                    <a:srgbClr val="073F7A"/>
                  </a:solidFill>
                  <a:effectLst/>
                  <a:uLnTx/>
                  <a:uFillTx/>
                  <a:latin typeface="Calibri"/>
                  <a:ea typeface="Source Sans Pro" panose="020B0503030403020204" pitchFamily="34" charset="0"/>
                  <a:cs typeface="+mn-cs"/>
                </a:rPr>
                <a:t>.</a:t>
              </a: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73F7A"/>
                </a:solidFill>
                <a:effectLst/>
                <a:uLnTx/>
                <a:uFillTx/>
                <a:latin typeface="Calibri"/>
                <a:ea typeface="Source Sans Pro" panose="020B0503030403020204" pitchFamily="34" charset="0"/>
                <a:cs typeface="+mn-cs"/>
              </a:endParaRPr>
            </a:p>
          </p:txBody>
        </p:sp>
        <p:pic>
          <p:nvPicPr>
            <p:cNvPr id="7" name="Imagen 18" descr="Icono&#10;&#10;Descripción generada automáticamente">
              <a:extLst>
                <a:ext uri="{FF2B5EF4-FFF2-40B4-BE49-F238E27FC236}">
                  <a16:creationId xmlns:a16="http://schemas.microsoft.com/office/drawing/2014/main" id="{F8F237DB-4AFA-F5C0-1F76-45BB7BEEB2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63248" y="4105737"/>
              <a:ext cx="1319488" cy="1315772"/>
            </a:xfrm>
            <a:prstGeom prst="rect">
              <a:avLst/>
            </a:prstGeom>
          </p:spPr>
        </p:pic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BF7204FD-8E36-23EB-ECD8-753C2EF5C182}"/>
              </a:ext>
            </a:extLst>
          </p:cNvPr>
          <p:cNvGrpSpPr/>
          <p:nvPr/>
        </p:nvGrpSpPr>
        <p:grpSpPr>
          <a:xfrm>
            <a:off x="8837140" y="4406389"/>
            <a:ext cx="2465235" cy="2017360"/>
            <a:chOff x="8076854" y="4116798"/>
            <a:chExt cx="3338363" cy="2657169"/>
          </a:xfrm>
        </p:grpSpPr>
        <p:sp>
          <p:nvSpPr>
            <p:cNvPr id="9" name="Rectangle 31">
              <a:extLst>
                <a:ext uri="{FF2B5EF4-FFF2-40B4-BE49-F238E27FC236}">
                  <a16:creationId xmlns:a16="http://schemas.microsoft.com/office/drawing/2014/main" id="{95338497-B5BE-E079-6A45-7B9B7CCBBA59}"/>
                </a:ext>
              </a:extLst>
            </p:cNvPr>
            <p:cNvSpPr/>
            <p:nvPr/>
          </p:nvSpPr>
          <p:spPr>
            <a:xfrm>
              <a:off x="8076854" y="5652054"/>
              <a:ext cx="3338363" cy="11219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GT" sz="1600" b="0" i="0" u="none" strike="noStrike" kern="1200" cap="none" spc="0" normalizeH="0" baseline="0" noProof="0">
                  <a:ln>
                    <a:noFill/>
                  </a:ln>
                  <a:solidFill>
                    <a:srgbClr val="14649B"/>
                  </a:solidFill>
                  <a:effectLst/>
                  <a:uLnTx/>
                  <a:uFillTx/>
                  <a:latin typeface="Calibri" panose="020F0502020204030204"/>
                  <a:ea typeface="Source Sans Pro Light" panose="020B0403030403020204" pitchFamily="34" charset="0"/>
                  <a:cs typeface="Lato Light" panose="020F0502020204030203" pitchFamily="34" charset="0"/>
                </a:rPr>
                <a:t>Considera precio internacional del petróleo neutro.</a:t>
              </a:r>
            </a:p>
          </p:txBody>
        </p:sp>
        <p:sp>
          <p:nvSpPr>
            <p:cNvPr id="10" name="Rectangle 61">
              <a:extLst>
                <a:ext uri="{FF2B5EF4-FFF2-40B4-BE49-F238E27FC236}">
                  <a16:creationId xmlns:a16="http://schemas.microsoft.com/office/drawing/2014/main" id="{13ACED5F-0416-A863-0DB9-DAFF6E080E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94455" y="5473485"/>
              <a:ext cx="1000943" cy="5720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TextBox 67">
              <a:extLst>
                <a:ext uri="{FF2B5EF4-FFF2-40B4-BE49-F238E27FC236}">
                  <a16:creationId xmlns:a16="http://schemas.microsoft.com/office/drawing/2014/main" id="{7E6E6856-8647-DF05-0606-2AF2C2AE983E}"/>
                </a:ext>
              </a:extLst>
            </p:cNvPr>
            <p:cNvSpPr txBox="1"/>
            <p:nvPr/>
          </p:nvSpPr>
          <p:spPr>
            <a:xfrm>
              <a:off x="8084055" y="4514455"/>
              <a:ext cx="542136" cy="646331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>
                  <a:solidFill>
                    <a:srgbClr val="073F7A"/>
                  </a:solidFill>
                  <a:latin typeface="Calibri"/>
                  <a:ea typeface="Source Sans Pro" panose="020B0503030403020204" pitchFamily="34" charset="0"/>
                </a:rPr>
                <a:t>6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73F7A"/>
                  </a:solidFill>
                  <a:effectLst/>
                  <a:uLnTx/>
                  <a:uFillTx/>
                  <a:latin typeface="Calibri"/>
                  <a:ea typeface="Source Sans Pro" panose="020B0503030403020204" pitchFamily="34" charset="0"/>
                  <a:cs typeface="+mn-cs"/>
                </a:rPr>
                <a:t>.</a:t>
              </a:r>
            </a:p>
          </p:txBody>
        </p:sp>
        <p:pic>
          <p:nvPicPr>
            <p:cNvPr id="12" name="Imagen 22">
              <a:extLst>
                <a:ext uri="{FF2B5EF4-FFF2-40B4-BE49-F238E27FC236}">
                  <a16:creationId xmlns:a16="http://schemas.microsoft.com/office/drawing/2014/main" id="{416CF2DA-B165-9744-2018-005C49A70D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43279" y="4116798"/>
              <a:ext cx="1251751" cy="1235325"/>
            </a:xfrm>
            <a:prstGeom prst="rect">
              <a:avLst/>
            </a:prstGeom>
          </p:spPr>
        </p:pic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6EE20CA4-76B8-819F-A06C-64FBD20CAE8B}"/>
              </a:ext>
            </a:extLst>
          </p:cNvPr>
          <p:cNvGrpSpPr/>
          <p:nvPr/>
        </p:nvGrpSpPr>
        <p:grpSpPr>
          <a:xfrm>
            <a:off x="4519149" y="1657029"/>
            <a:ext cx="3239396" cy="2187855"/>
            <a:chOff x="2559248" y="970139"/>
            <a:chExt cx="4386714" cy="2881735"/>
          </a:xfrm>
        </p:grpSpPr>
        <p:grpSp>
          <p:nvGrpSpPr>
            <p:cNvPr id="16" name="Grupo 15">
              <a:extLst>
                <a:ext uri="{FF2B5EF4-FFF2-40B4-BE49-F238E27FC236}">
                  <a16:creationId xmlns:a16="http://schemas.microsoft.com/office/drawing/2014/main" id="{063744A9-B554-A349-C4EB-04B6831D16FF}"/>
                </a:ext>
              </a:extLst>
            </p:cNvPr>
            <p:cNvGrpSpPr/>
            <p:nvPr/>
          </p:nvGrpSpPr>
          <p:grpSpPr>
            <a:xfrm>
              <a:off x="2559248" y="1084601"/>
              <a:ext cx="4386714" cy="2767273"/>
              <a:chOff x="2559248" y="1084601"/>
              <a:chExt cx="4386714" cy="2767273"/>
            </a:xfrm>
          </p:grpSpPr>
          <p:sp>
            <p:nvSpPr>
              <p:cNvPr id="18" name="Rectangle 38">
                <a:extLst>
                  <a:ext uri="{FF2B5EF4-FFF2-40B4-BE49-F238E27FC236}">
                    <a16:creationId xmlns:a16="http://schemas.microsoft.com/office/drawing/2014/main" id="{382584B9-C0B6-1A77-F7F7-0EA5094EB9C0}"/>
                  </a:ext>
                </a:extLst>
              </p:cNvPr>
              <p:cNvSpPr/>
              <p:nvPr/>
            </p:nvSpPr>
            <p:spPr>
              <a:xfrm>
                <a:off x="2559248" y="2392139"/>
                <a:ext cx="4386714" cy="14597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609585" rtl="0" eaLnBrk="1" fontAlgn="auto" latinLnBrk="0" hangingPunct="1">
                  <a:lnSpc>
                    <a:spcPts val="2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4649B"/>
                    </a:solidFill>
                    <a:effectLst/>
                    <a:uLnTx/>
                    <a:uFillTx/>
                    <a:latin typeface="Calibri" panose="020F0502020204030204"/>
                    <a:ea typeface="Source Sans Pro Light" panose="020B0403030403020204" pitchFamily="34" charset="0"/>
                    <a:cs typeface="Lato Light" panose="020F0502020204030203" pitchFamily="34" charset="0"/>
                  </a:rPr>
                  <a:t>Se ajusta la base del ejercicio fiscal 2024 respecto de lo correspondiente por </a:t>
                </a:r>
                <a:r>
                  <a:rPr lang="es-ES" sz="1600" dirty="0">
                    <a:solidFill>
                      <a:srgbClr val="14649B"/>
                    </a:solidFill>
                    <a:latin typeface="Calibri" panose="020F0502020204030204"/>
                    <a:ea typeface="Source Sans Pro Light" panose="020B0403030403020204" pitchFamily="34" charset="0"/>
                    <a:cs typeface="Lato Light" panose="020F0502020204030203" pitchFamily="34" charset="0"/>
                  </a:rPr>
                  <a:t>medidas</a:t>
                </a:r>
                <a:r>
                  <a:rPr kumimoji="0" lang="es-E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4649B"/>
                    </a:solidFill>
                    <a:effectLst/>
                    <a:uLnTx/>
                    <a:uFillTx/>
                    <a:latin typeface="Calibri" panose="020F0502020204030204"/>
                    <a:ea typeface="Source Sans Pro Light" panose="020B0403030403020204" pitchFamily="34" charset="0"/>
                    <a:cs typeface="Lato Light" panose="020F0502020204030203" pitchFamily="34" charset="0"/>
                  </a:rPr>
                  <a:t> administrativas de períodos anteriores.</a:t>
                </a:r>
              </a:p>
            </p:txBody>
          </p:sp>
          <p:sp>
            <p:nvSpPr>
              <p:cNvPr id="19" name="Rectangle 60">
                <a:extLst>
                  <a:ext uri="{FF2B5EF4-FFF2-40B4-BE49-F238E27FC236}">
                    <a16:creationId xmlns:a16="http://schemas.microsoft.com/office/drawing/2014/main" id="{F0AAA4FB-7C78-5D4B-08D5-6263FAD66FD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301859" y="2215429"/>
                <a:ext cx="1000943" cy="57208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8064A2"/>
                  </a:solidFill>
                  <a:effectLst/>
                  <a:uLnTx/>
                  <a:uFillTx/>
                  <a:latin typeface="Source Sans Pro Light" panose="020B0403030403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TextBox 65">
                <a:extLst>
                  <a:ext uri="{FF2B5EF4-FFF2-40B4-BE49-F238E27FC236}">
                    <a16:creationId xmlns:a16="http://schemas.microsoft.com/office/drawing/2014/main" id="{97446B6D-74F6-8183-07F6-D1D13A8B073A}"/>
                  </a:ext>
                </a:extLst>
              </p:cNvPr>
              <p:cNvSpPr txBox="1"/>
              <p:nvPr/>
            </p:nvSpPr>
            <p:spPr>
              <a:xfrm>
                <a:off x="3199757" y="1084601"/>
                <a:ext cx="542136" cy="646331"/>
              </a:xfrm>
              <a:prstGeom prst="rect">
                <a:avLst/>
              </a:prstGeom>
              <a:noFill/>
            </p:spPr>
            <p:txBody>
              <a:bodyPr wrap="none" rtlCol="0" anchor="b">
                <a:spAutoFit/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>
                    <a:solidFill>
                      <a:srgbClr val="073F7A"/>
                    </a:solidFill>
                    <a:latin typeface="Calibri"/>
                    <a:ea typeface="Source Sans Pro" panose="020B0503030403020204" pitchFamily="34" charset="0"/>
                  </a:rPr>
                  <a:t>2</a:t>
                </a: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073F7A"/>
                    </a:solidFill>
                    <a:effectLst/>
                    <a:uLnTx/>
                    <a:uFillTx/>
                    <a:latin typeface="Calibri"/>
                    <a:ea typeface="Source Sans Pro" panose="020B0503030403020204" pitchFamily="34" charset="0"/>
                    <a:cs typeface="+mn-cs"/>
                  </a:rPr>
                  <a:t>.</a:t>
                </a:r>
              </a:p>
            </p:txBody>
          </p:sp>
        </p:grpSp>
        <p:pic>
          <p:nvPicPr>
            <p:cNvPr id="17" name="Imagen 3" descr="Imagen que contiene señal&#10;&#10;Descripción generada automáticamente">
              <a:extLst>
                <a:ext uri="{FF2B5EF4-FFF2-40B4-BE49-F238E27FC236}">
                  <a16:creationId xmlns:a16="http://schemas.microsoft.com/office/drawing/2014/main" id="{177EB694-D13D-C51B-3575-A35850E3A2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34063" y="970139"/>
              <a:ext cx="1680579" cy="1245290"/>
            </a:xfrm>
            <a:prstGeom prst="rect">
              <a:avLst/>
            </a:prstGeom>
            <a:noFill/>
          </p:spPr>
        </p:pic>
      </p:grpSp>
      <p:sp>
        <p:nvSpPr>
          <p:cNvPr id="21" name="Rectangle 49">
            <a:extLst>
              <a:ext uri="{FF2B5EF4-FFF2-40B4-BE49-F238E27FC236}">
                <a16:creationId xmlns:a16="http://schemas.microsoft.com/office/drawing/2014/main" id="{7CDED70F-76E1-F67E-AB90-F8DDDDE3A887}"/>
              </a:ext>
            </a:extLst>
          </p:cNvPr>
          <p:cNvSpPr>
            <a:spLocks noChangeAspect="1"/>
          </p:cNvSpPr>
          <p:nvPr/>
        </p:nvSpPr>
        <p:spPr>
          <a:xfrm>
            <a:off x="2217431" y="2612071"/>
            <a:ext cx="799942" cy="4572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8064A2"/>
              </a:solidFill>
              <a:effectLst/>
              <a:uLnTx/>
              <a:uFillTx/>
              <a:latin typeface="Source Sans Pro Light" panose="020B0403030403020204" pitchFamily="34" charset="0"/>
              <a:ea typeface="+mn-ea"/>
              <a:cs typeface="+mn-cs"/>
            </a:endParaRPr>
          </a:p>
        </p:txBody>
      </p:sp>
      <p:grpSp>
        <p:nvGrpSpPr>
          <p:cNvPr id="22" name="Grupo 21">
            <a:extLst>
              <a:ext uri="{FF2B5EF4-FFF2-40B4-BE49-F238E27FC236}">
                <a16:creationId xmlns:a16="http://schemas.microsoft.com/office/drawing/2014/main" id="{210B257C-9E72-DF75-4D9F-26FE8DF3BD84}"/>
              </a:ext>
            </a:extLst>
          </p:cNvPr>
          <p:cNvGrpSpPr/>
          <p:nvPr/>
        </p:nvGrpSpPr>
        <p:grpSpPr>
          <a:xfrm>
            <a:off x="1296140" y="1657709"/>
            <a:ext cx="2958346" cy="2186843"/>
            <a:chOff x="997459" y="1054149"/>
            <a:chExt cx="4006123" cy="2880402"/>
          </a:xfrm>
        </p:grpSpPr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B5491F09-7470-DA2B-F448-80EF1504A6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99" b="99"/>
            <a:stretch/>
          </p:blipFill>
          <p:spPr>
            <a:xfrm>
              <a:off x="1895757" y="1054149"/>
              <a:ext cx="2326102" cy="646331"/>
            </a:xfrm>
            <a:prstGeom prst="rect">
              <a:avLst/>
            </a:prstGeom>
          </p:spPr>
        </p:pic>
        <p:grpSp>
          <p:nvGrpSpPr>
            <p:cNvPr id="24" name="Grupo 23">
              <a:extLst>
                <a:ext uri="{FF2B5EF4-FFF2-40B4-BE49-F238E27FC236}">
                  <a16:creationId xmlns:a16="http://schemas.microsoft.com/office/drawing/2014/main" id="{20EA6920-214B-68C8-CFCB-11F60BE527CA}"/>
                </a:ext>
              </a:extLst>
            </p:cNvPr>
            <p:cNvGrpSpPr/>
            <p:nvPr/>
          </p:nvGrpSpPr>
          <p:grpSpPr>
            <a:xfrm>
              <a:off x="997459" y="1168509"/>
              <a:ext cx="4006123" cy="2766042"/>
              <a:chOff x="997459" y="1168509"/>
              <a:chExt cx="4006123" cy="2766042"/>
            </a:xfrm>
          </p:grpSpPr>
          <p:grpSp>
            <p:nvGrpSpPr>
              <p:cNvPr id="25" name="Grupo 24">
                <a:extLst>
                  <a:ext uri="{FF2B5EF4-FFF2-40B4-BE49-F238E27FC236}">
                    <a16:creationId xmlns:a16="http://schemas.microsoft.com/office/drawing/2014/main" id="{0271F548-3399-500F-CC70-A478A48C9552}"/>
                  </a:ext>
                </a:extLst>
              </p:cNvPr>
              <p:cNvGrpSpPr/>
              <p:nvPr/>
            </p:nvGrpSpPr>
            <p:grpSpPr>
              <a:xfrm>
                <a:off x="997459" y="1168509"/>
                <a:ext cx="4006123" cy="2766042"/>
                <a:chOff x="196639" y="1247051"/>
                <a:chExt cx="4006123" cy="2766042"/>
              </a:xfrm>
            </p:grpSpPr>
            <p:sp>
              <p:nvSpPr>
                <p:cNvPr id="27" name="Rectangle 24">
                  <a:extLst>
                    <a:ext uri="{FF2B5EF4-FFF2-40B4-BE49-F238E27FC236}">
                      <a16:creationId xmlns:a16="http://schemas.microsoft.com/office/drawing/2014/main" id="{87FB2286-28EE-DAC0-A8EB-6A5D9E25254A}"/>
                    </a:ext>
                  </a:extLst>
                </p:cNvPr>
                <p:cNvSpPr/>
                <p:nvPr/>
              </p:nvSpPr>
              <p:spPr>
                <a:xfrm>
                  <a:off x="379776" y="2553358"/>
                  <a:ext cx="3822986" cy="145973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 defTabSz="609585">
                    <a:lnSpc>
                      <a:spcPts val="2000"/>
                    </a:lnSpc>
                    <a:defRPr/>
                  </a:pPr>
                  <a:r>
                    <a:rPr lang="es-ES" sz="1600">
                      <a:solidFill>
                        <a:srgbClr val="14649B"/>
                      </a:solidFill>
                      <a:ea typeface="Source Sans Pro Light" panose="020B0403030403020204" pitchFamily="34" charset="0"/>
                      <a:cs typeface="Lato Light" panose="020F0502020204030203" pitchFamily="34" charset="0"/>
                    </a:rPr>
                    <a:t>Considera el escenario macroeconómico medio del Banco de Guatemala al 29 de abril de 2024.</a:t>
                  </a:r>
                </a:p>
              </p:txBody>
            </p:sp>
            <p:sp>
              <p:nvSpPr>
                <p:cNvPr id="28" name="TextBox 54">
                  <a:extLst>
                    <a:ext uri="{FF2B5EF4-FFF2-40B4-BE49-F238E27FC236}">
                      <a16:creationId xmlns:a16="http://schemas.microsoft.com/office/drawing/2014/main" id="{3916C75F-7C55-7339-2881-BB06686043F0}"/>
                    </a:ext>
                  </a:extLst>
                </p:cNvPr>
                <p:cNvSpPr txBox="1"/>
                <p:nvPr/>
              </p:nvSpPr>
              <p:spPr>
                <a:xfrm>
                  <a:off x="196639" y="1247051"/>
                  <a:ext cx="542136" cy="646331"/>
                </a:xfrm>
                <a:prstGeom prst="rect">
                  <a:avLst/>
                </a:prstGeom>
                <a:noFill/>
              </p:spPr>
              <p:txBody>
                <a:bodyPr wrap="none" rtlCol="0" anchor="b">
                  <a:spAutoFit/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6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3F7A"/>
                      </a:solidFill>
                      <a:effectLst/>
                      <a:uLnTx/>
                      <a:uFillTx/>
                      <a:latin typeface="Calibri"/>
                      <a:ea typeface="Source Sans Pro" panose="020B0503030403020204" pitchFamily="34" charset="0"/>
                      <a:cs typeface="+mn-cs"/>
                    </a:rPr>
                    <a:t>1.</a:t>
                  </a:r>
                </a:p>
              </p:txBody>
            </p:sp>
          </p:grpSp>
          <p:pic>
            <p:nvPicPr>
              <p:cNvPr id="26" name="Imagen 2" descr="Logotipo&#10;&#10;Descripción generada automáticamente">
                <a:extLst>
                  <a:ext uri="{FF2B5EF4-FFF2-40B4-BE49-F238E27FC236}">
                    <a16:creationId xmlns:a16="http://schemas.microsoft.com/office/drawing/2014/main" id="{8069E048-3252-9772-7BB7-F5E1E0365CC1}"/>
                  </a:ext>
                </a:extLst>
              </p:cNvPr>
              <p:cNvPicPr>
                <a:picLocks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11157" y="1281998"/>
                <a:ext cx="1260000" cy="1080000"/>
              </a:xfrm>
              <a:prstGeom prst="rect">
                <a:avLst/>
              </a:prstGeom>
            </p:spPr>
          </p:pic>
        </p:grpSp>
      </p:grpSp>
      <p:grpSp>
        <p:nvGrpSpPr>
          <p:cNvPr id="31" name="Grupo 30">
            <a:extLst>
              <a:ext uri="{FF2B5EF4-FFF2-40B4-BE49-F238E27FC236}">
                <a16:creationId xmlns:a16="http://schemas.microsoft.com/office/drawing/2014/main" id="{C5CA0E19-A469-AAFE-1205-5269078D06D7}"/>
              </a:ext>
            </a:extLst>
          </p:cNvPr>
          <p:cNvGrpSpPr/>
          <p:nvPr/>
        </p:nvGrpSpPr>
        <p:grpSpPr>
          <a:xfrm>
            <a:off x="8449288" y="1744157"/>
            <a:ext cx="3240938" cy="2100395"/>
            <a:chOff x="8103766" y="1141200"/>
            <a:chExt cx="4388801" cy="2766537"/>
          </a:xfrm>
        </p:grpSpPr>
        <p:grpSp>
          <p:nvGrpSpPr>
            <p:cNvPr id="32" name="Grupo 31">
              <a:extLst>
                <a:ext uri="{FF2B5EF4-FFF2-40B4-BE49-F238E27FC236}">
                  <a16:creationId xmlns:a16="http://schemas.microsoft.com/office/drawing/2014/main" id="{DB66B4E8-86E6-6022-1434-F085F0AC5399}"/>
                </a:ext>
              </a:extLst>
            </p:cNvPr>
            <p:cNvGrpSpPr/>
            <p:nvPr/>
          </p:nvGrpSpPr>
          <p:grpSpPr>
            <a:xfrm>
              <a:off x="8103766" y="2278802"/>
              <a:ext cx="4388801" cy="1628935"/>
              <a:chOff x="5792235" y="2197010"/>
              <a:chExt cx="4388801" cy="1619504"/>
            </a:xfrm>
          </p:grpSpPr>
          <p:sp>
            <p:nvSpPr>
              <p:cNvPr id="34" name="Rectangle 31">
                <a:extLst>
                  <a:ext uri="{FF2B5EF4-FFF2-40B4-BE49-F238E27FC236}">
                    <a16:creationId xmlns:a16="http://schemas.microsoft.com/office/drawing/2014/main" id="{E57A4FAE-3C3A-7CB5-B144-88925C9916D5}"/>
                  </a:ext>
                </a:extLst>
              </p:cNvPr>
              <p:cNvSpPr/>
              <p:nvPr/>
            </p:nvSpPr>
            <p:spPr>
              <a:xfrm>
                <a:off x="5792235" y="2365230"/>
                <a:ext cx="4388801" cy="14512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609585" rtl="0" eaLnBrk="1" fontAlgn="auto" latinLnBrk="0" hangingPunct="1">
                  <a:lnSpc>
                    <a:spcPts val="2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GT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14649B"/>
                    </a:solidFill>
                    <a:effectLst/>
                    <a:uLnTx/>
                    <a:uFillTx/>
                    <a:latin typeface="Calibri" panose="020F0502020204030204"/>
                    <a:ea typeface="Source Sans Pro Light" panose="020B0403030403020204" pitchFamily="34" charset="0"/>
                    <a:cs typeface="Lato Light" panose="020F0502020204030203" pitchFamily="34" charset="0"/>
                  </a:rPr>
                  <a:t>La estimación de cierre de 2024 considera el escenario macroeconómico medio del Banco de Guatemala al 29 de abril de 2024.</a:t>
                </a:r>
              </a:p>
            </p:txBody>
          </p:sp>
          <p:sp>
            <p:nvSpPr>
              <p:cNvPr id="35" name="Rectangle 61">
                <a:extLst>
                  <a:ext uri="{FF2B5EF4-FFF2-40B4-BE49-F238E27FC236}">
                    <a16:creationId xmlns:a16="http://schemas.microsoft.com/office/drawing/2014/main" id="{24894DBD-C9C3-2A7C-A34E-F9AE1465C5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537701" y="2197010"/>
                <a:ext cx="1000943" cy="57208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8064A2"/>
                  </a:solidFill>
                  <a:effectLst/>
                  <a:uLnTx/>
                  <a:uFillTx/>
                  <a:latin typeface="Source Sans Pro Light" panose="020B0403030403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3" name="TextBox 65">
              <a:extLst>
                <a:ext uri="{FF2B5EF4-FFF2-40B4-BE49-F238E27FC236}">
                  <a16:creationId xmlns:a16="http://schemas.microsoft.com/office/drawing/2014/main" id="{93E4D3E9-3A10-5B26-E512-13CEE765B34B}"/>
                </a:ext>
              </a:extLst>
            </p:cNvPr>
            <p:cNvSpPr txBox="1"/>
            <p:nvPr/>
          </p:nvSpPr>
          <p:spPr>
            <a:xfrm>
              <a:off x="8537992" y="1141200"/>
              <a:ext cx="542136" cy="646331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>
                  <a:solidFill>
                    <a:srgbClr val="073F7A"/>
                  </a:solidFill>
                  <a:latin typeface="Calibri"/>
                  <a:ea typeface="Source Sans Pro" panose="020B0503030403020204" pitchFamily="34" charset="0"/>
                </a:rPr>
                <a:t>3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73F7A"/>
                  </a:solidFill>
                  <a:effectLst/>
                  <a:uLnTx/>
                  <a:uFillTx/>
                  <a:latin typeface="Calibri"/>
                  <a:ea typeface="Source Sans Pro" panose="020B0503030403020204" pitchFamily="34" charset="0"/>
                  <a:cs typeface="+mn-cs"/>
                </a:rPr>
                <a:t>.</a:t>
              </a:r>
            </a:p>
          </p:txBody>
        </p:sp>
      </p:grpSp>
      <p:grpSp>
        <p:nvGrpSpPr>
          <p:cNvPr id="37" name="Grupo 36">
            <a:extLst>
              <a:ext uri="{FF2B5EF4-FFF2-40B4-BE49-F238E27FC236}">
                <a16:creationId xmlns:a16="http://schemas.microsoft.com/office/drawing/2014/main" id="{AE7D7DCC-9C10-C3B0-547E-1B85D40AC4EB}"/>
              </a:ext>
            </a:extLst>
          </p:cNvPr>
          <p:cNvGrpSpPr/>
          <p:nvPr/>
        </p:nvGrpSpPr>
        <p:grpSpPr>
          <a:xfrm>
            <a:off x="1286396" y="4255437"/>
            <a:ext cx="3072540" cy="2172420"/>
            <a:chOff x="1779154" y="3941075"/>
            <a:chExt cx="4160764" cy="2861405"/>
          </a:xfrm>
        </p:grpSpPr>
        <p:grpSp>
          <p:nvGrpSpPr>
            <p:cNvPr id="38" name="Grupo 37">
              <a:extLst>
                <a:ext uri="{FF2B5EF4-FFF2-40B4-BE49-F238E27FC236}">
                  <a16:creationId xmlns:a16="http://schemas.microsoft.com/office/drawing/2014/main" id="{941D2C3A-5ABB-2B47-7E6F-D84385ECE4BC}"/>
                </a:ext>
              </a:extLst>
            </p:cNvPr>
            <p:cNvGrpSpPr/>
            <p:nvPr/>
          </p:nvGrpSpPr>
          <p:grpSpPr>
            <a:xfrm>
              <a:off x="1779154" y="3941075"/>
              <a:ext cx="4160764" cy="2861405"/>
              <a:chOff x="8803451" y="583097"/>
              <a:chExt cx="4160764" cy="2861405"/>
            </a:xfrm>
          </p:grpSpPr>
          <p:sp>
            <p:nvSpPr>
              <p:cNvPr id="40" name="Rectangle 62">
                <a:extLst>
                  <a:ext uri="{FF2B5EF4-FFF2-40B4-BE49-F238E27FC236}">
                    <a16:creationId xmlns:a16="http://schemas.microsoft.com/office/drawing/2014/main" id="{F754C983-9108-5D73-EC0B-278F4FDA6D2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016651" y="2197448"/>
                <a:ext cx="1000943" cy="57208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8064A2"/>
                  </a:solidFill>
                  <a:effectLst/>
                  <a:uLnTx/>
                  <a:uFillTx/>
                  <a:latin typeface="Source Sans Pro Light" panose="020B0403030403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41" name="Grupo 40">
                <a:extLst>
                  <a:ext uri="{FF2B5EF4-FFF2-40B4-BE49-F238E27FC236}">
                    <a16:creationId xmlns:a16="http://schemas.microsoft.com/office/drawing/2014/main" id="{6B847AFB-A42C-7F3A-455E-8C73C4295F45}"/>
                  </a:ext>
                </a:extLst>
              </p:cNvPr>
              <p:cNvGrpSpPr/>
              <p:nvPr/>
            </p:nvGrpSpPr>
            <p:grpSpPr>
              <a:xfrm>
                <a:off x="8803451" y="583097"/>
                <a:ext cx="4160764" cy="2861405"/>
                <a:chOff x="8803451" y="583097"/>
                <a:chExt cx="4160764" cy="2861405"/>
              </a:xfrm>
            </p:grpSpPr>
            <p:sp>
              <p:nvSpPr>
                <p:cNvPr id="42" name="TextBox 69">
                  <a:extLst>
                    <a:ext uri="{FF2B5EF4-FFF2-40B4-BE49-F238E27FC236}">
                      <a16:creationId xmlns:a16="http://schemas.microsoft.com/office/drawing/2014/main" id="{A04B12E2-249D-64FA-5C64-49E2D4FD9DAD}"/>
                    </a:ext>
                  </a:extLst>
                </p:cNvPr>
                <p:cNvSpPr txBox="1"/>
                <p:nvPr/>
              </p:nvSpPr>
              <p:spPr>
                <a:xfrm>
                  <a:off x="8803451" y="1185222"/>
                  <a:ext cx="542136" cy="646331"/>
                </a:xfrm>
                <a:prstGeom prst="rect">
                  <a:avLst/>
                </a:prstGeom>
                <a:noFill/>
              </p:spPr>
              <p:txBody>
                <a:bodyPr wrap="none" rtlCol="0" anchor="b">
                  <a:spAutoFit/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3600" b="1">
                      <a:solidFill>
                        <a:srgbClr val="073F7A"/>
                      </a:solidFill>
                      <a:latin typeface="Calibri"/>
                      <a:ea typeface="Source Sans Pro" panose="020B0503030403020204" pitchFamily="34" charset="0"/>
                    </a:rPr>
                    <a:t>4</a:t>
                  </a:r>
                  <a:r>
                    <a:rPr kumimoji="0" lang="en-US" sz="36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3F7A"/>
                      </a:solidFill>
                      <a:effectLst/>
                      <a:uLnTx/>
                      <a:uFillTx/>
                      <a:latin typeface="Calibri"/>
                      <a:ea typeface="Source Sans Pro" panose="020B0503030403020204" pitchFamily="34" charset="0"/>
                      <a:cs typeface="+mn-cs"/>
                    </a:rPr>
                    <a:t>.</a:t>
                  </a:r>
                </a:p>
              </p:txBody>
            </p:sp>
            <p:grpSp>
              <p:nvGrpSpPr>
                <p:cNvPr id="43" name="Grupo 42">
                  <a:extLst>
                    <a:ext uri="{FF2B5EF4-FFF2-40B4-BE49-F238E27FC236}">
                      <a16:creationId xmlns:a16="http://schemas.microsoft.com/office/drawing/2014/main" id="{7C0EED5F-3E1A-3C91-6A06-5A0249A79A0D}"/>
                    </a:ext>
                  </a:extLst>
                </p:cNvPr>
                <p:cNvGrpSpPr/>
                <p:nvPr/>
              </p:nvGrpSpPr>
              <p:grpSpPr>
                <a:xfrm>
                  <a:off x="9141227" y="583097"/>
                  <a:ext cx="3822988" cy="2861405"/>
                  <a:chOff x="9141227" y="583097"/>
                  <a:chExt cx="3822988" cy="2861405"/>
                </a:xfrm>
              </p:grpSpPr>
              <p:sp>
                <p:nvSpPr>
                  <p:cNvPr id="44" name="Rectangle 37">
                    <a:extLst>
                      <a:ext uri="{FF2B5EF4-FFF2-40B4-BE49-F238E27FC236}">
                        <a16:creationId xmlns:a16="http://schemas.microsoft.com/office/drawing/2014/main" id="{13C1E420-6907-F73E-6139-E792D9F13400}"/>
                      </a:ext>
                    </a:extLst>
                  </p:cNvPr>
                  <p:cNvSpPr/>
                  <p:nvPr/>
                </p:nvSpPr>
                <p:spPr>
                  <a:xfrm>
                    <a:off x="9141227" y="2322590"/>
                    <a:ext cx="3822988" cy="1121912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609585" rtl="0" eaLnBrk="1" fontAlgn="auto" latinLnBrk="0" hangingPunct="1">
                      <a:lnSpc>
                        <a:spcPts val="2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E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4649B"/>
                        </a:solidFill>
                        <a:effectLst/>
                        <a:uLnTx/>
                        <a:uFillTx/>
                        <a:latin typeface="Calibri" panose="020F0502020204030204"/>
                        <a:ea typeface="Source Sans Pro Light" panose="020B0403030403020204" pitchFamily="34" charset="0"/>
                        <a:cs typeface="Lato Light" panose="020F0502020204030203" pitchFamily="34" charset="0"/>
                      </a:rPr>
                      <a:t>Se provisiona la devolución de crédito fiscal establecida en ley para todos los meses de 2025.</a:t>
                    </a:r>
                  </a:p>
                </p:txBody>
              </p:sp>
              <p:pic>
                <p:nvPicPr>
                  <p:cNvPr id="45" name="Imagen 9">
                    <a:extLst>
                      <a:ext uri="{FF2B5EF4-FFF2-40B4-BE49-F238E27FC236}">
                        <a16:creationId xmlns:a16="http://schemas.microsoft.com/office/drawing/2014/main" id="{B4383B3C-327A-B16E-9613-860ED8CD80D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681750" y="583097"/>
                    <a:ext cx="1864048" cy="1666780"/>
                  </a:xfrm>
                  <a:prstGeom prst="rect">
                    <a:avLst/>
                  </a:prstGeom>
                </p:spPr>
              </p:pic>
            </p:grpSp>
          </p:grpSp>
        </p:grpSp>
        <p:sp>
          <p:nvSpPr>
            <p:cNvPr id="39" name="Rectángulo: esquinas superiores redondeadas 38">
              <a:extLst>
                <a:ext uri="{FF2B5EF4-FFF2-40B4-BE49-F238E27FC236}">
                  <a16:creationId xmlns:a16="http://schemas.microsoft.com/office/drawing/2014/main" id="{E3BDB870-849F-F36B-428B-F5FC5CE5F0D1}"/>
                </a:ext>
              </a:extLst>
            </p:cNvPr>
            <p:cNvSpPr/>
            <p:nvPr/>
          </p:nvSpPr>
          <p:spPr>
            <a:xfrm>
              <a:off x="3731684" y="4823670"/>
              <a:ext cx="697703" cy="182151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14000">
                  <a:srgbClr val="00B0F0"/>
                </a:gs>
                <a:gs pos="0">
                  <a:schemeClr val="accent1">
                    <a:lumMod val="45000"/>
                    <a:lumOff val="55000"/>
                  </a:schemeClr>
                </a:gs>
                <a:gs pos="92000">
                  <a:srgbClr val="005385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6000" tIns="36000" rIns="36000" bIns="72000"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419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otham Black" panose="02000604040000020004" pitchFamily="50" charset="0"/>
                  <a:ea typeface="+mn-ea"/>
                  <a:cs typeface="+mn-cs"/>
                </a:rPr>
                <a:t>2025</a:t>
              </a:r>
              <a:endParaRPr kumimoji="0" lang="es-ES_tradnl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lack" panose="02000604040000020004" pitchFamily="50" charset="0"/>
                <a:ea typeface="+mn-ea"/>
                <a:cs typeface="+mn-cs"/>
              </a:endParaRPr>
            </a:p>
          </p:txBody>
        </p:sp>
      </p:grpSp>
      <p:sp>
        <p:nvSpPr>
          <p:cNvPr id="49" name="Rectángulo 48">
            <a:extLst>
              <a:ext uri="{FF2B5EF4-FFF2-40B4-BE49-F238E27FC236}">
                <a16:creationId xmlns:a16="http://schemas.microsoft.com/office/drawing/2014/main" id="{B4F3FA25-63C2-B733-EC6D-CAEE099BA103}"/>
              </a:ext>
            </a:extLst>
          </p:cNvPr>
          <p:cNvSpPr/>
          <p:nvPr/>
        </p:nvSpPr>
        <p:spPr>
          <a:xfrm>
            <a:off x="5605998" y="1830695"/>
            <a:ext cx="1083646" cy="4039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2FA4FBCB-CDF5-1534-A6E2-54F1A2B9645C}"/>
              </a:ext>
            </a:extLst>
          </p:cNvPr>
          <p:cNvSpPr txBox="1"/>
          <p:nvPr/>
        </p:nvSpPr>
        <p:spPr>
          <a:xfrm>
            <a:off x="5582701" y="1765518"/>
            <a:ext cx="1133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>
                <a:solidFill>
                  <a:srgbClr val="163344"/>
                </a:solidFill>
                <a:latin typeface="Gotham Black" panose="02000604040000020004" pitchFamily="50" charset="0"/>
              </a:rPr>
              <a:t>2024</a:t>
            </a:r>
            <a:endParaRPr lang="es-GT" sz="2800">
              <a:solidFill>
                <a:srgbClr val="163344"/>
              </a:solidFill>
              <a:latin typeface="Gotham Black" panose="02000604040000020004" pitchFamily="50" charset="0"/>
            </a:endParaRPr>
          </a:p>
        </p:txBody>
      </p:sp>
      <p:pic>
        <p:nvPicPr>
          <p:cNvPr id="15" name="Imagen 2" descr="Logotipo&#10;&#10;Descripción generada automáticamente">
            <a:extLst>
              <a:ext uri="{FF2B5EF4-FFF2-40B4-BE49-F238E27FC236}">
                <a16:creationId xmlns:a16="http://schemas.microsoft.com/office/drawing/2014/main" id="{83D1FCB2-1359-FF11-9A56-65756B70B534}"/>
              </a:ext>
            </a:extLst>
          </p:cNvPr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8893" y="1870612"/>
            <a:ext cx="930455" cy="819952"/>
          </a:xfrm>
          <a:prstGeom prst="rect">
            <a:avLst/>
          </a:prstGeom>
        </p:spPr>
      </p:pic>
      <p:sp>
        <p:nvSpPr>
          <p:cNvPr id="13" name="Marcador de número de diapositiva 12">
            <a:extLst>
              <a:ext uri="{FF2B5EF4-FFF2-40B4-BE49-F238E27FC236}">
                <a16:creationId xmlns:a16="http://schemas.microsoft.com/office/drawing/2014/main" id="{32376F99-EE46-BF49-0752-A955D62A7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7697B-F58C-734F-B857-A762A8B9FE44}" type="slidenum">
              <a:rPr lang="es-GT" smtClean="0"/>
              <a:t>12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6113412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BE891462-C453-18A4-4F91-8E49C7653291}"/>
              </a:ext>
            </a:extLst>
          </p:cNvPr>
          <p:cNvSpPr/>
          <p:nvPr/>
        </p:nvSpPr>
        <p:spPr>
          <a:xfrm>
            <a:off x="781235" y="1598571"/>
            <a:ext cx="10950159" cy="93750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17CF78D-BC8D-9240-49E3-15B35E3D6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826" y="1703636"/>
            <a:ext cx="10515600" cy="613091"/>
          </a:xfrm>
        </p:spPr>
        <p:txBody>
          <a:bodyPr/>
          <a:lstStyle/>
          <a:p>
            <a:pPr algn="r"/>
            <a:r>
              <a:rPr lang="es-MX"/>
              <a:t>Escenario Macroeconómico</a:t>
            </a:r>
            <a:endParaRPr lang="es-GT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CB93BB4-C924-9C3C-887F-A2C4C3B3C2D1}"/>
              </a:ext>
            </a:extLst>
          </p:cNvPr>
          <p:cNvSpPr txBox="1"/>
          <p:nvPr/>
        </p:nvSpPr>
        <p:spPr>
          <a:xfrm>
            <a:off x="520262" y="2674762"/>
            <a:ext cx="4138212" cy="31085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PIB Real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 Black"/>
                <a:ea typeface="+mn-ea"/>
                <a:cs typeface="Calibri"/>
              </a:rPr>
              <a:t>PIB Nominal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 Black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 Black"/>
                <a:ea typeface="+mn-ea"/>
                <a:cs typeface="Calibri"/>
              </a:rPr>
              <a:t>Importaciones </a:t>
            </a:r>
            <a:r>
              <a:rPr kumimoji="0" lang="es-ES" sz="2800" b="0" i="1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 Black"/>
                <a:ea typeface="+mn-ea"/>
                <a:cs typeface="Calibri"/>
              </a:rPr>
              <a:t>FOB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 Black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 Black"/>
                <a:ea typeface="+mn-ea"/>
                <a:cs typeface="Calibri"/>
              </a:rPr>
              <a:t>Exportaciones </a:t>
            </a:r>
            <a:r>
              <a:rPr kumimoji="0" lang="es-ES" sz="2800" b="0" i="1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 Black"/>
                <a:ea typeface="+mn-ea"/>
                <a:cs typeface="Calibri"/>
              </a:rPr>
              <a:t>FOB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D8DA7E1-C912-2589-42A7-AF22D6FA0DA0}"/>
              </a:ext>
            </a:extLst>
          </p:cNvPr>
          <p:cNvSpPr txBox="1"/>
          <p:nvPr/>
        </p:nvSpPr>
        <p:spPr>
          <a:xfrm>
            <a:off x="9956344" y="4566358"/>
            <a:ext cx="195052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1/ INFLACIÓN</a:t>
            </a: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 Black"/>
              <a:ea typeface="+mn-ea"/>
              <a:cs typeface="Calibri"/>
            </a:endParaRPr>
          </a:p>
        </p:txBody>
      </p:sp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F8A530F7-2C76-0C8B-E1C2-4F7C4A706C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8062" y="2876977"/>
            <a:ext cx="1150516" cy="226237"/>
          </a:xfrm>
          <a:prstGeom prst="rect">
            <a:avLst/>
          </a:prstGeom>
        </p:spPr>
      </p:pic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77DA83C7-02AB-C3B0-2093-E26EAFA2B6C9}"/>
              </a:ext>
            </a:extLst>
          </p:cNvPr>
          <p:cNvCxnSpPr>
            <a:cxnSpLocks/>
          </p:cNvCxnSpPr>
          <p:nvPr/>
        </p:nvCxnSpPr>
        <p:spPr>
          <a:xfrm>
            <a:off x="5180998" y="2699365"/>
            <a:ext cx="0" cy="306335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8F319868-29DD-1AF9-98E7-9B7B7BE968D9}"/>
              </a:ext>
            </a:extLst>
          </p:cNvPr>
          <p:cNvCxnSpPr>
            <a:cxnSpLocks/>
          </p:cNvCxnSpPr>
          <p:nvPr/>
        </p:nvCxnSpPr>
        <p:spPr>
          <a:xfrm>
            <a:off x="8037269" y="2697357"/>
            <a:ext cx="0" cy="306335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id="{6363ACBA-660D-F736-83A7-2800E9BEC8A6}"/>
              </a:ext>
            </a:extLst>
          </p:cNvPr>
          <p:cNvSpPr txBox="1"/>
          <p:nvPr/>
        </p:nvSpPr>
        <p:spPr>
          <a:xfrm>
            <a:off x="5357143" y="2658029"/>
            <a:ext cx="2592052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1200" cap="none" spc="0" normalizeH="0" baseline="0" noProof="0">
                <a:ln>
                  <a:noFill/>
                </a:ln>
                <a:solidFill>
                  <a:srgbClr val="0073BF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Q633,376.0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0" i="0" u="none" strike="noStrike" kern="1200" cap="none" spc="0" normalizeH="0" baseline="0" noProof="0">
              <a:ln>
                <a:noFill/>
              </a:ln>
              <a:solidFill>
                <a:srgbClr val="0073BF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1200" cap="none" spc="0" normalizeH="0" baseline="0" noProof="0">
                <a:ln>
                  <a:noFill/>
                </a:ln>
                <a:solidFill>
                  <a:srgbClr val="0073BF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Q937,078.4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0" i="0" u="none" strike="noStrike" kern="1200" cap="none" spc="0" normalizeH="0" baseline="0" noProof="0">
              <a:ln>
                <a:noFill/>
              </a:ln>
              <a:solidFill>
                <a:srgbClr val="0073BF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1200" cap="none" spc="0" normalizeH="0" baseline="0" noProof="0">
                <a:ln>
                  <a:noFill/>
                </a:ln>
                <a:solidFill>
                  <a:srgbClr val="0073BF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$31,788.9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0" i="0" u="none" strike="noStrike" kern="1200" cap="none" spc="0" normalizeH="0" baseline="0" noProof="0">
              <a:ln>
                <a:noFill/>
              </a:ln>
              <a:solidFill>
                <a:srgbClr val="0073BF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1200" cap="none" spc="0" normalizeH="0" baseline="0" noProof="0">
                <a:ln>
                  <a:noFill/>
                </a:ln>
                <a:solidFill>
                  <a:srgbClr val="0073BF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$14,645.6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A56C5C6-A60B-F9EF-2FF9-7DEF81CE2646}"/>
              </a:ext>
            </a:extLst>
          </p:cNvPr>
          <p:cNvSpPr txBox="1"/>
          <p:nvPr/>
        </p:nvSpPr>
        <p:spPr>
          <a:xfrm>
            <a:off x="8404855" y="2658029"/>
            <a:ext cx="1551489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1200" cap="none" spc="0" normalizeH="0" baseline="0" noProof="0">
                <a:ln>
                  <a:noFill/>
                </a:ln>
                <a:solidFill>
                  <a:srgbClr val="0073BF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3.7%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0" i="0" u="none" strike="noStrike" kern="1200" cap="none" spc="0" normalizeH="0" baseline="0" noProof="0">
              <a:ln>
                <a:noFill/>
              </a:ln>
              <a:solidFill>
                <a:srgbClr val="0073BF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1200" cap="none" spc="0" normalizeH="0" baseline="0" noProof="0">
                <a:ln>
                  <a:noFill/>
                </a:ln>
                <a:solidFill>
                  <a:srgbClr val="0073BF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7.1%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0" i="0" u="none" strike="noStrike" kern="1200" cap="none" spc="0" normalizeH="0" baseline="0" noProof="0">
              <a:ln>
                <a:noFill/>
              </a:ln>
              <a:solidFill>
                <a:srgbClr val="0073BF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1200" cap="none" spc="0" normalizeH="0" baseline="0" noProof="0">
                <a:ln>
                  <a:noFill/>
                </a:ln>
                <a:solidFill>
                  <a:srgbClr val="0073BF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8.0%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0" i="0" u="none" strike="noStrike" kern="1200" cap="none" spc="0" normalizeH="0" baseline="0" noProof="0">
              <a:ln>
                <a:noFill/>
              </a:ln>
              <a:solidFill>
                <a:srgbClr val="0073BF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800">
                <a:solidFill>
                  <a:srgbClr val="0073BF"/>
                </a:solidFill>
                <a:latin typeface="Arial Black"/>
              </a:rPr>
              <a:t>6.5</a:t>
            </a:r>
            <a:r>
              <a:rPr kumimoji="0" lang="es-ES" sz="2800" b="0" i="0" u="none" strike="noStrike" kern="1200" cap="none" spc="0" normalizeH="0" baseline="0" noProof="0">
                <a:ln>
                  <a:noFill/>
                </a:ln>
                <a:solidFill>
                  <a:srgbClr val="0073BF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%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8F27DD5B-EF09-4F73-DE5D-51AC490C94FA}"/>
              </a:ext>
            </a:extLst>
          </p:cNvPr>
          <p:cNvSpPr/>
          <p:nvPr/>
        </p:nvSpPr>
        <p:spPr>
          <a:xfrm>
            <a:off x="10121943" y="2876977"/>
            <a:ext cx="1348479" cy="134847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419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9EBF6992-4629-DA7E-7B1A-3A327D594F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22970" y="2773998"/>
            <a:ext cx="944508" cy="1505890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A68F52A2-075C-1D64-F5E1-1808F4516301}"/>
              </a:ext>
            </a:extLst>
          </p:cNvPr>
          <p:cNvSpPr txBox="1"/>
          <p:nvPr/>
        </p:nvSpPr>
        <p:spPr>
          <a:xfrm>
            <a:off x="520262" y="6030060"/>
            <a:ext cx="109501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aseline="30000" err="1">
                <a:latin typeface="Arial" panose="020B0604020202020204" pitchFamily="34" charset="0"/>
                <a:cs typeface="Arial" panose="020B0604020202020204" pitchFamily="34" charset="0"/>
              </a:rPr>
              <a:t>py</a:t>
            </a:r>
            <a:r>
              <a:rPr lang="es-MX" sz="1400" baseline="3000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s-MX" sz="1200">
                <a:latin typeface="Arial" panose="020B0604020202020204" pitchFamily="34" charset="0"/>
                <a:cs typeface="Arial" panose="020B0604020202020204" pitchFamily="34" charset="0"/>
              </a:rPr>
              <a:t>Cifras proyectadas.</a:t>
            </a:r>
          </a:p>
          <a:p>
            <a:pPr algn="just"/>
            <a:r>
              <a:rPr lang="es-MX" sz="1200" baseline="30000">
                <a:latin typeface="Arial" panose="020B0604020202020204" pitchFamily="34" charset="0"/>
                <a:cs typeface="Arial" panose="020B0604020202020204" pitchFamily="34" charset="0"/>
              </a:rPr>
              <a:t>1/   </a:t>
            </a:r>
            <a:r>
              <a:rPr lang="es-MX" sz="1200">
                <a:latin typeface="Arial" panose="020B0604020202020204" pitchFamily="34" charset="0"/>
                <a:cs typeface="Arial" panose="020B0604020202020204" pitchFamily="34" charset="0"/>
              </a:rPr>
              <a:t>Corresponde a la meta de inflación de mediano plazo determinada por la Autoridad Monetaria </a:t>
            </a:r>
          </a:p>
          <a:p>
            <a:pPr algn="just"/>
            <a:r>
              <a:rPr lang="es-MX" sz="1200" b="1">
                <a:latin typeface="Arial" panose="020B0604020202020204" pitchFamily="34" charset="0"/>
                <a:cs typeface="Arial" panose="020B0604020202020204" pitchFamily="34" charset="0"/>
              </a:rPr>
              <a:t>Nota</a:t>
            </a:r>
            <a:r>
              <a:rPr lang="es-MX" sz="1200">
                <a:latin typeface="Arial" panose="020B0604020202020204" pitchFamily="34" charset="0"/>
                <a:cs typeface="Arial" panose="020B0604020202020204" pitchFamily="34" charset="0"/>
              </a:rPr>
              <a:t>: El presente escenario macroeconómico fue elaborado con información disponible al 29 de abril de 2024, el cual puede cambiar en función de nuevos datos y estimaciones, tanto de los principales socios comerciales del país como del entorno económico mundial, así como el acontecer económico interno.</a:t>
            </a:r>
            <a:endParaRPr lang="es-419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1D65351-7AB7-78AB-E497-4E5B20FB388D}"/>
              </a:ext>
            </a:extLst>
          </p:cNvPr>
          <p:cNvGrpSpPr/>
          <p:nvPr/>
        </p:nvGrpSpPr>
        <p:grpSpPr>
          <a:xfrm>
            <a:off x="525849" y="1462595"/>
            <a:ext cx="4567077" cy="1157345"/>
            <a:chOff x="495095" y="745188"/>
            <a:chExt cx="4567077" cy="1157345"/>
          </a:xfrm>
        </p:grpSpPr>
        <p:pic>
          <p:nvPicPr>
            <p:cNvPr id="14" name="Imagen 10" descr="Logotipo&#10;&#10;Descripción generada automáticamente">
              <a:extLst>
                <a:ext uri="{FF2B5EF4-FFF2-40B4-BE49-F238E27FC236}">
                  <a16:creationId xmlns:a16="http://schemas.microsoft.com/office/drawing/2014/main" id="{2EC11D57-0890-385A-A148-046D3BC27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37329" y="890042"/>
              <a:ext cx="924843" cy="924843"/>
            </a:xfrm>
            <a:prstGeom prst="rect">
              <a:avLst/>
            </a:prstGeom>
          </p:spPr>
        </p:pic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61D9A470-1C23-D4C7-F77B-6A995DB68CC9}"/>
                </a:ext>
              </a:extLst>
            </p:cNvPr>
            <p:cNvGrpSpPr/>
            <p:nvPr/>
          </p:nvGrpSpPr>
          <p:grpSpPr>
            <a:xfrm>
              <a:off x="495095" y="745188"/>
              <a:ext cx="3489676" cy="1157345"/>
              <a:chOff x="495095" y="745188"/>
              <a:chExt cx="3489676" cy="1157345"/>
            </a:xfrm>
          </p:grpSpPr>
          <p:pic>
            <p:nvPicPr>
              <p:cNvPr id="16" name="Imagen 5" descr="Texto&#10;&#10;Descripción generada automáticamente">
                <a:extLst>
                  <a:ext uri="{FF2B5EF4-FFF2-40B4-BE49-F238E27FC236}">
                    <a16:creationId xmlns:a16="http://schemas.microsoft.com/office/drawing/2014/main" id="{4F45AC32-3408-6546-24D6-133BBBBF4E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593214" y="745188"/>
                <a:ext cx="391557" cy="1157345"/>
              </a:xfrm>
              <a:prstGeom prst="rect">
                <a:avLst/>
              </a:prstGeom>
            </p:spPr>
          </p:pic>
          <p:grpSp>
            <p:nvGrpSpPr>
              <p:cNvPr id="17" name="Grupo 16">
                <a:extLst>
                  <a:ext uri="{FF2B5EF4-FFF2-40B4-BE49-F238E27FC236}">
                    <a16:creationId xmlns:a16="http://schemas.microsoft.com/office/drawing/2014/main" id="{06D58BB7-ECA3-F141-BADC-339E7A2A6BBC}"/>
                  </a:ext>
                </a:extLst>
              </p:cNvPr>
              <p:cNvGrpSpPr/>
              <p:nvPr/>
            </p:nvGrpSpPr>
            <p:grpSpPr>
              <a:xfrm>
                <a:off x="495095" y="832278"/>
                <a:ext cx="3123483" cy="973729"/>
                <a:chOff x="495095" y="832278"/>
                <a:chExt cx="3123483" cy="973729"/>
              </a:xfrm>
            </p:grpSpPr>
            <p:sp>
              <p:nvSpPr>
                <p:cNvPr id="18" name="CuadroTexto 17">
                  <a:extLst>
                    <a:ext uri="{FF2B5EF4-FFF2-40B4-BE49-F238E27FC236}">
                      <a16:creationId xmlns:a16="http://schemas.microsoft.com/office/drawing/2014/main" id="{008DE2C8-1A8F-7D34-E11B-F36FE6F48F18}"/>
                    </a:ext>
                  </a:extLst>
                </p:cNvPr>
                <p:cNvSpPr txBox="1"/>
                <p:nvPr/>
              </p:nvSpPr>
              <p:spPr>
                <a:xfrm>
                  <a:off x="520458" y="832278"/>
                  <a:ext cx="3098120" cy="553998"/>
                </a:xfrm>
                <a:prstGeom prst="rect">
                  <a:avLst/>
                </a:prstGeom>
                <a:noFill/>
              </p:spPr>
              <p:txBody>
                <a:bodyPr wrap="square" lIns="36000" tIns="0" rIns="36000" bIns="0" rtlCol="0">
                  <a:sp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_tradnl" sz="3600" b="0" i="0" u="none" strike="noStrike" kern="1200" cap="none" spc="-100" normalizeH="0" baseline="0" noProof="0">
                      <a:ln>
                        <a:noFill/>
                      </a:ln>
                      <a:solidFill>
                        <a:srgbClr val="0071BC"/>
                      </a:solidFill>
                      <a:effectLst/>
                      <a:uLnTx/>
                      <a:uFillTx/>
                      <a:latin typeface="Gotham Black" panose="02000604040000020004" pitchFamily="50" charset="0"/>
                      <a:ea typeface="+mn-ea"/>
                      <a:cs typeface="+mn-cs"/>
                    </a:rPr>
                    <a:t>Escenario</a:t>
                  </a:r>
                  <a:r>
                    <a:rPr kumimoji="0" lang="es-ES_tradnl" sz="3400" b="0" i="0" u="none" strike="noStrike" kern="1200" cap="none" spc="-100" normalizeH="0" baseline="0" noProof="0">
                      <a:ln>
                        <a:noFill/>
                      </a:ln>
                      <a:solidFill>
                        <a:srgbClr val="00B0F0"/>
                      </a:solidFill>
                      <a:effectLst/>
                      <a:uLnTx/>
                      <a:uFillTx/>
                      <a:latin typeface="Gotham Black" panose="02000604040000020004" pitchFamily="50" charset="0"/>
                      <a:ea typeface="+mn-ea"/>
                      <a:cs typeface="+mn-cs"/>
                    </a:rPr>
                    <a:t> </a:t>
                  </a:r>
                  <a:r>
                    <a:rPr kumimoji="0" lang="es-ES_tradnl" sz="3400" b="0" i="0" u="none" strike="noStrike" kern="1200" cap="none" spc="-100" normalizeH="0" baseline="0" noProof="0">
                      <a:ln>
                        <a:noFill/>
                      </a:ln>
                      <a:solidFill>
                        <a:srgbClr val="3EC3F7"/>
                      </a:solidFill>
                      <a:effectLst/>
                      <a:uLnTx/>
                      <a:uFillTx/>
                      <a:latin typeface="Gotham Black" panose="02000604040000020004" pitchFamily="50" charset="0"/>
                      <a:ea typeface="+mn-ea"/>
                      <a:cs typeface="+mn-cs"/>
                    </a:rPr>
                    <a:t>20</a:t>
                  </a:r>
                </a:p>
              </p:txBody>
            </p:sp>
            <p:sp>
              <p:nvSpPr>
                <p:cNvPr id="19" name="CuadroTexto 18">
                  <a:extLst>
                    <a:ext uri="{FF2B5EF4-FFF2-40B4-BE49-F238E27FC236}">
                      <a16:creationId xmlns:a16="http://schemas.microsoft.com/office/drawing/2014/main" id="{0E039059-3A82-BC3A-93BE-404E48E167E3}"/>
                    </a:ext>
                  </a:extLst>
                </p:cNvPr>
                <p:cNvSpPr txBox="1"/>
                <p:nvPr/>
              </p:nvSpPr>
              <p:spPr>
                <a:xfrm>
                  <a:off x="495095" y="1282787"/>
                  <a:ext cx="3098120" cy="523220"/>
                </a:xfrm>
                <a:prstGeom prst="rect">
                  <a:avLst/>
                </a:prstGeom>
                <a:noFill/>
              </p:spPr>
              <p:txBody>
                <a:bodyPr wrap="square" lIns="36000" tIns="0" rIns="36000" bIns="0" rtlCol="0">
                  <a:sp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_tradnl" sz="3400" b="0" i="0" u="none" strike="noStrike" kern="1200" cap="none" spc="-100" normalizeH="0" baseline="0" noProof="0">
                      <a:ln>
                        <a:noFill/>
                      </a:ln>
                      <a:solidFill>
                        <a:srgbClr val="0071BC"/>
                      </a:solidFill>
                      <a:effectLst/>
                      <a:uLnTx/>
                      <a:uFillTx/>
                      <a:latin typeface="Gotham Black" panose="02000604040000020004" pitchFamily="50" charset="0"/>
                      <a:ea typeface="+mn-ea"/>
                      <a:cs typeface="+mn-cs"/>
                    </a:rPr>
                    <a:t>Medio</a:t>
                  </a:r>
                  <a:r>
                    <a:rPr kumimoji="0" lang="es-ES_tradnl" sz="3400" b="0" i="0" u="none" strike="noStrike" kern="1200" cap="none" spc="-100" normalizeH="0" baseline="0" noProof="0">
                      <a:ln>
                        <a:noFill/>
                      </a:ln>
                      <a:solidFill>
                        <a:srgbClr val="00B0F0"/>
                      </a:solidFill>
                      <a:effectLst/>
                      <a:uLnTx/>
                      <a:uFillTx/>
                      <a:latin typeface="Gotham Black" panose="02000604040000020004" pitchFamily="50" charset="0"/>
                      <a:ea typeface="+mn-ea"/>
                      <a:cs typeface="+mn-cs"/>
                    </a:rPr>
                    <a:t> </a:t>
                  </a:r>
                  <a:r>
                    <a:rPr kumimoji="0" lang="es-ES_tradnl" sz="3400" b="0" i="0" u="none" strike="noStrike" kern="1200" cap="none" spc="-100" normalizeH="0" baseline="0" noProof="0">
                      <a:ln>
                        <a:noFill/>
                      </a:ln>
                      <a:solidFill>
                        <a:srgbClr val="3EC3F7"/>
                      </a:solidFill>
                      <a:effectLst/>
                      <a:uLnTx/>
                      <a:uFillTx/>
                      <a:latin typeface="Gotham Black" panose="02000604040000020004" pitchFamily="50" charset="0"/>
                      <a:ea typeface="+mn-ea"/>
                      <a:cs typeface="+mn-cs"/>
                    </a:rPr>
                    <a:t>25</a:t>
                  </a:r>
                </a:p>
              </p:txBody>
            </p:sp>
          </p:grpSp>
        </p:grpSp>
      </p:grpSp>
      <p:sp>
        <p:nvSpPr>
          <p:cNvPr id="20" name="CuadroTexto 19">
            <a:extLst>
              <a:ext uri="{FF2B5EF4-FFF2-40B4-BE49-F238E27FC236}">
                <a16:creationId xmlns:a16="http://schemas.microsoft.com/office/drawing/2014/main" id="{F2AB6B39-E707-26E6-12A2-6505110970D5}"/>
              </a:ext>
            </a:extLst>
          </p:cNvPr>
          <p:cNvSpPr txBox="1"/>
          <p:nvPr/>
        </p:nvSpPr>
        <p:spPr>
          <a:xfrm>
            <a:off x="10476500" y="4225456"/>
            <a:ext cx="10949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>
                <a:ln>
                  <a:noFill/>
                </a:ln>
                <a:solidFill>
                  <a:srgbClr val="0073BF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4.0%</a:t>
            </a:r>
          </a:p>
        </p:txBody>
      </p:sp>
      <p:sp>
        <p:nvSpPr>
          <p:cNvPr id="21" name="Marcador de número de diapositiva 20">
            <a:extLst>
              <a:ext uri="{FF2B5EF4-FFF2-40B4-BE49-F238E27FC236}">
                <a16:creationId xmlns:a16="http://schemas.microsoft.com/office/drawing/2014/main" id="{ACE3B8B8-278D-4958-B833-ED3EF5B5F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95690" y="6356350"/>
            <a:ext cx="2743200" cy="365125"/>
          </a:xfrm>
        </p:spPr>
        <p:txBody>
          <a:bodyPr/>
          <a:lstStyle/>
          <a:p>
            <a:fld id="{50E7697B-F58C-734F-B857-A762A8B9FE44}" type="slidenum">
              <a:rPr lang="es-GT" smtClean="0"/>
              <a:t>13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4538581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lecha: a la derecha 40">
            <a:extLst>
              <a:ext uri="{FF2B5EF4-FFF2-40B4-BE49-F238E27FC236}">
                <a16:creationId xmlns:a16="http://schemas.microsoft.com/office/drawing/2014/main" id="{B0F103B3-6FE3-3FF9-45C2-F56ADD939CAE}"/>
              </a:ext>
            </a:extLst>
          </p:cNvPr>
          <p:cNvSpPr/>
          <p:nvPr/>
        </p:nvSpPr>
        <p:spPr>
          <a:xfrm>
            <a:off x="4188621" y="3839122"/>
            <a:ext cx="575380" cy="5284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C1F1E09-6FB6-4304-E8E7-12F51B722C1F}"/>
              </a:ext>
            </a:extLst>
          </p:cNvPr>
          <p:cNvSpPr/>
          <p:nvPr/>
        </p:nvSpPr>
        <p:spPr>
          <a:xfrm>
            <a:off x="1007776" y="3409367"/>
            <a:ext cx="684000" cy="2690267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s-GT" sz="110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4E2F8418-95D3-229C-E254-D5EB54B19992}"/>
              </a:ext>
            </a:extLst>
          </p:cNvPr>
          <p:cNvSpPr/>
          <p:nvPr/>
        </p:nvSpPr>
        <p:spPr>
          <a:xfrm>
            <a:off x="1810720" y="3033600"/>
            <a:ext cx="684000" cy="3047998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s-GT" sz="1100"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6EEE981-30F9-7A14-DB39-51C3E7676598}"/>
              </a:ext>
            </a:extLst>
          </p:cNvPr>
          <p:cNvSpPr txBox="1"/>
          <p:nvPr/>
        </p:nvSpPr>
        <p:spPr>
          <a:xfrm>
            <a:off x="7173893" y="2646399"/>
            <a:ext cx="40687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GT" sz="1200">
                <a:solidFill>
                  <a:srgbClr val="0663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parte de la recaudación observada, por impuesto.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12662EDB-263F-4DA3-4B88-4D5CB02A343D}"/>
              </a:ext>
            </a:extLst>
          </p:cNvPr>
          <p:cNvSpPr/>
          <p:nvPr/>
        </p:nvSpPr>
        <p:spPr>
          <a:xfrm>
            <a:off x="6589567" y="2529644"/>
            <a:ext cx="561634" cy="555585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GT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63EE3DC-80D7-3115-826C-6DFDEE832C2B}"/>
              </a:ext>
            </a:extLst>
          </p:cNvPr>
          <p:cNvSpPr txBox="1"/>
          <p:nvPr/>
        </p:nvSpPr>
        <p:spPr>
          <a:xfrm>
            <a:off x="7179176" y="3135541"/>
            <a:ext cx="395059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GT" sz="1200" dirty="0">
                <a:solidFill>
                  <a:srgbClr val="0663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estima el cierre de SAT 2024 en </a:t>
            </a:r>
            <a:r>
              <a:rPr lang="es-GT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Q101,627.8 millones</a:t>
            </a:r>
            <a:r>
              <a:rPr lang="es-GT" sz="1200" dirty="0">
                <a:solidFill>
                  <a:srgbClr val="0663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base en las variables macroeconómicas.</a:t>
            </a:r>
            <a:endParaRPr lang="es-GT" sz="500" baseline="30000" dirty="0">
              <a:solidFill>
                <a:srgbClr val="3D6B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GT" sz="1400" i="1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Observado </a:t>
            </a:r>
            <a:r>
              <a:rPr lang="es-GT" sz="1400" baseline="300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(ene – abr)</a:t>
            </a:r>
            <a:r>
              <a:rPr lang="es-GT" sz="14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 + </a:t>
            </a:r>
            <a:r>
              <a:rPr lang="es-GT" sz="1400" i="1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Estimado </a:t>
            </a:r>
            <a:r>
              <a:rPr lang="es-GT" sz="1400" baseline="300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(</a:t>
            </a:r>
            <a:r>
              <a:rPr lang="es-GT" sz="1400" baseline="30000" dirty="0" err="1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may</a:t>
            </a:r>
            <a:r>
              <a:rPr lang="es-GT" sz="1400" baseline="300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- dic)</a:t>
            </a:r>
            <a:r>
              <a:rPr lang="es-GT" sz="14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BA82C246-1C7B-3F93-A6C1-DA08486358C4}"/>
              </a:ext>
            </a:extLst>
          </p:cNvPr>
          <p:cNvSpPr/>
          <p:nvPr/>
        </p:nvSpPr>
        <p:spPr>
          <a:xfrm>
            <a:off x="6603007" y="3196303"/>
            <a:ext cx="555584" cy="555585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5A342E1-C38C-2780-0EF3-9EF272C7B27D}"/>
              </a:ext>
            </a:extLst>
          </p:cNvPr>
          <p:cNvSpPr txBox="1"/>
          <p:nvPr/>
        </p:nvSpPr>
        <p:spPr>
          <a:xfrm>
            <a:off x="7197086" y="4765687"/>
            <a:ext cx="39917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200" dirty="0">
                <a:solidFill>
                  <a:srgbClr val="0663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partir del comportamiento macroeconómico esperado para 2025 y la legislación tributaria que se supone estará vigente, se estima una recaudación pasiva 2025: </a:t>
            </a:r>
            <a:r>
              <a:rPr lang="es-MX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Q106,313.2 millones.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EE983085-817C-5AF7-AA20-6810187EA81D}"/>
              </a:ext>
            </a:extLst>
          </p:cNvPr>
          <p:cNvSpPr/>
          <p:nvPr/>
        </p:nvSpPr>
        <p:spPr>
          <a:xfrm>
            <a:off x="6603007" y="4789378"/>
            <a:ext cx="561073" cy="555585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b="1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17" name="Picture 2" descr="http://www.eleconomista.net/getattachment/06687990-7727-4c37-97ca-06caf73f1b8f?width=400&amp;height=auto">
            <a:hlinkClick r:id="" action="ppaction://noaction"/>
            <a:extLst>
              <a:ext uri="{FF2B5EF4-FFF2-40B4-BE49-F238E27FC236}">
                <a16:creationId xmlns:a16="http://schemas.microsoft.com/office/drawing/2014/main" id="{4306FB0F-3F02-0552-5644-96B407905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29770" y="3041811"/>
            <a:ext cx="399767" cy="39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Elipse 18">
            <a:extLst>
              <a:ext uri="{FF2B5EF4-FFF2-40B4-BE49-F238E27FC236}">
                <a16:creationId xmlns:a16="http://schemas.microsoft.com/office/drawing/2014/main" id="{E6F4AE3B-EFD0-BCAE-E55F-EDE47C650912}"/>
              </a:ext>
            </a:extLst>
          </p:cNvPr>
          <p:cNvSpPr/>
          <p:nvPr/>
        </p:nvSpPr>
        <p:spPr>
          <a:xfrm>
            <a:off x="6603007" y="3899175"/>
            <a:ext cx="581857" cy="555585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CA807041-E0E3-9B7D-B6D3-87A1DED14115}"/>
              </a:ext>
            </a:extLst>
          </p:cNvPr>
          <p:cNvSpPr txBox="1"/>
          <p:nvPr/>
        </p:nvSpPr>
        <p:spPr>
          <a:xfrm>
            <a:off x="7194243" y="3880262"/>
            <a:ext cx="39505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200" dirty="0">
                <a:solidFill>
                  <a:srgbClr val="0663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establece un valor base de estimación de 2024, Q99,284.4 millones, descontando la recaudación proyectada de medidas administrativas de periodos anteriores.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6D7E0084-0DE8-0F34-83DA-083363DF0D7E}"/>
              </a:ext>
            </a:extLst>
          </p:cNvPr>
          <p:cNvSpPr/>
          <p:nvPr/>
        </p:nvSpPr>
        <p:spPr>
          <a:xfrm>
            <a:off x="3388859" y="2951567"/>
            <a:ext cx="684000" cy="3153963"/>
          </a:xfrm>
          <a:prstGeom prst="rect">
            <a:avLst/>
          </a:prstGeom>
          <a:gradFill>
            <a:gsLst>
              <a:gs pos="0">
                <a:srgbClr val="00B050"/>
              </a:gs>
              <a:gs pos="100000">
                <a:srgbClr val="92D050"/>
              </a:gs>
            </a:gsLst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GT" sz="1100">
                <a:latin typeface="Arial" panose="020B0604020202020204" pitchFamily="34" charset="0"/>
                <a:cs typeface="Arial" panose="020B0604020202020204" pitchFamily="34" charset="0"/>
              </a:rPr>
              <a:t>Base 2024</a:t>
            </a:r>
          </a:p>
        </p:txBody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77FCF0EA-C77B-E129-71A7-FCCCB424111F}"/>
              </a:ext>
            </a:extLst>
          </p:cNvPr>
          <p:cNvGrpSpPr/>
          <p:nvPr/>
        </p:nvGrpSpPr>
        <p:grpSpPr>
          <a:xfrm>
            <a:off x="2588519" y="2589047"/>
            <a:ext cx="692504" cy="3510587"/>
            <a:chOff x="3037131" y="1351006"/>
            <a:chExt cx="692504" cy="3510587"/>
          </a:xfrm>
        </p:grpSpPr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id="{F095AADB-D6ED-ACD0-968E-6A3D8B76B3D1}"/>
                </a:ext>
              </a:extLst>
            </p:cNvPr>
            <p:cNvSpPr/>
            <p:nvPr/>
          </p:nvSpPr>
          <p:spPr>
            <a:xfrm>
              <a:off x="3037131" y="1351006"/>
              <a:ext cx="684000" cy="2416564"/>
            </a:xfrm>
            <a:prstGeom prst="rect">
              <a:avLst/>
            </a:prstGeom>
            <a:ln>
              <a:prstDash val="sys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s-GT" sz="1100">
                  <a:solidFill>
                    <a:schemeClr val="dk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2024</a:t>
              </a:r>
            </a:p>
          </p:txBody>
        </p:sp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6BFCA16D-CA4C-5A43-088A-1C7598226C1B}"/>
                </a:ext>
              </a:extLst>
            </p:cNvPr>
            <p:cNvSpPr/>
            <p:nvPr/>
          </p:nvSpPr>
          <p:spPr>
            <a:xfrm>
              <a:off x="3045635" y="3772061"/>
              <a:ext cx="684000" cy="1089532"/>
            </a:xfrm>
            <a:prstGeom prst="rect">
              <a:avLst/>
            </a:prstGeom>
            <a:gradFill>
              <a:gsLst>
                <a:gs pos="0">
                  <a:srgbClr val="0070C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s-GT" sz="1100">
                  <a:latin typeface="Arial" panose="020B0604020202020204" pitchFamily="34" charset="0"/>
                  <a:cs typeface="Arial" panose="020B0604020202020204" pitchFamily="34" charset="0"/>
                </a:rPr>
                <a:t>2024</a:t>
              </a:r>
            </a:p>
          </p:txBody>
        </p:sp>
      </p:grpSp>
      <p:sp>
        <p:nvSpPr>
          <p:cNvPr id="26" name="CuadroTexto 25">
            <a:extLst>
              <a:ext uri="{FF2B5EF4-FFF2-40B4-BE49-F238E27FC236}">
                <a16:creationId xmlns:a16="http://schemas.microsoft.com/office/drawing/2014/main" id="{CD3603D0-47D9-F023-BF49-E7E0120C1AA5}"/>
              </a:ext>
            </a:extLst>
          </p:cNvPr>
          <p:cNvSpPr txBox="1"/>
          <p:nvPr/>
        </p:nvSpPr>
        <p:spPr>
          <a:xfrm>
            <a:off x="2478515" y="2144752"/>
            <a:ext cx="8685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1100" dirty="0">
                <a:latin typeface="Arial" panose="020B0604020202020204" pitchFamily="34" charset="0"/>
                <a:cs typeface="Arial" panose="020B0604020202020204" pitchFamily="34" charset="0"/>
              </a:rPr>
              <a:t>Estimación de Cierre</a:t>
            </a: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4EAD30FF-C0FE-2D19-95F8-79A67159FB87}"/>
              </a:ext>
            </a:extLst>
          </p:cNvPr>
          <p:cNvSpPr/>
          <p:nvPr/>
        </p:nvSpPr>
        <p:spPr>
          <a:xfrm>
            <a:off x="5594141" y="2373293"/>
            <a:ext cx="684000" cy="3726341"/>
          </a:xfrm>
          <a:prstGeom prst="rect">
            <a:avLst/>
          </a:prstGeom>
          <a:solidFill>
            <a:srgbClr val="076B9F"/>
          </a:solidFill>
          <a:ln>
            <a:solidFill>
              <a:srgbClr val="066397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GT" sz="1100"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A60AB3D2-DF28-527F-8E75-929041AE3B43}"/>
              </a:ext>
            </a:extLst>
          </p:cNvPr>
          <p:cNvSpPr/>
          <p:nvPr/>
        </p:nvSpPr>
        <p:spPr>
          <a:xfrm>
            <a:off x="4802305" y="2604247"/>
            <a:ext cx="684000" cy="3477352"/>
          </a:xfrm>
          <a:prstGeom prst="rect">
            <a:avLst/>
          </a:prstGeom>
          <a:gradFill>
            <a:gsLst>
              <a:gs pos="0">
                <a:srgbClr val="00B050"/>
              </a:gs>
              <a:gs pos="100000">
                <a:srgbClr val="92D050"/>
              </a:gs>
            </a:gsLst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GT" sz="1100"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933B4E99-E0EA-7460-608D-60ADB3338B55}"/>
              </a:ext>
            </a:extLst>
          </p:cNvPr>
          <p:cNvSpPr/>
          <p:nvPr/>
        </p:nvSpPr>
        <p:spPr>
          <a:xfrm>
            <a:off x="4802478" y="2395331"/>
            <a:ext cx="684000" cy="208915"/>
          </a:xfrm>
          <a:prstGeom prst="rect">
            <a:avLst/>
          </a:prstGeom>
          <a:pattFill prst="dkDnDiag">
            <a:fgClr>
              <a:srgbClr val="00B050"/>
            </a:fgClr>
            <a:bgClr>
              <a:schemeClr val="bg1"/>
            </a:bgClr>
          </a:pattFill>
          <a:ln>
            <a:solidFill>
              <a:srgbClr val="00B05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GT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4A16F564-A66A-A925-AE3C-CE8F60003134}"/>
              </a:ext>
            </a:extLst>
          </p:cNvPr>
          <p:cNvSpPr txBox="1"/>
          <p:nvPr/>
        </p:nvSpPr>
        <p:spPr>
          <a:xfrm>
            <a:off x="4045517" y="2169305"/>
            <a:ext cx="16085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1100" b="1" dirty="0">
                <a:latin typeface="Arial" panose="020B0604020202020204" pitchFamily="34" charset="0"/>
                <a:cs typeface="Arial" panose="020B0604020202020204" pitchFamily="34" charset="0"/>
              </a:rPr>
              <a:t>Recaudación pasiva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3151D2DC-4C4D-CA8E-7C15-2388056DFF51}"/>
              </a:ext>
            </a:extLst>
          </p:cNvPr>
          <p:cNvSpPr txBox="1"/>
          <p:nvPr/>
        </p:nvSpPr>
        <p:spPr>
          <a:xfrm>
            <a:off x="7179176" y="5676742"/>
            <a:ext cx="4047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GT"/>
            </a:defPPr>
            <a:lvl1pPr>
              <a:defRPr sz="1300">
                <a:solidFill>
                  <a:srgbClr val="066397"/>
                </a:solidFill>
                <a:latin typeface="Century Gothic" panose="020B0502020202020204" pitchFamily="34" charset="0"/>
              </a:defRPr>
            </a:lvl1pPr>
          </a:lstStyle>
          <a:p>
            <a:pPr algn="just"/>
            <a:r>
              <a:rPr lang="es-GT" sz="1200" dirty="0">
                <a:latin typeface="Arial" panose="020B0604020202020204" pitchFamily="34" charset="0"/>
                <a:cs typeface="Arial" panose="020B0604020202020204" pitchFamily="34" charset="0"/>
              </a:rPr>
              <a:t>Posteriormente, se fija una meta de medidas administrativas de </a:t>
            </a:r>
            <a:r>
              <a:rPr lang="es-GT" sz="1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Q2,424.3  millones</a:t>
            </a:r>
            <a:r>
              <a:rPr lang="es-GT" sz="1200" dirty="0">
                <a:latin typeface="Arial" panose="020B0604020202020204" pitchFamily="34" charset="0"/>
                <a:cs typeface="Arial" panose="020B0604020202020204" pitchFamily="34" charset="0"/>
              </a:rPr>
              <a:t>, para conformar una estimación activa 2025 por </a:t>
            </a:r>
            <a:r>
              <a:rPr lang="es-GT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Q108,737.5 millones, </a:t>
            </a:r>
            <a:r>
              <a:rPr lang="es-GT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incorporando un esfuerzo adicional.</a:t>
            </a:r>
            <a:endParaRPr lang="es-GT" sz="1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30848A92-964C-7B1D-2643-54FAD04453DD}"/>
              </a:ext>
            </a:extLst>
          </p:cNvPr>
          <p:cNvSpPr/>
          <p:nvPr/>
        </p:nvSpPr>
        <p:spPr>
          <a:xfrm>
            <a:off x="6603007" y="5664297"/>
            <a:ext cx="595377" cy="591995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b="1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35" name="Conector: angular 34">
            <a:extLst>
              <a:ext uri="{FF2B5EF4-FFF2-40B4-BE49-F238E27FC236}">
                <a16:creationId xmlns:a16="http://schemas.microsoft.com/office/drawing/2014/main" id="{33E23622-F519-4235-35D7-04E20FB11541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10791679" y="3325679"/>
            <a:ext cx="432284" cy="199884"/>
          </a:xfrm>
          <a:prstGeom prst="bentConnector4">
            <a:avLst>
              <a:gd name="adj1" fmla="val -52882"/>
              <a:gd name="adj2" fmla="val -214366"/>
            </a:avLst>
          </a:prstGeom>
          <a:ln>
            <a:solidFill>
              <a:schemeClr val="accent5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: angular 35">
            <a:extLst>
              <a:ext uri="{FF2B5EF4-FFF2-40B4-BE49-F238E27FC236}">
                <a16:creationId xmlns:a16="http://schemas.microsoft.com/office/drawing/2014/main" id="{57F18B98-E483-45F0-5719-30C4A9D472DD}"/>
              </a:ext>
            </a:extLst>
          </p:cNvPr>
          <p:cNvCxnSpPr>
            <a:cxnSpLocks/>
            <a:stCxn id="17" idx="2"/>
            <a:endCxn id="13" idx="3"/>
          </p:cNvCxnSpPr>
          <p:nvPr/>
        </p:nvCxnSpPr>
        <p:spPr>
          <a:xfrm rot="5400000">
            <a:off x="10389449" y="4240981"/>
            <a:ext cx="1739608" cy="140803"/>
          </a:xfrm>
          <a:prstGeom prst="bentConnector2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uadroTexto 36">
            <a:extLst>
              <a:ext uri="{FF2B5EF4-FFF2-40B4-BE49-F238E27FC236}">
                <a16:creationId xmlns:a16="http://schemas.microsoft.com/office/drawing/2014/main" id="{38C513EC-9999-B167-010C-3F51AADD2354}"/>
              </a:ext>
            </a:extLst>
          </p:cNvPr>
          <p:cNvSpPr txBox="1"/>
          <p:nvPr/>
        </p:nvSpPr>
        <p:spPr>
          <a:xfrm>
            <a:off x="10998031" y="3480049"/>
            <a:ext cx="779370" cy="359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GT" sz="1400" baseline="30000">
                <a:solidFill>
                  <a:srgbClr val="0663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[29/abril]</a:t>
            </a:r>
          </a:p>
          <a:p>
            <a:pPr algn="ctr"/>
            <a:r>
              <a:rPr lang="es-GT" sz="1200" baseline="30000">
                <a:solidFill>
                  <a:srgbClr val="0663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endParaRPr lang="es-GT" sz="1400" baseline="30000">
              <a:solidFill>
                <a:srgbClr val="0663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216C4B5-11CA-83E4-CDB5-D462AB916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4594" y="297195"/>
            <a:ext cx="8997406" cy="613091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s-MX" sz="2000"/>
              <a:t>Estimación de cierre 2025 </a:t>
            </a:r>
            <a:r>
              <a:rPr lang="es-MX" sz="1200"/>
              <a:t>(Escenarios macroeconómicos al 29 de abril de 2024)</a:t>
            </a:r>
            <a:endParaRPr lang="es-GT" sz="2000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FD1A7CD1-A476-EEE8-DECD-31CC0D0FACA1}"/>
              </a:ext>
            </a:extLst>
          </p:cNvPr>
          <p:cNvSpPr txBox="1">
            <a:spLocks/>
          </p:cNvSpPr>
          <p:nvPr/>
        </p:nvSpPr>
        <p:spPr>
          <a:xfrm>
            <a:off x="3194594" y="763222"/>
            <a:ext cx="8997406" cy="3347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s-MX" sz="1500"/>
              <a:t>Cifras expresadas en millones de quetzales en términos netos</a:t>
            </a:r>
            <a:endParaRPr lang="es-GT" sz="150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3279A9A-3818-8554-6D68-DA8AC5488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7697B-F58C-734F-B857-A762A8B9FE44}" type="slidenum">
              <a:rPr lang="es-GT" smtClean="0"/>
              <a:t>14</a:t>
            </a:fld>
            <a:endParaRPr lang="es-GT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F6A9D31D-781E-C04A-5623-5CF5540316A8}"/>
              </a:ext>
            </a:extLst>
          </p:cNvPr>
          <p:cNvSpPr txBox="1"/>
          <p:nvPr/>
        </p:nvSpPr>
        <p:spPr>
          <a:xfrm>
            <a:off x="2358098" y="1938500"/>
            <a:ext cx="11618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GT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Q101,627.8</a:t>
            </a:r>
            <a:endParaRPr lang="es-GT" sz="1400" dirty="0"/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1EEBD80A-E108-9D53-7A67-983533B5F9D6}"/>
              </a:ext>
            </a:extLst>
          </p:cNvPr>
          <p:cNvSpPr txBox="1"/>
          <p:nvPr/>
        </p:nvSpPr>
        <p:spPr>
          <a:xfrm>
            <a:off x="3202418" y="2593790"/>
            <a:ext cx="10412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GT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Q99,284.4</a:t>
            </a:r>
            <a:endParaRPr lang="es-GT" sz="1400" dirty="0"/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093B1B43-2FE5-F753-0F6A-A100A22CB21F}"/>
              </a:ext>
            </a:extLst>
          </p:cNvPr>
          <p:cNvSpPr txBox="1"/>
          <p:nvPr/>
        </p:nvSpPr>
        <p:spPr>
          <a:xfrm>
            <a:off x="4324455" y="1564493"/>
            <a:ext cx="1161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GT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Q2,424.3</a:t>
            </a:r>
            <a:endParaRPr lang="es-GT" dirty="0"/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F82A5643-8E22-AA9A-2FE1-0F881DC5E2EA}"/>
              </a:ext>
            </a:extLst>
          </p:cNvPr>
          <p:cNvSpPr txBox="1"/>
          <p:nvPr/>
        </p:nvSpPr>
        <p:spPr>
          <a:xfrm>
            <a:off x="5491047" y="1741536"/>
            <a:ext cx="20406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GT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Q108,737.5</a:t>
            </a:r>
            <a:endParaRPr lang="es-GT" sz="2000" dirty="0"/>
          </a:p>
        </p:txBody>
      </p:sp>
      <p:cxnSp>
        <p:nvCxnSpPr>
          <p:cNvPr id="42" name="Conector recto 41">
            <a:extLst>
              <a:ext uri="{FF2B5EF4-FFF2-40B4-BE49-F238E27FC236}">
                <a16:creationId xmlns:a16="http://schemas.microsoft.com/office/drawing/2014/main" id="{3D1CD7B1-935E-555E-6079-9FD0345EB1CF}"/>
              </a:ext>
            </a:extLst>
          </p:cNvPr>
          <p:cNvCxnSpPr/>
          <p:nvPr/>
        </p:nvCxnSpPr>
        <p:spPr>
          <a:xfrm flipV="1">
            <a:off x="776749" y="6101262"/>
            <a:ext cx="5783322" cy="1803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DA377F66-3E30-A8C1-903B-8D56E549BFB2}"/>
              </a:ext>
            </a:extLst>
          </p:cNvPr>
          <p:cNvSpPr txBox="1"/>
          <p:nvPr/>
        </p:nvSpPr>
        <p:spPr>
          <a:xfrm>
            <a:off x="4160913" y="1938500"/>
            <a:ext cx="13777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GT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Q106,313.2</a:t>
            </a:r>
            <a:endParaRPr lang="es-GT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52049D5-4FCF-6EBF-8330-830DC374D244}"/>
              </a:ext>
            </a:extLst>
          </p:cNvPr>
          <p:cNvSpPr txBox="1"/>
          <p:nvPr/>
        </p:nvSpPr>
        <p:spPr>
          <a:xfrm>
            <a:off x="3974948" y="1803577"/>
            <a:ext cx="3468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GT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s-GT" sz="2000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A11786B-C4FD-57C7-5839-42191B5B351C}"/>
              </a:ext>
            </a:extLst>
          </p:cNvPr>
          <p:cNvSpPr txBox="1"/>
          <p:nvPr/>
        </p:nvSpPr>
        <p:spPr>
          <a:xfrm>
            <a:off x="5414606" y="1772313"/>
            <a:ext cx="3468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GT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s-GT" sz="2000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E80C3EE0-F399-D01C-95C3-E44ED4624C01}"/>
              </a:ext>
            </a:extLst>
          </p:cNvPr>
          <p:cNvSpPr txBox="1"/>
          <p:nvPr/>
        </p:nvSpPr>
        <p:spPr>
          <a:xfrm>
            <a:off x="5440057" y="2066375"/>
            <a:ext cx="20406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1100" b="1" dirty="0">
                <a:latin typeface="Arial" panose="020B0604020202020204" pitchFamily="34" charset="0"/>
                <a:cs typeface="Arial" panose="020B0604020202020204" pitchFamily="34" charset="0"/>
              </a:rPr>
              <a:t>Estimación de Cierre 2025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43983853-039F-CC41-B1CC-BC8A2B741D56}"/>
              </a:ext>
            </a:extLst>
          </p:cNvPr>
          <p:cNvSpPr txBox="1"/>
          <p:nvPr/>
        </p:nvSpPr>
        <p:spPr>
          <a:xfrm>
            <a:off x="4161501" y="1806067"/>
            <a:ext cx="14369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1100" b="1" dirty="0">
                <a:latin typeface="Arial" panose="020B0604020202020204" pitchFamily="34" charset="0"/>
                <a:cs typeface="Arial" panose="020B0604020202020204" pitchFamily="34" charset="0"/>
              </a:rPr>
              <a:t>Esfuerzo adicional</a:t>
            </a:r>
          </a:p>
        </p:txBody>
      </p:sp>
    </p:spTree>
    <p:extLst>
      <p:ext uri="{BB962C8B-B14F-4D97-AF65-F5344CB8AC3E}">
        <p14:creationId xmlns:p14="http://schemas.microsoft.com/office/powerpoint/2010/main" val="8037522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7CF78D-BC8D-9240-49E3-15B35E3D6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22454"/>
            <a:ext cx="10515600" cy="613091"/>
          </a:xfrm>
        </p:spPr>
        <p:txBody>
          <a:bodyPr/>
          <a:lstStyle/>
          <a:p>
            <a:r>
              <a:rPr lang="es-MX" dirty="0"/>
              <a:t>Estrategias de Recaudación</a:t>
            </a:r>
            <a:endParaRPr lang="es-GT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D5D9E8D5-E3F7-8B44-9A4A-9FACD6D86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7697B-F58C-734F-B857-A762A8B9FE44}" type="slidenum">
              <a:rPr lang="es-GT" smtClean="0"/>
              <a:t>15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4555845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Rectángulo 126">
            <a:extLst>
              <a:ext uri="{FF2B5EF4-FFF2-40B4-BE49-F238E27FC236}">
                <a16:creationId xmlns:a16="http://schemas.microsoft.com/office/drawing/2014/main" id="{F4424BE6-9887-C9A3-9403-113DA382CC22}"/>
              </a:ext>
            </a:extLst>
          </p:cNvPr>
          <p:cNvSpPr/>
          <p:nvPr/>
        </p:nvSpPr>
        <p:spPr>
          <a:xfrm>
            <a:off x="0" y="1090142"/>
            <a:ext cx="12192000" cy="5767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17CF78D-BC8D-9240-49E3-15B35E3D6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3745" y="434109"/>
            <a:ext cx="8663188" cy="656033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r>
              <a:rPr lang="es-MX" sz="2000" dirty="0"/>
              <a:t>Plan Nacional Contra el Contrabando</a:t>
            </a:r>
            <a:endParaRPr lang="es-GT" sz="20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649EB7F-46D3-9E86-453B-415414E1E1E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81" y="1108615"/>
            <a:ext cx="10286269" cy="5767858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1B0EBAE-E24A-1A22-0A4D-4FE257010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0271" y="6356350"/>
            <a:ext cx="2743200" cy="365125"/>
          </a:xfrm>
        </p:spPr>
        <p:txBody>
          <a:bodyPr/>
          <a:lstStyle/>
          <a:p>
            <a:fld id="{50E7697B-F58C-734F-B857-A762A8B9FE44}" type="slidenum">
              <a:rPr lang="es-GT" smtClean="0"/>
              <a:t>16</a:t>
            </a:fld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16492136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7CF78D-BC8D-9240-49E3-15B35E3D6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3745" y="289695"/>
            <a:ext cx="8648395" cy="884598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s-MX" sz="2000" dirty="0"/>
              <a:t>Plan Nacional de Aumento de la Base:</a:t>
            </a:r>
            <a:br>
              <a:rPr lang="es-MX" sz="2000" dirty="0"/>
            </a:br>
            <a:r>
              <a:rPr lang="es-MX" sz="2000" dirty="0"/>
              <a:t>- El control empieza en la inscripción -</a:t>
            </a:r>
            <a:endParaRPr lang="es-GT" sz="2000" dirty="0"/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1E5D9222-D7D3-3F06-ACCB-CEDB65E88784}"/>
              </a:ext>
            </a:extLst>
          </p:cNvPr>
          <p:cNvGrpSpPr/>
          <p:nvPr/>
        </p:nvGrpSpPr>
        <p:grpSpPr>
          <a:xfrm>
            <a:off x="819294" y="4126684"/>
            <a:ext cx="2550433" cy="1359033"/>
            <a:chOff x="2028980" y="1670644"/>
            <a:chExt cx="2969848" cy="1582524"/>
          </a:xfrm>
        </p:grpSpPr>
        <p:grpSp>
          <p:nvGrpSpPr>
            <p:cNvPr id="7" name="Grupo 6">
              <a:extLst>
                <a:ext uri="{FF2B5EF4-FFF2-40B4-BE49-F238E27FC236}">
                  <a16:creationId xmlns:a16="http://schemas.microsoft.com/office/drawing/2014/main" id="{E184FE04-DB27-A051-F2E7-59FBE59A73BB}"/>
                </a:ext>
              </a:extLst>
            </p:cNvPr>
            <p:cNvGrpSpPr/>
            <p:nvPr/>
          </p:nvGrpSpPr>
          <p:grpSpPr>
            <a:xfrm>
              <a:off x="2028980" y="1670644"/>
              <a:ext cx="2969848" cy="1364322"/>
              <a:chOff x="6315611" y="3627367"/>
              <a:chExt cx="2969848" cy="1364322"/>
            </a:xfrm>
          </p:grpSpPr>
          <p:pic>
            <p:nvPicPr>
              <p:cNvPr id="9" name="27 Imagen">
                <a:extLst>
                  <a:ext uri="{FF2B5EF4-FFF2-40B4-BE49-F238E27FC236}">
                    <a16:creationId xmlns:a16="http://schemas.microsoft.com/office/drawing/2014/main" id="{C6E89F3E-D2B4-457D-AD6B-ECB15FAE81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836" b="89344" l="9524" r="8988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204975" y="3627367"/>
                <a:ext cx="1170270" cy="845171"/>
              </a:xfrm>
              <a:prstGeom prst="rect">
                <a:avLst/>
              </a:prstGeom>
            </p:spPr>
          </p:pic>
          <p:sp>
            <p:nvSpPr>
              <p:cNvPr id="10" name="Rectángulo 9">
                <a:extLst>
                  <a:ext uri="{FF2B5EF4-FFF2-40B4-BE49-F238E27FC236}">
                    <a16:creationId xmlns:a16="http://schemas.microsoft.com/office/drawing/2014/main" id="{C5CC433C-0830-0722-2A0A-2018A1218B7C}"/>
                  </a:ext>
                </a:extLst>
              </p:cNvPr>
              <p:cNvSpPr/>
              <p:nvPr/>
            </p:nvSpPr>
            <p:spPr>
              <a:xfrm>
                <a:off x="6315611" y="4206890"/>
                <a:ext cx="2969848" cy="784799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609570">
                  <a:defRPr/>
                </a:pPr>
                <a:r>
                  <a:rPr lang="es-MX" sz="1400" b="1">
                    <a:solidFill>
                      <a:srgbClr val="1F497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Metodología:</a:t>
                </a:r>
              </a:p>
              <a:p>
                <a:pPr algn="ctr" defTabSz="609570">
                  <a:defRPr/>
                </a:pPr>
                <a:r>
                  <a:rPr lang="es-MX" sz="1400" b="1">
                    <a:solidFill>
                      <a:srgbClr val="1F497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“Nuevos contribuyentes”</a:t>
                </a:r>
                <a:endParaRPr lang="es-GT" sz="1400" b="1">
                  <a:solidFill>
                    <a:srgbClr val="1F497D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2A86E0F9-FDA1-1CBE-A6E0-DE79C4800E9B}"/>
                </a:ext>
              </a:extLst>
            </p:cNvPr>
            <p:cNvSpPr txBox="1"/>
            <p:nvPr/>
          </p:nvSpPr>
          <p:spPr>
            <a:xfrm>
              <a:off x="2239821" y="2876859"/>
              <a:ext cx="2628180" cy="3763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70">
                <a:defRPr/>
              </a:pPr>
              <a:r>
                <a:rPr lang="es-MX" sz="15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Sujetos pasivos del IVA</a:t>
              </a:r>
            </a:p>
          </p:txBody>
        </p:sp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47C6391F-4387-966C-F18A-5006AEE0B82D}"/>
              </a:ext>
            </a:extLst>
          </p:cNvPr>
          <p:cNvGrpSpPr/>
          <p:nvPr/>
        </p:nvGrpSpPr>
        <p:grpSpPr>
          <a:xfrm>
            <a:off x="3734691" y="4148799"/>
            <a:ext cx="1592933" cy="675160"/>
            <a:chOff x="7738917" y="758149"/>
            <a:chExt cx="1854888" cy="786189"/>
          </a:xfrm>
        </p:grpSpPr>
        <p:pic>
          <p:nvPicPr>
            <p:cNvPr id="12" name="4 Imagen">
              <a:extLst>
                <a:ext uri="{FF2B5EF4-FFF2-40B4-BE49-F238E27FC236}">
                  <a16:creationId xmlns:a16="http://schemas.microsoft.com/office/drawing/2014/main" id="{37FE5E1A-DC80-8E2A-ECE2-5C390A0453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38917" y="758149"/>
              <a:ext cx="887521" cy="786189"/>
            </a:xfrm>
            <a:prstGeom prst="rect">
              <a:avLst/>
            </a:prstGeom>
          </p:spPr>
        </p:pic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6F0FEFED-188E-384C-F7CE-35D1B6E06207}"/>
                </a:ext>
              </a:extLst>
            </p:cNvPr>
            <p:cNvSpPr/>
            <p:nvPr/>
          </p:nvSpPr>
          <p:spPr>
            <a:xfrm>
              <a:off x="8433691" y="758845"/>
              <a:ext cx="1160114" cy="78479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wrap="square" rtlCol="0" anchor="ctr">
              <a:noAutofit/>
            </a:bodyPr>
            <a:lstStyle/>
            <a:p>
              <a:pPr algn="ctr" defTabSz="609570">
                <a:defRPr/>
              </a:pPr>
              <a:r>
                <a:rPr lang="es-MX" sz="1600" b="1">
                  <a:solidFill>
                    <a:srgbClr val="1F497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Control</a:t>
              </a:r>
              <a:endParaRPr lang="es-GT" sz="1500" b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B2A660EC-713A-18C4-0151-2BC71CE4E8DC}"/>
              </a:ext>
            </a:extLst>
          </p:cNvPr>
          <p:cNvGrpSpPr/>
          <p:nvPr/>
        </p:nvGrpSpPr>
        <p:grpSpPr>
          <a:xfrm>
            <a:off x="6127305" y="4133580"/>
            <a:ext cx="2278660" cy="675160"/>
            <a:chOff x="7738917" y="758149"/>
            <a:chExt cx="2653383" cy="786189"/>
          </a:xfrm>
        </p:grpSpPr>
        <p:pic>
          <p:nvPicPr>
            <p:cNvPr id="15" name="4 Imagen">
              <a:extLst>
                <a:ext uri="{FF2B5EF4-FFF2-40B4-BE49-F238E27FC236}">
                  <a16:creationId xmlns:a16="http://schemas.microsoft.com/office/drawing/2014/main" id="{C6C132C1-1C88-4873-F151-B7E259024C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38917" y="758149"/>
              <a:ext cx="887521" cy="786189"/>
            </a:xfrm>
            <a:prstGeom prst="rect">
              <a:avLst/>
            </a:prstGeom>
          </p:spPr>
        </p:pic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5F2FBEAA-3ED3-EC11-634C-47CB752568EC}"/>
                </a:ext>
              </a:extLst>
            </p:cNvPr>
            <p:cNvSpPr/>
            <p:nvPr/>
          </p:nvSpPr>
          <p:spPr>
            <a:xfrm>
              <a:off x="8496211" y="758845"/>
              <a:ext cx="1896089" cy="78479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wrap="square" rtlCol="0" anchor="ctr">
              <a:noAutofit/>
            </a:bodyPr>
            <a:lstStyle/>
            <a:p>
              <a:pPr algn="ctr" defTabSz="609570">
                <a:defRPr/>
              </a:pPr>
              <a:r>
                <a:rPr lang="es-MX" sz="1600" b="1">
                  <a:solidFill>
                    <a:srgbClr val="1F497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Planificación Fiscal</a:t>
              </a:r>
              <a:endParaRPr lang="es-GT" sz="1600" b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CuadroTexto 16">
            <a:extLst>
              <a:ext uri="{FF2B5EF4-FFF2-40B4-BE49-F238E27FC236}">
                <a16:creationId xmlns:a16="http://schemas.microsoft.com/office/drawing/2014/main" id="{BE56E859-160F-D52F-919C-05C29CB417E2}"/>
              </a:ext>
            </a:extLst>
          </p:cNvPr>
          <p:cNvSpPr txBox="1"/>
          <p:nvPr/>
        </p:nvSpPr>
        <p:spPr>
          <a:xfrm>
            <a:off x="6030036" y="4891136"/>
            <a:ext cx="2702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 defTabSz="609570">
              <a:buFont typeface="Arial" panose="020B0604020202020204" pitchFamily="34" charset="0"/>
              <a:buChar char="•"/>
              <a:defRPr/>
            </a:pPr>
            <a:r>
              <a:rPr lang="es-MX" sz="1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Esquemas de </a:t>
            </a:r>
            <a:br>
              <a:rPr lang="es-MX" sz="1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1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Planificación</a:t>
            </a:r>
          </a:p>
          <a:p>
            <a:pPr marL="285744" indent="-285744" defTabSz="609570">
              <a:buFont typeface="Arial" panose="020B0604020202020204" pitchFamily="34" charset="0"/>
              <a:buChar char="•"/>
              <a:defRPr/>
            </a:pPr>
            <a:r>
              <a:rPr lang="es-MX" sz="1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Operaciones Simuladas</a:t>
            </a: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838CAACC-8FB7-E276-3B58-65411CB85F6F}"/>
              </a:ext>
            </a:extLst>
          </p:cNvPr>
          <p:cNvGrpSpPr/>
          <p:nvPr/>
        </p:nvGrpSpPr>
        <p:grpSpPr>
          <a:xfrm>
            <a:off x="9225815" y="3722668"/>
            <a:ext cx="2104191" cy="650831"/>
            <a:chOff x="4997002" y="762606"/>
            <a:chExt cx="2102770" cy="757858"/>
          </a:xfrm>
        </p:grpSpPr>
        <p:pic>
          <p:nvPicPr>
            <p:cNvPr id="19" name="25 Imagen">
              <a:extLst>
                <a:ext uri="{FF2B5EF4-FFF2-40B4-BE49-F238E27FC236}">
                  <a16:creationId xmlns:a16="http://schemas.microsoft.com/office/drawing/2014/main" id="{E05B7C5D-4258-E2A6-0407-D9461C9941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97002" y="762606"/>
              <a:ext cx="636095" cy="757858"/>
            </a:xfrm>
            <a:prstGeom prst="rect">
              <a:avLst/>
            </a:prstGeom>
          </p:spPr>
        </p:pic>
        <p:sp>
          <p:nvSpPr>
            <p:cNvPr id="20" name="Rectángulo 19">
              <a:extLst>
                <a:ext uri="{FF2B5EF4-FFF2-40B4-BE49-F238E27FC236}">
                  <a16:creationId xmlns:a16="http://schemas.microsoft.com/office/drawing/2014/main" id="{16E9B694-B61F-E67B-80AA-552AC8EFB871}"/>
                </a:ext>
              </a:extLst>
            </p:cNvPr>
            <p:cNvSpPr/>
            <p:nvPr/>
          </p:nvSpPr>
          <p:spPr>
            <a:xfrm>
              <a:off x="5433179" y="898350"/>
              <a:ext cx="1666593" cy="48637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wrap="square" rtlCol="0" anchor="ctr">
              <a:noAutofit/>
            </a:bodyPr>
            <a:lstStyle/>
            <a:p>
              <a:pPr algn="ctr" defTabSz="609570">
                <a:defRPr/>
              </a:pPr>
              <a:r>
                <a:rPr lang="es-MX" sz="1600" b="1">
                  <a:solidFill>
                    <a:srgbClr val="1F497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Cumplimiento</a:t>
              </a:r>
              <a:endParaRPr lang="es-GT" sz="1600" b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1" name="Gráfico 20" descr="Flecha derecha con relleno sólido">
            <a:extLst>
              <a:ext uri="{FF2B5EF4-FFF2-40B4-BE49-F238E27FC236}">
                <a16:creationId xmlns:a16="http://schemas.microsoft.com/office/drawing/2014/main" id="{78B76993-6BE9-A437-F496-61ECC5294D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47691" y="4277402"/>
            <a:ext cx="785264" cy="785264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5390EFAF-9C70-1B1A-3EA7-B95CE63CE155}"/>
              </a:ext>
            </a:extLst>
          </p:cNvPr>
          <p:cNvSpPr txBox="1"/>
          <p:nvPr/>
        </p:nvSpPr>
        <p:spPr>
          <a:xfrm>
            <a:off x="3391945" y="4878416"/>
            <a:ext cx="2257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70">
              <a:defRPr/>
            </a:pPr>
            <a:r>
              <a:rPr lang="es-MX" sz="1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Posibles prácticas </a:t>
            </a:r>
            <a:br>
              <a:rPr lang="es-MX" sz="1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1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evasión fiscal</a:t>
            </a:r>
          </a:p>
        </p:txBody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7F9EA58F-9AD9-884A-197B-2F0C3205EA2F}"/>
              </a:ext>
            </a:extLst>
          </p:cNvPr>
          <p:cNvGrpSpPr/>
          <p:nvPr/>
        </p:nvGrpSpPr>
        <p:grpSpPr>
          <a:xfrm>
            <a:off x="9175941" y="4518776"/>
            <a:ext cx="2165112" cy="578207"/>
            <a:chOff x="4936122" y="898350"/>
            <a:chExt cx="2163650" cy="673291"/>
          </a:xfrm>
        </p:grpSpPr>
        <p:pic>
          <p:nvPicPr>
            <p:cNvPr id="24" name="25 Imagen">
              <a:extLst>
                <a:ext uri="{FF2B5EF4-FFF2-40B4-BE49-F238E27FC236}">
                  <a16:creationId xmlns:a16="http://schemas.microsoft.com/office/drawing/2014/main" id="{980BAD41-3F5F-4B37-9227-F7B24ECF7E1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36122" y="928296"/>
              <a:ext cx="757858" cy="643345"/>
            </a:xfrm>
            <a:prstGeom prst="rect">
              <a:avLst/>
            </a:prstGeom>
          </p:spPr>
        </p:pic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98B081B7-D5EF-AF6E-F685-40C1E5F754D4}"/>
                </a:ext>
              </a:extLst>
            </p:cNvPr>
            <p:cNvSpPr/>
            <p:nvPr/>
          </p:nvSpPr>
          <p:spPr>
            <a:xfrm>
              <a:off x="5433179" y="898350"/>
              <a:ext cx="1666593" cy="48637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wrap="square" rtlCol="0" anchor="ctr">
              <a:noAutofit/>
            </a:bodyPr>
            <a:lstStyle/>
            <a:p>
              <a:pPr algn="ctr" defTabSz="609570">
                <a:defRPr/>
              </a:pPr>
              <a:r>
                <a:rPr lang="es-MX" sz="1600" b="1">
                  <a:solidFill>
                    <a:srgbClr val="1F497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Fiscalización</a:t>
              </a:r>
              <a:endParaRPr lang="es-GT" sz="1600" b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upo 25">
            <a:extLst>
              <a:ext uri="{FF2B5EF4-FFF2-40B4-BE49-F238E27FC236}">
                <a16:creationId xmlns:a16="http://schemas.microsoft.com/office/drawing/2014/main" id="{7E4AF8AF-F8B6-AAE8-B800-51E0F9EF6F83}"/>
              </a:ext>
            </a:extLst>
          </p:cNvPr>
          <p:cNvGrpSpPr/>
          <p:nvPr/>
        </p:nvGrpSpPr>
        <p:grpSpPr>
          <a:xfrm>
            <a:off x="9226527" y="5048438"/>
            <a:ext cx="2062724" cy="650831"/>
            <a:chOff x="4977019" y="762606"/>
            <a:chExt cx="2061333" cy="757858"/>
          </a:xfrm>
        </p:grpSpPr>
        <p:pic>
          <p:nvPicPr>
            <p:cNvPr id="27" name="25 Imagen">
              <a:extLst>
                <a:ext uri="{FF2B5EF4-FFF2-40B4-BE49-F238E27FC236}">
                  <a16:creationId xmlns:a16="http://schemas.microsoft.com/office/drawing/2014/main" id="{9134ED1A-3174-91DA-9836-E960772392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77019" y="762606"/>
              <a:ext cx="676063" cy="757858"/>
            </a:xfrm>
            <a:prstGeom prst="rect">
              <a:avLst/>
            </a:prstGeom>
          </p:spPr>
        </p:pic>
        <p:sp>
          <p:nvSpPr>
            <p:cNvPr id="28" name="Rectángulo 27">
              <a:extLst>
                <a:ext uri="{FF2B5EF4-FFF2-40B4-BE49-F238E27FC236}">
                  <a16:creationId xmlns:a16="http://schemas.microsoft.com/office/drawing/2014/main" id="{479E6CDE-0395-D6BB-6A36-6B227B273B34}"/>
                </a:ext>
              </a:extLst>
            </p:cNvPr>
            <p:cNvSpPr/>
            <p:nvPr/>
          </p:nvSpPr>
          <p:spPr>
            <a:xfrm>
              <a:off x="5642217" y="898350"/>
              <a:ext cx="1396135" cy="48637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wrap="square" rtlCol="0" anchor="ctr">
              <a:noAutofit/>
            </a:bodyPr>
            <a:lstStyle/>
            <a:p>
              <a:pPr defTabSz="609570">
                <a:defRPr/>
              </a:pPr>
              <a:r>
                <a:rPr lang="es-MX" sz="1600" b="1">
                  <a:solidFill>
                    <a:srgbClr val="1F497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Aduanero</a:t>
              </a:r>
              <a:endParaRPr lang="es-GT" sz="1600" b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9" name="Gráfico 28" descr="Flecha derecha con relleno sólido">
            <a:extLst>
              <a:ext uri="{FF2B5EF4-FFF2-40B4-BE49-F238E27FC236}">
                <a16:creationId xmlns:a16="http://schemas.microsoft.com/office/drawing/2014/main" id="{1662D24B-638F-11D4-E338-249AD4EEA1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893644" y="4208791"/>
            <a:ext cx="785264" cy="785264"/>
          </a:xfrm>
          <a:prstGeom prst="rect">
            <a:avLst/>
          </a:prstGeom>
        </p:spPr>
      </p:pic>
      <p:pic>
        <p:nvPicPr>
          <p:cNvPr id="30" name="Gráfico 29" descr="Flecha derecha con relleno sólido">
            <a:extLst>
              <a:ext uri="{FF2B5EF4-FFF2-40B4-BE49-F238E27FC236}">
                <a16:creationId xmlns:a16="http://schemas.microsoft.com/office/drawing/2014/main" id="{9AADABEA-DC38-6E92-972F-9B6D6E18B1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9827670">
            <a:off x="8423135" y="3837166"/>
            <a:ext cx="785264" cy="785264"/>
          </a:xfrm>
          <a:prstGeom prst="rect">
            <a:avLst/>
          </a:prstGeom>
        </p:spPr>
      </p:pic>
      <p:pic>
        <p:nvPicPr>
          <p:cNvPr id="31" name="Gráfico 30" descr="Flecha derecha con relleno sólido">
            <a:extLst>
              <a:ext uri="{FF2B5EF4-FFF2-40B4-BE49-F238E27FC236}">
                <a16:creationId xmlns:a16="http://schemas.microsoft.com/office/drawing/2014/main" id="{91EF36BB-4070-34ED-9C58-2CA86A1ECE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894403">
            <a:off x="8376489" y="4712718"/>
            <a:ext cx="785264" cy="785264"/>
          </a:xfrm>
          <a:prstGeom prst="rect">
            <a:avLst/>
          </a:prstGeom>
        </p:spPr>
      </p:pic>
      <p:grpSp>
        <p:nvGrpSpPr>
          <p:cNvPr id="32" name="Grupo 31">
            <a:extLst>
              <a:ext uri="{FF2B5EF4-FFF2-40B4-BE49-F238E27FC236}">
                <a16:creationId xmlns:a16="http://schemas.microsoft.com/office/drawing/2014/main" id="{148106D8-D3A3-1CF8-8770-C38333F79B7C}"/>
              </a:ext>
            </a:extLst>
          </p:cNvPr>
          <p:cNvGrpSpPr/>
          <p:nvPr/>
        </p:nvGrpSpPr>
        <p:grpSpPr>
          <a:xfrm>
            <a:off x="878631" y="2096932"/>
            <a:ext cx="2633640" cy="1269381"/>
            <a:chOff x="0" y="663474"/>
            <a:chExt cx="3066738" cy="1478128"/>
          </a:xfrm>
        </p:grpSpPr>
        <p:grpSp>
          <p:nvGrpSpPr>
            <p:cNvPr id="33" name="Grupo 32">
              <a:extLst>
                <a:ext uri="{FF2B5EF4-FFF2-40B4-BE49-F238E27FC236}">
                  <a16:creationId xmlns:a16="http://schemas.microsoft.com/office/drawing/2014/main" id="{17A7CC46-BDD3-0896-C32C-3DC16BA5252D}"/>
                </a:ext>
              </a:extLst>
            </p:cNvPr>
            <p:cNvGrpSpPr/>
            <p:nvPr/>
          </p:nvGrpSpPr>
          <p:grpSpPr>
            <a:xfrm>
              <a:off x="0" y="663474"/>
              <a:ext cx="3066737" cy="845171"/>
              <a:chOff x="5518442" y="4113095"/>
              <a:chExt cx="3066737" cy="845171"/>
            </a:xfrm>
          </p:grpSpPr>
          <p:pic>
            <p:nvPicPr>
              <p:cNvPr id="35" name="27 Imagen">
                <a:extLst>
                  <a:ext uri="{FF2B5EF4-FFF2-40B4-BE49-F238E27FC236}">
                    <a16:creationId xmlns:a16="http://schemas.microsoft.com/office/drawing/2014/main" id="{392F2E95-F6C9-92D4-20C0-4196E2D1E6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836" b="89344" l="9524" r="8988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518442" y="4113095"/>
                <a:ext cx="1170270" cy="845171"/>
              </a:xfrm>
              <a:prstGeom prst="rect">
                <a:avLst/>
              </a:prstGeom>
            </p:spPr>
          </p:pic>
          <p:sp>
            <p:nvSpPr>
              <p:cNvPr id="36" name="Rectángulo 35">
                <a:extLst>
                  <a:ext uri="{FF2B5EF4-FFF2-40B4-BE49-F238E27FC236}">
                    <a16:creationId xmlns:a16="http://schemas.microsoft.com/office/drawing/2014/main" id="{9A06D887-0148-0956-CE1E-4319BF3ED8DD}"/>
                  </a:ext>
                </a:extLst>
              </p:cNvPr>
              <p:cNvSpPr/>
              <p:nvPr/>
            </p:nvSpPr>
            <p:spPr>
              <a:xfrm>
                <a:off x="6318201" y="4170025"/>
                <a:ext cx="2266978" cy="784799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609570">
                  <a:defRPr/>
                </a:pPr>
                <a:r>
                  <a:rPr lang="es-MX" sz="1600" b="1">
                    <a:solidFill>
                      <a:srgbClr val="1F497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Nuevas obligaciones tributarias</a:t>
                </a:r>
                <a:endParaRPr lang="es-GT" sz="1600" b="1">
                  <a:solidFill>
                    <a:srgbClr val="1F497D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4" name="CuadroTexto 33">
              <a:extLst>
                <a:ext uri="{FF2B5EF4-FFF2-40B4-BE49-F238E27FC236}">
                  <a16:creationId xmlns:a16="http://schemas.microsoft.com/office/drawing/2014/main" id="{728870C4-4C8E-27E1-B507-6E4A32D14B67}"/>
                </a:ext>
              </a:extLst>
            </p:cNvPr>
            <p:cNvSpPr txBox="1"/>
            <p:nvPr/>
          </p:nvSpPr>
          <p:spPr>
            <a:xfrm>
              <a:off x="96890" y="1532340"/>
              <a:ext cx="2969848" cy="6092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570">
                <a:defRPr/>
              </a:pPr>
              <a:r>
                <a:rPr lang="es-MX" sz="14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IVA, ISR, ISO, ISCV, IPRIMA, DAI, Impuestos específicos</a:t>
              </a:r>
            </a:p>
          </p:txBody>
        </p:sp>
      </p:grpSp>
      <p:pic>
        <p:nvPicPr>
          <p:cNvPr id="37" name="Gráfico 36" descr="Flecha derecha con relleno sólido">
            <a:extLst>
              <a:ext uri="{FF2B5EF4-FFF2-40B4-BE49-F238E27FC236}">
                <a16:creationId xmlns:a16="http://schemas.microsoft.com/office/drawing/2014/main" id="{BE9E6423-2599-2262-A30D-ECD4606DA0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5400000">
            <a:off x="1841268" y="3381912"/>
            <a:ext cx="657128" cy="657128"/>
          </a:xfrm>
          <a:prstGeom prst="rect">
            <a:avLst/>
          </a:prstGeom>
        </p:spPr>
      </p:pic>
      <p:sp>
        <p:nvSpPr>
          <p:cNvPr id="38" name="CuadroTexto 37">
            <a:extLst>
              <a:ext uri="{FF2B5EF4-FFF2-40B4-BE49-F238E27FC236}">
                <a16:creationId xmlns:a16="http://schemas.microsoft.com/office/drawing/2014/main" id="{1D88FF7C-273A-B80D-A51E-3C23A28BED87}"/>
              </a:ext>
            </a:extLst>
          </p:cNvPr>
          <p:cNvSpPr txBox="1"/>
          <p:nvPr/>
        </p:nvSpPr>
        <p:spPr>
          <a:xfrm>
            <a:off x="9155741" y="5801546"/>
            <a:ext cx="2422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GT"/>
            </a:defPPr>
            <a:lvl1pPr marL="285750" marR="0" lvl="0" indent="-285750" defTabSz="60958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 algn="ctr" defTabSz="609570">
              <a:buNone/>
              <a:defRPr/>
            </a:pPr>
            <a:r>
              <a:rPr lang="es-MX" sz="1600"/>
              <a:t>Riesgo en Operaciones de Comercio Exterior</a:t>
            </a:r>
          </a:p>
        </p:txBody>
      </p:sp>
      <p:pic>
        <p:nvPicPr>
          <p:cNvPr id="39" name="Gráfico 38" descr="Flecha derecha con relleno sólido">
            <a:extLst>
              <a:ext uri="{FF2B5EF4-FFF2-40B4-BE49-F238E27FC236}">
                <a16:creationId xmlns:a16="http://schemas.microsoft.com/office/drawing/2014/main" id="{7B8D6889-2CC7-FA53-5E06-636DFD809A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27623" y="4201963"/>
            <a:ext cx="785264" cy="785264"/>
          </a:xfrm>
          <a:prstGeom prst="rect">
            <a:avLst/>
          </a:prstGeom>
        </p:spPr>
      </p:pic>
      <p:grpSp>
        <p:nvGrpSpPr>
          <p:cNvPr id="40" name="Grupo 39">
            <a:extLst>
              <a:ext uri="{FF2B5EF4-FFF2-40B4-BE49-F238E27FC236}">
                <a16:creationId xmlns:a16="http://schemas.microsoft.com/office/drawing/2014/main" id="{71771492-4E9C-2DC8-C6F8-40626480116D}"/>
              </a:ext>
            </a:extLst>
          </p:cNvPr>
          <p:cNvGrpSpPr/>
          <p:nvPr/>
        </p:nvGrpSpPr>
        <p:grpSpPr>
          <a:xfrm>
            <a:off x="1241851" y="6055822"/>
            <a:ext cx="1919139" cy="746440"/>
            <a:chOff x="8785750" y="1865689"/>
            <a:chExt cx="2060092" cy="784799"/>
          </a:xfrm>
        </p:grpSpPr>
        <p:sp>
          <p:nvSpPr>
            <p:cNvPr id="41" name="Rectángulo 40">
              <a:extLst>
                <a:ext uri="{FF2B5EF4-FFF2-40B4-BE49-F238E27FC236}">
                  <a16:creationId xmlns:a16="http://schemas.microsoft.com/office/drawing/2014/main" id="{5C917CF4-4255-A5AE-0B95-BADF3E44B0CB}"/>
                </a:ext>
              </a:extLst>
            </p:cNvPr>
            <p:cNvSpPr/>
            <p:nvPr/>
          </p:nvSpPr>
          <p:spPr>
            <a:xfrm>
              <a:off x="9332760" y="1865689"/>
              <a:ext cx="1513082" cy="78479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wrap="square" rtlCol="0" anchor="ctr">
              <a:noAutofit/>
            </a:bodyPr>
            <a:lstStyle/>
            <a:p>
              <a:pPr algn="ctr" defTabSz="609570">
                <a:defRPr/>
              </a:pPr>
              <a:r>
                <a:rPr lang="es-MX" sz="1600" b="1">
                  <a:solidFill>
                    <a:srgbClr val="1F497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Facilitación</a:t>
              </a:r>
              <a:endParaRPr lang="es-GT" sz="1500" b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2" name="6 Imagen">
              <a:extLst>
                <a:ext uri="{FF2B5EF4-FFF2-40B4-BE49-F238E27FC236}">
                  <a16:creationId xmlns:a16="http://schemas.microsoft.com/office/drawing/2014/main" id="{22AF958D-F11A-062B-9652-CB4DFA05A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85750" y="2013538"/>
              <a:ext cx="606185" cy="606185"/>
            </a:xfrm>
            <a:prstGeom prst="rect">
              <a:avLst/>
            </a:prstGeom>
          </p:spPr>
        </p:pic>
      </p:grpSp>
      <p:sp>
        <p:nvSpPr>
          <p:cNvPr id="43" name="CuadroTexto 42">
            <a:extLst>
              <a:ext uri="{FF2B5EF4-FFF2-40B4-BE49-F238E27FC236}">
                <a16:creationId xmlns:a16="http://schemas.microsoft.com/office/drawing/2014/main" id="{D4B8B9F8-96F3-28A5-341F-63AA8BC1D90E}"/>
              </a:ext>
            </a:extLst>
          </p:cNvPr>
          <p:cNvSpPr txBox="1"/>
          <p:nvPr/>
        </p:nvSpPr>
        <p:spPr>
          <a:xfrm>
            <a:off x="3820035" y="6200242"/>
            <a:ext cx="2637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70">
              <a:defRPr/>
            </a:pPr>
            <a:r>
              <a:rPr lang="es-MX" sz="1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Capacitación, formación </a:t>
            </a:r>
            <a:br>
              <a:rPr lang="es-MX" sz="1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1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orientación</a:t>
            </a:r>
          </a:p>
        </p:txBody>
      </p:sp>
      <p:pic>
        <p:nvPicPr>
          <p:cNvPr id="44" name="Gráfico 43" descr="Flecha derecha con relleno sólido">
            <a:extLst>
              <a:ext uri="{FF2B5EF4-FFF2-40B4-BE49-F238E27FC236}">
                <a16:creationId xmlns:a16="http://schemas.microsoft.com/office/drawing/2014/main" id="{AF65F98D-5432-3E67-B5E0-3D52E593A4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5400000">
            <a:off x="1824808" y="5479844"/>
            <a:ext cx="657128" cy="657128"/>
          </a:xfrm>
          <a:prstGeom prst="rect">
            <a:avLst/>
          </a:prstGeom>
        </p:spPr>
      </p:pic>
      <p:sp>
        <p:nvSpPr>
          <p:cNvPr id="46" name="2 Rectángulo">
            <a:extLst>
              <a:ext uri="{FF2B5EF4-FFF2-40B4-BE49-F238E27FC236}">
                <a16:creationId xmlns:a16="http://schemas.microsoft.com/office/drawing/2014/main" id="{427BF7B4-F994-EEC7-3072-2A5C2ABBEC31}"/>
              </a:ext>
            </a:extLst>
          </p:cNvPr>
          <p:cNvSpPr/>
          <p:nvPr/>
        </p:nvSpPr>
        <p:spPr>
          <a:xfrm>
            <a:off x="819294" y="1539918"/>
            <a:ext cx="27665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49">
              <a:defRPr/>
            </a:pPr>
            <a:r>
              <a:rPr lang="es-ES_tradnl" b="1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IRE – IFI – IAC – IAD</a:t>
            </a:r>
          </a:p>
        </p:txBody>
      </p:sp>
      <p:sp>
        <p:nvSpPr>
          <p:cNvPr id="47" name="Rectángulo: esquinas redondeadas 46">
            <a:extLst>
              <a:ext uri="{FF2B5EF4-FFF2-40B4-BE49-F238E27FC236}">
                <a16:creationId xmlns:a16="http://schemas.microsoft.com/office/drawing/2014/main" id="{FD76155F-7EE0-92B5-ED88-68792E166651}"/>
              </a:ext>
            </a:extLst>
          </p:cNvPr>
          <p:cNvSpPr/>
          <p:nvPr/>
        </p:nvSpPr>
        <p:spPr>
          <a:xfrm>
            <a:off x="4270884" y="1712235"/>
            <a:ext cx="7175371" cy="159384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s-GT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F8047F4F-4B05-52EC-5C85-024CBCB739EE}"/>
              </a:ext>
            </a:extLst>
          </p:cNvPr>
          <p:cNvSpPr txBox="1"/>
          <p:nvPr/>
        </p:nvSpPr>
        <p:spPr>
          <a:xfrm>
            <a:off x="4331345" y="1757067"/>
            <a:ext cx="37322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GT"/>
            </a:defPPr>
            <a:lvl1pPr marL="285750" marR="0" lvl="0" indent="-285750" defTabSz="60958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i="0" u="none" strike="noStrike" cap="none" spc="0" normalizeH="0" baseline="0">
                <a:ln>
                  <a:noFill/>
                </a:ln>
                <a:solidFill>
                  <a:srgbClr val="14649B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buNone/>
            </a:pPr>
            <a:r>
              <a:rPr lang="es-MX" b="1" dirty="0">
                <a:solidFill>
                  <a:srgbClr val="002060"/>
                </a:solidFill>
              </a:rPr>
              <a:t>Análisis de información</a:t>
            </a:r>
          </a:p>
          <a:p>
            <a:r>
              <a:rPr lang="es-MX" dirty="0">
                <a:solidFill>
                  <a:srgbClr val="002060"/>
                </a:solidFill>
              </a:rPr>
              <a:t>Patrones de inscripción</a:t>
            </a:r>
          </a:p>
          <a:p>
            <a:r>
              <a:rPr lang="es-MX" dirty="0">
                <a:solidFill>
                  <a:srgbClr val="002060"/>
                </a:solidFill>
              </a:rPr>
              <a:t>Madurez de la empresa</a:t>
            </a:r>
          </a:p>
          <a:p>
            <a:r>
              <a:rPr lang="es-MX" dirty="0">
                <a:solidFill>
                  <a:srgbClr val="002060"/>
                </a:solidFill>
              </a:rPr>
              <a:t>Relacionamientos transaccionales y registrales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0B0CB3DC-56B2-7A55-49EC-125DF1A184F9}"/>
              </a:ext>
            </a:extLst>
          </p:cNvPr>
          <p:cNvSpPr txBox="1"/>
          <p:nvPr/>
        </p:nvSpPr>
        <p:spPr>
          <a:xfrm>
            <a:off x="8000618" y="1895563"/>
            <a:ext cx="33038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 defTabSz="609570">
              <a:buFont typeface="Arial" panose="020B0604020202020204" pitchFamily="34" charset="0"/>
              <a:buChar char="•"/>
              <a:defRPr/>
            </a:pPr>
            <a:r>
              <a:rPr lang="es-MX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Localización en domicilios fiscales</a:t>
            </a:r>
          </a:p>
          <a:p>
            <a:pPr marL="285744" indent="-285744" defTabSz="609570">
              <a:buFont typeface="Arial" panose="020B0604020202020204" pitchFamily="34" charset="0"/>
              <a:buChar char="•"/>
              <a:defRPr/>
            </a:pPr>
            <a:r>
              <a:rPr lang="es-MX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Generación de crédito fiscal para otras empresas</a:t>
            </a:r>
          </a:p>
        </p:txBody>
      </p:sp>
      <p:pic>
        <p:nvPicPr>
          <p:cNvPr id="50" name="Gráfico 49" descr="Flecha derecha con relleno sólido">
            <a:extLst>
              <a:ext uri="{FF2B5EF4-FFF2-40B4-BE49-F238E27FC236}">
                <a16:creationId xmlns:a16="http://schemas.microsoft.com/office/drawing/2014/main" id="{3EFD665E-7456-DF0F-5C18-2EB0D738FD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34768" y="6055106"/>
            <a:ext cx="785264" cy="785264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CBE398DF-0A89-BB95-3292-50ABAFA77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7697B-F58C-734F-B857-A762A8B9FE44}" type="slidenum">
              <a:rPr lang="es-GT" smtClean="0"/>
              <a:t>17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42918680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7CF78D-BC8D-9240-49E3-15B35E3D6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5018" y="289695"/>
            <a:ext cx="8597122" cy="884598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s-MX" sz="2000" dirty="0"/>
              <a:t>Plan Nacional de Aumento de la Base:</a:t>
            </a:r>
            <a:br>
              <a:rPr lang="es-MX" sz="2000" dirty="0"/>
            </a:br>
            <a:r>
              <a:rPr lang="es-MX" sz="2000" dirty="0"/>
              <a:t>- Control de Facturación por Municipio -</a:t>
            </a:r>
            <a:endParaRPr lang="es-GT" sz="2000" dirty="0"/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7D1C1319-BB35-C4FD-ED16-4B93656B14C6}"/>
              </a:ext>
            </a:extLst>
          </p:cNvPr>
          <p:cNvGrpSpPr/>
          <p:nvPr/>
        </p:nvGrpSpPr>
        <p:grpSpPr>
          <a:xfrm>
            <a:off x="942110" y="1639989"/>
            <a:ext cx="10326252" cy="5185538"/>
            <a:chOff x="366453" y="1025653"/>
            <a:chExt cx="11034997" cy="5420150"/>
          </a:xfrm>
        </p:grpSpPr>
        <p:pic>
          <p:nvPicPr>
            <p:cNvPr id="45" name="Picture 2">
              <a:extLst>
                <a:ext uri="{FF2B5EF4-FFF2-40B4-BE49-F238E27FC236}">
                  <a16:creationId xmlns:a16="http://schemas.microsoft.com/office/drawing/2014/main" id="{D09029D2-AE16-A331-83B4-1101D35A84A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77141" y="1025653"/>
              <a:ext cx="10924309" cy="5420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Rectángulo 50">
              <a:extLst>
                <a:ext uri="{FF2B5EF4-FFF2-40B4-BE49-F238E27FC236}">
                  <a16:creationId xmlns:a16="http://schemas.microsoft.com/office/drawing/2014/main" id="{35DCBC9D-461E-8D62-CF88-10E28D46D3E8}"/>
                </a:ext>
              </a:extLst>
            </p:cNvPr>
            <p:cNvSpPr/>
            <p:nvPr/>
          </p:nvSpPr>
          <p:spPr>
            <a:xfrm>
              <a:off x="564204" y="2227634"/>
              <a:ext cx="301558" cy="32416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419"/>
            </a:p>
          </p:txBody>
        </p:sp>
        <p:sp>
          <p:nvSpPr>
            <p:cNvPr id="52" name="Rectángulo 51">
              <a:extLst>
                <a:ext uri="{FF2B5EF4-FFF2-40B4-BE49-F238E27FC236}">
                  <a16:creationId xmlns:a16="http://schemas.microsoft.com/office/drawing/2014/main" id="{D261DDD5-F70B-531E-524A-91D08FA05DCA}"/>
                </a:ext>
              </a:extLst>
            </p:cNvPr>
            <p:cNvSpPr/>
            <p:nvPr/>
          </p:nvSpPr>
          <p:spPr>
            <a:xfrm>
              <a:off x="564204" y="3323155"/>
              <a:ext cx="2558375" cy="21927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419"/>
            </a:p>
          </p:txBody>
        </p:sp>
        <p:pic>
          <p:nvPicPr>
            <p:cNvPr id="53" name="Imagen 52">
              <a:extLst>
                <a:ext uri="{FF2B5EF4-FFF2-40B4-BE49-F238E27FC236}">
                  <a16:creationId xmlns:a16="http://schemas.microsoft.com/office/drawing/2014/main" id="{56EFDC80-421E-9DBE-C2B4-ED79FB458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6453" y="3625553"/>
              <a:ext cx="2810500" cy="695004"/>
            </a:xfrm>
            <a:prstGeom prst="rect">
              <a:avLst/>
            </a:prstGeom>
          </p:spPr>
        </p:pic>
      </p:grp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E5256E36-4DD0-0C59-5C6C-6CAB03B5B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7697B-F58C-734F-B857-A762A8B9FE44}" type="slidenum">
              <a:rPr lang="es-GT" smtClean="0"/>
              <a:t>18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41215788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7CF78D-BC8D-9240-49E3-15B35E3D6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3745" y="289695"/>
            <a:ext cx="8648395" cy="884598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s-MX" sz="2000" dirty="0"/>
              <a:t>Plan Nacional de Aumento de la Base:</a:t>
            </a:r>
            <a:br>
              <a:rPr lang="es-MX" sz="2000" dirty="0"/>
            </a:br>
            <a:r>
              <a:rPr lang="es-MX" sz="2000" dirty="0"/>
              <a:t>- Control de Fiscalización - FISEL -</a:t>
            </a:r>
            <a:endParaRPr lang="es-GT" sz="2000" dirty="0"/>
          </a:p>
        </p:txBody>
      </p:sp>
      <p:pic>
        <p:nvPicPr>
          <p:cNvPr id="6" name="Imagen 2">
            <a:extLst>
              <a:ext uri="{FF2B5EF4-FFF2-40B4-BE49-F238E27FC236}">
                <a16:creationId xmlns:a16="http://schemas.microsoft.com/office/drawing/2014/main" id="{1D789079-40B6-6355-6F08-30982A289D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7855" y="1626937"/>
            <a:ext cx="10271645" cy="5215581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E638C28-704F-C991-9DCC-4E3C7C6A6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0271" y="6356350"/>
            <a:ext cx="2743200" cy="365125"/>
          </a:xfrm>
        </p:spPr>
        <p:txBody>
          <a:bodyPr/>
          <a:lstStyle/>
          <a:p>
            <a:fld id="{50E7697B-F58C-734F-B857-A762A8B9FE44}" type="slidenum">
              <a:rPr lang="es-GT" smtClean="0"/>
              <a:t>19</a:t>
            </a:fld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838964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7CF78D-BC8D-9240-49E3-15B35E3D6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5567" y="367129"/>
            <a:ext cx="2401421" cy="613091"/>
          </a:xfrm>
        </p:spPr>
        <p:txBody>
          <a:bodyPr/>
          <a:lstStyle/>
          <a:p>
            <a:r>
              <a:rPr lang="es-MX"/>
              <a:t>Contenido</a:t>
            </a:r>
            <a:endParaRPr lang="es-GT"/>
          </a:p>
        </p:txBody>
      </p:sp>
      <p:grpSp>
        <p:nvGrpSpPr>
          <p:cNvPr id="4" name="Grupo 4">
            <a:extLst>
              <a:ext uri="{FF2B5EF4-FFF2-40B4-BE49-F238E27FC236}">
                <a16:creationId xmlns:a16="http://schemas.microsoft.com/office/drawing/2014/main" id="{FF83703D-3C20-981E-79E7-6C68FC37EB65}"/>
              </a:ext>
            </a:extLst>
          </p:cNvPr>
          <p:cNvGrpSpPr/>
          <p:nvPr/>
        </p:nvGrpSpPr>
        <p:grpSpPr>
          <a:xfrm>
            <a:off x="173708" y="2039329"/>
            <a:ext cx="2401421" cy="2790759"/>
            <a:chOff x="375869" y="2022895"/>
            <a:chExt cx="2401421" cy="2790759"/>
          </a:xfrm>
        </p:grpSpPr>
        <p:pic>
          <p:nvPicPr>
            <p:cNvPr id="5" name="Imagen 11">
              <a:extLst>
                <a:ext uri="{FF2B5EF4-FFF2-40B4-BE49-F238E27FC236}">
                  <a16:creationId xmlns:a16="http://schemas.microsoft.com/office/drawing/2014/main" id="{7202A95D-C73C-7C22-E711-25D3CB45A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5869" y="2022895"/>
              <a:ext cx="2401421" cy="2144428"/>
            </a:xfrm>
            <a:prstGeom prst="rect">
              <a:avLst/>
            </a:prstGeom>
          </p:spPr>
        </p:pic>
        <p:sp>
          <p:nvSpPr>
            <p:cNvPr id="6" name="CuadroTexto 38">
              <a:extLst>
                <a:ext uri="{FF2B5EF4-FFF2-40B4-BE49-F238E27FC236}">
                  <a16:creationId xmlns:a16="http://schemas.microsoft.com/office/drawing/2014/main" id="{9267EE4C-6A8F-048F-5C7C-76E837458E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1915" y="4167323"/>
              <a:ext cx="1695765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GT" altLang="es-GT" sz="1800" b="1" dirty="0">
                  <a:solidFill>
                    <a:srgbClr val="293C51"/>
                  </a:solidFill>
                  <a:latin typeface="Montserrat"/>
                  <a:cs typeface="Arial"/>
                </a:rPr>
                <a:t>Definición de Meta</a:t>
              </a:r>
            </a:p>
          </p:txBody>
        </p:sp>
      </p:grpSp>
      <p:grpSp>
        <p:nvGrpSpPr>
          <p:cNvPr id="7" name="Grupo 7">
            <a:extLst>
              <a:ext uri="{FF2B5EF4-FFF2-40B4-BE49-F238E27FC236}">
                <a16:creationId xmlns:a16="http://schemas.microsoft.com/office/drawing/2014/main" id="{55436EF7-06FA-7BFE-3EAA-FD0966ED98B8}"/>
              </a:ext>
            </a:extLst>
          </p:cNvPr>
          <p:cNvGrpSpPr/>
          <p:nvPr/>
        </p:nvGrpSpPr>
        <p:grpSpPr>
          <a:xfrm>
            <a:off x="2458249" y="2403520"/>
            <a:ext cx="2206389" cy="2426568"/>
            <a:chOff x="2568911" y="2387086"/>
            <a:chExt cx="2206389" cy="2426568"/>
          </a:xfrm>
        </p:grpSpPr>
        <p:pic>
          <p:nvPicPr>
            <p:cNvPr id="8" name="Imagen 15" descr="Imagen que contiene Logotipo&#10;&#10;Descripción generada automáticamente">
              <a:extLst>
                <a:ext uri="{FF2B5EF4-FFF2-40B4-BE49-F238E27FC236}">
                  <a16:creationId xmlns:a16="http://schemas.microsoft.com/office/drawing/2014/main" id="{83BCF701-DAE2-AF05-DC7C-EFFE96BEF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97995" y="2387086"/>
              <a:ext cx="2177305" cy="194272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CuadroTexto 38">
              <a:extLst>
                <a:ext uri="{FF2B5EF4-FFF2-40B4-BE49-F238E27FC236}">
                  <a16:creationId xmlns:a16="http://schemas.microsoft.com/office/drawing/2014/main" id="{723D4933-89DC-5DAC-4CB0-3C0B45EB2C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8911" y="4167323"/>
              <a:ext cx="218322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</a:pPr>
              <a:r>
                <a:rPr lang="es-GT" altLang="es-GT" sz="1800" b="1">
                  <a:solidFill>
                    <a:srgbClr val="293C51"/>
                  </a:solidFill>
                  <a:latin typeface="Montserrat"/>
                  <a:cs typeface="Arial"/>
                </a:rPr>
                <a:t>Estimaciones de recaudación</a:t>
              </a:r>
              <a:endParaRPr lang="es-ES" sz="2800">
                <a:solidFill>
                  <a:srgbClr val="293C51"/>
                </a:solidFill>
                <a:latin typeface="Montserrat"/>
              </a:endParaRPr>
            </a:p>
          </p:txBody>
        </p:sp>
      </p:grpSp>
      <p:grpSp>
        <p:nvGrpSpPr>
          <p:cNvPr id="10" name="Grupo 10">
            <a:extLst>
              <a:ext uri="{FF2B5EF4-FFF2-40B4-BE49-F238E27FC236}">
                <a16:creationId xmlns:a16="http://schemas.microsoft.com/office/drawing/2014/main" id="{82214CD5-A0F0-271B-532E-81600A817B08}"/>
              </a:ext>
            </a:extLst>
          </p:cNvPr>
          <p:cNvGrpSpPr/>
          <p:nvPr/>
        </p:nvGrpSpPr>
        <p:grpSpPr>
          <a:xfrm>
            <a:off x="4816278" y="2205131"/>
            <a:ext cx="2186582" cy="2624957"/>
            <a:chOff x="4927209" y="2188697"/>
            <a:chExt cx="2186582" cy="2624957"/>
          </a:xfrm>
        </p:grpSpPr>
        <p:pic>
          <p:nvPicPr>
            <p:cNvPr id="11" name="Imagen 35" descr="Icono&#10;&#10;Descripción generada automáticamente">
              <a:extLst>
                <a:ext uri="{FF2B5EF4-FFF2-40B4-BE49-F238E27FC236}">
                  <a16:creationId xmlns:a16="http://schemas.microsoft.com/office/drawing/2014/main" id="{6A226BA8-D24C-7008-F814-7FF4949C0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42943" y="2188697"/>
              <a:ext cx="2070848" cy="1853075"/>
            </a:xfrm>
            <a:prstGeom prst="rect">
              <a:avLst/>
            </a:prstGeom>
          </p:spPr>
        </p:pic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AF8BD5A9-29AC-5404-20CD-968683EDCB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27209" y="4167323"/>
              <a:ext cx="218322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</a:pPr>
              <a:r>
                <a:rPr lang="es-GT" altLang="es-GT" sz="1800" b="1">
                  <a:solidFill>
                    <a:srgbClr val="293C51"/>
                  </a:solidFill>
                  <a:latin typeface="Montserrat"/>
                  <a:cs typeface="Arial"/>
                </a:rPr>
                <a:t>Estrategias de</a:t>
              </a:r>
            </a:p>
            <a:p>
              <a:pPr algn="ctr">
                <a:spcBef>
                  <a:spcPct val="0"/>
                </a:spcBef>
                <a:buNone/>
              </a:pPr>
              <a:r>
                <a:rPr lang="es-GT" altLang="es-GT" sz="1800" b="1">
                  <a:solidFill>
                    <a:srgbClr val="293C51"/>
                  </a:solidFill>
                  <a:latin typeface="Montserrat"/>
                  <a:cs typeface="Arial"/>
                </a:rPr>
                <a:t>recaudación</a:t>
              </a:r>
            </a:p>
          </p:txBody>
        </p:sp>
      </p:grpSp>
      <p:grpSp>
        <p:nvGrpSpPr>
          <p:cNvPr id="13" name="Grupo 13">
            <a:extLst>
              <a:ext uri="{FF2B5EF4-FFF2-40B4-BE49-F238E27FC236}">
                <a16:creationId xmlns:a16="http://schemas.microsoft.com/office/drawing/2014/main" id="{27FAFD31-7D8E-3152-E1CF-CB949FEDFAE2}"/>
              </a:ext>
            </a:extLst>
          </p:cNvPr>
          <p:cNvGrpSpPr/>
          <p:nvPr/>
        </p:nvGrpSpPr>
        <p:grpSpPr>
          <a:xfrm>
            <a:off x="7234084" y="2403520"/>
            <a:ext cx="2212571" cy="2975091"/>
            <a:chOff x="7345015" y="2387086"/>
            <a:chExt cx="2212571" cy="2975091"/>
          </a:xfrm>
        </p:grpSpPr>
        <p:pic>
          <p:nvPicPr>
            <p:cNvPr id="14" name="Imagen 36" descr="Imagen que contiene Logotipo&#10;&#10;Descripción generada automáticamente">
              <a:extLst>
                <a:ext uri="{FF2B5EF4-FFF2-40B4-BE49-F238E27FC236}">
                  <a16:creationId xmlns:a16="http://schemas.microsoft.com/office/drawing/2014/main" id="{160EE1C1-7EED-B570-673E-996D6AE8B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45015" y="2387086"/>
              <a:ext cx="1998010" cy="1780237"/>
            </a:xfrm>
            <a:prstGeom prst="rect">
              <a:avLst/>
            </a:prstGeom>
          </p:spPr>
        </p:pic>
        <p:sp>
          <p:nvSpPr>
            <p:cNvPr id="15" name="CuadroTexto 38">
              <a:extLst>
                <a:ext uri="{FF2B5EF4-FFF2-40B4-BE49-F238E27FC236}">
                  <a16:creationId xmlns:a16="http://schemas.microsoft.com/office/drawing/2014/main" id="{FB76985B-105C-55A7-322C-6EB5F2DEA3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74366" y="4161848"/>
              <a:ext cx="2183220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</a:pPr>
              <a:r>
                <a:rPr lang="es-GT" altLang="es-GT" sz="1800" b="1">
                  <a:solidFill>
                    <a:srgbClr val="293C51"/>
                  </a:solidFill>
                  <a:latin typeface="Montserrat"/>
                  <a:cs typeface="Arial"/>
                </a:rPr>
                <a:t>Desafíos en el Contexto Nacional e Internacional</a:t>
              </a:r>
            </a:p>
          </p:txBody>
        </p:sp>
      </p:grpSp>
      <p:grpSp>
        <p:nvGrpSpPr>
          <p:cNvPr id="16" name="Grupo 16">
            <a:extLst>
              <a:ext uri="{FF2B5EF4-FFF2-40B4-BE49-F238E27FC236}">
                <a16:creationId xmlns:a16="http://schemas.microsoft.com/office/drawing/2014/main" id="{A469AA58-9A81-D24C-82E2-4E5D734BD1CA}"/>
              </a:ext>
            </a:extLst>
          </p:cNvPr>
          <p:cNvGrpSpPr/>
          <p:nvPr/>
        </p:nvGrpSpPr>
        <p:grpSpPr>
          <a:xfrm>
            <a:off x="9463318" y="2247250"/>
            <a:ext cx="2468656" cy="2582838"/>
            <a:chOff x="9574249" y="2230816"/>
            <a:chExt cx="2468656" cy="2582838"/>
          </a:xfrm>
        </p:grpSpPr>
        <p:pic>
          <p:nvPicPr>
            <p:cNvPr id="17" name="Imagen 37">
              <a:extLst>
                <a:ext uri="{FF2B5EF4-FFF2-40B4-BE49-F238E27FC236}">
                  <a16:creationId xmlns:a16="http://schemas.microsoft.com/office/drawing/2014/main" id="{0D5B30DB-AE9B-68A2-11EB-FA75A7CD4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74249" y="2230816"/>
              <a:ext cx="2468656" cy="2200457"/>
            </a:xfrm>
            <a:prstGeom prst="rect">
              <a:avLst/>
            </a:prstGeom>
          </p:spPr>
        </p:pic>
        <p:sp>
          <p:nvSpPr>
            <p:cNvPr id="18" name="CuadroTexto 38">
              <a:extLst>
                <a:ext uri="{FF2B5EF4-FFF2-40B4-BE49-F238E27FC236}">
                  <a16:creationId xmlns:a16="http://schemas.microsoft.com/office/drawing/2014/main" id="{E222BEF9-7EAA-E824-751C-49C27EA74C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21523" y="4167323"/>
              <a:ext cx="218322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</a:pPr>
              <a:r>
                <a:rPr lang="es-GT" altLang="es-GT" sz="1800" b="1">
                  <a:solidFill>
                    <a:srgbClr val="293C51"/>
                  </a:solidFill>
                  <a:latin typeface="Montserrat"/>
                  <a:cs typeface="Arial"/>
                </a:rPr>
                <a:t>Reflexiones</a:t>
              </a:r>
              <a:endParaRPr lang="es-ES" sz="2800">
                <a:solidFill>
                  <a:srgbClr val="293C51"/>
                </a:solidFill>
                <a:latin typeface="Montserrat"/>
                <a:cs typeface="Calibri" pitchFamily="34" charset="0"/>
              </a:endParaRPr>
            </a:p>
            <a:p>
              <a:pPr algn="ctr">
                <a:spcBef>
                  <a:spcPct val="0"/>
                </a:spcBef>
                <a:buNone/>
              </a:pPr>
              <a:r>
                <a:rPr lang="es-GT" altLang="es-GT" sz="1800" b="1">
                  <a:solidFill>
                    <a:srgbClr val="293C51"/>
                  </a:solidFill>
                  <a:latin typeface="Montserrat"/>
                  <a:cs typeface="Arial"/>
                </a:rPr>
                <a:t>finales</a:t>
              </a:r>
            </a:p>
          </p:txBody>
        </p:sp>
      </p:grpSp>
      <p:sp>
        <p:nvSpPr>
          <p:cNvPr id="19" name="25 Rectángulo">
            <a:extLst>
              <a:ext uri="{FF2B5EF4-FFF2-40B4-BE49-F238E27FC236}">
                <a16:creationId xmlns:a16="http://schemas.microsoft.com/office/drawing/2014/main" id="{A6945C11-4C13-1D63-D425-80B217776E27}"/>
              </a:ext>
            </a:extLst>
          </p:cNvPr>
          <p:cNvSpPr/>
          <p:nvPr/>
        </p:nvSpPr>
        <p:spPr>
          <a:xfrm>
            <a:off x="298443" y="5539226"/>
            <a:ext cx="2151953" cy="83099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 eaLnBrk="1" hangingPunct="1"/>
            <a:r>
              <a:rPr lang="es-ES" altLang="es-GT" sz="1600" b="1">
                <a:solidFill>
                  <a:srgbClr val="178CC5"/>
                </a:solidFill>
                <a:latin typeface="Montserrat"/>
                <a:cs typeface="Arial"/>
              </a:rPr>
              <a:t>Base Legal</a:t>
            </a:r>
          </a:p>
          <a:p>
            <a:pPr algn="ctr" eaLnBrk="1" hangingPunct="1"/>
            <a:r>
              <a:rPr lang="es-ES" altLang="es-GT" sz="1600" b="1">
                <a:solidFill>
                  <a:srgbClr val="178CC5"/>
                </a:solidFill>
                <a:latin typeface="Montserrat"/>
                <a:cs typeface="Arial"/>
              </a:rPr>
              <a:t>Escenario Macroeconómico </a:t>
            </a:r>
            <a:endParaRPr lang="es-GT" altLang="es-GT" sz="1600" b="1">
              <a:solidFill>
                <a:srgbClr val="178CC5"/>
              </a:solidFill>
              <a:latin typeface="Montserrat"/>
              <a:cs typeface="Arial"/>
            </a:endParaRPr>
          </a:p>
        </p:txBody>
      </p:sp>
      <p:sp>
        <p:nvSpPr>
          <p:cNvPr id="20" name="25 Rectángulo">
            <a:extLst>
              <a:ext uri="{FF2B5EF4-FFF2-40B4-BE49-F238E27FC236}">
                <a16:creationId xmlns:a16="http://schemas.microsoft.com/office/drawing/2014/main" id="{602AEB1B-7803-6EC5-3DBC-CE9BFC574EA3}"/>
              </a:ext>
            </a:extLst>
          </p:cNvPr>
          <p:cNvSpPr/>
          <p:nvPr/>
        </p:nvSpPr>
        <p:spPr>
          <a:xfrm>
            <a:off x="2481688" y="5539226"/>
            <a:ext cx="2159512" cy="5847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altLang="es-GT" sz="1600" b="1">
                <a:solidFill>
                  <a:srgbClr val="178CC5"/>
                </a:solidFill>
                <a:latin typeface="Montserrat"/>
                <a:cs typeface="Arial"/>
              </a:rPr>
              <a:t>Estimación</a:t>
            </a:r>
            <a:r>
              <a:rPr lang="es-ES" altLang="es-GT" sz="1600" b="1">
                <a:solidFill>
                  <a:srgbClr val="436AAF"/>
                </a:solidFill>
                <a:latin typeface="Montserrat"/>
                <a:cs typeface="Arial"/>
              </a:rPr>
              <a:t> </a:t>
            </a:r>
            <a:r>
              <a:rPr lang="es-ES" altLang="es-GT" sz="1600" b="1">
                <a:solidFill>
                  <a:srgbClr val="178CC5"/>
                </a:solidFill>
                <a:latin typeface="Montserrat"/>
                <a:cs typeface="Arial"/>
              </a:rPr>
              <a:t>cierre 2024-2025</a:t>
            </a:r>
          </a:p>
        </p:txBody>
      </p:sp>
      <p:sp>
        <p:nvSpPr>
          <p:cNvPr id="21" name="25 Rectángulo">
            <a:extLst>
              <a:ext uri="{FF2B5EF4-FFF2-40B4-BE49-F238E27FC236}">
                <a16:creationId xmlns:a16="http://schemas.microsoft.com/office/drawing/2014/main" id="{7C784C6D-C784-02F2-7502-05053188571E}"/>
              </a:ext>
            </a:extLst>
          </p:cNvPr>
          <p:cNvSpPr/>
          <p:nvPr/>
        </p:nvSpPr>
        <p:spPr>
          <a:xfrm>
            <a:off x="5060562" y="5539226"/>
            <a:ext cx="1694651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altLang="es-GT" sz="1600" b="1">
                <a:solidFill>
                  <a:srgbClr val="178CC5"/>
                </a:solidFill>
                <a:latin typeface="Montserrat"/>
                <a:cs typeface="Arial"/>
              </a:rPr>
              <a:t>Acciones SAT</a:t>
            </a:r>
            <a:endParaRPr lang="es-ES" sz="1600" b="1">
              <a:solidFill>
                <a:srgbClr val="178CC5"/>
              </a:solidFill>
              <a:latin typeface="Montserrat"/>
              <a:cs typeface="Arial"/>
            </a:endParaRPr>
          </a:p>
        </p:txBody>
      </p:sp>
      <p:sp>
        <p:nvSpPr>
          <p:cNvPr id="22" name="25 Rectángulo">
            <a:extLst>
              <a:ext uri="{FF2B5EF4-FFF2-40B4-BE49-F238E27FC236}">
                <a16:creationId xmlns:a16="http://schemas.microsoft.com/office/drawing/2014/main" id="{805B3AE3-E892-7F39-6EFD-A60F7F750BA0}"/>
              </a:ext>
            </a:extLst>
          </p:cNvPr>
          <p:cNvSpPr/>
          <p:nvPr/>
        </p:nvSpPr>
        <p:spPr>
          <a:xfrm>
            <a:off x="7493044" y="5539226"/>
            <a:ext cx="1694651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altLang="es-GT" sz="1600" b="1">
                <a:solidFill>
                  <a:srgbClr val="178CC5"/>
                </a:solidFill>
                <a:latin typeface="Montserrat"/>
                <a:cs typeface="Arial"/>
              </a:rPr>
              <a:t>Riesgos</a:t>
            </a:r>
            <a:endParaRPr lang="es-ES" sz="1600" b="1">
              <a:solidFill>
                <a:srgbClr val="178CC5"/>
              </a:solidFill>
              <a:latin typeface="Montserrat"/>
              <a:cs typeface="Arial"/>
            </a:endParaRPr>
          </a:p>
        </p:txBody>
      </p:sp>
      <p:sp>
        <p:nvSpPr>
          <p:cNvPr id="23" name="25 Rectángulo">
            <a:extLst>
              <a:ext uri="{FF2B5EF4-FFF2-40B4-BE49-F238E27FC236}">
                <a16:creationId xmlns:a16="http://schemas.microsoft.com/office/drawing/2014/main" id="{32856226-7E86-611E-A527-F20E3EE533D4}"/>
              </a:ext>
            </a:extLst>
          </p:cNvPr>
          <p:cNvSpPr/>
          <p:nvPr/>
        </p:nvSpPr>
        <p:spPr>
          <a:xfrm>
            <a:off x="9710312" y="5539226"/>
            <a:ext cx="2064859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altLang="es-GT" sz="1600" b="1">
                <a:solidFill>
                  <a:srgbClr val="178CC5"/>
                </a:solidFill>
                <a:latin typeface="Montserrat"/>
                <a:cs typeface="Arial"/>
              </a:rPr>
              <a:t>Consideraciones</a:t>
            </a:r>
            <a:endParaRPr lang="es-ES" sz="1600" b="1">
              <a:solidFill>
                <a:srgbClr val="178CC5"/>
              </a:solidFill>
              <a:latin typeface="Montserrat"/>
              <a:cs typeface="Arial"/>
            </a:endParaRP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16AC7D56-0A91-96DD-8099-64EDA81CC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7697B-F58C-734F-B857-A762A8B9FE44}" type="slidenum">
              <a:rPr lang="es-GT" smtClean="0"/>
              <a:t>2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1697694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FDB72D98-C549-06BA-1D8E-F49DCC80F91E}"/>
              </a:ext>
            </a:extLst>
          </p:cNvPr>
          <p:cNvSpPr txBox="1">
            <a:spLocks/>
          </p:cNvSpPr>
          <p:nvPr/>
        </p:nvSpPr>
        <p:spPr>
          <a:xfrm>
            <a:off x="3153745" y="289695"/>
            <a:ext cx="9038255" cy="8845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s-MX" sz="2000" dirty="0"/>
              <a:t>Reorganización de las unidades de fiscalización:</a:t>
            </a:r>
          </a:p>
          <a:p>
            <a:pPr>
              <a:lnSpc>
                <a:spcPct val="100000"/>
              </a:lnSpc>
            </a:pPr>
            <a:r>
              <a:rPr lang="es-MX" sz="2000" dirty="0"/>
              <a:t>Composición del Padrón de Contribuyentes Especiales 2024</a:t>
            </a:r>
          </a:p>
          <a:p>
            <a:pPr>
              <a:lnSpc>
                <a:spcPct val="100000"/>
              </a:lnSpc>
            </a:pPr>
            <a:r>
              <a:rPr lang="es-MX" sz="1600" b="0" dirty="0"/>
              <a:t>Cifras en cantidades y porcentajes</a:t>
            </a:r>
            <a:endParaRPr lang="es-GT" sz="1600" b="0" dirty="0"/>
          </a:p>
        </p:txBody>
      </p:sp>
      <p:sp>
        <p:nvSpPr>
          <p:cNvPr id="6" name="4 Rectángulo redondeado">
            <a:extLst>
              <a:ext uri="{FF2B5EF4-FFF2-40B4-BE49-F238E27FC236}">
                <a16:creationId xmlns:a16="http://schemas.microsoft.com/office/drawing/2014/main" id="{5A8F7D02-9294-3524-01A6-29DB1A3D0E3E}"/>
              </a:ext>
            </a:extLst>
          </p:cNvPr>
          <p:cNvSpPr/>
          <p:nvPr/>
        </p:nvSpPr>
        <p:spPr>
          <a:xfrm>
            <a:off x="10532962" y="2025570"/>
            <a:ext cx="1659038" cy="327334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"/>
            </a:endParaRPr>
          </a:p>
        </p:txBody>
      </p:sp>
      <p:graphicFrame>
        <p:nvGraphicFramePr>
          <p:cNvPr id="7" name="45 Tabla">
            <a:extLst>
              <a:ext uri="{FF2B5EF4-FFF2-40B4-BE49-F238E27FC236}">
                <a16:creationId xmlns:a16="http://schemas.microsoft.com/office/drawing/2014/main" id="{3402755E-58D7-5609-E02F-AF81A870D9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5294134"/>
              </p:ext>
            </p:extLst>
          </p:nvPr>
        </p:nvGraphicFramePr>
        <p:xfrm>
          <a:off x="1512276" y="1267776"/>
          <a:ext cx="7249855" cy="454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94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83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20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076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GT" sz="18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46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T" sz="2000" b="1" dirty="0">
                          <a:latin typeface="Gotham"/>
                        </a:rPr>
                        <a:t>Contribuyentes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T" sz="2000" b="1" dirty="0">
                          <a:latin typeface="Gotham"/>
                        </a:rPr>
                        <a:t>Aporte en la recaudación*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076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GT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Gotham"/>
                        </a:rPr>
                        <a:t>ESPECIALES GRANDES</a:t>
                      </a:r>
                    </a:p>
                  </a:txBody>
                  <a:tcPr marL="46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T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Gotham"/>
                        </a:rPr>
                        <a:t>897 </a:t>
                      </a:r>
                      <a:endParaRPr lang="es-GT" sz="2000" b="1" dirty="0">
                        <a:latin typeface="Gotham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T" sz="2000" b="1" dirty="0">
                          <a:solidFill>
                            <a:srgbClr val="0D8ECF"/>
                          </a:solidFill>
                          <a:latin typeface="Gotham"/>
                        </a:rPr>
                        <a:t>52.9%</a:t>
                      </a:r>
                      <a:endParaRPr lang="es-GT" sz="2000" b="1" dirty="0">
                        <a:latin typeface="Gotham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076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GT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Gotham"/>
                        </a:rPr>
                        <a:t>ESPECIALES MEDIANOS</a:t>
                      </a:r>
                    </a:p>
                  </a:txBody>
                  <a:tcPr marL="46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T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Gotham"/>
                        </a:rPr>
                        <a:t>1,778 </a:t>
                      </a:r>
                      <a:endParaRPr lang="es-GT" sz="2000" b="1" dirty="0">
                        <a:latin typeface="Gotham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GT" sz="2000" b="1" dirty="0">
                          <a:solidFill>
                            <a:srgbClr val="0D8ECF"/>
                          </a:solidFill>
                          <a:latin typeface="Gotham"/>
                        </a:rPr>
                        <a:t>18.7%</a:t>
                      </a:r>
                      <a:endParaRPr lang="en-US" sz="20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Gotham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076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GT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Gotham"/>
                        </a:rPr>
                        <a:t>ESPECIALES CENTRAL</a:t>
                      </a:r>
                    </a:p>
                  </a:txBody>
                  <a:tcPr marL="46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T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Gotham"/>
                        </a:rPr>
                        <a:t>1,341</a:t>
                      </a:r>
                      <a:endParaRPr lang="es-GT" sz="2000" b="1" dirty="0">
                        <a:latin typeface="Gotham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GT" sz="2000" b="1" dirty="0">
                          <a:solidFill>
                            <a:srgbClr val="0D8ECF"/>
                          </a:solidFill>
                          <a:latin typeface="Gotham"/>
                        </a:rPr>
                        <a:t>5.3%</a:t>
                      </a:r>
                      <a:endParaRPr lang="en-US" sz="2000" b="1" dirty="0">
                        <a:solidFill>
                          <a:srgbClr val="0D8ECF"/>
                        </a:solidFill>
                        <a:latin typeface="Gotham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076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GT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Gotham"/>
                        </a:rPr>
                        <a:t>ESPECIALES SUR</a:t>
                      </a:r>
                    </a:p>
                  </a:txBody>
                  <a:tcPr marL="46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T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Gotham"/>
                        </a:rPr>
                        <a:t>1,037  </a:t>
                      </a:r>
                      <a:endParaRPr lang="es-GT" sz="2000" b="1" dirty="0">
                        <a:latin typeface="Gotham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T" sz="2000" b="1" dirty="0">
                          <a:solidFill>
                            <a:srgbClr val="0D8ECF"/>
                          </a:solidFill>
                          <a:latin typeface="Gotham"/>
                        </a:rPr>
                        <a:t>1.3%</a:t>
                      </a:r>
                      <a:endParaRPr lang="es-GT" sz="2000" b="1" dirty="0">
                        <a:latin typeface="Gotham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076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GT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Gotham"/>
                        </a:rPr>
                        <a:t>ESPECIALES NORORIENTE</a:t>
                      </a:r>
                    </a:p>
                  </a:txBody>
                  <a:tcPr marL="46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T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Gotham"/>
                        </a:rPr>
                        <a:t> 1,010 </a:t>
                      </a:r>
                      <a:endParaRPr lang="es-GT" sz="2000" b="1" dirty="0">
                        <a:latin typeface="Gotham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GT" sz="2000" b="1" dirty="0">
                          <a:solidFill>
                            <a:srgbClr val="0D8ECF"/>
                          </a:solidFill>
                          <a:latin typeface="Gotham"/>
                        </a:rPr>
                        <a:t>0.8%</a:t>
                      </a:r>
                      <a:endParaRPr lang="en-US" sz="2000" b="1" dirty="0">
                        <a:solidFill>
                          <a:srgbClr val="0D8ECF"/>
                        </a:solidFill>
                        <a:latin typeface="Gotham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076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GT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Gotham"/>
                        </a:rPr>
                        <a:t>ESPECIALES OCCIDENTE</a:t>
                      </a:r>
                    </a:p>
                  </a:txBody>
                  <a:tcPr marL="46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T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Gotham"/>
                        </a:rPr>
                        <a:t>1,017 </a:t>
                      </a:r>
                      <a:endParaRPr lang="es-GT" sz="2000" b="1" dirty="0">
                        <a:latin typeface="Gotham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GT" sz="2000" b="1" dirty="0">
                          <a:solidFill>
                            <a:srgbClr val="0D8ECF"/>
                          </a:solidFill>
                          <a:latin typeface="Gotham"/>
                        </a:rPr>
                        <a:t>1.0%</a:t>
                      </a:r>
                      <a:endParaRPr lang="en-US" sz="2000" b="1" dirty="0">
                        <a:solidFill>
                          <a:srgbClr val="0D8ECF"/>
                        </a:solidFill>
                        <a:latin typeface="Gotham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Rectángulo 69">
            <a:extLst>
              <a:ext uri="{FF2B5EF4-FFF2-40B4-BE49-F238E27FC236}">
                <a16:creationId xmlns:a16="http://schemas.microsoft.com/office/drawing/2014/main" id="{C49D2A54-A910-9DF1-1318-3BB8A0C717D2}"/>
              </a:ext>
            </a:extLst>
          </p:cNvPr>
          <p:cNvSpPr/>
          <p:nvPr/>
        </p:nvSpPr>
        <p:spPr>
          <a:xfrm>
            <a:off x="4525417" y="5837949"/>
            <a:ext cx="1942058" cy="56263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otham"/>
            </a:endParaRPr>
          </a:p>
        </p:txBody>
      </p:sp>
      <p:sp>
        <p:nvSpPr>
          <p:cNvPr id="9" name="8 Rectángulo">
            <a:extLst>
              <a:ext uri="{FF2B5EF4-FFF2-40B4-BE49-F238E27FC236}">
                <a16:creationId xmlns:a16="http://schemas.microsoft.com/office/drawing/2014/main" id="{061324C3-4569-FA93-2D33-821D9B2AA68D}"/>
              </a:ext>
            </a:extLst>
          </p:cNvPr>
          <p:cNvSpPr/>
          <p:nvPr/>
        </p:nvSpPr>
        <p:spPr>
          <a:xfrm>
            <a:off x="7093523" y="5843218"/>
            <a:ext cx="12493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GT" sz="2400" b="1" i="0" u="none" strike="noStrike" kern="1200" cap="none" spc="0" normalizeH="0" baseline="0" noProof="0" dirty="0">
                <a:ln>
                  <a:noFill/>
                </a:ln>
                <a:solidFill>
                  <a:srgbClr val="0A73B4"/>
                </a:solidFill>
                <a:effectLst/>
                <a:uLnTx/>
                <a:uFillTx/>
                <a:latin typeface="Gotham"/>
              </a:rPr>
              <a:t>80.2%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A73B4"/>
              </a:solidFill>
              <a:effectLst/>
              <a:uLnTx/>
              <a:uFillTx/>
              <a:latin typeface="Gotham"/>
            </a:endParaRPr>
          </a:p>
        </p:txBody>
      </p:sp>
      <p:sp>
        <p:nvSpPr>
          <p:cNvPr id="10" name="15 Rectángulo">
            <a:extLst>
              <a:ext uri="{FF2B5EF4-FFF2-40B4-BE49-F238E27FC236}">
                <a16:creationId xmlns:a16="http://schemas.microsoft.com/office/drawing/2014/main" id="{34002B1C-30AB-6517-946F-230D790183EC}"/>
              </a:ext>
            </a:extLst>
          </p:cNvPr>
          <p:cNvSpPr/>
          <p:nvPr/>
        </p:nvSpPr>
        <p:spPr>
          <a:xfrm>
            <a:off x="4744069" y="5857654"/>
            <a:ext cx="15047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GT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"/>
              </a:rPr>
              <a:t> 7,080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"/>
            </a:endParaRPr>
          </a:p>
        </p:txBody>
      </p:sp>
      <p:sp>
        <p:nvSpPr>
          <p:cNvPr id="11" name="21 Rectángulo">
            <a:extLst>
              <a:ext uri="{FF2B5EF4-FFF2-40B4-BE49-F238E27FC236}">
                <a16:creationId xmlns:a16="http://schemas.microsoft.com/office/drawing/2014/main" id="{C0ABC8FA-AB15-506D-CAFD-18831456E506}"/>
              </a:ext>
            </a:extLst>
          </p:cNvPr>
          <p:cNvSpPr/>
          <p:nvPr/>
        </p:nvSpPr>
        <p:spPr>
          <a:xfrm>
            <a:off x="3153746" y="5870425"/>
            <a:ext cx="12550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GT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Gotham"/>
              </a:rPr>
              <a:t>TOTAL</a:t>
            </a:r>
            <a:endParaRPr kumimoji="0" lang="es-GT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"/>
            </a:endParaRPr>
          </a:p>
        </p:txBody>
      </p:sp>
      <p:sp>
        <p:nvSpPr>
          <p:cNvPr id="12" name="Elipse 32">
            <a:extLst>
              <a:ext uri="{FF2B5EF4-FFF2-40B4-BE49-F238E27FC236}">
                <a16:creationId xmlns:a16="http://schemas.microsoft.com/office/drawing/2014/main" id="{E48DE97C-8D9B-5DB1-FD07-1D0AC2D4DB6F}"/>
              </a:ext>
            </a:extLst>
          </p:cNvPr>
          <p:cNvSpPr/>
          <p:nvPr/>
        </p:nvSpPr>
        <p:spPr>
          <a:xfrm>
            <a:off x="1319381" y="3431218"/>
            <a:ext cx="356056" cy="356056"/>
          </a:xfrm>
          <a:prstGeom prst="ellipse">
            <a:avLst/>
          </a:prstGeom>
          <a:solidFill>
            <a:srgbClr val="6FCDE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"/>
            </a:endParaRPr>
          </a:p>
        </p:txBody>
      </p:sp>
      <p:grpSp>
        <p:nvGrpSpPr>
          <p:cNvPr id="13" name="Group 680">
            <a:extLst>
              <a:ext uri="{FF2B5EF4-FFF2-40B4-BE49-F238E27FC236}">
                <a16:creationId xmlns:a16="http://schemas.microsoft.com/office/drawing/2014/main" id="{994C1C95-B218-5C30-F973-073A54F29053}"/>
              </a:ext>
            </a:extLst>
          </p:cNvPr>
          <p:cNvGrpSpPr/>
          <p:nvPr/>
        </p:nvGrpSpPr>
        <p:grpSpPr>
          <a:xfrm>
            <a:off x="1426213" y="3504249"/>
            <a:ext cx="142393" cy="209994"/>
            <a:chOff x="3307355" y="2458206"/>
            <a:chExt cx="207480" cy="305980"/>
          </a:xfrm>
          <a:solidFill>
            <a:schemeClr val="bg1"/>
          </a:solidFill>
        </p:grpSpPr>
        <p:sp>
          <p:nvSpPr>
            <p:cNvPr id="14" name="Freeform 119">
              <a:extLst>
                <a:ext uri="{FF2B5EF4-FFF2-40B4-BE49-F238E27FC236}">
                  <a16:creationId xmlns:a16="http://schemas.microsoft.com/office/drawing/2014/main" id="{3E43B5C0-DC07-6D20-3E74-85FC67B711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78610" y="2529462"/>
              <a:ext cx="64969" cy="67064"/>
            </a:xfrm>
            <a:custGeom>
              <a:avLst/>
              <a:gdLst>
                <a:gd name="T0" fmla="*/ 56 w 56"/>
                <a:gd name="T1" fmla="*/ 28 h 56"/>
                <a:gd name="T2" fmla="*/ 28 w 56"/>
                <a:gd name="T3" fmla="*/ 0 h 56"/>
                <a:gd name="T4" fmla="*/ 0 w 56"/>
                <a:gd name="T5" fmla="*/ 28 h 56"/>
                <a:gd name="T6" fmla="*/ 28 w 56"/>
                <a:gd name="T7" fmla="*/ 56 h 56"/>
                <a:gd name="T8" fmla="*/ 56 w 56"/>
                <a:gd name="T9" fmla="*/ 28 h 56"/>
                <a:gd name="T10" fmla="*/ 8 w 56"/>
                <a:gd name="T11" fmla="*/ 28 h 56"/>
                <a:gd name="T12" fmla="*/ 28 w 56"/>
                <a:gd name="T13" fmla="*/ 8 h 56"/>
                <a:gd name="T14" fmla="*/ 48 w 56"/>
                <a:gd name="T15" fmla="*/ 28 h 56"/>
                <a:gd name="T16" fmla="*/ 28 w 56"/>
                <a:gd name="T17" fmla="*/ 48 h 56"/>
                <a:gd name="T18" fmla="*/ 8 w 56"/>
                <a:gd name="T19" fmla="*/ 2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6">
                  <a:moveTo>
                    <a:pt x="56" y="28"/>
                  </a:moveTo>
                  <a:cubicBezTo>
                    <a:pt x="56" y="12"/>
                    <a:pt x="43" y="0"/>
                    <a:pt x="28" y="0"/>
                  </a:cubicBezTo>
                  <a:cubicBezTo>
                    <a:pt x="12" y="0"/>
                    <a:pt x="0" y="12"/>
                    <a:pt x="0" y="28"/>
                  </a:cubicBezTo>
                  <a:cubicBezTo>
                    <a:pt x="0" y="43"/>
                    <a:pt x="12" y="56"/>
                    <a:pt x="28" y="56"/>
                  </a:cubicBezTo>
                  <a:cubicBezTo>
                    <a:pt x="43" y="56"/>
                    <a:pt x="56" y="43"/>
                    <a:pt x="56" y="28"/>
                  </a:cubicBezTo>
                  <a:close/>
                  <a:moveTo>
                    <a:pt x="8" y="28"/>
                  </a:moveTo>
                  <a:cubicBezTo>
                    <a:pt x="8" y="17"/>
                    <a:pt x="17" y="8"/>
                    <a:pt x="28" y="8"/>
                  </a:cubicBezTo>
                  <a:cubicBezTo>
                    <a:pt x="39" y="8"/>
                    <a:pt x="48" y="17"/>
                    <a:pt x="48" y="28"/>
                  </a:cubicBezTo>
                  <a:cubicBezTo>
                    <a:pt x="48" y="39"/>
                    <a:pt x="39" y="48"/>
                    <a:pt x="28" y="48"/>
                  </a:cubicBezTo>
                  <a:cubicBezTo>
                    <a:pt x="17" y="48"/>
                    <a:pt x="8" y="39"/>
                    <a:pt x="8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/>
              </a:endParaRPr>
            </a:p>
          </p:txBody>
        </p:sp>
        <p:sp>
          <p:nvSpPr>
            <p:cNvPr id="15" name="Freeform 120">
              <a:extLst>
                <a:ext uri="{FF2B5EF4-FFF2-40B4-BE49-F238E27FC236}">
                  <a16:creationId xmlns:a16="http://schemas.microsoft.com/office/drawing/2014/main" id="{C2E34773-A551-DD68-DFB3-45A4DF5963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7355" y="2458206"/>
              <a:ext cx="207480" cy="305980"/>
            </a:xfrm>
            <a:custGeom>
              <a:avLst/>
              <a:gdLst>
                <a:gd name="T0" fmla="*/ 87 w 176"/>
                <a:gd name="T1" fmla="*/ 258 h 258"/>
                <a:gd name="T2" fmla="*/ 90 w 176"/>
                <a:gd name="T3" fmla="*/ 254 h 258"/>
                <a:gd name="T4" fmla="*/ 176 w 176"/>
                <a:gd name="T5" fmla="*/ 91 h 258"/>
                <a:gd name="T6" fmla="*/ 88 w 176"/>
                <a:gd name="T7" fmla="*/ 0 h 258"/>
                <a:gd name="T8" fmla="*/ 0 w 176"/>
                <a:gd name="T9" fmla="*/ 91 h 258"/>
                <a:gd name="T10" fmla="*/ 84 w 176"/>
                <a:gd name="T11" fmla="*/ 254 h 258"/>
                <a:gd name="T12" fmla="*/ 87 w 176"/>
                <a:gd name="T13" fmla="*/ 258 h 258"/>
                <a:gd name="T14" fmla="*/ 88 w 176"/>
                <a:gd name="T15" fmla="*/ 8 h 258"/>
                <a:gd name="T16" fmla="*/ 168 w 176"/>
                <a:gd name="T17" fmla="*/ 91 h 258"/>
                <a:gd name="T18" fmla="*/ 87 w 176"/>
                <a:gd name="T19" fmla="*/ 246 h 258"/>
                <a:gd name="T20" fmla="*/ 8 w 176"/>
                <a:gd name="T21" fmla="*/ 91 h 258"/>
                <a:gd name="T22" fmla="*/ 88 w 176"/>
                <a:gd name="T23" fmla="*/ 8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" h="258">
                  <a:moveTo>
                    <a:pt x="87" y="258"/>
                  </a:moveTo>
                  <a:cubicBezTo>
                    <a:pt x="90" y="254"/>
                    <a:pt x="90" y="254"/>
                    <a:pt x="90" y="254"/>
                  </a:cubicBezTo>
                  <a:cubicBezTo>
                    <a:pt x="94" y="250"/>
                    <a:pt x="176" y="154"/>
                    <a:pt x="176" y="91"/>
                  </a:cubicBezTo>
                  <a:cubicBezTo>
                    <a:pt x="175" y="41"/>
                    <a:pt x="136" y="0"/>
                    <a:pt x="88" y="0"/>
                  </a:cubicBezTo>
                  <a:cubicBezTo>
                    <a:pt x="39" y="0"/>
                    <a:pt x="0" y="41"/>
                    <a:pt x="0" y="91"/>
                  </a:cubicBezTo>
                  <a:cubicBezTo>
                    <a:pt x="0" y="154"/>
                    <a:pt x="81" y="250"/>
                    <a:pt x="84" y="254"/>
                  </a:cubicBezTo>
                  <a:lnTo>
                    <a:pt x="87" y="258"/>
                  </a:lnTo>
                  <a:close/>
                  <a:moveTo>
                    <a:pt x="88" y="8"/>
                  </a:moveTo>
                  <a:cubicBezTo>
                    <a:pt x="131" y="8"/>
                    <a:pt x="167" y="45"/>
                    <a:pt x="168" y="91"/>
                  </a:cubicBezTo>
                  <a:cubicBezTo>
                    <a:pt x="168" y="144"/>
                    <a:pt x="102" y="227"/>
                    <a:pt x="87" y="246"/>
                  </a:cubicBezTo>
                  <a:cubicBezTo>
                    <a:pt x="72" y="227"/>
                    <a:pt x="8" y="144"/>
                    <a:pt x="8" y="91"/>
                  </a:cubicBezTo>
                  <a:cubicBezTo>
                    <a:pt x="8" y="45"/>
                    <a:pt x="43" y="8"/>
                    <a:pt x="8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/>
              </a:endParaRPr>
            </a:p>
          </p:txBody>
        </p:sp>
      </p:grpSp>
      <p:sp>
        <p:nvSpPr>
          <p:cNvPr id="16" name="Elipse 41">
            <a:extLst>
              <a:ext uri="{FF2B5EF4-FFF2-40B4-BE49-F238E27FC236}">
                <a16:creationId xmlns:a16="http://schemas.microsoft.com/office/drawing/2014/main" id="{C705B152-6C8A-49E9-8023-3CF0F2CF49FB}"/>
              </a:ext>
            </a:extLst>
          </p:cNvPr>
          <p:cNvSpPr/>
          <p:nvPr/>
        </p:nvSpPr>
        <p:spPr>
          <a:xfrm>
            <a:off x="1319381" y="4058074"/>
            <a:ext cx="356056" cy="356056"/>
          </a:xfrm>
          <a:prstGeom prst="ellipse">
            <a:avLst/>
          </a:prstGeom>
          <a:solidFill>
            <a:srgbClr val="30768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"/>
            </a:endParaRPr>
          </a:p>
        </p:txBody>
      </p:sp>
      <p:grpSp>
        <p:nvGrpSpPr>
          <p:cNvPr id="17" name="Group 680">
            <a:extLst>
              <a:ext uri="{FF2B5EF4-FFF2-40B4-BE49-F238E27FC236}">
                <a16:creationId xmlns:a16="http://schemas.microsoft.com/office/drawing/2014/main" id="{0A7A372D-A1A2-1E85-4FF8-BF3302DE63D7}"/>
              </a:ext>
            </a:extLst>
          </p:cNvPr>
          <p:cNvGrpSpPr/>
          <p:nvPr/>
        </p:nvGrpSpPr>
        <p:grpSpPr>
          <a:xfrm>
            <a:off x="1426213" y="4131105"/>
            <a:ext cx="142393" cy="209994"/>
            <a:chOff x="3307355" y="2458206"/>
            <a:chExt cx="207480" cy="305980"/>
          </a:xfrm>
          <a:solidFill>
            <a:schemeClr val="bg1"/>
          </a:solidFill>
        </p:grpSpPr>
        <p:sp>
          <p:nvSpPr>
            <p:cNvPr id="18" name="Freeform 119">
              <a:extLst>
                <a:ext uri="{FF2B5EF4-FFF2-40B4-BE49-F238E27FC236}">
                  <a16:creationId xmlns:a16="http://schemas.microsoft.com/office/drawing/2014/main" id="{26258834-B739-6A9C-AA1F-57D98B9871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78610" y="2529462"/>
              <a:ext cx="64969" cy="67064"/>
            </a:xfrm>
            <a:custGeom>
              <a:avLst/>
              <a:gdLst>
                <a:gd name="T0" fmla="*/ 56 w 56"/>
                <a:gd name="T1" fmla="*/ 28 h 56"/>
                <a:gd name="T2" fmla="*/ 28 w 56"/>
                <a:gd name="T3" fmla="*/ 0 h 56"/>
                <a:gd name="T4" fmla="*/ 0 w 56"/>
                <a:gd name="T5" fmla="*/ 28 h 56"/>
                <a:gd name="T6" fmla="*/ 28 w 56"/>
                <a:gd name="T7" fmla="*/ 56 h 56"/>
                <a:gd name="T8" fmla="*/ 56 w 56"/>
                <a:gd name="T9" fmla="*/ 28 h 56"/>
                <a:gd name="T10" fmla="*/ 8 w 56"/>
                <a:gd name="T11" fmla="*/ 28 h 56"/>
                <a:gd name="T12" fmla="*/ 28 w 56"/>
                <a:gd name="T13" fmla="*/ 8 h 56"/>
                <a:gd name="T14" fmla="*/ 48 w 56"/>
                <a:gd name="T15" fmla="*/ 28 h 56"/>
                <a:gd name="T16" fmla="*/ 28 w 56"/>
                <a:gd name="T17" fmla="*/ 48 h 56"/>
                <a:gd name="T18" fmla="*/ 8 w 56"/>
                <a:gd name="T19" fmla="*/ 2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6">
                  <a:moveTo>
                    <a:pt x="56" y="28"/>
                  </a:moveTo>
                  <a:cubicBezTo>
                    <a:pt x="56" y="12"/>
                    <a:pt x="43" y="0"/>
                    <a:pt x="28" y="0"/>
                  </a:cubicBezTo>
                  <a:cubicBezTo>
                    <a:pt x="12" y="0"/>
                    <a:pt x="0" y="12"/>
                    <a:pt x="0" y="28"/>
                  </a:cubicBezTo>
                  <a:cubicBezTo>
                    <a:pt x="0" y="43"/>
                    <a:pt x="12" y="56"/>
                    <a:pt x="28" y="56"/>
                  </a:cubicBezTo>
                  <a:cubicBezTo>
                    <a:pt x="43" y="56"/>
                    <a:pt x="56" y="43"/>
                    <a:pt x="56" y="28"/>
                  </a:cubicBezTo>
                  <a:close/>
                  <a:moveTo>
                    <a:pt x="8" y="28"/>
                  </a:moveTo>
                  <a:cubicBezTo>
                    <a:pt x="8" y="17"/>
                    <a:pt x="17" y="8"/>
                    <a:pt x="28" y="8"/>
                  </a:cubicBezTo>
                  <a:cubicBezTo>
                    <a:pt x="39" y="8"/>
                    <a:pt x="48" y="17"/>
                    <a:pt x="48" y="28"/>
                  </a:cubicBezTo>
                  <a:cubicBezTo>
                    <a:pt x="48" y="39"/>
                    <a:pt x="39" y="48"/>
                    <a:pt x="28" y="48"/>
                  </a:cubicBezTo>
                  <a:cubicBezTo>
                    <a:pt x="17" y="48"/>
                    <a:pt x="8" y="39"/>
                    <a:pt x="8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/>
              </a:endParaRPr>
            </a:p>
          </p:txBody>
        </p:sp>
        <p:sp>
          <p:nvSpPr>
            <p:cNvPr id="19" name="Freeform 120">
              <a:extLst>
                <a:ext uri="{FF2B5EF4-FFF2-40B4-BE49-F238E27FC236}">
                  <a16:creationId xmlns:a16="http://schemas.microsoft.com/office/drawing/2014/main" id="{B7F6A3DD-38A3-6DE1-EC95-E9ED8FE5DA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7355" y="2458206"/>
              <a:ext cx="207480" cy="305980"/>
            </a:xfrm>
            <a:custGeom>
              <a:avLst/>
              <a:gdLst>
                <a:gd name="T0" fmla="*/ 87 w 176"/>
                <a:gd name="T1" fmla="*/ 258 h 258"/>
                <a:gd name="T2" fmla="*/ 90 w 176"/>
                <a:gd name="T3" fmla="*/ 254 h 258"/>
                <a:gd name="T4" fmla="*/ 176 w 176"/>
                <a:gd name="T5" fmla="*/ 91 h 258"/>
                <a:gd name="T6" fmla="*/ 88 w 176"/>
                <a:gd name="T7" fmla="*/ 0 h 258"/>
                <a:gd name="T8" fmla="*/ 0 w 176"/>
                <a:gd name="T9" fmla="*/ 91 h 258"/>
                <a:gd name="T10" fmla="*/ 84 w 176"/>
                <a:gd name="T11" fmla="*/ 254 h 258"/>
                <a:gd name="T12" fmla="*/ 87 w 176"/>
                <a:gd name="T13" fmla="*/ 258 h 258"/>
                <a:gd name="T14" fmla="*/ 88 w 176"/>
                <a:gd name="T15" fmla="*/ 8 h 258"/>
                <a:gd name="T16" fmla="*/ 168 w 176"/>
                <a:gd name="T17" fmla="*/ 91 h 258"/>
                <a:gd name="T18" fmla="*/ 87 w 176"/>
                <a:gd name="T19" fmla="*/ 246 h 258"/>
                <a:gd name="T20" fmla="*/ 8 w 176"/>
                <a:gd name="T21" fmla="*/ 91 h 258"/>
                <a:gd name="T22" fmla="*/ 88 w 176"/>
                <a:gd name="T23" fmla="*/ 8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" h="258">
                  <a:moveTo>
                    <a:pt x="87" y="258"/>
                  </a:moveTo>
                  <a:cubicBezTo>
                    <a:pt x="90" y="254"/>
                    <a:pt x="90" y="254"/>
                    <a:pt x="90" y="254"/>
                  </a:cubicBezTo>
                  <a:cubicBezTo>
                    <a:pt x="94" y="250"/>
                    <a:pt x="176" y="154"/>
                    <a:pt x="176" y="91"/>
                  </a:cubicBezTo>
                  <a:cubicBezTo>
                    <a:pt x="175" y="41"/>
                    <a:pt x="136" y="0"/>
                    <a:pt x="88" y="0"/>
                  </a:cubicBezTo>
                  <a:cubicBezTo>
                    <a:pt x="39" y="0"/>
                    <a:pt x="0" y="41"/>
                    <a:pt x="0" y="91"/>
                  </a:cubicBezTo>
                  <a:cubicBezTo>
                    <a:pt x="0" y="154"/>
                    <a:pt x="81" y="250"/>
                    <a:pt x="84" y="254"/>
                  </a:cubicBezTo>
                  <a:lnTo>
                    <a:pt x="87" y="258"/>
                  </a:lnTo>
                  <a:close/>
                  <a:moveTo>
                    <a:pt x="88" y="8"/>
                  </a:moveTo>
                  <a:cubicBezTo>
                    <a:pt x="131" y="8"/>
                    <a:pt x="167" y="45"/>
                    <a:pt x="168" y="91"/>
                  </a:cubicBezTo>
                  <a:cubicBezTo>
                    <a:pt x="168" y="144"/>
                    <a:pt x="102" y="227"/>
                    <a:pt x="87" y="246"/>
                  </a:cubicBezTo>
                  <a:cubicBezTo>
                    <a:pt x="72" y="227"/>
                    <a:pt x="8" y="144"/>
                    <a:pt x="8" y="91"/>
                  </a:cubicBezTo>
                  <a:cubicBezTo>
                    <a:pt x="8" y="45"/>
                    <a:pt x="43" y="8"/>
                    <a:pt x="8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/>
              </a:endParaRPr>
            </a:p>
          </p:txBody>
        </p:sp>
      </p:grpSp>
      <p:sp>
        <p:nvSpPr>
          <p:cNvPr id="20" name="Elipse 45">
            <a:extLst>
              <a:ext uri="{FF2B5EF4-FFF2-40B4-BE49-F238E27FC236}">
                <a16:creationId xmlns:a16="http://schemas.microsoft.com/office/drawing/2014/main" id="{64013FF1-80CB-0B20-323A-7A9E0430B560}"/>
              </a:ext>
            </a:extLst>
          </p:cNvPr>
          <p:cNvSpPr/>
          <p:nvPr/>
        </p:nvSpPr>
        <p:spPr>
          <a:xfrm>
            <a:off x="1319381" y="4690225"/>
            <a:ext cx="356056" cy="356056"/>
          </a:xfrm>
          <a:prstGeom prst="ellipse">
            <a:avLst/>
          </a:prstGeom>
          <a:solidFill>
            <a:srgbClr val="2E548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"/>
            </a:endParaRPr>
          </a:p>
        </p:txBody>
      </p:sp>
      <p:grpSp>
        <p:nvGrpSpPr>
          <p:cNvPr id="21" name="Group 680">
            <a:extLst>
              <a:ext uri="{FF2B5EF4-FFF2-40B4-BE49-F238E27FC236}">
                <a16:creationId xmlns:a16="http://schemas.microsoft.com/office/drawing/2014/main" id="{327B93A3-7847-5C70-7199-163E1D7E4393}"/>
              </a:ext>
            </a:extLst>
          </p:cNvPr>
          <p:cNvGrpSpPr/>
          <p:nvPr/>
        </p:nvGrpSpPr>
        <p:grpSpPr>
          <a:xfrm>
            <a:off x="1426213" y="4763256"/>
            <a:ext cx="142393" cy="209994"/>
            <a:chOff x="3307355" y="2458206"/>
            <a:chExt cx="207480" cy="305980"/>
          </a:xfrm>
          <a:solidFill>
            <a:schemeClr val="bg1"/>
          </a:solidFill>
        </p:grpSpPr>
        <p:sp>
          <p:nvSpPr>
            <p:cNvPr id="22" name="Freeform 119">
              <a:extLst>
                <a:ext uri="{FF2B5EF4-FFF2-40B4-BE49-F238E27FC236}">
                  <a16:creationId xmlns:a16="http://schemas.microsoft.com/office/drawing/2014/main" id="{14D65C55-8227-E374-F0BE-7FF28B60E2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78610" y="2529462"/>
              <a:ext cx="64969" cy="67064"/>
            </a:xfrm>
            <a:custGeom>
              <a:avLst/>
              <a:gdLst>
                <a:gd name="T0" fmla="*/ 56 w 56"/>
                <a:gd name="T1" fmla="*/ 28 h 56"/>
                <a:gd name="T2" fmla="*/ 28 w 56"/>
                <a:gd name="T3" fmla="*/ 0 h 56"/>
                <a:gd name="T4" fmla="*/ 0 w 56"/>
                <a:gd name="T5" fmla="*/ 28 h 56"/>
                <a:gd name="T6" fmla="*/ 28 w 56"/>
                <a:gd name="T7" fmla="*/ 56 h 56"/>
                <a:gd name="T8" fmla="*/ 56 w 56"/>
                <a:gd name="T9" fmla="*/ 28 h 56"/>
                <a:gd name="T10" fmla="*/ 8 w 56"/>
                <a:gd name="T11" fmla="*/ 28 h 56"/>
                <a:gd name="T12" fmla="*/ 28 w 56"/>
                <a:gd name="T13" fmla="*/ 8 h 56"/>
                <a:gd name="T14" fmla="*/ 48 w 56"/>
                <a:gd name="T15" fmla="*/ 28 h 56"/>
                <a:gd name="T16" fmla="*/ 28 w 56"/>
                <a:gd name="T17" fmla="*/ 48 h 56"/>
                <a:gd name="T18" fmla="*/ 8 w 56"/>
                <a:gd name="T19" fmla="*/ 2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6">
                  <a:moveTo>
                    <a:pt x="56" y="28"/>
                  </a:moveTo>
                  <a:cubicBezTo>
                    <a:pt x="56" y="12"/>
                    <a:pt x="43" y="0"/>
                    <a:pt x="28" y="0"/>
                  </a:cubicBezTo>
                  <a:cubicBezTo>
                    <a:pt x="12" y="0"/>
                    <a:pt x="0" y="12"/>
                    <a:pt x="0" y="28"/>
                  </a:cubicBezTo>
                  <a:cubicBezTo>
                    <a:pt x="0" y="43"/>
                    <a:pt x="12" y="56"/>
                    <a:pt x="28" y="56"/>
                  </a:cubicBezTo>
                  <a:cubicBezTo>
                    <a:pt x="43" y="56"/>
                    <a:pt x="56" y="43"/>
                    <a:pt x="56" y="28"/>
                  </a:cubicBezTo>
                  <a:close/>
                  <a:moveTo>
                    <a:pt x="8" y="28"/>
                  </a:moveTo>
                  <a:cubicBezTo>
                    <a:pt x="8" y="17"/>
                    <a:pt x="17" y="8"/>
                    <a:pt x="28" y="8"/>
                  </a:cubicBezTo>
                  <a:cubicBezTo>
                    <a:pt x="39" y="8"/>
                    <a:pt x="48" y="17"/>
                    <a:pt x="48" y="28"/>
                  </a:cubicBezTo>
                  <a:cubicBezTo>
                    <a:pt x="48" y="39"/>
                    <a:pt x="39" y="48"/>
                    <a:pt x="28" y="48"/>
                  </a:cubicBezTo>
                  <a:cubicBezTo>
                    <a:pt x="17" y="48"/>
                    <a:pt x="8" y="39"/>
                    <a:pt x="8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/>
              </a:endParaRPr>
            </a:p>
          </p:txBody>
        </p:sp>
        <p:sp>
          <p:nvSpPr>
            <p:cNvPr id="23" name="Freeform 120">
              <a:extLst>
                <a:ext uri="{FF2B5EF4-FFF2-40B4-BE49-F238E27FC236}">
                  <a16:creationId xmlns:a16="http://schemas.microsoft.com/office/drawing/2014/main" id="{4AEA7C8B-AD08-1180-7764-C49ACB013A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7355" y="2458206"/>
              <a:ext cx="207480" cy="305980"/>
            </a:xfrm>
            <a:custGeom>
              <a:avLst/>
              <a:gdLst>
                <a:gd name="T0" fmla="*/ 87 w 176"/>
                <a:gd name="T1" fmla="*/ 258 h 258"/>
                <a:gd name="T2" fmla="*/ 90 w 176"/>
                <a:gd name="T3" fmla="*/ 254 h 258"/>
                <a:gd name="T4" fmla="*/ 176 w 176"/>
                <a:gd name="T5" fmla="*/ 91 h 258"/>
                <a:gd name="T6" fmla="*/ 88 w 176"/>
                <a:gd name="T7" fmla="*/ 0 h 258"/>
                <a:gd name="T8" fmla="*/ 0 w 176"/>
                <a:gd name="T9" fmla="*/ 91 h 258"/>
                <a:gd name="T10" fmla="*/ 84 w 176"/>
                <a:gd name="T11" fmla="*/ 254 h 258"/>
                <a:gd name="T12" fmla="*/ 87 w 176"/>
                <a:gd name="T13" fmla="*/ 258 h 258"/>
                <a:gd name="T14" fmla="*/ 88 w 176"/>
                <a:gd name="T15" fmla="*/ 8 h 258"/>
                <a:gd name="T16" fmla="*/ 168 w 176"/>
                <a:gd name="T17" fmla="*/ 91 h 258"/>
                <a:gd name="T18" fmla="*/ 87 w 176"/>
                <a:gd name="T19" fmla="*/ 246 h 258"/>
                <a:gd name="T20" fmla="*/ 8 w 176"/>
                <a:gd name="T21" fmla="*/ 91 h 258"/>
                <a:gd name="T22" fmla="*/ 88 w 176"/>
                <a:gd name="T23" fmla="*/ 8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" h="258">
                  <a:moveTo>
                    <a:pt x="87" y="258"/>
                  </a:moveTo>
                  <a:cubicBezTo>
                    <a:pt x="90" y="254"/>
                    <a:pt x="90" y="254"/>
                    <a:pt x="90" y="254"/>
                  </a:cubicBezTo>
                  <a:cubicBezTo>
                    <a:pt x="94" y="250"/>
                    <a:pt x="176" y="154"/>
                    <a:pt x="176" y="91"/>
                  </a:cubicBezTo>
                  <a:cubicBezTo>
                    <a:pt x="175" y="41"/>
                    <a:pt x="136" y="0"/>
                    <a:pt x="88" y="0"/>
                  </a:cubicBezTo>
                  <a:cubicBezTo>
                    <a:pt x="39" y="0"/>
                    <a:pt x="0" y="41"/>
                    <a:pt x="0" y="91"/>
                  </a:cubicBezTo>
                  <a:cubicBezTo>
                    <a:pt x="0" y="154"/>
                    <a:pt x="81" y="250"/>
                    <a:pt x="84" y="254"/>
                  </a:cubicBezTo>
                  <a:lnTo>
                    <a:pt x="87" y="258"/>
                  </a:lnTo>
                  <a:close/>
                  <a:moveTo>
                    <a:pt x="88" y="8"/>
                  </a:moveTo>
                  <a:cubicBezTo>
                    <a:pt x="131" y="8"/>
                    <a:pt x="167" y="45"/>
                    <a:pt x="168" y="91"/>
                  </a:cubicBezTo>
                  <a:cubicBezTo>
                    <a:pt x="168" y="144"/>
                    <a:pt x="102" y="227"/>
                    <a:pt x="87" y="246"/>
                  </a:cubicBezTo>
                  <a:cubicBezTo>
                    <a:pt x="72" y="227"/>
                    <a:pt x="8" y="144"/>
                    <a:pt x="8" y="91"/>
                  </a:cubicBezTo>
                  <a:cubicBezTo>
                    <a:pt x="8" y="45"/>
                    <a:pt x="43" y="8"/>
                    <a:pt x="8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/>
              </a:endParaRPr>
            </a:p>
          </p:txBody>
        </p:sp>
      </p:grpSp>
      <p:sp>
        <p:nvSpPr>
          <p:cNvPr id="24" name="Elipse 49">
            <a:extLst>
              <a:ext uri="{FF2B5EF4-FFF2-40B4-BE49-F238E27FC236}">
                <a16:creationId xmlns:a16="http://schemas.microsoft.com/office/drawing/2014/main" id="{9CDDCB5A-F848-F5ED-9FC7-3DA9848734B3}"/>
              </a:ext>
            </a:extLst>
          </p:cNvPr>
          <p:cNvSpPr/>
          <p:nvPr/>
        </p:nvSpPr>
        <p:spPr>
          <a:xfrm>
            <a:off x="1319381" y="5329977"/>
            <a:ext cx="356056" cy="35605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"/>
            </a:endParaRPr>
          </a:p>
        </p:txBody>
      </p:sp>
      <p:grpSp>
        <p:nvGrpSpPr>
          <p:cNvPr id="25" name="Group 680">
            <a:extLst>
              <a:ext uri="{FF2B5EF4-FFF2-40B4-BE49-F238E27FC236}">
                <a16:creationId xmlns:a16="http://schemas.microsoft.com/office/drawing/2014/main" id="{8E48F6F1-E540-D5F3-8DCB-159F0916B2D7}"/>
              </a:ext>
            </a:extLst>
          </p:cNvPr>
          <p:cNvGrpSpPr/>
          <p:nvPr/>
        </p:nvGrpSpPr>
        <p:grpSpPr>
          <a:xfrm>
            <a:off x="1426213" y="5403008"/>
            <a:ext cx="142393" cy="209994"/>
            <a:chOff x="3307355" y="2458206"/>
            <a:chExt cx="207480" cy="305980"/>
          </a:xfrm>
          <a:solidFill>
            <a:schemeClr val="bg1"/>
          </a:solidFill>
        </p:grpSpPr>
        <p:sp>
          <p:nvSpPr>
            <p:cNvPr id="26" name="Freeform 119">
              <a:extLst>
                <a:ext uri="{FF2B5EF4-FFF2-40B4-BE49-F238E27FC236}">
                  <a16:creationId xmlns:a16="http://schemas.microsoft.com/office/drawing/2014/main" id="{1EB871D5-EA5D-1966-D9B8-9B27704ABA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78610" y="2529462"/>
              <a:ext cx="64969" cy="67064"/>
            </a:xfrm>
            <a:custGeom>
              <a:avLst/>
              <a:gdLst>
                <a:gd name="T0" fmla="*/ 56 w 56"/>
                <a:gd name="T1" fmla="*/ 28 h 56"/>
                <a:gd name="T2" fmla="*/ 28 w 56"/>
                <a:gd name="T3" fmla="*/ 0 h 56"/>
                <a:gd name="T4" fmla="*/ 0 w 56"/>
                <a:gd name="T5" fmla="*/ 28 h 56"/>
                <a:gd name="T6" fmla="*/ 28 w 56"/>
                <a:gd name="T7" fmla="*/ 56 h 56"/>
                <a:gd name="T8" fmla="*/ 56 w 56"/>
                <a:gd name="T9" fmla="*/ 28 h 56"/>
                <a:gd name="T10" fmla="*/ 8 w 56"/>
                <a:gd name="T11" fmla="*/ 28 h 56"/>
                <a:gd name="T12" fmla="*/ 28 w 56"/>
                <a:gd name="T13" fmla="*/ 8 h 56"/>
                <a:gd name="T14" fmla="*/ 48 w 56"/>
                <a:gd name="T15" fmla="*/ 28 h 56"/>
                <a:gd name="T16" fmla="*/ 28 w 56"/>
                <a:gd name="T17" fmla="*/ 48 h 56"/>
                <a:gd name="T18" fmla="*/ 8 w 56"/>
                <a:gd name="T19" fmla="*/ 2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6">
                  <a:moveTo>
                    <a:pt x="56" y="28"/>
                  </a:moveTo>
                  <a:cubicBezTo>
                    <a:pt x="56" y="12"/>
                    <a:pt x="43" y="0"/>
                    <a:pt x="28" y="0"/>
                  </a:cubicBezTo>
                  <a:cubicBezTo>
                    <a:pt x="12" y="0"/>
                    <a:pt x="0" y="12"/>
                    <a:pt x="0" y="28"/>
                  </a:cubicBezTo>
                  <a:cubicBezTo>
                    <a:pt x="0" y="43"/>
                    <a:pt x="12" y="56"/>
                    <a:pt x="28" y="56"/>
                  </a:cubicBezTo>
                  <a:cubicBezTo>
                    <a:pt x="43" y="56"/>
                    <a:pt x="56" y="43"/>
                    <a:pt x="56" y="28"/>
                  </a:cubicBezTo>
                  <a:close/>
                  <a:moveTo>
                    <a:pt x="8" y="28"/>
                  </a:moveTo>
                  <a:cubicBezTo>
                    <a:pt x="8" y="17"/>
                    <a:pt x="17" y="8"/>
                    <a:pt x="28" y="8"/>
                  </a:cubicBezTo>
                  <a:cubicBezTo>
                    <a:pt x="39" y="8"/>
                    <a:pt x="48" y="17"/>
                    <a:pt x="48" y="28"/>
                  </a:cubicBezTo>
                  <a:cubicBezTo>
                    <a:pt x="48" y="39"/>
                    <a:pt x="39" y="48"/>
                    <a:pt x="28" y="48"/>
                  </a:cubicBezTo>
                  <a:cubicBezTo>
                    <a:pt x="17" y="48"/>
                    <a:pt x="8" y="39"/>
                    <a:pt x="8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/>
              </a:endParaRPr>
            </a:p>
          </p:txBody>
        </p:sp>
        <p:sp>
          <p:nvSpPr>
            <p:cNvPr id="27" name="Freeform 120">
              <a:extLst>
                <a:ext uri="{FF2B5EF4-FFF2-40B4-BE49-F238E27FC236}">
                  <a16:creationId xmlns:a16="http://schemas.microsoft.com/office/drawing/2014/main" id="{1EC58D01-825E-39C9-7E9F-4DD4E7A84B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7355" y="2458206"/>
              <a:ext cx="207480" cy="305980"/>
            </a:xfrm>
            <a:custGeom>
              <a:avLst/>
              <a:gdLst>
                <a:gd name="T0" fmla="*/ 87 w 176"/>
                <a:gd name="T1" fmla="*/ 258 h 258"/>
                <a:gd name="T2" fmla="*/ 90 w 176"/>
                <a:gd name="T3" fmla="*/ 254 h 258"/>
                <a:gd name="T4" fmla="*/ 176 w 176"/>
                <a:gd name="T5" fmla="*/ 91 h 258"/>
                <a:gd name="T6" fmla="*/ 88 w 176"/>
                <a:gd name="T7" fmla="*/ 0 h 258"/>
                <a:gd name="T8" fmla="*/ 0 w 176"/>
                <a:gd name="T9" fmla="*/ 91 h 258"/>
                <a:gd name="T10" fmla="*/ 84 w 176"/>
                <a:gd name="T11" fmla="*/ 254 h 258"/>
                <a:gd name="T12" fmla="*/ 87 w 176"/>
                <a:gd name="T13" fmla="*/ 258 h 258"/>
                <a:gd name="T14" fmla="*/ 88 w 176"/>
                <a:gd name="T15" fmla="*/ 8 h 258"/>
                <a:gd name="T16" fmla="*/ 168 w 176"/>
                <a:gd name="T17" fmla="*/ 91 h 258"/>
                <a:gd name="T18" fmla="*/ 87 w 176"/>
                <a:gd name="T19" fmla="*/ 246 h 258"/>
                <a:gd name="T20" fmla="*/ 8 w 176"/>
                <a:gd name="T21" fmla="*/ 91 h 258"/>
                <a:gd name="T22" fmla="*/ 88 w 176"/>
                <a:gd name="T23" fmla="*/ 8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" h="258">
                  <a:moveTo>
                    <a:pt x="87" y="258"/>
                  </a:moveTo>
                  <a:cubicBezTo>
                    <a:pt x="90" y="254"/>
                    <a:pt x="90" y="254"/>
                    <a:pt x="90" y="254"/>
                  </a:cubicBezTo>
                  <a:cubicBezTo>
                    <a:pt x="94" y="250"/>
                    <a:pt x="176" y="154"/>
                    <a:pt x="176" y="91"/>
                  </a:cubicBezTo>
                  <a:cubicBezTo>
                    <a:pt x="175" y="41"/>
                    <a:pt x="136" y="0"/>
                    <a:pt x="88" y="0"/>
                  </a:cubicBezTo>
                  <a:cubicBezTo>
                    <a:pt x="39" y="0"/>
                    <a:pt x="0" y="41"/>
                    <a:pt x="0" y="91"/>
                  </a:cubicBezTo>
                  <a:cubicBezTo>
                    <a:pt x="0" y="154"/>
                    <a:pt x="81" y="250"/>
                    <a:pt x="84" y="254"/>
                  </a:cubicBezTo>
                  <a:lnTo>
                    <a:pt x="87" y="258"/>
                  </a:lnTo>
                  <a:close/>
                  <a:moveTo>
                    <a:pt x="88" y="8"/>
                  </a:moveTo>
                  <a:cubicBezTo>
                    <a:pt x="131" y="8"/>
                    <a:pt x="167" y="45"/>
                    <a:pt x="168" y="91"/>
                  </a:cubicBezTo>
                  <a:cubicBezTo>
                    <a:pt x="168" y="144"/>
                    <a:pt x="102" y="227"/>
                    <a:pt x="87" y="246"/>
                  </a:cubicBezTo>
                  <a:cubicBezTo>
                    <a:pt x="72" y="227"/>
                    <a:pt x="8" y="144"/>
                    <a:pt x="8" y="91"/>
                  </a:cubicBezTo>
                  <a:cubicBezTo>
                    <a:pt x="8" y="45"/>
                    <a:pt x="43" y="8"/>
                    <a:pt x="8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/>
              </a:endParaRPr>
            </a:p>
          </p:txBody>
        </p:sp>
      </p:grpSp>
      <p:grpSp>
        <p:nvGrpSpPr>
          <p:cNvPr id="28" name="Grupo 4">
            <a:extLst>
              <a:ext uri="{FF2B5EF4-FFF2-40B4-BE49-F238E27FC236}">
                <a16:creationId xmlns:a16="http://schemas.microsoft.com/office/drawing/2014/main" id="{33307807-A792-A005-7A3A-DAFF98E0C7BE}"/>
              </a:ext>
            </a:extLst>
          </p:cNvPr>
          <p:cNvGrpSpPr/>
          <p:nvPr/>
        </p:nvGrpSpPr>
        <p:grpSpPr>
          <a:xfrm>
            <a:off x="9272102" y="2298263"/>
            <a:ext cx="2521719" cy="2727961"/>
            <a:chOff x="3282951" y="712032"/>
            <a:chExt cx="4113224" cy="4322961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pic>
          <p:nvPicPr>
            <p:cNvPr id="29" name="Imagen 5">
              <a:extLst>
                <a:ext uri="{FF2B5EF4-FFF2-40B4-BE49-F238E27FC236}">
                  <a16:creationId xmlns:a16="http://schemas.microsoft.com/office/drawing/2014/main" id="{5DB4228A-FCE1-3C2A-9E8C-A2BE164513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27313" y="712032"/>
              <a:ext cx="3268862" cy="3604913"/>
            </a:xfrm>
            <a:prstGeom prst="rect">
              <a:avLst/>
            </a:prstGeom>
          </p:spPr>
        </p:pic>
        <p:pic>
          <p:nvPicPr>
            <p:cNvPr id="30" name="Imagen 6">
              <a:extLst>
                <a:ext uri="{FF2B5EF4-FFF2-40B4-BE49-F238E27FC236}">
                  <a16:creationId xmlns:a16="http://schemas.microsoft.com/office/drawing/2014/main" id="{3AE64BB8-C085-D43A-8B91-1240A16ECF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3282951" y="2572983"/>
              <a:ext cx="1863557" cy="1680256"/>
            </a:xfrm>
            <a:prstGeom prst="rect">
              <a:avLst/>
            </a:prstGeom>
          </p:spPr>
        </p:pic>
        <p:pic>
          <p:nvPicPr>
            <p:cNvPr id="31" name="Imagen 7">
              <a:extLst>
                <a:ext uri="{FF2B5EF4-FFF2-40B4-BE49-F238E27FC236}">
                  <a16:creationId xmlns:a16="http://schemas.microsoft.com/office/drawing/2014/main" id="{8362F28D-F1A1-3889-2DE0-FD1ECFA1E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34549" y="3530400"/>
              <a:ext cx="1374755" cy="977603"/>
            </a:xfrm>
            <a:prstGeom prst="rect">
              <a:avLst/>
            </a:prstGeom>
          </p:spPr>
        </p:pic>
        <p:pic>
          <p:nvPicPr>
            <p:cNvPr id="32" name="Imagen 9">
              <a:extLst>
                <a:ext uri="{FF2B5EF4-FFF2-40B4-BE49-F238E27FC236}">
                  <a16:creationId xmlns:a16="http://schemas.microsoft.com/office/drawing/2014/main" id="{186F77DE-AF67-18B3-F800-812D28A51B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54892" y="3981014"/>
              <a:ext cx="2734235" cy="1053979"/>
            </a:xfrm>
            <a:prstGeom prst="rect">
              <a:avLst/>
            </a:prstGeom>
          </p:spPr>
        </p:pic>
      </p:grpSp>
      <p:sp>
        <p:nvSpPr>
          <p:cNvPr id="33" name="7 Elipse">
            <a:extLst>
              <a:ext uri="{FF2B5EF4-FFF2-40B4-BE49-F238E27FC236}">
                <a16:creationId xmlns:a16="http://schemas.microsoft.com/office/drawing/2014/main" id="{4C2A6625-60BA-F7FB-C0B2-1ABA5C55392B}"/>
              </a:ext>
            </a:extLst>
          </p:cNvPr>
          <p:cNvSpPr/>
          <p:nvPr/>
        </p:nvSpPr>
        <p:spPr>
          <a:xfrm>
            <a:off x="1318094" y="2120235"/>
            <a:ext cx="358631" cy="35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"/>
            </a:endParaRPr>
          </a:p>
        </p:txBody>
      </p:sp>
      <p:sp>
        <p:nvSpPr>
          <p:cNvPr id="34" name="49 Elipse">
            <a:extLst>
              <a:ext uri="{FF2B5EF4-FFF2-40B4-BE49-F238E27FC236}">
                <a16:creationId xmlns:a16="http://schemas.microsoft.com/office/drawing/2014/main" id="{00D5842C-C828-5538-C29A-5C1C2ACCE09D}"/>
              </a:ext>
            </a:extLst>
          </p:cNvPr>
          <p:cNvSpPr/>
          <p:nvPr/>
        </p:nvSpPr>
        <p:spPr>
          <a:xfrm>
            <a:off x="1318094" y="2714752"/>
            <a:ext cx="358631" cy="35605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"/>
            </a:endParaRPr>
          </a:p>
        </p:txBody>
      </p:sp>
      <p:sp>
        <p:nvSpPr>
          <p:cNvPr id="35" name="Freeform 107">
            <a:extLst>
              <a:ext uri="{FF2B5EF4-FFF2-40B4-BE49-F238E27FC236}">
                <a16:creationId xmlns:a16="http://schemas.microsoft.com/office/drawing/2014/main" id="{8836F8B4-DDB4-958F-F253-55F289EB9329}"/>
              </a:ext>
            </a:extLst>
          </p:cNvPr>
          <p:cNvSpPr>
            <a:spLocks noEditPoints="1"/>
          </p:cNvSpPr>
          <p:nvPr/>
        </p:nvSpPr>
        <p:spPr bwMode="auto">
          <a:xfrm>
            <a:off x="1377394" y="2139878"/>
            <a:ext cx="240030" cy="316770"/>
          </a:xfrm>
          <a:custGeom>
            <a:avLst/>
            <a:gdLst>
              <a:gd name="T0" fmla="*/ 234 w 245"/>
              <a:gd name="T1" fmla="*/ 281 h 306"/>
              <a:gd name="T2" fmla="*/ 167 w 245"/>
              <a:gd name="T3" fmla="*/ 303 h 306"/>
              <a:gd name="T4" fmla="*/ 79 w 245"/>
              <a:gd name="T5" fmla="*/ 303 h 306"/>
              <a:gd name="T6" fmla="*/ 11 w 245"/>
              <a:gd name="T7" fmla="*/ 281 h 306"/>
              <a:gd name="T8" fmla="*/ 6 w 245"/>
              <a:gd name="T9" fmla="*/ 246 h 306"/>
              <a:gd name="T10" fmla="*/ 42 w 245"/>
              <a:gd name="T11" fmla="*/ 227 h 306"/>
              <a:gd name="T12" fmla="*/ 73 w 245"/>
              <a:gd name="T13" fmla="*/ 223 h 306"/>
              <a:gd name="T14" fmla="*/ 76 w 245"/>
              <a:gd name="T15" fmla="*/ 239 h 306"/>
              <a:gd name="T16" fmla="*/ 51 w 245"/>
              <a:gd name="T17" fmla="*/ 247 h 306"/>
              <a:gd name="T18" fmla="*/ 29 w 245"/>
              <a:gd name="T19" fmla="*/ 256 h 306"/>
              <a:gd name="T20" fmla="*/ 23 w 245"/>
              <a:gd name="T21" fmla="*/ 261 h 306"/>
              <a:gd name="T22" fmla="*/ 40 w 245"/>
              <a:gd name="T23" fmla="*/ 272 h 306"/>
              <a:gd name="T24" fmla="*/ 88 w 245"/>
              <a:gd name="T25" fmla="*/ 282 h 306"/>
              <a:gd name="T26" fmla="*/ 158 w 245"/>
              <a:gd name="T27" fmla="*/ 282 h 306"/>
              <a:gd name="T28" fmla="*/ 205 w 245"/>
              <a:gd name="T29" fmla="*/ 272 h 306"/>
              <a:gd name="T30" fmla="*/ 223 w 245"/>
              <a:gd name="T31" fmla="*/ 261 h 306"/>
              <a:gd name="T32" fmla="*/ 217 w 245"/>
              <a:gd name="T33" fmla="*/ 256 h 306"/>
              <a:gd name="T34" fmla="*/ 195 w 245"/>
              <a:gd name="T35" fmla="*/ 247 h 306"/>
              <a:gd name="T36" fmla="*/ 169 w 245"/>
              <a:gd name="T37" fmla="*/ 239 h 306"/>
              <a:gd name="T38" fmla="*/ 172 w 245"/>
              <a:gd name="T39" fmla="*/ 223 h 306"/>
              <a:gd name="T40" fmla="*/ 203 w 245"/>
              <a:gd name="T41" fmla="*/ 227 h 306"/>
              <a:gd name="T42" fmla="*/ 239 w 245"/>
              <a:gd name="T43" fmla="*/ 246 h 306"/>
              <a:gd name="T44" fmla="*/ 178 w 245"/>
              <a:gd name="T45" fmla="*/ 106 h 306"/>
              <a:gd name="T46" fmla="*/ 175 w 245"/>
              <a:gd name="T47" fmla="*/ 180 h 306"/>
              <a:gd name="T48" fmla="*/ 156 w 245"/>
              <a:gd name="T49" fmla="*/ 183 h 306"/>
              <a:gd name="T50" fmla="*/ 153 w 245"/>
              <a:gd name="T51" fmla="*/ 258 h 306"/>
              <a:gd name="T52" fmla="*/ 100 w 245"/>
              <a:gd name="T53" fmla="*/ 261 h 306"/>
              <a:gd name="T54" fmla="*/ 89 w 245"/>
              <a:gd name="T55" fmla="*/ 250 h 306"/>
              <a:gd name="T56" fmla="*/ 78 w 245"/>
              <a:gd name="T57" fmla="*/ 183 h 306"/>
              <a:gd name="T58" fmla="*/ 67 w 245"/>
              <a:gd name="T59" fmla="*/ 172 h 306"/>
              <a:gd name="T60" fmla="*/ 74 w 245"/>
              <a:gd name="T61" fmla="*/ 90 h 306"/>
              <a:gd name="T62" fmla="*/ 156 w 245"/>
              <a:gd name="T63" fmla="*/ 83 h 306"/>
              <a:gd name="T64" fmla="*/ 178 w 245"/>
              <a:gd name="T65" fmla="*/ 106 h 306"/>
              <a:gd name="T66" fmla="*/ 150 w 245"/>
              <a:gd name="T67" fmla="*/ 66 h 306"/>
              <a:gd name="T68" fmla="*/ 95 w 245"/>
              <a:gd name="T69" fmla="*/ 66 h 306"/>
              <a:gd name="T70" fmla="*/ 95 w 245"/>
              <a:gd name="T71" fmla="*/ 11 h 306"/>
              <a:gd name="T72" fmla="*/ 150 w 245"/>
              <a:gd name="T73" fmla="*/ 11 h 3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45" h="306">
                <a:moveTo>
                  <a:pt x="245" y="261"/>
                </a:moveTo>
                <a:cubicBezTo>
                  <a:pt x="245" y="269"/>
                  <a:pt x="242" y="275"/>
                  <a:pt x="234" y="281"/>
                </a:cubicBezTo>
                <a:cubicBezTo>
                  <a:pt x="227" y="287"/>
                  <a:pt x="218" y="292"/>
                  <a:pt x="206" y="295"/>
                </a:cubicBezTo>
                <a:cubicBezTo>
                  <a:pt x="194" y="299"/>
                  <a:pt x="181" y="301"/>
                  <a:pt x="167" y="303"/>
                </a:cubicBezTo>
                <a:cubicBezTo>
                  <a:pt x="153" y="305"/>
                  <a:pt x="138" y="306"/>
                  <a:pt x="123" y="306"/>
                </a:cubicBezTo>
                <a:cubicBezTo>
                  <a:pt x="108" y="306"/>
                  <a:pt x="93" y="305"/>
                  <a:pt x="79" y="303"/>
                </a:cubicBezTo>
                <a:cubicBezTo>
                  <a:pt x="64" y="301"/>
                  <a:pt x="51" y="299"/>
                  <a:pt x="39" y="295"/>
                </a:cubicBezTo>
                <a:cubicBezTo>
                  <a:pt x="28" y="292"/>
                  <a:pt x="18" y="287"/>
                  <a:pt x="11" y="281"/>
                </a:cubicBezTo>
                <a:cubicBezTo>
                  <a:pt x="4" y="275"/>
                  <a:pt x="0" y="269"/>
                  <a:pt x="0" y="261"/>
                </a:cubicBezTo>
                <a:cubicBezTo>
                  <a:pt x="0" y="256"/>
                  <a:pt x="2" y="250"/>
                  <a:pt x="6" y="246"/>
                </a:cubicBezTo>
                <a:cubicBezTo>
                  <a:pt x="10" y="241"/>
                  <a:pt x="15" y="237"/>
                  <a:pt x="22" y="234"/>
                </a:cubicBezTo>
                <a:cubicBezTo>
                  <a:pt x="29" y="231"/>
                  <a:pt x="35" y="229"/>
                  <a:pt x="42" y="227"/>
                </a:cubicBezTo>
                <a:cubicBezTo>
                  <a:pt x="49" y="225"/>
                  <a:pt x="57" y="223"/>
                  <a:pt x="65" y="221"/>
                </a:cubicBezTo>
                <a:cubicBezTo>
                  <a:pt x="68" y="221"/>
                  <a:pt x="71" y="222"/>
                  <a:pt x="73" y="223"/>
                </a:cubicBezTo>
                <a:cubicBezTo>
                  <a:pt x="76" y="225"/>
                  <a:pt x="78" y="228"/>
                  <a:pt x="78" y="231"/>
                </a:cubicBezTo>
                <a:cubicBezTo>
                  <a:pt x="79" y="234"/>
                  <a:pt x="78" y="236"/>
                  <a:pt x="76" y="239"/>
                </a:cubicBezTo>
                <a:cubicBezTo>
                  <a:pt x="74" y="241"/>
                  <a:pt x="72" y="243"/>
                  <a:pt x="69" y="243"/>
                </a:cubicBezTo>
                <a:cubicBezTo>
                  <a:pt x="62" y="245"/>
                  <a:pt x="56" y="246"/>
                  <a:pt x="51" y="247"/>
                </a:cubicBezTo>
                <a:cubicBezTo>
                  <a:pt x="45" y="249"/>
                  <a:pt x="41" y="251"/>
                  <a:pt x="37" y="252"/>
                </a:cubicBezTo>
                <a:cubicBezTo>
                  <a:pt x="34" y="253"/>
                  <a:pt x="31" y="255"/>
                  <a:pt x="29" y="256"/>
                </a:cubicBezTo>
                <a:cubicBezTo>
                  <a:pt x="26" y="257"/>
                  <a:pt x="25" y="258"/>
                  <a:pt x="24" y="259"/>
                </a:cubicBezTo>
                <a:cubicBezTo>
                  <a:pt x="23" y="260"/>
                  <a:pt x="23" y="261"/>
                  <a:pt x="23" y="261"/>
                </a:cubicBezTo>
                <a:cubicBezTo>
                  <a:pt x="23" y="263"/>
                  <a:pt x="24" y="264"/>
                  <a:pt x="27" y="266"/>
                </a:cubicBezTo>
                <a:cubicBezTo>
                  <a:pt x="30" y="268"/>
                  <a:pt x="34" y="270"/>
                  <a:pt x="40" y="272"/>
                </a:cubicBezTo>
                <a:cubicBezTo>
                  <a:pt x="46" y="274"/>
                  <a:pt x="52" y="276"/>
                  <a:pt x="60" y="277"/>
                </a:cubicBezTo>
                <a:cubicBezTo>
                  <a:pt x="67" y="279"/>
                  <a:pt x="77" y="281"/>
                  <a:pt x="88" y="282"/>
                </a:cubicBezTo>
                <a:cubicBezTo>
                  <a:pt x="99" y="283"/>
                  <a:pt x="110" y="284"/>
                  <a:pt x="123" y="284"/>
                </a:cubicBezTo>
                <a:cubicBezTo>
                  <a:pt x="135" y="284"/>
                  <a:pt x="147" y="283"/>
                  <a:pt x="158" y="282"/>
                </a:cubicBezTo>
                <a:cubicBezTo>
                  <a:pt x="169" y="281"/>
                  <a:pt x="178" y="279"/>
                  <a:pt x="186" y="277"/>
                </a:cubicBezTo>
                <a:cubicBezTo>
                  <a:pt x="193" y="276"/>
                  <a:pt x="200" y="274"/>
                  <a:pt x="205" y="272"/>
                </a:cubicBezTo>
                <a:cubicBezTo>
                  <a:pt x="211" y="270"/>
                  <a:pt x="215" y="268"/>
                  <a:pt x="218" y="266"/>
                </a:cubicBezTo>
                <a:cubicBezTo>
                  <a:pt x="221" y="264"/>
                  <a:pt x="223" y="263"/>
                  <a:pt x="223" y="261"/>
                </a:cubicBezTo>
                <a:cubicBezTo>
                  <a:pt x="223" y="261"/>
                  <a:pt x="222" y="260"/>
                  <a:pt x="221" y="259"/>
                </a:cubicBezTo>
                <a:cubicBezTo>
                  <a:pt x="221" y="258"/>
                  <a:pt x="219" y="257"/>
                  <a:pt x="217" y="256"/>
                </a:cubicBezTo>
                <a:cubicBezTo>
                  <a:pt x="214" y="255"/>
                  <a:pt x="211" y="253"/>
                  <a:pt x="208" y="252"/>
                </a:cubicBezTo>
                <a:cubicBezTo>
                  <a:pt x="205" y="250"/>
                  <a:pt x="200" y="249"/>
                  <a:pt x="195" y="247"/>
                </a:cubicBezTo>
                <a:cubicBezTo>
                  <a:pt x="189" y="246"/>
                  <a:pt x="183" y="245"/>
                  <a:pt x="176" y="243"/>
                </a:cubicBezTo>
                <a:cubicBezTo>
                  <a:pt x="173" y="243"/>
                  <a:pt x="171" y="241"/>
                  <a:pt x="169" y="239"/>
                </a:cubicBezTo>
                <a:cubicBezTo>
                  <a:pt x="167" y="236"/>
                  <a:pt x="167" y="234"/>
                  <a:pt x="167" y="231"/>
                </a:cubicBezTo>
                <a:cubicBezTo>
                  <a:pt x="168" y="228"/>
                  <a:pt x="169" y="225"/>
                  <a:pt x="172" y="223"/>
                </a:cubicBezTo>
                <a:cubicBezTo>
                  <a:pt x="174" y="222"/>
                  <a:pt x="177" y="221"/>
                  <a:pt x="180" y="221"/>
                </a:cubicBezTo>
                <a:cubicBezTo>
                  <a:pt x="188" y="223"/>
                  <a:pt x="196" y="225"/>
                  <a:pt x="203" y="227"/>
                </a:cubicBezTo>
                <a:cubicBezTo>
                  <a:pt x="210" y="229"/>
                  <a:pt x="217" y="231"/>
                  <a:pt x="224" y="234"/>
                </a:cubicBezTo>
                <a:cubicBezTo>
                  <a:pt x="230" y="237"/>
                  <a:pt x="236" y="241"/>
                  <a:pt x="239" y="246"/>
                </a:cubicBezTo>
                <a:cubicBezTo>
                  <a:pt x="243" y="250"/>
                  <a:pt x="245" y="256"/>
                  <a:pt x="245" y="261"/>
                </a:cubicBezTo>
                <a:close/>
                <a:moveTo>
                  <a:pt x="178" y="106"/>
                </a:moveTo>
                <a:cubicBezTo>
                  <a:pt x="178" y="172"/>
                  <a:pt x="178" y="172"/>
                  <a:pt x="178" y="172"/>
                </a:cubicBezTo>
                <a:cubicBezTo>
                  <a:pt x="178" y="175"/>
                  <a:pt x="177" y="178"/>
                  <a:pt x="175" y="180"/>
                </a:cubicBezTo>
                <a:cubicBezTo>
                  <a:pt x="173" y="182"/>
                  <a:pt x="170" y="183"/>
                  <a:pt x="167" y="183"/>
                </a:cubicBezTo>
                <a:cubicBezTo>
                  <a:pt x="156" y="183"/>
                  <a:pt x="156" y="183"/>
                  <a:pt x="156" y="183"/>
                </a:cubicBezTo>
                <a:cubicBezTo>
                  <a:pt x="156" y="250"/>
                  <a:pt x="156" y="250"/>
                  <a:pt x="156" y="250"/>
                </a:cubicBezTo>
                <a:cubicBezTo>
                  <a:pt x="156" y="253"/>
                  <a:pt x="155" y="256"/>
                  <a:pt x="153" y="258"/>
                </a:cubicBezTo>
                <a:cubicBezTo>
                  <a:pt x="151" y="260"/>
                  <a:pt x="148" y="261"/>
                  <a:pt x="145" y="261"/>
                </a:cubicBezTo>
                <a:cubicBezTo>
                  <a:pt x="100" y="261"/>
                  <a:pt x="100" y="261"/>
                  <a:pt x="100" y="261"/>
                </a:cubicBezTo>
                <a:cubicBezTo>
                  <a:pt x="97" y="261"/>
                  <a:pt x="95" y="260"/>
                  <a:pt x="93" y="258"/>
                </a:cubicBezTo>
                <a:cubicBezTo>
                  <a:pt x="90" y="256"/>
                  <a:pt x="89" y="253"/>
                  <a:pt x="89" y="250"/>
                </a:cubicBezTo>
                <a:cubicBezTo>
                  <a:pt x="89" y="183"/>
                  <a:pt x="89" y="183"/>
                  <a:pt x="89" y="183"/>
                </a:cubicBezTo>
                <a:cubicBezTo>
                  <a:pt x="78" y="183"/>
                  <a:pt x="78" y="183"/>
                  <a:pt x="78" y="183"/>
                </a:cubicBezTo>
                <a:cubicBezTo>
                  <a:pt x="75" y="183"/>
                  <a:pt x="73" y="182"/>
                  <a:pt x="70" y="180"/>
                </a:cubicBezTo>
                <a:cubicBezTo>
                  <a:pt x="68" y="178"/>
                  <a:pt x="67" y="175"/>
                  <a:pt x="67" y="172"/>
                </a:cubicBezTo>
                <a:cubicBezTo>
                  <a:pt x="67" y="106"/>
                  <a:pt x="67" y="106"/>
                  <a:pt x="67" y="106"/>
                </a:cubicBezTo>
                <a:cubicBezTo>
                  <a:pt x="67" y="99"/>
                  <a:pt x="69" y="94"/>
                  <a:pt x="74" y="90"/>
                </a:cubicBezTo>
                <a:cubicBezTo>
                  <a:pt x="78" y="85"/>
                  <a:pt x="83" y="83"/>
                  <a:pt x="89" y="83"/>
                </a:cubicBezTo>
                <a:cubicBezTo>
                  <a:pt x="156" y="83"/>
                  <a:pt x="156" y="83"/>
                  <a:pt x="156" y="83"/>
                </a:cubicBezTo>
                <a:cubicBezTo>
                  <a:pt x="162" y="83"/>
                  <a:pt x="167" y="85"/>
                  <a:pt x="172" y="90"/>
                </a:cubicBezTo>
                <a:cubicBezTo>
                  <a:pt x="176" y="94"/>
                  <a:pt x="178" y="99"/>
                  <a:pt x="178" y="106"/>
                </a:cubicBezTo>
                <a:close/>
                <a:moveTo>
                  <a:pt x="162" y="39"/>
                </a:moveTo>
                <a:cubicBezTo>
                  <a:pt x="162" y="50"/>
                  <a:pt x="158" y="59"/>
                  <a:pt x="150" y="66"/>
                </a:cubicBezTo>
                <a:cubicBezTo>
                  <a:pt x="143" y="74"/>
                  <a:pt x="133" y="78"/>
                  <a:pt x="123" y="78"/>
                </a:cubicBezTo>
                <a:cubicBezTo>
                  <a:pt x="112" y="78"/>
                  <a:pt x="103" y="74"/>
                  <a:pt x="95" y="66"/>
                </a:cubicBezTo>
                <a:cubicBezTo>
                  <a:pt x="88" y="59"/>
                  <a:pt x="84" y="50"/>
                  <a:pt x="84" y="39"/>
                </a:cubicBezTo>
                <a:cubicBezTo>
                  <a:pt x="84" y="28"/>
                  <a:pt x="88" y="19"/>
                  <a:pt x="95" y="11"/>
                </a:cubicBezTo>
                <a:cubicBezTo>
                  <a:pt x="103" y="4"/>
                  <a:pt x="112" y="0"/>
                  <a:pt x="123" y="0"/>
                </a:cubicBezTo>
                <a:cubicBezTo>
                  <a:pt x="133" y="0"/>
                  <a:pt x="143" y="4"/>
                  <a:pt x="150" y="11"/>
                </a:cubicBezTo>
                <a:cubicBezTo>
                  <a:pt x="158" y="19"/>
                  <a:pt x="162" y="28"/>
                  <a:pt x="162" y="39"/>
                </a:cubicBezTo>
                <a:close/>
              </a:path>
            </a:pathLst>
          </a:custGeom>
          <a:solidFill>
            <a:srgbClr val="EA5C2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"/>
            </a:endParaRPr>
          </a:p>
        </p:txBody>
      </p:sp>
      <p:sp>
        <p:nvSpPr>
          <p:cNvPr id="36" name="Freeform 107">
            <a:extLst>
              <a:ext uri="{FF2B5EF4-FFF2-40B4-BE49-F238E27FC236}">
                <a16:creationId xmlns:a16="http://schemas.microsoft.com/office/drawing/2014/main" id="{D6C5BF02-D8AF-62E5-7A1C-AB4941E38D6A}"/>
              </a:ext>
            </a:extLst>
          </p:cNvPr>
          <p:cNvSpPr>
            <a:spLocks noEditPoints="1"/>
          </p:cNvSpPr>
          <p:nvPr/>
        </p:nvSpPr>
        <p:spPr bwMode="auto">
          <a:xfrm>
            <a:off x="1396916" y="2773193"/>
            <a:ext cx="200986" cy="239173"/>
          </a:xfrm>
          <a:custGeom>
            <a:avLst/>
            <a:gdLst>
              <a:gd name="T0" fmla="*/ 234 w 245"/>
              <a:gd name="T1" fmla="*/ 281 h 306"/>
              <a:gd name="T2" fmla="*/ 167 w 245"/>
              <a:gd name="T3" fmla="*/ 303 h 306"/>
              <a:gd name="T4" fmla="*/ 79 w 245"/>
              <a:gd name="T5" fmla="*/ 303 h 306"/>
              <a:gd name="T6" fmla="*/ 11 w 245"/>
              <a:gd name="T7" fmla="*/ 281 h 306"/>
              <a:gd name="T8" fmla="*/ 6 w 245"/>
              <a:gd name="T9" fmla="*/ 246 h 306"/>
              <a:gd name="T10" fmla="*/ 42 w 245"/>
              <a:gd name="T11" fmla="*/ 227 h 306"/>
              <a:gd name="T12" fmla="*/ 73 w 245"/>
              <a:gd name="T13" fmla="*/ 223 h 306"/>
              <a:gd name="T14" fmla="*/ 76 w 245"/>
              <a:gd name="T15" fmla="*/ 239 h 306"/>
              <a:gd name="T16" fmla="*/ 51 w 245"/>
              <a:gd name="T17" fmla="*/ 247 h 306"/>
              <a:gd name="T18" fmla="*/ 29 w 245"/>
              <a:gd name="T19" fmla="*/ 256 h 306"/>
              <a:gd name="T20" fmla="*/ 23 w 245"/>
              <a:gd name="T21" fmla="*/ 261 h 306"/>
              <a:gd name="T22" fmla="*/ 40 w 245"/>
              <a:gd name="T23" fmla="*/ 272 h 306"/>
              <a:gd name="T24" fmla="*/ 88 w 245"/>
              <a:gd name="T25" fmla="*/ 282 h 306"/>
              <a:gd name="T26" fmla="*/ 158 w 245"/>
              <a:gd name="T27" fmla="*/ 282 h 306"/>
              <a:gd name="T28" fmla="*/ 205 w 245"/>
              <a:gd name="T29" fmla="*/ 272 h 306"/>
              <a:gd name="T30" fmla="*/ 223 w 245"/>
              <a:gd name="T31" fmla="*/ 261 h 306"/>
              <a:gd name="T32" fmla="*/ 217 w 245"/>
              <a:gd name="T33" fmla="*/ 256 h 306"/>
              <a:gd name="T34" fmla="*/ 195 w 245"/>
              <a:gd name="T35" fmla="*/ 247 h 306"/>
              <a:gd name="T36" fmla="*/ 169 w 245"/>
              <a:gd name="T37" fmla="*/ 239 h 306"/>
              <a:gd name="T38" fmla="*/ 172 w 245"/>
              <a:gd name="T39" fmla="*/ 223 h 306"/>
              <a:gd name="T40" fmla="*/ 203 w 245"/>
              <a:gd name="T41" fmla="*/ 227 h 306"/>
              <a:gd name="T42" fmla="*/ 239 w 245"/>
              <a:gd name="T43" fmla="*/ 246 h 306"/>
              <a:gd name="T44" fmla="*/ 178 w 245"/>
              <a:gd name="T45" fmla="*/ 106 h 306"/>
              <a:gd name="T46" fmla="*/ 175 w 245"/>
              <a:gd name="T47" fmla="*/ 180 h 306"/>
              <a:gd name="T48" fmla="*/ 156 w 245"/>
              <a:gd name="T49" fmla="*/ 183 h 306"/>
              <a:gd name="T50" fmla="*/ 153 w 245"/>
              <a:gd name="T51" fmla="*/ 258 h 306"/>
              <a:gd name="T52" fmla="*/ 100 w 245"/>
              <a:gd name="T53" fmla="*/ 261 h 306"/>
              <a:gd name="T54" fmla="*/ 89 w 245"/>
              <a:gd name="T55" fmla="*/ 250 h 306"/>
              <a:gd name="T56" fmla="*/ 78 w 245"/>
              <a:gd name="T57" fmla="*/ 183 h 306"/>
              <a:gd name="T58" fmla="*/ 67 w 245"/>
              <a:gd name="T59" fmla="*/ 172 h 306"/>
              <a:gd name="T60" fmla="*/ 74 w 245"/>
              <a:gd name="T61" fmla="*/ 90 h 306"/>
              <a:gd name="T62" fmla="*/ 156 w 245"/>
              <a:gd name="T63" fmla="*/ 83 h 306"/>
              <a:gd name="T64" fmla="*/ 178 w 245"/>
              <a:gd name="T65" fmla="*/ 106 h 306"/>
              <a:gd name="T66" fmla="*/ 150 w 245"/>
              <a:gd name="T67" fmla="*/ 66 h 306"/>
              <a:gd name="T68" fmla="*/ 95 w 245"/>
              <a:gd name="T69" fmla="*/ 66 h 306"/>
              <a:gd name="T70" fmla="*/ 95 w 245"/>
              <a:gd name="T71" fmla="*/ 11 h 306"/>
              <a:gd name="T72" fmla="*/ 150 w 245"/>
              <a:gd name="T73" fmla="*/ 11 h 3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45" h="306">
                <a:moveTo>
                  <a:pt x="245" y="261"/>
                </a:moveTo>
                <a:cubicBezTo>
                  <a:pt x="245" y="269"/>
                  <a:pt x="242" y="275"/>
                  <a:pt x="234" y="281"/>
                </a:cubicBezTo>
                <a:cubicBezTo>
                  <a:pt x="227" y="287"/>
                  <a:pt x="218" y="292"/>
                  <a:pt x="206" y="295"/>
                </a:cubicBezTo>
                <a:cubicBezTo>
                  <a:pt x="194" y="299"/>
                  <a:pt x="181" y="301"/>
                  <a:pt x="167" y="303"/>
                </a:cubicBezTo>
                <a:cubicBezTo>
                  <a:pt x="153" y="305"/>
                  <a:pt x="138" y="306"/>
                  <a:pt x="123" y="306"/>
                </a:cubicBezTo>
                <a:cubicBezTo>
                  <a:pt x="108" y="306"/>
                  <a:pt x="93" y="305"/>
                  <a:pt x="79" y="303"/>
                </a:cubicBezTo>
                <a:cubicBezTo>
                  <a:pt x="64" y="301"/>
                  <a:pt x="51" y="299"/>
                  <a:pt x="39" y="295"/>
                </a:cubicBezTo>
                <a:cubicBezTo>
                  <a:pt x="28" y="292"/>
                  <a:pt x="18" y="287"/>
                  <a:pt x="11" y="281"/>
                </a:cubicBezTo>
                <a:cubicBezTo>
                  <a:pt x="4" y="275"/>
                  <a:pt x="0" y="269"/>
                  <a:pt x="0" y="261"/>
                </a:cubicBezTo>
                <a:cubicBezTo>
                  <a:pt x="0" y="256"/>
                  <a:pt x="2" y="250"/>
                  <a:pt x="6" y="246"/>
                </a:cubicBezTo>
                <a:cubicBezTo>
                  <a:pt x="10" y="241"/>
                  <a:pt x="15" y="237"/>
                  <a:pt x="22" y="234"/>
                </a:cubicBezTo>
                <a:cubicBezTo>
                  <a:pt x="29" y="231"/>
                  <a:pt x="35" y="229"/>
                  <a:pt x="42" y="227"/>
                </a:cubicBezTo>
                <a:cubicBezTo>
                  <a:pt x="49" y="225"/>
                  <a:pt x="57" y="223"/>
                  <a:pt x="65" y="221"/>
                </a:cubicBezTo>
                <a:cubicBezTo>
                  <a:pt x="68" y="221"/>
                  <a:pt x="71" y="222"/>
                  <a:pt x="73" y="223"/>
                </a:cubicBezTo>
                <a:cubicBezTo>
                  <a:pt x="76" y="225"/>
                  <a:pt x="78" y="228"/>
                  <a:pt x="78" y="231"/>
                </a:cubicBezTo>
                <a:cubicBezTo>
                  <a:pt x="79" y="234"/>
                  <a:pt x="78" y="236"/>
                  <a:pt x="76" y="239"/>
                </a:cubicBezTo>
                <a:cubicBezTo>
                  <a:pt x="74" y="241"/>
                  <a:pt x="72" y="243"/>
                  <a:pt x="69" y="243"/>
                </a:cubicBezTo>
                <a:cubicBezTo>
                  <a:pt x="62" y="245"/>
                  <a:pt x="56" y="246"/>
                  <a:pt x="51" y="247"/>
                </a:cubicBezTo>
                <a:cubicBezTo>
                  <a:pt x="45" y="249"/>
                  <a:pt x="41" y="251"/>
                  <a:pt x="37" y="252"/>
                </a:cubicBezTo>
                <a:cubicBezTo>
                  <a:pt x="34" y="253"/>
                  <a:pt x="31" y="255"/>
                  <a:pt x="29" y="256"/>
                </a:cubicBezTo>
                <a:cubicBezTo>
                  <a:pt x="26" y="257"/>
                  <a:pt x="25" y="258"/>
                  <a:pt x="24" y="259"/>
                </a:cubicBezTo>
                <a:cubicBezTo>
                  <a:pt x="23" y="260"/>
                  <a:pt x="23" y="261"/>
                  <a:pt x="23" y="261"/>
                </a:cubicBezTo>
                <a:cubicBezTo>
                  <a:pt x="23" y="263"/>
                  <a:pt x="24" y="264"/>
                  <a:pt x="27" y="266"/>
                </a:cubicBezTo>
                <a:cubicBezTo>
                  <a:pt x="30" y="268"/>
                  <a:pt x="34" y="270"/>
                  <a:pt x="40" y="272"/>
                </a:cubicBezTo>
                <a:cubicBezTo>
                  <a:pt x="46" y="274"/>
                  <a:pt x="52" y="276"/>
                  <a:pt x="60" y="277"/>
                </a:cubicBezTo>
                <a:cubicBezTo>
                  <a:pt x="67" y="279"/>
                  <a:pt x="77" y="281"/>
                  <a:pt x="88" y="282"/>
                </a:cubicBezTo>
                <a:cubicBezTo>
                  <a:pt x="99" y="283"/>
                  <a:pt x="110" y="284"/>
                  <a:pt x="123" y="284"/>
                </a:cubicBezTo>
                <a:cubicBezTo>
                  <a:pt x="135" y="284"/>
                  <a:pt x="147" y="283"/>
                  <a:pt x="158" y="282"/>
                </a:cubicBezTo>
                <a:cubicBezTo>
                  <a:pt x="169" y="281"/>
                  <a:pt x="178" y="279"/>
                  <a:pt x="186" y="277"/>
                </a:cubicBezTo>
                <a:cubicBezTo>
                  <a:pt x="193" y="276"/>
                  <a:pt x="200" y="274"/>
                  <a:pt x="205" y="272"/>
                </a:cubicBezTo>
                <a:cubicBezTo>
                  <a:pt x="211" y="270"/>
                  <a:pt x="215" y="268"/>
                  <a:pt x="218" y="266"/>
                </a:cubicBezTo>
                <a:cubicBezTo>
                  <a:pt x="221" y="264"/>
                  <a:pt x="223" y="263"/>
                  <a:pt x="223" y="261"/>
                </a:cubicBezTo>
                <a:cubicBezTo>
                  <a:pt x="223" y="261"/>
                  <a:pt x="222" y="260"/>
                  <a:pt x="221" y="259"/>
                </a:cubicBezTo>
                <a:cubicBezTo>
                  <a:pt x="221" y="258"/>
                  <a:pt x="219" y="257"/>
                  <a:pt x="217" y="256"/>
                </a:cubicBezTo>
                <a:cubicBezTo>
                  <a:pt x="214" y="255"/>
                  <a:pt x="211" y="253"/>
                  <a:pt x="208" y="252"/>
                </a:cubicBezTo>
                <a:cubicBezTo>
                  <a:pt x="205" y="250"/>
                  <a:pt x="200" y="249"/>
                  <a:pt x="195" y="247"/>
                </a:cubicBezTo>
                <a:cubicBezTo>
                  <a:pt x="189" y="246"/>
                  <a:pt x="183" y="245"/>
                  <a:pt x="176" y="243"/>
                </a:cubicBezTo>
                <a:cubicBezTo>
                  <a:pt x="173" y="243"/>
                  <a:pt x="171" y="241"/>
                  <a:pt x="169" y="239"/>
                </a:cubicBezTo>
                <a:cubicBezTo>
                  <a:pt x="167" y="236"/>
                  <a:pt x="167" y="234"/>
                  <a:pt x="167" y="231"/>
                </a:cubicBezTo>
                <a:cubicBezTo>
                  <a:pt x="168" y="228"/>
                  <a:pt x="169" y="225"/>
                  <a:pt x="172" y="223"/>
                </a:cubicBezTo>
                <a:cubicBezTo>
                  <a:pt x="174" y="222"/>
                  <a:pt x="177" y="221"/>
                  <a:pt x="180" y="221"/>
                </a:cubicBezTo>
                <a:cubicBezTo>
                  <a:pt x="188" y="223"/>
                  <a:pt x="196" y="225"/>
                  <a:pt x="203" y="227"/>
                </a:cubicBezTo>
                <a:cubicBezTo>
                  <a:pt x="210" y="229"/>
                  <a:pt x="217" y="231"/>
                  <a:pt x="224" y="234"/>
                </a:cubicBezTo>
                <a:cubicBezTo>
                  <a:pt x="230" y="237"/>
                  <a:pt x="236" y="241"/>
                  <a:pt x="239" y="246"/>
                </a:cubicBezTo>
                <a:cubicBezTo>
                  <a:pt x="243" y="250"/>
                  <a:pt x="245" y="256"/>
                  <a:pt x="245" y="261"/>
                </a:cubicBezTo>
                <a:close/>
                <a:moveTo>
                  <a:pt x="178" y="106"/>
                </a:moveTo>
                <a:cubicBezTo>
                  <a:pt x="178" y="172"/>
                  <a:pt x="178" y="172"/>
                  <a:pt x="178" y="172"/>
                </a:cubicBezTo>
                <a:cubicBezTo>
                  <a:pt x="178" y="175"/>
                  <a:pt x="177" y="178"/>
                  <a:pt x="175" y="180"/>
                </a:cubicBezTo>
                <a:cubicBezTo>
                  <a:pt x="173" y="182"/>
                  <a:pt x="170" y="183"/>
                  <a:pt x="167" y="183"/>
                </a:cubicBezTo>
                <a:cubicBezTo>
                  <a:pt x="156" y="183"/>
                  <a:pt x="156" y="183"/>
                  <a:pt x="156" y="183"/>
                </a:cubicBezTo>
                <a:cubicBezTo>
                  <a:pt x="156" y="250"/>
                  <a:pt x="156" y="250"/>
                  <a:pt x="156" y="250"/>
                </a:cubicBezTo>
                <a:cubicBezTo>
                  <a:pt x="156" y="253"/>
                  <a:pt x="155" y="256"/>
                  <a:pt x="153" y="258"/>
                </a:cubicBezTo>
                <a:cubicBezTo>
                  <a:pt x="151" y="260"/>
                  <a:pt x="148" y="261"/>
                  <a:pt x="145" y="261"/>
                </a:cubicBezTo>
                <a:cubicBezTo>
                  <a:pt x="100" y="261"/>
                  <a:pt x="100" y="261"/>
                  <a:pt x="100" y="261"/>
                </a:cubicBezTo>
                <a:cubicBezTo>
                  <a:pt x="97" y="261"/>
                  <a:pt x="95" y="260"/>
                  <a:pt x="93" y="258"/>
                </a:cubicBezTo>
                <a:cubicBezTo>
                  <a:pt x="90" y="256"/>
                  <a:pt x="89" y="253"/>
                  <a:pt x="89" y="250"/>
                </a:cubicBezTo>
                <a:cubicBezTo>
                  <a:pt x="89" y="183"/>
                  <a:pt x="89" y="183"/>
                  <a:pt x="89" y="183"/>
                </a:cubicBezTo>
                <a:cubicBezTo>
                  <a:pt x="78" y="183"/>
                  <a:pt x="78" y="183"/>
                  <a:pt x="78" y="183"/>
                </a:cubicBezTo>
                <a:cubicBezTo>
                  <a:pt x="75" y="183"/>
                  <a:pt x="73" y="182"/>
                  <a:pt x="70" y="180"/>
                </a:cubicBezTo>
                <a:cubicBezTo>
                  <a:pt x="68" y="178"/>
                  <a:pt x="67" y="175"/>
                  <a:pt x="67" y="172"/>
                </a:cubicBezTo>
                <a:cubicBezTo>
                  <a:pt x="67" y="106"/>
                  <a:pt x="67" y="106"/>
                  <a:pt x="67" y="106"/>
                </a:cubicBezTo>
                <a:cubicBezTo>
                  <a:pt x="67" y="99"/>
                  <a:pt x="69" y="94"/>
                  <a:pt x="74" y="90"/>
                </a:cubicBezTo>
                <a:cubicBezTo>
                  <a:pt x="78" y="85"/>
                  <a:pt x="83" y="83"/>
                  <a:pt x="89" y="83"/>
                </a:cubicBezTo>
                <a:cubicBezTo>
                  <a:pt x="156" y="83"/>
                  <a:pt x="156" y="83"/>
                  <a:pt x="156" y="83"/>
                </a:cubicBezTo>
                <a:cubicBezTo>
                  <a:pt x="162" y="83"/>
                  <a:pt x="167" y="85"/>
                  <a:pt x="172" y="90"/>
                </a:cubicBezTo>
                <a:cubicBezTo>
                  <a:pt x="176" y="94"/>
                  <a:pt x="178" y="99"/>
                  <a:pt x="178" y="106"/>
                </a:cubicBezTo>
                <a:close/>
                <a:moveTo>
                  <a:pt x="162" y="39"/>
                </a:moveTo>
                <a:cubicBezTo>
                  <a:pt x="162" y="50"/>
                  <a:pt x="158" y="59"/>
                  <a:pt x="150" y="66"/>
                </a:cubicBezTo>
                <a:cubicBezTo>
                  <a:pt x="143" y="74"/>
                  <a:pt x="133" y="78"/>
                  <a:pt x="123" y="78"/>
                </a:cubicBezTo>
                <a:cubicBezTo>
                  <a:pt x="112" y="78"/>
                  <a:pt x="103" y="74"/>
                  <a:pt x="95" y="66"/>
                </a:cubicBezTo>
                <a:cubicBezTo>
                  <a:pt x="88" y="59"/>
                  <a:pt x="84" y="50"/>
                  <a:pt x="84" y="39"/>
                </a:cubicBezTo>
                <a:cubicBezTo>
                  <a:pt x="84" y="28"/>
                  <a:pt x="88" y="19"/>
                  <a:pt x="95" y="11"/>
                </a:cubicBezTo>
                <a:cubicBezTo>
                  <a:pt x="103" y="4"/>
                  <a:pt x="112" y="0"/>
                  <a:pt x="123" y="0"/>
                </a:cubicBezTo>
                <a:cubicBezTo>
                  <a:pt x="133" y="0"/>
                  <a:pt x="143" y="4"/>
                  <a:pt x="150" y="11"/>
                </a:cubicBezTo>
                <a:cubicBezTo>
                  <a:pt x="158" y="19"/>
                  <a:pt x="162" y="28"/>
                  <a:pt x="162" y="3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"/>
            </a:endParaRPr>
          </a:p>
        </p:txBody>
      </p:sp>
      <p:sp>
        <p:nvSpPr>
          <p:cNvPr id="37" name="CuadroTexto 53">
            <a:extLst>
              <a:ext uri="{FF2B5EF4-FFF2-40B4-BE49-F238E27FC236}">
                <a16:creationId xmlns:a16="http://schemas.microsoft.com/office/drawing/2014/main" id="{8CF52F19-D5B1-D989-64FE-C7D0A49426AF}"/>
              </a:ext>
            </a:extLst>
          </p:cNvPr>
          <p:cNvSpPr txBox="1"/>
          <p:nvPr/>
        </p:nvSpPr>
        <p:spPr>
          <a:xfrm>
            <a:off x="1426212" y="6472182"/>
            <a:ext cx="69226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G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/>
              </a:rPr>
              <a:t>* Peso relativo de la recaudación con cifras al cierre de 2023, pueden existir diferencias por redondeo.</a:t>
            </a:r>
            <a:endParaRPr kumimoji="0" lang="es-E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"/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744541C3-749F-2564-1D22-8B10A0448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7697B-F58C-734F-B857-A762A8B9FE44}" type="slidenum">
              <a:rPr lang="es-GT" smtClean="0"/>
              <a:t>20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7006454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FDB72D98-C549-06BA-1D8E-F49DCC80F91E}"/>
              </a:ext>
            </a:extLst>
          </p:cNvPr>
          <p:cNvSpPr txBox="1">
            <a:spLocks/>
          </p:cNvSpPr>
          <p:nvPr/>
        </p:nvSpPr>
        <p:spPr>
          <a:xfrm>
            <a:off x="3153745" y="297716"/>
            <a:ext cx="9038255" cy="8845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s-MX" sz="2000" dirty="0"/>
              <a:t>Reorganización de las unidades de fiscalización:</a:t>
            </a:r>
          </a:p>
          <a:p>
            <a:pPr>
              <a:lnSpc>
                <a:spcPct val="100000"/>
              </a:lnSpc>
            </a:pPr>
            <a:r>
              <a:rPr lang="es-MX" sz="1600" dirty="0"/>
              <a:t>(Especiales Grandes)</a:t>
            </a:r>
            <a:endParaRPr lang="es-GT" sz="1200" b="0" dirty="0"/>
          </a:p>
        </p:txBody>
      </p:sp>
      <p:grpSp>
        <p:nvGrpSpPr>
          <p:cNvPr id="2" name="4 Grupo">
            <a:extLst>
              <a:ext uri="{FF2B5EF4-FFF2-40B4-BE49-F238E27FC236}">
                <a16:creationId xmlns:a16="http://schemas.microsoft.com/office/drawing/2014/main" id="{05100A52-3CB5-7CE3-74D5-40E6E3EA9895}"/>
              </a:ext>
            </a:extLst>
          </p:cNvPr>
          <p:cNvGrpSpPr/>
          <p:nvPr/>
        </p:nvGrpSpPr>
        <p:grpSpPr>
          <a:xfrm>
            <a:off x="3645816" y="1330960"/>
            <a:ext cx="4908906" cy="5309623"/>
            <a:chOff x="3849014" y="830962"/>
            <a:chExt cx="3805646" cy="5809621"/>
          </a:xfrm>
        </p:grpSpPr>
        <p:cxnSp>
          <p:nvCxnSpPr>
            <p:cNvPr id="3" name="243 Conector recto">
              <a:extLst>
                <a:ext uri="{FF2B5EF4-FFF2-40B4-BE49-F238E27FC236}">
                  <a16:creationId xmlns:a16="http://schemas.microsoft.com/office/drawing/2014/main" id="{3219F629-D1A8-88D4-3E7B-CFF84040A13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271421" y="2274390"/>
              <a:ext cx="15159" cy="4085207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240 Elipse">
              <a:extLst>
                <a:ext uri="{FF2B5EF4-FFF2-40B4-BE49-F238E27FC236}">
                  <a16:creationId xmlns:a16="http://schemas.microsoft.com/office/drawing/2014/main" id="{B9DBE726-9B6B-C620-DD92-A3DE7E07916D}"/>
                </a:ext>
              </a:extLst>
            </p:cNvPr>
            <p:cNvSpPr/>
            <p:nvPr/>
          </p:nvSpPr>
          <p:spPr>
            <a:xfrm>
              <a:off x="4080505" y="1730539"/>
              <a:ext cx="2111351" cy="54385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5828"/>
              <a:r>
                <a:rPr lang="es-ES" sz="1050" b="1" dirty="0">
                  <a:solidFill>
                    <a:srgbClr val="002060"/>
                  </a:solidFill>
                  <a:latin typeface="Gotham"/>
                  <a:cs typeface="Arial" panose="020B0604020202020204" pitchFamily="34" charset="0"/>
                </a:rPr>
                <a:t>División de Fiscalización</a:t>
              </a:r>
              <a:endParaRPr lang="es-GT" sz="1050" b="1" dirty="0">
                <a:solidFill>
                  <a:srgbClr val="002060"/>
                </a:solidFill>
                <a:latin typeface="Gotham"/>
                <a:cs typeface="Arial" panose="020B0604020202020204" pitchFamily="34" charset="0"/>
              </a:endParaRPr>
            </a:p>
          </p:txBody>
        </p:sp>
        <p:cxnSp>
          <p:nvCxnSpPr>
            <p:cNvPr id="38" name="261 Conector recto">
              <a:extLst>
                <a:ext uri="{FF2B5EF4-FFF2-40B4-BE49-F238E27FC236}">
                  <a16:creationId xmlns:a16="http://schemas.microsoft.com/office/drawing/2014/main" id="{42867C8C-EC26-FC61-4ED8-46BC67505B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77870" y="3955681"/>
              <a:ext cx="259915" cy="6024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267 Elipse" descr="S">
              <a:extLst>
                <a:ext uri="{FF2B5EF4-FFF2-40B4-BE49-F238E27FC236}">
                  <a16:creationId xmlns:a16="http://schemas.microsoft.com/office/drawing/2014/main" id="{76327092-6030-BB74-49BE-9BCE65CF4AE6}"/>
                </a:ext>
              </a:extLst>
            </p:cNvPr>
            <p:cNvSpPr/>
            <p:nvPr/>
          </p:nvSpPr>
          <p:spPr>
            <a:xfrm>
              <a:off x="4532047" y="2478277"/>
              <a:ext cx="1328428" cy="54385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5828"/>
              <a:r>
                <a:rPr lang="es-GT" sz="1000" b="1" dirty="0">
                  <a:solidFill>
                    <a:srgbClr val="002060"/>
                  </a:solidFill>
                  <a:latin typeface="Gotham"/>
                  <a:cs typeface="Arial" panose="020B0604020202020204" pitchFamily="34" charset="0"/>
                </a:rPr>
                <a:t>Sección de Industria y </a:t>
              </a:r>
              <a:r>
                <a:rPr lang="es-GT" sz="1000" b="1" strike="sngStrike" dirty="0">
                  <a:solidFill>
                    <a:srgbClr val="FF0000"/>
                  </a:solidFill>
                  <a:latin typeface="Gotham"/>
                  <a:cs typeface="Arial" panose="020B0604020202020204" pitchFamily="34" charset="0"/>
                </a:rPr>
                <a:t>Agroindustria</a:t>
              </a:r>
            </a:p>
          </p:txBody>
        </p:sp>
        <p:sp>
          <p:nvSpPr>
            <p:cNvPr id="40" name="267 Elipse" descr="S">
              <a:extLst>
                <a:ext uri="{FF2B5EF4-FFF2-40B4-BE49-F238E27FC236}">
                  <a16:creationId xmlns:a16="http://schemas.microsoft.com/office/drawing/2014/main" id="{F2422559-B01F-158C-CD4C-35A9B1D6F09B}"/>
                </a:ext>
              </a:extLst>
            </p:cNvPr>
            <p:cNvSpPr/>
            <p:nvPr/>
          </p:nvSpPr>
          <p:spPr>
            <a:xfrm>
              <a:off x="4532047" y="3087993"/>
              <a:ext cx="1328428" cy="54385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5828"/>
              <a:r>
                <a:rPr lang="es-GT" sz="1000" b="1" dirty="0">
                  <a:solidFill>
                    <a:srgbClr val="002060"/>
                  </a:solidFill>
                  <a:latin typeface="Gotham"/>
                  <a:cs typeface="Arial" panose="020B0604020202020204" pitchFamily="34" charset="0"/>
                </a:rPr>
                <a:t>Sección de Banca y Finanzas</a:t>
              </a:r>
            </a:p>
          </p:txBody>
        </p:sp>
        <p:sp>
          <p:nvSpPr>
            <p:cNvPr id="41" name="267 Elipse" descr="S">
              <a:extLst>
                <a:ext uri="{FF2B5EF4-FFF2-40B4-BE49-F238E27FC236}">
                  <a16:creationId xmlns:a16="http://schemas.microsoft.com/office/drawing/2014/main" id="{5A7DA0B1-31EE-1D48-0E1E-4CF3DB0ECE0D}"/>
                </a:ext>
              </a:extLst>
            </p:cNvPr>
            <p:cNvSpPr/>
            <p:nvPr/>
          </p:nvSpPr>
          <p:spPr>
            <a:xfrm>
              <a:off x="4532047" y="3690331"/>
              <a:ext cx="1328428" cy="54385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5828"/>
              <a:r>
                <a:rPr lang="es-GT" sz="1000" b="1" dirty="0">
                  <a:solidFill>
                    <a:srgbClr val="002060"/>
                  </a:solidFill>
                  <a:latin typeface="Gotham"/>
                  <a:cs typeface="Arial" panose="020B0604020202020204" pitchFamily="34" charset="0"/>
                </a:rPr>
                <a:t>Sección de Comercio</a:t>
              </a:r>
              <a:endParaRPr lang="es-GT" sz="1000" b="1" dirty="0">
                <a:solidFill>
                  <a:srgbClr val="002060"/>
                </a:solidFill>
                <a:highlight>
                  <a:srgbClr val="FFFF00"/>
                </a:highlight>
                <a:latin typeface="Gotham"/>
                <a:cs typeface="Arial" panose="020B0604020202020204" pitchFamily="34" charset="0"/>
              </a:endParaRPr>
            </a:p>
          </p:txBody>
        </p:sp>
        <p:sp>
          <p:nvSpPr>
            <p:cNvPr id="42" name="267 Elipse" descr="S">
              <a:extLst>
                <a:ext uri="{FF2B5EF4-FFF2-40B4-BE49-F238E27FC236}">
                  <a16:creationId xmlns:a16="http://schemas.microsoft.com/office/drawing/2014/main" id="{ADEC3AB6-1121-5247-8F50-7BC5F6083451}"/>
                </a:ext>
              </a:extLst>
            </p:cNvPr>
            <p:cNvSpPr/>
            <p:nvPr/>
          </p:nvSpPr>
          <p:spPr>
            <a:xfrm>
              <a:off x="4532047" y="4301217"/>
              <a:ext cx="1328428" cy="54385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5828"/>
              <a:r>
                <a:rPr lang="es-GT" sz="1000" b="1" dirty="0">
                  <a:solidFill>
                    <a:srgbClr val="002060"/>
                  </a:solidFill>
                  <a:latin typeface="Gotham"/>
                  <a:cs typeface="Arial" panose="020B0604020202020204" pitchFamily="34" charset="0"/>
                </a:rPr>
                <a:t>Sección de </a:t>
              </a:r>
              <a:r>
                <a:rPr lang="es-GT" sz="1000" b="1" strike="sngStrike" dirty="0">
                  <a:solidFill>
                    <a:srgbClr val="FF0000"/>
                  </a:solidFill>
                  <a:latin typeface="Gotham"/>
                  <a:cs typeface="Arial" panose="020B0604020202020204" pitchFamily="34" charset="0"/>
                </a:rPr>
                <a:t>Servicios y</a:t>
              </a:r>
              <a:r>
                <a:rPr lang="es-GT" sz="1000" b="1" dirty="0">
                  <a:solidFill>
                    <a:srgbClr val="002060"/>
                  </a:solidFill>
                  <a:latin typeface="Gotham"/>
                  <a:cs typeface="Arial" panose="020B0604020202020204" pitchFamily="34" charset="0"/>
                </a:rPr>
                <a:t> Comercio Exterior</a:t>
              </a:r>
            </a:p>
          </p:txBody>
        </p:sp>
        <p:sp>
          <p:nvSpPr>
            <p:cNvPr id="43" name="267 Elipse" descr="S">
              <a:extLst>
                <a:ext uri="{FF2B5EF4-FFF2-40B4-BE49-F238E27FC236}">
                  <a16:creationId xmlns:a16="http://schemas.microsoft.com/office/drawing/2014/main" id="{37CEE70D-A7F3-B9F2-7C9B-3096B8D9657F}"/>
                </a:ext>
              </a:extLst>
            </p:cNvPr>
            <p:cNvSpPr/>
            <p:nvPr/>
          </p:nvSpPr>
          <p:spPr>
            <a:xfrm>
              <a:off x="4532047" y="4904702"/>
              <a:ext cx="1328428" cy="54385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5828"/>
              <a:r>
                <a:rPr lang="es-MX" sz="1000" b="1" dirty="0">
                  <a:solidFill>
                    <a:srgbClr val="002060"/>
                  </a:solidFill>
                  <a:latin typeface="Gotham"/>
                  <a:cs typeface="Arial" panose="020B0604020202020204" pitchFamily="34" charset="0"/>
                </a:rPr>
                <a:t>Sección de P</a:t>
              </a:r>
              <a:r>
                <a:rPr lang="es-GT" sz="1000" b="1" dirty="0">
                  <a:solidFill>
                    <a:srgbClr val="002060"/>
                  </a:solidFill>
                  <a:latin typeface="Gotham"/>
                  <a:cs typeface="Arial" panose="020B0604020202020204" pitchFamily="34" charset="0"/>
                </a:rPr>
                <a:t>recios de Transferencia</a:t>
              </a:r>
            </a:p>
          </p:txBody>
        </p:sp>
        <p:sp>
          <p:nvSpPr>
            <p:cNvPr id="44" name="267 Elipse" descr="S">
              <a:extLst>
                <a:ext uri="{FF2B5EF4-FFF2-40B4-BE49-F238E27FC236}">
                  <a16:creationId xmlns:a16="http://schemas.microsoft.com/office/drawing/2014/main" id="{18671E31-8651-84E1-10FE-D21E533B2EF8}"/>
                </a:ext>
              </a:extLst>
            </p:cNvPr>
            <p:cNvSpPr/>
            <p:nvPr/>
          </p:nvSpPr>
          <p:spPr>
            <a:xfrm>
              <a:off x="4532047" y="6096732"/>
              <a:ext cx="1328428" cy="543851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5828"/>
              <a:r>
                <a:rPr lang="es-MX" sz="1000" b="1" dirty="0">
                  <a:solidFill>
                    <a:srgbClr val="FFFF00"/>
                  </a:solidFill>
                  <a:latin typeface="Gotham"/>
                  <a:cs typeface="Arial" panose="020B0604020202020204" pitchFamily="34" charset="0"/>
                </a:rPr>
                <a:t>Sección de A</a:t>
              </a:r>
              <a:r>
                <a:rPr lang="es-GT" sz="1000" b="1" dirty="0" err="1">
                  <a:solidFill>
                    <a:srgbClr val="FFFF00"/>
                  </a:solidFill>
                  <a:latin typeface="Gotham"/>
                  <a:cs typeface="Arial" panose="020B0604020202020204" pitchFamily="34" charset="0"/>
                </a:rPr>
                <a:t>uditorías</a:t>
              </a:r>
              <a:r>
                <a:rPr lang="es-GT" sz="1000" b="1" dirty="0">
                  <a:solidFill>
                    <a:srgbClr val="FFFF00"/>
                  </a:solidFill>
                  <a:latin typeface="Gotham"/>
                  <a:cs typeface="Arial" panose="020B0604020202020204" pitchFamily="34" charset="0"/>
                </a:rPr>
                <a:t> de Gabinete</a:t>
              </a:r>
            </a:p>
          </p:txBody>
        </p:sp>
        <p:sp>
          <p:nvSpPr>
            <p:cNvPr id="45" name="267 Elipse" descr="S">
              <a:extLst>
                <a:ext uri="{FF2B5EF4-FFF2-40B4-BE49-F238E27FC236}">
                  <a16:creationId xmlns:a16="http://schemas.microsoft.com/office/drawing/2014/main" id="{EFD7CFF4-D363-8E77-3A19-1D45387CA668}"/>
                </a:ext>
              </a:extLst>
            </p:cNvPr>
            <p:cNvSpPr/>
            <p:nvPr/>
          </p:nvSpPr>
          <p:spPr>
            <a:xfrm>
              <a:off x="4532047" y="5497907"/>
              <a:ext cx="1328428" cy="543851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5828"/>
              <a:r>
                <a:rPr lang="es-MX" sz="1000" b="1" dirty="0">
                  <a:solidFill>
                    <a:srgbClr val="FFFF00"/>
                  </a:solidFill>
                  <a:latin typeface="Gotham"/>
                  <a:cs typeface="Arial" panose="020B0604020202020204" pitchFamily="34" charset="0"/>
                </a:rPr>
                <a:t>Sección de </a:t>
              </a:r>
              <a:r>
                <a:rPr lang="es-GT" sz="1000" b="1" dirty="0">
                  <a:solidFill>
                    <a:srgbClr val="FFFF00"/>
                  </a:solidFill>
                  <a:latin typeface="Gotham"/>
                  <a:cs typeface="Arial" panose="020B0604020202020204" pitchFamily="34" charset="0"/>
                </a:rPr>
                <a:t>Agropecuaria y Otros</a:t>
              </a:r>
              <a:endParaRPr lang="es-GT" sz="1000" b="1" dirty="0">
                <a:solidFill>
                  <a:srgbClr val="FFFF00"/>
                </a:solidFill>
                <a:highlight>
                  <a:srgbClr val="00FFFF"/>
                </a:highlight>
                <a:latin typeface="Gotham"/>
                <a:cs typeface="Arial" panose="020B0604020202020204" pitchFamily="34" charset="0"/>
              </a:endParaRPr>
            </a:p>
          </p:txBody>
        </p:sp>
        <p:cxnSp>
          <p:nvCxnSpPr>
            <p:cNvPr id="46" name="261 Conector recto">
              <a:extLst>
                <a:ext uri="{FF2B5EF4-FFF2-40B4-BE49-F238E27FC236}">
                  <a16:creationId xmlns:a16="http://schemas.microsoft.com/office/drawing/2014/main" id="{90A7E474-BF93-D6BC-03E1-A8F94874FD8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72136" y="2760609"/>
              <a:ext cx="241057" cy="2914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261 Conector recto">
              <a:extLst>
                <a:ext uri="{FF2B5EF4-FFF2-40B4-BE49-F238E27FC236}">
                  <a16:creationId xmlns:a16="http://schemas.microsoft.com/office/drawing/2014/main" id="{C5F718B5-EF44-2CA8-D87A-556425F10B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71421" y="4566154"/>
              <a:ext cx="259915" cy="6024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261 Conector recto">
              <a:extLst>
                <a:ext uri="{FF2B5EF4-FFF2-40B4-BE49-F238E27FC236}">
                  <a16:creationId xmlns:a16="http://schemas.microsoft.com/office/drawing/2014/main" id="{236D9420-12ED-50D4-5413-87C68B5755F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71005" y="3356785"/>
              <a:ext cx="259915" cy="6024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261 Conector recto">
              <a:extLst>
                <a:ext uri="{FF2B5EF4-FFF2-40B4-BE49-F238E27FC236}">
                  <a16:creationId xmlns:a16="http://schemas.microsoft.com/office/drawing/2014/main" id="{73F41948-DA43-DA9A-A25A-57157F0271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84218" y="5176627"/>
              <a:ext cx="259915" cy="6024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261 Conector recto">
              <a:extLst>
                <a:ext uri="{FF2B5EF4-FFF2-40B4-BE49-F238E27FC236}">
                  <a16:creationId xmlns:a16="http://schemas.microsoft.com/office/drawing/2014/main" id="{93D5F577-CBA3-A05C-B37A-372840FC30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84789" y="5761537"/>
              <a:ext cx="259915" cy="6024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261 Conector recto">
              <a:extLst>
                <a:ext uri="{FF2B5EF4-FFF2-40B4-BE49-F238E27FC236}">
                  <a16:creationId xmlns:a16="http://schemas.microsoft.com/office/drawing/2014/main" id="{4F908EE6-1DF8-A78C-2018-FF328067B0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84219" y="6347973"/>
              <a:ext cx="259915" cy="6024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223 Elipse">
              <a:extLst>
                <a:ext uri="{FF2B5EF4-FFF2-40B4-BE49-F238E27FC236}">
                  <a16:creationId xmlns:a16="http://schemas.microsoft.com/office/drawing/2014/main" id="{F3C12D36-CFD0-58DD-1F7F-A44AD49A8B98}"/>
                </a:ext>
              </a:extLst>
            </p:cNvPr>
            <p:cNvSpPr/>
            <p:nvPr/>
          </p:nvSpPr>
          <p:spPr>
            <a:xfrm>
              <a:off x="3849014" y="830962"/>
              <a:ext cx="2516700" cy="72641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5828"/>
              <a:r>
                <a:rPr lang="es-GT" sz="1200" dirty="0">
                  <a:solidFill>
                    <a:schemeClr val="bg1"/>
                  </a:solidFill>
                  <a:latin typeface="Gotham"/>
                </a:rPr>
                <a:t>Gerencia de Contribuyentes Especiales Grandes</a:t>
              </a:r>
            </a:p>
          </p:txBody>
        </p:sp>
        <p:cxnSp>
          <p:nvCxnSpPr>
            <p:cNvPr id="53" name="250 Conector recto">
              <a:extLst>
                <a:ext uri="{FF2B5EF4-FFF2-40B4-BE49-F238E27FC236}">
                  <a16:creationId xmlns:a16="http://schemas.microsoft.com/office/drawing/2014/main" id="{061BA1C9-B907-3B45-48C6-301976E3B78C}"/>
                </a:ext>
              </a:extLst>
            </p:cNvPr>
            <p:cNvCxnSpPr>
              <a:cxnSpLocks/>
            </p:cNvCxnSpPr>
            <p:nvPr/>
          </p:nvCxnSpPr>
          <p:spPr>
            <a:xfrm>
              <a:off x="5126107" y="1547200"/>
              <a:ext cx="0" cy="175982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267 Elipse" descr="S">
              <a:extLst>
                <a:ext uri="{FF2B5EF4-FFF2-40B4-BE49-F238E27FC236}">
                  <a16:creationId xmlns:a16="http://schemas.microsoft.com/office/drawing/2014/main" id="{58CADA1C-CA93-6487-9BBC-BCC728F01D74}"/>
                </a:ext>
              </a:extLst>
            </p:cNvPr>
            <p:cNvSpPr/>
            <p:nvPr/>
          </p:nvSpPr>
          <p:spPr>
            <a:xfrm>
              <a:off x="6021191" y="6096732"/>
              <a:ext cx="1633469" cy="543851"/>
            </a:xfrm>
            <a:prstGeom prst="rect">
              <a:avLst/>
            </a:prstGeom>
            <a:solidFill>
              <a:srgbClr val="92D05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5828"/>
              <a:r>
                <a:rPr lang="es-MX" sz="1000" b="1" dirty="0">
                  <a:solidFill>
                    <a:srgbClr val="002060"/>
                  </a:solidFill>
                  <a:latin typeface="Gotham"/>
                  <a:cs typeface="Arial" panose="020B0604020202020204" pitchFamily="34" charset="0"/>
                </a:rPr>
                <a:t>Sección de Construcción, Auditorías de Gabinete  y Otros Especializados</a:t>
              </a:r>
              <a:endParaRPr lang="es-GT" sz="1000" b="1" dirty="0">
                <a:solidFill>
                  <a:srgbClr val="002060"/>
                </a:solidFill>
                <a:latin typeface="Gotham"/>
                <a:cs typeface="Arial" panose="020B0604020202020204" pitchFamily="34" charset="0"/>
              </a:endParaRPr>
            </a:p>
          </p:txBody>
        </p:sp>
        <p:sp>
          <p:nvSpPr>
            <p:cNvPr id="55" name="267 Elipse" descr="S">
              <a:extLst>
                <a:ext uri="{FF2B5EF4-FFF2-40B4-BE49-F238E27FC236}">
                  <a16:creationId xmlns:a16="http://schemas.microsoft.com/office/drawing/2014/main" id="{DEABCEE5-3CCE-1C16-3A82-D1C270E7A5BA}"/>
                </a:ext>
              </a:extLst>
            </p:cNvPr>
            <p:cNvSpPr/>
            <p:nvPr/>
          </p:nvSpPr>
          <p:spPr>
            <a:xfrm>
              <a:off x="6026906" y="5497907"/>
              <a:ext cx="1627753" cy="543851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5828"/>
              <a:r>
                <a:rPr lang="es-MX" sz="1000" b="1" dirty="0">
                  <a:solidFill>
                    <a:srgbClr val="002060"/>
                  </a:solidFill>
                  <a:latin typeface="Gotham"/>
                  <a:cs typeface="Arial" panose="020B0604020202020204" pitchFamily="34" charset="0"/>
                </a:rPr>
                <a:t>Sección de </a:t>
              </a:r>
              <a:r>
                <a:rPr lang="es-GT" sz="1000" b="1" dirty="0">
                  <a:solidFill>
                    <a:srgbClr val="002060"/>
                  </a:solidFill>
                  <a:latin typeface="Gotham"/>
                  <a:cs typeface="Arial" panose="020B0604020202020204" pitchFamily="34" charset="0"/>
                </a:rPr>
                <a:t>Agroindustria</a:t>
              </a:r>
            </a:p>
          </p:txBody>
        </p:sp>
        <p:sp>
          <p:nvSpPr>
            <p:cNvPr id="56" name="267 Elipse" descr="S">
              <a:extLst>
                <a:ext uri="{FF2B5EF4-FFF2-40B4-BE49-F238E27FC236}">
                  <a16:creationId xmlns:a16="http://schemas.microsoft.com/office/drawing/2014/main" id="{207E181D-F0E0-CDFF-2B62-72C74E1EBA3E}"/>
                </a:ext>
              </a:extLst>
            </p:cNvPr>
            <p:cNvSpPr/>
            <p:nvPr/>
          </p:nvSpPr>
          <p:spPr>
            <a:xfrm>
              <a:off x="6025566" y="4301217"/>
              <a:ext cx="1627753" cy="543851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5828"/>
              <a:r>
                <a:rPr lang="es-GT" sz="1000" b="1" dirty="0">
                  <a:solidFill>
                    <a:srgbClr val="002060"/>
                  </a:solidFill>
                  <a:latin typeface="Gotham"/>
                  <a:cs typeface="Arial" panose="020B0604020202020204" pitchFamily="34" charset="0"/>
                </a:rPr>
                <a:t>Sección de Comercio Exterior</a:t>
              </a:r>
            </a:p>
          </p:txBody>
        </p:sp>
        <p:sp>
          <p:nvSpPr>
            <p:cNvPr id="57" name="267 Elipse" descr="S">
              <a:extLst>
                <a:ext uri="{FF2B5EF4-FFF2-40B4-BE49-F238E27FC236}">
                  <a16:creationId xmlns:a16="http://schemas.microsoft.com/office/drawing/2014/main" id="{CD980E11-E7C6-0BEF-4701-3FFBE899E301}"/>
                </a:ext>
              </a:extLst>
            </p:cNvPr>
            <p:cNvSpPr/>
            <p:nvPr/>
          </p:nvSpPr>
          <p:spPr>
            <a:xfrm>
              <a:off x="6017946" y="2478277"/>
              <a:ext cx="1627753" cy="543851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5828"/>
              <a:r>
                <a:rPr lang="es-GT" sz="1000" b="1" dirty="0">
                  <a:solidFill>
                    <a:srgbClr val="002060"/>
                  </a:solidFill>
                  <a:latin typeface="Gotham"/>
                  <a:cs typeface="Arial" panose="020B0604020202020204" pitchFamily="34" charset="0"/>
                </a:rPr>
                <a:t>Sección de Industria y Servicios</a:t>
              </a:r>
            </a:p>
          </p:txBody>
        </p:sp>
      </p:grp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D89EAD2-5E61-D54F-F9A3-35FBFAA45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7697B-F58C-734F-B857-A762A8B9FE44}" type="slidenum">
              <a:rPr lang="es-GT" smtClean="0"/>
              <a:t>21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6970842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FDB72D98-C549-06BA-1D8E-F49DCC80F91E}"/>
              </a:ext>
            </a:extLst>
          </p:cNvPr>
          <p:cNvSpPr txBox="1">
            <a:spLocks/>
          </p:cNvSpPr>
          <p:nvPr/>
        </p:nvSpPr>
        <p:spPr>
          <a:xfrm>
            <a:off x="3153745" y="289695"/>
            <a:ext cx="9038255" cy="8845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s-MX" sz="2000" dirty="0"/>
              <a:t>Reorganización de las unidades de fiscalización:</a:t>
            </a:r>
          </a:p>
          <a:p>
            <a:pPr>
              <a:lnSpc>
                <a:spcPct val="100000"/>
              </a:lnSpc>
            </a:pPr>
            <a:r>
              <a:rPr lang="es-MX" sz="1600" dirty="0"/>
              <a:t>(Especiales Medianos)</a:t>
            </a:r>
            <a:endParaRPr lang="es-GT" sz="1200" b="0" dirty="0"/>
          </a:p>
        </p:txBody>
      </p:sp>
      <p:grpSp>
        <p:nvGrpSpPr>
          <p:cNvPr id="6" name="2 Grupo">
            <a:extLst>
              <a:ext uri="{FF2B5EF4-FFF2-40B4-BE49-F238E27FC236}">
                <a16:creationId xmlns:a16="http://schemas.microsoft.com/office/drawing/2014/main" id="{53A7F337-C3AC-BE0F-136F-578866D8F3AC}"/>
              </a:ext>
            </a:extLst>
          </p:cNvPr>
          <p:cNvGrpSpPr/>
          <p:nvPr/>
        </p:nvGrpSpPr>
        <p:grpSpPr>
          <a:xfrm>
            <a:off x="2171458" y="1533236"/>
            <a:ext cx="9286240" cy="5250880"/>
            <a:chOff x="1939380" y="840805"/>
            <a:chExt cx="8486665" cy="5832476"/>
          </a:xfrm>
        </p:grpSpPr>
        <p:sp>
          <p:nvSpPr>
            <p:cNvPr id="7" name="223 Elipse">
              <a:extLst>
                <a:ext uri="{FF2B5EF4-FFF2-40B4-BE49-F238E27FC236}">
                  <a16:creationId xmlns:a16="http://schemas.microsoft.com/office/drawing/2014/main" id="{5653BCAA-8E13-B336-2917-147D17C94F41}"/>
                </a:ext>
              </a:extLst>
            </p:cNvPr>
            <p:cNvSpPr/>
            <p:nvPr/>
          </p:nvSpPr>
          <p:spPr>
            <a:xfrm>
              <a:off x="1939380" y="840805"/>
              <a:ext cx="2516700" cy="72641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5828"/>
              <a:r>
                <a:rPr lang="es-GT" sz="1400" dirty="0">
                  <a:solidFill>
                    <a:schemeClr val="bg1"/>
                  </a:solidFill>
                  <a:latin typeface="Gotham"/>
                </a:rPr>
                <a:t>Gerencia de Contribuyentes Especiales Medianos</a:t>
              </a:r>
            </a:p>
          </p:txBody>
        </p:sp>
        <p:cxnSp>
          <p:nvCxnSpPr>
            <p:cNvPr id="8" name="250 Conector recto">
              <a:extLst>
                <a:ext uri="{FF2B5EF4-FFF2-40B4-BE49-F238E27FC236}">
                  <a16:creationId xmlns:a16="http://schemas.microsoft.com/office/drawing/2014/main" id="{27BB50F3-2133-FC87-2CEB-64EDFF5C90F9}"/>
                </a:ext>
              </a:extLst>
            </p:cNvPr>
            <p:cNvCxnSpPr>
              <a:cxnSpLocks/>
            </p:cNvCxnSpPr>
            <p:nvPr/>
          </p:nvCxnSpPr>
          <p:spPr>
            <a:xfrm>
              <a:off x="3216473" y="1547616"/>
              <a:ext cx="0" cy="175982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243 Conector recto">
              <a:extLst>
                <a:ext uri="{FF2B5EF4-FFF2-40B4-BE49-F238E27FC236}">
                  <a16:creationId xmlns:a16="http://schemas.microsoft.com/office/drawing/2014/main" id="{3FC4D2AB-F9AC-D52F-7351-D3082384B1F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324836" y="2274073"/>
              <a:ext cx="0" cy="4157501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240 Elipse">
              <a:extLst>
                <a:ext uri="{FF2B5EF4-FFF2-40B4-BE49-F238E27FC236}">
                  <a16:creationId xmlns:a16="http://schemas.microsoft.com/office/drawing/2014/main" id="{50BED45E-C2B3-D967-1173-229D449EB488}"/>
                </a:ext>
              </a:extLst>
            </p:cNvPr>
            <p:cNvSpPr/>
            <p:nvPr/>
          </p:nvSpPr>
          <p:spPr>
            <a:xfrm>
              <a:off x="2133920" y="1720062"/>
              <a:ext cx="2111351" cy="54385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5828"/>
              <a:r>
                <a:rPr lang="es-ES" sz="1100" b="1" dirty="0">
                  <a:solidFill>
                    <a:srgbClr val="002060"/>
                  </a:solidFill>
                  <a:latin typeface="Gotham"/>
                  <a:cs typeface="Arial" panose="020B0604020202020204" pitchFamily="34" charset="0"/>
                </a:rPr>
                <a:t>División de Fiscalización</a:t>
              </a:r>
              <a:endParaRPr lang="es-GT" sz="1100" b="1" dirty="0">
                <a:solidFill>
                  <a:srgbClr val="002060"/>
                </a:solidFill>
                <a:latin typeface="Gotham"/>
                <a:cs typeface="Arial" panose="020B0604020202020204" pitchFamily="34" charset="0"/>
              </a:endParaRPr>
            </a:p>
          </p:txBody>
        </p:sp>
        <p:cxnSp>
          <p:nvCxnSpPr>
            <p:cNvPr id="11" name="261 Conector recto">
              <a:extLst>
                <a:ext uri="{FF2B5EF4-FFF2-40B4-BE49-F238E27FC236}">
                  <a16:creationId xmlns:a16="http://schemas.microsoft.com/office/drawing/2014/main" id="{1D8DC2AD-9CE9-9AE4-0520-D95A0490A8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40712" y="3955364"/>
              <a:ext cx="259915" cy="6024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261 Conector recto">
              <a:extLst>
                <a:ext uri="{FF2B5EF4-FFF2-40B4-BE49-F238E27FC236}">
                  <a16:creationId xmlns:a16="http://schemas.microsoft.com/office/drawing/2014/main" id="{A6C8DA96-7617-4728-BDAE-5DD04BDAD2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44405" y="2760292"/>
              <a:ext cx="241057" cy="2914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261 Conector recto">
              <a:extLst>
                <a:ext uri="{FF2B5EF4-FFF2-40B4-BE49-F238E27FC236}">
                  <a16:creationId xmlns:a16="http://schemas.microsoft.com/office/drawing/2014/main" id="{F8A3D8E6-85BA-91D4-5CA9-4F176EBCC76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24836" y="4565837"/>
              <a:ext cx="259915" cy="6024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261 Conector recto">
              <a:extLst>
                <a:ext uri="{FF2B5EF4-FFF2-40B4-BE49-F238E27FC236}">
                  <a16:creationId xmlns:a16="http://schemas.microsoft.com/office/drawing/2014/main" id="{11295CEB-7FD4-6386-AB9F-43CCD9868F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24420" y="3356468"/>
              <a:ext cx="259915" cy="6024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261 Conector recto">
              <a:extLst>
                <a:ext uri="{FF2B5EF4-FFF2-40B4-BE49-F238E27FC236}">
                  <a16:creationId xmlns:a16="http://schemas.microsoft.com/office/drawing/2014/main" id="{66F6864C-A429-5786-D56E-0D9C45F016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37633" y="5176310"/>
              <a:ext cx="259915" cy="6024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261 Conector recto">
              <a:extLst>
                <a:ext uri="{FF2B5EF4-FFF2-40B4-BE49-F238E27FC236}">
                  <a16:creationId xmlns:a16="http://schemas.microsoft.com/office/drawing/2014/main" id="{2EE65E45-1AF1-CDE2-4980-BED832994D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38204" y="5761220"/>
              <a:ext cx="259915" cy="6024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267 Elipse" descr="S">
              <a:extLst>
                <a:ext uri="{FF2B5EF4-FFF2-40B4-BE49-F238E27FC236}">
                  <a16:creationId xmlns:a16="http://schemas.microsoft.com/office/drawing/2014/main" id="{E5E07313-264A-300C-08C2-FA97A48EE05F}"/>
                </a:ext>
              </a:extLst>
            </p:cNvPr>
            <p:cNvSpPr/>
            <p:nvPr/>
          </p:nvSpPr>
          <p:spPr>
            <a:xfrm>
              <a:off x="4039882" y="2485580"/>
              <a:ext cx="1633469" cy="1137429"/>
            </a:xfrm>
            <a:prstGeom prst="rect">
              <a:avLst/>
            </a:prstGeom>
            <a:solidFill>
              <a:srgbClr val="92D05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5828"/>
              <a:r>
                <a:rPr lang="es-MX" sz="1050" b="1" dirty="0">
                  <a:solidFill>
                    <a:srgbClr val="002060"/>
                  </a:solidFill>
                  <a:latin typeface="Gotham"/>
                  <a:cs typeface="Arial" panose="020B0604020202020204" pitchFamily="34" charset="0"/>
                </a:rPr>
                <a:t>Sección de Construcción, Auditorías de Gabinete  y Otros Especializados</a:t>
              </a:r>
              <a:endParaRPr lang="es-GT" sz="1050" b="1" dirty="0">
                <a:solidFill>
                  <a:srgbClr val="002060"/>
                </a:solidFill>
                <a:latin typeface="Gotham"/>
                <a:cs typeface="Arial" panose="020B0604020202020204" pitchFamily="34" charset="0"/>
              </a:endParaRPr>
            </a:p>
          </p:txBody>
        </p:sp>
        <p:cxnSp>
          <p:nvCxnSpPr>
            <p:cNvPr id="18" name="261 Conector recto">
              <a:extLst>
                <a:ext uri="{FF2B5EF4-FFF2-40B4-BE49-F238E27FC236}">
                  <a16:creationId xmlns:a16="http://schemas.microsoft.com/office/drawing/2014/main" id="{6FD5EEFF-A4E3-7A06-1D6E-91E33902E4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23780" y="6431426"/>
              <a:ext cx="259915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243 Conector recto">
              <a:extLst>
                <a:ext uri="{FF2B5EF4-FFF2-40B4-BE49-F238E27FC236}">
                  <a16:creationId xmlns:a16="http://schemas.microsoft.com/office/drawing/2014/main" id="{5ADF6AA3-B573-389A-6292-3A3B09D483F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77072" y="2263913"/>
              <a:ext cx="0" cy="3545458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240 Elipse">
              <a:extLst>
                <a:ext uri="{FF2B5EF4-FFF2-40B4-BE49-F238E27FC236}">
                  <a16:creationId xmlns:a16="http://schemas.microsoft.com/office/drawing/2014/main" id="{AD592570-DCAA-8E1D-4E76-26D3BD3F7FE5}"/>
                </a:ext>
              </a:extLst>
            </p:cNvPr>
            <p:cNvSpPr/>
            <p:nvPr/>
          </p:nvSpPr>
          <p:spPr>
            <a:xfrm>
              <a:off x="6086156" y="1720062"/>
              <a:ext cx="2111351" cy="54385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5828"/>
              <a:r>
                <a:rPr lang="es-ES" sz="1100" b="1" dirty="0">
                  <a:solidFill>
                    <a:srgbClr val="002060"/>
                  </a:solidFill>
                  <a:latin typeface="Gotham"/>
                  <a:cs typeface="Arial" panose="020B0604020202020204" pitchFamily="34" charset="0"/>
                </a:rPr>
                <a:t>División de Crédito Fiscal del IVA</a:t>
              </a:r>
              <a:endParaRPr lang="es-GT" sz="1100" b="1" dirty="0">
                <a:solidFill>
                  <a:srgbClr val="002060"/>
                </a:solidFill>
                <a:latin typeface="Gotham"/>
                <a:cs typeface="Arial" panose="020B0604020202020204" pitchFamily="34" charset="0"/>
              </a:endParaRPr>
            </a:p>
          </p:txBody>
        </p:sp>
        <p:cxnSp>
          <p:nvCxnSpPr>
            <p:cNvPr id="21" name="261 Conector recto">
              <a:extLst>
                <a:ext uri="{FF2B5EF4-FFF2-40B4-BE49-F238E27FC236}">
                  <a16:creationId xmlns:a16="http://schemas.microsoft.com/office/drawing/2014/main" id="{282340D8-CABD-29B9-ADE3-920A398A85F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74094" y="3945204"/>
              <a:ext cx="259915" cy="6024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261 Conector recto">
              <a:extLst>
                <a:ext uri="{FF2B5EF4-FFF2-40B4-BE49-F238E27FC236}">
                  <a16:creationId xmlns:a16="http://schemas.microsoft.com/office/drawing/2014/main" id="{92B5E5AD-F742-6B33-45A8-24FCB73C55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77787" y="2750132"/>
              <a:ext cx="241057" cy="2914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261 Conector recto">
              <a:extLst>
                <a:ext uri="{FF2B5EF4-FFF2-40B4-BE49-F238E27FC236}">
                  <a16:creationId xmlns:a16="http://schemas.microsoft.com/office/drawing/2014/main" id="{62CDB141-7509-BAC0-1E7D-5AA85DD6817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77072" y="4555677"/>
              <a:ext cx="259915" cy="6024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261 Conector recto">
              <a:extLst>
                <a:ext uri="{FF2B5EF4-FFF2-40B4-BE49-F238E27FC236}">
                  <a16:creationId xmlns:a16="http://schemas.microsoft.com/office/drawing/2014/main" id="{84E41689-955B-BE5E-E296-0AE7A6C2E7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67229" y="3346308"/>
              <a:ext cx="259915" cy="6024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261 Conector recto">
              <a:extLst>
                <a:ext uri="{FF2B5EF4-FFF2-40B4-BE49-F238E27FC236}">
                  <a16:creationId xmlns:a16="http://schemas.microsoft.com/office/drawing/2014/main" id="{F2B12B7F-FCA7-FF52-4621-1AD2BC8F49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89869" y="5166150"/>
              <a:ext cx="259915" cy="6024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261 Conector recto">
              <a:extLst>
                <a:ext uri="{FF2B5EF4-FFF2-40B4-BE49-F238E27FC236}">
                  <a16:creationId xmlns:a16="http://schemas.microsoft.com/office/drawing/2014/main" id="{C38DA985-4F89-9069-B122-246FDCF74D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90440" y="5791700"/>
              <a:ext cx="259915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240 Elipse">
              <a:extLst>
                <a:ext uri="{FF2B5EF4-FFF2-40B4-BE49-F238E27FC236}">
                  <a16:creationId xmlns:a16="http://schemas.microsoft.com/office/drawing/2014/main" id="{85D5E67F-AD8F-64B4-2F9E-AA99A7C6C404}"/>
                </a:ext>
              </a:extLst>
            </p:cNvPr>
            <p:cNvSpPr/>
            <p:nvPr/>
          </p:nvSpPr>
          <p:spPr>
            <a:xfrm>
              <a:off x="8382316" y="1720062"/>
              <a:ext cx="2043729" cy="543851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5828"/>
              <a:r>
                <a:rPr lang="es-ES" sz="1200" b="1" dirty="0">
                  <a:solidFill>
                    <a:srgbClr val="002060"/>
                  </a:solidFill>
                  <a:latin typeface="Gotham"/>
                  <a:cs typeface="Arial" panose="020B0604020202020204" pitchFamily="34" charset="0"/>
                </a:rPr>
                <a:t>División de Devolución de Impuestos Varios</a:t>
              </a:r>
              <a:endParaRPr lang="es-GT" sz="1200" b="1" dirty="0">
                <a:solidFill>
                  <a:srgbClr val="002060"/>
                </a:solidFill>
                <a:latin typeface="Gotham"/>
                <a:cs typeface="Arial" panose="020B0604020202020204" pitchFamily="34" charset="0"/>
              </a:endParaRPr>
            </a:p>
          </p:txBody>
        </p:sp>
        <p:sp>
          <p:nvSpPr>
            <p:cNvPr id="28" name="267 Elipse" descr="S">
              <a:extLst>
                <a:ext uri="{FF2B5EF4-FFF2-40B4-BE49-F238E27FC236}">
                  <a16:creationId xmlns:a16="http://schemas.microsoft.com/office/drawing/2014/main" id="{01C25A8C-7310-E689-B4BE-C6A28ACA86C5}"/>
                </a:ext>
              </a:extLst>
            </p:cNvPr>
            <p:cNvSpPr/>
            <p:nvPr/>
          </p:nvSpPr>
          <p:spPr>
            <a:xfrm>
              <a:off x="4050727" y="4920568"/>
              <a:ext cx="1328428" cy="543851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5828"/>
              <a:r>
                <a:rPr lang="es-GT" sz="1050" b="1" dirty="0">
                  <a:solidFill>
                    <a:srgbClr val="002060"/>
                  </a:solidFill>
                  <a:latin typeface="Gotham"/>
                  <a:cs typeface="Arial" panose="020B0604020202020204" pitchFamily="34" charset="0"/>
                </a:rPr>
                <a:t>Sección de Servicios</a:t>
              </a:r>
            </a:p>
          </p:txBody>
        </p:sp>
        <p:cxnSp>
          <p:nvCxnSpPr>
            <p:cNvPr id="29" name="250 Conector recto">
              <a:extLst>
                <a:ext uri="{FF2B5EF4-FFF2-40B4-BE49-F238E27FC236}">
                  <a16:creationId xmlns:a16="http://schemas.microsoft.com/office/drawing/2014/main" id="{8A5A1427-1260-85E8-E6D3-21C660AD83FC}"/>
                </a:ext>
              </a:extLst>
            </p:cNvPr>
            <p:cNvCxnSpPr>
              <a:cxnSpLocks/>
            </p:cNvCxnSpPr>
            <p:nvPr/>
          </p:nvCxnSpPr>
          <p:spPr>
            <a:xfrm>
              <a:off x="7137316" y="1182837"/>
              <a:ext cx="0" cy="536146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250 Conector recto">
              <a:extLst>
                <a:ext uri="{FF2B5EF4-FFF2-40B4-BE49-F238E27FC236}">
                  <a16:creationId xmlns:a16="http://schemas.microsoft.com/office/drawing/2014/main" id="{90016F88-EEB6-529C-69C1-46498340CDFB}"/>
                </a:ext>
              </a:extLst>
            </p:cNvPr>
            <p:cNvCxnSpPr>
              <a:cxnSpLocks/>
            </p:cNvCxnSpPr>
            <p:nvPr/>
          </p:nvCxnSpPr>
          <p:spPr>
            <a:xfrm>
              <a:off x="4456080" y="1182837"/>
              <a:ext cx="2681236" cy="0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267 Elipse" descr="S">
              <a:extLst>
                <a:ext uri="{FF2B5EF4-FFF2-40B4-BE49-F238E27FC236}">
                  <a16:creationId xmlns:a16="http://schemas.microsoft.com/office/drawing/2014/main" id="{B976446C-DBFE-CA0D-126C-44CBA1AFD664}"/>
                </a:ext>
              </a:extLst>
            </p:cNvPr>
            <p:cNvSpPr/>
            <p:nvPr/>
          </p:nvSpPr>
          <p:spPr>
            <a:xfrm>
              <a:off x="2585462" y="2485580"/>
              <a:ext cx="1328428" cy="54385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5828"/>
              <a:r>
                <a:rPr lang="es-GT" sz="1050" b="1" dirty="0">
                  <a:solidFill>
                    <a:srgbClr val="002060"/>
                  </a:solidFill>
                  <a:latin typeface="Gotham"/>
                  <a:cs typeface="Arial" panose="020B0604020202020204" pitchFamily="34" charset="0"/>
                </a:rPr>
                <a:t>Sección de Industria y Agroindustria</a:t>
              </a:r>
            </a:p>
          </p:txBody>
        </p:sp>
        <p:sp>
          <p:nvSpPr>
            <p:cNvPr id="32" name="267 Elipse" descr="S">
              <a:extLst>
                <a:ext uri="{FF2B5EF4-FFF2-40B4-BE49-F238E27FC236}">
                  <a16:creationId xmlns:a16="http://schemas.microsoft.com/office/drawing/2014/main" id="{14F3331A-6444-7DC9-2E26-C6F3A04CF22F}"/>
                </a:ext>
              </a:extLst>
            </p:cNvPr>
            <p:cNvSpPr/>
            <p:nvPr/>
          </p:nvSpPr>
          <p:spPr>
            <a:xfrm>
              <a:off x="2585462" y="3092888"/>
              <a:ext cx="1328428" cy="543851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5828"/>
              <a:r>
                <a:rPr lang="es-GT" sz="1050" b="1" dirty="0">
                  <a:solidFill>
                    <a:srgbClr val="FFFF00"/>
                  </a:solidFill>
                  <a:latin typeface="Gotham"/>
                  <a:cs typeface="Arial" panose="020B0604020202020204" pitchFamily="34" charset="0"/>
                </a:rPr>
                <a:t>Sección de Banca y Finanzas</a:t>
              </a:r>
            </a:p>
          </p:txBody>
        </p:sp>
        <p:sp>
          <p:nvSpPr>
            <p:cNvPr id="33" name="267 Elipse" descr="S">
              <a:extLst>
                <a:ext uri="{FF2B5EF4-FFF2-40B4-BE49-F238E27FC236}">
                  <a16:creationId xmlns:a16="http://schemas.microsoft.com/office/drawing/2014/main" id="{59FFACE1-A87E-EEFB-42C5-79F28C2BB56F}"/>
                </a:ext>
              </a:extLst>
            </p:cNvPr>
            <p:cNvSpPr/>
            <p:nvPr/>
          </p:nvSpPr>
          <p:spPr>
            <a:xfrm>
              <a:off x="2585462" y="3700196"/>
              <a:ext cx="1328428" cy="54385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5828"/>
              <a:r>
                <a:rPr lang="es-GT" sz="1050" b="1" dirty="0">
                  <a:solidFill>
                    <a:srgbClr val="002060"/>
                  </a:solidFill>
                  <a:latin typeface="Gotham"/>
                  <a:cs typeface="Arial" panose="020B0604020202020204" pitchFamily="34" charset="0"/>
                </a:rPr>
                <a:t>Sección de Comercio</a:t>
              </a:r>
            </a:p>
          </p:txBody>
        </p:sp>
        <p:sp>
          <p:nvSpPr>
            <p:cNvPr id="34" name="267 Elipse" descr="S">
              <a:extLst>
                <a:ext uri="{FF2B5EF4-FFF2-40B4-BE49-F238E27FC236}">
                  <a16:creationId xmlns:a16="http://schemas.microsoft.com/office/drawing/2014/main" id="{0EBDDF9F-68B1-1E73-F7EA-BD483B621CBC}"/>
                </a:ext>
              </a:extLst>
            </p:cNvPr>
            <p:cNvSpPr/>
            <p:nvPr/>
          </p:nvSpPr>
          <p:spPr>
            <a:xfrm>
              <a:off x="2585462" y="4307504"/>
              <a:ext cx="1328428" cy="54385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5828"/>
              <a:r>
                <a:rPr lang="es-GT" sz="1050" b="1" dirty="0">
                  <a:solidFill>
                    <a:srgbClr val="002060"/>
                  </a:solidFill>
                  <a:latin typeface="Gotham"/>
                  <a:cs typeface="Arial" panose="020B0604020202020204" pitchFamily="34" charset="0"/>
                </a:rPr>
                <a:t>Sección de Comercio Exterior</a:t>
              </a:r>
            </a:p>
          </p:txBody>
        </p:sp>
        <p:sp>
          <p:nvSpPr>
            <p:cNvPr id="35" name="267 Elipse" descr="S">
              <a:extLst>
                <a:ext uri="{FF2B5EF4-FFF2-40B4-BE49-F238E27FC236}">
                  <a16:creationId xmlns:a16="http://schemas.microsoft.com/office/drawing/2014/main" id="{54410854-0F31-ADD6-ACCC-889E143C085E}"/>
                </a:ext>
              </a:extLst>
            </p:cNvPr>
            <p:cNvSpPr/>
            <p:nvPr/>
          </p:nvSpPr>
          <p:spPr>
            <a:xfrm>
              <a:off x="2585462" y="4914812"/>
              <a:ext cx="1328428" cy="54385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5828"/>
              <a:r>
                <a:rPr lang="es-MX" sz="1050" b="1" dirty="0">
                  <a:solidFill>
                    <a:srgbClr val="002060"/>
                  </a:solidFill>
                  <a:latin typeface="Gotham"/>
                  <a:cs typeface="Arial" panose="020B0604020202020204" pitchFamily="34" charset="0"/>
                </a:rPr>
                <a:t>Sección de Servicios </a:t>
              </a:r>
              <a:r>
                <a:rPr lang="es-MX" sz="1050" b="1" strike="sngStrike" dirty="0">
                  <a:solidFill>
                    <a:srgbClr val="FF0000"/>
                  </a:solidFill>
                  <a:latin typeface="Gotham"/>
                  <a:cs typeface="Arial" panose="020B0604020202020204" pitchFamily="34" charset="0"/>
                </a:rPr>
                <a:t>y Otras Actividades</a:t>
              </a:r>
              <a:endParaRPr lang="es-GT" sz="1050" b="1" strike="sngStrike" dirty="0">
                <a:solidFill>
                  <a:srgbClr val="FF0000"/>
                </a:solidFill>
                <a:latin typeface="Gotham"/>
                <a:cs typeface="Arial" panose="020B0604020202020204" pitchFamily="34" charset="0"/>
              </a:endParaRPr>
            </a:p>
          </p:txBody>
        </p:sp>
        <p:sp>
          <p:nvSpPr>
            <p:cNvPr id="36" name="267 Elipse" descr="S">
              <a:extLst>
                <a:ext uri="{FF2B5EF4-FFF2-40B4-BE49-F238E27FC236}">
                  <a16:creationId xmlns:a16="http://schemas.microsoft.com/office/drawing/2014/main" id="{31D06FB9-816E-A310-3207-8E9658B10485}"/>
                </a:ext>
              </a:extLst>
            </p:cNvPr>
            <p:cNvSpPr/>
            <p:nvPr/>
          </p:nvSpPr>
          <p:spPr>
            <a:xfrm>
              <a:off x="2585462" y="5522120"/>
              <a:ext cx="1328428" cy="543851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5828"/>
              <a:r>
                <a:rPr lang="es-MX" sz="1050" b="1" dirty="0">
                  <a:solidFill>
                    <a:srgbClr val="FFFF00"/>
                  </a:solidFill>
                  <a:latin typeface="Gotham"/>
                  <a:cs typeface="Arial" panose="020B0604020202020204" pitchFamily="34" charset="0"/>
                </a:rPr>
                <a:t>Sección de A</a:t>
              </a:r>
              <a:r>
                <a:rPr lang="es-GT" sz="1050" b="1" dirty="0" err="1">
                  <a:solidFill>
                    <a:srgbClr val="FFFF00"/>
                  </a:solidFill>
                  <a:latin typeface="Gotham"/>
                  <a:cs typeface="Arial" panose="020B0604020202020204" pitchFamily="34" charset="0"/>
                </a:rPr>
                <a:t>uditorías</a:t>
              </a:r>
              <a:r>
                <a:rPr lang="es-GT" sz="1050" b="1" dirty="0">
                  <a:solidFill>
                    <a:srgbClr val="FFFF00"/>
                  </a:solidFill>
                  <a:latin typeface="Gotham"/>
                  <a:cs typeface="Arial" panose="020B0604020202020204" pitchFamily="34" charset="0"/>
                </a:rPr>
                <a:t> de Gabinete</a:t>
              </a:r>
            </a:p>
          </p:txBody>
        </p:sp>
        <p:sp>
          <p:nvSpPr>
            <p:cNvPr id="37" name="267 Elipse" descr="S">
              <a:extLst>
                <a:ext uri="{FF2B5EF4-FFF2-40B4-BE49-F238E27FC236}">
                  <a16:creationId xmlns:a16="http://schemas.microsoft.com/office/drawing/2014/main" id="{FE7F8BAC-568D-2442-6A12-A928B446E217}"/>
                </a:ext>
              </a:extLst>
            </p:cNvPr>
            <p:cNvSpPr/>
            <p:nvPr/>
          </p:nvSpPr>
          <p:spPr>
            <a:xfrm>
              <a:off x="2585462" y="6129430"/>
              <a:ext cx="1328428" cy="543851"/>
            </a:xfrm>
            <a:prstGeom prst="rect">
              <a:avLst/>
            </a:prstGeom>
            <a:solidFill>
              <a:srgbClr val="92D05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5828"/>
              <a:r>
                <a:rPr lang="es-MX" sz="1050" b="1" dirty="0">
                  <a:solidFill>
                    <a:srgbClr val="002060"/>
                  </a:solidFill>
                  <a:latin typeface="Gotham"/>
                  <a:cs typeface="Arial" panose="020B0604020202020204" pitchFamily="34" charset="0"/>
                </a:rPr>
                <a:t>Sección de P</a:t>
              </a:r>
              <a:r>
                <a:rPr lang="es-GT" sz="1050" b="1" dirty="0">
                  <a:solidFill>
                    <a:srgbClr val="002060"/>
                  </a:solidFill>
                  <a:latin typeface="Gotham"/>
                  <a:cs typeface="Arial" panose="020B0604020202020204" pitchFamily="34" charset="0"/>
                </a:rPr>
                <a:t>recios de Transferencia</a:t>
              </a:r>
            </a:p>
          </p:txBody>
        </p:sp>
        <p:sp>
          <p:nvSpPr>
            <p:cNvPr id="58" name="267 Elipse" descr="S">
              <a:extLst>
                <a:ext uri="{FF2B5EF4-FFF2-40B4-BE49-F238E27FC236}">
                  <a16:creationId xmlns:a16="http://schemas.microsoft.com/office/drawing/2014/main" id="{E1E429DD-323F-79C9-6068-7881CB49D12A}"/>
                </a:ext>
              </a:extLst>
            </p:cNvPr>
            <p:cNvSpPr/>
            <p:nvPr/>
          </p:nvSpPr>
          <p:spPr>
            <a:xfrm>
              <a:off x="6518844" y="2475420"/>
              <a:ext cx="1328428" cy="54385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5828"/>
              <a:r>
                <a:rPr lang="es-GT" sz="1050" b="1" dirty="0">
                  <a:solidFill>
                    <a:srgbClr val="002060"/>
                  </a:solidFill>
                  <a:latin typeface="Gotham"/>
                  <a:cs typeface="Arial" panose="020B0604020202020204" pitchFamily="34" charset="0"/>
                </a:rPr>
                <a:t>Sección de Agroindustria</a:t>
              </a:r>
            </a:p>
          </p:txBody>
        </p:sp>
        <p:sp>
          <p:nvSpPr>
            <p:cNvPr id="59" name="267 Elipse" descr="S">
              <a:extLst>
                <a:ext uri="{FF2B5EF4-FFF2-40B4-BE49-F238E27FC236}">
                  <a16:creationId xmlns:a16="http://schemas.microsoft.com/office/drawing/2014/main" id="{40B9DE9C-E8B0-1147-3A23-88E8D09589CE}"/>
                </a:ext>
              </a:extLst>
            </p:cNvPr>
            <p:cNvSpPr/>
            <p:nvPr/>
          </p:nvSpPr>
          <p:spPr>
            <a:xfrm>
              <a:off x="6518844" y="3077516"/>
              <a:ext cx="1328428" cy="54385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5828"/>
              <a:r>
                <a:rPr lang="es-GT" sz="1050" b="1" dirty="0">
                  <a:solidFill>
                    <a:srgbClr val="002060"/>
                  </a:solidFill>
                  <a:latin typeface="Gotham"/>
                  <a:cs typeface="Arial" panose="020B0604020202020204" pitchFamily="34" charset="0"/>
                </a:rPr>
                <a:t>Sección de Exentos y Otros</a:t>
              </a:r>
            </a:p>
          </p:txBody>
        </p:sp>
        <p:sp>
          <p:nvSpPr>
            <p:cNvPr id="60" name="267 Elipse" descr="S">
              <a:extLst>
                <a:ext uri="{FF2B5EF4-FFF2-40B4-BE49-F238E27FC236}">
                  <a16:creationId xmlns:a16="http://schemas.microsoft.com/office/drawing/2014/main" id="{12F37ABB-5CAD-89F0-FD15-428A23066FE7}"/>
                </a:ext>
              </a:extLst>
            </p:cNvPr>
            <p:cNvSpPr/>
            <p:nvPr/>
          </p:nvSpPr>
          <p:spPr>
            <a:xfrm>
              <a:off x="6518844" y="3679854"/>
              <a:ext cx="1328428" cy="54385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5828"/>
              <a:r>
                <a:rPr lang="es-GT" sz="1050" b="1" dirty="0">
                  <a:solidFill>
                    <a:srgbClr val="002060"/>
                  </a:solidFill>
                  <a:latin typeface="Gotham"/>
                  <a:cs typeface="Arial" panose="020B0604020202020204" pitchFamily="34" charset="0"/>
                </a:rPr>
                <a:t>Sección de Industria</a:t>
              </a:r>
            </a:p>
          </p:txBody>
        </p:sp>
        <p:sp>
          <p:nvSpPr>
            <p:cNvPr id="61" name="267 Elipse" descr="S">
              <a:extLst>
                <a:ext uri="{FF2B5EF4-FFF2-40B4-BE49-F238E27FC236}">
                  <a16:creationId xmlns:a16="http://schemas.microsoft.com/office/drawing/2014/main" id="{460F8270-C196-C7F9-9289-3043B4EBEAC2}"/>
                </a:ext>
              </a:extLst>
            </p:cNvPr>
            <p:cNvSpPr/>
            <p:nvPr/>
          </p:nvSpPr>
          <p:spPr>
            <a:xfrm>
              <a:off x="6518844" y="4290740"/>
              <a:ext cx="1328428" cy="54385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5828"/>
              <a:r>
                <a:rPr lang="es-GT" sz="1050" b="1" dirty="0">
                  <a:solidFill>
                    <a:srgbClr val="002060"/>
                  </a:solidFill>
                  <a:latin typeface="Gotham"/>
                  <a:cs typeface="Arial" panose="020B0604020202020204" pitchFamily="34" charset="0"/>
                </a:rPr>
                <a:t>Sección de Comercio y Servicios</a:t>
              </a:r>
            </a:p>
          </p:txBody>
        </p:sp>
        <p:sp>
          <p:nvSpPr>
            <p:cNvPr id="62" name="267 Elipse" descr="S">
              <a:extLst>
                <a:ext uri="{FF2B5EF4-FFF2-40B4-BE49-F238E27FC236}">
                  <a16:creationId xmlns:a16="http://schemas.microsoft.com/office/drawing/2014/main" id="{42FBB3A5-32E1-8358-7F47-C4664C85820C}"/>
                </a:ext>
              </a:extLst>
            </p:cNvPr>
            <p:cNvSpPr/>
            <p:nvPr/>
          </p:nvSpPr>
          <p:spPr>
            <a:xfrm>
              <a:off x="6518844" y="4894225"/>
              <a:ext cx="1328428" cy="54385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5828"/>
              <a:r>
                <a:rPr lang="es-MX" sz="1050" b="1" dirty="0">
                  <a:solidFill>
                    <a:srgbClr val="002060"/>
                  </a:solidFill>
                  <a:latin typeface="Gotham"/>
                  <a:cs typeface="Arial" panose="020B0604020202020204" pitchFamily="34" charset="0"/>
                </a:rPr>
                <a:t>Sección de Régimen Especial y Optativo</a:t>
              </a:r>
              <a:endParaRPr lang="es-GT" sz="1050" b="1" strike="sngStrike" dirty="0">
                <a:solidFill>
                  <a:srgbClr val="FF0000"/>
                </a:solidFill>
                <a:latin typeface="Gotham"/>
                <a:cs typeface="Arial" panose="020B0604020202020204" pitchFamily="34" charset="0"/>
              </a:endParaRPr>
            </a:p>
          </p:txBody>
        </p:sp>
        <p:sp>
          <p:nvSpPr>
            <p:cNvPr id="63" name="267 Elipse" descr="S">
              <a:extLst>
                <a:ext uri="{FF2B5EF4-FFF2-40B4-BE49-F238E27FC236}">
                  <a16:creationId xmlns:a16="http://schemas.microsoft.com/office/drawing/2014/main" id="{CB081CE8-6955-EE0E-6414-13A55062C4F1}"/>
                </a:ext>
              </a:extLst>
            </p:cNvPr>
            <p:cNvSpPr/>
            <p:nvPr/>
          </p:nvSpPr>
          <p:spPr>
            <a:xfrm>
              <a:off x="6518843" y="5542649"/>
              <a:ext cx="2963873" cy="782737"/>
            </a:xfrm>
            <a:prstGeom prst="rect">
              <a:avLst/>
            </a:prstGeom>
            <a:solidFill>
              <a:srgbClr val="92D05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5828"/>
              <a:r>
                <a:rPr lang="es-MX" sz="1050" b="1" dirty="0">
                  <a:solidFill>
                    <a:srgbClr val="002060"/>
                  </a:solidFill>
                  <a:latin typeface="Gotham"/>
                  <a:cs typeface="Arial" panose="020B0604020202020204" pitchFamily="34" charset="0"/>
                </a:rPr>
                <a:t>Sección de devolución de pagos en exceso y acreditamiento en cuenta del remanente de Crédito Fiscal por retenciones del Impuesto al Valor Agregado</a:t>
              </a:r>
              <a:endParaRPr lang="es-GT" sz="1050" b="1" dirty="0">
                <a:solidFill>
                  <a:srgbClr val="002060"/>
                </a:solidFill>
                <a:highlight>
                  <a:srgbClr val="00FFFF"/>
                </a:highlight>
                <a:latin typeface="Gotham"/>
                <a:cs typeface="Arial" panose="020B0604020202020204" pitchFamily="34" charset="0"/>
              </a:endParaRPr>
            </a:p>
          </p:txBody>
        </p:sp>
      </p:grp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7E98D659-34CD-F6DF-EC3C-F08B152C1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7697B-F58C-734F-B857-A762A8B9FE44}" type="slidenum">
              <a:rPr lang="es-GT" smtClean="0"/>
              <a:t>22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5444998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7CF78D-BC8D-9240-49E3-15B35E3D6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3745" y="444813"/>
            <a:ext cx="8648395" cy="645329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r>
              <a:rPr lang="es-MX" sz="2000" dirty="0"/>
              <a:t>Consolidación del modelo de fiscalización por sector económico</a:t>
            </a:r>
            <a:endParaRPr lang="es-GT" sz="2000" dirty="0"/>
          </a:p>
        </p:txBody>
      </p:sp>
      <p:sp>
        <p:nvSpPr>
          <p:cNvPr id="26" name="CuadroTexto 4">
            <a:extLst>
              <a:ext uri="{FF2B5EF4-FFF2-40B4-BE49-F238E27FC236}">
                <a16:creationId xmlns:a16="http://schemas.microsoft.com/office/drawing/2014/main" id="{9227CB61-005B-AD37-EDAA-0DE4A30B3F76}"/>
              </a:ext>
            </a:extLst>
          </p:cNvPr>
          <p:cNvSpPr txBox="1"/>
          <p:nvPr/>
        </p:nvSpPr>
        <p:spPr>
          <a:xfrm>
            <a:off x="490536" y="2220300"/>
            <a:ext cx="4830966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itchFamily="34" charset="0"/>
                <a:ea typeface="+mn-ea"/>
                <a:cs typeface="Arial" pitchFamily="34" charset="0"/>
              </a:rPr>
              <a:t>Modelo de Fiscalización</a:t>
            </a:r>
          </a:p>
        </p:txBody>
      </p:sp>
      <p:pic>
        <p:nvPicPr>
          <p:cNvPr id="27" name="31 Imagen">
            <a:extLst>
              <a:ext uri="{FF2B5EF4-FFF2-40B4-BE49-F238E27FC236}">
                <a16:creationId xmlns:a16="http://schemas.microsoft.com/office/drawing/2014/main" id="{112E20CE-EE4A-9809-791F-C497143A40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4762" y="3035675"/>
            <a:ext cx="3383394" cy="3230421"/>
          </a:xfrm>
          <a:prstGeom prst="rect">
            <a:avLst/>
          </a:prstGeom>
        </p:spPr>
      </p:pic>
      <p:sp>
        <p:nvSpPr>
          <p:cNvPr id="29" name="2 Marcador de contenido">
            <a:extLst>
              <a:ext uri="{FF2B5EF4-FFF2-40B4-BE49-F238E27FC236}">
                <a16:creationId xmlns:a16="http://schemas.microsoft.com/office/drawing/2014/main" id="{2C0BBB75-5352-3E01-2BDB-37430820E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5715" y="1702975"/>
            <a:ext cx="7502883" cy="5234708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s-US" sz="2800" b="1" dirty="0">
                <a:latin typeface="Arial" panose="020B0604020202020204" pitchFamily="34" charset="0"/>
                <a:cs typeface="Arial" panose="020B0604020202020204" pitchFamily="34" charset="0"/>
              </a:rPr>
              <a:t>Antecedentes</a:t>
            </a:r>
          </a:p>
          <a:p>
            <a:pPr>
              <a:lnSpc>
                <a:spcPct val="200000"/>
              </a:lnSpc>
            </a:pPr>
            <a:r>
              <a:rPr lang="es-GT" sz="2800" b="1" dirty="0">
                <a:latin typeface="Arial" panose="020B0604020202020204" pitchFamily="34" charset="0"/>
                <a:cs typeface="Arial" panose="020B0604020202020204" pitchFamily="34" charset="0"/>
              </a:rPr>
              <a:t>Módulo I: Estudios Sectoriales</a:t>
            </a:r>
          </a:p>
          <a:p>
            <a:pPr>
              <a:lnSpc>
                <a:spcPct val="200000"/>
              </a:lnSpc>
            </a:pPr>
            <a:r>
              <a:rPr lang="es-GT" sz="2800" b="1" dirty="0">
                <a:latin typeface="Arial" panose="020B0604020202020204" pitchFamily="34" charset="0"/>
                <a:cs typeface="Arial" panose="020B0604020202020204" pitchFamily="34" charset="0"/>
              </a:rPr>
              <a:t>Módulo II: Estados Financieros</a:t>
            </a:r>
            <a:endParaRPr lang="es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s-US" sz="2800" b="1" dirty="0">
                <a:latin typeface="Arial" panose="020B0604020202020204" pitchFamily="34" charset="0"/>
                <a:cs typeface="Arial" panose="020B0604020202020204" pitchFamily="34" charset="0"/>
              </a:rPr>
              <a:t>Módulo III: Relacionamientos</a:t>
            </a:r>
            <a:endParaRPr lang="es-GT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21 Conector">
            <a:extLst>
              <a:ext uri="{FF2B5EF4-FFF2-40B4-BE49-F238E27FC236}">
                <a16:creationId xmlns:a16="http://schemas.microsoft.com/office/drawing/2014/main" id="{97470698-8F4F-3FEF-C589-F1808BFB5F81}"/>
              </a:ext>
            </a:extLst>
          </p:cNvPr>
          <p:cNvSpPr/>
          <p:nvPr/>
        </p:nvSpPr>
        <p:spPr>
          <a:xfrm>
            <a:off x="5381324" y="2056265"/>
            <a:ext cx="497837" cy="488264"/>
          </a:xfrm>
          <a:prstGeom prst="flowChartConnector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1" name="22 Conector">
            <a:extLst>
              <a:ext uri="{FF2B5EF4-FFF2-40B4-BE49-F238E27FC236}">
                <a16:creationId xmlns:a16="http://schemas.microsoft.com/office/drawing/2014/main" id="{385AF2EB-30AA-35F8-0BCC-81A7486686C3}"/>
              </a:ext>
            </a:extLst>
          </p:cNvPr>
          <p:cNvSpPr/>
          <p:nvPr/>
        </p:nvSpPr>
        <p:spPr>
          <a:xfrm>
            <a:off x="5381324" y="2969650"/>
            <a:ext cx="497837" cy="488264"/>
          </a:xfrm>
          <a:prstGeom prst="flowChartConnector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2" name="23 Conector">
            <a:extLst>
              <a:ext uri="{FF2B5EF4-FFF2-40B4-BE49-F238E27FC236}">
                <a16:creationId xmlns:a16="http://schemas.microsoft.com/office/drawing/2014/main" id="{B38B18F5-07CD-FCE9-5979-5D304145A735}"/>
              </a:ext>
            </a:extLst>
          </p:cNvPr>
          <p:cNvSpPr/>
          <p:nvPr/>
        </p:nvSpPr>
        <p:spPr>
          <a:xfrm>
            <a:off x="5381324" y="3959027"/>
            <a:ext cx="497837" cy="488264"/>
          </a:xfrm>
          <a:prstGeom prst="flowChartConnector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3" name="24 Conector">
            <a:extLst>
              <a:ext uri="{FF2B5EF4-FFF2-40B4-BE49-F238E27FC236}">
                <a16:creationId xmlns:a16="http://schemas.microsoft.com/office/drawing/2014/main" id="{1F7E135B-8506-0A9C-4C15-D5E0FF2992C2}"/>
              </a:ext>
            </a:extLst>
          </p:cNvPr>
          <p:cNvSpPr/>
          <p:nvPr/>
        </p:nvSpPr>
        <p:spPr>
          <a:xfrm>
            <a:off x="5381324" y="4945152"/>
            <a:ext cx="497837" cy="488264"/>
          </a:xfrm>
          <a:prstGeom prst="flowChartConnector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cxnSp>
        <p:nvCxnSpPr>
          <p:cNvPr id="34" name="26 Conector recto">
            <a:extLst>
              <a:ext uri="{FF2B5EF4-FFF2-40B4-BE49-F238E27FC236}">
                <a16:creationId xmlns:a16="http://schemas.microsoft.com/office/drawing/2014/main" id="{BB9776DA-66CD-E521-6AD8-4686924B8D5B}"/>
              </a:ext>
            </a:extLst>
          </p:cNvPr>
          <p:cNvCxnSpPr/>
          <p:nvPr/>
        </p:nvCxnSpPr>
        <p:spPr>
          <a:xfrm>
            <a:off x="5784016" y="2704816"/>
            <a:ext cx="58293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27 Conector recto">
            <a:extLst>
              <a:ext uri="{FF2B5EF4-FFF2-40B4-BE49-F238E27FC236}">
                <a16:creationId xmlns:a16="http://schemas.microsoft.com/office/drawing/2014/main" id="{5B3D7F69-9692-9AFB-DBB7-B7DB03440DA4}"/>
              </a:ext>
            </a:extLst>
          </p:cNvPr>
          <p:cNvCxnSpPr/>
          <p:nvPr/>
        </p:nvCxnSpPr>
        <p:spPr>
          <a:xfrm>
            <a:off x="5784016" y="3679541"/>
            <a:ext cx="58293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28 Conector recto">
            <a:extLst>
              <a:ext uri="{FF2B5EF4-FFF2-40B4-BE49-F238E27FC236}">
                <a16:creationId xmlns:a16="http://schemas.microsoft.com/office/drawing/2014/main" id="{2ECE6E3E-0240-F7BB-7B52-E4D50D8E8054}"/>
              </a:ext>
            </a:extLst>
          </p:cNvPr>
          <p:cNvCxnSpPr/>
          <p:nvPr/>
        </p:nvCxnSpPr>
        <p:spPr>
          <a:xfrm>
            <a:off x="5784016" y="4654266"/>
            <a:ext cx="58293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29 Conector recto">
            <a:extLst>
              <a:ext uri="{FF2B5EF4-FFF2-40B4-BE49-F238E27FC236}">
                <a16:creationId xmlns:a16="http://schemas.microsoft.com/office/drawing/2014/main" id="{7689B189-E5DC-A8BA-57E1-189832A324A5}"/>
              </a:ext>
            </a:extLst>
          </p:cNvPr>
          <p:cNvCxnSpPr/>
          <p:nvPr/>
        </p:nvCxnSpPr>
        <p:spPr>
          <a:xfrm>
            <a:off x="5784016" y="5628991"/>
            <a:ext cx="58293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1 Marcador de número de diapositiva">
            <a:extLst>
              <a:ext uri="{FF2B5EF4-FFF2-40B4-BE49-F238E27FC236}">
                <a16:creationId xmlns:a16="http://schemas.microsoft.com/office/drawing/2014/main" id="{0A0CCAA2-7B16-BABA-6F66-616D79B70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1154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9869AB-80C1-5840-91B6-43DAAB87D4B6}" type="slidenum">
              <a:rPr kumimoji="0" lang="es-G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s-G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24656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7CF78D-BC8D-9240-49E3-15B35E3D6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22454"/>
            <a:ext cx="10515600" cy="613091"/>
          </a:xfrm>
        </p:spPr>
        <p:txBody>
          <a:bodyPr/>
          <a:lstStyle/>
          <a:p>
            <a:r>
              <a:rPr lang="es-MX"/>
              <a:t>Desafíos en el Contexto Nacional e Internacional</a:t>
            </a:r>
            <a:endParaRPr lang="es-GT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9576D745-E0FB-2F7A-6335-7A9A43941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7697B-F58C-734F-B857-A762A8B9FE44}" type="slidenum">
              <a:rPr lang="es-GT" smtClean="0"/>
              <a:t>24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7841208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7CF78D-BC8D-9240-49E3-15B35E3D6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7739" y="421690"/>
            <a:ext cx="8403768" cy="613091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r>
              <a:rPr lang="es-MX" sz="1800"/>
              <a:t>Desafíos en el Contexto Nacional e Internacional</a:t>
            </a:r>
            <a:endParaRPr lang="es-GT" sz="1800"/>
          </a:p>
        </p:txBody>
      </p:sp>
      <p:sp>
        <p:nvSpPr>
          <p:cNvPr id="23" name="CuadroTexto 38">
            <a:extLst>
              <a:ext uri="{FF2B5EF4-FFF2-40B4-BE49-F238E27FC236}">
                <a16:creationId xmlns:a16="http://schemas.microsoft.com/office/drawing/2014/main" id="{82447BB8-D60D-39A8-AC31-FE8A378D0A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8245" y="2861896"/>
            <a:ext cx="2518378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altLang="es-GT" sz="1500" b="0" i="0" u="none" strike="noStrike" kern="1200" cap="none" spc="0" normalizeH="0" baseline="0" noProof="0">
                <a:ln>
                  <a:noFill/>
                </a:ln>
                <a:solidFill>
                  <a:srgbClr val="0074C1"/>
                </a:solidFill>
                <a:effectLst/>
                <a:uLnTx/>
                <a:uFillTx/>
                <a:latin typeface="Gotham Black" panose="02000604040000020004" pitchFamily="50" charset="0"/>
                <a:ea typeface="+mn-ea"/>
                <a:cs typeface="+mn-cs"/>
              </a:rPr>
              <a:t>Conflictos geopolíticos con repercusiones económicas y sociales </a:t>
            </a:r>
          </a:p>
        </p:txBody>
      </p:sp>
      <p:sp>
        <p:nvSpPr>
          <p:cNvPr id="24" name="CuadroTexto 38">
            <a:extLst>
              <a:ext uri="{FF2B5EF4-FFF2-40B4-BE49-F238E27FC236}">
                <a16:creationId xmlns:a16="http://schemas.microsoft.com/office/drawing/2014/main" id="{00ABD0AF-D6C8-EB60-40F5-4948297EAC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6397" y="5620371"/>
            <a:ext cx="3200132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altLang="es-GT" sz="1500" b="0" i="0" u="none" strike="noStrike" kern="1200" cap="none" spc="0" normalizeH="0" baseline="0" noProof="0">
                <a:ln>
                  <a:noFill/>
                </a:ln>
                <a:solidFill>
                  <a:srgbClr val="0074C1"/>
                </a:solidFill>
                <a:effectLst/>
                <a:uLnTx/>
                <a:uFillTx/>
                <a:latin typeface="Gotham Black" panose="02000604040000020004" pitchFamily="50" charset="0"/>
                <a:ea typeface="+mn-ea"/>
                <a:cs typeface="+mn-cs"/>
              </a:rPr>
              <a:t>Actualización de la legislación referente a acceso a información bancaria</a:t>
            </a:r>
          </a:p>
        </p:txBody>
      </p:sp>
      <p:sp>
        <p:nvSpPr>
          <p:cNvPr id="25" name="CuadroTexto 38">
            <a:extLst>
              <a:ext uri="{FF2B5EF4-FFF2-40B4-BE49-F238E27FC236}">
                <a16:creationId xmlns:a16="http://schemas.microsoft.com/office/drawing/2014/main" id="{FC5CB2AA-A3C6-4BF7-6716-CA9C217092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5782" y="5620371"/>
            <a:ext cx="2889342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altLang="es-GT" sz="1500" b="0" i="0" u="none" strike="noStrike" kern="1200" cap="none" spc="0" normalizeH="0" baseline="0" noProof="0">
                <a:ln>
                  <a:noFill/>
                </a:ln>
                <a:solidFill>
                  <a:srgbClr val="0074C1"/>
                </a:solidFill>
                <a:effectLst/>
                <a:uLnTx/>
                <a:uFillTx/>
                <a:latin typeface="Gotham Black" panose="02000604040000020004" pitchFamily="50" charset="0"/>
                <a:ea typeface="+mn-ea"/>
                <a:cs typeface="+mn-cs"/>
              </a:rPr>
              <a:t>Agenda Legislativa que promueva mayores incentivos tributarios</a:t>
            </a:r>
          </a:p>
        </p:txBody>
      </p:sp>
      <p:grpSp>
        <p:nvGrpSpPr>
          <p:cNvPr id="26" name="Grupo 25">
            <a:extLst>
              <a:ext uri="{FF2B5EF4-FFF2-40B4-BE49-F238E27FC236}">
                <a16:creationId xmlns:a16="http://schemas.microsoft.com/office/drawing/2014/main" id="{DEB77109-10D0-8FE2-9D86-CF72F9FF05EF}"/>
              </a:ext>
            </a:extLst>
          </p:cNvPr>
          <p:cNvGrpSpPr/>
          <p:nvPr/>
        </p:nvGrpSpPr>
        <p:grpSpPr>
          <a:xfrm>
            <a:off x="4619939" y="1426099"/>
            <a:ext cx="2427204" cy="2220627"/>
            <a:chOff x="3684033" y="912645"/>
            <a:chExt cx="2427204" cy="2220626"/>
          </a:xfrm>
        </p:grpSpPr>
        <p:sp>
          <p:nvSpPr>
            <p:cNvPr id="27" name="CuadroTexto 38">
              <a:extLst>
                <a:ext uri="{FF2B5EF4-FFF2-40B4-BE49-F238E27FC236}">
                  <a16:creationId xmlns:a16="http://schemas.microsoft.com/office/drawing/2014/main" id="{E9CE1F82-E738-AEF4-D5FE-15E2E89C01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84033" y="2348441"/>
              <a:ext cx="2427204" cy="784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s-ES"/>
              </a:defPPr>
              <a:lvl1pPr marR="0" lvl="0" indent="0" algn="ctr" defTabSz="609585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 sz="1500">
                  <a:solidFill>
                    <a:srgbClr val="0074C1"/>
                  </a:solidFill>
                  <a:latin typeface="Gotham Black" panose="02000604040000020004" pitchFamily="50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latin typeface="Calibri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latin typeface="Calibri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latin typeface="Calibri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latin typeface="Calibri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latin typeface="Calibri" pitchFamily="34" charset="0"/>
                </a:defRPr>
              </a:lvl9pPr>
            </a:lstStyle>
            <a:p>
              <a:pPr marL="0" marR="0" lvl="0" indent="0" algn="ctr" defTabSz="60957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s-MX" altLang="es-GT" sz="1500" b="0" i="0" u="none" strike="noStrike" kern="1200" cap="none" spc="0" normalizeH="0" baseline="0" noProof="0">
                  <a:ln>
                    <a:noFill/>
                  </a:ln>
                  <a:solidFill>
                    <a:srgbClr val="0074C1"/>
                  </a:solidFill>
                  <a:effectLst/>
                  <a:uLnTx/>
                  <a:uFillTx/>
                  <a:latin typeface="Gotham Black" panose="02000604040000020004" pitchFamily="50" charset="0"/>
                  <a:ea typeface="+mn-ea"/>
                  <a:cs typeface="+mn-cs"/>
                </a:rPr>
                <a:t>Cambios en la política monetaria de las economías avanzadas</a:t>
              </a:r>
            </a:p>
          </p:txBody>
        </p:sp>
        <p:pic>
          <p:nvPicPr>
            <p:cNvPr id="28" name="Imagen 44" descr="Texto&#10;&#10;Descripción generada automáticamente">
              <a:extLst>
                <a:ext uri="{FF2B5EF4-FFF2-40B4-BE49-F238E27FC236}">
                  <a16:creationId xmlns:a16="http://schemas.microsoft.com/office/drawing/2014/main" id="{32D39CE7-6D9B-D2FD-BCA8-E588BDE393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26899" y="912645"/>
              <a:ext cx="1866407" cy="1476000"/>
            </a:xfrm>
            <a:prstGeom prst="rect">
              <a:avLst/>
            </a:prstGeom>
          </p:spPr>
        </p:pic>
      </p:grpSp>
      <p:grpSp>
        <p:nvGrpSpPr>
          <p:cNvPr id="29" name="Grupo 28">
            <a:extLst>
              <a:ext uri="{FF2B5EF4-FFF2-40B4-BE49-F238E27FC236}">
                <a16:creationId xmlns:a16="http://schemas.microsoft.com/office/drawing/2014/main" id="{EC45D867-DDCE-175E-0294-BB00361F2B79}"/>
              </a:ext>
            </a:extLst>
          </p:cNvPr>
          <p:cNvGrpSpPr/>
          <p:nvPr/>
        </p:nvGrpSpPr>
        <p:grpSpPr>
          <a:xfrm>
            <a:off x="1137070" y="1468246"/>
            <a:ext cx="2211055" cy="2160598"/>
            <a:chOff x="588711" y="999176"/>
            <a:chExt cx="2211055" cy="2160597"/>
          </a:xfrm>
        </p:grpSpPr>
        <p:sp>
          <p:nvSpPr>
            <p:cNvPr id="30" name="CuadroTexto 38">
              <a:extLst>
                <a:ext uri="{FF2B5EF4-FFF2-40B4-BE49-F238E27FC236}">
                  <a16:creationId xmlns:a16="http://schemas.microsoft.com/office/drawing/2014/main" id="{AAB8C2DB-B12C-B5E7-6EE7-B9BF5426E0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9140" y="2374943"/>
              <a:ext cx="2210626" cy="784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60957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s-ES" altLang="es-GT" sz="1500" b="0" i="0" u="none" strike="noStrike" kern="1200" cap="none" spc="0" normalizeH="0" baseline="0" noProof="0">
                  <a:ln>
                    <a:noFill/>
                  </a:ln>
                  <a:solidFill>
                    <a:srgbClr val="0074C1"/>
                  </a:solidFill>
                  <a:effectLst/>
                  <a:uLnTx/>
                  <a:uFillTx/>
                  <a:latin typeface="Gotham Black" panose="02000604040000020004" pitchFamily="50" charset="0"/>
                  <a:ea typeface="+mn-ea"/>
                  <a:cs typeface="+mn-cs"/>
                </a:rPr>
                <a:t>Estabilidad macroeconómica y financiera</a:t>
              </a:r>
            </a:p>
          </p:txBody>
        </p:sp>
        <p:pic>
          <p:nvPicPr>
            <p:cNvPr id="31" name="Imagen 30">
              <a:extLst>
                <a:ext uri="{FF2B5EF4-FFF2-40B4-BE49-F238E27FC236}">
                  <a16:creationId xmlns:a16="http://schemas.microsoft.com/office/drawing/2014/main" id="{F015F55C-4016-3467-B066-0A20B41003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8711" y="999176"/>
              <a:ext cx="2152075" cy="1299967"/>
            </a:xfrm>
            <a:prstGeom prst="rect">
              <a:avLst/>
            </a:prstGeom>
          </p:spPr>
        </p:pic>
      </p:grpSp>
      <p:grpSp>
        <p:nvGrpSpPr>
          <p:cNvPr id="32" name="Grupo 31">
            <a:extLst>
              <a:ext uri="{FF2B5EF4-FFF2-40B4-BE49-F238E27FC236}">
                <a16:creationId xmlns:a16="http://schemas.microsoft.com/office/drawing/2014/main" id="{2E533DBC-F13B-5017-A558-29DCB2975DFA}"/>
              </a:ext>
            </a:extLst>
          </p:cNvPr>
          <p:cNvGrpSpPr/>
          <p:nvPr/>
        </p:nvGrpSpPr>
        <p:grpSpPr>
          <a:xfrm>
            <a:off x="1178644" y="4384434"/>
            <a:ext cx="2579408" cy="2051873"/>
            <a:chOff x="307050" y="3831811"/>
            <a:chExt cx="2579408" cy="2051873"/>
          </a:xfrm>
        </p:grpSpPr>
        <p:sp>
          <p:nvSpPr>
            <p:cNvPr id="33" name="CuadroTexto 38">
              <a:extLst>
                <a:ext uri="{FF2B5EF4-FFF2-40B4-BE49-F238E27FC236}">
                  <a16:creationId xmlns:a16="http://schemas.microsoft.com/office/drawing/2014/main" id="{DF0F0492-3E3A-46BD-72A2-85553747DB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050" y="5052687"/>
              <a:ext cx="2579408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60957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s-MX" altLang="es-GT" sz="1500" b="0" i="0" u="none" strike="noStrike" kern="1200" cap="none" spc="0" normalizeH="0" baseline="0" noProof="0">
                  <a:ln>
                    <a:noFill/>
                  </a:ln>
                  <a:solidFill>
                    <a:srgbClr val="0074C1"/>
                  </a:solidFill>
                  <a:effectLst/>
                  <a:uLnTx/>
                  <a:uFillTx/>
                  <a:latin typeface="Gotham Black" panose="02000604040000020004" pitchFamily="50" charset="0"/>
                  <a:ea typeface="+mn-ea"/>
                  <a:cs typeface="+mn-cs"/>
                </a:rPr>
                <a:t>Estabilidad</a:t>
              </a:r>
              <a:r>
                <a:rPr kumimoji="0" lang="es-MX" altLang="es-GT" sz="18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</a:t>
              </a:r>
              <a:r>
                <a:rPr kumimoji="0" lang="es-MX" altLang="es-GT" sz="1500" b="0" i="0" u="none" strike="noStrike" kern="1200" cap="none" spc="0" normalizeH="0" baseline="0" noProof="0">
                  <a:ln>
                    <a:noFill/>
                  </a:ln>
                  <a:solidFill>
                    <a:srgbClr val="0074C1"/>
                  </a:solidFill>
                  <a:effectLst/>
                  <a:uLnTx/>
                  <a:uFillTx/>
                  <a:latin typeface="Gotham Black" panose="02000604040000020004" pitchFamily="50" charset="0"/>
                  <a:ea typeface="+mn-ea"/>
                  <a:cs typeface="+mn-cs"/>
                </a:rPr>
                <a:t>de precios en el comercio internacional y petróleo</a:t>
              </a:r>
            </a:p>
          </p:txBody>
        </p:sp>
        <p:pic>
          <p:nvPicPr>
            <p:cNvPr id="34" name="Imagen 33">
              <a:extLst>
                <a:ext uri="{FF2B5EF4-FFF2-40B4-BE49-F238E27FC236}">
                  <a16:creationId xmlns:a16="http://schemas.microsoft.com/office/drawing/2014/main" id="{EDAE61A3-82D8-37FC-7B96-D31991FEB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667" y="3831811"/>
              <a:ext cx="2158171" cy="1316850"/>
            </a:xfrm>
            <a:prstGeom prst="rect">
              <a:avLst/>
            </a:prstGeom>
          </p:spPr>
        </p:pic>
      </p:grpSp>
      <p:pic>
        <p:nvPicPr>
          <p:cNvPr id="35" name="1 Imagen">
            <a:extLst>
              <a:ext uri="{FF2B5EF4-FFF2-40B4-BE49-F238E27FC236}">
                <a16:creationId xmlns:a16="http://schemas.microsoft.com/office/drawing/2014/main" id="{A4444375-9124-232B-F104-F9AC4C778F8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5943" y="4287190"/>
            <a:ext cx="1339892" cy="1174068"/>
          </a:xfrm>
          <a:prstGeom prst="rect">
            <a:avLst/>
          </a:prstGeom>
        </p:spPr>
      </p:pic>
      <p:pic>
        <p:nvPicPr>
          <p:cNvPr id="36" name="Picture 2" descr="Congreso de la República de Guatemala Logo Vector (.SVG) Free Download">
            <a:extLst>
              <a:ext uri="{FF2B5EF4-FFF2-40B4-BE49-F238E27FC236}">
                <a16:creationId xmlns:a16="http://schemas.microsoft.com/office/drawing/2014/main" id="{E27C6B00-FA67-0F5D-0048-D138117E2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88325" y="4872738"/>
            <a:ext cx="417563" cy="53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4 Imagen">
            <a:extLst>
              <a:ext uri="{FF2B5EF4-FFF2-40B4-BE49-F238E27FC236}">
                <a16:creationId xmlns:a16="http://schemas.microsoft.com/office/drawing/2014/main" id="{E8981759-C30F-D282-EF45-2295609873A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2415" y="1247076"/>
            <a:ext cx="1998223" cy="1778737"/>
          </a:xfrm>
          <a:prstGeom prst="rect">
            <a:avLst/>
          </a:prstGeom>
        </p:spPr>
      </p:pic>
      <p:pic>
        <p:nvPicPr>
          <p:cNvPr id="38" name="5 Imagen">
            <a:extLst>
              <a:ext uri="{FF2B5EF4-FFF2-40B4-BE49-F238E27FC236}">
                <a16:creationId xmlns:a16="http://schemas.microsoft.com/office/drawing/2014/main" id="{9C9A5537-4394-AEF1-9EAB-FEE6350C1F7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1650" y="3669977"/>
            <a:ext cx="2492063" cy="2222279"/>
          </a:xfrm>
          <a:prstGeom prst="rect">
            <a:avLst/>
          </a:prstGeom>
        </p:spPr>
      </p:pic>
      <p:sp>
        <p:nvSpPr>
          <p:cNvPr id="39" name="6 Elipse">
            <a:extLst>
              <a:ext uri="{FF2B5EF4-FFF2-40B4-BE49-F238E27FC236}">
                <a16:creationId xmlns:a16="http://schemas.microsoft.com/office/drawing/2014/main" id="{4889C21D-37CF-A5A1-B910-7472E6477279}"/>
              </a:ext>
            </a:extLst>
          </p:cNvPr>
          <p:cNvSpPr/>
          <p:nvPr/>
        </p:nvSpPr>
        <p:spPr>
          <a:xfrm>
            <a:off x="6067923" y="4876593"/>
            <a:ext cx="734688" cy="7263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" name="14 Imagen">
            <a:extLst>
              <a:ext uri="{FF2B5EF4-FFF2-40B4-BE49-F238E27FC236}">
                <a16:creationId xmlns:a16="http://schemas.microsoft.com/office/drawing/2014/main" id="{A7556972-945E-F973-2A4D-4F15178C3F7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2732" y="4929296"/>
            <a:ext cx="709879" cy="620935"/>
          </a:xfrm>
          <a:prstGeom prst="rect">
            <a:avLst/>
          </a:prstGeom>
        </p:spPr>
      </p:pic>
      <p:pic>
        <p:nvPicPr>
          <p:cNvPr id="41" name="Gráfico 40" descr="Marca con relleno sólido">
            <a:extLst>
              <a:ext uri="{FF2B5EF4-FFF2-40B4-BE49-F238E27FC236}">
                <a16:creationId xmlns:a16="http://schemas.microsoft.com/office/drawing/2014/main" id="{46BD4E0D-953F-EE79-B859-95501670349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883033" y="1760520"/>
            <a:ext cx="297091" cy="297091"/>
          </a:xfrm>
          <a:prstGeom prst="rect">
            <a:avLst/>
          </a:prstGeom>
        </p:spPr>
      </p:pic>
      <p:pic>
        <p:nvPicPr>
          <p:cNvPr id="42" name="Gráfico 41" descr="Marca con relleno sólido">
            <a:extLst>
              <a:ext uri="{FF2B5EF4-FFF2-40B4-BE49-F238E27FC236}">
                <a16:creationId xmlns:a16="http://schemas.microsoft.com/office/drawing/2014/main" id="{76BACBB9-650E-72EF-C4A9-C3F4BC01E83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808015" y="1906459"/>
            <a:ext cx="297091" cy="297091"/>
          </a:xfrm>
          <a:prstGeom prst="rect">
            <a:avLst/>
          </a:prstGeom>
        </p:spPr>
      </p:pic>
      <p:pic>
        <p:nvPicPr>
          <p:cNvPr id="43" name="Gráfico 42" descr="Marca con relleno sólido">
            <a:extLst>
              <a:ext uri="{FF2B5EF4-FFF2-40B4-BE49-F238E27FC236}">
                <a16:creationId xmlns:a16="http://schemas.microsoft.com/office/drawing/2014/main" id="{E4FA80C9-5A89-DFD9-E123-72BDC58D14E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630441" y="1508808"/>
            <a:ext cx="297091" cy="297091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CCB55A49-956A-EA27-67E6-AF8E3D62A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7697B-F58C-734F-B857-A762A8B9FE44}" type="slidenum">
              <a:rPr lang="es-GT" smtClean="0"/>
              <a:t>25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2374445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7CF78D-BC8D-9240-49E3-15B35E3D6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22454"/>
            <a:ext cx="10515600" cy="613091"/>
          </a:xfrm>
        </p:spPr>
        <p:txBody>
          <a:bodyPr/>
          <a:lstStyle/>
          <a:p>
            <a:r>
              <a:rPr lang="es-MX"/>
              <a:t>Reflexiones Finales</a:t>
            </a:r>
            <a:endParaRPr lang="es-GT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EAEAB705-8CE2-6656-BF8D-3F6DF0B0A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7697B-F58C-734F-B857-A762A8B9FE44}" type="slidenum">
              <a:rPr lang="es-GT" smtClean="0"/>
              <a:t>26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7318207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07A291E0-F227-2108-B3FD-DED5413A83F1}"/>
              </a:ext>
            </a:extLst>
          </p:cNvPr>
          <p:cNvSpPr txBox="1">
            <a:spLocks/>
          </p:cNvSpPr>
          <p:nvPr/>
        </p:nvSpPr>
        <p:spPr>
          <a:xfrm>
            <a:off x="3235171" y="414671"/>
            <a:ext cx="8492541" cy="6733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s-MX"/>
              <a:t>Reflexiones Finales</a:t>
            </a:r>
            <a:endParaRPr lang="es-GT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00C77CD-D28D-31C7-7C1D-EE05E8835826}"/>
              </a:ext>
            </a:extLst>
          </p:cNvPr>
          <p:cNvSpPr txBox="1"/>
          <p:nvPr/>
        </p:nvSpPr>
        <p:spPr>
          <a:xfrm>
            <a:off x="1260629" y="1722268"/>
            <a:ext cx="10067278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004A71"/>
                </a:solidFill>
                <a:latin typeface="Montserrat"/>
                <a:cs typeface="Arial" panose="020B0604020202020204" pitchFamily="34" charset="0"/>
              </a:rPr>
              <a:t>Los resultados presentados y las estimaciones correspondientes al cierre </a:t>
            </a:r>
          </a:p>
          <a:p>
            <a:r>
              <a:rPr lang="es-MX" dirty="0">
                <a:solidFill>
                  <a:srgbClr val="004A71"/>
                </a:solidFill>
                <a:latin typeface="Montserrat"/>
                <a:cs typeface="Arial" panose="020B0604020202020204" pitchFamily="34" charset="0"/>
              </a:rPr>
              <a:t>de 2024 se derivan principalmente de: </a:t>
            </a:r>
          </a:p>
          <a:p>
            <a:endParaRPr lang="es-MX" sz="1600" dirty="0">
              <a:solidFill>
                <a:srgbClr val="004A71"/>
              </a:solidFill>
              <a:latin typeface="Montserrat"/>
              <a:cs typeface="Arial" panose="020B0604020202020204" pitchFamily="34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s-MX" dirty="0">
                <a:solidFill>
                  <a:srgbClr val="004A71"/>
                </a:solidFill>
                <a:latin typeface="Montserrat"/>
                <a:cs typeface="Arial" panose="020B0604020202020204" pitchFamily="34" charset="0"/>
              </a:rPr>
              <a:t>Acciones emprendidas por la SAT. Institucionalización de procesos.</a:t>
            </a:r>
          </a:p>
          <a:p>
            <a:pPr lvl="1"/>
            <a:endParaRPr lang="es-MX" dirty="0">
              <a:solidFill>
                <a:srgbClr val="004A71"/>
              </a:solidFill>
              <a:latin typeface="Montserrat"/>
              <a:cs typeface="Arial" panose="020B0604020202020204" pitchFamily="34" charset="0"/>
            </a:endParaRPr>
          </a:p>
          <a:p>
            <a:r>
              <a:rPr lang="es-MX" dirty="0">
                <a:solidFill>
                  <a:srgbClr val="004A71"/>
                </a:solidFill>
                <a:latin typeface="Montserrat"/>
                <a:cs typeface="Arial" panose="020B0604020202020204" pitchFamily="34" charset="0"/>
              </a:rPr>
              <a:t>No obstante, en la actualidad la economía  mundial percibe riesgos significativos generalizados en:</a:t>
            </a:r>
          </a:p>
          <a:p>
            <a:endParaRPr lang="es-MX" sz="1600" dirty="0">
              <a:solidFill>
                <a:srgbClr val="004A71"/>
              </a:solidFill>
              <a:latin typeface="Montserrat"/>
              <a:cs typeface="Arial" panose="020B0604020202020204" pitchFamily="34" charset="0"/>
            </a:endParaRPr>
          </a:p>
          <a:p>
            <a:pPr marL="800100" lvl="1" indent="-342900">
              <a:buAutoNum type="arabicPeriod"/>
            </a:pPr>
            <a:r>
              <a:rPr lang="es-MX" dirty="0">
                <a:solidFill>
                  <a:srgbClr val="004A71"/>
                </a:solidFill>
                <a:latin typeface="Montserrat"/>
                <a:cs typeface="Arial" panose="020B0604020202020204" pitchFamily="34" charset="0"/>
              </a:rPr>
              <a:t>Persistencia en la moderación en las tasas de crecimiento de las economías de los principales socios comerciales.</a:t>
            </a:r>
          </a:p>
          <a:p>
            <a:pPr marL="800100" lvl="1" indent="-342900">
              <a:buFontTx/>
              <a:buAutoNum type="arabicPeriod"/>
            </a:pPr>
            <a:r>
              <a:rPr lang="es-MX" dirty="0">
                <a:solidFill>
                  <a:srgbClr val="004A71"/>
                </a:solidFill>
                <a:latin typeface="Montserrat"/>
                <a:cs typeface="Arial" panose="020B0604020202020204" pitchFamily="34" charset="0"/>
              </a:rPr>
              <a:t>Cambios en las medidas de política monetaria para la estabilización del contexto macroeconómico.</a:t>
            </a:r>
          </a:p>
          <a:p>
            <a:pPr marL="800100" lvl="1" indent="-342900">
              <a:buFontTx/>
              <a:buAutoNum type="arabicPeriod"/>
            </a:pPr>
            <a:r>
              <a:rPr lang="es-MX" dirty="0">
                <a:solidFill>
                  <a:srgbClr val="004A71"/>
                </a:solidFill>
                <a:latin typeface="Montserrat"/>
                <a:cs typeface="Arial" panose="020B0604020202020204" pitchFamily="34" charset="0"/>
              </a:rPr>
              <a:t>Incertidumbre en las variaciones de precios internacionales en el comercio exterior y petróleo.</a:t>
            </a:r>
          </a:p>
          <a:p>
            <a:pPr marL="800100" lvl="1" indent="-342900">
              <a:buFontTx/>
              <a:buAutoNum type="arabicPeriod"/>
            </a:pPr>
            <a:r>
              <a:rPr lang="es-MX" dirty="0">
                <a:solidFill>
                  <a:srgbClr val="004A71"/>
                </a:solidFill>
                <a:latin typeface="Montserrat"/>
                <a:cs typeface="Arial" panose="020B0604020202020204" pitchFamily="34" charset="0"/>
              </a:rPr>
              <a:t>Conflictos internacionales en el Medio Oriente.</a:t>
            </a:r>
            <a:endParaRPr lang="es-GT" dirty="0"/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1DC9B3F8-8691-D524-BE3E-657C4E591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7697B-F58C-734F-B857-A762A8B9FE44}" type="slidenum">
              <a:rPr lang="es-GT" smtClean="0"/>
              <a:t>27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8991964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BFBD4E4A-E620-E175-D4A7-DB3BEF00F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7697B-F58C-734F-B857-A762A8B9FE44}" type="slidenum">
              <a:rPr lang="es-GT" smtClean="0"/>
              <a:t>28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469800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7CF78D-BC8D-9240-49E3-15B35E3D6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22454"/>
            <a:ext cx="10515600" cy="613091"/>
          </a:xfrm>
        </p:spPr>
        <p:txBody>
          <a:bodyPr/>
          <a:lstStyle/>
          <a:p>
            <a:r>
              <a:rPr lang="es-MX"/>
              <a:t>Definición de la Meta</a:t>
            </a:r>
            <a:endParaRPr lang="es-GT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98D4888A-1155-C0C9-5044-5B59D9DA6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7697B-F58C-734F-B857-A762A8B9FE44}" type="slidenum">
              <a:rPr lang="es-GT" smtClean="0"/>
              <a:t>3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454435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BC61BDC8-E020-73CD-37C7-8AED5433CD7A}"/>
              </a:ext>
            </a:extLst>
          </p:cNvPr>
          <p:cNvSpPr/>
          <p:nvPr/>
        </p:nvSpPr>
        <p:spPr>
          <a:xfrm>
            <a:off x="6289265" y="2760955"/>
            <a:ext cx="1611861" cy="136716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17CF78D-BC8D-9240-49E3-15B35E3D6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619" y="1625851"/>
            <a:ext cx="10515600" cy="613091"/>
          </a:xfrm>
        </p:spPr>
        <p:txBody>
          <a:bodyPr/>
          <a:lstStyle/>
          <a:p>
            <a:r>
              <a:rPr lang="es-MX"/>
              <a:t>Base</a:t>
            </a:r>
            <a:endParaRPr lang="es-GT"/>
          </a:p>
        </p:txBody>
      </p:sp>
      <p:grpSp>
        <p:nvGrpSpPr>
          <p:cNvPr id="4" name="Grupo 24">
            <a:extLst>
              <a:ext uri="{FF2B5EF4-FFF2-40B4-BE49-F238E27FC236}">
                <a16:creationId xmlns:a16="http://schemas.microsoft.com/office/drawing/2014/main" id="{E513171C-CB11-B932-AEC3-535265C209CF}"/>
              </a:ext>
            </a:extLst>
          </p:cNvPr>
          <p:cNvGrpSpPr/>
          <p:nvPr/>
        </p:nvGrpSpPr>
        <p:grpSpPr>
          <a:xfrm>
            <a:off x="559745" y="2426300"/>
            <a:ext cx="2429436" cy="2552537"/>
            <a:chOff x="517072" y="2158638"/>
            <a:chExt cx="2429436" cy="2552537"/>
          </a:xfrm>
        </p:grpSpPr>
        <p:sp>
          <p:nvSpPr>
            <p:cNvPr id="5" name="TextBox 14">
              <a:extLst>
                <a:ext uri="{FF2B5EF4-FFF2-40B4-BE49-F238E27FC236}">
                  <a16:creationId xmlns:a16="http://schemas.microsoft.com/office/drawing/2014/main" id="{0D262BF9-7E4D-A807-9FAE-B174C438D9EE}"/>
                </a:ext>
              </a:extLst>
            </p:cNvPr>
            <p:cNvSpPr txBox="1"/>
            <p:nvPr/>
          </p:nvSpPr>
          <p:spPr>
            <a:xfrm>
              <a:off x="517072" y="4126400"/>
              <a:ext cx="24294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600" b="1">
                  <a:solidFill>
                    <a:srgbClr val="062A46"/>
                  </a:solidFill>
                  <a:latin typeface="Montserrat Medium" pitchFamily="2" charset="77"/>
                </a:rPr>
                <a:t>Situación económica y financiera</a:t>
              </a:r>
            </a:p>
          </p:txBody>
        </p:sp>
        <p:pic>
          <p:nvPicPr>
            <p:cNvPr id="6" name="Imagen 2" descr="Imagen que contiene Forma&#10;&#10;Descripción generada automáticamente">
              <a:extLst>
                <a:ext uri="{FF2B5EF4-FFF2-40B4-BE49-F238E27FC236}">
                  <a16:creationId xmlns:a16="http://schemas.microsoft.com/office/drawing/2014/main" id="{38DD61FA-B1F4-EC6F-AFC7-FD7F9FDEC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072" y="2158638"/>
              <a:ext cx="2429436" cy="2172597"/>
            </a:xfrm>
            <a:prstGeom prst="rect">
              <a:avLst/>
            </a:prstGeom>
          </p:spPr>
        </p:pic>
      </p:grpSp>
      <p:grpSp>
        <p:nvGrpSpPr>
          <p:cNvPr id="7" name="Grupo 27">
            <a:extLst>
              <a:ext uri="{FF2B5EF4-FFF2-40B4-BE49-F238E27FC236}">
                <a16:creationId xmlns:a16="http://schemas.microsoft.com/office/drawing/2014/main" id="{CA94EA87-5F99-52A2-F10B-7339ED589D3E}"/>
              </a:ext>
            </a:extLst>
          </p:cNvPr>
          <p:cNvGrpSpPr/>
          <p:nvPr/>
        </p:nvGrpSpPr>
        <p:grpSpPr>
          <a:xfrm>
            <a:off x="3084804" y="2411411"/>
            <a:ext cx="2491068" cy="2342432"/>
            <a:chOff x="3042131" y="2143749"/>
            <a:chExt cx="2491068" cy="2342432"/>
          </a:xfrm>
        </p:grpSpPr>
        <p:sp>
          <p:nvSpPr>
            <p:cNvPr id="8" name="TextBox 15">
              <a:extLst>
                <a:ext uri="{FF2B5EF4-FFF2-40B4-BE49-F238E27FC236}">
                  <a16:creationId xmlns:a16="http://schemas.microsoft.com/office/drawing/2014/main" id="{9F3BEF22-4E5B-4800-5898-7ACA579D2630}"/>
                </a:ext>
              </a:extLst>
            </p:cNvPr>
            <p:cNvSpPr txBox="1"/>
            <p:nvPr/>
          </p:nvSpPr>
          <p:spPr>
            <a:xfrm>
              <a:off x="3204927" y="4147627"/>
              <a:ext cx="217283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600" b="1">
                  <a:solidFill>
                    <a:srgbClr val="062A46"/>
                  </a:solidFill>
                  <a:latin typeface="Montserrat Medium" pitchFamily="2" charset="77"/>
                </a:rPr>
                <a:t>Legislación vigente</a:t>
              </a:r>
            </a:p>
          </p:txBody>
        </p:sp>
        <p:pic>
          <p:nvPicPr>
            <p:cNvPr id="9" name="Imagen 3" descr="Icono&#10;&#10;Descripción generada automáticamente">
              <a:extLst>
                <a:ext uri="{FF2B5EF4-FFF2-40B4-BE49-F238E27FC236}">
                  <a16:creationId xmlns:a16="http://schemas.microsoft.com/office/drawing/2014/main" id="{08474ADC-CEC7-9C17-E9FD-08719C3250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42131" y="2143749"/>
              <a:ext cx="2491068" cy="2222869"/>
            </a:xfrm>
            <a:prstGeom prst="rect">
              <a:avLst/>
            </a:prstGeom>
          </p:spPr>
        </p:pic>
      </p:grpSp>
      <p:grpSp>
        <p:nvGrpSpPr>
          <p:cNvPr id="10" name="Grupo 33">
            <a:extLst>
              <a:ext uri="{FF2B5EF4-FFF2-40B4-BE49-F238E27FC236}">
                <a16:creationId xmlns:a16="http://schemas.microsoft.com/office/drawing/2014/main" id="{FA4ED903-9AA1-548E-A073-628101999C0C}"/>
              </a:ext>
            </a:extLst>
          </p:cNvPr>
          <p:cNvGrpSpPr/>
          <p:nvPr/>
        </p:nvGrpSpPr>
        <p:grpSpPr>
          <a:xfrm>
            <a:off x="8507199" y="2411411"/>
            <a:ext cx="2846601" cy="2823434"/>
            <a:chOff x="8464527" y="2143749"/>
            <a:chExt cx="2606244" cy="2823434"/>
          </a:xfrm>
        </p:grpSpPr>
        <p:sp>
          <p:nvSpPr>
            <p:cNvPr id="11" name="TextBox 17">
              <a:extLst>
                <a:ext uri="{FF2B5EF4-FFF2-40B4-BE49-F238E27FC236}">
                  <a16:creationId xmlns:a16="http://schemas.microsoft.com/office/drawing/2014/main" id="{A9368DC4-6C7D-3E1C-5AF7-C5125379FBAE}"/>
                </a:ext>
              </a:extLst>
            </p:cNvPr>
            <p:cNvSpPr txBox="1"/>
            <p:nvPr/>
          </p:nvSpPr>
          <p:spPr>
            <a:xfrm>
              <a:off x="8464527" y="4136186"/>
              <a:ext cx="260624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600" b="1">
                  <a:solidFill>
                    <a:srgbClr val="062A46"/>
                  </a:solidFill>
                  <a:latin typeface="Montserrat Medium" pitchFamily="2" charset="77"/>
                </a:rPr>
                <a:t>Metas por reducción de incumplimiento tributario</a:t>
              </a:r>
            </a:p>
          </p:txBody>
        </p:sp>
        <p:pic>
          <p:nvPicPr>
            <p:cNvPr id="12" name="Imagen 5">
              <a:extLst>
                <a:ext uri="{FF2B5EF4-FFF2-40B4-BE49-F238E27FC236}">
                  <a16:creationId xmlns:a16="http://schemas.microsoft.com/office/drawing/2014/main" id="{3A691025-9E3D-C9DF-735C-5DD8C9392C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67644" y="2143749"/>
              <a:ext cx="2603127" cy="2207980"/>
            </a:xfrm>
            <a:prstGeom prst="rect">
              <a:avLst/>
            </a:prstGeom>
          </p:spPr>
        </p:pic>
      </p:grpSp>
      <p:sp>
        <p:nvSpPr>
          <p:cNvPr id="13" name="TextBox 16">
            <a:extLst>
              <a:ext uri="{FF2B5EF4-FFF2-40B4-BE49-F238E27FC236}">
                <a16:creationId xmlns:a16="http://schemas.microsoft.com/office/drawing/2014/main" id="{14FFBC32-19CF-8E01-728A-345EDFD07942}"/>
              </a:ext>
            </a:extLst>
          </p:cNvPr>
          <p:cNvSpPr txBox="1"/>
          <p:nvPr/>
        </p:nvSpPr>
        <p:spPr>
          <a:xfrm>
            <a:off x="6022419" y="4442333"/>
            <a:ext cx="232934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_tradnl" sz="1600" b="1">
                <a:solidFill>
                  <a:srgbClr val="062A46"/>
                </a:solidFill>
                <a:latin typeface="Montserrat Medium" pitchFamily="2" charset="77"/>
              </a:rPr>
              <a:t>Recaudación del año anterior</a:t>
            </a:r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8CC6C966-6738-AA76-B24A-23213C7F1ABD}"/>
              </a:ext>
            </a:extLst>
          </p:cNvPr>
          <p:cNvGrpSpPr/>
          <p:nvPr/>
        </p:nvGrpSpPr>
        <p:grpSpPr>
          <a:xfrm>
            <a:off x="6085419" y="2567268"/>
            <a:ext cx="2028825" cy="1809750"/>
            <a:chOff x="6085419" y="2567268"/>
            <a:chExt cx="2028825" cy="1809750"/>
          </a:xfrm>
        </p:grpSpPr>
        <p:pic>
          <p:nvPicPr>
            <p:cNvPr id="14" name="Imagen 3" descr="Icono&#10;&#10;Descripción generada automáticamente">
              <a:extLst>
                <a:ext uri="{FF2B5EF4-FFF2-40B4-BE49-F238E27FC236}">
                  <a16:creationId xmlns:a16="http://schemas.microsoft.com/office/drawing/2014/main" id="{4EA36A79-4E1B-3DE3-7EBD-04C025E41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85419" y="2567268"/>
              <a:ext cx="2028825" cy="1809750"/>
            </a:xfrm>
            <a:prstGeom prst="rect">
              <a:avLst/>
            </a:prstGeom>
          </p:spPr>
        </p:pic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2FD4EB4E-B854-5E5C-5D33-9670732A8E3F}"/>
                </a:ext>
              </a:extLst>
            </p:cNvPr>
            <p:cNvSpPr/>
            <p:nvPr/>
          </p:nvSpPr>
          <p:spPr>
            <a:xfrm>
              <a:off x="6400800" y="2894120"/>
              <a:ext cx="1420427" cy="9587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GT"/>
            </a:p>
          </p:txBody>
        </p:sp>
      </p:grpSp>
      <p:sp>
        <p:nvSpPr>
          <p:cNvPr id="18" name="CuadroTexto 17">
            <a:extLst>
              <a:ext uri="{FF2B5EF4-FFF2-40B4-BE49-F238E27FC236}">
                <a16:creationId xmlns:a16="http://schemas.microsoft.com/office/drawing/2014/main" id="{03FA6E70-0BE9-3643-60F2-55CD0F99583A}"/>
              </a:ext>
            </a:extLst>
          </p:cNvPr>
          <p:cNvSpPr txBox="1"/>
          <p:nvPr/>
        </p:nvSpPr>
        <p:spPr>
          <a:xfrm>
            <a:off x="6289265" y="3222259"/>
            <a:ext cx="1795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400">
                <a:solidFill>
                  <a:srgbClr val="0071BC"/>
                </a:solidFill>
                <a:latin typeface="Gotham Black" panose="02000604040000020004" pitchFamily="50" charset="0"/>
              </a:rPr>
              <a:t>2024</a:t>
            </a:r>
            <a:endParaRPr lang="es-GT" sz="4400">
              <a:solidFill>
                <a:srgbClr val="0071BC"/>
              </a:solidFill>
              <a:latin typeface="Gotham Black" panose="02000604040000020004" pitchFamily="50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A39BB44-97AF-5829-8169-6E4E4FB334F5}"/>
              </a:ext>
            </a:extLst>
          </p:cNvPr>
          <p:cNvSpPr txBox="1"/>
          <p:nvPr/>
        </p:nvSpPr>
        <p:spPr>
          <a:xfrm>
            <a:off x="6289265" y="2799752"/>
            <a:ext cx="1795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400">
                <a:solidFill>
                  <a:srgbClr val="163344"/>
                </a:solidFill>
                <a:latin typeface="Gotham Black" panose="02000604040000020004" pitchFamily="50" charset="0"/>
              </a:rPr>
              <a:t>2025</a:t>
            </a:r>
            <a:endParaRPr lang="es-GT" sz="4400">
              <a:solidFill>
                <a:srgbClr val="163344"/>
              </a:solidFill>
              <a:latin typeface="Gotham Black" panose="02000604040000020004" pitchFamily="50" charset="0"/>
            </a:endParaRPr>
          </a:p>
        </p:txBody>
      </p:sp>
      <p:sp>
        <p:nvSpPr>
          <p:cNvPr id="15" name="Marcador de número de diapositiva 14">
            <a:extLst>
              <a:ext uri="{FF2B5EF4-FFF2-40B4-BE49-F238E27FC236}">
                <a16:creationId xmlns:a16="http://schemas.microsoft.com/office/drawing/2014/main" id="{8CD9EBA6-2A9F-DE53-94DA-C34960475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7697B-F58C-734F-B857-A762A8B9FE44}" type="slidenum">
              <a:rPr lang="es-GT" smtClean="0"/>
              <a:t>4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7519290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BE891462-C453-18A4-4F91-8E49C7653291}"/>
              </a:ext>
            </a:extLst>
          </p:cNvPr>
          <p:cNvSpPr/>
          <p:nvPr/>
        </p:nvSpPr>
        <p:spPr>
          <a:xfrm>
            <a:off x="781235" y="1598571"/>
            <a:ext cx="10950159" cy="93750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17CF78D-BC8D-9240-49E3-15B35E3D6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826" y="1703636"/>
            <a:ext cx="10515600" cy="613091"/>
          </a:xfrm>
          <a:noFill/>
        </p:spPr>
        <p:txBody>
          <a:bodyPr/>
          <a:lstStyle/>
          <a:p>
            <a:pPr algn="r"/>
            <a:r>
              <a:rPr lang="es-MX"/>
              <a:t>Escenario Macroeconómico</a:t>
            </a:r>
            <a:endParaRPr lang="es-GT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CB93BB4-C924-9C3C-887F-A2C4C3B3C2D1}"/>
              </a:ext>
            </a:extLst>
          </p:cNvPr>
          <p:cNvSpPr txBox="1"/>
          <p:nvPr/>
        </p:nvSpPr>
        <p:spPr>
          <a:xfrm>
            <a:off x="520262" y="2674762"/>
            <a:ext cx="4138212" cy="31085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PIB Real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 Black"/>
                <a:ea typeface="+mn-ea"/>
                <a:cs typeface="Calibri"/>
              </a:rPr>
              <a:t>PIB Nominal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 Black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 Black"/>
                <a:ea typeface="+mn-ea"/>
                <a:cs typeface="Calibri"/>
              </a:rPr>
              <a:t>Importaciones </a:t>
            </a:r>
            <a:r>
              <a:rPr kumimoji="0" lang="es-ES" sz="2800" b="0" i="1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 Black"/>
                <a:ea typeface="+mn-ea"/>
                <a:cs typeface="Calibri"/>
              </a:rPr>
              <a:t>FOB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 Black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 Black"/>
                <a:ea typeface="+mn-ea"/>
                <a:cs typeface="Calibri"/>
              </a:rPr>
              <a:t>Exportaciones </a:t>
            </a:r>
            <a:r>
              <a:rPr kumimoji="0" lang="es-ES" sz="2800" b="0" i="1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 Black"/>
                <a:ea typeface="+mn-ea"/>
                <a:cs typeface="Calibri"/>
              </a:rPr>
              <a:t>FOB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D8DA7E1-C912-2589-42A7-AF22D6FA0DA0}"/>
              </a:ext>
            </a:extLst>
          </p:cNvPr>
          <p:cNvSpPr txBox="1"/>
          <p:nvPr/>
        </p:nvSpPr>
        <p:spPr>
          <a:xfrm>
            <a:off x="9956344" y="4566358"/>
            <a:ext cx="195052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1/ INFLACIÓN</a:t>
            </a: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 Black"/>
              <a:ea typeface="+mn-ea"/>
              <a:cs typeface="Calibri"/>
            </a:endParaRPr>
          </a:p>
        </p:txBody>
      </p:sp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F8A530F7-2C76-0C8B-E1C2-4F7C4A706C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8062" y="2876977"/>
            <a:ext cx="1150516" cy="226237"/>
          </a:xfrm>
          <a:prstGeom prst="rect">
            <a:avLst/>
          </a:prstGeom>
        </p:spPr>
      </p:pic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77DA83C7-02AB-C3B0-2093-E26EAFA2B6C9}"/>
              </a:ext>
            </a:extLst>
          </p:cNvPr>
          <p:cNvCxnSpPr>
            <a:cxnSpLocks/>
          </p:cNvCxnSpPr>
          <p:nvPr/>
        </p:nvCxnSpPr>
        <p:spPr>
          <a:xfrm>
            <a:off x="5180998" y="2699365"/>
            <a:ext cx="0" cy="306335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8F319868-29DD-1AF9-98E7-9B7B7BE968D9}"/>
              </a:ext>
            </a:extLst>
          </p:cNvPr>
          <p:cNvCxnSpPr>
            <a:cxnSpLocks/>
          </p:cNvCxnSpPr>
          <p:nvPr/>
        </p:nvCxnSpPr>
        <p:spPr>
          <a:xfrm>
            <a:off x="8037269" y="2697357"/>
            <a:ext cx="0" cy="306335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id="{6363ACBA-660D-F736-83A7-2800E9BEC8A6}"/>
              </a:ext>
            </a:extLst>
          </p:cNvPr>
          <p:cNvSpPr txBox="1"/>
          <p:nvPr/>
        </p:nvSpPr>
        <p:spPr>
          <a:xfrm>
            <a:off x="5357143" y="2658029"/>
            <a:ext cx="2592052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1200" cap="none" spc="0" normalizeH="0" baseline="0" noProof="0">
                <a:ln>
                  <a:noFill/>
                </a:ln>
                <a:solidFill>
                  <a:srgbClr val="0073BF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Q610,690.6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0" i="0" u="none" strike="noStrike" kern="1200" cap="none" spc="0" normalizeH="0" baseline="0" noProof="0">
              <a:ln>
                <a:noFill/>
              </a:ln>
              <a:solidFill>
                <a:srgbClr val="0073BF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1200" cap="none" spc="0" normalizeH="0" baseline="0" noProof="0">
                <a:ln>
                  <a:noFill/>
                </a:ln>
                <a:solidFill>
                  <a:srgbClr val="0073BF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Q875,097.1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0" i="0" u="none" strike="noStrike" kern="1200" cap="none" spc="0" normalizeH="0" baseline="0" noProof="0">
              <a:ln>
                <a:noFill/>
              </a:ln>
              <a:solidFill>
                <a:srgbClr val="0073BF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1200" cap="none" spc="0" normalizeH="0" baseline="0" noProof="0">
                <a:ln>
                  <a:noFill/>
                </a:ln>
                <a:solidFill>
                  <a:srgbClr val="0073BF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$</a:t>
            </a:r>
            <a:r>
              <a:rPr lang="es-ES" sz="2800">
                <a:solidFill>
                  <a:srgbClr val="0073BF"/>
                </a:solidFill>
                <a:latin typeface="Arial Black"/>
              </a:rPr>
              <a:t>29,421.3</a:t>
            </a:r>
            <a:endParaRPr kumimoji="0" lang="es-ES" sz="2800" b="0" i="0" u="none" strike="noStrike" kern="1200" cap="none" spc="0" normalizeH="0" baseline="0" noProof="0">
              <a:ln>
                <a:noFill/>
              </a:ln>
              <a:solidFill>
                <a:srgbClr val="0073BF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0" i="0" u="none" strike="noStrike" kern="1200" cap="none" spc="0" normalizeH="0" baseline="0" noProof="0">
              <a:ln>
                <a:noFill/>
              </a:ln>
              <a:solidFill>
                <a:srgbClr val="0073BF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1200" cap="none" spc="0" normalizeH="0" baseline="0" noProof="0">
                <a:ln>
                  <a:noFill/>
                </a:ln>
                <a:solidFill>
                  <a:srgbClr val="0073BF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$13,756.1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A56C5C6-A60B-F9EF-2FF9-7DEF81CE2646}"/>
              </a:ext>
            </a:extLst>
          </p:cNvPr>
          <p:cNvSpPr txBox="1"/>
          <p:nvPr/>
        </p:nvSpPr>
        <p:spPr>
          <a:xfrm>
            <a:off x="8404855" y="2658029"/>
            <a:ext cx="1551489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1200" cap="none" spc="0" normalizeH="0" baseline="0" noProof="0">
                <a:ln>
                  <a:noFill/>
                </a:ln>
                <a:solidFill>
                  <a:srgbClr val="0073BF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3.5%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0" i="0" u="none" strike="noStrike" kern="1200" cap="none" spc="0" normalizeH="0" baseline="0" noProof="0">
              <a:ln>
                <a:noFill/>
              </a:ln>
              <a:solidFill>
                <a:srgbClr val="0073BF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1200" cap="none" spc="0" normalizeH="0" baseline="0" noProof="0">
                <a:ln>
                  <a:noFill/>
                </a:ln>
                <a:solidFill>
                  <a:srgbClr val="0073BF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7.0%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0" i="0" u="none" strike="noStrike" kern="1200" cap="none" spc="0" normalizeH="0" baseline="0" noProof="0">
              <a:ln>
                <a:noFill/>
              </a:ln>
              <a:solidFill>
                <a:srgbClr val="0073BF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800">
                <a:solidFill>
                  <a:srgbClr val="0073BF"/>
                </a:solidFill>
                <a:latin typeface="Arial Black"/>
              </a:rPr>
              <a:t>7.5</a:t>
            </a:r>
            <a:r>
              <a:rPr kumimoji="0" lang="es-ES" sz="2800" b="0" i="0" u="none" strike="noStrike" kern="1200" cap="none" spc="0" normalizeH="0" baseline="0" noProof="0">
                <a:ln>
                  <a:noFill/>
                </a:ln>
                <a:solidFill>
                  <a:srgbClr val="0073BF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0" i="0" u="none" strike="noStrike" kern="1200" cap="none" spc="0" normalizeH="0" baseline="0" noProof="0">
              <a:ln>
                <a:noFill/>
              </a:ln>
              <a:solidFill>
                <a:srgbClr val="0073BF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800">
                <a:solidFill>
                  <a:srgbClr val="0073BF"/>
                </a:solidFill>
                <a:latin typeface="Arial Black"/>
              </a:rPr>
              <a:t>5.5</a:t>
            </a:r>
            <a:r>
              <a:rPr kumimoji="0" lang="es-ES" sz="2800" b="0" i="0" u="none" strike="noStrike" kern="1200" cap="none" spc="0" normalizeH="0" baseline="0" noProof="0">
                <a:ln>
                  <a:noFill/>
                </a:ln>
                <a:solidFill>
                  <a:srgbClr val="0073BF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%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8F27DD5B-EF09-4F73-DE5D-51AC490C94FA}"/>
              </a:ext>
            </a:extLst>
          </p:cNvPr>
          <p:cNvSpPr/>
          <p:nvPr/>
        </p:nvSpPr>
        <p:spPr>
          <a:xfrm>
            <a:off x="10121943" y="2876977"/>
            <a:ext cx="1348479" cy="134847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419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9EBF6992-4629-DA7E-7B1A-3A327D594F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22970" y="2773998"/>
            <a:ext cx="944508" cy="1505890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A68F52A2-075C-1D64-F5E1-1808F4516301}"/>
              </a:ext>
            </a:extLst>
          </p:cNvPr>
          <p:cNvSpPr txBox="1"/>
          <p:nvPr/>
        </p:nvSpPr>
        <p:spPr>
          <a:xfrm>
            <a:off x="520262" y="6030060"/>
            <a:ext cx="109501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py</a:t>
            </a:r>
            <a:r>
              <a:rPr lang="es-MX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Cifras proyectadas.</a:t>
            </a:r>
          </a:p>
          <a:p>
            <a:pPr algn="just"/>
            <a:r>
              <a:rPr lang="es-MX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1/   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Corresponde a la meta de inflación de mediano plazo determinada por la Autoridad Monetaria </a:t>
            </a:r>
          </a:p>
          <a:p>
            <a:pPr algn="just"/>
            <a:r>
              <a:rPr lang="es-MX" sz="1200" b="1" dirty="0">
                <a:latin typeface="Arial" panose="020B0604020202020204" pitchFamily="34" charset="0"/>
                <a:cs typeface="Arial" panose="020B0604020202020204" pitchFamily="34" charset="0"/>
              </a:rPr>
              <a:t>Nota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: El presente escenario macroeconómico fue elaborado con información disponible al 29 de abril de 2024, el cual puede cambiar en función de nuevos datos y estimaciones, tanto de los principales socios comerciales del país como del entorno económico mundial, así como el acontecer económico interno.</a:t>
            </a:r>
            <a:endParaRPr lang="es-419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1D65351-7AB7-78AB-E497-4E5B20FB388D}"/>
              </a:ext>
            </a:extLst>
          </p:cNvPr>
          <p:cNvGrpSpPr/>
          <p:nvPr/>
        </p:nvGrpSpPr>
        <p:grpSpPr>
          <a:xfrm>
            <a:off x="525849" y="1462595"/>
            <a:ext cx="4567077" cy="1157345"/>
            <a:chOff x="495095" y="745188"/>
            <a:chExt cx="4567077" cy="1157345"/>
          </a:xfrm>
        </p:grpSpPr>
        <p:pic>
          <p:nvPicPr>
            <p:cNvPr id="14" name="Imagen 10" descr="Logotipo&#10;&#10;Descripción generada automáticamente">
              <a:extLst>
                <a:ext uri="{FF2B5EF4-FFF2-40B4-BE49-F238E27FC236}">
                  <a16:creationId xmlns:a16="http://schemas.microsoft.com/office/drawing/2014/main" id="{2EC11D57-0890-385A-A148-046D3BC27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37329" y="890042"/>
              <a:ext cx="924843" cy="924843"/>
            </a:xfrm>
            <a:prstGeom prst="rect">
              <a:avLst/>
            </a:prstGeom>
          </p:spPr>
        </p:pic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61D9A470-1C23-D4C7-F77B-6A995DB68CC9}"/>
                </a:ext>
              </a:extLst>
            </p:cNvPr>
            <p:cNvGrpSpPr/>
            <p:nvPr/>
          </p:nvGrpSpPr>
          <p:grpSpPr>
            <a:xfrm>
              <a:off x="495095" y="745188"/>
              <a:ext cx="3489676" cy="1157345"/>
              <a:chOff x="495095" y="745188"/>
              <a:chExt cx="3489676" cy="1157345"/>
            </a:xfrm>
          </p:grpSpPr>
          <p:pic>
            <p:nvPicPr>
              <p:cNvPr id="16" name="Imagen 5" descr="Texto&#10;&#10;Descripción generada automáticamente">
                <a:extLst>
                  <a:ext uri="{FF2B5EF4-FFF2-40B4-BE49-F238E27FC236}">
                    <a16:creationId xmlns:a16="http://schemas.microsoft.com/office/drawing/2014/main" id="{4F45AC32-3408-6546-24D6-133BBBBF4E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593214" y="745188"/>
                <a:ext cx="391557" cy="1157345"/>
              </a:xfrm>
              <a:prstGeom prst="rect">
                <a:avLst/>
              </a:prstGeom>
            </p:spPr>
          </p:pic>
          <p:grpSp>
            <p:nvGrpSpPr>
              <p:cNvPr id="17" name="Grupo 16">
                <a:extLst>
                  <a:ext uri="{FF2B5EF4-FFF2-40B4-BE49-F238E27FC236}">
                    <a16:creationId xmlns:a16="http://schemas.microsoft.com/office/drawing/2014/main" id="{06D58BB7-ECA3-F141-BADC-339E7A2A6BBC}"/>
                  </a:ext>
                </a:extLst>
              </p:cNvPr>
              <p:cNvGrpSpPr/>
              <p:nvPr/>
            </p:nvGrpSpPr>
            <p:grpSpPr>
              <a:xfrm>
                <a:off x="495095" y="832278"/>
                <a:ext cx="3123483" cy="973729"/>
                <a:chOff x="495095" y="832278"/>
                <a:chExt cx="3123483" cy="973729"/>
              </a:xfrm>
            </p:grpSpPr>
            <p:sp>
              <p:nvSpPr>
                <p:cNvPr id="18" name="CuadroTexto 17">
                  <a:extLst>
                    <a:ext uri="{FF2B5EF4-FFF2-40B4-BE49-F238E27FC236}">
                      <a16:creationId xmlns:a16="http://schemas.microsoft.com/office/drawing/2014/main" id="{008DE2C8-1A8F-7D34-E11B-F36FE6F48F18}"/>
                    </a:ext>
                  </a:extLst>
                </p:cNvPr>
                <p:cNvSpPr txBox="1"/>
                <p:nvPr/>
              </p:nvSpPr>
              <p:spPr>
                <a:xfrm>
                  <a:off x="520458" y="832278"/>
                  <a:ext cx="3098120" cy="553998"/>
                </a:xfrm>
                <a:prstGeom prst="rect">
                  <a:avLst/>
                </a:prstGeom>
                <a:noFill/>
              </p:spPr>
              <p:txBody>
                <a:bodyPr wrap="square" lIns="36000" tIns="0" rIns="36000" bIns="0" rtlCol="0">
                  <a:sp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_tradnl" sz="3600" b="0" i="0" u="none" strike="noStrike" kern="1200" cap="none" spc="-100" normalizeH="0" baseline="0" noProof="0">
                      <a:ln>
                        <a:noFill/>
                      </a:ln>
                      <a:solidFill>
                        <a:srgbClr val="0071BC"/>
                      </a:solidFill>
                      <a:effectLst/>
                      <a:uLnTx/>
                      <a:uFillTx/>
                      <a:latin typeface="Gotham Black" panose="02000604040000020004" pitchFamily="50" charset="0"/>
                      <a:ea typeface="+mn-ea"/>
                      <a:cs typeface="+mn-cs"/>
                    </a:rPr>
                    <a:t>Escenario</a:t>
                  </a:r>
                  <a:r>
                    <a:rPr kumimoji="0" lang="es-ES_tradnl" sz="3400" b="0" i="0" u="none" strike="noStrike" kern="1200" cap="none" spc="-100" normalizeH="0" baseline="0" noProof="0">
                      <a:ln>
                        <a:noFill/>
                      </a:ln>
                      <a:solidFill>
                        <a:srgbClr val="00B0F0"/>
                      </a:solidFill>
                      <a:effectLst/>
                      <a:uLnTx/>
                      <a:uFillTx/>
                      <a:latin typeface="Gotham Black" panose="02000604040000020004" pitchFamily="50" charset="0"/>
                      <a:ea typeface="+mn-ea"/>
                      <a:cs typeface="+mn-cs"/>
                    </a:rPr>
                    <a:t> </a:t>
                  </a:r>
                  <a:r>
                    <a:rPr kumimoji="0" lang="es-ES_tradnl" sz="3400" b="0" i="0" u="none" strike="noStrike" kern="1200" cap="none" spc="-100" normalizeH="0" baseline="0" noProof="0">
                      <a:ln>
                        <a:noFill/>
                      </a:ln>
                      <a:solidFill>
                        <a:srgbClr val="3EC3F7"/>
                      </a:solidFill>
                      <a:effectLst/>
                      <a:uLnTx/>
                      <a:uFillTx/>
                      <a:latin typeface="Gotham Black" panose="02000604040000020004" pitchFamily="50" charset="0"/>
                      <a:ea typeface="+mn-ea"/>
                      <a:cs typeface="+mn-cs"/>
                    </a:rPr>
                    <a:t>20</a:t>
                  </a:r>
                </a:p>
              </p:txBody>
            </p:sp>
            <p:sp>
              <p:nvSpPr>
                <p:cNvPr id="19" name="CuadroTexto 18">
                  <a:extLst>
                    <a:ext uri="{FF2B5EF4-FFF2-40B4-BE49-F238E27FC236}">
                      <a16:creationId xmlns:a16="http://schemas.microsoft.com/office/drawing/2014/main" id="{0E039059-3A82-BC3A-93BE-404E48E167E3}"/>
                    </a:ext>
                  </a:extLst>
                </p:cNvPr>
                <p:cNvSpPr txBox="1"/>
                <p:nvPr/>
              </p:nvSpPr>
              <p:spPr>
                <a:xfrm>
                  <a:off x="495095" y="1282787"/>
                  <a:ext cx="3098120" cy="523220"/>
                </a:xfrm>
                <a:prstGeom prst="rect">
                  <a:avLst/>
                </a:prstGeom>
                <a:noFill/>
              </p:spPr>
              <p:txBody>
                <a:bodyPr wrap="square" lIns="36000" tIns="0" rIns="36000" bIns="0" rtlCol="0">
                  <a:sp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_tradnl" sz="3400" b="0" i="0" u="none" strike="noStrike" kern="1200" cap="none" spc="-100" normalizeH="0" baseline="0" noProof="0">
                      <a:ln>
                        <a:noFill/>
                      </a:ln>
                      <a:solidFill>
                        <a:srgbClr val="0071BC"/>
                      </a:solidFill>
                      <a:effectLst/>
                      <a:uLnTx/>
                      <a:uFillTx/>
                      <a:latin typeface="Gotham Black" panose="02000604040000020004" pitchFamily="50" charset="0"/>
                      <a:ea typeface="+mn-ea"/>
                      <a:cs typeface="+mn-cs"/>
                    </a:rPr>
                    <a:t>Medio</a:t>
                  </a:r>
                  <a:r>
                    <a:rPr kumimoji="0" lang="es-ES_tradnl" sz="3400" b="0" i="0" u="none" strike="noStrike" kern="1200" cap="none" spc="-100" normalizeH="0" baseline="0" noProof="0">
                      <a:ln>
                        <a:noFill/>
                      </a:ln>
                      <a:solidFill>
                        <a:srgbClr val="00B0F0"/>
                      </a:solidFill>
                      <a:effectLst/>
                      <a:uLnTx/>
                      <a:uFillTx/>
                      <a:latin typeface="Gotham Black" panose="02000604040000020004" pitchFamily="50" charset="0"/>
                      <a:ea typeface="+mn-ea"/>
                      <a:cs typeface="+mn-cs"/>
                    </a:rPr>
                    <a:t> </a:t>
                  </a:r>
                  <a:r>
                    <a:rPr kumimoji="0" lang="es-ES_tradnl" sz="3400" b="0" i="0" u="none" strike="noStrike" kern="1200" cap="none" spc="-100" normalizeH="0" baseline="0" noProof="0">
                      <a:ln>
                        <a:noFill/>
                      </a:ln>
                      <a:solidFill>
                        <a:srgbClr val="3EC3F7"/>
                      </a:solidFill>
                      <a:effectLst/>
                      <a:uLnTx/>
                      <a:uFillTx/>
                      <a:latin typeface="Gotham Black" panose="02000604040000020004" pitchFamily="50" charset="0"/>
                      <a:ea typeface="+mn-ea"/>
                      <a:cs typeface="+mn-cs"/>
                    </a:rPr>
                    <a:t>24</a:t>
                  </a:r>
                </a:p>
              </p:txBody>
            </p:sp>
          </p:grpSp>
        </p:grpSp>
      </p:grpSp>
      <p:sp>
        <p:nvSpPr>
          <p:cNvPr id="20" name="CuadroTexto 19">
            <a:extLst>
              <a:ext uri="{FF2B5EF4-FFF2-40B4-BE49-F238E27FC236}">
                <a16:creationId xmlns:a16="http://schemas.microsoft.com/office/drawing/2014/main" id="{F2AB6B39-E707-26E6-12A2-6505110970D5}"/>
              </a:ext>
            </a:extLst>
          </p:cNvPr>
          <p:cNvSpPr txBox="1"/>
          <p:nvPr/>
        </p:nvSpPr>
        <p:spPr>
          <a:xfrm>
            <a:off x="10476500" y="4225456"/>
            <a:ext cx="10949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>
                <a:ln>
                  <a:noFill/>
                </a:ln>
                <a:solidFill>
                  <a:srgbClr val="0073BF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4.0%</a:t>
            </a:r>
          </a:p>
        </p:txBody>
      </p:sp>
      <p:sp>
        <p:nvSpPr>
          <p:cNvPr id="21" name="Marcador de número de diapositiva 20">
            <a:extLst>
              <a:ext uri="{FF2B5EF4-FFF2-40B4-BE49-F238E27FC236}">
                <a16:creationId xmlns:a16="http://schemas.microsoft.com/office/drawing/2014/main" id="{CB256AA5-1992-29C6-0E78-356F838C8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6451" y="6356350"/>
            <a:ext cx="2743200" cy="365125"/>
          </a:xfrm>
        </p:spPr>
        <p:txBody>
          <a:bodyPr/>
          <a:lstStyle/>
          <a:p>
            <a:fld id="{50E7697B-F58C-734F-B857-A762A8B9FE44}" type="slidenum">
              <a:rPr lang="es-GT" smtClean="0"/>
              <a:t>5</a:t>
            </a:fld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4761361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7CF78D-BC8D-9240-49E3-15B35E3D6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22454"/>
            <a:ext cx="10515600" cy="613091"/>
          </a:xfrm>
        </p:spPr>
        <p:txBody>
          <a:bodyPr/>
          <a:lstStyle/>
          <a:p>
            <a:r>
              <a:rPr lang="es-MX"/>
              <a:t>Estimación de Recaudación</a:t>
            </a:r>
            <a:endParaRPr lang="es-GT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EE5EFF09-9F74-6642-17BB-2FE7C5C55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7697B-F58C-734F-B857-A762A8B9FE44}" type="slidenum">
              <a:rPr lang="es-GT" smtClean="0"/>
              <a:t>6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5241219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7CF78D-BC8D-9240-49E3-15B35E3D6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22454"/>
            <a:ext cx="10515600" cy="613091"/>
          </a:xfrm>
        </p:spPr>
        <p:txBody>
          <a:bodyPr/>
          <a:lstStyle/>
          <a:p>
            <a:r>
              <a:rPr lang="es-MX"/>
              <a:t>Estimación de Cierre 2024</a:t>
            </a:r>
            <a:endParaRPr lang="es-GT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F742C76E-36D0-2E78-933F-45871E350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7697B-F58C-734F-B857-A762A8B9FE44}" type="slidenum">
              <a:rPr lang="es-GT" smtClean="0"/>
              <a:t>7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6396929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ángulo: esquinas redondeadas 51">
            <a:extLst>
              <a:ext uri="{FF2B5EF4-FFF2-40B4-BE49-F238E27FC236}">
                <a16:creationId xmlns:a16="http://schemas.microsoft.com/office/drawing/2014/main" id="{C0D873DA-8BD2-3521-2DCA-9BBAB7ED892D}"/>
              </a:ext>
            </a:extLst>
          </p:cNvPr>
          <p:cNvSpPr/>
          <p:nvPr/>
        </p:nvSpPr>
        <p:spPr>
          <a:xfrm>
            <a:off x="1118586" y="1568248"/>
            <a:ext cx="10626571" cy="5200971"/>
          </a:xfrm>
          <a:prstGeom prst="roundRect">
            <a:avLst>
              <a:gd name="adj" fmla="val 1177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47" name="Rectángulo: esquinas redondeadas 46">
            <a:extLst>
              <a:ext uri="{FF2B5EF4-FFF2-40B4-BE49-F238E27FC236}">
                <a16:creationId xmlns:a16="http://schemas.microsoft.com/office/drawing/2014/main" id="{B276CA0E-791F-9932-8BB2-A914C6A6802A}"/>
              </a:ext>
            </a:extLst>
          </p:cNvPr>
          <p:cNvSpPr/>
          <p:nvPr/>
        </p:nvSpPr>
        <p:spPr>
          <a:xfrm>
            <a:off x="5552146" y="1717295"/>
            <a:ext cx="1173010" cy="6722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17CF78D-BC8D-9240-49E3-15B35E3D6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3475" y="424331"/>
            <a:ext cx="8501682" cy="613091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es-MX"/>
              <a:t>Supuestos básicos de la Estimación 2024</a:t>
            </a:r>
            <a:endParaRPr lang="es-GT"/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FF8F6622-7AF6-2600-9B9C-03D797E3BA29}"/>
              </a:ext>
            </a:extLst>
          </p:cNvPr>
          <p:cNvGrpSpPr/>
          <p:nvPr/>
        </p:nvGrpSpPr>
        <p:grpSpPr>
          <a:xfrm>
            <a:off x="4936862" y="4415131"/>
            <a:ext cx="2253851" cy="1769277"/>
            <a:chOff x="4433075" y="4105737"/>
            <a:chExt cx="3052111" cy="2330405"/>
          </a:xfrm>
        </p:grpSpPr>
        <p:sp>
          <p:nvSpPr>
            <p:cNvPr id="4" name="Rectangle 38">
              <a:extLst>
                <a:ext uri="{FF2B5EF4-FFF2-40B4-BE49-F238E27FC236}">
                  <a16:creationId xmlns:a16="http://schemas.microsoft.com/office/drawing/2014/main" id="{B81C2895-B175-9EBE-BB94-4791BA1D773C}"/>
                </a:ext>
              </a:extLst>
            </p:cNvPr>
            <p:cNvSpPr/>
            <p:nvPr/>
          </p:nvSpPr>
          <p:spPr>
            <a:xfrm>
              <a:off x="4744458" y="5652054"/>
              <a:ext cx="2740728" cy="7840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GT" sz="1600" b="0" i="0" u="none" strike="noStrike" kern="1200" cap="none" spc="0" normalizeH="0" baseline="0" noProof="0">
                  <a:ln>
                    <a:noFill/>
                  </a:ln>
                  <a:solidFill>
                    <a:srgbClr val="14649B"/>
                  </a:solidFill>
                  <a:effectLst/>
                  <a:uLnTx/>
                  <a:uFillTx/>
                  <a:latin typeface="Calibri" panose="020F0502020204030204"/>
                  <a:ea typeface="Source Sans Pro Light" panose="020B0403030403020204" pitchFamily="34" charset="0"/>
                  <a:cs typeface="Lato Light" panose="020F0502020204030203" pitchFamily="34" charset="0"/>
                </a:rPr>
                <a:t>Considera tipo de cambio neutro.</a:t>
              </a:r>
            </a:p>
          </p:txBody>
        </p:sp>
        <p:sp>
          <p:nvSpPr>
            <p:cNvPr id="5" name="Rectangle 60">
              <a:extLst>
                <a:ext uri="{FF2B5EF4-FFF2-40B4-BE49-F238E27FC236}">
                  <a16:creationId xmlns:a16="http://schemas.microsoft.com/office/drawing/2014/main" id="{F33E11B0-855A-C244-29C1-343C410FD7F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28555" y="5474168"/>
              <a:ext cx="1000943" cy="5720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65">
              <a:extLst>
                <a:ext uri="{FF2B5EF4-FFF2-40B4-BE49-F238E27FC236}">
                  <a16:creationId xmlns:a16="http://schemas.microsoft.com/office/drawing/2014/main" id="{2C832FB5-3CCE-A1DF-2E81-C8B4BBB20DB0}"/>
                </a:ext>
              </a:extLst>
            </p:cNvPr>
            <p:cNvSpPr txBox="1"/>
            <p:nvPr/>
          </p:nvSpPr>
          <p:spPr>
            <a:xfrm>
              <a:off x="4433075" y="4514993"/>
              <a:ext cx="542136" cy="646331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GT" sz="3600" b="1">
                  <a:solidFill>
                    <a:srgbClr val="073F7A"/>
                  </a:solidFill>
                  <a:latin typeface="Calibri"/>
                  <a:ea typeface="Source Sans Pro" panose="020B0503030403020204" pitchFamily="34" charset="0"/>
                </a:rPr>
                <a:t>5</a:t>
              </a:r>
              <a:r>
                <a:rPr kumimoji="0" lang="es-GT" sz="3600" b="1" i="0" u="none" strike="noStrike" kern="1200" cap="none" spc="0" normalizeH="0" baseline="0" noProof="0">
                  <a:ln>
                    <a:noFill/>
                  </a:ln>
                  <a:solidFill>
                    <a:srgbClr val="073F7A"/>
                  </a:solidFill>
                  <a:effectLst/>
                  <a:uLnTx/>
                  <a:uFillTx/>
                  <a:latin typeface="Calibri"/>
                  <a:ea typeface="Source Sans Pro" panose="020B0503030403020204" pitchFamily="34" charset="0"/>
                  <a:cs typeface="+mn-cs"/>
                </a:rPr>
                <a:t>.</a:t>
              </a: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73F7A"/>
                </a:solidFill>
                <a:effectLst/>
                <a:uLnTx/>
                <a:uFillTx/>
                <a:latin typeface="Calibri"/>
                <a:ea typeface="Source Sans Pro" panose="020B0503030403020204" pitchFamily="34" charset="0"/>
                <a:cs typeface="+mn-cs"/>
              </a:endParaRPr>
            </a:p>
          </p:txBody>
        </p:sp>
        <p:pic>
          <p:nvPicPr>
            <p:cNvPr id="7" name="Imagen 18" descr="Icono&#10;&#10;Descripción generada automáticamente">
              <a:extLst>
                <a:ext uri="{FF2B5EF4-FFF2-40B4-BE49-F238E27FC236}">
                  <a16:creationId xmlns:a16="http://schemas.microsoft.com/office/drawing/2014/main" id="{F8F237DB-4AFA-F5C0-1F76-45BB7BEEB2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63248" y="4105737"/>
              <a:ext cx="1319488" cy="1315772"/>
            </a:xfrm>
            <a:prstGeom prst="rect">
              <a:avLst/>
            </a:prstGeom>
          </p:spPr>
        </p:pic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BF7204FD-8E36-23EB-ECD8-753C2EF5C182}"/>
              </a:ext>
            </a:extLst>
          </p:cNvPr>
          <p:cNvGrpSpPr/>
          <p:nvPr/>
        </p:nvGrpSpPr>
        <p:grpSpPr>
          <a:xfrm>
            <a:off x="8890408" y="4424861"/>
            <a:ext cx="2465235" cy="2017360"/>
            <a:chOff x="8076854" y="4116798"/>
            <a:chExt cx="3338363" cy="2657169"/>
          </a:xfrm>
        </p:grpSpPr>
        <p:sp>
          <p:nvSpPr>
            <p:cNvPr id="9" name="Rectangle 31">
              <a:extLst>
                <a:ext uri="{FF2B5EF4-FFF2-40B4-BE49-F238E27FC236}">
                  <a16:creationId xmlns:a16="http://schemas.microsoft.com/office/drawing/2014/main" id="{95338497-B5BE-E079-6A45-7B9B7CCBBA59}"/>
                </a:ext>
              </a:extLst>
            </p:cNvPr>
            <p:cNvSpPr/>
            <p:nvPr/>
          </p:nvSpPr>
          <p:spPr>
            <a:xfrm>
              <a:off x="8076854" y="5652054"/>
              <a:ext cx="3338363" cy="11219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GT" sz="1600" b="0" i="0" u="none" strike="noStrike" kern="1200" cap="none" spc="0" normalizeH="0" baseline="0" noProof="0">
                  <a:ln>
                    <a:noFill/>
                  </a:ln>
                  <a:solidFill>
                    <a:srgbClr val="14649B"/>
                  </a:solidFill>
                  <a:effectLst/>
                  <a:uLnTx/>
                  <a:uFillTx/>
                  <a:latin typeface="Calibri" panose="020F0502020204030204"/>
                  <a:ea typeface="Source Sans Pro Light" panose="020B0403030403020204" pitchFamily="34" charset="0"/>
                  <a:cs typeface="Lato Light" panose="020F0502020204030203" pitchFamily="34" charset="0"/>
                </a:rPr>
                <a:t>Considera precio internacional del petróleo neutro.</a:t>
              </a:r>
            </a:p>
          </p:txBody>
        </p:sp>
        <p:sp>
          <p:nvSpPr>
            <p:cNvPr id="10" name="Rectangle 61">
              <a:extLst>
                <a:ext uri="{FF2B5EF4-FFF2-40B4-BE49-F238E27FC236}">
                  <a16:creationId xmlns:a16="http://schemas.microsoft.com/office/drawing/2014/main" id="{13ACED5F-0416-A863-0DB9-DAFF6E080E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94455" y="5473485"/>
              <a:ext cx="1000943" cy="5720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TextBox 67">
              <a:extLst>
                <a:ext uri="{FF2B5EF4-FFF2-40B4-BE49-F238E27FC236}">
                  <a16:creationId xmlns:a16="http://schemas.microsoft.com/office/drawing/2014/main" id="{7E6E6856-8647-DF05-0606-2AF2C2AE983E}"/>
                </a:ext>
              </a:extLst>
            </p:cNvPr>
            <p:cNvSpPr txBox="1"/>
            <p:nvPr/>
          </p:nvSpPr>
          <p:spPr>
            <a:xfrm>
              <a:off x="8084055" y="4514455"/>
              <a:ext cx="542136" cy="646331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>
                  <a:solidFill>
                    <a:srgbClr val="073F7A"/>
                  </a:solidFill>
                  <a:latin typeface="Calibri"/>
                  <a:ea typeface="Source Sans Pro" panose="020B0503030403020204" pitchFamily="34" charset="0"/>
                </a:rPr>
                <a:t>6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73F7A"/>
                  </a:solidFill>
                  <a:effectLst/>
                  <a:uLnTx/>
                  <a:uFillTx/>
                  <a:latin typeface="Calibri"/>
                  <a:ea typeface="Source Sans Pro" panose="020B0503030403020204" pitchFamily="34" charset="0"/>
                  <a:cs typeface="+mn-cs"/>
                </a:rPr>
                <a:t>.</a:t>
              </a:r>
            </a:p>
          </p:txBody>
        </p:sp>
        <p:pic>
          <p:nvPicPr>
            <p:cNvPr id="12" name="Imagen 22">
              <a:extLst>
                <a:ext uri="{FF2B5EF4-FFF2-40B4-BE49-F238E27FC236}">
                  <a16:creationId xmlns:a16="http://schemas.microsoft.com/office/drawing/2014/main" id="{416CF2DA-B165-9744-2018-005C49A70D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43279" y="4116798"/>
              <a:ext cx="1251751" cy="1235325"/>
            </a:xfrm>
            <a:prstGeom prst="rect">
              <a:avLst/>
            </a:prstGeom>
          </p:spPr>
        </p:pic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6EE20CA4-76B8-819F-A06C-64FBD20CAE8B}"/>
              </a:ext>
            </a:extLst>
          </p:cNvPr>
          <p:cNvGrpSpPr/>
          <p:nvPr/>
        </p:nvGrpSpPr>
        <p:grpSpPr>
          <a:xfrm>
            <a:off x="4583803" y="1657029"/>
            <a:ext cx="3110088" cy="2187855"/>
            <a:chOff x="2646800" y="970139"/>
            <a:chExt cx="4211609" cy="2881735"/>
          </a:xfrm>
        </p:grpSpPr>
        <p:grpSp>
          <p:nvGrpSpPr>
            <p:cNvPr id="16" name="Grupo 15">
              <a:extLst>
                <a:ext uri="{FF2B5EF4-FFF2-40B4-BE49-F238E27FC236}">
                  <a16:creationId xmlns:a16="http://schemas.microsoft.com/office/drawing/2014/main" id="{063744A9-B554-A349-C4EB-04B6831D16FF}"/>
                </a:ext>
              </a:extLst>
            </p:cNvPr>
            <p:cNvGrpSpPr/>
            <p:nvPr/>
          </p:nvGrpSpPr>
          <p:grpSpPr>
            <a:xfrm>
              <a:off x="2646800" y="1084601"/>
              <a:ext cx="4211609" cy="2767273"/>
              <a:chOff x="2646800" y="1084601"/>
              <a:chExt cx="4211609" cy="2767273"/>
            </a:xfrm>
          </p:grpSpPr>
          <p:sp>
            <p:nvSpPr>
              <p:cNvPr id="18" name="Rectangle 38">
                <a:extLst>
                  <a:ext uri="{FF2B5EF4-FFF2-40B4-BE49-F238E27FC236}">
                    <a16:creationId xmlns:a16="http://schemas.microsoft.com/office/drawing/2014/main" id="{382584B9-C0B6-1A77-F7F7-0EA5094EB9C0}"/>
                  </a:ext>
                </a:extLst>
              </p:cNvPr>
              <p:cNvSpPr/>
              <p:nvPr/>
            </p:nvSpPr>
            <p:spPr>
              <a:xfrm>
                <a:off x="2646800" y="2392139"/>
                <a:ext cx="4211609" cy="14597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609585" rtl="0" eaLnBrk="1" fontAlgn="auto" latinLnBrk="0" hangingPunct="1">
                  <a:lnSpc>
                    <a:spcPts val="2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4649B"/>
                    </a:solidFill>
                    <a:effectLst/>
                    <a:uLnTx/>
                    <a:uFillTx/>
                    <a:latin typeface="Calibri" panose="020F0502020204030204"/>
                    <a:ea typeface="Source Sans Pro Light" panose="020B0403030403020204" pitchFamily="34" charset="0"/>
                    <a:cs typeface="Lato Light" panose="020F0502020204030203" pitchFamily="34" charset="0"/>
                  </a:rPr>
                  <a:t>Se ajusta la base del ejercicio fiscal 2023 respecto de lo correspondiente por </a:t>
                </a:r>
                <a:r>
                  <a:rPr lang="es-ES" sz="1600" dirty="0">
                    <a:solidFill>
                      <a:srgbClr val="14649B"/>
                    </a:solidFill>
                    <a:latin typeface="Calibri" panose="020F0502020204030204"/>
                    <a:ea typeface="Source Sans Pro Light" panose="020B0403030403020204" pitchFamily="34" charset="0"/>
                    <a:cs typeface="Lato Light" panose="020F0502020204030203" pitchFamily="34" charset="0"/>
                  </a:rPr>
                  <a:t>medidas</a:t>
                </a:r>
                <a:r>
                  <a:rPr kumimoji="0" lang="es-E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4649B"/>
                    </a:solidFill>
                    <a:effectLst/>
                    <a:uLnTx/>
                    <a:uFillTx/>
                    <a:latin typeface="Calibri" panose="020F0502020204030204"/>
                    <a:ea typeface="Source Sans Pro Light" panose="020B0403030403020204" pitchFamily="34" charset="0"/>
                    <a:cs typeface="Lato Light" panose="020F0502020204030203" pitchFamily="34" charset="0"/>
                  </a:rPr>
                  <a:t> de períodos anteriores.</a:t>
                </a:r>
              </a:p>
            </p:txBody>
          </p:sp>
          <p:sp>
            <p:nvSpPr>
              <p:cNvPr id="19" name="Rectangle 60">
                <a:extLst>
                  <a:ext uri="{FF2B5EF4-FFF2-40B4-BE49-F238E27FC236}">
                    <a16:creationId xmlns:a16="http://schemas.microsoft.com/office/drawing/2014/main" id="{F0AAA4FB-7C78-5D4B-08D5-6263FAD66FD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301859" y="2215429"/>
                <a:ext cx="1000943" cy="57208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8064A2"/>
                  </a:solidFill>
                  <a:effectLst/>
                  <a:uLnTx/>
                  <a:uFillTx/>
                  <a:latin typeface="Source Sans Pro Light" panose="020B0403030403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TextBox 65">
                <a:extLst>
                  <a:ext uri="{FF2B5EF4-FFF2-40B4-BE49-F238E27FC236}">
                    <a16:creationId xmlns:a16="http://schemas.microsoft.com/office/drawing/2014/main" id="{97446B6D-74F6-8183-07F6-D1D13A8B073A}"/>
                  </a:ext>
                </a:extLst>
              </p:cNvPr>
              <p:cNvSpPr txBox="1"/>
              <p:nvPr/>
            </p:nvSpPr>
            <p:spPr>
              <a:xfrm>
                <a:off x="3199757" y="1084601"/>
                <a:ext cx="542136" cy="646331"/>
              </a:xfrm>
              <a:prstGeom prst="rect">
                <a:avLst/>
              </a:prstGeom>
              <a:noFill/>
            </p:spPr>
            <p:txBody>
              <a:bodyPr wrap="none" rtlCol="0" anchor="b">
                <a:spAutoFit/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>
                    <a:solidFill>
                      <a:srgbClr val="073F7A"/>
                    </a:solidFill>
                    <a:latin typeface="Calibri"/>
                    <a:ea typeface="Source Sans Pro" panose="020B0503030403020204" pitchFamily="34" charset="0"/>
                  </a:rPr>
                  <a:t>2</a:t>
                </a: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073F7A"/>
                    </a:solidFill>
                    <a:effectLst/>
                    <a:uLnTx/>
                    <a:uFillTx/>
                    <a:latin typeface="Calibri"/>
                    <a:ea typeface="Source Sans Pro" panose="020B0503030403020204" pitchFamily="34" charset="0"/>
                    <a:cs typeface="+mn-cs"/>
                  </a:rPr>
                  <a:t>.</a:t>
                </a:r>
              </a:p>
            </p:txBody>
          </p:sp>
        </p:grpSp>
        <p:pic>
          <p:nvPicPr>
            <p:cNvPr id="17" name="Imagen 3" descr="Imagen que contiene señal&#10;&#10;Descripción generada automáticamente">
              <a:extLst>
                <a:ext uri="{FF2B5EF4-FFF2-40B4-BE49-F238E27FC236}">
                  <a16:creationId xmlns:a16="http://schemas.microsoft.com/office/drawing/2014/main" id="{177EB694-D13D-C51B-3575-A35850E3A2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34063" y="970139"/>
              <a:ext cx="1680579" cy="1245290"/>
            </a:xfrm>
            <a:prstGeom prst="rect">
              <a:avLst/>
            </a:prstGeom>
            <a:noFill/>
          </p:spPr>
        </p:pic>
      </p:grpSp>
      <p:sp>
        <p:nvSpPr>
          <p:cNvPr id="21" name="Rectangle 49">
            <a:extLst>
              <a:ext uri="{FF2B5EF4-FFF2-40B4-BE49-F238E27FC236}">
                <a16:creationId xmlns:a16="http://schemas.microsoft.com/office/drawing/2014/main" id="{7CDED70F-76E1-F67E-AB90-F8DDDDE3A887}"/>
              </a:ext>
            </a:extLst>
          </p:cNvPr>
          <p:cNvSpPr>
            <a:spLocks noChangeAspect="1"/>
          </p:cNvSpPr>
          <p:nvPr/>
        </p:nvSpPr>
        <p:spPr>
          <a:xfrm>
            <a:off x="2217431" y="2612071"/>
            <a:ext cx="799942" cy="4572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8064A2"/>
              </a:solidFill>
              <a:effectLst/>
              <a:uLnTx/>
              <a:uFillTx/>
              <a:latin typeface="Source Sans Pro Light" panose="020B0403030403020204" pitchFamily="34" charset="0"/>
              <a:ea typeface="+mn-ea"/>
              <a:cs typeface="+mn-cs"/>
            </a:endParaRPr>
          </a:p>
        </p:txBody>
      </p:sp>
      <p:grpSp>
        <p:nvGrpSpPr>
          <p:cNvPr id="22" name="Grupo 21">
            <a:extLst>
              <a:ext uri="{FF2B5EF4-FFF2-40B4-BE49-F238E27FC236}">
                <a16:creationId xmlns:a16="http://schemas.microsoft.com/office/drawing/2014/main" id="{210B257C-9E72-DF75-4D9F-26FE8DF3BD84}"/>
              </a:ext>
            </a:extLst>
          </p:cNvPr>
          <p:cNvGrpSpPr/>
          <p:nvPr/>
        </p:nvGrpSpPr>
        <p:grpSpPr>
          <a:xfrm>
            <a:off x="1296140" y="1657709"/>
            <a:ext cx="2958346" cy="2186843"/>
            <a:chOff x="997459" y="1054149"/>
            <a:chExt cx="4006123" cy="2880402"/>
          </a:xfrm>
        </p:grpSpPr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B5491F09-7470-DA2B-F448-80EF1504A6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99" b="99"/>
            <a:stretch/>
          </p:blipFill>
          <p:spPr>
            <a:xfrm>
              <a:off x="1895757" y="1054149"/>
              <a:ext cx="2326102" cy="646331"/>
            </a:xfrm>
            <a:prstGeom prst="rect">
              <a:avLst/>
            </a:prstGeom>
          </p:spPr>
        </p:pic>
        <p:grpSp>
          <p:nvGrpSpPr>
            <p:cNvPr id="24" name="Grupo 23">
              <a:extLst>
                <a:ext uri="{FF2B5EF4-FFF2-40B4-BE49-F238E27FC236}">
                  <a16:creationId xmlns:a16="http://schemas.microsoft.com/office/drawing/2014/main" id="{20EA6920-214B-68C8-CFCB-11F60BE527CA}"/>
                </a:ext>
              </a:extLst>
            </p:cNvPr>
            <p:cNvGrpSpPr/>
            <p:nvPr/>
          </p:nvGrpSpPr>
          <p:grpSpPr>
            <a:xfrm>
              <a:off x="997459" y="1168509"/>
              <a:ext cx="4006123" cy="2766042"/>
              <a:chOff x="997459" y="1168509"/>
              <a:chExt cx="4006123" cy="2766042"/>
            </a:xfrm>
          </p:grpSpPr>
          <p:grpSp>
            <p:nvGrpSpPr>
              <p:cNvPr id="25" name="Grupo 24">
                <a:extLst>
                  <a:ext uri="{FF2B5EF4-FFF2-40B4-BE49-F238E27FC236}">
                    <a16:creationId xmlns:a16="http://schemas.microsoft.com/office/drawing/2014/main" id="{0271F548-3399-500F-CC70-A478A48C9552}"/>
                  </a:ext>
                </a:extLst>
              </p:cNvPr>
              <p:cNvGrpSpPr/>
              <p:nvPr/>
            </p:nvGrpSpPr>
            <p:grpSpPr>
              <a:xfrm>
                <a:off x="997459" y="1168509"/>
                <a:ext cx="4006123" cy="2766042"/>
                <a:chOff x="196639" y="1247051"/>
                <a:chExt cx="4006123" cy="2766042"/>
              </a:xfrm>
            </p:grpSpPr>
            <p:sp>
              <p:nvSpPr>
                <p:cNvPr id="27" name="Rectangle 24">
                  <a:extLst>
                    <a:ext uri="{FF2B5EF4-FFF2-40B4-BE49-F238E27FC236}">
                      <a16:creationId xmlns:a16="http://schemas.microsoft.com/office/drawing/2014/main" id="{87FB2286-28EE-DAC0-A8EB-6A5D9E25254A}"/>
                    </a:ext>
                  </a:extLst>
                </p:cNvPr>
                <p:cNvSpPr/>
                <p:nvPr/>
              </p:nvSpPr>
              <p:spPr>
                <a:xfrm>
                  <a:off x="379776" y="2553358"/>
                  <a:ext cx="3822986" cy="145973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 defTabSz="609585">
                    <a:lnSpc>
                      <a:spcPts val="2000"/>
                    </a:lnSpc>
                    <a:defRPr/>
                  </a:pPr>
                  <a:r>
                    <a:rPr lang="es-ES" sz="1600">
                      <a:solidFill>
                        <a:srgbClr val="14649B"/>
                      </a:solidFill>
                      <a:ea typeface="Source Sans Pro Light" panose="020B0403030403020204" pitchFamily="34" charset="0"/>
                      <a:cs typeface="Lato Light" panose="020F0502020204030203" pitchFamily="34" charset="0"/>
                    </a:rPr>
                    <a:t>Considera el escenario macroeconómico medio del Banco de Guatemala al 29 de abril de 2024.</a:t>
                  </a:r>
                </a:p>
              </p:txBody>
            </p:sp>
            <p:sp>
              <p:nvSpPr>
                <p:cNvPr id="28" name="TextBox 54">
                  <a:extLst>
                    <a:ext uri="{FF2B5EF4-FFF2-40B4-BE49-F238E27FC236}">
                      <a16:creationId xmlns:a16="http://schemas.microsoft.com/office/drawing/2014/main" id="{3916C75F-7C55-7339-2881-BB06686043F0}"/>
                    </a:ext>
                  </a:extLst>
                </p:cNvPr>
                <p:cNvSpPr txBox="1"/>
                <p:nvPr/>
              </p:nvSpPr>
              <p:spPr>
                <a:xfrm>
                  <a:off x="196639" y="1247051"/>
                  <a:ext cx="542136" cy="646331"/>
                </a:xfrm>
                <a:prstGeom prst="rect">
                  <a:avLst/>
                </a:prstGeom>
                <a:noFill/>
              </p:spPr>
              <p:txBody>
                <a:bodyPr wrap="none" rtlCol="0" anchor="b">
                  <a:spAutoFit/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6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3F7A"/>
                      </a:solidFill>
                      <a:effectLst/>
                      <a:uLnTx/>
                      <a:uFillTx/>
                      <a:latin typeface="Calibri"/>
                      <a:ea typeface="Source Sans Pro" panose="020B0503030403020204" pitchFamily="34" charset="0"/>
                      <a:cs typeface="+mn-cs"/>
                    </a:rPr>
                    <a:t>1.</a:t>
                  </a:r>
                </a:p>
              </p:txBody>
            </p:sp>
          </p:grpSp>
          <p:pic>
            <p:nvPicPr>
              <p:cNvPr id="26" name="Imagen 2" descr="Logotipo&#10;&#10;Descripción generada automáticamente">
                <a:extLst>
                  <a:ext uri="{FF2B5EF4-FFF2-40B4-BE49-F238E27FC236}">
                    <a16:creationId xmlns:a16="http://schemas.microsoft.com/office/drawing/2014/main" id="{8069E048-3252-9772-7BB7-F5E1E0365CC1}"/>
                  </a:ext>
                </a:extLst>
              </p:cNvPr>
              <p:cNvPicPr>
                <a:picLocks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11157" y="1281998"/>
                <a:ext cx="1260000" cy="1080000"/>
              </a:xfrm>
              <a:prstGeom prst="rect">
                <a:avLst/>
              </a:prstGeom>
            </p:spPr>
          </p:pic>
        </p:grpSp>
      </p:grpSp>
      <p:grpSp>
        <p:nvGrpSpPr>
          <p:cNvPr id="31" name="Grupo 30">
            <a:extLst>
              <a:ext uri="{FF2B5EF4-FFF2-40B4-BE49-F238E27FC236}">
                <a16:creationId xmlns:a16="http://schemas.microsoft.com/office/drawing/2014/main" id="{C5CA0E19-A469-AAFE-1205-5269078D06D7}"/>
              </a:ext>
            </a:extLst>
          </p:cNvPr>
          <p:cNvGrpSpPr/>
          <p:nvPr/>
        </p:nvGrpSpPr>
        <p:grpSpPr>
          <a:xfrm>
            <a:off x="8347773" y="1744491"/>
            <a:ext cx="3253100" cy="2100395"/>
            <a:chOff x="7771687" y="1141200"/>
            <a:chExt cx="4405271" cy="2766537"/>
          </a:xfrm>
        </p:grpSpPr>
        <p:grpSp>
          <p:nvGrpSpPr>
            <p:cNvPr id="32" name="Grupo 31">
              <a:extLst>
                <a:ext uri="{FF2B5EF4-FFF2-40B4-BE49-F238E27FC236}">
                  <a16:creationId xmlns:a16="http://schemas.microsoft.com/office/drawing/2014/main" id="{DB66B4E8-86E6-6022-1434-F085F0AC5399}"/>
                </a:ext>
              </a:extLst>
            </p:cNvPr>
            <p:cNvGrpSpPr/>
            <p:nvPr/>
          </p:nvGrpSpPr>
          <p:grpSpPr>
            <a:xfrm>
              <a:off x="7771687" y="2278802"/>
              <a:ext cx="4405271" cy="1628935"/>
              <a:chOff x="5460156" y="2197010"/>
              <a:chExt cx="4405271" cy="1619504"/>
            </a:xfrm>
          </p:grpSpPr>
          <p:sp>
            <p:nvSpPr>
              <p:cNvPr id="34" name="Rectangle 31">
                <a:extLst>
                  <a:ext uri="{FF2B5EF4-FFF2-40B4-BE49-F238E27FC236}">
                    <a16:creationId xmlns:a16="http://schemas.microsoft.com/office/drawing/2014/main" id="{E57A4FAE-3C3A-7CB5-B144-88925C9916D5}"/>
                  </a:ext>
                </a:extLst>
              </p:cNvPr>
              <p:cNvSpPr/>
              <p:nvPr/>
            </p:nvSpPr>
            <p:spPr>
              <a:xfrm>
                <a:off x="5460156" y="2365230"/>
                <a:ext cx="4405271" cy="14512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609585" rtl="0" eaLnBrk="1" fontAlgn="auto" latinLnBrk="0" hangingPunct="1">
                  <a:lnSpc>
                    <a:spcPts val="2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MX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14649B"/>
                    </a:solidFill>
                    <a:effectLst/>
                    <a:uLnTx/>
                    <a:uFillTx/>
                    <a:latin typeface="Calibri" panose="020F0502020204030204"/>
                    <a:ea typeface="Source Sans Pro Light" panose="020B0403030403020204" pitchFamily="34" charset="0"/>
                    <a:cs typeface="Lato Light" panose="020F0502020204030203" pitchFamily="34" charset="0"/>
                  </a:rPr>
                  <a:t>Se determina la provisión completa no observada para la devolución de crédito fiscal del período 2023, conforme determina la ley del IVA</a:t>
                </a:r>
                <a:endParaRPr kumimoji="0" lang="es-GT" sz="1600" b="0" i="0" u="none" strike="noStrike" kern="1200" cap="none" spc="0" normalizeH="0" baseline="0" noProof="0">
                  <a:ln>
                    <a:noFill/>
                  </a:ln>
                  <a:solidFill>
                    <a:srgbClr val="14649B"/>
                  </a:solidFill>
                  <a:effectLst/>
                  <a:uLnTx/>
                  <a:uFillTx/>
                  <a:latin typeface="Calibri" panose="020F0502020204030204"/>
                  <a:ea typeface="Source Sans Pro Light" panose="020B0403030403020204" pitchFamily="34" charset="0"/>
                  <a:cs typeface="Lato Light" panose="020F0502020204030203" pitchFamily="34" charset="0"/>
                </a:endParaRPr>
              </a:p>
            </p:txBody>
          </p:sp>
          <p:sp>
            <p:nvSpPr>
              <p:cNvPr id="35" name="Rectangle 61">
                <a:extLst>
                  <a:ext uri="{FF2B5EF4-FFF2-40B4-BE49-F238E27FC236}">
                    <a16:creationId xmlns:a16="http://schemas.microsoft.com/office/drawing/2014/main" id="{24894DBD-C9C3-2A7C-A34E-F9AE1465C5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537701" y="2197010"/>
                <a:ext cx="1000943" cy="57208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8064A2"/>
                  </a:solidFill>
                  <a:effectLst/>
                  <a:uLnTx/>
                  <a:uFillTx/>
                  <a:latin typeface="Source Sans Pro Light" panose="020B0403030403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3" name="TextBox 65">
              <a:extLst>
                <a:ext uri="{FF2B5EF4-FFF2-40B4-BE49-F238E27FC236}">
                  <a16:creationId xmlns:a16="http://schemas.microsoft.com/office/drawing/2014/main" id="{93E4D3E9-3A10-5B26-E512-13CEE765B34B}"/>
                </a:ext>
              </a:extLst>
            </p:cNvPr>
            <p:cNvSpPr txBox="1"/>
            <p:nvPr/>
          </p:nvSpPr>
          <p:spPr>
            <a:xfrm>
              <a:off x="8537992" y="1141200"/>
              <a:ext cx="542136" cy="646331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>
                  <a:solidFill>
                    <a:srgbClr val="073F7A"/>
                  </a:solidFill>
                  <a:latin typeface="Calibri"/>
                  <a:ea typeface="Source Sans Pro" panose="020B0503030403020204" pitchFamily="34" charset="0"/>
                </a:rPr>
                <a:t>3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73F7A"/>
                  </a:solidFill>
                  <a:effectLst/>
                  <a:uLnTx/>
                  <a:uFillTx/>
                  <a:latin typeface="Calibri"/>
                  <a:ea typeface="Source Sans Pro" panose="020B0503030403020204" pitchFamily="34" charset="0"/>
                  <a:cs typeface="+mn-cs"/>
                </a:rPr>
                <a:t>.</a:t>
              </a:r>
            </a:p>
          </p:txBody>
        </p:sp>
      </p:grpSp>
      <p:grpSp>
        <p:nvGrpSpPr>
          <p:cNvPr id="37" name="Grupo 36">
            <a:extLst>
              <a:ext uri="{FF2B5EF4-FFF2-40B4-BE49-F238E27FC236}">
                <a16:creationId xmlns:a16="http://schemas.microsoft.com/office/drawing/2014/main" id="{AE7D7DCC-9C10-C3B0-547E-1B85D40AC4EB}"/>
              </a:ext>
            </a:extLst>
          </p:cNvPr>
          <p:cNvGrpSpPr/>
          <p:nvPr/>
        </p:nvGrpSpPr>
        <p:grpSpPr>
          <a:xfrm>
            <a:off x="1286395" y="4273909"/>
            <a:ext cx="3156296" cy="2428900"/>
            <a:chOff x="1779154" y="3941075"/>
            <a:chExt cx="4274185" cy="3199228"/>
          </a:xfrm>
        </p:grpSpPr>
        <p:grpSp>
          <p:nvGrpSpPr>
            <p:cNvPr id="38" name="Grupo 37">
              <a:extLst>
                <a:ext uri="{FF2B5EF4-FFF2-40B4-BE49-F238E27FC236}">
                  <a16:creationId xmlns:a16="http://schemas.microsoft.com/office/drawing/2014/main" id="{941D2C3A-5ABB-2B47-7E6F-D84385ECE4BC}"/>
                </a:ext>
              </a:extLst>
            </p:cNvPr>
            <p:cNvGrpSpPr/>
            <p:nvPr/>
          </p:nvGrpSpPr>
          <p:grpSpPr>
            <a:xfrm>
              <a:off x="1779154" y="3941075"/>
              <a:ext cx="4274185" cy="3199228"/>
              <a:chOff x="8803451" y="583097"/>
              <a:chExt cx="4274185" cy="3199228"/>
            </a:xfrm>
          </p:grpSpPr>
          <p:sp>
            <p:nvSpPr>
              <p:cNvPr id="40" name="Rectangle 62">
                <a:extLst>
                  <a:ext uri="{FF2B5EF4-FFF2-40B4-BE49-F238E27FC236}">
                    <a16:creationId xmlns:a16="http://schemas.microsoft.com/office/drawing/2014/main" id="{F754C983-9108-5D73-EC0B-278F4FDA6D2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016651" y="2197448"/>
                <a:ext cx="1000943" cy="57208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8064A2"/>
                  </a:solidFill>
                  <a:effectLst/>
                  <a:uLnTx/>
                  <a:uFillTx/>
                  <a:latin typeface="Source Sans Pro Light" panose="020B0403030403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41" name="Grupo 40">
                <a:extLst>
                  <a:ext uri="{FF2B5EF4-FFF2-40B4-BE49-F238E27FC236}">
                    <a16:creationId xmlns:a16="http://schemas.microsoft.com/office/drawing/2014/main" id="{6B847AFB-A42C-7F3A-455E-8C73C4295F45}"/>
                  </a:ext>
                </a:extLst>
              </p:cNvPr>
              <p:cNvGrpSpPr/>
              <p:nvPr/>
            </p:nvGrpSpPr>
            <p:grpSpPr>
              <a:xfrm>
                <a:off x="8803451" y="583097"/>
                <a:ext cx="4274185" cy="3199228"/>
                <a:chOff x="8803451" y="583097"/>
                <a:chExt cx="4274185" cy="3199228"/>
              </a:xfrm>
            </p:grpSpPr>
            <p:sp>
              <p:nvSpPr>
                <p:cNvPr id="42" name="TextBox 69">
                  <a:extLst>
                    <a:ext uri="{FF2B5EF4-FFF2-40B4-BE49-F238E27FC236}">
                      <a16:creationId xmlns:a16="http://schemas.microsoft.com/office/drawing/2014/main" id="{A04B12E2-249D-64FA-5C64-49E2D4FD9DAD}"/>
                    </a:ext>
                  </a:extLst>
                </p:cNvPr>
                <p:cNvSpPr txBox="1"/>
                <p:nvPr/>
              </p:nvSpPr>
              <p:spPr>
                <a:xfrm>
                  <a:off x="8803451" y="1185222"/>
                  <a:ext cx="542136" cy="646331"/>
                </a:xfrm>
                <a:prstGeom prst="rect">
                  <a:avLst/>
                </a:prstGeom>
                <a:noFill/>
              </p:spPr>
              <p:txBody>
                <a:bodyPr wrap="none" rtlCol="0" anchor="b">
                  <a:spAutoFit/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3600" b="1">
                      <a:solidFill>
                        <a:srgbClr val="073F7A"/>
                      </a:solidFill>
                      <a:latin typeface="Calibri"/>
                      <a:ea typeface="Source Sans Pro" panose="020B0503030403020204" pitchFamily="34" charset="0"/>
                    </a:rPr>
                    <a:t>4</a:t>
                  </a:r>
                  <a:r>
                    <a:rPr kumimoji="0" lang="en-US" sz="36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3F7A"/>
                      </a:solidFill>
                      <a:effectLst/>
                      <a:uLnTx/>
                      <a:uFillTx/>
                      <a:latin typeface="Calibri"/>
                      <a:ea typeface="Source Sans Pro" panose="020B0503030403020204" pitchFamily="34" charset="0"/>
                      <a:cs typeface="+mn-cs"/>
                    </a:rPr>
                    <a:t>.</a:t>
                  </a:r>
                </a:p>
              </p:txBody>
            </p:sp>
            <p:grpSp>
              <p:nvGrpSpPr>
                <p:cNvPr id="43" name="Grupo 42">
                  <a:extLst>
                    <a:ext uri="{FF2B5EF4-FFF2-40B4-BE49-F238E27FC236}">
                      <a16:creationId xmlns:a16="http://schemas.microsoft.com/office/drawing/2014/main" id="{7C0EED5F-3E1A-3C91-6A06-5A0249A79A0D}"/>
                    </a:ext>
                  </a:extLst>
                </p:cNvPr>
                <p:cNvGrpSpPr/>
                <p:nvPr/>
              </p:nvGrpSpPr>
              <p:grpSpPr>
                <a:xfrm>
                  <a:off x="9027808" y="583097"/>
                  <a:ext cx="4049828" cy="3199228"/>
                  <a:chOff x="9027808" y="583097"/>
                  <a:chExt cx="4049828" cy="3199228"/>
                </a:xfrm>
              </p:grpSpPr>
              <p:sp>
                <p:nvSpPr>
                  <p:cNvPr id="44" name="Rectangle 37">
                    <a:extLst>
                      <a:ext uri="{FF2B5EF4-FFF2-40B4-BE49-F238E27FC236}">
                        <a16:creationId xmlns:a16="http://schemas.microsoft.com/office/drawing/2014/main" id="{13C1E420-6907-F73E-6139-E792D9F13400}"/>
                      </a:ext>
                    </a:extLst>
                  </p:cNvPr>
                  <p:cNvSpPr/>
                  <p:nvPr/>
                </p:nvSpPr>
                <p:spPr>
                  <a:xfrm>
                    <a:off x="9027808" y="2322590"/>
                    <a:ext cx="4049828" cy="1459735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609585" rtl="0" eaLnBrk="1" fontAlgn="auto" latinLnBrk="0" hangingPunct="1">
                      <a:lnSpc>
                        <a:spcPts val="2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MX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4649B"/>
                        </a:solidFill>
                        <a:effectLst/>
                        <a:uLnTx/>
                        <a:uFillTx/>
                        <a:latin typeface="Calibri" panose="020F0502020204030204"/>
                        <a:ea typeface="Source Sans Pro Light" panose="020B0403030403020204" pitchFamily="34" charset="0"/>
                        <a:cs typeface="Lato Light" panose="020F0502020204030203" pitchFamily="34" charset="0"/>
                      </a:rPr>
                      <a:t>Se determina la provisión para la devolución de crédito fiscal establecida en ley para todos los meses correspondientes a 2024.</a:t>
                    </a:r>
                    <a:endParaRPr kumimoji="0" lang="es-ES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14649B"/>
                      </a:solidFill>
                      <a:effectLst/>
                      <a:uLnTx/>
                      <a:uFillTx/>
                      <a:latin typeface="Calibri" panose="020F0502020204030204"/>
                      <a:ea typeface="Source Sans Pro Light" panose="020B0403030403020204" pitchFamily="34" charset="0"/>
                      <a:cs typeface="Lato Light" panose="020F0502020204030203" pitchFamily="34" charset="0"/>
                    </a:endParaRPr>
                  </a:p>
                </p:txBody>
              </p:sp>
              <p:pic>
                <p:nvPicPr>
                  <p:cNvPr id="45" name="Imagen 9">
                    <a:extLst>
                      <a:ext uri="{FF2B5EF4-FFF2-40B4-BE49-F238E27FC236}">
                        <a16:creationId xmlns:a16="http://schemas.microsoft.com/office/drawing/2014/main" id="{B4383B3C-327A-B16E-9613-860ED8CD80D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681750" y="583097"/>
                    <a:ext cx="1864049" cy="1666779"/>
                  </a:xfrm>
                  <a:prstGeom prst="rect">
                    <a:avLst/>
                  </a:prstGeom>
                </p:spPr>
              </p:pic>
            </p:grpSp>
          </p:grpSp>
        </p:grpSp>
        <p:sp>
          <p:nvSpPr>
            <p:cNvPr id="39" name="Rectángulo: esquinas superiores redondeadas 38">
              <a:extLst>
                <a:ext uri="{FF2B5EF4-FFF2-40B4-BE49-F238E27FC236}">
                  <a16:creationId xmlns:a16="http://schemas.microsoft.com/office/drawing/2014/main" id="{E3BDB870-849F-F36B-428B-F5FC5CE5F0D1}"/>
                </a:ext>
              </a:extLst>
            </p:cNvPr>
            <p:cNvSpPr/>
            <p:nvPr/>
          </p:nvSpPr>
          <p:spPr>
            <a:xfrm>
              <a:off x="3731684" y="4823670"/>
              <a:ext cx="697703" cy="182151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14000">
                  <a:srgbClr val="00B0F0"/>
                </a:gs>
                <a:gs pos="0">
                  <a:schemeClr val="accent1">
                    <a:lumMod val="45000"/>
                    <a:lumOff val="55000"/>
                  </a:schemeClr>
                </a:gs>
                <a:gs pos="92000">
                  <a:srgbClr val="005385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6000" tIns="36000" rIns="36000" bIns="72000"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419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otham Black" panose="02000604040000020004" pitchFamily="50" charset="0"/>
                  <a:ea typeface="+mn-ea"/>
                  <a:cs typeface="+mn-cs"/>
                </a:rPr>
                <a:t>2024</a:t>
              </a:r>
              <a:endParaRPr kumimoji="0" lang="es-ES_tradnl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lack" panose="02000604040000020004" pitchFamily="50" charset="0"/>
                <a:ea typeface="+mn-ea"/>
                <a:cs typeface="+mn-cs"/>
              </a:endParaRPr>
            </a:p>
          </p:txBody>
        </p:sp>
      </p:grpSp>
      <p:sp>
        <p:nvSpPr>
          <p:cNvPr id="49" name="Rectángulo 48">
            <a:extLst>
              <a:ext uri="{FF2B5EF4-FFF2-40B4-BE49-F238E27FC236}">
                <a16:creationId xmlns:a16="http://schemas.microsoft.com/office/drawing/2014/main" id="{B4F3FA25-63C2-B733-EC6D-CAEE099BA103}"/>
              </a:ext>
            </a:extLst>
          </p:cNvPr>
          <p:cNvSpPr/>
          <p:nvPr/>
        </p:nvSpPr>
        <p:spPr>
          <a:xfrm>
            <a:off x="5605998" y="1830695"/>
            <a:ext cx="1083646" cy="4039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2FA4FBCB-CDF5-1534-A6E2-54F1A2B9645C}"/>
              </a:ext>
            </a:extLst>
          </p:cNvPr>
          <p:cNvSpPr txBox="1"/>
          <p:nvPr/>
        </p:nvSpPr>
        <p:spPr>
          <a:xfrm>
            <a:off x="5582701" y="1765518"/>
            <a:ext cx="1133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>
                <a:solidFill>
                  <a:srgbClr val="163344"/>
                </a:solidFill>
                <a:latin typeface="Gotham Black" panose="02000604040000020004" pitchFamily="50" charset="0"/>
              </a:rPr>
              <a:t>2023</a:t>
            </a:r>
            <a:endParaRPr lang="es-GT" sz="2800">
              <a:solidFill>
                <a:srgbClr val="163344"/>
              </a:solidFill>
              <a:latin typeface="Gotham Black" panose="02000604040000020004" pitchFamily="50" charset="0"/>
            </a:endParaRPr>
          </a:p>
        </p:txBody>
      </p:sp>
      <p:pic>
        <p:nvPicPr>
          <p:cNvPr id="51" name="Imagen 12" descr="Imagen que contiene texto, señal, cuarto&#10;&#10;Descripción generada automáticamente">
            <a:extLst>
              <a:ext uri="{FF2B5EF4-FFF2-40B4-BE49-F238E27FC236}">
                <a16:creationId xmlns:a16="http://schemas.microsoft.com/office/drawing/2014/main" id="{3C37CCA2-4F1E-C7A8-9EAD-D9BC5DCC9AB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5041" y="1438963"/>
            <a:ext cx="1454929" cy="1283611"/>
          </a:xfrm>
          <a:prstGeom prst="rect">
            <a:avLst/>
          </a:prstGeom>
        </p:spPr>
      </p:pic>
      <p:sp>
        <p:nvSpPr>
          <p:cNvPr id="13" name="Marcador de número de diapositiva 12">
            <a:extLst>
              <a:ext uri="{FF2B5EF4-FFF2-40B4-BE49-F238E27FC236}">
                <a16:creationId xmlns:a16="http://schemas.microsoft.com/office/drawing/2014/main" id="{EDC9983F-007B-75E6-A964-679941CD9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7697B-F58C-734F-B857-A762A8B9FE44}" type="slidenum">
              <a:rPr lang="es-GT" smtClean="0"/>
              <a:t>8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1837388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7CF78D-BC8D-9240-49E3-15B35E3D6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4594" y="297195"/>
            <a:ext cx="8997406" cy="613091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s-MX" sz="2000"/>
              <a:t>Estimación de cierre 2024 </a:t>
            </a:r>
            <a:r>
              <a:rPr lang="es-MX" sz="1200"/>
              <a:t>(Escenarios macroeconómicos al 29 de abril de 2024)</a:t>
            </a:r>
            <a:endParaRPr lang="es-GT" sz="2000"/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AF99FACE-3667-28F2-57F1-23413590E4F9}"/>
              </a:ext>
            </a:extLst>
          </p:cNvPr>
          <p:cNvSpPr txBox="1">
            <a:spLocks/>
          </p:cNvSpPr>
          <p:nvPr/>
        </p:nvSpPr>
        <p:spPr>
          <a:xfrm>
            <a:off x="3194594" y="763222"/>
            <a:ext cx="8997406" cy="3347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s-MX" sz="1500"/>
              <a:t>Cifras expresadas en millones de quetzales en términos netos</a:t>
            </a:r>
            <a:endParaRPr lang="es-GT" sz="1500"/>
          </a:p>
        </p:txBody>
      </p:sp>
      <p:sp>
        <p:nvSpPr>
          <p:cNvPr id="20" name="Forma libre: forma 15">
            <a:extLst>
              <a:ext uri="{FF2B5EF4-FFF2-40B4-BE49-F238E27FC236}">
                <a16:creationId xmlns:a16="http://schemas.microsoft.com/office/drawing/2014/main" id="{8DD73F9C-4598-5CB0-C9B1-0EBE71173D47}"/>
              </a:ext>
            </a:extLst>
          </p:cNvPr>
          <p:cNvSpPr/>
          <p:nvPr/>
        </p:nvSpPr>
        <p:spPr>
          <a:xfrm>
            <a:off x="2670634" y="2540098"/>
            <a:ext cx="6215914" cy="1585382"/>
          </a:xfrm>
          <a:custGeom>
            <a:avLst/>
            <a:gdLst>
              <a:gd name="connsiteX0" fmla="*/ 0 w 5452426"/>
              <a:gd name="connsiteY0" fmla="*/ 0 h 792936"/>
              <a:gd name="connsiteX1" fmla="*/ 3139899 w 5452426"/>
              <a:gd name="connsiteY1" fmla="*/ 0 h 792936"/>
              <a:gd name="connsiteX2" fmla="*/ 3306754 w 5452426"/>
              <a:gd name="connsiteY2" fmla="*/ 0 h 792936"/>
              <a:gd name="connsiteX3" fmla="*/ 5009059 w 5452426"/>
              <a:gd name="connsiteY3" fmla="*/ 0 h 792936"/>
              <a:gd name="connsiteX4" fmla="*/ 5452426 w 5452426"/>
              <a:gd name="connsiteY4" fmla="*/ 396468 h 792936"/>
              <a:gd name="connsiteX5" fmla="*/ 5009059 w 5452426"/>
              <a:gd name="connsiteY5" fmla="*/ 792936 h 792936"/>
              <a:gd name="connsiteX6" fmla="*/ 3139899 w 5452426"/>
              <a:gd name="connsiteY6" fmla="*/ 792936 h 792936"/>
              <a:gd name="connsiteX7" fmla="*/ 3129516 w 5452426"/>
              <a:gd name="connsiteY7" fmla="*/ 792000 h 792936"/>
              <a:gd name="connsiteX8" fmla="*/ 0 w 5452426"/>
              <a:gd name="connsiteY8" fmla="*/ 792000 h 792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52426" h="792936">
                <a:moveTo>
                  <a:pt x="0" y="0"/>
                </a:moveTo>
                <a:lnTo>
                  <a:pt x="3139899" y="0"/>
                </a:lnTo>
                <a:lnTo>
                  <a:pt x="3306754" y="0"/>
                </a:lnTo>
                <a:lnTo>
                  <a:pt x="5009059" y="0"/>
                </a:lnTo>
                <a:cubicBezTo>
                  <a:pt x="5253900" y="0"/>
                  <a:pt x="5452426" y="177493"/>
                  <a:pt x="5452426" y="396468"/>
                </a:cubicBezTo>
                <a:cubicBezTo>
                  <a:pt x="5452426" y="615443"/>
                  <a:pt x="5253900" y="792936"/>
                  <a:pt x="5009059" y="792936"/>
                </a:cubicBezTo>
                <a:lnTo>
                  <a:pt x="3139899" y="792936"/>
                </a:lnTo>
                <a:lnTo>
                  <a:pt x="3129516" y="792000"/>
                </a:lnTo>
                <a:lnTo>
                  <a:pt x="0" y="792000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92D05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r>
              <a:rPr lang="es-MX" sz="3600" b="1">
                <a:solidFill>
                  <a:schemeClr val="bg1"/>
                </a:solidFill>
                <a:latin typeface="Montserrat"/>
              </a:rPr>
              <a:t>Q15,862.8</a:t>
            </a:r>
            <a:endParaRPr lang="es-GT" sz="3600" b="1">
              <a:solidFill>
                <a:schemeClr val="bg1"/>
              </a:solidFill>
              <a:latin typeface="Montserrat"/>
            </a:endParaRPr>
          </a:p>
        </p:txBody>
      </p:sp>
      <p:sp>
        <p:nvSpPr>
          <p:cNvPr id="21" name="Marcador de contenido 2">
            <a:extLst>
              <a:ext uri="{FF2B5EF4-FFF2-40B4-BE49-F238E27FC236}">
                <a16:creationId xmlns:a16="http://schemas.microsoft.com/office/drawing/2014/main" id="{6C6DC00D-39E2-C85C-5A2C-C355B3EE02A5}"/>
              </a:ext>
            </a:extLst>
          </p:cNvPr>
          <p:cNvSpPr txBox="1">
            <a:spLocks/>
          </p:cNvSpPr>
          <p:nvPr/>
        </p:nvSpPr>
        <p:spPr>
          <a:xfrm>
            <a:off x="9152877" y="2536339"/>
            <a:ext cx="2877989" cy="158538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3600" b="1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Montserrat"/>
              </a:rPr>
              <a:t>Q 101,627.8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3200" b="1">
                <a:ln>
                  <a:solidFill>
                    <a:srgbClr val="1C185D"/>
                  </a:solidFill>
                </a:ln>
                <a:solidFill>
                  <a:srgbClr val="004A71"/>
                </a:solidFill>
                <a:latin typeface="Montserrat"/>
              </a:rPr>
              <a:t>Estimación de Cierre</a:t>
            </a:r>
          </a:p>
        </p:txBody>
      </p:sp>
      <p:sp>
        <p:nvSpPr>
          <p:cNvPr id="22" name="Marcador de contenido 2">
            <a:extLst>
              <a:ext uri="{FF2B5EF4-FFF2-40B4-BE49-F238E27FC236}">
                <a16:creationId xmlns:a16="http://schemas.microsoft.com/office/drawing/2014/main" id="{39612738-2FC0-894E-FEA4-B273D097113B}"/>
              </a:ext>
            </a:extLst>
          </p:cNvPr>
          <p:cNvSpPr txBox="1">
            <a:spLocks/>
          </p:cNvSpPr>
          <p:nvPr/>
        </p:nvSpPr>
        <p:spPr>
          <a:xfrm>
            <a:off x="9292258" y="4256777"/>
            <a:ext cx="2599225" cy="132943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s-ES" b="1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Montserrat"/>
              </a:rPr>
              <a:t>6.9%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2400" b="1">
                <a:solidFill>
                  <a:srgbClr val="004A71"/>
                </a:solidFill>
                <a:latin typeface="Montserrat"/>
              </a:rPr>
              <a:t>% Variación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2400" b="1">
                <a:solidFill>
                  <a:srgbClr val="004A71"/>
                </a:solidFill>
                <a:latin typeface="Montserrat"/>
              </a:rPr>
              <a:t>recaudación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2400" b="1">
                <a:solidFill>
                  <a:srgbClr val="004A71"/>
                </a:solidFill>
                <a:latin typeface="Montserrat"/>
              </a:rPr>
              <a:t>2024/2023</a:t>
            </a:r>
          </a:p>
        </p:txBody>
      </p:sp>
      <p:sp>
        <p:nvSpPr>
          <p:cNvPr id="23" name="Forma libre: forma 20">
            <a:extLst>
              <a:ext uri="{FF2B5EF4-FFF2-40B4-BE49-F238E27FC236}">
                <a16:creationId xmlns:a16="http://schemas.microsoft.com/office/drawing/2014/main" id="{C34AB64B-3892-3C9F-E026-218556B7C776}"/>
              </a:ext>
            </a:extLst>
          </p:cNvPr>
          <p:cNvSpPr/>
          <p:nvPr/>
        </p:nvSpPr>
        <p:spPr>
          <a:xfrm>
            <a:off x="0" y="2536338"/>
            <a:ext cx="6215914" cy="1585382"/>
          </a:xfrm>
          <a:custGeom>
            <a:avLst/>
            <a:gdLst>
              <a:gd name="connsiteX0" fmla="*/ 0 w 5452426"/>
              <a:gd name="connsiteY0" fmla="*/ 0 h 792936"/>
              <a:gd name="connsiteX1" fmla="*/ 3139899 w 5452426"/>
              <a:gd name="connsiteY1" fmla="*/ 0 h 792936"/>
              <a:gd name="connsiteX2" fmla="*/ 3306754 w 5452426"/>
              <a:gd name="connsiteY2" fmla="*/ 0 h 792936"/>
              <a:gd name="connsiteX3" fmla="*/ 5009059 w 5452426"/>
              <a:gd name="connsiteY3" fmla="*/ 0 h 792936"/>
              <a:gd name="connsiteX4" fmla="*/ 5452426 w 5452426"/>
              <a:gd name="connsiteY4" fmla="*/ 396468 h 792936"/>
              <a:gd name="connsiteX5" fmla="*/ 5009059 w 5452426"/>
              <a:gd name="connsiteY5" fmla="*/ 792936 h 792936"/>
              <a:gd name="connsiteX6" fmla="*/ 3139899 w 5452426"/>
              <a:gd name="connsiteY6" fmla="*/ 792936 h 792936"/>
              <a:gd name="connsiteX7" fmla="*/ 3129516 w 5452426"/>
              <a:gd name="connsiteY7" fmla="*/ 792000 h 792936"/>
              <a:gd name="connsiteX8" fmla="*/ 0 w 5452426"/>
              <a:gd name="connsiteY8" fmla="*/ 792000 h 792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52426" h="792936">
                <a:moveTo>
                  <a:pt x="0" y="0"/>
                </a:moveTo>
                <a:lnTo>
                  <a:pt x="3139899" y="0"/>
                </a:lnTo>
                <a:lnTo>
                  <a:pt x="3306754" y="0"/>
                </a:lnTo>
                <a:lnTo>
                  <a:pt x="5009059" y="0"/>
                </a:lnTo>
                <a:cubicBezTo>
                  <a:pt x="5253900" y="0"/>
                  <a:pt x="5452426" y="177493"/>
                  <a:pt x="5452426" y="396468"/>
                </a:cubicBezTo>
                <a:cubicBezTo>
                  <a:pt x="5452426" y="615443"/>
                  <a:pt x="5253900" y="792936"/>
                  <a:pt x="5009059" y="792936"/>
                </a:cubicBezTo>
                <a:lnTo>
                  <a:pt x="3139899" y="792936"/>
                </a:lnTo>
                <a:lnTo>
                  <a:pt x="3129516" y="792000"/>
                </a:lnTo>
                <a:lnTo>
                  <a:pt x="0" y="792000"/>
                </a:lnTo>
                <a:close/>
              </a:path>
            </a:pathLst>
          </a:custGeom>
          <a:gradFill flip="none" rotWithShape="1">
            <a:gsLst>
              <a:gs pos="0">
                <a:srgbClr val="0071BC">
                  <a:shade val="30000"/>
                  <a:satMod val="115000"/>
                </a:srgbClr>
              </a:gs>
              <a:gs pos="50000">
                <a:srgbClr val="0071BC">
                  <a:shade val="67500"/>
                  <a:satMod val="115000"/>
                </a:srgbClr>
              </a:gs>
              <a:gs pos="100000">
                <a:srgbClr val="0071BC">
                  <a:shade val="100000"/>
                  <a:satMod val="115000"/>
                </a:srgbClr>
              </a:gs>
            </a:gsLst>
            <a:lin ang="2700000" scaled="1"/>
            <a:tileRect/>
          </a:gra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r>
              <a:rPr lang="es-MX" sz="3600" b="1">
                <a:latin typeface="Montserrat"/>
              </a:rPr>
              <a:t>Q85,765.0	</a:t>
            </a:r>
            <a:endParaRPr lang="es-GT" sz="3600" b="1">
              <a:latin typeface="Montserrat"/>
            </a:endParaRPr>
          </a:p>
        </p:txBody>
      </p:sp>
      <p:sp>
        <p:nvSpPr>
          <p:cNvPr id="24" name="CuadroTexto 21">
            <a:extLst>
              <a:ext uri="{FF2B5EF4-FFF2-40B4-BE49-F238E27FC236}">
                <a16:creationId xmlns:a16="http://schemas.microsoft.com/office/drawing/2014/main" id="{EBF49C8C-1450-EF80-505B-5225D1E555A8}"/>
              </a:ext>
            </a:extLst>
          </p:cNvPr>
          <p:cNvSpPr txBox="1"/>
          <p:nvPr/>
        </p:nvSpPr>
        <p:spPr>
          <a:xfrm>
            <a:off x="4253490" y="4444440"/>
            <a:ext cx="215060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1" dirty="0">
                <a:ln>
                  <a:solidFill>
                    <a:schemeClr val="accent1"/>
                  </a:solidFill>
                </a:ln>
                <a:solidFill>
                  <a:srgbClr val="004A71"/>
                </a:solidFill>
                <a:latin typeface="Montserrat"/>
              </a:rPr>
              <a:t>Meta 2024* (2023)</a:t>
            </a:r>
            <a:endParaRPr lang="es-GT" sz="2800" dirty="0">
              <a:ln>
                <a:solidFill>
                  <a:schemeClr val="accent1"/>
                </a:solidFill>
              </a:ln>
              <a:solidFill>
                <a:srgbClr val="004A71"/>
              </a:solidFill>
              <a:latin typeface="Montserrat"/>
            </a:endParaRPr>
          </a:p>
        </p:txBody>
      </p:sp>
      <p:sp>
        <p:nvSpPr>
          <p:cNvPr id="25" name="CuadroTexto 22">
            <a:extLst>
              <a:ext uri="{FF2B5EF4-FFF2-40B4-BE49-F238E27FC236}">
                <a16:creationId xmlns:a16="http://schemas.microsoft.com/office/drawing/2014/main" id="{88F5AB6B-E53C-2A66-36C0-E02F68A22B38}"/>
              </a:ext>
            </a:extLst>
          </p:cNvPr>
          <p:cNvSpPr txBox="1"/>
          <p:nvPr/>
        </p:nvSpPr>
        <p:spPr>
          <a:xfrm>
            <a:off x="6632874" y="4444440"/>
            <a:ext cx="225367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1">
                <a:ln>
                  <a:solidFill>
                    <a:schemeClr val="accent5"/>
                  </a:solidFill>
                </a:ln>
                <a:solidFill>
                  <a:srgbClr val="0681B2"/>
                </a:solidFill>
                <a:latin typeface="Montserrat"/>
              </a:rPr>
              <a:t>Diferencia meta 2024</a:t>
            </a:r>
            <a:endParaRPr lang="es-GT" sz="2800">
              <a:ln>
                <a:solidFill>
                  <a:schemeClr val="accent5"/>
                </a:solidFill>
              </a:ln>
              <a:solidFill>
                <a:srgbClr val="0681B2"/>
              </a:solidFill>
              <a:latin typeface="Montserrat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99550FA-B58C-B114-D47C-84F0B1F78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7697B-F58C-734F-B857-A762A8B9FE44}" type="slidenum">
              <a:rPr lang="es-GT" smtClean="0"/>
              <a:t>9</a:t>
            </a:fld>
            <a:endParaRPr lang="es-GT" dirty="0"/>
          </a:p>
        </p:txBody>
      </p:sp>
      <p:sp>
        <p:nvSpPr>
          <p:cNvPr id="5" name="7 CuadroTexto">
            <a:extLst>
              <a:ext uri="{FF2B5EF4-FFF2-40B4-BE49-F238E27FC236}">
                <a16:creationId xmlns:a16="http://schemas.microsoft.com/office/drawing/2014/main" id="{7464E339-630F-6B41-0CB9-BF03C404A00C}"/>
              </a:ext>
            </a:extLst>
          </p:cNvPr>
          <p:cNvSpPr txBox="1"/>
          <p:nvPr/>
        </p:nvSpPr>
        <p:spPr>
          <a:xfrm>
            <a:off x="1126958" y="6075144"/>
            <a:ext cx="9938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005385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Nota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005385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:  Pueden existir diferencias por redondeo.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dirty="0">
                <a:solidFill>
                  <a:srgbClr val="005385"/>
                </a:solidFill>
                <a:latin typeface="Montserrat"/>
              </a:rPr>
              <a:t>*En 2024 está vigente la meta de recaudación del año 2023, derivado de la suspensión temporal por parte de la Corte de Constitucionalidad, del Decreto 18-2023, de la Ley del Presupuesto de Ingresos y Egresos del Estado para el Ejercicio Fiscal 2024.</a:t>
            </a: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srgbClr val="005385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413494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1178</TotalTime>
  <Words>1446</Words>
  <Application>Microsoft Macintosh PowerPoint</Application>
  <PresentationFormat>Panorámica</PresentationFormat>
  <Paragraphs>315</Paragraphs>
  <Slides>28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40" baseType="lpstr">
      <vt:lpstr>Arial</vt:lpstr>
      <vt:lpstr>Arial Black</vt:lpstr>
      <vt:lpstr>Calibri</vt:lpstr>
      <vt:lpstr>Calibri Light</vt:lpstr>
      <vt:lpstr>Century Gothic</vt:lpstr>
      <vt:lpstr>Gotham</vt:lpstr>
      <vt:lpstr>Gotham Black</vt:lpstr>
      <vt:lpstr>Montserrat</vt:lpstr>
      <vt:lpstr>Montserrat Medium</vt:lpstr>
      <vt:lpstr>Source Sans Pro Light</vt:lpstr>
      <vt:lpstr>Verdana</vt:lpstr>
      <vt:lpstr>Tema de Office</vt:lpstr>
      <vt:lpstr>Presentación de PowerPoint</vt:lpstr>
      <vt:lpstr>Contenido</vt:lpstr>
      <vt:lpstr>Definición de la Meta</vt:lpstr>
      <vt:lpstr>Base</vt:lpstr>
      <vt:lpstr>Escenario Macroeconómico</vt:lpstr>
      <vt:lpstr>Estimación de Recaudación</vt:lpstr>
      <vt:lpstr>Estimación de Cierre 2024</vt:lpstr>
      <vt:lpstr>Supuestos básicos de la Estimación 2024</vt:lpstr>
      <vt:lpstr>Estimación de cierre 2024 (Escenarios macroeconómicos al 29 de abril de 2024)</vt:lpstr>
      <vt:lpstr>Proyección de crecimiento del PIB Real</vt:lpstr>
      <vt:lpstr>Estimación de Cierre 2025</vt:lpstr>
      <vt:lpstr>Supuestos básicos de la Estimación 2025</vt:lpstr>
      <vt:lpstr>Escenario Macroeconómico</vt:lpstr>
      <vt:lpstr>Estimación de cierre 2025 (Escenarios macroeconómicos al 29 de abril de 2024)</vt:lpstr>
      <vt:lpstr>Estrategias de Recaudación</vt:lpstr>
      <vt:lpstr>Plan Nacional Contra el Contrabando</vt:lpstr>
      <vt:lpstr>Plan Nacional de Aumento de la Base: - El control empieza en la inscripción -</vt:lpstr>
      <vt:lpstr>Plan Nacional de Aumento de la Base: - Control de Facturación por Municipio -</vt:lpstr>
      <vt:lpstr>Plan Nacional de Aumento de la Base: - Control de Fiscalización - FISEL -</vt:lpstr>
      <vt:lpstr>Presentación de PowerPoint</vt:lpstr>
      <vt:lpstr>Presentación de PowerPoint</vt:lpstr>
      <vt:lpstr>Presentación de PowerPoint</vt:lpstr>
      <vt:lpstr>Consolidación del modelo de fiscalización por sector económico</vt:lpstr>
      <vt:lpstr>Desafíos en el Contexto Nacional e Internacional</vt:lpstr>
      <vt:lpstr>Desafíos en el Contexto Nacional e Internacional</vt:lpstr>
      <vt:lpstr>Reflexiones Finales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Licenciasdcs 08</dc:creator>
  <cp:lastModifiedBy>Licenciasdcs 08</cp:lastModifiedBy>
  <cp:revision>13</cp:revision>
  <cp:lastPrinted>2024-05-15T20:24:33Z</cp:lastPrinted>
  <dcterms:created xsi:type="dcterms:W3CDTF">2024-05-14T15:42:12Z</dcterms:created>
  <dcterms:modified xsi:type="dcterms:W3CDTF">2024-06-10T17:58:30Z</dcterms:modified>
</cp:coreProperties>
</file>