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5" r:id="rId3"/>
    <p:sldId id="270" r:id="rId4"/>
    <p:sldId id="271" r:id="rId5"/>
    <p:sldId id="276" r:id="rId6"/>
    <p:sldId id="290" r:id="rId7"/>
    <p:sldId id="277" r:id="rId8"/>
    <p:sldId id="292" r:id="rId9"/>
    <p:sldId id="278" r:id="rId10"/>
    <p:sldId id="294" r:id="rId11"/>
    <p:sldId id="293" r:id="rId12"/>
    <p:sldId id="297" r:id="rId13"/>
    <p:sldId id="266" r:id="rId14"/>
    <p:sldId id="279" r:id="rId15"/>
    <p:sldId id="295" r:id="rId16"/>
    <p:sldId id="280" r:id="rId17"/>
    <p:sldId id="274" r:id="rId18"/>
    <p:sldId id="275" r:id="rId19"/>
    <p:sldId id="268" r:id="rId20"/>
    <p:sldId id="265" r:id="rId21"/>
    <p:sldId id="267" r:id="rId22"/>
    <p:sldId id="288" r:id="rId23"/>
    <p:sldId id="298" r:id="rId24"/>
    <p:sldId id="299" r:id="rId25"/>
    <p:sldId id="286" r:id="rId2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519CA4-FAB6-4677-A044-4B8C95D54356}" v="15" dt="2024-06-13T12:36:20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44.png"/><Relationship Id="rId7" Type="http://schemas.openxmlformats.org/officeDocument/2006/relationships/image" Target="../media/image40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49.svg"/><Relationship Id="rId4" Type="http://schemas.openxmlformats.org/officeDocument/2006/relationships/image" Target="../media/image45.svg"/><Relationship Id="rId9" Type="http://schemas.openxmlformats.org/officeDocument/2006/relationships/image" Target="../media/image4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44.png"/><Relationship Id="rId7" Type="http://schemas.openxmlformats.org/officeDocument/2006/relationships/image" Target="../media/image40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49.svg"/><Relationship Id="rId4" Type="http://schemas.openxmlformats.org/officeDocument/2006/relationships/image" Target="../media/image45.svg"/><Relationship Id="rId9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AB30E-E5BA-4745-AEE8-49B34F40E0E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6B8984-CC06-427E-A9C5-D57DD948FF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GT" sz="2000" b="1" dirty="0"/>
            <a:t>Ciudades “sostenibles”: </a:t>
          </a:r>
          <a:r>
            <a:rPr lang="es-MX" sz="2000" dirty="0"/>
            <a:t>Crecimiento urbano (3.3%) por migración interna pasando del 52% al 65% de población a los centros urbanos, generando presión sobre los servicios públicos, como el transporte (transito, contaminación del aire, emisiones de GEI), agua de consumo y residual, desechos sólidos, competencia entre espacios gris y verde, entre otros (CONADUR-SEGEPLAN, 2014) .   </a:t>
          </a:r>
          <a:endParaRPr lang="en-US" sz="2000" dirty="0"/>
        </a:p>
      </dgm:t>
    </dgm:pt>
    <dgm:pt modelId="{F5E13D54-CB8C-42ED-B422-E386F02009DB}" type="parTrans" cxnId="{ABF79682-49C9-480E-B659-2C28C3DA4DCF}">
      <dgm:prSet/>
      <dgm:spPr/>
      <dgm:t>
        <a:bodyPr/>
        <a:lstStyle/>
        <a:p>
          <a:endParaRPr lang="en-US" sz="2400"/>
        </a:p>
      </dgm:t>
    </dgm:pt>
    <dgm:pt modelId="{8557317A-88F4-464E-8843-0CDA180D3103}" type="sibTrans" cxnId="{ABF79682-49C9-480E-B659-2C28C3DA4DCF}">
      <dgm:prSet/>
      <dgm:spPr/>
      <dgm:t>
        <a:bodyPr/>
        <a:lstStyle/>
        <a:p>
          <a:endParaRPr lang="en-US" sz="2400"/>
        </a:p>
      </dgm:t>
    </dgm:pt>
    <dgm:pt modelId="{E44A451C-412C-4C67-B85A-F526B58D2A1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GT" sz="2000" b="1" dirty="0"/>
            <a:t>Sistema edáfico y lítico: </a:t>
          </a:r>
          <a:r>
            <a:rPr lang="es-GT" sz="2000" dirty="0"/>
            <a:t>La deforestación, la contaminación ambiental, la pobreza, la exclusión y la falta de políticas de conservación de suelos ha conducido a una pérdida de suelo anual, que repercute en la producción, seguridad alimentaria, aunado a una mala distribución de la tierra, en la que cerca del </a:t>
          </a:r>
          <a:r>
            <a:rPr lang="es-GT" sz="2000" b="1" dirty="0"/>
            <a:t>60% de los productores de consumo local se encuentran produciendo en suelos no aptos para cultivos limpios</a:t>
          </a:r>
          <a:r>
            <a:rPr lang="es-GT" sz="2000" dirty="0"/>
            <a:t>. Aproximadamente el 65.9% de las municipalidades han reportado degradación en los suelos de su jurisdicción </a:t>
          </a:r>
          <a:r>
            <a:rPr lang="es-MX" sz="2000" dirty="0"/>
            <a:t>(CONADUR-SEGEPLAN, 2014).</a:t>
          </a:r>
          <a:endParaRPr lang="en-US" sz="2000" dirty="0"/>
        </a:p>
      </dgm:t>
    </dgm:pt>
    <dgm:pt modelId="{C104F5DD-D3A3-4AA7-84E9-D7A50A164FAE}" type="parTrans" cxnId="{3F447421-621A-42AF-9480-FCD2DBC21369}">
      <dgm:prSet/>
      <dgm:spPr/>
      <dgm:t>
        <a:bodyPr/>
        <a:lstStyle/>
        <a:p>
          <a:endParaRPr lang="en-US" sz="2400"/>
        </a:p>
      </dgm:t>
    </dgm:pt>
    <dgm:pt modelId="{B107CC7D-6F77-4D34-8AD3-402273A5E19E}" type="sibTrans" cxnId="{3F447421-621A-42AF-9480-FCD2DBC21369}">
      <dgm:prSet/>
      <dgm:spPr/>
      <dgm:t>
        <a:bodyPr/>
        <a:lstStyle/>
        <a:p>
          <a:endParaRPr lang="en-US" sz="2400"/>
        </a:p>
      </dgm:t>
    </dgm:pt>
    <dgm:pt modelId="{852F5491-0637-42B0-93A9-BD971D92BF84}" type="pres">
      <dgm:prSet presAssocID="{D94AB30E-E5BA-4745-AEE8-49B34F40E0EA}" presName="root" presStyleCnt="0">
        <dgm:presLayoutVars>
          <dgm:dir/>
          <dgm:resizeHandles val="exact"/>
        </dgm:presLayoutVars>
      </dgm:prSet>
      <dgm:spPr/>
    </dgm:pt>
    <dgm:pt modelId="{214A7D8D-6A48-4ECB-AF89-6669ECEDA595}" type="pres">
      <dgm:prSet presAssocID="{D76B8984-CC06-427E-A9C5-D57DD948FF33}" presName="compNode" presStyleCnt="0"/>
      <dgm:spPr/>
    </dgm:pt>
    <dgm:pt modelId="{85C5347F-8AF0-49BA-88CD-5A20CF6D8900}" type="pres">
      <dgm:prSet presAssocID="{D76B8984-CC06-427E-A9C5-D57DD948FF33}" presName="iconRect" presStyleLbl="node1" presStyleIdx="0" presStyleCnt="2" custScaleX="211747" custScaleY="294534" custLinFactY="-21820" custLinFactNeighborX="39415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647F6224-808C-4C0C-87C1-D62D5658AD6E}" type="pres">
      <dgm:prSet presAssocID="{D76B8984-CC06-427E-A9C5-D57DD948FF33}" presName="spaceRect" presStyleCnt="0"/>
      <dgm:spPr/>
    </dgm:pt>
    <dgm:pt modelId="{466391F9-45A5-4009-AEEC-7523AC368CA2}" type="pres">
      <dgm:prSet presAssocID="{D76B8984-CC06-427E-A9C5-D57DD948FF33}" presName="textRect" presStyleLbl="revTx" presStyleIdx="0" presStyleCnt="2" custScaleX="481467" custScaleY="126497">
        <dgm:presLayoutVars>
          <dgm:chMax val="1"/>
          <dgm:chPref val="1"/>
        </dgm:presLayoutVars>
      </dgm:prSet>
      <dgm:spPr/>
    </dgm:pt>
    <dgm:pt modelId="{2B6EEC77-84D2-42FB-882C-22486BADA65F}" type="pres">
      <dgm:prSet presAssocID="{8557317A-88F4-464E-8843-0CDA180D3103}" presName="sibTrans" presStyleCnt="0"/>
      <dgm:spPr/>
    </dgm:pt>
    <dgm:pt modelId="{593ECDC8-7C72-45C9-9B5A-7F0FCA922F46}" type="pres">
      <dgm:prSet presAssocID="{E44A451C-412C-4C67-B85A-F526B58D2A15}" presName="compNode" presStyleCnt="0"/>
      <dgm:spPr/>
    </dgm:pt>
    <dgm:pt modelId="{9912461F-ED7E-41EF-BD58-1AA61F3DCD3B}" type="pres">
      <dgm:prSet presAssocID="{E44A451C-412C-4C67-B85A-F526B58D2A15}" presName="iconRect" presStyleLbl="node1" presStyleIdx="1" presStyleCnt="2" custScaleX="136072" custScaleY="226587" custLinFactY="-100000" custLinFactNeighborX="-56215" custLinFactNeighborY="-12072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1A16A208-7A59-4E3B-8F68-BB39195C725A}" type="pres">
      <dgm:prSet presAssocID="{E44A451C-412C-4C67-B85A-F526B58D2A15}" presName="spaceRect" presStyleCnt="0"/>
      <dgm:spPr/>
    </dgm:pt>
    <dgm:pt modelId="{406B893D-462C-4A6E-A280-F504171923A5}" type="pres">
      <dgm:prSet presAssocID="{E44A451C-412C-4C67-B85A-F526B58D2A15}" presName="textRect" presStyleLbl="revTx" presStyleIdx="1" presStyleCnt="2" custScaleX="408739" custScaleY="117959" custLinFactNeighborX="-12582" custLinFactNeighborY="-35390">
        <dgm:presLayoutVars>
          <dgm:chMax val="1"/>
          <dgm:chPref val="1"/>
        </dgm:presLayoutVars>
      </dgm:prSet>
      <dgm:spPr/>
    </dgm:pt>
  </dgm:ptLst>
  <dgm:cxnLst>
    <dgm:cxn modelId="{3F447421-621A-42AF-9480-FCD2DBC21369}" srcId="{D94AB30E-E5BA-4745-AEE8-49B34F40E0EA}" destId="{E44A451C-412C-4C67-B85A-F526B58D2A15}" srcOrd="1" destOrd="0" parTransId="{C104F5DD-D3A3-4AA7-84E9-D7A50A164FAE}" sibTransId="{B107CC7D-6F77-4D34-8AD3-402273A5E19E}"/>
    <dgm:cxn modelId="{37FF4039-1025-4341-9796-6CE0E715C4A8}" type="presOf" srcId="{D94AB30E-E5BA-4745-AEE8-49B34F40E0EA}" destId="{852F5491-0637-42B0-93A9-BD971D92BF84}" srcOrd="0" destOrd="0" presId="urn:microsoft.com/office/officeart/2018/2/layout/IconLabelList"/>
    <dgm:cxn modelId="{ABF79682-49C9-480E-B659-2C28C3DA4DCF}" srcId="{D94AB30E-E5BA-4745-AEE8-49B34F40E0EA}" destId="{D76B8984-CC06-427E-A9C5-D57DD948FF33}" srcOrd="0" destOrd="0" parTransId="{F5E13D54-CB8C-42ED-B422-E386F02009DB}" sibTransId="{8557317A-88F4-464E-8843-0CDA180D3103}"/>
    <dgm:cxn modelId="{E26CE1B0-BA9D-49C4-B534-E1E5B47C7A78}" type="presOf" srcId="{E44A451C-412C-4C67-B85A-F526B58D2A15}" destId="{406B893D-462C-4A6E-A280-F504171923A5}" srcOrd="0" destOrd="0" presId="urn:microsoft.com/office/officeart/2018/2/layout/IconLabelList"/>
    <dgm:cxn modelId="{435FA0FF-5C22-4FEE-8653-67B12A0AD82B}" type="presOf" srcId="{D76B8984-CC06-427E-A9C5-D57DD948FF33}" destId="{466391F9-45A5-4009-AEEC-7523AC368CA2}" srcOrd="0" destOrd="0" presId="urn:microsoft.com/office/officeart/2018/2/layout/IconLabelList"/>
    <dgm:cxn modelId="{C3B273EA-0480-4696-AA89-4EE34F17A36A}" type="presParOf" srcId="{852F5491-0637-42B0-93A9-BD971D92BF84}" destId="{214A7D8D-6A48-4ECB-AF89-6669ECEDA595}" srcOrd="0" destOrd="0" presId="urn:microsoft.com/office/officeart/2018/2/layout/IconLabelList"/>
    <dgm:cxn modelId="{B39DDB21-7485-4F1E-821D-D572890B82E2}" type="presParOf" srcId="{214A7D8D-6A48-4ECB-AF89-6669ECEDA595}" destId="{85C5347F-8AF0-49BA-88CD-5A20CF6D8900}" srcOrd="0" destOrd="0" presId="urn:microsoft.com/office/officeart/2018/2/layout/IconLabelList"/>
    <dgm:cxn modelId="{A5E7CB76-E537-43CC-8CEF-6C91F179352C}" type="presParOf" srcId="{214A7D8D-6A48-4ECB-AF89-6669ECEDA595}" destId="{647F6224-808C-4C0C-87C1-D62D5658AD6E}" srcOrd="1" destOrd="0" presId="urn:microsoft.com/office/officeart/2018/2/layout/IconLabelList"/>
    <dgm:cxn modelId="{5FFC4B8E-4629-4F40-A43F-B230CF63554C}" type="presParOf" srcId="{214A7D8D-6A48-4ECB-AF89-6669ECEDA595}" destId="{466391F9-45A5-4009-AEEC-7523AC368CA2}" srcOrd="2" destOrd="0" presId="urn:microsoft.com/office/officeart/2018/2/layout/IconLabelList"/>
    <dgm:cxn modelId="{3432C578-2CC9-489B-B448-A518974E19D0}" type="presParOf" srcId="{852F5491-0637-42B0-93A9-BD971D92BF84}" destId="{2B6EEC77-84D2-42FB-882C-22486BADA65F}" srcOrd="1" destOrd="0" presId="urn:microsoft.com/office/officeart/2018/2/layout/IconLabelList"/>
    <dgm:cxn modelId="{3C178C7E-65D5-44BF-8DFC-89B801FF742B}" type="presParOf" srcId="{852F5491-0637-42B0-93A9-BD971D92BF84}" destId="{593ECDC8-7C72-45C9-9B5A-7F0FCA922F46}" srcOrd="2" destOrd="0" presId="urn:microsoft.com/office/officeart/2018/2/layout/IconLabelList"/>
    <dgm:cxn modelId="{60341D76-50B8-4E59-B987-A646DEF489C4}" type="presParOf" srcId="{593ECDC8-7C72-45C9-9B5A-7F0FCA922F46}" destId="{9912461F-ED7E-41EF-BD58-1AA61F3DCD3B}" srcOrd="0" destOrd="0" presId="urn:microsoft.com/office/officeart/2018/2/layout/IconLabelList"/>
    <dgm:cxn modelId="{4510B6D7-FD9A-40D3-813A-15C1853347EF}" type="presParOf" srcId="{593ECDC8-7C72-45C9-9B5A-7F0FCA922F46}" destId="{1A16A208-7A59-4E3B-8F68-BB39195C725A}" srcOrd="1" destOrd="0" presId="urn:microsoft.com/office/officeart/2018/2/layout/IconLabelList"/>
    <dgm:cxn modelId="{B6AF58A9-26DA-4B16-8D6B-4780F6CD0D54}" type="presParOf" srcId="{593ECDC8-7C72-45C9-9B5A-7F0FCA922F46}" destId="{406B893D-462C-4A6E-A280-F504171923A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5AA636-5E67-444A-924C-041C7EC9030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1E464F2-B374-450F-8C3F-8F2B0374178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GT" sz="1500" dirty="0"/>
            <a:t>Los Recurso Naturales están disminuyendo o </a:t>
          </a:r>
          <a:r>
            <a:rPr lang="es-GT" sz="1500" b="1" dirty="0"/>
            <a:t>contaminándose sostenidamente </a:t>
          </a:r>
          <a:r>
            <a:rPr lang="es-GT" sz="1500" dirty="0"/>
            <a:t>en el tiempo</a:t>
          </a:r>
          <a:endParaRPr lang="en-US" sz="1500" dirty="0"/>
        </a:p>
      </dgm:t>
    </dgm:pt>
    <dgm:pt modelId="{5E8F5AA1-9E52-413C-A2EE-F89BC7BA2B88}" type="parTrans" cxnId="{E38215E2-E00B-4938-BDA2-9B34E7F05BEF}">
      <dgm:prSet/>
      <dgm:spPr/>
      <dgm:t>
        <a:bodyPr/>
        <a:lstStyle/>
        <a:p>
          <a:endParaRPr lang="en-US" sz="1500"/>
        </a:p>
      </dgm:t>
    </dgm:pt>
    <dgm:pt modelId="{BA51BBFC-FE73-45CE-88BB-C4795710FE8D}" type="sibTrans" cxnId="{E38215E2-E00B-4938-BDA2-9B34E7F05BEF}">
      <dgm:prSet/>
      <dgm:spPr/>
      <dgm:t>
        <a:bodyPr/>
        <a:lstStyle/>
        <a:p>
          <a:endParaRPr lang="en-US" sz="1500"/>
        </a:p>
      </dgm:t>
    </dgm:pt>
    <dgm:pt modelId="{4843A635-F1CC-49B7-88DA-463755500F4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GT" sz="1500" dirty="0"/>
            <a:t>El gasto y la inversión pública en el  patrimonio natural </a:t>
          </a:r>
          <a:r>
            <a:rPr lang="es-GT" sz="1500" b="1" dirty="0"/>
            <a:t>es insuficientes</a:t>
          </a:r>
          <a:r>
            <a:rPr lang="es-GT" sz="1500" dirty="0"/>
            <a:t> para regular los ritmos de agotamiento, degradación y contaminación</a:t>
          </a:r>
          <a:endParaRPr lang="en-US" sz="1500" dirty="0"/>
        </a:p>
      </dgm:t>
    </dgm:pt>
    <dgm:pt modelId="{3EA68BED-5814-444B-80BE-8E684DC3E7A5}" type="parTrans" cxnId="{EAA53E09-C8E3-4A71-8056-139566FCD9B5}">
      <dgm:prSet/>
      <dgm:spPr/>
      <dgm:t>
        <a:bodyPr/>
        <a:lstStyle/>
        <a:p>
          <a:endParaRPr lang="en-US" sz="1500"/>
        </a:p>
      </dgm:t>
    </dgm:pt>
    <dgm:pt modelId="{318ED86A-B615-4FB5-9A70-F98349DC1751}" type="sibTrans" cxnId="{EAA53E09-C8E3-4A71-8056-139566FCD9B5}">
      <dgm:prSet/>
      <dgm:spPr/>
      <dgm:t>
        <a:bodyPr/>
        <a:lstStyle/>
        <a:p>
          <a:endParaRPr lang="en-US" sz="1500"/>
        </a:p>
      </dgm:t>
    </dgm:pt>
    <dgm:pt modelId="{49B8ACE5-A189-4E6D-AC8F-C1312CB4588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GT" sz="1500" dirty="0"/>
            <a:t>Los indicadores de </a:t>
          </a:r>
          <a:r>
            <a:rPr lang="es-GT" sz="1500" b="1" dirty="0"/>
            <a:t>agotamiento, degradación y contaminación </a:t>
          </a:r>
          <a:r>
            <a:rPr lang="es-GT" sz="1500" dirty="0"/>
            <a:t>ambiental crecen de manera paralela al crecimiento del PIB.</a:t>
          </a:r>
          <a:endParaRPr lang="en-US" sz="1500" dirty="0"/>
        </a:p>
      </dgm:t>
    </dgm:pt>
    <dgm:pt modelId="{BF07EF7B-A194-4EE6-8BEF-D2CB3A09573D}" type="parTrans" cxnId="{1870629B-0FEE-48FF-8850-0425CDC0C504}">
      <dgm:prSet/>
      <dgm:spPr/>
      <dgm:t>
        <a:bodyPr/>
        <a:lstStyle/>
        <a:p>
          <a:endParaRPr lang="en-US" sz="1500"/>
        </a:p>
      </dgm:t>
    </dgm:pt>
    <dgm:pt modelId="{1C217DB7-949A-40FC-8821-092565AAAB1E}" type="sibTrans" cxnId="{1870629B-0FEE-48FF-8850-0425CDC0C504}">
      <dgm:prSet/>
      <dgm:spPr/>
      <dgm:t>
        <a:bodyPr/>
        <a:lstStyle/>
        <a:p>
          <a:endParaRPr lang="en-US" sz="1500"/>
        </a:p>
      </dgm:t>
    </dgm:pt>
    <dgm:pt modelId="{8DE98264-5BE9-4D48-B2B8-2D5CF6EEE3D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GT" sz="1500" dirty="0"/>
            <a:t>El PIB debe ajustarse a la baja, al considerar  </a:t>
          </a:r>
          <a:r>
            <a:rPr lang="es-GT" sz="1500" b="1" dirty="0"/>
            <a:t>el crecimiento económico basado en la degradación </a:t>
          </a:r>
          <a:r>
            <a:rPr lang="es-GT" sz="1500" dirty="0"/>
            <a:t>de los recursos naturales</a:t>
          </a:r>
          <a:endParaRPr lang="en-US" sz="1500" dirty="0"/>
        </a:p>
      </dgm:t>
    </dgm:pt>
    <dgm:pt modelId="{DF8CF98D-6AE9-4429-A8A9-40A86D29400C}" type="parTrans" cxnId="{A4FB123E-E7AB-45CB-B57C-2569676C8248}">
      <dgm:prSet/>
      <dgm:spPr/>
      <dgm:t>
        <a:bodyPr/>
        <a:lstStyle/>
        <a:p>
          <a:endParaRPr lang="en-US" sz="1500"/>
        </a:p>
      </dgm:t>
    </dgm:pt>
    <dgm:pt modelId="{9971A13D-79D3-4E0E-9DDB-D1990E2F223B}" type="sibTrans" cxnId="{A4FB123E-E7AB-45CB-B57C-2569676C8248}">
      <dgm:prSet/>
      <dgm:spPr/>
      <dgm:t>
        <a:bodyPr/>
        <a:lstStyle/>
        <a:p>
          <a:endParaRPr lang="en-US" sz="1500"/>
        </a:p>
      </dgm:t>
    </dgm:pt>
    <dgm:pt modelId="{85CEEFD7-4952-4D12-8203-DF963332A0A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GT" sz="1500" dirty="0"/>
            <a:t>Existen </a:t>
          </a:r>
          <a:r>
            <a:rPr lang="es-GT" sz="1500" b="1" dirty="0"/>
            <a:t>mejoras</a:t>
          </a:r>
          <a:r>
            <a:rPr lang="es-GT" sz="1500" dirty="0"/>
            <a:t> en la intensidad del uso de recursos naturales, a </a:t>
          </a:r>
          <a:r>
            <a:rPr lang="es-GT" sz="1500" b="1" dirty="0"/>
            <a:t>consecuencia del incremento de los precios </a:t>
          </a:r>
          <a:r>
            <a:rPr lang="es-GT" sz="1500" dirty="0"/>
            <a:t>y no como consecuencia de los esfuerzos deliberados por lograr mayor eficiencia</a:t>
          </a:r>
          <a:endParaRPr lang="en-US" sz="1500" dirty="0"/>
        </a:p>
      </dgm:t>
    </dgm:pt>
    <dgm:pt modelId="{D3F2FBE4-FF8E-4930-BC11-AFEA4790D4E7}" type="parTrans" cxnId="{80963F5A-EE56-47C0-9F16-DEFCD9DF923F}">
      <dgm:prSet/>
      <dgm:spPr/>
      <dgm:t>
        <a:bodyPr/>
        <a:lstStyle/>
        <a:p>
          <a:endParaRPr lang="en-US" sz="1500"/>
        </a:p>
      </dgm:t>
    </dgm:pt>
    <dgm:pt modelId="{C544F366-0FDD-4C8B-BFA6-687D717A159A}" type="sibTrans" cxnId="{80963F5A-EE56-47C0-9F16-DEFCD9DF923F}">
      <dgm:prSet/>
      <dgm:spPr/>
      <dgm:t>
        <a:bodyPr/>
        <a:lstStyle/>
        <a:p>
          <a:endParaRPr lang="en-US" sz="1500"/>
        </a:p>
      </dgm:t>
    </dgm:pt>
    <dgm:pt modelId="{7C2CF6EB-D898-44B7-AA5A-06582D18E366}" type="pres">
      <dgm:prSet presAssocID="{6A5AA636-5E67-444A-924C-041C7EC90304}" presName="root" presStyleCnt="0">
        <dgm:presLayoutVars>
          <dgm:dir/>
          <dgm:resizeHandles val="exact"/>
        </dgm:presLayoutVars>
      </dgm:prSet>
      <dgm:spPr/>
    </dgm:pt>
    <dgm:pt modelId="{6CF28DF1-B27E-4356-A30E-DE3BA908E413}" type="pres">
      <dgm:prSet presAssocID="{E1E464F2-B374-450F-8C3F-8F2B03741780}" presName="compNode" presStyleCnt="0"/>
      <dgm:spPr/>
    </dgm:pt>
    <dgm:pt modelId="{B00593D3-6554-48E8-99A8-0CF9E478E2E4}" type="pres">
      <dgm:prSet presAssocID="{E1E464F2-B374-450F-8C3F-8F2B03741780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51CE3C1-C124-45B7-9696-1BF9520BBB53}" type="pres">
      <dgm:prSet presAssocID="{E1E464F2-B374-450F-8C3F-8F2B0374178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rmómetro"/>
        </a:ext>
      </dgm:extLst>
    </dgm:pt>
    <dgm:pt modelId="{876A7337-9285-42F5-AA81-71570B5A954F}" type="pres">
      <dgm:prSet presAssocID="{E1E464F2-B374-450F-8C3F-8F2B03741780}" presName="spaceRect" presStyleCnt="0"/>
      <dgm:spPr/>
    </dgm:pt>
    <dgm:pt modelId="{813C792A-DE94-4F08-B32E-2FBDDC27603F}" type="pres">
      <dgm:prSet presAssocID="{E1E464F2-B374-450F-8C3F-8F2B03741780}" presName="textRect" presStyleLbl="revTx" presStyleIdx="0" presStyleCnt="5">
        <dgm:presLayoutVars>
          <dgm:chMax val="1"/>
          <dgm:chPref val="1"/>
        </dgm:presLayoutVars>
      </dgm:prSet>
      <dgm:spPr/>
    </dgm:pt>
    <dgm:pt modelId="{4F0A3B3F-FBE0-4636-9F22-EC8F511544A7}" type="pres">
      <dgm:prSet presAssocID="{BA51BBFC-FE73-45CE-88BB-C4795710FE8D}" presName="sibTrans" presStyleCnt="0"/>
      <dgm:spPr/>
    </dgm:pt>
    <dgm:pt modelId="{D95DC3EF-DB5C-4CA0-AAE3-75B2D716F13B}" type="pres">
      <dgm:prSet presAssocID="{4843A635-F1CC-49B7-88DA-463755500F4F}" presName="compNode" presStyleCnt="0"/>
      <dgm:spPr/>
    </dgm:pt>
    <dgm:pt modelId="{89039E70-2D99-4B1C-AB87-90C6E00F3A9E}" type="pres">
      <dgm:prSet presAssocID="{4843A635-F1CC-49B7-88DA-463755500F4F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BA99D5AC-5C45-4774-8F67-0C21635CC735}" type="pres">
      <dgm:prSet presAssocID="{4843A635-F1CC-49B7-88DA-463755500F4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ólar"/>
        </a:ext>
      </dgm:extLst>
    </dgm:pt>
    <dgm:pt modelId="{A33E7D61-A07A-4EFE-AC04-4DA1F52088DA}" type="pres">
      <dgm:prSet presAssocID="{4843A635-F1CC-49B7-88DA-463755500F4F}" presName="spaceRect" presStyleCnt="0"/>
      <dgm:spPr/>
    </dgm:pt>
    <dgm:pt modelId="{49A871A1-DF79-4C39-AFAA-C6A88B9B2658}" type="pres">
      <dgm:prSet presAssocID="{4843A635-F1CC-49B7-88DA-463755500F4F}" presName="textRect" presStyleLbl="revTx" presStyleIdx="1" presStyleCnt="5">
        <dgm:presLayoutVars>
          <dgm:chMax val="1"/>
          <dgm:chPref val="1"/>
        </dgm:presLayoutVars>
      </dgm:prSet>
      <dgm:spPr/>
    </dgm:pt>
    <dgm:pt modelId="{D7AB5463-A125-452D-A73A-C4B62B985469}" type="pres">
      <dgm:prSet presAssocID="{318ED86A-B615-4FB5-9A70-F98349DC1751}" presName="sibTrans" presStyleCnt="0"/>
      <dgm:spPr/>
    </dgm:pt>
    <dgm:pt modelId="{60B35007-83FB-457C-9FE7-3310A3B04D32}" type="pres">
      <dgm:prSet presAssocID="{49B8ACE5-A189-4E6D-AC8F-C1312CB4588B}" presName="compNode" presStyleCnt="0"/>
      <dgm:spPr/>
    </dgm:pt>
    <dgm:pt modelId="{3739273A-D17B-4FD8-AE20-3BF1B791183A}" type="pres">
      <dgm:prSet presAssocID="{49B8ACE5-A189-4E6D-AC8F-C1312CB4588B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0BE9F33-C37F-432B-9D2C-BF6299790BD1}" type="pres">
      <dgm:prSet presAssocID="{49B8ACE5-A189-4E6D-AC8F-C1312CB4588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6AFA0D9A-B21A-4F93-9A71-760EBA6BF9C5}" type="pres">
      <dgm:prSet presAssocID="{49B8ACE5-A189-4E6D-AC8F-C1312CB4588B}" presName="spaceRect" presStyleCnt="0"/>
      <dgm:spPr/>
    </dgm:pt>
    <dgm:pt modelId="{05CA603E-14DF-4C93-934C-C1D0BCB4C2A3}" type="pres">
      <dgm:prSet presAssocID="{49B8ACE5-A189-4E6D-AC8F-C1312CB4588B}" presName="textRect" presStyleLbl="revTx" presStyleIdx="2" presStyleCnt="5">
        <dgm:presLayoutVars>
          <dgm:chMax val="1"/>
          <dgm:chPref val="1"/>
        </dgm:presLayoutVars>
      </dgm:prSet>
      <dgm:spPr/>
    </dgm:pt>
    <dgm:pt modelId="{C7DE34DB-9665-4533-A109-A77DF4B1DD85}" type="pres">
      <dgm:prSet presAssocID="{1C217DB7-949A-40FC-8821-092565AAAB1E}" presName="sibTrans" presStyleCnt="0"/>
      <dgm:spPr/>
    </dgm:pt>
    <dgm:pt modelId="{FC86CFBF-3E1A-44F1-A557-0591B282C2B9}" type="pres">
      <dgm:prSet presAssocID="{8DE98264-5BE9-4D48-B2B8-2D5CF6EEE3D6}" presName="compNode" presStyleCnt="0"/>
      <dgm:spPr/>
    </dgm:pt>
    <dgm:pt modelId="{9270EE7E-B49F-44E1-9655-51EED21A4CDA}" type="pres">
      <dgm:prSet presAssocID="{8DE98264-5BE9-4D48-B2B8-2D5CF6EEE3D6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BD07186-B963-4F1F-998B-64F8060BDD40}" type="pres">
      <dgm:prSet presAssocID="{8DE98264-5BE9-4D48-B2B8-2D5CF6EEE3D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8AF475EF-8119-4EAD-A568-FF4DD8E90C4F}" type="pres">
      <dgm:prSet presAssocID="{8DE98264-5BE9-4D48-B2B8-2D5CF6EEE3D6}" presName="spaceRect" presStyleCnt="0"/>
      <dgm:spPr/>
    </dgm:pt>
    <dgm:pt modelId="{9C07FBBA-A453-4C9D-9BE6-6E2E81262E9C}" type="pres">
      <dgm:prSet presAssocID="{8DE98264-5BE9-4D48-B2B8-2D5CF6EEE3D6}" presName="textRect" presStyleLbl="revTx" presStyleIdx="3" presStyleCnt="5">
        <dgm:presLayoutVars>
          <dgm:chMax val="1"/>
          <dgm:chPref val="1"/>
        </dgm:presLayoutVars>
      </dgm:prSet>
      <dgm:spPr/>
    </dgm:pt>
    <dgm:pt modelId="{0BFEC555-E30B-44FC-8F7F-ACC2F77236C7}" type="pres">
      <dgm:prSet presAssocID="{9971A13D-79D3-4E0E-9DDB-D1990E2F223B}" presName="sibTrans" presStyleCnt="0"/>
      <dgm:spPr/>
    </dgm:pt>
    <dgm:pt modelId="{4B20790A-2096-4C2F-A778-620291623AFB}" type="pres">
      <dgm:prSet presAssocID="{85CEEFD7-4952-4D12-8203-DF963332A0AF}" presName="compNode" presStyleCnt="0"/>
      <dgm:spPr/>
    </dgm:pt>
    <dgm:pt modelId="{CF77D791-B0AB-4B20-BBA3-B0EF53C8B4B8}" type="pres">
      <dgm:prSet presAssocID="{85CEEFD7-4952-4D12-8203-DF963332A0AF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067203C-C6EB-43A4-83CC-696A87DABE70}" type="pres">
      <dgm:prSet presAssocID="{85CEEFD7-4952-4D12-8203-DF963332A0A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C83639C-4683-42ED-AA4F-8E374AB9B540}" type="pres">
      <dgm:prSet presAssocID="{85CEEFD7-4952-4D12-8203-DF963332A0AF}" presName="spaceRect" presStyleCnt="0"/>
      <dgm:spPr/>
    </dgm:pt>
    <dgm:pt modelId="{B6E90F49-F779-42B7-9A8D-48E0F1605F65}" type="pres">
      <dgm:prSet presAssocID="{85CEEFD7-4952-4D12-8203-DF963332A0A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AA53E09-C8E3-4A71-8056-139566FCD9B5}" srcId="{6A5AA636-5E67-444A-924C-041C7EC90304}" destId="{4843A635-F1CC-49B7-88DA-463755500F4F}" srcOrd="1" destOrd="0" parTransId="{3EA68BED-5814-444B-80BE-8E684DC3E7A5}" sibTransId="{318ED86A-B615-4FB5-9A70-F98349DC1751}"/>
    <dgm:cxn modelId="{81637B19-5C42-4EF6-B7D2-6A6E61C15A0C}" type="presOf" srcId="{6A5AA636-5E67-444A-924C-041C7EC90304}" destId="{7C2CF6EB-D898-44B7-AA5A-06582D18E366}" srcOrd="0" destOrd="0" presId="urn:microsoft.com/office/officeart/2018/5/layout/IconLeafLabelList"/>
    <dgm:cxn modelId="{82EA2624-324B-45BC-A194-DD7DC8D3FFB4}" type="presOf" srcId="{4843A635-F1CC-49B7-88DA-463755500F4F}" destId="{49A871A1-DF79-4C39-AFAA-C6A88B9B2658}" srcOrd="0" destOrd="0" presId="urn:microsoft.com/office/officeart/2018/5/layout/IconLeafLabelList"/>
    <dgm:cxn modelId="{0A911F35-119B-4003-871B-7E7B40D3511E}" type="presOf" srcId="{49B8ACE5-A189-4E6D-AC8F-C1312CB4588B}" destId="{05CA603E-14DF-4C93-934C-C1D0BCB4C2A3}" srcOrd="0" destOrd="0" presId="urn:microsoft.com/office/officeart/2018/5/layout/IconLeafLabelList"/>
    <dgm:cxn modelId="{A4FB123E-E7AB-45CB-B57C-2569676C8248}" srcId="{6A5AA636-5E67-444A-924C-041C7EC90304}" destId="{8DE98264-5BE9-4D48-B2B8-2D5CF6EEE3D6}" srcOrd="3" destOrd="0" parTransId="{DF8CF98D-6AE9-4429-A8A9-40A86D29400C}" sibTransId="{9971A13D-79D3-4E0E-9DDB-D1990E2F223B}"/>
    <dgm:cxn modelId="{80963F5A-EE56-47C0-9F16-DEFCD9DF923F}" srcId="{6A5AA636-5E67-444A-924C-041C7EC90304}" destId="{85CEEFD7-4952-4D12-8203-DF963332A0AF}" srcOrd="4" destOrd="0" parTransId="{D3F2FBE4-FF8E-4930-BC11-AFEA4790D4E7}" sibTransId="{C544F366-0FDD-4C8B-BFA6-687D717A159A}"/>
    <dgm:cxn modelId="{54BB3F79-8B7E-4559-AA15-C14E207E918A}" type="presOf" srcId="{E1E464F2-B374-450F-8C3F-8F2B03741780}" destId="{813C792A-DE94-4F08-B32E-2FBDDC27603F}" srcOrd="0" destOrd="0" presId="urn:microsoft.com/office/officeart/2018/5/layout/IconLeafLabelList"/>
    <dgm:cxn modelId="{1870629B-0FEE-48FF-8850-0425CDC0C504}" srcId="{6A5AA636-5E67-444A-924C-041C7EC90304}" destId="{49B8ACE5-A189-4E6D-AC8F-C1312CB4588B}" srcOrd="2" destOrd="0" parTransId="{BF07EF7B-A194-4EE6-8BEF-D2CB3A09573D}" sibTransId="{1C217DB7-949A-40FC-8821-092565AAAB1E}"/>
    <dgm:cxn modelId="{1DB7F0D8-C299-4340-A7D0-4587F086A26E}" type="presOf" srcId="{8DE98264-5BE9-4D48-B2B8-2D5CF6EEE3D6}" destId="{9C07FBBA-A453-4C9D-9BE6-6E2E81262E9C}" srcOrd="0" destOrd="0" presId="urn:microsoft.com/office/officeart/2018/5/layout/IconLeafLabelList"/>
    <dgm:cxn modelId="{E38215E2-E00B-4938-BDA2-9B34E7F05BEF}" srcId="{6A5AA636-5E67-444A-924C-041C7EC90304}" destId="{E1E464F2-B374-450F-8C3F-8F2B03741780}" srcOrd="0" destOrd="0" parTransId="{5E8F5AA1-9E52-413C-A2EE-F89BC7BA2B88}" sibTransId="{BA51BBFC-FE73-45CE-88BB-C4795710FE8D}"/>
    <dgm:cxn modelId="{D4DAC8F6-CD8E-4D14-BC50-83D4B03F908E}" type="presOf" srcId="{85CEEFD7-4952-4D12-8203-DF963332A0AF}" destId="{B6E90F49-F779-42B7-9A8D-48E0F1605F65}" srcOrd="0" destOrd="0" presId="urn:microsoft.com/office/officeart/2018/5/layout/IconLeafLabelList"/>
    <dgm:cxn modelId="{B39BB05E-BF95-470F-9079-CA4135A42394}" type="presParOf" srcId="{7C2CF6EB-D898-44B7-AA5A-06582D18E366}" destId="{6CF28DF1-B27E-4356-A30E-DE3BA908E413}" srcOrd="0" destOrd="0" presId="urn:microsoft.com/office/officeart/2018/5/layout/IconLeafLabelList"/>
    <dgm:cxn modelId="{074949B9-AB11-4CE7-851A-9868DCD62376}" type="presParOf" srcId="{6CF28DF1-B27E-4356-A30E-DE3BA908E413}" destId="{B00593D3-6554-48E8-99A8-0CF9E478E2E4}" srcOrd="0" destOrd="0" presId="urn:microsoft.com/office/officeart/2018/5/layout/IconLeafLabelList"/>
    <dgm:cxn modelId="{FEC456C0-04FD-4108-B47C-9D971356126E}" type="presParOf" srcId="{6CF28DF1-B27E-4356-A30E-DE3BA908E413}" destId="{751CE3C1-C124-45B7-9696-1BF9520BBB53}" srcOrd="1" destOrd="0" presId="urn:microsoft.com/office/officeart/2018/5/layout/IconLeafLabelList"/>
    <dgm:cxn modelId="{48EEDF5E-3ED7-4E57-BB59-8AA01CC2FA76}" type="presParOf" srcId="{6CF28DF1-B27E-4356-A30E-DE3BA908E413}" destId="{876A7337-9285-42F5-AA81-71570B5A954F}" srcOrd="2" destOrd="0" presId="urn:microsoft.com/office/officeart/2018/5/layout/IconLeafLabelList"/>
    <dgm:cxn modelId="{D4738051-ED75-477A-A4E7-5F5EF5798C13}" type="presParOf" srcId="{6CF28DF1-B27E-4356-A30E-DE3BA908E413}" destId="{813C792A-DE94-4F08-B32E-2FBDDC27603F}" srcOrd="3" destOrd="0" presId="urn:microsoft.com/office/officeart/2018/5/layout/IconLeafLabelList"/>
    <dgm:cxn modelId="{73F6FBC5-128B-4D86-BE6C-4C4CD97581A2}" type="presParOf" srcId="{7C2CF6EB-D898-44B7-AA5A-06582D18E366}" destId="{4F0A3B3F-FBE0-4636-9F22-EC8F511544A7}" srcOrd="1" destOrd="0" presId="urn:microsoft.com/office/officeart/2018/5/layout/IconLeafLabelList"/>
    <dgm:cxn modelId="{A7B86A11-B597-4E66-976F-B7ED77356125}" type="presParOf" srcId="{7C2CF6EB-D898-44B7-AA5A-06582D18E366}" destId="{D95DC3EF-DB5C-4CA0-AAE3-75B2D716F13B}" srcOrd="2" destOrd="0" presId="urn:microsoft.com/office/officeart/2018/5/layout/IconLeafLabelList"/>
    <dgm:cxn modelId="{BC1B0BA7-71C7-4536-8B90-55F055C8796A}" type="presParOf" srcId="{D95DC3EF-DB5C-4CA0-AAE3-75B2D716F13B}" destId="{89039E70-2D99-4B1C-AB87-90C6E00F3A9E}" srcOrd="0" destOrd="0" presId="urn:microsoft.com/office/officeart/2018/5/layout/IconLeafLabelList"/>
    <dgm:cxn modelId="{3C7F2A3B-35A3-46D8-A7C4-A6AA01E2F1D8}" type="presParOf" srcId="{D95DC3EF-DB5C-4CA0-AAE3-75B2D716F13B}" destId="{BA99D5AC-5C45-4774-8F67-0C21635CC735}" srcOrd="1" destOrd="0" presId="urn:microsoft.com/office/officeart/2018/5/layout/IconLeafLabelList"/>
    <dgm:cxn modelId="{414F14A1-341C-4C36-8706-94A78E9B7E12}" type="presParOf" srcId="{D95DC3EF-DB5C-4CA0-AAE3-75B2D716F13B}" destId="{A33E7D61-A07A-4EFE-AC04-4DA1F52088DA}" srcOrd="2" destOrd="0" presId="urn:microsoft.com/office/officeart/2018/5/layout/IconLeafLabelList"/>
    <dgm:cxn modelId="{E554BE26-64A2-414A-9C95-C86BBB058F34}" type="presParOf" srcId="{D95DC3EF-DB5C-4CA0-AAE3-75B2D716F13B}" destId="{49A871A1-DF79-4C39-AFAA-C6A88B9B2658}" srcOrd="3" destOrd="0" presId="urn:microsoft.com/office/officeart/2018/5/layout/IconLeafLabelList"/>
    <dgm:cxn modelId="{260038F8-6F55-4BED-87C8-2BDEB03F2E7D}" type="presParOf" srcId="{7C2CF6EB-D898-44B7-AA5A-06582D18E366}" destId="{D7AB5463-A125-452D-A73A-C4B62B985469}" srcOrd="3" destOrd="0" presId="urn:microsoft.com/office/officeart/2018/5/layout/IconLeafLabelList"/>
    <dgm:cxn modelId="{91E01C17-FB26-4B40-83F9-03323DE2D5CC}" type="presParOf" srcId="{7C2CF6EB-D898-44B7-AA5A-06582D18E366}" destId="{60B35007-83FB-457C-9FE7-3310A3B04D32}" srcOrd="4" destOrd="0" presId="urn:microsoft.com/office/officeart/2018/5/layout/IconLeafLabelList"/>
    <dgm:cxn modelId="{2C168D15-84D0-4ED8-A575-446703A11C22}" type="presParOf" srcId="{60B35007-83FB-457C-9FE7-3310A3B04D32}" destId="{3739273A-D17B-4FD8-AE20-3BF1B791183A}" srcOrd="0" destOrd="0" presId="urn:microsoft.com/office/officeart/2018/5/layout/IconLeafLabelList"/>
    <dgm:cxn modelId="{8A87F5A9-ADAA-4C10-81F3-6865B4A04497}" type="presParOf" srcId="{60B35007-83FB-457C-9FE7-3310A3B04D32}" destId="{70BE9F33-C37F-432B-9D2C-BF6299790BD1}" srcOrd="1" destOrd="0" presId="urn:microsoft.com/office/officeart/2018/5/layout/IconLeafLabelList"/>
    <dgm:cxn modelId="{0E4D9593-478D-453A-B39C-19C8B30339AE}" type="presParOf" srcId="{60B35007-83FB-457C-9FE7-3310A3B04D32}" destId="{6AFA0D9A-B21A-4F93-9A71-760EBA6BF9C5}" srcOrd="2" destOrd="0" presId="urn:microsoft.com/office/officeart/2018/5/layout/IconLeafLabelList"/>
    <dgm:cxn modelId="{76B7789B-54A7-4980-856C-B1AD6A078D01}" type="presParOf" srcId="{60B35007-83FB-457C-9FE7-3310A3B04D32}" destId="{05CA603E-14DF-4C93-934C-C1D0BCB4C2A3}" srcOrd="3" destOrd="0" presId="urn:microsoft.com/office/officeart/2018/5/layout/IconLeafLabelList"/>
    <dgm:cxn modelId="{816BB100-7948-49AE-85EB-B97F71126B10}" type="presParOf" srcId="{7C2CF6EB-D898-44B7-AA5A-06582D18E366}" destId="{C7DE34DB-9665-4533-A109-A77DF4B1DD85}" srcOrd="5" destOrd="0" presId="urn:microsoft.com/office/officeart/2018/5/layout/IconLeafLabelList"/>
    <dgm:cxn modelId="{61A6A1AD-0299-4CD0-AC5C-961E3503BAD3}" type="presParOf" srcId="{7C2CF6EB-D898-44B7-AA5A-06582D18E366}" destId="{FC86CFBF-3E1A-44F1-A557-0591B282C2B9}" srcOrd="6" destOrd="0" presId="urn:microsoft.com/office/officeart/2018/5/layout/IconLeafLabelList"/>
    <dgm:cxn modelId="{AE52C5EF-12AE-459E-A879-F056AD25A431}" type="presParOf" srcId="{FC86CFBF-3E1A-44F1-A557-0591B282C2B9}" destId="{9270EE7E-B49F-44E1-9655-51EED21A4CDA}" srcOrd="0" destOrd="0" presId="urn:microsoft.com/office/officeart/2018/5/layout/IconLeafLabelList"/>
    <dgm:cxn modelId="{CC7492FE-9F2C-44C5-8DA7-4CF166AF54DF}" type="presParOf" srcId="{FC86CFBF-3E1A-44F1-A557-0591B282C2B9}" destId="{0BD07186-B963-4F1F-998B-64F8060BDD40}" srcOrd="1" destOrd="0" presId="urn:microsoft.com/office/officeart/2018/5/layout/IconLeafLabelList"/>
    <dgm:cxn modelId="{B4E39D95-1DC2-4982-B293-83D970963257}" type="presParOf" srcId="{FC86CFBF-3E1A-44F1-A557-0591B282C2B9}" destId="{8AF475EF-8119-4EAD-A568-FF4DD8E90C4F}" srcOrd="2" destOrd="0" presId="urn:microsoft.com/office/officeart/2018/5/layout/IconLeafLabelList"/>
    <dgm:cxn modelId="{84261C3B-3860-4BBB-BBE9-9718F9B8EB8D}" type="presParOf" srcId="{FC86CFBF-3E1A-44F1-A557-0591B282C2B9}" destId="{9C07FBBA-A453-4C9D-9BE6-6E2E81262E9C}" srcOrd="3" destOrd="0" presId="urn:microsoft.com/office/officeart/2018/5/layout/IconLeafLabelList"/>
    <dgm:cxn modelId="{237CAFBC-5482-472E-9E54-EB055490F2AF}" type="presParOf" srcId="{7C2CF6EB-D898-44B7-AA5A-06582D18E366}" destId="{0BFEC555-E30B-44FC-8F7F-ACC2F77236C7}" srcOrd="7" destOrd="0" presId="urn:microsoft.com/office/officeart/2018/5/layout/IconLeafLabelList"/>
    <dgm:cxn modelId="{C327C849-F8E1-4F0C-A43F-2F1AC33B9FDF}" type="presParOf" srcId="{7C2CF6EB-D898-44B7-AA5A-06582D18E366}" destId="{4B20790A-2096-4C2F-A778-620291623AFB}" srcOrd="8" destOrd="0" presId="urn:microsoft.com/office/officeart/2018/5/layout/IconLeafLabelList"/>
    <dgm:cxn modelId="{A59BD1B3-AEED-4BC4-AB42-957E1C7A6659}" type="presParOf" srcId="{4B20790A-2096-4C2F-A778-620291623AFB}" destId="{CF77D791-B0AB-4B20-BBA3-B0EF53C8B4B8}" srcOrd="0" destOrd="0" presId="urn:microsoft.com/office/officeart/2018/5/layout/IconLeafLabelList"/>
    <dgm:cxn modelId="{4124CB92-BA65-4BA8-B915-9069C93D8019}" type="presParOf" srcId="{4B20790A-2096-4C2F-A778-620291623AFB}" destId="{6067203C-C6EB-43A4-83CC-696A87DABE70}" srcOrd="1" destOrd="0" presId="urn:microsoft.com/office/officeart/2018/5/layout/IconLeafLabelList"/>
    <dgm:cxn modelId="{A6B4FA63-A835-4F21-8FA5-E3BD89D5DF91}" type="presParOf" srcId="{4B20790A-2096-4C2F-A778-620291623AFB}" destId="{CC83639C-4683-42ED-AA4F-8E374AB9B540}" srcOrd="2" destOrd="0" presId="urn:microsoft.com/office/officeart/2018/5/layout/IconLeafLabelList"/>
    <dgm:cxn modelId="{7522F55B-E2EE-4568-832D-6399B1E2965D}" type="presParOf" srcId="{4B20790A-2096-4C2F-A778-620291623AFB}" destId="{B6E90F49-F779-42B7-9A8D-48E0F1605F6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376E18-4041-4A2A-95E6-7D06E261E91D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11DB69-311D-44B2-AFA8-55BFD5A839F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GT" sz="2000" dirty="0"/>
            <a:t>Guatemala es un país megadiverso, y de acuerdo con BIOFIN </a:t>
          </a:r>
          <a:r>
            <a:rPr lang="es-MX" sz="2000" dirty="0"/>
            <a:t>(BIOFIN-PNUD, 2016)</a:t>
          </a:r>
          <a:r>
            <a:rPr lang="es-GT" sz="2000" dirty="0"/>
            <a:t>: </a:t>
          </a:r>
          <a:endParaRPr lang="en-US" sz="2000" dirty="0"/>
        </a:p>
      </dgm:t>
    </dgm:pt>
    <dgm:pt modelId="{40213524-A365-4E34-B682-9824228D7FEC}" type="parTrans" cxnId="{692895EB-4727-41C1-B827-566813813DDC}">
      <dgm:prSet/>
      <dgm:spPr/>
      <dgm:t>
        <a:bodyPr/>
        <a:lstStyle/>
        <a:p>
          <a:endParaRPr lang="en-US" sz="2000"/>
        </a:p>
      </dgm:t>
    </dgm:pt>
    <dgm:pt modelId="{A4E503FC-CC46-4A9F-B5DF-48306EB2E8FA}" type="sibTrans" cxnId="{692895EB-4727-41C1-B827-566813813DDC}">
      <dgm:prSet/>
      <dgm:spPr/>
      <dgm:t>
        <a:bodyPr/>
        <a:lstStyle/>
        <a:p>
          <a:endParaRPr lang="en-US" sz="2000"/>
        </a:p>
      </dgm:t>
    </dgm:pt>
    <dgm:pt modelId="{A20AD8B7-1408-4F17-B58C-72D6E0214D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GT" sz="1600" dirty="0"/>
            <a:t>En el período 2010-2014, el presupuesto que el país dedica a Biodiversidad fue de USD 53.65 millones.</a:t>
          </a:r>
          <a:endParaRPr lang="en-US" sz="1600" dirty="0"/>
        </a:p>
      </dgm:t>
    </dgm:pt>
    <dgm:pt modelId="{DF9EFD96-9285-437D-8587-82827A016275}" type="parTrans" cxnId="{885199DA-33F5-4B44-B958-B99213EAF1C9}">
      <dgm:prSet/>
      <dgm:spPr/>
      <dgm:t>
        <a:bodyPr/>
        <a:lstStyle/>
        <a:p>
          <a:endParaRPr lang="en-US" sz="2000"/>
        </a:p>
      </dgm:t>
    </dgm:pt>
    <dgm:pt modelId="{6BAEA3D5-C2B6-41ED-A340-D932713633D0}" type="sibTrans" cxnId="{885199DA-33F5-4B44-B958-B99213EAF1C9}">
      <dgm:prSet/>
      <dgm:spPr/>
      <dgm:t>
        <a:bodyPr/>
        <a:lstStyle/>
        <a:p>
          <a:endParaRPr lang="en-US" sz="2000"/>
        </a:p>
      </dgm:t>
    </dgm:pt>
    <dgm:pt modelId="{0ADBA895-115E-48E4-B3DA-AF32C552E8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GT" sz="1600" b="0" dirty="0"/>
            <a:t>Con base en el gasto que se hace en biodiversidad y los costos de conservación </a:t>
          </a:r>
          <a:r>
            <a:rPr lang="es-GT" sz="1600" dirty="0"/>
            <a:t>se estimó que para el período 2016 – 2022 la </a:t>
          </a:r>
          <a:r>
            <a:rPr lang="es-GT" sz="1600" b="1" dirty="0"/>
            <a:t>brecha financiera </a:t>
          </a:r>
          <a:r>
            <a:rPr lang="es-GT" sz="1600" dirty="0"/>
            <a:t>en biodiversidad es de USD 52.6 millones.</a:t>
          </a:r>
          <a:endParaRPr lang="en-US" sz="1600" dirty="0"/>
        </a:p>
      </dgm:t>
    </dgm:pt>
    <dgm:pt modelId="{60849CC2-B7D7-4286-982E-122E91671583}" type="parTrans" cxnId="{DF4FEE57-C34E-471F-8F47-0E9483F0ABAD}">
      <dgm:prSet/>
      <dgm:spPr/>
      <dgm:t>
        <a:bodyPr/>
        <a:lstStyle/>
        <a:p>
          <a:endParaRPr lang="en-US" sz="2000"/>
        </a:p>
      </dgm:t>
    </dgm:pt>
    <dgm:pt modelId="{154CC872-A4C3-44D9-AF6F-D66328974DF1}" type="sibTrans" cxnId="{DF4FEE57-C34E-471F-8F47-0E9483F0ABAD}">
      <dgm:prSet/>
      <dgm:spPr/>
      <dgm:t>
        <a:bodyPr/>
        <a:lstStyle/>
        <a:p>
          <a:endParaRPr lang="en-US" sz="2000"/>
        </a:p>
      </dgm:t>
    </dgm:pt>
    <dgm:pt modelId="{23F13D56-4406-4897-88C3-2E180788F39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GT" sz="2000" dirty="0"/>
            <a:t>En términos del Cambio Climático </a:t>
          </a:r>
          <a:r>
            <a:rPr lang="es-MX" sz="2000" dirty="0"/>
            <a:t>(BIOFIN-PNUD, 2018): </a:t>
          </a:r>
          <a:endParaRPr lang="en-US" sz="2000" dirty="0"/>
        </a:p>
      </dgm:t>
    </dgm:pt>
    <dgm:pt modelId="{D1B243DA-9DCF-40F3-9DBE-8A53D815755E}" type="parTrans" cxnId="{540FB44A-F298-4764-9CFF-F8EF4FF62C02}">
      <dgm:prSet/>
      <dgm:spPr/>
      <dgm:t>
        <a:bodyPr/>
        <a:lstStyle/>
        <a:p>
          <a:endParaRPr lang="en-US" sz="2000"/>
        </a:p>
      </dgm:t>
    </dgm:pt>
    <dgm:pt modelId="{3A8A7C40-0589-48C3-8C93-E34705FD6DCF}" type="sibTrans" cxnId="{540FB44A-F298-4764-9CFF-F8EF4FF62C02}">
      <dgm:prSet/>
      <dgm:spPr/>
      <dgm:t>
        <a:bodyPr/>
        <a:lstStyle/>
        <a:p>
          <a:endParaRPr lang="en-US" sz="2000"/>
        </a:p>
      </dgm:t>
    </dgm:pt>
    <dgm:pt modelId="{43BF1470-03E3-42CB-8956-99C450A455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GT" sz="1600" dirty="0"/>
            <a:t>Con base al gasto recurrente ya financiado y los costos del PANCC para el periodo 2018 – 2030, la brecha financiera en Cambio Climático se estimó en USD 16,552.92 millones. </a:t>
          </a:r>
          <a:endParaRPr lang="en-US" sz="1600" dirty="0"/>
        </a:p>
      </dgm:t>
    </dgm:pt>
    <dgm:pt modelId="{E5C65826-3BBA-4F7D-87EE-134B6576BE88}" type="parTrans" cxnId="{BF381DCA-C1B1-42C6-80A7-6FD4937C777B}">
      <dgm:prSet/>
      <dgm:spPr/>
      <dgm:t>
        <a:bodyPr/>
        <a:lstStyle/>
        <a:p>
          <a:endParaRPr lang="en-US" sz="2000"/>
        </a:p>
      </dgm:t>
    </dgm:pt>
    <dgm:pt modelId="{2ACFF7C1-A4B2-4149-98CA-1675F62CCD00}" type="sibTrans" cxnId="{BF381DCA-C1B1-42C6-80A7-6FD4937C777B}">
      <dgm:prSet/>
      <dgm:spPr/>
      <dgm:t>
        <a:bodyPr/>
        <a:lstStyle/>
        <a:p>
          <a:endParaRPr lang="en-US" sz="2000"/>
        </a:p>
      </dgm:t>
    </dgm:pt>
    <dgm:pt modelId="{C2DC3AF5-2093-4396-9775-A7E7B1EF5BCC}">
      <dgm:prSet custT="1"/>
      <dgm:spPr/>
      <dgm:t>
        <a:bodyPr/>
        <a:lstStyle/>
        <a:p>
          <a:r>
            <a:rPr lang="es-GT" sz="1600" b="1" dirty="0"/>
            <a:t>Adaptación</a:t>
          </a:r>
          <a:r>
            <a:rPr lang="es-GT" sz="1600" dirty="0"/>
            <a:t>:  En el periodo 2014 – 2017 el gasto promedio para el componente de adaptación fue USD 116.40 millones (30%). </a:t>
          </a:r>
          <a:r>
            <a:rPr lang="es-GT" sz="1600" b="0" u="sng" dirty="0"/>
            <a:t>El gasto promedio del sector público </a:t>
          </a:r>
          <a:r>
            <a:rPr lang="es-GT" sz="1600" b="0" dirty="0"/>
            <a:t>(gobierno central) fue USD 57.11 millones (15%). Y el </a:t>
          </a:r>
          <a:r>
            <a:rPr lang="es-GT" sz="1600" b="0" u="sng" dirty="0"/>
            <a:t>gasto promedio del sector privado</a:t>
          </a:r>
          <a:r>
            <a:rPr lang="es-GT" sz="1600" b="1" u="sng" dirty="0"/>
            <a:t> </a:t>
          </a:r>
          <a:r>
            <a:rPr lang="es-GT" sz="1600" dirty="0"/>
            <a:t>fue USD 59.29 millones (15%). El gasto promedio de cooperación internacional para el periodo 2014-2017 fue USD 17.35 millones. </a:t>
          </a:r>
          <a:endParaRPr lang="en-US" sz="1600" dirty="0"/>
        </a:p>
      </dgm:t>
    </dgm:pt>
    <dgm:pt modelId="{142B7363-B9EF-4BA5-98A2-B7D4933AFD0E}" type="parTrans" cxnId="{4F163200-B884-4B0E-9D50-75E2E79F3245}">
      <dgm:prSet/>
      <dgm:spPr/>
      <dgm:t>
        <a:bodyPr/>
        <a:lstStyle/>
        <a:p>
          <a:endParaRPr lang="en-US" sz="2000"/>
        </a:p>
      </dgm:t>
    </dgm:pt>
    <dgm:pt modelId="{F063EDB4-77C7-4828-84DB-61121EB752F3}" type="sibTrans" cxnId="{4F163200-B884-4B0E-9D50-75E2E79F3245}">
      <dgm:prSet/>
      <dgm:spPr/>
      <dgm:t>
        <a:bodyPr/>
        <a:lstStyle/>
        <a:p>
          <a:endParaRPr lang="en-US" sz="2000"/>
        </a:p>
      </dgm:t>
    </dgm:pt>
    <dgm:pt modelId="{9EA0CD8A-CD74-45A2-9466-C87D6F47B7A6}">
      <dgm:prSet custT="1"/>
      <dgm:spPr/>
      <dgm:t>
        <a:bodyPr/>
        <a:lstStyle/>
        <a:p>
          <a:r>
            <a:rPr lang="es-GT" sz="1600" b="1" dirty="0"/>
            <a:t>Mitigación:</a:t>
          </a:r>
          <a:r>
            <a:rPr lang="es-GT" sz="1600" dirty="0"/>
            <a:t> En el periodo 2014 – 2017 el gasto promedio para el componente de adaptación fue: USD 392.09 millones (70%). </a:t>
          </a:r>
          <a:r>
            <a:rPr lang="es-GT" sz="1600" u="sng" dirty="0"/>
            <a:t>El gasto promedio del sector público</a:t>
          </a:r>
          <a:r>
            <a:rPr lang="es-GT" sz="1600" dirty="0"/>
            <a:t> (gobierno central) fue USD 26.55 millones (6%). Y el </a:t>
          </a:r>
          <a:r>
            <a:rPr lang="es-GT" sz="1600" u="sng" dirty="0"/>
            <a:t>gasto promedio del sector privado </a:t>
          </a:r>
          <a:r>
            <a:rPr lang="es-GT" sz="1600" dirty="0"/>
            <a:t>fue USD 365.54 millones (64%). El gasto promedio de cooperación internacional para el periodo 2014-2017 fue USD 3.92 millones. </a:t>
          </a:r>
          <a:endParaRPr lang="en-US" sz="1600" dirty="0"/>
        </a:p>
      </dgm:t>
    </dgm:pt>
    <dgm:pt modelId="{4C8537E2-81F0-4A15-AD8E-05899989F293}" type="parTrans" cxnId="{E0B347A3-AEF0-4E34-8E2C-4D2583D4AA06}">
      <dgm:prSet/>
      <dgm:spPr/>
      <dgm:t>
        <a:bodyPr/>
        <a:lstStyle/>
        <a:p>
          <a:endParaRPr lang="en-US" sz="2000"/>
        </a:p>
      </dgm:t>
    </dgm:pt>
    <dgm:pt modelId="{D9BD9B48-5033-4164-8A5E-6466D6C366FE}" type="sibTrans" cxnId="{E0B347A3-AEF0-4E34-8E2C-4D2583D4AA06}">
      <dgm:prSet/>
      <dgm:spPr/>
      <dgm:t>
        <a:bodyPr/>
        <a:lstStyle/>
        <a:p>
          <a:endParaRPr lang="en-US" sz="2000"/>
        </a:p>
      </dgm:t>
    </dgm:pt>
    <dgm:pt modelId="{791ADD65-5BF0-4C09-A676-1A30EF6118C4}" type="pres">
      <dgm:prSet presAssocID="{3E376E18-4041-4A2A-95E6-7D06E261E91D}" presName="root" presStyleCnt="0">
        <dgm:presLayoutVars>
          <dgm:dir/>
          <dgm:resizeHandles val="exact"/>
        </dgm:presLayoutVars>
      </dgm:prSet>
      <dgm:spPr/>
    </dgm:pt>
    <dgm:pt modelId="{B0E4D88B-0EB2-41ED-A924-60F89DE9D69D}" type="pres">
      <dgm:prSet presAssocID="{C411DB69-311D-44B2-AFA8-55BFD5A839F6}" presName="compNode" presStyleCnt="0"/>
      <dgm:spPr/>
    </dgm:pt>
    <dgm:pt modelId="{3E04795A-3C12-4003-BED4-A1F265D85E46}" type="pres">
      <dgm:prSet presAssocID="{C411DB69-311D-44B2-AFA8-55BFD5A839F6}" presName="iconRect" presStyleLbl="node1" presStyleIdx="0" presStyleCnt="2" custLinFactX="100000" custLinFactY="100000" custLinFactNeighborX="115814" custLinFactNeighborY="1176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F18465EF-4F4B-4CC0-A9FB-727192A6B399}" type="pres">
      <dgm:prSet presAssocID="{C411DB69-311D-44B2-AFA8-55BFD5A839F6}" presName="iconSpace" presStyleCnt="0"/>
      <dgm:spPr/>
    </dgm:pt>
    <dgm:pt modelId="{904D9D1C-70F0-4B14-8A69-61E5C48FA8D5}" type="pres">
      <dgm:prSet presAssocID="{C411DB69-311D-44B2-AFA8-55BFD5A839F6}" presName="parTx" presStyleLbl="revTx" presStyleIdx="0" presStyleCnt="4" custLinFactY="-94195" custLinFactNeighborX="3454" custLinFactNeighborY="-100000">
        <dgm:presLayoutVars>
          <dgm:chMax val="0"/>
          <dgm:chPref val="0"/>
        </dgm:presLayoutVars>
      </dgm:prSet>
      <dgm:spPr/>
    </dgm:pt>
    <dgm:pt modelId="{BCAD2532-BFF5-4DE0-AF36-923D7CF53427}" type="pres">
      <dgm:prSet presAssocID="{C411DB69-311D-44B2-AFA8-55BFD5A839F6}" presName="txSpace" presStyleCnt="0"/>
      <dgm:spPr/>
    </dgm:pt>
    <dgm:pt modelId="{3FEAC943-D37B-4749-A80D-E0FC26419485}" type="pres">
      <dgm:prSet presAssocID="{C411DB69-311D-44B2-AFA8-55BFD5A839F6}" presName="desTx" presStyleLbl="revTx" presStyleIdx="1" presStyleCnt="4" custLinFactNeighborX="-921" custLinFactNeighborY="-77000">
        <dgm:presLayoutVars/>
      </dgm:prSet>
      <dgm:spPr/>
    </dgm:pt>
    <dgm:pt modelId="{E00CB719-618F-45C5-A3DD-D1631B77B07F}" type="pres">
      <dgm:prSet presAssocID="{A4E503FC-CC46-4A9F-B5DF-48306EB2E8FA}" presName="sibTrans" presStyleCnt="0"/>
      <dgm:spPr/>
    </dgm:pt>
    <dgm:pt modelId="{987DDCE9-3B30-435A-B425-7A8CE51F4EB6}" type="pres">
      <dgm:prSet presAssocID="{23F13D56-4406-4897-88C3-2E180788F390}" presName="compNode" presStyleCnt="0"/>
      <dgm:spPr/>
    </dgm:pt>
    <dgm:pt modelId="{804D4A38-008A-4BDB-ABA0-10EB32803C48}" type="pres">
      <dgm:prSet presAssocID="{23F13D56-4406-4897-88C3-2E180788F390}" presName="iconRect" presStyleLbl="node1" presStyleIdx="1" presStyleCnt="2" custLinFactX="100000" custLinFactNeighborX="158655" custLinFactNeighborY="-3261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ero"/>
        </a:ext>
      </dgm:extLst>
    </dgm:pt>
    <dgm:pt modelId="{EEA83549-F2E4-4B89-A40C-81990BDB2069}" type="pres">
      <dgm:prSet presAssocID="{23F13D56-4406-4897-88C3-2E180788F390}" presName="iconSpace" presStyleCnt="0"/>
      <dgm:spPr/>
    </dgm:pt>
    <dgm:pt modelId="{C0635B6D-598B-4F2B-B2CF-85D70550303E}" type="pres">
      <dgm:prSet presAssocID="{23F13D56-4406-4897-88C3-2E180788F390}" presName="parTx" presStyleLbl="revTx" presStyleIdx="2" presStyleCnt="4" custLinFactY="-48256" custLinFactNeighborX="-13641" custLinFactNeighborY="-100000">
        <dgm:presLayoutVars>
          <dgm:chMax val="0"/>
          <dgm:chPref val="0"/>
        </dgm:presLayoutVars>
      </dgm:prSet>
      <dgm:spPr/>
    </dgm:pt>
    <dgm:pt modelId="{90F78A6B-FE69-45E6-9381-789C0602A3ED}" type="pres">
      <dgm:prSet presAssocID="{23F13D56-4406-4897-88C3-2E180788F390}" presName="txSpace" presStyleCnt="0"/>
      <dgm:spPr/>
    </dgm:pt>
    <dgm:pt modelId="{B7416C19-E9D4-4A12-98E6-6D69A2D899E6}" type="pres">
      <dgm:prSet presAssocID="{23F13D56-4406-4897-88C3-2E180788F390}" presName="desTx" presStyleLbl="revTx" presStyleIdx="3" presStyleCnt="4" custScaleX="135694" custScaleY="235429" custLinFactNeighborX="3526" custLinFactNeighborY="-15917">
        <dgm:presLayoutVars/>
      </dgm:prSet>
      <dgm:spPr/>
    </dgm:pt>
  </dgm:ptLst>
  <dgm:cxnLst>
    <dgm:cxn modelId="{4F163200-B884-4B0E-9D50-75E2E79F3245}" srcId="{43BF1470-03E3-42CB-8956-99C450A455C7}" destId="{C2DC3AF5-2093-4396-9775-A7E7B1EF5BCC}" srcOrd="0" destOrd="0" parTransId="{142B7363-B9EF-4BA5-98A2-B7D4933AFD0E}" sibTransId="{F063EDB4-77C7-4828-84DB-61121EB752F3}"/>
    <dgm:cxn modelId="{75F03F01-CA95-4CBE-82B4-FA110548FBE4}" type="presOf" srcId="{A20AD8B7-1408-4F17-B58C-72D6E0214DE2}" destId="{3FEAC943-D37B-4749-A80D-E0FC26419485}" srcOrd="0" destOrd="0" presId="urn:microsoft.com/office/officeart/2018/2/layout/IconLabelDescriptionList"/>
    <dgm:cxn modelId="{B72AA637-8BC4-4B5B-8800-8B7DD541E940}" type="presOf" srcId="{9EA0CD8A-CD74-45A2-9466-C87D6F47B7A6}" destId="{B7416C19-E9D4-4A12-98E6-6D69A2D899E6}" srcOrd="0" destOrd="2" presId="urn:microsoft.com/office/officeart/2018/2/layout/IconLabelDescriptionList"/>
    <dgm:cxn modelId="{540FB44A-F298-4764-9CFF-F8EF4FF62C02}" srcId="{3E376E18-4041-4A2A-95E6-7D06E261E91D}" destId="{23F13D56-4406-4897-88C3-2E180788F390}" srcOrd="1" destOrd="0" parTransId="{D1B243DA-9DCF-40F3-9DBE-8A53D815755E}" sibTransId="{3A8A7C40-0589-48C3-8C93-E34705FD6DCF}"/>
    <dgm:cxn modelId="{DF4FEE57-C34E-471F-8F47-0E9483F0ABAD}" srcId="{C411DB69-311D-44B2-AFA8-55BFD5A839F6}" destId="{0ADBA895-115E-48E4-B3DA-AF32C552E89B}" srcOrd="1" destOrd="0" parTransId="{60849CC2-B7D7-4286-982E-122E91671583}" sibTransId="{154CC872-A4C3-44D9-AF6F-D66328974DF1}"/>
    <dgm:cxn modelId="{5B285D70-6FDA-409B-85B8-161345176B33}" type="presOf" srcId="{3E376E18-4041-4A2A-95E6-7D06E261E91D}" destId="{791ADD65-5BF0-4C09-A676-1A30EF6118C4}" srcOrd="0" destOrd="0" presId="urn:microsoft.com/office/officeart/2018/2/layout/IconLabelDescriptionList"/>
    <dgm:cxn modelId="{D11CCA7D-9D8B-478F-B6D0-7BE10E52F179}" type="presOf" srcId="{C2DC3AF5-2093-4396-9775-A7E7B1EF5BCC}" destId="{B7416C19-E9D4-4A12-98E6-6D69A2D899E6}" srcOrd="0" destOrd="1" presId="urn:microsoft.com/office/officeart/2018/2/layout/IconLabelDescriptionList"/>
    <dgm:cxn modelId="{E0B347A3-AEF0-4E34-8E2C-4D2583D4AA06}" srcId="{43BF1470-03E3-42CB-8956-99C450A455C7}" destId="{9EA0CD8A-CD74-45A2-9466-C87D6F47B7A6}" srcOrd="1" destOrd="0" parTransId="{4C8537E2-81F0-4A15-AD8E-05899989F293}" sibTransId="{D9BD9B48-5033-4164-8A5E-6466D6C366FE}"/>
    <dgm:cxn modelId="{24AEC8A6-AF45-4096-9C11-5CE29F6C25A8}" type="presOf" srcId="{43BF1470-03E3-42CB-8956-99C450A455C7}" destId="{B7416C19-E9D4-4A12-98E6-6D69A2D899E6}" srcOrd="0" destOrd="0" presId="urn:microsoft.com/office/officeart/2018/2/layout/IconLabelDescriptionList"/>
    <dgm:cxn modelId="{1C53FBC0-3D20-485D-95FD-55C9A661E37B}" type="presOf" srcId="{23F13D56-4406-4897-88C3-2E180788F390}" destId="{C0635B6D-598B-4F2B-B2CF-85D70550303E}" srcOrd="0" destOrd="0" presId="urn:microsoft.com/office/officeart/2018/2/layout/IconLabelDescriptionList"/>
    <dgm:cxn modelId="{BF381DCA-C1B1-42C6-80A7-6FD4937C777B}" srcId="{23F13D56-4406-4897-88C3-2E180788F390}" destId="{43BF1470-03E3-42CB-8956-99C450A455C7}" srcOrd="0" destOrd="0" parTransId="{E5C65826-3BBA-4F7D-87EE-134B6576BE88}" sibTransId="{2ACFF7C1-A4B2-4149-98CA-1675F62CCD00}"/>
    <dgm:cxn modelId="{5715ADD4-FFAD-4B2B-89C1-4AA05BF20DF7}" type="presOf" srcId="{C411DB69-311D-44B2-AFA8-55BFD5A839F6}" destId="{904D9D1C-70F0-4B14-8A69-61E5C48FA8D5}" srcOrd="0" destOrd="0" presId="urn:microsoft.com/office/officeart/2018/2/layout/IconLabelDescriptionList"/>
    <dgm:cxn modelId="{885199DA-33F5-4B44-B958-B99213EAF1C9}" srcId="{C411DB69-311D-44B2-AFA8-55BFD5A839F6}" destId="{A20AD8B7-1408-4F17-B58C-72D6E0214DE2}" srcOrd="0" destOrd="0" parTransId="{DF9EFD96-9285-437D-8587-82827A016275}" sibTransId="{6BAEA3D5-C2B6-41ED-A340-D932713633D0}"/>
    <dgm:cxn modelId="{692895EB-4727-41C1-B827-566813813DDC}" srcId="{3E376E18-4041-4A2A-95E6-7D06E261E91D}" destId="{C411DB69-311D-44B2-AFA8-55BFD5A839F6}" srcOrd="0" destOrd="0" parTransId="{40213524-A365-4E34-B682-9824228D7FEC}" sibTransId="{A4E503FC-CC46-4A9F-B5DF-48306EB2E8FA}"/>
    <dgm:cxn modelId="{B2F48CF8-4BF4-43EF-A337-A3ECA4317678}" type="presOf" srcId="{0ADBA895-115E-48E4-B3DA-AF32C552E89B}" destId="{3FEAC943-D37B-4749-A80D-E0FC26419485}" srcOrd="0" destOrd="1" presId="urn:microsoft.com/office/officeart/2018/2/layout/IconLabelDescriptionList"/>
    <dgm:cxn modelId="{0B396D85-AD5F-48F4-A774-1C9983AD2C6A}" type="presParOf" srcId="{791ADD65-5BF0-4C09-A676-1A30EF6118C4}" destId="{B0E4D88B-0EB2-41ED-A924-60F89DE9D69D}" srcOrd="0" destOrd="0" presId="urn:microsoft.com/office/officeart/2018/2/layout/IconLabelDescriptionList"/>
    <dgm:cxn modelId="{8E594C00-5ED3-419A-A3BC-05165898154C}" type="presParOf" srcId="{B0E4D88B-0EB2-41ED-A924-60F89DE9D69D}" destId="{3E04795A-3C12-4003-BED4-A1F265D85E46}" srcOrd="0" destOrd="0" presId="urn:microsoft.com/office/officeart/2018/2/layout/IconLabelDescriptionList"/>
    <dgm:cxn modelId="{CF80354E-1E1E-42B6-BFD1-469E02F8A7E2}" type="presParOf" srcId="{B0E4D88B-0EB2-41ED-A924-60F89DE9D69D}" destId="{F18465EF-4F4B-4CC0-A9FB-727192A6B399}" srcOrd="1" destOrd="0" presId="urn:microsoft.com/office/officeart/2018/2/layout/IconLabelDescriptionList"/>
    <dgm:cxn modelId="{E3B3EA03-8A83-4693-9E54-5B90825805D1}" type="presParOf" srcId="{B0E4D88B-0EB2-41ED-A924-60F89DE9D69D}" destId="{904D9D1C-70F0-4B14-8A69-61E5C48FA8D5}" srcOrd="2" destOrd="0" presId="urn:microsoft.com/office/officeart/2018/2/layout/IconLabelDescriptionList"/>
    <dgm:cxn modelId="{A2D35EEA-7457-4BAC-824E-7118D4FA3E69}" type="presParOf" srcId="{B0E4D88B-0EB2-41ED-A924-60F89DE9D69D}" destId="{BCAD2532-BFF5-4DE0-AF36-923D7CF53427}" srcOrd="3" destOrd="0" presId="urn:microsoft.com/office/officeart/2018/2/layout/IconLabelDescriptionList"/>
    <dgm:cxn modelId="{4D5EC3D0-AF4E-4C2E-9A3C-FCB7A0CBA90E}" type="presParOf" srcId="{B0E4D88B-0EB2-41ED-A924-60F89DE9D69D}" destId="{3FEAC943-D37B-4749-A80D-E0FC26419485}" srcOrd="4" destOrd="0" presId="urn:microsoft.com/office/officeart/2018/2/layout/IconLabelDescriptionList"/>
    <dgm:cxn modelId="{056B5660-471F-4984-AA6F-98AF98DBDEFD}" type="presParOf" srcId="{791ADD65-5BF0-4C09-A676-1A30EF6118C4}" destId="{E00CB719-618F-45C5-A3DD-D1631B77B07F}" srcOrd="1" destOrd="0" presId="urn:microsoft.com/office/officeart/2018/2/layout/IconLabelDescriptionList"/>
    <dgm:cxn modelId="{92CCD1B8-D527-4F2E-BB6A-E151E89F6928}" type="presParOf" srcId="{791ADD65-5BF0-4C09-A676-1A30EF6118C4}" destId="{987DDCE9-3B30-435A-B425-7A8CE51F4EB6}" srcOrd="2" destOrd="0" presId="urn:microsoft.com/office/officeart/2018/2/layout/IconLabelDescriptionList"/>
    <dgm:cxn modelId="{99923079-2C09-407A-8EB4-259AB010AF3F}" type="presParOf" srcId="{987DDCE9-3B30-435A-B425-7A8CE51F4EB6}" destId="{804D4A38-008A-4BDB-ABA0-10EB32803C48}" srcOrd="0" destOrd="0" presId="urn:microsoft.com/office/officeart/2018/2/layout/IconLabelDescriptionList"/>
    <dgm:cxn modelId="{22E202E7-F347-449E-8113-0C22F6D3EBCB}" type="presParOf" srcId="{987DDCE9-3B30-435A-B425-7A8CE51F4EB6}" destId="{EEA83549-F2E4-4B89-A40C-81990BDB2069}" srcOrd="1" destOrd="0" presId="urn:microsoft.com/office/officeart/2018/2/layout/IconLabelDescriptionList"/>
    <dgm:cxn modelId="{221F594C-FC2E-4BB0-B2DE-1F6F812468A5}" type="presParOf" srcId="{987DDCE9-3B30-435A-B425-7A8CE51F4EB6}" destId="{C0635B6D-598B-4F2B-B2CF-85D70550303E}" srcOrd="2" destOrd="0" presId="urn:microsoft.com/office/officeart/2018/2/layout/IconLabelDescriptionList"/>
    <dgm:cxn modelId="{953BC223-A1C4-4E2F-8D78-43134582E7F6}" type="presParOf" srcId="{987DDCE9-3B30-435A-B425-7A8CE51F4EB6}" destId="{90F78A6B-FE69-45E6-9381-789C0602A3ED}" srcOrd="3" destOrd="0" presId="urn:microsoft.com/office/officeart/2018/2/layout/IconLabelDescriptionList"/>
    <dgm:cxn modelId="{268897C9-DBD3-4D9E-83F1-D36B4948FC6F}" type="presParOf" srcId="{987DDCE9-3B30-435A-B425-7A8CE51F4EB6}" destId="{B7416C19-E9D4-4A12-98E6-6D69A2D899E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90EDE1-C0DD-4CBF-84DF-8E9E7D681A05}" type="doc">
      <dgm:prSet loTypeId="urn:microsoft.com/office/officeart/2005/8/layout/defaul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s-GT"/>
        </a:p>
      </dgm:t>
    </dgm:pt>
    <dgm:pt modelId="{2A866058-1C64-4063-8371-DC5161BE7165}">
      <dgm:prSet phldrT="[Texto]" custT="1"/>
      <dgm:spPr/>
      <dgm:t>
        <a:bodyPr/>
        <a:lstStyle/>
        <a:p>
          <a:r>
            <a:rPr lang="es-GT" sz="1800" dirty="0"/>
            <a:t>Hacia una función pública, legitima y eficaz</a:t>
          </a:r>
        </a:p>
      </dgm:t>
    </dgm:pt>
    <dgm:pt modelId="{231E799F-5250-4A2E-91B8-64216FDB8B8B}" type="parTrans" cxnId="{B144836C-C3B2-4C19-A0FF-B980BF942410}">
      <dgm:prSet/>
      <dgm:spPr/>
      <dgm:t>
        <a:bodyPr/>
        <a:lstStyle/>
        <a:p>
          <a:endParaRPr lang="es-GT" sz="2000"/>
        </a:p>
      </dgm:t>
    </dgm:pt>
    <dgm:pt modelId="{1AFC2B2B-E8A0-427F-88F7-FF2898C05FDD}" type="sibTrans" cxnId="{B144836C-C3B2-4C19-A0FF-B980BF942410}">
      <dgm:prSet/>
      <dgm:spPr/>
      <dgm:t>
        <a:bodyPr/>
        <a:lstStyle/>
        <a:p>
          <a:endParaRPr lang="es-GT" sz="2000"/>
        </a:p>
      </dgm:t>
    </dgm:pt>
    <dgm:pt modelId="{2972A539-6117-4868-8EE4-9B53C8182F1F}">
      <dgm:prSet phldrT="[Texto]" custT="1"/>
      <dgm:spPr/>
      <dgm:t>
        <a:bodyPr/>
        <a:lstStyle/>
        <a:p>
          <a:r>
            <a:rPr lang="es-GT" sz="1800" dirty="0"/>
            <a:t>Desarrollo social </a:t>
          </a:r>
        </a:p>
      </dgm:t>
    </dgm:pt>
    <dgm:pt modelId="{EFAB8AC8-4769-43D5-9651-0BF43B90FE02}" type="parTrans" cxnId="{D5657C91-A7E5-4AA2-96FA-AFBC3C81A259}">
      <dgm:prSet/>
      <dgm:spPr/>
      <dgm:t>
        <a:bodyPr/>
        <a:lstStyle/>
        <a:p>
          <a:endParaRPr lang="es-GT" sz="2000"/>
        </a:p>
      </dgm:t>
    </dgm:pt>
    <dgm:pt modelId="{652FC5CD-3C75-4F9F-9373-E0C1BEB30544}" type="sibTrans" cxnId="{D5657C91-A7E5-4AA2-96FA-AFBC3C81A259}">
      <dgm:prSet/>
      <dgm:spPr/>
      <dgm:t>
        <a:bodyPr/>
        <a:lstStyle/>
        <a:p>
          <a:endParaRPr lang="es-GT" sz="2000"/>
        </a:p>
      </dgm:t>
    </dgm:pt>
    <dgm:pt modelId="{FD1EED71-00A2-4E5C-8BA3-D8B37DEB4088}">
      <dgm:prSet phldrT="[Texto]" custT="1"/>
      <dgm:spPr/>
      <dgm:t>
        <a:bodyPr/>
        <a:lstStyle/>
        <a:p>
          <a:r>
            <a:rPr lang="es-GT" sz="1800" dirty="0"/>
            <a:t>Protección, asistencia y seguridad social</a:t>
          </a:r>
        </a:p>
      </dgm:t>
    </dgm:pt>
    <dgm:pt modelId="{3D6EE17D-4699-4FEB-96CF-B9890D0229E3}" type="parTrans" cxnId="{8038534C-7A44-448D-98F8-C40970BAD65A}">
      <dgm:prSet/>
      <dgm:spPr/>
      <dgm:t>
        <a:bodyPr/>
        <a:lstStyle/>
        <a:p>
          <a:endParaRPr lang="es-GT" sz="2000"/>
        </a:p>
      </dgm:t>
    </dgm:pt>
    <dgm:pt modelId="{4B00F6A6-C43B-4AED-A195-18EB01ADEC36}" type="sibTrans" cxnId="{8038534C-7A44-448D-98F8-C40970BAD65A}">
      <dgm:prSet/>
      <dgm:spPr/>
      <dgm:t>
        <a:bodyPr/>
        <a:lstStyle/>
        <a:p>
          <a:endParaRPr lang="es-GT" sz="2000"/>
        </a:p>
      </dgm:t>
    </dgm:pt>
    <dgm:pt modelId="{5DD6B036-A374-4C26-8724-AF3989182F62}">
      <dgm:prSet phldrT="[Texto]" custT="1"/>
      <dgm:spPr/>
      <dgm:t>
        <a:bodyPr/>
        <a:lstStyle/>
        <a:p>
          <a:r>
            <a:rPr lang="es-GT" sz="1800" dirty="0"/>
            <a:t>Lucha contra la desnutrición y malnutrición</a:t>
          </a:r>
        </a:p>
      </dgm:t>
    </dgm:pt>
    <dgm:pt modelId="{FB4381D6-E973-415E-822A-2E20681C8D59}" type="parTrans" cxnId="{B2B9D2C7-B9AB-428A-A258-8ED601377F86}">
      <dgm:prSet/>
      <dgm:spPr/>
      <dgm:t>
        <a:bodyPr/>
        <a:lstStyle/>
        <a:p>
          <a:endParaRPr lang="es-GT" sz="2000"/>
        </a:p>
      </dgm:t>
    </dgm:pt>
    <dgm:pt modelId="{E37CB913-4C3B-49C9-8B48-A2D7626881B3}" type="sibTrans" cxnId="{B2B9D2C7-B9AB-428A-A258-8ED601377F86}">
      <dgm:prSet/>
      <dgm:spPr/>
      <dgm:t>
        <a:bodyPr/>
        <a:lstStyle/>
        <a:p>
          <a:endParaRPr lang="es-GT" sz="2000"/>
        </a:p>
      </dgm:t>
    </dgm:pt>
    <dgm:pt modelId="{F181E678-2336-45F9-B32E-10D485F7A685}">
      <dgm:prSet phldrT="[Texto]" custT="1"/>
      <dgm:spPr/>
      <dgm:t>
        <a:bodyPr/>
        <a:lstStyle/>
        <a:p>
          <a:r>
            <a:rPr lang="es-GT" sz="1800" dirty="0"/>
            <a:t>La infraestructura económica para el buen vivir</a:t>
          </a:r>
        </a:p>
      </dgm:t>
    </dgm:pt>
    <dgm:pt modelId="{1BF7EC7E-EF70-44D0-8EFD-726F05C7F704}" type="parTrans" cxnId="{1AB4D808-70CB-498A-8A2A-8AC5394D43AA}">
      <dgm:prSet/>
      <dgm:spPr/>
      <dgm:t>
        <a:bodyPr/>
        <a:lstStyle/>
        <a:p>
          <a:endParaRPr lang="es-GT" sz="2000"/>
        </a:p>
      </dgm:t>
    </dgm:pt>
    <dgm:pt modelId="{8E4CA3E6-FD50-4462-997E-CD057D4937B4}" type="sibTrans" cxnId="{1AB4D808-70CB-498A-8A2A-8AC5394D43AA}">
      <dgm:prSet/>
      <dgm:spPr/>
      <dgm:t>
        <a:bodyPr/>
        <a:lstStyle/>
        <a:p>
          <a:endParaRPr lang="es-GT" sz="2000"/>
        </a:p>
      </dgm:t>
    </dgm:pt>
    <dgm:pt modelId="{30C0CD9F-D56B-4619-93BA-EDB03B72AB97}">
      <dgm:prSet phldrT="[Texto]" custT="1"/>
      <dgm:spPr/>
      <dgm:t>
        <a:bodyPr/>
        <a:lstStyle/>
        <a:p>
          <a:r>
            <a:rPr lang="es-GT" sz="1600" dirty="0"/>
            <a:t>Avanzando para disminuir la brecha digital con tecnología e innovación</a:t>
          </a:r>
        </a:p>
      </dgm:t>
    </dgm:pt>
    <dgm:pt modelId="{790C58CE-8970-4D8F-96E1-79216D0E33A8}" type="parTrans" cxnId="{636B0067-7D63-4DE8-8201-8DB4CA2127C6}">
      <dgm:prSet/>
      <dgm:spPr/>
      <dgm:t>
        <a:bodyPr/>
        <a:lstStyle/>
        <a:p>
          <a:endParaRPr lang="es-GT" sz="2000"/>
        </a:p>
      </dgm:t>
    </dgm:pt>
    <dgm:pt modelId="{E036CE3E-E9DE-4316-B3A5-361292B37BDF}" type="sibTrans" cxnId="{636B0067-7D63-4DE8-8201-8DB4CA2127C6}">
      <dgm:prSet/>
      <dgm:spPr/>
      <dgm:t>
        <a:bodyPr/>
        <a:lstStyle/>
        <a:p>
          <a:endParaRPr lang="es-GT" sz="2000"/>
        </a:p>
      </dgm:t>
    </dgm:pt>
    <dgm:pt modelId="{E2062AA5-AFF8-4859-9B25-8EFF7FFF1E82}">
      <dgm:prSet phldrT="[Texto]" custT="1"/>
      <dgm:spPr/>
      <dgm:t>
        <a:bodyPr/>
        <a:lstStyle/>
        <a:p>
          <a:r>
            <a:rPr lang="es-GT" sz="1800" dirty="0"/>
            <a:t>Seguridad democrática en un país para vivir</a:t>
          </a:r>
        </a:p>
      </dgm:t>
    </dgm:pt>
    <dgm:pt modelId="{720BC3C7-FE0D-48A7-9F79-AC0973ADF841}" type="parTrans" cxnId="{C99EBA77-D0D3-4891-B2AD-19E02565CA30}">
      <dgm:prSet/>
      <dgm:spPr/>
      <dgm:t>
        <a:bodyPr/>
        <a:lstStyle/>
        <a:p>
          <a:endParaRPr lang="es-GT" sz="2000"/>
        </a:p>
      </dgm:t>
    </dgm:pt>
    <dgm:pt modelId="{9CC34CA0-59CB-4645-9925-DE3116FDA64F}" type="sibTrans" cxnId="{C99EBA77-D0D3-4891-B2AD-19E02565CA30}">
      <dgm:prSet/>
      <dgm:spPr/>
      <dgm:t>
        <a:bodyPr/>
        <a:lstStyle/>
        <a:p>
          <a:endParaRPr lang="es-GT" sz="2000"/>
        </a:p>
      </dgm:t>
    </dgm:pt>
    <dgm:pt modelId="{19448F5B-E978-49D1-9694-6038440F00EF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b="1" u="sng" dirty="0">
              <a:solidFill>
                <a:schemeClr val="accent4">
                  <a:lumMod val="40000"/>
                  <a:lumOff val="60000"/>
                </a:schemeClr>
              </a:solidFill>
            </a:rPr>
            <a:t>CUIDADO DE LA NATURALEZA</a:t>
          </a:r>
        </a:p>
      </dgm:t>
    </dgm:pt>
    <dgm:pt modelId="{C2069490-5356-4AC8-8715-921068524786}" type="parTrans" cxnId="{46125CA6-1131-49F4-B9C7-5B0AE2A66C94}">
      <dgm:prSet/>
      <dgm:spPr/>
      <dgm:t>
        <a:bodyPr/>
        <a:lstStyle/>
        <a:p>
          <a:endParaRPr lang="es-GT" sz="2000"/>
        </a:p>
      </dgm:t>
    </dgm:pt>
    <dgm:pt modelId="{9E9F0E0E-02D6-4910-B695-C1518EE6F1E3}" type="sibTrans" cxnId="{46125CA6-1131-49F4-B9C7-5B0AE2A66C94}">
      <dgm:prSet/>
      <dgm:spPr/>
      <dgm:t>
        <a:bodyPr/>
        <a:lstStyle/>
        <a:p>
          <a:endParaRPr lang="es-GT" sz="2000"/>
        </a:p>
      </dgm:t>
    </dgm:pt>
    <dgm:pt modelId="{EE022311-223A-40E4-AADE-9F8388811898}">
      <dgm:prSet phldrT="[Texto]" custT="1"/>
      <dgm:spPr/>
      <dgm:t>
        <a:bodyPr/>
        <a:lstStyle/>
        <a:p>
          <a:r>
            <a:rPr lang="en-US" sz="1800" dirty="0"/>
            <a:t>Una </a:t>
          </a:r>
          <a:r>
            <a:rPr lang="en-US" sz="1800" dirty="0" err="1"/>
            <a:t>ciudadanía</a:t>
          </a:r>
          <a:r>
            <a:rPr lang="en-US" sz="1800" dirty="0"/>
            <a:t> sin </a:t>
          </a:r>
          <a:r>
            <a:rPr lang="en-US" sz="1800" dirty="0" err="1"/>
            <a:t>fronteras</a:t>
          </a:r>
          <a:endParaRPr lang="en-US" sz="1800" dirty="0"/>
        </a:p>
      </dgm:t>
    </dgm:pt>
    <dgm:pt modelId="{B44FE4CB-A4FC-4E85-8858-FF9F7BD00901}" type="parTrans" cxnId="{52C67B40-73EA-407A-B12F-9D3837ADCAED}">
      <dgm:prSet/>
      <dgm:spPr/>
      <dgm:t>
        <a:bodyPr/>
        <a:lstStyle/>
        <a:p>
          <a:endParaRPr lang="es-GT" sz="2000"/>
        </a:p>
      </dgm:t>
    </dgm:pt>
    <dgm:pt modelId="{5415613F-B838-4565-8E8D-54790505394A}" type="sibTrans" cxnId="{52C67B40-73EA-407A-B12F-9D3837ADCAED}">
      <dgm:prSet/>
      <dgm:spPr/>
      <dgm:t>
        <a:bodyPr/>
        <a:lstStyle/>
        <a:p>
          <a:endParaRPr lang="es-GT" sz="2000"/>
        </a:p>
      </dgm:t>
    </dgm:pt>
    <dgm:pt modelId="{D5083685-F758-4C61-AC6F-53461C088433}">
      <dgm:prSet phldrT="[Texto]" custT="1"/>
      <dgm:spPr/>
      <dgm:t>
        <a:bodyPr/>
        <a:lstStyle/>
        <a:p>
          <a:r>
            <a:rPr lang="en-US" sz="1800" dirty="0" err="1"/>
            <a:t>Construyendo</a:t>
          </a:r>
          <a:r>
            <a:rPr lang="en-US" sz="1800" dirty="0"/>
            <a:t> las bases para un nuevo </a:t>
          </a:r>
          <a:r>
            <a:rPr lang="en-US" sz="1800" dirty="0" err="1"/>
            <a:t>contrato</a:t>
          </a:r>
          <a:r>
            <a:rPr lang="en-US" sz="1800" dirty="0"/>
            <a:t> social</a:t>
          </a:r>
        </a:p>
      </dgm:t>
    </dgm:pt>
    <dgm:pt modelId="{1B7003D5-1B41-48DF-9D99-A0975065851C}" type="parTrans" cxnId="{5C3E901F-D492-47E4-AD8A-9A8CD72970CD}">
      <dgm:prSet/>
      <dgm:spPr/>
      <dgm:t>
        <a:bodyPr/>
        <a:lstStyle/>
        <a:p>
          <a:endParaRPr lang="es-GT" sz="2000"/>
        </a:p>
      </dgm:t>
    </dgm:pt>
    <dgm:pt modelId="{051A5F0F-E7D7-430B-9BBC-106168E12C06}" type="sibTrans" cxnId="{5C3E901F-D492-47E4-AD8A-9A8CD72970CD}">
      <dgm:prSet/>
      <dgm:spPr/>
      <dgm:t>
        <a:bodyPr/>
        <a:lstStyle/>
        <a:p>
          <a:endParaRPr lang="es-GT" sz="2000"/>
        </a:p>
      </dgm:t>
    </dgm:pt>
    <dgm:pt modelId="{F945F418-D3D9-490E-95B4-24F02F8AD925}" type="pres">
      <dgm:prSet presAssocID="{E690EDE1-C0DD-4CBF-84DF-8E9E7D681A05}" presName="diagram" presStyleCnt="0">
        <dgm:presLayoutVars>
          <dgm:dir/>
          <dgm:resizeHandles val="exact"/>
        </dgm:presLayoutVars>
      </dgm:prSet>
      <dgm:spPr/>
    </dgm:pt>
    <dgm:pt modelId="{18F826D6-2DEE-40E6-8D81-3AD1A7B5D0BC}" type="pres">
      <dgm:prSet presAssocID="{2A866058-1C64-4063-8371-DC5161BE7165}" presName="node" presStyleLbl="node1" presStyleIdx="0" presStyleCnt="10">
        <dgm:presLayoutVars>
          <dgm:bulletEnabled val="1"/>
        </dgm:presLayoutVars>
      </dgm:prSet>
      <dgm:spPr/>
    </dgm:pt>
    <dgm:pt modelId="{AC936C09-7C36-4DA5-91BC-8D5A82F7E88E}" type="pres">
      <dgm:prSet presAssocID="{1AFC2B2B-E8A0-427F-88F7-FF2898C05FDD}" presName="sibTrans" presStyleCnt="0"/>
      <dgm:spPr/>
    </dgm:pt>
    <dgm:pt modelId="{45232C6B-8964-449E-AEDE-048E6E3ABA97}" type="pres">
      <dgm:prSet presAssocID="{2972A539-6117-4868-8EE4-9B53C8182F1F}" presName="node" presStyleLbl="node1" presStyleIdx="1" presStyleCnt="10">
        <dgm:presLayoutVars>
          <dgm:bulletEnabled val="1"/>
        </dgm:presLayoutVars>
      </dgm:prSet>
      <dgm:spPr/>
    </dgm:pt>
    <dgm:pt modelId="{69D93069-E331-46A1-910A-E1C49509A05A}" type="pres">
      <dgm:prSet presAssocID="{652FC5CD-3C75-4F9F-9373-E0C1BEB30544}" presName="sibTrans" presStyleCnt="0"/>
      <dgm:spPr/>
    </dgm:pt>
    <dgm:pt modelId="{E2C425E1-FAEB-4BF3-B168-1869A769FC6C}" type="pres">
      <dgm:prSet presAssocID="{FD1EED71-00A2-4E5C-8BA3-D8B37DEB4088}" presName="node" presStyleLbl="node1" presStyleIdx="2" presStyleCnt="10">
        <dgm:presLayoutVars>
          <dgm:bulletEnabled val="1"/>
        </dgm:presLayoutVars>
      </dgm:prSet>
      <dgm:spPr/>
    </dgm:pt>
    <dgm:pt modelId="{4645B36A-1E4A-4CFD-83D0-AF83E1804461}" type="pres">
      <dgm:prSet presAssocID="{4B00F6A6-C43B-4AED-A195-18EB01ADEC36}" presName="sibTrans" presStyleCnt="0"/>
      <dgm:spPr/>
    </dgm:pt>
    <dgm:pt modelId="{3CBC2B50-0216-4C38-87CF-395F87E01F26}" type="pres">
      <dgm:prSet presAssocID="{5DD6B036-A374-4C26-8724-AF3989182F62}" presName="node" presStyleLbl="node1" presStyleIdx="3" presStyleCnt="10">
        <dgm:presLayoutVars>
          <dgm:bulletEnabled val="1"/>
        </dgm:presLayoutVars>
      </dgm:prSet>
      <dgm:spPr/>
    </dgm:pt>
    <dgm:pt modelId="{5D7D72E4-CD50-4A2C-8154-283C201860E3}" type="pres">
      <dgm:prSet presAssocID="{E37CB913-4C3B-49C9-8B48-A2D7626881B3}" presName="sibTrans" presStyleCnt="0"/>
      <dgm:spPr/>
    </dgm:pt>
    <dgm:pt modelId="{F9DE4C64-72E4-4A44-984B-27D8868D58F5}" type="pres">
      <dgm:prSet presAssocID="{F181E678-2336-45F9-B32E-10D485F7A685}" presName="node" presStyleLbl="node1" presStyleIdx="4" presStyleCnt="10">
        <dgm:presLayoutVars>
          <dgm:bulletEnabled val="1"/>
        </dgm:presLayoutVars>
      </dgm:prSet>
      <dgm:spPr/>
    </dgm:pt>
    <dgm:pt modelId="{8C632732-0954-4223-835A-2C6AA49E8157}" type="pres">
      <dgm:prSet presAssocID="{8E4CA3E6-FD50-4462-997E-CD057D4937B4}" presName="sibTrans" presStyleCnt="0"/>
      <dgm:spPr/>
    </dgm:pt>
    <dgm:pt modelId="{8F4A6B64-FF94-49CE-9CDD-56DE8DE1EDBD}" type="pres">
      <dgm:prSet presAssocID="{30C0CD9F-D56B-4619-93BA-EDB03B72AB97}" presName="node" presStyleLbl="node1" presStyleIdx="5" presStyleCnt="10">
        <dgm:presLayoutVars>
          <dgm:bulletEnabled val="1"/>
        </dgm:presLayoutVars>
      </dgm:prSet>
      <dgm:spPr/>
    </dgm:pt>
    <dgm:pt modelId="{814A1237-ED85-4ACF-B101-B766A055D7BA}" type="pres">
      <dgm:prSet presAssocID="{E036CE3E-E9DE-4316-B3A5-361292B37BDF}" presName="sibTrans" presStyleCnt="0"/>
      <dgm:spPr/>
    </dgm:pt>
    <dgm:pt modelId="{0C67FCAC-AB0E-41AC-B1B6-3F02463E02BE}" type="pres">
      <dgm:prSet presAssocID="{E2062AA5-AFF8-4859-9B25-8EFF7FFF1E82}" presName="node" presStyleLbl="node1" presStyleIdx="6" presStyleCnt="10">
        <dgm:presLayoutVars>
          <dgm:bulletEnabled val="1"/>
        </dgm:presLayoutVars>
      </dgm:prSet>
      <dgm:spPr/>
    </dgm:pt>
    <dgm:pt modelId="{434716F9-3F2D-44A8-B771-2063B0097DEF}" type="pres">
      <dgm:prSet presAssocID="{9CC34CA0-59CB-4645-9925-DE3116FDA64F}" presName="sibTrans" presStyleCnt="0"/>
      <dgm:spPr/>
    </dgm:pt>
    <dgm:pt modelId="{8E81220A-57F4-4FCA-ADAF-FF36548E14B0}" type="pres">
      <dgm:prSet presAssocID="{19448F5B-E978-49D1-9694-6038440F00EF}" presName="node" presStyleLbl="node1" presStyleIdx="7" presStyleCnt="10">
        <dgm:presLayoutVars>
          <dgm:bulletEnabled val="1"/>
        </dgm:presLayoutVars>
      </dgm:prSet>
      <dgm:spPr/>
    </dgm:pt>
    <dgm:pt modelId="{EE7403CF-B2A4-4FC9-AA54-257BDD155B40}" type="pres">
      <dgm:prSet presAssocID="{9E9F0E0E-02D6-4910-B695-C1518EE6F1E3}" presName="sibTrans" presStyleCnt="0"/>
      <dgm:spPr/>
    </dgm:pt>
    <dgm:pt modelId="{AACD1AD6-0AEF-4092-A79D-AED64DA05719}" type="pres">
      <dgm:prSet presAssocID="{EE022311-223A-40E4-AADE-9F8388811898}" presName="node" presStyleLbl="node1" presStyleIdx="8" presStyleCnt="10">
        <dgm:presLayoutVars>
          <dgm:bulletEnabled val="1"/>
        </dgm:presLayoutVars>
      </dgm:prSet>
      <dgm:spPr/>
    </dgm:pt>
    <dgm:pt modelId="{28DCBC71-A740-45BF-A987-F0A62067F9C1}" type="pres">
      <dgm:prSet presAssocID="{5415613F-B838-4565-8E8D-54790505394A}" presName="sibTrans" presStyleCnt="0"/>
      <dgm:spPr/>
    </dgm:pt>
    <dgm:pt modelId="{8E9FDC65-570E-4B3F-91E4-8EF34FA279CA}" type="pres">
      <dgm:prSet presAssocID="{D5083685-F758-4C61-AC6F-53461C088433}" presName="node" presStyleLbl="node1" presStyleIdx="9" presStyleCnt="10">
        <dgm:presLayoutVars>
          <dgm:bulletEnabled val="1"/>
        </dgm:presLayoutVars>
      </dgm:prSet>
      <dgm:spPr/>
    </dgm:pt>
  </dgm:ptLst>
  <dgm:cxnLst>
    <dgm:cxn modelId="{1AB4D808-70CB-498A-8A2A-8AC5394D43AA}" srcId="{E690EDE1-C0DD-4CBF-84DF-8E9E7D681A05}" destId="{F181E678-2336-45F9-B32E-10D485F7A685}" srcOrd="4" destOrd="0" parTransId="{1BF7EC7E-EF70-44D0-8EFD-726F05C7F704}" sibTransId="{8E4CA3E6-FD50-4462-997E-CD057D4937B4}"/>
    <dgm:cxn modelId="{810CA00F-CCAF-432A-8FBB-9878A1CA49C7}" type="presOf" srcId="{5DD6B036-A374-4C26-8724-AF3989182F62}" destId="{3CBC2B50-0216-4C38-87CF-395F87E01F26}" srcOrd="0" destOrd="0" presId="urn:microsoft.com/office/officeart/2005/8/layout/default"/>
    <dgm:cxn modelId="{37E8621E-9B19-4CB6-9BFC-E98CEA117E7C}" type="presOf" srcId="{D5083685-F758-4C61-AC6F-53461C088433}" destId="{8E9FDC65-570E-4B3F-91E4-8EF34FA279CA}" srcOrd="0" destOrd="0" presId="urn:microsoft.com/office/officeart/2005/8/layout/default"/>
    <dgm:cxn modelId="{5C3E901F-D492-47E4-AD8A-9A8CD72970CD}" srcId="{E690EDE1-C0DD-4CBF-84DF-8E9E7D681A05}" destId="{D5083685-F758-4C61-AC6F-53461C088433}" srcOrd="9" destOrd="0" parTransId="{1B7003D5-1B41-48DF-9D99-A0975065851C}" sibTransId="{051A5F0F-E7D7-430B-9BBC-106168E12C06}"/>
    <dgm:cxn modelId="{52C67B40-73EA-407A-B12F-9D3837ADCAED}" srcId="{E690EDE1-C0DD-4CBF-84DF-8E9E7D681A05}" destId="{EE022311-223A-40E4-AADE-9F8388811898}" srcOrd="8" destOrd="0" parTransId="{B44FE4CB-A4FC-4E85-8858-FF9F7BD00901}" sibTransId="{5415613F-B838-4565-8E8D-54790505394A}"/>
    <dgm:cxn modelId="{B70C2741-F557-40D8-81EC-23F7C1DE254B}" type="presOf" srcId="{E2062AA5-AFF8-4859-9B25-8EFF7FFF1E82}" destId="{0C67FCAC-AB0E-41AC-B1B6-3F02463E02BE}" srcOrd="0" destOrd="0" presId="urn:microsoft.com/office/officeart/2005/8/layout/default"/>
    <dgm:cxn modelId="{8038534C-7A44-448D-98F8-C40970BAD65A}" srcId="{E690EDE1-C0DD-4CBF-84DF-8E9E7D681A05}" destId="{FD1EED71-00A2-4E5C-8BA3-D8B37DEB4088}" srcOrd="2" destOrd="0" parTransId="{3D6EE17D-4699-4FEB-96CF-B9890D0229E3}" sibTransId="{4B00F6A6-C43B-4AED-A195-18EB01ADEC36}"/>
    <dgm:cxn modelId="{4AAD235A-9F03-4D87-B898-D3E7A514C2FA}" type="presOf" srcId="{FD1EED71-00A2-4E5C-8BA3-D8B37DEB4088}" destId="{E2C425E1-FAEB-4BF3-B168-1869A769FC6C}" srcOrd="0" destOrd="0" presId="urn:microsoft.com/office/officeart/2005/8/layout/default"/>
    <dgm:cxn modelId="{B86E7262-9B9D-4A6B-B798-0159866A1909}" type="presOf" srcId="{F181E678-2336-45F9-B32E-10D485F7A685}" destId="{F9DE4C64-72E4-4A44-984B-27D8868D58F5}" srcOrd="0" destOrd="0" presId="urn:microsoft.com/office/officeart/2005/8/layout/default"/>
    <dgm:cxn modelId="{6620E164-2545-4A19-BEB4-A6119D4F88FD}" type="presOf" srcId="{30C0CD9F-D56B-4619-93BA-EDB03B72AB97}" destId="{8F4A6B64-FF94-49CE-9CDD-56DE8DE1EDBD}" srcOrd="0" destOrd="0" presId="urn:microsoft.com/office/officeart/2005/8/layout/default"/>
    <dgm:cxn modelId="{636B0067-7D63-4DE8-8201-8DB4CA2127C6}" srcId="{E690EDE1-C0DD-4CBF-84DF-8E9E7D681A05}" destId="{30C0CD9F-D56B-4619-93BA-EDB03B72AB97}" srcOrd="5" destOrd="0" parTransId="{790C58CE-8970-4D8F-96E1-79216D0E33A8}" sibTransId="{E036CE3E-E9DE-4316-B3A5-361292B37BDF}"/>
    <dgm:cxn modelId="{B144836C-C3B2-4C19-A0FF-B980BF942410}" srcId="{E690EDE1-C0DD-4CBF-84DF-8E9E7D681A05}" destId="{2A866058-1C64-4063-8371-DC5161BE7165}" srcOrd="0" destOrd="0" parTransId="{231E799F-5250-4A2E-91B8-64216FDB8B8B}" sibTransId="{1AFC2B2B-E8A0-427F-88F7-FF2898C05FDD}"/>
    <dgm:cxn modelId="{C99EBA77-D0D3-4891-B2AD-19E02565CA30}" srcId="{E690EDE1-C0DD-4CBF-84DF-8E9E7D681A05}" destId="{E2062AA5-AFF8-4859-9B25-8EFF7FFF1E82}" srcOrd="6" destOrd="0" parTransId="{720BC3C7-FE0D-48A7-9F79-AC0973ADF841}" sibTransId="{9CC34CA0-59CB-4645-9925-DE3116FDA64F}"/>
    <dgm:cxn modelId="{3A0B0E86-F838-4ED2-B08B-914CC6581F81}" type="presOf" srcId="{EE022311-223A-40E4-AADE-9F8388811898}" destId="{AACD1AD6-0AEF-4092-A79D-AED64DA05719}" srcOrd="0" destOrd="0" presId="urn:microsoft.com/office/officeart/2005/8/layout/default"/>
    <dgm:cxn modelId="{D5657C91-A7E5-4AA2-96FA-AFBC3C81A259}" srcId="{E690EDE1-C0DD-4CBF-84DF-8E9E7D681A05}" destId="{2972A539-6117-4868-8EE4-9B53C8182F1F}" srcOrd="1" destOrd="0" parTransId="{EFAB8AC8-4769-43D5-9651-0BF43B90FE02}" sibTransId="{652FC5CD-3C75-4F9F-9373-E0C1BEB30544}"/>
    <dgm:cxn modelId="{3F226EA5-94B3-44C2-835C-D44128477519}" type="presOf" srcId="{2972A539-6117-4868-8EE4-9B53C8182F1F}" destId="{45232C6B-8964-449E-AEDE-048E6E3ABA97}" srcOrd="0" destOrd="0" presId="urn:microsoft.com/office/officeart/2005/8/layout/default"/>
    <dgm:cxn modelId="{46125CA6-1131-49F4-B9C7-5B0AE2A66C94}" srcId="{E690EDE1-C0DD-4CBF-84DF-8E9E7D681A05}" destId="{19448F5B-E978-49D1-9694-6038440F00EF}" srcOrd="7" destOrd="0" parTransId="{C2069490-5356-4AC8-8715-921068524786}" sibTransId="{9E9F0E0E-02D6-4910-B695-C1518EE6F1E3}"/>
    <dgm:cxn modelId="{B2B9D2C7-B9AB-428A-A258-8ED601377F86}" srcId="{E690EDE1-C0DD-4CBF-84DF-8E9E7D681A05}" destId="{5DD6B036-A374-4C26-8724-AF3989182F62}" srcOrd="3" destOrd="0" parTransId="{FB4381D6-E973-415E-822A-2E20681C8D59}" sibTransId="{E37CB913-4C3B-49C9-8B48-A2D7626881B3}"/>
    <dgm:cxn modelId="{C38E88D9-DB42-46E4-B366-9E596C50E07C}" type="presOf" srcId="{19448F5B-E978-49D1-9694-6038440F00EF}" destId="{8E81220A-57F4-4FCA-ADAF-FF36548E14B0}" srcOrd="0" destOrd="0" presId="urn:microsoft.com/office/officeart/2005/8/layout/default"/>
    <dgm:cxn modelId="{FB89B8DA-6405-484C-9D49-664D774B45CB}" type="presOf" srcId="{E690EDE1-C0DD-4CBF-84DF-8E9E7D681A05}" destId="{F945F418-D3D9-490E-95B4-24F02F8AD925}" srcOrd="0" destOrd="0" presId="urn:microsoft.com/office/officeart/2005/8/layout/default"/>
    <dgm:cxn modelId="{FB34EADF-5024-4D51-9821-D149BA35D87C}" type="presOf" srcId="{2A866058-1C64-4063-8371-DC5161BE7165}" destId="{18F826D6-2DEE-40E6-8D81-3AD1A7B5D0BC}" srcOrd="0" destOrd="0" presId="urn:microsoft.com/office/officeart/2005/8/layout/default"/>
    <dgm:cxn modelId="{32DCF8D1-358E-4BE8-B0EC-C99F15A5FEEF}" type="presParOf" srcId="{F945F418-D3D9-490E-95B4-24F02F8AD925}" destId="{18F826D6-2DEE-40E6-8D81-3AD1A7B5D0BC}" srcOrd="0" destOrd="0" presId="urn:microsoft.com/office/officeart/2005/8/layout/default"/>
    <dgm:cxn modelId="{2E811A75-1FE6-4EBA-B0BC-EC0E8CFB7F36}" type="presParOf" srcId="{F945F418-D3D9-490E-95B4-24F02F8AD925}" destId="{AC936C09-7C36-4DA5-91BC-8D5A82F7E88E}" srcOrd="1" destOrd="0" presId="urn:microsoft.com/office/officeart/2005/8/layout/default"/>
    <dgm:cxn modelId="{5B1772C7-CA63-4A76-B766-D7BB4467EB61}" type="presParOf" srcId="{F945F418-D3D9-490E-95B4-24F02F8AD925}" destId="{45232C6B-8964-449E-AEDE-048E6E3ABA97}" srcOrd="2" destOrd="0" presId="urn:microsoft.com/office/officeart/2005/8/layout/default"/>
    <dgm:cxn modelId="{DB21584C-21D5-4BAF-AC16-B59A35DE9C6B}" type="presParOf" srcId="{F945F418-D3D9-490E-95B4-24F02F8AD925}" destId="{69D93069-E331-46A1-910A-E1C49509A05A}" srcOrd="3" destOrd="0" presId="urn:microsoft.com/office/officeart/2005/8/layout/default"/>
    <dgm:cxn modelId="{225CE5D3-9487-4FA0-88B7-B112601E5598}" type="presParOf" srcId="{F945F418-D3D9-490E-95B4-24F02F8AD925}" destId="{E2C425E1-FAEB-4BF3-B168-1869A769FC6C}" srcOrd="4" destOrd="0" presId="urn:microsoft.com/office/officeart/2005/8/layout/default"/>
    <dgm:cxn modelId="{D5B81ECE-EA2D-4A2E-9C13-E221CDAE61A5}" type="presParOf" srcId="{F945F418-D3D9-490E-95B4-24F02F8AD925}" destId="{4645B36A-1E4A-4CFD-83D0-AF83E1804461}" srcOrd="5" destOrd="0" presId="urn:microsoft.com/office/officeart/2005/8/layout/default"/>
    <dgm:cxn modelId="{6E19030B-8601-4171-AE49-C61509E71514}" type="presParOf" srcId="{F945F418-D3D9-490E-95B4-24F02F8AD925}" destId="{3CBC2B50-0216-4C38-87CF-395F87E01F26}" srcOrd="6" destOrd="0" presId="urn:microsoft.com/office/officeart/2005/8/layout/default"/>
    <dgm:cxn modelId="{28C7FB67-4284-4068-8738-A5035DCA7385}" type="presParOf" srcId="{F945F418-D3D9-490E-95B4-24F02F8AD925}" destId="{5D7D72E4-CD50-4A2C-8154-283C201860E3}" srcOrd="7" destOrd="0" presId="urn:microsoft.com/office/officeart/2005/8/layout/default"/>
    <dgm:cxn modelId="{3DD41E7E-0985-4986-92E4-9C4ECC54BBD9}" type="presParOf" srcId="{F945F418-D3D9-490E-95B4-24F02F8AD925}" destId="{F9DE4C64-72E4-4A44-984B-27D8868D58F5}" srcOrd="8" destOrd="0" presId="urn:microsoft.com/office/officeart/2005/8/layout/default"/>
    <dgm:cxn modelId="{4033AD3D-0E4E-4356-AFF7-837558F6112A}" type="presParOf" srcId="{F945F418-D3D9-490E-95B4-24F02F8AD925}" destId="{8C632732-0954-4223-835A-2C6AA49E8157}" srcOrd="9" destOrd="0" presId="urn:microsoft.com/office/officeart/2005/8/layout/default"/>
    <dgm:cxn modelId="{90C548D0-74F6-432F-BE7D-B2D7D5986C7A}" type="presParOf" srcId="{F945F418-D3D9-490E-95B4-24F02F8AD925}" destId="{8F4A6B64-FF94-49CE-9CDD-56DE8DE1EDBD}" srcOrd="10" destOrd="0" presId="urn:microsoft.com/office/officeart/2005/8/layout/default"/>
    <dgm:cxn modelId="{D3929E84-B725-481A-B8E6-B73AF611D746}" type="presParOf" srcId="{F945F418-D3D9-490E-95B4-24F02F8AD925}" destId="{814A1237-ED85-4ACF-B101-B766A055D7BA}" srcOrd="11" destOrd="0" presId="urn:microsoft.com/office/officeart/2005/8/layout/default"/>
    <dgm:cxn modelId="{A8135F14-74A3-444F-B513-D3DCDE506558}" type="presParOf" srcId="{F945F418-D3D9-490E-95B4-24F02F8AD925}" destId="{0C67FCAC-AB0E-41AC-B1B6-3F02463E02BE}" srcOrd="12" destOrd="0" presId="urn:microsoft.com/office/officeart/2005/8/layout/default"/>
    <dgm:cxn modelId="{CECCD240-A3FF-460E-BD25-90FE0614EB95}" type="presParOf" srcId="{F945F418-D3D9-490E-95B4-24F02F8AD925}" destId="{434716F9-3F2D-44A8-B771-2063B0097DEF}" srcOrd="13" destOrd="0" presId="urn:microsoft.com/office/officeart/2005/8/layout/default"/>
    <dgm:cxn modelId="{531F8C7E-337D-4A94-854C-51CDE777C4EC}" type="presParOf" srcId="{F945F418-D3D9-490E-95B4-24F02F8AD925}" destId="{8E81220A-57F4-4FCA-ADAF-FF36548E14B0}" srcOrd="14" destOrd="0" presId="urn:microsoft.com/office/officeart/2005/8/layout/default"/>
    <dgm:cxn modelId="{BB6E0141-467B-41BF-9ADE-669A91DBEE5A}" type="presParOf" srcId="{F945F418-D3D9-490E-95B4-24F02F8AD925}" destId="{EE7403CF-B2A4-4FC9-AA54-257BDD155B40}" srcOrd="15" destOrd="0" presId="urn:microsoft.com/office/officeart/2005/8/layout/default"/>
    <dgm:cxn modelId="{4635A9EA-4C1B-4AB9-9277-59366163B798}" type="presParOf" srcId="{F945F418-D3D9-490E-95B4-24F02F8AD925}" destId="{AACD1AD6-0AEF-4092-A79D-AED64DA05719}" srcOrd="16" destOrd="0" presId="urn:microsoft.com/office/officeart/2005/8/layout/default"/>
    <dgm:cxn modelId="{A5CAA2F9-2515-4AD3-811C-69BD5302D557}" type="presParOf" srcId="{F945F418-D3D9-490E-95B4-24F02F8AD925}" destId="{28DCBC71-A740-45BF-A987-F0A62067F9C1}" srcOrd="17" destOrd="0" presId="urn:microsoft.com/office/officeart/2005/8/layout/default"/>
    <dgm:cxn modelId="{E8076B6C-CEFA-45DA-879B-8F7A507DF4A8}" type="presParOf" srcId="{F945F418-D3D9-490E-95B4-24F02F8AD925}" destId="{8E9FDC65-570E-4B3F-91E4-8EF34FA279CA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29D39A-158C-4DFB-9B00-40A13503911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s-GT"/>
        </a:p>
      </dgm:t>
    </dgm:pt>
    <dgm:pt modelId="{7CCEB374-99E5-4A77-997D-2AB255A35060}">
      <dgm:prSet phldrT="[Texto]" custT="1"/>
      <dgm:spPr/>
      <dgm:t>
        <a:bodyPr/>
        <a:lstStyle/>
        <a:p>
          <a:r>
            <a:rPr lang="es-GT" sz="2400" dirty="0"/>
            <a:t>Conservación de suelos.</a:t>
          </a:r>
        </a:p>
      </dgm:t>
    </dgm:pt>
    <dgm:pt modelId="{314DA5EF-CF92-4270-9354-BD0BE4172740}" type="parTrans" cxnId="{27BEB8DB-05EA-4666-ADB6-EC58BCC6B1E0}">
      <dgm:prSet/>
      <dgm:spPr/>
      <dgm:t>
        <a:bodyPr/>
        <a:lstStyle/>
        <a:p>
          <a:endParaRPr lang="es-GT" sz="3200"/>
        </a:p>
      </dgm:t>
    </dgm:pt>
    <dgm:pt modelId="{A45402FA-58C2-4FAF-8546-49DAC8E25E8B}" type="sibTrans" cxnId="{27BEB8DB-05EA-4666-ADB6-EC58BCC6B1E0}">
      <dgm:prSet/>
      <dgm:spPr/>
      <dgm:t>
        <a:bodyPr/>
        <a:lstStyle/>
        <a:p>
          <a:endParaRPr lang="es-GT" sz="3200"/>
        </a:p>
      </dgm:t>
    </dgm:pt>
    <dgm:pt modelId="{927D2ECA-76CD-4615-BC41-679CB50370B7}">
      <dgm:prSet custT="1"/>
      <dgm:spPr/>
      <dgm:t>
        <a:bodyPr/>
        <a:lstStyle/>
        <a:p>
          <a:r>
            <a:rPr lang="es-GT" sz="2400"/>
            <a:t>Desechos sólidos y líquidos. </a:t>
          </a:r>
        </a:p>
      </dgm:t>
    </dgm:pt>
    <dgm:pt modelId="{EEC5E09E-EE21-4899-96F8-279C0B72E31D}" type="parTrans" cxnId="{65519CD7-0199-4D5C-B85F-2B65FF894A1A}">
      <dgm:prSet/>
      <dgm:spPr/>
      <dgm:t>
        <a:bodyPr/>
        <a:lstStyle/>
        <a:p>
          <a:endParaRPr lang="es-GT" sz="3200"/>
        </a:p>
      </dgm:t>
    </dgm:pt>
    <dgm:pt modelId="{01313156-3557-4601-B054-3C94884F1ACA}" type="sibTrans" cxnId="{65519CD7-0199-4D5C-B85F-2B65FF894A1A}">
      <dgm:prSet/>
      <dgm:spPr/>
      <dgm:t>
        <a:bodyPr/>
        <a:lstStyle/>
        <a:p>
          <a:endParaRPr lang="es-GT" sz="3200"/>
        </a:p>
      </dgm:t>
    </dgm:pt>
    <dgm:pt modelId="{D765AA8B-2848-4D6B-8F0E-94CF18F30CCE}">
      <dgm:prSet custT="1"/>
      <dgm:spPr/>
      <dgm:t>
        <a:bodyPr/>
        <a:lstStyle/>
        <a:p>
          <a:r>
            <a:rPr lang="es-GT" sz="2400"/>
            <a:t>Políticas y planes de cambio climático y de reducción de riesgo de desastres.</a:t>
          </a:r>
        </a:p>
      </dgm:t>
    </dgm:pt>
    <dgm:pt modelId="{2153499C-B946-48F1-9831-53A73ECEE763}" type="parTrans" cxnId="{179EA588-B70F-4ED0-A298-748D0D0A77E3}">
      <dgm:prSet/>
      <dgm:spPr/>
      <dgm:t>
        <a:bodyPr/>
        <a:lstStyle/>
        <a:p>
          <a:endParaRPr lang="es-GT" sz="3200"/>
        </a:p>
      </dgm:t>
    </dgm:pt>
    <dgm:pt modelId="{912952EE-315D-432F-9CF1-6471C50B7382}" type="sibTrans" cxnId="{179EA588-B70F-4ED0-A298-748D0D0A77E3}">
      <dgm:prSet/>
      <dgm:spPr/>
      <dgm:t>
        <a:bodyPr/>
        <a:lstStyle/>
        <a:p>
          <a:endParaRPr lang="es-GT" sz="3200"/>
        </a:p>
      </dgm:t>
    </dgm:pt>
    <dgm:pt modelId="{47F33226-C70A-4288-B9A8-A40F41ACC1EA}">
      <dgm:prSet custT="1"/>
      <dgm:spPr/>
      <dgm:t>
        <a:bodyPr/>
        <a:lstStyle/>
        <a:p>
          <a:r>
            <a:rPr lang="es-GT" sz="2400" dirty="0"/>
            <a:t>Ecosistemas naturales, reforestación, protección de cuencas, mantenimiento del balance hídrico, reducción de desastres por deslaves y erosión de suelos y la conservación de la biodiversidad.</a:t>
          </a:r>
        </a:p>
      </dgm:t>
    </dgm:pt>
    <dgm:pt modelId="{379B63A3-05A3-4EDC-8C66-1FAF8A287FC4}" type="parTrans" cxnId="{E7FC4921-A48E-4B3C-869E-E1605CF13A14}">
      <dgm:prSet/>
      <dgm:spPr/>
      <dgm:t>
        <a:bodyPr/>
        <a:lstStyle/>
        <a:p>
          <a:endParaRPr lang="es-GT" sz="3200"/>
        </a:p>
      </dgm:t>
    </dgm:pt>
    <dgm:pt modelId="{B903C1CA-853B-4308-A5B4-B651B5DD30A9}" type="sibTrans" cxnId="{E7FC4921-A48E-4B3C-869E-E1605CF13A14}">
      <dgm:prSet/>
      <dgm:spPr/>
      <dgm:t>
        <a:bodyPr/>
        <a:lstStyle/>
        <a:p>
          <a:endParaRPr lang="es-GT" sz="3200"/>
        </a:p>
      </dgm:t>
    </dgm:pt>
    <dgm:pt modelId="{C65363E0-878C-4E18-80A7-BB461198E796}" type="pres">
      <dgm:prSet presAssocID="{E429D39A-158C-4DFB-9B00-40A13503911C}" presName="root" presStyleCnt="0">
        <dgm:presLayoutVars>
          <dgm:dir/>
          <dgm:resizeHandles val="exact"/>
        </dgm:presLayoutVars>
      </dgm:prSet>
      <dgm:spPr/>
    </dgm:pt>
    <dgm:pt modelId="{C0E94D4E-6C7F-43D0-B07E-95B18409C92C}" type="pres">
      <dgm:prSet presAssocID="{E429D39A-158C-4DFB-9B00-40A13503911C}" presName="container" presStyleCnt="0">
        <dgm:presLayoutVars>
          <dgm:dir/>
          <dgm:resizeHandles val="exact"/>
        </dgm:presLayoutVars>
      </dgm:prSet>
      <dgm:spPr/>
    </dgm:pt>
    <dgm:pt modelId="{C3E2A87B-B6F4-4DBD-811A-E65C830BF004}" type="pres">
      <dgm:prSet presAssocID="{7CCEB374-99E5-4A77-997D-2AB255A35060}" presName="compNode" presStyleCnt="0"/>
      <dgm:spPr/>
    </dgm:pt>
    <dgm:pt modelId="{31BF9CBF-7735-4B0B-BAD1-540DE9A2AAE1}" type="pres">
      <dgm:prSet presAssocID="{7CCEB374-99E5-4A77-997D-2AB255A35060}" presName="iconBgRect" presStyleLbl="bgShp" presStyleIdx="0" presStyleCnt="4"/>
      <dgm:spPr/>
    </dgm:pt>
    <dgm:pt modelId="{91A0AA26-9C5D-4D41-9E9A-A84B26B8EDBD}" type="pres">
      <dgm:prSet presAssocID="{7CCEB374-99E5-4A77-997D-2AB255A3506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a"/>
        </a:ext>
      </dgm:extLst>
    </dgm:pt>
    <dgm:pt modelId="{485BE76D-0141-43E6-9665-B2D5D7CA9891}" type="pres">
      <dgm:prSet presAssocID="{7CCEB374-99E5-4A77-997D-2AB255A35060}" presName="spaceRect" presStyleCnt="0"/>
      <dgm:spPr/>
    </dgm:pt>
    <dgm:pt modelId="{ABA74725-912A-4EFD-9760-D491BDBB9C5D}" type="pres">
      <dgm:prSet presAssocID="{7CCEB374-99E5-4A77-997D-2AB255A35060}" presName="textRect" presStyleLbl="revTx" presStyleIdx="0" presStyleCnt="4">
        <dgm:presLayoutVars>
          <dgm:chMax val="1"/>
          <dgm:chPref val="1"/>
        </dgm:presLayoutVars>
      </dgm:prSet>
      <dgm:spPr/>
    </dgm:pt>
    <dgm:pt modelId="{C1CAA846-8124-49DA-B6D4-4996418346B2}" type="pres">
      <dgm:prSet presAssocID="{A45402FA-58C2-4FAF-8546-49DAC8E25E8B}" presName="sibTrans" presStyleLbl="sibTrans2D1" presStyleIdx="0" presStyleCnt="0"/>
      <dgm:spPr/>
    </dgm:pt>
    <dgm:pt modelId="{5A04CD9F-4B1F-4B3D-855C-49FF288674E6}" type="pres">
      <dgm:prSet presAssocID="{927D2ECA-76CD-4615-BC41-679CB50370B7}" presName="compNode" presStyleCnt="0"/>
      <dgm:spPr/>
    </dgm:pt>
    <dgm:pt modelId="{3B17E0DB-03DF-4045-A020-6975075C2D4B}" type="pres">
      <dgm:prSet presAssocID="{927D2ECA-76CD-4615-BC41-679CB50370B7}" presName="iconBgRect" presStyleLbl="bgShp" presStyleIdx="1" presStyleCnt="4"/>
      <dgm:spPr/>
    </dgm:pt>
    <dgm:pt modelId="{4D6353CA-1896-4535-8C85-D923BBD4B858}" type="pres">
      <dgm:prSet presAssocID="{927D2ECA-76CD-4615-BC41-679CB50370B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lpicadura"/>
        </a:ext>
      </dgm:extLst>
    </dgm:pt>
    <dgm:pt modelId="{2B5DFEB2-875E-4210-87E0-98B50E9FD664}" type="pres">
      <dgm:prSet presAssocID="{927D2ECA-76CD-4615-BC41-679CB50370B7}" presName="spaceRect" presStyleCnt="0"/>
      <dgm:spPr/>
    </dgm:pt>
    <dgm:pt modelId="{134FEC30-169E-41F4-BE78-AEF65EB0184C}" type="pres">
      <dgm:prSet presAssocID="{927D2ECA-76CD-4615-BC41-679CB50370B7}" presName="textRect" presStyleLbl="revTx" presStyleIdx="1" presStyleCnt="4">
        <dgm:presLayoutVars>
          <dgm:chMax val="1"/>
          <dgm:chPref val="1"/>
        </dgm:presLayoutVars>
      </dgm:prSet>
      <dgm:spPr/>
    </dgm:pt>
    <dgm:pt modelId="{FF5EB488-B11F-4070-A850-59494CBA6B07}" type="pres">
      <dgm:prSet presAssocID="{01313156-3557-4601-B054-3C94884F1ACA}" presName="sibTrans" presStyleLbl="sibTrans2D1" presStyleIdx="0" presStyleCnt="0"/>
      <dgm:spPr/>
    </dgm:pt>
    <dgm:pt modelId="{BC191335-6200-49B6-98C6-E4BF4305C3D1}" type="pres">
      <dgm:prSet presAssocID="{D765AA8B-2848-4D6B-8F0E-94CF18F30CCE}" presName="compNode" presStyleCnt="0"/>
      <dgm:spPr/>
    </dgm:pt>
    <dgm:pt modelId="{9082E9F1-4487-4E23-8624-7560187DE014}" type="pres">
      <dgm:prSet presAssocID="{D765AA8B-2848-4D6B-8F0E-94CF18F30CCE}" presName="iconBgRect" presStyleLbl="bgShp" presStyleIdx="2" presStyleCnt="4"/>
      <dgm:spPr/>
    </dgm:pt>
    <dgm:pt modelId="{F249CB8B-0274-4D2F-8361-9BEB5EA26BA3}" type="pres">
      <dgm:prSet presAssocID="{D765AA8B-2848-4D6B-8F0E-94CF18F30CC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lámpagos"/>
        </a:ext>
      </dgm:extLst>
    </dgm:pt>
    <dgm:pt modelId="{02059ACB-6237-407C-BCC8-0BC6A2E733B2}" type="pres">
      <dgm:prSet presAssocID="{D765AA8B-2848-4D6B-8F0E-94CF18F30CCE}" presName="spaceRect" presStyleCnt="0"/>
      <dgm:spPr/>
    </dgm:pt>
    <dgm:pt modelId="{DE1F603A-10B2-43DF-85D0-B0403687B63B}" type="pres">
      <dgm:prSet presAssocID="{D765AA8B-2848-4D6B-8F0E-94CF18F30CCE}" presName="textRect" presStyleLbl="revTx" presStyleIdx="2" presStyleCnt="4">
        <dgm:presLayoutVars>
          <dgm:chMax val="1"/>
          <dgm:chPref val="1"/>
        </dgm:presLayoutVars>
      </dgm:prSet>
      <dgm:spPr/>
    </dgm:pt>
    <dgm:pt modelId="{906A87BD-A008-4483-80C5-51EF90445785}" type="pres">
      <dgm:prSet presAssocID="{912952EE-315D-432F-9CF1-6471C50B7382}" presName="sibTrans" presStyleLbl="sibTrans2D1" presStyleIdx="0" presStyleCnt="0"/>
      <dgm:spPr/>
    </dgm:pt>
    <dgm:pt modelId="{7B50471C-6D61-4363-B01D-23BBDDDE973B}" type="pres">
      <dgm:prSet presAssocID="{47F33226-C70A-4288-B9A8-A40F41ACC1EA}" presName="compNode" presStyleCnt="0"/>
      <dgm:spPr/>
    </dgm:pt>
    <dgm:pt modelId="{FB911D4A-5E35-4AE7-BBB2-7F147FA77B1B}" type="pres">
      <dgm:prSet presAssocID="{47F33226-C70A-4288-B9A8-A40F41ACC1EA}" presName="iconBgRect" presStyleLbl="bgShp" presStyleIdx="3" presStyleCnt="4"/>
      <dgm:spPr/>
    </dgm:pt>
    <dgm:pt modelId="{8394098B-75D1-474D-9A0E-E74700CE49A1}" type="pres">
      <dgm:prSet presAssocID="{47F33226-C70A-4288-B9A8-A40F41ACC1E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C1CAF59E-3110-4103-B7C0-EEEBF01FDF0F}" type="pres">
      <dgm:prSet presAssocID="{47F33226-C70A-4288-B9A8-A40F41ACC1EA}" presName="spaceRect" presStyleCnt="0"/>
      <dgm:spPr/>
    </dgm:pt>
    <dgm:pt modelId="{C1ED3B39-CFAD-413E-A908-E3AF96B880CC}" type="pres">
      <dgm:prSet presAssocID="{47F33226-C70A-4288-B9A8-A40F41ACC1E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91A2C05-AFAB-4A2D-9206-1094AF92972B}" type="presOf" srcId="{E429D39A-158C-4DFB-9B00-40A13503911C}" destId="{C65363E0-878C-4E18-80A7-BB461198E796}" srcOrd="0" destOrd="0" presId="urn:microsoft.com/office/officeart/2018/2/layout/IconCircleList"/>
    <dgm:cxn modelId="{2F0BB51B-00E4-4E6E-9DC8-79BE957F2CE4}" type="presOf" srcId="{47F33226-C70A-4288-B9A8-A40F41ACC1EA}" destId="{C1ED3B39-CFAD-413E-A908-E3AF96B880CC}" srcOrd="0" destOrd="0" presId="urn:microsoft.com/office/officeart/2018/2/layout/IconCircleList"/>
    <dgm:cxn modelId="{E7FC4921-A48E-4B3C-869E-E1605CF13A14}" srcId="{E429D39A-158C-4DFB-9B00-40A13503911C}" destId="{47F33226-C70A-4288-B9A8-A40F41ACC1EA}" srcOrd="3" destOrd="0" parTransId="{379B63A3-05A3-4EDC-8C66-1FAF8A287FC4}" sibTransId="{B903C1CA-853B-4308-A5B4-B651B5DD30A9}"/>
    <dgm:cxn modelId="{17CE0A7D-5213-485F-A93B-8981838B0B05}" type="presOf" srcId="{927D2ECA-76CD-4615-BC41-679CB50370B7}" destId="{134FEC30-169E-41F4-BE78-AEF65EB0184C}" srcOrd="0" destOrd="0" presId="urn:microsoft.com/office/officeart/2018/2/layout/IconCircleList"/>
    <dgm:cxn modelId="{179EA588-B70F-4ED0-A298-748D0D0A77E3}" srcId="{E429D39A-158C-4DFB-9B00-40A13503911C}" destId="{D765AA8B-2848-4D6B-8F0E-94CF18F30CCE}" srcOrd="2" destOrd="0" parTransId="{2153499C-B946-48F1-9831-53A73ECEE763}" sibTransId="{912952EE-315D-432F-9CF1-6471C50B7382}"/>
    <dgm:cxn modelId="{43D212B3-2241-46AE-80F6-AD8F3D4A4610}" type="presOf" srcId="{7CCEB374-99E5-4A77-997D-2AB255A35060}" destId="{ABA74725-912A-4EFD-9760-D491BDBB9C5D}" srcOrd="0" destOrd="0" presId="urn:microsoft.com/office/officeart/2018/2/layout/IconCircleList"/>
    <dgm:cxn modelId="{396C9ACE-955C-40C2-A746-9A46D09D7F23}" type="presOf" srcId="{912952EE-315D-432F-9CF1-6471C50B7382}" destId="{906A87BD-A008-4483-80C5-51EF90445785}" srcOrd="0" destOrd="0" presId="urn:microsoft.com/office/officeart/2018/2/layout/IconCircleList"/>
    <dgm:cxn modelId="{962162D2-793E-4B4B-A2AA-87B19A511990}" type="presOf" srcId="{D765AA8B-2848-4D6B-8F0E-94CF18F30CCE}" destId="{DE1F603A-10B2-43DF-85D0-B0403687B63B}" srcOrd="0" destOrd="0" presId="urn:microsoft.com/office/officeart/2018/2/layout/IconCircleList"/>
    <dgm:cxn modelId="{E8BE0AD3-A0A7-4B4E-AB1D-AE1A2BCB9061}" type="presOf" srcId="{A45402FA-58C2-4FAF-8546-49DAC8E25E8B}" destId="{C1CAA846-8124-49DA-B6D4-4996418346B2}" srcOrd="0" destOrd="0" presId="urn:microsoft.com/office/officeart/2018/2/layout/IconCircleList"/>
    <dgm:cxn modelId="{65519CD7-0199-4D5C-B85F-2B65FF894A1A}" srcId="{E429D39A-158C-4DFB-9B00-40A13503911C}" destId="{927D2ECA-76CD-4615-BC41-679CB50370B7}" srcOrd="1" destOrd="0" parTransId="{EEC5E09E-EE21-4899-96F8-279C0B72E31D}" sibTransId="{01313156-3557-4601-B054-3C94884F1ACA}"/>
    <dgm:cxn modelId="{27BEB8DB-05EA-4666-ADB6-EC58BCC6B1E0}" srcId="{E429D39A-158C-4DFB-9B00-40A13503911C}" destId="{7CCEB374-99E5-4A77-997D-2AB255A35060}" srcOrd="0" destOrd="0" parTransId="{314DA5EF-CF92-4270-9354-BD0BE4172740}" sibTransId="{A45402FA-58C2-4FAF-8546-49DAC8E25E8B}"/>
    <dgm:cxn modelId="{465A54DD-7831-4F21-A06A-6DAC9729D61E}" type="presOf" srcId="{01313156-3557-4601-B054-3C94884F1ACA}" destId="{FF5EB488-B11F-4070-A850-59494CBA6B07}" srcOrd="0" destOrd="0" presId="urn:microsoft.com/office/officeart/2018/2/layout/IconCircleList"/>
    <dgm:cxn modelId="{D73F4EF0-5D6E-40EE-8B52-E6D3103469C0}" type="presParOf" srcId="{C65363E0-878C-4E18-80A7-BB461198E796}" destId="{C0E94D4E-6C7F-43D0-B07E-95B18409C92C}" srcOrd="0" destOrd="0" presId="urn:microsoft.com/office/officeart/2018/2/layout/IconCircleList"/>
    <dgm:cxn modelId="{1709481D-3C8F-4346-8919-6C04A90A53E2}" type="presParOf" srcId="{C0E94D4E-6C7F-43D0-B07E-95B18409C92C}" destId="{C3E2A87B-B6F4-4DBD-811A-E65C830BF004}" srcOrd="0" destOrd="0" presId="urn:microsoft.com/office/officeart/2018/2/layout/IconCircleList"/>
    <dgm:cxn modelId="{561BEE49-634E-4FE9-AC5E-72534753CBE3}" type="presParOf" srcId="{C3E2A87B-B6F4-4DBD-811A-E65C830BF004}" destId="{31BF9CBF-7735-4B0B-BAD1-540DE9A2AAE1}" srcOrd="0" destOrd="0" presId="urn:microsoft.com/office/officeart/2018/2/layout/IconCircleList"/>
    <dgm:cxn modelId="{100D31F4-D182-4BAC-8BDB-5305FFE8E0EE}" type="presParOf" srcId="{C3E2A87B-B6F4-4DBD-811A-E65C830BF004}" destId="{91A0AA26-9C5D-4D41-9E9A-A84B26B8EDBD}" srcOrd="1" destOrd="0" presId="urn:microsoft.com/office/officeart/2018/2/layout/IconCircleList"/>
    <dgm:cxn modelId="{120E5230-F591-4853-9BB0-6BE826A4EACF}" type="presParOf" srcId="{C3E2A87B-B6F4-4DBD-811A-E65C830BF004}" destId="{485BE76D-0141-43E6-9665-B2D5D7CA9891}" srcOrd="2" destOrd="0" presId="urn:microsoft.com/office/officeart/2018/2/layout/IconCircleList"/>
    <dgm:cxn modelId="{5356C262-CE62-48BA-B876-E86AE5D41A0C}" type="presParOf" srcId="{C3E2A87B-B6F4-4DBD-811A-E65C830BF004}" destId="{ABA74725-912A-4EFD-9760-D491BDBB9C5D}" srcOrd="3" destOrd="0" presId="urn:microsoft.com/office/officeart/2018/2/layout/IconCircleList"/>
    <dgm:cxn modelId="{9AA32835-3C97-4A8B-A9AC-D066D91414D1}" type="presParOf" srcId="{C0E94D4E-6C7F-43D0-B07E-95B18409C92C}" destId="{C1CAA846-8124-49DA-B6D4-4996418346B2}" srcOrd="1" destOrd="0" presId="urn:microsoft.com/office/officeart/2018/2/layout/IconCircleList"/>
    <dgm:cxn modelId="{64B2E52A-0DF0-49C4-8D1B-3CF43C30673F}" type="presParOf" srcId="{C0E94D4E-6C7F-43D0-B07E-95B18409C92C}" destId="{5A04CD9F-4B1F-4B3D-855C-49FF288674E6}" srcOrd="2" destOrd="0" presId="urn:microsoft.com/office/officeart/2018/2/layout/IconCircleList"/>
    <dgm:cxn modelId="{3E926274-FC9B-42CB-847A-B7E2B77154C7}" type="presParOf" srcId="{5A04CD9F-4B1F-4B3D-855C-49FF288674E6}" destId="{3B17E0DB-03DF-4045-A020-6975075C2D4B}" srcOrd="0" destOrd="0" presId="urn:microsoft.com/office/officeart/2018/2/layout/IconCircleList"/>
    <dgm:cxn modelId="{77AB089C-E509-4B02-9F81-3B1DC70787F0}" type="presParOf" srcId="{5A04CD9F-4B1F-4B3D-855C-49FF288674E6}" destId="{4D6353CA-1896-4535-8C85-D923BBD4B858}" srcOrd="1" destOrd="0" presId="urn:microsoft.com/office/officeart/2018/2/layout/IconCircleList"/>
    <dgm:cxn modelId="{B96B7E43-F59F-4DE3-9104-994571CC9147}" type="presParOf" srcId="{5A04CD9F-4B1F-4B3D-855C-49FF288674E6}" destId="{2B5DFEB2-875E-4210-87E0-98B50E9FD664}" srcOrd="2" destOrd="0" presId="urn:microsoft.com/office/officeart/2018/2/layout/IconCircleList"/>
    <dgm:cxn modelId="{5C8CDF78-08FE-4FC7-8FC9-84D1E3219FCA}" type="presParOf" srcId="{5A04CD9F-4B1F-4B3D-855C-49FF288674E6}" destId="{134FEC30-169E-41F4-BE78-AEF65EB0184C}" srcOrd="3" destOrd="0" presId="urn:microsoft.com/office/officeart/2018/2/layout/IconCircleList"/>
    <dgm:cxn modelId="{01F03456-0151-42F5-9D7C-24E7A546E91A}" type="presParOf" srcId="{C0E94D4E-6C7F-43D0-B07E-95B18409C92C}" destId="{FF5EB488-B11F-4070-A850-59494CBA6B07}" srcOrd="3" destOrd="0" presId="urn:microsoft.com/office/officeart/2018/2/layout/IconCircleList"/>
    <dgm:cxn modelId="{90F921D8-5564-432A-895B-91BD6AFA684C}" type="presParOf" srcId="{C0E94D4E-6C7F-43D0-B07E-95B18409C92C}" destId="{BC191335-6200-49B6-98C6-E4BF4305C3D1}" srcOrd="4" destOrd="0" presId="urn:microsoft.com/office/officeart/2018/2/layout/IconCircleList"/>
    <dgm:cxn modelId="{88D13AEA-5A78-480A-91C8-1B1443E6F00E}" type="presParOf" srcId="{BC191335-6200-49B6-98C6-E4BF4305C3D1}" destId="{9082E9F1-4487-4E23-8624-7560187DE014}" srcOrd="0" destOrd="0" presId="urn:microsoft.com/office/officeart/2018/2/layout/IconCircleList"/>
    <dgm:cxn modelId="{833B4039-EA31-42F1-BAB8-79A9C43F6B0B}" type="presParOf" srcId="{BC191335-6200-49B6-98C6-E4BF4305C3D1}" destId="{F249CB8B-0274-4D2F-8361-9BEB5EA26BA3}" srcOrd="1" destOrd="0" presId="urn:microsoft.com/office/officeart/2018/2/layout/IconCircleList"/>
    <dgm:cxn modelId="{41E0D953-222A-40D1-987E-1F6CB157C7FD}" type="presParOf" srcId="{BC191335-6200-49B6-98C6-E4BF4305C3D1}" destId="{02059ACB-6237-407C-BCC8-0BC6A2E733B2}" srcOrd="2" destOrd="0" presId="urn:microsoft.com/office/officeart/2018/2/layout/IconCircleList"/>
    <dgm:cxn modelId="{A2A47ED0-5037-4DF2-998A-2083F0F30885}" type="presParOf" srcId="{BC191335-6200-49B6-98C6-E4BF4305C3D1}" destId="{DE1F603A-10B2-43DF-85D0-B0403687B63B}" srcOrd="3" destOrd="0" presId="urn:microsoft.com/office/officeart/2018/2/layout/IconCircleList"/>
    <dgm:cxn modelId="{9122A401-7925-4D40-BB71-9D385A94AD89}" type="presParOf" srcId="{C0E94D4E-6C7F-43D0-B07E-95B18409C92C}" destId="{906A87BD-A008-4483-80C5-51EF90445785}" srcOrd="5" destOrd="0" presId="urn:microsoft.com/office/officeart/2018/2/layout/IconCircleList"/>
    <dgm:cxn modelId="{09079E78-5D38-4DB0-8467-4F7098CC1B5D}" type="presParOf" srcId="{C0E94D4E-6C7F-43D0-B07E-95B18409C92C}" destId="{7B50471C-6D61-4363-B01D-23BBDDDE973B}" srcOrd="6" destOrd="0" presId="urn:microsoft.com/office/officeart/2018/2/layout/IconCircleList"/>
    <dgm:cxn modelId="{D7B9081F-D4D9-4908-B663-ADE399906BF6}" type="presParOf" srcId="{7B50471C-6D61-4363-B01D-23BBDDDE973B}" destId="{FB911D4A-5E35-4AE7-BBB2-7F147FA77B1B}" srcOrd="0" destOrd="0" presId="urn:microsoft.com/office/officeart/2018/2/layout/IconCircleList"/>
    <dgm:cxn modelId="{590F05E5-7C69-4F91-BB2F-60A5E25B6551}" type="presParOf" srcId="{7B50471C-6D61-4363-B01D-23BBDDDE973B}" destId="{8394098B-75D1-474D-9A0E-E74700CE49A1}" srcOrd="1" destOrd="0" presId="urn:microsoft.com/office/officeart/2018/2/layout/IconCircleList"/>
    <dgm:cxn modelId="{8B284115-1B69-4D1C-810A-6D0803D0988F}" type="presParOf" srcId="{7B50471C-6D61-4363-B01D-23BBDDDE973B}" destId="{C1CAF59E-3110-4103-B7C0-EEEBF01FDF0F}" srcOrd="2" destOrd="0" presId="urn:microsoft.com/office/officeart/2018/2/layout/IconCircleList"/>
    <dgm:cxn modelId="{4ADE0412-620E-4731-A113-F4F0940E4919}" type="presParOf" srcId="{7B50471C-6D61-4363-B01D-23BBDDDE973B}" destId="{C1ED3B39-CFAD-413E-A908-E3AF96B880C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D4198F-D3E2-432E-BAAB-5E3FC9A8F35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s-GT"/>
        </a:p>
      </dgm:t>
    </dgm:pt>
    <dgm:pt modelId="{5B330AC6-BA3C-46FB-8B89-D2682FE6F166}">
      <dgm:prSet phldrT="[Texto]" custT="1"/>
      <dgm:spPr/>
      <dgm:t>
        <a:bodyPr/>
        <a:lstStyle/>
        <a:p>
          <a:r>
            <a:rPr lang="es-GT" sz="2400" dirty="0"/>
            <a:t>Inversión en infraestructura por almacenamiento de agua. </a:t>
          </a:r>
        </a:p>
      </dgm:t>
    </dgm:pt>
    <dgm:pt modelId="{AE19F020-4731-4AAF-8413-1B752AA6A9B0}" type="parTrans" cxnId="{35E925B7-4BA7-467F-8CC9-D50F71D05D96}">
      <dgm:prSet/>
      <dgm:spPr/>
      <dgm:t>
        <a:bodyPr/>
        <a:lstStyle/>
        <a:p>
          <a:endParaRPr lang="es-GT" sz="2800"/>
        </a:p>
      </dgm:t>
    </dgm:pt>
    <dgm:pt modelId="{9B0C70B5-FA64-45C0-A5FA-76DD6C892581}" type="sibTrans" cxnId="{35E925B7-4BA7-467F-8CC9-D50F71D05D96}">
      <dgm:prSet/>
      <dgm:spPr/>
      <dgm:t>
        <a:bodyPr/>
        <a:lstStyle/>
        <a:p>
          <a:endParaRPr lang="es-GT" sz="2800"/>
        </a:p>
      </dgm:t>
    </dgm:pt>
    <dgm:pt modelId="{E2E8FC5F-7565-43A0-9817-57A73DC8F909}">
      <dgm:prSet custT="1"/>
      <dgm:spPr/>
      <dgm:t>
        <a:bodyPr/>
        <a:lstStyle/>
        <a:p>
          <a:r>
            <a:rPr lang="es-GT" sz="2400"/>
            <a:t>Territorios, ciudades, municipios y ecosistemas resilientes. </a:t>
          </a:r>
        </a:p>
      </dgm:t>
    </dgm:pt>
    <dgm:pt modelId="{D6850B31-B5CE-4E0D-A98E-5669B73F71A0}" type="parTrans" cxnId="{7AF49D29-7511-4F8D-A8CA-324F2CA06569}">
      <dgm:prSet/>
      <dgm:spPr/>
      <dgm:t>
        <a:bodyPr/>
        <a:lstStyle/>
        <a:p>
          <a:endParaRPr lang="es-GT" sz="2800"/>
        </a:p>
      </dgm:t>
    </dgm:pt>
    <dgm:pt modelId="{DFF115E5-2C9C-41AF-953E-703FE7E04CDD}" type="sibTrans" cxnId="{7AF49D29-7511-4F8D-A8CA-324F2CA06569}">
      <dgm:prSet/>
      <dgm:spPr/>
      <dgm:t>
        <a:bodyPr/>
        <a:lstStyle/>
        <a:p>
          <a:endParaRPr lang="es-GT" sz="2800"/>
        </a:p>
      </dgm:t>
    </dgm:pt>
    <dgm:pt modelId="{E2CBB696-EEC6-44C9-A9AE-DB6F85CB648C}">
      <dgm:prSet custT="1"/>
      <dgm:spPr/>
      <dgm:t>
        <a:bodyPr/>
        <a:lstStyle/>
        <a:p>
          <a:r>
            <a:rPr lang="es-GT" sz="2400"/>
            <a:t>Marco regulatorio ambiental. </a:t>
          </a:r>
        </a:p>
      </dgm:t>
    </dgm:pt>
    <dgm:pt modelId="{89CFBF7F-A8A3-41BB-B652-3DD5046F8B44}" type="parTrans" cxnId="{E3764542-C45E-4225-A6C1-08B4C5E42CBF}">
      <dgm:prSet/>
      <dgm:spPr/>
      <dgm:t>
        <a:bodyPr/>
        <a:lstStyle/>
        <a:p>
          <a:endParaRPr lang="es-GT" sz="2800"/>
        </a:p>
      </dgm:t>
    </dgm:pt>
    <dgm:pt modelId="{DF0EA561-BB7B-46CB-BB45-E9CC7ED81B65}" type="sibTrans" cxnId="{E3764542-C45E-4225-A6C1-08B4C5E42CBF}">
      <dgm:prSet/>
      <dgm:spPr/>
      <dgm:t>
        <a:bodyPr/>
        <a:lstStyle/>
        <a:p>
          <a:endParaRPr lang="es-GT" sz="2800"/>
        </a:p>
      </dgm:t>
    </dgm:pt>
    <dgm:pt modelId="{1F5AA6F7-D5F3-46CA-9907-E826A2743B8B}">
      <dgm:prSet custT="1"/>
      <dgm:spPr/>
      <dgm:t>
        <a:bodyPr/>
        <a:lstStyle/>
        <a:p>
          <a:r>
            <a:rPr lang="es-GT" sz="2400"/>
            <a:t>Información ambiental. </a:t>
          </a:r>
        </a:p>
      </dgm:t>
    </dgm:pt>
    <dgm:pt modelId="{0FEC3C6A-2A6C-42C9-8C2A-E69D0996A2B8}" type="parTrans" cxnId="{992ECBBD-5A0F-4A4B-B36A-9CA2B67D3701}">
      <dgm:prSet/>
      <dgm:spPr/>
      <dgm:t>
        <a:bodyPr/>
        <a:lstStyle/>
        <a:p>
          <a:endParaRPr lang="es-GT" sz="2800"/>
        </a:p>
      </dgm:t>
    </dgm:pt>
    <dgm:pt modelId="{A27F2263-20B5-4045-AD40-5F2078B8986F}" type="sibTrans" cxnId="{992ECBBD-5A0F-4A4B-B36A-9CA2B67D3701}">
      <dgm:prSet/>
      <dgm:spPr/>
      <dgm:t>
        <a:bodyPr/>
        <a:lstStyle/>
        <a:p>
          <a:endParaRPr lang="es-GT" sz="2800"/>
        </a:p>
      </dgm:t>
    </dgm:pt>
    <dgm:pt modelId="{3C1AF5DD-2862-4938-B5E1-E625E8F151EF}">
      <dgm:prSet custT="1"/>
      <dgm:spPr/>
      <dgm:t>
        <a:bodyPr/>
        <a:lstStyle/>
        <a:p>
          <a:r>
            <a:rPr lang="es-GT" sz="2400"/>
            <a:t>Participación de pueblos indígenas. </a:t>
          </a:r>
        </a:p>
      </dgm:t>
    </dgm:pt>
    <dgm:pt modelId="{53EA42AE-C5EB-49CE-8516-D9F461A07CEF}" type="parTrans" cxnId="{035788D0-FF15-45E4-8B21-9F4FD3C2E69E}">
      <dgm:prSet/>
      <dgm:spPr/>
      <dgm:t>
        <a:bodyPr/>
        <a:lstStyle/>
        <a:p>
          <a:endParaRPr lang="es-GT" sz="2800"/>
        </a:p>
      </dgm:t>
    </dgm:pt>
    <dgm:pt modelId="{F971D995-F3BA-491B-9A24-B0E064729068}" type="sibTrans" cxnId="{035788D0-FF15-45E4-8B21-9F4FD3C2E69E}">
      <dgm:prSet/>
      <dgm:spPr/>
      <dgm:t>
        <a:bodyPr/>
        <a:lstStyle/>
        <a:p>
          <a:endParaRPr lang="es-GT" sz="2800"/>
        </a:p>
      </dgm:t>
    </dgm:pt>
    <dgm:pt modelId="{CEB99B58-A4C9-481E-A849-B84F55D22CBA}" type="pres">
      <dgm:prSet presAssocID="{EFD4198F-D3E2-432E-BAAB-5E3FC9A8F356}" presName="root" presStyleCnt="0">
        <dgm:presLayoutVars>
          <dgm:dir/>
          <dgm:resizeHandles val="exact"/>
        </dgm:presLayoutVars>
      </dgm:prSet>
      <dgm:spPr/>
    </dgm:pt>
    <dgm:pt modelId="{AFB4DBAF-9600-44DA-9435-8DA8174E88A7}" type="pres">
      <dgm:prSet presAssocID="{EFD4198F-D3E2-432E-BAAB-5E3FC9A8F356}" presName="container" presStyleCnt="0">
        <dgm:presLayoutVars>
          <dgm:dir/>
          <dgm:resizeHandles val="exact"/>
        </dgm:presLayoutVars>
      </dgm:prSet>
      <dgm:spPr/>
    </dgm:pt>
    <dgm:pt modelId="{9C03EA2E-96EF-4A7E-B0F3-CEB643C27A00}" type="pres">
      <dgm:prSet presAssocID="{5B330AC6-BA3C-46FB-8B89-D2682FE6F166}" presName="compNode" presStyleCnt="0"/>
      <dgm:spPr/>
    </dgm:pt>
    <dgm:pt modelId="{FCEDA15B-B173-48CF-A008-75A148A1CC12}" type="pres">
      <dgm:prSet presAssocID="{5B330AC6-BA3C-46FB-8B89-D2682FE6F166}" presName="iconBgRect" presStyleLbl="bgShp" presStyleIdx="0" presStyleCnt="5"/>
      <dgm:spPr/>
    </dgm:pt>
    <dgm:pt modelId="{77811733-1E2F-421E-A023-E2A83FEA150E}" type="pres">
      <dgm:prSet presAssocID="{5B330AC6-BA3C-46FB-8B89-D2682FE6F16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gua"/>
        </a:ext>
      </dgm:extLst>
    </dgm:pt>
    <dgm:pt modelId="{9E9C24D7-A4D2-410F-927C-8D034DA8C83A}" type="pres">
      <dgm:prSet presAssocID="{5B330AC6-BA3C-46FB-8B89-D2682FE6F166}" presName="spaceRect" presStyleCnt="0"/>
      <dgm:spPr/>
    </dgm:pt>
    <dgm:pt modelId="{E85C2EF1-8124-4F4F-92CB-C9CE7869D38D}" type="pres">
      <dgm:prSet presAssocID="{5B330AC6-BA3C-46FB-8B89-D2682FE6F166}" presName="textRect" presStyleLbl="revTx" presStyleIdx="0" presStyleCnt="5">
        <dgm:presLayoutVars>
          <dgm:chMax val="1"/>
          <dgm:chPref val="1"/>
        </dgm:presLayoutVars>
      </dgm:prSet>
      <dgm:spPr/>
    </dgm:pt>
    <dgm:pt modelId="{C4DB9F5E-E2D0-41B7-8370-59849AFEE809}" type="pres">
      <dgm:prSet presAssocID="{9B0C70B5-FA64-45C0-A5FA-76DD6C892581}" presName="sibTrans" presStyleLbl="sibTrans2D1" presStyleIdx="0" presStyleCnt="0"/>
      <dgm:spPr/>
    </dgm:pt>
    <dgm:pt modelId="{2A5D63F9-15C7-4699-942B-C7AF2117CD6F}" type="pres">
      <dgm:prSet presAssocID="{E2E8FC5F-7565-43A0-9817-57A73DC8F909}" presName="compNode" presStyleCnt="0"/>
      <dgm:spPr/>
    </dgm:pt>
    <dgm:pt modelId="{90B5263A-1D6A-474F-8815-CC7AE2E354D0}" type="pres">
      <dgm:prSet presAssocID="{E2E8FC5F-7565-43A0-9817-57A73DC8F909}" presName="iconBgRect" presStyleLbl="bgShp" presStyleIdx="1" presStyleCnt="5"/>
      <dgm:spPr/>
    </dgm:pt>
    <dgm:pt modelId="{A1824251-B8DA-45CB-B375-63949C20EFF4}" type="pres">
      <dgm:prSet presAssocID="{E2E8FC5F-7565-43A0-9817-57A73DC8F90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5C98D90F-A594-426C-9D37-70712FB9D48C}" type="pres">
      <dgm:prSet presAssocID="{E2E8FC5F-7565-43A0-9817-57A73DC8F909}" presName="spaceRect" presStyleCnt="0"/>
      <dgm:spPr/>
    </dgm:pt>
    <dgm:pt modelId="{AF069E1A-A4BD-4E7A-9BB5-A2CF71F7A5DF}" type="pres">
      <dgm:prSet presAssocID="{E2E8FC5F-7565-43A0-9817-57A73DC8F909}" presName="textRect" presStyleLbl="revTx" presStyleIdx="1" presStyleCnt="5">
        <dgm:presLayoutVars>
          <dgm:chMax val="1"/>
          <dgm:chPref val="1"/>
        </dgm:presLayoutVars>
      </dgm:prSet>
      <dgm:spPr/>
    </dgm:pt>
    <dgm:pt modelId="{0C8522D7-C715-4E46-91DD-16996B086A2F}" type="pres">
      <dgm:prSet presAssocID="{DFF115E5-2C9C-41AF-953E-703FE7E04CDD}" presName="sibTrans" presStyleLbl="sibTrans2D1" presStyleIdx="0" presStyleCnt="0"/>
      <dgm:spPr/>
    </dgm:pt>
    <dgm:pt modelId="{72220993-7A9C-413C-B883-9B4335136CED}" type="pres">
      <dgm:prSet presAssocID="{E2CBB696-EEC6-44C9-A9AE-DB6F85CB648C}" presName="compNode" presStyleCnt="0"/>
      <dgm:spPr/>
    </dgm:pt>
    <dgm:pt modelId="{227302BF-F134-425B-89E2-91378B9E412E}" type="pres">
      <dgm:prSet presAssocID="{E2CBB696-EEC6-44C9-A9AE-DB6F85CB648C}" presName="iconBgRect" presStyleLbl="bgShp" presStyleIdx="2" presStyleCnt="5"/>
      <dgm:spPr/>
    </dgm:pt>
    <dgm:pt modelId="{EBA7F9A4-D85D-4E06-BB1D-0970BA95E34B}" type="pres">
      <dgm:prSet presAssocID="{E2CBB696-EEC6-44C9-A9AE-DB6F85CB648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7AB73348-5285-4243-B3AF-A1FEE74F9DF1}" type="pres">
      <dgm:prSet presAssocID="{E2CBB696-EEC6-44C9-A9AE-DB6F85CB648C}" presName="spaceRect" presStyleCnt="0"/>
      <dgm:spPr/>
    </dgm:pt>
    <dgm:pt modelId="{7CFF394F-3351-48BB-8BBA-EA335B23158C}" type="pres">
      <dgm:prSet presAssocID="{E2CBB696-EEC6-44C9-A9AE-DB6F85CB648C}" presName="textRect" presStyleLbl="revTx" presStyleIdx="2" presStyleCnt="5">
        <dgm:presLayoutVars>
          <dgm:chMax val="1"/>
          <dgm:chPref val="1"/>
        </dgm:presLayoutVars>
      </dgm:prSet>
      <dgm:spPr/>
    </dgm:pt>
    <dgm:pt modelId="{7DBAB0FE-1771-4D4C-9ACA-8A2FA1A76827}" type="pres">
      <dgm:prSet presAssocID="{DF0EA561-BB7B-46CB-BB45-E9CC7ED81B65}" presName="sibTrans" presStyleLbl="sibTrans2D1" presStyleIdx="0" presStyleCnt="0"/>
      <dgm:spPr/>
    </dgm:pt>
    <dgm:pt modelId="{C7ACDE86-634B-49E8-A48E-1B4653579736}" type="pres">
      <dgm:prSet presAssocID="{1F5AA6F7-D5F3-46CA-9907-E826A2743B8B}" presName="compNode" presStyleCnt="0"/>
      <dgm:spPr/>
    </dgm:pt>
    <dgm:pt modelId="{103555A3-9B63-4B8C-AAD4-8ACF499BB4AD}" type="pres">
      <dgm:prSet presAssocID="{1F5AA6F7-D5F3-46CA-9907-E826A2743B8B}" presName="iconBgRect" presStyleLbl="bgShp" presStyleIdx="3" presStyleCnt="5"/>
      <dgm:spPr/>
    </dgm:pt>
    <dgm:pt modelId="{C99D2772-C60B-446D-AAEB-927DA93F6E77}" type="pres">
      <dgm:prSet presAssocID="{1F5AA6F7-D5F3-46CA-9907-E826A2743B8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926E989A-78D6-42FE-8806-2B759CB9FD00}" type="pres">
      <dgm:prSet presAssocID="{1F5AA6F7-D5F3-46CA-9907-E826A2743B8B}" presName="spaceRect" presStyleCnt="0"/>
      <dgm:spPr/>
    </dgm:pt>
    <dgm:pt modelId="{C4F515B5-70A3-4C45-8C5E-7611B2DBB890}" type="pres">
      <dgm:prSet presAssocID="{1F5AA6F7-D5F3-46CA-9907-E826A2743B8B}" presName="textRect" presStyleLbl="revTx" presStyleIdx="3" presStyleCnt="5">
        <dgm:presLayoutVars>
          <dgm:chMax val="1"/>
          <dgm:chPref val="1"/>
        </dgm:presLayoutVars>
      </dgm:prSet>
      <dgm:spPr/>
    </dgm:pt>
    <dgm:pt modelId="{A426386E-BC40-447A-9C84-96D5B18CF55F}" type="pres">
      <dgm:prSet presAssocID="{A27F2263-20B5-4045-AD40-5F2078B8986F}" presName="sibTrans" presStyleLbl="sibTrans2D1" presStyleIdx="0" presStyleCnt="0"/>
      <dgm:spPr/>
    </dgm:pt>
    <dgm:pt modelId="{EF92C6E9-EDBA-4B54-A0B9-F4C7A926246A}" type="pres">
      <dgm:prSet presAssocID="{3C1AF5DD-2862-4938-B5E1-E625E8F151EF}" presName="compNode" presStyleCnt="0"/>
      <dgm:spPr/>
    </dgm:pt>
    <dgm:pt modelId="{3C82EDBD-3964-464C-80AB-CC2E48E0C0DA}" type="pres">
      <dgm:prSet presAssocID="{3C1AF5DD-2862-4938-B5E1-E625E8F151EF}" presName="iconBgRect" presStyleLbl="bgShp" presStyleIdx="4" presStyleCnt="5"/>
      <dgm:spPr/>
    </dgm:pt>
    <dgm:pt modelId="{41F4E4D0-091E-4743-9A8A-0939E62AF6C0}" type="pres">
      <dgm:prSet presAssocID="{3C1AF5DD-2862-4938-B5E1-E625E8F151E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EB4A9140-9A4E-4D03-9CDC-5565CCD5BDA8}" type="pres">
      <dgm:prSet presAssocID="{3C1AF5DD-2862-4938-B5E1-E625E8F151EF}" presName="spaceRect" presStyleCnt="0"/>
      <dgm:spPr/>
    </dgm:pt>
    <dgm:pt modelId="{397DBB69-166F-4786-8374-6EDA6D9EAB81}" type="pres">
      <dgm:prSet presAssocID="{3C1AF5DD-2862-4938-B5E1-E625E8F151E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AF49D29-7511-4F8D-A8CA-324F2CA06569}" srcId="{EFD4198F-D3E2-432E-BAAB-5E3FC9A8F356}" destId="{E2E8FC5F-7565-43A0-9817-57A73DC8F909}" srcOrd="1" destOrd="0" parTransId="{D6850B31-B5CE-4E0D-A98E-5669B73F71A0}" sibTransId="{DFF115E5-2C9C-41AF-953E-703FE7E04CDD}"/>
    <dgm:cxn modelId="{E3764542-C45E-4225-A6C1-08B4C5E42CBF}" srcId="{EFD4198F-D3E2-432E-BAAB-5E3FC9A8F356}" destId="{E2CBB696-EEC6-44C9-A9AE-DB6F85CB648C}" srcOrd="2" destOrd="0" parTransId="{89CFBF7F-A8A3-41BB-B652-3DD5046F8B44}" sibTransId="{DF0EA561-BB7B-46CB-BB45-E9CC7ED81B65}"/>
    <dgm:cxn modelId="{56858869-C7C7-4385-89FB-055C4DB89305}" type="presOf" srcId="{E2CBB696-EEC6-44C9-A9AE-DB6F85CB648C}" destId="{7CFF394F-3351-48BB-8BBA-EA335B23158C}" srcOrd="0" destOrd="0" presId="urn:microsoft.com/office/officeart/2018/2/layout/IconCircleList"/>
    <dgm:cxn modelId="{CFA3F17E-ED1B-438A-A3BA-85DCF84DA388}" type="presOf" srcId="{3C1AF5DD-2862-4938-B5E1-E625E8F151EF}" destId="{397DBB69-166F-4786-8374-6EDA6D9EAB81}" srcOrd="0" destOrd="0" presId="urn:microsoft.com/office/officeart/2018/2/layout/IconCircleList"/>
    <dgm:cxn modelId="{213C9284-0329-4A8C-94E3-64D954BF0BAC}" type="presOf" srcId="{1F5AA6F7-D5F3-46CA-9907-E826A2743B8B}" destId="{C4F515B5-70A3-4C45-8C5E-7611B2DBB890}" srcOrd="0" destOrd="0" presId="urn:microsoft.com/office/officeart/2018/2/layout/IconCircleList"/>
    <dgm:cxn modelId="{5C2DFA9B-7CC3-4F38-A56A-2ABA822B8B08}" type="presOf" srcId="{EFD4198F-D3E2-432E-BAAB-5E3FC9A8F356}" destId="{CEB99B58-A4C9-481E-A849-B84F55D22CBA}" srcOrd="0" destOrd="0" presId="urn:microsoft.com/office/officeart/2018/2/layout/IconCircleList"/>
    <dgm:cxn modelId="{01569AA6-0F67-48DB-84A2-AC99EF7ED728}" type="presOf" srcId="{9B0C70B5-FA64-45C0-A5FA-76DD6C892581}" destId="{C4DB9F5E-E2D0-41B7-8370-59849AFEE809}" srcOrd="0" destOrd="0" presId="urn:microsoft.com/office/officeart/2018/2/layout/IconCircleList"/>
    <dgm:cxn modelId="{CE0921AD-A861-4FC8-B972-4353D5E6A2E9}" type="presOf" srcId="{DF0EA561-BB7B-46CB-BB45-E9CC7ED81B65}" destId="{7DBAB0FE-1771-4D4C-9ACA-8A2FA1A76827}" srcOrd="0" destOrd="0" presId="urn:microsoft.com/office/officeart/2018/2/layout/IconCircleList"/>
    <dgm:cxn modelId="{35E925B7-4BA7-467F-8CC9-D50F71D05D96}" srcId="{EFD4198F-D3E2-432E-BAAB-5E3FC9A8F356}" destId="{5B330AC6-BA3C-46FB-8B89-D2682FE6F166}" srcOrd="0" destOrd="0" parTransId="{AE19F020-4731-4AAF-8413-1B752AA6A9B0}" sibTransId="{9B0C70B5-FA64-45C0-A5FA-76DD6C892581}"/>
    <dgm:cxn modelId="{22F8A5BD-8193-46ED-9BBF-7E8722CC4BD8}" type="presOf" srcId="{A27F2263-20B5-4045-AD40-5F2078B8986F}" destId="{A426386E-BC40-447A-9C84-96D5B18CF55F}" srcOrd="0" destOrd="0" presId="urn:microsoft.com/office/officeart/2018/2/layout/IconCircleList"/>
    <dgm:cxn modelId="{992ECBBD-5A0F-4A4B-B36A-9CA2B67D3701}" srcId="{EFD4198F-D3E2-432E-BAAB-5E3FC9A8F356}" destId="{1F5AA6F7-D5F3-46CA-9907-E826A2743B8B}" srcOrd="3" destOrd="0" parTransId="{0FEC3C6A-2A6C-42C9-8C2A-E69D0996A2B8}" sibTransId="{A27F2263-20B5-4045-AD40-5F2078B8986F}"/>
    <dgm:cxn modelId="{18D30EC1-D16B-4BE1-B62F-FF984C39EB01}" type="presOf" srcId="{E2E8FC5F-7565-43A0-9817-57A73DC8F909}" destId="{AF069E1A-A4BD-4E7A-9BB5-A2CF71F7A5DF}" srcOrd="0" destOrd="0" presId="urn:microsoft.com/office/officeart/2018/2/layout/IconCircleList"/>
    <dgm:cxn modelId="{035788D0-FF15-45E4-8B21-9F4FD3C2E69E}" srcId="{EFD4198F-D3E2-432E-BAAB-5E3FC9A8F356}" destId="{3C1AF5DD-2862-4938-B5E1-E625E8F151EF}" srcOrd="4" destOrd="0" parTransId="{53EA42AE-C5EB-49CE-8516-D9F461A07CEF}" sibTransId="{F971D995-F3BA-491B-9A24-B0E064729068}"/>
    <dgm:cxn modelId="{5B73CAD2-B4ED-4909-BE2E-EBB094DBC5CD}" type="presOf" srcId="{5B330AC6-BA3C-46FB-8B89-D2682FE6F166}" destId="{E85C2EF1-8124-4F4F-92CB-C9CE7869D38D}" srcOrd="0" destOrd="0" presId="urn:microsoft.com/office/officeart/2018/2/layout/IconCircleList"/>
    <dgm:cxn modelId="{F1D5CEE0-3E04-4ABA-9849-764264F788F2}" type="presOf" srcId="{DFF115E5-2C9C-41AF-953E-703FE7E04CDD}" destId="{0C8522D7-C715-4E46-91DD-16996B086A2F}" srcOrd="0" destOrd="0" presId="urn:microsoft.com/office/officeart/2018/2/layout/IconCircleList"/>
    <dgm:cxn modelId="{C7FC8902-71F4-467A-9C22-746C184BE1B9}" type="presParOf" srcId="{CEB99B58-A4C9-481E-A849-B84F55D22CBA}" destId="{AFB4DBAF-9600-44DA-9435-8DA8174E88A7}" srcOrd="0" destOrd="0" presId="urn:microsoft.com/office/officeart/2018/2/layout/IconCircleList"/>
    <dgm:cxn modelId="{5F573D0D-4886-4BCB-8EF4-72FFAF11C8A5}" type="presParOf" srcId="{AFB4DBAF-9600-44DA-9435-8DA8174E88A7}" destId="{9C03EA2E-96EF-4A7E-B0F3-CEB643C27A00}" srcOrd="0" destOrd="0" presId="urn:microsoft.com/office/officeart/2018/2/layout/IconCircleList"/>
    <dgm:cxn modelId="{EDAD3D27-A9B1-48ED-8978-F470F78789C4}" type="presParOf" srcId="{9C03EA2E-96EF-4A7E-B0F3-CEB643C27A00}" destId="{FCEDA15B-B173-48CF-A008-75A148A1CC12}" srcOrd="0" destOrd="0" presId="urn:microsoft.com/office/officeart/2018/2/layout/IconCircleList"/>
    <dgm:cxn modelId="{8D8CD478-3863-4620-B3AF-97B7E9C8DE09}" type="presParOf" srcId="{9C03EA2E-96EF-4A7E-B0F3-CEB643C27A00}" destId="{77811733-1E2F-421E-A023-E2A83FEA150E}" srcOrd="1" destOrd="0" presId="urn:microsoft.com/office/officeart/2018/2/layout/IconCircleList"/>
    <dgm:cxn modelId="{D70BAEEC-60AB-4061-A5CE-4C58A1D67A0B}" type="presParOf" srcId="{9C03EA2E-96EF-4A7E-B0F3-CEB643C27A00}" destId="{9E9C24D7-A4D2-410F-927C-8D034DA8C83A}" srcOrd="2" destOrd="0" presId="urn:microsoft.com/office/officeart/2018/2/layout/IconCircleList"/>
    <dgm:cxn modelId="{684D6BA5-97DE-4F67-B2D2-E1DD34C4AB6B}" type="presParOf" srcId="{9C03EA2E-96EF-4A7E-B0F3-CEB643C27A00}" destId="{E85C2EF1-8124-4F4F-92CB-C9CE7869D38D}" srcOrd="3" destOrd="0" presId="urn:microsoft.com/office/officeart/2018/2/layout/IconCircleList"/>
    <dgm:cxn modelId="{87AFFEC7-1F9F-4672-A0D8-4D6DB92D7519}" type="presParOf" srcId="{AFB4DBAF-9600-44DA-9435-8DA8174E88A7}" destId="{C4DB9F5E-E2D0-41B7-8370-59849AFEE809}" srcOrd="1" destOrd="0" presId="urn:microsoft.com/office/officeart/2018/2/layout/IconCircleList"/>
    <dgm:cxn modelId="{AB9B4AD9-2EEE-4BF1-B49C-EBC0E0D8B177}" type="presParOf" srcId="{AFB4DBAF-9600-44DA-9435-8DA8174E88A7}" destId="{2A5D63F9-15C7-4699-942B-C7AF2117CD6F}" srcOrd="2" destOrd="0" presId="urn:microsoft.com/office/officeart/2018/2/layout/IconCircleList"/>
    <dgm:cxn modelId="{E4E61864-B9B7-4FD3-966D-073422B6A413}" type="presParOf" srcId="{2A5D63F9-15C7-4699-942B-C7AF2117CD6F}" destId="{90B5263A-1D6A-474F-8815-CC7AE2E354D0}" srcOrd="0" destOrd="0" presId="urn:microsoft.com/office/officeart/2018/2/layout/IconCircleList"/>
    <dgm:cxn modelId="{F9A9B120-905D-4908-B6BB-B1B8B00D3545}" type="presParOf" srcId="{2A5D63F9-15C7-4699-942B-C7AF2117CD6F}" destId="{A1824251-B8DA-45CB-B375-63949C20EFF4}" srcOrd="1" destOrd="0" presId="urn:microsoft.com/office/officeart/2018/2/layout/IconCircleList"/>
    <dgm:cxn modelId="{0B782A84-BBAF-4343-A7CA-5C9D1782C31F}" type="presParOf" srcId="{2A5D63F9-15C7-4699-942B-C7AF2117CD6F}" destId="{5C98D90F-A594-426C-9D37-70712FB9D48C}" srcOrd="2" destOrd="0" presId="urn:microsoft.com/office/officeart/2018/2/layout/IconCircleList"/>
    <dgm:cxn modelId="{BE5B31C7-FBA2-48C5-9CAB-57735CE1B5FC}" type="presParOf" srcId="{2A5D63F9-15C7-4699-942B-C7AF2117CD6F}" destId="{AF069E1A-A4BD-4E7A-9BB5-A2CF71F7A5DF}" srcOrd="3" destOrd="0" presId="urn:microsoft.com/office/officeart/2018/2/layout/IconCircleList"/>
    <dgm:cxn modelId="{A3EC1850-9986-4CB1-B502-95F4BD20D6FF}" type="presParOf" srcId="{AFB4DBAF-9600-44DA-9435-8DA8174E88A7}" destId="{0C8522D7-C715-4E46-91DD-16996B086A2F}" srcOrd="3" destOrd="0" presId="urn:microsoft.com/office/officeart/2018/2/layout/IconCircleList"/>
    <dgm:cxn modelId="{7105ABC9-8CDE-4436-B0B7-61AA2C5499AE}" type="presParOf" srcId="{AFB4DBAF-9600-44DA-9435-8DA8174E88A7}" destId="{72220993-7A9C-413C-B883-9B4335136CED}" srcOrd="4" destOrd="0" presId="urn:microsoft.com/office/officeart/2018/2/layout/IconCircleList"/>
    <dgm:cxn modelId="{BA093FAB-8BFA-464D-99F7-CC5B8E5DCA75}" type="presParOf" srcId="{72220993-7A9C-413C-B883-9B4335136CED}" destId="{227302BF-F134-425B-89E2-91378B9E412E}" srcOrd="0" destOrd="0" presId="urn:microsoft.com/office/officeart/2018/2/layout/IconCircleList"/>
    <dgm:cxn modelId="{1B318796-8163-4B15-B443-EAFDCF871E73}" type="presParOf" srcId="{72220993-7A9C-413C-B883-9B4335136CED}" destId="{EBA7F9A4-D85D-4E06-BB1D-0970BA95E34B}" srcOrd="1" destOrd="0" presId="urn:microsoft.com/office/officeart/2018/2/layout/IconCircleList"/>
    <dgm:cxn modelId="{286E302E-9B7B-42D5-8DD2-9518823F4511}" type="presParOf" srcId="{72220993-7A9C-413C-B883-9B4335136CED}" destId="{7AB73348-5285-4243-B3AF-A1FEE74F9DF1}" srcOrd="2" destOrd="0" presId="urn:microsoft.com/office/officeart/2018/2/layout/IconCircleList"/>
    <dgm:cxn modelId="{0968192A-13F2-4866-9046-9DC23DB80CF0}" type="presParOf" srcId="{72220993-7A9C-413C-B883-9B4335136CED}" destId="{7CFF394F-3351-48BB-8BBA-EA335B23158C}" srcOrd="3" destOrd="0" presId="urn:microsoft.com/office/officeart/2018/2/layout/IconCircleList"/>
    <dgm:cxn modelId="{16357A1C-1D97-4845-A48D-D2BD5577DA6D}" type="presParOf" srcId="{AFB4DBAF-9600-44DA-9435-8DA8174E88A7}" destId="{7DBAB0FE-1771-4D4C-9ACA-8A2FA1A76827}" srcOrd="5" destOrd="0" presId="urn:microsoft.com/office/officeart/2018/2/layout/IconCircleList"/>
    <dgm:cxn modelId="{53C777C7-3D8F-40FF-9774-709918E0889F}" type="presParOf" srcId="{AFB4DBAF-9600-44DA-9435-8DA8174E88A7}" destId="{C7ACDE86-634B-49E8-A48E-1B4653579736}" srcOrd="6" destOrd="0" presId="urn:microsoft.com/office/officeart/2018/2/layout/IconCircleList"/>
    <dgm:cxn modelId="{87AA1A25-F367-4FB1-B6C2-651CD1141186}" type="presParOf" srcId="{C7ACDE86-634B-49E8-A48E-1B4653579736}" destId="{103555A3-9B63-4B8C-AAD4-8ACF499BB4AD}" srcOrd="0" destOrd="0" presId="urn:microsoft.com/office/officeart/2018/2/layout/IconCircleList"/>
    <dgm:cxn modelId="{06A228C9-52D7-4760-8ACA-0869709DC762}" type="presParOf" srcId="{C7ACDE86-634B-49E8-A48E-1B4653579736}" destId="{C99D2772-C60B-446D-AAEB-927DA93F6E77}" srcOrd="1" destOrd="0" presId="urn:microsoft.com/office/officeart/2018/2/layout/IconCircleList"/>
    <dgm:cxn modelId="{E8A93B4C-636B-4299-BCC3-7CC247780248}" type="presParOf" srcId="{C7ACDE86-634B-49E8-A48E-1B4653579736}" destId="{926E989A-78D6-42FE-8806-2B759CB9FD00}" srcOrd="2" destOrd="0" presId="urn:microsoft.com/office/officeart/2018/2/layout/IconCircleList"/>
    <dgm:cxn modelId="{64682CD5-6288-44F7-AF21-95CB99EBCDE0}" type="presParOf" srcId="{C7ACDE86-634B-49E8-A48E-1B4653579736}" destId="{C4F515B5-70A3-4C45-8C5E-7611B2DBB890}" srcOrd="3" destOrd="0" presId="urn:microsoft.com/office/officeart/2018/2/layout/IconCircleList"/>
    <dgm:cxn modelId="{79069F10-87E9-47E8-AA69-DCA56FFE284B}" type="presParOf" srcId="{AFB4DBAF-9600-44DA-9435-8DA8174E88A7}" destId="{A426386E-BC40-447A-9C84-96D5B18CF55F}" srcOrd="7" destOrd="0" presId="urn:microsoft.com/office/officeart/2018/2/layout/IconCircleList"/>
    <dgm:cxn modelId="{4BC4C966-D293-4E46-9A18-6631C6697ECE}" type="presParOf" srcId="{AFB4DBAF-9600-44DA-9435-8DA8174E88A7}" destId="{EF92C6E9-EDBA-4B54-A0B9-F4C7A926246A}" srcOrd="8" destOrd="0" presId="urn:microsoft.com/office/officeart/2018/2/layout/IconCircleList"/>
    <dgm:cxn modelId="{179E75D4-1C93-4A46-BBD2-A2DC94F282B6}" type="presParOf" srcId="{EF92C6E9-EDBA-4B54-A0B9-F4C7A926246A}" destId="{3C82EDBD-3964-464C-80AB-CC2E48E0C0DA}" srcOrd="0" destOrd="0" presId="urn:microsoft.com/office/officeart/2018/2/layout/IconCircleList"/>
    <dgm:cxn modelId="{2866C363-1566-477C-997F-5734F32872BC}" type="presParOf" srcId="{EF92C6E9-EDBA-4B54-A0B9-F4C7A926246A}" destId="{41F4E4D0-091E-4743-9A8A-0939E62AF6C0}" srcOrd="1" destOrd="0" presId="urn:microsoft.com/office/officeart/2018/2/layout/IconCircleList"/>
    <dgm:cxn modelId="{A309BA9B-8A35-4C28-9D28-CF3FAF126E49}" type="presParOf" srcId="{EF92C6E9-EDBA-4B54-A0B9-F4C7A926246A}" destId="{EB4A9140-9A4E-4D03-9CDC-5565CCD5BDA8}" srcOrd="2" destOrd="0" presId="urn:microsoft.com/office/officeart/2018/2/layout/IconCircleList"/>
    <dgm:cxn modelId="{2BD73081-A0FE-429A-ABCE-F8B8376A0C85}" type="presParOf" srcId="{EF92C6E9-EDBA-4B54-A0B9-F4C7A926246A}" destId="{397DBB69-166F-4786-8374-6EDA6D9EAB8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5347F-8AF0-49BA-88CD-5A20CF6D8900}">
      <dsp:nvSpPr>
        <dsp:cNvPr id="0" name=""/>
        <dsp:cNvSpPr/>
      </dsp:nvSpPr>
      <dsp:spPr>
        <a:xfrm>
          <a:off x="2832239" y="309394"/>
          <a:ext cx="1279663" cy="15037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391F9-45A5-4009-AEEC-7523AC368CA2}">
      <dsp:nvSpPr>
        <dsp:cNvPr id="0" name=""/>
        <dsp:cNvSpPr/>
      </dsp:nvSpPr>
      <dsp:spPr>
        <a:xfrm>
          <a:off x="896" y="1892448"/>
          <a:ext cx="6465951" cy="2254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b="1" kern="1200" dirty="0"/>
            <a:t>Ciudades “sostenibles”: </a:t>
          </a:r>
          <a:r>
            <a:rPr lang="es-MX" sz="2000" kern="1200" dirty="0"/>
            <a:t>Crecimiento urbano (3.3%) por migración interna pasando del 52% al 65% de población a los centros urbanos, generando presión sobre los servicios públicos, como el transporte (transito, contaminación del aire, emisiones de GEI), agua de consumo y residual, desechos sólidos, competencia entre espacios gris y verde, entre otros (CONADUR-SEGEPLAN, 2014) .   </a:t>
          </a:r>
          <a:endParaRPr lang="en-US" sz="2000" kern="1200" dirty="0"/>
        </a:p>
      </dsp:txBody>
      <dsp:txXfrm>
        <a:off x="896" y="1892448"/>
        <a:ext cx="6465951" cy="2254064"/>
      </dsp:txXfrm>
    </dsp:sp>
    <dsp:sp modelId="{9912461F-ED7E-41EF-BD58-1AA61F3DCD3B}">
      <dsp:nvSpPr>
        <dsp:cNvPr id="0" name=""/>
        <dsp:cNvSpPr/>
      </dsp:nvSpPr>
      <dsp:spPr>
        <a:xfrm>
          <a:off x="8695591" y="43084"/>
          <a:ext cx="822331" cy="11109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B893D-462C-4A6E-A280-F504171923A5}">
      <dsp:nvSpPr>
        <dsp:cNvPr id="0" name=""/>
        <dsp:cNvSpPr/>
      </dsp:nvSpPr>
      <dsp:spPr>
        <a:xfrm>
          <a:off x="6532894" y="1337571"/>
          <a:ext cx="5489237" cy="2011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b="1" kern="1200" dirty="0"/>
            <a:t>Sistema edáfico y lítico: </a:t>
          </a:r>
          <a:r>
            <a:rPr lang="es-GT" sz="2000" kern="1200" dirty="0"/>
            <a:t>La deforestación, la contaminación ambiental, la pobreza, la exclusión y la falta de políticas de conservación de suelos ha conducido a una pérdida de suelo anual, que repercute en la producción, seguridad alimentaria, aunado a una mala distribución de la tierra, en la que cerca del </a:t>
          </a:r>
          <a:r>
            <a:rPr lang="es-GT" sz="2000" b="1" kern="1200" dirty="0"/>
            <a:t>60% de los productores de consumo local se encuentran produciendo en suelos no aptos para cultivos limpios</a:t>
          </a:r>
          <a:r>
            <a:rPr lang="es-GT" sz="2000" kern="1200" dirty="0"/>
            <a:t>. Aproximadamente el 65.9% de las municipalidades han reportado degradación en los suelos de su jurisdicción </a:t>
          </a:r>
          <a:r>
            <a:rPr lang="es-MX" sz="2000" kern="1200" dirty="0"/>
            <a:t>(CONADUR-SEGEPLAN, 2014).</a:t>
          </a:r>
          <a:endParaRPr lang="en-US" sz="2000" kern="1200" dirty="0"/>
        </a:p>
      </dsp:txBody>
      <dsp:txXfrm>
        <a:off x="6532894" y="1337571"/>
        <a:ext cx="5489237" cy="2011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593D3-6554-48E8-99A8-0CF9E478E2E4}">
      <dsp:nvSpPr>
        <dsp:cNvPr id="0" name=""/>
        <dsp:cNvSpPr/>
      </dsp:nvSpPr>
      <dsp:spPr>
        <a:xfrm>
          <a:off x="454788" y="389939"/>
          <a:ext cx="1296097" cy="129609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CE3C1-C124-45B7-9696-1BF9520BBB53}">
      <dsp:nvSpPr>
        <dsp:cNvPr id="0" name=""/>
        <dsp:cNvSpPr/>
      </dsp:nvSpPr>
      <dsp:spPr>
        <a:xfrm>
          <a:off x="731006" y="666157"/>
          <a:ext cx="743662" cy="7436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C792A-DE94-4F08-B32E-2FBDDC27603F}">
      <dsp:nvSpPr>
        <dsp:cNvPr id="0" name=""/>
        <dsp:cNvSpPr/>
      </dsp:nvSpPr>
      <dsp:spPr>
        <a:xfrm>
          <a:off x="40462" y="2089739"/>
          <a:ext cx="2124750" cy="233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GT" sz="1500" kern="1200" dirty="0"/>
            <a:t>Los Recurso Naturales están disminuyendo o </a:t>
          </a:r>
          <a:r>
            <a:rPr lang="es-GT" sz="1500" b="1" kern="1200" dirty="0"/>
            <a:t>contaminándose sostenidamente </a:t>
          </a:r>
          <a:r>
            <a:rPr lang="es-GT" sz="1500" kern="1200" dirty="0"/>
            <a:t>en el tiempo</a:t>
          </a:r>
          <a:endParaRPr lang="en-US" sz="1500" kern="1200" dirty="0"/>
        </a:p>
      </dsp:txBody>
      <dsp:txXfrm>
        <a:off x="40462" y="2089739"/>
        <a:ext cx="2124750" cy="2330859"/>
      </dsp:txXfrm>
    </dsp:sp>
    <dsp:sp modelId="{89039E70-2D99-4B1C-AB87-90C6E00F3A9E}">
      <dsp:nvSpPr>
        <dsp:cNvPr id="0" name=""/>
        <dsp:cNvSpPr/>
      </dsp:nvSpPr>
      <dsp:spPr>
        <a:xfrm>
          <a:off x="2951370" y="389939"/>
          <a:ext cx="1296097" cy="129609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9D5AC-5C45-4774-8F67-0C21635CC735}">
      <dsp:nvSpPr>
        <dsp:cNvPr id="0" name=""/>
        <dsp:cNvSpPr/>
      </dsp:nvSpPr>
      <dsp:spPr>
        <a:xfrm>
          <a:off x="3227587" y="666157"/>
          <a:ext cx="743662" cy="7436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871A1-DF79-4C39-AFAA-C6A88B9B2658}">
      <dsp:nvSpPr>
        <dsp:cNvPr id="0" name=""/>
        <dsp:cNvSpPr/>
      </dsp:nvSpPr>
      <dsp:spPr>
        <a:xfrm>
          <a:off x="2537043" y="2089739"/>
          <a:ext cx="2124750" cy="233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GT" sz="1500" kern="1200" dirty="0"/>
            <a:t>El gasto y la inversión pública en el  patrimonio natural </a:t>
          </a:r>
          <a:r>
            <a:rPr lang="es-GT" sz="1500" b="1" kern="1200" dirty="0"/>
            <a:t>es insuficientes</a:t>
          </a:r>
          <a:r>
            <a:rPr lang="es-GT" sz="1500" kern="1200" dirty="0"/>
            <a:t> para regular los ritmos de agotamiento, degradación y contaminación</a:t>
          </a:r>
          <a:endParaRPr lang="en-US" sz="1500" kern="1200" dirty="0"/>
        </a:p>
      </dsp:txBody>
      <dsp:txXfrm>
        <a:off x="2537043" y="2089739"/>
        <a:ext cx="2124750" cy="2330859"/>
      </dsp:txXfrm>
    </dsp:sp>
    <dsp:sp modelId="{3739273A-D17B-4FD8-AE20-3BF1B791183A}">
      <dsp:nvSpPr>
        <dsp:cNvPr id="0" name=""/>
        <dsp:cNvSpPr/>
      </dsp:nvSpPr>
      <dsp:spPr>
        <a:xfrm>
          <a:off x="5447951" y="389939"/>
          <a:ext cx="1296097" cy="129609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E9F33-C37F-432B-9D2C-BF6299790BD1}">
      <dsp:nvSpPr>
        <dsp:cNvPr id="0" name=""/>
        <dsp:cNvSpPr/>
      </dsp:nvSpPr>
      <dsp:spPr>
        <a:xfrm>
          <a:off x="5724168" y="666157"/>
          <a:ext cx="743662" cy="7436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A603E-14DF-4C93-934C-C1D0BCB4C2A3}">
      <dsp:nvSpPr>
        <dsp:cNvPr id="0" name=""/>
        <dsp:cNvSpPr/>
      </dsp:nvSpPr>
      <dsp:spPr>
        <a:xfrm>
          <a:off x="5033625" y="2089739"/>
          <a:ext cx="2124750" cy="233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GT" sz="1500" kern="1200" dirty="0"/>
            <a:t>Los indicadores de </a:t>
          </a:r>
          <a:r>
            <a:rPr lang="es-GT" sz="1500" b="1" kern="1200" dirty="0"/>
            <a:t>agotamiento, degradación y contaminación </a:t>
          </a:r>
          <a:r>
            <a:rPr lang="es-GT" sz="1500" kern="1200" dirty="0"/>
            <a:t>ambiental crecen de manera paralela al crecimiento del PIB.</a:t>
          </a:r>
          <a:endParaRPr lang="en-US" sz="1500" kern="1200" dirty="0"/>
        </a:p>
      </dsp:txBody>
      <dsp:txXfrm>
        <a:off x="5033625" y="2089739"/>
        <a:ext cx="2124750" cy="2330859"/>
      </dsp:txXfrm>
    </dsp:sp>
    <dsp:sp modelId="{9270EE7E-B49F-44E1-9655-51EED21A4CDA}">
      <dsp:nvSpPr>
        <dsp:cNvPr id="0" name=""/>
        <dsp:cNvSpPr/>
      </dsp:nvSpPr>
      <dsp:spPr>
        <a:xfrm>
          <a:off x="7944532" y="389939"/>
          <a:ext cx="1296097" cy="129609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07186-B963-4F1F-998B-64F8060BDD40}">
      <dsp:nvSpPr>
        <dsp:cNvPr id="0" name=""/>
        <dsp:cNvSpPr/>
      </dsp:nvSpPr>
      <dsp:spPr>
        <a:xfrm>
          <a:off x="8220750" y="666157"/>
          <a:ext cx="743662" cy="7436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7FBBA-A453-4C9D-9BE6-6E2E81262E9C}">
      <dsp:nvSpPr>
        <dsp:cNvPr id="0" name=""/>
        <dsp:cNvSpPr/>
      </dsp:nvSpPr>
      <dsp:spPr>
        <a:xfrm>
          <a:off x="7530206" y="2089739"/>
          <a:ext cx="2124750" cy="233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GT" sz="1500" kern="1200" dirty="0"/>
            <a:t>El PIB debe ajustarse a la baja, al considerar  </a:t>
          </a:r>
          <a:r>
            <a:rPr lang="es-GT" sz="1500" b="1" kern="1200" dirty="0"/>
            <a:t>el crecimiento económico basado en la degradación </a:t>
          </a:r>
          <a:r>
            <a:rPr lang="es-GT" sz="1500" kern="1200" dirty="0"/>
            <a:t>de los recursos naturales</a:t>
          </a:r>
          <a:endParaRPr lang="en-US" sz="1500" kern="1200" dirty="0"/>
        </a:p>
      </dsp:txBody>
      <dsp:txXfrm>
        <a:off x="7530206" y="2089739"/>
        <a:ext cx="2124750" cy="2330859"/>
      </dsp:txXfrm>
    </dsp:sp>
    <dsp:sp modelId="{CF77D791-B0AB-4B20-BBA3-B0EF53C8B4B8}">
      <dsp:nvSpPr>
        <dsp:cNvPr id="0" name=""/>
        <dsp:cNvSpPr/>
      </dsp:nvSpPr>
      <dsp:spPr>
        <a:xfrm>
          <a:off x="10441113" y="389939"/>
          <a:ext cx="1296097" cy="129609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7203C-C6EB-43A4-83CC-696A87DABE70}">
      <dsp:nvSpPr>
        <dsp:cNvPr id="0" name=""/>
        <dsp:cNvSpPr/>
      </dsp:nvSpPr>
      <dsp:spPr>
        <a:xfrm>
          <a:off x="10717331" y="666157"/>
          <a:ext cx="743662" cy="74366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90F49-F779-42B7-9A8D-48E0F1605F65}">
      <dsp:nvSpPr>
        <dsp:cNvPr id="0" name=""/>
        <dsp:cNvSpPr/>
      </dsp:nvSpPr>
      <dsp:spPr>
        <a:xfrm>
          <a:off x="10026787" y="2089739"/>
          <a:ext cx="2124750" cy="233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GT" sz="1500" kern="1200" dirty="0"/>
            <a:t>Existen </a:t>
          </a:r>
          <a:r>
            <a:rPr lang="es-GT" sz="1500" b="1" kern="1200" dirty="0"/>
            <a:t>mejoras</a:t>
          </a:r>
          <a:r>
            <a:rPr lang="es-GT" sz="1500" kern="1200" dirty="0"/>
            <a:t> en la intensidad del uso de recursos naturales, a </a:t>
          </a:r>
          <a:r>
            <a:rPr lang="es-GT" sz="1500" b="1" kern="1200" dirty="0"/>
            <a:t>consecuencia del incremento de los precios </a:t>
          </a:r>
          <a:r>
            <a:rPr lang="es-GT" sz="1500" kern="1200" dirty="0"/>
            <a:t>y no como consecuencia de los esfuerzos deliberados por lograr mayor eficiencia</a:t>
          </a:r>
          <a:endParaRPr lang="en-US" sz="1500" kern="1200" dirty="0"/>
        </a:p>
      </dsp:txBody>
      <dsp:txXfrm>
        <a:off x="10026787" y="2089739"/>
        <a:ext cx="2124750" cy="2330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4795A-3C12-4003-BED4-A1F265D85E46}">
      <dsp:nvSpPr>
        <dsp:cNvPr id="0" name=""/>
        <dsp:cNvSpPr/>
      </dsp:nvSpPr>
      <dsp:spPr>
        <a:xfrm>
          <a:off x="3816566" y="3843595"/>
          <a:ext cx="1509048" cy="15090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D9D1C-70F0-4B14-8A69-61E5C48FA8D5}">
      <dsp:nvSpPr>
        <dsp:cNvPr id="0" name=""/>
        <dsp:cNvSpPr/>
      </dsp:nvSpPr>
      <dsp:spPr>
        <a:xfrm>
          <a:off x="708750" y="445256"/>
          <a:ext cx="4311566" cy="930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GT" sz="2000" kern="1200" dirty="0"/>
            <a:t>Guatemala es un país megadiverso, y de acuerdo con BIOFIN </a:t>
          </a:r>
          <a:r>
            <a:rPr lang="es-MX" sz="2000" kern="1200" dirty="0"/>
            <a:t>(BIOFIN-PNUD, 2016)</a:t>
          </a:r>
          <a:r>
            <a:rPr lang="es-GT" sz="2000" kern="1200" dirty="0"/>
            <a:t>: </a:t>
          </a:r>
          <a:endParaRPr lang="en-US" sz="2000" kern="1200" dirty="0"/>
        </a:p>
      </dsp:txBody>
      <dsp:txXfrm>
        <a:off x="708750" y="445256"/>
        <a:ext cx="4311566" cy="930590"/>
      </dsp:txXfrm>
    </dsp:sp>
    <dsp:sp modelId="{3FEAC943-D37B-4749-A80D-E0FC26419485}">
      <dsp:nvSpPr>
        <dsp:cNvPr id="0" name=""/>
        <dsp:cNvSpPr/>
      </dsp:nvSpPr>
      <dsp:spPr>
        <a:xfrm>
          <a:off x="520119" y="2053327"/>
          <a:ext cx="4311566" cy="1578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En el período 2010-2014, el presupuesto que el país dedica a Biodiversidad fue de USD 53.65 millones.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b="0" kern="1200" dirty="0"/>
            <a:t>Con base en el gasto que se hace en biodiversidad y los costos de conservación </a:t>
          </a:r>
          <a:r>
            <a:rPr lang="es-GT" sz="1600" kern="1200" dirty="0"/>
            <a:t>se estimó que para el período 2016 – 2022 la </a:t>
          </a:r>
          <a:r>
            <a:rPr lang="es-GT" sz="1600" b="1" kern="1200" dirty="0"/>
            <a:t>brecha financiera </a:t>
          </a:r>
          <a:r>
            <a:rPr lang="es-GT" sz="1600" kern="1200" dirty="0"/>
            <a:t>en biodiversidad es de USD 52.6 millones.</a:t>
          </a:r>
          <a:endParaRPr lang="en-US" sz="1600" kern="1200" dirty="0"/>
        </a:p>
      </dsp:txBody>
      <dsp:txXfrm>
        <a:off x="520119" y="2053327"/>
        <a:ext cx="4311566" cy="1578499"/>
      </dsp:txXfrm>
    </dsp:sp>
    <dsp:sp modelId="{804D4A38-008A-4BDB-ABA0-10EB32803C48}">
      <dsp:nvSpPr>
        <dsp:cNvPr id="0" name=""/>
        <dsp:cNvSpPr/>
      </dsp:nvSpPr>
      <dsp:spPr>
        <a:xfrm>
          <a:off x="10298634" y="0"/>
          <a:ext cx="1509048" cy="15090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35B6D-598B-4F2B-B2CF-85D70550303E}">
      <dsp:nvSpPr>
        <dsp:cNvPr id="0" name=""/>
        <dsp:cNvSpPr/>
      </dsp:nvSpPr>
      <dsp:spPr>
        <a:xfrm>
          <a:off x="5807264" y="325314"/>
          <a:ext cx="4311566" cy="930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GT" sz="2000" kern="1200" dirty="0"/>
            <a:t>En términos del Cambio Climático </a:t>
          </a:r>
          <a:r>
            <a:rPr lang="es-MX" sz="2000" kern="1200" dirty="0"/>
            <a:t>(BIOFIN-PNUD, 2018): </a:t>
          </a:r>
          <a:endParaRPr lang="en-US" sz="2000" kern="1200" dirty="0"/>
        </a:p>
      </dsp:txBody>
      <dsp:txXfrm>
        <a:off x="5807264" y="325314"/>
        <a:ext cx="4311566" cy="930590"/>
      </dsp:txXfrm>
    </dsp:sp>
    <dsp:sp modelId="{B7416C19-E9D4-4A12-98E6-6D69A2D899E6}">
      <dsp:nvSpPr>
        <dsp:cNvPr id="0" name=""/>
        <dsp:cNvSpPr/>
      </dsp:nvSpPr>
      <dsp:spPr>
        <a:xfrm>
          <a:off x="5777945" y="1371667"/>
          <a:ext cx="5850537" cy="3768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Con base al gasto recurrente ya financiado y los costos del PANCC para el periodo 2018 – 2030, la brecha financiera en Cambio Climático se estimó en USD 16,552.92 millones.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600" b="1" kern="1200" dirty="0"/>
            <a:t>Adaptación</a:t>
          </a:r>
          <a:r>
            <a:rPr lang="es-GT" sz="1600" kern="1200" dirty="0"/>
            <a:t>:  En el periodo 2014 – 2017 el gasto promedio para el componente de adaptación fue USD 116.40 millones (30%). </a:t>
          </a:r>
          <a:r>
            <a:rPr lang="es-GT" sz="1600" b="0" u="sng" kern="1200" dirty="0"/>
            <a:t>El gasto promedio del sector público </a:t>
          </a:r>
          <a:r>
            <a:rPr lang="es-GT" sz="1600" b="0" kern="1200" dirty="0"/>
            <a:t>(gobierno central) fue USD 57.11 millones (15%). Y el </a:t>
          </a:r>
          <a:r>
            <a:rPr lang="es-GT" sz="1600" b="0" u="sng" kern="1200" dirty="0"/>
            <a:t>gasto promedio del sector privado</a:t>
          </a:r>
          <a:r>
            <a:rPr lang="es-GT" sz="1600" b="1" u="sng" kern="1200" dirty="0"/>
            <a:t> </a:t>
          </a:r>
          <a:r>
            <a:rPr lang="es-GT" sz="1600" kern="1200" dirty="0"/>
            <a:t>fue USD 59.29 millones (15%). El gasto promedio de cooperación internacional para el periodo 2014-2017 fue USD 17.35 millones.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600" b="1" kern="1200" dirty="0"/>
            <a:t>Mitigación:</a:t>
          </a:r>
          <a:r>
            <a:rPr lang="es-GT" sz="1600" kern="1200" dirty="0"/>
            <a:t> En el periodo 2014 – 2017 el gasto promedio para el componente de adaptación fue: USD 392.09 millones (70%). </a:t>
          </a:r>
          <a:r>
            <a:rPr lang="es-GT" sz="1600" u="sng" kern="1200" dirty="0"/>
            <a:t>El gasto promedio del sector público</a:t>
          </a:r>
          <a:r>
            <a:rPr lang="es-GT" sz="1600" kern="1200" dirty="0"/>
            <a:t> (gobierno central) fue USD 26.55 millones (6%). Y el </a:t>
          </a:r>
          <a:r>
            <a:rPr lang="es-GT" sz="1600" u="sng" kern="1200" dirty="0"/>
            <a:t>gasto promedio del sector privado </a:t>
          </a:r>
          <a:r>
            <a:rPr lang="es-GT" sz="1600" kern="1200" dirty="0"/>
            <a:t>fue USD 365.54 millones (64%). El gasto promedio de cooperación internacional para el periodo 2014-2017 fue USD 3.92 millones. </a:t>
          </a:r>
          <a:endParaRPr lang="en-US" sz="1600" kern="1200" dirty="0"/>
        </a:p>
      </dsp:txBody>
      <dsp:txXfrm>
        <a:off x="5777945" y="1371667"/>
        <a:ext cx="5850537" cy="37682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826D6-2DEE-40E6-8D81-3AD1A7B5D0BC}">
      <dsp:nvSpPr>
        <dsp:cNvPr id="0" name=""/>
        <dsp:cNvSpPr/>
      </dsp:nvSpPr>
      <dsp:spPr>
        <a:xfrm>
          <a:off x="185380" y="2861"/>
          <a:ext cx="1943924" cy="11663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kern="1200" dirty="0"/>
            <a:t>Hacia una función pública, legitima y eficaz</a:t>
          </a:r>
        </a:p>
      </dsp:txBody>
      <dsp:txXfrm>
        <a:off x="185380" y="2861"/>
        <a:ext cx="1943924" cy="1166354"/>
      </dsp:txXfrm>
    </dsp:sp>
    <dsp:sp modelId="{45232C6B-8964-449E-AEDE-048E6E3ABA97}">
      <dsp:nvSpPr>
        <dsp:cNvPr id="0" name=""/>
        <dsp:cNvSpPr/>
      </dsp:nvSpPr>
      <dsp:spPr>
        <a:xfrm>
          <a:off x="2323698" y="2861"/>
          <a:ext cx="1943924" cy="11663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kern="1200" dirty="0"/>
            <a:t>Desarrollo social </a:t>
          </a:r>
        </a:p>
      </dsp:txBody>
      <dsp:txXfrm>
        <a:off x="2323698" y="2861"/>
        <a:ext cx="1943924" cy="1166354"/>
      </dsp:txXfrm>
    </dsp:sp>
    <dsp:sp modelId="{E2C425E1-FAEB-4BF3-B168-1869A769FC6C}">
      <dsp:nvSpPr>
        <dsp:cNvPr id="0" name=""/>
        <dsp:cNvSpPr/>
      </dsp:nvSpPr>
      <dsp:spPr>
        <a:xfrm>
          <a:off x="4462015" y="2861"/>
          <a:ext cx="1943924" cy="11663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kern="1200" dirty="0"/>
            <a:t>Protección, asistencia y seguridad social</a:t>
          </a:r>
        </a:p>
      </dsp:txBody>
      <dsp:txXfrm>
        <a:off x="4462015" y="2861"/>
        <a:ext cx="1943924" cy="1166354"/>
      </dsp:txXfrm>
    </dsp:sp>
    <dsp:sp modelId="{3CBC2B50-0216-4C38-87CF-395F87E01F26}">
      <dsp:nvSpPr>
        <dsp:cNvPr id="0" name=""/>
        <dsp:cNvSpPr/>
      </dsp:nvSpPr>
      <dsp:spPr>
        <a:xfrm>
          <a:off x="185380" y="1363608"/>
          <a:ext cx="1943924" cy="11663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kern="1200" dirty="0"/>
            <a:t>Lucha contra la desnutrición y malnutrición</a:t>
          </a:r>
        </a:p>
      </dsp:txBody>
      <dsp:txXfrm>
        <a:off x="185380" y="1363608"/>
        <a:ext cx="1943924" cy="1166354"/>
      </dsp:txXfrm>
    </dsp:sp>
    <dsp:sp modelId="{F9DE4C64-72E4-4A44-984B-27D8868D58F5}">
      <dsp:nvSpPr>
        <dsp:cNvPr id="0" name=""/>
        <dsp:cNvSpPr/>
      </dsp:nvSpPr>
      <dsp:spPr>
        <a:xfrm>
          <a:off x="2323698" y="1363608"/>
          <a:ext cx="1943924" cy="11663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kern="1200" dirty="0"/>
            <a:t>La infraestructura económica para el buen vivir</a:t>
          </a:r>
        </a:p>
      </dsp:txBody>
      <dsp:txXfrm>
        <a:off x="2323698" y="1363608"/>
        <a:ext cx="1943924" cy="1166354"/>
      </dsp:txXfrm>
    </dsp:sp>
    <dsp:sp modelId="{8F4A6B64-FF94-49CE-9CDD-56DE8DE1EDBD}">
      <dsp:nvSpPr>
        <dsp:cNvPr id="0" name=""/>
        <dsp:cNvSpPr/>
      </dsp:nvSpPr>
      <dsp:spPr>
        <a:xfrm>
          <a:off x="4462015" y="1363608"/>
          <a:ext cx="1943924" cy="11663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Avanzando para disminuir la brecha digital con tecnología e innovación</a:t>
          </a:r>
        </a:p>
      </dsp:txBody>
      <dsp:txXfrm>
        <a:off x="4462015" y="1363608"/>
        <a:ext cx="1943924" cy="1166354"/>
      </dsp:txXfrm>
    </dsp:sp>
    <dsp:sp modelId="{0C67FCAC-AB0E-41AC-B1B6-3F02463E02BE}">
      <dsp:nvSpPr>
        <dsp:cNvPr id="0" name=""/>
        <dsp:cNvSpPr/>
      </dsp:nvSpPr>
      <dsp:spPr>
        <a:xfrm>
          <a:off x="185380" y="2724355"/>
          <a:ext cx="1943924" cy="11663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kern="1200" dirty="0"/>
            <a:t>Seguridad democrática en un país para vivir</a:t>
          </a:r>
        </a:p>
      </dsp:txBody>
      <dsp:txXfrm>
        <a:off x="185380" y="2724355"/>
        <a:ext cx="1943924" cy="1166354"/>
      </dsp:txXfrm>
    </dsp:sp>
    <dsp:sp modelId="{8E81220A-57F4-4FCA-ADAF-FF36548E14B0}">
      <dsp:nvSpPr>
        <dsp:cNvPr id="0" name=""/>
        <dsp:cNvSpPr/>
      </dsp:nvSpPr>
      <dsp:spPr>
        <a:xfrm>
          <a:off x="2323698" y="2724355"/>
          <a:ext cx="1943924" cy="1166354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chemeClr val="accent4">
                  <a:lumMod val="40000"/>
                  <a:lumOff val="60000"/>
                </a:schemeClr>
              </a:solidFill>
            </a:rPr>
            <a:t>CUIDADO DE LA NATURALEZA</a:t>
          </a:r>
        </a:p>
      </dsp:txBody>
      <dsp:txXfrm>
        <a:off x="2323698" y="2724355"/>
        <a:ext cx="1943924" cy="1166354"/>
      </dsp:txXfrm>
    </dsp:sp>
    <dsp:sp modelId="{AACD1AD6-0AEF-4092-A79D-AED64DA05719}">
      <dsp:nvSpPr>
        <dsp:cNvPr id="0" name=""/>
        <dsp:cNvSpPr/>
      </dsp:nvSpPr>
      <dsp:spPr>
        <a:xfrm>
          <a:off x="4462015" y="2724355"/>
          <a:ext cx="1943924" cy="11663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Una </a:t>
          </a:r>
          <a:r>
            <a:rPr lang="en-US" sz="1800" kern="1200" dirty="0" err="1"/>
            <a:t>ciudadanía</a:t>
          </a:r>
          <a:r>
            <a:rPr lang="en-US" sz="1800" kern="1200" dirty="0"/>
            <a:t> sin </a:t>
          </a:r>
          <a:r>
            <a:rPr lang="en-US" sz="1800" kern="1200" dirty="0" err="1"/>
            <a:t>fronteras</a:t>
          </a:r>
          <a:endParaRPr lang="en-US" sz="1800" kern="1200" dirty="0"/>
        </a:p>
      </dsp:txBody>
      <dsp:txXfrm>
        <a:off x="4462015" y="2724355"/>
        <a:ext cx="1943924" cy="1166354"/>
      </dsp:txXfrm>
    </dsp:sp>
    <dsp:sp modelId="{8E9FDC65-570E-4B3F-91E4-8EF34FA279CA}">
      <dsp:nvSpPr>
        <dsp:cNvPr id="0" name=""/>
        <dsp:cNvSpPr/>
      </dsp:nvSpPr>
      <dsp:spPr>
        <a:xfrm>
          <a:off x="2323698" y="4085103"/>
          <a:ext cx="1943924" cy="11663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Construyendo</a:t>
          </a:r>
          <a:r>
            <a:rPr lang="en-US" sz="1800" kern="1200" dirty="0"/>
            <a:t> las bases para un nuevo </a:t>
          </a:r>
          <a:r>
            <a:rPr lang="en-US" sz="1800" kern="1200" dirty="0" err="1"/>
            <a:t>contrato</a:t>
          </a:r>
          <a:r>
            <a:rPr lang="en-US" sz="1800" kern="1200" dirty="0"/>
            <a:t> social</a:t>
          </a:r>
        </a:p>
      </dsp:txBody>
      <dsp:txXfrm>
        <a:off x="2323698" y="4085103"/>
        <a:ext cx="1943924" cy="11663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F9CBF-7735-4B0B-BAD1-540DE9A2AAE1}">
      <dsp:nvSpPr>
        <dsp:cNvPr id="0" name=""/>
        <dsp:cNvSpPr/>
      </dsp:nvSpPr>
      <dsp:spPr>
        <a:xfrm>
          <a:off x="165011" y="518055"/>
          <a:ext cx="1570380" cy="157038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0AA26-9C5D-4D41-9E9A-A84B26B8EDBD}">
      <dsp:nvSpPr>
        <dsp:cNvPr id="0" name=""/>
        <dsp:cNvSpPr/>
      </dsp:nvSpPr>
      <dsp:spPr>
        <a:xfrm>
          <a:off x="494791" y="847835"/>
          <a:ext cx="910820" cy="9108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74725-912A-4EFD-9760-D491BDBB9C5D}">
      <dsp:nvSpPr>
        <dsp:cNvPr id="0" name=""/>
        <dsp:cNvSpPr/>
      </dsp:nvSpPr>
      <dsp:spPr>
        <a:xfrm>
          <a:off x="2071901" y="518055"/>
          <a:ext cx="3701610" cy="157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 dirty="0"/>
            <a:t>Conservación de suelos.</a:t>
          </a:r>
        </a:p>
      </dsp:txBody>
      <dsp:txXfrm>
        <a:off x="2071901" y="518055"/>
        <a:ext cx="3701610" cy="1570380"/>
      </dsp:txXfrm>
    </dsp:sp>
    <dsp:sp modelId="{3B17E0DB-03DF-4045-A020-6975075C2D4B}">
      <dsp:nvSpPr>
        <dsp:cNvPr id="0" name=""/>
        <dsp:cNvSpPr/>
      </dsp:nvSpPr>
      <dsp:spPr>
        <a:xfrm>
          <a:off x="6418488" y="518055"/>
          <a:ext cx="1570380" cy="157038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353CA-1896-4535-8C85-D923BBD4B858}">
      <dsp:nvSpPr>
        <dsp:cNvPr id="0" name=""/>
        <dsp:cNvSpPr/>
      </dsp:nvSpPr>
      <dsp:spPr>
        <a:xfrm>
          <a:off x="6748268" y="847835"/>
          <a:ext cx="910820" cy="9108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FEC30-169E-41F4-BE78-AEF65EB0184C}">
      <dsp:nvSpPr>
        <dsp:cNvPr id="0" name=""/>
        <dsp:cNvSpPr/>
      </dsp:nvSpPr>
      <dsp:spPr>
        <a:xfrm>
          <a:off x="8325378" y="518055"/>
          <a:ext cx="3701610" cy="157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/>
            <a:t>Desechos sólidos y líquidos. </a:t>
          </a:r>
        </a:p>
      </dsp:txBody>
      <dsp:txXfrm>
        <a:off x="8325378" y="518055"/>
        <a:ext cx="3701610" cy="1570380"/>
      </dsp:txXfrm>
    </dsp:sp>
    <dsp:sp modelId="{9082E9F1-4487-4E23-8624-7560187DE014}">
      <dsp:nvSpPr>
        <dsp:cNvPr id="0" name=""/>
        <dsp:cNvSpPr/>
      </dsp:nvSpPr>
      <dsp:spPr>
        <a:xfrm>
          <a:off x="165011" y="2943939"/>
          <a:ext cx="1570380" cy="157038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9CB8B-0274-4D2F-8361-9BEB5EA26BA3}">
      <dsp:nvSpPr>
        <dsp:cNvPr id="0" name=""/>
        <dsp:cNvSpPr/>
      </dsp:nvSpPr>
      <dsp:spPr>
        <a:xfrm>
          <a:off x="494791" y="3273719"/>
          <a:ext cx="910820" cy="9108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F603A-10B2-43DF-85D0-B0403687B63B}">
      <dsp:nvSpPr>
        <dsp:cNvPr id="0" name=""/>
        <dsp:cNvSpPr/>
      </dsp:nvSpPr>
      <dsp:spPr>
        <a:xfrm>
          <a:off x="2071901" y="2943939"/>
          <a:ext cx="3701610" cy="157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/>
            <a:t>Políticas y planes de cambio climático y de reducción de riesgo de desastres.</a:t>
          </a:r>
        </a:p>
      </dsp:txBody>
      <dsp:txXfrm>
        <a:off x="2071901" y="2943939"/>
        <a:ext cx="3701610" cy="1570380"/>
      </dsp:txXfrm>
    </dsp:sp>
    <dsp:sp modelId="{FB911D4A-5E35-4AE7-BBB2-7F147FA77B1B}">
      <dsp:nvSpPr>
        <dsp:cNvPr id="0" name=""/>
        <dsp:cNvSpPr/>
      </dsp:nvSpPr>
      <dsp:spPr>
        <a:xfrm>
          <a:off x="6418488" y="2943939"/>
          <a:ext cx="1570380" cy="157038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4098B-75D1-474D-9A0E-E74700CE49A1}">
      <dsp:nvSpPr>
        <dsp:cNvPr id="0" name=""/>
        <dsp:cNvSpPr/>
      </dsp:nvSpPr>
      <dsp:spPr>
        <a:xfrm>
          <a:off x="6748268" y="3273719"/>
          <a:ext cx="910820" cy="9108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D3B39-CFAD-413E-A908-E3AF96B880CC}">
      <dsp:nvSpPr>
        <dsp:cNvPr id="0" name=""/>
        <dsp:cNvSpPr/>
      </dsp:nvSpPr>
      <dsp:spPr>
        <a:xfrm>
          <a:off x="8325378" y="2943939"/>
          <a:ext cx="3701610" cy="157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 dirty="0"/>
            <a:t>Ecosistemas naturales, reforestación, protección de cuencas, mantenimiento del balance hídrico, reducción de desastres por deslaves y erosión de suelos y la conservación de la biodiversidad.</a:t>
          </a:r>
        </a:p>
      </dsp:txBody>
      <dsp:txXfrm>
        <a:off x="8325378" y="2943939"/>
        <a:ext cx="3701610" cy="1570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DA15B-B173-48CF-A008-75A148A1CC12}">
      <dsp:nvSpPr>
        <dsp:cNvPr id="0" name=""/>
        <dsp:cNvSpPr/>
      </dsp:nvSpPr>
      <dsp:spPr>
        <a:xfrm>
          <a:off x="76087" y="1044735"/>
          <a:ext cx="1043700" cy="10437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11733-1E2F-421E-A023-E2A83FEA150E}">
      <dsp:nvSpPr>
        <dsp:cNvPr id="0" name=""/>
        <dsp:cNvSpPr/>
      </dsp:nvSpPr>
      <dsp:spPr>
        <a:xfrm>
          <a:off x="295264" y="1263912"/>
          <a:ext cx="605346" cy="6053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C2EF1-8124-4F4F-92CB-C9CE7869D38D}">
      <dsp:nvSpPr>
        <dsp:cNvPr id="0" name=""/>
        <dsp:cNvSpPr/>
      </dsp:nvSpPr>
      <dsp:spPr>
        <a:xfrm>
          <a:off x="1343437" y="1044735"/>
          <a:ext cx="2460150" cy="104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 dirty="0"/>
            <a:t>Inversión en infraestructura por almacenamiento de agua. </a:t>
          </a:r>
        </a:p>
      </dsp:txBody>
      <dsp:txXfrm>
        <a:off x="1343437" y="1044735"/>
        <a:ext cx="2460150" cy="1043700"/>
      </dsp:txXfrm>
    </dsp:sp>
    <dsp:sp modelId="{90B5263A-1D6A-474F-8815-CC7AE2E354D0}">
      <dsp:nvSpPr>
        <dsp:cNvPr id="0" name=""/>
        <dsp:cNvSpPr/>
      </dsp:nvSpPr>
      <dsp:spPr>
        <a:xfrm>
          <a:off x="4232249" y="1044735"/>
          <a:ext cx="1043700" cy="10437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24251-B8DA-45CB-B375-63949C20EFF4}">
      <dsp:nvSpPr>
        <dsp:cNvPr id="0" name=""/>
        <dsp:cNvSpPr/>
      </dsp:nvSpPr>
      <dsp:spPr>
        <a:xfrm>
          <a:off x="4451426" y="1263912"/>
          <a:ext cx="605346" cy="6053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69E1A-A4BD-4E7A-9BB5-A2CF71F7A5DF}">
      <dsp:nvSpPr>
        <dsp:cNvPr id="0" name=""/>
        <dsp:cNvSpPr/>
      </dsp:nvSpPr>
      <dsp:spPr>
        <a:xfrm>
          <a:off x="5499600" y="1044735"/>
          <a:ext cx="2460150" cy="104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/>
            <a:t>Territorios, ciudades, municipios y ecosistemas resilientes. </a:t>
          </a:r>
        </a:p>
      </dsp:txBody>
      <dsp:txXfrm>
        <a:off x="5499600" y="1044735"/>
        <a:ext cx="2460150" cy="1043700"/>
      </dsp:txXfrm>
    </dsp:sp>
    <dsp:sp modelId="{227302BF-F134-425B-89E2-91378B9E412E}">
      <dsp:nvSpPr>
        <dsp:cNvPr id="0" name=""/>
        <dsp:cNvSpPr/>
      </dsp:nvSpPr>
      <dsp:spPr>
        <a:xfrm>
          <a:off x="8388412" y="1044735"/>
          <a:ext cx="1043700" cy="10437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7F9A4-D85D-4E06-BB1D-0970BA95E34B}">
      <dsp:nvSpPr>
        <dsp:cNvPr id="0" name=""/>
        <dsp:cNvSpPr/>
      </dsp:nvSpPr>
      <dsp:spPr>
        <a:xfrm>
          <a:off x="8607589" y="1263912"/>
          <a:ext cx="605346" cy="6053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F394F-3351-48BB-8BBA-EA335B23158C}">
      <dsp:nvSpPr>
        <dsp:cNvPr id="0" name=""/>
        <dsp:cNvSpPr/>
      </dsp:nvSpPr>
      <dsp:spPr>
        <a:xfrm>
          <a:off x="9655762" y="1044735"/>
          <a:ext cx="2460150" cy="104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/>
            <a:t>Marco regulatorio ambiental. </a:t>
          </a:r>
        </a:p>
      </dsp:txBody>
      <dsp:txXfrm>
        <a:off x="9655762" y="1044735"/>
        <a:ext cx="2460150" cy="1043700"/>
      </dsp:txXfrm>
    </dsp:sp>
    <dsp:sp modelId="{103555A3-9B63-4B8C-AAD4-8ACF499BB4AD}">
      <dsp:nvSpPr>
        <dsp:cNvPr id="0" name=""/>
        <dsp:cNvSpPr/>
      </dsp:nvSpPr>
      <dsp:spPr>
        <a:xfrm>
          <a:off x="76087" y="2943939"/>
          <a:ext cx="1043700" cy="10437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D2772-C60B-446D-AAEB-927DA93F6E77}">
      <dsp:nvSpPr>
        <dsp:cNvPr id="0" name=""/>
        <dsp:cNvSpPr/>
      </dsp:nvSpPr>
      <dsp:spPr>
        <a:xfrm>
          <a:off x="295264" y="3163116"/>
          <a:ext cx="605346" cy="6053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515B5-70A3-4C45-8C5E-7611B2DBB890}">
      <dsp:nvSpPr>
        <dsp:cNvPr id="0" name=""/>
        <dsp:cNvSpPr/>
      </dsp:nvSpPr>
      <dsp:spPr>
        <a:xfrm>
          <a:off x="1343437" y="2943939"/>
          <a:ext cx="2460150" cy="104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/>
            <a:t>Información ambiental. </a:t>
          </a:r>
        </a:p>
      </dsp:txBody>
      <dsp:txXfrm>
        <a:off x="1343437" y="2943939"/>
        <a:ext cx="2460150" cy="1043700"/>
      </dsp:txXfrm>
    </dsp:sp>
    <dsp:sp modelId="{3C82EDBD-3964-464C-80AB-CC2E48E0C0DA}">
      <dsp:nvSpPr>
        <dsp:cNvPr id="0" name=""/>
        <dsp:cNvSpPr/>
      </dsp:nvSpPr>
      <dsp:spPr>
        <a:xfrm>
          <a:off x="4232249" y="2943939"/>
          <a:ext cx="1043700" cy="10437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4E4D0-091E-4743-9A8A-0939E62AF6C0}">
      <dsp:nvSpPr>
        <dsp:cNvPr id="0" name=""/>
        <dsp:cNvSpPr/>
      </dsp:nvSpPr>
      <dsp:spPr>
        <a:xfrm>
          <a:off x="4451426" y="3163116"/>
          <a:ext cx="605346" cy="60534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DBB69-166F-4786-8374-6EDA6D9EAB81}">
      <dsp:nvSpPr>
        <dsp:cNvPr id="0" name=""/>
        <dsp:cNvSpPr/>
      </dsp:nvSpPr>
      <dsp:spPr>
        <a:xfrm>
          <a:off x="5499600" y="2943939"/>
          <a:ext cx="2460150" cy="104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/>
            <a:t>Participación de pueblos indígenas. </a:t>
          </a:r>
        </a:p>
      </dsp:txBody>
      <dsp:txXfrm>
        <a:off x="5499600" y="2943939"/>
        <a:ext cx="2460150" cy="1043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AA71F54-6E44-B5B3-AFC3-E35D80F56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FE17ED-521C-D1B9-59B9-E5B33EF8AB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762A0-76B6-DF47-BC78-2330CB1AF50B}" type="datetimeFigureOut">
              <a:rPr lang="es-GT" smtClean="0"/>
              <a:t>13/06/24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14EC6E-90A1-6588-FFD7-A9D3C26D64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6A9D61-AFD4-BADC-B4F9-4FAAA7C4CC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5DF41-7484-9D4F-9446-9C5FA06F90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5629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67E5D-BAFD-3A4B-8D15-D1DD9EB5786F}" type="datetimeFigureOut">
              <a:rPr lang="es-GT" smtClean="0"/>
              <a:t>13/06/24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35F8A-63FD-8B46-82DB-15B9A3FFB50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452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00C66-0F27-4524-9FDB-16E95D70D261}" type="slidenum">
              <a:rPr lang="es-GT" smtClean="0"/>
              <a:t>19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1510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C26AE-387A-9AB9-2A95-86BDB792B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E01C6F-6D79-014B-9022-D49F00870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714E43-47D6-F7C5-14BD-F1388FAEC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0F9A-E83C-754A-8EA1-9DC761BD9DC7}" type="datetimeFigureOut">
              <a:rPr lang="es-GT" smtClean="0"/>
              <a:t>13/06/24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BCDB39-6BC9-CC74-2EC9-CFA02B6E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7D4683-9AD9-AB8D-D8D2-67DE0544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697B-F58C-734F-B857-A762A8B9FE44}" type="slidenum">
              <a:rPr lang="es-GT" smtClean="0"/>
              <a:t>‹Nº›</a:t>
            </a:fld>
            <a:endParaRPr lang="es-GT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20377CC-94E5-06CB-5D8A-818208706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3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68A8C78-80B4-CE34-F41E-EC30979CF3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4"/>
          <a:stretch/>
        </p:blipFill>
        <p:spPr>
          <a:xfrm>
            <a:off x="0" y="-15875"/>
            <a:ext cx="12192000" cy="6873875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DC004-3A26-8951-02CF-2E653F62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0F9A-E83C-754A-8EA1-9DC761BD9DC7}" type="datetimeFigureOut">
              <a:rPr lang="es-GT" smtClean="0"/>
              <a:t>13/06/24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2A35-5E08-D9A3-0D3A-BC6F8B0A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0978B3-6DEB-2362-52C0-4F6C9046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697B-F58C-734F-B857-A762A8B9FE44}" type="slidenum">
              <a:rPr lang="es-GT" smtClean="0"/>
              <a:t>‹Nº›</a:t>
            </a:fld>
            <a:endParaRPr lang="es-GT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5801995-CF37-7530-3C0D-618A4C54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8320"/>
            <a:ext cx="10515600" cy="61309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GT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93AC83E-82F2-E742-C55C-C7E025E7E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7609"/>
            <a:ext cx="10515600" cy="328136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3944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E1CBA-0C27-AAA4-3A3D-A3C22C79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4C4E36-BAFF-ED80-4F69-5C9C8965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F1C492-F056-E51F-8457-39DF5EA5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B460-90C5-43C3-85B8-9C87081DD96C}" type="datetimeFigureOut">
              <a:rPr lang="es-GT" smtClean="0"/>
              <a:t>13/06/24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A04237-C648-9A9B-FE8E-96C96BE1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47097C-3234-E0F6-2D50-ECAA3BD0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2DDD-6E82-4675-B5B1-0178CE9490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4836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EA8FC-E199-BAF4-FFB3-0E7A8DC6F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738F16-0C74-C951-332E-FA79DC602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5B6FEF-138D-AEB7-15B3-650CF4746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4C38DE-8B75-AF02-E82F-CC48A684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B460-90C5-43C3-85B8-9C87081DD96C}" type="datetimeFigureOut">
              <a:rPr lang="es-GT" smtClean="0"/>
              <a:t>13/06/24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080B9E-9DB4-D23B-95D5-4709D1D1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1777C5-FE5C-454D-F26B-F617F036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2DDD-6E82-4675-B5B1-0178CE9490C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5781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9286DF-44B8-9360-C731-565F15EF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D1A0FD-85F6-240F-5E4E-3F181A88A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F3A4C-B826-D8E2-C754-2459D2482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0F9A-E83C-754A-8EA1-9DC761BD9DC7}" type="datetimeFigureOut">
              <a:rPr lang="es-GT" smtClean="0"/>
              <a:t>13/06/24</a:t>
            </a:fld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976098-B796-CFDF-3969-B59D9F8C7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697B-F58C-734F-B857-A762A8B9FE44}" type="slidenum">
              <a:rPr lang="es-GT" smtClean="0"/>
              <a:t>‹Nº›</a:t>
            </a:fld>
            <a:endParaRPr lang="es-GT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DCAF2DB-6742-B1E2-D155-EDD7C9395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9227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1999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67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298FB-95D4-C689-E7E1-5B028EDC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Content Placeholder 14" descr="A brown and white infographic with text and pictures&#10;&#10;Description automatically generated with medium confidence">
            <a:extLst>
              <a:ext uri="{FF2B5EF4-FFF2-40B4-BE49-F238E27FC236}">
                <a16:creationId xmlns:a16="http://schemas.microsoft.com/office/drawing/2014/main" id="{954763CF-F616-CDB5-062A-05A468E668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3441" y="834777"/>
            <a:ext cx="6901156" cy="5305074"/>
          </a:xfrm>
        </p:spPr>
      </p:pic>
      <p:pic>
        <p:nvPicPr>
          <p:cNvPr id="17" name="Content Placeholder 16" descr="A yellow and black informational chart&#10;&#10;Description automatically generated with medium confidence">
            <a:extLst>
              <a:ext uri="{FF2B5EF4-FFF2-40B4-BE49-F238E27FC236}">
                <a16:creationId xmlns:a16="http://schemas.microsoft.com/office/drawing/2014/main" id="{2375E3C9-31A9-0F02-392F-487F3E4CDD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1"/>
          <a:stretch/>
        </p:blipFill>
        <p:spPr>
          <a:xfrm>
            <a:off x="5953539" y="834777"/>
            <a:ext cx="6055322" cy="5341135"/>
          </a:xfrm>
        </p:spPr>
      </p:pic>
    </p:spTree>
    <p:extLst>
      <p:ext uri="{BB962C8B-B14F-4D97-AF65-F5344CB8AC3E}">
        <p14:creationId xmlns:p14="http://schemas.microsoft.com/office/powerpoint/2010/main" val="269929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939242-5619-383A-08F3-86B08A4D9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28600" y="2872899"/>
            <a:ext cx="5351106" cy="3320668"/>
          </a:xfr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US" sz="2500" dirty="0"/>
              <a:t>El </a:t>
            </a:r>
            <a:r>
              <a:rPr lang="en-US" sz="2500" dirty="0" err="1"/>
              <a:t>fenómeno</a:t>
            </a:r>
            <a:r>
              <a:rPr lang="en-US" sz="2500" dirty="0"/>
              <a:t> Niño se está </a:t>
            </a:r>
            <a:r>
              <a:rPr lang="en-US" sz="2500" dirty="0" err="1"/>
              <a:t>debilitando</a:t>
            </a:r>
            <a:r>
              <a:rPr lang="en-US" sz="2500" dirty="0"/>
              <a:t>, </a:t>
            </a:r>
            <a:r>
              <a:rPr lang="en-US" sz="2500" dirty="0" err="1"/>
              <a:t>estamos</a:t>
            </a:r>
            <a:r>
              <a:rPr lang="en-US" sz="2500" dirty="0"/>
              <a:t> </a:t>
            </a:r>
            <a:r>
              <a:rPr lang="en-US" sz="2500" dirty="0" err="1"/>
              <a:t>en</a:t>
            </a:r>
            <a:r>
              <a:rPr lang="en-US" sz="2500" dirty="0"/>
              <a:t> un </a:t>
            </a:r>
            <a:r>
              <a:rPr lang="en-US" sz="2500" dirty="0" err="1"/>
              <a:t>periodo</a:t>
            </a:r>
            <a:r>
              <a:rPr lang="en-US" sz="2500" dirty="0"/>
              <a:t> neutral- </a:t>
            </a:r>
            <a:r>
              <a:rPr lang="en-US" sz="2500" dirty="0" err="1"/>
              <a:t>frío</a:t>
            </a:r>
            <a:r>
              <a:rPr lang="en-US" sz="2500" dirty="0"/>
              <a:t> (mayo- </a:t>
            </a:r>
            <a:r>
              <a:rPr lang="en-US" sz="2500" dirty="0" err="1"/>
              <a:t>julio</a:t>
            </a:r>
            <a:r>
              <a:rPr lang="en-US" sz="2500" dirty="0"/>
              <a:t> 2024), hay </a:t>
            </a:r>
            <a:r>
              <a:rPr lang="en-US" sz="2500" dirty="0" err="1"/>
              <a:t>una</a:t>
            </a:r>
            <a:r>
              <a:rPr lang="en-US" sz="2500" dirty="0"/>
              <a:t> </a:t>
            </a:r>
            <a:r>
              <a:rPr lang="en-US" sz="2500" dirty="0" err="1"/>
              <a:t>alta</a:t>
            </a:r>
            <a:r>
              <a:rPr lang="en-US" sz="2500" dirty="0"/>
              <a:t> </a:t>
            </a:r>
            <a:r>
              <a:rPr lang="en-US" sz="2500" dirty="0" err="1"/>
              <a:t>probabilidad</a:t>
            </a:r>
            <a:r>
              <a:rPr lang="en-US" sz="2500" dirty="0"/>
              <a:t> de </a:t>
            </a:r>
            <a:r>
              <a:rPr lang="en-US" sz="2500" dirty="0" err="1"/>
              <a:t>desarrollo</a:t>
            </a:r>
            <a:r>
              <a:rPr lang="en-US" sz="2500" dirty="0"/>
              <a:t> de </a:t>
            </a:r>
            <a:r>
              <a:rPr lang="en-US" sz="2500" dirty="0" err="1"/>
              <a:t>fenómeno</a:t>
            </a:r>
            <a:r>
              <a:rPr lang="en-US" sz="2500" dirty="0"/>
              <a:t> de la NIÑA, con mayor </a:t>
            </a:r>
            <a:r>
              <a:rPr lang="en-US" sz="2500" dirty="0" err="1"/>
              <a:t>intensidad</a:t>
            </a:r>
            <a:r>
              <a:rPr lang="en-US" sz="2500" dirty="0"/>
              <a:t> entre </a:t>
            </a:r>
            <a:r>
              <a:rPr lang="en-US" sz="2500" dirty="0" err="1"/>
              <a:t>diciembre</a:t>
            </a:r>
            <a:r>
              <a:rPr lang="en-US" sz="2500" dirty="0"/>
              <a:t> 2024 y </a:t>
            </a:r>
            <a:r>
              <a:rPr lang="en-US" sz="2500" dirty="0" err="1"/>
              <a:t>enero</a:t>
            </a:r>
            <a:r>
              <a:rPr lang="en-US" sz="2500" dirty="0"/>
              <a:t> 2025 </a:t>
            </a:r>
            <a:r>
              <a:rPr lang="en-US" sz="2500" dirty="0">
                <a:effectLst/>
              </a:rPr>
              <a:t>(CONRED, 2024a)</a:t>
            </a:r>
            <a:r>
              <a:rPr lang="en-US" sz="2500" dirty="0"/>
              <a:t>. </a:t>
            </a:r>
            <a:r>
              <a:rPr lang="en-US" sz="2500" dirty="0" err="1"/>
              <a:t>Recordar</a:t>
            </a:r>
            <a:r>
              <a:rPr lang="en-US" sz="2500" dirty="0"/>
              <a:t> las </a:t>
            </a:r>
            <a:r>
              <a:rPr lang="en-US" sz="2500" b="1" dirty="0"/>
              <a:t>TT Mitch 1998 y TT Stan 2005</a:t>
            </a:r>
            <a:r>
              <a:rPr lang="en-US" sz="2500" dirty="0"/>
              <a:t> y </a:t>
            </a:r>
            <a:r>
              <a:rPr lang="en-US" sz="2500" dirty="0" err="1"/>
              <a:t>los</a:t>
            </a:r>
            <a:r>
              <a:rPr lang="en-US" sz="2500" dirty="0"/>
              <a:t> </a:t>
            </a:r>
            <a:r>
              <a:rPr lang="en-US" sz="2500" dirty="0" err="1"/>
              <a:t>efectos</a:t>
            </a:r>
            <a:r>
              <a:rPr lang="en-US" sz="2500" dirty="0"/>
              <a:t> sobre la </a:t>
            </a:r>
            <a:r>
              <a:rPr lang="en-US" sz="2500" dirty="0" err="1"/>
              <a:t>sociedad</a:t>
            </a:r>
            <a:r>
              <a:rPr lang="en-US" sz="2500" dirty="0"/>
              <a:t> y </a:t>
            </a:r>
            <a:r>
              <a:rPr lang="en-US" sz="2500" dirty="0" err="1"/>
              <a:t>economía</a:t>
            </a:r>
            <a:r>
              <a:rPr lang="en-US" sz="2500" dirty="0"/>
              <a:t> </a:t>
            </a:r>
            <a:r>
              <a:rPr lang="en-US" sz="2500" dirty="0" err="1"/>
              <a:t>Guatemalteca</a:t>
            </a:r>
            <a:r>
              <a:rPr lang="en-US" sz="2500" dirty="0"/>
              <a:t>. </a:t>
            </a:r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C5783347-A78D-D8EB-64ED-B4D9CF4979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42E6C5E-774F-2D20-74A8-627B2A981A69}"/>
              </a:ext>
            </a:extLst>
          </p:cNvPr>
          <p:cNvSpPr txBox="1">
            <a:spLocks/>
          </p:cNvSpPr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/>
              <a:t>Vulnerabilidad</a:t>
            </a:r>
            <a:r>
              <a:rPr lang="en-US" sz="5400" dirty="0"/>
              <a:t> -Cambio Climático</a:t>
            </a:r>
          </a:p>
        </p:txBody>
      </p:sp>
    </p:spTree>
    <p:extLst>
      <p:ext uri="{BB962C8B-B14F-4D97-AF65-F5344CB8AC3E}">
        <p14:creationId xmlns:p14="http://schemas.microsoft.com/office/powerpoint/2010/main" val="393432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50FCC-ACEA-67A9-2F6D-B78F24865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972" y="2504565"/>
            <a:ext cx="3799425" cy="38163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GT" sz="2000" dirty="0"/>
              <a:t>Se muestra el acumulado del número de eventos climáticos extremos por categoría (inundaciones, sequías, tormentas, deslizamientos y temperaturas extremas). La línea representa el gasto en billones de dólares estadounidenses a consecuencia de los eventos extremos (eje y derecho). </a:t>
            </a:r>
          </a:p>
          <a:p>
            <a:r>
              <a:rPr lang="es-GT" sz="2000" dirty="0"/>
              <a:t>MARN 2021. Adaptado de Carrera (2019)</a:t>
            </a:r>
            <a:endParaRPr lang="en-US" sz="3200" dirty="0"/>
          </a:p>
        </p:txBody>
      </p:sp>
      <p:pic>
        <p:nvPicPr>
          <p:cNvPr id="6" name="Content Placeholder 5" descr="A graph with a line and a graph&#10;&#10;Description automatically generated with medium confidence">
            <a:extLst>
              <a:ext uri="{FF2B5EF4-FFF2-40B4-BE49-F238E27FC236}">
                <a16:creationId xmlns:a16="http://schemas.microsoft.com/office/drawing/2014/main" id="{84C71306-16CD-C779-D47C-FCEDB4005C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7" r="-2" b="-2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BC7FEF8-68B0-2AAD-76A1-AF07D978213B}"/>
              </a:ext>
            </a:extLst>
          </p:cNvPr>
          <p:cNvSpPr txBox="1">
            <a:spLocks/>
          </p:cNvSpPr>
          <p:nvPr/>
        </p:nvSpPr>
        <p:spPr>
          <a:xfrm>
            <a:off x="491972" y="537098"/>
            <a:ext cx="4082840" cy="1281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/>
              <a:t>Cuánto</a:t>
            </a:r>
            <a:r>
              <a:rPr lang="en-US" sz="4000" dirty="0"/>
              <a:t> </a:t>
            </a:r>
            <a:r>
              <a:rPr lang="en-US" sz="4000" dirty="0" err="1"/>
              <a:t>nos</a:t>
            </a:r>
            <a:r>
              <a:rPr lang="en-US" sz="4000" dirty="0"/>
              <a:t> cuesta ser </a:t>
            </a:r>
            <a:r>
              <a:rPr lang="en-US" sz="4000" dirty="0" err="1"/>
              <a:t>vulnerables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3711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B0A08B-EC17-E226-D1C2-20D47797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521" y="5632386"/>
            <a:ext cx="9681882" cy="739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Desafios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materia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ambiental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Tierra verde y seca">
            <a:extLst>
              <a:ext uri="{FF2B5EF4-FFF2-40B4-BE49-F238E27FC236}">
                <a16:creationId xmlns:a16="http://schemas.microsoft.com/office/drawing/2014/main" id="{9611FCAE-4F19-4C39-A880-47E59805E2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6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246DAB-AC82-9485-92EF-95586BE78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554" y="2094544"/>
            <a:ext cx="6542042" cy="346115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Bosque/</a:t>
            </a:r>
            <a:r>
              <a:rPr lang="en-US" sz="3200" b="1" dirty="0" err="1"/>
              <a:t>pérdida</a:t>
            </a:r>
            <a:r>
              <a:rPr lang="en-US" sz="3200" b="1" dirty="0"/>
              <a:t>: </a:t>
            </a:r>
            <a:r>
              <a:rPr lang="en-US" dirty="0"/>
              <a:t> </a:t>
            </a:r>
            <a:r>
              <a:rPr lang="en-US" sz="2000" dirty="0"/>
              <a:t>Entre 2001 y 2010 la </a:t>
            </a:r>
            <a:r>
              <a:rPr lang="en-US" sz="2000" b="1" dirty="0" err="1"/>
              <a:t>oferta</a:t>
            </a:r>
            <a:r>
              <a:rPr lang="en-US" sz="2000" b="1" dirty="0"/>
              <a:t> </a:t>
            </a:r>
            <a:r>
              <a:rPr lang="en-US" sz="2000" b="1" dirty="0" err="1"/>
              <a:t>física</a:t>
            </a:r>
            <a:r>
              <a:rPr lang="en-US" sz="2000" b="1" dirty="0"/>
              <a:t> de </a:t>
            </a:r>
            <a:r>
              <a:rPr lang="en-US" sz="2000" b="1" dirty="0" err="1"/>
              <a:t>productos</a:t>
            </a:r>
            <a:r>
              <a:rPr lang="en-US" sz="2000" b="1" dirty="0"/>
              <a:t> del bosque </a:t>
            </a:r>
            <a:r>
              <a:rPr lang="en-US" sz="2000" dirty="0"/>
              <a:t>(a </a:t>
            </a:r>
            <a:r>
              <a:rPr lang="en-US" sz="2000" dirty="0" err="1"/>
              <a:t>través</a:t>
            </a:r>
            <a:r>
              <a:rPr lang="en-US" sz="2000" dirty="0"/>
              <a:t> de </a:t>
            </a:r>
            <a:r>
              <a:rPr lang="en-US" sz="2000" dirty="0" err="1"/>
              <a:t>materias</a:t>
            </a:r>
            <a:r>
              <a:rPr lang="en-US" sz="2000" dirty="0"/>
              <a:t> </a:t>
            </a:r>
            <a:r>
              <a:rPr lang="en-US" sz="2000" dirty="0" err="1"/>
              <a:t>primas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semillas</a:t>
            </a:r>
            <a:r>
              <a:rPr lang="en-US" sz="2000" dirty="0"/>
              <a:t>, </a:t>
            </a:r>
            <a:r>
              <a:rPr lang="en-US" sz="2000" dirty="0" err="1"/>
              <a:t>frutos</a:t>
            </a:r>
            <a:r>
              <a:rPr lang="en-US" sz="2000" dirty="0"/>
              <a:t> </a:t>
            </a:r>
            <a:r>
              <a:rPr lang="en-US" sz="2000" dirty="0" err="1"/>
              <a:t>oleaginosos</a:t>
            </a:r>
            <a:r>
              <a:rPr lang="en-US" sz="2000" dirty="0"/>
              <a:t>, </a:t>
            </a:r>
            <a:r>
              <a:rPr lang="en-US" sz="2000" dirty="0" err="1"/>
              <a:t>madera</a:t>
            </a:r>
            <a:r>
              <a:rPr lang="en-US" sz="2000" dirty="0"/>
              <a:t>, </a:t>
            </a:r>
            <a:r>
              <a:rPr lang="en-US" sz="2000" dirty="0" err="1"/>
              <a:t>leña</a:t>
            </a:r>
            <a:r>
              <a:rPr lang="en-US" sz="2000" dirty="0"/>
              <a:t>, </a:t>
            </a:r>
            <a:r>
              <a:rPr lang="en-US" sz="2000" dirty="0" err="1"/>
              <a:t>gomas</a:t>
            </a:r>
            <a:r>
              <a:rPr lang="en-US" sz="2000" dirty="0"/>
              <a:t> y resinas, entre </a:t>
            </a:r>
            <a:r>
              <a:rPr lang="en-US" sz="2000" dirty="0" err="1"/>
              <a:t>otros</a:t>
            </a:r>
            <a:r>
              <a:rPr lang="en-US" sz="2000" dirty="0"/>
              <a:t>) fue de 220 miles de </a:t>
            </a:r>
            <a:r>
              <a:rPr lang="en-US" sz="2000" dirty="0" err="1"/>
              <a:t>toneladas</a:t>
            </a:r>
            <a:r>
              <a:rPr lang="en-US" sz="2000" dirty="0"/>
              <a:t>, lo que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términos</a:t>
            </a:r>
            <a:r>
              <a:rPr lang="en-US" sz="2000" dirty="0"/>
              <a:t> </a:t>
            </a:r>
            <a:r>
              <a:rPr lang="en-US" sz="2000" dirty="0" err="1"/>
              <a:t>económicos</a:t>
            </a:r>
            <a:r>
              <a:rPr lang="en-US" sz="2000" dirty="0"/>
              <a:t> </a:t>
            </a:r>
            <a:r>
              <a:rPr lang="en-US" sz="2000" dirty="0" err="1"/>
              <a:t>tiene</a:t>
            </a:r>
            <a:r>
              <a:rPr lang="en-US" sz="2000" dirty="0"/>
              <a:t> un valor </a:t>
            </a:r>
            <a:r>
              <a:rPr lang="en-US" sz="2000" dirty="0" err="1"/>
              <a:t>aproximado</a:t>
            </a:r>
            <a:r>
              <a:rPr lang="en-US" sz="2000" dirty="0"/>
              <a:t> </a:t>
            </a:r>
            <a:r>
              <a:rPr lang="en-US" sz="2000" b="1" dirty="0"/>
              <a:t>de US$ 17,012 </a:t>
            </a:r>
            <a:r>
              <a:rPr lang="en-US" sz="2000" b="1" dirty="0" err="1"/>
              <a:t>millones</a:t>
            </a:r>
            <a:r>
              <a:rPr lang="en-US" sz="2000" b="1" dirty="0"/>
              <a:t> </a:t>
            </a:r>
            <a:r>
              <a:rPr lang="en-US" sz="2000" dirty="0"/>
              <a:t>(INE/ BANGUAT/ IARNA-URL, 2013). </a:t>
            </a:r>
          </a:p>
          <a:p>
            <a:r>
              <a:rPr lang="en-US" sz="2000" b="1" dirty="0" err="1"/>
              <a:t>Deforestación</a:t>
            </a:r>
            <a:r>
              <a:rPr lang="en-US" sz="2000" b="1" dirty="0"/>
              <a:t>, </a:t>
            </a:r>
            <a:r>
              <a:rPr lang="en-US" sz="2000" dirty="0" err="1"/>
              <a:t>en</a:t>
            </a:r>
            <a:r>
              <a:rPr lang="en-US" sz="2000" dirty="0"/>
              <a:t> 50 </a:t>
            </a:r>
            <a:r>
              <a:rPr lang="en-US" sz="2000" dirty="0" err="1"/>
              <a:t>años</a:t>
            </a:r>
            <a:r>
              <a:rPr lang="en-US" sz="2000" dirty="0"/>
              <a:t> (1972-2020) se </a:t>
            </a:r>
            <a:r>
              <a:rPr lang="en-US" sz="2000" dirty="0" err="1"/>
              <a:t>pasó</a:t>
            </a:r>
            <a:r>
              <a:rPr lang="en-US" sz="2000" dirty="0"/>
              <a:t> de </a:t>
            </a:r>
            <a:r>
              <a:rPr lang="en-US" sz="2000" dirty="0" err="1"/>
              <a:t>tener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67% al 29% de bosques. </a:t>
            </a:r>
          </a:p>
          <a:p>
            <a:pPr lvl="1"/>
            <a:r>
              <a:rPr lang="en-US" sz="2000" dirty="0"/>
              <a:t>La </a:t>
            </a:r>
            <a:r>
              <a:rPr lang="en-US" sz="2000" dirty="0" err="1"/>
              <a:t>deforestación</a:t>
            </a:r>
            <a:r>
              <a:rPr lang="en-US" sz="2000" dirty="0"/>
              <a:t> </a:t>
            </a:r>
            <a:r>
              <a:rPr lang="en-US" sz="2000" dirty="0" err="1"/>
              <a:t>bruta</a:t>
            </a:r>
            <a:r>
              <a:rPr lang="en-US" sz="2000" dirty="0"/>
              <a:t> </a:t>
            </a:r>
            <a:r>
              <a:rPr lang="en-US" sz="2000" dirty="0" err="1"/>
              <a:t>pasó</a:t>
            </a:r>
            <a:r>
              <a:rPr lang="en-US" sz="2000" dirty="0"/>
              <a:t> de 100 mil </a:t>
            </a:r>
            <a:r>
              <a:rPr lang="en-US" sz="2000" dirty="0" err="1"/>
              <a:t>hectáreas</a:t>
            </a:r>
            <a:r>
              <a:rPr lang="en-US" sz="2000" dirty="0"/>
              <a:t> (2001-2006) a 132 mil </a:t>
            </a:r>
            <a:r>
              <a:rPr lang="en-US" sz="2000" dirty="0" err="1"/>
              <a:t>hectáreas</a:t>
            </a:r>
            <a:r>
              <a:rPr lang="en-US" sz="2000" dirty="0"/>
              <a:t> (2006-2010). </a:t>
            </a:r>
            <a:r>
              <a:rPr lang="en-US" sz="2000" dirty="0" err="1"/>
              <a:t>Siendo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de las </a:t>
            </a:r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altas</a:t>
            </a:r>
            <a:r>
              <a:rPr lang="en-US" sz="2000" dirty="0"/>
              <a:t> de América Latina  (3.4%), (CONAP, 2014).  </a:t>
            </a:r>
          </a:p>
        </p:txBody>
      </p:sp>
      <p:sp>
        <p:nvSpPr>
          <p:cNvPr id="2059" name="Oval 205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Día Mundial del Agua en Guatemala | Aprende Guatemala.com">
            <a:extLst>
              <a:ext uri="{FF2B5EF4-FFF2-40B4-BE49-F238E27FC236}">
                <a16:creationId xmlns:a16="http://schemas.microsoft.com/office/drawing/2014/main" id="{EE6F736C-DB32-D664-62BF-BC251D71A4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Arc 206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Lugares con agua turquesa en Guatemala">
            <a:extLst>
              <a:ext uri="{FF2B5EF4-FFF2-40B4-BE49-F238E27FC236}">
                <a16:creationId xmlns:a16="http://schemas.microsoft.com/office/drawing/2014/main" id="{AC058121-433A-50CC-2307-47D65EC05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688990" y="-139223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14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246DAB-AC82-9485-92EF-95586BE78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115" y="1375354"/>
            <a:ext cx="6217920" cy="3843666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4100" b="1" dirty="0"/>
              <a:t>Agua/</a:t>
            </a:r>
            <a:r>
              <a:rPr lang="en-US" sz="4100" b="1" dirty="0" err="1"/>
              <a:t>contaminación</a:t>
            </a:r>
            <a:r>
              <a:rPr lang="en-US" b="1" dirty="0"/>
              <a:t>:  </a:t>
            </a:r>
            <a:r>
              <a:rPr lang="en-US" dirty="0"/>
              <a:t>14 de las 38 </a:t>
            </a:r>
            <a:r>
              <a:rPr lang="en-US" dirty="0" err="1"/>
              <a:t>cuencas</a:t>
            </a:r>
            <a:r>
              <a:rPr lang="en-US" dirty="0"/>
              <a:t> se </a:t>
            </a:r>
            <a:r>
              <a:rPr lang="en-US" dirty="0" err="1"/>
              <a:t>encuentran</a:t>
            </a:r>
            <a:r>
              <a:rPr lang="en-US" dirty="0"/>
              <a:t> con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contaminación</a:t>
            </a:r>
            <a:r>
              <a:rPr lang="en-US" dirty="0"/>
              <a:t> </a:t>
            </a:r>
            <a:r>
              <a:rPr lang="en-US" dirty="0" err="1"/>
              <a:t>física</a:t>
            </a:r>
            <a:r>
              <a:rPr lang="en-US" dirty="0"/>
              <a:t>, </a:t>
            </a:r>
            <a:r>
              <a:rPr lang="en-US" dirty="0" err="1"/>
              <a:t>biológica</a:t>
            </a:r>
            <a:r>
              <a:rPr lang="en-US" dirty="0"/>
              <a:t> y con </a:t>
            </a:r>
            <a:r>
              <a:rPr lang="en-US" dirty="0" err="1"/>
              <a:t>presencia</a:t>
            </a:r>
            <a:r>
              <a:rPr lang="en-US" dirty="0"/>
              <a:t> de </a:t>
            </a:r>
            <a:r>
              <a:rPr lang="en-US" dirty="0" err="1"/>
              <a:t>contaminantes</a:t>
            </a:r>
            <a:r>
              <a:rPr lang="en-US" dirty="0"/>
              <a:t> </a:t>
            </a:r>
            <a:r>
              <a:rPr lang="en-US" dirty="0" err="1"/>
              <a:t>tóxicos</a:t>
            </a:r>
            <a:r>
              <a:rPr lang="en-US" dirty="0"/>
              <a:t> (</a:t>
            </a:r>
            <a:r>
              <a:rPr lang="en-US" dirty="0" err="1"/>
              <a:t>Iarna</a:t>
            </a:r>
            <a:r>
              <a:rPr lang="en-US" dirty="0"/>
              <a:t>-URL, 2012)</a:t>
            </a:r>
          </a:p>
          <a:p>
            <a:r>
              <a:rPr lang="en-US" sz="3200" b="1" dirty="0" err="1"/>
              <a:t>Disponibilidad</a:t>
            </a:r>
            <a:r>
              <a:rPr lang="en-US" sz="3200" b="1" dirty="0"/>
              <a:t> </a:t>
            </a:r>
            <a:r>
              <a:rPr lang="es-GT" sz="2800" dirty="0"/>
              <a:t>per cápita podrá reducirse en un 59 % para fines de siglo. (MARN 2021)</a:t>
            </a:r>
          </a:p>
          <a:p>
            <a:r>
              <a:rPr lang="en-US" dirty="0"/>
              <a:t>Es </a:t>
            </a:r>
            <a:r>
              <a:rPr lang="en-US" dirty="0" err="1"/>
              <a:t>necesaria</a:t>
            </a:r>
            <a:r>
              <a:rPr lang="en-US" dirty="0"/>
              <a:t> la </a:t>
            </a:r>
            <a:r>
              <a:rPr lang="en-US" dirty="0" err="1"/>
              <a:t>implementación</a:t>
            </a:r>
            <a:r>
              <a:rPr lang="en-US" dirty="0"/>
              <a:t> </a:t>
            </a:r>
            <a:r>
              <a:rPr lang="en-US" dirty="0" err="1"/>
              <a:t>efectiva</a:t>
            </a:r>
            <a:r>
              <a:rPr lang="en-US" dirty="0"/>
              <a:t> del </a:t>
            </a:r>
            <a:r>
              <a:rPr lang="en-US" dirty="0" err="1"/>
              <a:t>Reglamento</a:t>
            </a:r>
            <a:r>
              <a:rPr lang="en-US" dirty="0"/>
              <a:t> de </a:t>
            </a:r>
            <a:r>
              <a:rPr lang="en-US" dirty="0" err="1"/>
              <a:t>Aguas</a:t>
            </a:r>
            <a:r>
              <a:rPr lang="en-US" dirty="0"/>
              <a:t> </a:t>
            </a:r>
            <a:r>
              <a:rPr lang="en-US" dirty="0" err="1"/>
              <a:t>Residuales</a:t>
            </a:r>
            <a:r>
              <a:rPr lang="en-US" dirty="0"/>
              <a:t> y </a:t>
            </a:r>
            <a:r>
              <a:rPr lang="en-US" dirty="0" err="1"/>
              <a:t>Disposición</a:t>
            </a:r>
            <a:r>
              <a:rPr lang="en-US" dirty="0"/>
              <a:t> de </a:t>
            </a:r>
            <a:r>
              <a:rPr lang="en-US" dirty="0" err="1"/>
              <a:t>Lodos</a:t>
            </a:r>
            <a:r>
              <a:rPr lang="en-US" dirty="0"/>
              <a:t> AG 236-2006 (</a:t>
            </a:r>
            <a:r>
              <a:rPr lang="en-US" dirty="0" err="1"/>
              <a:t>plantas</a:t>
            </a:r>
            <a:r>
              <a:rPr lang="en-US" dirty="0"/>
              <a:t> de </a:t>
            </a:r>
            <a:r>
              <a:rPr lang="en-US" dirty="0" err="1"/>
              <a:t>tratamiento</a:t>
            </a:r>
            <a:r>
              <a:rPr lang="en-US" dirty="0"/>
              <a:t>)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Reglamento</a:t>
            </a:r>
            <a:r>
              <a:rPr lang="en-US" dirty="0"/>
              <a:t> de </a:t>
            </a:r>
            <a:r>
              <a:rPr lang="en-US" dirty="0" err="1"/>
              <a:t>Gestión</a:t>
            </a:r>
            <a:r>
              <a:rPr lang="en-US" dirty="0"/>
              <a:t> Integral de </a:t>
            </a:r>
            <a:r>
              <a:rPr lang="en-US" dirty="0" err="1"/>
              <a:t>Residuos</a:t>
            </a:r>
            <a:r>
              <a:rPr lang="en-US" dirty="0"/>
              <a:t> </a:t>
            </a:r>
            <a:r>
              <a:rPr lang="en-US" dirty="0" err="1"/>
              <a:t>Sólidos</a:t>
            </a:r>
            <a:r>
              <a:rPr lang="en-US" dirty="0"/>
              <a:t> AG 164-2021) y del </a:t>
            </a:r>
            <a:r>
              <a:rPr lang="en-US" dirty="0" err="1"/>
              <a:t>volumen</a:t>
            </a:r>
            <a:r>
              <a:rPr lang="en-US" dirty="0"/>
              <a:t> disponible para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usos</a:t>
            </a:r>
            <a:r>
              <a:rPr lang="en-US" dirty="0"/>
              <a:t> (</a:t>
            </a:r>
            <a:r>
              <a:rPr lang="en-US" dirty="0" err="1"/>
              <a:t>p.e.</a:t>
            </a:r>
            <a:r>
              <a:rPr lang="en-US" dirty="0"/>
              <a:t> </a:t>
            </a:r>
            <a:r>
              <a:rPr lang="en-US" dirty="0" err="1"/>
              <a:t>mediante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almacenamiento</a:t>
            </a:r>
            <a:r>
              <a:rPr lang="en-US" dirty="0"/>
              <a:t> de </a:t>
            </a:r>
            <a:r>
              <a:rPr lang="en-US" dirty="0" err="1"/>
              <a:t>agua</a:t>
            </a:r>
            <a:r>
              <a:rPr lang="en-US" dirty="0"/>
              <a:t> </a:t>
            </a:r>
            <a:r>
              <a:rPr lang="en-US" dirty="0" err="1"/>
              <a:t>multiescalar</a:t>
            </a:r>
            <a:r>
              <a:rPr lang="en-US" dirty="0"/>
              <a:t>).  </a:t>
            </a:r>
          </a:p>
        </p:txBody>
      </p:sp>
      <p:pic>
        <p:nvPicPr>
          <p:cNvPr id="7" name="Content Placeholder 6" descr="A waterfall in a forest&#10;&#10;Description automatically generated">
            <a:extLst>
              <a:ext uri="{FF2B5EF4-FFF2-40B4-BE49-F238E27FC236}">
                <a16:creationId xmlns:a16="http://schemas.microsoft.com/office/drawing/2014/main" id="{DF167203-00C0-1508-3908-A551500CCB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0332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45667-B029-3820-22B3-66EA12DD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.. El </a:t>
            </a:r>
            <a:r>
              <a:rPr lang="es-GT" dirty="0" err="1"/>
              <a:t>Desafio</a:t>
            </a:r>
            <a:endParaRPr lang="es-GT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D0E2B0B-F795-2C4C-A393-5FA4C3ED3E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68713"/>
              </p:ext>
            </p:extLst>
          </p:nvPr>
        </p:nvGraphicFramePr>
        <p:xfrm>
          <a:off x="0" y="1690688"/>
          <a:ext cx="12192000" cy="507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101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F213E-30EA-523E-39BF-6738C3D7D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s-GT" sz="2500" b="1" dirty="0"/>
              <a:t>Relacionando desafíos: Ambiental y Economía. </a:t>
            </a:r>
            <a:br>
              <a:rPr lang="es-GT" sz="2500" b="1" dirty="0"/>
            </a:br>
            <a:r>
              <a:rPr lang="es-GT" sz="2500" dirty="0"/>
              <a:t>De acuerdo con el Sistema de Contabilidad Ambiental y Económica de Guatemala (SCAE) 2001-2010 </a:t>
            </a:r>
            <a:r>
              <a:rPr lang="es-MX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(INE/ BANGUAT/ IARNA-URL, 2013)</a:t>
            </a:r>
            <a:r>
              <a:rPr lang="es-GT" sz="2500" dirty="0"/>
              <a:t>: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A8406AAA-4BFD-8B81-C94E-46ADD17C7B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16790"/>
              </p:ext>
            </p:extLst>
          </p:nvPr>
        </p:nvGraphicFramePr>
        <p:xfrm>
          <a:off x="0" y="1828799"/>
          <a:ext cx="12192000" cy="481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32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1CE3C1-C124-45B7-9696-1BF9520BB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751CE3C1-C124-45B7-9696-1BF9520BB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751CE3C1-C124-45B7-9696-1BF9520BB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0593D3-6554-48E8-99A8-0CF9E478E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B00593D3-6554-48E8-99A8-0CF9E478E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B00593D3-6554-48E8-99A8-0CF9E478E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3C792A-DE94-4F08-B32E-2FBDDC276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813C792A-DE94-4F08-B32E-2FBDDC276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813C792A-DE94-4F08-B32E-2FBDDC276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039E70-2D99-4B1C-AB87-90C6E00F3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89039E70-2D99-4B1C-AB87-90C6E00F3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89039E70-2D99-4B1C-AB87-90C6E00F3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99D5AC-5C45-4774-8F67-0C21635CC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BA99D5AC-5C45-4774-8F67-0C21635CC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BA99D5AC-5C45-4774-8F67-0C21635CC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A871A1-DF79-4C39-AFAA-C6A88B9B2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49A871A1-DF79-4C39-AFAA-C6A88B9B2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49A871A1-DF79-4C39-AFAA-C6A88B9B2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39273A-D17B-4FD8-AE20-3BF1B7911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3739273A-D17B-4FD8-AE20-3BF1B7911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3739273A-D17B-4FD8-AE20-3BF1B7911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BE9F33-C37F-432B-9D2C-BF6299790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70BE9F33-C37F-432B-9D2C-BF6299790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70BE9F33-C37F-432B-9D2C-BF6299790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CA603E-14DF-4C93-934C-C1D0BCB4C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05CA603E-14DF-4C93-934C-C1D0BCB4C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05CA603E-14DF-4C93-934C-C1D0BCB4C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70EE7E-B49F-44E1-9655-51EED21A4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9270EE7E-B49F-44E1-9655-51EED21A4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9270EE7E-B49F-44E1-9655-51EED21A4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D07186-B963-4F1F-998B-64F8060BD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0BD07186-B963-4F1F-998B-64F8060BD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0BD07186-B963-4F1F-998B-64F8060BD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07FBBA-A453-4C9D-9BE6-6E2E81262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9C07FBBA-A453-4C9D-9BE6-6E2E81262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9C07FBBA-A453-4C9D-9BE6-6E2E81262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67203C-C6EB-43A4-83CC-696A87DAB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6067203C-C6EB-43A4-83CC-696A87DAB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6067203C-C6EB-43A4-83CC-696A87DAB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77D791-B0AB-4B20-BBA3-B0EF53C8B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F77D791-B0AB-4B20-BBA3-B0EF53C8B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F77D791-B0AB-4B20-BBA3-B0EF53C8B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E90F49-F779-42B7-9A8D-48E0F1605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B6E90F49-F779-42B7-9A8D-48E0F1605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B6E90F49-F779-42B7-9A8D-48E0F1605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0685B-CA04-EAFC-61C5-8314290F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8" y="342624"/>
            <a:ext cx="10515600" cy="744008"/>
          </a:xfrm>
        </p:spPr>
        <p:txBody>
          <a:bodyPr>
            <a:normAutofit/>
          </a:bodyPr>
          <a:lstStyle/>
          <a:p>
            <a:r>
              <a:rPr lang="es-GT" b="1" dirty="0"/>
              <a:t>Cuál y cuánto ($) es el esfuerzo nacional?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2B3DB9D-57C7-0F6B-615F-1CBD7DBA92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254027"/>
              </p:ext>
            </p:extLst>
          </p:nvPr>
        </p:nvGraphicFramePr>
        <p:xfrm>
          <a:off x="1" y="1086632"/>
          <a:ext cx="12036286" cy="540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872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16732DA-9447-A501-E435-AFD21439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7225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 err="1"/>
              <a:t>Ejes</a:t>
            </a:r>
            <a:r>
              <a:rPr lang="en-US" sz="4800" dirty="0"/>
              <a:t> </a:t>
            </a:r>
            <a:r>
              <a:rPr lang="en-US" sz="4800" dirty="0" err="1"/>
              <a:t>estratégicos</a:t>
            </a:r>
            <a:r>
              <a:rPr lang="en-US" sz="4800" dirty="0"/>
              <a:t> 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B4DD1B6-CE03-62DC-2EA0-6C6E7D6BA8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110" y="627954"/>
            <a:ext cx="4235516" cy="5353373"/>
          </a:xfrm>
          <a:prstGeom prst="rect">
            <a:avLst/>
          </a:prstGeom>
        </p:spPr>
      </p:pic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2EB6B9FB-B347-CFE4-89B8-7C66D07E33D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6543976"/>
              </p:ext>
            </p:extLst>
          </p:nvPr>
        </p:nvGraphicFramePr>
        <p:xfrm>
          <a:off x="5305161" y="1072215"/>
          <a:ext cx="6591321" cy="525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017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F4676-F729-B850-A570-D94F8960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Presupuesto Abierto 2025. Sector Ambiental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FE6431-B040-68E5-B0A9-C70D3C084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5908"/>
            <a:ext cx="10515600" cy="32813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GT" sz="2400" dirty="0"/>
              <a:t>Contenido de la presentación </a:t>
            </a:r>
          </a:p>
          <a:p>
            <a:pPr lvl="1">
              <a:lnSpc>
                <a:spcPct val="100000"/>
              </a:lnSpc>
            </a:pPr>
            <a:r>
              <a:rPr lang="es-GT" sz="2400" dirty="0"/>
              <a:t>Medio Ambiente y Recursos Naturales </a:t>
            </a:r>
          </a:p>
          <a:p>
            <a:pPr lvl="2">
              <a:lnSpc>
                <a:spcPct val="100000"/>
              </a:lnSpc>
            </a:pPr>
            <a:r>
              <a:rPr lang="es-GT" sz="2400" dirty="0"/>
              <a:t>Contexto </a:t>
            </a:r>
          </a:p>
          <a:p>
            <a:pPr lvl="1">
              <a:lnSpc>
                <a:spcPct val="100000"/>
              </a:lnSpc>
            </a:pPr>
            <a:r>
              <a:rPr lang="es-GT" sz="2400" dirty="0"/>
              <a:t>Desafíos Ambientales</a:t>
            </a:r>
          </a:p>
          <a:p>
            <a:pPr lvl="1">
              <a:lnSpc>
                <a:spcPct val="100000"/>
              </a:lnSpc>
            </a:pPr>
            <a:r>
              <a:rPr lang="es-GT" sz="2400" dirty="0"/>
              <a:t>Política General de Gobierno y el Medio Ambiente y los Recursos Naturales</a:t>
            </a:r>
          </a:p>
          <a:p>
            <a:pPr lvl="1">
              <a:lnSpc>
                <a:spcPct val="100000"/>
              </a:lnSpc>
            </a:pPr>
            <a:r>
              <a:rPr lang="es-GT" sz="2400" dirty="0"/>
              <a:t>Reflexiones   </a:t>
            </a:r>
          </a:p>
          <a:p>
            <a:pPr lvl="1"/>
            <a:endParaRPr lang="es-GT" dirty="0"/>
          </a:p>
          <a:p>
            <a:pPr marL="457200" lvl="1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06567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49120-FFA6-12D4-00C0-77429D85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62"/>
            <a:ext cx="10515600" cy="1133693"/>
          </a:xfrm>
        </p:spPr>
        <p:txBody>
          <a:bodyPr>
            <a:normAutofit/>
          </a:bodyPr>
          <a:lstStyle/>
          <a:p>
            <a:r>
              <a:rPr lang="es-GT" sz="2800" b="1" dirty="0"/>
              <a:t>Plan de Gobierno y su vinculación al Estado de Recursos Naturales.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23CFE5A-627B-5A40-3045-22163D085D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590197"/>
              </p:ext>
            </p:extLst>
          </p:nvPr>
        </p:nvGraphicFramePr>
        <p:xfrm>
          <a:off x="0" y="1268630"/>
          <a:ext cx="121920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685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102AE-998F-41C7-E4C7-A22BB964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GT" sz="2800" b="1" dirty="0"/>
              <a:t>Plan de Gobierno y su vinculación al Estado de Recursos Naturales.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F38F41F-607E-797D-E1F2-7669B9C1E9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360643"/>
              </p:ext>
            </p:extLst>
          </p:nvPr>
        </p:nvGraphicFramePr>
        <p:xfrm>
          <a:off x="0" y="1825624"/>
          <a:ext cx="121920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06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0C6D7-D0F0-CC76-3B56-95413C4E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8320"/>
            <a:ext cx="10515600" cy="387219"/>
          </a:xfrm>
        </p:spPr>
        <p:txBody>
          <a:bodyPr>
            <a:normAutofit fontScale="90000"/>
          </a:bodyPr>
          <a:lstStyle/>
          <a:p>
            <a:r>
              <a:rPr lang="es-GT" dirty="0"/>
              <a:t>Algunas reflexiones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3940ED-8902-3FB9-A83B-8A5EAFEB1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5539"/>
            <a:ext cx="10515600" cy="4498192"/>
          </a:xfrm>
        </p:spPr>
        <p:txBody>
          <a:bodyPr>
            <a:normAutofit/>
          </a:bodyPr>
          <a:lstStyle/>
          <a:p>
            <a:pPr algn="just"/>
            <a:r>
              <a:rPr lang="es-GT" sz="1800" dirty="0"/>
              <a:t>Necesidad de mejorar la resiliencia financiera ante fenómenos naturales por conducto de: </a:t>
            </a:r>
          </a:p>
          <a:p>
            <a:pPr lvl="1" algn="just"/>
            <a:r>
              <a:rPr lang="es-GT" sz="1800" dirty="0"/>
              <a:t>Fondo emergente (Acuerdo Gubernativo 105-2012).</a:t>
            </a:r>
          </a:p>
          <a:p>
            <a:pPr lvl="1" algn="just"/>
            <a:r>
              <a:rPr lang="es-GT" sz="1800" dirty="0"/>
              <a:t>CCRIF-COSEFIN</a:t>
            </a:r>
          </a:p>
          <a:p>
            <a:pPr lvl="1" algn="just"/>
            <a:r>
              <a:rPr lang="es-GT" sz="1800" dirty="0"/>
              <a:t>CAT-DDO III del Banco Mundial</a:t>
            </a:r>
          </a:p>
          <a:p>
            <a:pPr lvl="1" algn="just"/>
            <a:r>
              <a:rPr lang="es-GT" sz="1800" dirty="0"/>
              <a:t>Una estrategia prevista de reprogramación presupuestaria ante pasivos contingentes. </a:t>
            </a:r>
          </a:p>
          <a:p>
            <a:pPr lvl="1" algn="just"/>
            <a:r>
              <a:rPr lang="es-GT" sz="1800" dirty="0"/>
              <a:t>Elaborar una estrategia financiera de prevención frente al cambio climático.</a:t>
            </a:r>
          </a:p>
          <a:p>
            <a:pPr algn="just"/>
            <a:r>
              <a:rPr lang="es-GT" sz="1800" dirty="0"/>
              <a:t>Acelerar la implementación y efectividad de: </a:t>
            </a:r>
          </a:p>
          <a:p>
            <a:pPr lvl="1" algn="just"/>
            <a:r>
              <a:rPr lang="es-GT" sz="1800" dirty="0"/>
              <a:t>Fondo Nacional de Cambio Climático </a:t>
            </a:r>
          </a:p>
          <a:p>
            <a:pPr lvl="1" algn="just"/>
            <a:r>
              <a:rPr lang="es-GT" sz="1800" dirty="0"/>
              <a:t>Fondo Nacional de los Bosques de Guatemala</a:t>
            </a:r>
          </a:p>
          <a:p>
            <a:pPr lvl="1" algn="just"/>
            <a:r>
              <a:rPr lang="es-GT" sz="1800" dirty="0"/>
              <a:t>Fondo Nacional para la Conservación de la Naturaleza.</a:t>
            </a:r>
          </a:p>
          <a:p>
            <a:pPr lvl="1" algn="just"/>
            <a:r>
              <a:rPr lang="es-GT" sz="1800" dirty="0"/>
              <a:t>Bonos de Carbono, especialmente ERPA y PRE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45096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0C6D7-D0F0-CC76-3B56-95413C4E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8320"/>
            <a:ext cx="10515600" cy="387219"/>
          </a:xfrm>
        </p:spPr>
        <p:txBody>
          <a:bodyPr>
            <a:normAutofit fontScale="90000"/>
          </a:bodyPr>
          <a:lstStyle/>
          <a:p>
            <a:r>
              <a:rPr lang="es-GT" dirty="0"/>
              <a:t>Algunas reflexiones : hacia el mejoramiento de la Resiliencia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3940ED-8902-3FB9-A83B-8A5EAFEB1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5539"/>
            <a:ext cx="10515600" cy="4498192"/>
          </a:xfrm>
        </p:spPr>
        <p:txBody>
          <a:bodyPr>
            <a:normAutofit/>
          </a:bodyPr>
          <a:lstStyle/>
          <a:p>
            <a:pPr algn="just"/>
            <a:r>
              <a:rPr lang="es-GT" sz="1800" dirty="0"/>
              <a:t>Fortalecer los instrumentos normativos existentes e implementar otros</a:t>
            </a:r>
          </a:p>
          <a:p>
            <a:pPr lvl="1" algn="just"/>
            <a:r>
              <a:rPr lang="es-GT" sz="1800" dirty="0"/>
              <a:t>Reglamento de Aguas Residuales y Disposición de Lodos (Acuerdo Gubernativo No. 236-2006)</a:t>
            </a:r>
          </a:p>
          <a:p>
            <a:pPr lvl="1" algn="just"/>
            <a:r>
              <a:rPr lang="es-GT" sz="1800" dirty="0"/>
              <a:t>Reglamentos de Gestión Integral de Residuos Sólidos (Acuerdo Gubernativo No. 164-2021)</a:t>
            </a:r>
          </a:p>
          <a:p>
            <a:pPr lvl="1" algn="just"/>
            <a:r>
              <a:rPr lang="es-GT" sz="1800" dirty="0"/>
              <a:t>Reglamentos de Calidad del Aire, del Ruido, entre otros. </a:t>
            </a:r>
          </a:p>
          <a:p>
            <a:pPr lvl="1" algn="just"/>
            <a:r>
              <a:rPr lang="es-GT" sz="1800" dirty="0"/>
              <a:t>PROBOSQUE, PINPEP, esquemas de PSA, entre otros. </a:t>
            </a:r>
          </a:p>
          <a:p>
            <a:pPr lvl="1" algn="just"/>
            <a:r>
              <a:rPr lang="es-GT" sz="1800" dirty="0"/>
              <a:t>Inversión estratégica en áreas protegidas. </a:t>
            </a:r>
          </a:p>
          <a:p>
            <a:pPr lvl="1" algn="just"/>
            <a:r>
              <a:rPr lang="es-GT" sz="1800" dirty="0"/>
              <a:t>Favorecer instrumentos económicos ambientales como el canon por vertidos, canjes de deuda, bonos de carbono, promover la fiscalidad ambiental (EFA), el SCAE. </a:t>
            </a:r>
          </a:p>
          <a:p>
            <a:pPr lvl="1" algn="just"/>
            <a:r>
              <a:rPr lang="es-GT" sz="1800" dirty="0"/>
              <a:t>Relación entre ambiente y la industria energética y minera (actualización de visión de país e instrumentos).</a:t>
            </a:r>
          </a:p>
          <a:p>
            <a:pPr lvl="1" algn="just"/>
            <a:r>
              <a:rPr lang="es-GT" sz="1800" dirty="0"/>
              <a:t>Alianzas con sector privado en soluciones alternativas e innovadoras para mejorar la gestión ambiental. </a:t>
            </a:r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88262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0C6D7-D0F0-CC76-3B56-95413C4E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8320"/>
            <a:ext cx="10515600" cy="387219"/>
          </a:xfrm>
        </p:spPr>
        <p:txBody>
          <a:bodyPr>
            <a:normAutofit fontScale="90000"/>
          </a:bodyPr>
          <a:lstStyle/>
          <a:p>
            <a:r>
              <a:rPr lang="es-GT" dirty="0"/>
              <a:t>Algunas reflexiones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3940ED-8902-3FB9-A83B-8A5EAFEB1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5539"/>
            <a:ext cx="10515600" cy="4498192"/>
          </a:xfrm>
        </p:spPr>
        <p:txBody>
          <a:bodyPr>
            <a:normAutofit/>
          </a:bodyPr>
          <a:lstStyle/>
          <a:p>
            <a:pPr algn="just"/>
            <a:r>
              <a:rPr lang="es-GT" sz="2000" dirty="0"/>
              <a:t>Implementación de las estrategias ambientales y de gestión ambiental, integrando acciones de seguimiento y evaluación. </a:t>
            </a:r>
            <a:r>
              <a:rPr lang="es-GT" sz="1800" dirty="0" err="1"/>
              <a:t>Ej</a:t>
            </a:r>
            <a:r>
              <a:rPr lang="es-GT" sz="1800" dirty="0"/>
              <a:t>: Estrategia Nacional de Ganadería Bovina Sostenible Con Bajas Emisiones. </a:t>
            </a:r>
            <a:r>
              <a:rPr lang="es-GT" sz="2000" dirty="0"/>
              <a:t>En un trabajo interinstitucional coordinado. </a:t>
            </a:r>
          </a:p>
          <a:p>
            <a:pPr algn="just"/>
            <a:r>
              <a:rPr lang="es-GT" sz="2000" dirty="0"/>
              <a:t>Generar datos, estadísticas, estadísticas, reportes para tomar decisiones informadas.</a:t>
            </a:r>
          </a:p>
          <a:p>
            <a:pPr lvl="1" algn="just"/>
            <a:r>
              <a:rPr lang="es-GT" sz="2000" dirty="0"/>
              <a:t>Informes del Estado del Ambiente con generación de datos recientes (incluyendo promoción de bases de datos recientes). </a:t>
            </a:r>
          </a:p>
          <a:p>
            <a:pPr lvl="1" algn="just"/>
            <a:r>
              <a:rPr lang="es-GT" sz="2000" dirty="0"/>
              <a:t>Anuario Estadístico Ambiental</a:t>
            </a:r>
          </a:p>
          <a:p>
            <a:pPr lvl="1" algn="just"/>
            <a:r>
              <a:rPr lang="es-GT" sz="2000" dirty="0"/>
              <a:t>Sistema de Contabilidad Ambiental y Económico.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56590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F4676-F729-B850-A570-D94F8960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Presupuesto Abierto 2025. Sector Ambiental  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9D4D081-C65B-A4A8-750B-649FD9CCC17F}"/>
              </a:ext>
            </a:extLst>
          </p:cNvPr>
          <p:cNvSpPr txBox="1">
            <a:spLocks/>
          </p:cNvSpPr>
          <p:nvPr/>
        </p:nvSpPr>
        <p:spPr>
          <a:xfrm>
            <a:off x="1610557" y="3783808"/>
            <a:ext cx="46264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 por su atención.</a:t>
            </a:r>
          </a:p>
        </p:txBody>
      </p:sp>
      <p:pic>
        <p:nvPicPr>
          <p:cNvPr id="1026" name="Picture 2" descr="Buenas preguntas para resolver problemas - MisionesOnline">
            <a:extLst>
              <a:ext uri="{FF2B5EF4-FFF2-40B4-BE49-F238E27FC236}">
                <a16:creationId xmlns:a16="http://schemas.microsoft.com/office/drawing/2014/main" id="{040C615E-3737-AD2B-6E43-880458324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3799" y="3047205"/>
            <a:ext cx="40481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66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o tocando una planta pequeña">
            <a:extLst>
              <a:ext uri="{FF2B5EF4-FFF2-40B4-BE49-F238E27FC236}">
                <a16:creationId xmlns:a16="http://schemas.microsoft.com/office/drawing/2014/main" id="{1B0491AE-4505-A72A-8CA5-04DF8540CD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C03375-1653-8B11-1F8F-CEE60FFA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122309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Medio </a:t>
            </a:r>
            <a:r>
              <a:rPr lang="en-US" sz="5400" b="1" dirty="0" err="1">
                <a:solidFill>
                  <a:srgbClr val="FFFFFF"/>
                </a:solidFill>
              </a:rPr>
              <a:t>Ambiente</a:t>
            </a:r>
            <a:r>
              <a:rPr lang="en-US" sz="5400" b="1" dirty="0">
                <a:solidFill>
                  <a:srgbClr val="FFFFFF"/>
                </a:solidFill>
              </a:rPr>
              <a:t> y </a:t>
            </a:r>
            <a:r>
              <a:rPr lang="en-US" sz="5400" b="1" dirty="0" err="1">
                <a:solidFill>
                  <a:srgbClr val="FFFFFF"/>
                </a:solidFill>
              </a:rPr>
              <a:t>Recursos</a:t>
            </a:r>
            <a:r>
              <a:rPr lang="en-US" sz="5400" b="1" dirty="0">
                <a:solidFill>
                  <a:srgbClr val="FFFFFF"/>
                </a:solidFill>
              </a:rPr>
              <a:t>  Naturales</a:t>
            </a:r>
          </a:p>
        </p:txBody>
      </p:sp>
    </p:spTree>
    <p:extLst>
      <p:ext uri="{BB962C8B-B14F-4D97-AF65-F5344CB8AC3E}">
        <p14:creationId xmlns:p14="http://schemas.microsoft.com/office/powerpoint/2010/main" val="4216226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403FD5-0AE6-755A-139A-2C111E69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50" y="251625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Contexto</a:t>
            </a:r>
            <a:endParaRPr lang="en-US" sz="5400" dirty="0"/>
          </a:p>
        </p:txBody>
      </p:sp>
      <p:sp>
        <p:nvSpPr>
          <p:cNvPr id="307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D8DEEB-F4A8-B013-9664-3A950F96F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202" y="2693269"/>
            <a:ext cx="5807215" cy="391310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dirty="0"/>
              <a:t>Por </a:t>
            </a:r>
            <a:r>
              <a:rPr lang="en-US" sz="3200" dirty="0" err="1"/>
              <a:t>su</a:t>
            </a:r>
            <a:r>
              <a:rPr lang="en-US" sz="3200" dirty="0"/>
              <a:t>  </a:t>
            </a:r>
            <a:r>
              <a:rPr lang="es-GT" sz="3200" dirty="0"/>
              <a:t>topografía accidentada y variaciones altitudinales Guatemala cuenta con una </a:t>
            </a:r>
            <a:r>
              <a:rPr lang="en-US" sz="3200" dirty="0" err="1"/>
              <a:t>dotación</a:t>
            </a:r>
            <a:r>
              <a:rPr lang="en-US" sz="3200" dirty="0"/>
              <a:t> </a:t>
            </a:r>
            <a:r>
              <a:rPr lang="en-US" sz="3200" dirty="0" err="1"/>
              <a:t>importante</a:t>
            </a:r>
            <a:r>
              <a:rPr lang="en-US" sz="3200" dirty="0"/>
              <a:t> de </a:t>
            </a:r>
            <a:r>
              <a:rPr lang="en-US" sz="3200" b="1" dirty="0" err="1"/>
              <a:t>recursos</a:t>
            </a:r>
            <a:r>
              <a:rPr lang="en-US" sz="3200" b="1" dirty="0"/>
              <a:t> naturales. </a:t>
            </a:r>
            <a:r>
              <a:rPr lang="en-US" sz="3200" dirty="0"/>
              <a:t> </a:t>
            </a:r>
          </a:p>
          <a:p>
            <a:r>
              <a:rPr lang="en-US" sz="3200" dirty="0"/>
              <a:t>P</a:t>
            </a:r>
            <a:r>
              <a:rPr lang="en-US" sz="3200" b="1" dirty="0"/>
              <a:t>aís </a:t>
            </a:r>
            <a:r>
              <a:rPr lang="en-US" sz="3200" b="1" dirty="0" err="1"/>
              <a:t>megadiverso</a:t>
            </a:r>
            <a:r>
              <a:rPr lang="en-US" sz="3200" dirty="0"/>
              <a:t>. </a:t>
            </a:r>
          </a:p>
          <a:p>
            <a:r>
              <a:rPr lang="en-US" sz="3200" dirty="0"/>
              <a:t>Es uno de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países</a:t>
            </a:r>
            <a:r>
              <a:rPr lang="en-US" sz="3200" dirty="0"/>
              <a:t> </a:t>
            </a:r>
            <a:r>
              <a:rPr lang="en-US" sz="3200" dirty="0" err="1"/>
              <a:t>más</a:t>
            </a:r>
            <a:r>
              <a:rPr lang="en-US" sz="3200" dirty="0"/>
              <a:t> </a:t>
            </a:r>
            <a:r>
              <a:rPr lang="en-US" sz="3200" dirty="0" err="1"/>
              <a:t>vulnerables</a:t>
            </a:r>
            <a:r>
              <a:rPr lang="en-US" sz="3200" dirty="0"/>
              <a:t> al </a:t>
            </a:r>
            <a:r>
              <a:rPr lang="en-US" sz="3200" b="1" dirty="0" err="1"/>
              <a:t>cambio</a:t>
            </a:r>
            <a:r>
              <a:rPr lang="en-US" sz="3200" b="1" dirty="0"/>
              <a:t> </a:t>
            </a:r>
            <a:r>
              <a:rPr lang="en-US" sz="3200" b="1" dirty="0" err="1"/>
              <a:t>climático</a:t>
            </a:r>
            <a:r>
              <a:rPr lang="en-US" sz="3200" dirty="0"/>
              <a:t>. </a:t>
            </a:r>
          </a:p>
        </p:txBody>
      </p:sp>
      <p:pic>
        <p:nvPicPr>
          <p:cNvPr id="3074" name="Picture 2" descr="Especie el Jaguar en Guatemala | Aprende Guatemala.com">
            <a:extLst>
              <a:ext uri="{FF2B5EF4-FFF2-40B4-BE49-F238E27FC236}">
                <a16:creationId xmlns:a16="http://schemas.microsoft.com/office/drawing/2014/main" id="{6D6BB4B6-3923-53E2-94CD-2082A5C599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4696" y="10"/>
            <a:ext cx="64257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3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E5CC23-948B-1745-378E-21154AAA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Capital Natural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A640586-B96E-C998-EFDF-474F00021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45143" y="2655097"/>
            <a:ext cx="8335595" cy="4433766"/>
          </a:xfr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US" sz="2500" dirty="0"/>
              <a:t>Agua: </a:t>
            </a:r>
            <a:r>
              <a:rPr lang="en-US" sz="2500" dirty="0" err="1"/>
              <a:t>Existen</a:t>
            </a:r>
            <a:r>
              <a:rPr lang="en-US" sz="2500" dirty="0"/>
              <a:t> </a:t>
            </a:r>
            <a:r>
              <a:rPr lang="en-US" sz="2500" b="1" dirty="0"/>
              <a:t>38 </a:t>
            </a:r>
            <a:r>
              <a:rPr lang="en-US" sz="2500" b="1" dirty="0" err="1"/>
              <a:t>cuencas</a:t>
            </a:r>
            <a:r>
              <a:rPr lang="en-US" sz="2500" b="1" dirty="0"/>
              <a:t> </a:t>
            </a:r>
            <a:r>
              <a:rPr lang="en-US" sz="2500" b="1" dirty="0" err="1"/>
              <a:t>hidrográficas</a:t>
            </a:r>
            <a:r>
              <a:rPr lang="en-US" sz="2500" dirty="0"/>
              <a:t> </a:t>
            </a:r>
            <a:r>
              <a:rPr lang="en-US" sz="2500" dirty="0">
                <a:effectLst/>
              </a:rPr>
              <a:t>(SEGEPLAN , 2024) </a:t>
            </a:r>
          </a:p>
          <a:p>
            <a:pPr lvl="1"/>
            <a:r>
              <a:rPr lang="en-US" sz="2500" dirty="0"/>
              <a:t>La </a:t>
            </a:r>
            <a:r>
              <a:rPr lang="en-US" sz="2500" dirty="0" err="1"/>
              <a:t>oferta</a:t>
            </a:r>
            <a:r>
              <a:rPr lang="en-US" sz="2500" dirty="0"/>
              <a:t> de </a:t>
            </a:r>
            <a:r>
              <a:rPr lang="en-US" sz="2500" dirty="0" err="1"/>
              <a:t>agua</a:t>
            </a:r>
            <a:r>
              <a:rPr lang="en-US" sz="2500" dirty="0"/>
              <a:t> es de 97,120 </a:t>
            </a:r>
            <a:r>
              <a:rPr lang="en-US" sz="2500" dirty="0" err="1"/>
              <a:t>millones</a:t>
            </a:r>
            <a:r>
              <a:rPr lang="en-US" sz="2500" dirty="0"/>
              <a:t> de </a:t>
            </a:r>
            <a:r>
              <a:rPr lang="en-US" sz="2500" dirty="0">
                <a:effectLst/>
              </a:rPr>
              <a:t>m</a:t>
            </a:r>
            <a:r>
              <a:rPr lang="en-US" sz="2500" baseline="30000" dirty="0">
                <a:effectLst/>
              </a:rPr>
              <a:t>3</a:t>
            </a:r>
            <a:r>
              <a:rPr lang="en-US" sz="2500" dirty="0"/>
              <a:t>, </a:t>
            </a:r>
            <a:r>
              <a:rPr lang="en-US" sz="2500" dirty="0" err="1"/>
              <a:t>representado</a:t>
            </a:r>
            <a:r>
              <a:rPr lang="en-US" sz="2500" dirty="0"/>
              <a:t> un </a:t>
            </a:r>
            <a:r>
              <a:rPr lang="en-US" sz="2500" dirty="0" err="1"/>
              <a:t>volumen</a:t>
            </a:r>
            <a:r>
              <a:rPr lang="en-US" sz="2500" dirty="0"/>
              <a:t> de </a:t>
            </a:r>
            <a:r>
              <a:rPr lang="en-US" sz="2500" dirty="0" err="1"/>
              <a:t>agua</a:t>
            </a:r>
            <a:r>
              <a:rPr lang="en-US" sz="2500" dirty="0"/>
              <a:t> </a:t>
            </a:r>
            <a:r>
              <a:rPr lang="en-US" sz="2500" dirty="0" err="1"/>
              <a:t>por</a:t>
            </a:r>
            <a:r>
              <a:rPr lang="en-US" sz="2500" dirty="0"/>
              <a:t> persona de 6,875 de </a:t>
            </a:r>
            <a:r>
              <a:rPr lang="en-US" sz="2500" dirty="0">
                <a:effectLst/>
              </a:rPr>
              <a:t>m</a:t>
            </a:r>
            <a:r>
              <a:rPr lang="en-US" sz="2500" baseline="30000" dirty="0">
                <a:effectLst/>
              </a:rPr>
              <a:t>3</a:t>
            </a:r>
            <a:r>
              <a:rPr lang="en-US" sz="2500" dirty="0"/>
              <a:t> </a:t>
            </a:r>
            <a:r>
              <a:rPr lang="en-US" sz="2500" dirty="0" err="1"/>
              <a:t>por</a:t>
            </a:r>
            <a:r>
              <a:rPr lang="en-US" sz="2500" dirty="0"/>
              <a:t> año, </a:t>
            </a:r>
            <a:r>
              <a:rPr lang="en-US" sz="2500" dirty="0" err="1"/>
              <a:t>lejos</a:t>
            </a:r>
            <a:r>
              <a:rPr lang="en-US" sz="2500" dirty="0"/>
              <a:t> del </a:t>
            </a:r>
            <a:r>
              <a:rPr lang="en-US" sz="2500" dirty="0" err="1"/>
              <a:t>límite</a:t>
            </a:r>
            <a:r>
              <a:rPr lang="en-US" sz="2500" dirty="0"/>
              <a:t> de </a:t>
            </a:r>
            <a:r>
              <a:rPr lang="en-US" sz="2500" b="1" dirty="0" err="1"/>
              <a:t>riesgo</a:t>
            </a:r>
            <a:r>
              <a:rPr lang="en-US" sz="2500" b="1" dirty="0"/>
              <a:t> </a:t>
            </a:r>
            <a:r>
              <a:rPr lang="en-US" sz="2500" b="1" dirty="0" err="1"/>
              <a:t>hídrico</a:t>
            </a:r>
            <a:r>
              <a:rPr lang="en-US" sz="2500" b="1" dirty="0"/>
              <a:t> </a:t>
            </a:r>
            <a:r>
              <a:rPr lang="en-US" sz="2500" dirty="0"/>
              <a:t>de 1,000 </a:t>
            </a:r>
            <a:r>
              <a:rPr lang="en-US" sz="2500" dirty="0" err="1"/>
              <a:t>por</a:t>
            </a:r>
            <a:r>
              <a:rPr lang="en-US" sz="2500" dirty="0"/>
              <a:t> persona </a:t>
            </a:r>
            <a:r>
              <a:rPr lang="en-US" sz="2500" dirty="0">
                <a:effectLst/>
              </a:rPr>
              <a:t>(MARN, 2023)</a:t>
            </a:r>
            <a:r>
              <a:rPr lang="en-US" sz="2500" dirty="0"/>
              <a:t>. </a:t>
            </a:r>
          </a:p>
          <a:p>
            <a:pPr lvl="1"/>
            <a:r>
              <a:rPr lang="en-US" dirty="0"/>
              <a:t>Entre </a:t>
            </a:r>
            <a:r>
              <a:rPr lang="en-US" dirty="0" err="1"/>
              <a:t>el</a:t>
            </a:r>
            <a:r>
              <a:rPr lang="en-US" dirty="0"/>
              <a:t> 2001 y 2010 se </a:t>
            </a:r>
            <a:r>
              <a:rPr lang="en-US" b="1" dirty="0" err="1"/>
              <a:t>aportó</a:t>
            </a:r>
            <a:r>
              <a:rPr lang="en-US" b="1" dirty="0"/>
              <a:t> </a:t>
            </a:r>
            <a:r>
              <a:rPr lang="en-US" b="1" dirty="0" err="1"/>
              <a:t>aproximadamente</a:t>
            </a:r>
            <a:r>
              <a:rPr lang="en-US" b="1" dirty="0"/>
              <a:t> 320,000 </a:t>
            </a:r>
            <a:r>
              <a:rPr lang="en-US" b="1" dirty="0" err="1"/>
              <a:t>millones</a:t>
            </a:r>
            <a:r>
              <a:rPr lang="en-US" b="1" dirty="0"/>
              <a:t> de metros </a:t>
            </a:r>
            <a:r>
              <a:rPr lang="en-US" b="1" dirty="0" err="1"/>
              <a:t>cúbicos</a:t>
            </a:r>
            <a:r>
              <a:rPr lang="en-US" b="1" dirty="0"/>
              <a:t> </a:t>
            </a:r>
            <a:r>
              <a:rPr lang="en-US" dirty="0"/>
              <a:t>de </a:t>
            </a:r>
            <a:r>
              <a:rPr lang="en-US" dirty="0" err="1"/>
              <a:t>agua</a:t>
            </a:r>
            <a:r>
              <a:rPr lang="en-US" dirty="0"/>
              <a:t> que </a:t>
            </a:r>
            <a:r>
              <a:rPr lang="en-US" dirty="0" err="1"/>
              <a:t>fueron</a:t>
            </a:r>
            <a:r>
              <a:rPr lang="en-US" dirty="0"/>
              <a:t> </a:t>
            </a:r>
            <a:r>
              <a:rPr lang="en-US" dirty="0" err="1"/>
              <a:t>utilizados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materia</a:t>
            </a:r>
            <a:r>
              <a:rPr lang="en-US" dirty="0"/>
              <a:t> prima, </a:t>
            </a:r>
            <a:r>
              <a:rPr lang="en-US" dirty="0" err="1"/>
              <a:t>refrigerante</a:t>
            </a:r>
            <a:r>
              <a:rPr lang="en-US" dirty="0"/>
              <a:t>, </a:t>
            </a:r>
            <a:r>
              <a:rPr lang="en-US" dirty="0" err="1"/>
              <a:t>disolvente</a:t>
            </a:r>
            <a:r>
              <a:rPr lang="en-US" dirty="0"/>
              <a:t>,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para </a:t>
            </a:r>
            <a:r>
              <a:rPr lang="en-US" dirty="0" err="1"/>
              <a:t>generar</a:t>
            </a:r>
            <a:r>
              <a:rPr lang="en-US" dirty="0"/>
              <a:t> </a:t>
            </a:r>
            <a:r>
              <a:rPr lang="en-US" dirty="0" err="1"/>
              <a:t>electricidad</a:t>
            </a:r>
            <a:r>
              <a:rPr lang="en-US" dirty="0"/>
              <a:t>, o </a:t>
            </a:r>
            <a:r>
              <a:rPr lang="en-US" dirty="0" err="1"/>
              <a:t>simplemente</a:t>
            </a:r>
            <a:r>
              <a:rPr lang="en-US" dirty="0"/>
              <a:t> para </a:t>
            </a:r>
            <a:r>
              <a:rPr lang="en-US" dirty="0" err="1"/>
              <a:t>consumo</a:t>
            </a:r>
            <a:r>
              <a:rPr lang="en-US" dirty="0"/>
              <a:t> </a:t>
            </a:r>
            <a:r>
              <a:rPr lang="en-US" dirty="0" err="1"/>
              <a:t>humano</a:t>
            </a:r>
            <a:r>
              <a:rPr lang="en-US" dirty="0"/>
              <a:t> y </a:t>
            </a:r>
            <a:r>
              <a:rPr lang="en-US" dirty="0" err="1"/>
              <a:t>riego</a:t>
            </a:r>
            <a:r>
              <a:rPr lang="en-US" dirty="0"/>
              <a:t> (INE/ BANGUAT/ IARNA-URL, 2013). </a:t>
            </a:r>
          </a:p>
          <a:p>
            <a:pPr lvl="1"/>
            <a:endParaRPr lang="en-US" sz="2500" dirty="0"/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832C4276-F144-F5D7-16DC-980A08DCE9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3058" y="-58351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27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E5CC23-948B-1745-378E-21154AAA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Capital Natural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A640586-B96E-C998-EFDF-474F00021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808894"/>
            <a:ext cx="5485106" cy="2703632"/>
          </a:xfr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US" sz="2500" dirty="0" err="1"/>
              <a:t>Según</a:t>
            </a:r>
            <a:r>
              <a:rPr lang="en-US" sz="2500" dirty="0"/>
              <a:t> </a:t>
            </a:r>
            <a:r>
              <a:rPr lang="en-US" sz="2500" dirty="0" err="1"/>
              <a:t>capacidad</a:t>
            </a:r>
            <a:r>
              <a:rPr lang="en-US" sz="2500" dirty="0"/>
              <a:t> de </a:t>
            </a:r>
            <a:r>
              <a:rPr lang="en-US" sz="2500" b="1" dirty="0" err="1"/>
              <a:t>uso</a:t>
            </a:r>
            <a:r>
              <a:rPr lang="en-US" sz="2500" b="1" dirty="0"/>
              <a:t> del </a:t>
            </a:r>
            <a:r>
              <a:rPr lang="en-US" sz="2500" b="1" dirty="0" err="1"/>
              <a:t>suelo</a:t>
            </a:r>
            <a:r>
              <a:rPr lang="en-US" sz="2500" dirty="0"/>
              <a:t>, </a:t>
            </a:r>
            <a:r>
              <a:rPr lang="en-US" sz="2500" dirty="0" err="1"/>
              <a:t>el</a:t>
            </a:r>
            <a:r>
              <a:rPr lang="en-US" sz="2500" dirty="0"/>
              <a:t> 33.11% se puede </a:t>
            </a:r>
            <a:r>
              <a:rPr lang="en-US" sz="2500" dirty="0" err="1"/>
              <a:t>dedicar</a:t>
            </a:r>
            <a:r>
              <a:rPr lang="en-US" sz="2500" dirty="0"/>
              <a:t> a </a:t>
            </a:r>
            <a:r>
              <a:rPr lang="en-US" sz="2500" dirty="0" err="1"/>
              <a:t>actividades</a:t>
            </a:r>
            <a:r>
              <a:rPr lang="en-US" sz="2500" dirty="0"/>
              <a:t> </a:t>
            </a:r>
            <a:r>
              <a:rPr lang="en-US" sz="2500" dirty="0" err="1"/>
              <a:t>agropecuarias</a:t>
            </a:r>
            <a:r>
              <a:rPr lang="en-US" sz="2500" dirty="0"/>
              <a:t> con </a:t>
            </a:r>
            <a:r>
              <a:rPr lang="en-US" sz="2500" dirty="0" err="1"/>
              <a:t>cobertura</a:t>
            </a:r>
            <a:r>
              <a:rPr lang="en-US" sz="2500" dirty="0"/>
              <a:t> </a:t>
            </a:r>
            <a:r>
              <a:rPr lang="en-US" sz="2500" dirty="0" err="1"/>
              <a:t>forestal</a:t>
            </a:r>
            <a:r>
              <a:rPr lang="en-US" sz="2500" dirty="0"/>
              <a:t>, </a:t>
            </a:r>
            <a:r>
              <a:rPr lang="en-US" sz="2500" dirty="0" err="1"/>
              <a:t>el</a:t>
            </a:r>
            <a:r>
              <a:rPr lang="en-US" sz="2500" dirty="0"/>
              <a:t> 32.75% a tierras </a:t>
            </a:r>
            <a:r>
              <a:rPr lang="en-US" sz="2500" dirty="0" err="1"/>
              <a:t>forestales</a:t>
            </a:r>
            <a:r>
              <a:rPr lang="en-US" sz="2500" dirty="0"/>
              <a:t>, </a:t>
            </a:r>
            <a:r>
              <a:rPr lang="en-US" sz="2500" dirty="0" err="1"/>
              <a:t>el</a:t>
            </a:r>
            <a:r>
              <a:rPr lang="en-US" sz="2500" dirty="0"/>
              <a:t> 32.67% </a:t>
            </a:r>
            <a:r>
              <a:rPr lang="en-US" sz="2500" dirty="0" err="1"/>
              <a:t>en</a:t>
            </a:r>
            <a:r>
              <a:rPr lang="en-US" sz="2500" dirty="0"/>
              <a:t> </a:t>
            </a:r>
            <a:r>
              <a:rPr lang="en-US" sz="2500" dirty="0" err="1"/>
              <a:t>actividades</a:t>
            </a:r>
            <a:r>
              <a:rPr lang="en-US" sz="2500" dirty="0"/>
              <a:t> </a:t>
            </a:r>
            <a:r>
              <a:rPr lang="en-US" sz="2500" dirty="0" err="1"/>
              <a:t>agropecuarias</a:t>
            </a:r>
            <a:r>
              <a:rPr lang="en-US" sz="2500" dirty="0"/>
              <a:t>, y </a:t>
            </a:r>
            <a:r>
              <a:rPr lang="en-US" sz="2500" dirty="0" err="1"/>
              <a:t>el</a:t>
            </a:r>
            <a:r>
              <a:rPr lang="en-US" sz="2500" dirty="0"/>
              <a:t> 1.47% a </a:t>
            </a:r>
            <a:r>
              <a:rPr lang="en-US" sz="2500" dirty="0" err="1"/>
              <a:t>cuerpos</a:t>
            </a:r>
            <a:r>
              <a:rPr lang="en-US" sz="2500" dirty="0"/>
              <a:t> de </a:t>
            </a:r>
            <a:r>
              <a:rPr lang="en-US" sz="2500" dirty="0" err="1"/>
              <a:t>agua</a:t>
            </a:r>
            <a:r>
              <a:rPr lang="en-US" sz="2500" dirty="0"/>
              <a:t> </a:t>
            </a:r>
            <a:r>
              <a:rPr lang="en-US" sz="2500" dirty="0">
                <a:effectLst/>
              </a:rPr>
              <a:t>(MARN, 2023)</a:t>
            </a:r>
            <a:r>
              <a:rPr lang="en-US" sz="2500" dirty="0"/>
              <a:t>. 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832C4276-F144-F5D7-16DC-980A08DCE9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8762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846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4E798B-A348-6D29-1208-FCDA43B1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Megadiversidad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FA9E4E-84C4-6DC3-22B8-970FB7585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418" y="2701853"/>
            <a:ext cx="5208104" cy="346280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500" b="1" dirty="0"/>
              <a:t>Guatemala es uno de </a:t>
            </a:r>
            <a:r>
              <a:rPr lang="en-US" sz="2500" b="1" dirty="0" err="1"/>
              <a:t>los</a:t>
            </a:r>
            <a:r>
              <a:rPr lang="en-US" sz="2500" b="1" dirty="0"/>
              <a:t> </a:t>
            </a:r>
            <a:r>
              <a:rPr lang="en-US" sz="2500" b="1" dirty="0" err="1"/>
              <a:t>países</a:t>
            </a:r>
            <a:r>
              <a:rPr lang="en-US" sz="2500" b="1" dirty="0"/>
              <a:t> </a:t>
            </a:r>
            <a:r>
              <a:rPr lang="en-US" sz="2500" b="1" dirty="0" err="1"/>
              <a:t>megadiversos</a:t>
            </a:r>
            <a:r>
              <a:rPr lang="en-US" sz="2500" dirty="0"/>
              <a:t> (</a:t>
            </a:r>
            <a:r>
              <a:rPr lang="en-US" sz="2500" dirty="0" err="1"/>
              <a:t>sistema</a:t>
            </a:r>
            <a:r>
              <a:rPr lang="en-US" sz="2500" dirty="0"/>
              <a:t> </a:t>
            </a:r>
            <a:r>
              <a:rPr lang="en-US" sz="2500" dirty="0" err="1"/>
              <a:t>biótico</a:t>
            </a:r>
            <a:r>
              <a:rPr lang="en-US" sz="2500" dirty="0"/>
              <a:t>).</a:t>
            </a:r>
            <a:r>
              <a:rPr lang="en-US" sz="2500" b="1" dirty="0"/>
              <a:t> </a:t>
            </a:r>
            <a:endParaRPr lang="en-US" sz="2500" dirty="0"/>
          </a:p>
          <a:p>
            <a:r>
              <a:rPr lang="en-US" sz="2500" dirty="0"/>
              <a:t>Se </a:t>
            </a:r>
            <a:r>
              <a:rPr lang="en-US" sz="2500" dirty="0" err="1"/>
              <a:t>reportan</a:t>
            </a:r>
            <a:r>
              <a:rPr lang="en-US" sz="2500" dirty="0"/>
              <a:t> </a:t>
            </a:r>
            <a:r>
              <a:rPr lang="en-US" sz="2500" dirty="0" err="1"/>
              <a:t>cerca</a:t>
            </a:r>
            <a:r>
              <a:rPr lang="en-US" sz="2500" dirty="0"/>
              <a:t> de 782 </a:t>
            </a:r>
            <a:r>
              <a:rPr lang="en-US" sz="2500" dirty="0" err="1"/>
              <a:t>especies</a:t>
            </a:r>
            <a:r>
              <a:rPr lang="en-US" sz="2500" dirty="0"/>
              <a:t> de </a:t>
            </a:r>
            <a:r>
              <a:rPr lang="en-US" sz="2500" dirty="0" err="1"/>
              <a:t>hongos</a:t>
            </a:r>
            <a:r>
              <a:rPr lang="en-US" sz="2500" dirty="0"/>
              <a:t>, 11, 806 de </a:t>
            </a:r>
            <a:r>
              <a:rPr lang="en-US" sz="2500" dirty="0" err="1"/>
              <a:t>plantas</a:t>
            </a:r>
            <a:r>
              <a:rPr lang="en-US" sz="2500" dirty="0"/>
              <a:t>, 5,612 de </a:t>
            </a:r>
            <a:r>
              <a:rPr lang="en-US" sz="2500" dirty="0" err="1"/>
              <a:t>animales</a:t>
            </a:r>
            <a:r>
              <a:rPr lang="en-US" sz="2500" dirty="0"/>
              <a:t> </a:t>
            </a:r>
            <a:r>
              <a:rPr lang="en-US" sz="2500" dirty="0" err="1"/>
              <a:t>invertebrados</a:t>
            </a:r>
            <a:r>
              <a:rPr lang="en-US" sz="2500" dirty="0"/>
              <a:t> y 2,829 de </a:t>
            </a:r>
            <a:r>
              <a:rPr lang="en-US" sz="2500" dirty="0" err="1"/>
              <a:t>vertebrados</a:t>
            </a:r>
            <a:r>
              <a:rPr lang="en-US" sz="2500" dirty="0"/>
              <a:t>. </a:t>
            </a:r>
            <a:r>
              <a:rPr lang="en-US" sz="2500" dirty="0" err="1"/>
              <a:t>Dentro</a:t>
            </a:r>
            <a:r>
              <a:rPr lang="en-US" sz="2500" dirty="0"/>
              <a:t> de </a:t>
            </a:r>
            <a:r>
              <a:rPr lang="en-US" sz="2500" dirty="0" err="1"/>
              <a:t>este</a:t>
            </a:r>
            <a:r>
              <a:rPr lang="en-US" sz="2500" dirty="0"/>
              <a:t> </a:t>
            </a:r>
            <a:r>
              <a:rPr lang="en-US" sz="2500" dirty="0" err="1"/>
              <a:t>último</a:t>
            </a:r>
            <a:r>
              <a:rPr lang="en-US" sz="2500" dirty="0"/>
              <a:t>, se </a:t>
            </a:r>
            <a:r>
              <a:rPr lang="en-US" sz="2500" dirty="0" err="1"/>
              <a:t>han</a:t>
            </a:r>
            <a:r>
              <a:rPr lang="en-US" sz="2500" dirty="0"/>
              <a:t> </a:t>
            </a:r>
            <a:r>
              <a:rPr lang="en-US" sz="2500" dirty="0" err="1"/>
              <a:t>reportado</a:t>
            </a:r>
            <a:r>
              <a:rPr lang="en-US" sz="2500" dirty="0"/>
              <a:t> 744 </a:t>
            </a:r>
            <a:r>
              <a:rPr lang="en-US" sz="2500" dirty="0" err="1"/>
              <a:t>especies</a:t>
            </a:r>
            <a:r>
              <a:rPr lang="en-US" sz="2500" dirty="0"/>
              <a:t> de </a:t>
            </a:r>
            <a:r>
              <a:rPr lang="en-US" sz="2500" dirty="0" err="1"/>
              <a:t>aves</a:t>
            </a:r>
            <a:r>
              <a:rPr lang="en-US" sz="2500" dirty="0"/>
              <a:t>, 229 de </a:t>
            </a:r>
            <a:r>
              <a:rPr lang="en-US" sz="2500" dirty="0" err="1"/>
              <a:t>mamíferos</a:t>
            </a:r>
            <a:r>
              <a:rPr lang="en-US" sz="2500" dirty="0"/>
              <a:t>, 248 de reptiles y 166 de </a:t>
            </a:r>
            <a:r>
              <a:rPr lang="en-US" sz="2500" dirty="0" err="1"/>
              <a:t>anfibios</a:t>
            </a:r>
            <a:r>
              <a:rPr lang="en-US" sz="2500" dirty="0"/>
              <a:t> </a:t>
            </a:r>
            <a:r>
              <a:rPr lang="en-US" sz="2500" dirty="0">
                <a:effectLst/>
              </a:rPr>
              <a:t>(MARN, SGCCC, &amp; PNUD, 2021)</a:t>
            </a:r>
            <a:endParaRPr lang="en-US" sz="2500" dirty="0"/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01010F2C-5FDE-F1E8-17E0-D8AFC22200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10177" y="-33798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730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4E798B-A348-6D29-1208-FCDA43B1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Megadiversidad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FA9E4E-84C4-6DC3-22B8-970FB7585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677167"/>
            <a:ext cx="5416825" cy="346280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500" dirty="0"/>
              <a:t>1/3 del </a:t>
            </a:r>
            <a:r>
              <a:rPr lang="en-US" sz="2500" dirty="0" err="1"/>
              <a:t>territorio</a:t>
            </a:r>
            <a:r>
              <a:rPr lang="en-US" sz="2500" dirty="0"/>
              <a:t> se </a:t>
            </a:r>
            <a:r>
              <a:rPr lang="en-US" sz="2500" dirty="0" err="1"/>
              <a:t>encuentra</a:t>
            </a:r>
            <a:r>
              <a:rPr lang="en-US" sz="2500" dirty="0"/>
              <a:t> </a:t>
            </a:r>
            <a:r>
              <a:rPr lang="en-US" sz="2500" dirty="0" err="1"/>
              <a:t>dentro</a:t>
            </a:r>
            <a:r>
              <a:rPr lang="en-US" sz="2500" dirty="0"/>
              <a:t> del SIGAP </a:t>
            </a:r>
            <a:r>
              <a:rPr lang="en-US" sz="2500" dirty="0" err="1"/>
              <a:t>brindando</a:t>
            </a:r>
            <a:r>
              <a:rPr lang="en-US" sz="2500" dirty="0"/>
              <a:t> Desarrollo </a:t>
            </a:r>
            <a:r>
              <a:rPr lang="en-US" sz="2500" dirty="0" err="1"/>
              <a:t>economico</a:t>
            </a:r>
            <a:r>
              <a:rPr lang="en-US" sz="2500" dirty="0"/>
              <a:t> </a:t>
            </a:r>
            <a:r>
              <a:rPr lang="en-US" sz="2500" dirty="0" err="1"/>
              <a:t>en</a:t>
            </a:r>
            <a:r>
              <a:rPr lang="en-US" sz="2500" dirty="0"/>
              <a:t> </a:t>
            </a:r>
            <a:r>
              <a:rPr lang="en-US" sz="2500" dirty="0">
                <a:effectLst/>
              </a:rPr>
              <a:t>(CONAP, 2023), </a:t>
            </a:r>
            <a:r>
              <a:rPr lang="en-US" sz="2500" dirty="0" err="1">
                <a:effectLst/>
              </a:rPr>
              <a:t>a</a:t>
            </a:r>
            <a:r>
              <a:rPr lang="en-US" sz="2500" dirty="0" err="1"/>
              <a:t>gua</a:t>
            </a:r>
            <a:r>
              <a:rPr lang="en-US" sz="2500" dirty="0"/>
              <a:t>, turismo, </a:t>
            </a:r>
            <a:r>
              <a:rPr lang="en-US" sz="2500" dirty="0" err="1"/>
              <a:t>regulación</a:t>
            </a:r>
            <a:r>
              <a:rPr lang="en-US" sz="2500" dirty="0"/>
              <a:t> </a:t>
            </a:r>
            <a:r>
              <a:rPr lang="en-US" sz="2500" dirty="0" err="1"/>
              <a:t>térmica</a:t>
            </a:r>
            <a:r>
              <a:rPr lang="en-US" sz="2500" dirty="0"/>
              <a:t>, </a:t>
            </a:r>
            <a:r>
              <a:rPr lang="en-US" sz="2500" dirty="0" err="1"/>
              <a:t>mitigación</a:t>
            </a:r>
            <a:r>
              <a:rPr lang="en-US" sz="2500" dirty="0"/>
              <a:t> de </a:t>
            </a:r>
            <a:r>
              <a:rPr lang="en-US" sz="2500" dirty="0" err="1"/>
              <a:t>desastres</a:t>
            </a:r>
            <a:r>
              <a:rPr lang="en-US" sz="2500" dirty="0"/>
              <a:t>, </a:t>
            </a:r>
            <a:r>
              <a:rPr lang="en-US" sz="2500" dirty="0" err="1"/>
              <a:t>alimento</a:t>
            </a:r>
            <a:r>
              <a:rPr lang="en-US" sz="2500" dirty="0"/>
              <a:t>, </a:t>
            </a:r>
            <a:r>
              <a:rPr lang="en-US" sz="2500" dirty="0" err="1"/>
              <a:t>madera</a:t>
            </a:r>
            <a:r>
              <a:rPr lang="en-US" sz="2500" dirty="0"/>
              <a:t>, </a:t>
            </a:r>
            <a:r>
              <a:rPr lang="en-US" sz="2500" dirty="0" err="1"/>
              <a:t>medicinas</a:t>
            </a:r>
            <a:r>
              <a:rPr lang="en-US" sz="2500" dirty="0"/>
              <a:t> naturales/</a:t>
            </a:r>
            <a:r>
              <a:rPr lang="en-US" sz="2500" dirty="0" err="1"/>
              <a:t>bioprospección</a:t>
            </a:r>
            <a:r>
              <a:rPr lang="en-US" sz="2500" dirty="0"/>
              <a:t>, entre </a:t>
            </a:r>
            <a:r>
              <a:rPr lang="en-US" sz="2500" dirty="0" err="1"/>
              <a:t>otros</a:t>
            </a:r>
            <a:r>
              <a:rPr lang="en-US" sz="2500" dirty="0"/>
              <a:t>).</a:t>
            </a:r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01010F2C-5FDE-F1E8-17E0-D8AFC22200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10177" y="-33798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631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73FEE9-8BEB-0B81-93F7-86CF066C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err="1"/>
              <a:t>Vulnerabilidad</a:t>
            </a:r>
            <a:r>
              <a:rPr lang="en-US" sz="5400" dirty="0"/>
              <a:t> -Cambio Climático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939242-5619-383A-08F3-86B08A4D9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525" y="2915457"/>
            <a:ext cx="5386688" cy="33206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/>
              <a:t>De </a:t>
            </a:r>
            <a:r>
              <a:rPr lang="en-US" sz="2000" dirty="0" err="1"/>
              <a:t>acuerdo</a:t>
            </a:r>
            <a:r>
              <a:rPr lang="en-US" sz="2000" dirty="0"/>
              <a:t> con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Índice</a:t>
            </a:r>
            <a:r>
              <a:rPr lang="en-US" sz="2000" dirty="0"/>
              <a:t> de </a:t>
            </a:r>
            <a:r>
              <a:rPr lang="en-US" sz="2000" dirty="0" err="1"/>
              <a:t>Riesgo</a:t>
            </a:r>
            <a:r>
              <a:rPr lang="en-US" sz="2000" dirty="0"/>
              <a:t> de </a:t>
            </a:r>
            <a:r>
              <a:rPr lang="en-US" sz="2000" dirty="0" err="1"/>
              <a:t>desastres</a:t>
            </a:r>
            <a:r>
              <a:rPr lang="en-US" sz="2000" dirty="0"/>
              <a:t>,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país</a:t>
            </a:r>
            <a:r>
              <a:rPr lang="en-US" sz="2000" dirty="0"/>
              <a:t>  </a:t>
            </a:r>
            <a:r>
              <a:rPr lang="en-US" sz="2000" dirty="0" err="1"/>
              <a:t>ocupa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puesto</a:t>
            </a:r>
            <a:r>
              <a:rPr lang="en-US" sz="2000" dirty="0"/>
              <a:t> 10</a:t>
            </a:r>
            <a:r>
              <a:rPr lang="en-US" sz="1600" dirty="0"/>
              <a:t> </a:t>
            </a:r>
            <a:r>
              <a:rPr lang="es-GT" altLang="es-GT" sz="1600" kern="0" dirty="0"/>
              <a:t>(Global </a:t>
            </a:r>
            <a:r>
              <a:rPr lang="es-GT" altLang="es-GT" sz="1600" kern="0" dirty="0" err="1"/>
              <a:t>Risk</a:t>
            </a:r>
            <a:r>
              <a:rPr lang="es-GT" altLang="es-GT" sz="1600" kern="0" dirty="0"/>
              <a:t> </a:t>
            </a:r>
            <a:r>
              <a:rPr lang="es-GT" altLang="es-GT" sz="1600" kern="0" dirty="0" err="1"/>
              <a:t>Report</a:t>
            </a:r>
            <a:r>
              <a:rPr lang="es-GT" altLang="es-GT" sz="1600" kern="0" dirty="0"/>
              <a:t> 2021 (Inter-Agency Standing </a:t>
            </a:r>
            <a:r>
              <a:rPr lang="es-GT" altLang="es-GT" sz="1600" kern="0" dirty="0" err="1"/>
              <a:t>Committee</a:t>
            </a:r>
            <a:r>
              <a:rPr lang="es-GT" altLang="es-GT" sz="1600" kern="0" dirty="0"/>
              <a:t> [IASC] y </a:t>
            </a:r>
            <a:r>
              <a:rPr lang="es-GT" altLang="es-GT" sz="1600" kern="0" dirty="0" err="1"/>
              <a:t>European</a:t>
            </a:r>
            <a:r>
              <a:rPr lang="es-GT" altLang="es-GT" sz="1600" kern="0" dirty="0"/>
              <a:t> </a:t>
            </a:r>
            <a:r>
              <a:rPr lang="es-GT" altLang="es-GT" sz="1600" kern="0" dirty="0" err="1"/>
              <a:t>Commission</a:t>
            </a:r>
            <a:r>
              <a:rPr lang="es-GT" altLang="es-GT" sz="1600" kern="0" dirty="0"/>
              <a:t>, 2021)</a:t>
            </a:r>
          </a:p>
          <a:p>
            <a:r>
              <a:rPr lang="es-GT" sz="2000" dirty="0"/>
              <a:t>En el Índice de Desempeño Ambiental del 2022 se encuentra en la posición 167 de 180 países </a:t>
            </a:r>
            <a:r>
              <a:rPr lang="es-MX" sz="2000" dirty="0"/>
              <a:t>(Wolf, y otros, 2022)</a:t>
            </a:r>
            <a:r>
              <a:rPr lang="es-GT" sz="2000" dirty="0"/>
              <a:t>, cayendo 73 posiciones desde la publicación del 2010</a:t>
            </a:r>
            <a:r>
              <a:rPr lang="es-GT" sz="1600" dirty="0"/>
              <a:t>. </a:t>
            </a:r>
            <a:endParaRPr lang="en-US" sz="1600" dirty="0"/>
          </a:p>
          <a:p>
            <a:r>
              <a:rPr lang="en-US" sz="2000" dirty="0"/>
              <a:t>EJEMPLO: (CONRED, 2024), para </a:t>
            </a:r>
            <a:r>
              <a:rPr lang="en-US" sz="2000" dirty="0" err="1"/>
              <a:t>el</a:t>
            </a:r>
            <a:r>
              <a:rPr lang="en-US" sz="2000" dirty="0"/>
              <a:t> 16 de </a:t>
            </a:r>
            <a:r>
              <a:rPr lang="en-US" sz="2000" dirty="0" err="1"/>
              <a:t>abril</a:t>
            </a:r>
            <a:r>
              <a:rPr lang="en-US" sz="2000" dirty="0"/>
              <a:t> de 2024 </a:t>
            </a:r>
            <a:r>
              <a:rPr lang="en-US" sz="2000" dirty="0" err="1"/>
              <a:t>en</a:t>
            </a:r>
            <a:r>
              <a:rPr lang="en-US" sz="2000" dirty="0"/>
              <a:t> Guatemala se </a:t>
            </a:r>
            <a:r>
              <a:rPr lang="en-US" sz="2000" dirty="0" err="1"/>
              <a:t>registraron</a:t>
            </a:r>
            <a:r>
              <a:rPr lang="en-US" sz="2000" dirty="0"/>
              <a:t> 1,550 </a:t>
            </a:r>
            <a:r>
              <a:rPr lang="en-US" sz="2000" b="1" dirty="0" err="1"/>
              <a:t>incendios</a:t>
            </a:r>
            <a:r>
              <a:rPr lang="en-US" sz="2000" dirty="0"/>
              <a:t> (1,174 </a:t>
            </a:r>
            <a:r>
              <a:rPr lang="en-US" sz="2000" dirty="0" err="1"/>
              <a:t>forestales</a:t>
            </a:r>
            <a:r>
              <a:rPr lang="en-US" sz="2000" dirty="0"/>
              <a:t> y 376 no </a:t>
            </a:r>
            <a:r>
              <a:rPr lang="en-US" sz="2000" dirty="0" err="1"/>
              <a:t>forestales</a:t>
            </a:r>
            <a:r>
              <a:rPr lang="en-US" sz="2000" dirty="0"/>
              <a:t>) </a:t>
            </a:r>
            <a:r>
              <a:rPr lang="en-US" sz="1600" dirty="0">
                <a:effectLst/>
              </a:rPr>
              <a:t>(CONRED, 2024)</a:t>
            </a:r>
            <a:r>
              <a:rPr lang="en-US" sz="1600" dirty="0"/>
              <a:t>.</a:t>
            </a:r>
            <a:endParaRPr lang="en-US" sz="2000" dirty="0"/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C5783347-A78D-D8EB-64ED-B4D9CF4979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764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1840</Words>
  <Application>Microsoft Macintosh PowerPoint</Application>
  <PresentationFormat>Panorámica</PresentationFormat>
  <Paragraphs>109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Verdana</vt:lpstr>
      <vt:lpstr>Tema de Office</vt:lpstr>
      <vt:lpstr>Presentación de PowerPoint</vt:lpstr>
      <vt:lpstr>Presupuesto Abierto 2025. Sector Ambiental </vt:lpstr>
      <vt:lpstr>Medio Ambiente y Recursos  Naturales</vt:lpstr>
      <vt:lpstr>Contexto</vt:lpstr>
      <vt:lpstr>Capital Natural</vt:lpstr>
      <vt:lpstr>Capital Natural</vt:lpstr>
      <vt:lpstr>Megadiversidad</vt:lpstr>
      <vt:lpstr>Megadiversidad</vt:lpstr>
      <vt:lpstr>Vulnerabilidad -Cambio Climático</vt:lpstr>
      <vt:lpstr>Presentación de PowerPoint</vt:lpstr>
      <vt:lpstr>Presentación de PowerPoint</vt:lpstr>
      <vt:lpstr>Presentación de PowerPoint</vt:lpstr>
      <vt:lpstr>Desafios en materia ambiental</vt:lpstr>
      <vt:lpstr>Presentación de PowerPoint</vt:lpstr>
      <vt:lpstr>Presentación de PowerPoint</vt:lpstr>
      <vt:lpstr>.. El Desafio</vt:lpstr>
      <vt:lpstr>Relacionando desafíos: Ambiental y Economía.  De acuerdo con el Sistema de Contabilidad Ambiental y Económica de Guatemala (SCAE) 2001-2010 (INE/ BANGUAT/ IARNA-URL, 2013):</vt:lpstr>
      <vt:lpstr>Cuál y cuánto ($) es el esfuerzo nacional?</vt:lpstr>
      <vt:lpstr>Ejes estratégicos </vt:lpstr>
      <vt:lpstr>Plan de Gobierno y su vinculación al Estado de Recursos Naturales.</vt:lpstr>
      <vt:lpstr>Plan de Gobierno y su vinculación al Estado de Recursos Naturales.</vt:lpstr>
      <vt:lpstr>Algunas reflexiones </vt:lpstr>
      <vt:lpstr>Algunas reflexiones : hacia el mejoramiento de la Resiliencia</vt:lpstr>
      <vt:lpstr>Algunas reflexiones </vt:lpstr>
      <vt:lpstr>Presupuesto Abierto 2025. Sector Ambiental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Licenciasdcs 08</dc:creator>
  <cp:lastModifiedBy>Licenciasdcs 08</cp:lastModifiedBy>
  <cp:revision>26</cp:revision>
  <cp:lastPrinted>2024-05-15T20:24:33Z</cp:lastPrinted>
  <dcterms:created xsi:type="dcterms:W3CDTF">2024-05-14T15:42:12Z</dcterms:created>
  <dcterms:modified xsi:type="dcterms:W3CDTF">2024-06-13T17:31:44Z</dcterms:modified>
</cp:coreProperties>
</file>