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Ex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4" r:id="rId4"/>
    <p:sldId id="279" r:id="rId5"/>
    <p:sldId id="278" r:id="rId6"/>
    <p:sldId id="280" r:id="rId7"/>
    <p:sldId id="292" r:id="rId8"/>
    <p:sldId id="293" r:id="rId9"/>
    <p:sldId id="298" r:id="rId10"/>
    <p:sldId id="265" r:id="rId11"/>
    <p:sldId id="260" r:id="rId12"/>
    <p:sldId id="263" r:id="rId13"/>
    <p:sldId id="281" r:id="rId14"/>
    <p:sldId id="282" r:id="rId15"/>
    <p:sldId id="262" r:id="rId16"/>
    <p:sldId id="266" r:id="rId17"/>
    <p:sldId id="267" r:id="rId18"/>
    <p:sldId id="268" r:id="rId19"/>
    <p:sldId id="288" r:id="rId20"/>
    <p:sldId id="269" r:id="rId21"/>
    <p:sldId id="270" r:id="rId22"/>
    <p:sldId id="271" r:id="rId23"/>
    <p:sldId id="283" r:id="rId24"/>
    <p:sldId id="273" r:id="rId25"/>
    <p:sldId id="274" r:id="rId26"/>
    <p:sldId id="285" r:id="rId27"/>
    <p:sldId id="275" r:id="rId28"/>
    <p:sldId id="277" r:id="rId29"/>
    <p:sldId id="276" r:id="rId30"/>
    <p:sldId id="295" r:id="rId31"/>
    <p:sldId id="294" r:id="rId32"/>
    <p:sldId id="286" r:id="rId33"/>
    <p:sldId id="284" r:id="rId34"/>
    <p:sldId id="287" r:id="rId35"/>
    <p:sldId id="291" r:id="rId36"/>
    <p:sldId id="272" r:id="rId37"/>
    <p:sldId id="296" r:id="rId38"/>
    <p:sldId id="289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1.1_PIB_Tasa_de_Variacion_AR201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dred%20Aguilar\Desktop\Consultor&#237;a%20Tri&#225;ngulo%20Norte\ENEI%202021\BD_Personas_ENEI2021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r\OneDrive\Escritorio\PNUD%20Asistencia%20t&#233;cnica%20en%20Materia%20Econ&#243;mica\3.%20Proyectos\5.%20Presentaci&#243;n%20MINFIN\remfam2002_2024_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%20Adjudicadas\Care%20RIDEV\Pir&#225;mid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dred%20Aguilar\Desktop\Consultor&#237;a%20Tri&#225;ngulo%20Norte\ENEI%202021\BD_Personas_ENEI2021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%20Adjudicadas\Care%20RIDEV\Pir&#225;mid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r\OneDrive\Escritorio\PNUD%20Asistencia%20t&#233;cnica%20en%20Materia%20Econ&#243;mica\3.%20Proyectos\5.%20Presentaci&#243;n%20MINFIN\remfam2002_2024_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pim0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2.2_PIB_por_AE_corriente_AR20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2.2_PIB_por_AE_corriente_AR201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Datos%20empresas%20MINECO%20(202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Datos%20empresas%20MINECO%20(202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Datos%20empresas%20MINECO%20(202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.ahuat\Downloads\Datos%20empresas%20MINECO%20(202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elias.ahuat\Downloads\Datos%20empresas%20MINECO%20(2022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Real y Corriente '!$C$8</c:f>
              <c:strCache>
                <c:ptCount val="1"/>
                <c:pt idx="0">
                  <c:v>PIB Real 1/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65-4C8F-A055-D83636BA2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Real y Corriente '!$B$10:$B$21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 p/</c:v>
                </c:pt>
              </c:strCache>
            </c:strRef>
          </c:cat>
          <c:val>
            <c:numRef>
              <c:f>'PIB Real y Corriente '!$C$10:$C$21</c:f>
              <c:numCache>
                <c:formatCode>#,##0.0</c:formatCode>
                <c:ptCount val="12"/>
                <c:pt idx="0">
                  <c:v>416383.22033762955</c:v>
                </c:pt>
                <c:pt idx="1">
                  <c:v>434887.19830504537</c:v>
                </c:pt>
                <c:pt idx="2">
                  <c:v>452683.52492040524</c:v>
                </c:pt>
                <c:pt idx="3">
                  <c:v>464805.49667258293</c:v>
                </c:pt>
                <c:pt idx="4">
                  <c:v>479120.81472770497</c:v>
                </c:pt>
                <c:pt idx="5">
                  <c:v>495443.85463744006</c:v>
                </c:pt>
                <c:pt idx="6">
                  <c:v>515350.28300318622</c:v>
                </c:pt>
                <c:pt idx="7">
                  <c:v>506148.43599433778</c:v>
                </c:pt>
                <c:pt idx="8">
                  <c:v>546808.69487487129</c:v>
                </c:pt>
                <c:pt idx="9">
                  <c:v>569775.51254105754</c:v>
                </c:pt>
                <c:pt idx="10">
                  <c:v>589870.3104538559</c:v>
                </c:pt>
                <c:pt idx="11">
                  <c:v>604791.93525557802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5-4C8F-A055-D83636BA2842}"/>
            </c:ext>
          </c:extLst>
        </c:ser>
        <c:ser>
          <c:idx val="1"/>
          <c:order val="1"/>
          <c:tx>
            <c:strRef>
              <c:f>'PIB Real y Corriente '!$D$8</c:f>
              <c:strCache>
                <c:ptCount val="1"/>
                <c:pt idx="0">
                  <c:v>PIB Nominal 2/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65-4C8F-A055-D83636BA2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Real y Corriente '!$B$10:$B$21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 p/</c:v>
                </c:pt>
              </c:strCache>
            </c:strRef>
          </c:cat>
          <c:val>
            <c:numRef>
              <c:f>'PIB Real y Corriente '!$D$10:$D$21</c:f>
              <c:numCache>
                <c:formatCode>#,##0.0</c:formatCode>
                <c:ptCount val="12"/>
                <c:pt idx="0">
                  <c:v>416383.22033762955</c:v>
                </c:pt>
                <c:pt idx="1">
                  <c:v>447326.32620161801</c:v>
                </c:pt>
                <c:pt idx="2">
                  <c:v>476022.82127881295</c:v>
                </c:pt>
                <c:pt idx="3">
                  <c:v>502001.70424188668</c:v>
                </c:pt>
                <c:pt idx="4">
                  <c:v>526507.41430122172</c:v>
                </c:pt>
                <c:pt idx="5">
                  <c:v>551368.08211749862</c:v>
                </c:pt>
                <c:pt idx="6">
                  <c:v>593972.01987159764</c:v>
                </c:pt>
                <c:pt idx="7">
                  <c:v>600122.50093649304</c:v>
                </c:pt>
                <c:pt idx="8">
                  <c:v>668860.86863658531</c:v>
                </c:pt>
                <c:pt idx="9">
                  <c:v>740968.64013084548</c:v>
                </c:pt>
                <c:pt idx="10">
                  <c:v>818054.04919299367</c:v>
                </c:pt>
                <c:pt idx="11">
                  <c:v>866944.50216507865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5-4C8F-A055-D83636BA2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000560"/>
        <c:axId val="101889168"/>
      </c:barChart>
      <c:catAx>
        <c:axId val="147400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1889168"/>
        <c:crosses val="autoZero"/>
        <c:auto val="1"/>
        <c:lblAlgn val="ctr"/>
        <c:lblOffset val="100"/>
        <c:noMultiLvlLbl val="0"/>
      </c:catAx>
      <c:valAx>
        <c:axId val="10188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7400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Afiliados!$D$2</c:f>
              <c:strCache>
                <c:ptCount val="1"/>
                <c:pt idx="0">
                  <c:v>Número de afiliados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5B-40D4-BB2E-CBEDD069BBD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B-40D4-BB2E-CBEDD069BBDC}"/>
              </c:ext>
            </c:extLst>
          </c:dPt>
          <c:dPt>
            <c:idx val="2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B-40D4-BB2E-CBEDD069BBD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B-40D4-BB2E-CBEDD069BBDC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5B-40D4-BB2E-CBEDD069B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Afiliados!$C$3:$C$24</c:f>
              <c:strCache>
                <c:ptCount val="22"/>
                <c:pt idx="0">
                  <c:v>Totonicapán</c:v>
                </c:pt>
                <c:pt idx="1">
                  <c:v>Baja Verapaz</c:v>
                </c:pt>
                <c:pt idx="2">
                  <c:v>El Progreso</c:v>
                </c:pt>
                <c:pt idx="3">
                  <c:v>Jalapa</c:v>
                </c:pt>
                <c:pt idx="4">
                  <c:v>Sololá</c:v>
                </c:pt>
                <c:pt idx="5">
                  <c:v>Jutiapa</c:v>
                </c:pt>
                <c:pt idx="6">
                  <c:v>Santa Rosa</c:v>
                </c:pt>
                <c:pt idx="7">
                  <c:v>Chiquimula</c:v>
                </c:pt>
                <c:pt idx="8">
                  <c:v>Quiché</c:v>
                </c:pt>
                <c:pt idx="9">
                  <c:v>Zacapa</c:v>
                </c:pt>
                <c:pt idx="10">
                  <c:v>Chimaltenango</c:v>
                </c:pt>
                <c:pt idx="11">
                  <c:v>Huehuetenango</c:v>
                </c:pt>
                <c:pt idx="12">
                  <c:v>Retalhuleu</c:v>
                </c:pt>
                <c:pt idx="13">
                  <c:v>Suchitepéquez</c:v>
                </c:pt>
                <c:pt idx="14">
                  <c:v>Petén</c:v>
                </c:pt>
                <c:pt idx="15">
                  <c:v>San Marcos</c:v>
                </c:pt>
                <c:pt idx="16">
                  <c:v>Sacatepéquez</c:v>
                </c:pt>
                <c:pt idx="17">
                  <c:v>Alta Verapaz</c:v>
                </c:pt>
                <c:pt idx="18">
                  <c:v>Izabal</c:v>
                </c:pt>
                <c:pt idx="19">
                  <c:v>Quetzaltenango</c:v>
                </c:pt>
                <c:pt idx="20">
                  <c:v>Escuintla</c:v>
                </c:pt>
                <c:pt idx="21">
                  <c:v>Guatemala</c:v>
                </c:pt>
              </c:strCache>
            </c:strRef>
          </c:cat>
          <c:val>
            <c:numRef>
              <c:f>Afiliados!$D$3:$D$24</c:f>
              <c:numCache>
                <c:formatCode>General</c:formatCode>
                <c:ptCount val="22"/>
                <c:pt idx="0">
                  <c:v>9595</c:v>
                </c:pt>
                <c:pt idx="1">
                  <c:v>10231</c:v>
                </c:pt>
                <c:pt idx="2">
                  <c:v>11912</c:v>
                </c:pt>
                <c:pt idx="3">
                  <c:v>12322</c:v>
                </c:pt>
                <c:pt idx="4">
                  <c:v>13884</c:v>
                </c:pt>
                <c:pt idx="5">
                  <c:v>18014</c:v>
                </c:pt>
                <c:pt idx="6">
                  <c:v>18313</c:v>
                </c:pt>
                <c:pt idx="7">
                  <c:v>19011</c:v>
                </c:pt>
                <c:pt idx="8">
                  <c:v>23064</c:v>
                </c:pt>
                <c:pt idx="9">
                  <c:v>26505</c:v>
                </c:pt>
                <c:pt idx="10">
                  <c:v>30153</c:v>
                </c:pt>
                <c:pt idx="11">
                  <c:v>30632</c:v>
                </c:pt>
                <c:pt idx="12">
                  <c:v>31725</c:v>
                </c:pt>
                <c:pt idx="13">
                  <c:v>35482</c:v>
                </c:pt>
                <c:pt idx="14">
                  <c:v>35585</c:v>
                </c:pt>
                <c:pt idx="15">
                  <c:v>38895</c:v>
                </c:pt>
                <c:pt idx="16">
                  <c:v>39930</c:v>
                </c:pt>
                <c:pt idx="17">
                  <c:v>40200</c:v>
                </c:pt>
                <c:pt idx="18">
                  <c:v>42637</c:v>
                </c:pt>
                <c:pt idx="19">
                  <c:v>63637</c:v>
                </c:pt>
                <c:pt idx="20">
                  <c:v>140475</c:v>
                </c:pt>
                <c:pt idx="21">
                  <c:v>862461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B-40D4-BB2E-CBEDD069B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828944"/>
        <c:axId val="1441056704"/>
      </c:barChart>
      <c:catAx>
        <c:axId val="143182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41056704"/>
        <c:crosses val="autoZero"/>
        <c:auto val="1"/>
        <c:lblAlgn val="ctr"/>
        <c:lblOffset val="100"/>
        <c:noMultiLvlLbl val="0"/>
      </c:catAx>
      <c:valAx>
        <c:axId val="14410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182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35114346846777"/>
          <c:y val="2.284087761725883E-2"/>
          <c:w val="0.48122463041402669"/>
          <c:h val="0.8799694895433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Hoja2!$B$16:$B$25</c:f>
              <c:numCache>
                <c:formatCode>0.0</c:formatCode>
                <c:ptCount val="10"/>
                <c:pt idx="0">
                  <c:v>13.1</c:v>
                </c:pt>
                <c:pt idx="1">
                  <c:v>20.399999999999999</c:v>
                </c:pt>
                <c:pt idx="2">
                  <c:v>0.2</c:v>
                </c:pt>
                <c:pt idx="3">
                  <c:v>36.299999999999997</c:v>
                </c:pt>
                <c:pt idx="4">
                  <c:v>0.3</c:v>
                </c:pt>
                <c:pt idx="5">
                  <c:v>1.5</c:v>
                </c:pt>
                <c:pt idx="6">
                  <c:v>0.3</c:v>
                </c:pt>
                <c:pt idx="7">
                  <c:v>2.5</c:v>
                </c:pt>
                <c:pt idx="8">
                  <c:v>10.9</c:v>
                </c:pt>
                <c:pt idx="9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6-4B2E-BF0A-CEC94EB42492}"/>
            </c:ext>
          </c:extLst>
        </c:ser>
        <c:ser>
          <c:idx val="1"/>
          <c:order val="1"/>
          <c:tx>
            <c:strRef>
              <c:f>Hoja2!$C$15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Hoja2!$C$16:$C$25</c:f>
              <c:numCache>
                <c:formatCode>0.0</c:formatCode>
                <c:ptCount val="10"/>
                <c:pt idx="0">
                  <c:v>38.4</c:v>
                </c:pt>
                <c:pt idx="1">
                  <c:v>10.4</c:v>
                </c:pt>
                <c:pt idx="2">
                  <c:v>12.5</c:v>
                </c:pt>
                <c:pt idx="3">
                  <c:v>24.3</c:v>
                </c:pt>
                <c:pt idx="4">
                  <c:v>0.4</c:v>
                </c:pt>
                <c:pt idx="5">
                  <c:v>0.9</c:v>
                </c:pt>
                <c:pt idx="6">
                  <c:v>0.3</c:v>
                </c:pt>
                <c:pt idx="7">
                  <c:v>3.9</c:v>
                </c:pt>
                <c:pt idx="8">
                  <c:v>5.8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6-4B2E-BF0A-CEC94EB42492}"/>
            </c:ext>
          </c:extLst>
        </c:ser>
        <c:ser>
          <c:idx val="2"/>
          <c:order val="2"/>
          <c:tx>
            <c:strRef>
              <c:f>Hoja2!$D$15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Hoja2!$D$16:$D$25</c:f>
              <c:numCache>
                <c:formatCode>0.0</c:formatCode>
                <c:ptCount val="10"/>
                <c:pt idx="0">
                  <c:v>29.2</c:v>
                </c:pt>
                <c:pt idx="1">
                  <c:v>14</c:v>
                </c:pt>
                <c:pt idx="2">
                  <c:v>8</c:v>
                </c:pt>
                <c:pt idx="3">
                  <c:v>28.7</c:v>
                </c:pt>
                <c:pt idx="4">
                  <c:v>0.4</c:v>
                </c:pt>
                <c:pt idx="5">
                  <c:v>1.1000000000000001</c:v>
                </c:pt>
                <c:pt idx="6">
                  <c:v>0.3</c:v>
                </c:pt>
                <c:pt idx="7">
                  <c:v>3.4</c:v>
                </c:pt>
                <c:pt idx="8">
                  <c:v>7.7</c:v>
                </c:pt>
                <c:pt idx="9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6-4B2E-BF0A-CEC94EB42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5547775"/>
        <c:axId val="973951599"/>
      </c:barChart>
      <c:catAx>
        <c:axId val="96554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973951599"/>
        <c:crosses val="autoZero"/>
        <c:auto val="1"/>
        <c:lblAlgn val="ctr"/>
        <c:lblOffset val="100"/>
        <c:noMultiLvlLbl val="0"/>
      </c:catAx>
      <c:valAx>
        <c:axId val="97395159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6554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2060"/>
          </a:solidFill>
        </a:defRPr>
      </a:pPr>
      <a:endParaRPr lang="es-GT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Hoja3!$P$2</c:f>
              <c:strCache>
                <c:ptCount val="1"/>
                <c:pt idx="0">
                  <c:v>Preprimaria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300442757748259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E4-469A-A818-4AA6600893A0}"/>
                </c:ext>
              </c:extLst>
            </c:dLbl>
            <c:dLbl>
              <c:idx val="13"/>
              <c:layout>
                <c:manualLayout>
                  <c:x val="-1.012017710309930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E4-469A-A818-4AA660089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Hoja3!$K$3:$K$16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Hoja3!$P$3:$P$16</c:f>
              <c:numCache>
                <c:formatCode>0.00%</c:formatCode>
                <c:ptCount val="14"/>
                <c:pt idx="0">
                  <c:v>0.55430000000000001</c:v>
                </c:pt>
                <c:pt idx="1">
                  <c:v>0.48070000000000002</c:v>
                </c:pt>
                <c:pt idx="2">
                  <c:v>0.4536</c:v>
                </c:pt>
                <c:pt idx="3">
                  <c:v>0.46079999999999999</c:v>
                </c:pt>
                <c:pt idx="4">
                  <c:v>0.47849999999999998</c:v>
                </c:pt>
                <c:pt idx="5">
                  <c:v>0.57440000000000002</c:v>
                </c:pt>
                <c:pt idx="6">
                  <c:v>0.56430000000000002</c:v>
                </c:pt>
                <c:pt idx="7">
                  <c:v>0.60929999999999995</c:v>
                </c:pt>
                <c:pt idx="8">
                  <c:v>0.63719999999999999</c:v>
                </c:pt>
                <c:pt idx="9">
                  <c:v>0.61960000000000004</c:v>
                </c:pt>
                <c:pt idx="10">
                  <c:v>0.60750000000000004</c:v>
                </c:pt>
                <c:pt idx="11">
                  <c:v>0.626</c:v>
                </c:pt>
                <c:pt idx="12">
                  <c:v>0.6472</c:v>
                </c:pt>
                <c:pt idx="13">
                  <c:v>0.64639999999999997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E4-469A-A818-4AA6600893A0}"/>
            </c:ext>
          </c:extLst>
        </c:ser>
        <c:ser>
          <c:idx val="1"/>
          <c:order val="1"/>
          <c:tx>
            <c:strRef>
              <c:f>Hoja3!$Q$2</c:f>
              <c:strCache>
                <c:ptCount val="1"/>
                <c:pt idx="0">
                  <c:v>Primaria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950664136622417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E4-469A-A818-4AA6600893A0}"/>
                </c:ext>
              </c:extLst>
            </c:dLbl>
            <c:dLbl>
              <c:idx val="13"/>
              <c:layout>
                <c:manualLayout>
                  <c:x val="-1.5180265654648957E-2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E4-469A-A818-4AA660089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Hoja3!$K$3:$K$16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Hoja3!$Q$3:$Q$16</c:f>
              <c:numCache>
                <c:formatCode>0.00%</c:formatCode>
                <c:ptCount val="14"/>
                <c:pt idx="0">
                  <c:v>0.96809999999999996</c:v>
                </c:pt>
                <c:pt idx="1">
                  <c:v>0.93779999999999997</c:v>
                </c:pt>
                <c:pt idx="2">
                  <c:v>0.90029999999999999</c:v>
                </c:pt>
                <c:pt idx="3">
                  <c:v>0.86270000000000002</c:v>
                </c:pt>
                <c:pt idx="4">
                  <c:v>0.83250000000000002</c:v>
                </c:pt>
                <c:pt idx="5">
                  <c:v>0.92869999999999997</c:v>
                </c:pt>
                <c:pt idx="6">
                  <c:v>0.91539999999999999</c:v>
                </c:pt>
                <c:pt idx="7">
                  <c:v>0.92159999999999997</c:v>
                </c:pt>
                <c:pt idx="8">
                  <c:v>0.93240000000000001</c:v>
                </c:pt>
                <c:pt idx="9">
                  <c:v>0.93440000000000001</c:v>
                </c:pt>
                <c:pt idx="10">
                  <c:v>0.93710000000000004</c:v>
                </c:pt>
                <c:pt idx="11">
                  <c:v>0.95020000000000004</c:v>
                </c:pt>
                <c:pt idx="12">
                  <c:v>0.95409999999999995</c:v>
                </c:pt>
                <c:pt idx="13">
                  <c:v>0.95799999999999996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E4-469A-A818-4AA6600893A0}"/>
            </c:ext>
          </c:extLst>
        </c:ser>
        <c:ser>
          <c:idx val="2"/>
          <c:order val="2"/>
          <c:tx>
            <c:strRef>
              <c:f>Hoja3!$R$2</c:f>
              <c:strCache>
                <c:ptCount val="1"/>
                <c:pt idx="0">
                  <c:v>Básico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480708412397218E-2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E4-469A-A818-4AA6600893A0}"/>
                </c:ext>
              </c:extLst>
            </c:dLbl>
            <c:dLbl>
              <c:idx val="13"/>
              <c:layout>
                <c:manualLayout>
                  <c:x val="-7.5901328273244783E-3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E4-469A-A818-4AA660089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Hoja3!$K$3:$K$16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Hoja3!$R$3:$R$16</c:f>
              <c:numCache>
                <c:formatCode>0.00%</c:formatCode>
                <c:ptCount val="14"/>
                <c:pt idx="0">
                  <c:v>0.43409999999999999</c:v>
                </c:pt>
                <c:pt idx="1">
                  <c:v>0.43809999999999999</c:v>
                </c:pt>
                <c:pt idx="2">
                  <c:v>0.43690000000000001</c:v>
                </c:pt>
                <c:pt idx="3">
                  <c:v>0.44500000000000001</c:v>
                </c:pt>
                <c:pt idx="4">
                  <c:v>0.45469999999999999</c:v>
                </c:pt>
                <c:pt idx="5">
                  <c:v>0.4713</c:v>
                </c:pt>
                <c:pt idx="6">
                  <c:v>0.47610000000000002</c:v>
                </c:pt>
                <c:pt idx="7">
                  <c:v>0.48110000000000003</c:v>
                </c:pt>
                <c:pt idx="8">
                  <c:v>0.49259999999999998</c:v>
                </c:pt>
                <c:pt idx="9">
                  <c:v>0.4909</c:v>
                </c:pt>
                <c:pt idx="10">
                  <c:v>0.49209999999999998</c:v>
                </c:pt>
                <c:pt idx="11">
                  <c:v>0.47849999999999998</c:v>
                </c:pt>
                <c:pt idx="12">
                  <c:v>0.47910000000000003</c:v>
                </c:pt>
                <c:pt idx="13">
                  <c:v>0.50990000000000002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E4-469A-A818-4AA6600893A0}"/>
            </c:ext>
          </c:extLst>
        </c:ser>
        <c:ser>
          <c:idx val="3"/>
          <c:order val="3"/>
          <c:tx>
            <c:strRef>
              <c:f>Hoja3!$S$2</c:f>
              <c:strCache>
                <c:ptCount val="1"/>
                <c:pt idx="0">
                  <c:v>Diversificado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480708412397218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E4-469A-A818-4AA6600893A0}"/>
                </c:ext>
              </c:extLst>
            </c:dLbl>
            <c:dLbl>
              <c:idx val="13"/>
              <c:layout>
                <c:manualLayout>
                  <c:x val="-7.5901328273244783E-3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E4-469A-A818-4AA660089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Hoja3!$K$3:$K$16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Hoja3!$S$3:$S$16</c:f>
              <c:numCache>
                <c:formatCode>0.00%</c:formatCode>
                <c:ptCount val="14"/>
                <c:pt idx="0">
                  <c:v>0.22570000000000001</c:v>
                </c:pt>
                <c:pt idx="1">
                  <c:v>0.2374</c:v>
                </c:pt>
                <c:pt idx="2">
                  <c:v>0.24410000000000001</c:v>
                </c:pt>
                <c:pt idx="3">
                  <c:v>0.24329999999999999</c:v>
                </c:pt>
                <c:pt idx="4">
                  <c:v>0.24660000000000001</c:v>
                </c:pt>
                <c:pt idx="5">
                  <c:v>0.2427</c:v>
                </c:pt>
                <c:pt idx="6">
                  <c:v>0.24740000000000001</c:v>
                </c:pt>
                <c:pt idx="7">
                  <c:v>0.2515</c:v>
                </c:pt>
                <c:pt idx="8">
                  <c:v>0.25629999999999997</c:v>
                </c:pt>
                <c:pt idx="9">
                  <c:v>0.25719999999999998</c:v>
                </c:pt>
                <c:pt idx="10">
                  <c:v>0.2616</c:v>
                </c:pt>
                <c:pt idx="11">
                  <c:v>0.25219999999999998</c:v>
                </c:pt>
                <c:pt idx="12">
                  <c:v>0.24060000000000001</c:v>
                </c:pt>
                <c:pt idx="13">
                  <c:v>0.245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DE4-469A-A818-4AA660089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776399"/>
        <c:axId val="652763439"/>
      </c:lineChart>
      <c:catAx>
        <c:axId val="65277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52763439"/>
        <c:crosses val="autoZero"/>
        <c:auto val="1"/>
        <c:lblAlgn val="ctr"/>
        <c:lblOffset val="100"/>
        <c:noMultiLvlLbl val="0"/>
      </c:catAx>
      <c:valAx>
        <c:axId val="652763439"/>
        <c:scaling>
          <c:orientation val="minMax"/>
          <c:max val="1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5277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GT"/>
              <a:t>Guatemala: Pirámide poblacional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'Guatemala-2023'!$D$1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'Guatemala-2023'!$A$2:$A$22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'Guatemala-2023'!$D$2:$D$22</c:f>
              <c:numCache>
                <c:formatCode>#,##0</c:formatCode>
                <c:ptCount val="21"/>
                <c:pt idx="0">
                  <c:v>913454</c:v>
                </c:pt>
                <c:pt idx="1">
                  <c:v>977258</c:v>
                </c:pt>
                <c:pt idx="2">
                  <c:v>948405</c:v>
                </c:pt>
                <c:pt idx="3">
                  <c:v>930198</c:v>
                </c:pt>
                <c:pt idx="4">
                  <c:v>909871</c:v>
                </c:pt>
                <c:pt idx="5">
                  <c:v>833589</c:v>
                </c:pt>
                <c:pt idx="6">
                  <c:v>732594</c:v>
                </c:pt>
                <c:pt idx="7">
                  <c:v>615845</c:v>
                </c:pt>
                <c:pt idx="8">
                  <c:v>521719</c:v>
                </c:pt>
                <c:pt idx="9">
                  <c:v>421774</c:v>
                </c:pt>
                <c:pt idx="10">
                  <c:v>336086</c:v>
                </c:pt>
                <c:pt idx="11">
                  <c:v>276341</c:v>
                </c:pt>
                <c:pt idx="12">
                  <c:v>224347</c:v>
                </c:pt>
                <c:pt idx="13">
                  <c:v>179650</c:v>
                </c:pt>
                <c:pt idx="14">
                  <c:v>130836</c:v>
                </c:pt>
                <c:pt idx="15">
                  <c:v>85768</c:v>
                </c:pt>
                <c:pt idx="16">
                  <c:v>51722</c:v>
                </c:pt>
                <c:pt idx="17">
                  <c:v>29174</c:v>
                </c:pt>
                <c:pt idx="18">
                  <c:v>15312</c:v>
                </c:pt>
                <c:pt idx="19">
                  <c:v>4897</c:v>
                </c:pt>
                <c:pt idx="20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3-41EE-B88B-1DB1A9902EAE}"/>
            </c:ext>
          </c:extLst>
        </c:ser>
        <c:ser>
          <c:idx val="1"/>
          <c:order val="1"/>
          <c:tx>
            <c:strRef>
              <c:f>'Guatemala-2023'!$E$1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'Guatemala-2023'!$A$2:$A$22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'Guatemala-2023'!$E$2:$E$22</c:f>
              <c:numCache>
                <c:formatCode>#,##0;[Red]#,##0</c:formatCode>
                <c:ptCount val="21"/>
                <c:pt idx="0">
                  <c:v>-944396</c:v>
                </c:pt>
                <c:pt idx="1">
                  <c:v>-1006435</c:v>
                </c:pt>
                <c:pt idx="2">
                  <c:v>-973551</c:v>
                </c:pt>
                <c:pt idx="3">
                  <c:v>-951688</c:v>
                </c:pt>
                <c:pt idx="4">
                  <c:v>-927376</c:v>
                </c:pt>
                <c:pt idx="5">
                  <c:v>-841875</c:v>
                </c:pt>
                <c:pt idx="6">
                  <c:v>-734766</c:v>
                </c:pt>
                <c:pt idx="7">
                  <c:v>-611702</c:v>
                </c:pt>
                <c:pt idx="8">
                  <c:v>-500985</c:v>
                </c:pt>
                <c:pt idx="9">
                  <c:v>-382873</c:v>
                </c:pt>
                <c:pt idx="10">
                  <c:v>-285727</c:v>
                </c:pt>
                <c:pt idx="11">
                  <c:v>-221260</c:v>
                </c:pt>
                <c:pt idx="12">
                  <c:v>-175231</c:v>
                </c:pt>
                <c:pt idx="13">
                  <c:v>-147709</c:v>
                </c:pt>
                <c:pt idx="14">
                  <c:v>-106337</c:v>
                </c:pt>
                <c:pt idx="15">
                  <c:v>-67129</c:v>
                </c:pt>
                <c:pt idx="16">
                  <c:v>-41106</c:v>
                </c:pt>
                <c:pt idx="17">
                  <c:v>-21218</c:v>
                </c:pt>
                <c:pt idx="18">
                  <c:v>-8390</c:v>
                </c:pt>
                <c:pt idx="19">
                  <c:v>-2177</c:v>
                </c:pt>
                <c:pt idx="20">
                  <c:v>-324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3-41EE-B88B-1DB1A9902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21031760"/>
        <c:axId val="1028171104"/>
      </c:barChart>
      <c:catAx>
        <c:axId val="102103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28171104"/>
        <c:crosses val="autoZero"/>
        <c:auto val="1"/>
        <c:lblAlgn val="ctr"/>
        <c:lblOffset val="100"/>
        <c:noMultiLvlLbl val="0"/>
      </c:catAx>
      <c:valAx>
        <c:axId val="10281711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02103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G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Hoja2!$B$15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Hoja2!$B$16:$B$25</c:f>
              <c:numCache>
                <c:formatCode>0.0</c:formatCode>
                <c:ptCount val="10"/>
                <c:pt idx="0">
                  <c:v>13.1</c:v>
                </c:pt>
                <c:pt idx="1">
                  <c:v>20.399999999999999</c:v>
                </c:pt>
                <c:pt idx="2">
                  <c:v>0.2</c:v>
                </c:pt>
                <c:pt idx="3">
                  <c:v>36.299999999999997</c:v>
                </c:pt>
                <c:pt idx="4">
                  <c:v>0.3</c:v>
                </c:pt>
                <c:pt idx="5">
                  <c:v>1.5</c:v>
                </c:pt>
                <c:pt idx="6">
                  <c:v>0.3</c:v>
                </c:pt>
                <c:pt idx="7">
                  <c:v>2.5</c:v>
                </c:pt>
                <c:pt idx="8">
                  <c:v>10.9</c:v>
                </c:pt>
                <c:pt idx="9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E-4F9D-852C-88A88574D469}"/>
            </c:ext>
          </c:extLst>
        </c:ser>
        <c:ser>
          <c:idx val="1"/>
          <c:order val="1"/>
          <c:tx>
            <c:strRef>
              <c:f>Hoja2!$C$15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Hoja2!$C$16:$C$25</c:f>
              <c:numCache>
                <c:formatCode>0.0</c:formatCode>
                <c:ptCount val="10"/>
                <c:pt idx="0">
                  <c:v>38.4</c:v>
                </c:pt>
                <c:pt idx="1">
                  <c:v>10.4</c:v>
                </c:pt>
                <c:pt idx="2">
                  <c:v>12.5</c:v>
                </c:pt>
                <c:pt idx="3">
                  <c:v>24.3</c:v>
                </c:pt>
                <c:pt idx="4">
                  <c:v>0.4</c:v>
                </c:pt>
                <c:pt idx="5">
                  <c:v>0.9</c:v>
                </c:pt>
                <c:pt idx="6">
                  <c:v>0.3</c:v>
                </c:pt>
                <c:pt idx="7">
                  <c:v>3.9</c:v>
                </c:pt>
                <c:pt idx="8">
                  <c:v>5.8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E-4F9D-852C-88A88574D469}"/>
            </c:ext>
          </c:extLst>
        </c:ser>
        <c:ser>
          <c:idx val="2"/>
          <c:order val="2"/>
          <c:tx>
            <c:strRef>
              <c:f>Hoja2!$D$15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Hoja2!$A$16:$A$25</c:f>
              <c:strCache>
                <c:ptCount val="10"/>
                <c:pt idx="0">
                  <c:v>Agricultura, ganadería, silvicultura y pesca</c:v>
                </c:pt>
                <c:pt idx="1">
                  <c:v>Industrias manufactureras, explotación de minas y canteras y otras actividades industriales</c:v>
                </c:pt>
                <c:pt idx="2">
                  <c:v>Construcción</c:v>
                </c:pt>
                <c:pt idx="3">
                  <c:v>Comercio al por mayor y al por menor, transporte y almacenamiento, actividades de alojamiento y de servicio de comidas</c:v>
                </c:pt>
                <c:pt idx="4">
                  <c:v>Información y comunicación</c:v>
                </c:pt>
                <c:pt idx="5">
                  <c:v>Actividades financieras y de seguros</c:v>
                </c:pt>
                <c:pt idx="6">
                  <c:v>Actividades inmobiliarias</c:v>
                </c:pt>
                <c:pt idx="7">
                  <c:v>Actividades profesionales, científicas, técnicas, y de servicios administrativos y de apoyo</c:v>
                </c:pt>
                <c:pt idx="8">
                  <c:v>Actividades de administración pública y defensa, enseñanza, actividades de atención de la salud y asistencia social</c:v>
                </c:pt>
                <c:pt idx="9">
                  <c:v>Otras actividades de servicios</c:v>
                </c:pt>
              </c:strCache>
            </c:strRef>
          </c:cat>
          <c:val>
            <c:numRef>
              <c:f>Hoja2!$D$16:$D$25</c:f>
              <c:numCache>
                <c:formatCode>0.0</c:formatCode>
                <c:ptCount val="10"/>
                <c:pt idx="0">
                  <c:v>29.2</c:v>
                </c:pt>
                <c:pt idx="1">
                  <c:v>14</c:v>
                </c:pt>
                <c:pt idx="2">
                  <c:v>8</c:v>
                </c:pt>
                <c:pt idx="3">
                  <c:v>28.7</c:v>
                </c:pt>
                <c:pt idx="4">
                  <c:v>0.4</c:v>
                </c:pt>
                <c:pt idx="5">
                  <c:v>1.1000000000000001</c:v>
                </c:pt>
                <c:pt idx="6">
                  <c:v>0.3</c:v>
                </c:pt>
                <c:pt idx="7">
                  <c:v>3.4</c:v>
                </c:pt>
                <c:pt idx="8">
                  <c:v>7.7</c:v>
                </c:pt>
                <c:pt idx="9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E-4F9D-852C-88A88574D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5547775"/>
        <c:axId val="973951599"/>
      </c:barChart>
      <c:catAx>
        <c:axId val="96554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973951599"/>
        <c:crosses val="autoZero"/>
        <c:auto val="1"/>
        <c:lblAlgn val="ctr"/>
        <c:lblOffset val="100"/>
        <c:noMultiLvlLbl val="0"/>
      </c:catAx>
      <c:valAx>
        <c:axId val="97395159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6554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2060"/>
          </a:solidFill>
        </a:defRPr>
      </a:pPr>
      <a:endParaRPr lang="es-GT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GT"/>
              <a:t>Guatemala: Pirámide poblacional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'Guatemala-2023'!$D$1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'Guatemala-2023'!$A$2:$A$22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'Guatemala-2023'!$D$2:$D$22</c:f>
              <c:numCache>
                <c:formatCode>#,##0</c:formatCode>
                <c:ptCount val="21"/>
                <c:pt idx="0">
                  <c:v>913454</c:v>
                </c:pt>
                <c:pt idx="1">
                  <c:v>977258</c:v>
                </c:pt>
                <c:pt idx="2">
                  <c:v>948405</c:v>
                </c:pt>
                <c:pt idx="3">
                  <c:v>930198</c:v>
                </c:pt>
                <c:pt idx="4">
                  <c:v>909871</c:v>
                </c:pt>
                <c:pt idx="5">
                  <c:v>833589</c:v>
                </c:pt>
                <c:pt idx="6">
                  <c:v>732594</c:v>
                </c:pt>
                <c:pt idx="7">
                  <c:v>615845</c:v>
                </c:pt>
                <c:pt idx="8">
                  <c:v>521719</c:v>
                </c:pt>
                <c:pt idx="9">
                  <c:v>421774</c:v>
                </c:pt>
                <c:pt idx="10">
                  <c:v>336086</c:v>
                </c:pt>
                <c:pt idx="11">
                  <c:v>276341</c:v>
                </c:pt>
                <c:pt idx="12">
                  <c:v>224347</c:v>
                </c:pt>
                <c:pt idx="13">
                  <c:v>179650</c:v>
                </c:pt>
                <c:pt idx="14">
                  <c:v>130836</c:v>
                </c:pt>
                <c:pt idx="15">
                  <c:v>85768</c:v>
                </c:pt>
                <c:pt idx="16">
                  <c:v>51722</c:v>
                </c:pt>
                <c:pt idx="17">
                  <c:v>29174</c:v>
                </c:pt>
                <c:pt idx="18">
                  <c:v>15312</c:v>
                </c:pt>
                <c:pt idx="19">
                  <c:v>4897</c:v>
                </c:pt>
                <c:pt idx="20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D-4ACF-B371-FE779A6F56F6}"/>
            </c:ext>
          </c:extLst>
        </c:ser>
        <c:ser>
          <c:idx val="1"/>
          <c:order val="1"/>
          <c:tx>
            <c:strRef>
              <c:f>'Guatemala-2023'!$E$1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'Guatemala-2023'!$A$2:$A$22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'Guatemala-2023'!$E$2:$E$22</c:f>
              <c:numCache>
                <c:formatCode>#,##0;[Red]#,##0</c:formatCode>
                <c:ptCount val="21"/>
                <c:pt idx="0">
                  <c:v>-944396</c:v>
                </c:pt>
                <c:pt idx="1">
                  <c:v>-1006435</c:v>
                </c:pt>
                <c:pt idx="2">
                  <c:v>-973551</c:v>
                </c:pt>
                <c:pt idx="3">
                  <c:v>-951688</c:v>
                </c:pt>
                <c:pt idx="4">
                  <c:v>-927376</c:v>
                </c:pt>
                <c:pt idx="5">
                  <c:v>-841875</c:v>
                </c:pt>
                <c:pt idx="6">
                  <c:v>-734766</c:v>
                </c:pt>
                <c:pt idx="7">
                  <c:v>-611702</c:v>
                </c:pt>
                <c:pt idx="8">
                  <c:v>-500985</c:v>
                </c:pt>
                <c:pt idx="9">
                  <c:v>-382873</c:v>
                </c:pt>
                <c:pt idx="10">
                  <c:v>-285727</c:v>
                </c:pt>
                <c:pt idx="11">
                  <c:v>-221260</c:v>
                </c:pt>
                <c:pt idx="12">
                  <c:v>-175231</c:v>
                </c:pt>
                <c:pt idx="13">
                  <c:v>-147709</c:v>
                </c:pt>
                <c:pt idx="14">
                  <c:v>-106337</c:v>
                </c:pt>
                <c:pt idx="15">
                  <c:v>-67129</c:v>
                </c:pt>
                <c:pt idx="16">
                  <c:v>-41106</c:v>
                </c:pt>
                <c:pt idx="17">
                  <c:v>-21218</c:v>
                </c:pt>
                <c:pt idx="18">
                  <c:v>-8390</c:v>
                </c:pt>
                <c:pt idx="19">
                  <c:v>-2177</c:v>
                </c:pt>
                <c:pt idx="20">
                  <c:v>-324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D-4ACF-B371-FE779A6F5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21031760"/>
        <c:axId val="1028171104"/>
      </c:barChart>
      <c:catAx>
        <c:axId val="102103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28171104"/>
        <c:crosses val="autoZero"/>
        <c:auto val="1"/>
        <c:lblAlgn val="ctr"/>
        <c:lblOffset val="100"/>
        <c:noMultiLvlLbl val="0"/>
      </c:catAx>
      <c:valAx>
        <c:axId val="10281711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02103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G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'2002-2024'!$B$23</c:f>
              <c:strCache>
                <c:ptCount val="1"/>
                <c:pt idx="0">
                  <c:v>Remesas Familiares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8-4272-B008-60E8293DECD9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F8-4272-B008-60E8293DECD9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8-4272-B008-60E8293DECD9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8-4272-B008-60E8293DECD9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F8-4272-B008-60E8293DECD9}"/>
                </c:ext>
              </c:extLst>
            </c:dLbl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'2002-2024'!$C$10:$Y$10</c:f>
              <c:strCach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2024*</c:v>
                </c:pt>
              </c:strCache>
            </c:strRef>
          </c:cat>
          <c:val>
            <c:numRef>
              <c:f>'2002-2024'!$C$23:$Y$23</c:f>
              <c:numCache>
                <c:formatCode>#,##0.0</c:formatCode>
                <c:ptCount val="23"/>
                <c:pt idx="0">
                  <c:v>1579.3918800000001</c:v>
                </c:pt>
                <c:pt idx="1">
                  <c:v>2106.5047600000003</c:v>
                </c:pt>
                <c:pt idx="2">
                  <c:v>2550.6231200000002</c:v>
                </c:pt>
                <c:pt idx="3">
                  <c:v>2992.8226999999993</c:v>
                </c:pt>
                <c:pt idx="4">
                  <c:v>3609.8132400000004</c:v>
                </c:pt>
                <c:pt idx="5">
                  <c:v>4128.40762</c:v>
                </c:pt>
                <c:pt idx="6">
                  <c:v>4314.73063</c:v>
                </c:pt>
                <c:pt idx="7">
                  <c:v>3912.28676</c:v>
                </c:pt>
                <c:pt idx="8">
                  <c:v>4126.7840400000005</c:v>
                </c:pt>
                <c:pt idx="9">
                  <c:v>4378.0319500000005</c:v>
                </c:pt>
                <c:pt idx="10">
                  <c:v>4782.7286899999999</c:v>
                </c:pt>
                <c:pt idx="11">
                  <c:v>5105.1889599999995</c:v>
                </c:pt>
                <c:pt idx="12">
                  <c:v>5544.0975799999997</c:v>
                </c:pt>
                <c:pt idx="13">
                  <c:v>6284.9778100000003</c:v>
                </c:pt>
                <c:pt idx="14">
                  <c:v>7159.9675599999991</c:v>
                </c:pt>
                <c:pt idx="15">
                  <c:v>8192.2130899999993</c:v>
                </c:pt>
                <c:pt idx="16">
                  <c:v>9287.7707499999997</c:v>
                </c:pt>
                <c:pt idx="17">
                  <c:v>10508.307410000001</c:v>
                </c:pt>
                <c:pt idx="18">
                  <c:v>11340.4156</c:v>
                </c:pt>
                <c:pt idx="19">
                  <c:v>15295.685219999999</c:v>
                </c:pt>
                <c:pt idx="20">
                  <c:v>18040.321069999998</c:v>
                </c:pt>
                <c:pt idx="21">
                  <c:v>19804.002009759999</c:v>
                </c:pt>
                <c:pt idx="22">
                  <c:v>8510.7334372999994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F8-4272-B008-60E8293DE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472847"/>
        <c:axId val="805466607"/>
      </c:barChart>
      <c:catAx>
        <c:axId val="80547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05466607"/>
        <c:crosses val="autoZero"/>
        <c:auto val="1"/>
        <c:lblAlgn val="ctr"/>
        <c:lblOffset val="100"/>
        <c:noMultiLvlLbl val="0"/>
      </c:catAx>
      <c:valAx>
        <c:axId val="80546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0547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CA'!$C$3:$C$8</c:f>
              <c:strCache>
                <c:ptCount val="6"/>
                <c:pt idx="0">
                  <c:v>Nicaragua</c:v>
                </c:pt>
                <c:pt idx="1">
                  <c:v>Honduras</c:v>
                </c:pt>
                <c:pt idx="2">
                  <c:v>El Salvador</c:v>
                </c:pt>
                <c:pt idx="3">
                  <c:v>Panamá</c:v>
                </c:pt>
                <c:pt idx="4">
                  <c:v>Costa Rica</c:v>
                </c:pt>
                <c:pt idx="5">
                  <c:v>Guatemala</c:v>
                </c:pt>
              </c:strCache>
            </c:strRef>
          </c:cat>
          <c:val>
            <c:numRef>
              <c:f>'PIB CA'!$D$3:$D$8</c:f>
              <c:numCache>
                <c:formatCode>General</c:formatCode>
                <c:ptCount val="6"/>
                <c:pt idx="0">
                  <c:v>15671</c:v>
                </c:pt>
                <c:pt idx="1">
                  <c:v>31523</c:v>
                </c:pt>
                <c:pt idx="2">
                  <c:v>32489</c:v>
                </c:pt>
                <c:pt idx="3">
                  <c:v>76523</c:v>
                </c:pt>
                <c:pt idx="4">
                  <c:v>86498</c:v>
                </c:pt>
                <c:pt idx="5">
                  <c:v>92700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5-4218-B222-A6559921F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496752"/>
        <c:axId val="93537728"/>
      </c:barChart>
      <c:catAx>
        <c:axId val="157049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93537728"/>
        <c:crosses val="autoZero"/>
        <c:auto val="1"/>
        <c:lblAlgn val="ctr"/>
        <c:lblOffset val="100"/>
        <c:noMultiLvlLbl val="0"/>
      </c:catAx>
      <c:valAx>
        <c:axId val="93537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049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23975915810971E-2"/>
          <c:y val="4.6296296296296294E-2"/>
          <c:w val="0.91565305035584921"/>
          <c:h val="0.898148148148148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2.268976774849029E-2"/>
                  <c:y val="7.006003648638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E9E-B498-C0F05470ADE0}"/>
                </c:ext>
              </c:extLst>
            </c:dLbl>
            <c:dLbl>
              <c:idx val="40"/>
              <c:layout>
                <c:manualLayout>
                  <c:x val="-1.9664465382024821E-2"/>
                  <c:y val="-2.802401459455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5-4315-B6CC-12AABE72BDB8}"/>
                </c:ext>
              </c:extLst>
            </c:dLbl>
            <c:dLbl>
              <c:idx val="41"/>
              <c:layout>
                <c:manualLayout>
                  <c:x val="-2.2689767748490179E-2"/>
                  <c:y val="7.0060036486384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5-4315-B6CC-12AABE72BDB8}"/>
                </c:ext>
              </c:extLst>
            </c:dLbl>
            <c:dLbl>
              <c:idx val="42"/>
              <c:layout>
                <c:manualLayout>
                  <c:x val="-2.4202418931722855E-2"/>
                  <c:y val="-2.101801094591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F8-4E9E-B498-C0F05470ADE0}"/>
                </c:ext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5-4315-B6CC-12AABE72B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'pim01'!$A$5:$A$48</c:f>
              <c:strCach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strCache>
            </c:strRef>
          </c:cat>
          <c:val>
            <c:numRef>
              <c:f>'pim01'!$B$5:$B$48</c:f>
              <c:numCache>
                <c:formatCode>General</c:formatCode>
                <c:ptCount val="44"/>
                <c:pt idx="0">
                  <c:v>9.01</c:v>
                </c:pt>
                <c:pt idx="1">
                  <c:v>8.8000000000000007</c:v>
                </c:pt>
                <c:pt idx="2">
                  <c:v>-2.0699999999999998</c:v>
                </c:pt>
                <c:pt idx="3">
                  <c:v>7.15</c:v>
                </c:pt>
                <c:pt idx="4">
                  <c:v>7.24</c:v>
                </c:pt>
                <c:pt idx="5">
                  <c:v>27.87</c:v>
                </c:pt>
                <c:pt idx="6">
                  <c:v>21.45</c:v>
                </c:pt>
                <c:pt idx="7">
                  <c:v>9.31</c:v>
                </c:pt>
                <c:pt idx="8">
                  <c:v>12.34</c:v>
                </c:pt>
                <c:pt idx="9">
                  <c:v>20.170000000000002</c:v>
                </c:pt>
                <c:pt idx="10">
                  <c:v>59.81</c:v>
                </c:pt>
                <c:pt idx="11">
                  <c:v>10.029999999999999</c:v>
                </c:pt>
                <c:pt idx="12">
                  <c:v>14.22</c:v>
                </c:pt>
                <c:pt idx="13">
                  <c:v>11.63</c:v>
                </c:pt>
                <c:pt idx="14" formatCode="0.00">
                  <c:v>11.6</c:v>
                </c:pt>
                <c:pt idx="15">
                  <c:v>8.6199999999999992</c:v>
                </c:pt>
                <c:pt idx="16">
                  <c:v>10.85</c:v>
                </c:pt>
                <c:pt idx="17">
                  <c:v>7.12</c:v>
                </c:pt>
                <c:pt idx="18">
                  <c:v>7.48</c:v>
                </c:pt>
                <c:pt idx="19">
                  <c:v>4.92</c:v>
                </c:pt>
                <c:pt idx="20" formatCode="0.00">
                  <c:v>5.08</c:v>
                </c:pt>
                <c:pt idx="21" formatCode="0.00">
                  <c:v>8.91</c:v>
                </c:pt>
                <c:pt idx="22" formatCode="0.00">
                  <c:v>6.33</c:v>
                </c:pt>
                <c:pt idx="23" formatCode="0.00">
                  <c:v>5.85</c:v>
                </c:pt>
                <c:pt idx="24" formatCode="0.00">
                  <c:v>9.23</c:v>
                </c:pt>
                <c:pt idx="25" formatCode="0.00">
                  <c:v>8.57</c:v>
                </c:pt>
                <c:pt idx="26" formatCode="0.00">
                  <c:v>5.79</c:v>
                </c:pt>
                <c:pt idx="27" formatCode="0.00">
                  <c:v>8.75</c:v>
                </c:pt>
                <c:pt idx="28" formatCode="0.00">
                  <c:v>9.4</c:v>
                </c:pt>
                <c:pt idx="29" formatCode="0.00">
                  <c:v>-0.28000000000000003</c:v>
                </c:pt>
                <c:pt idx="30" formatCode="0.00">
                  <c:v>5.39</c:v>
                </c:pt>
                <c:pt idx="31" formatCode="0.00">
                  <c:v>6.2</c:v>
                </c:pt>
                <c:pt idx="32" formatCode="0.00">
                  <c:v>3.45</c:v>
                </c:pt>
                <c:pt idx="33" formatCode="0.00">
                  <c:v>4.3899999999999997</c:v>
                </c:pt>
                <c:pt idx="34" formatCode="0.00">
                  <c:v>2.95</c:v>
                </c:pt>
                <c:pt idx="35" formatCode="0.00">
                  <c:v>3.07</c:v>
                </c:pt>
                <c:pt idx="36" formatCode="0.00">
                  <c:v>4.2300000000000004</c:v>
                </c:pt>
                <c:pt idx="37" formatCode="0.00">
                  <c:v>5.68</c:v>
                </c:pt>
                <c:pt idx="38" formatCode="0.00">
                  <c:v>2.31</c:v>
                </c:pt>
                <c:pt idx="39" formatCode="0.00">
                  <c:v>3.41</c:v>
                </c:pt>
                <c:pt idx="40" formatCode="0.00">
                  <c:v>4.82</c:v>
                </c:pt>
                <c:pt idx="41" formatCode="0.00">
                  <c:v>3.07</c:v>
                </c:pt>
                <c:pt idx="42" formatCode="0.00">
                  <c:v>9.24</c:v>
                </c:pt>
                <c:pt idx="43" formatCode="0.00">
                  <c:v>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5-4315-B6CC-12AABE72B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4147552"/>
        <c:axId val="404034448"/>
      </c:lineChart>
      <c:catAx>
        <c:axId val="14441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04034448"/>
        <c:crosses val="autoZero"/>
        <c:auto val="1"/>
        <c:lblAlgn val="ctr"/>
        <c:lblOffset val="100"/>
        <c:noMultiLvlLbl val="0"/>
      </c:catAx>
      <c:valAx>
        <c:axId val="40403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441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AE corriente'!$D$7:$E$7</c:f>
              <c:strCache>
                <c:ptCount val="2"/>
                <c:pt idx="0">
                  <c:v>Agricultura, ganadería, silvicultura y pesca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corriente'!$F$7:$P$7</c:f>
              <c:numCache>
                <c:formatCode>#,##0.0</c:formatCode>
                <c:ptCount val="11"/>
                <c:pt idx="0">
                  <c:v>43121.567415270045</c:v>
                </c:pt>
                <c:pt idx="1">
                  <c:v>45065.816958920601</c:v>
                </c:pt>
                <c:pt idx="2">
                  <c:v>47445.20966561322</c:v>
                </c:pt>
                <c:pt idx="3">
                  <c:v>48500.369997455447</c:v>
                </c:pt>
                <c:pt idx="4">
                  <c:v>51051.668502217908</c:v>
                </c:pt>
                <c:pt idx="5">
                  <c:v>52024.377095138596</c:v>
                </c:pt>
                <c:pt idx="6">
                  <c:v>55885.197228444922</c:v>
                </c:pt>
                <c:pt idx="7">
                  <c:v>59570.078392629744</c:v>
                </c:pt>
                <c:pt idx="8">
                  <c:v>61434.541958274072</c:v>
                </c:pt>
                <c:pt idx="9">
                  <c:v>67623.283527711159</c:v>
                </c:pt>
                <c:pt idx="10">
                  <c:v>79924.680570531811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E-4292-9232-9C70BEA74983}"/>
            </c:ext>
          </c:extLst>
        </c:ser>
        <c:ser>
          <c:idx val="1"/>
          <c:order val="1"/>
          <c:tx>
            <c:strRef>
              <c:f>'PIB AE corriente'!$D$8:$E$8</c:f>
              <c:strCache>
                <c:ptCount val="2"/>
                <c:pt idx="0">
                  <c:v>Explotación de minas y canteras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corriente'!$F$8:$P$8</c:f>
              <c:numCache>
                <c:formatCode>#,##0.0</c:formatCode>
                <c:ptCount val="11"/>
                <c:pt idx="0">
                  <c:v>5826.6572964663546</c:v>
                </c:pt>
                <c:pt idx="1">
                  <c:v>7372.6918772767222</c:v>
                </c:pt>
                <c:pt idx="2">
                  <c:v>5571.7444123768955</c:v>
                </c:pt>
                <c:pt idx="3">
                  <c:v>5076.5340677640243</c:v>
                </c:pt>
                <c:pt idx="4">
                  <c:v>3743.1353586463952</c:v>
                </c:pt>
                <c:pt idx="5">
                  <c:v>2981.5497648638348</c:v>
                </c:pt>
                <c:pt idx="6">
                  <c:v>3161.5811014858159</c:v>
                </c:pt>
                <c:pt idx="7">
                  <c:v>2971.1407892933248</c:v>
                </c:pt>
                <c:pt idx="8">
                  <c:v>3673.4590037320099</c:v>
                </c:pt>
                <c:pt idx="9">
                  <c:v>4224.9874676812015</c:v>
                </c:pt>
                <c:pt idx="10">
                  <c:v>3835.3175307009442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0E-4292-9232-9C70BEA74983}"/>
            </c:ext>
          </c:extLst>
        </c:ser>
        <c:ser>
          <c:idx val="2"/>
          <c:order val="2"/>
          <c:tx>
            <c:strRef>
              <c:f>'PIB AE corriente'!$D$9:$E$9</c:f>
              <c:strCache>
                <c:ptCount val="2"/>
                <c:pt idx="0">
                  <c:v>Industrias manufactureras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corriente'!$F$9:$P$9</c:f>
              <c:numCache>
                <c:formatCode>#,##0.0</c:formatCode>
                <c:ptCount val="11"/>
                <c:pt idx="0">
                  <c:v>60027.565985683112</c:v>
                </c:pt>
                <c:pt idx="1">
                  <c:v>62968.556938535905</c:v>
                </c:pt>
                <c:pt idx="2">
                  <c:v>68196.593578949236</c:v>
                </c:pt>
                <c:pt idx="3">
                  <c:v>71237.057379917693</c:v>
                </c:pt>
                <c:pt idx="4">
                  <c:v>74450.475957329152</c:v>
                </c:pt>
                <c:pt idx="5">
                  <c:v>76939.426034647855</c:v>
                </c:pt>
                <c:pt idx="6">
                  <c:v>82035.202528641661</c:v>
                </c:pt>
                <c:pt idx="7">
                  <c:v>84666.236275389587</c:v>
                </c:pt>
                <c:pt idx="8">
                  <c:v>93161.503032174558</c:v>
                </c:pt>
                <c:pt idx="9">
                  <c:v>104118.76152689307</c:v>
                </c:pt>
                <c:pt idx="10">
                  <c:v>114444.11132844882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0E-4292-9232-9C70BEA74983}"/>
            </c:ext>
          </c:extLst>
        </c:ser>
        <c:ser>
          <c:idx val="3"/>
          <c:order val="3"/>
          <c:tx>
            <c:strRef>
              <c:f>'PIB AE corriente'!$D$10:$E$10</c:f>
              <c:strCache>
                <c:ptCount val="2"/>
                <c:pt idx="0">
                  <c:v>Suministro de electricidad, agua y saneamiento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corriente'!$F$10:$P$10</c:f>
              <c:numCache>
                <c:formatCode>#,##0.0</c:formatCode>
                <c:ptCount val="11"/>
                <c:pt idx="0">
                  <c:v>11882.625341938468</c:v>
                </c:pt>
                <c:pt idx="1">
                  <c:v>12541.299147003579</c:v>
                </c:pt>
                <c:pt idx="2">
                  <c:v>11281.852672260131</c:v>
                </c:pt>
                <c:pt idx="3">
                  <c:v>11913.656475223614</c:v>
                </c:pt>
                <c:pt idx="4">
                  <c:v>12021.226179511888</c:v>
                </c:pt>
                <c:pt idx="5">
                  <c:v>12106.947218941054</c:v>
                </c:pt>
                <c:pt idx="6">
                  <c:v>14015.185886294541</c:v>
                </c:pt>
                <c:pt idx="7">
                  <c:v>14508.140667709074</c:v>
                </c:pt>
                <c:pt idx="8">
                  <c:v>15176.179599756349</c:v>
                </c:pt>
                <c:pt idx="9">
                  <c:v>17017.465038714156</c:v>
                </c:pt>
                <c:pt idx="10">
                  <c:v>18506.11642834685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0E-4292-9232-9C70BEA74983}"/>
            </c:ext>
          </c:extLst>
        </c:ser>
        <c:ser>
          <c:idx val="4"/>
          <c:order val="4"/>
          <c:tx>
            <c:strRef>
              <c:f>'PIB AE corriente'!$D$11:$E$11</c:f>
              <c:strCache>
                <c:ptCount val="2"/>
                <c:pt idx="0">
                  <c:v>Construcción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corriente'!$F$11:$P$11</c:f>
              <c:numCache>
                <c:formatCode>#,##0.0</c:formatCode>
                <c:ptCount val="11"/>
                <c:pt idx="0">
                  <c:v>17835.379316219805</c:v>
                </c:pt>
                <c:pt idx="1">
                  <c:v>20864.579733238326</c:v>
                </c:pt>
                <c:pt idx="2">
                  <c:v>23185.550501112015</c:v>
                </c:pt>
                <c:pt idx="3">
                  <c:v>25297.63219163736</c:v>
                </c:pt>
                <c:pt idx="4">
                  <c:v>25116.135867043697</c:v>
                </c:pt>
                <c:pt idx="5">
                  <c:v>26110.586319035639</c:v>
                </c:pt>
                <c:pt idx="6">
                  <c:v>31118.900231370371</c:v>
                </c:pt>
                <c:pt idx="7">
                  <c:v>31858.616225664591</c:v>
                </c:pt>
                <c:pt idx="8">
                  <c:v>36752.300040904345</c:v>
                </c:pt>
                <c:pt idx="9">
                  <c:v>42090.301159694209</c:v>
                </c:pt>
                <c:pt idx="10">
                  <c:v>45518.258072729936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E-4292-9232-9C70BEA74983}"/>
            </c:ext>
          </c:extLst>
        </c:ser>
        <c:ser>
          <c:idx val="5"/>
          <c:order val="5"/>
          <c:tx>
            <c:strRef>
              <c:f>'PIB AE corriente'!$D$12:$E$12</c:f>
              <c:strCache>
                <c:ptCount val="2"/>
                <c:pt idx="0">
                  <c:v>Comercio y reparación de vehículos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corriente'!$F$12:$P$12</c:f>
              <c:numCache>
                <c:formatCode>#,##0.0</c:formatCode>
                <c:ptCount val="11"/>
                <c:pt idx="0">
                  <c:v>76016.418829557471</c:v>
                </c:pt>
                <c:pt idx="1">
                  <c:v>82963.003758807521</c:v>
                </c:pt>
                <c:pt idx="2">
                  <c:v>86989.812958406881</c:v>
                </c:pt>
                <c:pt idx="3">
                  <c:v>94627.647931546599</c:v>
                </c:pt>
                <c:pt idx="4">
                  <c:v>100877.9267354215</c:v>
                </c:pt>
                <c:pt idx="5">
                  <c:v>105840.90174747282</c:v>
                </c:pt>
                <c:pt idx="6">
                  <c:v>113797.9326569504</c:v>
                </c:pt>
                <c:pt idx="7">
                  <c:v>117688.66033827059</c:v>
                </c:pt>
                <c:pt idx="8">
                  <c:v>133549.49045546894</c:v>
                </c:pt>
                <c:pt idx="9">
                  <c:v>152772.16678638384</c:v>
                </c:pt>
                <c:pt idx="10">
                  <c:v>169183.89547865052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0E-4292-9232-9C70BEA74983}"/>
            </c:ext>
          </c:extLst>
        </c:ser>
        <c:ser>
          <c:idx val="6"/>
          <c:order val="6"/>
          <c:tx>
            <c:strRef>
              <c:f>'PIB AE corriente'!$D$13:$E$13</c:f>
              <c:strCache>
                <c:ptCount val="2"/>
                <c:pt idx="0">
                  <c:v>Transporte y almacenamiento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corriente'!$F$13:$P$13</c:f>
              <c:numCache>
                <c:formatCode>#,##0.0</c:formatCode>
                <c:ptCount val="11"/>
                <c:pt idx="0">
                  <c:v>11073.502783670359</c:v>
                </c:pt>
                <c:pt idx="1">
                  <c:v>12090.538358111377</c:v>
                </c:pt>
                <c:pt idx="2">
                  <c:v>14565.715434130463</c:v>
                </c:pt>
                <c:pt idx="3">
                  <c:v>15635.600162556802</c:v>
                </c:pt>
                <c:pt idx="4">
                  <c:v>16097.889902928895</c:v>
                </c:pt>
                <c:pt idx="5">
                  <c:v>17032.295394014702</c:v>
                </c:pt>
                <c:pt idx="6">
                  <c:v>17847.152700726452</c:v>
                </c:pt>
                <c:pt idx="7">
                  <c:v>16960.688174975021</c:v>
                </c:pt>
                <c:pt idx="8">
                  <c:v>19604.134459991892</c:v>
                </c:pt>
                <c:pt idx="9">
                  <c:v>22107.085079162662</c:v>
                </c:pt>
                <c:pt idx="10">
                  <c:v>24533.538591165718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0E-4292-9232-9C70BEA74983}"/>
            </c:ext>
          </c:extLst>
        </c:ser>
        <c:ser>
          <c:idx val="7"/>
          <c:order val="7"/>
          <c:tx>
            <c:strRef>
              <c:f>'PIB AE corriente'!$D$14:$E$14</c:f>
              <c:strCache>
                <c:ptCount val="2"/>
                <c:pt idx="0">
                  <c:v>Actividades de alojamiento y de servicio de comidas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corriente'!$F$14:$P$14</c:f>
              <c:numCache>
                <c:formatCode>#,##0.0</c:formatCode>
                <c:ptCount val="11"/>
                <c:pt idx="0">
                  <c:v>11492.266437524995</c:v>
                </c:pt>
                <c:pt idx="1">
                  <c:v>12390.787730211716</c:v>
                </c:pt>
                <c:pt idx="2">
                  <c:v>13867.455443260933</c:v>
                </c:pt>
                <c:pt idx="3">
                  <c:v>15267.355902106146</c:v>
                </c:pt>
                <c:pt idx="4">
                  <c:v>16347.477539946598</c:v>
                </c:pt>
                <c:pt idx="5">
                  <c:v>17257.011605287225</c:v>
                </c:pt>
                <c:pt idx="6">
                  <c:v>18451.326748279851</c:v>
                </c:pt>
                <c:pt idx="7">
                  <c:v>14185.523818044578</c:v>
                </c:pt>
                <c:pt idx="8">
                  <c:v>17395.196335111475</c:v>
                </c:pt>
                <c:pt idx="9">
                  <c:v>20742.206209133685</c:v>
                </c:pt>
                <c:pt idx="10">
                  <c:v>24834.434439535991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0E-4292-9232-9C70BEA74983}"/>
            </c:ext>
          </c:extLst>
        </c:ser>
        <c:ser>
          <c:idx val="8"/>
          <c:order val="8"/>
          <c:tx>
            <c:strRef>
              <c:f>'PIB AE corriente'!$D$15:$E$15</c:f>
              <c:strCache>
                <c:ptCount val="2"/>
                <c:pt idx="0">
                  <c:v>Información y comunicaciones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corriente'!$F$15:$P$15</c:f>
              <c:numCache>
                <c:formatCode>#,##0.0</c:formatCode>
                <c:ptCount val="11"/>
                <c:pt idx="0">
                  <c:v>19122.512455025269</c:v>
                </c:pt>
                <c:pt idx="1">
                  <c:v>19434.880574223076</c:v>
                </c:pt>
                <c:pt idx="2">
                  <c:v>20814.196396831958</c:v>
                </c:pt>
                <c:pt idx="3">
                  <c:v>21081.079656322643</c:v>
                </c:pt>
                <c:pt idx="4">
                  <c:v>21250.063626513627</c:v>
                </c:pt>
                <c:pt idx="5">
                  <c:v>21824.276384351371</c:v>
                </c:pt>
                <c:pt idx="6">
                  <c:v>22957.795796640679</c:v>
                </c:pt>
                <c:pt idx="7">
                  <c:v>23058.004307581657</c:v>
                </c:pt>
                <c:pt idx="8">
                  <c:v>24380.041262147024</c:v>
                </c:pt>
                <c:pt idx="9">
                  <c:v>25081.398745274993</c:v>
                </c:pt>
                <c:pt idx="10">
                  <c:v>25325.469169186545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0E-4292-9232-9C70BEA74983}"/>
            </c:ext>
          </c:extLst>
        </c:ser>
        <c:ser>
          <c:idx val="9"/>
          <c:order val="9"/>
          <c:tx>
            <c:strRef>
              <c:f>'PIB AE corriente'!$D$16:$E$16</c:f>
              <c:strCache>
                <c:ptCount val="2"/>
                <c:pt idx="0">
                  <c:v>Actividades financieras y de seguros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corriente'!$F$16:$P$16</c:f>
              <c:numCache>
                <c:formatCode>#,##0.0</c:formatCode>
                <c:ptCount val="11"/>
                <c:pt idx="0">
                  <c:v>14001.805665388867</c:v>
                </c:pt>
                <c:pt idx="1">
                  <c:v>15520.867287611065</c:v>
                </c:pt>
                <c:pt idx="2">
                  <c:v>16598.899897266387</c:v>
                </c:pt>
                <c:pt idx="3">
                  <c:v>17827.445805161675</c:v>
                </c:pt>
                <c:pt idx="4">
                  <c:v>18896.43733455491</c:v>
                </c:pt>
                <c:pt idx="5">
                  <c:v>20606.665222144096</c:v>
                </c:pt>
                <c:pt idx="6">
                  <c:v>22992.183978654451</c:v>
                </c:pt>
                <c:pt idx="7">
                  <c:v>23642.874305931968</c:v>
                </c:pt>
                <c:pt idx="8">
                  <c:v>25859.824002823905</c:v>
                </c:pt>
                <c:pt idx="9">
                  <c:v>28658.247176192068</c:v>
                </c:pt>
                <c:pt idx="10">
                  <c:v>34511.353145318812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0E-4292-9232-9C70BEA74983}"/>
            </c:ext>
          </c:extLst>
        </c:ser>
        <c:ser>
          <c:idx val="10"/>
          <c:order val="10"/>
          <c:tx>
            <c:strRef>
              <c:f>'PIB AE corriente'!$D$17:$E$17</c:f>
              <c:strCache>
                <c:ptCount val="2"/>
                <c:pt idx="0">
                  <c:v>Actividades inmobiliarias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corriente'!$F$17:$P$17</c:f>
              <c:numCache>
                <c:formatCode>#,##0.0</c:formatCode>
                <c:ptCount val="11"/>
                <c:pt idx="0">
                  <c:v>36214.018645952034</c:v>
                </c:pt>
                <c:pt idx="1">
                  <c:v>38053.356168857412</c:v>
                </c:pt>
                <c:pt idx="2">
                  <c:v>40138.253370255145</c:v>
                </c:pt>
                <c:pt idx="3">
                  <c:v>42223.602838821353</c:v>
                </c:pt>
                <c:pt idx="4">
                  <c:v>44317.775642636625</c:v>
                </c:pt>
                <c:pt idx="5">
                  <c:v>46812.936101456959</c:v>
                </c:pt>
                <c:pt idx="6">
                  <c:v>49182.955783038589</c:v>
                </c:pt>
                <c:pt idx="7">
                  <c:v>50915.623163585922</c:v>
                </c:pt>
                <c:pt idx="8">
                  <c:v>54067.448879234318</c:v>
                </c:pt>
                <c:pt idx="9">
                  <c:v>57654.550554982474</c:v>
                </c:pt>
                <c:pt idx="10">
                  <c:v>61233.40337947433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0E-4292-9232-9C70BEA74983}"/>
            </c:ext>
          </c:extLst>
        </c:ser>
        <c:ser>
          <c:idx val="11"/>
          <c:order val="11"/>
          <c:tx>
            <c:strRef>
              <c:f>'PIB AE corriente'!$D$18:$E$18</c:f>
              <c:strCache>
                <c:ptCount val="2"/>
                <c:pt idx="0">
                  <c:v>Actividades profesionales, científicas y técnicas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corriente'!$F$18:$P$18</c:f>
              <c:numCache>
                <c:formatCode>#,##0.0</c:formatCode>
                <c:ptCount val="11"/>
                <c:pt idx="0">
                  <c:v>10343.146238636988</c:v>
                </c:pt>
                <c:pt idx="1">
                  <c:v>10913.467090166359</c:v>
                </c:pt>
                <c:pt idx="2">
                  <c:v>11612.924571315141</c:v>
                </c:pt>
                <c:pt idx="3">
                  <c:v>11672.517426680319</c:v>
                </c:pt>
                <c:pt idx="4">
                  <c:v>12574.671952795656</c:v>
                </c:pt>
                <c:pt idx="5">
                  <c:v>13654.097848729698</c:v>
                </c:pt>
                <c:pt idx="6">
                  <c:v>14382.000052445979</c:v>
                </c:pt>
                <c:pt idx="7">
                  <c:v>14196.975636178615</c:v>
                </c:pt>
                <c:pt idx="8">
                  <c:v>15917.441651169263</c:v>
                </c:pt>
                <c:pt idx="9">
                  <c:v>17193.028198191161</c:v>
                </c:pt>
                <c:pt idx="10">
                  <c:v>18741.124378878016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0E-4292-9232-9C70BEA74983}"/>
            </c:ext>
          </c:extLst>
        </c:ser>
        <c:ser>
          <c:idx val="12"/>
          <c:order val="12"/>
          <c:tx>
            <c:strRef>
              <c:f>'PIB AE corriente'!$D$19:$E$19</c:f>
              <c:strCache>
                <c:ptCount val="2"/>
                <c:pt idx="0">
                  <c:v>Actividades de servicios administrativos y de apoyo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corriente'!$F$19:$P$19</c:f>
              <c:numCache>
                <c:formatCode>#,##0.0</c:formatCode>
                <c:ptCount val="11"/>
                <c:pt idx="0">
                  <c:v>14549.23147680219</c:v>
                </c:pt>
                <c:pt idx="1">
                  <c:v>15547.796076818569</c:v>
                </c:pt>
                <c:pt idx="2">
                  <c:v>16703.536178665589</c:v>
                </c:pt>
                <c:pt idx="3">
                  <c:v>16874.876098881101</c:v>
                </c:pt>
                <c:pt idx="4">
                  <c:v>17533.788895366379</c:v>
                </c:pt>
                <c:pt idx="5">
                  <c:v>18365.123984974238</c:v>
                </c:pt>
                <c:pt idx="6">
                  <c:v>19130.763039062513</c:v>
                </c:pt>
                <c:pt idx="7">
                  <c:v>18769.865121058585</c:v>
                </c:pt>
                <c:pt idx="8">
                  <c:v>21646.228736860543</c:v>
                </c:pt>
                <c:pt idx="9">
                  <c:v>24734.630598768919</c:v>
                </c:pt>
                <c:pt idx="10">
                  <c:v>26327.552083986753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0E-4292-9232-9C70BEA74983}"/>
            </c:ext>
          </c:extLst>
        </c:ser>
        <c:ser>
          <c:idx val="13"/>
          <c:order val="13"/>
          <c:tx>
            <c:strRef>
              <c:f>'PIB AE corriente'!$D$20:$E$20</c:f>
              <c:strCache>
                <c:ptCount val="2"/>
                <c:pt idx="0">
                  <c:v>Administración pública y defensa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corriente'!$F$20:$P$20</c:f>
              <c:numCache>
                <c:formatCode>#,##0.0</c:formatCode>
                <c:ptCount val="11"/>
                <c:pt idx="0">
                  <c:v>16754.245455638189</c:v>
                </c:pt>
                <c:pt idx="1">
                  <c:v>17930.846207101953</c:v>
                </c:pt>
                <c:pt idx="2">
                  <c:v>19184.211136207559</c:v>
                </c:pt>
                <c:pt idx="3">
                  <c:v>20451.053450653493</c:v>
                </c:pt>
                <c:pt idx="4">
                  <c:v>21910.926161318304</c:v>
                </c:pt>
                <c:pt idx="5">
                  <c:v>24019.888319589969</c:v>
                </c:pt>
                <c:pt idx="6">
                  <c:v>25184.973877388398</c:v>
                </c:pt>
                <c:pt idx="7">
                  <c:v>26155.841586563925</c:v>
                </c:pt>
                <c:pt idx="8">
                  <c:v>27649.205523204346</c:v>
                </c:pt>
                <c:pt idx="9">
                  <c:v>29745.213026179437</c:v>
                </c:pt>
                <c:pt idx="10">
                  <c:v>32737.950078207075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0E-4292-9232-9C70BEA74983}"/>
            </c:ext>
          </c:extLst>
        </c:ser>
        <c:ser>
          <c:idx val="14"/>
          <c:order val="14"/>
          <c:tx>
            <c:strRef>
              <c:f>'PIB AE corriente'!$D$21:$E$21</c:f>
              <c:strCache>
                <c:ptCount val="2"/>
                <c:pt idx="0">
                  <c:v>Enseñanza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corriente'!$F$21:$P$21</c:f>
              <c:numCache>
                <c:formatCode>#,##0.0</c:formatCode>
                <c:ptCount val="11"/>
                <c:pt idx="0">
                  <c:v>17803.140933029961</c:v>
                </c:pt>
                <c:pt idx="1">
                  <c:v>19559.028708775568</c:v>
                </c:pt>
                <c:pt idx="2">
                  <c:v>21770.853329710575</c:v>
                </c:pt>
                <c:pt idx="3">
                  <c:v>22724.921444493571</c:v>
                </c:pt>
                <c:pt idx="4">
                  <c:v>24607.571584421043</c:v>
                </c:pt>
                <c:pt idx="5">
                  <c:v>25531.52005446369</c:v>
                </c:pt>
                <c:pt idx="6">
                  <c:v>27758.479502576331</c:v>
                </c:pt>
                <c:pt idx="7">
                  <c:v>28578.160267054707</c:v>
                </c:pt>
                <c:pt idx="8">
                  <c:v>30187.149507038404</c:v>
                </c:pt>
                <c:pt idx="9">
                  <c:v>32249.653140926574</c:v>
                </c:pt>
                <c:pt idx="10">
                  <c:v>34103.518219268146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0E-4292-9232-9C70BEA74983}"/>
            </c:ext>
          </c:extLst>
        </c:ser>
        <c:ser>
          <c:idx val="15"/>
          <c:order val="15"/>
          <c:tx>
            <c:strRef>
              <c:f>'PIB AE corriente'!$D$22:$E$22</c:f>
              <c:strCache>
                <c:ptCount val="2"/>
                <c:pt idx="0">
                  <c:v>Salud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corriente'!$F$22:$P$22</c:f>
              <c:numCache>
                <c:formatCode>#,##0.0</c:formatCode>
                <c:ptCount val="11"/>
                <c:pt idx="0">
                  <c:v>9168.4394861022211</c:v>
                </c:pt>
                <c:pt idx="1">
                  <c:v>10151.154312646331</c:v>
                </c:pt>
                <c:pt idx="2">
                  <c:v>11203.637117032766</c:v>
                </c:pt>
                <c:pt idx="3">
                  <c:v>11982.346962882471</c:v>
                </c:pt>
                <c:pt idx="4">
                  <c:v>12815.514477261033</c:v>
                </c:pt>
                <c:pt idx="5">
                  <c:v>13935.912364769305</c:v>
                </c:pt>
                <c:pt idx="6">
                  <c:v>15635.467524627171</c:v>
                </c:pt>
                <c:pt idx="7">
                  <c:v>16216.987353323664</c:v>
                </c:pt>
                <c:pt idx="8">
                  <c:v>20213.388205228111</c:v>
                </c:pt>
                <c:pt idx="9">
                  <c:v>20823.733478541395</c:v>
                </c:pt>
                <c:pt idx="10">
                  <c:v>22236.877304221493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0E-4292-9232-9C70BEA74983}"/>
            </c:ext>
          </c:extLst>
        </c:ser>
        <c:ser>
          <c:idx val="16"/>
          <c:order val="16"/>
          <c:tx>
            <c:strRef>
              <c:f>'PIB AE corriente'!$D$23:$E$23</c:f>
              <c:strCache>
                <c:ptCount val="2"/>
                <c:pt idx="0">
                  <c:v>Otras actividades de servicios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corriente'!$F$23:$P$23</c:f>
              <c:numCache>
                <c:formatCode>#,##0.0</c:formatCode>
                <c:ptCount val="11"/>
                <c:pt idx="0">
                  <c:v>16785.644477251804</c:v>
                </c:pt>
                <c:pt idx="1">
                  <c:v>17859.74456954384</c:v>
                </c:pt>
                <c:pt idx="2">
                  <c:v>19061.815995477071</c:v>
                </c:pt>
                <c:pt idx="3">
                  <c:v>20304.561200832315</c:v>
                </c:pt>
                <c:pt idx="4">
                  <c:v>21700.850697612281</c:v>
                </c:pt>
                <c:pt idx="5">
                  <c:v>22806.799413640918</c:v>
                </c:pt>
                <c:pt idx="6">
                  <c:v>24045.748244582537</c:v>
                </c:pt>
                <c:pt idx="7">
                  <c:v>21876.740614932023</c:v>
                </c:pt>
                <c:pt idx="8">
                  <c:v>23893.838826267707</c:v>
                </c:pt>
                <c:pt idx="9">
                  <c:v>25634.957114470471</c:v>
                </c:pt>
                <c:pt idx="10">
                  <c:v>27602.534433832163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0E-4292-9232-9C70BEA74983}"/>
            </c:ext>
          </c:extLst>
        </c:ser>
        <c:ser>
          <c:idx val="17"/>
          <c:order val="17"/>
          <c:tx>
            <c:strRef>
              <c:f>'PIB AE corriente'!$D$24:$E$24</c:f>
              <c:strCache>
                <c:ptCount val="2"/>
                <c:pt idx="0">
                  <c:v>Otras actividades de servicios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'PIB AE corriente'!$F$6:$P$6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 p/</c:v>
                </c:pt>
                <c:pt idx="9">
                  <c:v>2022 p/</c:v>
                </c:pt>
                <c:pt idx="10">
                  <c:v>2023 p/</c:v>
                </c:pt>
              </c:strCache>
            </c:strRef>
          </c:cat>
          <c:val>
            <c:numRef>
              <c:f>'PIB AE corriente'!$F$24:$P$24</c:f>
              <c:numCache>
                <c:formatCode>#,##0.0</c:formatCode>
                <c:ptCount val="11"/>
                <c:pt idx="0">
                  <c:v>24365.052097471402</c:v>
                </c:pt>
                <c:pt idx="1">
                  <c:v>26097.910703768073</c:v>
                </c:pt>
                <c:pt idx="2">
                  <c:v>27830.558619940923</c:v>
                </c:pt>
                <c:pt idx="3">
                  <c:v>29303.445248950004</c:v>
                </c:pt>
                <c:pt idx="4">
                  <c:v>31193.87788569574</c:v>
                </c:pt>
                <c:pt idx="5">
                  <c:v>33517.767243976705</c:v>
                </c:pt>
                <c:pt idx="6">
                  <c:v>36389.172990386869</c:v>
                </c:pt>
                <c:pt idx="7">
                  <c:v>34302.343898305509</c:v>
                </c:pt>
                <c:pt idx="8">
                  <c:v>44299.497157197991</c:v>
                </c:pt>
                <c:pt idx="9">
                  <c:v>48496.971301943981</c:v>
                </c:pt>
                <c:pt idx="10">
                  <c:v>54453.914560509722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0E-4292-9232-9C70BEA7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418400"/>
        <c:axId val="1184884464"/>
      </c:barChart>
      <c:catAx>
        <c:axId val="110641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84884464"/>
        <c:crosses val="autoZero"/>
        <c:auto val="1"/>
        <c:lblAlgn val="ctr"/>
        <c:lblOffset val="100"/>
        <c:noMultiLvlLbl val="0"/>
      </c:catAx>
      <c:valAx>
        <c:axId val="118488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0641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4-4CA4-8B19-AAACA467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E4-4CA4-8B19-AAACA467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E4-4CA4-8B19-AAACA467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E4-4CA4-8B19-AAACA467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E4-4CA4-8B19-AAACA4671D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E4-4CA4-8B19-AAACA4671D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E4-4CA4-8B19-AAACA4671D5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E4-4CA4-8B19-AAACA4671D5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E4-4CA4-8B19-AAACA4671D5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E4-4CA4-8B19-AAACA4671D5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E4-4CA4-8B19-AAACA4671D5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3E4-4CA4-8B19-AAACA4671D5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3E4-4CA4-8B19-AAACA4671D5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3E4-4CA4-8B19-AAACA4671D5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3E4-4CA4-8B19-AAACA4671D5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3E4-4CA4-8B19-AAACA4671D5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3E4-4CA4-8B19-AAACA4671D5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E4-4CA4-8B19-AAACA4671D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E4-4CA4-8B19-AAACA4671D5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E4-4CA4-8B19-AAACA4671D5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E4-4CA4-8B19-AAACA4671D5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E4-4CA4-8B19-AAACA4671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'PIB AE corriente'!$E$34:$F$50</c:f>
              <c:strCache>
                <c:ptCount val="17"/>
                <c:pt idx="0">
                  <c:v>Agricultura, ganadería, silvicultura y pesca</c:v>
                </c:pt>
                <c:pt idx="1">
                  <c:v>Explotación de minas y canteras</c:v>
                </c:pt>
                <c:pt idx="2">
                  <c:v>Industrias manufactureras</c:v>
                </c:pt>
                <c:pt idx="3">
                  <c:v>Suministro de electricidad, agua y saneamiento</c:v>
                </c:pt>
                <c:pt idx="4">
                  <c:v>Construcción</c:v>
                </c:pt>
                <c:pt idx="5">
                  <c:v>Comercio y reparación de vehículos</c:v>
                </c:pt>
                <c:pt idx="6">
                  <c:v>Transporte y almacenamiento</c:v>
                </c:pt>
                <c:pt idx="7">
                  <c:v>Actividades de alojamiento y de servicio de comidas</c:v>
                </c:pt>
                <c:pt idx="8">
                  <c:v>Información y comunicaciones</c:v>
                </c:pt>
                <c:pt idx="9">
                  <c:v>Actividades financieras y de seguros</c:v>
                </c:pt>
                <c:pt idx="10">
                  <c:v>Actividades inmobiliarias</c:v>
                </c:pt>
                <c:pt idx="11">
                  <c:v>Actividades profesionales, científicas y técnicas</c:v>
                </c:pt>
                <c:pt idx="12">
                  <c:v>Actividades de servicios administrativos y de apoyo</c:v>
                </c:pt>
                <c:pt idx="13">
                  <c:v>Administración pública y defensa</c:v>
                </c:pt>
                <c:pt idx="14">
                  <c:v>Enseñanza</c:v>
                </c:pt>
                <c:pt idx="15">
                  <c:v>Salud</c:v>
                </c:pt>
                <c:pt idx="16">
                  <c:v>Otras actividades de servicios</c:v>
                </c:pt>
              </c:strCache>
            </c:strRef>
          </c:cat>
          <c:val>
            <c:numRef>
              <c:f>'PIB AE corriente'!$H$34:$H$50</c:f>
              <c:numCache>
                <c:formatCode>0%</c:formatCode>
                <c:ptCount val="17"/>
                <c:pt idx="0">
                  <c:v>0.10466823792402689</c:v>
                </c:pt>
                <c:pt idx="1">
                  <c:v>5.0226779131552386E-3</c:v>
                </c:pt>
                <c:pt idx="2">
                  <c:v>0.14987439909702224</c:v>
                </c:pt>
                <c:pt idx="3">
                  <c:v>2.4235349876219871E-2</c:v>
                </c:pt>
                <c:pt idx="4">
                  <c:v>5.9610070779567877E-2</c:v>
                </c:pt>
                <c:pt idx="5">
                  <c:v>0.22156085077182139</c:v>
                </c:pt>
                <c:pt idx="6">
                  <c:v>3.2128777194327704E-2</c:v>
                </c:pt>
                <c:pt idx="7">
                  <c:v>3.2522826166719636E-2</c:v>
                </c:pt>
                <c:pt idx="8">
                  <c:v>3.316587834465945E-2</c:v>
                </c:pt>
                <c:pt idx="9">
                  <c:v>4.5195582845108988E-2</c:v>
                </c:pt>
                <c:pt idx="10">
                  <c:v>8.0190404116344982E-2</c:v>
                </c:pt>
                <c:pt idx="11">
                  <c:v>2.454311298399391E-2</c:v>
                </c:pt>
                <c:pt idx="12">
                  <c:v>3.447819204046898E-2</c:v>
                </c:pt>
                <c:pt idx="13">
                  <c:v>4.2873159122691414E-2</c:v>
                </c:pt>
                <c:pt idx="14">
                  <c:v>4.4661487960163802E-2</c:v>
                </c:pt>
                <c:pt idx="15">
                  <c:v>2.9121101864294407E-2</c:v>
                </c:pt>
                <c:pt idx="16">
                  <c:v>3.6147890999413047E-2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3E4-4CA4-8B19-AAACA4671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Composición del parque activo empresarial</a:t>
            </a:r>
          </a:p>
          <a:p>
            <a:pPr>
              <a:defRPr/>
            </a:pPr>
            <a:r>
              <a:rPr lang="en-US"/>
              <a:t>total de empresas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A3-46D8-8F4F-0D1223E2850E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Hoja3!$M$7:$Q$7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Hoja3!$M$8:$Q$8</c:f>
              <c:numCache>
                <c:formatCode>General</c:formatCode>
                <c:ptCount val="5"/>
                <c:pt idx="0">
                  <c:v>148243</c:v>
                </c:pt>
                <c:pt idx="1">
                  <c:v>148395</c:v>
                </c:pt>
                <c:pt idx="2">
                  <c:v>143534</c:v>
                </c:pt>
                <c:pt idx="3">
                  <c:v>146456</c:v>
                </c:pt>
                <c:pt idx="4">
                  <c:v>151154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A3-46D8-8F4F-0D1223E28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4009376"/>
        <c:axId val="101904048"/>
      </c:lineChart>
      <c:catAx>
        <c:axId val="14740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101904048"/>
        <c:crosses val="autoZero"/>
        <c:auto val="1"/>
        <c:lblAlgn val="ctr"/>
        <c:lblOffset val="100"/>
        <c:noMultiLvlLbl val="0"/>
      </c:catAx>
      <c:valAx>
        <c:axId val="1019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14740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Tamaño de las empresas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Hoja3!$A$4</c:f>
              <c:strCache>
                <c:ptCount val="1"/>
                <c:pt idx="0">
                  <c:v>Micro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(Hoja3!$B$3,Hoja3!$D$3,Hoja3!$F$3,Hoja3!$H$3,Hoja3!$J$3)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(Hoja3!$B$4,Hoja3!$D$4,Hoja3!$F$4,Hoja3!$H$4,Hoja3!$J$4)</c:f>
              <c:numCache>
                <c:formatCode>#,##0</c:formatCode>
                <c:ptCount val="5"/>
                <c:pt idx="0">
                  <c:v>115288</c:v>
                </c:pt>
                <c:pt idx="1">
                  <c:v>114413</c:v>
                </c:pt>
                <c:pt idx="2">
                  <c:v>111041</c:v>
                </c:pt>
                <c:pt idx="3">
                  <c:v>107958</c:v>
                </c:pt>
                <c:pt idx="4">
                  <c:v>109264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E-4CB8-8E07-BFAC37785162}"/>
            </c:ext>
          </c:extLst>
        </c:ser>
        <c:ser>
          <c:idx val="1"/>
          <c:order val="1"/>
          <c:tx>
            <c:strRef>
              <c:f>Hoja3!$A$5</c:f>
              <c:strCache>
                <c:ptCount val="1"/>
                <c:pt idx="0">
                  <c:v>Pequeña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(Hoja3!$B$3,Hoja3!$D$3,Hoja3!$F$3,Hoja3!$H$3,Hoja3!$J$3)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(Hoja3!$B$5,Hoja3!$D$5,Hoja3!$F$5,Hoja3!$H$5,Hoja3!$J$5)</c:f>
              <c:numCache>
                <c:formatCode>#,##0</c:formatCode>
                <c:ptCount val="5"/>
                <c:pt idx="0">
                  <c:v>26862</c:v>
                </c:pt>
                <c:pt idx="1">
                  <c:v>27660</c:v>
                </c:pt>
                <c:pt idx="2">
                  <c:v>26576</c:v>
                </c:pt>
                <c:pt idx="3">
                  <c:v>30859</c:v>
                </c:pt>
                <c:pt idx="4">
                  <c:v>33451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E-4CB8-8E07-BFAC37785162}"/>
            </c:ext>
          </c:extLst>
        </c:ser>
        <c:ser>
          <c:idx val="2"/>
          <c:order val="2"/>
          <c:tx>
            <c:strRef>
              <c:f>Hoja3!$A$6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(Hoja3!$B$3,Hoja3!$D$3,Hoja3!$F$3,Hoja3!$H$3,Hoja3!$J$3)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(Hoja3!$B$6,Hoja3!$D$6,Hoja3!$F$6,Hoja3!$H$6,Hoja3!$J$6)</c:f>
              <c:numCache>
                <c:formatCode>#,##0</c:formatCode>
                <c:ptCount val="5"/>
                <c:pt idx="0">
                  <c:v>4312</c:v>
                </c:pt>
                <c:pt idx="1">
                  <c:v>4438</c:v>
                </c:pt>
                <c:pt idx="2">
                  <c:v>4161</c:v>
                </c:pt>
                <c:pt idx="3">
                  <c:v>5267</c:v>
                </c:pt>
                <c:pt idx="4">
                  <c:v>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E-4CB8-8E07-BFAC37785162}"/>
            </c:ext>
          </c:extLst>
        </c:ser>
        <c:ser>
          <c:idx val="3"/>
          <c:order val="3"/>
          <c:tx>
            <c:strRef>
              <c:f>Hoja3!$A$7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(Hoja3!$B$3,Hoja3!$D$3,Hoja3!$F$3,Hoja3!$H$3,Hoja3!$J$3)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(Hoja3!$B$7,Hoja3!$D$7,Hoja3!$F$7,Hoja3!$H$7,Hoja3!$J$7)</c:f>
              <c:numCache>
                <c:formatCode>#,##0</c:formatCode>
                <c:ptCount val="5"/>
                <c:pt idx="0">
                  <c:v>1781</c:v>
                </c:pt>
                <c:pt idx="1">
                  <c:v>1884</c:v>
                </c:pt>
                <c:pt idx="2">
                  <c:v>1756</c:v>
                </c:pt>
                <c:pt idx="3">
                  <c:v>2372</c:v>
                </c:pt>
                <c:pt idx="4">
                  <c:v>2653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E-4CB8-8E07-BFAC37785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316624"/>
        <c:axId val="93539168"/>
      </c:barChart>
      <c:catAx>
        <c:axId val="116031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93539168"/>
        <c:crosses val="autoZero"/>
        <c:auto val="1"/>
        <c:lblAlgn val="ctr"/>
        <c:lblOffset val="100"/>
        <c:noMultiLvlLbl val="0"/>
      </c:catAx>
      <c:valAx>
        <c:axId val="935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116031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Tamaño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de las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empresas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como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proporción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del total,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según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registros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año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7-4BA3-B99A-1B8CF44FD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C7-4BA3-B99A-1B8CF44FD4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C7-4BA3-B99A-1B8CF44FD4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C7-4BA3-B99A-1B8CF44FD4B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7-4BA3-B99A-1B8CF44FD4B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7-4BA3-B99A-1B8CF44FD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Hoja3!$K$4:$K$7</c:f>
              <c:numCache>
                <c:formatCode>0.0%</c:formatCode>
                <c:ptCount val="4"/>
                <c:pt idx="0">
                  <c:v>0.72286542201992665</c:v>
                </c:pt>
                <c:pt idx="1">
                  <c:v>0.22130410045384177</c:v>
                </c:pt>
                <c:pt idx="2">
                  <c:v>3.8278841446471812E-2</c:v>
                </c:pt>
                <c:pt idx="3">
                  <c:v>1.7551636079759715E-2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C7-4BA3-B99A-1B8CF44F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Hoja5!$A$3:$A$24</c:f>
              <c:strCache>
                <c:ptCount val="22"/>
                <c:pt idx="0">
                  <c:v>Guatemala</c:v>
                </c:pt>
                <c:pt idx="1">
                  <c:v>Quetzaltenango</c:v>
                </c:pt>
                <c:pt idx="2">
                  <c:v>Sacatepéquez</c:v>
                </c:pt>
                <c:pt idx="3">
                  <c:v>Petén</c:v>
                </c:pt>
                <c:pt idx="4">
                  <c:v>Huehuetenango</c:v>
                </c:pt>
                <c:pt idx="5">
                  <c:v>Quiché</c:v>
                </c:pt>
                <c:pt idx="6">
                  <c:v>San Marcos</c:v>
                </c:pt>
                <c:pt idx="7">
                  <c:v>Retalhuleu</c:v>
                </c:pt>
                <c:pt idx="8">
                  <c:v>Suchitepéquez</c:v>
                </c:pt>
                <c:pt idx="9">
                  <c:v>Alta Verapáz</c:v>
                </c:pt>
                <c:pt idx="10">
                  <c:v>Escuintla</c:v>
                </c:pt>
                <c:pt idx="11">
                  <c:v>Chimaltenango</c:v>
                </c:pt>
                <c:pt idx="12">
                  <c:v>Sololá</c:v>
                </c:pt>
                <c:pt idx="13">
                  <c:v>Chiquimula</c:v>
                </c:pt>
                <c:pt idx="14">
                  <c:v>Zacapa</c:v>
                </c:pt>
                <c:pt idx="15">
                  <c:v>El Progreso</c:v>
                </c:pt>
                <c:pt idx="16">
                  <c:v>Izabal</c:v>
                </c:pt>
                <c:pt idx="17">
                  <c:v>Santa Rosa</c:v>
                </c:pt>
                <c:pt idx="18">
                  <c:v>Jutiapa</c:v>
                </c:pt>
                <c:pt idx="19">
                  <c:v>Totonicapán</c:v>
                </c:pt>
                <c:pt idx="20">
                  <c:v>Baja Verapáz</c:v>
                </c:pt>
                <c:pt idx="21">
                  <c:v>Jalapa</c:v>
                </c:pt>
              </c:strCache>
            </c:strRef>
          </c:cat>
          <c:val>
            <c:numRef>
              <c:f>Hoja5!$F$3:$F$24</c:f>
              <c:numCache>
                <c:formatCode>#,##0</c:formatCode>
                <c:ptCount val="22"/>
                <c:pt idx="0">
                  <c:v>79614</c:v>
                </c:pt>
                <c:pt idx="1">
                  <c:v>9073</c:v>
                </c:pt>
                <c:pt idx="2">
                  <c:v>4807</c:v>
                </c:pt>
                <c:pt idx="3">
                  <c:v>4668</c:v>
                </c:pt>
                <c:pt idx="4">
                  <c:v>4464</c:v>
                </c:pt>
                <c:pt idx="5">
                  <c:v>4269</c:v>
                </c:pt>
                <c:pt idx="6">
                  <c:v>3972</c:v>
                </c:pt>
                <c:pt idx="7">
                  <c:v>3818</c:v>
                </c:pt>
                <c:pt idx="8">
                  <c:v>3805</c:v>
                </c:pt>
                <c:pt idx="9">
                  <c:v>3656</c:v>
                </c:pt>
                <c:pt idx="10">
                  <c:v>3235</c:v>
                </c:pt>
                <c:pt idx="11">
                  <c:v>3120</c:v>
                </c:pt>
                <c:pt idx="12">
                  <c:v>3025</c:v>
                </c:pt>
                <c:pt idx="13">
                  <c:v>2988</c:v>
                </c:pt>
                <c:pt idx="14">
                  <c:v>2962</c:v>
                </c:pt>
                <c:pt idx="15">
                  <c:v>2572</c:v>
                </c:pt>
                <c:pt idx="16">
                  <c:v>2379</c:v>
                </c:pt>
                <c:pt idx="17">
                  <c:v>2174</c:v>
                </c:pt>
                <c:pt idx="18">
                  <c:v>2056</c:v>
                </c:pt>
                <c:pt idx="19">
                  <c:v>1586</c:v>
                </c:pt>
                <c:pt idx="20">
                  <c:v>1464</c:v>
                </c:pt>
                <c:pt idx="21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B-4474-B634-5CF9B2769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026080"/>
        <c:axId val="101878608"/>
      </c:barChart>
      <c:catAx>
        <c:axId val="14740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1878608"/>
        <c:crosses val="autoZero"/>
        <c:auto val="1"/>
        <c:lblAlgn val="ctr"/>
        <c:lblOffset val="100"/>
        <c:noMultiLvlLbl val="0"/>
      </c:catAx>
      <c:valAx>
        <c:axId val="10187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740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Hoja5!$A$37:$A$58</cx:f>
        <cx:nf>Hoja5!$A$36</cx:nf>
        <cx:lvl ptCount="22" name="Departamento">
          <cx:pt idx="0">Guatemala</cx:pt>
          <cx:pt idx="1">Quetzaltenango</cx:pt>
          <cx:pt idx="2">Sacatepéquez</cx:pt>
          <cx:pt idx="3">Petén</cx:pt>
          <cx:pt idx="4">Huehuetenango</cx:pt>
          <cx:pt idx="5">Quiché</cx:pt>
          <cx:pt idx="6">San Marcos</cx:pt>
          <cx:pt idx="7">Retalhuleu</cx:pt>
          <cx:pt idx="8">Suchitepéquez</cx:pt>
          <cx:pt idx="9">Alta Verapáz</cx:pt>
          <cx:pt idx="10">Escuintla</cx:pt>
          <cx:pt idx="11">Chimaltenango</cx:pt>
          <cx:pt idx="12">Sololá</cx:pt>
          <cx:pt idx="13">Chiquimula</cx:pt>
          <cx:pt idx="14">Zacapa</cx:pt>
          <cx:pt idx="15">El Progreso</cx:pt>
          <cx:pt idx="16">Izabal</cx:pt>
          <cx:pt idx="17">Santa Rosa</cx:pt>
          <cx:pt idx="18">Jutiapa</cx:pt>
          <cx:pt idx="19">Totonicapán</cx:pt>
          <cx:pt idx="20">Baja Verapáz</cx:pt>
          <cx:pt idx="21">Jalapa</cx:pt>
        </cx:lvl>
      </cx:strDim>
      <cx:numDim type="colorVal">
        <cx:f>Hoja5!$B$37:$B$58</cx:f>
        <cx:nf>Hoja5!$B$36</cx:nf>
        <cx:lvl ptCount="22" formatCode="General" name="Total">
          <cx:pt idx="0">79614</cx:pt>
          <cx:pt idx="1">9073</cx:pt>
          <cx:pt idx="2">4807</cx:pt>
          <cx:pt idx="3">4668</cx:pt>
          <cx:pt idx="4">4464</cx:pt>
          <cx:pt idx="5">4269</cx:pt>
          <cx:pt idx="6">3972</cx:pt>
          <cx:pt idx="7">3818</cx:pt>
          <cx:pt idx="8">3805</cx:pt>
          <cx:pt idx="9">3656</cx:pt>
          <cx:pt idx="10">3235</cx:pt>
          <cx:pt idx="11">3120</cx:pt>
          <cx:pt idx="12">3025</cx:pt>
          <cx:pt idx="13">2988</cx:pt>
          <cx:pt idx="14">2962</cx:pt>
          <cx:pt idx="15">2572</cx:pt>
          <cx:pt idx="16">2379</cx:pt>
          <cx:pt idx="17">2174</cx:pt>
          <cx:pt idx="18">2056</cx:pt>
          <cx:pt idx="19">1586</cx:pt>
          <cx:pt idx="20">1464</cx:pt>
          <cx:pt idx="21">1447</cx:pt>
        </cx:lvl>
      </cx:numDim>
    </cx:data>
  </cx:chartData>
  <cx:chart>
    <cx:plotArea>
      <cx:plotAreaRegion>
        <cx:series layoutId="regionMap" uniqueId="{FEB6CFE5-C4E2-4BF7-A752-48D038335134}">
          <cx:tx>
            <cx:txData>
              <cx:f>Hoja5!$B$36</cx:f>
              <cx:v>Total</cx:v>
            </cx:txData>
          </cx:tx>
          <cx:dataPt idx="0">
            <cx:spPr>
              <a:solidFill>
                <a:srgbClr val="002060"/>
              </a:solidFill>
            </cx:spPr>
          </cx:dataPt>
          <cx:dataPt idx="1">
            <cx:spPr>
              <a:solidFill>
                <a:srgbClr val="0F9ED5">
                  <a:lumMod val="75000"/>
                </a:srgbClr>
              </a:solidFill>
            </cx:spPr>
          </cx:dataPt>
          <cx:dataPt idx="2">
            <cx:spPr>
              <a:solidFill>
                <a:srgbClr val="0E2841">
                  <a:lumMod val="50000"/>
                  <a:lumOff val="50000"/>
                </a:srgbClr>
              </a:solidFill>
            </cx:spPr>
          </cx:dataPt>
          <cx:dataPt idx="3">
            <cx:spPr>
              <a:solidFill>
                <a:srgbClr val="0E2841">
                  <a:lumMod val="25000"/>
                  <a:lumOff val="75000"/>
                </a:srgbClr>
              </a:solidFill>
            </cx:spPr>
          </cx:dataPt>
          <cx:dataPt idx="4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5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6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7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8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10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16">
            <cx:spPr>
              <a:solidFill>
                <a:srgbClr val="0E2841">
                  <a:lumMod val="10000"/>
                  <a:lumOff val="90000"/>
                </a:srgbClr>
              </a:solidFill>
            </cx:spPr>
          </cx:dataPt>
          <cx:dataPt idx="18">
            <cx:spPr>
              <a:solidFill>
                <a:srgbClr val="0E2841">
                  <a:lumMod val="10000"/>
                  <a:lumOff val="90000"/>
                </a:srgbClr>
              </a:solidFill>
            </cx:spPr>
          </cx:dataPt>
          <cx:dataPt idx="19">
            <cx:spPr>
              <a:solidFill>
                <a:srgbClr val="0E2841">
                  <a:lumMod val="10000"/>
                  <a:lumOff val="90000"/>
                </a:srgbClr>
              </a:solidFill>
            </cx:spPr>
          </cx:dataPt>
          <cx:dataPt idx="20">
            <cx:spPr>
              <a:solidFill>
                <a:srgbClr val="0E2841">
                  <a:lumMod val="10000"/>
                  <a:lumOff val="90000"/>
                </a:srgbClr>
              </a:solidFill>
            </cx:spPr>
          </cx:dataPt>
          <cx:dataPt idx="21">
            <cx:spPr>
              <a:solidFill>
                <a:srgbClr val="0E2841">
                  <a:lumMod val="10000"/>
                  <a:lumOff val="90000"/>
                </a:srgbClr>
              </a:solidFill>
            </cx:spPr>
          </cx:dataPt>
          <cx:dataId val="0"/>
          <cx:layoutPr>
            <cx:geography cultureLanguage="en-US" cultureRegion="GT" attribution="Powered by Bing">
              <cx:geoCache provider="{E9337A44-BEBE-4D9F-B70C-5C5E7DAFC167}">
                <cx:binary>7HzZctw4tu2vOPx8qcJIAB1dJ+KCzEmTZUseXxiyJHMGOIDj35zH/o7+sbMpWbaUlqvsE9U3wnEr
wxUuJxNJkBvYe+21FvOfV+M/roqby+bZWBam/cfV+PvzxLnqH7/91l4lN+Vle1CmV41t7Sd3cGXL
3+ynT+nVzW/XzeWQmvg3gjD77Sq5bNzN+Py//gnfFt/YY3t16VJrXnY3zfTqpu0K1/7BsScPPbuy
nXHL8Bi+6ffnm+7SwXSKy+fPboxL3XQxVTe/P3/0qefPftv/rm/O+6yAqbnuGsZifuArrpDvs+fP
Cmviz+97Ch1QLpBACqvbl7w/6ellCQN/aC63M7m8vm5u2vbZ578fDX009UdH0tYGd1cf2GWim4vb
K/vt8d39r3/uvQHXuvfOgwDs35g/OwRTLlMTpq1r0iuHf39+2Ln0stq7/Y8+9LO3nx0QJCX3uUS3
L/w4ClIdSKUYJwTfHRePo/ADE3o6Bl8GPpr9gyv8xSJzfmnc5bNXtv3T4PwHl8eqeHbW2BhWu70P
090OfXSTn1rHf7YS7xLIk+v3m0X64fLqr12j/ABRgQn1v7tGORKScgpLdXntrdE/n8/TS/R+3KOb
9/vz+7d/sQV6CGn7L84cPlaEI3J305X6JnMoJnwhfEgpd9XiLnH/+USeDsf9uL1w3L/9i4UjSNK6
S8tuv5Y+urqfT+a+FJxz+m0WZ8QXiDH0OViPQ/Jjk3k6LA/HPpr8788fHvrFwnPeXSWpu6n+/a+6
u5nv79b3kuljTPCHcIcdUMWFUt/AHXzAAMZJRfy7QsvvT3q3a358Qk+HaX/8Xqj2D/9i4bqwzpoU
ys6//9vc37e/IFhQeDBUHUbEk+BI4QMqBBGUf46Zf3/uu5j96Kyejtjj0XvxenzwF4vWbr78eFnc
36u/JE6cMwwQlXxTgxDyiYAg3p/tLjJ/PoOnY3I/bi8a92//YnF4deMui6Qrbrr7u/MXxIIdMOwL
phQksEf9HD4QUlLYMJ9rEL0/6V1IfmwyT4fl4di90Dw89IuF59wWtvj3f9/fpr8kNgJzAGVKfS+f
EZ8yoBPuDqP9GvTnE3o6Pl+uZC84X97/1SIDHc5/BhxwBshAEfZ0fNCBYIIytt/hnP/ofL4TnsfD
94P0+OgvFqqzG/fvf/2VmMA/UEJgJXz+vRghrHxCAOPdvvbS3J/P5+kY3Y/bC879279YVLbdTdLd
uBtzaeI/pSp+Al0DmbhsIOlDirt9fVODuI8FFYh/Of6wNf3haT0do73he6HaO/qLRez/FkBvvblp
Foj9V/ZDEDEK1I1CQNo8ggvoAAP4xsux29fePvo6n8s/nM7TkXo8ei9Qjw/+YnECHvLZyWVzZdu/
EDcsfZCQgsg9XgEaIEUhSIR/DtI+YPihyTwdoocXshegh4d+sfDoy+w/tI0w5hgxH1SSvW1EJZPE
9z+3qNAhPcx4X+fzv9lGj0fvRenxwV8sTsCHu/my+OsrFIMuyKeC4n25C9ojTIUCMebJ0vTjE3p6
O+2P3wvW/uFfLFyr9qpLjfuLyVTsAxkn8NeAPNpZ+ACBNimBzLsDghDQhzvrh6b0dKweDN0L04Mj
v1iEgAsG4fg/sZ98BcQp+YZPRQeKEObDn7vw7DFAPzyfp0O0N3wvTHtHf7FQvezSq+Tf/7pfzn8B
78APFgVZ0f2cBzFiCvMvlNDeFvqBiTwdnS8D9+Ly5f1fLCLf8To8urr/hVZEGGwd+S3wZooDB4Q/
83R7G+eH5vJ0WB4MfTT1R76L/9eh+b4c/0XHCS/d5erW7wJl8hszzZNHb28AuHD2Dn6uEE9uqbvi
sbv+/bkEhKAW8u2Lk2b5mkfV5Z5xfmLQzWXrfn/uSXlACFIcJCUOjMStJjjc3B1SB4AHhQDbB2Nw
gMCpjG1ccmvHUT7QG4oCpvcxJ9B2tbb7fAj5wLIrSWDZ+ILKL16jM1tMsTVfbtjnfz8zXXlmoS63
vz8HFPr8WXX3ueUaF5VyUU4EQxQ4RwR/w/Gry1dgaIKP4/8zGxrnkZ2KTTpFYdzITpvGz68TVqlM
5yOWbl230iRhk6riE8lIKTZuqDO3dSNx2uP1OITl3ObHTZY13a6pkuZw7nnGg36M+iYYm6IIFVVK
N9irNeVTf2Y7nLowIvFE3xDKuzmsUuq/6SZiXiVxUWSajG7QaBBzQFBhd3TI6mDuq1gXU99vOtO9
ajsrVxy7gPd9Ehgjet3MiQxw2Z/aZqh17epKJ7TMdFkVb4kbbFhO1Zs2Um1Im+lccTvoticspBSZ
wLTFYVWWsVZ1uyaDxStWleoI4H5ZrHqYYxJkkrIsGFnStqssSWS3SpUVs46SDHc6JTF9UWWOr0VR
nvGprne4Lt4wWTTB4OL0ECnfBXnS08Dr44uhmHs9krxbyRwHtUq8UCLyQZS9WBW1i3SdS6czN45h
iyoSxPOM1703XjHVubCq8LjO2vpkYlOuBzO98ZRodGZMaKshCxMv83VpphtKvDc1QqcuZU5HZWN0
buH6eJ/rtLNUZ/H0JiP9BR+KE0JRvFJxUuiO1qdZgsmLMWPbxKuMdsxN22ZIkS4qcRq5tFsJVKF1
leFtDaYRPdX+i96K917S5bpC1Jxby/1g9qfovJZw3r5i75Aq8i3LPQjM2BtNLN9Odsg1rz1v56Jy
Cqs2O5w9W2s+TG9g55yZqh63xOsj3dbc16PXXeM5VxqXKN3QqDzFJk50WeMq8GXoR9GhVeQir/ND
2s1nFPvvOIGzT950ROF0eEKaeOjU2lw3BO5k0XSve2QDP22aY4aT8qTNmgQFWR77L5NxOpOF8HXh
uotpZCvmlU3Y5E2te5WkQUTRGBozlwFi+Uk1cMtCESfNcU2S8YjWsU6aSY+iZaGvSrWxEqU6Hd/O
2L1KKK9DlkYI1k+c7FAVRadpLPwA/nufjWyEq6oQL7RXz01QtEOmjZTTkWHocs7jAEU9CiZYqEGc
VlLLmrQ6poZs8OgOXcRwWKD0JF3OmM3uBU78d7BjX1SUHApc2I2JgsaJ077MmE7scErGyW4Tm1+5
2Z9XuT99glz1as6jVkezCicVbVQ3fhgG0+qkonPIxh4HFa1JmJC+Dgs6nHAwQGwwVZXGxaRNlAWt
aMjKlPEaFgOBO9GkGmcq1pnflYGXV6cka6/dmDhdT4PSsUfpYW7kxzwaotDAbIa+m8KkyDxdgzcz
9Fh7OEURClozlUHaDX2QFCbeRXIIcoilllGWryVKdEUuPFeW56VUk45ylIY287w1ibI5yJD3Gnfw
Tcg0YUsN02kzZ+HYwhe107nHi2ZFqBo0T1uqR6oI7JaMrvrYom2NMhEMOanWsXQqaOd21G0+v1Ap
fhd7vl2XzJ1gxa49i7pwgnW1dmV1lc8R2/Qjx7p39CTH6RAMbelpUTVOl63v1mLyt4UTBbvizo0n
MBLWQD43STB287zpe+de5c0o1jifriNStce2S+FWerG/TlNhd0067mLcz0HP82ZdRSOCrMzKTVtV
8E2pn6bnEe1jnfJRHpmSF5updPXpiKf+hOasCUsmPY0wf5uNxnvRV33yLpoFOjaqhgWnPPF2Hkd8
GGfKhhmP+gsEOXpd+xX6qFqsdn0/wyosZmmCik/lxpv67DiWZbcq6yLhuiOu/WDyiRYhb2GT4Uyq
bY/UEGSws7Yma/P3HJSXQ9916Xt/9PCLvvSTTdm3ceAnPM21G9pkLXNP6jJzbMsK3kAebfILHzO+
iXl1Uov8Y4KHOGDSOM0hjWsxpx9N2qXhnGcbrKaTqaYqIIW6aVP7qmjHJohmssqn9EMvW3OUOb8M
RUdiHVV5HNKJvyoifvLQ0/eoGl/ZamrSOPls/v3yz/+6sCX8uTWrfn1z8Q5//dfJven4Dz+1ubGL
gtvuf2gBVl++66stdoEyXzyye/DoscvwZw7+GLDCwPtDvw6I9vvI6t5P9hVZfR11D60W/IQ4SNmg
AxEf0sfzZ5+hFbiWieSg34HKQKmSDFDPPbRiBxLccALwExBy6tascA+tQDSnBDokUM3BT8Kp+hlo
peD0D5EV9qWSUgoEdkkKpxEA7x4iK5nPXSaLtty8oayTUAiI0qat/FAOyGzarOvWg8QkjPyyX9dW
VKu5MB0PYlJUQZx46cupLOuVq1GbrxCp06u59QB+mOmSq8YPm2JuzhSB/4tzn6EtQzPa0MQmLVSY
lAVT4pmApaY8RmV1lBJeSqh4SmxJkhijB9+kYZF1/DxGjbuAHc52hMvuVVmpMiDRRABBda0mMolO
M9GgMEXKbJT1u81Qpv4pL5HSvPCjVdRFuWaE+E47kUOh7ml30pftu2byXhaxKo4L6nVQxKEeJKwp
DtOhHz7MzJ+opj1tTryIHWZEXDAR27DNZn8le0jleVfKKzRN82UkrPfOwRyHMGLETnpSbYbWObHu
UDAy3URll+o+80mQq4ivvXio1qKXMI0xth/KOS23Wa0AuVbeRlpfbEfV7XBHaBi5ur2K+ui8aYpc
d9jx83pSef6SVTPgzXYkFu8cBfSl/97+Dx5HeNRb3rMYS89xt5ElUOTf3/6PjVX7SWAZ+zkJgPYB
4hRYKhkFiYoum+w+B+ADzjEWiAK5AaYk9SAH8ANoujHkAFD4pZAKBJWvOUBiwWDPLkIL7Fr6MzkA
HBvfJAEBjR/YBSQ0f9LnYM99mAQSGfmUTrXblE01fvJ8U4iA9hk7Bdgrw3kekl2nojxwbdRfQRPH
dV2N4mJOkzwo+nw8L9OarwsvNtsiG4aTcW7d2tk404UcJqFLW53Kbsg+GWLa67hOxXFphmQbEdjE
pmujRBdsjrXzzfAqc7UI7dCkF3mfXfdG1usqb7qgkTm0DtxNuvXaOugjFGkvH4+9xHgra7odSSe0
S9oy3XVNlx01OFp1YnjBnCDvaNEdV83Q62hwnbaifiGm0eq4RzhoPPyWq7zTE7SFuvbYu36Iy6A2
wmxERk9KQFPtLJqVotUFG907LylOe5vJwBNFuuK9By3WaF84QVeiaUtNZZyEnqBxmFTmJp5FqVli
to10REtilZ6i+k3qsQoawsQ79MxY2iCp2w76pwF/jKXc+nHpEt2kdfsCsYHi0yJS5kjIrA6nxMUn
yiuisC9lqjlN6As/7WhQEZzE2jCebFyF5Yr0GL9p02rudJ/Mdpe5Iv07O9xt4z9hXT6Xedgn388O
QOzWj13bX/PKYoD/ChAwBe16ITYoJVCFvyQHeKBGAOHhL67EO/DwECDAjpWQL0Br5eAwAZzyNTnc
2oZvnVmL98T/qeSwEK8PEQJwLxRDlgEcwhhknQURPUwOFWd5GTVtvplloWfjxZ9aXvbnfuujIJqA
IamUOrVxEgf1NA/a1RE+rDtC3k69zLTKyHuZF22IbQtUTZlXOmXG21KVvqna5DiPh3dxmZ6wtpnX
NHLVEfaM1FM5vebwSMG2HlB8YpKu3Ekxq8Ajrgy5nLsTXEu0xli2F1E6NtCXORZ6lLit6btyXQzO
BgbPpNYEVXzVYMNWaPCnay7q9nhs5xd+UeZrwFd4B7TzsBHYdW+iLEsDKttzD9B5w2v3Zp474I8K
C7QEdFVvCxtPWtCaQ3/ejP0mLRSHXpkkla46RD8NmYGuqxxEkI1NuosrzLaiyxjSFD6q4c7ZFY4x
AaxvSqL7nvUvfTLmb3I/3U0479+XzVxAV+S16qwfW3sdVRav/apWtTbKmFjX8AjYOUF9G3Q49ppw
GlK6jiPO81BGJTsvaF/Gqzge4suO1G9I0vjv60jmWs6xuMCixCGBlHuasrHV4FwiwJVAGsa3qGrB
V7bw2ov8FnPJNA2jui+BF2FYbH2aATxrZ3MUA0dyPC7YrTaGBcVwlEbGuzB5ekOa1Jx1OGEvmqhM
jEZTVXth2arpwkvLco0N93QlSxsSK3CY+tOuYpO3qYd8EyfdB1SNXoBzAk1yPn0qyEiPUlpfoSJ6
M7MRrdrKJltqu+u/gc6PAx0FkOD7qezbB9YepDIYeQ9z0AGC9QI0MsFCLObDL6kMeh3IYhLBEz4g
ki4A6Gunw0E1BRaZgdkU8iCMuU9kdNG/wRvHKJJMQKvyU4nMX1DMAxIZ+5AMEWh84HAA4MQXg8rD
RNb6LXF9KvINaUe7iQQ772uFzwql4l2j2iQoOsHXfuQ1xxNOqzODLey2HtZ4OtRiTYiMQwxgP6iH
iW5rb7I7YaK3E6peT4g0OumMW6VUHQNJPe7KkvK1tDhfpX7hh8o23VnjJf7a7wAr+K7Mdk2ZsxNR
Vd3WjJUeM6/Ts5/3IZDR+GWc5/UWFWN37BvShihLbODicgiBliahc1Pz0Yxzf1ZaJdae9UzY9dBq
zSWFBm6IrzM8Nu+SLO4SrTwEFMtU36gkcis1RHbUQxyhY1KWw066FgVJXvPTyvUv22RCXqhwmQRT
39mQNeiMjO3LaBzW2JN053WJ93FogE9rYtZcR8O0VnMGOESij0jUyXEyHOa1tEEpWni3UtWpPw6f
Jk+IcEhcfgKMPPQq/LZvSWuV5i/7pZ1pl8YGZ8JBLxlHoSqyjwnqxNqmKVo75sljMhZJwPJ8Padm
Z7qFf7dNE0YRRAgK63XC57dWQF/FajysvZrWQYsyoksPuFu/gZ4SkFodZGAIBPwK4M7EGbR6fZ7t
OJ6hrPg8Xnkj3lSOZ4d1Vp8IK8gqswZwkzWlCpDMWCDraN7EWWe1YsQB6ZUWKw9lWHf5AFzSkJdw
GR7WciAmjExcBNFQqE2TwGkh0a7nEt34XVNtOZ7GFclYtOtlZQMiRxrmeJLBFLeehqcY7FkVkevU
Sz+mJR0WSnLwtnFCmqDs5Lbrm2RrWVNnevI7ct4mGLKx7HPAha0fcjMP5/E0b9vCirWhKHmHC24C
4bHsRVJX0Yeoat6Lucio7k05jKu+7Qu2S9KucutEeVDSpJ9EbB2VUaw2VS0L8jd8/Bn4CFnw+zn3
y0PP+33l8rDEV+wIFlaC0J38xkBm+9JYArkEzA5BINAC/8SWbPgg5UI7iZQUFEaz5UmYBykX5ERw
xNKlDfR/LuXSRYf8JuWCvZlhqAVcgpXpccrNKhGpBtQUYHyGV2ULvVtp3BlKZblqpf8eyLHjPIs/
zYBeNqDWMe0lNgVyfJhX8KBV4Hrv5RiJLRWmCqzNNoCz2jUbAQXlU93rMndvlEc/RDyPd2hs8arz
0/aINKDrCdVtsrKxQKonmxzW/9ZrABMmdZ8Fja0KkCnGDxbTj6lQs5ayOZpYVeluGj7YDBhckvVv
G95EW5myVDctA5GvD6FUvYSNdz7S49zRVKtouJx84PHppEI3oVjLKoZs4awK+wqIML8fu6Bi/mE9
TUlAhvoT5JpiJdn0ilel1VnlCc1EnQZGeHyN46ldo45VqyKnYg10bq0b2VpduhQAH4o+Cly/T23/
tq+iT6rySNBSF82gZCTV1vgdCmM5hG5AFzGGnNTnaaFxJ69JWoBOx81w6nCfncatUp0uYmbSTaLK
18bJbNcCzt1OrnLHXQ2XlGeZBJ0R+SekH6eXsAzJBbQH1Za2WbH1yvaVK/GWZHrg2Uk2VgCYu7M6
8l53VattdVZwF1RyPDGZCmW+VhmQBQSYhNldsrh/jVxsNAiKx1ikr9ocHyVz+TaZxatakbB2zesh
z19lIr72cpwD9o2CPPPe0dmCLFeUw8qZbtokZuKAMO1LOyYf6irzw0EUeAP74i3r6KyB7n9XsGQG
OrM1a5ZWh30tQJEDHSocQPJsMtoFUY9XRLr+NBoDOlTtUSGiT7NNkuMpHqfTdkZzMIvsAy4EFGLQ
5QAu8OM66mjYIIdOMtycgsL4GkU405bRTaf4O07nUs/ecO0WvIoW5IqG+G3duisOdMuRAnCbTLzT
eMG7bBw+NACA6wUJZwCJgdUnIfYaG45GeTrOADmbBUO3uKq8sL2F1v2CsumCty0A7wl220Vijsgt
uzo0LdqA9AMLP1ro13YhYv2Fkp2Am6VWZAGssOQKqmaTr6Y6rlcxmdOXyULsoluOt1no3tLE/dp2
AwnzwXRr2TmzaQTcaIAgoJbLWgLJM2KsbZnlJ5MjIgQR9xP2puq0ohPIenyG4tYctt7Ajylt34wE
dkjZjOt2ARCDygFKDFME5R7RXdf2cJ3zJY7S3bgAEI7SJJDpNHuhax3AIgAqvvROPWo2eYt3eMEw
/YJm5C2wASLYrWoAO3JBPfEtAKJe1rzLfHXl2Vlpt+CkaEFMUUvEOnO2P0tQ1nyEnomE3YKxgI4D
1JeMbQjNDiAwnEaBPwDaIWWkxZC0Ww8kXoBJAsgkwG6ogeiPrLwRC64TC8JrF6wXLagvW/AfGvp8
VbYDX9cVGXcJwMR4wYvjghyn1rz2AUpWC6asFnSJFpyJF8SZLNizWlBoueBRnCt7xheMmi9otV5w
K0DdeJflEz4D3eC8rGu7aRV5xUjtxhepP2BtKgxWA+S2DyrS2R12fmjMeIoaAAUD6EvgDxmWe7aM
pFSo5ywFaiDq1sYUx2Wax39jhJ/ACPIPKaYvz8TtY4Rl2H1TBt5TH361hYPWdGfh+YoR4DlyYI7U
4tKBByhutamvGAHeAnEJujYkgGmByn6PEdgBfJcUCgO1BK4wcCffO5g+L5k/8vYAGtjHCBIaPC4Z
PGwIj05/4+1Jx0z5PI2bDRcSRPrGzZsaAGngnAFTQptAPsz899NSvxIbRau0qNP3juRTWI61PG8Y
+DQGkh1GY/Ohqwpfe90kV6C4MujbmtDLBxx0tZA6bgHfK9pybWL3wY8TCjU3fUUqz2wma7EeJ5B+
cGp3fjaDX8Fnh45HJkx6QCB8/BSxzIa5mQ6nHgwh/XQcT0noi/JGUT/SadzbgE0U0qEXgyLboI1x
IGPhLASQ9qIczUeRTZ96N7wWnd8HtcuA24GmCA9s5ZCCNq2YzgVzAS27D94MtFKRkI0iIBOPrA7g
C3bGn17XBT9lLRDvoA5sOEk2MinBJZNzBcUUXBSRm1fQsIDO1KO3fVme9PANbsw/Ro6tG2xPFFDL
626C3MYs2jR5OurR1YtxIQvjQW6jNNn6aRRpJLIYWiw0BLP0mi3k4Rz8DJCNGq/c5bmqA1YUXCsx
j2HJs3c9B0ZLpsBqR14CPLTaxHbWQ+Uu2nrwNANRayin65TUMsxiTk/jOnKvQOP0r6KOD5/SMnsL
MCteRf24LYkXVlHjhWKer6MSbbxxvhal2IIgv7ENvRFVUQTYqo2py13TQoc5kJW19hDxHvhDLzr3
HV2V0wy+kbkudE4R+thFEM8my4sgNugFb6dXdQ4ZS8L3N4nYehUYCHAlbAAqxhorp3Zqaj5IIrdz
bZNANHO+irw8C7yUr51XHFofAwdYb+sKdMkKEE5syh0Hqp6rYWe4v3Z9cj2nToRkGoPZZad9Yw9N
28UB9+LrTshm7fXiXQTuEF316Ih1sQvVUn4gyV+1rNyRmJdB05uPDlmogfOwQqBMBAPlH5Un36W5
elEQlwRulscxeVk3NTjOCPmYzDng06p9H0N3GBaljQNLJhGCx29ex+P4qUr6D2DAOsYcbcC/BmJN
PG+8Rm2dgNswzzk0kZ23URGcOi8PR2fAneBvs6583edeFFjfXStcD0dmiqpVBXdJ54ontxqrBvrh
moHacxw1Vp5kbIpDXk+HtzcvQv2wBdeG/btU/HipgO3+oHh/YwLds5nvFYzbwfcFA6g6oOGgqYSH
H0G0XDrHr2olBqMoFBP4iSXoIBczw4OCAb9tAWSdf3fkUcGAh1UWCYMyDE9BQC35iYKB2cLTPeLx
5FKVwA0KwgiH8+3xeBYbk2Kjqg0u+gEcOjRdgfviKp5TejLA7n8ZITdcFFAxGugjxHsQAQlwMvlQ
71LQFc99A7+g1g0SfJDOHlbI66/gsYDkguYODG5Fm17Rua7Cqp+mIGLTqs+Ka5bY+p3Kx3YHVhwW
DBi2epP26WFXQFsHv1M3bhofQysBU1rBL7qcZe244YOlR9QX+dGEGRg/wTwQTJiKQ5Z2FxTPL0al
SCDMCNpd026Gsemh6gBcs9N8mFedeROXVRtQB7uWecmNHYjdTKhEoKH07GaMqlMMtWEluDduohG0
zk7ybAscEBhhKfA6ESStjVUuP59IazKwnoImOTHU6moYysBGhdUUszLIIUtrwJhXUTQHwPygiwSN
JOihf1mDLsygOEAy8WkzrMZZvZ0nBJWvmXkF5FqFoWHh8kjZAcxpcnJdUKdZ9LHF3bjmSyXlqNzV
S1LPm8gd8aXwFlXirQYCyT7xy/SQG0D6omzlyi0VvEuqD4bEfhCZSJzPYB7ttItotBoXFDCgvD1p
epGEVAwf4gUwOEehnzMkW3uZAFNJbmrQa+p0Nc8gC3G4xKsxmT6q3oD1omQVdIL+uBJdvpV+NK9E
YWzgRfO2y8AQmkb0Feh1IDED0tCokgkUaw62ulaOobXjp26C6IOlVWm45OuqG66SFlx4qRq5nkac
agPzamAO4EMBFu122362lj9CUA8dUQ8NUv8f+7GWJxC+z5nd/9zaXnYDifQLHAZNFX7WQlIAw8tz
C5CVvmS35fcLQaKA377CYNl6DIf5AV2854B2QXSE7PMQDQtIbkCmYZBh4fGun0LDoPw+Tm6L053d
4nQfCDihFk/9Q5Giy4uhylpSAmXlxMXkecBE5dx/34OUlyyaXsJ6E6/EovR5ahH9xkX/c7dSIIlR
G/hg7DzPoD2ONfB7IBt2SY/X3aIl2kVV7BpWNutx0RozEB1TGuVvMi8bXppOAoBL4Ec/dLPolEAZ
Ke3fipeDKgrApwnVNbf1obCRp333P+ydWXfUutqEf5HPsmzLkm89dKc7AxkgCdx4EQKyLQ+yLE/6
9V8p3+YQzrT2vt+XLOgASbdUb71PldcVGqDtvnHKHvCb9rxv/BusrDq1UYmFrSQYkVcNr6/t4/so
sn3RgU+MdnrvOWCRO3RROohxdTgjTuwvQRAWKiQ643K8D0rvu31DIMFC+mAiBwdHclCSscMlqQMn
a4dQasdSgqlkDq7cHWXJ/eUQNpN5qVQ7FbxqknR2SOZejQ3MJAdqrg7ZZA7eZG8YpwM6bVc2nz0Z
dRdW0jWj0k8u2pjbTFsStPk8e/pLUC6CpkMi5kK3XXM1OoR001Gf6V2AK93KKTntZWxfiMNOF7Uv
H9egnA6hMPHr3GIZMS26xyqJ4s4BXQZwxfNsOkjt32iEGR77foCkHQZxJJ7tTt4ejMdAw4qMt2U5
tVIrHwtyT+qbOvBoXlV+W2d8lf5pAAj8AaPR7VhNY3DwK8MOVWA1SPt2+7wvk1xSfDkPO4I1uZsd
/OYouMnxcIAOgcYlb5Sc4+UiR86JcIpvgKLNx3mMu+PfR9mfWbkiswM7HALpv59k78Kbvw6zf77u
l1KjqKuCWItxUEBf/0JHQJyh4jKGUHqTafi7fuk0pHwICBEKV8CN/7+OsvAfbikA2x9gqaNK/tK+
NXBrhN91GpgVFzMHTg8tib/q96PMTriZwdNjuBamsgWmPf0JFuhHvbQhjqauYMvcYK7Ne02uAGxf
dSb5ManqQgWwsemK9sJ0tlSfN6+s1tQLK4ooBbUZx9yzFaGNncSJzOc2DEtMzI2EoEuw4VJ1/TyJ
BW99rL9itwdb3UZMu90YH7ADA4YePAw7x+os8PbqomPJxTDFOgvchm3cOyzbhnXdcvzfhlvr1nFy
CTlczDAEnD3Dz9yFdwrHZXfk9vIBMrHGpoFMYDH3nQP9JFF/Vt7WHumuvgWzxN7TRB2Qfw67r7TN
h2azwTX1OlowaZmX9vPGiihk4/OMQzsbNf0chA0/DR4vyEg/yFrpfBth2/adba/82auzjW11j3PQ
lhe2RVwBRj87L63Bh3dV27XYtCoCEn1nvDOvkvAlHxiMRKVwhuRdW60fRTsvd0Dk7TmQgZcmZKuL
iisArE65RNgyF9Vg9kPjtE3jsxVLT/NtoOtrtyhyUMTn6ep0kXYKiTittDrVpHBmZaLdw3ucUw9s
3y+401ibbvhxCEtR6LnWF7IWyQcdTDifAlaoEeasb6KPW8mfdBLXWFX3FQA3jxWL3ONMlarMOb5H
qeGL29kAapHeFp+kxY9gY3e9j/194F+DVflKiAUhxxfgI4kKq+M6S6/wIszSJlIvdbSPGax6npZ1
t5+CvcR30/PNwTqxTWeKfz1QybTiPXY4a7emequ7c+vhFTvFmnSAY55B+77G+zQcdZnQlI2tOOp2
np/9qJpPUne4ZNhIDpVp4sNa+dUtdca5P1NdKAcyMoGZmcM0zUyNv7HR0ZoJqZNileKFRGZIY4U/
sciBFibxj2uAN0q1YSZY5+6mk+ueNuvSg8NG3mdsBlz+ZfsN3gTISKvUkySVkuneszL3Vi/Mpk7o
+1A1+iJuJ/N9NBW9rLxJ5S3WRMUOFV2dbSwYrt+WDvqyFxT/y9kP9jiP5gjv352bbstKPQMOr9YG
y7oQBv7fEvf/D/E/RxX+T+b4P9Q2v2NxfiHHjh10tww8VfS0uZjmP3UuWJwIsC92wrgh/oXGoVDH
iWvkw9XgWhJxo/yyfV2OEwu+AGM8iJy/hBX+x9yBswKgtx2WA9n8m85d2KaHUcnhuM3uHW46+51r
RMJGvkv/ALICZyjtmEZsE+HAZ7+t/K++T/g3zuf5LWRXCKwr8yVJPjZbfG7marpe2GKdRE3WL+3o
t+egwaAmHdU/k91D4iDxIICMZ7fPtVNFftfBzXyTSiFEk3LqKXE6ylS6q7N5ruPcvgmt7k10Mae/
ICbX0zwo+bFuZPVZMs9chhW7GZJ+/0KAEI/wCT2kpkH6V3DPqrI/tpU3fOHjWgaIKEYia0jfnHuK
VeYUKpnP3nwo9+5xauljROcps5o/lCXm1yrq1RWuj5suDpLrziL12A3eg9JVkrZ+cFEj/XSMN3zg
16kBZLnuKvWCjaUEOcVDJ2aRj71lGccJyEDEpAAbbxmm73QpSZwycpqQ8biAY2CvgBm/Dm1/XSZl
nOr9OakCD0boJsA6ReFJr/16gvugn8GKl0Pa75v86FXTfPW3KvwzqvAPphifuP8uC9+3Gf3Shb9e
+VMYQv1xJLmjEFEhR9y9+/AHiHpjVkXBc4jTwXe48U9piOoFZICg++D7uY84XvXrwx9xkCQJALoQ
BU6U/RULD/12/yoNOTJDUcyQN4gjLJOgT99PuZbUXictn49hDeRpflq9mKchaLwTD7BN8KJ5utET
7KXG+Ger+PdxjlbsbP1XxhdsoueuedBro7MGMHE+xTI6RUqaj/Uk8GYOxhbwaNMNT55P9ieV0KZJ
m1kH0HeY6iDYqivfEqx/amR1cZUiayhJfwP3Oiq02usjNxG/nm1wGZawt+SwhIBdmblZh725DYeJ
536N82QUCCIZJB8ZtTuC1xS+Gw8hSvqkvWix2L/yN42wI3i+Q4eVS2GnKMk7Hqk8anlSxP0lSeRD
bSjS0X6/FfFA2OVM1h/JMGCPssavbdRrxD5HlXmxfhxj4+HKLbH8Utq7IB1rHpewQmB7FTJliAvn
djdLruO2PjaAYTDVLeWz6uHM0Qm5UV8gKu1JCyxXVfLzOtfsktMNSk5w/4otPTmISfF7E0db2nQJ
u2d8qg+zbpa04Yhnkr1qjqzGEcTr7VCb4Ru+JM03ZnQG7iO4Z523fJyaAD+lUqhbG26HrduWYi3t
VCiFFfZk5/hKsca/ITsyC9nWme6Wwz6d0mSX3dM6leWl9ar61sYDYqFb+GUKB5AENUF8img78wIq
PrwdyWCrfEL+Pl/HYT9RuoVNWq0D1nir593hfwN5qrfW986lBJfS7nvq3hzPvre9zstAck72r0kT
5iOZEEWuWOmzR68V8gihhzfajqylvpRtRK/r2jMEMRX4iUi/ksOeDB+WMV2rw9h3eQAER7b9Y0C/
6zLUKVzyGg6DuCFBN2Zb7fWFKPtbRC9lHpXA2oPxMka4DTPDNudx4h0WsPdp2GAE36vtado6/CRL
vNPZN/gWCIIl15ufnKoB+Wr9mADMBiOdekJdhWAAs1BUmYrj60Emh7jeMVKJvPG7FAE9vP3wFhpq
rJQ46Q+jvTLiY13mVN11gF8qTq+XRRRNsC1pkkhk5Hd9y7c1Cz2XL8f277iDV4F5Uey+AQ1TKmSm
q8s42U/r3qS1fd2G2Hka3za+f6siXx/FkmwP3lrdwnC7H6Rj3NmYVWB88eYb/FzCs6Vj/3kKC6PJ
hWnWi2qLP2m24n6rjM2RDO8KWk6FnKZDp4K7yO1t65L26bxMI3L8/Z0y4Pdb8WMt6XAapm3Ed2QI
kDHep7wzZs3VzOBn+YXYOMU6bdzzNsHSKfD7MEMoU6IwQeU7WT6SjV4Ga/JdEf5E6/Yrq/C+msmE
W3KLvvFtOm5gnFJ8p5dUBOa6XPlpTOBC08GzeVft35dZPzRVOWIeQY4bsFGUxR5i08kCuCZp+ZAu
KDQAMHFqSNg8jGu83nSJ9lJuVvvj7wv0z12gBA1cFI7pf79Af+9rfH+F/nztH1co9DOKS8Ak/JTJ
765Q/x+ccFiJzHERv1eixP8Aqp5A1wJmQPWJk70/r1AnreGDuAfkYOGA4tG/coVG1LE177ZgzigO
KC5Q/BtCkuA2//0KHciU9HMfD8fZJ/IjR7jtVI4wAvDPGo9Vw7FycQ5i57zE8c1VdP4iGHHhp7pj
4QljaPVR7mufd52VSPbUhAOlq/tPXmzjSwTRSW4TLKrLoSVXq0vZS5e3R7ngU+8S+GxMdG7gKlxb
l88fXFIfsTR2QWqgEHE81w9w2XFneNLrjq1L6LO4m28n5P8bVwQgXSWAcuUAnqsJgG/52moUB6yu
QmB3ZQJg1qosnhm+SMl4eZjCceDfORoIOk8ARnOlBCCgPTQb9DioOno9u+oCXrb0OKHNoMb9e9Ab
nfOKsNdgXa4rV31A1/DZoAuBQ91iXb0nmSBcHZSrTLDx4l/EuwqLdobfndAlTIO+2lIRo24BZQUP
S9x6KGKBamDeelcn01ZA5nQIRne3FSm3izasAZriHsyHvad5We83nIDDTPbYHEvSSwDcG/ZpXiTC
q9Wj5NTM6mvTE5zdcyy/byOAsdjdP31D2k9jXANiV35/x0bYCThGg0alArMJ5fKTavWXoVcXWwVm
RvWtSyVO120Hwx5p4C+xtTmJy2yncs292XzzA2Oua9Uho70DEGX8acS0eEAhDfhEGWSVtWW28ajM
N4Nt4+yN+RD3d0aDlJNsxUouBstRljpNehnlu6WfG09hu9/o1Ibrgz+0azaL/jUM+xbwLY7DBWZH
5k97IQYvST0efGDTZtHvkBlSPutSFlsZycMuEBXVRIN6jy/J2t96ZivTsrdXtVxQagIeNFthIl41
G6gIDE7ZKOrjJsgxBAZC+vJCRUhtzY8j3XIsSHGdLvtFDNsPMPB6oFadPR1965a+wEf3VFbhsVzn
k4n042xxr44+CDy/VYBwzV2DsNUB2/E8gPo0ntwBNtBgkuEBZNEypayvtEAuIVBnaYw59WP9UpVI
nkmgSPteX89B9QlaMDwuXlznCPKGuHHNRVXbAA03G6LtyGOloUWDEEVP0QBFfJjaBBuAHT5kBduJ
YAYGAjrFBQw/NPf0ymbzJm4M8AlQKuqlmyxuwkiQB0rkdy7Ch5hOyZFjHZ01rbiALH6GXvuBhPwP
PvfYJIP/yAKvuQOmdy3gEWf4zKpjwsqbYaaIuSt+3obkm58MT2rrPnnGOzX+Bhmgo5vQX5KimgxP
EUjJo7F8NSaAkWvwyfOSac+jzbu1amjONN661CgyXxEuv8fYl+QIo4Awkv2TbRX+uCivE2zK72wC
UnvSQ4MY2XwpZjOg3WL6OrZIQayKY9kubnfOv8QNdvFBbT94XE/pMl8hG3nrBcmQbtHALmQgFDKu
1Yy3cwWHliOSFm2Ns4+BToslwDeus10hWpDGKOhAXUA4pKZd+4Ntg+FarigK6rUhBQ7Uj00wEeBc
8mTGESaE9dtssLrBWt/nF3pfttTf1ANHAiRDchfLrn542ft6R7yk6zJRBmuKqqVnEKw0q0F3+oxB
oIdhha6O8ECwVS4Cw+kR5TFzbvzRZnvDzhVwbzXq67jqWd4O6wjH0My5v7yaYIP919mzgO126Pbk
M1+YSeO6bbKopDA0aPCpDDEN1XvQXGxd+c3uIXZk7Z2HDoNMT02p4RGyuCDNUl4kXSgv0BqFU3Pr
Y7jt8Qy+fb/XqjzEI5Y+O+/pF+RVPqK86N5Q8LfDFq4QZgGYhhkpEFbKDtETEx0TnOH3cdmhEWtQ
KJjhlZ+acJyKOKRNMW4TboN2OYUMe0zEou/4VL2UbGvyaaOPRgl7aHeLgOVC1E1vAtcrsSBIusgP
IYO9Pco7KpHurCWmqiXRPGt9Md3tPb4zG90DtESQ+SGQ4ZJ7hmFelH7ZH/pl/dwhmNqytkqnoVEF
bPb7WABsXuoyumRMjGmYEHKzTSOijOutAuxYjGIPMuXXLJfWe/FrTHNdWH+isILOBNUS100V0AfM
aT2Ero1PuOG6LKm7IFdMDXk7ExzGy0M19fUPfIoqhCvTOBjmovH9LY1Lf3+qaR1eLeHwzGZvOE00
ecEwQA8WZnCFIyXCZ2sF1mb4igxWhSoOOs/tnAHWbg6JpxU8o649Y4Aa2yzyV3vLRU2uKIN4TaO6
nnC1K8DdCLqfJZni+1lS72LYBGhBENI4PqMIVn4n0GmDCyH1vWG+rJyL9bcC/XMK9K0zBqLvvyvQ
9w8Zea8/f77ynYUDL4bBpfGRVoDK/OXfBv8gsHaxvIeafON2f1k4qAxGngehIDw85Q9A66f+jP6B
NDQIW9RFYCfHg78iP7Ev/F1+IoyJxDqwbwbHCCtIV6n63sFR6H7j07rpYzCgewruw+d+aF96Q7bT
3qv+oq5QrbWJ0svQimLTuavZcQ2wtZk9ERwdUp7u0jS5wYqq38fHMGlxXQosp0QyXrdsPEfVciLh
eNmvyx0XtliWqczKsbqrygCygFJUJzWI5lSUtSCb/MsOfXBZg9Y0o1HfAAOgMCY+92Y4iCryjnUp
Ttu2XdJmWYql3IAqsahAL9uxQynEAYUUiHlstFeHYByQzGm1iB89Ketn+MDiOkrgOTUL+NJR4o8E
i3lW8LgOksFjnoRsTBqiCmLAPLxKtCnRz/McBUvaNkjGWyi1jwqGUB73FVZ2NXCHsN6r27KGKlaB
i1PIGbmLaXPlM/F31Iy9sjbsU9WR1y4K0ZpV+rAfqnAP0mTr4rxvlZdaIGu3teynb3zQ01dW1gTa
n8k+tWO9jBlFYPxYj/4xmaifSd3ywhuwpXrLcwCFwG6qC7anBBL7oFf8BvJA68mrF3PU44LhWZr9
hPVsJPKSLeE18eSNjCBY/RlRUOnMt7D1xgwQR/0QzgjVoE3sVTuzLlzp94XtZw8VZCkzcrqZpnmD
boDJF9VYo01qehpEjpoD7BdJZ7GfCvbIYmReCD0Pk18X08hEISWcGc9XdZQG01CLA4TTdCvqubqG
ZorPlUc+7+FYk3TVUVWloF2sTr2mHgWSqfNcZX8fbn/mcINLm+AT/7/Otv/4bBm3nvrna3+ebo4x
jZEKjIH+Y8J2XTk/GVNM17ht3zWO/na6UYATCSUx4FNso35N12jFwjmE3mA8YxJlpeQvbadglP/b
8QZjGowY3n0BHrHzVkj6rnAU26BqbhajjlO9IrG7X3mLs4rJ8FJ6C6ofq+lDE/iPrK+DzN8QIybM
Cw6wpV/NjNRf45b1amAf0JxYLLr+0Q1YpJowvOwRHn7jwt2SHxKtxdi7wUz0X3cOfilkRR8pDNdJ
ayi2P/U9rcsj5q4vXVjxOyb89mLi6w+7ti9vbm2lIRoWg9B3ULb3Smwh9vdAA0QQfjYeQcUjeqZG
fgF86nUN7auYyjHTdIAWmMgxCKE2omi/ILQ8NmPdZ0tn18M2s+/DiPW3CNsT+jnPgUPEbWPwZadH
LOggeXaCOgvBbWHX+eiNXguCHqpMKE2zaJLR024w4roYRGzYV+7r/ogt0oH1DGow7jEylFMWmBmb
qw3fMTkhWi2SZcsUQ3iaefV0rJZNHWbQt4mjcAkdMrZ/Qgnjzd7NGoMh9uv+hKoyBLUCxOKXw+aD
4fC7GYdVeF5nhsJLYoaT2aOXt18JDPwnwrtz70cvg+pwMFEYshq/eRA+/Twt5kcfYbAHnMExPo8o
Fdrnc1eWnyHQRDo0/jFSUTHv/uWbqmpKwY9dNACoBWjMBnXWw47oPUiLBSe5TZAEwLcYMQrk0wlI
DC9o2swj9soLa53GO8OywPpPjfaOIN2Q3x7LuwkTVRqtcGPquT//fXj9mcPrjxXZ//QG/9n4/W+y
DC/7dXBhMwaCFIsw3z1J+DfkKkQT8n+yBJFhAfON3gms4txR90uSYf0NZp5RtHi5aoy/osmi/wDG
4+SEkeAIfTBcsTvU3h1anS97gPDNdHyr4BuBrJ+s3LuLia5dKoaovRKIMsUCWUtf7Iglr+hHQECq
SS5RCYEgC2ljBfsfcPcKyptijijUG/hdbxFmacDgwmHhYLr9j2XkZ9Yfv3E2mRSQUQc1pgaHTXWY
ZyMsxxxsvr1x571D0Gc4iEdYlmGqHKCOCbi5SBy0Hjt83Xcg+wqivXJk+xvjLmwyHENw74FjcsB6
s7SvtxfEik86EjRrUWWKoW22qRmoOExR7H0tPRNk2OrXx4AD4M/8eridVRm2hZ6QmkmTYN/JRV+i
tFh3yT0da5tX4UjQ3tNWT0zEDbZ9pM1LRSsoIvKKxt4o7bCT/1AKgSKeTmCVVSXmA0fvw3VtxXDt
T9iXh4K2Z8vFfrCRPrcb2p6ZX/EHAEje1YzjFVpsDfNOTmhZU6wtLJzsDLk3WyCJgS2oavdbiWD3
Ieni9haZ7vJSLXIqTMSCG2Y7fTOGoboqxdweI0TFi1lLW8zjimCoj0uqLOUnDHlVjr+rz8dRIfIw
B9EHQWYksYdLVM2RG+4mX40quEvmpuFoqmHUBLAzsSeqABpP+YDZuXVDtEC8VKUwsJY8dEP27sZt
6wbvzo3gqxvG6zZG1ens67TtA3lnES7Q3QePYIRnklEXrEYIuAwMCpE7e5AcyzU3/EshXxiv75oE
rqjy11O9+AyROq8pKrKC111a2AgRGmvBOff32N2Je+XsBu6Mh9hZEOWQbKgLApC2xegq6eFUTHAs
YP3QL8yZGBPcjGXx70dnbxhndJgOxUOlMz+Q7S8vKmeIgH6AN6J9JC/KARK9aj8zGXzjI8efqged
qZp+os5kYc5uSZzx0sOBwdjtH7DqOs/OnCHLK66lOVehGg/MGTgjnJwajg7gzfPWoet26gJcS7SJ
j1TrsehJdJgIr8AjijmLcYEEzi5KYExHJl5TdEDhYyTG/aJn4wveG/jpoGgmk4F+8Gq74TOEljjl
bKnYGVSRRKl4h/6OdICDxWZLCj7DeghrobA4DOBlvllezvyq4ILhmu+KyhljHV2GNBrR6eft2FqB
TA7zZkbgonGm2ursNdT0DSnxy9smurJgp9FlZT8gzLij2dj7gkbZ24Emp9ELeAbA+GvlbLyaLZfa
GXuhP2D5RmKYfbF3vTv7L17UE4x5L0Xts4A1Kr9PziyMnG0YxmtzDuEkogB9z4HlrVkVoIFzsOyV
wncUzoC06BMqaniS8PdhTpbJySj5CcfFE0FoDm29Z1SUhiAHxYeOT+oIp5BmO6swvzR3gTNBIRSm
TMEX9b0Qy3b7HKwVGOt4zjaUrR8D1d13wfId0BB5APk6orlFv1QSWUgDB7ZyVmzrTNmtQw0orVD+
XErdZMuCchZZeTe9s3PNMl80zYa3qLN6zYpxjhMdYJ2gjxaURm5LD9YwqKPjArfYwjWGdruMxFoW
wzx9GwHVXyJrkwicqz6pgBStE1C8BEFDdSgrLsE/DbU/fo661t6PrX9UM21u9mCw61WD9U9GNRIB
ZEd7/K4a+D1mK/i4XSPe/1L22/UqmjugogN6DLykiBQ6yn2cr2de1V/R+ojgvYB3REwTHRIl0JA/
cXlOWjJeWKP0KQp7LDBku+Yr8MQLQ6b1FHgtyVFHNuWzSaJ7z1b2U7/3Wx6MAGq9iiGRFOrlEHSJ
6XFu7Gd/1gKbC58dmK5QDMnKw9aip8AAaZhHg0X2WHX3excvOGW5eF6wPDjbtpK3nEbexbpGdQFC
HUBiiIW8LWvvxDDp5jTC+qBbRnmUtZzxI9+3Ayk77zwOyZjP1YiN9DSVhdeMaGoovUcCdB+Dc5wU
syuAVGiCRPcZuik3OMu9tU+CoUscXwYfmHIAKYYqSUJRkB+gXTI0LHg2uM5G9E4aV0ApXBVlECn/
1Pcz1g2oqWzFfjW74krtKixrx4DipMF23hVczq7qkkfiVbRe9XHBCZpTjy330lVjdm8tmYkrzGxd
daanXImmq9OE+d38KA3wlbeuTVxwQL2Stj4EKGI/uFsvs6oneTjE8SVHGBhFI5DfCPrlPLbmChnP
CdpfiJx5DW5MwT/9rTn/nOZ82yn/Tzfw9wefvReeP1/7ax+dEFz1iDxC4EXBe6QLE7PTlSzwHc/1
+xM6MA0zTLFw/LBicrUA77QnhmjseDCAu4cfkb+iPd+27O/X0a5HGvIWXw06IkFnAFTue+1pl7Il
/jIrWHtrXfRb+RC1dgKXxB4DPjyWcj1ohzo2wItS1E01Z/DEIuOq9YJUDUZ9oaUL4iM+dESvWYKz
bgvQsIlAdbB/0Qm/oRa4d4jYvp8JNOXwmRCZoV9NZotzuVvnd0fO+Z5ggUfWaB84u4AxznXkY2EE
t9y8GeeD89CrqVFnQEgNVq7OYlcScT7aI3Ae66rNeg1yCEX8Isca2dxFEsUdXLKXZXRW3Ng9N87J
By60P0nn7jPn82NNa3SMCnu3ARixCuiwEkhCnNIVQZvL7o+4093mYHM7BOm2CYHbKyw9e4RI3YuB
UFp0osdzTvpZXfWKjzdKbcFNspW6iN40IS752wmRrkPrFKNP8MSA2KlI0DoA2pyyhBI0xyQawxxj
ewnNAgWKRw3wB2BYVeZDnvpOp0JCt2fitOsYBP114vTs5pTtjhohPGADares5PQBtxDyn5DCidPE
vFvbPHY6eXCKWTjtHDkVHdbsvnO6mr9J7PFNbps36W0hwrFfhxxHkL8+Jk6ja6fWJ6fblVPw0mn5
peJRRsfppOf5RQvDULwJ1r3U8WtT+QOylxXaM033HbUU5thGzV5YgZN9w5b8HLhnZQwrFAzimzXw
AKxOKwTUOkjidR1pETDcJ4DwMQSQPfzEsCYHzeZ9KM1yxhuN4oLAFRlphVWie6wAJhUYL+H1PqAi
FM2aBLvCZIGoljeoTVJ/U6//f5r9Oeb9f9qK//I03Pen5NvWBC/+NZ5j0HbgDqUEEfH34zm2JjhT
/3gcERBYnMs/wVdQO9hjBAg+hTAQY7fM+HlMOmoHLC1y7TheIzRj/5XoOoU78C+nJHoxCWKn7rFZ
FEfy76ckgTsuCXj04yCjF3QOLhimlUIwpmlH77wPicr2wTziNEnSZd+CNERvtLezDhpEfoerJXJ0
ArnsNWqmJ/RN72b80C7tUlg82aFo6oEDQ+1uBm95RnvGR+1qqwEIXXg8uoaK6o+RkzeBEzqhqp+a
3sAZcCJo1qhGjE0NKN5JJDwQZzv4ywBVsmzyaEJSAvpDcQcUOZ6B4+1oo3WSa+1LxHScDAOhL2+b
Nrbnxqrq2Tq5Jp1wW5yEm/HZ252o60BZHED0XyKAwg7EST9nMIZvalA5YShqSMSOEGStnWwUPgTk
4qRk5URlOWmSbwlmxs1JToEBOI8M6th6u+kTd9KUlrI90xEPdPKdcOUSV0TouiN9K7/6rJrPEZYy
6egkL3XiNxLtXSDsNabJF7+x1z5cjoJt6CumG8VToSLcY05Mj8Lz16s2aOTNPpPjWm/2vum2YPwM
ngRZhKoZQI9sTqKv1u+RY0cmjaRdHaz8iXgtMv7VNk81qL/SJHjSy9BtDP//MdZY9Q6hF96GfWLZ
FyTdOBYkiz1xsKkMjKpxsKoFtYqHNc3PxoGsWL1/Gt/Y1vmNc11Fdd/G7ukFSVBHTbo4JFY7OHa3
EpbOIGx462tHz2KARLBdUzC1fh1/gchEcWU51bdYsZWXSGB0T0w7Hnd1aC4KfEHpYgeNeKpDdwcH
8S4O541aNBm3gtwTEZdfkwkFL34Vp7VaEdtwGdsFob2vf6vJP6cm3846HE3/fbf88wnv/3ZC4lW/
dKQjFwPsT966m3ykMn9uXlAHFbmVc4xzDqT/+2cRMCCPqJGER+TqfRE1fX9CIi+AiAHKziA2Q7iO
f+GIhJX6+xEJrhH7a5/CxgzxtXDm/n5ETkkJtltzdRzLYT5SvntZt3L6IhxZtwOx840OM9S57pdN
j7jl7Gi8uaxRuxZhOptK8wiDq8oQGLzf44Xe+woNRGHPk4PcER2CYYNgIp7F5DLiWIJY8lm45zbV
jCwFLLa0cc90avBwJ6/EU56Ue97TBHcnLf3QfEcwCCuJOiEI4kSRxDLoEk/jqrxPcooxNF9phJLa
6QYgWk3Bu+HLQ6RMLKI12D7qjJQcBXb7kzcqD/SXlvLVlC2e/jX08W05VdF5hKAy2txa61FwdHA7
EhNvoOZsezGOSKbD9AnaFN88dtfU9Jsx+4R9RRLjaSjq2FeAtNqI4HFvoloep6oMb3rvPh5xKGVl
zBA8IGq9nkfMsG3fNFcJB/3RJKb8EI52uUYaUlzPc+8YpbAvD5X24hvMnmYsJi880MFebWt9ZUp2
+X/sncly3Fa2RX+lwnMo0DeDqkH2yUaUREqkPEFQFI2+7/E3Nazv8I+9dZHsRdGS0xFmvHBGTcoU
kcmbwG3O2XttuwGu2ffpF8ozW0cArNqKxJYmb1Bq9cEWieBp71EMqBz5vTH2h25OYazL63FOphg9
87DvV5KIQMuKz0XvsyWse1hChf2ujFlVoDYFhwVsh7mUaOEnSS3PzKHe5LFMtJeMEADql09FL8PE
hO/1qxbKKFoEKzKTe6tHMGola0XJsmDpgvQby/EqTQ5bdrH8uta1W/o/KCwDX/uttYylFDcCHdYO
75MoMnF0mMejbrUbY1QOu5x4BajS2TagAj0ziqKZub2fnZkR9b7AVE7sWEqhOMv9V9WI4lVXVeY7
xxsUqEnBKaaPAU/YkJ05g4HKi8YChVKL4rpaepuklcAOt1YOekxV5Flay6dxKWUfqHMwl/YFbgU7
PgwsD2kFeJilNEbIHqzGSYCZ+MV4WivOJ8MTlN/UX+ELXpaSVyw8vV95eUBAoYHYM8+reN7LSPs9
tSe+pu9raJzjDKzAUeob5plT6dWWco89s3LQXeOYUwuo7UXijMWyzaPxfalGH/W49dZF2ga4SnVr
iY1wXNPX986s2vvYBD26iwh3TBZZp203XoxtF522FakVrt61RzGIsI3egizM+oaPSp15AXVgmBsc
BbUyXJum351YSb2BX5hge1bByoS50Db1w7ZW0+HQhz2+iZuOKCydBVomUY04HyMCuh2wI5LleayZ
IfbX8ItNYWlu1QN06NA9iVzlbWRVlqis0SkkiPKL3Zr1b00/rsIGoWSgIQeTkFg5VaJTB2vxWIRw
+o1Fq4YZROSyOcDQHs76Jv+E8WSr2sEmqc1t0mVLy7eulKg8yCPzqOBhmFkW1vPCtmaRa69NneLi
QIXbsz+TKfmr7Q7xohVSVh3lyBw3nb500LmOFdussLU+Wq25doZ4FuZKseiEOLZAJWuEPjCjuSnE
sy4qWrXWmfqEuDbRvBGSD3EguNhBlyLBHdDi1qgPiTHEAxjanytQpwdJpkp4A3VrkSLq7YW6V1Hy
dSf0vmQ3unPEK3S0EQObvaWvjDz15n6XJ5/LqLsKQjZbOabAPkcOaCD44SGrjuFjw6pMKVh3Q7Fp
Dddis0DQ2iYWmmUFESU0OPYZcCTgSsxSGK8nMmiMM2eSQv+zPfiR7QEKCwvV6ku7g9Pmyg/q6/z3
/xXN9ciOYLrujTxj98u3xyiYkZRz0HXJtggme8iVVsgz00FOTN7Bh7WmSXrGAYpjDecu8ZPbM5T+
BnsCxScUY6QL6epPaTOe40qYwHlMAxMjRkXhRXxUamrrJEgrQy/YHKTxEh8eJh61MA4Dw6qvQ6ko
N5VUlh9C5Olz0/KA5aoDNvgSk8E5XjV3Zo7ZVdBW1dwXvvlIOOhdZUSuhqk+EO76XvjsGwz3KADg
MwgPvirc+D22fLpSzhK7YjevhGffEu590+NfZKKaa5dSuVSEKKEXfv9AOP+9EX9dVSIAkaW8Qf1g
NRd4CL11qrNZNgQ/AJfhV29Az2DWjrbtA4pPheANmH4oiAvoSyQbOYYuuASD6IZ2glWgKkEovPgD
cYrwLYtAEO+BG7g6lAM2Jy7dW9oazQRBMHLDhfjoXnLOPQYLslJH5z3prifsXCAoAOab5e04zkB0
WiK/1l10bKHmHFvspSs4DJUgMrAwnTN9nDkpipPasJdQtDkySoVzooWMvBUU/tIQcC2Z7ciqjyqV
iLfhC7GHyVUajmS0CCzXUBXFzDIlfZ7B1F8VggXI9qk5t3S3vDIEN9BpxnIVeRq62MCVzs3EjrZj
hpPBJxVp5nkMu46AFjhCYS5IyHKX0Jkz8Akm0N8I4FsiiIdSUJgbW66shUnxb6XbarVxoSaiMNbZ
fwm0YiAM6HCk46PQUGgDttYFarL0YND5FrXRf5vgGZUFwlEzJH/tuiGONCORaUt00bEsuJB1xmj4
koPClp6Px9YGwuQwolabpwJASck/J8dUZW87k70+qGeY0jmnWS3GC6EkxCSfrVo3OdBthHSurEvk
Naj+RR+NxicoxXDaOqFMpPSPSDEWesXek1ZRrWBY9VDVCU2j4rR4CqUNLGnUJFm6qpA/tsggK6GH
DBBGEipazFMyZhEuxrMuBlWWGArCJGlAUVlI70KZvFXZ7ZdlW7/Po/wwG+tthBizDsbiOOptMvcQ
aiYINiuEm71QcDa0QUmkM5S1HlbjTOXRXcNhRcgXGhK9Pp8eB1U3iEp1v00QiYJN/Yw6PMX103Tu
saE16BUxvtazf5aCH1wKOL29SIMkm7weL+P6Or1MvezJUrD75fulAIM2hwmeUE6G06Hw9rxIRQ17
uQZhgmjZXbHttqJGdp2iaGAl5em0KIpt96uBQdAkVnLVpu3KqvAz50VlErU88MEJITKBesJMbpBl
gPD58Wqgjk1Z5VrQrONaGbaFUK26Qr+qtwUE1oZp1kdtLDJKhvPah8bSsXgJ1qC3jsAsLHOE8fNi
VNZK3HhrjlXIZmsDYhmOzQKSvGHgR0nU6koLdf8dNzHVG6G/xcCFFDfNe4Xg4RYDKkLdXNdTokVQ
2SHhHYWWtxKq3jhlJnG1SDlShea3kLLDwcFoN1MkFLHDpA3GrzNXpVITBlPrsy80xNEweBoU8oK5
0vTyalv1dXLiWsOGvoK/jUScWyeC3eop401riXtrcoLfMhEB55AIgENNBMOZIiKuE2FxroiNKyzV
O9b8vFgkIlRO0Tvy5aqAqLmgAiQLIsLeQIvxLydMmjkonRCzmTOX+g5QRvcyoeLTtVQnnaRsSUzp
VpWtZO8iBXx6qoE7C8pE/aB0OWK8ztHhwcdXdWp3q9SxT/PRDPBEEUujOgTemMJeHgijeSUs53gc
7A8mxu1VXQ7yURWUfGHw7w5xDIefS69D2Sws7EpF4oOSNuECjbV7QT4nwGPL9deDsL9rWUinSVji
Q4J95kbShJ8I0NtYVNAWQei4UOn7/JMvbPXkv5SzBKe970X5XLXq3wa3tA6lzsrXmhe/K/3kglw0
uuMlzfoyj60lvm574QtTf5SH/bZUU/0os1tvEyJemBmtGdKWp9uRCjQAJYXDPhOra4wVmAyb4f3g
gxKIhlg7ChUE26QRH9pZYx+nRRmsK23Ul6ZZpG/1Ef7ymILpsNGFII6M/SN3RIIgQMvzbKIa1Hml
HVVR3uP+n7AHRkw8gVWi0OH4omKJT96yzBBiOIm4/5lgf2yCFTvgFyfYdXNZXyeXMcXNh9vsm9+7
nVvJaKEra0GjRAo9JfXd1eJkov+gTRLuOcmZCfG761bob+C3MXFiMWa7PUF47+dWlleQb+xjFCCW
xAz+RC1OEceHJ+0KqnoyLV2VFrIwQz+eW6t6NPxqIClJDbTPBXX9TSqppEhlq1RynJkL6XDtVux1
7NFKF7lBA1Tk2s3cWEvWrshEAvoVL/0EA5wUkJhEEUte2wMEXd0vHarqIlrJFilLZVgcK/QbD0pL
XdcdJRHq7skCNVi49RLasmlem5tINvKlmcf2RnK8r2V+EhUptEoFuEAnWd2qQ8G4wgJyLvS2jgiG
UkREVCLCophwtxrpUe6QE5nQ5QQwGJm8iltWh9yIv1QidioP/GZpDNJp0hnVFagkbUGm/ZY8YcJ4
YWitU9ldu3GRbEq9yX5t26Q9LntC1iuNdwZ7qVKtglLh9APq6QA4TiYwOfpEzBkFPKcSGJ1SAHUi
gdZxfc7T1XCBHNoEKpkd643+NYpKKA0CzJO62xCSH8JHYASlmbxrR7OYOdB8SoH1SQXgRxWoH08D
+tPnLTliAgQUjFMlATiQkSqbQuCC3No/SwVASBX2S1n0Mp2pqyn6mzGNzk50PMfcOfFilNGylZDe
WMSI0miQGjIbfBlVp2HE2sdAdFHRvFILEZ3VXPRY+85paV6ZyHUs5UNOI1YTHdm6r+KDdJTquaE6
dFVE59ZQwmtCUbJl64D9lWjvRpmffsqhHnus4oSdpC3GunKdDpXG5tpQ5yT/nWR2eVYYjXWQFr01
D1IF4Y0JXLnOJPUwDbt17urvSC/plm1F6M4Qp1CR4ULNewePZaUHxrEv5usKPTzIe9TpQ8vvwyK2
abQ4yrgMskI6LCv20HlTIvzpLbCBMUv+iVQim7crqpmhCwK9p8ufVFqKGl1vhRJzuI4RTyGaa9HG
0xdSj3sB+UMnUc6qGnAabeMI8ml+lQkooAwdkDtEMK7kiCI2Anf4gboOSvCfKfrBFH2VNSyiw4dr
L8jSh1OtCFj9fp/k2dn5YSarzfYVjAN2OWgOTze9cBdMmR4IAE0N/vj9xPxCk4QoQ9hpcCEIulBo
vfwUAp3KztOJGWYahVFgbLL+DD+JoDl4lGMa0c4F2Dilu1B+iBZ36Vq1wslWRGvZoMbOZIBkqBF3
YVphOJSL+yCttFGH7RSgpWIzsWY2JVIRmdWlhQbM0kPOLVKywDKloMMRR9wlZEH1ZHtiNEdTQhZS
NYwfxGNFdnuRJmLyIBuLZoM886LW+83qbforj0KwvJDHqNZMwpXyaN3m8emUgaXrzG+zSvCSpuir
xm/UFFDafcwVBefVXcQVwhMmad+2z2unkHH9os4I1nFJJqFmKdHVFGg1IPlY8eObLKs8xHo800SO
lRtoFfFUiW7OyQ/CnxgEb60cazBjefxMapTQC5tSwd5aE1FRjSEF6NJ9Mnd8rTR+/U4qlOgprKfw
XMeQyhY56U1mbjPkmOu+l5LbRQWeZu9BRK6e6MbHZ9Jxq9RWL7MyjSn2iijcoDf8Xx+k4HZRWx0Y
ffz5PgSXbbm5rRRzuGDaq76oWXEpj5T1Z1Gu0++y7lNuo3FoekbT6cjzuAu37QzJOWFT+ggKnaTF
Wa1iQMpNqKkBONYqV+OLeyB0G2blIdZR86tX2sgqSzP6GpQNpfa6aBv1vW+mmnRcd8TBbeoe6XhX
R31yRMkDdbhhsEMYWwNqQNu7bQlQlDY/Ji5XkBGKdNNmkpufu3YchZtmULGle7EIiuzBLFByHucZ
RcKjkfSRoyZtPiiG2hPgjSwqTS0I/SMqarm0z3Fhv3XsnhgRbZgneXyu1l22SIb8U4UueaGVw6lU
6PppFGvRocXilc+UIqIm1FSDi9TUh3gKS0LTi4sWSuGxUWj2pqaosoR0X52zk+DQowQWbKEwzBeR
I42nZhW5B0nAF+h55nAuu1216mnAn4ZdnR4lieGeyVnirEPJAuVQ9iD3VYxcsya0W3KMC/VDlJXx
SY+m/0IbeGTjJoO4Io+htgxA1mcn6tBJMAswta/SzpbOs8Ts3zWpSoAOBVTkVnbYdtjWEynkhCZn
G1pl78uy/012W3k+dJlCO8WxOLM18WJE5rIgcqE5QMWNC9dPTmLXvYhkRL6tRdoeStjMEjZ9Pdqa
pRmwC0mum77r56ajwaFqYRmEukMiYNwstJQTUgroZq6nen+mYB5OUTJUVqku8XnhAvOkD27gvVXD
6utf1Ymt6Ot9ogJ+OBLIdvVPM/ZhMzbAzDzz8rh+0JEllqE9ccIE7pjoyCaW3HCqvWvH5kooS7O6
Lo3Vy21YopneU2bHO/J39WEJbALq0XQEFP6pZmxdhNbS8ryvzFOrvsikeSHzxGXwjb/bmGV3AJ2v
jc+npiw1Gm+hmfXwvaYs1qDh13pMAN6LpqzmxvLKHLt1QljFIusFSKgTRyunO6kVAoIeNWfLouiR
kkfov2+bs65elBSm92jOKkGavfX65u1PNWezDvdG6ljh8q5DS/9YngWF9P6lDm2kh+7MttryUDXJ
ZUxAQJE4wkxVR+7ZbdN2HJO5FrRSUXy4UVYR8myE+oHWsjEnldMXQip1UHJ/+Q3cT8UzU19WVZ6e
CJhfqqirW4wfU7cx0wXDr26hwkz8Poo54Uqw++q01WmCqMb6lswH3O59xglkrrTD8U/y+EJKWl5w
zrJ6+TyGj+DmcuY9R98DJbC8Re81HD+OH2H3AtIhV/fIPdhFOpsoVjuONCQrzhAgICPBUXVFC0M5
vaXpwdoKm5kKVO8jh2R/MXHzvKxxTjuV8HcVTJ7hNOnxHR6vr8ZklfVW+V4qm5ZFxK3zkzwKj0zH
lnFINHqLUGPhDEMQLrFu0bLIyakx6hl63mA8LksPa1Rt91lEsJmmGcdRU5HDAE6hD62t5NQdQJ3A
HaStDnyyPY+cLnCuhqEa4ED8/zou3aTEiHSn5XQMopAvjj9VE9d3qXvip++yIK3Psj/3j25rRs9f
6Kag9WO6XspWj45h0+eaPvRLl4kvaxhVX6///YuiAwqguUAZ7Ob1y7/iLPVufiyB6aMOBi0A/4J4
pwcD9L0hePmv243ly//mpY9+X+2DzCKDI+Tott8IoECmeUaOApq7h386GG/NptBnElYzvXbv9KpG
QEgWheF53xFg8TRtHVvJ9OKrfjQQyht65rR4OZZPr91N9+oGQmRo7jcQuqgXC2+3aKzxejIQIsAI
oTp2HmX3852q/tUNhL37XERaedfZ3STzM7OC8Ubm7K5yU+z+0G8HQohQNCJQdrPGqxsIQU9yRFz6
fjeE8QZ6Cph+kb3y8JHgTpBpDMALea3PwtP63J9ZGMioQS787XePwgi8uS7frRgM8ut7CP6CEWB5
YfGDOzi9ngwEEUA058neuZkMbu621zYQPMH7PgXsEbD1KKrw7Tx8ClghHWFt5H+7EXp1DwPTwDNJ
UH/iWVBM5MeYQO9u+UfjgJxPhgwCLm43DozT63oknlcv/olxEHJA4QB7ciPgbJAVcq8YpOm1m3hf
26MAzW/fR4GFEakfYs5vJwMw0XjcoGdNr9c6An/B1gBji4lOjnlxen1zKxiAdhAt3QzEbhp+fbfC
7hndY49kvsH6Teguzu/p9fSOkLlVEGHRpt29dtrh1zcQTzXNPz0rGG/Elhi5wJM7gdUBs7pBQtJu
AF7drHhzgvwLBoCkJ1qVAt73aF2Q3/AW2AL42fT6u26BH2/jfufLf3KBB/UDg70Bf/nk6X3yt2tI
2Pnuca6J1+6U+opu/ztm4n5HBP2NIeZDIIbfmwYsnbgf3Xl1Z6QbZtveBRTQkPAkyTRjzXt0Cyhv
KE4Ayr2dAP6u2//yK46FRVDV5I7XD1UM4hZgx7LvpgBnBsdNHO5PZ0AGAKIk2PL7feNr2xc+p7T7
ziTwZBgfTAIcEJAGA1L+dgIURnxyoG+WgJ84IPzATHFXkZ37Qfx1qsUG19VzJdvv/YPbOuS3P7+p
QQr3zgOV3/TvRGV299a7YqT4//95NDjTafjBD29Pxw9//ebv+/adn/1Mt/9xE1yXl+WVP0x/7XDz
Kd9eJtRyf8R/9EDb8+gTP3gEXnyLyyt0l887nCA78PXf/9X//uXPvAPf3h8q5/f8I7bj5ZfL+Paj
7vxZN9WifT/9s8IncQid5Kz7Xv0PQov3HJYfQCXt+Q4/EA605zu8GFC/57XPsjpLg6vL/Pf/PpLC
7ZZRUYXf9/s9zeIs/v2/txcSd+bNxTlE7X3xy7S+/NeHrLq8vdb99R2WwL/g+v86ZmrKqttrPbg+
Z6N9r/+HXP89v96X6bR7XvxFcMSe1z5o6uAyf+5bZT+276gfILF/9tqs5Pte+0ewQ3uOzR+n+e75
BizfRROgb39u/P+Cp5br43J4xkc2TQxTbfflr+G5bcZdtf7bzcdte/a5X3u8sRL/4iq+viz/838A
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Afiliados!$C$3:$C$24</cx:f>
        <cx:lvl ptCount="22">
          <cx:pt idx="0">Totonicapán</cx:pt>
          <cx:pt idx="1">Baja Verapaz</cx:pt>
          <cx:pt idx="2">El Progreso</cx:pt>
          <cx:pt idx="3">Jalapa</cx:pt>
          <cx:pt idx="4">Sololá</cx:pt>
          <cx:pt idx="5">Jutiapa</cx:pt>
          <cx:pt idx="6">Santa Rosa</cx:pt>
          <cx:pt idx="7">Chiquimula</cx:pt>
          <cx:pt idx="8">Quiché</cx:pt>
          <cx:pt idx="9">Zacapa</cx:pt>
          <cx:pt idx="10">Chimaltenango</cx:pt>
          <cx:pt idx="11">Huehuetenango</cx:pt>
          <cx:pt idx="12">Retalhuleu</cx:pt>
          <cx:pt idx="13">Suchitepéquez</cx:pt>
          <cx:pt idx="14">Petén</cx:pt>
          <cx:pt idx="15">San Marcos</cx:pt>
          <cx:pt idx="16">Sacatepéquez</cx:pt>
          <cx:pt idx="17">Alta Verapaz</cx:pt>
          <cx:pt idx="18">Izabal</cx:pt>
          <cx:pt idx="19">Quetzaltenango</cx:pt>
          <cx:pt idx="20">Escuintla</cx:pt>
          <cx:pt idx="21">Guatemala</cx:pt>
        </cx:lvl>
      </cx:strDim>
      <cx:numDim type="colorVal">
        <cx:f>Afiliados!$D$3:$D$24</cx:f>
        <cx:nf>Afiliados!$D$2</cx:nf>
        <cx:lvl ptCount="22" formatCode="General" name="Número de afiliados">
          <cx:pt idx="0">9595</cx:pt>
          <cx:pt idx="1">10231</cx:pt>
          <cx:pt idx="2">11912</cx:pt>
          <cx:pt idx="3">12322</cx:pt>
          <cx:pt idx="4">13884</cx:pt>
          <cx:pt idx="5">18014</cx:pt>
          <cx:pt idx="6">18313</cx:pt>
          <cx:pt idx="7">19011</cx:pt>
          <cx:pt idx="8">23064</cx:pt>
          <cx:pt idx="9">26505</cx:pt>
          <cx:pt idx="10">30153</cx:pt>
          <cx:pt idx="11">30632</cx:pt>
          <cx:pt idx="12">31725</cx:pt>
          <cx:pt idx="13">35482</cx:pt>
          <cx:pt idx="14">35585</cx:pt>
          <cx:pt idx="15">38895</cx:pt>
          <cx:pt idx="16">39930</cx:pt>
          <cx:pt idx="17">40200</cx:pt>
          <cx:pt idx="18">42637</cx:pt>
          <cx:pt idx="19">63637</cx:pt>
          <cx:pt idx="20">140475</cx:pt>
          <cx:pt idx="21">862461</cx:pt>
        </cx:lvl>
      </cx:numDim>
    </cx:data>
  </cx:chartData>
  <cx:chart>
    <cx:plotArea>
      <cx:plotAreaRegion>
        <cx:series layoutId="regionMap" uniqueId="{12A9CFDA-C34B-4B43-BB11-2BF4EA33594C}">
          <cx:dataPt idx="0">
            <cx:spPr>
              <a:solidFill>
                <a:sysClr val="window" lastClr="FFFFFF">
                  <a:lumMod val="95000"/>
                </a:sysClr>
              </a:solidFill>
            </cx:spPr>
          </cx:dataPt>
          <cx:dataPt idx="1">
            <cx:spPr>
              <a:solidFill>
                <a:srgbClr val="A5A5A5">
                  <a:lumMod val="20000"/>
                  <a:lumOff val="80000"/>
                </a:srgbClr>
              </a:solidFill>
            </cx:spPr>
          </cx:dataPt>
          <cx:dataPt idx="3">
            <cx:spPr>
              <a:solidFill>
                <a:srgbClr val="EBF5FF"/>
              </a:solidFill>
            </cx:spPr>
          </cx:dataPt>
          <cx:dataPt idx="4">
            <cx:spPr>
              <a:solidFill>
                <a:srgbClr val="A5A5A5">
                  <a:lumMod val="20000"/>
                  <a:lumOff val="80000"/>
                </a:srgbClr>
              </a:solidFill>
            </cx:spPr>
          </cx:dataPt>
          <cx:dataPt idx="5">
            <cx:spPr>
              <a:solidFill>
                <a:srgbClr val="EBF5FF"/>
              </a:solidFill>
            </cx:spPr>
          </cx:dataPt>
          <cx:dataPt idx="7">
            <cx:spPr>
              <a:solidFill>
                <a:srgbClr val="EBF5FF"/>
              </a:solidFill>
            </cx:spPr>
          </cx:dataPt>
          <cx:dataPt idx="8">
            <cx:spPr>
              <a:solidFill>
                <a:srgbClr val="C4E5FC"/>
              </a:solidFill>
            </cx:spPr>
          </cx:dataPt>
          <cx:dataPt idx="9">
            <cx:spPr>
              <a:solidFill>
                <a:srgbClr val="EBF5FF"/>
              </a:solidFill>
            </cx:spPr>
          </cx:dataPt>
          <cx:dataPt idx="11">
            <cx:spPr>
              <a:solidFill>
                <a:srgbClr val="C4E5FC"/>
              </a:solidFill>
            </cx:spPr>
          </cx:dataPt>
          <cx:dataPt idx="12">
            <cx:spPr>
              <a:solidFill>
                <a:srgbClr val="DAE7FE"/>
              </a:solidFill>
            </cx:spPr>
          </cx:dataPt>
          <cx:dataPt idx="13">
            <cx:spPr>
              <a:solidFill>
                <a:srgbClr val="DAE7FE"/>
              </a:solidFill>
            </cx:spPr>
          </cx:dataPt>
          <cx:dataPt idx="14">
            <cx:spPr>
              <a:solidFill>
                <a:srgbClr val="DAE7FE"/>
              </a:solidFill>
            </cx:spPr>
          </cx:dataPt>
          <cx:dataPt idx="17">
            <cx:spPr>
              <a:solidFill>
                <a:srgbClr val="5B9BD5">
                  <a:lumMod val="20000"/>
                  <a:lumOff val="80000"/>
                </a:srgbClr>
              </a:solidFill>
            </cx:spPr>
          </cx:dataPt>
          <cx:dataPt idx="18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9">
            <cx:spPr>
              <a:solidFill>
                <a:srgbClr val="4472C4"/>
              </a:solidFill>
            </cx:spPr>
          </cx:dataPt>
          <cx:dataPt idx="20">
            <cx:spPr>
              <a:solidFill>
                <a:srgbClr val="5B9BD5">
                  <a:lumMod val="75000"/>
                </a:srgbClr>
              </a:solidFill>
            </cx:spPr>
          </cx:dataPt>
          <cx:dataPt idx="21">
            <cx:spPr>
              <a:solidFill>
                <a:srgbClr val="002060"/>
              </a:solidFill>
            </cx:spPr>
          </cx:dataPt>
          <cx:dataId val="0"/>
          <cx:layoutPr>
            <cx:geography cultureLanguage="en-US" cultureRegion="GT" attribution="Powered by Bing">
              <cx:geoCache provider="{E9337A44-BEBE-4D9F-B70C-5C5E7DAFC167}">
                <cx:binary>7Hzbctw4su2vdPTzoZsAiNvE9EQckHWTVJIsyfLlhSFLahK8ACTB+9/sx/mO+bGdtC1bKsvT7gjP
ieOIUdhhq1Aogkhk5sq1kvX32/Fvt8X9TfPLWBbG/e12/P3XtG2rv/32m7tN78sb96LUt4119o/2
xa0tf7N//KFv73+7a24GbZLfsI+C327Tm6a9H3/9x9/h05J7e2Jvb1ptzcvuvpku7l1XtO7fjD07
9MvNXalNpF3b6NsW/f7ryt122rTFza+/3JtWt9PVVN3//uuTt/36y2+HH/bVhX8pYG1tdwdzUfAC
Mcx8joT8+PPrL4U1yadhT6IXvi+RoFz6H36Ch2uf3pQw/7uW9GFBN3d3zb1zcFMf/n0y9ckdPBm5
tZ1plx1MYDN//3XT3bRgkWUHtLPhx8HQLneyufpw67893f9//P3gBdiMg1cemehw5/5s6CsLwYR2
vinae3NjEvuwVT/ETFwwwgmC/T+wD0cEjCO+2O/j2fhon+9f0PNGOpx/YKnD4Z/MXJc35pf9TXNr
3Q80FX3hIy44FugrU0mCCMKUfvQ0+nDRj6b6vsU8b6bHcw9M9HjoZzNPd5vq9r761z/r7n5+2K0f
4k1EQkST7GtvCiCaCwkR8cPPoYm+e0HfMNPB/ENTHQz/ZObadvcpxL8fHvvoCxaAqQRj30pRlCFO
uP/Jr+TDSfnoV9+9rOdtdjD9wGQHoz+ZxR6l0x8IKBgOZOALfhD+/BeBpACWkP/RjOypmb5rLc+b
6NHUA/M8GvnJTBOmGnDOj3em4AUD4yD8VejzX0iMA7Ddp9B3YJ7vXs/zJjqYfmCmg9GfzFQvO32b
/uufD8f5B+Qn+iKgGEtymJ7ARoFElPNPLgTjT8Heny7keet8voMDu3x+/SezyBFUCNWPrZIYkpj6
+FMGghTzGIULCYbhjHMGmO+xRf58Ic8b5GHegT0eXv7JzAHuXXe67H5w4coEp5SSA5gNtggw434Q
fHKSAzjwfYt53iyP5x6Y5vHQT2aedze3P9ZboAIiHGHCxEcU/bWFqM8FoeRTzQpI4bHT/Pl6nrfO
w7wDyzy8/JNZBeq29uaXC+v+NI79B/mM3Xzz/qZ4MM8PyWyUBggjH38VQX2fYeAyDnDHn6/g+cPw
MO/gMDy8/JMdhov79qZIu+K++4G2CF4EiPFASqhyH2cz4Py4EIR8hhnk4aIfC6rvW8zzZnk898A0
j4d+MvNc2dYaDVH0X/9jHvbqhziLD/4gAsyfjaNgJ7AR5oQ+D9m/d1XPW+rp7ANbPR38yax1Cfnu
P8Mq0YWnkDh43lz+Cx5wEgTyIN9993qeN9TB9ANLHYz+ZKY6v2//9c8f6VLsheQcSc7ot2zkI8kw
BnLww89B6Pvz9Txvo4d5B8Z5ePkns8qlLWzxr//5gZEueMERhQpKflKZDhAjRDrMSADk0Uer+Ye8
7J8v6Hm7fL6TA8N8fv0ns8yq+OW8sQkIbX8qPv1A1PjtTXrMKj5511+VKYEDllT67BnailDuAyGC
PjqseDiVH7HKIwLw22t5/mw8mvpk6f//q5D/t4DK4fq+garuR6omYAMCVZv0v2Z2EQAVtIw9FzS/
dznPm+Hp7AM/fTr4k5npqGv1jy28gxcYhGDK6DcLb6i4F2rxUxw9ACLfsaDnbfR54oF5Pr/+k1lG
3WT/GQdCiCI/YBCknhRc/gsiAoEZ+wTkoTh+TIh873KeN87T2QcWejr4/9pM385Bn3tWopv2ZvWh
2QV6Db5qpXl29MM2QA/OweCnLX22Lvu427u7338VggVI+I/y0/IxT8zxKDE8M+/+xrW//+pJf/FF
DjSXQASQDQVeY7h/GOJELlfBkguKliFjmzb90I4jEaEC2GROCeQ7OAnOdp+GMGUYhgRGaNFCPzcb
ndtiSqz5vGeffv/FdOW5hYYhBx8sAMlWH9+33CZFDEIB8gmUK5BZGYAvGL+9uYCOpuXt/8e1M03d
xM0Ga/K2zuZqazx8L1O7Np6UKo6d3MQuL0IxcxNVVGPFZ1OquCDlJvYzpApji1Va8jb0dGeVmAt/
IyYbhEHayDC3ptBKWI5XTVbvUZzmRw3Hm3bwkhVIH2WEBpftkrLxIlO1bJv7tFqxqhBbTyZ3TXWW
1warBvE6HDw+rAdUsHXm+a8x9u9k7JkQ2aaJgHbO1KTNjuT5Op6qNKRDJU8Sav110SO+rmjx3tVJ
HFU67VZ08i7LgbpbKjmJCjfspGV8O3qDtzF+vImLutw2QWff9X3Z75sRV2tH4MpzEOPQKzut5DgJ
lWjXndhpzK8CMsVWzX7ZvHGDGXaNF5BdPozJNk6xF7rpjSdjpqy0+6AL7vK8mU9al3VbE+8ySpky
2qWqYeV5P7NaSZJuGjPz0CRdEuE2LtcJGbkaq75So8tcpGcUq6yv+g01aFs3KVirTa/MnBYKe0m8
9wvZKxmXaD1bgnYFJ/uhM2QzV/IsKcpK+bzMlKwLGsq2P6K+PCN+4BSlBXml/dQoqI8yNQ41XVVl
nEbjIPtwsiyJMo4uqiEIibW5akdXHJnZa0OK5bgCqqndUJTdVza1q152NvIadpfb1FxX03yUFC1S
SWb6UOpmYyZHwtZSHM7BeGZFc1XTjh+ZeuShNqhXQPLnx6318LHJhk0VB+e4qIZV78YunAozbuKs
S8NR1nPoAk33aZWNO+fVQo1trtXUw/ywqMS8ExLNK21r77hxg7etuqZM1cgdi4q89c68Jq5D4QoU
ZTHbZiNLVemIeTWmQb/qmny6L6ok7WDLfRzpccb7MZ6zM+6LRrk2KNeoy/N9MFW31huLjR+YIzgh
dlLUz6tEyWDSVgVB1Z897mB74tS3tpoanaSfmgg///qPK1vCnw8tbV9eXHoQv/y2f2he/Lfv2tzb
BTG7wzctIfrzZ31pnluC4udOuoNA+7Hd8RtR+N8Ofm+IphIS5b8L0Yd9aY/j9KfJD3EagVwkCAPp
LuCgfUvQVB/iNH6BCNSd3McExD++NHQ9xGn6AoIwWWBWIAS0ej2J05DjMVwFCywhlIu/FKfZ13Fa
EE5BlucQ/YFfWsYfxWk8d42riO424D3Trq57rGLdt5ugr4ed6VyySTFEOTln0+s2rdF6gNVGvISB
fG7EqkpiP6xntEFFl2wIYX0dttQVRvW2RhtBqbupS+xuSRak5zM4hBJjyaIx1xNWphqRiufe7myJ
7qogMKqu5rskYPezG7PQ5V0VFqZiUUxydIL1lJ7Xnj2eJIRkhbxujCYq8qsqK5IQew3pVYL523Qe
8qt8mhIS6rSua8WSyu3c2JZnMZ+2ZYfSXd5C/hjS2e5aXc2dIj1C112FxMoGNN1IVKSJ4rojISMp
ORtKoVXsFXFUc5zsSVrVURlLc4yCgaBTp2t3ph1uU+VxsR08kt6Y3iUhm9AQ9WPGVOy8DU5YfFMm
6GLoR6xk2fQrbxzWTiB7nqMBR4ZM/ZVuSnyBhqoJ/UEGkQ6K29aIYW2kuKxmpje916UKS69TTDi9
1qXkF44Fo/KaSlyw3qA1dL36J043YLCcsuO8nbO3TTIYNSdZsEUuT3bIdFkU4D5+Q3qiVc/jdDNN
bR8Rm+VRNiS5yhrpQlp22XURyy2fvTHSmYy1ysbqOm3qKkz7vFHlwO7SJK9CzNs/prjhx97Aqw1J
ivMmLd8EAslV0Hg6aqqCr4YyEVHaFGidLzG1wSY4saJPthkbMkV7lkW97acQOnfTsCbkeLRerqqi
yVd4LKaXU8rb03wqyEmGNNr0Mz4WthN7Uzd648gcrBirzWkwZ4maDWJKyIGEiSzSk3j2h7CnJQ6t
pFmm2sqRE5dXY644rotO0cLzd7xJ3EuhNd5RWp5K3pN92aAgif4bYL/dN/44RjLAnsCxfW4l/woD
P+hoz0z6FFiFeAFATFLopqTAqX7Q6T8FVpDoodQBbExZEMAAhkt9CaySAUErCbTJMkQxhLsHAAyy
MmBzLCGsBj7j5C8FViiwngJg6BxYpBMe+ASoRR/+fRpYZ0OSPLZTsdFTHCWN6JRpWH6XBhVgn3xE
ol3XTpg0arQs/sAZLjmA1zprt+2IW+XRehyicnb5SZNlTbdrqrQ5mnua0bAf474Jx6YoIkkATDfI
qxWhU39uO6TbKMbJRK4xod0MqJSw627C5iJNCoCyeGwH5Q98DrFf2B0Zsjqce8ARxdT3m850F66z
YkURoK6+T0NjeK+aORUhKvtT2wy1qtu6UikBjFdWxWvcDjYqp+raxdJFpJkuJbWDcj0OIkJ8ExpA
cVVZAlKp3RoPFq2CqpTHkOXKYtXDGtMwEyTIwjFInVtlaSq6lZaWzypOM9QpjRNyVmUtXfOiPKdT
Xe9QXVwHomjCoU30kS9ZG+ZpT0KvT66GYu7ViPNuJXIU1jL1IiiV3vGy56uibmNV56JVWTuOkfMr
HCbzjNa9N94GsmujqkLjOnP1fgqmXA1muvYkb1RmTGSrIYtSD0J5aaZ7gr3r2vdPWx20Ki4bo3IL
90f7XEG5QlSWTNcZ7q/oUOwx8aEoSQBAd6Q+zVKEz0aIwqlXGdUG7bRtBu2rouKncau7Ffcrf11l
AL6hCUJNNTvrLX/rpR1EQZ+YS2spC2c2xZe1gOv2VfDGl0W+DXIPDDP2ALAt3U52yBWtPW8HIH+K
KpcdzZ6tFR2ma/Ccc1PV4xZ7faxcDWXC6HV3aM6lQqWvNyQuT5FJAKrWqAqZiFgcH1mJr/I6PyLd
fE4Qe0MxXH3ypmMCl0OTD+WBf7og9wbDThZN96r3bch005wEKC33LmtSP8zyhL1Mx+lcFJypou2u
pjFYBV7ZRE3e1KqXqQ5j4o+RMXMZ+kG+rwZqg4gnaXNS43Q8JnWi0mZaQHYQMVnKjRW+Vnp8PaP2
IiW0jgId+3B+knTnV3F8qhPOQvj7NhuDEe6q8mmhvHpuQqjRMmWEmI5N4N/MeRL6ce+HExzUMNGV
UKLGTiXE4A0a26M2DlBU+Hqvlytmc3uGUvYGPPasIviIo8JuTBw2LT/tyyxQqR1O8TjZbWrz23Zm
8ypn0x9QrF/MeewA+shokvFGduO7YTBOpRWZo2DsUViRGkcp7uuoIMOeQlPSBhFZKVRMysQAjXiD
V6ZM1nAYMOxEoxXKZKIy1pWhl1enOHN37Zi2qp4GqRKPkKPciPd5PMSRgdUMfTdFaZF5qoankyIv
cEdTDGDOmakMdTf0YVqYZBeLIczBlkrEWb4WfqoqfOW1ZXlZCjmpOPd1ZDPPW+M4m8PM916hDj7J
N00EVU6gdDNn0ejgg9x06dGiWQEcHhTVjqgRgDF4S0ZWfWL9be1nPBxyKIkT0crQAQRULp/PpEZv
Eo/ZdRm0eySDO8/6XTTBuVq3ZXWbz3Gw6UeKVN+SfY70EA6u9BSvmhZKLdau+cS2RcuL4Ja27biH
mXAGAL5CfdfN86bv2/Yib0a+Rvl0F+PKndhOw1Z6CVtrze2u0eMuQf0M2CFv1lU8+hCVg3Ljqgo+
STOtL2PSJ0rTURybkhabqWzr0xFN/Z7kAdAIgfCUj+jrbDTeGRTX6Zt45v6JkTUcOOnx1/M4oqMk
kzbKaNxf+RCj1zWr/PfSIbnrAeU4VczChBWdyo039dlJIspuVdZFSlWHW/fO5BMpIurAyVAm5Lb3
5RBm4Flbk7n8LQXt+Ii1nX7LRg+d9SVLN+UHjJpSDeX24NK1yD2hyqwNtkFBG4ijTX4FpQ3dJLTa
1zx/n6IhCQNhWkUhjANno98b3elozrMNktN+qokMcSHvnbYXhRubMJ7xKp/0u144c5y1rIx4hxMV
V3kSkYleFDHd/xdYfQ+wApkEnrSjgGm+jayeShpf8NWXuQ8ACxod/YW4owHoMgto+lK5+i8EEmB1
Tj8gr8cAi73wRSABlAHFCEBKPqpc6QtEfXguBhQCigJ44uKvVK4BXQDUI4ZxAVgfqmZYA0HSDw4q
V4ucNJ1hdtP5KL8SVTPs4nqOt7CsepNmotzV1iab0lj4HwCua5M3/mnXz4mvmpKTnd/RFKrEwURl
OedQKmgklA+F5SuPzewYjjWKZtklYWwLdDIsPpsv3gss/Guz+DOvZRO1SPT7efF2u/g9VIh8i3QP
eY91+hJcHgKEl3vlplj8nbOyO3cQTbIlrORLgKmWUOMtQQdD9CmWMDQsAWlaQlOxBCnWcfiQmIsY
uMLainsB8az0km4Nd92qoKk9iJNmCOeS7rslEIq4oBsHsVH7Y7NuRtpFKeJ3eOj36RJI6UDetBBZ
RTaMKsCTDBMkqnW1BOCZ9f6WTRVZFV1KlKQ9Udiko0oYBG8IfZc9KzyAdQDpuDe81NKNK+h6KFcz
wLMUxeO2INqGaen1kZ0MjWI9nQqkCyUn1m5iBIYISyAAlBck5GTwKNplXXWTGSTXrGP5/VgXLGKi
h3o4Q8WrmgE7DCnbvOQ1r1GYcpxVQJGyCGr/V1AYvrOm2o6pKcPKFCL0uNsXZVEoQHbv2DxHiMXh
RPMh8rr21sdtu9dVCYBzApqZi9d14AdrgLcrH5JPmM5zHI4iiKOxtZup8+rIMvOybfg6y/kQxoZ5
KojjRkmTB9E007eZVyURzRo1k+HSt8UQdom5I8QUkB8hSfYVbUPfTavEelJ5Ap9xN86QLcIWxW+a
OF+NcZCvp2TiAOab8ypmx2gw5147xio284nOe4BIQ56HQx03J9lY7rAjVVgnejMmaEOs3CATb6sg
f9901zWFOr0POJAa05Y1og+5HNZ0ro68Jrgte7MC193FKdnEQ7drg+a6m22maj9+XflFtUZJ+zIz
0qyBt41wJe5bL59oqih2OVlDZuid4iZtknUb4Ooob9t2Z2r9Po27cp3j7Gia9L7D6StBcgJsBdOR
L4APp1W7TfUMFFM5GjWIOVFkhnqEQtVjtVeuXSFPgRFtQpyaLETYThHyHFuVM9Tm2lRz2I3Jaev3
Q4iq6n3p5lpNQYIuKcrvRUIuGQVdQcDjxyEwQluWB2/QlP5Rt90fojMuJHjiwBNlL3We7BN4ii8E
n602ksentqNEkUocjVbe+tK+rsbyldd6u8wfAbQ2wSnxe7lKXSsUMzgK6viubTFRrAXP86SbALd5
53NlsyPKxhK4BdSdIJHfs7hPIjQ2ALRy83oGljlcaHRZ9MPLWUI95xqbhbXpjpOutZArgTErJhEO
ldg5nZxPQrxj2TSFWM9nnmic6rsT6otzD0urxsDybY6TSvUpsMhcpCQCmAAyyZgBLpidVUmPYePK
uVwlhQaiCPACcJZWtcVg1nOB7T4foOwwTYtWEFCvMuyQ0km+a+saaObZL0I7N9kK2mvEtpn6Uflj
dSmyzoZmLDVETvt+Mnra9l5ZhkmMBwWF2xsUwwHXuAE9AEScnJAUMj9Zo76oV7gVdANQtItaHxj2
KeNHKQExpW72LDU8KuxQr4e07SK/v2vxSFdtCRR/0/nrcpJvRc9bxXSRhUFMe9VS/ComWRMCp5ht
xzK+nSfyngXFS08Djm1cFjdhknK2Qlkfb2VJ8i3UoBA1R8O2FWadatx00VTxmtW+VJMw9F2Tsiso
hS5aqtPQjmRQZYrHDe0KkKrivNzaoA02EmL4BYtLqK9tBXBVpL5qSe1WjNBsVY8OskHR7wgHCouI
5KVw6fuYj1nkRnrdVsm8LqYZyv0eVaemxTRMcJ+EdZ+fER6OvM5f0nxslM5JDpVRI8LCB3JqMrAz
I53wFqeou8Q56SOv5bRSuR+btemHtyUQAQUvUuVsVq28kl6wpKjCXsfBMecJEAYSodPR1ceJP5xX
ErFVnUw4rHzNo3z23vuaplFJ9CvalPoI8cbfZymml4NvzO0oZraDDFeC2FLiqOKVjYoOQTDuL1Nn
9B/gRaliVDFsu1Xm+6NisT+91lSTk57YN7zz7M5R+R50L7qeaTulEFIC8K2hKMJWDF4kUywV7bqi
Cy3PsrUEdvPI0LI4cnNXF2HgD/O5SDQ6oRxDiRNo7SC1V9MNaYb+KEeOXXQ59bZ2TPJQAFEN4TMI
1pksE0DIkBCU79nuOM3y9O1/Eej3IVC6PPkMDQjfRqDPNJEtkjGC52s/Tv0CQPlC4EGfOKgkhwAU
UvJnZAoP6jxm+BBoq9B2LkBwgUcBQFV5YPjg4USg9ThIJyRAxBfsrwDQBck+xp+Lwg0oGCQYn0HD
Jyg1Twm+no+NravcbsYOCyg9y/leNMAQ1GLK/bUMIHkpWvIGWDzgit74Rerf+D4St0J03QfOZZV4
hY16Ka9AFTwCudHte97PRNVUDu+K2i+OcJblEDq9btuhyXNKSy+HeOfN41uN5ybyy5Kvm9TVeE3y
6byCqvpMDrm/a1Pw2rDrACTNpZc3p2XeVL7iY9/vRJoNu85W+ZVejn7OvfaYpPzUSjO9Q0A01iFv
PHjYVvUZKCFxGptNkXr2naiHGANjFSRhhkwGzmgrBTgkjzqvA3W8vHYFvQ5o50LQhi7juNarNDDV
Ce7y05JhuS8XFbm03mW16MqFj7caiuENG2msQK93oNpPFaBhUKTRok2Xi0pdL3q1AOGa16QGfSU/
50WVqj4Gbp+jnVvUbtGn8wkoMXe2MPt4UcSb6Q1EEC8EiJts60U1bxb9fFqUdPJBVDeLvu6loLT/
1/v/gveDx33b+x9/X8Tj6vOD88PML7opFUDsByQAjRQ9qT4xMP8CHlOFkg+ig788ofeF3g/IEkhA
0/zg4lCzfnH+AArTRZ0F4nu52l9xfmhI+Mr7QecE1RSkKwYKr4AI9Fg3nRHA1XwW3YboKEfd68Fj
QpFaop3A8whsWudOGwcJOWv9oxkgdN0Fw3ls/Tu+1DV5V2aXzQCQJdOBiRwg1V1Q5e2Vdgkc5g9a
lMhK+9rz0fS6+iBWZV2DQ5zRIQSxPz3xZ0RCo4G6HTooxXSOzGkOdfkKMqDeiDYQ+w6kMRJXaJPb
npyMi2422Ck7J9aJyNcQT+qkuygXnY3TeQIeHlJ+A6Bd5UYW2wJV4wkUkMB9LWpd2U3janaBjEoR
VFFQCLliIIDK/FK3kEwBGIwrZhE/7tDwh7S2Cg0Ig0VgAL8sWqHHmuuatZ5WJM6BkW68LSp5dt2T
FPDhojdyYI+jedEgG1boTdYxeO+iUFYGWETqgEb0F/3Sy2ej/CrN3w6d5seCjmhdJQLq60X7TByo
oO2ih2aLMsoXjbRrsl5lAupoKAiyDdcQgoQe17q1t/CRNBp524Rd5fAFh8L1ymUYrBQn1flMxvVY
jv1qiGe3qiqbKMAf7KTimX+KpgqjcCzb8lw0DDkocfPy9eDi+Hj2Un0+Mwss4UjeOWInYKgRNPig
Zu5AZaaGnNfIzmnkQI6JhtpOoDeOJFPpYIHgHTzvJdyNL1QzFr53FOfeq66YJrUcjje+N951vUWR
QNONzEhUIwfMdMpjn197RZJvPLIctAmot+Y4LwK619qDDpkCUGsEZChaT9Ke9TVo4OvalBGOZ5UX
5hrT+yYmjYJn+XUIUu0pwmUdjtozqyQ259BDkkeA2UCbqI/ZwIyK0dgBCe+te4Gg4sxYq6Z0fO3G
EiwZw0nnt8Asbkcp96MvdykUmqa5lqCvhihXXlKdEBs0IUnSsGJsb3MgAfQUmQbagfxSpZ6G4wdH
yGogPwUy6xoanJIrHUM5+bIkXZgKuu/7ZJXhEfqSZA6SydSci3EIibfIDcCLbCZGjpOWrSa/PXVz
XAGFnh4zOe2GKVN6vhstA8mqAVw73aaB32ySXo6X3pCeCy4ubN6/hKcLa2AeEIPDZ/0IBPUNrc1b
R1Ztg7ZtNmzTkb1q+AD5LW3nCISCckVjt8qdW5cVfhkQR5WOqVFd76Bsrc3Lqs1B00r+GGIKHRBu
rGFHLAbKeXJR2bZDVHUcq9RfJaOgIY3rKSqghU5h35AQviYoB/2siibUX6GRHgMGvof+hddUFzc8
hXPVIej86sfgVoxuMw40U7DTS4dEu48Hsatl7vbUenNUptN93zWXWRrXKveAsRCDC0LmAYsue9Dd
ZSEsNHS4dVrKXYZIdlkPbDgtJRS1oh3mP/6bQL8ngUIagS92+rf87eXBl/h8yaGfJ39JoT50XxIG
IYIAGgZB+3PrEQKFHDpEP6bPx/QtPCkT+NAaSpdHqD8o51/yJ+RbDpgXCldoYsV/CTzj5YHcp+hZ
gvzOGLSnwlfrwPUO+kMBLmvjaFBvqDDFClIRnGNc02NNeXufeXWzdV7TXGRAsYWMJ17k8FSBsghE
6WsI17Fis73VvXNhmoJymA+9CWM0gybYlad6rFw4Yu6pTvqbue7oilcA0nHQAmGSJ+8DN8oVZOwh
dJoC2i11HrIE3mGhEFWi8ZoVctB1NKZ+eq7bjK2TGVKMaxa1xqs6qOd59wbSaLIxQcoUnZzdQKK9
S6YSen5aSXajhshdj7o8YgC3oU0vy0JPUKGCDq44tROPBs9v1xjpLIybbgKBicMMTWpoOKzexwEt
wyCP4xUw2+mmE/1Ijv+XvTPbjmLHuvWrnBcQQ9Eq4jaa7JzuAdvcaGAMUvQRkqJ9+n/KuygDVbvO
5p67KtiZQDpjaa25vjkV9AHP/I5/Zi69ZGG4c7f4Fvvu60qH4bHilpOZti2hkFzsRp9nc7WGqUPq
KOdzCzEgDou8VuTBMf77uPViaCdR3kYLRgkyANQs8cmzYpB5UIRLTl3e75ZKu+kq12csgpovbbn5
GRHo7FcNsoqFxE87GpW7YUJlimQxPjCfqy+B2+pzPG5qVwkPs33ByUPYRNVx66DGSlUMiRD42H2I
AMlUDWEGnoLnNUMwn6jCsygrt0maphPgf4fwEFHNstBs4w4Esz5wEj1CJfGhIAp8UIWdwWS71ucy
cKaUT+zRG4r2tPr4KXqbvGrQNtHCsMwLiNxzXqIoBw3NymGuLunQScCi+DQkyOsqNRNUf12CTl6h
nxVpu25+MnJsklPlxsBxqVgKk2AuK1PgQRCP3ck8Yk7sdhNvTsiawj6Q+uSsVlc+LtUWfOTarbtk
Dtp+V7cz3dKaz2a3CLKrjIOeTSyZX04ThPQJxyo5+AuI4a1rd9qEp4mQXCuBfyYW7FizDmmLrTv6
0zqZa6dImsARqSErxOKB3JQUG2jKl1xN5rav+otuM8eKDSdTbMNltURN6sb1h2YdPmrV50tlymzE
oZeMTuDs/VJvCVDxcD/29ZZAnyRpOMkV6rBsDwD4lmPT1c9ilU9QuFrMauPMLwNvrNoEvZ9J/hwF
/+Qo+JccgrL597PUj5b2t3Pg7ZVvBwFgGqBI4JAiF/MS3vQHBhUaSxjaBE6sAH/2CuAoeEVCbdn/
xSvgOJF1jbtgWoPI/Z1RCpDCr0cBTBEeZQDiHcBSjvXg/ThK9WByIj0vau92YAIwBjyB/H9ujbMc
17ZvD4UE8rAITlLOui0Zm4LtZ3fC/yLC3YNOpclqv8MGX+YWX2oPX+7IE9iUi3i4rPHF9+V0dLzh
op2n20hs+TRpnvJB3kru4pkJAqy0S79IZMBqwE70ogGnk8IMcGXsU4dOPDd4DFvT7YT0yb7g4rgs
y0Vgn9iJL1m0Mj8HL7Nv7FPdvD7gi33W3aFruqRWIvxIqqp4hCAjLv0Yw185dSc6VPhPbO3o8TDv
KgaxR4uqNKC5JtKhMQXHirXi0ziC00zqUop0e+VdMZllYSsBwRbYqnuWi+UF9ou9W4aZsdQstfys
BEgL/OOF1V6b9EBsG98DzcAp5gDprUBQLYvb1j1J8GTjqKta/SXqlP7MONBKWTI81dtQAOoNWvzz
ioHuYx3QtFI4UUhXi303AluVQ+mgN3SXhxjLyp2a8Rt+W8xHYlliZaliWZn12L5ilNwSlQ6priof
qz86RjA02CnYq8mQVgbF0xsBv4DyeFF2avbm4OvE1hMBGpIwU+krrUH++nba9gsvSnSvHzqRgRQ0
KxZ5G/FSd/VRvKbJCU6dpkWuBybyqsKIRGhf+ImLui4AM2/6RhSjvMQ4H54kcZ5WnBtOMitfykRO
zqYSUhaDAAE9wg/wp7j9k+KGBx7C7v8kQP8j+fe7e+r1dd8rG30XIMICjWwYu54F5d8qm/MOAUCh
xeRt7fpBIEYuCRwZtsUNI2jEIexR33tc711M4wgakW3DGWSk3yls/63HZbBCokLCWo7yy/An/VjY
Nq3MBjqr3a/CyC0XWN1+oLN4r6Yaa0MszNk0ltiEY9Z1zsB/zo2Jv+leYiM10iyYkU+FBV6gTgvh
ck7AlAcA84ItjWISLbm3haWXcN881Z7HP5GtrK57E7cp64viUYuJ7eS6HcJ2m+9ncFBQdqYqiyA8
pICa3PtujQYAoWSVh4bFh06H2LuW6D2GtZmLpJtn1JjA7242oUlSTV6UusrDdrHC4s9dBTl6wwSN
21pP+KsLhaNpFpi+rTvFgU+lt4aVAM4V6L/VpTEws0TW1rJag0tprS4BFlM5qza06u24sBwjyPA4
RvGQDip4cr0yOnYkyp0huK6KXmXLwMq0xTr4TEdSYEG2oAQGEbCPrQb85owRO0214ViW98ulWHAk
uI7/lUWNealAamQdg7Or7+sKTFYt5/eiHqdbAFfbya1cTLvOAsk66ueMd7JPwGaqXHaoKmW8BElJ
me3kzZcumF+aqYfoZPWZWUdLpkzg5U4fyXSuhyLpMc2kol69O6jv92xdDxEMbYB2y2jfeVzkaizU
oSpEfK1crUD6sbwftjihaMwXHj0o26nHtmcPPMLyyfbxPe95hkmPJSbC+RdFEZQ6sqDzxwjAF3bb
0mAXYjTwHfbZcTaeTa9jQ9xDPJ/HiuTEThUG40Xhr0PaYWiE3aNZj+7K8WnaeWSzk0lgZxSB3Uci
Iyziw7mZoUJhlqmhKiVrUPvHbsUsRDDyhHb2UTwOwMOg7Kt6hDrly/FYKcxCM4CNnbQT1GxnqYDh
fAJ4o3IgEWvC7MwV2enL2DkMW/YZzb+K8xlDmmOntdDObVPVYQGMUW62M5200x00T6w05jUp7eQn
7Aw4lJ1OQ15/IQXmQ7L1/UPlSAyNa8t4Bgeel4JZUXdeX6pDWGvzdTAyuJB29qyros5XYzx52kLB
VBrVQacuWhHgXzlSdw0zf/Tx/V0j0yx2XqPtXs5lB31yjqs/Te9f/en/xx37V+tqo13/vun9nrf2
a8NrX/WvYwEGAMR9wBoL8pU6Py0P8FsQ7ID3U3hcbb+LXvhteeCh/7TWWYQxQs57OxegiqA9xdFg
V4vIEPF/51xwPEum/UKu+a/ehDDCSYOT6+dzYazquS+12+yr1rD3K8HU7sKk8zS5w0cpZvEZzsBW
5Iw3/j3BOVbBIVl4O+MIojJXUHzLQcLel8RrBc4RVMtkRKuyGxfdvXRExzej8hu1W5xqeirD4lhA
b/9YknK+bceoQS+GMJREBU2Xu0UdJ+FYYvqbYxBTMMnY9WM3nFjHCdiWeU67sG6+YIC4x29up3WJ
vrChAPXh8+YIxH7M4lk1OSxf4Z3vb23eAOj0AXYSS3hGlvVET9dks+U/a4CgruvlvefgGauGO5eT
r9srMwp4lAIi7SxNGgErDS1fCnXIQDUHc6osfAoIlVkadbVYakSnnVdq8yz7WudYasbJaBnWFd1o
lby6r2bLuDJLu7JX7tUSsFvDyydS+Q2GWYgCQUXjQx1GW6o2x62zcSTqkwtkJ4CnVoy5qpvyPFjm
dlF+m6pVAMRdYF8+rjzcnh3L6U49XFuzy/XOg8j8MtYg76Emt5ljEUMvXL2jWxCyJZ1FENUrjGix
RGUBRYdszZHguNi7SvFDaDe0OJ6wrF1fF7eFS4JMSloXaWQ3u53d8QIVvBle175UGpzzdhcsSb08
rZPGghhvR6psmuPbsdGPavLGS80qjl2KC3k+HnmV+HWIU7IB7SI8HV5FXTjuxyFs9n9a3H/W4gYx
htr/Vcl+yc56K2hQcv967Vubi7EYPv/Qx+rSR9v61uYCxQWa84PZ6a2eoWoF6JZjmPHRAoN8+LGg
WV8SIoD/lRHwW2IulrI/FzSLQgDnDeD0x/u52LP+XNBAHsixnEy/18W825r1TCa7lnS6Z04muE6k
vi5d+pG1hZvSBUKow4i7wwr0xYyQ0Erb2fUdu4ZpI59U8a3pcOoaOP9avu3bINwZ2xGC56rByC5Y
XNGXNUIl8Fje+j1I3Lg2AUiD4i4o+B6Q5qfGk9EtE7Q+6Gj+ts318+tmUCoQRnAJxInL67teLB6a
PfSRwvWeDHHgLgl2sHgfUIheZg9GVA3vtgo6gEPa2bse0CTfXw9OwPcl5MV0arZ5t4zsazegVxJe
fYQ16ISk3727lQZvqz8CBgEftTpxokW05ds87slA6r2ycJvoVQAFtPIfVmsq54ruQ8M+R1S1exAL
O9YySM1hC76Q69Q1IyiJBZ9YpUsf/dm0pD0jTsJIofdyWvrdWNYvcITnmHu7lK0wmZurtRkVKFI0
Y9Rq2oVc3Kwbp91C0fDTZsw4807zyOC1cQzssKv//Pr/BOjgoxM1p5b6z10PYz8LsPxT+M2doMGT
nsy31sfqGZ18BNZ2GNFGjqeG8yfQXCLpSrr3ez8fV3rximCVXET7xu900hv2xLr+pLr1pbRtORyy
6RbDTouPWCQ2gsFB207csk6Js52JV6gkXBna3Y0+lArS6OC16TDwWw38MvFnoNvF2J7+FK9/Urz+
JSHiMf/7Puzf4d1vdevtZW+FC6AVejFAF/R1o/RWuJAuCRPmf/MPMNAWcYi8GnRuttR9n879d2jc
EEwCu3pEYaj/LYLD96EN/NiFoWihcoI6Ro4KAkrYr873hlYtsvxKvd80nqhBdsNxq9bmoIO5SUTn
12dM0IdQrPyZinVM+1nTMiNVGV/wbnH2BQJDegy7VGbzFj8EgA6xqsFTHBYLtgUbmfGULG5abg59
z32abnT4EjFtEkykWO2UfWdn7AbwK8Ixhs0T2eLqFtvx2FT3IxCPPfwNXtIDbcqAy5aHeGHzdRiQ
ZU8lLHMz76/k5H9daEOBw29xt/eI/OraAc5jM0Pyx/JcB+aofBGkNVxUIDzHLUEqhthpPySfOTFu
CoKs2LtRD8c1LbqbsedenSvdsjaJ3XV1ECQCv6Rq4rtgKLZMeoOT9GMtH5gIS5AlTp3xPpAQ/ZwX
mAV9bCNGfc2FcHZhI4BNyNhcR2NRXxab6C6pBpuFnU192iKxIvdEneoFRlNGZXSPaZWcsYbgkBtn
L2sqbfZNz+p8g+0lDQpot5QGIG76er2pim7axU1Y33gGvEU/VTo3PnOv2NaoKxjH+zMXY733GQls
0MaWj8PcpmB65x3n1QcQoTLDn9Vmw4BW0xld/1o44w0mvwvk5DtXkcVkVUABzFp01tcFqG4X3gcw
CfDfVzrrpvmptsStGC18C9od7nlL5K6Wzd0spdtYXne25G5Rh3BZjVQh2satbjeRraq5Jg54X1ax
AEsrMMA9dw28mM22qyL2kVhSuBLVM4uK2zKGhaKn87GYKDusEylziZCbPJpqMMdYaQJLBocMTkTc
9aA89pGllEPLK/MuXvYAoOdkCRuYeoE1a+DN4MSDT8wSzxro8zTRu8Gy0MZS0aYJCDh9kNKuZaal
padB2gGkVlRhw9YhdUHWT6xyv0RDhP+q6FTaF8GHwBLZzLLZsaW0W+DaYHTpDhum02hJbmd6wbE0
Zr3XDztmae8B2HcB/BtK32lpYLPTjYtjKSjDfaDUkLeOv9NOJCFeiTENcYC4li2Hrf/RN+GcbLXC
YySG9dCy4RnfDfx0VtqnlavuSbEteIai6NBbhj20NLtfwc/cTLWfdMDd2bg5eTSCU/YK0QNScWF8
eOXjLSkvgczjmG9yaSn6JpgQtjK0AVpsEBLo8b2sHCukt1gCf7YsPrdUvkP5TemfN0whiQdsn1l+
vxjJJ8Sw3HRBfByIGyHeYvosLfNfsOlCWReARzuAHk4IZ0BILlfrFQin/gEQFkngOBXwUVRftXUW
+NZj4CEx4eTBdgDv9ZpBw5lT6a5e0m3sJYBJQVi3woZww7yAgQFmIPAwPD6avvqAcvHgcPIFRsFT
a70PgSeum0j3e9gKgnRlEhJ9eetaxwQaBZ32MFFQ4gHs2h5dbKRdFY7pAp/33u2bu8advgJQde4h
kw5JH6tnWSFrwcCuIa1vo7YOjqXZwjyQ8J3ySpXpNLkKvm1y1VrvB5auh7Jc8BW1vhAzY2MROcqF
90jtNxCB2caRIEEx/ewnWEs2WEzQu134YuZ5N+ovA8bTi22lsUBdpY4Evjpr6DZxX2LLwmVUgbXt
Cjo8+U293Q2Ik+rHoLxa3W6bzyVGsTRQmK2dFcb1tS8Bh5slj4blsm7HZ94ul7Mob6ErdpmiBIEW
SO1JKOrrCUvvz9ssJRhzgOaOKf1d3AuY83VUneLaGQ6b6dXR91q4nTD8ZzO0rINxkA7lEuQCCR7o
bDSxf0c2uX1o13bJ3AHqK5FMQi1U085tYtOibqwnOioBmxNlO6bkuYG0tVtqhaUP8LlxMICmBtnc
rU04ocpG4hGBRttpq2V1EwU+OcyzX+SY9aBeeYC/Nl4Q5F3UURb48Bo101Dtq6Ia8SNfl53DG3Ia
unjAfngA/aQ1z0k5NHgZ+ehgCMZuKIzzccaSrCc+FvJIPqoX2FDabXsQDDZmvA0eGN6BSjZj4gTw
5rv1ePYMcx8NjrPB4QCoxvJC6KY4un5Pj207wpvUkrwW6xlbdw7qQw9pYQVDVBqQYJUa07GNhl3k
ixdRE/l+QgXNAsKmu8rHt6cZNZc4vuIG6TGzPJC+YOcGRMILnDLlN26ASkYz3FY44CAQxHWxc+EB
39lTL9361kEGShheRG713FrBmDigAaNwM+dgJBq9vxAZIyVOTBF9+NNz/kbPiR3J3/ec3y8o+Y+W
E6960/4g7AXgbxDD7CIX74dlNzLzogDx2bjNy7NEFMbU79ofektcrwLnAqZXF5twvOqt7QSC7Nqr
WbAVsrF5vyP+/VfXQITdObKdsO7G+/08KkfVNpZRrZv9R88fIa+DJ0laO5ZFwGf3INlHLCWRsMTD
ZtoNHevhqkR5xiiJDkSg8bhdm2bIzUB1BTxnKL68tq9Lu34OYpQBBcfoTYzanAGi8enBpxvde7KT
8A4shQ+OB19nv2ibM236i8INGvClCBKEkUi28OSFbZHV5RjcC6rMe9jT/aMbRICEezxLLsfKGGY6
nL+R5FclPEFZQeN2j5C7cT83RXgFpgamHast8VeV6VVwMlZ70laFmqwctZLbGnE859r6GlwC1lX6
qj7BqjV/2nyoZfAteuqScP9Uuuy9z0SX6RJHRzQhhwDodPSFruv2GTgAeTT4O2Jb82q3WGNdUhgQ
O3NicLV+5TZPbypDN61ijslezP2OTRH+GovoPjVb0RzKId6buSd7CGDI6YvHI/pAL+Nm0F/4xO+V
qlFXHRPcD2tcVbd+v2HFpRe3c47Gg8H0j/T/19P6z6R/jHt///i//y/3ILxZh+yo+H3udN45Ebyp
vu95kNLsQ/YdeMFaOMBKwCZT2ntCbB7b9xqA0DX8ImqAT+FGxXD4Yw0Au+zjmY0YZk+AaL9TAxz6
i3UdoyeDVIa0frgHAFMGloj5IXRNRjyEA2XAbKP65RsJ25ql3lT6V8hsQZ+DXuI4xhxLMc2nL4jg
DJCKtrD3WyEROThVy31TDMGuJqI91OU8Xy6bNjvTiTKpX0+1puuvonEuv7X2yAOrh8PPHoNoTZsU
oW44G2t7TJqwne9KM7Csm1XxvprKl8keq709YJU9akt76Gp7/E72ICbVcib2aO5wRiONjR6lPbZH
e4ArnOQjTnTfHu0eznhwi1MCHmZMOjZcM9sIiIk6qSLOQxCjZ15hNUrgzHmcbAMx4OzdsxJZW4gC
0RtTeez17/3FPBJZX01daY3ddZGDjEE+0NJdG+blTGl0wZGQGWEYoGXffhUbaxIfrJqKjJtEbgc/
Jx8+FsSHH6GV5ERgWoU9fdAjwn9m51lgNghFg+g2QIn6mvo20A15Z+0Fi8ohW6URl7FNfptsBlxg
0+BCmwsH8h8qV2vT4gy469y1CXL6NUwOZqTuWNqEuT/NwW80B3hO/r46/HhF1n80CHjlW4OAjZwD
5AwSOMQfax96Cw5jWACG9qKgv5qHt+Lgv8MTG6Fe4O5dLAF/pEb8d5Zfjimec2qvfvg9Md3ewvej
LhUE+NuhyqAP8RGMB7fiz8WhD/yq4UpX+y1CgkFLxDcdNNN9qEOa8hWu3j6OrzoBFGxYtzkxA3dO
w+i6D+sUIXa1dJ+iqoaRrtPIGWuqPgFaRQ5eXHzstTxXYn4UTXHpa7XtPG76C4e0WOk36weIdbB1
zFRctnLEao9tcUpc0yBlYRsvnSGiO2CB+j0vYEgeVthIiOeaQzvB9F/PBmZwZ8Ps59I+yJXT+ohT
CNeXgA36vOjtGltEuB2Q13bEHYTznjlm/MjLski9SN/D1PesgsF83LYRbui6Q6YWIoEe6k6AEvCG
AOFSapn2WFcGsNG4YDP6kXrf5rJFZFAzs7RcFIwiveMf2Os607ObTXxyXe4I569wYTeZJt86OZbq
Y4W16Gr3o42CerDr7dZ0svtT3ncQrvoBS1UkIGDBOuAGdUy1k07H1wXsanexGNmwlo3shrb2pkbk
wu5tRyxwXanCp4GDzMAYy947rHEyFyX3qvAXDUc0dRH0hTLsvHZVtr/qaqLfV689F0wxGccUhVAv
IByH0CvRnumthUcb/dJie7ehhbe/ni8K3pL3bVV8dVXR3iDR0r9WvEG4Ll37gWSNjtf3pGgQH9tC
yOmjpsvcjjlZEa7H3l/JHuAzJKHxE+0XAt+Ji4Snav1Wu8DMwaB/oTX/iOhcmmvk7R68bnz5U8p+
o5T9z3zZ/7yc7a3NifHK720OfQdV3QXqAMiVMc8ONN/7HPoOVewvmRwi90/4WwDXMiIQfQBpqIN4
zfdJx8PFXJiBYh/eaB9Opt/C37Bk/LmQ4Rdgi4ZHEko+GqfAwnk/djk61K6ZClbtXb3AHcH8+wnE
5k0dx+KIXFGZ1hBNdyEn6rw6RX/TOrDWDRO+48U8MHCxEWIz0Oynw7x6cPCu3ZG1/AHC3oeVIlZC
jq3JCy8+I2ERUHrjBbuoc6q8CJEeE3dqvFFEhrtwRK8QmqY8qqbyL1nfIxt7Qdh1ifzULaymDEmK
zq2oquFA62U8I91DZ7SUXWpEM2NVhnHMAAR7bpdtumm6mO1IR9oMUULqZmuwTGxngTXWoh5lKZDM
GhOKfLB1QNw5N2C4sC4A1szp2W2a+RgZTVNZDcFVb6ZbLVeKqAMHquw6IdLaV/TGXfQtRyysQ0DG
IuqVPM8KPKwSvnrh82rDeNGHRPSZskGe5XyqhqhLG6bxq33cX4XL/G0lDAYTaYDdvc4qwevcUgxx
Ud1OdpzRdrBxSmYwSyK9PK7LZ0mx2euKgu6MT6IzwlYlpNJqtyH+vLU56K5NROc2Gx0H64sMtoeO
Ya7yB2fG2tQaV2iJpB4C/CFUmCnRqQHqwk4H/Suau1Zg9YvA2PIYOBuOlTAQiL919r0JytNQDpfM
xrmXr8nuXdvEKWwlfhoNWAILhI2AvHMNEttAahGK5J6xmhGENleQ7kssQaPZbTPeijrlcx1jv4o/
FoUW+2j6NRxVfwgc+Ffd0ufHKepBMEaLB+suglZWyzdi8d4heMd9KUjxXDQeCEjHwpBCQqRsxugw
Tkoi80OBmVzD0b3X0kE1tkglhlpEEVnMUoC31HXHdq1H5aNTA7VkxC+v5dDzT7xXT2yrwWxObTMv
iBqHAn2EYaY3OxkTHGlRKLm/4w0X8b4fIgj3f2ruP6+50f9sH/99J9OvvaN92feC6yAjFnQGFpD/
ypZ9K7gI+kZXiNgJKx/9DJahd8Rq1AOLjKuE7MrzreT67/BemAYdtI241tz5LbIM94j9WnJxfwPs
eb5NX4PH69fQ2WIpwTYXQu0RNw4qH/zxfsCXLTWmhYVCS7Ivy/BpLWqDZEpYywqgqk8GMFHWLEN0
r3wEiM7Ib+KL+gT7T5iQcY1yBD75qMkKy8/ZSccBNjWh8ezG1tHaCvMpFBJWdFbcuT0B7dx1TrKs
kHWcojuG2H+mIvRPxm7aJFaqXrB8437ZZRXk7HVCUum0nuEnykLWfI29kCN7CPlp/grUFDMuogKB
RYCUO7hOmbnUv0Z41DMWKt8mM39gYzilgynRt6HgObOfG4rkmbhe75lvUq8ZAUajZaylu48h52Jx
OgC5RkEL1w9DHVz5GkM1Jv994Mp9JBvEt1ZwpMUS8Z7cbDmumYCGNNGHqWkuJ7yDWapnbvydcrrL
GGPjDrZ4DVMe3WP5uySLQRrboMpMzNGBF/IQFpwnlJXAGjpsRLaIqAO1k7xuccop0hyrCnQL4JYg
iRmyA5qgfLQZ1UlUYGLlRGLGjPcC1pe5N+/1MCN+DILV3KwvhTtEWSkC7wpwubmDfhl+4WMwfyua
8kFjxM/5tBwal2Q9x0UYbNteeEP3ZNleWMMOSIrcd8r7ynqALQ4yxNoBUJrG6TG7edfBoBJMmA0I
vw+NlzfWBSe3oYbxjdLnkePnqaxJTrT0OkB+0lBVAjQvPgjJILmD4XF61iGAA0dZbOJjvKpPgPgP
m7XbMbVVOQyLcEUWwc6Q+tSFWKrXw2HooTliaYP3bY4BxnCkoRxfKaBJvmzWw+euS7qZ8mpS3anV
8OoFRLyMLFI7AuMfR2xp0k/0wh+FyXBHSgvrNPmifYSmWa+gmtpnQzuSmW3OqVX8Zy94BlL/WFTx
dY0M99Rs0Vm4t4MaEIXsus9yw14/7vWTQOXPamtK7LAYy+C12nZiWb71cvqEZOCzY9EfiqOyFtue
qPhgGD6GbatwQIwEWSr4o6vmtJgWsZm4DWJsPkwV4WAszUvsDPNFu/I+7/EpJchykMjmc8MErcWL
DyXnzFUXXZb+irC5YT29fngcWWgHsALdn6PiN3RIW6L/Xmn4971Tvx4V9mVvMgNuU3BBI4Q2Zvwn
9zX2EDGudaCII8GqAt6VH2UGVOYYpDE80biP4cc9BLpze2UPssutYgis93c0SM/mrf8oM7x25zhA
wOfAimPzUn7uzsue8VghNRrLgfmu0ZD5mtbc0CICyhuFT9ijnKtSfNsw6O4HBMImRAJ2j/i85bhR
FhZZcrsg6tJjbZ92XbnHSK53/oJHr1qHKWkq8zEm3ice4KYBumgnR5aHvnAV8u5YPO7LRnUIR5Rg
oD16IArygRymMlVdXyfwI3/qHO+5YLF1OagL2Hj7ZFznT12JpFoACQ8qACsbFTDtKdS51J0yTDW3
6NHuF+9cGdxnEPP58xoir9hb48ysFKWpF7C1mC7Oph7ITzjhqpfeD08DloCpOw/f0JbWeeSvd0EP
117ZE5b4YJ1xtJEAoYir3tHR7/O6AquA2FrAIRHi9RpTQBug/Jk5wxOYlIep59/inripBpiyIbFZ
4vajEJYeEc2Zmel74aB9nWA5sIaVFzDYyCMH8HJlnKm8EjqOR9QP+Of2Mm4+tCYqcfFM3R1W05vz
CB9uUpVlhDx1Gl6607Le4mvovoeS1B88XdYH0ug70zgAN2A4Li9xVwO0lfFm4AgQ6XXS9UBcTNpH
y2VbxllU7WIU29qF6LyZz76YPlAjAP9IcnZwpuvKuZBb8yA3djfEbjYY9QFJlHclEy+kQoRHG/O0
KsmjtyENStbNnJt2XPdwYwcQI7rbbpGfhh6+j5nVuBHEpQ/+6G0JYo0fa19u2HzpducX/WkaQCJ5
yNvOZkS7qxLZHmBicjcy0xVfUm/u9UXN+Letk/K8imVFlAec1BsrPznwjWcU+eOYLIPzwEcPS3qD
xDpHXfWl84Fyp0xgd9mPcfAYeBtW2GR+MVbaoFbkgC3rYdDmSwBl/iKGDiLXAOtqK43Aif1JQSsZ
rGhSQj0B0e4illJ12dIiQ1CUEFlaK7dop+8RVPCqwkxWkPGsNNNBo1nxtL2X7YX7uoiblaZ7RFzj
i8/tpk7bnV1ot3cr1ngewu4Q+cXkFwxYyN6Az2bIhbsVt9LuAOnrOlDZzWDTimn36r+s5hZhsKNp
98oabDCt4lYAYDnYByyOk3RNWV2uxmW4S8R8c8gKzshDHE0ZbJiD1EmTOTh7nv64uHhCGrXstJ01
YWzB1DkDgJPYZh5HPeHfuX1GruNxsbNqgDYmjYp1w1GqDSZozLRhRK7gS9hX2jk6dtyd7OAbvc7A
2BmafMBcHNkBWbzOyrDQq8cyjL+QDuYnY0dqbodr+OWRt2q66UbSUj1DXnOz0Y7j2NxAIJBouaCL
YVh3Cg5/EgZjt+EJm6U+EETZY6Jm2DtgzKcKP/3Fb74yKwEwKwZoKwtwKxCUViqg81TljZ6D3dC7
y1FCURAjpAWAQLCq6fZDCNWht/JDb4UIaiUJx4oT0soUvRUsGitdOFXc3aDTUOfKChuDlTigiohj
Wa3ODVbM980wdHsdu3e+O5jlughnB1fgOLhSgZrDDyfSzV9ukv/3ww1s/01FxrIbmy6smhD1YVdQ
P66YmphOgV9ARebjrm3rM0xW4k+P8Ds9Aj7yv+8Rvt+9/B8tAl711iLYDG0Xh/rr6Eeh9H+X7zBN
IocF7nofl56GP60pGcK30TYAQLTKHzrBt2kyeIeD/P/YO6/duLEuC79KY+5pMIeL+YGppCxZwZbs
G0KW1cw5843mOebF5jsshVKw2nY18AszLfRNWxKr6og8Ye+1vkXvgpublj2tjF/aIijPtgh0Iijf
yQZ7EXKbqOiIe2zjHqogXRhpaec7hZs1gFoGaZ50tvHNE4znAdizXJfEI5XOcBCmdMUbE21k4wY8
ZjrSn8qtP6Oe9OdYF88GszXO5JwDjJbazioaYCCiBsQiScaAsPKgsB+VL57IIwgspV2i35yFIqsg
JLRAckkvyEWOQYV0cObKWn0L4RC9e+AoEAV1QClSe0DKhC99goWCIuuwhK4YV8cgkQMD8jKXD4dl
ZelGAGDKECq9BRPWcCkVuQRFpIyi77Ubk2qRpeZHt/L1/QKla13WH8dRMiA6I6VzapOQJaIId4sC
AxGKQjWeMXjWaRgYN0y7FWJ4x0Qoke+kPrjgWFeIMfH89nPlu9pxKp2ZBaK0uWtaENSUvDtqCvqi
cRqGh44NjDF0avdEK8b2CF+md9Q0qaDlaqm78kvJPEbYVBfLStJWRjYeYgs7rF34Zw2bqZ5TMdq/
PXaXUJ8qxBxN3sAM7oM9YNXnvYfSrHLkU2PsD9wc1SWnyXFOVgYn0bDvV5KI9siKL0Xvz0u97jmK
FPbHMnYxxIIAOODYb5FQqIWfJbW8MId6N49lIitkQAoUDXy6DPQX9nDgftdCGbaq2BtkMhZd0OVW
sqMoWRYsXabwsRxv0uSgdXKDX9e6dg9zAazvwNf+bC1jKcWNqDy0w2kSRSZoOvNo1K121xiVgy6n
80rBOdsLkDfPjKJoZm7vZxdmhJg0MJUTO5ZSCrxy/101onjVVZX50fEGhUNXcF7pzsDRc8gunMFg
8qa+jgrXQrmtlt5u0hIeyREyp3KBeGCW1vI5sJzsDBGdiX6mALtmxweB5YGm8MxuKY0RO1CrcRIk
Jn4xnteK89nwRAEw9Vc4lJclqJyFp/crLw8I3jGSEPdxFc97GUaZp/YoW/q+Zvc1znB/Haa+YV44
lV7toSW0Z1bOyX8cc4Rmtb1InLFYtnk0npZq9EmPW2+nSFuyCFPdWiJrGHfgIngXVu19aoIebkUE
5i+LrPO2G6/GtovO24qGtqt37WFMhWFXb1misr7hrSJiXnDWHOYGcE+tDHdM0+9OrKTeZb1KMGCr
9oET5oKy2w97tZoOBz5tid246Yh40Ok1yiSFzGrLiKjHB7OK+tQ81swQI274zUa1OLfqgcJx6J5E
rnIcWZUlZJvYUEgY/Wa3Zv1n04+rsNGvlEADTCwB+3WqREdk2dIXC8maMBatGmYUS8tmH2s9GZJN
/hmC3p5qB7tJbe4lXba0fOtGicr9HIhQwcMwsyxM8IVtzSLX3jF1lKsD8mnP/kJW0lfbHeJFK6Dq
OuSNOVmb+tKBuD5WUwqm9clqzR1niDkNKMWiE5j2Al67EfpfGmtuCoy7a6snKhXzeYOneZ5o3jij
78IQmCVbVWDwg9ad1+wliOcBZhraXyq2tvtJht9cqXVrkYKX7wVnXlHynU6Q58kkcufAP7BLgaU3
e0tfGXnqzf0uT76UUXcThIiecuimfQ6Y2gCYwkNWHVE6Z2+SoobuhmK3NVwLdDIBIruxoOcr4Lwp
JsnItOwMidYsZU9/IuNgvHAmKP+04N2l6t7tQdapsJsRjpuJjv8vAyTvbDBvev92m1u/ua1v0+vU
y9gRTFXsjSYfv3xfc5Y/sAMQURwIlyyqA496BYcESYX93TquDPqF+lhIIIcDno5KuVfD5QftbXOX
oBjAVenzQQljf/ErmwQIUM/rCAgnLQVJFdUM1UAj8XSToEBpiRSEfDtZpH+jrdPieMlzUAdhXEj7
Q+bkRLvWny2hw2mHXp1pSHOkAY1O3Ee3rlDtsJem+CuUPBWSnqEuTuI2bpcjmaXLMMhsuKTJcSa1
VxQxL0qhDGpkZVey9SOkzumOXqBBVoUaWcuDyzCtse8IpTKqJEyDdQDaTOiYCczqV3KbIR1u+2in
1njAU5f6KbJ5MrKkgYa/0EV3KSsee2qJbiCq6TA2x33yi/2rUWiqI6GuboXOukFwPQjldVLI7grE
8wFIAYu0VvTZwgWoTZLtXEO97QXouBNF6UUeRr/wZFTerdB7+y7Kb7cqlUXvYOzohS7cw6WyYP3V
DtOxL/dsoR833CjeNwoC32ShLrcjkiA00Z6Tx+hatvxmXwcOxDECXTr5xLQRvfhU9cYjLB/f5HA8
kj2ZBF3yfWdGb5Aap1ckKFPFLDxJ7g5jNYyOh0bZ6cifPQuTXi2+qI4OnNoPM/IgeqGj70Y5NfE1
hZEySwK1sy/BypX4DvumCsBAurVDElSW9BafvzCFsDXTJO2jljqj9RV2iY2UoSUuF1ipBbS0FvRS
EiW/E+bWXNWCbApM/1MxwU6bCXzaef5ZbAqBqKMGejhrBSO1FLTUYYzwXWXeqH2UyxGcKi6PgLOe
wdLD/PYVJTi9QbcKPoJ6cg9AcieX1gRo7QSrFY2EqgiqPG7sEZZrJqiureC76jFikdhTzhQR1emQ
2dnJAP6CvIPjLcKSWhHt+c9E+XNtOWYvqqNvnaOeJshvzpP3v/t4mnIUZjRYP3j6dPVZXpGwEjLd
IfycqJYbmk8H4TePM8obIfp8nCaRhOObRtqF51pFxqD82jz5ikcaRyNX0xFf0Ah8Nk+OrRsrctvk
AMu6YJn27rkejzyFnfVZtbPPbtStSkFSD6EXz+gPh/vwRry5nceSOsuzOv9quKK7Rj1yByGCg72l
V/0ATEuqDl9Lxz42RkRHGr04ee5Rr7QbRYnmCCKieStSEGKRh6CLZISKiAR9rEsZ3I3HmcoudZlA
EdIUwCsSrJCJjAW/CvN9GMchAgoRwZBH1JQ4DkrM1H48T0vAN8S+eQtihupTPaJ8YkfWt7YQgLEi
uQpF0gM04uEykmWsaSIHIgAeX5J/DbMs+LMgKoIk3k+OhjHHV6ipDXKBjUskS/QiYyISaROqyJ1o
U4toXndYZqxsy8RLSdVMm/wwze3iOM979djp3XKpTzZAfF0fK3gYq1iYBFHtBQtTGAeBAdOkFGZC
zH/1jqMX2kI1ZBebGqZDgu3scyjPTKk4EmVhTcQ1Ge8rwq5YqGp65AgLYy/MjAPrBHGOGBxJna9O
MB7pswL3I+cZEtSSLl6YwhqZCZOkJ+ySujBOaoF1lggrpT25KgvhNSEkRrgtR3yX5C/hwKQ7F+w4
wpZZCoNmJayauTBtRsK+2fq2PjeKaq9smm+lV1so5WDhuMSgh76cMfuSjK7UyS0Fh3on1jnwjh5m
np4UpX1VJDNmhKu3rnYWEB9FDdOH7iES2LuuMJaqxYoGpIfSrzJonyxilIBlSycuIe7caAaeIFxR
ekkpvhUhdiLzPSL8fRAp8EjhyIMXyfDElR9TvM7/geqvZ7OfEcbTf35rkkT6mlzHP9pNTr/8uJsU
uDTaUgK7K0+9p8eaEy4mhFqGRfVSQNMed5MoGDTwDo7+iFO7F42hfoWNg14W4D5+alpg99HsT04I
3m32StVSecWVLWQSovLFRM7rPRONZUpKDFvq5Duk5nQQ37VgyfbzxhsD7aijHX3qynV3AUYmBvhU
WxzCOjCxStQVewEi9nMzLYObprNJjK2z/VyW2htku0BYwBvuyXEV3GhjkS941njYBCgBYIKO9/vK
ifqKuKVMn3cK7ZAyaIN9cOv+nDCpfoetA80I3hIhSObHsCIHqMu0Ayo/0cGgANUucarMB4gU+3rQ
XGjKeALwXJ1baY9QnF0SfMsWGQQF32wY96O8ST97Cc+uJtzaOrbtrFNJG5us3ER33faYuxXh8raE
3xu2V3fSCA84giMQ/ZoAv9FF38mEV3yYbOOlcJAPugxdQbjKMxferCac5hGFnhlV6hvXHefIjOQL
X8aX3gqHOiYE5q7Jta7hX2dducRCKXbjI37mBL4XLQ+Do3/WAeC3B4K1iiB0v1VK068MIe0wZOL1
hMogKt36wBBKEMI5pGWnoj7wTaKDjJRegZVU9rIWkpLGz7+mBKETpOZa5yMxuziOXdC/veiDdXJU
HZWt5QsL+1dPKFigctERStVwJYUWDqYoLSipASAeRzTIBh/xpodO7LQpRZhEz+klgS62mmjXNt1x
aQnumuSOu01IdG7A5Ic4HD+DoLTJgtdWCHJbKxhuWdb/2Qz89QedxY6P/D1vuhu/Iq80EPy3oQe2
m/K+St4DpickW//sBDd2gjdZQ2j7cHbrBVm6eep13pRm7TTX9S0THNvqxw2g+JX7rZ/9AWQCLXV2
VTTdp2r5/aQmwkLoslMnB/eIGYhz8P3e741Cuui1i90g52RdoTz/S5MaJf3nZ2SUsBTP6MDiSXoZ
FoJOEXrimEYcVcELTh0fQOPR4qHjXivoUkS73SZX50ImfQc79LrBHoYD0K+H5nraqMPe1FRX4dxY
M5symmijd2mhgV70xJNP55wMkpTJYLNrDoMSO4HRHE5dc7yykGdomUd2e5UmhHmLfjkFaXnmRa33
p9Xb1OCfNMa9kK1brRE9beXRTpvH51NfXNcd+N6VCAeZ2uGN36gpqUCPrW+KkquHtjfbIG0R+7Z9
WdPAJqNsanTHJZJWzVKim6nJPbABWT32t/OQoLTZ1Nt2A62iZZ3o5pyeIgzgIDi2coLMGMujVzrJ
AlhgSgVGnal93BhSABjDpw/na6Xx9QedYlF33pm8F44hEYP7YLlohlwHNPsDk0UXkYz+xGGhJ7rx
6RVzRZXa6nVWpjEFQeGkCHrD/7phouiitto3+vjLo4cigNi1VynmcJUVUvVNzYpreaT0O4tynZ6I
9WiSiMah6RlNp0My9uCN6AzJOcEj/4TvlqTFRa1CQMpNNLAB8NAqV+OrR7ZbG4JBBM9sfvceMuwD
2JUhxpO2UU99M9Wko/oxuL6roz45xPYFnsIw/Gj/ZWa92HST41iku20mufmla8dRuNu8FlKfGVZ9
OCJwOxTR9Jwle/xfT2Lp5dK+JDPu2LF7lGraMH89lF4qdP08irXowMoAEsyUIoL+3lSDi9fdh89J
8qWmF1ctQosjo9Ds3bps6yVrV3XZS12wCpTAIkgjDPNF5EjjuVlF7n4S8Af0PHO4lN2uWvUUF87D
rk4Pk8RwL+SMZPJQsgieLHsWURWS1Az7b4sNplDPoqyMT3qgIlcaG4dvcZORXyOPpGEHLELZiTp0
EqYaIvhWaWdLl1li9h+bVEWjCS2Ozb8dtp0/MxMp3GklOdulnXJalv2fjwHmVu1YM9Nu4sVICW/B
JqrZn4LLfT85iV33KiJmnYYHChys+JnVLHrsR3tmaQa7RZncNn3Xz01HI3SlJXkx1B1UQnGz0FKY
hammOHM91fuLF5nkTehJZ27gTSHkf1e3rqL385msi4MRkcbNPw27zYZdADB85uVxvdG1Y6PVnjgh
itapa5dYcjPbaNnlCmHts7oujdXbrTrUv6cgV4HX/Lt6dWiCqUo0HaKl32rY1UVoLS3P+848teqL
TJoXMk9cBo33h807dgdEUbXx5dS4y3TDW2hmPfyocYfqevhajwnsStG409xYXpljt5Ow/VxkvYg9
7uIl8TndSa2gQX3SwCuLoodlEQGguG/guXpR0pfdooGnBGl27PXN8S818DIkLii6rHD50MWjxyjP
gkI6fauLF+mhO7OttjxQTbRaCUFbnCGYqerIvbhv7I1jMteCViqKs7uqMR4hI9T3tRbkKUq9qUis
DkruL18kWalAe+rrqsrTE5FclSrq6j6ziqnbWAdW1S0ZtlNYFaFm4UoEVdVpq18qtWrs3MdQkeR0
mqUhGcLtcPSL4VNhl5I8fcmyev165hS+n3LmvRY1Ba5/2d/lTDXAY46eZEwFKMZWj/lSJC3rbKJY
7cwFfCwCai2SpTSQTjec+5Tz++goksHDZqaSIPWJwr+/mEKivKxxzjkXk3hDJpThNOlRc58FhRUz
WWW9VZ5KZdOyiOABPcmj8NB0bBmvdqO3NPMXzjAE4RJ2FOEkOSdPo55RXQrGo7L0YDPVdp9FaOc1
zTiKmgqk6gxZf2jtSQ7I2JkfuIO0p5O01l5GThc4N8NQDWQt/N86Lt21ShfX9fVyOgadNrfi+FM1
cb1unFIWEd/9iIm/vsh+74fu6y2vX+juyPQXVSZB5J9EYk8UTdPbmt7zW1eJr2tqIN9vyXAlYRWG
AjEj9C/jLPXu/p3QnA+iPQiMWYajwtca87IxPj8agbc/3Hoo3/6Zt97643Hy9UiC3xgAxUR9Qrdh
/Tk5pD4ZBwxEMlUyYRefvjiOMuLvahxERObzauNvjANWUiqMGJqeD4DAshIU/jhA728AXoJ7f2MA
DEoROjTc9R+aOuaTG0EmaE04dp21TOAd3QF38gXe8HZzgfFBVpCETaEcTz66QjEZKihigfUzsvZa
vL8RWD+byFk2J+lfmQ3ND/QWqYzTWpy+Xt4DMumxmDDu5oo1b/UdDcRDpOB2d8IdIIPH4dlDgMpV
VkhjYcacvt7rnUA9b9sR0IF0E0rOJ3z2LFi2rSHavVsX390tsJ4NxHq+3QgwG1C+UzWkvK89C+Qy
CD6wRmbP+mF4d9MiGwTsV+s7dIs5wYA/JWLphbNr805gAGRabiyO725rdLcgPC/R/8aSCPcKFZsg
7jz76MSJEuet3z0E61d6R/Pg3Qhs/cfXP9BfxToOm+EHDwF3v47aRKCE+Hp3D8HdbPA33ArofvDL
O3fb4Gd3hKN8ILiW1Ky7cbh77N7bHTE11rebFjkwcVxS1BdLI6pPITriv/Wt8A5nhUmAtV6wtpoQ
TWDKhiNu9s1ZgSMjHAWE0nxv+nqnS6PzN4yAeOTRXL4YAAetmPGwN1jvR9/bQzAByrZ+CJDEQTK6
2wc/OzSzNCJVJuNEiEF4pXc1AvcqxO1GwEDITUYrrKQX94AmSHAmTNvpa70TfVcjQMAMAqDt94cc
lk2SkVkTpq9nAwG3k8QHzcL4dv/993YriIEQENJtbwVmPdPGQ7/+i79cGjktQCBF1DB9/bsWhp/X
cvxgo/jsAhtVRINFkQVhMi08WxI0A0MrFbT1PbAe7J96Gn7ihx4qssjp4u9TLTa4rV4r2f7oB+4L
kS+/f1eEFA4PhCtPfk5UZtcvva5Giv//1/X3JEgXkAVRq9XTjLfxzfsZcHqZu1+/+3wvX/nJa91/
qPt/3A1uy+vyxh+mbwx37/L4OqGYe97c+EF9m//PfxfN7bgpvXkoCzy+p//8jyfveOMhePMlrm9Q
9rz+CrhWmFS2fQX+evX4qjSSD7EudG77Envj9bfr+P6tir/ww1Fx20u/Knx6KNVve/W/iNjd0G39
zt/2J4T7W77Cf8X19R+fuYHz6ye3J9tGYStgX7btCL2ZNbnlu/8JmPWWr/A20Wzbi1+njP5ZVl3f
D/OGe00gKre//h9HTE1ZdX+tjeuzJm57/bPb+jr2m/i2ub/WxvXZZW17/bfjsbYcnDfhAlte+224
0bYXR8SZv3bHsIvZdsR/xlK55dtfxn98LDOvvK1e82yyG9n2M7B8F02QNE+lro8FuL/h+n9pFHhz
jF7bZjycyF5uPu77s6/92tONlfiJm/j2uvzX/wIAAP//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0.02601</cdr:x>
      <cdr:y>0.0764</cdr:y>
    </cdr:from>
    <cdr:to>
      <cdr:x>0.07653</cdr:x>
      <cdr:y>0.16464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87570348-929D-9069-04B8-8046BBF3300F}"/>
            </a:ext>
          </a:extLst>
        </cdr:cNvPr>
        <cdr:cNvGrpSpPr/>
      </cdr:nvGrpSpPr>
      <cdr:grpSpPr>
        <a:xfrm xmlns:a="http://schemas.openxmlformats.org/drawingml/2006/main">
          <a:off x="313692" y="382320"/>
          <a:ext cx="609295" cy="441569"/>
          <a:chOff x="11473314" y="3542096"/>
          <a:chExt cx="616017" cy="433137"/>
        </a:xfrm>
      </cdr:grpSpPr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0F83004-5310-187B-DEA3-5D00AC03CC0F}"/>
              </a:ext>
            </a:extLst>
          </cdr:cNvPr>
          <cdr:cNvSpPr txBox="1"/>
        </cdr:nvSpPr>
        <cdr:spPr>
          <a:xfrm xmlns:a="http://schemas.openxmlformats.org/drawingml/2006/main">
            <a:off x="11473314" y="3542096"/>
            <a:ext cx="616017" cy="43313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400" dirty="0"/>
              <a:t>85%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0.54081</cdr:y>
    </cdr:from>
    <cdr:to>
      <cdr:x>0.96944</cdr:x>
      <cdr:y>0.92301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DC79C6D-410E-B5C4-2CE5-87CB48AFDFEF}"/>
            </a:ext>
          </a:extLst>
        </cdr:cNvPr>
        <cdr:cNvSpPr/>
      </cdr:nvSpPr>
      <cdr:spPr>
        <a:xfrm xmlns:a="http://schemas.openxmlformats.org/drawingml/2006/main">
          <a:off x="67733" y="2623711"/>
          <a:ext cx="5842000" cy="1854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1000"/>
          </a:schemeClr>
        </a:solidFill>
        <a:ln xmlns:a="http://schemas.openxmlformats.org/drawingml/2006/main">
          <a:solidFill>
            <a:schemeClr val="accent5">
              <a:lumMod val="40000"/>
              <a:lumOff val="60000"/>
              <a:alpha val="1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97BF-B859-467B-B740-7C1BC7B48C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82884-F34A-4089-BAAA-34E8ACC63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26AE-387A-9AB9-2A95-86BDB792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01C6F-6D79-014B-9022-D49F0087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14E43-47D6-F7C5-14BD-F1388FA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DB39-6BC9-CC74-2EC9-CFA02B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D4683-9AD9-AB8D-D8D2-67DE054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377CC-94E5-06CB-5D8A-8182087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8A8C78-80B4-CE34-F41E-EC30979CF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" b="-20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DC004-3A26-8951-02CF-2E653F6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2A35-5E08-D9A3-0D3A-BC6F8B0A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78B3-6DEB-2362-52C0-4F6C9046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5801995-CF37-7530-3C0D-618A4C5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6130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3AC83E-82F2-E742-C55C-C7E025E7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09"/>
            <a:ext cx="10515600" cy="32813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5652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9286DF-44B8-9360-C731-565F15EF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A0FD-85F6-240F-5E4E-3F181A8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3A4C-B826-D8E2-C754-2459D24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76098-B796-CFDF-3969-B59D9F8C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CAF2DB-6742-B1E2-D155-EDD7C939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22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3" y="1201665"/>
            <a:ext cx="10515600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Crecimiento económico promedio del PIB (en %)</a:t>
            </a:r>
            <a:br>
              <a:rPr lang="es-GT" dirty="0"/>
            </a:br>
            <a:r>
              <a:rPr lang="es-GT" sz="1600" dirty="0"/>
              <a:t>Países de ALC 2011-2021</a:t>
            </a:r>
            <a:endParaRPr lang="es-GT" dirty="0"/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363E51E5-B958-1F7C-E2BF-FE8D5493E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2"/>
          <a:stretch/>
        </p:blipFill>
        <p:spPr>
          <a:xfrm>
            <a:off x="1214623" y="1866730"/>
            <a:ext cx="9373172" cy="4872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44C15-5FCB-77C9-3F6B-BA4B3523329E}"/>
              </a:ext>
            </a:extLst>
          </p:cNvPr>
          <p:cNvSpPr txBox="1"/>
          <p:nvPr/>
        </p:nvSpPr>
        <p:spPr>
          <a:xfrm>
            <a:off x="0" y="6625184"/>
            <a:ext cx="5760209" cy="22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</a:t>
            </a:r>
            <a:r>
              <a:rPr lang="es-GT" sz="9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Elaboración propia con datos del Banco Mundial</a:t>
            </a:r>
            <a:endParaRPr lang="en-US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4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3" y="1201665"/>
            <a:ext cx="10515600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Crecimiento promedio de la productividad del trabajo – </a:t>
            </a:r>
            <a:br>
              <a:rPr lang="es-GT" dirty="0"/>
            </a:br>
            <a:r>
              <a:rPr lang="es-GT" sz="1600" dirty="0"/>
              <a:t>ALC (2000-2021)</a:t>
            </a:r>
            <a:endParaRPr lang="es-G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2BD079-B80A-C537-2375-422018F22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3"/>
          <a:stretch/>
        </p:blipFill>
        <p:spPr>
          <a:xfrm>
            <a:off x="1414912" y="1949597"/>
            <a:ext cx="8181475" cy="4779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D234F-384D-DDD6-3B3F-FDCB5AC782AA}"/>
              </a:ext>
            </a:extLst>
          </p:cNvPr>
          <p:cNvSpPr txBox="1"/>
          <p:nvPr/>
        </p:nvSpPr>
        <p:spPr>
          <a:xfrm>
            <a:off x="9788893" y="3658250"/>
            <a:ext cx="2403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Factores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Informalidad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Infraestructura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Capital Humano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extranjera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" y="1095441"/>
            <a:ext cx="10515600" cy="613091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Guatemala: Población ocupada por rama de actividad económica, según sexo, ENEI 2021</a:t>
            </a: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77D4C85C-DE46-FD8E-7F9E-78BFB9106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13534"/>
              </p:ext>
            </p:extLst>
          </p:nvPr>
        </p:nvGraphicFramePr>
        <p:xfrm>
          <a:off x="-1" y="1838425"/>
          <a:ext cx="12060455" cy="500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7DFF61-A89F-1DF3-F0FF-6FF422B9AA22}"/>
              </a:ext>
            </a:extLst>
          </p:cNvPr>
          <p:cNvSpPr txBox="1"/>
          <p:nvPr/>
        </p:nvSpPr>
        <p:spPr>
          <a:xfrm>
            <a:off x="-1" y="6581001"/>
            <a:ext cx="4312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</a:t>
            </a:r>
            <a:r>
              <a:rPr lang="es-419" sz="1100" i="1" dirty="0">
                <a:latin typeface="Verdana" panose="020B0604030504040204" pitchFamily="34" charset="0"/>
                <a:ea typeface="Verdana" panose="020B0604030504040204" pitchFamily="34" charset="0"/>
              </a:rPr>
              <a:t>ón propia con datos de </a:t>
            </a:r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ENEI / INE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ABD35-B46B-EB67-ADEA-92D70EE19C21}"/>
              </a:ext>
            </a:extLst>
          </p:cNvPr>
          <p:cNvGrpSpPr/>
          <p:nvPr/>
        </p:nvGrpSpPr>
        <p:grpSpPr>
          <a:xfrm>
            <a:off x="10334808" y="4422264"/>
            <a:ext cx="1629394" cy="2158737"/>
            <a:chOff x="10818795" y="4203562"/>
            <a:chExt cx="1629394" cy="2158737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9CE8E6D1-3D55-443B-7CD6-D48AA7346255}"/>
                </a:ext>
              </a:extLst>
            </p:cNvPr>
            <p:cNvSpPr/>
            <p:nvPr/>
          </p:nvSpPr>
          <p:spPr>
            <a:xfrm>
              <a:off x="10818795" y="4203562"/>
              <a:ext cx="712270" cy="215873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103372-063D-4A39-32CB-5573534C21C0}"/>
                </a:ext>
              </a:extLst>
            </p:cNvPr>
            <p:cNvGrpSpPr/>
            <p:nvPr/>
          </p:nvGrpSpPr>
          <p:grpSpPr>
            <a:xfrm>
              <a:off x="11521995" y="4829476"/>
              <a:ext cx="926194" cy="830284"/>
              <a:chOff x="10818795" y="2971800"/>
              <a:chExt cx="914400" cy="914400"/>
            </a:xfrm>
          </p:grpSpPr>
          <p:pic>
            <p:nvPicPr>
              <p:cNvPr id="7" name="Graphic 6" descr="Postit Notes 3 outline">
                <a:extLst>
                  <a:ext uri="{FF2B5EF4-FFF2-40B4-BE49-F238E27FC236}">
                    <a16:creationId xmlns:a16="http://schemas.microsoft.com/office/drawing/2014/main" id="{42D364A4-5A19-0DED-5FBB-4BEDEB954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818795" y="29718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AAE38-7930-0DEE-DD06-0905231961CD}"/>
                  </a:ext>
                </a:extLst>
              </p:cNvPr>
              <p:cNvSpPr txBox="1"/>
              <p:nvPr/>
            </p:nvSpPr>
            <p:spPr>
              <a:xfrm>
                <a:off x="10989921" y="3176336"/>
                <a:ext cx="618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scadia Mono Light" panose="020B0609020000020004" pitchFamily="49" charset="0"/>
                    <a:ea typeface="Cascadia Mono Light" panose="020B0609020000020004" pitchFamily="49" charset="0"/>
                    <a:cs typeface="Cascadia Mono Light" panose="020B0609020000020004" pitchFamily="49" charset="0"/>
                  </a:rPr>
                  <a:t>85%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83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74" y="1302309"/>
            <a:ext cx="10515600" cy="897650"/>
          </a:xfrm>
        </p:spPr>
        <p:txBody>
          <a:bodyPr>
            <a:normAutofit fontScale="90000"/>
          </a:bodyPr>
          <a:lstStyle/>
          <a:p>
            <a:r>
              <a:rPr lang="es-ES" dirty="0"/>
              <a:t>Educación</a:t>
            </a:r>
            <a:br>
              <a:rPr lang="es-ES" dirty="0"/>
            </a:br>
            <a:r>
              <a:rPr lang="pt-BR" sz="1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Play"/>
                <a:sym typeface="Play"/>
              </a:rPr>
              <a:t>Tasa Neta de cobertura educativa</a:t>
            </a:r>
            <a:b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Play"/>
                <a:sym typeface="Play"/>
              </a:rPr>
            </a:br>
            <a:r>
              <a:rPr lang="es-ES" dirty="0"/>
              <a:t> </a:t>
            </a:r>
            <a:endParaRPr lang="es-GT" dirty="0"/>
          </a:p>
        </p:txBody>
      </p:sp>
      <p:graphicFrame>
        <p:nvGraphicFramePr>
          <p:cNvPr id="3" name="Google Shape;133;p7">
            <a:extLst>
              <a:ext uri="{FF2B5EF4-FFF2-40B4-BE49-F238E27FC236}">
                <a16:creationId xmlns:a16="http://schemas.microsoft.com/office/drawing/2014/main" id="{4701F0DA-83B5-78EE-5D76-6AF3C9298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819340"/>
              </p:ext>
            </p:extLst>
          </p:nvPr>
        </p:nvGraphicFramePr>
        <p:xfrm>
          <a:off x="1659784" y="2294352"/>
          <a:ext cx="8229583" cy="31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135;p7">
            <a:extLst>
              <a:ext uri="{FF2B5EF4-FFF2-40B4-BE49-F238E27FC236}">
                <a16:creationId xmlns:a16="http://schemas.microsoft.com/office/drawing/2014/main" id="{45C10E97-DE37-8405-271F-C950B588BB81}"/>
              </a:ext>
            </a:extLst>
          </p:cNvPr>
          <p:cNvSpPr txBox="1"/>
          <p:nvPr/>
        </p:nvSpPr>
        <p:spPr>
          <a:xfrm>
            <a:off x="1751449" y="5417214"/>
            <a:ext cx="5715165" cy="23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000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Fuente: Elaboración propia con datos de MINEDUC (2024). Anuario Estadístico. </a:t>
            </a:r>
            <a:endParaRPr sz="1000" b="0" i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945E7E97-D559-AB30-5949-8ED35BC67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379056"/>
              </p:ext>
            </p:extLst>
          </p:nvPr>
        </p:nvGraphicFramePr>
        <p:xfrm>
          <a:off x="9769247" y="4851507"/>
          <a:ext cx="2422753" cy="200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2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37" y="1166404"/>
            <a:ext cx="5784129" cy="897650"/>
          </a:xfrm>
        </p:spPr>
        <p:txBody>
          <a:bodyPr>
            <a:normAutofit fontScale="90000"/>
          </a:bodyPr>
          <a:lstStyle/>
          <a:p>
            <a:r>
              <a:rPr lang="es-ES" dirty="0"/>
              <a:t>Educación</a:t>
            </a:r>
            <a:br>
              <a:rPr lang="es-ES" dirty="0"/>
            </a:br>
            <a:r>
              <a:rPr lang="es-ES" sz="1600" b="0" dirty="0"/>
              <a:t>Nivel educativo aprobado en población de 15 años o más y relación con actividades de mayor ocupación</a:t>
            </a:r>
            <a:br>
              <a:rPr lang="pt-BR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Play"/>
                <a:sym typeface="Play"/>
              </a:rPr>
            </a:br>
            <a:r>
              <a:rPr lang="es-ES" dirty="0"/>
              <a:t> </a:t>
            </a:r>
            <a:endParaRPr lang="es-GT" dirty="0"/>
          </a:p>
        </p:txBody>
      </p:sp>
      <p:graphicFrame>
        <p:nvGraphicFramePr>
          <p:cNvPr id="5" name="Tabla 36">
            <a:extLst>
              <a:ext uri="{FF2B5EF4-FFF2-40B4-BE49-F238E27FC236}">
                <a16:creationId xmlns:a16="http://schemas.microsoft.com/office/drawing/2014/main" id="{91AD1D89-3F5E-58CB-1DF9-A1A8945F1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61230"/>
              </p:ext>
            </p:extLst>
          </p:nvPr>
        </p:nvGraphicFramePr>
        <p:xfrm>
          <a:off x="7610899" y="3456660"/>
          <a:ext cx="374709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21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ill Sans MT" panose="020B0502020104020203" pitchFamily="34" charset="0"/>
                        </a:rPr>
                        <a:t>Nivel educativo aprobado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ill Sans MT" panose="020B0502020104020203" pitchFamily="34" charset="0"/>
                        </a:rPr>
                        <a:t>Nacional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ill Sans MT" panose="020B0502020104020203" pitchFamily="34" charset="0"/>
                        </a:rPr>
                        <a:t>Urbano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ill Sans MT" panose="020B0502020104020203" pitchFamily="34" charset="0"/>
                        </a:rPr>
                        <a:t>Rural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Ninguno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20.3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Pre Primaria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Primaria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46.4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44.9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47.8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Básico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05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Diversificado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13.0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81"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Gill Sans MT" panose="020B0502020104020203" pitchFamily="34" charset="0"/>
                        </a:rPr>
                        <a:t>Superior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latin typeface="Gill Sans MT" panose="020B0502020104020203" pitchFamily="34" charset="0"/>
                        </a:rPr>
                        <a:t>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a 37">
            <a:extLst>
              <a:ext uri="{FF2B5EF4-FFF2-40B4-BE49-F238E27FC236}">
                <a16:creationId xmlns:a16="http://schemas.microsoft.com/office/drawing/2014/main" id="{8AE9D66E-B390-434A-8B32-D7FA12228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50887"/>
              </p:ext>
            </p:extLst>
          </p:nvPr>
        </p:nvGraphicFramePr>
        <p:xfrm>
          <a:off x="7652554" y="2952228"/>
          <a:ext cx="3705434" cy="496189"/>
        </p:xfrm>
        <a:graphic>
          <a:graphicData uri="http://schemas.openxmlformats.org/drawingml/2006/table">
            <a:tbl>
              <a:tblPr/>
              <a:tblGrid>
                <a:gridCol w="370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07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40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Población Ocupada de 15 años y más de edad, Nivel educativo aprobado según área geográfica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uadroTexto 7">
            <a:extLst>
              <a:ext uri="{FF2B5EF4-FFF2-40B4-BE49-F238E27FC236}">
                <a16:creationId xmlns:a16="http://schemas.microsoft.com/office/drawing/2014/main" id="{FC019305-000C-E920-239E-D17D2532C512}"/>
              </a:ext>
            </a:extLst>
          </p:cNvPr>
          <p:cNvSpPr txBox="1"/>
          <p:nvPr/>
        </p:nvSpPr>
        <p:spPr>
          <a:xfrm>
            <a:off x="7516959" y="5901930"/>
            <a:ext cx="3568806" cy="28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Elaboración propia, con datos de INE</a:t>
            </a:r>
            <a:endParaRPr lang="es-GT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C390C1-4F9A-3D08-FA7E-2E3B465021F8}"/>
              </a:ext>
            </a:extLst>
          </p:cNvPr>
          <p:cNvSpPr/>
          <p:nvPr/>
        </p:nvSpPr>
        <p:spPr>
          <a:xfrm>
            <a:off x="7652554" y="1788080"/>
            <a:ext cx="3705434" cy="985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 46% de la población </a:t>
            </a:r>
            <a:r>
              <a:rPr lang="en-US" dirty="0" err="1"/>
              <a:t>ocupada</a:t>
            </a:r>
            <a:r>
              <a:rPr lang="en-US" dirty="0"/>
              <a:t> de 15 </a:t>
            </a:r>
            <a:r>
              <a:rPr lang="en-US" dirty="0" err="1"/>
              <a:t>años</a:t>
            </a:r>
            <a:r>
              <a:rPr lang="en-US" dirty="0"/>
              <a:t> y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 </a:t>
            </a:r>
            <a:r>
              <a:rPr lang="en-US" dirty="0" err="1"/>
              <a:t>aprobado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.</a:t>
            </a:r>
          </a:p>
        </p:txBody>
      </p:sp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2BEFB2B4-8D0B-F907-525F-21A3AEA63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42023"/>
              </p:ext>
            </p:extLst>
          </p:nvPr>
        </p:nvGraphicFramePr>
        <p:xfrm>
          <a:off x="194734" y="1960929"/>
          <a:ext cx="6096000" cy="464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1107D74-35F3-90D8-1CB2-F4C9E7F6392F}"/>
              </a:ext>
            </a:extLst>
          </p:cNvPr>
          <p:cNvSpPr/>
          <p:nvPr/>
        </p:nvSpPr>
        <p:spPr>
          <a:xfrm>
            <a:off x="6096000" y="4766733"/>
            <a:ext cx="1420959" cy="1693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444"/>
            <a:ext cx="10515600" cy="613091"/>
          </a:xfrm>
        </p:spPr>
        <p:txBody>
          <a:bodyPr>
            <a:normAutofit/>
          </a:bodyPr>
          <a:lstStyle/>
          <a:p>
            <a:r>
              <a:rPr lang="es-GT" sz="27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Tasas de participación en el mercado laboral</a:t>
            </a:r>
            <a:endParaRPr lang="es-G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FA292C-7715-120E-1250-4EC65254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65915"/>
              </p:ext>
            </p:extLst>
          </p:nvPr>
        </p:nvGraphicFramePr>
        <p:xfrm>
          <a:off x="298383" y="2104619"/>
          <a:ext cx="4456497" cy="329106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814811">
                  <a:extLst>
                    <a:ext uri="{9D8B030D-6E8A-4147-A177-3AD203B41FA5}">
                      <a16:colId xmlns:a16="http://schemas.microsoft.com/office/drawing/2014/main" val="1042210104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3924164951"/>
                    </a:ext>
                  </a:extLst>
                </a:gridCol>
                <a:gridCol w="856648">
                  <a:extLst>
                    <a:ext uri="{9D8B030D-6E8A-4147-A177-3AD203B41FA5}">
                      <a16:colId xmlns:a16="http://schemas.microsoft.com/office/drawing/2014/main" val="2793597968"/>
                    </a:ext>
                  </a:extLst>
                </a:gridCol>
                <a:gridCol w="822511">
                  <a:extLst>
                    <a:ext uri="{9D8B030D-6E8A-4147-A177-3AD203B41FA5}">
                      <a16:colId xmlns:a16="http://schemas.microsoft.com/office/drawing/2014/main" val="514385520"/>
                    </a:ext>
                  </a:extLst>
                </a:gridCol>
              </a:tblGrid>
              <a:tr h="39801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b="1" kern="0">
                          <a:solidFill>
                            <a:srgbClr val="FFFFFF"/>
                          </a:solidFill>
                          <a:effectLst/>
                        </a:rPr>
                        <a:t>Tasa</a:t>
                      </a:r>
                      <a:endParaRPr lang="en-US" sz="1400" b="1" kern="10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2000" b="1" kern="0" dirty="0">
                          <a:solidFill>
                            <a:srgbClr val="FFFFFF"/>
                          </a:solidFill>
                          <a:effectLst/>
                        </a:rPr>
                        <a:t>Guatemala</a:t>
                      </a:r>
                      <a:endParaRPr lang="en-US" sz="2000" b="1" kern="100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25347"/>
                  </a:ext>
                </a:extLst>
              </a:tr>
              <a:tr h="398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14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151530"/>
                  </a:ext>
                </a:extLst>
              </a:tr>
              <a:tr h="398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Hombre</a:t>
                      </a:r>
                      <a:endParaRPr lang="en-US" sz="14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Mujer</a:t>
                      </a:r>
                      <a:endParaRPr lang="en-US" sz="14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4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775303"/>
                  </a:ext>
                </a:extLst>
              </a:tr>
              <a:tr h="583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b="1" kern="0" dirty="0">
                          <a:solidFill>
                            <a:srgbClr val="FFFFFF"/>
                          </a:solidFill>
                          <a:effectLst/>
                        </a:rPr>
                        <a:t>Tasa Global de Participación</a:t>
                      </a:r>
                      <a:endParaRPr lang="en-US" sz="1400" b="1" kern="100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85.6</a:t>
                      </a:r>
                      <a:endParaRPr lang="en-US" sz="1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43.3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63.0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3362"/>
                  </a:ext>
                </a:extLst>
              </a:tr>
              <a:tr h="398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b="1" kern="0">
                          <a:solidFill>
                            <a:srgbClr val="FFFFFF"/>
                          </a:solidFill>
                          <a:effectLst/>
                        </a:rPr>
                        <a:t>Tasa de Ocupación</a:t>
                      </a:r>
                      <a:endParaRPr lang="en-US" sz="1400" b="1" kern="10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98.2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97.1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97.8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97476"/>
                  </a:ext>
                </a:extLst>
              </a:tr>
              <a:tr h="398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400" b="1" kern="0">
                          <a:solidFill>
                            <a:srgbClr val="FFFFFF"/>
                          </a:solidFill>
                          <a:effectLst/>
                        </a:rPr>
                        <a:t>Tasa de Desempleo</a:t>
                      </a:r>
                      <a:endParaRPr lang="en-US" sz="1400" b="1" kern="10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1.8</a:t>
                      </a:r>
                      <a:endParaRPr lang="en-US" sz="1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2.9</a:t>
                      </a:r>
                      <a:endParaRPr lang="en-US" sz="18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2.2</a:t>
                      </a:r>
                      <a:endParaRPr lang="en-US" sz="1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523" marR="126914" marT="126914" marB="126914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87829"/>
                  </a:ext>
                </a:extLst>
              </a:tr>
            </a:tbl>
          </a:graphicData>
        </a:graphic>
      </p:graphicFrame>
      <p:pic>
        <p:nvPicPr>
          <p:cNvPr id="5" name="Imagem 2">
            <a:extLst>
              <a:ext uri="{FF2B5EF4-FFF2-40B4-BE49-F238E27FC236}">
                <a16:creationId xmlns:a16="http://schemas.microsoft.com/office/drawing/2014/main" id="{8B8827D3-0315-C8A1-B446-B293E7CA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83" y="2091219"/>
            <a:ext cx="7068813" cy="4412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84ABC-2999-1E94-446F-32A459B4029C}"/>
              </a:ext>
            </a:extLst>
          </p:cNvPr>
          <p:cNvSpPr txBox="1"/>
          <p:nvPr/>
        </p:nvSpPr>
        <p:spPr>
          <a:xfrm>
            <a:off x="-1" y="6581001"/>
            <a:ext cx="4312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</a:t>
            </a:r>
            <a:r>
              <a:rPr lang="es-419" sz="1100" i="1" dirty="0">
                <a:latin typeface="Verdana" panose="020B0604030504040204" pitchFamily="34" charset="0"/>
                <a:ea typeface="Verdana" panose="020B0604030504040204" pitchFamily="34" charset="0"/>
              </a:rPr>
              <a:t>ón propia con datos de </a:t>
            </a:r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ENEI / INE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3" y="1201665"/>
            <a:ext cx="10515600" cy="492381"/>
          </a:xfrm>
        </p:spPr>
        <p:txBody>
          <a:bodyPr>
            <a:normAutofit fontScale="90000"/>
          </a:bodyPr>
          <a:lstStyle/>
          <a:p>
            <a:r>
              <a:rPr lang="es-GT" dirty="0"/>
              <a:t>Tasa de desempleo abierto (2011-2021)</a:t>
            </a:r>
            <a:br>
              <a:rPr lang="es-GT" dirty="0"/>
            </a:br>
            <a:endParaRPr lang="es-G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0662F8-80C8-79BE-FE9C-1C47B3912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7"/>
          <a:stretch/>
        </p:blipFill>
        <p:spPr>
          <a:xfrm>
            <a:off x="1316657" y="1458998"/>
            <a:ext cx="9048147" cy="5038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E58780-A861-1EAD-0BD6-12170CC935EF}"/>
              </a:ext>
            </a:extLst>
          </p:cNvPr>
          <p:cNvSpPr txBox="1"/>
          <p:nvPr/>
        </p:nvSpPr>
        <p:spPr>
          <a:xfrm>
            <a:off x="-1" y="6581001"/>
            <a:ext cx="4312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</a:t>
            </a:r>
            <a:r>
              <a:rPr lang="es-419" sz="1100" i="1" dirty="0">
                <a:latin typeface="Verdana" panose="020B0604030504040204" pitchFamily="34" charset="0"/>
                <a:ea typeface="Verdana" panose="020B0604030504040204" pitchFamily="34" charset="0"/>
              </a:rPr>
              <a:t>ón propia con datos de </a:t>
            </a:r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ENEI / INE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3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3" y="1201665"/>
            <a:ext cx="10515600" cy="492381"/>
          </a:xfrm>
        </p:spPr>
        <p:txBody>
          <a:bodyPr>
            <a:normAutofit fontScale="90000"/>
          </a:bodyPr>
          <a:lstStyle/>
          <a:p>
            <a:r>
              <a:rPr lang="es-GT" dirty="0"/>
              <a:t>Tasa de afiliación al IGSS de la población ocupada (2011-2021)</a:t>
            </a:r>
            <a:br>
              <a:rPr lang="es-GT" dirty="0"/>
            </a:br>
            <a:endParaRPr lang="es-G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06FA45-A924-80F0-335A-CB77D94A9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3"/>
          <a:stretch/>
        </p:blipFill>
        <p:spPr>
          <a:xfrm>
            <a:off x="1192061" y="1447855"/>
            <a:ext cx="9519478" cy="5106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BF33C-245F-8C03-1C1C-DFF3D272EA01}"/>
              </a:ext>
            </a:extLst>
          </p:cNvPr>
          <p:cNvSpPr txBox="1"/>
          <p:nvPr/>
        </p:nvSpPr>
        <p:spPr>
          <a:xfrm>
            <a:off x="-1" y="6581001"/>
            <a:ext cx="4312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</a:t>
            </a:r>
            <a:r>
              <a:rPr lang="es-419" sz="1100" i="1" dirty="0">
                <a:latin typeface="Verdana" panose="020B0604030504040204" pitchFamily="34" charset="0"/>
                <a:ea typeface="Verdana" panose="020B0604030504040204" pitchFamily="34" charset="0"/>
              </a:rPr>
              <a:t>ón propia con datos de </a:t>
            </a:r>
            <a:r>
              <a:rPr lang="es-419" sz="11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ENEI / INE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9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7" y="1066912"/>
            <a:ext cx="10515600" cy="492381"/>
          </a:xfrm>
        </p:spPr>
        <p:txBody>
          <a:bodyPr>
            <a:normAutofit/>
          </a:bodyPr>
          <a:lstStyle/>
          <a:p>
            <a:r>
              <a:rPr lang="es-GT" dirty="0"/>
              <a:t>Tasa de informalidad según PIB per cápita (PPP) - ALC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9C09621F-2BF1-7EB5-2F2B-A44EE499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33" y="1559294"/>
            <a:ext cx="9247203" cy="4928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7E2CD-009A-01FB-2E4A-A9FBC1DFB4B3}"/>
              </a:ext>
            </a:extLst>
          </p:cNvPr>
          <p:cNvSpPr txBox="1"/>
          <p:nvPr/>
        </p:nvSpPr>
        <p:spPr>
          <a:xfrm>
            <a:off x="1345533" y="6487428"/>
            <a:ext cx="60976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ILOSTAT (informalidad); Banco Mundial (PIB per cápita).</a:t>
            </a:r>
            <a:endParaRPr lang="en-US" sz="1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2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2154904" cy="492381"/>
          </a:xfrm>
        </p:spPr>
        <p:txBody>
          <a:bodyPr>
            <a:noAutofit/>
          </a:bodyPr>
          <a:lstStyle/>
          <a:p>
            <a:r>
              <a:rPr lang="es-GT" sz="1800" dirty="0"/>
              <a:t>Índice de Mejores Trabajos del BID,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0950F-34C9-FCE4-2770-D0458C53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1812285"/>
            <a:ext cx="4772691" cy="2457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E8F60-7D6C-599E-4666-9C9CB1E3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91" y="1812285"/>
            <a:ext cx="6835530" cy="323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F8615-605D-5438-6465-DE426613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7" y="3942900"/>
            <a:ext cx="723969" cy="327178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03365E2-A683-D130-42B0-3BF9DBBAB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52838"/>
              </p:ext>
            </p:extLst>
          </p:nvPr>
        </p:nvGraphicFramePr>
        <p:xfrm>
          <a:off x="508000" y="5132585"/>
          <a:ext cx="10871200" cy="158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306715515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8097734"/>
                    </a:ext>
                  </a:extLst>
                </a:gridCol>
              </a:tblGrid>
              <a:tr h="27761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Cantidad</a:t>
                      </a:r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del </a:t>
                      </a:r>
                      <a:r>
                        <a:rPr lang="en-US" sz="105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Empleo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Calidad del </a:t>
                      </a:r>
                      <a:r>
                        <a:rPr lang="en-US" sz="105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Empleo</a:t>
                      </a:r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02672"/>
                  </a:ext>
                </a:extLst>
              </a:tr>
              <a:tr h="1012522">
                <a:tc>
                  <a:txBody>
                    <a:bodyPr/>
                    <a:lstStyle/>
                    <a:p>
                      <a:r>
                        <a:rPr lang="es-ES" sz="10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Participación laboral:</a:t>
                      </a:r>
                    </a:p>
                    <a:p>
                      <a:r>
                        <a:rPr lang="es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Calculada dividiendo el número de personas en la población en edad de trabajar que participan activamente en la fuerza de trabajo -en un puesto de trabajo, o desempleado y en búsqueda corta de empleo-, entre la población total en edad de trabajar.</a:t>
                      </a:r>
                    </a:p>
                    <a:p>
                      <a:endParaRPr lang="es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0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Ocupación efectiva: </a:t>
                      </a:r>
                      <a:r>
                        <a:rPr lang="es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Calculada dividiendo el número de personas ocupadas entre el número total de personas en la población en edad de trabajar.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Formalidad: </a:t>
                      </a:r>
                    </a:p>
                    <a:p>
                      <a:r>
                        <a:rPr lang="es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Calculada dividiendo el número de empleos formales entre el tamaño de la población en edad de trabajar.</a:t>
                      </a:r>
                    </a:p>
                    <a:p>
                      <a:endParaRPr lang="es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0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Salarios suficientes: </a:t>
                      </a:r>
                      <a:r>
                        <a:rPr lang="es-ES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Número de puestos de trabajo con salarios que permiten un nivel de consumo básico entre el tamaño de la población en edad de trabajar.</a:t>
                      </a: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17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B547B39-C41C-EDDC-FE33-1C10D6028D39}"/>
              </a:ext>
            </a:extLst>
          </p:cNvPr>
          <p:cNvSpPr txBox="1"/>
          <p:nvPr/>
        </p:nvSpPr>
        <p:spPr>
          <a:xfrm>
            <a:off x="251492" y="4267223"/>
            <a:ext cx="61595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dirty="0">
                <a:latin typeface="Verdana" panose="020B0604030504040204" pitchFamily="34" charset="0"/>
                <a:ea typeface="Verdana" panose="020B0604030504040204" pitchFamily="34" charset="0"/>
              </a:rPr>
              <a:t>Nota: El PIB per cápita es el tamaño de la circunferencia de cada país</a:t>
            </a:r>
            <a:endParaRPr lang="en-US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E9C7C1E-FCB3-3261-1585-FEFF0D1E4CFF}"/>
              </a:ext>
            </a:extLst>
          </p:cNvPr>
          <p:cNvSpPr/>
          <p:nvPr/>
        </p:nvSpPr>
        <p:spPr>
          <a:xfrm>
            <a:off x="5359400" y="4656667"/>
            <a:ext cx="533400" cy="134934"/>
          </a:xfrm>
          <a:prstGeom prst="actionButtonBlank">
            <a:avLst/>
          </a:prstGeom>
          <a:solidFill>
            <a:schemeClr val="accent4">
              <a:lumMod val="60000"/>
              <a:lumOff val="40000"/>
              <a:alpha val="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4A4CFC-B7BF-98CF-1ED2-42934734459E}"/>
              </a:ext>
            </a:extLst>
          </p:cNvPr>
          <p:cNvSpPr/>
          <p:nvPr/>
        </p:nvSpPr>
        <p:spPr>
          <a:xfrm>
            <a:off x="7459133" y="4664998"/>
            <a:ext cx="1185334" cy="126603"/>
          </a:xfrm>
          <a:prstGeom prst="actionButtonBlank">
            <a:avLst/>
          </a:prstGeom>
          <a:solidFill>
            <a:schemeClr val="accent4">
              <a:lumMod val="60000"/>
              <a:lumOff val="40000"/>
              <a:alpha val="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lank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FD7845-8AC6-A12E-B284-4F8F0245D3DE}"/>
              </a:ext>
            </a:extLst>
          </p:cNvPr>
          <p:cNvSpPr/>
          <p:nvPr/>
        </p:nvSpPr>
        <p:spPr>
          <a:xfrm>
            <a:off x="10193866" y="4791624"/>
            <a:ext cx="1185334" cy="126603"/>
          </a:xfrm>
          <a:prstGeom prst="actionButtonBlank">
            <a:avLst/>
          </a:prstGeom>
          <a:solidFill>
            <a:schemeClr val="accent4">
              <a:lumMod val="60000"/>
              <a:lumOff val="40000"/>
              <a:alpha val="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913934"/>
            <a:ext cx="10515600" cy="613091"/>
          </a:xfrm>
        </p:spPr>
        <p:txBody>
          <a:bodyPr/>
          <a:lstStyle/>
          <a:p>
            <a:r>
              <a:rPr lang="es-GT" dirty="0"/>
              <a:t>Contenido de la presentación _ Sector Económico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C6A2EF-02B2-1C06-4FB6-4BFC76CE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426463"/>
            <a:ext cx="11259207" cy="3281363"/>
          </a:xfrm>
        </p:spPr>
        <p:txBody>
          <a:bodyPr>
            <a:normAutofit/>
          </a:bodyPr>
          <a:lstStyle/>
          <a:p>
            <a:r>
              <a:rPr lang="es-GT" sz="3200" dirty="0"/>
              <a:t>Contexto de Guatemala</a:t>
            </a:r>
          </a:p>
          <a:p>
            <a:pPr lvl="1"/>
            <a:r>
              <a:rPr lang="es-GT" sz="3200" dirty="0"/>
              <a:t>Indicadores macroeconómicos</a:t>
            </a:r>
          </a:p>
          <a:p>
            <a:pPr lvl="1"/>
            <a:r>
              <a:rPr lang="es-GT" sz="3200" dirty="0"/>
              <a:t>Mercado laboral en Guatemala</a:t>
            </a:r>
          </a:p>
          <a:p>
            <a:r>
              <a:rPr lang="es-GT" sz="3200" dirty="0"/>
              <a:t>Política General de Gobierno y prioridades sociales</a:t>
            </a:r>
          </a:p>
          <a:p>
            <a:r>
              <a:rPr lang="es-GT" sz="3200" dirty="0"/>
              <a:t>Reflexiones finales</a:t>
            </a:r>
          </a:p>
          <a:p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116976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6" y="1066912"/>
            <a:ext cx="11156085" cy="492381"/>
          </a:xfrm>
        </p:spPr>
        <p:txBody>
          <a:bodyPr>
            <a:noAutofit/>
          </a:bodyPr>
          <a:lstStyle/>
          <a:p>
            <a:r>
              <a:rPr lang="es-GT" sz="1800" dirty="0"/>
              <a:t>Brecha de participación en el mercado laboral (hombres y mujeres, en %, mundo)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7845E71F-1D00-7483-C6DE-47BB3039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81"/>
          <a:stretch/>
        </p:blipFill>
        <p:spPr>
          <a:xfrm>
            <a:off x="705048" y="1559293"/>
            <a:ext cx="10141419" cy="5251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29DD2C-5560-1F10-D9B2-F0344ED4FC49}"/>
              </a:ext>
            </a:extLst>
          </p:cNvPr>
          <p:cNvSpPr txBox="1"/>
          <p:nvPr/>
        </p:nvSpPr>
        <p:spPr>
          <a:xfrm>
            <a:off x="9273939" y="6534211"/>
            <a:ext cx="1946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ILOSTAT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2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1861134" cy="492381"/>
          </a:xfrm>
        </p:spPr>
        <p:txBody>
          <a:bodyPr>
            <a:noAutofit/>
          </a:bodyPr>
          <a:lstStyle/>
          <a:p>
            <a:r>
              <a:rPr lang="es-GT" sz="1800" dirty="0"/>
              <a:t>Ingreso promedio de la ocupación principal por sexo – Guatemala (2011-2021) en GTQ: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69A05836-48BB-679C-3426-5B3A8387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8"/>
          <a:stretch/>
        </p:blipFill>
        <p:spPr>
          <a:xfrm>
            <a:off x="1236928" y="1568919"/>
            <a:ext cx="9718144" cy="5225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C00C3-5759-8632-3499-82925202264D}"/>
              </a:ext>
            </a:extLst>
          </p:cNvPr>
          <p:cNvSpPr txBox="1"/>
          <p:nvPr/>
        </p:nvSpPr>
        <p:spPr>
          <a:xfrm>
            <a:off x="9196937" y="6517185"/>
            <a:ext cx="1946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ENEI / INE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6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1861134" cy="492381"/>
          </a:xfrm>
        </p:spPr>
        <p:txBody>
          <a:bodyPr>
            <a:noAutofit/>
          </a:bodyPr>
          <a:lstStyle/>
          <a:p>
            <a:r>
              <a:rPr lang="es-GT" sz="1800" dirty="0"/>
              <a:t>Afiliación al IGSS por grupo étnico – Guatemala (2011-2021)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5E7F81-36F5-8CAD-19FC-F6BDA9F48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7" b="-960"/>
          <a:stretch/>
        </p:blipFill>
        <p:spPr>
          <a:xfrm>
            <a:off x="1327685" y="1477478"/>
            <a:ext cx="9375607" cy="529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D85B1-ECE9-7131-8565-DD670D7E5202}"/>
              </a:ext>
            </a:extLst>
          </p:cNvPr>
          <p:cNvSpPr txBox="1"/>
          <p:nvPr/>
        </p:nvSpPr>
        <p:spPr>
          <a:xfrm>
            <a:off x="8917605" y="6420932"/>
            <a:ext cx="1946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ENEI / INE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2154904" cy="492381"/>
          </a:xfrm>
        </p:spPr>
        <p:txBody>
          <a:bodyPr>
            <a:noAutofit/>
          </a:bodyPr>
          <a:lstStyle/>
          <a:p>
            <a:r>
              <a:rPr lang="es-GT" sz="1800" dirty="0"/>
              <a:t>Ninis (ni estudian, ni participan en el mercado laboral) 15-25 años, según sexo (2011-2021)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E6045073-F994-B7DB-7081-82EB84DDE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/>
          <a:stretch/>
        </p:blipFill>
        <p:spPr>
          <a:xfrm>
            <a:off x="1177491" y="1568919"/>
            <a:ext cx="9479264" cy="5289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B4D3F-5B82-BEFF-B36C-F99994E0CF2C}"/>
              </a:ext>
            </a:extLst>
          </p:cNvPr>
          <p:cNvSpPr txBox="1"/>
          <p:nvPr/>
        </p:nvSpPr>
        <p:spPr>
          <a:xfrm>
            <a:off x="8898354" y="6581001"/>
            <a:ext cx="1946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ENEI / INE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3348100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Proyecciones 2020 - 2050</a:t>
            </a:r>
          </a:p>
        </p:txBody>
      </p:sp>
    </p:spTree>
    <p:extLst>
      <p:ext uri="{BB962C8B-B14F-4D97-AF65-F5344CB8AC3E}">
        <p14:creationId xmlns:p14="http://schemas.microsoft.com/office/powerpoint/2010/main" val="225818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1374921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Proyecciones 2020 - 2050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AA9B3-F212-7EFA-4A2D-47D42EBB0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881"/>
            <a:ext cx="4090701" cy="255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D8A70-5AC4-C154-31D4-BE97749F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63" y="2721817"/>
            <a:ext cx="4312937" cy="26922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D38FB0F0-E218-6930-8C4F-6F3FEA80D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343933"/>
              </p:ext>
            </p:extLst>
          </p:nvPr>
        </p:nvGraphicFramePr>
        <p:xfrm>
          <a:off x="4250762" y="2365783"/>
          <a:ext cx="3468239" cy="304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8B78D4-4C5B-FB3C-7A5D-75F52E1A11EA}"/>
              </a:ext>
            </a:extLst>
          </p:cNvPr>
          <p:cNvSpPr/>
          <p:nvPr/>
        </p:nvSpPr>
        <p:spPr>
          <a:xfrm>
            <a:off x="5469950" y="5156805"/>
            <a:ext cx="563297" cy="153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Hombres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58656-9802-FAEC-5054-8773A86F51A5}"/>
              </a:ext>
            </a:extLst>
          </p:cNvPr>
          <p:cNvSpPr/>
          <p:nvPr/>
        </p:nvSpPr>
        <p:spPr>
          <a:xfrm>
            <a:off x="6171526" y="5156805"/>
            <a:ext cx="563297" cy="153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Mujeres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7FF22-D2E5-7E90-0CA1-FD599E07B976}"/>
              </a:ext>
            </a:extLst>
          </p:cNvPr>
          <p:cNvSpPr txBox="1"/>
          <p:nvPr/>
        </p:nvSpPr>
        <p:spPr>
          <a:xfrm>
            <a:off x="10125777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" y="3601654"/>
            <a:ext cx="12154904" cy="492381"/>
          </a:xfrm>
        </p:spPr>
        <p:txBody>
          <a:bodyPr>
            <a:noAutofit/>
          </a:bodyPr>
          <a:lstStyle/>
          <a:p>
            <a:pPr algn="ctr"/>
            <a:r>
              <a:rPr lang="es-GT" dirty="0"/>
              <a:t>¿Cómo aprovechamos nuestro bono demográfico?</a:t>
            </a:r>
            <a:br>
              <a:rPr lang="es-GT" dirty="0"/>
            </a:br>
            <a:r>
              <a:rPr lang="es-GT" dirty="0"/>
              <a:t> Y </a:t>
            </a:r>
            <a:br>
              <a:rPr lang="es-GT" dirty="0"/>
            </a:br>
            <a:r>
              <a:rPr lang="es-GT" dirty="0"/>
              <a:t>¿Qué impacto puede tener a futuro?</a:t>
            </a:r>
          </a:p>
        </p:txBody>
      </p:sp>
    </p:spTree>
    <p:extLst>
      <p:ext uri="{BB962C8B-B14F-4D97-AF65-F5344CB8AC3E}">
        <p14:creationId xmlns:p14="http://schemas.microsoft.com/office/powerpoint/2010/main" val="366440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1374921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Distribución de los trabajadores hombres ocupados por años de edad, Guatemala (2019 – 2050)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1E3623B6-2D21-2CAB-B5C6-37B0E4FE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3"/>
          <a:stretch/>
        </p:blipFill>
        <p:spPr>
          <a:xfrm>
            <a:off x="1494055" y="1973180"/>
            <a:ext cx="8631722" cy="4794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86DC4-26AE-5FBC-23F8-14F905F24E90}"/>
              </a:ext>
            </a:extLst>
          </p:cNvPr>
          <p:cNvSpPr txBox="1"/>
          <p:nvPr/>
        </p:nvSpPr>
        <p:spPr>
          <a:xfrm>
            <a:off x="10125777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1374921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Tasa de dependencia - Guatemala (2000 – 2050)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0D30144D-0C5E-67D8-FED9-55ADE265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5"/>
          <a:stretch/>
        </p:blipFill>
        <p:spPr>
          <a:xfrm>
            <a:off x="1077495" y="1867302"/>
            <a:ext cx="9423665" cy="4976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65CA31-56D8-8D1A-435D-AA4739BC3052}"/>
              </a:ext>
            </a:extLst>
          </p:cNvPr>
          <p:cNvSpPr txBox="1"/>
          <p:nvPr/>
        </p:nvSpPr>
        <p:spPr>
          <a:xfrm>
            <a:off x="10245290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1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1374921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Proyecciones del número de adultos mayores cubiertos y no cubiertos por la protección social – Guatemala (2017 – 2050)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469C43-931C-3B11-6408-617ABBC8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2"/>
          <a:stretch/>
        </p:blipFill>
        <p:spPr>
          <a:xfrm>
            <a:off x="1867301" y="2059806"/>
            <a:ext cx="8365693" cy="4701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56E3F-83A5-4560-B0A3-0DF571AFE8E2}"/>
              </a:ext>
            </a:extLst>
          </p:cNvPr>
          <p:cNvSpPr txBox="1"/>
          <p:nvPr/>
        </p:nvSpPr>
        <p:spPr>
          <a:xfrm>
            <a:off x="10125777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3" y="1201665"/>
            <a:ext cx="10515600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Principales indicadores macroeconómicos</a:t>
            </a:r>
            <a:br>
              <a:rPr lang="es-GT" dirty="0"/>
            </a:br>
            <a:endParaRPr lang="es-G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32B23D-9A6A-5C44-7092-2715BDD3E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53905"/>
              </p:ext>
            </p:extLst>
          </p:nvPr>
        </p:nvGraphicFramePr>
        <p:xfrm>
          <a:off x="1272941" y="2338813"/>
          <a:ext cx="9178448" cy="3563960"/>
        </p:xfrm>
        <a:graphic>
          <a:graphicData uri="http://schemas.openxmlformats.org/drawingml/2006/table">
            <a:tbl>
              <a:tblPr firstRow="1" firstCol="1" bandRow="1"/>
              <a:tblGrid>
                <a:gridCol w="7945077">
                  <a:extLst>
                    <a:ext uri="{9D8B030D-6E8A-4147-A177-3AD203B41FA5}">
                      <a16:colId xmlns:a16="http://schemas.microsoft.com/office/drawing/2014/main" val="598437200"/>
                    </a:ext>
                  </a:extLst>
                </a:gridCol>
                <a:gridCol w="1233371">
                  <a:extLst>
                    <a:ext uri="{9D8B030D-6E8A-4147-A177-3AD203B41FA5}">
                      <a16:colId xmlns:a16="http://schemas.microsoft.com/office/drawing/2014/main" val="2584567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s-GT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64225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 (US$ en miles de millones) 2022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92.7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56707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del PIB (%) en 2023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333602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Inflación, deflactor del PIB (%) anual</a:t>
                      </a:r>
                      <a:endParaRPr lang="es-GT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s-GT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297527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 (incluida la construcción), valor agregado (% del PIB)</a:t>
                      </a:r>
                      <a:endParaRPr lang="es-GT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8883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Exportaciones de bienes y servicios 2023 (en millones de dólares)</a:t>
                      </a: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% del PIB 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14,186</a:t>
                      </a:r>
                    </a:p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16.53%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057084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Importaciones de bienes y servicios 2023 (en millones de dólares)</a:t>
                      </a:r>
                    </a:p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% del PIB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30,320</a:t>
                      </a:r>
                    </a:p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cs typeface="Times New Roman" panose="02020603050405020304" pitchFamily="18" charset="0"/>
                        </a:rPr>
                        <a:t>33.83%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246898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Remesas personales recibidas al 2023 (US$ actuales) (millones)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19.804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28827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 extranjera directa, entradas netas (balanza de pagos, US$ a precios actuales) (millones)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3.598</a:t>
                      </a:r>
                      <a:endParaRPr lang="es-GT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1" marR="77051" marT="16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623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121D-AE1D-0136-CF4C-C134F989C4C2}"/>
              </a:ext>
            </a:extLst>
          </p:cNvPr>
          <p:cNvSpPr txBox="1"/>
          <p:nvPr/>
        </p:nvSpPr>
        <p:spPr>
          <a:xfrm>
            <a:off x="1167064" y="5535115"/>
            <a:ext cx="4469730" cy="242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10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Datos del Banco Mundial, 2021-2022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00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56E3F-83A5-4560-B0A3-0DF571AFE8E2}"/>
              </a:ext>
            </a:extLst>
          </p:cNvPr>
          <p:cNvSpPr txBox="1"/>
          <p:nvPr/>
        </p:nvSpPr>
        <p:spPr>
          <a:xfrm>
            <a:off x="10125777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E3CC774-AE75-F98D-88ED-FF6AE5F79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000" y="2998429"/>
            <a:ext cx="10515600" cy="19727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  <a:t>Una reducción del 50 % en la brecha de participación haría que el PIB anual al final del período fuera un 17 % más alto que en el escenario de referencia (donde la brecha de participación se mantiene constante).</a:t>
            </a:r>
            <a:b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000" b="0" dirty="0">
                <a:latin typeface="Verdana" panose="020B0604030504040204" pitchFamily="34" charset="0"/>
                <a:ea typeface="Verdana" panose="020B0604030504040204" pitchFamily="34" charset="0"/>
              </a:rPr>
              <a:t>Si, además a la reducción de la brecha de participación, el crecimiento de la productividad laboral salta del 0,7% en 2020 (promedio 1990-2019) al 1,5% anual em 2050, el PIB anual al final del período sería un 32 % más alto que en el escenario de referencia.</a:t>
            </a:r>
            <a:endParaRPr lang="pt-BR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2ACA48C-066F-675C-2B3D-413C8ADFA7C2}"/>
              </a:ext>
            </a:extLst>
          </p:cNvPr>
          <p:cNvSpPr txBox="1">
            <a:spLocks/>
          </p:cNvSpPr>
          <p:nvPr/>
        </p:nvSpPr>
        <p:spPr>
          <a:xfrm>
            <a:off x="308029" y="1595055"/>
            <a:ext cx="12154904" cy="4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GT" dirty="0"/>
              <a:t>Mercado Laboral en Guatemala</a:t>
            </a:r>
          </a:p>
          <a:p>
            <a:r>
              <a:rPr lang="es-GT" dirty="0"/>
              <a:t>Proyecciones 2020-2050</a:t>
            </a:r>
          </a:p>
        </p:txBody>
      </p:sp>
    </p:spTree>
    <p:extLst>
      <p:ext uri="{BB962C8B-B14F-4D97-AF65-F5344CB8AC3E}">
        <p14:creationId xmlns:p14="http://schemas.microsoft.com/office/powerpoint/2010/main" val="3711733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" y="1374921"/>
            <a:ext cx="12154904" cy="492381"/>
          </a:xfrm>
        </p:spPr>
        <p:txBody>
          <a:bodyPr>
            <a:noAutofit/>
          </a:bodyPr>
          <a:lstStyle/>
          <a:p>
            <a:r>
              <a:rPr lang="es-GT" dirty="0"/>
              <a:t>Proyecciones de crecimiento del PIB</a:t>
            </a:r>
            <a:br>
              <a:rPr lang="es-GT" dirty="0"/>
            </a:br>
            <a:r>
              <a:rPr lang="es-GT" dirty="0"/>
              <a:t>Escenario: Reducción de la brecha de participación en 50% y crecimiento de la productividad laboral para 1.5% por año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56E3F-83A5-4560-B0A3-0DF571AFE8E2}"/>
              </a:ext>
            </a:extLst>
          </p:cNvPr>
          <p:cNvSpPr txBox="1"/>
          <p:nvPr/>
        </p:nvSpPr>
        <p:spPr>
          <a:xfrm>
            <a:off x="10125777" y="6457890"/>
            <a:ext cx="194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Fuente: Elaboración propia con datos de INE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4880208F-DC61-1462-5E29-3CF5D52E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7" y="2302374"/>
            <a:ext cx="7309761" cy="4555626"/>
          </a:xfrm>
          <a:prstGeom prst="rect">
            <a:avLst/>
          </a:prstGeom>
        </p:spPr>
      </p:pic>
      <p:sp>
        <p:nvSpPr>
          <p:cNvPr id="7" name="Texto Explicativo: Linha 5">
            <a:extLst>
              <a:ext uri="{FF2B5EF4-FFF2-40B4-BE49-F238E27FC236}">
                <a16:creationId xmlns:a16="http://schemas.microsoft.com/office/drawing/2014/main" id="{DA072519-0FF7-AC70-DE66-8E647265879D}"/>
              </a:ext>
            </a:extLst>
          </p:cNvPr>
          <p:cNvSpPr/>
          <p:nvPr/>
        </p:nvSpPr>
        <p:spPr>
          <a:xfrm>
            <a:off x="8007985" y="4817825"/>
            <a:ext cx="904240" cy="502479"/>
          </a:xfrm>
          <a:prstGeom prst="borderCallout1">
            <a:avLst>
              <a:gd name="adj1" fmla="val 44945"/>
              <a:gd name="adj2" fmla="val 106484"/>
              <a:gd name="adj3" fmla="val -179584"/>
              <a:gd name="adj4" fmla="val 16707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1A8B634F-875E-E569-A59F-BCE5522DADBA}"/>
              </a:ext>
            </a:extLst>
          </p:cNvPr>
          <p:cNvSpPr txBox="1"/>
          <p:nvPr/>
        </p:nvSpPr>
        <p:spPr>
          <a:xfrm>
            <a:off x="8123262" y="4873040"/>
            <a:ext cx="765127" cy="44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+17%</a:t>
            </a:r>
          </a:p>
        </p:txBody>
      </p:sp>
      <p:sp>
        <p:nvSpPr>
          <p:cNvPr id="9" name="Texto Explicativo: Linha 3">
            <a:extLst>
              <a:ext uri="{FF2B5EF4-FFF2-40B4-BE49-F238E27FC236}">
                <a16:creationId xmlns:a16="http://schemas.microsoft.com/office/drawing/2014/main" id="{35390FC1-A5A2-0D92-7F2D-93821489F4BD}"/>
              </a:ext>
            </a:extLst>
          </p:cNvPr>
          <p:cNvSpPr/>
          <p:nvPr/>
        </p:nvSpPr>
        <p:spPr>
          <a:xfrm>
            <a:off x="8007985" y="3057620"/>
            <a:ext cx="904240" cy="502479"/>
          </a:xfrm>
          <a:prstGeom prst="borderCallout1">
            <a:avLst>
              <a:gd name="adj1" fmla="val 44945"/>
              <a:gd name="adj2" fmla="val 106484"/>
              <a:gd name="adj3" fmla="val 101471"/>
              <a:gd name="adj4" fmla="val 16707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E044CDA9-E747-A23C-9B62-765FD022B55F}"/>
              </a:ext>
            </a:extLst>
          </p:cNvPr>
          <p:cNvSpPr txBox="1"/>
          <p:nvPr/>
        </p:nvSpPr>
        <p:spPr>
          <a:xfrm>
            <a:off x="8092782" y="3116292"/>
            <a:ext cx="76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+32%</a:t>
            </a:r>
          </a:p>
        </p:txBody>
      </p:sp>
    </p:spTree>
    <p:extLst>
      <p:ext uri="{BB962C8B-B14F-4D97-AF65-F5344CB8AC3E}">
        <p14:creationId xmlns:p14="http://schemas.microsoft.com/office/powerpoint/2010/main" val="210400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" y="3677854"/>
            <a:ext cx="12154904" cy="492381"/>
          </a:xfrm>
        </p:spPr>
        <p:txBody>
          <a:bodyPr>
            <a:noAutofit/>
          </a:bodyPr>
          <a:lstStyle/>
          <a:p>
            <a:pPr algn="ctr"/>
            <a:r>
              <a:rPr lang="es-GT" dirty="0"/>
              <a:t>Aunque las remesas tienen un efecto positivo en la economía del país, no resuelven los problemas estructurales. La búsqueda de mejores oportunidades y mayores ingresos son factores que incentivan el flujo de la fuerza de trabajo joven</a:t>
            </a:r>
          </a:p>
        </p:txBody>
      </p:sp>
    </p:spTree>
    <p:extLst>
      <p:ext uri="{BB962C8B-B14F-4D97-AF65-F5344CB8AC3E}">
        <p14:creationId xmlns:p14="http://schemas.microsoft.com/office/powerpoint/2010/main" val="4253360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2154904" cy="492381"/>
          </a:xfrm>
        </p:spPr>
        <p:txBody>
          <a:bodyPr>
            <a:noAutofit/>
          </a:bodyPr>
          <a:lstStyle/>
          <a:p>
            <a:r>
              <a:rPr lang="es-GT" sz="1800" dirty="0"/>
              <a:t>Aumento exponencial de las remesas</a:t>
            </a:r>
          </a:p>
        </p:txBody>
      </p:sp>
      <p:graphicFrame>
        <p:nvGraphicFramePr>
          <p:cNvPr id="3" name="Google Shape;111;p4">
            <a:extLst>
              <a:ext uri="{FF2B5EF4-FFF2-40B4-BE49-F238E27FC236}">
                <a16:creationId xmlns:a16="http://schemas.microsoft.com/office/drawing/2014/main" id="{D8C2F956-AD13-F7EE-3A33-2BA760C4D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690731"/>
              </p:ext>
            </p:extLst>
          </p:nvPr>
        </p:nvGraphicFramePr>
        <p:xfrm>
          <a:off x="1152056" y="1657718"/>
          <a:ext cx="9887887" cy="506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113;p4">
            <a:extLst>
              <a:ext uri="{FF2B5EF4-FFF2-40B4-BE49-F238E27FC236}">
                <a16:creationId xmlns:a16="http://schemas.microsoft.com/office/drawing/2014/main" id="{DED2133D-6114-0466-5E92-0CDBEAE0B426}"/>
              </a:ext>
            </a:extLst>
          </p:cNvPr>
          <p:cNvSpPr txBox="1">
            <a:spLocks/>
          </p:cNvSpPr>
          <p:nvPr/>
        </p:nvSpPr>
        <p:spPr>
          <a:xfrm>
            <a:off x="122363" y="6410425"/>
            <a:ext cx="5973636" cy="4022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800" dirty="0"/>
              <a:t>Fuente: Banco de Guatemala.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800" dirty="0"/>
              <a:t>*Remesas hasta mayo de 2024</a:t>
            </a:r>
          </a:p>
        </p:txBody>
      </p:sp>
    </p:spTree>
    <p:extLst>
      <p:ext uri="{BB962C8B-B14F-4D97-AF65-F5344CB8AC3E}">
        <p14:creationId xmlns:p14="http://schemas.microsoft.com/office/powerpoint/2010/main" val="3746389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9E989-FDB0-AA5A-A47B-13DF72AC1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066" y="2723280"/>
            <a:ext cx="6577565" cy="340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CE55D-7E73-21ED-908C-04597A9C55C6}"/>
              </a:ext>
            </a:extLst>
          </p:cNvPr>
          <p:cNvSpPr txBox="1"/>
          <p:nvPr/>
        </p:nvSpPr>
        <p:spPr>
          <a:xfrm>
            <a:off x="578538" y="1387214"/>
            <a:ext cx="10763250" cy="1200329"/>
          </a:xfrm>
          <a:custGeom>
            <a:avLst/>
            <a:gdLst>
              <a:gd name="connsiteX0" fmla="*/ 0 w 10763250"/>
              <a:gd name="connsiteY0" fmla="*/ 0 h 1200329"/>
              <a:gd name="connsiteX1" fmla="*/ 10763250 w 10763250"/>
              <a:gd name="connsiteY1" fmla="*/ 0 h 1200329"/>
              <a:gd name="connsiteX2" fmla="*/ 10763250 w 10763250"/>
              <a:gd name="connsiteY2" fmla="*/ 1200329 h 1200329"/>
              <a:gd name="connsiteX3" fmla="*/ 0 w 10763250"/>
              <a:gd name="connsiteY3" fmla="*/ 1200329 h 1200329"/>
              <a:gd name="connsiteX4" fmla="*/ 0 w 1076325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0" h="1200329" extrusionOk="0">
                <a:moveTo>
                  <a:pt x="0" y="0"/>
                </a:moveTo>
                <a:cubicBezTo>
                  <a:pt x="2525413" y="-5264"/>
                  <a:pt x="6052059" y="84467"/>
                  <a:pt x="10763250" y="0"/>
                </a:cubicBezTo>
                <a:cubicBezTo>
                  <a:pt x="10726323" y="393021"/>
                  <a:pt x="10731207" y="1014765"/>
                  <a:pt x="10763250" y="1200329"/>
                </a:cubicBezTo>
                <a:cubicBezTo>
                  <a:pt x="6355788" y="1306649"/>
                  <a:pt x="4195646" y="1192680"/>
                  <a:pt x="0" y="1200329"/>
                </a:cubicBezTo>
                <a:cubicBezTo>
                  <a:pt x="-39762" y="727104"/>
                  <a:pt x="103026" y="16474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  <a:latin typeface="Sagona Book" panose="020B0604020202020204" pitchFamily="18" charset="0"/>
                <a:cs typeface="Arial" panose="020B0604020202020204" pitchFamily="34" charset="0"/>
              </a:rPr>
              <a:t>Las remesas no afectan las condiciones estructurales de DH, resuelven problemas coyunturales (alimentación, mejora de vivienda, compra de algunos bienes). </a:t>
            </a:r>
          </a:p>
        </p:txBody>
      </p:sp>
    </p:spTree>
    <p:extLst>
      <p:ext uri="{BB962C8B-B14F-4D97-AF65-F5344CB8AC3E}">
        <p14:creationId xmlns:p14="http://schemas.microsoft.com/office/powerpoint/2010/main" val="2130984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9CE55D-7E73-21ED-908C-04597A9C55C6}"/>
              </a:ext>
            </a:extLst>
          </p:cNvPr>
          <p:cNvSpPr txBox="1"/>
          <p:nvPr/>
        </p:nvSpPr>
        <p:spPr>
          <a:xfrm>
            <a:off x="714375" y="1161294"/>
            <a:ext cx="10763250" cy="830997"/>
          </a:xfrm>
          <a:custGeom>
            <a:avLst/>
            <a:gdLst>
              <a:gd name="connsiteX0" fmla="*/ 0 w 10763250"/>
              <a:gd name="connsiteY0" fmla="*/ 0 h 830997"/>
              <a:gd name="connsiteX1" fmla="*/ 10763250 w 10763250"/>
              <a:gd name="connsiteY1" fmla="*/ 0 h 830997"/>
              <a:gd name="connsiteX2" fmla="*/ 10763250 w 10763250"/>
              <a:gd name="connsiteY2" fmla="*/ 830997 h 830997"/>
              <a:gd name="connsiteX3" fmla="*/ 0 w 10763250"/>
              <a:gd name="connsiteY3" fmla="*/ 830997 h 830997"/>
              <a:gd name="connsiteX4" fmla="*/ 0 w 1076325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0" h="830997" extrusionOk="0">
                <a:moveTo>
                  <a:pt x="0" y="0"/>
                </a:moveTo>
                <a:cubicBezTo>
                  <a:pt x="2525413" y="-5264"/>
                  <a:pt x="6052059" y="84467"/>
                  <a:pt x="10763250" y="0"/>
                </a:cubicBezTo>
                <a:cubicBezTo>
                  <a:pt x="10792802" y="315550"/>
                  <a:pt x="10797687" y="496935"/>
                  <a:pt x="10763250" y="830997"/>
                </a:cubicBezTo>
                <a:cubicBezTo>
                  <a:pt x="6355788" y="937317"/>
                  <a:pt x="4195646" y="823348"/>
                  <a:pt x="0" y="830997"/>
                </a:cubicBezTo>
                <a:cubicBezTo>
                  <a:pt x="-73002" y="509287"/>
                  <a:pt x="-13314" y="1666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  <a:latin typeface="Sagona Book" panose="020B0604020202020204" pitchFamily="18" charset="0"/>
                <a:cs typeface="Arial" panose="020B0604020202020204" pitchFamily="34" charset="0"/>
              </a:rPr>
              <a:t>Acuerdos de movilidad laboral ordenada y circular han aumentado en toda la región LAC, Norteamérica, Sudamérica y Europa</a:t>
            </a:r>
          </a:p>
        </p:txBody>
      </p:sp>
      <p:pic>
        <p:nvPicPr>
          <p:cNvPr id="1026" name="Picture 2" descr="Las Mejores Web para Buscar un Empleo en el Extranjero">
            <a:extLst>
              <a:ext uri="{FF2B5EF4-FFF2-40B4-BE49-F238E27FC236}">
                <a16:creationId xmlns:a16="http://schemas.microsoft.com/office/drawing/2014/main" id="{B763CC85-1941-9B09-A34F-8C4021ED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19" y="2229077"/>
            <a:ext cx="2952361" cy="19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555EC-0A50-0504-72EE-898841EE03B6}"/>
              </a:ext>
            </a:extLst>
          </p:cNvPr>
          <p:cNvSpPr txBox="1"/>
          <p:nvPr/>
        </p:nvSpPr>
        <p:spPr>
          <a:xfrm>
            <a:off x="125343" y="4229265"/>
            <a:ext cx="40856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Cambios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demográficos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envejecimiento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de la población,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demanda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empleo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digno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y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problemáticas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sociales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aumentado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las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tendencias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movilidad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nivel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global.</a:t>
            </a:r>
          </a:p>
          <a:p>
            <a:pPr algn="just"/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Alta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demanda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trabajadores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Agricultura</a:t>
            </a: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Construcción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Pilotos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camiones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Geriatría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Marinos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mercantes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8" name="Picture 4" descr="174,687 imágenes, fotos de stock, objetos en 3D y vectores ...">
            <a:extLst>
              <a:ext uri="{FF2B5EF4-FFF2-40B4-BE49-F238E27FC236}">
                <a16:creationId xmlns:a16="http://schemas.microsoft.com/office/drawing/2014/main" id="{EF77F54C-2BB0-DAC4-F8B6-C706DA42F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0665" y="2071351"/>
            <a:ext cx="7635991" cy="46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CA5E164-D2EA-6BA6-786C-CF7A9D6B8588}"/>
              </a:ext>
            </a:extLst>
          </p:cNvPr>
          <p:cNvCxnSpPr/>
          <p:nvPr/>
        </p:nvCxnSpPr>
        <p:spPr>
          <a:xfrm flipV="1">
            <a:off x="6096000" y="3773103"/>
            <a:ext cx="1835217" cy="673769"/>
          </a:xfrm>
          <a:prstGeom prst="curvedConnector3">
            <a:avLst>
              <a:gd name="adj1" fmla="val 678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6AA4D529-8EFA-D101-1A37-97BFF76CC04A}"/>
              </a:ext>
            </a:extLst>
          </p:cNvPr>
          <p:cNvCxnSpPr>
            <a:cxnSpLocks/>
          </p:cNvCxnSpPr>
          <p:nvPr/>
        </p:nvCxnSpPr>
        <p:spPr>
          <a:xfrm rot="10800000">
            <a:off x="5286995" y="3933424"/>
            <a:ext cx="738420" cy="686705"/>
          </a:xfrm>
          <a:prstGeom prst="curvedConnector3">
            <a:avLst>
              <a:gd name="adj1" fmla="val 1503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E146EFD-589B-D337-0A5B-254743F277DB}"/>
              </a:ext>
            </a:extLst>
          </p:cNvPr>
          <p:cNvCxnSpPr>
            <a:cxnSpLocks/>
          </p:cNvCxnSpPr>
          <p:nvPr/>
        </p:nvCxnSpPr>
        <p:spPr>
          <a:xfrm rot="10800000">
            <a:off x="6275673" y="4620130"/>
            <a:ext cx="288757" cy="190456"/>
          </a:xfrm>
          <a:prstGeom prst="curvedConnector3">
            <a:avLst>
              <a:gd name="adj1" fmla="val -1033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9B3C2BC-D994-04F2-7441-03553AB2F2E4}"/>
              </a:ext>
            </a:extLst>
          </p:cNvPr>
          <p:cNvCxnSpPr>
            <a:cxnSpLocks/>
          </p:cNvCxnSpPr>
          <p:nvPr/>
        </p:nvCxnSpPr>
        <p:spPr>
          <a:xfrm rot="10800000">
            <a:off x="5686340" y="4369868"/>
            <a:ext cx="409662" cy="250269"/>
          </a:xfrm>
          <a:prstGeom prst="curvedConnector3">
            <a:avLst>
              <a:gd name="adj1" fmla="val 1604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941B2782-9D8F-F281-FDE1-3E9CAC627E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09333" y="3860303"/>
            <a:ext cx="875909" cy="643748"/>
          </a:xfrm>
          <a:prstGeom prst="curvedConnector3">
            <a:avLst>
              <a:gd name="adj1" fmla="val 379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4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3" y="1076538"/>
            <a:ext cx="12154904" cy="492381"/>
          </a:xfrm>
        </p:spPr>
        <p:txBody>
          <a:bodyPr>
            <a:noAutofit/>
          </a:bodyPr>
          <a:lstStyle/>
          <a:p>
            <a:r>
              <a:rPr lang="es-GT" sz="1800" dirty="0"/>
              <a:t>Factores que influyen en la mejora del DH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F42745B1-C4D0-5E24-6595-F16169639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071" y="1808294"/>
            <a:ext cx="3589330" cy="4485640"/>
          </a:xfrm>
          <a:prstGeom prst="rect">
            <a:avLst/>
          </a:prstGeom>
        </p:spPr>
      </p:pic>
      <p:sp>
        <p:nvSpPr>
          <p:cNvPr id="6" name="CuadroTexto 6">
            <a:extLst>
              <a:ext uri="{FF2B5EF4-FFF2-40B4-BE49-F238E27FC236}">
                <a16:creationId xmlns:a16="http://schemas.microsoft.com/office/drawing/2014/main" id="{FFCCA113-4B22-42C3-E406-20C056FCE09D}"/>
              </a:ext>
            </a:extLst>
          </p:cNvPr>
          <p:cNvSpPr txBox="1"/>
          <p:nvPr/>
        </p:nvSpPr>
        <p:spPr>
          <a:xfrm>
            <a:off x="6505352" y="2878667"/>
            <a:ext cx="51461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1400" b="1" dirty="0">
                <a:latin typeface="Verdana" panose="020B0604030504040204" pitchFamily="34" charset="0"/>
                <a:ea typeface="Verdana" panose="020B0604030504040204" pitchFamily="34" charset="0"/>
              </a:rPr>
              <a:t>Una mayor urbanización, aunque hay también municipios rurales con IDH-M elevados cuando tienen mejor acceso a agua o una actividad económica diversa</a:t>
            </a:r>
          </a:p>
          <a:p>
            <a:endParaRPr lang="es-BO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BO" sz="1400" b="1" dirty="0">
                <a:latin typeface="Verdana" panose="020B0604030504040204" pitchFamily="34" charset="0"/>
                <a:ea typeface="Verdana" panose="020B0604030504040204" pitchFamily="34" charset="0"/>
              </a:rPr>
              <a:t>La cercanía a infraestructuras de carreteras, sobre todo si las vinculan con puertos o mercados externos</a:t>
            </a:r>
          </a:p>
          <a:p>
            <a:pPr marL="285750" indent="-285750">
              <a:buFontTx/>
              <a:buChar char="-"/>
            </a:pPr>
            <a:endParaRPr lang="es-BO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BO" sz="1400" b="1" dirty="0">
                <a:latin typeface="Verdana" panose="020B0604030504040204" pitchFamily="34" charset="0"/>
                <a:ea typeface="Verdana" panose="020B0604030504040204" pitchFamily="34" charset="0"/>
              </a:rPr>
              <a:t>Mejores servicios e infraestructuras sociales</a:t>
            </a:r>
          </a:p>
          <a:p>
            <a:pPr marL="285750" indent="-285750">
              <a:buFontTx/>
              <a:buChar char="-"/>
            </a:pPr>
            <a:endParaRPr lang="es-BO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BO" sz="1400" b="1" dirty="0">
                <a:latin typeface="Verdana" panose="020B0604030504040204" pitchFamily="34" charset="0"/>
                <a:ea typeface="Verdana" panose="020B0604030504040204" pitchFamily="34" charset="0"/>
              </a:rPr>
              <a:t>Mayor diversificación económica, ya sea en servicios, manufactura o agropecuaria</a:t>
            </a:r>
          </a:p>
          <a:p>
            <a:endParaRPr lang="es-BO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BO" sz="1400" b="1" dirty="0">
                <a:latin typeface="Verdana" panose="020B0604030504040204" pitchFamily="34" charset="0"/>
                <a:ea typeface="Verdana" panose="020B0604030504040204" pitchFamily="34" charset="0"/>
              </a:rPr>
              <a:t>Mayor nivel de competitividad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E1B0-9C7B-EA26-E8D8-CC7E6E264E68}"/>
              </a:ext>
            </a:extLst>
          </p:cNvPr>
          <p:cNvSpPr txBox="1"/>
          <p:nvPr/>
        </p:nvSpPr>
        <p:spPr>
          <a:xfrm>
            <a:off x="6547410" y="1808294"/>
            <a:ext cx="5062080" cy="830997"/>
          </a:xfrm>
          <a:custGeom>
            <a:avLst/>
            <a:gdLst>
              <a:gd name="connsiteX0" fmla="*/ 0 w 5062080"/>
              <a:gd name="connsiteY0" fmla="*/ 0 h 830997"/>
              <a:gd name="connsiteX1" fmla="*/ 5062080 w 5062080"/>
              <a:gd name="connsiteY1" fmla="*/ 0 h 830997"/>
              <a:gd name="connsiteX2" fmla="*/ 5062080 w 5062080"/>
              <a:gd name="connsiteY2" fmla="*/ 830997 h 830997"/>
              <a:gd name="connsiteX3" fmla="*/ 0 w 5062080"/>
              <a:gd name="connsiteY3" fmla="*/ 830997 h 830997"/>
              <a:gd name="connsiteX4" fmla="*/ 0 w 506208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080" h="830997" extrusionOk="0">
                <a:moveTo>
                  <a:pt x="0" y="0"/>
                </a:moveTo>
                <a:cubicBezTo>
                  <a:pt x="1297202" y="-5264"/>
                  <a:pt x="3333013" y="84467"/>
                  <a:pt x="5062080" y="0"/>
                </a:cubicBezTo>
                <a:cubicBezTo>
                  <a:pt x="5091632" y="315550"/>
                  <a:pt x="5096517" y="496935"/>
                  <a:pt x="5062080" y="830997"/>
                </a:cubicBezTo>
                <a:cubicBezTo>
                  <a:pt x="2738298" y="937317"/>
                  <a:pt x="1302086" y="823348"/>
                  <a:pt x="0" y="830997"/>
                </a:cubicBezTo>
                <a:cubicBezTo>
                  <a:pt x="-73002" y="509287"/>
                  <a:pt x="-13314" y="1666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accent2">
                    <a:lumMod val="50000"/>
                  </a:schemeClr>
                </a:solidFill>
                <a:latin typeface="Sagona Book" panose="02020503050505020204" pitchFamily="18" charset="0"/>
              </a:rPr>
              <a:t>Mejores niveles de DH a nivel municipal tienen que ver con:</a:t>
            </a:r>
          </a:p>
        </p:txBody>
      </p:sp>
    </p:spTree>
    <p:extLst>
      <p:ext uri="{BB962C8B-B14F-4D97-AF65-F5344CB8AC3E}">
        <p14:creationId xmlns:p14="http://schemas.microsoft.com/office/powerpoint/2010/main" val="3269941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6" y="1262805"/>
            <a:ext cx="12154904" cy="492381"/>
          </a:xfrm>
        </p:spPr>
        <p:txBody>
          <a:bodyPr>
            <a:noAutofit/>
          </a:bodyPr>
          <a:lstStyle/>
          <a:p>
            <a:r>
              <a:rPr lang="es-GT" sz="1800" dirty="0"/>
              <a:t>Relación entre Desarrollo Humano y Competitividad</a:t>
            </a:r>
          </a:p>
        </p:txBody>
      </p:sp>
      <p:pic>
        <p:nvPicPr>
          <p:cNvPr id="3" name="Image 155">
            <a:extLst>
              <a:ext uri="{FF2B5EF4-FFF2-40B4-BE49-F238E27FC236}">
                <a16:creationId xmlns:a16="http://schemas.microsoft.com/office/drawing/2014/main" id="{3EDE94B4-856C-AB67-EEBC-16E7DF7F44C8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7" y="2086506"/>
            <a:ext cx="4300220" cy="397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3F020-F8AF-7FE5-308B-72EF7EFD1307}"/>
              </a:ext>
            </a:extLst>
          </p:cNvPr>
          <p:cNvSpPr txBox="1"/>
          <p:nvPr/>
        </p:nvSpPr>
        <p:spPr>
          <a:xfrm>
            <a:off x="6561665" y="2396404"/>
            <a:ext cx="39645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lright Sans Regular"/>
                <a:ea typeface="Alright Sans Regular"/>
                <a:cs typeface="Alright Sans Regular"/>
              </a:rPr>
              <a:t>La evidencia disponible muestra que los países que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hoy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en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día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cuentan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con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mayores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niveles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de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desarrollo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humano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son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países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que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han</a:t>
            </a:r>
            <a:r>
              <a:rPr lang="es-ES" sz="1800" spc="-50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10" dirty="0">
                <a:effectLst/>
                <a:latin typeface="Alright Sans Regular"/>
                <a:ea typeface="Alright Sans Regular"/>
                <a:cs typeface="Alright Sans Regular"/>
              </a:rPr>
              <a:t>podido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atender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de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mejor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forma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los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elementos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que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contribuyen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a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propiciar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un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ambiente</a:t>
            </a:r>
            <a:r>
              <a:rPr lang="es-ES" sz="1800" spc="-25" dirty="0">
                <a:effectLst/>
                <a:latin typeface="Alright Sans Regular"/>
                <a:ea typeface="Alright Sans Regular"/>
                <a:cs typeface="Alright Sans Regular"/>
              </a:rPr>
              <a:t> </a:t>
            </a:r>
            <a:r>
              <a:rPr lang="es-ES" sz="1800" spc="-20" dirty="0">
                <a:effectLst/>
                <a:latin typeface="Alright Sans Regular"/>
                <a:ea typeface="Alright Sans Regular"/>
                <a:cs typeface="Alright Sans Regular"/>
              </a:rPr>
              <a:t>favorable </a:t>
            </a:r>
            <a:r>
              <a:rPr lang="es-ES" sz="1800" dirty="0">
                <a:effectLst/>
                <a:latin typeface="Alright Sans Regular"/>
                <a:ea typeface="Alright Sans Regular"/>
                <a:cs typeface="Alright Sans Regular"/>
              </a:rPr>
              <a:t>para la inversión, formar un capital humano competitivo, acelerar el dinamismo de sus mercados, y aprovechar los réditos de mayor innovación y sofisticación productiva.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4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6" y="1046901"/>
            <a:ext cx="10515600" cy="897650"/>
          </a:xfrm>
        </p:spPr>
        <p:txBody>
          <a:bodyPr>
            <a:normAutofit/>
          </a:bodyPr>
          <a:lstStyle/>
          <a:p>
            <a:r>
              <a:rPr lang="es-ES" dirty="0"/>
              <a:t>Política General de Gobierno</a:t>
            </a:r>
            <a:br>
              <a:rPr lang="es-ES" dirty="0"/>
            </a:br>
            <a:r>
              <a:rPr lang="es-ES" sz="1600" dirty="0"/>
              <a:t>Desarrollo Económico</a:t>
            </a:r>
            <a:endParaRPr lang="es-GT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54CFCB-D2DD-6F9D-2649-57F7508EF724}"/>
              </a:ext>
            </a:extLst>
          </p:cNvPr>
          <p:cNvSpPr/>
          <p:nvPr/>
        </p:nvSpPr>
        <p:spPr>
          <a:xfrm>
            <a:off x="3308138" y="1976967"/>
            <a:ext cx="2404686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Empleo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Digno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DEA868-BD78-7D6F-CEF9-4794DDA01A0C}"/>
              </a:ext>
            </a:extLst>
          </p:cNvPr>
          <p:cNvSpPr/>
          <p:nvPr/>
        </p:nvSpPr>
        <p:spPr>
          <a:xfrm>
            <a:off x="1206633" y="3200160"/>
            <a:ext cx="2404686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Desarrollo Rural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296448-9D45-9703-0D8F-66C4229A94CC}"/>
              </a:ext>
            </a:extLst>
          </p:cNvPr>
          <p:cNvSpPr/>
          <p:nvPr/>
        </p:nvSpPr>
        <p:spPr>
          <a:xfrm>
            <a:off x="2319868" y="4419454"/>
            <a:ext cx="2493794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Crecimiento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sector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agropecuario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cooperativista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turístico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A70442-01AA-DC67-947D-B6E25DC067D6}"/>
              </a:ext>
            </a:extLst>
          </p:cNvPr>
          <p:cNvSpPr/>
          <p:nvPr/>
        </p:nvSpPr>
        <p:spPr>
          <a:xfrm>
            <a:off x="6479177" y="1976967"/>
            <a:ext cx="2404686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Infraestructura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económica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vivir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F181B2-E501-9190-F0A7-F82BA305788C}"/>
              </a:ext>
            </a:extLst>
          </p:cNvPr>
          <p:cNvSpPr/>
          <p:nvPr/>
        </p:nvSpPr>
        <p:spPr>
          <a:xfrm>
            <a:off x="8660674" y="3198210"/>
            <a:ext cx="2404686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Brecha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Digital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5CBCE2-90CD-04AC-868B-44039672A2E3}"/>
              </a:ext>
            </a:extLst>
          </p:cNvPr>
          <p:cNvSpPr/>
          <p:nvPr/>
        </p:nvSpPr>
        <p:spPr>
          <a:xfrm>
            <a:off x="7378337" y="4419454"/>
            <a:ext cx="2564675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participación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mujeres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pueblos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indígenas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empleo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08538A-6A2C-1483-CC56-80EF4C730B51}"/>
              </a:ext>
            </a:extLst>
          </p:cNvPr>
          <p:cNvSpPr/>
          <p:nvPr/>
        </p:nvSpPr>
        <p:spPr>
          <a:xfrm>
            <a:off x="4858821" y="5666047"/>
            <a:ext cx="2564675" cy="6422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Atracción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2B3D2-F7AA-3CBB-FA7A-7A5D4DB53538}"/>
              </a:ext>
            </a:extLst>
          </p:cNvPr>
          <p:cNvSpPr txBox="1"/>
          <p:nvPr/>
        </p:nvSpPr>
        <p:spPr>
          <a:xfrm>
            <a:off x="5209342" y="3506205"/>
            <a:ext cx="186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Desarrollo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Económico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504E4-246B-E95C-93E2-E297D04ACE5C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4510481" y="2619224"/>
            <a:ext cx="1630678" cy="88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2EDD9-B034-659B-4AA9-DA080AFC4033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flipH="1">
            <a:off x="6141159" y="2619224"/>
            <a:ext cx="1540361" cy="88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BBBC30-F79B-45B8-0235-514C0950695D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3611319" y="3521289"/>
            <a:ext cx="1598023" cy="24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D6208A-D9A4-0950-148F-36F83CF73924}"/>
              </a:ext>
            </a:extLst>
          </p:cNvPr>
          <p:cNvCxnSpPr>
            <a:stCxn id="15" idx="1"/>
            <a:endCxn id="18" idx="3"/>
          </p:cNvCxnSpPr>
          <p:nvPr/>
        </p:nvCxnSpPr>
        <p:spPr>
          <a:xfrm flipH="1">
            <a:off x="7072976" y="3519339"/>
            <a:ext cx="1587698" cy="248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168A79-B9D6-9436-0141-DB86BFF2C398}"/>
              </a:ext>
            </a:extLst>
          </p:cNvPr>
          <p:cNvCxnSpPr>
            <a:cxnSpLocks/>
            <a:stCxn id="13" idx="3"/>
            <a:endCxn id="18" idx="2"/>
          </p:cNvCxnSpPr>
          <p:nvPr/>
        </p:nvCxnSpPr>
        <p:spPr>
          <a:xfrm flipV="1">
            <a:off x="4813662" y="4029425"/>
            <a:ext cx="1327497" cy="71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A34BD9-D108-0710-186E-F2CA5095D79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6141159" y="3971109"/>
            <a:ext cx="0" cy="169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EAF4AB-DFC2-9861-D7E8-C4F3C7E09445}"/>
              </a:ext>
            </a:extLst>
          </p:cNvPr>
          <p:cNvCxnSpPr>
            <a:stCxn id="16" idx="1"/>
            <a:endCxn id="18" idx="2"/>
          </p:cNvCxnSpPr>
          <p:nvPr/>
        </p:nvCxnSpPr>
        <p:spPr>
          <a:xfrm flipH="1" flipV="1">
            <a:off x="6141159" y="4029425"/>
            <a:ext cx="1237178" cy="71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18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21" y="3303495"/>
            <a:ext cx="10515600" cy="897650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¡¡¡Muchas Gracias…!!!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285152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8" y="1292093"/>
            <a:ext cx="10515600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Producto Interno Bruto</a:t>
            </a:r>
            <a:br>
              <a:rPr lang="es-GT" dirty="0"/>
            </a:br>
            <a:r>
              <a:rPr lang="es-GT" sz="1600" b="0" dirty="0"/>
              <a:t>Año de referencia 2013</a:t>
            </a:r>
            <a:br>
              <a:rPr lang="es-GT" sz="1600" b="0" dirty="0"/>
            </a:br>
            <a:r>
              <a:rPr lang="es-GT" sz="1600" b="0" dirty="0"/>
              <a:t>Años 2013-2024</a:t>
            </a:r>
            <a:endParaRPr lang="es-GT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121D-AE1D-0136-CF4C-C134F989C4C2}"/>
              </a:ext>
            </a:extLst>
          </p:cNvPr>
          <p:cNvSpPr txBox="1"/>
          <p:nvPr/>
        </p:nvSpPr>
        <p:spPr>
          <a:xfrm>
            <a:off x="8032183" y="4753820"/>
            <a:ext cx="5760209" cy="22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Datos del </a:t>
            </a:r>
            <a:r>
              <a:rPr lang="es-GT" sz="9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BANGUAT 2024</a:t>
            </a:r>
            <a:endParaRPr lang="en-US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7CB2CE-E915-330F-4F3E-A4D991F49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09999"/>
              </p:ext>
            </p:extLst>
          </p:nvPr>
        </p:nvGraphicFramePr>
        <p:xfrm>
          <a:off x="2108200" y="1849966"/>
          <a:ext cx="8204200" cy="315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5722FD-8D5C-CF49-0FF7-1C6EE642D072}"/>
              </a:ext>
            </a:extLst>
          </p:cNvPr>
          <p:cNvSpPr txBox="1"/>
          <p:nvPr/>
        </p:nvSpPr>
        <p:spPr>
          <a:xfrm>
            <a:off x="1879600" y="4775205"/>
            <a:ext cx="303455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1/ </a:t>
            </a:r>
            <a:r>
              <a:rPr lang="en-US" sz="600" dirty="0" err="1"/>
              <a:t>Millones</a:t>
            </a:r>
            <a:r>
              <a:rPr lang="en-US" sz="600" dirty="0"/>
              <a:t> de quetzales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medidas</a:t>
            </a:r>
            <a:r>
              <a:rPr lang="en-US" sz="600" dirty="0"/>
              <a:t> </a:t>
            </a:r>
            <a:r>
              <a:rPr lang="en-US" sz="600" dirty="0" err="1"/>
              <a:t>encadenadas</a:t>
            </a:r>
            <a:r>
              <a:rPr lang="en-US" sz="600" dirty="0"/>
              <a:t> de </a:t>
            </a:r>
            <a:r>
              <a:rPr lang="en-US" sz="600" dirty="0" err="1"/>
              <a:t>volumen</a:t>
            </a:r>
            <a:r>
              <a:rPr lang="en-US" sz="600" dirty="0"/>
              <a:t> con </a:t>
            </a:r>
            <a:r>
              <a:rPr lang="en-US" sz="600" dirty="0" err="1"/>
              <a:t>año</a:t>
            </a:r>
            <a:r>
              <a:rPr lang="en-US" sz="600" dirty="0"/>
              <a:t> de </a:t>
            </a:r>
            <a:r>
              <a:rPr lang="en-US" sz="600" dirty="0" err="1"/>
              <a:t>referencia</a:t>
            </a:r>
            <a:r>
              <a:rPr lang="en-US" sz="600" dirty="0"/>
              <a:t> 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58C76-7D4D-E587-6893-73C4F7DB71FE}"/>
              </a:ext>
            </a:extLst>
          </p:cNvPr>
          <p:cNvSpPr txBox="1"/>
          <p:nvPr/>
        </p:nvSpPr>
        <p:spPr>
          <a:xfrm>
            <a:off x="1879600" y="4910307"/>
            <a:ext cx="303455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2/ </a:t>
            </a:r>
            <a:r>
              <a:rPr lang="en-US" sz="600" dirty="0" err="1"/>
              <a:t>Millones</a:t>
            </a:r>
            <a:r>
              <a:rPr lang="en-US" sz="600" dirty="0"/>
              <a:t> de quetzales de </a:t>
            </a:r>
            <a:r>
              <a:rPr lang="en-US" sz="600" dirty="0" err="1"/>
              <a:t>cada</a:t>
            </a:r>
            <a:r>
              <a:rPr lang="en-US" sz="600" dirty="0"/>
              <a:t> </a:t>
            </a:r>
            <a:r>
              <a:rPr lang="en-US" sz="600" dirty="0" err="1"/>
              <a:t>año</a:t>
            </a:r>
            <a:endParaRPr lang="en-US" sz="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32E3CA-6961-09CE-F037-251D26F82541}"/>
              </a:ext>
            </a:extLst>
          </p:cNvPr>
          <p:cNvCxnSpPr>
            <a:cxnSpLocks/>
          </p:cNvCxnSpPr>
          <p:nvPr/>
        </p:nvCxnSpPr>
        <p:spPr>
          <a:xfrm flipV="1">
            <a:off x="2953619" y="2637322"/>
            <a:ext cx="7220284" cy="79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9543DC-4247-7D12-34BD-740BA2988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948385"/>
              </p:ext>
            </p:extLst>
          </p:nvPr>
        </p:nvGraphicFramePr>
        <p:xfrm>
          <a:off x="2028257" y="5746282"/>
          <a:ext cx="8364086" cy="111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22FAD33-07A1-60FD-00DF-2C7DF2CC4715}"/>
              </a:ext>
            </a:extLst>
          </p:cNvPr>
          <p:cNvSpPr txBox="1">
            <a:spLocks/>
          </p:cNvSpPr>
          <p:nvPr/>
        </p:nvSpPr>
        <p:spPr>
          <a:xfrm>
            <a:off x="396687" y="5197314"/>
            <a:ext cx="10515600" cy="662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GT" dirty="0"/>
              <a:t>PIB – Países de Centroamérica</a:t>
            </a:r>
          </a:p>
          <a:p>
            <a:r>
              <a:rPr lang="es-GT" sz="1200" b="0" dirty="0"/>
              <a:t>2023, cifras en millones de dólares</a:t>
            </a:r>
          </a:p>
          <a:p>
            <a:r>
              <a:rPr lang="es-GT" sz="1200" b="0" dirty="0"/>
              <a:t>Fuente: Banco Mundial</a:t>
            </a:r>
          </a:p>
        </p:txBody>
      </p:sp>
    </p:spTree>
    <p:extLst>
      <p:ext uri="{BB962C8B-B14F-4D97-AF65-F5344CB8AC3E}">
        <p14:creationId xmlns:p14="http://schemas.microsoft.com/office/powerpoint/2010/main" val="69343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8" y="1292093"/>
            <a:ext cx="10515600" cy="613091"/>
          </a:xfrm>
        </p:spPr>
        <p:txBody>
          <a:bodyPr>
            <a:normAutofit/>
          </a:bodyPr>
          <a:lstStyle/>
          <a:p>
            <a:r>
              <a:rPr lang="es-GT" dirty="0"/>
              <a:t>Ritmo inflacionario Anual, 1980 – 2023 (en 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121D-AE1D-0136-CF4C-C134F989C4C2}"/>
              </a:ext>
            </a:extLst>
          </p:cNvPr>
          <p:cNvSpPr txBox="1"/>
          <p:nvPr/>
        </p:nvSpPr>
        <p:spPr>
          <a:xfrm>
            <a:off x="1771140" y="5413896"/>
            <a:ext cx="7372860" cy="242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10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Elaboración propia con datos del </a:t>
            </a:r>
            <a:r>
              <a:rPr lang="es-GT" sz="10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BANGUAT y el Instituto Nacional de Estadística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D60DB2-51E7-5BC4-3C08-51B6F585C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38296"/>
              </p:ext>
            </p:extLst>
          </p:nvPr>
        </p:nvGraphicFramePr>
        <p:xfrm>
          <a:off x="1551709" y="1814756"/>
          <a:ext cx="8395855" cy="362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4D49C-C8EB-985C-2712-98B735F9AC05}"/>
              </a:ext>
            </a:extLst>
          </p:cNvPr>
          <p:cNvCxnSpPr>
            <a:cxnSpLocks/>
          </p:cNvCxnSpPr>
          <p:nvPr/>
        </p:nvCxnSpPr>
        <p:spPr>
          <a:xfrm>
            <a:off x="7255933" y="2057400"/>
            <a:ext cx="93134" cy="338281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0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8" y="1292093"/>
            <a:ext cx="10515600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Producto Interno Bruto por enfoque de producción</a:t>
            </a:r>
            <a:br>
              <a:rPr lang="es-GT" dirty="0"/>
            </a:br>
            <a:r>
              <a:rPr lang="es-GT" sz="1600" b="0" dirty="0"/>
              <a:t>Año de referencia 2013, (2013-2023)</a:t>
            </a:r>
            <a:endParaRPr lang="es-GT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121D-AE1D-0136-CF4C-C134F989C4C2}"/>
              </a:ext>
            </a:extLst>
          </p:cNvPr>
          <p:cNvSpPr txBox="1"/>
          <p:nvPr/>
        </p:nvSpPr>
        <p:spPr>
          <a:xfrm>
            <a:off x="103517" y="5443517"/>
            <a:ext cx="5760209" cy="22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Elaboraci</a:t>
            </a:r>
            <a:r>
              <a:rPr lang="es-GT" sz="9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ón propia con d</a:t>
            </a: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atos del </a:t>
            </a:r>
            <a:r>
              <a:rPr lang="es-GT" sz="9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BANGUAT 2024</a:t>
            </a:r>
            <a:endParaRPr lang="en-US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722FD-8D5C-CF49-0FF7-1C6EE642D072}"/>
              </a:ext>
            </a:extLst>
          </p:cNvPr>
          <p:cNvSpPr txBox="1"/>
          <p:nvPr/>
        </p:nvSpPr>
        <p:spPr>
          <a:xfrm>
            <a:off x="103517" y="5167746"/>
            <a:ext cx="303455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1/ </a:t>
            </a:r>
            <a:r>
              <a:rPr lang="en-US" sz="600" dirty="0" err="1"/>
              <a:t>Millones</a:t>
            </a:r>
            <a:r>
              <a:rPr lang="en-US" sz="600" dirty="0"/>
              <a:t> de quetzales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medidas</a:t>
            </a:r>
            <a:r>
              <a:rPr lang="en-US" sz="600" dirty="0"/>
              <a:t> </a:t>
            </a:r>
            <a:r>
              <a:rPr lang="en-US" sz="600" dirty="0" err="1"/>
              <a:t>encadenadas</a:t>
            </a:r>
            <a:r>
              <a:rPr lang="en-US" sz="600" dirty="0"/>
              <a:t> de </a:t>
            </a:r>
            <a:r>
              <a:rPr lang="en-US" sz="600" dirty="0" err="1"/>
              <a:t>volumen</a:t>
            </a:r>
            <a:r>
              <a:rPr lang="en-US" sz="600" dirty="0"/>
              <a:t> con </a:t>
            </a:r>
            <a:r>
              <a:rPr lang="en-US" sz="600" dirty="0" err="1"/>
              <a:t>año</a:t>
            </a:r>
            <a:r>
              <a:rPr lang="en-US" sz="600" dirty="0"/>
              <a:t> de </a:t>
            </a:r>
            <a:r>
              <a:rPr lang="en-US" sz="600" dirty="0" err="1"/>
              <a:t>referencia</a:t>
            </a:r>
            <a:r>
              <a:rPr lang="en-US" sz="600" dirty="0"/>
              <a:t> 2013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58C76-7D4D-E587-6893-73C4F7DB71FE}"/>
              </a:ext>
            </a:extLst>
          </p:cNvPr>
          <p:cNvSpPr txBox="1"/>
          <p:nvPr/>
        </p:nvSpPr>
        <p:spPr>
          <a:xfrm>
            <a:off x="103517" y="5309036"/>
            <a:ext cx="303455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2/ </a:t>
            </a:r>
            <a:r>
              <a:rPr lang="en-US" sz="600" dirty="0" err="1"/>
              <a:t>Millones</a:t>
            </a:r>
            <a:r>
              <a:rPr lang="en-US" sz="600" dirty="0"/>
              <a:t> de quetzales de </a:t>
            </a:r>
            <a:r>
              <a:rPr lang="en-US" sz="600" dirty="0" err="1"/>
              <a:t>cada</a:t>
            </a:r>
            <a:r>
              <a:rPr lang="en-US" sz="600" dirty="0"/>
              <a:t> </a:t>
            </a:r>
            <a:r>
              <a:rPr lang="en-US" sz="600" dirty="0" err="1"/>
              <a:t>año</a:t>
            </a:r>
            <a:endParaRPr lang="en-US" sz="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66EDA6-5014-0508-FB9F-60DBA5894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03927"/>
              </p:ext>
            </p:extLst>
          </p:nvPr>
        </p:nvGraphicFramePr>
        <p:xfrm>
          <a:off x="172695" y="2068355"/>
          <a:ext cx="12019305" cy="288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F64EDA-FCB6-847B-5C16-1A6FB677C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845094"/>
              </p:ext>
            </p:extLst>
          </p:nvPr>
        </p:nvGraphicFramePr>
        <p:xfrm>
          <a:off x="8410755" y="4344332"/>
          <a:ext cx="4684144" cy="264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74B420-C602-9264-817C-6C886A51EEFF}"/>
              </a:ext>
            </a:extLst>
          </p:cNvPr>
          <p:cNvSpPr txBox="1"/>
          <p:nvPr/>
        </p:nvSpPr>
        <p:spPr>
          <a:xfrm>
            <a:off x="6853687" y="5946664"/>
            <a:ext cx="33513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Producto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enfoque</a:t>
            </a:r>
            <a:r>
              <a:rPr lang="en-US" dirty="0"/>
              <a:t> de la </a:t>
            </a:r>
            <a:r>
              <a:rPr lang="en-US" dirty="0" err="1"/>
              <a:t>producción</a:t>
            </a:r>
            <a:r>
              <a:rPr lang="en-US" dirty="0"/>
              <a:t> </a:t>
            </a:r>
          </a:p>
          <a:p>
            <a:r>
              <a:rPr lang="en-US" sz="1400" dirty="0"/>
              <a:t>(% del total, 2023)</a:t>
            </a:r>
          </a:p>
        </p:txBody>
      </p:sp>
    </p:spTree>
    <p:extLst>
      <p:ext uri="{BB962C8B-B14F-4D97-AF65-F5344CB8AC3E}">
        <p14:creationId xmlns:p14="http://schemas.microsoft.com/office/powerpoint/2010/main" val="380575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9" y="1322604"/>
            <a:ext cx="5902511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Tejido empresarial en Guatemala</a:t>
            </a:r>
            <a:br>
              <a:rPr lang="es-GT" dirty="0"/>
            </a:br>
            <a:endParaRPr lang="es-GT" b="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13344B-9A54-AEB6-A634-BF22415AA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533684"/>
              </p:ext>
            </p:extLst>
          </p:nvPr>
        </p:nvGraphicFramePr>
        <p:xfrm>
          <a:off x="193489" y="2743201"/>
          <a:ext cx="5165912" cy="313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8227AA-08E2-370D-6843-CFDD4118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590188"/>
              </p:ext>
            </p:extLst>
          </p:nvPr>
        </p:nvGraphicFramePr>
        <p:xfrm>
          <a:off x="6096000" y="1629150"/>
          <a:ext cx="5376333" cy="268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AF2585-0FE7-9EE0-461F-68551F264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084805"/>
              </p:ext>
            </p:extLst>
          </p:nvPr>
        </p:nvGraphicFramePr>
        <p:xfrm>
          <a:off x="6832600" y="4311188"/>
          <a:ext cx="4546600" cy="232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B38769-9196-63FD-73F4-C6DF22FD7E21}"/>
              </a:ext>
            </a:extLst>
          </p:cNvPr>
          <p:cNvSpPr txBox="1"/>
          <p:nvPr/>
        </p:nvSpPr>
        <p:spPr>
          <a:xfrm>
            <a:off x="193489" y="6519173"/>
            <a:ext cx="5760209" cy="22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Elaboraci</a:t>
            </a:r>
            <a:r>
              <a:rPr lang="es-GT" sz="900" i="1" kern="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ón propia con d</a:t>
            </a:r>
            <a:r>
              <a:rPr lang="es-GT" sz="900" i="1" kern="1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atos del MINECO, SAT</a:t>
            </a:r>
            <a:endParaRPr lang="en-US" sz="11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9" y="1322604"/>
            <a:ext cx="6596778" cy="613091"/>
          </a:xfrm>
        </p:spPr>
        <p:txBody>
          <a:bodyPr>
            <a:normAutofit fontScale="90000"/>
          </a:bodyPr>
          <a:lstStyle/>
          <a:p>
            <a:r>
              <a:rPr lang="es-GT" dirty="0"/>
              <a:t>Tejido empresarial por departamento</a:t>
            </a:r>
            <a:br>
              <a:rPr lang="es-GT" dirty="0"/>
            </a:br>
            <a:endParaRPr lang="es-GT" b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64871B-2E16-5473-431F-8B52A8216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609114"/>
              </p:ext>
            </p:extLst>
          </p:nvPr>
        </p:nvGraphicFramePr>
        <p:xfrm>
          <a:off x="740696" y="2126226"/>
          <a:ext cx="5768259" cy="374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E0B6D769-4C9E-9F64-DE2B-4220E718C1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0808659"/>
                  </p:ext>
                </p:extLst>
              </p:nvPr>
            </p:nvGraphicFramePr>
            <p:xfrm>
              <a:off x="6508955" y="1855835"/>
              <a:ext cx="5378245" cy="36795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E0B6D769-4C9E-9F64-DE2B-4220E718C1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8955" y="1855835"/>
                <a:ext cx="5378245" cy="36795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1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CF78D-BC8D-9240-49E3-15B35E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47" y="1261463"/>
            <a:ext cx="10515600" cy="897650"/>
          </a:xfrm>
        </p:spPr>
        <p:txBody>
          <a:bodyPr>
            <a:normAutofit fontScale="90000"/>
          </a:bodyPr>
          <a:lstStyle/>
          <a:p>
            <a:r>
              <a:rPr lang="es-ES" dirty="0"/>
              <a:t>Seguridad Social</a:t>
            </a:r>
            <a:br>
              <a:rPr lang="es-ES" dirty="0"/>
            </a:br>
            <a:r>
              <a:rPr lang="es-ES" sz="1600" dirty="0"/>
              <a:t>Afiliados cotizantes por departamento</a:t>
            </a:r>
            <a:br>
              <a:rPr lang="es-ES" dirty="0"/>
            </a:br>
            <a:br>
              <a:rPr lang="es-ES" sz="1600" dirty="0"/>
            </a:br>
            <a:endParaRPr lang="es-GT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A30F6-E0CD-CB91-05A6-83D00A392D62}"/>
              </a:ext>
            </a:extLst>
          </p:cNvPr>
          <p:cNvGraphicFramePr>
            <a:graphicFrameLocks/>
          </p:cNvGraphicFramePr>
          <p:nvPr/>
        </p:nvGraphicFramePr>
        <p:xfrm>
          <a:off x="498059" y="1872243"/>
          <a:ext cx="6951612" cy="443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D5635DFB-852E-0849-8049-BA45206CA12D}"/>
                  </a:ext>
                </a:extLst>
              </p:cNvPr>
              <p:cNvGraphicFramePr/>
              <p:nvPr/>
            </p:nvGraphicFramePr>
            <p:xfrm>
              <a:off x="7561212" y="2088162"/>
              <a:ext cx="4543425" cy="35083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D5635DFB-852E-0849-8049-BA45206CA1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1212" y="2088162"/>
                <a:ext cx="4543425" cy="350837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135;p7">
            <a:extLst>
              <a:ext uri="{FF2B5EF4-FFF2-40B4-BE49-F238E27FC236}">
                <a16:creationId xmlns:a16="http://schemas.microsoft.com/office/drawing/2014/main" id="{D95684DD-28FD-9703-C7F3-0E3CC225B1C2}"/>
              </a:ext>
            </a:extLst>
          </p:cNvPr>
          <p:cNvSpPr txBox="1"/>
          <p:nvPr/>
        </p:nvSpPr>
        <p:spPr>
          <a:xfrm>
            <a:off x="399447" y="6388298"/>
            <a:ext cx="10765221" cy="23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8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Fuente: Elaboración propia con datos de IGSS (2023). </a:t>
            </a:r>
            <a:endParaRPr sz="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504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1510</Words>
  <Application>Microsoft Macintosh PowerPoint</Application>
  <PresentationFormat>Panorámica</PresentationFormat>
  <Paragraphs>208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Alright Sans Regular</vt:lpstr>
      <vt:lpstr>Aptos</vt:lpstr>
      <vt:lpstr>Aptos Narrow</vt:lpstr>
      <vt:lpstr>Arial</vt:lpstr>
      <vt:lpstr>Calibri</vt:lpstr>
      <vt:lpstr>Calibri Light</vt:lpstr>
      <vt:lpstr>Cascadia Mono Light</vt:lpstr>
      <vt:lpstr>Gill Sans MT</vt:lpstr>
      <vt:lpstr>Sagona Book</vt:lpstr>
      <vt:lpstr>Verdana</vt:lpstr>
      <vt:lpstr>Tema de Office</vt:lpstr>
      <vt:lpstr>Presentación de PowerPoint</vt:lpstr>
      <vt:lpstr>Contenido de la presentación _ Sector Económico</vt:lpstr>
      <vt:lpstr>Principales indicadores macroeconómicos </vt:lpstr>
      <vt:lpstr>Producto Interno Bruto Año de referencia 2013 Años 2013-2024</vt:lpstr>
      <vt:lpstr>Ritmo inflacionario Anual, 1980 – 2023 (en %)</vt:lpstr>
      <vt:lpstr>Producto Interno Bruto por enfoque de producción Año de referencia 2013, (2013-2023)</vt:lpstr>
      <vt:lpstr>Tejido empresarial en Guatemala </vt:lpstr>
      <vt:lpstr>Tejido empresarial por departamento </vt:lpstr>
      <vt:lpstr>Seguridad Social Afiliados cotizantes por departamento  </vt:lpstr>
      <vt:lpstr>Crecimiento económico promedio del PIB (en %) Países de ALC 2011-2021</vt:lpstr>
      <vt:lpstr>Crecimiento promedio de la productividad del trabajo –  ALC (2000-2021)</vt:lpstr>
      <vt:lpstr>Guatemala: Población ocupada por rama de actividad económica, según sexo, ENEI 2021</vt:lpstr>
      <vt:lpstr>Educación Tasa Neta de cobertura educativa  </vt:lpstr>
      <vt:lpstr>Educación Nivel educativo aprobado en población de 15 años o más y relación con actividades de mayor ocupación  </vt:lpstr>
      <vt:lpstr>Tasas de participación en el mercado laboral</vt:lpstr>
      <vt:lpstr>Tasa de desempleo abierto (2011-2021) </vt:lpstr>
      <vt:lpstr>Tasa de afiliación al IGSS de la población ocupada (2011-2021) </vt:lpstr>
      <vt:lpstr>Tasa de informalidad según PIB per cápita (PPP) - ALC</vt:lpstr>
      <vt:lpstr>Índice de Mejores Trabajos del BID, 2022</vt:lpstr>
      <vt:lpstr>Brecha de participación en el mercado laboral (hombres y mujeres, en %, mundo)</vt:lpstr>
      <vt:lpstr>Ingreso promedio de la ocupación principal por sexo – Guatemala (2011-2021) en GTQ:</vt:lpstr>
      <vt:lpstr>Afiliación al IGSS por grupo étnico – Guatemala (2011-2021)</vt:lpstr>
      <vt:lpstr>Ninis (ni estudian, ni participan en el mercado laboral) 15-25 años, según sexo (2011-2021)</vt:lpstr>
      <vt:lpstr>Proyecciones 2020 - 2050</vt:lpstr>
      <vt:lpstr>Proyecciones 2020 - 2050</vt:lpstr>
      <vt:lpstr>¿Cómo aprovechamos nuestro bono demográfico?  Y  ¿Qué impacto puede tener a futuro?</vt:lpstr>
      <vt:lpstr>Distribución de los trabajadores hombres ocupados por años de edad, Guatemala (2019 – 2050)</vt:lpstr>
      <vt:lpstr>Tasa de dependencia - Guatemala (2000 – 2050)</vt:lpstr>
      <vt:lpstr>Proyecciones del número de adultos mayores cubiertos y no cubiertos por la protección social – Guatemala (2017 – 2050)</vt:lpstr>
      <vt:lpstr>Una reducción del 50 % en la brecha de participación haría que el PIB anual al final del período fuera un 17 % más alto que en el escenario de referencia (donde la brecha de participación se mantiene constante).   Si, además a la reducción de la brecha de participación, el crecimiento de la productividad laboral salta del 0,7% en 2020 (promedio 1990-2019) al 1,5% anual em 2050, el PIB anual al final del período sería un 32 % más alto que en el escenario de referencia.</vt:lpstr>
      <vt:lpstr>Proyecciones de crecimiento del PIB Escenario: Reducción de la brecha de participación en 50% y crecimiento de la productividad laboral para 1.5% por año</vt:lpstr>
      <vt:lpstr>Aunque las remesas tienen un efecto positivo en la economía del país, no resuelven los problemas estructurales. La búsqueda de mejores oportunidades y mayores ingresos son factores que incentivan el flujo de la fuerza de trabajo joven</vt:lpstr>
      <vt:lpstr>Aumento exponencial de las remesas</vt:lpstr>
      <vt:lpstr>Presentación de PowerPoint</vt:lpstr>
      <vt:lpstr>Presentación de PowerPoint</vt:lpstr>
      <vt:lpstr>Factores que influyen en la mejora del DH</vt:lpstr>
      <vt:lpstr>Relación entre Desarrollo Humano y Competitividad</vt:lpstr>
      <vt:lpstr>Política General de Gobierno Desarrollo Económico</vt:lpstr>
      <vt:lpstr>¡¡¡Muchas Gracias…!!!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Elias Miguel Ahuat Valencia</dc:creator>
  <cp:lastModifiedBy>Licenciasdcs 08</cp:lastModifiedBy>
  <cp:revision>31</cp:revision>
  <dcterms:created xsi:type="dcterms:W3CDTF">2024-06-09T11:44:01Z</dcterms:created>
  <dcterms:modified xsi:type="dcterms:W3CDTF">2024-06-12T16:53:34Z</dcterms:modified>
</cp:coreProperties>
</file>