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64" r:id="rId4"/>
    <p:sldId id="262" r:id="rId5"/>
    <p:sldId id="258" r:id="rId6"/>
    <p:sldId id="263" r:id="rId7"/>
    <p:sldId id="259" r:id="rId8"/>
    <p:sldId id="261" r:id="rId9"/>
    <p:sldId id="265" r:id="rId10"/>
    <p:sldId id="267" r:id="rId11"/>
    <p:sldId id="260" r:id="rId12"/>
    <p:sldId id="268" r:id="rId13"/>
    <p:sldId id="269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Nineth Sanchez Cacao" initials="WNSC" lastIdx="6" clrIdx="0">
    <p:extLst>
      <p:ext uri="{19B8F6BF-5375-455C-9EA6-DF929625EA0E}">
        <p15:presenceInfo xmlns:p15="http://schemas.microsoft.com/office/powerpoint/2012/main" userId="S::wendy.sanchez@segeplan.gob.gt::2ce5aa47-5e96-4835-8ca7-17acd40b7a0f" providerId="AD"/>
      </p:ext>
    </p:extLst>
  </p:cmAuthor>
  <p:cmAuthor id="2" name="Fidelino Saz Choxin" initials="FSC" lastIdx="3" clrIdx="1">
    <p:extLst>
      <p:ext uri="{19B8F6BF-5375-455C-9EA6-DF929625EA0E}">
        <p15:presenceInfo xmlns:p15="http://schemas.microsoft.com/office/powerpoint/2012/main" userId="S-1-5-21-489378211-200756079-1850952788-25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22" autoAdjust="0"/>
  </p:normalViewPr>
  <p:slideViewPr>
    <p:cSldViewPr snapToGrid="0">
      <p:cViewPr varScale="1">
        <p:scale>
          <a:sx n="116" d="100"/>
          <a:sy n="116" d="100"/>
        </p:scale>
        <p:origin x="8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B1CEC-D534-4146-B229-AB84C1BD9787}" type="doc">
      <dgm:prSet loTypeId="urn:microsoft.com/office/officeart/2005/8/layout/process5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GT"/>
        </a:p>
      </dgm:t>
    </dgm:pt>
    <dgm:pt modelId="{38279183-E16F-4817-AA9E-9F8C6505F19B}">
      <dgm:prSet phldrT="[Texto]" custT="1"/>
      <dgm:spPr/>
      <dgm:t>
        <a:bodyPr/>
        <a:lstStyle/>
        <a:p>
          <a:r>
            <a:rPr lang="es-GT" sz="1800" b="0" i="0" dirty="0">
              <a:solidFill>
                <a:srgbClr val="002060"/>
              </a:solidFill>
              <a:effectLst/>
              <a:latin typeface="Altivo Regular" panose="020B0000000000000000"/>
            </a:rPr>
            <a:t>Partiendo del marco estratégico y cadena de resultados (PEI)</a:t>
          </a:r>
          <a:endParaRPr lang="es-GT" sz="1800" b="0" u="sng" dirty="0">
            <a:solidFill>
              <a:srgbClr val="002060"/>
            </a:solidFill>
            <a:latin typeface="Altivo Regular" panose="020B0000000000000000"/>
          </a:endParaRPr>
        </a:p>
      </dgm:t>
    </dgm:pt>
    <dgm:pt modelId="{D0E1DC1D-84DC-4125-ABFE-08B4F8B8376E}" type="parTrans" cxnId="{0039BE70-72EF-4D92-A500-C3858830A714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4AFE3C47-1102-420C-8064-412584DBD629}" type="sibTrans" cxnId="{0039BE70-72EF-4D92-A500-C3858830A714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9ABCDCFA-67F8-485A-9C20-680471DFB55B}">
      <dgm:prSet phldrT="[Texto]" custT="1"/>
      <dgm:spPr/>
      <dgm:t>
        <a:bodyPr/>
        <a:lstStyle/>
        <a:p>
          <a:r>
            <a:rPr lang="es-ES" sz="1800" b="0" dirty="0">
              <a:solidFill>
                <a:srgbClr val="002060"/>
              </a:solidFill>
              <a:latin typeface="Altivo Regular" panose="020B0000000000000000"/>
            </a:rPr>
            <a:t>Identificar subproductos y su vinculación a los productos </a:t>
          </a:r>
          <a:endParaRPr lang="es-GT" sz="1800" b="0" dirty="0">
            <a:solidFill>
              <a:srgbClr val="002060"/>
            </a:solidFill>
            <a:latin typeface="Altivo Regular" panose="020B0000000000000000"/>
          </a:endParaRPr>
        </a:p>
      </dgm:t>
    </dgm:pt>
    <dgm:pt modelId="{3BF26D0F-7E13-442B-9DE0-35204BB56D48}" type="parTrans" cxnId="{C50D91F3-F73D-4EAA-82B7-8B6DF3E06E1E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3118E77A-4136-4FE3-B06F-B719F8FC2706}" type="sibTrans" cxnId="{C50D91F3-F73D-4EAA-82B7-8B6DF3E06E1E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D54B89EE-D269-4795-9EF9-F2F9A9CD158F}">
      <dgm:prSet phldrT="[Texto]" custT="1"/>
      <dgm:spPr/>
      <dgm:t>
        <a:bodyPr/>
        <a:lstStyle/>
        <a:p>
          <a:endParaRPr lang="es-ES" sz="1800" b="0" dirty="0">
            <a:solidFill>
              <a:srgbClr val="002060"/>
            </a:solidFill>
            <a:latin typeface="Altivo Regular" panose="020B0000000000000000"/>
          </a:endParaRPr>
        </a:p>
        <a:p>
          <a:r>
            <a:rPr lang="es-ES" sz="1800" b="0" dirty="0">
              <a:solidFill>
                <a:srgbClr val="002060"/>
              </a:solidFill>
              <a:latin typeface="Altivo Regular" panose="020B0000000000000000"/>
            </a:rPr>
            <a:t>Establecer acciones que contribuyan al subproducto</a:t>
          </a:r>
        </a:p>
        <a:p>
          <a:endParaRPr lang="es-GT" sz="1200" b="0" dirty="0">
            <a:latin typeface="Altivo Regular" panose="020B0000000000000000"/>
          </a:endParaRPr>
        </a:p>
      </dgm:t>
    </dgm:pt>
    <dgm:pt modelId="{AFA9D38E-ACF3-49A9-9600-53502AD0C109}" type="parTrans" cxnId="{33D9D3D7-858A-43C7-8990-55329B740081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CAED6BB6-823F-4E60-88A8-95469F8B4CD3}" type="sibTrans" cxnId="{33D9D3D7-858A-43C7-8990-55329B740081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40412AD3-FD07-4202-991E-34FA7896494E}">
      <dgm:prSet phldrT="[Texto]" custT="1"/>
      <dgm:spPr/>
      <dgm:t>
        <a:bodyPr/>
        <a:lstStyle/>
        <a:p>
          <a:r>
            <a:rPr lang="es-ES" sz="1800" b="0" dirty="0">
              <a:solidFill>
                <a:srgbClr val="002060"/>
              </a:solidFill>
              <a:latin typeface="Altivo Regular" panose="020B0000000000000000"/>
            </a:rPr>
            <a:t>Establecer metas físicas y financieras de productos y subproductos</a:t>
          </a:r>
        </a:p>
      </dgm:t>
    </dgm:pt>
    <dgm:pt modelId="{7179D8D0-9AD5-48FB-8894-408C40AE5D23}" type="parTrans" cxnId="{526FB7C1-377A-4525-98C7-9F207529399D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CD0A1A31-36DD-466C-8834-4A2B2E601ED2}" type="sibTrans" cxnId="{526FB7C1-377A-4525-98C7-9F207529399D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323AA305-C04E-4657-8FC1-C5AC59ACA336}">
      <dgm:prSet custT="1"/>
      <dgm:spPr/>
      <dgm:t>
        <a:bodyPr/>
        <a:lstStyle/>
        <a:p>
          <a:r>
            <a:rPr lang="es-ES" sz="1800" b="0" dirty="0">
              <a:solidFill>
                <a:srgbClr val="002060"/>
              </a:solidFill>
              <a:latin typeface="Altivo Regular" panose="020B0000000000000000"/>
            </a:rPr>
            <a:t>Programar la estimación anual y de manera cuatrimestral</a:t>
          </a:r>
          <a:endParaRPr lang="es-GT" sz="1800" b="0" dirty="0">
            <a:solidFill>
              <a:srgbClr val="002060"/>
            </a:solidFill>
            <a:latin typeface="Altivo Regular" panose="020B0000000000000000"/>
          </a:endParaRPr>
        </a:p>
      </dgm:t>
    </dgm:pt>
    <dgm:pt modelId="{D6B29DAF-1577-4CCA-A139-B1232F5CC045}" type="parTrans" cxnId="{308DDFF8-2E6E-420B-B20D-FEF4D25C239A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FF012AA6-A08E-4D34-9BA1-26922B76CB37}" type="sibTrans" cxnId="{308DDFF8-2E6E-420B-B20D-FEF4D25C239A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9AC4F5B2-741E-4A80-931D-3A93A300EA1C}">
      <dgm:prSet custT="1"/>
      <dgm:spPr/>
      <dgm:t>
        <a:bodyPr/>
        <a:lstStyle/>
        <a:p>
          <a:r>
            <a:rPr lang="es-ES" sz="1800" b="0" dirty="0">
              <a:solidFill>
                <a:srgbClr val="002060"/>
              </a:solidFill>
              <a:latin typeface="Altivo Regular" panose="020B0000000000000000"/>
            </a:rPr>
            <a:t>Programación mensual de acciones</a:t>
          </a:r>
          <a:endParaRPr lang="es-GT" sz="1800" b="0" dirty="0">
            <a:solidFill>
              <a:srgbClr val="002060"/>
            </a:solidFill>
            <a:latin typeface="Altivo Regular" panose="020B0000000000000000"/>
          </a:endParaRPr>
        </a:p>
      </dgm:t>
    </dgm:pt>
    <dgm:pt modelId="{0D7179D7-AE46-4356-A34D-A83AB2D46D26}" type="parTrans" cxnId="{F9DF730A-7294-4357-ADFE-DC9AC851DF39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267F88C4-5423-4C36-BB8B-4C7C0D144614}" type="sibTrans" cxnId="{F9DF730A-7294-4357-ADFE-DC9AC851DF39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A302C28D-439D-426A-B10A-B7DB846DBA83}">
      <dgm:prSet custT="1"/>
      <dgm:spPr/>
      <dgm:t>
        <a:bodyPr/>
        <a:lstStyle/>
        <a:p>
          <a:r>
            <a:rPr lang="es-ES" sz="1800" b="0" dirty="0">
              <a:solidFill>
                <a:srgbClr val="002060"/>
              </a:solidFill>
              <a:latin typeface="Altivo Regular" panose="020B0000000000000000"/>
            </a:rPr>
            <a:t>Emisión de ficha de opinión Técnica</a:t>
          </a:r>
          <a:endParaRPr lang="es-GT" sz="1800" b="0" dirty="0">
            <a:solidFill>
              <a:srgbClr val="002060"/>
            </a:solidFill>
            <a:latin typeface="Altivo Regular" panose="020B0000000000000000"/>
          </a:endParaRPr>
        </a:p>
      </dgm:t>
    </dgm:pt>
    <dgm:pt modelId="{073C09FA-E6FD-44AD-B281-6AAF0F638A16}" type="parTrans" cxnId="{D924512E-700C-4DA6-B31D-34176901C29B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00279A38-F5F7-4041-9EDA-40FA861E1FEF}" type="sibTrans" cxnId="{D924512E-700C-4DA6-B31D-34176901C29B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F9F413D9-24A9-4252-8083-CFD59D183D8A}">
      <dgm:prSet custT="1"/>
      <dgm:spPr/>
      <dgm:t>
        <a:bodyPr/>
        <a:lstStyle/>
        <a:p>
          <a:r>
            <a:rPr lang="es-ES" sz="1800" b="0" dirty="0">
              <a:solidFill>
                <a:srgbClr val="002060"/>
              </a:solidFill>
              <a:latin typeface="Altivo Regular" panose="020B0000000000000000"/>
            </a:rPr>
            <a:t>Presentación Anteproyecto de presupuesto a MINFIN</a:t>
          </a:r>
          <a:endParaRPr lang="es-GT" sz="1800" b="0" dirty="0">
            <a:solidFill>
              <a:srgbClr val="002060"/>
            </a:solidFill>
            <a:latin typeface="Altivo Regular" panose="020B0000000000000000"/>
          </a:endParaRPr>
        </a:p>
      </dgm:t>
    </dgm:pt>
    <dgm:pt modelId="{DE5AA104-37B6-4CEF-B5E9-D6774A459B79}" type="parTrans" cxnId="{C210901F-F12B-4ECE-B4F2-B8B4F6F130E0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24677FE5-0E28-4F2C-A5E5-B359C7202FD3}" type="sibTrans" cxnId="{C210901F-F12B-4ECE-B4F2-B8B4F6F130E0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98EE6847-6A04-40AD-9BF6-7D987F08EBA9}">
      <dgm:prSet custT="1"/>
      <dgm:spPr/>
      <dgm:t>
        <a:bodyPr/>
        <a:lstStyle/>
        <a:p>
          <a:r>
            <a:rPr lang="es-GT" sz="1800" b="0" dirty="0">
              <a:solidFill>
                <a:srgbClr val="002060"/>
              </a:solidFill>
              <a:latin typeface="Altivo Regular" panose="020B0000000000000000"/>
            </a:rPr>
            <a:t>Actualizar información al SIPLAN</a:t>
          </a:r>
        </a:p>
      </dgm:t>
    </dgm:pt>
    <dgm:pt modelId="{E0DC9AB6-6CE3-43CA-85EB-0E389B91F1C1}" type="parTrans" cxnId="{B0AF854E-C8AB-4C1D-8BE2-6CD842F9C4EE}">
      <dgm:prSet/>
      <dgm:spPr/>
      <dgm:t>
        <a:bodyPr/>
        <a:lstStyle/>
        <a:p>
          <a:endParaRPr lang="es-GT" sz="2000" b="0">
            <a:solidFill>
              <a:schemeClr val="tx1"/>
            </a:solidFill>
            <a:latin typeface="Altivo Regular" panose="020B0000000000000000"/>
          </a:endParaRPr>
        </a:p>
      </dgm:t>
    </dgm:pt>
    <dgm:pt modelId="{F9CFB02E-F808-45E9-A7E3-A3436754A1F3}" type="sibTrans" cxnId="{B0AF854E-C8AB-4C1D-8BE2-6CD842F9C4EE}">
      <dgm:prSet custT="1"/>
      <dgm:spPr/>
      <dgm:t>
        <a:bodyPr/>
        <a:lstStyle/>
        <a:p>
          <a:endParaRPr lang="es-GT" sz="1050" b="0">
            <a:solidFill>
              <a:schemeClr val="tx1"/>
            </a:solidFill>
            <a:latin typeface="Altivo Regular" panose="020B0000000000000000"/>
          </a:endParaRPr>
        </a:p>
      </dgm:t>
    </dgm:pt>
    <dgm:pt modelId="{F3F952CA-A050-45F5-B0B8-13A11C8AB9D9}">
      <dgm:prSet/>
      <dgm:spPr/>
      <dgm:t>
        <a:bodyPr/>
        <a:lstStyle/>
        <a:p>
          <a:r>
            <a:rPr lang="es-ES" b="0" dirty="0">
              <a:solidFill>
                <a:srgbClr val="002060"/>
              </a:solidFill>
              <a:latin typeface="Altivo Regular" panose="020B0000000000000000"/>
            </a:rPr>
            <a:t>Identificar productos de acuerdo a su competencia </a:t>
          </a:r>
          <a:endParaRPr lang="es-GT" b="0" dirty="0">
            <a:solidFill>
              <a:srgbClr val="002060"/>
            </a:solidFill>
            <a:latin typeface="Altivo Regular" panose="020B0000000000000000"/>
          </a:endParaRPr>
        </a:p>
      </dgm:t>
    </dgm:pt>
    <dgm:pt modelId="{97144A7A-6984-4CF1-8985-D1E44CA70BD5}" type="parTrans" cxnId="{BC6D3CEF-356E-4987-A461-6BF3CF16711F}">
      <dgm:prSet/>
      <dgm:spPr/>
      <dgm:t>
        <a:bodyPr/>
        <a:lstStyle/>
        <a:p>
          <a:endParaRPr lang="es-GT" b="0">
            <a:solidFill>
              <a:schemeClr val="tx1"/>
            </a:solidFill>
            <a:latin typeface="Altivo Regular" panose="020B0000000000000000"/>
          </a:endParaRPr>
        </a:p>
      </dgm:t>
    </dgm:pt>
    <dgm:pt modelId="{64DED0D2-08D0-4448-9027-3B8C086EADB0}" type="sibTrans" cxnId="{BC6D3CEF-356E-4987-A461-6BF3CF16711F}">
      <dgm:prSet/>
      <dgm:spPr/>
      <dgm:t>
        <a:bodyPr/>
        <a:lstStyle/>
        <a:p>
          <a:endParaRPr lang="es-GT" b="0">
            <a:solidFill>
              <a:schemeClr val="tx1"/>
            </a:solidFill>
            <a:latin typeface="Altivo Regular" panose="020B0000000000000000"/>
          </a:endParaRPr>
        </a:p>
      </dgm:t>
    </dgm:pt>
    <dgm:pt modelId="{B97ED8DD-9749-4F98-88F8-F618B19940F2}" type="pres">
      <dgm:prSet presAssocID="{88AB1CEC-D534-4146-B229-AB84C1BD9787}" presName="diagram" presStyleCnt="0">
        <dgm:presLayoutVars>
          <dgm:dir/>
          <dgm:resizeHandles val="exact"/>
        </dgm:presLayoutVars>
      </dgm:prSet>
      <dgm:spPr/>
    </dgm:pt>
    <dgm:pt modelId="{A8BE1DB4-A1ED-42A4-A43D-876CF302EF59}" type="pres">
      <dgm:prSet presAssocID="{38279183-E16F-4817-AA9E-9F8C6505F19B}" presName="node" presStyleLbl="node1" presStyleIdx="0" presStyleCnt="10" custScaleY="100317">
        <dgm:presLayoutVars>
          <dgm:bulletEnabled val="1"/>
        </dgm:presLayoutVars>
      </dgm:prSet>
      <dgm:spPr/>
    </dgm:pt>
    <dgm:pt modelId="{F4844F9D-EF11-41B9-A7CB-003775B9EA0D}" type="pres">
      <dgm:prSet presAssocID="{4AFE3C47-1102-420C-8064-412584DBD629}" presName="sibTrans" presStyleLbl="sibTrans2D1" presStyleIdx="0" presStyleCnt="9"/>
      <dgm:spPr/>
    </dgm:pt>
    <dgm:pt modelId="{C69191E6-6C7F-4E02-A8A4-C0151EEFADC7}" type="pres">
      <dgm:prSet presAssocID="{4AFE3C47-1102-420C-8064-412584DBD629}" presName="connectorText" presStyleLbl="sibTrans2D1" presStyleIdx="0" presStyleCnt="9"/>
      <dgm:spPr/>
    </dgm:pt>
    <dgm:pt modelId="{B7EBE519-26DD-46B8-97AB-DD838FEBD59A}" type="pres">
      <dgm:prSet presAssocID="{F3F952CA-A050-45F5-B0B8-13A11C8AB9D9}" presName="node" presStyleLbl="node1" presStyleIdx="1" presStyleCnt="10">
        <dgm:presLayoutVars>
          <dgm:bulletEnabled val="1"/>
        </dgm:presLayoutVars>
      </dgm:prSet>
      <dgm:spPr/>
    </dgm:pt>
    <dgm:pt modelId="{D9CFF37D-66E7-4761-9ADA-74191A5903A2}" type="pres">
      <dgm:prSet presAssocID="{64DED0D2-08D0-4448-9027-3B8C086EADB0}" presName="sibTrans" presStyleLbl="sibTrans2D1" presStyleIdx="1" presStyleCnt="9"/>
      <dgm:spPr/>
    </dgm:pt>
    <dgm:pt modelId="{1303698E-226B-404F-985F-E1BF89D72280}" type="pres">
      <dgm:prSet presAssocID="{64DED0D2-08D0-4448-9027-3B8C086EADB0}" presName="connectorText" presStyleLbl="sibTrans2D1" presStyleIdx="1" presStyleCnt="9"/>
      <dgm:spPr/>
    </dgm:pt>
    <dgm:pt modelId="{26770642-E9BB-4481-8116-89A95C0B0F40}" type="pres">
      <dgm:prSet presAssocID="{9ABCDCFA-67F8-485A-9C20-680471DFB55B}" presName="node" presStyleLbl="node1" presStyleIdx="2" presStyleCnt="10">
        <dgm:presLayoutVars>
          <dgm:bulletEnabled val="1"/>
        </dgm:presLayoutVars>
      </dgm:prSet>
      <dgm:spPr/>
    </dgm:pt>
    <dgm:pt modelId="{A199F3CF-4598-4644-957A-32FF9B0EF2C7}" type="pres">
      <dgm:prSet presAssocID="{3118E77A-4136-4FE3-B06F-B719F8FC2706}" presName="sibTrans" presStyleLbl="sibTrans2D1" presStyleIdx="2" presStyleCnt="9"/>
      <dgm:spPr/>
    </dgm:pt>
    <dgm:pt modelId="{1725C91E-B888-4FFD-9DA7-9EF46853AB09}" type="pres">
      <dgm:prSet presAssocID="{3118E77A-4136-4FE3-B06F-B719F8FC2706}" presName="connectorText" presStyleLbl="sibTrans2D1" presStyleIdx="2" presStyleCnt="9"/>
      <dgm:spPr/>
    </dgm:pt>
    <dgm:pt modelId="{0ACE0AA1-94E9-41DF-9805-778257096CD6}" type="pres">
      <dgm:prSet presAssocID="{D54B89EE-D269-4795-9EF9-F2F9A9CD158F}" presName="node" presStyleLbl="node1" presStyleIdx="3" presStyleCnt="10" custLinFactNeighborY="0">
        <dgm:presLayoutVars>
          <dgm:bulletEnabled val="1"/>
        </dgm:presLayoutVars>
      </dgm:prSet>
      <dgm:spPr/>
    </dgm:pt>
    <dgm:pt modelId="{7FB43136-83AE-4BFA-8DF5-1C6EF2A9CB3A}" type="pres">
      <dgm:prSet presAssocID="{CAED6BB6-823F-4E60-88A8-95469F8B4CD3}" presName="sibTrans" presStyleLbl="sibTrans2D1" presStyleIdx="3" presStyleCnt="9"/>
      <dgm:spPr/>
    </dgm:pt>
    <dgm:pt modelId="{607E7067-D623-433F-8261-15054A24DDDA}" type="pres">
      <dgm:prSet presAssocID="{CAED6BB6-823F-4E60-88A8-95469F8B4CD3}" presName="connectorText" presStyleLbl="sibTrans2D1" presStyleIdx="3" presStyleCnt="9"/>
      <dgm:spPr/>
    </dgm:pt>
    <dgm:pt modelId="{D69A6302-41C4-44F7-A393-8B74787E9DD6}" type="pres">
      <dgm:prSet presAssocID="{40412AD3-FD07-4202-991E-34FA7896494E}" presName="node" presStyleLbl="node1" presStyleIdx="4" presStyleCnt="10">
        <dgm:presLayoutVars>
          <dgm:bulletEnabled val="1"/>
        </dgm:presLayoutVars>
      </dgm:prSet>
      <dgm:spPr/>
    </dgm:pt>
    <dgm:pt modelId="{C16AFF31-D7C7-4872-8072-B66F033B8CFB}" type="pres">
      <dgm:prSet presAssocID="{CD0A1A31-36DD-466C-8834-4A2B2E601ED2}" presName="sibTrans" presStyleLbl="sibTrans2D1" presStyleIdx="4" presStyleCnt="9"/>
      <dgm:spPr/>
    </dgm:pt>
    <dgm:pt modelId="{CF6EE45B-5FA3-4263-BA1A-F5B67A6F001F}" type="pres">
      <dgm:prSet presAssocID="{CD0A1A31-36DD-466C-8834-4A2B2E601ED2}" presName="connectorText" presStyleLbl="sibTrans2D1" presStyleIdx="4" presStyleCnt="9"/>
      <dgm:spPr/>
    </dgm:pt>
    <dgm:pt modelId="{CBF0DE59-95D5-4D33-8E1F-FE20719671BD}" type="pres">
      <dgm:prSet presAssocID="{323AA305-C04E-4657-8FC1-C5AC59ACA336}" presName="node" presStyleLbl="node1" presStyleIdx="5" presStyleCnt="10">
        <dgm:presLayoutVars>
          <dgm:bulletEnabled val="1"/>
        </dgm:presLayoutVars>
      </dgm:prSet>
      <dgm:spPr/>
    </dgm:pt>
    <dgm:pt modelId="{D30D2D74-3203-411B-A4DF-703434DBDF76}" type="pres">
      <dgm:prSet presAssocID="{FF012AA6-A08E-4D34-9BA1-26922B76CB37}" presName="sibTrans" presStyleLbl="sibTrans2D1" presStyleIdx="5" presStyleCnt="9"/>
      <dgm:spPr/>
    </dgm:pt>
    <dgm:pt modelId="{BAABC29F-CF5F-4159-8C75-E0F2940859CD}" type="pres">
      <dgm:prSet presAssocID="{FF012AA6-A08E-4D34-9BA1-26922B76CB37}" presName="connectorText" presStyleLbl="sibTrans2D1" presStyleIdx="5" presStyleCnt="9"/>
      <dgm:spPr/>
    </dgm:pt>
    <dgm:pt modelId="{4A919711-39B3-4C92-8A34-ED386A181CBC}" type="pres">
      <dgm:prSet presAssocID="{9AC4F5B2-741E-4A80-931D-3A93A300EA1C}" presName="node" presStyleLbl="node1" presStyleIdx="6" presStyleCnt="10">
        <dgm:presLayoutVars>
          <dgm:bulletEnabled val="1"/>
        </dgm:presLayoutVars>
      </dgm:prSet>
      <dgm:spPr/>
    </dgm:pt>
    <dgm:pt modelId="{7A0252B4-A9B8-49B0-A13C-277EE12120D4}" type="pres">
      <dgm:prSet presAssocID="{267F88C4-5423-4C36-BB8B-4C7C0D144614}" presName="sibTrans" presStyleLbl="sibTrans2D1" presStyleIdx="6" presStyleCnt="9"/>
      <dgm:spPr/>
    </dgm:pt>
    <dgm:pt modelId="{6E2E3DFE-DA05-4F23-8F63-F7376847BC3A}" type="pres">
      <dgm:prSet presAssocID="{267F88C4-5423-4C36-BB8B-4C7C0D144614}" presName="connectorText" presStyleLbl="sibTrans2D1" presStyleIdx="6" presStyleCnt="9"/>
      <dgm:spPr/>
    </dgm:pt>
    <dgm:pt modelId="{0916DEB8-AE6A-4977-B433-166FEFD03C8A}" type="pres">
      <dgm:prSet presAssocID="{A302C28D-439D-426A-B10A-B7DB846DBA83}" presName="node" presStyleLbl="node1" presStyleIdx="7" presStyleCnt="10">
        <dgm:presLayoutVars>
          <dgm:bulletEnabled val="1"/>
        </dgm:presLayoutVars>
      </dgm:prSet>
      <dgm:spPr/>
    </dgm:pt>
    <dgm:pt modelId="{A801D8B1-3A2B-40D1-81D2-E92BA905884C}" type="pres">
      <dgm:prSet presAssocID="{00279A38-F5F7-4041-9EDA-40FA861E1FEF}" presName="sibTrans" presStyleLbl="sibTrans2D1" presStyleIdx="7" presStyleCnt="9"/>
      <dgm:spPr/>
    </dgm:pt>
    <dgm:pt modelId="{C2623D0C-2D70-4610-AB9A-6C7878664E6B}" type="pres">
      <dgm:prSet presAssocID="{00279A38-F5F7-4041-9EDA-40FA861E1FEF}" presName="connectorText" presStyleLbl="sibTrans2D1" presStyleIdx="7" presStyleCnt="9"/>
      <dgm:spPr/>
    </dgm:pt>
    <dgm:pt modelId="{DC719D87-EDC5-4EB7-8231-D04C0A1127C0}" type="pres">
      <dgm:prSet presAssocID="{F9F413D9-24A9-4252-8083-CFD59D183D8A}" presName="node" presStyleLbl="node1" presStyleIdx="8" presStyleCnt="10" custLinFactNeighborY="-4098">
        <dgm:presLayoutVars>
          <dgm:bulletEnabled val="1"/>
        </dgm:presLayoutVars>
      </dgm:prSet>
      <dgm:spPr/>
    </dgm:pt>
    <dgm:pt modelId="{335DCBE3-3618-403A-B035-31B7B6C8614A}" type="pres">
      <dgm:prSet presAssocID="{24677FE5-0E28-4F2C-A5E5-B359C7202FD3}" presName="sibTrans" presStyleLbl="sibTrans2D1" presStyleIdx="8" presStyleCnt="9"/>
      <dgm:spPr/>
    </dgm:pt>
    <dgm:pt modelId="{E285EE72-3627-4B65-A923-328D8F248B0C}" type="pres">
      <dgm:prSet presAssocID="{24677FE5-0E28-4F2C-A5E5-B359C7202FD3}" presName="connectorText" presStyleLbl="sibTrans2D1" presStyleIdx="8" presStyleCnt="9"/>
      <dgm:spPr/>
    </dgm:pt>
    <dgm:pt modelId="{8662A148-237F-49CE-819A-E47A256342F9}" type="pres">
      <dgm:prSet presAssocID="{98EE6847-6A04-40AD-9BF6-7D987F08EBA9}" presName="node" presStyleLbl="node1" presStyleIdx="9" presStyleCnt="10" custLinFactNeighborY="-4098">
        <dgm:presLayoutVars>
          <dgm:bulletEnabled val="1"/>
        </dgm:presLayoutVars>
      </dgm:prSet>
      <dgm:spPr/>
    </dgm:pt>
  </dgm:ptLst>
  <dgm:cxnLst>
    <dgm:cxn modelId="{F9DF730A-7294-4357-ADFE-DC9AC851DF39}" srcId="{88AB1CEC-D534-4146-B229-AB84C1BD9787}" destId="{9AC4F5B2-741E-4A80-931D-3A93A300EA1C}" srcOrd="6" destOrd="0" parTransId="{0D7179D7-AE46-4356-A34D-A83AB2D46D26}" sibTransId="{267F88C4-5423-4C36-BB8B-4C7C0D144614}"/>
    <dgm:cxn modelId="{8F4FCA19-2A6D-43EC-8A50-1604F281090E}" type="presOf" srcId="{CD0A1A31-36DD-466C-8834-4A2B2E601ED2}" destId="{C16AFF31-D7C7-4872-8072-B66F033B8CFB}" srcOrd="0" destOrd="0" presId="urn:microsoft.com/office/officeart/2005/8/layout/process5"/>
    <dgm:cxn modelId="{CA3FE51A-79D2-4EB3-9EC5-CA63E9FAD44E}" type="presOf" srcId="{98EE6847-6A04-40AD-9BF6-7D987F08EBA9}" destId="{8662A148-237F-49CE-819A-E47A256342F9}" srcOrd="0" destOrd="0" presId="urn:microsoft.com/office/officeart/2005/8/layout/process5"/>
    <dgm:cxn modelId="{95175A1E-FA02-4025-BCEA-A612EC64E8B5}" type="presOf" srcId="{F3F952CA-A050-45F5-B0B8-13A11C8AB9D9}" destId="{B7EBE519-26DD-46B8-97AB-DD838FEBD59A}" srcOrd="0" destOrd="0" presId="urn:microsoft.com/office/officeart/2005/8/layout/process5"/>
    <dgm:cxn modelId="{C210901F-F12B-4ECE-B4F2-B8B4F6F130E0}" srcId="{88AB1CEC-D534-4146-B229-AB84C1BD9787}" destId="{F9F413D9-24A9-4252-8083-CFD59D183D8A}" srcOrd="8" destOrd="0" parTransId="{DE5AA104-37B6-4CEF-B5E9-D6774A459B79}" sibTransId="{24677FE5-0E28-4F2C-A5E5-B359C7202FD3}"/>
    <dgm:cxn modelId="{40619A2C-CB1D-42ED-B76B-DFD5D2E66A4E}" type="presOf" srcId="{D54B89EE-D269-4795-9EF9-F2F9A9CD158F}" destId="{0ACE0AA1-94E9-41DF-9805-778257096CD6}" srcOrd="0" destOrd="0" presId="urn:microsoft.com/office/officeart/2005/8/layout/process5"/>
    <dgm:cxn modelId="{D924512E-700C-4DA6-B31D-34176901C29B}" srcId="{88AB1CEC-D534-4146-B229-AB84C1BD9787}" destId="{A302C28D-439D-426A-B10A-B7DB846DBA83}" srcOrd="7" destOrd="0" parTransId="{073C09FA-E6FD-44AD-B281-6AAF0F638A16}" sibTransId="{00279A38-F5F7-4041-9EDA-40FA861E1FEF}"/>
    <dgm:cxn modelId="{22132234-3C71-4C65-AE98-D9380342FAD8}" type="presOf" srcId="{4AFE3C47-1102-420C-8064-412584DBD629}" destId="{C69191E6-6C7F-4E02-A8A4-C0151EEFADC7}" srcOrd="1" destOrd="0" presId="urn:microsoft.com/office/officeart/2005/8/layout/process5"/>
    <dgm:cxn modelId="{E6646341-6E17-4FE8-ACF3-5D4933942663}" type="presOf" srcId="{9AC4F5B2-741E-4A80-931D-3A93A300EA1C}" destId="{4A919711-39B3-4C92-8A34-ED386A181CBC}" srcOrd="0" destOrd="0" presId="urn:microsoft.com/office/officeart/2005/8/layout/process5"/>
    <dgm:cxn modelId="{A80E8D42-E70E-43E8-B7D3-5BA35F653FF0}" type="presOf" srcId="{00279A38-F5F7-4041-9EDA-40FA861E1FEF}" destId="{C2623D0C-2D70-4610-AB9A-6C7878664E6B}" srcOrd="1" destOrd="0" presId="urn:microsoft.com/office/officeart/2005/8/layout/process5"/>
    <dgm:cxn modelId="{EBDB0A47-6851-476E-BBAE-8D892F701FDD}" type="presOf" srcId="{267F88C4-5423-4C36-BB8B-4C7C0D144614}" destId="{7A0252B4-A9B8-49B0-A13C-277EE12120D4}" srcOrd="0" destOrd="0" presId="urn:microsoft.com/office/officeart/2005/8/layout/process5"/>
    <dgm:cxn modelId="{B0AF854E-C8AB-4C1D-8BE2-6CD842F9C4EE}" srcId="{88AB1CEC-D534-4146-B229-AB84C1BD9787}" destId="{98EE6847-6A04-40AD-9BF6-7D987F08EBA9}" srcOrd="9" destOrd="0" parTransId="{E0DC9AB6-6CE3-43CA-85EB-0E389B91F1C1}" sibTransId="{F9CFB02E-F808-45E9-A7E3-A3436754A1F3}"/>
    <dgm:cxn modelId="{6458736B-11D3-4258-9FD4-899FBD427CD4}" type="presOf" srcId="{4AFE3C47-1102-420C-8064-412584DBD629}" destId="{F4844F9D-EF11-41B9-A7CB-003775B9EA0D}" srcOrd="0" destOrd="0" presId="urn:microsoft.com/office/officeart/2005/8/layout/process5"/>
    <dgm:cxn modelId="{C677816E-7AD0-42D1-BCA0-D24A45A136E9}" type="presOf" srcId="{A302C28D-439D-426A-B10A-B7DB846DBA83}" destId="{0916DEB8-AE6A-4977-B433-166FEFD03C8A}" srcOrd="0" destOrd="0" presId="urn:microsoft.com/office/officeart/2005/8/layout/process5"/>
    <dgm:cxn modelId="{0039BE70-72EF-4D92-A500-C3858830A714}" srcId="{88AB1CEC-D534-4146-B229-AB84C1BD9787}" destId="{38279183-E16F-4817-AA9E-9F8C6505F19B}" srcOrd="0" destOrd="0" parTransId="{D0E1DC1D-84DC-4125-ABFE-08B4F8B8376E}" sibTransId="{4AFE3C47-1102-420C-8064-412584DBD629}"/>
    <dgm:cxn modelId="{10F7167C-3083-47DE-B6F6-AE96BC5E554F}" type="presOf" srcId="{3118E77A-4136-4FE3-B06F-B719F8FC2706}" destId="{1725C91E-B888-4FFD-9DA7-9EF46853AB09}" srcOrd="1" destOrd="0" presId="urn:microsoft.com/office/officeart/2005/8/layout/process5"/>
    <dgm:cxn modelId="{35F39580-4CD8-4F91-B960-F67D8ABF096F}" type="presOf" srcId="{40412AD3-FD07-4202-991E-34FA7896494E}" destId="{D69A6302-41C4-44F7-A393-8B74787E9DD6}" srcOrd="0" destOrd="0" presId="urn:microsoft.com/office/officeart/2005/8/layout/process5"/>
    <dgm:cxn modelId="{F8BB3889-56AA-4A14-BE78-150B16977304}" type="presOf" srcId="{00279A38-F5F7-4041-9EDA-40FA861E1FEF}" destId="{A801D8B1-3A2B-40D1-81D2-E92BA905884C}" srcOrd="0" destOrd="0" presId="urn:microsoft.com/office/officeart/2005/8/layout/process5"/>
    <dgm:cxn modelId="{C40AFF89-918C-4043-9B65-7F235269A97D}" type="presOf" srcId="{38279183-E16F-4817-AA9E-9F8C6505F19B}" destId="{A8BE1DB4-A1ED-42A4-A43D-876CF302EF59}" srcOrd="0" destOrd="0" presId="urn:microsoft.com/office/officeart/2005/8/layout/process5"/>
    <dgm:cxn modelId="{BB50019C-7CED-4478-B686-B1F5DF5D63D3}" type="presOf" srcId="{267F88C4-5423-4C36-BB8B-4C7C0D144614}" destId="{6E2E3DFE-DA05-4F23-8F63-F7376847BC3A}" srcOrd="1" destOrd="0" presId="urn:microsoft.com/office/officeart/2005/8/layout/process5"/>
    <dgm:cxn modelId="{845A739F-0E61-4606-81D2-8A96DC379878}" type="presOf" srcId="{FF012AA6-A08E-4D34-9BA1-26922B76CB37}" destId="{BAABC29F-CF5F-4159-8C75-E0F2940859CD}" srcOrd="1" destOrd="0" presId="urn:microsoft.com/office/officeart/2005/8/layout/process5"/>
    <dgm:cxn modelId="{1FAB00A0-665C-4747-B84C-E950FA2C4597}" type="presOf" srcId="{F9F413D9-24A9-4252-8083-CFD59D183D8A}" destId="{DC719D87-EDC5-4EB7-8231-D04C0A1127C0}" srcOrd="0" destOrd="0" presId="urn:microsoft.com/office/officeart/2005/8/layout/process5"/>
    <dgm:cxn modelId="{B7BE60A4-C230-41D2-ACE4-8910C6484B84}" type="presOf" srcId="{64DED0D2-08D0-4448-9027-3B8C086EADB0}" destId="{D9CFF37D-66E7-4761-9ADA-74191A5903A2}" srcOrd="0" destOrd="0" presId="urn:microsoft.com/office/officeart/2005/8/layout/process5"/>
    <dgm:cxn modelId="{763569A5-F5B3-4ED6-8A51-ECFBABDA5EA3}" type="presOf" srcId="{24677FE5-0E28-4F2C-A5E5-B359C7202FD3}" destId="{E285EE72-3627-4B65-A923-328D8F248B0C}" srcOrd="1" destOrd="0" presId="urn:microsoft.com/office/officeart/2005/8/layout/process5"/>
    <dgm:cxn modelId="{0C2E25A8-634B-4D03-9697-B21A13377421}" type="presOf" srcId="{88AB1CEC-D534-4146-B229-AB84C1BD9787}" destId="{B97ED8DD-9749-4F98-88F8-F618B19940F2}" srcOrd="0" destOrd="0" presId="urn:microsoft.com/office/officeart/2005/8/layout/process5"/>
    <dgm:cxn modelId="{78E14CA8-36A2-41EB-8235-AF3B71DA93E1}" type="presOf" srcId="{CD0A1A31-36DD-466C-8834-4A2B2E601ED2}" destId="{CF6EE45B-5FA3-4263-BA1A-F5B67A6F001F}" srcOrd="1" destOrd="0" presId="urn:microsoft.com/office/officeart/2005/8/layout/process5"/>
    <dgm:cxn modelId="{B0033CA9-2B0F-497B-8DD7-95934753AE1F}" type="presOf" srcId="{24677FE5-0E28-4F2C-A5E5-B359C7202FD3}" destId="{335DCBE3-3618-403A-B035-31B7B6C8614A}" srcOrd="0" destOrd="0" presId="urn:microsoft.com/office/officeart/2005/8/layout/process5"/>
    <dgm:cxn modelId="{4F005EB6-9E72-4B35-8A28-5BAF649F533F}" type="presOf" srcId="{FF012AA6-A08E-4D34-9BA1-26922B76CB37}" destId="{D30D2D74-3203-411B-A4DF-703434DBDF76}" srcOrd="0" destOrd="0" presId="urn:microsoft.com/office/officeart/2005/8/layout/process5"/>
    <dgm:cxn modelId="{526FB7C1-377A-4525-98C7-9F207529399D}" srcId="{88AB1CEC-D534-4146-B229-AB84C1BD9787}" destId="{40412AD3-FD07-4202-991E-34FA7896494E}" srcOrd="4" destOrd="0" parTransId="{7179D8D0-9AD5-48FB-8894-408C40AE5D23}" sibTransId="{CD0A1A31-36DD-466C-8834-4A2B2E601ED2}"/>
    <dgm:cxn modelId="{51B625C7-CB88-400E-94A1-E4B1AE980B09}" type="presOf" srcId="{9ABCDCFA-67F8-485A-9C20-680471DFB55B}" destId="{26770642-E9BB-4481-8116-89A95C0B0F40}" srcOrd="0" destOrd="0" presId="urn:microsoft.com/office/officeart/2005/8/layout/process5"/>
    <dgm:cxn modelId="{33D9D3D7-858A-43C7-8990-55329B740081}" srcId="{88AB1CEC-D534-4146-B229-AB84C1BD9787}" destId="{D54B89EE-D269-4795-9EF9-F2F9A9CD158F}" srcOrd="3" destOrd="0" parTransId="{AFA9D38E-ACF3-49A9-9600-53502AD0C109}" sibTransId="{CAED6BB6-823F-4E60-88A8-95469F8B4CD3}"/>
    <dgm:cxn modelId="{A50CF6D8-7878-4217-B7E6-E2EC62E180F5}" type="presOf" srcId="{323AA305-C04E-4657-8FC1-C5AC59ACA336}" destId="{CBF0DE59-95D5-4D33-8E1F-FE20719671BD}" srcOrd="0" destOrd="0" presId="urn:microsoft.com/office/officeart/2005/8/layout/process5"/>
    <dgm:cxn modelId="{2FF4B5E4-08A1-425B-92C2-EE2BDB5B5FB0}" type="presOf" srcId="{CAED6BB6-823F-4E60-88A8-95469F8B4CD3}" destId="{7FB43136-83AE-4BFA-8DF5-1C6EF2A9CB3A}" srcOrd="0" destOrd="0" presId="urn:microsoft.com/office/officeart/2005/8/layout/process5"/>
    <dgm:cxn modelId="{871C08EE-6D13-47C7-A198-A3B50C4E938E}" type="presOf" srcId="{CAED6BB6-823F-4E60-88A8-95469F8B4CD3}" destId="{607E7067-D623-433F-8261-15054A24DDDA}" srcOrd="1" destOrd="0" presId="urn:microsoft.com/office/officeart/2005/8/layout/process5"/>
    <dgm:cxn modelId="{BC6D3CEF-356E-4987-A461-6BF3CF16711F}" srcId="{88AB1CEC-D534-4146-B229-AB84C1BD9787}" destId="{F3F952CA-A050-45F5-B0B8-13A11C8AB9D9}" srcOrd="1" destOrd="0" parTransId="{97144A7A-6984-4CF1-8985-D1E44CA70BD5}" sibTransId="{64DED0D2-08D0-4448-9027-3B8C086EADB0}"/>
    <dgm:cxn modelId="{C50D91F3-F73D-4EAA-82B7-8B6DF3E06E1E}" srcId="{88AB1CEC-D534-4146-B229-AB84C1BD9787}" destId="{9ABCDCFA-67F8-485A-9C20-680471DFB55B}" srcOrd="2" destOrd="0" parTransId="{3BF26D0F-7E13-442B-9DE0-35204BB56D48}" sibTransId="{3118E77A-4136-4FE3-B06F-B719F8FC2706}"/>
    <dgm:cxn modelId="{FE4896F8-5C8B-47A1-BB5B-4A22D7149220}" type="presOf" srcId="{3118E77A-4136-4FE3-B06F-B719F8FC2706}" destId="{A199F3CF-4598-4644-957A-32FF9B0EF2C7}" srcOrd="0" destOrd="0" presId="urn:microsoft.com/office/officeart/2005/8/layout/process5"/>
    <dgm:cxn modelId="{308DDFF8-2E6E-420B-B20D-FEF4D25C239A}" srcId="{88AB1CEC-D534-4146-B229-AB84C1BD9787}" destId="{323AA305-C04E-4657-8FC1-C5AC59ACA336}" srcOrd="5" destOrd="0" parTransId="{D6B29DAF-1577-4CCA-A139-B1232F5CC045}" sibTransId="{FF012AA6-A08E-4D34-9BA1-26922B76CB37}"/>
    <dgm:cxn modelId="{89E542FC-EBA1-4858-9248-CEBF3339F524}" type="presOf" srcId="{64DED0D2-08D0-4448-9027-3B8C086EADB0}" destId="{1303698E-226B-404F-985F-E1BF89D72280}" srcOrd="1" destOrd="0" presId="urn:microsoft.com/office/officeart/2005/8/layout/process5"/>
    <dgm:cxn modelId="{CFC4EF7B-5A1A-47FF-BC0B-8F41D7E6C01A}" type="presParOf" srcId="{B97ED8DD-9749-4F98-88F8-F618B19940F2}" destId="{A8BE1DB4-A1ED-42A4-A43D-876CF302EF59}" srcOrd="0" destOrd="0" presId="urn:microsoft.com/office/officeart/2005/8/layout/process5"/>
    <dgm:cxn modelId="{0B9BA89E-BE53-40BA-B7EF-A3F5233CC80C}" type="presParOf" srcId="{B97ED8DD-9749-4F98-88F8-F618B19940F2}" destId="{F4844F9D-EF11-41B9-A7CB-003775B9EA0D}" srcOrd="1" destOrd="0" presId="urn:microsoft.com/office/officeart/2005/8/layout/process5"/>
    <dgm:cxn modelId="{04478D0D-6A97-4E19-AE2A-5DA09DE79653}" type="presParOf" srcId="{F4844F9D-EF11-41B9-A7CB-003775B9EA0D}" destId="{C69191E6-6C7F-4E02-A8A4-C0151EEFADC7}" srcOrd="0" destOrd="0" presId="urn:microsoft.com/office/officeart/2005/8/layout/process5"/>
    <dgm:cxn modelId="{AECD9A81-6E01-46CF-A873-FFCA72BAB536}" type="presParOf" srcId="{B97ED8DD-9749-4F98-88F8-F618B19940F2}" destId="{B7EBE519-26DD-46B8-97AB-DD838FEBD59A}" srcOrd="2" destOrd="0" presId="urn:microsoft.com/office/officeart/2005/8/layout/process5"/>
    <dgm:cxn modelId="{1EB58349-A718-4EDF-8AA9-6A0567849603}" type="presParOf" srcId="{B97ED8DD-9749-4F98-88F8-F618B19940F2}" destId="{D9CFF37D-66E7-4761-9ADA-74191A5903A2}" srcOrd="3" destOrd="0" presId="urn:microsoft.com/office/officeart/2005/8/layout/process5"/>
    <dgm:cxn modelId="{6D97C286-F0FD-415D-8027-8527694B58C4}" type="presParOf" srcId="{D9CFF37D-66E7-4761-9ADA-74191A5903A2}" destId="{1303698E-226B-404F-985F-E1BF89D72280}" srcOrd="0" destOrd="0" presId="urn:microsoft.com/office/officeart/2005/8/layout/process5"/>
    <dgm:cxn modelId="{4F92C132-37E2-4F3B-8B63-A953443F13FF}" type="presParOf" srcId="{B97ED8DD-9749-4F98-88F8-F618B19940F2}" destId="{26770642-E9BB-4481-8116-89A95C0B0F40}" srcOrd="4" destOrd="0" presId="urn:microsoft.com/office/officeart/2005/8/layout/process5"/>
    <dgm:cxn modelId="{FA8CEF5D-3376-4CD4-8A4C-057C5DFC9AB6}" type="presParOf" srcId="{B97ED8DD-9749-4F98-88F8-F618B19940F2}" destId="{A199F3CF-4598-4644-957A-32FF9B0EF2C7}" srcOrd="5" destOrd="0" presId="urn:microsoft.com/office/officeart/2005/8/layout/process5"/>
    <dgm:cxn modelId="{DFBC7F2F-9696-46BD-8750-3F119CB32410}" type="presParOf" srcId="{A199F3CF-4598-4644-957A-32FF9B0EF2C7}" destId="{1725C91E-B888-4FFD-9DA7-9EF46853AB09}" srcOrd="0" destOrd="0" presId="urn:microsoft.com/office/officeart/2005/8/layout/process5"/>
    <dgm:cxn modelId="{0437949B-A5A6-41EE-BFA2-DE3EDD8AA5BC}" type="presParOf" srcId="{B97ED8DD-9749-4F98-88F8-F618B19940F2}" destId="{0ACE0AA1-94E9-41DF-9805-778257096CD6}" srcOrd="6" destOrd="0" presId="urn:microsoft.com/office/officeart/2005/8/layout/process5"/>
    <dgm:cxn modelId="{BD605460-F639-4F7D-B9C2-0243F50AC527}" type="presParOf" srcId="{B97ED8DD-9749-4F98-88F8-F618B19940F2}" destId="{7FB43136-83AE-4BFA-8DF5-1C6EF2A9CB3A}" srcOrd="7" destOrd="0" presId="urn:microsoft.com/office/officeart/2005/8/layout/process5"/>
    <dgm:cxn modelId="{FFD4CD0A-18DF-4300-A70C-DEEF79497151}" type="presParOf" srcId="{7FB43136-83AE-4BFA-8DF5-1C6EF2A9CB3A}" destId="{607E7067-D623-433F-8261-15054A24DDDA}" srcOrd="0" destOrd="0" presId="urn:microsoft.com/office/officeart/2005/8/layout/process5"/>
    <dgm:cxn modelId="{B3A15636-FEEF-4029-8801-ABA8F9789E37}" type="presParOf" srcId="{B97ED8DD-9749-4F98-88F8-F618B19940F2}" destId="{D69A6302-41C4-44F7-A393-8B74787E9DD6}" srcOrd="8" destOrd="0" presId="urn:microsoft.com/office/officeart/2005/8/layout/process5"/>
    <dgm:cxn modelId="{52E66CD7-C0FB-4FDA-AC52-939EB33E9D53}" type="presParOf" srcId="{B97ED8DD-9749-4F98-88F8-F618B19940F2}" destId="{C16AFF31-D7C7-4872-8072-B66F033B8CFB}" srcOrd="9" destOrd="0" presId="urn:microsoft.com/office/officeart/2005/8/layout/process5"/>
    <dgm:cxn modelId="{86C307F3-62E3-4AFF-A274-FD567F7050E9}" type="presParOf" srcId="{C16AFF31-D7C7-4872-8072-B66F033B8CFB}" destId="{CF6EE45B-5FA3-4263-BA1A-F5B67A6F001F}" srcOrd="0" destOrd="0" presId="urn:microsoft.com/office/officeart/2005/8/layout/process5"/>
    <dgm:cxn modelId="{460F1128-7B3C-493C-9F37-363F1CC0CBF7}" type="presParOf" srcId="{B97ED8DD-9749-4F98-88F8-F618B19940F2}" destId="{CBF0DE59-95D5-4D33-8E1F-FE20719671BD}" srcOrd="10" destOrd="0" presId="urn:microsoft.com/office/officeart/2005/8/layout/process5"/>
    <dgm:cxn modelId="{4A7E5CFA-F396-4326-8808-53E122A504F2}" type="presParOf" srcId="{B97ED8DD-9749-4F98-88F8-F618B19940F2}" destId="{D30D2D74-3203-411B-A4DF-703434DBDF76}" srcOrd="11" destOrd="0" presId="urn:microsoft.com/office/officeart/2005/8/layout/process5"/>
    <dgm:cxn modelId="{124AD034-90AE-438C-98CD-7311D67DFD2D}" type="presParOf" srcId="{D30D2D74-3203-411B-A4DF-703434DBDF76}" destId="{BAABC29F-CF5F-4159-8C75-E0F2940859CD}" srcOrd="0" destOrd="0" presId="urn:microsoft.com/office/officeart/2005/8/layout/process5"/>
    <dgm:cxn modelId="{1FC527C9-8560-41ED-B5F9-A8C4A12C75A1}" type="presParOf" srcId="{B97ED8DD-9749-4F98-88F8-F618B19940F2}" destId="{4A919711-39B3-4C92-8A34-ED386A181CBC}" srcOrd="12" destOrd="0" presId="urn:microsoft.com/office/officeart/2005/8/layout/process5"/>
    <dgm:cxn modelId="{3229240D-B9A9-4FEA-932D-D9616BB5D8D7}" type="presParOf" srcId="{B97ED8DD-9749-4F98-88F8-F618B19940F2}" destId="{7A0252B4-A9B8-49B0-A13C-277EE12120D4}" srcOrd="13" destOrd="0" presId="urn:microsoft.com/office/officeart/2005/8/layout/process5"/>
    <dgm:cxn modelId="{AF50501F-4ADF-4849-8926-3503CD0D9DC8}" type="presParOf" srcId="{7A0252B4-A9B8-49B0-A13C-277EE12120D4}" destId="{6E2E3DFE-DA05-4F23-8F63-F7376847BC3A}" srcOrd="0" destOrd="0" presId="urn:microsoft.com/office/officeart/2005/8/layout/process5"/>
    <dgm:cxn modelId="{ABBBD4FE-531F-4AA7-B873-C6211F7B7855}" type="presParOf" srcId="{B97ED8DD-9749-4F98-88F8-F618B19940F2}" destId="{0916DEB8-AE6A-4977-B433-166FEFD03C8A}" srcOrd="14" destOrd="0" presId="urn:microsoft.com/office/officeart/2005/8/layout/process5"/>
    <dgm:cxn modelId="{51C69630-D3C7-44E4-8F87-346A3BF170F0}" type="presParOf" srcId="{B97ED8DD-9749-4F98-88F8-F618B19940F2}" destId="{A801D8B1-3A2B-40D1-81D2-E92BA905884C}" srcOrd="15" destOrd="0" presId="urn:microsoft.com/office/officeart/2005/8/layout/process5"/>
    <dgm:cxn modelId="{1F03AC06-1BD7-4AED-9752-9F44C17F39E2}" type="presParOf" srcId="{A801D8B1-3A2B-40D1-81D2-E92BA905884C}" destId="{C2623D0C-2D70-4610-AB9A-6C7878664E6B}" srcOrd="0" destOrd="0" presId="urn:microsoft.com/office/officeart/2005/8/layout/process5"/>
    <dgm:cxn modelId="{842D04DD-E3E9-453E-898F-40E4111A3B06}" type="presParOf" srcId="{B97ED8DD-9749-4F98-88F8-F618B19940F2}" destId="{DC719D87-EDC5-4EB7-8231-D04C0A1127C0}" srcOrd="16" destOrd="0" presId="urn:microsoft.com/office/officeart/2005/8/layout/process5"/>
    <dgm:cxn modelId="{7BCD8C80-6BD0-447D-96EA-DC40971E4972}" type="presParOf" srcId="{B97ED8DD-9749-4F98-88F8-F618B19940F2}" destId="{335DCBE3-3618-403A-B035-31B7B6C8614A}" srcOrd="17" destOrd="0" presId="urn:microsoft.com/office/officeart/2005/8/layout/process5"/>
    <dgm:cxn modelId="{CCDA37D6-4333-41A6-B7DF-76D99ED20860}" type="presParOf" srcId="{335DCBE3-3618-403A-B035-31B7B6C8614A}" destId="{E285EE72-3627-4B65-A923-328D8F248B0C}" srcOrd="0" destOrd="0" presId="urn:microsoft.com/office/officeart/2005/8/layout/process5"/>
    <dgm:cxn modelId="{A044AF47-A553-4F4E-A5B6-3311E4EAF802}" type="presParOf" srcId="{B97ED8DD-9749-4F98-88F8-F618B19940F2}" destId="{8662A148-237F-49CE-819A-E47A256342F9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CDFDD-C210-438B-BFA9-CB4027197F2A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GT"/>
        </a:p>
      </dgm:t>
    </dgm:pt>
    <dgm:pt modelId="{2DB9C78B-4198-4AD5-AC40-08F4B5C7BE5B}">
      <dgm:prSet phldrT="[Texto]" custT="1"/>
      <dgm:spPr/>
      <dgm:t>
        <a:bodyPr/>
        <a:lstStyle/>
        <a:p>
          <a:r>
            <a:rPr lang="es-GT" sz="1200" b="1" dirty="0">
              <a:solidFill>
                <a:schemeClr val="tx1"/>
              </a:solidFill>
            </a:rPr>
            <a:t>ENERO</a:t>
          </a:r>
        </a:p>
      </dgm:t>
    </dgm:pt>
    <dgm:pt modelId="{C83CF253-E2EC-4E5A-ABD1-70FC2A3FA54D}" type="parTrans" cxnId="{6021B52B-377E-4E5D-9A56-63E467F3C14E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2EA5F1CE-F3B1-494D-8E7C-B6838F43EA91}" type="sibTrans" cxnId="{6021B52B-377E-4E5D-9A56-63E467F3C14E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C8409FE4-F124-4B2D-83FA-489017A19597}">
      <dgm:prSet phldrT="[Texto]" custT="1"/>
      <dgm:spPr/>
      <dgm:t>
        <a:bodyPr/>
        <a:lstStyle/>
        <a:p>
          <a:r>
            <a:rPr lang="es-GT" sz="1100" b="1" dirty="0">
              <a:solidFill>
                <a:schemeClr val="tx1"/>
              </a:solidFill>
            </a:rPr>
            <a:t>DICIEMBRE</a:t>
          </a:r>
        </a:p>
      </dgm:t>
    </dgm:pt>
    <dgm:pt modelId="{2B59E0B7-D3D7-42E2-8D85-E208EBC69774}" type="parTrans" cxnId="{F9819847-B634-40F5-A247-DE2E4A8D7A78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7C30B9BA-CAA8-43E4-971A-4B08F1E07A0F}" type="sibTrans" cxnId="{F9819847-B634-40F5-A247-DE2E4A8D7A78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E45F5D72-20E7-4AA2-80C5-B600AE34BA77}">
      <dgm:prSet custT="1"/>
      <dgm:spPr/>
      <dgm:t>
        <a:bodyPr/>
        <a:lstStyle/>
        <a:p>
          <a:r>
            <a:rPr lang="es-GT" sz="1400" b="1" dirty="0">
              <a:solidFill>
                <a:schemeClr val="tx1"/>
              </a:solidFill>
            </a:rPr>
            <a:t>JUNIO</a:t>
          </a:r>
        </a:p>
      </dgm:t>
    </dgm:pt>
    <dgm:pt modelId="{C87DAC16-F568-477C-AA3E-2CD329119AE8}" type="parTrans" cxnId="{22879244-126A-46F0-A652-A2B41AE9734D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0D2C8F21-B7E4-4B23-B8B7-11175FF75D60}" type="sibTrans" cxnId="{22879244-126A-46F0-A652-A2B41AE9734D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8690077F-236E-4CF8-B81A-DF300A9494E2}">
      <dgm:prSet custT="1"/>
      <dgm:spPr/>
      <dgm:t>
        <a:bodyPr/>
        <a:lstStyle/>
        <a:p>
          <a:r>
            <a:rPr lang="es-GT" sz="1400" b="1" dirty="0">
              <a:solidFill>
                <a:schemeClr val="tx1"/>
              </a:solidFill>
            </a:rPr>
            <a:t>JULIO</a:t>
          </a:r>
        </a:p>
      </dgm:t>
    </dgm:pt>
    <dgm:pt modelId="{30F0541C-F530-4E54-ADF8-D1343B75852C}" type="parTrans" cxnId="{BEE6CA76-8FD9-4ED3-915F-CFFE725E624C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594C3993-B176-4CBD-8667-7DACC4407F4F}" type="sibTrans" cxnId="{BEE6CA76-8FD9-4ED3-915F-CFFE725E624C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75D52E9E-4AE6-4534-AA5E-882E2BE62C91}">
      <dgm:prSet custT="1"/>
      <dgm:spPr/>
      <dgm:t>
        <a:bodyPr/>
        <a:lstStyle/>
        <a:p>
          <a:r>
            <a:rPr lang="es-GT" sz="1000" b="1" dirty="0">
              <a:solidFill>
                <a:schemeClr val="tx1"/>
              </a:solidFill>
            </a:rPr>
            <a:t>SEPTIEMBRE</a:t>
          </a:r>
        </a:p>
      </dgm:t>
    </dgm:pt>
    <dgm:pt modelId="{9AC51162-79C4-451B-899E-8BCF704E4FE2}" type="parTrans" cxnId="{2A95FB57-9868-4939-A725-5D54A369B7B3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0C958BAE-7DD0-4237-A0C3-433C792A2655}" type="sibTrans" cxnId="{2A95FB57-9868-4939-A725-5D54A369B7B3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0221C2C0-2A37-4A9A-A7B9-2BBF51B47CE4}">
      <dgm:prSet custT="1"/>
      <dgm:spPr/>
      <dgm:t>
        <a:bodyPr/>
        <a:lstStyle/>
        <a:p>
          <a:r>
            <a:rPr lang="es-GT" sz="1400" b="1" dirty="0">
              <a:solidFill>
                <a:schemeClr val="tx1"/>
              </a:solidFill>
            </a:rPr>
            <a:t>AGOSTO</a:t>
          </a:r>
        </a:p>
      </dgm:t>
    </dgm:pt>
    <dgm:pt modelId="{BA396086-5F9C-4B68-9F0D-0B88276E428D}" type="parTrans" cxnId="{35002756-B00E-4DD3-AF4D-A916452AB475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96FCA290-8F99-404C-A124-8881C5A40A4B}" type="sibTrans" cxnId="{35002756-B00E-4DD3-AF4D-A916452AB475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49FB317A-CDA1-44A8-84AE-42038187F931}">
      <dgm:prSet custT="1"/>
      <dgm:spPr/>
      <dgm:t>
        <a:bodyPr/>
        <a:lstStyle/>
        <a:p>
          <a:r>
            <a:rPr lang="es-GT" sz="1400" b="1" dirty="0">
              <a:solidFill>
                <a:schemeClr val="tx1"/>
              </a:solidFill>
            </a:rPr>
            <a:t>MARZO</a:t>
          </a:r>
        </a:p>
      </dgm:t>
    </dgm:pt>
    <dgm:pt modelId="{54D20FBF-FCB7-41CA-AEDB-A1CB4A947441}" type="parTrans" cxnId="{11D7C9B4-7E16-4E57-BF55-170784F3E83C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ACA4FEF5-6DF9-4A61-874C-7B498081E75E}" type="sibTrans" cxnId="{11D7C9B4-7E16-4E57-BF55-170784F3E83C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C1C7703A-E902-480B-B2E1-8F0B2124FB52}">
      <dgm:prSet custT="1"/>
      <dgm:spPr/>
      <dgm:t>
        <a:bodyPr/>
        <a:lstStyle/>
        <a:p>
          <a:r>
            <a:rPr lang="es-GT" sz="1400" b="1" dirty="0">
              <a:solidFill>
                <a:schemeClr val="tx1"/>
              </a:solidFill>
            </a:rPr>
            <a:t>ABRIL</a:t>
          </a:r>
        </a:p>
      </dgm:t>
    </dgm:pt>
    <dgm:pt modelId="{24F9E79D-4F1F-400A-A386-E99CFFB4A586}" type="parTrans" cxnId="{9CFCCA4F-7EA9-46E6-A6AA-E92726F2FC83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CD8705E1-075C-4ACA-B26C-F328ADEBD375}" type="sibTrans" cxnId="{9CFCCA4F-7EA9-46E6-A6AA-E92726F2FC83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F979BB79-9819-4BEC-BC9E-053857E2AA83}">
      <dgm:prSet custT="1"/>
      <dgm:spPr/>
      <dgm:t>
        <a:bodyPr/>
        <a:lstStyle/>
        <a:p>
          <a:r>
            <a:rPr lang="es-GT" sz="1400" b="1" dirty="0">
              <a:solidFill>
                <a:schemeClr val="tx1"/>
              </a:solidFill>
            </a:rPr>
            <a:t>MAYO</a:t>
          </a:r>
        </a:p>
      </dgm:t>
    </dgm:pt>
    <dgm:pt modelId="{EA1BA719-8744-47EC-B159-9D6BDF0CF6BA}" type="parTrans" cxnId="{A7E3FDF6-51A0-4013-B60D-9EE6A78674C4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68A02A70-319C-43BE-A50E-A42C74DBA81F}" type="sibTrans" cxnId="{A7E3FDF6-51A0-4013-B60D-9EE6A78674C4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0B3102EA-25E8-4670-960B-DBD4841B9DF8}">
      <dgm:prSet custT="1"/>
      <dgm:spPr/>
      <dgm:t>
        <a:bodyPr/>
        <a:lstStyle/>
        <a:p>
          <a:r>
            <a:rPr lang="es-GT" sz="1000" b="1" dirty="0">
              <a:solidFill>
                <a:schemeClr val="tx1"/>
              </a:solidFill>
            </a:rPr>
            <a:t>NOVIEMBRE</a:t>
          </a:r>
        </a:p>
      </dgm:t>
    </dgm:pt>
    <dgm:pt modelId="{C22CEB45-E9A4-42EA-985C-D65441C2DB9F}" type="parTrans" cxnId="{02B94460-DD7A-4291-9108-28CAB9A3FA70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1D80CF77-F47A-46C3-A6F4-FC6C96DC84D9}" type="sibTrans" cxnId="{02B94460-DD7A-4291-9108-28CAB9A3FA70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49B4EC58-0A37-435A-95FA-44480651963E}">
      <dgm:prSet custT="1"/>
      <dgm:spPr/>
      <dgm:t>
        <a:bodyPr/>
        <a:lstStyle/>
        <a:p>
          <a:r>
            <a:rPr lang="es-GT" sz="1200" b="1" dirty="0">
              <a:solidFill>
                <a:schemeClr val="tx1"/>
              </a:solidFill>
            </a:rPr>
            <a:t>OCTUBRE</a:t>
          </a:r>
        </a:p>
      </dgm:t>
    </dgm:pt>
    <dgm:pt modelId="{170A41D5-AA2C-47FA-8C12-9E362089C56E}" type="parTrans" cxnId="{0084AAF9-ECF0-4099-A196-803246E206BE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D562C8EE-66D6-42D4-82B0-1C40979BDEF7}" type="sibTrans" cxnId="{0084AAF9-ECF0-4099-A196-803246E206BE}">
      <dgm:prSet/>
      <dgm:spPr/>
      <dgm:t>
        <a:bodyPr/>
        <a:lstStyle/>
        <a:p>
          <a:endParaRPr lang="es-GT" sz="1400" b="1">
            <a:solidFill>
              <a:schemeClr val="tx1"/>
            </a:solidFill>
          </a:endParaRPr>
        </a:p>
      </dgm:t>
    </dgm:pt>
    <dgm:pt modelId="{4BDE9482-1360-4F4B-B1CB-019D1A803D6E}">
      <dgm:prSet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FEBRERO</a:t>
          </a:r>
          <a:endParaRPr lang="es-GT" dirty="0"/>
        </a:p>
      </dgm:t>
    </dgm:pt>
    <dgm:pt modelId="{C1BE469B-A4A0-43C7-B5F6-9E1F8F8FBCDB}" type="parTrans" cxnId="{27B45B26-875F-4411-9E8E-4C9BEF95F2B1}">
      <dgm:prSet/>
      <dgm:spPr/>
      <dgm:t>
        <a:bodyPr/>
        <a:lstStyle/>
        <a:p>
          <a:endParaRPr lang="es-GT"/>
        </a:p>
      </dgm:t>
    </dgm:pt>
    <dgm:pt modelId="{4470A4FE-8727-47BE-8D71-D1E7F2B02735}" type="sibTrans" cxnId="{27B45B26-875F-4411-9E8E-4C9BEF95F2B1}">
      <dgm:prSet/>
      <dgm:spPr/>
      <dgm:t>
        <a:bodyPr/>
        <a:lstStyle/>
        <a:p>
          <a:endParaRPr lang="es-GT"/>
        </a:p>
      </dgm:t>
    </dgm:pt>
    <dgm:pt modelId="{22B46C09-7444-475B-AF32-63AB143AE90B}" type="pres">
      <dgm:prSet presAssocID="{012CDFDD-C210-438B-BFA9-CB4027197F2A}" presName="Name0" presStyleCnt="0">
        <dgm:presLayoutVars>
          <dgm:dir/>
          <dgm:resizeHandles val="exact"/>
        </dgm:presLayoutVars>
      </dgm:prSet>
      <dgm:spPr/>
    </dgm:pt>
    <dgm:pt modelId="{83A1381A-875D-4BCB-8216-5CEB48F239B3}" type="pres">
      <dgm:prSet presAssocID="{2DB9C78B-4198-4AD5-AC40-08F4B5C7BE5B}" presName="parTxOnly" presStyleLbl="node1" presStyleIdx="0" presStyleCnt="12">
        <dgm:presLayoutVars>
          <dgm:bulletEnabled val="1"/>
        </dgm:presLayoutVars>
      </dgm:prSet>
      <dgm:spPr/>
    </dgm:pt>
    <dgm:pt modelId="{F5B792C5-E1EC-4DB1-8E3B-F12320138C22}" type="pres">
      <dgm:prSet presAssocID="{2EA5F1CE-F3B1-494D-8E7C-B6838F43EA91}" presName="parSpace" presStyleCnt="0"/>
      <dgm:spPr/>
    </dgm:pt>
    <dgm:pt modelId="{283357B2-2650-4D3B-97AC-4485E880F9A3}" type="pres">
      <dgm:prSet presAssocID="{4BDE9482-1360-4F4B-B1CB-019D1A803D6E}" presName="parTxOnly" presStyleLbl="node1" presStyleIdx="1" presStyleCnt="12">
        <dgm:presLayoutVars>
          <dgm:bulletEnabled val="1"/>
        </dgm:presLayoutVars>
      </dgm:prSet>
      <dgm:spPr/>
    </dgm:pt>
    <dgm:pt modelId="{BB4B90F8-934E-4EA8-97F2-ED743A97BC06}" type="pres">
      <dgm:prSet presAssocID="{4470A4FE-8727-47BE-8D71-D1E7F2B02735}" presName="parSpace" presStyleCnt="0"/>
      <dgm:spPr/>
    </dgm:pt>
    <dgm:pt modelId="{1A07F4FC-5FE9-4C4B-8D2E-A0654544248F}" type="pres">
      <dgm:prSet presAssocID="{49FB317A-CDA1-44A8-84AE-42038187F931}" presName="parTxOnly" presStyleLbl="node1" presStyleIdx="2" presStyleCnt="12">
        <dgm:presLayoutVars>
          <dgm:bulletEnabled val="1"/>
        </dgm:presLayoutVars>
      </dgm:prSet>
      <dgm:spPr/>
    </dgm:pt>
    <dgm:pt modelId="{36C098E0-9F0C-474A-A6EE-12C4FE55370F}" type="pres">
      <dgm:prSet presAssocID="{ACA4FEF5-6DF9-4A61-874C-7B498081E75E}" presName="parSpace" presStyleCnt="0"/>
      <dgm:spPr/>
    </dgm:pt>
    <dgm:pt modelId="{23C797AC-F05E-4377-987E-A402E8E7D9E6}" type="pres">
      <dgm:prSet presAssocID="{C1C7703A-E902-480B-B2E1-8F0B2124FB52}" presName="parTxOnly" presStyleLbl="node1" presStyleIdx="3" presStyleCnt="12">
        <dgm:presLayoutVars>
          <dgm:bulletEnabled val="1"/>
        </dgm:presLayoutVars>
      </dgm:prSet>
      <dgm:spPr/>
    </dgm:pt>
    <dgm:pt modelId="{B2359D1E-1AEA-4268-ABCD-6D7759216E8E}" type="pres">
      <dgm:prSet presAssocID="{CD8705E1-075C-4ACA-B26C-F328ADEBD375}" presName="parSpace" presStyleCnt="0"/>
      <dgm:spPr/>
    </dgm:pt>
    <dgm:pt modelId="{5E7EB1AE-7E9A-4FEF-B581-A73FBD8D119F}" type="pres">
      <dgm:prSet presAssocID="{F979BB79-9819-4BEC-BC9E-053857E2AA83}" presName="parTxOnly" presStyleLbl="node1" presStyleIdx="4" presStyleCnt="12">
        <dgm:presLayoutVars>
          <dgm:bulletEnabled val="1"/>
        </dgm:presLayoutVars>
      </dgm:prSet>
      <dgm:spPr/>
    </dgm:pt>
    <dgm:pt modelId="{0E714839-BB53-4F7B-908F-9ECA61FC8D28}" type="pres">
      <dgm:prSet presAssocID="{68A02A70-319C-43BE-A50E-A42C74DBA81F}" presName="parSpace" presStyleCnt="0"/>
      <dgm:spPr/>
    </dgm:pt>
    <dgm:pt modelId="{B7B565DE-CF8D-4139-9D94-F477F58A55F0}" type="pres">
      <dgm:prSet presAssocID="{E45F5D72-20E7-4AA2-80C5-B600AE34BA77}" presName="parTxOnly" presStyleLbl="node1" presStyleIdx="5" presStyleCnt="12">
        <dgm:presLayoutVars>
          <dgm:bulletEnabled val="1"/>
        </dgm:presLayoutVars>
      </dgm:prSet>
      <dgm:spPr/>
    </dgm:pt>
    <dgm:pt modelId="{B0B37D01-BB48-4F09-9C53-4AFDA610643E}" type="pres">
      <dgm:prSet presAssocID="{0D2C8F21-B7E4-4B23-B8B7-11175FF75D60}" presName="parSpace" presStyleCnt="0"/>
      <dgm:spPr/>
    </dgm:pt>
    <dgm:pt modelId="{5F38DF43-B7C6-44F6-AB74-D665AF3D44AF}" type="pres">
      <dgm:prSet presAssocID="{8690077F-236E-4CF8-B81A-DF300A9494E2}" presName="parTxOnly" presStyleLbl="node1" presStyleIdx="6" presStyleCnt="12">
        <dgm:presLayoutVars>
          <dgm:bulletEnabled val="1"/>
        </dgm:presLayoutVars>
      </dgm:prSet>
      <dgm:spPr/>
    </dgm:pt>
    <dgm:pt modelId="{AC095A63-71B8-41BB-8F2A-468A1732085B}" type="pres">
      <dgm:prSet presAssocID="{594C3993-B176-4CBD-8667-7DACC4407F4F}" presName="parSpace" presStyleCnt="0"/>
      <dgm:spPr/>
    </dgm:pt>
    <dgm:pt modelId="{29E1981A-0EB9-4649-99B7-7CB7428E7389}" type="pres">
      <dgm:prSet presAssocID="{0221C2C0-2A37-4A9A-A7B9-2BBF51B47CE4}" presName="parTxOnly" presStyleLbl="node1" presStyleIdx="7" presStyleCnt="12">
        <dgm:presLayoutVars>
          <dgm:bulletEnabled val="1"/>
        </dgm:presLayoutVars>
      </dgm:prSet>
      <dgm:spPr/>
    </dgm:pt>
    <dgm:pt modelId="{E312D2B9-511B-4FD9-9A08-C3D8D2443FD9}" type="pres">
      <dgm:prSet presAssocID="{96FCA290-8F99-404C-A124-8881C5A40A4B}" presName="parSpace" presStyleCnt="0"/>
      <dgm:spPr/>
    </dgm:pt>
    <dgm:pt modelId="{1FD19397-F2E6-4985-9C90-D2EF9A353858}" type="pres">
      <dgm:prSet presAssocID="{75D52E9E-4AE6-4534-AA5E-882E2BE62C91}" presName="parTxOnly" presStyleLbl="node1" presStyleIdx="8" presStyleCnt="12">
        <dgm:presLayoutVars>
          <dgm:bulletEnabled val="1"/>
        </dgm:presLayoutVars>
      </dgm:prSet>
      <dgm:spPr/>
    </dgm:pt>
    <dgm:pt modelId="{D344C364-0F06-4AF5-A0CB-84671EB4F425}" type="pres">
      <dgm:prSet presAssocID="{0C958BAE-7DD0-4237-A0C3-433C792A2655}" presName="parSpace" presStyleCnt="0"/>
      <dgm:spPr/>
    </dgm:pt>
    <dgm:pt modelId="{54C738DD-84AA-4069-A492-B7652D347FD3}" type="pres">
      <dgm:prSet presAssocID="{49B4EC58-0A37-435A-95FA-44480651963E}" presName="parTxOnly" presStyleLbl="node1" presStyleIdx="9" presStyleCnt="12">
        <dgm:presLayoutVars>
          <dgm:bulletEnabled val="1"/>
        </dgm:presLayoutVars>
      </dgm:prSet>
      <dgm:spPr/>
    </dgm:pt>
    <dgm:pt modelId="{BAC79F78-F36D-46E1-B876-DD5F34E74A55}" type="pres">
      <dgm:prSet presAssocID="{D562C8EE-66D6-42D4-82B0-1C40979BDEF7}" presName="parSpace" presStyleCnt="0"/>
      <dgm:spPr/>
    </dgm:pt>
    <dgm:pt modelId="{EB0F0B84-4CBE-4D46-9554-226319FD1580}" type="pres">
      <dgm:prSet presAssocID="{0B3102EA-25E8-4670-960B-DBD4841B9DF8}" presName="parTxOnly" presStyleLbl="node1" presStyleIdx="10" presStyleCnt="12">
        <dgm:presLayoutVars>
          <dgm:bulletEnabled val="1"/>
        </dgm:presLayoutVars>
      </dgm:prSet>
      <dgm:spPr/>
    </dgm:pt>
    <dgm:pt modelId="{B1193417-4790-4118-B798-8D1136CE4C14}" type="pres">
      <dgm:prSet presAssocID="{1D80CF77-F47A-46C3-A6F4-FC6C96DC84D9}" presName="parSpace" presStyleCnt="0"/>
      <dgm:spPr/>
    </dgm:pt>
    <dgm:pt modelId="{5B80EB28-E510-4E77-9A9E-F2B479578111}" type="pres">
      <dgm:prSet presAssocID="{C8409FE4-F124-4B2D-83FA-489017A19597}" presName="parTxOnly" presStyleLbl="node1" presStyleIdx="11" presStyleCnt="12">
        <dgm:presLayoutVars>
          <dgm:bulletEnabled val="1"/>
        </dgm:presLayoutVars>
      </dgm:prSet>
      <dgm:spPr/>
    </dgm:pt>
  </dgm:ptLst>
  <dgm:cxnLst>
    <dgm:cxn modelId="{D6D57109-4F0C-4197-BF9E-6D2378346F8D}" type="presOf" srcId="{8690077F-236E-4CF8-B81A-DF300A9494E2}" destId="{5F38DF43-B7C6-44F6-AB74-D665AF3D44AF}" srcOrd="0" destOrd="0" presId="urn:microsoft.com/office/officeart/2005/8/layout/hChevron3"/>
    <dgm:cxn modelId="{8888FD0D-527D-4A28-A940-E4DDF5C18612}" type="presOf" srcId="{E45F5D72-20E7-4AA2-80C5-B600AE34BA77}" destId="{B7B565DE-CF8D-4139-9D94-F477F58A55F0}" srcOrd="0" destOrd="0" presId="urn:microsoft.com/office/officeart/2005/8/layout/hChevron3"/>
    <dgm:cxn modelId="{ADCE3217-E866-4744-9FBA-D86CB59B4055}" type="presOf" srcId="{F979BB79-9819-4BEC-BC9E-053857E2AA83}" destId="{5E7EB1AE-7E9A-4FEF-B581-A73FBD8D119F}" srcOrd="0" destOrd="0" presId="urn:microsoft.com/office/officeart/2005/8/layout/hChevron3"/>
    <dgm:cxn modelId="{2A2F1719-7B18-4F91-977F-CB6C0ADE49DC}" type="presOf" srcId="{C1C7703A-E902-480B-B2E1-8F0B2124FB52}" destId="{23C797AC-F05E-4377-987E-A402E8E7D9E6}" srcOrd="0" destOrd="0" presId="urn:microsoft.com/office/officeart/2005/8/layout/hChevron3"/>
    <dgm:cxn modelId="{27B45B26-875F-4411-9E8E-4C9BEF95F2B1}" srcId="{012CDFDD-C210-438B-BFA9-CB4027197F2A}" destId="{4BDE9482-1360-4F4B-B1CB-019D1A803D6E}" srcOrd="1" destOrd="0" parTransId="{C1BE469B-A4A0-43C7-B5F6-9E1F8F8FBCDB}" sibTransId="{4470A4FE-8727-47BE-8D71-D1E7F2B02735}"/>
    <dgm:cxn modelId="{6021B52B-377E-4E5D-9A56-63E467F3C14E}" srcId="{012CDFDD-C210-438B-BFA9-CB4027197F2A}" destId="{2DB9C78B-4198-4AD5-AC40-08F4B5C7BE5B}" srcOrd="0" destOrd="0" parTransId="{C83CF253-E2EC-4E5A-ABD1-70FC2A3FA54D}" sibTransId="{2EA5F1CE-F3B1-494D-8E7C-B6838F43EA91}"/>
    <dgm:cxn modelId="{7F78542E-E99E-4EB0-B68D-099A679E484C}" type="presOf" srcId="{75D52E9E-4AE6-4534-AA5E-882E2BE62C91}" destId="{1FD19397-F2E6-4985-9C90-D2EF9A353858}" srcOrd="0" destOrd="0" presId="urn:microsoft.com/office/officeart/2005/8/layout/hChevron3"/>
    <dgm:cxn modelId="{22879244-126A-46F0-A652-A2B41AE9734D}" srcId="{012CDFDD-C210-438B-BFA9-CB4027197F2A}" destId="{E45F5D72-20E7-4AA2-80C5-B600AE34BA77}" srcOrd="5" destOrd="0" parTransId="{C87DAC16-F568-477C-AA3E-2CD329119AE8}" sibTransId="{0D2C8F21-B7E4-4B23-B8B7-11175FF75D60}"/>
    <dgm:cxn modelId="{F9819847-B634-40F5-A247-DE2E4A8D7A78}" srcId="{012CDFDD-C210-438B-BFA9-CB4027197F2A}" destId="{C8409FE4-F124-4B2D-83FA-489017A19597}" srcOrd="11" destOrd="0" parTransId="{2B59E0B7-D3D7-42E2-8D85-E208EBC69774}" sibTransId="{7C30B9BA-CAA8-43E4-971A-4B08F1E07A0F}"/>
    <dgm:cxn modelId="{9CFCCA4F-7EA9-46E6-A6AA-E92726F2FC83}" srcId="{012CDFDD-C210-438B-BFA9-CB4027197F2A}" destId="{C1C7703A-E902-480B-B2E1-8F0B2124FB52}" srcOrd="3" destOrd="0" parTransId="{24F9E79D-4F1F-400A-A386-E99CFFB4A586}" sibTransId="{CD8705E1-075C-4ACA-B26C-F328ADEBD375}"/>
    <dgm:cxn modelId="{35002756-B00E-4DD3-AF4D-A916452AB475}" srcId="{012CDFDD-C210-438B-BFA9-CB4027197F2A}" destId="{0221C2C0-2A37-4A9A-A7B9-2BBF51B47CE4}" srcOrd="7" destOrd="0" parTransId="{BA396086-5F9C-4B68-9F0D-0B88276E428D}" sibTransId="{96FCA290-8F99-404C-A124-8881C5A40A4B}"/>
    <dgm:cxn modelId="{2A95FB57-9868-4939-A725-5D54A369B7B3}" srcId="{012CDFDD-C210-438B-BFA9-CB4027197F2A}" destId="{75D52E9E-4AE6-4534-AA5E-882E2BE62C91}" srcOrd="8" destOrd="0" parTransId="{9AC51162-79C4-451B-899E-8BCF704E4FE2}" sibTransId="{0C958BAE-7DD0-4237-A0C3-433C792A2655}"/>
    <dgm:cxn modelId="{976DE959-8359-45CC-951D-0A2C1F941BF8}" type="presOf" srcId="{4BDE9482-1360-4F4B-B1CB-019D1A803D6E}" destId="{283357B2-2650-4D3B-97AC-4485E880F9A3}" srcOrd="0" destOrd="0" presId="urn:microsoft.com/office/officeart/2005/8/layout/hChevron3"/>
    <dgm:cxn modelId="{02B94460-DD7A-4291-9108-28CAB9A3FA70}" srcId="{012CDFDD-C210-438B-BFA9-CB4027197F2A}" destId="{0B3102EA-25E8-4670-960B-DBD4841B9DF8}" srcOrd="10" destOrd="0" parTransId="{C22CEB45-E9A4-42EA-985C-D65441C2DB9F}" sibTransId="{1D80CF77-F47A-46C3-A6F4-FC6C96DC84D9}"/>
    <dgm:cxn modelId="{912FFA60-B8BE-42B3-B92C-5EAFBE61BEAC}" type="presOf" srcId="{49FB317A-CDA1-44A8-84AE-42038187F931}" destId="{1A07F4FC-5FE9-4C4B-8D2E-A0654544248F}" srcOrd="0" destOrd="0" presId="urn:microsoft.com/office/officeart/2005/8/layout/hChevron3"/>
    <dgm:cxn modelId="{BEE6CA76-8FD9-4ED3-915F-CFFE725E624C}" srcId="{012CDFDD-C210-438B-BFA9-CB4027197F2A}" destId="{8690077F-236E-4CF8-B81A-DF300A9494E2}" srcOrd="6" destOrd="0" parTransId="{30F0541C-F530-4E54-ADF8-D1343B75852C}" sibTransId="{594C3993-B176-4CBD-8667-7DACC4407F4F}"/>
    <dgm:cxn modelId="{1D51E383-4EDA-4729-89C4-E82EF6702884}" type="presOf" srcId="{012CDFDD-C210-438B-BFA9-CB4027197F2A}" destId="{22B46C09-7444-475B-AF32-63AB143AE90B}" srcOrd="0" destOrd="0" presId="urn:microsoft.com/office/officeart/2005/8/layout/hChevron3"/>
    <dgm:cxn modelId="{F2086285-1610-4CC7-8A2E-70257BCB291A}" type="presOf" srcId="{2DB9C78B-4198-4AD5-AC40-08F4B5C7BE5B}" destId="{83A1381A-875D-4BCB-8216-5CEB48F239B3}" srcOrd="0" destOrd="0" presId="urn:microsoft.com/office/officeart/2005/8/layout/hChevron3"/>
    <dgm:cxn modelId="{467AF396-8BD2-4D90-B801-5FA43C560731}" type="presOf" srcId="{C8409FE4-F124-4B2D-83FA-489017A19597}" destId="{5B80EB28-E510-4E77-9A9E-F2B479578111}" srcOrd="0" destOrd="0" presId="urn:microsoft.com/office/officeart/2005/8/layout/hChevron3"/>
    <dgm:cxn modelId="{8932289D-618E-4411-BC58-777A0EF51531}" type="presOf" srcId="{49B4EC58-0A37-435A-95FA-44480651963E}" destId="{54C738DD-84AA-4069-A492-B7652D347FD3}" srcOrd="0" destOrd="0" presId="urn:microsoft.com/office/officeart/2005/8/layout/hChevron3"/>
    <dgm:cxn modelId="{6D36F3A3-9A87-4328-82D4-CAD6A0618177}" type="presOf" srcId="{0B3102EA-25E8-4670-960B-DBD4841B9DF8}" destId="{EB0F0B84-4CBE-4D46-9554-226319FD1580}" srcOrd="0" destOrd="0" presId="urn:microsoft.com/office/officeart/2005/8/layout/hChevron3"/>
    <dgm:cxn modelId="{11D7C9B4-7E16-4E57-BF55-170784F3E83C}" srcId="{012CDFDD-C210-438B-BFA9-CB4027197F2A}" destId="{49FB317A-CDA1-44A8-84AE-42038187F931}" srcOrd="2" destOrd="0" parTransId="{54D20FBF-FCB7-41CA-AEDB-A1CB4A947441}" sibTransId="{ACA4FEF5-6DF9-4A61-874C-7B498081E75E}"/>
    <dgm:cxn modelId="{5503F7B7-D708-42F5-AE37-AC4192D5DB6B}" type="presOf" srcId="{0221C2C0-2A37-4A9A-A7B9-2BBF51B47CE4}" destId="{29E1981A-0EB9-4649-99B7-7CB7428E7389}" srcOrd="0" destOrd="0" presId="urn:microsoft.com/office/officeart/2005/8/layout/hChevron3"/>
    <dgm:cxn modelId="{A7E3FDF6-51A0-4013-B60D-9EE6A78674C4}" srcId="{012CDFDD-C210-438B-BFA9-CB4027197F2A}" destId="{F979BB79-9819-4BEC-BC9E-053857E2AA83}" srcOrd="4" destOrd="0" parTransId="{EA1BA719-8744-47EC-B159-9D6BDF0CF6BA}" sibTransId="{68A02A70-319C-43BE-A50E-A42C74DBA81F}"/>
    <dgm:cxn modelId="{0084AAF9-ECF0-4099-A196-803246E206BE}" srcId="{012CDFDD-C210-438B-BFA9-CB4027197F2A}" destId="{49B4EC58-0A37-435A-95FA-44480651963E}" srcOrd="9" destOrd="0" parTransId="{170A41D5-AA2C-47FA-8C12-9E362089C56E}" sibTransId="{D562C8EE-66D6-42D4-82B0-1C40979BDEF7}"/>
    <dgm:cxn modelId="{533A76BD-3672-4E09-B3BB-6BE4063CE826}" type="presParOf" srcId="{22B46C09-7444-475B-AF32-63AB143AE90B}" destId="{83A1381A-875D-4BCB-8216-5CEB48F239B3}" srcOrd="0" destOrd="0" presId="urn:microsoft.com/office/officeart/2005/8/layout/hChevron3"/>
    <dgm:cxn modelId="{FB054B30-0631-4A27-9EBE-057BCFD53868}" type="presParOf" srcId="{22B46C09-7444-475B-AF32-63AB143AE90B}" destId="{F5B792C5-E1EC-4DB1-8E3B-F12320138C22}" srcOrd="1" destOrd="0" presId="urn:microsoft.com/office/officeart/2005/8/layout/hChevron3"/>
    <dgm:cxn modelId="{EDB6D2AC-53BD-4A65-B9E2-FDC70C06D615}" type="presParOf" srcId="{22B46C09-7444-475B-AF32-63AB143AE90B}" destId="{283357B2-2650-4D3B-97AC-4485E880F9A3}" srcOrd="2" destOrd="0" presId="urn:microsoft.com/office/officeart/2005/8/layout/hChevron3"/>
    <dgm:cxn modelId="{565D8886-BF84-4D8D-BBA4-A46227F48D05}" type="presParOf" srcId="{22B46C09-7444-475B-AF32-63AB143AE90B}" destId="{BB4B90F8-934E-4EA8-97F2-ED743A97BC06}" srcOrd="3" destOrd="0" presId="urn:microsoft.com/office/officeart/2005/8/layout/hChevron3"/>
    <dgm:cxn modelId="{8AB941FB-5B3B-4C8C-A1A4-330B1242F54C}" type="presParOf" srcId="{22B46C09-7444-475B-AF32-63AB143AE90B}" destId="{1A07F4FC-5FE9-4C4B-8D2E-A0654544248F}" srcOrd="4" destOrd="0" presId="urn:microsoft.com/office/officeart/2005/8/layout/hChevron3"/>
    <dgm:cxn modelId="{C8D2DC90-D3EB-4B45-B480-3F522B2340D2}" type="presParOf" srcId="{22B46C09-7444-475B-AF32-63AB143AE90B}" destId="{36C098E0-9F0C-474A-A6EE-12C4FE55370F}" srcOrd="5" destOrd="0" presId="urn:microsoft.com/office/officeart/2005/8/layout/hChevron3"/>
    <dgm:cxn modelId="{0F5548DD-74B4-4B15-B5B3-ABCB475F6594}" type="presParOf" srcId="{22B46C09-7444-475B-AF32-63AB143AE90B}" destId="{23C797AC-F05E-4377-987E-A402E8E7D9E6}" srcOrd="6" destOrd="0" presId="urn:microsoft.com/office/officeart/2005/8/layout/hChevron3"/>
    <dgm:cxn modelId="{EAB6FA17-707D-4541-8803-987F05DEA3D5}" type="presParOf" srcId="{22B46C09-7444-475B-AF32-63AB143AE90B}" destId="{B2359D1E-1AEA-4268-ABCD-6D7759216E8E}" srcOrd="7" destOrd="0" presId="urn:microsoft.com/office/officeart/2005/8/layout/hChevron3"/>
    <dgm:cxn modelId="{1187A300-4A44-48B8-9F39-4A791CE48174}" type="presParOf" srcId="{22B46C09-7444-475B-AF32-63AB143AE90B}" destId="{5E7EB1AE-7E9A-4FEF-B581-A73FBD8D119F}" srcOrd="8" destOrd="0" presId="urn:microsoft.com/office/officeart/2005/8/layout/hChevron3"/>
    <dgm:cxn modelId="{36EBC828-42E5-4706-9791-35FC56871725}" type="presParOf" srcId="{22B46C09-7444-475B-AF32-63AB143AE90B}" destId="{0E714839-BB53-4F7B-908F-9ECA61FC8D28}" srcOrd="9" destOrd="0" presId="urn:microsoft.com/office/officeart/2005/8/layout/hChevron3"/>
    <dgm:cxn modelId="{4C1BBA56-563E-4A2B-9834-11AB61D58045}" type="presParOf" srcId="{22B46C09-7444-475B-AF32-63AB143AE90B}" destId="{B7B565DE-CF8D-4139-9D94-F477F58A55F0}" srcOrd="10" destOrd="0" presId="urn:microsoft.com/office/officeart/2005/8/layout/hChevron3"/>
    <dgm:cxn modelId="{B02D7C40-7873-473E-9712-CB869295D1C0}" type="presParOf" srcId="{22B46C09-7444-475B-AF32-63AB143AE90B}" destId="{B0B37D01-BB48-4F09-9C53-4AFDA610643E}" srcOrd="11" destOrd="0" presId="urn:microsoft.com/office/officeart/2005/8/layout/hChevron3"/>
    <dgm:cxn modelId="{10088229-E3C8-4359-BDDF-A9A733C031F9}" type="presParOf" srcId="{22B46C09-7444-475B-AF32-63AB143AE90B}" destId="{5F38DF43-B7C6-44F6-AB74-D665AF3D44AF}" srcOrd="12" destOrd="0" presId="urn:microsoft.com/office/officeart/2005/8/layout/hChevron3"/>
    <dgm:cxn modelId="{8750045F-30D3-44D6-84AB-2B2FC0199897}" type="presParOf" srcId="{22B46C09-7444-475B-AF32-63AB143AE90B}" destId="{AC095A63-71B8-41BB-8F2A-468A1732085B}" srcOrd="13" destOrd="0" presId="urn:microsoft.com/office/officeart/2005/8/layout/hChevron3"/>
    <dgm:cxn modelId="{89C156C2-26DD-47B9-B39F-06C94E4F70E6}" type="presParOf" srcId="{22B46C09-7444-475B-AF32-63AB143AE90B}" destId="{29E1981A-0EB9-4649-99B7-7CB7428E7389}" srcOrd="14" destOrd="0" presId="urn:microsoft.com/office/officeart/2005/8/layout/hChevron3"/>
    <dgm:cxn modelId="{DD1850DF-5592-4924-9E68-298CA107527C}" type="presParOf" srcId="{22B46C09-7444-475B-AF32-63AB143AE90B}" destId="{E312D2B9-511B-4FD9-9A08-C3D8D2443FD9}" srcOrd="15" destOrd="0" presId="urn:microsoft.com/office/officeart/2005/8/layout/hChevron3"/>
    <dgm:cxn modelId="{734FD000-DE42-45FD-8488-9E71D02B9C84}" type="presParOf" srcId="{22B46C09-7444-475B-AF32-63AB143AE90B}" destId="{1FD19397-F2E6-4985-9C90-D2EF9A353858}" srcOrd="16" destOrd="0" presId="urn:microsoft.com/office/officeart/2005/8/layout/hChevron3"/>
    <dgm:cxn modelId="{4F428ACF-1F3F-4416-B0C2-9922201D959E}" type="presParOf" srcId="{22B46C09-7444-475B-AF32-63AB143AE90B}" destId="{D344C364-0F06-4AF5-A0CB-84671EB4F425}" srcOrd="17" destOrd="0" presId="urn:microsoft.com/office/officeart/2005/8/layout/hChevron3"/>
    <dgm:cxn modelId="{43DD6C23-DC4A-4891-8FB7-8F01016DC394}" type="presParOf" srcId="{22B46C09-7444-475B-AF32-63AB143AE90B}" destId="{54C738DD-84AA-4069-A492-B7652D347FD3}" srcOrd="18" destOrd="0" presId="urn:microsoft.com/office/officeart/2005/8/layout/hChevron3"/>
    <dgm:cxn modelId="{211B87DB-531B-42D7-A326-60607D44A9FF}" type="presParOf" srcId="{22B46C09-7444-475B-AF32-63AB143AE90B}" destId="{BAC79F78-F36D-46E1-B876-DD5F34E74A55}" srcOrd="19" destOrd="0" presId="urn:microsoft.com/office/officeart/2005/8/layout/hChevron3"/>
    <dgm:cxn modelId="{C41DDA5C-A003-4E33-8FB1-CFC396E18FF2}" type="presParOf" srcId="{22B46C09-7444-475B-AF32-63AB143AE90B}" destId="{EB0F0B84-4CBE-4D46-9554-226319FD1580}" srcOrd="20" destOrd="0" presId="urn:microsoft.com/office/officeart/2005/8/layout/hChevron3"/>
    <dgm:cxn modelId="{78A1350D-3BBC-4CD9-BCED-9FED1A0D5B46}" type="presParOf" srcId="{22B46C09-7444-475B-AF32-63AB143AE90B}" destId="{B1193417-4790-4118-B798-8D1136CE4C14}" srcOrd="21" destOrd="0" presId="urn:microsoft.com/office/officeart/2005/8/layout/hChevron3"/>
    <dgm:cxn modelId="{E6370C2B-1755-480F-9C10-B9AE2B1BAC8D}" type="presParOf" srcId="{22B46C09-7444-475B-AF32-63AB143AE90B}" destId="{5B80EB28-E510-4E77-9A9E-F2B479578111}" srcOrd="2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E1DB4-A1ED-42A4-A43D-876CF302EF59}">
      <dsp:nvSpPr>
        <dsp:cNvPr id="0" name=""/>
        <dsp:cNvSpPr/>
      </dsp:nvSpPr>
      <dsp:spPr>
        <a:xfrm>
          <a:off x="896643" y="3436"/>
          <a:ext cx="1924672" cy="1158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b="0" i="0" kern="1200" dirty="0">
              <a:solidFill>
                <a:srgbClr val="002060"/>
              </a:solidFill>
              <a:effectLst/>
              <a:latin typeface="Altivo Regular" panose="020B0000000000000000"/>
            </a:rPr>
            <a:t>Partiendo del marco estratégico y cadena de resultados (PEI)</a:t>
          </a:r>
          <a:endParaRPr lang="es-GT" sz="1800" b="0" u="sng" kern="1200" dirty="0">
            <a:solidFill>
              <a:srgbClr val="002060"/>
            </a:solidFill>
            <a:latin typeface="Altivo Regular" panose="020B0000000000000000"/>
          </a:endParaRPr>
        </a:p>
      </dsp:txBody>
      <dsp:txXfrm>
        <a:off x="930573" y="37366"/>
        <a:ext cx="1856812" cy="1090603"/>
      </dsp:txXfrm>
    </dsp:sp>
    <dsp:sp modelId="{F4844F9D-EF11-41B9-A7CB-003775B9EA0D}">
      <dsp:nvSpPr>
        <dsp:cNvPr id="0" name=""/>
        <dsp:cNvSpPr/>
      </dsp:nvSpPr>
      <dsp:spPr>
        <a:xfrm>
          <a:off x="2990686" y="344009"/>
          <a:ext cx="40803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>
        <a:off x="2990686" y="439473"/>
        <a:ext cx="285621" cy="286390"/>
      </dsp:txXfrm>
    </dsp:sp>
    <dsp:sp modelId="{B7EBE519-26DD-46B8-97AB-DD838FEBD59A}">
      <dsp:nvSpPr>
        <dsp:cNvPr id="0" name=""/>
        <dsp:cNvSpPr/>
      </dsp:nvSpPr>
      <dsp:spPr>
        <a:xfrm>
          <a:off x="3591184" y="5266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rgbClr val="002060"/>
              </a:solidFill>
              <a:latin typeface="Altivo Regular" panose="020B0000000000000000"/>
            </a:rPr>
            <a:t>Identificar productos de acuerdo a su competencia </a:t>
          </a:r>
          <a:endParaRPr lang="es-GT" sz="1600" b="0" kern="1200" dirty="0">
            <a:solidFill>
              <a:srgbClr val="002060"/>
            </a:solidFill>
            <a:latin typeface="Altivo Regular" panose="020B0000000000000000"/>
          </a:endParaRPr>
        </a:p>
      </dsp:txBody>
      <dsp:txXfrm>
        <a:off x="3625007" y="39089"/>
        <a:ext cx="1857026" cy="1087157"/>
      </dsp:txXfrm>
    </dsp:sp>
    <dsp:sp modelId="{D9CFF37D-66E7-4761-9ADA-74191A5903A2}">
      <dsp:nvSpPr>
        <dsp:cNvPr id="0" name=""/>
        <dsp:cNvSpPr/>
      </dsp:nvSpPr>
      <dsp:spPr>
        <a:xfrm>
          <a:off x="5685227" y="344009"/>
          <a:ext cx="40803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300" b="0" kern="1200">
            <a:solidFill>
              <a:schemeClr val="tx1"/>
            </a:solidFill>
            <a:latin typeface="Altivo Regular" panose="020B0000000000000000"/>
          </a:endParaRPr>
        </a:p>
      </dsp:txBody>
      <dsp:txXfrm>
        <a:off x="5685227" y="439473"/>
        <a:ext cx="285621" cy="286390"/>
      </dsp:txXfrm>
    </dsp:sp>
    <dsp:sp modelId="{26770642-E9BB-4481-8116-89A95C0B0F40}">
      <dsp:nvSpPr>
        <dsp:cNvPr id="0" name=""/>
        <dsp:cNvSpPr/>
      </dsp:nvSpPr>
      <dsp:spPr>
        <a:xfrm>
          <a:off x="6285725" y="5266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2060"/>
              </a:solidFill>
              <a:latin typeface="Altivo Regular" panose="020B0000000000000000"/>
            </a:rPr>
            <a:t>Identificar subproductos y su vinculación a los productos </a:t>
          </a:r>
          <a:endParaRPr lang="es-GT" sz="1800" b="0" kern="1200" dirty="0">
            <a:solidFill>
              <a:srgbClr val="002060"/>
            </a:solidFill>
            <a:latin typeface="Altivo Regular" panose="020B0000000000000000"/>
          </a:endParaRPr>
        </a:p>
      </dsp:txBody>
      <dsp:txXfrm>
        <a:off x="6319548" y="39089"/>
        <a:ext cx="1857026" cy="1087157"/>
      </dsp:txXfrm>
    </dsp:sp>
    <dsp:sp modelId="{A199F3CF-4598-4644-957A-32FF9B0EF2C7}">
      <dsp:nvSpPr>
        <dsp:cNvPr id="0" name=""/>
        <dsp:cNvSpPr/>
      </dsp:nvSpPr>
      <dsp:spPr>
        <a:xfrm>
          <a:off x="8379768" y="344009"/>
          <a:ext cx="40803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>
        <a:off x="8379768" y="439473"/>
        <a:ext cx="285621" cy="286390"/>
      </dsp:txXfrm>
    </dsp:sp>
    <dsp:sp modelId="{0ACE0AA1-94E9-41DF-9805-778257096CD6}">
      <dsp:nvSpPr>
        <dsp:cNvPr id="0" name=""/>
        <dsp:cNvSpPr/>
      </dsp:nvSpPr>
      <dsp:spPr>
        <a:xfrm>
          <a:off x="8980266" y="5266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0" kern="1200" dirty="0">
            <a:solidFill>
              <a:srgbClr val="002060"/>
            </a:solidFill>
            <a:latin typeface="Altivo Regular" panose="020B000000000000000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2060"/>
              </a:solidFill>
              <a:latin typeface="Altivo Regular" panose="020B0000000000000000"/>
            </a:rPr>
            <a:t>Establecer acciones que contribuyan al subproducto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200" b="0" kern="1200" dirty="0">
            <a:latin typeface="Altivo Regular" panose="020B0000000000000000"/>
          </a:endParaRPr>
        </a:p>
      </dsp:txBody>
      <dsp:txXfrm>
        <a:off x="9014089" y="39089"/>
        <a:ext cx="1857026" cy="1087157"/>
      </dsp:txXfrm>
    </dsp:sp>
    <dsp:sp modelId="{7FB43136-83AE-4BFA-8DF5-1C6EF2A9CB3A}">
      <dsp:nvSpPr>
        <dsp:cNvPr id="0" name=""/>
        <dsp:cNvSpPr/>
      </dsp:nvSpPr>
      <dsp:spPr>
        <a:xfrm rot="5400000">
          <a:off x="9738102" y="1295684"/>
          <a:ext cx="40900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 rot="-5400000">
        <a:off x="9799407" y="1329843"/>
        <a:ext cx="286390" cy="286300"/>
      </dsp:txXfrm>
    </dsp:sp>
    <dsp:sp modelId="{D69A6302-41C4-44F7-A393-8B74787E9DD6}">
      <dsp:nvSpPr>
        <dsp:cNvPr id="0" name=""/>
        <dsp:cNvSpPr/>
      </dsp:nvSpPr>
      <dsp:spPr>
        <a:xfrm>
          <a:off x="8980266" y="1931769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2060"/>
              </a:solidFill>
              <a:latin typeface="Altivo Regular" panose="020B0000000000000000"/>
            </a:rPr>
            <a:t>Establecer metas físicas y financieras de productos y subproductos</a:t>
          </a:r>
        </a:p>
      </dsp:txBody>
      <dsp:txXfrm>
        <a:off x="9014089" y="1965592"/>
        <a:ext cx="1857026" cy="1087157"/>
      </dsp:txXfrm>
    </dsp:sp>
    <dsp:sp modelId="{C16AFF31-D7C7-4872-8072-B66F033B8CFB}">
      <dsp:nvSpPr>
        <dsp:cNvPr id="0" name=""/>
        <dsp:cNvSpPr/>
      </dsp:nvSpPr>
      <dsp:spPr>
        <a:xfrm rot="10800000">
          <a:off x="8402864" y="2270511"/>
          <a:ext cx="40803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 rot="10800000">
        <a:off x="8525273" y="2365975"/>
        <a:ext cx="285621" cy="286390"/>
      </dsp:txXfrm>
    </dsp:sp>
    <dsp:sp modelId="{CBF0DE59-95D5-4D33-8E1F-FE20719671BD}">
      <dsp:nvSpPr>
        <dsp:cNvPr id="0" name=""/>
        <dsp:cNvSpPr/>
      </dsp:nvSpPr>
      <dsp:spPr>
        <a:xfrm>
          <a:off x="6285725" y="1931769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2060"/>
              </a:solidFill>
              <a:latin typeface="Altivo Regular" panose="020B0000000000000000"/>
            </a:rPr>
            <a:t>Programar la estimación anual y de manera cuatrimestral</a:t>
          </a:r>
          <a:endParaRPr lang="es-GT" sz="1800" b="0" kern="1200" dirty="0">
            <a:solidFill>
              <a:srgbClr val="002060"/>
            </a:solidFill>
            <a:latin typeface="Altivo Regular" panose="020B0000000000000000"/>
          </a:endParaRPr>
        </a:p>
      </dsp:txBody>
      <dsp:txXfrm>
        <a:off x="6319548" y="1965592"/>
        <a:ext cx="1857026" cy="1087157"/>
      </dsp:txXfrm>
    </dsp:sp>
    <dsp:sp modelId="{D30D2D74-3203-411B-A4DF-703434DBDF76}">
      <dsp:nvSpPr>
        <dsp:cNvPr id="0" name=""/>
        <dsp:cNvSpPr/>
      </dsp:nvSpPr>
      <dsp:spPr>
        <a:xfrm rot="10800000">
          <a:off x="5708323" y="2270511"/>
          <a:ext cx="40803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 rot="10800000">
        <a:off x="5830732" y="2365975"/>
        <a:ext cx="285621" cy="286390"/>
      </dsp:txXfrm>
    </dsp:sp>
    <dsp:sp modelId="{4A919711-39B3-4C92-8A34-ED386A181CBC}">
      <dsp:nvSpPr>
        <dsp:cNvPr id="0" name=""/>
        <dsp:cNvSpPr/>
      </dsp:nvSpPr>
      <dsp:spPr>
        <a:xfrm>
          <a:off x="3591184" y="1931769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2060"/>
              </a:solidFill>
              <a:latin typeface="Altivo Regular" panose="020B0000000000000000"/>
            </a:rPr>
            <a:t>Programación mensual de acciones</a:t>
          </a:r>
          <a:endParaRPr lang="es-GT" sz="1800" b="0" kern="1200" dirty="0">
            <a:solidFill>
              <a:srgbClr val="002060"/>
            </a:solidFill>
            <a:latin typeface="Altivo Regular" panose="020B0000000000000000"/>
          </a:endParaRPr>
        </a:p>
      </dsp:txBody>
      <dsp:txXfrm>
        <a:off x="3625007" y="1965592"/>
        <a:ext cx="1857026" cy="1087157"/>
      </dsp:txXfrm>
    </dsp:sp>
    <dsp:sp modelId="{7A0252B4-A9B8-49B0-A13C-277EE12120D4}">
      <dsp:nvSpPr>
        <dsp:cNvPr id="0" name=""/>
        <dsp:cNvSpPr/>
      </dsp:nvSpPr>
      <dsp:spPr>
        <a:xfrm rot="10800000">
          <a:off x="3013782" y="2270511"/>
          <a:ext cx="40803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 rot="10800000">
        <a:off x="3136191" y="2365975"/>
        <a:ext cx="285621" cy="286390"/>
      </dsp:txXfrm>
    </dsp:sp>
    <dsp:sp modelId="{0916DEB8-AE6A-4977-B433-166FEFD03C8A}">
      <dsp:nvSpPr>
        <dsp:cNvPr id="0" name=""/>
        <dsp:cNvSpPr/>
      </dsp:nvSpPr>
      <dsp:spPr>
        <a:xfrm>
          <a:off x="896643" y="1931769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2060"/>
              </a:solidFill>
              <a:latin typeface="Altivo Regular" panose="020B0000000000000000"/>
            </a:rPr>
            <a:t>Emisión de ficha de opinión Técnica</a:t>
          </a:r>
          <a:endParaRPr lang="es-GT" sz="1800" b="0" kern="1200" dirty="0">
            <a:solidFill>
              <a:srgbClr val="002060"/>
            </a:solidFill>
            <a:latin typeface="Altivo Regular" panose="020B0000000000000000"/>
          </a:endParaRPr>
        </a:p>
      </dsp:txBody>
      <dsp:txXfrm>
        <a:off x="930466" y="1965592"/>
        <a:ext cx="1857026" cy="1087157"/>
      </dsp:txXfrm>
    </dsp:sp>
    <dsp:sp modelId="{A801D8B1-3A2B-40D1-81D2-E92BA905884C}">
      <dsp:nvSpPr>
        <dsp:cNvPr id="0" name=""/>
        <dsp:cNvSpPr/>
      </dsp:nvSpPr>
      <dsp:spPr>
        <a:xfrm rot="5400000">
          <a:off x="1667505" y="3198347"/>
          <a:ext cx="382948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 rot="-5400000">
        <a:off x="1715784" y="3245532"/>
        <a:ext cx="286390" cy="268064"/>
      </dsp:txXfrm>
    </dsp:sp>
    <dsp:sp modelId="{DC719D87-EDC5-4EB7-8231-D04C0A1127C0}">
      <dsp:nvSpPr>
        <dsp:cNvPr id="0" name=""/>
        <dsp:cNvSpPr/>
      </dsp:nvSpPr>
      <dsp:spPr>
        <a:xfrm>
          <a:off x="896643" y="3809117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2060"/>
              </a:solidFill>
              <a:latin typeface="Altivo Regular" panose="020B0000000000000000"/>
            </a:rPr>
            <a:t>Presentación Anteproyecto de presupuesto a MINFIN</a:t>
          </a:r>
          <a:endParaRPr lang="es-GT" sz="1800" b="0" kern="1200" dirty="0">
            <a:solidFill>
              <a:srgbClr val="002060"/>
            </a:solidFill>
            <a:latin typeface="Altivo Regular" panose="020B0000000000000000"/>
          </a:endParaRPr>
        </a:p>
      </dsp:txBody>
      <dsp:txXfrm>
        <a:off x="930466" y="3842940"/>
        <a:ext cx="1857026" cy="1087157"/>
      </dsp:txXfrm>
    </dsp:sp>
    <dsp:sp modelId="{335DCBE3-3618-403A-B035-31B7B6C8614A}">
      <dsp:nvSpPr>
        <dsp:cNvPr id="0" name=""/>
        <dsp:cNvSpPr/>
      </dsp:nvSpPr>
      <dsp:spPr>
        <a:xfrm>
          <a:off x="2990686" y="4147859"/>
          <a:ext cx="408030" cy="477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0" kern="1200">
            <a:solidFill>
              <a:schemeClr val="tx1"/>
            </a:solidFill>
            <a:latin typeface="Altivo Regular" panose="020B0000000000000000"/>
          </a:endParaRPr>
        </a:p>
      </dsp:txBody>
      <dsp:txXfrm>
        <a:off x="2990686" y="4243323"/>
        <a:ext cx="285621" cy="286390"/>
      </dsp:txXfrm>
    </dsp:sp>
    <dsp:sp modelId="{8662A148-237F-49CE-819A-E47A256342F9}">
      <dsp:nvSpPr>
        <dsp:cNvPr id="0" name=""/>
        <dsp:cNvSpPr/>
      </dsp:nvSpPr>
      <dsp:spPr>
        <a:xfrm>
          <a:off x="3591184" y="3809117"/>
          <a:ext cx="1924672" cy="1154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b="0" kern="1200" dirty="0">
              <a:solidFill>
                <a:srgbClr val="002060"/>
              </a:solidFill>
              <a:latin typeface="Altivo Regular" panose="020B0000000000000000"/>
            </a:rPr>
            <a:t>Actualizar información al SIPLAN</a:t>
          </a:r>
        </a:p>
      </dsp:txBody>
      <dsp:txXfrm>
        <a:off x="3625007" y="3842940"/>
        <a:ext cx="1857026" cy="1087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381A-875D-4BCB-8216-5CEB48F239B3}">
      <dsp:nvSpPr>
        <dsp:cNvPr id="0" name=""/>
        <dsp:cNvSpPr/>
      </dsp:nvSpPr>
      <dsp:spPr>
        <a:xfrm>
          <a:off x="6495" y="514656"/>
          <a:ext cx="1205271" cy="482108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>
              <a:solidFill>
                <a:schemeClr val="tx1"/>
              </a:solidFill>
            </a:rPr>
            <a:t>ENERO</a:t>
          </a:r>
        </a:p>
      </dsp:txBody>
      <dsp:txXfrm>
        <a:off x="6495" y="514656"/>
        <a:ext cx="1084744" cy="482108"/>
      </dsp:txXfrm>
    </dsp:sp>
    <dsp:sp modelId="{283357B2-2650-4D3B-97AC-4485E880F9A3}">
      <dsp:nvSpPr>
        <dsp:cNvPr id="0" name=""/>
        <dsp:cNvSpPr/>
      </dsp:nvSpPr>
      <dsp:spPr>
        <a:xfrm>
          <a:off x="970712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tx1"/>
              </a:solidFill>
            </a:rPr>
            <a:t>FEBRERO</a:t>
          </a:r>
          <a:endParaRPr lang="es-GT" sz="1300" kern="1200" dirty="0"/>
        </a:p>
      </dsp:txBody>
      <dsp:txXfrm>
        <a:off x="1211766" y="514656"/>
        <a:ext cx="723163" cy="482108"/>
      </dsp:txXfrm>
    </dsp:sp>
    <dsp:sp modelId="{1A07F4FC-5FE9-4C4B-8D2E-A0654544248F}">
      <dsp:nvSpPr>
        <dsp:cNvPr id="0" name=""/>
        <dsp:cNvSpPr/>
      </dsp:nvSpPr>
      <dsp:spPr>
        <a:xfrm>
          <a:off x="1934929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solidFill>
                <a:schemeClr val="tx1"/>
              </a:solidFill>
            </a:rPr>
            <a:t>MARZO</a:t>
          </a:r>
        </a:p>
      </dsp:txBody>
      <dsp:txXfrm>
        <a:off x="2175983" y="514656"/>
        <a:ext cx="723163" cy="482108"/>
      </dsp:txXfrm>
    </dsp:sp>
    <dsp:sp modelId="{23C797AC-F05E-4377-987E-A402E8E7D9E6}">
      <dsp:nvSpPr>
        <dsp:cNvPr id="0" name=""/>
        <dsp:cNvSpPr/>
      </dsp:nvSpPr>
      <dsp:spPr>
        <a:xfrm>
          <a:off x="2899145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solidFill>
                <a:schemeClr val="tx1"/>
              </a:solidFill>
            </a:rPr>
            <a:t>ABRIL</a:t>
          </a:r>
        </a:p>
      </dsp:txBody>
      <dsp:txXfrm>
        <a:off x="3140199" y="514656"/>
        <a:ext cx="723163" cy="482108"/>
      </dsp:txXfrm>
    </dsp:sp>
    <dsp:sp modelId="{5E7EB1AE-7E9A-4FEF-B581-A73FBD8D119F}">
      <dsp:nvSpPr>
        <dsp:cNvPr id="0" name=""/>
        <dsp:cNvSpPr/>
      </dsp:nvSpPr>
      <dsp:spPr>
        <a:xfrm>
          <a:off x="3863362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solidFill>
                <a:schemeClr val="tx1"/>
              </a:solidFill>
            </a:rPr>
            <a:t>MAYO</a:t>
          </a:r>
        </a:p>
      </dsp:txBody>
      <dsp:txXfrm>
        <a:off x="4104416" y="514656"/>
        <a:ext cx="723163" cy="482108"/>
      </dsp:txXfrm>
    </dsp:sp>
    <dsp:sp modelId="{B7B565DE-CF8D-4139-9D94-F477F58A55F0}">
      <dsp:nvSpPr>
        <dsp:cNvPr id="0" name=""/>
        <dsp:cNvSpPr/>
      </dsp:nvSpPr>
      <dsp:spPr>
        <a:xfrm>
          <a:off x="4827579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solidFill>
                <a:schemeClr val="tx1"/>
              </a:solidFill>
            </a:rPr>
            <a:t>JUNIO</a:t>
          </a:r>
        </a:p>
      </dsp:txBody>
      <dsp:txXfrm>
        <a:off x="5068633" y="514656"/>
        <a:ext cx="723163" cy="482108"/>
      </dsp:txXfrm>
    </dsp:sp>
    <dsp:sp modelId="{5F38DF43-B7C6-44F6-AB74-D665AF3D44AF}">
      <dsp:nvSpPr>
        <dsp:cNvPr id="0" name=""/>
        <dsp:cNvSpPr/>
      </dsp:nvSpPr>
      <dsp:spPr>
        <a:xfrm>
          <a:off x="5791796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solidFill>
                <a:schemeClr val="tx1"/>
              </a:solidFill>
            </a:rPr>
            <a:t>JULIO</a:t>
          </a:r>
        </a:p>
      </dsp:txBody>
      <dsp:txXfrm>
        <a:off x="6032850" y="514656"/>
        <a:ext cx="723163" cy="482108"/>
      </dsp:txXfrm>
    </dsp:sp>
    <dsp:sp modelId="{29E1981A-0EB9-4649-99B7-7CB7428E7389}">
      <dsp:nvSpPr>
        <dsp:cNvPr id="0" name=""/>
        <dsp:cNvSpPr/>
      </dsp:nvSpPr>
      <dsp:spPr>
        <a:xfrm>
          <a:off x="6756013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solidFill>
                <a:schemeClr val="tx1"/>
              </a:solidFill>
            </a:rPr>
            <a:t>AGOSTO</a:t>
          </a:r>
        </a:p>
      </dsp:txBody>
      <dsp:txXfrm>
        <a:off x="6997067" y="514656"/>
        <a:ext cx="723163" cy="482108"/>
      </dsp:txXfrm>
    </dsp:sp>
    <dsp:sp modelId="{1FD19397-F2E6-4985-9C90-D2EF9A353858}">
      <dsp:nvSpPr>
        <dsp:cNvPr id="0" name=""/>
        <dsp:cNvSpPr/>
      </dsp:nvSpPr>
      <dsp:spPr>
        <a:xfrm>
          <a:off x="7720230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b="1" kern="1200" dirty="0">
              <a:solidFill>
                <a:schemeClr val="tx1"/>
              </a:solidFill>
            </a:rPr>
            <a:t>SEPTIEMBRE</a:t>
          </a:r>
        </a:p>
      </dsp:txBody>
      <dsp:txXfrm>
        <a:off x="7961284" y="514656"/>
        <a:ext cx="723163" cy="482108"/>
      </dsp:txXfrm>
    </dsp:sp>
    <dsp:sp modelId="{54C738DD-84AA-4069-A492-B7652D347FD3}">
      <dsp:nvSpPr>
        <dsp:cNvPr id="0" name=""/>
        <dsp:cNvSpPr/>
      </dsp:nvSpPr>
      <dsp:spPr>
        <a:xfrm>
          <a:off x="8684446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>
              <a:solidFill>
                <a:schemeClr val="tx1"/>
              </a:solidFill>
            </a:rPr>
            <a:t>OCTUBRE</a:t>
          </a:r>
        </a:p>
      </dsp:txBody>
      <dsp:txXfrm>
        <a:off x="8925500" y="514656"/>
        <a:ext cx="723163" cy="482108"/>
      </dsp:txXfrm>
    </dsp:sp>
    <dsp:sp modelId="{EB0F0B84-4CBE-4D46-9554-226319FD1580}">
      <dsp:nvSpPr>
        <dsp:cNvPr id="0" name=""/>
        <dsp:cNvSpPr/>
      </dsp:nvSpPr>
      <dsp:spPr>
        <a:xfrm>
          <a:off x="9648663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b="1" kern="1200" dirty="0">
              <a:solidFill>
                <a:schemeClr val="tx1"/>
              </a:solidFill>
            </a:rPr>
            <a:t>NOVIEMBRE</a:t>
          </a:r>
        </a:p>
      </dsp:txBody>
      <dsp:txXfrm>
        <a:off x="9889717" y="514656"/>
        <a:ext cx="723163" cy="482108"/>
      </dsp:txXfrm>
    </dsp:sp>
    <dsp:sp modelId="{5B80EB28-E510-4E77-9A9E-F2B479578111}">
      <dsp:nvSpPr>
        <dsp:cNvPr id="0" name=""/>
        <dsp:cNvSpPr/>
      </dsp:nvSpPr>
      <dsp:spPr>
        <a:xfrm>
          <a:off x="10612880" y="514656"/>
          <a:ext cx="1205271" cy="4821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b="1" kern="1200" dirty="0">
              <a:solidFill>
                <a:schemeClr val="tx1"/>
              </a:solidFill>
            </a:rPr>
            <a:t>DICIEMBRE</a:t>
          </a:r>
        </a:p>
      </dsp:txBody>
      <dsp:txXfrm>
        <a:off x="10853934" y="514656"/>
        <a:ext cx="723163" cy="482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AA71F54-6E44-B5B3-AFC3-E35D80F5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FE17ED-521C-D1B9-59B9-E5B33EF8A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762A0-76B6-DF47-BC78-2330CB1AF50B}" type="datetimeFigureOut">
              <a:rPr lang="es-GT" smtClean="0"/>
              <a:t>3/06/24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14EC6E-90A1-6588-FFD7-A9D3C26D64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6A9D61-AFD4-BADC-B4F9-4FAAA7C4C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DF41-7484-9D4F-9446-9C5FA06F90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562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7E5D-BAFD-3A4B-8D15-D1DD9EB5786F}" type="datetimeFigureOut">
              <a:rPr lang="es-GT" smtClean="0"/>
              <a:t>3/06/24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5F8A-63FD-8B46-82DB-15B9A3FFB5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452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La gestión orientada a resultados </a:t>
            </a:r>
            <a:r>
              <a:rPr lang="es-MX" sz="1200" b="1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es una estrategia de gestión </a:t>
            </a: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a través de la cual los actores en el terreno, </a:t>
            </a:r>
            <a:r>
              <a:rPr lang="es-MX" sz="1200" b="1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que tienen incidencia directa o indirecta en logro de una serie de resultados </a:t>
            </a: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de desarrollo, se </a:t>
            </a:r>
            <a:r>
              <a:rPr lang="es-MX" sz="1200" b="1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aseguran de que sus procesos, productos y servicios contribuyen a alcanzar los resultados deseados</a:t>
            </a: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35F8A-63FD-8B46-82DB-15B9A3FFB506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229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La gestión orientada a resultados </a:t>
            </a:r>
            <a:r>
              <a:rPr lang="es-MX" sz="1200" b="1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es una estrategia de gestión </a:t>
            </a: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a través de la cual los actores en el terreno, </a:t>
            </a:r>
            <a:r>
              <a:rPr lang="es-MX" sz="1200" b="1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que tienen incidencia directa o indirecta en logro de una serie de resultados </a:t>
            </a: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de desarrollo, se </a:t>
            </a:r>
            <a:r>
              <a:rPr lang="es-MX" sz="1200" b="1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aseguran de que sus procesos, productos y servicios contribuyen a alcanzar los resultados deseados</a:t>
            </a:r>
            <a:r>
              <a:rPr lang="es-MX" sz="1200" kern="0" dirty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35F8A-63FD-8B46-82DB-15B9A3FFB506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35F8A-63FD-8B46-82DB-15B9A3FFB506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605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35F8A-63FD-8B46-82DB-15B9A3FFB506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328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MINECO se encuentra en proceso de formulación de PEI, con temporalidad a partir de 2026.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35F8A-63FD-8B46-82DB-15B9A3FFB506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923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C26AE-387A-9AB9-2A95-86BDB792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01C6F-6D79-014B-9022-D49F00870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14E43-47D6-F7C5-14BD-F1388FAE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3/06/24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CDB39-6BC9-CC74-2EC9-CFA02B6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D4683-9AD9-AB8D-D8D2-67DE0544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0377CC-94E5-06CB-5D8A-81820870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68A8C78-80B4-CE34-F41E-EC30979CF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DC004-3A26-8951-02CF-2E653F6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3/06/24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2A35-5E08-D9A3-0D3A-BC6F8B0A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978B3-6DEB-2362-52C0-4F6C9046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5801995-CF37-7530-3C0D-618A4C5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61309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93AC83E-82F2-E742-C55C-C7E025E7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609"/>
            <a:ext cx="10515600" cy="328136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3944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9286DF-44B8-9360-C731-565F15EF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1A0FD-85F6-240F-5E4E-3F181A88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F3A4C-B826-D8E2-C754-2459D2482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0F9A-E83C-754A-8EA1-9DC761BD9DC7}" type="datetimeFigureOut">
              <a:rPr lang="es-GT" smtClean="0"/>
              <a:t>3/06/24</a:t>
            </a:fld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76098-B796-CFDF-3969-B59D9F8C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DCAF2DB-6742-B1E2-D155-EDD7C939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22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21" Type="http://schemas.openxmlformats.org/officeDocument/2006/relationships/image" Target="../media/image44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67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5">
            <a:extLst>
              <a:ext uri="{FF2B5EF4-FFF2-40B4-BE49-F238E27FC236}">
                <a16:creationId xmlns:a16="http://schemas.microsoft.com/office/drawing/2014/main" id="{4C0D23C9-81EC-4314-9874-28B576836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254" y="5075251"/>
            <a:ext cx="3215445" cy="7027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POA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Contempla la programación y presupuesto de forma anual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cs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B48813F-7221-408E-B836-7A04FE889E01}"/>
              </a:ext>
            </a:extLst>
          </p:cNvPr>
          <p:cNvSpPr/>
          <p:nvPr/>
        </p:nvSpPr>
        <p:spPr>
          <a:xfrm>
            <a:off x="1638129" y="3436457"/>
            <a:ext cx="2051627" cy="1076044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 E I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FDCA711-39F2-472B-B01A-BEB5829397EF}"/>
              </a:ext>
            </a:extLst>
          </p:cNvPr>
          <p:cNvSpPr/>
          <p:nvPr/>
        </p:nvSpPr>
        <p:spPr>
          <a:xfrm>
            <a:off x="2819454" y="4239904"/>
            <a:ext cx="1564721" cy="609758"/>
          </a:xfrm>
          <a:prstGeom prst="roundRect">
            <a:avLst/>
          </a:prstGeom>
          <a:solidFill>
            <a:srgbClr val="23B2E3"/>
          </a:solidFill>
          <a:ln>
            <a:solidFill>
              <a:srgbClr val="23B2E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Plan Estratégico Institucional -PEI-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286B169-3E79-49CF-8F56-DEABD487712D}"/>
              </a:ext>
            </a:extLst>
          </p:cNvPr>
          <p:cNvSpPr/>
          <p:nvPr/>
        </p:nvSpPr>
        <p:spPr>
          <a:xfrm>
            <a:off x="4679640" y="3436457"/>
            <a:ext cx="2051627" cy="1076044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 O M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8AB6986-E65B-4754-B38A-4D2D14FF9CA2}"/>
              </a:ext>
            </a:extLst>
          </p:cNvPr>
          <p:cNvSpPr/>
          <p:nvPr/>
        </p:nvSpPr>
        <p:spPr>
          <a:xfrm>
            <a:off x="5849905" y="3015746"/>
            <a:ext cx="1456131" cy="650268"/>
          </a:xfrm>
          <a:prstGeom prst="roundRect">
            <a:avLst/>
          </a:prstGeom>
          <a:solidFill>
            <a:srgbClr val="23B2E3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Plan Operativo Multianual –POM-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8F37203-7AE6-4DA9-9365-213156ABED62}"/>
              </a:ext>
            </a:extLst>
          </p:cNvPr>
          <p:cNvSpPr/>
          <p:nvPr/>
        </p:nvSpPr>
        <p:spPr>
          <a:xfrm>
            <a:off x="7760572" y="3430281"/>
            <a:ext cx="2051627" cy="107604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 O 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B4B657C-FC7A-4A9D-9A38-7083923179B1}"/>
              </a:ext>
            </a:extLst>
          </p:cNvPr>
          <p:cNvSpPr/>
          <p:nvPr/>
        </p:nvSpPr>
        <p:spPr>
          <a:xfrm>
            <a:off x="9006411" y="4239904"/>
            <a:ext cx="1397022" cy="609758"/>
          </a:xfrm>
          <a:prstGeom prst="roundRect">
            <a:avLst/>
          </a:prstGeom>
          <a:solidFill>
            <a:srgbClr val="23B2E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Plan Operativo Anual –POA-</a:t>
            </a:r>
          </a:p>
        </p:txBody>
      </p:sp>
      <p:sp>
        <p:nvSpPr>
          <p:cNvPr id="23" name="Flecha: circular 22">
            <a:extLst>
              <a:ext uri="{FF2B5EF4-FFF2-40B4-BE49-F238E27FC236}">
                <a16:creationId xmlns:a16="http://schemas.microsoft.com/office/drawing/2014/main" id="{65598D22-BF4F-43BE-AEF4-7AD89789EF9E}"/>
              </a:ext>
            </a:extLst>
          </p:cNvPr>
          <p:cNvSpPr/>
          <p:nvPr/>
        </p:nvSpPr>
        <p:spPr>
          <a:xfrm>
            <a:off x="5958998" y="1964351"/>
            <a:ext cx="3588169" cy="2209219"/>
          </a:xfrm>
          <a:prstGeom prst="circularArrow">
            <a:avLst>
              <a:gd name="adj1" fmla="val 5926"/>
              <a:gd name="adj2" fmla="val 1040799"/>
              <a:gd name="adj3" fmla="val 20755747"/>
              <a:gd name="adj4" fmla="val 11224296"/>
              <a:gd name="adj5" fmla="val 19658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24" name="Flecha: circular 23">
            <a:extLst>
              <a:ext uri="{FF2B5EF4-FFF2-40B4-BE49-F238E27FC236}">
                <a16:creationId xmlns:a16="http://schemas.microsoft.com/office/drawing/2014/main" id="{D13C3AB9-D30F-4EDF-BB9E-D798B13E5402}"/>
              </a:ext>
            </a:extLst>
          </p:cNvPr>
          <p:cNvSpPr/>
          <p:nvPr/>
        </p:nvSpPr>
        <p:spPr>
          <a:xfrm rot="10800000" flipH="1">
            <a:off x="3153839" y="3858009"/>
            <a:ext cx="2894882" cy="1983305"/>
          </a:xfrm>
          <a:prstGeom prst="circularArrow">
            <a:avLst>
              <a:gd name="adj1" fmla="val 5926"/>
              <a:gd name="adj2" fmla="val 852353"/>
              <a:gd name="adj3" fmla="val 20755747"/>
              <a:gd name="adj4" fmla="val 11224296"/>
              <a:gd name="adj5" fmla="val 19658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25" name="Rectángulo 5">
            <a:extLst>
              <a:ext uri="{FF2B5EF4-FFF2-40B4-BE49-F238E27FC236}">
                <a16:creationId xmlns:a16="http://schemas.microsoft.com/office/drawing/2014/main" id="{2C45766B-8748-48F5-8D3E-21DDB229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71" y="1200039"/>
            <a:ext cx="3763699" cy="7643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POM</a:t>
            </a:r>
            <a:r>
              <a:rPr kumimoji="0" lang="es-E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Retoma el marco estratégico para el logro de resultados previstos, para el periodo mínimo de 5 años.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cs typeface="Calibri"/>
            </a:endParaRPr>
          </a:p>
        </p:txBody>
      </p:sp>
      <p:sp>
        <p:nvSpPr>
          <p:cNvPr id="26" name="AutoShape 14">
            <a:extLst>
              <a:ext uri="{FF2B5EF4-FFF2-40B4-BE49-F238E27FC236}">
                <a16:creationId xmlns:a16="http://schemas.microsoft.com/office/drawing/2014/main" id="{A066F194-88F3-4EF1-AFA8-BA7993A25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570" y="6015295"/>
            <a:ext cx="5921375" cy="707886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19285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SEGUIMIENTO Y EVALUACIÓN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 nivel estratégico, operativo multianual y operativo anual</a:t>
            </a:r>
          </a:p>
        </p:txBody>
      </p:sp>
      <p:sp>
        <p:nvSpPr>
          <p:cNvPr id="27" name="Rectángulo 9">
            <a:extLst>
              <a:ext uri="{FF2B5EF4-FFF2-40B4-BE49-F238E27FC236}">
                <a16:creationId xmlns:a16="http://schemas.microsoft.com/office/drawing/2014/main" id="{95A0B29C-51D6-436A-BBA5-AFD9B3FB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49" y="1171230"/>
            <a:ext cx="482962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PLANIFICACIÓN OPERATIVA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Consiste </a:t>
            </a: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en la programación de bienes o servicios, con carácter instrumental y se deriva de la planificación estratégica, sectorial y  territorial. 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Calibri"/>
              </a:rPr>
              <a:t>Es el mecanismo para la vinculación con el proceso de formulación del presupuesto multianual y anual, de inversión y gasto institucional.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8C70386F-2C57-40A1-B42F-74185066D324}"/>
              </a:ext>
            </a:extLst>
          </p:cNvPr>
          <p:cNvSpPr txBox="1">
            <a:spLocks/>
          </p:cNvSpPr>
          <p:nvPr/>
        </p:nvSpPr>
        <p:spPr>
          <a:xfrm>
            <a:off x="3153838" y="585310"/>
            <a:ext cx="3981110" cy="641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Calibri"/>
              </a:rPr>
              <a:t>PROCESO DE PLANIFICACIÓN</a:t>
            </a:r>
            <a:endParaRPr kumimoji="0" lang="es-GT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70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24CA17-A491-4000-80FD-34820CF97CD8}"/>
              </a:ext>
            </a:extLst>
          </p:cNvPr>
          <p:cNvSpPr/>
          <p:nvPr/>
        </p:nvSpPr>
        <p:spPr>
          <a:xfrm>
            <a:off x="260277" y="1860456"/>
            <a:ext cx="6757735" cy="489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1B3FE1F-90EC-4457-A25F-CDF6403E71A9}"/>
              </a:ext>
            </a:extLst>
          </p:cNvPr>
          <p:cNvSpPr/>
          <p:nvPr/>
        </p:nvSpPr>
        <p:spPr>
          <a:xfrm>
            <a:off x="5050541" y="1860456"/>
            <a:ext cx="7097614" cy="4896173"/>
          </a:xfrm>
          <a:prstGeom prst="rect">
            <a:avLst/>
          </a:prstGeom>
          <a:solidFill>
            <a:srgbClr val="5D5B8A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6" name="Rectángulo redondeado 19">
            <a:extLst>
              <a:ext uri="{FF2B5EF4-FFF2-40B4-BE49-F238E27FC236}">
                <a16:creationId xmlns:a16="http://schemas.microsoft.com/office/drawing/2014/main" id="{9F994A14-D963-4A81-AF86-5B69B16559EB}"/>
              </a:ext>
            </a:extLst>
          </p:cNvPr>
          <p:cNvSpPr/>
          <p:nvPr/>
        </p:nvSpPr>
        <p:spPr>
          <a:xfrm>
            <a:off x="5105752" y="2726423"/>
            <a:ext cx="1792476" cy="20520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471D6022-8652-4565-850B-7080427C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417" y="3135487"/>
            <a:ext cx="1589849" cy="3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Productos: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61DD8989-8A96-4964-9C8D-11A105FC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43" y="2970075"/>
            <a:ext cx="1808063" cy="380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Efecto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9" name="Cuadro de texto 7">
            <a:extLst>
              <a:ext uri="{FF2B5EF4-FFF2-40B4-BE49-F238E27FC236}">
                <a16:creationId xmlns:a16="http://schemas.microsoft.com/office/drawing/2014/main" id="{98AF7A4A-C366-4900-94AE-FD76C307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541" y="3504644"/>
            <a:ext cx="1937434" cy="9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Conjunto estandarizado de bienes y servicios.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F361E01E-6ABA-4DCE-BF04-C0BCD2EE5087}"/>
              </a:ext>
            </a:extLst>
          </p:cNvPr>
          <p:cNvSpPr/>
          <p:nvPr/>
        </p:nvSpPr>
        <p:spPr>
          <a:xfrm rot="16200000">
            <a:off x="9161868" y="1497952"/>
            <a:ext cx="431999" cy="4223383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11" name="Cuadro de texto 12">
            <a:extLst>
              <a:ext uri="{FF2B5EF4-FFF2-40B4-BE49-F238E27FC236}">
                <a16:creationId xmlns:a16="http://schemas.microsoft.com/office/drawing/2014/main" id="{D2BB373D-4DE4-4B53-B786-7789D50DA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623" y="3788865"/>
            <a:ext cx="4582098" cy="3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Eficiencia, calidad, desempeño </a:t>
            </a:r>
            <a:endParaRPr kumimoji="0" lang="es-GT" sz="16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2" name="Cuadro de texto 13">
            <a:extLst>
              <a:ext uri="{FF2B5EF4-FFF2-40B4-BE49-F238E27FC236}">
                <a16:creationId xmlns:a16="http://schemas.microsoft.com/office/drawing/2014/main" id="{538A0529-7D91-4BF6-874C-683B6C071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59" y="3788865"/>
            <a:ext cx="2655899" cy="3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Eficacia, efecto, impacto </a:t>
            </a:r>
            <a:endParaRPr kumimoji="0" lang="es-GT" sz="16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3FD5916E-1BD5-4509-B56F-D4E4BCA7948D}"/>
              </a:ext>
            </a:extLst>
          </p:cNvPr>
          <p:cNvSpPr/>
          <p:nvPr/>
        </p:nvSpPr>
        <p:spPr>
          <a:xfrm rot="5400000">
            <a:off x="9161868" y="2269877"/>
            <a:ext cx="431999" cy="4223384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14" name="Cuadro de texto 17">
            <a:extLst>
              <a:ext uri="{FF2B5EF4-FFF2-40B4-BE49-F238E27FC236}">
                <a16:creationId xmlns:a16="http://schemas.microsoft.com/office/drawing/2014/main" id="{325625A8-F17C-444C-9446-1D944838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455" y="4624114"/>
            <a:ext cx="4629265" cy="5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Las metas de nivel inferior / nivel operativo, 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buscan incrementar la eficiencia. 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5" name="Cuadro de texto 18">
            <a:extLst>
              <a:ext uri="{FF2B5EF4-FFF2-40B4-BE49-F238E27FC236}">
                <a16:creationId xmlns:a16="http://schemas.microsoft.com/office/drawing/2014/main" id="{7E2B528D-0A56-4C26-B20B-92EBBA7F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96" y="4624114"/>
            <a:ext cx="4629265" cy="5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Las metas de nivel superior / nivel estratégico, 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buscan mejorar la eficacia.  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03A6197E-139D-4E33-A584-5C5E1A149264}"/>
              </a:ext>
            </a:extLst>
          </p:cNvPr>
          <p:cNvSpPr/>
          <p:nvPr/>
        </p:nvSpPr>
        <p:spPr>
          <a:xfrm rot="16200000">
            <a:off x="5690281" y="2127311"/>
            <a:ext cx="550746" cy="6444602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17" name="Cuadro de texto 21">
            <a:extLst>
              <a:ext uri="{FF2B5EF4-FFF2-40B4-BE49-F238E27FC236}">
                <a16:creationId xmlns:a16="http://schemas.microsoft.com/office/drawing/2014/main" id="{D11C7E1A-BAD7-4E30-BEEF-E2D4E200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185" y="5654798"/>
            <a:ext cx="6141180" cy="6446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Una vez lograda una meta, las instituciones no solo deben 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mantener esa pauta, sino buscar mejores resultados.   </a:t>
            </a:r>
            <a:endParaRPr kumimoji="0" lang="es-G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77D79CB-3DD0-46A4-A40D-44F62EE8C99A}"/>
              </a:ext>
            </a:extLst>
          </p:cNvPr>
          <p:cNvSpPr txBox="1">
            <a:spLocks/>
          </p:cNvSpPr>
          <p:nvPr/>
        </p:nvSpPr>
        <p:spPr>
          <a:xfrm>
            <a:off x="6898227" y="1880296"/>
            <a:ext cx="5057727" cy="628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Planificación Operativa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Multianual -POM-  y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Anual -POA-</a:t>
            </a:r>
            <a:endParaRPr kumimoji="0" lang="es-GT" sz="1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ltivo Regular" panose="020B0000000000000000"/>
              <a:cs typeface="Helvetica"/>
              <a:sym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9FE28C3-237F-49B2-8F75-9B38F2C724E7}"/>
              </a:ext>
            </a:extLst>
          </p:cNvPr>
          <p:cNvSpPr txBox="1">
            <a:spLocks/>
          </p:cNvSpPr>
          <p:nvPr/>
        </p:nvSpPr>
        <p:spPr>
          <a:xfrm>
            <a:off x="395836" y="1928450"/>
            <a:ext cx="4445845" cy="384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Planificación Estratégica </a:t>
            </a:r>
            <a:endParaRPr kumimoji="0" lang="es-GT" sz="1400" b="1" i="0" u="none" strike="noStrike" kern="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cs typeface="Helvetica"/>
              <a:sym typeface="Calibri"/>
            </a:endParaRPr>
          </a:p>
        </p:txBody>
      </p:sp>
      <p:sp>
        <p:nvSpPr>
          <p:cNvPr id="20" name="Cuadro de texto 2">
            <a:extLst>
              <a:ext uri="{FF2B5EF4-FFF2-40B4-BE49-F238E27FC236}">
                <a16:creationId xmlns:a16="http://schemas.microsoft.com/office/drawing/2014/main" id="{2577CEDE-6EA2-478C-A0E6-2170E4B0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321" y="2955480"/>
            <a:ext cx="1808063" cy="39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Resultados 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80A51492-667C-4677-A2EA-45FE896C0892}"/>
              </a:ext>
            </a:extLst>
          </p:cNvPr>
          <p:cNvSpPr txBox="1">
            <a:spLocks/>
          </p:cNvSpPr>
          <p:nvPr/>
        </p:nvSpPr>
        <p:spPr>
          <a:xfrm>
            <a:off x="2576868" y="1140434"/>
            <a:ext cx="5526453" cy="452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0" cap="none" spc="0" normalizeH="0" baseline="0" noProof="0" dirty="0">
                <a:ln>
                  <a:noFill/>
                </a:ln>
                <a:solidFill>
                  <a:srgbClr val="0C2862"/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LÓGICA DEL 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0C2862"/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PROCESO DE PLANIFICACIÓN</a:t>
            </a:r>
            <a:endParaRPr kumimoji="0" lang="es-GT" sz="2000" b="1" i="0" u="none" strike="noStrike" kern="0" cap="none" spc="0" normalizeH="0" baseline="0" noProof="0" dirty="0">
              <a:ln>
                <a:noFill/>
              </a:ln>
              <a:solidFill>
                <a:srgbClr val="0C2862"/>
              </a:solidFill>
              <a:effectLst/>
              <a:uLnTx/>
              <a:uFillTx/>
              <a:latin typeface="Altivo Regular" panose="020B0000000000000000"/>
              <a:cs typeface="Helvetica"/>
              <a:sym typeface="Calibri"/>
            </a:endParaRP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D0356D15-46FF-4EC1-9C97-EF377C7AB3FF}"/>
              </a:ext>
            </a:extLst>
          </p:cNvPr>
          <p:cNvSpPr/>
          <p:nvPr/>
        </p:nvSpPr>
        <p:spPr>
          <a:xfrm rot="16200000">
            <a:off x="2360869" y="1497951"/>
            <a:ext cx="431999" cy="4223383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23" name="Abrir llave 22">
            <a:extLst>
              <a:ext uri="{FF2B5EF4-FFF2-40B4-BE49-F238E27FC236}">
                <a16:creationId xmlns:a16="http://schemas.microsoft.com/office/drawing/2014/main" id="{3C3CD4A3-7CA3-4C16-AB1B-5EED41064C58}"/>
              </a:ext>
            </a:extLst>
          </p:cNvPr>
          <p:cNvSpPr/>
          <p:nvPr/>
        </p:nvSpPr>
        <p:spPr>
          <a:xfrm rot="5400000">
            <a:off x="2360869" y="2269877"/>
            <a:ext cx="431999" cy="4223384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24" name="Cuadro de texto 2">
            <a:extLst>
              <a:ext uri="{FF2B5EF4-FFF2-40B4-BE49-F238E27FC236}">
                <a16:creationId xmlns:a16="http://schemas.microsoft.com/office/drawing/2014/main" id="{F61EF202-A8C9-4D26-8784-03855724A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76" y="2347279"/>
            <a:ext cx="1808063" cy="39471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Impacto 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25" name="Cuadro de texto 2">
            <a:extLst>
              <a:ext uri="{FF2B5EF4-FFF2-40B4-BE49-F238E27FC236}">
                <a16:creationId xmlns:a16="http://schemas.microsoft.com/office/drawing/2014/main" id="{AA16151D-83F5-4EDB-BA50-7417DED4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633" y="2750188"/>
            <a:ext cx="1792476" cy="5309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Subproductos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26" name="Cuadro de texto 2">
            <a:extLst>
              <a:ext uri="{FF2B5EF4-FFF2-40B4-BE49-F238E27FC236}">
                <a16:creationId xmlns:a16="http://schemas.microsoft.com/office/drawing/2014/main" id="{DECA14F6-0CEE-4740-8BA9-8A9F53896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217" y="2750188"/>
            <a:ext cx="1589849" cy="5309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Acciones / Insumos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420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8F11536-51B7-4BAB-B2AD-1EAC84BBF4C3}"/>
              </a:ext>
            </a:extLst>
          </p:cNvPr>
          <p:cNvSpPr txBox="1">
            <a:spLocks/>
          </p:cNvSpPr>
          <p:nvPr/>
        </p:nvSpPr>
        <p:spPr>
          <a:xfrm>
            <a:off x="1683128" y="1204613"/>
            <a:ext cx="10453126" cy="83843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Planificación Operativa </a:t>
            </a:r>
            <a:endParaRPr kumimoji="0" lang="es-G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cs typeface="Helvetica"/>
              <a:sym typeface="Calibri"/>
            </a:endParaRPr>
          </a:p>
        </p:txBody>
      </p:sp>
      <p:pic>
        <p:nvPicPr>
          <p:cNvPr id="10" name="Imagen 45">
            <a:extLst>
              <a:ext uri="{FF2B5EF4-FFF2-40B4-BE49-F238E27FC236}">
                <a16:creationId xmlns:a16="http://schemas.microsoft.com/office/drawing/2014/main" id="{616693CE-A10B-46AF-9EB6-6694C391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31" y="3729853"/>
            <a:ext cx="968135" cy="103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8">
            <a:extLst>
              <a:ext uri="{FF2B5EF4-FFF2-40B4-BE49-F238E27FC236}">
                <a16:creationId xmlns:a16="http://schemas.microsoft.com/office/drawing/2014/main" id="{16875E18-A6FB-4F47-979F-A8BF42AF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62" y="2181980"/>
            <a:ext cx="2359227" cy="12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53">
            <a:extLst>
              <a:ext uri="{FF2B5EF4-FFF2-40B4-BE49-F238E27FC236}">
                <a16:creationId xmlns:a16="http://schemas.microsoft.com/office/drawing/2014/main" id="{A675D2A8-262E-42D3-8765-1F1CA571C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831" y="5625165"/>
            <a:ext cx="3256891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GT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Listado de recursos humanos,  físicos, económicos, tecnológicos, entre otros</a:t>
            </a:r>
            <a:r>
              <a:rPr kumimoji="0" lang="es-MX" altLang="es-GT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, necesarios para la generación de subproductos.</a:t>
            </a:r>
            <a:endParaRPr kumimoji="0" lang="es-ES_tradnl" altLang="es-GT" sz="11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s-GT" sz="14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cs typeface="Helvetica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EFDEDD-3442-4E2D-858B-911C322E461F}"/>
              </a:ext>
            </a:extLst>
          </p:cNvPr>
          <p:cNvSpPr/>
          <p:nvPr/>
        </p:nvSpPr>
        <p:spPr>
          <a:xfrm>
            <a:off x="4563968" y="5409698"/>
            <a:ext cx="386761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Estudiantes del ciclo básico beneficiados con bono de </a:t>
            </a:r>
            <a:r>
              <a:rPr kumimoji="0" lang="es-GT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transporte.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Estudiantes del ciclo básico atendidos en el sistema escolar</a:t>
            </a:r>
            <a:r>
              <a:rPr kumimoji="0" lang="es-GT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Estudiantes del ciclo básico dotados con material de apoyo </a:t>
            </a:r>
            <a:r>
              <a:rPr kumimoji="0" lang="es-GT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curricular.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Herramientas metodológicas y curriculares impresas para profesores del nivel medio, ciclo básico</a:t>
            </a:r>
            <a:endParaRPr kumimoji="0" lang="es-GT" sz="11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14" name="Rectángulo 55">
            <a:extLst>
              <a:ext uri="{FF2B5EF4-FFF2-40B4-BE49-F238E27FC236}">
                <a16:creationId xmlns:a16="http://schemas.microsoft.com/office/drawing/2014/main" id="{1F4A2963-CD67-4A69-9523-DD79F73D4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787" y="6043347"/>
            <a:ext cx="2396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 panose="020B0604020202020204" pitchFamily="34" charset="0"/>
              </a:rPr>
              <a:t>Estudiantes del ciclo básico atendidos en el sistema escolar</a:t>
            </a:r>
            <a:endParaRPr kumimoji="0" lang="es-GT" altLang="es-GT" sz="12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cs typeface="Helvetica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2356ADF9-0D45-4435-9256-8334310F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6" y="2759515"/>
            <a:ext cx="1625173" cy="2839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 panose="020B0604020202020204" pitchFamily="34" charset="0"/>
              </a:rPr>
              <a:t>Impacto</a:t>
            </a:r>
            <a:r>
              <a:rPr kumimoji="0" lang="es-MX" alt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kumimoji="0" lang="es-GT" altLang="es-G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Imagen 59" descr="Logo Prioridades_PND.png">
            <a:extLst>
              <a:ext uri="{FF2B5EF4-FFF2-40B4-BE49-F238E27FC236}">
                <a16:creationId xmlns:a16="http://schemas.microsoft.com/office/drawing/2014/main" id="{D9AA8839-8CCF-423F-83DF-DFBC9E95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66" y="5286747"/>
            <a:ext cx="1125738" cy="115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 de texto 2">
            <a:extLst>
              <a:ext uri="{FF2B5EF4-FFF2-40B4-BE49-F238E27FC236}">
                <a16:creationId xmlns:a16="http://schemas.microsoft.com/office/drawing/2014/main" id="{D6AE55D5-45D2-41A8-949F-A7DB42DF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431" y="4689175"/>
            <a:ext cx="2343570" cy="11742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 panose="020B0604020202020204" pitchFamily="34" charset="0"/>
              </a:rPr>
              <a:t>PRODUCTOS: 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 panose="020B0604020202020204" pitchFamily="34" charset="0"/>
              </a:rPr>
              <a:t>Conjunto estandarizado de bienes y servicios que se entregan a la población</a:t>
            </a:r>
            <a:endParaRPr kumimoji="0" lang="es-GT" altLang="es-GT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4F250224-3EAC-484B-BA8D-F5187512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726" y="3600515"/>
            <a:ext cx="3891886" cy="16757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cs typeface="Helvetica" panose="020B0604020202020204" pitchFamily="34" charset="0"/>
              </a:rPr>
              <a:t>SUBPRODUCTOS: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Consiste en la serie de acciones, proyectos y combinación de insumos que realiza la institución de acuerdo a sus competencias que son transformados para generar productos (bienes y servicios) </a:t>
            </a:r>
            <a:endParaRPr kumimoji="0" lang="es-GT" altLang="es-GT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tivo Regular" panose="020B0000000000000000"/>
              <a:cs typeface="Helvetica" panose="020B0604020202020204" pitchFamily="34" charset="0"/>
            </a:endParaRPr>
          </a:p>
        </p:txBody>
      </p:sp>
      <p:sp>
        <p:nvSpPr>
          <p:cNvPr id="19" name="Cuadro de texto 2">
            <a:extLst>
              <a:ext uri="{FF2B5EF4-FFF2-40B4-BE49-F238E27FC236}">
                <a16:creationId xmlns:a16="http://schemas.microsoft.com/office/drawing/2014/main" id="{9A7784C0-87F7-4FCC-A110-959C4EE6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831" y="4814953"/>
            <a:ext cx="3149476" cy="5067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 panose="020B0604020202020204" pitchFamily="34" charset="0"/>
              </a:rPr>
              <a:t>ACCIONES E INSUMOS: 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GT" altLang="es-G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2" descr="Resultado de imagen para imagen de lapices de colores">
            <a:extLst>
              <a:ext uri="{FF2B5EF4-FFF2-40B4-BE49-F238E27FC236}">
                <a16:creationId xmlns:a16="http://schemas.microsoft.com/office/drawing/2014/main" id="{FF25C4C5-0D27-4AE0-8467-1C91D32D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2693" y="3666269"/>
            <a:ext cx="1013165" cy="9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0F1C7A3F-5D64-4F9F-915B-887500113662}"/>
              </a:ext>
            </a:extLst>
          </p:cNvPr>
          <p:cNvSpPr txBox="1">
            <a:spLocks/>
          </p:cNvSpPr>
          <p:nvPr/>
        </p:nvSpPr>
        <p:spPr>
          <a:xfrm>
            <a:off x="6148" y="1203216"/>
            <a:ext cx="1625173" cy="8398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Helvetica"/>
                <a:sym typeface="Calibri"/>
              </a:rPr>
              <a:t>Planificación Estratégica</a:t>
            </a:r>
            <a:endParaRPr kumimoji="0" lang="es-GT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cs typeface="Helvetica"/>
              <a:sym typeface="Calibri"/>
            </a:endParaRPr>
          </a:p>
        </p:txBody>
      </p:sp>
      <p:pic>
        <p:nvPicPr>
          <p:cNvPr id="24" name="Picture 2" descr="Resultado de imagen para imagen niños estudiando">
            <a:extLst>
              <a:ext uri="{FF2B5EF4-FFF2-40B4-BE49-F238E27FC236}">
                <a16:creationId xmlns:a16="http://schemas.microsoft.com/office/drawing/2014/main" id="{27686B3F-E951-4F3B-9F87-E4072259B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928" y="3302127"/>
            <a:ext cx="1315382" cy="11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34">
            <a:extLst>
              <a:ext uri="{FF2B5EF4-FFF2-40B4-BE49-F238E27FC236}">
                <a16:creationId xmlns:a16="http://schemas.microsoft.com/office/drawing/2014/main" id="{7F37217C-D780-49DB-BB56-4289A9905A7E}"/>
              </a:ext>
            </a:extLst>
          </p:cNvPr>
          <p:cNvSpPr/>
          <p:nvPr/>
        </p:nvSpPr>
        <p:spPr>
          <a:xfrm>
            <a:off x="1270028" y="2435583"/>
            <a:ext cx="1163987" cy="437555"/>
          </a:xfrm>
          <a:prstGeom prst="roundRect">
            <a:avLst/>
          </a:prstGeom>
          <a:solidFill>
            <a:srgbClr val="E0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3" name="Cuadro de texto 2">
            <a:extLst>
              <a:ext uri="{FF2B5EF4-FFF2-40B4-BE49-F238E27FC236}">
                <a16:creationId xmlns:a16="http://schemas.microsoft.com/office/drawing/2014/main" id="{CF89EA71-02B2-4CE3-9501-F36EE398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556" y="2449083"/>
            <a:ext cx="968275" cy="41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Impactos 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cxnSp>
        <p:nvCxnSpPr>
          <p:cNvPr id="4" name="Conector angular 61">
            <a:extLst>
              <a:ext uri="{FF2B5EF4-FFF2-40B4-BE49-F238E27FC236}">
                <a16:creationId xmlns:a16="http://schemas.microsoft.com/office/drawing/2014/main" id="{38A0E5CA-0E4D-41C4-9782-1371F808D00A}"/>
              </a:ext>
            </a:extLst>
          </p:cNvPr>
          <p:cNvCxnSpPr/>
          <p:nvPr/>
        </p:nvCxnSpPr>
        <p:spPr>
          <a:xfrm rot="16200000" flipH="1">
            <a:off x="4370115" y="3048530"/>
            <a:ext cx="1123079" cy="7338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5A50BF2A-9D4D-4E51-9514-0CFB964D29E8}"/>
              </a:ext>
            </a:extLst>
          </p:cNvPr>
          <p:cNvSpPr/>
          <p:nvPr/>
        </p:nvSpPr>
        <p:spPr>
          <a:xfrm>
            <a:off x="3621877" y="3939589"/>
            <a:ext cx="6418952" cy="830997"/>
          </a:xfrm>
          <a:prstGeom prst="rect">
            <a:avLst/>
          </a:prstGeom>
          <a:solidFill>
            <a:srgbClr val="E0DE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84075"/>
                </a:solidFill>
                <a:effectLst/>
                <a:uLnTx/>
                <a:uFillTx/>
                <a:latin typeface="Altivo Regular" panose="020B0000000000000000"/>
                <a:cs typeface="Helvetica" panose="020B0604020202020204" pitchFamily="34" charset="0"/>
              </a:rPr>
              <a:t>Estudiantes del ciclo básico atendidos en el sistema escolar</a:t>
            </a:r>
            <a:endParaRPr kumimoji="0" lang="es-GT" altLang="es-GT" sz="24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cs typeface="Helvetica" panose="020B0604020202020204" pitchFamily="34" charset="0"/>
            </a:endParaRPr>
          </a:p>
        </p:txBody>
      </p:sp>
      <p:sp>
        <p:nvSpPr>
          <p:cNvPr id="6" name="Llamada rectangular 68">
            <a:extLst>
              <a:ext uri="{FF2B5EF4-FFF2-40B4-BE49-F238E27FC236}">
                <a16:creationId xmlns:a16="http://schemas.microsoft.com/office/drawing/2014/main" id="{B20F08DA-3A7E-4313-9B6D-DA5D49F7A822}"/>
              </a:ext>
            </a:extLst>
          </p:cNvPr>
          <p:cNvSpPr/>
          <p:nvPr/>
        </p:nvSpPr>
        <p:spPr>
          <a:xfrm>
            <a:off x="4439762" y="5070228"/>
            <a:ext cx="937698" cy="556100"/>
          </a:xfrm>
          <a:prstGeom prst="wedgeRectCallout">
            <a:avLst>
              <a:gd name="adj1" fmla="val 20500"/>
              <a:gd name="adj2" fmla="val -109706"/>
            </a:avLst>
          </a:prstGeom>
          <a:solidFill>
            <a:srgbClr val="D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¿Qué?</a:t>
            </a: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srgbClr val="1D2761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7" name="Llamada rectangular 74">
            <a:extLst>
              <a:ext uri="{FF2B5EF4-FFF2-40B4-BE49-F238E27FC236}">
                <a16:creationId xmlns:a16="http://schemas.microsoft.com/office/drawing/2014/main" id="{5E6FF0D0-2F89-4948-AC1F-6F44A10C5397}"/>
              </a:ext>
            </a:extLst>
          </p:cNvPr>
          <p:cNvSpPr/>
          <p:nvPr/>
        </p:nvSpPr>
        <p:spPr>
          <a:xfrm>
            <a:off x="1970350" y="4330322"/>
            <a:ext cx="1313371" cy="688878"/>
          </a:xfrm>
          <a:prstGeom prst="wedgeRectCallout">
            <a:avLst>
              <a:gd name="adj1" fmla="val 70934"/>
              <a:gd name="adj2" fmla="val -59616"/>
            </a:avLst>
          </a:prstGeom>
          <a:solidFill>
            <a:srgbClr val="D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¿Quiénes?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srgbClr val="1D2761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8" name="Llamada rectangular 75">
            <a:extLst>
              <a:ext uri="{FF2B5EF4-FFF2-40B4-BE49-F238E27FC236}">
                <a16:creationId xmlns:a16="http://schemas.microsoft.com/office/drawing/2014/main" id="{C0791159-FA02-4928-B327-66A1C9854F4D}"/>
              </a:ext>
            </a:extLst>
          </p:cNvPr>
          <p:cNvSpPr/>
          <p:nvPr/>
        </p:nvSpPr>
        <p:spPr>
          <a:xfrm>
            <a:off x="7029316" y="5228524"/>
            <a:ext cx="1313371" cy="573214"/>
          </a:xfrm>
          <a:prstGeom prst="wedgeRectCallout">
            <a:avLst>
              <a:gd name="adj1" fmla="val -13340"/>
              <a:gd name="adj2" fmla="val -124038"/>
            </a:avLst>
          </a:prstGeom>
          <a:solidFill>
            <a:srgbClr val="D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¿Dónde?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srgbClr val="1D2761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9" name="9 Llamada rectangular redondeada">
            <a:extLst>
              <a:ext uri="{FF2B5EF4-FFF2-40B4-BE49-F238E27FC236}">
                <a16:creationId xmlns:a16="http://schemas.microsoft.com/office/drawing/2014/main" id="{4823B103-0022-4A64-AAB1-E4269D2DAC88}"/>
              </a:ext>
            </a:extLst>
          </p:cNvPr>
          <p:cNvSpPr/>
          <p:nvPr/>
        </p:nvSpPr>
        <p:spPr>
          <a:xfrm>
            <a:off x="2991772" y="5856270"/>
            <a:ext cx="1260210" cy="689042"/>
          </a:xfrm>
          <a:prstGeom prst="wedgeRoundRectCallout">
            <a:avLst>
              <a:gd name="adj1" fmla="val 71217"/>
              <a:gd name="adj2" fmla="val -116908"/>
              <a:gd name="adj3" fmla="val 16667"/>
            </a:avLst>
          </a:prstGeom>
          <a:solidFill>
            <a:srgbClr val="E0DE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400" b="0" i="0" u="none" strike="noStrike" kern="1200" cap="none" spc="0" normalizeH="0" baseline="0" noProof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Unidad de medida</a:t>
            </a:r>
          </a:p>
        </p:txBody>
      </p:sp>
      <p:sp>
        <p:nvSpPr>
          <p:cNvPr id="10" name="11 Llamada rectangular redondeada">
            <a:extLst>
              <a:ext uri="{FF2B5EF4-FFF2-40B4-BE49-F238E27FC236}">
                <a16:creationId xmlns:a16="http://schemas.microsoft.com/office/drawing/2014/main" id="{750A0CCC-EAE8-4A3E-BF86-640E9DC6F724}"/>
              </a:ext>
            </a:extLst>
          </p:cNvPr>
          <p:cNvSpPr/>
          <p:nvPr/>
        </p:nvSpPr>
        <p:spPr>
          <a:xfrm>
            <a:off x="5298569" y="6038406"/>
            <a:ext cx="1435331" cy="655211"/>
          </a:xfrm>
          <a:prstGeom prst="wedgeRoundRectCallout">
            <a:avLst>
              <a:gd name="adj1" fmla="val -71188"/>
              <a:gd name="adj2" fmla="val -113420"/>
              <a:gd name="adj3" fmla="val 16667"/>
            </a:avLst>
          </a:prstGeom>
          <a:solidFill>
            <a:srgbClr val="E0DE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400" b="0" i="0" u="none" strike="noStrike" kern="1200" cap="none" spc="0" normalizeH="0" baseline="0" noProof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Presupuesto</a:t>
            </a:r>
          </a:p>
        </p:txBody>
      </p:sp>
      <p:sp>
        <p:nvSpPr>
          <p:cNvPr id="11" name="Oval Callout 3">
            <a:extLst>
              <a:ext uri="{FF2B5EF4-FFF2-40B4-BE49-F238E27FC236}">
                <a16:creationId xmlns:a16="http://schemas.microsoft.com/office/drawing/2014/main" id="{892A2971-6762-40D6-BAE3-016542FBDC3F}"/>
              </a:ext>
            </a:extLst>
          </p:cNvPr>
          <p:cNvSpPr/>
          <p:nvPr/>
        </p:nvSpPr>
        <p:spPr>
          <a:xfrm>
            <a:off x="8710420" y="1890006"/>
            <a:ext cx="2372533" cy="1236325"/>
          </a:xfrm>
          <a:prstGeom prst="wedgeEllipseCallout">
            <a:avLst>
              <a:gd name="adj1" fmla="val -35309"/>
              <a:gd name="adj2" fmla="val 121112"/>
            </a:avLst>
          </a:prstGeom>
          <a:solidFill>
            <a:srgbClr val="4E95D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¿Son para una población definida?</a:t>
            </a:r>
          </a:p>
        </p:txBody>
      </p:sp>
      <p:sp>
        <p:nvSpPr>
          <p:cNvPr id="12" name="Oval Callout 20">
            <a:extLst>
              <a:ext uri="{FF2B5EF4-FFF2-40B4-BE49-F238E27FC236}">
                <a16:creationId xmlns:a16="http://schemas.microsoft.com/office/drawing/2014/main" id="{54A6A27B-75CB-41D7-A8EB-D290C4E13179}"/>
              </a:ext>
            </a:extLst>
          </p:cNvPr>
          <p:cNvSpPr/>
          <p:nvPr/>
        </p:nvSpPr>
        <p:spPr>
          <a:xfrm>
            <a:off x="1970877" y="3026713"/>
            <a:ext cx="1650367" cy="752192"/>
          </a:xfrm>
          <a:prstGeom prst="wedgeEllipseCallout">
            <a:avLst>
              <a:gd name="adj1" fmla="val 48878"/>
              <a:gd name="adj2" fmla="val 91625"/>
            </a:avLst>
          </a:prstGeom>
          <a:solidFill>
            <a:srgbClr val="4E95DA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¿Son eficaces?</a:t>
            </a:r>
          </a:p>
        </p:txBody>
      </p:sp>
      <p:sp>
        <p:nvSpPr>
          <p:cNvPr id="13" name="Rectángulo redondeado 34">
            <a:extLst>
              <a:ext uri="{FF2B5EF4-FFF2-40B4-BE49-F238E27FC236}">
                <a16:creationId xmlns:a16="http://schemas.microsoft.com/office/drawing/2014/main" id="{21813392-DF94-40C8-B1FC-454B070BEF7B}"/>
              </a:ext>
            </a:extLst>
          </p:cNvPr>
          <p:cNvSpPr/>
          <p:nvPr/>
        </p:nvSpPr>
        <p:spPr>
          <a:xfrm>
            <a:off x="2530497" y="2435583"/>
            <a:ext cx="1163987" cy="437555"/>
          </a:xfrm>
          <a:prstGeom prst="roundRect">
            <a:avLst/>
          </a:prstGeom>
          <a:solidFill>
            <a:srgbClr val="E0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Resultados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53F37741-225B-4F4B-95A0-C21A86AC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812" y="2435583"/>
            <a:ext cx="1520916" cy="437555"/>
          </a:xfrm>
          <a:prstGeom prst="rect">
            <a:avLst/>
          </a:prstGeom>
          <a:solidFill>
            <a:srgbClr val="4E95D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Productos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301D9E56-8354-4DEA-B048-BE701B9DE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472" y="2452140"/>
            <a:ext cx="1226772" cy="404441"/>
          </a:xfrm>
          <a:prstGeom prst="rect">
            <a:avLst/>
          </a:prstGeom>
          <a:solidFill>
            <a:srgbClr val="DFECF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Subproductos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4E6FCD50-A2D9-4906-86E9-2F323DAD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370" y="2452140"/>
            <a:ext cx="1226772" cy="404441"/>
          </a:xfrm>
          <a:prstGeom prst="rect">
            <a:avLst/>
          </a:prstGeom>
          <a:solidFill>
            <a:srgbClr val="DFECF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Insumos</a:t>
            </a: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7" name="Rectángulo 5">
            <a:extLst>
              <a:ext uri="{FF2B5EF4-FFF2-40B4-BE49-F238E27FC236}">
                <a16:creationId xmlns:a16="http://schemas.microsoft.com/office/drawing/2014/main" id="{96BF715E-0EF4-4173-AB06-C14066BD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829" y="1391162"/>
            <a:ext cx="6221858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CARACTERÍSTICA DE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LOS PRODUCTOS</a:t>
            </a:r>
          </a:p>
        </p:txBody>
      </p:sp>
    </p:spTree>
    <p:extLst>
      <p:ext uri="{BB962C8B-B14F-4D97-AF65-F5344CB8AC3E}">
        <p14:creationId xmlns:p14="http://schemas.microsoft.com/office/powerpoint/2010/main" val="392896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34">
            <a:extLst>
              <a:ext uri="{FF2B5EF4-FFF2-40B4-BE49-F238E27FC236}">
                <a16:creationId xmlns:a16="http://schemas.microsoft.com/office/drawing/2014/main" id="{7F37217C-D780-49DB-BB56-4289A9905A7E}"/>
              </a:ext>
            </a:extLst>
          </p:cNvPr>
          <p:cNvSpPr/>
          <p:nvPr/>
        </p:nvSpPr>
        <p:spPr>
          <a:xfrm>
            <a:off x="1270028" y="2435583"/>
            <a:ext cx="1163987" cy="437555"/>
          </a:xfrm>
          <a:prstGeom prst="roundRect">
            <a:avLst/>
          </a:prstGeom>
          <a:solidFill>
            <a:srgbClr val="E0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3" name="Cuadro de texto 2">
            <a:extLst>
              <a:ext uri="{FF2B5EF4-FFF2-40B4-BE49-F238E27FC236}">
                <a16:creationId xmlns:a16="http://schemas.microsoft.com/office/drawing/2014/main" id="{CF89EA71-02B2-4CE3-9501-F36EE398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556" y="2449083"/>
            <a:ext cx="968275" cy="41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Impactos 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cxnSp>
        <p:nvCxnSpPr>
          <p:cNvPr id="4" name="Conector angular 61">
            <a:extLst>
              <a:ext uri="{FF2B5EF4-FFF2-40B4-BE49-F238E27FC236}">
                <a16:creationId xmlns:a16="http://schemas.microsoft.com/office/drawing/2014/main" id="{38A0E5CA-0E4D-41C4-9782-1371F808D00A}"/>
              </a:ext>
            </a:extLst>
          </p:cNvPr>
          <p:cNvCxnSpPr/>
          <p:nvPr/>
        </p:nvCxnSpPr>
        <p:spPr>
          <a:xfrm rot="16200000" flipH="1">
            <a:off x="4370115" y="3048530"/>
            <a:ext cx="1123079" cy="7338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5A50BF2A-9D4D-4E51-9514-0CFB964D29E8}"/>
              </a:ext>
            </a:extLst>
          </p:cNvPr>
          <p:cNvSpPr/>
          <p:nvPr/>
        </p:nvSpPr>
        <p:spPr>
          <a:xfrm>
            <a:off x="3621877" y="3939589"/>
            <a:ext cx="6418952" cy="830997"/>
          </a:xfrm>
          <a:prstGeom prst="rect">
            <a:avLst/>
          </a:prstGeom>
          <a:solidFill>
            <a:srgbClr val="E0DE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GT" sz="2400" dirty="0">
                <a:solidFill>
                  <a:srgbClr val="384075"/>
                </a:solidFill>
                <a:latin typeface="Altivo Regular" panose="020B0000000000000000"/>
                <a:cs typeface="Helvetica" panose="020B0604020202020204" pitchFamily="34" charset="0"/>
              </a:rPr>
              <a:t>Madres de niños y niñas menor de 2 años, con consejería sobre prácticas para el cuidado infantil.</a:t>
            </a:r>
            <a:endParaRPr kumimoji="0" lang="es-GT" altLang="es-GT" sz="2400" b="0" i="0" u="none" strike="noStrike" kern="1200" cap="none" spc="0" normalizeH="0" baseline="0" noProof="0" dirty="0">
              <a:ln>
                <a:noFill/>
              </a:ln>
              <a:solidFill>
                <a:srgbClr val="384075"/>
              </a:solidFill>
              <a:effectLst/>
              <a:uLnTx/>
              <a:uFillTx/>
              <a:latin typeface="Altivo Regular" panose="020B0000000000000000"/>
              <a:cs typeface="Helvetica" panose="020B0604020202020204" pitchFamily="34" charset="0"/>
            </a:endParaRPr>
          </a:p>
        </p:txBody>
      </p:sp>
      <p:sp>
        <p:nvSpPr>
          <p:cNvPr id="6" name="Llamada rectangular 68">
            <a:extLst>
              <a:ext uri="{FF2B5EF4-FFF2-40B4-BE49-F238E27FC236}">
                <a16:creationId xmlns:a16="http://schemas.microsoft.com/office/drawing/2014/main" id="{B20F08DA-3A7E-4313-9B6D-DA5D49F7A822}"/>
              </a:ext>
            </a:extLst>
          </p:cNvPr>
          <p:cNvSpPr/>
          <p:nvPr/>
        </p:nvSpPr>
        <p:spPr>
          <a:xfrm>
            <a:off x="4439762" y="5070228"/>
            <a:ext cx="937698" cy="556100"/>
          </a:xfrm>
          <a:prstGeom prst="wedgeRectCallout">
            <a:avLst>
              <a:gd name="adj1" fmla="val 20500"/>
              <a:gd name="adj2" fmla="val -109706"/>
            </a:avLst>
          </a:prstGeom>
          <a:solidFill>
            <a:srgbClr val="D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¿Qué?</a:t>
            </a: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srgbClr val="1D2761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7" name="Llamada rectangular 74">
            <a:extLst>
              <a:ext uri="{FF2B5EF4-FFF2-40B4-BE49-F238E27FC236}">
                <a16:creationId xmlns:a16="http://schemas.microsoft.com/office/drawing/2014/main" id="{5E6FF0D0-2F89-4948-AC1F-6F44A10C5397}"/>
              </a:ext>
            </a:extLst>
          </p:cNvPr>
          <p:cNvSpPr/>
          <p:nvPr/>
        </p:nvSpPr>
        <p:spPr>
          <a:xfrm>
            <a:off x="1970350" y="4330322"/>
            <a:ext cx="1313371" cy="688878"/>
          </a:xfrm>
          <a:prstGeom prst="wedgeRectCallout">
            <a:avLst>
              <a:gd name="adj1" fmla="val 70934"/>
              <a:gd name="adj2" fmla="val -59616"/>
            </a:avLst>
          </a:prstGeom>
          <a:solidFill>
            <a:srgbClr val="D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¿Quiénes?</a:t>
            </a: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srgbClr val="1D2761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9" name="9 Llamada rectangular redondeada">
            <a:extLst>
              <a:ext uri="{FF2B5EF4-FFF2-40B4-BE49-F238E27FC236}">
                <a16:creationId xmlns:a16="http://schemas.microsoft.com/office/drawing/2014/main" id="{4823B103-0022-4A64-AAB1-E4269D2DAC88}"/>
              </a:ext>
            </a:extLst>
          </p:cNvPr>
          <p:cNvSpPr/>
          <p:nvPr/>
        </p:nvSpPr>
        <p:spPr>
          <a:xfrm>
            <a:off x="2991772" y="5856270"/>
            <a:ext cx="1260210" cy="689042"/>
          </a:xfrm>
          <a:prstGeom prst="wedgeRoundRectCallout">
            <a:avLst>
              <a:gd name="adj1" fmla="val 71217"/>
              <a:gd name="adj2" fmla="val -116908"/>
              <a:gd name="adj3" fmla="val 16667"/>
            </a:avLst>
          </a:prstGeom>
          <a:solidFill>
            <a:srgbClr val="E0DE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400" b="0" i="0" u="none" strike="noStrike" kern="1200" cap="none" spc="0" normalizeH="0" baseline="0" noProof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Unidad de medida</a:t>
            </a:r>
          </a:p>
        </p:txBody>
      </p:sp>
      <p:sp>
        <p:nvSpPr>
          <p:cNvPr id="10" name="11 Llamada rectangular redondeada">
            <a:extLst>
              <a:ext uri="{FF2B5EF4-FFF2-40B4-BE49-F238E27FC236}">
                <a16:creationId xmlns:a16="http://schemas.microsoft.com/office/drawing/2014/main" id="{750A0CCC-EAE8-4A3E-BF86-640E9DC6F724}"/>
              </a:ext>
            </a:extLst>
          </p:cNvPr>
          <p:cNvSpPr/>
          <p:nvPr/>
        </p:nvSpPr>
        <p:spPr>
          <a:xfrm>
            <a:off x="5298569" y="6038406"/>
            <a:ext cx="1435331" cy="655211"/>
          </a:xfrm>
          <a:prstGeom prst="wedgeRoundRectCallout">
            <a:avLst>
              <a:gd name="adj1" fmla="val -71188"/>
              <a:gd name="adj2" fmla="val -113420"/>
              <a:gd name="adj3" fmla="val 16667"/>
            </a:avLst>
          </a:prstGeom>
          <a:solidFill>
            <a:srgbClr val="E0DE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400" b="0" i="0" u="none" strike="noStrike" kern="1200" cap="none" spc="0" normalizeH="0" baseline="0" noProof="0">
                <a:ln>
                  <a:noFill/>
                </a:ln>
                <a:solidFill>
                  <a:srgbClr val="1D2761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Presupuesto</a:t>
            </a:r>
          </a:p>
        </p:txBody>
      </p:sp>
      <p:sp>
        <p:nvSpPr>
          <p:cNvPr id="11" name="Oval Callout 3">
            <a:extLst>
              <a:ext uri="{FF2B5EF4-FFF2-40B4-BE49-F238E27FC236}">
                <a16:creationId xmlns:a16="http://schemas.microsoft.com/office/drawing/2014/main" id="{892A2971-6762-40D6-BAE3-016542FBDC3F}"/>
              </a:ext>
            </a:extLst>
          </p:cNvPr>
          <p:cNvSpPr/>
          <p:nvPr/>
        </p:nvSpPr>
        <p:spPr>
          <a:xfrm>
            <a:off x="8710420" y="1890006"/>
            <a:ext cx="2372533" cy="1236325"/>
          </a:xfrm>
          <a:prstGeom prst="wedgeEllipseCallout">
            <a:avLst>
              <a:gd name="adj1" fmla="val -35309"/>
              <a:gd name="adj2" fmla="val 121112"/>
            </a:avLst>
          </a:prstGeom>
          <a:solidFill>
            <a:srgbClr val="4E95D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¿Son para una población definida?</a:t>
            </a:r>
          </a:p>
        </p:txBody>
      </p:sp>
      <p:sp>
        <p:nvSpPr>
          <p:cNvPr id="12" name="Oval Callout 20">
            <a:extLst>
              <a:ext uri="{FF2B5EF4-FFF2-40B4-BE49-F238E27FC236}">
                <a16:creationId xmlns:a16="http://schemas.microsoft.com/office/drawing/2014/main" id="{54A6A27B-75CB-41D7-A8EB-D290C4E13179}"/>
              </a:ext>
            </a:extLst>
          </p:cNvPr>
          <p:cNvSpPr/>
          <p:nvPr/>
        </p:nvSpPr>
        <p:spPr>
          <a:xfrm>
            <a:off x="1970877" y="3026713"/>
            <a:ext cx="1650367" cy="752192"/>
          </a:xfrm>
          <a:prstGeom prst="wedgeEllipseCallout">
            <a:avLst>
              <a:gd name="adj1" fmla="val 48878"/>
              <a:gd name="adj2" fmla="val 91625"/>
            </a:avLst>
          </a:prstGeom>
          <a:solidFill>
            <a:srgbClr val="4E95DA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Helvetica"/>
              </a:rPr>
              <a:t>¿Son eficaces?</a:t>
            </a:r>
          </a:p>
        </p:txBody>
      </p:sp>
      <p:sp>
        <p:nvSpPr>
          <p:cNvPr id="13" name="Rectángulo redondeado 34">
            <a:extLst>
              <a:ext uri="{FF2B5EF4-FFF2-40B4-BE49-F238E27FC236}">
                <a16:creationId xmlns:a16="http://schemas.microsoft.com/office/drawing/2014/main" id="{21813392-DF94-40C8-B1FC-454B070BEF7B}"/>
              </a:ext>
            </a:extLst>
          </p:cNvPr>
          <p:cNvSpPr/>
          <p:nvPr/>
        </p:nvSpPr>
        <p:spPr>
          <a:xfrm>
            <a:off x="2530497" y="2435583"/>
            <a:ext cx="1163987" cy="437555"/>
          </a:xfrm>
          <a:prstGeom prst="roundRect">
            <a:avLst/>
          </a:prstGeom>
          <a:solidFill>
            <a:srgbClr val="E0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Resultados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cs typeface="Helvetica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53F37741-225B-4F4B-95A0-C21A86AC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812" y="2435583"/>
            <a:ext cx="1520916" cy="437555"/>
          </a:xfrm>
          <a:prstGeom prst="rect">
            <a:avLst/>
          </a:prstGeom>
          <a:solidFill>
            <a:srgbClr val="4E95D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Productos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301D9E56-8354-4DEA-B048-BE701B9DE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472" y="2452140"/>
            <a:ext cx="1226772" cy="404441"/>
          </a:xfrm>
          <a:prstGeom prst="rect">
            <a:avLst/>
          </a:prstGeom>
          <a:solidFill>
            <a:srgbClr val="DFECF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Subproductos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4E6FCD50-A2D9-4906-86E9-2F323DAD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370" y="2452140"/>
            <a:ext cx="1226772" cy="404441"/>
          </a:xfrm>
          <a:prstGeom prst="rect">
            <a:avLst/>
          </a:prstGeom>
          <a:solidFill>
            <a:srgbClr val="DFECF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ea typeface="Calibri" panose="020F0502020204030204" pitchFamily="34" charset="0"/>
                <a:cs typeface="Helvetica"/>
              </a:rPr>
              <a:t>Insumos</a:t>
            </a: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7" name="Rectángulo 5">
            <a:extLst>
              <a:ext uri="{FF2B5EF4-FFF2-40B4-BE49-F238E27FC236}">
                <a16:creationId xmlns:a16="http://schemas.microsoft.com/office/drawing/2014/main" id="{96BF715E-0EF4-4173-AB06-C14066BD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829" y="1391162"/>
            <a:ext cx="6221858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CARACTERÍSTICA DE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LOS PRODUCTOS</a:t>
            </a:r>
          </a:p>
        </p:txBody>
      </p:sp>
    </p:spTree>
    <p:extLst>
      <p:ext uri="{BB962C8B-B14F-4D97-AF65-F5344CB8AC3E}">
        <p14:creationId xmlns:p14="http://schemas.microsoft.com/office/powerpoint/2010/main" val="193936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7FCFED9-7D68-498C-8F52-6827ED551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964976"/>
              </p:ext>
            </p:extLst>
          </p:nvPr>
        </p:nvGraphicFramePr>
        <p:xfrm>
          <a:off x="390418" y="1684962"/>
          <a:ext cx="11801582" cy="501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5">
            <a:extLst>
              <a:ext uri="{FF2B5EF4-FFF2-40B4-BE49-F238E27FC236}">
                <a16:creationId xmlns:a16="http://schemas.microsoft.com/office/drawing/2014/main" id="{932599B8-1DEE-46D0-9FDF-EB4BEF08A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438" y="1130255"/>
            <a:ext cx="9039123" cy="33855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2854"/>
                </a:solidFill>
                <a:effectLst/>
                <a:uLnTx/>
                <a:uFillTx/>
                <a:latin typeface="Altivo Regular" panose="020B0000000000000000"/>
              </a:rPr>
              <a:t>PROCESO METODOLÓGICO DE LA PLANIFICACIÓN OPERATIVA MULTIANUAL Y ANUAL</a:t>
            </a:r>
          </a:p>
        </p:txBody>
      </p:sp>
    </p:spTree>
    <p:extLst>
      <p:ext uri="{BB962C8B-B14F-4D97-AF65-F5344CB8AC3E}">
        <p14:creationId xmlns:p14="http://schemas.microsoft.com/office/powerpoint/2010/main" val="382341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BA76F035-A34A-4E22-947B-142E4740C36E}"/>
              </a:ext>
            </a:extLst>
          </p:cNvPr>
          <p:cNvCxnSpPr>
            <a:cxnSpLocks/>
          </p:cNvCxnSpPr>
          <p:nvPr/>
        </p:nvCxnSpPr>
        <p:spPr>
          <a:xfrm flipV="1">
            <a:off x="8472200" y="2940652"/>
            <a:ext cx="0" cy="1051602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8D318A3-64EA-4715-878F-04802B3B2887}"/>
              </a:ext>
            </a:extLst>
          </p:cNvPr>
          <p:cNvCxnSpPr>
            <a:cxnSpLocks/>
          </p:cNvCxnSpPr>
          <p:nvPr/>
        </p:nvCxnSpPr>
        <p:spPr>
          <a:xfrm flipV="1">
            <a:off x="2946803" y="2951569"/>
            <a:ext cx="0" cy="1019444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D05A363-8B75-4089-82AD-BF4968940894}"/>
              </a:ext>
            </a:extLst>
          </p:cNvPr>
          <p:cNvCxnSpPr>
            <a:cxnSpLocks/>
          </p:cNvCxnSpPr>
          <p:nvPr/>
        </p:nvCxnSpPr>
        <p:spPr>
          <a:xfrm flipV="1">
            <a:off x="5260817" y="2925931"/>
            <a:ext cx="0" cy="1051602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AA0171-3E53-4E45-BE75-1B8F27FFA112}"/>
              </a:ext>
            </a:extLst>
          </p:cNvPr>
          <p:cNvCxnSpPr>
            <a:cxnSpLocks/>
          </p:cNvCxnSpPr>
          <p:nvPr/>
        </p:nvCxnSpPr>
        <p:spPr>
          <a:xfrm flipH="1">
            <a:off x="10939869" y="4476249"/>
            <a:ext cx="4874" cy="762405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9188E82-67E2-4190-9761-7059EA7CE7C4}"/>
              </a:ext>
            </a:extLst>
          </p:cNvPr>
          <p:cNvCxnSpPr>
            <a:cxnSpLocks/>
          </p:cNvCxnSpPr>
          <p:nvPr/>
        </p:nvCxnSpPr>
        <p:spPr>
          <a:xfrm>
            <a:off x="6687121" y="4446269"/>
            <a:ext cx="0" cy="754016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A9148FE-E625-45BB-BF29-F3A71B060AA1}"/>
              </a:ext>
            </a:extLst>
          </p:cNvPr>
          <p:cNvCxnSpPr>
            <a:cxnSpLocks/>
          </p:cNvCxnSpPr>
          <p:nvPr/>
        </p:nvCxnSpPr>
        <p:spPr>
          <a:xfrm>
            <a:off x="4137516" y="4444331"/>
            <a:ext cx="0" cy="712783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CCB5CD9-0550-48D1-A038-B5DD7E96E94C}"/>
              </a:ext>
            </a:extLst>
          </p:cNvPr>
          <p:cNvCxnSpPr>
            <a:cxnSpLocks/>
          </p:cNvCxnSpPr>
          <p:nvPr/>
        </p:nvCxnSpPr>
        <p:spPr>
          <a:xfrm>
            <a:off x="1697237" y="4468297"/>
            <a:ext cx="0" cy="60826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E11F585-780B-4904-AA30-6784582EF7EB}"/>
              </a:ext>
            </a:extLst>
          </p:cNvPr>
          <p:cNvCxnSpPr/>
          <p:nvPr/>
        </p:nvCxnSpPr>
        <p:spPr>
          <a:xfrm>
            <a:off x="431272" y="3680114"/>
            <a:ext cx="11391900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45832F53-F4B2-4628-93DD-74F3BF591901}"/>
              </a:ext>
            </a:extLst>
          </p:cNvPr>
          <p:cNvSpPr/>
          <p:nvPr/>
        </p:nvSpPr>
        <p:spPr>
          <a:xfrm>
            <a:off x="661433" y="5157114"/>
            <a:ext cx="1722510" cy="450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tivo Regular" panose="020B0000000000000000"/>
              </a:rPr>
              <a:t>Modificación de metas físicas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C3645B4-E2DE-4915-A765-C9A3C78BB21A}"/>
              </a:ext>
            </a:extLst>
          </p:cNvPr>
          <p:cNvCxnSpPr/>
          <p:nvPr/>
        </p:nvCxnSpPr>
        <p:spPr>
          <a:xfrm>
            <a:off x="409477" y="3780666"/>
            <a:ext cx="11391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BC68501-7CDA-450A-82D4-531F2F01992E}"/>
              </a:ext>
            </a:extLst>
          </p:cNvPr>
          <p:cNvSpPr/>
          <p:nvPr/>
        </p:nvSpPr>
        <p:spPr>
          <a:xfrm>
            <a:off x="2973481" y="5292088"/>
            <a:ext cx="2215488" cy="1183126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30 de Abril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Entrega de instrumentos de planificación a SEGEPLAN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Art. 24 reglamento LOP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Responsable</a:t>
            </a: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: Entidades</a:t>
            </a:r>
            <a:endParaRPr kumimoji="0" lang="es-GT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DAD84F-1C98-46DB-BAB0-E2DE32ED55C6}"/>
              </a:ext>
            </a:extLst>
          </p:cNvPr>
          <p:cNvSpPr txBox="1"/>
          <p:nvPr/>
        </p:nvSpPr>
        <p:spPr>
          <a:xfrm>
            <a:off x="7432288" y="1794663"/>
            <a:ext cx="21765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2 de Septiembre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Entrega de proyecto de presupuesto al congreso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171b, 183j, CPRG Art. 23 LOP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Responsable: </a:t>
            </a: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MINFIN</a:t>
            </a:r>
            <a:endParaRPr kumimoji="0" lang="es-GT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9824B9-54C9-4282-8505-A1D9D407004E}"/>
              </a:ext>
            </a:extLst>
          </p:cNvPr>
          <p:cNvSpPr txBox="1"/>
          <p:nvPr/>
        </p:nvSpPr>
        <p:spPr>
          <a:xfrm>
            <a:off x="10178864" y="5320473"/>
            <a:ext cx="1531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30 de Noviembre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Aprobación de presupuesto por el congreso.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Art. 171 inciso B CPR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DD8C8F-75F9-4311-92D8-077308FC71F5}"/>
              </a:ext>
            </a:extLst>
          </p:cNvPr>
          <p:cNvSpPr txBox="1"/>
          <p:nvPr/>
        </p:nvSpPr>
        <p:spPr>
          <a:xfrm>
            <a:off x="414494" y="5749782"/>
            <a:ext cx="22163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Art. 6, Distribución Analítica Acuerdo Gubernativo Número 1-2024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Responsable</a:t>
            </a: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: Entidades</a:t>
            </a:r>
            <a:endParaRPr kumimoji="0" lang="es-GT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991C5E-20D7-435D-8E8D-14CF9ADAA992}"/>
              </a:ext>
            </a:extLst>
          </p:cNvPr>
          <p:cNvSpPr txBox="1"/>
          <p:nvPr/>
        </p:nvSpPr>
        <p:spPr>
          <a:xfrm>
            <a:off x="2138554" y="1861899"/>
            <a:ext cx="214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Traslado de lineamientos Generales de Planificación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Art. 23 Reglamento LOP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Responsable: </a:t>
            </a: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SEGEPLAN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E92D87-2B25-4459-8F84-DE0EB031FDA7}"/>
              </a:ext>
            </a:extLst>
          </p:cNvPr>
          <p:cNvSpPr txBox="1"/>
          <p:nvPr/>
        </p:nvSpPr>
        <p:spPr>
          <a:xfrm>
            <a:off x="4458937" y="1844618"/>
            <a:ext cx="2396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Emisión de opinión técnica de instrumentos de planificación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Art. 24 Reglamento LOP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Responsable: </a:t>
            </a: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SEGEPLAN</a:t>
            </a:r>
            <a:endParaRPr kumimoji="0" lang="es-GT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C6D9D94-0908-4B1F-BE8C-5CA9BB04FA86}"/>
              </a:ext>
            </a:extLst>
          </p:cNvPr>
          <p:cNvSpPr txBox="1">
            <a:spLocks/>
          </p:cNvSpPr>
          <p:nvPr/>
        </p:nvSpPr>
        <p:spPr>
          <a:xfrm>
            <a:off x="2920837" y="1166317"/>
            <a:ext cx="5224012" cy="36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G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Helvetica" pitchFamily="34" charset="0"/>
                <a:sym typeface="Calibri"/>
              </a:rPr>
              <a:t>RUTA PLAN-PRESUPUESTO ENTIDADES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0D3933-79CB-4A86-9B43-EFB5628A5326}"/>
              </a:ext>
            </a:extLst>
          </p:cNvPr>
          <p:cNvSpPr txBox="1"/>
          <p:nvPr/>
        </p:nvSpPr>
        <p:spPr>
          <a:xfrm>
            <a:off x="383931" y="1873942"/>
            <a:ext cx="1578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Actualización del POA readecuado al presupuesto aprobado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B6D1F66-7A25-4677-A0C1-D654378FFE5D}"/>
              </a:ext>
            </a:extLst>
          </p:cNvPr>
          <p:cNvSpPr txBox="1"/>
          <p:nvPr/>
        </p:nvSpPr>
        <p:spPr>
          <a:xfrm>
            <a:off x="10502601" y="2130740"/>
            <a:ext cx="1689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Primera semana de diciembre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Entrega del POA a la Contraloría de Cuentas.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DA1D7EB-CEF4-45F2-9B72-91E6C4374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367965"/>
              </p:ext>
            </p:extLst>
          </p:nvPr>
        </p:nvGraphicFramePr>
        <p:xfrm>
          <a:off x="367353" y="3464327"/>
          <a:ext cx="11824647" cy="151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806A817-CCF9-48A5-93BB-1A9BA1A165DA}"/>
              </a:ext>
            </a:extLst>
          </p:cNvPr>
          <p:cNvCxnSpPr>
            <a:cxnSpLocks/>
          </p:cNvCxnSpPr>
          <p:nvPr/>
        </p:nvCxnSpPr>
        <p:spPr>
          <a:xfrm flipV="1">
            <a:off x="11548800" y="2928965"/>
            <a:ext cx="0" cy="1051602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CDFC718-B51C-46C2-8EBB-94187B6058DB}"/>
              </a:ext>
            </a:extLst>
          </p:cNvPr>
          <p:cNvCxnSpPr>
            <a:cxnSpLocks/>
          </p:cNvCxnSpPr>
          <p:nvPr/>
        </p:nvCxnSpPr>
        <p:spPr>
          <a:xfrm flipV="1">
            <a:off x="937118" y="2965819"/>
            <a:ext cx="0" cy="1005194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57073A24-59F0-4593-B891-A3272153A6BE}"/>
              </a:ext>
            </a:extLst>
          </p:cNvPr>
          <p:cNvSpPr/>
          <p:nvPr/>
        </p:nvSpPr>
        <p:spPr>
          <a:xfrm>
            <a:off x="2920837" y="5238654"/>
            <a:ext cx="2421714" cy="1465235"/>
          </a:xfrm>
          <a:prstGeom prst="ellipse">
            <a:avLst/>
          </a:prstGeom>
          <a:noFill/>
          <a:ln w="38100">
            <a:solidFill>
              <a:srgbClr val="D2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341A3A2-1262-4462-B329-114E2A94FF37}"/>
              </a:ext>
            </a:extLst>
          </p:cNvPr>
          <p:cNvSpPr/>
          <p:nvPr/>
        </p:nvSpPr>
        <p:spPr>
          <a:xfrm>
            <a:off x="5723144" y="5292088"/>
            <a:ext cx="2421705" cy="1273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84BBC93-187F-4DF5-A5CD-D9615CFBE62E}"/>
              </a:ext>
            </a:extLst>
          </p:cNvPr>
          <p:cNvSpPr/>
          <p:nvPr/>
        </p:nvSpPr>
        <p:spPr>
          <a:xfrm>
            <a:off x="5879445" y="5276184"/>
            <a:ext cx="2318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15 de Julio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tivo Regular" panose="020B0000000000000000"/>
              </a:rPr>
              <a:t>Entrega de anteproyecto de presupuesto y Programa de Inversión Pública –PIP- a </a:t>
            </a: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tivo Regular" panose="020B0000000000000000"/>
              </a:rPr>
              <a:t>MINFIN</a:t>
            </a:r>
          </a:p>
        </p:txBody>
      </p:sp>
    </p:spTree>
    <p:extLst>
      <p:ext uri="{BB962C8B-B14F-4D97-AF65-F5344CB8AC3E}">
        <p14:creationId xmlns:p14="http://schemas.microsoft.com/office/powerpoint/2010/main" val="270623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21">
            <a:extLst>
              <a:ext uri="{FF2B5EF4-FFF2-40B4-BE49-F238E27FC236}">
                <a16:creationId xmlns:a16="http://schemas.microsoft.com/office/drawing/2014/main" id="{DBCD46EB-EC69-7C40-3050-132BF2C23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857"/>
            <a:ext cx="4442380" cy="59871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5B9E98-F202-1726-9FAA-8D45CFA4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138" y="2381940"/>
            <a:ext cx="6346371" cy="613091"/>
          </a:xfrm>
        </p:spPr>
        <p:txBody>
          <a:bodyPr/>
          <a:lstStyle/>
          <a:p>
            <a:r>
              <a:rPr lang="es-MX" dirty="0">
                <a:latin typeface="Altivo Regular" panose="020B0000000000000000"/>
              </a:rPr>
              <a:t>GRACIAS POR SU ATENCIÓN</a:t>
            </a:r>
            <a:endParaRPr lang="es-GT" dirty="0">
              <a:latin typeface="Altivo Regular" panose="020B0000000000000000"/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57917510-0042-E131-78BA-16A728E1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27" y="3384887"/>
            <a:ext cx="6346372" cy="328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rgbClr val="002060"/>
                </a:solidFill>
                <a:latin typeface="Altivo Regular" panose="020B0000000000000000"/>
              </a:rPr>
              <a:t>Dudas o consultas:</a:t>
            </a:r>
          </a:p>
          <a:p>
            <a:pPr marL="0" indent="0">
              <a:buNone/>
            </a:pPr>
            <a:endParaRPr lang="es-MX" dirty="0">
              <a:solidFill>
                <a:srgbClr val="002060"/>
              </a:solidFill>
              <a:latin typeface="Altivo Regular" panose="020B0000000000000000"/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rgbClr val="002060"/>
                </a:solidFill>
                <a:latin typeface="Altivo Regular" panose="020B0000000000000000"/>
              </a:rPr>
              <a:t>dps@segeplan.gb.gt</a:t>
            </a:r>
          </a:p>
          <a:p>
            <a:pPr marL="0" indent="0">
              <a:buNone/>
            </a:pPr>
            <a:r>
              <a:rPr lang="es-MX" sz="2000" b="1" dirty="0">
                <a:solidFill>
                  <a:srgbClr val="002060"/>
                </a:solidFill>
                <a:latin typeface="Altivo Regular" panose="020B0000000000000000"/>
              </a:rPr>
              <a:t>staff_dpst@segeplan.gob.gt</a:t>
            </a:r>
            <a:endParaRPr lang="es-GT" sz="2000" b="1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322A9D-A363-B323-4B69-84A1A3D0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87"/>
            <a:ext cx="12214949" cy="20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8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0EBBA-06F4-79E7-68C9-7E76DED9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865" y="2467778"/>
            <a:ext cx="7768269" cy="2699133"/>
          </a:xfrm>
        </p:spPr>
        <p:txBody>
          <a:bodyPr>
            <a:normAutofit/>
          </a:bodyPr>
          <a:lstStyle/>
          <a:p>
            <a:pPr algn="ctr"/>
            <a:r>
              <a:rPr lang="es-GT" sz="4000" dirty="0"/>
              <a:t>Lineamientos de planificación estratégica y operativa </a:t>
            </a:r>
          </a:p>
        </p:txBody>
      </p:sp>
    </p:spTree>
    <p:extLst>
      <p:ext uri="{BB962C8B-B14F-4D97-AF65-F5344CB8AC3E}">
        <p14:creationId xmlns:p14="http://schemas.microsoft.com/office/powerpoint/2010/main" val="30037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ítulo 1">
            <a:extLst>
              <a:ext uri="{FF2B5EF4-FFF2-40B4-BE49-F238E27FC236}">
                <a16:creationId xmlns:a16="http://schemas.microsoft.com/office/drawing/2014/main" id="{4BE5D608-A49F-40AE-8BF4-CF687D9C2480}"/>
              </a:ext>
            </a:extLst>
          </p:cNvPr>
          <p:cNvSpPr txBox="1">
            <a:spLocks/>
          </p:cNvSpPr>
          <p:nvPr/>
        </p:nvSpPr>
        <p:spPr>
          <a:xfrm>
            <a:off x="3498725" y="1294611"/>
            <a:ext cx="6585172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srgbClr val="192854"/>
                </a:solidFill>
                <a:latin typeface="Altivo Regular" panose="020B0000000000000000"/>
              </a:rPr>
              <a:t>Marco Normativo e instrumentos de apoyo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rgbClr val="002060"/>
                </a:solidFill>
                <a:latin typeface="Altivo Regular" panose="020B0000000000000000"/>
              </a:rPr>
              <a:t>Planificación Estratégica y Operativa</a:t>
            </a:r>
            <a:endParaRPr kumimoji="0" lang="es-G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4C3A82F2-C050-46BB-91D7-E257FD9E761C}"/>
              </a:ext>
            </a:extLst>
          </p:cNvPr>
          <p:cNvGrpSpPr/>
          <p:nvPr/>
        </p:nvGrpSpPr>
        <p:grpSpPr>
          <a:xfrm>
            <a:off x="4962383" y="2789814"/>
            <a:ext cx="1954796" cy="1793712"/>
            <a:chOff x="5172264" y="2185891"/>
            <a:chExt cx="2083200" cy="2083199"/>
          </a:xfrm>
        </p:grpSpPr>
        <p:sp>
          <p:nvSpPr>
            <p:cNvPr id="85" name="Google Shape;887;p28">
              <a:extLst>
                <a:ext uri="{FF2B5EF4-FFF2-40B4-BE49-F238E27FC236}">
                  <a16:creationId xmlns:a16="http://schemas.microsoft.com/office/drawing/2014/main" id="{762AE494-BD0E-440B-9CD8-59F349119B6F}"/>
                </a:ext>
              </a:extLst>
            </p:cNvPr>
            <p:cNvSpPr/>
            <p:nvPr/>
          </p:nvSpPr>
          <p:spPr>
            <a:xfrm>
              <a:off x="5172264" y="2185891"/>
              <a:ext cx="2083200" cy="2083199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12" scaled="0"/>
            </a:gra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000" kern="0">
                <a:solidFill>
                  <a:srgbClr val="002060"/>
                </a:solidFill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86" name="Google Shape;894;p28">
              <a:extLst>
                <a:ext uri="{FF2B5EF4-FFF2-40B4-BE49-F238E27FC236}">
                  <a16:creationId xmlns:a16="http://schemas.microsoft.com/office/drawing/2014/main" id="{F891B588-D198-4F2D-8596-C0BBE9AC274B}"/>
                </a:ext>
              </a:extLst>
            </p:cNvPr>
            <p:cNvSpPr txBox="1"/>
            <p:nvPr/>
          </p:nvSpPr>
          <p:spPr>
            <a:xfrm>
              <a:off x="5211472" y="2474967"/>
              <a:ext cx="2004784" cy="807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2400" b="1" kern="0" dirty="0">
                  <a:solidFill>
                    <a:srgbClr val="002060"/>
                  </a:solidFill>
                  <a:latin typeface="Altivo Regular" panose="020B0000000000000000"/>
                  <a:ea typeface="Roboto"/>
                  <a:cs typeface="Roboto"/>
                  <a:sym typeface="Roboto"/>
                </a:rPr>
                <a:t>Gestión por Resultados </a:t>
              </a:r>
            </a:p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2400" b="1" kern="0" dirty="0">
                  <a:solidFill>
                    <a:srgbClr val="002060"/>
                  </a:solidFill>
                  <a:latin typeface="Altivo Regular" panose="020B0000000000000000"/>
                  <a:ea typeface="Roboto"/>
                  <a:cs typeface="Roboto"/>
                  <a:sym typeface="Roboto"/>
                </a:rPr>
                <a:t>-</a:t>
              </a:r>
              <a:r>
                <a:rPr lang="es-MX" sz="2400" b="1" kern="0" dirty="0" err="1">
                  <a:solidFill>
                    <a:srgbClr val="002060"/>
                  </a:solidFill>
                  <a:latin typeface="Altivo Regular" panose="020B0000000000000000"/>
                  <a:ea typeface="Roboto"/>
                  <a:cs typeface="Roboto"/>
                  <a:sym typeface="Roboto"/>
                </a:rPr>
                <a:t>GpR</a:t>
              </a:r>
              <a:r>
                <a:rPr lang="es-MX" sz="2400" b="1" kern="0" dirty="0">
                  <a:solidFill>
                    <a:srgbClr val="002060"/>
                  </a:solidFill>
                  <a:latin typeface="Altivo Regular" panose="020B0000000000000000"/>
                  <a:ea typeface="Roboto"/>
                  <a:cs typeface="Roboto"/>
                  <a:sym typeface="Roboto"/>
                </a:rPr>
                <a:t>-</a:t>
              </a:r>
              <a:endParaRPr sz="2400" b="1" kern="0" dirty="0">
                <a:solidFill>
                  <a:srgbClr val="002060"/>
                </a:solidFill>
                <a:latin typeface="Altivo Regular" panose="020B0000000000000000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0" name="Google Shape;937;p28">
            <a:extLst>
              <a:ext uri="{FF2B5EF4-FFF2-40B4-BE49-F238E27FC236}">
                <a16:creationId xmlns:a16="http://schemas.microsoft.com/office/drawing/2014/main" id="{5C72B839-35F6-4BC7-8244-60CFCA9D4D8A}"/>
              </a:ext>
            </a:extLst>
          </p:cNvPr>
          <p:cNvCxnSpPr>
            <a:cxnSpLocks/>
          </p:cNvCxnSpPr>
          <p:nvPr/>
        </p:nvCxnSpPr>
        <p:spPr>
          <a:xfrm>
            <a:off x="3658127" y="2538786"/>
            <a:ext cx="1230079" cy="115125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1" name="Google Shape;933;p28">
            <a:extLst>
              <a:ext uri="{FF2B5EF4-FFF2-40B4-BE49-F238E27FC236}">
                <a16:creationId xmlns:a16="http://schemas.microsoft.com/office/drawing/2014/main" id="{B8C90EAD-350E-4624-B037-4B81195A4912}"/>
              </a:ext>
            </a:extLst>
          </p:cNvPr>
          <p:cNvCxnSpPr>
            <a:cxnSpLocks/>
          </p:cNvCxnSpPr>
          <p:nvPr/>
        </p:nvCxnSpPr>
        <p:spPr>
          <a:xfrm flipV="1">
            <a:off x="6996142" y="2538786"/>
            <a:ext cx="979819" cy="115125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2" name="Grupo 71">
            <a:extLst>
              <a:ext uri="{FF2B5EF4-FFF2-40B4-BE49-F238E27FC236}">
                <a16:creationId xmlns:a16="http://schemas.microsoft.com/office/drawing/2014/main" id="{F74F4A5E-DA1C-4C79-BA67-D899A6BB8513}"/>
              </a:ext>
            </a:extLst>
          </p:cNvPr>
          <p:cNvGrpSpPr/>
          <p:nvPr/>
        </p:nvGrpSpPr>
        <p:grpSpPr>
          <a:xfrm>
            <a:off x="703013" y="2119408"/>
            <a:ext cx="2935914" cy="826595"/>
            <a:chOff x="633110" y="1407288"/>
            <a:chExt cx="3128765" cy="959999"/>
          </a:xfrm>
        </p:grpSpPr>
        <p:sp>
          <p:nvSpPr>
            <p:cNvPr id="83" name="Google Shape;899;p28">
              <a:extLst>
                <a:ext uri="{FF2B5EF4-FFF2-40B4-BE49-F238E27FC236}">
                  <a16:creationId xmlns:a16="http://schemas.microsoft.com/office/drawing/2014/main" id="{75D4D6D4-E72B-479E-AC1D-DCBA619132C6}"/>
                </a:ext>
              </a:extLst>
            </p:cNvPr>
            <p:cNvSpPr/>
            <p:nvPr/>
          </p:nvSpPr>
          <p:spPr>
            <a:xfrm>
              <a:off x="633110" y="1407288"/>
              <a:ext cx="3128765" cy="959999"/>
            </a:xfrm>
            <a:prstGeom prst="round2DiagRect">
              <a:avLst/>
            </a:prstGeom>
            <a:solidFill>
              <a:srgbClr val="4472C4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84" name="Google Shape;905;p28">
              <a:extLst>
                <a:ext uri="{FF2B5EF4-FFF2-40B4-BE49-F238E27FC236}">
                  <a16:creationId xmlns:a16="http://schemas.microsoft.com/office/drawing/2014/main" id="{D3192214-C674-4B4B-8C3B-0D11B85628AB}"/>
                </a:ext>
              </a:extLst>
            </p:cNvPr>
            <p:cNvSpPr txBox="1"/>
            <p:nvPr/>
          </p:nvSpPr>
          <p:spPr>
            <a:xfrm flipH="1">
              <a:off x="1003400" y="1722264"/>
              <a:ext cx="2447327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GT" sz="2400" b="1" kern="0" dirty="0">
                  <a:solidFill>
                    <a:prstClr val="white"/>
                  </a:solidFill>
                  <a:latin typeface="Altivo Regular" panose="020B0000000000000000"/>
                  <a:ea typeface="Fira Sans Extra Condensed SemiBold"/>
                  <a:cs typeface="Fira Sans Extra Condensed SemiBold"/>
                  <a:sym typeface="Fira Sans Extra Condensed SemiBold"/>
                </a:rPr>
                <a:t>Marco Normativo</a:t>
              </a:r>
              <a:endParaRPr sz="2400" b="1" kern="0" dirty="0">
                <a:solidFill>
                  <a:prstClr val="white"/>
                </a:solidFill>
                <a:latin typeface="Altivo Regular" panose="020B000000000000000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A5148D42-D2E0-4562-896B-74CF8F18011B}"/>
              </a:ext>
            </a:extLst>
          </p:cNvPr>
          <p:cNvGrpSpPr/>
          <p:nvPr/>
        </p:nvGrpSpPr>
        <p:grpSpPr>
          <a:xfrm>
            <a:off x="8008125" y="2133636"/>
            <a:ext cx="2935914" cy="826595"/>
            <a:chOff x="8418071" y="1423812"/>
            <a:chExt cx="3128765" cy="959999"/>
          </a:xfrm>
        </p:grpSpPr>
        <p:sp>
          <p:nvSpPr>
            <p:cNvPr id="81" name="Google Shape;899;p28">
              <a:extLst>
                <a:ext uri="{FF2B5EF4-FFF2-40B4-BE49-F238E27FC236}">
                  <a16:creationId xmlns:a16="http://schemas.microsoft.com/office/drawing/2014/main" id="{406FBD16-26AD-40C5-A069-5909245C406E}"/>
                </a:ext>
              </a:extLst>
            </p:cNvPr>
            <p:cNvSpPr/>
            <p:nvPr/>
          </p:nvSpPr>
          <p:spPr>
            <a:xfrm>
              <a:off x="8418071" y="1423812"/>
              <a:ext cx="3128765" cy="959999"/>
            </a:xfrm>
            <a:prstGeom prst="round2DiagRect">
              <a:avLst/>
            </a:prstGeom>
            <a:solidFill>
              <a:srgbClr val="5B9BD5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82" name="Google Shape;905;p28">
              <a:extLst>
                <a:ext uri="{FF2B5EF4-FFF2-40B4-BE49-F238E27FC236}">
                  <a16:creationId xmlns:a16="http://schemas.microsoft.com/office/drawing/2014/main" id="{3BA2E3A9-B740-4627-A46D-46F42C4FB3D4}"/>
                </a:ext>
              </a:extLst>
            </p:cNvPr>
            <p:cNvSpPr txBox="1"/>
            <p:nvPr/>
          </p:nvSpPr>
          <p:spPr>
            <a:xfrm flipH="1">
              <a:off x="8895650" y="1650618"/>
              <a:ext cx="2447327" cy="343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GT" sz="2400" b="1" kern="0" dirty="0">
                  <a:solidFill>
                    <a:prstClr val="white"/>
                  </a:solidFill>
                  <a:latin typeface="Altivo Regular" panose="020B0000000000000000"/>
                  <a:ea typeface="Fira Sans Extra Condensed SemiBold"/>
                  <a:cs typeface="Fira Sans Extra Condensed SemiBold"/>
                  <a:sym typeface="Fira Sans Extra Condensed SemiBold"/>
                </a:rPr>
                <a:t>Instrumentos</a:t>
              </a:r>
              <a:endParaRPr sz="2400" b="1" kern="0" dirty="0">
                <a:solidFill>
                  <a:prstClr val="white"/>
                </a:solidFill>
                <a:latin typeface="Altivo Regular" panose="020B000000000000000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75" name="Imagen 74">
            <a:extLst>
              <a:ext uri="{FF2B5EF4-FFF2-40B4-BE49-F238E27FC236}">
                <a16:creationId xmlns:a16="http://schemas.microsoft.com/office/drawing/2014/main" id="{057DC2A1-70EB-4908-B68A-8339371D34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24" y="2894228"/>
            <a:ext cx="3918472" cy="1366061"/>
          </a:xfrm>
          <a:prstGeom prst="rect">
            <a:avLst/>
          </a:prstGeom>
        </p:spPr>
      </p:pic>
      <p:sp>
        <p:nvSpPr>
          <p:cNvPr id="76" name="Google Shape;658;p26">
            <a:extLst>
              <a:ext uri="{FF2B5EF4-FFF2-40B4-BE49-F238E27FC236}">
                <a16:creationId xmlns:a16="http://schemas.microsoft.com/office/drawing/2014/main" id="{3B17796F-DA2D-4FC0-BC1A-6ECC035110AF}"/>
              </a:ext>
            </a:extLst>
          </p:cNvPr>
          <p:cNvSpPr txBox="1"/>
          <p:nvPr/>
        </p:nvSpPr>
        <p:spPr>
          <a:xfrm>
            <a:off x="1105305" y="3140298"/>
            <a:ext cx="2552391" cy="8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defRPr/>
            </a:pPr>
            <a:r>
              <a:rPr lang="es-GT" sz="1600" b="1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Helvetica" panose="020B0604020202020204" pitchFamily="34" charset="0"/>
                <a:sym typeface="Fira Sans Extra Condensed Medium"/>
              </a:rPr>
              <a:t>Constitución Política de la República de Guatemala</a:t>
            </a:r>
          </a:p>
          <a:p>
            <a:pPr algn="ctr" defTabSz="457200">
              <a:defRPr/>
            </a:pPr>
            <a:r>
              <a:rPr lang="es-GT" sz="1400" b="1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Helvetica" panose="020B0604020202020204" pitchFamily="34" charset="0"/>
                <a:sym typeface="Fira Sans Extra Condensed Medium"/>
              </a:rPr>
              <a:t>(Arts. 1, 2, 119 y 134)</a:t>
            </a:r>
            <a:endParaRPr sz="1400" b="1" kern="0" dirty="0">
              <a:solidFill>
                <a:srgbClr val="002060"/>
              </a:solidFill>
              <a:latin typeface="Altivo Regular" panose="020B0000000000000000"/>
              <a:ea typeface="Fira Sans Extra Condensed Medium"/>
              <a:cs typeface="Helvetica" panose="020B0604020202020204" pitchFamily="34" charset="0"/>
              <a:sym typeface="Fira Sans Extra Condensed Medium"/>
            </a:endParaRP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D63EFFB4-3C7E-4A70-9D69-2141391B50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18" y="3882663"/>
            <a:ext cx="3918472" cy="1366061"/>
          </a:xfrm>
          <a:prstGeom prst="rect">
            <a:avLst/>
          </a:prstGeom>
        </p:spPr>
      </p:pic>
      <p:sp>
        <p:nvSpPr>
          <p:cNvPr id="78" name="Google Shape;658;p26">
            <a:extLst>
              <a:ext uri="{FF2B5EF4-FFF2-40B4-BE49-F238E27FC236}">
                <a16:creationId xmlns:a16="http://schemas.microsoft.com/office/drawing/2014/main" id="{4E69F1C8-455B-40C9-B598-B053FC1EB46D}"/>
              </a:ext>
            </a:extLst>
          </p:cNvPr>
          <p:cNvSpPr txBox="1"/>
          <p:nvPr/>
        </p:nvSpPr>
        <p:spPr>
          <a:xfrm>
            <a:off x="1303699" y="4128733"/>
            <a:ext cx="2552391" cy="8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defRPr/>
            </a:pPr>
            <a:r>
              <a:rPr lang="es-MX" sz="1600" b="1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Helvetica" panose="020B0604020202020204" pitchFamily="34" charset="0"/>
                <a:sym typeface="Fira Sans Extra Condensed Medium"/>
              </a:rPr>
              <a:t>Ley del Organismo Ejecutivo </a:t>
            </a:r>
          </a:p>
          <a:p>
            <a:pPr algn="ctr" defTabSz="457200">
              <a:defRPr/>
            </a:pPr>
            <a:r>
              <a:rPr lang="es-MX" sz="1600" b="1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Helvetica" panose="020B0604020202020204" pitchFamily="34" charset="0"/>
                <a:sym typeface="Fira Sans Extra Condensed Medium"/>
              </a:rPr>
              <a:t>(Decreto 114-97)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FDBD3A23-00AD-4258-816A-A1F8004426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76" y="4871097"/>
            <a:ext cx="3918472" cy="1366061"/>
          </a:xfrm>
          <a:prstGeom prst="rect">
            <a:avLst/>
          </a:prstGeom>
        </p:spPr>
      </p:pic>
      <p:sp>
        <p:nvSpPr>
          <p:cNvPr id="80" name="Google Shape;658;p26">
            <a:extLst>
              <a:ext uri="{FF2B5EF4-FFF2-40B4-BE49-F238E27FC236}">
                <a16:creationId xmlns:a16="http://schemas.microsoft.com/office/drawing/2014/main" id="{20F8D47A-4006-41F2-BAA9-B95DC4CAB261}"/>
              </a:ext>
            </a:extLst>
          </p:cNvPr>
          <p:cNvSpPr txBox="1"/>
          <p:nvPr/>
        </p:nvSpPr>
        <p:spPr>
          <a:xfrm>
            <a:off x="1502229" y="5117167"/>
            <a:ext cx="2961361" cy="8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defRPr/>
            </a:pPr>
            <a:r>
              <a:rPr lang="es-MX" sz="1400" b="1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Helvetica" panose="020B0604020202020204" pitchFamily="34" charset="0"/>
                <a:sym typeface="Fira Sans Extra Condensed Medium"/>
              </a:rPr>
              <a:t>Ley Orgánica de Presupuesto y sus reformas (Dto. 101-97  y 13-2013)</a:t>
            </a:r>
          </a:p>
          <a:p>
            <a:pPr algn="ctr" defTabSz="457200">
              <a:defRPr/>
            </a:pPr>
            <a:r>
              <a:rPr lang="es-MX" sz="1400" b="1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Helvetica" panose="020B0604020202020204" pitchFamily="34" charset="0"/>
                <a:sym typeface="Fira Sans Extra Condensed Medium"/>
              </a:rPr>
              <a:t>y su Reglamento (Acuerdo 540-2013)</a:t>
            </a: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423DDF94-3A14-4E25-B77A-4BDE5463E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6569" y="3143641"/>
            <a:ext cx="1197328" cy="157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4" name="Google Shape;940;p28">
            <a:extLst>
              <a:ext uri="{FF2B5EF4-FFF2-40B4-BE49-F238E27FC236}">
                <a16:creationId xmlns:a16="http://schemas.microsoft.com/office/drawing/2014/main" id="{E2A4425D-E4E5-4E1C-BD6E-BA419ABE0E21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9476083" y="2960231"/>
            <a:ext cx="0" cy="17327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95" name="Grupo 94">
            <a:extLst>
              <a:ext uri="{FF2B5EF4-FFF2-40B4-BE49-F238E27FC236}">
                <a16:creationId xmlns:a16="http://schemas.microsoft.com/office/drawing/2014/main" id="{26274041-A56E-48CC-84F8-E736BE8269D1}"/>
              </a:ext>
            </a:extLst>
          </p:cNvPr>
          <p:cNvGrpSpPr/>
          <p:nvPr/>
        </p:nvGrpSpPr>
        <p:grpSpPr>
          <a:xfrm>
            <a:off x="7486051" y="4906219"/>
            <a:ext cx="3999938" cy="1580591"/>
            <a:chOff x="6148115" y="4869881"/>
            <a:chExt cx="3999938" cy="1580591"/>
          </a:xfrm>
        </p:grpSpPr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2C015AB1-864F-4434-9A64-2D9E45FD7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7741" y="4869882"/>
              <a:ext cx="1220312" cy="157916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B083EA03-A6ED-46D1-96AA-C632C84EB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9420" y="4869881"/>
              <a:ext cx="1197328" cy="1580591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15A271D1-B380-4CDB-8484-1917E9426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8115" y="4869881"/>
              <a:ext cx="1220312" cy="157916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0528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o 66">
            <a:extLst>
              <a:ext uri="{FF2B5EF4-FFF2-40B4-BE49-F238E27FC236}">
                <a16:creationId xmlns:a16="http://schemas.microsoft.com/office/drawing/2014/main" id="{A07A741F-AB28-4099-A0CB-C8C568894E70}"/>
              </a:ext>
            </a:extLst>
          </p:cNvPr>
          <p:cNvGrpSpPr/>
          <p:nvPr/>
        </p:nvGrpSpPr>
        <p:grpSpPr>
          <a:xfrm>
            <a:off x="186611" y="1252744"/>
            <a:ext cx="11728581" cy="5381320"/>
            <a:chOff x="237309" y="826118"/>
            <a:chExt cx="11735980" cy="5706391"/>
          </a:xfrm>
        </p:grpSpPr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82489C47-34AE-43A7-A500-75A3DC02AE1D}"/>
                </a:ext>
              </a:extLst>
            </p:cNvPr>
            <p:cNvGrpSpPr/>
            <p:nvPr/>
          </p:nvGrpSpPr>
          <p:grpSpPr>
            <a:xfrm>
              <a:off x="237309" y="1944585"/>
              <a:ext cx="2984409" cy="2984504"/>
              <a:chOff x="659112" y="1796115"/>
              <a:chExt cx="2984409" cy="2984504"/>
            </a:xfrm>
          </p:grpSpPr>
          <p:sp>
            <p:nvSpPr>
              <p:cNvPr id="124" name="Google Shape;275;p18">
                <a:extLst>
                  <a:ext uri="{FF2B5EF4-FFF2-40B4-BE49-F238E27FC236}">
                    <a16:creationId xmlns:a16="http://schemas.microsoft.com/office/drawing/2014/main" id="{0274DAA7-2042-446C-AD12-F428CB66A2EC}"/>
                  </a:ext>
                </a:extLst>
              </p:cNvPr>
              <p:cNvSpPr/>
              <p:nvPr/>
            </p:nvSpPr>
            <p:spPr>
              <a:xfrm rot="16200000">
                <a:off x="856517" y="1993567"/>
                <a:ext cx="2589600" cy="2589600"/>
              </a:xfrm>
              <a:prstGeom prst="blockArc">
                <a:avLst>
                  <a:gd name="adj1" fmla="val 11125294"/>
                  <a:gd name="adj2" fmla="val 15787580"/>
                  <a:gd name="adj3" fmla="val 4061"/>
                </a:avLst>
              </a:prstGeom>
              <a:gradFill>
                <a:gsLst>
                  <a:gs pos="0">
                    <a:srgbClr val="892B64"/>
                  </a:gs>
                  <a:gs pos="100000">
                    <a:srgbClr val="1780A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tivo Regular" panose="020B0000000000000000"/>
                  <a:cs typeface="Arial"/>
                  <a:sym typeface="Arial"/>
                </a:endParaRPr>
              </a:p>
            </p:txBody>
          </p:sp>
          <p:sp>
            <p:nvSpPr>
              <p:cNvPr id="125" name="Google Shape;276;p18">
                <a:extLst>
                  <a:ext uri="{FF2B5EF4-FFF2-40B4-BE49-F238E27FC236}">
                    <a16:creationId xmlns:a16="http://schemas.microsoft.com/office/drawing/2014/main" id="{5DB45405-52C0-477E-89BE-998A2D5DD819}"/>
                  </a:ext>
                </a:extLst>
              </p:cNvPr>
              <p:cNvSpPr/>
              <p:nvPr/>
            </p:nvSpPr>
            <p:spPr>
              <a:xfrm flipH="1">
                <a:off x="856517" y="1993567"/>
                <a:ext cx="2589600" cy="2589600"/>
              </a:xfrm>
              <a:prstGeom prst="blockArc">
                <a:avLst>
                  <a:gd name="adj1" fmla="val 11125294"/>
                  <a:gd name="adj2" fmla="val 15787580"/>
                  <a:gd name="adj3" fmla="val 4061"/>
                </a:avLst>
              </a:prstGeom>
              <a:solidFill>
                <a:srgbClr val="5B9BD5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tivo Regular" panose="020B0000000000000000"/>
                  <a:cs typeface="Arial"/>
                  <a:sym typeface="Arial"/>
                </a:endParaRPr>
              </a:p>
            </p:txBody>
          </p:sp>
          <p:sp>
            <p:nvSpPr>
              <p:cNvPr id="126" name="Google Shape;277;p18">
                <a:extLst>
                  <a:ext uri="{FF2B5EF4-FFF2-40B4-BE49-F238E27FC236}">
                    <a16:creationId xmlns:a16="http://schemas.microsoft.com/office/drawing/2014/main" id="{9FC1305C-EEC3-499A-B7DE-532C56D0CE42}"/>
                  </a:ext>
                </a:extLst>
              </p:cNvPr>
              <p:cNvSpPr/>
              <p:nvPr/>
            </p:nvSpPr>
            <p:spPr>
              <a:xfrm rot="5400000" flipH="1">
                <a:off x="856517" y="1993567"/>
                <a:ext cx="2589600" cy="2589600"/>
              </a:xfrm>
              <a:prstGeom prst="blockArc">
                <a:avLst>
                  <a:gd name="adj1" fmla="val 11125294"/>
                  <a:gd name="adj2" fmla="val 15787580"/>
                  <a:gd name="adj3" fmla="val 4061"/>
                </a:avLst>
              </a:prstGeom>
              <a:gradFill>
                <a:gsLst>
                  <a:gs pos="0">
                    <a:srgbClr val="5C4D7D"/>
                  </a:gs>
                  <a:gs pos="100000">
                    <a:srgbClr val="2E6F9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tivo Regular" panose="020B0000000000000000"/>
                  <a:cs typeface="Arial"/>
                  <a:sym typeface="Arial"/>
                </a:endParaRPr>
              </a:p>
            </p:txBody>
          </p:sp>
          <p:grpSp>
            <p:nvGrpSpPr>
              <p:cNvPr id="127" name="Grupo 126">
                <a:extLst>
                  <a:ext uri="{FF2B5EF4-FFF2-40B4-BE49-F238E27FC236}">
                    <a16:creationId xmlns:a16="http://schemas.microsoft.com/office/drawing/2014/main" id="{E16D39C4-7151-4D42-A9D7-72BCDF6966FE}"/>
                  </a:ext>
                </a:extLst>
              </p:cNvPr>
              <p:cNvGrpSpPr/>
              <p:nvPr/>
            </p:nvGrpSpPr>
            <p:grpSpPr>
              <a:xfrm>
                <a:off x="659112" y="1796115"/>
                <a:ext cx="2984409" cy="2984504"/>
                <a:chOff x="659112" y="1796115"/>
                <a:chExt cx="2984409" cy="2984504"/>
              </a:xfrm>
            </p:grpSpPr>
            <p:sp>
              <p:nvSpPr>
                <p:cNvPr id="128" name="Google Shape;272;p18">
                  <a:extLst>
                    <a:ext uri="{FF2B5EF4-FFF2-40B4-BE49-F238E27FC236}">
                      <a16:creationId xmlns:a16="http://schemas.microsoft.com/office/drawing/2014/main" id="{06D9BE90-2681-4B4E-852A-83C433E88BDF}"/>
                    </a:ext>
                  </a:extLst>
                </p:cNvPr>
                <p:cNvSpPr/>
                <p:nvPr/>
              </p:nvSpPr>
              <p:spPr>
                <a:xfrm>
                  <a:off x="659112" y="1796115"/>
                  <a:ext cx="2984409" cy="298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0" h="38220" extrusionOk="0">
                      <a:moveTo>
                        <a:pt x="19110" y="0"/>
                      </a:moveTo>
                      <a:cubicBezTo>
                        <a:pt x="8561" y="0"/>
                        <a:pt x="0" y="8561"/>
                        <a:pt x="0" y="19110"/>
                      </a:cubicBezTo>
                      <a:cubicBezTo>
                        <a:pt x="0" y="29659"/>
                        <a:pt x="8561" y="38219"/>
                        <a:pt x="19110" y="38219"/>
                      </a:cubicBezTo>
                      <a:cubicBezTo>
                        <a:pt x="29671" y="38219"/>
                        <a:pt x="38220" y="29659"/>
                        <a:pt x="38220" y="19110"/>
                      </a:cubicBezTo>
                      <a:cubicBezTo>
                        <a:pt x="38220" y="8561"/>
                        <a:pt x="29671" y="0"/>
                        <a:pt x="19110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ltivo Regular" panose="020B0000000000000000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274;p18">
                  <a:extLst>
                    <a:ext uri="{FF2B5EF4-FFF2-40B4-BE49-F238E27FC236}">
                      <a16:creationId xmlns:a16="http://schemas.microsoft.com/office/drawing/2014/main" id="{700C33B8-46E1-4DC3-8540-D5E404C506EE}"/>
                    </a:ext>
                  </a:extLst>
                </p:cNvPr>
                <p:cNvSpPr/>
                <p:nvPr/>
              </p:nvSpPr>
              <p:spPr>
                <a:xfrm>
                  <a:off x="856517" y="1993567"/>
                  <a:ext cx="2589600" cy="2589600"/>
                </a:xfrm>
                <a:prstGeom prst="blockArc">
                  <a:avLst>
                    <a:gd name="adj1" fmla="val 11125294"/>
                    <a:gd name="adj2" fmla="val 15787580"/>
                    <a:gd name="adj3" fmla="val 4061"/>
                  </a:avLst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ltivo Regular" panose="020B0000000000000000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TextBox 549">
                  <a:extLst>
                    <a:ext uri="{FF2B5EF4-FFF2-40B4-BE49-F238E27FC236}">
                      <a16:creationId xmlns:a16="http://schemas.microsoft.com/office/drawing/2014/main" id="{4B872C6A-803C-44C7-A347-7DB5B8BE60FC}"/>
                    </a:ext>
                  </a:extLst>
                </p:cNvPr>
                <p:cNvSpPr txBox="1"/>
                <p:nvPr/>
              </p:nvSpPr>
              <p:spPr>
                <a:xfrm>
                  <a:off x="1267876" y="2627073"/>
                  <a:ext cx="1729561" cy="16644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ltivo Regular" panose="020B0000000000000000"/>
                      <a:ea typeface="맑은 고딕" panose="020B0503020000020004" pitchFamily="34" charset="-127"/>
                      <a:cs typeface="Helvetica" panose="020B0604020202020204" pitchFamily="34" charset="0"/>
                    </a:rPr>
                    <a:t>Gestión por Resultados -</a:t>
                  </a:r>
                  <a:r>
                    <a:rPr kumimoji="0" lang="es-MX" altLang="ko-KR" sz="2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ltivo Regular" panose="020B0000000000000000"/>
                      <a:ea typeface="맑은 고딕" panose="020B0503020000020004" pitchFamily="34" charset="-127"/>
                      <a:cs typeface="Helvetica" panose="020B0604020202020204" pitchFamily="34" charset="0"/>
                    </a:rPr>
                    <a:t>GpR</a:t>
                  </a:r>
                  <a:r>
                    <a:rPr kumimoji="0" lang="es-MX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ltivo Regular" panose="020B0000000000000000"/>
                      <a:ea typeface="맑은 고딕" panose="020B0503020000020004" pitchFamily="34" charset="-127"/>
                      <a:cs typeface="Helvetica" panose="020B0604020202020204" pitchFamily="34" charset="0"/>
                    </a:rPr>
                    <a:t>-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ltivo Regular" panose="020B0000000000000000"/>
                    <a:ea typeface="맑은 고딕" panose="020B0503020000020004" pitchFamily="34" charset="-127"/>
                    <a:cs typeface="Helvetica" panose="020B0604020202020204" pitchFamily="34" charset="0"/>
                  </a:endParaRPr>
                </a:p>
              </p:txBody>
            </p:sp>
          </p:grpSp>
        </p:grpSp>
        <p:sp>
          <p:nvSpPr>
            <p:cNvPr id="87" name="Google Shape;238;p18">
              <a:extLst>
                <a:ext uri="{FF2B5EF4-FFF2-40B4-BE49-F238E27FC236}">
                  <a16:creationId xmlns:a16="http://schemas.microsoft.com/office/drawing/2014/main" id="{F2FA8BAC-7497-4787-BC2C-3DD11137F8F9}"/>
                </a:ext>
              </a:extLst>
            </p:cNvPr>
            <p:cNvSpPr/>
            <p:nvPr/>
          </p:nvSpPr>
          <p:spPr>
            <a:xfrm>
              <a:off x="3568724" y="2427735"/>
              <a:ext cx="832200" cy="832200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88" name="Google Shape;239;p18">
              <a:extLst>
                <a:ext uri="{FF2B5EF4-FFF2-40B4-BE49-F238E27FC236}">
                  <a16:creationId xmlns:a16="http://schemas.microsoft.com/office/drawing/2014/main" id="{83EB00DE-81FE-4564-9B55-AEBB347EF184}"/>
                </a:ext>
              </a:extLst>
            </p:cNvPr>
            <p:cNvSpPr/>
            <p:nvPr/>
          </p:nvSpPr>
          <p:spPr>
            <a:xfrm>
              <a:off x="3610997" y="4138175"/>
              <a:ext cx="832200" cy="832200"/>
            </a:xfrm>
            <a:prstGeom prst="ellipse">
              <a:avLst/>
            </a:pr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90" name="Google Shape;240;p18">
              <a:extLst>
                <a:ext uri="{FF2B5EF4-FFF2-40B4-BE49-F238E27FC236}">
                  <a16:creationId xmlns:a16="http://schemas.microsoft.com/office/drawing/2014/main" id="{D5F2DBC8-D1BC-4D68-9AB6-C08B911C69BD}"/>
                </a:ext>
              </a:extLst>
            </p:cNvPr>
            <p:cNvSpPr/>
            <p:nvPr/>
          </p:nvSpPr>
          <p:spPr>
            <a:xfrm>
              <a:off x="3599925" y="5670618"/>
              <a:ext cx="832200" cy="832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93" name="Google Shape;241;p18">
              <a:extLst>
                <a:ext uri="{FF2B5EF4-FFF2-40B4-BE49-F238E27FC236}">
                  <a16:creationId xmlns:a16="http://schemas.microsoft.com/office/drawing/2014/main" id="{011F944A-0AF7-4AF6-9C70-E56227CAFDD2}"/>
                </a:ext>
              </a:extLst>
            </p:cNvPr>
            <p:cNvSpPr/>
            <p:nvPr/>
          </p:nvSpPr>
          <p:spPr>
            <a:xfrm>
              <a:off x="3576834" y="1082704"/>
              <a:ext cx="832200" cy="832200"/>
            </a:xfrm>
            <a:prstGeom prst="ellipse">
              <a:avLst/>
            </a:prstGeom>
            <a:solidFill>
              <a:srgbClr val="5B9BD5">
                <a:lumMod val="20000"/>
                <a:lumOff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cxnSp>
          <p:nvCxnSpPr>
            <p:cNvPr id="96" name="Google Shape;242;p18">
              <a:extLst>
                <a:ext uri="{FF2B5EF4-FFF2-40B4-BE49-F238E27FC236}">
                  <a16:creationId xmlns:a16="http://schemas.microsoft.com/office/drawing/2014/main" id="{9E3B136C-3000-4FD0-925F-6F603ACA1218}"/>
                </a:ext>
              </a:extLst>
            </p:cNvPr>
            <p:cNvCxnSpPr>
              <a:cxnSpLocks/>
              <a:stCxn id="93" idx="2"/>
              <a:endCxn id="110" idx="6"/>
            </p:cNvCxnSpPr>
            <p:nvPr/>
          </p:nvCxnSpPr>
          <p:spPr>
            <a:xfrm rot="10800000" flipV="1">
              <a:off x="2842284" y="1498804"/>
              <a:ext cx="734551" cy="849102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244;p18">
              <a:extLst>
                <a:ext uri="{FF2B5EF4-FFF2-40B4-BE49-F238E27FC236}">
                  <a16:creationId xmlns:a16="http://schemas.microsoft.com/office/drawing/2014/main" id="{FE6663B4-50B4-46AE-BFE4-4DFD1360CA35}"/>
                </a:ext>
              </a:extLst>
            </p:cNvPr>
            <p:cNvCxnSpPr>
              <a:cxnSpLocks/>
              <a:stCxn id="87" idx="2"/>
              <a:endCxn id="104" idx="6"/>
            </p:cNvCxnSpPr>
            <p:nvPr/>
          </p:nvCxnSpPr>
          <p:spPr>
            <a:xfrm rot="10800000" flipV="1">
              <a:off x="3287340" y="2843834"/>
              <a:ext cx="281384" cy="283749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246;p18">
              <a:extLst>
                <a:ext uri="{FF2B5EF4-FFF2-40B4-BE49-F238E27FC236}">
                  <a16:creationId xmlns:a16="http://schemas.microsoft.com/office/drawing/2014/main" id="{F7D93737-ECE8-4178-B72D-991ED3512A57}"/>
                </a:ext>
              </a:extLst>
            </p:cNvPr>
            <p:cNvCxnSpPr>
              <a:cxnSpLocks/>
              <a:stCxn id="88" idx="2"/>
              <a:endCxn id="105" idx="6"/>
            </p:cNvCxnSpPr>
            <p:nvPr/>
          </p:nvCxnSpPr>
          <p:spPr>
            <a:xfrm rot="10800000">
              <a:off x="3292951" y="3745437"/>
              <a:ext cx="318046" cy="808838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248;p18">
              <a:extLst>
                <a:ext uri="{FF2B5EF4-FFF2-40B4-BE49-F238E27FC236}">
                  <a16:creationId xmlns:a16="http://schemas.microsoft.com/office/drawing/2014/main" id="{75FF8C4F-0A14-437D-9634-64B6A397A799}"/>
                </a:ext>
              </a:extLst>
            </p:cNvPr>
            <p:cNvCxnSpPr>
              <a:cxnSpLocks/>
              <a:stCxn id="90" idx="2"/>
              <a:endCxn id="106" idx="6"/>
            </p:cNvCxnSpPr>
            <p:nvPr/>
          </p:nvCxnSpPr>
          <p:spPr>
            <a:xfrm rot="10800000">
              <a:off x="2870927" y="4509844"/>
              <a:ext cx="728998" cy="1576874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250;p18">
              <a:extLst>
                <a:ext uri="{FF2B5EF4-FFF2-40B4-BE49-F238E27FC236}">
                  <a16:creationId xmlns:a16="http://schemas.microsoft.com/office/drawing/2014/main" id="{D0DE390F-A392-4014-BDFE-A5552E46A0B9}"/>
                </a:ext>
              </a:extLst>
            </p:cNvPr>
            <p:cNvCxnSpPr>
              <a:cxnSpLocks/>
              <a:stCxn id="93" idx="6"/>
              <a:endCxn id="107" idx="1"/>
            </p:cNvCxnSpPr>
            <p:nvPr/>
          </p:nvCxnSpPr>
          <p:spPr>
            <a:xfrm flipV="1">
              <a:off x="4409034" y="1498803"/>
              <a:ext cx="489211" cy="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1" name="Google Shape;252;p18">
              <a:extLst>
                <a:ext uri="{FF2B5EF4-FFF2-40B4-BE49-F238E27FC236}">
                  <a16:creationId xmlns:a16="http://schemas.microsoft.com/office/drawing/2014/main" id="{57565E9C-7044-4C33-8182-B432BC285A07}"/>
                </a:ext>
              </a:extLst>
            </p:cNvPr>
            <p:cNvCxnSpPr>
              <a:cxnSpLocks/>
              <a:stCxn id="87" idx="6"/>
              <a:endCxn id="109" idx="1"/>
            </p:cNvCxnSpPr>
            <p:nvPr/>
          </p:nvCxnSpPr>
          <p:spPr>
            <a:xfrm>
              <a:off x="4400924" y="2843836"/>
              <a:ext cx="497320" cy="108934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2" name="Google Shape;254;p18">
              <a:extLst>
                <a:ext uri="{FF2B5EF4-FFF2-40B4-BE49-F238E27FC236}">
                  <a16:creationId xmlns:a16="http://schemas.microsoft.com/office/drawing/2014/main" id="{CA862F32-0710-4AB4-AA64-206D00E4EBC6}"/>
                </a:ext>
              </a:extLst>
            </p:cNvPr>
            <p:cNvCxnSpPr>
              <a:cxnSpLocks/>
              <a:stCxn id="88" idx="6"/>
              <a:endCxn id="109" idx="1"/>
            </p:cNvCxnSpPr>
            <p:nvPr/>
          </p:nvCxnSpPr>
          <p:spPr>
            <a:xfrm flipV="1">
              <a:off x="4443197" y="3933184"/>
              <a:ext cx="455047" cy="62109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3" name="Google Shape;256;p18">
              <a:extLst>
                <a:ext uri="{FF2B5EF4-FFF2-40B4-BE49-F238E27FC236}">
                  <a16:creationId xmlns:a16="http://schemas.microsoft.com/office/drawing/2014/main" id="{13A3B9C3-B742-49D3-B30B-E4C079DB4FE2}"/>
                </a:ext>
              </a:extLst>
            </p:cNvPr>
            <p:cNvCxnSpPr>
              <a:cxnSpLocks/>
              <a:stCxn id="90" idx="6"/>
              <a:endCxn id="111" idx="1"/>
            </p:cNvCxnSpPr>
            <p:nvPr/>
          </p:nvCxnSpPr>
          <p:spPr>
            <a:xfrm>
              <a:off x="4432125" y="6086718"/>
              <a:ext cx="46835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4" name="Google Shape;245;p18">
              <a:extLst>
                <a:ext uri="{FF2B5EF4-FFF2-40B4-BE49-F238E27FC236}">
                  <a16:creationId xmlns:a16="http://schemas.microsoft.com/office/drawing/2014/main" id="{19C248C6-E6FC-41AA-A242-65F7F0A17E96}"/>
                </a:ext>
              </a:extLst>
            </p:cNvPr>
            <p:cNvSpPr/>
            <p:nvPr/>
          </p:nvSpPr>
          <p:spPr>
            <a:xfrm>
              <a:off x="3049140" y="3008484"/>
              <a:ext cx="238200" cy="238200"/>
            </a:xfrm>
            <a:prstGeom prst="ellipse">
              <a:avLst/>
            </a:prstGeom>
            <a:gradFill>
              <a:gsLst>
                <a:gs pos="0">
                  <a:srgbClr val="9D539B"/>
                </a:gs>
                <a:gs pos="100000">
                  <a:srgbClr val="442A4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105" name="Google Shape;247;p18">
              <a:extLst>
                <a:ext uri="{FF2B5EF4-FFF2-40B4-BE49-F238E27FC236}">
                  <a16:creationId xmlns:a16="http://schemas.microsoft.com/office/drawing/2014/main" id="{4D00C8C2-793C-4E9E-BEE3-05DF38231EC8}"/>
                </a:ext>
              </a:extLst>
            </p:cNvPr>
            <p:cNvSpPr/>
            <p:nvPr/>
          </p:nvSpPr>
          <p:spPr>
            <a:xfrm>
              <a:off x="3054751" y="3626337"/>
              <a:ext cx="238200" cy="238200"/>
            </a:xfrm>
            <a:prstGeom prst="ellipse">
              <a:avLst/>
            </a:pr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106" name="Google Shape;249;p18">
              <a:extLst>
                <a:ext uri="{FF2B5EF4-FFF2-40B4-BE49-F238E27FC236}">
                  <a16:creationId xmlns:a16="http://schemas.microsoft.com/office/drawing/2014/main" id="{BBFFECBA-C641-4597-9D17-C476C1081C6A}"/>
                </a:ext>
              </a:extLst>
            </p:cNvPr>
            <p:cNvSpPr/>
            <p:nvPr/>
          </p:nvSpPr>
          <p:spPr>
            <a:xfrm>
              <a:off x="2632727" y="4390744"/>
              <a:ext cx="238200" cy="238200"/>
            </a:xfrm>
            <a:prstGeom prst="ellipse">
              <a:avLst/>
            </a:prstGeom>
            <a:gradFill>
              <a:gsLst>
                <a:gs pos="0">
                  <a:srgbClr val="4194C4"/>
                </a:gs>
                <a:gs pos="100000">
                  <a:srgbClr val="24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107" name="Google Shape;289;p18">
              <a:extLst>
                <a:ext uri="{FF2B5EF4-FFF2-40B4-BE49-F238E27FC236}">
                  <a16:creationId xmlns:a16="http://schemas.microsoft.com/office/drawing/2014/main" id="{ABD3BA92-60CE-44B7-8DBC-AE5AB41F3ED5}"/>
                </a:ext>
              </a:extLst>
            </p:cNvPr>
            <p:cNvSpPr/>
            <p:nvPr/>
          </p:nvSpPr>
          <p:spPr>
            <a:xfrm>
              <a:off x="4898244" y="826118"/>
              <a:ext cx="5635861" cy="1345371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buClr>
                  <a:srgbClr val="000000"/>
                </a:buClr>
                <a:defRPr/>
              </a:pPr>
              <a:r>
                <a:rPr lang="es-MX" sz="16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Es una </a:t>
              </a:r>
              <a:r>
                <a:rPr lang="es-MX" sz="16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filosofía o sistema de gestión </a:t>
              </a:r>
              <a:r>
                <a:rPr lang="es-MX" sz="16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que intenta </a:t>
              </a:r>
              <a:r>
                <a:rPr lang="es-MX" sz="16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asegurar y evidenciar que los recursos, procesos y actividades </a:t>
              </a:r>
              <a:r>
                <a:rPr lang="es-MX" sz="16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de una organización </a:t>
              </a:r>
              <a:r>
                <a:rPr lang="es-MX" sz="16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conducen </a:t>
              </a:r>
              <a:r>
                <a:rPr lang="es-MX" sz="16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efectivamente al </a:t>
              </a:r>
              <a:r>
                <a:rPr lang="es-MX" sz="16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logro de resultados </a:t>
              </a:r>
              <a:r>
                <a:rPr lang="es-MX" sz="16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que previamente se habían fijado como deseables</a:t>
              </a:r>
            </a:p>
          </p:txBody>
        </p:sp>
        <p:sp>
          <p:nvSpPr>
            <p:cNvPr id="109" name="Google Shape;289;p18">
              <a:extLst>
                <a:ext uri="{FF2B5EF4-FFF2-40B4-BE49-F238E27FC236}">
                  <a16:creationId xmlns:a16="http://schemas.microsoft.com/office/drawing/2014/main" id="{2372BCF7-E8FB-431E-B8E6-3178CA123B07}"/>
                </a:ext>
              </a:extLst>
            </p:cNvPr>
            <p:cNvSpPr/>
            <p:nvPr/>
          </p:nvSpPr>
          <p:spPr>
            <a:xfrm>
              <a:off x="4898244" y="2347908"/>
              <a:ext cx="7056446" cy="3170551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3810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buClr>
                  <a:srgbClr val="000000"/>
                </a:buClr>
                <a:defRPr/>
              </a:pPr>
              <a:r>
                <a:rPr lang="es-MX" sz="22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Es un </a:t>
              </a:r>
              <a:r>
                <a:rPr lang="es-MX" sz="22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enfoque de la administración pública que orienta sus esfuerzos a dirigir los recursos –humanos, financieros y tecnológicos- sean estos internos o externos</a:t>
              </a:r>
              <a:r>
                <a:rPr lang="es-MX" sz="22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, </a:t>
              </a:r>
              <a:r>
                <a:rPr lang="es-MX" sz="22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hacia la consecución de resultados de desarrollo</a:t>
              </a:r>
              <a:r>
                <a:rPr lang="es-MX" sz="22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, que incorpora el uso articulado de políticas, estrategias, recursos y procesos </a:t>
              </a:r>
              <a:r>
                <a:rPr lang="es-MX" sz="22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para mejorar la toma de decisiones, la transparencia y la rendición de cuentas. </a:t>
              </a:r>
              <a:endParaRPr kumimoji="0" lang="es-MX" sz="2200" b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110" name="Google Shape;249;p18">
              <a:extLst>
                <a:ext uri="{FF2B5EF4-FFF2-40B4-BE49-F238E27FC236}">
                  <a16:creationId xmlns:a16="http://schemas.microsoft.com/office/drawing/2014/main" id="{8E42BBF6-1F52-4634-B924-BC07F692EE96}"/>
                </a:ext>
              </a:extLst>
            </p:cNvPr>
            <p:cNvSpPr/>
            <p:nvPr/>
          </p:nvSpPr>
          <p:spPr>
            <a:xfrm>
              <a:off x="2604083" y="2228806"/>
              <a:ext cx="238200" cy="238200"/>
            </a:xfrm>
            <a:prstGeom prst="ellipse">
              <a:avLst/>
            </a:prstGeom>
            <a:gradFill>
              <a:gsLst>
                <a:gs pos="0">
                  <a:srgbClr val="4194C4"/>
                </a:gs>
                <a:gs pos="100000">
                  <a:srgbClr val="24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111" name="Google Shape;289;p18">
              <a:extLst>
                <a:ext uri="{FF2B5EF4-FFF2-40B4-BE49-F238E27FC236}">
                  <a16:creationId xmlns:a16="http://schemas.microsoft.com/office/drawing/2014/main" id="{A3137590-43BF-4636-BB6F-D087956E2E20}"/>
                </a:ext>
              </a:extLst>
            </p:cNvPr>
            <p:cNvSpPr/>
            <p:nvPr/>
          </p:nvSpPr>
          <p:spPr>
            <a:xfrm>
              <a:off x="4900481" y="5640926"/>
              <a:ext cx="7072808" cy="891583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3810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buClr>
                  <a:srgbClr val="000000"/>
                </a:buClr>
                <a:defRPr/>
              </a:pPr>
              <a:r>
                <a:rPr lang="es-MX" sz="16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Es un </a:t>
              </a:r>
              <a:r>
                <a:rPr lang="es-MX" sz="16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enfoque diseñado para lograr la consistencia y coherencia </a:t>
              </a:r>
              <a:r>
                <a:rPr lang="es-MX" sz="1600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buscadas </a:t>
              </a:r>
              <a:r>
                <a:rPr lang="es-MX" sz="1600" b="1" kern="0" dirty="0">
                  <a:solidFill>
                    <a:srgbClr val="002060"/>
                  </a:solidFill>
                  <a:latin typeface="Altivo Regular" panose="020B0000000000000000"/>
                  <a:cs typeface="Arial"/>
                  <a:sym typeface="Arial"/>
                </a:rPr>
                <a:t>entre los resultados de desarrollo de país y el quehacer de cada una de sus instituciones. </a:t>
              </a:r>
            </a:p>
          </p:txBody>
        </p:sp>
        <p:pic>
          <p:nvPicPr>
            <p:cNvPr id="112" name="Imagen 111">
              <a:extLst>
                <a:ext uri="{FF2B5EF4-FFF2-40B4-BE49-F238E27FC236}">
                  <a16:creationId xmlns:a16="http://schemas.microsoft.com/office/drawing/2014/main" id="{55FD35D0-8047-477E-8967-143317571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6316" y="1244582"/>
              <a:ext cx="786452" cy="591363"/>
            </a:xfrm>
            <a:prstGeom prst="rect">
              <a:avLst/>
            </a:prstGeom>
          </p:spPr>
        </p:pic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2A013E61-C624-423E-BE6C-AC38B98A5FE2}"/>
                </a:ext>
              </a:extLst>
            </p:cNvPr>
            <p:cNvGrpSpPr/>
            <p:nvPr/>
          </p:nvGrpSpPr>
          <p:grpSpPr>
            <a:xfrm>
              <a:off x="3604763" y="2547515"/>
              <a:ext cx="776342" cy="592638"/>
              <a:chOff x="1500287" y="4698107"/>
              <a:chExt cx="1643538" cy="914400"/>
            </a:xfrm>
            <a:solidFill>
              <a:schemeClr val="accent5">
                <a:lumMod val="50000"/>
              </a:schemeClr>
            </a:solidFill>
          </p:grpSpPr>
          <p:pic>
            <p:nvPicPr>
              <p:cNvPr id="122" name="Gráfico 121" descr="Cuaderno de estrategias">
                <a:extLst>
                  <a:ext uri="{FF2B5EF4-FFF2-40B4-BE49-F238E27FC236}">
                    <a16:creationId xmlns:a16="http://schemas.microsoft.com/office/drawing/2014/main" id="{A8DAEE7F-CE75-4B16-8B98-4BA8CEA50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500287" y="469810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3" name="Gráfico 122" descr="Objetivo">
                <a:extLst>
                  <a:ext uri="{FF2B5EF4-FFF2-40B4-BE49-F238E27FC236}">
                    <a16:creationId xmlns:a16="http://schemas.microsoft.com/office/drawing/2014/main" id="{70728D2F-40AC-4B4B-9B00-B17A5AEB0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29425" y="4698107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id="{EE37539F-CDA5-4CE3-95D0-0727C9A8EB09}"/>
                </a:ext>
              </a:extLst>
            </p:cNvPr>
            <p:cNvGrpSpPr/>
            <p:nvPr/>
          </p:nvGrpSpPr>
          <p:grpSpPr>
            <a:xfrm>
              <a:off x="3610997" y="4076842"/>
              <a:ext cx="810055" cy="674533"/>
              <a:chOff x="974470" y="4929089"/>
              <a:chExt cx="1848827" cy="1564670"/>
            </a:xfrm>
            <a:solidFill>
              <a:srgbClr val="002060"/>
            </a:solidFill>
          </p:grpSpPr>
          <p:pic>
            <p:nvPicPr>
              <p:cNvPr id="119" name="Gráfico 118" descr="Grupo">
                <a:extLst>
                  <a:ext uri="{FF2B5EF4-FFF2-40B4-BE49-F238E27FC236}">
                    <a16:creationId xmlns:a16="http://schemas.microsoft.com/office/drawing/2014/main" id="{99FE8AA4-95FF-44E7-9CF9-D0F22E852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74470" y="49290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0" name="Gráfico 119" descr="Monedas">
                <a:extLst>
                  <a:ext uri="{FF2B5EF4-FFF2-40B4-BE49-F238E27FC236}">
                    <a16:creationId xmlns:a16="http://schemas.microsoft.com/office/drawing/2014/main" id="{AF9B3601-61DB-472B-A56E-2B45AF714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29587" y="55793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1" name="Gráfico 120" descr="Informática en la nube">
                <a:extLst>
                  <a:ext uri="{FF2B5EF4-FFF2-40B4-BE49-F238E27FC236}">
                    <a16:creationId xmlns:a16="http://schemas.microsoft.com/office/drawing/2014/main" id="{9FF71C81-F918-48EE-868A-4C05748E0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908897" y="50497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F98FBFE2-3BA5-4883-B7E6-C36F1E225152}"/>
                </a:ext>
              </a:extLst>
            </p:cNvPr>
            <p:cNvGrpSpPr/>
            <p:nvPr/>
          </p:nvGrpSpPr>
          <p:grpSpPr>
            <a:xfrm>
              <a:off x="3648810" y="5782546"/>
              <a:ext cx="760224" cy="624700"/>
              <a:chOff x="1766015" y="4949552"/>
              <a:chExt cx="1763682" cy="1569052"/>
            </a:xfrm>
            <a:solidFill>
              <a:schemeClr val="bg1"/>
            </a:solidFill>
          </p:grpSpPr>
          <p:pic>
            <p:nvPicPr>
              <p:cNvPr id="116" name="Gráfico 115" descr="Cabeza con engranajes">
                <a:extLst>
                  <a:ext uri="{FF2B5EF4-FFF2-40B4-BE49-F238E27FC236}">
                    <a16:creationId xmlns:a16="http://schemas.microsoft.com/office/drawing/2014/main" id="{0642685E-EE16-48DA-9593-79FF5FF6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766015" y="494955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7" name="Gráfico 116" descr="Ojo">
                <a:extLst>
                  <a:ext uri="{FF2B5EF4-FFF2-40B4-BE49-F238E27FC236}">
                    <a16:creationId xmlns:a16="http://schemas.microsoft.com/office/drawing/2014/main" id="{B4EDEFAC-5DC5-4893-9892-2245E489D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615297" y="503561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8" name="Gráfico 117" descr="Diana">
                <a:extLst>
                  <a:ext uri="{FF2B5EF4-FFF2-40B4-BE49-F238E27FC236}">
                    <a16:creationId xmlns:a16="http://schemas.microsoft.com/office/drawing/2014/main" id="{BA36CBC8-54D0-45D1-BA78-514DACC48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118434" y="5604204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302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ítulo 1">
            <a:extLst>
              <a:ext uri="{FF2B5EF4-FFF2-40B4-BE49-F238E27FC236}">
                <a16:creationId xmlns:a16="http://schemas.microsoft.com/office/drawing/2014/main" id="{4BE5D608-A49F-40AE-8BF4-CF687D9C2480}"/>
              </a:ext>
            </a:extLst>
          </p:cNvPr>
          <p:cNvSpPr txBox="1">
            <a:spLocks/>
          </p:cNvSpPr>
          <p:nvPr/>
        </p:nvSpPr>
        <p:spPr>
          <a:xfrm>
            <a:off x="3404411" y="1095912"/>
            <a:ext cx="5520765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Etapas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192854"/>
                </a:solidFill>
                <a:effectLst/>
                <a:uLnTx/>
                <a:uFillTx/>
                <a:latin typeface="Altivo Regular" panose="020B0000000000000000" pitchFamily="34" charset="77"/>
                <a:ea typeface="+mj-ea"/>
                <a:cs typeface="+mj-cs"/>
              </a:rPr>
              <a:t>Gestión por Resultados </a:t>
            </a: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6E5B73EB-9D49-4E9C-8C0E-FB732EDD9111}"/>
              </a:ext>
            </a:extLst>
          </p:cNvPr>
          <p:cNvGrpSpPr/>
          <p:nvPr/>
        </p:nvGrpSpPr>
        <p:grpSpPr>
          <a:xfrm>
            <a:off x="797337" y="1753083"/>
            <a:ext cx="10597325" cy="4538313"/>
            <a:chOff x="367935" y="739617"/>
            <a:chExt cx="11815594" cy="5420538"/>
          </a:xfrm>
        </p:grpSpPr>
        <p:sp>
          <p:nvSpPr>
            <p:cNvPr id="131" name="Oval 4">
              <a:extLst>
                <a:ext uri="{FF2B5EF4-FFF2-40B4-BE49-F238E27FC236}">
                  <a16:creationId xmlns:a16="http://schemas.microsoft.com/office/drawing/2014/main" id="{701534D0-4B72-4B95-AB08-7E5BDAD34815}"/>
                </a:ext>
              </a:extLst>
            </p:cNvPr>
            <p:cNvSpPr/>
            <p:nvPr/>
          </p:nvSpPr>
          <p:spPr>
            <a:xfrm>
              <a:off x="8985563" y="2322164"/>
              <a:ext cx="2882202" cy="2700977"/>
            </a:xfrm>
            <a:prstGeom prst="hexagon">
              <a:avLst/>
            </a:prstGeom>
            <a:solidFill>
              <a:sysClr val="window" lastClr="FFFFFF">
                <a:alpha val="62000"/>
              </a:sysClr>
            </a:solidFill>
            <a:ln w="3175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</a:endParaRPr>
            </a:p>
          </p:txBody>
        </p:sp>
        <p:sp>
          <p:nvSpPr>
            <p:cNvPr id="132" name="Oval 5">
              <a:extLst>
                <a:ext uri="{FF2B5EF4-FFF2-40B4-BE49-F238E27FC236}">
                  <a16:creationId xmlns:a16="http://schemas.microsoft.com/office/drawing/2014/main" id="{58C11C8E-433B-426A-8FB0-14250398A2EC}"/>
                </a:ext>
              </a:extLst>
            </p:cNvPr>
            <p:cNvSpPr/>
            <p:nvPr/>
          </p:nvSpPr>
          <p:spPr>
            <a:xfrm>
              <a:off x="6070993" y="2322164"/>
              <a:ext cx="2882202" cy="2700977"/>
            </a:xfrm>
            <a:prstGeom prst="hexagon">
              <a:avLst/>
            </a:prstGeom>
            <a:solidFill>
              <a:sysClr val="window" lastClr="FFFFFF">
                <a:alpha val="62000"/>
              </a:sysClr>
            </a:solidFill>
            <a:ln w="3175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id="{6FF29968-0DF3-40EE-BC07-49ED76BF5205}"/>
                </a:ext>
              </a:extLst>
            </p:cNvPr>
            <p:cNvSpPr/>
            <p:nvPr/>
          </p:nvSpPr>
          <p:spPr>
            <a:xfrm>
              <a:off x="3178877" y="2322164"/>
              <a:ext cx="2882202" cy="2700977"/>
            </a:xfrm>
            <a:prstGeom prst="hexagon">
              <a:avLst/>
            </a:prstGeom>
            <a:solidFill>
              <a:sysClr val="window" lastClr="FFFFFF">
                <a:alpha val="62000"/>
              </a:sysClr>
            </a:solidFill>
            <a:ln w="3175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id="{80876331-1D12-4DE1-8E3E-8F16BD198608}"/>
                </a:ext>
              </a:extLst>
            </p:cNvPr>
            <p:cNvSpPr/>
            <p:nvPr/>
          </p:nvSpPr>
          <p:spPr>
            <a:xfrm>
              <a:off x="367935" y="2322164"/>
              <a:ext cx="2882202" cy="2700977"/>
            </a:xfrm>
            <a:prstGeom prst="hexagon">
              <a:avLst/>
            </a:prstGeom>
            <a:solidFill>
              <a:sysClr val="window" lastClr="FFFFFF">
                <a:alpha val="62000"/>
              </a:sysClr>
            </a:solidFill>
            <a:ln w="3175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</a:endParaRPr>
            </a:p>
          </p:txBody>
        </p:sp>
        <p:sp>
          <p:nvSpPr>
            <p:cNvPr id="135" name="Rectangle 9">
              <a:extLst>
                <a:ext uri="{FF2B5EF4-FFF2-40B4-BE49-F238E27FC236}">
                  <a16:creationId xmlns:a16="http://schemas.microsoft.com/office/drawing/2014/main" id="{A4543BB2-6189-4711-933C-CBEA6A9B4CF1}"/>
                </a:ext>
              </a:extLst>
            </p:cNvPr>
            <p:cNvSpPr/>
            <p:nvPr/>
          </p:nvSpPr>
          <p:spPr>
            <a:xfrm>
              <a:off x="581968" y="3274808"/>
              <a:ext cx="2388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ltivo Regular" panose="020B0000000000000000"/>
                </a:rPr>
                <a:t>a) Etapa de diagnóstico o análisis de situación</a:t>
              </a:r>
            </a:p>
          </p:txBody>
        </p:sp>
        <p:grpSp>
          <p:nvGrpSpPr>
            <p:cNvPr id="136" name="Grupo 135">
              <a:extLst>
                <a:ext uri="{FF2B5EF4-FFF2-40B4-BE49-F238E27FC236}">
                  <a16:creationId xmlns:a16="http://schemas.microsoft.com/office/drawing/2014/main" id="{B0F67167-A728-4853-896D-3A5F08A23DE0}"/>
                </a:ext>
              </a:extLst>
            </p:cNvPr>
            <p:cNvGrpSpPr/>
            <p:nvPr/>
          </p:nvGrpSpPr>
          <p:grpSpPr>
            <a:xfrm>
              <a:off x="1236989" y="2432153"/>
              <a:ext cx="992495" cy="732666"/>
              <a:chOff x="11683972" y="7430978"/>
              <a:chExt cx="2387604" cy="1425503"/>
            </a:xfrm>
          </p:grpSpPr>
          <p:pic>
            <p:nvPicPr>
              <p:cNvPr id="160" name="Gráfico 159" descr="Investigación">
                <a:extLst>
                  <a:ext uri="{FF2B5EF4-FFF2-40B4-BE49-F238E27FC236}">
                    <a16:creationId xmlns:a16="http://schemas.microsoft.com/office/drawing/2014/main" id="{CE3DF3A7-4EB9-46CC-8EB6-49CB0A26F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085176" y="7430978"/>
                <a:ext cx="986400" cy="986400"/>
              </a:xfrm>
              <a:prstGeom prst="rect">
                <a:avLst/>
              </a:prstGeom>
            </p:spPr>
          </p:pic>
          <p:pic>
            <p:nvPicPr>
              <p:cNvPr id="161" name="Gráfico 160" descr="Bombilla">
                <a:extLst>
                  <a:ext uri="{FF2B5EF4-FFF2-40B4-BE49-F238E27FC236}">
                    <a16:creationId xmlns:a16="http://schemas.microsoft.com/office/drawing/2014/main" id="{D5001CF2-6469-4AD9-8CF2-54A441413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403425" y="7870081"/>
                <a:ext cx="986400" cy="986400"/>
              </a:xfrm>
              <a:prstGeom prst="rect">
                <a:avLst/>
              </a:prstGeom>
            </p:spPr>
          </p:pic>
          <p:pic>
            <p:nvPicPr>
              <p:cNvPr id="162" name="Gráfico 161" descr="Cabeza con engranajes">
                <a:extLst>
                  <a:ext uri="{FF2B5EF4-FFF2-40B4-BE49-F238E27FC236}">
                    <a16:creationId xmlns:a16="http://schemas.microsoft.com/office/drawing/2014/main" id="{589B2367-6827-40D4-85B0-76C14973F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683972" y="7485407"/>
                <a:ext cx="986400" cy="986400"/>
              </a:xfrm>
              <a:prstGeom prst="rect">
                <a:avLst/>
              </a:prstGeom>
            </p:spPr>
          </p:pic>
        </p:grpSp>
        <p:sp>
          <p:nvSpPr>
            <p:cNvPr id="137" name="Rectangle 9">
              <a:extLst>
                <a:ext uri="{FF2B5EF4-FFF2-40B4-BE49-F238E27FC236}">
                  <a16:creationId xmlns:a16="http://schemas.microsoft.com/office/drawing/2014/main" id="{670AAA1E-35F1-46FF-BE41-7383F0DFB350}"/>
                </a:ext>
              </a:extLst>
            </p:cNvPr>
            <p:cNvSpPr/>
            <p:nvPr/>
          </p:nvSpPr>
          <p:spPr>
            <a:xfrm>
              <a:off x="3581134" y="3269708"/>
              <a:ext cx="20167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GT" b="1" kern="0" dirty="0">
                  <a:solidFill>
                    <a:srgbClr val="002060"/>
                  </a:solidFill>
                  <a:latin typeface="Altivo Regular" panose="020B0000000000000000"/>
                </a:rPr>
                <a:t>b</a:t>
              </a:r>
              <a:r>
                <a:rPr kumimoji="0" lang="es-GT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ltivo Regular" panose="020B0000000000000000"/>
                </a:rPr>
                <a:t>) Etapa de diseño</a:t>
              </a:r>
            </a:p>
          </p:txBody>
        </p:sp>
        <p:sp>
          <p:nvSpPr>
            <p:cNvPr id="138" name="Rectangle 9">
              <a:extLst>
                <a:ext uri="{FF2B5EF4-FFF2-40B4-BE49-F238E27FC236}">
                  <a16:creationId xmlns:a16="http://schemas.microsoft.com/office/drawing/2014/main" id="{05773826-4B81-4953-AFC9-D0DB01C82357}"/>
                </a:ext>
              </a:extLst>
            </p:cNvPr>
            <p:cNvSpPr/>
            <p:nvPr/>
          </p:nvSpPr>
          <p:spPr>
            <a:xfrm>
              <a:off x="6503744" y="3428696"/>
              <a:ext cx="2016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ltivo Regular" panose="020B0000000000000000"/>
                </a:rPr>
                <a:t>c) Etapa de implementación</a:t>
              </a:r>
            </a:p>
          </p:txBody>
        </p:sp>
        <p:sp>
          <p:nvSpPr>
            <p:cNvPr id="139" name="Rectangle 9">
              <a:extLst>
                <a:ext uri="{FF2B5EF4-FFF2-40B4-BE49-F238E27FC236}">
                  <a16:creationId xmlns:a16="http://schemas.microsoft.com/office/drawing/2014/main" id="{ED8AE08C-DD36-42CC-A7C1-1C1E6BC112F6}"/>
                </a:ext>
              </a:extLst>
            </p:cNvPr>
            <p:cNvSpPr/>
            <p:nvPr/>
          </p:nvSpPr>
          <p:spPr>
            <a:xfrm>
              <a:off x="9360260" y="2663259"/>
              <a:ext cx="2016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7550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ltivo Regular" panose="020B0000000000000000"/>
                </a:rPr>
                <a:t>c) Etapa de seguimiento y evaluación</a:t>
              </a:r>
            </a:p>
          </p:txBody>
        </p:sp>
        <p:grpSp>
          <p:nvGrpSpPr>
            <p:cNvPr id="140" name="Grupo 139">
              <a:extLst>
                <a:ext uri="{FF2B5EF4-FFF2-40B4-BE49-F238E27FC236}">
                  <a16:creationId xmlns:a16="http://schemas.microsoft.com/office/drawing/2014/main" id="{FECFE087-F729-4B0D-A1BA-0D97B1B43A5C}"/>
                </a:ext>
              </a:extLst>
            </p:cNvPr>
            <p:cNvGrpSpPr/>
            <p:nvPr/>
          </p:nvGrpSpPr>
          <p:grpSpPr>
            <a:xfrm>
              <a:off x="4171200" y="3923271"/>
              <a:ext cx="993600" cy="734400"/>
              <a:chOff x="1730733" y="1057456"/>
              <a:chExt cx="3506226" cy="3131190"/>
            </a:xfrm>
            <a:solidFill>
              <a:schemeClr val="accent1">
                <a:lumMod val="50000"/>
              </a:schemeClr>
            </a:solidFill>
          </p:grpSpPr>
          <p:pic>
            <p:nvPicPr>
              <p:cNvPr id="157" name="Gráfico 156" descr="Ojo">
                <a:extLst>
                  <a:ext uri="{FF2B5EF4-FFF2-40B4-BE49-F238E27FC236}">
                    <a16:creationId xmlns:a16="http://schemas.microsoft.com/office/drawing/2014/main" id="{352A6F94-F496-4A88-B753-C834346CE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730733" y="1057456"/>
                <a:ext cx="1800000" cy="1800001"/>
              </a:xfrm>
              <a:prstGeom prst="rect">
                <a:avLst/>
              </a:prstGeom>
            </p:spPr>
          </p:pic>
          <p:pic>
            <p:nvPicPr>
              <p:cNvPr id="158" name="Gráfico 157" descr="Bombilla y lápiz">
                <a:extLst>
                  <a:ext uri="{FF2B5EF4-FFF2-40B4-BE49-F238E27FC236}">
                    <a16:creationId xmlns:a16="http://schemas.microsoft.com/office/drawing/2014/main" id="{80C0646B-E5F6-4632-B978-B075D8B5F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36959" y="1367984"/>
                <a:ext cx="1800000" cy="1800001"/>
              </a:xfrm>
              <a:prstGeom prst="rect">
                <a:avLst/>
              </a:prstGeom>
            </p:spPr>
          </p:pic>
          <p:pic>
            <p:nvPicPr>
              <p:cNvPr id="159" name="Gráfico 158" descr="Lista de comprobación">
                <a:extLst>
                  <a:ext uri="{FF2B5EF4-FFF2-40B4-BE49-F238E27FC236}">
                    <a16:creationId xmlns:a16="http://schemas.microsoft.com/office/drawing/2014/main" id="{F6BC0495-60DC-44C2-B35A-2BD1EC33B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213647" y="2388645"/>
                <a:ext cx="1800000" cy="1800001"/>
              </a:xfrm>
              <a:prstGeom prst="rect">
                <a:avLst/>
              </a:prstGeom>
            </p:spPr>
          </p:pic>
        </p:grpSp>
        <p:grpSp>
          <p:nvGrpSpPr>
            <p:cNvPr id="141" name="Grupo 140">
              <a:extLst>
                <a:ext uri="{FF2B5EF4-FFF2-40B4-BE49-F238E27FC236}">
                  <a16:creationId xmlns:a16="http://schemas.microsoft.com/office/drawing/2014/main" id="{C3CC57CB-65F9-404F-8674-859185598C21}"/>
                </a:ext>
              </a:extLst>
            </p:cNvPr>
            <p:cNvGrpSpPr/>
            <p:nvPr/>
          </p:nvGrpSpPr>
          <p:grpSpPr>
            <a:xfrm>
              <a:off x="7015294" y="2599908"/>
              <a:ext cx="993600" cy="734400"/>
              <a:chOff x="5083628" y="739909"/>
              <a:chExt cx="1762421" cy="1526467"/>
            </a:xfrm>
            <a:solidFill>
              <a:srgbClr val="002060"/>
            </a:solidFill>
          </p:grpSpPr>
          <p:pic>
            <p:nvPicPr>
              <p:cNvPr id="154" name="Gráfico 153" descr="Diagrama de flujo circular">
                <a:extLst>
                  <a:ext uri="{FF2B5EF4-FFF2-40B4-BE49-F238E27FC236}">
                    <a16:creationId xmlns:a16="http://schemas.microsoft.com/office/drawing/2014/main" id="{D1EC2977-0949-4FEA-A6A2-1070FCFD8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083628" y="73990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5" name="Gráfico 154" descr="Diagrama de flujo">
                <a:extLst>
                  <a:ext uri="{FF2B5EF4-FFF2-40B4-BE49-F238E27FC236}">
                    <a16:creationId xmlns:a16="http://schemas.microsoft.com/office/drawing/2014/main" id="{97B7A684-3894-4DD2-8663-DD1181A91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540828" y="135197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6" name="Gráfico 155" descr="Bombilla y engranaje">
                <a:extLst>
                  <a:ext uri="{FF2B5EF4-FFF2-40B4-BE49-F238E27FC236}">
                    <a16:creationId xmlns:a16="http://schemas.microsoft.com/office/drawing/2014/main" id="{66B40D7D-1110-4879-9C19-C31913C22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931649" y="739909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2" name="Grupo 141">
              <a:extLst>
                <a:ext uri="{FF2B5EF4-FFF2-40B4-BE49-F238E27FC236}">
                  <a16:creationId xmlns:a16="http://schemas.microsoft.com/office/drawing/2014/main" id="{B1E86EE8-C892-4C60-9C88-1F2385C0564F}"/>
                </a:ext>
              </a:extLst>
            </p:cNvPr>
            <p:cNvGrpSpPr/>
            <p:nvPr/>
          </p:nvGrpSpPr>
          <p:grpSpPr>
            <a:xfrm>
              <a:off x="10037305" y="3782639"/>
              <a:ext cx="993600" cy="734400"/>
              <a:chOff x="5431971" y="5056285"/>
              <a:chExt cx="1828800" cy="1581513"/>
            </a:xfrm>
            <a:solidFill>
              <a:srgbClr val="002060"/>
            </a:solidFill>
          </p:grpSpPr>
          <p:pic>
            <p:nvPicPr>
              <p:cNvPr id="151" name="Gráfico 150" descr="Lista de comprobación RTL">
                <a:extLst>
                  <a:ext uri="{FF2B5EF4-FFF2-40B4-BE49-F238E27FC236}">
                    <a16:creationId xmlns:a16="http://schemas.microsoft.com/office/drawing/2014/main" id="{36C7478C-0BAF-449A-A133-5D5A707C4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889171" y="572339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2" name="Gráfico 151" descr="Investigación">
                <a:extLst>
                  <a:ext uri="{FF2B5EF4-FFF2-40B4-BE49-F238E27FC236}">
                    <a16:creationId xmlns:a16="http://schemas.microsoft.com/office/drawing/2014/main" id="{C406737F-AC07-4712-9348-3970BECBA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6346371" y="509107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3" name="Gráfico 152" descr="Ojo">
                <a:extLst>
                  <a:ext uri="{FF2B5EF4-FFF2-40B4-BE49-F238E27FC236}">
                    <a16:creationId xmlns:a16="http://schemas.microsoft.com/office/drawing/2014/main" id="{2C52BE36-1B19-4358-8849-8FF27BB83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431971" y="5056285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43" name="Google Shape;950;p29">
              <a:extLst>
                <a:ext uri="{FF2B5EF4-FFF2-40B4-BE49-F238E27FC236}">
                  <a16:creationId xmlns:a16="http://schemas.microsoft.com/office/drawing/2014/main" id="{4140F3F7-D750-457B-A483-313C49208A87}"/>
                </a:ext>
              </a:extLst>
            </p:cNvPr>
            <p:cNvCxnSpPr>
              <a:cxnSpLocks/>
              <a:stCxn id="145" idx="1"/>
              <a:endCxn id="134" idx="4"/>
            </p:cNvCxnSpPr>
            <p:nvPr/>
          </p:nvCxnSpPr>
          <p:spPr>
            <a:xfrm rot="10800000" flipV="1">
              <a:off x="1043179" y="1273007"/>
              <a:ext cx="331820" cy="1049157"/>
            </a:xfrm>
            <a:prstGeom prst="bentConnector2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44" name="Google Shape;945;p29">
              <a:extLst>
                <a:ext uri="{FF2B5EF4-FFF2-40B4-BE49-F238E27FC236}">
                  <a16:creationId xmlns:a16="http://schemas.microsoft.com/office/drawing/2014/main" id="{6AEE7BA2-A8C8-4D43-A18F-402241881EC3}"/>
                </a:ext>
              </a:extLst>
            </p:cNvPr>
            <p:cNvCxnSpPr>
              <a:cxnSpLocks/>
              <a:stCxn id="146" idx="1"/>
              <a:endCxn id="133" idx="2"/>
            </p:cNvCxnSpPr>
            <p:nvPr/>
          </p:nvCxnSpPr>
          <p:spPr>
            <a:xfrm rot="10800000">
              <a:off x="3854121" y="5023140"/>
              <a:ext cx="290452" cy="736906"/>
            </a:xfrm>
            <a:prstGeom prst="bentConnector2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FE24EFE8-F7AD-4036-A92C-D58A30866FC0}"/>
                </a:ext>
              </a:extLst>
            </p:cNvPr>
            <p:cNvSpPr txBox="1"/>
            <p:nvPr/>
          </p:nvSpPr>
          <p:spPr>
            <a:xfrm>
              <a:off x="1374999" y="795954"/>
              <a:ext cx="2601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dirty="0">
                  <a:solidFill>
                    <a:srgbClr val="002060"/>
                  </a:solidFill>
                  <a:latin typeface="Altivo Regular" panose="020B0000000000000000"/>
                </a:rPr>
                <a:t>Identificación y análisis de la problemática hasta la elaboración del modelo prescriptivo</a:t>
              </a:r>
              <a:endParaRPr lang="es-GT" sz="1400" dirty="0">
                <a:solidFill>
                  <a:srgbClr val="002060"/>
                </a:solidFill>
                <a:latin typeface="Altivo Regular" panose="020B0000000000000000"/>
              </a:endParaRP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458F7273-C90A-496D-9B2B-A8C1AE1C7AAB}"/>
                </a:ext>
              </a:extLst>
            </p:cNvPr>
            <p:cNvSpPr txBox="1"/>
            <p:nvPr/>
          </p:nvSpPr>
          <p:spPr>
            <a:xfrm>
              <a:off x="4144573" y="5390714"/>
              <a:ext cx="26016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dirty="0">
                  <a:solidFill>
                    <a:srgbClr val="002060"/>
                  </a:solidFill>
                  <a:latin typeface="Altivo Regular" panose="020B0000000000000000"/>
                </a:rPr>
                <a:t>Formulación de resultados y modelo lógico de la estrategia (vinculación plan presupuesto)</a:t>
              </a:r>
              <a:endParaRPr lang="es-GT" sz="1400" dirty="0">
                <a:solidFill>
                  <a:srgbClr val="002060"/>
                </a:solidFill>
                <a:latin typeface="Altivo Regular" panose="020B0000000000000000"/>
              </a:endParaRPr>
            </a:p>
          </p:txBody>
        </p:sp>
        <p:cxnSp>
          <p:nvCxnSpPr>
            <p:cNvPr id="147" name="Google Shape;950;p29">
              <a:extLst>
                <a:ext uri="{FF2B5EF4-FFF2-40B4-BE49-F238E27FC236}">
                  <a16:creationId xmlns:a16="http://schemas.microsoft.com/office/drawing/2014/main" id="{DADC9271-833E-43E1-8996-DD7EB60E25DF}"/>
                </a:ext>
              </a:extLst>
            </p:cNvPr>
            <p:cNvCxnSpPr>
              <a:cxnSpLocks/>
              <a:stCxn id="148" idx="1"/>
              <a:endCxn id="132" idx="4"/>
            </p:cNvCxnSpPr>
            <p:nvPr/>
          </p:nvCxnSpPr>
          <p:spPr>
            <a:xfrm rot="10800000" flipV="1">
              <a:off x="6746237" y="1108949"/>
              <a:ext cx="208572" cy="1213216"/>
            </a:xfrm>
            <a:prstGeom prst="bentConnector2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C4F943A9-CCA3-41C6-AABD-AA661CF0E340}"/>
                </a:ext>
              </a:extLst>
            </p:cNvPr>
            <p:cNvSpPr txBox="1"/>
            <p:nvPr/>
          </p:nvSpPr>
          <p:spPr>
            <a:xfrm>
              <a:off x="6954809" y="739617"/>
              <a:ext cx="19552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dirty="0">
                  <a:solidFill>
                    <a:srgbClr val="002060"/>
                  </a:solidFill>
                  <a:latin typeface="Altivo Regular" panose="020B0000000000000000"/>
                </a:rPr>
                <a:t>Modelo operativo y programación presupuestaria</a:t>
              </a:r>
              <a:endParaRPr lang="es-GT" sz="1400" dirty="0">
                <a:solidFill>
                  <a:srgbClr val="002060"/>
                </a:solidFill>
                <a:latin typeface="Altivo Regular" panose="020B0000000000000000"/>
              </a:endParaRP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CB4FCD5C-236E-44F7-9116-386497308918}"/>
                </a:ext>
              </a:extLst>
            </p:cNvPr>
            <p:cNvSpPr txBox="1"/>
            <p:nvPr/>
          </p:nvSpPr>
          <p:spPr>
            <a:xfrm>
              <a:off x="9878280" y="5636935"/>
              <a:ext cx="2305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dirty="0">
                  <a:solidFill>
                    <a:srgbClr val="002060"/>
                  </a:solidFill>
                  <a:latin typeface="Altivo Regular" panose="020B0000000000000000"/>
                </a:rPr>
                <a:t>Seguimiento y evaluación (medio termino, final)</a:t>
              </a:r>
              <a:endParaRPr lang="es-GT" sz="1400" dirty="0">
                <a:solidFill>
                  <a:srgbClr val="002060"/>
                </a:solidFill>
                <a:latin typeface="Altivo Regular" panose="020B0000000000000000"/>
              </a:endParaRPr>
            </a:p>
          </p:txBody>
        </p:sp>
        <p:cxnSp>
          <p:nvCxnSpPr>
            <p:cNvPr id="150" name="Google Shape;945;p29">
              <a:extLst>
                <a:ext uri="{FF2B5EF4-FFF2-40B4-BE49-F238E27FC236}">
                  <a16:creationId xmlns:a16="http://schemas.microsoft.com/office/drawing/2014/main" id="{7388190D-1747-4993-98D5-055AF9AEAC7A}"/>
                </a:ext>
              </a:extLst>
            </p:cNvPr>
            <p:cNvCxnSpPr>
              <a:cxnSpLocks/>
              <a:stCxn id="149" idx="1"/>
              <a:endCxn id="131" idx="2"/>
            </p:cNvCxnSpPr>
            <p:nvPr/>
          </p:nvCxnSpPr>
          <p:spPr>
            <a:xfrm rot="10800000">
              <a:off x="9660808" y="5023141"/>
              <a:ext cx="217473" cy="875405"/>
            </a:xfrm>
            <a:prstGeom prst="bentConnector2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6976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82476CA0-25D8-44B3-81C5-0B597EB92F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7" t="1620" r="8585" b="2065"/>
          <a:stretch/>
        </p:blipFill>
        <p:spPr>
          <a:xfrm>
            <a:off x="3779904" y="1766038"/>
            <a:ext cx="4794311" cy="4562669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46E842A3-0329-459D-870E-F6B61AB8BDD7}"/>
              </a:ext>
            </a:extLst>
          </p:cNvPr>
          <p:cNvSpPr txBox="1">
            <a:spLocks/>
          </p:cNvSpPr>
          <p:nvPr/>
        </p:nvSpPr>
        <p:spPr>
          <a:xfrm>
            <a:off x="3151970" y="1039929"/>
            <a:ext cx="6196789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Sistema Nacional de Planificación -SNP-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192854"/>
              </a:solidFill>
              <a:effectLst/>
              <a:uLnTx/>
              <a:uFillTx/>
              <a:latin typeface="Altivo Regular" panose="020B0000000000000000" pitchFamily="34" charset="77"/>
              <a:ea typeface="+mj-ea"/>
              <a:cs typeface="+mj-cs"/>
            </a:endParaRPr>
          </a:p>
        </p:txBody>
      </p:sp>
      <p:cxnSp>
        <p:nvCxnSpPr>
          <p:cNvPr id="44" name="Google Shape;950;p29">
            <a:extLst>
              <a:ext uri="{FF2B5EF4-FFF2-40B4-BE49-F238E27FC236}">
                <a16:creationId xmlns:a16="http://schemas.microsoft.com/office/drawing/2014/main" id="{D4021EF6-3B90-4D85-BF8B-AFE4AA542A08}"/>
              </a:ext>
            </a:extLst>
          </p:cNvPr>
          <p:cNvCxnSpPr>
            <a:cxnSpLocks/>
            <a:stCxn id="45" idx="3"/>
            <a:endCxn id="42" idx="1"/>
          </p:cNvCxnSpPr>
          <p:nvPr/>
        </p:nvCxnSpPr>
        <p:spPr>
          <a:xfrm>
            <a:off x="2914307" y="2248473"/>
            <a:ext cx="865597" cy="1798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9ECF7DE-6168-49EA-8F1A-AC89E030EA60}"/>
              </a:ext>
            </a:extLst>
          </p:cNvPr>
          <p:cNvSpPr txBox="1"/>
          <p:nvPr/>
        </p:nvSpPr>
        <p:spPr>
          <a:xfrm>
            <a:off x="580892" y="1986863"/>
            <a:ext cx="233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Conjunto de </a:t>
            </a:r>
            <a:r>
              <a:rPr lang="es-MX" sz="1400" b="1" dirty="0">
                <a:solidFill>
                  <a:srgbClr val="002060"/>
                </a:solidFill>
                <a:latin typeface="Altivo Regular" panose="020B0000000000000000"/>
              </a:rPr>
              <a:t>procesos </a:t>
            </a:r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institucionales articulados</a:t>
            </a:r>
            <a:endParaRPr lang="es-GT" sz="1400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cxnSp>
        <p:nvCxnSpPr>
          <p:cNvPr id="49" name="Google Shape;950;p29">
            <a:extLst>
              <a:ext uri="{FF2B5EF4-FFF2-40B4-BE49-F238E27FC236}">
                <a16:creationId xmlns:a16="http://schemas.microsoft.com/office/drawing/2014/main" id="{C25C7BCF-68C5-44B1-BA53-C4E85027CCFC}"/>
              </a:ext>
            </a:extLst>
          </p:cNvPr>
          <p:cNvCxnSpPr>
            <a:cxnSpLocks/>
            <a:stCxn id="50" idx="1"/>
            <a:endCxn id="42" idx="0"/>
          </p:cNvCxnSpPr>
          <p:nvPr/>
        </p:nvCxnSpPr>
        <p:spPr>
          <a:xfrm rot="10800000">
            <a:off x="6177061" y="1766039"/>
            <a:ext cx="3260967" cy="800219"/>
          </a:xfrm>
          <a:prstGeom prst="bentConnector4">
            <a:avLst>
              <a:gd name="adj1" fmla="val 13245"/>
              <a:gd name="adj2" fmla="val 128567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8A2C0E4-5B46-412C-B15A-D61D44C5DBB5}"/>
              </a:ext>
            </a:extLst>
          </p:cNvPr>
          <p:cNvSpPr txBox="1"/>
          <p:nvPr/>
        </p:nvSpPr>
        <p:spPr>
          <a:xfrm>
            <a:off x="9438027" y="1766038"/>
            <a:ext cx="25518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Conjunto articulado </a:t>
            </a:r>
            <a:r>
              <a:rPr lang="es-MX" sz="1400" b="1" dirty="0">
                <a:solidFill>
                  <a:srgbClr val="002060"/>
                </a:solidFill>
                <a:latin typeface="Altivo Regular" panose="020B0000000000000000"/>
              </a:rPr>
              <a:t>de procesos políticos, técnicos, administrativos, financieros y operativos del estado</a:t>
            </a:r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, para interpretar el análisis de las causas de los problemas nacionales de desarrollo</a:t>
            </a:r>
          </a:p>
        </p:txBody>
      </p:sp>
      <p:cxnSp>
        <p:nvCxnSpPr>
          <p:cNvPr id="57" name="Google Shape;950;p29">
            <a:extLst>
              <a:ext uri="{FF2B5EF4-FFF2-40B4-BE49-F238E27FC236}">
                <a16:creationId xmlns:a16="http://schemas.microsoft.com/office/drawing/2014/main" id="{92CF8525-E187-4972-A0AB-2FE36FED6373}"/>
              </a:ext>
            </a:extLst>
          </p:cNvPr>
          <p:cNvCxnSpPr>
            <a:cxnSpLocks/>
            <a:stCxn id="58" idx="3"/>
            <a:endCxn id="42" idx="2"/>
          </p:cNvCxnSpPr>
          <p:nvPr/>
        </p:nvCxnSpPr>
        <p:spPr>
          <a:xfrm>
            <a:off x="2770246" y="4851143"/>
            <a:ext cx="3406814" cy="1477564"/>
          </a:xfrm>
          <a:prstGeom prst="bentConnector4">
            <a:avLst>
              <a:gd name="adj1" fmla="val 14818"/>
              <a:gd name="adj2" fmla="val 115471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57C523D-FBA2-4020-B516-6E5AD93BE2F5}"/>
              </a:ext>
            </a:extLst>
          </p:cNvPr>
          <p:cNvSpPr txBox="1"/>
          <p:nvPr/>
        </p:nvSpPr>
        <p:spPr>
          <a:xfrm>
            <a:off x="436831" y="3943202"/>
            <a:ext cx="2333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Es la </a:t>
            </a:r>
            <a:r>
              <a:rPr lang="es-MX" sz="1400" b="1" dirty="0">
                <a:solidFill>
                  <a:srgbClr val="002060"/>
                </a:solidFill>
                <a:latin typeface="Altivo Regular" panose="020B0000000000000000"/>
              </a:rPr>
              <a:t>conexión entre las instituciones e instancias responsables de la ejecución</a:t>
            </a:r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 de políticas, planificación territorial, estratégica y operativa del desarrollo; además la asignación de recursos financieros.</a:t>
            </a:r>
          </a:p>
        </p:txBody>
      </p:sp>
      <p:cxnSp>
        <p:nvCxnSpPr>
          <p:cNvPr id="72" name="Google Shape;950;p29">
            <a:extLst>
              <a:ext uri="{FF2B5EF4-FFF2-40B4-BE49-F238E27FC236}">
                <a16:creationId xmlns:a16="http://schemas.microsoft.com/office/drawing/2014/main" id="{7478DB56-53A2-4728-BBAA-CE3D6AFBD4CA}"/>
              </a:ext>
            </a:extLst>
          </p:cNvPr>
          <p:cNvCxnSpPr>
            <a:cxnSpLocks/>
            <a:stCxn id="73" idx="1"/>
            <a:endCxn id="42" idx="3"/>
          </p:cNvCxnSpPr>
          <p:nvPr/>
        </p:nvCxnSpPr>
        <p:spPr>
          <a:xfrm rot="10800000">
            <a:off x="8574215" y="4047373"/>
            <a:ext cx="1009658" cy="112693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B65C4B4-C07E-4A02-BE74-E1C441088E96}"/>
              </a:ext>
            </a:extLst>
          </p:cNvPr>
          <p:cNvSpPr txBox="1"/>
          <p:nvPr/>
        </p:nvSpPr>
        <p:spPr>
          <a:xfrm>
            <a:off x="9583873" y="4589533"/>
            <a:ext cx="23334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002060"/>
                </a:solidFill>
                <a:latin typeface="Altivo Regular" panose="020B0000000000000000"/>
              </a:rPr>
              <a:t>El fin </a:t>
            </a:r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del sistema </a:t>
            </a:r>
            <a:r>
              <a:rPr lang="es-MX" sz="1400" b="1" dirty="0">
                <a:solidFill>
                  <a:srgbClr val="002060"/>
                </a:solidFill>
                <a:latin typeface="Altivo Regular" panose="020B0000000000000000"/>
              </a:rPr>
              <a:t>es alcanzar las metas nacionales de desarrollo </a:t>
            </a:r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en función del marco político, jurídico y metodológico</a:t>
            </a:r>
          </a:p>
        </p:txBody>
      </p:sp>
    </p:spTree>
    <p:extLst>
      <p:ext uri="{BB962C8B-B14F-4D97-AF65-F5344CB8AC3E}">
        <p14:creationId xmlns:p14="http://schemas.microsoft.com/office/powerpoint/2010/main" val="146273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21">
            <a:extLst>
              <a:ext uri="{FF2B5EF4-FFF2-40B4-BE49-F238E27FC236}">
                <a16:creationId xmlns:a16="http://schemas.microsoft.com/office/drawing/2014/main" id="{DBCD46EB-EC69-7C40-3050-132BF2C23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857"/>
            <a:ext cx="4442380" cy="59871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322A9D-A363-B323-4B69-84A1A3D0D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887"/>
            <a:ext cx="12214949" cy="20029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F7D3C3-F2A4-4664-9E68-B589F8612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049" y="1872659"/>
            <a:ext cx="7231231" cy="46800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B699BA2-A2C0-4E33-9689-B6F5D2E8ADE2}"/>
              </a:ext>
            </a:extLst>
          </p:cNvPr>
          <p:cNvSpPr txBox="1">
            <a:spLocks/>
          </p:cNvSpPr>
          <p:nvPr/>
        </p:nvSpPr>
        <p:spPr>
          <a:xfrm>
            <a:off x="4787572" y="1215488"/>
            <a:ext cx="6539792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Ciclo de la Gestión por Resultados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2958ED-1B82-4B6B-918C-62EC0117673B}"/>
              </a:ext>
            </a:extLst>
          </p:cNvPr>
          <p:cNvSpPr txBox="1"/>
          <p:nvPr/>
        </p:nvSpPr>
        <p:spPr>
          <a:xfrm>
            <a:off x="4745281" y="6552716"/>
            <a:ext cx="6008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  <a:latin typeface="Altivo Regular" panose="020B0000000000000000"/>
              </a:rPr>
              <a:t>Nota. Tomado de Guía de Planificación y Presupuesto por Resultados. 2da. Edición 2023.</a:t>
            </a:r>
          </a:p>
        </p:txBody>
      </p:sp>
    </p:spTree>
    <p:extLst>
      <p:ext uri="{BB962C8B-B14F-4D97-AF65-F5344CB8AC3E}">
        <p14:creationId xmlns:p14="http://schemas.microsoft.com/office/powerpoint/2010/main" val="220040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EF35FD8-1CC5-427D-ACA1-29279DFE1C08}"/>
              </a:ext>
            </a:extLst>
          </p:cNvPr>
          <p:cNvGrpSpPr/>
          <p:nvPr/>
        </p:nvGrpSpPr>
        <p:grpSpPr>
          <a:xfrm>
            <a:off x="2321152" y="1960249"/>
            <a:ext cx="2622748" cy="1107826"/>
            <a:chOff x="1454730" y="1796062"/>
            <a:chExt cx="2622748" cy="1107826"/>
          </a:xfrm>
        </p:grpSpPr>
        <p:sp>
          <p:nvSpPr>
            <p:cNvPr id="28" name="Google Shape;291;p19">
              <a:extLst>
                <a:ext uri="{FF2B5EF4-FFF2-40B4-BE49-F238E27FC236}">
                  <a16:creationId xmlns:a16="http://schemas.microsoft.com/office/drawing/2014/main" id="{41E95D22-FB2E-4FC6-8914-4BB511A724ED}"/>
                </a:ext>
              </a:extLst>
            </p:cNvPr>
            <p:cNvSpPr/>
            <p:nvPr/>
          </p:nvSpPr>
          <p:spPr>
            <a:xfrm>
              <a:off x="1454730" y="1796062"/>
              <a:ext cx="2622748" cy="1107826"/>
            </a:xfrm>
            <a:prstGeom prst="roundRect">
              <a:avLst/>
            </a:prstGeom>
            <a:solidFill>
              <a:srgbClr val="002060"/>
            </a:solidFill>
            <a:ln w="3810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29" name="Google Shape;292;p19">
              <a:extLst>
                <a:ext uri="{FF2B5EF4-FFF2-40B4-BE49-F238E27FC236}">
                  <a16:creationId xmlns:a16="http://schemas.microsoft.com/office/drawing/2014/main" id="{97AD6511-A3EB-43BC-929E-878ED0E67DDD}"/>
                </a:ext>
              </a:extLst>
            </p:cNvPr>
            <p:cNvSpPr/>
            <p:nvPr/>
          </p:nvSpPr>
          <p:spPr>
            <a:xfrm>
              <a:off x="1482721" y="1848563"/>
              <a:ext cx="2556475" cy="10110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s-MX" sz="1400" b="1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Situación socioeconómica: </a:t>
              </a: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s-MX" b="1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Alta Tasa de Empleo Informal</a:t>
              </a:r>
              <a:endParaRPr lang="es-MX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6ACFB39-19B0-47A3-A0E0-D05A00879469}"/>
              </a:ext>
            </a:extLst>
          </p:cNvPr>
          <p:cNvGrpSpPr/>
          <p:nvPr/>
        </p:nvGrpSpPr>
        <p:grpSpPr>
          <a:xfrm>
            <a:off x="1147165" y="2047188"/>
            <a:ext cx="1173987" cy="1020887"/>
            <a:chOff x="5874236" y="3452482"/>
            <a:chExt cx="1895242" cy="1509600"/>
          </a:xfrm>
          <a:solidFill>
            <a:srgbClr val="002060"/>
          </a:solidFill>
        </p:grpSpPr>
        <p:pic>
          <p:nvPicPr>
            <p:cNvPr id="31" name="Gráfico 30" descr="Preguntas RTL">
              <a:extLst>
                <a:ext uri="{FF2B5EF4-FFF2-40B4-BE49-F238E27FC236}">
                  <a16:creationId xmlns:a16="http://schemas.microsoft.com/office/drawing/2014/main" id="{2663B6F1-D2A9-4DAD-8D57-DEBB8FC08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4236" y="3452482"/>
              <a:ext cx="914400" cy="914400"/>
            </a:xfrm>
            <a:prstGeom prst="rect">
              <a:avLst/>
            </a:prstGeom>
          </p:spPr>
        </p:pic>
        <p:pic>
          <p:nvPicPr>
            <p:cNvPr id="32" name="Gráfico 31" descr="Preguntas">
              <a:extLst>
                <a:ext uri="{FF2B5EF4-FFF2-40B4-BE49-F238E27FC236}">
                  <a16:creationId xmlns:a16="http://schemas.microsoft.com/office/drawing/2014/main" id="{F89E67C6-442A-4A2E-BB4E-ADDFF61C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5078" y="3590482"/>
              <a:ext cx="914400" cy="914400"/>
            </a:xfrm>
            <a:prstGeom prst="rect">
              <a:avLst/>
            </a:prstGeom>
          </p:spPr>
        </p:pic>
        <p:pic>
          <p:nvPicPr>
            <p:cNvPr id="33" name="Gráfico 32" descr="Persona confundida">
              <a:extLst>
                <a:ext uri="{FF2B5EF4-FFF2-40B4-BE49-F238E27FC236}">
                  <a16:creationId xmlns:a16="http://schemas.microsoft.com/office/drawing/2014/main" id="{F107DE57-4931-4FC0-B43B-7A99F3AF4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17765" y="4047682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3052E4E9-0705-44F2-AA97-90EA4063A466}"/>
              </a:ext>
            </a:extLst>
          </p:cNvPr>
          <p:cNvGrpSpPr/>
          <p:nvPr/>
        </p:nvGrpSpPr>
        <p:grpSpPr>
          <a:xfrm>
            <a:off x="8196353" y="1926373"/>
            <a:ext cx="3812146" cy="1141702"/>
            <a:chOff x="1095473" y="2745982"/>
            <a:chExt cx="3406205" cy="1301700"/>
          </a:xfrm>
        </p:grpSpPr>
        <p:sp>
          <p:nvSpPr>
            <p:cNvPr id="35" name="Google Shape;291;p19">
              <a:extLst>
                <a:ext uri="{FF2B5EF4-FFF2-40B4-BE49-F238E27FC236}">
                  <a16:creationId xmlns:a16="http://schemas.microsoft.com/office/drawing/2014/main" id="{975762F7-3BB0-4FD8-97B6-E68250502B00}"/>
                </a:ext>
              </a:extLst>
            </p:cNvPr>
            <p:cNvSpPr/>
            <p:nvPr/>
          </p:nvSpPr>
          <p:spPr>
            <a:xfrm>
              <a:off x="1095473" y="2745982"/>
              <a:ext cx="3406205" cy="13017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numCol="2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36" name="Google Shape;292;p19">
              <a:extLst>
                <a:ext uri="{FF2B5EF4-FFF2-40B4-BE49-F238E27FC236}">
                  <a16:creationId xmlns:a16="http://schemas.microsoft.com/office/drawing/2014/main" id="{9C1649BA-55F0-4FB8-9BA5-D59908646F08}"/>
                </a:ext>
              </a:extLst>
            </p:cNvPr>
            <p:cNvSpPr/>
            <p:nvPr/>
          </p:nvSpPr>
          <p:spPr>
            <a:xfrm>
              <a:off x="1131826" y="2807671"/>
              <a:ext cx="3320135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2" anchor="ctr" anchorCtr="0">
              <a:noAutofit/>
            </a:bodyPr>
            <a:lstStyle/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b="1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MINTRAB (Rector)</a:t>
              </a:r>
            </a:p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b="1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SEGEPLAN (Ente asesor)</a:t>
              </a:r>
            </a:p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MINECO</a:t>
              </a:r>
            </a:p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MIDES</a:t>
              </a:r>
            </a:p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MINFIN</a:t>
              </a:r>
            </a:p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IGSS</a:t>
              </a:r>
            </a:p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INE</a:t>
              </a:r>
            </a:p>
            <a:p>
              <a:pPr marL="285750" lvl="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MX" sz="1400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INTECAP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2D0344A-318B-4552-969C-A7F774C8128F}"/>
              </a:ext>
            </a:extLst>
          </p:cNvPr>
          <p:cNvGrpSpPr/>
          <p:nvPr/>
        </p:nvGrpSpPr>
        <p:grpSpPr>
          <a:xfrm>
            <a:off x="5240771" y="1961493"/>
            <a:ext cx="2622748" cy="1107826"/>
            <a:chOff x="1095473" y="2745982"/>
            <a:chExt cx="3406205" cy="1301700"/>
          </a:xfrm>
        </p:grpSpPr>
        <p:sp>
          <p:nvSpPr>
            <p:cNvPr id="44" name="Google Shape;291;p19">
              <a:extLst>
                <a:ext uri="{FF2B5EF4-FFF2-40B4-BE49-F238E27FC236}">
                  <a16:creationId xmlns:a16="http://schemas.microsoft.com/office/drawing/2014/main" id="{E30D8BAF-265C-49B1-B04D-033A1ED98682}"/>
                </a:ext>
              </a:extLst>
            </p:cNvPr>
            <p:cNvSpPr/>
            <p:nvPr/>
          </p:nvSpPr>
          <p:spPr>
            <a:xfrm>
              <a:off x="1095473" y="2745982"/>
              <a:ext cx="3406205" cy="13017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vo Regular" panose="020B0000000000000000"/>
                <a:cs typeface="Arial"/>
                <a:sym typeface="Arial"/>
              </a:endParaRPr>
            </a:p>
          </p:txBody>
        </p:sp>
        <p:sp>
          <p:nvSpPr>
            <p:cNvPr id="45" name="Google Shape;292;p19">
              <a:extLst>
                <a:ext uri="{FF2B5EF4-FFF2-40B4-BE49-F238E27FC236}">
                  <a16:creationId xmlns:a16="http://schemas.microsoft.com/office/drawing/2014/main" id="{D47C2069-C84E-4293-9197-28E97EE7EDB4}"/>
                </a:ext>
              </a:extLst>
            </p:cNvPr>
            <p:cNvSpPr/>
            <p:nvPr/>
          </p:nvSpPr>
          <p:spPr>
            <a:xfrm>
              <a:off x="1131826" y="2807671"/>
              <a:ext cx="3320135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s-MX" b="1" kern="0" dirty="0">
                  <a:solidFill>
                    <a:srgbClr val="002060"/>
                  </a:solidFill>
                  <a:latin typeface="Altivo Regular" panose="020B0000000000000000"/>
                  <a:ea typeface="Fira Sans Extra Condensed Medium"/>
                  <a:cs typeface="Fira Sans Extra Condensed Medium"/>
                  <a:sym typeface="Fira Sans Extra Condensed Medium"/>
                </a:rPr>
                <a:t>Coordinación Técnica Interinstitucional </a:t>
              </a:r>
              <a:endParaRPr lang="es-MX" kern="0" dirty="0">
                <a:solidFill>
                  <a:srgbClr val="002060"/>
                </a:solidFill>
                <a:latin typeface="Altivo Regular" panose="020B000000000000000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E972070-0754-4FE2-B34D-A2047D4AB704}"/>
              </a:ext>
            </a:extLst>
          </p:cNvPr>
          <p:cNvCxnSpPr>
            <a:stCxn id="29" idx="3"/>
            <a:endCxn id="45" idx="1"/>
          </p:cNvCxnSpPr>
          <p:nvPr/>
        </p:nvCxnSpPr>
        <p:spPr>
          <a:xfrm>
            <a:off x="4905618" y="2518280"/>
            <a:ext cx="363144" cy="1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4FDEDBAE-8B78-482E-BE99-0F7A6E1A25DB}"/>
              </a:ext>
            </a:extLst>
          </p:cNvPr>
          <p:cNvCxnSpPr>
            <a:cxnSpLocks/>
            <a:stCxn id="44" idx="3"/>
            <a:endCxn id="35" idx="1"/>
          </p:cNvCxnSpPr>
          <p:nvPr/>
        </p:nvCxnSpPr>
        <p:spPr>
          <a:xfrm flipV="1">
            <a:off x="7863519" y="2497224"/>
            <a:ext cx="332834" cy="18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: una sola esquina redondeada 61">
            <a:extLst>
              <a:ext uri="{FF2B5EF4-FFF2-40B4-BE49-F238E27FC236}">
                <a16:creationId xmlns:a16="http://schemas.microsoft.com/office/drawing/2014/main" id="{5DB5F91B-F654-4B98-B534-63B68B4BDDDF}"/>
              </a:ext>
            </a:extLst>
          </p:cNvPr>
          <p:cNvSpPr/>
          <p:nvPr/>
        </p:nvSpPr>
        <p:spPr>
          <a:xfrm>
            <a:off x="338687" y="4339643"/>
            <a:ext cx="3405092" cy="1816309"/>
          </a:xfrm>
          <a:prstGeom prst="round1Rect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8763" tIns="49381" rIns="98763" bIns="493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</a:rPr>
              <a:t>PARA EL 2029 SE HA INCREMENTADO LA FORMALIDAD DEL EMPLEO EN 3.7 PUNTOS PORCENTUALES (DE 32.3 EN 2021 A 36.0% EN 2029)</a:t>
            </a:r>
            <a:endParaRPr kumimoji="0" lang="es-GT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42BD167-B1AC-47D1-9EFA-4A0A5C3EA61B}"/>
              </a:ext>
            </a:extLst>
          </p:cNvPr>
          <p:cNvSpPr txBox="1"/>
          <p:nvPr/>
        </p:nvSpPr>
        <p:spPr>
          <a:xfrm>
            <a:off x="467953" y="3744579"/>
            <a:ext cx="287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rgbClr val="002060"/>
                </a:solidFill>
                <a:latin typeface="Altivo Regular" panose="020B0000000000000000"/>
              </a:rPr>
              <a:t>Resultado Final </a:t>
            </a:r>
            <a:endParaRPr lang="es-GT" sz="2800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287BACB-274A-4C32-8577-D9436F91A75A}"/>
              </a:ext>
            </a:extLst>
          </p:cNvPr>
          <p:cNvSpPr txBox="1"/>
          <p:nvPr/>
        </p:nvSpPr>
        <p:spPr>
          <a:xfrm>
            <a:off x="3743779" y="3624862"/>
            <a:ext cx="36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rgbClr val="002060"/>
                </a:solidFill>
                <a:latin typeface="Altivo Regular" panose="020B0000000000000000"/>
              </a:rPr>
              <a:t>Resultados Intermedios </a:t>
            </a:r>
            <a:endParaRPr lang="es-GT" sz="2800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BBC0210-7887-473C-8E1A-3E7597A16AA7}"/>
              </a:ext>
            </a:extLst>
          </p:cNvPr>
          <p:cNvSpPr/>
          <p:nvPr/>
        </p:nvSpPr>
        <p:spPr>
          <a:xfrm>
            <a:off x="3853828" y="5426415"/>
            <a:ext cx="3960000" cy="1220400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8763" tIns="49381" rIns="98763" bIns="493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 defTabSz="457200"/>
            <a:r>
              <a:rPr lang="es-MX" sz="1400" kern="0" dirty="0">
                <a:solidFill>
                  <a:srgbClr val="002060"/>
                </a:solidFill>
                <a:latin typeface="Altivo Regular" panose="020B0000000000000000"/>
              </a:rPr>
              <a:t>Para el 2027, se ha mantenido la Formación Profesional en un 4% anual de la PEA Ocupada que requiere capacitación (línea base año 2019: 4%)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>
                <a:solidFill>
                  <a:srgbClr val="002060"/>
                </a:solidFill>
                <a:latin typeface="Altivo Regular" panose="020B0000000000000000"/>
              </a:rPr>
              <a:t>INTECAP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AEF06E9E-723D-4FA7-8F01-00BA8501AD8E}"/>
              </a:ext>
            </a:extLst>
          </p:cNvPr>
          <p:cNvSpPr/>
          <p:nvPr/>
        </p:nvSpPr>
        <p:spPr>
          <a:xfrm>
            <a:off x="3853828" y="4112731"/>
            <a:ext cx="3960000" cy="1218949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8763" tIns="49381" rIns="98763" bIns="493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Para el año 2027, se ha incrementado 16.30 la cobertura de la Seguridad </a:t>
            </a:r>
            <a:r>
              <a:rPr lang="es-MX" sz="1400" kern="0" dirty="0">
                <a:solidFill>
                  <a:srgbClr val="002060"/>
                </a:solidFill>
                <a:latin typeface="Altivo Regular" panose="020B0000000000000000"/>
              </a:rPr>
              <a:t>S</a:t>
            </a:r>
            <a:r>
              <a:rPr kumimoji="0" lang="es-MX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ocial</a:t>
            </a: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 de la PEA Formal (de un 73.7% en 2022  a 90% en 2027) IGSS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77ADCAAE-B60A-4EC2-B62F-BA2E17BC4B35}"/>
              </a:ext>
            </a:extLst>
          </p:cNvPr>
          <p:cNvSpPr/>
          <p:nvPr/>
        </p:nvSpPr>
        <p:spPr>
          <a:xfrm>
            <a:off x="7923877" y="4117225"/>
            <a:ext cx="3960000" cy="12204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8763" tIns="49381" rIns="98763" bIns="493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tivo Regular" panose="020B0000000000000000"/>
              </a:rPr>
              <a:t>Para el 2025 se ha incrementado el número de empresas que ponen a disposición sus vacantes disponibles a través del portal electrónico “tu empleo”, de 629 en 2019 a 1,010 en 2025. </a:t>
            </a:r>
            <a:endParaRPr kumimoji="0" lang="es-GT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73A21FB-F11F-4A32-A94E-875739CCDBBC}"/>
              </a:ext>
            </a:extLst>
          </p:cNvPr>
          <p:cNvSpPr txBox="1"/>
          <p:nvPr/>
        </p:nvSpPr>
        <p:spPr>
          <a:xfrm>
            <a:off x="7825237" y="3636581"/>
            <a:ext cx="36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  <a:latin typeface="Altivo Regular" panose="020B0000000000000000"/>
              </a:rPr>
              <a:t>Resultados Inmediatos </a:t>
            </a:r>
            <a:endParaRPr lang="es-GT" sz="2800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C9F31D75-6853-4400-B7E8-A41BF4341333}"/>
              </a:ext>
            </a:extLst>
          </p:cNvPr>
          <p:cNvSpPr/>
          <p:nvPr/>
        </p:nvSpPr>
        <p:spPr>
          <a:xfrm>
            <a:off x="7923877" y="5426415"/>
            <a:ext cx="3960000" cy="122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763" tIns="49381" rIns="98763" bIns="493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ltivo Regular" panose="020B0000000000000000"/>
              </a:rPr>
              <a:t>Para el 2025 se ha incrementado el número de personas cuyo perfil ocupacional se ha fortalecido por medio de los Servicios de Formación y Capacitación Técnico Profesional, de 2,744 en 2019 a 4,394 en 2025.</a:t>
            </a:r>
            <a:endParaRPr lang="es-GT" sz="1400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sp>
        <p:nvSpPr>
          <p:cNvPr id="96" name="Título 1">
            <a:extLst>
              <a:ext uri="{FF2B5EF4-FFF2-40B4-BE49-F238E27FC236}">
                <a16:creationId xmlns:a16="http://schemas.microsoft.com/office/drawing/2014/main" id="{01CA618F-6571-4474-91C7-348CE952FD0D}"/>
              </a:ext>
            </a:extLst>
          </p:cNvPr>
          <p:cNvSpPr txBox="1">
            <a:spLocks/>
          </p:cNvSpPr>
          <p:nvPr/>
        </p:nvSpPr>
        <p:spPr>
          <a:xfrm>
            <a:off x="1970875" y="1184928"/>
            <a:ext cx="6539792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Planificación Estratégica Sectorial</a:t>
            </a:r>
          </a:p>
        </p:txBody>
      </p:sp>
    </p:spTree>
    <p:extLst>
      <p:ext uri="{BB962C8B-B14F-4D97-AF65-F5344CB8AC3E}">
        <p14:creationId xmlns:p14="http://schemas.microsoft.com/office/powerpoint/2010/main" val="425490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21">
            <a:extLst>
              <a:ext uri="{FF2B5EF4-FFF2-40B4-BE49-F238E27FC236}">
                <a16:creationId xmlns:a16="http://schemas.microsoft.com/office/drawing/2014/main" id="{DBCD46EB-EC69-7C40-3050-132BF2C23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857"/>
            <a:ext cx="4442380" cy="59871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322A9D-A363-B323-4B69-84A1A3D0D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887"/>
            <a:ext cx="12214949" cy="200297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B699BA2-A2C0-4E33-9689-B6F5D2E8ADE2}"/>
              </a:ext>
            </a:extLst>
          </p:cNvPr>
          <p:cNvSpPr txBox="1">
            <a:spLocks/>
          </p:cNvSpPr>
          <p:nvPr/>
        </p:nvSpPr>
        <p:spPr>
          <a:xfrm>
            <a:off x="5058768" y="1395583"/>
            <a:ext cx="6539792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Planificación Estratégica Institucional</a:t>
            </a:r>
          </a:p>
          <a:p>
            <a:r>
              <a:rPr lang="es-GT" sz="2800" b="1" dirty="0">
                <a:solidFill>
                  <a:srgbClr val="00B0F0"/>
                </a:solidFill>
                <a:latin typeface="Altivo Regular" panose="020B0000000000000000" pitchFamily="34" charset="77"/>
              </a:rPr>
              <a:t>Ministerio de Economía (MINECO)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C3B46D-DB14-42E8-B261-5B451BC5D34C}"/>
              </a:ext>
            </a:extLst>
          </p:cNvPr>
          <p:cNvSpPr/>
          <p:nvPr/>
        </p:nvSpPr>
        <p:spPr>
          <a:xfrm>
            <a:off x="4666694" y="3673708"/>
            <a:ext cx="3405092" cy="1816309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8763" tIns="49381" rIns="98763" bIns="493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tivo Regular" panose="020B0000000000000000"/>
              </a:rPr>
              <a:t>PARA EL 2029 SE HA INCREMENTADO LA FORMALIDAD DEL EMPLEO EN 3.7 PUNTOS PORCENTUALES (DE 32.3 EN 2021 A 36.0% EN 2029)</a:t>
            </a:r>
            <a:endParaRPr kumimoji="0" lang="es-GT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A11745-E394-419C-8EFB-79100F40CB92}"/>
              </a:ext>
            </a:extLst>
          </p:cNvPr>
          <p:cNvSpPr txBox="1"/>
          <p:nvPr/>
        </p:nvSpPr>
        <p:spPr>
          <a:xfrm>
            <a:off x="4731036" y="2750018"/>
            <a:ext cx="320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002060"/>
                </a:solidFill>
                <a:latin typeface="Altivo Regular" panose="020B0000000000000000"/>
              </a:rPr>
              <a:t>Resultado Estratégico </a:t>
            </a:r>
            <a:endParaRPr lang="es-GT" sz="2400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75BBEB-1D4F-47F2-9950-6429CFF1FBB1}"/>
              </a:ext>
            </a:extLst>
          </p:cNvPr>
          <p:cNvSpPr txBox="1"/>
          <p:nvPr/>
        </p:nvSpPr>
        <p:spPr>
          <a:xfrm>
            <a:off x="8452772" y="2774099"/>
            <a:ext cx="326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002060"/>
                </a:solidFill>
                <a:latin typeface="Altivo Regular" panose="020B0000000000000000"/>
              </a:rPr>
              <a:t>Resultado Final</a:t>
            </a:r>
            <a:endParaRPr lang="es-GT" sz="2400" dirty="0">
              <a:solidFill>
                <a:srgbClr val="002060"/>
              </a:solidFill>
              <a:latin typeface="Altivo Regular" panose="020B000000000000000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51FD08B-B37A-47CC-8D88-16CC326471E3}"/>
              </a:ext>
            </a:extLst>
          </p:cNvPr>
          <p:cNvSpPr/>
          <p:nvPr/>
        </p:nvSpPr>
        <p:spPr>
          <a:xfrm>
            <a:off x="8258739" y="3646318"/>
            <a:ext cx="3731896" cy="1816309"/>
          </a:xfrm>
          <a:prstGeom prst="round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8763" tIns="49381" rIns="98763" bIns="493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 defTabSz="457200"/>
            <a:r>
              <a:rPr lang="es-MX" sz="1400" kern="0" dirty="0">
                <a:solidFill>
                  <a:srgbClr val="002060"/>
                </a:solidFill>
                <a:latin typeface="Altivo Regular" panose="020B0000000000000000"/>
              </a:rPr>
              <a:t>Para el 2025, se ha incrementado en USD$ 333.55 millones el flujo de inversión extranjera directa al país, por la mejora de la competitividad y clima de negocios a nivel nacional. (Línea base de US$ 1,261.80 millones en 2021 a US$ 1,595.35 millones en 2025).</a:t>
            </a: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tivo Regular" panose="020B000000000000000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2882D4-A5AA-40D5-9049-26A5FBDCEBC0}"/>
              </a:ext>
            </a:extLst>
          </p:cNvPr>
          <p:cNvSpPr txBox="1"/>
          <p:nvPr/>
        </p:nvSpPr>
        <p:spPr>
          <a:xfrm>
            <a:off x="4731036" y="6436659"/>
            <a:ext cx="6743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  <a:latin typeface="Altivo Regular" panose="020B0000000000000000"/>
              </a:rPr>
              <a:t>MINECO se encuentra en proceso de formulación de PEI para  temporalidad a partir del año 2026.</a:t>
            </a:r>
          </a:p>
        </p:txBody>
      </p:sp>
    </p:spTree>
    <p:extLst>
      <p:ext uri="{BB962C8B-B14F-4D97-AF65-F5344CB8AC3E}">
        <p14:creationId xmlns:p14="http://schemas.microsoft.com/office/powerpoint/2010/main" val="1724148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1506</Words>
  <Application>Microsoft Macintosh PowerPoint</Application>
  <PresentationFormat>Panorámica</PresentationFormat>
  <Paragraphs>207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Altivo Regular</vt:lpstr>
      <vt:lpstr>Arial</vt:lpstr>
      <vt:lpstr>Calibri</vt:lpstr>
      <vt:lpstr>Calibri Light</vt:lpstr>
      <vt:lpstr>Helvetica</vt:lpstr>
      <vt:lpstr>Verdana</vt:lpstr>
      <vt:lpstr>Tema de Office</vt:lpstr>
      <vt:lpstr>Presentación de PowerPoint</vt:lpstr>
      <vt:lpstr>Lineamientos de planificación estratégica y operativa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Licenciasdcs 08</dc:creator>
  <cp:lastModifiedBy>Licenciasdcs 08</cp:lastModifiedBy>
  <cp:revision>47</cp:revision>
  <cp:lastPrinted>2024-05-15T20:24:33Z</cp:lastPrinted>
  <dcterms:created xsi:type="dcterms:W3CDTF">2024-05-14T15:42:12Z</dcterms:created>
  <dcterms:modified xsi:type="dcterms:W3CDTF">2024-06-03T16:50:43Z</dcterms:modified>
</cp:coreProperties>
</file>